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7"/>
  </p:notesMasterIdLst>
  <p:sldIdLst>
    <p:sldId id="257" r:id="rId5"/>
    <p:sldId id="2141411196" r:id="rId6"/>
    <p:sldId id="2141411195" r:id="rId7"/>
    <p:sldId id="2141411197" r:id="rId8"/>
    <p:sldId id="2141411228" r:id="rId9"/>
    <p:sldId id="2141411223" r:id="rId10"/>
    <p:sldId id="2141411214" r:id="rId11"/>
    <p:sldId id="2141411215" r:id="rId12"/>
    <p:sldId id="2141411216" r:id="rId13"/>
    <p:sldId id="2141411217" r:id="rId14"/>
    <p:sldId id="2141411233" r:id="rId15"/>
    <p:sldId id="2141411234" r:id="rId16"/>
    <p:sldId id="2141411235" r:id="rId17"/>
    <p:sldId id="2141411232" r:id="rId18"/>
    <p:sldId id="2141411224" r:id="rId19"/>
    <p:sldId id="2141411201" r:id="rId20"/>
    <p:sldId id="2141411236" r:id="rId21"/>
    <p:sldId id="2141411221" r:id="rId22"/>
    <p:sldId id="2141411222" r:id="rId23"/>
    <p:sldId id="2141411182" r:id="rId24"/>
    <p:sldId id="432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D8A10-6EA9-7BEE-72DD-800919BB7163}" name="Lucas, Anne" initials="AL" userId="S::allucas@AD.UNC.EDU::0caac941-d622-4ec3-8146-8ab1324ccdef" providerId="AD"/>
  <p188:author id="{5FA6C627-6FAB-46FA-C979-3E099D375225}" name="Grace Kelley" initials="GK" userId="S::gkelley@sriinternational.com::05501824-1d16-43a2-830c-5b0632cbb6ef" providerId="AD"/>
  <p188:author id="{262CE95B-A11D-581A-B2D6-AF9C49D09F86}" name="Ginger Elliott-Teague" initials="GET" userId="Ginger Elliott-Teague" providerId="None"/>
  <p188:author id="{B541BA5D-543C-7CEA-4BEB-4CAA9055B88E}" name="Grace Kelley" initials="GK" userId="S::GKelley@sriinternational.com::05501824-1d16-43a2-830c-5b0632cbb6ef" providerId="AD"/>
  <p188:author id="{DA0C9D7A-5DF0-A41E-C262-507C4CD0AA6C}" name="Charlene Robles" initials="CR" userId="Charlene Robles" providerId="None"/>
  <p188:author id="{C7CAB687-6CA0-7241-E94F-AE1126829F0C}" name="Charles Harding" initials="CBH" userId="Charles Harding" providerId="None"/>
  <p188:author id="{542550F3-8699-2FE0-E1A5-B21F50F8D295}" name="Lucas, Anne" initials="LA" userId="S::anne.lucas_unc.edu#ext#@sriit.onmicrosoft.com::a8bf305e-9761-4565-8260-04c38c75c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0D9"/>
    <a:srgbClr val="B8CCE4"/>
    <a:srgbClr val="C9B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F86DE-3557-4BBC-AA89-0EB7775D4AD5}" v="1" dt="2025-12-11T23:41:37.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3883-511B-449D-A446-88DD6495ACD3}"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7EBD8-BF33-4048-823D-21D248DB1BC1}" type="slidenum">
              <a:rPr lang="en-US" smtClean="0"/>
              <a:t>‹#›</a:t>
            </a:fld>
            <a:endParaRPr lang="en-US"/>
          </a:p>
        </p:txBody>
      </p:sp>
    </p:spTree>
    <p:extLst>
      <p:ext uri="{BB962C8B-B14F-4D97-AF65-F5344CB8AC3E}">
        <p14:creationId xmlns:p14="http://schemas.microsoft.com/office/powerpoint/2010/main" val="147319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dasyta.org/login?ReturnUrl=%2fspaces%2f50%2f2025-dasy-part-c-data-institute-for-state-performance-plan-annual-performance-report-spp-apr-idea-616%2fhom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sites.ed.gov/idea/files/FFY2023-Part-C-Related-Requirements.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a:p>
            <a:endParaRPr lang="en-US"/>
          </a:p>
          <a:p>
            <a:r>
              <a:rPr lang="en-US"/>
              <a:t>Remind participants that the content will be recorded.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11</a:t>
            </a:fld>
            <a:endParaRPr lang="en-US"/>
          </a:p>
        </p:txBody>
      </p:sp>
    </p:spTree>
    <p:extLst>
      <p:ext uri="{BB962C8B-B14F-4D97-AF65-F5344CB8AC3E}">
        <p14:creationId xmlns:p14="http://schemas.microsoft.com/office/powerpoint/2010/main" val="417988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13</a:t>
            </a:fld>
            <a:endParaRPr lang="en-US"/>
          </a:p>
        </p:txBody>
      </p:sp>
    </p:spTree>
    <p:extLst>
      <p:ext uri="{BB962C8B-B14F-4D97-AF65-F5344CB8AC3E}">
        <p14:creationId xmlns:p14="http://schemas.microsoft.com/office/powerpoint/2010/main" val="240759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8D4A-0F12-7E39-8D5E-D98CEEB1C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0A487-5632-DEFE-A43C-D1CA8696E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87E43-C138-9B30-CEC8-49BCC70C5F5B}"/>
              </a:ext>
            </a:extLst>
          </p:cNvPr>
          <p:cNvSpPr>
            <a:spLocks noGrp="1"/>
          </p:cNvSpPr>
          <p:nvPr>
            <p:ph type="body" idx="1"/>
          </p:nvPr>
        </p:nvSpPr>
        <p:spPr/>
        <p:txBody>
          <a:bodyPr/>
          <a:lstStyle/>
          <a:p>
            <a:r>
              <a:rPr lang="en-US"/>
              <a:t>Ginger and Anne</a:t>
            </a:r>
          </a:p>
        </p:txBody>
      </p:sp>
      <p:sp>
        <p:nvSpPr>
          <p:cNvPr id="4" name="Slide Number Placeholder 3">
            <a:extLst>
              <a:ext uri="{FF2B5EF4-FFF2-40B4-BE49-F238E27FC236}">
                <a16:creationId xmlns:a16="http://schemas.microsoft.com/office/drawing/2014/main" id="{930314E8-9087-1AE5-8F68-6B62F8ACBC5B}"/>
              </a:ext>
            </a:extLst>
          </p:cNvPr>
          <p:cNvSpPr>
            <a:spLocks noGrp="1"/>
          </p:cNvSpPr>
          <p:nvPr>
            <p:ph type="sldNum" sz="quarter" idx="5"/>
          </p:nvPr>
        </p:nvSpPr>
        <p:spPr/>
        <p:txBody>
          <a:bodyPr/>
          <a:lstStyle/>
          <a:p>
            <a:fld id="{30E7EBD8-BF33-4048-823D-21D248DB1BC1}" type="slidenum">
              <a:rPr lang="en-US" smtClean="0"/>
              <a:t>14</a:t>
            </a:fld>
            <a:endParaRPr lang="en-US"/>
          </a:p>
        </p:txBody>
      </p:sp>
    </p:spTree>
    <p:extLst>
      <p:ext uri="{BB962C8B-B14F-4D97-AF65-F5344CB8AC3E}">
        <p14:creationId xmlns:p14="http://schemas.microsoft.com/office/powerpoint/2010/main" val="220366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endParaRPr lang="en-US"/>
          </a:p>
          <a:p>
            <a:r>
              <a:rPr lang="en-US"/>
              <a:t>We are not entirely sure where these will pull from—whether the prior year’s C12 data or each indicator</a:t>
            </a:r>
          </a:p>
          <a:p>
            <a:endParaRPr lang="en-US"/>
          </a:p>
          <a:p>
            <a:r>
              <a:rPr lang="en-US"/>
              <a:t>These were reported in the FFY 2023 APR, but issued in FFY 2022.</a:t>
            </a:r>
          </a:p>
        </p:txBody>
      </p:sp>
      <p:sp>
        <p:nvSpPr>
          <p:cNvPr id="4" name="Slide Number Placeholder 3"/>
          <p:cNvSpPr>
            <a:spLocks noGrp="1"/>
          </p:cNvSpPr>
          <p:nvPr>
            <p:ph type="sldNum" sz="quarter" idx="5"/>
          </p:nvPr>
        </p:nvSpPr>
        <p:spPr/>
        <p:txBody>
          <a:bodyPr/>
          <a:lstStyle/>
          <a:p>
            <a:fld id="{30E7EBD8-BF33-4048-823D-21D248DB1BC1}" type="slidenum">
              <a:rPr lang="en-US" smtClean="0"/>
              <a:t>15</a:t>
            </a:fld>
            <a:endParaRPr lang="en-US"/>
          </a:p>
        </p:txBody>
      </p:sp>
    </p:spTree>
    <p:extLst>
      <p:ext uri="{BB962C8B-B14F-4D97-AF65-F5344CB8AC3E}">
        <p14:creationId xmlns:p14="http://schemas.microsoft.com/office/powerpoint/2010/main" val="849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EE3A1-5B2F-F98E-918F-BDBC1B1C5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C832A-09A9-5EE9-BBB2-B248BB1CB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7DAC9-CC04-4176-8551-89C2048817C6}"/>
              </a:ext>
            </a:extLst>
          </p:cNvPr>
          <p:cNvSpPr>
            <a:spLocks noGrp="1"/>
          </p:cNvSpPr>
          <p:nvPr>
            <p:ph type="body" idx="1"/>
          </p:nvPr>
        </p:nvSpPr>
        <p:spPr/>
        <p:txBody>
          <a:bodyPr/>
          <a:lstStyle/>
          <a:p>
            <a:r>
              <a:rPr lang="en-US"/>
              <a:t>Anne</a:t>
            </a:r>
          </a:p>
          <a:p>
            <a:r>
              <a:rPr lang="en-US"/>
              <a:t>Follow guidance provided in the prior office hour on writing these sections??</a:t>
            </a:r>
          </a:p>
        </p:txBody>
      </p:sp>
      <p:sp>
        <p:nvSpPr>
          <p:cNvPr id="4" name="Slide Number Placeholder 3">
            <a:extLst>
              <a:ext uri="{FF2B5EF4-FFF2-40B4-BE49-F238E27FC236}">
                <a16:creationId xmlns:a16="http://schemas.microsoft.com/office/drawing/2014/main" id="{60F03EE6-563B-1B7D-87EB-FFFFD81FB6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F98AC-C6A1-4DBE-8CE9-5D70C12307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088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 – reminder the narrative must be in past tense, describe what the state did to verify the correction specific to each finding and not reflect a general process of how the state verifies correction for any and all findings.</a:t>
            </a:r>
          </a:p>
        </p:txBody>
      </p:sp>
      <p:sp>
        <p:nvSpPr>
          <p:cNvPr id="4" name="Slide Number Placeholder 3"/>
          <p:cNvSpPr>
            <a:spLocks noGrp="1"/>
          </p:cNvSpPr>
          <p:nvPr>
            <p:ph type="sldNum" sz="quarter" idx="5"/>
          </p:nvPr>
        </p:nvSpPr>
        <p:spPr/>
        <p:txBody>
          <a:bodyPr/>
          <a:lstStyle/>
          <a:p>
            <a:fld id="{30E7EBD8-BF33-4048-823D-21D248DB1BC1}" type="slidenum">
              <a:rPr lang="en-US" smtClean="0"/>
              <a:t>17</a:t>
            </a:fld>
            <a:endParaRPr lang="en-US"/>
          </a:p>
        </p:txBody>
      </p:sp>
    </p:spTree>
    <p:extLst>
      <p:ext uri="{BB962C8B-B14F-4D97-AF65-F5344CB8AC3E}">
        <p14:creationId xmlns:p14="http://schemas.microsoft.com/office/powerpoint/2010/main" val="43789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18</a:t>
            </a:fld>
            <a:endParaRPr lang="en-US"/>
          </a:p>
        </p:txBody>
      </p:sp>
    </p:spTree>
    <p:extLst>
      <p:ext uri="{BB962C8B-B14F-4D97-AF65-F5344CB8AC3E}">
        <p14:creationId xmlns:p14="http://schemas.microsoft.com/office/powerpoint/2010/main" val="3693226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19</a:t>
            </a:fld>
            <a:endParaRPr lang="en-US"/>
          </a:p>
        </p:txBody>
      </p:sp>
    </p:spTree>
    <p:extLst>
      <p:ext uri="{BB962C8B-B14F-4D97-AF65-F5344CB8AC3E}">
        <p14:creationId xmlns:p14="http://schemas.microsoft.com/office/powerpoint/2010/main" val="61264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Contact Anne.Lucas@unc.edu to join the Monitoring COP</a:t>
            </a:r>
          </a:p>
          <a:p>
            <a:r>
              <a:rPr lang="en-US"/>
              <a:t>https://dasycenter.org/idea-part-c-indicator-12-resources/  </a:t>
            </a:r>
          </a:p>
          <a:p>
            <a:r>
              <a:rPr lang="en-US">
                <a:hlinkClick r:id="rId3"/>
              </a:rPr>
              <a:t>https://mydasyta.org/login?ReturnUrl=%2fspaces%2f50%2f2025-dasy-part-c-data-institute-for-state-performance-plan-annual-performance-report-spp-apr-idea-616%2fhome</a:t>
            </a:r>
            <a:endParaRPr lang="en-US"/>
          </a:p>
          <a:p>
            <a:r>
              <a:rPr lang="en-US">
                <a:hlinkClick r:id="rId4"/>
              </a:rPr>
              <a:t>https://sites.ed.gov/idea/files/FFY2023-Part-C-Related-Requirements.pdf</a:t>
            </a:r>
            <a:endParaRPr lang="en-US"/>
          </a:p>
          <a:p>
            <a:r>
              <a:rPr lang="en-US"/>
              <a:t>https://sites.ed.gov/idea/files/Guidance_on_State_General_Supervision_Responsibilities_under_Parts_B_and_C_of_IDEA-07-24-2023.pdf </a:t>
            </a:r>
          </a:p>
        </p:txBody>
      </p:sp>
      <p:sp>
        <p:nvSpPr>
          <p:cNvPr id="4" name="Slide Number Placeholder 3"/>
          <p:cNvSpPr>
            <a:spLocks noGrp="1"/>
          </p:cNvSpPr>
          <p:nvPr>
            <p:ph type="sldNum" sz="quarter" idx="5"/>
          </p:nvPr>
        </p:nvSpPr>
        <p:spPr/>
        <p:txBody>
          <a:bodyPr/>
          <a:lstStyle/>
          <a:p>
            <a:fld id="{BA7241CA-088F-414B-9092-8662377FF9F9}" type="slidenum">
              <a:rPr lang="en-US" smtClean="0"/>
              <a:t>20</a:t>
            </a:fld>
            <a:endParaRPr lang="en-US"/>
          </a:p>
        </p:txBody>
      </p:sp>
    </p:spTree>
    <p:extLst>
      <p:ext uri="{BB962C8B-B14F-4D97-AF65-F5344CB8AC3E}">
        <p14:creationId xmlns:p14="http://schemas.microsoft.com/office/powerpoint/2010/main" val="175701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accent5"/>
                </a:solidFill>
              </a:rPr>
              <a:t>Monday, December 15</a:t>
            </a:r>
            <a:r>
              <a:rPr lang="en-US" b="1" baseline="30000">
                <a:solidFill>
                  <a:schemeClr val="accent5"/>
                </a:solidFill>
              </a:rPr>
              <a:t>th</a:t>
            </a:r>
            <a:r>
              <a:rPr lang="en-US" b="1">
                <a:solidFill>
                  <a:schemeClr val="accent5"/>
                </a:solidFill>
              </a:rPr>
              <a:t> – 3:00-4:00 ET</a:t>
            </a:r>
            <a:endParaRPr lang="en-US" b="1">
              <a:solidFill>
                <a:schemeClr val="accent5"/>
              </a:solidFill>
              <a:ea typeface="Calibri"/>
              <a:cs typeface="Calibri"/>
            </a:endParaRPr>
          </a:p>
          <a:p>
            <a:pPr marL="457200" lvl="1" indent="0">
              <a:buNone/>
            </a:pPr>
            <a:r>
              <a:rPr lang="en-US"/>
              <a:t>Topic: Questions and discussion</a:t>
            </a:r>
            <a:endParaRPr lang="en-US">
              <a:ea typeface="Calibri"/>
              <a:cs typeface="Calibri"/>
            </a:endParaRPr>
          </a:p>
          <a:p>
            <a:endParaRPr lang="en-US">
              <a:ea typeface="Calibri"/>
              <a:cs typeface="Calibri"/>
            </a:endParaRPr>
          </a:p>
          <a:p>
            <a:r>
              <a:rPr lang="en-US">
                <a:hlinkClick r:id="rId3"/>
              </a:rPr>
              <a:t>https://dasycenter.org/part-c-spp-apr-indicator-c12-office-hours/</a:t>
            </a:r>
          </a:p>
          <a:p>
            <a:endParaRPr lang="en-US">
              <a:ea typeface="Calibri"/>
              <a:cs typeface="Calibri"/>
            </a:endParaRPr>
          </a:p>
          <a:p>
            <a:r>
              <a:rPr lang="en-US">
                <a:ea typeface="Calibri"/>
                <a:cs typeface="Calibri"/>
              </a:rPr>
              <a:t>(drop link in chat)</a:t>
            </a:r>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366722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7EBD8-BF33-4048-823D-21D248DB1BC1}" type="slidenum">
              <a:rPr lang="en-US" smtClean="0"/>
              <a:t>3</a:t>
            </a:fld>
            <a:endParaRPr lang="en-US"/>
          </a:p>
        </p:txBody>
      </p:sp>
    </p:spTree>
    <p:extLst>
      <p:ext uri="{BB962C8B-B14F-4D97-AF65-F5344CB8AC3E}">
        <p14:creationId xmlns:p14="http://schemas.microsoft.com/office/powerpoint/2010/main" val="102548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22</a:t>
            </a:fld>
            <a:endParaRPr lang="en-US"/>
          </a:p>
        </p:txBody>
      </p:sp>
    </p:spTree>
    <p:extLst>
      <p:ext uri="{BB962C8B-B14F-4D97-AF65-F5344CB8AC3E}">
        <p14:creationId xmlns:p14="http://schemas.microsoft.com/office/powerpoint/2010/main" val="8813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and Anne</a:t>
            </a:r>
          </a:p>
        </p:txBody>
      </p:sp>
      <p:sp>
        <p:nvSpPr>
          <p:cNvPr id="4" name="Slide Number Placeholder 3"/>
          <p:cNvSpPr>
            <a:spLocks noGrp="1"/>
          </p:cNvSpPr>
          <p:nvPr>
            <p:ph type="sldNum" sz="quarter" idx="5"/>
          </p:nvPr>
        </p:nvSpPr>
        <p:spPr/>
        <p:txBody>
          <a:bodyPr/>
          <a:lstStyle/>
          <a:p>
            <a:fld id="{30E7EBD8-BF33-4048-823D-21D248DB1BC1}" type="slidenum">
              <a:rPr lang="en-US" smtClean="0"/>
              <a:t>4</a:t>
            </a:fld>
            <a:endParaRPr lang="en-US"/>
          </a:p>
        </p:txBody>
      </p:sp>
    </p:spTree>
    <p:extLst>
      <p:ext uri="{BB962C8B-B14F-4D97-AF65-F5344CB8AC3E}">
        <p14:creationId xmlns:p14="http://schemas.microsoft.com/office/powerpoint/2010/main" val="207381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A155-1349-94CB-D321-898F3E91A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B0326-1566-9C4D-789F-00A442388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EBB3E-8D4F-7E20-7EE4-1C4928866A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94598-A588-5648-0A12-A36CB3E12734}"/>
              </a:ext>
            </a:extLst>
          </p:cNvPr>
          <p:cNvSpPr>
            <a:spLocks noGrp="1"/>
          </p:cNvSpPr>
          <p:nvPr>
            <p:ph type="sldNum" sz="quarter" idx="5"/>
          </p:nvPr>
        </p:nvSpPr>
        <p:spPr/>
        <p:txBody>
          <a:bodyPr/>
          <a:lstStyle/>
          <a:p>
            <a:fld id="{30E7EBD8-BF33-4048-823D-21D248DB1BC1}" type="slidenum">
              <a:rPr lang="en-US" smtClean="0"/>
              <a:t>5</a:t>
            </a:fld>
            <a:endParaRPr lang="en-US"/>
          </a:p>
        </p:txBody>
      </p:sp>
    </p:spTree>
    <p:extLst>
      <p:ext uri="{BB962C8B-B14F-4D97-AF65-F5344CB8AC3E}">
        <p14:creationId xmlns:p14="http://schemas.microsoft.com/office/powerpoint/2010/main" val="198911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row reflects the number from the summary of findings table of outstanding findings. The second purple row sums correction across all indicator tables</a:t>
            </a:r>
          </a:p>
          <a:p>
            <a:endParaRPr lang="en-US"/>
          </a:p>
          <a:p>
            <a:r>
              <a:rPr lang="en-US"/>
              <a:t>The bottom row will carry over to next year, presumably.</a:t>
            </a:r>
          </a:p>
        </p:txBody>
      </p:sp>
      <p:sp>
        <p:nvSpPr>
          <p:cNvPr id="4" name="Slide Number Placeholder 3"/>
          <p:cNvSpPr>
            <a:spLocks noGrp="1"/>
          </p:cNvSpPr>
          <p:nvPr>
            <p:ph type="sldNum" sz="quarter" idx="5"/>
          </p:nvPr>
        </p:nvSpPr>
        <p:spPr/>
        <p:txBody>
          <a:bodyPr/>
          <a:lstStyle/>
          <a:p>
            <a:fld id="{30E7EBD8-BF33-4048-823D-21D248DB1BC1}" type="slidenum">
              <a:rPr lang="en-US" smtClean="0"/>
              <a:t>6</a:t>
            </a:fld>
            <a:endParaRPr lang="en-US"/>
          </a:p>
        </p:txBody>
      </p:sp>
    </p:spTree>
    <p:extLst>
      <p:ext uri="{BB962C8B-B14F-4D97-AF65-F5344CB8AC3E}">
        <p14:creationId xmlns:p14="http://schemas.microsoft.com/office/powerpoint/2010/main" val="190222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7</a:t>
            </a:fld>
            <a:endParaRPr lang="en-US"/>
          </a:p>
        </p:txBody>
      </p:sp>
    </p:spTree>
    <p:extLst>
      <p:ext uri="{BB962C8B-B14F-4D97-AF65-F5344CB8AC3E}">
        <p14:creationId xmlns:p14="http://schemas.microsoft.com/office/powerpoint/2010/main" val="98308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8</a:t>
            </a:fld>
            <a:endParaRPr lang="en-US"/>
          </a:p>
        </p:txBody>
      </p:sp>
    </p:spTree>
    <p:extLst>
      <p:ext uri="{BB962C8B-B14F-4D97-AF65-F5344CB8AC3E}">
        <p14:creationId xmlns:p14="http://schemas.microsoft.com/office/powerpoint/2010/main" val="333598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9</a:t>
            </a:fld>
            <a:endParaRPr lang="en-US"/>
          </a:p>
        </p:txBody>
      </p:sp>
    </p:spTree>
    <p:extLst>
      <p:ext uri="{BB962C8B-B14F-4D97-AF65-F5344CB8AC3E}">
        <p14:creationId xmlns:p14="http://schemas.microsoft.com/office/powerpoint/2010/main" val="234639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10</a:t>
            </a:fld>
            <a:endParaRPr lang="en-US"/>
          </a:p>
        </p:txBody>
      </p:sp>
    </p:spTree>
    <p:extLst>
      <p:ext uri="{BB962C8B-B14F-4D97-AF65-F5344CB8AC3E}">
        <p14:creationId xmlns:p14="http://schemas.microsoft.com/office/powerpoint/2010/main" val="2213140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516115"/>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4" name="Picture 3">
            <a:extLst>
              <a:ext uri="{FF2B5EF4-FFF2-40B4-BE49-F238E27FC236}">
                <a16:creationId xmlns:a16="http://schemas.microsoft.com/office/drawing/2014/main" id="{23FE157F-1B5A-DE32-A7E3-7C513EC834BB}"/>
              </a:ext>
            </a:extLst>
          </p:cNvPr>
          <p:cNvPicPr>
            <a:picLocks noChangeAspect="1"/>
          </p:cNvPicPr>
          <p:nvPr userDrawn="1"/>
        </p:nvPicPr>
        <p:blipFill>
          <a:blip r:embed="rId3"/>
          <a:srcRect/>
          <a:stretch/>
        </p:blipFill>
        <p:spPr>
          <a:xfrm>
            <a:off x="4780418" y="6086858"/>
            <a:ext cx="1315582" cy="771141"/>
          </a:xfrm>
          <a:prstGeom prst="rect">
            <a:avLst/>
          </a:prstGeom>
        </p:spPr>
      </p:pic>
    </p:spTree>
    <p:extLst>
      <p:ext uri="{BB962C8B-B14F-4D97-AF65-F5344CB8AC3E}">
        <p14:creationId xmlns:p14="http://schemas.microsoft.com/office/powerpoint/2010/main" val="199428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235337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73397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9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6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700845"/>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0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71569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17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29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700845"/>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700845"/>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7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57050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2/23/2026</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75899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sycenter.org/idea-part-c-indicator-12-resources/" TargetMode="External"/><Relationship Id="rId7" Type="http://schemas.openxmlformats.org/officeDocument/2006/relationships/hyperlink" Target="https://sites.ed.gov/idea/grantees/#SPP-APR"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sites.ed.gov/idea/files/Guidance_on_State_General_Supervision_Responsibilities_under_Parts_B_and_C_of_IDEA-07-24-2023.pdf" TargetMode="External"/><Relationship Id="rId5" Type="http://schemas.openxmlformats.org/officeDocument/2006/relationships/hyperlink" Target="https://sites.ed.gov/idea/files/FFY2023-Part-C-Related-Requirements.pdf" TargetMode="External"/><Relationship Id="rId4" Type="http://schemas.openxmlformats.org/officeDocument/2006/relationships/hyperlink" Target="https://osep.communities.ed.gov/#program/spp-apr-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6.gif"/><Relationship Id="rId5" Type="http://schemas.openxmlformats.org/officeDocument/2006/relationships/image" Target="../media/image1.png"/><Relationship Id="rId4" Type="http://schemas.openxmlformats.org/officeDocument/2006/relationships/hyperlink" Target="https://www.linkedin.com/company/dasy-cen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485775" y="536975"/>
            <a:ext cx="5300664" cy="3255962"/>
          </a:xfrm>
        </p:spPr>
        <p:txBody>
          <a:bodyPr/>
          <a:lstStyle/>
          <a:p>
            <a:r>
              <a:rPr lang="en-US">
                <a:latin typeface="Tahoma"/>
                <a:ea typeface="Tahoma"/>
                <a:cs typeface="Tahoma"/>
              </a:rPr>
              <a:t>Part C SPP/APR Indicator 12 Office Hours: Session #3</a:t>
            </a:r>
            <a:endParaRPr lang="en-US"/>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485775" y="4167233"/>
            <a:ext cx="5300664" cy="1516115"/>
          </a:xfrm>
        </p:spPr>
        <p:txBody>
          <a:bodyPr vert="horz" lIns="91440" tIns="45720" rIns="91440" bIns="45720" rtlCol="0" anchor="t">
            <a:noAutofit/>
          </a:bodyPr>
          <a:lstStyle/>
          <a:p>
            <a:r>
              <a:rPr lang="en-US" sz="1800"/>
              <a:t>Anne Lucas</a:t>
            </a:r>
          </a:p>
          <a:p>
            <a:r>
              <a:rPr lang="en-US" sz="1800"/>
              <a:t>Ginger Elliott-Teague</a:t>
            </a:r>
          </a:p>
          <a:p>
            <a:r>
              <a:rPr lang="en-US" sz="1800"/>
              <a:t>Sheresa Blanchard</a:t>
            </a:r>
          </a:p>
          <a:p>
            <a:r>
              <a:rPr lang="en-US" sz="1800"/>
              <a:t>Shilan Wooten</a:t>
            </a:r>
          </a:p>
          <a:p>
            <a:r>
              <a:rPr lang="en-US" sz="1800"/>
              <a:t>Charlene Robles</a:t>
            </a:r>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400">
                <a:solidFill>
                  <a:srgbClr val="154578"/>
                </a:solidFill>
                <a:latin typeface="Tahoma"/>
                <a:ea typeface="Tahoma"/>
                <a:cs typeface="Tahoma"/>
              </a:rPr>
              <a:t>December 2</a:t>
            </a:r>
            <a:r>
              <a:rPr kumimoji="0" lang="en-US" sz="2400" b="0" i="0" u="none" strike="noStrike" kern="1200" cap="none" spc="0" normalizeH="0" baseline="0" noProof="0">
                <a:ln>
                  <a:noFill/>
                </a:ln>
                <a:solidFill>
                  <a:srgbClr val="154578"/>
                </a:solidFill>
                <a:effectLst/>
                <a:uLnTx/>
                <a:uFillTx/>
                <a:latin typeface="Tahoma"/>
                <a:ea typeface="Tahoma"/>
                <a:cs typeface="Tahoma"/>
              </a:rPr>
              <a:t>, 2025</a:t>
            </a:r>
            <a:endParaRPr kumimoji="0" lang="en-US" sz="2400" b="0" i="0" u="none" strike="noStrike" kern="1200" cap="none" spc="0" normalizeH="0" baseline="0" noProof="0">
              <a:ln>
                <a:noFill/>
              </a:ln>
              <a:solidFill>
                <a:prstClr val="white"/>
              </a:solidFill>
              <a:effectLst/>
              <a:uLnTx/>
              <a:uFillTx/>
              <a:latin typeface="Tahoma"/>
              <a:ea typeface="Tahoma"/>
              <a:cs typeface="Tahoma"/>
            </a:endParaRP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l="84" r="-84" b="13818"/>
          <a:stretch/>
        </p:blipFill>
        <p:spPr>
          <a:xfrm>
            <a:off x="6096000" y="0"/>
            <a:ext cx="6101148" cy="492529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C708-F57F-5664-5356-E5B0A7283BFB}"/>
              </a:ext>
            </a:extLst>
          </p:cNvPr>
          <p:cNvSpPr>
            <a:spLocks noGrp="1"/>
          </p:cNvSpPr>
          <p:nvPr>
            <p:ph type="title"/>
          </p:nvPr>
        </p:nvSpPr>
        <p:spPr/>
        <p:txBody>
          <a:bodyPr/>
          <a:lstStyle/>
          <a:p>
            <a:r>
              <a:rPr lang="en-US"/>
              <a:t>Tips: Sanctions/Enforcement Actions</a:t>
            </a:r>
          </a:p>
        </p:txBody>
      </p:sp>
      <p:sp>
        <p:nvSpPr>
          <p:cNvPr id="3" name="Content Placeholder 2">
            <a:extLst>
              <a:ext uri="{FF2B5EF4-FFF2-40B4-BE49-F238E27FC236}">
                <a16:creationId xmlns:a16="http://schemas.microsoft.com/office/drawing/2014/main" id="{503502D6-04B5-749A-1204-D255A6EB0D07}"/>
              </a:ext>
            </a:extLst>
          </p:cNvPr>
          <p:cNvSpPr>
            <a:spLocks noGrp="1"/>
          </p:cNvSpPr>
          <p:nvPr>
            <p:ph idx="1"/>
          </p:nvPr>
        </p:nvSpPr>
        <p:spPr/>
        <p:txBody>
          <a:bodyPr vert="horz" lIns="91440" tIns="45720" rIns="91440" bIns="45720" rtlCol="0" anchor="t">
            <a:normAutofit/>
          </a:bodyPr>
          <a:lstStyle/>
          <a:p>
            <a:pPr marL="0" indent="0">
              <a:buNone/>
            </a:pPr>
            <a:r>
              <a:rPr lang="en-US">
                <a:latin typeface="Tahoma"/>
                <a:ea typeface="Tahoma"/>
                <a:cs typeface="Tahoma"/>
              </a:rPr>
              <a:t>Describe sanctions/enforcement actions taken, such as:</a:t>
            </a:r>
          </a:p>
          <a:p>
            <a:pPr lvl="0">
              <a:lnSpc>
                <a:spcPct val="110000"/>
              </a:lnSpc>
            </a:pPr>
            <a:r>
              <a:rPr lang="en-US">
                <a:latin typeface="Tahoma"/>
                <a:ea typeface="Tahoma"/>
                <a:cs typeface="Tahoma"/>
              </a:rPr>
              <a:t>Requiring use of TA</a:t>
            </a:r>
          </a:p>
          <a:p>
            <a:pPr lvl="0">
              <a:lnSpc>
                <a:spcPct val="110000"/>
              </a:lnSpc>
            </a:pPr>
            <a:r>
              <a:rPr lang="en-US">
                <a:latin typeface="Tahoma"/>
                <a:ea typeface="Tahoma"/>
                <a:cs typeface="Tahoma"/>
              </a:rPr>
              <a:t>Directing use of funds</a:t>
            </a:r>
          </a:p>
          <a:p>
            <a:pPr lvl="0">
              <a:lnSpc>
                <a:spcPct val="110000"/>
              </a:lnSpc>
            </a:pPr>
            <a:r>
              <a:rPr lang="en-US">
                <a:latin typeface="Tahoma"/>
                <a:ea typeface="Tahoma"/>
                <a:cs typeface="Tahoma"/>
              </a:rPr>
              <a:t>Imposing conditions on contract</a:t>
            </a:r>
          </a:p>
          <a:p>
            <a:pPr lvl="0">
              <a:lnSpc>
                <a:spcPct val="110000"/>
              </a:lnSpc>
            </a:pPr>
            <a:r>
              <a:rPr lang="en-US">
                <a:latin typeface="Tahoma"/>
                <a:ea typeface="Tahoma"/>
                <a:cs typeface="Tahoma"/>
              </a:rPr>
              <a:t>Discontinuing contract*</a:t>
            </a:r>
            <a:endParaRPr lang="en-US"/>
          </a:p>
          <a:p>
            <a:pPr lvl="0">
              <a:lnSpc>
                <a:spcPct val="110000"/>
              </a:lnSpc>
              <a:spcAft>
                <a:spcPts val="3600"/>
              </a:spcAft>
            </a:pPr>
            <a:r>
              <a:rPr lang="en-US">
                <a:latin typeface="Tahoma"/>
                <a:ea typeface="Tahoma"/>
                <a:cs typeface="Tahoma"/>
              </a:rPr>
              <a:t>Withholding funds*</a:t>
            </a:r>
            <a:endParaRPr lang="en-US"/>
          </a:p>
          <a:p>
            <a:pPr marL="0" indent="0">
              <a:buNone/>
            </a:pPr>
            <a:r>
              <a:rPr lang="en-US">
                <a:latin typeface="Tahoma"/>
                <a:ea typeface="Tahoma"/>
                <a:cs typeface="Tahoma"/>
              </a:rPr>
              <a:t>*Usually done when other sanctions/enforcements do not lead to correction.</a:t>
            </a:r>
            <a:endParaRPr lang="en-US"/>
          </a:p>
        </p:txBody>
      </p:sp>
    </p:spTree>
    <p:extLst>
      <p:ext uri="{BB962C8B-B14F-4D97-AF65-F5344CB8AC3E}">
        <p14:creationId xmlns:p14="http://schemas.microsoft.com/office/powerpoint/2010/main" val="168266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839A-91BB-6775-D01E-F337BFB5E89E}"/>
              </a:ext>
            </a:extLst>
          </p:cNvPr>
          <p:cNvSpPr>
            <a:spLocks noGrp="1"/>
          </p:cNvSpPr>
          <p:nvPr>
            <p:ph type="title"/>
          </p:nvPr>
        </p:nvSpPr>
        <p:spPr/>
        <p:txBody>
          <a:bodyPr>
            <a:normAutofit fontScale="90000"/>
          </a:bodyPr>
          <a:lstStyle/>
          <a:p>
            <a:pPr>
              <a:lnSpc>
                <a:spcPct val="100000"/>
              </a:lnSpc>
            </a:pPr>
            <a:r>
              <a:rPr lang="en-US"/>
              <a:t>Sample Narrative: Nature of Noncompliance</a:t>
            </a:r>
          </a:p>
        </p:txBody>
      </p:sp>
      <p:sp>
        <p:nvSpPr>
          <p:cNvPr id="3" name="Content Placeholder 2">
            <a:extLst>
              <a:ext uri="{FF2B5EF4-FFF2-40B4-BE49-F238E27FC236}">
                <a16:creationId xmlns:a16="http://schemas.microsoft.com/office/drawing/2014/main" id="{C5A00B9C-4FD8-91C2-06E2-81422D20573E}"/>
              </a:ext>
            </a:extLst>
          </p:cNvPr>
          <p:cNvSpPr>
            <a:spLocks noGrp="1"/>
          </p:cNvSpPr>
          <p:nvPr>
            <p:ph idx="1"/>
          </p:nvPr>
        </p:nvSpPr>
        <p:spPr/>
        <p:txBody>
          <a:bodyPr vert="horz" lIns="91440" tIns="45720" rIns="91440" bIns="45720" rtlCol="0" anchor="t">
            <a:normAutofit/>
          </a:bodyPr>
          <a:lstStyle/>
          <a:p>
            <a:pPr marL="0" indent="0">
              <a:buNone/>
            </a:pPr>
            <a:r>
              <a:rPr lang="en-US"/>
              <a:t>“One finding of noncompliance (related to </a:t>
            </a:r>
            <a:r>
              <a:rPr lang="en-US" i="1"/>
              <a:t>Provision of Services in Accordance with the IFSP</a:t>
            </a:r>
            <a:r>
              <a:rPr lang="en-US"/>
              <a:t>) issued to an EI program in FFY 2023 through cyclical monitoring has not yet been verified as corrected. This finding is systemic in nature due to several factors, including:</a:t>
            </a:r>
          </a:p>
          <a:p>
            <a:r>
              <a:rPr lang="en-US">
                <a:latin typeface="Tahoma"/>
                <a:ea typeface="Tahoma"/>
                <a:cs typeface="Tahoma"/>
              </a:rPr>
              <a:t>Providers not offering “make-up services” when it is a program/provider reason for missing an appointment, and</a:t>
            </a:r>
            <a:endParaRPr lang="en-US"/>
          </a:p>
          <a:p>
            <a:r>
              <a:rPr lang="en-US">
                <a:latin typeface="Tahoma"/>
                <a:ea typeface="Tahoma"/>
                <a:cs typeface="Tahoma"/>
              </a:rPr>
              <a:t>Lack of documentation about when a service is missed if it is due to a parent or program/provider reason." </a:t>
            </a:r>
            <a:endParaRPr lang="en-US"/>
          </a:p>
        </p:txBody>
      </p:sp>
    </p:spTree>
    <p:extLst>
      <p:ext uri="{BB962C8B-B14F-4D97-AF65-F5344CB8AC3E}">
        <p14:creationId xmlns:p14="http://schemas.microsoft.com/office/powerpoint/2010/main" val="29178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1F68-C2E7-A015-6B91-EC91F00FA7B2}"/>
              </a:ext>
            </a:extLst>
          </p:cNvPr>
          <p:cNvSpPr>
            <a:spLocks noGrp="1"/>
          </p:cNvSpPr>
          <p:nvPr>
            <p:ph type="title"/>
          </p:nvPr>
        </p:nvSpPr>
        <p:spPr/>
        <p:txBody>
          <a:bodyPr/>
          <a:lstStyle/>
          <a:p>
            <a:r>
              <a:rPr lang="en-US"/>
              <a:t>Sample Narrative: Required Actions</a:t>
            </a:r>
          </a:p>
        </p:txBody>
      </p:sp>
      <p:sp>
        <p:nvSpPr>
          <p:cNvPr id="3" name="Content Placeholder 2">
            <a:extLst>
              <a:ext uri="{FF2B5EF4-FFF2-40B4-BE49-F238E27FC236}">
                <a16:creationId xmlns:a16="http://schemas.microsoft.com/office/drawing/2014/main" id="{8323CE94-996C-4E00-B472-576E578EC15A}"/>
              </a:ext>
            </a:extLst>
          </p:cNvPr>
          <p:cNvSpPr>
            <a:spLocks noGrp="1"/>
          </p:cNvSpPr>
          <p:nvPr>
            <p:ph idx="1"/>
          </p:nvPr>
        </p:nvSpPr>
        <p:spPr>
          <a:xfrm>
            <a:off x="838200" y="1825623"/>
            <a:ext cx="10515600" cy="4017393"/>
          </a:xfrm>
        </p:spPr>
        <p:txBody>
          <a:bodyPr vert="horz" lIns="91440" tIns="45720" rIns="91440" bIns="45720" rtlCol="0" anchor="t">
            <a:normAutofit/>
          </a:bodyPr>
          <a:lstStyle/>
          <a:p>
            <a:pPr marL="0" indent="0">
              <a:buNone/>
            </a:pPr>
            <a:r>
              <a:rPr lang="en-US"/>
              <a:t>“To ensure subsequent correction of this finding, the state:</a:t>
            </a:r>
          </a:p>
          <a:p>
            <a:r>
              <a:rPr lang="en-US">
                <a:latin typeface="Tahoma"/>
                <a:ea typeface="Tahoma"/>
                <a:cs typeface="Tahoma"/>
              </a:rPr>
              <a:t>Provided training to program staff on the state’s “missed appointment policy” and the documentation of reasons for missed appointments, </a:t>
            </a:r>
            <a:endParaRPr lang="en-US"/>
          </a:p>
          <a:p>
            <a:r>
              <a:rPr lang="en-US">
                <a:latin typeface="Tahoma"/>
                <a:ea typeface="Tahoma"/>
                <a:cs typeface="Tahoma"/>
              </a:rPr>
              <a:t>Required the program to revise their internal policies and procedures to align with the state’s requirements and expectations, and</a:t>
            </a:r>
            <a:endParaRPr lang="en-US"/>
          </a:p>
          <a:p>
            <a:r>
              <a:rPr lang="en-US"/>
              <a:t>Required the program to establish an internal process of monitoring/providing oversight of implementation of their internal policies and procedures, including documentation expectations.”</a:t>
            </a:r>
          </a:p>
        </p:txBody>
      </p:sp>
    </p:spTree>
    <p:extLst>
      <p:ext uri="{BB962C8B-B14F-4D97-AF65-F5344CB8AC3E}">
        <p14:creationId xmlns:p14="http://schemas.microsoft.com/office/powerpoint/2010/main" val="414399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43C-5ED5-0D2D-1F5A-E010F517090D}"/>
              </a:ext>
            </a:extLst>
          </p:cNvPr>
          <p:cNvSpPr>
            <a:spLocks noGrp="1"/>
          </p:cNvSpPr>
          <p:nvPr>
            <p:ph type="title"/>
          </p:nvPr>
        </p:nvSpPr>
        <p:spPr>
          <a:xfrm>
            <a:off x="838200" y="365125"/>
            <a:ext cx="10515600" cy="1325563"/>
          </a:xfrm>
        </p:spPr>
        <p:txBody>
          <a:bodyPr>
            <a:normAutofit fontScale="90000"/>
          </a:bodyPr>
          <a:lstStyle/>
          <a:p>
            <a:pPr>
              <a:lnSpc>
                <a:spcPct val="100000"/>
              </a:lnSpc>
            </a:pPr>
            <a:r>
              <a:rPr lang="en-US"/>
              <a:t>Sample Narrative: Graduated Sanctions and Enforcement</a:t>
            </a:r>
          </a:p>
        </p:txBody>
      </p:sp>
      <p:sp>
        <p:nvSpPr>
          <p:cNvPr id="3" name="Content Placeholder 2">
            <a:extLst>
              <a:ext uri="{FF2B5EF4-FFF2-40B4-BE49-F238E27FC236}">
                <a16:creationId xmlns:a16="http://schemas.microsoft.com/office/drawing/2014/main" id="{EA6A7219-059A-B78A-B3C9-EFDAE2AE76FD}"/>
              </a:ext>
            </a:extLst>
          </p:cNvPr>
          <p:cNvSpPr>
            <a:spLocks noGrp="1"/>
          </p:cNvSpPr>
          <p:nvPr>
            <p:ph idx="1"/>
          </p:nvPr>
        </p:nvSpPr>
        <p:spPr>
          <a:xfrm>
            <a:off x="838200" y="1825625"/>
            <a:ext cx="10515600" cy="4121788"/>
          </a:xfrm>
        </p:spPr>
        <p:txBody>
          <a:bodyPr/>
          <a:lstStyle/>
          <a:p>
            <a:pPr marL="0" indent="0">
              <a:buNone/>
            </a:pPr>
            <a:r>
              <a:rPr lang="en-US"/>
              <a:t>“The state required the EI program to meet monthly with them to access TA and for the state to provide oversight of the progress the program is making with their implementation of the required action. These monthly meetings are scheduled to continue until the EI program completes all required actions and the program achieves subsequent correction.” </a:t>
            </a:r>
          </a:p>
        </p:txBody>
      </p:sp>
    </p:spTree>
    <p:extLst>
      <p:ext uri="{BB962C8B-B14F-4D97-AF65-F5344CB8AC3E}">
        <p14:creationId xmlns:p14="http://schemas.microsoft.com/office/powerpoint/2010/main" val="152014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2E88-05C7-0C3D-0110-A3528C26E7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B3BBE1-0555-CBCD-4E33-4B254C6A9D38}"/>
              </a:ext>
            </a:extLst>
          </p:cNvPr>
          <p:cNvSpPr>
            <a:spLocks noGrp="1"/>
          </p:cNvSpPr>
          <p:nvPr>
            <p:ph type="ctrTitle"/>
          </p:nvPr>
        </p:nvSpPr>
        <p:spPr/>
        <p:txBody>
          <a:bodyPr>
            <a:normAutofit/>
          </a:bodyPr>
          <a:lstStyle/>
          <a:p>
            <a:r>
              <a:rPr lang="en-US"/>
              <a:t>Indicator C12: </a:t>
            </a:r>
            <a:r>
              <a:rPr lang="en-US">
                <a:latin typeface="Tahoma"/>
                <a:ea typeface="Tahoma"/>
                <a:cs typeface="Tahoma"/>
              </a:rPr>
              <a:t>Reporting and Describing Subsequent Correction on Findings Issued </a:t>
            </a:r>
            <a:r>
              <a:rPr lang="en-US" i="1">
                <a:latin typeface="Tahoma"/>
                <a:ea typeface="Tahoma"/>
                <a:cs typeface="Tahoma"/>
              </a:rPr>
              <a:t>Prior to Previous</a:t>
            </a:r>
            <a:r>
              <a:rPr lang="en-US">
                <a:latin typeface="Tahoma"/>
                <a:ea typeface="Tahoma"/>
                <a:cs typeface="Tahoma"/>
              </a:rPr>
              <a:t> FFY</a:t>
            </a:r>
          </a:p>
        </p:txBody>
      </p:sp>
      <p:sp>
        <p:nvSpPr>
          <p:cNvPr id="5" name="Subtitle 4">
            <a:extLst>
              <a:ext uri="{FF2B5EF4-FFF2-40B4-BE49-F238E27FC236}">
                <a16:creationId xmlns:a16="http://schemas.microsoft.com/office/drawing/2014/main" id="{D91855A7-0E50-E0C3-04C6-014936641B82}"/>
              </a:ext>
            </a:extLst>
          </p:cNvPr>
          <p:cNvSpPr>
            <a:spLocks noGrp="1"/>
          </p:cNvSpPr>
          <p:nvPr>
            <p:ph type="subTitle" idx="1"/>
          </p:nvPr>
        </p:nvSpPr>
        <p:spPr>
          <a:xfrm>
            <a:off x="485774" y="3603627"/>
            <a:ext cx="7803982" cy="1882773"/>
          </a:xfrm>
        </p:spPr>
        <p:txBody>
          <a:bodyPr>
            <a:normAutofit/>
          </a:bodyPr>
          <a:lstStyle/>
          <a:p>
            <a:r>
              <a:rPr lang="en-US"/>
              <a:t>Data and Narrative</a:t>
            </a:r>
          </a:p>
        </p:txBody>
      </p:sp>
    </p:spTree>
    <p:extLst>
      <p:ext uri="{BB962C8B-B14F-4D97-AF65-F5344CB8AC3E}">
        <p14:creationId xmlns:p14="http://schemas.microsoft.com/office/powerpoint/2010/main" val="312268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7DD3C-E91B-9FAA-1771-D0F1ED6F024C}"/>
              </a:ext>
            </a:extLst>
          </p:cNvPr>
          <p:cNvSpPr>
            <a:spLocks noGrp="1"/>
          </p:cNvSpPr>
          <p:nvPr>
            <p:ph type="title"/>
          </p:nvPr>
        </p:nvSpPr>
        <p:spPr/>
        <p:txBody>
          <a:bodyPr>
            <a:normAutofit/>
          </a:bodyPr>
          <a:lstStyle/>
          <a:p>
            <a:pPr>
              <a:lnSpc>
                <a:spcPct val="100000"/>
              </a:lnSpc>
            </a:pPr>
            <a:r>
              <a:rPr lang="en-US" sz="4000" b="1" i="1">
                <a:solidFill>
                  <a:schemeClr val="accent3"/>
                </a:solidFill>
              </a:rPr>
              <a:t>NEW! </a:t>
            </a:r>
            <a:r>
              <a:rPr lang="en-US" sz="4000" b="1" i="1"/>
              <a:t> </a:t>
            </a:r>
            <a:r>
              <a:rPr lang="en-US" sz="4000"/>
              <a:t>Correction of Outstanding Findings Identified in Prior Years</a:t>
            </a:r>
          </a:p>
        </p:txBody>
      </p:sp>
      <p:sp>
        <p:nvSpPr>
          <p:cNvPr id="7" name="Content Placeholder 6">
            <a:extLst>
              <a:ext uri="{FF2B5EF4-FFF2-40B4-BE49-F238E27FC236}">
                <a16:creationId xmlns:a16="http://schemas.microsoft.com/office/drawing/2014/main" id="{9BEB4029-2F57-80A5-AD3D-B344CCACC69A}"/>
              </a:ext>
            </a:extLst>
          </p:cNvPr>
          <p:cNvSpPr>
            <a:spLocks noGrp="1"/>
          </p:cNvSpPr>
          <p:nvPr>
            <p:ph sz="half" idx="1"/>
          </p:nvPr>
        </p:nvSpPr>
        <p:spPr>
          <a:xfrm>
            <a:off x="838199" y="1825625"/>
            <a:ext cx="10515599" cy="4121788"/>
          </a:xfrm>
        </p:spPr>
        <p:txBody>
          <a:bodyPr>
            <a:normAutofit lnSpcReduction="10000"/>
          </a:bodyPr>
          <a:lstStyle/>
          <a:p>
            <a:pPr marL="0" indent="0">
              <a:buNone/>
            </a:pPr>
            <a:r>
              <a:rPr lang="en-US"/>
              <a:t>Correction of Findings of Noncompliance Identified </a:t>
            </a:r>
            <a:r>
              <a:rPr lang="en-US" b="1" i="1"/>
              <a:t>Prior to FFY 2023</a:t>
            </a:r>
          </a:p>
          <a:p>
            <a:pPr marL="0" indent="0">
              <a:buNone/>
            </a:pPr>
            <a:endParaRPr lang="en-US"/>
          </a:p>
          <a:p>
            <a:pPr marL="0" indent="0">
              <a:buNone/>
            </a:pPr>
            <a:endParaRPr lang="en-US"/>
          </a:p>
          <a:p>
            <a:pPr marL="0" indent="0">
              <a:buNone/>
            </a:pPr>
            <a:endParaRPr lang="en-US"/>
          </a:p>
          <a:p>
            <a:pPr marL="0" indent="0">
              <a:buNone/>
            </a:pPr>
            <a:endParaRPr lang="en-US"/>
          </a:p>
          <a:p>
            <a:pPr>
              <a:lnSpc>
                <a:spcPct val="110000"/>
              </a:lnSpc>
              <a:spcBef>
                <a:spcPts val="1800"/>
              </a:spcBef>
            </a:pPr>
            <a:r>
              <a:rPr lang="en-US"/>
              <a:t>Findings not previously verified as corrected will pre-populate the blue cells in this table, one line for each FFY</a:t>
            </a:r>
          </a:p>
          <a:p>
            <a:pPr>
              <a:lnSpc>
                <a:spcPct val="110000"/>
              </a:lnSpc>
            </a:pPr>
            <a:r>
              <a:rPr lang="en-US"/>
              <a:t>Several text fields are displayed for each years’ findings of noncompliance and must be answered</a:t>
            </a:r>
            <a:endParaRPr lang="en-US" b="1"/>
          </a:p>
        </p:txBody>
      </p:sp>
      <p:graphicFrame>
        <p:nvGraphicFramePr>
          <p:cNvPr id="9" name="Content Placeholder 8">
            <a:extLst>
              <a:ext uri="{FF2B5EF4-FFF2-40B4-BE49-F238E27FC236}">
                <a16:creationId xmlns:a16="http://schemas.microsoft.com/office/drawing/2014/main" id="{DB9C11DA-25E5-4835-A59A-B212CD2FFA25}"/>
              </a:ext>
            </a:extLst>
          </p:cNvPr>
          <p:cNvGraphicFramePr>
            <a:graphicFrameLocks noGrp="1"/>
          </p:cNvGraphicFramePr>
          <p:nvPr>
            <p:ph sz="half" idx="2"/>
            <p:extLst>
              <p:ext uri="{D42A27DB-BD31-4B8C-83A1-F6EECF244321}">
                <p14:modId xmlns:p14="http://schemas.microsoft.com/office/powerpoint/2010/main" val="1493717553"/>
              </p:ext>
            </p:extLst>
          </p:nvPr>
        </p:nvGraphicFramePr>
        <p:xfrm>
          <a:off x="838199" y="2370221"/>
          <a:ext cx="10515600" cy="1732547"/>
        </p:xfrm>
        <a:graphic>
          <a:graphicData uri="http://schemas.openxmlformats.org/drawingml/2006/table">
            <a:tbl>
              <a:tblPr firstRow="1" firstCol="1" bandRow="1"/>
              <a:tblGrid>
                <a:gridCol w="2628900">
                  <a:extLst>
                    <a:ext uri="{9D8B030D-6E8A-4147-A177-3AD203B41FA5}">
                      <a16:colId xmlns:a16="http://schemas.microsoft.com/office/drawing/2014/main" val="3789470204"/>
                    </a:ext>
                  </a:extLst>
                </a:gridCol>
                <a:gridCol w="2966751">
                  <a:extLst>
                    <a:ext uri="{9D8B030D-6E8A-4147-A177-3AD203B41FA5}">
                      <a16:colId xmlns:a16="http://schemas.microsoft.com/office/drawing/2014/main" val="3798788003"/>
                    </a:ext>
                  </a:extLst>
                </a:gridCol>
                <a:gridCol w="2688115">
                  <a:extLst>
                    <a:ext uri="{9D8B030D-6E8A-4147-A177-3AD203B41FA5}">
                      <a16:colId xmlns:a16="http://schemas.microsoft.com/office/drawing/2014/main" val="3645807798"/>
                    </a:ext>
                  </a:extLst>
                </a:gridCol>
                <a:gridCol w="2231834">
                  <a:extLst>
                    <a:ext uri="{9D8B030D-6E8A-4147-A177-3AD203B41FA5}">
                      <a16:colId xmlns:a16="http://schemas.microsoft.com/office/drawing/2014/main" val="3147219238"/>
                    </a:ext>
                  </a:extLst>
                </a:gridCol>
              </a:tblGrid>
              <a:tr h="1324121">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Year Findings of Noncompliance Were Identified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Findings of Noncompliance Not Yet Verified as Corrected as of FFY 2023 APR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Findings of Noncompliance Verified as Corrected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Findings Not Yet Verified as Corrected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528160"/>
                  </a:ext>
                </a:extLst>
              </a:tr>
              <a:tr h="408426">
                <a:tc>
                  <a:txBody>
                    <a:bodyPr/>
                    <a:lstStyle/>
                    <a:p>
                      <a:pPr marL="0" marR="0" algn="ctr">
                        <a:spcBef>
                          <a:spcPts val="300"/>
                        </a:spcBef>
                        <a:spcAft>
                          <a:spcPts val="300"/>
                        </a:spcAft>
                        <a:buNone/>
                      </a:pPr>
                      <a:r>
                        <a:rPr lang="en-US" sz="2000" b="0" cap="all">
                          <a:effectLst/>
                          <a:latin typeface="Tahoma" panose="020B0604030504040204" pitchFamily="34" charset="0"/>
                          <a:ea typeface="Tahoma" panose="020B0604030504040204" pitchFamily="34" charset="0"/>
                          <a:cs typeface="Tahoma" panose="020B0604030504040204" pitchFamily="34" charset="0"/>
                        </a:rPr>
                        <a:t>2022</a:t>
                      </a:r>
                      <a:endParaRPr lang="en-US" sz="20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300"/>
                        </a:spcBef>
                        <a:spcAft>
                          <a:spcPts val="300"/>
                        </a:spcAft>
                        <a:buNone/>
                      </a:pPr>
                      <a:r>
                        <a:rPr lang="en-US" sz="2000" b="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568343587"/>
                  </a:ext>
                </a:extLst>
              </a:tr>
            </a:tbl>
          </a:graphicData>
        </a:graphic>
      </p:graphicFrame>
    </p:spTree>
    <p:extLst>
      <p:ext uri="{BB962C8B-B14F-4D97-AF65-F5344CB8AC3E}">
        <p14:creationId xmlns:p14="http://schemas.microsoft.com/office/powerpoint/2010/main" val="132645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519D-3F3E-C654-31FB-219A3B27D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E5F92-322C-C8BE-A04C-A96C7800E84C}"/>
              </a:ext>
            </a:extLst>
          </p:cNvPr>
          <p:cNvSpPr>
            <a:spLocks noGrp="1"/>
          </p:cNvSpPr>
          <p:nvPr>
            <p:ph type="title"/>
          </p:nvPr>
        </p:nvSpPr>
        <p:spPr>
          <a:xfrm>
            <a:off x="838200" y="365125"/>
            <a:ext cx="10515600" cy="1325563"/>
          </a:xfrm>
        </p:spPr>
        <p:txBody>
          <a:bodyPr>
            <a:normAutofit/>
          </a:bodyPr>
          <a:lstStyle/>
          <a:p>
            <a:pPr>
              <a:lnSpc>
                <a:spcPct val="100000"/>
              </a:lnSpc>
            </a:pPr>
            <a:r>
              <a:rPr lang="en-US" sz="4000"/>
              <a:t>Required Narrative Elements for Outstanding Findings in Prior FFYs</a:t>
            </a:r>
          </a:p>
        </p:txBody>
      </p:sp>
      <p:sp>
        <p:nvSpPr>
          <p:cNvPr id="3" name="Content Placeholder 2">
            <a:extLst>
              <a:ext uri="{FF2B5EF4-FFF2-40B4-BE49-F238E27FC236}">
                <a16:creationId xmlns:a16="http://schemas.microsoft.com/office/drawing/2014/main" id="{DE8832EA-D54D-C4B4-D4E1-302FDE1DDD81}"/>
              </a:ext>
            </a:extLst>
          </p:cNvPr>
          <p:cNvSpPr>
            <a:spLocks noGrp="1"/>
          </p:cNvSpPr>
          <p:nvPr>
            <p:ph idx="1"/>
          </p:nvPr>
        </p:nvSpPr>
        <p:spPr>
          <a:xfrm>
            <a:off x="838200" y="1825624"/>
            <a:ext cx="10515600" cy="4398905"/>
          </a:xfrm>
        </p:spPr>
        <p:txBody>
          <a:bodyPr>
            <a:normAutofit/>
          </a:bodyPr>
          <a:lstStyle/>
          <a:p>
            <a:r>
              <a:rPr lang="en-US" b="1"/>
              <a:t>FFY 20xx Findings of Noncompliance Verified as Corrected</a:t>
            </a:r>
          </a:p>
          <a:p>
            <a:pPr lvl="1"/>
            <a:r>
              <a:rPr lang="en-US"/>
              <a:t>Please describe, consistent with OSEP QA 23-01, how the State verified that the source of noncompliance is correctly implementing the regulatory requirements based on updated data. </a:t>
            </a:r>
          </a:p>
          <a:p>
            <a:pPr lvl="1"/>
            <a:r>
              <a:rPr lang="en-US"/>
              <a:t>Please describe, consistent with OSEP QA 23-01, how the State verified that each individual case of noncompliance was corrected. </a:t>
            </a:r>
          </a:p>
          <a:p>
            <a:r>
              <a:rPr lang="en-US" b="1"/>
              <a:t>FFY 20xx Findings of Noncompliance Not Yet Verified as Corrected</a:t>
            </a:r>
          </a:p>
          <a:p>
            <a:pPr lvl="1"/>
            <a:r>
              <a:rPr lang="en-US"/>
              <a:t>Actions taken if noncompliance not corrected</a:t>
            </a:r>
            <a:endParaRPr lang="en-US" b="1"/>
          </a:p>
        </p:txBody>
      </p:sp>
    </p:spTree>
    <p:extLst>
      <p:ext uri="{BB962C8B-B14F-4D97-AF65-F5344CB8AC3E}">
        <p14:creationId xmlns:p14="http://schemas.microsoft.com/office/powerpoint/2010/main" val="358816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B84A-2F8D-A024-ABC3-7ECBD824D8A0}"/>
              </a:ext>
            </a:extLst>
          </p:cNvPr>
          <p:cNvSpPr>
            <a:spLocks noGrp="1"/>
          </p:cNvSpPr>
          <p:nvPr>
            <p:ph type="title"/>
          </p:nvPr>
        </p:nvSpPr>
        <p:spPr/>
        <p:txBody>
          <a:bodyPr/>
          <a:lstStyle/>
          <a:p>
            <a:r>
              <a:rPr lang="en-US"/>
              <a:t>Tips</a:t>
            </a:r>
          </a:p>
        </p:txBody>
      </p:sp>
      <p:sp>
        <p:nvSpPr>
          <p:cNvPr id="3" name="Content Placeholder 2">
            <a:extLst>
              <a:ext uri="{FF2B5EF4-FFF2-40B4-BE49-F238E27FC236}">
                <a16:creationId xmlns:a16="http://schemas.microsoft.com/office/drawing/2014/main" id="{4B045E3C-E3EB-94FC-2E98-ADD7E4B580DF}"/>
              </a:ext>
            </a:extLst>
          </p:cNvPr>
          <p:cNvSpPr>
            <a:spLocks noGrp="1"/>
          </p:cNvSpPr>
          <p:nvPr>
            <p:ph idx="1"/>
          </p:nvPr>
        </p:nvSpPr>
        <p:spPr>
          <a:xfrm>
            <a:off x="838200" y="1748134"/>
            <a:ext cx="10515600" cy="4767550"/>
          </a:xfrm>
        </p:spPr>
        <p:txBody>
          <a:bodyPr vert="horz" lIns="91440" tIns="45720" rIns="91440" bIns="45720" rtlCol="0" anchor="t">
            <a:normAutofit/>
          </a:bodyPr>
          <a:lstStyle/>
          <a:p>
            <a:r>
              <a:rPr lang="en-US">
                <a:latin typeface="Tahoma"/>
                <a:ea typeface="Tahoma"/>
                <a:cs typeface="Tahoma"/>
              </a:rPr>
              <a:t>Follow guidance reviewed in the Indicator C12 Office Hours #2 Session on describing how the state verified that:</a:t>
            </a:r>
          </a:p>
          <a:p>
            <a:pPr lvl="1"/>
            <a:r>
              <a:rPr lang="en-US">
                <a:latin typeface="Tahoma"/>
                <a:ea typeface="Tahoma"/>
                <a:cs typeface="Tahoma"/>
              </a:rPr>
              <a:t>The source of the noncompliance is implementing the regulatory requirements based on updated data</a:t>
            </a:r>
          </a:p>
          <a:p>
            <a:pPr lvl="1"/>
            <a:r>
              <a:rPr lang="en-US">
                <a:latin typeface="Tahoma"/>
                <a:ea typeface="Tahoma"/>
                <a:cs typeface="Tahoma"/>
              </a:rPr>
              <a:t>Each individual case of noncompliance was corrected</a:t>
            </a:r>
          </a:p>
          <a:p>
            <a:pPr lvl="1"/>
            <a:r>
              <a:rPr lang="en-US">
                <a:latin typeface="Tahoma"/>
                <a:ea typeface="Tahoma"/>
                <a:cs typeface="Tahoma"/>
              </a:rPr>
              <a:t>Actions taken if correction has not yet occurred</a:t>
            </a:r>
          </a:p>
          <a:p>
            <a:pPr>
              <a:spcAft>
                <a:spcPts val="4800"/>
              </a:spcAft>
            </a:pPr>
            <a:r>
              <a:rPr lang="en-US">
                <a:latin typeface="Tahoma"/>
                <a:ea typeface="Tahoma"/>
                <a:cs typeface="Tahoma"/>
              </a:rPr>
              <a:t>Review Hawaii’s description on verification of correction as an example of how this section might be described.  </a:t>
            </a:r>
          </a:p>
          <a:p>
            <a:pPr marL="0" indent="0" algn="ctr">
              <a:buNone/>
            </a:pPr>
            <a:r>
              <a:rPr lang="en-US">
                <a:latin typeface="Tahoma"/>
                <a:ea typeface="Tahoma"/>
                <a:cs typeface="Tahoma"/>
                <a:hlinkClick r:id="rId3" tooltip="Part C SPP/APR Indicator C12 Office Hour Series"/>
              </a:rPr>
              <a:t>Indicator C12 Office Hours #2 Session </a:t>
            </a:r>
            <a:r>
              <a:rPr lang="en-US">
                <a:latin typeface="Tahoma"/>
                <a:ea typeface="Tahoma"/>
                <a:cs typeface="Tahoma"/>
              </a:rPr>
              <a:t>(slides and recording)</a:t>
            </a:r>
            <a:endParaRPr lang="en-US"/>
          </a:p>
        </p:txBody>
      </p:sp>
    </p:spTree>
    <p:extLst>
      <p:ext uri="{BB962C8B-B14F-4D97-AF65-F5344CB8AC3E}">
        <p14:creationId xmlns:p14="http://schemas.microsoft.com/office/powerpoint/2010/main" val="122641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DF4A-0E41-0632-94E2-A32D893E35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5705CB-30E4-E2E6-78B0-A2A068341E60}"/>
              </a:ext>
            </a:extLst>
          </p:cNvPr>
          <p:cNvSpPr>
            <a:spLocks noGrp="1"/>
          </p:cNvSpPr>
          <p:nvPr>
            <p:ph type="ctrTitle"/>
          </p:nvPr>
        </p:nvSpPr>
        <p:spPr/>
        <p:txBody>
          <a:bodyPr/>
          <a:lstStyle/>
          <a:p>
            <a:r>
              <a:rPr lang="en-US"/>
              <a:t>Q &amp; A</a:t>
            </a:r>
          </a:p>
        </p:txBody>
      </p:sp>
    </p:spTree>
    <p:extLst>
      <p:ext uri="{BB962C8B-B14F-4D97-AF65-F5344CB8AC3E}">
        <p14:creationId xmlns:p14="http://schemas.microsoft.com/office/powerpoint/2010/main" val="29990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8C57-0A90-2ECF-7F70-4626E16EF4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A2DEF-6243-787D-A1EF-227406C6A457}"/>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42828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0B2B-6B9A-F7D8-F2E7-079172207ED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78C593C-9882-C97B-C909-79A88731BC6F}"/>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Reporting and describing data in Indicator C12 – Subsequent Correction</a:t>
            </a:r>
            <a:endParaRPr lang="en-US"/>
          </a:p>
          <a:p>
            <a:pPr lvl="1"/>
            <a:r>
              <a:rPr lang="en-US">
                <a:latin typeface="Tahoma"/>
                <a:ea typeface="Tahoma"/>
                <a:cs typeface="Tahoma"/>
              </a:rPr>
              <a:t>Subsequent correction data and narrative requirements</a:t>
            </a:r>
            <a:endParaRPr lang="en-US"/>
          </a:p>
          <a:p>
            <a:pPr lvl="1"/>
            <a:r>
              <a:rPr lang="en-US">
                <a:latin typeface="Tahoma"/>
                <a:ea typeface="Tahoma"/>
                <a:cs typeface="Tahoma"/>
              </a:rPr>
              <a:t>Example language</a:t>
            </a:r>
          </a:p>
          <a:p>
            <a:r>
              <a:rPr lang="en-US">
                <a:latin typeface="Tahoma"/>
                <a:ea typeface="Tahoma"/>
                <a:cs typeface="Tahoma"/>
              </a:rPr>
              <a:t>Questions and discussion</a:t>
            </a:r>
          </a:p>
          <a:p>
            <a:r>
              <a:rPr lang="en-US">
                <a:latin typeface="Tahoma"/>
                <a:ea typeface="Tahoma"/>
                <a:cs typeface="Tahoma"/>
              </a:rPr>
              <a:t>Resources</a:t>
            </a:r>
          </a:p>
        </p:txBody>
      </p:sp>
    </p:spTree>
    <p:extLst>
      <p:ext uri="{BB962C8B-B14F-4D97-AF65-F5344CB8AC3E}">
        <p14:creationId xmlns:p14="http://schemas.microsoft.com/office/powerpoint/2010/main" val="372006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60E40-2816-3064-B03F-8B777E4456D0}"/>
              </a:ext>
            </a:extLst>
          </p:cNvPr>
          <p:cNvSpPr>
            <a:spLocks noGrp="1"/>
          </p:cNvSpPr>
          <p:nvPr>
            <p:ph type="title"/>
          </p:nvPr>
        </p:nvSpPr>
        <p:spPr/>
        <p:txBody>
          <a:bodyPr/>
          <a:lstStyle/>
          <a:p>
            <a:r>
              <a:rPr lang="en-US"/>
              <a:t>Resource List</a:t>
            </a:r>
          </a:p>
        </p:txBody>
      </p:sp>
      <p:sp>
        <p:nvSpPr>
          <p:cNvPr id="2" name="Text Placeholder 1">
            <a:extLst>
              <a:ext uri="{FF2B5EF4-FFF2-40B4-BE49-F238E27FC236}">
                <a16:creationId xmlns:a16="http://schemas.microsoft.com/office/drawing/2014/main" id="{60E1C67A-CDEB-BAEE-82B6-E908F760010C}"/>
              </a:ext>
            </a:extLst>
          </p:cNvPr>
          <p:cNvSpPr>
            <a:spLocks noGrp="1"/>
          </p:cNvSpPr>
          <p:nvPr>
            <p:ph type="body" idx="1"/>
          </p:nvPr>
        </p:nvSpPr>
        <p:spPr>
          <a:xfrm>
            <a:off x="839788" y="1447247"/>
            <a:ext cx="5157787" cy="823912"/>
          </a:xfrm>
        </p:spPr>
        <p:txBody>
          <a:bodyPr/>
          <a:lstStyle/>
          <a:p>
            <a:r>
              <a:rPr lang="en-US" err="1"/>
              <a:t>DaSy</a:t>
            </a:r>
            <a:r>
              <a:rPr lang="en-US"/>
              <a:t> &amp; ECTA</a:t>
            </a:r>
          </a:p>
        </p:txBody>
      </p:sp>
      <p:sp>
        <p:nvSpPr>
          <p:cNvPr id="5" name="Content Placeholder 4">
            <a:extLst>
              <a:ext uri="{FF2B5EF4-FFF2-40B4-BE49-F238E27FC236}">
                <a16:creationId xmlns:a16="http://schemas.microsoft.com/office/drawing/2014/main" id="{1D0BF02B-83C3-382F-EA3A-510D3D7CBFFA}"/>
              </a:ext>
            </a:extLst>
          </p:cNvPr>
          <p:cNvSpPr>
            <a:spLocks noGrp="1"/>
          </p:cNvSpPr>
          <p:nvPr>
            <p:ph sz="half" idx="2"/>
          </p:nvPr>
        </p:nvSpPr>
        <p:spPr>
          <a:xfrm>
            <a:off x="839788" y="2505075"/>
            <a:ext cx="5157787" cy="3812452"/>
          </a:xfrm>
        </p:spPr>
        <p:txBody>
          <a:bodyPr vert="horz" lIns="91440" tIns="45720" rIns="91440" bIns="45720" rtlCol="0" anchor="t">
            <a:normAutofit fontScale="70000" lnSpcReduction="20000"/>
          </a:bodyPr>
          <a:lstStyle/>
          <a:p>
            <a:pPr>
              <a:lnSpc>
                <a:spcPct val="120000"/>
              </a:lnSpc>
            </a:pPr>
            <a:r>
              <a:rPr lang="en-US"/>
              <a:t>SPP/APR Narratives Self-Assessment Priority Issues, Tips, and Tricks (in chat)</a:t>
            </a:r>
          </a:p>
          <a:p>
            <a:pPr>
              <a:lnSpc>
                <a:spcPct val="120000"/>
              </a:lnSpc>
            </a:pPr>
            <a:r>
              <a:rPr lang="en-US">
                <a:latin typeface="Tahoma"/>
                <a:ea typeface="Tahoma"/>
                <a:cs typeface="Tahoma"/>
              </a:rPr>
              <a:t>Monitoring COP </a:t>
            </a:r>
          </a:p>
          <a:p>
            <a:pPr lvl="1">
              <a:lnSpc>
                <a:spcPct val="120000"/>
              </a:lnSpc>
            </a:pPr>
            <a:r>
              <a:rPr lang="en-US">
                <a:latin typeface="Tahoma"/>
                <a:ea typeface="Tahoma"/>
                <a:cs typeface="Tahoma"/>
              </a:rPr>
              <a:t>Monthly, 3rd Thursday at 4pm ET</a:t>
            </a:r>
            <a:endParaRPr lang="en-US"/>
          </a:p>
          <a:p>
            <a:pPr>
              <a:lnSpc>
                <a:spcPct val="120000"/>
              </a:lnSpc>
            </a:pPr>
            <a:r>
              <a:rPr lang="en-US">
                <a:latin typeface="Tahoma"/>
                <a:ea typeface="Tahoma"/>
                <a:cs typeface="Tahoma"/>
                <a:hlinkClick r:id="rId3" tooltip="IDEA Part C Indicator 12 Resources"/>
              </a:rPr>
              <a:t>C12 Resources</a:t>
            </a:r>
            <a:endParaRPr lang="en-US">
              <a:latin typeface="Tahoma"/>
              <a:ea typeface="Tahoma"/>
              <a:cs typeface="Tahoma"/>
            </a:endParaRPr>
          </a:p>
          <a:p>
            <a:pPr lvl="1">
              <a:lnSpc>
                <a:spcPct val="120000"/>
              </a:lnSpc>
            </a:pPr>
            <a:r>
              <a:rPr lang="en-US">
                <a:latin typeface="Tahoma"/>
                <a:ea typeface="Tahoma"/>
                <a:cs typeface="Tahoma"/>
              </a:rPr>
              <a:t>Guidance document and scenarios</a:t>
            </a:r>
          </a:p>
          <a:p>
            <a:pPr lvl="1">
              <a:lnSpc>
                <a:spcPct val="120000"/>
              </a:lnSpc>
            </a:pPr>
            <a:r>
              <a:rPr lang="en-US">
                <a:latin typeface="Tahoma"/>
                <a:ea typeface="Tahoma"/>
                <a:cs typeface="Tahoma"/>
              </a:rPr>
              <a:t>Summary Tracking Tool</a:t>
            </a:r>
          </a:p>
          <a:p>
            <a:pPr>
              <a:lnSpc>
                <a:spcPct val="120000"/>
              </a:lnSpc>
            </a:pPr>
            <a:r>
              <a:rPr lang="en-US" i="1">
                <a:latin typeface="Tahoma"/>
                <a:ea typeface="Tahoma"/>
                <a:cs typeface="Tahoma"/>
              </a:rPr>
              <a:t>Coming soon!</a:t>
            </a:r>
          </a:p>
          <a:p>
            <a:pPr lvl="1">
              <a:lnSpc>
                <a:spcPct val="120000"/>
              </a:lnSpc>
            </a:pPr>
            <a:r>
              <a:rPr lang="en-US">
                <a:latin typeface="Tahoma"/>
                <a:ea typeface="Tahoma"/>
                <a:cs typeface="Tahoma"/>
              </a:rPr>
              <a:t>C12 SPP/APR Module</a:t>
            </a:r>
          </a:p>
          <a:p>
            <a:pPr lvl="1">
              <a:lnSpc>
                <a:spcPct val="120000"/>
              </a:lnSpc>
            </a:pPr>
            <a:r>
              <a:rPr lang="en-US">
                <a:latin typeface="Tahoma"/>
                <a:ea typeface="Tahoma"/>
                <a:cs typeface="Tahoma"/>
              </a:rPr>
              <a:t>C12 SPP/APR Checklist and Tips</a:t>
            </a:r>
          </a:p>
          <a:p>
            <a:pPr lvl="1">
              <a:lnSpc>
                <a:spcPct val="120000"/>
              </a:lnSpc>
            </a:pPr>
            <a:r>
              <a:rPr lang="en-US">
                <a:latin typeface="Tahoma"/>
                <a:ea typeface="Tahoma"/>
                <a:cs typeface="Tahoma"/>
              </a:rPr>
              <a:t>C12 SPP/APR Data Calculations</a:t>
            </a:r>
          </a:p>
        </p:txBody>
      </p:sp>
      <p:sp>
        <p:nvSpPr>
          <p:cNvPr id="3" name="Text Placeholder 2">
            <a:extLst>
              <a:ext uri="{FF2B5EF4-FFF2-40B4-BE49-F238E27FC236}">
                <a16:creationId xmlns:a16="http://schemas.microsoft.com/office/drawing/2014/main" id="{237DCCD4-95F2-F780-06DC-CA5BA577F94F}"/>
              </a:ext>
            </a:extLst>
          </p:cNvPr>
          <p:cNvSpPr>
            <a:spLocks noGrp="1"/>
          </p:cNvSpPr>
          <p:nvPr>
            <p:ph type="body" sz="quarter" idx="3"/>
          </p:nvPr>
        </p:nvSpPr>
        <p:spPr>
          <a:xfrm>
            <a:off x="6169024" y="1447247"/>
            <a:ext cx="5183188" cy="823912"/>
          </a:xfrm>
        </p:spPr>
        <p:txBody>
          <a:bodyPr/>
          <a:lstStyle/>
          <a:p>
            <a:r>
              <a:rPr lang="en-US"/>
              <a:t>US ED</a:t>
            </a:r>
          </a:p>
        </p:txBody>
      </p:sp>
      <p:sp>
        <p:nvSpPr>
          <p:cNvPr id="6" name="Content Placeholder 5">
            <a:extLst>
              <a:ext uri="{FF2B5EF4-FFF2-40B4-BE49-F238E27FC236}">
                <a16:creationId xmlns:a16="http://schemas.microsoft.com/office/drawing/2014/main" id="{9B1C4666-B752-67B9-591D-8F08946748EA}"/>
              </a:ext>
            </a:extLst>
          </p:cNvPr>
          <p:cNvSpPr>
            <a:spLocks noGrp="1"/>
          </p:cNvSpPr>
          <p:nvPr>
            <p:ph sz="quarter" idx="4"/>
          </p:nvPr>
        </p:nvSpPr>
        <p:spPr/>
        <p:txBody>
          <a:bodyPr>
            <a:normAutofit fontScale="70000" lnSpcReduction="20000"/>
          </a:bodyPr>
          <a:lstStyle/>
          <a:p>
            <a:pPr>
              <a:lnSpc>
                <a:spcPct val="120000"/>
              </a:lnSpc>
            </a:pPr>
            <a:r>
              <a:rPr lang="en-US">
                <a:hlinkClick r:id="rId4" tooltip="SPP APR Resources"/>
              </a:rPr>
              <a:t>SPP/APR Part C FFY 2024 Template</a:t>
            </a:r>
            <a:endParaRPr lang="en-US">
              <a:hlinkClick r:id="rId5" tooltip="Part C State Performance Plan (SPP) and Annual Performance Report (APR) Related Requirements"/>
            </a:endParaRPr>
          </a:p>
          <a:p>
            <a:pPr>
              <a:lnSpc>
                <a:spcPct val="120000"/>
              </a:lnSpc>
            </a:pPr>
            <a:r>
              <a:rPr lang="en-US">
                <a:hlinkClick r:id="rId5" tooltip="Part C State Performance Plan (SPP) and Annual Performance Report (APR) Related Requirements"/>
              </a:rPr>
              <a:t>Related Requirements for FFY 2023 APR</a:t>
            </a:r>
            <a:endParaRPr lang="en-US"/>
          </a:p>
          <a:p>
            <a:pPr>
              <a:lnSpc>
                <a:spcPct val="120000"/>
              </a:lnSpc>
            </a:pPr>
            <a:r>
              <a:rPr lang="en-US">
                <a:hlinkClick r:id="rId6" tooltip="State General Supervision Responsibilities Under  Parts B and C of the IDEA. Monitoring, Technical Assistance, and Enforcement "/>
              </a:rPr>
              <a:t>OSEP Q &amp; A 23-01</a:t>
            </a:r>
            <a:endParaRPr lang="en-US"/>
          </a:p>
          <a:p>
            <a:pPr>
              <a:lnSpc>
                <a:spcPct val="120000"/>
              </a:lnSpc>
            </a:pPr>
            <a:r>
              <a:rPr lang="en-US">
                <a:hlinkClick r:id="rId7" tooltip="Resources for Grantees - Individuals with Disabilities Education Act"/>
              </a:rPr>
              <a:t>SPP/APR Package and General Resource</a:t>
            </a:r>
            <a:endParaRPr lang="en-US"/>
          </a:p>
          <a:p>
            <a:pPr>
              <a:lnSpc>
                <a:spcPct val="120000"/>
              </a:lnSpc>
            </a:pPr>
            <a:r>
              <a:rPr lang="en-US">
                <a:hlinkClick r:id="rId4" tooltip="SPP APR Resources"/>
              </a:rPr>
              <a:t>SPP/APR COMMUNITY 360 Resources (including word template)</a:t>
            </a:r>
            <a:endParaRPr lang="en-US"/>
          </a:p>
        </p:txBody>
      </p:sp>
    </p:spTree>
    <p:extLst>
      <p:ext uri="{BB962C8B-B14F-4D97-AF65-F5344CB8AC3E}">
        <p14:creationId xmlns:p14="http://schemas.microsoft.com/office/powerpoint/2010/main" val="363875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EF00-0774-9B5F-8986-19018B711FA1}"/>
              </a:ext>
            </a:extLst>
          </p:cNvPr>
          <p:cNvSpPr>
            <a:spLocks noGrp="1"/>
          </p:cNvSpPr>
          <p:nvPr>
            <p:ph type="title"/>
          </p:nvPr>
        </p:nvSpPr>
        <p:spPr>
          <a:xfrm>
            <a:off x="838200" y="365125"/>
            <a:ext cx="10515600" cy="1325563"/>
          </a:xfrm>
        </p:spPr>
        <p:txBody>
          <a:bodyPr/>
          <a:lstStyle/>
          <a:p>
            <a:r>
              <a:rPr lang="en-US"/>
              <a:t>Indicator C12 Office Hours Series</a:t>
            </a:r>
          </a:p>
        </p:txBody>
      </p:sp>
      <p:sp>
        <p:nvSpPr>
          <p:cNvPr id="3" name="Content Placeholder 2">
            <a:extLst>
              <a:ext uri="{FF2B5EF4-FFF2-40B4-BE49-F238E27FC236}">
                <a16:creationId xmlns:a16="http://schemas.microsoft.com/office/drawing/2014/main" id="{9E6E308D-CEB9-8FAF-0F55-66A7F58A78B6}"/>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b="1">
                <a:latin typeface="Tahoma"/>
                <a:ea typeface="Tahoma"/>
                <a:cs typeface="Tahoma"/>
              </a:rPr>
              <a:t>Purpose</a:t>
            </a:r>
            <a:r>
              <a:rPr lang="en-US">
                <a:latin typeface="Tahoma"/>
                <a:ea typeface="Tahoma"/>
                <a:cs typeface="Tahoma"/>
              </a:rPr>
              <a:t>: Support states in:</a:t>
            </a:r>
          </a:p>
          <a:p>
            <a:pPr lvl="1"/>
            <a:r>
              <a:rPr lang="en-US">
                <a:latin typeface="Tahoma"/>
                <a:ea typeface="Tahoma"/>
                <a:cs typeface="Tahoma"/>
              </a:rPr>
              <a:t>Understanding the data needed for Indicator C12, </a:t>
            </a:r>
          </a:p>
          <a:p>
            <a:pPr lvl="1"/>
            <a:r>
              <a:rPr lang="en-US">
                <a:latin typeface="Tahoma"/>
                <a:ea typeface="Tahoma"/>
                <a:cs typeface="Tahoma"/>
              </a:rPr>
              <a:t>Understanding how to report and describe it, and </a:t>
            </a:r>
          </a:p>
          <a:p>
            <a:pPr lvl="1"/>
            <a:r>
              <a:rPr lang="en-US">
                <a:latin typeface="Tahoma"/>
                <a:ea typeface="Tahoma"/>
                <a:cs typeface="Tahoma"/>
              </a:rPr>
              <a:t>Having opportunities for questions/discussion.</a:t>
            </a:r>
          </a:p>
          <a:p>
            <a:r>
              <a:rPr lang="en-US" b="1">
                <a:latin typeface="Tahoma"/>
                <a:ea typeface="Tahoma"/>
                <a:cs typeface="Tahoma"/>
              </a:rPr>
              <a:t>Office Hour Schedule:</a:t>
            </a:r>
          </a:p>
          <a:p>
            <a:pPr lvl="1"/>
            <a:r>
              <a:rPr lang="en-US"/>
              <a:t>Monday, December 15th – 3:00-4:00 ET</a:t>
            </a:r>
          </a:p>
          <a:p>
            <a:r>
              <a:rPr lang="en-US"/>
              <a:t>Register at: </a:t>
            </a:r>
            <a:r>
              <a:rPr lang="en-US">
                <a:hlinkClick r:id="rId3" tooltip="Part C SPP/APR Indicator C12 Office Hour Series"/>
              </a:rPr>
              <a:t>https://dasycenter.org/part-c-spp-apr-indicator-c12-office-hours/</a:t>
            </a:r>
            <a:endParaRPr lang="en-US"/>
          </a:p>
        </p:txBody>
      </p:sp>
    </p:spTree>
    <p:extLst>
      <p:ext uri="{BB962C8B-B14F-4D97-AF65-F5344CB8AC3E}">
        <p14:creationId xmlns:p14="http://schemas.microsoft.com/office/powerpoint/2010/main" val="314882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p:txBody>
          <a:bodyPr/>
          <a:lstStyle/>
          <a:p>
            <a:pPr algn="ctr"/>
            <a:r>
              <a:rPr lang="en-US" b="1">
                <a:solidFill>
                  <a:schemeClr val="bg1"/>
                </a:solidFill>
              </a:rPr>
              <a:t>Thank you</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spcAft>
                <a:spcPts val="2400"/>
              </a:spcAft>
            </a:pPr>
            <a:r>
              <a:rPr lang="en-US" sz="2600">
                <a:solidFill>
                  <a:schemeClr val="bg1"/>
                </a:solidFill>
              </a:rPr>
              <a:t>Visit us at </a:t>
            </a:r>
            <a:r>
              <a:rPr lang="en-US" sz="2600">
                <a:solidFill>
                  <a:schemeClr val="bg1"/>
                </a:solidFill>
                <a:hlinkClick r:id="rId3" tooltip="DaSy Center website">
                  <a:extLst>
                    <a:ext uri="{A12FA001-AC4F-418D-AE19-62706E023703}">
                      <ahyp:hlinkClr xmlns:ahyp="http://schemas.microsoft.com/office/drawing/2018/hyperlinkcolor" val="tx"/>
                    </a:ext>
                  </a:extLst>
                </a:hlinkClick>
              </a:rPr>
              <a:t>https://dasycenter.org/</a:t>
            </a:r>
            <a:endParaRPr lang="en-US" sz="2600">
              <a:solidFill>
                <a:schemeClr val="bg1"/>
              </a:solidFill>
            </a:endParaRPr>
          </a:p>
          <a:p>
            <a:pPr algn="ctr"/>
            <a:r>
              <a:rPr lang="en-US" sz="2600">
                <a:solidFill>
                  <a:schemeClr val="bg1"/>
                </a:solidFill>
              </a:rPr>
              <a:t>Follow us on: </a:t>
            </a:r>
            <a:r>
              <a:rPr lang="en-US" sz="2600">
                <a:solidFill>
                  <a:schemeClr val="bg1"/>
                </a:solidFill>
                <a:hlinkClick r:id="rId4" tooltip="DaSy Center LinkedIn page">
                  <a:extLst>
                    <a:ext uri="{A12FA001-AC4F-418D-AE19-62706E023703}">
                      <ahyp:hlinkClr xmlns:ahyp="http://schemas.microsoft.com/office/drawing/2018/hyperlinkcolor" val="tx"/>
                    </a:ext>
                  </a:extLst>
                </a:hlinkClick>
              </a:rPr>
              <a:t>https://www.linkedin.com/company/dasy-center/</a:t>
            </a:r>
            <a:endParaRPr lang="en-US" sz="2600">
              <a:solidFill>
                <a:schemeClr val="bg1"/>
              </a:solidFill>
            </a:endParaRPr>
          </a:p>
          <a:p>
            <a:pPr algn="ctr"/>
            <a:endParaRPr lang="en-US">
              <a:solidFill>
                <a:schemeClr val="bg1"/>
              </a:solidFill>
            </a:endParaRPr>
          </a:p>
        </p:txBody>
      </p:sp>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4171536" y="3269710"/>
            <a:ext cx="3848928" cy="1273844"/>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pic>
        <p:nvPicPr>
          <p:cNvPr id="10" name="Picture 9" descr="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a:t>
            </a:r>
            <a:r>
              <a:rPr lang="en-US" sz="1500">
                <a:effectLst/>
              </a:rPr>
              <a:t>were developed under a grant from the U.S. Department of Education, #H373Z240001. The contents and resources do not necessarily represent the policy of the U.S. Department of Education, and you should not assume endorsement by the Federal Government. Project Officers: Meredith Miceli and Alexis Lessans.</a:t>
            </a:r>
          </a:p>
        </p:txBody>
      </p:sp>
    </p:spTree>
    <p:extLst>
      <p:ext uri="{BB962C8B-B14F-4D97-AF65-F5344CB8AC3E}">
        <p14:creationId xmlns:p14="http://schemas.microsoft.com/office/powerpoint/2010/main" val="33315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40BF-F3C6-85FE-37EB-55DF2007E9D3}"/>
              </a:ext>
            </a:extLst>
          </p:cNvPr>
          <p:cNvSpPr>
            <a:spLocks noGrp="1"/>
          </p:cNvSpPr>
          <p:nvPr>
            <p:ph type="title"/>
          </p:nvPr>
        </p:nvSpPr>
        <p:spPr/>
        <p:txBody>
          <a:bodyPr/>
          <a:lstStyle/>
          <a:p>
            <a:r>
              <a:rPr lang="en-US"/>
              <a:t>Poll</a:t>
            </a:r>
          </a:p>
        </p:txBody>
      </p:sp>
      <p:sp>
        <p:nvSpPr>
          <p:cNvPr id="3" name="Content Placeholder 2">
            <a:extLst>
              <a:ext uri="{FF2B5EF4-FFF2-40B4-BE49-F238E27FC236}">
                <a16:creationId xmlns:a16="http://schemas.microsoft.com/office/drawing/2014/main" id="{2E624631-3220-03ED-80B8-4663BABEDA1D}"/>
              </a:ext>
            </a:extLst>
          </p:cNvPr>
          <p:cNvSpPr>
            <a:spLocks noGrp="1"/>
          </p:cNvSpPr>
          <p:nvPr>
            <p:ph idx="1"/>
          </p:nvPr>
        </p:nvSpPr>
        <p:spPr>
          <a:xfrm>
            <a:off x="838200" y="1825624"/>
            <a:ext cx="10515600" cy="4454859"/>
          </a:xfrm>
        </p:spPr>
        <p:txBody>
          <a:bodyPr vert="horz" lIns="91440" tIns="45720" rIns="91440" bIns="45720" rtlCol="0" anchor="t">
            <a:normAutofit/>
          </a:bodyPr>
          <a:lstStyle/>
          <a:p>
            <a:pPr marL="0" indent="0">
              <a:buNone/>
            </a:pPr>
            <a:r>
              <a:rPr lang="en-US">
                <a:latin typeface="Tahoma"/>
                <a:ea typeface="Tahoma"/>
                <a:cs typeface="Tahoma"/>
              </a:rPr>
              <a:t>Do you have any uncorrected findings for C12 that need to be reported in this year's APR (whether subsequently corrected or not)?</a:t>
            </a:r>
          </a:p>
          <a:p>
            <a:pPr marL="457200" indent="-457200">
              <a:buAutoNum type="alphaLcPeriod"/>
            </a:pPr>
            <a:r>
              <a:rPr lang="en-US">
                <a:latin typeface="Tahoma"/>
                <a:ea typeface="Tahoma"/>
                <a:cs typeface="Tahoma"/>
              </a:rPr>
              <a:t>Yes</a:t>
            </a:r>
          </a:p>
          <a:p>
            <a:pPr marL="457200" indent="-457200">
              <a:buAutoNum type="alphaLcPeriod"/>
            </a:pPr>
            <a:r>
              <a:rPr lang="en-US">
                <a:latin typeface="Tahoma"/>
                <a:ea typeface="Tahoma"/>
                <a:cs typeface="Tahoma"/>
              </a:rPr>
              <a:t>No</a:t>
            </a:r>
          </a:p>
          <a:p>
            <a:pPr marL="457200" indent="-457200">
              <a:buAutoNum type="alphaLcPeriod"/>
            </a:pPr>
            <a:r>
              <a:rPr lang="en-US">
                <a:latin typeface="Tahoma"/>
                <a:ea typeface="Tahoma"/>
                <a:cs typeface="Tahoma"/>
              </a:rPr>
              <a:t>Not sure</a:t>
            </a:r>
          </a:p>
        </p:txBody>
      </p:sp>
    </p:spTree>
    <p:extLst>
      <p:ext uri="{BB962C8B-B14F-4D97-AF65-F5344CB8AC3E}">
        <p14:creationId xmlns:p14="http://schemas.microsoft.com/office/powerpoint/2010/main" val="180691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AED08-A745-C95F-8BB7-385A1A92E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D84045-CAD0-B983-94DD-051C70A73C39}"/>
              </a:ext>
            </a:extLst>
          </p:cNvPr>
          <p:cNvSpPr>
            <a:spLocks noGrp="1"/>
          </p:cNvSpPr>
          <p:nvPr>
            <p:ph type="ctrTitle"/>
          </p:nvPr>
        </p:nvSpPr>
        <p:spPr/>
        <p:txBody>
          <a:bodyPr>
            <a:normAutofit/>
          </a:bodyPr>
          <a:lstStyle/>
          <a:p>
            <a:r>
              <a:rPr lang="en-US"/>
              <a:t>Indicator C12: </a:t>
            </a:r>
            <a:r>
              <a:rPr lang="en-US">
                <a:latin typeface="Tahoma"/>
                <a:ea typeface="Tahoma"/>
                <a:cs typeface="Tahoma"/>
              </a:rPr>
              <a:t>Reporting and Describing Subsequent Correction of Findings Issued in </a:t>
            </a:r>
            <a:r>
              <a:rPr lang="en-US" i="1">
                <a:latin typeface="Tahoma"/>
                <a:ea typeface="Tahoma"/>
                <a:cs typeface="Tahoma"/>
              </a:rPr>
              <a:t>Previous</a:t>
            </a:r>
            <a:r>
              <a:rPr lang="en-US">
                <a:latin typeface="Tahoma"/>
                <a:ea typeface="Tahoma"/>
                <a:cs typeface="Tahoma"/>
              </a:rPr>
              <a:t> FFY</a:t>
            </a:r>
          </a:p>
        </p:txBody>
      </p:sp>
      <p:sp>
        <p:nvSpPr>
          <p:cNvPr id="5" name="Subtitle 4">
            <a:extLst>
              <a:ext uri="{FF2B5EF4-FFF2-40B4-BE49-F238E27FC236}">
                <a16:creationId xmlns:a16="http://schemas.microsoft.com/office/drawing/2014/main" id="{AB3175B4-C41D-6291-0A85-C37A4C137AA4}"/>
              </a:ext>
            </a:extLst>
          </p:cNvPr>
          <p:cNvSpPr>
            <a:spLocks noGrp="1"/>
          </p:cNvSpPr>
          <p:nvPr>
            <p:ph type="subTitle" idx="1"/>
          </p:nvPr>
        </p:nvSpPr>
        <p:spPr>
          <a:xfrm>
            <a:off x="485774" y="3603627"/>
            <a:ext cx="7803982" cy="1882773"/>
          </a:xfrm>
        </p:spPr>
        <p:txBody>
          <a:bodyPr>
            <a:normAutofit/>
          </a:bodyPr>
          <a:lstStyle/>
          <a:p>
            <a:r>
              <a:rPr lang="en-US"/>
              <a:t>Data, Narrative &amp; Sample Language</a:t>
            </a:r>
          </a:p>
        </p:txBody>
      </p:sp>
    </p:spTree>
    <p:extLst>
      <p:ext uri="{BB962C8B-B14F-4D97-AF65-F5344CB8AC3E}">
        <p14:creationId xmlns:p14="http://schemas.microsoft.com/office/powerpoint/2010/main" val="184470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5D32-AEE1-3B2E-4890-583501E93D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4C50DD-B206-B4E9-2DF2-A432B8E88C3C}"/>
              </a:ext>
            </a:extLst>
          </p:cNvPr>
          <p:cNvSpPr>
            <a:spLocks noGrp="1"/>
          </p:cNvSpPr>
          <p:nvPr>
            <p:ph type="title"/>
          </p:nvPr>
        </p:nvSpPr>
        <p:spPr/>
        <p:txBody>
          <a:bodyPr>
            <a:normAutofit/>
          </a:bodyPr>
          <a:lstStyle/>
          <a:p>
            <a:r>
              <a:rPr lang="en-US" sz="4000"/>
              <a:t>Summary of Findings</a:t>
            </a:r>
          </a:p>
        </p:txBody>
      </p:sp>
      <p:sp>
        <p:nvSpPr>
          <p:cNvPr id="7" name="Content Placeholder 6">
            <a:extLst>
              <a:ext uri="{FF2B5EF4-FFF2-40B4-BE49-F238E27FC236}">
                <a16:creationId xmlns:a16="http://schemas.microsoft.com/office/drawing/2014/main" id="{F90DDFA5-6472-311D-1E34-5748EF20AEBC}"/>
              </a:ext>
            </a:extLst>
          </p:cNvPr>
          <p:cNvSpPr>
            <a:spLocks noGrp="1"/>
          </p:cNvSpPr>
          <p:nvPr>
            <p:ph sz="half" idx="1"/>
          </p:nvPr>
        </p:nvSpPr>
        <p:spPr>
          <a:xfrm>
            <a:off x="838199" y="1825624"/>
            <a:ext cx="10515599" cy="4406733"/>
          </a:xfrm>
        </p:spPr>
        <p:txBody>
          <a:bodyPr>
            <a:normAutofit/>
          </a:bodyPr>
          <a:lstStyle/>
          <a:p>
            <a:pPr marL="0" indent="0">
              <a:buNone/>
            </a:pPr>
            <a:r>
              <a:rPr lang="en-US" sz="2200"/>
              <a:t>Summary of Findings of Noncompliance identified in FFY 2023 Corrected in FFY 2024 (corrected within one year from identification of the noncompliance):</a:t>
            </a:r>
          </a:p>
          <a:p>
            <a:pPr marL="0" indent="0">
              <a:buNone/>
            </a:pPr>
            <a:endParaRPr lang="en-US" sz="2200"/>
          </a:p>
          <a:p>
            <a:pPr marL="0" indent="0">
              <a:buNone/>
            </a:pPr>
            <a:endParaRPr lang="en-US" sz="2200"/>
          </a:p>
          <a:p>
            <a:pPr marL="0" indent="0">
              <a:buNone/>
            </a:pPr>
            <a:endParaRPr lang="en-US" sz="2200"/>
          </a:p>
          <a:p>
            <a:pPr marL="0" indent="0">
              <a:buNone/>
            </a:pPr>
            <a:endParaRPr lang="en-US" sz="2200"/>
          </a:p>
          <a:p>
            <a:endParaRPr lang="en-US" sz="2200"/>
          </a:p>
          <a:p>
            <a:pPr>
              <a:spcBef>
                <a:spcPts val="3000"/>
              </a:spcBef>
            </a:pPr>
            <a:r>
              <a:rPr lang="en-US" sz="2200"/>
              <a:t>The purple auto-calculated cells sum the findings across all tables (indicators and optional data)</a:t>
            </a:r>
          </a:p>
        </p:txBody>
      </p:sp>
      <p:graphicFrame>
        <p:nvGraphicFramePr>
          <p:cNvPr id="4" name="Content Placeholder 3">
            <a:extLst>
              <a:ext uri="{FF2B5EF4-FFF2-40B4-BE49-F238E27FC236}">
                <a16:creationId xmlns:a16="http://schemas.microsoft.com/office/drawing/2014/main" id="{876F0A4F-D5BC-EFB0-1935-FFAE9FCCE3E4}"/>
              </a:ext>
            </a:extLst>
          </p:cNvPr>
          <p:cNvGraphicFramePr>
            <a:graphicFrameLocks noGrp="1"/>
          </p:cNvGraphicFramePr>
          <p:nvPr>
            <p:ph sz="half" idx="2"/>
            <p:extLst>
              <p:ext uri="{D42A27DB-BD31-4B8C-83A1-F6EECF244321}">
                <p14:modId xmlns:p14="http://schemas.microsoft.com/office/powerpoint/2010/main" val="3188988281"/>
              </p:ext>
            </p:extLst>
          </p:nvPr>
        </p:nvGraphicFramePr>
        <p:xfrm>
          <a:off x="838199" y="2753676"/>
          <a:ext cx="10515601" cy="2281032"/>
        </p:xfrm>
        <a:graphic>
          <a:graphicData uri="http://schemas.openxmlformats.org/drawingml/2006/table">
            <a:tbl>
              <a:tblPr firstRow="1" firstCol="1" bandRow="1"/>
              <a:tblGrid>
                <a:gridCol w="9352548">
                  <a:extLst>
                    <a:ext uri="{9D8B030D-6E8A-4147-A177-3AD203B41FA5}">
                      <a16:colId xmlns:a16="http://schemas.microsoft.com/office/drawing/2014/main" val="3732030006"/>
                    </a:ext>
                  </a:extLst>
                </a:gridCol>
                <a:gridCol w="1163053">
                  <a:extLst>
                    <a:ext uri="{9D8B030D-6E8A-4147-A177-3AD203B41FA5}">
                      <a16:colId xmlns:a16="http://schemas.microsoft.com/office/drawing/2014/main" val="3940579538"/>
                    </a:ext>
                  </a:extLst>
                </a:gridCol>
              </a:tblGrid>
              <a:tr h="734445">
                <a:tc>
                  <a:txBody>
                    <a:bodyPr/>
                    <a:lstStyle/>
                    <a:p>
                      <a:pPr marL="0" marR="0"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1. Number of findings of noncompliance the State identified during FFY 2022 (the period from July 1, 2023 through June 30, 2024). </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24</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602758581"/>
                  </a:ext>
                </a:extLst>
              </a:tr>
              <a:tr h="1121253">
                <a:tc>
                  <a:txBody>
                    <a:bodyPr/>
                    <a:lstStyle/>
                    <a:p>
                      <a:pPr marL="0" marR="0"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2. Number of findings the State verified as timely corrected (corrected within one year from the date of written notification to the EIS program/provider of the finding) </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20</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2581867219"/>
                  </a:ext>
                </a:extLst>
              </a:tr>
              <a:tr h="425334">
                <a:tc>
                  <a:txBody>
                    <a:bodyPr/>
                    <a:lstStyle/>
                    <a:p>
                      <a:pPr marL="0" marR="0"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3. Number of findings </a:t>
                      </a:r>
                      <a:r>
                        <a:rPr lang="en-US" sz="2000" u="sng">
                          <a:effectLst/>
                          <a:latin typeface="Tahoma" panose="020B0604030504040204" pitchFamily="34" charset="0"/>
                          <a:ea typeface="Tahoma" panose="020B0604030504040204" pitchFamily="34" charset="0"/>
                          <a:cs typeface="Tahoma" panose="020B0604030504040204" pitchFamily="34" charset="0"/>
                        </a:rPr>
                        <a:t>not</a:t>
                      </a:r>
                      <a:r>
                        <a:rPr lang="en-US" sz="2000">
                          <a:effectLst/>
                          <a:latin typeface="Tahoma" panose="020B0604030504040204" pitchFamily="34" charset="0"/>
                          <a:ea typeface="Tahoma" panose="020B0604030504040204" pitchFamily="34" charset="0"/>
                          <a:cs typeface="Tahoma" panose="020B0604030504040204" pitchFamily="34" charset="0"/>
                        </a:rPr>
                        <a:t> verified as corrected within one year </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2000">
                          <a:effectLst/>
                          <a:latin typeface="Tahoma" panose="020B0604030504040204" pitchFamily="34" charset="0"/>
                          <a:ea typeface="Tahoma" panose="020B0604030504040204" pitchFamily="34" charset="0"/>
                          <a:cs typeface="Tahoma" panose="020B0604030504040204" pitchFamily="34" charset="0"/>
                        </a:rPr>
                        <a:t>4</a:t>
                      </a:r>
                    </a:p>
                  </a:txBody>
                  <a:tcPr marL="27933" marR="27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4156385349"/>
                  </a:ext>
                </a:extLst>
              </a:tr>
            </a:tbl>
          </a:graphicData>
        </a:graphic>
      </p:graphicFrame>
    </p:spTree>
    <p:extLst>
      <p:ext uri="{BB962C8B-B14F-4D97-AF65-F5344CB8AC3E}">
        <p14:creationId xmlns:p14="http://schemas.microsoft.com/office/powerpoint/2010/main" val="108947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2EF5-431D-6400-8789-B3A7C396FAFE}"/>
              </a:ext>
            </a:extLst>
          </p:cNvPr>
          <p:cNvSpPr>
            <a:spLocks noGrp="1"/>
          </p:cNvSpPr>
          <p:nvPr>
            <p:ph type="title"/>
          </p:nvPr>
        </p:nvSpPr>
        <p:spPr>
          <a:xfrm>
            <a:off x="363558" y="457200"/>
            <a:ext cx="4408468" cy="1233804"/>
          </a:xfrm>
        </p:spPr>
        <p:txBody>
          <a:bodyPr>
            <a:normAutofit/>
          </a:bodyPr>
          <a:lstStyle/>
          <a:p>
            <a:pPr>
              <a:lnSpc>
                <a:spcPct val="100000"/>
              </a:lnSpc>
            </a:pPr>
            <a:r>
              <a:rPr lang="en-US" sz="3600"/>
              <a:t>Subsequent Correction Table</a:t>
            </a:r>
          </a:p>
        </p:txBody>
      </p:sp>
      <p:sp>
        <p:nvSpPr>
          <p:cNvPr id="5" name="Text Placeholder 4">
            <a:extLst>
              <a:ext uri="{FF2B5EF4-FFF2-40B4-BE49-F238E27FC236}">
                <a16:creationId xmlns:a16="http://schemas.microsoft.com/office/drawing/2014/main" id="{3A69C0E5-99CE-15BF-38F7-3BBBC290FD90}"/>
              </a:ext>
            </a:extLst>
          </p:cNvPr>
          <p:cNvSpPr>
            <a:spLocks noGrp="1"/>
          </p:cNvSpPr>
          <p:nvPr>
            <p:ph type="body" sz="half" idx="2"/>
          </p:nvPr>
        </p:nvSpPr>
        <p:spPr>
          <a:xfrm>
            <a:off x="462708" y="2057400"/>
            <a:ext cx="3415229" cy="3811588"/>
          </a:xfrm>
        </p:spPr>
        <p:txBody>
          <a:bodyPr>
            <a:normAutofit/>
          </a:bodyPr>
          <a:lstStyle/>
          <a:p>
            <a:r>
              <a:rPr lang="en-US" sz="2000"/>
              <a:t>Summary of All Outstanding Findings of Noncompliance identified </a:t>
            </a:r>
            <a:r>
              <a:rPr lang="en-US" sz="2000" b="1" i="1"/>
              <a:t>in FFY 2023</a:t>
            </a:r>
            <a:r>
              <a:rPr lang="en-US" sz="2000"/>
              <a:t> Not Timely Corrected in FFY 2024 (corrected more than one year from identification of the noncompliance): </a:t>
            </a:r>
          </a:p>
        </p:txBody>
      </p:sp>
      <p:graphicFrame>
        <p:nvGraphicFramePr>
          <p:cNvPr id="6" name="Content Placeholder 5">
            <a:extLst>
              <a:ext uri="{FF2B5EF4-FFF2-40B4-BE49-F238E27FC236}">
                <a16:creationId xmlns:a16="http://schemas.microsoft.com/office/drawing/2014/main" id="{5869A29C-A696-27B2-0A2E-903EF540E18B}"/>
              </a:ext>
            </a:extLst>
          </p:cNvPr>
          <p:cNvGraphicFramePr>
            <a:graphicFrameLocks noGrp="1"/>
          </p:cNvGraphicFramePr>
          <p:nvPr>
            <p:ph idx="1"/>
            <p:extLst>
              <p:ext uri="{D42A27DB-BD31-4B8C-83A1-F6EECF244321}">
                <p14:modId xmlns:p14="http://schemas.microsoft.com/office/powerpoint/2010/main" val="1083278092"/>
              </p:ext>
            </p:extLst>
          </p:nvPr>
        </p:nvGraphicFramePr>
        <p:xfrm>
          <a:off x="3911454" y="68641"/>
          <a:ext cx="7936871" cy="6687888"/>
        </p:xfrm>
        <a:graphic>
          <a:graphicData uri="http://schemas.openxmlformats.org/drawingml/2006/table">
            <a:tbl>
              <a:tblPr firstRow="1" firstCol="1" bandRow="1"/>
              <a:tblGrid>
                <a:gridCol w="7107066">
                  <a:extLst>
                    <a:ext uri="{9D8B030D-6E8A-4147-A177-3AD203B41FA5}">
                      <a16:colId xmlns:a16="http://schemas.microsoft.com/office/drawing/2014/main" val="1301994010"/>
                    </a:ext>
                  </a:extLst>
                </a:gridCol>
                <a:gridCol w="829805">
                  <a:extLst>
                    <a:ext uri="{9D8B030D-6E8A-4147-A177-3AD203B41FA5}">
                      <a16:colId xmlns:a16="http://schemas.microsoft.com/office/drawing/2014/main" val="1925023769"/>
                    </a:ext>
                  </a:extLst>
                </a:gridCol>
              </a:tblGrid>
              <a:tr h="212497">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4. Number of findings of noncompliance not timely corrected </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2219689449"/>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5. Number of written findings of noncompliance (Col. A) the State has verified as corrected beyond the one-year timeline ("subsequent correction") - as reported in Indicator 1, 7, 8A, 8B, 8C</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2305363682"/>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6a. Number of additional written findings of noncompliance (Col. B) the state has verified as corrected beyond the one-year timeline (“subsequent correction”) - Indicator 1</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4749506"/>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6b. Number of additional written findings of noncompliance (Col. B) the state has verified as corrected beyond the one-year timeline (“subsequent correction”) - Indicator 7</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1763675"/>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6c. Number of additional written findings of noncompliance (Col. B) the state has verified as corrected beyond the one-year timeline (“subsequent correction”) - Indicator 8A</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863298"/>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6d. Number of additional written findings of noncompliance (Col. B) the state has verified as corrected beyond the one-year timeline (“subsequent correction”) - Indicator 8B</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7870230"/>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6e. Number of additional written findings of noncompliance (Col. B) the state has verified as corrected beyond the one-year timeline (“subsequent correction”) - Indicator 8C</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9395724"/>
                  </a:ext>
                </a:extLst>
              </a:tr>
              <a:tr h="243479">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6f. (optional) Number of written findings of noncompliance (Col. B) the state has verified as corrected beyond the one-year timeline (“subsequent correction”) - Other Areas - </a:t>
                      </a:r>
                      <a:r>
                        <a:rPr lang="en-US" sz="1600" u="sng">
                          <a:effectLst/>
                          <a:latin typeface="Tahoma" panose="020B0604030504040204" pitchFamily="34" charset="0"/>
                          <a:ea typeface="Tahoma" panose="020B0604030504040204" pitchFamily="34" charset="0"/>
                          <a:cs typeface="Tahoma" panose="020B0604030504040204" pitchFamily="34" charset="0"/>
                        </a:rPr>
                        <a:t>All other findings</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8929989"/>
                  </a:ext>
                </a:extLst>
              </a:tr>
              <a:tr h="212497">
                <a:tc>
                  <a:txBody>
                    <a:bodyPr/>
                    <a:lstStyle/>
                    <a:p>
                      <a:pPr marL="0" marR="0"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7. Number of findings </a:t>
                      </a:r>
                      <a:r>
                        <a:rPr lang="en-US" sz="1600" u="sng">
                          <a:effectLst/>
                          <a:latin typeface="Tahoma" panose="020B0604030504040204" pitchFamily="34" charset="0"/>
                          <a:ea typeface="Tahoma" panose="020B0604030504040204" pitchFamily="34" charset="0"/>
                          <a:cs typeface="Tahoma" panose="020B0604030504040204" pitchFamily="34" charset="0"/>
                        </a:rPr>
                        <a:t>not</a:t>
                      </a:r>
                      <a:r>
                        <a:rPr lang="en-US" sz="1600">
                          <a:effectLst/>
                          <a:latin typeface="Tahoma" panose="020B0604030504040204" pitchFamily="34" charset="0"/>
                          <a:ea typeface="Tahoma" panose="020B0604030504040204" pitchFamily="34" charset="0"/>
                          <a:cs typeface="Tahoma" panose="020B0604030504040204" pitchFamily="34" charset="0"/>
                        </a:rPr>
                        <a:t> yet verified as corrected </a:t>
                      </a:r>
                    </a:p>
                  </a:txBody>
                  <a:tcPr marL="27432" marR="27432"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8570778"/>
                  </a:ext>
                </a:extLst>
              </a:tr>
            </a:tbl>
          </a:graphicData>
        </a:graphic>
      </p:graphicFrame>
    </p:spTree>
    <p:extLst>
      <p:ext uri="{BB962C8B-B14F-4D97-AF65-F5344CB8AC3E}">
        <p14:creationId xmlns:p14="http://schemas.microsoft.com/office/powerpoint/2010/main" val="316180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A5BF9-B0CA-1BC1-E3CB-173237C8496B}"/>
              </a:ext>
            </a:extLst>
          </p:cNvPr>
          <p:cNvSpPr>
            <a:spLocks noGrp="1"/>
          </p:cNvSpPr>
          <p:nvPr>
            <p:ph type="title"/>
          </p:nvPr>
        </p:nvSpPr>
        <p:spPr/>
        <p:txBody>
          <a:bodyPr/>
          <a:lstStyle/>
          <a:p>
            <a:r>
              <a:rPr lang="en-US"/>
              <a:t>Describing C12 Subsequent Correction</a:t>
            </a:r>
          </a:p>
        </p:txBody>
      </p:sp>
      <p:sp>
        <p:nvSpPr>
          <p:cNvPr id="5" name="Content Placeholder 4">
            <a:extLst>
              <a:ext uri="{FF2B5EF4-FFF2-40B4-BE49-F238E27FC236}">
                <a16:creationId xmlns:a16="http://schemas.microsoft.com/office/drawing/2014/main" id="{D5154968-2196-2E2B-E1F7-1A30EC5E7D84}"/>
              </a:ext>
            </a:extLst>
          </p:cNvPr>
          <p:cNvSpPr>
            <a:spLocks noGrp="1"/>
          </p:cNvSpPr>
          <p:nvPr>
            <p:ph idx="1"/>
          </p:nvPr>
        </p:nvSpPr>
        <p:spPr/>
        <p:txBody>
          <a:bodyPr vert="horz" lIns="91440" tIns="45720" rIns="91440" bIns="45720" rtlCol="0" anchor="t">
            <a:normAutofit/>
          </a:bodyPr>
          <a:lstStyle/>
          <a:p>
            <a:r>
              <a:rPr lang="en-US" b="1"/>
              <a:t>Subsequent correction:</a:t>
            </a:r>
            <a:r>
              <a:rPr lang="en-US"/>
              <a:t> If the State did not ensure timely correction of previous findings of noncompliance, provide information on: </a:t>
            </a:r>
          </a:p>
          <a:p>
            <a:pPr lvl="1"/>
            <a:r>
              <a:rPr lang="en-US">
                <a:latin typeface="Tahoma"/>
                <a:ea typeface="Tahoma"/>
                <a:cs typeface="Tahoma"/>
              </a:rPr>
              <a:t>the </a:t>
            </a:r>
            <a:r>
              <a:rPr lang="en-US" b="1">
                <a:latin typeface="Tahoma"/>
                <a:ea typeface="Tahoma"/>
                <a:cs typeface="Tahoma"/>
              </a:rPr>
              <a:t>nature of any continuing noncompliance</a:t>
            </a:r>
            <a:r>
              <a:rPr lang="en-US">
                <a:latin typeface="Tahoma"/>
                <a:ea typeface="Tahoma"/>
                <a:cs typeface="Tahoma"/>
              </a:rPr>
              <a:t> </a:t>
            </a:r>
          </a:p>
          <a:p>
            <a:pPr lvl="1"/>
            <a:r>
              <a:rPr lang="en-US" b="1">
                <a:latin typeface="Tahoma"/>
                <a:ea typeface="Tahoma"/>
                <a:cs typeface="Tahoma"/>
              </a:rPr>
              <a:t>actions that have been taken</a:t>
            </a:r>
            <a:r>
              <a:rPr lang="en-US">
                <a:latin typeface="Tahoma"/>
                <a:ea typeface="Tahoma"/>
                <a:cs typeface="Tahoma"/>
              </a:rPr>
              <a:t>, or </a:t>
            </a:r>
            <a:r>
              <a:rPr lang="en-US" b="1">
                <a:latin typeface="Tahoma"/>
                <a:ea typeface="Tahoma"/>
                <a:cs typeface="Tahoma"/>
              </a:rPr>
              <a:t>will be taken</a:t>
            </a:r>
            <a:r>
              <a:rPr lang="en-US">
                <a:latin typeface="Tahoma"/>
                <a:ea typeface="Tahoma"/>
                <a:cs typeface="Tahoma"/>
              </a:rPr>
              <a:t>, to ensure  subsequent correction of outstanding noncompliance and address areas in need of improvement, and </a:t>
            </a:r>
          </a:p>
          <a:p>
            <a:pPr lvl="1"/>
            <a:r>
              <a:rPr lang="en-US"/>
              <a:t>any </a:t>
            </a:r>
            <a:r>
              <a:rPr lang="en-US" b="1"/>
              <a:t>sanctions or enforcement actions</a:t>
            </a:r>
            <a:r>
              <a:rPr lang="en-US"/>
              <a:t> used, as necessary and consistent with IDEA’s enforcement provisions, the OMB Uniform Administrative Requirements, Cost Principles, and Audit Requirements for Federal Awards (Uniform Guidance), and State rules.</a:t>
            </a:r>
          </a:p>
        </p:txBody>
      </p:sp>
    </p:spTree>
    <p:extLst>
      <p:ext uri="{BB962C8B-B14F-4D97-AF65-F5344CB8AC3E}">
        <p14:creationId xmlns:p14="http://schemas.microsoft.com/office/powerpoint/2010/main" val="300235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97FD-1E72-6023-7C96-140D90A5517B}"/>
              </a:ext>
            </a:extLst>
          </p:cNvPr>
          <p:cNvSpPr>
            <a:spLocks noGrp="1"/>
          </p:cNvSpPr>
          <p:nvPr>
            <p:ph type="title"/>
          </p:nvPr>
        </p:nvSpPr>
        <p:spPr/>
        <p:txBody>
          <a:bodyPr>
            <a:normAutofit/>
          </a:bodyPr>
          <a:lstStyle/>
          <a:p>
            <a:r>
              <a:rPr lang="en-US" sz="4000"/>
              <a:t>Tips: Nature of Uncorrected Noncompliance</a:t>
            </a:r>
          </a:p>
        </p:txBody>
      </p:sp>
      <p:sp>
        <p:nvSpPr>
          <p:cNvPr id="3" name="Content Placeholder 2">
            <a:extLst>
              <a:ext uri="{FF2B5EF4-FFF2-40B4-BE49-F238E27FC236}">
                <a16:creationId xmlns:a16="http://schemas.microsoft.com/office/drawing/2014/main" id="{58F67515-6EB7-EC49-09DA-E74670653044}"/>
              </a:ext>
            </a:extLst>
          </p:cNvPr>
          <p:cNvSpPr>
            <a:spLocks noGrp="1"/>
          </p:cNvSpPr>
          <p:nvPr>
            <p:ph idx="1"/>
          </p:nvPr>
        </p:nvSpPr>
        <p:spPr/>
        <p:txBody>
          <a:bodyPr>
            <a:normAutofit/>
          </a:bodyPr>
          <a:lstStyle/>
          <a:p>
            <a:pPr marL="0" lvl="0" indent="0">
              <a:buNone/>
            </a:pPr>
            <a:r>
              <a:rPr lang="en-US"/>
              <a:t>Suggest describing the following for each uncorrected finding:</a:t>
            </a:r>
          </a:p>
          <a:p>
            <a:pPr lvl="0"/>
            <a:r>
              <a:rPr lang="en-US"/>
              <a:t>The extent of the noncompliance for each finding (few instances of noncompliance, systemic noncompliance)</a:t>
            </a:r>
          </a:p>
          <a:p>
            <a:pPr lvl="0"/>
            <a:r>
              <a:rPr lang="en-US"/>
              <a:t>The root causes of the noncompliance (staff not understanding the requirement, lack of internal processes to track timelines)</a:t>
            </a:r>
          </a:p>
          <a:p>
            <a:pPr lvl="0"/>
            <a:r>
              <a:rPr lang="en-US"/>
              <a:t>The source used to identify the noncompliance (annual/cyclical monitoring, administrative complaint, fiscal monitoring, etc.)</a:t>
            </a:r>
          </a:p>
          <a:p>
            <a:pPr lvl="0"/>
            <a:r>
              <a:rPr lang="en-US"/>
              <a:t>The FFY in which the finding(s) was/were issued  </a:t>
            </a:r>
          </a:p>
        </p:txBody>
      </p:sp>
    </p:spTree>
    <p:extLst>
      <p:ext uri="{BB962C8B-B14F-4D97-AF65-F5344CB8AC3E}">
        <p14:creationId xmlns:p14="http://schemas.microsoft.com/office/powerpoint/2010/main" val="1154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4387-F2CF-9278-6DEA-BE536CD1621A}"/>
              </a:ext>
            </a:extLst>
          </p:cNvPr>
          <p:cNvSpPr>
            <a:spLocks noGrp="1"/>
          </p:cNvSpPr>
          <p:nvPr>
            <p:ph type="title"/>
          </p:nvPr>
        </p:nvSpPr>
        <p:spPr/>
        <p:txBody>
          <a:bodyPr/>
          <a:lstStyle/>
          <a:p>
            <a:r>
              <a:rPr lang="en-US"/>
              <a:t>Tips: Actions Taken</a:t>
            </a:r>
          </a:p>
        </p:txBody>
      </p:sp>
      <p:sp>
        <p:nvSpPr>
          <p:cNvPr id="3" name="Content Placeholder 2">
            <a:extLst>
              <a:ext uri="{FF2B5EF4-FFF2-40B4-BE49-F238E27FC236}">
                <a16:creationId xmlns:a16="http://schemas.microsoft.com/office/drawing/2014/main" id="{8A6520E0-1EC2-9FAE-EF94-58B755A28CBF}"/>
              </a:ext>
            </a:extLst>
          </p:cNvPr>
          <p:cNvSpPr>
            <a:spLocks noGrp="1"/>
          </p:cNvSpPr>
          <p:nvPr>
            <p:ph idx="1"/>
          </p:nvPr>
        </p:nvSpPr>
        <p:spPr/>
        <p:txBody>
          <a:bodyPr>
            <a:normAutofit fontScale="92500"/>
          </a:bodyPr>
          <a:lstStyle/>
          <a:p>
            <a:pPr marL="0" indent="0">
              <a:buNone/>
            </a:pPr>
            <a:r>
              <a:rPr lang="en-US"/>
              <a:t>Describe actions to support subsequent correction, such as: </a:t>
            </a:r>
          </a:p>
          <a:p>
            <a:pPr>
              <a:lnSpc>
                <a:spcPct val="110000"/>
              </a:lnSpc>
            </a:pPr>
            <a:r>
              <a:rPr lang="en-US"/>
              <a:t>Requiring EIS program/provider to increase frequency of reporting correction data, if applicable</a:t>
            </a:r>
          </a:p>
          <a:p>
            <a:pPr>
              <a:lnSpc>
                <a:spcPct val="110000"/>
              </a:lnSpc>
            </a:pPr>
            <a:r>
              <a:rPr lang="en-US"/>
              <a:t>Partnering with EIS program/provider to conduct in-depth root cause analysis to identify contributing factors of uncorrected noncompliance</a:t>
            </a:r>
          </a:p>
          <a:p>
            <a:pPr>
              <a:lnSpc>
                <a:spcPct val="110000"/>
              </a:lnSpc>
            </a:pPr>
            <a:r>
              <a:rPr lang="en-US"/>
              <a:t>Directing EIS program/provider in the corrective actions that must be implemented to address the root causes of the noncompliance</a:t>
            </a:r>
          </a:p>
          <a:p>
            <a:pPr>
              <a:lnSpc>
                <a:spcPct val="110000"/>
              </a:lnSpc>
            </a:pPr>
            <a:r>
              <a:rPr lang="en-US"/>
              <a:t>Meeting with EIS program/provider monthly to review correction data and discuss progress of implementing corrective actions and any supports needed</a:t>
            </a:r>
          </a:p>
        </p:txBody>
      </p:sp>
    </p:spTree>
    <p:extLst>
      <p:ext uri="{BB962C8B-B14F-4D97-AF65-F5344CB8AC3E}">
        <p14:creationId xmlns:p14="http://schemas.microsoft.com/office/powerpoint/2010/main" val="1999818784"/>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154578"/>
      </a:accent1>
      <a:accent2>
        <a:srgbClr val="39B54A"/>
      </a:accent2>
      <a:accent3>
        <a:srgbClr val="ED3532"/>
      </a:accent3>
      <a:accent4>
        <a:srgbClr val="FFC000"/>
      </a:accent4>
      <a:accent5>
        <a:srgbClr val="0563C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FFC026E255714C8D01315E537632ED" ma:contentTypeVersion="0" ma:contentTypeDescription="Create a new document." ma:contentTypeScope="" ma:versionID="05963ee1cace81ff70fafd732b4e57db">
  <xsd:schema xmlns:xsd="http://www.w3.org/2001/XMLSchema" xmlns:xs="http://www.w3.org/2001/XMLSchema" xmlns:p="http://schemas.microsoft.com/office/2006/metadata/properties" targetNamespace="http://schemas.microsoft.com/office/2006/metadata/properties" ma:root="true" ma:fieldsID="b84c390a07b92f3072bc78982b6f0c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746A7-159B-4397-8596-19AF6D12D324}">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5B35CA-79DD-4BA8-8555-01691E7AFEE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C355FE-BEEE-4733-8337-BC4117435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Part C SPP/APR Indicator 12 Office Hours: Session #3</vt:lpstr>
      <vt:lpstr>Agenda</vt:lpstr>
      <vt:lpstr>Poll</vt:lpstr>
      <vt:lpstr>Indicator C12: Reporting and Describing Subsequent Correction of Findings Issued in Previous FFY</vt:lpstr>
      <vt:lpstr>Summary of Findings</vt:lpstr>
      <vt:lpstr>Subsequent Correction Table</vt:lpstr>
      <vt:lpstr>Describing C12 Subsequent Correction</vt:lpstr>
      <vt:lpstr>Tips: Nature of Uncorrected Noncompliance</vt:lpstr>
      <vt:lpstr>Tips: Actions Taken</vt:lpstr>
      <vt:lpstr>Tips: Sanctions/Enforcement Actions</vt:lpstr>
      <vt:lpstr>Sample Narrative: Nature of Noncompliance</vt:lpstr>
      <vt:lpstr>Sample Narrative: Required Actions</vt:lpstr>
      <vt:lpstr>Sample Narrative: Graduated Sanctions and Enforcement</vt:lpstr>
      <vt:lpstr>Indicator C12: Reporting and Describing Subsequent Correction on Findings Issued Prior to Previous FFY</vt:lpstr>
      <vt:lpstr>NEW!  Correction of Outstanding Findings Identified in Prior Years</vt:lpstr>
      <vt:lpstr>Required Narrative Elements for Outstanding Findings in Prior FFYs</vt:lpstr>
      <vt:lpstr>Tips</vt:lpstr>
      <vt:lpstr>Q &amp; A</vt:lpstr>
      <vt:lpstr>Resources</vt:lpstr>
      <vt:lpstr>Resource List</vt:lpstr>
      <vt:lpstr>Indicator C12 Office Hours Series</vt:lpstr>
      <vt:lpstr>Thank you</vt:lpstr>
    </vt:vector>
  </TitlesOfParts>
  <Company>SRI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SPP/APR Indicator 12 Office Hours: Session #3</dc:title>
  <dc:creator>DaSy Center</dc:creator>
  <cp:revision>2</cp:revision>
  <dcterms:created xsi:type="dcterms:W3CDTF">2025-10-21T17:06:52Z</dcterms:created>
  <dcterms:modified xsi:type="dcterms:W3CDTF">2026-02-23T19:50:31Z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0x0101005DFFC026E255714C8D01315E537632ED</vt:lpwstr>
  </property>
  <property fmtid="{D5CDD505-2E9C-101B-9397-08002B2CF9AE}" pid="3" name="Language">
    <vt:lpwstr>English</vt:lpwstr>
  </property>
  <property fmtid="{D5CDD505-2E9C-101B-9397-08002B2CF9AE}" pid="4" name="Status">
    <vt:lpwstr>Final</vt:lpwstr>
  </property>
</Properties>
</file>