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Lst>
  <p:notesMasterIdLst>
    <p:notesMasterId r:id="rId38"/>
  </p:notesMasterIdLst>
  <p:sldIdLst>
    <p:sldId id="256" r:id="rId6"/>
    <p:sldId id="260" r:id="rId7"/>
    <p:sldId id="277" r:id="rId8"/>
    <p:sldId id="2141411328" r:id="rId9"/>
    <p:sldId id="354" r:id="rId10"/>
    <p:sldId id="992" r:id="rId11"/>
    <p:sldId id="295" r:id="rId12"/>
    <p:sldId id="374" r:id="rId13"/>
    <p:sldId id="290" r:id="rId14"/>
    <p:sldId id="262" r:id="rId15"/>
    <p:sldId id="258" r:id="rId16"/>
    <p:sldId id="2625" r:id="rId17"/>
    <p:sldId id="1492" r:id="rId18"/>
    <p:sldId id="2141411335" r:id="rId19"/>
    <p:sldId id="271" r:id="rId20"/>
    <p:sldId id="384" r:id="rId21"/>
    <p:sldId id="403" r:id="rId22"/>
    <p:sldId id="392" r:id="rId23"/>
    <p:sldId id="393" r:id="rId24"/>
    <p:sldId id="409" r:id="rId25"/>
    <p:sldId id="2622" r:id="rId26"/>
    <p:sldId id="275" r:id="rId27"/>
    <p:sldId id="270" r:id="rId28"/>
    <p:sldId id="2624" r:id="rId29"/>
    <p:sldId id="2965" r:id="rId30"/>
    <p:sldId id="2966" r:id="rId31"/>
    <p:sldId id="2967" r:id="rId32"/>
    <p:sldId id="2968" r:id="rId33"/>
    <p:sldId id="2141411334" r:id="rId34"/>
    <p:sldId id="2141411329" r:id="rId35"/>
    <p:sldId id="2964" r:id="rId36"/>
    <p:sldId id="263"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2CE95B-A11D-581A-B2D6-AF9C49D09F86}" name="Ginger Elliott-Teague" initials="GET" userId="Ginger Elliott-Teague" providerId="None"/>
  <p188:author id="{5834225C-3476-D717-2859-B382B8FCFEED}" name="Howard Morrison" initials="HM" userId="S::howard.morrison@sri.com::84ada82b-85ea-4c11-b1fc-cf0cd5217f2c" providerId="AD"/>
  <p188:author id="{B541BA5D-543C-7CEA-4BEB-4CAA9055B88E}" name="Grace Kelley" initials="GK" userId="S::GKelley@sriinternational.com::05501824-1d16-43a2-830c-5b0632cbb6ef" providerId="AD"/>
  <p188:author id="{3110C261-E213-42B2-B1D6-4F3E04EE96E2}" name="Roxanne Jones" initials="RJ" userId="S::RJones@sriinternational.com::eee357d1-15dd-4a73-981c-b7041387288c" providerId="AD"/>
  <p188:author id="{5329A06B-9A91-29D8-015A-F49B8C84DD25}" name="Jennifer Tschantz" initials="JT" userId="S::jtschantz@sriinternational.com::b171fdc4-7549-421e-a0f0-9192fc83e614" providerId="AD"/>
  <p188:author id="{A3034DB3-7FCD-114E-84BA-4B181AB19979}" name="Sally Shepherd" initials="SS" userId="S::SShepherd@sriinternational.com::276e0854-6c87-4819-89ef-b02acdcd32ae" providerId="AD"/>
  <p188:author id="{0FEAE2B8-ED60-12A8-3E34-12D83F379E3E}" name="Ginger Elliott-Teague" initials="GE" userId="S::gelliott-teague@sriinternational.com::eefb298b-226e-4acb-8308-892a407d92a2" providerId="AD"/>
  <p188:author id="{E19C8DDC-7561-3B10-94E7-E6F83E771D95}" name="Ciearra Norwood-Williams" initials="CNW" userId="S::cnorwood-williams@sriinternational.com::61a26a7c-c72a-49f4-822c-e42405c6e5ec" providerId="AD"/>
  <p188:author id="{68B784DE-C82E-877C-3415-D0BCD942F3F4}" name="Jenna Nguyen" initials="JN" userId="S::JNguyen@sriinternational.com::48a643a9-f73d-413c-a6b1-85087bec18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4578"/>
    <a:srgbClr val="39B54A"/>
    <a:srgbClr val="ED3532"/>
    <a:srgbClr val="404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5930F-1164-4266-BC56-D9EE7405704F}" v="122" dt="2025-07-02T23:00:38.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8" autoAdjust="0"/>
    <p:restoredTop sz="86409" autoAdjust="0"/>
  </p:normalViewPr>
  <p:slideViewPr>
    <p:cSldViewPr snapToGrid="0">
      <p:cViewPr varScale="1">
        <p:scale>
          <a:sx n="65" d="100"/>
          <a:sy n="65" d="100"/>
        </p:scale>
        <p:origin x="84" y="72"/>
      </p:cViewPr>
      <p:guideLst/>
    </p:cSldViewPr>
  </p:slideViewPr>
  <p:outlineViewPr>
    <p:cViewPr>
      <p:scale>
        <a:sx n="33" d="100"/>
        <a:sy n="33" d="100"/>
      </p:scale>
      <p:origin x="0" y="-209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3865930F-1164-4266-BC56-D9EE7405704F}"/>
    <pc:docChg chg="modSld">
      <pc:chgData name="Roxanne Jones" userId="eee357d1-15dd-4a73-981c-b7041387288c" providerId="ADAL" clId="{3865930F-1164-4266-BC56-D9EE7405704F}" dt="2025-07-02T23:00:38.979" v="115"/>
      <pc:docMkLst>
        <pc:docMk/>
      </pc:docMkLst>
      <pc:sldChg chg="modSp">
        <pc:chgData name="Roxanne Jones" userId="eee357d1-15dd-4a73-981c-b7041387288c" providerId="ADAL" clId="{3865930F-1164-4266-BC56-D9EE7405704F}" dt="2025-07-02T23:00:38.979" v="115"/>
        <pc:sldMkLst>
          <pc:docMk/>
          <pc:sldMk cId="2261658630" sldId="263"/>
        </pc:sldMkLst>
        <pc:spChg chg="mod">
          <ac:chgData name="Roxanne Jones" userId="eee357d1-15dd-4a73-981c-b7041387288c" providerId="ADAL" clId="{3865930F-1164-4266-BC56-D9EE7405704F}" dt="2025-07-02T23:00:15.181" v="111"/>
          <ac:spMkLst>
            <pc:docMk/>
            <pc:sldMk cId="2261658630" sldId="263"/>
            <ac:spMk id="7" creationId="{C52333B6-2FF6-D846-B637-E6799129F67A}"/>
          </ac:spMkLst>
        </pc:spChg>
        <pc:picChg chg="mod">
          <ac:chgData name="Roxanne Jones" userId="eee357d1-15dd-4a73-981c-b7041387288c" providerId="ADAL" clId="{3865930F-1164-4266-BC56-D9EE7405704F}" dt="2025-07-02T23:00:38.979" v="115"/>
          <ac:picMkLst>
            <pc:docMk/>
            <pc:sldMk cId="2261658630" sldId="263"/>
            <ac:picMk id="2" creationId="{5FCC8E4B-9410-1846-9631-C6AE2E173A6F}"/>
          </ac:picMkLst>
        </pc:picChg>
        <pc:picChg chg="mod">
          <ac:chgData name="Roxanne Jones" userId="eee357d1-15dd-4a73-981c-b7041387288c" providerId="ADAL" clId="{3865930F-1164-4266-BC56-D9EE7405704F}" dt="2025-07-02T23:00:23.952" v="114"/>
          <ac:picMkLst>
            <pc:docMk/>
            <pc:sldMk cId="2261658630" sldId="263"/>
            <ac:picMk id="10" creationId="{C10C30C0-6FA3-CA47-BE38-14956011A42A}"/>
          </ac:picMkLst>
        </pc:picChg>
        <pc:picChg chg="mod">
          <ac:chgData name="Roxanne Jones" userId="eee357d1-15dd-4a73-981c-b7041387288c" providerId="ADAL" clId="{3865930F-1164-4266-BC56-D9EE7405704F}" dt="2025-07-02T23:00:09.571" v="110"/>
          <ac:picMkLst>
            <pc:docMk/>
            <pc:sldMk cId="2261658630" sldId="263"/>
            <ac:picMk id="12" creationId="{CFC64708-19BD-1ED2-4DAD-78AFA22D91AB}"/>
          </ac:picMkLst>
        </pc:picChg>
      </pc:sldChg>
      <pc:sldChg chg="modSp">
        <pc:chgData name="Roxanne Jones" userId="eee357d1-15dd-4a73-981c-b7041387288c" providerId="ADAL" clId="{3865930F-1164-4266-BC56-D9EE7405704F}" dt="2025-07-02T22:50:01.822" v="1" actId="20577"/>
        <pc:sldMkLst>
          <pc:docMk/>
          <pc:sldMk cId="3547851611" sldId="270"/>
        </pc:sldMkLst>
        <pc:spChg chg="mod">
          <ac:chgData name="Roxanne Jones" userId="eee357d1-15dd-4a73-981c-b7041387288c" providerId="ADAL" clId="{3865930F-1164-4266-BC56-D9EE7405704F}" dt="2025-07-02T22:50:01.822" v="1" actId="20577"/>
          <ac:spMkLst>
            <pc:docMk/>
            <pc:sldMk cId="3547851611" sldId="270"/>
            <ac:spMk id="3" creationId="{816569AF-72C9-F684-5494-89727C3E64A0}"/>
          </ac:spMkLst>
        </pc:spChg>
      </pc:sldChg>
      <pc:sldChg chg="addSp delSp modSp">
        <pc:chgData name="Roxanne Jones" userId="eee357d1-15dd-4a73-981c-b7041387288c" providerId="ADAL" clId="{3865930F-1164-4266-BC56-D9EE7405704F}" dt="2025-07-02T22:51:03.702" v="8" actId="478"/>
        <pc:sldMkLst>
          <pc:docMk/>
          <pc:sldMk cId="577137959" sldId="2964"/>
        </pc:sldMkLst>
        <pc:spChg chg="mod">
          <ac:chgData name="Roxanne Jones" userId="eee357d1-15dd-4a73-981c-b7041387288c" providerId="ADAL" clId="{3865930F-1164-4266-BC56-D9EE7405704F}" dt="2025-07-02T22:50:49.067" v="7" actId="20577"/>
          <ac:spMkLst>
            <pc:docMk/>
            <pc:sldMk cId="577137959" sldId="2964"/>
            <ac:spMk id="13" creationId="{4300472F-535E-C8FE-20DD-EF69499BF44C}"/>
          </ac:spMkLst>
        </pc:spChg>
        <pc:cxnChg chg="add del mod">
          <ac:chgData name="Roxanne Jones" userId="eee357d1-15dd-4a73-981c-b7041387288c" providerId="ADAL" clId="{3865930F-1164-4266-BC56-D9EE7405704F}" dt="2025-07-02T22:51:03.702" v="8" actId="478"/>
          <ac:cxnSpMkLst>
            <pc:docMk/>
            <pc:sldMk cId="577137959" sldId="2964"/>
            <ac:cxnSpMk id="4" creationId="{D39D9F36-015A-77A6-CD03-BF2B285FDC9C}"/>
          </ac:cxnSpMkLst>
        </pc:cxnChg>
      </pc:sldChg>
      <pc:sldChg chg="modSp">
        <pc:chgData name="Roxanne Jones" userId="eee357d1-15dd-4a73-981c-b7041387288c" providerId="ADAL" clId="{3865930F-1164-4266-BC56-D9EE7405704F}" dt="2025-07-02T22:59:48.502" v="109"/>
        <pc:sldMkLst>
          <pc:docMk/>
          <pc:sldMk cId="278005752" sldId="2968"/>
        </pc:sldMkLst>
        <pc:spChg chg="mod">
          <ac:chgData name="Roxanne Jones" userId="eee357d1-15dd-4a73-981c-b7041387288c" providerId="ADAL" clId="{3865930F-1164-4266-BC56-D9EE7405704F}" dt="2025-07-02T22:59:48.502" v="109"/>
          <ac:spMkLst>
            <pc:docMk/>
            <pc:sldMk cId="278005752" sldId="2968"/>
            <ac:spMk id="3" creationId="{435C095D-7FFD-4C60-6D59-18612300E9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3C1A2-CFA8-4EE2-9BA9-9D4B128378E3}"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C9B7A1FE-37B5-4478-9DE5-66BF6EEA9D35}">
      <dgm:prSet phldrT="[Text]"/>
      <dgm:spPr/>
      <dgm:t>
        <a:bodyPr/>
        <a:lstStyle/>
        <a:p>
          <a:r>
            <a:rPr lang="en-US" b="1">
              <a:solidFill>
                <a:schemeClr val="tx1"/>
              </a:solidFill>
              <a:latin typeface="Tahoma" panose="020B0604030504040204" pitchFamily="34" charset="0"/>
              <a:ea typeface="Tahoma" panose="020B0604030504040204" pitchFamily="34" charset="0"/>
              <a:cs typeface="Tahoma" panose="020B0604030504040204" pitchFamily="34" charset="0"/>
            </a:rPr>
            <a:t>Data Quality</a:t>
          </a:r>
        </a:p>
      </dgm:t>
    </dgm:pt>
    <dgm:pt modelId="{52B149CB-6519-4DC1-B127-A63E95B4D7CB}" type="parTrans" cxnId="{AE4BAD8C-A3B3-47C0-B2C7-CA89AA4B2CF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EEA54D1-71A1-4923-B7FF-028E41010A19}" type="sibTrans" cxnId="{AE4BAD8C-A3B3-47C0-B2C7-CA89AA4B2CF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E9C90FD-A1F9-4E66-BD82-715A728A1CDC}">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Sampling</a:t>
          </a:r>
        </a:p>
      </dgm:t>
    </dgm:pt>
    <dgm:pt modelId="{4ECF4EDE-A2BE-43B9-9A51-026B6680BDF8}" type="parTrans" cxnId="{61745CEB-85F3-44A0-A70E-7C30EF917A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31A6146-759F-48E0-BF47-1FDA47E71F63}" type="sibTrans" cxnId="{61745CEB-85F3-44A0-A70E-7C30EF917A3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178F9F4-ECFC-4022-89AD-1B1EBADD118A}">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Calculations</a:t>
          </a:r>
        </a:p>
      </dgm:t>
    </dgm:pt>
    <dgm:pt modelId="{C68A021A-69E8-4D4C-8F95-CE53F48741C2}" type="parTrans" cxnId="{1B2DCBD9-52EE-40AC-B597-62D96C91D07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B54BC1A-225D-4C23-85BD-3968390AACB2}" type="sibTrans" cxnId="{1B2DCBD9-52EE-40AC-B597-62D96C91D07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8DEC8DD-96A8-46D5-8050-96D9F59F1805}">
      <dgm:prSet phldrT="[Text]"/>
      <dgm:spPr/>
      <dgm:t>
        <a:bodyPr/>
        <a:lstStyle/>
        <a:p>
          <a:r>
            <a:rPr lang="en-US" b="1">
              <a:solidFill>
                <a:schemeClr val="tx1"/>
              </a:solidFill>
              <a:latin typeface="Tahoma" panose="020B0604030504040204" pitchFamily="34" charset="0"/>
              <a:ea typeface="Tahoma" panose="020B0604030504040204" pitchFamily="34" charset="0"/>
              <a:cs typeface="Tahoma" panose="020B0604030504040204" pitchFamily="34" charset="0"/>
            </a:rPr>
            <a:t>Data Exchanges</a:t>
          </a:r>
        </a:p>
      </dgm:t>
    </dgm:pt>
    <dgm:pt modelId="{0E89CF2E-BA58-4C9D-A339-9A7FF479EE1E}" type="parTrans" cxnId="{25998FD6-0654-4E80-8053-DA40ABB37C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D388116-804F-40AD-9F97-C6B583412F45}" type="sibTrans" cxnId="{25998FD6-0654-4E80-8053-DA40ABB37C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D1915EB-DEFF-4D0E-A877-4CA7576C646D}">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Sharing, linking, and integration</a:t>
          </a:r>
        </a:p>
      </dgm:t>
    </dgm:pt>
    <dgm:pt modelId="{38C771F7-38C2-4CBA-A56F-13C98365C2EC}" type="parTrans" cxnId="{ED25498D-9126-413B-A11E-0850801F0D6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94AF3D9-AFCD-445E-B4F6-F44EF4EF2158}" type="sibTrans" cxnId="{ED25498D-9126-413B-A11E-0850801F0D6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0528BE0-B76C-4B69-8750-92CA15238BFB}">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Standardizing</a:t>
          </a:r>
        </a:p>
      </dgm:t>
    </dgm:pt>
    <dgm:pt modelId="{77C96905-68D5-43B6-B944-B7115B1CF4DC}" type="parTrans" cxnId="{03C8B5CC-F1EB-42A2-955A-01D00726C44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151430A-7FEA-40A8-A71E-FDA562518CAC}" type="sibTrans" cxnId="{03C8B5CC-F1EB-42A2-955A-01D00726C44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B4B3E57-FD71-4947-B23B-AD71840958C3}">
      <dgm:prSet phldrT="[Text]"/>
      <dgm:spPr/>
      <dgm:t>
        <a:bodyPr/>
        <a:lstStyle/>
        <a:p>
          <a:r>
            <a:rPr lang="en-US" b="1">
              <a:solidFill>
                <a:schemeClr val="tx1"/>
              </a:solidFill>
              <a:latin typeface="Tahoma" panose="020B0604030504040204" pitchFamily="34" charset="0"/>
              <a:ea typeface="Tahoma" panose="020B0604030504040204" pitchFamily="34" charset="0"/>
              <a:cs typeface="Tahoma" panose="020B0604030504040204" pitchFamily="34" charset="0"/>
            </a:rPr>
            <a:t>Governance</a:t>
          </a:r>
        </a:p>
      </dgm:t>
    </dgm:pt>
    <dgm:pt modelId="{71E82CC4-A076-4655-97D1-B4B203375333}" type="parTrans" cxnId="{DEDC333A-2BE0-4896-99EB-C9AFAF2B007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178DB84-0E6E-42D0-9C60-174109FBA489}" type="sibTrans" cxnId="{DEDC333A-2BE0-4896-99EB-C9AFAF2B007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7A66260-2014-4512-986F-561D93D5B9B7}">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MOUs &amp; DSAs</a:t>
          </a:r>
        </a:p>
      </dgm:t>
    </dgm:pt>
    <dgm:pt modelId="{4348C977-0570-42A9-9889-E861C142A084}" type="parTrans" cxnId="{650347FB-793A-4631-A6B3-7BBFF15EC23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FBF6E31-5A88-46BE-9483-792D4F16B539}" type="sibTrans" cxnId="{650347FB-793A-4631-A6B3-7BBFF15EC23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6A81981-BEF1-4A23-B02B-34868548A94D}">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Privacy and confidentiality</a:t>
          </a:r>
        </a:p>
      </dgm:t>
    </dgm:pt>
    <dgm:pt modelId="{06EA39D5-DCD1-4067-AC49-6787A74F0702}" type="parTrans" cxnId="{DE82343D-BFFE-4B07-8E54-62374C766B6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A235E9E-3A5C-4841-B05A-001B6330BE12}" type="sibTrans" cxnId="{DE82343D-BFFE-4B07-8E54-62374C766B6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BC8E518-2997-4E26-ABF5-65A86DD4F002}">
      <dgm:prSet phldrT="[Text]"/>
      <dgm:spPr/>
      <dgm:t>
        <a:bodyPr/>
        <a:lstStyle/>
        <a:p>
          <a:r>
            <a:rPr lang="en-US" b="1">
              <a:solidFill>
                <a:schemeClr val="tx1"/>
              </a:solidFill>
              <a:latin typeface="Tahoma" panose="020B0604030504040204" pitchFamily="34" charset="0"/>
              <a:ea typeface="Tahoma" panose="020B0604030504040204" pitchFamily="34" charset="0"/>
              <a:cs typeface="Tahoma" panose="020B0604030504040204" pitchFamily="34" charset="0"/>
            </a:rPr>
            <a:t>Data Systems</a:t>
          </a:r>
        </a:p>
      </dgm:t>
    </dgm:pt>
    <dgm:pt modelId="{658A43C1-5505-41AF-B790-840FAD408D46}" type="parTrans" cxnId="{D9FD1009-04F3-46D1-AFAB-0E64307B60E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6BEBF54-BF5D-446F-8C11-5E54064D8C3E}" type="sibTrans" cxnId="{D9FD1009-04F3-46D1-AFAB-0E64307B60E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A35DDB5-9D06-4108-A202-8EEDD056EB35}">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Best practice</a:t>
          </a:r>
        </a:p>
      </dgm:t>
    </dgm:pt>
    <dgm:pt modelId="{F1DCF0CC-8F94-4AF6-ABDF-C166B53FD882}" type="parTrans" cxnId="{F134747B-3A52-4BA6-9B2F-1E7DC1F7E82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41A0451-9F59-4B60-8279-3C8C159D0842}" type="sibTrans" cxnId="{F134747B-3A52-4BA6-9B2F-1E7DC1F7E827}">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5E10539-2CA3-420A-9FDE-98BA84E6F3A4}">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Business rules</a:t>
          </a:r>
        </a:p>
      </dgm:t>
    </dgm:pt>
    <dgm:pt modelId="{80FC1606-DB70-4643-9D97-5AB524DBE234}" type="parTrans" cxnId="{68EE0C1A-CEAF-4D37-B08A-135EF4E920D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50AEF34-5C98-4C2A-B0CA-A1C494ED636E}" type="sibTrans" cxnId="{68EE0C1A-CEAF-4D37-B08A-135EF4E920D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8B7BB63-BF33-4ADF-84EC-9B4AC6466CEE}">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Mapping</a:t>
          </a:r>
        </a:p>
      </dgm:t>
    </dgm:pt>
    <dgm:pt modelId="{282447C5-D1DD-46F5-9B8D-046EE9F39406}" type="parTrans" cxnId="{D72F7DAE-7A6A-423F-BE96-FA71B453CAC5}">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694B800-D440-42FD-8145-58779543C371}" type="sibTrans" cxnId="{D72F7DAE-7A6A-423F-BE96-FA71B453CAC5}">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165585B-BD9C-49D4-873A-A91AFFF915AD}">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Formalizing Processes</a:t>
          </a:r>
        </a:p>
      </dgm:t>
    </dgm:pt>
    <dgm:pt modelId="{F2582B48-117D-40FD-AE33-BFF0C4D1EB6E}" type="parTrans" cxnId="{9C822729-AE24-4019-91AC-B52963E8AFA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8F11435-5F50-4361-A251-8CDA606F6C95}" type="sibTrans" cxnId="{9C822729-AE24-4019-91AC-B52963E8AFA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7981C55-AEA9-41AB-B189-ACF91D0496D9}">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Design</a:t>
          </a:r>
        </a:p>
      </dgm:t>
    </dgm:pt>
    <dgm:pt modelId="{1963503D-0CAB-4244-B347-A7C89034DE3E}" type="parTrans" cxnId="{6D56E2A2-1A9E-4B90-89C1-47EB31A5EE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C31D649-8170-4A9D-A8F6-20E3E30C3E4E}" type="sibTrans" cxnId="{6D56E2A2-1A9E-4B90-89C1-47EB31A5EE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2C12C48-3BC5-444D-ADF6-D82C347A02E2}">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RFPs</a:t>
          </a:r>
        </a:p>
      </dgm:t>
    </dgm:pt>
    <dgm:pt modelId="{E4E5F3AA-BA7C-4A77-A275-2FFF4D00D1FA}" type="parTrans" cxnId="{04E9D7CE-93C9-417F-A6BA-1567F0B0E6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0170872-9271-4129-9426-9405DEF87F9D}" type="sibTrans" cxnId="{04E9D7CE-93C9-417F-A6BA-1567F0B0E6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01ED63F-328C-4DFE-8D4B-396641F6B071}">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Enhancement</a:t>
          </a:r>
        </a:p>
      </dgm:t>
    </dgm:pt>
    <dgm:pt modelId="{8E3BA222-2CE3-473A-BA01-08441D46ACBE}" type="parTrans" cxnId="{926FF544-FA7C-488A-AEA4-70272B96C6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28E0553-910F-4138-A2B4-20A32F7CE2DE}" type="sibTrans" cxnId="{926FF544-FA7C-488A-AEA4-70272B96C6D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CA41F42-5D52-4FAD-B159-C5A494A31AD9}" type="pres">
      <dgm:prSet presAssocID="{C0E3C1A2-CFA8-4EE2-9BA9-9D4B128378E3}" presName="Name0" presStyleCnt="0">
        <dgm:presLayoutVars>
          <dgm:dir/>
          <dgm:animLvl val="lvl"/>
          <dgm:resizeHandles val="exact"/>
        </dgm:presLayoutVars>
      </dgm:prSet>
      <dgm:spPr/>
    </dgm:pt>
    <dgm:pt modelId="{9F20196F-7E9B-48B3-B54B-7B745BB92054}" type="pres">
      <dgm:prSet presAssocID="{C9B7A1FE-37B5-4478-9DE5-66BF6EEA9D35}" presName="composite" presStyleCnt="0"/>
      <dgm:spPr/>
    </dgm:pt>
    <dgm:pt modelId="{8D7C73C4-47E3-4273-9CD4-D7878819E76B}" type="pres">
      <dgm:prSet presAssocID="{C9B7A1FE-37B5-4478-9DE5-66BF6EEA9D35}" presName="parTx" presStyleLbl="alignNode1" presStyleIdx="0" presStyleCnt="4">
        <dgm:presLayoutVars>
          <dgm:chMax val="0"/>
          <dgm:chPref val="0"/>
          <dgm:bulletEnabled val="1"/>
        </dgm:presLayoutVars>
      </dgm:prSet>
      <dgm:spPr/>
    </dgm:pt>
    <dgm:pt modelId="{8C70BFD1-1485-4874-995D-322EC066C4E9}" type="pres">
      <dgm:prSet presAssocID="{C9B7A1FE-37B5-4478-9DE5-66BF6EEA9D35}" presName="desTx" presStyleLbl="alignAccFollowNode1" presStyleIdx="0" presStyleCnt="4">
        <dgm:presLayoutVars>
          <dgm:bulletEnabled val="1"/>
        </dgm:presLayoutVars>
      </dgm:prSet>
      <dgm:spPr/>
    </dgm:pt>
    <dgm:pt modelId="{D5CA8E33-DC0E-49A2-AA3F-1423BE0EED76}" type="pres">
      <dgm:prSet presAssocID="{1EEA54D1-71A1-4923-B7FF-028E41010A19}" presName="space" presStyleCnt="0"/>
      <dgm:spPr/>
    </dgm:pt>
    <dgm:pt modelId="{9ECE7CD0-2D80-4A60-939C-DB80D54820FB}" type="pres">
      <dgm:prSet presAssocID="{D8DEC8DD-96A8-46D5-8050-96D9F59F1805}" presName="composite" presStyleCnt="0"/>
      <dgm:spPr/>
    </dgm:pt>
    <dgm:pt modelId="{60A36DD5-7EB4-4840-BF2A-C0CCF606D122}" type="pres">
      <dgm:prSet presAssocID="{D8DEC8DD-96A8-46D5-8050-96D9F59F1805}" presName="parTx" presStyleLbl="alignNode1" presStyleIdx="1" presStyleCnt="4">
        <dgm:presLayoutVars>
          <dgm:chMax val="0"/>
          <dgm:chPref val="0"/>
          <dgm:bulletEnabled val="1"/>
        </dgm:presLayoutVars>
      </dgm:prSet>
      <dgm:spPr/>
    </dgm:pt>
    <dgm:pt modelId="{7422E55A-E731-4581-8B4E-453867478217}" type="pres">
      <dgm:prSet presAssocID="{D8DEC8DD-96A8-46D5-8050-96D9F59F1805}" presName="desTx" presStyleLbl="alignAccFollowNode1" presStyleIdx="1" presStyleCnt="4">
        <dgm:presLayoutVars>
          <dgm:bulletEnabled val="1"/>
        </dgm:presLayoutVars>
      </dgm:prSet>
      <dgm:spPr/>
    </dgm:pt>
    <dgm:pt modelId="{D6CF2C84-728B-4118-B5CA-F7128E5B520B}" type="pres">
      <dgm:prSet presAssocID="{4D388116-804F-40AD-9F97-C6B583412F45}" presName="space" presStyleCnt="0"/>
      <dgm:spPr/>
    </dgm:pt>
    <dgm:pt modelId="{35F1292D-A9B4-40FA-9AC0-B36E0131B434}" type="pres">
      <dgm:prSet presAssocID="{4B4B3E57-FD71-4947-B23B-AD71840958C3}" presName="composite" presStyleCnt="0"/>
      <dgm:spPr/>
    </dgm:pt>
    <dgm:pt modelId="{FD0FE741-7B41-4287-9188-73D9CF79AD07}" type="pres">
      <dgm:prSet presAssocID="{4B4B3E57-FD71-4947-B23B-AD71840958C3}" presName="parTx" presStyleLbl="alignNode1" presStyleIdx="2" presStyleCnt="4">
        <dgm:presLayoutVars>
          <dgm:chMax val="0"/>
          <dgm:chPref val="0"/>
          <dgm:bulletEnabled val="1"/>
        </dgm:presLayoutVars>
      </dgm:prSet>
      <dgm:spPr/>
    </dgm:pt>
    <dgm:pt modelId="{2605ED26-9C9A-47D6-A2F8-2AFC2BE57E30}" type="pres">
      <dgm:prSet presAssocID="{4B4B3E57-FD71-4947-B23B-AD71840958C3}" presName="desTx" presStyleLbl="alignAccFollowNode1" presStyleIdx="2" presStyleCnt="4">
        <dgm:presLayoutVars>
          <dgm:bulletEnabled val="1"/>
        </dgm:presLayoutVars>
      </dgm:prSet>
      <dgm:spPr/>
    </dgm:pt>
    <dgm:pt modelId="{E10F029A-3E8D-4CC4-8703-28BC4D07DE03}" type="pres">
      <dgm:prSet presAssocID="{8178DB84-0E6E-42D0-9C60-174109FBA489}" presName="space" presStyleCnt="0"/>
      <dgm:spPr/>
    </dgm:pt>
    <dgm:pt modelId="{1D81C2B2-F127-4F4A-8086-145F25025080}" type="pres">
      <dgm:prSet presAssocID="{5BC8E518-2997-4E26-ABF5-65A86DD4F002}" presName="composite" presStyleCnt="0"/>
      <dgm:spPr/>
    </dgm:pt>
    <dgm:pt modelId="{734C0AB7-D1A3-4F69-9D1C-5662FBA0862F}" type="pres">
      <dgm:prSet presAssocID="{5BC8E518-2997-4E26-ABF5-65A86DD4F002}" presName="parTx" presStyleLbl="alignNode1" presStyleIdx="3" presStyleCnt="4">
        <dgm:presLayoutVars>
          <dgm:chMax val="0"/>
          <dgm:chPref val="0"/>
          <dgm:bulletEnabled val="1"/>
        </dgm:presLayoutVars>
      </dgm:prSet>
      <dgm:spPr/>
    </dgm:pt>
    <dgm:pt modelId="{2DA382A9-448A-4ECB-BAE9-C65B56895FF3}" type="pres">
      <dgm:prSet presAssocID="{5BC8E518-2997-4E26-ABF5-65A86DD4F002}" presName="desTx" presStyleLbl="alignAccFollowNode1" presStyleIdx="3" presStyleCnt="4">
        <dgm:presLayoutVars>
          <dgm:bulletEnabled val="1"/>
        </dgm:presLayoutVars>
      </dgm:prSet>
      <dgm:spPr/>
    </dgm:pt>
  </dgm:ptLst>
  <dgm:cxnLst>
    <dgm:cxn modelId="{D9FD1009-04F3-46D1-AFAB-0E64307B60EB}" srcId="{C0E3C1A2-CFA8-4EE2-9BA9-9D4B128378E3}" destId="{5BC8E518-2997-4E26-ABF5-65A86DD4F002}" srcOrd="3" destOrd="0" parTransId="{658A43C1-5505-41AF-B790-840FAD408D46}" sibTransId="{16BEBF54-BF5D-446F-8C11-5E54064D8C3E}"/>
    <dgm:cxn modelId="{A6DCF60F-27D9-46BF-8C5D-A263F3987BED}" type="presOf" srcId="{5BC8E518-2997-4E26-ABF5-65A86DD4F002}" destId="{734C0AB7-D1A3-4F69-9D1C-5662FBA0862F}" srcOrd="0" destOrd="0" presId="urn:microsoft.com/office/officeart/2005/8/layout/hList1"/>
    <dgm:cxn modelId="{68EE0C1A-CEAF-4D37-B08A-135EF4E920DB}" srcId="{C9B7A1FE-37B5-4478-9DE5-66BF6EEA9D35}" destId="{25E10539-2CA3-420A-9FDE-98BA84E6F3A4}" srcOrd="3" destOrd="0" parTransId="{80FC1606-DB70-4643-9D97-5AB524DBE234}" sibTransId="{D50AEF34-5C98-4C2A-B0CA-A1C494ED636E}"/>
    <dgm:cxn modelId="{75872823-DFF1-412B-B50A-F7EB563BF186}" type="presOf" srcId="{8D1915EB-DEFF-4D0E-A877-4CA7576C646D}" destId="{7422E55A-E731-4581-8B4E-453867478217}" srcOrd="0" destOrd="0" presId="urn:microsoft.com/office/officeart/2005/8/layout/hList1"/>
    <dgm:cxn modelId="{9C822729-AE24-4019-91AC-B52963E8AFA9}" srcId="{4B4B3E57-FD71-4947-B23B-AD71840958C3}" destId="{B165585B-BD9C-49D4-873A-A91AFFF915AD}" srcOrd="2" destOrd="0" parTransId="{F2582B48-117D-40FD-AE33-BFF0C4D1EB6E}" sibTransId="{48F11435-5F50-4361-A251-8CDA606F6C95}"/>
    <dgm:cxn modelId="{667F7234-49BD-4DE2-B27D-385276C13174}" type="presOf" srcId="{A178F9F4-ECFC-4022-89AD-1B1EBADD118A}" destId="{8C70BFD1-1485-4874-995D-322EC066C4E9}" srcOrd="0" destOrd="1" presId="urn:microsoft.com/office/officeart/2005/8/layout/hList1"/>
    <dgm:cxn modelId="{8064D534-DB51-4EC0-95D1-838447AF51A0}" type="presOf" srcId="{62C12C48-3BC5-444D-ADF6-D82C347A02E2}" destId="{2DA382A9-448A-4ECB-BAE9-C65B56895FF3}" srcOrd="0" destOrd="1" presId="urn:microsoft.com/office/officeart/2005/8/layout/hList1"/>
    <dgm:cxn modelId="{DEDC333A-2BE0-4896-99EB-C9AFAF2B0074}" srcId="{C0E3C1A2-CFA8-4EE2-9BA9-9D4B128378E3}" destId="{4B4B3E57-FD71-4947-B23B-AD71840958C3}" srcOrd="2" destOrd="0" parTransId="{71E82CC4-A076-4655-97D1-B4B203375333}" sibTransId="{8178DB84-0E6E-42D0-9C60-174109FBA489}"/>
    <dgm:cxn modelId="{DE82343D-BFFE-4B07-8E54-62374C766B66}" srcId="{4B4B3E57-FD71-4947-B23B-AD71840958C3}" destId="{26A81981-BEF1-4A23-B02B-34868548A94D}" srcOrd="1" destOrd="0" parTransId="{06EA39D5-DCD1-4067-AC49-6787A74F0702}" sibTransId="{CA235E9E-3A5C-4841-B05A-001B6330BE12}"/>
    <dgm:cxn modelId="{926FF544-FA7C-488A-AEA4-70272B96C6DE}" srcId="{5BC8E518-2997-4E26-ABF5-65A86DD4F002}" destId="{301ED63F-328C-4DFE-8D4B-396641F6B071}" srcOrd="2" destOrd="0" parTransId="{8E3BA222-2CE3-473A-BA01-08441D46ACBE}" sibTransId="{628E0553-910F-4138-A2B4-20A32F7CE2DE}"/>
    <dgm:cxn modelId="{DEC6CA67-D72A-406D-A50D-B8FBC08D642C}" type="presOf" srcId="{4B4B3E57-FD71-4947-B23B-AD71840958C3}" destId="{FD0FE741-7B41-4287-9188-73D9CF79AD07}" srcOrd="0" destOrd="0" presId="urn:microsoft.com/office/officeart/2005/8/layout/hList1"/>
    <dgm:cxn modelId="{7814AC6B-097E-42B4-9CA8-DD2851B760DB}" type="presOf" srcId="{AA35DDB5-9D06-4108-A202-8EEDD056EB35}" destId="{8C70BFD1-1485-4874-995D-322EC066C4E9}" srcOrd="0" destOrd="2" presId="urn:microsoft.com/office/officeart/2005/8/layout/hList1"/>
    <dgm:cxn modelId="{8C1DF76F-BE57-48FC-8B3B-F2CB942272DC}" type="presOf" srcId="{27A66260-2014-4512-986F-561D93D5B9B7}" destId="{2605ED26-9C9A-47D6-A2F8-2AFC2BE57E30}" srcOrd="0" destOrd="0" presId="urn:microsoft.com/office/officeart/2005/8/layout/hList1"/>
    <dgm:cxn modelId="{359AA551-769A-473A-A8B8-E03DF8179B2C}" type="presOf" srcId="{D8DEC8DD-96A8-46D5-8050-96D9F59F1805}" destId="{60A36DD5-7EB4-4840-BF2A-C0CCF606D122}" srcOrd="0" destOrd="0" presId="urn:microsoft.com/office/officeart/2005/8/layout/hList1"/>
    <dgm:cxn modelId="{F134747B-3A52-4BA6-9B2F-1E7DC1F7E827}" srcId="{C9B7A1FE-37B5-4478-9DE5-66BF6EEA9D35}" destId="{AA35DDB5-9D06-4108-A202-8EEDD056EB35}" srcOrd="2" destOrd="0" parTransId="{F1DCF0CC-8F94-4AF6-ABDF-C166B53FD882}" sibTransId="{841A0451-9F59-4B60-8279-3C8C159D0842}"/>
    <dgm:cxn modelId="{AE4BAD8C-A3B3-47C0-B2C7-CA89AA4B2CF9}" srcId="{C0E3C1A2-CFA8-4EE2-9BA9-9D4B128378E3}" destId="{C9B7A1FE-37B5-4478-9DE5-66BF6EEA9D35}" srcOrd="0" destOrd="0" parTransId="{52B149CB-6519-4DC1-B127-A63E95B4D7CB}" sibTransId="{1EEA54D1-71A1-4923-B7FF-028E41010A19}"/>
    <dgm:cxn modelId="{ED25498D-9126-413B-A11E-0850801F0D6D}" srcId="{D8DEC8DD-96A8-46D5-8050-96D9F59F1805}" destId="{8D1915EB-DEFF-4D0E-A877-4CA7576C646D}" srcOrd="0" destOrd="0" parTransId="{38C771F7-38C2-4CBA-A56F-13C98365C2EC}" sibTransId="{F94AF3D9-AFCD-445E-B4F6-F44EF4EF2158}"/>
    <dgm:cxn modelId="{11B0789E-EB5C-4367-9B6E-0FD2E99DBB0D}" type="presOf" srcId="{26A81981-BEF1-4A23-B02B-34868548A94D}" destId="{2605ED26-9C9A-47D6-A2F8-2AFC2BE57E30}" srcOrd="0" destOrd="1" presId="urn:microsoft.com/office/officeart/2005/8/layout/hList1"/>
    <dgm:cxn modelId="{6D56E2A2-1A9E-4B90-89C1-47EB31A5EEDE}" srcId="{5BC8E518-2997-4E26-ABF5-65A86DD4F002}" destId="{E7981C55-AEA9-41AB-B189-ACF91D0496D9}" srcOrd="0" destOrd="0" parTransId="{1963503D-0CAB-4244-B347-A7C89034DE3E}" sibTransId="{6C31D649-8170-4A9D-A8F6-20E3E30C3E4E}"/>
    <dgm:cxn modelId="{EBB24CA8-6247-4B15-96A7-645D550F7C5F}" type="presOf" srcId="{58B7BB63-BF33-4ADF-84EC-9B4AC6466CEE}" destId="{7422E55A-E731-4581-8B4E-453867478217}" srcOrd="0" destOrd="2" presId="urn:microsoft.com/office/officeart/2005/8/layout/hList1"/>
    <dgm:cxn modelId="{9D3D3AAD-92A0-410C-8C8E-1A4B1FE7ADEC}" type="presOf" srcId="{C0E3C1A2-CFA8-4EE2-9BA9-9D4B128378E3}" destId="{2CA41F42-5D52-4FAD-B159-C5A494A31AD9}" srcOrd="0" destOrd="0" presId="urn:microsoft.com/office/officeart/2005/8/layout/hList1"/>
    <dgm:cxn modelId="{D72F7DAE-7A6A-423F-BE96-FA71B453CAC5}" srcId="{D8DEC8DD-96A8-46D5-8050-96D9F59F1805}" destId="{58B7BB63-BF33-4ADF-84EC-9B4AC6466CEE}" srcOrd="2" destOrd="0" parTransId="{282447C5-D1DD-46F5-9B8D-046EE9F39406}" sibTransId="{4694B800-D440-42FD-8145-58779543C371}"/>
    <dgm:cxn modelId="{9A5D7BB2-CB47-4E8C-AC5D-4984323A59E4}" type="presOf" srcId="{B165585B-BD9C-49D4-873A-A91AFFF915AD}" destId="{2605ED26-9C9A-47D6-A2F8-2AFC2BE57E30}" srcOrd="0" destOrd="2" presId="urn:microsoft.com/office/officeart/2005/8/layout/hList1"/>
    <dgm:cxn modelId="{710CC3C0-98C7-458B-9251-1ED09C85852A}" type="presOf" srcId="{C0528BE0-B76C-4B69-8750-92CA15238BFB}" destId="{7422E55A-E731-4581-8B4E-453867478217}" srcOrd="0" destOrd="1" presId="urn:microsoft.com/office/officeart/2005/8/layout/hList1"/>
    <dgm:cxn modelId="{F375ACC2-619D-4E2E-AB15-053C8C6DA927}" type="presOf" srcId="{E7981C55-AEA9-41AB-B189-ACF91D0496D9}" destId="{2DA382A9-448A-4ECB-BAE9-C65B56895FF3}" srcOrd="0" destOrd="0" presId="urn:microsoft.com/office/officeart/2005/8/layout/hList1"/>
    <dgm:cxn modelId="{098AF3C3-49FD-4A08-969C-337BE66A0D1F}" type="presOf" srcId="{301ED63F-328C-4DFE-8D4B-396641F6B071}" destId="{2DA382A9-448A-4ECB-BAE9-C65B56895FF3}" srcOrd="0" destOrd="2" presId="urn:microsoft.com/office/officeart/2005/8/layout/hList1"/>
    <dgm:cxn modelId="{03C8B5CC-F1EB-42A2-955A-01D00726C441}" srcId="{D8DEC8DD-96A8-46D5-8050-96D9F59F1805}" destId="{C0528BE0-B76C-4B69-8750-92CA15238BFB}" srcOrd="1" destOrd="0" parTransId="{77C96905-68D5-43B6-B944-B7115B1CF4DC}" sibTransId="{6151430A-7FEA-40A8-A71E-FDA562518CAC}"/>
    <dgm:cxn modelId="{04E9D7CE-93C9-417F-A6BA-1567F0B0E6DE}" srcId="{5BC8E518-2997-4E26-ABF5-65A86DD4F002}" destId="{62C12C48-3BC5-444D-ADF6-D82C347A02E2}" srcOrd="1" destOrd="0" parTransId="{E4E5F3AA-BA7C-4A77-A275-2FFF4D00D1FA}" sibTransId="{F0170872-9271-4129-9426-9405DEF87F9D}"/>
    <dgm:cxn modelId="{25998FD6-0654-4E80-8053-DA40ABB37CBF}" srcId="{C0E3C1A2-CFA8-4EE2-9BA9-9D4B128378E3}" destId="{D8DEC8DD-96A8-46D5-8050-96D9F59F1805}" srcOrd="1" destOrd="0" parTransId="{0E89CF2E-BA58-4C9D-A339-9A7FF479EE1E}" sibTransId="{4D388116-804F-40AD-9F97-C6B583412F45}"/>
    <dgm:cxn modelId="{1B2DCBD9-52EE-40AC-B597-62D96C91D072}" srcId="{C9B7A1FE-37B5-4478-9DE5-66BF6EEA9D35}" destId="{A178F9F4-ECFC-4022-89AD-1B1EBADD118A}" srcOrd="1" destOrd="0" parTransId="{C68A021A-69E8-4D4C-8F95-CE53F48741C2}" sibTransId="{AB54BC1A-225D-4C23-85BD-3968390AACB2}"/>
    <dgm:cxn modelId="{61745CEB-85F3-44A0-A70E-7C30EF917A39}" srcId="{C9B7A1FE-37B5-4478-9DE5-66BF6EEA9D35}" destId="{BE9C90FD-A1F9-4E66-BD82-715A728A1CDC}" srcOrd="0" destOrd="0" parTransId="{4ECF4EDE-A2BE-43B9-9A51-026B6680BDF8}" sibTransId="{731A6146-759F-48E0-BF47-1FDA47E71F63}"/>
    <dgm:cxn modelId="{A51A2DF1-3133-498E-B470-DB86C4C9C2FE}" type="presOf" srcId="{BE9C90FD-A1F9-4E66-BD82-715A728A1CDC}" destId="{8C70BFD1-1485-4874-995D-322EC066C4E9}" srcOrd="0" destOrd="0" presId="urn:microsoft.com/office/officeart/2005/8/layout/hList1"/>
    <dgm:cxn modelId="{F385A7F7-80D0-4F0A-A5B3-417C05C3325F}" type="presOf" srcId="{C9B7A1FE-37B5-4478-9DE5-66BF6EEA9D35}" destId="{8D7C73C4-47E3-4273-9CD4-D7878819E76B}" srcOrd="0" destOrd="0" presId="urn:microsoft.com/office/officeart/2005/8/layout/hList1"/>
    <dgm:cxn modelId="{33AB57FA-5FA8-42C8-8186-87C690D76A06}" type="presOf" srcId="{25E10539-2CA3-420A-9FDE-98BA84E6F3A4}" destId="{8C70BFD1-1485-4874-995D-322EC066C4E9}" srcOrd="0" destOrd="3" presId="urn:microsoft.com/office/officeart/2005/8/layout/hList1"/>
    <dgm:cxn modelId="{650347FB-793A-4631-A6B3-7BBFF15EC237}" srcId="{4B4B3E57-FD71-4947-B23B-AD71840958C3}" destId="{27A66260-2014-4512-986F-561D93D5B9B7}" srcOrd="0" destOrd="0" parTransId="{4348C977-0570-42A9-9889-E861C142A084}" sibTransId="{2FBF6E31-5A88-46BE-9483-792D4F16B539}"/>
    <dgm:cxn modelId="{388C3C73-DE74-45AB-A836-042E32BB61C0}" type="presParOf" srcId="{2CA41F42-5D52-4FAD-B159-C5A494A31AD9}" destId="{9F20196F-7E9B-48B3-B54B-7B745BB92054}" srcOrd="0" destOrd="0" presId="urn:microsoft.com/office/officeart/2005/8/layout/hList1"/>
    <dgm:cxn modelId="{B34788B7-8ACC-44EF-AC7F-65C771A482C1}" type="presParOf" srcId="{9F20196F-7E9B-48B3-B54B-7B745BB92054}" destId="{8D7C73C4-47E3-4273-9CD4-D7878819E76B}" srcOrd="0" destOrd="0" presId="urn:microsoft.com/office/officeart/2005/8/layout/hList1"/>
    <dgm:cxn modelId="{EACC2271-85A3-40D8-81B6-4E6576A42CD3}" type="presParOf" srcId="{9F20196F-7E9B-48B3-B54B-7B745BB92054}" destId="{8C70BFD1-1485-4874-995D-322EC066C4E9}" srcOrd="1" destOrd="0" presId="urn:microsoft.com/office/officeart/2005/8/layout/hList1"/>
    <dgm:cxn modelId="{472CEC41-13BC-482D-A51B-A57FF3170C0B}" type="presParOf" srcId="{2CA41F42-5D52-4FAD-B159-C5A494A31AD9}" destId="{D5CA8E33-DC0E-49A2-AA3F-1423BE0EED76}" srcOrd="1" destOrd="0" presId="urn:microsoft.com/office/officeart/2005/8/layout/hList1"/>
    <dgm:cxn modelId="{608A1359-99C4-450B-95EA-B998D6A07FC5}" type="presParOf" srcId="{2CA41F42-5D52-4FAD-B159-C5A494A31AD9}" destId="{9ECE7CD0-2D80-4A60-939C-DB80D54820FB}" srcOrd="2" destOrd="0" presId="urn:microsoft.com/office/officeart/2005/8/layout/hList1"/>
    <dgm:cxn modelId="{AE00DC55-B772-4404-8563-6253B5115235}" type="presParOf" srcId="{9ECE7CD0-2D80-4A60-939C-DB80D54820FB}" destId="{60A36DD5-7EB4-4840-BF2A-C0CCF606D122}" srcOrd="0" destOrd="0" presId="urn:microsoft.com/office/officeart/2005/8/layout/hList1"/>
    <dgm:cxn modelId="{08EC87F1-011F-41C5-B818-973373C604DE}" type="presParOf" srcId="{9ECE7CD0-2D80-4A60-939C-DB80D54820FB}" destId="{7422E55A-E731-4581-8B4E-453867478217}" srcOrd="1" destOrd="0" presId="urn:microsoft.com/office/officeart/2005/8/layout/hList1"/>
    <dgm:cxn modelId="{F217A25C-0277-40CF-B45F-BFF241C93B56}" type="presParOf" srcId="{2CA41F42-5D52-4FAD-B159-C5A494A31AD9}" destId="{D6CF2C84-728B-4118-B5CA-F7128E5B520B}" srcOrd="3" destOrd="0" presId="urn:microsoft.com/office/officeart/2005/8/layout/hList1"/>
    <dgm:cxn modelId="{44BD459A-7EC7-4838-BFF9-61CF296B8496}" type="presParOf" srcId="{2CA41F42-5D52-4FAD-B159-C5A494A31AD9}" destId="{35F1292D-A9B4-40FA-9AC0-B36E0131B434}" srcOrd="4" destOrd="0" presId="urn:microsoft.com/office/officeart/2005/8/layout/hList1"/>
    <dgm:cxn modelId="{D4E2D677-E3EE-4386-B00E-A3E162DC11F5}" type="presParOf" srcId="{35F1292D-A9B4-40FA-9AC0-B36E0131B434}" destId="{FD0FE741-7B41-4287-9188-73D9CF79AD07}" srcOrd="0" destOrd="0" presId="urn:microsoft.com/office/officeart/2005/8/layout/hList1"/>
    <dgm:cxn modelId="{0B1E0F95-3EB4-42CC-AF05-DFA855A5ECD7}" type="presParOf" srcId="{35F1292D-A9B4-40FA-9AC0-B36E0131B434}" destId="{2605ED26-9C9A-47D6-A2F8-2AFC2BE57E30}" srcOrd="1" destOrd="0" presId="urn:microsoft.com/office/officeart/2005/8/layout/hList1"/>
    <dgm:cxn modelId="{D971785F-2B1D-4E35-8A77-E503A3DBC386}" type="presParOf" srcId="{2CA41F42-5D52-4FAD-B159-C5A494A31AD9}" destId="{E10F029A-3E8D-4CC4-8703-28BC4D07DE03}" srcOrd="5" destOrd="0" presId="urn:microsoft.com/office/officeart/2005/8/layout/hList1"/>
    <dgm:cxn modelId="{EF28424A-8FD0-4D1E-A6C6-E40F4E1B3851}" type="presParOf" srcId="{2CA41F42-5D52-4FAD-B159-C5A494A31AD9}" destId="{1D81C2B2-F127-4F4A-8086-145F25025080}" srcOrd="6" destOrd="0" presId="urn:microsoft.com/office/officeart/2005/8/layout/hList1"/>
    <dgm:cxn modelId="{C02340FC-5B76-43F3-8545-C153AFC8B831}" type="presParOf" srcId="{1D81C2B2-F127-4F4A-8086-145F25025080}" destId="{734C0AB7-D1A3-4F69-9D1C-5662FBA0862F}" srcOrd="0" destOrd="0" presId="urn:microsoft.com/office/officeart/2005/8/layout/hList1"/>
    <dgm:cxn modelId="{FF540832-9108-4CC8-B39D-B19F163922CF}" type="presParOf" srcId="{1D81C2B2-F127-4F4A-8086-145F25025080}" destId="{2DA382A9-448A-4ECB-BAE9-C65B56895F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29F78C-F17A-47ED-B052-44D72B71F988}" type="doc">
      <dgm:prSet loTypeId="urn:microsoft.com/office/officeart/2005/8/layout/hierarchy1" loCatId="hierarchy" qsTypeId="urn:microsoft.com/office/officeart/2005/8/quickstyle/3d3" qsCatId="3D" csTypeId="urn:microsoft.com/office/officeart/2005/8/colors/accent6_5" csCatId="accent6"/>
      <dgm:spPr/>
      <dgm:t>
        <a:bodyPr/>
        <a:lstStyle/>
        <a:p>
          <a:endParaRPr lang="en-US"/>
        </a:p>
      </dgm:t>
    </dgm:pt>
    <dgm:pt modelId="{8CDE68F7-8291-40A1-AA76-85BB03D32853}">
      <dgm:prSet/>
      <dgm:spPr/>
      <dgm:t>
        <a:bodyPr/>
        <a:lstStyle/>
        <a:p>
          <a:r>
            <a:rPr lang="en-US">
              <a:latin typeface="Tahoma" panose="020B0604030504040204" pitchFamily="34" charset="0"/>
              <a:ea typeface="Tahoma" panose="020B0604030504040204" pitchFamily="34" charset="0"/>
              <a:cs typeface="Tahoma" panose="020B0604030504040204" pitchFamily="34" charset="0"/>
            </a:rPr>
            <a:t>The DaSy Center Supports North Carolina’s Journey to Link IDEA Part C and Part B 619 Data</a:t>
          </a:r>
        </a:p>
      </dgm:t>
    </dgm:pt>
    <dgm:pt modelId="{D869E369-8A99-4D13-AC1F-9AE44ACCC3E9}" type="parTrans" cxnId="{C8C2EFB6-0DD9-4E6A-A014-B736DA1A83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B274A66-5A66-454B-9EDC-726CB77978EB}" type="sibTrans" cxnId="{C8C2EFB6-0DD9-4E6A-A014-B736DA1A83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8E7BCA4-94B7-4B65-B54D-515BB82747D9}">
      <dgm:prSet/>
      <dgm:spPr/>
      <dgm:t>
        <a:bodyPr/>
        <a:lstStyle/>
        <a:p>
          <a:r>
            <a:rPr lang="en-US">
              <a:latin typeface="Tahoma" panose="020B0604030504040204" pitchFamily="34" charset="0"/>
              <a:ea typeface="Tahoma" panose="020B0604030504040204" pitchFamily="34" charset="0"/>
              <a:cs typeface="Tahoma" panose="020B0604030504040204" pitchFamily="34" charset="0"/>
            </a:rPr>
            <a:t>Supporting Idaho and Washington to Implement Statewide Systems to Improve Outcomes for Young Children with Disabilities and their Families</a:t>
          </a:r>
        </a:p>
      </dgm:t>
    </dgm:pt>
    <dgm:pt modelId="{74B1C2B3-76D6-4714-BB79-9A7A9F211027}" type="parTrans" cxnId="{4A5B9730-EE9F-48F0-AB5A-E4B4A252A8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F5F1EFA-8AC4-41C0-A188-45675904D3CD}" type="sibTrans" cxnId="{4A5B9730-EE9F-48F0-AB5A-E4B4A252A8B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AB93385-80DD-43F2-9428-F06F0182A076}">
      <dgm:prSet/>
      <dgm:spPr/>
      <dgm:t>
        <a:bodyPr/>
        <a:lstStyle/>
        <a:p>
          <a:r>
            <a:rPr lang="en-US">
              <a:latin typeface="Tahoma" panose="020B0604030504040204" pitchFamily="34" charset="0"/>
              <a:ea typeface="Tahoma" panose="020B0604030504040204" pitchFamily="34" charset="0"/>
              <a:cs typeface="Tahoma" panose="020B0604030504040204" pitchFamily="34" charset="0"/>
            </a:rPr>
            <a:t>Part C Data Dashboards: From Idea to Reality</a:t>
          </a:r>
        </a:p>
      </dgm:t>
    </dgm:pt>
    <dgm:pt modelId="{2F593A0E-ED00-470A-919B-B91EA3D3BB98}" type="parTrans" cxnId="{113D1BA3-7707-4856-A744-AB3E73FD3B8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6E1C5E6-E545-4295-A51B-7B53B41FA4C9}" type="sibTrans" cxnId="{113D1BA3-7707-4856-A744-AB3E73FD3B89}">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91D9370B-1903-4A82-A746-8B01E0316504}" type="pres">
      <dgm:prSet presAssocID="{4029F78C-F17A-47ED-B052-44D72B71F988}" presName="hierChild1" presStyleCnt="0">
        <dgm:presLayoutVars>
          <dgm:chPref val="1"/>
          <dgm:dir/>
          <dgm:animOne val="branch"/>
          <dgm:animLvl val="lvl"/>
          <dgm:resizeHandles/>
        </dgm:presLayoutVars>
      </dgm:prSet>
      <dgm:spPr/>
    </dgm:pt>
    <dgm:pt modelId="{C5EB639A-8128-4D4C-8DE3-374A90C8CD90}" type="pres">
      <dgm:prSet presAssocID="{8CDE68F7-8291-40A1-AA76-85BB03D32853}" presName="hierRoot1" presStyleCnt="0"/>
      <dgm:spPr/>
    </dgm:pt>
    <dgm:pt modelId="{74AA3B41-2516-4E1B-AE76-793290046EBD}" type="pres">
      <dgm:prSet presAssocID="{8CDE68F7-8291-40A1-AA76-85BB03D32853}" presName="composite" presStyleCnt="0"/>
      <dgm:spPr/>
    </dgm:pt>
    <dgm:pt modelId="{2E62CA8A-BA2F-4616-AB55-F21D83D1A588}" type="pres">
      <dgm:prSet presAssocID="{8CDE68F7-8291-40A1-AA76-85BB03D32853}" presName="background" presStyleLbl="node0" presStyleIdx="0" presStyleCnt="3"/>
      <dgm:spPr/>
    </dgm:pt>
    <dgm:pt modelId="{466924D6-95BE-4B86-BE0A-43D52F4DFF78}" type="pres">
      <dgm:prSet presAssocID="{8CDE68F7-8291-40A1-AA76-85BB03D32853}" presName="text" presStyleLbl="fgAcc0" presStyleIdx="0" presStyleCnt="3">
        <dgm:presLayoutVars>
          <dgm:chPref val="3"/>
        </dgm:presLayoutVars>
      </dgm:prSet>
      <dgm:spPr/>
    </dgm:pt>
    <dgm:pt modelId="{6EB39C2A-687F-47E5-B18B-ED5338D7208D}" type="pres">
      <dgm:prSet presAssocID="{8CDE68F7-8291-40A1-AA76-85BB03D32853}" presName="hierChild2" presStyleCnt="0"/>
      <dgm:spPr/>
    </dgm:pt>
    <dgm:pt modelId="{E86CBE56-F3A5-4936-A508-1409AA43FEE8}" type="pres">
      <dgm:prSet presAssocID="{88E7BCA4-94B7-4B65-B54D-515BB82747D9}" presName="hierRoot1" presStyleCnt="0"/>
      <dgm:spPr/>
    </dgm:pt>
    <dgm:pt modelId="{95BB35EA-CDC1-4A68-9249-34D449F2046B}" type="pres">
      <dgm:prSet presAssocID="{88E7BCA4-94B7-4B65-B54D-515BB82747D9}" presName="composite" presStyleCnt="0"/>
      <dgm:spPr/>
    </dgm:pt>
    <dgm:pt modelId="{A5EBAAD4-98A6-4924-B387-C906A6D6154A}" type="pres">
      <dgm:prSet presAssocID="{88E7BCA4-94B7-4B65-B54D-515BB82747D9}" presName="background" presStyleLbl="node0" presStyleIdx="1" presStyleCnt="3"/>
      <dgm:spPr/>
    </dgm:pt>
    <dgm:pt modelId="{9E4C7CB3-20AC-4615-B15C-C5F17A45F530}" type="pres">
      <dgm:prSet presAssocID="{88E7BCA4-94B7-4B65-B54D-515BB82747D9}" presName="text" presStyleLbl="fgAcc0" presStyleIdx="1" presStyleCnt="3">
        <dgm:presLayoutVars>
          <dgm:chPref val="3"/>
        </dgm:presLayoutVars>
      </dgm:prSet>
      <dgm:spPr/>
    </dgm:pt>
    <dgm:pt modelId="{80640001-32FC-4C56-826A-5731FE828455}" type="pres">
      <dgm:prSet presAssocID="{88E7BCA4-94B7-4B65-B54D-515BB82747D9}" presName="hierChild2" presStyleCnt="0"/>
      <dgm:spPr/>
    </dgm:pt>
    <dgm:pt modelId="{9C19332C-7BC9-4B72-9ABC-887F6F35A099}" type="pres">
      <dgm:prSet presAssocID="{8AB93385-80DD-43F2-9428-F06F0182A076}" presName="hierRoot1" presStyleCnt="0"/>
      <dgm:spPr/>
    </dgm:pt>
    <dgm:pt modelId="{CA86F4D8-397D-4AB9-8B56-7D6D65ACEEE5}" type="pres">
      <dgm:prSet presAssocID="{8AB93385-80DD-43F2-9428-F06F0182A076}" presName="composite" presStyleCnt="0"/>
      <dgm:spPr/>
    </dgm:pt>
    <dgm:pt modelId="{7AE37F3F-F7AA-4973-B5A5-BA50F24B6BE4}" type="pres">
      <dgm:prSet presAssocID="{8AB93385-80DD-43F2-9428-F06F0182A076}" presName="background" presStyleLbl="node0" presStyleIdx="2" presStyleCnt="3"/>
      <dgm:spPr/>
    </dgm:pt>
    <dgm:pt modelId="{A0DA8389-31D9-4FB9-B3AA-F8FE9381DA1D}" type="pres">
      <dgm:prSet presAssocID="{8AB93385-80DD-43F2-9428-F06F0182A076}" presName="text" presStyleLbl="fgAcc0" presStyleIdx="2" presStyleCnt="3">
        <dgm:presLayoutVars>
          <dgm:chPref val="3"/>
        </dgm:presLayoutVars>
      </dgm:prSet>
      <dgm:spPr/>
    </dgm:pt>
    <dgm:pt modelId="{F8A08A84-303B-49CB-90CB-DDD2F45DF584}" type="pres">
      <dgm:prSet presAssocID="{8AB93385-80DD-43F2-9428-F06F0182A076}" presName="hierChild2" presStyleCnt="0"/>
      <dgm:spPr/>
    </dgm:pt>
  </dgm:ptLst>
  <dgm:cxnLst>
    <dgm:cxn modelId="{1CB6890A-B842-5B42-8BB3-4076495BFECF}" type="presOf" srcId="{8CDE68F7-8291-40A1-AA76-85BB03D32853}" destId="{466924D6-95BE-4B86-BE0A-43D52F4DFF78}" srcOrd="0" destOrd="0" presId="urn:microsoft.com/office/officeart/2005/8/layout/hierarchy1"/>
    <dgm:cxn modelId="{BE58212C-E1AE-784C-89E2-50AEAB401A6D}" type="presOf" srcId="{88E7BCA4-94B7-4B65-B54D-515BB82747D9}" destId="{9E4C7CB3-20AC-4615-B15C-C5F17A45F530}" srcOrd="0" destOrd="0" presId="urn:microsoft.com/office/officeart/2005/8/layout/hierarchy1"/>
    <dgm:cxn modelId="{4A5B9730-EE9F-48F0-AB5A-E4B4A252A8BF}" srcId="{4029F78C-F17A-47ED-B052-44D72B71F988}" destId="{88E7BCA4-94B7-4B65-B54D-515BB82747D9}" srcOrd="1" destOrd="0" parTransId="{74B1C2B3-76D6-4714-BB79-9A7A9F211027}" sibTransId="{1F5F1EFA-8AC4-41C0-A188-45675904D3CD}"/>
    <dgm:cxn modelId="{8A59C878-6EB4-1D47-8DAA-9C680B798E2B}" type="presOf" srcId="{4029F78C-F17A-47ED-B052-44D72B71F988}" destId="{91D9370B-1903-4A82-A746-8B01E0316504}" srcOrd="0" destOrd="0" presId="urn:microsoft.com/office/officeart/2005/8/layout/hierarchy1"/>
    <dgm:cxn modelId="{113D1BA3-7707-4856-A744-AB3E73FD3B89}" srcId="{4029F78C-F17A-47ED-B052-44D72B71F988}" destId="{8AB93385-80DD-43F2-9428-F06F0182A076}" srcOrd="2" destOrd="0" parTransId="{2F593A0E-ED00-470A-919B-B91EA3D3BB98}" sibTransId="{76E1C5E6-E545-4295-A51B-7B53B41FA4C9}"/>
    <dgm:cxn modelId="{C8C2EFB6-0DD9-4E6A-A014-B736DA1A8328}" srcId="{4029F78C-F17A-47ED-B052-44D72B71F988}" destId="{8CDE68F7-8291-40A1-AA76-85BB03D32853}" srcOrd="0" destOrd="0" parTransId="{D869E369-8A99-4D13-AC1F-9AE44ACCC3E9}" sibTransId="{FB274A66-5A66-454B-9EDC-726CB77978EB}"/>
    <dgm:cxn modelId="{C21711DA-01E8-8647-B42F-7B774D8E78B4}" type="presOf" srcId="{8AB93385-80DD-43F2-9428-F06F0182A076}" destId="{A0DA8389-31D9-4FB9-B3AA-F8FE9381DA1D}" srcOrd="0" destOrd="0" presId="urn:microsoft.com/office/officeart/2005/8/layout/hierarchy1"/>
    <dgm:cxn modelId="{52DC2952-85CF-D441-BFE9-6D349271379A}" type="presParOf" srcId="{91D9370B-1903-4A82-A746-8B01E0316504}" destId="{C5EB639A-8128-4D4C-8DE3-374A90C8CD90}" srcOrd="0" destOrd="0" presId="urn:microsoft.com/office/officeart/2005/8/layout/hierarchy1"/>
    <dgm:cxn modelId="{C856F567-EEDE-6546-ADB5-F27C9ECC864B}" type="presParOf" srcId="{C5EB639A-8128-4D4C-8DE3-374A90C8CD90}" destId="{74AA3B41-2516-4E1B-AE76-793290046EBD}" srcOrd="0" destOrd="0" presId="urn:microsoft.com/office/officeart/2005/8/layout/hierarchy1"/>
    <dgm:cxn modelId="{AB29FB7C-4C37-904F-B292-A12F0FB6B56E}" type="presParOf" srcId="{74AA3B41-2516-4E1B-AE76-793290046EBD}" destId="{2E62CA8A-BA2F-4616-AB55-F21D83D1A588}" srcOrd="0" destOrd="0" presId="urn:microsoft.com/office/officeart/2005/8/layout/hierarchy1"/>
    <dgm:cxn modelId="{39281943-0D68-DE43-99EA-283F6D06C1E2}" type="presParOf" srcId="{74AA3B41-2516-4E1B-AE76-793290046EBD}" destId="{466924D6-95BE-4B86-BE0A-43D52F4DFF78}" srcOrd="1" destOrd="0" presId="urn:microsoft.com/office/officeart/2005/8/layout/hierarchy1"/>
    <dgm:cxn modelId="{7A5D48E3-4FCE-AD4C-8A77-6E779649F07C}" type="presParOf" srcId="{C5EB639A-8128-4D4C-8DE3-374A90C8CD90}" destId="{6EB39C2A-687F-47E5-B18B-ED5338D7208D}" srcOrd="1" destOrd="0" presId="urn:microsoft.com/office/officeart/2005/8/layout/hierarchy1"/>
    <dgm:cxn modelId="{E1B666E2-FB12-E541-AB8E-3BAE8620B004}" type="presParOf" srcId="{91D9370B-1903-4A82-A746-8B01E0316504}" destId="{E86CBE56-F3A5-4936-A508-1409AA43FEE8}" srcOrd="1" destOrd="0" presId="urn:microsoft.com/office/officeart/2005/8/layout/hierarchy1"/>
    <dgm:cxn modelId="{DCA35149-FA92-0248-BFC2-00C38EE95659}" type="presParOf" srcId="{E86CBE56-F3A5-4936-A508-1409AA43FEE8}" destId="{95BB35EA-CDC1-4A68-9249-34D449F2046B}" srcOrd="0" destOrd="0" presId="urn:microsoft.com/office/officeart/2005/8/layout/hierarchy1"/>
    <dgm:cxn modelId="{28DECD79-DB2D-C347-8DDE-590D50F3C356}" type="presParOf" srcId="{95BB35EA-CDC1-4A68-9249-34D449F2046B}" destId="{A5EBAAD4-98A6-4924-B387-C906A6D6154A}" srcOrd="0" destOrd="0" presId="urn:microsoft.com/office/officeart/2005/8/layout/hierarchy1"/>
    <dgm:cxn modelId="{0CEE5637-DF17-F448-9C34-0CF1DE7706D2}" type="presParOf" srcId="{95BB35EA-CDC1-4A68-9249-34D449F2046B}" destId="{9E4C7CB3-20AC-4615-B15C-C5F17A45F530}" srcOrd="1" destOrd="0" presId="urn:microsoft.com/office/officeart/2005/8/layout/hierarchy1"/>
    <dgm:cxn modelId="{390A7F47-A3C3-0842-B8B3-24D210EE06E9}" type="presParOf" srcId="{E86CBE56-F3A5-4936-A508-1409AA43FEE8}" destId="{80640001-32FC-4C56-826A-5731FE828455}" srcOrd="1" destOrd="0" presId="urn:microsoft.com/office/officeart/2005/8/layout/hierarchy1"/>
    <dgm:cxn modelId="{9C27E83F-7386-CD41-9A80-7691B6952748}" type="presParOf" srcId="{91D9370B-1903-4A82-A746-8B01E0316504}" destId="{9C19332C-7BC9-4B72-9ABC-887F6F35A099}" srcOrd="2" destOrd="0" presId="urn:microsoft.com/office/officeart/2005/8/layout/hierarchy1"/>
    <dgm:cxn modelId="{C4525CAF-F8E9-0341-B77B-61F02BAF9AE7}" type="presParOf" srcId="{9C19332C-7BC9-4B72-9ABC-887F6F35A099}" destId="{CA86F4D8-397D-4AB9-8B56-7D6D65ACEEE5}" srcOrd="0" destOrd="0" presId="urn:microsoft.com/office/officeart/2005/8/layout/hierarchy1"/>
    <dgm:cxn modelId="{07189B71-4CE0-FA4D-ABD1-746F5C00C182}" type="presParOf" srcId="{CA86F4D8-397D-4AB9-8B56-7D6D65ACEEE5}" destId="{7AE37F3F-F7AA-4973-B5A5-BA50F24B6BE4}" srcOrd="0" destOrd="0" presId="urn:microsoft.com/office/officeart/2005/8/layout/hierarchy1"/>
    <dgm:cxn modelId="{7F358957-E788-274C-9464-7F051D327134}" type="presParOf" srcId="{CA86F4D8-397D-4AB9-8B56-7D6D65ACEEE5}" destId="{A0DA8389-31D9-4FB9-B3AA-F8FE9381DA1D}" srcOrd="1" destOrd="0" presId="urn:microsoft.com/office/officeart/2005/8/layout/hierarchy1"/>
    <dgm:cxn modelId="{2B95A833-6810-3043-A7B2-7B932C607287}" type="presParOf" srcId="{9C19332C-7BC9-4B72-9ABC-887F6F35A099}" destId="{F8A08A84-303B-49CB-90CB-DDD2F45DF58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C73C4-47E3-4273-9CD4-D7878819E76B}">
      <dsp:nvSpPr>
        <dsp:cNvPr id="0" name=""/>
        <dsp:cNvSpPr/>
      </dsp:nvSpPr>
      <dsp:spPr>
        <a:xfrm>
          <a:off x="4180" y="479063"/>
          <a:ext cx="2513594" cy="89839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tx1"/>
              </a:solidFill>
              <a:latin typeface="Tahoma" panose="020B0604030504040204" pitchFamily="34" charset="0"/>
              <a:ea typeface="Tahoma" panose="020B0604030504040204" pitchFamily="34" charset="0"/>
              <a:cs typeface="Tahoma" panose="020B0604030504040204" pitchFamily="34" charset="0"/>
            </a:rPr>
            <a:t>Data Quality</a:t>
          </a:r>
        </a:p>
      </dsp:txBody>
      <dsp:txXfrm>
        <a:off x="4180" y="479063"/>
        <a:ext cx="2513594" cy="898398"/>
      </dsp:txXfrm>
    </dsp:sp>
    <dsp:sp modelId="{8C70BFD1-1485-4874-995D-322EC066C4E9}">
      <dsp:nvSpPr>
        <dsp:cNvPr id="0" name=""/>
        <dsp:cNvSpPr/>
      </dsp:nvSpPr>
      <dsp:spPr>
        <a:xfrm>
          <a:off x="4180" y="1377461"/>
          <a:ext cx="2513594" cy="226462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Sampling</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Calculations</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Best practice</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Business rules</a:t>
          </a:r>
        </a:p>
      </dsp:txBody>
      <dsp:txXfrm>
        <a:off x="4180" y="1377461"/>
        <a:ext cx="2513594" cy="2264625"/>
      </dsp:txXfrm>
    </dsp:sp>
    <dsp:sp modelId="{60A36DD5-7EB4-4840-BF2A-C0CCF606D122}">
      <dsp:nvSpPr>
        <dsp:cNvPr id="0" name=""/>
        <dsp:cNvSpPr/>
      </dsp:nvSpPr>
      <dsp:spPr>
        <a:xfrm>
          <a:off x="2869677" y="479063"/>
          <a:ext cx="2513594" cy="898398"/>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tx1"/>
              </a:solidFill>
              <a:latin typeface="Tahoma" panose="020B0604030504040204" pitchFamily="34" charset="0"/>
              <a:ea typeface="Tahoma" panose="020B0604030504040204" pitchFamily="34" charset="0"/>
              <a:cs typeface="Tahoma" panose="020B0604030504040204" pitchFamily="34" charset="0"/>
            </a:rPr>
            <a:t>Data Exchanges</a:t>
          </a:r>
        </a:p>
      </dsp:txBody>
      <dsp:txXfrm>
        <a:off x="2869677" y="479063"/>
        <a:ext cx="2513594" cy="898398"/>
      </dsp:txXfrm>
    </dsp:sp>
    <dsp:sp modelId="{7422E55A-E731-4581-8B4E-453867478217}">
      <dsp:nvSpPr>
        <dsp:cNvPr id="0" name=""/>
        <dsp:cNvSpPr/>
      </dsp:nvSpPr>
      <dsp:spPr>
        <a:xfrm>
          <a:off x="2869677" y="1377461"/>
          <a:ext cx="2513594" cy="226462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Sharing, linking, and integration</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Standardizing</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Mapping</a:t>
          </a:r>
        </a:p>
      </dsp:txBody>
      <dsp:txXfrm>
        <a:off x="2869677" y="1377461"/>
        <a:ext cx="2513594" cy="2264625"/>
      </dsp:txXfrm>
    </dsp:sp>
    <dsp:sp modelId="{FD0FE741-7B41-4287-9188-73D9CF79AD07}">
      <dsp:nvSpPr>
        <dsp:cNvPr id="0" name=""/>
        <dsp:cNvSpPr/>
      </dsp:nvSpPr>
      <dsp:spPr>
        <a:xfrm>
          <a:off x="5735175" y="479063"/>
          <a:ext cx="2513594" cy="898398"/>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tx1"/>
              </a:solidFill>
              <a:latin typeface="Tahoma" panose="020B0604030504040204" pitchFamily="34" charset="0"/>
              <a:ea typeface="Tahoma" panose="020B0604030504040204" pitchFamily="34" charset="0"/>
              <a:cs typeface="Tahoma" panose="020B0604030504040204" pitchFamily="34" charset="0"/>
            </a:rPr>
            <a:t>Governance</a:t>
          </a:r>
        </a:p>
      </dsp:txBody>
      <dsp:txXfrm>
        <a:off x="5735175" y="479063"/>
        <a:ext cx="2513594" cy="898398"/>
      </dsp:txXfrm>
    </dsp:sp>
    <dsp:sp modelId="{2605ED26-9C9A-47D6-A2F8-2AFC2BE57E30}">
      <dsp:nvSpPr>
        <dsp:cNvPr id="0" name=""/>
        <dsp:cNvSpPr/>
      </dsp:nvSpPr>
      <dsp:spPr>
        <a:xfrm>
          <a:off x="5735175" y="1377461"/>
          <a:ext cx="2513594" cy="226462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MOUs &amp; DSAs</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Privacy and confidentiality</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Formalizing Processes</a:t>
          </a:r>
        </a:p>
      </dsp:txBody>
      <dsp:txXfrm>
        <a:off x="5735175" y="1377461"/>
        <a:ext cx="2513594" cy="2264625"/>
      </dsp:txXfrm>
    </dsp:sp>
    <dsp:sp modelId="{734C0AB7-D1A3-4F69-9D1C-5662FBA0862F}">
      <dsp:nvSpPr>
        <dsp:cNvPr id="0" name=""/>
        <dsp:cNvSpPr/>
      </dsp:nvSpPr>
      <dsp:spPr>
        <a:xfrm>
          <a:off x="8600673" y="479063"/>
          <a:ext cx="2513594" cy="898398"/>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tx1"/>
              </a:solidFill>
              <a:latin typeface="Tahoma" panose="020B0604030504040204" pitchFamily="34" charset="0"/>
              <a:ea typeface="Tahoma" panose="020B0604030504040204" pitchFamily="34" charset="0"/>
              <a:cs typeface="Tahoma" panose="020B0604030504040204" pitchFamily="34" charset="0"/>
            </a:rPr>
            <a:t>Data Systems</a:t>
          </a:r>
        </a:p>
      </dsp:txBody>
      <dsp:txXfrm>
        <a:off x="8600673" y="479063"/>
        <a:ext cx="2513594" cy="898398"/>
      </dsp:txXfrm>
    </dsp:sp>
    <dsp:sp modelId="{2DA382A9-448A-4ECB-BAE9-C65B56895FF3}">
      <dsp:nvSpPr>
        <dsp:cNvPr id="0" name=""/>
        <dsp:cNvSpPr/>
      </dsp:nvSpPr>
      <dsp:spPr>
        <a:xfrm>
          <a:off x="8600673" y="1377461"/>
          <a:ext cx="2513594" cy="226462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Design</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RFPs</a:t>
          </a:r>
        </a:p>
        <a:p>
          <a:pPr marL="228600" lvl="1" indent="-228600" algn="l" defTabSz="1111250">
            <a:lnSpc>
              <a:spcPct val="90000"/>
            </a:lnSpc>
            <a:spcBef>
              <a:spcPct val="0"/>
            </a:spcBef>
            <a:spcAft>
              <a:spcPct val="15000"/>
            </a:spcAft>
            <a:buChar char="•"/>
          </a:pPr>
          <a:r>
            <a:rPr lang="en-US" sz="2500" kern="1200">
              <a:latin typeface="Tahoma" panose="020B0604030504040204" pitchFamily="34" charset="0"/>
              <a:ea typeface="Tahoma" panose="020B0604030504040204" pitchFamily="34" charset="0"/>
              <a:cs typeface="Tahoma" panose="020B0604030504040204" pitchFamily="34" charset="0"/>
            </a:rPr>
            <a:t>Enhancement</a:t>
          </a:r>
        </a:p>
      </dsp:txBody>
      <dsp:txXfrm>
        <a:off x="8600673" y="1377461"/>
        <a:ext cx="2513594" cy="2264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2CA8A-BA2F-4616-AB55-F21D83D1A588}">
      <dsp:nvSpPr>
        <dsp:cNvPr id="0" name=""/>
        <dsp:cNvSpPr/>
      </dsp:nvSpPr>
      <dsp:spPr>
        <a:xfrm>
          <a:off x="0" y="846759"/>
          <a:ext cx="3287553" cy="2087596"/>
        </a:xfrm>
        <a:prstGeom prst="roundRect">
          <a:avLst>
            <a:gd name="adj" fmla="val 10000"/>
          </a:avLst>
        </a:prstGeom>
        <a:solidFill>
          <a:schemeClr val="accent6">
            <a:alpha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66924D6-95BE-4B86-BE0A-43D52F4DFF78}">
      <dsp:nvSpPr>
        <dsp:cNvPr id="0" name=""/>
        <dsp:cNvSpPr/>
      </dsp:nvSpPr>
      <dsp:spPr>
        <a:xfrm>
          <a:off x="365283" y="1193779"/>
          <a:ext cx="3287553" cy="208759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The DaSy Center Supports North Carolina’s Journey to Link IDEA Part C and Part B 619 Data</a:t>
          </a:r>
        </a:p>
      </dsp:txBody>
      <dsp:txXfrm>
        <a:off x="426427" y="1254923"/>
        <a:ext cx="3165265" cy="1965308"/>
      </dsp:txXfrm>
    </dsp:sp>
    <dsp:sp modelId="{A5EBAAD4-98A6-4924-B387-C906A6D6154A}">
      <dsp:nvSpPr>
        <dsp:cNvPr id="0" name=""/>
        <dsp:cNvSpPr/>
      </dsp:nvSpPr>
      <dsp:spPr>
        <a:xfrm>
          <a:off x="4018121" y="846759"/>
          <a:ext cx="3287553" cy="2087596"/>
        </a:xfrm>
        <a:prstGeom prst="roundRect">
          <a:avLst>
            <a:gd name="adj" fmla="val 10000"/>
          </a:avLst>
        </a:prstGeom>
        <a:solidFill>
          <a:schemeClr val="accent6">
            <a:alpha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E4C7CB3-20AC-4615-B15C-C5F17A45F530}">
      <dsp:nvSpPr>
        <dsp:cNvPr id="0" name=""/>
        <dsp:cNvSpPr/>
      </dsp:nvSpPr>
      <dsp:spPr>
        <a:xfrm>
          <a:off x="4383405" y="1193779"/>
          <a:ext cx="3287553" cy="208759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Supporting Idaho and Washington to Implement Statewide Systems to Improve Outcomes for Young Children with Disabilities and their Families</a:t>
          </a:r>
        </a:p>
      </dsp:txBody>
      <dsp:txXfrm>
        <a:off x="4444549" y="1254923"/>
        <a:ext cx="3165265" cy="1965308"/>
      </dsp:txXfrm>
    </dsp:sp>
    <dsp:sp modelId="{7AE37F3F-F7AA-4973-B5A5-BA50F24B6BE4}">
      <dsp:nvSpPr>
        <dsp:cNvPr id="0" name=""/>
        <dsp:cNvSpPr/>
      </dsp:nvSpPr>
      <dsp:spPr>
        <a:xfrm>
          <a:off x="8036242" y="846759"/>
          <a:ext cx="3287553" cy="2087596"/>
        </a:xfrm>
        <a:prstGeom prst="roundRect">
          <a:avLst>
            <a:gd name="adj" fmla="val 10000"/>
          </a:avLst>
        </a:prstGeom>
        <a:solidFill>
          <a:schemeClr val="accent6">
            <a:alpha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A0DA8389-31D9-4FB9-B3AA-F8FE9381DA1D}">
      <dsp:nvSpPr>
        <dsp:cNvPr id="0" name=""/>
        <dsp:cNvSpPr/>
      </dsp:nvSpPr>
      <dsp:spPr>
        <a:xfrm>
          <a:off x="8401526" y="1193779"/>
          <a:ext cx="3287553" cy="208759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Part C Data Dashboards: From Idea to Reality</a:t>
          </a:r>
        </a:p>
      </dsp:txBody>
      <dsp:txXfrm>
        <a:off x="8462670" y="1254923"/>
        <a:ext cx="3165265" cy="19653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Tahoma" panose="020B060403050404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Tahoma" panose="020B0604030504040204" pitchFamily="34" charset="0"/>
              </a:defRPr>
            </a:lvl1pPr>
          </a:lstStyle>
          <a:p>
            <a:fld id="{324BE9C7-861C-C045-99EF-02EF34322148}" type="datetimeFigureOut">
              <a:rPr lang="en-US" smtClean="0"/>
              <a:pPr/>
              <a:t>7/2/2025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Tahoma" panose="020B0604030504040204" pitchFamily="34" charset="0"/>
              </a:defRPr>
            </a:lvl1pPr>
          </a:lstStyle>
          <a:p>
            <a:fld id="{5AE7A38C-5F75-D34C-8EEB-9617AEF57B70}" type="slidenum">
              <a:rPr lang="en-US" smtClean="0"/>
              <a:pPr/>
              <a:t>‹#›</a:t>
            </a:fld>
            <a:endParaRPr lang="en-US"/>
          </a:p>
        </p:txBody>
      </p:sp>
    </p:spTree>
    <p:extLst>
      <p:ext uri="{BB962C8B-B14F-4D97-AF65-F5344CB8AC3E}">
        <p14:creationId xmlns:p14="http://schemas.microsoft.com/office/powerpoint/2010/main" val="32060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panose="020B0604030504040204" pitchFamily="34" charset="0"/>
        <a:ea typeface="+mn-ea"/>
        <a:cs typeface="+mn-cs"/>
      </a:defRPr>
    </a:lvl1pPr>
    <a:lvl2pPr marL="457200" algn="l" defTabSz="914400" rtl="0" eaLnBrk="1" latinLnBrk="0" hangingPunct="1">
      <a:defRPr sz="1200" b="0" i="0" kern="1200">
        <a:solidFill>
          <a:schemeClr val="tx1"/>
        </a:solidFill>
        <a:latin typeface="Tahoma" panose="020B0604030504040204" pitchFamily="34" charset="0"/>
        <a:ea typeface="+mn-ea"/>
        <a:cs typeface="+mn-cs"/>
      </a:defRPr>
    </a:lvl2pPr>
    <a:lvl3pPr marL="914400" algn="l" defTabSz="914400" rtl="0" eaLnBrk="1" latinLnBrk="0" hangingPunct="1">
      <a:defRPr sz="1200" b="0" i="0" kern="1200">
        <a:solidFill>
          <a:schemeClr val="tx1"/>
        </a:solidFill>
        <a:latin typeface="Tahoma" panose="020B0604030504040204" pitchFamily="34" charset="0"/>
        <a:ea typeface="+mn-ea"/>
        <a:cs typeface="+mn-cs"/>
      </a:defRPr>
    </a:lvl3pPr>
    <a:lvl4pPr marL="1371600" algn="l" defTabSz="914400" rtl="0" eaLnBrk="1" latinLnBrk="0" hangingPunct="1">
      <a:defRPr sz="1200" b="0" i="0" kern="1200">
        <a:solidFill>
          <a:schemeClr val="tx1"/>
        </a:solidFill>
        <a:latin typeface="Tahoma" panose="020B0604030504040204" pitchFamily="34" charset="0"/>
        <a:ea typeface="+mn-ea"/>
        <a:cs typeface="+mn-cs"/>
      </a:defRPr>
    </a:lvl4pPr>
    <a:lvl5pPr marL="1828800" algn="l" defTabSz="914400" rtl="0" eaLnBrk="1" latinLnBrk="0" hangingPunct="1">
      <a:defRPr sz="1200" b="0" i="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asycenter.org/glossary/applica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dasycenter.org/resources/blogs/" TargetMode="External"/><Relationship Id="rId4" Type="http://schemas.openxmlformats.org/officeDocument/2006/relationships/hyperlink" Target="https://dasycenter.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asycenter.org/spp-apr-basics-what-you-need-to-know/"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asycenter.org/spp-apr-checklists-and-tip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asycenter.org/spp-apr-checklists-and-tip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m10.safelinks.protection.outlook.com/?url=https%3A%2F%2Fsri.zoomgov.com%2Fmeeting%2Fregister%2FDNGF1jDwTYSQ-6YKmVn9fA&amp;data=05%7C02%7Crobert.ruggiero%40aemcorp.com%7C1fb68ea07a9245b1159108dd9d6f1c4a%7C7a41925ef6974f7cbec30470887ac752%7C0%7C0%7C638839822756127180%7CUnknown%7CTWFpbGZsb3d8eyJFbXB0eU1hcGkiOnRydWUsIlYiOiIwLjAuMDAwMCIsIlAiOiJXaW4zMiIsIkFOIjoiTWFpbCIsIldUIjoyfQ%3D%3D%7C0%7C%7C%7C&amp;sdata=%2FVr480i5rG2HQ4fJIkY0XDAO%2FiHBAWO8CiNCdsn6vLg%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am10.safelinks.protection.outlook.com/?url=https%3A%2F%2Fsri.zoomgov.com%2Fmeeting%2Fregister%2FM4XUeIEMSL-3aSRERpExDg&amp;data=05%7C02%7Crobert.ruggiero%40aemcorp.com%7C1fb68ea07a9245b1159108dd9d6f1c4a%7C7a41925ef6974f7cbec30470887ac752%7C0%7C0%7C638839822756166298%7CUnknown%7CTWFpbGZsb3d8eyJFbXB0eU1hcGkiOnRydWUsIlYiOiIwLjAuMDAwMCIsIlAiOiJXaW4zMiIsIkFOIjoiTWFpbCIsIldUIjoyfQ%3D%3D%7C0%7C%7C%7C&amp;sdata=QVP14vGeuhvt%2FBaOjxjzQyVLIJio7c%2FySyo41J1nd1o%3D&amp;reserved=0" TargetMode="External"/><Relationship Id="rId5" Type="http://schemas.openxmlformats.org/officeDocument/2006/relationships/hyperlink" Target="https://nam10.safelinks.protection.outlook.com/?url=https%3A%2F%2Fsri.zoomgov.com%2Fmeeting%2Fregister%2FprYMF2-oTEGxSP7ugYp2Cw&amp;data=05%7C02%7Crobert.ruggiero%40aemcorp.com%7C1fb68ea07a9245b1159108dd9d6f1c4a%7C7a41925ef6974f7cbec30470887ac752%7C0%7C0%7C638839822756153204%7CUnknown%7CTWFpbGZsb3d8eyJFbXB0eU1hcGkiOnRydWUsIlYiOiIwLjAuMDAwMCIsIlAiOiJXaW4zMiIsIkFOIjoiTWFpbCIsIldUIjoyfQ%3D%3D%7C0%7C%7C%7C&amp;sdata=FmwGcPJpn9RA0jn6OxMU70WfBc59dYrjKYqp95Zu6WQ%3D&amp;reserved=0" TargetMode="External"/><Relationship Id="rId4" Type="http://schemas.openxmlformats.org/officeDocument/2006/relationships/hyperlink" Target="https://nam10.safelinks.protection.outlook.com/?url=https%3A%2F%2Fsri.zoomgov.com%2Fmeeting%2Fregister%2FwnPBnDbNRi20H-pIA2Fi4g&amp;data=05%7C02%7Crobert.ruggiero%40aemcorp.com%7C1fb68ea07a9245b1159108dd9d6f1c4a%7C7a41925ef6974f7cbec30470887ac752%7C0%7C0%7C638839822756140207%7CUnknown%7CTWFpbGZsb3d8eyJFbXB0eU1hcGkiOnRydWUsIlYiOiIwLjAuMDAwMCIsIlAiOiJXaW4zMiIsIkFOIjoiTWFpbCIsIldUIjoyfQ%3D%3D%7C0%7C%7C%7C&amp;sdata=QUc3uwWE%2B7Q15WMxbEiBtksj%2Bf52ChitIDiVvllIXRA%3D&amp;reserved=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asycenter.org/dasy-center-supports-north-carolinas-journey-to-link-idea-part-c-and-part-b-619-data/"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dasycenter.org/part-c-data-dashboards-from-idea-to-reality/" TargetMode="External"/><Relationship Id="rId4" Type="http://schemas.openxmlformats.org/officeDocument/2006/relationships/hyperlink" Target="https://dasycenter.org/supporting-idaho-and-washington-to-implement-statewide-systems-to-improve-outcomes-for-young-children-with-disabilities-and-their-famili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1</a:t>
            </a:fld>
            <a:endParaRPr lang="en-US"/>
          </a:p>
        </p:txBody>
      </p:sp>
    </p:spTree>
    <p:extLst>
      <p:ext uri="{BB962C8B-B14F-4D97-AF65-F5344CB8AC3E}">
        <p14:creationId xmlns:p14="http://schemas.microsoft.com/office/powerpoint/2010/main" val="248118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These essential tools help states build and sustain high-quality IDEA programs</a:t>
            </a:r>
          </a:p>
          <a:p>
            <a:r>
              <a:rPr lang="en-US" b="0">
                <a:latin typeface="Tahoma"/>
                <a:ea typeface="Tahoma"/>
                <a:cs typeface="Tahoma"/>
              </a:rPr>
              <a:t>From the DaSy data syste</a:t>
            </a:r>
            <a:r>
              <a:rPr lang="en-US">
                <a:latin typeface="Tahoma"/>
                <a:ea typeface="Tahoma"/>
                <a:cs typeface="Tahoma"/>
              </a:rPr>
              <a:t>m framework to the Look! Think! Act! Modules these resources are designed to support states in </a:t>
            </a:r>
          </a:p>
          <a:p>
            <a:pPr marL="174708" indent="-174708">
              <a:buFont typeface="Arial" panose="020B0604020202020204" pitchFamily="34" charset="0"/>
              <a:buChar char="•"/>
            </a:pPr>
            <a:r>
              <a:rPr lang="en-US" b="0">
                <a:latin typeface="Tahoma"/>
                <a:ea typeface="Tahoma"/>
                <a:cs typeface="Tahoma"/>
              </a:rPr>
              <a:t>Identifying strengths and gaps </a:t>
            </a:r>
          </a:p>
          <a:p>
            <a:pPr marL="174708" indent="-174708">
              <a:buFont typeface="Arial" panose="020B0604020202020204" pitchFamily="34" charset="0"/>
              <a:buChar char="•"/>
            </a:pPr>
            <a:r>
              <a:rPr lang="en-US" b="0">
                <a:latin typeface="Tahoma"/>
                <a:ea typeface="Tahoma"/>
                <a:cs typeface="Tahoma"/>
              </a:rPr>
              <a:t>Answer important policy and programmatic questions</a:t>
            </a:r>
          </a:p>
          <a:p>
            <a:pPr marL="174708" indent="-174708">
              <a:buFont typeface="Arial" panose="020B0604020202020204" pitchFamily="34" charset="0"/>
              <a:buChar char="•"/>
            </a:pPr>
            <a:r>
              <a:rPr lang="en-US">
                <a:latin typeface="Tahoma"/>
                <a:ea typeface="Tahoma"/>
                <a:cs typeface="Tahoma"/>
              </a:rPr>
              <a:t>Maintain strong governance systems and</a:t>
            </a:r>
          </a:p>
          <a:p>
            <a:pPr marL="174708" indent="-174708">
              <a:buFont typeface="Arial" panose="020B0604020202020204" pitchFamily="34" charset="0"/>
              <a:buChar char="•"/>
            </a:pPr>
            <a:r>
              <a:rPr lang="en-US" b="0">
                <a:latin typeface="Tahoma"/>
                <a:ea typeface="Tahoma"/>
                <a:cs typeface="Tahoma"/>
              </a:rPr>
              <a:t>Strengthen the use of data to improve programs that serve young children with disabilities and their families – making data use routine and results focused. </a:t>
            </a:r>
          </a:p>
        </p:txBody>
      </p:sp>
      <p:sp>
        <p:nvSpPr>
          <p:cNvPr id="4" name="Slide Number Placeholder 3"/>
          <p:cNvSpPr>
            <a:spLocks noGrp="1"/>
          </p:cNvSpPr>
          <p:nvPr>
            <p:ph type="sldNum" sz="quarter" idx="5"/>
          </p:nvPr>
        </p:nvSpPr>
        <p:spPr/>
        <p:txBody>
          <a:bodyPr/>
          <a:lstStyle/>
          <a:p>
            <a:fld id="{5AE7A38C-5F75-D34C-8EEB-9617AEF57B70}" type="slidenum">
              <a:rPr lang="en-US" smtClean="0"/>
              <a:pPr/>
              <a:t>10</a:t>
            </a:fld>
            <a:endParaRPr lang="en-US"/>
          </a:p>
        </p:txBody>
      </p:sp>
    </p:spTree>
    <p:extLst>
      <p:ext uri="{BB962C8B-B14F-4D97-AF65-F5344CB8AC3E}">
        <p14:creationId xmlns:p14="http://schemas.microsoft.com/office/powerpoint/2010/main" val="130180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atin typeface="Tahoma"/>
                <a:ea typeface="Tahoma"/>
                <a:cs typeface="Tahoma"/>
              </a:rPr>
              <a:t>Sally- </a:t>
            </a:r>
          </a:p>
          <a:p>
            <a:r>
              <a:rPr lang="en-US">
                <a:latin typeface="Tahoma"/>
                <a:ea typeface="Tahoma"/>
                <a:cs typeface="Tahoma"/>
              </a:rPr>
              <a:t>DaSy works in collaboration with other TA centers to offer supports, resources, and TA opportunities to state early intervention and early childhood special education programs </a:t>
            </a:r>
          </a:p>
          <a:p>
            <a:r>
              <a:rPr lang="en-US">
                <a:latin typeface="Tahoma"/>
                <a:ea typeface="Tahoma"/>
                <a:cs typeface="Tahoma"/>
              </a:rPr>
              <a:t>These next several slides will highlight some of our resources, TA opportunities that support a strong culture of data use</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11</a:t>
            </a:fld>
            <a:endParaRPr lang="en-US"/>
          </a:p>
        </p:txBody>
      </p:sp>
    </p:spTree>
    <p:extLst>
      <p:ext uri="{BB962C8B-B14F-4D97-AF65-F5344CB8AC3E}">
        <p14:creationId xmlns:p14="http://schemas.microsoft.com/office/powerpoint/2010/main" val="176981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latin typeface="Tahoma"/>
                <a:ea typeface="Tahoma"/>
                <a:cs typeface="Tahoma"/>
              </a:rPr>
              <a:t>DaSy offers a variety of resources that can be accessed on our web site dasycenter.org for the most up to date information. You will here more about our website during this webinar</a:t>
            </a:r>
          </a:p>
          <a:p>
            <a:pPr marL="174708" indent="-174708" defTabSz="931774">
              <a:buFont typeface="Arial" panose="020B0604020202020204" pitchFamily="34" charset="0"/>
              <a:buChar char="•"/>
              <a:defRPr/>
            </a:pPr>
            <a:r>
              <a:rPr lang="en-US">
                <a:latin typeface="Tahoma"/>
                <a:ea typeface="Tahoma"/>
                <a:cs typeface="Tahoma"/>
              </a:rPr>
              <a:t>An ongoing resource we offer is our robust library of blogs. These Blogs offer a brief snapshot of a variety of subjects and provides links to other more in depth resources including DaSy staff that are knowledgeable about the content of the blog</a:t>
            </a:r>
          </a:p>
          <a:p>
            <a:pPr marL="174708" indent="-174708" defTabSz="931774">
              <a:buFont typeface="Arial" panose="020B0604020202020204" pitchFamily="34" charset="0"/>
              <a:buChar char="•"/>
              <a:defRPr/>
            </a:pPr>
            <a:r>
              <a:rPr lang="en-US">
                <a:latin typeface="Tahoma"/>
                <a:ea typeface="Tahoma"/>
                <a:cs typeface="Tahoma"/>
              </a:rPr>
              <a:t>EC Data U provides an online learning experience that includes content streamlined to focus on relevant data components. You can access content in different formats, with reflection and </a:t>
            </a:r>
            <a:r>
              <a:rPr lang="en-US" b="1">
                <a:latin typeface="Tahoma"/>
                <a:ea typeface="Tahoma"/>
                <a:cs typeface="Tahoma"/>
                <a:hlinkClick r:id="rId3"/>
              </a:rPr>
              <a:t>application</a:t>
            </a:r>
            <a:r>
              <a:rPr lang="en-US">
                <a:latin typeface="Tahoma"/>
                <a:ea typeface="Tahoma"/>
                <a:cs typeface="Tahoma"/>
              </a:rPr>
              <a:t> exercises as well as links to supplemental resources.</a:t>
            </a:r>
          </a:p>
          <a:p>
            <a:pPr marL="174708" indent="-174708">
              <a:buFont typeface="Arial" panose="020B0604020202020204" pitchFamily="34" charset="0"/>
              <a:buChar char="•"/>
              <a:defRPr/>
            </a:pPr>
            <a:r>
              <a:rPr lang="en-US">
                <a:latin typeface="Tahoma"/>
                <a:ea typeface="Tahoma"/>
                <a:cs typeface="Tahoma"/>
              </a:rPr>
              <a:t>We also want to highlight our new </a:t>
            </a:r>
            <a:r>
              <a:rPr lang="en-US" err="1">
                <a:latin typeface="Tahoma"/>
                <a:ea typeface="Tahoma"/>
                <a:cs typeface="Tahoma"/>
              </a:rPr>
              <a:t>DaSyTalks</a:t>
            </a:r>
            <a:r>
              <a:rPr lang="en-US">
                <a:latin typeface="Tahoma"/>
                <a:ea typeface="Tahoma"/>
                <a:cs typeface="Tahoma"/>
              </a:rPr>
              <a:t> Podcasts- many of you may be familiar with </a:t>
            </a:r>
            <a:r>
              <a:rPr lang="en-US" err="1">
                <a:latin typeface="Tahoma"/>
                <a:ea typeface="Tahoma"/>
                <a:cs typeface="Tahoma"/>
              </a:rPr>
              <a:t>DaSyTalks</a:t>
            </a:r>
            <a:r>
              <a:rPr lang="en-US">
                <a:latin typeface="Tahoma"/>
                <a:ea typeface="Tahoma"/>
                <a:cs typeface="Tahoma"/>
              </a:rPr>
              <a:t> from IDIO. We have taken this same idea- information from states for states- and created a series of podcasts- watch for more information coming soon</a:t>
            </a:r>
            <a:endParaRPr lang="en-US">
              <a:ea typeface="Tahoma"/>
              <a:cs typeface="Tahoma"/>
            </a:endParaRPr>
          </a:p>
          <a:p>
            <a:pPr defTabSz="931774">
              <a:defRPr/>
            </a:pPr>
            <a:r>
              <a:rPr lang="en-US">
                <a:latin typeface="Tahoma"/>
                <a:ea typeface="Tahoma"/>
                <a:cs typeface="Tahoma"/>
              </a:rPr>
              <a:t>DaSy website: </a:t>
            </a:r>
            <a:r>
              <a:rPr lang="en-US">
                <a:latin typeface="Tahoma"/>
                <a:ea typeface="Tahoma"/>
                <a:cs typeface="Tahoma"/>
                <a:hlinkClick r:id="rId4"/>
              </a:rPr>
              <a:t>https://dasycenter.org/</a:t>
            </a:r>
            <a:endParaRPr lang="en-US">
              <a:latin typeface="Tahoma"/>
              <a:ea typeface="Tahoma"/>
              <a:cs typeface="Tahoma"/>
            </a:endParaRPr>
          </a:p>
          <a:p>
            <a:pPr defTabSz="931774">
              <a:defRPr/>
            </a:pPr>
            <a:r>
              <a:rPr lang="en-US">
                <a:latin typeface="Tahoma"/>
                <a:ea typeface="Tahoma"/>
                <a:cs typeface="Tahoma"/>
              </a:rPr>
              <a:t>DaSy blogs: </a:t>
            </a:r>
            <a:r>
              <a:rPr lang="en-US">
                <a:latin typeface="Tahoma"/>
                <a:ea typeface="Tahoma"/>
                <a:cs typeface="Tahoma"/>
                <a:hlinkClick r:id="rId5"/>
              </a:rPr>
              <a:t>https://dasycenter.org/resources/blogs/</a:t>
            </a:r>
            <a:endParaRPr lang="en-US">
              <a:latin typeface="Tahoma"/>
              <a:ea typeface="Tahoma"/>
              <a:cs typeface="Tahoma"/>
            </a:endParaRPr>
          </a:p>
          <a:p>
            <a:pPr defTabSz="931774">
              <a:defRPr/>
            </a:pPr>
            <a:r>
              <a:rPr lang="en-US">
                <a:latin typeface="Tahoma"/>
                <a:ea typeface="Tahoma"/>
                <a:cs typeface="Tahoma"/>
              </a:rPr>
              <a:t>EC Data U: https://dasycenter.org/ec-data-u/</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12</a:t>
            </a:fld>
            <a:endParaRPr lang="en-US"/>
          </a:p>
        </p:txBody>
      </p:sp>
    </p:spTree>
    <p:extLst>
      <p:ext uri="{BB962C8B-B14F-4D97-AF65-F5344CB8AC3E}">
        <p14:creationId xmlns:p14="http://schemas.microsoft.com/office/powerpoint/2010/main" val="383331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atin typeface="Tahoma"/>
                <a:ea typeface="Tahoma"/>
                <a:cs typeface="Tahoma"/>
              </a:rPr>
              <a:t>Lets move to a just few examples of ongoing or upcoming cross-state TA</a:t>
            </a:r>
          </a:p>
          <a:p>
            <a:pPr marL="174708" indent="-174708">
              <a:buFont typeface="Arial" panose="020B0604020202020204" pitchFamily="34" charset="0"/>
              <a:buChar char="•"/>
            </a:pPr>
            <a:r>
              <a:rPr lang="en-US" err="1">
                <a:latin typeface="Tahoma"/>
                <a:ea typeface="Tahoma"/>
                <a:cs typeface="Tahoma"/>
              </a:rPr>
              <a:t>DaSys</a:t>
            </a:r>
            <a:r>
              <a:rPr lang="en-US">
                <a:latin typeface="Tahoma"/>
                <a:ea typeface="Tahoma"/>
                <a:cs typeface="Tahoma"/>
              </a:rPr>
              <a:t> cohorts provide an opportunity for s</a:t>
            </a:r>
            <a:r>
              <a:rPr lang="en-US" i="1">
                <a:latin typeface="Tahoma"/>
                <a:ea typeface="Tahoma"/>
                <a:cs typeface="Tahoma"/>
              </a:rPr>
              <a:t>tate teams to engage in individualized and cross-state TA focused on a common outcome.  Each cohort is usually between 6-24 months and will meet in person 1-2 times during that timeframe.  </a:t>
            </a:r>
          </a:p>
          <a:p>
            <a:pPr marL="640594" lvl="1" indent="-174708">
              <a:buFont typeface="Arial" panose="020B0604020202020204" pitchFamily="34" charset="0"/>
              <a:buChar char="•"/>
            </a:pPr>
            <a:r>
              <a:rPr lang="en-US">
                <a:latin typeface="Tahoma"/>
                <a:ea typeface="Tahoma"/>
                <a:cs typeface="Tahoma"/>
              </a:rPr>
              <a:t>Watch for information and announcements about upcoming cohorts. You will receive email announcements from DaSy as well as your states’ liaison or you can always find the most up to date information on the DaSy webpage https://dasycenter.org/</a:t>
            </a:r>
          </a:p>
          <a:p>
            <a:pPr marL="174708" indent="-174708">
              <a:buFont typeface="Arial" panose="020B0604020202020204" pitchFamily="34" charset="0"/>
              <a:buChar char="•"/>
            </a:pPr>
            <a:r>
              <a:rPr lang="en-US">
                <a:latin typeface="Tahoma"/>
                <a:ea typeface="Tahoma"/>
                <a:cs typeface="Tahoma"/>
              </a:rPr>
              <a:t>We have 2 upcoming in- person meetings to support state Part C programs as they use data for reporting as well as for program improvement </a:t>
            </a:r>
          </a:p>
          <a:p>
            <a:pPr marL="640594" lvl="1" indent="-174708">
              <a:buFont typeface="Arial" panose="020B0604020202020204" pitchFamily="34" charset="0"/>
              <a:buChar char="•"/>
            </a:pPr>
            <a:r>
              <a:rPr lang="en-US">
                <a:latin typeface="Tahoma"/>
                <a:ea typeface="Tahoma"/>
                <a:cs typeface="Tahoma"/>
              </a:rPr>
              <a:t>The Data managers Workshop scheduled for July 15</a:t>
            </a:r>
            <a:r>
              <a:rPr lang="en-US" baseline="30000">
                <a:latin typeface="Tahoma"/>
                <a:ea typeface="Tahoma"/>
                <a:cs typeface="Tahoma"/>
              </a:rPr>
              <a:t>th</a:t>
            </a:r>
            <a:r>
              <a:rPr lang="en-US">
                <a:latin typeface="Tahoma"/>
                <a:ea typeface="Tahoma"/>
                <a:cs typeface="Tahoma"/>
              </a:rPr>
              <a:t> and 16th in Kansas City MO </a:t>
            </a:r>
          </a:p>
          <a:p>
            <a:pPr marL="640594" lvl="1" indent="-174708">
              <a:buFont typeface="Arial" panose="020B0604020202020204" pitchFamily="34" charset="0"/>
              <a:buChar char="•"/>
            </a:pPr>
            <a:r>
              <a:rPr lang="en-US">
                <a:latin typeface="Tahoma"/>
                <a:ea typeface="Tahoma"/>
                <a:cs typeface="Tahoma"/>
              </a:rPr>
              <a:t>and the Data Institute for SPP/APR scheduled for September 23 and 24</a:t>
            </a:r>
            <a:r>
              <a:rPr lang="en-US" baseline="30000">
                <a:latin typeface="Tahoma"/>
                <a:ea typeface="Tahoma"/>
                <a:cs typeface="Tahoma"/>
              </a:rPr>
              <a:t>th</a:t>
            </a:r>
            <a:r>
              <a:rPr lang="en-US">
                <a:latin typeface="Tahoma"/>
                <a:ea typeface="Tahoma"/>
                <a:cs typeface="Tahoma"/>
              </a:rPr>
              <a:t> in Indianapolis.</a:t>
            </a:r>
          </a:p>
          <a:p>
            <a:pPr marL="640594" lvl="1" indent="-174708">
              <a:buFont typeface="Arial" panose="020B0604020202020204" pitchFamily="34" charset="0"/>
              <a:buChar char="•"/>
            </a:pPr>
            <a:r>
              <a:rPr lang="en-US">
                <a:latin typeface="Tahoma"/>
                <a:ea typeface="Tahoma"/>
                <a:cs typeface="Tahoma"/>
              </a:rPr>
              <a:t>Registration is closed for the Data managers Workshop and Part C coordinators and Data managers received a hold the date email on June 20</a:t>
            </a:r>
            <a:r>
              <a:rPr lang="en-US" baseline="30000">
                <a:latin typeface="Tahoma"/>
                <a:ea typeface="Tahoma"/>
                <a:cs typeface="Tahoma"/>
              </a:rPr>
              <a:t>th</a:t>
            </a:r>
            <a:r>
              <a:rPr lang="en-US">
                <a:latin typeface="Tahoma"/>
                <a:ea typeface="Tahoma"/>
                <a:cs typeface="Tahoma"/>
              </a:rPr>
              <a:t> with information about the Data Institute</a:t>
            </a:r>
          </a:p>
          <a:p>
            <a:pPr marL="174708" indent="-174708">
              <a:buFont typeface="Arial" panose="020B0604020202020204" pitchFamily="34" charset="0"/>
              <a:buChar char="•"/>
            </a:pPr>
            <a:r>
              <a:rPr lang="en-US">
                <a:latin typeface="Tahoma"/>
                <a:ea typeface="Tahoma"/>
                <a:cs typeface="Tahoma"/>
              </a:rPr>
              <a:t>Learning Communities or Communities of Practice are </a:t>
            </a:r>
            <a:r>
              <a:rPr lang="en-US" i="1">
                <a:latin typeface="Tahoma"/>
                <a:ea typeface="Tahoma"/>
                <a:cs typeface="Tahoma"/>
              </a:rPr>
              <a:t>topic or role focused ongoing meetings, and create opportunities for learning, building capability, and sharing knowledge.</a:t>
            </a:r>
          </a:p>
          <a:p>
            <a:pPr marL="640594" lvl="1" indent="-174708">
              <a:buFont typeface="Arial" panose="020B0604020202020204" pitchFamily="34" charset="0"/>
              <a:buChar char="•"/>
            </a:pPr>
            <a:r>
              <a:rPr lang="en-US" b="0" i="1" kern="1200">
                <a:solidFill>
                  <a:schemeClr val="tx1"/>
                </a:solidFill>
                <a:effectLst/>
                <a:latin typeface="Tahoma"/>
                <a:ea typeface="Tahoma"/>
                <a:cs typeface="Tahoma"/>
              </a:rPr>
              <a:t>A list of learning communities is on the right hand side of the slide, </a:t>
            </a:r>
            <a:r>
              <a:rPr lang="en-US">
                <a:latin typeface="Tahoma"/>
                <a:ea typeface="Tahoma"/>
                <a:cs typeface="Tahoma"/>
              </a:rPr>
              <a:t>you can find additional information on ones that may interest you on the DaSy website https://dasycenter.org/technical-assistance/learning-communities/ </a:t>
            </a:r>
          </a:p>
          <a:p>
            <a:pPr lvl="1"/>
            <a:endParaRPr lang="en-US">
              <a:latin typeface="Tahoma"/>
              <a:ea typeface="Tahoma"/>
              <a:cs typeface="Tahoma"/>
            </a:endParaRPr>
          </a:p>
          <a:p>
            <a:pPr marL="757066" lvl="1" indent="-291179">
              <a:buFont typeface="Arial"/>
              <a:buChar char="•"/>
            </a:pPr>
            <a:r>
              <a:rPr lang="en-US">
                <a:latin typeface="Tahoma"/>
                <a:ea typeface="Tahoma"/>
                <a:cs typeface="Tahoma"/>
              </a:rPr>
              <a:t>  </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13</a:t>
            </a:fld>
            <a:endParaRPr lang="en-US"/>
          </a:p>
        </p:txBody>
      </p:sp>
    </p:spTree>
    <p:extLst>
      <p:ext uri="{BB962C8B-B14F-4D97-AF65-F5344CB8AC3E}">
        <p14:creationId xmlns:p14="http://schemas.microsoft.com/office/powerpoint/2010/main" val="255336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Technical assistance turns challenges into opportunities or builds on your state’s strengths by delivering the right expertise at the right time. We build strong relationships with states to understand the issues and  tailor TA to meet your needs. </a:t>
            </a:r>
          </a:p>
          <a:p>
            <a:r>
              <a:rPr lang="en-US"/>
              <a:t>Slide</a:t>
            </a:r>
          </a:p>
          <a:p>
            <a:r>
              <a:rPr lang="en-US"/>
              <a:t>Remember you aren’t alone</a:t>
            </a:r>
          </a:p>
          <a:p>
            <a:r>
              <a:rPr lang="en-US"/>
              <a:t>Contact us</a:t>
            </a:r>
          </a:p>
          <a:p>
            <a:pPr lvl="1"/>
            <a:r>
              <a:rPr lang="en-US"/>
              <a:t>Each state has a </a:t>
            </a:r>
            <a:r>
              <a:rPr lang="en-US" err="1"/>
              <a:t>DaSy</a:t>
            </a:r>
            <a:r>
              <a:rPr lang="en-US"/>
              <a:t> Liaison who serves as the primary </a:t>
            </a:r>
            <a:r>
              <a:rPr lang="en-US" err="1"/>
              <a:t>DaSy</a:t>
            </a:r>
            <a:r>
              <a:rPr lang="en-US"/>
              <a:t> contact</a:t>
            </a:r>
          </a:p>
          <a:p>
            <a:pPr lvl="1"/>
            <a:r>
              <a:rPr lang="en-US"/>
              <a:t>Email and phone numbers are on the State TA Liaisons page on the </a:t>
            </a:r>
            <a:r>
              <a:rPr lang="en-US" err="1"/>
              <a:t>DaSy</a:t>
            </a:r>
            <a:r>
              <a:rPr lang="en-US"/>
              <a:t> website (can someone add to the chat?)</a:t>
            </a:r>
          </a:p>
          <a:p>
            <a:r>
              <a:rPr lang="en-US"/>
              <a:t>We can assist with using any of the </a:t>
            </a:r>
            <a:r>
              <a:rPr lang="en-US" err="1"/>
              <a:t>DaSy</a:t>
            </a:r>
            <a:r>
              <a:rPr lang="en-US"/>
              <a:t> products and resources</a:t>
            </a:r>
          </a:p>
          <a:p>
            <a:r>
              <a:rPr lang="en-US"/>
              <a:t>We align TA with the needs of the state</a:t>
            </a:r>
          </a:p>
          <a:p>
            <a:pPr lvl="1"/>
            <a:r>
              <a:rPr lang="en-US"/>
              <a:t>Answer questions and share resources and ideas through email</a:t>
            </a:r>
          </a:p>
          <a:p>
            <a:pPr lvl="1"/>
            <a:r>
              <a:rPr lang="en-US"/>
              <a:t>Virtual meetings</a:t>
            </a:r>
          </a:p>
          <a:p>
            <a:pPr lvl="1"/>
            <a:r>
              <a:rPr lang="en-US"/>
              <a:t>On-site workshops and meetings</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14</a:t>
            </a:fld>
            <a:endParaRPr lang="en-US"/>
          </a:p>
        </p:txBody>
      </p:sp>
    </p:spTree>
    <p:extLst>
      <p:ext uri="{BB962C8B-B14F-4D97-AF65-F5344CB8AC3E}">
        <p14:creationId xmlns:p14="http://schemas.microsoft.com/office/powerpoint/2010/main" val="260993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a:p>
            <a:r>
              <a:rPr lang="en-US"/>
              <a:t>Preparation and submission of the State Performance Plan/Annual Performance Report is a major activity that each state must submit each February. As the primary tool the US Dept of Ed uses to understand whether state programs are meeting their IDEA obligations, it’s very important that states submit high quality data and analyses.  DaSy currently has available multiple resources and tools that can assist states in this preparation: </a:t>
            </a:r>
          </a:p>
          <a:p>
            <a:r>
              <a:rPr lang="en-US"/>
              <a:t>SPP/APR Modules</a:t>
            </a:r>
          </a:p>
          <a:p>
            <a:r>
              <a:rPr lang="en-US"/>
              <a:t>SPP/APR Checklists and Tips</a:t>
            </a:r>
          </a:p>
          <a:p>
            <a:r>
              <a:rPr lang="en-US"/>
              <a:t>SPP/APR Data Calculation</a:t>
            </a:r>
          </a:p>
          <a:p>
            <a:r>
              <a:rPr lang="en-US"/>
              <a:t>C12 Reporting Guidance, Scenarios, and Summary Tool</a:t>
            </a:r>
          </a:p>
          <a:p>
            <a:endParaRPr lang="en-US"/>
          </a:p>
          <a:p>
            <a:r>
              <a:rPr lang="en-US"/>
              <a:t>We will share a quick highlight of each of the resources and tools and then summarize the type of individualized TA supports that DaSy can provide to assist you in using these resources and support you in preparing your APR.</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15</a:t>
            </a:fld>
            <a:endParaRPr lang="en-US"/>
          </a:p>
        </p:txBody>
      </p:sp>
    </p:spTree>
    <p:extLst>
      <p:ext uri="{BB962C8B-B14F-4D97-AF65-F5344CB8AC3E}">
        <p14:creationId xmlns:p14="http://schemas.microsoft.com/office/powerpoint/2010/main" val="1621244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hlinkClick r:id="rId3"/>
              </a:rPr>
              <a:t>https://dasycenter.org/spp-apr-basics-what-you-need-to-know/</a:t>
            </a:r>
            <a:r>
              <a:rPr lang="en-US"/>
              <a:t> </a:t>
            </a:r>
          </a:p>
          <a:p>
            <a:pPr marL="174708" indent="-174708" defTabSz="931774">
              <a:buFont typeface="Arial" panose="020B0604020202020204" pitchFamily="34" charset="0"/>
              <a:buChar char="•"/>
              <a:defRPr/>
            </a:pPr>
            <a:r>
              <a:rPr lang="en-US"/>
              <a:t>What are the SPP/APR modules? additional notes:</a:t>
            </a:r>
          </a:p>
          <a:p>
            <a:pPr lvl="1">
              <a:lnSpc>
                <a:spcPct val="109000"/>
              </a:lnSpc>
            </a:pPr>
            <a:r>
              <a:rPr lang="en-US"/>
              <a:t>Include additional information as needed and indicator-specific resources</a:t>
            </a:r>
          </a:p>
          <a:p>
            <a:pPr marL="465887" lvl="1" defTabSz="931774">
              <a:lnSpc>
                <a:spcPct val="109000"/>
              </a:lnSpc>
              <a:defRPr/>
            </a:pPr>
            <a:r>
              <a:rPr lang="en-US"/>
              <a:t>Also serve as a TA refresher on all or some of the SPP/APR requirements</a:t>
            </a:r>
          </a:p>
          <a:p>
            <a:pPr marL="232943" indent="-232943" defTabSz="931774">
              <a:buFont typeface="Arial" panose="020B0604020202020204" pitchFamily="34" charset="0"/>
              <a:buChar char="•"/>
              <a:defRPr/>
            </a:pPr>
            <a:r>
              <a:rPr lang="en-US"/>
              <a:t>We designed the collection of modules to be comprehensive, interactive, and easy to navigate. </a:t>
            </a:r>
          </a:p>
          <a:p>
            <a:pPr marL="232943" indent="-232943" defTabSz="931774">
              <a:buFont typeface="Arial" panose="020B0604020202020204" pitchFamily="34" charset="0"/>
              <a:buChar char="•"/>
              <a:defRPr/>
            </a:pPr>
            <a:r>
              <a:rPr lang="en-US"/>
              <a:t>All indicators relevant to Part C and Part B 619 </a:t>
            </a:r>
          </a:p>
          <a:p>
            <a:pPr marL="232943" indent="-232943" defTabSz="931774">
              <a:buFont typeface="Arial" panose="020B0604020202020204" pitchFamily="34" charset="0"/>
              <a:buChar char="•"/>
              <a:defRPr/>
            </a:pPr>
            <a:endParaRPr lang="en-US"/>
          </a:p>
          <a:p>
            <a:pPr marL="174708" indent="-174708" defTabSz="931774">
              <a:buFont typeface="Arial" panose="020B0604020202020204" pitchFamily="34" charset="0"/>
              <a:buChar char="•"/>
              <a:defRPr/>
            </a:pPr>
            <a:r>
              <a:rPr lang="en-US"/>
              <a:t>The modules were designed to be used:</a:t>
            </a:r>
          </a:p>
          <a:p>
            <a:pPr marL="698830" lvl="1" indent="-232943" defTabSz="931774">
              <a:buFont typeface="+mj-lt"/>
              <a:buAutoNum type="arabicPeriod"/>
              <a:defRPr/>
            </a:pPr>
            <a:r>
              <a:rPr lang="en-US" b="1"/>
              <a:t>To provide a BASIC understanding of the indicators </a:t>
            </a:r>
            <a:r>
              <a:rPr lang="en-US"/>
              <a:t>in the SPP APR for Part C or Part B 619 coordinators and staff, and</a:t>
            </a:r>
          </a:p>
          <a:p>
            <a:pPr marL="698830" lvl="1" indent="-232943" defTabSz="931774">
              <a:buFont typeface="+mj-lt"/>
              <a:buAutoNum type="arabicPeriod"/>
              <a:defRPr/>
            </a:pPr>
            <a:r>
              <a:rPr lang="en-US" b="1"/>
              <a:t>As a good training resource </a:t>
            </a:r>
            <a:r>
              <a:rPr lang="en-US" b="0"/>
              <a:t>for anyone who might need a refresher </a:t>
            </a:r>
            <a:r>
              <a:rPr lang="en-US"/>
              <a:t>on all or some of the SPP/APR requirements, </a:t>
            </a:r>
            <a:r>
              <a:rPr lang="en-US" b="1"/>
              <a:t>including new staff, parents, and stakeholders- including members of your ICC or special education Advisory Panel</a:t>
            </a:r>
          </a:p>
          <a:p>
            <a:pPr marL="232943" indent="-232943" defTabSz="931774">
              <a:buFont typeface="Arial" panose="020B0604020202020204" pitchFamily="34" charset="0"/>
              <a:buChar char="•"/>
              <a:defRPr/>
            </a:pPr>
            <a:endParaRPr lang="en-US"/>
          </a:p>
          <a:p>
            <a:endParaRPr lang="en-US"/>
          </a:p>
        </p:txBody>
      </p:sp>
      <p:sp>
        <p:nvSpPr>
          <p:cNvPr id="4" name="Slide Number Placeholder 3"/>
          <p:cNvSpPr>
            <a:spLocks noGrp="1"/>
          </p:cNvSpPr>
          <p:nvPr>
            <p:ph type="sldNum" sz="quarter" idx="5"/>
          </p:nvPr>
        </p:nvSpPr>
        <p:spPr/>
        <p:txBody>
          <a:bodyPr/>
          <a:lstStyle/>
          <a:p>
            <a:pPr defTabSz="931774">
              <a:defRPr/>
            </a:pPr>
            <a:fld id="{AD62ACAD-35E3-5043-9C2E-CF76250D1057}" type="slidenum">
              <a:rPr lang="en-US">
                <a:solidFill>
                  <a:prstClr val="black"/>
                </a:solidFill>
                <a:latin typeface="Aptos" panose="02110004020202020204"/>
              </a:rPr>
              <a:pPr defTabSz="931774">
                <a:defRPr/>
              </a:pPr>
              <a:t>16</a:t>
            </a:fld>
            <a:endParaRPr lang="en-US">
              <a:solidFill>
                <a:prstClr val="black"/>
              </a:solidFill>
              <a:latin typeface="Aptos" panose="02110004020202020204"/>
            </a:endParaRPr>
          </a:p>
        </p:txBody>
      </p:sp>
    </p:spTree>
    <p:extLst>
      <p:ext uri="{BB962C8B-B14F-4D97-AF65-F5344CB8AC3E}">
        <p14:creationId xmlns:p14="http://schemas.microsoft.com/office/powerpoint/2010/main" val="755142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a:hlinkClick r:id="rId3"/>
              </a:rPr>
              <a:t>https://dasycenter.org/spp-apr-checklists-and-tips/</a:t>
            </a:r>
            <a:r>
              <a:rPr lang="en-US"/>
              <a:t> </a:t>
            </a:r>
          </a:p>
          <a:p>
            <a:pPr marL="174708" indent="-174708">
              <a:buFont typeface="Arial" panose="020B0604020202020204" pitchFamily="34" charset="0"/>
              <a:buChar char="•"/>
            </a:pPr>
            <a:r>
              <a:rPr lang="en-US" b="1"/>
              <a:t>The SPP/APR Checklists and Tips are organized by indicator similar to the SPP/APR modules.  There are checklist and tips for: </a:t>
            </a:r>
            <a:r>
              <a:rPr lang="en-US" b="0"/>
              <a:t>1)</a:t>
            </a:r>
            <a:r>
              <a:rPr lang="en-US" b="1"/>
              <a:t> both the introduction and the SSIP for both Parts C and B, </a:t>
            </a:r>
            <a:r>
              <a:rPr lang="en-US" b="0"/>
              <a:t>2)</a:t>
            </a:r>
            <a:r>
              <a:rPr lang="en-US" b="1"/>
              <a:t> all compliance and results indicators for Part C; and </a:t>
            </a:r>
            <a:r>
              <a:rPr lang="en-US" b="0"/>
              <a:t>3)</a:t>
            </a:r>
            <a:r>
              <a:rPr lang="en-US" b="1"/>
              <a:t> for Part B indicators B6, B7 and B12 . – note the new C12 indicator on General Supervision is coming soon for Part C</a:t>
            </a:r>
          </a:p>
          <a:p>
            <a:r>
              <a:rPr lang="en-US" b="0"/>
              <a:t>Just some additional information</a:t>
            </a:r>
          </a:p>
          <a:p>
            <a:pPr marL="174708" indent="-174708">
              <a:buFont typeface="Arial" panose="020B0604020202020204" pitchFamily="34" charset="0"/>
              <a:buChar char="•"/>
            </a:pPr>
            <a:r>
              <a:rPr lang="en-US"/>
              <a:t>Each indicator checklist and tips include a number of sections beginning with “</a:t>
            </a:r>
            <a:r>
              <a:rPr lang="en-US" b="1"/>
              <a:t>What to Know About this Indicator</a:t>
            </a:r>
            <a:r>
              <a:rPr lang="en-US"/>
              <a:t>”, which covers key consideration and implications for the indicator, and </a:t>
            </a:r>
            <a:r>
              <a:rPr lang="en-US" b="1"/>
              <a:t>“General Tips</a:t>
            </a:r>
            <a:r>
              <a:rPr lang="en-US"/>
              <a:t>”, which addresses what to do in using the indicator checklist</a:t>
            </a:r>
          </a:p>
          <a:p>
            <a:pPr marL="174708" indent="-174708" defTabSz="931774">
              <a:buFont typeface="Arial" panose="020B0604020202020204" pitchFamily="34" charset="0"/>
              <a:buChar char="•"/>
              <a:defRPr/>
            </a:pPr>
            <a:r>
              <a:rPr lang="en-US"/>
              <a:t>Each includes checklists to ensure all fields in the platform are completed – note that the items in the checklist tables follows the same sequence as the fields in the platform. </a:t>
            </a:r>
          </a:p>
          <a:p>
            <a:pPr marL="174708" indent="-174708" defTabSz="931774">
              <a:buFont typeface="Arial" panose="020B0604020202020204" pitchFamily="34" charset="0"/>
              <a:buChar char="•"/>
              <a:defRPr/>
            </a:pPr>
            <a:r>
              <a:rPr lang="en-US"/>
              <a:t>tips are provided for critical items.  These should be carefully reviewed since key information is referenced and as well as example language to help complete the fields where descriptions or explanations are required.</a:t>
            </a:r>
          </a:p>
          <a:p>
            <a:pPr marL="174708" indent="-174708">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defTabSz="931774">
              <a:defRPr/>
            </a:pPr>
            <a:fld id="{66212785-7D62-4E30-9727-BB22E7970341}" type="slidenum">
              <a:rPr lang="en-US">
                <a:solidFill>
                  <a:prstClr val="black"/>
                </a:solidFill>
                <a:latin typeface="Aptos" panose="02110004020202020204"/>
              </a:rPr>
              <a:pPr defTabSz="931774">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151883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1019"/>
              </a:spcBef>
              <a:buClr>
                <a:srgbClr val="154578"/>
              </a:buClr>
              <a:defRPr/>
            </a:pPr>
            <a:r>
              <a:rPr lang="en-US" sz="2400">
                <a:solidFill>
                  <a:prstClr val="black"/>
                </a:solidFill>
                <a:ea typeface="Tahoma" panose="020B0604030504040204" pitchFamily="34" charset="0"/>
                <a:cs typeface="Tahoma" panose="020B0604030504040204" pitchFamily="34" charset="0"/>
                <a:hlinkClick r:id="rId3"/>
              </a:rPr>
              <a:t>https://dasycenter.org/spp-apr-checklists-and-tips/</a:t>
            </a:r>
            <a:r>
              <a:rPr lang="en-US" sz="2400">
                <a:solidFill>
                  <a:prstClr val="black"/>
                </a:solidFill>
                <a:ea typeface="Tahoma" panose="020B0604030504040204" pitchFamily="34" charset="0"/>
                <a:cs typeface="Tahoma" panose="020B0604030504040204" pitchFamily="34" charset="0"/>
              </a:rPr>
              <a:t> </a:t>
            </a:r>
          </a:p>
          <a:p>
            <a:pPr marL="174708" indent="-174708">
              <a:buFont typeface="Arial" panose="020B0604020202020204" pitchFamily="34" charset="0"/>
              <a:buChar char="•"/>
            </a:pPr>
            <a:r>
              <a:rPr lang="en-US"/>
              <a:t>Data Calculation guidance is provided for all Part C compliance and results indicators as well as the Part B preschool indicators B6, B7 and B12.  The guidance provides details for Parts C and B Data Managers and other state staff responsible for the APR about the data needed for the numerator and denominator to complete each indicator’s calculation.  You can use the resources to double check APR data quality and accuracy, validity of data in the APR submission, and updating data collecting processes.  </a:t>
            </a:r>
            <a:r>
              <a:rPr lang="en-US" b="1"/>
              <a:t>Note that the C12 Data Calculation guidance is coming soon.</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31774">
              <a:defRPr/>
            </a:pPr>
            <a:fld id="{66212785-7D62-4E30-9727-BB22E7970341}" type="slidenum">
              <a:rPr lang="en-US">
                <a:solidFill>
                  <a:prstClr val="black"/>
                </a:solidFill>
                <a:latin typeface="Aptos" panose="02110004020202020204"/>
              </a:rPr>
              <a:pPr defTabSz="931774">
                <a:defRPr/>
              </a:pPr>
              <a:t>18</a:t>
            </a:fld>
            <a:endParaRPr lang="en-US">
              <a:solidFill>
                <a:prstClr val="black"/>
              </a:solidFill>
              <a:latin typeface="Aptos" panose="02110004020202020204"/>
            </a:endParaRPr>
          </a:p>
        </p:txBody>
      </p:sp>
    </p:spTree>
    <p:extLst>
      <p:ext uri="{BB962C8B-B14F-4D97-AF65-F5344CB8AC3E}">
        <p14:creationId xmlns:p14="http://schemas.microsoft.com/office/powerpoint/2010/main" val="428858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1019"/>
              </a:spcBef>
              <a:buClr>
                <a:srgbClr val="154578"/>
              </a:buClr>
              <a:defRPr/>
            </a:pPr>
            <a:r>
              <a:rPr lang="en-US" sz="2000">
                <a:solidFill>
                  <a:prstClr val="black"/>
                </a:solidFill>
                <a:ea typeface="Tahoma" panose="020B0604030504040204" pitchFamily="34" charset="0"/>
                <a:cs typeface="Tahoma" panose="020B0604030504040204" pitchFamily="34" charset="0"/>
              </a:rPr>
              <a:t>https://dasycenter.org/idea-part-c-indicator-12-resources/</a:t>
            </a:r>
          </a:p>
          <a:p>
            <a:pPr defTabSz="931774">
              <a:spcBef>
                <a:spcPts val="1019"/>
              </a:spcBef>
              <a:buClr>
                <a:srgbClr val="154578"/>
              </a:buClr>
              <a:defRPr/>
            </a:pPr>
            <a:r>
              <a:rPr lang="en-US"/>
              <a:t>There are multiple resources for Indicator C12: General Supervision that are currently available:  SPP/APR C12 Reporting Guidance, 2 separate scenarios for the C1 reporting section in Indicator C12, and an Excel Summary Tool.</a:t>
            </a:r>
          </a:p>
          <a:p>
            <a:r>
              <a:rPr lang="en-US"/>
              <a:t>These resources can be used to help:</a:t>
            </a:r>
          </a:p>
          <a:p>
            <a:pPr lvl="1"/>
            <a:r>
              <a:rPr lang="en-US"/>
              <a:t>Understand requirements of C12 and what data is required and optional to report</a:t>
            </a:r>
          </a:p>
          <a:p>
            <a:pPr lvl="1"/>
            <a:r>
              <a:rPr lang="en-US"/>
              <a:t>Understand type of information and detail level needed in description fields (scenarios)</a:t>
            </a:r>
          </a:p>
          <a:p>
            <a:pPr lvl="1"/>
            <a:r>
              <a:rPr lang="en-US"/>
              <a:t>Compile all findings reported for each compliance indicator and all related requirements and other fiscal and/or dispute resolution findings that is in an Excell tool to:</a:t>
            </a:r>
          </a:p>
          <a:p>
            <a:pPr lvl="2"/>
            <a:r>
              <a:rPr lang="en-US"/>
              <a:t>Summarize the total count of findings across all indicators</a:t>
            </a:r>
          </a:p>
          <a:p>
            <a:pPr lvl="2"/>
            <a:r>
              <a:rPr lang="en-US"/>
              <a:t>Determine overall compliance with timely correction of noncompliance</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AD62ACAD-35E3-5043-9C2E-CF76250D1057}" type="slidenum">
              <a:rPr lang="en-US">
                <a:solidFill>
                  <a:prstClr val="black"/>
                </a:solidFill>
                <a:latin typeface="Aptos" panose="02110004020202020204"/>
              </a:rPr>
              <a:pPr defTabSz="931774">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70813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today’s webinar is to give you some high-level information about </a:t>
            </a:r>
            <a:r>
              <a:rPr lang="en-US" err="1"/>
              <a:t>DaSy</a:t>
            </a:r>
            <a:r>
              <a:rPr lang="en-US"/>
              <a:t>, our upcoming TA offerings, and specific tools, resources, and TA available. There is a lot more information and detail about what </a:t>
            </a:r>
            <a:r>
              <a:rPr lang="en-US" err="1"/>
              <a:t>DaSy</a:t>
            </a:r>
            <a:r>
              <a:rPr lang="en-US"/>
              <a:t> can do you for you and we hope this webinar will be a catalyst for you to go to our website to learn more and to reach out to us to discuss how we can support your data work.   </a:t>
            </a:r>
          </a:p>
        </p:txBody>
      </p:sp>
      <p:sp>
        <p:nvSpPr>
          <p:cNvPr id="4" name="Slide Number Placeholder 3"/>
          <p:cNvSpPr>
            <a:spLocks noGrp="1"/>
          </p:cNvSpPr>
          <p:nvPr>
            <p:ph type="sldNum" sz="quarter" idx="5"/>
          </p:nvPr>
        </p:nvSpPr>
        <p:spPr/>
        <p:txBody>
          <a:bodyPr/>
          <a:lstStyle/>
          <a:p>
            <a:fld id="{5AE7A38C-5F75-D34C-8EEB-9617AEF57B70}" type="slidenum">
              <a:rPr lang="en-US" smtClean="0"/>
              <a:t>2</a:t>
            </a:fld>
            <a:endParaRPr lang="en-US"/>
          </a:p>
        </p:txBody>
      </p:sp>
    </p:spTree>
    <p:extLst>
      <p:ext uri="{BB962C8B-B14F-4D97-AF65-F5344CB8AC3E}">
        <p14:creationId xmlns:p14="http://schemas.microsoft.com/office/powerpoint/2010/main" val="427425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examples of individualized TA specific to the APR:</a:t>
            </a:r>
          </a:p>
          <a:p>
            <a:endParaRPr lang="en-US"/>
          </a:p>
          <a:p>
            <a:r>
              <a:rPr lang="en-US"/>
              <a:t>Given that there are numerous SPP/APR resources available to support states in the preparation of their APRs each year, it’s important to know that DaSy can support you in using these SPP/APR tools and resources.  We can also assist you in:</a:t>
            </a:r>
          </a:p>
          <a:p>
            <a:pPr marL="640594" lvl="1" indent="-174708">
              <a:buFont typeface="Arial" panose="020B0604020202020204" pitchFamily="34" charset="0"/>
              <a:buChar char="•"/>
            </a:pPr>
            <a:r>
              <a:rPr lang="en-US"/>
              <a:t>Revising current SPP/APR data collection and analyses processes (including root cause analyses)</a:t>
            </a:r>
          </a:p>
          <a:p>
            <a:pPr marL="640594" lvl="1" indent="-174708">
              <a:buFont typeface="Arial" panose="020B0604020202020204" pitchFamily="34" charset="0"/>
              <a:buChar char="•"/>
            </a:pPr>
            <a:r>
              <a:rPr lang="en-US"/>
              <a:t>Assisting in analyzing and understanding SPP/APR data</a:t>
            </a:r>
          </a:p>
          <a:p>
            <a:pPr marL="640594" lvl="1" indent="-174708">
              <a:buFont typeface="Arial" panose="020B0604020202020204" pitchFamily="34" charset="0"/>
              <a:buChar char="•"/>
            </a:pPr>
            <a:r>
              <a:rPr lang="en-US"/>
              <a:t>Assisting in refining draft descriptions in SPP/APR to address required information</a:t>
            </a:r>
          </a:p>
          <a:p>
            <a:pPr marL="640594" lvl="1" indent="-174708">
              <a:buFont typeface="Arial" panose="020B0604020202020204" pitchFamily="34" charset="0"/>
              <a:buChar char="•"/>
            </a:pPr>
            <a:r>
              <a:rPr lang="en-US"/>
              <a:t>Reviewing/providing feedback on draft APRs prior to submission in February 2026 </a:t>
            </a:r>
          </a:p>
          <a:p>
            <a:pPr marL="640594" lvl="1" indent="-174708">
              <a:buFont typeface="Arial" panose="020B0604020202020204" pitchFamily="34" charset="0"/>
              <a:buChar char="•"/>
            </a:pPr>
            <a:r>
              <a:rPr lang="en-US"/>
              <a:t>Assisting with needed changes during APR Clarification in April 2026</a:t>
            </a: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66212785-7D62-4E30-9727-BB22E7970341}" type="slidenum">
              <a:rPr lang="en-US">
                <a:solidFill>
                  <a:prstClr val="black"/>
                </a:solidFill>
                <a:latin typeface="Aptos" panose="02110004020202020204"/>
              </a:rPr>
              <a:pPr defTabSz="931774">
                <a:defRPr/>
              </a:pPr>
              <a:t>20</a:t>
            </a:fld>
            <a:endParaRPr lang="en-US">
              <a:solidFill>
                <a:prstClr val="black"/>
              </a:solidFill>
              <a:latin typeface="Aptos" panose="02110004020202020204"/>
            </a:endParaRPr>
          </a:p>
        </p:txBody>
      </p:sp>
    </p:spTree>
    <p:extLst>
      <p:ext uri="{BB962C8B-B14F-4D97-AF65-F5344CB8AC3E}">
        <p14:creationId xmlns:p14="http://schemas.microsoft.com/office/powerpoint/2010/main" val="27061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p:txBody>
      </p:sp>
      <p:sp>
        <p:nvSpPr>
          <p:cNvPr id="4" name="Slide Number Placeholder 3"/>
          <p:cNvSpPr>
            <a:spLocks noGrp="1"/>
          </p:cNvSpPr>
          <p:nvPr>
            <p:ph type="sldNum" sz="quarter" idx="5"/>
          </p:nvPr>
        </p:nvSpPr>
        <p:spPr/>
        <p:txBody>
          <a:bodyPr/>
          <a:lstStyle/>
          <a:p>
            <a:fld id="{5AE7A38C-5F75-D34C-8EEB-9617AEF57B70}" type="slidenum">
              <a:rPr lang="en-US" smtClean="0"/>
              <a:pPr/>
              <a:t>21</a:t>
            </a:fld>
            <a:endParaRPr lang="en-US"/>
          </a:p>
        </p:txBody>
      </p:sp>
    </p:spTree>
    <p:extLst>
      <p:ext uri="{BB962C8B-B14F-4D97-AF65-F5344CB8AC3E}">
        <p14:creationId xmlns:p14="http://schemas.microsoft.com/office/powerpoint/2010/main" val="1672138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atin typeface="Tahoma"/>
                <a:ea typeface="Tahoma"/>
                <a:cs typeface="Tahoma"/>
              </a:rPr>
              <a:t>NOTE: If not getting information from PSC on EDPass, please contact us.</a:t>
            </a:r>
          </a:p>
          <a:p>
            <a:pPr lvl="1"/>
            <a:endParaRPr lang="en-US">
              <a:latin typeface="Tahoma"/>
              <a:ea typeface="Tahoma"/>
              <a:cs typeface="Tahoma"/>
            </a:endParaRPr>
          </a:p>
          <a:p>
            <a:pPr lvl="1"/>
            <a:r>
              <a:rPr lang="en-US">
                <a:latin typeface="Tahoma"/>
                <a:ea typeface="Tahoma"/>
                <a:cs typeface="Tahoma"/>
              </a:rPr>
              <a:t>ADD TO CHAT: </a:t>
            </a:r>
          </a:p>
          <a:p>
            <a:pPr lvl="1"/>
            <a:r>
              <a:rPr lang="en-US">
                <a:latin typeface="Tahoma"/>
                <a:ea typeface="Tahoma"/>
                <a:cs typeface="Tahoma"/>
              </a:rPr>
              <a:t>Register for your preferred remaining session(s):</a:t>
            </a:r>
            <a:endParaRPr lang="en-US" b="1">
              <a:latin typeface="Tahoma"/>
              <a:ea typeface="Tahoma"/>
              <a:cs typeface="Tahoma"/>
            </a:endParaRPr>
          </a:p>
          <a:p>
            <a:pPr lvl="2"/>
            <a:r>
              <a:rPr lang="en-US">
                <a:latin typeface="Tahoma"/>
                <a:ea typeface="Tahoma"/>
                <a:cs typeface="Tahoma"/>
                <a:hlinkClick r:id="rId3"/>
              </a:rPr>
              <a:t>July 2: DaSy Child Count and Settings Office Hours</a:t>
            </a:r>
            <a:endParaRPr lang="en-US">
              <a:latin typeface="Tahoma"/>
              <a:ea typeface="Tahoma"/>
              <a:cs typeface="Tahoma"/>
            </a:endParaRPr>
          </a:p>
          <a:p>
            <a:pPr lvl="2"/>
            <a:r>
              <a:rPr lang="en-US">
                <a:hlinkClick r:id="rId4"/>
              </a:rPr>
              <a:t>July 9: DaSy Child Count and Settings Office Hours</a:t>
            </a:r>
            <a:endParaRPr lang="en-US"/>
          </a:p>
          <a:p>
            <a:pPr lvl="2"/>
            <a:r>
              <a:rPr lang="en-US">
                <a:hlinkClick r:id="rId5"/>
              </a:rPr>
              <a:t>July 23: DaSy Child Count and Settings Office Hours</a:t>
            </a:r>
            <a:endParaRPr lang="en-US"/>
          </a:p>
          <a:p>
            <a:pPr lvl="2"/>
            <a:r>
              <a:rPr lang="en-US">
                <a:latin typeface="Tahoma"/>
                <a:ea typeface="Tahoma"/>
                <a:cs typeface="Tahoma"/>
                <a:hlinkClick r:id="rId6"/>
              </a:rPr>
              <a:t>July 30: DaSy Child Count and Settings Office Hours</a:t>
            </a:r>
            <a:endParaRPr lang="en-US"/>
          </a:p>
          <a:p>
            <a:pPr defTabSz="931774">
              <a:defRPr/>
            </a:pPr>
            <a:r>
              <a:rPr lang="en-US"/>
              <a:t>ADD LINK TO CHAT: https://dasycenter.org/idea-part-c-child-count-and-settings-data-tool-for-edpass-submission/ </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22</a:t>
            </a:fld>
            <a:endParaRPr lang="en-US"/>
          </a:p>
        </p:txBody>
      </p:sp>
    </p:spTree>
    <p:extLst>
      <p:ext uri="{BB962C8B-B14F-4D97-AF65-F5344CB8AC3E}">
        <p14:creationId xmlns:p14="http://schemas.microsoft.com/office/powerpoint/2010/main" val="2407867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Ginger</a:t>
            </a:r>
          </a:p>
          <a:p>
            <a:endParaRPr lang="en-US">
              <a:latin typeface="Calibri"/>
              <a:ea typeface="Calibri"/>
              <a:cs typeface="Calibri"/>
            </a:endParaRPr>
          </a:p>
          <a:p>
            <a:r>
              <a:rPr lang="en-US">
                <a:latin typeface="Calibri"/>
                <a:ea typeface="Calibri"/>
                <a:cs typeface="Calibri"/>
              </a:rPr>
              <a:t> This should be like an advertisement…here’s what we’ve done and what we can do. Emphasize we can come to them to help and support their activities. </a:t>
            </a:r>
          </a:p>
          <a:p>
            <a:endParaRPr lang="en-US">
              <a:latin typeface="Calibri"/>
              <a:ea typeface="Calibri"/>
              <a:cs typeface="Calibri"/>
            </a:endParaRPr>
          </a:p>
          <a:p>
            <a:r>
              <a:rPr lang="en-US">
                <a:latin typeface="Calibri"/>
                <a:ea typeface="Calibri"/>
                <a:cs typeface="Calibri"/>
              </a:rPr>
              <a:t>Talk about how all data-specific TA is intended to help states use their data to the benefit of their programs and the children and families they serve.</a:t>
            </a:r>
          </a:p>
        </p:txBody>
      </p:sp>
      <p:sp>
        <p:nvSpPr>
          <p:cNvPr id="4" name="Slide Number Placeholder 3"/>
          <p:cNvSpPr>
            <a:spLocks noGrp="1"/>
          </p:cNvSpPr>
          <p:nvPr>
            <p:ph type="sldNum" sz="quarter" idx="5"/>
          </p:nvPr>
        </p:nvSpPr>
        <p:spPr/>
        <p:txBody>
          <a:bodyPr/>
          <a:lstStyle/>
          <a:p>
            <a:fld id="{5AE7A38C-5F75-D34C-8EEB-9617AEF57B70}" type="slidenum">
              <a:rPr lang="en-US" smtClean="0"/>
              <a:pPr/>
              <a:t>23</a:t>
            </a:fld>
            <a:endParaRPr lang="en-US"/>
          </a:p>
        </p:txBody>
      </p:sp>
    </p:spTree>
    <p:extLst>
      <p:ext uri="{BB962C8B-B14F-4D97-AF65-F5344CB8AC3E}">
        <p14:creationId xmlns:p14="http://schemas.microsoft.com/office/powerpoint/2010/main" val="3878330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Ginger</a:t>
            </a:r>
          </a:p>
          <a:p>
            <a:endParaRPr lang="en-US"/>
          </a:p>
          <a:p>
            <a:r>
              <a:rPr lang="en-US">
                <a:latin typeface="Tahoma"/>
                <a:ea typeface="Tahoma"/>
                <a:cs typeface="Tahoma"/>
              </a:rPr>
              <a:t>In all of these areas, our goal is to support states’ data-informed decision-making to improve outcomes for the program, families, and children. We want to make it easier for you to use your data and to get meaning from it. </a:t>
            </a:r>
          </a:p>
          <a:p>
            <a:endParaRPr lang="en-US">
              <a:latin typeface="Tahoma"/>
              <a:ea typeface="Tahoma"/>
              <a:cs typeface="Tahoma"/>
            </a:endParaRPr>
          </a:p>
          <a:p>
            <a:pPr defTabSz="931774">
              <a:defRPr/>
            </a:pPr>
            <a:r>
              <a:rPr lang="en-US">
                <a:latin typeface="Tahoma"/>
                <a:ea typeface="Tahoma"/>
                <a:cs typeface="Tahoma"/>
              </a:rPr>
              <a:t>As we talk through these topics, you may want to reflect and consider where you might need some support and how Dasy can support you in these areas. You may need to improve the quality of your data, or your agency’s governance of data. Maybe you need to enhance your data system with a parent portal or standardize your data elements to make it easier to share those data.kkk</a:t>
            </a:r>
            <a:endParaRPr lang="en-US">
              <a:ea typeface="Tahoma"/>
              <a:cs typeface="Tahoma"/>
            </a:endParaRPr>
          </a:p>
          <a:p>
            <a:endParaRPr lang="en-US">
              <a:latin typeface="Tahoma"/>
              <a:ea typeface="Tahoma"/>
              <a:cs typeface="Tahoma"/>
            </a:endParaRPr>
          </a:p>
          <a:p>
            <a:r>
              <a:rPr lang="en-US">
                <a:latin typeface="Tahoma"/>
                <a:ea typeface="Tahoma"/>
                <a:cs typeface="Tahoma"/>
              </a:rPr>
              <a:t>Hard to separate these: when work on improving data governance, likely also improve data quality. When improving your data system, likely building capacity for better data linking. </a:t>
            </a:r>
          </a:p>
          <a:p>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24</a:t>
            </a:fld>
            <a:endParaRPr lang="en-US"/>
          </a:p>
        </p:txBody>
      </p:sp>
    </p:spTree>
    <p:extLst>
      <p:ext uri="{BB962C8B-B14F-4D97-AF65-F5344CB8AC3E}">
        <p14:creationId xmlns:p14="http://schemas.microsoft.com/office/powerpoint/2010/main" val="191011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Howard</a:t>
            </a:r>
          </a:p>
          <a:p>
            <a:endParaRPr lang="en-US">
              <a:ea typeface="Tahoma"/>
              <a:cs typeface="Tahoma"/>
            </a:endParaRPr>
          </a:p>
          <a:p>
            <a:r>
              <a:rPr lang="en-US">
                <a:latin typeface="Tahoma"/>
                <a:ea typeface="Tahoma"/>
                <a:cs typeface="Tahoma"/>
              </a:rPr>
              <a:t>There are lots of ways we can support state teams to improve data quality, however, we wanted to provide a few examples. </a:t>
            </a:r>
          </a:p>
          <a:p>
            <a:endParaRPr lang="en-US">
              <a:ea typeface="Tahoma"/>
              <a:cs typeface="Tahoma"/>
            </a:endParaRPr>
          </a:p>
          <a:p>
            <a:pPr marL="174708" indent="-174708">
              <a:spcBef>
                <a:spcPts val="1019"/>
              </a:spcBef>
              <a:buFont typeface="Arial"/>
              <a:buChar char="•"/>
            </a:pPr>
            <a:r>
              <a:rPr lang="en-US">
                <a:latin typeface="Tahoma"/>
                <a:ea typeface="Tahoma"/>
                <a:cs typeface="Tahoma"/>
              </a:rPr>
              <a:t>Consult on methods to update your family or parent survey sampling plan to increase the representativeness of the sample and improve the response rate. Here, we could assist with reviewing a current plan for improvement or help craft a new one, and we can also help develop methods to reduce typical sampling problems. </a:t>
            </a:r>
          </a:p>
          <a:p>
            <a:pPr marL="174708" indent="-174708">
              <a:spcBef>
                <a:spcPts val="1019"/>
              </a:spcBef>
              <a:buFont typeface="Arial"/>
              <a:buChar char="•"/>
            </a:pPr>
            <a:r>
              <a:rPr lang="en-US">
                <a:latin typeface="Tahoma"/>
                <a:ea typeface="Tahoma"/>
                <a:cs typeface="Tahoma"/>
              </a:rPr>
              <a:t>Review data reports about services, dates and related calculations to assess whether system reports accurately reflect timeliness for </a:t>
            </a:r>
            <a:br>
              <a:rPr lang="en-US">
                <a:cs typeface="Tahoma"/>
              </a:rPr>
            </a:br>
            <a:r>
              <a:rPr lang="en-US">
                <a:latin typeface="Tahoma"/>
                <a:ea typeface="Tahoma"/>
                <a:cs typeface="Tahoma"/>
              </a:rPr>
              <a:t>indicator C1. We can do this by facilitating discussions with your state to build your data culture in and across your teams. </a:t>
            </a:r>
          </a:p>
          <a:p>
            <a:pPr marL="174708" indent="-174708">
              <a:spcBef>
                <a:spcPts val="1019"/>
              </a:spcBef>
              <a:buFont typeface="Arial"/>
              <a:buChar char="•"/>
            </a:pPr>
            <a:r>
              <a:rPr lang="en-US">
                <a:latin typeface="Tahoma"/>
                <a:ea typeface="Tahoma"/>
                <a:cs typeface="Tahoma"/>
              </a:rPr>
              <a:t>Support a state’s implementation of the COS-KC across districts to improve child outcomes data. We can help state's develop a plan for implementing COS-KC and how to coordinate with local administrators, how to monitor progress and review, access, and interpret data and use the existing reports for improving programs and professional development. </a:t>
            </a:r>
          </a:p>
          <a:p>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25</a:t>
            </a:fld>
            <a:endParaRPr lang="en-US"/>
          </a:p>
        </p:txBody>
      </p:sp>
    </p:spTree>
    <p:extLst>
      <p:ext uri="{BB962C8B-B14F-4D97-AF65-F5344CB8AC3E}">
        <p14:creationId xmlns:p14="http://schemas.microsoft.com/office/powerpoint/2010/main" val="1884721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Howard</a:t>
            </a:r>
          </a:p>
          <a:p>
            <a:endParaRPr lang="en-US"/>
          </a:p>
          <a:p>
            <a:pPr>
              <a:spcBef>
                <a:spcPts val="1019"/>
              </a:spcBef>
              <a:defRPr/>
            </a:pPr>
            <a:r>
              <a:rPr lang="en-US">
                <a:latin typeface="Tahoma"/>
                <a:ea typeface="Tahoma"/>
                <a:cs typeface="Tahoma"/>
              </a:rPr>
              <a:t>DaSy staff can</a:t>
            </a:r>
          </a:p>
          <a:p>
            <a:pPr marL="291179" indent="-291179">
              <a:spcBef>
                <a:spcPts val="1019"/>
              </a:spcBef>
              <a:buFont typeface="Arial"/>
              <a:buChar char="•"/>
              <a:defRPr/>
            </a:pPr>
            <a:r>
              <a:rPr lang="en-US">
                <a:latin typeface="Tahoma"/>
                <a:ea typeface="Tahoma"/>
                <a:cs typeface="Tahoma"/>
              </a:rPr>
              <a:t>Facilitate EI and ECSE program engagement to improve transition data sharing from Part C to Part B, and vice versa. This could be done by facilitating conversations and developing a process for both program areas, or through developing a use case for automated sharing or linking of transition notification.   </a:t>
            </a:r>
            <a:endParaRPr lang="en-US">
              <a:ea typeface="Tahoma"/>
              <a:cs typeface="Tahoma"/>
            </a:endParaRPr>
          </a:p>
          <a:p>
            <a:pPr marL="291179" indent="-291179">
              <a:spcBef>
                <a:spcPts val="1019"/>
              </a:spcBef>
              <a:buFont typeface="Arial"/>
              <a:buChar char="•"/>
              <a:defRPr/>
            </a:pPr>
            <a:r>
              <a:rPr lang="en-US">
                <a:latin typeface="Tahoma"/>
                <a:ea typeface="Tahoma"/>
                <a:cs typeface="Tahoma"/>
              </a:rPr>
              <a:t>Consult on how to map and link ECSE data into the state SLDS alongside special education K12 data. There are a lot of longitudinal benefits to doing this, we can support your team to think what's helpful to your specific program and the SLDS and help facilitate the process.</a:t>
            </a:r>
            <a:endParaRPr lang="en-US">
              <a:ea typeface="Tahoma"/>
              <a:cs typeface="Tahoma"/>
            </a:endParaRPr>
          </a:p>
          <a:p>
            <a:pPr marL="291179" indent="-291179">
              <a:spcBef>
                <a:spcPts val="1019"/>
              </a:spcBef>
              <a:buFont typeface="Arial"/>
              <a:buChar char="•"/>
              <a:defRPr/>
            </a:pPr>
            <a:r>
              <a:rPr lang="en-US">
                <a:latin typeface="Tahoma"/>
                <a:ea typeface="Tahoma"/>
                <a:cs typeface="Tahoma"/>
              </a:rPr>
              <a:t>Linking EI and ECSE can help you answer critical questions – we can support mapping the linkages between EI and ECSE data and consult on re-designing systems to improve data sharing. We can help you plan, implement, document and sustain these changes on your team so that they are part of your processes. </a:t>
            </a:r>
            <a:endParaRPr lang="en-US">
              <a:ea typeface="Tahoma"/>
              <a:cs typeface="Tahoma"/>
            </a:endParaRP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26</a:t>
            </a:fld>
            <a:endParaRPr lang="en-US"/>
          </a:p>
        </p:txBody>
      </p:sp>
    </p:spTree>
    <p:extLst>
      <p:ext uri="{BB962C8B-B14F-4D97-AF65-F5344CB8AC3E}">
        <p14:creationId xmlns:p14="http://schemas.microsoft.com/office/powerpoint/2010/main" val="2325216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Howard </a:t>
            </a:r>
          </a:p>
          <a:p>
            <a:endParaRPr lang="en-US">
              <a:ea typeface="Tahoma"/>
              <a:cs typeface="Tahoma"/>
            </a:endParaRPr>
          </a:p>
          <a:p>
            <a:pPr>
              <a:spcBef>
                <a:spcPts val="1019"/>
              </a:spcBef>
            </a:pPr>
            <a:r>
              <a:rPr lang="en-US">
                <a:latin typeface="Tahoma"/>
                <a:ea typeface="Tahoma"/>
                <a:cs typeface="Tahoma"/>
              </a:rPr>
              <a:t>DaSy staff can</a:t>
            </a:r>
          </a:p>
          <a:p>
            <a:pPr marL="174708" indent="-174708">
              <a:spcBef>
                <a:spcPts val="1019"/>
              </a:spcBef>
              <a:buFont typeface="Arial"/>
              <a:buChar char="•"/>
            </a:pPr>
            <a:r>
              <a:rPr lang="en-US">
                <a:latin typeface="Tahoma"/>
                <a:ea typeface="Tahoma"/>
                <a:cs typeface="Tahoma"/>
              </a:rPr>
              <a:t>Facilitate conversations with state partners to develop data sharing agreements to support the integration of ECSE data with the state ECIDS. We know these can be time consuming and often a third party can help move these along by providing expertise about ECSE and ECIDS and other programs early in the process. </a:t>
            </a:r>
          </a:p>
          <a:p>
            <a:pPr marL="174708" indent="-174708">
              <a:spcBef>
                <a:spcPts val="1019"/>
              </a:spcBef>
              <a:buFont typeface="Arial"/>
              <a:buChar char="•"/>
            </a:pPr>
            <a:r>
              <a:rPr lang="en-US">
                <a:latin typeface="Tahoma"/>
                <a:ea typeface="Tahoma"/>
                <a:cs typeface="Tahoma"/>
              </a:rPr>
              <a:t>You are already doing data governance within your program. However, you may need support within your team to develop data protocols to standardize data reporting processes over time, highlighting roles and responsibilities. You're doing the work, let us help you formalize it. </a:t>
            </a:r>
          </a:p>
          <a:p>
            <a:pPr marL="174708" indent="-174708">
              <a:spcBef>
                <a:spcPts val="1019"/>
              </a:spcBef>
              <a:buFont typeface="Arial"/>
              <a:buChar char="•"/>
            </a:pPr>
            <a:r>
              <a:rPr lang="en-US">
                <a:latin typeface="Tahoma"/>
                <a:ea typeface="Tahoma"/>
                <a:cs typeface="Tahoma"/>
              </a:rPr>
              <a:t>Support the development of data access and security procedures for a parent portal. We can help you ensure the right roles and views are set up correctly and provide guidance to a successful portal launch or enhancement. </a:t>
            </a:r>
          </a:p>
          <a:p>
            <a:pPr marL="174708" indent="-174708">
              <a:spcBef>
                <a:spcPts val="1019"/>
              </a:spcBef>
              <a:buFont typeface="Arial"/>
              <a:buChar char="•"/>
            </a:pPr>
            <a:r>
              <a:rPr lang="en-US">
                <a:latin typeface="Tahoma"/>
                <a:ea typeface="Tahoma"/>
                <a:cs typeface="Tahoma"/>
              </a:rPr>
              <a:t>Whether you have a new data sharing agreement, or a revised version, we can review data sharing agreements between agency partners. We’ve got lots of experience and insights that are helpful to have on the preparation side of this.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27</a:t>
            </a:fld>
            <a:endParaRPr lang="en-US"/>
          </a:p>
        </p:txBody>
      </p:sp>
    </p:spTree>
    <p:extLst>
      <p:ext uri="{BB962C8B-B14F-4D97-AF65-F5344CB8AC3E}">
        <p14:creationId xmlns:p14="http://schemas.microsoft.com/office/powerpoint/2010/main" val="3606466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a:ea typeface="Tahoma"/>
                <a:cs typeface="Tahoma"/>
              </a:rPr>
              <a:t>Howard</a:t>
            </a:r>
          </a:p>
          <a:p>
            <a:endParaRPr lang="en-US" dirty="0">
              <a:ea typeface="Tahoma"/>
              <a:cs typeface="Tahoma"/>
            </a:endParaRPr>
          </a:p>
          <a:p>
            <a:pPr>
              <a:spcBef>
                <a:spcPts val="1019"/>
              </a:spcBef>
            </a:pPr>
            <a:r>
              <a:rPr lang="en-US" dirty="0">
                <a:latin typeface="Tahoma"/>
                <a:ea typeface="Tahoma"/>
                <a:cs typeface="Tahoma"/>
              </a:rPr>
              <a:t>DaSy staff can</a:t>
            </a:r>
          </a:p>
          <a:p>
            <a:pPr marL="349415" indent="-349415">
              <a:spcBef>
                <a:spcPts val="1019"/>
              </a:spcBef>
              <a:buFont typeface="Arial,Sans-Serif"/>
              <a:buChar char="•"/>
            </a:pPr>
            <a:r>
              <a:rPr lang="en-US" dirty="0">
                <a:latin typeface="Tahoma"/>
                <a:ea typeface="Tahoma"/>
                <a:cs typeface="Tahoma"/>
              </a:rPr>
              <a:t>Review a draft RFP and provide guidance on privacy components. So, if you are thinking about, or have plans for a future RFP, be sure to reach out so we can be a thought partner and provide feedback on relevant content. </a:t>
            </a:r>
          </a:p>
          <a:p>
            <a:pPr marL="349415" indent="-349415">
              <a:spcBef>
                <a:spcPts val="1019"/>
              </a:spcBef>
              <a:buFont typeface="Arial,Sans-Serif"/>
              <a:buChar char="•"/>
            </a:pPr>
            <a:r>
              <a:rPr lang="en-US" dirty="0">
                <a:latin typeface="Tahoma"/>
                <a:ea typeface="Tahoma"/>
                <a:cs typeface="Tahoma"/>
              </a:rPr>
              <a:t>Consult on system development during the design, testing, and implementation phases to ensure the system meets all user needs. Whether this is a new system or an enhancement, internal or with a contractor, we can support you during these phases. </a:t>
            </a:r>
          </a:p>
          <a:p>
            <a:pPr marL="349415" indent="-349415">
              <a:spcBef>
                <a:spcPts val="1019"/>
              </a:spcBef>
              <a:buFont typeface="Arial,Sans-Serif"/>
              <a:buChar char="•"/>
            </a:pPr>
            <a:r>
              <a:rPr lang="en-US" dirty="0">
                <a:latin typeface="Tahoma"/>
                <a:ea typeface="Tahoma"/>
                <a:cs typeface="Tahoma"/>
              </a:rPr>
              <a:t>We want to build a strong data culture and use environment and there are lost of ways we can do this. One example is to facilitate discussions with your state teams and parents/families for a parent portal module.</a:t>
            </a:r>
          </a:p>
          <a:p>
            <a:pPr marL="349415" indent="-349415">
              <a:spcBef>
                <a:spcPts val="1019"/>
              </a:spcBef>
              <a:buFont typeface="Arial,Sans-Serif"/>
              <a:buChar char="•"/>
            </a:pPr>
            <a:r>
              <a:rPr lang="en-US" dirty="0">
                <a:latin typeface="Tahoma"/>
                <a:ea typeface="Tahoma"/>
                <a:cs typeface="Tahoma"/>
              </a:rPr>
              <a:t>Lastly, if you unsure or struggling with how to display your data, we can support the enhancement of data visualizations for better public data use. Or if you data is part of an SLDS or ECIDS, we can work with you and your team to create useful reports for your users.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28</a:t>
            </a:fld>
            <a:endParaRPr lang="en-US"/>
          </a:p>
        </p:txBody>
      </p:sp>
    </p:spTree>
    <p:extLst>
      <p:ext uri="{BB962C8B-B14F-4D97-AF65-F5344CB8AC3E}">
        <p14:creationId xmlns:p14="http://schemas.microsoft.com/office/powerpoint/2010/main" val="1117251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Howard </a:t>
            </a:r>
          </a:p>
          <a:p>
            <a:endParaRPr lang="en-US">
              <a:ea typeface="Tahoma"/>
              <a:cs typeface="Tahoma"/>
            </a:endParaRPr>
          </a:p>
          <a:p>
            <a:r>
              <a:rPr lang="en-US">
                <a:latin typeface="Tahoma"/>
                <a:ea typeface="Tahoma"/>
                <a:cs typeface="Tahoma"/>
              </a:rPr>
              <a:t>Now that I've walked you through a variety of data-specific technical assistance examples. Here's three published examples highlighting some of the great work done by states and how the DaSy Center has supported them. </a:t>
            </a:r>
            <a:endParaRPr lang="en-US">
              <a:ea typeface="Tahoma" panose="020B0604030504040204" pitchFamily="34" charset="0"/>
              <a:cs typeface="Tahoma" panose="020B0604030504040204" pitchFamily="34" charset="0"/>
            </a:endParaRPr>
          </a:p>
          <a:p>
            <a:endParaRPr lang="en-US">
              <a:ea typeface="Tahoma" panose="020B0604030504040204" pitchFamily="34" charset="0"/>
              <a:cs typeface="Tahoma" panose="020B0604030504040204" pitchFamily="34" charset="0"/>
            </a:endParaRPr>
          </a:p>
          <a:p>
            <a:r>
              <a:rPr lang="en-US">
                <a:latin typeface="Tahoma"/>
                <a:ea typeface="Tahoma"/>
                <a:cs typeface="Tahoma"/>
              </a:rPr>
              <a:t>The DaSy Center Supports North Carolina’s Journey to Link IDEA Part C and Part B 619 Data. DaSy supported the state team through intensive TA to link Part C and Part B 619 data to have a better understanding of how children transition from one program to another.</a:t>
            </a:r>
            <a:r>
              <a:rPr lang="en-US" dirty="0">
                <a:latin typeface="Tahoma"/>
                <a:ea typeface="Tahoma"/>
                <a:cs typeface="Tahoma"/>
              </a:rPr>
              <a:t> Some of the benefits of this work are:</a:t>
            </a:r>
            <a:endParaRPr lang="en-US" dirty="0">
              <a:ea typeface="Tahoma" panose="020B0604030504040204" pitchFamily="34" charset="0"/>
              <a:cs typeface="Tahoma" panose="020B0604030504040204" pitchFamily="34" charset="0"/>
            </a:endParaRPr>
          </a:p>
          <a:p>
            <a:pPr marL="174708" indent="-174708">
              <a:buFont typeface="Arial"/>
              <a:buChar char="•"/>
            </a:pPr>
            <a:r>
              <a:rPr lang="en-US" dirty="0">
                <a:latin typeface="Tahoma"/>
                <a:ea typeface="Tahoma"/>
                <a:cs typeface="Tahoma"/>
              </a:rPr>
              <a:t>Ability to reconcile notification data for children exiting Part C and entering Part B 619</a:t>
            </a:r>
          </a:p>
          <a:p>
            <a:pPr marL="174708" indent="-174708">
              <a:buFont typeface="Arial"/>
              <a:buChar char="•"/>
            </a:pPr>
            <a:r>
              <a:rPr lang="en-US" dirty="0">
                <a:latin typeface="Tahoma"/>
                <a:ea typeface="Tahoma"/>
                <a:cs typeface="Tahoma"/>
              </a:rPr>
              <a:t>Longitudinal data tracking and program improvement that result in better services for children and families</a:t>
            </a:r>
            <a:endParaRPr lang="en-US" dirty="0">
              <a:ea typeface="Tahoma" panose="020B0604030504040204" pitchFamily="34" charset="0"/>
              <a:cs typeface="Tahoma" panose="020B0604030504040204" pitchFamily="34" charset="0"/>
            </a:endParaRPr>
          </a:p>
          <a:p>
            <a:pPr marL="174708" indent="-174708">
              <a:buFont typeface="Arial"/>
              <a:buChar char="•"/>
            </a:pPr>
            <a:r>
              <a:rPr lang="en-US" dirty="0">
                <a:latin typeface="Tahoma"/>
                <a:ea typeface="Tahoma"/>
                <a:cs typeface="Tahoma"/>
              </a:rPr>
              <a:t>Enhanced data analysis plans reflecting ability to answer more nuanced critical questions (e.g., about characteristics of children who do not transition between programs)</a:t>
            </a:r>
            <a:endParaRPr lang="en-US" dirty="0">
              <a:ea typeface="Tahoma"/>
              <a:cs typeface="Tahoma"/>
            </a:endParaRPr>
          </a:p>
          <a:p>
            <a:endParaRPr lang="en-US" dirty="0">
              <a:latin typeface="Tahoma"/>
              <a:ea typeface="Tahoma"/>
              <a:cs typeface="Tahoma"/>
            </a:endParaRPr>
          </a:p>
          <a:p>
            <a:r>
              <a:rPr lang="en-US">
                <a:latin typeface="Tahoma"/>
                <a:ea typeface="Tahoma"/>
                <a:cs typeface="Tahoma"/>
              </a:rPr>
              <a:t>Supporting Idaho and Washington to Implement Statewide Systems to Improve Outcomes for Young Children with Disabilities and their Families. Using targeted TA from DaSy, Idaho and Washington have achieved state-wide SSIP implementation, built systems to support the early intervention workforce, and improved the quality and use of their data. TA specialists supported state staff to better understand their child outcomes data and variation across implementation sites. This led to revising baseline data and yearly targets to better reflect their states context.</a:t>
            </a:r>
            <a:endParaRPr lang="en-US" dirty="0"/>
          </a:p>
          <a:p>
            <a:endParaRPr lang="en-US">
              <a:latin typeface="Tahoma"/>
              <a:ea typeface="Tahoma"/>
              <a:cs typeface="Tahoma"/>
            </a:endParaRPr>
          </a:p>
          <a:p>
            <a:r>
              <a:rPr lang="en-US">
                <a:latin typeface="Tahoma"/>
                <a:ea typeface="Tahoma"/>
                <a:cs typeface="Tahoma"/>
              </a:rPr>
              <a:t>DaSy Center staff supported Texas in developing Part C Data Dashboards. To do this, DaSy supported state staff with the development of identifying the purpose and goals of the dashboard, identifying critical questions, developing a use case and draft dashboards, engaging partners and supporting a pilot in advance of the statewide launch. </a:t>
            </a:r>
            <a:endParaRPr lang="en-US">
              <a:ea typeface="Tahoma" panose="020B0604030504040204" pitchFamily="34" charset="0"/>
              <a:cs typeface="Tahoma" panose="020B0604030504040204" pitchFamily="34" charset="0"/>
            </a:endParaRPr>
          </a:p>
          <a:p>
            <a:endParaRPr lang="en-US">
              <a:ea typeface="Tahoma" panose="020B0604030504040204" pitchFamily="34" charset="0"/>
              <a:cs typeface="Tahoma" panose="020B0604030504040204" pitchFamily="34" charset="0"/>
            </a:endParaRPr>
          </a:p>
          <a:p>
            <a:r>
              <a:rPr lang="en-US">
                <a:latin typeface="Tahoma"/>
                <a:ea typeface="Tahoma"/>
                <a:cs typeface="Tahoma"/>
              </a:rPr>
              <a:t>Share link in chat: </a:t>
            </a:r>
          </a:p>
          <a:p>
            <a:r>
              <a:rPr lang="en-US">
                <a:latin typeface="Tahoma"/>
                <a:ea typeface="Tahoma"/>
                <a:cs typeface="Tahoma"/>
                <a:hlinkClick r:id="rId3"/>
              </a:rPr>
              <a:t>https://dasycenter.org/dasy-center-supports-north-carolinas-journey-to-link-idea-part-c-and-part-b-619-data/</a:t>
            </a:r>
          </a:p>
          <a:p>
            <a:r>
              <a:rPr lang="en-US">
                <a:latin typeface="Tahoma"/>
                <a:ea typeface="Tahoma"/>
                <a:cs typeface="Tahoma"/>
                <a:hlinkClick r:id="rId4"/>
              </a:rPr>
              <a:t>https://dasycenter.org/supporting-idaho-and-washington-to-implement-statewide-systems-to-improve-outcomes-for-young-children-with-disabilities-and-their-families/</a:t>
            </a:r>
            <a:r>
              <a:rPr lang="en-US">
                <a:latin typeface="Tahoma"/>
                <a:ea typeface="Tahoma"/>
                <a:cs typeface="Tahoma"/>
              </a:rPr>
              <a:t> </a:t>
            </a:r>
            <a:endParaRPr lang="en-US">
              <a:ea typeface="Tahoma"/>
              <a:cs typeface="Tahoma"/>
            </a:endParaRPr>
          </a:p>
          <a:p>
            <a:r>
              <a:rPr lang="en-US">
                <a:latin typeface="Tahoma"/>
                <a:ea typeface="Tahoma"/>
                <a:cs typeface="Tahoma"/>
                <a:hlinkClick r:id="rId5"/>
              </a:rPr>
              <a:t>https://dasycenter.org/part-c-data-dashboards-from-idea-to-reality/</a:t>
            </a:r>
            <a:r>
              <a:rPr lang="en-US">
                <a:latin typeface="Tahoma"/>
                <a:ea typeface="Tahoma"/>
                <a:cs typeface="Tahoma"/>
              </a:rPr>
              <a:t> </a:t>
            </a:r>
          </a:p>
          <a:p>
            <a:endParaRPr lang="en-US">
              <a:latin typeface="Tahoma"/>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29</a:t>
            </a:fld>
            <a:endParaRPr lang="en-US"/>
          </a:p>
        </p:txBody>
      </p:sp>
    </p:spTree>
    <p:extLst>
      <p:ext uri="{BB962C8B-B14F-4D97-AF65-F5344CB8AC3E}">
        <p14:creationId xmlns:p14="http://schemas.microsoft.com/office/powerpoint/2010/main" val="129208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sz="180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3</a:t>
            </a:fld>
            <a:endParaRPr lang="en-US"/>
          </a:p>
        </p:txBody>
      </p:sp>
    </p:spTree>
    <p:extLst>
      <p:ext uri="{BB962C8B-B14F-4D97-AF65-F5344CB8AC3E}">
        <p14:creationId xmlns:p14="http://schemas.microsoft.com/office/powerpoint/2010/main" val="2145381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Howard </a:t>
            </a:r>
          </a:p>
          <a:p>
            <a:endParaRPr lang="en-US"/>
          </a:p>
          <a:p>
            <a:r>
              <a:rPr lang="en-US">
                <a:latin typeface="Tahoma"/>
                <a:ea typeface="Tahoma"/>
                <a:cs typeface="Tahoma"/>
              </a:rPr>
              <a:t>Of course, DaSy staff are always here to help on short and long term projects. We can visit your teams in person, sit in on virtual meetings, and review documents remotely. We’re here to answer your questions and to act as thought partners. Reach out even if you aren’t sure how we might assist.</a:t>
            </a:r>
          </a:p>
          <a:p>
            <a:endParaRPr lang="en-US">
              <a:ea typeface="Tahoma"/>
              <a:cs typeface="Tahoma"/>
            </a:endParaRPr>
          </a:p>
          <a:p>
            <a:r>
              <a:rPr lang="en-US">
                <a:latin typeface="Tahoma"/>
                <a:ea typeface="Tahoma"/>
                <a:cs typeface="Tahoma"/>
              </a:rPr>
              <a:t>Pass to Grace </a:t>
            </a:r>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30</a:t>
            </a:fld>
            <a:endParaRPr lang="en-US"/>
          </a:p>
        </p:txBody>
      </p:sp>
    </p:spTree>
    <p:extLst>
      <p:ext uri="{BB962C8B-B14F-4D97-AF65-F5344CB8AC3E}">
        <p14:creationId xmlns:p14="http://schemas.microsoft.com/office/powerpoint/2010/main" val="1975068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Grace</a:t>
            </a:r>
          </a:p>
          <a:p>
            <a:pPr marL="174708" indent="-174708">
              <a:buFont typeface="Arial" panose="020B0604020202020204" pitchFamily="34" charset="0"/>
              <a:buChar char="•"/>
            </a:pPr>
            <a:r>
              <a:rPr lang="en-US">
                <a:latin typeface="Tahoma"/>
                <a:ea typeface="Tahoma"/>
                <a:cs typeface="Tahoma"/>
              </a:rPr>
              <a:t>As always reach out to your DaSy Liaison –by  phone, virtual meeting invitation, and email </a:t>
            </a:r>
          </a:p>
          <a:p>
            <a:pPr marL="640594" lvl="1" indent="-174708">
              <a:buFont typeface="Arial" panose="020B0604020202020204" pitchFamily="34" charset="0"/>
              <a:buChar char="•"/>
            </a:pPr>
            <a:r>
              <a:rPr lang="en-US">
                <a:latin typeface="Tahoma"/>
                <a:ea typeface="Tahoma"/>
                <a:cs typeface="Tahoma"/>
              </a:rPr>
              <a:t>Don’t forget that the Liaisons welcome questions as well as intensive TA requests and can provide information about any TA opportunity</a:t>
            </a:r>
          </a:p>
          <a:p>
            <a:pPr marL="640594" lvl="1" indent="-174708">
              <a:buFont typeface="Arial" panose="020B0604020202020204" pitchFamily="34" charset="0"/>
              <a:buChar char="•"/>
            </a:pPr>
            <a:r>
              <a:rPr lang="en-US">
                <a:latin typeface="Tahoma"/>
                <a:ea typeface="Tahoma"/>
                <a:cs typeface="Tahoma"/>
              </a:rPr>
              <a:t>If you are unsure of the contact information or name of your Liaison you can access that on the DaSy website</a:t>
            </a:r>
          </a:p>
          <a:p>
            <a:pPr marL="640594" lvl="1" indent="-174708">
              <a:buFont typeface="Arial" panose="020B0604020202020204" pitchFamily="34" charset="0"/>
              <a:buChar char="•"/>
            </a:pPr>
            <a:r>
              <a:rPr lang="en-US">
                <a:latin typeface="Tahoma"/>
                <a:ea typeface="Tahoma"/>
                <a:cs typeface="Tahoma"/>
              </a:rPr>
              <a:t>https://dasycenter.org/technical-assistance/state-technical-assistance-liaisons/  </a:t>
            </a:r>
          </a:p>
          <a:p>
            <a:pPr marL="174708" indent="-174708" fontAlgn="base">
              <a:buFont typeface="Arial" panose="020B0604020202020204" pitchFamily="34" charset="0"/>
              <a:buChar char="•"/>
            </a:pPr>
            <a:r>
              <a:rPr lang="en-US"/>
              <a:t>Evaluation </a:t>
            </a:r>
          </a:p>
          <a:p>
            <a:pPr marL="640594" lvl="1" indent="-174708" fontAlgn="base">
              <a:buFont typeface="Arial" panose="020B0604020202020204" pitchFamily="34" charset="0"/>
              <a:buChar char="•"/>
            </a:pPr>
            <a:r>
              <a:rPr lang="en-US"/>
              <a:t>You will receive an evaluation following this webinar, please complete it and provide feedback so that we can make changes to improve our supports to you</a:t>
            </a:r>
          </a:p>
          <a:p>
            <a:pPr marL="174708" indent="-174708" fontAlgn="base">
              <a:buFont typeface="Arial" panose="020B0604020202020204" pitchFamily="34" charset="0"/>
              <a:buChar char="•"/>
            </a:pPr>
            <a:r>
              <a:rPr lang="en-US"/>
              <a:t>Address questions from the chat, if time allows or follow up in email to participants</a:t>
            </a:r>
          </a:p>
          <a:p>
            <a:endParaRPr lang="en-US">
              <a:latin typeface="Tahoma"/>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31</a:t>
            </a:fld>
            <a:endParaRPr lang="en-US"/>
          </a:p>
        </p:txBody>
      </p:sp>
    </p:spTree>
    <p:extLst>
      <p:ext uri="{BB962C8B-B14F-4D97-AF65-F5344CB8AC3E}">
        <p14:creationId xmlns:p14="http://schemas.microsoft.com/office/powerpoint/2010/main" val="1007629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a:ea typeface="Tahoma"/>
                <a:cs typeface="Tahoma"/>
              </a:rPr>
              <a:t>Grace-</a:t>
            </a:r>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t>32</a:t>
            </a:fld>
            <a:endParaRPr lang="en-US"/>
          </a:p>
        </p:txBody>
      </p:sp>
    </p:spTree>
    <p:extLst>
      <p:ext uri="{BB962C8B-B14F-4D97-AF65-F5344CB8AC3E}">
        <p14:creationId xmlns:p14="http://schemas.microsoft.com/office/powerpoint/2010/main" val="255633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buNone/>
            </a:pPr>
            <a:r>
              <a:rPr lang="en-US"/>
              <a:t>Thank you for joining us. Today we’ll provide an overview of the Center for IDEA Early Childhood Data Systems—better known as </a:t>
            </a:r>
            <a:r>
              <a:rPr lang="en-US" i="1"/>
              <a:t>DaSy</a:t>
            </a:r>
            <a:r>
              <a:rPr lang="en-US"/>
              <a:t>.</a:t>
            </a:r>
          </a:p>
          <a:p>
            <a:pPr>
              <a:buNone/>
            </a:pPr>
            <a:r>
              <a:rPr lang="en-US"/>
              <a:t>DaSy is a national technical assistance center funded by the U.S. Department of Education’s Office of Special Education Programs.</a:t>
            </a:r>
          </a:p>
          <a:p>
            <a:pPr>
              <a:buNone/>
            </a:pPr>
            <a:r>
              <a:rPr lang="en-US"/>
              <a:t>Through our work, we support state leaders and data teams in strengthening how they collect, manage, and use data to meet federal requirements, support continuous improvement, and ultimately, improve outcomes for young children with disabilities and their families.</a:t>
            </a:r>
          </a:p>
          <a:p>
            <a:pPr>
              <a:buNone/>
            </a:pPr>
            <a:endParaRPr lang="en-US"/>
          </a:p>
          <a:p>
            <a:pPr>
              <a:buNone/>
            </a:pPr>
            <a:r>
              <a:rPr lang="en-US"/>
              <a:t>What makes DaSy unique is our focus on sustainable, systemic capacity-building—whether it's helping a state enhance its data governance, integrate systems across early childhood sectors, or improve how data informs local program practices.</a:t>
            </a:r>
          </a:p>
          <a:p>
            <a:pPr>
              <a:buNone/>
            </a:pPr>
            <a:endParaRPr lang="en-US"/>
          </a:p>
          <a:p>
            <a:r>
              <a:rPr lang="en-US"/>
              <a:t>Over the next few minutes, we’ll walk through who we serve, what we offer, and the foundational resources that support our work with states.”</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4</a:t>
            </a:fld>
            <a:endParaRPr lang="en-US"/>
          </a:p>
        </p:txBody>
      </p:sp>
    </p:spTree>
    <p:extLst>
      <p:ext uri="{BB962C8B-B14F-4D97-AF65-F5344CB8AC3E}">
        <p14:creationId xmlns:p14="http://schemas.microsoft.com/office/powerpoint/2010/main" val="372186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Grace</a:t>
            </a:r>
          </a:p>
          <a:p>
            <a:pPr marL="228600" indent="-228600">
              <a:buAutoNum type="arabicParenR"/>
            </a:pPr>
            <a:r>
              <a:rPr lang="en-US"/>
              <a:t>Improve states’ ability to collect, report, analyze, and utilize high-quality data.</a:t>
            </a:r>
          </a:p>
          <a:p>
            <a:pPr marL="228600" indent="-228600">
              <a:buAutoNum type="arabicParenR"/>
            </a:pPr>
            <a:r>
              <a:rPr lang="en-US"/>
              <a:t>Integrated systems whether it is across Part C and Part B or across other programs. This gives us the ability to see the full picture of a child’s experience—whether that child is receiving early intervention, transitioning into preschool special ed, or accessing services through other agencies.</a:t>
            </a:r>
          </a:p>
          <a:p>
            <a:pPr marL="228600" indent="-228600">
              <a:buAutoNum type="arabicParenR"/>
            </a:pPr>
            <a:r>
              <a:rPr lang="en-US"/>
              <a:t>Child Find  ensures that children with  developmental delays or disabilities are identified, located, and evaluated as early as possible. To do this effectively states need high quality data to understand who is referred and who is missed and how long it takes to move through evaluation and eligibility. </a:t>
            </a:r>
          </a:p>
        </p:txBody>
      </p:sp>
      <p:sp>
        <p:nvSpPr>
          <p:cNvPr id="4" name="Slide Number Placeholder 3"/>
          <p:cNvSpPr>
            <a:spLocks noGrp="1"/>
          </p:cNvSpPr>
          <p:nvPr>
            <p:ph type="sldNum" sz="quarter" idx="5"/>
          </p:nvPr>
        </p:nvSpPr>
        <p:spPr/>
        <p:txBody>
          <a:bodyPr/>
          <a:lstStyle/>
          <a:p>
            <a:pPr defTabSz="931774">
              <a:defRPr/>
            </a:pPr>
            <a:fld id="{5E69EC22-8000-4A01-AE86-242F21553022}" type="slidenum">
              <a:rPr lang="en-US">
                <a:solidFill>
                  <a:prstClr val="black"/>
                </a:solidFill>
                <a:latin typeface="Calibri"/>
              </a:rPr>
              <a:pPr defTabSz="931774">
                <a:defRPr/>
              </a:pPr>
              <a:t>5</a:t>
            </a:fld>
            <a:endParaRPr lang="en-US">
              <a:solidFill>
                <a:prstClr val="black"/>
              </a:solidFill>
              <a:latin typeface="Calibri"/>
            </a:endParaRPr>
          </a:p>
        </p:txBody>
      </p:sp>
    </p:spTree>
    <p:extLst>
      <p:ext uri="{BB962C8B-B14F-4D97-AF65-F5344CB8AC3E}">
        <p14:creationId xmlns:p14="http://schemas.microsoft.com/office/powerpoint/2010/main" val="242305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 We know that data systems and data are essential tools for improving early intervention  (EI) and preschool special education services. States need to know who is being served, how services are being delivered, and what impact those services have</a:t>
            </a:r>
          </a:p>
          <a:p>
            <a:endParaRPr lang="en-US"/>
          </a:p>
          <a:p>
            <a:r>
              <a:rPr lang="en-US"/>
              <a:t>Our ultimate Why is to support states in improving programs that serve young children with disabilities and their families. </a:t>
            </a:r>
          </a:p>
        </p:txBody>
      </p:sp>
      <p:sp>
        <p:nvSpPr>
          <p:cNvPr id="4" name="Slide Number Placeholder 3"/>
          <p:cNvSpPr>
            <a:spLocks noGrp="1"/>
          </p:cNvSpPr>
          <p:nvPr>
            <p:ph type="sldNum" sz="quarter" idx="5"/>
          </p:nvPr>
        </p:nvSpPr>
        <p:spPr/>
        <p:txBody>
          <a:bodyPr/>
          <a:lstStyle/>
          <a:p>
            <a:fld id="{5AE7A38C-5F75-D34C-8EEB-9617AEF57B70}" type="slidenum">
              <a:rPr lang="en-US" smtClean="0"/>
              <a:pPr/>
              <a:t>6</a:t>
            </a:fld>
            <a:endParaRPr lang="en-US"/>
          </a:p>
        </p:txBody>
      </p:sp>
    </p:spTree>
    <p:extLst>
      <p:ext uri="{BB962C8B-B14F-4D97-AF65-F5344CB8AC3E}">
        <p14:creationId xmlns:p14="http://schemas.microsoft.com/office/powerpoint/2010/main" val="412065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DaSy’s technical assistance is designed for state leaders, data teams, and cross-agency partners who are responsible for IDEA Part C and Part B 619 data systems. Our work supports the development of data systems that are high-quality, integrated, and used to drive improvement.</a:t>
            </a:r>
          </a:p>
          <a:p>
            <a:endParaRPr lang="en-US"/>
          </a:p>
        </p:txBody>
      </p:sp>
      <p:sp>
        <p:nvSpPr>
          <p:cNvPr id="4" name="Slide Number Placeholder 3"/>
          <p:cNvSpPr>
            <a:spLocks noGrp="1"/>
          </p:cNvSpPr>
          <p:nvPr>
            <p:ph type="sldNum" sz="quarter" idx="5"/>
          </p:nvPr>
        </p:nvSpPr>
        <p:spPr/>
        <p:txBody>
          <a:bodyPr/>
          <a:lstStyle/>
          <a:p>
            <a:fld id="{5AE7A38C-5F75-D34C-8EEB-9617AEF57B70}" type="slidenum">
              <a:rPr lang="en-US" smtClean="0"/>
              <a:pPr/>
              <a:t>7</a:t>
            </a:fld>
            <a:endParaRPr lang="en-US"/>
          </a:p>
        </p:txBody>
      </p:sp>
    </p:spTree>
    <p:extLst>
      <p:ext uri="{BB962C8B-B14F-4D97-AF65-F5344CB8AC3E}">
        <p14:creationId xmlns:p14="http://schemas.microsoft.com/office/powerpoint/2010/main" val="239197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913025">
              <a:defRPr/>
            </a:pPr>
            <a:r>
              <a:rPr lang="en-US">
                <a:cs typeface="Calibri"/>
              </a:rPr>
              <a:t>A core focus of DaSy’s technical assistance is to build sustainable state capacity across these areas  through technical assistance, tools and resources which you will hear about today. </a:t>
            </a:r>
          </a:p>
          <a:p>
            <a:pPr defTabSz="1913025">
              <a:defRPr/>
            </a:pPr>
            <a:r>
              <a:rPr lang="en-US">
                <a:cs typeface="Calibri"/>
              </a:rPr>
              <a:t>DaSy helps states strengthen the infrastructure, knowledge, and practices needed to collect, report, and use high-quality IDEA data to improve early childhood system</a:t>
            </a:r>
          </a:p>
        </p:txBody>
      </p:sp>
      <p:sp>
        <p:nvSpPr>
          <p:cNvPr id="4" name="Slide Number Placeholder 3"/>
          <p:cNvSpPr>
            <a:spLocks noGrp="1"/>
          </p:cNvSpPr>
          <p:nvPr>
            <p:ph type="sldNum" sz="quarter" idx="5"/>
          </p:nvPr>
        </p:nvSpPr>
        <p:spPr/>
        <p:txBody>
          <a:bodyPr/>
          <a:lstStyle/>
          <a:p>
            <a:fld id="{5E69EC22-8000-4A01-AE86-242F21553022}" type="slidenum">
              <a:rPr lang="en-US" smtClean="0"/>
              <a:t>8</a:t>
            </a:fld>
            <a:endParaRPr lang="en-US"/>
          </a:p>
        </p:txBody>
      </p:sp>
    </p:spTree>
    <p:extLst>
      <p:ext uri="{BB962C8B-B14F-4D97-AF65-F5344CB8AC3E}">
        <p14:creationId xmlns:p14="http://schemas.microsoft.com/office/powerpoint/2010/main" val="30011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states strengthen how they collect and use various types  data—, This includes support for OSEP reporting, as well as deeper analysis to inform program decisions.</a:t>
            </a:r>
          </a:p>
          <a:p>
            <a:r>
              <a:rPr lang="en-US"/>
              <a:t>Across all types of data we support states in data quality, clear data collection procedures and documentation practices.</a:t>
            </a:r>
          </a:p>
          <a:p>
            <a:endParaRPr lang="en-US">
              <a:cs typeface="Calibri"/>
            </a:endParaRPr>
          </a:p>
          <a:p>
            <a:r>
              <a:rPr lang="en-US">
                <a:cs typeface="Calibri"/>
              </a:rPr>
              <a:t>This support helps states not only meet federal requirements but also build stronger systems that drive meaningful improvement and better outcomes for children and families.”</a:t>
            </a:r>
          </a:p>
        </p:txBody>
      </p:sp>
      <p:sp>
        <p:nvSpPr>
          <p:cNvPr id="4" name="Slide Number Placeholder 3"/>
          <p:cNvSpPr>
            <a:spLocks noGrp="1"/>
          </p:cNvSpPr>
          <p:nvPr>
            <p:ph type="sldNum" sz="quarter" idx="5"/>
          </p:nvPr>
        </p:nvSpPr>
        <p:spPr/>
        <p:txBody>
          <a:bodyPr/>
          <a:lstStyle/>
          <a:p>
            <a:fld id="{5E69EC22-8000-4A01-AE86-242F21553022}" type="slidenum">
              <a:rPr lang="en-US" smtClean="0"/>
              <a:t>9</a:t>
            </a:fld>
            <a:endParaRPr lang="en-US"/>
          </a:p>
        </p:txBody>
      </p:sp>
    </p:spTree>
    <p:extLst>
      <p:ext uri="{BB962C8B-B14F-4D97-AF65-F5344CB8AC3E}">
        <p14:creationId xmlns:p14="http://schemas.microsoft.com/office/powerpoint/2010/main" val="450986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516115"/>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a:stretch>
            <a:fillRect/>
          </a:stretch>
        </p:blipFill>
        <p:spPr>
          <a:xfrm>
            <a:off x="523182" y="170970"/>
            <a:ext cx="2210292" cy="731520"/>
          </a:xfrm>
          <a:prstGeom prst="rect">
            <a:avLst/>
          </a:prstGeom>
        </p:spPr>
      </p:pic>
      <p:pic>
        <p:nvPicPr>
          <p:cNvPr id="4" name="Picture 3">
            <a:extLst>
              <a:ext uri="{FF2B5EF4-FFF2-40B4-BE49-F238E27FC236}">
                <a16:creationId xmlns:a16="http://schemas.microsoft.com/office/drawing/2014/main" id="{23FE157F-1B5A-DE32-A7E3-7C513EC834BB}"/>
              </a:ext>
            </a:extLst>
          </p:cNvPr>
          <p:cNvPicPr>
            <a:picLocks noChangeAspect="1"/>
          </p:cNvPicPr>
          <p:nvPr userDrawn="1"/>
        </p:nvPicPr>
        <p:blipFill>
          <a:blip r:embed="rId3"/>
          <a:srcRect/>
          <a:stretch/>
        </p:blipFill>
        <p:spPr>
          <a:xfrm>
            <a:off x="4780418" y="6086858"/>
            <a:ext cx="1315582" cy="771141"/>
          </a:xfrm>
          <a:prstGeom prst="rect">
            <a:avLst/>
          </a:prstGeom>
        </p:spPr>
      </p:pic>
    </p:spTree>
    <p:extLst>
      <p:ext uri="{BB962C8B-B14F-4D97-AF65-F5344CB8AC3E}">
        <p14:creationId xmlns:p14="http://schemas.microsoft.com/office/powerpoint/2010/main" val="377935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37825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126693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35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58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272642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lnSpc>
                <a:spcPct val="100000"/>
              </a:lnSpc>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99679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54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39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255869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10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4121788"/>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11" name="Straight Connector 10">
            <a:extLst>
              <a:ext uri="{FF2B5EF4-FFF2-40B4-BE49-F238E27FC236}">
                <a16:creationId xmlns:a16="http://schemas.microsoft.com/office/drawing/2014/main" id="{741D638F-16BA-174C-A385-51CF95BB68DD}"/>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3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70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12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485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78613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spTree>
    <p:extLst>
      <p:ext uri="{BB962C8B-B14F-4D97-AF65-F5344CB8AC3E}">
        <p14:creationId xmlns:p14="http://schemas.microsoft.com/office/powerpoint/2010/main" val="4052942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457201"/>
            <a:ext cx="6172200" cy="5403850"/>
          </a:xfrm>
        </p:spPr>
        <p:txBody>
          <a:bodyPr/>
          <a:lstStyle>
            <a:lvl1pPr>
              <a:defRPr sz="24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Tree>
    <p:extLst>
      <p:ext uri="{BB962C8B-B14F-4D97-AF65-F5344CB8AC3E}">
        <p14:creationId xmlns:p14="http://schemas.microsoft.com/office/powerpoint/2010/main" val="1357870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Title 4">
            <a:extLst>
              <a:ext uri="{FF2B5EF4-FFF2-40B4-BE49-F238E27FC236}">
                <a16:creationId xmlns:a16="http://schemas.microsoft.com/office/drawing/2014/main" id="{B4DA8F08-7FF8-5846-A1F3-9A1CE307C9B6}"/>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CEE7F13-F52D-7C43-9F04-29EF723D655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348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2058987"/>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a:extLst>
              <a:ext uri="{FF2B5EF4-FFF2-40B4-BE49-F238E27FC236}">
                <a16:creationId xmlns:a16="http://schemas.microsoft.com/office/drawing/2014/main" id="{C1781DDC-FAAB-1D48-A740-F63BA1EC640F}"/>
              </a:ext>
            </a:extLst>
          </p:cNvPr>
          <p:cNvSpPr>
            <a:spLocks noGrp="1"/>
          </p:cNvSpPr>
          <p:nvPr>
            <p:ph type="title"/>
          </p:nvPr>
        </p:nvSpPr>
        <p:spPr/>
        <p:txBody>
          <a:bodyPr/>
          <a:lstStyle/>
          <a:p>
            <a:r>
              <a:rPr lang="en-US"/>
              <a:t>Click to edit Master title style</a:t>
            </a:r>
          </a:p>
        </p:txBody>
      </p:sp>
      <p:cxnSp>
        <p:nvCxnSpPr>
          <p:cNvPr id="13" name="Straight Connector 12">
            <a:extLst>
              <a:ext uri="{FF2B5EF4-FFF2-40B4-BE49-F238E27FC236}">
                <a16:creationId xmlns:a16="http://schemas.microsoft.com/office/drawing/2014/main" id="{85EA0ADD-956A-E54E-8B99-BA2A33D393E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34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255243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a:xfrm>
            <a:off x="838200" y="1825625"/>
            <a:ext cx="10515600" cy="3822821"/>
          </a:xfrm>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cxnSp>
        <p:nvCxnSpPr>
          <p:cNvPr id="8" name="Straight Connector 7">
            <a:extLst>
              <a:ext uri="{FF2B5EF4-FFF2-40B4-BE49-F238E27FC236}">
                <a16:creationId xmlns:a16="http://schemas.microsoft.com/office/drawing/2014/main" id="{6C4E6479-DBC6-D340-9083-F99AA10359EE}"/>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8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12192000" cy="5635487"/>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4" y="0"/>
            <a:ext cx="7803983" cy="3255962"/>
          </a:xfrm>
        </p:spPr>
        <p:txBody>
          <a:bodyPr anchor="b">
            <a:normAutofit/>
          </a:bodyPr>
          <a:lstStyle>
            <a:lvl1pPr algn="l">
              <a:lnSpc>
                <a:spcPct val="100000"/>
              </a:lnSpc>
              <a:defRPr sz="4800">
                <a:solidFill>
                  <a:schemeClr val="bg1"/>
                </a:solidFill>
              </a:defRPr>
            </a:lvl1pPr>
          </a:lstStyle>
          <a:p>
            <a:r>
              <a:rPr lang="en-US"/>
              <a:t>Section Divider</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7803982"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rgbClr val="154578"/>
                </a:solidFill>
              </a:rPr>
              <a:pPr/>
              <a:t>‹#›</a:t>
            </a:fld>
            <a:endParaRPr lang="en-US">
              <a:solidFill>
                <a:srgbClr val="154578"/>
              </a:solidFill>
            </a:endParaRPr>
          </a:p>
        </p:txBody>
      </p:sp>
      <p:pic>
        <p:nvPicPr>
          <p:cNvPr id="4" name="Picture 3">
            <a:extLst>
              <a:ext uri="{FF2B5EF4-FFF2-40B4-BE49-F238E27FC236}">
                <a16:creationId xmlns:a16="http://schemas.microsoft.com/office/drawing/2014/main" id="{B8F2FC0E-43D4-BC45-9E8D-6C0087A3E05E}"/>
              </a:ext>
            </a:extLst>
          </p:cNvPr>
          <p:cNvPicPr>
            <a:picLocks noChangeAspect="1"/>
          </p:cNvPicPr>
          <p:nvPr userDrawn="1"/>
        </p:nvPicPr>
        <p:blipFill>
          <a:blip r:embed="rId3">
            <a:alphaModFix amt="50000"/>
          </a:blip>
          <a:stretch>
            <a:fillRect/>
          </a:stretch>
        </p:blipFill>
        <p:spPr>
          <a:xfrm>
            <a:off x="7986532" y="-529048"/>
            <a:ext cx="5044585" cy="5044585"/>
          </a:xfrm>
          <a:prstGeom prst="rect">
            <a:avLst/>
          </a:prstGeom>
        </p:spPr>
      </p:pic>
    </p:spTree>
    <p:extLst>
      <p:ext uri="{BB962C8B-B14F-4D97-AF65-F5344CB8AC3E}">
        <p14:creationId xmlns:p14="http://schemas.microsoft.com/office/powerpoint/2010/main" val="316420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3" name="Straight Connector 12">
            <a:extLst>
              <a:ext uri="{FF2B5EF4-FFF2-40B4-BE49-F238E27FC236}">
                <a16:creationId xmlns:a16="http://schemas.microsoft.com/office/drawing/2014/main" id="{78047698-6C71-504E-B128-C955D3CD0548}"/>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8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5" name="Straight Connector 14">
            <a:extLst>
              <a:ext uri="{FF2B5EF4-FFF2-40B4-BE49-F238E27FC236}">
                <a16:creationId xmlns:a16="http://schemas.microsoft.com/office/drawing/2014/main" id="{8C152C72-737B-9845-A90F-33403C1189C1}"/>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97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6EFA2D-6585-5C4B-9B23-AA6C8E7ADD0F}"/>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12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4" name="Straight Connector 13">
            <a:extLst>
              <a:ext uri="{FF2B5EF4-FFF2-40B4-BE49-F238E27FC236}">
                <a16:creationId xmlns:a16="http://schemas.microsoft.com/office/drawing/2014/main" id="{E93AB349-A208-D84C-977E-4450BB3210E5}"/>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50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5DF860-CCE8-DA46-997B-8843C2EC8120}"/>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442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b="0" i="0">
              <a:latin typeface="Tahoma" panose="020B0604030504040204" pitchFamily="34" charset="0"/>
            </a:endParaRPr>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cxnSp>
        <p:nvCxnSpPr>
          <p:cNvPr id="16" name="Straight Connector 15">
            <a:extLst>
              <a:ext uri="{FF2B5EF4-FFF2-40B4-BE49-F238E27FC236}">
                <a16:creationId xmlns:a16="http://schemas.microsoft.com/office/drawing/2014/main" id="{F9CCE5B2-370E-2E40-A8BF-CC7EE8904C9C}"/>
              </a:ext>
            </a:extLst>
          </p:cNvPr>
          <p:cNvCxnSpPr/>
          <p:nvPr userDrawn="1"/>
        </p:nvCxnSpPr>
        <p:spPr>
          <a:xfrm>
            <a:off x="-14284" y="1690457"/>
            <a:ext cx="12206284" cy="0"/>
          </a:xfrm>
          <a:prstGeom prst="line">
            <a:avLst/>
          </a:prstGeom>
          <a:ln w="6350">
            <a:solidFill>
              <a:srgbClr val="1545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82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ahoma" panose="020B0604030504040204" pitchFamily="34" charset="0"/>
            </a:endParaRPr>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36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7/2/2025</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95066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2" r:id="rId5"/>
    <p:sldLayoutId id="2147483653" r:id="rId6"/>
    <p:sldLayoutId id="2147483665" r:id="rId7"/>
    <p:sldLayoutId id="2147483666" r:id="rId8"/>
    <p:sldLayoutId id="2147483655" r:id="rId9"/>
    <p:sldLayoutId id="2147483664" r:id="rId10"/>
    <p:sldLayoutId id="2147483656" r:id="rId11"/>
    <p:sldLayoutId id="2147483657" r:id="rId12"/>
    <p:sldLayoutId id="2147483663" r:id="rId13"/>
    <p:sldLayoutId id="2147483682" r:id="rId14"/>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ahoma" panose="020B0604030504040204" pitchFamily="34" charset="0"/>
              </a:defRPr>
            </a:lvl1pPr>
          </a:lstStyle>
          <a:p>
            <a:fld id="{B9F76742-9B88-9646-A1C9-33F60B794E5F}" type="datetimeFigureOut">
              <a:rPr lang="en-US" smtClean="0"/>
              <a:pPr/>
              <a:t>7/2/2025</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ahoma" panose="020B0604030504040204" pitchFamily="34" charset="0"/>
              </a:defRPr>
            </a:lvl1pPr>
          </a:lstStyle>
          <a:p>
            <a:fld id="{C8F726C4-0B4F-C543-B26D-F6E5E2F5EDCC}" type="slidenum">
              <a:rPr lang="en-US" smtClean="0"/>
              <a:pPr/>
              <a:t>‹#›</a:t>
            </a:fld>
            <a:endParaRPr lang="en-US"/>
          </a:p>
        </p:txBody>
      </p:sp>
    </p:spTree>
    <p:extLst>
      <p:ext uri="{BB962C8B-B14F-4D97-AF65-F5344CB8AC3E}">
        <p14:creationId xmlns:p14="http://schemas.microsoft.com/office/powerpoint/2010/main" val="34693654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10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dasycenter.org/resources/dasy-framework-2022/" TargetMode="External"/><Relationship Id="rId7" Type="http://schemas.openxmlformats.org/officeDocument/2006/relationships/hyperlink" Target="https://dasycenter.org/look-think-act/#:~:text=Access%20the%20module:%20Look!,use%20data%20for%20program%20improvemen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dasycenter.org/data-inquiry-cycle/" TargetMode="External"/><Relationship Id="rId5" Type="http://schemas.openxmlformats.org/officeDocument/2006/relationships/hyperlink" Target="https://dasycenter.org/resources/critical-questions/" TargetMode="External"/><Relationship Id="rId4" Type="http://schemas.openxmlformats.org/officeDocument/2006/relationships/hyperlink" Target="https://dasycenter.org/data-leadership-competencies-for-part-c-and-part-b-61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dasycenter.org/"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hyperlink" Target="https://dasycenter.org/ec-data-u/" TargetMode="External"/><Relationship Id="rId4" Type="http://schemas.openxmlformats.org/officeDocument/2006/relationships/hyperlink" Target="https://dasycenter.org/resources/blog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dasycenter.org/datavis-toolkit/" TargetMode="External"/><Relationship Id="rId3" Type="http://schemas.openxmlformats.org/officeDocument/2006/relationships/hyperlink" Target="https://dasycenter.org/spp-apr-checklists-and-tips/" TargetMode="External"/><Relationship Id="rId7" Type="http://schemas.openxmlformats.org/officeDocument/2006/relationships/hyperlink" Target="https://dasycenter.org/resources/dasy-framework-202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dasycenter.org/data-processes-toolkit/" TargetMode="External"/><Relationship Id="rId5" Type="http://schemas.openxmlformats.org/officeDocument/2006/relationships/hyperlink" Target="https://dasycenter.org/data-governance-toolkit/" TargetMode="External"/><Relationship Id="rId4" Type="http://schemas.openxmlformats.org/officeDocument/2006/relationships/hyperlink" Target="https://dasycenter.org/data-linking-toolkit/" TargetMode="External"/><Relationship Id="rId9" Type="http://schemas.openxmlformats.org/officeDocument/2006/relationships/hyperlink" Target="https://dasycenter.org/data-culture-toolki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asycenter.org/technical-assistance/state-technical-assistance-liaisons/" TargetMode="External"/><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hyperlink" Target="http://dasycenter.org/" TargetMode="External"/><Relationship Id="rId7" Type="http://schemas.openxmlformats.org/officeDocument/2006/relationships/image" Target="../media/image50.gif"/><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hyperlink" Target="https://www.linkedin.com/company/dasy-center/"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9.xml"/><Relationship Id="rId16"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p:txBody>
          <a:bodyPr/>
          <a:lstStyle/>
          <a:p>
            <a:r>
              <a:rPr lang="en-US" dirty="0">
                <a:latin typeface="Tahoma"/>
                <a:ea typeface="Tahoma"/>
                <a:cs typeface="Tahoma"/>
              </a:rPr>
              <a:t>What </a:t>
            </a:r>
            <a:r>
              <a:rPr lang="en-US" dirty="0" err="1">
                <a:latin typeface="Tahoma"/>
                <a:ea typeface="Tahoma"/>
                <a:cs typeface="Tahoma"/>
              </a:rPr>
              <a:t>DaSy</a:t>
            </a:r>
            <a:r>
              <a:rPr lang="en-US" dirty="0">
                <a:latin typeface="Tahoma"/>
                <a:ea typeface="Tahoma"/>
                <a:cs typeface="Tahoma"/>
              </a:rPr>
              <a:t> Can Do For You</a:t>
            </a:r>
            <a:endParaRPr lang="en-US" dirty="0"/>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p:txBody>
          <a:bodyPr/>
          <a:lstStyle/>
          <a:p>
            <a:r>
              <a:rPr lang="en-US"/>
              <a:t>DaSy Staff</a:t>
            </a:r>
          </a:p>
        </p:txBody>
      </p:sp>
      <p:pic>
        <p:nvPicPr>
          <p:cNvPr id="14" name="Picture 13" descr="&quot; &quot;&#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l="84" r="-84" b="13818"/>
          <a:stretch/>
        </p:blipFill>
        <p:spPr>
          <a:xfrm>
            <a:off x="6096000" y="9427"/>
            <a:ext cx="6101148" cy="4925291"/>
          </a:xfrm>
          <a:prstGeom prst="rect">
            <a:avLst/>
          </a:prstGeom>
        </p:spPr>
      </p:pic>
      <p:sp>
        <p:nvSpPr>
          <p:cNvPr id="5" name="Subtitle 2">
            <a:extLst>
              <a:ext uri="{FF2B5EF4-FFF2-40B4-BE49-F238E27FC236}">
                <a16:creationId xmlns:a16="http://schemas.microsoft.com/office/drawing/2014/main" id="{A5DFBCD2-8FCE-A049-A1EB-C8F7F5B3C29F}"/>
              </a:ext>
            </a:extLst>
          </p:cNvPr>
          <p:cNvSpPr txBox="1">
            <a:spLocks/>
          </p:cNvSpPr>
          <p:nvPr/>
        </p:nvSpPr>
        <p:spPr>
          <a:xfrm>
            <a:off x="6286500" y="5886450"/>
            <a:ext cx="5500688"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rgbClr val="154578"/>
                </a:solidFill>
              </a:rPr>
              <a:t>June 26, 2025</a:t>
            </a:r>
          </a:p>
        </p:txBody>
      </p:sp>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0AA49-F332-F347-BD9D-C79C8D44A9B9}"/>
              </a:ext>
            </a:extLst>
          </p:cNvPr>
          <p:cNvSpPr>
            <a:spLocks noGrp="1"/>
          </p:cNvSpPr>
          <p:nvPr>
            <p:ph type="title"/>
          </p:nvPr>
        </p:nvSpPr>
        <p:spPr/>
        <p:txBody>
          <a:bodyPr>
            <a:normAutofit/>
          </a:bodyPr>
          <a:lstStyle/>
          <a:p>
            <a:r>
              <a:rPr lang="en-US" dirty="0" err="1">
                <a:latin typeface="Tahoma"/>
                <a:ea typeface="Tahoma"/>
                <a:cs typeface="Tahoma"/>
              </a:rPr>
              <a:t>DaSy</a:t>
            </a:r>
            <a:r>
              <a:rPr lang="en-US" dirty="0">
                <a:latin typeface="Tahoma"/>
                <a:ea typeface="Tahoma"/>
                <a:cs typeface="Tahoma"/>
              </a:rPr>
              <a:t> Foundational Resources</a:t>
            </a:r>
            <a:endParaRPr lang="en-US" dirty="0">
              <a:highlight>
                <a:srgbClr val="FFFF00"/>
              </a:highlight>
            </a:endParaRPr>
          </a:p>
        </p:txBody>
      </p:sp>
      <p:sp>
        <p:nvSpPr>
          <p:cNvPr id="6" name="Text Placeholder 5">
            <a:extLst>
              <a:ext uri="{FF2B5EF4-FFF2-40B4-BE49-F238E27FC236}">
                <a16:creationId xmlns:a16="http://schemas.microsoft.com/office/drawing/2014/main" id="{976A0403-F602-7C42-A83A-A188D63B0FB0}"/>
              </a:ext>
            </a:extLst>
          </p:cNvPr>
          <p:cNvSpPr>
            <a:spLocks noGrp="1"/>
          </p:cNvSpPr>
          <p:nvPr>
            <p:ph type="body" sz="half" idx="2"/>
          </p:nvPr>
        </p:nvSpPr>
        <p:spPr>
          <a:xfrm>
            <a:off x="4480561" y="2195784"/>
            <a:ext cx="6873239" cy="3315330"/>
          </a:xfrm>
        </p:spPr>
        <p:txBody>
          <a:bodyPr>
            <a:normAutofit/>
          </a:bodyPr>
          <a:lstStyle/>
          <a:p>
            <a:pPr marL="342900" indent="-342900">
              <a:buFont typeface="Arial" panose="020B0604020202020204" pitchFamily="34" charset="0"/>
              <a:buChar char="•"/>
            </a:pPr>
            <a:r>
              <a:rPr lang="en-US" err="1">
                <a:hlinkClick r:id="rId3" tooltip="DaSy Data System Framework"/>
              </a:rPr>
              <a:t>DaSy</a:t>
            </a:r>
            <a:r>
              <a:rPr lang="en-US">
                <a:hlinkClick r:id="rId3" tooltip="DaSy Data System Framework"/>
              </a:rPr>
              <a:t> Data System Framework</a:t>
            </a:r>
            <a:endParaRPr lang="en-US">
              <a:hlinkClick r:id="rId4"/>
            </a:endParaRPr>
          </a:p>
          <a:p>
            <a:pPr marL="342900" indent="-342900">
              <a:buFont typeface="Arial" panose="020B0604020202020204" pitchFamily="34" charset="0"/>
              <a:buChar char="•"/>
            </a:pPr>
            <a:r>
              <a:rPr lang="en-US">
                <a:hlinkClick r:id="rId5" tooltip="Critical Questions About Early Intervention and Early Childhood Special Education"/>
              </a:rPr>
              <a:t>Critical Questions About Early Intervention and Early Childhood Special Education</a:t>
            </a:r>
            <a:endParaRPr lang="en-US">
              <a:hlinkClick r:id="rId4" tooltip="Data Leadership Competencies for Part C and Part B 619"/>
            </a:endParaRPr>
          </a:p>
          <a:p>
            <a:pPr marL="342900" indent="-342900">
              <a:buFont typeface="Arial" panose="020B0604020202020204" pitchFamily="34" charset="0"/>
              <a:buChar char="•"/>
            </a:pPr>
            <a:r>
              <a:rPr lang="en-US">
                <a:hlinkClick r:id="rId4" tooltip="Data Leadership Competencies for Part C and Part B 619"/>
              </a:rPr>
              <a:t>Data Leadership Competencies for Part C and Part B 619</a:t>
            </a:r>
            <a:endParaRPr lang="en-US"/>
          </a:p>
          <a:p>
            <a:pPr marL="342900" indent="-342900">
              <a:buFont typeface="Arial" panose="020B0604020202020204" pitchFamily="34" charset="0"/>
              <a:buChar char="•"/>
            </a:pPr>
            <a:r>
              <a:rPr lang="en-US">
                <a:hlinkClick r:id="rId6" tooltip="Data Inquiry Cycle"/>
              </a:rPr>
              <a:t>Data Inquiry Cycle</a:t>
            </a:r>
            <a:endParaRPr lang="en-US"/>
          </a:p>
          <a:p>
            <a:pPr marL="342900" indent="-342900">
              <a:buFont typeface="Arial" panose="020B0604020202020204" pitchFamily="34" charset="0"/>
              <a:buChar char="•"/>
            </a:pPr>
            <a:r>
              <a:rPr lang="en-US">
                <a:hlinkClick r:id="rId7" tooltip="Look! Think! Act! Using Data for Program Improvement"/>
              </a:rPr>
              <a:t>Look, Think, Act </a:t>
            </a:r>
            <a:endParaRPr lang="en-US"/>
          </a:p>
        </p:txBody>
      </p:sp>
      <p:pic>
        <p:nvPicPr>
          <p:cNvPr id="8" name="Picture 7" descr="&quot; &quot;">
            <a:extLst>
              <a:ext uri="{FF2B5EF4-FFF2-40B4-BE49-F238E27FC236}">
                <a16:creationId xmlns:a16="http://schemas.microsoft.com/office/drawing/2014/main" id="{CC1C8C0A-B92D-294D-8BCE-EE05B74C03CB}"/>
              </a:ext>
            </a:extLst>
          </p:cNvPr>
          <p:cNvPicPr>
            <a:picLocks noChangeAspect="1"/>
          </p:cNvPicPr>
          <p:nvPr/>
        </p:nvPicPr>
        <p:blipFill rotWithShape="1">
          <a:blip r:embed="rId8"/>
          <a:stretch/>
        </p:blipFill>
        <p:spPr>
          <a:xfrm>
            <a:off x="181481" y="2195782"/>
            <a:ext cx="4200164" cy="3315329"/>
          </a:xfrm>
          <a:prstGeom prst="rect">
            <a:avLst/>
          </a:prstGeom>
        </p:spPr>
      </p:pic>
    </p:spTree>
    <p:extLst>
      <p:ext uri="{BB962C8B-B14F-4D97-AF65-F5344CB8AC3E}">
        <p14:creationId xmlns:p14="http://schemas.microsoft.com/office/powerpoint/2010/main" val="1777234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F27-62D8-534D-A4A9-AB0E32E9CF84}"/>
              </a:ext>
            </a:extLst>
          </p:cNvPr>
          <p:cNvSpPr>
            <a:spLocks noGrp="1"/>
          </p:cNvSpPr>
          <p:nvPr>
            <p:ph type="ctrTitle"/>
          </p:nvPr>
        </p:nvSpPr>
        <p:spPr/>
        <p:txBody>
          <a:bodyPr/>
          <a:lstStyle/>
          <a:p>
            <a:r>
              <a:rPr lang="en-US" dirty="0"/>
              <a:t>TA Opportunities</a:t>
            </a:r>
          </a:p>
        </p:txBody>
      </p:sp>
      <p:sp>
        <p:nvSpPr>
          <p:cNvPr id="3" name="Subtitle 2">
            <a:extLst>
              <a:ext uri="{FF2B5EF4-FFF2-40B4-BE49-F238E27FC236}">
                <a16:creationId xmlns:a16="http://schemas.microsoft.com/office/drawing/2014/main" id="{69CFF91E-0670-9F4D-8983-F05F0F16AD17}"/>
              </a:ext>
            </a:extLst>
          </p:cNvPr>
          <p:cNvSpPr>
            <a:spLocks noGrp="1"/>
          </p:cNvSpPr>
          <p:nvPr>
            <p:ph type="subTitle" idx="1"/>
          </p:nvPr>
        </p:nvSpPr>
        <p:spPr/>
        <p:txBody>
          <a:bodyPr vert="horz" lIns="91440" tIns="45720" rIns="91440" bIns="45720" rtlCol="0" anchor="t">
            <a:normAutofit/>
          </a:bodyPr>
          <a:lstStyle/>
          <a:p>
            <a:r>
              <a:rPr lang="en-US"/>
              <a:t>Sally Shepherd</a:t>
            </a:r>
          </a:p>
        </p:txBody>
      </p:sp>
    </p:spTree>
    <p:extLst>
      <p:ext uri="{BB962C8B-B14F-4D97-AF65-F5344CB8AC3E}">
        <p14:creationId xmlns:p14="http://schemas.microsoft.com/office/powerpoint/2010/main" val="2803879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8F7A-91F4-24C1-7B2D-982FE02F7715}"/>
              </a:ext>
            </a:extLst>
          </p:cNvPr>
          <p:cNvSpPr>
            <a:spLocks noGrp="1"/>
          </p:cNvSpPr>
          <p:nvPr>
            <p:ph type="title"/>
          </p:nvPr>
        </p:nvSpPr>
        <p:spPr/>
        <p:txBody>
          <a:bodyPr/>
          <a:lstStyle/>
          <a:p>
            <a:r>
              <a:rPr lang="en-US" dirty="0" err="1"/>
              <a:t>DaSy</a:t>
            </a:r>
            <a:r>
              <a:rPr lang="en-US" dirty="0"/>
              <a:t> Resources</a:t>
            </a:r>
          </a:p>
        </p:txBody>
      </p:sp>
      <p:sp>
        <p:nvSpPr>
          <p:cNvPr id="3" name="Content Placeholder 2">
            <a:extLst>
              <a:ext uri="{FF2B5EF4-FFF2-40B4-BE49-F238E27FC236}">
                <a16:creationId xmlns:a16="http://schemas.microsoft.com/office/drawing/2014/main" id="{32683C4F-869D-06C5-6048-5F2E51D30636}"/>
              </a:ext>
            </a:extLst>
          </p:cNvPr>
          <p:cNvSpPr>
            <a:spLocks noGrp="1"/>
          </p:cNvSpPr>
          <p:nvPr>
            <p:ph idx="1"/>
          </p:nvPr>
        </p:nvSpPr>
        <p:spPr>
          <a:xfrm>
            <a:off x="838200" y="2334409"/>
            <a:ext cx="10515600" cy="3613004"/>
          </a:xfrm>
        </p:spPr>
        <p:txBody>
          <a:bodyPr/>
          <a:lstStyle/>
          <a:p>
            <a:r>
              <a:rPr lang="en-US" sz="2800" err="1">
                <a:solidFill>
                  <a:srgbClr val="0070C0"/>
                </a:solidFill>
                <a:hlinkClick r:id="rId3" tooltip="DaSy Center website">
                  <a:extLst>
                    <a:ext uri="{A12FA001-AC4F-418D-AE19-62706E023703}">
                      <ahyp:hlinkClr xmlns:ahyp="http://schemas.microsoft.com/office/drawing/2018/hyperlinkcolor" val="tx"/>
                    </a:ext>
                  </a:extLst>
                </a:hlinkClick>
              </a:rPr>
              <a:t>DaSy</a:t>
            </a:r>
            <a:r>
              <a:rPr lang="en-US" sz="2800">
                <a:solidFill>
                  <a:srgbClr val="0070C0"/>
                </a:solidFill>
                <a:hlinkClick r:id="rId3" tooltip="DaSy Center website">
                  <a:extLst>
                    <a:ext uri="{A12FA001-AC4F-418D-AE19-62706E023703}">
                      <ahyp:hlinkClr xmlns:ahyp="http://schemas.microsoft.com/office/drawing/2018/hyperlinkcolor" val="tx"/>
                    </a:ext>
                  </a:extLst>
                </a:hlinkClick>
              </a:rPr>
              <a:t> website</a:t>
            </a:r>
            <a:endParaRPr lang="en-US" sz="2800">
              <a:solidFill>
                <a:srgbClr val="0070C0"/>
              </a:solidFill>
            </a:endParaRPr>
          </a:p>
          <a:p>
            <a:r>
              <a:rPr lang="en-US" sz="2800" err="1">
                <a:solidFill>
                  <a:srgbClr val="0070C0"/>
                </a:solidFill>
                <a:hlinkClick r:id="rId4" tooltip="DaSy blog posts">
                  <a:extLst>
                    <a:ext uri="{A12FA001-AC4F-418D-AE19-62706E023703}">
                      <ahyp:hlinkClr xmlns:ahyp="http://schemas.microsoft.com/office/drawing/2018/hyperlinkcolor" val="tx"/>
                    </a:ext>
                  </a:extLst>
                </a:hlinkClick>
              </a:rPr>
              <a:t>DaSy</a:t>
            </a:r>
            <a:r>
              <a:rPr lang="en-US" sz="2800">
                <a:solidFill>
                  <a:srgbClr val="0070C0"/>
                </a:solidFill>
                <a:hlinkClick r:id="rId4" tooltip="DaSy blog posts">
                  <a:extLst>
                    <a:ext uri="{A12FA001-AC4F-418D-AE19-62706E023703}">
                      <ahyp:hlinkClr xmlns:ahyp="http://schemas.microsoft.com/office/drawing/2018/hyperlinkcolor" val="tx"/>
                    </a:ext>
                  </a:extLst>
                </a:hlinkClick>
              </a:rPr>
              <a:t> blogs</a:t>
            </a:r>
            <a:endParaRPr lang="en-US" sz="2800">
              <a:solidFill>
                <a:srgbClr val="0070C0"/>
              </a:solidFill>
            </a:endParaRPr>
          </a:p>
          <a:p>
            <a:r>
              <a:rPr lang="en-US" sz="2800">
                <a:solidFill>
                  <a:srgbClr val="0070C0"/>
                </a:solidFill>
                <a:hlinkClick r:id="rId5" tooltip="EC Data University">
                  <a:extLst>
                    <a:ext uri="{A12FA001-AC4F-418D-AE19-62706E023703}">
                      <ahyp:hlinkClr xmlns:ahyp="http://schemas.microsoft.com/office/drawing/2018/hyperlinkcolor" val="tx"/>
                    </a:ext>
                  </a:extLst>
                </a:hlinkClick>
              </a:rPr>
              <a:t>EC Data University (EC Data U)</a:t>
            </a:r>
            <a:endParaRPr lang="en-US" sz="2800">
              <a:solidFill>
                <a:srgbClr val="0070C0"/>
              </a:solidFill>
            </a:endParaRPr>
          </a:p>
          <a:p>
            <a:r>
              <a:rPr lang="en-US" sz="2800" err="1"/>
              <a:t>DaSyTalks</a:t>
            </a:r>
            <a:r>
              <a:rPr lang="en-US" sz="2800"/>
              <a:t> Podcast – Coming soon!</a:t>
            </a:r>
          </a:p>
        </p:txBody>
      </p:sp>
      <p:pic>
        <p:nvPicPr>
          <p:cNvPr id="1030" name="Picture 6" descr="&quot; &quot;">
            <a:extLst>
              <a:ext uri="{FF2B5EF4-FFF2-40B4-BE49-F238E27FC236}">
                <a16:creationId xmlns:a16="http://schemas.microsoft.com/office/drawing/2014/main" id="{31BB2CA4-5C0E-0A0E-BF3D-0B12868703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098633"/>
            <a:ext cx="2660733" cy="2660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176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F83A-A3AF-4525-8CB1-FB43288F46EC}"/>
              </a:ext>
            </a:extLst>
          </p:cNvPr>
          <p:cNvSpPr>
            <a:spLocks noGrp="1"/>
          </p:cNvSpPr>
          <p:nvPr>
            <p:ph type="title"/>
          </p:nvPr>
        </p:nvSpPr>
        <p:spPr/>
        <p:txBody>
          <a:bodyPr/>
          <a:lstStyle/>
          <a:p>
            <a:r>
              <a:rPr lang="en-US" dirty="0"/>
              <a:t>Current/Upcoming TA</a:t>
            </a:r>
          </a:p>
        </p:txBody>
      </p:sp>
      <p:sp>
        <p:nvSpPr>
          <p:cNvPr id="7" name="Text Placeholder 6">
            <a:extLst>
              <a:ext uri="{FF2B5EF4-FFF2-40B4-BE49-F238E27FC236}">
                <a16:creationId xmlns:a16="http://schemas.microsoft.com/office/drawing/2014/main" id="{46F0DBBD-5897-46E1-AA82-DEAECA1F4DB7}"/>
              </a:ext>
            </a:extLst>
          </p:cNvPr>
          <p:cNvSpPr>
            <a:spLocks noGrp="1"/>
          </p:cNvSpPr>
          <p:nvPr>
            <p:ph type="body" idx="1"/>
          </p:nvPr>
        </p:nvSpPr>
        <p:spPr>
          <a:xfrm>
            <a:off x="839788" y="1683643"/>
            <a:ext cx="5157787" cy="444415"/>
          </a:xfrm>
        </p:spPr>
        <p:txBody>
          <a:bodyPr>
            <a:normAutofit/>
          </a:bodyPr>
          <a:lstStyle/>
          <a:p>
            <a:pPr>
              <a:spcBef>
                <a:spcPts val="600"/>
              </a:spcBef>
            </a:pPr>
            <a:r>
              <a:rPr lang="en-US" sz="2200"/>
              <a:t>Cohorts</a:t>
            </a:r>
          </a:p>
        </p:txBody>
      </p:sp>
      <p:sp>
        <p:nvSpPr>
          <p:cNvPr id="3" name="Content Placeholder 2">
            <a:extLst>
              <a:ext uri="{FF2B5EF4-FFF2-40B4-BE49-F238E27FC236}">
                <a16:creationId xmlns:a16="http://schemas.microsoft.com/office/drawing/2014/main" id="{33505488-02B4-8A4B-2ABE-3B99BA86B2CA}"/>
              </a:ext>
            </a:extLst>
          </p:cNvPr>
          <p:cNvSpPr>
            <a:spLocks noGrp="1"/>
          </p:cNvSpPr>
          <p:nvPr>
            <p:ph sz="half" idx="2"/>
          </p:nvPr>
        </p:nvSpPr>
        <p:spPr>
          <a:xfrm>
            <a:off x="839788" y="2128058"/>
            <a:ext cx="5157787" cy="4123114"/>
          </a:xfrm>
        </p:spPr>
        <p:txBody>
          <a:bodyPr>
            <a:noAutofit/>
          </a:bodyPr>
          <a:lstStyle/>
          <a:p>
            <a:pPr>
              <a:spcBef>
                <a:spcPts val="600"/>
              </a:spcBef>
            </a:pPr>
            <a:r>
              <a:rPr lang="en-US" sz="2200"/>
              <a:t>Family Data Leaders</a:t>
            </a:r>
          </a:p>
          <a:p>
            <a:pPr>
              <a:spcBef>
                <a:spcPts val="600"/>
              </a:spcBef>
            </a:pPr>
            <a:r>
              <a:rPr lang="en-US" sz="2200"/>
              <a:t>Upcoming Cohorts</a:t>
            </a:r>
          </a:p>
          <a:p>
            <a:pPr lvl="1">
              <a:spcBef>
                <a:spcPts val="600"/>
              </a:spcBef>
            </a:pPr>
            <a:r>
              <a:rPr lang="en-US" sz="2200"/>
              <a:t>Family Outcomes Cohort</a:t>
            </a:r>
          </a:p>
          <a:p>
            <a:pPr lvl="1">
              <a:spcBef>
                <a:spcPts val="600"/>
              </a:spcBef>
            </a:pPr>
            <a:r>
              <a:rPr lang="en-US" sz="2200"/>
              <a:t>Child Outcomes Data Use Cohort</a:t>
            </a:r>
          </a:p>
          <a:p>
            <a:pPr lvl="1">
              <a:spcBef>
                <a:spcPts val="600"/>
              </a:spcBef>
            </a:pPr>
            <a:r>
              <a:rPr lang="en-US" sz="2200"/>
              <a:t>Child Find Cohort</a:t>
            </a:r>
          </a:p>
        </p:txBody>
      </p:sp>
      <p:sp>
        <p:nvSpPr>
          <p:cNvPr id="8" name="Text Placeholder 7">
            <a:extLst>
              <a:ext uri="{FF2B5EF4-FFF2-40B4-BE49-F238E27FC236}">
                <a16:creationId xmlns:a16="http://schemas.microsoft.com/office/drawing/2014/main" id="{950A1885-A48F-8E39-13D9-65B06114932B}"/>
              </a:ext>
            </a:extLst>
          </p:cNvPr>
          <p:cNvSpPr>
            <a:spLocks noGrp="1"/>
          </p:cNvSpPr>
          <p:nvPr>
            <p:ph type="body" sz="quarter" idx="3"/>
          </p:nvPr>
        </p:nvSpPr>
        <p:spPr>
          <a:xfrm>
            <a:off x="6095999" y="1512917"/>
            <a:ext cx="6672349" cy="1916083"/>
          </a:xfrm>
        </p:spPr>
        <p:txBody>
          <a:bodyPr>
            <a:normAutofit/>
          </a:bodyPr>
          <a:lstStyle/>
          <a:p>
            <a:pPr>
              <a:spcBef>
                <a:spcPts val="600"/>
              </a:spcBef>
            </a:pPr>
            <a:r>
              <a:rPr lang="en-US" sz="2200"/>
              <a:t>In-person Meetings</a:t>
            </a:r>
          </a:p>
          <a:p>
            <a:pPr marL="342900" indent="-342900">
              <a:spcBef>
                <a:spcPts val="600"/>
              </a:spcBef>
              <a:buFont typeface="Arial" panose="020B0604020202020204" pitchFamily="34" charset="0"/>
              <a:buChar char="•"/>
            </a:pPr>
            <a:r>
              <a:rPr lang="en-US" sz="2200" b="0"/>
              <a:t>Data Managers Workshop</a:t>
            </a:r>
          </a:p>
          <a:p>
            <a:pPr marL="342900" indent="-342900">
              <a:spcBef>
                <a:spcPts val="600"/>
              </a:spcBef>
              <a:buFont typeface="Arial" panose="020B0604020202020204" pitchFamily="34" charset="0"/>
              <a:buChar char="•"/>
            </a:pPr>
            <a:r>
              <a:rPr lang="en-US" sz="2200" b="0"/>
              <a:t>Data Institute for SPP/APR </a:t>
            </a:r>
          </a:p>
          <a:p>
            <a:r>
              <a:rPr lang="en-US" sz="2200"/>
              <a:t>Learning Communities</a:t>
            </a:r>
          </a:p>
        </p:txBody>
      </p:sp>
      <p:sp>
        <p:nvSpPr>
          <p:cNvPr id="9" name="Content Placeholder 8">
            <a:extLst>
              <a:ext uri="{FF2B5EF4-FFF2-40B4-BE49-F238E27FC236}">
                <a16:creationId xmlns:a16="http://schemas.microsoft.com/office/drawing/2014/main" id="{74CFC595-C0CF-5737-0F27-604980B064DA}"/>
              </a:ext>
            </a:extLst>
          </p:cNvPr>
          <p:cNvSpPr>
            <a:spLocks noGrp="1"/>
          </p:cNvSpPr>
          <p:nvPr>
            <p:ph sz="quarter" idx="4"/>
          </p:nvPr>
        </p:nvSpPr>
        <p:spPr>
          <a:xfrm>
            <a:off x="6194630" y="3472732"/>
            <a:ext cx="5183188" cy="3020143"/>
          </a:xfrm>
        </p:spPr>
        <p:txBody>
          <a:bodyPr>
            <a:normAutofit/>
          </a:bodyPr>
          <a:lstStyle/>
          <a:p>
            <a:pPr>
              <a:spcBef>
                <a:spcPts val="600"/>
              </a:spcBef>
            </a:pPr>
            <a:r>
              <a:rPr lang="en-US" sz="2200"/>
              <a:t>Family Outcomes CoP</a:t>
            </a:r>
          </a:p>
          <a:p>
            <a:pPr>
              <a:spcBef>
                <a:spcPts val="600"/>
              </a:spcBef>
            </a:pPr>
            <a:r>
              <a:rPr lang="en-US" sz="2200"/>
              <a:t>COS CoP</a:t>
            </a:r>
          </a:p>
          <a:p>
            <a:pPr>
              <a:spcBef>
                <a:spcPts val="600"/>
              </a:spcBef>
            </a:pPr>
            <a:r>
              <a:rPr lang="en-US" sz="2200"/>
              <a:t>TS GOLD CoP</a:t>
            </a:r>
          </a:p>
          <a:p>
            <a:pPr>
              <a:spcBef>
                <a:spcPts val="600"/>
              </a:spcBef>
            </a:pPr>
            <a:r>
              <a:rPr lang="en-US" sz="2200"/>
              <a:t>BDI User Group</a:t>
            </a:r>
          </a:p>
          <a:p>
            <a:pPr>
              <a:spcBef>
                <a:spcPts val="600"/>
              </a:spcBef>
            </a:pPr>
            <a:r>
              <a:rPr lang="en-US" sz="2200"/>
              <a:t>Monitoring CoP</a:t>
            </a:r>
          </a:p>
          <a:p>
            <a:pPr>
              <a:spcBef>
                <a:spcPts val="600"/>
              </a:spcBef>
            </a:pPr>
            <a:r>
              <a:rPr lang="en-US" sz="2200"/>
              <a:t>Part C Data Managers CoP</a:t>
            </a:r>
          </a:p>
          <a:p>
            <a:pPr>
              <a:spcBef>
                <a:spcPts val="600"/>
              </a:spcBef>
            </a:pPr>
            <a:r>
              <a:rPr lang="en-US" sz="2200"/>
              <a:t>Part C Data Systems CoP</a:t>
            </a:r>
          </a:p>
        </p:txBody>
      </p:sp>
      <p:pic>
        <p:nvPicPr>
          <p:cNvPr id="3074" name="Picture 2" descr="&quot; &quot;">
            <a:extLst>
              <a:ext uri="{FF2B5EF4-FFF2-40B4-BE49-F238E27FC236}">
                <a16:creationId xmlns:a16="http://schemas.microsoft.com/office/drawing/2014/main" id="{E5A921BC-14DB-E70F-0B05-359CAE5BE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493" y="4553747"/>
            <a:ext cx="3762375" cy="302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8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558F38-DFE7-F2F9-0866-B4B3BFEEC522}"/>
              </a:ext>
            </a:extLst>
          </p:cNvPr>
          <p:cNvSpPr>
            <a:spLocks noGrp="1"/>
          </p:cNvSpPr>
          <p:nvPr>
            <p:ph type="title"/>
          </p:nvPr>
        </p:nvSpPr>
        <p:spPr/>
        <p:txBody>
          <a:bodyPr/>
          <a:lstStyle/>
          <a:p>
            <a:r>
              <a:rPr lang="en-US" dirty="0"/>
              <a:t>And of course - Individual State TA </a:t>
            </a:r>
          </a:p>
        </p:txBody>
      </p:sp>
      <p:sp>
        <p:nvSpPr>
          <p:cNvPr id="8" name="Content Placeholder 7">
            <a:extLst>
              <a:ext uri="{FF2B5EF4-FFF2-40B4-BE49-F238E27FC236}">
                <a16:creationId xmlns:a16="http://schemas.microsoft.com/office/drawing/2014/main" id="{6AE2E97C-A3E1-37D9-CE38-60EE7D331DBB}"/>
              </a:ext>
            </a:extLst>
          </p:cNvPr>
          <p:cNvSpPr>
            <a:spLocks noGrp="1"/>
          </p:cNvSpPr>
          <p:nvPr>
            <p:ph idx="1"/>
          </p:nvPr>
        </p:nvSpPr>
        <p:spPr>
          <a:xfrm>
            <a:off x="465513" y="1825625"/>
            <a:ext cx="10888287" cy="4121788"/>
          </a:xfrm>
        </p:spPr>
        <p:txBody>
          <a:bodyPr/>
          <a:lstStyle/>
          <a:p>
            <a:pPr>
              <a:spcBef>
                <a:spcPts val="600"/>
              </a:spcBef>
            </a:pPr>
            <a:r>
              <a:rPr lang="en-US"/>
              <a:t>Contact us</a:t>
            </a:r>
          </a:p>
          <a:p>
            <a:pPr lvl="1">
              <a:spcBef>
                <a:spcPts val="600"/>
              </a:spcBef>
            </a:pPr>
            <a:r>
              <a:rPr lang="en-US"/>
              <a:t>Each state has a </a:t>
            </a:r>
            <a:r>
              <a:rPr lang="en-US" err="1"/>
              <a:t>DaSy</a:t>
            </a:r>
            <a:r>
              <a:rPr lang="en-US"/>
              <a:t> Liaison who serves as the primary </a:t>
            </a:r>
            <a:r>
              <a:rPr lang="en-US" err="1"/>
              <a:t>DaSy</a:t>
            </a:r>
            <a:r>
              <a:rPr lang="en-US"/>
              <a:t> contact</a:t>
            </a:r>
          </a:p>
          <a:p>
            <a:pPr lvl="1">
              <a:spcBef>
                <a:spcPts val="600"/>
              </a:spcBef>
            </a:pPr>
            <a:r>
              <a:rPr lang="en-US"/>
              <a:t>Email and phone numbers are on the State TA Liaisons page</a:t>
            </a:r>
          </a:p>
          <a:p>
            <a:pPr>
              <a:spcBef>
                <a:spcPts val="600"/>
              </a:spcBef>
            </a:pPr>
            <a:r>
              <a:rPr lang="en-US"/>
              <a:t>We can assist with using any of the </a:t>
            </a:r>
            <a:r>
              <a:rPr lang="en-US" err="1"/>
              <a:t>DaSy</a:t>
            </a:r>
            <a:r>
              <a:rPr lang="en-US"/>
              <a:t> products and resources</a:t>
            </a:r>
          </a:p>
          <a:p>
            <a:pPr>
              <a:spcBef>
                <a:spcPts val="600"/>
              </a:spcBef>
            </a:pPr>
            <a:r>
              <a:rPr lang="en-US"/>
              <a:t>We align individual state TA with the needs of the state</a:t>
            </a:r>
          </a:p>
          <a:p>
            <a:pPr lvl="1">
              <a:spcBef>
                <a:spcPts val="600"/>
              </a:spcBef>
            </a:pPr>
            <a:r>
              <a:rPr lang="en-US"/>
              <a:t>Answer questions and share resources and ideas through email</a:t>
            </a:r>
          </a:p>
          <a:p>
            <a:pPr lvl="1">
              <a:spcBef>
                <a:spcPts val="600"/>
              </a:spcBef>
            </a:pPr>
            <a:r>
              <a:rPr lang="en-US"/>
              <a:t>Organize and facilitate virtual meetings</a:t>
            </a:r>
          </a:p>
          <a:p>
            <a:pPr lvl="1">
              <a:spcBef>
                <a:spcPts val="600"/>
              </a:spcBef>
            </a:pPr>
            <a:r>
              <a:rPr lang="en-US"/>
              <a:t>Organize and facilitate on-site workshops and meetings</a:t>
            </a:r>
          </a:p>
        </p:txBody>
      </p:sp>
      <p:pic>
        <p:nvPicPr>
          <p:cNvPr id="6" name="Picture 5" descr="&quot; &quot;&#10;&#10;">
            <a:extLst>
              <a:ext uri="{FF2B5EF4-FFF2-40B4-BE49-F238E27FC236}">
                <a16:creationId xmlns:a16="http://schemas.microsoft.com/office/drawing/2014/main" id="{7A1D9BB4-868E-3ED3-95FD-5046485C2A09}"/>
              </a:ext>
            </a:extLst>
          </p:cNvPr>
          <p:cNvPicPr>
            <a:picLocks/>
          </p:cNvPicPr>
          <p:nvPr/>
        </p:nvPicPr>
        <p:blipFill>
          <a:blip r:embed="rId3"/>
          <a:stretch>
            <a:fillRect/>
          </a:stretch>
        </p:blipFill>
        <p:spPr>
          <a:xfrm>
            <a:off x="9864437" y="2818491"/>
            <a:ext cx="2177934" cy="2784285"/>
          </a:xfrm>
          <a:prstGeom prst="rect">
            <a:avLst/>
          </a:prstGeom>
        </p:spPr>
      </p:pic>
    </p:spTree>
    <p:extLst>
      <p:ext uri="{BB962C8B-B14F-4D97-AF65-F5344CB8AC3E}">
        <p14:creationId xmlns:p14="http://schemas.microsoft.com/office/powerpoint/2010/main" val="1863840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D0EA-2F9D-1B56-CF6D-C55B8AB76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C6076-D55B-9913-F091-453980289B4D}"/>
              </a:ext>
            </a:extLst>
          </p:cNvPr>
          <p:cNvSpPr>
            <a:spLocks noGrp="1"/>
          </p:cNvSpPr>
          <p:nvPr>
            <p:ph type="ctrTitle"/>
          </p:nvPr>
        </p:nvSpPr>
        <p:spPr/>
        <p:txBody>
          <a:bodyPr/>
          <a:lstStyle/>
          <a:p>
            <a:r>
              <a:rPr lang="en-US" dirty="0">
                <a:latin typeface="Tahoma"/>
                <a:ea typeface="Tahoma"/>
                <a:cs typeface="Tahoma"/>
              </a:rPr>
              <a:t>Supports for IDEA Reporting Requirements:</a:t>
            </a:r>
            <a:br>
              <a:rPr lang="en-US" dirty="0">
                <a:latin typeface="Tahoma"/>
                <a:ea typeface="Tahoma"/>
                <a:cs typeface="Tahoma"/>
              </a:rPr>
            </a:br>
            <a:r>
              <a:rPr lang="en-US" dirty="0"/>
              <a:t>SPP/APR</a:t>
            </a:r>
          </a:p>
        </p:txBody>
      </p:sp>
      <p:sp>
        <p:nvSpPr>
          <p:cNvPr id="4" name="Subtitle 3">
            <a:extLst>
              <a:ext uri="{FF2B5EF4-FFF2-40B4-BE49-F238E27FC236}">
                <a16:creationId xmlns:a16="http://schemas.microsoft.com/office/drawing/2014/main" id="{2BA8D440-3A07-2BD6-33CA-E2EB82B56A69}"/>
              </a:ext>
            </a:extLst>
          </p:cNvPr>
          <p:cNvSpPr>
            <a:spLocks noGrp="1"/>
          </p:cNvSpPr>
          <p:nvPr>
            <p:ph type="subTitle" idx="1"/>
          </p:nvPr>
        </p:nvSpPr>
        <p:spPr/>
        <p:txBody>
          <a:bodyPr/>
          <a:lstStyle/>
          <a:p>
            <a:r>
              <a:rPr lang="en-US"/>
              <a:t> Ginger Elliott-Teague</a:t>
            </a:r>
          </a:p>
        </p:txBody>
      </p:sp>
    </p:spTree>
    <p:extLst>
      <p:ext uri="{BB962C8B-B14F-4D97-AF65-F5344CB8AC3E}">
        <p14:creationId xmlns:p14="http://schemas.microsoft.com/office/powerpoint/2010/main" val="3903153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3F20C0C-E790-EE0B-F4C3-AA080850A112}"/>
              </a:ext>
            </a:extLst>
          </p:cNvPr>
          <p:cNvSpPr>
            <a:spLocks noGrp="1"/>
          </p:cNvSpPr>
          <p:nvPr>
            <p:ph type="title"/>
          </p:nvPr>
        </p:nvSpPr>
        <p:spPr/>
        <p:txBody>
          <a:bodyPr>
            <a:normAutofit/>
          </a:bodyPr>
          <a:lstStyle>
            <a:lvl1pPr>
              <a:defRPr cap="none"/>
            </a:lvl1pPr>
          </a:lstStyle>
          <a:p>
            <a:r>
              <a:rPr lang="en-US" dirty="0"/>
              <a:t>SPP/APR Modules</a:t>
            </a:r>
          </a:p>
        </p:txBody>
      </p:sp>
      <p:sp>
        <p:nvSpPr>
          <p:cNvPr id="5" name="Text Placeholder 4">
            <a:extLst>
              <a:ext uri="{FF2B5EF4-FFF2-40B4-BE49-F238E27FC236}">
                <a16:creationId xmlns:a16="http://schemas.microsoft.com/office/drawing/2014/main" id="{99DCDB9C-2638-58BD-92C9-D6C841BEF43A}"/>
              </a:ext>
            </a:extLst>
          </p:cNvPr>
          <p:cNvSpPr>
            <a:spLocks noGrp="1"/>
          </p:cNvSpPr>
          <p:nvPr>
            <p:ph type="body" idx="1"/>
          </p:nvPr>
        </p:nvSpPr>
        <p:spPr/>
        <p:txBody>
          <a:bodyPr/>
          <a:lstStyle/>
          <a:p>
            <a:r>
              <a:rPr lang="en-US"/>
              <a:t>What</a:t>
            </a:r>
          </a:p>
        </p:txBody>
      </p:sp>
      <p:sp>
        <p:nvSpPr>
          <p:cNvPr id="7" name="Content Placeholder 2">
            <a:extLst>
              <a:ext uri="{FF2B5EF4-FFF2-40B4-BE49-F238E27FC236}">
                <a16:creationId xmlns:a16="http://schemas.microsoft.com/office/drawing/2014/main" id="{FCD15E52-7D47-F771-5E76-49DCA3E532A3}"/>
              </a:ext>
            </a:extLst>
          </p:cNvPr>
          <p:cNvSpPr>
            <a:spLocks noGrp="1"/>
          </p:cNvSpPr>
          <p:nvPr>
            <p:ph sz="half" idx="2"/>
          </p:nvPr>
        </p:nvSpPr>
        <p:spPr/>
        <p:txBody>
          <a:bodyPr anchor="t">
            <a:noAutofit/>
          </a:bodyPr>
          <a:lstStyle/>
          <a:p>
            <a:r>
              <a:rPr lang="en-US"/>
              <a:t>These self-directed mini courses provide an overview and purpose of the SPP/APR and each indicator for Part C and those relevant to Part B 619</a:t>
            </a:r>
          </a:p>
          <a:p>
            <a:pPr lvl="1"/>
            <a:r>
              <a:rPr lang="en-US"/>
              <a:t>Provide basic understanding of IDEA Part C and Part B 619 SPP/APR indicators and their requirements</a:t>
            </a:r>
          </a:p>
        </p:txBody>
      </p:sp>
      <p:sp>
        <p:nvSpPr>
          <p:cNvPr id="6" name="Text Placeholder 5">
            <a:extLst>
              <a:ext uri="{FF2B5EF4-FFF2-40B4-BE49-F238E27FC236}">
                <a16:creationId xmlns:a16="http://schemas.microsoft.com/office/drawing/2014/main" id="{72361390-4FA2-184B-E593-F49CD95802AB}"/>
              </a:ext>
            </a:extLst>
          </p:cNvPr>
          <p:cNvSpPr>
            <a:spLocks noGrp="1"/>
          </p:cNvSpPr>
          <p:nvPr>
            <p:ph type="body" sz="quarter" idx="3"/>
          </p:nvPr>
        </p:nvSpPr>
        <p:spPr/>
        <p:txBody>
          <a:bodyPr/>
          <a:lstStyle/>
          <a:p>
            <a:r>
              <a:rPr lang="en-US"/>
              <a:t>Who</a:t>
            </a:r>
          </a:p>
        </p:txBody>
      </p:sp>
      <p:sp>
        <p:nvSpPr>
          <p:cNvPr id="9" name="Content Placeholder 8">
            <a:extLst>
              <a:ext uri="{FF2B5EF4-FFF2-40B4-BE49-F238E27FC236}">
                <a16:creationId xmlns:a16="http://schemas.microsoft.com/office/drawing/2014/main" id="{2139CAF7-4D8F-9103-24C8-D3888A391F5B}"/>
              </a:ext>
            </a:extLst>
          </p:cNvPr>
          <p:cNvSpPr>
            <a:spLocks noGrp="1"/>
          </p:cNvSpPr>
          <p:nvPr>
            <p:ph sz="quarter" idx="4"/>
          </p:nvPr>
        </p:nvSpPr>
        <p:spPr/>
        <p:txBody>
          <a:bodyPr/>
          <a:lstStyle/>
          <a:p>
            <a:r>
              <a:rPr lang="en-US"/>
              <a:t>Designed for anyone interested in learning more about the SPP/APR requirements, including Part C and </a:t>
            </a:r>
            <a:r>
              <a:rPr lang="en-US" b="1"/>
              <a:t>Part B 619 coordinators and staff, parents and other partners</a:t>
            </a:r>
          </a:p>
        </p:txBody>
      </p:sp>
    </p:spTree>
    <p:extLst>
      <p:ext uri="{BB962C8B-B14F-4D97-AF65-F5344CB8AC3E}">
        <p14:creationId xmlns:p14="http://schemas.microsoft.com/office/powerpoint/2010/main" val="146414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BF6D3D-D818-70F8-B447-A944C0B32AAC}"/>
              </a:ext>
            </a:extLst>
          </p:cNvPr>
          <p:cNvSpPr>
            <a:spLocks noGrp="1"/>
          </p:cNvSpPr>
          <p:nvPr>
            <p:ph type="title"/>
          </p:nvPr>
        </p:nvSpPr>
        <p:spPr/>
        <p:txBody>
          <a:bodyPr/>
          <a:lstStyle/>
          <a:p>
            <a:r>
              <a:rPr lang="en-US" dirty="0"/>
              <a:t>SPP/APR Checklists and Tips</a:t>
            </a:r>
          </a:p>
        </p:txBody>
      </p:sp>
      <p:sp>
        <p:nvSpPr>
          <p:cNvPr id="9" name="Text Placeholder 8">
            <a:extLst>
              <a:ext uri="{FF2B5EF4-FFF2-40B4-BE49-F238E27FC236}">
                <a16:creationId xmlns:a16="http://schemas.microsoft.com/office/drawing/2014/main" id="{E70A404C-388B-590D-0178-D492A1C4BF23}"/>
              </a:ext>
            </a:extLst>
          </p:cNvPr>
          <p:cNvSpPr>
            <a:spLocks noGrp="1"/>
          </p:cNvSpPr>
          <p:nvPr>
            <p:ph type="body" idx="1"/>
          </p:nvPr>
        </p:nvSpPr>
        <p:spPr/>
        <p:txBody>
          <a:bodyPr/>
          <a:lstStyle/>
          <a:p>
            <a:r>
              <a:rPr lang="en-US"/>
              <a:t>What</a:t>
            </a:r>
          </a:p>
        </p:txBody>
      </p:sp>
      <p:sp>
        <p:nvSpPr>
          <p:cNvPr id="8" name="Content Placeholder 7">
            <a:extLst>
              <a:ext uri="{FF2B5EF4-FFF2-40B4-BE49-F238E27FC236}">
                <a16:creationId xmlns:a16="http://schemas.microsoft.com/office/drawing/2014/main" id="{7B5CF39C-377D-9A27-21C0-B37A55C3D456}"/>
              </a:ext>
            </a:extLst>
          </p:cNvPr>
          <p:cNvSpPr>
            <a:spLocks noGrp="1"/>
          </p:cNvSpPr>
          <p:nvPr>
            <p:ph sz="half" idx="2"/>
          </p:nvPr>
        </p:nvSpPr>
        <p:spPr>
          <a:xfrm>
            <a:off x="839788" y="2505075"/>
            <a:ext cx="5157787" cy="3660594"/>
          </a:xfrm>
        </p:spPr>
        <p:txBody>
          <a:bodyPr>
            <a:normAutofit lnSpcReduction="10000"/>
          </a:bodyPr>
          <a:lstStyle/>
          <a:p>
            <a:pPr lvl="0"/>
            <a:r>
              <a:rPr lang="en-US"/>
              <a:t>Includes a checklist of required and optional elements in the SPP/APR</a:t>
            </a:r>
          </a:p>
          <a:p>
            <a:pPr lvl="1"/>
            <a:r>
              <a:rPr lang="en-US"/>
              <a:t>Useful as a planning guide for  every field in the APR reporting platform </a:t>
            </a:r>
          </a:p>
          <a:p>
            <a:pPr lvl="0"/>
            <a:r>
              <a:rPr lang="en-US"/>
              <a:t>Provides guidance, considerations, and tips for answering required questions  </a:t>
            </a:r>
          </a:p>
          <a:p>
            <a:pPr lvl="1"/>
            <a:r>
              <a:rPr lang="en-US"/>
              <a:t>Tips include writing examples</a:t>
            </a:r>
          </a:p>
        </p:txBody>
      </p:sp>
      <p:sp>
        <p:nvSpPr>
          <p:cNvPr id="10" name="Text Placeholder 9">
            <a:extLst>
              <a:ext uri="{FF2B5EF4-FFF2-40B4-BE49-F238E27FC236}">
                <a16:creationId xmlns:a16="http://schemas.microsoft.com/office/drawing/2014/main" id="{65A5AFEB-CD78-C1B3-25AA-F6A4E1A34864}"/>
              </a:ext>
            </a:extLst>
          </p:cNvPr>
          <p:cNvSpPr>
            <a:spLocks noGrp="1"/>
          </p:cNvSpPr>
          <p:nvPr>
            <p:ph type="body" sz="quarter" idx="3"/>
          </p:nvPr>
        </p:nvSpPr>
        <p:spPr/>
        <p:txBody>
          <a:bodyPr/>
          <a:lstStyle/>
          <a:p>
            <a:r>
              <a:rPr lang="en-US"/>
              <a:t>Who</a:t>
            </a:r>
          </a:p>
        </p:txBody>
      </p:sp>
      <p:sp>
        <p:nvSpPr>
          <p:cNvPr id="11" name="Content Placeholder 10">
            <a:extLst>
              <a:ext uri="{FF2B5EF4-FFF2-40B4-BE49-F238E27FC236}">
                <a16:creationId xmlns:a16="http://schemas.microsoft.com/office/drawing/2014/main" id="{A146B30E-79DA-C4F2-D332-6E5FE211ED6F}"/>
              </a:ext>
            </a:extLst>
          </p:cNvPr>
          <p:cNvSpPr>
            <a:spLocks noGrp="1"/>
          </p:cNvSpPr>
          <p:nvPr>
            <p:ph sz="quarter" idx="4"/>
          </p:nvPr>
        </p:nvSpPr>
        <p:spPr/>
        <p:txBody>
          <a:bodyPr>
            <a:normAutofit lnSpcReduction="10000"/>
          </a:bodyPr>
          <a:lstStyle/>
          <a:p>
            <a:r>
              <a:rPr lang="en-US"/>
              <a:t>Designed to help </a:t>
            </a:r>
            <a:r>
              <a:rPr lang="en-US" b="1"/>
              <a:t>state program staff and data teams </a:t>
            </a:r>
            <a:r>
              <a:rPr lang="en-US"/>
              <a:t>prepare to collect data for, write, and submit the SPP/APR</a:t>
            </a:r>
          </a:p>
        </p:txBody>
      </p:sp>
      <p:pic>
        <p:nvPicPr>
          <p:cNvPr id="13" name="Picture 12" descr="&quot; &quot;">
            <a:extLst>
              <a:ext uri="{FF2B5EF4-FFF2-40B4-BE49-F238E27FC236}">
                <a16:creationId xmlns:a16="http://schemas.microsoft.com/office/drawing/2014/main" id="{59E5195D-79ED-D43C-4D0B-E6910879F1A1}"/>
              </a:ext>
            </a:extLst>
          </p:cNvPr>
          <p:cNvPicPr>
            <a:picLocks noChangeAspect="1"/>
          </p:cNvPicPr>
          <p:nvPr/>
        </p:nvPicPr>
        <p:blipFill>
          <a:blip r:embed="rId3"/>
          <a:srcRect l="41138" t="43185"/>
          <a:stretch>
            <a:fillRect/>
          </a:stretch>
        </p:blipFill>
        <p:spPr>
          <a:xfrm>
            <a:off x="7192583" y="4143568"/>
            <a:ext cx="3142421" cy="2022101"/>
          </a:xfrm>
          <a:prstGeom prst="rect">
            <a:avLst/>
          </a:prstGeom>
        </p:spPr>
      </p:pic>
    </p:spTree>
    <p:extLst>
      <p:ext uri="{BB962C8B-B14F-4D97-AF65-F5344CB8AC3E}">
        <p14:creationId xmlns:p14="http://schemas.microsoft.com/office/powerpoint/2010/main" val="1880864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6CDD74-D15A-D3CA-79F4-0028A55E667E}"/>
              </a:ext>
            </a:extLst>
          </p:cNvPr>
          <p:cNvSpPr>
            <a:spLocks noGrp="1"/>
          </p:cNvSpPr>
          <p:nvPr>
            <p:ph type="title"/>
          </p:nvPr>
        </p:nvSpPr>
        <p:spPr/>
        <p:txBody>
          <a:bodyPr>
            <a:normAutofit/>
          </a:bodyPr>
          <a:lstStyle>
            <a:lvl1pPr>
              <a:defRPr cap="none"/>
            </a:lvl1pPr>
          </a:lstStyle>
          <a:p>
            <a:r>
              <a:rPr lang="en-US" dirty="0"/>
              <a:t>Indicator Calculation Guidance</a:t>
            </a:r>
          </a:p>
        </p:txBody>
      </p:sp>
      <p:sp>
        <p:nvSpPr>
          <p:cNvPr id="2" name="Text Placeholder 1">
            <a:extLst>
              <a:ext uri="{FF2B5EF4-FFF2-40B4-BE49-F238E27FC236}">
                <a16:creationId xmlns:a16="http://schemas.microsoft.com/office/drawing/2014/main" id="{84A81EDE-2F50-D334-A124-4DD02FE789EF}"/>
              </a:ext>
            </a:extLst>
          </p:cNvPr>
          <p:cNvSpPr>
            <a:spLocks noGrp="1"/>
          </p:cNvSpPr>
          <p:nvPr>
            <p:ph type="body" idx="1"/>
          </p:nvPr>
        </p:nvSpPr>
        <p:spPr/>
        <p:txBody>
          <a:bodyPr/>
          <a:lstStyle/>
          <a:p>
            <a:r>
              <a:rPr lang="en-US"/>
              <a:t>What</a:t>
            </a:r>
          </a:p>
        </p:txBody>
      </p:sp>
      <p:sp>
        <p:nvSpPr>
          <p:cNvPr id="7" name="Content Placeholder 2">
            <a:extLst>
              <a:ext uri="{FF2B5EF4-FFF2-40B4-BE49-F238E27FC236}">
                <a16:creationId xmlns:a16="http://schemas.microsoft.com/office/drawing/2014/main" id="{5BFF213E-580D-A2DE-4242-A4C479776147}"/>
              </a:ext>
            </a:extLst>
          </p:cNvPr>
          <p:cNvSpPr>
            <a:spLocks noGrp="1"/>
          </p:cNvSpPr>
          <p:nvPr>
            <p:ph sz="half" idx="2"/>
          </p:nvPr>
        </p:nvSpPr>
        <p:spPr>
          <a:xfrm>
            <a:off x="839788" y="2505074"/>
            <a:ext cx="5157787" cy="3736699"/>
          </a:xfrm>
        </p:spPr>
        <p:txBody>
          <a:bodyPr anchor="t">
            <a:noAutofit/>
          </a:bodyPr>
          <a:lstStyle/>
          <a:p>
            <a:r>
              <a:rPr lang="en-US"/>
              <a:t>Provides details about the data needed for each indicator’s calculation to report in SPP/APR (Numerator and Denominator)</a:t>
            </a:r>
          </a:p>
          <a:p>
            <a:r>
              <a:rPr lang="en-US"/>
              <a:t>Supports states’ work to improve data quality, validity, and accuracy</a:t>
            </a:r>
          </a:p>
          <a:p>
            <a:r>
              <a:rPr lang="en-US"/>
              <a:t>Serves as a useful reference to check whether data collection processes are correct</a:t>
            </a:r>
          </a:p>
        </p:txBody>
      </p:sp>
      <p:sp>
        <p:nvSpPr>
          <p:cNvPr id="3" name="Text Placeholder 2">
            <a:extLst>
              <a:ext uri="{FF2B5EF4-FFF2-40B4-BE49-F238E27FC236}">
                <a16:creationId xmlns:a16="http://schemas.microsoft.com/office/drawing/2014/main" id="{D0E88508-8332-2CAB-3545-51CE92E1FD02}"/>
              </a:ext>
            </a:extLst>
          </p:cNvPr>
          <p:cNvSpPr>
            <a:spLocks noGrp="1"/>
          </p:cNvSpPr>
          <p:nvPr>
            <p:ph type="body" sz="quarter" idx="3"/>
          </p:nvPr>
        </p:nvSpPr>
        <p:spPr/>
        <p:txBody>
          <a:bodyPr/>
          <a:lstStyle/>
          <a:p>
            <a:r>
              <a:rPr lang="en-US"/>
              <a:t>Who</a:t>
            </a:r>
          </a:p>
        </p:txBody>
      </p:sp>
      <p:sp>
        <p:nvSpPr>
          <p:cNvPr id="4" name="Content Placeholder 3">
            <a:extLst>
              <a:ext uri="{FF2B5EF4-FFF2-40B4-BE49-F238E27FC236}">
                <a16:creationId xmlns:a16="http://schemas.microsoft.com/office/drawing/2014/main" id="{62195320-B5D7-2CE5-210E-B199F4400D24}"/>
              </a:ext>
            </a:extLst>
          </p:cNvPr>
          <p:cNvSpPr>
            <a:spLocks noGrp="1"/>
          </p:cNvSpPr>
          <p:nvPr>
            <p:ph sz="quarter" idx="4"/>
          </p:nvPr>
        </p:nvSpPr>
        <p:spPr/>
        <p:txBody>
          <a:bodyPr/>
          <a:lstStyle/>
          <a:p>
            <a:r>
              <a:rPr lang="en-US"/>
              <a:t>Designed to help </a:t>
            </a:r>
            <a:r>
              <a:rPr lang="en-US" b="1"/>
              <a:t>state and local data teams </a:t>
            </a:r>
            <a:r>
              <a:rPr lang="en-US"/>
              <a:t>collect and report the SPP/APR indicator data correctly</a:t>
            </a:r>
          </a:p>
        </p:txBody>
      </p:sp>
      <p:pic>
        <p:nvPicPr>
          <p:cNvPr id="6" name="Picture 5" descr="&quot; &quot;">
            <a:extLst>
              <a:ext uri="{FF2B5EF4-FFF2-40B4-BE49-F238E27FC236}">
                <a16:creationId xmlns:a16="http://schemas.microsoft.com/office/drawing/2014/main" id="{94E4DBE7-FA57-886D-3458-97E227946B84}"/>
              </a:ext>
            </a:extLst>
          </p:cNvPr>
          <p:cNvPicPr>
            <a:picLocks noChangeAspect="1"/>
          </p:cNvPicPr>
          <p:nvPr/>
        </p:nvPicPr>
        <p:blipFill>
          <a:blip r:embed="rId3"/>
          <a:srcRect l="17812" t="18720" r="26634" b="27577"/>
          <a:stretch>
            <a:fillRect/>
          </a:stretch>
        </p:blipFill>
        <p:spPr>
          <a:xfrm>
            <a:off x="7193411" y="3935733"/>
            <a:ext cx="3140765" cy="2011680"/>
          </a:xfrm>
          <a:prstGeom prst="rect">
            <a:avLst/>
          </a:prstGeom>
        </p:spPr>
      </p:pic>
    </p:spTree>
    <p:extLst>
      <p:ext uri="{BB962C8B-B14F-4D97-AF65-F5344CB8AC3E}">
        <p14:creationId xmlns:p14="http://schemas.microsoft.com/office/powerpoint/2010/main" val="2369156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C27FA4-782F-326A-FE25-F6C1716CA370}"/>
              </a:ext>
            </a:extLst>
          </p:cNvPr>
          <p:cNvSpPr>
            <a:spLocks noGrp="1"/>
          </p:cNvSpPr>
          <p:nvPr>
            <p:ph type="title"/>
          </p:nvPr>
        </p:nvSpPr>
        <p:spPr/>
        <p:txBody>
          <a:bodyPr>
            <a:normAutofit/>
          </a:bodyPr>
          <a:lstStyle/>
          <a:p>
            <a:r>
              <a:rPr lang="en-US" dirty="0"/>
              <a:t>Indicator C12 Reporting Support</a:t>
            </a:r>
          </a:p>
        </p:txBody>
      </p:sp>
      <p:sp>
        <p:nvSpPr>
          <p:cNvPr id="4" name="Text Placeholder 3">
            <a:extLst>
              <a:ext uri="{FF2B5EF4-FFF2-40B4-BE49-F238E27FC236}">
                <a16:creationId xmlns:a16="http://schemas.microsoft.com/office/drawing/2014/main" id="{ECFB997B-F116-8F33-1488-DDE1905FA10B}"/>
              </a:ext>
            </a:extLst>
          </p:cNvPr>
          <p:cNvSpPr>
            <a:spLocks noGrp="1"/>
          </p:cNvSpPr>
          <p:nvPr>
            <p:ph type="body" idx="1"/>
          </p:nvPr>
        </p:nvSpPr>
        <p:spPr/>
        <p:txBody>
          <a:bodyPr/>
          <a:lstStyle/>
          <a:p>
            <a:r>
              <a:rPr lang="en-US"/>
              <a:t>What</a:t>
            </a:r>
          </a:p>
        </p:txBody>
      </p:sp>
      <p:sp>
        <p:nvSpPr>
          <p:cNvPr id="2" name="Content Placeholder 1">
            <a:extLst>
              <a:ext uri="{FF2B5EF4-FFF2-40B4-BE49-F238E27FC236}">
                <a16:creationId xmlns:a16="http://schemas.microsoft.com/office/drawing/2014/main" id="{4917FC3C-E3AA-5F0A-FE08-ADED1CECB7EC}"/>
              </a:ext>
            </a:extLst>
          </p:cNvPr>
          <p:cNvSpPr>
            <a:spLocks noGrp="1"/>
          </p:cNvSpPr>
          <p:nvPr>
            <p:ph sz="half" idx="2"/>
          </p:nvPr>
        </p:nvSpPr>
        <p:spPr/>
        <p:txBody>
          <a:bodyPr>
            <a:normAutofit/>
          </a:bodyPr>
          <a:lstStyle/>
          <a:p>
            <a:r>
              <a:rPr lang="en-US"/>
              <a:t>Supports states’ work to accurately report on its correction of findings of noncompliance for all indicators</a:t>
            </a:r>
          </a:p>
          <a:p>
            <a:pPr lvl="1"/>
            <a:r>
              <a:rPr lang="en-US"/>
              <a:t>Guidance document</a:t>
            </a:r>
          </a:p>
          <a:p>
            <a:pPr lvl="1"/>
            <a:r>
              <a:rPr lang="en-US"/>
              <a:t>Example data scenarios for counting and reporting individual findings</a:t>
            </a:r>
          </a:p>
          <a:p>
            <a:pPr lvl="1"/>
            <a:r>
              <a:rPr lang="en-US"/>
              <a:t>Data calculation tool</a:t>
            </a:r>
          </a:p>
        </p:txBody>
      </p:sp>
      <p:sp>
        <p:nvSpPr>
          <p:cNvPr id="5" name="Text Placeholder 4">
            <a:extLst>
              <a:ext uri="{FF2B5EF4-FFF2-40B4-BE49-F238E27FC236}">
                <a16:creationId xmlns:a16="http://schemas.microsoft.com/office/drawing/2014/main" id="{150EC309-47AA-F66F-5810-8040185926AC}"/>
              </a:ext>
            </a:extLst>
          </p:cNvPr>
          <p:cNvSpPr>
            <a:spLocks noGrp="1"/>
          </p:cNvSpPr>
          <p:nvPr>
            <p:ph type="body" sz="quarter" idx="3"/>
          </p:nvPr>
        </p:nvSpPr>
        <p:spPr/>
        <p:txBody>
          <a:bodyPr/>
          <a:lstStyle/>
          <a:p>
            <a:r>
              <a:rPr lang="en-US"/>
              <a:t>Who</a:t>
            </a:r>
          </a:p>
        </p:txBody>
      </p:sp>
      <p:sp>
        <p:nvSpPr>
          <p:cNvPr id="6" name="Content Placeholder 5">
            <a:extLst>
              <a:ext uri="{FF2B5EF4-FFF2-40B4-BE49-F238E27FC236}">
                <a16:creationId xmlns:a16="http://schemas.microsoft.com/office/drawing/2014/main" id="{19C34C6B-90DB-C981-97A9-BFC07880902C}"/>
              </a:ext>
            </a:extLst>
          </p:cNvPr>
          <p:cNvSpPr>
            <a:spLocks noGrp="1"/>
          </p:cNvSpPr>
          <p:nvPr>
            <p:ph sz="quarter" idx="4"/>
          </p:nvPr>
        </p:nvSpPr>
        <p:spPr/>
        <p:txBody>
          <a:bodyPr>
            <a:normAutofit/>
          </a:bodyPr>
          <a:lstStyle/>
          <a:p>
            <a:r>
              <a:rPr lang="en-US"/>
              <a:t>Designed to support </a:t>
            </a:r>
            <a:r>
              <a:rPr lang="en-US" b="1"/>
              <a:t>state monitoring and data teams</a:t>
            </a:r>
            <a:r>
              <a:rPr lang="en-US"/>
              <a:t> to collect, track, and report correction of findings of noncompliance</a:t>
            </a:r>
          </a:p>
        </p:txBody>
      </p:sp>
    </p:spTree>
    <p:extLst>
      <p:ext uri="{BB962C8B-B14F-4D97-AF65-F5344CB8AC3E}">
        <p14:creationId xmlns:p14="http://schemas.microsoft.com/office/powerpoint/2010/main" val="262761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826-FE36-E242-B05D-C00F353E4F13}"/>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F6995323-A99A-B94A-8108-A011F80105B6}"/>
              </a:ext>
            </a:extLst>
          </p:cNvPr>
          <p:cNvSpPr>
            <a:spLocks noGrp="1"/>
          </p:cNvSpPr>
          <p:nvPr>
            <p:ph idx="1"/>
          </p:nvPr>
        </p:nvSpPr>
        <p:spPr/>
        <p:txBody>
          <a:bodyPr vert="horz" lIns="91440" tIns="45720" rIns="91440" bIns="45720" rtlCol="0" anchor="t">
            <a:normAutofit/>
          </a:bodyPr>
          <a:lstStyle/>
          <a:p>
            <a:r>
              <a:rPr lang="en-US">
                <a:latin typeface="Tahoma"/>
                <a:ea typeface="Tahoma"/>
                <a:cs typeface="Tahoma"/>
              </a:rPr>
              <a:t>Welcome </a:t>
            </a:r>
          </a:p>
          <a:p>
            <a:r>
              <a:rPr lang="en-US">
                <a:latin typeface="Tahoma"/>
                <a:ea typeface="Tahoma"/>
                <a:cs typeface="Tahoma"/>
              </a:rPr>
              <a:t>Overview of DaSy</a:t>
            </a:r>
          </a:p>
          <a:p>
            <a:r>
              <a:rPr lang="en-US">
                <a:latin typeface="Tahoma"/>
                <a:ea typeface="Tahoma"/>
                <a:cs typeface="Tahoma"/>
              </a:rPr>
              <a:t>TA Opportunities</a:t>
            </a:r>
            <a:endParaRPr lang="en-US"/>
          </a:p>
          <a:p>
            <a:r>
              <a:rPr lang="en-US">
                <a:latin typeface="Tahoma"/>
                <a:ea typeface="Tahoma"/>
                <a:cs typeface="Tahoma"/>
              </a:rPr>
              <a:t>DaSy Supports for IDEA Reporting </a:t>
            </a:r>
          </a:p>
          <a:p>
            <a:r>
              <a:rPr lang="en-US"/>
              <a:t>Data Specific Technical Assistance</a:t>
            </a:r>
          </a:p>
          <a:p>
            <a:r>
              <a:rPr lang="en-US"/>
              <a:t>Closing</a:t>
            </a:r>
          </a:p>
        </p:txBody>
      </p:sp>
      <p:pic>
        <p:nvPicPr>
          <p:cNvPr id="5" name="Picture 4" descr="&quot; &quot;">
            <a:extLst>
              <a:ext uri="{FF2B5EF4-FFF2-40B4-BE49-F238E27FC236}">
                <a16:creationId xmlns:a16="http://schemas.microsoft.com/office/drawing/2014/main" id="{19855FF9-24F2-1520-8DD4-0D715EF3E4B4}"/>
              </a:ext>
            </a:extLst>
          </p:cNvPr>
          <p:cNvPicPr>
            <a:picLocks noChangeAspect="1"/>
          </p:cNvPicPr>
          <p:nvPr/>
        </p:nvPicPr>
        <p:blipFill>
          <a:blip r:embed="rId3"/>
          <a:stretch>
            <a:fillRect/>
          </a:stretch>
        </p:blipFill>
        <p:spPr>
          <a:xfrm>
            <a:off x="6770482" y="2033989"/>
            <a:ext cx="4682800" cy="3406092"/>
          </a:xfrm>
          <a:prstGeom prst="rect">
            <a:avLst/>
          </a:prstGeom>
        </p:spPr>
      </p:pic>
    </p:spTree>
    <p:extLst>
      <p:ext uri="{BB962C8B-B14F-4D97-AF65-F5344CB8AC3E}">
        <p14:creationId xmlns:p14="http://schemas.microsoft.com/office/powerpoint/2010/main" val="3292095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768D7-4B78-732B-D16C-33698EA00CF2}"/>
              </a:ext>
            </a:extLst>
          </p:cNvPr>
          <p:cNvSpPr>
            <a:spLocks noGrp="1"/>
          </p:cNvSpPr>
          <p:nvPr>
            <p:ph type="title"/>
          </p:nvPr>
        </p:nvSpPr>
        <p:spPr>
          <a:xfrm>
            <a:off x="838200" y="365125"/>
            <a:ext cx="10515600" cy="1325563"/>
          </a:xfrm>
        </p:spPr>
        <p:txBody>
          <a:bodyPr anchor="ctr">
            <a:normAutofit/>
          </a:bodyPr>
          <a:lstStyle/>
          <a:p>
            <a:r>
              <a:rPr lang="en-US" dirty="0"/>
              <a:t>Individualized State TA for SPP/APR</a:t>
            </a:r>
          </a:p>
        </p:txBody>
      </p:sp>
      <p:sp>
        <p:nvSpPr>
          <p:cNvPr id="3" name="Content Placeholder 2">
            <a:extLst>
              <a:ext uri="{FF2B5EF4-FFF2-40B4-BE49-F238E27FC236}">
                <a16:creationId xmlns:a16="http://schemas.microsoft.com/office/drawing/2014/main" id="{1F3CC7E1-0E99-03AA-D69C-E8B8639B61E5}"/>
              </a:ext>
            </a:extLst>
          </p:cNvPr>
          <p:cNvSpPr>
            <a:spLocks noGrp="1"/>
          </p:cNvSpPr>
          <p:nvPr>
            <p:ph idx="1"/>
          </p:nvPr>
        </p:nvSpPr>
        <p:spPr>
          <a:xfrm>
            <a:off x="838200" y="1825625"/>
            <a:ext cx="10515600" cy="4121788"/>
          </a:xfrm>
        </p:spPr>
        <p:txBody>
          <a:bodyPr anchor="t">
            <a:normAutofit/>
          </a:bodyPr>
          <a:lstStyle/>
          <a:p>
            <a:r>
              <a:rPr lang="en-US" dirty="0"/>
              <a:t>Using SPP/APR tools and resources</a:t>
            </a:r>
          </a:p>
          <a:p>
            <a:r>
              <a:rPr lang="en-US" dirty="0"/>
              <a:t>Revising current SPP/APR data collection and analyses processes (including root cause analyses)</a:t>
            </a:r>
          </a:p>
          <a:p>
            <a:r>
              <a:rPr lang="en-US" dirty="0"/>
              <a:t>Assisting with analyzing and understanding SPP/APR data</a:t>
            </a:r>
          </a:p>
          <a:p>
            <a:r>
              <a:rPr lang="en-US" dirty="0"/>
              <a:t>Reviewing/providing feedback on draft APRs prior to submission in February 2026 </a:t>
            </a:r>
          </a:p>
          <a:p>
            <a:r>
              <a:rPr lang="en-US" dirty="0"/>
              <a:t>Assisting with making changes during APR Clarification in April 2026</a:t>
            </a:r>
          </a:p>
        </p:txBody>
      </p:sp>
    </p:spTree>
    <p:extLst>
      <p:ext uri="{BB962C8B-B14F-4D97-AF65-F5344CB8AC3E}">
        <p14:creationId xmlns:p14="http://schemas.microsoft.com/office/powerpoint/2010/main" val="391533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F519-FC56-84BD-ACAE-A023417FDDF2}"/>
              </a:ext>
            </a:extLst>
          </p:cNvPr>
          <p:cNvSpPr>
            <a:spLocks noGrp="1"/>
          </p:cNvSpPr>
          <p:nvPr>
            <p:ph type="ctrTitle"/>
          </p:nvPr>
        </p:nvSpPr>
        <p:spPr/>
        <p:txBody>
          <a:bodyPr/>
          <a:lstStyle/>
          <a:p>
            <a:r>
              <a:rPr lang="en-US" dirty="0"/>
              <a:t>Data Submission Support: </a:t>
            </a:r>
            <a:r>
              <a:rPr lang="en-US" dirty="0" err="1"/>
              <a:t>EDPass</a:t>
            </a:r>
            <a:endParaRPr lang="en-US" dirty="0"/>
          </a:p>
        </p:txBody>
      </p:sp>
      <p:sp>
        <p:nvSpPr>
          <p:cNvPr id="3" name="Subtitle 2">
            <a:extLst>
              <a:ext uri="{FF2B5EF4-FFF2-40B4-BE49-F238E27FC236}">
                <a16:creationId xmlns:a16="http://schemas.microsoft.com/office/drawing/2014/main" id="{C27C3AE0-77CA-B87A-2366-6283E694C1F1}"/>
              </a:ext>
            </a:extLst>
          </p:cNvPr>
          <p:cNvSpPr>
            <a:spLocks noGrp="1"/>
          </p:cNvSpPr>
          <p:nvPr>
            <p:ph type="subTitle" idx="1"/>
          </p:nvPr>
        </p:nvSpPr>
        <p:spPr/>
        <p:txBody>
          <a:bodyPr/>
          <a:lstStyle/>
          <a:p>
            <a:r>
              <a:rPr lang="en-US" dirty="0"/>
              <a:t>Ginger Elliott-Teague</a:t>
            </a:r>
          </a:p>
        </p:txBody>
      </p:sp>
    </p:spTree>
    <p:extLst>
      <p:ext uri="{BB962C8B-B14F-4D97-AF65-F5344CB8AC3E}">
        <p14:creationId xmlns:p14="http://schemas.microsoft.com/office/powerpoint/2010/main" val="954233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9678-A518-B09A-B5B8-85BA98828B43}"/>
              </a:ext>
            </a:extLst>
          </p:cNvPr>
          <p:cNvSpPr>
            <a:spLocks noGrp="1"/>
          </p:cNvSpPr>
          <p:nvPr>
            <p:ph type="title"/>
          </p:nvPr>
        </p:nvSpPr>
        <p:spPr/>
        <p:txBody>
          <a:bodyPr/>
          <a:lstStyle/>
          <a:p>
            <a:r>
              <a:rPr lang="en-US" dirty="0" err="1"/>
              <a:t>EDPass</a:t>
            </a:r>
            <a:r>
              <a:rPr lang="en-US" dirty="0"/>
              <a:t> Data Submission</a:t>
            </a:r>
          </a:p>
        </p:txBody>
      </p:sp>
      <p:sp>
        <p:nvSpPr>
          <p:cNvPr id="3" name="Content Placeholder 2">
            <a:extLst>
              <a:ext uri="{FF2B5EF4-FFF2-40B4-BE49-F238E27FC236}">
                <a16:creationId xmlns:a16="http://schemas.microsoft.com/office/drawing/2014/main" id="{9556E279-3170-8579-4668-33E70FB1AC7D}"/>
              </a:ext>
            </a:extLst>
          </p:cNvPr>
          <p:cNvSpPr>
            <a:spLocks noGrp="1"/>
          </p:cNvSpPr>
          <p:nvPr>
            <p:ph idx="1"/>
          </p:nvPr>
        </p:nvSpPr>
        <p:spPr/>
        <p:txBody>
          <a:bodyPr vert="horz" lIns="91440" tIns="45720" rIns="91440" bIns="45720" rtlCol="0" anchor="t">
            <a:normAutofit/>
          </a:bodyPr>
          <a:lstStyle/>
          <a:p>
            <a:r>
              <a:rPr lang="en-US" dirty="0" err="1"/>
              <a:t>DaSy</a:t>
            </a:r>
            <a:r>
              <a:rPr lang="en-US" dirty="0"/>
              <a:t> is helping to support states with their </a:t>
            </a:r>
            <a:r>
              <a:rPr lang="en-US" dirty="0" err="1"/>
              <a:t>EDPass</a:t>
            </a:r>
            <a:r>
              <a:rPr lang="en-US" dirty="0"/>
              <a:t> reporting</a:t>
            </a:r>
          </a:p>
          <a:p>
            <a:pPr lvl="1"/>
            <a:r>
              <a:rPr lang="en-US" dirty="0"/>
              <a:t>Email reminders, Office Hours, Data Managers meetings, Data Managers Workshop, Data Institute, Data Check Tools</a:t>
            </a:r>
          </a:p>
          <a:p>
            <a:r>
              <a:rPr lang="en-US" dirty="0">
                <a:latin typeface="Tahoma"/>
                <a:ea typeface="Tahoma"/>
                <a:cs typeface="Tahoma"/>
              </a:rPr>
              <a:t>Submission Deadlines</a:t>
            </a:r>
          </a:p>
          <a:p>
            <a:pPr lvl="1"/>
            <a:r>
              <a:rPr lang="en-US" b="1" dirty="0">
                <a:latin typeface="Tahoma"/>
                <a:ea typeface="Tahoma"/>
                <a:cs typeface="Tahoma"/>
              </a:rPr>
              <a:t>July 30</a:t>
            </a:r>
            <a:r>
              <a:rPr lang="en-US" dirty="0">
                <a:latin typeface="Tahoma"/>
                <a:ea typeface="Tahoma"/>
                <a:cs typeface="Tahoma"/>
              </a:rPr>
              <a:t>: Part C Child Count and Settings</a:t>
            </a:r>
          </a:p>
          <a:p>
            <a:pPr lvl="1"/>
            <a:r>
              <a:rPr lang="en-US" b="1" dirty="0">
                <a:latin typeface="Tahoma"/>
                <a:ea typeface="Tahoma"/>
                <a:cs typeface="Tahoma"/>
              </a:rPr>
              <a:t>Fall 2025 (November)</a:t>
            </a:r>
            <a:r>
              <a:rPr lang="en-US" dirty="0">
                <a:latin typeface="Tahoma"/>
                <a:ea typeface="Tahoma"/>
                <a:cs typeface="Tahoma"/>
              </a:rPr>
              <a:t>: Dispute Resolution</a:t>
            </a:r>
          </a:p>
        </p:txBody>
      </p:sp>
    </p:spTree>
    <p:extLst>
      <p:ext uri="{BB962C8B-B14F-4D97-AF65-F5344CB8AC3E}">
        <p14:creationId xmlns:p14="http://schemas.microsoft.com/office/powerpoint/2010/main" val="3958563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FDB44-E7DA-5D8C-2152-7D5F8CDFDB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29493-7240-2E8F-166A-B2DB15F2F581}"/>
              </a:ext>
            </a:extLst>
          </p:cNvPr>
          <p:cNvSpPr>
            <a:spLocks noGrp="1"/>
          </p:cNvSpPr>
          <p:nvPr>
            <p:ph type="ctrTitle"/>
          </p:nvPr>
        </p:nvSpPr>
        <p:spPr/>
        <p:txBody>
          <a:bodyPr/>
          <a:lstStyle/>
          <a:p>
            <a:r>
              <a:rPr lang="en-US" dirty="0">
                <a:latin typeface="Tahoma"/>
                <a:ea typeface="Tahoma"/>
                <a:cs typeface="Tahoma"/>
              </a:rPr>
              <a:t>Data-Specific Technical Assistance</a:t>
            </a:r>
          </a:p>
        </p:txBody>
      </p:sp>
      <p:sp>
        <p:nvSpPr>
          <p:cNvPr id="3" name="Subtitle 2">
            <a:extLst>
              <a:ext uri="{FF2B5EF4-FFF2-40B4-BE49-F238E27FC236}">
                <a16:creationId xmlns:a16="http://schemas.microsoft.com/office/drawing/2014/main" id="{816569AF-72C9-F684-5494-89727C3E64A0}"/>
              </a:ext>
            </a:extLst>
          </p:cNvPr>
          <p:cNvSpPr>
            <a:spLocks noGrp="1"/>
          </p:cNvSpPr>
          <p:nvPr>
            <p:ph type="subTitle" idx="1"/>
          </p:nvPr>
        </p:nvSpPr>
        <p:spPr/>
        <p:txBody>
          <a:bodyPr/>
          <a:lstStyle/>
          <a:p>
            <a:r>
              <a:rPr lang="en-US" dirty="0"/>
              <a:t>Ginger Elliott-Teague and Howard Morrison</a:t>
            </a:r>
          </a:p>
        </p:txBody>
      </p:sp>
    </p:spTree>
    <p:extLst>
      <p:ext uri="{BB962C8B-B14F-4D97-AF65-F5344CB8AC3E}">
        <p14:creationId xmlns:p14="http://schemas.microsoft.com/office/powerpoint/2010/main" val="3547851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4497-6742-3B06-9DA0-2BB42866A553}"/>
              </a:ext>
            </a:extLst>
          </p:cNvPr>
          <p:cNvSpPr>
            <a:spLocks noGrp="1"/>
          </p:cNvSpPr>
          <p:nvPr>
            <p:ph type="title"/>
          </p:nvPr>
        </p:nvSpPr>
        <p:spPr/>
        <p:txBody>
          <a:bodyPr/>
          <a:lstStyle/>
          <a:p>
            <a:r>
              <a:rPr lang="en-US" dirty="0"/>
              <a:t>General Topics: How </a:t>
            </a:r>
            <a:r>
              <a:rPr lang="en-US" dirty="0" err="1"/>
              <a:t>DaSy</a:t>
            </a:r>
            <a:r>
              <a:rPr lang="en-US" dirty="0"/>
              <a:t> Can Help</a:t>
            </a:r>
          </a:p>
        </p:txBody>
      </p:sp>
      <p:graphicFrame>
        <p:nvGraphicFramePr>
          <p:cNvPr id="4" name="Content Placeholder 3" descr="Boxes describing how DaSy can assist with data quality, data exchanges, governance, and data systems.">
            <a:extLst>
              <a:ext uri="{FF2B5EF4-FFF2-40B4-BE49-F238E27FC236}">
                <a16:creationId xmlns:a16="http://schemas.microsoft.com/office/drawing/2014/main" id="{F65E9B95-93CA-0A82-FB47-34736044B665}"/>
              </a:ext>
            </a:extLst>
          </p:cNvPr>
          <p:cNvGraphicFramePr>
            <a:graphicFrameLocks noGrp="1"/>
          </p:cNvGraphicFramePr>
          <p:nvPr>
            <p:ph idx="1"/>
            <p:extLst>
              <p:ext uri="{D42A27DB-BD31-4B8C-83A1-F6EECF244321}">
                <p14:modId xmlns:p14="http://schemas.microsoft.com/office/powerpoint/2010/main" val="2560948778"/>
              </p:ext>
            </p:extLst>
          </p:nvPr>
        </p:nvGraphicFramePr>
        <p:xfrm>
          <a:off x="536776" y="1825625"/>
          <a:ext cx="11118448" cy="4121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77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15AF-A9B9-98FD-76A1-B56532818D3B}"/>
              </a:ext>
            </a:extLst>
          </p:cNvPr>
          <p:cNvSpPr>
            <a:spLocks noGrp="1"/>
          </p:cNvSpPr>
          <p:nvPr>
            <p:ph type="title"/>
          </p:nvPr>
        </p:nvSpPr>
        <p:spPr/>
        <p:txBody>
          <a:bodyPr/>
          <a:lstStyle/>
          <a:p>
            <a:r>
              <a:rPr lang="en-US" dirty="0"/>
              <a:t>Improving Data Quality</a:t>
            </a:r>
          </a:p>
        </p:txBody>
      </p:sp>
      <p:sp>
        <p:nvSpPr>
          <p:cNvPr id="3" name="Content Placeholder 2">
            <a:extLst>
              <a:ext uri="{FF2B5EF4-FFF2-40B4-BE49-F238E27FC236}">
                <a16:creationId xmlns:a16="http://schemas.microsoft.com/office/drawing/2014/main" id="{42D6E378-6349-702E-BBC4-8AEB1E3D94B6}"/>
              </a:ext>
            </a:extLst>
          </p:cNvPr>
          <p:cNvSpPr>
            <a:spLocks noGrp="1"/>
          </p:cNvSpPr>
          <p:nvPr>
            <p:ph idx="1"/>
          </p:nvPr>
        </p:nvSpPr>
        <p:spPr/>
        <p:txBody>
          <a:bodyPr vert="horz" lIns="91440" tIns="45720" rIns="91440" bIns="45720" rtlCol="0" anchor="t">
            <a:normAutofit/>
          </a:bodyPr>
          <a:lstStyle/>
          <a:p>
            <a:pPr marL="0" indent="0">
              <a:buNone/>
            </a:pPr>
            <a:r>
              <a:rPr lang="en-US" err="1">
                <a:latin typeface="Tahoma"/>
                <a:ea typeface="Tahoma"/>
                <a:cs typeface="Tahoma"/>
              </a:rPr>
              <a:t>DaSy</a:t>
            </a:r>
            <a:r>
              <a:rPr lang="en-US">
                <a:latin typeface="Tahoma"/>
                <a:ea typeface="Tahoma"/>
                <a:cs typeface="Tahoma"/>
              </a:rPr>
              <a:t> staff can</a:t>
            </a:r>
          </a:p>
          <a:p>
            <a:r>
              <a:rPr lang="en-US">
                <a:latin typeface="Tahoma"/>
                <a:ea typeface="Tahoma"/>
                <a:cs typeface="Tahoma"/>
              </a:rPr>
              <a:t>Consult on methods to update your family or parent survey sampling plan to increase the representativeness of the sample and improve the response rate.</a:t>
            </a:r>
          </a:p>
          <a:p>
            <a:r>
              <a:rPr lang="en-US">
                <a:latin typeface="Tahoma"/>
                <a:ea typeface="Tahoma"/>
                <a:cs typeface="Tahoma"/>
              </a:rPr>
              <a:t>Review data reports about services, dates and related calculations </a:t>
            </a:r>
            <a:br>
              <a:rPr lang="en-US">
                <a:latin typeface="Tahoma"/>
                <a:ea typeface="Tahoma"/>
                <a:cs typeface="Tahoma"/>
              </a:rPr>
            </a:br>
            <a:r>
              <a:rPr lang="en-US">
                <a:latin typeface="Tahoma"/>
                <a:ea typeface="Tahoma"/>
                <a:cs typeface="Tahoma"/>
              </a:rPr>
              <a:t>to assess whether system reports accurately reflect timeliness for </a:t>
            </a:r>
            <a:br>
              <a:rPr lang="en-US">
                <a:latin typeface="Tahoma"/>
                <a:ea typeface="Tahoma"/>
                <a:cs typeface="Tahoma"/>
              </a:rPr>
            </a:br>
            <a:r>
              <a:rPr lang="en-US">
                <a:latin typeface="Tahoma"/>
                <a:ea typeface="Tahoma"/>
                <a:cs typeface="Tahoma"/>
              </a:rPr>
              <a:t>indicator C1.</a:t>
            </a:r>
          </a:p>
          <a:p>
            <a:r>
              <a:rPr lang="en-US">
                <a:latin typeface="Tahoma"/>
                <a:ea typeface="Tahoma"/>
                <a:cs typeface="Tahoma"/>
              </a:rPr>
              <a:t>Support a state’s implementation of the COS-KC across districts to improve child outcomes data.</a:t>
            </a:r>
          </a:p>
        </p:txBody>
      </p:sp>
    </p:spTree>
    <p:extLst>
      <p:ext uri="{BB962C8B-B14F-4D97-AF65-F5344CB8AC3E}">
        <p14:creationId xmlns:p14="http://schemas.microsoft.com/office/powerpoint/2010/main" val="2002455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6A51-9BE0-68D1-089B-853455686F7E}"/>
              </a:ext>
            </a:extLst>
          </p:cNvPr>
          <p:cNvSpPr>
            <a:spLocks noGrp="1"/>
          </p:cNvSpPr>
          <p:nvPr>
            <p:ph type="title"/>
          </p:nvPr>
        </p:nvSpPr>
        <p:spPr/>
        <p:txBody>
          <a:bodyPr/>
          <a:lstStyle/>
          <a:p>
            <a:r>
              <a:rPr lang="en-US" dirty="0"/>
              <a:t>Improving Data Exchanges</a:t>
            </a:r>
          </a:p>
        </p:txBody>
      </p:sp>
      <p:sp>
        <p:nvSpPr>
          <p:cNvPr id="3" name="Content Placeholder 2">
            <a:extLst>
              <a:ext uri="{FF2B5EF4-FFF2-40B4-BE49-F238E27FC236}">
                <a16:creationId xmlns:a16="http://schemas.microsoft.com/office/drawing/2014/main" id="{BFABE6EB-2105-9BA1-F729-3FF8401F03BA}"/>
              </a:ext>
            </a:extLst>
          </p:cNvPr>
          <p:cNvSpPr>
            <a:spLocks noGrp="1"/>
          </p:cNvSpPr>
          <p:nvPr>
            <p:ph idx="1"/>
          </p:nvPr>
        </p:nvSpPr>
        <p:spPr>
          <a:xfrm>
            <a:off x="838200" y="1825625"/>
            <a:ext cx="6583326" cy="4405054"/>
          </a:xfrm>
        </p:spPr>
        <p:txBody>
          <a:bodyPr>
            <a:normAutofit/>
          </a:bodyPr>
          <a:lstStyle/>
          <a:p>
            <a:pPr marL="0" indent="0">
              <a:buNone/>
            </a:pPr>
            <a:r>
              <a:rPr lang="en-US"/>
              <a:t>DaSy staff can</a:t>
            </a:r>
          </a:p>
          <a:p>
            <a:r>
              <a:rPr lang="en-US"/>
              <a:t>Facilitate EI and ECSE program engagement to improve transition data sharing from Part C to Part B, and vice versa.</a:t>
            </a:r>
          </a:p>
          <a:p>
            <a:r>
              <a:rPr lang="en-US"/>
              <a:t>Consult on how to map and link ECSE data into the state SLDS alongside special education K12 data.</a:t>
            </a:r>
          </a:p>
          <a:p>
            <a:r>
              <a:rPr lang="en-US"/>
              <a:t>Support mapping the linkages between EI and ECSE data and consult on re-designing systems to improve data sharing. </a:t>
            </a:r>
          </a:p>
        </p:txBody>
      </p:sp>
      <p:pic>
        <p:nvPicPr>
          <p:cNvPr id="5" name="Picture 4" descr="&quot; &quot;">
            <a:extLst>
              <a:ext uri="{FF2B5EF4-FFF2-40B4-BE49-F238E27FC236}">
                <a16:creationId xmlns:a16="http://schemas.microsoft.com/office/drawing/2014/main" id="{8DA140A9-757D-4D64-131F-0F3BBB77C99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rcRect l="13528" t="9742" r="10380" b="13945"/>
          <a:stretch>
            <a:fillRect/>
          </a:stretch>
        </p:blipFill>
        <p:spPr>
          <a:xfrm>
            <a:off x="8006315" y="2560858"/>
            <a:ext cx="2926080" cy="2934588"/>
          </a:xfrm>
          <a:prstGeom prst="rect">
            <a:avLst/>
          </a:prstGeom>
        </p:spPr>
      </p:pic>
    </p:spTree>
    <p:extLst>
      <p:ext uri="{BB962C8B-B14F-4D97-AF65-F5344CB8AC3E}">
        <p14:creationId xmlns:p14="http://schemas.microsoft.com/office/powerpoint/2010/main" val="6614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BF51-4B55-A692-3077-39CE09C18E1E}"/>
              </a:ext>
            </a:extLst>
          </p:cNvPr>
          <p:cNvSpPr>
            <a:spLocks noGrp="1"/>
          </p:cNvSpPr>
          <p:nvPr>
            <p:ph type="title"/>
          </p:nvPr>
        </p:nvSpPr>
        <p:spPr/>
        <p:txBody>
          <a:bodyPr/>
          <a:lstStyle/>
          <a:p>
            <a:r>
              <a:rPr lang="en-US" dirty="0"/>
              <a:t>Improving Data Governance</a:t>
            </a:r>
          </a:p>
        </p:txBody>
      </p:sp>
      <p:sp>
        <p:nvSpPr>
          <p:cNvPr id="3" name="Content Placeholder 2">
            <a:extLst>
              <a:ext uri="{FF2B5EF4-FFF2-40B4-BE49-F238E27FC236}">
                <a16:creationId xmlns:a16="http://schemas.microsoft.com/office/drawing/2014/main" id="{871538A7-2AC8-81A5-CD1D-9B36F6E90443}"/>
              </a:ext>
            </a:extLst>
          </p:cNvPr>
          <p:cNvSpPr>
            <a:spLocks noGrp="1"/>
          </p:cNvSpPr>
          <p:nvPr>
            <p:ph idx="1"/>
          </p:nvPr>
        </p:nvSpPr>
        <p:spPr/>
        <p:txBody>
          <a:bodyPr/>
          <a:lstStyle/>
          <a:p>
            <a:pPr marL="0" indent="0">
              <a:buNone/>
            </a:pPr>
            <a:r>
              <a:rPr lang="en-US"/>
              <a:t>DaSy staff can</a:t>
            </a:r>
          </a:p>
          <a:p>
            <a:r>
              <a:rPr lang="en-US"/>
              <a:t>Facilitate conversations with state partners to develop data sharing agreements to support the integration of ECSE data with the state ECIDS.</a:t>
            </a:r>
          </a:p>
          <a:p>
            <a:r>
              <a:rPr lang="en-US"/>
              <a:t>Develop data protocols to standardize data reporting processes over time, highlighting roles and responsibilities.</a:t>
            </a:r>
          </a:p>
          <a:p>
            <a:r>
              <a:rPr lang="en-US"/>
              <a:t>Support the development of data access and security procedures for a parent portal. </a:t>
            </a:r>
          </a:p>
          <a:p>
            <a:r>
              <a:rPr lang="en-US"/>
              <a:t>Review data sharing agreements between agency partners.</a:t>
            </a:r>
          </a:p>
        </p:txBody>
      </p:sp>
    </p:spTree>
    <p:extLst>
      <p:ext uri="{BB962C8B-B14F-4D97-AF65-F5344CB8AC3E}">
        <p14:creationId xmlns:p14="http://schemas.microsoft.com/office/powerpoint/2010/main" val="27669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1F33-40D8-592F-51A9-FDF8120DB947}"/>
              </a:ext>
            </a:extLst>
          </p:cNvPr>
          <p:cNvSpPr>
            <a:spLocks noGrp="1"/>
          </p:cNvSpPr>
          <p:nvPr>
            <p:ph type="title"/>
          </p:nvPr>
        </p:nvSpPr>
        <p:spPr/>
        <p:txBody>
          <a:bodyPr/>
          <a:lstStyle/>
          <a:p>
            <a:r>
              <a:rPr lang="en-US" dirty="0"/>
              <a:t>Improving Data Systems</a:t>
            </a:r>
          </a:p>
        </p:txBody>
      </p:sp>
      <p:sp>
        <p:nvSpPr>
          <p:cNvPr id="3" name="Content Placeholder 2">
            <a:extLst>
              <a:ext uri="{FF2B5EF4-FFF2-40B4-BE49-F238E27FC236}">
                <a16:creationId xmlns:a16="http://schemas.microsoft.com/office/drawing/2014/main" id="{435C095D-7FFD-4C60-6D59-18612300E91E}"/>
              </a:ext>
            </a:extLst>
          </p:cNvPr>
          <p:cNvSpPr>
            <a:spLocks noGrp="1"/>
          </p:cNvSpPr>
          <p:nvPr>
            <p:ph type="body" sz="half" idx="2"/>
          </p:nvPr>
        </p:nvSpPr>
        <p:spPr>
          <a:xfrm>
            <a:off x="5167423" y="2058987"/>
            <a:ext cx="6187966" cy="4139794"/>
          </a:xfrm>
        </p:spPr>
        <p:txBody>
          <a:bodyPr vert="horz" lIns="91440" tIns="45720" rIns="91440" bIns="45720" rtlCol="0" anchor="t">
            <a:normAutofit fontScale="92500"/>
          </a:bodyPr>
          <a:lstStyle/>
          <a:p>
            <a:pPr marL="0" indent="0">
              <a:buNone/>
            </a:pPr>
            <a:r>
              <a:rPr lang="en-US">
                <a:latin typeface="Tahoma"/>
                <a:ea typeface="Tahoma"/>
                <a:cs typeface="Tahoma"/>
              </a:rPr>
              <a:t>DaSy staff can</a:t>
            </a:r>
          </a:p>
          <a:p>
            <a:pPr marL="342900" indent="-342900">
              <a:buFont typeface="Arial" panose="020B0604020202020204" pitchFamily="34" charset="0"/>
              <a:buChar char="•"/>
            </a:pPr>
            <a:r>
              <a:rPr lang="en-US">
                <a:latin typeface="Tahoma"/>
                <a:ea typeface="Tahoma"/>
                <a:cs typeface="Tahoma"/>
              </a:rPr>
              <a:t>Review a draft RFP and provide guidance on privacy components.</a:t>
            </a:r>
          </a:p>
          <a:p>
            <a:pPr marL="342900" indent="-342900">
              <a:buFont typeface="Arial" panose="020B0604020202020204" pitchFamily="34" charset="0"/>
              <a:buChar char="•"/>
            </a:pPr>
            <a:r>
              <a:rPr lang="en-US">
                <a:latin typeface="Tahoma"/>
                <a:ea typeface="Tahoma"/>
                <a:cs typeface="Tahoma"/>
              </a:rPr>
              <a:t>Consult on system development during the design, testing, and implementation phases to ensure the system meets all user needs.</a:t>
            </a:r>
          </a:p>
          <a:p>
            <a:pPr marL="342900" indent="-342900">
              <a:buFont typeface="Arial" panose="020B0604020202020204" pitchFamily="34" charset="0"/>
              <a:buChar char="•"/>
            </a:pPr>
            <a:r>
              <a:rPr lang="en-US">
                <a:latin typeface="Tahoma"/>
                <a:ea typeface="Tahoma"/>
                <a:cs typeface="Tahoma"/>
              </a:rPr>
              <a:t>Facilitate discussions with state teams and families for a parent portal module.</a:t>
            </a:r>
          </a:p>
          <a:p>
            <a:pPr marL="342900" indent="-342900">
              <a:buChar char="•"/>
            </a:pPr>
            <a:r>
              <a:rPr lang="en-US">
                <a:latin typeface="Tahoma"/>
                <a:ea typeface="Tahoma"/>
                <a:cs typeface="Tahoma"/>
              </a:rPr>
              <a:t>Support the enhancement of data visualizations for better public data use. </a:t>
            </a:r>
            <a:endParaRPr lang="en-US"/>
          </a:p>
        </p:txBody>
      </p:sp>
      <p:pic>
        <p:nvPicPr>
          <p:cNvPr id="9" name="Picture Placeholder 8" descr="&quot; &quot;">
            <a:extLst>
              <a:ext uri="{FF2B5EF4-FFF2-40B4-BE49-F238E27FC236}">
                <a16:creationId xmlns:a16="http://schemas.microsoft.com/office/drawing/2014/main" id="{158780BD-1BDF-7004-0E79-E349CDF41335}"/>
              </a:ext>
            </a:extLst>
          </p:cNvPr>
          <p:cNvPicPr>
            <a:picLocks noGrp="1" noChangeAspect="1"/>
          </p:cNvPicPr>
          <p:nvPr>
            <p:ph type="pic" idx="1"/>
          </p:nvPr>
        </p:nvPicPr>
        <p:blipFill>
          <a:blip r:embed="rId3"/>
          <a:srcRect l="4456" r="4456"/>
          <a:stretch>
            <a:fillRect/>
          </a:stretch>
        </p:blipFill>
        <p:spPr>
          <a:xfrm>
            <a:off x="911040" y="2959091"/>
            <a:ext cx="3788551" cy="2339586"/>
          </a:xfrm>
          <a:prstGeom prst="rect">
            <a:avLst/>
          </a:prstGeom>
        </p:spPr>
      </p:pic>
    </p:spTree>
    <p:extLst>
      <p:ext uri="{BB962C8B-B14F-4D97-AF65-F5344CB8AC3E}">
        <p14:creationId xmlns:p14="http://schemas.microsoft.com/office/powerpoint/2010/main" val="278005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A6F-5D00-0D74-12FF-62C579FF1B4C}"/>
              </a:ext>
            </a:extLst>
          </p:cNvPr>
          <p:cNvSpPr>
            <a:spLocks noGrp="1"/>
          </p:cNvSpPr>
          <p:nvPr>
            <p:ph type="title"/>
          </p:nvPr>
        </p:nvSpPr>
        <p:spPr/>
        <p:txBody>
          <a:bodyPr/>
          <a:lstStyle/>
          <a:p>
            <a:r>
              <a:rPr lang="en-US" dirty="0"/>
              <a:t>Impact of Data Systems Work </a:t>
            </a:r>
          </a:p>
        </p:txBody>
      </p:sp>
      <p:graphicFrame>
        <p:nvGraphicFramePr>
          <p:cNvPr id="4" name="Content Placeholder 3" descr="List of blogs and briefs published by DaSy on data-related TA in North Carolina, Idaho, Washington, and Texas.">
            <a:extLst>
              <a:ext uri="{FF2B5EF4-FFF2-40B4-BE49-F238E27FC236}">
                <a16:creationId xmlns:a16="http://schemas.microsoft.com/office/drawing/2014/main" id="{C98D3C83-D502-7F54-571F-200651198E7A}"/>
              </a:ext>
            </a:extLst>
          </p:cNvPr>
          <p:cNvGraphicFramePr>
            <a:graphicFrameLocks noGrp="1"/>
          </p:cNvGraphicFramePr>
          <p:nvPr>
            <p:ph idx="1"/>
            <p:extLst>
              <p:ext uri="{D42A27DB-BD31-4B8C-83A1-F6EECF244321}">
                <p14:modId xmlns:p14="http://schemas.microsoft.com/office/powerpoint/2010/main" val="185185645"/>
              </p:ext>
            </p:extLst>
          </p:nvPr>
        </p:nvGraphicFramePr>
        <p:xfrm>
          <a:off x="251460" y="1795145"/>
          <a:ext cx="11689080" cy="4128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260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5F72C9-A6DD-87C4-6AAA-9483F4342921}"/>
              </a:ext>
            </a:extLst>
          </p:cNvPr>
          <p:cNvSpPr>
            <a:spLocks noGrp="1"/>
          </p:cNvSpPr>
          <p:nvPr>
            <p:ph type="title"/>
          </p:nvPr>
        </p:nvSpPr>
        <p:spPr/>
        <p:txBody>
          <a:bodyPr/>
          <a:lstStyle/>
          <a:p>
            <a:r>
              <a:rPr lang="en-US" dirty="0"/>
              <a:t>Welcome!</a:t>
            </a:r>
          </a:p>
        </p:txBody>
      </p:sp>
      <p:sp>
        <p:nvSpPr>
          <p:cNvPr id="5" name="Content Placeholder 4">
            <a:extLst>
              <a:ext uri="{FF2B5EF4-FFF2-40B4-BE49-F238E27FC236}">
                <a16:creationId xmlns:a16="http://schemas.microsoft.com/office/drawing/2014/main" id="{B25BB280-4BE6-AC0D-BF98-99BF6DF05A9F}"/>
              </a:ext>
            </a:extLst>
          </p:cNvPr>
          <p:cNvSpPr>
            <a:spLocks noGrp="1"/>
          </p:cNvSpPr>
          <p:nvPr>
            <p:ph idx="1"/>
          </p:nvPr>
        </p:nvSpPr>
        <p:spPr/>
        <p:txBody>
          <a:bodyPr>
            <a:normAutofit fontScale="92500" lnSpcReduction="10000"/>
          </a:bodyPr>
          <a:lstStyle/>
          <a:p>
            <a:r>
              <a:rPr lang="en-US"/>
              <a:t>Introduce yourself by typing in the chat your </a:t>
            </a:r>
            <a:r>
              <a:rPr lang="en-US" b="1"/>
              <a:t>name </a:t>
            </a:r>
            <a:r>
              <a:rPr lang="en-US"/>
              <a:t>and </a:t>
            </a:r>
            <a:r>
              <a:rPr lang="en-US" b="1"/>
              <a:t>state</a:t>
            </a:r>
          </a:p>
          <a:p>
            <a:r>
              <a:rPr lang="en-US" b="1"/>
              <a:t>Poll: How familiar you are with DaSy?</a:t>
            </a:r>
            <a:endParaRPr lang="en-US"/>
          </a:p>
          <a:p>
            <a:pPr marL="1030288" lvl="1" indent="-566738">
              <a:buNone/>
            </a:pPr>
            <a:r>
              <a:rPr lang="en-US" b="1"/>
              <a:t>1</a:t>
            </a:r>
            <a:r>
              <a:rPr lang="en-US"/>
              <a:t> = I don’t know why DaSy is spelled the way it is, and I might be on the wrong webinar!</a:t>
            </a:r>
          </a:p>
          <a:p>
            <a:pPr marL="457200" lvl="1" indent="0">
              <a:buNone/>
            </a:pPr>
            <a:r>
              <a:rPr lang="en-US" b="1"/>
              <a:t>2</a:t>
            </a:r>
            <a:r>
              <a:rPr lang="en-US"/>
              <a:t> = I’m new to DaSy and looking forward to learning more</a:t>
            </a:r>
          </a:p>
          <a:p>
            <a:pPr marL="1033272" lvl="1" indent="-566928">
              <a:buNone/>
            </a:pPr>
            <a:r>
              <a:rPr lang="en-US" b="1"/>
              <a:t>3</a:t>
            </a:r>
            <a:r>
              <a:rPr lang="en-US"/>
              <a:t> = I know about DaSy but have been too busy to use DaSy tools and TA opportunities</a:t>
            </a:r>
          </a:p>
          <a:p>
            <a:pPr marL="457200" lvl="1" indent="0">
              <a:buNone/>
            </a:pPr>
            <a:r>
              <a:rPr lang="en-US" b="1"/>
              <a:t>4</a:t>
            </a:r>
            <a:r>
              <a:rPr lang="en-US"/>
              <a:t> = I’ve used DaSy tools and/or have participated in TA opportunities</a:t>
            </a:r>
          </a:p>
          <a:p>
            <a:pPr marL="1033272" lvl="1" indent="-566928">
              <a:buNone/>
            </a:pPr>
            <a:r>
              <a:rPr lang="en-US" b="1"/>
              <a:t>5 </a:t>
            </a:r>
            <a:r>
              <a:rPr lang="en-US"/>
              <a:t>= I use DaSy resources all the time and participate in multiple DaSy TA opportunities a year</a:t>
            </a:r>
          </a:p>
        </p:txBody>
      </p:sp>
    </p:spTree>
    <p:extLst>
      <p:ext uri="{BB962C8B-B14F-4D97-AF65-F5344CB8AC3E}">
        <p14:creationId xmlns:p14="http://schemas.microsoft.com/office/powerpoint/2010/main" val="2955848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788F-199D-F166-B1D6-CFFD2649E13A}"/>
              </a:ext>
            </a:extLst>
          </p:cNvPr>
          <p:cNvSpPr>
            <a:spLocks noGrp="1"/>
          </p:cNvSpPr>
          <p:nvPr>
            <p:ph type="title"/>
          </p:nvPr>
        </p:nvSpPr>
        <p:spPr/>
        <p:txBody>
          <a:bodyPr/>
          <a:lstStyle/>
          <a:p>
            <a:r>
              <a:rPr lang="en-US" dirty="0"/>
              <a:t>Resources: Tools and Guides </a:t>
            </a:r>
          </a:p>
        </p:txBody>
      </p:sp>
      <p:sp>
        <p:nvSpPr>
          <p:cNvPr id="3" name="Content Placeholder 2">
            <a:extLst>
              <a:ext uri="{FF2B5EF4-FFF2-40B4-BE49-F238E27FC236}">
                <a16:creationId xmlns:a16="http://schemas.microsoft.com/office/drawing/2014/main" id="{7E5D2E09-DEF3-F3BA-7F3C-08523F99FDA6}"/>
              </a:ext>
            </a:extLst>
          </p:cNvPr>
          <p:cNvSpPr>
            <a:spLocks noGrp="1"/>
          </p:cNvSpPr>
          <p:nvPr>
            <p:ph idx="1"/>
          </p:nvPr>
        </p:nvSpPr>
        <p:spPr/>
        <p:txBody>
          <a:bodyPr/>
          <a:lstStyle/>
          <a:p>
            <a:r>
              <a:rPr lang="en-US" dirty="0">
                <a:hlinkClick r:id="rId3" tooltip="SPP/APR Submission Guidance"/>
              </a:rPr>
              <a:t>SPP/APR Calculations, Checklists, and Tips</a:t>
            </a:r>
            <a:endParaRPr lang="en-US" dirty="0"/>
          </a:p>
          <a:p>
            <a:r>
              <a:rPr lang="en-US" dirty="0">
                <a:hlinkClick r:id="rId4" tooltip="Data Linking Toolkit"/>
              </a:rPr>
              <a:t>Data Linking Toolkit</a:t>
            </a:r>
            <a:endParaRPr lang="en-US" dirty="0"/>
          </a:p>
          <a:p>
            <a:r>
              <a:rPr lang="en-US" dirty="0">
                <a:hlinkClick r:id="rId5" tooltip="Data Governance Toolkit"/>
              </a:rPr>
              <a:t>Data Governance Toolkit </a:t>
            </a:r>
            <a:endParaRPr lang="en-US" dirty="0"/>
          </a:p>
          <a:p>
            <a:r>
              <a:rPr lang="en-US" dirty="0">
                <a:hlinkClick r:id="rId6" tooltip="Part C Data Processes Toolkit"/>
              </a:rPr>
              <a:t>Data Processes Toolkit</a:t>
            </a:r>
            <a:endParaRPr lang="en-US" dirty="0"/>
          </a:p>
          <a:p>
            <a:r>
              <a:rPr lang="en-US" dirty="0" err="1">
                <a:hlinkClick r:id="rId7" tooltip="DaSy Data System Framework"/>
              </a:rPr>
              <a:t>DaSy</a:t>
            </a:r>
            <a:r>
              <a:rPr lang="en-US" dirty="0">
                <a:hlinkClick r:id="rId7" tooltip="DaSy Data System Framework"/>
              </a:rPr>
              <a:t> Data System Framework</a:t>
            </a:r>
            <a:endParaRPr lang="en-US" dirty="0">
              <a:hlinkClick r:id="rId8" tooltip="Data Visualization Toolkit"/>
            </a:endParaRPr>
          </a:p>
          <a:p>
            <a:r>
              <a:rPr lang="en-US" dirty="0">
                <a:hlinkClick r:id="rId8" tooltip="Data Visualization Toolkit"/>
              </a:rPr>
              <a:t>Data Visualization Toolkit </a:t>
            </a:r>
            <a:endParaRPr lang="en-US" dirty="0">
              <a:hlinkClick r:id="rId8"/>
            </a:endParaRPr>
          </a:p>
          <a:p>
            <a:r>
              <a:rPr lang="en-US" dirty="0">
                <a:hlinkClick r:id="rId9" tooltip="Data Culture Toolkit"/>
              </a:rPr>
              <a:t>Data Culture Toolkit </a:t>
            </a:r>
            <a:endParaRPr lang="en-US" dirty="0">
              <a:hlinkClick r:id="rId9"/>
            </a:endParaRPr>
          </a:p>
        </p:txBody>
      </p:sp>
    </p:spTree>
    <p:extLst>
      <p:ext uri="{BB962C8B-B14F-4D97-AF65-F5344CB8AC3E}">
        <p14:creationId xmlns:p14="http://schemas.microsoft.com/office/powerpoint/2010/main" val="501405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CE93-98D2-F261-1D0F-A639D3D06523}"/>
              </a:ext>
            </a:extLst>
          </p:cNvPr>
          <p:cNvSpPr>
            <a:spLocks noGrp="1"/>
          </p:cNvSpPr>
          <p:nvPr>
            <p:ph type="title"/>
          </p:nvPr>
        </p:nvSpPr>
        <p:spPr/>
        <p:txBody>
          <a:bodyPr anchor="ctr">
            <a:normAutofit/>
          </a:bodyPr>
          <a:lstStyle/>
          <a:p>
            <a:r>
              <a:rPr lang="en-US" dirty="0"/>
              <a:t>Thank you for participating!</a:t>
            </a:r>
          </a:p>
        </p:txBody>
      </p:sp>
      <p:sp>
        <p:nvSpPr>
          <p:cNvPr id="13" name="Content Placeholder 8">
            <a:extLst>
              <a:ext uri="{FF2B5EF4-FFF2-40B4-BE49-F238E27FC236}">
                <a16:creationId xmlns:a16="http://schemas.microsoft.com/office/drawing/2014/main" id="{4300472F-535E-C8FE-20DD-EF69499BF44C}"/>
              </a:ext>
            </a:extLst>
          </p:cNvPr>
          <p:cNvSpPr>
            <a:spLocks noGrp="1"/>
          </p:cNvSpPr>
          <p:nvPr>
            <p:ph sz="half" idx="4294967295"/>
          </p:nvPr>
        </p:nvSpPr>
        <p:spPr>
          <a:xfrm>
            <a:off x="838200" y="2006930"/>
            <a:ext cx="6999514" cy="3621973"/>
          </a:xfrm>
        </p:spPr>
        <p:txBody>
          <a:bodyPr>
            <a:normAutofit/>
          </a:bodyPr>
          <a:lstStyle/>
          <a:p>
            <a:r>
              <a:rPr lang="en-US" dirty="0">
                <a:solidFill>
                  <a:schemeClr val="tx1">
                    <a:lumMod val="85000"/>
                    <a:lumOff val="15000"/>
                  </a:schemeClr>
                </a:solidFill>
              </a:rPr>
              <a:t>Reach out to your DaSy Liaison for information or a TA request</a:t>
            </a:r>
          </a:p>
          <a:p>
            <a:pPr>
              <a:spcAft>
                <a:spcPts val="7800"/>
              </a:spcAft>
            </a:pPr>
            <a:r>
              <a:rPr lang="en-US" dirty="0">
                <a:solidFill>
                  <a:schemeClr val="tx1">
                    <a:lumMod val="85000"/>
                    <a:lumOff val="15000"/>
                  </a:schemeClr>
                </a:solidFill>
              </a:rPr>
              <a:t>Use the </a:t>
            </a:r>
            <a:r>
              <a:rPr lang="en-US" dirty="0">
                <a:solidFill>
                  <a:schemeClr val="tx1">
                    <a:lumMod val="85000"/>
                    <a:lumOff val="15000"/>
                  </a:schemeClr>
                </a:solidFill>
                <a:hlinkClick r:id="rId3" tooltip="Technical Assistance: State TA Liaisons"/>
              </a:rPr>
              <a:t>DaSy</a:t>
            </a:r>
            <a:r>
              <a:rPr lang="en-US" dirty="0">
                <a:solidFill>
                  <a:schemeClr val="tx1">
                    <a:lumMod val="85000"/>
                    <a:lumOff val="15000"/>
                  </a:schemeClr>
                </a:solidFill>
                <a:hlinkClick r:id="rId3" tooltip="Technical Assistance: State TA Liaisons"/>
              </a:rPr>
              <a:t> website </a:t>
            </a:r>
            <a:r>
              <a:rPr lang="en-US" dirty="0">
                <a:solidFill>
                  <a:schemeClr val="tx1">
                    <a:lumMod val="85000"/>
                    <a:lumOff val="15000"/>
                  </a:schemeClr>
                </a:solidFill>
              </a:rPr>
              <a:t>to access the contact information for your state liaison</a:t>
            </a:r>
          </a:p>
          <a:p>
            <a:pPr marL="0" indent="0">
              <a:buNone/>
            </a:pPr>
            <a:r>
              <a:rPr lang="en-US" b="1" dirty="0">
                <a:solidFill>
                  <a:schemeClr val="tx1">
                    <a:lumMod val="85000"/>
                    <a:lumOff val="15000"/>
                  </a:schemeClr>
                </a:solidFill>
              </a:rPr>
              <a:t>Please remember to fill out the evaluation!</a:t>
            </a:r>
          </a:p>
        </p:txBody>
      </p:sp>
      <p:pic>
        <p:nvPicPr>
          <p:cNvPr id="7" name="Picture 6" descr="&quot; &quot;">
            <a:extLst>
              <a:ext uri="{FF2B5EF4-FFF2-40B4-BE49-F238E27FC236}">
                <a16:creationId xmlns:a16="http://schemas.microsoft.com/office/drawing/2014/main" id="{A46BD894-AB28-40F2-DE63-2729C818E615}"/>
              </a:ext>
            </a:extLst>
          </p:cNvPr>
          <p:cNvPicPr>
            <a:picLocks noChangeAspect="1"/>
          </p:cNvPicPr>
          <p:nvPr/>
        </p:nvPicPr>
        <p:blipFill>
          <a:blip r:embed="rId4"/>
          <a:stretch>
            <a:fillRect/>
          </a:stretch>
        </p:blipFill>
        <p:spPr>
          <a:xfrm>
            <a:off x="9405785" y="1898151"/>
            <a:ext cx="2486527" cy="3730752"/>
          </a:xfrm>
          <a:prstGeom prst="rect">
            <a:avLst/>
          </a:prstGeom>
          <a:effectLst>
            <a:softEdge rad="63500"/>
          </a:effectLst>
        </p:spPr>
      </p:pic>
    </p:spTree>
    <p:extLst>
      <p:ext uri="{BB962C8B-B14F-4D97-AF65-F5344CB8AC3E}">
        <p14:creationId xmlns:p14="http://schemas.microsoft.com/office/powerpoint/2010/main" val="577137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76601-96DD-2C41-9A9C-E99CD7DD7AAC}"/>
              </a:ext>
            </a:extLst>
          </p:cNvPr>
          <p:cNvSpPr>
            <a:spLocks noGrp="1"/>
          </p:cNvSpPr>
          <p:nvPr>
            <p:ph type="title" idx="4294967295"/>
          </p:nvPr>
        </p:nvSpPr>
        <p:spPr/>
        <p:txBody>
          <a:bodyPr/>
          <a:lstStyle/>
          <a:p>
            <a:pPr algn="ctr"/>
            <a:r>
              <a:rPr lang="en-US" b="1" dirty="0">
                <a:solidFill>
                  <a:schemeClr val="bg1"/>
                </a:solidFill>
              </a:rPr>
              <a:t>Thank you</a:t>
            </a:r>
          </a:p>
        </p:txBody>
      </p:sp>
      <p:sp>
        <p:nvSpPr>
          <p:cNvPr id="7" name="Title 1">
            <a:extLst>
              <a:ext uri="{FF2B5EF4-FFF2-40B4-BE49-F238E27FC236}">
                <a16:creationId xmlns:a16="http://schemas.microsoft.com/office/drawing/2014/main" id="{C52333B6-2FF6-D846-B637-E6799129F67A}"/>
              </a:ext>
            </a:extLst>
          </p:cNvPr>
          <p:cNvSpPr txBox="1">
            <a:spLocks/>
          </p:cNvSpPr>
          <p:nvPr/>
        </p:nvSpPr>
        <p:spPr>
          <a:xfrm>
            <a:off x="436094" y="1741953"/>
            <a:ext cx="11319812" cy="1273844"/>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gn="ctr">
              <a:spcAft>
                <a:spcPts val="2400"/>
              </a:spcAft>
            </a:pPr>
            <a:r>
              <a:rPr lang="en-US" sz="2600">
                <a:solidFill>
                  <a:schemeClr val="bg1"/>
                </a:solidFill>
              </a:rPr>
              <a:t>Visit us at </a:t>
            </a:r>
            <a:r>
              <a:rPr lang="en-US" sz="2600">
                <a:solidFill>
                  <a:schemeClr val="bg1"/>
                </a:solidFill>
                <a:hlinkClick r:id="rId3" tooltip="DaSy Center website">
                  <a:extLst>
                    <a:ext uri="{A12FA001-AC4F-418D-AE19-62706E023703}">
                      <ahyp:hlinkClr xmlns:ahyp="http://schemas.microsoft.com/office/drawing/2018/hyperlinkcolor" val="tx"/>
                    </a:ext>
                  </a:extLst>
                </a:hlinkClick>
              </a:rPr>
              <a:t>http://dasycenter.org/</a:t>
            </a:r>
            <a:endParaRPr lang="en-US" sz="2600">
              <a:solidFill>
                <a:schemeClr val="bg1"/>
              </a:solidFill>
            </a:endParaRPr>
          </a:p>
          <a:p>
            <a:pPr algn="ctr"/>
            <a:r>
              <a:rPr lang="en-US" sz="2600">
                <a:solidFill>
                  <a:schemeClr val="bg1"/>
                </a:solidFill>
              </a:rPr>
              <a:t>Follow us on                : </a:t>
            </a:r>
            <a:r>
              <a:rPr lang="en-US" sz="2600">
                <a:solidFill>
                  <a:schemeClr val="bg1"/>
                </a:solidFill>
                <a:hlinkClick r:id="rId4" tooltip="DaSy Center LinkedIn page">
                  <a:extLst>
                    <a:ext uri="{A12FA001-AC4F-418D-AE19-62706E023703}">
                      <ahyp:hlinkClr xmlns:ahyp="http://schemas.microsoft.com/office/drawing/2018/hyperlinkcolor" val="tx"/>
                    </a:ext>
                  </a:extLst>
                </a:hlinkClick>
              </a:rPr>
              <a:t>https://www.linkedin.com/company/dasy-center/</a:t>
            </a:r>
            <a:endParaRPr lang="en-US" sz="2600">
              <a:solidFill>
                <a:schemeClr val="bg1"/>
              </a:solidFill>
            </a:endParaRPr>
          </a:p>
          <a:p>
            <a:pPr algn="ctr"/>
            <a:endParaRPr lang="en-US">
              <a:solidFill>
                <a:schemeClr val="bg1"/>
              </a:solidFill>
            </a:endParaRPr>
          </a:p>
        </p:txBody>
      </p:sp>
      <p:pic>
        <p:nvPicPr>
          <p:cNvPr id="12" name="Picture 11" descr="Slide with &quot;Thank You&quot; and links to access the DaSy Center web site and on Linked In">
            <a:extLst>
              <a:ext uri="{FF2B5EF4-FFF2-40B4-BE49-F238E27FC236}">
                <a16:creationId xmlns:a16="http://schemas.microsoft.com/office/drawing/2014/main" id="{CFC64708-19BD-1ED2-4DAD-78AFA22D91AB}"/>
              </a:ext>
            </a:extLst>
          </p:cNvPr>
          <p:cNvPicPr>
            <a:picLocks noChangeAspect="1"/>
          </p:cNvPicPr>
          <p:nvPr/>
        </p:nvPicPr>
        <p:blipFill>
          <a:blip r:embed="rId5"/>
          <a:stretch>
            <a:fillRect/>
          </a:stretch>
        </p:blipFill>
        <p:spPr>
          <a:xfrm>
            <a:off x="2627382" y="2436433"/>
            <a:ext cx="1491146" cy="378037"/>
          </a:xfrm>
          <a:prstGeom prst="rect">
            <a:avLst/>
          </a:prstGeom>
        </p:spPr>
      </p:pic>
      <p:pic>
        <p:nvPicPr>
          <p:cNvPr id="2" name="Picture 1" descr="Dasy Logo. The Center for IDEA Early Childhood Data Systems">
            <a:extLst>
              <a:ext uri="{FF2B5EF4-FFF2-40B4-BE49-F238E27FC236}">
                <a16:creationId xmlns:a16="http://schemas.microsoft.com/office/drawing/2014/main" id="{5FCC8E4B-9410-1846-9631-C6AE2E173A6F}"/>
              </a:ext>
            </a:extLst>
          </p:cNvPr>
          <p:cNvPicPr>
            <a:picLocks noChangeAspect="1"/>
          </p:cNvPicPr>
          <p:nvPr/>
        </p:nvPicPr>
        <p:blipFill>
          <a:blip r:embed="rId6"/>
          <a:stretch>
            <a:fillRect/>
          </a:stretch>
        </p:blipFill>
        <p:spPr>
          <a:xfrm>
            <a:off x="4171536" y="3269710"/>
            <a:ext cx="3848928" cy="1273844"/>
          </a:xfrm>
          <a:prstGeom prst="rect">
            <a:avLst/>
          </a:prstGeom>
        </p:spPr>
      </p:pic>
      <p:sp>
        <p:nvSpPr>
          <p:cNvPr id="9" name="Rectangle 8" descr="IDEAS that Work logo">
            <a:extLst>
              <a:ext uri="{FF2B5EF4-FFF2-40B4-BE49-F238E27FC236}">
                <a16:creationId xmlns:a16="http://schemas.microsoft.com/office/drawing/2014/main" id="{6C63B822-9323-2548-8D04-18100BC95202}"/>
              </a:ext>
            </a:extLst>
          </p:cNvPr>
          <p:cNvSpPr/>
          <p:nvPr/>
        </p:nvSpPr>
        <p:spPr>
          <a:xfrm>
            <a:off x="-13855" y="5306291"/>
            <a:ext cx="12216384" cy="15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ndParaRPr>
          </a:p>
        </p:txBody>
      </p:sp>
      <p:sp>
        <p:nvSpPr>
          <p:cNvPr id="8" name="Title 1">
            <a:extLst>
              <a:ext uri="{FF2B5EF4-FFF2-40B4-BE49-F238E27FC236}">
                <a16:creationId xmlns:a16="http://schemas.microsoft.com/office/drawing/2014/main" id="{CE2C777A-643E-E341-B65D-7F673EF98944}"/>
              </a:ext>
            </a:extLst>
          </p:cNvPr>
          <p:cNvSpPr txBox="1">
            <a:spLocks/>
          </p:cNvSpPr>
          <p:nvPr/>
        </p:nvSpPr>
        <p:spPr>
          <a:xfrm>
            <a:off x="1981199" y="5500254"/>
            <a:ext cx="9899401" cy="1070091"/>
          </a:xfrm>
          <a:prstGeom prst="rect">
            <a:avLst/>
          </a:prstGeom>
        </p:spPr>
        <p:txBody>
          <a:bodyPr/>
          <a:lst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pPr>
              <a:lnSpc>
                <a:spcPts val="2000"/>
              </a:lnSpc>
            </a:pPr>
            <a:r>
              <a:rPr lang="en-US" sz="1500"/>
              <a:t>The contents of this presentation </a:t>
            </a:r>
            <a:r>
              <a:rPr lang="en-US" sz="1500">
                <a:effectLst/>
              </a:rPr>
              <a:t>were developed under a grant from the U.S. Department of Education, #H373Z240001. The contents and resources do not necessarily represent the policy of the U.S. Department of Education, and you should not assume endorsement by the Federal Government. Project Officers: Meredith Miceli and Alexis </a:t>
            </a:r>
            <a:r>
              <a:rPr lang="en-US" sz="1500" err="1">
                <a:effectLst/>
              </a:rPr>
              <a:t>Lessans</a:t>
            </a:r>
            <a:r>
              <a:rPr lang="en-US" sz="1500">
                <a:effectLst/>
              </a:rPr>
              <a:t>.</a:t>
            </a:r>
          </a:p>
        </p:txBody>
      </p:sp>
      <p:pic>
        <p:nvPicPr>
          <p:cNvPr id="10" name="Picture 9" descr="IDEAs that Work. U.S. Office of Special Education Programs">
            <a:extLst>
              <a:ext uri="{FF2B5EF4-FFF2-40B4-BE49-F238E27FC236}">
                <a16:creationId xmlns:a16="http://schemas.microsoft.com/office/drawing/2014/main" id="{C10C30C0-6FA3-CA47-BE38-14956011A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094" y="5415674"/>
            <a:ext cx="1351142" cy="1126962"/>
          </a:xfrm>
          <a:prstGeom prst="rect">
            <a:avLst/>
          </a:prstGeom>
        </p:spPr>
      </p:pic>
    </p:spTree>
    <p:extLst>
      <p:ext uri="{BB962C8B-B14F-4D97-AF65-F5344CB8AC3E}">
        <p14:creationId xmlns:p14="http://schemas.microsoft.com/office/powerpoint/2010/main" val="226165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CA58F-4FA3-92BE-99D1-7672859F5B12}"/>
              </a:ext>
            </a:extLst>
          </p:cNvPr>
          <p:cNvSpPr>
            <a:spLocks noGrp="1"/>
          </p:cNvSpPr>
          <p:nvPr>
            <p:ph type="ctrTitle"/>
          </p:nvPr>
        </p:nvSpPr>
        <p:spPr/>
        <p:txBody>
          <a:bodyPr/>
          <a:lstStyle/>
          <a:p>
            <a:r>
              <a:rPr lang="en-US" dirty="0"/>
              <a:t>Overview of </a:t>
            </a:r>
            <a:r>
              <a:rPr lang="en-US" dirty="0" err="1"/>
              <a:t>DaSy</a:t>
            </a:r>
            <a:endParaRPr lang="en-US" dirty="0"/>
          </a:p>
        </p:txBody>
      </p:sp>
      <p:sp>
        <p:nvSpPr>
          <p:cNvPr id="5" name="Subtitle 4">
            <a:extLst>
              <a:ext uri="{FF2B5EF4-FFF2-40B4-BE49-F238E27FC236}">
                <a16:creationId xmlns:a16="http://schemas.microsoft.com/office/drawing/2014/main" id="{7F084AEB-D434-DA79-006C-7FA7D2E8619A}"/>
              </a:ext>
            </a:extLst>
          </p:cNvPr>
          <p:cNvSpPr>
            <a:spLocks noGrp="1"/>
          </p:cNvSpPr>
          <p:nvPr>
            <p:ph type="subTitle" idx="1"/>
          </p:nvPr>
        </p:nvSpPr>
        <p:spPr/>
        <p:txBody>
          <a:bodyPr/>
          <a:lstStyle/>
          <a:p>
            <a:r>
              <a:rPr lang="en-US"/>
              <a:t>Grace Kelley</a:t>
            </a:r>
          </a:p>
        </p:txBody>
      </p:sp>
    </p:spTree>
    <p:extLst>
      <p:ext uri="{BB962C8B-B14F-4D97-AF65-F5344CB8AC3E}">
        <p14:creationId xmlns:p14="http://schemas.microsoft.com/office/powerpoint/2010/main" val="2618187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B959B-96B8-4A54-BE86-B663F17F2AC6}"/>
              </a:ext>
            </a:extLst>
          </p:cNvPr>
          <p:cNvSpPr>
            <a:spLocks noGrp="1"/>
          </p:cNvSpPr>
          <p:nvPr>
            <p:ph type="title"/>
          </p:nvPr>
        </p:nvSpPr>
        <p:spPr>
          <a:xfrm>
            <a:off x="838200" y="365125"/>
            <a:ext cx="10515600" cy="1325563"/>
          </a:xfrm>
        </p:spPr>
        <p:txBody>
          <a:bodyPr/>
          <a:lstStyle/>
          <a:p>
            <a:r>
              <a:rPr lang="en-US" dirty="0"/>
              <a:t>Objectives of the Center</a:t>
            </a:r>
          </a:p>
        </p:txBody>
      </p:sp>
      <p:sp>
        <p:nvSpPr>
          <p:cNvPr id="2" name="Content Placeholder 1">
            <a:extLst>
              <a:ext uri="{FF2B5EF4-FFF2-40B4-BE49-F238E27FC236}">
                <a16:creationId xmlns:a16="http://schemas.microsoft.com/office/drawing/2014/main" id="{F1A26931-3C49-4189-8856-A8E9EB76B7F4}"/>
              </a:ext>
            </a:extLst>
          </p:cNvPr>
          <p:cNvSpPr>
            <a:spLocks noGrp="1"/>
          </p:cNvSpPr>
          <p:nvPr>
            <p:ph idx="1"/>
          </p:nvPr>
        </p:nvSpPr>
        <p:spPr>
          <a:xfrm>
            <a:off x="838200" y="1825625"/>
            <a:ext cx="10515600" cy="4121788"/>
          </a:xfrm>
        </p:spPr>
        <p:txBody>
          <a:bodyPr vert="horz" lIns="91440" tIns="45720" rIns="91440" bIns="45720" rtlCol="0" anchor="t">
            <a:normAutofit/>
          </a:bodyPr>
          <a:lstStyle/>
          <a:p>
            <a:pPr marL="457200" indent="-457200">
              <a:buFont typeface="+mj-lt"/>
              <a:buAutoNum type="arabicPeriod"/>
            </a:pPr>
            <a:r>
              <a:rPr lang="en-US">
                <a:latin typeface="Tahoma"/>
                <a:ea typeface="Tahoma"/>
                <a:cs typeface="Tahoma"/>
              </a:rPr>
              <a:t>Improve states’ capacity to collect, report, analyze and use high-quality IDEA Part C and IDEA Part B preschool data;  </a:t>
            </a:r>
          </a:p>
          <a:p>
            <a:pPr marL="457200" indent="-457200">
              <a:buFont typeface="+mj-lt"/>
              <a:buAutoNum type="arabicPeriod"/>
            </a:pPr>
            <a:r>
              <a:rPr lang="en-US">
                <a:latin typeface="Tahoma"/>
                <a:ea typeface="Tahoma"/>
                <a:cs typeface="Tahoma"/>
              </a:rPr>
              <a:t>Enhance and streamline Part C and Part B 619 data systems by sharing, linking, and integrating data to improve the analysis of IDEA data to address critical policy questions; and </a:t>
            </a:r>
          </a:p>
          <a:p>
            <a:pPr marL="457200" indent="-457200">
              <a:buAutoNum type="arabicPeriod"/>
            </a:pPr>
            <a:r>
              <a:rPr lang="en-US">
                <a:latin typeface="Tahoma"/>
                <a:ea typeface="Tahoma"/>
                <a:cs typeface="Tahoma"/>
              </a:rPr>
              <a:t>Increase states’ capacity to collect, report, analyze, and use available data to improve their IDEA Part C child find data and processes </a:t>
            </a:r>
            <a:endParaRPr lang="en-US"/>
          </a:p>
        </p:txBody>
      </p:sp>
    </p:spTree>
    <p:extLst>
      <p:ext uri="{BB962C8B-B14F-4D97-AF65-F5344CB8AC3E}">
        <p14:creationId xmlns:p14="http://schemas.microsoft.com/office/powerpoint/2010/main" val="204079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F30D-7654-45BA-9C7F-28661604A536}"/>
              </a:ext>
            </a:extLst>
          </p:cNvPr>
          <p:cNvSpPr>
            <a:spLocks noGrp="1"/>
          </p:cNvSpPr>
          <p:nvPr>
            <p:ph type="title"/>
          </p:nvPr>
        </p:nvSpPr>
        <p:spPr/>
        <p:txBody>
          <a:bodyPr>
            <a:normAutofit/>
          </a:bodyPr>
          <a:lstStyle/>
          <a:p>
            <a:r>
              <a:rPr lang="en-US" dirty="0">
                <a:latin typeface="Tahoma"/>
                <a:ea typeface="Tahoma"/>
                <a:cs typeface="Tahoma"/>
              </a:rPr>
              <a:t>Systems Change – the WHY for </a:t>
            </a:r>
            <a:r>
              <a:rPr lang="en-US" dirty="0" err="1">
                <a:latin typeface="Tahoma"/>
                <a:ea typeface="Tahoma"/>
                <a:cs typeface="Tahoma"/>
              </a:rPr>
              <a:t>DaSy</a:t>
            </a:r>
            <a:endParaRPr lang="en-US" dirty="0"/>
          </a:p>
        </p:txBody>
      </p:sp>
      <p:sp>
        <p:nvSpPr>
          <p:cNvPr id="3" name="Content Placeholder 2">
            <a:extLst>
              <a:ext uri="{FF2B5EF4-FFF2-40B4-BE49-F238E27FC236}">
                <a16:creationId xmlns:a16="http://schemas.microsoft.com/office/drawing/2014/main" id="{B21F1562-A57D-4DE0-B84A-39209148E055}"/>
              </a:ext>
            </a:extLst>
          </p:cNvPr>
          <p:cNvSpPr>
            <a:spLocks noGrp="1"/>
          </p:cNvSpPr>
          <p:nvPr>
            <p:ph idx="1"/>
          </p:nvPr>
        </p:nvSpPr>
        <p:spPr>
          <a:xfrm>
            <a:off x="838200" y="1825625"/>
            <a:ext cx="7491168" cy="4351338"/>
          </a:xfrm>
        </p:spPr>
        <p:txBody>
          <a:bodyPr vert="horz" lIns="91440" tIns="45720" rIns="91440" bIns="45720" rtlCol="0" anchor="t">
            <a:normAutofit/>
          </a:bodyPr>
          <a:lstStyle/>
          <a:p>
            <a:pPr>
              <a:spcAft>
                <a:spcPts val="2400"/>
              </a:spcAft>
            </a:pPr>
            <a:r>
              <a:rPr lang="en-US" b="1">
                <a:latin typeface="Tahoma"/>
                <a:ea typeface="Tahoma"/>
                <a:cs typeface="Tahoma"/>
              </a:rPr>
              <a:t>Improve states’ capacity</a:t>
            </a:r>
            <a:r>
              <a:rPr lang="en-US">
                <a:latin typeface="Tahoma"/>
                <a:ea typeface="Tahoma"/>
                <a:cs typeface="Tahoma"/>
              </a:rPr>
              <a:t> to collect, report, analyze, and use high quality IDEA Part C and IDEA Part B preschool data. </a:t>
            </a:r>
            <a:endParaRPr lang="en-US"/>
          </a:p>
          <a:p>
            <a:r>
              <a:rPr lang="en-US" b="1">
                <a:latin typeface="Tahoma"/>
                <a:ea typeface="Tahoma"/>
                <a:cs typeface="Tahoma"/>
              </a:rPr>
              <a:t>Enhance, streamline, integrate </a:t>
            </a:r>
            <a:r>
              <a:rPr lang="en-US">
                <a:latin typeface="Tahoma"/>
                <a:ea typeface="Tahoma"/>
                <a:cs typeface="Tahoma"/>
              </a:rPr>
              <a:t>statewide child-level early childhood data systems to address critical policy questions that will:</a:t>
            </a:r>
          </a:p>
          <a:p>
            <a:pPr lvl="1"/>
            <a:r>
              <a:rPr lang="en-US">
                <a:latin typeface="Tahoma"/>
                <a:ea typeface="Tahoma"/>
                <a:cs typeface="Tahoma"/>
              </a:rPr>
              <a:t>facilitate program improvement, </a:t>
            </a:r>
          </a:p>
          <a:p>
            <a:pPr lvl="1"/>
            <a:r>
              <a:rPr lang="en-US">
                <a:latin typeface="Tahoma"/>
                <a:ea typeface="Tahoma"/>
                <a:cs typeface="Tahoma"/>
              </a:rPr>
              <a:t>improve compliance accountability, and </a:t>
            </a:r>
          </a:p>
          <a:p>
            <a:pPr lvl="1"/>
            <a:r>
              <a:rPr lang="en-US">
                <a:latin typeface="Tahoma"/>
                <a:ea typeface="Tahoma"/>
                <a:cs typeface="Tahoma"/>
              </a:rPr>
              <a:t>improve federal and public reporting. </a:t>
            </a:r>
          </a:p>
        </p:txBody>
      </p:sp>
      <p:pic>
        <p:nvPicPr>
          <p:cNvPr id="4" name="Picture 3" descr="&quot; &quot;">
            <a:extLst>
              <a:ext uri="{FF2B5EF4-FFF2-40B4-BE49-F238E27FC236}">
                <a16:creationId xmlns:a16="http://schemas.microsoft.com/office/drawing/2014/main" id="{B8B7F938-48C2-4331-9AF4-E0AF98E5BD4A}"/>
              </a:ext>
            </a:extLst>
          </p:cNvPr>
          <p:cNvPicPr>
            <a:picLocks noChangeAspect="1"/>
          </p:cNvPicPr>
          <p:nvPr/>
        </p:nvPicPr>
        <p:blipFill>
          <a:blip r:embed="rId3"/>
          <a:stretch>
            <a:fillRect/>
          </a:stretch>
        </p:blipFill>
        <p:spPr>
          <a:xfrm>
            <a:off x="8452550" y="2147772"/>
            <a:ext cx="2930817" cy="3131238"/>
          </a:xfrm>
          <a:prstGeom prst="rect">
            <a:avLst/>
          </a:prstGeom>
        </p:spPr>
      </p:pic>
    </p:spTree>
    <p:extLst>
      <p:ext uri="{BB962C8B-B14F-4D97-AF65-F5344CB8AC3E}">
        <p14:creationId xmlns:p14="http://schemas.microsoft.com/office/powerpoint/2010/main" val="313097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 &quot;"/>
          <p:cNvSpPr>
            <a:spLocks noGrp="1"/>
          </p:cNvSpPr>
          <p:nvPr>
            <p:ph type="title"/>
          </p:nvPr>
        </p:nvSpPr>
        <p:spPr/>
        <p:txBody>
          <a:bodyPr/>
          <a:lstStyle/>
          <a:p>
            <a:r>
              <a:rPr lang="en-US" dirty="0"/>
              <a:t> Who do we serve? </a:t>
            </a:r>
          </a:p>
        </p:txBody>
      </p:sp>
      <p:sp>
        <p:nvSpPr>
          <p:cNvPr id="3" name="Content Placeholder 2"/>
          <p:cNvSpPr>
            <a:spLocks noGrp="1"/>
          </p:cNvSpPr>
          <p:nvPr>
            <p:ph idx="1"/>
          </p:nvPr>
        </p:nvSpPr>
        <p:spPr>
          <a:xfrm>
            <a:off x="515004" y="1981199"/>
            <a:ext cx="10972800" cy="3657601"/>
          </a:xfrm>
        </p:spPr>
        <p:txBody>
          <a:bodyPr/>
          <a:lstStyle/>
          <a:p>
            <a:r>
              <a:rPr lang="en-US"/>
              <a:t>Part C and 619 coordinators</a:t>
            </a:r>
          </a:p>
          <a:p>
            <a:r>
              <a:rPr lang="en-US"/>
              <a:t>Part C and Part B data managers</a:t>
            </a:r>
          </a:p>
          <a:p>
            <a:r>
              <a:rPr lang="en-US"/>
              <a:t>Parent leaders</a:t>
            </a:r>
          </a:p>
          <a:p>
            <a:r>
              <a:rPr lang="en-US"/>
              <a:t>TA providers in states</a:t>
            </a:r>
          </a:p>
          <a:p>
            <a:r>
              <a:rPr lang="en-US"/>
              <a:t>Local providers </a:t>
            </a:r>
          </a:p>
        </p:txBody>
      </p:sp>
      <p:pic>
        <p:nvPicPr>
          <p:cNvPr id="7" name="Picture 6" descr="&quot; &quot;">
            <a:extLst>
              <a:ext uri="{FF2B5EF4-FFF2-40B4-BE49-F238E27FC236}">
                <a16:creationId xmlns:a16="http://schemas.microsoft.com/office/drawing/2014/main" id="{A520A125-8B00-FE5A-636B-D8CC0A892775}"/>
              </a:ext>
            </a:extLst>
          </p:cNvPr>
          <p:cNvPicPr>
            <a:picLocks noChangeAspect="1"/>
          </p:cNvPicPr>
          <p:nvPr/>
        </p:nvPicPr>
        <p:blipFill>
          <a:blip r:embed="rId3"/>
          <a:stretch>
            <a:fillRect/>
          </a:stretch>
        </p:blipFill>
        <p:spPr>
          <a:xfrm>
            <a:off x="4396481" y="3340422"/>
            <a:ext cx="7280515" cy="1820129"/>
          </a:xfrm>
          <a:prstGeom prst="rect">
            <a:avLst/>
          </a:prstGeom>
        </p:spPr>
      </p:pic>
    </p:spTree>
    <p:extLst>
      <p:ext uri="{BB962C8B-B14F-4D97-AF65-F5344CB8AC3E}">
        <p14:creationId xmlns:p14="http://schemas.microsoft.com/office/powerpoint/2010/main" val="80911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C90B-29DB-4170-A446-640C3767CB36}"/>
              </a:ext>
            </a:extLst>
          </p:cNvPr>
          <p:cNvSpPr>
            <a:spLocks noGrp="1"/>
          </p:cNvSpPr>
          <p:nvPr>
            <p:ph type="title"/>
          </p:nvPr>
        </p:nvSpPr>
        <p:spPr>
          <a:xfrm>
            <a:off x="838200" y="365125"/>
            <a:ext cx="10515600" cy="1325563"/>
          </a:xfrm>
          <a:ln>
            <a:noFill/>
          </a:ln>
        </p:spPr>
        <p:txBody>
          <a:bodyPr>
            <a:normAutofit/>
          </a:bodyPr>
          <a:lstStyle/>
          <a:p>
            <a:r>
              <a:rPr lang="en-US" dirty="0">
                <a:latin typeface="Tahoma"/>
                <a:ea typeface="Tahoma"/>
                <a:cs typeface="Tahoma"/>
              </a:rPr>
              <a:t>We can help you build capacity in:</a:t>
            </a:r>
          </a:p>
        </p:txBody>
      </p:sp>
      <p:graphicFrame>
        <p:nvGraphicFramePr>
          <p:cNvPr id="14" name="Table 14" descr="Data collection and transmission, data analysis and reporting, data linking and integration, data governance, data system design and technology, data use, and data management">
            <a:extLst>
              <a:ext uri="{FF2B5EF4-FFF2-40B4-BE49-F238E27FC236}">
                <a16:creationId xmlns:a16="http://schemas.microsoft.com/office/drawing/2014/main" id="{98C015EA-07EA-40D8-B44C-CA339D9DA49B}"/>
              </a:ext>
            </a:extLst>
          </p:cNvPr>
          <p:cNvGraphicFramePr>
            <a:graphicFrameLocks noGrp="1"/>
          </p:cNvGraphicFramePr>
          <p:nvPr>
            <p:extLst>
              <p:ext uri="{D42A27DB-BD31-4B8C-83A1-F6EECF244321}">
                <p14:modId xmlns:p14="http://schemas.microsoft.com/office/powerpoint/2010/main" val="1494746237"/>
              </p:ext>
            </p:extLst>
          </p:nvPr>
        </p:nvGraphicFramePr>
        <p:xfrm>
          <a:off x="421695" y="2544804"/>
          <a:ext cx="11348610" cy="2749484"/>
        </p:xfrm>
        <a:graphic>
          <a:graphicData uri="http://schemas.openxmlformats.org/drawingml/2006/table">
            <a:tbl>
              <a:tblPr firstRow="1" bandRow="1">
                <a:tableStyleId>{5C22544A-7EE6-4342-B048-85BDC9FD1C3A}</a:tableStyleId>
              </a:tblPr>
              <a:tblGrid>
                <a:gridCol w="1621230">
                  <a:extLst>
                    <a:ext uri="{9D8B030D-6E8A-4147-A177-3AD203B41FA5}">
                      <a16:colId xmlns:a16="http://schemas.microsoft.com/office/drawing/2014/main" val="3740983146"/>
                    </a:ext>
                  </a:extLst>
                </a:gridCol>
                <a:gridCol w="1621230">
                  <a:extLst>
                    <a:ext uri="{9D8B030D-6E8A-4147-A177-3AD203B41FA5}">
                      <a16:colId xmlns:a16="http://schemas.microsoft.com/office/drawing/2014/main" val="3519867928"/>
                    </a:ext>
                  </a:extLst>
                </a:gridCol>
                <a:gridCol w="1621230">
                  <a:extLst>
                    <a:ext uri="{9D8B030D-6E8A-4147-A177-3AD203B41FA5}">
                      <a16:colId xmlns:a16="http://schemas.microsoft.com/office/drawing/2014/main" val="3002588264"/>
                    </a:ext>
                  </a:extLst>
                </a:gridCol>
                <a:gridCol w="1621230">
                  <a:extLst>
                    <a:ext uri="{9D8B030D-6E8A-4147-A177-3AD203B41FA5}">
                      <a16:colId xmlns:a16="http://schemas.microsoft.com/office/drawing/2014/main" val="4263339223"/>
                    </a:ext>
                  </a:extLst>
                </a:gridCol>
                <a:gridCol w="1621230">
                  <a:extLst>
                    <a:ext uri="{9D8B030D-6E8A-4147-A177-3AD203B41FA5}">
                      <a16:colId xmlns:a16="http://schemas.microsoft.com/office/drawing/2014/main" val="1559573226"/>
                    </a:ext>
                  </a:extLst>
                </a:gridCol>
                <a:gridCol w="1621230">
                  <a:extLst>
                    <a:ext uri="{9D8B030D-6E8A-4147-A177-3AD203B41FA5}">
                      <a16:colId xmlns:a16="http://schemas.microsoft.com/office/drawing/2014/main" val="3145533325"/>
                    </a:ext>
                  </a:extLst>
                </a:gridCol>
                <a:gridCol w="1621230">
                  <a:extLst>
                    <a:ext uri="{9D8B030D-6E8A-4147-A177-3AD203B41FA5}">
                      <a16:colId xmlns:a16="http://schemas.microsoft.com/office/drawing/2014/main" val="136828023"/>
                    </a:ext>
                  </a:extLst>
                </a:gridCol>
              </a:tblGrid>
              <a:tr h="2749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154578"/>
                          </a:solidFill>
                        </a:rPr>
                        <a:t>Data Collection &amp; Transmission</a:t>
                      </a:r>
                    </a:p>
                  </a:txBody>
                  <a:tcPr marL="93390" marR="93390" marT="46695" marB="46695"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Analysis &amp; Reporting</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Data Linking &amp; Integration</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Data Governance</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154578"/>
                          </a:solidFill>
                        </a:rPr>
                        <a:t>Data System Design &amp; Technology</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Data Use</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154578"/>
                          </a:solidFill>
                        </a:rPr>
                        <a:t>Data Management</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4982198"/>
                  </a:ext>
                </a:extLst>
              </a:tr>
            </a:tbl>
          </a:graphicData>
        </a:graphic>
      </p:graphicFrame>
      <p:pic>
        <p:nvPicPr>
          <p:cNvPr id="100" name="Graphic 99" descr="&quot; &quot;">
            <a:extLst>
              <a:ext uri="{FF2B5EF4-FFF2-40B4-BE49-F238E27FC236}">
                <a16:creationId xmlns:a16="http://schemas.microsoft.com/office/drawing/2014/main" id="{62110455-D844-4EF0-9586-4E56571E5A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504" y="2962267"/>
            <a:ext cx="1293654" cy="1293654"/>
          </a:xfrm>
          <a:prstGeom prst="rect">
            <a:avLst/>
          </a:prstGeom>
        </p:spPr>
      </p:pic>
      <p:pic>
        <p:nvPicPr>
          <p:cNvPr id="98" name="Graphic 97" descr="&quot; &quot;">
            <a:extLst>
              <a:ext uri="{FF2B5EF4-FFF2-40B4-BE49-F238E27FC236}">
                <a16:creationId xmlns:a16="http://schemas.microsoft.com/office/drawing/2014/main" id="{9F9129D2-27F6-425A-A6B7-A19652555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7283" y="2947299"/>
            <a:ext cx="1293654" cy="1293654"/>
          </a:xfrm>
          <a:prstGeom prst="rect">
            <a:avLst/>
          </a:prstGeom>
        </p:spPr>
      </p:pic>
      <p:pic>
        <p:nvPicPr>
          <p:cNvPr id="17" name="Graphic 16" descr="&quot; &quot;">
            <a:extLst>
              <a:ext uri="{FF2B5EF4-FFF2-40B4-BE49-F238E27FC236}">
                <a16:creationId xmlns:a16="http://schemas.microsoft.com/office/drawing/2014/main" id="{D06A08DF-2131-4B5B-9378-4688C13D17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02062" y="2947299"/>
            <a:ext cx="1293654" cy="1293654"/>
          </a:xfrm>
          <a:prstGeom prst="rect">
            <a:avLst/>
          </a:prstGeom>
        </p:spPr>
      </p:pic>
      <p:pic>
        <p:nvPicPr>
          <p:cNvPr id="92" name="Graphic 91" descr="&quot; &quot;">
            <a:extLst>
              <a:ext uri="{FF2B5EF4-FFF2-40B4-BE49-F238E27FC236}">
                <a16:creationId xmlns:a16="http://schemas.microsoft.com/office/drawing/2014/main" id="{8F13DD9F-3678-40F0-82B2-760A06A6B1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9173" y="2939444"/>
            <a:ext cx="1293654" cy="1293654"/>
          </a:xfrm>
          <a:prstGeom prst="rect">
            <a:avLst/>
          </a:prstGeom>
        </p:spPr>
      </p:pic>
      <p:pic>
        <p:nvPicPr>
          <p:cNvPr id="19" name="Graphic 18" descr="&quot; &quot;">
            <a:extLst>
              <a:ext uri="{FF2B5EF4-FFF2-40B4-BE49-F238E27FC236}">
                <a16:creationId xmlns:a16="http://schemas.microsoft.com/office/drawing/2014/main" id="{86A06A75-323F-46A2-89F8-913732A46E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2087" y="2939444"/>
            <a:ext cx="1293654" cy="1293654"/>
          </a:xfrm>
          <a:prstGeom prst="rect">
            <a:avLst/>
          </a:prstGeom>
        </p:spPr>
      </p:pic>
      <p:pic>
        <p:nvPicPr>
          <p:cNvPr id="9" name="Graphic 8" descr="&quot; &quot;">
            <a:extLst>
              <a:ext uri="{FF2B5EF4-FFF2-40B4-BE49-F238E27FC236}">
                <a16:creationId xmlns:a16="http://schemas.microsoft.com/office/drawing/2014/main" id="{B0BB37B9-67AA-4DC6-8397-9E7BBBCC316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01063" y="3135575"/>
            <a:ext cx="1293654" cy="1293654"/>
          </a:xfrm>
          <a:prstGeom prst="rect">
            <a:avLst/>
          </a:prstGeom>
        </p:spPr>
      </p:pic>
      <p:pic>
        <p:nvPicPr>
          <p:cNvPr id="4" name="Picture 3" descr="&quot; &quot;">
            <a:extLst>
              <a:ext uri="{FF2B5EF4-FFF2-40B4-BE49-F238E27FC236}">
                <a16:creationId xmlns:a16="http://schemas.microsoft.com/office/drawing/2014/main" id="{C0C2DBCB-155B-23C7-5F9B-01E30C629F4B}"/>
              </a:ext>
            </a:extLst>
          </p:cNvPr>
          <p:cNvPicPr>
            <a:picLocks noChangeAspect="1"/>
          </p:cNvPicPr>
          <p:nvPr/>
        </p:nvPicPr>
        <p:blipFill>
          <a:blip r:embed="rId15"/>
          <a:stretch>
            <a:fillRect/>
          </a:stretch>
        </p:blipFill>
        <p:spPr>
          <a:xfrm>
            <a:off x="10380039" y="3104983"/>
            <a:ext cx="1135970" cy="1135970"/>
          </a:xfrm>
          <a:prstGeom prst="rect">
            <a:avLst/>
          </a:prstGeom>
        </p:spPr>
      </p:pic>
    </p:spTree>
    <p:extLst>
      <p:ext uri="{BB962C8B-B14F-4D97-AF65-F5344CB8AC3E}">
        <p14:creationId xmlns:p14="http://schemas.microsoft.com/office/powerpoint/2010/main" val="1095452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48A9F38-483D-44D3-85AB-B37591C58829}"/>
              </a:ext>
            </a:extLst>
          </p:cNvPr>
          <p:cNvSpPr>
            <a:spLocks noGrp="1"/>
          </p:cNvSpPr>
          <p:nvPr>
            <p:ph type="title"/>
          </p:nvPr>
        </p:nvSpPr>
        <p:spPr>
          <a:ln>
            <a:noFill/>
          </a:ln>
        </p:spPr>
        <p:txBody>
          <a:bodyPr>
            <a:normAutofit/>
          </a:bodyPr>
          <a:lstStyle/>
          <a:p>
            <a:r>
              <a:rPr lang="en-US" dirty="0" err="1">
                <a:latin typeface="Tahoma"/>
                <a:ea typeface="Tahoma"/>
                <a:cs typeface="Tahoma"/>
              </a:rPr>
              <a:t>DaSy</a:t>
            </a:r>
            <a:r>
              <a:rPr lang="en-US" dirty="0">
                <a:latin typeface="Tahoma"/>
                <a:ea typeface="Tahoma"/>
                <a:cs typeface="Tahoma"/>
              </a:rPr>
              <a:t> can help with many types of data:</a:t>
            </a:r>
          </a:p>
        </p:txBody>
      </p:sp>
      <p:graphicFrame>
        <p:nvGraphicFramePr>
          <p:cNvPr id="14" name="Table 14" descr="Child and family outcomes data, fiscal data, accountability data, Child Find data, Part C 618 data, transition data, SSIP/APR/SPP. For other types of data just ask the DaSy Center">
            <a:extLst>
              <a:ext uri="{FF2B5EF4-FFF2-40B4-BE49-F238E27FC236}">
                <a16:creationId xmlns:a16="http://schemas.microsoft.com/office/drawing/2014/main" id="{98C015EA-07EA-40D8-B44C-CA339D9DA49B}"/>
              </a:ext>
            </a:extLst>
          </p:cNvPr>
          <p:cNvGraphicFramePr>
            <a:graphicFrameLocks noGrp="1"/>
          </p:cNvGraphicFramePr>
          <p:nvPr/>
        </p:nvGraphicFramePr>
        <p:xfrm>
          <a:off x="1539711" y="1767525"/>
          <a:ext cx="8900772" cy="4783882"/>
        </p:xfrm>
        <a:graphic>
          <a:graphicData uri="http://schemas.openxmlformats.org/drawingml/2006/table">
            <a:tbl>
              <a:tblPr firstRow="1" bandRow="1">
                <a:tableStyleId>{5C22544A-7EE6-4342-B048-85BDC9FD1C3A}</a:tableStyleId>
              </a:tblPr>
              <a:tblGrid>
                <a:gridCol w="2225193">
                  <a:extLst>
                    <a:ext uri="{9D8B030D-6E8A-4147-A177-3AD203B41FA5}">
                      <a16:colId xmlns:a16="http://schemas.microsoft.com/office/drawing/2014/main" val="3740983146"/>
                    </a:ext>
                  </a:extLst>
                </a:gridCol>
                <a:gridCol w="2225193">
                  <a:extLst>
                    <a:ext uri="{9D8B030D-6E8A-4147-A177-3AD203B41FA5}">
                      <a16:colId xmlns:a16="http://schemas.microsoft.com/office/drawing/2014/main" val="3519867928"/>
                    </a:ext>
                  </a:extLst>
                </a:gridCol>
                <a:gridCol w="2225193">
                  <a:extLst>
                    <a:ext uri="{9D8B030D-6E8A-4147-A177-3AD203B41FA5}">
                      <a16:colId xmlns:a16="http://schemas.microsoft.com/office/drawing/2014/main" val="3002588264"/>
                    </a:ext>
                  </a:extLst>
                </a:gridCol>
                <a:gridCol w="2225193">
                  <a:extLst>
                    <a:ext uri="{9D8B030D-6E8A-4147-A177-3AD203B41FA5}">
                      <a16:colId xmlns:a16="http://schemas.microsoft.com/office/drawing/2014/main" val="4263339223"/>
                    </a:ext>
                  </a:extLst>
                </a:gridCol>
              </a:tblGrid>
              <a:tr h="2391941">
                <a:tc>
                  <a:txBody>
                    <a:bodyPr/>
                    <a:lstStyle/>
                    <a:p>
                      <a:pPr algn="ctr"/>
                      <a:r>
                        <a:rPr lang="en-US" sz="1800" b="1">
                          <a:solidFill>
                            <a:srgbClr val="154578"/>
                          </a:solidFill>
                        </a:rPr>
                        <a:t>Child &amp; Family Outcomes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Fiscal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Accountability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Child Find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39981800"/>
                  </a:ext>
                </a:extLst>
              </a:tr>
              <a:tr h="2391941">
                <a:tc>
                  <a:txBody>
                    <a:bodyPr/>
                    <a:lstStyle/>
                    <a:p>
                      <a:pPr algn="ctr"/>
                      <a:r>
                        <a:rPr lang="en-US" sz="1800" b="1">
                          <a:solidFill>
                            <a:srgbClr val="154578"/>
                          </a:solidFill>
                        </a:rPr>
                        <a:t>Part C 618 Data</a:t>
                      </a:r>
                    </a:p>
                  </a:txBody>
                  <a:tcPr marL="93390" marR="93390" marT="46695" marB="46695" anchor="b">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a:solidFill>
                            <a:srgbClr val="154578"/>
                          </a:solidFill>
                        </a:rPr>
                        <a:t>Transition Data</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rgbClr val="154578"/>
                          </a:solidFill>
                        </a:rPr>
                        <a:t>SSIP/APR/SPP</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800" b="1" dirty="0">
                          <a:solidFill>
                            <a:srgbClr val="154578"/>
                          </a:solidFill>
                        </a:rPr>
                        <a:t>Other types of data… just ask! </a:t>
                      </a:r>
                    </a:p>
                  </a:txBody>
                  <a:tcPr marL="93390" marR="93390" marT="46695" marB="46695"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14982198"/>
                  </a:ext>
                </a:extLst>
              </a:tr>
            </a:tbl>
          </a:graphicData>
        </a:graphic>
      </p:graphicFrame>
      <p:pic>
        <p:nvPicPr>
          <p:cNvPr id="12" name="Graphic 11" descr="&quot; &quot;">
            <a:extLst>
              <a:ext uri="{FF2B5EF4-FFF2-40B4-BE49-F238E27FC236}">
                <a16:creationId xmlns:a16="http://schemas.microsoft.com/office/drawing/2014/main" id="{DEC54A57-DF64-45CD-8E4B-476DC06E6E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200" y="1953584"/>
            <a:ext cx="1600200" cy="1600200"/>
          </a:xfrm>
          <a:prstGeom prst="rect">
            <a:avLst/>
          </a:prstGeom>
        </p:spPr>
      </p:pic>
      <p:pic>
        <p:nvPicPr>
          <p:cNvPr id="10" name="Graphic 9" descr="&quot; &quot;">
            <a:extLst>
              <a:ext uri="{FF2B5EF4-FFF2-40B4-BE49-F238E27FC236}">
                <a16:creationId xmlns:a16="http://schemas.microsoft.com/office/drawing/2014/main" id="{2DF0F37F-4BB6-4904-A6B5-B5F746D750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80647" y="2024242"/>
            <a:ext cx="1600200" cy="1600200"/>
          </a:xfrm>
          <a:prstGeom prst="rect">
            <a:avLst/>
          </a:prstGeom>
        </p:spPr>
      </p:pic>
      <p:pic>
        <p:nvPicPr>
          <p:cNvPr id="3" name="Graphic 2" descr="&quot; &quot;">
            <a:extLst>
              <a:ext uri="{FF2B5EF4-FFF2-40B4-BE49-F238E27FC236}">
                <a16:creationId xmlns:a16="http://schemas.microsoft.com/office/drawing/2014/main" id="{9E9669D0-AEF4-4A97-91C0-AEE1839203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9741" y="2041560"/>
            <a:ext cx="1600200" cy="1600200"/>
          </a:xfrm>
          <a:prstGeom prst="rect">
            <a:avLst/>
          </a:prstGeom>
        </p:spPr>
      </p:pic>
      <p:pic>
        <p:nvPicPr>
          <p:cNvPr id="88" name="Graphic 87" descr="&quot; &quot;">
            <a:extLst>
              <a:ext uri="{FF2B5EF4-FFF2-40B4-BE49-F238E27FC236}">
                <a16:creationId xmlns:a16="http://schemas.microsoft.com/office/drawing/2014/main" id="{CB54EBFC-78D6-4A8E-9D08-2E2298DC1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3634" y="2098712"/>
            <a:ext cx="1600200" cy="1600200"/>
          </a:xfrm>
          <a:prstGeom prst="rect">
            <a:avLst/>
          </a:prstGeom>
        </p:spPr>
      </p:pic>
      <p:pic>
        <p:nvPicPr>
          <p:cNvPr id="24" name="Graphic 23" descr="&quot; &quot;">
            <a:extLst>
              <a:ext uri="{FF2B5EF4-FFF2-40B4-BE49-F238E27FC236}">
                <a16:creationId xmlns:a16="http://schemas.microsoft.com/office/drawing/2014/main" id="{5CB9F281-024A-4134-B772-439D75F800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54200" y="4555879"/>
            <a:ext cx="1600200" cy="1600200"/>
          </a:xfrm>
          <a:prstGeom prst="rect">
            <a:avLst/>
          </a:prstGeom>
        </p:spPr>
      </p:pic>
      <p:grpSp>
        <p:nvGrpSpPr>
          <p:cNvPr id="30" name="Group 29" descr="&quot; &quot;">
            <a:extLst>
              <a:ext uri="{FF2B5EF4-FFF2-40B4-BE49-F238E27FC236}">
                <a16:creationId xmlns:a16="http://schemas.microsoft.com/office/drawing/2014/main" id="{9BF9B2DB-E0C3-4ED2-BA99-9283C1EBC635}"/>
              </a:ext>
            </a:extLst>
          </p:cNvPr>
          <p:cNvGrpSpPr/>
          <p:nvPr/>
        </p:nvGrpSpPr>
        <p:grpSpPr>
          <a:xfrm>
            <a:off x="4216027" y="4615689"/>
            <a:ext cx="1370398" cy="1600200"/>
            <a:chOff x="5634819" y="6796985"/>
            <a:chExt cx="1801094" cy="2103120"/>
          </a:xfrm>
        </p:grpSpPr>
        <p:pic>
          <p:nvPicPr>
            <p:cNvPr id="5" name="Graphic 4" descr="Children">
              <a:extLst>
                <a:ext uri="{FF2B5EF4-FFF2-40B4-BE49-F238E27FC236}">
                  <a16:creationId xmlns:a16="http://schemas.microsoft.com/office/drawing/2014/main" id="{9670C546-DEA5-4C36-9B3A-04A03FA819E8}"/>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50000"/>
            <a:stretch/>
          </p:blipFill>
          <p:spPr>
            <a:xfrm>
              <a:off x="5634819" y="7144236"/>
              <a:ext cx="800100" cy="1600199"/>
            </a:xfrm>
            <a:prstGeom prst="rect">
              <a:avLst/>
            </a:prstGeom>
          </p:spPr>
        </p:pic>
        <p:pic>
          <p:nvPicPr>
            <p:cNvPr id="18" name="Graphic 17" descr="Children">
              <a:extLst>
                <a:ext uri="{FF2B5EF4-FFF2-40B4-BE49-F238E27FC236}">
                  <a16:creationId xmlns:a16="http://schemas.microsoft.com/office/drawing/2014/main" id="{EFF0F3C8-A54C-4E38-B0F2-2F39B8CB76E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0001" r="2156"/>
            <a:stretch/>
          </p:blipFill>
          <p:spPr>
            <a:xfrm>
              <a:off x="6429741" y="6796985"/>
              <a:ext cx="1006172" cy="2103120"/>
            </a:xfrm>
            <a:prstGeom prst="rect">
              <a:avLst/>
            </a:prstGeom>
          </p:spPr>
        </p:pic>
      </p:grpSp>
      <p:pic>
        <p:nvPicPr>
          <p:cNvPr id="15" name="Graphic 14" descr="&quot; &quot;">
            <a:extLst>
              <a:ext uri="{FF2B5EF4-FFF2-40B4-BE49-F238E27FC236}">
                <a16:creationId xmlns:a16="http://schemas.microsoft.com/office/drawing/2014/main" id="{4B55D6C0-4B4A-4B90-A8A3-3D86F32B8CD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01578" y="4504743"/>
            <a:ext cx="1600200" cy="1600200"/>
          </a:xfrm>
          <a:prstGeom prst="rect">
            <a:avLst/>
          </a:prstGeom>
        </p:spPr>
      </p:pic>
      <p:pic>
        <p:nvPicPr>
          <p:cNvPr id="27" name="Graphic 26" descr="&quot; &quot;">
            <a:extLst>
              <a:ext uri="{FF2B5EF4-FFF2-40B4-BE49-F238E27FC236}">
                <a16:creationId xmlns:a16="http://schemas.microsoft.com/office/drawing/2014/main" id="{A9110419-A45C-41B1-9643-6E50F813EB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40891" y="4470288"/>
            <a:ext cx="1634655" cy="1634655"/>
          </a:xfrm>
          <a:prstGeom prst="rect">
            <a:avLst/>
          </a:prstGeom>
        </p:spPr>
      </p:pic>
    </p:spTree>
    <p:extLst>
      <p:ext uri="{BB962C8B-B14F-4D97-AF65-F5344CB8AC3E}">
        <p14:creationId xmlns:p14="http://schemas.microsoft.com/office/powerpoint/2010/main" val="7713830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74E068F027045922FC41C81300819" ma:contentTypeVersion="0" ma:contentTypeDescription="Create a new document." ma:contentTypeScope="" ma:versionID="dffdf0d80c679e96e15640169e843914">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A55D86-83A8-4A00-A882-E44A6296FAA3}">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D7E9F7E-B13A-4C08-8DCE-AEF033BFB709}">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868ADE-723D-4E89-9BCF-A824134489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TotalTime>
  <Words>5231</Words>
  <Application>Microsoft Office PowerPoint</Application>
  <PresentationFormat>Widescreen</PresentationFormat>
  <Paragraphs>417</Paragraphs>
  <Slides>32</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Aptos</vt:lpstr>
      <vt:lpstr>Arial</vt:lpstr>
      <vt:lpstr>Arial,Sans-Serif</vt:lpstr>
      <vt:lpstr>Calibri</vt:lpstr>
      <vt:lpstr>Courier New</vt:lpstr>
      <vt:lpstr>System Font Regular</vt:lpstr>
      <vt:lpstr>Tahoma</vt:lpstr>
      <vt:lpstr>Wingdings</vt:lpstr>
      <vt:lpstr>Office Theme</vt:lpstr>
      <vt:lpstr>1_Office Theme</vt:lpstr>
      <vt:lpstr>What DaSy Can Do For You</vt:lpstr>
      <vt:lpstr>Today’s Agenda</vt:lpstr>
      <vt:lpstr>Welcome!</vt:lpstr>
      <vt:lpstr>Overview of DaSy</vt:lpstr>
      <vt:lpstr>Objectives of the Center</vt:lpstr>
      <vt:lpstr>Systems Change – the WHY for DaSy</vt:lpstr>
      <vt:lpstr> Who do we serve? </vt:lpstr>
      <vt:lpstr>We can help you build capacity in:</vt:lpstr>
      <vt:lpstr>DaSy can help with many types of data:</vt:lpstr>
      <vt:lpstr>DaSy Foundational Resources</vt:lpstr>
      <vt:lpstr>TA Opportunities</vt:lpstr>
      <vt:lpstr>DaSy Resources</vt:lpstr>
      <vt:lpstr>Current/Upcoming TA</vt:lpstr>
      <vt:lpstr>And of course - Individual State TA </vt:lpstr>
      <vt:lpstr>Supports for IDEA Reporting Requirements: SPP/APR</vt:lpstr>
      <vt:lpstr>SPP/APR Modules</vt:lpstr>
      <vt:lpstr>SPP/APR Checklists and Tips</vt:lpstr>
      <vt:lpstr>Indicator Calculation Guidance</vt:lpstr>
      <vt:lpstr>Indicator C12 Reporting Support</vt:lpstr>
      <vt:lpstr>Individualized State TA for SPP/APR</vt:lpstr>
      <vt:lpstr>Data Submission Support: EDPass</vt:lpstr>
      <vt:lpstr>EDPass Data Submission</vt:lpstr>
      <vt:lpstr>Data-Specific Technical Assistance</vt:lpstr>
      <vt:lpstr>General Topics: How DaSy Can Help</vt:lpstr>
      <vt:lpstr>Improving Data Quality</vt:lpstr>
      <vt:lpstr>Improving Data Exchanges</vt:lpstr>
      <vt:lpstr>Improving Data Governance</vt:lpstr>
      <vt:lpstr>Improving Data Systems</vt:lpstr>
      <vt:lpstr>Impact of Data Systems Work </vt:lpstr>
      <vt:lpstr>Resources: Tools and Guides </vt:lpstr>
      <vt:lpstr>Thank you for participating!</vt:lpstr>
      <vt:lpstr>Thank you</vt:lpstr>
    </vt:vector>
  </TitlesOfParts>
  <Manager/>
  <Company>SRI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DaSy Can Do For You</dc:title>
  <dc:subject/>
  <dc:creator>The DaSy Center</dc:creator>
  <cp:keywords/>
  <dc:description/>
  <cp:lastModifiedBy>Roxanne Jones</cp:lastModifiedBy>
  <cp:revision>1</cp:revision>
  <cp:lastPrinted>2025-06-26T16:25:52Z</cp:lastPrinted>
  <dcterms:created xsi:type="dcterms:W3CDTF">2020-09-01T15:49:59Z</dcterms:created>
  <dcterms:modified xsi:type="dcterms:W3CDTF">2025-07-02T23:00:39Z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0x01010005574E068F027045922FC41C81300819</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