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2"/>
  </p:notesMasterIdLst>
  <p:sldIdLst>
    <p:sldId id="256" r:id="rId5"/>
    <p:sldId id="257" r:id="rId6"/>
    <p:sldId id="262" r:id="rId7"/>
    <p:sldId id="259" r:id="rId8"/>
    <p:sldId id="260" r:id="rId9"/>
    <p:sldId id="261" r:id="rId10"/>
    <p:sldId id="263" r:id="rId11"/>
    <p:sldId id="298" r:id="rId12"/>
    <p:sldId id="258" r:id="rId13"/>
    <p:sldId id="2141411157" r:id="rId14"/>
    <p:sldId id="2141411156" r:id="rId15"/>
    <p:sldId id="299" r:id="rId16"/>
    <p:sldId id="2141411159" r:id="rId17"/>
    <p:sldId id="2141411160" r:id="rId18"/>
    <p:sldId id="2141411162" r:id="rId19"/>
    <p:sldId id="2141411161" r:id="rId20"/>
    <p:sldId id="21414111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2CE95B-A11D-581A-B2D6-AF9C49D09F86}" name="Ginger Elliott-Teague" initials="GET" userId="Ginger Elliott-Teague" providerId="None"/>
  <p188:author id="{11EF1560-8045-5B31-332A-20C84A9C9CA6}" name="Katie Roberts" initials="KR" userId="S::katie.roberts@sri.com::fc65f071-eaf4-4771-b041-00aaa4d71f81" providerId="AD"/>
  <p188:author id="{3110C261-E213-42B2-B1D6-4F3E04EE96E2}" name="Roxanne Jones" initials="RJ" userId="S::RJones@sriinternational.com::eee357d1-15dd-4a73-981c-b7041387288c" providerId="AD"/>
  <p188:author id="{C7CAB687-6CA0-7241-E94F-AE1126829F0C}" name="Charles Harding" initials="CBH" userId="Charles Harding" providerId="None"/>
  <p188:author id="{CCE771FF-7C5E-9A9E-1329-72E464041816}" name="Kathryn Morrison" initials="KM" userId="S::kmorrison_sriinternational.com#ext#@admin.live.unc.edu::cf5b51d1-2943-4c20-a67e-d6bcd5396ba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D43794-9FAE-479B-B2C8-8A35DC363B2F}" v="84" dt="2024-11-25T19:08:37.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64" autoAdjust="0"/>
  </p:normalViewPr>
  <p:slideViewPr>
    <p:cSldViewPr snapToGrid="0">
      <p:cViewPr varScale="1">
        <p:scale>
          <a:sx n="68" d="100"/>
          <a:sy n="68" d="100"/>
        </p:scale>
        <p:origin x="288" y="5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230D6-73A2-4EFB-8F0E-4F49D3703AEB}"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45B2B-BED4-4A60-8390-2EC007A8AC15}" type="slidenum">
              <a:rPr lang="en-US" smtClean="0"/>
              <a:t>‹#›</a:t>
            </a:fld>
            <a:endParaRPr lang="en-US"/>
          </a:p>
        </p:txBody>
      </p:sp>
    </p:spTree>
    <p:extLst>
      <p:ext uri="{BB962C8B-B14F-4D97-AF65-F5344CB8AC3E}">
        <p14:creationId xmlns:p14="http://schemas.microsoft.com/office/powerpoint/2010/main" val="362167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asycenter.org/wp-content/uploads/2022/02/root-cause-analysis-5-whys.pdf"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dasycenter.org/look-think-act/" TargetMode="External"/><Relationship Id="rId4" Type="http://schemas.openxmlformats.org/officeDocument/2006/relationships/hyperlink" Target="https://dasycenter.org/dasy-dynamic-impac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{SLIDE}!</a:t>
            </a:r>
          </a:p>
          <a:p>
            <a:r>
              <a:rPr lang="en-US"/>
              <a:t>Today's office hours will focus on Part C Indicators 5 &amp; 6</a:t>
            </a:r>
          </a:p>
          <a:p>
            <a:r>
              <a:rPr lang="en-US"/>
              <a:t>Recording first section of the office hours so we can post for those who cannot attend today. If do not want to be video recorded, feel free to turn off your camera.</a:t>
            </a:r>
          </a:p>
        </p:txBody>
      </p:sp>
      <p:sp>
        <p:nvSpPr>
          <p:cNvPr id="4" name="Slide Number Placeholder 3"/>
          <p:cNvSpPr>
            <a:spLocks noGrp="1"/>
          </p:cNvSpPr>
          <p:nvPr>
            <p:ph type="sldNum" sz="quarter" idx="5"/>
          </p:nvPr>
        </p:nvSpPr>
        <p:spPr/>
        <p:txBody>
          <a:bodyPr/>
          <a:lstStyle/>
          <a:p>
            <a:fld id="{C1C45B2B-BED4-4A60-8390-2EC007A8AC15}" type="slidenum">
              <a:rPr lang="en-US" smtClean="0"/>
              <a:t>1</a:t>
            </a:fld>
            <a:endParaRPr lang="en-US"/>
          </a:p>
        </p:txBody>
      </p:sp>
    </p:spTree>
    <p:extLst>
      <p:ext uri="{BB962C8B-B14F-4D97-AF65-F5344CB8AC3E}">
        <p14:creationId xmlns:p14="http://schemas.microsoft.com/office/powerpoint/2010/main" val="1934705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stands out? Looking at enrollment first: indeed, you find that enrollment varies substantially between urban and rural locations. This should be your next “why” you propose: why are rural counties enrolling so few eligible children? So what are some potential reasons for the differences in enrollment rates? Be sure not to stop with a list of reasons… you should work to analyze which of those is a true cause so that you can begin to resolve it. And if you don’t have the data yet, this gives you a justification for beginning to collect more.</a:t>
            </a:r>
          </a:p>
          <a:p>
            <a:endParaRPr lang="en-US"/>
          </a:p>
          <a:p>
            <a:r>
              <a:rPr lang="en-US"/>
              <a:t>A few other things stand out in these data: first, eligibility rates are much higher in rural locations. But this may be tied to the lower referral rate. Only 16% of children are referred in rural areas compared to 25% in urban areas. A lower referral rate typically means eligibility will be higher, since those who are referred are typically seen as having a greater need for services. So your next line of inquiry may involve asking why referral rates are so much lower in rural areas. </a:t>
            </a:r>
          </a:p>
          <a:p>
            <a:r>
              <a:rPr lang="en-US"/>
              <a:t>--Note that now you have two lines of inquiry related to enrollment and to referrals. That’s ok. You can take one at a time or tackle both. Know that you need different data to answer these questions, though, so don’t let them merge. These are different lines of causality you will examine. </a:t>
            </a:r>
          </a:p>
          <a:p>
            <a:endParaRPr lang="en-US"/>
          </a:p>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10</a:t>
            </a:fld>
            <a:endParaRPr lang="en-US"/>
          </a:p>
        </p:txBody>
      </p:sp>
    </p:spTree>
    <p:extLst>
      <p:ext uri="{BB962C8B-B14F-4D97-AF65-F5344CB8AC3E}">
        <p14:creationId xmlns:p14="http://schemas.microsoft.com/office/powerpoint/2010/main" val="21050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tips and tricks – </a:t>
            </a:r>
          </a:p>
          <a:p>
            <a:r>
              <a:rPr lang="en-US"/>
              <a:t>Consider a variety of factors. Look at it from different angles. Consider all of the aspects of systemic conditions from policy and procedures, personnel and training, data integrity and data systems, fiscal considerations, etc., as well as contextual factors such as location, region/LEA, what you know about learning and disabilities. Put everything on the table, including </a:t>
            </a:r>
            <a:r>
              <a:rPr lang="en-US" baseline="0"/>
              <a:t>your </a:t>
            </a:r>
            <a:r>
              <a:rPr lang="en-US"/>
              <a:t>assumptions and what you “know.”</a:t>
            </a:r>
            <a:endParaRPr lang="en-US">
              <a:cs typeface="Calibri"/>
            </a:endParaRPr>
          </a:p>
          <a:p>
            <a:endParaRPr lang="en-US"/>
          </a:p>
          <a:p>
            <a:r>
              <a:rPr lang="en-US"/>
              <a:t>Then, test them with </a:t>
            </a:r>
            <a:r>
              <a:rPr lang="en-US" baseline="0"/>
              <a:t>data. </a:t>
            </a:r>
            <a:r>
              <a:rPr lang="en-US"/>
              <a:t>Does the data support </a:t>
            </a:r>
            <a:r>
              <a:rPr lang="en-US" baseline="0"/>
              <a:t>or </a:t>
            </a:r>
            <a:r>
              <a:rPr lang="en-US"/>
              <a:t>negate each factor? Recognize </a:t>
            </a:r>
            <a:r>
              <a:rPr lang="en-US" baseline="0"/>
              <a:t>you may need to </a:t>
            </a:r>
            <a:r>
              <a:rPr lang="en-US"/>
              <a:t>pause the process to collect additional data or to represent/render data in a different way</a:t>
            </a:r>
            <a:r>
              <a:rPr lang="en-US" baseline="0"/>
              <a:t>. </a:t>
            </a:r>
            <a:r>
              <a:rPr lang="en-US"/>
              <a:t>Or you </a:t>
            </a:r>
            <a:r>
              <a:rPr lang="en-US" baseline="0"/>
              <a:t>may </a:t>
            </a:r>
            <a:r>
              <a:rPr lang="en-US"/>
              <a:t>find you need data that isn’t available. If that is the case, you can problem-solve proxy data and/or put a pin in it and pursue other potential factors that could be additional causes. Also, recognize that our world is complex, and you will often find multiple root causes which you </a:t>
            </a:r>
            <a:r>
              <a:rPr lang="en-US" baseline="0"/>
              <a:t>and </a:t>
            </a:r>
            <a:r>
              <a:rPr lang="en-US"/>
              <a:t>your team will </a:t>
            </a:r>
            <a:r>
              <a:rPr lang="en-US" baseline="0"/>
              <a:t>have to </a:t>
            </a:r>
            <a:r>
              <a:rPr lang="en-US"/>
              <a:t>figure out how to address</a:t>
            </a:r>
            <a:r>
              <a:rPr lang="en-US" baseline="0"/>
              <a:t>.</a:t>
            </a:r>
            <a:r>
              <a:rPr lang="en-US"/>
              <a:t> </a:t>
            </a:r>
          </a:p>
          <a:p>
            <a:endParaRPr lang="en-US">
              <a:cs typeface="Calibri" panose="020F0502020204030204"/>
            </a:endParaRPr>
          </a:p>
          <a:p>
            <a:pPr>
              <a:defRPr/>
            </a:pPr>
            <a:r>
              <a:rPr lang="en-US"/>
              <a:t>The final tip is to bring together a diverse team – Don’t do this process alone. It’s so easy for us to get busy in our offices and assume that we can discover and know the answers by ourselves. And yes, while the process itself is inherently valuable and will push </a:t>
            </a:r>
            <a:r>
              <a:rPr lang="en-US" baseline="0"/>
              <a:t>you </a:t>
            </a:r>
            <a:r>
              <a:rPr lang="en-US"/>
              <a:t>to engage in deeper analysis</a:t>
            </a:r>
            <a:r>
              <a:rPr lang="en-US" baseline="0"/>
              <a:t>, </a:t>
            </a:r>
            <a:r>
              <a:rPr lang="en-US"/>
              <a:t>it is the engagement of multiple perspectives </a:t>
            </a:r>
            <a:r>
              <a:rPr lang="en-US" baseline="0"/>
              <a:t>and </a:t>
            </a:r>
            <a:r>
              <a:rPr lang="en-US"/>
              <a:t>teaming that gets us to where we really want </a:t>
            </a:r>
            <a:r>
              <a:rPr lang="en-US" baseline="0"/>
              <a:t>to </a:t>
            </a:r>
            <a:r>
              <a:rPr lang="en-US"/>
              <a:t>be</a:t>
            </a:r>
            <a:r>
              <a:rPr lang="en-US" baseline="0"/>
              <a:t>.</a:t>
            </a:r>
            <a:r>
              <a:rPr lang="en-US"/>
              <a:t>  </a:t>
            </a:r>
          </a:p>
          <a:p>
            <a:endParaRPr lang="en-US">
              <a:cs typeface="Calibri"/>
            </a:endParaRPr>
          </a:p>
          <a:p>
            <a:r>
              <a:rPr lang="en-US">
                <a:cs typeface="Calibri"/>
              </a:rPr>
              <a:t>**image from Microsoft images.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943EA2-5D37-47E1-89E4-80698FB7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60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p:txBody>
      </p:sp>
      <p:sp>
        <p:nvSpPr>
          <p:cNvPr id="4" name="Slide Number Placeholder 3"/>
          <p:cNvSpPr>
            <a:spLocks noGrp="1"/>
          </p:cNvSpPr>
          <p:nvPr>
            <p:ph type="sldNum" sz="quarter" idx="5"/>
          </p:nvPr>
        </p:nvSpPr>
        <p:spPr/>
        <p:txBody>
          <a:bodyPr/>
          <a:lstStyle/>
          <a:p>
            <a:fld id="{C1C45B2B-BED4-4A60-8390-2EC007A8AC15}" type="slidenum">
              <a:rPr lang="en-US" smtClean="0"/>
              <a:t>12</a:t>
            </a:fld>
            <a:endParaRPr lang="en-US"/>
          </a:p>
        </p:txBody>
      </p:sp>
    </p:spTree>
    <p:extLst>
      <p:ext uri="{BB962C8B-B14F-4D97-AF65-F5344CB8AC3E}">
        <p14:creationId xmlns:p14="http://schemas.microsoft.com/office/powerpoint/2010/main" val="101374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13</a:t>
            </a:fld>
            <a:endParaRPr lang="en-US"/>
          </a:p>
        </p:txBody>
      </p:sp>
    </p:spTree>
    <p:extLst>
      <p:ext uri="{BB962C8B-B14F-4D97-AF65-F5344CB8AC3E}">
        <p14:creationId xmlns:p14="http://schemas.microsoft.com/office/powerpoint/2010/main" val="98064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p:txBody>
      </p:sp>
      <p:sp>
        <p:nvSpPr>
          <p:cNvPr id="4" name="Slide Number Placeholder 3"/>
          <p:cNvSpPr>
            <a:spLocks noGrp="1"/>
          </p:cNvSpPr>
          <p:nvPr>
            <p:ph type="sldNum" sz="quarter" idx="5"/>
          </p:nvPr>
        </p:nvSpPr>
        <p:spPr/>
        <p:txBody>
          <a:bodyPr/>
          <a:lstStyle/>
          <a:p>
            <a:fld id="{C1C45B2B-BED4-4A60-8390-2EC007A8AC15}" type="slidenum">
              <a:rPr lang="en-US" smtClean="0"/>
              <a:t>14</a:t>
            </a:fld>
            <a:endParaRPr lang="en-US"/>
          </a:p>
        </p:txBody>
      </p:sp>
    </p:spTree>
    <p:extLst>
      <p:ext uri="{BB962C8B-B14F-4D97-AF65-F5344CB8AC3E}">
        <p14:creationId xmlns:p14="http://schemas.microsoft.com/office/powerpoint/2010/main" val="1242157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EB62-DBDA-89B3-3AD0-9E681F826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37C1F-C0DF-B272-2C2C-F7830AB75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F5018-1054-43D1-60C7-DC581ED59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BEE760-ABE5-4A06-E775-C693AC9A0A2C}"/>
              </a:ext>
            </a:extLst>
          </p:cNvPr>
          <p:cNvSpPr>
            <a:spLocks noGrp="1"/>
          </p:cNvSpPr>
          <p:nvPr>
            <p:ph type="sldNum" sz="quarter" idx="5"/>
          </p:nvPr>
        </p:nvSpPr>
        <p:spPr/>
        <p:txBody>
          <a:bodyPr/>
          <a:lstStyle/>
          <a:p>
            <a:fld id="{C1C45B2B-BED4-4A60-8390-2EC007A8AC15}" type="slidenum">
              <a:rPr lang="en-US" smtClean="0"/>
              <a:t>15</a:t>
            </a:fld>
            <a:endParaRPr lang="en-US"/>
          </a:p>
        </p:txBody>
      </p:sp>
    </p:spTree>
    <p:extLst>
      <p:ext uri="{BB962C8B-B14F-4D97-AF65-F5344CB8AC3E}">
        <p14:creationId xmlns:p14="http://schemas.microsoft.com/office/powerpoint/2010/main" val="2742291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16</a:t>
            </a:fld>
            <a:endParaRPr lang="en-US"/>
          </a:p>
        </p:txBody>
      </p:sp>
    </p:spTree>
    <p:extLst>
      <p:ext uri="{BB962C8B-B14F-4D97-AF65-F5344CB8AC3E}">
        <p14:creationId xmlns:p14="http://schemas.microsoft.com/office/powerpoint/2010/main" val="2465909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17</a:t>
            </a:fld>
            <a:endParaRPr lang="en-US"/>
          </a:p>
        </p:txBody>
      </p:sp>
    </p:spTree>
    <p:extLst>
      <p:ext uri="{BB962C8B-B14F-4D97-AF65-F5344CB8AC3E}">
        <p14:creationId xmlns:p14="http://schemas.microsoft.com/office/powerpoint/2010/main" val="21945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{SLIDE}</a:t>
            </a:r>
          </a:p>
          <a:p>
            <a:r>
              <a:rPr lang="en-US">
                <a:latin typeface="Calibri"/>
                <a:cs typeface="Calibri"/>
              </a:rPr>
              <a:t>Chance to stay in large room to ask questions or listen to other's questions and our responses.</a:t>
            </a:r>
          </a:p>
          <a:p>
            <a:endParaRPr lang="en-US">
              <a:latin typeface="Calibri"/>
              <a:cs typeface="Calibri"/>
            </a:endParaRPr>
          </a:p>
          <a:p>
            <a:r>
              <a:rPr lang="en-US">
                <a:latin typeface="Calibri"/>
                <a:cs typeface="Calibri"/>
              </a:rPr>
              <a:t>Opportunity to go into a breakout room with TA staff to ask state-specific questions. We will share more about requesting a breakout space for your state in a bit.</a:t>
            </a:r>
          </a:p>
        </p:txBody>
      </p:sp>
      <p:sp>
        <p:nvSpPr>
          <p:cNvPr id="4" name="Slide Number Placeholder 3"/>
          <p:cNvSpPr>
            <a:spLocks noGrp="1"/>
          </p:cNvSpPr>
          <p:nvPr>
            <p:ph type="sldNum" sz="quarter" idx="5"/>
          </p:nvPr>
        </p:nvSpPr>
        <p:spPr/>
        <p:txBody>
          <a:bodyPr/>
          <a:lstStyle/>
          <a:p>
            <a:fld id="{C1C45B2B-BED4-4A60-8390-2EC007A8AC15}" type="slidenum">
              <a:rPr lang="en-US" smtClean="0"/>
              <a:t>2</a:t>
            </a:fld>
            <a:endParaRPr lang="en-US"/>
          </a:p>
        </p:txBody>
      </p:sp>
    </p:spTree>
    <p:extLst>
      <p:ext uri="{BB962C8B-B14F-4D97-AF65-F5344CB8AC3E}">
        <p14:creationId xmlns:p14="http://schemas.microsoft.com/office/powerpoint/2010/main" val="30450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want to hear from you!</a:t>
            </a:r>
          </a:p>
          <a:p>
            <a:endParaRPr lang="en-US"/>
          </a:p>
          <a:p>
            <a:r>
              <a:rPr lang="en-US"/>
              <a:t>Ciearra will open poll</a:t>
            </a:r>
          </a:p>
          <a:p>
            <a:endParaRPr lang="en-US"/>
          </a:p>
          <a:p>
            <a:r>
              <a:rPr lang="en-US"/>
              <a:t>Depending on if you have experience, we would love for you to share the root cause analysis methods or tools you have used after you complete the poll.</a:t>
            </a:r>
          </a:p>
          <a:p>
            <a:endParaRPr lang="en-US"/>
          </a:p>
          <a:p>
            <a:r>
              <a:rPr lang="en-US"/>
              <a:t>Review poll and responses</a:t>
            </a:r>
          </a:p>
        </p:txBody>
      </p:sp>
      <p:sp>
        <p:nvSpPr>
          <p:cNvPr id="4" name="Slide Number Placeholder 3"/>
          <p:cNvSpPr>
            <a:spLocks noGrp="1"/>
          </p:cNvSpPr>
          <p:nvPr>
            <p:ph type="sldNum" sz="quarter" idx="5"/>
          </p:nvPr>
        </p:nvSpPr>
        <p:spPr/>
        <p:txBody>
          <a:bodyPr/>
          <a:lstStyle/>
          <a:p>
            <a:fld id="{C1C45B2B-BED4-4A60-8390-2EC007A8AC15}" type="slidenum">
              <a:rPr lang="en-US" smtClean="0"/>
              <a:t>3</a:t>
            </a:fld>
            <a:endParaRPr lang="en-US"/>
          </a:p>
        </p:txBody>
      </p:sp>
    </p:spTree>
    <p:extLst>
      <p:ext uri="{BB962C8B-B14F-4D97-AF65-F5344CB8AC3E}">
        <p14:creationId xmlns:p14="http://schemas.microsoft.com/office/powerpoint/2010/main" val="265286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800" kern="0">
                <a:latin typeface="Arial"/>
                <a:ea typeface="MS Gothic"/>
                <a:cs typeface="Arial"/>
              </a:rPr>
              <a:t>Okay so let's review how indicators C5 &amp; C6 are calculated.</a:t>
            </a:r>
          </a:p>
          <a:p>
            <a:pPr>
              <a:spcBef>
                <a:spcPts val="1200"/>
              </a:spcBef>
            </a:pPr>
            <a:endParaRPr lang="en-US" sz="1800" kern="0">
              <a:latin typeface="Arial"/>
              <a:ea typeface="MS Gothic"/>
              <a:cs typeface="Arial"/>
            </a:endParaRPr>
          </a:p>
          <a:p>
            <a:pPr marL="0" marR="0">
              <a:spcBef>
                <a:spcPts val="1200"/>
              </a:spcBef>
            </a:pPr>
            <a:r>
              <a:rPr lang="en-US" sz="1800" b="1" kern="0">
                <a:effectLst/>
                <a:latin typeface="Arial"/>
                <a:ea typeface="MS Gothic"/>
                <a:cs typeface="Arial"/>
              </a:rPr>
              <a:t>Indicator </a:t>
            </a:r>
            <a:r>
              <a:rPr lang="en-US" sz="1800" b="1" kern="0">
                <a:latin typeface="Arial"/>
                <a:ea typeface="MS Gothic"/>
                <a:cs typeface="Arial"/>
              </a:rPr>
              <a:t>C5</a:t>
            </a:r>
            <a:r>
              <a:rPr lang="en-US" sz="1800" b="1" kern="0">
                <a:effectLst/>
                <a:latin typeface="Arial"/>
                <a:ea typeface="MS Gothic"/>
                <a:cs typeface="Arial"/>
              </a:rPr>
              <a:t>: </a:t>
            </a:r>
            <a:r>
              <a:rPr lang="en-US" sz="1800">
                <a:effectLst/>
                <a:latin typeface="Arial"/>
                <a:ea typeface="Calibri"/>
                <a:cs typeface="Arial"/>
              </a:rPr>
              <a:t>Child Find (Birth to One)</a:t>
            </a:r>
            <a:r>
              <a:rPr lang="en-US" sz="2800">
                <a:effectLst/>
              </a:rPr>
              <a:t> </a:t>
            </a:r>
            <a:endParaRPr lang="en-US"/>
          </a:p>
          <a:p>
            <a:pPr marL="0" marR="0">
              <a:spcBef>
                <a:spcPts val="1200"/>
              </a:spcBef>
            </a:pPr>
            <a:r>
              <a:rPr lang="en-US" sz="1800" b="1">
                <a:effectLst/>
                <a:latin typeface="Arial"/>
                <a:ea typeface="Calibri"/>
                <a:cs typeface="Arial"/>
              </a:rPr>
              <a:t>Results indicator:</a:t>
            </a:r>
            <a:r>
              <a:rPr lang="en-US" sz="1800">
                <a:effectLst/>
                <a:latin typeface="Arial"/>
                <a:ea typeface="Calibri"/>
                <a:cs typeface="Arial"/>
              </a:rPr>
              <a:t> Percent of infants and toddlers birth to 1 with IFSPs. </a:t>
            </a:r>
          </a:p>
          <a:p>
            <a:pPr marL="0" marR="0">
              <a:spcBef>
                <a:spcPts val="1200"/>
              </a:spcBef>
            </a:pPr>
            <a:endParaRPr lang="en-US" sz="1800" b="1" kern="0">
              <a:effectLst/>
              <a:latin typeface="Arial" panose="020B0604020202020204" pitchFamily="34" charset="0"/>
              <a:ea typeface="MS Gothic" panose="020B0609070205080204" pitchFamily="49" charset="-128"/>
              <a:cs typeface="Times New Roman" panose="02020603050405020304" pitchFamily="18" charset="0"/>
            </a:endParaRPr>
          </a:p>
          <a:p>
            <a:pPr marL="0" marR="0">
              <a:spcBef>
                <a:spcPts val="1200"/>
              </a:spcBef>
            </a:pPr>
            <a:r>
              <a:rPr lang="en-US" sz="1800" b="1" kern="0">
                <a:effectLst/>
                <a:latin typeface="Arial"/>
                <a:ea typeface="MS Gothic"/>
                <a:cs typeface="Arial"/>
              </a:rPr>
              <a:t>Indicator </a:t>
            </a:r>
            <a:r>
              <a:rPr lang="en-US" sz="1800" b="1" kern="0">
                <a:latin typeface="Arial"/>
                <a:ea typeface="MS Gothic"/>
                <a:cs typeface="Arial"/>
              </a:rPr>
              <a:t>C6</a:t>
            </a:r>
            <a:r>
              <a:rPr lang="en-US" sz="1800" b="1" kern="0">
                <a:effectLst/>
                <a:latin typeface="Arial"/>
                <a:ea typeface="MS Gothic"/>
                <a:cs typeface="Arial"/>
              </a:rPr>
              <a:t>: </a:t>
            </a:r>
            <a:r>
              <a:rPr lang="en-US" sz="1800">
                <a:effectLst/>
                <a:latin typeface="Arial"/>
                <a:ea typeface="Calibri"/>
                <a:cs typeface="Arial"/>
              </a:rPr>
              <a:t>Child Find (Birth to </a:t>
            </a:r>
            <a:r>
              <a:rPr lang="en-US" sz="1800">
                <a:latin typeface="Arial"/>
                <a:ea typeface="Calibri"/>
                <a:cs typeface="Arial"/>
              </a:rPr>
              <a:t>Three</a:t>
            </a:r>
            <a:r>
              <a:rPr lang="en-US" sz="1800">
                <a:effectLst/>
                <a:latin typeface="Arial"/>
                <a:ea typeface="Calibri"/>
                <a:cs typeface="Arial"/>
              </a:rPr>
              <a:t>)</a:t>
            </a:r>
            <a:r>
              <a:rPr lang="en-US" sz="2800">
                <a:effectLst/>
              </a:rPr>
              <a:t> </a:t>
            </a:r>
          </a:p>
          <a:p>
            <a:pPr marL="0" marR="0">
              <a:spcBef>
                <a:spcPts val="1200"/>
              </a:spcBef>
            </a:pPr>
            <a:r>
              <a:rPr lang="en-US" sz="1800" b="1">
                <a:effectLst/>
                <a:latin typeface="Arial"/>
                <a:ea typeface="Calibri"/>
                <a:cs typeface="Arial"/>
              </a:rPr>
              <a:t>Results indicator:</a:t>
            </a:r>
            <a:r>
              <a:rPr lang="en-US" sz="1800">
                <a:effectLst/>
                <a:latin typeface="Arial"/>
                <a:ea typeface="Calibri"/>
                <a:cs typeface="Arial"/>
              </a:rPr>
              <a:t> Percent of infants and toddlers birth to 3 with IFSPs. </a:t>
            </a:r>
          </a:p>
          <a:p>
            <a:pPr marL="0" marR="0">
              <a:spcBef>
                <a:spcPts val="1200"/>
              </a:spcBef>
            </a:pPr>
            <a:endParaRPr lang="en-US"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4</a:t>
            </a:fld>
            <a:endParaRPr lang="en-US"/>
          </a:p>
        </p:txBody>
      </p:sp>
    </p:spTree>
    <p:extLst>
      <p:ext uri="{BB962C8B-B14F-4D97-AF65-F5344CB8AC3E}">
        <p14:creationId xmlns:p14="http://schemas.microsoft.com/office/powerpoint/2010/main" val="355205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to understand whether the state has challenges (or successes) related to child find, and where improvements might be made in outreach, training, and/or procedures.</a:t>
            </a:r>
          </a:p>
          <a:p>
            <a:endParaRPr lang="en-US"/>
          </a:p>
          <a:p>
            <a:r>
              <a:rPr lang="en-US"/>
              <a:t>The emphasis here is on being curious about your child find process: You question rather than pass judgement initially. Begin with the broad question “what” before you begin to analyze “why.” What trends exist? What is surprising? </a:t>
            </a:r>
          </a:p>
          <a:p>
            <a:endParaRPr lang="en-US"/>
          </a:p>
          <a:p>
            <a:r>
              <a:rPr lang="en-US"/>
              <a:t>Have any of you done an RCA on your child find data before?</a:t>
            </a:r>
          </a:p>
        </p:txBody>
      </p:sp>
      <p:sp>
        <p:nvSpPr>
          <p:cNvPr id="4" name="Slide Number Placeholder 3"/>
          <p:cNvSpPr>
            <a:spLocks noGrp="1"/>
          </p:cNvSpPr>
          <p:nvPr>
            <p:ph type="sldNum" sz="quarter" idx="5"/>
          </p:nvPr>
        </p:nvSpPr>
        <p:spPr/>
        <p:txBody>
          <a:bodyPr/>
          <a:lstStyle/>
          <a:p>
            <a:fld id="{C1C45B2B-BED4-4A60-8390-2EC007A8AC15}" type="slidenum">
              <a:rPr lang="en-US" smtClean="0"/>
              <a:t>5</a:t>
            </a:fld>
            <a:endParaRPr lang="en-US"/>
          </a:p>
        </p:txBody>
      </p:sp>
    </p:spTree>
    <p:extLst>
      <p:ext uri="{BB962C8B-B14F-4D97-AF65-F5344CB8AC3E}">
        <p14:creationId xmlns:p14="http://schemas.microsoft.com/office/powerpoint/2010/main" val="273653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Ginger</a:t>
            </a:r>
          </a:p>
          <a:p>
            <a:r>
              <a:rPr lang="en-US"/>
              <a:t>It’s a method to identify the causes of a problem so you can implement relevant solutions. Especially want to avoid wasting time on efforts that won’t actually solve the problem! When you understand the factors that are causing or leading to a result, you are better able to identify the strategies that will lead to the outcomes you want. I know we are talking  about finding and addressing factors that affect your child find processes, but root cause analysis can be used to explore what is going on with any data set you are looking at, whether the data appears concerning or it suggests something exciting that you may want to replicate or scale across settings. Root cause analysis really is just a form of the scientific method: stating hypotheses, analyzing your data, and making findings. </a:t>
            </a:r>
          </a:p>
          <a:p>
            <a:endParaRPr lang="en-US"/>
          </a:p>
          <a:p>
            <a:r>
              <a:rPr lang="en-US"/>
              <a:t>Once you get to the causes that lead to the observed data, you can determine whether there is an issue of concern that needs addressed. </a:t>
            </a:r>
          </a:p>
          <a:p>
            <a:pPr lvl="1"/>
            <a:r>
              <a:rPr lang="en-US" i="1"/>
              <a:t>For example, a colleague of mine was examining state data and noticed that a particular local program had substantially higher rates of children identified than other programs across the state. She could have assumed poor evaluation procedures, but she went through a root cause analysis to look at what was underlying the data. She discovered that the program was situated near a prominent hospital with a strong children’s medical unit. Families of children with substantial needs had relocated to this area in order to be closer to high quality medical services for their children. It happened that this program also supported many of these infants and toddlers. So what she had was a difference, yes, but not a disparity that needs resolved. If she had looked at the original data and assumed bad practice, she would have invested a lot of resources into addressing a problem that didn’t exist. </a:t>
            </a:r>
            <a:endParaRPr lang="en-US">
              <a:cs typeface="Calibri" panose="020F0502020204030204"/>
            </a:endParaRPr>
          </a:p>
          <a:p>
            <a:pPr lvl="1"/>
            <a:r>
              <a:rPr lang="en-US" i="1"/>
              <a:t>But the opposite is also true… </a:t>
            </a:r>
            <a:endParaRPr lang="en-US">
              <a:cs typeface="Calibri"/>
            </a:endParaRPr>
          </a:p>
          <a:p>
            <a:endParaRPr lang="en-US">
              <a:cs typeface="Calibri"/>
            </a:endParaRPr>
          </a:p>
          <a:p>
            <a:r>
              <a:rPr lang="en-US">
                <a:cs typeface="Calibri"/>
              </a:rPr>
              <a:t>**Image from Microsoft images.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943EA2-5D37-47E1-89E4-80698FB7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46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we are going to focus in on the 5 Whys technique, a tool that works exactly as it is named. You begin by defining your problem or whatever you are looking into as a question beginning with “Why?” Then you examine the possible reasons for why that has occurred, and keep asking why until you get to the root cause(s). Usually this takes about 5 iterations, hence the 5 Whys. Stopping before 4 or 5 rounds of analysis may mean you haven’t gotten to the real roots of the issue, depending on the nature of the problem. Note that in most situations, a problem doesn’t have a single cause.</a:t>
            </a:r>
          </a:p>
          <a:p>
            <a:endParaRPr lang="en-US">
              <a:cs typeface="Calibri"/>
            </a:endParaRPr>
          </a:p>
          <a:p>
            <a:r>
              <a:rPr lang="en-US">
                <a:cs typeface="Calibri"/>
              </a:rPr>
              <a:t>Always begin with as general as reasons as possible. </a:t>
            </a:r>
          </a:p>
          <a:p>
            <a:r>
              <a:rPr lang="en-US">
                <a:cs typeface="Calibri"/>
              </a:rPr>
              <a:t>Example:</a:t>
            </a:r>
          </a:p>
          <a:p>
            <a:r>
              <a:rPr lang="en-US">
                <a:cs typeface="Calibri"/>
              </a:rPr>
              <a:t>Why did our state not meet its child find target this past year?</a:t>
            </a:r>
          </a:p>
          <a:p>
            <a:r>
              <a:rPr lang="en-US">
                <a:cs typeface="Calibri"/>
              </a:rPr>
              <a:t>Possible reasons: </a:t>
            </a:r>
          </a:p>
          <a:p>
            <a:r>
              <a:rPr lang="en-US">
                <a:cs typeface="Calibri"/>
              </a:rPr>
              <a:t>Low referrals</a:t>
            </a:r>
          </a:p>
          <a:p>
            <a:r>
              <a:rPr lang="en-US">
                <a:cs typeface="Calibri"/>
              </a:rPr>
              <a:t>Low eligibility rate</a:t>
            </a:r>
          </a:p>
          <a:p>
            <a:r>
              <a:rPr lang="en-US">
                <a:cs typeface="Calibri"/>
              </a:rPr>
              <a:t>Low uptake among those eligible</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Once you narrow down which of those represent the largest challenge, then you can dig further to answer the next why: Why low referral rates? Why a lower-than-expected eligibility rate? Etc. Don’t begin with the minutiae of, for example, unavailable services in rural counties. Begin with general causes that will allow you to narrow down the data you will need to analyze.</a:t>
            </a:r>
          </a:p>
          <a:p>
            <a:endParaRPr lang="en-US">
              <a:cs typeface="Calibri"/>
            </a:endParaRPr>
          </a:p>
          <a:p>
            <a:r>
              <a:rPr lang="en-US">
                <a:cs typeface="Calibri"/>
              </a:rPr>
              <a:t>**image from old Microsoft clipart source (possibly 2016).</a:t>
            </a:r>
          </a:p>
          <a:p>
            <a:r>
              <a:rPr lang="en-US" b="0">
                <a:solidFill>
                  <a:srgbClr val="FF0000"/>
                </a:solidFill>
                <a:highlight>
                  <a:srgbClr val="FFFF00"/>
                </a:highlight>
                <a:cs typeface="Calibri"/>
              </a:rPr>
              <a:t>Fillable 5 Whys sheet available on the DaSy website- </a:t>
            </a:r>
            <a:r>
              <a:rPr lang="en-US" b="0">
                <a:solidFill>
                  <a:srgbClr val="FF0000"/>
                </a:solidFill>
                <a:highlight>
                  <a:srgbClr val="FFFF00"/>
                </a:highlight>
                <a:cs typeface="Calibri"/>
                <a:hlinkClick r:id="rId3"/>
              </a:rPr>
              <a:t>https://dasycenter.org/wp-content/uploads/2022/02/root-cause-analysis-5-whys.pdf</a:t>
            </a:r>
          </a:p>
          <a:p>
            <a:r>
              <a:rPr lang="en-US" b="0">
                <a:solidFill>
                  <a:srgbClr val="FF0000"/>
                </a:solidFill>
                <a:highlight>
                  <a:srgbClr val="FFFF00"/>
                </a:highlight>
                <a:cs typeface="Calibri"/>
              </a:rPr>
              <a:t>2 Other RCA tools available on the DaSy Dynamic Impact webpage-  </a:t>
            </a:r>
            <a:r>
              <a:rPr lang="en-US" b="0">
                <a:solidFill>
                  <a:srgbClr val="FF0000"/>
                </a:solidFill>
                <a:highlight>
                  <a:srgbClr val="FFFF00"/>
                </a:highlight>
                <a:cs typeface="Calibri"/>
                <a:hlinkClick r:id="rId4"/>
              </a:rPr>
              <a:t>https://dasycenter.org/dasy-dynamic-impact/</a:t>
            </a:r>
            <a:r>
              <a:rPr lang="en-US" b="0">
                <a:solidFill>
                  <a:srgbClr val="FF0000"/>
                </a:solidFill>
                <a:highlight>
                  <a:srgbClr val="FFFF00"/>
                </a:highlight>
                <a:cs typeface="Calibri"/>
              </a:rPr>
              <a:t>  and the Look Think Act Page- </a:t>
            </a:r>
            <a:r>
              <a:rPr lang="en-US" b="0">
                <a:solidFill>
                  <a:srgbClr val="FF0000"/>
                </a:solidFill>
                <a:highlight>
                  <a:srgbClr val="FFFF00"/>
                </a:highlight>
                <a:cs typeface="Calibri"/>
                <a:hlinkClick r:id="rId5"/>
              </a:rPr>
              <a:t>https://dasycenter.org/look-think-act/</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943EA2-5D37-47E1-89E4-80698FB725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Basic steps – first frame your question as a why? Brainstorm potential factors and use data to eliminate those that don’t hold up. Once you find one (or more) that continue to be possible factors, ask another why question about that factor and repeat the process</a:t>
            </a:r>
            <a:r>
              <a:rPr lang="en-US" baseline="0"/>
              <a:t>.</a:t>
            </a:r>
            <a:r>
              <a:rPr lang="en-US"/>
              <a:t> </a:t>
            </a:r>
            <a:endParaRPr lang="en-US">
              <a:cs typeface="Calibri"/>
            </a:endParaRPr>
          </a:p>
          <a:p>
            <a:endParaRPr lang="en-US"/>
          </a:p>
          <a:p>
            <a:r>
              <a:rPr lang="en-US"/>
              <a:t>You may find going through this process</a:t>
            </a:r>
            <a:r>
              <a:rPr lang="en-US" baseline="0"/>
              <a:t>, </a:t>
            </a:r>
            <a:r>
              <a:rPr lang="en-US"/>
              <a:t>that you might need to pull </a:t>
            </a:r>
            <a:r>
              <a:rPr lang="en-US" baseline="0"/>
              <a:t>in </a:t>
            </a:r>
            <a:r>
              <a:rPr lang="en-US"/>
              <a:t>data or perspectives that you weren’t necessarily expecting. Be open to the process </a:t>
            </a:r>
            <a:r>
              <a:rPr lang="en-US" baseline="0"/>
              <a:t>and </a:t>
            </a:r>
            <a:r>
              <a:rPr lang="en-US"/>
              <a:t>follow where it leads</a:t>
            </a:r>
            <a:r>
              <a:rPr lang="en-US" baseline="0"/>
              <a:t>. </a:t>
            </a:r>
            <a:r>
              <a:rPr lang="en-US"/>
              <a:t>Also</a:t>
            </a:r>
            <a:r>
              <a:rPr lang="en-US" baseline="0"/>
              <a:t>, </a:t>
            </a:r>
            <a:r>
              <a:rPr lang="en-US"/>
              <a:t>be sure to test your assumptions whether you think they are a factor or not. You want </a:t>
            </a:r>
            <a:r>
              <a:rPr lang="en-US" baseline="0"/>
              <a:t>to </a:t>
            </a:r>
            <a:r>
              <a:rPr lang="en-US"/>
              <a:t>be sure you are following the data, or you could miss something critical</a:t>
            </a:r>
            <a:r>
              <a:rPr lang="en-US" baseline="0"/>
              <a:t>.</a:t>
            </a:r>
            <a:r>
              <a:rPr lang="en-US"/>
              <a: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if what you find is beyond your program’s control? Consider how you can change the effects of that cause and its impact on the program.</a:t>
            </a:r>
          </a:p>
          <a:p>
            <a:endParaRPr lang="en-US"/>
          </a:p>
          <a:p>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23943EA2-5D37-47E1-89E4-80698FB72559}" type="slidenum">
              <a:rPr lang="en-US" smtClean="0"/>
              <a:t>8</a:t>
            </a:fld>
            <a:endParaRPr lang="en-US"/>
          </a:p>
        </p:txBody>
      </p:sp>
    </p:spTree>
    <p:extLst>
      <p:ext uri="{BB962C8B-B14F-4D97-AF65-F5344CB8AC3E}">
        <p14:creationId xmlns:p14="http://schemas.microsoft.com/office/powerpoint/2010/main" val="173678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some example data to show how to apply the technique concretely. Note that although indicators 5 and 6 use census data as the reference for the one-day child count, here we are looking at a broader dataset: cumulative IFSP enrollment compared to the annual birth data. It’s ok to look at adjacent/related data rather than the exact reported dataset, especially if you more of the adjacent data. It’s hard to compare annual referrals to a one-day enrollment count. It’s much easier to compare annual referrals to the annual total enrollment.</a:t>
            </a:r>
          </a:p>
          <a:p>
            <a:endParaRPr lang="en-US"/>
          </a:p>
          <a:p>
            <a:r>
              <a:rPr lang="en-US"/>
              <a:t>The problem: </a:t>
            </a:r>
          </a:p>
          <a:p>
            <a:r>
              <a:rPr lang="en-US">
                <a:cs typeface="Calibri"/>
              </a:rPr>
              <a:t>Why did our state not meet its child find target this past year?</a:t>
            </a:r>
          </a:p>
          <a:p>
            <a:r>
              <a:rPr lang="en-US">
                <a:cs typeface="Calibri"/>
              </a:rPr>
              <a:t>Possible reasons: </a:t>
            </a:r>
          </a:p>
          <a:p>
            <a:r>
              <a:rPr lang="en-US">
                <a:cs typeface="Calibri"/>
              </a:rPr>
              <a:t>Low referrals</a:t>
            </a:r>
          </a:p>
          <a:p>
            <a:r>
              <a:rPr lang="en-US">
                <a:cs typeface="Calibri"/>
              </a:rPr>
              <a:t>Low eligibility rate</a:t>
            </a:r>
          </a:p>
          <a:p>
            <a:r>
              <a:rPr lang="en-US">
                <a:cs typeface="Calibri"/>
              </a:rPr>
              <a:t>Low uptake among those eligible</a:t>
            </a:r>
          </a:p>
          <a:p>
            <a:endParaRPr lang="en-US">
              <a:cs typeface="Calibri"/>
            </a:endParaRPr>
          </a:p>
          <a:p>
            <a:r>
              <a:rPr lang="en-US">
                <a:cs typeface="Calibri"/>
              </a:rPr>
              <a:t>Fortunately, the funnel tool will help you identify where in the process you might have challenges. In this example, we find that rates of referral, evaluation and eligibility are not too unusual. 20% referred, 76% evaluated, and 80% eligible. </a:t>
            </a:r>
          </a:p>
          <a:p>
            <a:endParaRPr lang="en-US">
              <a:cs typeface="Calibri"/>
            </a:endParaRPr>
          </a:p>
          <a:p>
            <a:r>
              <a:rPr lang="en-US">
                <a:cs typeface="Calibri"/>
              </a:rPr>
              <a:t>But the problem is enrollment. Only 50% are enrolling. Now you know where to pinpoint your investigation. Your next question is: why is our enrollment rate so low? Your next step would be to look for patterns or trends that might explain low enrollment across various subgroups. You might examine differences across geographic location, economic status, race, language spoken, referral source, or even eligibility reason. It depends on what data you have at hand. Start with the easiest while pulling data together for those that are harder to analyze.</a:t>
            </a:r>
          </a:p>
          <a:p>
            <a:endParaRPr lang="en-US"/>
          </a:p>
          <a:p>
            <a:r>
              <a:rPr lang="en-US"/>
              <a:t>So I want to take this example just one step further before we move into the Q&amp;A time to show you how you can use the funnel tool to dig deeper into the reasons for a lower-than-wanted child find rate. </a:t>
            </a:r>
          </a:p>
          <a:p>
            <a:endParaRPr lang="en-US"/>
          </a:p>
          <a:p>
            <a:r>
              <a:rPr lang="en-US"/>
              <a:t>You have heard that some rural programs are having a hard time keeping families enrolled, with a variety of reasons given. So your team proposes looking at the differences in enrollment across urban and rural locations.  You can use the funnel tool for this. And if you need help using the tool to examine differences across subgroups—including programs themselves, DaSy and ECTA TA staff are available to help. </a:t>
            </a:r>
          </a:p>
          <a:p>
            <a:endParaRPr lang="en-US"/>
          </a:p>
        </p:txBody>
      </p:sp>
      <p:sp>
        <p:nvSpPr>
          <p:cNvPr id="4" name="Slide Number Placeholder 3"/>
          <p:cNvSpPr>
            <a:spLocks noGrp="1"/>
          </p:cNvSpPr>
          <p:nvPr>
            <p:ph type="sldNum" sz="quarter" idx="5"/>
          </p:nvPr>
        </p:nvSpPr>
        <p:spPr/>
        <p:txBody>
          <a:bodyPr/>
          <a:lstStyle/>
          <a:p>
            <a:fld id="{C1C45B2B-BED4-4A60-8390-2EC007A8AC15}" type="slidenum">
              <a:rPr lang="en-US" smtClean="0"/>
              <a:t>9</a:t>
            </a:fld>
            <a:endParaRPr lang="en-US"/>
          </a:p>
        </p:txBody>
      </p:sp>
    </p:spTree>
    <p:extLst>
      <p:ext uri="{BB962C8B-B14F-4D97-AF65-F5344CB8AC3E}">
        <p14:creationId xmlns:p14="http://schemas.microsoft.com/office/powerpoint/2010/main" val="486728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extLst>
      <p:ext uri="{BB962C8B-B14F-4D97-AF65-F5344CB8AC3E}">
        <p14:creationId xmlns:p14="http://schemas.microsoft.com/office/powerpoint/2010/main" val="168241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58241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4110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4: Color Blocks 1">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29655"/>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7" name="Slide Number Placeholder 5">
            <a:extLst>
              <a:ext uri="{FF2B5EF4-FFF2-40B4-BE49-F238E27FC236}">
                <a16:creationId xmlns:a16="http://schemas.microsoft.com/office/drawing/2014/main" id="{869DF2A5-F2AC-29CB-36E3-225F2339D6AB}"/>
              </a:ext>
            </a:extLst>
          </p:cNvPr>
          <p:cNvSpPr txBox="1">
            <a:spLocks/>
          </p:cNvSpPr>
          <p:nvPr userDrawn="1"/>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03D3B3-1DC7-4D74-993B-A2A3A308FD30}" type="slidenum">
              <a:rPr lang="en-US" smtClean="0"/>
              <a:pPr/>
              <a:t>‹#›</a:t>
            </a:fld>
            <a:endParaRPr lang="en-US"/>
          </a:p>
        </p:txBody>
      </p:sp>
    </p:spTree>
    <p:extLst>
      <p:ext uri="{BB962C8B-B14F-4D97-AF65-F5344CB8AC3E}">
        <p14:creationId xmlns:p14="http://schemas.microsoft.com/office/powerpoint/2010/main" val="1449681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
        <p:nvSpPr>
          <p:cNvPr id="7" name="Footer Placeholder 4">
            <a:extLst>
              <a:ext uri="{FF2B5EF4-FFF2-40B4-BE49-F238E27FC236}">
                <a16:creationId xmlns:a16="http://schemas.microsoft.com/office/drawing/2014/main" id="{A22F088F-CB45-F17A-BE75-30E2CB95B394}"/>
              </a:ext>
            </a:extLst>
          </p:cNvPr>
          <p:cNvSpPr>
            <a:spLocks noGrp="1"/>
          </p:cNvSpPr>
          <p:nvPr>
            <p:ph type="ftr" sz="quarter" idx="10"/>
          </p:nvPr>
        </p:nvSpPr>
        <p:spPr>
          <a:xfrm>
            <a:off x="587829" y="6329655"/>
            <a:ext cx="9772682" cy="496463"/>
          </a:xfrm>
          <a:prstGeom prst="rect">
            <a:avLst/>
          </a:prstGeom>
        </p:spPr>
        <p:txBody>
          <a:bodyPr anchor="ctr" anchorCtr="0"/>
          <a:lstStyle>
            <a:lvl1pPr>
              <a:defRPr sz="1400">
                <a:solidFill>
                  <a:srgbClr val="104578"/>
                </a:solidFill>
              </a:defRPr>
            </a:lvl1pPr>
          </a:lstStyle>
          <a:p>
            <a:endParaRPr lang="en-US"/>
          </a:p>
        </p:txBody>
      </p:sp>
      <p:sp>
        <p:nvSpPr>
          <p:cNvPr id="8" name="Slide Number Placeholder 5">
            <a:extLst>
              <a:ext uri="{FF2B5EF4-FFF2-40B4-BE49-F238E27FC236}">
                <a16:creationId xmlns:a16="http://schemas.microsoft.com/office/drawing/2014/main" id="{0182AF74-6DB0-9E89-E770-7E34DA09FA2B}"/>
              </a:ext>
            </a:extLst>
          </p:cNvPr>
          <p:cNvSpPr txBox="1">
            <a:spLocks/>
          </p:cNvSpPr>
          <p:nvPr userDrawn="1"/>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03D3B3-1DC7-4D74-993B-A2A3A308FD30}" type="slidenum">
              <a:rPr lang="en-US" smtClean="0"/>
              <a:pPr/>
              <a:t>‹#›</a:t>
            </a:fld>
            <a:endParaRPr lang="en-US"/>
          </a:p>
        </p:txBody>
      </p:sp>
    </p:spTree>
    <p:extLst>
      <p:ext uri="{BB962C8B-B14F-4D97-AF65-F5344CB8AC3E}">
        <p14:creationId xmlns:p14="http://schemas.microsoft.com/office/powerpoint/2010/main" val="2406641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101843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EB8EDE4-6DDB-3A02-1553-51788443C40A}"/>
              </a:ext>
            </a:extLst>
          </p:cNvPr>
          <p:cNvSpPr>
            <a:spLocks noGrp="1"/>
          </p:cNvSpPr>
          <p:nvPr>
            <p:ph type="ftr" sz="quarter" idx="10"/>
          </p:nvPr>
        </p:nvSpPr>
        <p:spPr>
          <a:xfrm>
            <a:off x="587829" y="6329655"/>
            <a:ext cx="9772682" cy="496463"/>
          </a:xfrm>
          <a:prstGeom prst="rect">
            <a:avLst/>
          </a:prstGeom>
        </p:spPr>
        <p:txBody>
          <a:bodyPr anchor="ctr" anchorCtr="0"/>
          <a:lstStyle>
            <a:lvl1pPr>
              <a:defRPr sz="1400">
                <a:solidFill>
                  <a:srgbClr val="104578"/>
                </a:solidFill>
              </a:defRPr>
            </a:lvl1pPr>
          </a:lstStyle>
          <a:p>
            <a:endParaRPr lang="en-US"/>
          </a:p>
        </p:txBody>
      </p:sp>
      <p:sp>
        <p:nvSpPr>
          <p:cNvPr id="6" name="Slide Number Placeholder 5">
            <a:extLst>
              <a:ext uri="{FF2B5EF4-FFF2-40B4-BE49-F238E27FC236}">
                <a16:creationId xmlns:a16="http://schemas.microsoft.com/office/drawing/2014/main" id="{A5769D78-0A38-93D5-5E09-BD1A0867A869}"/>
              </a:ext>
            </a:extLst>
          </p:cNvPr>
          <p:cNvSpPr txBox="1">
            <a:spLocks/>
          </p:cNvSpPr>
          <p:nvPr userDrawn="1"/>
        </p:nvSpPr>
        <p:spPr>
          <a:xfrm>
            <a:off x="10360510" y="6319554"/>
            <a:ext cx="1232776" cy="503578"/>
          </a:xfrm>
          <a:prstGeom prst="rect">
            <a:avLst/>
          </a:prstGeom>
        </p:spPr>
        <p:txBody>
          <a:bodyPr anchor="ctr" anchorCtr="0"/>
          <a:lstStyle>
            <a:defPPr>
              <a:defRPr lang="en-US"/>
            </a:defPPr>
            <a:lvl1pPr marL="0" algn="r" defTabSz="914400" rtl="0" eaLnBrk="1" latinLnBrk="0" hangingPunct="1">
              <a:defRPr sz="1400" b="0" kern="1200">
                <a:solidFill>
                  <a:srgbClr val="1045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03D3B3-1DC7-4D74-993B-A2A3A308FD30}" type="slidenum">
              <a:rPr lang="en-US" smtClean="0"/>
              <a:pPr/>
              <a:t>‹#›</a:t>
            </a:fld>
            <a:endParaRPr lang="en-US"/>
          </a:p>
        </p:txBody>
      </p:sp>
    </p:spTree>
    <p:extLst>
      <p:ext uri="{BB962C8B-B14F-4D97-AF65-F5344CB8AC3E}">
        <p14:creationId xmlns:p14="http://schemas.microsoft.com/office/powerpoint/2010/main" val="2917734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468886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4190259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Eile</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DaSy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710043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DaSy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Eile</a:t>
            </a: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3805148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extLst>
      <p:ext uri="{BB962C8B-B14F-4D97-AF65-F5344CB8AC3E}">
        <p14:creationId xmlns:p14="http://schemas.microsoft.com/office/powerpoint/2010/main" val="50619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2: ECTA">
    <p:spTree>
      <p:nvGrpSpPr>
        <p:cNvPr id="1" name=""/>
        <p:cNvGrpSpPr/>
        <p:nvPr/>
      </p:nvGrpSpPr>
      <p:grpSpPr>
        <a:xfrm>
          <a:off x="0" y="0"/>
          <a:ext cx="0" cy="0"/>
          <a:chOff x="0" y="0"/>
          <a:chExt cx="0" cy="0"/>
        </a:xfrm>
      </p:grpSpPr>
      <p:cxnSp>
        <p:nvCxnSpPr>
          <p:cNvPr id="7" name="Straight Connector 6"/>
          <p:cNvCxnSpPr/>
          <p:nvPr/>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129380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2: DaSy">
    <p:spTree>
      <p:nvGrpSpPr>
        <p:cNvPr id="1" name=""/>
        <p:cNvGrpSpPr/>
        <p:nvPr/>
      </p:nvGrpSpPr>
      <p:grpSpPr>
        <a:xfrm>
          <a:off x="0" y="0"/>
          <a:ext cx="0" cy="0"/>
          <a:chOff x="0" y="0"/>
          <a:chExt cx="0" cy="0"/>
        </a:xfrm>
      </p:grpSpPr>
      <p:cxnSp>
        <p:nvCxnSpPr>
          <p:cNvPr id="7" name="Straight Connector 6"/>
          <p:cNvCxnSpPr/>
          <p:nvPr/>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374999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extLst>
      <p:ext uri="{BB962C8B-B14F-4D97-AF65-F5344CB8AC3E}">
        <p14:creationId xmlns:p14="http://schemas.microsoft.com/office/powerpoint/2010/main" val="427690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extLst>
      <p:ext uri="{BB962C8B-B14F-4D97-AF65-F5344CB8AC3E}">
        <p14:creationId xmlns:p14="http://schemas.microsoft.com/office/powerpoint/2010/main" val="97890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
        <p:nvSpPr>
          <p:cNvPr id="4" name="Slide Number Placeholder 5">
            <a:extLst>
              <a:ext uri="{FF2B5EF4-FFF2-40B4-BE49-F238E27FC236}">
                <a16:creationId xmlns:a16="http://schemas.microsoft.com/office/drawing/2014/main" id="{C93B3D85-7B3E-040F-4CCB-6F7A33AF7741}"/>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Tree>
    <p:extLst>
      <p:ext uri="{BB962C8B-B14F-4D97-AF65-F5344CB8AC3E}">
        <p14:creationId xmlns:p14="http://schemas.microsoft.com/office/powerpoint/2010/main" val="241728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6336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84527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2003D3B3-1DC7-4D74-993B-A2A3A308FD30}" type="slidenum">
              <a:rPr lang="en-US" smtClean="0"/>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139117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ectacenter.org/topics/earlyid/tools.asp"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www.ed.gov/teaching-and-administration/lead-and-manage-my-school/state-support-network/ssn-resources/approaches-to-root-cause-analysis" TargetMode="External"/><Relationship Id="rId4" Type="http://schemas.openxmlformats.org/officeDocument/2006/relationships/hyperlink" Target="https://dasycenter.org/look-think-ac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E8DD4-2724-0758-B11A-244EDBE13061}"/>
              </a:ext>
            </a:extLst>
          </p:cNvPr>
          <p:cNvSpPr>
            <a:spLocks noGrp="1"/>
          </p:cNvSpPr>
          <p:nvPr>
            <p:ph type="ctrTitle"/>
          </p:nvPr>
        </p:nvSpPr>
        <p:spPr>
          <a:xfrm>
            <a:off x="571154" y="3743861"/>
            <a:ext cx="11027289" cy="1333500"/>
          </a:xfrm>
        </p:spPr>
        <p:txBody>
          <a:bodyPr>
            <a:normAutofit/>
          </a:bodyPr>
          <a:lstStyle/>
          <a:p>
            <a:pPr algn="ctr"/>
            <a:r>
              <a:rPr lang="en-US" sz="4800" dirty="0"/>
              <a:t>Deep Dive Office Hours for </a:t>
            </a:r>
            <a:r>
              <a:rPr lang="en-US" sz="4800" dirty="0" err="1"/>
              <a:t>SPP</a:t>
            </a:r>
            <a:r>
              <a:rPr lang="en-US" sz="4800" dirty="0"/>
              <a:t>/APR</a:t>
            </a:r>
          </a:p>
        </p:txBody>
      </p:sp>
      <p:sp>
        <p:nvSpPr>
          <p:cNvPr id="3" name="Subtitle 2">
            <a:extLst>
              <a:ext uri="{FF2B5EF4-FFF2-40B4-BE49-F238E27FC236}">
                <a16:creationId xmlns:a16="http://schemas.microsoft.com/office/drawing/2014/main" id="{875FB63E-1B30-B12F-7897-F4E09819FC50}"/>
              </a:ext>
            </a:extLst>
          </p:cNvPr>
          <p:cNvSpPr>
            <a:spLocks noGrp="1"/>
          </p:cNvSpPr>
          <p:nvPr>
            <p:ph type="subTitle" idx="1"/>
          </p:nvPr>
        </p:nvSpPr>
        <p:spPr/>
        <p:txBody>
          <a:bodyPr>
            <a:normAutofit/>
          </a:bodyPr>
          <a:lstStyle/>
          <a:p>
            <a:pPr algn="ctr"/>
            <a:r>
              <a:rPr lang="en-US" sz="4000" dirty="0"/>
              <a:t>Part C Indicators 5 and 6</a:t>
            </a:r>
          </a:p>
        </p:txBody>
      </p:sp>
    </p:spTree>
    <p:extLst>
      <p:ext uri="{BB962C8B-B14F-4D97-AF65-F5344CB8AC3E}">
        <p14:creationId xmlns:p14="http://schemas.microsoft.com/office/powerpoint/2010/main" val="4202099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F4D851-6802-F8D9-7D48-D8BF3D009309}"/>
              </a:ext>
            </a:extLst>
          </p:cNvPr>
          <p:cNvSpPr>
            <a:spLocks noGrp="1"/>
          </p:cNvSpPr>
          <p:nvPr>
            <p:ph type="title"/>
          </p:nvPr>
        </p:nvSpPr>
        <p:spPr/>
        <p:txBody>
          <a:bodyPr/>
          <a:lstStyle/>
          <a:p>
            <a:r>
              <a:rPr lang="en-US" dirty="0"/>
              <a:t>Geographic Subgroup Comparison</a:t>
            </a:r>
          </a:p>
        </p:txBody>
      </p:sp>
      <p:sp>
        <p:nvSpPr>
          <p:cNvPr id="8" name="Text Placeholder 7">
            <a:extLst>
              <a:ext uri="{FF2B5EF4-FFF2-40B4-BE49-F238E27FC236}">
                <a16:creationId xmlns:a16="http://schemas.microsoft.com/office/drawing/2014/main" id="{28BC93F9-B9A4-0AE6-5673-13F66D2A4F07}"/>
              </a:ext>
            </a:extLst>
          </p:cNvPr>
          <p:cNvSpPr>
            <a:spLocks noGrp="1"/>
          </p:cNvSpPr>
          <p:nvPr>
            <p:ph type="body" idx="1"/>
          </p:nvPr>
        </p:nvSpPr>
        <p:spPr/>
        <p:txBody>
          <a:bodyPr/>
          <a:lstStyle/>
          <a:p>
            <a:r>
              <a:rPr lang="en-US" dirty="0"/>
              <a:t>URBAN</a:t>
            </a:r>
          </a:p>
        </p:txBody>
      </p:sp>
      <p:graphicFrame>
        <p:nvGraphicFramePr>
          <p:cNvPr id="17" name="Content Placeholder 16">
            <a:extLst>
              <a:ext uri="{FF2B5EF4-FFF2-40B4-BE49-F238E27FC236}">
                <a16:creationId xmlns:a16="http://schemas.microsoft.com/office/drawing/2014/main" id="{7226895B-DCDD-510C-2162-7EFFE93979F7}"/>
              </a:ext>
            </a:extLst>
          </p:cNvPr>
          <p:cNvGraphicFramePr>
            <a:graphicFrameLocks noGrp="1"/>
          </p:cNvGraphicFramePr>
          <p:nvPr>
            <p:ph sz="half" idx="2"/>
            <p:extLst>
              <p:ext uri="{D42A27DB-BD31-4B8C-83A1-F6EECF244321}">
                <p14:modId xmlns:p14="http://schemas.microsoft.com/office/powerpoint/2010/main" val="710068370"/>
              </p:ext>
            </p:extLst>
          </p:nvPr>
        </p:nvGraphicFramePr>
        <p:xfrm>
          <a:off x="587830" y="2029414"/>
          <a:ext cx="5388426" cy="3989251"/>
        </p:xfrm>
        <a:graphic>
          <a:graphicData uri="http://schemas.openxmlformats.org/drawingml/2006/table">
            <a:tbl>
              <a:tblPr firstRow="1"/>
              <a:tblGrid>
                <a:gridCol w="1909710">
                  <a:extLst>
                    <a:ext uri="{9D8B030D-6E8A-4147-A177-3AD203B41FA5}">
                      <a16:colId xmlns:a16="http://schemas.microsoft.com/office/drawing/2014/main" val="485309583"/>
                    </a:ext>
                  </a:extLst>
                </a:gridCol>
                <a:gridCol w="1159572">
                  <a:extLst>
                    <a:ext uri="{9D8B030D-6E8A-4147-A177-3AD203B41FA5}">
                      <a16:colId xmlns:a16="http://schemas.microsoft.com/office/drawing/2014/main" val="3049714988"/>
                    </a:ext>
                  </a:extLst>
                </a:gridCol>
                <a:gridCol w="1159572">
                  <a:extLst>
                    <a:ext uri="{9D8B030D-6E8A-4147-A177-3AD203B41FA5}">
                      <a16:colId xmlns:a16="http://schemas.microsoft.com/office/drawing/2014/main" val="116889306"/>
                    </a:ext>
                  </a:extLst>
                </a:gridCol>
                <a:gridCol w="1159572">
                  <a:extLst>
                    <a:ext uri="{9D8B030D-6E8A-4147-A177-3AD203B41FA5}">
                      <a16:colId xmlns:a16="http://schemas.microsoft.com/office/drawing/2014/main" val="2336563647"/>
                    </a:ext>
                  </a:extLst>
                </a:gridCol>
              </a:tblGrid>
              <a:tr h="652516">
                <a:tc>
                  <a:txBody>
                    <a:bodyPr/>
                    <a:lstStyle/>
                    <a:p>
                      <a:pPr algn="ctr" fontAlgn="ctr"/>
                      <a:r>
                        <a:rPr lang="en-US" sz="2000" b="1" i="1" u="none" strike="noStrike">
                          <a:solidFill>
                            <a:schemeClr val="bg1"/>
                          </a:solidFill>
                          <a:effectLst/>
                          <a:latin typeface="Calibri" panose="020F0502020204030204" pitchFamily="34" charset="0"/>
                        </a:rPr>
                        <a:t>Urban</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Calibri" panose="020F0502020204030204" pitchFamily="34" charset="0"/>
                        </a:rPr>
                        <a:t>Children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2000" b="1" i="0" u="none" strike="noStrike">
                          <a:solidFill>
                            <a:srgbClr val="000000"/>
                          </a:solidFill>
                          <a:effectLst/>
                          <a:latin typeface="Calibri" panose="020F0502020204030204" pitchFamily="34" charset="0"/>
                        </a:rPr>
                        <a:t>%Births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2000" b="1" i="0" u="none" strike="noStrike">
                          <a:solidFill>
                            <a:srgbClr val="000000"/>
                          </a:solidFill>
                          <a:effectLst/>
                          <a:latin typeface="Calibri" panose="020F0502020204030204" pitchFamily="34" charset="0"/>
                        </a:rPr>
                        <a:t>%Previous Level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58714174"/>
                  </a:ext>
                </a:extLst>
              </a:tr>
              <a:tr h="667347">
                <a:tc>
                  <a:txBody>
                    <a:bodyPr/>
                    <a:lstStyle/>
                    <a:p>
                      <a:pPr algn="l" fontAlgn="ctr"/>
                      <a:r>
                        <a:rPr lang="en-US" sz="2000" b="0" i="0" u="none" strike="noStrike">
                          <a:solidFill>
                            <a:srgbClr val="FFFFFF"/>
                          </a:solidFill>
                          <a:effectLst/>
                          <a:latin typeface="Calibri" panose="020F0502020204030204" pitchFamily="34" charset="0"/>
                        </a:rPr>
                        <a:t>Births</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n-US" sz="2000" b="0" i="0" u="none" strike="noStrike">
                          <a:solidFill>
                            <a:srgbClr val="000000"/>
                          </a:solidFill>
                          <a:effectLst/>
                          <a:latin typeface="Calibri" panose="020F0502020204030204" pitchFamily="34" charset="0"/>
                        </a:rPr>
                        <a:t>2,433</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0194843"/>
                  </a:ext>
                </a:extLst>
              </a:tr>
              <a:tr h="667347">
                <a:tc>
                  <a:txBody>
                    <a:bodyPr/>
                    <a:lstStyle/>
                    <a:p>
                      <a:pPr algn="l" fontAlgn="ctr"/>
                      <a:r>
                        <a:rPr lang="en-US" sz="2000" b="0" i="0" u="none" strike="noStrike">
                          <a:solidFill>
                            <a:srgbClr val="FFFFFF"/>
                          </a:solidFill>
                          <a:effectLst/>
                          <a:latin typeface="Calibri" panose="020F0502020204030204" pitchFamily="34" charset="0"/>
                        </a:rPr>
                        <a:t>Referred</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2000" b="0" i="0" u="none" strike="noStrike">
                          <a:solidFill>
                            <a:srgbClr val="000000"/>
                          </a:solidFill>
                          <a:effectLst/>
                          <a:latin typeface="Calibri" panose="020F0502020204030204" pitchFamily="34" charset="0"/>
                        </a:rPr>
                        <a:t>601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sz="20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9632799"/>
                  </a:ext>
                </a:extLst>
              </a:tr>
              <a:tr h="667347">
                <a:tc>
                  <a:txBody>
                    <a:bodyPr/>
                    <a:lstStyle/>
                    <a:p>
                      <a:pPr algn="l" fontAlgn="ctr"/>
                      <a:r>
                        <a:rPr lang="en-US" sz="2000" b="0" i="0" u="none" strike="noStrike">
                          <a:solidFill>
                            <a:srgbClr val="000000"/>
                          </a:solidFill>
                          <a:effectLst/>
                          <a:latin typeface="Calibri" panose="020F0502020204030204" pitchFamily="34" charset="0"/>
                        </a:rPr>
                        <a:t>Evaluated</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2000" b="0" i="0" u="none" strike="noStrike">
                          <a:solidFill>
                            <a:srgbClr val="000000"/>
                          </a:solidFill>
                          <a:effectLst/>
                          <a:latin typeface="Calibri" panose="020F0502020204030204" pitchFamily="34" charset="0"/>
                        </a:rPr>
                        <a:t>451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744857"/>
                  </a:ext>
                </a:extLst>
              </a:tr>
              <a:tr h="667347">
                <a:tc>
                  <a:txBody>
                    <a:bodyPr/>
                    <a:lstStyle/>
                    <a:p>
                      <a:pPr algn="l" fontAlgn="ctr"/>
                      <a:r>
                        <a:rPr lang="en-US" sz="2000" b="0" i="0" u="none" strike="noStrike">
                          <a:solidFill>
                            <a:srgbClr val="000000"/>
                          </a:solidFill>
                          <a:effectLst/>
                          <a:latin typeface="Calibri" panose="020F0502020204030204" pitchFamily="34" charset="0"/>
                        </a:rPr>
                        <a:t>Eligible for Part C</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2000" b="0" i="0" u="none" strike="noStrike">
                          <a:solidFill>
                            <a:srgbClr val="000000"/>
                          </a:solidFill>
                          <a:effectLst/>
                          <a:latin typeface="Calibri" panose="020F0502020204030204" pitchFamily="34" charset="0"/>
                        </a:rPr>
                        <a:t>340</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8927674"/>
                  </a:ext>
                </a:extLst>
              </a:tr>
              <a:tr h="667347">
                <a:tc>
                  <a:txBody>
                    <a:bodyPr/>
                    <a:lstStyle/>
                    <a:p>
                      <a:pPr algn="l" fontAlgn="ctr"/>
                      <a:r>
                        <a:rPr lang="en-US" sz="2000" b="0" i="0" u="none" strike="noStrike">
                          <a:solidFill>
                            <a:srgbClr val="000000"/>
                          </a:solidFill>
                          <a:effectLst/>
                          <a:latin typeface="Calibri" panose="020F0502020204030204" pitchFamily="34" charset="0"/>
                        </a:rPr>
                        <a:t>Enrolled in Part C</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C284"/>
                    </a:solidFill>
                  </a:tcPr>
                </a:tc>
                <a:tc>
                  <a:txBody>
                    <a:bodyPr/>
                    <a:lstStyle/>
                    <a:p>
                      <a:pPr algn="ctr" fontAlgn="ctr"/>
                      <a:r>
                        <a:rPr lang="en-US" sz="2000" b="0" i="0" u="none" strike="noStrike">
                          <a:solidFill>
                            <a:srgbClr val="000000"/>
                          </a:solidFill>
                          <a:effectLst/>
                          <a:latin typeface="Calibri" panose="020F0502020204030204" pitchFamily="34" charset="0"/>
                        </a:rPr>
                        <a:t>201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Calibri" panose="020F0502020204030204" pitchFamily="34" charset="0"/>
                        </a:rPr>
                        <a:t>59%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1829007"/>
                  </a:ext>
                </a:extLst>
              </a:tr>
            </a:tbl>
          </a:graphicData>
        </a:graphic>
      </p:graphicFrame>
      <p:sp>
        <p:nvSpPr>
          <p:cNvPr id="10" name="Text Placeholder 9">
            <a:extLst>
              <a:ext uri="{FF2B5EF4-FFF2-40B4-BE49-F238E27FC236}">
                <a16:creationId xmlns:a16="http://schemas.microsoft.com/office/drawing/2014/main" id="{D9EFF01B-D280-F1A3-CB37-D5251F57A282}"/>
              </a:ext>
            </a:extLst>
          </p:cNvPr>
          <p:cNvSpPr>
            <a:spLocks noGrp="1"/>
          </p:cNvSpPr>
          <p:nvPr>
            <p:ph type="body" sz="quarter" idx="3"/>
          </p:nvPr>
        </p:nvSpPr>
        <p:spPr/>
        <p:txBody>
          <a:bodyPr/>
          <a:lstStyle/>
          <a:p>
            <a:r>
              <a:rPr lang="en-US"/>
              <a:t>Rural</a:t>
            </a:r>
          </a:p>
        </p:txBody>
      </p:sp>
      <p:graphicFrame>
        <p:nvGraphicFramePr>
          <p:cNvPr id="16" name="Content Placeholder 15">
            <a:extLst>
              <a:ext uri="{FF2B5EF4-FFF2-40B4-BE49-F238E27FC236}">
                <a16:creationId xmlns:a16="http://schemas.microsoft.com/office/drawing/2014/main" id="{7DD9DFF2-8C52-8EDB-E559-C285FC540849}"/>
              </a:ext>
            </a:extLst>
          </p:cNvPr>
          <p:cNvGraphicFramePr>
            <a:graphicFrameLocks noGrp="1"/>
          </p:cNvGraphicFramePr>
          <p:nvPr>
            <p:ph sz="quarter" idx="4"/>
            <p:extLst>
              <p:ext uri="{D42A27DB-BD31-4B8C-83A1-F6EECF244321}">
                <p14:modId xmlns:p14="http://schemas.microsoft.com/office/powerpoint/2010/main" val="2814953854"/>
              </p:ext>
            </p:extLst>
          </p:nvPr>
        </p:nvGraphicFramePr>
        <p:xfrm>
          <a:off x="6215745" y="2029414"/>
          <a:ext cx="5377539" cy="3989252"/>
        </p:xfrm>
        <a:graphic>
          <a:graphicData uri="http://schemas.openxmlformats.org/drawingml/2006/table">
            <a:tbl>
              <a:tblPr firstRow="1"/>
              <a:tblGrid>
                <a:gridCol w="1904673">
                  <a:extLst>
                    <a:ext uri="{9D8B030D-6E8A-4147-A177-3AD203B41FA5}">
                      <a16:colId xmlns:a16="http://schemas.microsoft.com/office/drawing/2014/main" val="2068584948"/>
                    </a:ext>
                  </a:extLst>
                </a:gridCol>
                <a:gridCol w="1157622">
                  <a:extLst>
                    <a:ext uri="{9D8B030D-6E8A-4147-A177-3AD203B41FA5}">
                      <a16:colId xmlns:a16="http://schemas.microsoft.com/office/drawing/2014/main" val="893884614"/>
                    </a:ext>
                  </a:extLst>
                </a:gridCol>
                <a:gridCol w="1157622">
                  <a:extLst>
                    <a:ext uri="{9D8B030D-6E8A-4147-A177-3AD203B41FA5}">
                      <a16:colId xmlns:a16="http://schemas.microsoft.com/office/drawing/2014/main" val="2904333517"/>
                    </a:ext>
                  </a:extLst>
                </a:gridCol>
                <a:gridCol w="1157622">
                  <a:extLst>
                    <a:ext uri="{9D8B030D-6E8A-4147-A177-3AD203B41FA5}">
                      <a16:colId xmlns:a16="http://schemas.microsoft.com/office/drawing/2014/main" val="883327132"/>
                    </a:ext>
                  </a:extLst>
                </a:gridCol>
              </a:tblGrid>
              <a:tr h="652517">
                <a:tc>
                  <a:txBody>
                    <a:bodyPr/>
                    <a:lstStyle/>
                    <a:p>
                      <a:pPr algn="ctr" fontAlgn="ctr"/>
                      <a:r>
                        <a:rPr lang="en-US" sz="2000" b="1" i="1" u="none" strike="noStrike">
                          <a:solidFill>
                            <a:schemeClr val="bg1"/>
                          </a:solidFill>
                          <a:effectLst/>
                          <a:latin typeface="Calibri" panose="020F0502020204030204" pitchFamily="34" charset="0"/>
                        </a:rPr>
                        <a:t>Rural</a:t>
                      </a:r>
                      <a:r>
                        <a:rPr lang="en-US" sz="2000" b="1" i="1" u="none" strike="noStrike">
                          <a:solidFill>
                            <a:srgbClr val="FF0000"/>
                          </a:solidFill>
                          <a:effectLst/>
                          <a:latin typeface="Calibri" panose="020F05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en-US" sz="2000" b="1" i="0" u="none" strike="noStrike">
                          <a:solidFill>
                            <a:srgbClr val="000000"/>
                          </a:solidFill>
                          <a:effectLst/>
                          <a:latin typeface="Calibri" panose="020F0502020204030204" pitchFamily="34" charset="0"/>
                        </a:rPr>
                        <a:t>Children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2000" b="1" i="0" u="none" strike="noStrike">
                          <a:solidFill>
                            <a:srgbClr val="000000"/>
                          </a:solidFill>
                          <a:effectLst/>
                          <a:latin typeface="Calibri" panose="020F0502020204030204" pitchFamily="34" charset="0"/>
                        </a:rPr>
                        <a:t>%Births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2000" b="1" i="0" u="none" strike="noStrike">
                          <a:solidFill>
                            <a:srgbClr val="000000"/>
                          </a:solidFill>
                          <a:effectLst/>
                          <a:latin typeface="Calibri" panose="020F0502020204030204" pitchFamily="34" charset="0"/>
                        </a:rPr>
                        <a:t>%Previous Level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15750072"/>
                  </a:ext>
                </a:extLst>
              </a:tr>
              <a:tr h="667347">
                <a:tc>
                  <a:txBody>
                    <a:bodyPr/>
                    <a:lstStyle/>
                    <a:p>
                      <a:pPr algn="l" fontAlgn="ctr"/>
                      <a:r>
                        <a:rPr lang="en-US" sz="2000" b="0" i="0" u="none" strike="noStrike">
                          <a:solidFill>
                            <a:srgbClr val="FFFFFF"/>
                          </a:solidFill>
                          <a:effectLst/>
                          <a:latin typeface="Calibri" panose="020F0502020204030204" pitchFamily="34" charset="0"/>
                        </a:rPr>
                        <a:t>Births</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092"/>
                    </a:solidFill>
                  </a:tcPr>
                </a:tc>
                <a:tc>
                  <a:txBody>
                    <a:bodyPr/>
                    <a:lstStyle/>
                    <a:p>
                      <a:pPr algn="ctr" fontAlgn="ctr"/>
                      <a:r>
                        <a:rPr lang="en-US" sz="2000" b="0" i="0" u="none" strike="noStrike">
                          <a:solidFill>
                            <a:srgbClr val="000000"/>
                          </a:solidFill>
                          <a:effectLst/>
                          <a:latin typeface="Calibri" panose="020F0502020204030204" pitchFamily="34" charset="0"/>
                        </a:rPr>
                        <a:t>2,433</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FFFFFF"/>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9960751"/>
                  </a:ext>
                </a:extLst>
              </a:tr>
              <a:tr h="667347">
                <a:tc>
                  <a:txBody>
                    <a:bodyPr/>
                    <a:lstStyle/>
                    <a:p>
                      <a:pPr algn="l" fontAlgn="ctr"/>
                      <a:r>
                        <a:rPr lang="en-US" sz="2000" b="0" i="0" u="none" strike="noStrike">
                          <a:solidFill>
                            <a:srgbClr val="FFFFFF"/>
                          </a:solidFill>
                          <a:effectLst/>
                          <a:latin typeface="Calibri" panose="020F0502020204030204" pitchFamily="34" charset="0"/>
                        </a:rPr>
                        <a:t>Referred</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ctr" fontAlgn="ctr"/>
                      <a:r>
                        <a:rPr lang="en-US" sz="2000" b="0" i="0" u="none" strike="noStrike">
                          <a:solidFill>
                            <a:srgbClr val="000000"/>
                          </a:solidFill>
                          <a:effectLst/>
                          <a:latin typeface="Calibri" panose="020F0502020204030204" pitchFamily="34" charset="0"/>
                        </a:rPr>
                        <a:t>401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sz="2000" b="0"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6009128"/>
                  </a:ext>
                </a:extLst>
              </a:tr>
              <a:tr h="667347">
                <a:tc>
                  <a:txBody>
                    <a:bodyPr/>
                    <a:lstStyle/>
                    <a:p>
                      <a:pPr algn="l" fontAlgn="ctr"/>
                      <a:r>
                        <a:rPr lang="en-US" sz="2000" b="0" i="0" u="none" strike="noStrike">
                          <a:solidFill>
                            <a:srgbClr val="000000"/>
                          </a:solidFill>
                          <a:effectLst/>
                          <a:latin typeface="Calibri" panose="020F0502020204030204" pitchFamily="34" charset="0"/>
                        </a:rPr>
                        <a:t>Evaluated</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2000" b="0" i="0" u="none" strike="noStrike">
                          <a:solidFill>
                            <a:srgbClr val="000000"/>
                          </a:solidFill>
                          <a:effectLst/>
                          <a:latin typeface="Calibri" panose="020F0502020204030204" pitchFamily="34" charset="0"/>
                        </a:rPr>
                        <a:t>314</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78%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8019644"/>
                  </a:ext>
                </a:extLst>
              </a:tr>
              <a:tr h="667347">
                <a:tc>
                  <a:txBody>
                    <a:bodyPr/>
                    <a:lstStyle/>
                    <a:p>
                      <a:pPr algn="l" fontAlgn="ctr"/>
                      <a:r>
                        <a:rPr lang="en-US" sz="2000" b="0" i="0" u="none" strike="noStrike">
                          <a:solidFill>
                            <a:srgbClr val="000000"/>
                          </a:solidFill>
                          <a:effectLst/>
                          <a:latin typeface="Calibri" panose="020F0502020204030204" pitchFamily="34" charset="0"/>
                        </a:rPr>
                        <a:t>Eligible for Part C</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2000" b="0" i="0" u="none" strike="noStrike">
                          <a:solidFill>
                            <a:srgbClr val="000000"/>
                          </a:solidFill>
                          <a:effectLst/>
                          <a:latin typeface="Calibri" panose="020F0502020204030204" pitchFamily="34" charset="0"/>
                        </a:rPr>
                        <a:t>272</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633846"/>
                  </a:ext>
                </a:extLst>
              </a:tr>
              <a:tr h="667347">
                <a:tc>
                  <a:txBody>
                    <a:bodyPr/>
                    <a:lstStyle/>
                    <a:p>
                      <a:pPr algn="l" fontAlgn="ctr"/>
                      <a:r>
                        <a:rPr lang="en-US" sz="2000" b="0" i="0" u="none" strike="noStrike">
                          <a:solidFill>
                            <a:srgbClr val="000000"/>
                          </a:solidFill>
                          <a:effectLst/>
                          <a:latin typeface="Calibri" panose="020F0502020204030204" pitchFamily="34" charset="0"/>
                        </a:rPr>
                        <a:t>Enrolled in Part C</a:t>
                      </a:r>
                    </a:p>
                  </a:txBody>
                  <a:tcPr marL="85725"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6C284"/>
                    </a:solidFill>
                  </a:tcPr>
                </a:tc>
                <a:tc>
                  <a:txBody>
                    <a:bodyPr/>
                    <a:lstStyle/>
                    <a:p>
                      <a:pPr algn="ctr" fontAlgn="ctr"/>
                      <a:r>
                        <a:rPr lang="en-US" sz="2000" b="0" i="0" u="none" strike="noStrike">
                          <a:solidFill>
                            <a:srgbClr val="000000"/>
                          </a:solidFill>
                          <a:effectLst/>
                          <a:latin typeface="Calibri" panose="020F0502020204030204" pitchFamily="34" charset="0"/>
                        </a:rPr>
                        <a:t>91</a:t>
                      </a:r>
                    </a:p>
                  </a:txBody>
                  <a:tcPr marL="0" marR="857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a:solidFill>
                            <a:srgbClr val="000000"/>
                          </a:solidFill>
                          <a:effectLst/>
                          <a:latin typeface="Calibri" panose="020F0502020204030204" pitchFamily="34" charset="0"/>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Calibri" panose="020F0502020204030204" pitchFamily="34" charset="0"/>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132717007"/>
                  </a:ext>
                </a:extLst>
              </a:tr>
            </a:tbl>
          </a:graphicData>
        </a:graphic>
      </p:graphicFrame>
    </p:spTree>
    <p:extLst>
      <p:ext uri="{BB962C8B-B14F-4D97-AF65-F5344CB8AC3E}">
        <p14:creationId xmlns:p14="http://schemas.microsoft.com/office/powerpoint/2010/main" val="2591537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270F97-D37D-188D-CE11-752C1031C9DE}"/>
              </a:ext>
            </a:extLst>
          </p:cNvPr>
          <p:cNvSpPr>
            <a:spLocks noGrp="1"/>
          </p:cNvSpPr>
          <p:nvPr>
            <p:ph type="sldNum" sz="quarter" idx="4"/>
          </p:nvPr>
        </p:nvSpPr>
        <p:spPr>
          <a:xfrm>
            <a:off x="10360510" y="6319554"/>
            <a:ext cx="1232776" cy="503578"/>
          </a:xfrm>
        </p:spPr>
        <p:txBody>
          <a:bodyPr anchor="ctr">
            <a:normAutofit/>
          </a:bodyPr>
          <a:lstStyle/>
          <a:p>
            <a:pPr>
              <a:spcAft>
                <a:spcPts val="600"/>
              </a:spcAft>
            </a:pPr>
            <a:fld id="{2003D3B3-1DC7-4D74-993B-A2A3A308FD30}" type="slidenum">
              <a:rPr lang="en-US" smtClean="0"/>
              <a:pPr>
                <a:spcAft>
                  <a:spcPts val="600"/>
                </a:spcAft>
              </a:pPr>
              <a:t>11</a:t>
            </a:fld>
            <a:endParaRPr lang="en-US"/>
          </a:p>
        </p:txBody>
      </p:sp>
      <p:sp>
        <p:nvSpPr>
          <p:cNvPr id="5" name="Title 4"/>
          <p:cNvSpPr>
            <a:spLocks noGrp="1"/>
          </p:cNvSpPr>
          <p:nvPr>
            <p:ph type="title"/>
          </p:nvPr>
        </p:nvSpPr>
        <p:spPr>
          <a:xfrm>
            <a:off x="587829" y="226979"/>
            <a:ext cx="11005456" cy="899693"/>
          </a:xfrm>
        </p:spPr>
        <p:txBody>
          <a:bodyPr anchor="t">
            <a:normAutofit/>
          </a:bodyPr>
          <a:lstStyle/>
          <a:p>
            <a:r>
              <a:rPr lang="en-US" dirty="0"/>
              <a:t>Tips</a:t>
            </a:r>
          </a:p>
        </p:txBody>
      </p:sp>
      <p:sp>
        <p:nvSpPr>
          <p:cNvPr id="6" name="Content Placeholder 5"/>
          <p:cNvSpPr>
            <a:spLocks noGrp="1"/>
          </p:cNvSpPr>
          <p:nvPr>
            <p:ph sz="half" idx="2"/>
          </p:nvPr>
        </p:nvSpPr>
        <p:spPr>
          <a:xfrm>
            <a:off x="5732060" y="1376139"/>
            <a:ext cx="6114197" cy="4833591"/>
          </a:xfrm>
        </p:spPr>
        <p:txBody>
          <a:bodyPr vert="horz" lIns="91440" tIns="45720" rIns="91440" bIns="45720" rtlCol="0">
            <a:normAutofit fontScale="92500"/>
          </a:bodyPr>
          <a:lstStyle/>
          <a:p>
            <a:pPr>
              <a:lnSpc>
                <a:spcPct val="110000"/>
              </a:lnSpc>
            </a:pPr>
            <a:r>
              <a:rPr lang="en-US">
                <a:latin typeface="Tahoma" panose="020B0604030504040204" pitchFamily="34" charset="0"/>
                <a:ea typeface="Tahoma" panose="020B0604030504040204" pitchFamily="34" charset="0"/>
                <a:cs typeface="Tahoma" panose="020B0604030504040204" pitchFamily="34" charset="0"/>
              </a:rPr>
              <a:t>Consider several hypotheses (reasons)</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Disaggregate the data to look for patterns</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Identify competing factors</a:t>
            </a:r>
          </a:p>
          <a:p>
            <a:pPr>
              <a:lnSpc>
                <a:spcPct val="110000"/>
              </a:lnSpc>
            </a:pPr>
            <a:r>
              <a:rPr lang="en-US">
                <a:latin typeface="Tahoma" panose="020B0604030504040204" pitchFamily="34" charset="0"/>
                <a:ea typeface="Tahoma" panose="020B0604030504040204" pitchFamily="34" charset="0"/>
                <a:cs typeface="Tahoma" panose="020B0604030504040204" pitchFamily="34" charset="0"/>
              </a:rPr>
              <a:t>Produce supporting evidence in context</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Justify conclusion</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Rule out other reasons with data</a:t>
            </a:r>
          </a:p>
          <a:p>
            <a:pPr>
              <a:lnSpc>
                <a:spcPct val="110000"/>
              </a:lnSpc>
            </a:pPr>
            <a:r>
              <a:rPr lang="en-US">
                <a:latin typeface="Tahoma" panose="020B0604030504040204" pitchFamily="34" charset="0"/>
                <a:ea typeface="Tahoma" panose="020B0604030504040204" pitchFamily="34" charset="0"/>
                <a:cs typeface="Tahoma" panose="020B0604030504040204" pitchFamily="34" charset="0"/>
              </a:rPr>
              <a:t>Bring together a diverse team for multiple perspectives on the problem of interest</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Don’t rely on your own opinions</a:t>
            </a:r>
          </a:p>
          <a:p>
            <a:pPr lvl="1">
              <a:lnSpc>
                <a:spcPct val="110000"/>
              </a:lnSpc>
            </a:pPr>
            <a:r>
              <a:rPr lang="en-US">
                <a:latin typeface="Tahoma" panose="020B0604030504040204" pitchFamily="34" charset="0"/>
                <a:ea typeface="Tahoma" panose="020B0604030504040204" pitchFamily="34" charset="0"/>
                <a:cs typeface="Tahoma" panose="020B0604030504040204" pitchFamily="34" charset="0"/>
              </a:rPr>
              <a:t>Be aware of assumptions and preconceptions</a:t>
            </a:r>
          </a:p>
        </p:txBody>
      </p:sp>
      <p:pic>
        <p:nvPicPr>
          <p:cNvPr id="13" name="Content Placeholder 12" descr="&quot; &quot;">
            <a:extLst>
              <a:ext uri="{FF2B5EF4-FFF2-40B4-BE49-F238E27FC236}">
                <a16:creationId xmlns:a16="http://schemas.microsoft.com/office/drawing/2014/main" id="{D0F9C500-4F49-00B7-AEAC-A09FF67FBF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587829" y="1903171"/>
            <a:ext cx="4780509" cy="3023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614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7996E-40A3-824F-3396-4589E5B845DE}"/>
              </a:ext>
            </a:extLst>
          </p:cNvPr>
          <p:cNvSpPr>
            <a:spLocks noGrp="1"/>
          </p:cNvSpPr>
          <p:nvPr>
            <p:ph type="sldNum" sz="quarter" idx="4"/>
          </p:nvPr>
        </p:nvSpPr>
        <p:spPr>
          <a:xfrm>
            <a:off x="10360510" y="6319554"/>
            <a:ext cx="1232776" cy="503578"/>
          </a:xfrm>
        </p:spPr>
        <p:txBody>
          <a:bodyPr/>
          <a:lstStyle/>
          <a:p>
            <a:fld id="{2003D3B3-1DC7-4D74-993B-A2A3A308FD30}" type="slidenum">
              <a:rPr lang="en-US" smtClean="0"/>
              <a:pPr/>
              <a:t>12</a:t>
            </a:fld>
            <a:endParaRPr lang="en-US"/>
          </a:p>
        </p:txBody>
      </p:sp>
      <p:sp>
        <p:nvSpPr>
          <p:cNvPr id="5" name="Title 4">
            <a:extLst>
              <a:ext uri="{FF2B5EF4-FFF2-40B4-BE49-F238E27FC236}">
                <a16:creationId xmlns:a16="http://schemas.microsoft.com/office/drawing/2014/main" id="{0DBCC3D3-3F25-FF84-9B64-CC0E3127BF47}"/>
              </a:ext>
            </a:extLst>
          </p:cNvPr>
          <p:cNvSpPr>
            <a:spLocks noGrp="1"/>
          </p:cNvSpPr>
          <p:nvPr>
            <p:ph type="title"/>
          </p:nvPr>
        </p:nvSpPr>
        <p:spPr>
          <a:xfrm>
            <a:off x="1941533" y="1609738"/>
            <a:ext cx="8299747" cy="1887950"/>
          </a:xfrm>
        </p:spPr>
        <p:txBody>
          <a:bodyPr>
            <a:normAutofit/>
          </a:bodyPr>
          <a:lstStyle/>
          <a:p>
            <a:r>
              <a:rPr lang="en-US" sz="6600" dirty="0"/>
              <a:t>Q &amp; A</a:t>
            </a:r>
          </a:p>
        </p:txBody>
      </p:sp>
    </p:spTree>
    <p:extLst>
      <p:ext uri="{BB962C8B-B14F-4D97-AF65-F5344CB8AC3E}">
        <p14:creationId xmlns:p14="http://schemas.microsoft.com/office/powerpoint/2010/main" val="373545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45792-19E1-2804-1246-03BB956D25F0}"/>
              </a:ext>
            </a:extLst>
          </p:cNvPr>
          <p:cNvSpPr>
            <a:spLocks noGrp="1"/>
          </p:cNvSpPr>
          <p:nvPr>
            <p:ph type="title"/>
          </p:nvPr>
        </p:nvSpPr>
        <p:spPr/>
        <p:txBody>
          <a:bodyPr/>
          <a:lstStyle/>
          <a:p>
            <a:r>
              <a:rPr lang="en-US" dirty="0"/>
              <a:t>Two Options</a:t>
            </a:r>
          </a:p>
        </p:txBody>
      </p:sp>
      <p:sp>
        <p:nvSpPr>
          <p:cNvPr id="5" name="Text Placeholder 4">
            <a:extLst>
              <a:ext uri="{FF2B5EF4-FFF2-40B4-BE49-F238E27FC236}">
                <a16:creationId xmlns:a16="http://schemas.microsoft.com/office/drawing/2014/main" id="{454BB2D9-A81C-6829-70A9-E7912E784ABE}"/>
              </a:ext>
            </a:extLst>
          </p:cNvPr>
          <p:cNvSpPr>
            <a:spLocks noGrp="1"/>
          </p:cNvSpPr>
          <p:nvPr>
            <p:ph type="body" idx="1"/>
          </p:nvPr>
        </p:nvSpPr>
        <p:spPr/>
        <p:txBody>
          <a:bodyPr/>
          <a:lstStyle/>
          <a:p>
            <a:r>
              <a:rPr lang="en-US"/>
              <a:t>Stay in main zoom room</a:t>
            </a:r>
          </a:p>
        </p:txBody>
      </p:sp>
      <p:sp>
        <p:nvSpPr>
          <p:cNvPr id="6" name="Content Placeholder 5">
            <a:extLst>
              <a:ext uri="{FF2B5EF4-FFF2-40B4-BE49-F238E27FC236}">
                <a16:creationId xmlns:a16="http://schemas.microsoft.com/office/drawing/2014/main" id="{358BC2CF-4FC3-058F-763B-0C177F181DF1}"/>
              </a:ext>
            </a:extLst>
          </p:cNvPr>
          <p:cNvSpPr>
            <a:spLocks noGrp="1"/>
          </p:cNvSpPr>
          <p:nvPr>
            <p:ph sz="half" idx="2"/>
          </p:nvPr>
        </p:nvSpPr>
        <p:spPr/>
        <p:txBody>
          <a:bodyPr/>
          <a:lstStyle/>
          <a:p>
            <a:r>
              <a:rPr lang="en-US"/>
              <a:t>Ask questions</a:t>
            </a:r>
          </a:p>
          <a:p>
            <a:r>
              <a:rPr lang="en-US"/>
              <a:t>Listen to the conversation</a:t>
            </a:r>
          </a:p>
          <a:p>
            <a:r>
              <a:rPr lang="en-US"/>
              <a:t>Respond to your colleagues</a:t>
            </a:r>
          </a:p>
          <a:p>
            <a:pPr lvl="1"/>
            <a:r>
              <a:rPr lang="en-US"/>
              <a:t>Advise</a:t>
            </a:r>
          </a:p>
          <a:p>
            <a:pPr lvl="1"/>
            <a:r>
              <a:rPr lang="en-US"/>
              <a:t>Guidance</a:t>
            </a:r>
          </a:p>
          <a:p>
            <a:pPr lvl="1"/>
            <a:r>
              <a:rPr lang="en-US"/>
              <a:t>Experiences </a:t>
            </a:r>
          </a:p>
        </p:txBody>
      </p:sp>
      <p:sp>
        <p:nvSpPr>
          <p:cNvPr id="7" name="Text Placeholder 6">
            <a:extLst>
              <a:ext uri="{FF2B5EF4-FFF2-40B4-BE49-F238E27FC236}">
                <a16:creationId xmlns:a16="http://schemas.microsoft.com/office/drawing/2014/main" id="{4A41332A-6AC5-00E1-C00E-3091F257167B}"/>
              </a:ext>
            </a:extLst>
          </p:cNvPr>
          <p:cNvSpPr>
            <a:spLocks noGrp="1"/>
          </p:cNvSpPr>
          <p:nvPr>
            <p:ph type="body" sz="quarter" idx="3"/>
          </p:nvPr>
        </p:nvSpPr>
        <p:spPr/>
        <p:txBody>
          <a:bodyPr/>
          <a:lstStyle/>
          <a:p>
            <a:r>
              <a:rPr lang="en-US"/>
              <a:t>Request a breakout room</a:t>
            </a:r>
          </a:p>
        </p:txBody>
      </p:sp>
      <p:sp>
        <p:nvSpPr>
          <p:cNvPr id="8" name="Content Placeholder 7">
            <a:extLst>
              <a:ext uri="{FF2B5EF4-FFF2-40B4-BE49-F238E27FC236}">
                <a16:creationId xmlns:a16="http://schemas.microsoft.com/office/drawing/2014/main" id="{F4446DB7-4913-4FF0-76AA-AC893945AAEA}"/>
              </a:ext>
            </a:extLst>
          </p:cNvPr>
          <p:cNvSpPr>
            <a:spLocks noGrp="1"/>
          </p:cNvSpPr>
          <p:nvPr>
            <p:ph sz="quarter" idx="4"/>
          </p:nvPr>
        </p:nvSpPr>
        <p:spPr/>
        <p:txBody>
          <a:bodyPr>
            <a:normAutofit fontScale="92500" lnSpcReduction="10000"/>
          </a:bodyPr>
          <a:lstStyle/>
          <a:p>
            <a:r>
              <a:rPr lang="en-US"/>
              <a:t>If you have specific data questions for TA that you do not want to discuss in the large group:</a:t>
            </a:r>
          </a:p>
          <a:p>
            <a:pPr lvl="1"/>
            <a:r>
              <a:rPr lang="en-US"/>
              <a:t>Request a breakout room via chat or unmute</a:t>
            </a:r>
          </a:p>
          <a:p>
            <a:pPr lvl="1"/>
            <a:r>
              <a:rPr lang="en-US"/>
              <a:t>You’ll be assigned to a room</a:t>
            </a:r>
          </a:p>
          <a:p>
            <a:pPr lvl="1"/>
            <a:r>
              <a:rPr lang="en-US"/>
              <a:t>A virtual line will exist to take turns for private discussion</a:t>
            </a:r>
          </a:p>
          <a:p>
            <a:pPr lvl="1"/>
            <a:r>
              <a:rPr lang="en-US"/>
              <a:t>We’ll let you know when it’s your turn</a:t>
            </a:r>
          </a:p>
        </p:txBody>
      </p:sp>
    </p:spTree>
    <p:extLst>
      <p:ext uri="{BB962C8B-B14F-4D97-AF65-F5344CB8AC3E}">
        <p14:creationId xmlns:p14="http://schemas.microsoft.com/office/powerpoint/2010/main" val="260613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8D64D5-AB49-472D-FDA9-EC317D35C47E}"/>
              </a:ext>
            </a:extLst>
          </p:cNvPr>
          <p:cNvSpPr>
            <a:spLocks noGrp="1"/>
          </p:cNvSpPr>
          <p:nvPr>
            <p:ph type="sldNum" sz="quarter" idx="4"/>
          </p:nvPr>
        </p:nvSpPr>
        <p:spPr/>
        <p:txBody>
          <a:bodyPr/>
          <a:lstStyle/>
          <a:p>
            <a:fld id="{2003D3B3-1DC7-4D74-993B-A2A3A308FD30}" type="slidenum">
              <a:rPr lang="en-US" smtClean="0"/>
              <a:t>14</a:t>
            </a:fld>
            <a:endParaRPr lang="en-US"/>
          </a:p>
        </p:txBody>
      </p:sp>
      <p:sp>
        <p:nvSpPr>
          <p:cNvPr id="8" name="Title 7">
            <a:extLst>
              <a:ext uri="{FF2B5EF4-FFF2-40B4-BE49-F238E27FC236}">
                <a16:creationId xmlns:a16="http://schemas.microsoft.com/office/drawing/2014/main" id="{FEED0276-B07A-24A4-0CC1-6F966BD501E9}"/>
              </a:ext>
            </a:extLst>
          </p:cNvPr>
          <p:cNvSpPr>
            <a:spLocks noGrp="1"/>
          </p:cNvSpPr>
          <p:nvPr>
            <p:ph type="title"/>
          </p:nvPr>
        </p:nvSpPr>
        <p:spPr/>
        <p:txBody>
          <a:bodyPr/>
          <a:lstStyle/>
          <a:p>
            <a:r>
              <a:rPr lang="en-US" dirty="0"/>
              <a:t>Resources</a:t>
            </a:r>
          </a:p>
        </p:txBody>
      </p:sp>
      <p:sp>
        <p:nvSpPr>
          <p:cNvPr id="9" name="Content Placeholder 8">
            <a:extLst>
              <a:ext uri="{FF2B5EF4-FFF2-40B4-BE49-F238E27FC236}">
                <a16:creationId xmlns:a16="http://schemas.microsoft.com/office/drawing/2014/main" id="{018E4B9A-7E8E-7A65-7179-2A37979F13B6}"/>
              </a:ext>
            </a:extLst>
          </p:cNvPr>
          <p:cNvSpPr>
            <a:spLocks noGrp="1"/>
          </p:cNvSpPr>
          <p:nvPr>
            <p:ph idx="1"/>
          </p:nvPr>
        </p:nvSpPr>
        <p:spPr/>
        <p:txBody>
          <a:bodyPr>
            <a:normAutofit fontScale="92500"/>
          </a:bodyPr>
          <a:lstStyle/>
          <a:p>
            <a:r>
              <a:rPr lang="en-US" dirty="0">
                <a:latin typeface="Tahoma" panose="020B0604030504040204" pitchFamily="34" charset="0"/>
                <a:ea typeface="Tahoma" panose="020B0604030504040204" pitchFamily="34" charset="0"/>
                <a:cs typeface="Tahoma" panose="020B0604030504040204" pitchFamily="34" charset="0"/>
              </a:rPr>
              <a:t>ECTA &amp; </a:t>
            </a:r>
            <a:r>
              <a:rPr lang="en-US" dirty="0" err="1">
                <a:latin typeface="Tahoma" panose="020B0604030504040204" pitchFamily="34" charset="0"/>
                <a:ea typeface="Tahoma" panose="020B0604030504040204" pitchFamily="34" charset="0"/>
                <a:cs typeface="Tahoma" panose="020B0604030504040204" pitchFamily="34" charset="0"/>
              </a:rPr>
              <a:t>DaSy</a:t>
            </a:r>
            <a:r>
              <a:rPr lang="en-US" dirty="0">
                <a:latin typeface="Tahoma" panose="020B0604030504040204" pitchFamily="34" charset="0"/>
                <a:ea typeface="Tahoma" panose="020B0604030504040204" pitchFamily="34" charset="0"/>
                <a:cs typeface="Tahoma" panose="020B0604030504040204" pitchFamily="34" charset="0"/>
              </a:rPr>
              <a:t> child find tools: </a:t>
            </a:r>
            <a:r>
              <a:rPr lang="en-US" dirty="0">
                <a:latin typeface="Tahoma" panose="020B0604030504040204" pitchFamily="34" charset="0"/>
                <a:ea typeface="Tahoma" panose="020B0604030504040204" pitchFamily="34" charset="0"/>
                <a:cs typeface="Tahoma" panose="020B0604030504040204" pitchFamily="34" charset="0"/>
                <a:hlinkClick r:id="rId3" tooltip="Tools for Improving Child Find"/>
              </a:rPr>
              <a:t>https://ectacenter.org/topics/earlyid/tools.asp</a:t>
            </a:r>
            <a:r>
              <a:rPr lang="en-US" dirty="0">
                <a:latin typeface="Tahoma" panose="020B0604030504040204" pitchFamily="34" charset="0"/>
                <a:ea typeface="Tahoma" panose="020B0604030504040204" pitchFamily="34" charset="0"/>
                <a:cs typeface="Tahoma" panose="020B0604030504040204" pitchFamily="34" charset="0"/>
              </a:rPr>
              <a:t> </a:t>
            </a:r>
          </a:p>
          <a:p>
            <a:pPr lvl="1"/>
            <a:r>
              <a:rPr lang="en-US" dirty="0">
                <a:latin typeface="Tahoma" panose="020B0604030504040204" pitchFamily="34" charset="0"/>
                <a:ea typeface="Tahoma" panose="020B0604030504040204" pitchFamily="34" charset="0"/>
                <a:cs typeface="Tahoma" panose="020B0604030504040204" pitchFamily="34" charset="0"/>
              </a:rPr>
              <a:t>Child Find Self-Assessment</a:t>
            </a:r>
          </a:p>
          <a:p>
            <a:pPr lvl="1"/>
            <a:r>
              <a:rPr lang="en-US" dirty="0">
                <a:latin typeface="Tahoma" panose="020B0604030504040204" pitchFamily="34" charset="0"/>
                <a:ea typeface="Tahoma" panose="020B0604030504040204" pitchFamily="34" charset="0"/>
                <a:cs typeface="Tahoma" panose="020B0604030504040204" pitchFamily="34" charset="0"/>
              </a:rPr>
              <a:t>Child Find Funnel Chart Tool</a:t>
            </a:r>
          </a:p>
          <a:p>
            <a:pPr lvl="1"/>
            <a:r>
              <a:rPr lang="en-US" dirty="0">
                <a:latin typeface="Tahoma" panose="020B0604030504040204" pitchFamily="34" charset="0"/>
                <a:ea typeface="Tahoma" panose="020B0604030504040204" pitchFamily="34" charset="0"/>
                <a:cs typeface="Tahoma" panose="020B0604030504040204" pitchFamily="34" charset="0"/>
              </a:rPr>
              <a:t>Identifying Meaningful Differences</a:t>
            </a:r>
          </a:p>
          <a:p>
            <a:pPr lvl="1"/>
            <a:r>
              <a:rPr lang="en-US" dirty="0">
                <a:latin typeface="Tahoma" panose="020B0604030504040204" pitchFamily="34" charset="0"/>
                <a:ea typeface="Tahoma" panose="020B0604030504040204" pitchFamily="34" charset="0"/>
                <a:cs typeface="Tahoma" panose="020B0604030504040204" pitchFamily="34" charset="0"/>
              </a:rPr>
              <a:t>Contributing Factor Tool</a:t>
            </a:r>
          </a:p>
          <a:p>
            <a:r>
              <a:rPr lang="en-US" dirty="0">
                <a:latin typeface="Tahoma" panose="020B0604030504040204" pitchFamily="34" charset="0"/>
                <a:ea typeface="Tahoma" panose="020B0604030504040204" pitchFamily="34" charset="0"/>
                <a:cs typeface="Tahoma" panose="020B0604030504040204" pitchFamily="34" charset="0"/>
              </a:rPr>
              <a:t>Root cause analysis and resolution resources: </a:t>
            </a:r>
          </a:p>
          <a:p>
            <a:pPr lvl="1"/>
            <a:r>
              <a:rPr lang="en-US" dirty="0">
                <a:latin typeface="Tahoma" panose="020B0604030504040204" pitchFamily="34" charset="0"/>
                <a:ea typeface="Tahoma" panose="020B0604030504040204" pitchFamily="34" charset="0"/>
                <a:cs typeface="Tahoma" panose="020B0604030504040204" pitchFamily="34" charset="0"/>
                <a:hlinkClick r:id="rId4" tooltip="Look! Think! Act! Using Data for Program Improvement"/>
              </a:rPr>
              <a:t>https://dasycenter.org/look-think-act/</a:t>
            </a:r>
            <a:r>
              <a:rPr lang="en-US" dirty="0">
                <a:latin typeface="Tahoma" panose="020B0604030504040204" pitchFamily="34" charset="0"/>
                <a:ea typeface="Tahoma" panose="020B0604030504040204" pitchFamily="34" charset="0"/>
                <a:cs typeface="Tahoma" panose="020B0604030504040204" pitchFamily="34" charset="0"/>
              </a:rPr>
              <a:t> </a:t>
            </a:r>
          </a:p>
          <a:p>
            <a:pPr lvl="1"/>
            <a:r>
              <a:rPr lang="en-US" dirty="0">
                <a:latin typeface="Tahoma" panose="020B0604030504040204" pitchFamily="34" charset="0"/>
                <a:ea typeface="Tahoma" panose="020B0604030504040204" pitchFamily="34" charset="0"/>
                <a:cs typeface="Tahoma" panose="020B0604030504040204" pitchFamily="34" charset="0"/>
                <a:hlinkClick r:id="rId5" tooltip="Approaches to Root Cause Analysis"/>
              </a:rPr>
              <a:t>https://www.ed.gov/teaching-and-administration/lead-and-manage-my-school/state-support-network/ssn-resources/approaches-to-root-cause-analysis</a:t>
            </a:r>
            <a:r>
              <a:rPr lang="en-US"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177024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85213-AA9C-B99C-4391-38C34FFE5F5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66D7D5-C57D-2FE7-D50A-694707D8D6EA}"/>
              </a:ext>
            </a:extLst>
          </p:cNvPr>
          <p:cNvSpPr>
            <a:spLocks noGrp="1"/>
          </p:cNvSpPr>
          <p:nvPr>
            <p:ph type="sldNum" sz="quarter" idx="4"/>
          </p:nvPr>
        </p:nvSpPr>
        <p:spPr/>
        <p:txBody>
          <a:bodyPr/>
          <a:lstStyle/>
          <a:p>
            <a:fld id="{2003D3B3-1DC7-4D74-993B-A2A3A308FD30}" type="slidenum">
              <a:rPr lang="en-US" smtClean="0"/>
              <a:t>15</a:t>
            </a:fld>
            <a:endParaRPr lang="en-US"/>
          </a:p>
        </p:txBody>
      </p:sp>
      <p:sp>
        <p:nvSpPr>
          <p:cNvPr id="4" name="Title 3">
            <a:extLst>
              <a:ext uri="{FF2B5EF4-FFF2-40B4-BE49-F238E27FC236}">
                <a16:creationId xmlns:a16="http://schemas.microsoft.com/office/drawing/2014/main" id="{C0925FE0-F774-7BBC-05B2-9068A50BDFAF}"/>
              </a:ext>
            </a:extLst>
          </p:cNvPr>
          <p:cNvSpPr>
            <a:spLocks noGrp="1"/>
          </p:cNvSpPr>
          <p:nvPr>
            <p:ph type="title"/>
          </p:nvPr>
        </p:nvSpPr>
        <p:spPr/>
        <p:txBody>
          <a:bodyPr/>
          <a:lstStyle/>
          <a:p>
            <a:r>
              <a:rPr lang="en-US" dirty="0">
                <a:latin typeface="Arial"/>
                <a:cs typeface="Arial"/>
              </a:rPr>
              <a:t>Exit Question</a:t>
            </a:r>
            <a:endParaRPr lang="en-US" dirty="0"/>
          </a:p>
        </p:txBody>
      </p:sp>
      <p:sp>
        <p:nvSpPr>
          <p:cNvPr id="5" name="Content Placeholder 4">
            <a:extLst>
              <a:ext uri="{FF2B5EF4-FFF2-40B4-BE49-F238E27FC236}">
                <a16:creationId xmlns:a16="http://schemas.microsoft.com/office/drawing/2014/main" id="{3B0B7823-AA62-9302-9E32-4F2BCF0EA71B}"/>
              </a:ext>
            </a:extLst>
          </p:cNvPr>
          <p:cNvSpPr>
            <a:spLocks noGrp="1"/>
          </p:cNvSpPr>
          <p:nvPr>
            <p:ph sz="half" idx="1"/>
          </p:nvPr>
        </p:nvSpPr>
        <p:spPr>
          <a:xfrm>
            <a:off x="907143" y="947724"/>
            <a:ext cx="10366828" cy="4477806"/>
          </a:xfrm>
        </p:spPr>
        <p:txBody>
          <a:bodyPr vert="horz" lIns="91440" tIns="45720" rIns="91440" bIns="45720" rtlCol="0" anchor="t">
            <a:normAutofit/>
          </a:bodyPr>
          <a:lstStyle/>
          <a:p>
            <a:pPr marL="0" indent="0">
              <a:buNone/>
            </a:pPr>
            <a:r>
              <a:rPr lang="en-US" sz="3200" b="0" i="0" u="none" strike="noStrike">
                <a:solidFill>
                  <a:srgbClr val="212121"/>
                </a:solidFill>
                <a:effectLst/>
                <a:latin typeface="Tahoma" panose="020B0604030504040204" pitchFamily="34" charset="0"/>
                <a:ea typeface="Tahoma" panose="020B0604030504040204" pitchFamily="34" charset="0"/>
                <a:cs typeface="Tahoma" panose="020B0604030504040204" pitchFamily="34" charset="0"/>
              </a:rPr>
              <a:t>Share in the chat: </a:t>
            </a:r>
          </a:p>
          <a:p>
            <a:pPr lvl="1" indent="-457200"/>
            <a:r>
              <a:rPr lang="en-US" sz="3200" b="0" i="0" u="none" strike="noStrike">
                <a:solidFill>
                  <a:srgbClr val="212121"/>
                </a:solidFill>
                <a:effectLst/>
                <a:latin typeface="Tahoma" panose="020B0604030504040204" pitchFamily="34" charset="0"/>
                <a:ea typeface="Tahoma" panose="020B0604030504040204" pitchFamily="34" charset="0"/>
                <a:cs typeface="Tahoma" panose="020B0604030504040204" pitchFamily="34" charset="0"/>
              </a:rPr>
              <a:t>What support, tools, or resources do you still need to conduct a root cause analysis for C5 and C6?</a:t>
            </a:r>
          </a:p>
        </p:txBody>
      </p:sp>
      <p:pic>
        <p:nvPicPr>
          <p:cNvPr id="6" name="Picture 5" descr="&quot; &quot;">
            <a:extLst>
              <a:ext uri="{FF2B5EF4-FFF2-40B4-BE49-F238E27FC236}">
                <a16:creationId xmlns:a16="http://schemas.microsoft.com/office/drawing/2014/main" id="{4E19901C-1B5F-FE2C-8FC7-B5AB878DBDC3}"/>
              </a:ext>
            </a:extLst>
          </p:cNvPr>
          <p:cNvPicPr>
            <a:picLocks noChangeAspect="1"/>
          </p:cNvPicPr>
          <p:nvPr/>
        </p:nvPicPr>
        <p:blipFill>
          <a:blip r:embed="rId3"/>
          <a:stretch>
            <a:fillRect/>
          </a:stretch>
        </p:blipFill>
        <p:spPr>
          <a:xfrm>
            <a:off x="3789390" y="3085865"/>
            <a:ext cx="4602333" cy="3193509"/>
          </a:xfrm>
          <a:prstGeom prst="rect">
            <a:avLst/>
          </a:prstGeom>
        </p:spPr>
      </p:pic>
    </p:spTree>
    <p:extLst>
      <p:ext uri="{BB962C8B-B14F-4D97-AF65-F5344CB8AC3E}">
        <p14:creationId xmlns:p14="http://schemas.microsoft.com/office/powerpoint/2010/main" val="411494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25C76-6258-67E7-1448-563096FEDB78}"/>
              </a:ext>
            </a:extLst>
          </p:cNvPr>
          <p:cNvSpPr>
            <a:spLocks noGrp="1"/>
          </p:cNvSpPr>
          <p:nvPr>
            <p:ph type="sldNum" sz="quarter" idx="4"/>
          </p:nvPr>
        </p:nvSpPr>
        <p:spPr/>
        <p:txBody>
          <a:bodyPr/>
          <a:lstStyle/>
          <a:p>
            <a:fld id="{2003D3B3-1DC7-4D74-993B-A2A3A308FD30}" type="slidenum">
              <a:rPr lang="en-US" smtClean="0"/>
              <a:t>16</a:t>
            </a:fld>
            <a:endParaRPr lang="en-US"/>
          </a:p>
        </p:txBody>
      </p:sp>
      <p:sp>
        <p:nvSpPr>
          <p:cNvPr id="4" name="Title 3">
            <a:extLst>
              <a:ext uri="{FF2B5EF4-FFF2-40B4-BE49-F238E27FC236}">
                <a16:creationId xmlns:a16="http://schemas.microsoft.com/office/drawing/2014/main" id="{B2FB8F2D-E1C7-80F5-0113-42CF98A4D8A1}"/>
              </a:ext>
            </a:extLst>
          </p:cNvPr>
          <p:cNvSpPr>
            <a:spLocks noGrp="1"/>
          </p:cNvSpPr>
          <p:nvPr>
            <p:ph type="title"/>
          </p:nvPr>
        </p:nvSpPr>
        <p:spPr/>
        <p:txBody>
          <a:bodyPr/>
          <a:lstStyle/>
          <a:p>
            <a:r>
              <a:rPr lang="en-US" dirty="0"/>
              <a:t>Up Next</a:t>
            </a:r>
          </a:p>
        </p:txBody>
      </p:sp>
      <p:sp>
        <p:nvSpPr>
          <p:cNvPr id="3" name="Content Placeholder 2">
            <a:extLst>
              <a:ext uri="{FF2B5EF4-FFF2-40B4-BE49-F238E27FC236}">
                <a16:creationId xmlns:a16="http://schemas.microsoft.com/office/drawing/2014/main" id="{3E6B159F-627C-5208-77EB-C6E965DE26D5}"/>
              </a:ext>
            </a:extLst>
          </p:cNvPr>
          <p:cNvSpPr>
            <a:spLocks noGrp="1"/>
          </p:cNvSpPr>
          <p:nvPr>
            <p:ph idx="1"/>
          </p:nvPr>
        </p:nvSpPr>
        <p:spPr>
          <a:xfrm>
            <a:off x="587829" y="1368358"/>
            <a:ext cx="4551099" cy="4477806"/>
          </a:xfrm>
        </p:spPr>
        <p:txBody>
          <a:bodyPr>
            <a:normAutofit/>
          </a:bodyPr>
          <a:lstStyle/>
          <a:p>
            <a:r>
              <a:rPr lang="en-US" sz="2600" b="1">
                <a:latin typeface="Tahoma" panose="020B0604030504040204" pitchFamily="34" charset="0"/>
                <a:ea typeface="Tahoma" panose="020B0604030504040204" pitchFamily="34" charset="0"/>
                <a:cs typeface="Tahoma" panose="020B0604030504040204" pitchFamily="34" charset="0"/>
              </a:rPr>
              <a:t>C12 Office Hours</a:t>
            </a:r>
          </a:p>
          <a:p>
            <a:pPr lvl="1"/>
            <a:r>
              <a:rPr lang="en-US" sz="2600" b="0" i="0">
                <a:effectLst/>
                <a:latin typeface="Tahoma" panose="020B0604030504040204" pitchFamily="34" charset="0"/>
                <a:ea typeface="Tahoma" panose="020B0604030504040204" pitchFamily="34" charset="0"/>
                <a:cs typeface="Tahoma" panose="020B0604030504040204" pitchFamily="34" charset="0"/>
              </a:rPr>
              <a:t>Wed., Nov. 20</a:t>
            </a:r>
            <a:r>
              <a:rPr lang="en-US" sz="2600">
                <a:latin typeface="Tahoma" panose="020B0604030504040204" pitchFamily="34" charset="0"/>
                <a:ea typeface="Tahoma" panose="020B0604030504040204" pitchFamily="34" charset="0"/>
                <a:cs typeface="Tahoma" panose="020B0604030504040204" pitchFamily="34" charset="0"/>
              </a:rPr>
              <a:t>, </a:t>
            </a:r>
            <a:r>
              <a:rPr lang="en-US" sz="2600" b="0" i="0">
                <a:effectLst/>
                <a:latin typeface="Tahoma" panose="020B0604030504040204" pitchFamily="34" charset="0"/>
                <a:ea typeface="Tahoma" panose="020B0604030504040204" pitchFamily="34" charset="0"/>
                <a:cs typeface="Tahoma" panose="020B0604030504040204" pitchFamily="34" charset="0"/>
              </a:rPr>
              <a:t>2024 4:00–5:00 p.m. ET / </a:t>
            </a:r>
            <a:br>
              <a:rPr lang="en-US" sz="2600" b="0" i="0">
                <a:effectLst/>
                <a:latin typeface="Tahoma" panose="020B0604030504040204" pitchFamily="34" charset="0"/>
                <a:ea typeface="Tahoma" panose="020B0604030504040204" pitchFamily="34" charset="0"/>
                <a:cs typeface="Tahoma" panose="020B0604030504040204" pitchFamily="34" charset="0"/>
              </a:rPr>
            </a:br>
            <a:r>
              <a:rPr lang="en-US" sz="2600" b="0" i="0">
                <a:effectLst/>
                <a:latin typeface="Tahoma" panose="020B0604030504040204" pitchFamily="34" charset="0"/>
                <a:ea typeface="Tahoma" panose="020B0604030504040204" pitchFamily="34" charset="0"/>
                <a:cs typeface="Tahoma" panose="020B0604030504040204" pitchFamily="34" charset="0"/>
              </a:rPr>
              <a:t>1:00–2:00 p.m. PT</a:t>
            </a:r>
            <a:endParaRPr lang="en-US" sz="260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quot; &quot;">
            <a:extLst>
              <a:ext uri="{FF2B5EF4-FFF2-40B4-BE49-F238E27FC236}">
                <a16:creationId xmlns:a16="http://schemas.microsoft.com/office/drawing/2014/main" id="{508F2551-9222-F101-B117-2B454B169CF7}"/>
              </a:ext>
            </a:extLst>
          </p:cNvPr>
          <p:cNvPicPr>
            <a:picLocks noChangeAspect="1"/>
          </p:cNvPicPr>
          <p:nvPr/>
        </p:nvPicPr>
        <p:blipFill>
          <a:blip r:embed="rId3"/>
          <a:stretch>
            <a:fillRect/>
          </a:stretch>
        </p:blipFill>
        <p:spPr>
          <a:xfrm>
            <a:off x="5322666" y="1614770"/>
            <a:ext cx="6073371" cy="4054510"/>
          </a:xfrm>
          <a:prstGeom prst="rect">
            <a:avLst/>
          </a:prstGeom>
        </p:spPr>
      </p:pic>
    </p:spTree>
    <p:extLst>
      <p:ext uri="{BB962C8B-B14F-4D97-AF65-F5344CB8AC3E}">
        <p14:creationId xmlns:p14="http://schemas.microsoft.com/office/powerpoint/2010/main" val="299296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08E44B-FAC4-118A-0860-C95CE0896AAA}"/>
              </a:ext>
            </a:extLst>
          </p:cNvPr>
          <p:cNvSpPr>
            <a:spLocks noGrp="1"/>
          </p:cNvSpPr>
          <p:nvPr>
            <p:ph type="title"/>
          </p:nvPr>
        </p:nvSpPr>
        <p:spPr/>
        <p:txBody>
          <a:bodyPr>
            <a:normAutofit fontScale="90000"/>
          </a:bodyPr>
          <a:lstStyle/>
          <a:p>
            <a:r>
              <a:rPr lang="en-US" b="0" dirty="0"/>
              <a:t>Find out more at</a:t>
            </a:r>
            <a:r>
              <a:rPr lang="en-US" dirty="0"/>
              <a:t> dasycenter.org</a:t>
            </a:r>
            <a:br>
              <a:rPr lang="en-US" dirty="0"/>
            </a:br>
            <a:r>
              <a:rPr lang="en-US" b="0" dirty="0"/>
              <a:t>and</a:t>
            </a:r>
            <a:r>
              <a:rPr lang="en-US" dirty="0"/>
              <a:t> ectacenter.org</a:t>
            </a:r>
          </a:p>
        </p:txBody>
      </p:sp>
    </p:spTree>
    <p:extLst>
      <p:ext uri="{BB962C8B-B14F-4D97-AF65-F5344CB8AC3E}">
        <p14:creationId xmlns:p14="http://schemas.microsoft.com/office/powerpoint/2010/main" val="43156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A89881-D5DF-9D65-EBAF-41B7D36061CD}"/>
              </a:ext>
            </a:extLst>
          </p:cNvPr>
          <p:cNvSpPr>
            <a:spLocks noGrp="1"/>
          </p:cNvSpPr>
          <p:nvPr>
            <p:ph type="sldNum" sz="quarter" idx="4"/>
          </p:nvPr>
        </p:nvSpPr>
        <p:spPr/>
        <p:txBody>
          <a:bodyPr/>
          <a:lstStyle/>
          <a:p>
            <a:fld id="{2003D3B3-1DC7-4D74-993B-A2A3A308FD30}" type="slidenum">
              <a:rPr lang="en-US" smtClean="0"/>
              <a:t>2</a:t>
            </a:fld>
            <a:endParaRPr lang="en-US"/>
          </a:p>
        </p:txBody>
      </p:sp>
      <p:sp>
        <p:nvSpPr>
          <p:cNvPr id="4" name="Title 3">
            <a:extLst>
              <a:ext uri="{FF2B5EF4-FFF2-40B4-BE49-F238E27FC236}">
                <a16:creationId xmlns:a16="http://schemas.microsoft.com/office/drawing/2014/main" id="{08083F41-CF73-CB3E-391E-48323763F543}"/>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F06A48CD-4D9D-8B7A-4046-E4EA1A286A83}"/>
              </a:ext>
            </a:extLst>
          </p:cNvPr>
          <p:cNvSpPr>
            <a:spLocks noGrp="1"/>
          </p:cNvSpPr>
          <p:nvPr>
            <p:ph idx="1"/>
          </p:nvPr>
        </p:nvSpPr>
        <p:spPr>
          <a:xfrm>
            <a:off x="587829" y="1368358"/>
            <a:ext cx="7166283" cy="4477806"/>
          </a:xfrm>
        </p:spPr>
        <p:txBody>
          <a:bodyPr>
            <a:normAutofit lnSpcReduction="10000"/>
          </a:bodyPr>
          <a:lstStyle/>
          <a:p>
            <a:r>
              <a:rPr lang="en-US">
                <a:latin typeface="Tahoma" panose="020B0604030504040204" pitchFamily="34" charset="0"/>
                <a:ea typeface="Tahoma" panose="020B0604030504040204" pitchFamily="34" charset="0"/>
                <a:cs typeface="Tahoma" panose="020B0604030504040204" pitchFamily="34" charset="0"/>
              </a:rPr>
              <a:t>Overview of Indicators C5 and C6</a:t>
            </a:r>
          </a:p>
          <a:p>
            <a:pPr lvl="1"/>
            <a:r>
              <a:rPr lang="en-US">
                <a:latin typeface="Tahoma" panose="020B0604030504040204" pitchFamily="34" charset="0"/>
                <a:ea typeface="Tahoma" panose="020B0604030504040204" pitchFamily="34" charset="0"/>
                <a:cs typeface="Tahoma" panose="020B0604030504040204" pitchFamily="34" charset="0"/>
              </a:rPr>
              <a:t>New requirements regarding root cause analysis</a:t>
            </a:r>
          </a:p>
          <a:p>
            <a:r>
              <a:rPr lang="en-US">
                <a:latin typeface="Tahoma" panose="020B0604030504040204" pitchFamily="34" charset="0"/>
                <a:ea typeface="Tahoma" panose="020B0604030504040204" pitchFamily="34" charset="0"/>
                <a:cs typeface="Tahoma" panose="020B0604030504040204" pitchFamily="34" charset="0"/>
              </a:rPr>
              <a:t>Introduction to root cause analysis</a:t>
            </a:r>
          </a:p>
          <a:p>
            <a:pPr lvl="1"/>
            <a:r>
              <a:rPr lang="en-US">
                <a:latin typeface="Tahoma" panose="020B0604030504040204" pitchFamily="34" charset="0"/>
                <a:ea typeface="Tahoma" panose="020B0604030504040204" pitchFamily="34" charset="0"/>
                <a:cs typeface="Tahoma" panose="020B0604030504040204" pitchFamily="34" charset="0"/>
              </a:rPr>
              <a:t>Child find example</a:t>
            </a:r>
          </a:p>
          <a:p>
            <a:r>
              <a:rPr lang="en-US">
                <a:latin typeface="Tahoma" panose="020B0604030504040204" pitchFamily="34" charset="0"/>
                <a:ea typeface="Tahoma" panose="020B0604030504040204" pitchFamily="34" charset="0"/>
                <a:cs typeface="Tahoma" panose="020B0604030504040204" pitchFamily="34" charset="0"/>
              </a:rPr>
              <a:t>Q &amp; A time</a:t>
            </a:r>
          </a:p>
          <a:p>
            <a:pPr lvl="1"/>
            <a:r>
              <a:rPr lang="en-US">
                <a:latin typeface="Tahoma" panose="020B0604030504040204" pitchFamily="34" charset="0"/>
                <a:ea typeface="Tahoma" panose="020B0604030504040204" pitchFamily="34" charset="0"/>
                <a:cs typeface="Tahoma" panose="020B0604030504040204" pitchFamily="34" charset="0"/>
              </a:rPr>
              <a:t>Large-room discussion</a:t>
            </a:r>
          </a:p>
          <a:p>
            <a:pPr lvl="1"/>
            <a:r>
              <a:rPr lang="en-US">
                <a:latin typeface="Tahoma" panose="020B0604030504040204" pitchFamily="34" charset="0"/>
                <a:ea typeface="Tahoma" panose="020B0604030504040204" pitchFamily="34" charset="0"/>
                <a:cs typeface="Tahoma" panose="020B0604030504040204" pitchFamily="34" charset="0"/>
              </a:rPr>
              <a:t>State-specific TA conversations in breakout rooms</a:t>
            </a:r>
          </a:p>
        </p:txBody>
      </p:sp>
      <p:pic>
        <p:nvPicPr>
          <p:cNvPr id="3" name="Picture 2" descr="&quot; &quot;">
            <a:extLst>
              <a:ext uri="{FF2B5EF4-FFF2-40B4-BE49-F238E27FC236}">
                <a16:creationId xmlns:a16="http://schemas.microsoft.com/office/drawing/2014/main" id="{090F99E2-6160-7239-7F10-0D630FCF5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5836" y="747426"/>
            <a:ext cx="3577449" cy="5363147"/>
          </a:xfrm>
          <a:prstGeom prst="rect">
            <a:avLst/>
          </a:prstGeom>
          <a:scene3d>
            <a:camera prst="orthographicFront">
              <a:rot lat="0" lon="10799999" rev="0"/>
            </a:camera>
            <a:lightRig rig="threePt" dir="t"/>
          </a:scene3d>
        </p:spPr>
      </p:pic>
    </p:spTree>
    <p:extLst>
      <p:ext uri="{BB962C8B-B14F-4D97-AF65-F5344CB8AC3E}">
        <p14:creationId xmlns:p14="http://schemas.microsoft.com/office/powerpoint/2010/main" val="316460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0CAF86-DC0F-0847-9D06-555E21031D26}"/>
              </a:ext>
            </a:extLst>
          </p:cNvPr>
          <p:cNvSpPr>
            <a:spLocks noGrp="1"/>
          </p:cNvSpPr>
          <p:nvPr>
            <p:ph type="sldNum" sz="quarter" idx="4"/>
          </p:nvPr>
        </p:nvSpPr>
        <p:spPr/>
        <p:txBody>
          <a:bodyPr/>
          <a:lstStyle/>
          <a:p>
            <a:fld id="{2003D3B3-1DC7-4D74-993B-A2A3A308FD30}" type="slidenum">
              <a:rPr lang="en-US" smtClean="0"/>
              <a:t>3</a:t>
            </a:fld>
            <a:endParaRPr lang="en-US"/>
          </a:p>
        </p:txBody>
      </p:sp>
      <p:sp>
        <p:nvSpPr>
          <p:cNvPr id="4" name="Title 3">
            <a:extLst>
              <a:ext uri="{FF2B5EF4-FFF2-40B4-BE49-F238E27FC236}">
                <a16:creationId xmlns:a16="http://schemas.microsoft.com/office/drawing/2014/main" id="{4D6DEC18-8AEA-D509-D84A-0371CB75B569}"/>
              </a:ext>
            </a:extLst>
          </p:cNvPr>
          <p:cNvSpPr>
            <a:spLocks noGrp="1"/>
          </p:cNvSpPr>
          <p:nvPr>
            <p:ph type="title"/>
          </p:nvPr>
        </p:nvSpPr>
        <p:spPr/>
        <p:txBody>
          <a:bodyPr/>
          <a:lstStyle/>
          <a:p>
            <a:r>
              <a:rPr lang="en-US" dirty="0">
                <a:latin typeface="Arial"/>
                <a:cs typeface="Arial"/>
              </a:rPr>
              <a:t>We Want to Hear From You!</a:t>
            </a:r>
            <a:endParaRPr lang="en-US" dirty="0"/>
          </a:p>
        </p:txBody>
      </p:sp>
      <p:sp>
        <p:nvSpPr>
          <p:cNvPr id="5" name="Content Placeholder 4">
            <a:extLst>
              <a:ext uri="{FF2B5EF4-FFF2-40B4-BE49-F238E27FC236}">
                <a16:creationId xmlns:a16="http://schemas.microsoft.com/office/drawing/2014/main" id="{7B5393DF-D001-892B-3EAA-45D758B6E4FD}"/>
              </a:ext>
            </a:extLst>
          </p:cNvPr>
          <p:cNvSpPr>
            <a:spLocks noGrp="1"/>
          </p:cNvSpPr>
          <p:nvPr>
            <p:ph sz="half" idx="1"/>
          </p:nvPr>
        </p:nvSpPr>
        <p:spPr>
          <a:xfrm>
            <a:off x="912949" y="1195638"/>
            <a:ext cx="10366828" cy="4477806"/>
          </a:xfrm>
        </p:spPr>
        <p:txBody>
          <a:bodyPr vert="horz" lIns="91440" tIns="45720" rIns="91440" bIns="45720" rtlCol="0" anchor="t">
            <a:normAutofit/>
          </a:bodyPr>
          <a:lstStyle/>
          <a:p>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Please rate your level of experience conducting a root cause analysis:</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A great deal of experience</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Some experience</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Very little experience</a:t>
            </a: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3600"/>
              </a:spcAft>
            </a:pPr>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No experience at all</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212121"/>
                </a:solidFill>
                <a:latin typeface="Tahoma" panose="020B0604030504040204" pitchFamily="34" charset="0"/>
                <a:ea typeface="Tahoma" panose="020B0604030504040204" pitchFamily="34" charset="0"/>
                <a:cs typeface="Tahoma" panose="020B0604030504040204" pitchFamily="34" charset="0"/>
              </a:rPr>
              <a:t>If applicable, share in the chat the root cause analysis method(s) or tool(s) you have used.</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5659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D3E42BD-7CBA-39E4-3EB9-9D81974B9316}"/>
              </a:ext>
            </a:extLst>
          </p:cNvPr>
          <p:cNvSpPr>
            <a:spLocks noGrp="1"/>
          </p:cNvSpPr>
          <p:nvPr>
            <p:ph type="sldNum" sz="quarter" idx="4"/>
          </p:nvPr>
        </p:nvSpPr>
        <p:spPr/>
        <p:txBody>
          <a:bodyPr/>
          <a:lstStyle/>
          <a:p>
            <a:fld id="{2003D3B3-1DC7-4D74-993B-A2A3A308FD30}" type="slidenum">
              <a:rPr lang="en-US" smtClean="0"/>
              <a:t>4</a:t>
            </a:fld>
            <a:endParaRPr lang="en-US"/>
          </a:p>
        </p:txBody>
      </p:sp>
      <p:sp>
        <p:nvSpPr>
          <p:cNvPr id="3" name="Title 2">
            <a:extLst>
              <a:ext uri="{FF2B5EF4-FFF2-40B4-BE49-F238E27FC236}">
                <a16:creationId xmlns:a16="http://schemas.microsoft.com/office/drawing/2014/main" id="{9DC2926C-AA22-7C15-AE42-5CB399B11677}"/>
              </a:ext>
            </a:extLst>
          </p:cNvPr>
          <p:cNvSpPr>
            <a:spLocks noGrp="1"/>
          </p:cNvSpPr>
          <p:nvPr>
            <p:ph type="title"/>
          </p:nvPr>
        </p:nvSpPr>
        <p:spPr>
          <a:xfrm>
            <a:off x="587828" y="226980"/>
            <a:ext cx="11005457" cy="914400"/>
          </a:xfrm>
        </p:spPr>
        <p:txBody>
          <a:bodyPr/>
          <a:lstStyle/>
          <a:p>
            <a:r>
              <a:rPr lang="en-US" dirty="0"/>
              <a:t>Indicators C5 and C6</a:t>
            </a:r>
          </a:p>
        </p:txBody>
      </p:sp>
      <p:sp>
        <p:nvSpPr>
          <p:cNvPr id="2" name="Content Placeholder 1">
            <a:extLst>
              <a:ext uri="{FF2B5EF4-FFF2-40B4-BE49-F238E27FC236}">
                <a16:creationId xmlns:a16="http://schemas.microsoft.com/office/drawing/2014/main" id="{BE11C20C-C207-9079-B5E8-B03DAE8BB04D}"/>
              </a:ext>
            </a:extLst>
          </p:cNvPr>
          <p:cNvSpPr>
            <a:spLocks noGrp="1"/>
          </p:cNvSpPr>
          <p:nvPr>
            <p:ph idx="1"/>
          </p:nvPr>
        </p:nvSpPr>
        <p:spPr>
          <a:xfrm>
            <a:off x="587829" y="1368358"/>
            <a:ext cx="11005457" cy="44778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Indicator C5:</a:t>
            </a:r>
          </a:p>
          <a:p>
            <a:pPr marL="457200" lvl="1" indent="0" algn="ctr">
              <a:buNone/>
            </a:pPr>
            <a:r>
              <a:rPr lang="en-US" dirty="0">
                <a:latin typeface="Tahoma" panose="020B0604030504040204" pitchFamily="34" charset="0"/>
                <a:ea typeface="Tahoma" panose="020B0604030504040204" pitchFamily="34" charset="0"/>
                <a:cs typeface="Tahoma" panose="020B0604030504040204" pitchFamily="34" charset="0"/>
              </a:rPr>
              <a:t>Percent = [(# of infants and toddlers birth to 1 with </a:t>
            </a:r>
            <a:r>
              <a:rPr lang="en-US" dirty="0" err="1">
                <a:latin typeface="Tahoma" panose="020B0604030504040204" pitchFamily="34" charset="0"/>
                <a:ea typeface="Tahoma" panose="020B0604030504040204" pitchFamily="34" charset="0"/>
                <a:cs typeface="Tahoma" panose="020B0604030504040204" pitchFamily="34" charset="0"/>
              </a:rPr>
              <a:t>IFSPs</a:t>
            </a: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 divided by the</a:t>
            </a:r>
            <a:r>
              <a:rPr lang="en-US" dirty="0">
                <a:latin typeface="Tahoma" panose="020B0604030504040204" pitchFamily="34" charset="0"/>
                <a:ea typeface="Tahoma" panose="020B0604030504040204" pitchFamily="34" charset="0"/>
                <a:cs typeface="Tahoma" panose="020B0604030504040204" pitchFamily="34" charset="0"/>
              </a:rPr>
              <a:t> (population of infants and toddlers birth to 1)]</a:t>
            </a:r>
            <a:r>
              <a:rPr lang="en-US" i="1" dirty="0">
                <a:latin typeface="Tahoma" panose="020B0604030504040204" pitchFamily="34" charset="0"/>
                <a:ea typeface="Tahoma" panose="020B0604030504040204" pitchFamily="34" charset="0"/>
                <a:cs typeface="Tahoma" panose="020B0604030504040204" pitchFamily="34" charset="0"/>
              </a:rPr>
              <a:t> times 100</a:t>
            </a:r>
          </a:p>
          <a:p>
            <a:r>
              <a:rPr lang="en-US" dirty="0">
                <a:latin typeface="Tahoma" panose="020B0604030504040204" pitchFamily="34" charset="0"/>
                <a:ea typeface="Tahoma" panose="020B0604030504040204" pitchFamily="34" charset="0"/>
                <a:cs typeface="Tahoma" panose="020B0604030504040204" pitchFamily="34" charset="0"/>
              </a:rPr>
              <a:t>Indicator C6:</a:t>
            </a:r>
          </a:p>
          <a:p>
            <a:pPr marL="457200" lvl="1" indent="0" algn="ctr">
              <a:buNone/>
            </a:pPr>
            <a:r>
              <a:rPr lang="en-US" dirty="0">
                <a:latin typeface="Tahoma" panose="020B0604030504040204" pitchFamily="34" charset="0"/>
                <a:ea typeface="Tahoma" panose="020B0604030504040204" pitchFamily="34" charset="0"/>
                <a:cs typeface="Tahoma" panose="020B0604030504040204" pitchFamily="34" charset="0"/>
              </a:rPr>
              <a:t>Percent = [(# of infants and toddlers birth to 3 with </a:t>
            </a:r>
            <a:r>
              <a:rPr lang="en-US" dirty="0" err="1">
                <a:latin typeface="Tahoma" panose="020B0604030504040204" pitchFamily="34" charset="0"/>
                <a:ea typeface="Tahoma" panose="020B0604030504040204" pitchFamily="34" charset="0"/>
                <a:cs typeface="Tahoma" panose="020B0604030504040204" pitchFamily="34" charset="0"/>
              </a:rPr>
              <a:t>IFSPs</a:t>
            </a:r>
            <a:r>
              <a:rPr lang="en-US" dirty="0">
                <a:latin typeface="Tahoma" panose="020B0604030504040204" pitchFamily="34" charset="0"/>
                <a:ea typeface="Tahoma" panose="020B0604030504040204" pitchFamily="34" charset="0"/>
                <a:cs typeface="Tahoma" panose="020B0604030504040204" pitchFamily="34" charset="0"/>
              </a:rPr>
              <a:t>) </a:t>
            </a:r>
            <a:r>
              <a:rPr lang="en-US" i="1" dirty="0">
                <a:latin typeface="Tahoma" panose="020B0604030504040204" pitchFamily="34" charset="0"/>
                <a:ea typeface="Tahoma" panose="020B0604030504040204" pitchFamily="34" charset="0"/>
                <a:cs typeface="Tahoma" panose="020B0604030504040204" pitchFamily="34" charset="0"/>
              </a:rPr>
              <a:t>divided by the </a:t>
            </a:r>
            <a:r>
              <a:rPr lang="en-US" dirty="0">
                <a:latin typeface="Tahoma" panose="020B0604030504040204" pitchFamily="34" charset="0"/>
                <a:ea typeface="Tahoma" panose="020B0604030504040204" pitchFamily="34" charset="0"/>
                <a:cs typeface="Tahoma" panose="020B0604030504040204" pitchFamily="34" charset="0"/>
              </a:rPr>
              <a:t>(population of infants and toddlers birth to 3)] </a:t>
            </a:r>
            <a:r>
              <a:rPr lang="en-US" i="1" dirty="0">
                <a:latin typeface="Tahoma" panose="020B0604030504040204" pitchFamily="34" charset="0"/>
                <a:ea typeface="Tahoma" panose="020B0604030504040204" pitchFamily="34" charset="0"/>
                <a:cs typeface="Tahoma" panose="020B0604030504040204" pitchFamily="34" charset="0"/>
              </a:rPr>
              <a:t>times 100</a:t>
            </a:r>
          </a:p>
        </p:txBody>
      </p:sp>
    </p:spTree>
    <p:extLst>
      <p:ext uri="{BB962C8B-B14F-4D97-AF65-F5344CB8AC3E}">
        <p14:creationId xmlns:p14="http://schemas.microsoft.com/office/powerpoint/2010/main" val="350661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8CC46F-CA2A-C013-6826-B4FF9E3ADB7F}"/>
              </a:ext>
            </a:extLst>
          </p:cNvPr>
          <p:cNvSpPr>
            <a:spLocks noGrp="1"/>
          </p:cNvSpPr>
          <p:nvPr>
            <p:ph type="sldNum" sz="quarter" idx="4"/>
          </p:nvPr>
        </p:nvSpPr>
        <p:spPr/>
        <p:txBody>
          <a:bodyPr/>
          <a:lstStyle/>
          <a:p>
            <a:fld id="{2003D3B3-1DC7-4D74-993B-A2A3A308FD30}" type="slidenum">
              <a:rPr lang="en-US" smtClean="0"/>
              <a:t>5</a:t>
            </a:fld>
            <a:endParaRPr lang="en-US"/>
          </a:p>
        </p:txBody>
      </p:sp>
      <p:sp>
        <p:nvSpPr>
          <p:cNvPr id="3" name="Title 2">
            <a:extLst>
              <a:ext uri="{FF2B5EF4-FFF2-40B4-BE49-F238E27FC236}">
                <a16:creationId xmlns:a16="http://schemas.microsoft.com/office/drawing/2014/main" id="{E02F4547-EC4B-0DB7-C8E1-3D0D9057BCDF}"/>
              </a:ext>
            </a:extLst>
          </p:cNvPr>
          <p:cNvSpPr>
            <a:spLocks noGrp="1"/>
          </p:cNvSpPr>
          <p:nvPr>
            <p:ph type="title"/>
          </p:nvPr>
        </p:nvSpPr>
        <p:spPr/>
        <p:txBody>
          <a:bodyPr/>
          <a:lstStyle/>
          <a:p>
            <a:r>
              <a:rPr lang="en-US" dirty="0"/>
              <a:t>New Requirements for Both Indicators</a:t>
            </a:r>
          </a:p>
        </p:txBody>
      </p:sp>
      <p:sp>
        <p:nvSpPr>
          <p:cNvPr id="2" name="Content Placeholder 1">
            <a:extLst>
              <a:ext uri="{FF2B5EF4-FFF2-40B4-BE49-F238E27FC236}">
                <a16:creationId xmlns:a16="http://schemas.microsoft.com/office/drawing/2014/main" id="{35102367-9E11-3DB6-8507-4BE3A52C6A76}"/>
              </a:ext>
            </a:extLst>
          </p:cNvPr>
          <p:cNvSpPr>
            <a:spLocks noGrp="1"/>
          </p:cNvSpPr>
          <p:nvPr>
            <p:ph idx="1"/>
          </p:nvPr>
        </p:nvSpPr>
        <p:spPr>
          <a:xfrm>
            <a:off x="587829" y="1276918"/>
            <a:ext cx="11005457" cy="4812986"/>
          </a:xfrm>
        </p:spPr>
        <p:txBody>
          <a:bodyPr>
            <a:normAutofit lnSpcReduction="10000"/>
          </a:bodyPr>
          <a:lstStyle/>
          <a:p>
            <a:pPr>
              <a:spcBef>
                <a:spcPts val="1200"/>
              </a:spcBef>
              <a:spcAft>
                <a:spcPts val="600"/>
              </a:spcAft>
            </a:pPr>
            <a:r>
              <a:rPr lang="en-US">
                <a:latin typeface="Tahoma" panose="020B0604030504040204" pitchFamily="34" charset="0"/>
                <a:ea typeface="Tahoma" panose="020B0604030504040204" pitchFamily="34" charset="0"/>
                <a:cs typeface="Tahoma" panose="020B0604030504040204" pitchFamily="34" charset="0"/>
              </a:rPr>
              <a:t>The State should conduct a root cause analysis of child find identification rates, including reviewing data (if available) on the number of children referred, evaluated, and identified. This analysis may include examining not only demographic data but also other child-find related data available to the State (e.g., geographic location, family income, primary language, etc.). </a:t>
            </a:r>
          </a:p>
          <a:p>
            <a:pPr lvl="1">
              <a:spcBef>
                <a:spcPts val="1200"/>
              </a:spcBef>
              <a:spcAft>
                <a:spcPts val="600"/>
              </a:spcAft>
            </a:pPr>
            <a:r>
              <a:rPr lang="en-US">
                <a:latin typeface="Tahoma" panose="020B0604030504040204" pitchFamily="34" charset="0"/>
                <a:ea typeface="Tahoma" panose="020B0604030504040204" pitchFamily="34" charset="0"/>
                <a:cs typeface="Tahoma" panose="020B0604030504040204" pitchFamily="34" charset="0"/>
              </a:rPr>
              <a:t>The State </a:t>
            </a:r>
            <a:r>
              <a:rPr lang="en-US" b="1" i="1">
                <a:latin typeface="Tahoma" panose="020B0604030504040204" pitchFamily="34" charset="0"/>
                <a:ea typeface="Tahoma" panose="020B0604030504040204" pitchFamily="34" charset="0"/>
                <a:cs typeface="Tahoma" panose="020B0604030504040204" pitchFamily="34" charset="0"/>
              </a:rPr>
              <a:t>should</a:t>
            </a:r>
            <a:r>
              <a:rPr lang="en-US">
                <a:latin typeface="Tahoma" panose="020B0604030504040204" pitchFamily="34" charset="0"/>
                <a:ea typeface="Tahoma" panose="020B0604030504040204" pitchFamily="34" charset="0"/>
                <a:cs typeface="Tahoma" panose="020B0604030504040204" pitchFamily="34" charset="0"/>
              </a:rPr>
              <a:t> report the results of this analysis under the “Additional Information” section of this indicator. </a:t>
            </a:r>
          </a:p>
          <a:p>
            <a:pPr lvl="1">
              <a:spcBef>
                <a:spcPts val="1200"/>
              </a:spcBef>
              <a:spcAft>
                <a:spcPts val="600"/>
              </a:spcAft>
            </a:pPr>
            <a:r>
              <a:rPr lang="en-US">
                <a:latin typeface="Tahoma" panose="020B0604030504040204" pitchFamily="34" charset="0"/>
                <a:ea typeface="Tahoma" panose="020B0604030504040204" pitchFamily="34" charset="0"/>
                <a:cs typeface="Tahoma" panose="020B0604030504040204" pitchFamily="34" charset="0"/>
              </a:rPr>
              <a:t>If the State is required to report on the reasons for slippage, the State </a:t>
            </a:r>
            <a:r>
              <a:rPr lang="en-US" b="1" i="1">
                <a:latin typeface="Tahoma" panose="020B0604030504040204" pitchFamily="34" charset="0"/>
                <a:ea typeface="Tahoma" panose="020B0604030504040204" pitchFamily="34" charset="0"/>
                <a:cs typeface="Tahoma" panose="020B0604030504040204" pitchFamily="34" charset="0"/>
              </a:rPr>
              <a:t>must</a:t>
            </a:r>
            <a:r>
              <a:rPr lang="en-US">
                <a:latin typeface="Tahoma" panose="020B0604030504040204" pitchFamily="34" charset="0"/>
                <a:ea typeface="Tahoma" panose="020B0604030504040204" pitchFamily="34" charset="0"/>
                <a:cs typeface="Tahoma" panose="020B0604030504040204" pitchFamily="34" charset="0"/>
              </a:rPr>
              <a:t> include the results of its analyses under the “Additional Information” section of this indicator.</a:t>
            </a:r>
          </a:p>
        </p:txBody>
      </p:sp>
    </p:spTree>
    <p:extLst>
      <p:ext uri="{BB962C8B-B14F-4D97-AF65-F5344CB8AC3E}">
        <p14:creationId xmlns:p14="http://schemas.microsoft.com/office/powerpoint/2010/main" val="2766676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D8A1307-C2A4-B35D-6EAC-8231D06B3E77}"/>
              </a:ext>
            </a:extLst>
          </p:cNvPr>
          <p:cNvSpPr>
            <a:spLocks noGrp="1"/>
          </p:cNvSpPr>
          <p:nvPr>
            <p:ph type="sldNum" sz="quarter" idx="4"/>
          </p:nvPr>
        </p:nvSpPr>
        <p:spPr/>
        <p:txBody>
          <a:bodyPr/>
          <a:lstStyle/>
          <a:p>
            <a:fld id="{2003D3B3-1DC7-4D74-993B-A2A3A308FD30}" type="slidenum">
              <a:rPr lang="en-US" smtClean="0"/>
              <a:t>6</a:t>
            </a:fld>
            <a:endParaRPr lang="en-US"/>
          </a:p>
        </p:txBody>
      </p:sp>
      <p:sp>
        <p:nvSpPr>
          <p:cNvPr id="2" name="Title 1">
            <a:extLst>
              <a:ext uri="{FF2B5EF4-FFF2-40B4-BE49-F238E27FC236}">
                <a16:creationId xmlns:a16="http://schemas.microsoft.com/office/drawing/2014/main" id="{37F6D87E-033D-4DD0-A402-52B646DF5786}"/>
              </a:ext>
            </a:extLst>
          </p:cNvPr>
          <p:cNvSpPr>
            <a:spLocks noGrp="1"/>
          </p:cNvSpPr>
          <p:nvPr>
            <p:ph type="title"/>
          </p:nvPr>
        </p:nvSpPr>
        <p:spPr/>
        <p:txBody>
          <a:bodyPr/>
          <a:lstStyle/>
          <a:p>
            <a:r>
              <a:rPr lang="en-US" dirty="0"/>
              <a:t>What Is Root Cause Analysis?</a:t>
            </a:r>
          </a:p>
        </p:txBody>
      </p:sp>
      <p:sp>
        <p:nvSpPr>
          <p:cNvPr id="3" name="Content Placeholder 2">
            <a:extLst>
              <a:ext uri="{FF2B5EF4-FFF2-40B4-BE49-F238E27FC236}">
                <a16:creationId xmlns:a16="http://schemas.microsoft.com/office/drawing/2014/main" id="{D1633CC9-01E6-4827-A1C8-999771C4D38F}"/>
              </a:ext>
            </a:extLst>
          </p:cNvPr>
          <p:cNvSpPr>
            <a:spLocks noGrp="1"/>
          </p:cNvSpPr>
          <p:nvPr>
            <p:ph sz="half" idx="1"/>
          </p:nvPr>
        </p:nvSpPr>
        <p:spPr>
          <a:xfrm>
            <a:off x="587826" y="1368357"/>
            <a:ext cx="6994074" cy="4622867"/>
          </a:xfrm>
        </p:spPr>
        <p:txBody>
          <a:bodyPr>
            <a:normAutofit fontScale="92500"/>
          </a:bodyPr>
          <a:lstStyle/>
          <a:p>
            <a:pPr marL="0" indent="0">
              <a:buNone/>
            </a:pPr>
            <a:r>
              <a:rPr lang="en-US">
                <a:solidFill>
                  <a:srgbClr val="000000"/>
                </a:solidFill>
                <a:latin typeface="Tahoma" panose="020B0604030504040204" pitchFamily="34" charset="0"/>
                <a:ea typeface="Tahoma" panose="020B0604030504040204" pitchFamily="34" charset="0"/>
                <a:cs typeface="Tahoma" panose="020B0604030504040204" pitchFamily="34" charset="0"/>
              </a:rPr>
              <a:t>A problem-solving method for uncovering the factors that, if addressed appropriately, will prevent the problem from recurring. To identify appropriate solutions, it is necessary to identify root causes first. </a:t>
            </a:r>
          </a:p>
          <a:p>
            <a:pPr marL="0" indent="0">
              <a:buNone/>
            </a:pPr>
            <a:r>
              <a:rPr lang="en-US">
                <a:solidFill>
                  <a:srgbClr val="000000"/>
                </a:solidFill>
                <a:latin typeface="Tahoma" panose="020B0604030504040204" pitchFamily="34" charset="0"/>
                <a:ea typeface="Tahoma" panose="020B0604030504040204" pitchFamily="34" charset="0"/>
                <a:cs typeface="Tahoma" panose="020B0604030504040204" pitchFamily="34" charset="0"/>
              </a:rPr>
              <a:t>Root cause analysis:</a:t>
            </a:r>
          </a:p>
          <a:p>
            <a:pPr lvl="1"/>
            <a:r>
              <a:rPr lang="en-US">
                <a:latin typeface="Tahoma" panose="020B0604030504040204" pitchFamily="34" charset="0"/>
                <a:ea typeface="Tahoma" panose="020B0604030504040204" pitchFamily="34" charset="0"/>
                <a:cs typeface="Tahoma" panose="020B0604030504040204" pitchFamily="34" charset="0"/>
              </a:rPr>
              <a:t>Encourages reflection on current practices</a:t>
            </a:r>
          </a:p>
          <a:p>
            <a:pPr lvl="1"/>
            <a:r>
              <a:rPr lang="en-US">
                <a:latin typeface="Tahoma" panose="020B0604030504040204" pitchFamily="34" charset="0"/>
                <a:ea typeface="Tahoma" panose="020B0604030504040204" pitchFamily="34" charset="0"/>
                <a:cs typeface="Tahoma" panose="020B0604030504040204" pitchFamily="34" charset="0"/>
              </a:rPr>
              <a:t>Helps identify the underlying sources of problems</a:t>
            </a:r>
          </a:p>
          <a:p>
            <a:pPr lvl="1"/>
            <a:r>
              <a:rPr lang="en-US">
                <a:latin typeface="Tahoma" panose="020B0604030504040204" pitchFamily="34" charset="0"/>
                <a:ea typeface="Tahoma" panose="020B0604030504040204" pitchFamily="34" charset="0"/>
                <a:cs typeface="Tahoma" panose="020B0604030504040204" pitchFamily="34" charset="0"/>
              </a:rPr>
              <a:t>Can eliminate wasted effort on initiatives that will not solve the actual source of the problem</a:t>
            </a:r>
          </a:p>
          <a:p>
            <a:pPr lvl="1"/>
            <a:r>
              <a:rPr lang="en-US">
                <a:latin typeface="Tahoma" panose="020B0604030504040204" pitchFamily="34" charset="0"/>
                <a:ea typeface="Tahoma" panose="020B0604030504040204" pitchFamily="34" charset="0"/>
                <a:cs typeface="Tahoma" panose="020B0604030504040204" pitchFamily="34" charset="0"/>
              </a:rPr>
              <a:t>Provides justification for interventions</a:t>
            </a:r>
          </a:p>
        </p:txBody>
      </p:sp>
      <p:pic>
        <p:nvPicPr>
          <p:cNvPr id="11" name="Content Placeholder 10" descr="&quot; &quot;">
            <a:extLst>
              <a:ext uri="{FF2B5EF4-FFF2-40B4-BE49-F238E27FC236}">
                <a16:creationId xmlns:a16="http://schemas.microsoft.com/office/drawing/2014/main" id="{52B22A0B-DA4C-CA0B-D79B-4CACB58BAC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1344"/>
          <a:stretch/>
        </p:blipFill>
        <p:spPr>
          <a:xfrm>
            <a:off x="7581900" y="1608491"/>
            <a:ext cx="4189034" cy="3997539"/>
          </a:xfrm>
          <a:prstGeom prst="rect">
            <a:avLst/>
          </a:prstGeom>
        </p:spPr>
      </p:pic>
    </p:spTree>
    <p:extLst>
      <p:ext uri="{BB962C8B-B14F-4D97-AF65-F5344CB8AC3E}">
        <p14:creationId xmlns:p14="http://schemas.microsoft.com/office/powerpoint/2010/main" val="3830620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B8B38-7D40-2157-1A5F-8859781C32E4}"/>
              </a:ext>
            </a:extLst>
          </p:cNvPr>
          <p:cNvSpPr>
            <a:spLocks noGrp="1"/>
          </p:cNvSpPr>
          <p:nvPr>
            <p:ph type="sldNum" sz="quarter" idx="4"/>
          </p:nvPr>
        </p:nvSpPr>
        <p:spPr/>
        <p:txBody>
          <a:bodyPr/>
          <a:lstStyle/>
          <a:p>
            <a:fld id="{2003D3B3-1DC7-4D74-993B-A2A3A308FD30}" type="slidenum">
              <a:rPr lang="en-US" smtClean="0"/>
              <a:t>7</a:t>
            </a:fld>
            <a:endParaRPr lang="en-US"/>
          </a:p>
        </p:txBody>
      </p:sp>
      <p:sp>
        <p:nvSpPr>
          <p:cNvPr id="2" name="Title 1"/>
          <p:cNvSpPr>
            <a:spLocks noGrp="1"/>
          </p:cNvSpPr>
          <p:nvPr>
            <p:ph type="title"/>
          </p:nvPr>
        </p:nvSpPr>
        <p:spPr/>
        <p:txBody>
          <a:bodyPr/>
          <a:lstStyle/>
          <a:p>
            <a:r>
              <a:rPr lang="en-US" dirty="0"/>
              <a:t>The “5 Whys” Technique</a:t>
            </a:r>
          </a:p>
        </p:txBody>
      </p:sp>
      <p:sp>
        <p:nvSpPr>
          <p:cNvPr id="3" name="Content Placeholder 2"/>
          <p:cNvSpPr>
            <a:spLocks noGrp="1"/>
          </p:cNvSpPr>
          <p:nvPr>
            <p:ph idx="1"/>
          </p:nvPr>
        </p:nvSpPr>
        <p:spPr>
          <a:xfrm>
            <a:off x="587830" y="1368358"/>
            <a:ext cx="7898946" cy="4477806"/>
          </a:xfrm>
        </p:spPr>
        <p:txBody>
          <a:bodyPr vert="horz" lIns="91440" tIns="45720" rIns="91440" bIns="45720" rtlCol="0" anchor="t">
            <a:normAutofit/>
          </a:bodyPr>
          <a:lstStyle/>
          <a:p>
            <a:pPr marL="0" indent="0">
              <a:buNone/>
            </a:pPr>
            <a:r>
              <a:rPr lang="en-US">
                <a:latin typeface="Tahoma" panose="020B0604030504040204" pitchFamily="34" charset="0"/>
                <a:ea typeface="Tahoma" panose="020B0604030504040204" pitchFamily="34" charset="0"/>
                <a:cs typeface="Tahoma" panose="020B0604030504040204" pitchFamily="34" charset="0"/>
              </a:rPr>
              <a:t>A simple, straightforward, and memorable method to dig deeper into the factors that cause a particular problem:</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Define the problem with a “Why” statement</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Investigate the possible reasons, starting with the most general</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Each answer becomes the basis for the next “Why”</a:t>
            </a:r>
          </a:p>
          <a:p>
            <a:pPr lvl="1">
              <a:lnSpc>
                <a:spcPct val="100000"/>
              </a:lnSpc>
            </a:pPr>
            <a:r>
              <a:rPr lang="en-US">
                <a:latin typeface="Tahoma" panose="020B0604030504040204" pitchFamily="34" charset="0"/>
                <a:ea typeface="Tahoma" panose="020B0604030504040204" pitchFamily="34" charset="0"/>
                <a:cs typeface="Tahoma" panose="020B0604030504040204" pitchFamily="34" charset="0"/>
              </a:rPr>
              <a:t>Continue answering the “Whys” with evidence until you get to the root cause(s)</a:t>
            </a:r>
          </a:p>
        </p:txBody>
      </p:sp>
      <p:pic>
        <p:nvPicPr>
          <p:cNvPr id="5" name="Picture 5" descr="A little boy holding his chin and looking up pondering, surrounded by the question &quot;Why?&quot; five times.">
            <a:extLst>
              <a:ext uri="{FF2B5EF4-FFF2-40B4-BE49-F238E27FC236}">
                <a16:creationId xmlns:a16="http://schemas.microsoft.com/office/drawing/2014/main" id="{3E72ADBD-1D37-6722-8762-E7E25A8EE67B}"/>
              </a:ext>
            </a:extLst>
          </p:cNvPr>
          <p:cNvPicPr>
            <a:picLocks noGrp="1" noChangeAspect="1"/>
          </p:cNvPicPr>
          <p:nvPr>
            <p:ph sz="half" idx="4294967295"/>
          </p:nvPr>
        </p:nvPicPr>
        <p:blipFill>
          <a:blip r:embed="rId3"/>
          <a:stretch>
            <a:fillRect/>
          </a:stretch>
        </p:blipFill>
        <p:spPr>
          <a:xfrm>
            <a:off x="8486775" y="2116138"/>
            <a:ext cx="3705225" cy="2924175"/>
          </a:xfrm>
          <a:ln>
            <a:noFill/>
          </a:ln>
        </p:spPr>
      </p:pic>
    </p:spTree>
    <p:extLst>
      <p:ext uri="{BB962C8B-B14F-4D97-AF65-F5344CB8AC3E}">
        <p14:creationId xmlns:p14="http://schemas.microsoft.com/office/powerpoint/2010/main" val="407961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E323F-6F05-8AFD-8C2B-8EC24062CF76}"/>
              </a:ext>
            </a:extLst>
          </p:cNvPr>
          <p:cNvSpPr>
            <a:spLocks noGrp="1"/>
          </p:cNvSpPr>
          <p:nvPr>
            <p:ph type="sldNum" sz="quarter" idx="4"/>
          </p:nvPr>
        </p:nvSpPr>
        <p:spPr/>
        <p:txBody>
          <a:bodyPr/>
          <a:lstStyle/>
          <a:p>
            <a:fld id="{2003D3B3-1DC7-4D74-993B-A2A3A308FD30}" type="slidenum">
              <a:rPr lang="en-US" smtClean="0"/>
              <a:t>8</a:t>
            </a:fld>
            <a:endParaRPr lang="en-US"/>
          </a:p>
        </p:txBody>
      </p:sp>
      <p:sp>
        <p:nvSpPr>
          <p:cNvPr id="2" name="Title 1"/>
          <p:cNvSpPr>
            <a:spLocks noGrp="1"/>
          </p:cNvSpPr>
          <p:nvPr>
            <p:ph type="title"/>
          </p:nvPr>
        </p:nvSpPr>
        <p:spPr/>
        <p:txBody>
          <a:bodyPr/>
          <a:lstStyle/>
          <a:p>
            <a:r>
              <a:rPr lang="en-US" dirty="0"/>
              <a:t>Basic Steps: Analyzing Your Data </a:t>
            </a:r>
          </a:p>
        </p:txBody>
      </p:sp>
      <p:sp>
        <p:nvSpPr>
          <p:cNvPr id="3" name="Content Placeholder 2"/>
          <p:cNvSpPr>
            <a:spLocks noGrp="1"/>
          </p:cNvSpPr>
          <p:nvPr>
            <p:ph idx="1"/>
          </p:nvPr>
        </p:nvSpPr>
        <p:spPr/>
        <p:txBody>
          <a:bodyPr vert="horz" lIns="91440" tIns="45720" rIns="91440" bIns="45720" rtlCol="0" anchor="t">
            <a:normAutofit/>
          </a:bodyPr>
          <a:lstStyle/>
          <a:p>
            <a:r>
              <a:rPr lang="en-US">
                <a:latin typeface="Tahoma"/>
                <a:ea typeface="Tahoma"/>
                <a:cs typeface="Tahoma"/>
              </a:rPr>
              <a:t>Identify the problem and write out the first “Why” question</a:t>
            </a:r>
          </a:p>
          <a:p>
            <a:r>
              <a:rPr lang="en-US">
                <a:latin typeface="Tahoma"/>
                <a:ea typeface="Tahoma"/>
                <a:cs typeface="Tahoma"/>
              </a:rPr>
              <a:t>Begin by hypothesizing the causes (propose possible reasons you want to examine)</a:t>
            </a:r>
          </a:p>
          <a:p>
            <a:r>
              <a:rPr lang="en-US">
                <a:latin typeface="Tahoma"/>
                <a:ea typeface="Tahoma"/>
                <a:cs typeface="Tahoma"/>
              </a:rPr>
              <a:t>Collect data that will help you answer your questions</a:t>
            </a:r>
          </a:p>
          <a:p>
            <a:r>
              <a:rPr lang="en-US">
                <a:latin typeface="Tahoma"/>
                <a:ea typeface="Tahoma"/>
                <a:cs typeface="Tahoma"/>
              </a:rPr>
              <a:t>Analyze your data and determine the strength of your proposed causes</a:t>
            </a:r>
          </a:p>
          <a:p>
            <a:r>
              <a:rPr lang="en-US">
                <a:latin typeface="Tahoma"/>
                <a:ea typeface="Tahoma"/>
                <a:cs typeface="Tahoma"/>
              </a:rPr>
              <a:t>Pinpoint what else you need to know</a:t>
            </a:r>
            <a:endParaRPr lang="en-US"/>
          </a:p>
          <a:p>
            <a:r>
              <a:rPr lang="en-US">
                <a:latin typeface="Tahoma"/>
                <a:ea typeface="Tahoma"/>
                <a:cs typeface="Tahoma"/>
              </a:rPr>
              <a:t>Repeat by digging deeper or changing the question</a:t>
            </a:r>
          </a:p>
        </p:txBody>
      </p:sp>
    </p:spTree>
    <p:extLst>
      <p:ext uri="{BB962C8B-B14F-4D97-AF65-F5344CB8AC3E}">
        <p14:creationId xmlns:p14="http://schemas.microsoft.com/office/powerpoint/2010/main" val="172688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E4DAD5-3083-C5F9-3246-37019C77DC8A}"/>
              </a:ext>
            </a:extLst>
          </p:cNvPr>
          <p:cNvSpPr>
            <a:spLocks noGrp="1"/>
          </p:cNvSpPr>
          <p:nvPr>
            <p:ph type="sldNum" sz="quarter" idx="4"/>
          </p:nvPr>
        </p:nvSpPr>
        <p:spPr/>
        <p:txBody>
          <a:bodyPr/>
          <a:lstStyle/>
          <a:p>
            <a:fld id="{2003D3B3-1DC7-4D74-993B-A2A3A308FD30}" type="slidenum">
              <a:rPr lang="en-US" smtClean="0"/>
              <a:t>9</a:t>
            </a:fld>
            <a:endParaRPr lang="en-US"/>
          </a:p>
        </p:txBody>
      </p:sp>
      <p:sp>
        <p:nvSpPr>
          <p:cNvPr id="3" name="Title 2">
            <a:extLst>
              <a:ext uri="{FF2B5EF4-FFF2-40B4-BE49-F238E27FC236}">
                <a16:creationId xmlns:a16="http://schemas.microsoft.com/office/drawing/2014/main" id="{990C4F65-34BA-2928-EAA0-A93A71AC4CAF}"/>
              </a:ext>
            </a:extLst>
          </p:cNvPr>
          <p:cNvSpPr>
            <a:spLocks noGrp="1"/>
          </p:cNvSpPr>
          <p:nvPr>
            <p:ph type="title"/>
          </p:nvPr>
        </p:nvSpPr>
        <p:spPr/>
        <p:txBody>
          <a:bodyPr>
            <a:normAutofit fontScale="90000"/>
          </a:bodyPr>
          <a:lstStyle/>
          <a:p>
            <a:r>
              <a:rPr lang="en-US" dirty="0"/>
              <a:t>Example Data: </a:t>
            </a:r>
            <a:br>
              <a:rPr lang="en-US" dirty="0"/>
            </a:br>
            <a:r>
              <a:rPr lang="en-US" dirty="0"/>
              <a:t>Why didn’t we meet the target of 7.5%?</a:t>
            </a:r>
          </a:p>
        </p:txBody>
      </p:sp>
      <p:pic>
        <p:nvPicPr>
          <p:cNvPr id="10" name="Content Placeholder 9" descr="Funnel chart. Births 4866; referred 1002; evaluated 765; eligible for Part C 612; Enrolled in Part C 292">
            <a:extLst>
              <a:ext uri="{FF2B5EF4-FFF2-40B4-BE49-F238E27FC236}">
                <a16:creationId xmlns:a16="http://schemas.microsoft.com/office/drawing/2014/main" id="{29CF057B-2845-F6F2-0FB3-7FFF2D12B4C3}"/>
              </a:ext>
            </a:extLst>
          </p:cNvPr>
          <p:cNvPicPr>
            <a:picLocks noGrp="1" noChangeAspect="1"/>
          </p:cNvPicPr>
          <p:nvPr>
            <p:ph idx="1"/>
          </p:nvPr>
        </p:nvPicPr>
        <p:blipFill>
          <a:blip r:embed="rId3"/>
          <a:stretch>
            <a:fillRect/>
          </a:stretch>
        </p:blipFill>
        <p:spPr>
          <a:xfrm>
            <a:off x="1440380" y="1141380"/>
            <a:ext cx="9712303" cy="4607914"/>
          </a:xfrm>
        </p:spPr>
      </p:pic>
      <p:sp>
        <p:nvSpPr>
          <p:cNvPr id="5" name="Oval 4" descr="Circle around enrolled are 6% of births">
            <a:extLst>
              <a:ext uri="{FF2B5EF4-FFF2-40B4-BE49-F238E27FC236}">
                <a16:creationId xmlns:a16="http://schemas.microsoft.com/office/drawing/2014/main" id="{9421B3A0-C550-B04E-05B5-74CD32251B9A}"/>
              </a:ext>
            </a:extLst>
          </p:cNvPr>
          <p:cNvSpPr/>
          <p:nvPr/>
        </p:nvSpPr>
        <p:spPr>
          <a:xfrm>
            <a:off x="1219200" y="4831844"/>
            <a:ext cx="2590800" cy="801720"/>
          </a:xfrm>
          <a:custGeom>
            <a:avLst/>
            <a:gdLst>
              <a:gd name="connsiteX0" fmla="*/ 0 w 2590800"/>
              <a:gd name="connsiteY0" fmla="*/ 400860 h 801720"/>
              <a:gd name="connsiteX1" fmla="*/ 1295400 w 2590800"/>
              <a:gd name="connsiteY1" fmla="*/ 0 h 801720"/>
              <a:gd name="connsiteX2" fmla="*/ 2590800 w 2590800"/>
              <a:gd name="connsiteY2" fmla="*/ 400860 h 801720"/>
              <a:gd name="connsiteX3" fmla="*/ 1295400 w 2590800"/>
              <a:gd name="connsiteY3" fmla="*/ 801720 h 801720"/>
              <a:gd name="connsiteX4" fmla="*/ 0 w 2590800"/>
              <a:gd name="connsiteY4" fmla="*/ 400860 h 801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801720" extrusionOk="0">
                <a:moveTo>
                  <a:pt x="0" y="400860"/>
                </a:moveTo>
                <a:cubicBezTo>
                  <a:pt x="39048" y="272439"/>
                  <a:pt x="511127" y="-16332"/>
                  <a:pt x="1295400" y="0"/>
                </a:cubicBezTo>
                <a:cubicBezTo>
                  <a:pt x="1996027" y="2324"/>
                  <a:pt x="2619341" y="168620"/>
                  <a:pt x="2590800" y="400860"/>
                </a:cubicBezTo>
                <a:cubicBezTo>
                  <a:pt x="2596887" y="644469"/>
                  <a:pt x="1977653" y="716279"/>
                  <a:pt x="1295400" y="801720"/>
                </a:cubicBezTo>
                <a:cubicBezTo>
                  <a:pt x="608129" y="798990"/>
                  <a:pt x="-15571" y="608962"/>
                  <a:pt x="0" y="400860"/>
                </a:cubicBezTo>
                <a:close/>
              </a:path>
            </a:pathLst>
          </a:custGeom>
          <a:noFill/>
          <a:ln w="38100">
            <a:solidFill>
              <a:schemeClr val="accent4">
                <a:lumMod val="75000"/>
              </a:schemeClr>
            </a:solidFill>
            <a:extLst>
              <a:ext uri="{C807C97D-BFC1-408E-A445-0C87EB9F89A2}">
                <ask:lineSketchStyleProps xmlns:ask="http://schemas.microsoft.com/office/drawing/2018/sketchyshapes" sd="52657929">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073178"/>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dasy-template-v4" id="{5B84AA22-FE52-4427-B10E-BB174BC2CB51}" vid="{AB425405-B478-487F-ABF9-1AF34670F5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5F3BF92DEE6F468157F192BB83E887" ma:contentTypeVersion="8" ma:contentTypeDescription="Create a new document." ma:contentTypeScope="" ma:versionID="90553c403314e597b54f75601d8371f1">
  <xsd:schema xmlns:xsd="http://www.w3.org/2001/XMLSchema" xmlns:xs="http://www.w3.org/2001/XMLSchema" xmlns:p="http://schemas.microsoft.com/office/2006/metadata/properties" xmlns:ns2="38e76c0e-2ef9-4b57-92ff-1e97915d5bcf" targetNamespace="http://schemas.microsoft.com/office/2006/metadata/properties" ma:root="true" ma:fieldsID="f9f05b0936187589899798c65272ff40" ns2:_="">
    <xsd:import namespace="38e76c0e-2ef9-4b57-92ff-1e97915d5bc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76c0e-2ef9-4b57-92ff-1e97915d5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067F81-DF39-4634-9687-DBB06F99C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76c0e-2ef9-4b57-92ff-1e97915d5b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CB582A-10D8-487C-9036-4C97994A1161}">
  <ds:schemaRefs>
    <ds:schemaRef ds:uri="http://schemas.microsoft.com/sharepoint/v3/contenttype/forms"/>
  </ds:schemaRefs>
</ds:datastoreItem>
</file>

<file path=customXml/itemProps3.xml><?xml version="1.0" encoding="utf-8"?>
<ds:datastoreItem xmlns:ds="http://schemas.openxmlformats.org/officeDocument/2006/customXml" ds:itemID="{AC180689-12F2-4EFD-B437-B4E9F03FF2D6}">
  <ds:schemaRefs>
    <ds:schemaRef ds:uri="38e76c0e-2ef9-4b57-92ff-1e97915d5bcf"/>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ecta-dasy-template-v4</Template>
  <TotalTime>1010</TotalTime>
  <Words>2970</Words>
  <Application>Microsoft Office PowerPoint</Application>
  <PresentationFormat>Widescreen</PresentationFormat>
  <Paragraphs>253</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Tahoma</vt:lpstr>
      <vt:lpstr>Gallery</vt:lpstr>
      <vt:lpstr>Deep Dive Office Hours for SPP/APR</vt:lpstr>
      <vt:lpstr>Agenda</vt:lpstr>
      <vt:lpstr>We Want to Hear From You!</vt:lpstr>
      <vt:lpstr>Indicators C5 and C6</vt:lpstr>
      <vt:lpstr>New Requirements for Both Indicators</vt:lpstr>
      <vt:lpstr>What Is Root Cause Analysis?</vt:lpstr>
      <vt:lpstr>The “5 Whys” Technique</vt:lpstr>
      <vt:lpstr>Basic Steps: Analyzing Your Data </vt:lpstr>
      <vt:lpstr>Example Data:  Why didn’t we meet the target of 7.5%?</vt:lpstr>
      <vt:lpstr>Geographic Subgroup Comparison</vt:lpstr>
      <vt:lpstr>Tips</vt:lpstr>
      <vt:lpstr>Q &amp; A</vt:lpstr>
      <vt:lpstr>Two Options</vt:lpstr>
      <vt:lpstr>Resources</vt:lpstr>
      <vt:lpstr>Exit Question</vt:lpstr>
      <vt:lpstr>Up Next</vt:lpstr>
      <vt:lpstr>Find out more at dasycenter.org and ectacenter.org</vt:lpstr>
    </vt:vector>
  </TitlesOfParts>
  <Company>SRI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Dive Office Hours for SPP/APR. Part C Indicators 5 and 6</dc:title>
  <dc:creator>DaSy Center, ECTA Center</dc:creator>
  <cp:lastModifiedBy>Katie Roberts</cp:lastModifiedBy>
  <cp:revision>4</cp:revision>
  <dcterms:created xsi:type="dcterms:W3CDTF">2024-11-06T14:46:38Z</dcterms:created>
  <dcterms:modified xsi:type="dcterms:W3CDTF">2025-07-14T22:08:15Z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0x010100125F3BF92DEE6F468157F192BB83E887</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