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362" r:id="rId6"/>
    <p:sldId id="280" r:id="rId7"/>
    <p:sldId id="269" r:id="rId8"/>
    <p:sldId id="359" r:id="rId9"/>
    <p:sldId id="365" r:id="rId10"/>
    <p:sldId id="288" r:id="rId11"/>
    <p:sldId id="360" r:id="rId12"/>
    <p:sldId id="361" r:id="rId13"/>
    <p:sldId id="336" r:id="rId14"/>
    <p:sldId id="327" r:id="rId15"/>
    <p:sldId id="347" r:id="rId16"/>
    <p:sldId id="271" r:id="rId17"/>
    <p:sldId id="356" r:id="rId18"/>
    <p:sldId id="354" r:id="rId19"/>
    <p:sldId id="355" r:id="rId20"/>
    <p:sldId id="270" r:id="rId21"/>
    <p:sldId id="352" r:id="rId22"/>
    <p:sldId id="357" r:id="rId23"/>
    <p:sldId id="337" r:id="rId24"/>
    <p:sldId id="368" r:id="rId25"/>
    <p:sldId id="285" r:id="rId26"/>
    <p:sldId id="307" r:id="rId27"/>
    <p:sldId id="340" r:id="rId28"/>
    <p:sldId id="341" r:id="rId29"/>
    <p:sldId id="338" r:id="rId30"/>
    <p:sldId id="339" r:id="rId31"/>
    <p:sldId id="363" r:id="rId32"/>
    <p:sldId id="344" r:id="rId33"/>
    <p:sldId id="358" r:id="rId34"/>
    <p:sldId id="293" r:id="rId35"/>
    <p:sldId id="294" r:id="rId36"/>
    <p:sldId id="345" r:id="rId37"/>
    <p:sldId id="290" r:id="rId38"/>
    <p:sldId id="278"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CE95B-A11D-581A-B2D6-AF9C49D09F86}" name="Ginger Elliott-Teague" initials="GET" userId="Ginger Elliott-Teag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4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BD7C4-8619-4420-9A23-F81F120396B1}" v="243" dt="2024-12-20T22:55:34.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09" d="100"/>
          <a:sy n="109" d="100"/>
        </p:scale>
        <p:origin x="216" y="200"/>
      </p:cViewPr>
      <p:guideLst/>
    </p:cSldViewPr>
  </p:slideViewPr>
  <p:outlineViewPr>
    <p:cViewPr>
      <p:scale>
        <a:sx n="33" d="100"/>
        <a:sy n="33" d="100"/>
      </p:scale>
      <p:origin x="0" y="-2568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riit.sharepoint.com/sites/Education/projects/DaSy/DLI%20Landscape%20Analysis/01_Draft%20Documents/Land_Anss_Summary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riit.sharepoint.com/sites/Education/projects/DaSy/DLI%20Landscape%20Analysis/01_Draft%20Documents/Land_Anss_Summary_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51591563504631E-2"/>
          <c:y val="3.028775535645566E-2"/>
          <c:w val="0.83433558177458678"/>
          <c:h val="0.85979804549667471"/>
        </c:manualLayout>
      </c:layout>
      <c:barChart>
        <c:barDir val="bar"/>
        <c:grouping val="clustered"/>
        <c:varyColors val="0"/>
        <c:ser>
          <c:idx val="0"/>
          <c:order val="0"/>
          <c:tx>
            <c:strRef>
              <c:f>Sheet2!$B$30</c:f>
              <c:strCache>
                <c:ptCount val="1"/>
                <c:pt idx="0">
                  <c:v>Part B 619</c:v>
                </c:pt>
              </c:strCache>
            </c:strRef>
          </c:tx>
          <c:spPr>
            <a:solidFill>
              <a:schemeClr val="bg2">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5E0-46CD-BD81-4D541677B55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Sheet2!$A$31:$A$35</c:f>
              <c:strCache>
                <c:ptCount val="5"/>
                <c:pt idx="0">
                  <c:v>Child-level data linked or in one system</c:v>
                </c:pt>
                <c:pt idx="1">
                  <c:v>Have same unique ID for Part C and 619 programs</c:v>
                </c:pt>
                <c:pt idx="2">
                  <c:v>Have unique child identifier</c:v>
                </c:pt>
                <c:pt idx="3">
                  <c:v>Have workforce data system</c:v>
                </c:pt>
                <c:pt idx="4">
                  <c:v>Have child-level data system</c:v>
                </c:pt>
              </c:strCache>
            </c:strRef>
          </c:cat>
          <c:val>
            <c:numRef>
              <c:f>Sheet2!$B$31:$B$35</c:f>
              <c:numCache>
                <c:formatCode>0%</c:formatCode>
                <c:ptCount val="5"/>
                <c:pt idx="0">
                  <c:v>0.65</c:v>
                </c:pt>
                <c:pt idx="1">
                  <c:v>0.25</c:v>
                </c:pt>
                <c:pt idx="2">
                  <c:v>0.96</c:v>
                </c:pt>
                <c:pt idx="3">
                  <c:v>0.71</c:v>
                </c:pt>
                <c:pt idx="4">
                  <c:v>0.96</c:v>
                </c:pt>
              </c:numCache>
            </c:numRef>
          </c:val>
          <c:extLst>
            <c:ext xmlns:c16="http://schemas.microsoft.com/office/drawing/2014/chart" uri="{C3380CC4-5D6E-409C-BE32-E72D297353CC}">
              <c16:uniqueId val="{00000000-13FE-43A7-B7C7-C9AA6B680177}"/>
            </c:ext>
          </c:extLst>
        </c:ser>
        <c:ser>
          <c:idx val="1"/>
          <c:order val="1"/>
          <c:tx>
            <c:strRef>
              <c:f>Sheet2!$C$30</c:f>
              <c:strCache>
                <c:ptCount val="1"/>
                <c:pt idx="0">
                  <c:v>Part C</c:v>
                </c:pt>
              </c:strCache>
            </c:strRef>
          </c:tx>
          <c:spPr>
            <a:solidFill>
              <a:schemeClr val="accent2">
                <a:lumMod val="75000"/>
              </a:schemeClr>
            </a:solidFill>
            <a:ln>
              <a:noFill/>
            </a:ln>
            <a:effectLst/>
          </c:spPr>
          <c:invertIfNegative val="0"/>
          <c:dLbls>
            <c:dLbl>
              <c:idx val="2"/>
              <c:layout>
                <c:manualLayout>
                  <c:x val="-7.1275157464780192E-3"/>
                  <c:y val="2.62677824613945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0-46CD-BD81-4D541677B553}"/>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Sheet2!$A$31:$A$35</c:f>
              <c:strCache>
                <c:ptCount val="5"/>
                <c:pt idx="0">
                  <c:v>Child-level data linked or in one system</c:v>
                </c:pt>
                <c:pt idx="1">
                  <c:v>Have same unique ID for Part C and 619 programs</c:v>
                </c:pt>
                <c:pt idx="2">
                  <c:v>Have unique child identifier</c:v>
                </c:pt>
                <c:pt idx="3">
                  <c:v>Have workforce data system</c:v>
                </c:pt>
                <c:pt idx="4">
                  <c:v>Have child-level data system</c:v>
                </c:pt>
              </c:strCache>
            </c:strRef>
          </c:cat>
          <c:val>
            <c:numRef>
              <c:f>Sheet2!$C$31:$C$35</c:f>
              <c:numCache>
                <c:formatCode>0%</c:formatCode>
                <c:ptCount val="5"/>
                <c:pt idx="0">
                  <c:v>0.85</c:v>
                </c:pt>
                <c:pt idx="1">
                  <c:v>0.3</c:v>
                </c:pt>
                <c:pt idx="2">
                  <c:v>0.96</c:v>
                </c:pt>
                <c:pt idx="3">
                  <c:v>0.81</c:v>
                </c:pt>
                <c:pt idx="4">
                  <c:v>0.98</c:v>
                </c:pt>
              </c:numCache>
            </c:numRef>
          </c:val>
          <c:extLst>
            <c:ext xmlns:c16="http://schemas.microsoft.com/office/drawing/2014/chart" uri="{C3380CC4-5D6E-409C-BE32-E72D297353CC}">
              <c16:uniqueId val="{00000001-13FE-43A7-B7C7-C9AA6B680177}"/>
            </c:ext>
          </c:extLst>
        </c:ser>
        <c:dLbls>
          <c:dLblPos val="outEnd"/>
          <c:showLegendKey val="0"/>
          <c:showVal val="1"/>
          <c:showCatName val="0"/>
          <c:showSerName val="0"/>
          <c:showPercent val="0"/>
          <c:showBubbleSize val="0"/>
        </c:dLbls>
        <c:gapWidth val="42"/>
        <c:axId val="1081171936"/>
        <c:axId val="1081172416"/>
      </c:barChart>
      <c:catAx>
        <c:axId val="1081171936"/>
        <c:scaling>
          <c:orientation val="minMax"/>
        </c:scaling>
        <c:delete val="1"/>
        <c:axPos val="l"/>
        <c:numFmt formatCode="General" sourceLinked="1"/>
        <c:majorTickMark val="none"/>
        <c:minorTickMark val="none"/>
        <c:tickLblPos val="nextTo"/>
        <c:crossAx val="1081172416"/>
        <c:crosses val="autoZero"/>
        <c:auto val="1"/>
        <c:lblAlgn val="ctr"/>
        <c:lblOffset val="100"/>
        <c:noMultiLvlLbl val="0"/>
      </c:catAx>
      <c:valAx>
        <c:axId val="1081172416"/>
        <c:scaling>
          <c:orientation val="minMax"/>
          <c:max val="1"/>
        </c:scaling>
        <c:delete val="1"/>
        <c:axPos val="b"/>
        <c:numFmt formatCode="0%" sourceLinked="1"/>
        <c:majorTickMark val="none"/>
        <c:minorTickMark val="none"/>
        <c:tickLblPos val="nextTo"/>
        <c:crossAx val="108117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Part B 619</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Have data governance body</c:v>
                </c:pt>
                <c:pt idx="1">
                  <c:v>Can link Part C/619 data with K12 general education data</c:v>
                </c:pt>
                <c:pt idx="2">
                  <c:v>Can link Part C/619 data with K12 special education data</c:v>
                </c:pt>
                <c:pt idx="3">
                  <c:v>Can link Part C/619 data with other early childhood programs</c:v>
                </c:pt>
                <c:pt idx="4">
                  <c:v>Can link Part C and 619 data</c:v>
                </c:pt>
                <c:pt idx="5">
                  <c:v>Can link child and workforce data</c:v>
                </c:pt>
              </c:strCache>
            </c:strRef>
          </c:cat>
          <c:val>
            <c:numRef>
              <c:f>Sheet2!$B$2:$B$7</c:f>
              <c:numCache>
                <c:formatCode>0%</c:formatCode>
                <c:ptCount val="6"/>
                <c:pt idx="0">
                  <c:v>0.71</c:v>
                </c:pt>
                <c:pt idx="1">
                  <c:v>0.75</c:v>
                </c:pt>
                <c:pt idx="2">
                  <c:v>0.85</c:v>
                </c:pt>
                <c:pt idx="3">
                  <c:v>0.57999999999999996</c:v>
                </c:pt>
                <c:pt idx="4">
                  <c:v>0.5</c:v>
                </c:pt>
                <c:pt idx="5">
                  <c:v>0.48</c:v>
                </c:pt>
              </c:numCache>
            </c:numRef>
          </c:val>
          <c:extLst>
            <c:ext xmlns:c16="http://schemas.microsoft.com/office/drawing/2014/chart" uri="{C3380CC4-5D6E-409C-BE32-E72D297353CC}">
              <c16:uniqueId val="{00000000-0D26-4290-9AF8-37D6B2F80B5D}"/>
            </c:ext>
          </c:extLst>
        </c:ser>
        <c:ser>
          <c:idx val="1"/>
          <c:order val="1"/>
          <c:tx>
            <c:strRef>
              <c:f>Sheet2!$C$1</c:f>
              <c:strCache>
                <c:ptCount val="1"/>
                <c:pt idx="0">
                  <c:v>Part C</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Have data governance body</c:v>
                </c:pt>
                <c:pt idx="1">
                  <c:v>Can link Part C/619 data with K12 general education data</c:v>
                </c:pt>
                <c:pt idx="2">
                  <c:v>Can link Part C/619 data with K12 special education data</c:v>
                </c:pt>
                <c:pt idx="3">
                  <c:v>Can link Part C/619 data with other early childhood programs</c:v>
                </c:pt>
                <c:pt idx="4">
                  <c:v>Can link Part C and 619 data</c:v>
                </c:pt>
                <c:pt idx="5">
                  <c:v>Can link child and workforce data</c:v>
                </c:pt>
              </c:strCache>
            </c:strRef>
          </c:cat>
          <c:val>
            <c:numRef>
              <c:f>Sheet2!$C$2:$C$7</c:f>
              <c:numCache>
                <c:formatCode>0%</c:formatCode>
                <c:ptCount val="6"/>
                <c:pt idx="0">
                  <c:v>0.52</c:v>
                </c:pt>
                <c:pt idx="1">
                  <c:v>0.13</c:v>
                </c:pt>
                <c:pt idx="2">
                  <c:v>0.21</c:v>
                </c:pt>
                <c:pt idx="3">
                  <c:v>0.3</c:v>
                </c:pt>
                <c:pt idx="4">
                  <c:v>0.6</c:v>
                </c:pt>
                <c:pt idx="5">
                  <c:v>0.66</c:v>
                </c:pt>
              </c:numCache>
            </c:numRef>
          </c:val>
          <c:extLst>
            <c:ext xmlns:c16="http://schemas.microsoft.com/office/drawing/2014/chart" uri="{C3380CC4-5D6E-409C-BE32-E72D297353CC}">
              <c16:uniqueId val="{00000001-0D26-4290-9AF8-37D6B2F80B5D}"/>
            </c:ext>
          </c:extLst>
        </c:ser>
        <c:dLbls>
          <c:dLblPos val="outEnd"/>
          <c:showLegendKey val="0"/>
          <c:showVal val="1"/>
          <c:showCatName val="0"/>
          <c:showSerName val="0"/>
          <c:showPercent val="0"/>
          <c:showBubbleSize val="0"/>
        </c:dLbls>
        <c:gapWidth val="52"/>
        <c:axId val="1683421104"/>
        <c:axId val="1683425904"/>
      </c:barChart>
      <c:catAx>
        <c:axId val="1683421104"/>
        <c:scaling>
          <c:orientation val="minMax"/>
        </c:scaling>
        <c:delete val="1"/>
        <c:axPos val="l"/>
        <c:numFmt formatCode="General" sourceLinked="1"/>
        <c:majorTickMark val="none"/>
        <c:minorTickMark val="none"/>
        <c:tickLblPos val="nextTo"/>
        <c:crossAx val="1683425904"/>
        <c:crosses val="autoZero"/>
        <c:auto val="1"/>
        <c:lblAlgn val="ctr"/>
        <c:lblOffset val="100"/>
        <c:noMultiLvlLbl val="0"/>
      </c:catAx>
      <c:valAx>
        <c:axId val="1683425904"/>
        <c:scaling>
          <c:orientation val="minMax"/>
          <c:max val="1"/>
        </c:scaling>
        <c:delete val="1"/>
        <c:axPos val="b"/>
        <c:numFmt formatCode="0%" sourceLinked="1"/>
        <c:majorTickMark val="none"/>
        <c:minorTickMark val="none"/>
        <c:tickLblPos val="nextTo"/>
        <c:crossAx val="168342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'Report Summary'!$O$13</c:f>
              <c:strCache>
                <c:ptCount val="1"/>
                <c:pt idx="0">
                  <c:v>State Has an ECIDS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Summary'!$N$14:$N$16</c:f>
              <c:strCache>
                <c:ptCount val="3"/>
                <c:pt idx="0">
                  <c:v>2023 DaSy SOS Survey Part C</c:v>
                </c:pt>
                <c:pt idx="1">
                  <c:v>2023 DaSy SOS Survey B 619</c:v>
                </c:pt>
                <c:pt idx="2">
                  <c:v>Various public sources</c:v>
                </c:pt>
              </c:strCache>
            </c:strRef>
          </c:cat>
          <c:val>
            <c:numRef>
              <c:f>'Report Summary'!$O$14:$O$16</c:f>
              <c:numCache>
                <c:formatCode>0%</c:formatCode>
                <c:ptCount val="3"/>
                <c:pt idx="0">
                  <c:v>0.53</c:v>
                </c:pt>
                <c:pt idx="1">
                  <c:v>0.47</c:v>
                </c:pt>
                <c:pt idx="2">
                  <c:v>0.28000000000000003</c:v>
                </c:pt>
              </c:numCache>
            </c:numRef>
          </c:val>
          <c:extLst>
            <c:ext xmlns:c16="http://schemas.microsoft.com/office/drawing/2014/chart" uri="{C3380CC4-5D6E-409C-BE32-E72D297353CC}">
              <c16:uniqueId val="{00000000-C6D1-4F7D-8CA5-ADC64EF804CF}"/>
            </c:ext>
          </c:extLst>
        </c:ser>
        <c:dLbls>
          <c:showLegendKey val="0"/>
          <c:showVal val="0"/>
          <c:showCatName val="0"/>
          <c:showSerName val="0"/>
          <c:showPercent val="0"/>
          <c:showBubbleSize val="0"/>
        </c:dLbls>
        <c:gapWidth val="77"/>
        <c:axId val="1282054176"/>
        <c:axId val="1282044096"/>
      </c:barChart>
      <c:catAx>
        <c:axId val="128205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282044096"/>
        <c:crosses val="autoZero"/>
        <c:auto val="1"/>
        <c:lblAlgn val="ctr"/>
        <c:lblOffset val="100"/>
        <c:noMultiLvlLbl val="0"/>
      </c:catAx>
      <c:valAx>
        <c:axId val="12820440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82054176"/>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34405074365703"/>
          <c:y val="7.0883944202909541E-2"/>
          <c:w val="0.52921150481189849"/>
          <c:h val="0.87819011071996711"/>
        </c:manualLayout>
      </c:layout>
      <c:barChart>
        <c:barDir val="bar"/>
        <c:grouping val="clustered"/>
        <c:varyColors val="0"/>
        <c:ser>
          <c:idx val="0"/>
          <c:order val="0"/>
          <c:tx>
            <c:strRef>
              <c:f>'Report Summary'!$G$13</c:f>
              <c:strCache>
                <c:ptCount val="1"/>
                <c:pt idx="0">
                  <c:v>State Has an SLDS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Summary'!$F$14:$F$17</c:f>
              <c:strCache>
                <c:ptCount val="4"/>
                <c:pt idx="0">
                  <c:v>2023 DaSy SOS Survey Part C</c:v>
                </c:pt>
                <c:pt idx="1">
                  <c:v>2023 DaSy SOS Survey B 619</c:v>
                </c:pt>
                <c:pt idx="2">
                  <c:v>2021 ECS* Analysis</c:v>
                </c:pt>
                <c:pt idx="3">
                  <c:v>2020 SST Survey SLDS Coord</c:v>
                </c:pt>
              </c:strCache>
            </c:strRef>
          </c:cat>
          <c:val>
            <c:numRef>
              <c:f>'Report Summary'!$G$14:$G$17</c:f>
              <c:numCache>
                <c:formatCode>0%</c:formatCode>
                <c:ptCount val="4"/>
                <c:pt idx="0">
                  <c:v>0.66</c:v>
                </c:pt>
                <c:pt idx="1">
                  <c:v>0.68</c:v>
                </c:pt>
                <c:pt idx="2">
                  <c:v>0.8</c:v>
                </c:pt>
                <c:pt idx="3">
                  <c:v>0.98</c:v>
                </c:pt>
              </c:numCache>
            </c:numRef>
          </c:val>
          <c:extLst>
            <c:ext xmlns:c16="http://schemas.microsoft.com/office/drawing/2014/chart" uri="{C3380CC4-5D6E-409C-BE32-E72D297353CC}">
              <c16:uniqueId val="{00000000-9EB9-43A4-A2AF-A678AC15A1A3}"/>
            </c:ext>
          </c:extLst>
        </c:ser>
        <c:dLbls>
          <c:showLegendKey val="0"/>
          <c:showVal val="0"/>
          <c:showCatName val="0"/>
          <c:showSerName val="0"/>
          <c:showPercent val="0"/>
          <c:showBubbleSize val="0"/>
        </c:dLbls>
        <c:gapWidth val="77"/>
        <c:axId val="909990703"/>
        <c:axId val="909987823"/>
      </c:barChart>
      <c:catAx>
        <c:axId val="909990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909987823"/>
        <c:crosses val="autoZero"/>
        <c:auto val="1"/>
        <c:lblAlgn val="ctr"/>
        <c:lblOffset val="100"/>
        <c:noMultiLvlLbl val="0"/>
      </c:catAx>
      <c:valAx>
        <c:axId val="909987823"/>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0999070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3C7DF-37D0-4228-82EF-AE60C66CE379}" type="doc">
      <dgm:prSet loTypeId="urn:microsoft.com/office/officeart/2005/8/layout/lProcess2" loCatId="relationship" qsTypeId="urn:microsoft.com/office/officeart/2005/8/quickstyle/simple5" qsCatId="simple" csTypeId="urn:microsoft.com/office/officeart/2005/8/colors/accent6_2" csCatId="accent6" phldr="1"/>
      <dgm:spPr/>
      <dgm:t>
        <a:bodyPr/>
        <a:lstStyle/>
        <a:p>
          <a:endParaRPr lang="en-US"/>
        </a:p>
      </dgm:t>
    </dgm:pt>
    <dgm:pt modelId="{208F6E9F-AE90-4CE3-B16A-020C19D12132}">
      <dgm:prSet phldrT="[Text]" custT="1"/>
      <dgm:spPr/>
      <dgm:t>
        <a:bodyPr/>
        <a:lstStyle/>
        <a:p>
          <a:r>
            <a:rPr lang="en-US" sz="3200">
              <a:latin typeface="Tahoma" panose="020B0604030504040204" pitchFamily="34" charset="0"/>
              <a:ea typeface="Tahoma" panose="020B0604030504040204" pitchFamily="34" charset="0"/>
              <a:cs typeface="Tahoma" panose="020B0604030504040204" pitchFamily="34" charset="0"/>
            </a:rPr>
            <a:t>Fiscal</a:t>
          </a:r>
          <a:endParaRPr lang="en-US" sz="500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quot; &quot;"/>
        </a:ext>
      </dgm:extLst>
    </dgm:pt>
    <dgm:pt modelId="{5DCB6138-7666-48D6-B1FE-FDEA864CBD98}" type="parTrans" cxnId="{6BF5CB95-DE55-4117-B0E3-A9F3452C69BD}">
      <dgm:prSet/>
      <dgm:spPr/>
      <dgm:t>
        <a:bodyPr/>
        <a:lstStyle/>
        <a:p>
          <a:endParaRPr lang="en-US"/>
        </a:p>
      </dgm:t>
    </dgm:pt>
    <dgm:pt modelId="{BA12FFF0-6429-45DD-9E74-E9162833273E}" type="sibTrans" cxnId="{6BF5CB95-DE55-4117-B0E3-A9F3452C69BD}">
      <dgm:prSet/>
      <dgm:spPr/>
      <dgm:t>
        <a:bodyPr/>
        <a:lstStyle/>
        <a:p>
          <a:endParaRPr lang="en-US"/>
        </a:p>
      </dgm:t>
    </dgm:pt>
    <dgm:pt modelId="{2BB6D069-4B74-4096-9C8F-5273568567D4}">
      <dgm:prSet phldrT="[Text]"/>
      <dgm:spPr>
        <a:effectLst/>
      </dgm:spPr>
      <dgm:t>
        <a:bodyPr/>
        <a:lstStyle/>
        <a:p>
          <a:r>
            <a:rPr lang="en-US" dirty="0">
              <a:latin typeface="Tahoma" panose="020B0604030504040204" pitchFamily="34" charset="0"/>
              <a:ea typeface="Tahoma" panose="020B0604030504040204" pitchFamily="34" charset="0"/>
              <a:cs typeface="Tahoma" panose="020B0604030504040204" pitchFamily="34" charset="0"/>
            </a:rPr>
            <a:t>Supports direct Medicaid billing</a:t>
          </a:r>
        </a:p>
        <a:p>
          <a:r>
            <a:rPr lang="en-US" dirty="0">
              <a:latin typeface="Tahoma" panose="020B0604030504040204" pitchFamily="34" charset="0"/>
              <a:ea typeface="Tahoma" panose="020B0604030504040204" pitchFamily="34" charset="0"/>
              <a:cs typeface="Tahoma" panose="020B0604030504040204" pitchFamily="34" charset="0"/>
            </a:rPr>
            <a:t>C: 41%   B: 16%</a:t>
          </a:r>
        </a:p>
      </dgm:t>
      <dgm:extLst>
        <a:ext uri="{E40237B7-FDA0-4F09-8148-C483321AD2D9}">
          <dgm14:cNvPr xmlns:dgm14="http://schemas.microsoft.com/office/drawing/2010/diagram" id="0" name="" descr="Fiscal: Supports direct Medicaid billing&#10;C: 41%   B: 16%&#10;"/>
        </a:ext>
      </dgm:extLst>
    </dgm:pt>
    <dgm:pt modelId="{896A4A83-852E-4A56-94FF-2757F3BD0187}" type="parTrans" cxnId="{0681854B-80B3-4B9C-89B5-13662A682EDA}">
      <dgm:prSet/>
      <dgm:spPr/>
      <dgm:t>
        <a:bodyPr/>
        <a:lstStyle/>
        <a:p>
          <a:endParaRPr lang="en-US"/>
        </a:p>
      </dgm:t>
    </dgm:pt>
    <dgm:pt modelId="{17E5D921-5D5C-4DFC-89A4-128B02DE143D}" type="sibTrans" cxnId="{0681854B-80B3-4B9C-89B5-13662A682EDA}">
      <dgm:prSet/>
      <dgm:spPr/>
      <dgm:t>
        <a:bodyPr/>
        <a:lstStyle/>
        <a:p>
          <a:endParaRPr lang="en-US"/>
        </a:p>
      </dgm:t>
    </dgm:pt>
    <dgm:pt modelId="{2C1550A6-4357-499D-B38B-6649CA2993FF}">
      <dgm:prSet phldrT="[Text]"/>
      <dgm:spPr>
        <a:effectLst/>
      </dgm:spPr>
      <dgm:t>
        <a:bodyPr/>
        <a:lstStyle/>
        <a:p>
          <a:r>
            <a:rPr lang="en-US">
              <a:latin typeface="Tahoma" panose="020B0604030504040204" pitchFamily="34" charset="0"/>
              <a:ea typeface="Tahoma" panose="020B0604030504040204" pitchFamily="34" charset="0"/>
              <a:cs typeface="Tahoma" panose="020B0604030504040204" pitchFamily="34" charset="0"/>
            </a:rPr>
            <a:t>Contains financial data for billing/claims</a:t>
          </a:r>
        </a:p>
        <a:p>
          <a:r>
            <a:rPr lang="en-US">
              <a:latin typeface="Tahoma" panose="020B0604030504040204" pitchFamily="34" charset="0"/>
              <a:ea typeface="Tahoma" panose="020B0604030504040204" pitchFamily="34" charset="0"/>
              <a:cs typeface="Tahoma" panose="020B0604030504040204" pitchFamily="34" charset="0"/>
            </a:rPr>
            <a:t>C: 83%   B: 51%</a:t>
          </a:r>
        </a:p>
      </dgm:t>
      <dgm:extLst>
        <a:ext uri="{E40237B7-FDA0-4F09-8148-C483321AD2D9}">
          <dgm14:cNvPr xmlns:dgm14="http://schemas.microsoft.com/office/drawing/2010/diagram" id="0" name="" descr="Fiscal: Contains financial data for billing/claims&#10;C: 83%   B: 51%&#10;"/>
        </a:ext>
      </dgm:extLst>
    </dgm:pt>
    <dgm:pt modelId="{83D62ECB-96B7-4D8A-BAAE-DAA88E64B22E}" type="parTrans" cxnId="{B50EDD79-C5D0-43A6-90F3-9F948370B725}">
      <dgm:prSet/>
      <dgm:spPr/>
      <dgm:t>
        <a:bodyPr/>
        <a:lstStyle/>
        <a:p>
          <a:endParaRPr lang="en-US"/>
        </a:p>
      </dgm:t>
    </dgm:pt>
    <dgm:pt modelId="{AD9B70D4-B0F3-42F7-B763-0210C587C707}" type="sibTrans" cxnId="{B50EDD79-C5D0-43A6-90F3-9F948370B725}">
      <dgm:prSet/>
      <dgm:spPr/>
      <dgm:t>
        <a:bodyPr/>
        <a:lstStyle/>
        <a:p>
          <a:endParaRPr lang="en-US"/>
        </a:p>
      </dgm:t>
    </dgm:pt>
    <dgm:pt modelId="{D1AF4EC5-35F4-4E73-8029-2019EFFB76B1}">
      <dgm:prSet phldrT="[Text]" custT="1"/>
      <dgm:spPr/>
      <dgm:t>
        <a:bodyPr/>
        <a:lstStyle/>
        <a:p>
          <a:r>
            <a:rPr lang="en-US" sz="3200">
              <a:latin typeface="Tahoma" panose="020B0604030504040204" pitchFamily="34" charset="0"/>
              <a:ea typeface="Tahoma" panose="020B0604030504040204" pitchFamily="34" charset="0"/>
              <a:cs typeface="Tahoma" panose="020B0604030504040204" pitchFamily="34" charset="0"/>
            </a:rPr>
            <a:t>Families</a:t>
          </a:r>
          <a:endParaRPr lang="en-US" sz="400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quot; &quot;"/>
        </a:ext>
      </dgm:extLst>
    </dgm:pt>
    <dgm:pt modelId="{2A18B8BF-548F-46B3-970F-0E4BE26B0029}" type="parTrans" cxnId="{F670DF72-8933-4C60-BC99-B76EECEB479B}">
      <dgm:prSet/>
      <dgm:spPr/>
      <dgm:t>
        <a:bodyPr/>
        <a:lstStyle/>
        <a:p>
          <a:endParaRPr lang="en-US"/>
        </a:p>
      </dgm:t>
    </dgm:pt>
    <dgm:pt modelId="{192F2260-E008-4CD1-9F0B-2ADA21D81D45}" type="sibTrans" cxnId="{F670DF72-8933-4C60-BC99-B76EECEB479B}">
      <dgm:prSet/>
      <dgm:spPr/>
      <dgm:t>
        <a:bodyPr/>
        <a:lstStyle/>
        <a:p>
          <a:endParaRPr lang="en-US"/>
        </a:p>
      </dgm:t>
    </dgm:pt>
    <dgm:pt modelId="{03A2AEEB-57D8-480F-A3B9-971B4D6632C3}">
      <dgm:prSet phldrT="[Text]"/>
      <dgm:spPr>
        <a:effectLst/>
      </dgm:spPr>
      <dgm:t>
        <a:bodyPr/>
        <a:lstStyle/>
        <a:p>
          <a:r>
            <a:rPr lang="en-US">
              <a:latin typeface="Tahoma" panose="020B0604030504040204" pitchFamily="34" charset="0"/>
              <a:ea typeface="Tahoma" panose="020B0604030504040204" pitchFamily="34" charset="0"/>
              <a:cs typeface="Tahoma" panose="020B0604030504040204" pitchFamily="34" charset="0"/>
            </a:rPr>
            <a:t>Includes a parent portal</a:t>
          </a:r>
        </a:p>
        <a:p>
          <a:r>
            <a:rPr lang="en-US">
              <a:latin typeface="Tahoma" panose="020B0604030504040204" pitchFamily="34" charset="0"/>
              <a:ea typeface="Tahoma" panose="020B0604030504040204" pitchFamily="34" charset="0"/>
              <a:cs typeface="Tahoma" panose="020B0604030504040204" pitchFamily="34" charset="0"/>
            </a:rPr>
            <a:t>C: 11%   B: 26%</a:t>
          </a:r>
        </a:p>
      </dgm:t>
      <dgm:extLst>
        <a:ext uri="{E40237B7-FDA0-4F09-8148-C483321AD2D9}">
          <dgm14:cNvPr xmlns:dgm14="http://schemas.microsoft.com/office/drawing/2010/diagram" id="0" name="" descr="Families: Includes a parent portal&#10;C: 11%   B: 26%&#10;"/>
        </a:ext>
      </dgm:extLst>
    </dgm:pt>
    <dgm:pt modelId="{B82D7E02-19F7-4C94-858E-98A33DC4E428}" type="parTrans" cxnId="{34ADED99-0E09-452D-AA46-4C4FF152B6E8}">
      <dgm:prSet/>
      <dgm:spPr/>
      <dgm:t>
        <a:bodyPr/>
        <a:lstStyle/>
        <a:p>
          <a:endParaRPr lang="en-US"/>
        </a:p>
      </dgm:t>
    </dgm:pt>
    <dgm:pt modelId="{ED5A227C-3316-49E7-848C-9A929DE2C6D9}" type="sibTrans" cxnId="{34ADED99-0E09-452D-AA46-4C4FF152B6E8}">
      <dgm:prSet/>
      <dgm:spPr/>
      <dgm:t>
        <a:bodyPr/>
        <a:lstStyle/>
        <a:p>
          <a:endParaRPr lang="en-US"/>
        </a:p>
      </dgm:t>
    </dgm:pt>
    <dgm:pt modelId="{A2A9C813-61D2-4B85-BE4E-062C14CEC0D4}">
      <dgm:prSet phldrT="[Text]"/>
      <dgm:spPr>
        <a:effectLst/>
      </dgm:spPr>
      <dgm:t>
        <a:bodyPr/>
        <a:lstStyle/>
        <a:p>
          <a:r>
            <a:rPr lang="en-US">
              <a:latin typeface="Tahoma" panose="020B0604030504040204" pitchFamily="34" charset="0"/>
              <a:ea typeface="Tahoma" panose="020B0604030504040204" pitchFamily="34" charset="0"/>
              <a:cs typeface="Tahoma" panose="020B0604030504040204" pitchFamily="34" charset="0"/>
            </a:rPr>
            <a:t>Supports transfers across programs/LEAs</a:t>
          </a:r>
        </a:p>
        <a:p>
          <a:r>
            <a:rPr lang="en-US">
              <a:latin typeface="Tahoma" panose="020B0604030504040204" pitchFamily="34" charset="0"/>
              <a:ea typeface="Tahoma" panose="020B0604030504040204" pitchFamily="34" charset="0"/>
              <a:cs typeface="Tahoma" panose="020B0604030504040204" pitchFamily="34" charset="0"/>
            </a:rPr>
            <a:t>C: 67%   B: 54%</a:t>
          </a:r>
        </a:p>
      </dgm:t>
      <dgm:extLst>
        <a:ext uri="{E40237B7-FDA0-4F09-8148-C483321AD2D9}">
          <dgm14:cNvPr xmlns:dgm14="http://schemas.microsoft.com/office/drawing/2010/diagram" id="0" name="" descr="Families: Supports transfers across programs/LEAs&#10;C: 67%   B: 54%&#10;"/>
        </a:ext>
      </dgm:extLst>
    </dgm:pt>
    <dgm:pt modelId="{B8DFE883-ACF5-4984-8935-F719E90AF2F7}" type="parTrans" cxnId="{1163442A-61F7-4576-BDDB-8C947BA2D92C}">
      <dgm:prSet/>
      <dgm:spPr/>
      <dgm:t>
        <a:bodyPr/>
        <a:lstStyle/>
        <a:p>
          <a:endParaRPr lang="en-US"/>
        </a:p>
      </dgm:t>
    </dgm:pt>
    <dgm:pt modelId="{F384EC8D-1D26-462C-B573-8C150D85FAC4}" type="sibTrans" cxnId="{1163442A-61F7-4576-BDDB-8C947BA2D92C}">
      <dgm:prSet/>
      <dgm:spPr/>
      <dgm:t>
        <a:bodyPr/>
        <a:lstStyle/>
        <a:p>
          <a:endParaRPr lang="en-US"/>
        </a:p>
      </dgm:t>
    </dgm:pt>
    <dgm:pt modelId="{A6786195-B288-4B9D-8AF0-11606ADD14A6}">
      <dgm:prSet phldrT="[Text]" custT="1"/>
      <dgm:spPr/>
      <dgm:t>
        <a:bodyPr/>
        <a:lstStyle/>
        <a:p>
          <a:r>
            <a:rPr lang="en-US" sz="3200">
              <a:latin typeface="Tahoma" panose="020B0604030504040204" pitchFamily="34" charset="0"/>
              <a:ea typeface="Tahoma" panose="020B0604030504040204" pitchFamily="34" charset="0"/>
              <a:cs typeface="Tahoma" panose="020B0604030504040204" pitchFamily="34" charset="0"/>
            </a:rPr>
            <a:t>Ease of Use</a:t>
          </a:r>
        </a:p>
      </dgm:t>
      <dgm:extLst>
        <a:ext uri="{E40237B7-FDA0-4F09-8148-C483321AD2D9}">
          <dgm14:cNvPr xmlns:dgm14="http://schemas.microsoft.com/office/drawing/2010/diagram" id="0" name="" descr="&quot; &quot;"/>
        </a:ext>
      </dgm:extLst>
    </dgm:pt>
    <dgm:pt modelId="{1A9B5EAF-D26F-4B89-80B8-61E9773F2B99}" type="parTrans" cxnId="{DA3E887F-DDBF-4760-8EB4-BCC015024B36}">
      <dgm:prSet/>
      <dgm:spPr/>
      <dgm:t>
        <a:bodyPr/>
        <a:lstStyle/>
        <a:p>
          <a:endParaRPr lang="en-US"/>
        </a:p>
      </dgm:t>
    </dgm:pt>
    <dgm:pt modelId="{E92E0C3C-8F2B-4A8D-A1D6-AA46C5485CD0}" type="sibTrans" cxnId="{DA3E887F-DDBF-4760-8EB4-BCC015024B36}">
      <dgm:prSet/>
      <dgm:spPr/>
      <dgm:t>
        <a:bodyPr/>
        <a:lstStyle/>
        <a:p>
          <a:endParaRPr lang="en-US"/>
        </a:p>
      </dgm:t>
    </dgm:pt>
    <dgm:pt modelId="{1BC2854F-7D2B-4B62-97F0-D30EEC90A3CE}">
      <dgm:prSet phldrT="[Text]"/>
      <dgm:spPr>
        <a:effectLst/>
      </dgm:spPr>
      <dgm:t>
        <a:bodyPr/>
        <a:lstStyle/>
        <a:p>
          <a:r>
            <a:rPr lang="en-US">
              <a:latin typeface="Tahoma" panose="020B0604030504040204" pitchFamily="34" charset="0"/>
              <a:ea typeface="Tahoma" panose="020B0604030504040204" pitchFamily="34" charset="0"/>
              <a:cs typeface="Tahoma" panose="020B0604030504040204" pitchFamily="34" charset="0"/>
            </a:rPr>
            <a:t>Supports electronic referrals</a:t>
          </a:r>
        </a:p>
        <a:p>
          <a:r>
            <a:rPr lang="en-US">
              <a:latin typeface="Tahoma" panose="020B0604030504040204" pitchFamily="34" charset="0"/>
              <a:ea typeface="Tahoma" panose="020B0604030504040204" pitchFamily="34" charset="0"/>
              <a:cs typeface="Tahoma" panose="020B0604030504040204" pitchFamily="34" charset="0"/>
            </a:rPr>
            <a:t>C: 41%   B: 23%</a:t>
          </a:r>
        </a:p>
      </dgm:t>
      <dgm:extLst>
        <a:ext uri="{E40237B7-FDA0-4F09-8148-C483321AD2D9}">
          <dgm14:cNvPr xmlns:dgm14="http://schemas.microsoft.com/office/drawing/2010/diagram" id="0" name="" descr="Ease of Use: Supports electronic referrals&#10;C: 41%   B: 23%&#10;"/>
        </a:ext>
      </dgm:extLst>
    </dgm:pt>
    <dgm:pt modelId="{FAA757B7-8BE2-4E6E-9081-7D296742098F}" type="parTrans" cxnId="{F8AE3758-EEF6-4EC4-9D9A-361EF3272668}">
      <dgm:prSet/>
      <dgm:spPr/>
      <dgm:t>
        <a:bodyPr/>
        <a:lstStyle/>
        <a:p>
          <a:endParaRPr lang="en-US"/>
        </a:p>
      </dgm:t>
    </dgm:pt>
    <dgm:pt modelId="{B1312B8A-7223-4CDF-A255-BCC79C72EFAC}" type="sibTrans" cxnId="{F8AE3758-EEF6-4EC4-9D9A-361EF3272668}">
      <dgm:prSet/>
      <dgm:spPr/>
      <dgm:t>
        <a:bodyPr/>
        <a:lstStyle/>
        <a:p>
          <a:endParaRPr lang="en-US"/>
        </a:p>
      </dgm:t>
    </dgm:pt>
    <dgm:pt modelId="{6E0792CA-0AEA-40FE-BCD5-FCF5A27BEF8D}">
      <dgm:prSet phldrT="[Text]"/>
      <dgm:spPr>
        <a:effectLst/>
      </dgm:spPr>
      <dgm:t>
        <a:bodyPr/>
        <a:lstStyle/>
        <a:p>
          <a:r>
            <a:rPr lang="en-US">
              <a:latin typeface="Tahoma" panose="020B0604030504040204" pitchFamily="34" charset="0"/>
              <a:ea typeface="Tahoma" panose="020B0604030504040204" pitchFamily="34" charset="0"/>
              <a:cs typeface="Tahoma" panose="020B0604030504040204" pitchFamily="34" charset="0"/>
            </a:rPr>
            <a:t>Accepts electronic signatures</a:t>
          </a:r>
        </a:p>
        <a:p>
          <a:r>
            <a:rPr lang="en-US">
              <a:latin typeface="Tahoma" panose="020B0604030504040204" pitchFamily="34" charset="0"/>
              <a:ea typeface="Tahoma" panose="020B0604030504040204" pitchFamily="34" charset="0"/>
              <a:cs typeface="Tahoma" panose="020B0604030504040204" pitchFamily="34" charset="0"/>
            </a:rPr>
            <a:t>C: 27%   B: 31%</a:t>
          </a:r>
        </a:p>
      </dgm:t>
      <dgm:extLst>
        <a:ext uri="{E40237B7-FDA0-4F09-8148-C483321AD2D9}">
          <dgm14:cNvPr xmlns:dgm14="http://schemas.microsoft.com/office/drawing/2010/diagram" id="0" name="" descr="Ease of Use: Accepts electronic signatures&#10;C: 27%   B: 31%&#10;"/>
        </a:ext>
      </dgm:extLst>
    </dgm:pt>
    <dgm:pt modelId="{69F74765-E6A6-44C7-9A58-F11D282BAC1A}" type="parTrans" cxnId="{BAD4CD1F-49BA-46F3-A19D-DB1AD8A69583}">
      <dgm:prSet/>
      <dgm:spPr/>
      <dgm:t>
        <a:bodyPr/>
        <a:lstStyle/>
        <a:p>
          <a:endParaRPr lang="en-US"/>
        </a:p>
      </dgm:t>
    </dgm:pt>
    <dgm:pt modelId="{BCBE9C0B-2F97-4ECC-872F-DE9C711D0987}" type="sibTrans" cxnId="{BAD4CD1F-49BA-46F3-A19D-DB1AD8A69583}">
      <dgm:prSet/>
      <dgm:spPr/>
      <dgm:t>
        <a:bodyPr/>
        <a:lstStyle/>
        <a:p>
          <a:endParaRPr lang="en-US"/>
        </a:p>
      </dgm:t>
    </dgm:pt>
    <dgm:pt modelId="{3906BCF8-886E-4E7E-8CAB-C6685EB22E68}" type="pres">
      <dgm:prSet presAssocID="{0043C7DF-37D0-4228-82EF-AE60C66CE379}" presName="theList" presStyleCnt="0">
        <dgm:presLayoutVars>
          <dgm:dir/>
          <dgm:animLvl val="lvl"/>
          <dgm:resizeHandles val="exact"/>
        </dgm:presLayoutVars>
      </dgm:prSet>
      <dgm:spPr/>
    </dgm:pt>
    <dgm:pt modelId="{F45D971C-C123-4862-8355-4D93168AA305}" type="pres">
      <dgm:prSet presAssocID="{208F6E9F-AE90-4CE3-B16A-020C19D12132}" presName="compNode" presStyleCnt="0"/>
      <dgm:spPr/>
    </dgm:pt>
    <dgm:pt modelId="{951B82BD-9676-4EE7-88E9-FCDAC47D0E81}" type="pres">
      <dgm:prSet presAssocID="{208F6E9F-AE90-4CE3-B16A-020C19D12132}" presName="aNode" presStyleLbl="bgShp" presStyleIdx="0" presStyleCnt="3" custLinFactNeighborX="-38" custLinFactNeighborY="-308"/>
      <dgm:spPr/>
    </dgm:pt>
    <dgm:pt modelId="{B3764893-2EB8-4CD8-A3F7-FC47A14FA118}" type="pres">
      <dgm:prSet presAssocID="{208F6E9F-AE90-4CE3-B16A-020C19D12132}" presName="textNode" presStyleLbl="bgShp" presStyleIdx="0" presStyleCnt="3"/>
      <dgm:spPr/>
    </dgm:pt>
    <dgm:pt modelId="{31722B1B-0BDF-478F-9FF4-6C29E51FE233}" type="pres">
      <dgm:prSet presAssocID="{208F6E9F-AE90-4CE3-B16A-020C19D12132}" presName="compChildNode" presStyleCnt="0"/>
      <dgm:spPr/>
    </dgm:pt>
    <dgm:pt modelId="{DA76BE5A-4918-45E1-B2AE-0D91C540F2C0}" type="pres">
      <dgm:prSet presAssocID="{208F6E9F-AE90-4CE3-B16A-020C19D12132}" presName="theInnerList" presStyleCnt="0"/>
      <dgm:spPr/>
    </dgm:pt>
    <dgm:pt modelId="{A8BEE8CB-8F2A-49D6-9264-6916AE0B9164}" type="pres">
      <dgm:prSet presAssocID="{2BB6D069-4B74-4096-9C8F-5273568567D4}" presName="childNode" presStyleLbl="node1" presStyleIdx="0" presStyleCnt="6" custScaleY="2000000" custLinFactY="-300000" custLinFactNeighborY="-372352">
        <dgm:presLayoutVars>
          <dgm:bulletEnabled val="1"/>
        </dgm:presLayoutVars>
      </dgm:prSet>
      <dgm:spPr/>
    </dgm:pt>
    <dgm:pt modelId="{1E535892-1725-426B-8231-DEA008C382C2}" type="pres">
      <dgm:prSet presAssocID="{2BB6D069-4B74-4096-9C8F-5273568567D4}" presName="aSpace2" presStyleCnt="0"/>
      <dgm:spPr/>
    </dgm:pt>
    <dgm:pt modelId="{D643FF7B-9FCA-40F5-B9C8-479D231469E5}" type="pres">
      <dgm:prSet presAssocID="{2C1550A6-4357-499D-B38B-6649CA2993FF}" presName="childNode" presStyleLbl="node1" presStyleIdx="1" presStyleCnt="6" custScaleY="2000000">
        <dgm:presLayoutVars>
          <dgm:bulletEnabled val="1"/>
        </dgm:presLayoutVars>
      </dgm:prSet>
      <dgm:spPr/>
    </dgm:pt>
    <dgm:pt modelId="{7518E198-6E90-4999-9689-81B1619CAE5A}" type="pres">
      <dgm:prSet presAssocID="{208F6E9F-AE90-4CE3-B16A-020C19D12132}" presName="aSpace" presStyleCnt="0"/>
      <dgm:spPr/>
    </dgm:pt>
    <dgm:pt modelId="{1DFA646D-EC40-4073-9325-413665D02B25}" type="pres">
      <dgm:prSet presAssocID="{D1AF4EC5-35F4-4E73-8029-2019EFFB76B1}" presName="compNode" presStyleCnt="0"/>
      <dgm:spPr/>
    </dgm:pt>
    <dgm:pt modelId="{63CFF617-57A5-461D-AC98-8BE676FDD716}" type="pres">
      <dgm:prSet presAssocID="{D1AF4EC5-35F4-4E73-8029-2019EFFB76B1}" presName="aNode" presStyleLbl="bgShp" presStyleIdx="1" presStyleCnt="3"/>
      <dgm:spPr/>
    </dgm:pt>
    <dgm:pt modelId="{23AD8968-BEE0-4DFA-8390-3F8C2B620044}" type="pres">
      <dgm:prSet presAssocID="{D1AF4EC5-35F4-4E73-8029-2019EFFB76B1}" presName="textNode" presStyleLbl="bgShp" presStyleIdx="1" presStyleCnt="3"/>
      <dgm:spPr/>
    </dgm:pt>
    <dgm:pt modelId="{7274455D-8544-4EA2-A159-5B5605E00796}" type="pres">
      <dgm:prSet presAssocID="{D1AF4EC5-35F4-4E73-8029-2019EFFB76B1}" presName="compChildNode" presStyleCnt="0"/>
      <dgm:spPr/>
    </dgm:pt>
    <dgm:pt modelId="{25041049-D054-43B0-AA2F-AFEA9AF79EED}" type="pres">
      <dgm:prSet presAssocID="{D1AF4EC5-35F4-4E73-8029-2019EFFB76B1}" presName="theInnerList" presStyleCnt="0"/>
      <dgm:spPr/>
    </dgm:pt>
    <dgm:pt modelId="{D8080652-C392-47CB-A852-D72976665E72}" type="pres">
      <dgm:prSet presAssocID="{03A2AEEB-57D8-480F-A3B9-971B4D6632C3}" presName="childNode" presStyleLbl="node1" presStyleIdx="2" presStyleCnt="6" custScaleY="2000000" custLinFactY="-300000" custLinFactNeighborY="-372352">
        <dgm:presLayoutVars>
          <dgm:bulletEnabled val="1"/>
        </dgm:presLayoutVars>
      </dgm:prSet>
      <dgm:spPr/>
    </dgm:pt>
    <dgm:pt modelId="{CAE35D00-D76E-4D5C-9FB7-E220FE2F83BD}" type="pres">
      <dgm:prSet presAssocID="{03A2AEEB-57D8-480F-A3B9-971B4D6632C3}" presName="aSpace2" presStyleCnt="0"/>
      <dgm:spPr/>
    </dgm:pt>
    <dgm:pt modelId="{4BDBDBD9-82B6-4664-ADD3-FA5DC307D7D8}" type="pres">
      <dgm:prSet presAssocID="{A2A9C813-61D2-4B85-BE4E-062C14CEC0D4}" presName="childNode" presStyleLbl="node1" presStyleIdx="3" presStyleCnt="6" custScaleY="2000000">
        <dgm:presLayoutVars>
          <dgm:bulletEnabled val="1"/>
        </dgm:presLayoutVars>
      </dgm:prSet>
      <dgm:spPr/>
    </dgm:pt>
    <dgm:pt modelId="{A4F3A592-8939-442A-8542-CAD8BC7CDE1B}" type="pres">
      <dgm:prSet presAssocID="{D1AF4EC5-35F4-4E73-8029-2019EFFB76B1}" presName="aSpace" presStyleCnt="0"/>
      <dgm:spPr/>
    </dgm:pt>
    <dgm:pt modelId="{493D8015-890B-4E18-9334-16DA08C7EC42}" type="pres">
      <dgm:prSet presAssocID="{A6786195-B288-4B9D-8AF0-11606ADD14A6}" presName="compNode" presStyleCnt="0"/>
      <dgm:spPr/>
    </dgm:pt>
    <dgm:pt modelId="{CC2C7E9D-850A-46CB-8018-47F2F191B1C2}" type="pres">
      <dgm:prSet presAssocID="{A6786195-B288-4B9D-8AF0-11606ADD14A6}" presName="aNode" presStyleLbl="bgShp" presStyleIdx="2" presStyleCnt="3"/>
      <dgm:spPr/>
    </dgm:pt>
    <dgm:pt modelId="{AA76C62F-172D-4170-94CC-607E3DDCF4D5}" type="pres">
      <dgm:prSet presAssocID="{A6786195-B288-4B9D-8AF0-11606ADD14A6}" presName="textNode" presStyleLbl="bgShp" presStyleIdx="2" presStyleCnt="3"/>
      <dgm:spPr/>
    </dgm:pt>
    <dgm:pt modelId="{99C8D2E0-8156-4C40-A453-4697B888F9F5}" type="pres">
      <dgm:prSet presAssocID="{A6786195-B288-4B9D-8AF0-11606ADD14A6}" presName="compChildNode" presStyleCnt="0"/>
      <dgm:spPr/>
    </dgm:pt>
    <dgm:pt modelId="{08361E44-19D5-49A8-BC46-AFC99D780510}" type="pres">
      <dgm:prSet presAssocID="{A6786195-B288-4B9D-8AF0-11606ADD14A6}" presName="theInnerList" presStyleCnt="0"/>
      <dgm:spPr/>
    </dgm:pt>
    <dgm:pt modelId="{51185363-B2A1-43A1-BF43-93098F95C3FB}" type="pres">
      <dgm:prSet presAssocID="{1BC2854F-7D2B-4B62-97F0-D30EEC90A3CE}" presName="childNode" presStyleLbl="node1" presStyleIdx="4" presStyleCnt="6" custScaleY="2000000" custLinFactY="-300000" custLinFactNeighborY="-372352">
        <dgm:presLayoutVars>
          <dgm:bulletEnabled val="1"/>
        </dgm:presLayoutVars>
      </dgm:prSet>
      <dgm:spPr/>
    </dgm:pt>
    <dgm:pt modelId="{FDEE6E22-250F-45F6-85D0-F57AB4D3B63B}" type="pres">
      <dgm:prSet presAssocID="{1BC2854F-7D2B-4B62-97F0-D30EEC90A3CE}" presName="aSpace2" presStyleCnt="0"/>
      <dgm:spPr/>
    </dgm:pt>
    <dgm:pt modelId="{7ED91A53-9004-4F12-B954-030067349AC2}" type="pres">
      <dgm:prSet presAssocID="{6E0792CA-0AEA-40FE-BCD5-FCF5A27BEF8D}" presName="childNode" presStyleLbl="node1" presStyleIdx="5" presStyleCnt="6" custScaleY="2000000">
        <dgm:presLayoutVars>
          <dgm:bulletEnabled val="1"/>
        </dgm:presLayoutVars>
      </dgm:prSet>
      <dgm:spPr/>
    </dgm:pt>
  </dgm:ptLst>
  <dgm:cxnLst>
    <dgm:cxn modelId="{28B73D12-953F-497D-9504-736F88E09592}" type="presOf" srcId="{2C1550A6-4357-499D-B38B-6649CA2993FF}" destId="{D643FF7B-9FCA-40F5-B9C8-479D231469E5}" srcOrd="0" destOrd="0" presId="urn:microsoft.com/office/officeart/2005/8/layout/lProcess2"/>
    <dgm:cxn modelId="{BAD4CD1F-49BA-46F3-A19D-DB1AD8A69583}" srcId="{A6786195-B288-4B9D-8AF0-11606ADD14A6}" destId="{6E0792CA-0AEA-40FE-BCD5-FCF5A27BEF8D}" srcOrd="1" destOrd="0" parTransId="{69F74765-E6A6-44C7-9A58-F11D282BAC1A}" sibTransId="{BCBE9C0B-2F97-4ECC-872F-DE9C711D0987}"/>
    <dgm:cxn modelId="{C4AE4521-1EEB-4F9F-B7DD-DC8F39DD43DA}" type="presOf" srcId="{1BC2854F-7D2B-4B62-97F0-D30EEC90A3CE}" destId="{51185363-B2A1-43A1-BF43-93098F95C3FB}" srcOrd="0" destOrd="0" presId="urn:microsoft.com/office/officeart/2005/8/layout/lProcess2"/>
    <dgm:cxn modelId="{1163442A-61F7-4576-BDDB-8C947BA2D92C}" srcId="{D1AF4EC5-35F4-4E73-8029-2019EFFB76B1}" destId="{A2A9C813-61D2-4B85-BE4E-062C14CEC0D4}" srcOrd="1" destOrd="0" parTransId="{B8DFE883-ACF5-4984-8935-F719E90AF2F7}" sibTransId="{F384EC8D-1D26-462C-B573-8C150D85FAC4}"/>
    <dgm:cxn modelId="{A7036E3D-1638-4EA9-9DC6-3B9266AA0154}" type="presOf" srcId="{D1AF4EC5-35F4-4E73-8029-2019EFFB76B1}" destId="{63CFF617-57A5-461D-AC98-8BE676FDD716}" srcOrd="0" destOrd="0" presId="urn:microsoft.com/office/officeart/2005/8/layout/lProcess2"/>
    <dgm:cxn modelId="{86486241-8886-440F-9491-C1D3F64930CC}" type="presOf" srcId="{03A2AEEB-57D8-480F-A3B9-971B4D6632C3}" destId="{D8080652-C392-47CB-A852-D72976665E72}" srcOrd="0" destOrd="0" presId="urn:microsoft.com/office/officeart/2005/8/layout/lProcess2"/>
    <dgm:cxn modelId="{A9905443-29EA-4012-A9C6-4E5C3DEDECCE}" type="presOf" srcId="{0043C7DF-37D0-4228-82EF-AE60C66CE379}" destId="{3906BCF8-886E-4E7E-8CAB-C6685EB22E68}" srcOrd="0" destOrd="0" presId="urn:microsoft.com/office/officeart/2005/8/layout/lProcess2"/>
    <dgm:cxn modelId="{0681854B-80B3-4B9C-89B5-13662A682EDA}" srcId="{208F6E9F-AE90-4CE3-B16A-020C19D12132}" destId="{2BB6D069-4B74-4096-9C8F-5273568567D4}" srcOrd="0" destOrd="0" parTransId="{896A4A83-852E-4A56-94FF-2757F3BD0187}" sibTransId="{17E5D921-5D5C-4DFC-89A4-128B02DE143D}"/>
    <dgm:cxn modelId="{329FDC4C-2C81-46CB-8532-B3C1F6CA733A}" type="presOf" srcId="{208F6E9F-AE90-4CE3-B16A-020C19D12132}" destId="{B3764893-2EB8-4CD8-A3F7-FC47A14FA118}" srcOrd="1" destOrd="0" presId="urn:microsoft.com/office/officeart/2005/8/layout/lProcess2"/>
    <dgm:cxn modelId="{F8AE3758-EEF6-4EC4-9D9A-361EF3272668}" srcId="{A6786195-B288-4B9D-8AF0-11606ADD14A6}" destId="{1BC2854F-7D2B-4B62-97F0-D30EEC90A3CE}" srcOrd="0" destOrd="0" parTransId="{FAA757B7-8BE2-4E6E-9081-7D296742098F}" sibTransId="{B1312B8A-7223-4CDF-A255-BCC79C72EFAC}"/>
    <dgm:cxn modelId="{AB2A2D5A-3437-43C4-821F-0BB962961BD4}" type="presOf" srcId="{A6786195-B288-4B9D-8AF0-11606ADD14A6}" destId="{AA76C62F-172D-4170-94CC-607E3DDCF4D5}" srcOrd="1" destOrd="0" presId="urn:microsoft.com/office/officeart/2005/8/layout/lProcess2"/>
    <dgm:cxn modelId="{B0926566-F229-4285-A343-900ED20B4C73}" type="presOf" srcId="{2BB6D069-4B74-4096-9C8F-5273568567D4}" destId="{A8BEE8CB-8F2A-49D6-9264-6916AE0B9164}" srcOrd="0" destOrd="0" presId="urn:microsoft.com/office/officeart/2005/8/layout/lProcess2"/>
    <dgm:cxn modelId="{F670DF72-8933-4C60-BC99-B76EECEB479B}" srcId="{0043C7DF-37D0-4228-82EF-AE60C66CE379}" destId="{D1AF4EC5-35F4-4E73-8029-2019EFFB76B1}" srcOrd="1" destOrd="0" parTransId="{2A18B8BF-548F-46B3-970F-0E4BE26B0029}" sibTransId="{192F2260-E008-4CD1-9F0B-2ADA21D81D45}"/>
    <dgm:cxn modelId="{2968F273-6BC7-47D2-B68F-49C5046E04CE}" type="presOf" srcId="{A2A9C813-61D2-4B85-BE4E-062C14CEC0D4}" destId="{4BDBDBD9-82B6-4664-ADD3-FA5DC307D7D8}" srcOrd="0" destOrd="0" presId="urn:microsoft.com/office/officeart/2005/8/layout/lProcess2"/>
    <dgm:cxn modelId="{B50EDD79-C5D0-43A6-90F3-9F948370B725}" srcId="{208F6E9F-AE90-4CE3-B16A-020C19D12132}" destId="{2C1550A6-4357-499D-B38B-6649CA2993FF}" srcOrd="1" destOrd="0" parTransId="{83D62ECB-96B7-4D8A-BAAE-DAA88E64B22E}" sibTransId="{AD9B70D4-B0F3-42F7-B763-0210C587C707}"/>
    <dgm:cxn modelId="{DA3E887F-DDBF-4760-8EB4-BCC015024B36}" srcId="{0043C7DF-37D0-4228-82EF-AE60C66CE379}" destId="{A6786195-B288-4B9D-8AF0-11606ADD14A6}" srcOrd="2" destOrd="0" parTransId="{1A9B5EAF-D26F-4B89-80B8-61E9773F2B99}" sibTransId="{E92E0C3C-8F2B-4A8D-A1D6-AA46C5485CD0}"/>
    <dgm:cxn modelId="{49021B91-F7F6-46BE-8196-DE458DCD33E2}" type="presOf" srcId="{6E0792CA-0AEA-40FE-BCD5-FCF5A27BEF8D}" destId="{7ED91A53-9004-4F12-B954-030067349AC2}" srcOrd="0" destOrd="0" presId="urn:microsoft.com/office/officeart/2005/8/layout/lProcess2"/>
    <dgm:cxn modelId="{6BF5CB95-DE55-4117-B0E3-A9F3452C69BD}" srcId="{0043C7DF-37D0-4228-82EF-AE60C66CE379}" destId="{208F6E9F-AE90-4CE3-B16A-020C19D12132}" srcOrd="0" destOrd="0" parTransId="{5DCB6138-7666-48D6-B1FE-FDEA864CBD98}" sibTransId="{BA12FFF0-6429-45DD-9E74-E9162833273E}"/>
    <dgm:cxn modelId="{34ADED99-0E09-452D-AA46-4C4FF152B6E8}" srcId="{D1AF4EC5-35F4-4E73-8029-2019EFFB76B1}" destId="{03A2AEEB-57D8-480F-A3B9-971B4D6632C3}" srcOrd="0" destOrd="0" parTransId="{B82D7E02-19F7-4C94-858E-98A33DC4E428}" sibTransId="{ED5A227C-3316-49E7-848C-9A929DE2C6D9}"/>
    <dgm:cxn modelId="{292E42D7-BC4E-44F8-9061-7D460C603A93}" type="presOf" srcId="{D1AF4EC5-35F4-4E73-8029-2019EFFB76B1}" destId="{23AD8968-BEE0-4DFA-8390-3F8C2B620044}" srcOrd="1" destOrd="0" presId="urn:microsoft.com/office/officeart/2005/8/layout/lProcess2"/>
    <dgm:cxn modelId="{E169F4E0-1D5E-463D-B99D-34C334F012E7}" type="presOf" srcId="{A6786195-B288-4B9D-8AF0-11606ADD14A6}" destId="{CC2C7E9D-850A-46CB-8018-47F2F191B1C2}" srcOrd="0" destOrd="0" presId="urn:microsoft.com/office/officeart/2005/8/layout/lProcess2"/>
    <dgm:cxn modelId="{824412F1-4291-437D-9058-ED80CC4F847A}" type="presOf" srcId="{208F6E9F-AE90-4CE3-B16A-020C19D12132}" destId="{951B82BD-9676-4EE7-88E9-FCDAC47D0E81}" srcOrd="0" destOrd="0" presId="urn:microsoft.com/office/officeart/2005/8/layout/lProcess2"/>
    <dgm:cxn modelId="{19EBD025-C7F8-455F-8C59-230427AEC296}" type="presParOf" srcId="{3906BCF8-886E-4E7E-8CAB-C6685EB22E68}" destId="{F45D971C-C123-4862-8355-4D93168AA305}" srcOrd="0" destOrd="0" presId="urn:microsoft.com/office/officeart/2005/8/layout/lProcess2"/>
    <dgm:cxn modelId="{F0FB237C-3B7B-4709-A8F8-B5024A0C6244}" type="presParOf" srcId="{F45D971C-C123-4862-8355-4D93168AA305}" destId="{951B82BD-9676-4EE7-88E9-FCDAC47D0E81}" srcOrd="0" destOrd="0" presId="urn:microsoft.com/office/officeart/2005/8/layout/lProcess2"/>
    <dgm:cxn modelId="{F25CB3E1-F3D4-4886-B48A-16B97B08A804}" type="presParOf" srcId="{F45D971C-C123-4862-8355-4D93168AA305}" destId="{B3764893-2EB8-4CD8-A3F7-FC47A14FA118}" srcOrd="1" destOrd="0" presId="urn:microsoft.com/office/officeart/2005/8/layout/lProcess2"/>
    <dgm:cxn modelId="{03512A3F-8F12-46B3-8244-A30159B541E3}" type="presParOf" srcId="{F45D971C-C123-4862-8355-4D93168AA305}" destId="{31722B1B-0BDF-478F-9FF4-6C29E51FE233}" srcOrd="2" destOrd="0" presId="urn:microsoft.com/office/officeart/2005/8/layout/lProcess2"/>
    <dgm:cxn modelId="{853E80EE-96C7-418E-8DB8-8B8E6A5C916C}" type="presParOf" srcId="{31722B1B-0BDF-478F-9FF4-6C29E51FE233}" destId="{DA76BE5A-4918-45E1-B2AE-0D91C540F2C0}" srcOrd="0" destOrd="0" presId="urn:microsoft.com/office/officeart/2005/8/layout/lProcess2"/>
    <dgm:cxn modelId="{76FB08BC-737E-47C4-9FB2-051B5F6B1F78}" type="presParOf" srcId="{DA76BE5A-4918-45E1-B2AE-0D91C540F2C0}" destId="{A8BEE8CB-8F2A-49D6-9264-6916AE0B9164}" srcOrd="0" destOrd="0" presId="urn:microsoft.com/office/officeart/2005/8/layout/lProcess2"/>
    <dgm:cxn modelId="{EB05EDA0-4138-4663-B08F-9D11905A7815}" type="presParOf" srcId="{DA76BE5A-4918-45E1-B2AE-0D91C540F2C0}" destId="{1E535892-1725-426B-8231-DEA008C382C2}" srcOrd="1" destOrd="0" presId="urn:microsoft.com/office/officeart/2005/8/layout/lProcess2"/>
    <dgm:cxn modelId="{D1F74230-1194-4B22-83BC-9B18E4322626}" type="presParOf" srcId="{DA76BE5A-4918-45E1-B2AE-0D91C540F2C0}" destId="{D643FF7B-9FCA-40F5-B9C8-479D231469E5}" srcOrd="2" destOrd="0" presId="urn:microsoft.com/office/officeart/2005/8/layout/lProcess2"/>
    <dgm:cxn modelId="{510F7528-80BA-46F8-B89A-DA6FDBB9A611}" type="presParOf" srcId="{3906BCF8-886E-4E7E-8CAB-C6685EB22E68}" destId="{7518E198-6E90-4999-9689-81B1619CAE5A}" srcOrd="1" destOrd="0" presId="urn:microsoft.com/office/officeart/2005/8/layout/lProcess2"/>
    <dgm:cxn modelId="{676AD98F-7765-475B-A61D-3E3577F5A833}" type="presParOf" srcId="{3906BCF8-886E-4E7E-8CAB-C6685EB22E68}" destId="{1DFA646D-EC40-4073-9325-413665D02B25}" srcOrd="2" destOrd="0" presId="urn:microsoft.com/office/officeart/2005/8/layout/lProcess2"/>
    <dgm:cxn modelId="{F243CA6E-7118-48F4-A19C-923C1C3D9965}" type="presParOf" srcId="{1DFA646D-EC40-4073-9325-413665D02B25}" destId="{63CFF617-57A5-461D-AC98-8BE676FDD716}" srcOrd="0" destOrd="0" presId="urn:microsoft.com/office/officeart/2005/8/layout/lProcess2"/>
    <dgm:cxn modelId="{E6F404DD-85D9-4C28-8AF9-7A20BB183AD6}" type="presParOf" srcId="{1DFA646D-EC40-4073-9325-413665D02B25}" destId="{23AD8968-BEE0-4DFA-8390-3F8C2B620044}" srcOrd="1" destOrd="0" presId="urn:microsoft.com/office/officeart/2005/8/layout/lProcess2"/>
    <dgm:cxn modelId="{F53EE2EE-E122-487A-A873-0919D2948349}" type="presParOf" srcId="{1DFA646D-EC40-4073-9325-413665D02B25}" destId="{7274455D-8544-4EA2-A159-5B5605E00796}" srcOrd="2" destOrd="0" presId="urn:microsoft.com/office/officeart/2005/8/layout/lProcess2"/>
    <dgm:cxn modelId="{D1146B38-6290-4F85-9F1A-B6E245532551}" type="presParOf" srcId="{7274455D-8544-4EA2-A159-5B5605E00796}" destId="{25041049-D054-43B0-AA2F-AFEA9AF79EED}" srcOrd="0" destOrd="0" presId="urn:microsoft.com/office/officeart/2005/8/layout/lProcess2"/>
    <dgm:cxn modelId="{56C8ECAF-B34C-4629-B9C5-F3790B56D601}" type="presParOf" srcId="{25041049-D054-43B0-AA2F-AFEA9AF79EED}" destId="{D8080652-C392-47CB-A852-D72976665E72}" srcOrd="0" destOrd="0" presId="urn:microsoft.com/office/officeart/2005/8/layout/lProcess2"/>
    <dgm:cxn modelId="{79718BFC-D4ED-493B-A506-996B313B8B58}" type="presParOf" srcId="{25041049-D054-43B0-AA2F-AFEA9AF79EED}" destId="{CAE35D00-D76E-4D5C-9FB7-E220FE2F83BD}" srcOrd="1" destOrd="0" presId="urn:microsoft.com/office/officeart/2005/8/layout/lProcess2"/>
    <dgm:cxn modelId="{146588CD-9780-4F9F-8CC4-DAC25DE18CE5}" type="presParOf" srcId="{25041049-D054-43B0-AA2F-AFEA9AF79EED}" destId="{4BDBDBD9-82B6-4664-ADD3-FA5DC307D7D8}" srcOrd="2" destOrd="0" presId="urn:microsoft.com/office/officeart/2005/8/layout/lProcess2"/>
    <dgm:cxn modelId="{7A921859-7342-4938-B80E-4100BEA1449C}" type="presParOf" srcId="{3906BCF8-886E-4E7E-8CAB-C6685EB22E68}" destId="{A4F3A592-8939-442A-8542-CAD8BC7CDE1B}" srcOrd="3" destOrd="0" presId="urn:microsoft.com/office/officeart/2005/8/layout/lProcess2"/>
    <dgm:cxn modelId="{F4341A57-D0FC-4862-8F9B-C0BD4DE9495D}" type="presParOf" srcId="{3906BCF8-886E-4E7E-8CAB-C6685EB22E68}" destId="{493D8015-890B-4E18-9334-16DA08C7EC42}" srcOrd="4" destOrd="0" presId="urn:microsoft.com/office/officeart/2005/8/layout/lProcess2"/>
    <dgm:cxn modelId="{A948655E-4B5A-43C1-9FF2-C2DADFF701DE}" type="presParOf" srcId="{493D8015-890B-4E18-9334-16DA08C7EC42}" destId="{CC2C7E9D-850A-46CB-8018-47F2F191B1C2}" srcOrd="0" destOrd="0" presId="urn:microsoft.com/office/officeart/2005/8/layout/lProcess2"/>
    <dgm:cxn modelId="{DDA95A3C-D22A-4AFB-AAE2-F548C2273D80}" type="presParOf" srcId="{493D8015-890B-4E18-9334-16DA08C7EC42}" destId="{AA76C62F-172D-4170-94CC-607E3DDCF4D5}" srcOrd="1" destOrd="0" presId="urn:microsoft.com/office/officeart/2005/8/layout/lProcess2"/>
    <dgm:cxn modelId="{1A509A38-AE91-4646-B947-720647A86F9A}" type="presParOf" srcId="{493D8015-890B-4E18-9334-16DA08C7EC42}" destId="{99C8D2E0-8156-4C40-A453-4697B888F9F5}" srcOrd="2" destOrd="0" presId="urn:microsoft.com/office/officeart/2005/8/layout/lProcess2"/>
    <dgm:cxn modelId="{8312B9A2-0DDD-4CD7-9769-62525E1985CE}" type="presParOf" srcId="{99C8D2E0-8156-4C40-A453-4697B888F9F5}" destId="{08361E44-19D5-49A8-BC46-AFC99D780510}" srcOrd="0" destOrd="0" presId="urn:microsoft.com/office/officeart/2005/8/layout/lProcess2"/>
    <dgm:cxn modelId="{87CCFB4D-3649-4331-9B9F-35931EE9474F}" type="presParOf" srcId="{08361E44-19D5-49A8-BC46-AFC99D780510}" destId="{51185363-B2A1-43A1-BF43-93098F95C3FB}" srcOrd="0" destOrd="0" presId="urn:microsoft.com/office/officeart/2005/8/layout/lProcess2"/>
    <dgm:cxn modelId="{2F292E79-62E1-4345-B008-FDF8FD79CB3B}" type="presParOf" srcId="{08361E44-19D5-49A8-BC46-AFC99D780510}" destId="{FDEE6E22-250F-45F6-85D0-F57AB4D3B63B}" srcOrd="1" destOrd="0" presId="urn:microsoft.com/office/officeart/2005/8/layout/lProcess2"/>
    <dgm:cxn modelId="{2097CF4E-B328-466A-8D1E-B79596F3DECD}" type="presParOf" srcId="{08361E44-19D5-49A8-BC46-AFC99D780510}" destId="{7ED91A53-9004-4F12-B954-030067349AC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5EF08-C1EE-4208-8083-DE3053018BEB}"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en-US"/>
        </a:p>
      </dgm:t>
    </dgm:pt>
    <dgm:pt modelId="{F62F69B6-D4B1-40E7-8F1C-1190959D98CB}">
      <dgm:prSet phldrT="[Text]" custT="1"/>
      <dgm:spPr>
        <a:solidFill>
          <a:schemeClr val="accent2">
            <a:lumMod val="40000"/>
            <a:lumOff val="60000"/>
          </a:schemeClr>
        </a:solidFill>
      </dgm:spPr>
      <dgm: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 &amp; B programs use the same unique ID for a child</a:t>
          </a:r>
        </a:p>
      </dgm:t>
      <dgm:extLst>
        <a:ext uri="{E40237B7-FDA0-4F09-8148-C483321AD2D9}">
          <dgm14:cNvPr xmlns:dgm14="http://schemas.microsoft.com/office/drawing/2010/diagram" id="0" name="" descr="C/B programs use the same unique ID for a child&#10;"/>
        </a:ext>
      </dgm:extLst>
    </dgm:pt>
    <dgm:pt modelId="{B920137B-B72E-4BFC-AFCF-0690AE7036A3}" type="parTrans" cxnId="{8E2BCAAE-89C1-4306-9B26-CCA13A29F0F8}">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632D2BB-A71A-43F3-B6E7-A87B690BAC66}" type="sibTrans" cxnId="{8E2BCAAE-89C1-4306-9B26-CCA13A29F0F8}">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914E47E-A9B2-4B14-AEF8-E3C365E8B5E0}">
      <dgm:prSet phldrT="[Tex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C: 31%   B 619: 26%</a:t>
          </a:r>
        </a:p>
      </dgm:t>
      <dgm:extLst>
        <a:ext uri="{E40237B7-FDA0-4F09-8148-C483321AD2D9}">
          <dgm14:cNvPr xmlns:dgm14="http://schemas.microsoft.com/office/drawing/2010/diagram" id="0" name="" descr="C: 31%   B: 26%&#10;83% of respondents in the same state agreed on the answer&#10;"/>
        </a:ext>
      </dgm:extLst>
    </dgm:pt>
    <dgm:pt modelId="{F523BA6E-B82F-498F-BB66-2C9C0A884DD3}" type="parTrans" cxnId="{23E81A10-5B66-4FC0-95D5-A213AF28274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3D2DA49-F735-4A97-830E-F91BE3E0761F}" type="sibTrans" cxnId="{23E81A10-5B66-4FC0-95D5-A213AF28274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1224E7D-9B1C-4A55-A766-5CED4E7BA710}">
      <dgm:prSet phldrT="[Text]" custT="1"/>
      <dgm:spPr>
        <a:solidFill>
          <a:schemeClr val="accent2">
            <a:lumMod val="40000"/>
            <a:lumOff val="60000"/>
          </a:schemeClr>
        </a:solidFill>
      </dgm:spPr>
      <dgm: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 and B 619 programs can link child data through their data systems</a:t>
          </a:r>
        </a:p>
      </dgm:t>
      <dgm:extLst>
        <a:ext uri="{E40237B7-FDA0-4F09-8148-C483321AD2D9}">
          <dgm14:cNvPr xmlns:dgm14="http://schemas.microsoft.com/office/drawing/2010/diagram" id="0" name="" descr="Programs can link child data through data systems&#10;"/>
        </a:ext>
      </dgm:extLst>
    </dgm:pt>
    <dgm:pt modelId="{020C59A9-7DDE-4033-8703-A040FA920FB8}" type="parTrans" cxnId="{DB748151-6772-4633-9057-5EDAE0020A85}">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81E547A-55B2-4330-8E8A-27621C13DF54}" type="sibTrans" cxnId="{DB748151-6772-4633-9057-5EDAE0020A85}">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CB22EA6-D9B8-47AA-A22A-B682104BA608}">
      <dgm:prSet phldrT="[Tex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C: 25%   B 619: 16%</a:t>
          </a:r>
        </a:p>
      </dgm:t>
      <dgm:extLst>
        <a:ext uri="{E40237B7-FDA0-4F09-8148-C483321AD2D9}">
          <dgm14:cNvPr xmlns:dgm14="http://schemas.microsoft.com/office/drawing/2010/diagram" id="0" name="" descr="C: 25%   B: 16%&#10;75% of respondents in the same state agreed on the answer&#10;"/>
        </a:ext>
      </dgm:extLst>
    </dgm:pt>
    <dgm:pt modelId="{BDBD8CCC-A12D-436F-B020-217D36EED595}" type="parTrans" cxnId="{175517ED-571B-43BB-9B7D-E34BBB126F02}">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BF36486-3BFA-40D3-A8D7-ACE8C90D5DB3}" type="sibTrans" cxnId="{175517ED-571B-43BB-9B7D-E34BBB126F02}">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447F9F0-8551-47E6-929E-652AD5F9B209}">
      <dgm:prSet phldrT="[Text]" custT="1"/>
      <dgm:spPr/>
      <dgm:t>
        <a:bodyPr/>
        <a:lstStyle/>
        <a:p>
          <a:r>
            <a:rPr lang="en-US" sz="2000" b="1">
              <a:latin typeface="Tahoma" panose="020B0604030504040204" pitchFamily="34" charset="0"/>
              <a:ea typeface="Tahoma" panose="020B0604030504040204" pitchFamily="34" charset="0"/>
              <a:cs typeface="Tahoma" panose="020B0604030504040204" pitchFamily="34" charset="0"/>
            </a:rPr>
            <a:t>77% </a:t>
          </a:r>
          <a:r>
            <a:rPr lang="en-US" sz="2000">
              <a:latin typeface="Tahoma" panose="020B0604030504040204" pitchFamily="34" charset="0"/>
              <a:ea typeface="Tahoma" panose="020B0604030504040204" pitchFamily="34" charset="0"/>
              <a:cs typeface="Tahoma" panose="020B0604030504040204" pitchFamily="34" charset="0"/>
            </a:rPr>
            <a:t>of respondents in the same state agreed on the answer</a:t>
          </a:r>
        </a:p>
      </dgm:t>
    </dgm:pt>
    <dgm:pt modelId="{0A35D87C-D694-49D9-9A4E-1EE1E183481C}" type="parTrans" cxnId="{E6008BD6-C73E-4B60-8860-4C455B91B7C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8DEDE64-1BD4-4880-ADDE-661C8256565A}" type="sibTrans" cxnId="{E6008BD6-C73E-4B60-8860-4C455B91B7C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C7655A3-ADD9-4EF6-85D6-1E6B686AAB15}">
      <dgm:prSet phldrT="[Text]" custT="1"/>
      <dgm:spPr/>
      <dgm:t>
        <a:bodyPr/>
        <a:lstStyle/>
        <a:p>
          <a:r>
            <a:rPr lang="en-US" sz="2000" b="1">
              <a:latin typeface="Tahoma" panose="020B0604030504040204" pitchFamily="34" charset="0"/>
              <a:ea typeface="Tahoma" panose="020B0604030504040204" pitchFamily="34" charset="0"/>
              <a:cs typeface="Tahoma" panose="020B0604030504040204" pitchFamily="34" charset="0"/>
            </a:rPr>
            <a:t>56% </a:t>
          </a:r>
          <a:r>
            <a:rPr lang="en-US" sz="2000">
              <a:latin typeface="Tahoma" panose="020B0604030504040204" pitchFamily="34" charset="0"/>
              <a:ea typeface="Tahoma" panose="020B0604030504040204" pitchFamily="34" charset="0"/>
              <a:cs typeface="Tahoma" panose="020B0604030504040204" pitchFamily="34" charset="0"/>
            </a:rPr>
            <a:t>of respondents in the same state agreed on the answer</a:t>
          </a:r>
        </a:p>
      </dgm:t>
    </dgm:pt>
    <dgm:pt modelId="{BB510F0A-BFC4-4513-8EF0-5440A1828DA6}" type="parTrans" cxnId="{587944AE-9A00-4066-BC5B-DF6832F09B80}">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336F9E0-AF34-4845-87BA-75A4A97223E5}" type="sibTrans" cxnId="{587944AE-9A00-4066-BC5B-DF6832F09B80}">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D865A89-FD85-4F11-BA49-324FE9D53BBE}">
      <dgm:prSet phldrT="[Text]" custT="1"/>
      <dgm:spPr>
        <a:solidFill>
          <a:schemeClr val="accent2">
            <a:lumMod val="40000"/>
            <a:lumOff val="60000"/>
          </a:schemeClr>
        </a:solidFill>
      </dgm:spPr>
      <dgm: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State has an ECIDS (EC integrated data system)</a:t>
          </a:r>
        </a:p>
      </dgm:t>
      <dgm:extLst>
        <a:ext uri="{E40237B7-FDA0-4F09-8148-C483321AD2D9}">
          <dgm14:cNvPr xmlns:dgm14="http://schemas.microsoft.com/office/drawing/2010/diagram" id="0" name="" descr="State has an SLDS (student longitudinal data system)&#10;"/>
        </a:ext>
      </dgm:extLst>
    </dgm:pt>
    <dgm:pt modelId="{C9D2AF7B-378A-4779-8D0E-C07744249627}" type="parTrans" cxnId="{75160109-AD6E-40FD-B98A-8CA2B9E973A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5274909-E8D0-414C-B3E5-B7094703B3BE}" type="sibTrans" cxnId="{75160109-AD6E-40FD-B98A-8CA2B9E973A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0CF1E49-F656-4B63-8F5D-9450BAC3477F}">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C: 36%   B 619: 38%   Matched: 22%</a:t>
          </a:r>
        </a:p>
      </dgm:t>
      <dgm:extLst>
        <a:ext uri="{E40237B7-FDA0-4F09-8148-C483321AD2D9}">
          <dgm14:cNvPr xmlns:dgm14="http://schemas.microsoft.com/office/drawing/2010/diagram" id="0" name="" descr="C: 65%   B: 69%&#10;Actual: 98%&#10;"/>
        </a:ext>
      </dgm:extLst>
    </dgm:pt>
    <dgm:pt modelId="{AEE060A6-A778-4539-ACE2-E3F409CB16B2}" type="parTrans" cxnId="{03851C7A-B201-4FEA-94BF-C2FB6D039E3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5611D05-0199-4A6B-8532-A0E056611E48}" type="sibTrans" cxnId="{03851C7A-B201-4FEA-94BF-C2FB6D039E3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CFCE48D-1D5D-4883-B9B8-3F4B253ABD14}">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Public data: 28%</a:t>
          </a:r>
        </a:p>
      </dgm:t>
    </dgm:pt>
    <dgm:pt modelId="{21484085-77F0-4B3F-B335-145DC5A25723}" type="parTrans" cxnId="{13EA45D6-5B92-4384-84DF-58F6F01B0B41}">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A1FFC3F-6E3C-48A5-B7F8-E63DA9BAC0A5}" type="sibTrans" cxnId="{13EA45D6-5B92-4384-84DF-58F6F01B0B41}">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AB9A86D-A202-4E3A-8943-43E51E3552DF}" type="pres">
      <dgm:prSet presAssocID="{21A5EF08-C1EE-4208-8083-DE3053018BEB}" presName="linear" presStyleCnt="0">
        <dgm:presLayoutVars>
          <dgm:animLvl val="lvl"/>
          <dgm:resizeHandles val="exact"/>
        </dgm:presLayoutVars>
      </dgm:prSet>
      <dgm:spPr/>
    </dgm:pt>
    <dgm:pt modelId="{26452C1B-A8BC-473E-BCD7-169A5A937CEC}" type="pres">
      <dgm:prSet presAssocID="{F62F69B6-D4B1-40E7-8F1C-1190959D98CB}" presName="parentText" presStyleLbl="node1" presStyleIdx="0" presStyleCnt="3" custScaleY="66798">
        <dgm:presLayoutVars>
          <dgm:chMax val="0"/>
          <dgm:bulletEnabled val="1"/>
        </dgm:presLayoutVars>
      </dgm:prSet>
      <dgm:spPr/>
    </dgm:pt>
    <dgm:pt modelId="{929362EB-217E-4396-911B-AABB9937D16C}" type="pres">
      <dgm:prSet presAssocID="{F62F69B6-D4B1-40E7-8F1C-1190959D98CB}" presName="childText" presStyleLbl="revTx" presStyleIdx="0" presStyleCnt="3">
        <dgm:presLayoutVars>
          <dgm:bulletEnabled val="1"/>
        </dgm:presLayoutVars>
      </dgm:prSet>
      <dgm:spPr/>
    </dgm:pt>
    <dgm:pt modelId="{2696BE40-8442-4900-A414-BFD9B257F839}" type="pres">
      <dgm:prSet presAssocID="{D1224E7D-9B1C-4A55-A766-5CED4E7BA710}" presName="parentText" presStyleLbl="node1" presStyleIdx="1" presStyleCnt="3" custScaleY="95310">
        <dgm:presLayoutVars>
          <dgm:chMax val="0"/>
          <dgm:bulletEnabled val="1"/>
        </dgm:presLayoutVars>
      </dgm:prSet>
      <dgm:spPr/>
    </dgm:pt>
    <dgm:pt modelId="{39E8D29C-8A1B-4D3D-A048-0757C4D6B793}" type="pres">
      <dgm:prSet presAssocID="{D1224E7D-9B1C-4A55-A766-5CED4E7BA710}" presName="childText" presStyleLbl="revTx" presStyleIdx="1" presStyleCnt="3">
        <dgm:presLayoutVars>
          <dgm:bulletEnabled val="1"/>
        </dgm:presLayoutVars>
      </dgm:prSet>
      <dgm:spPr/>
    </dgm:pt>
    <dgm:pt modelId="{D1EEA811-AC09-4BB0-A8F3-DDC520AF831C}" type="pres">
      <dgm:prSet presAssocID="{AD865A89-FD85-4F11-BA49-324FE9D53BBE}" presName="parentText" presStyleLbl="node1" presStyleIdx="2" presStyleCnt="3" custScaleY="66798">
        <dgm:presLayoutVars>
          <dgm:chMax val="0"/>
          <dgm:bulletEnabled val="1"/>
        </dgm:presLayoutVars>
      </dgm:prSet>
      <dgm:spPr/>
    </dgm:pt>
    <dgm:pt modelId="{837D286A-E04B-4678-A0EE-AD4A57CC326D}" type="pres">
      <dgm:prSet presAssocID="{AD865A89-FD85-4F11-BA49-324FE9D53BBE}" presName="childText" presStyleLbl="revTx" presStyleIdx="2" presStyleCnt="3">
        <dgm:presLayoutVars>
          <dgm:bulletEnabled val="1"/>
        </dgm:presLayoutVars>
      </dgm:prSet>
      <dgm:spPr/>
    </dgm:pt>
  </dgm:ptLst>
  <dgm:cxnLst>
    <dgm:cxn modelId="{75160109-AD6E-40FD-B98A-8CA2B9E973AF}" srcId="{21A5EF08-C1EE-4208-8083-DE3053018BEB}" destId="{AD865A89-FD85-4F11-BA49-324FE9D53BBE}" srcOrd="2" destOrd="0" parTransId="{C9D2AF7B-378A-4779-8D0E-C07744249627}" sibTransId="{65274909-E8D0-414C-B3E5-B7094703B3BE}"/>
    <dgm:cxn modelId="{2470B909-9C7E-4BA4-B5E9-18BF93F834BA}" type="presOf" srcId="{D1224E7D-9B1C-4A55-A766-5CED4E7BA710}" destId="{2696BE40-8442-4900-A414-BFD9B257F839}" srcOrd="0" destOrd="0" presId="urn:microsoft.com/office/officeart/2005/8/layout/vList2"/>
    <dgm:cxn modelId="{23E81A10-5B66-4FC0-95D5-A213AF28274D}" srcId="{F62F69B6-D4B1-40E7-8F1C-1190959D98CB}" destId="{1914E47E-A9B2-4B14-AEF8-E3C365E8B5E0}" srcOrd="0" destOrd="0" parTransId="{F523BA6E-B82F-498F-BB66-2C9C0A884DD3}" sibTransId="{03D2DA49-F735-4A97-830E-F91BE3E0761F}"/>
    <dgm:cxn modelId="{592E1E3E-E662-4922-8180-40F75B99F032}" type="presOf" srcId="{70CF1E49-F656-4B63-8F5D-9450BAC3477F}" destId="{837D286A-E04B-4678-A0EE-AD4A57CC326D}" srcOrd="0" destOrd="0" presId="urn:microsoft.com/office/officeart/2005/8/layout/vList2"/>
    <dgm:cxn modelId="{90E2D943-F4B0-4253-9943-616FC84AB278}" type="presOf" srcId="{1914E47E-A9B2-4B14-AEF8-E3C365E8B5E0}" destId="{929362EB-217E-4396-911B-AABB9937D16C}" srcOrd="0" destOrd="0" presId="urn:microsoft.com/office/officeart/2005/8/layout/vList2"/>
    <dgm:cxn modelId="{DB748151-6772-4633-9057-5EDAE0020A85}" srcId="{21A5EF08-C1EE-4208-8083-DE3053018BEB}" destId="{D1224E7D-9B1C-4A55-A766-5CED4E7BA710}" srcOrd="1" destOrd="0" parTransId="{020C59A9-7DDE-4033-8703-A040FA920FB8}" sibTransId="{281E547A-55B2-4330-8E8A-27621C13DF54}"/>
    <dgm:cxn modelId="{03851C7A-B201-4FEA-94BF-C2FB6D039E3D}" srcId="{AD865A89-FD85-4F11-BA49-324FE9D53BBE}" destId="{70CF1E49-F656-4B63-8F5D-9450BAC3477F}" srcOrd="0" destOrd="0" parTransId="{AEE060A6-A778-4539-ACE2-E3F409CB16B2}" sibTransId="{A5611D05-0199-4A6B-8532-A0E056611E48}"/>
    <dgm:cxn modelId="{09885987-DC9C-4428-8C76-BEDBD2402D62}" type="presOf" srcId="{3CB22EA6-D9B8-47AA-A22A-B682104BA608}" destId="{39E8D29C-8A1B-4D3D-A048-0757C4D6B793}" srcOrd="0" destOrd="0" presId="urn:microsoft.com/office/officeart/2005/8/layout/vList2"/>
    <dgm:cxn modelId="{0A06CD8C-A6C8-4DD0-9216-36E812BACD2D}" type="presOf" srcId="{2C7655A3-ADD9-4EF6-85D6-1E6B686AAB15}" destId="{39E8D29C-8A1B-4D3D-A048-0757C4D6B793}" srcOrd="0" destOrd="1" presId="urn:microsoft.com/office/officeart/2005/8/layout/vList2"/>
    <dgm:cxn modelId="{AFB4CD92-84E6-4D67-BCF7-4173F2C4C9AF}" type="presOf" srcId="{21A5EF08-C1EE-4208-8083-DE3053018BEB}" destId="{9AB9A86D-A202-4E3A-8943-43E51E3552DF}" srcOrd="0" destOrd="0" presId="urn:microsoft.com/office/officeart/2005/8/layout/vList2"/>
    <dgm:cxn modelId="{587944AE-9A00-4066-BC5B-DF6832F09B80}" srcId="{D1224E7D-9B1C-4A55-A766-5CED4E7BA710}" destId="{2C7655A3-ADD9-4EF6-85D6-1E6B686AAB15}" srcOrd="1" destOrd="0" parTransId="{BB510F0A-BFC4-4513-8EF0-5440A1828DA6}" sibTransId="{3336F9E0-AF34-4845-87BA-75A4A97223E5}"/>
    <dgm:cxn modelId="{8E2BCAAE-89C1-4306-9B26-CCA13A29F0F8}" srcId="{21A5EF08-C1EE-4208-8083-DE3053018BEB}" destId="{F62F69B6-D4B1-40E7-8F1C-1190959D98CB}" srcOrd="0" destOrd="0" parTransId="{B920137B-B72E-4BFC-AFCF-0690AE7036A3}" sibTransId="{3632D2BB-A71A-43F3-B6E7-A87B690BAC66}"/>
    <dgm:cxn modelId="{B75A08BA-C8BA-4AF9-91C6-B0F71D38F3D9}" type="presOf" srcId="{7447F9F0-8551-47E6-929E-652AD5F9B209}" destId="{929362EB-217E-4396-911B-AABB9937D16C}" srcOrd="0" destOrd="1" presId="urn:microsoft.com/office/officeart/2005/8/layout/vList2"/>
    <dgm:cxn modelId="{26D9C2D3-3C29-4323-A4E0-550ECF62371E}" type="presOf" srcId="{F62F69B6-D4B1-40E7-8F1C-1190959D98CB}" destId="{26452C1B-A8BC-473E-BCD7-169A5A937CEC}" srcOrd="0" destOrd="0" presId="urn:microsoft.com/office/officeart/2005/8/layout/vList2"/>
    <dgm:cxn modelId="{13EA45D6-5B92-4384-84DF-58F6F01B0B41}" srcId="{AD865A89-FD85-4F11-BA49-324FE9D53BBE}" destId="{0CFCE48D-1D5D-4883-B9B8-3F4B253ABD14}" srcOrd="1" destOrd="0" parTransId="{21484085-77F0-4B3F-B335-145DC5A25723}" sibTransId="{8A1FFC3F-6E3C-48A5-B7F8-E63DA9BAC0A5}"/>
    <dgm:cxn modelId="{E6008BD6-C73E-4B60-8860-4C455B91B7CD}" srcId="{F62F69B6-D4B1-40E7-8F1C-1190959D98CB}" destId="{7447F9F0-8551-47E6-929E-652AD5F9B209}" srcOrd="1" destOrd="0" parTransId="{0A35D87C-D694-49D9-9A4E-1EE1E183481C}" sibTransId="{A8DEDE64-1BD4-4880-ADDE-661C8256565A}"/>
    <dgm:cxn modelId="{A256FADB-2B40-4DBB-A9F7-67C852D6A589}" type="presOf" srcId="{0CFCE48D-1D5D-4883-B9B8-3F4B253ABD14}" destId="{837D286A-E04B-4678-A0EE-AD4A57CC326D}" srcOrd="0" destOrd="1" presId="urn:microsoft.com/office/officeart/2005/8/layout/vList2"/>
    <dgm:cxn modelId="{9FB617EA-EDD2-417B-867D-8ECAB333BB83}" type="presOf" srcId="{AD865A89-FD85-4F11-BA49-324FE9D53BBE}" destId="{D1EEA811-AC09-4BB0-A8F3-DDC520AF831C}" srcOrd="0" destOrd="0" presId="urn:microsoft.com/office/officeart/2005/8/layout/vList2"/>
    <dgm:cxn modelId="{175517ED-571B-43BB-9B7D-E34BBB126F02}" srcId="{D1224E7D-9B1C-4A55-A766-5CED4E7BA710}" destId="{3CB22EA6-D9B8-47AA-A22A-B682104BA608}" srcOrd="0" destOrd="0" parTransId="{BDBD8CCC-A12D-436F-B020-217D36EED595}" sibTransId="{5BF36486-3BFA-40D3-A8D7-ACE8C90D5DB3}"/>
    <dgm:cxn modelId="{0F30D42D-41E3-4B27-BE64-DB69B19E2302}" type="presParOf" srcId="{9AB9A86D-A202-4E3A-8943-43E51E3552DF}" destId="{26452C1B-A8BC-473E-BCD7-169A5A937CEC}" srcOrd="0" destOrd="0" presId="urn:microsoft.com/office/officeart/2005/8/layout/vList2"/>
    <dgm:cxn modelId="{BC881554-336B-4614-8876-8F2921E01EB1}" type="presParOf" srcId="{9AB9A86D-A202-4E3A-8943-43E51E3552DF}" destId="{929362EB-217E-4396-911B-AABB9937D16C}" srcOrd="1" destOrd="0" presId="urn:microsoft.com/office/officeart/2005/8/layout/vList2"/>
    <dgm:cxn modelId="{3035A5DB-663B-4061-8A1D-E079689AF400}" type="presParOf" srcId="{9AB9A86D-A202-4E3A-8943-43E51E3552DF}" destId="{2696BE40-8442-4900-A414-BFD9B257F839}" srcOrd="2" destOrd="0" presId="urn:microsoft.com/office/officeart/2005/8/layout/vList2"/>
    <dgm:cxn modelId="{9C627866-4FA5-443F-9BD3-BF60C84AD8AE}" type="presParOf" srcId="{9AB9A86D-A202-4E3A-8943-43E51E3552DF}" destId="{39E8D29C-8A1B-4D3D-A048-0757C4D6B793}" srcOrd="3" destOrd="0" presId="urn:microsoft.com/office/officeart/2005/8/layout/vList2"/>
    <dgm:cxn modelId="{0BE0BCD3-0C30-4A5B-87B7-630A356934E2}" type="presParOf" srcId="{9AB9A86D-A202-4E3A-8943-43E51E3552DF}" destId="{D1EEA811-AC09-4BB0-A8F3-DDC520AF831C}" srcOrd="4" destOrd="0" presId="urn:microsoft.com/office/officeart/2005/8/layout/vList2"/>
    <dgm:cxn modelId="{F3A04D48-FAA3-4357-9759-FB3EB8D11D1F}" type="presParOf" srcId="{9AB9A86D-A202-4E3A-8943-43E51E3552DF}" destId="{837D286A-E04B-4678-A0EE-AD4A57CC326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82BD-9676-4EE7-88E9-FCDAC47D0E81}">
      <dsp:nvSpPr>
        <dsp:cNvPr id="0" name=""/>
        <dsp:cNvSpPr/>
      </dsp:nvSpPr>
      <dsp:spPr>
        <a:xfrm>
          <a:off x="15" y="0"/>
          <a:ext cx="3337470" cy="375982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ahoma" panose="020B0604030504040204" pitchFamily="34" charset="0"/>
              <a:ea typeface="Tahoma" panose="020B0604030504040204" pitchFamily="34" charset="0"/>
              <a:cs typeface="Tahoma" panose="020B0604030504040204" pitchFamily="34" charset="0"/>
            </a:rPr>
            <a:t>Fiscal</a:t>
          </a:r>
          <a:endParaRPr lang="en-US" sz="5000" kern="1200">
            <a:latin typeface="Tahoma" panose="020B0604030504040204" pitchFamily="34" charset="0"/>
            <a:ea typeface="Tahoma" panose="020B0604030504040204" pitchFamily="34" charset="0"/>
            <a:cs typeface="Tahoma" panose="020B0604030504040204" pitchFamily="34" charset="0"/>
          </a:endParaRPr>
        </a:p>
      </dsp:txBody>
      <dsp:txXfrm>
        <a:off x="15" y="0"/>
        <a:ext cx="3337470" cy="1127946"/>
      </dsp:txXfrm>
    </dsp:sp>
    <dsp:sp modelId="{A8BEE8CB-8F2A-49D6-9264-6916AE0B9164}">
      <dsp:nvSpPr>
        <dsp:cNvPr id="0" name=""/>
        <dsp:cNvSpPr/>
      </dsp:nvSpPr>
      <dsp:spPr>
        <a:xfrm>
          <a:off x="335030" y="910600"/>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Supports direct Medicaid billing</a:t>
          </a:r>
        </a:p>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C: 41%   B: 16%</a:t>
          </a:r>
        </a:p>
      </dsp:txBody>
      <dsp:txXfrm>
        <a:off x="370680" y="946250"/>
        <a:ext cx="2598676" cy="1145868"/>
      </dsp:txXfrm>
    </dsp:sp>
    <dsp:sp modelId="{D643FF7B-9FCA-40F5-B9C8-479D231469E5}">
      <dsp:nvSpPr>
        <dsp:cNvPr id="0" name=""/>
        <dsp:cNvSpPr/>
      </dsp:nvSpPr>
      <dsp:spPr>
        <a:xfrm>
          <a:off x="335030" y="2354569"/>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Contains financial data for billing/claims</a:t>
          </a:r>
        </a:p>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 83%   B: 51%</a:t>
          </a:r>
        </a:p>
      </dsp:txBody>
      <dsp:txXfrm>
        <a:off x="370680" y="2390219"/>
        <a:ext cx="2598676" cy="1145868"/>
      </dsp:txXfrm>
    </dsp:sp>
    <dsp:sp modelId="{63CFF617-57A5-461D-AC98-8BE676FDD716}">
      <dsp:nvSpPr>
        <dsp:cNvPr id="0" name=""/>
        <dsp:cNvSpPr/>
      </dsp:nvSpPr>
      <dsp:spPr>
        <a:xfrm>
          <a:off x="3589064" y="0"/>
          <a:ext cx="3337470" cy="375982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ahoma" panose="020B0604030504040204" pitchFamily="34" charset="0"/>
              <a:ea typeface="Tahoma" panose="020B0604030504040204" pitchFamily="34" charset="0"/>
              <a:cs typeface="Tahoma" panose="020B0604030504040204" pitchFamily="34" charset="0"/>
            </a:rPr>
            <a:t>Families</a:t>
          </a:r>
          <a:endParaRPr lang="en-US" sz="4000" kern="1200">
            <a:latin typeface="Tahoma" panose="020B0604030504040204" pitchFamily="34" charset="0"/>
            <a:ea typeface="Tahoma" panose="020B0604030504040204" pitchFamily="34" charset="0"/>
            <a:cs typeface="Tahoma" panose="020B0604030504040204" pitchFamily="34" charset="0"/>
          </a:endParaRPr>
        </a:p>
      </dsp:txBody>
      <dsp:txXfrm>
        <a:off x="3589064" y="0"/>
        <a:ext cx="3337470" cy="1127946"/>
      </dsp:txXfrm>
    </dsp:sp>
    <dsp:sp modelId="{D8080652-C392-47CB-A852-D72976665E72}">
      <dsp:nvSpPr>
        <dsp:cNvPr id="0" name=""/>
        <dsp:cNvSpPr/>
      </dsp:nvSpPr>
      <dsp:spPr>
        <a:xfrm>
          <a:off x="3922811" y="910600"/>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Includes a parent portal</a:t>
          </a:r>
        </a:p>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 11%   B: 26%</a:t>
          </a:r>
        </a:p>
      </dsp:txBody>
      <dsp:txXfrm>
        <a:off x="3958461" y="946250"/>
        <a:ext cx="2598676" cy="1145868"/>
      </dsp:txXfrm>
    </dsp:sp>
    <dsp:sp modelId="{4BDBDBD9-82B6-4664-ADD3-FA5DC307D7D8}">
      <dsp:nvSpPr>
        <dsp:cNvPr id="0" name=""/>
        <dsp:cNvSpPr/>
      </dsp:nvSpPr>
      <dsp:spPr>
        <a:xfrm>
          <a:off x="3922811" y="2354569"/>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Supports transfers across programs/LEAs</a:t>
          </a:r>
        </a:p>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 67%   B: 54%</a:t>
          </a:r>
        </a:p>
      </dsp:txBody>
      <dsp:txXfrm>
        <a:off x="3958461" y="2390219"/>
        <a:ext cx="2598676" cy="1145868"/>
      </dsp:txXfrm>
    </dsp:sp>
    <dsp:sp modelId="{CC2C7E9D-850A-46CB-8018-47F2F191B1C2}">
      <dsp:nvSpPr>
        <dsp:cNvPr id="0" name=""/>
        <dsp:cNvSpPr/>
      </dsp:nvSpPr>
      <dsp:spPr>
        <a:xfrm>
          <a:off x="7176845" y="0"/>
          <a:ext cx="3337470" cy="375982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ahoma" panose="020B0604030504040204" pitchFamily="34" charset="0"/>
              <a:ea typeface="Tahoma" panose="020B0604030504040204" pitchFamily="34" charset="0"/>
              <a:cs typeface="Tahoma" panose="020B0604030504040204" pitchFamily="34" charset="0"/>
            </a:rPr>
            <a:t>Ease of Use</a:t>
          </a:r>
        </a:p>
      </dsp:txBody>
      <dsp:txXfrm>
        <a:off x="7176845" y="0"/>
        <a:ext cx="3337470" cy="1127946"/>
      </dsp:txXfrm>
    </dsp:sp>
    <dsp:sp modelId="{51185363-B2A1-43A1-BF43-93098F95C3FB}">
      <dsp:nvSpPr>
        <dsp:cNvPr id="0" name=""/>
        <dsp:cNvSpPr/>
      </dsp:nvSpPr>
      <dsp:spPr>
        <a:xfrm>
          <a:off x="7510592" y="910600"/>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Supports electronic referrals</a:t>
          </a:r>
        </a:p>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 41%   B: 23%</a:t>
          </a:r>
        </a:p>
      </dsp:txBody>
      <dsp:txXfrm>
        <a:off x="7546242" y="946250"/>
        <a:ext cx="2598676" cy="1145868"/>
      </dsp:txXfrm>
    </dsp:sp>
    <dsp:sp modelId="{7ED91A53-9004-4F12-B954-030067349AC2}">
      <dsp:nvSpPr>
        <dsp:cNvPr id="0" name=""/>
        <dsp:cNvSpPr/>
      </dsp:nvSpPr>
      <dsp:spPr>
        <a:xfrm>
          <a:off x="7510592" y="2354569"/>
          <a:ext cx="2669976" cy="121716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Accepts electronic signatures</a:t>
          </a:r>
        </a:p>
        <a:p>
          <a:pPr marL="0" lvl="0" indent="0" algn="ctr"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 27%   B: 31%</a:t>
          </a:r>
        </a:p>
      </dsp:txBody>
      <dsp:txXfrm>
        <a:off x="7546242" y="2390219"/>
        <a:ext cx="2598676" cy="1145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2C1B-A8BC-473E-BCD7-169A5A937CEC}">
      <dsp:nvSpPr>
        <dsp:cNvPr id="0" name=""/>
        <dsp:cNvSpPr/>
      </dsp:nvSpPr>
      <dsp:spPr>
        <a:xfrm>
          <a:off x="0" y="1217"/>
          <a:ext cx="7767072" cy="633044"/>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C &amp; B programs use the same unique ID for a child</a:t>
          </a:r>
        </a:p>
      </dsp:txBody>
      <dsp:txXfrm>
        <a:off x="30903" y="32120"/>
        <a:ext cx="7705266" cy="571238"/>
      </dsp:txXfrm>
    </dsp:sp>
    <dsp:sp modelId="{929362EB-217E-4396-911B-AABB9937D16C}">
      <dsp:nvSpPr>
        <dsp:cNvPr id="0" name=""/>
        <dsp:cNvSpPr/>
      </dsp:nvSpPr>
      <dsp:spPr>
        <a:xfrm>
          <a:off x="0" y="634262"/>
          <a:ext cx="776707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6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Tahoma" panose="020B0604030504040204" pitchFamily="34" charset="0"/>
              <a:ea typeface="Tahoma" panose="020B0604030504040204" pitchFamily="34" charset="0"/>
              <a:cs typeface="Tahoma" panose="020B0604030504040204" pitchFamily="34" charset="0"/>
            </a:rPr>
            <a:t>C: 31%   B 619: 26%</a:t>
          </a:r>
        </a:p>
        <a:p>
          <a:pPr marL="228600" lvl="1" indent="-228600" algn="l" defTabSz="889000">
            <a:lnSpc>
              <a:spcPct val="90000"/>
            </a:lnSpc>
            <a:spcBef>
              <a:spcPct val="0"/>
            </a:spcBef>
            <a:spcAft>
              <a:spcPct val="20000"/>
            </a:spcAft>
            <a:buChar char="•"/>
          </a:pPr>
          <a:r>
            <a:rPr lang="en-US" sz="2000" b="1" kern="1200">
              <a:latin typeface="Tahoma" panose="020B0604030504040204" pitchFamily="34" charset="0"/>
              <a:ea typeface="Tahoma" panose="020B0604030504040204" pitchFamily="34" charset="0"/>
              <a:cs typeface="Tahoma" panose="020B0604030504040204" pitchFamily="34" charset="0"/>
            </a:rPr>
            <a:t>77% </a:t>
          </a:r>
          <a:r>
            <a:rPr lang="en-US" sz="2000" kern="1200">
              <a:latin typeface="Tahoma" panose="020B0604030504040204" pitchFamily="34" charset="0"/>
              <a:ea typeface="Tahoma" panose="020B0604030504040204" pitchFamily="34" charset="0"/>
              <a:cs typeface="Tahoma" panose="020B0604030504040204" pitchFamily="34" charset="0"/>
            </a:rPr>
            <a:t>of respondents in the same state agreed on the answer</a:t>
          </a:r>
        </a:p>
      </dsp:txBody>
      <dsp:txXfrm>
        <a:off x="0" y="634262"/>
        <a:ext cx="7767072" cy="745200"/>
      </dsp:txXfrm>
    </dsp:sp>
    <dsp:sp modelId="{2696BE40-8442-4900-A414-BFD9B257F839}">
      <dsp:nvSpPr>
        <dsp:cNvPr id="0" name=""/>
        <dsp:cNvSpPr/>
      </dsp:nvSpPr>
      <dsp:spPr>
        <a:xfrm>
          <a:off x="0" y="1379462"/>
          <a:ext cx="7767072" cy="903252"/>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C and B 619 programs can link child data through their data systems</a:t>
          </a:r>
        </a:p>
      </dsp:txBody>
      <dsp:txXfrm>
        <a:off x="44093" y="1423555"/>
        <a:ext cx="7678886" cy="815066"/>
      </dsp:txXfrm>
    </dsp:sp>
    <dsp:sp modelId="{39E8D29C-8A1B-4D3D-A048-0757C4D6B793}">
      <dsp:nvSpPr>
        <dsp:cNvPr id="0" name=""/>
        <dsp:cNvSpPr/>
      </dsp:nvSpPr>
      <dsp:spPr>
        <a:xfrm>
          <a:off x="0" y="2282714"/>
          <a:ext cx="776707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6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Tahoma" panose="020B0604030504040204" pitchFamily="34" charset="0"/>
              <a:ea typeface="Tahoma" panose="020B0604030504040204" pitchFamily="34" charset="0"/>
              <a:cs typeface="Tahoma" panose="020B0604030504040204" pitchFamily="34" charset="0"/>
            </a:rPr>
            <a:t>C: 25%   B 619: 16%</a:t>
          </a:r>
        </a:p>
        <a:p>
          <a:pPr marL="228600" lvl="1" indent="-228600" algn="l" defTabSz="889000">
            <a:lnSpc>
              <a:spcPct val="90000"/>
            </a:lnSpc>
            <a:spcBef>
              <a:spcPct val="0"/>
            </a:spcBef>
            <a:spcAft>
              <a:spcPct val="20000"/>
            </a:spcAft>
            <a:buChar char="•"/>
          </a:pPr>
          <a:r>
            <a:rPr lang="en-US" sz="2000" b="1" kern="1200">
              <a:latin typeface="Tahoma" panose="020B0604030504040204" pitchFamily="34" charset="0"/>
              <a:ea typeface="Tahoma" panose="020B0604030504040204" pitchFamily="34" charset="0"/>
              <a:cs typeface="Tahoma" panose="020B0604030504040204" pitchFamily="34" charset="0"/>
            </a:rPr>
            <a:t>56% </a:t>
          </a:r>
          <a:r>
            <a:rPr lang="en-US" sz="2000" kern="1200">
              <a:latin typeface="Tahoma" panose="020B0604030504040204" pitchFamily="34" charset="0"/>
              <a:ea typeface="Tahoma" panose="020B0604030504040204" pitchFamily="34" charset="0"/>
              <a:cs typeface="Tahoma" panose="020B0604030504040204" pitchFamily="34" charset="0"/>
            </a:rPr>
            <a:t>of respondents in the same state agreed on the answer</a:t>
          </a:r>
        </a:p>
      </dsp:txBody>
      <dsp:txXfrm>
        <a:off x="0" y="2282714"/>
        <a:ext cx="7767072" cy="745200"/>
      </dsp:txXfrm>
    </dsp:sp>
    <dsp:sp modelId="{D1EEA811-AC09-4BB0-A8F3-DDC520AF831C}">
      <dsp:nvSpPr>
        <dsp:cNvPr id="0" name=""/>
        <dsp:cNvSpPr/>
      </dsp:nvSpPr>
      <dsp:spPr>
        <a:xfrm>
          <a:off x="0" y="3027914"/>
          <a:ext cx="7767072" cy="633044"/>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State has an ECIDS (EC integrated data system)</a:t>
          </a:r>
        </a:p>
      </dsp:txBody>
      <dsp:txXfrm>
        <a:off x="30903" y="3058817"/>
        <a:ext cx="7705266" cy="571238"/>
      </dsp:txXfrm>
    </dsp:sp>
    <dsp:sp modelId="{837D286A-E04B-4678-A0EE-AD4A57CC326D}">
      <dsp:nvSpPr>
        <dsp:cNvPr id="0" name=""/>
        <dsp:cNvSpPr/>
      </dsp:nvSpPr>
      <dsp:spPr>
        <a:xfrm>
          <a:off x="0" y="3660959"/>
          <a:ext cx="776707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6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C: 36%   B 619: 38%   Matched: 22%</a:t>
          </a:r>
        </a:p>
        <a:p>
          <a:pPr marL="228600" lvl="1" indent="-228600" algn="l" defTabSz="889000">
            <a:lnSpc>
              <a:spcPct val="90000"/>
            </a:lnSpc>
            <a:spcBef>
              <a:spcPct val="0"/>
            </a:spcBef>
            <a:spcAft>
              <a:spcPct val="200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Public data: 28%</a:t>
          </a:r>
        </a:p>
      </dsp:txBody>
      <dsp:txXfrm>
        <a:off x="0" y="3660959"/>
        <a:ext cx="7767072" cy="7452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1/3/25</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2A19E-39CD-484F-8AEF-767448EA0CDB}" type="datetimeFigureOut">
              <a:rPr lang="en-US" smtClean="0"/>
              <a:t>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846B4-4824-47BC-91D1-E6ACBC2C621A}" type="slidenum">
              <a:rPr lang="en-US" smtClean="0"/>
              <a:t>‹#›</a:t>
            </a:fld>
            <a:endParaRPr lang="en-US"/>
          </a:p>
        </p:txBody>
      </p:sp>
    </p:spTree>
    <p:extLst>
      <p:ext uri="{BB962C8B-B14F-4D97-AF65-F5344CB8AC3E}">
        <p14:creationId xmlns:p14="http://schemas.microsoft.com/office/powerpoint/2010/main" val="178255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EDC846B4-4824-47BC-91D1-E6ACBC2C621A}" type="slidenum">
              <a:rPr lang="en-US" smtClean="0"/>
              <a:t>1</a:t>
            </a:fld>
            <a:endParaRPr lang="en-US"/>
          </a:p>
        </p:txBody>
      </p:sp>
    </p:spTree>
    <p:extLst>
      <p:ext uri="{BB962C8B-B14F-4D97-AF65-F5344CB8AC3E}">
        <p14:creationId xmlns:p14="http://schemas.microsoft.com/office/powerpoint/2010/main" val="369387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10</a:t>
            </a:fld>
            <a:endParaRPr lang="en-US"/>
          </a:p>
        </p:txBody>
      </p:sp>
    </p:spTree>
    <p:extLst>
      <p:ext uri="{BB962C8B-B14F-4D97-AF65-F5344CB8AC3E}">
        <p14:creationId xmlns:p14="http://schemas.microsoft.com/office/powerpoint/2010/main" val="367010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85E604F4-BC7C-4D21-BAE7-F8306ADC8440}" type="slidenum">
              <a:rPr lang="en-US" smtClean="0"/>
              <a:t>11</a:t>
            </a:fld>
            <a:endParaRPr lang="en-US"/>
          </a:p>
        </p:txBody>
      </p:sp>
    </p:spTree>
    <p:extLst>
      <p:ext uri="{BB962C8B-B14F-4D97-AF65-F5344CB8AC3E}">
        <p14:creationId xmlns:p14="http://schemas.microsoft.com/office/powerpoint/2010/main" val="302497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p:txBody>
      </p:sp>
      <p:sp>
        <p:nvSpPr>
          <p:cNvPr id="4" name="Slide Number Placeholder 3"/>
          <p:cNvSpPr>
            <a:spLocks noGrp="1"/>
          </p:cNvSpPr>
          <p:nvPr>
            <p:ph type="sldNum" sz="quarter" idx="5"/>
          </p:nvPr>
        </p:nvSpPr>
        <p:spPr/>
        <p:txBody>
          <a:bodyPr/>
          <a:lstStyle/>
          <a:p>
            <a:fld id="{85E604F4-BC7C-4D21-BAE7-F8306ADC8440}" type="slidenum">
              <a:rPr lang="en-US" smtClean="0"/>
              <a:t>12</a:t>
            </a:fld>
            <a:endParaRPr lang="en-US"/>
          </a:p>
        </p:txBody>
      </p:sp>
    </p:spTree>
    <p:extLst>
      <p:ext uri="{BB962C8B-B14F-4D97-AF65-F5344CB8AC3E}">
        <p14:creationId xmlns:p14="http://schemas.microsoft.com/office/powerpoint/2010/main" val="114115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a:p>
            <a:r>
              <a:rPr lang="en-US"/>
              <a:t>The state data system…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13</a:t>
            </a:fld>
            <a:endParaRPr lang="en-US"/>
          </a:p>
        </p:txBody>
      </p:sp>
    </p:spTree>
    <p:extLst>
      <p:ext uri="{BB962C8B-B14F-4D97-AF65-F5344CB8AC3E}">
        <p14:creationId xmlns:p14="http://schemas.microsoft.com/office/powerpoint/2010/main" val="193356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a:p>
            <a:r>
              <a:rPr lang="en-US"/>
              <a:t>What does “linking” mean in these cases? </a:t>
            </a:r>
          </a:p>
          <a:p>
            <a:r>
              <a:rPr lang="en-US"/>
              <a:t>Survey </a:t>
            </a:r>
            <a:r>
              <a:rPr lang="en-US" err="1"/>
              <a:t>defn</a:t>
            </a:r>
            <a:r>
              <a:rPr lang="en-US"/>
              <a:t>: </a:t>
            </a:r>
            <a:r>
              <a:rPr lang="en-US" sz="1200">
                <a:effectLst/>
                <a:latin typeface="Arial" panose="020B0604020202020204" pitchFamily="34" charset="0"/>
              </a:rPr>
              <a:t>The process of joining or connecting electronic, individual records in one state data set/system with those in another state data set/system. Record matching may be through a common identifier in both data sets or by some other method. Data linking may happen externally to any existing data system.</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14</a:t>
            </a:fld>
            <a:endParaRPr lang="en-US"/>
          </a:p>
        </p:txBody>
      </p:sp>
    </p:spTree>
    <p:extLst>
      <p:ext uri="{BB962C8B-B14F-4D97-AF65-F5344CB8AC3E}">
        <p14:creationId xmlns:p14="http://schemas.microsoft.com/office/powerpoint/2010/main" val="124074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Ginger </a:t>
            </a:r>
          </a:p>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15</a:t>
            </a:fld>
            <a:endParaRPr lang="en-US"/>
          </a:p>
        </p:txBody>
      </p:sp>
    </p:spTree>
    <p:extLst>
      <p:ext uri="{BB962C8B-B14F-4D97-AF65-F5344CB8AC3E}">
        <p14:creationId xmlns:p14="http://schemas.microsoft.com/office/powerpoint/2010/main" val="144161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a:p>
            <a:r>
              <a:rPr lang="en-US"/>
              <a:t>The biggest discrepancies reflect what programs know about the data linked between C and B 619. On the prior slide, shared that only about half of programs have the same understanding of whether their programs can and do link child data. We see that reflected here. For example, 67% of C programs report that the transition notification date is linked between C and B child records, while only 36% of B 619 programs report the same.</a:t>
            </a:r>
          </a:p>
          <a:p>
            <a:endParaRPr lang="en-US"/>
          </a:p>
          <a:p>
            <a:r>
              <a:rPr lang="en-US"/>
              <a:t>To help states understand the differences and commonalities in the data reported by both programs in each state, we have produced state data tables that present data on several questions common to both programs. The intent is to encourage communication and collaboration with your colleagues in your counterpart office to improve DSLI and systems. We will be emailing these to you in just a couple of weeks!</a:t>
            </a:r>
          </a:p>
          <a:p>
            <a:endParaRPr lang="en-US"/>
          </a:p>
          <a:p>
            <a:r>
              <a:rPr lang="en-US"/>
              <a:t>PAUSE for reflection</a:t>
            </a:r>
          </a:p>
        </p:txBody>
      </p:sp>
      <p:sp>
        <p:nvSpPr>
          <p:cNvPr id="4" name="Slide Number Placeholder 3"/>
          <p:cNvSpPr>
            <a:spLocks noGrp="1"/>
          </p:cNvSpPr>
          <p:nvPr>
            <p:ph type="sldNum" sz="quarter" idx="5"/>
          </p:nvPr>
        </p:nvSpPr>
        <p:spPr/>
        <p:txBody>
          <a:bodyPr/>
          <a:lstStyle/>
          <a:p>
            <a:fld id="{5AE7A38C-5F75-D34C-8EEB-9617AEF57B70}" type="slidenum">
              <a:rPr lang="en-US" smtClean="0"/>
              <a:pPr/>
              <a:t>16</a:t>
            </a:fld>
            <a:endParaRPr lang="en-US"/>
          </a:p>
        </p:txBody>
      </p:sp>
    </p:spTree>
    <p:extLst>
      <p:ext uri="{BB962C8B-B14F-4D97-AF65-F5344CB8AC3E}">
        <p14:creationId xmlns:p14="http://schemas.microsoft.com/office/powerpoint/2010/main" val="184973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 </a:t>
            </a:r>
          </a:p>
          <a:p>
            <a:endParaRPr lang="en-US" dirty="0"/>
          </a:p>
          <a:p>
            <a:r>
              <a:rPr lang="en-US" dirty="0"/>
              <a:t>Mention state tables sent out</a:t>
            </a:r>
          </a:p>
        </p:txBody>
      </p:sp>
      <p:sp>
        <p:nvSpPr>
          <p:cNvPr id="4" name="Slide Number Placeholder 3"/>
          <p:cNvSpPr>
            <a:spLocks noGrp="1"/>
          </p:cNvSpPr>
          <p:nvPr>
            <p:ph type="sldNum" sz="quarter" idx="5"/>
          </p:nvPr>
        </p:nvSpPr>
        <p:spPr/>
        <p:txBody>
          <a:bodyPr/>
          <a:lstStyle/>
          <a:p>
            <a:fld id="{5AE7A38C-5F75-D34C-8EEB-9617AEF57B70}" type="slidenum">
              <a:rPr lang="en-US" smtClean="0"/>
              <a:pPr/>
              <a:t>17</a:t>
            </a:fld>
            <a:endParaRPr lang="en-US"/>
          </a:p>
        </p:txBody>
      </p:sp>
    </p:spTree>
    <p:extLst>
      <p:ext uri="{BB962C8B-B14F-4D97-AF65-F5344CB8AC3E}">
        <p14:creationId xmlns:p14="http://schemas.microsoft.com/office/powerpoint/2010/main" val="154137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a:p>
        </p:txBody>
      </p:sp>
    </p:spTree>
    <p:extLst>
      <p:ext uri="{BB962C8B-B14F-4D97-AF65-F5344CB8AC3E}">
        <p14:creationId xmlns:p14="http://schemas.microsoft.com/office/powerpoint/2010/main" val="317285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a:p>
            <a:r>
              <a:rPr lang="en-US"/>
              <a:t>Reactions?</a:t>
            </a:r>
          </a:p>
        </p:txBody>
      </p:sp>
      <p:sp>
        <p:nvSpPr>
          <p:cNvPr id="4" name="Slide Number Placeholder 3"/>
          <p:cNvSpPr>
            <a:spLocks noGrp="1"/>
          </p:cNvSpPr>
          <p:nvPr>
            <p:ph type="sldNum" sz="quarter" idx="5"/>
          </p:nvPr>
        </p:nvSpPr>
        <p:spPr/>
        <p:txBody>
          <a:bodyPr/>
          <a:lstStyle/>
          <a:p>
            <a:fld id="{EDC846B4-4824-47BC-91D1-E6ACBC2C621A}" type="slidenum">
              <a:rPr lang="en-US" smtClean="0"/>
              <a:t>19</a:t>
            </a:fld>
            <a:endParaRPr lang="en-US"/>
          </a:p>
        </p:txBody>
      </p:sp>
    </p:spTree>
    <p:extLst>
      <p:ext uri="{BB962C8B-B14F-4D97-AF65-F5344CB8AC3E}">
        <p14:creationId xmlns:p14="http://schemas.microsoft.com/office/powerpoint/2010/main" val="18157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EDC846B4-4824-47BC-91D1-E6ACBC2C621A}" type="slidenum">
              <a:rPr lang="en-US" smtClean="0"/>
              <a:t>2</a:t>
            </a:fld>
            <a:endParaRPr lang="en-US"/>
          </a:p>
        </p:txBody>
      </p:sp>
    </p:spTree>
    <p:extLst>
      <p:ext uri="{BB962C8B-B14F-4D97-AF65-F5344CB8AC3E}">
        <p14:creationId xmlns:p14="http://schemas.microsoft.com/office/powerpoint/2010/main" val="1335516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Howard </a:t>
            </a:r>
          </a:p>
        </p:txBody>
      </p:sp>
      <p:sp>
        <p:nvSpPr>
          <p:cNvPr id="4" name="Slide Number Placeholder 3"/>
          <p:cNvSpPr>
            <a:spLocks noGrp="1"/>
          </p:cNvSpPr>
          <p:nvPr>
            <p:ph type="sldNum" sz="quarter" idx="5"/>
          </p:nvPr>
        </p:nvSpPr>
        <p:spPr/>
        <p:txBody>
          <a:bodyPr/>
          <a:lstStyle/>
          <a:p>
            <a:fld id="{EDC846B4-4824-47BC-91D1-E6ACBC2C621A}" type="slidenum">
              <a:rPr lang="en-US" smtClean="0"/>
              <a:t>20</a:t>
            </a:fld>
            <a:endParaRPr lang="en-US"/>
          </a:p>
        </p:txBody>
      </p:sp>
    </p:spTree>
    <p:extLst>
      <p:ext uri="{BB962C8B-B14F-4D97-AF65-F5344CB8AC3E}">
        <p14:creationId xmlns:p14="http://schemas.microsoft.com/office/powerpoint/2010/main" val="136008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21</a:t>
            </a:fld>
            <a:endParaRPr lang="en-US"/>
          </a:p>
        </p:txBody>
      </p:sp>
    </p:spTree>
    <p:extLst>
      <p:ext uri="{BB962C8B-B14F-4D97-AF65-F5344CB8AC3E}">
        <p14:creationId xmlns:p14="http://schemas.microsoft.com/office/powerpoint/2010/main" val="20846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Howard </a:t>
            </a:r>
          </a:p>
          <a:p>
            <a:r>
              <a:rPr lang="en-US" dirty="0">
                <a:ea typeface="Tahoma"/>
                <a:cs typeface="Tahoma"/>
              </a:rPr>
              <a:t>62% of ECIDS have B 619 data included (10 of the 16)</a:t>
            </a:r>
          </a:p>
          <a:p>
            <a:r>
              <a:rPr lang="en-US" dirty="0">
                <a:ea typeface="Tahoma"/>
                <a:cs typeface="Tahoma"/>
              </a:rPr>
              <a:t>75% have </a:t>
            </a:r>
            <a:r>
              <a:rPr lang="en-US">
                <a:ea typeface="Tahoma"/>
                <a:cs typeface="Tahoma"/>
              </a:rPr>
              <a:t>C included (12 of the 16)</a:t>
            </a:r>
          </a:p>
          <a:p>
            <a:endParaRPr lang="en-US" dirty="0">
              <a:ea typeface="Tahoma"/>
              <a:cs typeface="Tahoma"/>
            </a:endParaRPr>
          </a:p>
          <a:p>
            <a:r>
              <a:rPr lang="en-US" dirty="0">
                <a:ea typeface="Tahoma"/>
                <a:cs typeface="Tahoma"/>
              </a:rPr>
              <a:t>Any surprises here? Anything that you know that we don’t?</a:t>
            </a:r>
          </a:p>
        </p:txBody>
      </p:sp>
    </p:spTree>
    <p:extLst>
      <p:ext uri="{BB962C8B-B14F-4D97-AF65-F5344CB8AC3E}">
        <p14:creationId xmlns:p14="http://schemas.microsoft.com/office/powerpoint/2010/main" val="158759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a:p>
            <a:r>
              <a:rPr lang="en-US"/>
              <a:t>The best systems with the most sophisticated data analyses use 1 unique ID across all program data sources. Those that don’t are able to provide single program counts but cannot match across program boundaries to understand—for example—how many families with children in Head Start receive SNAP benefits. </a:t>
            </a:r>
          </a:p>
          <a:p>
            <a:endParaRPr lang="en-US"/>
          </a:p>
          <a:p>
            <a:r>
              <a:rPr lang="en-US"/>
              <a:t>A few only include ECE participation, looking at public and private PK enrollment, while others pull in data from multiple agencies. But all fall under the general umbrella of an ECIDS if they contain child records. </a:t>
            </a:r>
          </a:p>
          <a:p>
            <a:endParaRPr lang="en-US"/>
          </a:p>
          <a:p>
            <a:r>
              <a:rPr lang="en-US"/>
              <a:t>Some consist of manually entered data at the classroom or child level, while others match existing data from multiple sources. </a:t>
            </a:r>
          </a:p>
        </p:txBody>
      </p:sp>
      <p:sp>
        <p:nvSpPr>
          <p:cNvPr id="4" name="Slide Number Placeholder 3"/>
          <p:cNvSpPr>
            <a:spLocks noGrp="1"/>
          </p:cNvSpPr>
          <p:nvPr>
            <p:ph type="sldNum" sz="quarter" idx="5"/>
          </p:nvPr>
        </p:nvSpPr>
        <p:spPr/>
        <p:txBody>
          <a:bodyPr/>
          <a:lstStyle/>
          <a:p>
            <a:fld id="{5AE7A38C-5F75-D34C-8EEB-9617AEF57B70}" type="slidenum">
              <a:rPr lang="en-US" smtClean="0"/>
              <a:pPr/>
              <a:t>23</a:t>
            </a:fld>
            <a:endParaRPr lang="en-US"/>
          </a:p>
        </p:txBody>
      </p:sp>
    </p:spTree>
    <p:extLst>
      <p:ext uri="{BB962C8B-B14F-4D97-AF65-F5344CB8AC3E}">
        <p14:creationId xmlns:p14="http://schemas.microsoft.com/office/powerpoint/2010/main" val="128434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a:p>
            <a:r>
              <a:rPr lang="en-US"/>
              <a:t>The SOS data: Percent of programs that know their state has an ECIDS when it actually does. </a:t>
            </a:r>
            <a:r>
              <a:rPr lang="en-US" i="1"/>
              <a:t>Not</a:t>
            </a:r>
            <a:r>
              <a:rPr lang="en-US" i="0"/>
              <a:t> the percentage who reported having an ECIDS generally (whether right or not).</a:t>
            </a:r>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24</a:t>
            </a:fld>
            <a:endParaRPr lang="en-US"/>
          </a:p>
        </p:txBody>
      </p:sp>
    </p:spTree>
    <p:extLst>
      <p:ext uri="{BB962C8B-B14F-4D97-AF65-F5344CB8AC3E}">
        <p14:creationId xmlns:p14="http://schemas.microsoft.com/office/powerpoint/2010/main" val="126439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Howard </a:t>
            </a:r>
          </a:p>
          <a:p>
            <a:endParaRPr lang="en-US" dirty="0"/>
          </a:p>
          <a:p>
            <a:r>
              <a:rPr lang="en-US" dirty="0"/>
              <a:t>ECS = Education Commission of the States: define SLDS differently, as a longitudinal data system with at least two state agencies participating.</a:t>
            </a:r>
          </a:p>
        </p:txBody>
      </p:sp>
      <p:sp>
        <p:nvSpPr>
          <p:cNvPr id="4" name="Slide Number Placeholder 3"/>
          <p:cNvSpPr>
            <a:spLocks noGrp="1"/>
          </p:cNvSpPr>
          <p:nvPr>
            <p:ph type="sldNum" sz="quarter" idx="5"/>
          </p:nvPr>
        </p:nvSpPr>
        <p:spPr/>
        <p:txBody>
          <a:bodyPr/>
          <a:lstStyle/>
          <a:p>
            <a:fld id="{EDC846B4-4824-47BC-91D1-E6ACBC2C621A}" type="slidenum">
              <a:rPr lang="en-US" smtClean="0"/>
              <a:t>25</a:t>
            </a:fld>
            <a:endParaRPr lang="en-US"/>
          </a:p>
        </p:txBody>
      </p:sp>
    </p:spTree>
    <p:extLst>
      <p:ext uri="{BB962C8B-B14F-4D97-AF65-F5344CB8AC3E}">
        <p14:creationId xmlns:p14="http://schemas.microsoft.com/office/powerpoint/2010/main" val="1462940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Howard </a:t>
            </a:r>
          </a:p>
          <a:p>
            <a:r>
              <a:rPr lang="en-US" dirty="0"/>
              <a:t>Through interviews </a:t>
            </a:r>
          </a:p>
          <a:p>
            <a:endParaRPr lang="en-US" dirty="0"/>
          </a:p>
          <a:p>
            <a:r>
              <a:rPr lang="en-US" dirty="0"/>
              <a:t>Inquire if states have had others?</a:t>
            </a:r>
          </a:p>
        </p:txBody>
      </p:sp>
      <p:sp>
        <p:nvSpPr>
          <p:cNvPr id="4" name="Slide Number Placeholder 3"/>
          <p:cNvSpPr>
            <a:spLocks noGrp="1"/>
          </p:cNvSpPr>
          <p:nvPr>
            <p:ph type="sldNum" sz="quarter" idx="5"/>
          </p:nvPr>
        </p:nvSpPr>
        <p:spPr/>
        <p:txBody>
          <a:bodyPr/>
          <a:lstStyle/>
          <a:p>
            <a:fld id="{EDC846B4-4824-47BC-91D1-E6ACBC2C621A}" type="slidenum">
              <a:rPr lang="en-US" smtClean="0"/>
              <a:t>26</a:t>
            </a:fld>
            <a:endParaRPr lang="en-US"/>
          </a:p>
        </p:txBody>
      </p:sp>
    </p:spTree>
    <p:extLst>
      <p:ext uri="{BB962C8B-B14F-4D97-AF65-F5344CB8AC3E}">
        <p14:creationId xmlns:p14="http://schemas.microsoft.com/office/powerpoint/2010/main" val="118983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a:p>
            <a:r>
              <a:rPr lang="en-US"/>
              <a:t>Through interviews </a:t>
            </a:r>
          </a:p>
        </p:txBody>
      </p:sp>
      <p:sp>
        <p:nvSpPr>
          <p:cNvPr id="4" name="Slide Number Placeholder 3"/>
          <p:cNvSpPr>
            <a:spLocks noGrp="1"/>
          </p:cNvSpPr>
          <p:nvPr>
            <p:ph type="sldNum" sz="quarter" idx="5"/>
          </p:nvPr>
        </p:nvSpPr>
        <p:spPr/>
        <p:txBody>
          <a:bodyPr/>
          <a:lstStyle/>
          <a:p>
            <a:fld id="{EDC846B4-4824-47BC-91D1-E6ACBC2C621A}" type="slidenum">
              <a:rPr lang="en-US" smtClean="0"/>
              <a:t>27</a:t>
            </a:fld>
            <a:endParaRPr lang="en-US"/>
          </a:p>
        </p:txBody>
      </p:sp>
    </p:spTree>
    <p:extLst>
      <p:ext uri="{BB962C8B-B14F-4D97-AF65-F5344CB8AC3E}">
        <p14:creationId xmlns:p14="http://schemas.microsoft.com/office/powerpoint/2010/main" val="3309852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28</a:t>
            </a:fld>
            <a:endParaRPr lang="en-US"/>
          </a:p>
        </p:txBody>
      </p:sp>
    </p:spTree>
    <p:extLst>
      <p:ext uri="{BB962C8B-B14F-4D97-AF65-F5344CB8AC3E}">
        <p14:creationId xmlns:p14="http://schemas.microsoft.com/office/powerpoint/2010/main" val="4008268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29</a:t>
            </a:fld>
            <a:endParaRPr lang="en-US"/>
          </a:p>
        </p:txBody>
      </p:sp>
    </p:spTree>
    <p:extLst>
      <p:ext uri="{BB962C8B-B14F-4D97-AF65-F5344CB8AC3E}">
        <p14:creationId xmlns:p14="http://schemas.microsoft.com/office/powerpoint/2010/main" val="197107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Ginger </a:t>
            </a:r>
          </a:p>
          <a:p>
            <a:pPr lvl="0"/>
            <a:r>
              <a:rPr lang="en-US" dirty="0"/>
              <a:t>Have data on all children referred, regardless of eligibility status: B 619 state programs: 72%</a:t>
            </a:r>
          </a:p>
          <a:p>
            <a:pPr lvl="0"/>
            <a:r>
              <a:rPr lang="en-US" dirty="0"/>
              <a:t>Bill Medicaid: 16%</a:t>
            </a:r>
          </a:p>
          <a:p>
            <a:pPr lvl="0"/>
            <a:r>
              <a:rPr lang="en-US" dirty="0"/>
              <a:t>Electronic Sigs: 31%</a:t>
            </a:r>
          </a:p>
          <a:p>
            <a:pPr lvl="0"/>
            <a:endParaRPr lang="en-US" dirty="0"/>
          </a:p>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3</a:t>
            </a:fld>
            <a:endParaRPr lang="en-US"/>
          </a:p>
        </p:txBody>
      </p:sp>
    </p:spTree>
    <p:extLst>
      <p:ext uri="{BB962C8B-B14F-4D97-AF65-F5344CB8AC3E}">
        <p14:creationId xmlns:p14="http://schemas.microsoft.com/office/powerpoint/2010/main" val="1301865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latin typeface="Tahoma"/>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30</a:t>
            </a:fld>
            <a:endParaRPr lang="en-US"/>
          </a:p>
        </p:txBody>
      </p:sp>
    </p:spTree>
    <p:extLst>
      <p:ext uri="{BB962C8B-B14F-4D97-AF65-F5344CB8AC3E}">
        <p14:creationId xmlns:p14="http://schemas.microsoft.com/office/powerpoint/2010/main" val="120974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latin typeface="Tahoma"/>
              <a:ea typeface="Tahoma"/>
              <a:cs typeface="Tahoma"/>
            </a:endParaRPr>
          </a:p>
          <a:p>
            <a:r>
              <a:rPr lang="en-US">
                <a:latin typeface="Tahoma"/>
                <a:ea typeface="Tahoma"/>
                <a:cs typeface="Tahoma"/>
              </a:rPr>
              <a:t>– if there is time ask the audience this question then reveal the next steps listed on the slide. </a:t>
            </a:r>
            <a:endParaRPr lang="en-US"/>
          </a:p>
          <a:p>
            <a:r>
              <a:rPr lang="en-US">
                <a:latin typeface="Tahoma"/>
                <a:ea typeface="Tahoma"/>
                <a:cs typeface="Tahoma"/>
              </a:rPr>
              <a:t>Building an ECIDS involves several key steps to ensure it effectively collects, integrates, and utilizes data from various early childhood programs and services. You have heard many of these key steps today. After thinking through today’s presentation, what are steps you can take to begin or continue with developing your ECDIS? </a:t>
            </a:r>
            <a:endParaRPr lang="en-US">
              <a:ea typeface="Tahoma"/>
              <a:cs typeface="Tahoma"/>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31</a:t>
            </a:fld>
            <a:endParaRPr lang="en-US"/>
          </a:p>
        </p:txBody>
      </p:sp>
    </p:spTree>
    <p:extLst>
      <p:ext uri="{BB962C8B-B14F-4D97-AF65-F5344CB8AC3E}">
        <p14:creationId xmlns:p14="http://schemas.microsoft.com/office/powerpoint/2010/main" val="321536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b="1">
              <a:latin typeface="Tahoma"/>
              <a:ea typeface="Tahoma"/>
              <a:cs typeface="Tahoma"/>
            </a:endParaRPr>
          </a:p>
          <a:p>
            <a:r>
              <a:rPr lang="en-US">
                <a:latin typeface="Tahoma"/>
                <a:ea typeface="Tahoma"/>
                <a:cs typeface="Tahoma"/>
              </a:rPr>
              <a:t>– if there is time ask the audience this question then reveal the next steps listed on the slide. </a:t>
            </a:r>
            <a:endParaRPr lang="en-US"/>
          </a:p>
          <a:p>
            <a:r>
              <a:rPr lang="en-US">
                <a:latin typeface="Tahoma"/>
                <a:ea typeface="Tahoma"/>
                <a:cs typeface="Tahoma"/>
              </a:rPr>
              <a:t>Building an ECIDS involves several key steps to ensure it effectively collects, integrates, and utilizes data from various early childhood programs and services. You have heard many of these key steps today. After thinking through today’s presentation, what are steps you can take to begin or continue with developing your ECDIS? </a:t>
            </a:r>
            <a:endParaRPr lang="en-US">
              <a:ea typeface="Tahoma"/>
              <a:cs typeface="Tahoma"/>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32</a:t>
            </a:fld>
            <a:endParaRPr lang="en-US"/>
          </a:p>
        </p:txBody>
      </p:sp>
    </p:spTree>
    <p:extLst>
      <p:ext uri="{BB962C8B-B14F-4D97-AF65-F5344CB8AC3E}">
        <p14:creationId xmlns:p14="http://schemas.microsoft.com/office/powerpoint/2010/main" val="955357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33</a:t>
            </a:fld>
            <a:endParaRPr lang="en-US"/>
          </a:p>
        </p:txBody>
      </p:sp>
    </p:spTree>
    <p:extLst>
      <p:ext uri="{BB962C8B-B14F-4D97-AF65-F5344CB8AC3E}">
        <p14:creationId xmlns:p14="http://schemas.microsoft.com/office/powerpoint/2010/main" val="45364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a:t>Howard </a:t>
            </a:r>
          </a:p>
          <a:p>
            <a:pPr defTabSz="966612">
              <a:defRPr/>
            </a:pPr>
            <a:endParaRPr lang="en-US"/>
          </a:p>
          <a:p>
            <a:endParaRPr lang="en-US"/>
          </a:p>
        </p:txBody>
      </p:sp>
    </p:spTree>
    <p:extLst>
      <p:ext uri="{BB962C8B-B14F-4D97-AF65-F5344CB8AC3E}">
        <p14:creationId xmlns:p14="http://schemas.microsoft.com/office/powerpoint/2010/main" val="300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Howard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35</a:t>
            </a:fld>
            <a:endParaRPr lang="en-US"/>
          </a:p>
        </p:txBody>
      </p:sp>
    </p:spTree>
    <p:extLst>
      <p:ext uri="{BB962C8B-B14F-4D97-AF65-F5344CB8AC3E}">
        <p14:creationId xmlns:p14="http://schemas.microsoft.com/office/powerpoint/2010/main" val="80120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EDC846B4-4824-47BC-91D1-E6ACBC2C621A}" type="slidenum">
              <a:rPr lang="en-US" smtClean="0"/>
              <a:t>4</a:t>
            </a:fld>
            <a:endParaRPr lang="en-US"/>
          </a:p>
        </p:txBody>
      </p:sp>
    </p:spTree>
    <p:extLst>
      <p:ext uri="{BB962C8B-B14F-4D97-AF65-F5344CB8AC3E}">
        <p14:creationId xmlns:p14="http://schemas.microsoft.com/office/powerpoint/2010/main" val="366475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EDC846B4-4824-47BC-91D1-E6ACBC2C621A}" type="slidenum">
              <a:rPr lang="en-US" smtClean="0"/>
              <a:t>5</a:t>
            </a:fld>
            <a:endParaRPr lang="en-US"/>
          </a:p>
        </p:txBody>
      </p:sp>
    </p:spTree>
    <p:extLst>
      <p:ext uri="{BB962C8B-B14F-4D97-AF65-F5344CB8AC3E}">
        <p14:creationId xmlns:p14="http://schemas.microsoft.com/office/powerpoint/2010/main" val="350020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5AE7A38C-5F75-D34C-8EEB-9617AEF57B70}" type="slidenum">
              <a:rPr lang="en-US" smtClean="0"/>
              <a:t>6</a:t>
            </a:fld>
            <a:endParaRPr lang="en-US"/>
          </a:p>
        </p:txBody>
      </p:sp>
    </p:spTree>
    <p:extLst>
      <p:ext uri="{BB962C8B-B14F-4D97-AF65-F5344CB8AC3E}">
        <p14:creationId xmlns:p14="http://schemas.microsoft.com/office/powerpoint/2010/main" val="264879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Ginger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Articulate value to the right people, including agency leadership</a:t>
            </a:r>
          </a:p>
          <a:p>
            <a:endParaRPr lang="en-US">
              <a:ea typeface="Tahoma"/>
              <a:cs typeface="Tahoma"/>
            </a:endParaRPr>
          </a:p>
        </p:txBody>
      </p:sp>
    </p:spTree>
    <p:extLst>
      <p:ext uri="{BB962C8B-B14F-4D97-AF65-F5344CB8AC3E}">
        <p14:creationId xmlns:p14="http://schemas.microsoft.com/office/powerpoint/2010/main" val="143330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a:t>
            </a:r>
          </a:p>
        </p:txBody>
      </p:sp>
      <p:sp>
        <p:nvSpPr>
          <p:cNvPr id="4" name="Slide Number Placeholder 3"/>
          <p:cNvSpPr>
            <a:spLocks noGrp="1"/>
          </p:cNvSpPr>
          <p:nvPr>
            <p:ph type="sldNum" sz="quarter" idx="5"/>
          </p:nvPr>
        </p:nvSpPr>
        <p:spPr/>
        <p:txBody>
          <a:bodyPr/>
          <a:lstStyle/>
          <a:p>
            <a:fld id="{EDC846B4-4824-47BC-91D1-E6ACBC2C621A}" type="slidenum">
              <a:rPr lang="en-US" smtClean="0"/>
              <a:t>8</a:t>
            </a:fld>
            <a:endParaRPr lang="en-US"/>
          </a:p>
        </p:txBody>
      </p:sp>
    </p:spTree>
    <p:extLst>
      <p:ext uri="{BB962C8B-B14F-4D97-AF65-F5344CB8AC3E}">
        <p14:creationId xmlns:p14="http://schemas.microsoft.com/office/powerpoint/2010/main" val="25177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Ginger </a:t>
            </a:r>
          </a:p>
          <a:p>
            <a:endParaRPr lang="en-US"/>
          </a:p>
        </p:txBody>
      </p:sp>
      <p:sp>
        <p:nvSpPr>
          <p:cNvPr id="4" name="Slide Number Placeholder 3"/>
          <p:cNvSpPr>
            <a:spLocks noGrp="1"/>
          </p:cNvSpPr>
          <p:nvPr>
            <p:ph type="sldNum" sz="quarter" idx="5"/>
          </p:nvPr>
        </p:nvSpPr>
        <p:spPr/>
        <p:txBody>
          <a:bodyPr/>
          <a:lstStyle/>
          <a:p>
            <a:fld id="{EDC846B4-4824-47BC-91D1-E6ACBC2C621A}" type="slidenum">
              <a:rPr lang="en-US" smtClean="0"/>
              <a:t>9</a:t>
            </a:fld>
            <a:endParaRPr lang="en-US"/>
          </a:p>
        </p:txBody>
      </p:sp>
    </p:spTree>
    <p:extLst>
      <p:ext uri="{BB962C8B-B14F-4D97-AF65-F5344CB8AC3E}">
        <p14:creationId xmlns:p14="http://schemas.microsoft.com/office/powerpoint/2010/main" val="1204083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728663"/>
            <a:ext cx="11376024" cy="5400675"/>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602B0-3091-2144-2BBB-5D267142F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9" name="Picture 8" descr="A purple star with a star and a star with a star and text&#10;&#10;Description automatically generated">
            <a:extLst>
              <a:ext uri="{FF2B5EF4-FFF2-40B4-BE49-F238E27FC236}">
                <a16:creationId xmlns:a16="http://schemas.microsoft.com/office/drawing/2014/main" id="{75CAAA71-498B-2B91-B5B2-FEFF467D8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descr="A purple star with a star and a star with a star and text&#10;&#10;Description automatically generated">
            <a:extLst>
              <a:ext uri="{FF2B5EF4-FFF2-40B4-BE49-F238E27FC236}">
                <a16:creationId xmlns:a16="http://schemas.microsoft.com/office/drawing/2014/main" id="{B8627D33-BBFB-8C86-42A5-8A39EE842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3" name="Rectangle 2">
            <a:extLst>
              <a:ext uri="{FF2B5EF4-FFF2-40B4-BE49-F238E27FC236}">
                <a16:creationId xmlns:a16="http://schemas.microsoft.com/office/drawing/2014/main" id="{C4D96287-D171-B278-80C1-E5BB02CAC217}"/>
              </a:ext>
            </a:extLst>
          </p:cNvPr>
          <p:cNvSpPr/>
          <p:nvPr userDrawn="1"/>
        </p:nvSpPr>
        <p:spPr>
          <a:xfrm>
            <a:off x="430374" y="630771"/>
            <a:ext cx="11331251"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icture Placeholder 6">
            <a:extLst>
              <a:ext uri="{FF2B5EF4-FFF2-40B4-BE49-F238E27FC236}">
                <a16:creationId xmlns:a16="http://schemas.microsoft.com/office/drawing/2014/main" id="{3CF9DA15-3055-39B5-3998-833CC3CA59C0}"/>
              </a:ext>
            </a:extLst>
          </p:cNvPr>
          <p:cNvSpPr>
            <a:spLocks noGrp="1"/>
          </p:cNvSpPr>
          <p:nvPr>
            <p:ph type="pic" sz="quarter" idx="10"/>
          </p:nvPr>
        </p:nvSpPr>
        <p:spPr>
          <a:xfrm>
            <a:off x="5097518" y="987425"/>
            <a:ext cx="6254696" cy="4881564"/>
          </a:xfrm>
        </p:spPr>
        <p:txBody>
          <a:bodyPr/>
          <a:lstStyle/>
          <a:p>
            <a:endParaRPr lang="en-US"/>
          </a:p>
        </p:txBody>
      </p:sp>
      <p:sp>
        <p:nvSpPr>
          <p:cNvPr id="9" name="Rectangle 8">
            <a:extLst>
              <a:ext uri="{FF2B5EF4-FFF2-40B4-BE49-F238E27FC236}">
                <a16:creationId xmlns:a16="http://schemas.microsoft.com/office/drawing/2014/main" id="{C548F168-F1F9-393D-2551-DE9BBDC6F091}"/>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0" name="Slide Number Placeholder 3">
            <a:extLst>
              <a:ext uri="{FF2B5EF4-FFF2-40B4-BE49-F238E27FC236}">
                <a16:creationId xmlns:a16="http://schemas.microsoft.com/office/drawing/2014/main" id="{3BE9B499-7EA3-66A0-CE15-FA211A3BE270}"/>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21284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purple star with a star and a star with a star and text&#10;&#10;Description automatically generated">
            <a:extLst>
              <a:ext uri="{FF2B5EF4-FFF2-40B4-BE49-F238E27FC236}">
                <a16:creationId xmlns:a16="http://schemas.microsoft.com/office/drawing/2014/main" id="{BCF0FA67-FEBD-0AD7-F8D9-6410194EE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2" name="Rectangle 1">
            <a:extLst>
              <a:ext uri="{FF2B5EF4-FFF2-40B4-BE49-F238E27FC236}">
                <a16:creationId xmlns:a16="http://schemas.microsoft.com/office/drawing/2014/main" id="{C23DA33B-0F86-560C-2026-A4481B24DF8C}"/>
              </a:ext>
            </a:extLst>
          </p:cNvPr>
          <p:cNvSpPr/>
          <p:nvPr userDrawn="1"/>
        </p:nvSpPr>
        <p:spPr>
          <a:xfrm>
            <a:off x="430374" y="630771"/>
            <a:ext cx="11331251"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584B9712-EBDA-81B0-9F6E-DC6236E4CF67}"/>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2597ED06-BD00-60E3-2145-110E9ACC4009}"/>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79D4A3A-5C9F-71C9-7B0E-A5814C69D5EE}"/>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3CD2647-E8E5-7A83-ADFF-AF9917848DA1}"/>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26611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A purple star with a star and a star with a star and text&#10;&#10;Description automatically generated">
            <a:extLst>
              <a:ext uri="{FF2B5EF4-FFF2-40B4-BE49-F238E27FC236}">
                <a16:creationId xmlns:a16="http://schemas.microsoft.com/office/drawing/2014/main" id="{08BB29D7-C87F-DBFC-DD80-428846E8F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15" name="Picture Placeholder 10">
            <a:extLst>
              <a:ext uri="{FF2B5EF4-FFF2-40B4-BE49-F238E27FC236}">
                <a16:creationId xmlns:a16="http://schemas.microsoft.com/office/drawing/2014/main" id="{F8BF91A5-861E-E2F4-29CE-97A92FB78F1B}"/>
              </a:ext>
            </a:extLst>
          </p:cNvPr>
          <p:cNvSpPr>
            <a:spLocks noGrp="1"/>
          </p:cNvSpPr>
          <p:nvPr>
            <p:ph type="pic" sz="quarter" idx="10"/>
          </p:nvPr>
        </p:nvSpPr>
        <p:spPr>
          <a:xfrm>
            <a:off x="687385" y="374227"/>
            <a:ext cx="5257800" cy="2784475"/>
          </a:xfrm>
        </p:spPr>
        <p:txBody>
          <a:bodyPr/>
          <a:lstStyle>
            <a:lvl1pPr>
              <a:defRPr>
                <a:solidFill>
                  <a:schemeClr val="tx1"/>
                </a:solidFill>
              </a:defRPr>
            </a:lvl1pPr>
          </a:lstStyle>
          <a:p>
            <a:endParaRPr lang="en-US"/>
          </a:p>
        </p:txBody>
      </p:sp>
      <p:sp>
        <p:nvSpPr>
          <p:cNvPr id="16" name="Picture Placeholder 10">
            <a:extLst>
              <a:ext uri="{FF2B5EF4-FFF2-40B4-BE49-F238E27FC236}">
                <a16:creationId xmlns:a16="http://schemas.microsoft.com/office/drawing/2014/main" id="{B267BD25-6013-0638-28B2-7E45E56930E4}"/>
              </a:ext>
            </a:extLst>
          </p:cNvPr>
          <p:cNvSpPr>
            <a:spLocks noGrp="1"/>
          </p:cNvSpPr>
          <p:nvPr>
            <p:ph type="pic" sz="quarter" idx="11"/>
          </p:nvPr>
        </p:nvSpPr>
        <p:spPr>
          <a:xfrm>
            <a:off x="6252612" y="374226"/>
            <a:ext cx="5257800" cy="2784475"/>
          </a:xfrm>
        </p:spPr>
        <p:txBody>
          <a:bodyPr/>
          <a:lstStyle>
            <a:lvl1pPr>
              <a:defRPr>
                <a:solidFill>
                  <a:schemeClr val="tx1"/>
                </a:solidFill>
              </a:defRPr>
            </a:lvl1pPr>
          </a:lstStyle>
          <a:p>
            <a:endParaRPr lang="en-US"/>
          </a:p>
        </p:txBody>
      </p:sp>
      <p:sp>
        <p:nvSpPr>
          <p:cNvPr id="17" name="Picture Placeholder 10">
            <a:extLst>
              <a:ext uri="{FF2B5EF4-FFF2-40B4-BE49-F238E27FC236}">
                <a16:creationId xmlns:a16="http://schemas.microsoft.com/office/drawing/2014/main" id="{41F18167-BBBC-333F-6E8B-80F8E11E0C8D}"/>
              </a:ext>
            </a:extLst>
          </p:cNvPr>
          <p:cNvSpPr>
            <a:spLocks noGrp="1"/>
          </p:cNvSpPr>
          <p:nvPr>
            <p:ph type="pic" sz="quarter" idx="12"/>
          </p:nvPr>
        </p:nvSpPr>
        <p:spPr>
          <a:xfrm>
            <a:off x="687385" y="3460053"/>
            <a:ext cx="5257800" cy="2784475"/>
          </a:xfrm>
        </p:spPr>
        <p:txBody>
          <a:bodyPr/>
          <a:lstStyle>
            <a:lvl1pPr>
              <a:defRPr>
                <a:solidFill>
                  <a:schemeClr val="tx1"/>
                </a:solidFill>
              </a:defRPr>
            </a:lvl1pPr>
          </a:lstStyle>
          <a:p>
            <a:endParaRPr lang="en-US"/>
          </a:p>
        </p:txBody>
      </p:sp>
      <p:sp>
        <p:nvSpPr>
          <p:cNvPr id="18" name="Picture Placeholder 10">
            <a:extLst>
              <a:ext uri="{FF2B5EF4-FFF2-40B4-BE49-F238E27FC236}">
                <a16:creationId xmlns:a16="http://schemas.microsoft.com/office/drawing/2014/main" id="{07AFDABB-3F40-065B-6BC1-41FD9AD68641}"/>
              </a:ext>
            </a:extLst>
          </p:cNvPr>
          <p:cNvSpPr>
            <a:spLocks noGrp="1"/>
          </p:cNvSpPr>
          <p:nvPr>
            <p:ph type="pic" sz="quarter" idx="13"/>
          </p:nvPr>
        </p:nvSpPr>
        <p:spPr>
          <a:xfrm>
            <a:off x="6252612" y="3460052"/>
            <a:ext cx="5257800" cy="2784475"/>
          </a:xfrm>
        </p:spPr>
        <p:txBody>
          <a:bodyPr/>
          <a:lstStyle>
            <a:lvl1pPr>
              <a:defRPr>
                <a:solidFill>
                  <a:schemeClr val="tx1"/>
                </a:solidFill>
              </a:defRPr>
            </a:lvl1pPr>
          </a:lstStyle>
          <a:p>
            <a:endParaRPr lang="en-US"/>
          </a:p>
        </p:txBody>
      </p:sp>
      <p:sp>
        <p:nvSpPr>
          <p:cNvPr id="5" name="Rectangle 4">
            <a:extLst>
              <a:ext uri="{FF2B5EF4-FFF2-40B4-BE49-F238E27FC236}">
                <a16:creationId xmlns:a16="http://schemas.microsoft.com/office/drawing/2014/main" id="{48FAC71C-77F3-29C0-7F80-7F4421A03434}"/>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6" name="Slide Number Placeholder 3">
            <a:extLst>
              <a:ext uri="{FF2B5EF4-FFF2-40B4-BE49-F238E27FC236}">
                <a16:creationId xmlns:a16="http://schemas.microsoft.com/office/drawing/2014/main" id="{EA3D2966-C164-6923-36C7-8FAE33C59AA4}"/>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05661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Picture Placeholder 10">
            <a:extLst>
              <a:ext uri="{FF2B5EF4-FFF2-40B4-BE49-F238E27FC236}">
                <a16:creationId xmlns:a16="http://schemas.microsoft.com/office/drawing/2014/main" id="{55F09756-59E5-8C1A-BA81-D3BC77C5539E}"/>
              </a:ext>
            </a:extLst>
          </p:cNvPr>
          <p:cNvSpPr>
            <a:spLocks noGrp="1"/>
          </p:cNvSpPr>
          <p:nvPr>
            <p:ph type="pic" sz="quarter" idx="10"/>
          </p:nvPr>
        </p:nvSpPr>
        <p:spPr>
          <a:xfrm>
            <a:off x="687385" y="374227"/>
            <a:ext cx="5257800" cy="2784475"/>
          </a:xfrm>
        </p:spPr>
        <p:txBody>
          <a:bodyPr/>
          <a:lstStyle>
            <a:lvl1pPr>
              <a:defRPr>
                <a:solidFill>
                  <a:schemeClr val="bg1"/>
                </a:solidFill>
              </a:defRPr>
            </a:lvl1pPr>
          </a:lstStyle>
          <a:p>
            <a:endParaRPr lang="en-US"/>
          </a:p>
        </p:txBody>
      </p:sp>
      <p:sp>
        <p:nvSpPr>
          <p:cNvPr id="12" name="Picture Placeholder 10">
            <a:extLst>
              <a:ext uri="{FF2B5EF4-FFF2-40B4-BE49-F238E27FC236}">
                <a16:creationId xmlns:a16="http://schemas.microsoft.com/office/drawing/2014/main" id="{789190EF-9F01-CF2C-9E9D-B2973CAD6509}"/>
              </a:ext>
            </a:extLst>
          </p:cNvPr>
          <p:cNvSpPr>
            <a:spLocks noGrp="1"/>
          </p:cNvSpPr>
          <p:nvPr>
            <p:ph type="pic" sz="quarter" idx="11"/>
          </p:nvPr>
        </p:nvSpPr>
        <p:spPr>
          <a:xfrm>
            <a:off x="6252612" y="374226"/>
            <a:ext cx="5257800" cy="2784475"/>
          </a:xfrm>
        </p:spPr>
        <p:txBody>
          <a:bodyPr/>
          <a:lstStyle>
            <a:lvl1pPr>
              <a:defRPr>
                <a:solidFill>
                  <a:schemeClr val="bg1"/>
                </a:solidFill>
              </a:defRPr>
            </a:lvl1pPr>
          </a:lstStyle>
          <a:p>
            <a:endParaRPr lang="en-US"/>
          </a:p>
        </p:txBody>
      </p:sp>
      <p:sp>
        <p:nvSpPr>
          <p:cNvPr id="13" name="Picture Placeholder 10">
            <a:extLst>
              <a:ext uri="{FF2B5EF4-FFF2-40B4-BE49-F238E27FC236}">
                <a16:creationId xmlns:a16="http://schemas.microsoft.com/office/drawing/2014/main" id="{A216507F-7104-9FDB-926F-7FF65FF6318A}"/>
              </a:ext>
            </a:extLst>
          </p:cNvPr>
          <p:cNvSpPr>
            <a:spLocks noGrp="1"/>
          </p:cNvSpPr>
          <p:nvPr>
            <p:ph type="pic" sz="quarter" idx="12"/>
          </p:nvPr>
        </p:nvSpPr>
        <p:spPr>
          <a:xfrm>
            <a:off x="687385" y="3460053"/>
            <a:ext cx="5257800" cy="2784475"/>
          </a:xfrm>
        </p:spPr>
        <p:txBody>
          <a:bodyPr/>
          <a:lstStyle>
            <a:lvl1pPr>
              <a:defRPr>
                <a:solidFill>
                  <a:schemeClr val="bg1"/>
                </a:solidFill>
              </a:defRPr>
            </a:lvl1pPr>
          </a:lstStyle>
          <a:p>
            <a:endParaRPr lang="en-US"/>
          </a:p>
        </p:txBody>
      </p:sp>
      <p:sp>
        <p:nvSpPr>
          <p:cNvPr id="14" name="Picture Placeholder 10">
            <a:extLst>
              <a:ext uri="{FF2B5EF4-FFF2-40B4-BE49-F238E27FC236}">
                <a16:creationId xmlns:a16="http://schemas.microsoft.com/office/drawing/2014/main" id="{1AC09D57-7DCE-9A52-A7B7-BF0217EBEBA6}"/>
              </a:ext>
            </a:extLst>
          </p:cNvPr>
          <p:cNvSpPr>
            <a:spLocks noGrp="1"/>
          </p:cNvSpPr>
          <p:nvPr>
            <p:ph type="pic" sz="quarter" idx="13"/>
          </p:nvPr>
        </p:nvSpPr>
        <p:spPr>
          <a:xfrm>
            <a:off x="6252612" y="3460052"/>
            <a:ext cx="5257800" cy="2784475"/>
          </a:xfrm>
        </p:spPr>
        <p:txBody>
          <a:bodyPr/>
          <a:lstStyle>
            <a:lvl1pPr>
              <a:defRPr>
                <a:solidFill>
                  <a:schemeClr val="bg1"/>
                </a:solidFill>
              </a:defRPr>
            </a:lvl1pPr>
          </a:lstStyle>
          <a:p>
            <a:endParaRPr lang="en-US"/>
          </a:p>
        </p:txBody>
      </p:sp>
      <p:pic>
        <p:nvPicPr>
          <p:cNvPr id="2" name="Picture 1">
            <a:extLst>
              <a:ext uri="{FF2B5EF4-FFF2-40B4-BE49-F238E27FC236}">
                <a16:creationId xmlns:a16="http://schemas.microsoft.com/office/drawing/2014/main" id="{5EFF0A09-8A6B-8265-503B-C73F2FD48A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0117"/>
            <a:ext cx="1169187" cy="558612"/>
          </a:xfrm>
          <a:prstGeom prst="rect">
            <a:avLst/>
          </a:prstGeom>
        </p:spPr>
      </p:pic>
      <p:sp>
        <p:nvSpPr>
          <p:cNvPr id="10" name="Rectangle 9">
            <a:extLst>
              <a:ext uri="{FF2B5EF4-FFF2-40B4-BE49-F238E27FC236}">
                <a16:creationId xmlns:a16="http://schemas.microsoft.com/office/drawing/2014/main" id="{F0412653-0C93-5E0D-A112-241538E88BD9}"/>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5" name="Slide Number Placeholder 3">
            <a:extLst>
              <a:ext uri="{FF2B5EF4-FFF2-40B4-BE49-F238E27FC236}">
                <a16:creationId xmlns:a16="http://schemas.microsoft.com/office/drawing/2014/main" id="{343669AE-3D3E-0181-EF4C-ECCC8080D461}"/>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285813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9121-3EED-8343-2022-15F133D3F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65E211-95D9-5A6F-578F-F3926F652EE2}"/>
              </a:ext>
            </a:extLst>
          </p:cNvPr>
          <p:cNvSpPr>
            <a:spLocks noGrp="1"/>
          </p:cNvSpPr>
          <p:nvPr>
            <p:ph type="dt" sz="half" idx="10"/>
          </p:nvPr>
        </p:nvSpPr>
        <p:spPr/>
        <p:txBody>
          <a:bodyPr/>
          <a:lstStyle/>
          <a:p>
            <a:fld id="{BEFDFECD-A446-4834-954D-2D503F49C1C8}" type="datetimeFigureOut">
              <a:rPr lang="en-US" smtClean="0"/>
              <a:t>1/3/25</a:t>
            </a:fld>
            <a:endParaRPr lang="en-US"/>
          </a:p>
        </p:txBody>
      </p:sp>
      <p:sp>
        <p:nvSpPr>
          <p:cNvPr id="4" name="Footer Placeholder 3">
            <a:extLst>
              <a:ext uri="{FF2B5EF4-FFF2-40B4-BE49-F238E27FC236}">
                <a16:creationId xmlns:a16="http://schemas.microsoft.com/office/drawing/2014/main" id="{3E5B030E-67C3-DFCA-A21C-8A11F1FEB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231304-2739-8CD4-B47F-5AD8FAF5DD93}"/>
              </a:ext>
            </a:extLst>
          </p:cNvPr>
          <p:cNvSpPr>
            <a:spLocks noGrp="1"/>
          </p:cNvSpPr>
          <p:nvPr>
            <p:ph type="sldNum" sz="quarter" idx="12"/>
          </p:nvPr>
        </p:nvSpPr>
        <p:spPr/>
        <p:txBody>
          <a:bodyPr/>
          <a:lstStyle/>
          <a:p>
            <a:fld id="{5E29FA63-C2CB-4FD5-A644-FA6FDCF6C136}" type="slidenum">
              <a:rPr lang="en-US" smtClean="0"/>
              <a:t>‹#›</a:t>
            </a:fld>
            <a:endParaRPr lang="en-US"/>
          </a:p>
        </p:txBody>
      </p:sp>
    </p:spTree>
    <p:extLst>
      <p:ext uri="{BB962C8B-B14F-4D97-AF65-F5344CB8AC3E}">
        <p14:creationId xmlns:p14="http://schemas.microsoft.com/office/powerpoint/2010/main" val="26718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7A28A9-F6E1-8622-3038-BC95CD185B22}"/>
              </a:ext>
            </a:extLst>
          </p:cNvPr>
          <p:cNvSpPr/>
          <p:nvPr userDrawn="1"/>
        </p:nvSpPr>
        <p:spPr>
          <a:xfrm>
            <a:off x="0" y="2429076"/>
            <a:ext cx="12192000" cy="461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B7A9ED-09A2-3039-6671-A31B67608A5D}"/>
              </a:ext>
            </a:extLst>
          </p:cNvPr>
          <p:cNvSpPr/>
          <p:nvPr userDrawn="1"/>
        </p:nvSpPr>
        <p:spPr>
          <a:xfrm>
            <a:off x="0" y="2890685"/>
            <a:ext cx="12192000" cy="3967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D8415B-BA5E-0145-A11E-69D972EDADC1}"/>
              </a:ext>
            </a:extLst>
          </p:cNvPr>
          <p:cNvSpPr/>
          <p:nvPr userDrawn="1"/>
        </p:nvSpPr>
        <p:spPr>
          <a:xfrm>
            <a:off x="407988" y="728663"/>
            <a:ext cx="11376024" cy="5400675"/>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838200" y="1146893"/>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838200" y="2890685"/>
            <a:ext cx="10515600" cy="3238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B21019A5-DD24-B089-CE97-F5DA4B1075B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7" name="Picture 6">
            <a:extLst>
              <a:ext uri="{FF2B5EF4-FFF2-40B4-BE49-F238E27FC236}">
                <a16:creationId xmlns:a16="http://schemas.microsoft.com/office/drawing/2014/main" id="{5F6AD831-8538-0D21-FA8E-D07C3942CF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0117"/>
            <a:ext cx="1169187" cy="558612"/>
          </a:xfrm>
          <a:prstGeom prst="rect">
            <a:avLst/>
          </a:prstGeom>
        </p:spPr>
      </p:pic>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2162023"/>
            <a:ext cx="11376024" cy="3967315"/>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671870" y="2494786"/>
            <a:ext cx="10848260" cy="279837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4" name="Title 1">
            <a:extLst>
              <a:ext uri="{FF2B5EF4-FFF2-40B4-BE49-F238E27FC236}">
                <a16:creationId xmlns:a16="http://schemas.microsoft.com/office/drawing/2014/main" id="{5DC7A497-0B48-7A19-CF37-F210F2D30603}"/>
              </a:ext>
            </a:extLst>
          </p:cNvPr>
          <p:cNvSpPr>
            <a:spLocks noGrp="1"/>
          </p:cNvSpPr>
          <p:nvPr>
            <p:ph type="title"/>
          </p:nvPr>
        </p:nvSpPr>
        <p:spPr>
          <a:xfrm>
            <a:off x="671870" y="681037"/>
            <a:ext cx="10681930" cy="1325563"/>
          </a:xfrm>
        </p:spPr>
        <p:txBody>
          <a:bodyPr/>
          <a:lstStyle>
            <a:lvl1pPr>
              <a:defRPr>
                <a:solidFill>
                  <a:schemeClr val="bg1"/>
                </a:solidFill>
              </a:defRPr>
            </a:lvl1pPr>
          </a:lstStyle>
          <a:p>
            <a:r>
              <a:rPr lang="en-US"/>
              <a:t>Click to edit Master title style</a:t>
            </a:r>
          </a:p>
        </p:txBody>
      </p:sp>
      <p:pic>
        <p:nvPicPr>
          <p:cNvPr id="2" name="Picture 1" descr="A purple star with a star and a star with a star and text&#10;&#10;Description automatically generated">
            <a:extLst>
              <a:ext uri="{FF2B5EF4-FFF2-40B4-BE49-F238E27FC236}">
                <a16:creationId xmlns:a16="http://schemas.microsoft.com/office/drawing/2014/main" id="{786494F6-6DEC-F105-60BE-BE85A81EB9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9" name="Rectangle 8">
            <a:extLst>
              <a:ext uri="{FF2B5EF4-FFF2-40B4-BE49-F238E27FC236}">
                <a16:creationId xmlns:a16="http://schemas.microsoft.com/office/drawing/2014/main" id="{6E458901-C8DF-2D52-508A-8F3CD2D38D36}"/>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0" name="Slide Number Placeholder 3">
            <a:extLst>
              <a:ext uri="{FF2B5EF4-FFF2-40B4-BE49-F238E27FC236}">
                <a16:creationId xmlns:a16="http://schemas.microsoft.com/office/drawing/2014/main" id="{DE67ED11-6289-6E85-18DC-014210F46F8A}"/>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40613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0" y="0"/>
            <a:ext cx="384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281271" y="566736"/>
            <a:ext cx="3286125" cy="5724525"/>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650470" y="3198197"/>
            <a:ext cx="6858003"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470FE6-ADD0-968F-373B-794C8501F658}"/>
              </a:ext>
            </a:extLst>
          </p:cNvPr>
          <p:cNvSpPr/>
          <p:nvPr userDrawn="1"/>
        </p:nvSpPr>
        <p:spPr>
          <a:xfrm>
            <a:off x="4047928" y="630769"/>
            <a:ext cx="7736084"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179536-5AEB-4666-3027-23F4BD7A63FF}"/>
              </a:ext>
            </a:extLst>
          </p:cNvPr>
          <p:cNvSpPr>
            <a:spLocks noGrp="1"/>
          </p:cNvSpPr>
          <p:nvPr>
            <p:ph type="body" idx="1"/>
          </p:nvPr>
        </p:nvSpPr>
        <p:spPr>
          <a:xfrm>
            <a:off x="4310275" y="736848"/>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78BDAC6F-816B-029A-5724-A4B0C40425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0117"/>
            <a:ext cx="1169187" cy="558612"/>
          </a:xfrm>
          <a:prstGeom prst="rect">
            <a:avLst/>
          </a:prstGeom>
        </p:spPr>
      </p:pic>
      <p:sp>
        <p:nvSpPr>
          <p:cNvPr id="12" name="Rectangle 11">
            <a:extLst>
              <a:ext uri="{FF2B5EF4-FFF2-40B4-BE49-F238E27FC236}">
                <a16:creationId xmlns:a16="http://schemas.microsoft.com/office/drawing/2014/main" id="{443D89D9-21F8-F65B-4D31-D7FE0B471E0B}"/>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35225716-EB7E-7210-1E6A-44743E64206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3116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urple star with a star and a star with a star and text&#10;&#10;Description automatically generated">
            <a:extLst>
              <a:ext uri="{FF2B5EF4-FFF2-40B4-BE49-F238E27FC236}">
                <a16:creationId xmlns:a16="http://schemas.microsoft.com/office/drawing/2014/main" id="{608A3522-8AB0-8B60-3AA6-DBF2F4A1E6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4" name="Rectangle 3">
            <a:extLst>
              <a:ext uri="{FF2B5EF4-FFF2-40B4-BE49-F238E27FC236}">
                <a16:creationId xmlns:a16="http://schemas.microsoft.com/office/drawing/2014/main" id="{D99F41D1-6C52-558F-B7C7-B5B8C70634E9}"/>
              </a:ext>
            </a:extLst>
          </p:cNvPr>
          <p:cNvSpPr/>
          <p:nvPr userDrawn="1"/>
        </p:nvSpPr>
        <p:spPr>
          <a:xfrm>
            <a:off x="8343331" y="0"/>
            <a:ext cx="384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8624603" y="566736"/>
            <a:ext cx="3286125" cy="5724525"/>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4683525" y="3198198"/>
            <a:ext cx="6858003"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416484-5DB3-E731-0ADF-86438A1CBF6C}"/>
              </a:ext>
            </a:extLst>
          </p:cNvPr>
          <p:cNvSpPr/>
          <p:nvPr userDrawn="1"/>
        </p:nvSpPr>
        <p:spPr>
          <a:xfrm>
            <a:off x="376443" y="630771"/>
            <a:ext cx="7736084"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5C0F110-C9CA-F75F-5D90-43B87FC913D5}"/>
              </a:ext>
            </a:extLst>
          </p:cNvPr>
          <p:cNvSpPr>
            <a:spLocks noGrp="1"/>
          </p:cNvSpPr>
          <p:nvPr>
            <p:ph type="body" idx="1"/>
          </p:nvPr>
        </p:nvSpPr>
        <p:spPr>
          <a:xfrm>
            <a:off x="638790" y="736850"/>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022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F9D2F-5082-DEED-5CB3-36145F66D6A0}"/>
              </a:ext>
            </a:extLst>
          </p:cNvPr>
          <p:cNvSpPr/>
          <p:nvPr userDrawn="1"/>
        </p:nvSpPr>
        <p:spPr>
          <a:xfrm>
            <a:off x="0" y="1942704"/>
            <a:ext cx="12192000"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8E1FA2-82A3-6459-041B-48329E4C4B2F}"/>
              </a:ext>
            </a:extLst>
          </p:cNvPr>
          <p:cNvSpPr/>
          <p:nvPr userDrawn="1"/>
        </p:nvSpPr>
        <p:spPr>
          <a:xfrm>
            <a:off x="0" y="2404313"/>
            <a:ext cx="12192000" cy="3731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681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49595"/>
            <a:ext cx="5181600" cy="3443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49593"/>
            <a:ext cx="5181600" cy="34432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urple star with a star and a star with a star and text&#10;&#10;Description automatically generated">
            <a:extLst>
              <a:ext uri="{FF2B5EF4-FFF2-40B4-BE49-F238E27FC236}">
                <a16:creationId xmlns:a16="http://schemas.microsoft.com/office/drawing/2014/main" id="{F5D33AC3-A906-AE7D-F298-913916789C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8" name="Rectangle 7">
            <a:extLst>
              <a:ext uri="{FF2B5EF4-FFF2-40B4-BE49-F238E27FC236}">
                <a16:creationId xmlns:a16="http://schemas.microsoft.com/office/drawing/2014/main" id="{C4601E10-731D-F7D3-1F87-BB4F02719AF9}"/>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1" name="Slide Number Placeholder 3">
            <a:extLst>
              <a:ext uri="{FF2B5EF4-FFF2-40B4-BE49-F238E27FC236}">
                <a16:creationId xmlns:a16="http://schemas.microsoft.com/office/drawing/2014/main" id="{C65744F9-2938-D3D3-B680-B579C762B03D}"/>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65671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1" name="Picture 10">
            <a:extLst>
              <a:ext uri="{FF2B5EF4-FFF2-40B4-BE49-F238E27FC236}">
                <a16:creationId xmlns:a16="http://schemas.microsoft.com/office/drawing/2014/main" id="{E6E0F952-A0E4-25EA-6CBE-2A3498753C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0117"/>
            <a:ext cx="1169187" cy="558612"/>
          </a:xfrm>
          <a:prstGeom prst="rect">
            <a:avLst/>
          </a:prstGeom>
        </p:spPr>
      </p:pic>
    </p:spTree>
    <p:extLst>
      <p:ext uri="{BB962C8B-B14F-4D97-AF65-F5344CB8AC3E}">
        <p14:creationId xmlns:p14="http://schemas.microsoft.com/office/powerpoint/2010/main" val="134100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DF590-918F-C53E-78A1-9AA17A6B65B3}"/>
              </a:ext>
            </a:extLst>
          </p:cNvPr>
          <p:cNvSpPr/>
          <p:nvPr userDrawn="1"/>
        </p:nvSpPr>
        <p:spPr>
          <a:xfrm>
            <a:off x="0" y="5856294"/>
            <a:ext cx="12192000"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6086475"/>
            <a:ext cx="12192000" cy="7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
        <p:nvSpPr>
          <p:cNvPr id="2" name="Rectangle 1">
            <a:extLst>
              <a:ext uri="{FF2B5EF4-FFF2-40B4-BE49-F238E27FC236}">
                <a16:creationId xmlns:a16="http://schemas.microsoft.com/office/drawing/2014/main" id="{FB45A0C7-8AC4-BE26-A4A8-D0FDFF3D73D7}"/>
              </a:ext>
            </a:extLst>
          </p:cNvPr>
          <p:cNvSpPr/>
          <p:nvPr userDrawn="1"/>
        </p:nvSpPr>
        <p:spPr>
          <a:xfrm>
            <a:off x="430374" y="630771"/>
            <a:ext cx="11331251"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8EA4358-64DF-2740-0E07-D895BD71A8B4}"/>
              </a:ext>
            </a:extLst>
          </p:cNvPr>
          <p:cNvSpPr>
            <a:spLocks noGrp="1"/>
          </p:cNvSpPr>
          <p:nvPr>
            <p:ph idx="1"/>
          </p:nvPr>
        </p:nvSpPr>
        <p:spPr>
          <a:xfrm>
            <a:off x="838200" y="2164653"/>
            <a:ext cx="10515600" cy="3691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2C879A2-E7F4-19A4-21DF-5E0131CCD3FB}"/>
              </a:ext>
            </a:extLst>
          </p:cNvPr>
          <p:cNvSpPr>
            <a:spLocks noGrp="1"/>
          </p:cNvSpPr>
          <p:nvPr>
            <p:ph type="title"/>
          </p:nvPr>
        </p:nvSpPr>
        <p:spPr>
          <a:xfrm>
            <a:off x="838200" y="996253"/>
            <a:ext cx="10515600" cy="1010347"/>
          </a:xfrm>
        </p:spPr>
        <p:txBody>
          <a:bodyPr/>
          <a:lstStyle/>
          <a:p>
            <a:r>
              <a:rPr lang="en-US"/>
              <a:t>Click to edit Master title style</a:t>
            </a:r>
          </a:p>
        </p:txBody>
      </p:sp>
      <p:pic>
        <p:nvPicPr>
          <p:cNvPr id="7" name="Picture 6">
            <a:extLst>
              <a:ext uri="{FF2B5EF4-FFF2-40B4-BE49-F238E27FC236}">
                <a16:creationId xmlns:a16="http://schemas.microsoft.com/office/drawing/2014/main" id="{6728FF7D-64CE-4E65-B188-24955C3B76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0117"/>
            <a:ext cx="1169187" cy="558612"/>
          </a:xfrm>
          <a:prstGeom prst="rect">
            <a:avLst/>
          </a:prstGeom>
        </p:spPr>
      </p:pic>
    </p:spTree>
    <p:extLst>
      <p:ext uri="{BB962C8B-B14F-4D97-AF65-F5344CB8AC3E}">
        <p14:creationId xmlns:p14="http://schemas.microsoft.com/office/powerpoint/2010/main" val="233497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0" name="Picture 9" descr="A purple star with a star and a star with a star and text&#10;&#10;Description automatically generated">
            <a:extLst>
              <a:ext uri="{FF2B5EF4-FFF2-40B4-BE49-F238E27FC236}">
                <a16:creationId xmlns:a16="http://schemas.microsoft.com/office/drawing/2014/main" id="{F106D1C1-86BE-A8B6-0FE1-1F9C467A3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0117"/>
            <a:ext cx="1169188" cy="558612"/>
          </a:xfrm>
          <a:prstGeom prst="rect">
            <a:avLst/>
          </a:prstGeom>
        </p:spPr>
      </p:pic>
      <p:sp>
        <p:nvSpPr>
          <p:cNvPr id="2" name="Rectangle 1">
            <a:extLst>
              <a:ext uri="{FF2B5EF4-FFF2-40B4-BE49-F238E27FC236}">
                <a16:creationId xmlns:a16="http://schemas.microsoft.com/office/drawing/2014/main" id="{3F1973CE-D947-3B51-00BB-1633EAD181DD}"/>
              </a:ext>
            </a:extLst>
          </p:cNvPr>
          <p:cNvSpPr/>
          <p:nvPr userDrawn="1"/>
        </p:nvSpPr>
        <p:spPr>
          <a:xfrm>
            <a:off x="0" y="538316"/>
            <a:ext cx="12192000" cy="461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0"/>
            <a:ext cx="12192000" cy="771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A98B21B0-4559-3873-7347-5AEBE135062E}"/>
              </a:ext>
            </a:extLst>
          </p:cNvPr>
          <p:cNvSpPr/>
          <p:nvPr userDrawn="1"/>
        </p:nvSpPr>
        <p:spPr>
          <a:xfrm>
            <a:off x="430374" y="630771"/>
            <a:ext cx="11331251" cy="5596458"/>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8EA4358-64DF-2740-0E07-D895BD71A8B4}"/>
              </a:ext>
            </a:extLst>
          </p:cNvPr>
          <p:cNvSpPr>
            <a:spLocks noGrp="1"/>
          </p:cNvSpPr>
          <p:nvPr>
            <p:ph idx="1"/>
          </p:nvPr>
        </p:nvSpPr>
        <p:spPr>
          <a:xfrm>
            <a:off x="838200" y="2164653"/>
            <a:ext cx="10515600" cy="3855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1803BBF7-DE66-1FEC-E52F-5C935D5E821B}"/>
              </a:ext>
            </a:extLst>
          </p:cNvPr>
          <p:cNvSpPr>
            <a:spLocks noGrp="1"/>
          </p:cNvSpPr>
          <p:nvPr>
            <p:ph type="title"/>
          </p:nvPr>
        </p:nvSpPr>
        <p:spPr>
          <a:xfrm>
            <a:off x="838200" y="996253"/>
            <a:ext cx="10515600" cy="1010347"/>
          </a:xfrm>
        </p:spPr>
        <p:txBody>
          <a:bodyPr/>
          <a:lstStyle/>
          <a:p>
            <a:r>
              <a:rPr lang="en-US"/>
              <a:t>Click to edit Master title style</a:t>
            </a:r>
          </a:p>
        </p:txBody>
      </p:sp>
      <p:sp>
        <p:nvSpPr>
          <p:cNvPr id="6" name="Rectangle 5">
            <a:extLst>
              <a:ext uri="{FF2B5EF4-FFF2-40B4-BE49-F238E27FC236}">
                <a16:creationId xmlns:a16="http://schemas.microsoft.com/office/drawing/2014/main" id="{E6F02072-1434-7E68-8E7C-771E54BEEDD3}"/>
              </a:ext>
            </a:extLst>
          </p:cNvPr>
          <p:cNvSpPr/>
          <p:nvPr userDrawn="1"/>
        </p:nvSpPr>
        <p:spPr>
          <a:xfrm>
            <a:off x="11510413" y="6331648"/>
            <a:ext cx="273600" cy="274320"/>
          </a:xfrm>
          <a:prstGeom prst="rect">
            <a:avLst/>
          </a:prstGeom>
          <a:solidFill>
            <a:schemeClr val="accent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1" name="Slide Number Placeholder 3">
            <a:extLst>
              <a:ext uri="{FF2B5EF4-FFF2-40B4-BE49-F238E27FC236}">
                <a16:creationId xmlns:a16="http://schemas.microsoft.com/office/drawing/2014/main" id="{5FD076CA-2D3E-1D26-89AD-5DD93A78BA2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09569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61" r:id="rId5"/>
    <p:sldLayoutId id="2147483652" r:id="rId6"/>
    <p:sldLayoutId id="2147483653" r:id="rId7"/>
    <p:sldLayoutId id="2147483654" r:id="rId8"/>
    <p:sldLayoutId id="2147483658" r:id="rId9"/>
    <p:sldLayoutId id="2147483656" r:id="rId10"/>
    <p:sldLayoutId id="2147483660" r:id="rId11"/>
    <p:sldLayoutId id="2147483662" r:id="rId12"/>
    <p:sldLayoutId id="2147483663"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dasycenter.org/state-of-the-states-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dasycenter.org/2021-state-of-the-states-survey-finding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slds.ed.gov/#program/ecids-toolkit" TargetMode="External"/><Relationship Id="rId3" Type="http://schemas.openxmlformats.org/officeDocument/2006/relationships/hyperlink" Target="https://dasycenter.org/informed-ready-questions-part-c-and-part-b-619-program-leaders-should-ask-about-an-early-childhood-integrated-data-system/" TargetMode="External"/><Relationship Id="rId7" Type="http://schemas.openxmlformats.org/officeDocument/2006/relationships/hyperlink" Target="https://slds.ed.gov/#communities/pdc/documents/22534"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dasycenter.org/automated-data-sharing-or-linking-use-case-idea-part-c-to-part-b-619-transition-notification/" TargetMode="External"/><Relationship Id="rId5" Type="http://schemas.openxmlformats.org/officeDocument/2006/relationships/hyperlink" Target="https://dasycenter.org/data-governance-toolkit/" TargetMode="External"/><Relationship Id="rId4" Type="http://schemas.openxmlformats.org/officeDocument/2006/relationships/hyperlink" Target="https://dasycenter.org/wp-content/uploads/2020/12/DaSy_Critical_Questions_2020.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linkedin.com/company/dasy-cen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7C5739-FC85-DCFE-1DF0-11B2CC122942}"/>
              </a:ext>
            </a:extLst>
          </p:cNvPr>
          <p:cNvSpPr>
            <a:spLocks noGrp="1"/>
          </p:cNvSpPr>
          <p:nvPr>
            <p:ph type="ctrTitle"/>
          </p:nvPr>
        </p:nvSpPr>
        <p:spPr>
          <a:xfrm>
            <a:off x="1524000" y="1122363"/>
            <a:ext cx="9144000" cy="2387600"/>
          </a:xfrm>
        </p:spPr>
        <p:txBody>
          <a:bodyPr>
            <a:normAutofit fontScale="90000"/>
          </a:bodyPr>
          <a:lstStyle/>
          <a:p>
            <a:r>
              <a:rPr lang="en-US" dirty="0"/>
              <a:t>A Comprehensive Review of State Data Systems Supporting Early Childhood</a:t>
            </a:r>
          </a:p>
        </p:txBody>
      </p:sp>
      <p:sp>
        <p:nvSpPr>
          <p:cNvPr id="7" name="Subtitle 6">
            <a:extLst>
              <a:ext uri="{FF2B5EF4-FFF2-40B4-BE49-F238E27FC236}">
                <a16:creationId xmlns:a16="http://schemas.microsoft.com/office/drawing/2014/main" id="{B3295B93-97DD-88D7-B9CF-C5E0FDA4A424}"/>
              </a:ext>
            </a:extLst>
          </p:cNvPr>
          <p:cNvSpPr>
            <a:spLocks noGrp="1"/>
          </p:cNvSpPr>
          <p:nvPr>
            <p:ph type="subTitle" idx="1"/>
          </p:nvPr>
        </p:nvSpPr>
        <p:spPr>
          <a:xfrm>
            <a:off x="1524000" y="4420454"/>
            <a:ext cx="9144000" cy="1655762"/>
          </a:xfrm>
        </p:spPr>
        <p:txBody>
          <a:bodyPr>
            <a:normAutofit/>
          </a:bodyPr>
          <a:lstStyle/>
          <a:p>
            <a:r>
              <a:rPr lang="en-US" dirty="0"/>
              <a:t>Ginger Elliott-Teague</a:t>
            </a:r>
          </a:p>
          <a:p>
            <a:r>
              <a:rPr lang="en-US" dirty="0"/>
              <a:t>Howard Morrison</a:t>
            </a:r>
          </a:p>
          <a:p>
            <a:r>
              <a:rPr lang="en-US" dirty="0" err="1"/>
              <a:t>DaSy</a:t>
            </a:r>
            <a:r>
              <a:rPr lang="en-US" dirty="0"/>
              <a:t> Center</a:t>
            </a:r>
          </a:p>
        </p:txBody>
      </p:sp>
      <p:pic>
        <p:nvPicPr>
          <p:cNvPr id="2" name="Picture 1" descr="DaSy Center logo">
            <a:extLst>
              <a:ext uri="{FF2B5EF4-FFF2-40B4-BE49-F238E27FC236}">
                <a16:creationId xmlns:a16="http://schemas.microsoft.com/office/drawing/2014/main" id="{8206E5D4-3FEA-0605-2F45-09BEFAD48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621" y="5237205"/>
            <a:ext cx="1067568" cy="761223"/>
          </a:xfrm>
          <a:prstGeom prst="rect">
            <a:avLst/>
          </a:prstGeom>
        </p:spPr>
      </p:pic>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560D-C488-34D0-E94F-AABC2DD2B9B0}"/>
              </a:ext>
            </a:extLst>
          </p:cNvPr>
          <p:cNvSpPr>
            <a:spLocks noGrp="1"/>
          </p:cNvSpPr>
          <p:nvPr>
            <p:ph type="title"/>
          </p:nvPr>
        </p:nvSpPr>
        <p:spPr>
          <a:xfrm>
            <a:off x="8624603" y="566736"/>
            <a:ext cx="3286125" cy="5724525"/>
          </a:xfrm>
        </p:spPr>
        <p:txBody>
          <a:bodyPr/>
          <a:lstStyle/>
          <a:p>
            <a:r>
              <a:rPr lang="en-US" dirty="0"/>
              <a:t>2023 Data System Survey</a:t>
            </a:r>
            <a:br>
              <a:rPr lang="en-US" dirty="0"/>
            </a:br>
            <a:r>
              <a:rPr lang="en-US" dirty="0"/>
              <a:t>Findings</a:t>
            </a:r>
          </a:p>
        </p:txBody>
      </p:sp>
      <p:sp>
        <p:nvSpPr>
          <p:cNvPr id="5" name="Text Placeholder 4">
            <a:extLst>
              <a:ext uri="{FF2B5EF4-FFF2-40B4-BE49-F238E27FC236}">
                <a16:creationId xmlns:a16="http://schemas.microsoft.com/office/drawing/2014/main" id="{1385236F-86BF-00EA-12FD-554094BA1C65}"/>
              </a:ext>
            </a:extLst>
          </p:cNvPr>
          <p:cNvSpPr>
            <a:spLocks noGrp="1"/>
          </p:cNvSpPr>
          <p:nvPr>
            <p:ph type="body" idx="1"/>
          </p:nvPr>
        </p:nvSpPr>
        <p:spPr>
          <a:xfrm>
            <a:off x="638790" y="736849"/>
            <a:ext cx="7200137" cy="5388377"/>
          </a:xfrm>
        </p:spPr>
        <p:txBody>
          <a:bodyPr>
            <a:normAutofit/>
          </a:bodyPr>
          <a:lstStyle/>
          <a:p>
            <a:r>
              <a:rPr lang="en-US" dirty="0"/>
              <a:t>Part C and Part B 619</a:t>
            </a:r>
          </a:p>
          <a:p>
            <a:pPr marL="342900" indent="-342900">
              <a:buFont typeface="Arial" panose="020B0604020202020204" pitchFamily="34" charset="0"/>
              <a:buChar char="•"/>
            </a:pPr>
            <a:r>
              <a:rPr lang="en-US" dirty="0"/>
              <a:t>Nearly 50 programs in each responded</a:t>
            </a:r>
          </a:p>
          <a:p>
            <a:pPr marL="342900" indent="-342900">
              <a:spcAft>
                <a:spcPts val="3600"/>
              </a:spcAft>
              <a:buFont typeface="Arial" panose="020B0604020202020204" pitchFamily="34" charset="0"/>
              <a:buChar char="•"/>
            </a:pPr>
            <a:r>
              <a:rPr lang="en-US" dirty="0"/>
              <a:t>States, territories and other entities</a:t>
            </a:r>
          </a:p>
          <a:p>
            <a:r>
              <a:rPr lang="en-US" dirty="0"/>
              <a:t>Topics</a:t>
            </a:r>
          </a:p>
          <a:p>
            <a:pPr marL="342900" indent="-342900">
              <a:buFont typeface="Arial" panose="020B0604020202020204" pitchFamily="34" charset="0"/>
              <a:buChar char="•"/>
            </a:pPr>
            <a:r>
              <a:rPr lang="en-US" dirty="0"/>
              <a:t>System features/functionality</a:t>
            </a:r>
          </a:p>
          <a:p>
            <a:pPr marL="800100" lvl="1" indent="-342900">
              <a:buFont typeface="Arial" panose="020B0604020202020204" pitchFamily="34" charset="0"/>
              <a:buChar char="•"/>
            </a:pPr>
            <a:r>
              <a:rPr lang="en-US" dirty="0">
                <a:solidFill>
                  <a:schemeClr val="tx1"/>
                </a:solidFill>
              </a:rPr>
              <a:t>Reporting (federal, state and local; public and secured)</a:t>
            </a:r>
          </a:p>
          <a:p>
            <a:pPr marL="800100" lvl="1" indent="-342900">
              <a:buFont typeface="Arial" panose="020B0604020202020204" pitchFamily="34" charset="0"/>
              <a:buChar char="•"/>
            </a:pPr>
            <a:r>
              <a:rPr lang="en-US" dirty="0">
                <a:solidFill>
                  <a:schemeClr val="tx1"/>
                </a:solidFill>
              </a:rPr>
              <a:t>Linkages across systems (internal and external)</a:t>
            </a:r>
          </a:p>
          <a:p>
            <a:pPr marL="800100" lvl="1" indent="-342900">
              <a:buFont typeface="Arial" panose="020B0604020202020204" pitchFamily="34" charset="0"/>
              <a:buChar char="•"/>
            </a:pPr>
            <a:r>
              <a:rPr lang="en-US" dirty="0">
                <a:solidFill>
                  <a:schemeClr val="tx1"/>
                </a:solidFill>
              </a:rPr>
              <a:t>External integration: billing, referrals, transition</a:t>
            </a:r>
          </a:p>
          <a:p>
            <a:pPr marL="800100" lvl="1" indent="-342900">
              <a:buFont typeface="Arial" panose="020B0604020202020204" pitchFamily="34" charset="0"/>
              <a:buChar char="•"/>
            </a:pPr>
            <a:r>
              <a:rPr lang="en-US" dirty="0">
                <a:solidFill>
                  <a:schemeClr val="tx1"/>
                </a:solidFill>
              </a:rPr>
              <a:t>Governance and management</a:t>
            </a:r>
          </a:p>
          <a:p>
            <a:pPr marL="342900" indent="-342900">
              <a:buFont typeface="Arial" panose="020B0604020202020204" pitchFamily="34" charset="0"/>
              <a:buChar char="•"/>
            </a:pPr>
            <a:r>
              <a:rPr lang="en-US" dirty="0"/>
              <a:t>Data elements and location</a:t>
            </a:r>
          </a:p>
          <a:p>
            <a:pPr marL="800100" lvl="1" indent="-342900">
              <a:buFont typeface="Arial" panose="020B0604020202020204" pitchFamily="34" charset="0"/>
              <a:buChar char="•"/>
            </a:pPr>
            <a:r>
              <a:rPr lang="en-US" dirty="0">
                <a:solidFill>
                  <a:schemeClr val="tx1"/>
                </a:solidFill>
              </a:rPr>
              <a:t>Child data: demographics, eligibility and services (IEP)</a:t>
            </a:r>
          </a:p>
          <a:p>
            <a:pPr marL="800100" lvl="1" indent="-342900">
              <a:buFont typeface="Arial" panose="020B0604020202020204" pitchFamily="34" charset="0"/>
              <a:buChar char="•"/>
            </a:pPr>
            <a:r>
              <a:rPr lang="en-US" dirty="0">
                <a:solidFill>
                  <a:schemeClr val="tx1"/>
                </a:solidFill>
              </a:rPr>
              <a:t>Workforce, fiscal, and monitoring data</a:t>
            </a:r>
          </a:p>
        </p:txBody>
      </p:sp>
    </p:spTree>
    <p:extLst>
      <p:ext uri="{BB962C8B-B14F-4D97-AF65-F5344CB8AC3E}">
        <p14:creationId xmlns:p14="http://schemas.microsoft.com/office/powerpoint/2010/main" val="58563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2AD4-C042-4804-B4DC-41CB8E484166}"/>
              </a:ext>
            </a:extLst>
          </p:cNvPr>
          <p:cNvSpPr>
            <a:spLocks noGrp="1"/>
          </p:cNvSpPr>
          <p:nvPr>
            <p:ph type="title"/>
          </p:nvPr>
        </p:nvSpPr>
        <p:spPr>
          <a:xfrm>
            <a:off x="838200" y="708155"/>
            <a:ext cx="10515600" cy="1010347"/>
          </a:xfrm>
        </p:spPr>
        <p:txBody>
          <a:bodyPr>
            <a:normAutofit fontScale="90000"/>
          </a:bodyPr>
          <a:lstStyle/>
          <a:p>
            <a:r>
              <a:rPr lang="en-US" sz="4400" baseline="0" dirty="0"/>
              <a:t>States Have Many Key Data System Features</a:t>
            </a:r>
            <a:endParaRPr lang="en-US" dirty="0"/>
          </a:p>
        </p:txBody>
      </p:sp>
      <p:sp>
        <p:nvSpPr>
          <p:cNvPr id="4" name="Content Placeholder 3">
            <a:extLst>
              <a:ext uri="{FF2B5EF4-FFF2-40B4-BE49-F238E27FC236}">
                <a16:creationId xmlns:a16="http://schemas.microsoft.com/office/drawing/2014/main" id="{1246C7EA-6862-CAD9-CAE5-40B2E763BD39}"/>
              </a:ext>
            </a:extLst>
          </p:cNvPr>
          <p:cNvSpPr>
            <a:spLocks noGrp="1"/>
          </p:cNvSpPr>
          <p:nvPr>
            <p:ph idx="1"/>
          </p:nvPr>
        </p:nvSpPr>
        <p:spPr>
          <a:xfrm>
            <a:off x="506777" y="1888687"/>
            <a:ext cx="5940996" cy="3982843"/>
          </a:xfrm>
        </p:spPr>
        <p:txBody>
          <a:bodyPr>
            <a:normAutofit/>
          </a:bodyPr>
          <a:lstStyle/>
          <a:p>
            <a:pPr marL="0" indent="0" algn="r">
              <a:lnSpc>
                <a:spcPct val="110000"/>
              </a:lnSpc>
              <a:spcBef>
                <a:spcPts val="600"/>
              </a:spcBef>
              <a:buNone/>
            </a:pPr>
            <a:r>
              <a:rPr lang="en-US" sz="2600" dirty="0"/>
              <a:t>Child-level data system</a:t>
            </a:r>
          </a:p>
          <a:p>
            <a:pPr marL="0" indent="0" algn="r">
              <a:lnSpc>
                <a:spcPct val="110000"/>
              </a:lnSpc>
              <a:spcBef>
                <a:spcPts val="2200"/>
              </a:spcBef>
              <a:buNone/>
            </a:pPr>
            <a:r>
              <a:rPr lang="en-US" sz="2600" dirty="0"/>
              <a:t>Workforce data system(s)</a:t>
            </a:r>
          </a:p>
          <a:p>
            <a:pPr marL="0" indent="0" algn="r">
              <a:lnSpc>
                <a:spcPct val="110000"/>
              </a:lnSpc>
              <a:spcBef>
                <a:spcPts val="2400"/>
              </a:spcBef>
              <a:buNone/>
            </a:pPr>
            <a:r>
              <a:rPr lang="en-US" sz="2600" dirty="0"/>
              <a:t>Unique child identifier code</a:t>
            </a:r>
          </a:p>
          <a:p>
            <a:pPr marL="0" indent="0" algn="r">
              <a:lnSpc>
                <a:spcPct val="100000"/>
              </a:lnSpc>
              <a:spcBef>
                <a:spcPts val="1600"/>
              </a:spcBef>
              <a:buNone/>
            </a:pPr>
            <a:r>
              <a:rPr lang="en-US" sz="2600" dirty="0"/>
              <a:t>Use same ID for Part C &amp; B 619 programs</a:t>
            </a:r>
          </a:p>
          <a:p>
            <a:pPr marL="0" indent="0" algn="r">
              <a:lnSpc>
                <a:spcPct val="100000"/>
              </a:lnSpc>
              <a:spcBef>
                <a:spcPts val="600"/>
              </a:spcBef>
              <a:buNone/>
            </a:pPr>
            <a:r>
              <a:rPr lang="en-US" sz="2600" dirty="0"/>
              <a:t>Child-level data linked or all in one system</a:t>
            </a:r>
          </a:p>
        </p:txBody>
      </p:sp>
      <p:graphicFrame>
        <p:nvGraphicFramePr>
          <p:cNvPr id="14" name="Content Placeholder 13" descr="Chart showing differences between C and B on each of the five indicators listed.">
            <a:extLst>
              <a:ext uri="{FF2B5EF4-FFF2-40B4-BE49-F238E27FC236}">
                <a16:creationId xmlns:a16="http://schemas.microsoft.com/office/drawing/2014/main" id="{3087FA26-9320-61FE-B149-A992FED3F373}"/>
              </a:ext>
            </a:extLst>
          </p:cNvPr>
          <p:cNvGraphicFramePr>
            <a:graphicFrameLocks noGrp="1"/>
          </p:cNvGraphicFramePr>
          <p:nvPr>
            <p:ph sz="half" idx="4294967295"/>
            <p:extLst>
              <p:ext uri="{D42A27DB-BD31-4B8C-83A1-F6EECF244321}">
                <p14:modId xmlns:p14="http://schemas.microsoft.com/office/powerpoint/2010/main" val="2360951622"/>
              </p:ext>
            </p:extLst>
          </p:nvPr>
        </p:nvGraphicFramePr>
        <p:xfrm>
          <a:off x="6339743" y="1704440"/>
          <a:ext cx="5345481"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221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2AD4-C042-4804-B4DC-41CB8E484166}"/>
              </a:ext>
            </a:extLst>
          </p:cNvPr>
          <p:cNvSpPr>
            <a:spLocks noGrp="1"/>
          </p:cNvSpPr>
          <p:nvPr>
            <p:ph type="title"/>
          </p:nvPr>
        </p:nvSpPr>
        <p:spPr>
          <a:xfrm>
            <a:off x="551146" y="708155"/>
            <a:ext cx="11085534" cy="1010347"/>
          </a:xfrm>
        </p:spPr>
        <p:txBody>
          <a:bodyPr>
            <a:noAutofit/>
          </a:bodyPr>
          <a:lstStyle/>
          <a:p>
            <a:r>
              <a:rPr lang="en-US" sz="3800" baseline="0" dirty="0"/>
              <a:t>States Vary in Ability to Link Data Across Systems </a:t>
            </a:r>
            <a:endParaRPr lang="en-US" sz="3800" dirty="0"/>
          </a:p>
        </p:txBody>
      </p:sp>
      <p:sp>
        <p:nvSpPr>
          <p:cNvPr id="4" name="Content Placeholder 3">
            <a:extLst>
              <a:ext uri="{FF2B5EF4-FFF2-40B4-BE49-F238E27FC236}">
                <a16:creationId xmlns:a16="http://schemas.microsoft.com/office/drawing/2014/main" id="{1246C7EA-6862-CAD9-CAE5-40B2E763BD39}"/>
              </a:ext>
            </a:extLst>
          </p:cNvPr>
          <p:cNvSpPr>
            <a:spLocks noGrp="1"/>
          </p:cNvSpPr>
          <p:nvPr>
            <p:ph idx="1"/>
          </p:nvPr>
        </p:nvSpPr>
        <p:spPr>
          <a:xfrm>
            <a:off x="789140" y="1828801"/>
            <a:ext cx="5411244" cy="4226978"/>
          </a:xfrm>
        </p:spPr>
        <p:txBody>
          <a:bodyPr>
            <a:normAutofit/>
          </a:bodyPr>
          <a:lstStyle/>
          <a:p>
            <a:pPr marL="0" marR="0" lvl="0" indent="0" algn="r">
              <a:lnSpc>
                <a:spcPct val="110000"/>
              </a:lnSpc>
              <a:spcBef>
                <a:spcPts val="600"/>
              </a:spcBef>
              <a:spcAft>
                <a:spcPts val="0"/>
              </a:spcAft>
              <a:buNone/>
              <a:tabLst>
                <a:tab pos="457200" algn="l"/>
              </a:tabLst>
            </a:pPr>
            <a:r>
              <a:rPr lang="en-US" sz="2400" kern="100">
                <a:effectLst/>
              </a:rPr>
              <a:t>Child and workforce data</a:t>
            </a:r>
          </a:p>
          <a:p>
            <a:pPr marL="0" marR="0" lvl="0" indent="0" algn="r">
              <a:lnSpc>
                <a:spcPct val="110000"/>
              </a:lnSpc>
              <a:spcBef>
                <a:spcPts val="1800"/>
              </a:spcBef>
              <a:spcAft>
                <a:spcPts val="0"/>
              </a:spcAft>
              <a:buNone/>
              <a:tabLst>
                <a:tab pos="457200" algn="l"/>
              </a:tabLst>
            </a:pPr>
            <a:r>
              <a:rPr lang="en-US" sz="2400" kern="1200">
                <a:solidFill>
                  <a:srgbClr val="000000"/>
                </a:solidFill>
                <a:effectLst/>
              </a:rPr>
              <a:t>Part C and 619 data</a:t>
            </a:r>
            <a:endParaRPr lang="en-US" sz="2400" kern="100">
              <a:effectLst/>
            </a:endParaRPr>
          </a:p>
          <a:p>
            <a:pPr marL="0" marR="0" lvl="0" indent="0" algn="r">
              <a:lnSpc>
                <a:spcPct val="110000"/>
              </a:lnSpc>
              <a:spcBef>
                <a:spcPts val="1800"/>
              </a:spcBef>
              <a:spcAft>
                <a:spcPts val="0"/>
              </a:spcAft>
              <a:buNone/>
              <a:tabLst>
                <a:tab pos="457200" algn="l"/>
              </a:tabLst>
            </a:pPr>
            <a:r>
              <a:rPr lang="en-US" sz="2400" kern="1200">
                <a:solidFill>
                  <a:srgbClr val="000000"/>
                </a:solidFill>
                <a:effectLst/>
              </a:rPr>
              <a:t>IDEA data with other EC program data</a:t>
            </a:r>
            <a:endParaRPr lang="en-US" sz="2400" kern="100">
              <a:effectLst/>
            </a:endParaRPr>
          </a:p>
          <a:p>
            <a:pPr marL="0" marR="0" lvl="0" indent="0" algn="r">
              <a:lnSpc>
                <a:spcPct val="110000"/>
              </a:lnSpc>
              <a:spcBef>
                <a:spcPts val="1800"/>
              </a:spcBef>
              <a:spcAft>
                <a:spcPts val="0"/>
              </a:spcAft>
              <a:buNone/>
              <a:tabLst>
                <a:tab pos="457200" algn="l"/>
              </a:tabLst>
            </a:pPr>
            <a:r>
              <a:rPr lang="en-US" sz="2400" kern="1200">
                <a:solidFill>
                  <a:srgbClr val="000000"/>
                </a:solidFill>
                <a:effectLst/>
              </a:rPr>
              <a:t>Part C/619 data with K12 SPED data</a:t>
            </a:r>
            <a:endParaRPr lang="en-US" sz="2400" kern="100">
              <a:effectLst/>
            </a:endParaRPr>
          </a:p>
          <a:p>
            <a:pPr marL="0" marR="0" lvl="0" indent="0" algn="r">
              <a:lnSpc>
                <a:spcPct val="110000"/>
              </a:lnSpc>
              <a:spcBef>
                <a:spcPts val="1800"/>
              </a:spcBef>
              <a:spcAft>
                <a:spcPts val="0"/>
              </a:spcAft>
              <a:buNone/>
              <a:tabLst>
                <a:tab pos="517525" algn="l"/>
              </a:tabLst>
            </a:pPr>
            <a:r>
              <a:rPr lang="en-US" sz="2400" kern="1200">
                <a:solidFill>
                  <a:srgbClr val="000000"/>
                </a:solidFill>
                <a:effectLst/>
              </a:rPr>
              <a:t>Part C/619 data with K12 gen ed data</a:t>
            </a:r>
            <a:endParaRPr lang="en-US" sz="2400" kern="100">
              <a:effectLst/>
            </a:endParaRPr>
          </a:p>
          <a:p>
            <a:pPr marL="0" marR="0" lvl="0" indent="0" algn="r">
              <a:lnSpc>
                <a:spcPct val="110000"/>
              </a:lnSpc>
              <a:spcBef>
                <a:spcPts val="1800"/>
              </a:spcBef>
              <a:spcAft>
                <a:spcPts val="0"/>
              </a:spcAft>
              <a:buNone/>
              <a:tabLst>
                <a:tab pos="517525" algn="l"/>
              </a:tabLst>
            </a:pPr>
            <a:r>
              <a:rPr lang="en-US" sz="2400" kern="1200">
                <a:solidFill>
                  <a:srgbClr val="000000"/>
                </a:solidFill>
                <a:effectLst/>
              </a:rPr>
              <a:t>Have data governance body</a:t>
            </a:r>
            <a:endParaRPr lang="en-US" sz="2400" kern="100">
              <a:effectLst/>
            </a:endParaRPr>
          </a:p>
        </p:txBody>
      </p:sp>
      <p:graphicFrame>
        <p:nvGraphicFramePr>
          <p:cNvPr id="7" name="Content Placeholder 6" descr="Chart showing differences between C and B on each of the six indicators listed.">
            <a:extLst>
              <a:ext uri="{FF2B5EF4-FFF2-40B4-BE49-F238E27FC236}">
                <a16:creationId xmlns:a16="http://schemas.microsoft.com/office/drawing/2014/main" id="{6A307165-A46B-3D9A-C92E-A62E13F67A1E}"/>
              </a:ext>
            </a:extLst>
          </p:cNvPr>
          <p:cNvGraphicFramePr>
            <a:graphicFrameLocks/>
          </p:cNvGraphicFramePr>
          <p:nvPr>
            <p:extLst>
              <p:ext uri="{D42A27DB-BD31-4B8C-83A1-F6EECF244321}">
                <p14:modId xmlns:p14="http://schemas.microsoft.com/office/powerpoint/2010/main" val="4056356293"/>
              </p:ext>
            </p:extLst>
          </p:nvPr>
        </p:nvGraphicFramePr>
        <p:xfrm>
          <a:off x="6200384" y="1718502"/>
          <a:ext cx="5574082" cy="4519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01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A282-F184-DCE1-8856-CC13D2A93180}"/>
              </a:ext>
            </a:extLst>
          </p:cNvPr>
          <p:cNvSpPr>
            <a:spLocks noGrp="1"/>
          </p:cNvSpPr>
          <p:nvPr>
            <p:ph type="title"/>
          </p:nvPr>
        </p:nvSpPr>
        <p:spPr>
          <a:xfrm>
            <a:off x="838200" y="695629"/>
            <a:ext cx="10515600" cy="1010347"/>
          </a:xfrm>
        </p:spPr>
        <p:txBody>
          <a:bodyPr/>
          <a:lstStyle/>
          <a:p>
            <a:r>
              <a:rPr lang="en-US" dirty="0"/>
              <a:t>Facilitating Connections with Technology</a:t>
            </a:r>
          </a:p>
        </p:txBody>
      </p:sp>
      <p:sp>
        <p:nvSpPr>
          <p:cNvPr id="3" name="TextBox 2">
            <a:extLst>
              <a:ext uri="{FF2B5EF4-FFF2-40B4-BE49-F238E27FC236}">
                <a16:creationId xmlns:a16="http://schemas.microsoft.com/office/drawing/2014/main" id="{629D8B1C-5CD2-ABBB-64BF-88FC6CF92FEF}"/>
              </a:ext>
            </a:extLst>
          </p:cNvPr>
          <p:cNvSpPr txBox="1"/>
          <p:nvPr/>
        </p:nvSpPr>
        <p:spPr>
          <a:xfrm>
            <a:off x="2465294" y="1613648"/>
            <a:ext cx="7261412" cy="646331"/>
          </a:xfrm>
          <a:prstGeom prst="rect">
            <a:avLst/>
          </a:prstGeom>
          <a:noFill/>
        </p:spPr>
        <p:txBody>
          <a:bodyPr wrap="square" rtlCol="0">
            <a:spAutoFit/>
          </a:bodyPr>
          <a:lstStyle/>
          <a:p>
            <a:pPr algn="ctr"/>
            <a:r>
              <a:rPr lang="en-US" sz="3600">
                <a:latin typeface="Tahoma" panose="020B0604030504040204" pitchFamily="34" charset="0"/>
                <a:ea typeface="Tahoma" panose="020B0604030504040204" pitchFamily="34" charset="0"/>
                <a:cs typeface="Tahoma" panose="020B0604030504040204" pitchFamily="34" charset="0"/>
              </a:rPr>
              <a:t>The state program’s data system…</a:t>
            </a:r>
          </a:p>
        </p:txBody>
      </p:sp>
      <p:graphicFrame>
        <p:nvGraphicFramePr>
          <p:cNvPr id="4" name="Content Placeholder 3" descr="Fiscal, Families, and Ease of Use Technical Characteristics">
            <a:extLst>
              <a:ext uri="{FF2B5EF4-FFF2-40B4-BE49-F238E27FC236}">
                <a16:creationId xmlns:a16="http://schemas.microsoft.com/office/drawing/2014/main" id="{04EB587D-5F75-C256-DF8A-B08799A42A25}"/>
              </a:ext>
            </a:extLst>
          </p:cNvPr>
          <p:cNvGraphicFramePr>
            <a:graphicFrameLocks noGrp="1"/>
          </p:cNvGraphicFramePr>
          <p:nvPr>
            <p:ph idx="1"/>
            <p:extLst>
              <p:ext uri="{D42A27DB-BD31-4B8C-83A1-F6EECF244321}">
                <p14:modId xmlns:p14="http://schemas.microsoft.com/office/powerpoint/2010/main" val="1468018277"/>
              </p:ext>
            </p:extLst>
          </p:nvPr>
        </p:nvGraphicFramePr>
        <p:xfrm>
          <a:off x="838200" y="2259978"/>
          <a:ext cx="10515600" cy="3759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25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D282B-008E-CBB5-C942-CF425C2FA7A4}"/>
              </a:ext>
            </a:extLst>
          </p:cNvPr>
          <p:cNvSpPr>
            <a:spLocks noGrp="1"/>
          </p:cNvSpPr>
          <p:nvPr>
            <p:ph type="title"/>
          </p:nvPr>
        </p:nvSpPr>
        <p:spPr/>
        <p:txBody>
          <a:bodyPr/>
          <a:lstStyle/>
          <a:p>
            <a:r>
              <a:rPr lang="en-US" dirty="0"/>
              <a:t>Linkages to </a:t>
            </a:r>
            <a:r>
              <a:rPr lang="en-US" dirty="0" err="1"/>
              <a:t>ECE</a:t>
            </a:r>
            <a:r>
              <a:rPr lang="en-US" dirty="0"/>
              <a:t> &amp; HHS Data</a:t>
            </a:r>
          </a:p>
        </p:txBody>
      </p:sp>
      <p:sp>
        <p:nvSpPr>
          <p:cNvPr id="2" name="Content Placeholder 1">
            <a:extLst>
              <a:ext uri="{FF2B5EF4-FFF2-40B4-BE49-F238E27FC236}">
                <a16:creationId xmlns:a16="http://schemas.microsoft.com/office/drawing/2014/main" id="{BD898D5D-4E27-6EF8-6731-E1FF1F70418A}"/>
              </a:ext>
            </a:extLst>
          </p:cNvPr>
          <p:cNvSpPr>
            <a:spLocks noGrp="1"/>
          </p:cNvSpPr>
          <p:nvPr>
            <p:ph sz="half" idx="1"/>
          </p:nvPr>
        </p:nvSpPr>
        <p:spPr>
          <a:xfrm>
            <a:off x="838200" y="2649595"/>
            <a:ext cx="5086611" cy="3443288"/>
          </a:xfrm>
        </p:spPr>
        <p:txBody>
          <a:bodyPr anchor="ctr">
            <a:normAutofit/>
          </a:bodyPr>
          <a:lstStyle/>
          <a:p>
            <a:pPr marL="0" indent="0">
              <a:buNone/>
            </a:pPr>
            <a:r>
              <a:rPr lang="en-US"/>
              <a:t>B 619 much more likely to link to EC education programs than health or human services EC programs</a:t>
            </a:r>
          </a:p>
        </p:txBody>
      </p:sp>
      <p:sp>
        <p:nvSpPr>
          <p:cNvPr id="4" name="Content Placeholder 3">
            <a:extLst>
              <a:ext uri="{FF2B5EF4-FFF2-40B4-BE49-F238E27FC236}">
                <a16:creationId xmlns:a16="http://schemas.microsoft.com/office/drawing/2014/main" id="{9D92CA72-C8C1-B285-B3F8-4789B11929EA}"/>
              </a:ext>
            </a:extLst>
          </p:cNvPr>
          <p:cNvSpPr>
            <a:spLocks noGrp="1"/>
          </p:cNvSpPr>
          <p:nvPr>
            <p:ph sz="half" idx="2"/>
          </p:nvPr>
        </p:nvSpPr>
        <p:spPr/>
        <p:txBody>
          <a:bodyPr>
            <a:normAutofit/>
          </a:bodyPr>
          <a:lstStyle/>
          <a:p>
            <a:pPr marL="519113" indent="-519113">
              <a:buFont typeface="Wingdings" panose="05000000000000000000" pitchFamily="2" charset="2"/>
              <a:buChar char="Ø"/>
            </a:pPr>
            <a:r>
              <a:rPr lang="en-US"/>
              <a:t>85% of states reported linking or integrating some data with K-12 special education data</a:t>
            </a:r>
          </a:p>
          <a:p>
            <a:pPr marL="519113" indent="-519113">
              <a:buFont typeface="Wingdings" panose="05000000000000000000" pitchFamily="2" charset="2"/>
              <a:buChar char="Ø"/>
            </a:pPr>
            <a:r>
              <a:rPr lang="en-US"/>
              <a:t>75% of states reported linking or integrating some data with K-12 general education data</a:t>
            </a:r>
          </a:p>
        </p:txBody>
      </p:sp>
    </p:spTree>
    <p:extLst>
      <p:ext uri="{BB962C8B-B14F-4D97-AF65-F5344CB8AC3E}">
        <p14:creationId xmlns:p14="http://schemas.microsoft.com/office/powerpoint/2010/main" val="269050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5B61-3D13-81AA-D539-00BC66C943B8}"/>
              </a:ext>
            </a:extLst>
          </p:cNvPr>
          <p:cNvSpPr>
            <a:spLocks noGrp="1"/>
          </p:cNvSpPr>
          <p:nvPr>
            <p:ph type="title"/>
          </p:nvPr>
        </p:nvSpPr>
        <p:spPr>
          <a:xfrm>
            <a:off x="838200" y="720138"/>
            <a:ext cx="10515600" cy="1010347"/>
          </a:xfrm>
        </p:spPr>
        <p:txBody>
          <a:bodyPr>
            <a:normAutofit/>
          </a:bodyPr>
          <a:lstStyle/>
          <a:p>
            <a:r>
              <a:rPr lang="en-US" dirty="0" err="1"/>
              <a:t>DSLI</a:t>
            </a:r>
            <a:r>
              <a:rPr lang="en-US" dirty="0"/>
              <a:t> Data Collection Challenges </a:t>
            </a:r>
          </a:p>
        </p:txBody>
      </p:sp>
      <p:sp>
        <p:nvSpPr>
          <p:cNvPr id="4" name="Text Placeholder 3">
            <a:extLst>
              <a:ext uri="{FF2B5EF4-FFF2-40B4-BE49-F238E27FC236}">
                <a16:creationId xmlns:a16="http://schemas.microsoft.com/office/drawing/2014/main" id="{9DE307F7-3296-4E31-1137-A00A25F4E2D1}"/>
              </a:ext>
            </a:extLst>
          </p:cNvPr>
          <p:cNvSpPr>
            <a:spLocks noGrp="1"/>
          </p:cNvSpPr>
          <p:nvPr>
            <p:ph type="body" sz="half" idx="4294967295"/>
          </p:nvPr>
        </p:nvSpPr>
        <p:spPr>
          <a:xfrm>
            <a:off x="492690" y="2147888"/>
            <a:ext cx="3280657" cy="3989974"/>
          </a:xfrm>
        </p:spPr>
        <p:txBody>
          <a:bodyPr>
            <a:normAutofit/>
          </a:bodyPr>
          <a:lstStyle/>
          <a:p>
            <a:pPr marL="509588" indent="-509588">
              <a:buFont typeface="+mj-lt"/>
              <a:buAutoNum type="arabicPeriod"/>
            </a:pPr>
            <a:r>
              <a:rPr lang="en-US" sz="2400" dirty="0"/>
              <a:t>Asking two programs in the same state the same question can generate different answers</a:t>
            </a:r>
          </a:p>
          <a:p>
            <a:pPr marL="509588" indent="-509588">
              <a:buFont typeface="+mj-lt"/>
              <a:buAutoNum type="arabicPeriod"/>
            </a:pPr>
            <a:r>
              <a:rPr lang="en-US" sz="2400" dirty="0"/>
              <a:t>Program staff are not always aware of all state data systems</a:t>
            </a:r>
          </a:p>
        </p:txBody>
      </p:sp>
      <p:graphicFrame>
        <p:nvGraphicFramePr>
          <p:cNvPr id="5" name="Content Placeholder 4" descr="Rows table display">
            <a:extLst>
              <a:ext uri="{FF2B5EF4-FFF2-40B4-BE49-F238E27FC236}">
                <a16:creationId xmlns:a16="http://schemas.microsoft.com/office/drawing/2014/main" id="{C3A31DA7-7D70-0B57-4233-8CD30C2E3172}"/>
              </a:ext>
            </a:extLst>
          </p:cNvPr>
          <p:cNvGraphicFramePr>
            <a:graphicFrameLocks noGrp="1"/>
          </p:cNvGraphicFramePr>
          <p:nvPr>
            <p:ph idx="1"/>
            <p:extLst>
              <p:ext uri="{D42A27DB-BD31-4B8C-83A1-F6EECF244321}">
                <p14:modId xmlns:p14="http://schemas.microsoft.com/office/powerpoint/2010/main" val="1836311233"/>
              </p:ext>
            </p:extLst>
          </p:nvPr>
        </p:nvGraphicFramePr>
        <p:xfrm>
          <a:off x="3932238" y="1730485"/>
          <a:ext cx="7767072" cy="440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504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D0F6-5AD1-6AE8-3FB3-1319315E0652}"/>
              </a:ext>
            </a:extLst>
          </p:cNvPr>
          <p:cNvSpPr>
            <a:spLocks noGrp="1"/>
          </p:cNvSpPr>
          <p:nvPr>
            <p:ph type="title"/>
          </p:nvPr>
        </p:nvSpPr>
        <p:spPr/>
        <p:txBody>
          <a:bodyPr/>
          <a:lstStyle/>
          <a:p>
            <a:r>
              <a:rPr lang="en-US" dirty="0"/>
              <a:t>Transition Data Linked Between C &amp; B</a:t>
            </a:r>
          </a:p>
        </p:txBody>
      </p:sp>
      <p:graphicFrame>
        <p:nvGraphicFramePr>
          <p:cNvPr id="4" name="Content Placeholder 3">
            <a:extLst>
              <a:ext uri="{FF2B5EF4-FFF2-40B4-BE49-F238E27FC236}">
                <a16:creationId xmlns:a16="http://schemas.microsoft.com/office/drawing/2014/main" id="{45F2EBD9-DEFC-25BF-D6AF-53CCA80DCEAC}"/>
              </a:ext>
            </a:extLst>
          </p:cNvPr>
          <p:cNvGraphicFramePr>
            <a:graphicFrameLocks noGrp="1"/>
          </p:cNvGraphicFramePr>
          <p:nvPr>
            <p:ph idx="4294967295"/>
            <p:extLst>
              <p:ext uri="{D42A27DB-BD31-4B8C-83A1-F6EECF244321}">
                <p14:modId xmlns:p14="http://schemas.microsoft.com/office/powerpoint/2010/main" val="2489681752"/>
              </p:ext>
            </p:extLst>
          </p:nvPr>
        </p:nvGraphicFramePr>
        <p:xfrm>
          <a:off x="733919" y="1540374"/>
          <a:ext cx="10724161" cy="4802187"/>
        </p:xfrm>
        <a:graphic>
          <a:graphicData uri="http://schemas.openxmlformats.org/drawingml/2006/table">
            <a:tbl>
              <a:tblPr firstRow="1" bandRow="1">
                <a:tableStyleId>{5C22544A-7EE6-4342-B048-85BDC9FD1C3A}</a:tableStyleId>
              </a:tblPr>
              <a:tblGrid>
                <a:gridCol w="4462109">
                  <a:extLst>
                    <a:ext uri="{9D8B030D-6E8A-4147-A177-3AD203B41FA5}">
                      <a16:colId xmlns:a16="http://schemas.microsoft.com/office/drawing/2014/main" val="2454915736"/>
                    </a:ext>
                  </a:extLst>
                </a:gridCol>
                <a:gridCol w="3131026">
                  <a:extLst>
                    <a:ext uri="{9D8B030D-6E8A-4147-A177-3AD203B41FA5}">
                      <a16:colId xmlns:a16="http://schemas.microsoft.com/office/drawing/2014/main" val="1120354637"/>
                    </a:ext>
                  </a:extLst>
                </a:gridCol>
                <a:gridCol w="3131026">
                  <a:extLst>
                    <a:ext uri="{9D8B030D-6E8A-4147-A177-3AD203B41FA5}">
                      <a16:colId xmlns:a16="http://schemas.microsoft.com/office/drawing/2014/main" val="737241706"/>
                    </a:ext>
                  </a:extLst>
                </a:gridCol>
              </a:tblGrid>
              <a:tr h="483983">
                <a:tc>
                  <a:txBody>
                    <a:bodyPr/>
                    <a:lstStyle/>
                    <a:p>
                      <a:r>
                        <a:rPr lang="en-US" sz="2400" b="0">
                          <a:latin typeface="Tahoma" panose="020B0604030504040204" pitchFamily="34" charset="0"/>
                          <a:ea typeface="Tahoma" panose="020B0604030504040204" pitchFamily="34" charset="0"/>
                          <a:cs typeface="Tahoma" panose="020B0604030504040204" pitchFamily="34" charset="0"/>
                        </a:rPr>
                        <a:t>Data Elements Linked</a:t>
                      </a:r>
                    </a:p>
                  </a:txBody>
                  <a:tcPr/>
                </a:tc>
                <a:tc>
                  <a:txBody>
                    <a:bodyPr/>
                    <a:lstStyle/>
                    <a:p>
                      <a:pPr algn="ctr"/>
                      <a:r>
                        <a:rPr lang="en-US" sz="2400" b="0">
                          <a:latin typeface="Tahoma" panose="020B0604030504040204" pitchFamily="34" charset="0"/>
                          <a:ea typeface="Tahoma" panose="020B0604030504040204" pitchFamily="34" charset="0"/>
                          <a:cs typeface="Tahoma" panose="020B0604030504040204" pitchFamily="34" charset="0"/>
                        </a:rPr>
                        <a:t>Reported by C</a:t>
                      </a:r>
                    </a:p>
                  </a:txBody>
                  <a:tcPr/>
                </a:tc>
                <a:tc>
                  <a:txBody>
                    <a:bodyPr/>
                    <a:lstStyle/>
                    <a:p>
                      <a:pPr algn="ctr"/>
                      <a:r>
                        <a:rPr lang="en-US" sz="2400" b="0" dirty="0">
                          <a:latin typeface="Tahoma" panose="020B0604030504040204" pitchFamily="34" charset="0"/>
                          <a:ea typeface="Tahoma" panose="020B0604030504040204" pitchFamily="34" charset="0"/>
                          <a:cs typeface="Tahoma" panose="020B0604030504040204" pitchFamily="34" charset="0"/>
                        </a:rPr>
                        <a:t>Reported by B</a:t>
                      </a:r>
                    </a:p>
                  </a:txBody>
                  <a:tcPr/>
                </a:tc>
                <a:extLst>
                  <a:ext uri="{0D108BD9-81ED-4DB2-BD59-A6C34878D82A}">
                    <a16:rowId xmlns:a16="http://schemas.microsoft.com/office/drawing/2014/main" val="3580849544"/>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Transition notification date</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nchor="ctr"/>
                </a:tc>
                <a:extLst>
                  <a:ext uri="{0D108BD9-81ED-4DB2-BD59-A6C34878D82A}">
                    <a16:rowId xmlns:a16="http://schemas.microsoft.com/office/drawing/2014/main" val="749721403"/>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Parent contact information</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68580" marR="68580" marT="0" marB="0" anchor="ctr"/>
                </a:tc>
                <a:extLst>
                  <a:ext uri="{0D108BD9-81ED-4DB2-BD59-A6C34878D82A}">
                    <a16:rowId xmlns:a16="http://schemas.microsoft.com/office/drawing/2014/main" val="2664113066"/>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Part C service coordinator</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nchor="ctr"/>
                </a:tc>
                <a:extLst>
                  <a:ext uri="{0D108BD9-81ED-4DB2-BD59-A6C34878D82A}">
                    <a16:rowId xmlns:a16="http://schemas.microsoft.com/office/drawing/2014/main" val="3925930280"/>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Language spoken by child</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nchor="ctr"/>
                </a:tc>
                <a:extLst>
                  <a:ext uri="{0D108BD9-81ED-4DB2-BD59-A6C34878D82A}">
                    <a16:rowId xmlns:a16="http://schemas.microsoft.com/office/drawing/2014/main" val="2581323235"/>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Child Part C eligibility category</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extLst>
                  <a:ext uri="{0D108BD9-81ED-4DB2-BD59-A6C34878D82A}">
                    <a16:rowId xmlns:a16="http://schemas.microsoft.com/office/drawing/2014/main" val="12752652"/>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Part C entry date</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nchor="ctr"/>
                </a:tc>
                <a:extLst>
                  <a:ext uri="{0D108BD9-81ED-4DB2-BD59-A6C34878D82A}">
                    <a16:rowId xmlns:a16="http://schemas.microsoft.com/office/drawing/2014/main" val="3903302681"/>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Digital IFSP</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nchor="ctr"/>
                </a:tc>
                <a:extLst>
                  <a:ext uri="{0D108BD9-81ED-4DB2-BD59-A6C34878D82A}">
                    <a16:rowId xmlns:a16="http://schemas.microsoft.com/office/drawing/2014/main" val="3604388862"/>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Part B eligibility determination</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68580" marR="68580" marT="0" marB="0" anchor="ctr"/>
                </a:tc>
                <a:extLst>
                  <a:ext uri="{0D108BD9-81ED-4DB2-BD59-A6C34878D82A}">
                    <a16:rowId xmlns:a16="http://schemas.microsoft.com/office/drawing/2014/main" val="1297363445"/>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Part B IEP date</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nchor="ctr"/>
                </a:tc>
                <a:extLst>
                  <a:ext uri="{0D108BD9-81ED-4DB2-BD59-A6C34878D82A}">
                    <a16:rowId xmlns:a16="http://schemas.microsoft.com/office/drawing/2014/main" val="1054549107"/>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Other</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68580" marR="68580" marT="0" marB="0" anchor="ctr"/>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nchor="ctr"/>
                </a:tc>
                <a:extLst>
                  <a:ext uri="{0D108BD9-81ED-4DB2-BD59-A6C34878D82A}">
                    <a16:rowId xmlns:a16="http://schemas.microsoft.com/office/drawing/2014/main" val="1696105629"/>
                  </a:ext>
                </a:extLst>
              </a:tr>
              <a:tr h="392564">
                <a:tc>
                  <a:txBody>
                    <a:bodyPr/>
                    <a:lstStyle/>
                    <a:p>
                      <a:pPr marL="91440" marR="0">
                        <a:spcBef>
                          <a:spcPts val="0"/>
                        </a:spcBef>
                        <a:spcAft>
                          <a:spcPts val="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None of the above</a:t>
                      </a:r>
                    </a:p>
                  </a:txBody>
                  <a:tcPr marL="68580" marR="68580" marT="0" marB="0"/>
                </a:tc>
                <a:tc>
                  <a:txBody>
                    <a:bodyPr/>
                    <a:lstStyle/>
                    <a:p>
                      <a:pPr marL="0" marR="0" algn="ctr">
                        <a:spcBef>
                          <a:spcPts val="200"/>
                        </a:spcBef>
                        <a:spcAft>
                          <a:spcPts val="200"/>
                        </a:spcAft>
                      </a:pPr>
                      <a:r>
                        <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nchor="ctr"/>
                </a:tc>
                <a:tc>
                  <a:txBody>
                    <a:bodyPr/>
                    <a:lstStyle/>
                    <a:p>
                      <a:pPr marL="0" marR="0" algn="ctr">
                        <a:spcBef>
                          <a:spcPts val="200"/>
                        </a:spcBef>
                        <a:spcAft>
                          <a:spcPts val="200"/>
                        </a:spcAft>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nchor="ctr"/>
                </a:tc>
                <a:extLst>
                  <a:ext uri="{0D108BD9-81ED-4DB2-BD59-A6C34878D82A}">
                    <a16:rowId xmlns:a16="http://schemas.microsoft.com/office/drawing/2014/main" val="2758299912"/>
                  </a:ext>
                </a:extLst>
              </a:tr>
            </a:tbl>
          </a:graphicData>
        </a:graphic>
      </p:graphicFrame>
    </p:spTree>
    <p:extLst>
      <p:ext uri="{BB962C8B-B14F-4D97-AF65-F5344CB8AC3E}">
        <p14:creationId xmlns:p14="http://schemas.microsoft.com/office/powerpoint/2010/main" val="177042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EDD3-676B-9674-7C9A-0C07E7931AF6}"/>
              </a:ext>
            </a:extLst>
          </p:cNvPr>
          <p:cNvSpPr>
            <a:spLocks noGrp="1"/>
          </p:cNvSpPr>
          <p:nvPr>
            <p:ph type="title"/>
          </p:nvPr>
        </p:nvSpPr>
        <p:spPr/>
        <p:txBody>
          <a:bodyPr>
            <a:normAutofit fontScale="90000"/>
          </a:bodyPr>
          <a:lstStyle/>
          <a:p>
            <a:r>
              <a:rPr lang="en-US" dirty="0"/>
              <a:t>How States Might Use the Survey Information</a:t>
            </a:r>
          </a:p>
        </p:txBody>
      </p:sp>
      <p:sp>
        <p:nvSpPr>
          <p:cNvPr id="3" name="Content Placeholder 2">
            <a:extLst>
              <a:ext uri="{FF2B5EF4-FFF2-40B4-BE49-F238E27FC236}">
                <a16:creationId xmlns:a16="http://schemas.microsoft.com/office/drawing/2014/main" id="{E9AC8D43-7F8E-677C-2F90-A4D6B4D50924}"/>
              </a:ext>
            </a:extLst>
          </p:cNvPr>
          <p:cNvSpPr>
            <a:spLocks noGrp="1"/>
          </p:cNvSpPr>
          <p:nvPr>
            <p:ph idx="1"/>
          </p:nvPr>
        </p:nvSpPr>
        <p:spPr/>
        <p:txBody>
          <a:bodyPr>
            <a:normAutofit/>
          </a:bodyPr>
          <a:lstStyle/>
          <a:p>
            <a:r>
              <a:rPr lang="en-US" sz="2400" dirty="0"/>
              <a:t>Results can be used to align Part C/Part B 619 data system enhancement priorities within your own state</a:t>
            </a:r>
          </a:p>
          <a:p>
            <a:r>
              <a:rPr lang="en-US" sz="2400" dirty="0"/>
              <a:t>States can use survey data as a reference point with onboarding new staff</a:t>
            </a:r>
          </a:p>
          <a:p>
            <a:r>
              <a:rPr lang="en-US" sz="2400" dirty="0"/>
              <a:t>Survey results can give insight on data system enhancement priorities at a national level</a:t>
            </a:r>
          </a:p>
          <a:p>
            <a:r>
              <a:rPr lang="en-US" sz="2400" dirty="0"/>
              <a:t>Survey can be used in conjunction with the DaSy </a:t>
            </a:r>
            <a:r>
              <a:rPr lang="en-US" sz="2400" i="1" dirty="0"/>
              <a:t>Critical Questions About Early Intervention and Early Childhood Special Education</a:t>
            </a:r>
          </a:p>
        </p:txBody>
      </p:sp>
    </p:spTree>
    <p:extLst>
      <p:ext uri="{BB962C8B-B14F-4D97-AF65-F5344CB8AC3E}">
        <p14:creationId xmlns:p14="http://schemas.microsoft.com/office/powerpoint/2010/main" val="20351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3FEE-4749-D550-E289-CC660F22CC05}"/>
              </a:ext>
            </a:extLst>
          </p:cNvPr>
          <p:cNvSpPr>
            <a:spLocks noGrp="1"/>
          </p:cNvSpPr>
          <p:nvPr>
            <p:ph type="title"/>
          </p:nvPr>
        </p:nvSpPr>
        <p:spPr/>
        <p:txBody>
          <a:bodyPr/>
          <a:lstStyle/>
          <a:p>
            <a:r>
              <a:rPr lang="en-US" dirty="0"/>
              <a:t>Published Resources and What’s Next</a:t>
            </a:r>
          </a:p>
        </p:txBody>
      </p:sp>
      <p:sp>
        <p:nvSpPr>
          <p:cNvPr id="3" name="Content Placeholder 2">
            <a:extLst>
              <a:ext uri="{FF2B5EF4-FFF2-40B4-BE49-F238E27FC236}">
                <a16:creationId xmlns:a16="http://schemas.microsoft.com/office/drawing/2014/main" id="{45FD5BA5-7FD9-8E03-5F40-46B28ACAC224}"/>
              </a:ext>
            </a:extLst>
          </p:cNvPr>
          <p:cNvSpPr>
            <a:spLocks noGrp="1"/>
          </p:cNvSpPr>
          <p:nvPr>
            <p:ph idx="1"/>
          </p:nvPr>
        </p:nvSpPr>
        <p:spPr/>
        <p:txBody>
          <a:bodyPr>
            <a:normAutofit/>
          </a:bodyPr>
          <a:lstStyle/>
          <a:p>
            <a:r>
              <a:rPr lang="en-US" sz="2400" dirty="0"/>
              <a:t>Existing resources:</a:t>
            </a:r>
          </a:p>
          <a:p>
            <a:pPr lvl="1"/>
            <a:r>
              <a:rPr lang="en-US" sz="2000" dirty="0"/>
              <a:t>State Data Tables</a:t>
            </a:r>
          </a:p>
          <a:p>
            <a:pPr lvl="1"/>
            <a:r>
              <a:rPr lang="en-US" sz="2000" dirty="0">
                <a:hlinkClick r:id="rId3" tooltip="State of the States - 2023"/>
              </a:rPr>
              <a:t>State of the States Maps with 2023 data</a:t>
            </a:r>
            <a:endParaRPr lang="en-US" sz="2000" dirty="0"/>
          </a:p>
          <a:p>
            <a:pPr lvl="1"/>
            <a:r>
              <a:rPr lang="en-US" sz="2000" dirty="0"/>
              <a:t>2023 conference presentations (online and here)</a:t>
            </a:r>
          </a:p>
          <a:p>
            <a:pPr lvl="1"/>
            <a:r>
              <a:rPr lang="en-US" sz="2000" dirty="0">
                <a:hlinkClick r:id="rId4" tooltip="2021 DaSy Data Systems (State of the States) Survey Findings"/>
              </a:rPr>
              <a:t>2021 data, briefs, and maps</a:t>
            </a:r>
            <a:endParaRPr lang="en-US" sz="2000" dirty="0"/>
          </a:p>
          <a:p>
            <a:r>
              <a:rPr lang="en-US" sz="2400" dirty="0"/>
              <a:t>Next up:</a:t>
            </a:r>
          </a:p>
          <a:p>
            <a:pPr lvl="1"/>
            <a:r>
              <a:rPr lang="en-US" sz="2000" dirty="0"/>
              <a:t>National Data Tables</a:t>
            </a:r>
          </a:p>
          <a:p>
            <a:pPr lvl="1"/>
            <a:r>
              <a:rPr lang="en-US" sz="2000" dirty="0"/>
              <a:t>Summary reports of 2023 data</a:t>
            </a:r>
          </a:p>
        </p:txBody>
      </p:sp>
    </p:spTree>
    <p:extLst>
      <p:ext uri="{BB962C8B-B14F-4D97-AF65-F5344CB8AC3E}">
        <p14:creationId xmlns:p14="http://schemas.microsoft.com/office/powerpoint/2010/main" val="332376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074B67-14AF-E0B7-4CF0-582873BA7819}"/>
              </a:ext>
            </a:extLst>
          </p:cNvPr>
          <p:cNvSpPr>
            <a:spLocks noGrp="1"/>
          </p:cNvSpPr>
          <p:nvPr>
            <p:ph type="title"/>
          </p:nvPr>
        </p:nvSpPr>
        <p:spPr/>
        <p:txBody>
          <a:bodyPr/>
          <a:lstStyle/>
          <a:p>
            <a:r>
              <a:rPr lang="en-US" dirty="0"/>
              <a:t>Discussion</a:t>
            </a:r>
          </a:p>
        </p:txBody>
      </p:sp>
      <p:sp>
        <p:nvSpPr>
          <p:cNvPr id="9" name="Content Placeholder 8">
            <a:extLst>
              <a:ext uri="{FF2B5EF4-FFF2-40B4-BE49-F238E27FC236}">
                <a16:creationId xmlns:a16="http://schemas.microsoft.com/office/drawing/2014/main" id="{E95DEE9A-AA26-E7ED-0B69-0B0BBA003666}"/>
              </a:ext>
            </a:extLst>
          </p:cNvPr>
          <p:cNvSpPr>
            <a:spLocks noGrp="1"/>
          </p:cNvSpPr>
          <p:nvPr>
            <p:ph sz="half" idx="2"/>
          </p:nvPr>
        </p:nvSpPr>
        <p:spPr>
          <a:xfrm>
            <a:off x="839788" y="1478071"/>
            <a:ext cx="5157787" cy="4273181"/>
          </a:xfrm>
        </p:spPr>
        <p:txBody>
          <a:bodyPr anchor="ctr">
            <a:normAutofit/>
          </a:bodyPr>
          <a:lstStyle/>
          <a:p>
            <a:pPr marL="463550" indent="-463550">
              <a:buFont typeface="Wingdings" panose="05000000000000000000" pitchFamily="2" charset="2"/>
              <a:buChar char="Ø"/>
            </a:pPr>
            <a:r>
              <a:rPr lang="en-US" sz="3200" dirty="0"/>
              <a:t>Questions</a:t>
            </a:r>
          </a:p>
          <a:p>
            <a:pPr marL="463550" indent="-463550">
              <a:buFont typeface="Wingdings" panose="05000000000000000000" pitchFamily="2" charset="2"/>
              <a:buChar char="Ø"/>
            </a:pPr>
            <a:r>
              <a:rPr lang="en-US" sz="3200" dirty="0"/>
              <a:t>Surprises</a:t>
            </a:r>
          </a:p>
          <a:p>
            <a:pPr marL="463550" indent="-463550">
              <a:buFont typeface="Wingdings" panose="05000000000000000000" pitchFamily="2" charset="2"/>
              <a:buChar char="Ø"/>
            </a:pPr>
            <a:r>
              <a:rPr lang="en-US" sz="3200" dirty="0"/>
              <a:t>Concerns</a:t>
            </a:r>
          </a:p>
          <a:p>
            <a:pPr marL="463550" indent="-463550">
              <a:buFont typeface="Wingdings" panose="05000000000000000000" pitchFamily="2" charset="2"/>
              <a:buChar char="Ø"/>
            </a:pPr>
            <a:r>
              <a:rPr lang="en-US" sz="3200" dirty="0"/>
              <a:t>Challenges</a:t>
            </a:r>
          </a:p>
        </p:txBody>
      </p:sp>
      <p:pic>
        <p:nvPicPr>
          <p:cNvPr id="13" name="Content Placeholder 12" descr="Question and exclamation symbols">
            <a:extLst>
              <a:ext uri="{FF2B5EF4-FFF2-40B4-BE49-F238E27FC236}">
                <a16:creationId xmlns:a16="http://schemas.microsoft.com/office/drawing/2014/main" id="{575B5716-C55C-05AF-B5E3-21AF8B12EC87}"/>
              </a:ext>
            </a:extLst>
          </p:cNvPr>
          <p:cNvPicPr>
            <a:picLocks noGrp="1" noChangeAspect="1"/>
          </p:cNvPicPr>
          <p:nvPr>
            <p:ph sz="quarter" idx="4"/>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584669" y="1690432"/>
            <a:ext cx="5583758" cy="4273181"/>
          </a:xfrm>
        </p:spPr>
      </p:pic>
    </p:spTree>
    <p:extLst>
      <p:ext uri="{BB962C8B-B14F-4D97-AF65-F5344CB8AC3E}">
        <p14:creationId xmlns:p14="http://schemas.microsoft.com/office/powerpoint/2010/main" val="80706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A033-2DBF-278C-3BA0-F091EF97B348}"/>
              </a:ext>
            </a:extLst>
          </p:cNvPr>
          <p:cNvSpPr>
            <a:spLocks noGrp="1"/>
          </p:cNvSpPr>
          <p:nvPr>
            <p:ph type="title"/>
          </p:nvPr>
        </p:nvSpPr>
        <p:spPr/>
        <p:txBody>
          <a:bodyPr/>
          <a:lstStyle/>
          <a:p>
            <a:r>
              <a:rPr lang="en-US" dirty="0"/>
              <a:t>Welcome &amp; Introductions </a:t>
            </a:r>
          </a:p>
        </p:txBody>
      </p:sp>
      <p:pic>
        <p:nvPicPr>
          <p:cNvPr id="7" name="Content Placeholder 6" descr="Howard Morrison">
            <a:extLst>
              <a:ext uri="{FF2B5EF4-FFF2-40B4-BE49-F238E27FC236}">
                <a16:creationId xmlns:a16="http://schemas.microsoft.com/office/drawing/2014/main" id="{E9EC82C6-79B1-B18E-7C00-CCA2940421A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0194" y="2970163"/>
            <a:ext cx="2201863" cy="2201863"/>
          </a:xfrm>
        </p:spPr>
      </p:pic>
      <p:pic>
        <p:nvPicPr>
          <p:cNvPr id="1026" name="Picture 2" descr="Ginger Elliott-Teague">
            <a:extLst>
              <a:ext uri="{FF2B5EF4-FFF2-40B4-BE49-F238E27FC236}">
                <a16:creationId xmlns:a16="http://schemas.microsoft.com/office/drawing/2014/main" id="{E6208221-EACC-3015-92AA-F0E7EB9BB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130" y="3002030"/>
            <a:ext cx="2169996" cy="21699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D07F878-CB7C-02AB-8C9E-D137381F21F3}"/>
              </a:ext>
            </a:extLst>
          </p:cNvPr>
          <p:cNvSpPr>
            <a:spLocks noGrp="1"/>
          </p:cNvSpPr>
          <p:nvPr>
            <p:ph sz="half" idx="2"/>
          </p:nvPr>
        </p:nvSpPr>
        <p:spPr/>
        <p:txBody>
          <a:bodyPr/>
          <a:lstStyle/>
          <a:p>
            <a:r>
              <a:rPr lang="en-US"/>
              <a:t>Who’s in the room? </a:t>
            </a:r>
          </a:p>
          <a:p>
            <a:pPr lvl="1"/>
            <a:r>
              <a:rPr lang="en-US"/>
              <a:t>Name/role/organization </a:t>
            </a:r>
          </a:p>
        </p:txBody>
      </p:sp>
    </p:spTree>
    <p:extLst>
      <p:ext uri="{BB962C8B-B14F-4D97-AF65-F5344CB8AC3E}">
        <p14:creationId xmlns:p14="http://schemas.microsoft.com/office/powerpoint/2010/main" val="304350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08824-5EA3-62B8-DA4A-5C839C325D25}"/>
              </a:ext>
            </a:extLst>
          </p:cNvPr>
          <p:cNvSpPr>
            <a:spLocks noGrp="1"/>
          </p:cNvSpPr>
          <p:nvPr>
            <p:ph type="title"/>
          </p:nvPr>
        </p:nvSpPr>
        <p:spPr/>
        <p:txBody>
          <a:bodyPr/>
          <a:lstStyle/>
          <a:p>
            <a:r>
              <a:rPr lang="en-US" dirty="0"/>
              <a:t>Landscape Analysis	</a:t>
            </a:r>
          </a:p>
        </p:txBody>
      </p:sp>
      <p:sp>
        <p:nvSpPr>
          <p:cNvPr id="5" name="Text Placeholder 4">
            <a:extLst>
              <a:ext uri="{FF2B5EF4-FFF2-40B4-BE49-F238E27FC236}">
                <a16:creationId xmlns:a16="http://schemas.microsoft.com/office/drawing/2014/main" id="{DCB60595-B311-D035-DEEA-2EABE6834880}"/>
              </a:ext>
            </a:extLst>
          </p:cNvPr>
          <p:cNvSpPr>
            <a:spLocks noGrp="1"/>
          </p:cNvSpPr>
          <p:nvPr>
            <p:ph type="body" idx="1"/>
          </p:nvPr>
        </p:nvSpPr>
        <p:spPr/>
        <p:txBody>
          <a:bodyPr/>
          <a:lstStyle/>
          <a:p>
            <a:pPr>
              <a:spcAft>
                <a:spcPts val="3600"/>
              </a:spcAft>
            </a:pPr>
            <a:r>
              <a:rPr lang="en-US" dirty="0"/>
              <a:t>Review of current data sources to determine IDEA participation in statewide data systems</a:t>
            </a:r>
          </a:p>
          <a:p>
            <a:r>
              <a:rPr lang="en-US" dirty="0"/>
              <a:t>Data points leveraged for Part C and Part B 619 participation in and ECIDS/SLDS: </a:t>
            </a:r>
          </a:p>
          <a:p>
            <a:pPr marL="342900" indent="-342900">
              <a:buFont typeface="Arial" panose="020B0604020202020204" pitchFamily="34" charset="0"/>
              <a:buChar char="•"/>
            </a:pPr>
            <a:r>
              <a:rPr lang="en-US" dirty="0"/>
              <a:t>SLDS Data</a:t>
            </a:r>
          </a:p>
          <a:p>
            <a:pPr marL="342900" indent="-342900">
              <a:buFont typeface="Arial" panose="020B0604020202020204" pitchFamily="34" charset="0"/>
              <a:buChar char="•"/>
            </a:pPr>
            <a:r>
              <a:rPr lang="en-US" dirty="0"/>
              <a:t>State of the State Data </a:t>
            </a:r>
          </a:p>
          <a:p>
            <a:pPr marL="342900" indent="-342900">
              <a:buFont typeface="Arial" panose="020B0604020202020204" pitchFamily="34" charset="0"/>
              <a:buChar char="•"/>
            </a:pPr>
            <a:r>
              <a:rPr lang="en-US" dirty="0"/>
              <a:t>State Interviews </a:t>
            </a:r>
          </a:p>
        </p:txBody>
      </p:sp>
    </p:spTree>
    <p:extLst>
      <p:ext uri="{BB962C8B-B14F-4D97-AF65-F5344CB8AC3E}">
        <p14:creationId xmlns:p14="http://schemas.microsoft.com/office/powerpoint/2010/main" val="3495498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A0445-796E-B1EA-77C2-BF7DAA5CB37C}"/>
              </a:ext>
            </a:extLst>
          </p:cNvPr>
          <p:cNvSpPr>
            <a:spLocks noGrp="1"/>
          </p:cNvSpPr>
          <p:nvPr>
            <p:ph type="title"/>
          </p:nvPr>
        </p:nvSpPr>
        <p:spPr/>
        <p:txBody>
          <a:bodyPr/>
          <a:lstStyle/>
          <a:p>
            <a:r>
              <a:rPr lang="en-US" dirty="0" err="1"/>
              <a:t>ECIDS</a:t>
            </a:r>
            <a:r>
              <a:rPr lang="en-US" dirty="0"/>
              <a:t> and </a:t>
            </a:r>
            <a:r>
              <a:rPr lang="en-US" dirty="0" err="1"/>
              <a:t>SLDS</a:t>
            </a:r>
            <a:r>
              <a:rPr lang="en-US" dirty="0"/>
              <a:t> Terminology </a:t>
            </a:r>
          </a:p>
        </p:txBody>
      </p:sp>
      <p:sp>
        <p:nvSpPr>
          <p:cNvPr id="5" name="Content Placeholder 4">
            <a:extLst>
              <a:ext uri="{FF2B5EF4-FFF2-40B4-BE49-F238E27FC236}">
                <a16:creationId xmlns:a16="http://schemas.microsoft.com/office/drawing/2014/main" id="{CCE9E379-08E8-1ADA-6AF7-D1234C9788BF}"/>
              </a:ext>
            </a:extLst>
          </p:cNvPr>
          <p:cNvSpPr>
            <a:spLocks noGrp="1"/>
          </p:cNvSpPr>
          <p:nvPr>
            <p:ph idx="1"/>
          </p:nvPr>
        </p:nvSpPr>
        <p:spPr/>
        <p:txBody>
          <a:bodyPr>
            <a:normAutofit/>
          </a:bodyPr>
          <a:lstStyle/>
          <a:p>
            <a:r>
              <a:rPr lang="en-US" sz="2400" dirty="0"/>
              <a:t>An ECIDS collects, integrates, maintains, stores, &amp; reports information on children (birth to 8 years old) from programs across multiple agencies. The data are related to the individual child, the family, the classroom, &amp;/or services provided.</a:t>
            </a:r>
          </a:p>
          <a:p>
            <a:r>
              <a:rPr lang="en-US" sz="2400" dirty="0"/>
              <a:t>A "Statewide Longitudinal Data System" stores student data accumulated over time for an SEA; helps manage and analyze education data. Often includes data from other state agencies.</a:t>
            </a:r>
          </a:p>
        </p:txBody>
      </p:sp>
    </p:spTree>
    <p:extLst>
      <p:ext uri="{BB962C8B-B14F-4D97-AF65-F5344CB8AC3E}">
        <p14:creationId xmlns:p14="http://schemas.microsoft.com/office/powerpoint/2010/main" val="55598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latin typeface="Tahoma"/>
                <a:ea typeface="Tahoma"/>
                <a:cs typeface="Tahoma"/>
              </a:rPr>
              <a:t>Which States have an ECIDS?</a:t>
            </a:r>
            <a:endParaRPr lang="en-US" dirty="0"/>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type="body" idx="1"/>
          </p:nvPr>
        </p:nvSpPr>
        <p:spPr/>
        <p:txBody>
          <a:bodyPr vert="horz" lIns="91440" tIns="45720" rIns="91440" bIns="45720" numCol="2" spcCol="457200" rtlCol="0" anchor="t">
            <a:normAutofit/>
          </a:bodyPr>
          <a:lstStyle/>
          <a:p>
            <a:r>
              <a:rPr lang="en-US" dirty="0">
                <a:latin typeface="Tahoma"/>
                <a:ea typeface="Tahoma"/>
                <a:cs typeface="Tahoma"/>
              </a:rPr>
              <a:t>Florida</a:t>
            </a:r>
          </a:p>
          <a:p>
            <a:r>
              <a:rPr lang="en-US" dirty="0">
                <a:latin typeface="Tahoma"/>
                <a:ea typeface="Tahoma"/>
                <a:cs typeface="Tahoma"/>
              </a:rPr>
              <a:t>Georgia*^</a:t>
            </a:r>
          </a:p>
          <a:p>
            <a:r>
              <a:rPr lang="en-US" dirty="0">
                <a:latin typeface="Tahoma"/>
                <a:ea typeface="Tahoma"/>
                <a:cs typeface="Tahoma"/>
              </a:rPr>
              <a:t>Illinois*</a:t>
            </a:r>
          </a:p>
          <a:p>
            <a:r>
              <a:rPr lang="en-US" dirty="0">
                <a:latin typeface="Tahoma"/>
                <a:ea typeface="Tahoma"/>
                <a:cs typeface="Tahoma"/>
              </a:rPr>
              <a:t>Iowa</a:t>
            </a:r>
          </a:p>
          <a:p>
            <a:r>
              <a:rPr lang="en-US" dirty="0">
                <a:latin typeface="Tahoma"/>
                <a:ea typeface="Tahoma"/>
                <a:cs typeface="Tahoma"/>
              </a:rPr>
              <a:t>Kansas*^</a:t>
            </a:r>
          </a:p>
          <a:p>
            <a:r>
              <a:rPr lang="en-US" dirty="0">
                <a:latin typeface="Tahoma"/>
                <a:ea typeface="Tahoma"/>
                <a:cs typeface="Tahoma"/>
              </a:rPr>
              <a:t>Massachusetts*^</a:t>
            </a:r>
          </a:p>
          <a:p>
            <a:r>
              <a:rPr lang="en-US" dirty="0">
                <a:latin typeface="Tahoma"/>
                <a:ea typeface="Tahoma"/>
                <a:cs typeface="Tahoma"/>
              </a:rPr>
              <a:t>Minnesota*^</a:t>
            </a:r>
          </a:p>
          <a:p>
            <a:r>
              <a:rPr lang="en-US" dirty="0">
                <a:latin typeface="Tahoma"/>
                <a:ea typeface="Tahoma"/>
                <a:cs typeface="Tahoma"/>
              </a:rPr>
              <a:t>Missouri*^</a:t>
            </a:r>
          </a:p>
          <a:p>
            <a:r>
              <a:rPr lang="en-US" dirty="0">
                <a:latin typeface="Tahoma"/>
                <a:ea typeface="Tahoma"/>
                <a:cs typeface="Tahoma"/>
              </a:rPr>
              <a:t>Nebraska</a:t>
            </a:r>
          </a:p>
          <a:p>
            <a:r>
              <a:rPr lang="en-US" dirty="0">
                <a:latin typeface="Tahoma"/>
                <a:ea typeface="Tahoma"/>
                <a:cs typeface="Tahoma"/>
              </a:rPr>
              <a:t>New Jersey*^</a:t>
            </a:r>
          </a:p>
          <a:p>
            <a:r>
              <a:rPr lang="en-US" dirty="0">
                <a:latin typeface="Tahoma"/>
                <a:ea typeface="Tahoma"/>
                <a:cs typeface="Tahoma"/>
              </a:rPr>
              <a:t>New Mexico*^</a:t>
            </a:r>
          </a:p>
          <a:p>
            <a:r>
              <a:rPr lang="en-US" dirty="0">
                <a:latin typeface="Tahoma"/>
                <a:ea typeface="Tahoma"/>
                <a:cs typeface="Tahoma"/>
              </a:rPr>
              <a:t>North Carolina*^</a:t>
            </a:r>
          </a:p>
          <a:p>
            <a:r>
              <a:rPr lang="en-US" dirty="0">
                <a:latin typeface="Tahoma"/>
                <a:ea typeface="Tahoma"/>
                <a:cs typeface="Tahoma"/>
              </a:rPr>
              <a:t>Pennsylvania*^</a:t>
            </a:r>
          </a:p>
          <a:p>
            <a:r>
              <a:rPr lang="en-US" dirty="0">
                <a:latin typeface="Tahoma"/>
                <a:ea typeface="Tahoma"/>
                <a:cs typeface="Tahoma"/>
              </a:rPr>
              <a:t>Rhode Island*^</a:t>
            </a:r>
          </a:p>
          <a:p>
            <a:r>
              <a:rPr lang="en-US" dirty="0">
                <a:latin typeface="Tahoma"/>
                <a:ea typeface="Tahoma"/>
                <a:cs typeface="Tahoma"/>
              </a:rPr>
              <a:t>Utah*</a:t>
            </a:r>
          </a:p>
          <a:p>
            <a:pPr>
              <a:spcAft>
                <a:spcPts val="7200"/>
              </a:spcAft>
            </a:pPr>
            <a:r>
              <a:rPr lang="en-US" dirty="0">
                <a:latin typeface="Tahoma"/>
                <a:ea typeface="Tahoma"/>
                <a:cs typeface="Tahoma"/>
              </a:rPr>
              <a:t>Virginia</a:t>
            </a:r>
          </a:p>
          <a:p>
            <a:pPr marL="0" indent="0">
              <a:buNone/>
            </a:pPr>
            <a:r>
              <a:rPr lang="en-US" dirty="0">
                <a:latin typeface="Tahoma"/>
                <a:ea typeface="Tahoma"/>
                <a:cs typeface="Tahoma"/>
              </a:rPr>
              <a:t>* = Part C</a:t>
            </a:r>
          </a:p>
          <a:p>
            <a:pPr marL="0" indent="0">
              <a:buNone/>
            </a:pPr>
            <a:r>
              <a:rPr lang="en-US" dirty="0">
                <a:latin typeface="Tahoma"/>
                <a:ea typeface="Tahoma"/>
                <a:cs typeface="Tahoma"/>
              </a:rPr>
              <a:t>^ = Part B 619</a:t>
            </a:r>
          </a:p>
        </p:txBody>
      </p:sp>
    </p:spTree>
    <p:extLst>
      <p:ext uri="{BB962C8B-B14F-4D97-AF65-F5344CB8AC3E}">
        <p14:creationId xmlns:p14="http://schemas.microsoft.com/office/powerpoint/2010/main" val="70499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177C01-E7BE-829A-EC76-E3B925B6CF09}"/>
              </a:ext>
            </a:extLst>
          </p:cNvPr>
          <p:cNvSpPr>
            <a:spLocks noGrp="1"/>
          </p:cNvSpPr>
          <p:nvPr>
            <p:ph type="title"/>
          </p:nvPr>
        </p:nvSpPr>
        <p:spPr/>
        <p:txBody>
          <a:bodyPr/>
          <a:lstStyle/>
          <a:p>
            <a:r>
              <a:rPr lang="en-US" dirty="0"/>
              <a:t>Examples of State </a:t>
            </a:r>
            <a:r>
              <a:rPr lang="en-US" dirty="0" err="1"/>
              <a:t>ECIDS</a:t>
            </a:r>
            <a:r>
              <a:rPr lang="en-US" dirty="0"/>
              <a:t> Variations </a:t>
            </a:r>
          </a:p>
        </p:txBody>
      </p:sp>
      <p:sp>
        <p:nvSpPr>
          <p:cNvPr id="5" name="Content Placeholder 4">
            <a:extLst>
              <a:ext uri="{FF2B5EF4-FFF2-40B4-BE49-F238E27FC236}">
                <a16:creationId xmlns:a16="http://schemas.microsoft.com/office/drawing/2014/main" id="{2B0E217F-3B62-ABFB-4F10-18AE09E4D6B6}"/>
              </a:ext>
            </a:extLst>
          </p:cNvPr>
          <p:cNvSpPr>
            <a:spLocks noGrp="1"/>
          </p:cNvSpPr>
          <p:nvPr>
            <p:ph sz="half" idx="1"/>
          </p:nvPr>
        </p:nvSpPr>
        <p:spPr>
          <a:xfrm>
            <a:off x="838199" y="2424774"/>
            <a:ext cx="5876925" cy="3890301"/>
          </a:xfrm>
        </p:spPr>
        <p:txBody>
          <a:bodyPr vert="horz" lIns="91440" tIns="45720" rIns="91440" bIns="45720" rtlCol="0" anchor="t">
            <a:normAutofit fontScale="85000" lnSpcReduction="20000"/>
          </a:bodyPr>
          <a:lstStyle/>
          <a:p>
            <a:pPr>
              <a:lnSpc>
                <a:spcPct val="110000"/>
              </a:lnSpc>
            </a:pPr>
            <a:r>
              <a:rPr lang="en-US" sz="2400" dirty="0"/>
              <a:t>About 60% have EI and/or ECSE data in the systems</a:t>
            </a:r>
          </a:p>
          <a:p>
            <a:pPr>
              <a:lnSpc>
                <a:spcPct val="110000"/>
              </a:lnSpc>
            </a:pPr>
            <a:r>
              <a:rPr lang="en-US" sz="2400" dirty="0">
                <a:latin typeface="Tahoma"/>
                <a:ea typeface="Tahoma"/>
                <a:cs typeface="Tahoma"/>
              </a:rPr>
              <a:t>Agency leads vary (HHS most common)</a:t>
            </a:r>
          </a:p>
          <a:p>
            <a:pPr>
              <a:lnSpc>
                <a:spcPct val="110000"/>
              </a:lnSpc>
            </a:pPr>
            <a:r>
              <a:rPr lang="en-US" sz="2400" dirty="0"/>
              <a:t>Data sources and types vary (periodic aggregated uploads v real-time updates)</a:t>
            </a:r>
          </a:p>
          <a:p>
            <a:pPr>
              <a:lnSpc>
                <a:spcPct val="110000"/>
              </a:lnSpc>
            </a:pPr>
            <a:r>
              <a:rPr lang="en-US" sz="2400" dirty="0"/>
              <a:t>Some can “de-duplicate” counts when children participate in multiple programs</a:t>
            </a:r>
          </a:p>
          <a:p>
            <a:pPr>
              <a:lnSpc>
                <a:spcPct val="110000"/>
              </a:lnSpc>
            </a:pPr>
            <a:r>
              <a:rPr lang="en-US" sz="2400" dirty="0"/>
              <a:t>Some have accessible dashboards while others provide no public data</a:t>
            </a:r>
          </a:p>
          <a:p>
            <a:pPr>
              <a:lnSpc>
                <a:spcPct val="110000"/>
              </a:lnSpc>
            </a:pPr>
            <a:r>
              <a:rPr lang="en-US" sz="2400" dirty="0"/>
              <a:t>Some states building EC to workforce systems that include some EC data</a:t>
            </a:r>
          </a:p>
        </p:txBody>
      </p:sp>
      <p:sp>
        <p:nvSpPr>
          <p:cNvPr id="6" name="Content Placeholder 5">
            <a:extLst>
              <a:ext uri="{FF2B5EF4-FFF2-40B4-BE49-F238E27FC236}">
                <a16:creationId xmlns:a16="http://schemas.microsoft.com/office/drawing/2014/main" id="{901DFBC9-7C1C-80C7-850A-2EB537DAB07A}"/>
              </a:ext>
            </a:extLst>
          </p:cNvPr>
          <p:cNvSpPr>
            <a:spLocks noGrp="1"/>
          </p:cNvSpPr>
          <p:nvPr>
            <p:ph sz="half" idx="2"/>
          </p:nvPr>
        </p:nvSpPr>
        <p:spPr>
          <a:xfrm>
            <a:off x="7010400" y="2438401"/>
            <a:ext cx="4343400" cy="3876674"/>
          </a:xfrm>
        </p:spPr>
        <p:txBody>
          <a:bodyPr>
            <a:normAutofit fontScale="85000" lnSpcReduction="20000"/>
          </a:bodyPr>
          <a:lstStyle/>
          <a:p>
            <a:pPr>
              <a:lnSpc>
                <a:spcPct val="110000"/>
              </a:lnSpc>
            </a:pPr>
            <a:r>
              <a:rPr lang="en-US" sz="2400" dirty="0"/>
              <a:t>Common programs included:</a:t>
            </a:r>
          </a:p>
          <a:p>
            <a:pPr lvl="1">
              <a:lnSpc>
                <a:spcPct val="110000"/>
              </a:lnSpc>
            </a:pPr>
            <a:r>
              <a:rPr lang="en-US" dirty="0"/>
              <a:t>Public PK (80%)</a:t>
            </a:r>
          </a:p>
          <a:p>
            <a:pPr lvl="1">
              <a:lnSpc>
                <a:spcPct val="110000"/>
              </a:lnSpc>
            </a:pPr>
            <a:r>
              <a:rPr lang="en-US" dirty="0"/>
              <a:t>Child Care</a:t>
            </a:r>
          </a:p>
          <a:p>
            <a:pPr lvl="1">
              <a:lnSpc>
                <a:spcPct val="110000"/>
              </a:lnSpc>
            </a:pPr>
            <a:r>
              <a:rPr lang="en-US" dirty="0"/>
              <a:t>Child Welfare, incl WIC, SNAP</a:t>
            </a:r>
          </a:p>
          <a:p>
            <a:pPr lvl="1">
              <a:lnSpc>
                <a:spcPct val="110000"/>
              </a:lnSpc>
            </a:pPr>
            <a:r>
              <a:rPr lang="en-US" dirty="0"/>
              <a:t>Health stats (40%)</a:t>
            </a:r>
          </a:p>
          <a:p>
            <a:pPr lvl="1">
              <a:lnSpc>
                <a:spcPct val="110000"/>
              </a:lnSpc>
            </a:pPr>
            <a:r>
              <a:rPr lang="en-US" dirty="0"/>
              <a:t>Home-visiting</a:t>
            </a:r>
          </a:p>
          <a:p>
            <a:pPr lvl="1">
              <a:lnSpc>
                <a:spcPct val="110000"/>
              </a:lnSpc>
            </a:pPr>
            <a:r>
              <a:rPr lang="en-US" dirty="0"/>
              <a:t>Head Start</a:t>
            </a:r>
          </a:p>
          <a:p>
            <a:pPr lvl="1">
              <a:lnSpc>
                <a:spcPct val="110000"/>
              </a:lnSpc>
            </a:pPr>
            <a:r>
              <a:rPr lang="en-US" dirty="0"/>
              <a:t>Family stats, incl poverty, maternal health</a:t>
            </a:r>
          </a:p>
          <a:p>
            <a:pPr lvl="1">
              <a:lnSpc>
                <a:spcPct val="110000"/>
              </a:lnSpc>
            </a:pPr>
            <a:r>
              <a:rPr lang="en-US" dirty="0"/>
              <a:t>Private PK (20%)</a:t>
            </a:r>
          </a:p>
        </p:txBody>
      </p:sp>
    </p:spTree>
    <p:extLst>
      <p:ext uri="{BB962C8B-B14F-4D97-AF65-F5344CB8AC3E}">
        <p14:creationId xmlns:p14="http://schemas.microsoft.com/office/powerpoint/2010/main" val="271313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AA757-6321-7CE6-8AE9-318648B2BA5E}"/>
              </a:ext>
            </a:extLst>
          </p:cNvPr>
          <p:cNvSpPr>
            <a:spLocks noGrp="1"/>
          </p:cNvSpPr>
          <p:nvPr>
            <p:ph type="title"/>
          </p:nvPr>
        </p:nvSpPr>
        <p:spPr/>
        <p:txBody>
          <a:bodyPr/>
          <a:lstStyle/>
          <a:p>
            <a:r>
              <a:rPr lang="en-US" dirty="0" err="1"/>
              <a:t>ECIDS</a:t>
            </a:r>
            <a:r>
              <a:rPr lang="en-US" dirty="0"/>
              <a:t>: Do States Have One?</a:t>
            </a:r>
          </a:p>
        </p:txBody>
      </p:sp>
      <p:graphicFrame>
        <p:nvGraphicFramePr>
          <p:cNvPr id="2" name="Content Placeholder 1" descr="Graph showing ECIDS participation rates. 28% of states with an ECIDS, based on public data sources. 47% of B programs know the ECIDS is there when it is; same for 53% of C programs.">
            <a:extLst>
              <a:ext uri="{FF2B5EF4-FFF2-40B4-BE49-F238E27FC236}">
                <a16:creationId xmlns:a16="http://schemas.microsoft.com/office/drawing/2014/main" id="{FAAF5101-96CC-36A6-A8A2-A037E6DF1B5F}"/>
              </a:ext>
            </a:extLst>
          </p:cNvPr>
          <p:cNvGraphicFramePr>
            <a:graphicFrameLocks noGrp="1"/>
          </p:cNvGraphicFramePr>
          <p:nvPr>
            <p:ph idx="1"/>
            <p:extLst>
              <p:ext uri="{D42A27DB-BD31-4B8C-83A1-F6EECF244321}">
                <p14:modId xmlns:p14="http://schemas.microsoft.com/office/powerpoint/2010/main" val="27295916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01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B8A9-657C-EED4-0801-D11CBD0CC367}"/>
              </a:ext>
            </a:extLst>
          </p:cNvPr>
          <p:cNvSpPr>
            <a:spLocks noGrp="1"/>
          </p:cNvSpPr>
          <p:nvPr>
            <p:ph type="title"/>
          </p:nvPr>
        </p:nvSpPr>
        <p:spPr/>
        <p:txBody>
          <a:bodyPr/>
          <a:lstStyle/>
          <a:p>
            <a:r>
              <a:rPr lang="en-US" dirty="0" err="1"/>
              <a:t>SLDS</a:t>
            </a:r>
            <a:r>
              <a:rPr lang="en-US" dirty="0"/>
              <a:t>: Do States Have One?</a:t>
            </a:r>
          </a:p>
        </p:txBody>
      </p:sp>
      <p:graphicFrame>
        <p:nvGraphicFramePr>
          <p:cNvPr id="4" name="Content Placeholder 3" descr="Graph showing SLDS participation rates by states. 98% from SST survey; 80% from ECS survey. 68% of B programs know their state has an SLDS: 66% of C programs do.">
            <a:extLst>
              <a:ext uri="{FF2B5EF4-FFF2-40B4-BE49-F238E27FC236}">
                <a16:creationId xmlns:a16="http://schemas.microsoft.com/office/drawing/2014/main" id="{43C9B008-63CC-FC15-AFF7-2B753851CAE2}"/>
              </a:ext>
            </a:extLst>
          </p:cNvPr>
          <p:cNvGraphicFramePr>
            <a:graphicFrameLocks noGrp="1"/>
          </p:cNvGraphicFramePr>
          <p:nvPr>
            <p:ph idx="1"/>
            <p:extLst>
              <p:ext uri="{D42A27DB-BD31-4B8C-83A1-F6EECF244321}">
                <p14:modId xmlns:p14="http://schemas.microsoft.com/office/powerpoint/2010/main" val="27008467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899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9CF30-A1B5-7E1A-5837-6DD779B6C2B3}"/>
              </a:ext>
            </a:extLst>
          </p:cNvPr>
          <p:cNvSpPr>
            <a:spLocks noGrp="1"/>
          </p:cNvSpPr>
          <p:nvPr>
            <p:ph type="title"/>
          </p:nvPr>
        </p:nvSpPr>
        <p:spPr/>
        <p:txBody>
          <a:bodyPr/>
          <a:lstStyle/>
          <a:p>
            <a:r>
              <a:rPr lang="en-US" dirty="0"/>
              <a:t>Challenges </a:t>
            </a:r>
          </a:p>
        </p:txBody>
      </p:sp>
      <p:sp>
        <p:nvSpPr>
          <p:cNvPr id="5" name="Content Placeholder 4">
            <a:extLst>
              <a:ext uri="{FF2B5EF4-FFF2-40B4-BE49-F238E27FC236}">
                <a16:creationId xmlns:a16="http://schemas.microsoft.com/office/drawing/2014/main" id="{980336DE-2212-871A-7772-621A9B52E9D1}"/>
              </a:ext>
            </a:extLst>
          </p:cNvPr>
          <p:cNvSpPr>
            <a:spLocks noGrp="1"/>
          </p:cNvSpPr>
          <p:nvPr>
            <p:ph sz="half" idx="1"/>
          </p:nvPr>
        </p:nvSpPr>
        <p:spPr>
          <a:xfrm>
            <a:off x="838200" y="2428874"/>
            <a:ext cx="5181600" cy="3857625"/>
          </a:xfrm>
        </p:spPr>
        <p:txBody>
          <a:bodyPr>
            <a:normAutofit fontScale="77500" lnSpcReduction="20000"/>
          </a:bodyPr>
          <a:lstStyle/>
          <a:p>
            <a:pPr algn="l" rtl="0" fontAlgn="base">
              <a:lnSpc>
                <a:spcPct val="110000"/>
              </a:lnSpc>
              <a:buFont typeface="Arial" panose="020B0604020202020204" pitchFamily="34" charset="0"/>
              <a:buChar char="•"/>
            </a:pPr>
            <a:r>
              <a:rPr lang="en-US" dirty="0"/>
              <a:t>Staff awareness of ECIDS/SLDS and the benefits to Part C and B 619 </a:t>
            </a:r>
          </a:p>
          <a:p>
            <a:pPr algn="l" rtl="0" fontAlgn="base">
              <a:lnSpc>
                <a:spcPct val="110000"/>
              </a:lnSpc>
              <a:buFont typeface="Arial" panose="020B0604020202020204" pitchFamily="34" charset="0"/>
              <a:buChar char="•"/>
            </a:pPr>
            <a:r>
              <a:rPr lang="en-US" dirty="0"/>
              <a:t>Part C and Part B staff not being engaged in the SLDS/ECIDS conversations  </a:t>
            </a:r>
          </a:p>
          <a:p>
            <a:pPr algn="l" rtl="0" fontAlgn="base">
              <a:lnSpc>
                <a:spcPct val="110000"/>
              </a:lnSpc>
              <a:buFont typeface="Arial" panose="020B0604020202020204" pitchFamily="34" charset="0"/>
              <a:buChar char="•"/>
            </a:pPr>
            <a:r>
              <a:rPr lang="en-US" dirty="0"/>
              <a:t>Lack of staff capacity to participate in an ECIDS/SLDS  </a:t>
            </a:r>
          </a:p>
          <a:p>
            <a:pPr algn="l" rtl="0" fontAlgn="base">
              <a:lnSpc>
                <a:spcPct val="110000"/>
              </a:lnSpc>
              <a:buFont typeface="Arial" panose="020B0604020202020204" pitchFamily="34" charset="0"/>
              <a:buChar char="•"/>
            </a:pPr>
            <a:r>
              <a:rPr lang="en-US" dirty="0"/>
              <a:t>No dedicated funding to link or integrate data with an ECIDS/SLDS </a:t>
            </a:r>
          </a:p>
        </p:txBody>
      </p:sp>
      <p:sp>
        <p:nvSpPr>
          <p:cNvPr id="7" name="Content Placeholder 6">
            <a:extLst>
              <a:ext uri="{FF2B5EF4-FFF2-40B4-BE49-F238E27FC236}">
                <a16:creationId xmlns:a16="http://schemas.microsoft.com/office/drawing/2014/main" id="{2AFC6D6F-A21B-016B-E4C4-33CCBC4AB242}"/>
              </a:ext>
            </a:extLst>
          </p:cNvPr>
          <p:cNvSpPr>
            <a:spLocks noGrp="1"/>
          </p:cNvSpPr>
          <p:nvPr>
            <p:ph sz="half" idx="2"/>
          </p:nvPr>
        </p:nvSpPr>
        <p:spPr>
          <a:xfrm>
            <a:off x="6172200" y="2428873"/>
            <a:ext cx="5181600" cy="3857626"/>
          </a:xfrm>
        </p:spPr>
        <p:txBody>
          <a:bodyPr>
            <a:normAutofit fontScale="77500" lnSpcReduction="20000"/>
          </a:bodyPr>
          <a:lstStyle/>
          <a:p>
            <a:pPr>
              <a:lnSpc>
                <a:spcPct val="110000"/>
              </a:lnSpc>
            </a:pPr>
            <a:r>
              <a:rPr lang="en-US"/>
              <a:t>Data systems not being modernized and needing updating  </a:t>
            </a:r>
          </a:p>
          <a:p>
            <a:pPr>
              <a:lnSpc>
                <a:spcPct val="110000"/>
              </a:lnSpc>
            </a:pPr>
            <a:r>
              <a:rPr lang="en-US"/>
              <a:t>De-duplicating across systems (no single unique ID) </a:t>
            </a:r>
          </a:p>
          <a:p>
            <a:pPr>
              <a:lnSpc>
                <a:spcPct val="110000"/>
              </a:lnSpc>
            </a:pPr>
            <a:r>
              <a:rPr lang="en-US"/>
              <a:t>Establishing a long-term contract with a vendor or entity to maintain the data system  </a:t>
            </a:r>
          </a:p>
          <a:p>
            <a:pPr>
              <a:lnSpc>
                <a:spcPct val="110000"/>
              </a:lnSpc>
            </a:pPr>
            <a:r>
              <a:rPr lang="en-US"/>
              <a:t>Developing data sharing agreements that meet the requirements of both FERPA and IDEA </a:t>
            </a:r>
          </a:p>
        </p:txBody>
      </p:sp>
    </p:spTree>
    <p:extLst>
      <p:ext uri="{BB962C8B-B14F-4D97-AF65-F5344CB8AC3E}">
        <p14:creationId xmlns:p14="http://schemas.microsoft.com/office/powerpoint/2010/main" val="337540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D9DD-3768-DD68-A821-F5C3DA154C32}"/>
              </a:ext>
            </a:extLst>
          </p:cNvPr>
          <p:cNvSpPr>
            <a:spLocks noGrp="1"/>
          </p:cNvSpPr>
          <p:nvPr>
            <p:ph type="title"/>
          </p:nvPr>
        </p:nvSpPr>
        <p:spPr/>
        <p:txBody>
          <a:bodyPr/>
          <a:lstStyle/>
          <a:p>
            <a:r>
              <a:rPr lang="en-US" dirty="0"/>
              <a:t>Successes/Advice </a:t>
            </a:r>
          </a:p>
        </p:txBody>
      </p:sp>
      <p:sp>
        <p:nvSpPr>
          <p:cNvPr id="3" name="Text Placeholder 2">
            <a:extLst>
              <a:ext uri="{FF2B5EF4-FFF2-40B4-BE49-F238E27FC236}">
                <a16:creationId xmlns:a16="http://schemas.microsoft.com/office/drawing/2014/main" id="{55BB2181-2223-27AF-AF92-4B348E3C9CF5}"/>
              </a:ext>
            </a:extLst>
          </p:cNvPr>
          <p:cNvSpPr>
            <a:spLocks noGrp="1"/>
          </p:cNvSpPr>
          <p:nvPr>
            <p:ph type="body" idx="1"/>
          </p:nvPr>
        </p:nvSpPr>
        <p:spPr>
          <a:xfrm>
            <a:off x="839788" y="1243013"/>
            <a:ext cx="5157787" cy="823912"/>
          </a:xfrm>
        </p:spPr>
        <p:txBody>
          <a:bodyPr/>
          <a:lstStyle/>
          <a:p>
            <a:r>
              <a:rPr lang="en-US"/>
              <a:t>Successes/Strategies </a:t>
            </a:r>
          </a:p>
        </p:txBody>
      </p:sp>
      <p:sp>
        <p:nvSpPr>
          <p:cNvPr id="8" name="Content Placeholder 7">
            <a:extLst>
              <a:ext uri="{FF2B5EF4-FFF2-40B4-BE49-F238E27FC236}">
                <a16:creationId xmlns:a16="http://schemas.microsoft.com/office/drawing/2014/main" id="{8A5CE6FF-7479-6288-A532-BC11C0C167EF}"/>
              </a:ext>
            </a:extLst>
          </p:cNvPr>
          <p:cNvSpPr>
            <a:spLocks noGrp="1"/>
          </p:cNvSpPr>
          <p:nvPr>
            <p:ph sz="half" idx="2"/>
          </p:nvPr>
        </p:nvSpPr>
        <p:spPr>
          <a:xfrm>
            <a:off x="839788" y="2066925"/>
            <a:ext cx="5157787" cy="4267200"/>
          </a:xfrm>
        </p:spPr>
        <p:txBody>
          <a:bodyPr>
            <a:normAutofit fontScale="70000" lnSpcReduction="20000"/>
          </a:bodyPr>
          <a:lstStyle/>
          <a:p>
            <a:pPr>
              <a:lnSpc>
                <a:spcPct val="110000"/>
              </a:lnSpc>
            </a:pPr>
            <a:r>
              <a:rPr lang="en-US" dirty="0"/>
              <a:t>Leveraged federal funding to get project off the ground  </a:t>
            </a:r>
          </a:p>
          <a:p>
            <a:pPr>
              <a:lnSpc>
                <a:spcPct val="110000"/>
              </a:lnSpc>
            </a:pPr>
            <a:r>
              <a:rPr lang="en-US" dirty="0"/>
              <a:t>Identified state and foundation funds to support ECIDS work  </a:t>
            </a:r>
          </a:p>
          <a:p>
            <a:pPr>
              <a:lnSpc>
                <a:spcPct val="110000"/>
              </a:lnSpc>
            </a:pPr>
            <a:r>
              <a:rPr lang="en-US" dirty="0"/>
              <a:t>Strong inclusion advocates to make sure data on children with disabilities was included in ECIDS  </a:t>
            </a:r>
          </a:p>
          <a:p>
            <a:pPr>
              <a:lnSpc>
                <a:spcPct val="110000"/>
              </a:lnSpc>
            </a:pPr>
            <a:r>
              <a:rPr lang="en-US" dirty="0"/>
              <a:t>Dedicated staffing for program and research side  </a:t>
            </a:r>
          </a:p>
          <a:p>
            <a:pPr>
              <a:lnSpc>
                <a:spcPct val="110000"/>
              </a:lnSpc>
            </a:pPr>
            <a:r>
              <a:rPr lang="en-US" dirty="0"/>
              <a:t>Strong collaboration and partnerships with other state agencies and universities  </a:t>
            </a:r>
          </a:p>
          <a:p>
            <a:pPr>
              <a:lnSpc>
                <a:spcPct val="110000"/>
              </a:lnSpc>
            </a:pPr>
            <a:r>
              <a:rPr lang="en-US" dirty="0"/>
              <a:t>Priority for state governor or leader </a:t>
            </a:r>
          </a:p>
        </p:txBody>
      </p:sp>
      <p:sp>
        <p:nvSpPr>
          <p:cNvPr id="4" name="Text Placeholder 3">
            <a:extLst>
              <a:ext uri="{FF2B5EF4-FFF2-40B4-BE49-F238E27FC236}">
                <a16:creationId xmlns:a16="http://schemas.microsoft.com/office/drawing/2014/main" id="{3B589979-3722-E0A4-BF30-164FC19BE0F7}"/>
              </a:ext>
            </a:extLst>
          </p:cNvPr>
          <p:cNvSpPr>
            <a:spLocks noGrp="1"/>
          </p:cNvSpPr>
          <p:nvPr>
            <p:ph type="body" sz="quarter" idx="3"/>
          </p:nvPr>
        </p:nvSpPr>
        <p:spPr>
          <a:xfrm>
            <a:off x="6172200" y="1243013"/>
            <a:ext cx="5183188" cy="823912"/>
          </a:xfrm>
        </p:spPr>
        <p:txBody>
          <a:bodyPr/>
          <a:lstStyle/>
          <a:p>
            <a:r>
              <a:rPr lang="en-US"/>
              <a:t>Advice </a:t>
            </a:r>
          </a:p>
        </p:txBody>
      </p:sp>
      <p:sp>
        <p:nvSpPr>
          <p:cNvPr id="9" name="Content Placeholder 8">
            <a:extLst>
              <a:ext uri="{FF2B5EF4-FFF2-40B4-BE49-F238E27FC236}">
                <a16:creationId xmlns:a16="http://schemas.microsoft.com/office/drawing/2014/main" id="{8E61C76C-E393-E058-B02B-213A5C727C32}"/>
              </a:ext>
            </a:extLst>
          </p:cNvPr>
          <p:cNvSpPr>
            <a:spLocks noGrp="1"/>
          </p:cNvSpPr>
          <p:nvPr>
            <p:ph sz="quarter" idx="4"/>
          </p:nvPr>
        </p:nvSpPr>
        <p:spPr>
          <a:xfrm>
            <a:off x="6172200" y="2066925"/>
            <a:ext cx="5183188" cy="4267200"/>
          </a:xfrm>
        </p:spPr>
        <p:txBody>
          <a:bodyPr>
            <a:normAutofit fontScale="70000" lnSpcReduction="20000"/>
          </a:bodyPr>
          <a:lstStyle/>
          <a:p>
            <a:pPr>
              <a:lnSpc>
                <a:spcPct val="110000"/>
              </a:lnSpc>
            </a:pPr>
            <a:r>
              <a:rPr lang="en-US"/>
              <a:t>Ensure conversations are had with local program leaders to identify needs and to provide input on available public reports   </a:t>
            </a:r>
          </a:p>
          <a:p>
            <a:pPr>
              <a:lnSpc>
                <a:spcPct val="110000"/>
              </a:lnSpc>
            </a:pPr>
            <a:r>
              <a:rPr lang="en-US"/>
              <a:t>Build institutional continuity so it is not one person holding the knowledge  </a:t>
            </a:r>
          </a:p>
          <a:p>
            <a:pPr>
              <a:lnSpc>
                <a:spcPct val="110000"/>
              </a:lnSpc>
            </a:pPr>
            <a:r>
              <a:rPr lang="en-US"/>
              <a:t>Document your processes so the work can continue and be passed to new or additional staff and/or teams  </a:t>
            </a:r>
          </a:p>
          <a:p>
            <a:pPr>
              <a:lnSpc>
                <a:spcPct val="110000"/>
              </a:lnSpc>
            </a:pPr>
            <a:r>
              <a:rPr lang="en-US"/>
              <a:t>Engage program leaders about the data: how they are using it, what they are doing with it, and make sure they represent the data accurately. </a:t>
            </a:r>
          </a:p>
        </p:txBody>
      </p:sp>
    </p:spTree>
    <p:extLst>
      <p:ext uri="{BB962C8B-B14F-4D97-AF65-F5344CB8AC3E}">
        <p14:creationId xmlns:p14="http://schemas.microsoft.com/office/powerpoint/2010/main" val="400694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06CDE-692F-E011-A3F0-8678A7A89976}"/>
              </a:ext>
            </a:extLst>
          </p:cNvPr>
          <p:cNvSpPr>
            <a:spLocks noGrp="1"/>
          </p:cNvSpPr>
          <p:nvPr>
            <p:ph type="title"/>
          </p:nvPr>
        </p:nvSpPr>
        <p:spPr/>
        <p:txBody>
          <a:bodyPr/>
          <a:lstStyle/>
          <a:p>
            <a:r>
              <a:rPr lang="en-US" dirty="0"/>
              <a:t>Discussion </a:t>
            </a:r>
          </a:p>
        </p:txBody>
      </p:sp>
      <p:sp>
        <p:nvSpPr>
          <p:cNvPr id="6" name="Subtitle 5">
            <a:extLst>
              <a:ext uri="{FF2B5EF4-FFF2-40B4-BE49-F238E27FC236}">
                <a16:creationId xmlns:a16="http://schemas.microsoft.com/office/drawing/2014/main" id="{A51ED94C-3AEA-0E43-0E60-29DDAE9D535E}"/>
              </a:ext>
            </a:extLst>
          </p:cNvPr>
          <p:cNvSpPr>
            <a:spLocks noGrp="1"/>
          </p:cNvSpPr>
          <p:nvPr>
            <p:ph type="subTitle" idx="1"/>
          </p:nvPr>
        </p:nvSpPr>
        <p:spPr/>
        <p:txBody>
          <a:bodyPr/>
          <a:lstStyle/>
          <a:p>
            <a:pPr marL="342900" indent="-342900">
              <a:buFont typeface="Arial" panose="020B0604020202020204" pitchFamily="34" charset="0"/>
              <a:buChar char="•"/>
            </a:pPr>
            <a:r>
              <a:rPr lang="en-US" dirty="0"/>
              <a:t>Do you see your state represented? </a:t>
            </a:r>
          </a:p>
          <a:p>
            <a:pPr marL="342900" indent="-342900">
              <a:buFont typeface="Arial" panose="020B0604020202020204" pitchFamily="34" charset="0"/>
              <a:buChar char="•"/>
            </a:pPr>
            <a:r>
              <a:rPr lang="en-US" dirty="0"/>
              <a:t>What critical questions do you want to answer? </a:t>
            </a:r>
          </a:p>
          <a:p>
            <a:pPr marL="342900" indent="-342900">
              <a:buFont typeface="Arial" panose="020B0604020202020204" pitchFamily="34" charset="0"/>
              <a:buChar char="•"/>
            </a:pPr>
            <a:r>
              <a:rPr lang="en-US" dirty="0"/>
              <a:t>What plans do you have for data sharing, linking, or integration? </a:t>
            </a:r>
          </a:p>
          <a:p>
            <a:pPr marL="342900" indent="-342900">
              <a:buFont typeface="Arial" panose="020B0604020202020204" pitchFamily="34" charset="0"/>
              <a:buChar char="•"/>
            </a:pPr>
            <a:r>
              <a:rPr lang="en-US" dirty="0"/>
              <a:t>What format of TA or supports would be most helpful? </a:t>
            </a:r>
          </a:p>
        </p:txBody>
      </p:sp>
    </p:spTree>
    <p:extLst>
      <p:ext uri="{BB962C8B-B14F-4D97-AF65-F5344CB8AC3E}">
        <p14:creationId xmlns:p14="http://schemas.microsoft.com/office/powerpoint/2010/main" val="179967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E0C5-0F04-90A5-1A53-B4E975A74501}"/>
              </a:ext>
            </a:extLst>
          </p:cNvPr>
          <p:cNvSpPr>
            <a:spLocks noGrp="1"/>
          </p:cNvSpPr>
          <p:nvPr>
            <p:ph type="title"/>
          </p:nvPr>
        </p:nvSpPr>
        <p:spPr/>
        <p:txBody>
          <a:bodyPr/>
          <a:lstStyle/>
          <a:p>
            <a:r>
              <a:rPr lang="en-US" dirty="0"/>
              <a:t>Next Steps </a:t>
            </a:r>
          </a:p>
        </p:txBody>
      </p:sp>
      <p:pic>
        <p:nvPicPr>
          <p:cNvPr id="5" name="Content Placeholder 4" descr="Colorful steps and arrow">
            <a:extLst>
              <a:ext uri="{FF2B5EF4-FFF2-40B4-BE49-F238E27FC236}">
                <a16:creationId xmlns:a16="http://schemas.microsoft.com/office/drawing/2014/main" id="{AE45C83D-BCBB-7E91-E2D1-C2AA151FEE9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897417" y="1009272"/>
            <a:ext cx="6200511" cy="4650383"/>
          </a:xfrm>
        </p:spPr>
      </p:pic>
    </p:spTree>
    <p:extLst>
      <p:ext uri="{BB962C8B-B14F-4D97-AF65-F5344CB8AC3E}">
        <p14:creationId xmlns:p14="http://schemas.microsoft.com/office/powerpoint/2010/main" val="325977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FF18-77D7-1058-F2F5-F9808157D2C4}"/>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0E1DA6B2-E51E-523E-936C-0DE94A07DF29}"/>
              </a:ext>
            </a:extLst>
          </p:cNvPr>
          <p:cNvSpPr>
            <a:spLocks noGrp="1"/>
          </p:cNvSpPr>
          <p:nvPr>
            <p:ph type="subTitle" idx="1"/>
          </p:nvPr>
        </p:nvSpPr>
        <p:spPr>
          <a:xfrm>
            <a:off x="671870" y="2494786"/>
            <a:ext cx="10848260" cy="3437091"/>
          </a:xfrm>
        </p:spPr>
        <p:txBody>
          <a:bodyPr>
            <a:normAutofit/>
          </a:bodyPr>
          <a:lstStyle/>
          <a:p>
            <a:r>
              <a:rPr lang="en-US" b="1" dirty="0"/>
              <a:t>What’s the percentage?</a:t>
            </a:r>
          </a:p>
          <a:p>
            <a:pPr marL="342900" indent="-342900">
              <a:buFont typeface="Arial" panose="020B0604020202020204" pitchFamily="34" charset="0"/>
              <a:buChar char="•"/>
            </a:pPr>
            <a:r>
              <a:rPr lang="en-US" dirty="0"/>
              <a:t>Programs that have data on all children referred, regardless of eligibility status</a:t>
            </a:r>
          </a:p>
          <a:p>
            <a:pPr marL="342900" indent="-342900">
              <a:buFont typeface="Arial" panose="020B0604020202020204" pitchFamily="34" charset="0"/>
              <a:buChar char="•"/>
            </a:pPr>
            <a:r>
              <a:rPr lang="en-US" dirty="0"/>
              <a:t>Programs with data systems that bill Medicaid directly</a:t>
            </a:r>
          </a:p>
          <a:p>
            <a:pPr marL="342900" indent="-342900">
              <a:buFont typeface="Arial" panose="020B0604020202020204" pitchFamily="34" charset="0"/>
              <a:buChar char="•"/>
            </a:pPr>
            <a:r>
              <a:rPr lang="en-US" dirty="0"/>
              <a:t>Programs with systems can accept electronic signatures </a:t>
            </a:r>
          </a:p>
          <a:p>
            <a:pPr marL="342900" indent="-342900">
              <a:buFont typeface="Arial" panose="020B0604020202020204" pitchFamily="34" charset="0"/>
              <a:buChar char="•"/>
            </a:pPr>
            <a:r>
              <a:rPr lang="en-US" dirty="0"/>
              <a:t>States with an SLDS</a:t>
            </a:r>
          </a:p>
          <a:p>
            <a:pPr marL="342900" indent="-342900">
              <a:buFont typeface="Arial" panose="020B0604020202020204" pitchFamily="34" charset="0"/>
              <a:buChar char="•"/>
            </a:pPr>
            <a:r>
              <a:rPr lang="en-US" dirty="0"/>
              <a:t>States with an </a:t>
            </a:r>
            <a:r>
              <a:rPr lang="en-US" dirty="0" err="1"/>
              <a:t>ECIDS</a:t>
            </a:r>
            <a:endParaRPr lang="en-US" dirty="0"/>
          </a:p>
        </p:txBody>
      </p:sp>
    </p:spTree>
    <p:extLst>
      <p:ext uri="{BB962C8B-B14F-4D97-AF65-F5344CB8AC3E}">
        <p14:creationId xmlns:p14="http://schemas.microsoft.com/office/powerpoint/2010/main" val="362955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FCE7B-531D-92F8-E36A-259F67F937DD}"/>
              </a:ext>
            </a:extLst>
          </p:cNvPr>
          <p:cNvSpPr>
            <a:spLocks noGrp="1"/>
          </p:cNvSpPr>
          <p:nvPr>
            <p:ph type="title"/>
          </p:nvPr>
        </p:nvSpPr>
        <p:spPr/>
        <p:txBody>
          <a:bodyPr/>
          <a:lstStyle/>
          <a:p>
            <a:r>
              <a:rPr lang="en-US" dirty="0">
                <a:latin typeface="Tahoma"/>
                <a:ea typeface="Tahoma"/>
                <a:cs typeface="Tahoma"/>
              </a:rPr>
              <a:t>Phase I: Just Beginning</a:t>
            </a:r>
            <a:endParaRPr lang="en-US" dirty="0"/>
          </a:p>
        </p:txBody>
      </p:sp>
      <p:sp>
        <p:nvSpPr>
          <p:cNvPr id="5" name="Content Placeholder 4">
            <a:extLst>
              <a:ext uri="{FF2B5EF4-FFF2-40B4-BE49-F238E27FC236}">
                <a16:creationId xmlns:a16="http://schemas.microsoft.com/office/drawing/2014/main" id="{B786D4FB-B5D4-7DE8-F2F3-30ACF7F9EAE6}"/>
              </a:ext>
            </a:extLst>
          </p:cNvPr>
          <p:cNvSpPr>
            <a:spLocks noGrp="1"/>
          </p:cNvSpPr>
          <p:nvPr>
            <p:ph sz="half" idx="1"/>
          </p:nvPr>
        </p:nvSpPr>
        <p:spPr>
          <a:xfrm>
            <a:off x="838200" y="2407536"/>
            <a:ext cx="5181600" cy="3865942"/>
          </a:xfrm>
        </p:spPr>
        <p:txBody>
          <a:bodyPr vert="horz" lIns="91440" tIns="45720" rIns="91440" bIns="45720" rtlCol="0" anchor="t">
            <a:normAutofit fontScale="85000" lnSpcReduction="10000"/>
          </a:bodyPr>
          <a:lstStyle/>
          <a:p>
            <a:pPr>
              <a:lnSpc>
                <a:spcPct val="110000"/>
              </a:lnSpc>
            </a:pPr>
            <a:r>
              <a:rPr lang="en-US">
                <a:latin typeface="Tahoma"/>
                <a:ea typeface="Tahoma"/>
                <a:cs typeface="Tahoma"/>
              </a:rPr>
              <a:t>Constituent engagement and governance</a:t>
            </a:r>
          </a:p>
          <a:p>
            <a:pPr lvl="1">
              <a:lnSpc>
                <a:spcPct val="110000"/>
              </a:lnSpc>
            </a:pPr>
            <a:r>
              <a:rPr lang="en-US">
                <a:latin typeface="Tahoma"/>
                <a:ea typeface="Tahoma"/>
                <a:cs typeface="Tahoma"/>
              </a:rPr>
              <a:t>Identify partners, define roles and responsibilities</a:t>
            </a:r>
          </a:p>
          <a:p>
            <a:pPr lvl="1">
              <a:lnSpc>
                <a:spcPct val="110000"/>
              </a:lnSpc>
            </a:pPr>
            <a:r>
              <a:rPr lang="en-US">
                <a:latin typeface="Tahoma"/>
                <a:ea typeface="Tahoma"/>
                <a:cs typeface="Tahoma"/>
              </a:rPr>
              <a:t>Establish a data governance structure</a:t>
            </a:r>
          </a:p>
          <a:p>
            <a:pPr>
              <a:lnSpc>
                <a:spcPct val="110000"/>
              </a:lnSpc>
            </a:pPr>
            <a:r>
              <a:rPr lang="en-US">
                <a:latin typeface="Tahoma"/>
                <a:ea typeface="Tahoma"/>
                <a:cs typeface="Tahoma"/>
              </a:rPr>
              <a:t>Needs assessment</a:t>
            </a:r>
          </a:p>
          <a:p>
            <a:pPr lvl="1">
              <a:lnSpc>
                <a:spcPct val="110000"/>
              </a:lnSpc>
            </a:pPr>
            <a:r>
              <a:rPr lang="en-US">
                <a:latin typeface="Tahoma"/>
                <a:ea typeface="Tahoma"/>
                <a:cs typeface="Tahoma"/>
              </a:rPr>
              <a:t>Identify the primary goals and objectives</a:t>
            </a:r>
          </a:p>
          <a:p>
            <a:pPr lvl="1">
              <a:lnSpc>
                <a:spcPct val="110000"/>
              </a:lnSpc>
            </a:pPr>
            <a:r>
              <a:rPr lang="en-US">
                <a:latin typeface="Tahoma"/>
                <a:ea typeface="Tahoma"/>
                <a:cs typeface="Tahoma"/>
              </a:rPr>
              <a:t>Conduct a data inventory</a:t>
            </a:r>
          </a:p>
          <a:p>
            <a:pPr lvl="1">
              <a:lnSpc>
                <a:spcPct val="110000"/>
              </a:lnSpc>
            </a:pPr>
            <a:r>
              <a:rPr lang="en-US">
                <a:latin typeface="Tahoma"/>
                <a:ea typeface="Tahoma"/>
                <a:cs typeface="Tahoma"/>
              </a:rPr>
              <a:t>Determine resource/funding capacity</a:t>
            </a:r>
          </a:p>
        </p:txBody>
      </p:sp>
      <p:sp>
        <p:nvSpPr>
          <p:cNvPr id="2" name="Content Placeholder 1">
            <a:extLst>
              <a:ext uri="{FF2B5EF4-FFF2-40B4-BE49-F238E27FC236}">
                <a16:creationId xmlns:a16="http://schemas.microsoft.com/office/drawing/2014/main" id="{7EA63EC8-A2CA-6D64-688F-43BBCB8B79EB}"/>
              </a:ext>
            </a:extLst>
          </p:cNvPr>
          <p:cNvSpPr>
            <a:spLocks noGrp="1"/>
          </p:cNvSpPr>
          <p:nvPr>
            <p:ph sz="half" idx="2"/>
          </p:nvPr>
        </p:nvSpPr>
        <p:spPr>
          <a:xfrm>
            <a:off x="6172200" y="2407534"/>
            <a:ext cx="5181600" cy="3865943"/>
          </a:xfrm>
        </p:spPr>
        <p:txBody>
          <a:bodyPr>
            <a:normAutofit fontScale="85000" lnSpcReduction="10000"/>
          </a:bodyPr>
          <a:lstStyle/>
          <a:p>
            <a:pPr>
              <a:lnSpc>
                <a:spcPct val="110000"/>
              </a:lnSpc>
            </a:pPr>
            <a:r>
              <a:rPr lang="en-US" dirty="0">
                <a:latin typeface="Tahoma"/>
                <a:ea typeface="Tahoma"/>
                <a:cs typeface="Tahoma"/>
              </a:rPr>
              <a:t>Legal and privacy considerations</a:t>
            </a:r>
          </a:p>
          <a:p>
            <a:pPr lvl="1">
              <a:lnSpc>
                <a:spcPct val="110000"/>
              </a:lnSpc>
            </a:pPr>
            <a:r>
              <a:rPr lang="en-US" dirty="0">
                <a:latin typeface="Tahoma"/>
                <a:ea typeface="Tahoma"/>
                <a:cs typeface="Tahoma"/>
              </a:rPr>
              <a:t>Review legal requirements and develop data sharing agreements</a:t>
            </a:r>
          </a:p>
          <a:p>
            <a:pPr>
              <a:lnSpc>
                <a:spcPct val="110000"/>
              </a:lnSpc>
            </a:pPr>
            <a:r>
              <a:rPr lang="en-US" dirty="0">
                <a:latin typeface="Tahoma"/>
                <a:ea typeface="Tahoma"/>
                <a:cs typeface="Tahoma"/>
              </a:rPr>
              <a:t>Data standardization and quality</a:t>
            </a:r>
          </a:p>
          <a:p>
            <a:pPr lvl="1">
              <a:lnSpc>
                <a:spcPct val="110000"/>
              </a:lnSpc>
            </a:pPr>
            <a:r>
              <a:rPr lang="en-US" dirty="0">
                <a:latin typeface="Tahoma"/>
                <a:ea typeface="Tahoma"/>
                <a:cs typeface="Tahoma"/>
              </a:rPr>
              <a:t>Develop common data standards and definitions</a:t>
            </a:r>
          </a:p>
          <a:p>
            <a:pPr lvl="1">
              <a:lnSpc>
                <a:spcPct val="110000"/>
              </a:lnSpc>
            </a:pPr>
            <a:r>
              <a:rPr lang="en-US" dirty="0">
                <a:latin typeface="Tahoma"/>
                <a:ea typeface="Tahoma"/>
                <a:cs typeface="Tahoma"/>
              </a:rPr>
              <a:t>Implement data quality measures</a:t>
            </a:r>
          </a:p>
        </p:txBody>
      </p:sp>
    </p:spTree>
    <p:extLst>
      <p:ext uri="{BB962C8B-B14F-4D97-AF65-F5344CB8AC3E}">
        <p14:creationId xmlns:p14="http://schemas.microsoft.com/office/powerpoint/2010/main" val="249506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FCE7B-531D-92F8-E36A-259F67F937DD}"/>
              </a:ext>
            </a:extLst>
          </p:cNvPr>
          <p:cNvSpPr>
            <a:spLocks noGrp="1"/>
          </p:cNvSpPr>
          <p:nvPr>
            <p:ph type="title"/>
          </p:nvPr>
        </p:nvSpPr>
        <p:spPr/>
        <p:txBody>
          <a:bodyPr/>
          <a:lstStyle/>
          <a:p>
            <a:r>
              <a:rPr lang="en-US" dirty="0">
                <a:latin typeface="Tahoma"/>
                <a:ea typeface="Tahoma"/>
                <a:cs typeface="Tahoma"/>
              </a:rPr>
              <a:t>Phase II: Midway There</a:t>
            </a:r>
            <a:endParaRPr lang="en-US" dirty="0"/>
          </a:p>
        </p:txBody>
      </p:sp>
      <p:sp>
        <p:nvSpPr>
          <p:cNvPr id="5" name="Content Placeholder 4">
            <a:extLst>
              <a:ext uri="{FF2B5EF4-FFF2-40B4-BE49-F238E27FC236}">
                <a16:creationId xmlns:a16="http://schemas.microsoft.com/office/drawing/2014/main" id="{B786D4FB-B5D4-7DE8-F2F3-30ACF7F9EAE6}"/>
              </a:ext>
            </a:extLst>
          </p:cNvPr>
          <p:cNvSpPr>
            <a:spLocks noGrp="1"/>
          </p:cNvSpPr>
          <p:nvPr>
            <p:ph sz="half" idx="1"/>
          </p:nvPr>
        </p:nvSpPr>
        <p:spPr>
          <a:xfrm>
            <a:off x="838200" y="2419108"/>
            <a:ext cx="5181600" cy="3854369"/>
          </a:xfrm>
        </p:spPr>
        <p:txBody>
          <a:bodyPr vert="horz" lIns="91440" tIns="45720" rIns="91440" bIns="45720" rtlCol="0" anchor="t">
            <a:normAutofit/>
          </a:bodyPr>
          <a:lstStyle/>
          <a:p>
            <a:r>
              <a:rPr lang="en-US">
                <a:latin typeface="Tahoma"/>
                <a:ea typeface="Tahoma"/>
                <a:cs typeface="Tahoma"/>
              </a:rPr>
              <a:t>Funding and Resources</a:t>
            </a:r>
          </a:p>
          <a:p>
            <a:pPr lvl="1"/>
            <a:r>
              <a:rPr lang="en-US">
                <a:latin typeface="Tahoma"/>
                <a:ea typeface="Tahoma"/>
                <a:cs typeface="Tahoma"/>
              </a:rPr>
              <a:t>Estimate expected costs</a:t>
            </a:r>
          </a:p>
          <a:p>
            <a:pPr lvl="1"/>
            <a:r>
              <a:rPr lang="en-US">
                <a:latin typeface="Tahoma"/>
                <a:ea typeface="Tahoma"/>
                <a:cs typeface="Tahoma"/>
              </a:rPr>
              <a:t>Procure immediate funding and plan for the future</a:t>
            </a:r>
          </a:p>
          <a:p>
            <a:r>
              <a:rPr lang="en-US">
                <a:latin typeface="Tahoma"/>
                <a:ea typeface="Tahoma"/>
                <a:cs typeface="Tahoma"/>
              </a:rPr>
              <a:t>Technical infrastructure</a:t>
            </a:r>
            <a:endParaRPr lang="en-US"/>
          </a:p>
          <a:p>
            <a:pPr lvl="1"/>
            <a:r>
              <a:rPr lang="en-US">
                <a:latin typeface="Tahoma"/>
                <a:ea typeface="Tahoma"/>
                <a:cs typeface="Tahoma"/>
              </a:rPr>
              <a:t>Design the data architecture</a:t>
            </a:r>
          </a:p>
          <a:p>
            <a:pPr lvl="1"/>
            <a:r>
              <a:rPr lang="en-US">
                <a:latin typeface="Tahoma"/>
                <a:ea typeface="Tahoma"/>
                <a:cs typeface="Tahoma"/>
              </a:rPr>
              <a:t>Select tools and technologies</a:t>
            </a:r>
          </a:p>
        </p:txBody>
      </p:sp>
      <p:sp>
        <p:nvSpPr>
          <p:cNvPr id="2" name="Content Placeholder 1">
            <a:extLst>
              <a:ext uri="{FF2B5EF4-FFF2-40B4-BE49-F238E27FC236}">
                <a16:creationId xmlns:a16="http://schemas.microsoft.com/office/drawing/2014/main" id="{0A17B064-7611-587B-DFAA-3B96D7E5415D}"/>
              </a:ext>
            </a:extLst>
          </p:cNvPr>
          <p:cNvSpPr>
            <a:spLocks noGrp="1"/>
          </p:cNvSpPr>
          <p:nvPr>
            <p:ph sz="half" idx="2"/>
          </p:nvPr>
        </p:nvSpPr>
        <p:spPr>
          <a:xfrm>
            <a:off x="6172200" y="2419107"/>
            <a:ext cx="5181600" cy="3854370"/>
          </a:xfrm>
        </p:spPr>
        <p:txBody>
          <a:bodyPr/>
          <a:lstStyle/>
          <a:p>
            <a:r>
              <a:rPr lang="en-US" dirty="0">
                <a:latin typeface="Tahoma"/>
                <a:ea typeface="Tahoma"/>
                <a:cs typeface="Tahoma"/>
              </a:rPr>
              <a:t>Data collection and integration</a:t>
            </a:r>
          </a:p>
          <a:p>
            <a:pPr lvl="1"/>
            <a:r>
              <a:rPr lang="en-US" dirty="0">
                <a:latin typeface="Tahoma"/>
                <a:ea typeface="Tahoma"/>
                <a:cs typeface="Tahoma"/>
              </a:rPr>
              <a:t>Identify data sources</a:t>
            </a:r>
          </a:p>
          <a:p>
            <a:pPr lvl="1"/>
            <a:r>
              <a:rPr lang="en-US" dirty="0">
                <a:latin typeface="Tahoma"/>
                <a:ea typeface="Tahoma"/>
                <a:cs typeface="Tahoma"/>
              </a:rPr>
              <a:t>Implement data collection mechanisms</a:t>
            </a:r>
          </a:p>
          <a:p>
            <a:r>
              <a:rPr lang="en-US" dirty="0">
                <a:latin typeface="Tahoma"/>
                <a:ea typeface="Tahoma"/>
                <a:cs typeface="Tahoma"/>
              </a:rPr>
              <a:t>Data analysis and reporting</a:t>
            </a:r>
          </a:p>
          <a:p>
            <a:pPr lvl="1"/>
            <a:r>
              <a:rPr lang="en-US" dirty="0">
                <a:latin typeface="Tahoma"/>
                <a:ea typeface="Tahoma"/>
                <a:cs typeface="Tahoma"/>
              </a:rPr>
              <a:t>Develop analytic tools</a:t>
            </a:r>
          </a:p>
          <a:p>
            <a:pPr lvl="1"/>
            <a:r>
              <a:rPr lang="en-US" dirty="0">
                <a:latin typeface="Tahoma"/>
                <a:ea typeface="Tahoma"/>
                <a:cs typeface="Tahoma"/>
              </a:rPr>
              <a:t>Create reports</a:t>
            </a:r>
          </a:p>
        </p:txBody>
      </p:sp>
    </p:spTree>
    <p:extLst>
      <p:ext uri="{BB962C8B-B14F-4D97-AF65-F5344CB8AC3E}">
        <p14:creationId xmlns:p14="http://schemas.microsoft.com/office/powerpoint/2010/main" val="131463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FCE7B-531D-92F8-E36A-259F67F937DD}"/>
              </a:ext>
            </a:extLst>
          </p:cNvPr>
          <p:cNvSpPr>
            <a:spLocks noGrp="1"/>
          </p:cNvSpPr>
          <p:nvPr>
            <p:ph type="title"/>
          </p:nvPr>
        </p:nvSpPr>
        <p:spPr/>
        <p:txBody>
          <a:bodyPr/>
          <a:lstStyle/>
          <a:p>
            <a:r>
              <a:rPr lang="en-US" dirty="0">
                <a:latin typeface="Tahoma"/>
                <a:ea typeface="Tahoma"/>
                <a:cs typeface="Tahoma"/>
              </a:rPr>
              <a:t>Phase III: Almost There</a:t>
            </a:r>
            <a:endParaRPr lang="en-US" dirty="0"/>
          </a:p>
        </p:txBody>
      </p:sp>
      <p:sp>
        <p:nvSpPr>
          <p:cNvPr id="5" name="Content Placeholder 4">
            <a:extLst>
              <a:ext uri="{FF2B5EF4-FFF2-40B4-BE49-F238E27FC236}">
                <a16:creationId xmlns:a16="http://schemas.microsoft.com/office/drawing/2014/main" id="{B786D4FB-B5D4-7DE8-F2F3-30ACF7F9EAE6}"/>
              </a:ext>
            </a:extLst>
          </p:cNvPr>
          <p:cNvSpPr>
            <a:spLocks noGrp="1"/>
          </p:cNvSpPr>
          <p:nvPr>
            <p:ph sz="half" idx="1"/>
          </p:nvPr>
        </p:nvSpPr>
        <p:spPr>
          <a:xfrm>
            <a:off x="838200" y="2407534"/>
            <a:ext cx="5181600" cy="3877519"/>
          </a:xfrm>
        </p:spPr>
        <p:txBody>
          <a:bodyPr vert="horz" lIns="91440" tIns="45720" rIns="91440" bIns="45720" rtlCol="0" anchor="t">
            <a:normAutofit/>
          </a:bodyPr>
          <a:lstStyle/>
          <a:p>
            <a:r>
              <a:rPr lang="en-US" dirty="0">
                <a:latin typeface="Tahoma"/>
                <a:ea typeface="Tahoma"/>
                <a:cs typeface="Tahoma"/>
              </a:rPr>
              <a:t>Training and capacity building</a:t>
            </a:r>
            <a:endParaRPr lang="en-US" dirty="0"/>
          </a:p>
          <a:p>
            <a:pPr lvl="1"/>
            <a:r>
              <a:rPr lang="en-US" dirty="0">
                <a:latin typeface="Tahoma"/>
                <a:ea typeface="Tahoma"/>
                <a:cs typeface="Tahoma"/>
              </a:rPr>
              <a:t>Provide training on data use, analysis, and interpretation</a:t>
            </a:r>
          </a:p>
          <a:p>
            <a:pPr lvl="1"/>
            <a:r>
              <a:rPr lang="en-US" dirty="0">
                <a:latin typeface="Tahoma"/>
                <a:ea typeface="Tahoma"/>
                <a:cs typeface="Tahoma"/>
              </a:rPr>
              <a:t>Build capacity to use the data effectively for decision-making</a:t>
            </a:r>
          </a:p>
          <a:p>
            <a:r>
              <a:rPr lang="en-US" dirty="0">
                <a:latin typeface="Tahoma"/>
                <a:ea typeface="Tahoma"/>
                <a:cs typeface="Tahoma"/>
              </a:rPr>
              <a:t>Pilot testing and evaluation</a:t>
            </a:r>
          </a:p>
          <a:p>
            <a:pPr lvl="1"/>
            <a:r>
              <a:rPr lang="en-US" dirty="0">
                <a:latin typeface="Tahoma"/>
                <a:ea typeface="Tahoma"/>
                <a:cs typeface="Tahoma"/>
              </a:rPr>
              <a:t>Conduct pilot tests</a:t>
            </a:r>
          </a:p>
          <a:p>
            <a:pPr lvl="1"/>
            <a:r>
              <a:rPr lang="en-US" dirty="0">
                <a:latin typeface="Tahoma"/>
                <a:ea typeface="Tahoma"/>
                <a:cs typeface="Tahoma"/>
              </a:rPr>
              <a:t>Collect feedback</a:t>
            </a:r>
          </a:p>
          <a:p>
            <a:pPr lvl="1"/>
            <a:r>
              <a:rPr lang="en-US" dirty="0">
                <a:latin typeface="Tahoma"/>
                <a:ea typeface="Tahoma"/>
                <a:cs typeface="Tahoma"/>
              </a:rPr>
              <a:t>Evaluate and refine</a:t>
            </a:r>
          </a:p>
        </p:txBody>
      </p:sp>
      <p:sp>
        <p:nvSpPr>
          <p:cNvPr id="2" name="Content Placeholder 1">
            <a:extLst>
              <a:ext uri="{FF2B5EF4-FFF2-40B4-BE49-F238E27FC236}">
                <a16:creationId xmlns:a16="http://schemas.microsoft.com/office/drawing/2014/main" id="{80FD6FA9-96BB-843E-F223-E0EC3C0FE0E8}"/>
              </a:ext>
            </a:extLst>
          </p:cNvPr>
          <p:cNvSpPr>
            <a:spLocks noGrp="1"/>
          </p:cNvSpPr>
          <p:nvPr>
            <p:ph sz="half" idx="2"/>
          </p:nvPr>
        </p:nvSpPr>
        <p:spPr>
          <a:xfrm>
            <a:off x="6172200" y="2407533"/>
            <a:ext cx="5181600" cy="3877520"/>
          </a:xfrm>
        </p:spPr>
        <p:txBody>
          <a:bodyPr>
            <a:normAutofit/>
          </a:bodyPr>
          <a:lstStyle/>
          <a:p>
            <a:r>
              <a:rPr lang="en-US" dirty="0">
                <a:latin typeface="Tahoma"/>
                <a:ea typeface="Tahoma"/>
                <a:cs typeface="Tahoma"/>
              </a:rPr>
              <a:t>Sustainability and continuous improvement</a:t>
            </a:r>
          </a:p>
          <a:p>
            <a:pPr lvl="1"/>
            <a:r>
              <a:rPr lang="en-US" dirty="0">
                <a:latin typeface="Tahoma"/>
                <a:ea typeface="Tahoma"/>
                <a:cs typeface="Tahoma"/>
              </a:rPr>
              <a:t>Develop a sustainability plan</a:t>
            </a:r>
          </a:p>
          <a:p>
            <a:pPr lvl="1"/>
            <a:r>
              <a:rPr lang="en-US" dirty="0">
                <a:latin typeface="Tahoma"/>
                <a:ea typeface="Tahoma"/>
                <a:cs typeface="Tahoma"/>
              </a:rPr>
              <a:t>Foster a culture of data use</a:t>
            </a:r>
          </a:p>
          <a:p>
            <a:pPr lvl="1"/>
            <a:r>
              <a:rPr lang="en-US" dirty="0">
                <a:latin typeface="Tahoma"/>
                <a:ea typeface="Tahoma"/>
                <a:cs typeface="Tahoma"/>
              </a:rPr>
              <a:t>Monitor and update</a:t>
            </a:r>
          </a:p>
        </p:txBody>
      </p:sp>
    </p:spTree>
    <p:extLst>
      <p:ext uri="{BB962C8B-B14F-4D97-AF65-F5344CB8AC3E}">
        <p14:creationId xmlns:p14="http://schemas.microsoft.com/office/powerpoint/2010/main" val="229531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C829-118E-41AD-4C8F-354E3DABFBF1}"/>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B90A91C5-EDCB-F6D4-BED9-B753568620C1}"/>
              </a:ext>
            </a:extLst>
          </p:cNvPr>
          <p:cNvSpPr>
            <a:spLocks noGrp="1"/>
          </p:cNvSpPr>
          <p:nvPr>
            <p:ph type="body" idx="1"/>
          </p:nvPr>
        </p:nvSpPr>
        <p:spPr>
          <a:xfrm>
            <a:off x="4310275" y="736847"/>
            <a:ext cx="7200137" cy="5554413"/>
          </a:xfrm>
        </p:spPr>
        <p:txBody>
          <a:bodyPr>
            <a:normAutofit lnSpcReduction="10000"/>
          </a:bodyPr>
          <a:lstStyle/>
          <a:p>
            <a:pPr marL="0" indent="0">
              <a:buNone/>
            </a:pPr>
            <a:r>
              <a:rPr lang="en-US" b="1" dirty="0" err="1"/>
              <a:t>DaSy</a:t>
            </a:r>
            <a:endParaRPr lang="en-US" b="1" dirty="0"/>
          </a:p>
          <a:p>
            <a:pPr marL="342900" indent="-342900">
              <a:lnSpc>
                <a:spcPct val="110000"/>
              </a:lnSpc>
              <a:buFont typeface="Arial" panose="020B0604020202020204" pitchFamily="34" charset="0"/>
              <a:buChar char="•"/>
            </a:pPr>
            <a:r>
              <a:rPr lang="en-US" dirty="0">
                <a:hlinkClick r:id="rId3" tooltip="Informed &amp; Ready: Questions Part C and Part B 619 Program Leaders Should Ask About an Early Childhood Integrated Data System">
                  <a:extLst>
                    <a:ext uri="{A12FA001-AC4F-418D-AE19-62706E023703}">
                      <ahyp:hlinkClr xmlns:ahyp="http://schemas.microsoft.com/office/drawing/2018/hyperlinkcolor" val="tx"/>
                    </a:ext>
                  </a:extLst>
                </a:hlinkClick>
              </a:rPr>
              <a:t>Informed &amp; Ready: Questions Part C and Part B 619 Program Leaders Should Ask About an Early Childhood Integrated Data System</a:t>
            </a:r>
            <a:endParaRPr lang="en-US" dirty="0"/>
          </a:p>
          <a:p>
            <a:pPr marL="342900" indent="-342900">
              <a:lnSpc>
                <a:spcPct val="110000"/>
              </a:lnSpc>
              <a:buFont typeface="Arial" panose="020B0604020202020204" pitchFamily="34" charset="0"/>
              <a:buChar char="•"/>
            </a:pPr>
            <a:r>
              <a:rPr lang="en-US" dirty="0">
                <a:hlinkClick r:id="rId4" tooltip="Critical Questions About Early Intervention and Early Childhood Special Education"/>
              </a:rPr>
              <a:t>Critical Questions About Early Intervention and  Early Childhood Special Education</a:t>
            </a:r>
            <a:r>
              <a:rPr lang="en-US" dirty="0"/>
              <a:t> </a:t>
            </a:r>
          </a:p>
          <a:p>
            <a:pPr marL="342900" indent="-342900">
              <a:buFont typeface="Arial" panose="020B0604020202020204" pitchFamily="34" charset="0"/>
              <a:buChar char="•"/>
            </a:pPr>
            <a:r>
              <a:rPr lang="en-US" dirty="0" err="1">
                <a:hlinkClick r:id="rId5" tooltip="Data Governance Toolkit">
                  <a:extLst>
                    <a:ext uri="{A12FA001-AC4F-418D-AE19-62706E023703}">
                      <ahyp:hlinkClr xmlns:ahyp="http://schemas.microsoft.com/office/drawing/2018/hyperlinkcolor" val="tx"/>
                    </a:ext>
                  </a:extLst>
                </a:hlinkClick>
              </a:rPr>
              <a:t>DaSy</a:t>
            </a:r>
            <a:r>
              <a:rPr lang="en-US" dirty="0">
                <a:hlinkClick r:id="rId5" tooltip="Data Governance Toolkit">
                  <a:extLst>
                    <a:ext uri="{A12FA001-AC4F-418D-AE19-62706E023703}">
                      <ahyp:hlinkClr xmlns:ahyp="http://schemas.microsoft.com/office/drawing/2018/hyperlinkcolor" val="tx"/>
                    </a:ext>
                  </a:extLst>
                </a:hlinkClick>
              </a:rPr>
              <a:t> Data Governance Toolkit</a:t>
            </a:r>
            <a:endParaRPr lang="en-US" dirty="0"/>
          </a:p>
          <a:p>
            <a:pPr marL="342900" indent="-342900">
              <a:lnSpc>
                <a:spcPct val="110000"/>
              </a:lnSpc>
              <a:buFont typeface="Arial" panose="020B0604020202020204" pitchFamily="34" charset="0"/>
              <a:buChar char="•"/>
            </a:pPr>
            <a:r>
              <a:rPr lang="en-US" dirty="0">
                <a:hlinkClick r:id="rId6" tooltip="Automated Data Sharing or Linking Use Case: IDEA Part C to Part B 619 Transition Notification"/>
              </a:rPr>
              <a:t>Automated Data Sharing or Linking Use Case: IDEA Part C to Part B 619 Transition Notification</a:t>
            </a:r>
            <a:endParaRPr lang="en-US" dirty="0"/>
          </a:p>
          <a:p>
            <a:pPr marL="0" indent="0">
              <a:spcBef>
                <a:spcPts val="1800"/>
              </a:spcBef>
              <a:buNone/>
            </a:pPr>
            <a:r>
              <a:rPr lang="en-US" b="1" dirty="0" err="1"/>
              <a:t>SLDS</a:t>
            </a:r>
            <a:endParaRPr lang="en-US" b="1" dirty="0"/>
          </a:p>
          <a:p>
            <a:pPr marL="342900" indent="-342900">
              <a:lnSpc>
                <a:spcPct val="110000"/>
              </a:lnSpc>
              <a:buFont typeface="Arial" panose="020B0604020202020204" pitchFamily="34" charset="0"/>
              <a:buChar char="•"/>
            </a:pPr>
            <a:r>
              <a:rPr lang="en-US" dirty="0">
                <a:solidFill>
                  <a:schemeClr val="accent2"/>
                </a:solidFill>
                <a:hlinkClick r:id="rId7" tooltip="SLDS Webinar: Partnering for Success: Key Elements of Effective ECIDS Data Governance ">
                  <a:extLst>
                    <a:ext uri="{A12FA001-AC4F-418D-AE19-62706E023703}">
                      <ahyp:hlinkClr xmlns:ahyp="http://schemas.microsoft.com/office/drawing/2018/hyperlinkcolor" val="tx"/>
                    </a:ext>
                  </a:extLst>
                </a:hlinkClick>
              </a:rPr>
              <a:t>Partnering for Success: Key Elements of Effective </a:t>
            </a:r>
            <a:r>
              <a:rPr lang="en-US" dirty="0" err="1">
                <a:solidFill>
                  <a:schemeClr val="accent2"/>
                </a:solidFill>
                <a:hlinkClick r:id="rId7" tooltip="SLDS Webinar: Partnering for Success: Key Elements of Effective ECIDS Data Governance ">
                  <a:extLst>
                    <a:ext uri="{A12FA001-AC4F-418D-AE19-62706E023703}">
                      <ahyp:hlinkClr xmlns:ahyp="http://schemas.microsoft.com/office/drawing/2018/hyperlinkcolor" val="tx"/>
                    </a:ext>
                  </a:extLst>
                </a:hlinkClick>
              </a:rPr>
              <a:t>ECIDS</a:t>
            </a:r>
            <a:r>
              <a:rPr lang="en-US" dirty="0">
                <a:solidFill>
                  <a:schemeClr val="accent2"/>
                </a:solidFill>
                <a:hlinkClick r:id="rId7" tooltip="SLDS Webinar: Partnering for Success: Key Elements of Effective ECIDS Data Governance ">
                  <a:extLst>
                    <a:ext uri="{A12FA001-AC4F-418D-AE19-62706E023703}">
                      <ahyp:hlinkClr xmlns:ahyp="http://schemas.microsoft.com/office/drawing/2018/hyperlinkcolor" val="tx"/>
                    </a:ext>
                  </a:extLst>
                </a:hlinkClick>
              </a:rPr>
              <a:t> Data Governance</a:t>
            </a:r>
            <a:endParaRPr lang="en-US" dirty="0">
              <a:solidFill>
                <a:schemeClr val="accent2"/>
              </a:solidFill>
            </a:endParaRPr>
          </a:p>
          <a:p>
            <a:pPr marL="342900" indent="-342900">
              <a:buFont typeface="Arial" panose="020B0604020202020204" pitchFamily="34" charset="0"/>
              <a:buChar char="•"/>
            </a:pPr>
            <a:r>
              <a:rPr lang="en-US" dirty="0" err="1">
                <a:hlinkClick r:id="rId8" tooltip="ECIDS Toolkit">
                  <a:extLst>
                    <a:ext uri="{A12FA001-AC4F-418D-AE19-62706E023703}">
                      <ahyp:hlinkClr xmlns:ahyp="http://schemas.microsoft.com/office/drawing/2018/hyperlinkcolor" val="tx"/>
                    </a:ext>
                  </a:extLst>
                </a:hlinkClick>
              </a:rPr>
              <a:t>ECIDS</a:t>
            </a:r>
            <a:r>
              <a:rPr lang="en-US" dirty="0">
                <a:hlinkClick r:id="rId8" tooltip="ECIDS Toolkit">
                  <a:extLst>
                    <a:ext uri="{A12FA001-AC4F-418D-AE19-62706E023703}">
                      <ahyp:hlinkClr xmlns:ahyp="http://schemas.microsoft.com/office/drawing/2018/hyperlinkcolor" val="tx"/>
                    </a:ext>
                  </a:extLst>
                </a:hlinkClick>
              </a:rPr>
              <a:t> Toolkit</a:t>
            </a:r>
            <a:endParaRPr lang="en-US" dirty="0"/>
          </a:p>
        </p:txBody>
      </p:sp>
    </p:spTree>
    <p:extLst>
      <p:ext uri="{BB962C8B-B14F-4D97-AF65-F5344CB8AC3E}">
        <p14:creationId xmlns:p14="http://schemas.microsoft.com/office/powerpoint/2010/main" val="98750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CB2E-814C-BF42-A292-A3891521E205}"/>
              </a:ext>
            </a:extLst>
          </p:cNvPr>
          <p:cNvSpPr>
            <a:spLocks noGrp="1"/>
          </p:cNvSpPr>
          <p:nvPr>
            <p:ph type="title"/>
          </p:nvPr>
        </p:nvSpPr>
        <p:spPr/>
        <p:txBody>
          <a:bodyPr/>
          <a:lstStyle/>
          <a:p>
            <a:r>
              <a:rPr lang="en-US" dirty="0">
                <a:latin typeface="Tahoma"/>
                <a:ea typeface="Tahoma"/>
                <a:cs typeface="Tahoma"/>
              </a:rPr>
              <a:t>Resources in the Data Linking Toolkit</a:t>
            </a:r>
            <a:endParaRPr lang="en-US" dirty="0"/>
          </a:p>
        </p:txBody>
      </p:sp>
      <p:pic>
        <p:nvPicPr>
          <p:cNvPr id="3" name="Picture 2" descr="Snapshot of the Toolkit's Resources webpage.">
            <a:extLst>
              <a:ext uri="{FF2B5EF4-FFF2-40B4-BE49-F238E27FC236}">
                <a16:creationId xmlns:a16="http://schemas.microsoft.com/office/drawing/2014/main" id="{D5576041-7254-A98D-707E-59029B5CFD99}"/>
              </a:ext>
            </a:extLst>
          </p:cNvPr>
          <p:cNvPicPr>
            <a:picLocks noChangeAspect="1"/>
          </p:cNvPicPr>
          <p:nvPr/>
        </p:nvPicPr>
        <p:blipFill>
          <a:blip r:embed="rId3"/>
          <a:stretch>
            <a:fillRect/>
          </a:stretch>
        </p:blipFill>
        <p:spPr>
          <a:xfrm>
            <a:off x="2069691" y="1420280"/>
            <a:ext cx="8052618" cy="5349549"/>
          </a:xfrm>
          <a:prstGeom prst="rect">
            <a:avLst/>
          </a:prstGeom>
        </p:spPr>
      </p:pic>
    </p:spTree>
    <p:extLst>
      <p:ext uri="{BB962C8B-B14F-4D97-AF65-F5344CB8AC3E}">
        <p14:creationId xmlns:p14="http://schemas.microsoft.com/office/powerpoint/2010/main" val="603152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863E35-453C-55BC-A945-7B180203BC25}"/>
              </a:ext>
            </a:extLst>
          </p:cNvPr>
          <p:cNvSpPr>
            <a:spLocks noGrp="1"/>
          </p:cNvSpPr>
          <p:nvPr>
            <p:ph type="title"/>
          </p:nvPr>
        </p:nvSpPr>
        <p:spPr/>
        <p:txBody>
          <a:bodyPr/>
          <a:lstStyle/>
          <a:p>
            <a:r>
              <a:rPr lang="en-US" b="1" dirty="0">
                <a:solidFill>
                  <a:schemeClr val="bg1"/>
                </a:solidFill>
              </a:rPr>
              <a:t>Thank you</a:t>
            </a:r>
            <a:endParaRPr lang="en-US" dirty="0"/>
          </a:p>
        </p:txBody>
      </p:sp>
      <p:sp>
        <p:nvSpPr>
          <p:cNvPr id="9" name="Content Placeholder 8">
            <a:extLst>
              <a:ext uri="{FF2B5EF4-FFF2-40B4-BE49-F238E27FC236}">
                <a16:creationId xmlns:a16="http://schemas.microsoft.com/office/drawing/2014/main" id="{45F831B8-3E98-65B8-6437-468A52CEC66D}"/>
              </a:ext>
            </a:extLst>
          </p:cNvPr>
          <p:cNvSpPr>
            <a:spLocks noGrp="1"/>
          </p:cNvSpPr>
          <p:nvPr>
            <p:ph sz="half" idx="2"/>
          </p:nvPr>
        </p:nvSpPr>
        <p:spPr>
          <a:xfrm>
            <a:off x="839788" y="1967696"/>
            <a:ext cx="10515600" cy="4221967"/>
          </a:xfrm>
        </p:spPr>
        <p:txBody>
          <a:bodyPr/>
          <a:lstStyle/>
          <a:p>
            <a:pPr marL="0" indent="0" algn="ctr">
              <a:spcAft>
                <a:spcPts val="2400"/>
              </a:spcAft>
              <a:buNone/>
            </a:pPr>
            <a:r>
              <a:rPr lang="en-US" sz="2800" dirty="0">
                <a:solidFill>
                  <a:schemeClr val="bg1"/>
                </a:solidFill>
              </a:rPr>
              <a:t>Visit us at </a:t>
            </a:r>
            <a:r>
              <a:rPr lang="en-US" sz="2800" dirty="0">
                <a:solidFill>
                  <a:schemeClr val="bg1"/>
                </a:solidFill>
                <a:hlinkClick r:id="rId3" tooltip="DaSy Center website">
                  <a:extLst>
                    <a:ext uri="{A12FA001-AC4F-418D-AE19-62706E023703}">
                      <ahyp:hlinkClr xmlns:ahyp="http://schemas.microsoft.com/office/drawing/2018/hyperlinkcolor" val="tx"/>
                    </a:ext>
                  </a:extLst>
                </a:hlinkClick>
              </a:rPr>
              <a:t>http://dasycenter.org/</a:t>
            </a:r>
            <a:endParaRPr lang="en-US" sz="2800" dirty="0">
              <a:solidFill>
                <a:schemeClr val="bg1"/>
              </a:solidFill>
            </a:endParaRPr>
          </a:p>
          <a:p>
            <a:pPr marL="0" indent="0" algn="ctr">
              <a:buNone/>
            </a:pPr>
            <a:r>
              <a:rPr lang="en-US" sz="2800" dirty="0">
                <a:solidFill>
                  <a:schemeClr val="bg1"/>
                </a:solidFill>
              </a:rPr>
              <a:t>Follow us on LinkedIn: </a:t>
            </a:r>
          </a:p>
          <a:p>
            <a:pPr marL="0" indent="0" algn="ctr">
              <a:buNone/>
            </a:pPr>
            <a:r>
              <a:rPr lang="en-US" sz="2800" dirty="0">
                <a:solidFill>
                  <a:schemeClr val="bg1"/>
                </a:solidFill>
                <a:hlinkClick r:id="rId4" tooltip="DaSy Center LinkedIn page">
                  <a:extLst>
                    <a:ext uri="{A12FA001-AC4F-418D-AE19-62706E023703}">
                      <ahyp:hlinkClr xmlns:ahyp="http://schemas.microsoft.com/office/drawing/2018/hyperlinkcolor" val="tx"/>
                    </a:ext>
                  </a:extLst>
                </a:hlinkClick>
              </a:rPr>
              <a:t>https://www.linkedin.com/company/dasy-center/</a:t>
            </a:r>
            <a:endParaRPr lang="en-US" sz="2800" dirty="0">
              <a:solidFill>
                <a:schemeClr val="bg1"/>
              </a:solidFill>
            </a:endParaRPr>
          </a:p>
          <a:p>
            <a:endParaRPr lang="en-US" dirty="0"/>
          </a:p>
        </p:txBody>
      </p:sp>
      <p:pic>
        <p:nvPicPr>
          <p:cNvPr id="2" name="Picture 1" descr="Logo: DaSy. The Center for IDEA Early Childhood Data Systems">
            <a:extLst>
              <a:ext uri="{FF2B5EF4-FFF2-40B4-BE49-F238E27FC236}">
                <a16:creationId xmlns:a16="http://schemas.microsoft.com/office/drawing/2014/main" id="{B062067A-5775-EFEE-FAFF-19F61C8CED0A}"/>
              </a:ext>
            </a:extLst>
          </p:cNvPr>
          <p:cNvPicPr>
            <a:picLocks noChangeAspect="1"/>
          </p:cNvPicPr>
          <p:nvPr/>
        </p:nvPicPr>
        <p:blipFill>
          <a:blip r:embed="rId5"/>
          <a:stretch>
            <a:fillRect/>
          </a:stretch>
        </p:blipFill>
        <p:spPr>
          <a:xfrm>
            <a:off x="7068645" y="5219031"/>
            <a:ext cx="3848928" cy="1273844"/>
          </a:xfrm>
          <a:prstGeom prst="rect">
            <a:avLst/>
          </a:prstGeom>
        </p:spPr>
      </p:pic>
    </p:spTree>
    <p:extLst>
      <p:ext uri="{BB962C8B-B14F-4D97-AF65-F5344CB8AC3E}">
        <p14:creationId xmlns:p14="http://schemas.microsoft.com/office/powerpoint/2010/main" val="224436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15955-7BEC-FE08-3976-797B6075BA68}"/>
              </a:ext>
            </a:extLst>
          </p:cNvPr>
          <p:cNvSpPr>
            <a:spLocks noGrp="1"/>
          </p:cNvSpPr>
          <p:nvPr>
            <p:ph type="title"/>
          </p:nvPr>
        </p:nvSpPr>
        <p:spPr/>
        <p:txBody>
          <a:bodyPr/>
          <a:lstStyle/>
          <a:p>
            <a:r>
              <a:rPr lang="en-US" dirty="0"/>
              <a:t>Agenda </a:t>
            </a:r>
          </a:p>
        </p:txBody>
      </p:sp>
      <p:sp>
        <p:nvSpPr>
          <p:cNvPr id="5" name="Text Placeholder 4">
            <a:extLst>
              <a:ext uri="{FF2B5EF4-FFF2-40B4-BE49-F238E27FC236}">
                <a16:creationId xmlns:a16="http://schemas.microsoft.com/office/drawing/2014/main" id="{8472A970-2259-3D48-D859-0685AF149F23}"/>
              </a:ext>
            </a:extLst>
          </p:cNvPr>
          <p:cNvSpPr>
            <a:spLocks noGrp="1"/>
          </p:cNvSpPr>
          <p:nvPr>
            <p:ph type="body" idx="1"/>
          </p:nvPr>
        </p:nvSpPr>
        <p:spPr/>
        <p:txBody>
          <a:bodyPr anchor="ctr">
            <a:normAutofit/>
          </a:bodyPr>
          <a:lstStyle/>
          <a:p>
            <a:pPr marL="342900" indent="-342900">
              <a:buFont typeface="Arial" panose="020B0604020202020204" pitchFamily="34" charset="0"/>
              <a:buChar char="•"/>
            </a:pPr>
            <a:r>
              <a:rPr lang="en-US"/>
              <a:t>Connecting Part B 619 to Other Data Systems </a:t>
            </a:r>
          </a:p>
          <a:p>
            <a:pPr marL="342900" indent="-342900">
              <a:buFont typeface="Arial" panose="020B0604020202020204" pitchFamily="34" charset="0"/>
              <a:buChar char="•"/>
            </a:pPr>
            <a:r>
              <a:rPr lang="en-US"/>
              <a:t>National Trends: Data Systems for Early Childhood</a:t>
            </a:r>
          </a:p>
          <a:p>
            <a:pPr marL="800100" lvl="1" indent="-342900">
              <a:buFont typeface="Arial" panose="020B0604020202020204" pitchFamily="34" charset="0"/>
              <a:buChar char="•"/>
            </a:pPr>
            <a:r>
              <a:rPr lang="en-US" sz="2400" err="1">
                <a:solidFill>
                  <a:schemeClr val="tx1"/>
                </a:solidFill>
              </a:rPr>
              <a:t>DaSy</a:t>
            </a:r>
            <a:r>
              <a:rPr lang="en-US" sz="2400">
                <a:solidFill>
                  <a:schemeClr val="tx1"/>
                </a:solidFill>
              </a:rPr>
              <a:t> Data System (State of the States) Survey (2023)</a:t>
            </a:r>
          </a:p>
          <a:p>
            <a:pPr marL="800100" lvl="1" indent="-342900">
              <a:buFont typeface="Arial" panose="020B0604020202020204" pitchFamily="34" charset="0"/>
              <a:buChar char="•"/>
            </a:pPr>
            <a:r>
              <a:rPr lang="en-US" sz="2400">
                <a:solidFill>
                  <a:schemeClr val="tx1"/>
                </a:solidFill>
              </a:rPr>
              <a:t>Landscape Analysis: ECIDS and SLDS</a:t>
            </a:r>
          </a:p>
          <a:p>
            <a:pPr marL="342900" indent="-342900">
              <a:buFont typeface="Arial" panose="020B0604020202020204" pitchFamily="34" charset="0"/>
              <a:buChar char="•"/>
            </a:pPr>
            <a:r>
              <a:rPr lang="en-US"/>
              <a:t>Next Steps </a:t>
            </a:r>
          </a:p>
          <a:p>
            <a:pPr marL="342900" indent="-342900">
              <a:buFont typeface="Arial" panose="020B0604020202020204" pitchFamily="34" charset="0"/>
              <a:buChar char="•"/>
            </a:pPr>
            <a:r>
              <a:rPr lang="en-US"/>
              <a:t>Resources </a:t>
            </a:r>
          </a:p>
        </p:txBody>
      </p:sp>
    </p:spTree>
    <p:extLst>
      <p:ext uri="{BB962C8B-B14F-4D97-AF65-F5344CB8AC3E}">
        <p14:creationId xmlns:p14="http://schemas.microsoft.com/office/powerpoint/2010/main" val="181965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8A1B57-3B2B-A09C-97DF-18FF45F5E3B3}"/>
              </a:ext>
            </a:extLst>
          </p:cNvPr>
          <p:cNvSpPr>
            <a:spLocks noGrp="1"/>
          </p:cNvSpPr>
          <p:nvPr>
            <p:ph type="ctrTitle"/>
          </p:nvPr>
        </p:nvSpPr>
        <p:spPr/>
        <p:txBody>
          <a:bodyPr>
            <a:normAutofit/>
          </a:bodyPr>
          <a:lstStyle/>
          <a:p>
            <a:r>
              <a:rPr lang="en-US" dirty="0"/>
              <a:t>Connecting Part B 619 to Other Data Systems </a:t>
            </a:r>
          </a:p>
        </p:txBody>
      </p:sp>
    </p:spTree>
    <p:extLst>
      <p:ext uri="{BB962C8B-B14F-4D97-AF65-F5344CB8AC3E}">
        <p14:creationId xmlns:p14="http://schemas.microsoft.com/office/powerpoint/2010/main" val="55835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a:xfrm>
            <a:off x="838200" y="797784"/>
            <a:ext cx="10515600" cy="1325563"/>
          </a:xfrm>
        </p:spPr>
        <p:txBody>
          <a:bodyPr/>
          <a:lstStyle/>
          <a:p>
            <a:r>
              <a:rPr lang="en-US" dirty="0"/>
              <a:t>Why is it important for your state?</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a:xfrm>
            <a:off x="838200" y="2123347"/>
            <a:ext cx="9286875" cy="4005989"/>
          </a:xfrm>
        </p:spPr>
        <p:txBody>
          <a:bodyPr vert="horz" lIns="91440" tIns="45720" rIns="91440" bIns="45720" rtlCol="0" anchor="t">
            <a:normAutofit/>
          </a:bodyPr>
          <a:lstStyle/>
          <a:p>
            <a:pPr>
              <a:buFont typeface="System Font Regular" panose="020B0604020202020204" pitchFamily="34" charset="0"/>
            </a:pPr>
            <a:r>
              <a:rPr lang="en-US" sz="2400" b="1" dirty="0">
                <a:latin typeface="Tahoma"/>
                <a:ea typeface="Tahoma"/>
                <a:cs typeface="Tahoma"/>
              </a:rPr>
              <a:t>How many</a:t>
            </a:r>
            <a:r>
              <a:rPr lang="en-US" sz="2400" dirty="0">
                <a:latin typeface="Tahoma"/>
                <a:ea typeface="Tahoma"/>
                <a:cs typeface="Tahoma"/>
              </a:rPr>
              <a:t> children who receive Part C early intervention or Part B 619 early childhood special education services are…</a:t>
            </a:r>
          </a:p>
          <a:p>
            <a:pPr lvl="1">
              <a:buFont typeface="System Font Regular" panose="020B0604020202020204" pitchFamily="34" charset="0"/>
            </a:pPr>
            <a:r>
              <a:rPr lang="en-US" sz="2000" dirty="0">
                <a:latin typeface="Tahoma"/>
                <a:ea typeface="Tahoma"/>
                <a:cs typeface="Tahoma"/>
              </a:rPr>
              <a:t>In community child care? </a:t>
            </a:r>
          </a:p>
          <a:p>
            <a:pPr lvl="1">
              <a:buFont typeface="System Font Regular" panose="020B0604020202020204" pitchFamily="34" charset="0"/>
            </a:pPr>
            <a:r>
              <a:rPr lang="en-US" sz="2000" dirty="0">
                <a:latin typeface="Tahoma"/>
                <a:ea typeface="Tahoma"/>
                <a:cs typeface="Tahoma"/>
              </a:rPr>
              <a:t>In Head Start?</a:t>
            </a:r>
          </a:p>
          <a:p>
            <a:pPr lvl="1">
              <a:buFont typeface="System Font Regular" panose="020B0604020202020204" pitchFamily="34" charset="0"/>
            </a:pPr>
            <a:r>
              <a:rPr lang="en-US" sz="2000" dirty="0">
                <a:latin typeface="Tahoma"/>
                <a:ea typeface="Tahoma"/>
                <a:cs typeface="Tahoma"/>
              </a:rPr>
              <a:t>Receiving SNAP benefits?</a:t>
            </a:r>
          </a:p>
          <a:p>
            <a:pPr lvl="1">
              <a:buFont typeface="System Font Regular" panose="020B0604020202020204" pitchFamily="34" charset="0"/>
            </a:pPr>
            <a:r>
              <a:rPr lang="en-US" sz="2000" dirty="0">
                <a:latin typeface="Tahoma"/>
                <a:ea typeface="Tahoma"/>
                <a:cs typeface="Tahoma"/>
              </a:rPr>
              <a:t>Receiving other home visiting services?</a:t>
            </a:r>
          </a:p>
          <a:p>
            <a:pPr>
              <a:buFont typeface="System Font Regular" panose="020B0604020202020204" pitchFamily="34" charset="0"/>
            </a:pPr>
            <a:r>
              <a:rPr lang="en-US" sz="2400" dirty="0">
                <a:latin typeface="Tahoma"/>
                <a:ea typeface="Tahoma"/>
                <a:cs typeface="Tahoma"/>
              </a:rPr>
              <a:t>Do services or outcomes </a:t>
            </a:r>
            <a:r>
              <a:rPr lang="en-US" sz="2400" b="1" dirty="0">
                <a:latin typeface="Tahoma"/>
                <a:ea typeface="Tahoma"/>
                <a:cs typeface="Tahoma"/>
              </a:rPr>
              <a:t>differ across </a:t>
            </a:r>
            <a:r>
              <a:rPr lang="en-US" sz="2400" dirty="0">
                <a:latin typeface="Tahoma"/>
                <a:ea typeface="Tahoma"/>
                <a:cs typeface="Tahoma"/>
              </a:rPr>
              <a:t>these groups?</a:t>
            </a:r>
            <a:endParaRPr lang="en-US" sz="2400" i="1" dirty="0">
              <a:latin typeface="Tahoma"/>
              <a:ea typeface="Tahoma"/>
              <a:cs typeface="Tahoma"/>
            </a:endParaRPr>
          </a:p>
        </p:txBody>
      </p:sp>
      <p:sp>
        <p:nvSpPr>
          <p:cNvPr id="5" name="TextBox 4">
            <a:extLst>
              <a:ext uri="{FF2B5EF4-FFF2-40B4-BE49-F238E27FC236}">
                <a16:creationId xmlns:a16="http://schemas.microsoft.com/office/drawing/2014/main" id="{B561CF5A-71D3-FB08-6033-4A1D021F7E17}"/>
              </a:ext>
            </a:extLst>
          </p:cNvPr>
          <p:cNvSpPr txBox="1"/>
          <p:nvPr/>
        </p:nvSpPr>
        <p:spPr>
          <a:xfrm>
            <a:off x="9719748" y="1973685"/>
            <a:ext cx="2420679" cy="707886"/>
          </a:xfrm>
          <a:prstGeom prst="rect">
            <a:avLst/>
          </a:prstGeom>
          <a:noFill/>
        </p:spPr>
        <p:txBody>
          <a:bodyPr wrap="square" rtlCol="0">
            <a:spAutoFit/>
          </a:bodyPr>
          <a:lstStyle/>
          <a:p>
            <a:pPr algn="ctr"/>
            <a:r>
              <a:rPr lang="en-US" sz="2000" dirty="0" err="1">
                <a:latin typeface="Tahoma" panose="020B0604030504040204" pitchFamily="34" charset="0"/>
                <a:ea typeface="Tahoma" panose="020B0604030504040204" pitchFamily="34" charset="0"/>
                <a:cs typeface="Tahoma" panose="020B0604030504040204" pitchFamily="34" charset="0"/>
                <a:hlinkClick r:id="rId3" tooltip="Critical Questions About Early Intervention and Early Childhood Special Education"/>
              </a:rPr>
              <a:t>DaSy</a:t>
            </a:r>
            <a:r>
              <a:rPr lang="en-US" sz="2000" dirty="0">
                <a:latin typeface="Tahoma" panose="020B0604030504040204" pitchFamily="34" charset="0"/>
                <a:ea typeface="Tahoma" panose="020B0604030504040204" pitchFamily="34" charset="0"/>
                <a:cs typeface="Tahoma" panose="020B0604030504040204" pitchFamily="34" charset="0"/>
                <a:hlinkClick r:id="rId3" tooltip="Critical Questions About Early Intervention and Early Childhood Special Education"/>
              </a:rPr>
              <a:t> Critical Questions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quot; &quot;">
            <a:extLst>
              <a:ext uri="{FF2B5EF4-FFF2-40B4-BE49-F238E27FC236}">
                <a16:creationId xmlns:a16="http://schemas.microsoft.com/office/drawing/2014/main" id="{14E9292C-1BF8-CBF1-32EB-4BA5B1B2B6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6666" y="325527"/>
            <a:ext cx="1426845" cy="1426845"/>
          </a:xfrm>
          <a:prstGeom prst="rect">
            <a:avLst/>
          </a:prstGeom>
          <a:noFill/>
          <a:ln>
            <a:noFill/>
          </a:ln>
        </p:spPr>
      </p:pic>
    </p:spTree>
    <p:extLst>
      <p:ext uri="{BB962C8B-B14F-4D97-AF65-F5344CB8AC3E}">
        <p14:creationId xmlns:p14="http://schemas.microsoft.com/office/powerpoint/2010/main" val="29928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normAutofit/>
          </a:bodyPr>
          <a:lstStyle/>
          <a:p>
            <a:r>
              <a:rPr lang="en-US" dirty="0"/>
              <a:t>Establishing Value with Leaders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vert="horz" lIns="91440" tIns="45720" rIns="91440" bIns="45720" rtlCol="0" anchor="t">
            <a:normAutofit/>
          </a:bodyPr>
          <a:lstStyle/>
          <a:p>
            <a:r>
              <a:rPr lang="en-US" sz="2400" dirty="0"/>
              <a:t>Define:</a:t>
            </a:r>
          </a:p>
          <a:p>
            <a:pPr lvl="1"/>
            <a:r>
              <a:rPr lang="en-US" sz="2000" dirty="0"/>
              <a:t>Common ground and shared goals</a:t>
            </a:r>
          </a:p>
          <a:p>
            <a:pPr lvl="1"/>
            <a:r>
              <a:rPr lang="en-US" sz="2000" dirty="0"/>
              <a:t>What the program is ‘giving’ and ‘getting’ from participation</a:t>
            </a:r>
          </a:p>
          <a:p>
            <a:pPr lvl="1"/>
            <a:r>
              <a:rPr lang="en-US" sz="2000" dirty="0"/>
              <a:t>Value for your leadership (program, department, agency)</a:t>
            </a:r>
          </a:p>
          <a:p>
            <a:pPr lvl="1"/>
            <a:r>
              <a:rPr lang="en-US" sz="2000" dirty="0"/>
              <a:t>Costs (time, IT resources, funding)</a:t>
            </a:r>
          </a:p>
          <a:p>
            <a:r>
              <a:rPr lang="en-US" sz="2400" dirty="0"/>
              <a:t>Identify:</a:t>
            </a:r>
          </a:p>
          <a:p>
            <a:pPr lvl="1"/>
            <a:r>
              <a:rPr lang="en-US" sz="2000" dirty="0"/>
              <a:t>Who needs to be involved vs kept informed</a:t>
            </a:r>
          </a:p>
          <a:p>
            <a:pPr lvl="2"/>
            <a:r>
              <a:rPr lang="en-US" sz="1800" dirty="0"/>
              <a:t>Programmatic, legal, technical staff</a:t>
            </a:r>
          </a:p>
          <a:p>
            <a:pPr lvl="1"/>
            <a:r>
              <a:rPr lang="en-US" sz="2000" dirty="0"/>
              <a:t>Who are the champions who will go to bat for the project</a:t>
            </a:r>
          </a:p>
          <a:p>
            <a:pPr lvl="1"/>
            <a:r>
              <a:rPr lang="en-US" sz="2000" dirty="0"/>
              <a:t>Who will do the actual work (governance, data sharing, etc.)</a:t>
            </a:r>
          </a:p>
        </p:txBody>
      </p:sp>
    </p:spTree>
    <p:extLst>
      <p:ext uri="{BB962C8B-B14F-4D97-AF65-F5344CB8AC3E}">
        <p14:creationId xmlns:p14="http://schemas.microsoft.com/office/powerpoint/2010/main" val="45872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DC9B49-33D2-CF71-92A1-EF7CA5F19A9E}"/>
              </a:ext>
            </a:extLst>
          </p:cNvPr>
          <p:cNvSpPr>
            <a:spLocks noGrp="1"/>
          </p:cNvSpPr>
          <p:nvPr>
            <p:ph type="title"/>
          </p:nvPr>
        </p:nvSpPr>
        <p:spPr/>
        <p:txBody>
          <a:bodyPr/>
          <a:lstStyle/>
          <a:p>
            <a:r>
              <a:rPr lang="en-US" dirty="0"/>
              <a:t>Data Partners and their Benefits </a:t>
            </a:r>
          </a:p>
        </p:txBody>
      </p:sp>
      <p:pic>
        <p:nvPicPr>
          <p:cNvPr id="6" name="Content Placeholder 9" descr="Graphic showing the benefits of data partnerships. Available at https://dasycenter.org/data-linking-toolkit/potential-partners/&#10;">
            <a:extLst>
              <a:ext uri="{FF2B5EF4-FFF2-40B4-BE49-F238E27FC236}">
                <a16:creationId xmlns:a16="http://schemas.microsoft.com/office/drawing/2014/main" id="{6EC9378F-34CD-E84A-891A-6D640F453B1A}"/>
              </a:ext>
            </a:extLst>
          </p:cNvPr>
          <p:cNvPicPr>
            <a:picLocks noChangeAspect="1"/>
          </p:cNvPicPr>
          <p:nvPr/>
        </p:nvPicPr>
        <p:blipFill>
          <a:blip r:embed="rId3"/>
          <a:stretch>
            <a:fillRect/>
          </a:stretch>
        </p:blipFill>
        <p:spPr>
          <a:xfrm>
            <a:off x="4931006" y="241680"/>
            <a:ext cx="6648284" cy="6049581"/>
          </a:xfrm>
          <a:prstGeom prst="rect">
            <a:avLst/>
          </a:prstGeom>
        </p:spPr>
      </p:pic>
    </p:spTree>
    <p:extLst>
      <p:ext uri="{BB962C8B-B14F-4D97-AF65-F5344CB8AC3E}">
        <p14:creationId xmlns:p14="http://schemas.microsoft.com/office/powerpoint/2010/main" val="265281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508087-372D-07D8-619E-9D9C2DE3895C}"/>
              </a:ext>
            </a:extLst>
          </p:cNvPr>
          <p:cNvSpPr>
            <a:spLocks noGrp="1"/>
          </p:cNvSpPr>
          <p:nvPr>
            <p:ph type="ctrTitle"/>
          </p:nvPr>
        </p:nvSpPr>
        <p:spPr/>
        <p:txBody>
          <a:bodyPr>
            <a:normAutofit fontScale="90000"/>
          </a:bodyPr>
          <a:lstStyle/>
          <a:p>
            <a:r>
              <a:rPr lang="en-US" dirty="0"/>
              <a:t>National Trends: Data Systems for Early Childhood</a:t>
            </a:r>
          </a:p>
        </p:txBody>
      </p:sp>
    </p:spTree>
    <p:extLst>
      <p:ext uri="{BB962C8B-B14F-4D97-AF65-F5344CB8AC3E}">
        <p14:creationId xmlns:p14="http://schemas.microsoft.com/office/powerpoint/2010/main" val="672541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F3D63"/>
      </a:dk2>
      <a:lt2>
        <a:srgbClr val="EFEFEF"/>
      </a:lt2>
      <a:accent1>
        <a:srgbClr val="4F3D63"/>
      </a:accent1>
      <a:accent2>
        <a:srgbClr val="7D56BA"/>
      </a:accent2>
      <a:accent3>
        <a:srgbClr val="BF311A"/>
      </a:accent3>
      <a:accent4>
        <a:srgbClr val="5EA157"/>
      </a:accent4>
      <a:accent5>
        <a:srgbClr val="EA7229"/>
      </a:accent5>
      <a:accent6>
        <a:srgbClr val="995FA3"/>
      </a:accent6>
      <a:hlink>
        <a:srgbClr val="7D56BA"/>
      </a:hlink>
      <a:folHlink>
        <a:srgbClr val="04305C"/>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6" ma:contentTypeDescription="Create a new document." ma:contentTypeScope="" ma:versionID="cd861eb70e3172845ec1be8dae61f6f6">
  <xsd:schema xmlns:xsd="http://www.w3.org/2001/XMLSchema" xmlns:xs="http://www.w3.org/2001/XMLSchema" xmlns:p="http://schemas.microsoft.com/office/2006/metadata/properties" xmlns:ns2="86f266fc-1f42-4318-b750-a4ced78a36d1" targetNamespace="http://schemas.microsoft.com/office/2006/metadata/properties" ma:root="true" ma:fieldsID="ae1e04e51ea390b4d577b90008d03dca"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EB42C0-A1E1-4FE4-863F-ADE3C6DCA839}">
  <ds:schemaRefs>
    <ds:schemaRef ds:uri="http://schemas.microsoft.com/sharepoint/v3/contenttype/forms"/>
  </ds:schemaRefs>
</ds:datastoreItem>
</file>

<file path=customXml/itemProps2.xml><?xml version="1.0" encoding="utf-8"?>
<ds:datastoreItem xmlns:ds="http://schemas.openxmlformats.org/officeDocument/2006/customXml" ds:itemID="{041D14B5-BEAA-48E2-ACFB-F269D0B9A76D}">
  <ds:schemaRefs>
    <ds:schemaRef ds:uri="http://schemas.microsoft.com/office/infopath/2007/PartnerControls"/>
    <ds:schemaRef ds:uri="http://purl.org/dc/dcmitype/"/>
    <ds:schemaRef ds:uri="http://schemas.microsoft.com/office/2006/documentManagement/types"/>
    <ds:schemaRef ds:uri="http://purl.org/dc/elements/1.1/"/>
    <ds:schemaRef ds:uri="86f266fc-1f42-4318-b750-a4ced78a36d1"/>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EB9E4F2-C7A9-4EA1-8D66-B233C549D7A3}">
  <ds:schemaRefs>
    <ds:schemaRef ds:uri="86f266fc-1f42-4318-b750-a4ced78a3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75</TotalTime>
  <Words>2512</Words>
  <Application>Microsoft Macintosh PowerPoint</Application>
  <PresentationFormat>Widescreen</PresentationFormat>
  <Paragraphs>395</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System Font Regular</vt:lpstr>
      <vt:lpstr>Tahoma</vt:lpstr>
      <vt:lpstr>Wingdings</vt:lpstr>
      <vt:lpstr>Office Theme</vt:lpstr>
      <vt:lpstr>A Comprehensive Review of State Data Systems Supporting Early Childhood</vt:lpstr>
      <vt:lpstr>Welcome &amp; Introductions </vt:lpstr>
      <vt:lpstr>Pop Quiz!</vt:lpstr>
      <vt:lpstr>Agenda </vt:lpstr>
      <vt:lpstr>Connecting Part B 619 to Other Data Systems </vt:lpstr>
      <vt:lpstr>Why is it important for your state?</vt:lpstr>
      <vt:lpstr>Establishing Value with Leaders</vt:lpstr>
      <vt:lpstr>Data Partners and their Benefits </vt:lpstr>
      <vt:lpstr>National Trends: Data Systems for Early Childhood</vt:lpstr>
      <vt:lpstr>2023 Data System Survey Findings</vt:lpstr>
      <vt:lpstr>States Have Many Key Data System Features</vt:lpstr>
      <vt:lpstr>States Vary in Ability to Link Data Across Systems </vt:lpstr>
      <vt:lpstr>Facilitating Connections with Technology</vt:lpstr>
      <vt:lpstr>Linkages to ECE &amp; HHS Data</vt:lpstr>
      <vt:lpstr>DSLI Data Collection Challenges </vt:lpstr>
      <vt:lpstr>Transition Data Linked Between C &amp; B</vt:lpstr>
      <vt:lpstr>How States Might Use the Survey Information</vt:lpstr>
      <vt:lpstr>Published Resources and What’s Next</vt:lpstr>
      <vt:lpstr>Discussion</vt:lpstr>
      <vt:lpstr>Landscape Analysis </vt:lpstr>
      <vt:lpstr>ECIDS and SLDS Terminology </vt:lpstr>
      <vt:lpstr>Which States have an ECIDS?</vt:lpstr>
      <vt:lpstr>Examples of State ECIDS Variations </vt:lpstr>
      <vt:lpstr>ECIDS: Do States Have One?</vt:lpstr>
      <vt:lpstr>SLDS: Do States Have One?</vt:lpstr>
      <vt:lpstr>Challenges </vt:lpstr>
      <vt:lpstr>Successes/Advice </vt:lpstr>
      <vt:lpstr>Discussion </vt:lpstr>
      <vt:lpstr>Next Steps </vt:lpstr>
      <vt:lpstr>Phase I: Just Beginning</vt:lpstr>
      <vt:lpstr>Phase II: Midway There</vt:lpstr>
      <vt:lpstr>Phase III: Almost There</vt:lpstr>
      <vt:lpstr>Resources </vt:lpstr>
      <vt:lpstr>Resources in the Data Linking Toolkit</vt:lpstr>
      <vt:lpstr>Thank you</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Comprehensive Review of State Data Systems Supporting Early Childhood</dc:title>
  <dc:creator>Ginger Elliott-Teague, Howard Morrison</dc:creator>
  <cp:lastModifiedBy>Kate Borelli</cp:lastModifiedBy>
  <cp:revision>8</cp:revision>
  <dcterms:created xsi:type="dcterms:W3CDTF">2023-09-25T02:09:25Z</dcterms:created>
  <dcterms:modified xsi:type="dcterms:W3CDTF">2025-01-03T20:52:32Z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vt:lpwstr>
  </property>
  <property fmtid="{D5CDD505-2E9C-101B-9397-08002B2CF9AE}" pid="4" name="Status">
    <vt:lpwstr>Final</vt:lpwstr>
  </property>
</Properties>
</file>