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3" r:id="rId4"/>
    <p:sldMasterId id="2147483664" r:id="rId5"/>
    <p:sldMasterId id="2147483665" r:id="rId6"/>
  </p:sldMasterIdLst>
  <p:notesMasterIdLst>
    <p:notesMasterId r:id="rId72"/>
  </p:notesMasterIdLst>
  <p:sldIdLst>
    <p:sldId id="256" r:id="rId7"/>
    <p:sldId id="257" r:id="rId8"/>
    <p:sldId id="258" r:id="rId9"/>
    <p:sldId id="259" r:id="rId10"/>
    <p:sldId id="260" r:id="rId11"/>
    <p:sldId id="261" r:id="rId12"/>
    <p:sldId id="262" r:id="rId13"/>
    <p:sldId id="264" r:id="rId14"/>
    <p:sldId id="266" r:id="rId15"/>
    <p:sldId id="265" r:id="rId16"/>
    <p:sldId id="268" r:id="rId17"/>
    <p:sldId id="269" r:id="rId18"/>
    <p:sldId id="271" r:id="rId19"/>
    <p:sldId id="272" r:id="rId20"/>
    <p:sldId id="267" r:id="rId21"/>
    <p:sldId id="273" r:id="rId22"/>
    <p:sldId id="274" r:id="rId23"/>
    <p:sldId id="275" r:id="rId24"/>
    <p:sldId id="276" r:id="rId25"/>
    <p:sldId id="277" r:id="rId26"/>
    <p:sldId id="270" r:id="rId27"/>
    <p:sldId id="278" r:id="rId28"/>
    <p:sldId id="461" r:id="rId29"/>
    <p:sldId id="279" r:id="rId30"/>
    <p:sldId id="280" r:id="rId31"/>
    <p:sldId id="356" r:id="rId32"/>
    <p:sldId id="282" r:id="rId33"/>
    <p:sldId id="283" r:id="rId34"/>
    <p:sldId id="291" r:id="rId35"/>
    <p:sldId id="292" r:id="rId36"/>
    <p:sldId id="404" r:id="rId37"/>
    <p:sldId id="407" r:id="rId38"/>
    <p:sldId id="408" r:id="rId39"/>
    <p:sldId id="406" r:id="rId40"/>
    <p:sldId id="405" r:id="rId41"/>
    <p:sldId id="402" r:id="rId42"/>
    <p:sldId id="453" r:id="rId43"/>
    <p:sldId id="455" r:id="rId44"/>
    <p:sldId id="296" r:id="rId45"/>
    <p:sldId id="297" r:id="rId46"/>
    <p:sldId id="298" r:id="rId47"/>
    <p:sldId id="299" r:id="rId48"/>
    <p:sldId id="300" r:id="rId49"/>
    <p:sldId id="450" r:id="rId50"/>
    <p:sldId id="451" r:id="rId51"/>
    <p:sldId id="301" r:id="rId52"/>
    <p:sldId id="302" r:id="rId53"/>
    <p:sldId id="454" r:id="rId54"/>
    <p:sldId id="456" r:id="rId55"/>
    <p:sldId id="303" r:id="rId56"/>
    <p:sldId id="304" r:id="rId57"/>
    <p:sldId id="305" r:id="rId58"/>
    <p:sldId id="308" r:id="rId59"/>
    <p:sldId id="309" r:id="rId60"/>
    <p:sldId id="310" r:id="rId61"/>
    <p:sldId id="457" r:id="rId62"/>
    <p:sldId id="459" r:id="rId63"/>
    <p:sldId id="313" r:id="rId64"/>
    <p:sldId id="314" r:id="rId65"/>
    <p:sldId id="315" r:id="rId66"/>
    <p:sldId id="316" r:id="rId67"/>
    <p:sldId id="317" r:id="rId68"/>
    <p:sldId id="318" r:id="rId69"/>
    <p:sldId id="462" r:id="rId70"/>
    <p:sldId id="355" r:id="rId71"/>
  </p:sldIdLst>
  <p:sldSz cx="12192000" cy="6858000"/>
  <p:notesSz cx="6858000" cy="9144000"/>
  <p:embeddedFontLst>
    <p:embeddedFont>
      <p:font typeface="Century Gothic" panose="020B0502020202020204" pitchFamily="34" charset="0"/>
      <p:regular r:id="rId73"/>
      <p:bold r:id="rId74"/>
      <p:italic r:id="rId75"/>
      <p:boldItalic r:id="rId76"/>
    </p:embeddedFont>
    <p:embeddedFont>
      <p:font typeface="Helvetica Neue" panose="020B0604020202020204" charset="0"/>
      <p:regular r:id="rId77"/>
      <p:bold r:id="rId78"/>
      <p:italic r:id="rId79"/>
      <p:boldItalic r:id="rId80"/>
    </p:embeddedFont>
    <p:embeddedFont>
      <p:font typeface="Lato" panose="020F0502020204030203" pitchFamily="34" charset="0"/>
      <p:regular r:id="rId81"/>
      <p:bold r:id="rId82"/>
      <p:italic r:id="rId83"/>
      <p:boldItalic r:id="rId84"/>
    </p:embeddedFont>
    <p:embeddedFont>
      <p:font typeface="Open Sans" panose="020B0606030504020204" pitchFamily="34" charset="0"/>
      <p:regular r:id="rId85"/>
      <p:bold r:id="rId86"/>
      <p:italic r:id="rId87"/>
      <p:boldItalic r:id="rId88"/>
    </p:embeddedFont>
    <p:embeddedFont>
      <p:font typeface="Tahoma" panose="020B0604030504040204" pitchFamily="34" charset="0"/>
      <p:regular r:id="rId89"/>
      <p:bold r:id="rId9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CCF900D-93E9-F46B-71C9-47429694FD85}" name="Carlise King (She/Her/Hers)" initials="CK" userId="S::cking@childtrends.org::0c0dd027-f07e-48a0-85db-a8fc7f269832" providerId="AD"/>
  <p188:author id="{B797407B-7760-F365-5EE1-B1F4C86AEB61}" name="Silvana Esposito Hackett (She/Her/Hers)" initials="" userId="S::shackett@childtrends.org::010cb216-3502-40a7-87ff-60581a3cd9ec" providerId="AD"/>
  <p188:author id="{12DF429D-C940-7431-7AE9-A6A536F4DC03}" name="Dale Richards (She/Her/Hers)" initials="DR" userId="S::drichards@childtrends.org::f0fc154c-706c-4d9a-9967-92d533a798e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81B1E"/>
    <a:srgbClr val="008080"/>
    <a:srgbClr val="005E00"/>
    <a:srgbClr val="009E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331E833-86DF-46E6-8F60-22C85296F48E}" v="395" dt="2024-12-02T19:49:09.89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2" autoAdjust="0"/>
    <p:restoredTop sz="86350" autoAdjust="0"/>
  </p:normalViewPr>
  <p:slideViewPr>
    <p:cSldViewPr snapToGrid="0">
      <p:cViewPr>
        <p:scale>
          <a:sx n="65" d="100"/>
          <a:sy n="65" d="100"/>
        </p:scale>
        <p:origin x="-294" y="222"/>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font" Target="fonts/font12.fntdata"/><Relationship Id="rId89" Type="http://schemas.openxmlformats.org/officeDocument/2006/relationships/font" Target="fonts/font17.fntdata"/><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font" Target="fonts/font2.fntdata"/><Relationship Id="rId79" Type="http://schemas.openxmlformats.org/officeDocument/2006/relationships/font" Target="fonts/font7.fntdata"/><Relationship Id="rId5" Type="http://schemas.openxmlformats.org/officeDocument/2006/relationships/slideMaster" Target="slideMasters/slideMaster2.xml"/><Relationship Id="rId90" Type="http://schemas.openxmlformats.org/officeDocument/2006/relationships/font" Target="fonts/font18.fntdata"/><Relationship Id="rId95" Type="http://schemas.microsoft.com/office/2015/10/relationships/revisionInfo" Target="revisionInfo.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notesMaster" Target="notesMasters/notesMaster1.xml"/><Relationship Id="rId80" Type="http://schemas.openxmlformats.org/officeDocument/2006/relationships/font" Target="fonts/font8.fntdata"/><Relationship Id="rId85" Type="http://schemas.openxmlformats.org/officeDocument/2006/relationships/font" Target="fonts/font13.fntdata"/><Relationship Id="rId93"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font" Target="fonts/font3.fntdata"/><Relationship Id="rId83" Type="http://schemas.openxmlformats.org/officeDocument/2006/relationships/font" Target="fonts/font11.fntdata"/><Relationship Id="rId88" Type="http://schemas.openxmlformats.org/officeDocument/2006/relationships/font" Target="fonts/font16.fntdata"/><Relationship Id="rId91" Type="http://schemas.openxmlformats.org/officeDocument/2006/relationships/presProps" Target="presProps.xml"/><Relationship Id="rId96"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font" Target="fonts/font1.fntdata"/><Relationship Id="rId78" Type="http://schemas.openxmlformats.org/officeDocument/2006/relationships/font" Target="fonts/font6.fntdata"/><Relationship Id="rId81" Type="http://schemas.openxmlformats.org/officeDocument/2006/relationships/font" Target="fonts/font9.fntdata"/><Relationship Id="rId86" Type="http://schemas.openxmlformats.org/officeDocument/2006/relationships/font" Target="fonts/font14.fntdata"/><Relationship Id="rId9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font" Target="fonts/font4.fntdata"/><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viewProps" Target="viewProps.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font" Target="fonts/font15.fntdata"/><Relationship Id="rId61" Type="http://schemas.openxmlformats.org/officeDocument/2006/relationships/slide" Target="slides/slide55.xml"/><Relationship Id="rId82" Type="http://schemas.openxmlformats.org/officeDocument/2006/relationships/font" Target="fonts/font10.fntdata"/><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Tahoma"/>
                <a:ea typeface="Tahoma"/>
                <a:cs typeface="Tahoma"/>
                <a:sym typeface="Tahoma"/>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Tahoma"/>
                <a:ea typeface="Tahoma"/>
                <a:cs typeface="Tahoma"/>
                <a:sym typeface="Tahoma"/>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Tahoma"/>
                <a:ea typeface="Tahoma"/>
                <a:cs typeface="Tahoma"/>
                <a:sym typeface="Tahoma"/>
              </a:defRPr>
            </a:lvl1pPr>
            <a:lvl2pPr marL="914400" marR="0" lvl="1" indent="-228600" algn="l" rtl="0">
              <a:spcBef>
                <a:spcPts val="0"/>
              </a:spcBef>
              <a:spcAft>
                <a:spcPts val="0"/>
              </a:spcAft>
              <a:buSzPts val="1400"/>
              <a:buNone/>
              <a:defRPr sz="1200" b="0" i="0" u="none" strike="noStrike" cap="none">
                <a:solidFill>
                  <a:schemeClr val="dk1"/>
                </a:solidFill>
                <a:latin typeface="Tahoma"/>
                <a:ea typeface="Tahoma"/>
                <a:cs typeface="Tahoma"/>
                <a:sym typeface="Tahoma"/>
              </a:defRPr>
            </a:lvl2pPr>
            <a:lvl3pPr marL="1371600" marR="0" lvl="2" indent="-228600" algn="l" rtl="0">
              <a:spcBef>
                <a:spcPts val="0"/>
              </a:spcBef>
              <a:spcAft>
                <a:spcPts val="0"/>
              </a:spcAft>
              <a:buSzPts val="1400"/>
              <a:buNone/>
              <a:defRPr sz="1200" b="0" i="0" u="none" strike="noStrike" cap="none">
                <a:solidFill>
                  <a:schemeClr val="dk1"/>
                </a:solidFill>
                <a:latin typeface="Tahoma"/>
                <a:ea typeface="Tahoma"/>
                <a:cs typeface="Tahoma"/>
                <a:sym typeface="Tahoma"/>
              </a:defRPr>
            </a:lvl3pPr>
            <a:lvl4pPr marL="1828800" marR="0" lvl="3" indent="-228600" algn="l" rtl="0">
              <a:spcBef>
                <a:spcPts val="0"/>
              </a:spcBef>
              <a:spcAft>
                <a:spcPts val="0"/>
              </a:spcAft>
              <a:buSzPts val="1400"/>
              <a:buNone/>
              <a:defRPr sz="1200" b="0" i="0" u="none" strike="noStrike" cap="none">
                <a:solidFill>
                  <a:schemeClr val="dk1"/>
                </a:solidFill>
                <a:latin typeface="Tahoma"/>
                <a:ea typeface="Tahoma"/>
                <a:cs typeface="Tahoma"/>
                <a:sym typeface="Tahoma"/>
              </a:defRPr>
            </a:lvl4pPr>
            <a:lvl5pPr marL="2286000" marR="0" lvl="4" indent="-228600" algn="l" rtl="0">
              <a:spcBef>
                <a:spcPts val="0"/>
              </a:spcBef>
              <a:spcAft>
                <a:spcPts val="0"/>
              </a:spcAft>
              <a:buSzPts val="1400"/>
              <a:buNone/>
              <a:defRPr sz="1200" b="0" i="0" u="none" strike="noStrike" cap="none">
                <a:solidFill>
                  <a:schemeClr val="dk1"/>
                </a:solidFill>
                <a:latin typeface="Tahoma"/>
                <a:ea typeface="Tahoma"/>
                <a:cs typeface="Tahoma"/>
                <a:sym typeface="Tahoma"/>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Tahoma"/>
                <a:ea typeface="Tahoma"/>
                <a:cs typeface="Tahoma"/>
                <a:sym typeface="Tahoma"/>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Tahoma"/>
                <a:ea typeface="Tahoma"/>
                <a:cs typeface="Tahoma"/>
                <a:sym typeface="Tahoma"/>
              </a:rPr>
              <a:t>‹#›</a:t>
            </a:fld>
            <a:endParaRPr sz="1200" b="0" i="0" u="none" strike="noStrike" cap="none">
              <a:solidFill>
                <a:schemeClr val="dk1"/>
              </a:solidFill>
              <a:latin typeface="Tahoma"/>
              <a:ea typeface="Tahoma"/>
              <a:cs typeface="Tahoma"/>
              <a:sym typeface="Tahoma"/>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dasycenter.org/glossary/accountability/"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dasycenter.org/resources/critical-questions/"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0" name="Google Shape;130;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4" name="Google Shape;194;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1200"/>
              </a:spcBef>
              <a:spcAft>
                <a:spcPts val="0"/>
              </a:spcAft>
              <a:buNone/>
            </a:pPr>
            <a:endParaRPr/>
          </a:p>
        </p:txBody>
      </p:sp>
      <p:sp>
        <p:nvSpPr>
          <p:cNvPr id="195" name="Google Shape;195;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2812da500a8_2_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3" name="Google Shape;253;g2812da500a8_2_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Tahoma"/>
              <a:buNone/>
            </a:pPr>
            <a:endParaRPr/>
          </a:p>
        </p:txBody>
      </p:sp>
      <p:sp>
        <p:nvSpPr>
          <p:cNvPr id="254" name="Google Shape;254;g2812da500a8_2_1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2f42fb721c9_2_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2f42fb721c9_2_4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1" name="Google Shape;261;g2f42fb721c9_2_4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2812da500a8_2_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0" name="Google Shape;280;g2812da500a8_2_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2800" b="0" i="0">
              <a:solidFill>
                <a:srgbClr val="666666"/>
              </a:solidFill>
              <a:latin typeface="Lato"/>
              <a:ea typeface="Lato"/>
              <a:cs typeface="Lato"/>
              <a:sym typeface="Lato"/>
            </a:endParaRPr>
          </a:p>
          <a:p>
            <a:pPr marL="0" lvl="0" indent="0" algn="l" rtl="0">
              <a:spcBef>
                <a:spcPts val="0"/>
              </a:spcBef>
              <a:spcAft>
                <a:spcPts val="0"/>
              </a:spcAft>
              <a:buNone/>
            </a:pPr>
            <a:endParaRPr/>
          </a:p>
        </p:txBody>
      </p:sp>
      <p:sp>
        <p:nvSpPr>
          <p:cNvPr id="281" name="Google Shape;281;g2812da500a8_2_2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13</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2f42fb721c9_2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1" name="Google Shape;311;g2f42fb721c9_2_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Tahoma"/>
              <a:buNone/>
            </a:pPr>
            <a:endParaRPr lang="en-US"/>
          </a:p>
        </p:txBody>
      </p:sp>
      <p:sp>
        <p:nvSpPr>
          <p:cNvPr id="312" name="Google Shape;312;g2f42fb721c9_2_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ahoma"/>
              <a:buNone/>
            </a:pPr>
            <a:fld id="{00000000-1234-1234-1234-123412341234}" type="slidenum">
              <a:rPr lang="en-US" sz="1200" b="0" i="0" u="none" strike="noStrike" cap="none">
                <a:solidFill>
                  <a:srgbClr val="000000"/>
                </a:solidFill>
                <a:latin typeface="Tahoma"/>
                <a:ea typeface="Tahoma"/>
                <a:cs typeface="Tahoma"/>
                <a:sym typeface="Tahoma"/>
              </a:rPr>
              <a:t>14</a:t>
            </a:fld>
            <a:endParaRPr sz="1200" b="0" i="0" u="none" strike="noStrike" cap="none">
              <a:solidFill>
                <a:srgbClr val="000000"/>
              </a:solidFill>
              <a:latin typeface="Tahoma"/>
              <a:ea typeface="Tahoma"/>
              <a:cs typeface="Tahoma"/>
              <a:sym typeface="Tahoma"/>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 name="Google Shape;208;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9" name="Google Shape;209;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ahoma"/>
              <a:buNone/>
            </a:pPr>
            <a:fld id="{00000000-1234-1234-1234-123412341234}" type="slidenum">
              <a:rPr lang="en-US" sz="1200" b="0" i="0" u="none" strike="noStrike" cap="none">
                <a:solidFill>
                  <a:srgbClr val="000000"/>
                </a:solidFill>
                <a:latin typeface="Tahoma"/>
                <a:ea typeface="Tahoma"/>
                <a:cs typeface="Tahoma"/>
                <a:sym typeface="Tahoma"/>
              </a:rPr>
              <a:t>15</a:t>
            </a:fld>
            <a:endParaRPr sz="1200" b="0" i="0" u="none" strike="noStrike" cap="none">
              <a:solidFill>
                <a:srgbClr val="000000"/>
              </a:solidFill>
              <a:latin typeface="Tahoma"/>
              <a:ea typeface="Tahoma"/>
              <a:cs typeface="Tahoma"/>
              <a:sym typeface="Tahoma"/>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2812da500a8_2_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8" name="Google Shape;318;g2812da500a8_2_5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751494" lvl="1" indent="-212836" algn="l" rtl="0">
              <a:spcBef>
                <a:spcPts val="0"/>
              </a:spcBef>
              <a:spcAft>
                <a:spcPts val="0"/>
              </a:spcAft>
              <a:buClr>
                <a:schemeClr val="dk1"/>
              </a:buClr>
              <a:buSzPts val="1200"/>
              <a:buFont typeface="Courier New"/>
              <a:buNone/>
            </a:pPr>
            <a:endParaRPr>
              <a:latin typeface="Calibri"/>
              <a:ea typeface="Calibri"/>
              <a:cs typeface="Calibri"/>
              <a:sym typeface="Calibri"/>
            </a:endParaRPr>
          </a:p>
        </p:txBody>
      </p:sp>
      <p:sp>
        <p:nvSpPr>
          <p:cNvPr id="319" name="Google Shape;319;g2812da500a8_2_5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16</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2812da500a8_2_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6" name="Google Shape;326;g2812da500a8_2_6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7" name="Google Shape;327;g2812da500a8_2_6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ahoma"/>
              <a:buNone/>
            </a:pPr>
            <a:fld id="{00000000-1234-1234-1234-123412341234}" type="slidenum">
              <a:rPr lang="en-US" sz="1200" b="0" i="0" u="none" strike="noStrike" cap="none">
                <a:solidFill>
                  <a:srgbClr val="000000"/>
                </a:solidFill>
                <a:latin typeface="Tahoma"/>
                <a:ea typeface="Tahoma"/>
                <a:cs typeface="Tahoma"/>
                <a:sym typeface="Tahoma"/>
              </a:rPr>
              <a:t>17</a:t>
            </a:fld>
            <a:endParaRPr sz="1200" b="0" i="0" u="none" strike="noStrike" cap="none">
              <a:solidFill>
                <a:srgbClr val="000000"/>
              </a:solidFill>
              <a:latin typeface="Tahoma"/>
              <a:ea typeface="Tahoma"/>
              <a:cs typeface="Tahoma"/>
              <a:sym typeface="Tahoma"/>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2812da500a8_2_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4" name="Google Shape;344;g2812da500a8_2_8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Noto Sans Symbols"/>
              <a:buNone/>
            </a:pPr>
            <a:endParaRPr/>
          </a:p>
        </p:txBody>
      </p:sp>
      <p:sp>
        <p:nvSpPr>
          <p:cNvPr id="345" name="Google Shape;345;g2812da500a8_2_8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2812da500a8_2_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2" name="Google Shape;352;g2812da500a8_2_8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3" name="Google Shape;353;g2812da500a8_2_8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ahoma"/>
              <a:buNone/>
            </a:pPr>
            <a:fld id="{00000000-1234-1234-1234-123412341234}" type="slidenum">
              <a:rPr lang="en-US" sz="1200" b="0" i="0" u="none" strike="noStrike" cap="none">
                <a:solidFill>
                  <a:srgbClr val="000000"/>
                </a:solidFill>
                <a:latin typeface="Tahoma"/>
                <a:ea typeface="Tahoma"/>
                <a:cs typeface="Tahoma"/>
                <a:sym typeface="Tahoma"/>
              </a:rPr>
              <a:t>19</a:t>
            </a:fld>
            <a:endParaRPr sz="1200" b="0" i="0" u="none" strike="noStrike" cap="none">
              <a:solidFill>
                <a:srgbClr val="000000"/>
              </a:solidFill>
              <a:latin typeface="Tahoma"/>
              <a:ea typeface="Tahoma"/>
              <a:cs typeface="Tahoma"/>
              <a:sym typeface="Tahoma"/>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 name="Google Shape;13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Jennifer</a:t>
            </a:r>
            <a:endParaRPr/>
          </a:p>
        </p:txBody>
      </p:sp>
      <p:sp>
        <p:nvSpPr>
          <p:cNvPr id="139" name="Google Shape;13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2812da500a8_2_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1" name="Google Shape;361;g2812da500a8_2_9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751494" lvl="1" indent="-212836" algn="l" rtl="0">
              <a:spcBef>
                <a:spcPts val="0"/>
              </a:spcBef>
              <a:spcAft>
                <a:spcPts val="0"/>
              </a:spcAft>
              <a:buClr>
                <a:schemeClr val="dk1"/>
              </a:buClr>
              <a:buSzPts val="1200"/>
              <a:buFont typeface="Courier New"/>
              <a:buNone/>
            </a:pPr>
            <a:endParaRPr>
              <a:latin typeface="Calibri"/>
              <a:ea typeface="Calibri"/>
              <a:cs typeface="Calibri"/>
              <a:sym typeface="Calibri"/>
            </a:endParaRPr>
          </a:p>
        </p:txBody>
      </p:sp>
      <p:sp>
        <p:nvSpPr>
          <p:cNvPr id="362" name="Google Shape;362;g2812da500a8_2_9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20</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2812da500a8_2_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8" name="Google Shape;268;g2812da500a8_2_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Tahoma"/>
              <a:buNone/>
            </a:pPr>
            <a:endParaRPr lang="en-US"/>
          </a:p>
        </p:txBody>
      </p:sp>
      <p:sp>
        <p:nvSpPr>
          <p:cNvPr id="269" name="Google Shape;269;g2812da500a8_2_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ahoma"/>
              <a:buNone/>
            </a:pPr>
            <a:fld id="{00000000-1234-1234-1234-123412341234}" type="slidenum">
              <a:rPr lang="en-US" sz="1200" b="0" i="0" u="none" strike="noStrike" cap="none">
                <a:solidFill>
                  <a:srgbClr val="000000"/>
                </a:solidFill>
                <a:latin typeface="Tahoma"/>
                <a:ea typeface="Tahoma"/>
                <a:cs typeface="Tahoma"/>
                <a:sym typeface="Tahoma"/>
              </a:rPr>
              <a:t>21</a:t>
            </a:fld>
            <a:endParaRPr sz="1200" b="0" i="0" u="none" strike="noStrike" cap="none">
              <a:solidFill>
                <a:srgbClr val="000000"/>
              </a:solidFill>
              <a:latin typeface="Tahoma"/>
              <a:ea typeface="Tahoma"/>
              <a:cs typeface="Tahoma"/>
              <a:sym typeface="Tahoma"/>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2812da500a8_2_1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9" name="Google Shape;369;g2812da500a8_2_10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0" name="Google Shape;370;g2812da500a8_2_10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ahoma"/>
              <a:buNone/>
            </a:pPr>
            <a:fld id="{00000000-1234-1234-1234-123412341234}" type="slidenum">
              <a:rPr lang="en-US" sz="1200" b="0" i="0" u="none" strike="noStrike" cap="none">
                <a:solidFill>
                  <a:srgbClr val="000000"/>
                </a:solidFill>
                <a:latin typeface="Tahoma"/>
                <a:ea typeface="Tahoma"/>
                <a:cs typeface="Tahoma"/>
                <a:sym typeface="Tahoma"/>
              </a:rPr>
              <a:t>22</a:t>
            </a:fld>
            <a:endParaRPr sz="1200" b="0" i="0" u="none" strike="noStrike" cap="none">
              <a:solidFill>
                <a:srgbClr val="000000"/>
              </a:solidFill>
              <a:latin typeface="Tahoma"/>
              <a:ea typeface="Tahoma"/>
              <a:cs typeface="Tahoma"/>
              <a:sym typeface="Tahoma"/>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g2f43f3f471b_3_2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8" name="Google Shape;668;g2f43f3f471b_3_26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9" name="Google Shape;669;g2f43f3f471b_3_26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23</a:t>
            </a:fld>
            <a:endParaRPr/>
          </a:p>
        </p:txBody>
      </p:sp>
    </p:spTree>
    <p:extLst>
      <p:ext uri="{BB962C8B-B14F-4D97-AF65-F5344CB8AC3E}">
        <p14:creationId xmlns:p14="http://schemas.microsoft.com/office/powerpoint/2010/main" val="4157292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4" name="Google Shape;384;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Kathy -Who is familiar with it? Who has used it?  Take a few mins – look at it.   Copies on the table </a:t>
            </a:r>
          </a:p>
          <a:p>
            <a:pPr marL="0" lvl="0" indent="0" algn="l" rtl="0">
              <a:spcBef>
                <a:spcPts val="0"/>
              </a:spcBef>
              <a:spcAft>
                <a:spcPts val="0"/>
              </a:spcAft>
              <a:buNone/>
            </a:pPr>
            <a:endParaRPr lang="en-US"/>
          </a:p>
          <a:p>
            <a:pPr marL="0" lvl="0" indent="0" algn="l" rtl="0">
              <a:spcBef>
                <a:spcPts val="0"/>
              </a:spcBef>
              <a:spcAft>
                <a:spcPts val="0"/>
              </a:spcAft>
              <a:buNone/>
            </a:pPr>
            <a:r>
              <a:rPr lang="en-US"/>
              <a:t>Now you are going to hear about a different way of talking about a framework.  Remember frameworks are tools.  Different tools serve different purposes.</a:t>
            </a:r>
            <a:endParaRPr/>
          </a:p>
        </p:txBody>
      </p:sp>
      <p:sp>
        <p:nvSpPr>
          <p:cNvPr id="385" name="Google Shape;385;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1" name="Google Shape;391;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Kathy</a:t>
            </a:r>
            <a:endParaRPr/>
          </a:p>
        </p:txBody>
      </p:sp>
      <p:sp>
        <p:nvSpPr>
          <p:cNvPr id="392" name="Google Shape;392;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ahoma"/>
              <a:buNone/>
            </a:pPr>
            <a:fld id="{00000000-1234-1234-1234-123412341234}" type="slidenum">
              <a:rPr lang="en-US" sz="1200" b="0" i="0" u="none" strike="noStrike" cap="none">
                <a:solidFill>
                  <a:srgbClr val="000000"/>
                </a:solidFill>
                <a:latin typeface="Tahoma"/>
                <a:ea typeface="Tahoma"/>
                <a:cs typeface="Tahoma"/>
                <a:sym typeface="Tahoma"/>
              </a:rPr>
              <a:t>25</a:t>
            </a:fld>
            <a:endParaRPr sz="1200" b="0" i="0" u="none" strike="noStrike" cap="none">
              <a:solidFill>
                <a:srgbClr val="000000"/>
              </a:solidFill>
              <a:latin typeface="Tahoma"/>
              <a:ea typeface="Tahoma"/>
              <a:cs typeface="Tahoma"/>
              <a:sym typeface="Tahoma"/>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a:t>How many of you are familiar with the ECTA framework?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9EC22-8000-4A01-AE86-242F21553022}" type="slidenum">
              <a:rPr kumimoji="0" lang="en-US" sz="1200" b="0" i="0" u="none" strike="noStrike" kern="1200" cap="none" spc="0" normalizeH="0" baseline="0" noProof="0" smtClean="0">
                <a:ln>
                  <a:noFill/>
                </a:ln>
                <a:solidFill>
                  <a:prstClr val="black"/>
                </a:solidFill>
                <a:effectLst/>
                <a:uLnTx/>
                <a:uFillTx/>
                <a:latin typeface="Tahoma" panose="020B060403050404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25206181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p2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7" name="Google Shape;407;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a:solidFill>
                  <a:srgbClr val="000000"/>
                </a:solidFill>
                <a:latin typeface="Arial"/>
                <a:ea typeface="Arial"/>
                <a:cs typeface="Arial"/>
                <a:sym typeface="Arial"/>
              </a:rPr>
              <a:t>Data-informed decision-making is at the heart of improving the operation of the program and provision of evidence-based practices and supports </a:t>
            </a:r>
            <a:endParaRPr/>
          </a:p>
          <a:p>
            <a:pPr marL="0" lvl="0" indent="0" algn="l" rtl="0">
              <a:spcBef>
                <a:spcPts val="0"/>
              </a:spcBef>
              <a:spcAft>
                <a:spcPts val="0"/>
              </a:spcAft>
              <a:buNone/>
            </a:pPr>
            <a:endParaRPr sz="1800">
              <a:solidFill>
                <a:srgbClr val="000000"/>
              </a:solidFill>
              <a:latin typeface="Arial"/>
              <a:ea typeface="Arial"/>
              <a:cs typeface="Arial"/>
              <a:sym typeface="Arial"/>
            </a:endParaRPr>
          </a:p>
          <a:p>
            <a:pPr marL="0" lvl="0" indent="0" algn="l" rtl="0">
              <a:spcBef>
                <a:spcPts val="0"/>
              </a:spcBef>
              <a:spcAft>
                <a:spcPts val="0"/>
              </a:spcAft>
              <a:buNone/>
            </a:pPr>
            <a:r>
              <a:rPr lang="en-US" sz="1800">
                <a:solidFill>
                  <a:srgbClr val="000000"/>
                </a:solidFill>
                <a:latin typeface="Arial"/>
                <a:ea typeface="Arial"/>
                <a:cs typeface="Arial"/>
                <a:sym typeface="Arial"/>
              </a:rPr>
              <a:t>Reminder about supports available to help use the Framework and Self-Assessment</a:t>
            </a:r>
            <a:endParaRPr/>
          </a:p>
        </p:txBody>
      </p:sp>
      <p:sp>
        <p:nvSpPr>
          <p:cNvPr id="408" name="Google Shape;408;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ahoma"/>
              <a:buNone/>
            </a:pPr>
            <a:fld id="{00000000-1234-1234-1234-123412341234}" type="slidenum">
              <a:rPr lang="en-US" sz="1200" b="0" i="0" u="none" strike="noStrike" cap="none">
                <a:solidFill>
                  <a:srgbClr val="000000"/>
                </a:solidFill>
                <a:latin typeface="Tahoma"/>
                <a:ea typeface="Tahoma"/>
                <a:cs typeface="Tahoma"/>
                <a:sym typeface="Tahoma"/>
              </a:rPr>
              <a:t>27</a:t>
            </a:fld>
            <a:endParaRPr sz="1200" b="0" i="0" u="none" strike="noStrike" cap="none">
              <a:solidFill>
                <a:srgbClr val="000000"/>
              </a:solidFill>
              <a:latin typeface="Tahoma"/>
              <a:ea typeface="Tahoma"/>
              <a:cs typeface="Tahoma"/>
              <a:sym typeface="Tahoma"/>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p2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4" name="Google Shape;414;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i="1"/>
              <a:t>Data system</a:t>
            </a:r>
            <a:r>
              <a:rPr lang="en-US"/>
              <a:t> is conceptualized broadly in the DaSy framework. It refers to the hardware, software, and other applications that enable Part C and Section 619 programs to collect data about children, families, workforce, and/or program characteristics (e.g., program quality), as well as the analysis, reporting, and data use practices associated with those data.   </a:t>
            </a:r>
            <a:endParaRPr/>
          </a:p>
        </p:txBody>
      </p:sp>
      <p:sp>
        <p:nvSpPr>
          <p:cNvPr id="415" name="Google Shape;415;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ahoma"/>
              <a:buNone/>
            </a:pPr>
            <a:fld id="{00000000-1234-1234-1234-123412341234}" type="slidenum">
              <a:rPr lang="en-US" sz="1200" b="0" i="0" u="none" strike="noStrike" cap="none">
                <a:solidFill>
                  <a:srgbClr val="000000"/>
                </a:solidFill>
                <a:latin typeface="Tahoma"/>
                <a:ea typeface="Tahoma"/>
                <a:cs typeface="Tahoma"/>
                <a:sym typeface="Tahoma"/>
              </a:rPr>
              <a:t>28</a:t>
            </a:fld>
            <a:endParaRPr sz="1200" b="0" i="0" u="none" strike="noStrike" cap="none">
              <a:solidFill>
                <a:srgbClr val="000000"/>
              </a:solidFill>
              <a:latin typeface="Tahoma"/>
              <a:ea typeface="Tahoma"/>
              <a:cs typeface="Tahoma"/>
              <a:sym typeface="Tahoma"/>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2f43f3f471b_3_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5" name="Google Shape;475;g2f43f3f471b_3_9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Framework was revised in 2022.</a:t>
            </a:r>
            <a:endParaRPr/>
          </a:p>
        </p:txBody>
      </p:sp>
      <p:sp>
        <p:nvSpPr>
          <p:cNvPr id="476" name="Google Shape;476;g2f43f3f471b_3_9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ahoma"/>
              <a:buNone/>
            </a:pPr>
            <a:fld id="{00000000-1234-1234-1234-123412341234}" type="slidenum">
              <a:rPr lang="en-US" sz="1200" b="0" i="0" u="none" strike="noStrike" cap="none">
                <a:solidFill>
                  <a:srgbClr val="000000"/>
                </a:solidFill>
                <a:latin typeface="Tahoma"/>
                <a:ea typeface="Tahoma"/>
                <a:cs typeface="Tahoma"/>
                <a:sym typeface="Tahoma"/>
              </a:rPr>
              <a:t>29</a:t>
            </a:fld>
            <a:endParaRPr sz="1200" b="0" i="0" u="none" strike="noStrike" cap="none">
              <a:solidFill>
                <a:srgbClr val="000000"/>
              </a:solidFill>
              <a:latin typeface="Tahoma"/>
              <a:ea typeface="Tahoma"/>
              <a:cs typeface="Tahoma"/>
              <a:sym typeface="Tahoma"/>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Jennifer ---We want this session to be interactive so will build in opportunities for discussion, questions, and feedback</a:t>
            </a:r>
            <a:endParaRPr/>
          </a:p>
          <a:p>
            <a:pPr marL="0" lvl="0" indent="0" algn="l" rtl="0">
              <a:spcBef>
                <a:spcPts val="0"/>
              </a:spcBef>
              <a:spcAft>
                <a:spcPts val="0"/>
              </a:spcAft>
              <a:buNone/>
            </a:pPr>
            <a:endParaRPr/>
          </a:p>
          <a:p>
            <a:pPr marL="0" lvl="0" indent="0" algn="l" rtl="0">
              <a:spcBef>
                <a:spcPts val="0"/>
              </a:spcBef>
              <a:spcAft>
                <a:spcPts val="0"/>
              </a:spcAft>
              <a:buNone/>
            </a:pPr>
            <a:r>
              <a:rPr lang="en-US"/>
              <a:t>Will we hand out copies early on or wait until we get into the frameworks?</a:t>
            </a:r>
            <a:endParaRPr/>
          </a:p>
        </p:txBody>
      </p:sp>
      <p:sp>
        <p:nvSpPr>
          <p:cNvPr id="146" name="Google Shape;14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2f43f3f471b_3_10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2" name="Google Shape;482;g2f43f3f471b_3_10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data system framework consists of 5 subcomponents.. </a:t>
            </a:r>
            <a:endParaRPr/>
          </a:p>
        </p:txBody>
      </p:sp>
      <p:sp>
        <p:nvSpPr>
          <p:cNvPr id="483" name="Google Shape;483;g2f43f3f471b_3_10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ahoma"/>
              <a:buNone/>
            </a:pPr>
            <a:fld id="{00000000-1234-1234-1234-123412341234}" type="slidenum">
              <a:rPr lang="en-US" sz="1200" b="0" i="0" u="none" strike="noStrike" cap="none">
                <a:solidFill>
                  <a:srgbClr val="000000"/>
                </a:solidFill>
                <a:latin typeface="Tahoma"/>
                <a:ea typeface="Tahoma"/>
                <a:cs typeface="Tahoma"/>
                <a:sym typeface="Tahoma"/>
              </a:rPr>
              <a:t>30</a:t>
            </a:fld>
            <a:endParaRPr sz="1200" b="0" i="0" u="none" strike="noStrike" cap="none">
              <a:solidFill>
                <a:srgbClr val="000000"/>
              </a:solidFill>
              <a:latin typeface="Tahoma"/>
              <a:ea typeface="Tahoma"/>
              <a:cs typeface="Tahoma"/>
              <a:sym typeface="Tahoma"/>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2f43f3f471b_3_10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2" name="Google Shape;482;g2f43f3f471b_3_10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3" name="Google Shape;483;g2f43f3f471b_3_10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ahoma"/>
              <a:buNone/>
            </a:pPr>
            <a:fld id="{00000000-1234-1234-1234-123412341234}" type="slidenum">
              <a:rPr lang="en-US" sz="1200" b="0" i="0" u="none" strike="noStrike" cap="none">
                <a:solidFill>
                  <a:srgbClr val="000000"/>
                </a:solidFill>
                <a:latin typeface="Tahoma"/>
                <a:ea typeface="Tahoma"/>
                <a:cs typeface="Tahoma"/>
                <a:sym typeface="Tahoma"/>
              </a:rPr>
              <a:t>31</a:t>
            </a:fld>
            <a:endParaRPr sz="1200" b="0" i="0" u="none" strike="noStrike" cap="none">
              <a:solidFill>
                <a:srgbClr val="000000"/>
              </a:solidFill>
              <a:latin typeface="Tahoma"/>
              <a:ea typeface="Tahoma"/>
              <a:cs typeface="Tahoma"/>
              <a:sym typeface="Tahoma"/>
            </a:endParaRPr>
          </a:p>
        </p:txBody>
      </p:sp>
    </p:spTree>
    <p:extLst>
      <p:ext uri="{BB962C8B-B14F-4D97-AF65-F5344CB8AC3E}">
        <p14:creationId xmlns:p14="http://schemas.microsoft.com/office/powerpoint/2010/main" val="8915922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2f43f3f471b_3_10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2" name="Google Shape;482;g2f43f3f471b_3_10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Includes privacy and confidentiality provisions, data security</a:t>
            </a:r>
            <a:endParaRPr/>
          </a:p>
        </p:txBody>
      </p:sp>
      <p:sp>
        <p:nvSpPr>
          <p:cNvPr id="483" name="Google Shape;483;g2f43f3f471b_3_10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ahoma"/>
              <a:buNone/>
            </a:pPr>
            <a:fld id="{00000000-1234-1234-1234-123412341234}" type="slidenum">
              <a:rPr lang="en-US" sz="1200" b="0" i="0" u="none" strike="noStrike" cap="none">
                <a:solidFill>
                  <a:srgbClr val="000000"/>
                </a:solidFill>
                <a:latin typeface="Tahoma"/>
                <a:ea typeface="Tahoma"/>
                <a:cs typeface="Tahoma"/>
                <a:sym typeface="Tahoma"/>
              </a:rPr>
              <a:t>32</a:t>
            </a:fld>
            <a:endParaRPr sz="1200" b="0" i="0" u="none" strike="noStrike" cap="none">
              <a:solidFill>
                <a:srgbClr val="000000"/>
              </a:solidFill>
              <a:latin typeface="Tahoma"/>
              <a:ea typeface="Tahoma"/>
              <a:cs typeface="Tahoma"/>
              <a:sym typeface="Tahoma"/>
            </a:endParaRPr>
          </a:p>
        </p:txBody>
      </p:sp>
    </p:spTree>
    <p:extLst>
      <p:ext uri="{BB962C8B-B14F-4D97-AF65-F5344CB8AC3E}">
        <p14:creationId xmlns:p14="http://schemas.microsoft.com/office/powerpoint/2010/main" val="12650942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2f43f3f471b_3_10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2" name="Google Shape;482;g2f43f3f471b_3_10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i="1"/>
              <a:t>Data system</a:t>
            </a:r>
            <a:r>
              <a:rPr lang="en-US"/>
              <a:t> is conceptualized broadly in the DaSy framework. It refers to the hardware, software, and other applications used in the collection of data as well as the analysis, reporting, and data use practices associated with those data.   </a:t>
            </a:r>
            <a:endParaRPr/>
          </a:p>
          <a:p>
            <a:pPr marL="0" lvl="0" indent="0" algn="l" rtl="0">
              <a:spcBef>
                <a:spcPts val="0"/>
              </a:spcBef>
              <a:spcAft>
                <a:spcPts val="0"/>
              </a:spcAft>
              <a:buNone/>
            </a:pPr>
            <a:endParaRPr/>
          </a:p>
          <a:p>
            <a:pPr marL="0" lvl="0" indent="0" algn="l" rtl="0">
              <a:spcBef>
                <a:spcPts val="0"/>
              </a:spcBef>
              <a:spcAft>
                <a:spcPts val="0"/>
              </a:spcAft>
              <a:buNone/>
            </a:pPr>
            <a:r>
              <a:rPr lang="en-US"/>
              <a:t>The data system framework consists of 5 subcomponents.. </a:t>
            </a:r>
            <a:endParaRPr/>
          </a:p>
        </p:txBody>
      </p:sp>
      <p:sp>
        <p:nvSpPr>
          <p:cNvPr id="483" name="Google Shape;483;g2f43f3f471b_3_10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ahoma"/>
              <a:buNone/>
            </a:pPr>
            <a:fld id="{00000000-1234-1234-1234-123412341234}" type="slidenum">
              <a:rPr lang="en-US" sz="1200" b="0" i="0" u="none" strike="noStrike" cap="none">
                <a:solidFill>
                  <a:srgbClr val="000000"/>
                </a:solidFill>
                <a:latin typeface="Tahoma"/>
                <a:ea typeface="Tahoma"/>
                <a:cs typeface="Tahoma"/>
                <a:sym typeface="Tahoma"/>
              </a:rPr>
              <a:t>33</a:t>
            </a:fld>
            <a:endParaRPr sz="1200" b="0" i="0" u="none" strike="noStrike" cap="none">
              <a:solidFill>
                <a:srgbClr val="000000"/>
              </a:solidFill>
              <a:latin typeface="Tahoma"/>
              <a:ea typeface="Tahoma"/>
              <a:cs typeface="Tahoma"/>
              <a:sym typeface="Tahoma"/>
            </a:endParaRPr>
          </a:p>
        </p:txBody>
      </p:sp>
    </p:spTree>
    <p:extLst>
      <p:ext uri="{BB962C8B-B14F-4D97-AF65-F5344CB8AC3E}">
        <p14:creationId xmlns:p14="http://schemas.microsoft.com/office/powerpoint/2010/main" val="26995193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2f43f3f471b_3_10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2" name="Google Shape;482;g2f43f3f471b_3_10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i="1"/>
              <a:t>Data system</a:t>
            </a:r>
            <a:r>
              <a:rPr lang="en-US"/>
              <a:t> is conceptualized broadly in the DaSy framework. It refers to the hardware, software, and other applications used in the collection of data as well as the analysis, reporting, and data use practices associated with those data.   </a:t>
            </a:r>
            <a:endParaRPr/>
          </a:p>
          <a:p>
            <a:pPr marL="0" lvl="0" indent="0" algn="l" rtl="0">
              <a:spcBef>
                <a:spcPts val="0"/>
              </a:spcBef>
              <a:spcAft>
                <a:spcPts val="0"/>
              </a:spcAft>
              <a:buNone/>
            </a:pPr>
            <a:endParaRPr/>
          </a:p>
          <a:p>
            <a:pPr marL="0" lvl="0" indent="0" algn="l" rtl="0">
              <a:spcBef>
                <a:spcPts val="0"/>
              </a:spcBef>
              <a:spcAft>
                <a:spcPts val="0"/>
              </a:spcAft>
              <a:buNone/>
            </a:pPr>
            <a:r>
              <a:rPr lang="en-US"/>
              <a:t>The data system framework consists of 5 subcomponents.. </a:t>
            </a:r>
            <a:endParaRPr/>
          </a:p>
        </p:txBody>
      </p:sp>
      <p:sp>
        <p:nvSpPr>
          <p:cNvPr id="483" name="Google Shape;483;g2f43f3f471b_3_10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ahoma"/>
              <a:buNone/>
            </a:pPr>
            <a:fld id="{00000000-1234-1234-1234-123412341234}" type="slidenum">
              <a:rPr lang="en-US" sz="1200" b="0" i="0" u="none" strike="noStrike" cap="none">
                <a:solidFill>
                  <a:srgbClr val="000000"/>
                </a:solidFill>
                <a:latin typeface="Tahoma"/>
                <a:ea typeface="Tahoma"/>
                <a:cs typeface="Tahoma"/>
                <a:sym typeface="Tahoma"/>
              </a:rPr>
              <a:t>34</a:t>
            </a:fld>
            <a:endParaRPr sz="1200" b="0" i="0" u="none" strike="noStrike" cap="none">
              <a:solidFill>
                <a:srgbClr val="000000"/>
              </a:solidFill>
              <a:latin typeface="Tahoma"/>
              <a:ea typeface="Tahoma"/>
              <a:cs typeface="Tahoma"/>
              <a:sym typeface="Tahoma"/>
            </a:endParaRPr>
          </a:p>
        </p:txBody>
      </p:sp>
    </p:spTree>
    <p:extLst>
      <p:ext uri="{BB962C8B-B14F-4D97-AF65-F5344CB8AC3E}">
        <p14:creationId xmlns:p14="http://schemas.microsoft.com/office/powerpoint/2010/main" val="90348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2f43f3f471b_3_10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2" name="Google Shape;482;g2f43f3f471b_3_10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i="1"/>
              <a:t>Data system</a:t>
            </a:r>
            <a:r>
              <a:rPr lang="en-US"/>
              <a:t> is conceptualized broadly in the DaSy framework. It refers to the hardware, software, and other applications used in the collection of data as well as the analysis, reporting, and data use practices associated with those data.   </a:t>
            </a:r>
            <a:endParaRPr/>
          </a:p>
          <a:p>
            <a:pPr marL="0" lvl="0" indent="0" algn="l" rtl="0">
              <a:spcBef>
                <a:spcPts val="0"/>
              </a:spcBef>
              <a:spcAft>
                <a:spcPts val="0"/>
              </a:spcAft>
              <a:buNone/>
            </a:pPr>
            <a:endParaRPr/>
          </a:p>
          <a:p>
            <a:pPr marL="0" lvl="0" indent="0" algn="l" rtl="0">
              <a:spcBef>
                <a:spcPts val="0"/>
              </a:spcBef>
              <a:spcAft>
                <a:spcPts val="0"/>
              </a:spcAft>
              <a:buNone/>
            </a:pPr>
            <a:r>
              <a:rPr lang="en-US"/>
              <a:t>The data system framework consists of 5 subcomponents.. </a:t>
            </a:r>
            <a:endParaRPr/>
          </a:p>
        </p:txBody>
      </p:sp>
      <p:sp>
        <p:nvSpPr>
          <p:cNvPr id="483" name="Google Shape;483;g2f43f3f471b_3_10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ahoma"/>
              <a:buNone/>
            </a:pPr>
            <a:fld id="{00000000-1234-1234-1234-123412341234}" type="slidenum">
              <a:rPr lang="en-US" sz="1200" b="0" i="0" u="none" strike="noStrike" cap="none">
                <a:solidFill>
                  <a:srgbClr val="000000"/>
                </a:solidFill>
                <a:latin typeface="Tahoma"/>
                <a:ea typeface="Tahoma"/>
                <a:cs typeface="Tahoma"/>
                <a:sym typeface="Tahoma"/>
              </a:rPr>
              <a:t>35</a:t>
            </a:fld>
            <a:endParaRPr sz="1200" b="0" i="0" u="none" strike="noStrike" cap="none">
              <a:solidFill>
                <a:srgbClr val="000000"/>
              </a:solidFill>
              <a:latin typeface="Tahoma"/>
              <a:ea typeface="Tahoma"/>
              <a:cs typeface="Tahoma"/>
              <a:sym typeface="Tahoma"/>
            </a:endParaRPr>
          </a:p>
        </p:txBody>
      </p:sp>
    </p:spTree>
    <p:extLst>
      <p:ext uri="{BB962C8B-B14F-4D97-AF65-F5344CB8AC3E}">
        <p14:creationId xmlns:p14="http://schemas.microsoft.com/office/powerpoint/2010/main" val="38425358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a:t>KATHY</a:t>
            </a:r>
            <a:r>
              <a:rPr lang="en-US" baseline="0"/>
              <a:t>: (notes)</a:t>
            </a:r>
            <a:endParaRPr lang="en-US"/>
          </a:p>
        </p:txBody>
      </p:sp>
      <p:sp>
        <p:nvSpPr>
          <p:cNvPr id="4" name="Slide Number Placeholder 3"/>
          <p:cNvSpPr>
            <a:spLocks noGrp="1"/>
          </p:cNvSpPr>
          <p:nvPr>
            <p:ph type="sldNum" sz="quarter" idx="10"/>
          </p:nvPr>
        </p:nvSpPr>
        <p:spPr/>
        <p:txBody>
          <a:bodyPr/>
          <a:lstStyle/>
          <a:p>
            <a:fld id="{5E69EC22-8000-4A01-AE86-242F21553022}" type="slidenum">
              <a:rPr lang="en-US" smtClean="0"/>
              <a:t>36</a:t>
            </a:fld>
            <a:endParaRPr lang="en-US"/>
          </a:p>
        </p:txBody>
      </p:sp>
    </p:spTree>
    <p:extLst>
      <p:ext uri="{BB962C8B-B14F-4D97-AF65-F5344CB8AC3E}">
        <p14:creationId xmlns:p14="http://schemas.microsoft.com/office/powerpoint/2010/main" val="10209513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5"/>
        <p:cNvGrpSpPr/>
        <p:nvPr/>
      </p:nvGrpSpPr>
      <p:grpSpPr>
        <a:xfrm>
          <a:off x="0" y="0"/>
          <a:ext cx="0" cy="0"/>
          <a:chOff x="0" y="0"/>
          <a:chExt cx="0" cy="0"/>
        </a:xfrm>
      </p:grpSpPr>
      <p:sp>
        <p:nvSpPr>
          <p:cNvPr id="846" name="Google Shape;846;p2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7" name="Google Shape;847;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i="1"/>
              <a:t>Example of how a subcomponent is divided into sections</a:t>
            </a:r>
            <a:endParaRPr/>
          </a:p>
        </p:txBody>
      </p:sp>
      <p:sp>
        <p:nvSpPr>
          <p:cNvPr id="848" name="Google Shape;848;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ahoma"/>
              <a:buNone/>
            </a:pPr>
            <a:fld id="{00000000-1234-1234-1234-123412341234}" type="slidenum">
              <a:rPr lang="en-US" sz="1200" b="0" i="0" u="none" strike="noStrike" cap="none">
                <a:solidFill>
                  <a:srgbClr val="000000"/>
                </a:solidFill>
                <a:latin typeface="Tahoma"/>
                <a:ea typeface="Tahoma"/>
                <a:cs typeface="Tahoma"/>
                <a:sym typeface="Tahoma"/>
              </a:rPr>
              <a:t>37</a:t>
            </a:fld>
            <a:endParaRPr sz="1200" b="0" i="0" u="none" strike="noStrike" cap="none">
              <a:solidFill>
                <a:srgbClr val="000000"/>
              </a:solidFill>
              <a:latin typeface="Tahoma"/>
              <a:ea typeface="Tahoma"/>
              <a:cs typeface="Tahoma"/>
              <a:sym typeface="Tahoma"/>
            </a:endParaRPr>
          </a:p>
        </p:txBody>
      </p:sp>
    </p:spTree>
    <p:extLst>
      <p:ext uri="{BB962C8B-B14F-4D97-AF65-F5344CB8AC3E}">
        <p14:creationId xmlns:p14="http://schemas.microsoft.com/office/powerpoint/2010/main" val="9732501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5"/>
        <p:cNvGrpSpPr/>
        <p:nvPr/>
      </p:nvGrpSpPr>
      <p:grpSpPr>
        <a:xfrm>
          <a:off x="0" y="0"/>
          <a:ext cx="0" cy="0"/>
          <a:chOff x="0" y="0"/>
          <a:chExt cx="0" cy="0"/>
        </a:xfrm>
      </p:grpSpPr>
      <p:sp>
        <p:nvSpPr>
          <p:cNvPr id="846" name="Google Shape;846;p2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7" name="Google Shape;847;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Example of a quality indicator in a section.</a:t>
            </a:r>
            <a:endParaRPr/>
          </a:p>
        </p:txBody>
      </p:sp>
      <p:sp>
        <p:nvSpPr>
          <p:cNvPr id="848" name="Google Shape;848;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ahoma"/>
              <a:buNone/>
            </a:pPr>
            <a:fld id="{00000000-1234-1234-1234-123412341234}" type="slidenum">
              <a:rPr lang="en-US" sz="1200" b="0" i="0" u="none" strike="noStrike" cap="none">
                <a:solidFill>
                  <a:srgbClr val="000000"/>
                </a:solidFill>
                <a:latin typeface="Tahoma"/>
                <a:ea typeface="Tahoma"/>
                <a:cs typeface="Tahoma"/>
                <a:sym typeface="Tahoma"/>
              </a:rPr>
              <a:t>38</a:t>
            </a:fld>
            <a:endParaRPr sz="1200" b="0" i="0" u="none" strike="noStrike" cap="none">
              <a:solidFill>
                <a:srgbClr val="000000"/>
              </a:solidFill>
              <a:latin typeface="Tahoma"/>
              <a:ea typeface="Tahoma"/>
              <a:cs typeface="Tahoma"/>
              <a:sym typeface="Tahoma"/>
            </a:endParaRPr>
          </a:p>
        </p:txBody>
      </p:sp>
    </p:spTree>
    <p:extLst>
      <p:ext uri="{BB962C8B-B14F-4D97-AF65-F5344CB8AC3E}">
        <p14:creationId xmlns:p14="http://schemas.microsoft.com/office/powerpoint/2010/main" val="34341703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g2f43f3f471b_3_1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0" name="Google Shape;550;g2f43f3f471b_3_16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1" name="Google Shape;551;g2f43f3f471b_3_16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Jennifer</a:t>
            </a:r>
            <a:endParaRPr/>
          </a:p>
        </p:txBody>
      </p:sp>
      <p:sp>
        <p:nvSpPr>
          <p:cNvPr id="154" name="Google Shape;154;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2f43f3f471b_3_1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6" name="Google Shape;556;g2f43f3f471b_3_16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err="1">
                <a:latin typeface="Tahoma"/>
                <a:ea typeface="Tahoma"/>
                <a:cs typeface="Tahoma"/>
                <a:sym typeface="Tahoma"/>
              </a:rPr>
              <a:t>DaSy</a:t>
            </a:r>
            <a:r>
              <a:rPr lang="en-US" dirty="0">
                <a:latin typeface="Tahoma"/>
                <a:ea typeface="Tahoma"/>
                <a:cs typeface="Tahoma"/>
                <a:sym typeface="Tahoma"/>
              </a:rPr>
              <a:t> has developed 2 sets of Critical questions that are used to assist states as they develop their data systems.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i="1" dirty="0">
                <a:latin typeface="Tahoma"/>
                <a:ea typeface="Tahoma"/>
                <a:cs typeface="Tahoma"/>
                <a:sym typeface="Tahoma"/>
              </a:rPr>
              <a:t>Critical Questions for Addressing Racial Equity in Early Intervention and Early Childhood Special Education</a:t>
            </a:r>
            <a:endParaRPr dirty="0"/>
          </a:p>
          <a:p>
            <a:pPr marL="0" lvl="0" indent="0" algn="l" rtl="0">
              <a:spcBef>
                <a:spcPts val="0"/>
              </a:spcBef>
              <a:spcAft>
                <a:spcPts val="0"/>
              </a:spcAft>
              <a:buNone/>
            </a:pPr>
            <a:r>
              <a:rPr lang="en-US" i="1" dirty="0">
                <a:latin typeface="Tahoma"/>
                <a:ea typeface="Tahoma"/>
                <a:cs typeface="Tahoma"/>
                <a:sym typeface="Tahoma"/>
              </a:rPr>
              <a:t>and Critical Questions About Early Intervention and Early Childhood Special Education</a:t>
            </a:r>
            <a:r>
              <a:rPr lang="en-US" dirty="0">
                <a:latin typeface="Tahoma"/>
                <a:ea typeface="Tahoma"/>
                <a:cs typeface="Tahoma"/>
                <a:sym typeface="Tahoma"/>
              </a:rPr>
              <a:t> which are more commonly known as </a:t>
            </a:r>
            <a:r>
              <a:rPr lang="en-US" dirty="0" err="1">
                <a:latin typeface="Tahoma"/>
                <a:ea typeface="Tahoma"/>
                <a:cs typeface="Tahoma"/>
                <a:sym typeface="Tahoma"/>
              </a:rPr>
              <a:t>DaSy’s</a:t>
            </a:r>
            <a:r>
              <a:rPr lang="en-US" dirty="0">
                <a:latin typeface="Tahoma"/>
                <a:ea typeface="Tahoma"/>
                <a:cs typeface="Tahoma"/>
                <a:sym typeface="Tahoma"/>
              </a:rPr>
              <a:t> Critical Questions</a:t>
            </a:r>
            <a:endParaRPr dirty="0"/>
          </a:p>
          <a:p>
            <a:pPr marL="0" lvl="0" indent="0" algn="l" rtl="0">
              <a:spcBef>
                <a:spcPts val="0"/>
              </a:spcBef>
              <a:spcAft>
                <a:spcPts val="0"/>
              </a:spcAft>
              <a:buNone/>
            </a:pPr>
            <a:endParaRPr dirty="0"/>
          </a:p>
        </p:txBody>
      </p:sp>
      <p:sp>
        <p:nvSpPr>
          <p:cNvPr id="557" name="Google Shape;557;g2f43f3f471b_3_16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g2f43f3f471b_3_1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4" name="Google Shape;564;g2f43f3f471b_3_17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Font typeface="Tahoma"/>
              <a:buNone/>
            </a:pPr>
            <a:r>
              <a:rPr lang="en-US" sz="2800"/>
              <a:t>Both sets of Critical Questions are very similarly formatted</a:t>
            </a:r>
            <a:endParaRPr/>
          </a:p>
          <a:p>
            <a:pPr marL="514350" lvl="0" indent="-514350" algn="l" rtl="0">
              <a:lnSpc>
                <a:spcPct val="90000"/>
              </a:lnSpc>
              <a:spcBef>
                <a:spcPts val="0"/>
              </a:spcBef>
              <a:spcAft>
                <a:spcPts val="0"/>
              </a:spcAft>
              <a:buClr>
                <a:schemeClr val="dk1"/>
              </a:buClr>
              <a:buSzPts val="2800"/>
              <a:buFont typeface="Calibri"/>
              <a:buAutoNum type="arabicPeriod"/>
            </a:pPr>
            <a:r>
              <a:rPr lang="en-US" sz="2800"/>
              <a:t>They are divided into 3 sections: Questions about Children and families, Practitioners, and Local  Early Intervention and Local Education Agency</a:t>
            </a:r>
            <a:endParaRPr/>
          </a:p>
          <a:p>
            <a:pPr marL="514350" lvl="0" indent="-514350" algn="l" rtl="0">
              <a:spcBef>
                <a:spcPts val="0"/>
              </a:spcBef>
              <a:spcAft>
                <a:spcPts val="0"/>
              </a:spcAft>
              <a:buClr>
                <a:schemeClr val="dk1"/>
              </a:buClr>
              <a:buSzPts val="2800"/>
              <a:buFont typeface="Calibri"/>
              <a:buAutoNum type="arabicPeriod"/>
            </a:pPr>
            <a:r>
              <a:rPr lang="en-US" sz="2800"/>
              <a:t>Both sets also include </a:t>
            </a:r>
            <a:r>
              <a:rPr lang="en-US" sz="2800" b="1"/>
              <a:t>essential questions, </a:t>
            </a:r>
            <a:r>
              <a:rPr lang="en-US" sz="2800"/>
              <a:t>these</a:t>
            </a:r>
            <a:r>
              <a:rPr lang="en-US" sz="1800" b="0" i="0" u="none" strike="noStrike">
                <a:solidFill>
                  <a:srgbClr val="000000"/>
                </a:solidFill>
                <a:latin typeface="Arial"/>
                <a:ea typeface="Arial"/>
                <a:cs typeface="Arial"/>
                <a:sym typeface="Arial"/>
              </a:rPr>
              <a:t> questions are those that a comprehensive, well-functioning state data system </a:t>
            </a:r>
            <a:r>
              <a:rPr lang="en-US" sz="1800" b="1" i="0" u="none" strike="noStrike">
                <a:solidFill>
                  <a:srgbClr val="000000"/>
                </a:solidFill>
                <a:latin typeface="Arial"/>
                <a:ea typeface="Arial"/>
                <a:cs typeface="Arial"/>
                <a:sym typeface="Arial"/>
              </a:rPr>
              <a:t>should </a:t>
            </a:r>
            <a:r>
              <a:rPr lang="en-US" sz="1800" b="0" i="0" u="none" strike="noStrike">
                <a:solidFill>
                  <a:srgbClr val="000000"/>
                </a:solidFill>
                <a:latin typeface="Arial"/>
                <a:ea typeface="Arial"/>
                <a:cs typeface="Arial"/>
                <a:sym typeface="Arial"/>
              </a:rPr>
              <a:t>provide the data to answer </a:t>
            </a:r>
            <a:r>
              <a:rPr lang="en-US" sz="2800"/>
              <a:t>and </a:t>
            </a:r>
            <a:r>
              <a:rPr lang="en-US" sz="2800" b="1"/>
              <a:t>aspirational questions, </a:t>
            </a:r>
            <a:r>
              <a:rPr lang="en-US" sz="2800"/>
              <a:t>these questions </a:t>
            </a:r>
            <a:r>
              <a:rPr lang="en-US" sz="1800" b="0" i="0" u="none" strike="noStrike">
                <a:solidFill>
                  <a:srgbClr val="000000"/>
                </a:solidFill>
                <a:latin typeface="Arial"/>
                <a:ea typeface="Arial"/>
                <a:cs typeface="Arial"/>
                <a:sym typeface="Arial"/>
              </a:rPr>
              <a:t> although valuable to ask and answer, are more complex and require more information or more linkages to other data systems than would be expected even with a high-quality system </a:t>
            </a:r>
            <a:endParaRPr sz="2800"/>
          </a:p>
          <a:p>
            <a:pPr marL="0" lvl="0" indent="0" algn="l" rtl="0">
              <a:spcBef>
                <a:spcPts val="0"/>
              </a:spcBef>
              <a:spcAft>
                <a:spcPts val="0"/>
              </a:spcAft>
              <a:buNone/>
            </a:pPr>
            <a:endParaRPr/>
          </a:p>
        </p:txBody>
      </p:sp>
      <p:sp>
        <p:nvSpPr>
          <p:cNvPr id="565" name="Google Shape;565;g2f43f3f471b_3_17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2f43f3f471b_3_1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1" name="Google Shape;571;g2f43f3f471b_3_18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Let's talk first about the DaSy Critical Questions . These are questions that focus on helping states develop a data system that will answer questions to support the state agency in effectively administering the program, meet </a:t>
            </a:r>
            <a:r>
              <a:rPr lang="en-US" u="sng">
                <a:solidFill>
                  <a:schemeClr val="hlink"/>
                </a:solidFill>
                <a:hlinkClick r:id="rId3"/>
              </a:rPr>
              <a:t>accountability</a:t>
            </a:r>
            <a:r>
              <a:rPr lang="en-US"/>
              <a:t> requirements for EI and ECSE, and improve results for children and families through an examination of program features.</a:t>
            </a:r>
          </a:p>
          <a:p>
            <a:pPr marL="0" lvl="0" indent="0" algn="l" rtl="0">
              <a:spcBef>
                <a:spcPts val="0"/>
              </a:spcBef>
              <a:spcAft>
                <a:spcPts val="0"/>
              </a:spcAft>
              <a:buNone/>
            </a:pPr>
            <a:r>
              <a:rPr lang="en-US"/>
              <a:t>The critical questions are a check on the comprehensiveness of the data your state is collecting.  Are you collecting the data elements needed to answer the critical questions?  (and are they in the same system?  Does your program have the capacity to analyze them?)</a:t>
            </a:r>
            <a:endParaRPr/>
          </a:p>
          <a:p>
            <a:pPr marL="0" lvl="0" indent="0" algn="l" rtl="0">
              <a:spcBef>
                <a:spcPts val="0"/>
              </a:spcBef>
              <a:spcAft>
                <a:spcPts val="0"/>
              </a:spcAft>
              <a:buNone/>
            </a:pPr>
            <a:r>
              <a:rPr lang="en-US"/>
              <a:t>These questions were developed about 10 years ago and are referenced in many other DaSy products</a:t>
            </a:r>
            <a:endParaRPr/>
          </a:p>
        </p:txBody>
      </p:sp>
      <p:sp>
        <p:nvSpPr>
          <p:cNvPr id="572" name="Google Shape;572;g2f43f3f471b_3_18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g2f43f3f471b_3_1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0" name="Google Shape;580;g2f43f3f471b_3_19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Tahoma"/>
              <a:buNone/>
            </a:pPr>
            <a:r>
              <a:rPr lang="en-US" sz="1200" err="1">
                <a:latin typeface="Tahoma"/>
                <a:ea typeface="Tahoma"/>
                <a:cs typeface="Tahoma"/>
                <a:sym typeface="Tahoma"/>
              </a:rPr>
              <a:t>DaSy’s</a:t>
            </a:r>
            <a:r>
              <a:rPr lang="en-US" sz="1200">
                <a:latin typeface="Tahoma"/>
                <a:ea typeface="Tahoma"/>
                <a:cs typeface="Tahoma"/>
                <a:sym typeface="Tahoma"/>
              </a:rPr>
              <a:t> Critical Questions for Addressing Racial Equity are newer. These are a set of questions that Part C and Part B 619 programs can use to develop a data system to examine equitable access, service provision, and outcomes</a:t>
            </a:r>
            <a:endParaRPr/>
          </a:p>
          <a:p>
            <a:pPr marL="171450" lvl="0" indent="-171450" algn="l" rtl="0">
              <a:lnSpc>
                <a:spcPct val="107000"/>
              </a:lnSpc>
              <a:spcBef>
                <a:spcPts val="0"/>
              </a:spcBef>
              <a:spcAft>
                <a:spcPts val="0"/>
              </a:spcAft>
              <a:buClr>
                <a:schemeClr val="dk1"/>
              </a:buClr>
              <a:buSzPts val="1200"/>
              <a:buFont typeface="Arial"/>
              <a:buChar char="•"/>
            </a:pPr>
            <a:r>
              <a:rPr lang="en-US">
                <a:latin typeface="Tahoma"/>
                <a:ea typeface="Tahoma"/>
                <a:cs typeface="Tahoma"/>
                <a:sym typeface="Tahoma"/>
              </a:rPr>
              <a:t>Can be used as a companion document to the original set of </a:t>
            </a:r>
            <a:r>
              <a:rPr lang="en-US" u="sng">
                <a:solidFill>
                  <a:schemeClr val="hlink"/>
                </a:solidFill>
                <a:latin typeface="Tahoma"/>
                <a:ea typeface="Tahoma"/>
                <a:cs typeface="Tahoma"/>
                <a:sym typeface="Tahoma"/>
                <a:hlinkClick r:id="rId3"/>
              </a:rPr>
              <a:t>DaSy Critical Questions</a:t>
            </a:r>
            <a:r>
              <a:rPr lang="en-US" u="sng">
                <a:solidFill>
                  <a:schemeClr val="dk1"/>
                </a:solidFill>
                <a:latin typeface="Tahoma"/>
                <a:ea typeface="Tahoma"/>
                <a:cs typeface="Tahoma"/>
                <a:sym typeface="Tahoma"/>
              </a:rPr>
              <a:t> we just talked about</a:t>
            </a:r>
            <a:endParaRPr/>
          </a:p>
          <a:p>
            <a:pPr marL="171450" lvl="0" indent="-171450" algn="l" rtl="0">
              <a:lnSpc>
                <a:spcPct val="107000"/>
              </a:lnSpc>
              <a:spcBef>
                <a:spcPts val="0"/>
              </a:spcBef>
              <a:spcAft>
                <a:spcPts val="0"/>
              </a:spcAft>
              <a:buClr>
                <a:schemeClr val="dk1"/>
              </a:buClr>
              <a:buSzPts val="1200"/>
              <a:buFont typeface="Arial"/>
              <a:buChar char="•"/>
            </a:pPr>
            <a:r>
              <a:rPr lang="en-US">
                <a:latin typeface="Tahoma"/>
                <a:ea typeface="Tahoma"/>
                <a:cs typeface="Tahoma"/>
                <a:sym typeface="Tahoma"/>
              </a:rPr>
              <a:t>Includes questions that a high-quality state data system should be able to answer</a:t>
            </a:r>
            <a:endParaRPr/>
          </a:p>
          <a:p>
            <a:pPr marL="171450" lvl="0" indent="-171450" algn="l" rtl="0">
              <a:lnSpc>
                <a:spcPct val="107000"/>
              </a:lnSpc>
              <a:spcBef>
                <a:spcPts val="0"/>
              </a:spcBef>
              <a:spcAft>
                <a:spcPts val="0"/>
              </a:spcAft>
              <a:buClr>
                <a:schemeClr val="dk1"/>
              </a:buClr>
              <a:buSzPts val="1200"/>
              <a:buFont typeface="Arial"/>
              <a:buChar char="•"/>
            </a:pPr>
            <a:r>
              <a:rPr lang="en-US">
                <a:latin typeface="Tahoma"/>
                <a:ea typeface="Tahoma"/>
                <a:cs typeface="Tahoma"/>
                <a:sym typeface="Tahoma"/>
              </a:rPr>
              <a:t>Helps to identify additional data elements the state needs to collect so the state’s data system can address the full range of considerations for equitable service delivery</a:t>
            </a:r>
            <a:endParaRPr/>
          </a:p>
          <a:p>
            <a:pPr marL="171450" lvl="0" indent="-171450" algn="l" rtl="0">
              <a:spcBef>
                <a:spcPts val="0"/>
              </a:spcBef>
              <a:spcAft>
                <a:spcPts val="0"/>
              </a:spcAft>
              <a:buClr>
                <a:schemeClr val="dk1"/>
              </a:buClr>
              <a:buSzPts val="1200"/>
              <a:buFont typeface="Arial"/>
              <a:buChar char="•"/>
            </a:pPr>
            <a:r>
              <a:rPr lang="en-US">
                <a:latin typeface="Tahoma"/>
                <a:ea typeface="Tahoma"/>
                <a:cs typeface="Tahoma"/>
                <a:sym typeface="Tahoma"/>
              </a:rPr>
              <a:t>Includes policy and programmatic questions that help states and local agencies examine equity in the provision of EI/ECSE services. </a:t>
            </a:r>
            <a:endParaRPr/>
          </a:p>
          <a:p>
            <a:pPr marL="171450" lvl="0" indent="-171450" algn="l" rtl="0">
              <a:spcBef>
                <a:spcPts val="0"/>
              </a:spcBef>
              <a:spcAft>
                <a:spcPts val="0"/>
              </a:spcAft>
              <a:buClr>
                <a:schemeClr val="dk1"/>
              </a:buClr>
              <a:buSzPts val="1200"/>
              <a:buFont typeface="Arial"/>
              <a:buChar char="•"/>
            </a:pPr>
            <a:r>
              <a:rPr lang="en-US">
                <a:latin typeface="Tahoma"/>
                <a:ea typeface="Tahoma"/>
                <a:cs typeface="Tahoma"/>
                <a:sym typeface="Tahoma"/>
              </a:rPr>
              <a:t>These questions are also Intended to spark discussion within a program and support the long-term goal of equitable access, services, and supports. </a:t>
            </a:r>
            <a:endParaRPr/>
          </a:p>
          <a:p>
            <a:pPr marL="0" lvl="0" indent="0" algn="l" rtl="0">
              <a:spcBef>
                <a:spcPts val="0"/>
              </a:spcBef>
              <a:spcAft>
                <a:spcPts val="0"/>
              </a:spcAft>
              <a:buNone/>
            </a:pPr>
            <a:endParaRPr/>
          </a:p>
        </p:txBody>
      </p:sp>
      <p:sp>
        <p:nvSpPr>
          <p:cNvPr id="581" name="Google Shape;581;g2f43f3f471b_3_19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1" name="Google Shape;871;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DaSy staff developed this resource for Part C and Part B 619 program staff, however, the content is applicable to all early care and education programs. Our goal was to provide program staff with an introductory guide to a data inquiry cycle that also includes equity considerations at each stage of the cycle. The Data Inquiry Cycle is how data should always be used when looking at your state data. You’ll notice the data inquiry cycle formalizes the process and that there are likely many stages you are already incorporating into your practice.</a:t>
            </a:r>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dk1"/>
              </a:buClr>
              <a:buSzPts val="1200"/>
              <a:buFont typeface="Tahoma"/>
              <a:buNone/>
            </a:pPr>
            <a:r>
              <a:rPr lang="en-US">
                <a:latin typeface="Tahoma"/>
                <a:ea typeface="Tahoma"/>
                <a:cs typeface="Tahoma"/>
                <a:sym typeface="Tahoma"/>
              </a:rPr>
              <a:t>Our why behind this is that we know its critical to addressing disparities in early intervention and early childhood special education systems. We also know that data are essential to identifying disparities, tracking progress, and evaluating the effectiveness of Part C and Part B 619 programs. Data can also highlight the systemic barriers and root causes that prevent equitable access to programs and services</a:t>
            </a:r>
            <a:endParaRPr/>
          </a:p>
          <a:p>
            <a:pPr marL="0" lvl="0" indent="0" algn="l" rtl="0">
              <a:spcBef>
                <a:spcPts val="0"/>
              </a:spcBef>
              <a:spcAft>
                <a:spcPts val="0"/>
              </a:spcAft>
              <a:buNone/>
            </a:pPr>
            <a:endParaRPr/>
          </a:p>
        </p:txBody>
      </p:sp>
      <p:sp>
        <p:nvSpPr>
          <p:cNvPr id="872" name="Google Shape;872;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44</a:t>
            </a:fld>
            <a:endParaRPr/>
          </a:p>
        </p:txBody>
      </p:sp>
    </p:spTree>
    <p:extLst>
      <p:ext uri="{BB962C8B-B14F-4D97-AF65-F5344CB8AC3E}">
        <p14:creationId xmlns:p14="http://schemas.microsoft.com/office/powerpoint/2010/main" val="207894514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6"/>
        <p:cNvGrpSpPr/>
        <p:nvPr/>
      </p:nvGrpSpPr>
      <p:grpSpPr>
        <a:xfrm>
          <a:off x="0" y="0"/>
          <a:ext cx="0" cy="0"/>
          <a:chOff x="0" y="0"/>
          <a:chExt cx="0" cy="0"/>
        </a:xfrm>
      </p:grpSpPr>
      <p:sp>
        <p:nvSpPr>
          <p:cNvPr id="877" name="Google Shape;877;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8" name="Google Shape;878;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marR="0" lvl="0" indent="-171450" algn="l" rtl="0">
              <a:lnSpc>
                <a:spcPct val="100000"/>
              </a:lnSpc>
              <a:spcBef>
                <a:spcPts val="0"/>
              </a:spcBef>
              <a:spcAft>
                <a:spcPts val="0"/>
              </a:spcAft>
              <a:buClr>
                <a:schemeClr val="dk1"/>
              </a:buClr>
              <a:buSzPts val="1200"/>
              <a:buFont typeface="Arial"/>
              <a:buChar char="•"/>
            </a:pPr>
            <a:r>
              <a:rPr lang="en-US">
                <a:latin typeface="Tahoma"/>
                <a:ea typeface="Tahoma"/>
                <a:cs typeface="Tahoma"/>
                <a:sym typeface="Tahoma"/>
              </a:rPr>
              <a:t>So lets break down the components. On the left you will see the main section of the guide. Review sections for the guide</a:t>
            </a:r>
            <a:endParaRPr/>
          </a:p>
          <a:p>
            <a:pPr marL="171450" lvl="0" indent="-171450" algn="l" rtl="0">
              <a:spcBef>
                <a:spcPts val="0"/>
              </a:spcBef>
              <a:spcAft>
                <a:spcPts val="0"/>
              </a:spcAft>
              <a:buClr>
                <a:schemeClr val="dk1"/>
              </a:buClr>
              <a:buSzPts val="1200"/>
              <a:buFont typeface="Arial"/>
              <a:buChar char="•"/>
            </a:pPr>
            <a:r>
              <a:rPr lang="en-US">
                <a:latin typeface="Tahoma"/>
                <a:ea typeface="Tahoma"/>
                <a:cs typeface="Tahoma"/>
                <a:sym typeface="Tahoma"/>
              </a:rPr>
              <a:t>In the graphic on the right, we define the data inquiry cycle as an iterative sequence of six stages: planning and design for data collection, data collection, data analysis and interpretation, reporting, dissemination, and taking action</a:t>
            </a:r>
            <a:endParaRPr/>
          </a:p>
          <a:p>
            <a:pPr marL="628650" lvl="1" indent="-171450" algn="l" rtl="0">
              <a:spcBef>
                <a:spcPts val="0"/>
              </a:spcBef>
              <a:spcAft>
                <a:spcPts val="0"/>
              </a:spcAft>
              <a:buClr>
                <a:schemeClr val="dk1"/>
              </a:buClr>
              <a:buSzPts val="1200"/>
              <a:buFont typeface="Arial"/>
              <a:buChar char="•"/>
            </a:pPr>
            <a:r>
              <a:rPr lang="en-US">
                <a:latin typeface="Tahoma"/>
                <a:ea typeface="Tahoma"/>
                <a:cs typeface="Tahoma"/>
                <a:sym typeface="Tahoma"/>
              </a:rPr>
              <a:t>However, the data inquiry cycle is not a linear process, but an iterative process that states can enter into at </a:t>
            </a:r>
            <a:r>
              <a:rPr lang="en-US" b="1">
                <a:latin typeface="Tahoma"/>
                <a:ea typeface="Tahoma"/>
                <a:cs typeface="Tahoma"/>
                <a:sym typeface="Tahoma"/>
              </a:rPr>
              <a:t>any point and choose only one or multiple stages to work on at a time. </a:t>
            </a:r>
            <a:endParaRPr/>
          </a:p>
          <a:p>
            <a:pPr marL="628650" marR="0" lvl="1" indent="-171450" algn="l" rtl="0">
              <a:lnSpc>
                <a:spcPct val="100000"/>
              </a:lnSpc>
              <a:spcBef>
                <a:spcPts val="0"/>
              </a:spcBef>
              <a:spcAft>
                <a:spcPts val="0"/>
              </a:spcAft>
              <a:buClr>
                <a:schemeClr val="dk1"/>
              </a:buClr>
              <a:buSzPts val="1200"/>
              <a:buFont typeface="Arial"/>
              <a:buChar char="•"/>
            </a:pPr>
            <a:r>
              <a:rPr lang="en-US">
                <a:latin typeface="Tahoma"/>
                <a:ea typeface="Tahoma"/>
                <a:cs typeface="Tahoma"/>
                <a:sym typeface="Tahoma"/>
              </a:rPr>
              <a:t>On the inner part of the graphic, you will notice the yellow circle – we refer to these as essential conditions for embedding equity – we’ll talk about those later in the presentation. </a:t>
            </a:r>
            <a:endParaRPr/>
          </a:p>
          <a:p>
            <a:pPr marL="628650" marR="0" lvl="1" indent="-171450" algn="l" rtl="0">
              <a:lnSpc>
                <a:spcPct val="100000"/>
              </a:lnSpc>
              <a:spcBef>
                <a:spcPts val="0"/>
              </a:spcBef>
              <a:spcAft>
                <a:spcPts val="0"/>
              </a:spcAft>
              <a:buClr>
                <a:schemeClr val="dk1"/>
              </a:buClr>
              <a:buSzPts val="1200"/>
              <a:buFont typeface="Arial"/>
              <a:buChar char="•"/>
            </a:pPr>
            <a:r>
              <a:rPr lang="en-US">
                <a:latin typeface="Tahoma"/>
                <a:ea typeface="Tahoma"/>
                <a:cs typeface="Tahoma"/>
                <a:sym typeface="Tahoma"/>
              </a:rPr>
              <a:t>It’s also worth noting that each stage provides an overview and key considerations as well as links to relevant resources to provide more support such as the </a:t>
            </a:r>
            <a:r>
              <a:rPr lang="en-US"/>
              <a:t>DaSy Data Systems Framework, DaSy Equity Statement, Data Leadership Competencies, Data Culture Toolkit, Data Visualization Toolkit, and others </a:t>
            </a:r>
            <a:endParaRPr/>
          </a:p>
          <a:p>
            <a:pPr marL="171450" marR="0" lvl="0" indent="-171450" algn="l" rtl="0">
              <a:lnSpc>
                <a:spcPct val="100000"/>
              </a:lnSpc>
              <a:spcBef>
                <a:spcPts val="0"/>
              </a:spcBef>
              <a:spcAft>
                <a:spcPts val="0"/>
              </a:spcAft>
              <a:buClr>
                <a:schemeClr val="dk1"/>
              </a:buClr>
              <a:buSzPts val="1200"/>
              <a:buFont typeface="Arial"/>
              <a:buChar char="•"/>
            </a:pPr>
            <a:r>
              <a:rPr lang="en-US">
                <a:latin typeface="Tahoma"/>
                <a:ea typeface="Tahoma"/>
                <a:cs typeface="Tahoma"/>
                <a:sym typeface="Tahoma"/>
              </a:rPr>
              <a:t>Now that you have a better understanding about layout and sections of the guide, lets dive in to the first stage. </a:t>
            </a:r>
            <a:endParaRPr/>
          </a:p>
        </p:txBody>
      </p:sp>
      <p:sp>
        <p:nvSpPr>
          <p:cNvPr id="879" name="Google Shape;879;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45</a:t>
            </a:fld>
            <a:endParaRPr/>
          </a:p>
        </p:txBody>
      </p:sp>
    </p:spTree>
    <p:extLst>
      <p:ext uri="{BB962C8B-B14F-4D97-AF65-F5344CB8AC3E}">
        <p14:creationId xmlns:p14="http://schemas.microsoft.com/office/powerpoint/2010/main" val="357730698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g2f43f3f471b_3_1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8" name="Google Shape;588;g2f43f3f471b_3_19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Part 2</a:t>
            </a:r>
            <a:endParaRPr/>
          </a:p>
        </p:txBody>
      </p:sp>
      <p:sp>
        <p:nvSpPr>
          <p:cNvPr id="589" name="Google Shape;589;g2f43f3f471b_3_19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g2f43f3f471b_3_20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5" name="Google Shape;595;g2f43f3f471b_3_2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2f42fb721c9_2_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2f42fb721c9_2_4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Jennifer ---NOTE this is just an example of where some programs sit in states!   We know there is variation in the agency that oversees Part C</a:t>
            </a:r>
            <a:endParaRPr/>
          </a:p>
        </p:txBody>
      </p:sp>
      <p:sp>
        <p:nvSpPr>
          <p:cNvPr id="261" name="Google Shape;261;g2f42fb721c9_2_4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48</a:t>
            </a:fld>
            <a:endParaRPr/>
          </a:p>
        </p:txBody>
      </p:sp>
    </p:spTree>
    <p:extLst>
      <p:ext uri="{BB962C8B-B14F-4D97-AF65-F5344CB8AC3E}">
        <p14:creationId xmlns:p14="http://schemas.microsoft.com/office/powerpoint/2010/main" val="232907474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2f42fb721c9_2_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2f42fb721c9_2_4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Jennifer</a:t>
            </a:r>
            <a:endParaRPr/>
          </a:p>
        </p:txBody>
      </p:sp>
      <p:sp>
        <p:nvSpPr>
          <p:cNvPr id="261" name="Google Shape;261;g2f42fb721c9_2_4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49</a:t>
            </a:fld>
            <a:endParaRPr/>
          </a:p>
        </p:txBody>
      </p:sp>
    </p:spTree>
    <p:extLst>
      <p:ext uri="{BB962C8B-B14F-4D97-AF65-F5344CB8AC3E}">
        <p14:creationId xmlns:p14="http://schemas.microsoft.com/office/powerpoint/2010/main" val="3684855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 name="Google Shape;160;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Kathy</a:t>
            </a:r>
            <a:endParaRPr/>
          </a:p>
        </p:txBody>
      </p:sp>
      <p:sp>
        <p:nvSpPr>
          <p:cNvPr id="161" name="Google Shape;161;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g2f43f3f471b_3_20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Jennifer asks Silvana and Kathy ---   How do you see these different tools and frameworks complimenting one another?</a:t>
            </a:r>
            <a:endParaRPr/>
          </a:p>
        </p:txBody>
      </p:sp>
      <p:sp>
        <p:nvSpPr>
          <p:cNvPr id="600" name="Google Shape;600;g2f43f3f471b_3_2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g2f43f3f471b_3_2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2" name="Google Shape;612;g2f43f3f471b_3_2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Jennifer asks Silvana and Kathy --- Can you each say a bit more about how states might use these different tools at different levels of the system?    </a:t>
            </a:r>
            <a:endParaRPr/>
          </a:p>
        </p:txBody>
      </p:sp>
      <p:sp>
        <p:nvSpPr>
          <p:cNvPr id="613" name="Google Shape;613;g2f43f3f471b_3_2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ahoma"/>
              <a:buNone/>
            </a:pPr>
            <a:fld id="{00000000-1234-1234-1234-123412341234}" type="slidenum">
              <a:rPr lang="en-US" sz="1200" b="0" i="0" u="none" strike="noStrike" cap="none">
                <a:solidFill>
                  <a:srgbClr val="000000"/>
                </a:solidFill>
                <a:latin typeface="Tahoma"/>
                <a:ea typeface="Tahoma"/>
                <a:cs typeface="Tahoma"/>
                <a:sym typeface="Tahoma"/>
              </a:rPr>
              <a:t>51</a:t>
            </a:fld>
            <a:endParaRPr sz="1200" b="0" i="0" u="none" strike="noStrike" cap="none">
              <a:solidFill>
                <a:srgbClr val="000000"/>
              </a:solidFill>
              <a:latin typeface="Tahoma"/>
              <a:ea typeface="Tahoma"/>
              <a:cs typeface="Tahoma"/>
              <a:sym typeface="Tahoma"/>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g2f43f3f471b_3_2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4" name="Google Shape;624;g2f43f3f471b_3_22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Jennifer asks Silvana and Kathy – How can these different frameworks and tools be used to help Part C and 619 programs address child level questions?</a:t>
            </a:r>
          </a:p>
          <a:p>
            <a:pPr marL="0" lvl="0" indent="0" algn="l" rtl="0">
              <a:spcBef>
                <a:spcPts val="0"/>
              </a:spcBef>
              <a:spcAft>
                <a:spcPts val="0"/>
              </a:spcAft>
              <a:buNone/>
            </a:pPr>
            <a:endParaRPr lang="en-US"/>
          </a:p>
          <a:p>
            <a:pPr marL="0" lvl="0" indent="0" algn="l" rtl="0">
              <a:spcBef>
                <a:spcPts val="0"/>
              </a:spcBef>
              <a:spcAft>
                <a:spcPts val="0"/>
              </a:spcAft>
              <a:buNone/>
            </a:pPr>
            <a:r>
              <a:rPr lang="en-US"/>
              <a:t>STEP Framework asks users to think about children’s experiences in early childhood spaces though a systems lens, by examining the conditions of systems that impact successful transitions within and between early childhood programs.</a:t>
            </a:r>
            <a:endParaRPr/>
          </a:p>
        </p:txBody>
      </p:sp>
      <p:sp>
        <p:nvSpPr>
          <p:cNvPr id="625" name="Google Shape;625;g2f43f3f471b_3_22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Google Shape;656;g2f43f3f471b_3_2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7" name="Google Shape;657;g2f43f3f471b_3_25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Jennifer asks Silvana and Kathy – How can these different frameworks and tools help Part C and 619 programs address questions about equity?</a:t>
            </a:r>
          </a:p>
          <a:p>
            <a:pPr marL="0" lvl="0" indent="0" algn="l" rtl="0">
              <a:spcBef>
                <a:spcPts val="0"/>
              </a:spcBef>
              <a:spcAft>
                <a:spcPts val="0"/>
              </a:spcAft>
              <a:buClr>
                <a:schemeClr val="dk1"/>
              </a:buClr>
              <a:buSzPts val="1100"/>
              <a:buFont typeface="Arial"/>
              <a:buNone/>
            </a:pPr>
            <a:endParaRPr lang="en-US"/>
          </a:p>
          <a:p>
            <a:pPr marL="0" lvl="0" indent="0" algn="l" rtl="0">
              <a:spcBef>
                <a:spcPts val="0"/>
              </a:spcBef>
              <a:spcAft>
                <a:spcPts val="0"/>
              </a:spcAft>
              <a:buClr>
                <a:schemeClr val="dk1"/>
              </a:buClr>
              <a:buSzPts val="1100"/>
              <a:buFont typeface="Arial"/>
              <a:buNone/>
            </a:pPr>
            <a:r>
              <a:rPr lang="en-US"/>
              <a:t>STEP Framework asks users to think about children’s experiences in early childhood spaces though a systems lens, by examining the conditions of systems that support access to early care and education for focal populations. Access related metrics aligned with the access framework.</a:t>
            </a:r>
            <a:endParaRPr/>
          </a:p>
        </p:txBody>
      </p:sp>
      <p:sp>
        <p:nvSpPr>
          <p:cNvPr id="658" name="Google Shape;658;g2f43f3f471b_3_25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g2f43f3f471b_3_2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8" name="Google Shape;668;g2f43f3f471b_3_26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Large group</a:t>
            </a:r>
            <a:endParaRPr/>
          </a:p>
        </p:txBody>
      </p:sp>
      <p:sp>
        <p:nvSpPr>
          <p:cNvPr id="669" name="Google Shape;669;g2f43f3f471b_3_26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2f43f3f471b_3_27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Kathy</a:t>
            </a:r>
            <a:endParaRPr/>
          </a:p>
        </p:txBody>
      </p:sp>
      <p:sp>
        <p:nvSpPr>
          <p:cNvPr id="675" name="Google Shape;675;g2f43f3f471b_3_2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g2f43f3f471b_3_2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1" name="Google Shape;681;g2f43f3f471b_3_28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Tahoma"/>
              <a:buNone/>
            </a:pPr>
            <a:r>
              <a:rPr lang="en-US"/>
              <a:t>Kathy</a:t>
            </a:r>
          </a:p>
          <a:p>
            <a:pPr marL="0" marR="0" lvl="0" indent="0" algn="l" rtl="0">
              <a:lnSpc>
                <a:spcPct val="100000"/>
              </a:lnSpc>
              <a:spcBef>
                <a:spcPts val="0"/>
              </a:spcBef>
              <a:spcAft>
                <a:spcPts val="0"/>
              </a:spcAft>
              <a:buClr>
                <a:schemeClr val="dk1"/>
              </a:buClr>
              <a:buSzPts val="1200"/>
              <a:buFont typeface="Tahoma"/>
              <a:buNone/>
            </a:pPr>
            <a:r>
              <a:rPr lang="en-US"/>
              <a:t>Developmental screening should/could be occurring in multiple programs.  Is it?  Are children being served in multiple programs being screened multiple times?  Are some children receiving no screening?  How does this differ across different groups.</a:t>
            </a:r>
          </a:p>
          <a:p>
            <a:pPr marL="0" marR="0" lvl="0" indent="0" algn="l" rtl="0">
              <a:lnSpc>
                <a:spcPct val="100000"/>
              </a:lnSpc>
              <a:spcBef>
                <a:spcPts val="0"/>
              </a:spcBef>
              <a:spcAft>
                <a:spcPts val="0"/>
              </a:spcAft>
              <a:buClr>
                <a:schemeClr val="dk1"/>
              </a:buClr>
              <a:buSzPts val="1200"/>
              <a:buFont typeface="Tahoma"/>
              <a:buNone/>
            </a:pPr>
            <a:endParaRPr lang="en-US"/>
          </a:p>
          <a:p>
            <a:pPr marL="0" marR="0" lvl="0" indent="0" algn="l" rtl="0">
              <a:lnSpc>
                <a:spcPct val="100000"/>
              </a:lnSpc>
              <a:spcBef>
                <a:spcPts val="0"/>
              </a:spcBef>
              <a:spcAft>
                <a:spcPts val="0"/>
              </a:spcAft>
              <a:buClr>
                <a:schemeClr val="dk1"/>
              </a:buClr>
              <a:buSzPts val="1200"/>
              <a:buFont typeface="Tahoma"/>
              <a:buNone/>
            </a:pPr>
            <a:r>
              <a:rPr lang="en-US"/>
              <a:t>What happens to chidlren who fail a screen?</a:t>
            </a:r>
          </a:p>
          <a:p>
            <a:pPr marL="0" marR="0" lvl="0" indent="0" algn="l" rtl="0">
              <a:lnSpc>
                <a:spcPct val="100000"/>
              </a:lnSpc>
              <a:spcBef>
                <a:spcPts val="0"/>
              </a:spcBef>
              <a:spcAft>
                <a:spcPts val="0"/>
              </a:spcAft>
              <a:buClr>
                <a:schemeClr val="dk1"/>
              </a:buClr>
              <a:buSzPts val="1200"/>
              <a:buFont typeface="Tahoma"/>
              <a:buNone/>
            </a:pPr>
            <a:endParaRPr lang="en-US"/>
          </a:p>
          <a:p>
            <a:pPr marL="0" marR="0" lvl="0" indent="0" algn="l" rtl="0">
              <a:lnSpc>
                <a:spcPct val="100000"/>
              </a:lnSpc>
              <a:spcBef>
                <a:spcPts val="0"/>
              </a:spcBef>
              <a:spcAft>
                <a:spcPts val="0"/>
              </a:spcAft>
              <a:buClr>
                <a:schemeClr val="dk1"/>
              </a:buClr>
              <a:buSzPts val="1200"/>
              <a:buFont typeface="Tahoma"/>
              <a:buNone/>
            </a:pPr>
            <a:r>
              <a:rPr lang="en-US"/>
              <a:t>What happens once a referral is made? </a:t>
            </a:r>
            <a:endParaRPr/>
          </a:p>
        </p:txBody>
      </p:sp>
      <p:sp>
        <p:nvSpPr>
          <p:cNvPr id="682" name="Google Shape;682;g2f43f3f471b_3_28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56</a:t>
            </a:fld>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Google Shape;688;g2f43f3f471b_3_2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9" name="Google Shape;689;g2f43f3f471b_3_28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Tahoma"/>
              <a:buNone/>
            </a:pPr>
            <a:r>
              <a:rPr lang="en-US"/>
              <a:t>Kathy</a:t>
            </a:r>
          </a:p>
          <a:p>
            <a:pPr marL="0" marR="0" lvl="0" indent="0" algn="l" rtl="0">
              <a:lnSpc>
                <a:spcPct val="100000"/>
              </a:lnSpc>
              <a:spcBef>
                <a:spcPts val="0"/>
              </a:spcBef>
              <a:spcAft>
                <a:spcPts val="0"/>
              </a:spcAft>
              <a:buClr>
                <a:schemeClr val="dk1"/>
              </a:buClr>
              <a:buSzPts val="1200"/>
              <a:buFont typeface="Tahoma"/>
              <a:buNone/>
            </a:pPr>
            <a:r>
              <a:rPr lang="en-US"/>
              <a:t>Using data from both IDEA and general preschool programs on which programs CWD are attending and where they are receiving the special education services.   </a:t>
            </a:r>
            <a:endParaRPr/>
          </a:p>
        </p:txBody>
      </p:sp>
      <p:sp>
        <p:nvSpPr>
          <p:cNvPr id="690" name="Google Shape;690;g2f43f3f471b_3_28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57</a:t>
            </a:fld>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3081236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g2f43f3f471b_3_2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7" name="Google Shape;697;g2f43f3f471b_3_29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8" name="Google Shape;698;g2f43f3f471b_3_29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58</a:t>
            </a:fld>
            <a:endParaRPr>
              <a:solidFill>
                <a:srgbClr val="000000"/>
              </a:solidFill>
              <a:latin typeface="Calibri"/>
              <a:ea typeface="Calibri"/>
              <a:cs typeface="Calibri"/>
              <a:sym typeface="Calibri"/>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Google Shape;705;g2f43f3f471b_3_3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6" name="Google Shape;706;g2f43f3f471b_3_30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Tahoma"/>
              <a:buNone/>
            </a:pPr>
            <a:endParaRPr/>
          </a:p>
          <a:p>
            <a:pPr marL="0" lvl="0" indent="0" algn="l" rtl="0">
              <a:spcBef>
                <a:spcPts val="0"/>
              </a:spcBef>
              <a:spcAft>
                <a:spcPts val="0"/>
              </a:spcAft>
              <a:buNone/>
            </a:pPr>
            <a:endParaRPr/>
          </a:p>
        </p:txBody>
      </p:sp>
      <p:sp>
        <p:nvSpPr>
          <p:cNvPr id="707" name="Google Shape;707;g2f43f3f471b_3_30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59</a:t>
            </a:fld>
            <a:endParaRPr>
              <a:solidFill>
                <a:srgbClr val="000000"/>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2f43f3f471b_3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2f43f3f471b_3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7" name="Google Shape;167;g2f43f3f471b_3_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g2f43f3f471b_3_3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4" name="Google Shape;714;g2f43f3f471b_3_30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a:p>
        </p:txBody>
      </p:sp>
      <p:sp>
        <p:nvSpPr>
          <p:cNvPr id="715" name="Google Shape;715;g2f43f3f471b_3_30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60</a:t>
            </a:fld>
            <a:endParaRPr>
              <a:solidFill>
                <a:srgbClr val="000000"/>
              </a:solidFill>
              <a:latin typeface="Calibri"/>
              <a:ea typeface="Calibri"/>
              <a:cs typeface="Calibri"/>
              <a:sym typeface="Calibri"/>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g2f43f3f471b_3_3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3" name="Google Shape;723;g2f43f3f471b_3_31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4" name="Google Shape;724;g2f43f3f471b_3_31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Google Shape;730;g2f43f3f471b_3_3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1" name="Google Shape;731;g2f43f3f471b_3_3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2" name="Google Shape;732;g2f43f3f471b_3_32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62</a:t>
            </a:fld>
            <a:endParaRPr>
              <a:solidFill>
                <a:srgbClr val="000000"/>
              </a:solidFill>
              <a:latin typeface="Calibri"/>
              <a:ea typeface="Calibri"/>
              <a:cs typeface="Calibri"/>
              <a:sym typeface="Calibri"/>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2f43f3f471b_3_3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2f43f3f471b_3_33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KH:  Not sure I understand this because the answer to the last one is “all of them”  or is that the point, to get the participants to understand that?</a:t>
            </a:r>
            <a:endParaRPr/>
          </a:p>
        </p:txBody>
      </p:sp>
      <p:sp>
        <p:nvSpPr>
          <p:cNvPr id="742" name="Google Shape;742;g2f43f3f471b_3_33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2"/>
        <p:cNvGrpSpPr/>
        <p:nvPr/>
      </p:nvGrpSpPr>
      <p:grpSpPr>
        <a:xfrm>
          <a:off x="0" y="0"/>
          <a:ext cx="0" cy="0"/>
          <a:chOff x="0" y="0"/>
          <a:chExt cx="0" cy="0"/>
        </a:xfrm>
      </p:grpSpPr>
      <p:sp>
        <p:nvSpPr>
          <p:cNvPr id="1083" name="Google Shape;1083;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4" name="Google Shape;1084;p6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85" name="Google Shape;1085;p6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65</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2f43f3f471b_3_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2f43f3f471b_3_2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 framework is a tool and different tools do different things.</a:t>
            </a:r>
            <a:endParaRPr/>
          </a:p>
        </p:txBody>
      </p:sp>
      <p:sp>
        <p:nvSpPr>
          <p:cNvPr id="175" name="Google Shape;175;g2f43f3f471b_3_2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2812da500a8_2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8" name="Google Shape;188;g2812da500a8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2812da500a8_2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 name="Google Shape;201;g2812da500a8_2_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Tahoma"/>
              <a:buNone/>
            </a:pPr>
            <a:endParaRPr/>
          </a:p>
        </p:txBody>
      </p:sp>
      <p:sp>
        <p:nvSpPr>
          <p:cNvPr id="202" name="Google Shape;202;g2812da500a8_2_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3.gif"/><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
          <p:cNvSpPr/>
          <p:nvPr/>
        </p:nvSpPr>
        <p:spPr>
          <a:xfrm>
            <a:off x="0" y="0"/>
            <a:ext cx="6096000" cy="6858000"/>
          </a:xfrm>
          <a:prstGeom prst="rect">
            <a:avLst/>
          </a:prstGeom>
          <a:solidFill>
            <a:srgbClr val="15457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ahoma"/>
              <a:ea typeface="Tahoma"/>
              <a:cs typeface="Tahoma"/>
              <a:sym typeface="Tahoma"/>
            </a:endParaRPr>
          </a:p>
        </p:txBody>
      </p:sp>
      <p:sp>
        <p:nvSpPr>
          <p:cNvPr id="17" name="Google Shape;17;p2"/>
          <p:cNvSpPr txBox="1">
            <a:spLocks noGrp="1"/>
          </p:cNvSpPr>
          <p:nvPr>
            <p:ph type="ctrTitle"/>
          </p:nvPr>
        </p:nvSpPr>
        <p:spPr>
          <a:xfrm>
            <a:off x="495358" y="1032734"/>
            <a:ext cx="5300664" cy="3255962"/>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4400"/>
              <a:buFont typeface="Tahoma"/>
              <a:buNone/>
              <a:defRPr sz="4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2"/>
          <p:cNvSpPr txBox="1">
            <a:spLocks noGrp="1"/>
          </p:cNvSpPr>
          <p:nvPr>
            <p:ph type="subTitle" idx="1"/>
          </p:nvPr>
        </p:nvSpPr>
        <p:spPr>
          <a:xfrm>
            <a:off x="485775" y="4570743"/>
            <a:ext cx="5300664" cy="1739897"/>
          </a:xfrm>
          <a:prstGeom prst="rect">
            <a:avLst/>
          </a:prstGeom>
          <a:noFill/>
          <a:ln>
            <a:noFill/>
          </a:ln>
        </p:spPr>
        <p:txBody>
          <a:bodyPr spcFirstLastPara="1" wrap="square" lIns="91425" tIns="45700" rIns="91425" bIns="45700" anchor="t" anchorCtr="0">
            <a:normAutofit/>
          </a:bodyPr>
          <a:lstStyle>
            <a:lvl1pPr lvl="0" algn="l">
              <a:lnSpc>
                <a:spcPct val="100000"/>
              </a:lnSpc>
              <a:spcBef>
                <a:spcPts val="1000"/>
              </a:spcBef>
              <a:spcAft>
                <a:spcPts val="0"/>
              </a:spcAft>
              <a:buSzPts val="2400"/>
              <a:buNone/>
              <a:defRPr sz="2400">
                <a:solidFill>
                  <a:schemeClr val="lt1"/>
                </a:solidFill>
              </a:defRPr>
            </a:lvl1pPr>
            <a:lvl2pPr lvl="1" algn="ctr">
              <a:lnSpc>
                <a:spcPct val="100000"/>
              </a:lnSpc>
              <a:spcBef>
                <a:spcPts val="500"/>
              </a:spcBef>
              <a:spcAft>
                <a:spcPts val="0"/>
              </a:spcAft>
              <a:buSzPts val="2000"/>
              <a:buNone/>
              <a:defRPr sz="2000"/>
            </a:lvl2pPr>
            <a:lvl3pPr lvl="2" algn="ctr">
              <a:lnSpc>
                <a:spcPct val="100000"/>
              </a:lnSpc>
              <a:spcBef>
                <a:spcPts val="500"/>
              </a:spcBef>
              <a:spcAft>
                <a:spcPts val="0"/>
              </a:spcAft>
              <a:buSzPts val="1800"/>
              <a:buNone/>
              <a:defRPr sz="1800"/>
            </a:lvl3pPr>
            <a:lvl4pPr lvl="3" algn="ctr">
              <a:lnSpc>
                <a:spcPct val="100000"/>
              </a:lnSpc>
              <a:spcBef>
                <a:spcPts val="500"/>
              </a:spcBef>
              <a:spcAft>
                <a:spcPts val="0"/>
              </a:spcAft>
              <a:buSzPts val="1600"/>
              <a:buNone/>
              <a:defRPr sz="1600"/>
            </a:lvl4pPr>
            <a:lvl5pPr lvl="4" algn="ctr">
              <a:lnSpc>
                <a:spcPct val="10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9" name="Google Shape;19;p2"/>
          <p:cNvSpPr/>
          <p:nvPr/>
        </p:nvSpPr>
        <p:spPr>
          <a:xfrm>
            <a:off x="11963403" y="5762000"/>
            <a:ext cx="228597" cy="1097280"/>
          </a:xfrm>
          <a:prstGeom prst="rect">
            <a:avLst/>
          </a:prstGeom>
          <a:solidFill>
            <a:srgbClr val="15457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chemeClr val="dk1"/>
              </a:solidFill>
              <a:latin typeface="Tahoma"/>
              <a:ea typeface="Tahoma"/>
              <a:cs typeface="Tahoma"/>
              <a:sym typeface="Tahoma"/>
            </a:endParaRPr>
          </a:p>
        </p:txBody>
      </p:sp>
      <p:pic>
        <p:nvPicPr>
          <p:cNvPr id="20" name="Google Shape;20;p2"/>
          <p:cNvPicPr preferRelativeResize="0"/>
          <p:nvPr/>
        </p:nvPicPr>
        <p:blipFill rotWithShape="1">
          <a:blip r:embed="rId2">
            <a:alphaModFix/>
          </a:blip>
          <a:srcRect/>
          <a:stretch/>
        </p:blipFill>
        <p:spPr>
          <a:xfrm>
            <a:off x="523182" y="170970"/>
            <a:ext cx="2210292" cy="731520"/>
          </a:xfrm>
          <a:prstGeom prst="rect">
            <a:avLst/>
          </a:prstGeom>
          <a:noFill/>
          <a:ln>
            <a:noFill/>
          </a:ln>
        </p:spPr>
      </p:pic>
      <p:pic>
        <p:nvPicPr>
          <p:cNvPr id="21" name="Google Shape;21;p2" descr="SRI Logo&#10;&#10;"/>
          <p:cNvPicPr preferRelativeResize="0"/>
          <p:nvPr/>
        </p:nvPicPr>
        <p:blipFill rotWithShape="1">
          <a:blip r:embed="rId3">
            <a:alphaModFix/>
          </a:blip>
          <a:srcRect/>
          <a:stretch/>
        </p:blipFill>
        <p:spPr>
          <a:xfrm>
            <a:off x="4778282" y="6314570"/>
            <a:ext cx="1005840" cy="391982"/>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4"/>
        <p:cNvGrpSpPr/>
        <p:nvPr/>
      </p:nvGrpSpPr>
      <p:grpSpPr>
        <a:xfrm>
          <a:off x="0" y="0"/>
          <a:ext cx="0" cy="0"/>
          <a:chOff x="0" y="0"/>
          <a:chExt cx="0" cy="0"/>
        </a:xfrm>
      </p:grpSpPr>
      <p:sp>
        <p:nvSpPr>
          <p:cNvPr id="75" name="Google Shape;75;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54578"/>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1"/>
          <p:cNvSpPr txBox="1">
            <a:spLocks noGrp="1"/>
          </p:cNvSpPr>
          <p:nvPr>
            <p:ph type="body" idx="1"/>
          </p:nvPr>
        </p:nvSpPr>
        <p:spPr>
          <a:xfrm>
            <a:off x="838200" y="1825625"/>
            <a:ext cx="5181600" cy="4121788"/>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o"/>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1"/>
          <p:cNvSpPr txBox="1">
            <a:spLocks noGrp="1"/>
          </p:cNvSpPr>
          <p:nvPr>
            <p:ph type="body" idx="2"/>
          </p:nvPr>
        </p:nvSpPr>
        <p:spPr>
          <a:xfrm>
            <a:off x="6172200" y="1825625"/>
            <a:ext cx="5181600" cy="4121788"/>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o"/>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11"/>
          <p:cNvSpPr/>
          <p:nvPr/>
        </p:nvSpPr>
        <p:spPr>
          <a:xfrm>
            <a:off x="-14284" y="0"/>
            <a:ext cx="228597" cy="1691004"/>
          </a:xfrm>
          <a:prstGeom prst="rect">
            <a:avLst/>
          </a:prstGeom>
          <a:solidFill>
            <a:srgbClr val="15457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Tahoma"/>
              <a:ea typeface="Tahoma"/>
              <a:cs typeface="Tahoma"/>
              <a:sym typeface="Tahoma"/>
            </a:endParaRPr>
          </a:p>
        </p:txBody>
      </p:sp>
      <p:pic>
        <p:nvPicPr>
          <p:cNvPr id="79" name="Google Shape;79;p11"/>
          <p:cNvPicPr preferRelativeResize="0"/>
          <p:nvPr/>
        </p:nvPicPr>
        <p:blipFill rotWithShape="1">
          <a:blip r:embed="rId2">
            <a:alphaModFix/>
          </a:blip>
          <a:srcRect/>
          <a:stretch/>
        </p:blipFill>
        <p:spPr>
          <a:xfrm>
            <a:off x="10710865" y="5947729"/>
            <a:ext cx="1154151" cy="822960"/>
          </a:xfrm>
          <a:prstGeom prst="rect">
            <a:avLst/>
          </a:prstGeom>
          <a:noFill/>
          <a:ln>
            <a:noFill/>
          </a:ln>
        </p:spPr>
      </p:pic>
      <p:sp>
        <p:nvSpPr>
          <p:cNvPr id="80" name="Google Shape;80;p11"/>
          <p:cNvSpPr/>
          <p:nvPr/>
        </p:nvSpPr>
        <p:spPr>
          <a:xfrm>
            <a:off x="11963403" y="5762000"/>
            <a:ext cx="228597" cy="1097280"/>
          </a:xfrm>
          <a:prstGeom prst="rect">
            <a:avLst/>
          </a:prstGeom>
          <a:solidFill>
            <a:srgbClr val="15457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Tahoma"/>
              <a:ea typeface="Tahoma"/>
              <a:cs typeface="Tahoma"/>
              <a:sym typeface="Tahoma"/>
            </a:endParaRPr>
          </a:p>
        </p:txBody>
      </p:sp>
      <p:sp>
        <p:nvSpPr>
          <p:cNvPr id="81" name="Google Shape;81;p11"/>
          <p:cNvSpPr txBox="1"/>
          <p:nvPr/>
        </p:nvSpPr>
        <p:spPr>
          <a:xfrm>
            <a:off x="838200" y="6326189"/>
            <a:ext cx="2743200" cy="3651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fld id="{00000000-1234-1234-1234-123412341234}" type="slidenum">
              <a:rPr lang="en-US" sz="1600">
                <a:solidFill>
                  <a:srgbClr val="154578"/>
                </a:solidFill>
                <a:latin typeface="Tahoma"/>
                <a:ea typeface="Tahoma"/>
                <a:cs typeface="Tahoma"/>
                <a:sym typeface="Tahoma"/>
              </a:rPr>
              <a:t>‹#›</a:t>
            </a:fld>
            <a:endParaRPr sz="1600">
              <a:solidFill>
                <a:srgbClr val="154578"/>
              </a:solidFill>
              <a:latin typeface="Tahoma"/>
              <a:ea typeface="Tahoma"/>
              <a:cs typeface="Tahoma"/>
              <a:sym typeface="Tahoma"/>
            </a:endParaRPr>
          </a:p>
        </p:txBody>
      </p:sp>
      <p:cxnSp>
        <p:nvCxnSpPr>
          <p:cNvPr id="82" name="Google Shape;82;p11"/>
          <p:cNvCxnSpPr/>
          <p:nvPr/>
        </p:nvCxnSpPr>
        <p:spPr>
          <a:xfrm>
            <a:off x="-14284" y="1690457"/>
            <a:ext cx="12206284" cy="0"/>
          </a:xfrm>
          <a:prstGeom prst="straightConnector1">
            <a:avLst/>
          </a:prstGeom>
          <a:noFill/>
          <a:ln w="9525" cap="flat" cmpd="sng">
            <a:solidFill>
              <a:srgbClr val="154578"/>
            </a:solidFill>
            <a:prstDash val="solid"/>
            <a:miter lim="800000"/>
            <a:headEnd type="none" w="sm" len="sm"/>
            <a:tailEnd type="none" w="sm" len="sm"/>
          </a:ln>
        </p:spPr>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3"/>
        <p:cNvGrpSpPr/>
        <p:nvPr/>
      </p:nvGrpSpPr>
      <p:grpSpPr>
        <a:xfrm>
          <a:off x="0" y="0"/>
          <a:ext cx="0" cy="0"/>
          <a:chOff x="0" y="0"/>
          <a:chExt cx="0" cy="0"/>
        </a:xfrm>
      </p:grpSpPr>
      <p:sp>
        <p:nvSpPr>
          <p:cNvPr id="84" name="Google Shape;84;p1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54578"/>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 name="Google Shape;85;p1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1000"/>
              </a:spcBef>
              <a:spcAft>
                <a:spcPts val="0"/>
              </a:spcAft>
              <a:buSzPts val="2400"/>
              <a:buNone/>
              <a:defRPr sz="2400" b="1"/>
            </a:lvl1pPr>
            <a:lvl2pPr marL="914400" lvl="1" indent="-228600" algn="l">
              <a:lnSpc>
                <a:spcPct val="100000"/>
              </a:lnSpc>
              <a:spcBef>
                <a:spcPts val="500"/>
              </a:spcBef>
              <a:spcAft>
                <a:spcPts val="0"/>
              </a:spcAft>
              <a:buSzPts val="2000"/>
              <a:buNone/>
              <a:defRPr sz="2000" b="1"/>
            </a:lvl2pPr>
            <a:lvl3pPr marL="1371600" lvl="2" indent="-228600" algn="l">
              <a:lnSpc>
                <a:spcPct val="100000"/>
              </a:lnSpc>
              <a:spcBef>
                <a:spcPts val="500"/>
              </a:spcBef>
              <a:spcAft>
                <a:spcPts val="0"/>
              </a:spcAft>
              <a:buSzPts val="1800"/>
              <a:buNone/>
              <a:defRPr sz="1800" b="1"/>
            </a:lvl3pPr>
            <a:lvl4pPr marL="1828800" lvl="3" indent="-228600" algn="l">
              <a:lnSpc>
                <a:spcPct val="100000"/>
              </a:lnSpc>
              <a:spcBef>
                <a:spcPts val="500"/>
              </a:spcBef>
              <a:spcAft>
                <a:spcPts val="0"/>
              </a:spcAft>
              <a:buSzPts val="1600"/>
              <a:buNone/>
              <a:defRPr sz="1600" b="1"/>
            </a:lvl4pPr>
            <a:lvl5pPr marL="2286000" lvl="4" indent="-228600" algn="l">
              <a:lnSpc>
                <a:spcPct val="10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6" name="Google Shape;86;p12"/>
          <p:cNvSpPr txBox="1">
            <a:spLocks noGrp="1"/>
          </p:cNvSpPr>
          <p:nvPr>
            <p:ph type="body" idx="2"/>
          </p:nvPr>
        </p:nvSpPr>
        <p:spPr>
          <a:xfrm>
            <a:off x="839788" y="2505075"/>
            <a:ext cx="5157787" cy="3442338"/>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o"/>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7" name="Google Shape;87;p1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1000"/>
              </a:spcBef>
              <a:spcAft>
                <a:spcPts val="0"/>
              </a:spcAft>
              <a:buSzPts val="2400"/>
              <a:buNone/>
              <a:defRPr sz="2400" b="1"/>
            </a:lvl1pPr>
            <a:lvl2pPr marL="914400" lvl="1" indent="-228600" algn="l">
              <a:lnSpc>
                <a:spcPct val="100000"/>
              </a:lnSpc>
              <a:spcBef>
                <a:spcPts val="500"/>
              </a:spcBef>
              <a:spcAft>
                <a:spcPts val="0"/>
              </a:spcAft>
              <a:buSzPts val="2000"/>
              <a:buNone/>
              <a:defRPr sz="2000" b="1"/>
            </a:lvl2pPr>
            <a:lvl3pPr marL="1371600" lvl="2" indent="-228600" algn="l">
              <a:lnSpc>
                <a:spcPct val="100000"/>
              </a:lnSpc>
              <a:spcBef>
                <a:spcPts val="500"/>
              </a:spcBef>
              <a:spcAft>
                <a:spcPts val="0"/>
              </a:spcAft>
              <a:buSzPts val="1800"/>
              <a:buNone/>
              <a:defRPr sz="1800" b="1"/>
            </a:lvl3pPr>
            <a:lvl4pPr marL="1828800" lvl="3" indent="-228600" algn="l">
              <a:lnSpc>
                <a:spcPct val="100000"/>
              </a:lnSpc>
              <a:spcBef>
                <a:spcPts val="500"/>
              </a:spcBef>
              <a:spcAft>
                <a:spcPts val="0"/>
              </a:spcAft>
              <a:buSzPts val="1600"/>
              <a:buNone/>
              <a:defRPr sz="1600" b="1"/>
            </a:lvl4pPr>
            <a:lvl5pPr marL="2286000" lvl="4" indent="-228600" algn="l">
              <a:lnSpc>
                <a:spcPct val="10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8" name="Google Shape;88;p12"/>
          <p:cNvSpPr txBox="1">
            <a:spLocks noGrp="1"/>
          </p:cNvSpPr>
          <p:nvPr>
            <p:ph type="body" idx="4"/>
          </p:nvPr>
        </p:nvSpPr>
        <p:spPr>
          <a:xfrm>
            <a:off x="6172200" y="2505075"/>
            <a:ext cx="5183188" cy="3442338"/>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o"/>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9" name="Google Shape;89;p12"/>
          <p:cNvSpPr/>
          <p:nvPr/>
        </p:nvSpPr>
        <p:spPr>
          <a:xfrm>
            <a:off x="-14284" y="0"/>
            <a:ext cx="228597" cy="1691004"/>
          </a:xfrm>
          <a:prstGeom prst="rect">
            <a:avLst/>
          </a:prstGeom>
          <a:solidFill>
            <a:srgbClr val="15457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Tahoma"/>
              <a:ea typeface="Tahoma"/>
              <a:cs typeface="Tahoma"/>
              <a:sym typeface="Tahoma"/>
            </a:endParaRPr>
          </a:p>
        </p:txBody>
      </p:sp>
      <p:pic>
        <p:nvPicPr>
          <p:cNvPr id="90" name="Google Shape;90;p12"/>
          <p:cNvPicPr preferRelativeResize="0"/>
          <p:nvPr/>
        </p:nvPicPr>
        <p:blipFill rotWithShape="1">
          <a:blip r:embed="rId2">
            <a:alphaModFix/>
          </a:blip>
          <a:srcRect/>
          <a:stretch/>
        </p:blipFill>
        <p:spPr>
          <a:xfrm>
            <a:off x="10710865" y="5947729"/>
            <a:ext cx="1154151" cy="822960"/>
          </a:xfrm>
          <a:prstGeom prst="rect">
            <a:avLst/>
          </a:prstGeom>
          <a:noFill/>
          <a:ln>
            <a:noFill/>
          </a:ln>
        </p:spPr>
      </p:pic>
      <p:sp>
        <p:nvSpPr>
          <p:cNvPr id="91" name="Google Shape;91;p12"/>
          <p:cNvSpPr/>
          <p:nvPr/>
        </p:nvSpPr>
        <p:spPr>
          <a:xfrm>
            <a:off x="11963403" y="5762000"/>
            <a:ext cx="228597" cy="1097280"/>
          </a:xfrm>
          <a:prstGeom prst="rect">
            <a:avLst/>
          </a:prstGeom>
          <a:solidFill>
            <a:srgbClr val="15457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Tahoma"/>
              <a:ea typeface="Tahoma"/>
              <a:cs typeface="Tahoma"/>
              <a:sym typeface="Tahoma"/>
            </a:endParaRPr>
          </a:p>
        </p:txBody>
      </p:sp>
      <p:sp>
        <p:nvSpPr>
          <p:cNvPr id="92" name="Google Shape;92;p12"/>
          <p:cNvSpPr txBox="1"/>
          <p:nvPr/>
        </p:nvSpPr>
        <p:spPr>
          <a:xfrm>
            <a:off x="838200" y="6326189"/>
            <a:ext cx="2743200" cy="3651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fld id="{00000000-1234-1234-1234-123412341234}" type="slidenum">
              <a:rPr lang="en-US" sz="1600">
                <a:solidFill>
                  <a:srgbClr val="154578"/>
                </a:solidFill>
                <a:latin typeface="Tahoma"/>
                <a:ea typeface="Tahoma"/>
                <a:cs typeface="Tahoma"/>
                <a:sym typeface="Tahoma"/>
              </a:rPr>
              <a:t>‹#›</a:t>
            </a:fld>
            <a:endParaRPr sz="1600">
              <a:solidFill>
                <a:srgbClr val="154578"/>
              </a:solidFill>
              <a:latin typeface="Tahoma"/>
              <a:ea typeface="Tahoma"/>
              <a:cs typeface="Tahoma"/>
              <a:sym typeface="Tahoma"/>
            </a:endParaRPr>
          </a:p>
        </p:txBody>
      </p:sp>
      <p:cxnSp>
        <p:nvCxnSpPr>
          <p:cNvPr id="93" name="Google Shape;93;p12"/>
          <p:cNvCxnSpPr/>
          <p:nvPr/>
        </p:nvCxnSpPr>
        <p:spPr>
          <a:xfrm>
            <a:off x="-14284" y="1690457"/>
            <a:ext cx="12206284" cy="0"/>
          </a:xfrm>
          <a:prstGeom prst="straightConnector1">
            <a:avLst/>
          </a:prstGeom>
          <a:noFill/>
          <a:ln w="9525" cap="flat" cmpd="sng">
            <a:solidFill>
              <a:srgbClr val="154578"/>
            </a:solidFill>
            <a:prstDash val="solid"/>
            <a:miter lim="800000"/>
            <a:headEnd type="none" w="sm" len="sm"/>
            <a:tailEnd type="none" w="sm" len="sm"/>
          </a:ln>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94"/>
        <p:cNvGrpSpPr/>
        <p:nvPr/>
      </p:nvGrpSpPr>
      <p:grpSpPr>
        <a:xfrm>
          <a:off x="0" y="0"/>
          <a:ext cx="0" cy="0"/>
          <a:chOff x="0" y="0"/>
          <a:chExt cx="0" cy="0"/>
        </a:xfrm>
      </p:grpSpPr>
      <p:sp>
        <p:nvSpPr>
          <p:cNvPr id="95" name="Google Shape;95;p13"/>
          <p:cNvSpPr/>
          <p:nvPr/>
        </p:nvSpPr>
        <p:spPr>
          <a:xfrm>
            <a:off x="-14284" y="1691320"/>
            <a:ext cx="12206284" cy="4056076"/>
          </a:xfrm>
          <a:prstGeom prst="rect">
            <a:avLst/>
          </a:prstGeom>
          <a:solidFill>
            <a:srgbClr val="D8E2F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Tahoma"/>
              <a:ea typeface="Tahoma"/>
              <a:cs typeface="Tahoma"/>
              <a:sym typeface="Tahoma"/>
            </a:endParaRPr>
          </a:p>
        </p:txBody>
      </p:sp>
      <p:sp>
        <p:nvSpPr>
          <p:cNvPr id="96" name="Google Shape;96;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54578"/>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 name="Google Shape;97;p13"/>
          <p:cNvSpPr txBox="1">
            <a:spLocks noGrp="1"/>
          </p:cNvSpPr>
          <p:nvPr>
            <p:ph type="body" idx="1"/>
          </p:nvPr>
        </p:nvSpPr>
        <p:spPr>
          <a:xfrm>
            <a:off x="838200" y="1825625"/>
            <a:ext cx="5181600" cy="4121788"/>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o"/>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8" name="Google Shape;98;p13"/>
          <p:cNvSpPr txBox="1">
            <a:spLocks noGrp="1"/>
          </p:cNvSpPr>
          <p:nvPr>
            <p:ph type="body" idx="2"/>
          </p:nvPr>
        </p:nvSpPr>
        <p:spPr>
          <a:xfrm>
            <a:off x="6172200" y="1825625"/>
            <a:ext cx="5181600" cy="4121788"/>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o"/>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9" name="Google Shape;99;p13"/>
          <p:cNvSpPr/>
          <p:nvPr/>
        </p:nvSpPr>
        <p:spPr>
          <a:xfrm>
            <a:off x="-14284" y="0"/>
            <a:ext cx="228597" cy="1691004"/>
          </a:xfrm>
          <a:prstGeom prst="rect">
            <a:avLst/>
          </a:prstGeom>
          <a:solidFill>
            <a:srgbClr val="15457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Tahoma"/>
              <a:ea typeface="Tahoma"/>
              <a:cs typeface="Tahoma"/>
              <a:sym typeface="Tahoma"/>
            </a:endParaRPr>
          </a:p>
        </p:txBody>
      </p:sp>
      <p:pic>
        <p:nvPicPr>
          <p:cNvPr id="100" name="Google Shape;100;p13"/>
          <p:cNvPicPr preferRelativeResize="0"/>
          <p:nvPr/>
        </p:nvPicPr>
        <p:blipFill rotWithShape="1">
          <a:blip r:embed="rId2">
            <a:alphaModFix/>
          </a:blip>
          <a:srcRect/>
          <a:stretch/>
        </p:blipFill>
        <p:spPr>
          <a:xfrm>
            <a:off x="10710865" y="5947729"/>
            <a:ext cx="1154151" cy="822960"/>
          </a:xfrm>
          <a:prstGeom prst="rect">
            <a:avLst/>
          </a:prstGeom>
          <a:noFill/>
          <a:ln>
            <a:noFill/>
          </a:ln>
        </p:spPr>
      </p:pic>
      <p:sp>
        <p:nvSpPr>
          <p:cNvPr id="101" name="Google Shape;101;p13"/>
          <p:cNvSpPr/>
          <p:nvPr/>
        </p:nvSpPr>
        <p:spPr>
          <a:xfrm>
            <a:off x="11963403" y="5762000"/>
            <a:ext cx="228597" cy="1097280"/>
          </a:xfrm>
          <a:prstGeom prst="rect">
            <a:avLst/>
          </a:prstGeom>
          <a:solidFill>
            <a:srgbClr val="15457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Tahoma"/>
              <a:ea typeface="Tahoma"/>
              <a:cs typeface="Tahoma"/>
              <a:sym typeface="Tahoma"/>
            </a:endParaRPr>
          </a:p>
        </p:txBody>
      </p:sp>
      <p:sp>
        <p:nvSpPr>
          <p:cNvPr id="102" name="Google Shape;102;p13"/>
          <p:cNvSpPr txBox="1"/>
          <p:nvPr/>
        </p:nvSpPr>
        <p:spPr>
          <a:xfrm>
            <a:off x="838200" y="6326189"/>
            <a:ext cx="2743200" cy="3651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fld id="{00000000-1234-1234-1234-123412341234}" type="slidenum">
              <a:rPr lang="en-US" sz="1600">
                <a:solidFill>
                  <a:srgbClr val="154578"/>
                </a:solidFill>
                <a:latin typeface="Tahoma"/>
                <a:ea typeface="Tahoma"/>
                <a:cs typeface="Tahoma"/>
                <a:sym typeface="Tahoma"/>
              </a:rPr>
              <a:t>‹#›</a:t>
            </a:fld>
            <a:endParaRPr sz="1600">
              <a:solidFill>
                <a:srgbClr val="154578"/>
              </a:solidFill>
              <a:latin typeface="Tahoma"/>
              <a:ea typeface="Tahoma"/>
              <a:cs typeface="Tahoma"/>
              <a:sym typeface="Tahoma"/>
            </a:endParaRPr>
          </a:p>
        </p:txBody>
      </p:sp>
      <p:cxnSp>
        <p:nvCxnSpPr>
          <p:cNvPr id="103" name="Google Shape;103;p13"/>
          <p:cNvCxnSpPr/>
          <p:nvPr/>
        </p:nvCxnSpPr>
        <p:spPr>
          <a:xfrm>
            <a:off x="-14284" y="1690457"/>
            <a:ext cx="12206284" cy="0"/>
          </a:xfrm>
          <a:prstGeom prst="straightConnector1">
            <a:avLst/>
          </a:prstGeom>
          <a:noFill/>
          <a:ln w="9525" cap="flat" cmpd="sng">
            <a:solidFill>
              <a:srgbClr val="154578"/>
            </a:solidFill>
            <a:prstDash val="solid"/>
            <a:miter lim="800000"/>
            <a:headEnd type="none" w="sm" len="sm"/>
            <a:tailEnd type="none" w="sm" len="sm"/>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Comparison">
  <p:cSld name="1_Comparison">
    <p:spTree>
      <p:nvGrpSpPr>
        <p:cNvPr id="1" name="Shape 104"/>
        <p:cNvGrpSpPr/>
        <p:nvPr/>
      </p:nvGrpSpPr>
      <p:grpSpPr>
        <a:xfrm>
          <a:off x="0" y="0"/>
          <a:ext cx="0" cy="0"/>
          <a:chOff x="0" y="0"/>
          <a:chExt cx="0" cy="0"/>
        </a:xfrm>
      </p:grpSpPr>
      <p:sp>
        <p:nvSpPr>
          <p:cNvPr id="105" name="Google Shape;105;p14"/>
          <p:cNvSpPr/>
          <p:nvPr/>
        </p:nvSpPr>
        <p:spPr>
          <a:xfrm>
            <a:off x="-14284" y="1691320"/>
            <a:ext cx="12206284" cy="4056076"/>
          </a:xfrm>
          <a:prstGeom prst="rect">
            <a:avLst/>
          </a:prstGeom>
          <a:solidFill>
            <a:srgbClr val="D8E2F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Tahoma"/>
              <a:ea typeface="Tahoma"/>
              <a:cs typeface="Tahoma"/>
              <a:sym typeface="Tahoma"/>
            </a:endParaRPr>
          </a:p>
        </p:txBody>
      </p:sp>
      <p:sp>
        <p:nvSpPr>
          <p:cNvPr id="106" name="Google Shape;106;p1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54578"/>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7" name="Google Shape;107;p1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1000"/>
              </a:spcBef>
              <a:spcAft>
                <a:spcPts val="0"/>
              </a:spcAft>
              <a:buSzPts val="2400"/>
              <a:buNone/>
              <a:defRPr sz="2400" b="1"/>
            </a:lvl1pPr>
            <a:lvl2pPr marL="914400" lvl="1" indent="-228600" algn="l">
              <a:lnSpc>
                <a:spcPct val="100000"/>
              </a:lnSpc>
              <a:spcBef>
                <a:spcPts val="500"/>
              </a:spcBef>
              <a:spcAft>
                <a:spcPts val="0"/>
              </a:spcAft>
              <a:buSzPts val="2000"/>
              <a:buNone/>
              <a:defRPr sz="2000" b="1"/>
            </a:lvl2pPr>
            <a:lvl3pPr marL="1371600" lvl="2" indent="-228600" algn="l">
              <a:lnSpc>
                <a:spcPct val="100000"/>
              </a:lnSpc>
              <a:spcBef>
                <a:spcPts val="500"/>
              </a:spcBef>
              <a:spcAft>
                <a:spcPts val="0"/>
              </a:spcAft>
              <a:buSzPts val="1800"/>
              <a:buNone/>
              <a:defRPr sz="1800" b="1"/>
            </a:lvl3pPr>
            <a:lvl4pPr marL="1828800" lvl="3" indent="-228600" algn="l">
              <a:lnSpc>
                <a:spcPct val="100000"/>
              </a:lnSpc>
              <a:spcBef>
                <a:spcPts val="500"/>
              </a:spcBef>
              <a:spcAft>
                <a:spcPts val="0"/>
              </a:spcAft>
              <a:buSzPts val="1600"/>
              <a:buNone/>
              <a:defRPr sz="1600" b="1"/>
            </a:lvl4pPr>
            <a:lvl5pPr marL="2286000" lvl="4" indent="-228600" algn="l">
              <a:lnSpc>
                <a:spcPct val="10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08" name="Google Shape;108;p14"/>
          <p:cNvSpPr txBox="1">
            <a:spLocks noGrp="1"/>
          </p:cNvSpPr>
          <p:nvPr>
            <p:ph type="body" idx="2"/>
          </p:nvPr>
        </p:nvSpPr>
        <p:spPr>
          <a:xfrm>
            <a:off x="839788" y="2505075"/>
            <a:ext cx="5157787" cy="3442338"/>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o"/>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9" name="Google Shape;109;p14"/>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1000"/>
              </a:spcBef>
              <a:spcAft>
                <a:spcPts val="0"/>
              </a:spcAft>
              <a:buSzPts val="2400"/>
              <a:buNone/>
              <a:defRPr sz="2400" b="1"/>
            </a:lvl1pPr>
            <a:lvl2pPr marL="914400" lvl="1" indent="-228600" algn="l">
              <a:lnSpc>
                <a:spcPct val="100000"/>
              </a:lnSpc>
              <a:spcBef>
                <a:spcPts val="500"/>
              </a:spcBef>
              <a:spcAft>
                <a:spcPts val="0"/>
              </a:spcAft>
              <a:buSzPts val="2000"/>
              <a:buNone/>
              <a:defRPr sz="2000" b="1"/>
            </a:lvl2pPr>
            <a:lvl3pPr marL="1371600" lvl="2" indent="-228600" algn="l">
              <a:lnSpc>
                <a:spcPct val="100000"/>
              </a:lnSpc>
              <a:spcBef>
                <a:spcPts val="500"/>
              </a:spcBef>
              <a:spcAft>
                <a:spcPts val="0"/>
              </a:spcAft>
              <a:buSzPts val="1800"/>
              <a:buNone/>
              <a:defRPr sz="1800" b="1"/>
            </a:lvl3pPr>
            <a:lvl4pPr marL="1828800" lvl="3" indent="-228600" algn="l">
              <a:lnSpc>
                <a:spcPct val="100000"/>
              </a:lnSpc>
              <a:spcBef>
                <a:spcPts val="500"/>
              </a:spcBef>
              <a:spcAft>
                <a:spcPts val="0"/>
              </a:spcAft>
              <a:buSzPts val="1600"/>
              <a:buNone/>
              <a:defRPr sz="1600" b="1"/>
            </a:lvl4pPr>
            <a:lvl5pPr marL="2286000" lvl="4" indent="-228600" algn="l">
              <a:lnSpc>
                <a:spcPct val="10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0" name="Google Shape;110;p14"/>
          <p:cNvSpPr txBox="1">
            <a:spLocks noGrp="1"/>
          </p:cNvSpPr>
          <p:nvPr>
            <p:ph type="body" idx="4"/>
          </p:nvPr>
        </p:nvSpPr>
        <p:spPr>
          <a:xfrm>
            <a:off x="6172200" y="2505075"/>
            <a:ext cx="5183188" cy="3442338"/>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o"/>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1" name="Google Shape;111;p14"/>
          <p:cNvSpPr/>
          <p:nvPr/>
        </p:nvSpPr>
        <p:spPr>
          <a:xfrm>
            <a:off x="-14284" y="0"/>
            <a:ext cx="228597" cy="1691004"/>
          </a:xfrm>
          <a:prstGeom prst="rect">
            <a:avLst/>
          </a:prstGeom>
          <a:solidFill>
            <a:srgbClr val="15457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Tahoma"/>
              <a:ea typeface="Tahoma"/>
              <a:cs typeface="Tahoma"/>
              <a:sym typeface="Tahoma"/>
            </a:endParaRPr>
          </a:p>
        </p:txBody>
      </p:sp>
      <p:pic>
        <p:nvPicPr>
          <p:cNvPr id="112" name="Google Shape;112;p14"/>
          <p:cNvPicPr preferRelativeResize="0"/>
          <p:nvPr/>
        </p:nvPicPr>
        <p:blipFill rotWithShape="1">
          <a:blip r:embed="rId2">
            <a:alphaModFix/>
          </a:blip>
          <a:srcRect/>
          <a:stretch/>
        </p:blipFill>
        <p:spPr>
          <a:xfrm>
            <a:off x="10710865" y="5947729"/>
            <a:ext cx="1154151" cy="822960"/>
          </a:xfrm>
          <a:prstGeom prst="rect">
            <a:avLst/>
          </a:prstGeom>
          <a:noFill/>
          <a:ln>
            <a:noFill/>
          </a:ln>
        </p:spPr>
      </p:pic>
      <p:sp>
        <p:nvSpPr>
          <p:cNvPr id="113" name="Google Shape;113;p14"/>
          <p:cNvSpPr/>
          <p:nvPr/>
        </p:nvSpPr>
        <p:spPr>
          <a:xfrm>
            <a:off x="11963403" y="5762000"/>
            <a:ext cx="228597" cy="1097280"/>
          </a:xfrm>
          <a:prstGeom prst="rect">
            <a:avLst/>
          </a:prstGeom>
          <a:solidFill>
            <a:srgbClr val="15457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Tahoma"/>
              <a:ea typeface="Tahoma"/>
              <a:cs typeface="Tahoma"/>
              <a:sym typeface="Tahoma"/>
            </a:endParaRPr>
          </a:p>
        </p:txBody>
      </p:sp>
      <p:sp>
        <p:nvSpPr>
          <p:cNvPr id="114" name="Google Shape;114;p14"/>
          <p:cNvSpPr txBox="1"/>
          <p:nvPr/>
        </p:nvSpPr>
        <p:spPr>
          <a:xfrm>
            <a:off x="838200" y="6326189"/>
            <a:ext cx="2743200" cy="3651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fld id="{00000000-1234-1234-1234-123412341234}" type="slidenum">
              <a:rPr lang="en-US" sz="1600">
                <a:solidFill>
                  <a:srgbClr val="154578"/>
                </a:solidFill>
                <a:latin typeface="Tahoma"/>
                <a:ea typeface="Tahoma"/>
                <a:cs typeface="Tahoma"/>
                <a:sym typeface="Tahoma"/>
              </a:rPr>
              <a:t>‹#›</a:t>
            </a:fld>
            <a:endParaRPr sz="1600">
              <a:solidFill>
                <a:srgbClr val="154578"/>
              </a:solidFill>
              <a:latin typeface="Tahoma"/>
              <a:ea typeface="Tahoma"/>
              <a:cs typeface="Tahoma"/>
              <a:sym typeface="Tahoma"/>
            </a:endParaRPr>
          </a:p>
        </p:txBody>
      </p:sp>
      <p:cxnSp>
        <p:nvCxnSpPr>
          <p:cNvPr id="115" name="Google Shape;115;p14"/>
          <p:cNvCxnSpPr/>
          <p:nvPr/>
        </p:nvCxnSpPr>
        <p:spPr>
          <a:xfrm>
            <a:off x="-14284" y="1690457"/>
            <a:ext cx="12206284" cy="0"/>
          </a:xfrm>
          <a:prstGeom prst="straightConnector1">
            <a:avLst/>
          </a:prstGeom>
          <a:noFill/>
          <a:ln w="9525" cap="flat" cmpd="sng">
            <a:solidFill>
              <a:srgbClr val="154578"/>
            </a:solidFill>
            <a:prstDash val="solid"/>
            <a:miter lim="800000"/>
            <a:headEnd type="none" w="sm" len="sm"/>
            <a:tailEnd type="none" w="sm" len="sm"/>
          </a:ln>
        </p:spPr>
      </p:cxn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Picture with Caption">
  <p:cSld name="1_Picture with Caption">
    <p:spTree>
      <p:nvGrpSpPr>
        <p:cNvPr id="1" name="Shape 116"/>
        <p:cNvGrpSpPr/>
        <p:nvPr/>
      </p:nvGrpSpPr>
      <p:grpSpPr>
        <a:xfrm>
          <a:off x="0" y="0"/>
          <a:ext cx="0" cy="0"/>
          <a:chOff x="0" y="0"/>
          <a:chExt cx="0" cy="0"/>
        </a:xfrm>
      </p:grpSpPr>
      <p:sp>
        <p:nvSpPr>
          <p:cNvPr id="117" name="Google Shape;117;p15"/>
          <p:cNvSpPr txBox="1">
            <a:spLocks noGrp="1"/>
          </p:cNvSpPr>
          <p:nvPr>
            <p:ph type="body" idx="1"/>
          </p:nvPr>
        </p:nvSpPr>
        <p:spPr>
          <a:xfrm>
            <a:off x="7423151" y="2058987"/>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2400"/>
              <a:buNone/>
              <a:defRPr sz="2400"/>
            </a:lvl1pPr>
            <a:lvl2pPr marL="914400" lvl="1" indent="-228600" algn="l">
              <a:lnSpc>
                <a:spcPct val="100000"/>
              </a:lnSpc>
              <a:spcBef>
                <a:spcPts val="500"/>
              </a:spcBef>
              <a:spcAft>
                <a:spcPts val="0"/>
              </a:spcAft>
              <a:buSzPts val="1400"/>
              <a:buNone/>
              <a:defRPr sz="1400"/>
            </a:lvl2pPr>
            <a:lvl3pPr marL="1371600" lvl="2" indent="-228600" algn="l">
              <a:lnSpc>
                <a:spcPct val="100000"/>
              </a:lnSpc>
              <a:spcBef>
                <a:spcPts val="500"/>
              </a:spcBef>
              <a:spcAft>
                <a:spcPts val="0"/>
              </a:spcAft>
              <a:buSzPts val="1200"/>
              <a:buNone/>
              <a:defRPr sz="1200"/>
            </a:lvl3pPr>
            <a:lvl4pPr marL="1828800" lvl="3" indent="-228600" algn="l">
              <a:lnSpc>
                <a:spcPct val="100000"/>
              </a:lnSpc>
              <a:spcBef>
                <a:spcPts val="500"/>
              </a:spcBef>
              <a:spcAft>
                <a:spcPts val="0"/>
              </a:spcAft>
              <a:buSzPts val="1000"/>
              <a:buNone/>
              <a:defRPr sz="1000"/>
            </a:lvl4pPr>
            <a:lvl5pPr marL="2286000" lvl="4" indent="-228600" algn="l">
              <a:lnSpc>
                <a:spcPct val="100000"/>
              </a:lnSpc>
              <a:spcBef>
                <a:spcPts val="500"/>
              </a:spcBef>
              <a:spcAft>
                <a:spcPts val="0"/>
              </a:spcAft>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18" name="Google Shape;118;p15"/>
          <p:cNvSpPr/>
          <p:nvPr/>
        </p:nvSpPr>
        <p:spPr>
          <a:xfrm>
            <a:off x="-14284" y="0"/>
            <a:ext cx="228597" cy="1691004"/>
          </a:xfrm>
          <a:prstGeom prst="rect">
            <a:avLst/>
          </a:prstGeom>
          <a:solidFill>
            <a:srgbClr val="15457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Tahoma"/>
              <a:ea typeface="Tahoma"/>
              <a:cs typeface="Tahoma"/>
              <a:sym typeface="Tahoma"/>
            </a:endParaRPr>
          </a:p>
        </p:txBody>
      </p:sp>
      <p:pic>
        <p:nvPicPr>
          <p:cNvPr id="119" name="Google Shape;119;p15"/>
          <p:cNvPicPr preferRelativeResize="0"/>
          <p:nvPr/>
        </p:nvPicPr>
        <p:blipFill rotWithShape="1">
          <a:blip r:embed="rId2">
            <a:alphaModFix/>
          </a:blip>
          <a:srcRect/>
          <a:stretch/>
        </p:blipFill>
        <p:spPr>
          <a:xfrm>
            <a:off x="10710865" y="5947729"/>
            <a:ext cx="1154151" cy="822960"/>
          </a:xfrm>
          <a:prstGeom prst="rect">
            <a:avLst/>
          </a:prstGeom>
          <a:noFill/>
          <a:ln>
            <a:noFill/>
          </a:ln>
        </p:spPr>
      </p:pic>
      <p:sp>
        <p:nvSpPr>
          <p:cNvPr id="120" name="Google Shape;120;p15"/>
          <p:cNvSpPr/>
          <p:nvPr/>
        </p:nvSpPr>
        <p:spPr>
          <a:xfrm>
            <a:off x="11963403" y="5762000"/>
            <a:ext cx="228597" cy="1097280"/>
          </a:xfrm>
          <a:prstGeom prst="rect">
            <a:avLst/>
          </a:prstGeom>
          <a:solidFill>
            <a:srgbClr val="15457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Tahoma"/>
              <a:ea typeface="Tahoma"/>
              <a:cs typeface="Tahoma"/>
              <a:sym typeface="Tahoma"/>
            </a:endParaRPr>
          </a:p>
        </p:txBody>
      </p:sp>
      <p:sp>
        <p:nvSpPr>
          <p:cNvPr id="121" name="Google Shape;121;p15"/>
          <p:cNvSpPr txBox="1"/>
          <p:nvPr/>
        </p:nvSpPr>
        <p:spPr>
          <a:xfrm>
            <a:off x="838200" y="6326189"/>
            <a:ext cx="2743200" cy="3651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fld id="{00000000-1234-1234-1234-123412341234}" type="slidenum">
              <a:rPr lang="en-US" sz="1600">
                <a:solidFill>
                  <a:srgbClr val="154578"/>
                </a:solidFill>
                <a:latin typeface="Tahoma"/>
                <a:ea typeface="Tahoma"/>
                <a:cs typeface="Tahoma"/>
                <a:sym typeface="Tahoma"/>
              </a:rPr>
              <a:t>‹#›</a:t>
            </a:fld>
            <a:endParaRPr sz="1600">
              <a:solidFill>
                <a:srgbClr val="154578"/>
              </a:solidFill>
              <a:latin typeface="Tahoma"/>
              <a:ea typeface="Tahoma"/>
              <a:cs typeface="Tahoma"/>
              <a:sym typeface="Tahoma"/>
            </a:endParaRPr>
          </a:p>
        </p:txBody>
      </p:sp>
      <p:sp>
        <p:nvSpPr>
          <p:cNvPr id="122" name="Google Shape;122;p15"/>
          <p:cNvSpPr>
            <a:spLocks noGrp="1"/>
          </p:cNvSpPr>
          <p:nvPr>
            <p:ph type="pic" idx="2"/>
          </p:nvPr>
        </p:nvSpPr>
        <p:spPr>
          <a:xfrm>
            <a:off x="836612" y="2058987"/>
            <a:ext cx="6172200" cy="3811588"/>
          </a:xfrm>
          <a:prstGeom prst="rect">
            <a:avLst/>
          </a:prstGeom>
          <a:noFill/>
          <a:ln>
            <a:noFill/>
          </a:ln>
        </p:spPr>
      </p:sp>
      <p:sp>
        <p:nvSpPr>
          <p:cNvPr id="123" name="Google Shape;123;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54578"/>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124" name="Google Shape;124;p15"/>
          <p:cNvCxnSpPr/>
          <p:nvPr/>
        </p:nvCxnSpPr>
        <p:spPr>
          <a:xfrm>
            <a:off x="-14284" y="1690457"/>
            <a:ext cx="12206284" cy="0"/>
          </a:xfrm>
          <a:prstGeom prst="straightConnector1">
            <a:avLst/>
          </a:prstGeom>
          <a:noFill/>
          <a:ln w="9525" cap="flat" cmpd="sng">
            <a:solidFill>
              <a:srgbClr val="154578"/>
            </a:solidFill>
            <a:prstDash val="solid"/>
            <a:miter lim="800000"/>
            <a:headEnd type="none" w="sm" len="sm"/>
            <a:tailEnd type="none" w="sm" len="sm"/>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6"/>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067EE84-FA90-F048-BE34-262D4091903B}"/>
              </a:ext>
            </a:extLst>
          </p:cNvPr>
          <p:cNvSpPr/>
          <p:nvPr userDrawn="1"/>
        </p:nvSpPr>
        <p:spPr>
          <a:xfrm>
            <a:off x="0" y="0"/>
            <a:ext cx="6096000" cy="6858000"/>
          </a:xfrm>
          <a:prstGeom prst="rect">
            <a:avLst/>
          </a:prstGeom>
          <a:solidFill>
            <a:srgbClr val="1545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Tahoma" panose="020B0604030504040204" pitchFamily="34" charset="0"/>
            </a:endParaRPr>
          </a:p>
        </p:txBody>
      </p:sp>
      <p:sp>
        <p:nvSpPr>
          <p:cNvPr id="2" name="Title 1">
            <a:extLst>
              <a:ext uri="{FF2B5EF4-FFF2-40B4-BE49-F238E27FC236}">
                <a16:creationId xmlns:a16="http://schemas.microsoft.com/office/drawing/2014/main" id="{B804C3C2-9787-E940-96FB-F9FE96BC97C9}"/>
              </a:ext>
            </a:extLst>
          </p:cNvPr>
          <p:cNvSpPr>
            <a:spLocks noGrp="1"/>
          </p:cNvSpPr>
          <p:nvPr>
            <p:ph type="ctrTitle"/>
          </p:nvPr>
        </p:nvSpPr>
        <p:spPr>
          <a:xfrm>
            <a:off x="495358" y="1032734"/>
            <a:ext cx="5300664" cy="3255962"/>
          </a:xfrm>
        </p:spPr>
        <p:txBody>
          <a:bodyPr anchor="b">
            <a:normAutofit/>
          </a:bodyPr>
          <a:lstStyle>
            <a:lvl1pPr algn="l">
              <a:lnSpc>
                <a:spcPct val="100000"/>
              </a:lnSpc>
              <a:defRPr sz="44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B02FC7B-BC2F-E046-B777-77C923BDB4BF}"/>
              </a:ext>
            </a:extLst>
          </p:cNvPr>
          <p:cNvSpPr>
            <a:spLocks noGrp="1"/>
          </p:cNvSpPr>
          <p:nvPr>
            <p:ph type="subTitle" idx="1" hasCustomPrompt="1"/>
          </p:nvPr>
        </p:nvSpPr>
        <p:spPr>
          <a:xfrm>
            <a:off x="485775" y="4570743"/>
            <a:ext cx="5300664" cy="1739897"/>
          </a:xfrm>
        </p:spPr>
        <p:txBody>
          <a:bodyPr>
            <a:norm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Authors &amp; Affiliations</a:t>
            </a:r>
          </a:p>
        </p:txBody>
      </p:sp>
      <p:sp>
        <p:nvSpPr>
          <p:cNvPr id="8" name="Rectangle 7">
            <a:extLst>
              <a:ext uri="{FF2B5EF4-FFF2-40B4-BE49-F238E27FC236}">
                <a16:creationId xmlns:a16="http://schemas.microsoft.com/office/drawing/2014/main" id="{ABD73571-B3E4-DE42-9902-1FEBA637C67C}"/>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b="0" i="0">
              <a:latin typeface="Tahoma" panose="020B0604030504040204" pitchFamily="34" charset="0"/>
            </a:endParaRPr>
          </a:p>
        </p:txBody>
      </p:sp>
      <p:pic>
        <p:nvPicPr>
          <p:cNvPr id="19" name="Picture 18">
            <a:extLst>
              <a:ext uri="{FF2B5EF4-FFF2-40B4-BE49-F238E27FC236}">
                <a16:creationId xmlns:a16="http://schemas.microsoft.com/office/drawing/2014/main" id="{FE0615AD-8FBE-3E43-9E47-8226A0C10881}"/>
              </a:ext>
            </a:extLst>
          </p:cNvPr>
          <p:cNvPicPr>
            <a:picLocks noChangeAspect="1"/>
          </p:cNvPicPr>
          <p:nvPr userDrawn="1"/>
        </p:nvPicPr>
        <p:blipFill>
          <a:blip r:embed="rId2"/>
          <a:stretch>
            <a:fillRect/>
          </a:stretch>
        </p:blipFill>
        <p:spPr>
          <a:xfrm>
            <a:off x="523182" y="170970"/>
            <a:ext cx="2210292" cy="731520"/>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C4259D6C-A1C2-1B4D-A240-86FD09AB9560}"/>
              </a:ext>
            </a:extLst>
          </p:cNvPr>
          <p:cNvPicPr>
            <a:picLocks noChangeAspect="1"/>
          </p:cNvPicPr>
          <p:nvPr userDrawn="1"/>
        </p:nvPicPr>
        <p:blipFill>
          <a:blip r:embed="rId3"/>
          <a:stretch>
            <a:fillRect/>
          </a:stretch>
        </p:blipFill>
        <p:spPr>
          <a:xfrm>
            <a:off x="4212187" y="6356665"/>
            <a:ext cx="1615440" cy="365760"/>
          </a:xfrm>
          <a:prstGeom prst="rect">
            <a:avLst/>
          </a:prstGeom>
        </p:spPr>
      </p:pic>
    </p:spTree>
    <p:extLst>
      <p:ext uri="{BB962C8B-B14F-4D97-AF65-F5344CB8AC3E}">
        <p14:creationId xmlns:p14="http://schemas.microsoft.com/office/powerpoint/2010/main" val="3346357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 name="Date Placeholder 3">
            <a:extLst>
              <a:ext uri="{FF2B5EF4-FFF2-40B4-BE49-F238E27FC236}">
                <a16:creationId xmlns:a16="http://schemas.microsoft.com/office/drawing/2014/main" id="{3B66B617-154B-C54C-916F-2E3EDB88AD40}"/>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a:p>
        </p:txBody>
      </p:sp>
      <p:sp>
        <p:nvSpPr>
          <p:cNvPr id="2" name="Title 1">
            <a:extLst>
              <a:ext uri="{FF2B5EF4-FFF2-40B4-BE49-F238E27FC236}">
                <a16:creationId xmlns:a16="http://schemas.microsoft.com/office/drawing/2014/main" id="{A6D0B1EF-4F8F-734F-A6F5-4BFA1D3E419D}"/>
              </a:ext>
            </a:extLst>
          </p:cNvPr>
          <p:cNvSpPr>
            <a:spLocks noGrp="1"/>
          </p:cNvSpPr>
          <p:nvPr>
            <p:ph type="title"/>
          </p:nvPr>
        </p:nvSpPr>
        <p:spPr/>
        <p:txBody>
          <a:bodyPr/>
          <a:lstStyle>
            <a:lvl1pPr>
              <a:defRPr>
                <a:solidFill>
                  <a:srgbClr val="154578"/>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96D54A78-A974-054E-9F5F-8441C1B19B45}"/>
              </a:ext>
            </a:extLst>
          </p:cNvPr>
          <p:cNvSpPr>
            <a:spLocks noGrp="1"/>
          </p:cNvSpPr>
          <p:nvPr>
            <p:ph idx="1"/>
          </p:nvPr>
        </p:nvSpPr>
        <p:spPr>
          <a:xfrm>
            <a:off x="838200" y="1825625"/>
            <a:ext cx="10515600" cy="4121788"/>
          </a:xfrm>
        </p:spPr>
        <p:txBody>
          <a:bodyPr>
            <a:normAutofit/>
          </a:bodyPr>
          <a:lstStyle>
            <a:lvl1pPr>
              <a:buClr>
                <a:srgbClr val="154578"/>
              </a:buClr>
              <a:defRPr sz="2400">
                <a:latin typeface="Tahoma" panose="020B0604030504040204" pitchFamily="34" charset="0"/>
                <a:ea typeface="Tahoma" panose="020B0604030504040204" pitchFamily="34" charset="0"/>
                <a:cs typeface="Tahoma" panose="020B0604030504040204" pitchFamily="34" charset="0"/>
              </a:defRPr>
            </a:lvl1pPr>
            <a:lvl2pPr marL="685800" indent="-228600">
              <a:buClr>
                <a:srgbClr val="154578"/>
              </a:buClr>
              <a:buFont typeface="System Font Regular"/>
              <a:buChar char="‒"/>
              <a:defRPr sz="2400">
                <a:latin typeface="Tahoma" panose="020B0604030504040204" pitchFamily="34" charset="0"/>
                <a:ea typeface="Tahoma" panose="020B0604030504040204" pitchFamily="34" charset="0"/>
                <a:cs typeface="Tahoma" panose="020B0604030504040204" pitchFamily="34" charset="0"/>
              </a:defRPr>
            </a:lvl2pPr>
            <a:lvl3pPr marL="1143000" indent="-228600">
              <a:buClr>
                <a:srgbClr val="154578"/>
              </a:buClr>
              <a:buFont typeface="Courier New" panose="02070309020205020404" pitchFamily="49" charset="0"/>
              <a:buChar char="o"/>
              <a:defRPr sz="2400">
                <a:latin typeface="Tahoma" panose="020B0604030504040204" pitchFamily="34" charset="0"/>
                <a:ea typeface="Tahoma" panose="020B0604030504040204" pitchFamily="34" charset="0"/>
                <a:cs typeface="Tahoma" panose="020B0604030504040204" pitchFamily="34" charset="0"/>
              </a:defRPr>
            </a:lvl3pPr>
            <a:lvl4pPr marL="1600200" indent="-228600">
              <a:buClr>
                <a:srgbClr val="154578"/>
              </a:buClr>
              <a:buFont typeface="Wingdings" pitchFamily="2" charset="2"/>
              <a:buChar char="§"/>
              <a:defRPr sz="2400">
                <a:latin typeface="Tahoma" panose="020B0604030504040204" pitchFamily="34" charset="0"/>
                <a:ea typeface="Tahoma" panose="020B0604030504040204" pitchFamily="34" charset="0"/>
                <a:cs typeface="Tahoma" panose="020B0604030504040204" pitchFamily="34" charset="0"/>
              </a:defRPr>
            </a:lvl4pPr>
            <a:lvl5pPr>
              <a:buClr>
                <a:srgbClr val="154578"/>
              </a:buClr>
              <a:defRPr sz="2400">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503FFD93-FE4D-D84D-B881-E66389239AA7}"/>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b="0" i="0">
              <a:latin typeface="Tahoma" panose="020B0604030504040204" pitchFamily="34" charset="0"/>
            </a:endParaRPr>
          </a:p>
        </p:txBody>
      </p:sp>
      <p:pic>
        <p:nvPicPr>
          <p:cNvPr id="15" name="Picture 14">
            <a:extLst>
              <a:ext uri="{FF2B5EF4-FFF2-40B4-BE49-F238E27FC236}">
                <a16:creationId xmlns:a16="http://schemas.microsoft.com/office/drawing/2014/main" id="{1EE89859-A09C-8D4E-985F-81D5BF9932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10865" y="5947729"/>
            <a:ext cx="1154151" cy="822960"/>
          </a:xfrm>
          <a:prstGeom prst="rect">
            <a:avLst/>
          </a:prstGeom>
        </p:spPr>
      </p:pic>
      <p:sp>
        <p:nvSpPr>
          <p:cNvPr id="16" name="Rectangle 15">
            <a:extLst>
              <a:ext uri="{FF2B5EF4-FFF2-40B4-BE49-F238E27FC236}">
                <a16:creationId xmlns:a16="http://schemas.microsoft.com/office/drawing/2014/main" id="{6D9F3E1E-84EE-8D45-8BC6-C953E7BCA3F3}"/>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b="0" i="0">
              <a:latin typeface="Tahoma" panose="020B0604030504040204" pitchFamily="34" charset="0"/>
            </a:endParaRPr>
          </a:p>
        </p:txBody>
      </p:sp>
      <p:cxnSp>
        <p:nvCxnSpPr>
          <p:cNvPr id="11" name="Straight Connector 10">
            <a:extLst>
              <a:ext uri="{FF2B5EF4-FFF2-40B4-BE49-F238E27FC236}">
                <a16:creationId xmlns:a16="http://schemas.microsoft.com/office/drawing/2014/main" id="{741D638F-16BA-174C-A385-51CF95BB68DD}"/>
              </a:ext>
            </a:extLst>
          </p:cNvPr>
          <p:cNvCxnSpPr/>
          <p:nvPr userDrawn="1"/>
        </p:nvCxnSpPr>
        <p:spPr>
          <a:xfrm>
            <a:off x="-14284" y="1690457"/>
            <a:ext cx="12206284" cy="0"/>
          </a:xfrm>
          <a:prstGeom prst="line">
            <a:avLst/>
          </a:prstGeom>
          <a:ln w="6350">
            <a:solidFill>
              <a:srgbClr val="15457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86126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10" name="Date Placeholder 3">
            <a:extLst>
              <a:ext uri="{FF2B5EF4-FFF2-40B4-BE49-F238E27FC236}">
                <a16:creationId xmlns:a16="http://schemas.microsoft.com/office/drawing/2014/main" id="{D761EDC7-9D99-F748-847D-8BC8146F6C7D}"/>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a:p>
        </p:txBody>
      </p:sp>
      <p:sp>
        <p:nvSpPr>
          <p:cNvPr id="5" name="Rectangle 4">
            <a:extLst>
              <a:ext uri="{FF2B5EF4-FFF2-40B4-BE49-F238E27FC236}">
                <a16:creationId xmlns:a16="http://schemas.microsoft.com/office/drawing/2014/main" id="{77AB53C1-60F3-B84B-B1B7-D08E877590D9}"/>
              </a:ext>
            </a:extLst>
          </p:cNvPr>
          <p:cNvSpPr/>
          <p:nvPr userDrawn="1"/>
        </p:nvSpPr>
        <p:spPr>
          <a:xfrm>
            <a:off x="-14284" y="1691320"/>
            <a:ext cx="12206284" cy="405607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Tahoma" panose="020B0604030504040204" pitchFamily="34" charset="0"/>
            </a:endParaRPr>
          </a:p>
        </p:txBody>
      </p:sp>
      <p:sp>
        <p:nvSpPr>
          <p:cNvPr id="2" name="Title 1">
            <a:extLst>
              <a:ext uri="{FF2B5EF4-FFF2-40B4-BE49-F238E27FC236}">
                <a16:creationId xmlns:a16="http://schemas.microsoft.com/office/drawing/2014/main" id="{A6D0B1EF-4F8F-734F-A6F5-4BFA1D3E419D}"/>
              </a:ext>
            </a:extLst>
          </p:cNvPr>
          <p:cNvSpPr>
            <a:spLocks noGrp="1"/>
          </p:cNvSpPr>
          <p:nvPr>
            <p:ph type="title"/>
          </p:nvPr>
        </p:nvSpPr>
        <p:spPr/>
        <p:txBody>
          <a:bodyPr/>
          <a:lstStyle>
            <a:lvl1pPr>
              <a:defRPr>
                <a:solidFill>
                  <a:srgbClr val="154578"/>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96D54A78-A974-054E-9F5F-8441C1B19B45}"/>
              </a:ext>
            </a:extLst>
          </p:cNvPr>
          <p:cNvSpPr>
            <a:spLocks noGrp="1"/>
          </p:cNvSpPr>
          <p:nvPr>
            <p:ph idx="1"/>
          </p:nvPr>
        </p:nvSpPr>
        <p:spPr>
          <a:xfrm>
            <a:off x="838200" y="1825625"/>
            <a:ext cx="10515600" cy="3822821"/>
          </a:xfrm>
        </p:spPr>
        <p:txBody>
          <a:bodyPr>
            <a:normAutofit/>
          </a:bodyPr>
          <a:lstStyle>
            <a:lvl1pPr>
              <a:buClr>
                <a:srgbClr val="154578"/>
              </a:buClr>
              <a:defRPr sz="2400">
                <a:latin typeface="Tahoma" panose="020B0604030504040204" pitchFamily="34" charset="0"/>
                <a:ea typeface="Tahoma" panose="020B0604030504040204" pitchFamily="34" charset="0"/>
                <a:cs typeface="Tahoma" panose="020B0604030504040204" pitchFamily="34" charset="0"/>
              </a:defRPr>
            </a:lvl1pPr>
            <a:lvl2pPr marL="685800" indent="-228600">
              <a:buClr>
                <a:srgbClr val="154578"/>
              </a:buClr>
              <a:buFont typeface="System Font Regular"/>
              <a:buChar char="‒"/>
              <a:defRPr sz="2400">
                <a:latin typeface="Tahoma" panose="020B0604030504040204" pitchFamily="34" charset="0"/>
                <a:ea typeface="Tahoma" panose="020B0604030504040204" pitchFamily="34" charset="0"/>
                <a:cs typeface="Tahoma" panose="020B0604030504040204" pitchFamily="34" charset="0"/>
              </a:defRPr>
            </a:lvl2pPr>
            <a:lvl3pPr marL="1143000" indent="-228600">
              <a:buClr>
                <a:srgbClr val="154578"/>
              </a:buClr>
              <a:buFont typeface="Courier New" panose="02070309020205020404" pitchFamily="49" charset="0"/>
              <a:buChar char="o"/>
              <a:defRPr sz="2400">
                <a:latin typeface="Tahoma" panose="020B0604030504040204" pitchFamily="34" charset="0"/>
                <a:ea typeface="Tahoma" panose="020B0604030504040204" pitchFamily="34" charset="0"/>
                <a:cs typeface="Tahoma" panose="020B0604030504040204" pitchFamily="34" charset="0"/>
              </a:defRPr>
            </a:lvl3pPr>
            <a:lvl4pPr marL="1600200" indent="-228600">
              <a:buClr>
                <a:srgbClr val="154578"/>
              </a:buClr>
              <a:buFont typeface="Wingdings" pitchFamily="2" charset="2"/>
              <a:buChar char="§"/>
              <a:defRPr sz="2400">
                <a:latin typeface="Tahoma" panose="020B0604030504040204" pitchFamily="34" charset="0"/>
                <a:ea typeface="Tahoma" panose="020B0604030504040204" pitchFamily="34" charset="0"/>
                <a:cs typeface="Tahoma" panose="020B0604030504040204" pitchFamily="34" charset="0"/>
              </a:defRPr>
            </a:lvl4pPr>
            <a:lvl5pPr>
              <a:buClr>
                <a:srgbClr val="154578"/>
              </a:buClr>
              <a:defRPr sz="2400">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503FFD93-FE4D-D84D-B881-E66389239AA7}"/>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b="0" i="0">
              <a:latin typeface="Tahoma" panose="020B0604030504040204" pitchFamily="34" charset="0"/>
            </a:endParaRPr>
          </a:p>
        </p:txBody>
      </p:sp>
      <p:pic>
        <p:nvPicPr>
          <p:cNvPr id="15" name="Picture 14">
            <a:extLst>
              <a:ext uri="{FF2B5EF4-FFF2-40B4-BE49-F238E27FC236}">
                <a16:creationId xmlns:a16="http://schemas.microsoft.com/office/drawing/2014/main" id="{1EE89859-A09C-8D4E-985F-81D5BF9932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10865" y="5947729"/>
            <a:ext cx="1154151" cy="822960"/>
          </a:xfrm>
          <a:prstGeom prst="rect">
            <a:avLst/>
          </a:prstGeom>
        </p:spPr>
      </p:pic>
      <p:sp>
        <p:nvSpPr>
          <p:cNvPr id="16" name="Rectangle 15">
            <a:extLst>
              <a:ext uri="{FF2B5EF4-FFF2-40B4-BE49-F238E27FC236}">
                <a16:creationId xmlns:a16="http://schemas.microsoft.com/office/drawing/2014/main" id="{6D9F3E1E-84EE-8D45-8BC6-C953E7BCA3F3}"/>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b="0" i="0">
              <a:latin typeface="Tahoma" panose="020B0604030504040204" pitchFamily="34" charset="0"/>
            </a:endParaRPr>
          </a:p>
        </p:txBody>
      </p:sp>
      <p:cxnSp>
        <p:nvCxnSpPr>
          <p:cNvPr id="8" name="Straight Connector 7">
            <a:extLst>
              <a:ext uri="{FF2B5EF4-FFF2-40B4-BE49-F238E27FC236}">
                <a16:creationId xmlns:a16="http://schemas.microsoft.com/office/drawing/2014/main" id="{6C4E6479-DBC6-D340-9083-F99AA10359EE}"/>
              </a:ext>
            </a:extLst>
          </p:cNvPr>
          <p:cNvCxnSpPr/>
          <p:nvPr userDrawn="1"/>
        </p:nvCxnSpPr>
        <p:spPr>
          <a:xfrm>
            <a:off x="-14284" y="1690457"/>
            <a:ext cx="12206284" cy="0"/>
          </a:xfrm>
          <a:prstGeom prst="line">
            <a:avLst/>
          </a:prstGeom>
          <a:ln w="6350">
            <a:solidFill>
              <a:srgbClr val="15457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19285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Section Divid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067EE84-FA90-F048-BE34-262D4091903B}"/>
              </a:ext>
            </a:extLst>
          </p:cNvPr>
          <p:cNvSpPr/>
          <p:nvPr userDrawn="1"/>
        </p:nvSpPr>
        <p:spPr>
          <a:xfrm>
            <a:off x="0" y="0"/>
            <a:ext cx="12192000" cy="5635487"/>
          </a:xfrm>
          <a:prstGeom prst="rect">
            <a:avLst/>
          </a:prstGeom>
          <a:solidFill>
            <a:srgbClr val="1545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Tahoma" panose="020B0604030504040204" pitchFamily="34" charset="0"/>
            </a:endParaRPr>
          </a:p>
        </p:txBody>
      </p:sp>
      <p:sp>
        <p:nvSpPr>
          <p:cNvPr id="2" name="Title 1">
            <a:extLst>
              <a:ext uri="{FF2B5EF4-FFF2-40B4-BE49-F238E27FC236}">
                <a16:creationId xmlns:a16="http://schemas.microsoft.com/office/drawing/2014/main" id="{B804C3C2-9787-E940-96FB-F9FE96BC97C9}"/>
              </a:ext>
            </a:extLst>
          </p:cNvPr>
          <p:cNvSpPr>
            <a:spLocks noGrp="1"/>
          </p:cNvSpPr>
          <p:nvPr>
            <p:ph type="ctrTitle" hasCustomPrompt="1"/>
          </p:nvPr>
        </p:nvSpPr>
        <p:spPr>
          <a:xfrm>
            <a:off x="485774" y="0"/>
            <a:ext cx="7803983" cy="3255962"/>
          </a:xfrm>
        </p:spPr>
        <p:txBody>
          <a:bodyPr anchor="b">
            <a:normAutofit/>
          </a:bodyPr>
          <a:lstStyle>
            <a:lvl1pPr algn="l">
              <a:lnSpc>
                <a:spcPct val="100000"/>
              </a:lnSpc>
              <a:defRPr sz="4800">
                <a:solidFill>
                  <a:schemeClr val="bg1"/>
                </a:solidFill>
              </a:defRPr>
            </a:lvl1pPr>
          </a:lstStyle>
          <a:p>
            <a:r>
              <a:rPr lang="en-US"/>
              <a:t>Section Divider</a:t>
            </a:r>
          </a:p>
        </p:txBody>
      </p:sp>
      <p:sp>
        <p:nvSpPr>
          <p:cNvPr id="3" name="Subtitle 2">
            <a:extLst>
              <a:ext uri="{FF2B5EF4-FFF2-40B4-BE49-F238E27FC236}">
                <a16:creationId xmlns:a16="http://schemas.microsoft.com/office/drawing/2014/main" id="{DB02FC7B-BC2F-E046-B777-77C923BDB4BF}"/>
              </a:ext>
            </a:extLst>
          </p:cNvPr>
          <p:cNvSpPr>
            <a:spLocks noGrp="1"/>
          </p:cNvSpPr>
          <p:nvPr>
            <p:ph type="subTitle" idx="1" hasCustomPrompt="1"/>
          </p:nvPr>
        </p:nvSpPr>
        <p:spPr>
          <a:xfrm>
            <a:off x="485774" y="3603627"/>
            <a:ext cx="7803982" cy="1739897"/>
          </a:xfrm>
        </p:spPr>
        <p:txBody>
          <a:bodyPr>
            <a:normAutofit/>
          </a:bodyPr>
          <a:lstStyle>
            <a:lvl1pPr marL="0" indent="0" algn="l">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Subtitle</a:t>
            </a:r>
          </a:p>
        </p:txBody>
      </p:sp>
      <p:sp>
        <p:nvSpPr>
          <p:cNvPr id="8" name="Rectangle 7">
            <a:extLst>
              <a:ext uri="{FF2B5EF4-FFF2-40B4-BE49-F238E27FC236}">
                <a16:creationId xmlns:a16="http://schemas.microsoft.com/office/drawing/2014/main" id="{ABD73571-B3E4-DE42-9902-1FEBA637C67C}"/>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b="0" i="0">
              <a:latin typeface="Tahoma" panose="020B0604030504040204" pitchFamily="34" charset="0"/>
            </a:endParaRPr>
          </a:p>
        </p:txBody>
      </p:sp>
      <p:pic>
        <p:nvPicPr>
          <p:cNvPr id="10" name="Picture 9">
            <a:extLst>
              <a:ext uri="{FF2B5EF4-FFF2-40B4-BE49-F238E27FC236}">
                <a16:creationId xmlns:a16="http://schemas.microsoft.com/office/drawing/2014/main" id="{0476ED2C-5527-F143-A131-A0F67F0C0D3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10865" y="5947729"/>
            <a:ext cx="1154151" cy="822960"/>
          </a:xfrm>
          <a:prstGeom prst="rect">
            <a:avLst/>
          </a:prstGeom>
        </p:spPr>
      </p:pic>
      <p:sp>
        <p:nvSpPr>
          <p:cNvPr id="11" name="Date Placeholder 3">
            <a:extLst>
              <a:ext uri="{FF2B5EF4-FFF2-40B4-BE49-F238E27FC236}">
                <a16:creationId xmlns:a16="http://schemas.microsoft.com/office/drawing/2014/main" id="{7C8EBEBC-955A-7444-8EA4-6958A0085BD5}"/>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solidFill>
                  <a:srgbClr val="154578"/>
                </a:solidFill>
              </a:rPr>
              <a:pPr/>
              <a:t>‹#›</a:t>
            </a:fld>
            <a:endParaRPr lang="en-US">
              <a:solidFill>
                <a:srgbClr val="154578"/>
              </a:solidFill>
            </a:endParaRPr>
          </a:p>
        </p:txBody>
      </p:sp>
      <p:pic>
        <p:nvPicPr>
          <p:cNvPr id="4" name="Picture 3">
            <a:extLst>
              <a:ext uri="{FF2B5EF4-FFF2-40B4-BE49-F238E27FC236}">
                <a16:creationId xmlns:a16="http://schemas.microsoft.com/office/drawing/2014/main" id="{B8F2FC0E-43D4-BC45-9E8D-6C0087A3E05E}"/>
              </a:ext>
            </a:extLst>
          </p:cNvPr>
          <p:cNvPicPr>
            <a:picLocks noChangeAspect="1"/>
          </p:cNvPicPr>
          <p:nvPr userDrawn="1"/>
        </p:nvPicPr>
        <p:blipFill>
          <a:blip r:embed="rId3">
            <a:alphaModFix amt="50000"/>
          </a:blip>
          <a:stretch>
            <a:fillRect/>
          </a:stretch>
        </p:blipFill>
        <p:spPr>
          <a:xfrm>
            <a:off x="7986532" y="-529048"/>
            <a:ext cx="5044585" cy="5044585"/>
          </a:xfrm>
          <a:prstGeom prst="rect">
            <a:avLst/>
          </a:prstGeom>
        </p:spPr>
      </p:pic>
    </p:spTree>
    <p:extLst>
      <p:ext uri="{BB962C8B-B14F-4D97-AF65-F5344CB8AC3E}">
        <p14:creationId xmlns:p14="http://schemas.microsoft.com/office/powerpoint/2010/main" val="30650304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and Content" type="obj">
  <p:cSld name="OBJECT">
    <p:spTree>
      <p:nvGrpSpPr>
        <p:cNvPr id="1" name="Shape 22"/>
        <p:cNvGrpSpPr/>
        <p:nvPr/>
      </p:nvGrpSpPr>
      <p:grpSpPr>
        <a:xfrm>
          <a:off x="0" y="0"/>
          <a:ext cx="0" cy="0"/>
          <a:chOff x="0" y="0"/>
          <a:chExt cx="0" cy="0"/>
        </a:xfrm>
      </p:grpSpPr>
      <p:sp>
        <p:nvSpPr>
          <p:cNvPr id="23" name="Google Shape;23;p3"/>
          <p:cNvSpPr txBox="1"/>
          <p:nvPr/>
        </p:nvSpPr>
        <p:spPr>
          <a:xfrm>
            <a:off x="838200" y="6326189"/>
            <a:ext cx="2743200" cy="3651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fld id="{00000000-1234-1234-1234-123412341234}" type="slidenum">
              <a:rPr lang="en-US" sz="1600" b="0" i="0" u="none" strike="noStrike" cap="none">
                <a:solidFill>
                  <a:srgbClr val="154578"/>
                </a:solidFill>
                <a:latin typeface="Tahoma"/>
                <a:ea typeface="Tahoma"/>
                <a:cs typeface="Tahoma"/>
                <a:sym typeface="Tahoma"/>
              </a:rPr>
              <a:t>‹#›</a:t>
            </a:fld>
            <a:endParaRPr sz="1600" b="0" i="0" u="none" strike="noStrike" cap="none">
              <a:solidFill>
                <a:srgbClr val="154578"/>
              </a:solidFill>
              <a:latin typeface="Tahoma"/>
              <a:ea typeface="Tahoma"/>
              <a:cs typeface="Tahoma"/>
              <a:sym typeface="Tahoma"/>
            </a:endParaRPr>
          </a:p>
        </p:txBody>
      </p:sp>
      <p:sp>
        <p:nvSpPr>
          <p:cNvPr id="24" name="Google Shape;24;p3"/>
          <p:cNvSpPr/>
          <p:nvPr/>
        </p:nvSpPr>
        <p:spPr>
          <a:xfrm>
            <a:off x="-14284" y="1691320"/>
            <a:ext cx="12206284" cy="4056076"/>
          </a:xfrm>
          <a:prstGeom prst="rect">
            <a:avLst/>
          </a:prstGeom>
          <a:solidFill>
            <a:srgbClr val="D8E2F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ahoma"/>
              <a:ea typeface="Tahoma"/>
              <a:cs typeface="Tahoma"/>
              <a:sym typeface="Tahoma"/>
            </a:endParaRPr>
          </a:p>
        </p:txBody>
      </p:sp>
      <p:sp>
        <p:nvSpPr>
          <p:cNvPr id="25" name="Google Shape;25;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54578"/>
              </a:buClr>
              <a:buSzPts val="4400"/>
              <a:buFont typeface="Tahoma"/>
              <a:buNone/>
              <a:defRPr>
                <a:solidFill>
                  <a:srgbClr val="154578"/>
                </a:solidFill>
                <a:latin typeface="Tahoma"/>
                <a:ea typeface="Tahoma"/>
                <a:cs typeface="Tahoma"/>
                <a:sym typeface="Tahom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3"/>
          <p:cNvSpPr txBox="1">
            <a:spLocks noGrp="1"/>
          </p:cNvSpPr>
          <p:nvPr>
            <p:ph type="body" idx="1"/>
          </p:nvPr>
        </p:nvSpPr>
        <p:spPr>
          <a:xfrm>
            <a:off x="838200" y="1825625"/>
            <a:ext cx="10515600" cy="3822821"/>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1000"/>
              </a:spcBef>
              <a:spcAft>
                <a:spcPts val="0"/>
              </a:spcAft>
              <a:buClr>
                <a:srgbClr val="154578"/>
              </a:buClr>
              <a:buSzPts val="2400"/>
              <a:buChar char="•"/>
              <a:defRPr sz="2400">
                <a:latin typeface="Tahoma"/>
                <a:ea typeface="Tahoma"/>
                <a:cs typeface="Tahoma"/>
                <a:sym typeface="Tahoma"/>
              </a:defRPr>
            </a:lvl1pPr>
            <a:lvl2pPr marL="914400" lvl="1" indent="-381000" algn="l">
              <a:lnSpc>
                <a:spcPct val="100000"/>
              </a:lnSpc>
              <a:spcBef>
                <a:spcPts val="500"/>
              </a:spcBef>
              <a:spcAft>
                <a:spcPts val="0"/>
              </a:spcAft>
              <a:buClr>
                <a:srgbClr val="154578"/>
              </a:buClr>
              <a:buSzPts val="2400"/>
              <a:buFont typeface="NTR"/>
              <a:buChar char="‒"/>
              <a:defRPr sz="2400">
                <a:latin typeface="Tahoma"/>
                <a:ea typeface="Tahoma"/>
                <a:cs typeface="Tahoma"/>
                <a:sym typeface="Tahoma"/>
              </a:defRPr>
            </a:lvl2pPr>
            <a:lvl3pPr marL="1371600" lvl="2" indent="-381000" algn="l">
              <a:lnSpc>
                <a:spcPct val="100000"/>
              </a:lnSpc>
              <a:spcBef>
                <a:spcPts val="500"/>
              </a:spcBef>
              <a:spcAft>
                <a:spcPts val="0"/>
              </a:spcAft>
              <a:buClr>
                <a:srgbClr val="154578"/>
              </a:buClr>
              <a:buSzPts val="2400"/>
              <a:buFont typeface="Courier New"/>
              <a:buChar char="o"/>
              <a:defRPr sz="2400">
                <a:latin typeface="Tahoma"/>
                <a:ea typeface="Tahoma"/>
                <a:cs typeface="Tahoma"/>
                <a:sym typeface="Tahoma"/>
              </a:defRPr>
            </a:lvl3pPr>
            <a:lvl4pPr marL="1828800" lvl="3" indent="-381000" algn="l">
              <a:lnSpc>
                <a:spcPct val="100000"/>
              </a:lnSpc>
              <a:spcBef>
                <a:spcPts val="500"/>
              </a:spcBef>
              <a:spcAft>
                <a:spcPts val="0"/>
              </a:spcAft>
              <a:buClr>
                <a:srgbClr val="154578"/>
              </a:buClr>
              <a:buSzPts val="2400"/>
              <a:buFont typeface="Noto Sans Symbols"/>
              <a:buChar char="▪"/>
              <a:defRPr sz="2400">
                <a:latin typeface="Tahoma"/>
                <a:ea typeface="Tahoma"/>
                <a:cs typeface="Tahoma"/>
                <a:sym typeface="Tahoma"/>
              </a:defRPr>
            </a:lvl4pPr>
            <a:lvl5pPr marL="2286000" lvl="4" indent="-381000" algn="l">
              <a:lnSpc>
                <a:spcPct val="100000"/>
              </a:lnSpc>
              <a:spcBef>
                <a:spcPts val="500"/>
              </a:spcBef>
              <a:spcAft>
                <a:spcPts val="0"/>
              </a:spcAft>
              <a:buClr>
                <a:srgbClr val="154578"/>
              </a:buClr>
              <a:buSzPts val="2400"/>
              <a:buChar char="•"/>
              <a:defRPr sz="2400">
                <a:latin typeface="Tahoma"/>
                <a:ea typeface="Tahoma"/>
                <a:cs typeface="Tahoma"/>
                <a:sym typeface="Tahom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3"/>
          <p:cNvSpPr/>
          <p:nvPr/>
        </p:nvSpPr>
        <p:spPr>
          <a:xfrm>
            <a:off x="-14284" y="0"/>
            <a:ext cx="228597" cy="1691004"/>
          </a:xfrm>
          <a:prstGeom prst="rect">
            <a:avLst/>
          </a:prstGeom>
          <a:solidFill>
            <a:srgbClr val="15457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chemeClr val="dk1"/>
              </a:solidFill>
              <a:latin typeface="Tahoma"/>
              <a:ea typeface="Tahoma"/>
              <a:cs typeface="Tahoma"/>
              <a:sym typeface="Tahoma"/>
            </a:endParaRPr>
          </a:p>
        </p:txBody>
      </p:sp>
      <p:pic>
        <p:nvPicPr>
          <p:cNvPr id="28" name="Google Shape;28;p3"/>
          <p:cNvPicPr preferRelativeResize="0"/>
          <p:nvPr/>
        </p:nvPicPr>
        <p:blipFill rotWithShape="1">
          <a:blip r:embed="rId2">
            <a:alphaModFix/>
          </a:blip>
          <a:srcRect/>
          <a:stretch/>
        </p:blipFill>
        <p:spPr>
          <a:xfrm>
            <a:off x="10710865" y="5947729"/>
            <a:ext cx="1154151" cy="822960"/>
          </a:xfrm>
          <a:prstGeom prst="rect">
            <a:avLst/>
          </a:prstGeom>
          <a:noFill/>
          <a:ln>
            <a:noFill/>
          </a:ln>
        </p:spPr>
      </p:pic>
      <p:sp>
        <p:nvSpPr>
          <p:cNvPr id="29" name="Google Shape;29;p3"/>
          <p:cNvSpPr/>
          <p:nvPr/>
        </p:nvSpPr>
        <p:spPr>
          <a:xfrm>
            <a:off x="11963403" y="5762000"/>
            <a:ext cx="228597" cy="1097280"/>
          </a:xfrm>
          <a:prstGeom prst="rect">
            <a:avLst/>
          </a:prstGeom>
          <a:solidFill>
            <a:srgbClr val="15457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chemeClr val="dk1"/>
              </a:solidFill>
              <a:latin typeface="Tahoma"/>
              <a:ea typeface="Tahoma"/>
              <a:cs typeface="Tahoma"/>
              <a:sym typeface="Tahoma"/>
            </a:endParaRPr>
          </a:p>
        </p:txBody>
      </p:sp>
      <p:cxnSp>
        <p:nvCxnSpPr>
          <p:cNvPr id="30" name="Google Shape;30;p3"/>
          <p:cNvCxnSpPr/>
          <p:nvPr/>
        </p:nvCxnSpPr>
        <p:spPr>
          <a:xfrm>
            <a:off x="-14284" y="1690457"/>
            <a:ext cx="12206284" cy="0"/>
          </a:xfrm>
          <a:prstGeom prst="straightConnector1">
            <a:avLst/>
          </a:prstGeom>
          <a:noFill/>
          <a:ln w="9525" cap="flat" cmpd="sng">
            <a:solidFill>
              <a:srgbClr val="154578"/>
            </a:solidFill>
            <a:prstDash val="solid"/>
            <a:miter lim="800000"/>
            <a:headEnd type="none" w="sm" len="sm"/>
            <a:tailEnd type="none" w="sm" len="sm"/>
          </a:ln>
        </p:spPr>
      </p:cxn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95970-D6F6-774F-BF07-34E938FB62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B59CF2-639E-CA46-9257-7458C4FE3685}"/>
              </a:ext>
            </a:extLst>
          </p:cNvPr>
          <p:cNvSpPr>
            <a:spLocks noGrp="1"/>
          </p:cNvSpPr>
          <p:nvPr>
            <p:ph sz="half" idx="1"/>
          </p:nvPr>
        </p:nvSpPr>
        <p:spPr>
          <a:xfrm>
            <a:off x="838200" y="1825625"/>
            <a:ext cx="5181600" cy="4121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E909C0-FFFF-DB45-8C73-7D44B50390E3}"/>
              </a:ext>
            </a:extLst>
          </p:cNvPr>
          <p:cNvSpPr>
            <a:spLocks noGrp="1"/>
          </p:cNvSpPr>
          <p:nvPr>
            <p:ph sz="half" idx="2"/>
          </p:nvPr>
        </p:nvSpPr>
        <p:spPr>
          <a:xfrm>
            <a:off x="6172200" y="1825625"/>
            <a:ext cx="5181600" cy="4121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F836D627-FFBF-5F49-8FCD-F2BFAD59D9F1}"/>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b="0" i="0">
              <a:latin typeface="Tahoma" panose="020B0604030504040204" pitchFamily="34" charset="0"/>
            </a:endParaRPr>
          </a:p>
        </p:txBody>
      </p:sp>
      <p:pic>
        <p:nvPicPr>
          <p:cNvPr id="10" name="Picture 9">
            <a:extLst>
              <a:ext uri="{FF2B5EF4-FFF2-40B4-BE49-F238E27FC236}">
                <a16:creationId xmlns:a16="http://schemas.microsoft.com/office/drawing/2014/main" id="{49F24961-ED3C-484C-BC33-7B4A15ED86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10865" y="5947729"/>
            <a:ext cx="1154151" cy="822960"/>
          </a:xfrm>
          <a:prstGeom prst="rect">
            <a:avLst/>
          </a:prstGeom>
        </p:spPr>
      </p:pic>
      <p:sp>
        <p:nvSpPr>
          <p:cNvPr id="11" name="Rectangle 10">
            <a:extLst>
              <a:ext uri="{FF2B5EF4-FFF2-40B4-BE49-F238E27FC236}">
                <a16:creationId xmlns:a16="http://schemas.microsoft.com/office/drawing/2014/main" id="{274121BA-EBB7-FF4E-ACCA-E0998F4C510A}"/>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b="0" i="0">
              <a:latin typeface="Tahoma" panose="020B0604030504040204" pitchFamily="34" charset="0"/>
            </a:endParaRPr>
          </a:p>
        </p:txBody>
      </p:sp>
      <p:sp>
        <p:nvSpPr>
          <p:cNvPr id="12" name="Date Placeholder 3">
            <a:extLst>
              <a:ext uri="{FF2B5EF4-FFF2-40B4-BE49-F238E27FC236}">
                <a16:creationId xmlns:a16="http://schemas.microsoft.com/office/drawing/2014/main" id="{CE4F9A42-37D6-1B47-A882-8E818ECD952E}"/>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a:p>
        </p:txBody>
      </p:sp>
      <p:cxnSp>
        <p:nvCxnSpPr>
          <p:cNvPr id="13" name="Straight Connector 12">
            <a:extLst>
              <a:ext uri="{FF2B5EF4-FFF2-40B4-BE49-F238E27FC236}">
                <a16:creationId xmlns:a16="http://schemas.microsoft.com/office/drawing/2014/main" id="{78047698-6C71-504E-B128-C955D3CD0548}"/>
              </a:ext>
            </a:extLst>
          </p:cNvPr>
          <p:cNvCxnSpPr/>
          <p:nvPr userDrawn="1"/>
        </p:nvCxnSpPr>
        <p:spPr>
          <a:xfrm>
            <a:off x="-14284" y="1690457"/>
            <a:ext cx="12206284" cy="0"/>
          </a:xfrm>
          <a:prstGeom prst="line">
            <a:avLst/>
          </a:prstGeom>
          <a:ln w="6350">
            <a:solidFill>
              <a:srgbClr val="15457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69968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103D5-7581-7446-9BA5-71760341D7D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E3CCD1C-9DDE-EF4E-9C74-58EC21C04A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8FE93F1-5FC8-2F40-81D0-9DAC4B874D35}"/>
              </a:ext>
            </a:extLst>
          </p:cNvPr>
          <p:cNvSpPr>
            <a:spLocks noGrp="1"/>
          </p:cNvSpPr>
          <p:nvPr>
            <p:ph sz="half" idx="2"/>
          </p:nvPr>
        </p:nvSpPr>
        <p:spPr>
          <a:xfrm>
            <a:off x="839788" y="2505075"/>
            <a:ext cx="5157787" cy="3442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39045A-434F-0746-808F-64867B8BE51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12780A1-52E1-BC46-BC31-AC53F2D4815C}"/>
              </a:ext>
            </a:extLst>
          </p:cNvPr>
          <p:cNvSpPr>
            <a:spLocks noGrp="1"/>
          </p:cNvSpPr>
          <p:nvPr>
            <p:ph sz="quarter" idx="4"/>
          </p:nvPr>
        </p:nvSpPr>
        <p:spPr>
          <a:xfrm>
            <a:off x="6172200" y="2505075"/>
            <a:ext cx="5183188" cy="3442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B072E45-4B20-644D-962E-4D6B7A78D9D3}"/>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b="0" i="0">
              <a:latin typeface="Tahoma" panose="020B0604030504040204" pitchFamily="34" charset="0"/>
            </a:endParaRPr>
          </a:p>
        </p:txBody>
      </p:sp>
      <p:pic>
        <p:nvPicPr>
          <p:cNvPr id="12" name="Picture 11">
            <a:extLst>
              <a:ext uri="{FF2B5EF4-FFF2-40B4-BE49-F238E27FC236}">
                <a16:creationId xmlns:a16="http://schemas.microsoft.com/office/drawing/2014/main" id="{455502DE-0F6F-284E-B48B-C2AD667EFCB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10865" y="5947729"/>
            <a:ext cx="1154151" cy="822960"/>
          </a:xfrm>
          <a:prstGeom prst="rect">
            <a:avLst/>
          </a:prstGeom>
        </p:spPr>
      </p:pic>
      <p:sp>
        <p:nvSpPr>
          <p:cNvPr id="13" name="Rectangle 12">
            <a:extLst>
              <a:ext uri="{FF2B5EF4-FFF2-40B4-BE49-F238E27FC236}">
                <a16:creationId xmlns:a16="http://schemas.microsoft.com/office/drawing/2014/main" id="{97A421F6-47ED-3C46-9B55-97757160ED76}"/>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b="0" i="0">
              <a:latin typeface="Tahoma" panose="020B0604030504040204" pitchFamily="34" charset="0"/>
            </a:endParaRPr>
          </a:p>
        </p:txBody>
      </p:sp>
      <p:sp>
        <p:nvSpPr>
          <p:cNvPr id="14" name="Date Placeholder 3">
            <a:extLst>
              <a:ext uri="{FF2B5EF4-FFF2-40B4-BE49-F238E27FC236}">
                <a16:creationId xmlns:a16="http://schemas.microsoft.com/office/drawing/2014/main" id="{791FBF0D-7F99-2B4A-887A-CBCBB1894D34}"/>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a:p>
        </p:txBody>
      </p:sp>
      <p:cxnSp>
        <p:nvCxnSpPr>
          <p:cNvPr id="15" name="Straight Connector 14">
            <a:extLst>
              <a:ext uri="{FF2B5EF4-FFF2-40B4-BE49-F238E27FC236}">
                <a16:creationId xmlns:a16="http://schemas.microsoft.com/office/drawing/2014/main" id="{8C152C72-737B-9845-A90F-33403C1189C1}"/>
              </a:ext>
            </a:extLst>
          </p:cNvPr>
          <p:cNvCxnSpPr/>
          <p:nvPr userDrawn="1"/>
        </p:nvCxnSpPr>
        <p:spPr>
          <a:xfrm>
            <a:off x="-14284" y="1690457"/>
            <a:ext cx="12206284" cy="0"/>
          </a:xfrm>
          <a:prstGeom prst="line">
            <a:avLst/>
          </a:prstGeom>
          <a:ln w="6350">
            <a:solidFill>
              <a:srgbClr val="15457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74638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36EFA2D-6585-5C4B-9B23-AA6C8E7ADD0F}"/>
              </a:ext>
            </a:extLst>
          </p:cNvPr>
          <p:cNvSpPr/>
          <p:nvPr userDrawn="1"/>
        </p:nvSpPr>
        <p:spPr>
          <a:xfrm>
            <a:off x="-14284" y="1691320"/>
            <a:ext cx="12206284" cy="405607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Tahoma" panose="020B0604030504040204" pitchFamily="34" charset="0"/>
            </a:endParaRPr>
          </a:p>
        </p:txBody>
      </p:sp>
      <p:sp>
        <p:nvSpPr>
          <p:cNvPr id="2" name="Title 1">
            <a:extLst>
              <a:ext uri="{FF2B5EF4-FFF2-40B4-BE49-F238E27FC236}">
                <a16:creationId xmlns:a16="http://schemas.microsoft.com/office/drawing/2014/main" id="{7BD95970-D6F6-774F-BF07-34E938FB62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B59CF2-639E-CA46-9257-7458C4FE3685}"/>
              </a:ext>
            </a:extLst>
          </p:cNvPr>
          <p:cNvSpPr>
            <a:spLocks noGrp="1"/>
          </p:cNvSpPr>
          <p:nvPr>
            <p:ph sz="half" idx="1"/>
          </p:nvPr>
        </p:nvSpPr>
        <p:spPr>
          <a:xfrm>
            <a:off x="838200" y="1825625"/>
            <a:ext cx="5181600" cy="4121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E909C0-FFFF-DB45-8C73-7D44B50390E3}"/>
              </a:ext>
            </a:extLst>
          </p:cNvPr>
          <p:cNvSpPr>
            <a:spLocks noGrp="1"/>
          </p:cNvSpPr>
          <p:nvPr>
            <p:ph sz="half" idx="2"/>
          </p:nvPr>
        </p:nvSpPr>
        <p:spPr>
          <a:xfrm>
            <a:off x="6172200" y="1825625"/>
            <a:ext cx="5181600" cy="4121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F836D627-FFBF-5F49-8FCD-F2BFAD59D9F1}"/>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b="0" i="0">
              <a:latin typeface="Tahoma" panose="020B0604030504040204" pitchFamily="34" charset="0"/>
            </a:endParaRPr>
          </a:p>
        </p:txBody>
      </p:sp>
      <p:pic>
        <p:nvPicPr>
          <p:cNvPr id="10" name="Picture 9">
            <a:extLst>
              <a:ext uri="{FF2B5EF4-FFF2-40B4-BE49-F238E27FC236}">
                <a16:creationId xmlns:a16="http://schemas.microsoft.com/office/drawing/2014/main" id="{49F24961-ED3C-484C-BC33-7B4A15ED86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10865" y="5947729"/>
            <a:ext cx="1154151" cy="822960"/>
          </a:xfrm>
          <a:prstGeom prst="rect">
            <a:avLst/>
          </a:prstGeom>
        </p:spPr>
      </p:pic>
      <p:sp>
        <p:nvSpPr>
          <p:cNvPr id="11" name="Rectangle 10">
            <a:extLst>
              <a:ext uri="{FF2B5EF4-FFF2-40B4-BE49-F238E27FC236}">
                <a16:creationId xmlns:a16="http://schemas.microsoft.com/office/drawing/2014/main" id="{274121BA-EBB7-FF4E-ACCA-E0998F4C510A}"/>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b="0" i="0">
              <a:latin typeface="Tahoma" panose="020B0604030504040204" pitchFamily="34" charset="0"/>
            </a:endParaRPr>
          </a:p>
        </p:txBody>
      </p:sp>
      <p:sp>
        <p:nvSpPr>
          <p:cNvPr id="12" name="Date Placeholder 3">
            <a:extLst>
              <a:ext uri="{FF2B5EF4-FFF2-40B4-BE49-F238E27FC236}">
                <a16:creationId xmlns:a16="http://schemas.microsoft.com/office/drawing/2014/main" id="{CE4F9A42-37D6-1B47-A882-8E818ECD952E}"/>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a:p>
        </p:txBody>
      </p:sp>
      <p:cxnSp>
        <p:nvCxnSpPr>
          <p:cNvPr id="14" name="Straight Connector 13">
            <a:extLst>
              <a:ext uri="{FF2B5EF4-FFF2-40B4-BE49-F238E27FC236}">
                <a16:creationId xmlns:a16="http://schemas.microsoft.com/office/drawing/2014/main" id="{E93AB349-A208-D84C-977E-4450BB3210E5}"/>
              </a:ext>
            </a:extLst>
          </p:cNvPr>
          <p:cNvCxnSpPr/>
          <p:nvPr userDrawn="1"/>
        </p:nvCxnSpPr>
        <p:spPr>
          <a:xfrm>
            <a:off x="-14284" y="1690457"/>
            <a:ext cx="12206284" cy="0"/>
          </a:xfrm>
          <a:prstGeom prst="line">
            <a:avLst/>
          </a:prstGeom>
          <a:ln w="6350">
            <a:solidFill>
              <a:srgbClr val="15457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22380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95DF860-CCE8-DA46-997B-8843C2EC8120}"/>
              </a:ext>
            </a:extLst>
          </p:cNvPr>
          <p:cNvSpPr/>
          <p:nvPr userDrawn="1"/>
        </p:nvSpPr>
        <p:spPr>
          <a:xfrm>
            <a:off x="-14284" y="1691320"/>
            <a:ext cx="12206284" cy="405607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Tahoma" panose="020B0604030504040204" pitchFamily="34" charset="0"/>
            </a:endParaRPr>
          </a:p>
        </p:txBody>
      </p:sp>
      <p:sp>
        <p:nvSpPr>
          <p:cNvPr id="2" name="Title 1">
            <a:extLst>
              <a:ext uri="{FF2B5EF4-FFF2-40B4-BE49-F238E27FC236}">
                <a16:creationId xmlns:a16="http://schemas.microsoft.com/office/drawing/2014/main" id="{DCD103D5-7581-7446-9BA5-71760341D7D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E3CCD1C-9DDE-EF4E-9C74-58EC21C04A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8FE93F1-5FC8-2F40-81D0-9DAC4B874D35}"/>
              </a:ext>
            </a:extLst>
          </p:cNvPr>
          <p:cNvSpPr>
            <a:spLocks noGrp="1"/>
          </p:cNvSpPr>
          <p:nvPr>
            <p:ph sz="half" idx="2"/>
          </p:nvPr>
        </p:nvSpPr>
        <p:spPr>
          <a:xfrm>
            <a:off x="839788" y="2505075"/>
            <a:ext cx="5157787" cy="3442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39045A-434F-0746-808F-64867B8BE51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12780A1-52E1-BC46-BC31-AC53F2D4815C}"/>
              </a:ext>
            </a:extLst>
          </p:cNvPr>
          <p:cNvSpPr>
            <a:spLocks noGrp="1"/>
          </p:cNvSpPr>
          <p:nvPr>
            <p:ph sz="quarter" idx="4"/>
          </p:nvPr>
        </p:nvSpPr>
        <p:spPr>
          <a:xfrm>
            <a:off x="6172200" y="2505075"/>
            <a:ext cx="5183188" cy="3442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B072E45-4B20-644D-962E-4D6B7A78D9D3}"/>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b="0" i="0">
              <a:latin typeface="Tahoma" panose="020B0604030504040204" pitchFamily="34" charset="0"/>
            </a:endParaRPr>
          </a:p>
        </p:txBody>
      </p:sp>
      <p:pic>
        <p:nvPicPr>
          <p:cNvPr id="12" name="Picture 11">
            <a:extLst>
              <a:ext uri="{FF2B5EF4-FFF2-40B4-BE49-F238E27FC236}">
                <a16:creationId xmlns:a16="http://schemas.microsoft.com/office/drawing/2014/main" id="{455502DE-0F6F-284E-B48B-C2AD667EFCB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10865" y="5947729"/>
            <a:ext cx="1154151" cy="822960"/>
          </a:xfrm>
          <a:prstGeom prst="rect">
            <a:avLst/>
          </a:prstGeom>
        </p:spPr>
      </p:pic>
      <p:sp>
        <p:nvSpPr>
          <p:cNvPr id="13" name="Rectangle 12">
            <a:extLst>
              <a:ext uri="{FF2B5EF4-FFF2-40B4-BE49-F238E27FC236}">
                <a16:creationId xmlns:a16="http://schemas.microsoft.com/office/drawing/2014/main" id="{97A421F6-47ED-3C46-9B55-97757160ED76}"/>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b="0" i="0">
              <a:latin typeface="Tahoma" panose="020B0604030504040204" pitchFamily="34" charset="0"/>
            </a:endParaRPr>
          </a:p>
        </p:txBody>
      </p:sp>
      <p:sp>
        <p:nvSpPr>
          <p:cNvPr id="14" name="Date Placeholder 3">
            <a:extLst>
              <a:ext uri="{FF2B5EF4-FFF2-40B4-BE49-F238E27FC236}">
                <a16:creationId xmlns:a16="http://schemas.microsoft.com/office/drawing/2014/main" id="{791FBF0D-7F99-2B4A-887A-CBCBB1894D34}"/>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a:p>
        </p:txBody>
      </p:sp>
      <p:cxnSp>
        <p:nvCxnSpPr>
          <p:cNvPr id="16" name="Straight Connector 15">
            <a:extLst>
              <a:ext uri="{FF2B5EF4-FFF2-40B4-BE49-F238E27FC236}">
                <a16:creationId xmlns:a16="http://schemas.microsoft.com/office/drawing/2014/main" id="{F9CCE5B2-370E-2E40-A8BF-CC7EE8904C9C}"/>
              </a:ext>
            </a:extLst>
          </p:cNvPr>
          <p:cNvCxnSpPr/>
          <p:nvPr userDrawn="1"/>
        </p:nvCxnSpPr>
        <p:spPr>
          <a:xfrm>
            <a:off x="-14284" y="1690457"/>
            <a:ext cx="12206284" cy="0"/>
          </a:xfrm>
          <a:prstGeom prst="line">
            <a:avLst/>
          </a:prstGeom>
          <a:ln w="6350">
            <a:solidFill>
              <a:srgbClr val="15457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9212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5C43AA-3006-354C-98C1-058D814A2ED1}"/>
              </a:ext>
            </a:extLst>
          </p:cNvPr>
          <p:cNvSpPr/>
          <p:nvPr userDrawn="1"/>
        </p:nvSpPr>
        <p:spPr>
          <a:xfrm>
            <a:off x="-14284" y="0"/>
            <a:ext cx="12206284" cy="6858000"/>
          </a:xfrm>
          <a:prstGeom prst="rect">
            <a:avLst/>
          </a:prstGeom>
          <a:solidFill>
            <a:srgbClr val="1545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Tahoma" panose="020B0604030504040204" pitchFamily="34" charset="0"/>
            </a:endParaRPr>
          </a:p>
        </p:txBody>
      </p:sp>
      <p:sp>
        <p:nvSpPr>
          <p:cNvPr id="5" name="Date Placeholder 3">
            <a:extLst>
              <a:ext uri="{FF2B5EF4-FFF2-40B4-BE49-F238E27FC236}">
                <a16:creationId xmlns:a16="http://schemas.microsoft.com/office/drawing/2014/main" id="{3FEB0352-F9D2-B044-A614-D5D3D9482497}"/>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39470953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3FEB0352-F9D2-B044-A614-D5D3D9482497}"/>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solidFill>
                  <a:srgbClr val="154578"/>
                </a:solidFill>
              </a:rPr>
              <a:pPr/>
              <a:t>‹#›</a:t>
            </a:fld>
            <a:endParaRPr lang="en-US">
              <a:solidFill>
                <a:srgbClr val="154578"/>
              </a:solidFill>
            </a:endParaRPr>
          </a:p>
        </p:txBody>
      </p:sp>
    </p:spTree>
    <p:extLst>
      <p:ext uri="{BB962C8B-B14F-4D97-AF65-F5344CB8AC3E}">
        <p14:creationId xmlns:p14="http://schemas.microsoft.com/office/powerpoint/2010/main" val="751678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DF9A3-8D34-A442-AB9A-B91240E802D8}"/>
              </a:ext>
            </a:extLst>
          </p:cNvPr>
          <p:cNvSpPr>
            <a:spLocks noGrp="1"/>
          </p:cNvSpPr>
          <p:nvPr>
            <p:ph type="title"/>
          </p:nvPr>
        </p:nvSpPr>
        <p:spPr>
          <a:xfrm>
            <a:off x="839788" y="457200"/>
            <a:ext cx="3932237" cy="1233804"/>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57B64D7-E98E-FD4C-8A40-6B870EBB358E}"/>
              </a:ext>
            </a:extLst>
          </p:cNvPr>
          <p:cNvSpPr>
            <a:spLocks noGrp="1"/>
          </p:cNvSpPr>
          <p:nvPr>
            <p:ph idx="1"/>
          </p:nvPr>
        </p:nvSpPr>
        <p:spPr>
          <a:xfrm>
            <a:off x="5183188" y="457201"/>
            <a:ext cx="6172200" cy="5403850"/>
          </a:xfrm>
        </p:spPr>
        <p:txBody>
          <a:bodyPr/>
          <a:lstStyle>
            <a:lvl1pPr>
              <a:defRPr sz="2400"/>
            </a:lvl1pPr>
            <a:lvl2pPr>
              <a:defRPr sz="24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8F0CA11-0E82-7E47-8650-31921D8BF25E}"/>
              </a:ext>
            </a:extLst>
          </p:cNvPr>
          <p:cNvSpPr>
            <a:spLocks noGrp="1"/>
          </p:cNvSpPr>
          <p:nvPr>
            <p:ph type="body" sz="half" idx="2"/>
          </p:nvPr>
        </p:nvSpPr>
        <p:spPr>
          <a:xfrm>
            <a:off x="839788" y="2057400"/>
            <a:ext cx="3932237" cy="3811588"/>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3">
            <a:extLst>
              <a:ext uri="{FF2B5EF4-FFF2-40B4-BE49-F238E27FC236}">
                <a16:creationId xmlns:a16="http://schemas.microsoft.com/office/drawing/2014/main" id="{30D33D83-16A1-B94D-9619-17DE350E462D}"/>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a:p>
        </p:txBody>
      </p:sp>
      <p:sp>
        <p:nvSpPr>
          <p:cNvPr id="9" name="Rectangle 8">
            <a:extLst>
              <a:ext uri="{FF2B5EF4-FFF2-40B4-BE49-F238E27FC236}">
                <a16:creationId xmlns:a16="http://schemas.microsoft.com/office/drawing/2014/main" id="{D5E6F029-3380-DA41-B576-60CC4FA826D5}"/>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b="0" i="0">
              <a:latin typeface="Tahoma" panose="020B0604030504040204" pitchFamily="34" charset="0"/>
            </a:endParaRPr>
          </a:p>
        </p:txBody>
      </p:sp>
      <p:pic>
        <p:nvPicPr>
          <p:cNvPr id="11" name="Picture 10">
            <a:extLst>
              <a:ext uri="{FF2B5EF4-FFF2-40B4-BE49-F238E27FC236}">
                <a16:creationId xmlns:a16="http://schemas.microsoft.com/office/drawing/2014/main" id="{331F90A6-F424-F443-81B7-9DF3D5D626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10865" y="5947729"/>
            <a:ext cx="1154151" cy="822960"/>
          </a:xfrm>
          <a:prstGeom prst="rect">
            <a:avLst/>
          </a:prstGeom>
        </p:spPr>
      </p:pic>
      <p:sp>
        <p:nvSpPr>
          <p:cNvPr id="12" name="Rectangle 11">
            <a:extLst>
              <a:ext uri="{FF2B5EF4-FFF2-40B4-BE49-F238E27FC236}">
                <a16:creationId xmlns:a16="http://schemas.microsoft.com/office/drawing/2014/main" id="{3506C722-754B-9646-943B-C6D19FAED5F2}"/>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b="0" i="0">
              <a:latin typeface="Tahoma" panose="020B0604030504040204" pitchFamily="34" charset="0"/>
            </a:endParaRPr>
          </a:p>
        </p:txBody>
      </p:sp>
    </p:spTree>
    <p:extLst>
      <p:ext uri="{BB962C8B-B14F-4D97-AF65-F5344CB8AC3E}">
        <p14:creationId xmlns:p14="http://schemas.microsoft.com/office/powerpoint/2010/main" val="7347456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55395DF-49A0-5F45-94AB-3900E8582DDE}"/>
              </a:ext>
            </a:extLst>
          </p:cNvPr>
          <p:cNvSpPr>
            <a:spLocks noGrp="1"/>
          </p:cNvSpPr>
          <p:nvPr>
            <p:ph type="pic" idx="1"/>
          </p:nvPr>
        </p:nvSpPr>
        <p:spPr>
          <a:xfrm>
            <a:off x="5183188" y="2049462"/>
            <a:ext cx="6172200" cy="381158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EDB567A-A5E4-E04D-A362-E0DA8568AB92}"/>
              </a:ext>
            </a:extLst>
          </p:cNvPr>
          <p:cNvSpPr>
            <a:spLocks noGrp="1"/>
          </p:cNvSpPr>
          <p:nvPr>
            <p:ph type="body" sz="half" idx="2"/>
          </p:nvPr>
        </p:nvSpPr>
        <p:spPr>
          <a:xfrm>
            <a:off x="839788" y="2057400"/>
            <a:ext cx="3932237" cy="3811588"/>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Rectangle 7">
            <a:extLst>
              <a:ext uri="{FF2B5EF4-FFF2-40B4-BE49-F238E27FC236}">
                <a16:creationId xmlns:a16="http://schemas.microsoft.com/office/drawing/2014/main" id="{E03EBC57-A7C3-D844-840D-A3ABBF74C036}"/>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b="0" i="0">
              <a:latin typeface="Tahoma" panose="020B0604030504040204" pitchFamily="34" charset="0"/>
            </a:endParaRPr>
          </a:p>
        </p:txBody>
      </p:sp>
      <p:pic>
        <p:nvPicPr>
          <p:cNvPr id="10" name="Picture 9">
            <a:extLst>
              <a:ext uri="{FF2B5EF4-FFF2-40B4-BE49-F238E27FC236}">
                <a16:creationId xmlns:a16="http://schemas.microsoft.com/office/drawing/2014/main" id="{C582E268-A8F4-7743-8D1A-DA97EEE0C77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10865" y="5947729"/>
            <a:ext cx="1154151" cy="822960"/>
          </a:xfrm>
          <a:prstGeom prst="rect">
            <a:avLst/>
          </a:prstGeom>
        </p:spPr>
      </p:pic>
      <p:sp>
        <p:nvSpPr>
          <p:cNvPr id="11" name="Rectangle 10">
            <a:extLst>
              <a:ext uri="{FF2B5EF4-FFF2-40B4-BE49-F238E27FC236}">
                <a16:creationId xmlns:a16="http://schemas.microsoft.com/office/drawing/2014/main" id="{9FE2ABC8-C21A-6B44-9D8E-5E2C4F7613AB}"/>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b="0" i="0">
              <a:latin typeface="Tahoma" panose="020B0604030504040204" pitchFamily="34" charset="0"/>
            </a:endParaRPr>
          </a:p>
        </p:txBody>
      </p:sp>
      <p:sp>
        <p:nvSpPr>
          <p:cNvPr id="12" name="Date Placeholder 3">
            <a:extLst>
              <a:ext uri="{FF2B5EF4-FFF2-40B4-BE49-F238E27FC236}">
                <a16:creationId xmlns:a16="http://schemas.microsoft.com/office/drawing/2014/main" id="{FAA1E1D3-B500-0048-B59E-E681E97EA974}"/>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a:p>
        </p:txBody>
      </p:sp>
      <p:sp>
        <p:nvSpPr>
          <p:cNvPr id="5" name="Title 4">
            <a:extLst>
              <a:ext uri="{FF2B5EF4-FFF2-40B4-BE49-F238E27FC236}">
                <a16:creationId xmlns:a16="http://schemas.microsoft.com/office/drawing/2014/main" id="{B4DA8F08-7FF8-5846-A1F3-9A1CE307C9B6}"/>
              </a:ext>
            </a:extLst>
          </p:cNvPr>
          <p:cNvSpPr>
            <a:spLocks noGrp="1"/>
          </p:cNvSpPr>
          <p:nvPr>
            <p:ph type="title"/>
          </p:nvPr>
        </p:nvSpPr>
        <p:spPr/>
        <p:txBody>
          <a:bodyPr/>
          <a:lstStyle/>
          <a:p>
            <a:r>
              <a:rPr lang="en-US"/>
              <a:t>Click to edit Master title style</a:t>
            </a:r>
          </a:p>
        </p:txBody>
      </p:sp>
      <p:cxnSp>
        <p:nvCxnSpPr>
          <p:cNvPr id="9" name="Straight Connector 8">
            <a:extLst>
              <a:ext uri="{FF2B5EF4-FFF2-40B4-BE49-F238E27FC236}">
                <a16:creationId xmlns:a16="http://schemas.microsoft.com/office/drawing/2014/main" id="{9CEE7F13-F52D-7C43-9F04-29EF723D6555}"/>
              </a:ext>
            </a:extLst>
          </p:cNvPr>
          <p:cNvCxnSpPr/>
          <p:nvPr userDrawn="1"/>
        </p:nvCxnSpPr>
        <p:spPr>
          <a:xfrm>
            <a:off x="-14284" y="1690457"/>
            <a:ext cx="12206284" cy="0"/>
          </a:xfrm>
          <a:prstGeom prst="line">
            <a:avLst/>
          </a:prstGeom>
          <a:ln w="6350">
            <a:solidFill>
              <a:srgbClr val="15457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72665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EDB567A-A5E4-E04D-A362-E0DA8568AB92}"/>
              </a:ext>
            </a:extLst>
          </p:cNvPr>
          <p:cNvSpPr>
            <a:spLocks noGrp="1"/>
          </p:cNvSpPr>
          <p:nvPr>
            <p:ph type="body" sz="half" idx="2"/>
          </p:nvPr>
        </p:nvSpPr>
        <p:spPr>
          <a:xfrm>
            <a:off x="7423151" y="2058987"/>
            <a:ext cx="3932237" cy="3811588"/>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Rectangle 7">
            <a:extLst>
              <a:ext uri="{FF2B5EF4-FFF2-40B4-BE49-F238E27FC236}">
                <a16:creationId xmlns:a16="http://schemas.microsoft.com/office/drawing/2014/main" id="{E03EBC57-A7C3-D844-840D-A3ABBF74C036}"/>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b="0" i="0">
              <a:latin typeface="Tahoma" panose="020B0604030504040204" pitchFamily="34" charset="0"/>
            </a:endParaRPr>
          </a:p>
        </p:txBody>
      </p:sp>
      <p:pic>
        <p:nvPicPr>
          <p:cNvPr id="10" name="Picture 9">
            <a:extLst>
              <a:ext uri="{FF2B5EF4-FFF2-40B4-BE49-F238E27FC236}">
                <a16:creationId xmlns:a16="http://schemas.microsoft.com/office/drawing/2014/main" id="{C582E268-A8F4-7743-8D1A-DA97EEE0C77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10865" y="5947729"/>
            <a:ext cx="1154151" cy="822960"/>
          </a:xfrm>
          <a:prstGeom prst="rect">
            <a:avLst/>
          </a:prstGeom>
        </p:spPr>
      </p:pic>
      <p:sp>
        <p:nvSpPr>
          <p:cNvPr id="11" name="Rectangle 10">
            <a:extLst>
              <a:ext uri="{FF2B5EF4-FFF2-40B4-BE49-F238E27FC236}">
                <a16:creationId xmlns:a16="http://schemas.microsoft.com/office/drawing/2014/main" id="{9FE2ABC8-C21A-6B44-9D8E-5E2C4F7613AB}"/>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b="0" i="0">
              <a:latin typeface="Tahoma" panose="020B0604030504040204" pitchFamily="34" charset="0"/>
            </a:endParaRPr>
          </a:p>
        </p:txBody>
      </p:sp>
      <p:sp>
        <p:nvSpPr>
          <p:cNvPr id="12" name="Date Placeholder 3">
            <a:extLst>
              <a:ext uri="{FF2B5EF4-FFF2-40B4-BE49-F238E27FC236}">
                <a16:creationId xmlns:a16="http://schemas.microsoft.com/office/drawing/2014/main" id="{FAA1E1D3-B500-0048-B59E-E681E97EA974}"/>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a:p>
        </p:txBody>
      </p:sp>
      <p:sp>
        <p:nvSpPr>
          <p:cNvPr id="9" name="Picture Placeholder 2">
            <a:extLst>
              <a:ext uri="{FF2B5EF4-FFF2-40B4-BE49-F238E27FC236}">
                <a16:creationId xmlns:a16="http://schemas.microsoft.com/office/drawing/2014/main" id="{8D2E7641-E5E6-DA46-BCEF-4F0045838D03}"/>
              </a:ext>
            </a:extLst>
          </p:cNvPr>
          <p:cNvSpPr>
            <a:spLocks noGrp="1"/>
          </p:cNvSpPr>
          <p:nvPr>
            <p:ph type="pic" idx="1"/>
          </p:nvPr>
        </p:nvSpPr>
        <p:spPr>
          <a:xfrm>
            <a:off x="836612" y="2058987"/>
            <a:ext cx="6172200" cy="381158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3" name="Title 2">
            <a:extLst>
              <a:ext uri="{FF2B5EF4-FFF2-40B4-BE49-F238E27FC236}">
                <a16:creationId xmlns:a16="http://schemas.microsoft.com/office/drawing/2014/main" id="{C1781DDC-FAAB-1D48-A740-F63BA1EC640F}"/>
              </a:ext>
            </a:extLst>
          </p:cNvPr>
          <p:cNvSpPr>
            <a:spLocks noGrp="1"/>
          </p:cNvSpPr>
          <p:nvPr>
            <p:ph type="title"/>
          </p:nvPr>
        </p:nvSpPr>
        <p:spPr/>
        <p:txBody>
          <a:bodyPr/>
          <a:lstStyle/>
          <a:p>
            <a:r>
              <a:rPr lang="en-US"/>
              <a:t>Click to edit Master title style</a:t>
            </a:r>
          </a:p>
        </p:txBody>
      </p:sp>
      <p:cxnSp>
        <p:nvCxnSpPr>
          <p:cNvPr id="13" name="Straight Connector 12">
            <a:extLst>
              <a:ext uri="{FF2B5EF4-FFF2-40B4-BE49-F238E27FC236}">
                <a16:creationId xmlns:a16="http://schemas.microsoft.com/office/drawing/2014/main" id="{85EA0ADD-956A-E54E-8B99-BA2A33D393EC}"/>
              </a:ext>
            </a:extLst>
          </p:cNvPr>
          <p:cNvCxnSpPr/>
          <p:nvPr userDrawn="1"/>
        </p:nvCxnSpPr>
        <p:spPr>
          <a:xfrm>
            <a:off x="-14284" y="1690457"/>
            <a:ext cx="12206284" cy="0"/>
          </a:xfrm>
          <a:prstGeom prst="line">
            <a:avLst/>
          </a:prstGeom>
          <a:ln w="6350">
            <a:solidFill>
              <a:srgbClr val="15457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28952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Divider">
  <p:cSld name="Section Divider">
    <p:spTree>
      <p:nvGrpSpPr>
        <p:cNvPr id="1" name="Shape 31"/>
        <p:cNvGrpSpPr/>
        <p:nvPr/>
      </p:nvGrpSpPr>
      <p:grpSpPr>
        <a:xfrm>
          <a:off x="0" y="0"/>
          <a:ext cx="0" cy="0"/>
          <a:chOff x="0" y="0"/>
          <a:chExt cx="0" cy="0"/>
        </a:xfrm>
      </p:grpSpPr>
      <p:sp>
        <p:nvSpPr>
          <p:cNvPr id="32" name="Google Shape;32;p4"/>
          <p:cNvSpPr/>
          <p:nvPr/>
        </p:nvSpPr>
        <p:spPr>
          <a:xfrm>
            <a:off x="0" y="0"/>
            <a:ext cx="12192000" cy="5635487"/>
          </a:xfrm>
          <a:prstGeom prst="rect">
            <a:avLst/>
          </a:prstGeom>
          <a:solidFill>
            <a:srgbClr val="15457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ahoma"/>
              <a:ea typeface="Tahoma"/>
              <a:cs typeface="Tahoma"/>
              <a:sym typeface="Tahoma"/>
            </a:endParaRPr>
          </a:p>
        </p:txBody>
      </p:sp>
      <p:sp>
        <p:nvSpPr>
          <p:cNvPr id="33" name="Google Shape;33;p4"/>
          <p:cNvSpPr txBox="1">
            <a:spLocks noGrp="1"/>
          </p:cNvSpPr>
          <p:nvPr>
            <p:ph type="ctrTitle"/>
          </p:nvPr>
        </p:nvSpPr>
        <p:spPr>
          <a:xfrm>
            <a:off x="485774" y="0"/>
            <a:ext cx="7803983" cy="3255962"/>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4800"/>
              <a:buFont typeface="Tahoma"/>
              <a:buNone/>
              <a:defRPr sz="48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4"/>
          <p:cNvSpPr txBox="1">
            <a:spLocks noGrp="1"/>
          </p:cNvSpPr>
          <p:nvPr>
            <p:ph type="subTitle" idx="1"/>
          </p:nvPr>
        </p:nvSpPr>
        <p:spPr>
          <a:xfrm>
            <a:off x="485774" y="3603627"/>
            <a:ext cx="7803982" cy="1739897"/>
          </a:xfrm>
          <a:prstGeom prst="rect">
            <a:avLst/>
          </a:prstGeom>
          <a:noFill/>
          <a:ln>
            <a:noFill/>
          </a:ln>
        </p:spPr>
        <p:txBody>
          <a:bodyPr spcFirstLastPara="1" wrap="square" lIns="91425" tIns="45700" rIns="91425" bIns="45700" anchor="t" anchorCtr="0">
            <a:normAutofit/>
          </a:bodyPr>
          <a:lstStyle>
            <a:lvl1pPr lvl="0" algn="l">
              <a:lnSpc>
                <a:spcPct val="100000"/>
              </a:lnSpc>
              <a:spcBef>
                <a:spcPts val="1000"/>
              </a:spcBef>
              <a:spcAft>
                <a:spcPts val="0"/>
              </a:spcAft>
              <a:buSzPts val="3200"/>
              <a:buNone/>
              <a:defRPr sz="3200">
                <a:solidFill>
                  <a:schemeClr val="lt1"/>
                </a:solidFill>
              </a:defRPr>
            </a:lvl1pPr>
            <a:lvl2pPr lvl="1" algn="ctr">
              <a:lnSpc>
                <a:spcPct val="100000"/>
              </a:lnSpc>
              <a:spcBef>
                <a:spcPts val="500"/>
              </a:spcBef>
              <a:spcAft>
                <a:spcPts val="0"/>
              </a:spcAft>
              <a:buSzPts val="2000"/>
              <a:buNone/>
              <a:defRPr sz="2000"/>
            </a:lvl2pPr>
            <a:lvl3pPr lvl="2" algn="ctr">
              <a:lnSpc>
                <a:spcPct val="100000"/>
              </a:lnSpc>
              <a:spcBef>
                <a:spcPts val="500"/>
              </a:spcBef>
              <a:spcAft>
                <a:spcPts val="0"/>
              </a:spcAft>
              <a:buSzPts val="1800"/>
              <a:buNone/>
              <a:defRPr sz="1800"/>
            </a:lvl3pPr>
            <a:lvl4pPr lvl="3" algn="ctr">
              <a:lnSpc>
                <a:spcPct val="100000"/>
              </a:lnSpc>
              <a:spcBef>
                <a:spcPts val="500"/>
              </a:spcBef>
              <a:spcAft>
                <a:spcPts val="0"/>
              </a:spcAft>
              <a:buSzPts val="1600"/>
              <a:buNone/>
              <a:defRPr sz="1600"/>
            </a:lvl4pPr>
            <a:lvl5pPr lvl="4" algn="ctr">
              <a:lnSpc>
                <a:spcPct val="10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5" name="Google Shape;35;p4"/>
          <p:cNvSpPr/>
          <p:nvPr/>
        </p:nvSpPr>
        <p:spPr>
          <a:xfrm>
            <a:off x="11963403" y="5762000"/>
            <a:ext cx="228597" cy="1097280"/>
          </a:xfrm>
          <a:prstGeom prst="rect">
            <a:avLst/>
          </a:prstGeom>
          <a:solidFill>
            <a:srgbClr val="15457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chemeClr val="dk1"/>
              </a:solidFill>
              <a:latin typeface="Tahoma"/>
              <a:ea typeface="Tahoma"/>
              <a:cs typeface="Tahoma"/>
              <a:sym typeface="Tahoma"/>
            </a:endParaRPr>
          </a:p>
        </p:txBody>
      </p:sp>
      <p:pic>
        <p:nvPicPr>
          <p:cNvPr id="36" name="Google Shape;36;p4"/>
          <p:cNvPicPr preferRelativeResize="0"/>
          <p:nvPr/>
        </p:nvPicPr>
        <p:blipFill rotWithShape="1">
          <a:blip r:embed="rId2">
            <a:alphaModFix/>
          </a:blip>
          <a:srcRect/>
          <a:stretch/>
        </p:blipFill>
        <p:spPr>
          <a:xfrm>
            <a:off x="10710865" y="5947729"/>
            <a:ext cx="1154151" cy="822960"/>
          </a:xfrm>
          <a:prstGeom prst="rect">
            <a:avLst/>
          </a:prstGeom>
          <a:noFill/>
          <a:ln>
            <a:noFill/>
          </a:ln>
        </p:spPr>
      </p:pic>
      <p:sp>
        <p:nvSpPr>
          <p:cNvPr id="37" name="Google Shape;37;p4"/>
          <p:cNvSpPr txBox="1"/>
          <p:nvPr/>
        </p:nvSpPr>
        <p:spPr>
          <a:xfrm>
            <a:off x="838200" y="6326189"/>
            <a:ext cx="2743200" cy="3651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fld id="{00000000-1234-1234-1234-123412341234}" type="slidenum">
              <a:rPr lang="en-US" sz="1600" b="0" i="0" u="none" strike="noStrike" cap="none">
                <a:solidFill>
                  <a:srgbClr val="154578"/>
                </a:solidFill>
                <a:latin typeface="Tahoma"/>
                <a:ea typeface="Tahoma"/>
                <a:cs typeface="Tahoma"/>
                <a:sym typeface="Tahoma"/>
              </a:rPr>
              <a:t>‹#›</a:t>
            </a:fld>
            <a:endParaRPr sz="1600" b="0" i="0" u="none" strike="noStrike" cap="none">
              <a:solidFill>
                <a:srgbClr val="154578"/>
              </a:solidFill>
              <a:latin typeface="Tahoma"/>
              <a:ea typeface="Tahoma"/>
              <a:cs typeface="Tahoma"/>
              <a:sym typeface="Tahoma"/>
            </a:endParaRPr>
          </a:p>
        </p:txBody>
      </p:sp>
      <p:pic>
        <p:nvPicPr>
          <p:cNvPr id="38" name="Google Shape;38;p4"/>
          <p:cNvPicPr preferRelativeResize="0"/>
          <p:nvPr/>
        </p:nvPicPr>
        <p:blipFill rotWithShape="1">
          <a:blip r:embed="rId3">
            <a:alphaModFix amt="50000"/>
          </a:blip>
          <a:srcRect/>
          <a:stretch/>
        </p:blipFill>
        <p:spPr>
          <a:xfrm>
            <a:off x="7986532" y="-529048"/>
            <a:ext cx="5044585" cy="5044585"/>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9"/>
        <p:cNvGrpSpPr/>
        <p:nvPr/>
      </p:nvGrpSpPr>
      <p:grpSpPr>
        <a:xfrm>
          <a:off x="0" y="0"/>
          <a:ext cx="0" cy="0"/>
          <a:chOff x="0" y="0"/>
          <a:chExt cx="0" cy="0"/>
        </a:xfrm>
      </p:grpSpPr>
      <p:sp>
        <p:nvSpPr>
          <p:cNvPr id="40" name="Google Shape;40;p5"/>
          <p:cNvSpPr txBox="1"/>
          <p:nvPr/>
        </p:nvSpPr>
        <p:spPr>
          <a:xfrm>
            <a:off x="838200" y="6326189"/>
            <a:ext cx="2743200" cy="3651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fld id="{00000000-1234-1234-1234-123412341234}" type="slidenum">
              <a:rPr lang="en-US" sz="1600" b="0" i="0" u="none" strike="noStrike" cap="none">
                <a:solidFill>
                  <a:srgbClr val="154578"/>
                </a:solidFill>
                <a:latin typeface="Tahoma"/>
                <a:ea typeface="Tahoma"/>
                <a:cs typeface="Tahoma"/>
                <a:sym typeface="Tahoma"/>
              </a:rPr>
              <a:t>‹#›</a:t>
            </a:fld>
            <a:endParaRPr sz="1600" b="0" i="0" u="none" strike="noStrike" cap="none">
              <a:solidFill>
                <a:srgbClr val="154578"/>
              </a:solidFill>
              <a:latin typeface="Tahoma"/>
              <a:ea typeface="Tahoma"/>
              <a:cs typeface="Tahoma"/>
              <a:sym typeface="Tahoma"/>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41"/>
        <p:cNvGrpSpPr/>
        <p:nvPr/>
      </p:nvGrpSpPr>
      <p:grpSpPr>
        <a:xfrm>
          <a:off x="0" y="0"/>
          <a:ext cx="0" cy="0"/>
          <a:chOff x="0" y="0"/>
          <a:chExt cx="0" cy="0"/>
        </a:xfrm>
      </p:grpSpPr>
      <p:sp>
        <p:nvSpPr>
          <p:cNvPr id="42" name="Google Shape;42;p6"/>
          <p:cNvSpPr txBox="1"/>
          <p:nvPr/>
        </p:nvSpPr>
        <p:spPr>
          <a:xfrm>
            <a:off x="838200" y="6326189"/>
            <a:ext cx="2743200" cy="3651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fld id="{00000000-1234-1234-1234-123412341234}" type="slidenum">
              <a:rPr lang="en-US" sz="1600" b="0" i="0" u="none" strike="noStrike" cap="none">
                <a:solidFill>
                  <a:srgbClr val="154578"/>
                </a:solidFill>
                <a:latin typeface="Tahoma"/>
                <a:ea typeface="Tahoma"/>
                <a:cs typeface="Tahoma"/>
                <a:sym typeface="Tahoma"/>
              </a:rPr>
              <a:t>‹#›</a:t>
            </a:fld>
            <a:endParaRPr sz="1600" b="0" i="0" u="none" strike="noStrike" cap="none">
              <a:solidFill>
                <a:srgbClr val="154578"/>
              </a:solidFill>
              <a:latin typeface="Tahoma"/>
              <a:ea typeface="Tahoma"/>
              <a:cs typeface="Tahoma"/>
              <a:sym typeface="Tahoma"/>
            </a:endParaRPr>
          </a:p>
        </p:txBody>
      </p:sp>
      <p:sp>
        <p:nvSpPr>
          <p:cNvPr id="43" name="Google Shape;43;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54578"/>
              </a:buClr>
              <a:buSzPts val="4400"/>
              <a:buFont typeface="Tahoma"/>
              <a:buNone/>
              <a:defRPr>
                <a:solidFill>
                  <a:srgbClr val="154578"/>
                </a:solidFill>
                <a:latin typeface="Tahoma"/>
                <a:ea typeface="Tahoma"/>
                <a:cs typeface="Tahoma"/>
                <a:sym typeface="Tahom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6"/>
          <p:cNvSpPr txBox="1">
            <a:spLocks noGrp="1"/>
          </p:cNvSpPr>
          <p:nvPr>
            <p:ph type="body" idx="1"/>
          </p:nvPr>
        </p:nvSpPr>
        <p:spPr>
          <a:xfrm>
            <a:off x="838200" y="1825625"/>
            <a:ext cx="10515600" cy="41217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1000"/>
              </a:spcBef>
              <a:spcAft>
                <a:spcPts val="0"/>
              </a:spcAft>
              <a:buClr>
                <a:srgbClr val="154578"/>
              </a:buClr>
              <a:buSzPts val="2400"/>
              <a:buChar char="•"/>
              <a:defRPr sz="2400">
                <a:latin typeface="Tahoma"/>
                <a:ea typeface="Tahoma"/>
                <a:cs typeface="Tahoma"/>
                <a:sym typeface="Tahoma"/>
              </a:defRPr>
            </a:lvl1pPr>
            <a:lvl2pPr marL="914400" lvl="1" indent="-381000" algn="l">
              <a:lnSpc>
                <a:spcPct val="100000"/>
              </a:lnSpc>
              <a:spcBef>
                <a:spcPts val="500"/>
              </a:spcBef>
              <a:spcAft>
                <a:spcPts val="0"/>
              </a:spcAft>
              <a:buClr>
                <a:srgbClr val="154578"/>
              </a:buClr>
              <a:buSzPts val="2400"/>
              <a:buFont typeface="NTR"/>
              <a:buChar char="‒"/>
              <a:defRPr sz="2400">
                <a:latin typeface="Tahoma"/>
                <a:ea typeface="Tahoma"/>
                <a:cs typeface="Tahoma"/>
                <a:sym typeface="Tahoma"/>
              </a:defRPr>
            </a:lvl2pPr>
            <a:lvl3pPr marL="1371600" lvl="2" indent="-381000" algn="l">
              <a:lnSpc>
                <a:spcPct val="100000"/>
              </a:lnSpc>
              <a:spcBef>
                <a:spcPts val="500"/>
              </a:spcBef>
              <a:spcAft>
                <a:spcPts val="0"/>
              </a:spcAft>
              <a:buClr>
                <a:srgbClr val="154578"/>
              </a:buClr>
              <a:buSzPts val="2400"/>
              <a:buFont typeface="Courier New"/>
              <a:buChar char="o"/>
              <a:defRPr sz="2400">
                <a:latin typeface="Tahoma"/>
                <a:ea typeface="Tahoma"/>
                <a:cs typeface="Tahoma"/>
                <a:sym typeface="Tahoma"/>
              </a:defRPr>
            </a:lvl3pPr>
            <a:lvl4pPr marL="1828800" lvl="3" indent="-381000" algn="l">
              <a:lnSpc>
                <a:spcPct val="100000"/>
              </a:lnSpc>
              <a:spcBef>
                <a:spcPts val="500"/>
              </a:spcBef>
              <a:spcAft>
                <a:spcPts val="0"/>
              </a:spcAft>
              <a:buClr>
                <a:srgbClr val="154578"/>
              </a:buClr>
              <a:buSzPts val="2400"/>
              <a:buFont typeface="Noto Sans Symbols"/>
              <a:buChar char="▪"/>
              <a:defRPr sz="2400">
                <a:latin typeface="Tahoma"/>
                <a:ea typeface="Tahoma"/>
                <a:cs typeface="Tahoma"/>
                <a:sym typeface="Tahoma"/>
              </a:defRPr>
            </a:lvl4pPr>
            <a:lvl5pPr marL="2286000" lvl="4" indent="-381000" algn="l">
              <a:lnSpc>
                <a:spcPct val="100000"/>
              </a:lnSpc>
              <a:spcBef>
                <a:spcPts val="500"/>
              </a:spcBef>
              <a:spcAft>
                <a:spcPts val="0"/>
              </a:spcAft>
              <a:buClr>
                <a:srgbClr val="154578"/>
              </a:buClr>
              <a:buSzPts val="2400"/>
              <a:buChar char="•"/>
              <a:defRPr sz="2400">
                <a:latin typeface="Tahoma"/>
                <a:ea typeface="Tahoma"/>
                <a:cs typeface="Tahoma"/>
                <a:sym typeface="Tahom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6"/>
          <p:cNvSpPr/>
          <p:nvPr/>
        </p:nvSpPr>
        <p:spPr>
          <a:xfrm>
            <a:off x="-14284" y="0"/>
            <a:ext cx="228597" cy="1691004"/>
          </a:xfrm>
          <a:prstGeom prst="rect">
            <a:avLst/>
          </a:prstGeom>
          <a:solidFill>
            <a:srgbClr val="15457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chemeClr val="dk1"/>
              </a:solidFill>
              <a:latin typeface="Tahoma"/>
              <a:ea typeface="Tahoma"/>
              <a:cs typeface="Tahoma"/>
              <a:sym typeface="Tahoma"/>
            </a:endParaRPr>
          </a:p>
        </p:txBody>
      </p:sp>
      <p:pic>
        <p:nvPicPr>
          <p:cNvPr id="46" name="Google Shape;46;p6"/>
          <p:cNvPicPr preferRelativeResize="0"/>
          <p:nvPr/>
        </p:nvPicPr>
        <p:blipFill rotWithShape="1">
          <a:blip r:embed="rId2">
            <a:alphaModFix/>
          </a:blip>
          <a:srcRect/>
          <a:stretch/>
        </p:blipFill>
        <p:spPr>
          <a:xfrm>
            <a:off x="10710865" y="5947729"/>
            <a:ext cx="1154151" cy="822960"/>
          </a:xfrm>
          <a:prstGeom prst="rect">
            <a:avLst/>
          </a:prstGeom>
          <a:noFill/>
          <a:ln>
            <a:noFill/>
          </a:ln>
        </p:spPr>
      </p:pic>
      <p:sp>
        <p:nvSpPr>
          <p:cNvPr id="47" name="Google Shape;47;p6"/>
          <p:cNvSpPr/>
          <p:nvPr/>
        </p:nvSpPr>
        <p:spPr>
          <a:xfrm>
            <a:off x="11963403" y="5762000"/>
            <a:ext cx="228597" cy="1097280"/>
          </a:xfrm>
          <a:prstGeom prst="rect">
            <a:avLst/>
          </a:prstGeom>
          <a:solidFill>
            <a:srgbClr val="15457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chemeClr val="dk1"/>
              </a:solidFill>
              <a:latin typeface="Tahoma"/>
              <a:ea typeface="Tahoma"/>
              <a:cs typeface="Tahoma"/>
              <a:sym typeface="Tahoma"/>
            </a:endParaRPr>
          </a:p>
        </p:txBody>
      </p:sp>
      <p:cxnSp>
        <p:nvCxnSpPr>
          <p:cNvPr id="48" name="Google Shape;48;p6"/>
          <p:cNvCxnSpPr/>
          <p:nvPr/>
        </p:nvCxnSpPr>
        <p:spPr>
          <a:xfrm>
            <a:off x="-14284" y="1690457"/>
            <a:ext cx="12206284" cy="0"/>
          </a:xfrm>
          <a:prstGeom prst="straightConnector1">
            <a:avLst/>
          </a:prstGeom>
          <a:noFill/>
          <a:ln w="9525" cap="flat" cmpd="sng">
            <a:solidFill>
              <a:srgbClr val="154578"/>
            </a:solidFill>
            <a:prstDash val="solid"/>
            <a:miter lim="800000"/>
            <a:headEnd type="none" w="sm" len="sm"/>
            <a:tailEnd type="none" w="sm" len="sm"/>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839788" y="457200"/>
            <a:ext cx="3932237" cy="123380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54578"/>
              </a:buClr>
              <a:buSzPts val="3200"/>
              <a:buFont typeface="Tahoma"/>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7"/>
          <p:cNvSpPr txBox="1">
            <a:spLocks noGrp="1"/>
          </p:cNvSpPr>
          <p:nvPr>
            <p:ph type="body" idx="1"/>
          </p:nvPr>
        </p:nvSpPr>
        <p:spPr>
          <a:xfrm>
            <a:off x="5183188" y="457201"/>
            <a:ext cx="6172200" cy="5403850"/>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1000"/>
              </a:spcBef>
              <a:spcAft>
                <a:spcPts val="0"/>
              </a:spcAft>
              <a:buSzPts val="2400"/>
              <a:buChar char="•"/>
              <a:defRPr sz="2400"/>
            </a:lvl1pPr>
            <a:lvl2pPr marL="914400" lvl="1" indent="-381000" algn="l">
              <a:lnSpc>
                <a:spcPct val="100000"/>
              </a:lnSpc>
              <a:spcBef>
                <a:spcPts val="500"/>
              </a:spcBef>
              <a:spcAft>
                <a:spcPts val="0"/>
              </a:spcAft>
              <a:buSzPts val="2400"/>
              <a:buChar char="‒"/>
              <a:defRPr sz="2400"/>
            </a:lvl2pPr>
            <a:lvl3pPr marL="1371600" lvl="2" indent="-368300" algn="l">
              <a:lnSpc>
                <a:spcPct val="100000"/>
              </a:lnSpc>
              <a:spcBef>
                <a:spcPts val="500"/>
              </a:spcBef>
              <a:spcAft>
                <a:spcPts val="0"/>
              </a:spcAft>
              <a:buSzPts val="2200"/>
              <a:buChar char="o"/>
              <a:defRPr sz="2200"/>
            </a:lvl3pPr>
            <a:lvl4pPr marL="1828800" lvl="3" indent="-355600" algn="l">
              <a:lnSpc>
                <a:spcPct val="100000"/>
              </a:lnSpc>
              <a:spcBef>
                <a:spcPts val="500"/>
              </a:spcBef>
              <a:spcAft>
                <a:spcPts val="0"/>
              </a:spcAft>
              <a:buSzPts val="2000"/>
              <a:buChar char="▪"/>
              <a:defRPr sz="2000"/>
            </a:lvl4pPr>
            <a:lvl5pPr marL="2286000" lvl="4" indent="-355600" algn="l">
              <a:lnSpc>
                <a:spcPct val="100000"/>
              </a:lnSpc>
              <a:spcBef>
                <a:spcPts val="500"/>
              </a:spcBef>
              <a:spcAft>
                <a:spcPts val="0"/>
              </a:spcAft>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2" name="Google Shape;52;p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2400"/>
              <a:buNone/>
              <a:defRPr sz="2400"/>
            </a:lvl1pPr>
            <a:lvl2pPr marL="914400" lvl="1" indent="-228600" algn="l">
              <a:lnSpc>
                <a:spcPct val="100000"/>
              </a:lnSpc>
              <a:spcBef>
                <a:spcPts val="500"/>
              </a:spcBef>
              <a:spcAft>
                <a:spcPts val="0"/>
              </a:spcAft>
              <a:buSzPts val="1400"/>
              <a:buNone/>
              <a:defRPr sz="1400"/>
            </a:lvl2pPr>
            <a:lvl3pPr marL="1371600" lvl="2" indent="-228600" algn="l">
              <a:lnSpc>
                <a:spcPct val="100000"/>
              </a:lnSpc>
              <a:spcBef>
                <a:spcPts val="500"/>
              </a:spcBef>
              <a:spcAft>
                <a:spcPts val="0"/>
              </a:spcAft>
              <a:buSzPts val="1200"/>
              <a:buNone/>
              <a:defRPr sz="1200"/>
            </a:lvl3pPr>
            <a:lvl4pPr marL="1828800" lvl="3" indent="-228600" algn="l">
              <a:lnSpc>
                <a:spcPct val="100000"/>
              </a:lnSpc>
              <a:spcBef>
                <a:spcPts val="500"/>
              </a:spcBef>
              <a:spcAft>
                <a:spcPts val="0"/>
              </a:spcAft>
              <a:buSzPts val="1000"/>
              <a:buNone/>
              <a:defRPr sz="1000"/>
            </a:lvl4pPr>
            <a:lvl5pPr marL="2286000" lvl="4" indent="-228600" algn="l">
              <a:lnSpc>
                <a:spcPct val="100000"/>
              </a:lnSpc>
              <a:spcBef>
                <a:spcPts val="500"/>
              </a:spcBef>
              <a:spcAft>
                <a:spcPts val="0"/>
              </a:spcAft>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3" name="Google Shape;53;p7"/>
          <p:cNvSpPr txBox="1"/>
          <p:nvPr/>
        </p:nvSpPr>
        <p:spPr>
          <a:xfrm>
            <a:off x="838200" y="6326189"/>
            <a:ext cx="2743200" cy="3651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fld id="{00000000-1234-1234-1234-123412341234}" type="slidenum">
              <a:rPr lang="en-US" sz="1600" b="0" i="0" u="none" strike="noStrike" cap="none">
                <a:solidFill>
                  <a:srgbClr val="154578"/>
                </a:solidFill>
                <a:latin typeface="Tahoma"/>
                <a:ea typeface="Tahoma"/>
                <a:cs typeface="Tahoma"/>
                <a:sym typeface="Tahoma"/>
              </a:rPr>
              <a:t>‹#›</a:t>
            </a:fld>
            <a:endParaRPr sz="1600" b="0" i="0" u="none" strike="noStrike" cap="none">
              <a:solidFill>
                <a:srgbClr val="154578"/>
              </a:solidFill>
              <a:latin typeface="Tahoma"/>
              <a:ea typeface="Tahoma"/>
              <a:cs typeface="Tahoma"/>
              <a:sym typeface="Tahoma"/>
            </a:endParaRPr>
          </a:p>
        </p:txBody>
      </p:sp>
      <p:sp>
        <p:nvSpPr>
          <p:cNvPr id="54" name="Google Shape;54;p7"/>
          <p:cNvSpPr/>
          <p:nvPr/>
        </p:nvSpPr>
        <p:spPr>
          <a:xfrm>
            <a:off x="-14284" y="0"/>
            <a:ext cx="228597" cy="1691004"/>
          </a:xfrm>
          <a:prstGeom prst="rect">
            <a:avLst/>
          </a:prstGeom>
          <a:solidFill>
            <a:srgbClr val="15457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chemeClr val="dk1"/>
              </a:solidFill>
              <a:latin typeface="Tahoma"/>
              <a:ea typeface="Tahoma"/>
              <a:cs typeface="Tahoma"/>
              <a:sym typeface="Tahoma"/>
            </a:endParaRPr>
          </a:p>
        </p:txBody>
      </p:sp>
      <p:pic>
        <p:nvPicPr>
          <p:cNvPr id="55" name="Google Shape;55;p7"/>
          <p:cNvPicPr preferRelativeResize="0"/>
          <p:nvPr/>
        </p:nvPicPr>
        <p:blipFill rotWithShape="1">
          <a:blip r:embed="rId2">
            <a:alphaModFix/>
          </a:blip>
          <a:srcRect/>
          <a:stretch/>
        </p:blipFill>
        <p:spPr>
          <a:xfrm>
            <a:off x="10710865" y="5947729"/>
            <a:ext cx="1154151" cy="822960"/>
          </a:xfrm>
          <a:prstGeom prst="rect">
            <a:avLst/>
          </a:prstGeom>
          <a:noFill/>
          <a:ln>
            <a:noFill/>
          </a:ln>
        </p:spPr>
      </p:pic>
      <p:sp>
        <p:nvSpPr>
          <p:cNvPr id="56" name="Google Shape;56;p7"/>
          <p:cNvSpPr/>
          <p:nvPr/>
        </p:nvSpPr>
        <p:spPr>
          <a:xfrm>
            <a:off x="11963403" y="5762000"/>
            <a:ext cx="228597" cy="1097280"/>
          </a:xfrm>
          <a:prstGeom prst="rect">
            <a:avLst/>
          </a:prstGeom>
          <a:solidFill>
            <a:srgbClr val="15457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chemeClr val="dk1"/>
              </a:solidFill>
              <a:latin typeface="Tahoma"/>
              <a:ea typeface="Tahoma"/>
              <a:cs typeface="Tahoma"/>
              <a:sym typeface="Tahoma"/>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7"/>
        <p:cNvGrpSpPr/>
        <p:nvPr/>
      </p:nvGrpSpPr>
      <p:grpSpPr>
        <a:xfrm>
          <a:off x="0" y="0"/>
          <a:ext cx="0" cy="0"/>
          <a:chOff x="0" y="0"/>
          <a:chExt cx="0" cy="0"/>
        </a:xfrm>
      </p:grpSpPr>
      <p:sp>
        <p:nvSpPr>
          <p:cNvPr id="58" name="Google Shape;58;p8"/>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54578"/>
              </a:buClr>
              <a:buSzPts val="4400"/>
              <a:buFont typeface="Century Gothic"/>
              <a:buNone/>
              <a:defRPr>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59" name="Google Shape;59;p8" descr="&quot; &quot;"/>
          <p:cNvCxnSpPr/>
          <p:nvPr/>
        </p:nvCxnSpPr>
        <p:spPr>
          <a:xfrm>
            <a:off x="0" y="6117336"/>
            <a:ext cx="9956800" cy="0"/>
          </a:xfrm>
          <a:prstGeom prst="straightConnector1">
            <a:avLst/>
          </a:prstGeom>
          <a:noFill/>
          <a:ln w="19050" cap="flat" cmpd="sng">
            <a:solidFill>
              <a:srgbClr val="39B54A"/>
            </a:solidFill>
            <a:prstDash val="solid"/>
            <a:miter lim="800000"/>
            <a:headEnd type="none" w="sm" len="sm"/>
            <a:tailEnd type="none" w="sm" len="sm"/>
          </a:ln>
        </p:spPr>
      </p:cxnSp>
      <p:sp>
        <p:nvSpPr>
          <p:cNvPr id="60" name="Google Shape;60;p8"/>
          <p:cNvSpPr txBox="1">
            <a:spLocks noGrp="1"/>
          </p:cNvSpPr>
          <p:nvPr>
            <p:ph type="sldNum" idx="12"/>
          </p:nvPr>
        </p:nvSpPr>
        <p:spPr>
          <a:xfrm>
            <a:off x="609600" y="6327649"/>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rgbClr val="888888"/>
                </a:solidFill>
                <a:latin typeface="Century Gothic"/>
                <a:ea typeface="Century Gothic"/>
                <a:cs typeface="Century Gothic"/>
                <a:sym typeface="Century Gothic"/>
              </a:defRPr>
            </a:lvl1pPr>
            <a:lvl2pPr marL="0" lvl="1" indent="0" algn="r">
              <a:spcBef>
                <a:spcPts val="0"/>
              </a:spcBef>
              <a:buNone/>
              <a:defRPr sz="1200" b="0" i="0" u="none" strike="noStrike" cap="none">
                <a:solidFill>
                  <a:srgbClr val="888888"/>
                </a:solidFill>
                <a:latin typeface="Century Gothic"/>
                <a:ea typeface="Century Gothic"/>
                <a:cs typeface="Century Gothic"/>
                <a:sym typeface="Century Gothic"/>
              </a:defRPr>
            </a:lvl2pPr>
            <a:lvl3pPr marL="0" lvl="2" indent="0" algn="r">
              <a:spcBef>
                <a:spcPts val="0"/>
              </a:spcBef>
              <a:buNone/>
              <a:defRPr sz="1200" b="0" i="0" u="none" strike="noStrike" cap="none">
                <a:solidFill>
                  <a:srgbClr val="888888"/>
                </a:solidFill>
                <a:latin typeface="Century Gothic"/>
                <a:ea typeface="Century Gothic"/>
                <a:cs typeface="Century Gothic"/>
                <a:sym typeface="Century Gothic"/>
              </a:defRPr>
            </a:lvl3pPr>
            <a:lvl4pPr marL="0" lvl="3" indent="0" algn="r">
              <a:spcBef>
                <a:spcPts val="0"/>
              </a:spcBef>
              <a:buNone/>
              <a:defRPr sz="1200" b="0" i="0" u="none" strike="noStrike" cap="none">
                <a:solidFill>
                  <a:srgbClr val="888888"/>
                </a:solidFill>
                <a:latin typeface="Century Gothic"/>
                <a:ea typeface="Century Gothic"/>
                <a:cs typeface="Century Gothic"/>
                <a:sym typeface="Century Gothic"/>
              </a:defRPr>
            </a:lvl4pPr>
            <a:lvl5pPr marL="0" lvl="4" indent="0" algn="r">
              <a:spcBef>
                <a:spcPts val="0"/>
              </a:spcBef>
              <a:buNone/>
              <a:defRPr sz="1200" b="0" i="0" u="none" strike="noStrike" cap="none">
                <a:solidFill>
                  <a:srgbClr val="888888"/>
                </a:solidFill>
                <a:latin typeface="Century Gothic"/>
                <a:ea typeface="Century Gothic"/>
                <a:cs typeface="Century Gothic"/>
                <a:sym typeface="Century Gothic"/>
              </a:defRPr>
            </a:lvl5pPr>
            <a:lvl6pPr marL="0" lvl="5" indent="0" algn="r">
              <a:spcBef>
                <a:spcPts val="0"/>
              </a:spcBef>
              <a:buNone/>
              <a:defRPr sz="1200" b="0" i="0" u="none" strike="noStrike" cap="none">
                <a:solidFill>
                  <a:srgbClr val="888888"/>
                </a:solidFill>
                <a:latin typeface="Century Gothic"/>
                <a:ea typeface="Century Gothic"/>
                <a:cs typeface="Century Gothic"/>
                <a:sym typeface="Century Gothic"/>
              </a:defRPr>
            </a:lvl6pPr>
            <a:lvl7pPr marL="0" lvl="6" indent="0" algn="r">
              <a:spcBef>
                <a:spcPts val="0"/>
              </a:spcBef>
              <a:buNone/>
              <a:defRPr sz="1200" b="0" i="0" u="none" strike="noStrike" cap="none">
                <a:solidFill>
                  <a:srgbClr val="888888"/>
                </a:solidFill>
                <a:latin typeface="Century Gothic"/>
                <a:ea typeface="Century Gothic"/>
                <a:cs typeface="Century Gothic"/>
                <a:sym typeface="Century Gothic"/>
              </a:defRPr>
            </a:lvl7pPr>
            <a:lvl8pPr marL="0" lvl="7" indent="0" algn="r">
              <a:spcBef>
                <a:spcPts val="0"/>
              </a:spcBef>
              <a:buNone/>
              <a:defRPr sz="1200" b="0" i="0" u="none" strike="noStrike" cap="none">
                <a:solidFill>
                  <a:srgbClr val="888888"/>
                </a:solidFill>
                <a:latin typeface="Century Gothic"/>
                <a:ea typeface="Century Gothic"/>
                <a:cs typeface="Century Gothic"/>
                <a:sym typeface="Century Gothic"/>
              </a:defRPr>
            </a:lvl8pPr>
            <a:lvl9pPr marL="0" lvl="8" indent="0" algn="r">
              <a:spcBef>
                <a:spcPts val="0"/>
              </a:spcBef>
              <a:buNone/>
              <a:defRPr sz="12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pic>
        <p:nvPicPr>
          <p:cNvPr id="61" name="Google Shape;61;p8"/>
          <p:cNvPicPr preferRelativeResize="0"/>
          <p:nvPr/>
        </p:nvPicPr>
        <p:blipFill rotWithShape="1">
          <a:blip r:embed="rId2">
            <a:alphaModFix/>
          </a:blip>
          <a:srcRect/>
          <a:stretch/>
        </p:blipFill>
        <p:spPr>
          <a:xfrm>
            <a:off x="10701528" y="5795228"/>
            <a:ext cx="1490472" cy="1062772"/>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62"/>
        <p:cNvGrpSpPr/>
        <p:nvPr/>
      </p:nvGrpSpPr>
      <p:grpSpPr>
        <a:xfrm>
          <a:off x="0" y="0"/>
          <a:ext cx="0" cy="0"/>
          <a:chOff x="0" y="0"/>
          <a:chExt cx="0" cy="0"/>
        </a:xfrm>
      </p:grpSpPr>
      <p:sp>
        <p:nvSpPr>
          <p:cNvPr id="63" name="Google Shape;63;p9"/>
          <p:cNvSpPr>
            <a:spLocks noGrp="1"/>
          </p:cNvSpPr>
          <p:nvPr>
            <p:ph type="pic" idx="2"/>
          </p:nvPr>
        </p:nvSpPr>
        <p:spPr>
          <a:xfrm>
            <a:off x="5183188" y="2049462"/>
            <a:ext cx="6172200" cy="3811588"/>
          </a:xfrm>
          <a:prstGeom prst="rect">
            <a:avLst/>
          </a:prstGeom>
          <a:noFill/>
          <a:ln>
            <a:noFill/>
          </a:ln>
        </p:spPr>
      </p:sp>
      <p:sp>
        <p:nvSpPr>
          <p:cNvPr id="64" name="Google Shape;64;p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2400"/>
              <a:buNone/>
              <a:defRPr sz="2400"/>
            </a:lvl1pPr>
            <a:lvl2pPr marL="914400" lvl="1" indent="-228600" algn="l">
              <a:lnSpc>
                <a:spcPct val="100000"/>
              </a:lnSpc>
              <a:spcBef>
                <a:spcPts val="500"/>
              </a:spcBef>
              <a:spcAft>
                <a:spcPts val="0"/>
              </a:spcAft>
              <a:buSzPts val="1400"/>
              <a:buNone/>
              <a:defRPr sz="1400"/>
            </a:lvl2pPr>
            <a:lvl3pPr marL="1371600" lvl="2" indent="-228600" algn="l">
              <a:lnSpc>
                <a:spcPct val="100000"/>
              </a:lnSpc>
              <a:spcBef>
                <a:spcPts val="500"/>
              </a:spcBef>
              <a:spcAft>
                <a:spcPts val="0"/>
              </a:spcAft>
              <a:buSzPts val="1200"/>
              <a:buNone/>
              <a:defRPr sz="1200"/>
            </a:lvl3pPr>
            <a:lvl4pPr marL="1828800" lvl="3" indent="-228600" algn="l">
              <a:lnSpc>
                <a:spcPct val="100000"/>
              </a:lnSpc>
              <a:spcBef>
                <a:spcPts val="500"/>
              </a:spcBef>
              <a:spcAft>
                <a:spcPts val="0"/>
              </a:spcAft>
              <a:buSzPts val="1000"/>
              <a:buNone/>
              <a:defRPr sz="1000"/>
            </a:lvl4pPr>
            <a:lvl5pPr marL="2286000" lvl="4" indent="-228600" algn="l">
              <a:lnSpc>
                <a:spcPct val="100000"/>
              </a:lnSpc>
              <a:spcBef>
                <a:spcPts val="500"/>
              </a:spcBef>
              <a:spcAft>
                <a:spcPts val="0"/>
              </a:spcAft>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9"/>
          <p:cNvSpPr/>
          <p:nvPr/>
        </p:nvSpPr>
        <p:spPr>
          <a:xfrm>
            <a:off x="-14284" y="0"/>
            <a:ext cx="228597" cy="1691004"/>
          </a:xfrm>
          <a:prstGeom prst="rect">
            <a:avLst/>
          </a:prstGeom>
          <a:solidFill>
            <a:srgbClr val="15457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Tahoma"/>
              <a:ea typeface="Tahoma"/>
              <a:cs typeface="Tahoma"/>
              <a:sym typeface="Tahoma"/>
            </a:endParaRPr>
          </a:p>
        </p:txBody>
      </p:sp>
      <p:pic>
        <p:nvPicPr>
          <p:cNvPr id="66" name="Google Shape;66;p9"/>
          <p:cNvPicPr preferRelativeResize="0"/>
          <p:nvPr/>
        </p:nvPicPr>
        <p:blipFill rotWithShape="1">
          <a:blip r:embed="rId2">
            <a:alphaModFix/>
          </a:blip>
          <a:srcRect/>
          <a:stretch/>
        </p:blipFill>
        <p:spPr>
          <a:xfrm>
            <a:off x="10710865" y="5947729"/>
            <a:ext cx="1154151" cy="822960"/>
          </a:xfrm>
          <a:prstGeom prst="rect">
            <a:avLst/>
          </a:prstGeom>
          <a:noFill/>
          <a:ln>
            <a:noFill/>
          </a:ln>
        </p:spPr>
      </p:pic>
      <p:sp>
        <p:nvSpPr>
          <p:cNvPr id="67" name="Google Shape;67;p9"/>
          <p:cNvSpPr/>
          <p:nvPr/>
        </p:nvSpPr>
        <p:spPr>
          <a:xfrm>
            <a:off x="11963403" y="5762000"/>
            <a:ext cx="228597" cy="1097280"/>
          </a:xfrm>
          <a:prstGeom prst="rect">
            <a:avLst/>
          </a:prstGeom>
          <a:solidFill>
            <a:srgbClr val="15457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Tahoma"/>
              <a:ea typeface="Tahoma"/>
              <a:cs typeface="Tahoma"/>
              <a:sym typeface="Tahoma"/>
            </a:endParaRPr>
          </a:p>
        </p:txBody>
      </p:sp>
      <p:sp>
        <p:nvSpPr>
          <p:cNvPr id="68" name="Google Shape;68;p9"/>
          <p:cNvSpPr txBox="1"/>
          <p:nvPr/>
        </p:nvSpPr>
        <p:spPr>
          <a:xfrm>
            <a:off x="838200" y="6326189"/>
            <a:ext cx="2743200" cy="3651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fld id="{00000000-1234-1234-1234-123412341234}" type="slidenum">
              <a:rPr lang="en-US" sz="1600">
                <a:solidFill>
                  <a:srgbClr val="154578"/>
                </a:solidFill>
                <a:latin typeface="Tahoma"/>
                <a:ea typeface="Tahoma"/>
                <a:cs typeface="Tahoma"/>
                <a:sym typeface="Tahoma"/>
              </a:rPr>
              <a:t>‹#›</a:t>
            </a:fld>
            <a:endParaRPr sz="1600">
              <a:solidFill>
                <a:srgbClr val="154578"/>
              </a:solidFill>
              <a:latin typeface="Tahoma"/>
              <a:ea typeface="Tahoma"/>
              <a:cs typeface="Tahoma"/>
              <a:sym typeface="Tahoma"/>
            </a:endParaRPr>
          </a:p>
        </p:txBody>
      </p:sp>
      <p:sp>
        <p:nvSpPr>
          <p:cNvPr id="69" name="Google Shape;69;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54578"/>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70" name="Google Shape;70;p9"/>
          <p:cNvCxnSpPr/>
          <p:nvPr/>
        </p:nvCxnSpPr>
        <p:spPr>
          <a:xfrm>
            <a:off x="-14284" y="1690457"/>
            <a:ext cx="12206284" cy="0"/>
          </a:xfrm>
          <a:prstGeom prst="straightConnector1">
            <a:avLst/>
          </a:prstGeom>
          <a:noFill/>
          <a:ln w="9525" cap="flat" cmpd="sng">
            <a:solidFill>
              <a:srgbClr val="154578"/>
            </a:solidFill>
            <a:prstDash val="solid"/>
            <a:miter lim="800000"/>
            <a:headEnd type="none" w="sm" len="sm"/>
            <a:tailEnd type="none" w="sm" len="sm"/>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ue">
  <p:cSld name="Blue">
    <p:spTree>
      <p:nvGrpSpPr>
        <p:cNvPr id="1" name="Shape 71"/>
        <p:cNvGrpSpPr/>
        <p:nvPr/>
      </p:nvGrpSpPr>
      <p:grpSpPr>
        <a:xfrm>
          <a:off x="0" y="0"/>
          <a:ext cx="0" cy="0"/>
          <a:chOff x="0" y="0"/>
          <a:chExt cx="0" cy="0"/>
        </a:xfrm>
      </p:grpSpPr>
      <p:sp>
        <p:nvSpPr>
          <p:cNvPr id="72" name="Google Shape;72;p10"/>
          <p:cNvSpPr/>
          <p:nvPr/>
        </p:nvSpPr>
        <p:spPr>
          <a:xfrm>
            <a:off x="-14284" y="0"/>
            <a:ext cx="12206284" cy="6858000"/>
          </a:xfrm>
          <a:prstGeom prst="rect">
            <a:avLst/>
          </a:prstGeom>
          <a:solidFill>
            <a:srgbClr val="15457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Tahoma"/>
              <a:ea typeface="Tahoma"/>
              <a:cs typeface="Tahoma"/>
              <a:sym typeface="Tahoma"/>
            </a:endParaRPr>
          </a:p>
        </p:txBody>
      </p:sp>
      <p:sp>
        <p:nvSpPr>
          <p:cNvPr id="73" name="Google Shape;73;p10"/>
          <p:cNvSpPr txBox="1"/>
          <p:nvPr/>
        </p:nvSpPr>
        <p:spPr>
          <a:xfrm>
            <a:off x="838200" y="6326189"/>
            <a:ext cx="2743200" cy="3651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fld id="{00000000-1234-1234-1234-123412341234}" type="slidenum">
              <a:rPr lang="en-US" sz="1600">
                <a:solidFill>
                  <a:schemeClr val="lt1"/>
                </a:solidFill>
                <a:latin typeface="Tahoma"/>
                <a:ea typeface="Tahoma"/>
                <a:cs typeface="Tahoma"/>
                <a:sym typeface="Tahoma"/>
              </a:rPr>
              <a:t>‹#›</a:t>
            </a:fld>
            <a:endParaRPr sz="1600">
              <a:solidFill>
                <a:schemeClr val="lt1"/>
              </a:solidFill>
              <a:latin typeface="Tahoma"/>
              <a:ea typeface="Tahoma"/>
              <a:cs typeface="Tahoma"/>
              <a:sym typeface="Tahoma"/>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154578"/>
              </a:buClr>
              <a:buSzPts val="4400"/>
              <a:buFont typeface="Tahoma"/>
              <a:buNone/>
              <a:defRPr sz="4400" b="0" i="0" u="none" strike="noStrike" cap="none">
                <a:solidFill>
                  <a:srgbClr val="154578"/>
                </a:solidFill>
                <a:latin typeface="Tahoma"/>
                <a:ea typeface="Tahoma"/>
                <a:cs typeface="Tahoma"/>
                <a:sym typeface="Tahom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000"/>
              </a:spcBef>
              <a:spcAft>
                <a:spcPts val="0"/>
              </a:spcAft>
              <a:buClr>
                <a:srgbClr val="154578"/>
              </a:buClr>
              <a:buSzPts val="2400"/>
              <a:buFont typeface="Arial"/>
              <a:buChar char="•"/>
              <a:defRPr sz="2400" b="0" i="0" u="none" strike="noStrike" cap="none">
                <a:solidFill>
                  <a:schemeClr val="dk1"/>
                </a:solidFill>
                <a:latin typeface="Tahoma"/>
                <a:ea typeface="Tahoma"/>
                <a:cs typeface="Tahoma"/>
                <a:sym typeface="Tahoma"/>
              </a:defRPr>
            </a:lvl1pPr>
            <a:lvl2pPr marL="914400" marR="0" lvl="1" indent="-381000" algn="l" rtl="0">
              <a:lnSpc>
                <a:spcPct val="100000"/>
              </a:lnSpc>
              <a:spcBef>
                <a:spcPts val="500"/>
              </a:spcBef>
              <a:spcAft>
                <a:spcPts val="0"/>
              </a:spcAft>
              <a:buClr>
                <a:srgbClr val="154578"/>
              </a:buClr>
              <a:buSzPts val="2400"/>
              <a:buFont typeface="NTR"/>
              <a:buChar char="‒"/>
              <a:defRPr sz="2400" b="0" i="0" u="none" strike="noStrike" cap="none">
                <a:solidFill>
                  <a:schemeClr val="dk1"/>
                </a:solidFill>
                <a:latin typeface="Tahoma"/>
                <a:ea typeface="Tahoma"/>
                <a:cs typeface="Tahoma"/>
                <a:sym typeface="Tahoma"/>
              </a:defRPr>
            </a:lvl2pPr>
            <a:lvl3pPr marL="1371600" marR="0" lvl="2" indent="-381000" algn="l" rtl="0">
              <a:lnSpc>
                <a:spcPct val="100000"/>
              </a:lnSpc>
              <a:spcBef>
                <a:spcPts val="500"/>
              </a:spcBef>
              <a:spcAft>
                <a:spcPts val="0"/>
              </a:spcAft>
              <a:buClr>
                <a:srgbClr val="154578"/>
              </a:buClr>
              <a:buSzPts val="2400"/>
              <a:buFont typeface="Courier New"/>
              <a:buChar char="o"/>
              <a:defRPr sz="2400" b="0" i="0" u="none" strike="noStrike" cap="none">
                <a:solidFill>
                  <a:schemeClr val="dk1"/>
                </a:solidFill>
                <a:latin typeface="Tahoma"/>
                <a:ea typeface="Tahoma"/>
                <a:cs typeface="Tahoma"/>
                <a:sym typeface="Tahoma"/>
              </a:defRPr>
            </a:lvl3pPr>
            <a:lvl4pPr marL="1828800" marR="0" lvl="3" indent="-381000" algn="l" rtl="0">
              <a:lnSpc>
                <a:spcPct val="100000"/>
              </a:lnSpc>
              <a:spcBef>
                <a:spcPts val="500"/>
              </a:spcBef>
              <a:spcAft>
                <a:spcPts val="0"/>
              </a:spcAft>
              <a:buClr>
                <a:srgbClr val="154578"/>
              </a:buClr>
              <a:buSzPts val="2400"/>
              <a:buFont typeface="Noto Sans Symbols"/>
              <a:buChar char="▪"/>
              <a:defRPr sz="2400" b="0" i="0" u="none" strike="noStrike" cap="none">
                <a:solidFill>
                  <a:schemeClr val="dk1"/>
                </a:solidFill>
                <a:latin typeface="Tahoma"/>
                <a:ea typeface="Tahoma"/>
                <a:cs typeface="Tahoma"/>
                <a:sym typeface="Tahoma"/>
              </a:defRPr>
            </a:lvl4pPr>
            <a:lvl5pPr marL="2286000" marR="0" lvl="4" indent="-381000" algn="l" rtl="0">
              <a:lnSpc>
                <a:spcPct val="100000"/>
              </a:lnSpc>
              <a:spcBef>
                <a:spcPts val="500"/>
              </a:spcBef>
              <a:spcAft>
                <a:spcPts val="0"/>
              </a:spcAft>
              <a:buClr>
                <a:srgbClr val="154578"/>
              </a:buClr>
              <a:buSzPts val="2400"/>
              <a:buFont typeface="Arial"/>
              <a:buChar char="•"/>
              <a:defRPr sz="2400" b="0" i="0" u="none" strike="noStrike" cap="none">
                <a:solidFill>
                  <a:schemeClr val="dk1"/>
                </a:solidFill>
                <a:latin typeface="Tahoma"/>
                <a:ea typeface="Tahoma"/>
                <a:cs typeface="Tahoma"/>
                <a:sym typeface="Tahom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Tahoma"/>
                <a:ea typeface="Tahoma"/>
                <a:cs typeface="Tahoma"/>
                <a:sym typeface="Tahoma"/>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Tahoma"/>
                <a:ea typeface="Tahoma"/>
                <a:cs typeface="Tahoma"/>
                <a:sym typeface="Tahoma"/>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Tahoma"/>
                <a:ea typeface="Tahoma"/>
                <a:cs typeface="Tahoma"/>
                <a:sym typeface="Tahoma"/>
              </a:defRPr>
            </a:lvl1pPr>
            <a:lvl2pPr marL="0" marR="0" lvl="1" indent="0" algn="r" rtl="0">
              <a:spcBef>
                <a:spcPts val="0"/>
              </a:spcBef>
              <a:buNone/>
              <a:defRPr sz="1200" b="0" i="0" u="none" strike="noStrike" cap="none">
                <a:solidFill>
                  <a:srgbClr val="888888"/>
                </a:solidFill>
                <a:latin typeface="Tahoma"/>
                <a:ea typeface="Tahoma"/>
                <a:cs typeface="Tahoma"/>
                <a:sym typeface="Tahoma"/>
              </a:defRPr>
            </a:lvl2pPr>
            <a:lvl3pPr marL="0" marR="0" lvl="2" indent="0" algn="r" rtl="0">
              <a:spcBef>
                <a:spcPts val="0"/>
              </a:spcBef>
              <a:buNone/>
              <a:defRPr sz="1200" b="0" i="0" u="none" strike="noStrike" cap="none">
                <a:solidFill>
                  <a:srgbClr val="888888"/>
                </a:solidFill>
                <a:latin typeface="Tahoma"/>
                <a:ea typeface="Tahoma"/>
                <a:cs typeface="Tahoma"/>
                <a:sym typeface="Tahoma"/>
              </a:defRPr>
            </a:lvl3pPr>
            <a:lvl4pPr marL="0" marR="0" lvl="3" indent="0" algn="r" rtl="0">
              <a:spcBef>
                <a:spcPts val="0"/>
              </a:spcBef>
              <a:buNone/>
              <a:defRPr sz="1200" b="0" i="0" u="none" strike="noStrike" cap="none">
                <a:solidFill>
                  <a:srgbClr val="888888"/>
                </a:solidFill>
                <a:latin typeface="Tahoma"/>
                <a:ea typeface="Tahoma"/>
                <a:cs typeface="Tahoma"/>
                <a:sym typeface="Tahoma"/>
              </a:defRPr>
            </a:lvl4pPr>
            <a:lvl5pPr marL="0" marR="0" lvl="4" indent="0" algn="r" rtl="0">
              <a:spcBef>
                <a:spcPts val="0"/>
              </a:spcBef>
              <a:buNone/>
              <a:defRPr sz="1200" b="0" i="0" u="none" strike="noStrike" cap="none">
                <a:solidFill>
                  <a:srgbClr val="888888"/>
                </a:solidFill>
                <a:latin typeface="Tahoma"/>
                <a:ea typeface="Tahoma"/>
                <a:cs typeface="Tahoma"/>
                <a:sym typeface="Tahoma"/>
              </a:defRPr>
            </a:lvl5pPr>
            <a:lvl6pPr marL="0" marR="0" lvl="5" indent="0" algn="r" rtl="0">
              <a:spcBef>
                <a:spcPts val="0"/>
              </a:spcBef>
              <a:buNone/>
              <a:defRPr sz="1200" b="0" i="0" u="none" strike="noStrike" cap="none">
                <a:solidFill>
                  <a:srgbClr val="888888"/>
                </a:solidFill>
                <a:latin typeface="Tahoma"/>
                <a:ea typeface="Tahoma"/>
                <a:cs typeface="Tahoma"/>
                <a:sym typeface="Tahoma"/>
              </a:defRPr>
            </a:lvl6pPr>
            <a:lvl7pPr marL="0" marR="0" lvl="6" indent="0" algn="r" rtl="0">
              <a:spcBef>
                <a:spcPts val="0"/>
              </a:spcBef>
              <a:buNone/>
              <a:defRPr sz="1200" b="0" i="0" u="none" strike="noStrike" cap="none">
                <a:solidFill>
                  <a:srgbClr val="888888"/>
                </a:solidFill>
                <a:latin typeface="Tahoma"/>
                <a:ea typeface="Tahoma"/>
                <a:cs typeface="Tahoma"/>
                <a:sym typeface="Tahoma"/>
              </a:defRPr>
            </a:lvl7pPr>
            <a:lvl8pPr marL="0" marR="0" lvl="7" indent="0" algn="r" rtl="0">
              <a:spcBef>
                <a:spcPts val="0"/>
              </a:spcBef>
              <a:buNone/>
              <a:defRPr sz="1200" b="0" i="0" u="none" strike="noStrike" cap="none">
                <a:solidFill>
                  <a:srgbClr val="888888"/>
                </a:solidFill>
                <a:latin typeface="Tahoma"/>
                <a:ea typeface="Tahoma"/>
                <a:cs typeface="Tahoma"/>
                <a:sym typeface="Tahoma"/>
              </a:defRPr>
            </a:lvl8pPr>
            <a:lvl9pPr marL="0" marR="0" lvl="8" indent="0" algn="r" rtl="0">
              <a:spcBef>
                <a:spcPts val="0"/>
              </a:spcBef>
              <a:buNone/>
              <a:defRPr sz="1200" b="0" i="0" u="none" strike="noStrike" cap="none">
                <a:solidFill>
                  <a:srgbClr val="888888"/>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Shape 12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62"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D56D2A-DA1F-AE40-9BA3-336ADC5E51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2F7827D-B12E-2F47-8C5F-C26A97D2EF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A356F8-D448-1441-9501-7BF1B3128D2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Tahoma" panose="020B0604030504040204" pitchFamily="34" charset="0"/>
              </a:defRPr>
            </a:lvl1pPr>
          </a:lstStyle>
          <a:p>
            <a:fld id="{B9F76742-9B88-9646-A1C9-33F60B794E5F}" type="datetimeFigureOut">
              <a:rPr lang="en-US" smtClean="0"/>
              <a:pPr/>
              <a:t>12/6/2024</a:t>
            </a:fld>
            <a:endParaRPr lang="en-US"/>
          </a:p>
        </p:txBody>
      </p:sp>
      <p:sp>
        <p:nvSpPr>
          <p:cNvPr id="5" name="Footer Placeholder 4">
            <a:extLst>
              <a:ext uri="{FF2B5EF4-FFF2-40B4-BE49-F238E27FC236}">
                <a16:creationId xmlns:a16="http://schemas.microsoft.com/office/drawing/2014/main" id="{69F351FE-43D5-6042-B65E-C810BA80CE4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Tahoma" panose="020B0604030504040204" pitchFamily="34" charset="0"/>
              </a:defRPr>
            </a:lvl1pPr>
          </a:lstStyle>
          <a:p>
            <a:endParaRPr lang="en-US"/>
          </a:p>
        </p:txBody>
      </p:sp>
      <p:sp>
        <p:nvSpPr>
          <p:cNvPr id="6" name="Slide Number Placeholder 5">
            <a:extLst>
              <a:ext uri="{FF2B5EF4-FFF2-40B4-BE49-F238E27FC236}">
                <a16:creationId xmlns:a16="http://schemas.microsoft.com/office/drawing/2014/main" id="{B4BF078C-2072-CE4B-B33E-97C1D33EB1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Tahoma" panose="020B0604030504040204" pitchFamily="34" charset="0"/>
              </a:defRPr>
            </a:lvl1pPr>
          </a:lstStyle>
          <a:p>
            <a:fld id="{C8F726C4-0B4F-C543-B26D-F6E5E2F5EDCC}" type="slidenum">
              <a:rPr lang="en-US" smtClean="0"/>
              <a:pPr/>
              <a:t>‹#›</a:t>
            </a:fld>
            <a:endParaRPr lang="en-US"/>
          </a:p>
        </p:txBody>
      </p:sp>
    </p:spTree>
    <p:extLst>
      <p:ext uri="{BB962C8B-B14F-4D97-AF65-F5344CB8AC3E}">
        <p14:creationId xmlns:p14="http://schemas.microsoft.com/office/powerpoint/2010/main" val="4090104473"/>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Lst>
  <p:txStyles>
    <p:titleStyle>
      <a:lvl1pPr algn="l" defTabSz="914400" rtl="0" eaLnBrk="1" latinLnBrk="0" hangingPunct="1">
        <a:lnSpc>
          <a:spcPct val="90000"/>
        </a:lnSpc>
        <a:spcBef>
          <a:spcPct val="0"/>
        </a:spcBef>
        <a:buNone/>
        <a:defRPr sz="44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p:titleStyle>
    <p:bodyStyle>
      <a:lvl1pPr marL="228600" indent="-228600" algn="l" defTabSz="914400" rtl="0" eaLnBrk="1" latinLnBrk="0" hangingPunct="1">
        <a:lnSpc>
          <a:spcPct val="100000"/>
        </a:lnSpc>
        <a:spcBef>
          <a:spcPts val="1000"/>
        </a:spcBef>
        <a:buClr>
          <a:srgbClr val="154578"/>
        </a:buClr>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100000"/>
        </a:lnSpc>
        <a:spcBef>
          <a:spcPts val="500"/>
        </a:spcBef>
        <a:buClr>
          <a:srgbClr val="154578"/>
        </a:buClr>
        <a:buFont typeface="System Font Regular"/>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100000"/>
        </a:lnSpc>
        <a:spcBef>
          <a:spcPts val="500"/>
        </a:spcBef>
        <a:buClr>
          <a:srgbClr val="154578"/>
        </a:buClr>
        <a:buFont typeface="Courier New" panose="02070309020205020404" pitchFamily="49" charset="0"/>
        <a:buChar char="o"/>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100000"/>
        </a:lnSpc>
        <a:spcBef>
          <a:spcPts val="500"/>
        </a:spcBef>
        <a:buClr>
          <a:srgbClr val="154578"/>
        </a:buClr>
        <a:buFont typeface="Wingdings" pitchFamily="2" charset="2"/>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100000"/>
        </a:lnSpc>
        <a:spcBef>
          <a:spcPts val="500"/>
        </a:spcBef>
        <a:buClr>
          <a:srgbClr val="154578"/>
        </a:buClr>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 Id="rId9"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hyperlink" Target="https://link.springer.com/article/10.1007/s10826-019-01407-7"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hyperlink" Target="http://www.ecedata.org/" TargetMode="External"/><Relationship Id="rId7"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hyperlink" Target="mailto:prekdata@childtrends.org"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17.xml"/><Relationship Id="rId4" Type="http://schemas.openxmlformats.org/officeDocument/2006/relationships/hyperlink" Target="https://ectacenter.org/sysframe/"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dasycenter.org/resources/dasy-framework-2022/" TargetMode="External"/><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hyperlink" Target="https://dasycenter.org/glossary/data-informed-decision-making/" TargetMode="External"/><Relationship Id="rId2" Type="http://schemas.openxmlformats.org/officeDocument/2006/relationships/notesSlide" Target="../notesSlides/notesSlide38.xml"/><Relationship Id="rId1" Type="http://schemas.openxmlformats.org/officeDocument/2006/relationships/slideLayout" Target="../slideLayouts/slideLayout5.xml"/><Relationship Id="rId4" Type="http://schemas.openxmlformats.org/officeDocument/2006/relationships/image" Target="../media/image39.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0.xml"/><Relationship Id="rId1" Type="http://schemas.openxmlformats.org/officeDocument/2006/relationships/slideLayout" Target="../slideLayouts/slideLayout4.xml"/><Relationship Id="rId6" Type="http://schemas.openxmlformats.org/officeDocument/2006/relationships/hyperlink" Target="https://dasycenter.org/resources/critical-questions-equity/" TargetMode="External"/><Relationship Id="rId5" Type="http://schemas.openxmlformats.org/officeDocument/2006/relationships/image" Target="../media/image41.png"/><Relationship Id="rId4" Type="http://schemas.openxmlformats.org/officeDocument/2006/relationships/hyperlink" Target="https://dasycenter.org/resources/critical-questions/"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dasycenter.org/wp-content/uploads/2022/03/DaSy_DataSystemFramework_Revised_2022_Acc.pdf" TargetMode="External"/><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5.xml"/><Relationship Id="rId1" Type="http://schemas.openxmlformats.org/officeDocument/2006/relationships/slideLayout" Target="../slideLayouts/slideLayout8.xml"/><Relationship Id="rId4" Type="http://schemas.openxmlformats.org/officeDocument/2006/relationships/hyperlink" Target="https://dasycenter.org/data-inquiry-cycle/"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1.xml"/><Relationship Id="rId1" Type="http://schemas.openxmlformats.org/officeDocument/2006/relationships/slideLayout" Target="../slideLayouts/slideLayout5.xml"/><Relationship Id="rId5" Type="http://schemas.openxmlformats.org/officeDocument/2006/relationships/image" Target="../media/image48.png"/><Relationship Id="rId4" Type="http://schemas.openxmlformats.org/officeDocument/2006/relationships/image" Target="../media/image47.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8.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hyperlink" Target="https://dictionary.cambridge.org/us/dictionary/english/decide" TargetMode="External"/><Relationship Id="rId3" Type="http://schemas.openxmlformats.org/officeDocument/2006/relationships/hyperlink" Target="https://dictionary.cambridge.org/us/dictionary/english/system" TargetMode="External"/><Relationship Id="rId7" Type="http://schemas.openxmlformats.org/officeDocument/2006/relationships/hyperlink" Target="https://dictionary.cambridge.org/us/dictionary/english/plan"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dictionary.cambridge.org/us/dictionary/english/belief" TargetMode="External"/><Relationship Id="rId5" Type="http://schemas.openxmlformats.org/officeDocument/2006/relationships/hyperlink" Target="https://dictionary.cambridge.org/us/dictionary/english/idea" TargetMode="External"/><Relationship Id="rId4" Type="http://schemas.openxmlformats.org/officeDocument/2006/relationships/hyperlink" Target="https://dictionary.cambridge.org/us/dictionary/english/rule" TargetMode="External"/><Relationship Id="rId9"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6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hyperlink" Target="https://dasycenter.org/technical-assistance/need-help/" TargetMode="External"/><Relationship Id="rId2" Type="http://schemas.openxmlformats.org/officeDocument/2006/relationships/hyperlink" Target="https://dasycenter.org/technical-assistance/state-technical-assistance-liaisons/" TargetMode="External"/><Relationship Id="rId1" Type="http://schemas.openxmlformats.org/officeDocument/2006/relationships/slideLayout" Target="../slideLayouts/slideLayout2.xml"/><Relationship Id="rId4" Type="http://schemas.openxmlformats.org/officeDocument/2006/relationships/hyperlink" Target="mailto:prekdata@childtrends.org"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5.gif"/><Relationship Id="rId2" Type="http://schemas.openxmlformats.org/officeDocument/2006/relationships/notesSlide" Target="../notesSlides/notesSlide64.xml"/><Relationship Id="rId1" Type="http://schemas.openxmlformats.org/officeDocument/2006/relationships/slideLayout" Target="../slideLayouts/slideLayout9.xml"/><Relationship Id="rId6" Type="http://schemas.openxmlformats.org/officeDocument/2006/relationships/image" Target="../media/image54.png"/><Relationship Id="rId5" Type="http://schemas.openxmlformats.org/officeDocument/2006/relationships/hyperlink" Target="http://www.linkedin.com/company/dasy-center/" TargetMode="External"/><Relationship Id="rId4" Type="http://schemas.openxmlformats.org/officeDocument/2006/relationships/hyperlink" Target="http://dasycenter.org/"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18"/>
          <p:cNvSpPr txBox="1">
            <a:spLocks noGrp="1"/>
          </p:cNvSpPr>
          <p:nvPr>
            <p:ph type="ctrTitle"/>
          </p:nvPr>
        </p:nvSpPr>
        <p:spPr>
          <a:xfrm>
            <a:off x="495358" y="1032734"/>
            <a:ext cx="5300664" cy="3255962"/>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lt1"/>
              </a:buClr>
              <a:buSzPts val="3600"/>
              <a:buFont typeface="Tahoma"/>
              <a:buNone/>
            </a:pPr>
            <a:r>
              <a:rPr lang="en-US" sz="3600" dirty="0"/>
              <a:t>Using Data Frameworks to Improve Services and Address Inequities for Young Children with Disabilities</a:t>
            </a:r>
            <a:endParaRPr dirty="0"/>
          </a:p>
        </p:txBody>
      </p:sp>
      <p:sp>
        <p:nvSpPr>
          <p:cNvPr id="133" name="Google Shape;133;p18"/>
          <p:cNvSpPr txBox="1">
            <a:spLocks noGrp="1"/>
          </p:cNvSpPr>
          <p:nvPr>
            <p:ph type="subTitle" idx="1"/>
          </p:nvPr>
        </p:nvSpPr>
        <p:spPr>
          <a:xfrm>
            <a:off x="404812" y="4570743"/>
            <a:ext cx="5500689" cy="1739897"/>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2000"/>
              <a:buNone/>
            </a:pPr>
            <a:r>
              <a:rPr lang="en-US" sz="2000" dirty="0"/>
              <a:t>Kathleen </a:t>
            </a:r>
            <a:r>
              <a:rPr lang="en-US" sz="2000" dirty="0" err="1"/>
              <a:t>Hebbeler</a:t>
            </a:r>
            <a:r>
              <a:rPr lang="en-US" sz="2000" dirty="0"/>
              <a:t>, Ph.D., </a:t>
            </a:r>
            <a:r>
              <a:rPr lang="en-US" sz="2000" dirty="0" err="1"/>
              <a:t>DaSy</a:t>
            </a:r>
            <a:r>
              <a:rPr lang="en-US" sz="2000" dirty="0"/>
              <a:t> @ SRI</a:t>
            </a:r>
            <a:endParaRPr dirty="0"/>
          </a:p>
          <a:p>
            <a:pPr marL="0" lvl="0" indent="0" algn="l" rtl="0">
              <a:lnSpc>
                <a:spcPct val="100000"/>
              </a:lnSpc>
              <a:spcBef>
                <a:spcPts val="1000"/>
              </a:spcBef>
              <a:spcAft>
                <a:spcPts val="0"/>
              </a:spcAft>
              <a:buSzPts val="2000"/>
              <a:buNone/>
            </a:pPr>
            <a:r>
              <a:rPr lang="en-US" sz="2000" dirty="0"/>
              <a:t>Jennifer Tschantz, Ph.D., </a:t>
            </a:r>
            <a:r>
              <a:rPr lang="en-US" sz="2000" dirty="0" err="1"/>
              <a:t>DaSy</a:t>
            </a:r>
            <a:r>
              <a:rPr lang="en-US" sz="2000" dirty="0"/>
              <a:t> @ SRI</a:t>
            </a:r>
            <a:endParaRPr dirty="0"/>
          </a:p>
          <a:p>
            <a:pPr marL="0" lvl="0" indent="0" algn="l" rtl="0">
              <a:lnSpc>
                <a:spcPct val="100000"/>
              </a:lnSpc>
              <a:spcBef>
                <a:spcPts val="1000"/>
              </a:spcBef>
              <a:spcAft>
                <a:spcPts val="0"/>
              </a:spcAft>
              <a:buSzPts val="2000"/>
              <a:buNone/>
            </a:pPr>
            <a:r>
              <a:rPr lang="en-US" sz="2000" dirty="0"/>
              <a:t>Silvana Esposito Hackett, MPP, Child Trends</a:t>
            </a:r>
            <a:endParaRPr dirty="0"/>
          </a:p>
        </p:txBody>
      </p:sp>
      <p:sp>
        <p:nvSpPr>
          <p:cNvPr id="134" name="Google Shape;134;p18"/>
          <p:cNvSpPr txBox="1"/>
          <p:nvPr/>
        </p:nvSpPr>
        <p:spPr>
          <a:xfrm>
            <a:off x="6286500" y="5928015"/>
            <a:ext cx="5500688" cy="74453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154578"/>
              </a:buClr>
              <a:buSzPts val="2000"/>
              <a:buFont typeface="Arial"/>
              <a:buNone/>
            </a:pPr>
            <a:r>
              <a:rPr lang="en-US" sz="2000" b="1" i="0" u="none" strike="noStrike" cap="none">
                <a:solidFill>
                  <a:srgbClr val="154578"/>
                </a:solidFill>
                <a:latin typeface="Tahoma"/>
                <a:ea typeface="Tahoma"/>
                <a:cs typeface="Tahoma"/>
                <a:sym typeface="Tahoma"/>
              </a:rPr>
              <a:t>#IDIO2024 </a:t>
            </a:r>
            <a:endParaRPr/>
          </a:p>
          <a:p>
            <a:pPr marL="0" marR="0" lvl="0" indent="0" algn="l" rtl="0">
              <a:lnSpc>
                <a:spcPct val="90000"/>
              </a:lnSpc>
              <a:spcBef>
                <a:spcPts val="1000"/>
              </a:spcBef>
              <a:spcAft>
                <a:spcPts val="0"/>
              </a:spcAft>
              <a:buClr>
                <a:srgbClr val="154578"/>
              </a:buClr>
              <a:buSzPts val="1600"/>
              <a:buFont typeface="Arial"/>
              <a:buNone/>
            </a:pPr>
            <a:r>
              <a:rPr lang="en-US" sz="1600">
                <a:solidFill>
                  <a:srgbClr val="154578"/>
                </a:solidFill>
                <a:latin typeface="Tahoma"/>
                <a:ea typeface="Tahoma"/>
                <a:cs typeface="Tahoma"/>
                <a:sym typeface="Tahoma"/>
              </a:rPr>
              <a:t>August 28, 2024</a:t>
            </a:r>
            <a:endParaRPr/>
          </a:p>
        </p:txBody>
      </p:sp>
      <p:pic>
        <p:nvPicPr>
          <p:cNvPr id="135" name="Google Shape;135;p18" descr="Improving Data, Improving Outcomes (IDIO) 2024: Leading for Positive Impact&#10;August 25-30, 2024&#10;"/>
          <p:cNvPicPr preferRelativeResize="0"/>
          <p:nvPr/>
        </p:nvPicPr>
        <p:blipFill rotWithShape="1">
          <a:blip r:embed="rId3">
            <a:alphaModFix/>
          </a:blip>
          <a:srcRect/>
          <a:stretch/>
        </p:blipFill>
        <p:spPr>
          <a:xfrm>
            <a:off x="6096000" y="0"/>
            <a:ext cx="6108192" cy="586428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27"/>
          <p:cNvSpPr txBox="1">
            <a:spLocks noGrp="1"/>
          </p:cNvSpPr>
          <p:nvPr>
            <p:ph type="title"/>
          </p:nvPr>
        </p:nvSpPr>
        <p:spPr>
          <a:xfrm>
            <a:off x="343301" y="170894"/>
            <a:ext cx="11010499"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rgbClr val="154578"/>
              </a:buClr>
              <a:buSzPts val="4400"/>
              <a:buFont typeface="Tahoma"/>
              <a:buNone/>
            </a:pPr>
            <a:r>
              <a:rPr lang="en-US" sz="3600" i="0" u="none" strike="noStrike" cap="none" dirty="0"/>
              <a:t>What is the STEP Forward with </a:t>
            </a:r>
            <a:r>
              <a:rPr lang="en-US" sz="3600" dirty="0"/>
              <a:t>D</a:t>
            </a:r>
            <a:r>
              <a:rPr lang="en-US" sz="3600" i="0" u="none" strike="noStrike" cap="none" dirty="0"/>
              <a:t>ata </a:t>
            </a:r>
            <a:r>
              <a:rPr lang="en-US" sz="3600" dirty="0"/>
              <a:t>F</a:t>
            </a:r>
            <a:r>
              <a:rPr lang="en-US" sz="3600" i="0" u="none" strike="noStrike" cap="none" dirty="0"/>
              <a:t>ramework?</a:t>
            </a:r>
            <a:endParaRPr lang="en-US" sz="3600" dirty="0"/>
          </a:p>
        </p:txBody>
      </p:sp>
      <p:sp>
        <p:nvSpPr>
          <p:cNvPr id="198" name="Google Shape;198;p27"/>
          <p:cNvSpPr txBox="1">
            <a:spLocks noGrp="1"/>
          </p:cNvSpPr>
          <p:nvPr>
            <p:ph type="body" idx="1"/>
          </p:nvPr>
        </p:nvSpPr>
        <p:spPr>
          <a:xfrm>
            <a:off x="838200" y="1825625"/>
            <a:ext cx="10515600" cy="3822821"/>
          </a:xfrm>
          <a:prstGeom prst="rect">
            <a:avLst/>
          </a:prstGeom>
          <a:noFill/>
          <a:ln>
            <a:noFill/>
          </a:ln>
        </p:spPr>
        <p:txBody>
          <a:bodyPr spcFirstLastPara="1" wrap="square" lIns="91425" tIns="45700" rIns="91425" bIns="45700" anchor="t" anchorCtr="0">
            <a:normAutofit lnSpcReduction="10000"/>
          </a:bodyPr>
          <a:lstStyle/>
          <a:p>
            <a:pPr marL="342900" marR="0" lvl="0" indent="-342900" algn="l" rtl="0">
              <a:lnSpc>
                <a:spcPct val="107000"/>
              </a:lnSpc>
              <a:spcBef>
                <a:spcPts val="0"/>
              </a:spcBef>
              <a:spcAft>
                <a:spcPts val="0"/>
              </a:spcAft>
              <a:buClr>
                <a:srgbClr val="000000"/>
              </a:buClr>
              <a:buSzPts val="2400"/>
              <a:buFont typeface="Noto Sans Symbols"/>
              <a:buChar char="∙"/>
            </a:pPr>
            <a:r>
              <a:rPr lang="en-US" sz="2400" b="0" i="0" u="none" strike="noStrike" cap="none">
                <a:solidFill>
                  <a:srgbClr val="000000"/>
                </a:solidFill>
              </a:rPr>
              <a:t>Research informed model that provides an understanding of concepts and associated variables to guide the development of research questions and analysis.</a:t>
            </a:r>
            <a:endParaRPr/>
          </a:p>
          <a:p>
            <a:pPr marL="2176463" marR="0" lvl="1" indent="-463550" algn="l" rtl="0">
              <a:lnSpc>
                <a:spcPct val="107000"/>
              </a:lnSpc>
              <a:spcBef>
                <a:spcPts val="800"/>
              </a:spcBef>
              <a:spcAft>
                <a:spcPts val="0"/>
              </a:spcAft>
              <a:buClr>
                <a:srgbClr val="000000"/>
              </a:buClr>
              <a:buSzPts val="2400"/>
              <a:buFont typeface="Noto Sans Symbols"/>
              <a:buChar char="∙"/>
            </a:pPr>
            <a:r>
              <a:rPr lang="en-US" sz="2400" b="0" i="0" u="none" strike="noStrike" cap="none">
                <a:solidFill>
                  <a:srgbClr val="000000"/>
                </a:solidFill>
              </a:rPr>
              <a:t>Helps identify research questions</a:t>
            </a:r>
            <a:endParaRPr/>
          </a:p>
          <a:p>
            <a:pPr marL="2176463" marR="0" lvl="1" indent="-463550" algn="l" rtl="0">
              <a:lnSpc>
                <a:spcPct val="107000"/>
              </a:lnSpc>
              <a:spcBef>
                <a:spcPts val="800"/>
              </a:spcBef>
              <a:spcAft>
                <a:spcPts val="0"/>
              </a:spcAft>
              <a:buClr>
                <a:srgbClr val="000000"/>
              </a:buClr>
              <a:buSzPts val="2400"/>
              <a:buFont typeface="Noto Sans Symbols"/>
              <a:buChar char="∙"/>
            </a:pPr>
            <a:r>
              <a:rPr lang="en-US" sz="2400" b="0" i="0" u="none" strike="noStrike" cap="none">
                <a:solidFill>
                  <a:srgbClr val="000000"/>
                </a:solidFill>
              </a:rPr>
              <a:t>Provides support for research questions based on pre-existing research and literature</a:t>
            </a:r>
            <a:endParaRPr/>
          </a:p>
          <a:p>
            <a:pPr marL="2176463" marR="0" lvl="1" indent="-463550" algn="l" rtl="0">
              <a:lnSpc>
                <a:spcPct val="107000"/>
              </a:lnSpc>
              <a:spcBef>
                <a:spcPts val="800"/>
              </a:spcBef>
              <a:spcAft>
                <a:spcPts val="0"/>
              </a:spcAft>
              <a:buClr>
                <a:srgbClr val="000000"/>
              </a:buClr>
              <a:buSzPts val="2400"/>
              <a:buFont typeface="Noto Sans Symbols"/>
              <a:buChar char="∙"/>
            </a:pPr>
            <a:r>
              <a:rPr lang="en-US" sz="2400" b="0" i="0" u="none" strike="noStrike" cap="none">
                <a:solidFill>
                  <a:srgbClr val="000000"/>
                </a:solidFill>
              </a:rPr>
              <a:t>Provides guidance on metrics, data collection, and data sources</a:t>
            </a:r>
            <a:endParaRPr/>
          </a:p>
          <a:p>
            <a:pPr marL="2176463" marR="0" lvl="1" indent="-463550" algn="l" rtl="0">
              <a:lnSpc>
                <a:spcPct val="107000"/>
              </a:lnSpc>
              <a:spcBef>
                <a:spcPts val="800"/>
              </a:spcBef>
              <a:spcAft>
                <a:spcPts val="0"/>
              </a:spcAft>
              <a:buClr>
                <a:srgbClr val="000000"/>
              </a:buClr>
              <a:buSzPts val="2400"/>
              <a:buFont typeface="Noto Sans Symbols"/>
              <a:buChar char="∙"/>
            </a:pPr>
            <a:r>
              <a:rPr lang="en-US" sz="2400" b="0" i="0" u="none" strike="noStrike" cap="none">
                <a:solidFill>
                  <a:srgbClr val="000000"/>
                </a:solidFill>
              </a:rPr>
              <a:t>Acts as the guiding structure for research and analysis.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30"/>
          <p:cNvSpPr txBox="1">
            <a:spLocks noGrp="1"/>
          </p:cNvSpPr>
          <p:nvPr>
            <p:ph type="title"/>
          </p:nvPr>
        </p:nvSpPr>
        <p:spPr>
          <a:xfrm>
            <a:off x="467811" y="145206"/>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54578"/>
              </a:buClr>
              <a:buSzPts val="4400"/>
              <a:buFont typeface="Tahoma"/>
              <a:buNone/>
            </a:pPr>
            <a:r>
              <a:rPr lang="en-US" dirty="0"/>
              <a:t>STEP Forward with Data Framework</a:t>
            </a:r>
            <a:endParaRPr dirty="0"/>
          </a:p>
        </p:txBody>
      </p:sp>
      <p:sp>
        <p:nvSpPr>
          <p:cNvPr id="257" name="Google Shape;257;p30"/>
          <p:cNvSpPr txBox="1">
            <a:spLocks noGrp="1"/>
          </p:cNvSpPr>
          <p:nvPr>
            <p:ph type="body" idx="1"/>
          </p:nvPr>
        </p:nvSpPr>
        <p:spPr>
          <a:xfrm>
            <a:off x="196771" y="1830622"/>
            <a:ext cx="11910300" cy="284190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rgbClr val="154578"/>
              </a:buClr>
              <a:buSzPts val="2800"/>
              <a:buChar char="•"/>
            </a:pPr>
            <a:r>
              <a:rPr lang="en-US" sz="2800">
                <a:solidFill>
                  <a:srgbClr val="154578"/>
                </a:solidFill>
              </a:rPr>
              <a:t>Designed to guide preschool system leaders to:</a:t>
            </a:r>
            <a:endParaRPr/>
          </a:p>
          <a:p>
            <a:pPr marL="1028700" lvl="1" indent="-571500" algn="l" rtl="0">
              <a:lnSpc>
                <a:spcPct val="100000"/>
              </a:lnSpc>
              <a:spcBef>
                <a:spcPts val="500"/>
              </a:spcBef>
              <a:spcAft>
                <a:spcPts val="0"/>
              </a:spcAft>
              <a:buSzPts val="2400"/>
              <a:buFont typeface="Arial"/>
              <a:buChar char="•"/>
            </a:pPr>
            <a:r>
              <a:rPr lang="en-US"/>
              <a:t>Answer key questions about their preschool systems, with a specific focus on experiences of focal populations </a:t>
            </a:r>
            <a:endParaRPr/>
          </a:p>
          <a:p>
            <a:pPr marL="1028700" lvl="1" indent="-571500" algn="l" rtl="0">
              <a:lnSpc>
                <a:spcPct val="100000"/>
              </a:lnSpc>
              <a:spcBef>
                <a:spcPts val="1100"/>
              </a:spcBef>
              <a:spcAft>
                <a:spcPts val="0"/>
              </a:spcAft>
              <a:buSzPts val="2400"/>
              <a:buFont typeface="Arial"/>
              <a:buChar char="•"/>
            </a:pPr>
            <a:r>
              <a:rPr lang="en-US"/>
              <a:t>Establish standardized and consistent ways to collect and use data that address issues related to equity in preschool </a:t>
            </a:r>
            <a:endParaRPr/>
          </a:p>
          <a:p>
            <a:pPr marL="1028700" lvl="1" indent="-571500" algn="l" rtl="0">
              <a:lnSpc>
                <a:spcPct val="100000"/>
              </a:lnSpc>
              <a:spcBef>
                <a:spcPts val="1100"/>
              </a:spcBef>
              <a:spcAft>
                <a:spcPts val="0"/>
              </a:spcAft>
              <a:buSzPts val="2400"/>
              <a:buFont typeface="Arial"/>
              <a:buChar char="•"/>
            </a:pPr>
            <a:r>
              <a:rPr lang="en-US"/>
              <a:t>Assess data gaps and integration needs to support the use of preschool data </a:t>
            </a:r>
            <a:endParaRPr/>
          </a:p>
          <a:p>
            <a:pPr marL="1028700" lvl="1" indent="-571500" algn="l" rtl="0">
              <a:lnSpc>
                <a:spcPct val="100000"/>
              </a:lnSpc>
              <a:spcBef>
                <a:spcPts val="1100"/>
              </a:spcBef>
              <a:spcAft>
                <a:spcPts val="0"/>
              </a:spcAft>
              <a:buSzPts val="2400"/>
              <a:buFont typeface="Arial"/>
              <a:buChar char="•"/>
            </a:pPr>
            <a:r>
              <a:rPr lang="en-US"/>
              <a:t>Identify clear action steps for creating a more equitable preschool system based on the data they collect and the questions they answer</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31"/>
          <p:cNvSpPr txBox="1">
            <a:spLocks noGrp="1"/>
          </p:cNvSpPr>
          <p:nvPr>
            <p:ph type="title"/>
          </p:nvPr>
        </p:nvSpPr>
        <p:spPr>
          <a:xfrm>
            <a:off x="269325" y="-55112"/>
            <a:ext cx="10972800" cy="11430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latin typeface="Tahoma"/>
                <a:ea typeface="Tahoma"/>
                <a:cs typeface="Tahoma"/>
                <a:sym typeface="Tahoma"/>
              </a:rPr>
              <a:t>Approach to Early Childhood Systems</a:t>
            </a:r>
            <a:endParaRPr dirty="0">
              <a:latin typeface="Tahoma"/>
              <a:ea typeface="Tahoma"/>
              <a:cs typeface="Tahoma"/>
              <a:sym typeface="Tahoma"/>
            </a:endParaRPr>
          </a:p>
        </p:txBody>
      </p:sp>
      <p:pic>
        <p:nvPicPr>
          <p:cNvPr id="264" name="Google Shape;264;p31" descr="Diagram that shows the different early childhood programs and who administers them. The departments of health administers Early Intervention and Home visiting, the departments of education administers state preschool and preschool special education, the departments of Human Services administers subsidized child care, and local programs administer head start.&#10;"/>
          <p:cNvPicPr preferRelativeResize="0"/>
          <p:nvPr/>
        </p:nvPicPr>
        <p:blipFill>
          <a:blip r:embed="rId3">
            <a:alphaModFix/>
          </a:blip>
          <a:stretch>
            <a:fillRect/>
          </a:stretch>
        </p:blipFill>
        <p:spPr>
          <a:xfrm>
            <a:off x="250925" y="1353300"/>
            <a:ext cx="5100926" cy="4690150"/>
          </a:xfrm>
          <a:prstGeom prst="rect">
            <a:avLst/>
          </a:prstGeom>
          <a:noFill/>
          <a:ln>
            <a:noFill/>
          </a:ln>
        </p:spPr>
      </p:pic>
      <p:sp>
        <p:nvSpPr>
          <p:cNvPr id="265" name="Google Shape;265;p31"/>
          <p:cNvSpPr txBox="1"/>
          <p:nvPr/>
        </p:nvSpPr>
        <p:spPr>
          <a:xfrm>
            <a:off x="5563525" y="1240300"/>
            <a:ext cx="5849700" cy="4533300"/>
          </a:xfrm>
          <a:prstGeom prst="rect">
            <a:avLst/>
          </a:prstGeom>
          <a:noFill/>
          <a:ln>
            <a:noFill/>
          </a:ln>
        </p:spPr>
        <p:txBody>
          <a:bodyPr spcFirstLastPara="1" wrap="square" lIns="91425" tIns="91425" rIns="91425" bIns="91425" anchor="t" anchorCtr="0">
            <a:noAutofit/>
          </a:bodyPr>
          <a:lstStyle/>
          <a:p>
            <a:pPr marL="457200" lvl="0" indent="-381000" algn="l" rtl="0">
              <a:spcBef>
                <a:spcPts val="0"/>
              </a:spcBef>
              <a:spcAft>
                <a:spcPts val="0"/>
              </a:spcAft>
              <a:buClr>
                <a:schemeClr val="dk1"/>
              </a:buClr>
              <a:buSzPts val="2400"/>
              <a:buFont typeface="Tahoma"/>
              <a:buChar char="●"/>
            </a:pPr>
            <a:r>
              <a:rPr lang="en-US" sz="2400">
                <a:solidFill>
                  <a:schemeClr val="dk1"/>
                </a:solidFill>
                <a:latin typeface="Tahoma"/>
                <a:ea typeface="Tahoma"/>
                <a:cs typeface="Tahoma"/>
                <a:sym typeface="Tahoma"/>
              </a:rPr>
              <a:t>Publicly available programs are offered in a host of settings, administered differently, funded in various ways, and may have different standards</a:t>
            </a:r>
            <a:endParaRPr sz="2400">
              <a:solidFill>
                <a:schemeClr val="dk1"/>
              </a:solidFill>
              <a:latin typeface="Tahoma"/>
              <a:ea typeface="Tahoma"/>
              <a:cs typeface="Tahoma"/>
              <a:sym typeface="Tahoma"/>
            </a:endParaRPr>
          </a:p>
          <a:p>
            <a:pPr marL="457200" lvl="0" indent="-381000" algn="l" rtl="0">
              <a:spcBef>
                <a:spcPts val="1200"/>
              </a:spcBef>
              <a:spcAft>
                <a:spcPts val="0"/>
              </a:spcAft>
              <a:buClr>
                <a:schemeClr val="dk1"/>
              </a:buClr>
              <a:buSzPts val="2400"/>
              <a:buFont typeface="Tahoma"/>
              <a:buChar char="●"/>
            </a:pPr>
            <a:r>
              <a:rPr lang="en-US" sz="2400">
                <a:solidFill>
                  <a:schemeClr val="dk1"/>
                </a:solidFill>
                <a:latin typeface="Tahoma"/>
                <a:ea typeface="Tahoma"/>
                <a:cs typeface="Tahoma"/>
                <a:sym typeface="Tahoma"/>
              </a:rPr>
              <a:t>Child/Family experiences influenced by different system structures and policies </a:t>
            </a:r>
            <a:endParaRPr sz="2400">
              <a:solidFill>
                <a:schemeClr val="dk1"/>
              </a:solidFill>
              <a:latin typeface="Tahoma"/>
              <a:ea typeface="Tahoma"/>
              <a:cs typeface="Tahoma"/>
              <a:sym typeface="Tahoma"/>
            </a:endParaRPr>
          </a:p>
          <a:p>
            <a:pPr marL="457200" lvl="0" indent="-381000" algn="l" rtl="0">
              <a:spcBef>
                <a:spcPts val="1200"/>
              </a:spcBef>
              <a:spcAft>
                <a:spcPts val="0"/>
              </a:spcAft>
              <a:buClr>
                <a:schemeClr val="dk1"/>
              </a:buClr>
              <a:buSzPts val="2400"/>
              <a:buFont typeface="Tahoma"/>
              <a:buChar char="●"/>
            </a:pPr>
            <a:r>
              <a:rPr lang="en-US" sz="2400">
                <a:solidFill>
                  <a:schemeClr val="dk1"/>
                </a:solidFill>
                <a:latin typeface="Tahoma"/>
                <a:ea typeface="Tahoma"/>
                <a:cs typeface="Tahoma"/>
                <a:sym typeface="Tahoma"/>
              </a:rPr>
              <a:t>Program data are often housed within different state and federal agencies and in different data systems</a:t>
            </a:r>
            <a:endParaRPr sz="2400">
              <a:solidFill>
                <a:schemeClr val="dk1"/>
              </a:solidFill>
              <a:latin typeface="Tahoma"/>
              <a:ea typeface="Tahoma"/>
              <a:cs typeface="Tahoma"/>
              <a:sym typeface="Tahoma"/>
            </a:endParaRPr>
          </a:p>
          <a:p>
            <a:pPr marL="0" lvl="0" indent="0" algn="ctr" rtl="0">
              <a:spcBef>
                <a:spcPts val="0"/>
              </a:spcBef>
              <a:spcAft>
                <a:spcPts val="0"/>
              </a:spcAft>
              <a:buNone/>
            </a:pPr>
            <a:endParaRPr sz="2400">
              <a:solidFill>
                <a:schemeClr val="dk1"/>
              </a:solidFill>
              <a:latin typeface="Tahoma"/>
              <a:ea typeface="Tahoma"/>
              <a:cs typeface="Tahoma"/>
              <a:sym typeface="Tahoma"/>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308" name="Google Shape;308;p33"/>
          <p:cNvSpPr txBox="1">
            <a:spLocks noGrp="1"/>
          </p:cNvSpPr>
          <p:nvPr>
            <p:ph type="title"/>
          </p:nvPr>
        </p:nvSpPr>
        <p:spPr>
          <a:xfrm>
            <a:off x="443175" y="-152400"/>
            <a:ext cx="10072500" cy="1325700"/>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rgbClr val="154578"/>
              </a:buClr>
              <a:buSzPts val="4400"/>
              <a:buFont typeface="Tahoma"/>
              <a:buNone/>
            </a:pPr>
            <a:r>
              <a:rPr lang="en-US" sz="3800" dirty="0">
                <a:solidFill>
                  <a:srgbClr val="31538F"/>
                </a:solidFill>
                <a:latin typeface="Tahoma"/>
                <a:ea typeface="Tahoma"/>
                <a:cs typeface="Tahoma"/>
                <a:sym typeface="Tahoma"/>
              </a:rPr>
              <a:t>Focal Populations</a:t>
            </a:r>
            <a:endParaRPr sz="3800" dirty="0">
              <a:solidFill>
                <a:srgbClr val="31538F"/>
              </a:solidFill>
              <a:latin typeface="Tahoma"/>
              <a:ea typeface="Tahoma"/>
              <a:cs typeface="Tahoma"/>
              <a:sym typeface="Tahoma"/>
            </a:endParaRPr>
          </a:p>
        </p:txBody>
      </p:sp>
      <p:grpSp>
        <p:nvGrpSpPr>
          <p:cNvPr id="291" name="Google Shape;291;p33" descr="&quot; &quot;"/>
          <p:cNvGrpSpPr/>
          <p:nvPr/>
        </p:nvGrpSpPr>
        <p:grpSpPr>
          <a:xfrm>
            <a:off x="2397233" y="1977157"/>
            <a:ext cx="2041800" cy="1753200"/>
            <a:chOff x="2167535" y="974832"/>
            <a:chExt cx="2041800" cy="1753200"/>
          </a:xfrm>
        </p:grpSpPr>
        <p:sp>
          <p:nvSpPr>
            <p:cNvPr id="292" name="Google Shape;292;p33"/>
            <p:cNvSpPr/>
            <p:nvPr/>
          </p:nvSpPr>
          <p:spPr>
            <a:xfrm>
              <a:off x="2167535" y="974832"/>
              <a:ext cx="2041800" cy="1753200"/>
            </a:xfrm>
            <a:prstGeom prst="hexagon">
              <a:avLst>
                <a:gd name="adj" fmla="val 25000"/>
                <a:gd name="vf" fmla="val 115470"/>
              </a:avLst>
            </a:prstGeom>
            <a:solidFill>
              <a:srgbClr val="073763"/>
            </a:solidFill>
            <a:ln w="19050" cap="flat" cmpd="sng">
              <a:solidFill>
                <a:srgbClr val="12608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293" name="Google Shape;293;p33"/>
            <p:cNvSpPr txBox="1"/>
            <p:nvPr/>
          </p:nvSpPr>
          <p:spPr>
            <a:xfrm>
              <a:off x="2483785" y="1246391"/>
              <a:ext cx="1409400" cy="1210200"/>
            </a:xfrm>
            <a:prstGeom prst="rect">
              <a:avLst/>
            </a:prstGeom>
            <a:solidFill>
              <a:srgbClr val="073763"/>
            </a:solidFill>
            <a:ln>
              <a:noFill/>
            </a:ln>
          </p:spPr>
          <p:txBody>
            <a:bodyPr spcFirstLastPara="1" wrap="square" lIns="0" tIns="22850" rIns="0" bIns="22850" anchor="ctr" anchorCtr="0">
              <a:noAutofit/>
            </a:bodyPr>
            <a:lstStyle/>
            <a:p>
              <a:pPr marL="0" marR="0" lvl="0" indent="0" algn="ctr" rtl="0">
                <a:lnSpc>
                  <a:spcPct val="90000"/>
                </a:lnSpc>
                <a:spcBef>
                  <a:spcPts val="0"/>
                </a:spcBef>
                <a:spcAft>
                  <a:spcPts val="0"/>
                </a:spcAft>
                <a:buClr>
                  <a:srgbClr val="0A355B"/>
                </a:buClr>
                <a:buSzPts val="1800"/>
                <a:buFont typeface="Tahoma"/>
                <a:buNone/>
              </a:pPr>
              <a:r>
                <a:rPr lang="en-US" sz="1800" b="0" i="0" u="none" strike="noStrike" cap="none" dirty="0">
                  <a:solidFill>
                    <a:schemeClr val="lt1"/>
                  </a:solidFill>
                  <a:latin typeface="Tahoma"/>
                  <a:ea typeface="Tahoma"/>
                  <a:cs typeface="Tahoma"/>
                  <a:sym typeface="Tahoma"/>
                </a:rPr>
                <a:t>Families with multilingual learners</a:t>
              </a:r>
              <a:endParaRPr dirty="0">
                <a:solidFill>
                  <a:schemeClr val="lt1"/>
                </a:solidFill>
              </a:endParaRPr>
            </a:p>
          </p:txBody>
        </p:sp>
      </p:grpSp>
      <p:grpSp>
        <p:nvGrpSpPr>
          <p:cNvPr id="283" name="Google Shape;283;p33" descr="&quot; &quot;"/>
          <p:cNvGrpSpPr/>
          <p:nvPr/>
        </p:nvGrpSpPr>
        <p:grpSpPr>
          <a:xfrm>
            <a:off x="2397233" y="3914969"/>
            <a:ext cx="2041800" cy="1753200"/>
            <a:chOff x="2167535" y="2912644"/>
            <a:chExt cx="2041800" cy="1753200"/>
          </a:xfrm>
        </p:grpSpPr>
        <p:sp>
          <p:nvSpPr>
            <p:cNvPr id="284" name="Google Shape;284;p33"/>
            <p:cNvSpPr/>
            <p:nvPr/>
          </p:nvSpPr>
          <p:spPr>
            <a:xfrm>
              <a:off x="2167535" y="2912644"/>
              <a:ext cx="2041800" cy="1753200"/>
            </a:xfrm>
            <a:prstGeom prst="hexagon">
              <a:avLst>
                <a:gd name="adj" fmla="val 25000"/>
                <a:gd name="vf" fmla="val 115470"/>
              </a:avLst>
            </a:prstGeom>
            <a:solidFill>
              <a:srgbClr val="073763"/>
            </a:solidFill>
            <a:ln w="19050" cap="flat" cmpd="sng">
              <a:solidFill>
                <a:srgbClr val="12608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285" name="Google Shape;285;p33"/>
            <p:cNvSpPr txBox="1"/>
            <p:nvPr/>
          </p:nvSpPr>
          <p:spPr>
            <a:xfrm>
              <a:off x="2483785" y="3184203"/>
              <a:ext cx="1409400" cy="1210200"/>
            </a:xfrm>
            <a:prstGeom prst="rect">
              <a:avLst/>
            </a:prstGeom>
            <a:solidFill>
              <a:srgbClr val="073763"/>
            </a:solidFill>
            <a:ln>
              <a:noFill/>
            </a:ln>
          </p:spPr>
          <p:txBody>
            <a:bodyPr spcFirstLastPara="1" wrap="square" lIns="0" tIns="22850" rIns="0" bIns="22850" anchor="ctr" anchorCtr="0">
              <a:noAutofit/>
            </a:bodyPr>
            <a:lstStyle/>
            <a:p>
              <a:pPr marL="0" marR="0" lvl="0" indent="0" algn="ctr" rtl="0">
                <a:lnSpc>
                  <a:spcPct val="90000"/>
                </a:lnSpc>
                <a:spcBef>
                  <a:spcPts val="0"/>
                </a:spcBef>
                <a:spcAft>
                  <a:spcPts val="0"/>
                </a:spcAft>
                <a:buClr>
                  <a:srgbClr val="0A355B"/>
                </a:buClr>
                <a:buSzPts val="1800"/>
                <a:buFont typeface="Tahoma"/>
                <a:buNone/>
              </a:pPr>
              <a:r>
                <a:rPr lang="en-US" sz="1800" b="0" i="0" u="none" strike="noStrike" cap="none">
                  <a:solidFill>
                    <a:schemeClr val="lt1"/>
                  </a:solidFill>
                  <a:latin typeface="Tahoma"/>
                  <a:ea typeface="Tahoma"/>
                  <a:cs typeface="Tahoma"/>
                  <a:sym typeface="Tahoma"/>
                </a:rPr>
                <a:t>Children in immigrant families </a:t>
              </a:r>
              <a:endParaRPr>
                <a:solidFill>
                  <a:schemeClr val="lt1"/>
                </a:solidFill>
              </a:endParaRPr>
            </a:p>
          </p:txBody>
        </p:sp>
      </p:grpSp>
      <p:grpSp>
        <p:nvGrpSpPr>
          <p:cNvPr id="287" name="Google Shape;287;p33" descr="&quot; &quot;"/>
          <p:cNvGrpSpPr/>
          <p:nvPr/>
        </p:nvGrpSpPr>
        <p:grpSpPr>
          <a:xfrm>
            <a:off x="4154275" y="2940701"/>
            <a:ext cx="2041800" cy="1753200"/>
            <a:chOff x="3924577" y="1938376"/>
            <a:chExt cx="2041800" cy="1753200"/>
          </a:xfrm>
        </p:grpSpPr>
        <p:sp>
          <p:nvSpPr>
            <p:cNvPr id="288" name="Google Shape;288;p33"/>
            <p:cNvSpPr/>
            <p:nvPr/>
          </p:nvSpPr>
          <p:spPr>
            <a:xfrm>
              <a:off x="3924577" y="1938376"/>
              <a:ext cx="2041800" cy="1753200"/>
            </a:xfrm>
            <a:prstGeom prst="hexagon">
              <a:avLst>
                <a:gd name="adj" fmla="val 25000"/>
                <a:gd name="vf" fmla="val 115470"/>
              </a:avLst>
            </a:prstGeom>
            <a:solidFill>
              <a:srgbClr val="073763"/>
            </a:solidFill>
            <a:ln w="19050" cap="flat" cmpd="sng">
              <a:solidFill>
                <a:srgbClr val="12608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289" name="Google Shape;289;p33"/>
            <p:cNvSpPr txBox="1"/>
            <p:nvPr/>
          </p:nvSpPr>
          <p:spPr>
            <a:xfrm>
              <a:off x="4240827" y="2209935"/>
              <a:ext cx="1409400" cy="1210200"/>
            </a:xfrm>
            <a:prstGeom prst="rect">
              <a:avLst/>
            </a:prstGeom>
            <a:solidFill>
              <a:srgbClr val="073763"/>
            </a:solidFill>
            <a:ln>
              <a:noFill/>
            </a:ln>
          </p:spPr>
          <p:txBody>
            <a:bodyPr spcFirstLastPara="1" wrap="square" lIns="0" tIns="22850" rIns="0" bIns="22850" anchor="ctr" anchorCtr="0">
              <a:noAutofit/>
            </a:bodyPr>
            <a:lstStyle/>
            <a:p>
              <a:pPr marL="0" marR="0" lvl="0" indent="0" algn="ctr" rtl="0">
                <a:lnSpc>
                  <a:spcPct val="90000"/>
                </a:lnSpc>
                <a:spcBef>
                  <a:spcPts val="0"/>
                </a:spcBef>
                <a:spcAft>
                  <a:spcPts val="0"/>
                </a:spcAft>
                <a:buClr>
                  <a:srgbClr val="0A355B"/>
                </a:buClr>
                <a:buSzPts val="1800"/>
                <a:buFont typeface="Tahoma"/>
                <a:buNone/>
              </a:pPr>
              <a:r>
                <a:rPr lang="en-US" sz="1800" b="0" i="0" u="none" strike="noStrike" cap="none">
                  <a:solidFill>
                    <a:schemeClr val="lt1"/>
                  </a:solidFill>
                  <a:latin typeface="Tahoma"/>
                  <a:ea typeface="Tahoma"/>
                  <a:cs typeface="Tahoma"/>
                  <a:sym typeface="Tahoma"/>
                </a:rPr>
                <a:t>Preschool workforce members</a:t>
              </a:r>
              <a:endParaRPr>
                <a:solidFill>
                  <a:schemeClr val="lt1"/>
                </a:solidFill>
              </a:endParaRPr>
            </a:p>
          </p:txBody>
        </p:sp>
      </p:grpSp>
      <p:grpSp>
        <p:nvGrpSpPr>
          <p:cNvPr id="295" name="Google Shape;295;p33" descr="&quot; &quot;"/>
          <p:cNvGrpSpPr/>
          <p:nvPr/>
        </p:nvGrpSpPr>
        <p:grpSpPr>
          <a:xfrm>
            <a:off x="5910235" y="1973206"/>
            <a:ext cx="2041800" cy="1753200"/>
            <a:chOff x="5680537" y="970881"/>
            <a:chExt cx="2041800" cy="1753200"/>
          </a:xfrm>
        </p:grpSpPr>
        <p:sp>
          <p:nvSpPr>
            <p:cNvPr id="296" name="Google Shape;296;p33"/>
            <p:cNvSpPr/>
            <p:nvPr/>
          </p:nvSpPr>
          <p:spPr>
            <a:xfrm>
              <a:off x="5680537" y="970881"/>
              <a:ext cx="2041800" cy="1753200"/>
            </a:xfrm>
            <a:prstGeom prst="hexagon">
              <a:avLst>
                <a:gd name="adj" fmla="val 25000"/>
                <a:gd name="vf" fmla="val 115470"/>
              </a:avLst>
            </a:prstGeom>
            <a:solidFill>
              <a:srgbClr val="073763"/>
            </a:solidFill>
            <a:ln w="19050" cap="flat" cmpd="sng">
              <a:solidFill>
                <a:srgbClr val="12608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297" name="Google Shape;297;p33"/>
            <p:cNvSpPr txBox="1"/>
            <p:nvPr/>
          </p:nvSpPr>
          <p:spPr>
            <a:xfrm>
              <a:off x="5996787" y="1242440"/>
              <a:ext cx="1409400" cy="1210200"/>
            </a:xfrm>
            <a:prstGeom prst="rect">
              <a:avLst/>
            </a:prstGeom>
            <a:solidFill>
              <a:srgbClr val="073763"/>
            </a:solidFill>
            <a:ln>
              <a:noFill/>
            </a:ln>
          </p:spPr>
          <p:txBody>
            <a:bodyPr spcFirstLastPara="1" wrap="square" lIns="0" tIns="22850" rIns="0" bIns="22850" anchor="ctr" anchorCtr="0">
              <a:noAutofit/>
            </a:bodyPr>
            <a:lstStyle/>
            <a:p>
              <a:pPr marL="0" marR="0" lvl="0" indent="0" algn="ctr" rtl="0">
                <a:lnSpc>
                  <a:spcPct val="90000"/>
                </a:lnSpc>
                <a:spcBef>
                  <a:spcPts val="0"/>
                </a:spcBef>
                <a:spcAft>
                  <a:spcPts val="0"/>
                </a:spcAft>
                <a:buClr>
                  <a:srgbClr val="0A355B"/>
                </a:buClr>
                <a:buSzPts val="1800"/>
                <a:buFont typeface="Tahoma"/>
                <a:buNone/>
              </a:pPr>
              <a:r>
                <a:rPr lang="en-US" sz="1800" b="0" i="0" u="none" strike="noStrike" cap="none">
                  <a:solidFill>
                    <a:schemeClr val="lt1"/>
                  </a:solidFill>
                  <a:latin typeface="Tahoma"/>
                  <a:ea typeface="Tahoma"/>
                  <a:cs typeface="Tahoma"/>
                  <a:sym typeface="Tahoma"/>
                </a:rPr>
                <a:t>Families of children with disabilities or developmental delays </a:t>
              </a:r>
              <a:endParaRPr>
                <a:solidFill>
                  <a:schemeClr val="lt1"/>
                </a:solidFill>
              </a:endParaRPr>
            </a:p>
          </p:txBody>
        </p:sp>
      </p:grpSp>
      <p:grpSp>
        <p:nvGrpSpPr>
          <p:cNvPr id="299" name="Google Shape;299;p33" descr="&quot; &quot;"/>
          <p:cNvGrpSpPr/>
          <p:nvPr/>
        </p:nvGrpSpPr>
        <p:grpSpPr>
          <a:xfrm>
            <a:off x="7667278" y="1020952"/>
            <a:ext cx="2041800" cy="1753200"/>
            <a:chOff x="7437580" y="18627"/>
            <a:chExt cx="2041800" cy="1753200"/>
          </a:xfrm>
        </p:grpSpPr>
        <p:sp>
          <p:nvSpPr>
            <p:cNvPr id="300" name="Google Shape;300;p33"/>
            <p:cNvSpPr/>
            <p:nvPr/>
          </p:nvSpPr>
          <p:spPr>
            <a:xfrm>
              <a:off x="7437580" y="18627"/>
              <a:ext cx="2041800" cy="1753200"/>
            </a:xfrm>
            <a:prstGeom prst="hexagon">
              <a:avLst>
                <a:gd name="adj" fmla="val 25000"/>
                <a:gd name="vf" fmla="val 115470"/>
              </a:avLst>
            </a:prstGeom>
            <a:solidFill>
              <a:srgbClr val="073763"/>
            </a:solidFill>
            <a:ln w="19050" cap="flat" cmpd="sng">
              <a:solidFill>
                <a:srgbClr val="12608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301" name="Google Shape;301;p33"/>
            <p:cNvSpPr txBox="1"/>
            <p:nvPr/>
          </p:nvSpPr>
          <p:spPr>
            <a:xfrm>
              <a:off x="7753830" y="290186"/>
              <a:ext cx="1409400" cy="1210200"/>
            </a:xfrm>
            <a:prstGeom prst="rect">
              <a:avLst/>
            </a:prstGeom>
            <a:solidFill>
              <a:srgbClr val="073763"/>
            </a:solidFill>
            <a:ln>
              <a:noFill/>
            </a:ln>
          </p:spPr>
          <p:txBody>
            <a:bodyPr spcFirstLastPara="1" wrap="square" lIns="0" tIns="22850" rIns="0" bIns="22850" anchor="ctr" anchorCtr="0">
              <a:noAutofit/>
            </a:bodyPr>
            <a:lstStyle/>
            <a:p>
              <a:pPr marL="0" marR="0" lvl="0" indent="0" algn="ctr" rtl="0">
                <a:lnSpc>
                  <a:spcPct val="90000"/>
                </a:lnSpc>
                <a:spcBef>
                  <a:spcPts val="0"/>
                </a:spcBef>
                <a:spcAft>
                  <a:spcPts val="0"/>
                </a:spcAft>
                <a:buClr>
                  <a:srgbClr val="0A355B"/>
                </a:buClr>
                <a:buSzPts val="1800"/>
                <a:buFont typeface="Tahoma"/>
                <a:buNone/>
              </a:pPr>
              <a:r>
                <a:rPr lang="en-US" sz="1800" b="0" i="0" u="none" strike="noStrike" cap="none">
                  <a:solidFill>
                    <a:schemeClr val="lt1"/>
                  </a:solidFill>
                  <a:latin typeface="Tahoma"/>
                  <a:ea typeface="Tahoma"/>
                  <a:cs typeface="Tahoma"/>
                  <a:sym typeface="Tahoma"/>
                </a:rPr>
                <a:t>Black, Hispanic/ Latino, and Indigenous families</a:t>
              </a:r>
              <a:endParaRPr>
                <a:solidFill>
                  <a:schemeClr val="lt1"/>
                </a:solidFill>
              </a:endParaRPr>
            </a:p>
          </p:txBody>
        </p:sp>
      </p:grpSp>
      <p:grpSp>
        <p:nvGrpSpPr>
          <p:cNvPr id="303" name="Google Shape;303;p33" descr="&quot; &quot;"/>
          <p:cNvGrpSpPr/>
          <p:nvPr/>
        </p:nvGrpSpPr>
        <p:grpSpPr>
          <a:xfrm>
            <a:off x="9424320" y="3934161"/>
            <a:ext cx="2041800" cy="1753200"/>
            <a:chOff x="9194622" y="2931836"/>
            <a:chExt cx="2041800" cy="1753200"/>
          </a:xfrm>
        </p:grpSpPr>
        <p:sp>
          <p:nvSpPr>
            <p:cNvPr id="304" name="Google Shape;304;p33"/>
            <p:cNvSpPr/>
            <p:nvPr/>
          </p:nvSpPr>
          <p:spPr>
            <a:xfrm>
              <a:off x="9194622" y="2931836"/>
              <a:ext cx="2041800" cy="1753200"/>
            </a:xfrm>
            <a:prstGeom prst="hexagon">
              <a:avLst>
                <a:gd name="adj" fmla="val 25000"/>
                <a:gd name="vf" fmla="val 115470"/>
              </a:avLst>
            </a:prstGeom>
            <a:solidFill>
              <a:srgbClr val="073763"/>
            </a:solidFill>
            <a:ln w="19050" cap="flat" cmpd="sng">
              <a:solidFill>
                <a:srgbClr val="12608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305" name="Google Shape;305;p33"/>
            <p:cNvSpPr txBox="1"/>
            <p:nvPr/>
          </p:nvSpPr>
          <p:spPr>
            <a:xfrm>
              <a:off x="9510872" y="3203395"/>
              <a:ext cx="1409400" cy="1210200"/>
            </a:xfrm>
            <a:prstGeom prst="rect">
              <a:avLst/>
            </a:prstGeom>
            <a:solidFill>
              <a:srgbClr val="073763"/>
            </a:solidFill>
            <a:ln>
              <a:noFill/>
            </a:ln>
          </p:spPr>
          <p:txBody>
            <a:bodyPr spcFirstLastPara="1" wrap="square" lIns="0" tIns="22850" rIns="0" bIns="22850" anchor="ctr" anchorCtr="0">
              <a:noAutofit/>
            </a:bodyPr>
            <a:lstStyle/>
            <a:p>
              <a:pPr marL="0" marR="0" lvl="0" indent="0" algn="ctr" rtl="0">
                <a:lnSpc>
                  <a:spcPct val="90000"/>
                </a:lnSpc>
                <a:spcBef>
                  <a:spcPts val="0"/>
                </a:spcBef>
                <a:spcAft>
                  <a:spcPts val="0"/>
                </a:spcAft>
                <a:buClr>
                  <a:srgbClr val="0A355B"/>
                </a:buClr>
                <a:buSzPts val="1800"/>
                <a:buFont typeface="Tahoma"/>
                <a:buNone/>
              </a:pPr>
              <a:r>
                <a:rPr lang="en-US" sz="1800" b="0" i="0" u="none" strike="noStrike" cap="none">
                  <a:solidFill>
                    <a:schemeClr val="lt1"/>
                  </a:solidFill>
                  <a:latin typeface="Tahoma"/>
                  <a:ea typeface="Tahoma"/>
                  <a:cs typeface="Tahoma"/>
                  <a:sym typeface="Tahoma"/>
                </a:rPr>
                <a:t>Families experiencing poverty</a:t>
              </a:r>
              <a:endParaRPr>
                <a:solidFill>
                  <a:schemeClr val="lt1"/>
                </a:solidFill>
              </a:endParaRPr>
            </a:p>
          </p:txBody>
        </p:sp>
      </p:grpSp>
      <p:pic>
        <p:nvPicPr>
          <p:cNvPr id="307" name="Google Shape;307;p33" descr="QR code to the Pre-K Data on Children, Families, and Workforce Members from Focal Populations Can Help Decision Makers Create More Equitable Systems research brief on the child trends website."/>
          <p:cNvPicPr preferRelativeResize="0"/>
          <p:nvPr/>
        </p:nvPicPr>
        <p:blipFill rotWithShape="1">
          <a:blip r:embed="rId3">
            <a:alphaModFix/>
          </a:blip>
          <a:srcRect/>
          <a:stretch/>
        </p:blipFill>
        <p:spPr>
          <a:xfrm>
            <a:off x="583796" y="4893753"/>
            <a:ext cx="1781908" cy="1781908"/>
          </a:xfrm>
          <a:prstGeom prst="rect">
            <a:avLst/>
          </a:prstGeom>
          <a:noFill/>
          <a:ln>
            <a:noFill/>
          </a:ln>
        </p:spPr>
      </p:pic>
      <p:sp>
        <p:nvSpPr>
          <p:cNvPr id="286" name="Google Shape;286;p33" descr="&quot; &quot;">
            <a:extLst>
              <a:ext uri="{C183D7F6-B498-43B3-948B-1728B52AA6E4}">
                <adec:decorative xmlns:adec="http://schemas.microsoft.com/office/drawing/2017/decorative" val="0"/>
              </a:ext>
            </a:extLst>
          </p:cNvPr>
          <p:cNvSpPr/>
          <p:nvPr/>
        </p:nvSpPr>
        <p:spPr>
          <a:xfrm>
            <a:off x="640190" y="2945781"/>
            <a:ext cx="2041800" cy="1753200"/>
          </a:xfrm>
          <a:prstGeom prst="hexagon">
            <a:avLst>
              <a:gd name="adj" fmla="val 25000"/>
              <a:gd name="vf" fmla="val 115470"/>
            </a:avLst>
          </a:prstGeom>
          <a:blipFill rotWithShape="1">
            <a:blip r:embed="rId4">
              <a:alphaModFix/>
            </a:blip>
            <a:stretch>
              <a:fillRect l="-13999" r="-13999"/>
            </a:stretch>
          </a:blipFill>
          <a:ln w="19050" cap="flat" cmpd="sng">
            <a:solidFill>
              <a:srgbClr val="12608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94" name="Google Shape;294;p33" descr="&quot; &quot;">
            <a:extLst>
              <a:ext uri="{C183D7F6-B498-43B3-948B-1728B52AA6E4}">
                <adec:decorative xmlns:adec="http://schemas.microsoft.com/office/drawing/2017/decorative" val="0"/>
              </a:ext>
            </a:extLst>
          </p:cNvPr>
          <p:cNvSpPr/>
          <p:nvPr/>
        </p:nvSpPr>
        <p:spPr>
          <a:xfrm>
            <a:off x="4154275" y="1002325"/>
            <a:ext cx="2041800" cy="1753200"/>
          </a:xfrm>
          <a:prstGeom prst="hexagon">
            <a:avLst>
              <a:gd name="adj" fmla="val 25000"/>
              <a:gd name="vf" fmla="val 115470"/>
            </a:avLst>
          </a:prstGeom>
          <a:blipFill rotWithShape="1">
            <a:blip r:embed="rId5">
              <a:alphaModFix/>
            </a:blip>
            <a:stretch>
              <a:fillRect l="-13999" r="-13999"/>
            </a:stretch>
          </a:blipFill>
          <a:ln w="19050" cap="flat" cmpd="sng">
            <a:solidFill>
              <a:srgbClr val="12608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90" name="Google Shape;290;p33" descr="&quot; &quot;">
            <a:extLst>
              <a:ext uri="{C183D7F6-B498-43B3-948B-1728B52AA6E4}">
                <adec:decorative xmlns:adec="http://schemas.microsoft.com/office/drawing/2017/decorative" val="0"/>
              </a:ext>
            </a:extLst>
          </p:cNvPr>
          <p:cNvSpPr/>
          <p:nvPr/>
        </p:nvSpPr>
        <p:spPr>
          <a:xfrm>
            <a:off x="5910235" y="3911582"/>
            <a:ext cx="2041800" cy="1753200"/>
          </a:xfrm>
          <a:prstGeom prst="hexagon">
            <a:avLst>
              <a:gd name="adj" fmla="val 25000"/>
              <a:gd name="vf" fmla="val 115470"/>
            </a:avLst>
          </a:prstGeom>
          <a:blipFill rotWithShape="1">
            <a:blip r:embed="rId6">
              <a:alphaModFix/>
            </a:blip>
            <a:stretch>
              <a:fillRect l="-13999" r="-13999"/>
            </a:stretch>
          </a:blipFill>
          <a:ln w="19050" cap="flat" cmpd="sng">
            <a:solidFill>
              <a:srgbClr val="12608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98" name="Google Shape;298;p33" descr="&quot; &quot;">
            <a:extLst>
              <a:ext uri="{C183D7F6-B498-43B3-948B-1728B52AA6E4}">
                <adec:decorative xmlns:adec="http://schemas.microsoft.com/office/drawing/2017/decorative" val="0"/>
              </a:ext>
            </a:extLst>
          </p:cNvPr>
          <p:cNvSpPr/>
          <p:nvPr/>
        </p:nvSpPr>
        <p:spPr>
          <a:xfrm>
            <a:off x="7667278" y="2958764"/>
            <a:ext cx="2041800" cy="1753200"/>
          </a:xfrm>
          <a:prstGeom prst="hexagon">
            <a:avLst>
              <a:gd name="adj" fmla="val 25000"/>
              <a:gd name="vf" fmla="val 115470"/>
            </a:avLst>
          </a:prstGeom>
          <a:blipFill rotWithShape="1">
            <a:blip r:embed="rId7">
              <a:alphaModFix/>
            </a:blip>
            <a:stretch>
              <a:fillRect l="-13999" r="-13999"/>
            </a:stretch>
          </a:blipFill>
          <a:ln w="19050" cap="flat" cmpd="sng">
            <a:solidFill>
              <a:srgbClr val="12608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06" name="Google Shape;306;p33" descr="&quot; &quot;">
            <a:extLst>
              <a:ext uri="{C183D7F6-B498-43B3-948B-1728B52AA6E4}">
                <adec:decorative xmlns:adec="http://schemas.microsoft.com/office/drawing/2017/decorative" val="0"/>
              </a:ext>
            </a:extLst>
          </p:cNvPr>
          <p:cNvSpPr/>
          <p:nvPr/>
        </p:nvSpPr>
        <p:spPr>
          <a:xfrm>
            <a:off x="7667278" y="4893753"/>
            <a:ext cx="2041800" cy="1753200"/>
          </a:xfrm>
          <a:prstGeom prst="hexagon">
            <a:avLst>
              <a:gd name="adj" fmla="val 25000"/>
              <a:gd name="vf" fmla="val 115470"/>
            </a:avLst>
          </a:prstGeom>
          <a:blipFill rotWithShape="1">
            <a:blip r:embed="rId8">
              <a:alphaModFix/>
            </a:blip>
            <a:stretch>
              <a:fillRect l="-35999" r="-35999"/>
            </a:stretch>
          </a:blipFill>
          <a:ln w="19050" cap="flat" cmpd="sng">
            <a:solidFill>
              <a:srgbClr val="12608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02" name="Google Shape;302;p33" descr="&quot; &quot;">
            <a:extLst>
              <a:ext uri="{C183D7F6-B498-43B3-948B-1728B52AA6E4}">
                <adec:decorative xmlns:adec="http://schemas.microsoft.com/office/drawing/2017/decorative" val="0"/>
              </a:ext>
            </a:extLst>
          </p:cNvPr>
          <p:cNvSpPr/>
          <p:nvPr/>
        </p:nvSpPr>
        <p:spPr>
          <a:xfrm>
            <a:off x="9424320" y="1999171"/>
            <a:ext cx="2041800" cy="1753200"/>
          </a:xfrm>
          <a:prstGeom prst="hexagon">
            <a:avLst>
              <a:gd name="adj" fmla="val 25000"/>
              <a:gd name="vf" fmla="val 115470"/>
            </a:avLst>
          </a:prstGeom>
          <a:blipFill rotWithShape="1">
            <a:blip r:embed="rId9">
              <a:alphaModFix/>
            </a:blip>
            <a:stretch>
              <a:fillRect l="-14999" r="-14999"/>
            </a:stretch>
          </a:blipFill>
          <a:ln w="19050" cap="flat" cmpd="sng">
            <a:solidFill>
              <a:srgbClr val="12608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34"/>
          <p:cNvSpPr txBox="1">
            <a:spLocks noGrp="1"/>
          </p:cNvSpPr>
          <p:nvPr>
            <p:ph type="title"/>
          </p:nvPr>
        </p:nvSpPr>
        <p:spPr>
          <a:xfrm>
            <a:off x="838200" y="228645"/>
            <a:ext cx="10515600" cy="1325700"/>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rgbClr val="154578"/>
              </a:buClr>
              <a:buSzPts val="4400"/>
              <a:buFont typeface="Tahoma"/>
              <a:buNone/>
            </a:pPr>
            <a:r>
              <a:rPr lang="en-US" dirty="0"/>
              <a:t>Intersectionality</a:t>
            </a:r>
            <a:endParaRPr dirty="0"/>
          </a:p>
        </p:txBody>
      </p:sp>
      <p:sp>
        <p:nvSpPr>
          <p:cNvPr id="315" name="Google Shape;315;p34"/>
          <p:cNvSpPr txBox="1"/>
          <p:nvPr/>
        </p:nvSpPr>
        <p:spPr>
          <a:xfrm>
            <a:off x="456600" y="1771408"/>
            <a:ext cx="11278800" cy="4001065"/>
          </a:xfrm>
          <a:prstGeom prst="rect">
            <a:avLst/>
          </a:prstGeom>
          <a:noFill/>
          <a:ln>
            <a:noFill/>
          </a:ln>
        </p:spPr>
        <p:txBody>
          <a:bodyPr spcFirstLastPara="1" wrap="square" lIns="91425" tIns="91425" rIns="91425" bIns="91425" anchor="t" anchorCtr="0">
            <a:spAutoFit/>
          </a:bodyPr>
          <a:lstStyle/>
          <a:p>
            <a:pPr marL="457200" lvl="0" indent="-368300" algn="l" rtl="0">
              <a:lnSpc>
                <a:spcPct val="100000"/>
              </a:lnSpc>
              <a:spcBef>
                <a:spcPts val="1100"/>
              </a:spcBef>
              <a:spcAft>
                <a:spcPts val="0"/>
              </a:spcAft>
              <a:buClr>
                <a:srgbClr val="333333"/>
              </a:buClr>
              <a:buSzPts val="2200"/>
              <a:buFont typeface="Tahoma"/>
              <a:buChar char="●"/>
            </a:pPr>
            <a:r>
              <a:rPr lang="en-US" sz="2200">
                <a:solidFill>
                  <a:srgbClr val="333333"/>
                </a:solidFill>
                <a:latin typeface="Tahoma"/>
                <a:ea typeface="Tahoma"/>
                <a:cs typeface="Tahoma"/>
                <a:sym typeface="Tahoma"/>
              </a:rPr>
              <a:t>The interconnected nature of social categorizations such as race, class, and gender, regarded as creating overlapping and interdependent systems of discrimination or disadvantage.</a:t>
            </a:r>
            <a:endParaRPr sz="2200">
              <a:latin typeface="Tahoma"/>
              <a:ea typeface="Tahoma"/>
              <a:cs typeface="Tahoma"/>
              <a:sym typeface="Tahoma"/>
            </a:endParaRPr>
          </a:p>
          <a:p>
            <a:pPr marL="457200" lvl="0" indent="-368300" algn="l" rtl="0">
              <a:spcBef>
                <a:spcPts val="1100"/>
              </a:spcBef>
              <a:spcAft>
                <a:spcPts val="0"/>
              </a:spcAft>
              <a:buSzPts val="2200"/>
              <a:buFont typeface="Tahoma"/>
              <a:buChar char="●"/>
            </a:pPr>
            <a:r>
              <a:rPr lang="en-US" sz="2200">
                <a:latin typeface="Tahoma"/>
                <a:ea typeface="Tahoma"/>
                <a:cs typeface="Tahoma"/>
                <a:sym typeface="Tahoma"/>
              </a:rPr>
              <a:t>Having intersecting marginalized identities can compound and exacerbate challenges related to access and experiences in early childhood education and development programs and beyond.</a:t>
            </a:r>
            <a:endParaRPr sz="2200">
              <a:latin typeface="Tahoma"/>
              <a:ea typeface="Tahoma"/>
              <a:cs typeface="Tahoma"/>
              <a:sym typeface="Tahoma"/>
            </a:endParaRPr>
          </a:p>
          <a:p>
            <a:pPr marL="88900" lvl="0" algn="l" rtl="0">
              <a:spcBef>
                <a:spcPts val="1100"/>
              </a:spcBef>
              <a:spcAft>
                <a:spcPts val="800"/>
              </a:spcAft>
              <a:buSzPts val="2200"/>
            </a:pPr>
            <a:endParaRPr lang="en-US" sz="2200">
              <a:solidFill>
                <a:schemeClr val="dk1"/>
              </a:solidFill>
              <a:uFill>
                <a:noFill/>
              </a:uFill>
              <a:latin typeface="Tahoma"/>
              <a:ea typeface="Tahoma"/>
              <a:cs typeface="Tahoma"/>
              <a:sym typeface="Tahoma"/>
              <a:hlinkClick r:id="rId3">
                <a:extLst>
                  <a:ext uri="{A12FA001-AC4F-418D-AE19-62706E023703}">
                    <ahyp:hlinkClr xmlns:ahyp="http://schemas.microsoft.com/office/drawing/2018/hyperlinkcolor" val="tx"/>
                  </a:ext>
                </a:extLst>
              </a:hlinkClick>
            </a:endParaRPr>
          </a:p>
          <a:p>
            <a:pPr marL="88900" lvl="0" algn="ctr" rtl="0">
              <a:spcBef>
                <a:spcPts val="1100"/>
              </a:spcBef>
              <a:spcAft>
                <a:spcPts val="800"/>
              </a:spcAft>
              <a:buSzPts val="2200"/>
            </a:pPr>
            <a:r>
              <a:rPr lang="en-US" sz="2200" i="1">
                <a:solidFill>
                  <a:schemeClr val="dk1"/>
                </a:solidFill>
                <a:uFill>
                  <a:noFill/>
                </a:uFill>
                <a:latin typeface="Tahoma"/>
                <a:ea typeface="Tahoma"/>
                <a:cs typeface="Tahoma"/>
                <a:sym typeface="Tahoma"/>
                <a:hlinkClick r:id="rId3">
                  <a:extLst>
                    <a:ext uri="{A12FA001-AC4F-418D-AE19-62706E023703}">
                      <ahyp:hlinkClr xmlns:ahyp="http://schemas.microsoft.com/office/drawing/2018/hyperlinkcolor" val="tx"/>
                    </a:ext>
                  </a:extLst>
                </a:hlinkClick>
              </a:rPr>
              <a:t>For example, Black children with disabilities are suspended at disproportionately higher rates</a:t>
            </a:r>
            <a:r>
              <a:rPr lang="en-US" sz="2200" i="1">
                <a:solidFill>
                  <a:schemeClr val="dk1"/>
                </a:solidFill>
                <a:latin typeface="Tahoma"/>
                <a:ea typeface="Tahoma"/>
                <a:cs typeface="Tahoma"/>
                <a:sym typeface="Tahoma"/>
              </a:rPr>
              <a:t> than White and Hispanic children and children without disabilities. </a:t>
            </a:r>
            <a:endParaRPr sz="2200" i="1">
              <a:latin typeface="Tahoma"/>
              <a:ea typeface="Tahoma"/>
              <a:cs typeface="Tahoma"/>
              <a:sym typeface="Tahoma"/>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29"/>
          <p:cNvSpPr txBox="1">
            <a:spLocks noGrp="1"/>
          </p:cNvSpPr>
          <p:nvPr>
            <p:ph type="title"/>
          </p:nvPr>
        </p:nvSpPr>
        <p:spPr>
          <a:xfrm>
            <a:off x="464949" y="-25219"/>
            <a:ext cx="11561736" cy="844658"/>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154578"/>
              </a:buClr>
              <a:buSzPts val="4400"/>
              <a:buFont typeface="Tahoma"/>
              <a:buNone/>
            </a:pPr>
            <a:r>
              <a:rPr lang="en-US" sz="3600" dirty="0"/>
              <a:t>STEP Forward with Data Framework Structure</a:t>
            </a:r>
          </a:p>
        </p:txBody>
      </p:sp>
      <p:sp>
        <p:nvSpPr>
          <p:cNvPr id="233" name="Google Shape;233;p29"/>
          <p:cNvSpPr txBox="1"/>
          <p:nvPr/>
        </p:nvSpPr>
        <p:spPr>
          <a:xfrm>
            <a:off x="1469729" y="1226301"/>
            <a:ext cx="1790700" cy="442689"/>
          </a:xfrm>
          <a:prstGeom prst="rect">
            <a:avLst/>
          </a:prstGeom>
          <a:solidFill>
            <a:srgbClr val="663300">
              <a:alpha val="15686"/>
            </a:srgbClr>
          </a:solid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Clr>
                <a:srgbClr val="000000"/>
              </a:buClr>
              <a:buSzPts val="1800"/>
              <a:buFont typeface="Arial"/>
              <a:buNone/>
            </a:pPr>
            <a:r>
              <a:rPr lang="en-US" sz="1800" b="1" i="0" u="none" strike="noStrike" cap="none">
                <a:solidFill>
                  <a:srgbClr val="000000"/>
                </a:solidFill>
                <a:latin typeface="Tahoma" panose="020B0604030504040204" pitchFamily="34" charset="0"/>
                <a:ea typeface="Tahoma" panose="020B0604030504040204" pitchFamily="34" charset="0"/>
                <a:cs typeface="Tahoma" panose="020B0604030504040204" pitchFamily="34" charset="0"/>
                <a:sym typeface="Arial"/>
              </a:rPr>
              <a:t>STEPS</a:t>
            </a:r>
            <a:endParaRPr sz="1800" b="0" i="0" u="none" strike="noStrike" cap="none">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p:txBody>
      </p:sp>
      <p:grpSp>
        <p:nvGrpSpPr>
          <p:cNvPr id="2" name="Group 1" descr="&quot; &quot;">
            <a:extLst>
              <a:ext uri="{FF2B5EF4-FFF2-40B4-BE49-F238E27FC236}">
                <a16:creationId xmlns:a16="http://schemas.microsoft.com/office/drawing/2014/main" id="{11886813-BD19-AA91-68F1-3CA8B5E95E27}"/>
              </a:ext>
            </a:extLst>
          </p:cNvPr>
          <p:cNvGrpSpPr/>
          <p:nvPr/>
        </p:nvGrpSpPr>
        <p:grpSpPr>
          <a:xfrm>
            <a:off x="1456573" y="1861079"/>
            <a:ext cx="1879599" cy="4086620"/>
            <a:chOff x="1456573" y="1861079"/>
            <a:chExt cx="1879599" cy="4086620"/>
          </a:xfrm>
        </p:grpSpPr>
        <p:sp>
          <p:nvSpPr>
            <p:cNvPr id="212" name="Google Shape;212;p29"/>
            <p:cNvSpPr txBox="1"/>
            <p:nvPr/>
          </p:nvSpPr>
          <p:spPr>
            <a:xfrm>
              <a:off x="1456573" y="1861079"/>
              <a:ext cx="1844675" cy="4086620"/>
            </a:xfrm>
            <a:prstGeom prst="rect">
              <a:avLst/>
            </a:prstGeom>
            <a:solidFill>
              <a:srgbClr val="663300">
                <a:alpha val="15686"/>
              </a:srgbClr>
            </a:solid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Clr>
                  <a:schemeClr val="dk1"/>
                </a:buClr>
                <a:buSzPts val="1100"/>
                <a:buFont typeface="Calibri"/>
                <a:buNone/>
              </a:pPr>
              <a:endParaRPr sz="1100" b="0" i="0" u="none" strike="noStrike" cap="none">
                <a:solidFill>
                  <a:srgbClr val="000000"/>
                </a:solidFill>
                <a:latin typeface="Arial"/>
                <a:ea typeface="Arial"/>
                <a:cs typeface="Arial"/>
                <a:sym typeface="Arial"/>
              </a:endParaRPr>
            </a:p>
          </p:txBody>
        </p:sp>
        <p:sp>
          <p:nvSpPr>
            <p:cNvPr id="227" name="Google Shape;227;p29"/>
            <p:cNvSpPr txBox="1"/>
            <p:nvPr/>
          </p:nvSpPr>
          <p:spPr>
            <a:xfrm>
              <a:off x="1469729" y="2245253"/>
              <a:ext cx="1866443" cy="2677616"/>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1800"/>
                <a:buFont typeface="Arial" panose="020B0604020202020204" pitchFamily="34" charset="0"/>
                <a:buChar char="•"/>
              </a:pPr>
              <a:r>
                <a:rPr lang="en-US" b="1">
                  <a:latin typeface="Tahoma" panose="020B0604030504040204" pitchFamily="34" charset="0"/>
                  <a:ea typeface="Tahoma" panose="020B0604030504040204" pitchFamily="34" charset="0"/>
                  <a:cs typeface="Tahoma" panose="020B0604030504040204" pitchFamily="34" charset="0"/>
                </a:rPr>
                <a:t>Supply</a:t>
              </a:r>
            </a:p>
            <a:p>
              <a:pPr marL="285750" marR="0" lvl="0" indent="-285750" algn="l" rtl="0">
                <a:lnSpc>
                  <a:spcPct val="100000"/>
                </a:lnSpc>
                <a:spcBef>
                  <a:spcPts val="0"/>
                </a:spcBef>
                <a:spcAft>
                  <a:spcPts val="0"/>
                </a:spcAft>
                <a:buClr>
                  <a:srgbClr val="000000"/>
                </a:buClr>
                <a:buSzPts val="1800"/>
                <a:buFont typeface="Arial" panose="020B0604020202020204" pitchFamily="34" charset="0"/>
                <a:buChar char="•"/>
              </a:pPr>
              <a:endParaRPr lang="en-US" b="1">
                <a:latin typeface="Tahoma" panose="020B0604030504040204" pitchFamily="34" charset="0"/>
                <a:ea typeface="Tahoma" panose="020B0604030504040204" pitchFamily="34" charset="0"/>
                <a:cs typeface="Tahoma" panose="020B0604030504040204" pitchFamily="34" charset="0"/>
              </a:endParaRPr>
            </a:p>
            <a:p>
              <a:pPr marL="285750" marR="0" lvl="0" indent="-285750" algn="l" rtl="0">
                <a:lnSpc>
                  <a:spcPct val="100000"/>
                </a:lnSpc>
                <a:spcBef>
                  <a:spcPts val="0"/>
                </a:spcBef>
                <a:spcAft>
                  <a:spcPts val="0"/>
                </a:spcAft>
                <a:buClr>
                  <a:srgbClr val="000000"/>
                </a:buClr>
                <a:buSzPts val="1800"/>
                <a:buFont typeface="Arial" panose="020B0604020202020204" pitchFamily="34" charset="0"/>
                <a:buChar char="•"/>
              </a:pPr>
              <a:r>
                <a:rPr lang="en-US" b="1">
                  <a:latin typeface="Tahoma" panose="020B0604030504040204" pitchFamily="34" charset="0"/>
                  <a:ea typeface="Tahoma" panose="020B0604030504040204" pitchFamily="34" charset="0"/>
                  <a:cs typeface="Tahoma" panose="020B0604030504040204" pitchFamily="34" charset="0"/>
                </a:rPr>
                <a:t>Outreach</a:t>
              </a:r>
            </a:p>
            <a:p>
              <a:pPr marL="285750" marR="0" lvl="0" indent="-285750" algn="l" rtl="0">
                <a:lnSpc>
                  <a:spcPct val="100000"/>
                </a:lnSpc>
                <a:spcBef>
                  <a:spcPts val="0"/>
                </a:spcBef>
                <a:spcAft>
                  <a:spcPts val="0"/>
                </a:spcAft>
                <a:buClr>
                  <a:srgbClr val="000000"/>
                </a:buClr>
                <a:buSzPts val="1800"/>
                <a:buFont typeface="Arial" panose="020B0604020202020204" pitchFamily="34" charset="0"/>
                <a:buChar char="•"/>
              </a:pPr>
              <a:endParaRPr lang="en-US" b="1">
                <a:latin typeface="Tahoma" panose="020B0604030504040204" pitchFamily="34" charset="0"/>
                <a:ea typeface="Tahoma" panose="020B0604030504040204" pitchFamily="34" charset="0"/>
                <a:cs typeface="Tahoma" panose="020B0604030504040204" pitchFamily="34" charset="0"/>
              </a:endParaRPr>
            </a:p>
            <a:p>
              <a:pPr marL="285750" marR="0" lvl="0" indent="-285750" algn="l" rtl="0">
                <a:lnSpc>
                  <a:spcPct val="100000"/>
                </a:lnSpc>
                <a:spcBef>
                  <a:spcPts val="0"/>
                </a:spcBef>
                <a:spcAft>
                  <a:spcPts val="0"/>
                </a:spcAft>
                <a:buClr>
                  <a:srgbClr val="000000"/>
                </a:buClr>
                <a:buSzPts val="1800"/>
                <a:buFont typeface="Arial" panose="020B0604020202020204" pitchFamily="34" charset="0"/>
                <a:buChar char="•"/>
              </a:pPr>
              <a:r>
                <a:rPr lang="en-US" b="1">
                  <a:latin typeface="Tahoma" panose="020B0604030504040204" pitchFamily="34" charset="0"/>
                  <a:ea typeface="Tahoma" panose="020B0604030504040204" pitchFamily="34" charset="0"/>
                  <a:cs typeface="Tahoma" panose="020B0604030504040204" pitchFamily="34" charset="0"/>
                </a:rPr>
                <a:t>Enrollment</a:t>
              </a:r>
            </a:p>
            <a:p>
              <a:pPr marL="285750" marR="0" lvl="0" indent="-285750" algn="l" rtl="0">
                <a:lnSpc>
                  <a:spcPct val="100000"/>
                </a:lnSpc>
                <a:spcBef>
                  <a:spcPts val="0"/>
                </a:spcBef>
                <a:spcAft>
                  <a:spcPts val="0"/>
                </a:spcAft>
                <a:buClr>
                  <a:srgbClr val="000000"/>
                </a:buClr>
                <a:buSzPts val="1800"/>
                <a:buFont typeface="Arial" panose="020B0604020202020204" pitchFamily="34" charset="0"/>
                <a:buChar char="•"/>
              </a:pPr>
              <a:endParaRPr lang="en-US" b="1">
                <a:latin typeface="Tahoma" panose="020B0604030504040204" pitchFamily="34" charset="0"/>
                <a:ea typeface="Tahoma" panose="020B0604030504040204" pitchFamily="34" charset="0"/>
                <a:cs typeface="Tahoma" panose="020B0604030504040204" pitchFamily="34" charset="0"/>
              </a:endParaRPr>
            </a:p>
            <a:p>
              <a:pPr marL="285750" marR="0" lvl="0" indent="-285750" algn="l" rtl="0">
                <a:lnSpc>
                  <a:spcPct val="100000"/>
                </a:lnSpc>
                <a:spcBef>
                  <a:spcPts val="0"/>
                </a:spcBef>
                <a:spcAft>
                  <a:spcPts val="0"/>
                </a:spcAft>
                <a:buClr>
                  <a:srgbClr val="000000"/>
                </a:buClr>
                <a:buSzPts val="1800"/>
                <a:buFont typeface="Arial" panose="020B0604020202020204" pitchFamily="34" charset="0"/>
                <a:buChar char="•"/>
              </a:pPr>
              <a:r>
                <a:rPr lang="en-US" b="1">
                  <a:latin typeface="Tahoma" panose="020B0604030504040204" pitchFamily="34" charset="0"/>
                  <a:ea typeface="Tahoma" panose="020B0604030504040204" pitchFamily="34" charset="0"/>
                  <a:cs typeface="Tahoma" panose="020B0604030504040204" pitchFamily="34" charset="0"/>
                </a:rPr>
                <a:t>Learning Experiences</a:t>
              </a:r>
            </a:p>
            <a:p>
              <a:pPr marL="285750" marR="0" lvl="0" indent="-285750" algn="l" rtl="0">
                <a:lnSpc>
                  <a:spcPct val="100000"/>
                </a:lnSpc>
                <a:spcBef>
                  <a:spcPts val="0"/>
                </a:spcBef>
                <a:spcAft>
                  <a:spcPts val="0"/>
                </a:spcAft>
                <a:buClr>
                  <a:srgbClr val="000000"/>
                </a:buClr>
                <a:buSzPts val="1800"/>
                <a:buFont typeface="Arial" panose="020B0604020202020204" pitchFamily="34" charset="0"/>
                <a:buChar char="•"/>
              </a:pPr>
              <a:endParaRPr lang="en-US" b="1">
                <a:latin typeface="Tahoma" panose="020B0604030504040204" pitchFamily="34" charset="0"/>
                <a:ea typeface="Tahoma" panose="020B0604030504040204" pitchFamily="34" charset="0"/>
                <a:cs typeface="Tahoma" panose="020B0604030504040204" pitchFamily="34" charset="0"/>
              </a:endParaRPr>
            </a:p>
            <a:p>
              <a:pPr marL="285750" marR="0" lvl="0" indent="-285750" algn="l" rtl="0">
                <a:lnSpc>
                  <a:spcPct val="100000"/>
                </a:lnSpc>
                <a:spcBef>
                  <a:spcPts val="0"/>
                </a:spcBef>
                <a:spcAft>
                  <a:spcPts val="0"/>
                </a:spcAft>
                <a:buClr>
                  <a:srgbClr val="000000"/>
                </a:buClr>
                <a:buSzPts val="1800"/>
                <a:buFont typeface="Arial" panose="020B0604020202020204" pitchFamily="34" charset="0"/>
                <a:buChar char="•"/>
              </a:pPr>
              <a:r>
                <a:rPr lang="en-US" b="1">
                  <a:latin typeface="Tahoma" panose="020B0604030504040204" pitchFamily="34" charset="0"/>
                  <a:ea typeface="Tahoma" panose="020B0604030504040204" pitchFamily="34" charset="0"/>
                  <a:cs typeface="Tahoma" panose="020B0604030504040204" pitchFamily="34" charset="0"/>
                </a:rPr>
                <a:t>Transitions</a:t>
              </a:r>
            </a:p>
            <a:p>
              <a:pPr marL="285750" marR="0" lvl="0" indent="-285750" algn="l" rtl="0">
                <a:lnSpc>
                  <a:spcPct val="100000"/>
                </a:lnSpc>
                <a:spcBef>
                  <a:spcPts val="0"/>
                </a:spcBef>
                <a:spcAft>
                  <a:spcPts val="0"/>
                </a:spcAft>
                <a:buClr>
                  <a:srgbClr val="000000"/>
                </a:buClr>
                <a:buSzPts val="1800"/>
                <a:buFont typeface="Arial" panose="020B0604020202020204" pitchFamily="34" charset="0"/>
                <a:buChar char="•"/>
              </a:pPr>
              <a:endParaRPr lang="en-US" b="1">
                <a:latin typeface="Tahoma" panose="020B0604030504040204" pitchFamily="34" charset="0"/>
                <a:ea typeface="Tahoma" panose="020B0604030504040204" pitchFamily="34" charset="0"/>
                <a:cs typeface="Tahoma" panose="020B0604030504040204" pitchFamily="34" charset="0"/>
              </a:endParaRPr>
            </a:p>
            <a:p>
              <a:pPr marL="285750" marR="0" lvl="0" indent="-285750" algn="l" rtl="0">
                <a:lnSpc>
                  <a:spcPct val="100000"/>
                </a:lnSpc>
                <a:spcBef>
                  <a:spcPts val="0"/>
                </a:spcBef>
                <a:spcAft>
                  <a:spcPts val="0"/>
                </a:spcAft>
                <a:buClr>
                  <a:srgbClr val="000000"/>
                </a:buClr>
                <a:buSzPts val="1800"/>
                <a:buFont typeface="Arial" panose="020B0604020202020204" pitchFamily="34" charset="0"/>
                <a:buChar char="•"/>
              </a:pPr>
              <a:r>
                <a:rPr lang="en-US" b="1">
                  <a:latin typeface="Tahoma" panose="020B0604030504040204" pitchFamily="34" charset="0"/>
                  <a:ea typeface="Tahoma" panose="020B0604030504040204" pitchFamily="34" charset="0"/>
                  <a:cs typeface="Tahoma" panose="020B0604030504040204" pitchFamily="34" charset="0"/>
                </a:rPr>
                <a:t>Administration</a:t>
              </a:r>
              <a:endParaRPr>
                <a:latin typeface="Tahoma" panose="020B0604030504040204" pitchFamily="34" charset="0"/>
                <a:ea typeface="Tahoma" panose="020B0604030504040204" pitchFamily="34" charset="0"/>
                <a:cs typeface="Tahoma" panose="020B0604030504040204" pitchFamily="34" charset="0"/>
              </a:endParaRPr>
            </a:p>
          </p:txBody>
        </p:sp>
      </p:grpSp>
      <p:sp>
        <p:nvSpPr>
          <p:cNvPr id="236" name="Google Shape;236;p29"/>
          <p:cNvSpPr txBox="1"/>
          <p:nvPr/>
        </p:nvSpPr>
        <p:spPr>
          <a:xfrm>
            <a:off x="3659125" y="1213891"/>
            <a:ext cx="3076116" cy="451481"/>
          </a:xfrm>
          <a:prstGeom prst="rect">
            <a:avLst/>
          </a:prstGeom>
          <a:solidFill>
            <a:srgbClr val="008080">
              <a:alpha val="29412"/>
            </a:srgbClr>
          </a:solid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Clr>
                <a:srgbClr val="000000"/>
              </a:buClr>
              <a:buSzPts val="1800"/>
              <a:buFont typeface="Arial"/>
              <a:buNone/>
            </a:pPr>
            <a:r>
              <a:rPr lang="en-US" sz="1800" b="1" i="0" u="none" strike="noStrike" cap="none" dirty="0">
                <a:solidFill>
                  <a:srgbClr val="000000"/>
                </a:solidFill>
                <a:latin typeface="Arial"/>
                <a:ea typeface="Arial"/>
                <a:cs typeface="Arial"/>
                <a:sym typeface="Arial"/>
              </a:rPr>
              <a:t>ESSENTIAL QUESTIONS</a:t>
            </a:r>
            <a:endParaRPr sz="1800" b="0" i="0" u="none" strike="noStrike" cap="none" dirty="0">
              <a:solidFill>
                <a:srgbClr val="000000"/>
              </a:solidFill>
              <a:latin typeface="Arial"/>
              <a:ea typeface="Arial"/>
              <a:cs typeface="Arial"/>
              <a:sym typeface="Arial"/>
            </a:endParaRPr>
          </a:p>
        </p:txBody>
      </p:sp>
      <p:grpSp>
        <p:nvGrpSpPr>
          <p:cNvPr id="3" name="Group 2" descr="&quot; &quot;">
            <a:extLst>
              <a:ext uri="{FF2B5EF4-FFF2-40B4-BE49-F238E27FC236}">
                <a16:creationId xmlns:a16="http://schemas.microsoft.com/office/drawing/2014/main" id="{5B2C9194-0143-8133-6CAA-81BAEBA9E581}"/>
              </a:ext>
            </a:extLst>
          </p:cNvPr>
          <p:cNvGrpSpPr/>
          <p:nvPr/>
        </p:nvGrpSpPr>
        <p:grpSpPr>
          <a:xfrm>
            <a:off x="3620996" y="2079221"/>
            <a:ext cx="3194050" cy="429020"/>
            <a:chOff x="3620996" y="2079221"/>
            <a:chExt cx="3194050" cy="429020"/>
          </a:xfrm>
        </p:grpSpPr>
        <p:sp>
          <p:nvSpPr>
            <p:cNvPr id="215" name="Google Shape;215;p29"/>
            <p:cNvSpPr txBox="1"/>
            <p:nvPr/>
          </p:nvSpPr>
          <p:spPr>
            <a:xfrm>
              <a:off x="3620996" y="2079221"/>
              <a:ext cx="3194050" cy="429020"/>
            </a:xfrm>
            <a:prstGeom prst="rect">
              <a:avLst/>
            </a:prstGeom>
            <a:solidFill>
              <a:srgbClr val="008080">
                <a:alpha val="29412"/>
              </a:srgbClr>
            </a:solid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Clr>
                  <a:schemeClr val="dk1"/>
                </a:buClr>
                <a:buSzPts val="1100"/>
                <a:buFont typeface="Calibri"/>
                <a:buNone/>
              </a:pPr>
              <a:endParaRPr sz="1100" b="0" i="0" u="none" strike="noStrike" cap="none">
                <a:solidFill>
                  <a:srgbClr val="000000"/>
                </a:solidFill>
                <a:latin typeface="Arial"/>
                <a:ea typeface="Arial"/>
                <a:cs typeface="Arial"/>
                <a:sym typeface="Arial"/>
              </a:endParaRPr>
            </a:p>
          </p:txBody>
        </p:sp>
        <p:sp>
          <p:nvSpPr>
            <p:cNvPr id="245" name="Google Shape;245;p29"/>
            <p:cNvSpPr txBox="1"/>
            <p:nvPr/>
          </p:nvSpPr>
          <p:spPr>
            <a:xfrm>
              <a:off x="3689947" y="2107034"/>
              <a:ext cx="3111500" cy="30773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b="1" i="0" u="none" strike="noStrike" cap="none">
                  <a:solidFill>
                    <a:srgbClr val="000000"/>
                  </a:solidFill>
                  <a:latin typeface="Arial"/>
                  <a:ea typeface="Arial"/>
                  <a:cs typeface="Arial"/>
                  <a:sym typeface="Arial"/>
                </a:rPr>
                <a:t>Suppl</a:t>
              </a:r>
              <a:r>
                <a:rPr lang="en-US" b="1"/>
                <a:t>y Essential Questions</a:t>
              </a:r>
              <a:endParaRPr/>
            </a:p>
          </p:txBody>
        </p:sp>
      </p:grpSp>
      <p:grpSp>
        <p:nvGrpSpPr>
          <p:cNvPr id="4" name="Group 3" descr="&quot; &quot;">
            <a:extLst>
              <a:ext uri="{FF2B5EF4-FFF2-40B4-BE49-F238E27FC236}">
                <a16:creationId xmlns:a16="http://schemas.microsoft.com/office/drawing/2014/main" id="{BAD1D154-EF60-DC28-4F7D-A8B4A9A9F68A}"/>
              </a:ext>
            </a:extLst>
          </p:cNvPr>
          <p:cNvGrpSpPr/>
          <p:nvPr/>
        </p:nvGrpSpPr>
        <p:grpSpPr>
          <a:xfrm>
            <a:off x="3633696" y="2765021"/>
            <a:ext cx="3194050" cy="429020"/>
            <a:chOff x="3633696" y="2765021"/>
            <a:chExt cx="3194050" cy="429020"/>
          </a:xfrm>
        </p:grpSpPr>
        <p:sp>
          <p:nvSpPr>
            <p:cNvPr id="216" name="Google Shape;216;p29"/>
            <p:cNvSpPr txBox="1"/>
            <p:nvPr/>
          </p:nvSpPr>
          <p:spPr>
            <a:xfrm>
              <a:off x="3633696" y="2765021"/>
              <a:ext cx="3194050" cy="429020"/>
            </a:xfrm>
            <a:prstGeom prst="rect">
              <a:avLst/>
            </a:prstGeom>
            <a:solidFill>
              <a:srgbClr val="008080">
                <a:alpha val="29412"/>
              </a:srgbClr>
            </a:solid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Clr>
                  <a:schemeClr val="dk1"/>
                </a:buClr>
                <a:buSzPts val="1100"/>
                <a:buFont typeface="Calibri"/>
                <a:buNone/>
              </a:pPr>
              <a:endParaRPr sz="1100" b="0" i="0" u="none" strike="noStrike" cap="none">
                <a:solidFill>
                  <a:srgbClr val="000000"/>
                </a:solidFill>
                <a:latin typeface="Arial"/>
                <a:ea typeface="Arial"/>
                <a:cs typeface="Arial"/>
                <a:sym typeface="Arial"/>
              </a:endParaRPr>
            </a:p>
          </p:txBody>
        </p:sp>
        <p:sp>
          <p:nvSpPr>
            <p:cNvPr id="246" name="Google Shape;246;p29"/>
            <p:cNvSpPr txBox="1"/>
            <p:nvPr/>
          </p:nvSpPr>
          <p:spPr>
            <a:xfrm>
              <a:off x="3678763" y="2794740"/>
              <a:ext cx="3111500" cy="30773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b="1" i="0" u="none" strike="noStrike" cap="none">
                  <a:solidFill>
                    <a:srgbClr val="000000"/>
                  </a:solidFill>
                  <a:latin typeface="Arial"/>
                  <a:ea typeface="Arial"/>
                  <a:cs typeface="Arial"/>
                  <a:sym typeface="Arial"/>
                </a:rPr>
                <a:t>Outreach Essential Questions</a:t>
              </a:r>
              <a:endParaRPr b="1" i="0" u="none" strike="noStrike" cap="none">
                <a:solidFill>
                  <a:srgbClr val="000000"/>
                </a:solidFill>
                <a:latin typeface="Arial"/>
                <a:ea typeface="Arial"/>
                <a:cs typeface="Arial"/>
                <a:sym typeface="Arial"/>
              </a:endParaRPr>
            </a:p>
          </p:txBody>
        </p:sp>
      </p:grpSp>
      <p:grpSp>
        <p:nvGrpSpPr>
          <p:cNvPr id="5" name="Group 4" descr="&quot; &quot;">
            <a:extLst>
              <a:ext uri="{FF2B5EF4-FFF2-40B4-BE49-F238E27FC236}">
                <a16:creationId xmlns:a16="http://schemas.microsoft.com/office/drawing/2014/main" id="{EEE8E57A-17D4-BDB8-7776-EE8BF3AF5879}"/>
              </a:ext>
            </a:extLst>
          </p:cNvPr>
          <p:cNvGrpSpPr/>
          <p:nvPr/>
        </p:nvGrpSpPr>
        <p:grpSpPr>
          <a:xfrm>
            <a:off x="3646396" y="3472085"/>
            <a:ext cx="3194050" cy="429020"/>
            <a:chOff x="3646396" y="3472085"/>
            <a:chExt cx="3194050" cy="429020"/>
          </a:xfrm>
        </p:grpSpPr>
        <p:sp>
          <p:nvSpPr>
            <p:cNvPr id="217" name="Google Shape;217;p29"/>
            <p:cNvSpPr txBox="1"/>
            <p:nvPr/>
          </p:nvSpPr>
          <p:spPr>
            <a:xfrm>
              <a:off x="3646396" y="3472085"/>
              <a:ext cx="3194050" cy="429020"/>
            </a:xfrm>
            <a:prstGeom prst="rect">
              <a:avLst/>
            </a:prstGeom>
            <a:solidFill>
              <a:srgbClr val="008080">
                <a:alpha val="29412"/>
              </a:srgbClr>
            </a:solid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Clr>
                  <a:schemeClr val="dk1"/>
                </a:buClr>
                <a:buSzPts val="1100"/>
                <a:buFont typeface="Calibri"/>
                <a:buNone/>
              </a:pPr>
              <a:endParaRPr sz="1100" b="0" i="0" u="none" strike="noStrike" cap="none">
                <a:solidFill>
                  <a:srgbClr val="000000"/>
                </a:solidFill>
                <a:latin typeface="Arial"/>
                <a:ea typeface="Arial"/>
                <a:cs typeface="Arial"/>
                <a:sym typeface="Arial"/>
              </a:endParaRPr>
            </a:p>
          </p:txBody>
        </p:sp>
        <p:sp>
          <p:nvSpPr>
            <p:cNvPr id="247" name="Google Shape;247;p29"/>
            <p:cNvSpPr txBox="1"/>
            <p:nvPr/>
          </p:nvSpPr>
          <p:spPr>
            <a:xfrm>
              <a:off x="3665446" y="3541181"/>
              <a:ext cx="3111500" cy="30773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b="1" i="0" u="none" strike="noStrike" cap="none">
                  <a:solidFill>
                    <a:srgbClr val="000000"/>
                  </a:solidFill>
                  <a:latin typeface="Arial"/>
                  <a:ea typeface="Arial"/>
                  <a:cs typeface="Arial"/>
                  <a:sym typeface="Arial"/>
                </a:rPr>
                <a:t>Enrollment Essential Questions</a:t>
              </a:r>
              <a:endParaRPr b="1" i="0" u="none" strike="noStrike" cap="none">
                <a:solidFill>
                  <a:srgbClr val="000000"/>
                </a:solidFill>
                <a:latin typeface="Arial"/>
                <a:ea typeface="Arial"/>
                <a:cs typeface="Arial"/>
                <a:sym typeface="Arial"/>
              </a:endParaRPr>
            </a:p>
          </p:txBody>
        </p:sp>
      </p:grpSp>
      <p:grpSp>
        <p:nvGrpSpPr>
          <p:cNvPr id="6" name="Group 5" descr="&quot; &quot;">
            <a:extLst>
              <a:ext uri="{FF2B5EF4-FFF2-40B4-BE49-F238E27FC236}">
                <a16:creationId xmlns:a16="http://schemas.microsoft.com/office/drawing/2014/main" id="{50991104-4600-CFCC-8FC8-3C6E6C59DAE0}"/>
              </a:ext>
            </a:extLst>
          </p:cNvPr>
          <p:cNvGrpSpPr/>
          <p:nvPr/>
        </p:nvGrpSpPr>
        <p:grpSpPr>
          <a:xfrm>
            <a:off x="3624171" y="4178433"/>
            <a:ext cx="3228975" cy="470920"/>
            <a:chOff x="3624171" y="4178433"/>
            <a:chExt cx="3228975" cy="470920"/>
          </a:xfrm>
        </p:grpSpPr>
        <p:sp>
          <p:nvSpPr>
            <p:cNvPr id="218" name="Google Shape;218;p29"/>
            <p:cNvSpPr txBox="1"/>
            <p:nvPr/>
          </p:nvSpPr>
          <p:spPr>
            <a:xfrm>
              <a:off x="3659096" y="4178433"/>
              <a:ext cx="3194050" cy="429020"/>
            </a:xfrm>
            <a:prstGeom prst="rect">
              <a:avLst/>
            </a:prstGeom>
            <a:solidFill>
              <a:srgbClr val="008080">
                <a:alpha val="29412"/>
              </a:srgbClr>
            </a:solid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Clr>
                  <a:schemeClr val="dk1"/>
                </a:buClr>
                <a:buSzPts val="1100"/>
                <a:buFont typeface="Calibri"/>
                <a:buNone/>
              </a:pPr>
              <a:endParaRPr sz="1100" b="0" i="0" u="none" strike="noStrike" cap="none">
                <a:solidFill>
                  <a:srgbClr val="000000"/>
                </a:solidFill>
                <a:latin typeface="Arial"/>
                <a:ea typeface="Arial"/>
                <a:cs typeface="Arial"/>
                <a:sym typeface="Arial"/>
              </a:endParaRPr>
            </a:p>
          </p:txBody>
        </p:sp>
        <p:sp>
          <p:nvSpPr>
            <p:cNvPr id="248" name="Google Shape;248;p29"/>
            <p:cNvSpPr txBox="1"/>
            <p:nvPr/>
          </p:nvSpPr>
          <p:spPr>
            <a:xfrm>
              <a:off x="3624171" y="4187729"/>
              <a:ext cx="3111500"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200" b="1" i="0" u="none" strike="noStrike" cap="none">
                  <a:solidFill>
                    <a:srgbClr val="000000"/>
                  </a:solidFill>
                  <a:latin typeface="Arial"/>
                  <a:ea typeface="Arial"/>
                  <a:cs typeface="Arial"/>
                  <a:sym typeface="Arial"/>
                </a:rPr>
                <a:t>Learning Experiences Essential Questions</a:t>
              </a:r>
              <a:endParaRPr sz="1200"/>
            </a:p>
          </p:txBody>
        </p:sp>
      </p:grpSp>
      <p:grpSp>
        <p:nvGrpSpPr>
          <p:cNvPr id="7" name="Group 6" descr="&quot; &quot;">
            <a:extLst>
              <a:ext uri="{FF2B5EF4-FFF2-40B4-BE49-F238E27FC236}">
                <a16:creationId xmlns:a16="http://schemas.microsoft.com/office/drawing/2014/main" id="{3D4C9288-960B-28DE-B432-130CAF7A0757}"/>
              </a:ext>
            </a:extLst>
          </p:cNvPr>
          <p:cNvGrpSpPr/>
          <p:nvPr/>
        </p:nvGrpSpPr>
        <p:grpSpPr>
          <a:xfrm>
            <a:off x="3659096" y="4835267"/>
            <a:ext cx="3194050" cy="429020"/>
            <a:chOff x="3659096" y="4835267"/>
            <a:chExt cx="3194050" cy="429020"/>
          </a:xfrm>
        </p:grpSpPr>
        <p:sp>
          <p:nvSpPr>
            <p:cNvPr id="219" name="Google Shape;219;p29"/>
            <p:cNvSpPr txBox="1"/>
            <p:nvPr/>
          </p:nvSpPr>
          <p:spPr>
            <a:xfrm>
              <a:off x="3659096" y="4835267"/>
              <a:ext cx="3194050" cy="429020"/>
            </a:xfrm>
            <a:prstGeom prst="rect">
              <a:avLst/>
            </a:prstGeom>
            <a:solidFill>
              <a:srgbClr val="008080">
                <a:alpha val="29412"/>
              </a:srgbClr>
            </a:solid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Clr>
                  <a:schemeClr val="dk1"/>
                </a:buClr>
                <a:buSzPts val="1100"/>
                <a:buFont typeface="Calibri"/>
                <a:buNone/>
              </a:pPr>
              <a:endParaRPr sz="1100" b="0" i="0" u="none" strike="noStrike" cap="none">
                <a:solidFill>
                  <a:srgbClr val="000000"/>
                </a:solidFill>
                <a:latin typeface="Arial"/>
                <a:ea typeface="Arial"/>
                <a:cs typeface="Arial"/>
                <a:sym typeface="Arial"/>
              </a:endParaRPr>
            </a:p>
          </p:txBody>
        </p:sp>
        <p:sp>
          <p:nvSpPr>
            <p:cNvPr id="249" name="Google Shape;249;p29"/>
            <p:cNvSpPr txBox="1"/>
            <p:nvPr/>
          </p:nvSpPr>
          <p:spPr>
            <a:xfrm>
              <a:off x="3673294" y="4901746"/>
              <a:ext cx="3111500" cy="30773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b="1" i="0" u="none" strike="noStrike" cap="none">
                  <a:solidFill>
                    <a:srgbClr val="000000"/>
                  </a:solidFill>
                  <a:latin typeface="Arial"/>
                  <a:ea typeface="Arial"/>
                  <a:cs typeface="Arial"/>
                  <a:sym typeface="Arial"/>
                </a:rPr>
                <a:t>Transitions Essential Questions</a:t>
              </a:r>
              <a:endParaRPr/>
            </a:p>
          </p:txBody>
        </p:sp>
      </p:grpSp>
      <p:grpSp>
        <p:nvGrpSpPr>
          <p:cNvPr id="8" name="Group 7" descr="&quot; &quot;">
            <a:extLst>
              <a:ext uri="{FF2B5EF4-FFF2-40B4-BE49-F238E27FC236}">
                <a16:creationId xmlns:a16="http://schemas.microsoft.com/office/drawing/2014/main" id="{3E9552DE-7984-9AB3-AA80-97AAA0CCE499}"/>
              </a:ext>
            </a:extLst>
          </p:cNvPr>
          <p:cNvGrpSpPr/>
          <p:nvPr/>
        </p:nvGrpSpPr>
        <p:grpSpPr>
          <a:xfrm>
            <a:off x="3671796" y="5449149"/>
            <a:ext cx="3194050" cy="429020"/>
            <a:chOff x="3671796" y="5449149"/>
            <a:chExt cx="3194050" cy="429020"/>
          </a:xfrm>
        </p:grpSpPr>
        <p:sp>
          <p:nvSpPr>
            <p:cNvPr id="220" name="Google Shape;220;p29"/>
            <p:cNvSpPr txBox="1"/>
            <p:nvPr/>
          </p:nvSpPr>
          <p:spPr>
            <a:xfrm>
              <a:off x="3671796" y="5449149"/>
              <a:ext cx="3194050" cy="429020"/>
            </a:xfrm>
            <a:prstGeom prst="rect">
              <a:avLst/>
            </a:prstGeom>
            <a:solidFill>
              <a:srgbClr val="008080">
                <a:alpha val="29412"/>
              </a:srgbClr>
            </a:solid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Clr>
                  <a:schemeClr val="dk1"/>
                </a:buClr>
                <a:buSzPts val="1100"/>
                <a:buFont typeface="Calibri"/>
                <a:buNone/>
              </a:pPr>
              <a:endParaRPr sz="1100" b="0" i="0" u="none" strike="noStrike" cap="none">
                <a:solidFill>
                  <a:srgbClr val="000000"/>
                </a:solidFill>
                <a:latin typeface="Arial"/>
                <a:ea typeface="Arial"/>
                <a:cs typeface="Arial"/>
                <a:sym typeface="Arial"/>
              </a:endParaRPr>
            </a:p>
          </p:txBody>
        </p:sp>
        <p:sp>
          <p:nvSpPr>
            <p:cNvPr id="250" name="Google Shape;250;p29"/>
            <p:cNvSpPr txBox="1"/>
            <p:nvPr/>
          </p:nvSpPr>
          <p:spPr>
            <a:xfrm>
              <a:off x="3700371" y="5507124"/>
              <a:ext cx="3111500" cy="27695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200" b="1" i="0" u="none" strike="noStrike" cap="none">
                  <a:solidFill>
                    <a:srgbClr val="000000"/>
                  </a:solidFill>
                  <a:latin typeface="Arial"/>
                  <a:ea typeface="Arial"/>
                  <a:cs typeface="Arial"/>
                  <a:sym typeface="Arial"/>
                </a:rPr>
                <a:t>Administration Essential Questions</a:t>
              </a:r>
              <a:endParaRPr sz="1200" b="1" i="0" u="none" strike="noStrike" cap="none">
                <a:solidFill>
                  <a:srgbClr val="000000"/>
                </a:solidFill>
                <a:latin typeface="Arial"/>
                <a:ea typeface="Arial"/>
                <a:cs typeface="Arial"/>
                <a:sym typeface="Arial"/>
              </a:endParaRPr>
            </a:p>
          </p:txBody>
        </p:sp>
      </p:grpSp>
      <p:sp>
        <p:nvSpPr>
          <p:cNvPr id="234" name="Google Shape;234;p29"/>
          <p:cNvSpPr txBox="1"/>
          <p:nvPr/>
        </p:nvSpPr>
        <p:spPr>
          <a:xfrm>
            <a:off x="7265924" y="1221145"/>
            <a:ext cx="2926038" cy="429021"/>
          </a:xfrm>
          <a:prstGeom prst="rect">
            <a:avLst/>
          </a:prstGeom>
          <a:solidFill>
            <a:srgbClr val="154578">
              <a:alpha val="60000"/>
            </a:srgbClr>
          </a:solid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Clr>
                <a:srgbClr val="FFFFFF"/>
              </a:buClr>
              <a:buSzPts val="1800"/>
              <a:buFont typeface="Arial"/>
              <a:buNone/>
            </a:pPr>
            <a:r>
              <a:rPr lang="en-US" sz="1800" b="1" i="0" u="none" strike="noStrike" cap="none" dirty="0">
                <a:solidFill>
                  <a:srgbClr val="FFFFFF"/>
                </a:solidFill>
                <a:latin typeface="Arial"/>
                <a:ea typeface="Arial"/>
                <a:cs typeface="Arial"/>
                <a:sym typeface="Arial"/>
              </a:rPr>
              <a:t>METRICS</a:t>
            </a:r>
            <a:endParaRPr sz="1800" b="0" i="0" u="none" strike="noStrike" cap="none" dirty="0">
              <a:solidFill>
                <a:srgbClr val="FFFFFF"/>
              </a:solidFill>
              <a:latin typeface="Arial"/>
              <a:ea typeface="Arial"/>
              <a:cs typeface="Arial"/>
              <a:sym typeface="Arial"/>
            </a:endParaRPr>
          </a:p>
        </p:txBody>
      </p:sp>
      <p:grpSp>
        <p:nvGrpSpPr>
          <p:cNvPr id="9" name="Group 8" descr="&quot; &quot;">
            <a:extLst>
              <a:ext uri="{FF2B5EF4-FFF2-40B4-BE49-F238E27FC236}">
                <a16:creationId xmlns:a16="http://schemas.microsoft.com/office/drawing/2014/main" id="{ABD4D7D9-C7DC-CA1B-234B-EDE7209B1AE7}"/>
              </a:ext>
            </a:extLst>
          </p:cNvPr>
          <p:cNvGrpSpPr/>
          <p:nvPr/>
        </p:nvGrpSpPr>
        <p:grpSpPr>
          <a:xfrm>
            <a:off x="7288243" y="1955933"/>
            <a:ext cx="2903719" cy="3922236"/>
            <a:chOff x="7288243" y="1955933"/>
            <a:chExt cx="2903719" cy="3922236"/>
          </a:xfrm>
        </p:grpSpPr>
        <p:sp>
          <p:nvSpPr>
            <p:cNvPr id="239" name="Google Shape;239;p29"/>
            <p:cNvSpPr txBox="1"/>
            <p:nvPr/>
          </p:nvSpPr>
          <p:spPr>
            <a:xfrm>
              <a:off x="7288243" y="1955933"/>
              <a:ext cx="2903719" cy="3922236"/>
            </a:xfrm>
            <a:prstGeom prst="rect">
              <a:avLst/>
            </a:prstGeom>
            <a:solidFill>
              <a:srgbClr val="154578">
                <a:alpha val="60000"/>
              </a:srgbClr>
            </a:solid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Clr>
                  <a:schemeClr val="dk1"/>
                </a:buClr>
                <a:buSzPts val="1100"/>
                <a:buFont typeface="Calibri"/>
                <a:buNone/>
              </a:pPr>
              <a:endParaRPr sz="1100" b="0" i="0" u="none" strike="noStrike" cap="none">
                <a:solidFill>
                  <a:srgbClr val="000000"/>
                </a:solidFill>
                <a:latin typeface="Arial"/>
                <a:ea typeface="Arial"/>
                <a:cs typeface="Arial"/>
                <a:sym typeface="Arial"/>
              </a:endParaRPr>
            </a:p>
          </p:txBody>
        </p:sp>
        <p:sp>
          <p:nvSpPr>
            <p:cNvPr id="231" name="Google Shape;231;p29"/>
            <p:cNvSpPr txBox="1"/>
            <p:nvPr/>
          </p:nvSpPr>
          <p:spPr>
            <a:xfrm>
              <a:off x="7523025" y="2352012"/>
              <a:ext cx="2434154" cy="31392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800"/>
                <a:buFont typeface="Arial"/>
                <a:buNone/>
              </a:pPr>
              <a:r>
                <a:rPr lang="en-US" sz="1800" b="1" i="0" u="none" strike="noStrike" cap="none" dirty="0">
                  <a:solidFill>
                    <a:srgbClr val="FFFFFF"/>
                  </a:solidFill>
                  <a:latin typeface="Arial"/>
                  <a:ea typeface="Arial"/>
                  <a:cs typeface="Arial"/>
                  <a:sym typeface="Arial"/>
                </a:rPr>
                <a:t>Essential Question Metrics</a:t>
              </a:r>
            </a:p>
            <a:p>
              <a:pPr marL="0" marR="0" lvl="0" indent="0" algn="ctr" rtl="0">
                <a:lnSpc>
                  <a:spcPct val="100000"/>
                </a:lnSpc>
                <a:spcBef>
                  <a:spcPts val="0"/>
                </a:spcBef>
                <a:spcAft>
                  <a:spcPts val="0"/>
                </a:spcAft>
                <a:buClr>
                  <a:srgbClr val="FFFFFF"/>
                </a:buClr>
                <a:buSzPts val="1800"/>
                <a:buFont typeface="Arial"/>
                <a:buNone/>
              </a:pPr>
              <a:endParaRPr lang="en-US" sz="1800" b="1" dirty="0">
                <a:solidFill>
                  <a:srgbClr val="FFFFFF"/>
                </a:solidFill>
              </a:endParaRPr>
            </a:p>
            <a:p>
              <a:pPr marL="0" marR="0" lvl="0" indent="0" algn="ctr" rtl="0">
                <a:lnSpc>
                  <a:spcPct val="100000"/>
                </a:lnSpc>
                <a:spcBef>
                  <a:spcPts val="0"/>
                </a:spcBef>
                <a:spcAft>
                  <a:spcPts val="0"/>
                </a:spcAft>
                <a:buClr>
                  <a:srgbClr val="FFFFFF"/>
                </a:buClr>
                <a:buSzPts val="1800"/>
                <a:buFont typeface="Arial"/>
                <a:buNone/>
              </a:pPr>
              <a:r>
                <a:rPr lang="en-US" sz="1800" b="1" i="0" u="none" strike="noStrike" cap="none" dirty="0">
                  <a:solidFill>
                    <a:srgbClr val="FFFFFF"/>
                  </a:solidFill>
                  <a:latin typeface="Arial"/>
                  <a:ea typeface="Arial"/>
                  <a:cs typeface="Arial"/>
                  <a:sym typeface="Arial"/>
                </a:rPr>
                <a:t>Data </a:t>
              </a:r>
              <a:r>
                <a:rPr lang="en-US" sz="1800" b="1" dirty="0">
                  <a:solidFill>
                    <a:srgbClr val="FFFFFF"/>
                  </a:solidFill>
                </a:rPr>
                <a:t>S</a:t>
              </a:r>
              <a:r>
                <a:rPr lang="en-US" sz="1800" b="1" i="0" u="none" strike="noStrike" cap="none" dirty="0">
                  <a:solidFill>
                    <a:srgbClr val="FFFFFF"/>
                  </a:solidFill>
                  <a:latin typeface="Arial"/>
                  <a:ea typeface="Arial"/>
                  <a:cs typeface="Arial"/>
                  <a:sym typeface="Arial"/>
                </a:rPr>
                <a:t>ources</a:t>
              </a:r>
              <a:endParaRPr dirty="0"/>
            </a:p>
            <a:p>
              <a:pPr marL="0" marR="0" lvl="0" indent="0" algn="ctr" rtl="0">
                <a:lnSpc>
                  <a:spcPct val="100000"/>
                </a:lnSpc>
                <a:spcBef>
                  <a:spcPts val="0"/>
                </a:spcBef>
                <a:spcAft>
                  <a:spcPts val="0"/>
                </a:spcAft>
                <a:buClr>
                  <a:schemeClr val="dk1"/>
                </a:buClr>
                <a:buSzPts val="1800"/>
                <a:buFont typeface="Calibri"/>
                <a:buNone/>
              </a:pPr>
              <a:endParaRPr sz="1800" b="1" i="0" u="none" strike="noStrike" cap="none" dirty="0">
                <a:solidFill>
                  <a:srgbClr val="FFFFFF"/>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800"/>
                <a:buFont typeface="Calibri"/>
                <a:buNone/>
              </a:pPr>
              <a:endParaRPr sz="1800" b="1" i="0" u="none" strike="noStrike" cap="none" dirty="0">
                <a:solidFill>
                  <a:srgbClr val="FFFFFF"/>
                </a:solidFill>
                <a:latin typeface="Arial"/>
                <a:ea typeface="Arial"/>
                <a:cs typeface="Arial"/>
                <a:sym typeface="Arial"/>
              </a:endParaRPr>
            </a:p>
            <a:p>
              <a:pPr marL="0" marR="0" lvl="0" indent="0" algn="ctr" rtl="0">
                <a:lnSpc>
                  <a:spcPct val="100000"/>
                </a:lnSpc>
                <a:spcBef>
                  <a:spcPts val="0"/>
                </a:spcBef>
                <a:spcAft>
                  <a:spcPts val="0"/>
                </a:spcAft>
                <a:buClr>
                  <a:srgbClr val="FFFFFF"/>
                </a:buClr>
                <a:buSzPts val="1800"/>
                <a:buFont typeface="Arial"/>
                <a:buNone/>
              </a:pPr>
              <a:r>
                <a:rPr lang="en-US" sz="1800" b="1" i="0" u="none" strike="noStrike" cap="none" dirty="0">
                  <a:solidFill>
                    <a:srgbClr val="FFFFFF"/>
                  </a:solidFill>
                  <a:latin typeface="Arial"/>
                  <a:ea typeface="Arial"/>
                  <a:cs typeface="Arial"/>
                  <a:sym typeface="Arial"/>
                </a:rPr>
                <a:t>Data Collection</a:t>
              </a:r>
              <a:endParaRPr dirty="0"/>
            </a:p>
            <a:p>
              <a:pPr marL="0" marR="0" lvl="0" indent="0" algn="ctr" rtl="0">
                <a:lnSpc>
                  <a:spcPct val="100000"/>
                </a:lnSpc>
                <a:spcBef>
                  <a:spcPts val="0"/>
                </a:spcBef>
                <a:spcAft>
                  <a:spcPts val="0"/>
                </a:spcAft>
                <a:buClr>
                  <a:srgbClr val="FFFFFF"/>
                </a:buClr>
                <a:buSzPts val="1800"/>
                <a:buFont typeface="Arial"/>
                <a:buNone/>
              </a:pPr>
              <a:r>
                <a:rPr lang="en-US" sz="1800" b="1" i="0" u="none" strike="noStrike" cap="none" dirty="0">
                  <a:solidFill>
                    <a:srgbClr val="FFFFFF"/>
                  </a:solidFill>
                  <a:latin typeface="Arial"/>
                  <a:ea typeface="Arial"/>
                  <a:cs typeface="Arial"/>
                  <a:sym typeface="Arial"/>
                </a:rPr>
                <a:t> </a:t>
              </a:r>
              <a:endParaRPr dirty="0"/>
            </a:p>
            <a:p>
              <a:pPr marL="0" marR="0" lvl="0" indent="0" algn="ctr" rtl="0">
                <a:lnSpc>
                  <a:spcPct val="100000"/>
                </a:lnSpc>
                <a:spcBef>
                  <a:spcPts val="0"/>
                </a:spcBef>
                <a:spcAft>
                  <a:spcPts val="0"/>
                </a:spcAft>
                <a:buClr>
                  <a:srgbClr val="FFFFFF"/>
                </a:buClr>
                <a:buSzPts val="1800"/>
                <a:buFont typeface="Arial"/>
                <a:buNone/>
              </a:pPr>
              <a:r>
                <a:rPr lang="en-US" sz="1800" b="1" i="0" u="none" strike="noStrike" cap="none" dirty="0">
                  <a:solidFill>
                    <a:srgbClr val="FFFFFF"/>
                  </a:solidFill>
                  <a:latin typeface="Arial"/>
                  <a:ea typeface="Arial"/>
                  <a:cs typeface="Arial"/>
                  <a:sym typeface="Arial"/>
                </a:rPr>
                <a:t>  </a:t>
              </a:r>
              <a:endParaRPr dirty="0"/>
            </a:p>
            <a:p>
              <a:pPr marL="0" marR="0" lvl="0" indent="0" algn="ctr" rtl="0">
                <a:lnSpc>
                  <a:spcPct val="100000"/>
                </a:lnSpc>
                <a:spcBef>
                  <a:spcPts val="0"/>
                </a:spcBef>
                <a:spcAft>
                  <a:spcPts val="0"/>
                </a:spcAft>
                <a:buClr>
                  <a:srgbClr val="FFFFFF"/>
                </a:buClr>
                <a:buSzPts val="1800"/>
                <a:buFont typeface="Arial"/>
                <a:buNone/>
              </a:pPr>
              <a:r>
                <a:rPr lang="en-US" sz="1800" b="1" i="0" u="none" strike="noStrike" cap="none" dirty="0">
                  <a:solidFill>
                    <a:srgbClr val="FFFFFF"/>
                  </a:solidFill>
                  <a:latin typeface="Arial"/>
                  <a:ea typeface="Arial"/>
                  <a:cs typeface="Arial"/>
                  <a:sym typeface="Arial"/>
                </a:rPr>
                <a:t>Data Analysis</a:t>
              </a:r>
              <a:endParaRPr dirty="0"/>
            </a:p>
            <a:p>
              <a:pPr marL="0" marR="0" lvl="0" indent="0" algn="l" rtl="0">
                <a:lnSpc>
                  <a:spcPct val="100000"/>
                </a:lnSpc>
                <a:spcBef>
                  <a:spcPts val="0"/>
                </a:spcBef>
                <a:spcAft>
                  <a:spcPts val="0"/>
                </a:spcAft>
                <a:buClr>
                  <a:schemeClr val="dk1"/>
                </a:buClr>
                <a:buSzPts val="1800"/>
                <a:buFont typeface="Calibri"/>
                <a:buNone/>
              </a:pPr>
              <a:endParaRPr sz="1800" b="0" i="0" u="none" strike="noStrike" cap="none" dirty="0">
                <a:solidFill>
                  <a:srgbClr val="000000"/>
                </a:solidFill>
                <a:latin typeface="Arial"/>
                <a:ea typeface="Arial"/>
                <a:cs typeface="Arial"/>
                <a:sym typeface="Arial"/>
              </a:endParaRPr>
            </a:p>
          </p:txBody>
        </p:sp>
      </p:grpSp>
      <p:sp>
        <p:nvSpPr>
          <p:cNvPr id="235" name="Google Shape;235;p29" descr="Arrow pointing from essential questios to metrics"/>
          <p:cNvSpPr/>
          <p:nvPr/>
        </p:nvSpPr>
        <p:spPr>
          <a:xfrm>
            <a:off x="6744599" y="1171646"/>
            <a:ext cx="586025" cy="560856"/>
          </a:xfrm>
          <a:prstGeom prst="rightArrow">
            <a:avLst>
              <a:gd name="adj1" fmla="val 50000"/>
              <a:gd name="adj2" fmla="val 50000"/>
            </a:avLst>
          </a:prstGeom>
          <a:solidFill>
            <a:srgbClr val="008080">
              <a:alpha val="2941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Arial"/>
              <a:ea typeface="Arial"/>
              <a:cs typeface="Arial"/>
              <a:sym typeface="Arial"/>
            </a:endParaRPr>
          </a:p>
        </p:txBody>
      </p:sp>
      <p:sp>
        <p:nvSpPr>
          <p:cNvPr id="232" name="Google Shape;232;p29" descr="Arrow pointing from steps to essential questions"/>
          <p:cNvSpPr/>
          <p:nvPr/>
        </p:nvSpPr>
        <p:spPr>
          <a:xfrm>
            <a:off x="3261787" y="1160146"/>
            <a:ext cx="553359" cy="549282"/>
          </a:xfrm>
          <a:prstGeom prst="rightArrow">
            <a:avLst>
              <a:gd name="adj1" fmla="val 50000"/>
              <a:gd name="adj2" fmla="val 50000"/>
            </a:avLst>
          </a:prstGeom>
          <a:solidFill>
            <a:srgbClr val="663300">
              <a:alpha val="15686"/>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35" descr="&quot; &quot;"/>
          <p:cNvSpPr/>
          <p:nvPr/>
        </p:nvSpPr>
        <p:spPr>
          <a:xfrm>
            <a:off x="0" y="-119270"/>
            <a:ext cx="3780600" cy="6992014"/>
          </a:xfrm>
          <a:prstGeom prst="rect">
            <a:avLst/>
          </a:prstGeom>
          <a:solidFill>
            <a:srgbClr val="0A355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400"/>
              <a:buFont typeface="Arial"/>
              <a:buNone/>
            </a:pPr>
            <a:endParaRPr sz="2400" b="0" i="0" u="none" strike="noStrike" cap="none">
              <a:solidFill>
                <a:srgbClr val="FFFFFF"/>
              </a:solidFill>
              <a:latin typeface="Arial"/>
              <a:ea typeface="Arial"/>
              <a:cs typeface="Arial"/>
              <a:sym typeface="Arial"/>
            </a:endParaRPr>
          </a:p>
        </p:txBody>
      </p:sp>
      <p:sp>
        <p:nvSpPr>
          <p:cNvPr id="2" name="Title 1">
            <a:extLst>
              <a:ext uri="{FF2B5EF4-FFF2-40B4-BE49-F238E27FC236}">
                <a16:creationId xmlns:a16="http://schemas.microsoft.com/office/drawing/2014/main" id="{6A68253B-8EB0-FE9A-05C9-7C23FB902BD1}"/>
              </a:ext>
            </a:extLst>
          </p:cNvPr>
          <p:cNvSpPr>
            <a:spLocks noGrp="1"/>
          </p:cNvSpPr>
          <p:nvPr>
            <p:ph type="title" idx="4294967295"/>
          </p:nvPr>
        </p:nvSpPr>
        <p:spPr>
          <a:xfrm>
            <a:off x="360968" y="1863793"/>
            <a:ext cx="3058800" cy="2366200"/>
          </a:xfrm>
          <a:prstGeom prst="rect">
            <a:avLst/>
          </a:prstGeom>
        </p:spPr>
        <p:txBody>
          <a:bodyPr/>
          <a:lstStyle/>
          <a:p>
            <a:pPr rtl="0"/>
            <a:r>
              <a:rPr lang="en-US" sz="3200" b="1" i="0" dirty="0">
                <a:solidFill>
                  <a:srgbClr val="FFFFFF"/>
                </a:solidFill>
                <a:effectLst/>
                <a:latin typeface="Tahoma" panose="020B0604030504040204" pitchFamily="34" charset="0"/>
                <a:ea typeface="Tahoma" panose="020B0604030504040204" pitchFamily="34" charset="0"/>
                <a:cs typeface="Tahoma" panose="020B0604030504040204" pitchFamily="34" charset="0"/>
              </a:rPr>
              <a:t>STEP Forward with Data System Steps</a:t>
            </a:r>
            <a:endParaRPr lang="en-US" dirty="0">
              <a:effectLst/>
            </a:endParaRPr>
          </a:p>
        </p:txBody>
      </p:sp>
      <p:pic>
        <p:nvPicPr>
          <p:cNvPr id="323" name="Google Shape;323;p35" descr="Preschool system steps in the STEP Forward with Data Framework. The steps include supply. outreach, enrollment, learning experiences, transitions, and administration.&#10;"/>
          <p:cNvPicPr preferRelativeResize="0"/>
          <p:nvPr/>
        </p:nvPicPr>
        <p:blipFill rotWithShape="1">
          <a:blip r:embed="rId3">
            <a:alphaModFix/>
          </a:blip>
          <a:srcRect/>
          <a:stretch/>
        </p:blipFill>
        <p:spPr>
          <a:xfrm>
            <a:off x="4052387" y="75934"/>
            <a:ext cx="8139613" cy="673561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36"/>
          <p:cNvSpPr txBox="1">
            <a:spLocks noGrp="1"/>
          </p:cNvSpPr>
          <p:nvPr>
            <p:ph type="title"/>
          </p:nvPr>
        </p:nvSpPr>
        <p:spPr>
          <a:xfrm>
            <a:off x="464949" y="123083"/>
            <a:ext cx="11561700" cy="8448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154578"/>
              </a:buClr>
              <a:buSzPts val="4400"/>
              <a:buFont typeface="Tahoma"/>
              <a:buNone/>
            </a:pPr>
            <a:r>
              <a:rPr lang="en-US" sz="4400" dirty="0"/>
              <a:t>STEP Forward with Data Essential Questions</a:t>
            </a:r>
            <a:endParaRPr dirty="0"/>
          </a:p>
        </p:txBody>
      </p:sp>
      <p:pic>
        <p:nvPicPr>
          <p:cNvPr id="340" name="Google Shape;340;p36" descr="Supply step of the preschool system steps in the STEP Forward with Data Framework. "/>
          <p:cNvPicPr preferRelativeResize="0"/>
          <p:nvPr/>
        </p:nvPicPr>
        <p:blipFill rotWithShape="1">
          <a:blip r:embed="rId3">
            <a:alphaModFix/>
          </a:blip>
          <a:srcRect/>
          <a:stretch/>
        </p:blipFill>
        <p:spPr>
          <a:xfrm>
            <a:off x="225620" y="1358660"/>
            <a:ext cx="1126049" cy="939585"/>
          </a:xfrm>
          <a:prstGeom prst="rect">
            <a:avLst/>
          </a:prstGeom>
          <a:noFill/>
          <a:ln>
            <a:noFill/>
          </a:ln>
        </p:spPr>
      </p:pic>
      <p:sp>
        <p:nvSpPr>
          <p:cNvPr id="331" name="Google Shape;331;p36"/>
          <p:cNvSpPr/>
          <p:nvPr/>
        </p:nvSpPr>
        <p:spPr>
          <a:xfrm>
            <a:off x="331355" y="2325695"/>
            <a:ext cx="2304600" cy="789900"/>
          </a:xfrm>
          <a:prstGeom prst="roundRect">
            <a:avLst>
              <a:gd name="adj" fmla="val 16667"/>
            </a:avLst>
          </a:prstGeom>
          <a:solidFill>
            <a:srgbClr val="EDEDE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050"/>
              <a:buFont typeface="Arial"/>
              <a:buNone/>
            </a:pPr>
            <a:r>
              <a:rPr lang="en-US" sz="1050" b="1" i="0" u="none" strike="noStrike" cap="none">
                <a:solidFill>
                  <a:srgbClr val="000000"/>
                </a:solidFill>
                <a:latin typeface="Arial"/>
                <a:ea typeface="Arial"/>
                <a:cs typeface="Arial"/>
                <a:sym typeface="Arial"/>
              </a:rPr>
              <a:t>Supply</a:t>
            </a:r>
            <a:endParaRPr sz="1050" b="0" i="0" u="none" strike="noStrike" cap="none">
              <a:solidFill>
                <a:srgbClr val="000000"/>
              </a:solidFill>
              <a:latin typeface="Calibri"/>
              <a:ea typeface="Calibri"/>
              <a:cs typeface="Calibri"/>
              <a:sym typeface="Calibri"/>
            </a:endParaRPr>
          </a:p>
          <a:p>
            <a:pPr marL="228600" marR="0" lvl="0" indent="-228600" algn="l" rtl="0">
              <a:lnSpc>
                <a:spcPct val="100000"/>
              </a:lnSpc>
              <a:spcBef>
                <a:spcPts val="0"/>
              </a:spcBef>
              <a:spcAft>
                <a:spcPts val="0"/>
              </a:spcAft>
              <a:buClr>
                <a:srgbClr val="000000"/>
              </a:buClr>
              <a:buSzPts val="1000"/>
              <a:buFont typeface="Calibri"/>
              <a:buAutoNum type="arabicPeriod"/>
            </a:pPr>
            <a:r>
              <a:rPr lang="en-US" sz="1050" b="0" i="0" u="none" strike="noStrike" cap="none">
                <a:solidFill>
                  <a:srgbClr val="000000"/>
                </a:solidFill>
                <a:latin typeface="Arial"/>
                <a:ea typeface="Arial"/>
                <a:cs typeface="Arial"/>
                <a:sym typeface="Arial"/>
              </a:rPr>
              <a:t>Does existing supply meet focal families’ needs?</a:t>
            </a:r>
            <a:endParaRPr sz="1050" b="0" i="0" u="none" strike="noStrike" cap="none">
              <a:solidFill>
                <a:srgbClr val="000000"/>
              </a:solidFill>
              <a:latin typeface="Calibri"/>
              <a:ea typeface="Calibri"/>
              <a:cs typeface="Calibri"/>
              <a:sym typeface="Calibri"/>
            </a:endParaRPr>
          </a:p>
        </p:txBody>
      </p:sp>
      <p:pic>
        <p:nvPicPr>
          <p:cNvPr id="339" name="Google Shape;339;p36" descr="Outreach step of the preschool system steps in the STEP Forward with Data Framework. "/>
          <p:cNvPicPr preferRelativeResize="0"/>
          <p:nvPr/>
        </p:nvPicPr>
        <p:blipFill rotWithShape="1">
          <a:blip r:embed="rId4">
            <a:alphaModFix/>
          </a:blip>
          <a:srcRect/>
          <a:stretch/>
        </p:blipFill>
        <p:spPr>
          <a:xfrm>
            <a:off x="204256" y="3455866"/>
            <a:ext cx="1245616" cy="783419"/>
          </a:xfrm>
          <a:prstGeom prst="rect">
            <a:avLst/>
          </a:prstGeom>
          <a:noFill/>
          <a:ln>
            <a:noFill/>
          </a:ln>
        </p:spPr>
      </p:pic>
      <p:sp>
        <p:nvSpPr>
          <p:cNvPr id="332" name="Google Shape;332;p36"/>
          <p:cNvSpPr/>
          <p:nvPr/>
        </p:nvSpPr>
        <p:spPr>
          <a:xfrm>
            <a:off x="292379" y="4239286"/>
            <a:ext cx="2259000" cy="1688700"/>
          </a:xfrm>
          <a:prstGeom prst="roundRect">
            <a:avLst>
              <a:gd name="adj" fmla="val 16667"/>
            </a:avLst>
          </a:prstGeom>
          <a:solidFill>
            <a:srgbClr val="DDEAF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050"/>
              <a:buFont typeface="Arial"/>
              <a:buNone/>
            </a:pPr>
            <a:r>
              <a:rPr lang="en-US" sz="1050" b="1" i="0" u="none" strike="noStrike" cap="none">
                <a:solidFill>
                  <a:srgbClr val="000000"/>
                </a:solidFill>
                <a:latin typeface="Arial"/>
                <a:ea typeface="Arial"/>
                <a:cs typeface="Arial"/>
                <a:sym typeface="Arial"/>
              </a:rPr>
              <a:t>Outreach</a:t>
            </a:r>
            <a:endParaRPr sz="1050" b="0" i="0" u="none" strike="noStrike" cap="none">
              <a:solidFill>
                <a:srgbClr val="000000"/>
              </a:solidFill>
              <a:latin typeface="Calibri"/>
              <a:ea typeface="Calibri"/>
              <a:cs typeface="Calibri"/>
              <a:sym typeface="Calibri"/>
            </a:endParaRPr>
          </a:p>
          <a:p>
            <a:pPr marL="228600" marR="0" lvl="0" indent="-228600" algn="l" rtl="0">
              <a:lnSpc>
                <a:spcPct val="100000"/>
              </a:lnSpc>
              <a:spcBef>
                <a:spcPts val="0"/>
              </a:spcBef>
              <a:spcAft>
                <a:spcPts val="0"/>
              </a:spcAft>
              <a:buClr>
                <a:srgbClr val="000000"/>
              </a:buClr>
              <a:buSzPts val="1000"/>
              <a:buFont typeface="Calibri"/>
              <a:buAutoNum type="arabicPeriod" startAt="2"/>
            </a:pPr>
            <a:r>
              <a:rPr lang="en-US" sz="1050" b="0" i="0" u="none" strike="noStrike" cap="none">
                <a:solidFill>
                  <a:srgbClr val="000000"/>
                </a:solidFill>
                <a:latin typeface="Arial"/>
                <a:ea typeface="Arial"/>
                <a:cs typeface="Arial"/>
                <a:sym typeface="Arial"/>
              </a:rPr>
              <a:t>Do outreach strategies improve focal families’ knowledge and understanding of their options?</a:t>
            </a:r>
            <a:endParaRPr sz="1050" b="0" i="0" u="none" strike="noStrike" cap="none">
              <a:solidFill>
                <a:srgbClr val="000000"/>
              </a:solidFill>
              <a:latin typeface="Calibri"/>
              <a:ea typeface="Calibri"/>
              <a:cs typeface="Calibri"/>
              <a:sym typeface="Calibri"/>
            </a:endParaRPr>
          </a:p>
          <a:p>
            <a:pPr marL="228600" marR="0" lvl="0" indent="-228600" algn="l" rtl="0">
              <a:lnSpc>
                <a:spcPct val="100000"/>
              </a:lnSpc>
              <a:spcBef>
                <a:spcPts val="0"/>
              </a:spcBef>
              <a:spcAft>
                <a:spcPts val="0"/>
              </a:spcAft>
              <a:buClr>
                <a:srgbClr val="000000"/>
              </a:buClr>
              <a:buSzPts val="1000"/>
              <a:buFont typeface="Calibri"/>
              <a:buAutoNum type="arabicPeriod" startAt="2"/>
            </a:pPr>
            <a:r>
              <a:rPr lang="en-US" sz="1050" b="0" i="0" u="none" strike="noStrike" cap="none">
                <a:solidFill>
                  <a:srgbClr val="000000"/>
                </a:solidFill>
                <a:latin typeface="Arial"/>
                <a:ea typeface="Arial"/>
                <a:cs typeface="Arial"/>
                <a:sym typeface="Arial"/>
              </a:rPr>
              <a:t>Do eligibility processes allow focal populations to attend programs they want?</a:t>
            </a:r>
            <a:endParaRPr sz="1050" b="0" i="0" u="none" strike="noStrike" cap="none">
              <a:solidFill>
                <a:srgbClr val="000000"/>
              </a:solidFill>
              <a:latin typeface="Calibri"/>
              <a:ea typeface="Calibri"/>
              <a:cs typeface="Calibri"/>
              <a:sym typeface="Calibri"/>
            </a:endParaRPr>
          </a:p>
        </p:txBody>
      </p:sp>
      <p:pic>
        <p:nvPicPr>
          <p:cNvPr id="337" name="Google Shape;337;p36" descr="Enrollment step of the preschool system steps in the STEP Forward with Data Framework. "/>
          <p:cNvPicPr preferRelativeResize="0"/>
          <p:nvPr/>
        </p:nvPicPr>
        <p:blipFill rotWithShape="1">
          <a:blip r:embed="rId5">
            <a:alphaModFix/>
          </a:blip>
          <a:srcRect/>
          <a:stretch/>
        </p:blipFill>
        <p:spPr>
          <a:xfrm>
            <a:off x="3154397" y="1586767"/>
            <a:ext cx="1235602" cy="860198"/>
          </a:xfrm>
          <a:prstGeom prst="rect">
            <a:avLst/>
          </a:prstGeom>
          <a:noFill/>
          <a:ln>
            <a:noFill/>
          </a:ln>
        </p:spPr>
      </p:pic>
      <p:sp>
        <p:nvSpPr>
          <p:cNvPr id="333" name="Google Shape;333;p36"/>
          <p:cNvSpPr/>
          <p:nvPr/>
        </p:nvSpPr>
        <p:spPr>
          <a:xfrm>
            <a:off x="2885152" y="2548554"/>
            <a:ext cx="2304600" cy="2601300"/>
          </a:xfrm>
          <a:prstGeom prst="roundRect">
            <a:avLst>
              <a:gd name="adj" fmla="val 16667"/>
            </a:avLst>
          </a:prstGeom>
          <a:solidFill>
            <a:srgbClr val="E1EFD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050"/>
              <a:buFont typeface="Arial"/>
              <a:buNone/>
            </a:pPr>
            <a:r>
              <a:rPr lang="en-US" sz="1050" b="1" i="0" u="none" strike="noStrike" cap="none">
                <a:solidFill>
                  <a:srgbClr val="000000"/>
                </a:solidFill>
                <a:latin typeface="Arial"/>
                <a:ea typeface="Arial"/>
                <a:cs typeface="Arial"/>
                <a:sym typeface="Arial"/>
              </a:rPr>
              <a:t>Enrollment</a:t>
            </a:r>
            <a:endParaRPr sz="1050" b="0" i="0" u="none" strike="noStrike" cap="none">
              <a:solidFill>
                <a:srgbClr val="000000"/>
              </a:solidFill>
              <a:latin typeface="Calibri"/>
              <a:ea typeface="Calibri"/>
              <a:cs typeface="Calibri"/>
              <a:sym typeface="Calibri"/>
            </a:endParaRPr>
          </a:p>
          <a:p>
            <a:pPr marL="228600" marR="0" lvl="0" indent="-228600" algn="l" rtl="0">
              <a:lnSpc>
                <a:spcPct val="100000"/>
              </a:lnSpc>
              <a:spcBef>
                <a:spcPts val="0"/>
              </a:spcBef>
              <a:spcAft>
                <a:spcPts val="0"/>
              </a:spcAft>
              <a:buClr>
                <a:srgbClr val="000000"/>
              </a:buClr>
              <a:buSzPts val="1000"/>
              <a:buFont typeface="Calibri"/>
              <a:buAutoNum type="arabicPeriod" startAt="4"/>
            </a:pPr>
            <a:r>
              <a:rPr lang="en-US" sz="1050" b="0" i="0" u="none" strike="noStrike" cap="none">
                <a:solidFill>
                  <a:srgbClr val="000000"/>
                </a:solidFill>
                <a:latin typeface="Arial"/>
                <a:ea typeface="Arial"/>
                <a:cs typeface="Arial"/>
                <a:sym typeface="Arial"/>
              </a:rPr>
              <a:t>Do enrollment procedures support focal families to attend programs they want?</a:t>
            </a:r>
            <a:endParaRPr sz="1050" b="0" i="0" u="none" strike="noStrike" cap="none">
              <a:solidFill>
                <a:srgbClr val="000000"/>
              </a:solidFill>
              <a:latin typeface="Calibri"/>
              <a:ea typeface="Calibri"/>
              <a:cs typeface="Calibri"/>
              <a:sym typeface="Calibri"/>
            </a:endParaRPr>
          </a:p>
          <a:p>
            <a:pPr marL="228600" marR="0" lvl="0" indent="-228600" algn="l" rtl="0">
              <a:lnSpc>
                <a:spcPct val="100000"/>
              </a:lnSpc>
              <a:spcBef>
                <a:spcPts val="0"/>
              </a:spcBef>
              <a:spcAft>
                <a:spcPts val="0"/>
              </a:spcAft>
              <a:buClr>
                <a:srgbClr val="000000"/>
              </a:buClr>
              <a:buSzPts val="1000"/>
              <a:buFont typeface="Calibri"/>
              <a:buAutoNum type="arabicPeriod" startAt="4"/>
            </a:pPr>
            <a:r>
              <a:rPr lang="en-US" sz="1050" b="0" i="0" u="none" strike="noStrike" cap="none">
                <a:solidFill>
                  <a:srgbClr val="000000"/>
                </a:solidFill>
                <a:latin typeface="Arial"/>
                <a:ea typeface="Arial"/>
                <a:cs typeface="Arial"/>
                <a:sym typeface="Arial"/>
              </a:rPr>
              <a:t>Are focal children enrolled in proportionate or higher to their representation in the community?</a:t>
            </a:r>
            <a:endParaRPr sz="1050" b="0" i="0" u="none" strike="noStrike" cap="none">
              <a:solidFill>
                <a:srgbClr val="000000"/>
              </a:solidFill>
              <a:latin typeface="Calibri"/>
              <a:ea typeface="Calibri"/>
              <a:cs typeface="Calibri"/>
              <a:sym typeface="Calibri"/>
            </a:endParaRPr>
          </a:p>
          <a:p>
            <a:pPr marL="228600" marR="0" lvl="0" indent="-228600" algn="l" rtl="0">
              <a:lnSpc>
                <a:spcPct val="100000"/>
              </a:lnSpc>
              <a:spcBef>
                <a:spcPts val="0"/>
              </a:spcBef>
              <a:spcAft>
                <a:spcPts val="0"/>
              </a:spcAft>
              <a:buClr>
                <a:srgbClr val="000000"/>
              </a:buClr>
              <a:buSzPts val="1000"/>
              <a:buFont typeface="Calibri"/>
              <a:buAutoNum type="arabicPeriod" startAt="4"/>
            </a:pPr>
            <a:r>
              <a:rPr lang="en-US" sz="1050" b="0" i="0" u="none" strike="noStrike" cap="none">
                <a:solidFill>
                  <a:srgbClr val="000000"/>
                </a:solidFill>
                <a:latin typeface="Arial"/>
                <a:ea typeface="Arial"/>
                <a:cs typeface="Arial"/>
                <a:sym typeface="Arial"/>
              </a:rPr>
              <a:t>Are focal children enrolled in programs rated as high-quality proportionate to their representation in the system?</a:t>
            </a:r>
            <a:endParaRPr sz="1050" b="0" i="0" u="none" strike="noStrike" cap="none">
              <a:solidFill>
                <a:srgbClr val="000000"/>
              </a:solidFill>
              <a:latin typeface="Calibri"/>
              <a:ea typeface="Calibri"/>
              <a:cs typeface="Calibri"/>
              <a:sym typeface="Calibri"/>
            </a:endParaRPr>
          </a:p>
          <a:p>
            <a:pPr marL="228600" marR="0" lvl="0" indent="-228600" algn="l" rtl="0">
              <a:lnSpc>
                <a:spcPct val="100000"/>
              </a:lnSpc>
              <a:spcBef>
                <a:spcPts val="0"/>
              </a:spcBef>
              <a:spcAft>
                <a:spcPts val="0"/>
              </a:spcAft>
              <a:buClr>
                <a:srgbClr val="000000"/>
              </a:buClr>
              <a:buSzPts val="1000"/>
              <a:buFont typeface="Calibri"/>
              <a:buAutoNum type="arabicPeriod" startAt="4"/>
            </a:pPr>
            <a:r>
              <a:rPr lang="en-US" sz="1050" b="0" i="0" u="none" strike="noStrike" cap="none">
                <a:solidFill>
                  <a:srgbClr val="000000"/>
                </a:solidFill>
                <a:latin typeface="Arial"/>
                <a:ea typeface="Arial"/>
                <a:cs typeface="Arial"/>
                <a:sym typeface="Arial"/>
              </a:rPr>
              <a:t>Do focal children have consistent attendance?</a:t>
            </a:r>
            <a:endParaRPr sz="1050" b="0" i="0" u="none" strike="noStrike" cap="none">
              <a:solidFill>
                <a:srgbClr val="000000"/>
              </a:solidFill>
              <a:latin typeface="Calibri"/>
              <a:ea typeface="Calibri"/>
              <a:cs typeface="Calibri"/>
              <a:sym typeface="Calibri"/>
            </a:endParaRPr>
          </a:p>
        </p:txBody>
      </p:sp>
      <p:pic>
        <p:nvPicPr>
          <p:cNvPr id="338" name="Google Shape;338;p36" descr="Learning experiences step of the preschool system steps in the STEP Forward with Data Framework. "/>
          <p:cNvPicPr preferRelativeResize="0"/>
          <p:nvPr/>
        </p:nvPicPr>
        <p:blipFill rotWithShape="1">
          <a:blip r:embed="rId6">
            <a:alphaModFix/>
          </a:blip>
          <a:srcRect/>
          <a:stretch/>
        </p:blipFill>
        <p:spPr>
          <a:xfrm>
            <a:off x="6695797" y="1208268"/>
            <a:ext cx="1264582" cy="860196"/>
          </a:xfrm>
          <a:prstGeom prst="rect">
            <a:avLst/>
          </a:prstGeom>
          <a:noFill/>
          <a:ln>
            <a:noFill/>
          </a:ln>
        </p:spPr>
      </p:pic>
      <p:sp>
        <p:nvSpPr>
          <p:cNvPr id="334" name="Google Shape;334;p36"/>
          <p:cNvSpPr/>
          <p:nvPr/>
        </p:nvSpPr>
        <p:spPr>
          <a:xfrm>
            <a:off x="5708195" y="2068465"/>
            <a:ext cx="3511500" cy="3408000"/>
          </a:xfrm>
          <a:prstGeom prst="roundRect">
            <a:avLst>
              <a:gd name="adj" fmla="val 16667"/>
            </a:avLst>
          </a:prstGeom>
          <a:solidFill>
            <a:srgbClr val="D5DBE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050"/>
              <a:buFont typeface="Arial"/>
              <a:buNone/>
            </a:pPr>
            <a:r>
              <a:rPr lang="en-US" sz="1050" b="1" i="0" u="none" strike="noStrike" cap="none">
                <a:solidFill>
                  <a:srgbClr val="000000"/>
                </a:solidFill>
                <a:latin typeface="Arial"/>
                <a:ea typeface="Arial"/>
                <a:cs typeface="Arial"/>
                <a:sym typeface="Arial"/>
              </a:rPr>
              <a:t>Learning Experiences</a:t>
            </a:r>
            <a:endParaRPr sz="1050" b="0" i="0" u="none" strike="noStrike" cap="none">
              <a:solidFill>
                <a:srgbClr val="000000"/>
              </a:solidFill>
              <a:latin typeface="Calibri"/>
              <a:ea typeface="Calibri"/>
              <a:cs typeface="Calibri"/>
              <a:sym typeface="Calibri"/>
            </a:endParaRPr>
          </a:p>
          <a:p>
            <a:pPr marL="228600" marR="0" lvl="0" indent="-228600" algn="l" rtl="0">
              <a:lnSpc>
                <a:spcPct val="100000"/>
              </a:lnSpc>
              <a:spcBef>
                <a:spcPts val="0"/>
              </a:spcBef>
              <a:spcAft>
                <a:spcPts val="0"/>
              </a:spcAft>
              <a:buClr>
                <a:srgbClr val="000000"/>
              </a:buClr>
              <a:buSzPts val="1000"/>
              <a:buFont typeface="Calibri"/>
              <a:buAutoNum type="arabicPeriod" startAt="8"/>
            </a:pPr>
            <a:r>
              <a:rPr lang="en-US" sz="1050" b="0" i="0" u="none" strike="noStrike" cap="none">
                <a:solidFill>
                  <a:srgbClr val="000000"/>
                </a:solidFill>
                <a:latin typeface="Arial"/>
                <a:ea typeface="Arial"/>
                <a:cs typeface="Arial"/>
                <a:sym typeface="Arial"/>
              </a:rPr>
              <a:t>Are the identities of focal children and families reflected in programs?</a:t>
            </a:r>
            <a:endParaRPr sz="1050" b="0" i="0" u="none" strike="noStrike" cap="none">
              <a:solidFill>
                <a:srgbClr val="000000"/>
              </a:solidFill>
              <a:latin typeface="Calibri"/>
              <a:ea typeface="Calibri"/>
              <a:cs typeface="Calibri"/>
              <a:sym typeface="Calibri"/>
            </a:endParaRPr>
          </a:p>
          <a:p>
            <a:pPr marL="228600" marR="0" lvl="0" indent="-228600" algn="l" rtl="0">
              <a:lnSpc>
                <a:spcPct val="100000"/>
              </a:lnSpc>
              <a:spcBef>
                <a:spcPts val="0"/>
              </a:spcBef>
              <a:spcAft>
                <a:spcPts val="0"/>
              </a:spcAft>
              <a:buClr>
                <a:srgbClr val="000000"/>
              </a:buClr>
              <a:buSzPts val="1000"/>
              <a:buFont typeface="Calibri"/>
              <a:buAutoNum type="arabicPeriod" startAt="8"/>
            </a:pPr>
            <a:r>
              <a:rPr lang="en-US" sz="1050" b="0" i="0" u="none" strike="noStrike" cap="none">
                <a:solidFill>
                  <a:srgbClr val="000000"/>
                </a:solidFill>
                <a:latin typeface="Arial"/>
                <a:ea typeface="Arial"/>
                <a:cs typeface="Arial"/>
                <a:sym typeface="Arial"/>
              </a:rPr>
              <a:t>Do workforce members receive training in supporting the needs of focal children and families?</a:t>
            </a:r>
            <a:endParaRPr sz="1050" b="0" i="0" u="none" strike="noStrike" cap="none">
              <a:solidFill>
                <a:srgbClr val="000000"/>
              </a:solidFill>
              <a:latin typeface="Calibri"/>
              <a:ea typeface="Calibri"/>
              <a:cs typeface="Calibri"/>
              <a:sym typeface="Calibri"/>
            </a:endParaRPr>
          </a:p>
          <a:p>
            <a:pPr marL="228600" marR="0" lvl="0" indent="-228600" algn="l" rtl="0">
              <a:lnSpc>
                <a:spcPct val="100000"/>
              </a:lnSpc>
              <a:spcBef>
                <a:spcPts val="0"/>
              </a:spcBef>
              <a:spcAft>
                <a:spcPts val="0"/>
              </a:spcAft>
              <a:buClr>
                <a:srgbClr val="000000"/>
              </a:buClr>
              <a:buSzPts val="1000"/>
              <a:buFont typeface="Calibri"/>
              <a:buAutoNum type="arabicPeriod" startAt="8"/>
            </a:pPr>
            <a:r>
              <a:rPr lang="en-US" sz="1050" b="0" i="0" u="none" strike="noStrike" cap="none">
                <a:solidFill>
                  <a:srgbClr val="000000"/>
                </a:solidFill>
                <a:latin typeface="Arial"/>
                <a:ea typeface="Arial"/>
                <a:cs typeface="Arial"/>
                <a:sym typeface="Arial"/>
              </a:rPr>
              <a:t>Do focal children experience equitable discipline practices?</a:t>
            </a:r>
            <a:endParaRPr sz="1050" b="0" i="0" u="none" strike="noStrike" cap="none">
              <a:solidFill>
                <a:srgbClr val="000000"/>
              </a:solidFill>
              <a:latin typeface="Calibri"/>
              <a:ea typeface="Calibri"/>
              <a:cs typeface="Calibri"/>
              <a:sym typeface="Calibri"/>
            </a:endParaRPr>
          </a:p>
          <a:p>
            <a:pPr marL="228600" marR="0" lvl="0" indent="-228600" algn="l" rtl="0">
              <a:lnSpc>
                <a:spcPct val="100000"/>
              </a:lnSpc>
              <a:spcBef>
                <a:spcPts val="0"/>
              </a:spcBef>
              <a:spcAft>
                <a:spcPts val="0"/>
              </a:spcAft>
              <a:buClr>
                <a:srgbClr val="000000"/>
              </a:buClr>
              <a:buSzPts val="1000"/>
              <a:buFont typeface="Calibri"/>
              <a:buAutoNum type="arabicPeriod" startAt="8"/>
            </a:pPr>
            <a:r>
              <a:rPr lang="en-US" sz="1050" b="0" i="0" u="none" strike="noStrike" cap="none">
                <a:solidFill>
                  <a:srgbClr val="000000"/>
                </a:solidFill>
                <a:latin typeface="Arial"/>
                <a:ea typeface="Arial"/>
                <a:cs typeface="Arial"/>
                <a:sym typeface="Arial"/>
              </a:rPr>
              <a:t>Do focal children have learning accommodations they need?</a:t>
            </a:r>
            <a:endParaRPr sz="1050" b="0" i="0" u="none" strike="noStrike" cap="none">
              <a:solidFill>
                <a:srgbClr val="000000"/>
              </a:solidFill>
              <a:latin typeface="Calibri"/>
              <a:ea typeface="Calibri"/>
              <a:cs typeface="Calibri"/>
              <a:sym typeface="Calibri"/>
            </a:endParaRPr>
          </a:p>
          <a:p>
            <a:pPr marL="228600" marR="0" lvl="0" indent="-228600" algn="l" rtl="0">
              <a:lnSpc>
                <a:spcPct val="100000"/>
              </a:lnSpc>
              <a:spcBef>
                <a:spcPts val="0"/>
              </a:spcBef>
              <a:spcAft>
                <a:spcPts val="0"/>
              </a:spcAft>
              <a:buClr>
                <a:srgbClr val="000000"/>
              </a:buClr>
              <a:buSzPts val="1000"/>
              <a:buFont typeface="Calibri"/>
              <a:buAutoNum type="arabicPeriod" startAt="8"/>
            </a:pPr>
            <a:r>
              <a:rPr lang="en-US" sz="1050" b="0" i="0" u="none" strike="noStrike" cap="none">
                <a:solidFill>
                  <a:srgbClr val="000000"/>
                </a:solidFill>
                <a:latin typeface="Arial"/>
                <a:ea typeface="Arial"/>
                <a:cs typeface="Arial"/>
                <a:sym typeface="Arial"/>
              </a:rPr>
              <a:t>Does the program offer or connect families with whole family services?</a:t>
            </a:r>
            <a:endParaRPr sz="1050" b="0" i="0" u="none" strike="noStrike" cap="none">
              <a:solidFill>
                <a:srgbClr val="000000"/>
              </a:solidFill>
              <a:latin typeface="Calibri"/>
              <a:ea typeface="Calibri"/>
              <a:cs typeface="Calibri"/>
              <a:sym typeface="Calibri"/>
            </a:endParaRPr>
          </a:p>
          <a:p>
            <a:pPr marL="228600" marR="0" lvl="0" indent="-228600" algn="l" rtl="0">
              <a:lnSpc>
                <a:spcPct val="100000"/>
              </a:lnSpc>
              <a:spcBef>
                <a:spcPts val="0"/>
              </a:spcBef>
              <a:spcAft>
                <a:spcPts val="0"/>
              </a:spcAft>
              <a:buClr>
                <a:srgbClr val="000000"/>
              </a:buClr>
              <a:buSzPts val="1000"/>
              <a:buFont typeface="Calibri"/>
              <a:buAutoNum type="arabicPeriod" startAt="8"/>
            </a:pPr>
            <a:r>
              <a:rPr lang="en-US" sz="1050" b="0" i="0" u="none" strike="noStrike" cap="none">
                <a:solidFill>
                  <a:srgbClr val="000000"/>
                </a:solidFill>
                <a:latin typeface="Arial"/>
                <a:ea typeface="Arial"/>
                <a:cs typeface="Arial"/>
                <a:sym typeface="Arial"/>
              </a:rPr>
              <a:t>Are multiple forms of evidence used to understand a focal child’s developmental progress, strengths, and needs across domains of development?</a:t>
            </a:r>
            <a:endParaRPr sz="1050" b="0" i="0" u="none" strike="noStrike" cap="none">
              <a:solidFill>
                <a:srgbClr val="000000"/>
              </a:solidFill>
              <a:latin typeface="Calibri"/>
              <a:ea typeface="Calibri"/>
              <a:cs typeface="Calibri"/>
              <a:sym typeface="Calibri"/>
            </a:endParaRPr>
          </a:p>
          <a:p>
            <a:pPr marL="228600" marR="0" lvl="0" indent="-228600" algn="l" rtl="0">
              <a:lnSpc>
                <a:spcPct val="100000"/>
              </a:lnSpc>
              <a:spcBef>
                <a:spcPts val="0"/>
              </a:spcBef>
              <a:spcAft>
                <a:spcPts val="0"/>
              </a:spcAft>
              <a:buClr>
                <a:srgbClr val="000000"/>
              </a:buClr>
              <a:buSzPts val="1000"/>
              <a:buFont typeface="Calibri"/>
              <a:buAutoNum type="arabicPeriod" startAt="8"/>
            </a:pPr>
            <a:r>
              <a:rPr lang="en-US" sz="1050" b="0" i="0" u="none" strike="noStrike" cap="none">
                <a:solidFill>
                  <a:srgbClr val="000000"/>
                </a:solidFill>
                <a:latin typeface="Arial"/>
                <a:ea typeface="Arial"/>
                <a:cs typeface="Arial"/>
                <a:sym typeface="Arial"/>
              </a:rPr>
              <a:t>Do focal children attend programs in facilities that meet basic health and safety requirements?</a:t>
            </a:r>
            <a:endParaRPr sz="1050" b="0" i="0" u="none" strike="noStrike" cap="none">
              <a:solidFill>
                <a:srgbClr val="000000"/>
              </a:solidFill>
              <a:latin typeface="Calibri"/>
              <a:ea typeface="Calibri"/>
              <a:cs typeface="Calibri"/>
              <a:sym typeface="Calibri"/>
            </a:endParaRPr>
          </a:p>
        </p:txBody>
      </p:sp>
      <p:pic>
        <p:nvPicPr>
          <p:cNvPr id="341" name="Google Shape;341;p36" descr="Transition step of the preschool system steps in the STEP Forward with Data Framework. "/>
          <p:cNvPicPr preferRelativeResize="0"/>
          <p:nvPr/>
        </p:nvPicPr>
        <p:blipFill rotWithShape="1">
          <a:blip r:embed="rId7">
            <a:alphaModFix/>
          </a:blip>
          <a:srcRect/>
          <a:stretch/>
        </p:blipFill>
        <p:spPr>
          <a:xfrm>
            <a:off x="4446758" y="5559911"/>
            <a:ext cx="1204917" cy="985189"/>
          </a:xfrm>
          <a:prstGeom prst="rect">
            <a:avLst/>
          </a:prstGeom>
          <a:noFill/>
          <a:ln>
            <a:noFill/>
          </a:ln>
        </p:spPr>
      </p:pic>
      <p:sp>
        <p:nvSpPr>
          <p:cNvPr id="335" name="Google Shape;335;p36"/>
          <p:cNvSpPr/>
          <p:nvPr/>
        </p:nvSpPr>
        <p:spPr>
          <a:xfrm>
            <a:off x="5793840" y="5559911"/>
            <a:ext cx="3511500" cy="985200"/>
          </a:xfrm>
          <a:prstGeom prst="roundRect">
            <a:avLst>
              <a:gd name="adj" fmla="val 16667"/>
            </a:avLst>
          </a:prstGeom>
          <a:solidFill>
            <a:srgbClr val="FBE4D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050"/>
              <a:buFont typeface="Arial"/>
              <a:buNone/>
            </a:pPr>
            <a:r>
              <a:rPr lang="en-US" sz="1050" b="1" i="0" u="none" strike="noStrike" cap="none">
                <a:solidFill>
                  <a:srgbClr val="000000"/>
                </a:solidFill>
                <a:latin typeface="Arial"/>
                <a:ea typeface="Arial"/>
                <a:cs typeface="Arial"/>
                <a:sym typeface="Arial"/>
              </a:rPr>
              <a:t>Transitions</a:t>
            </a:r>
            <a:endParaRPr sz="1050" b="0" i="0" u="none" strike="noStrike" cap="none">
              <a:solidFill>
                <a:srgbClr val="000000"/>
              </a:solidFill>
              <a:latin typeface="Calibri"/>
              <a:ea typeface="Calibri"/>
              <a:cs typeface="Calibri"/>
              <a:sym typeface="Calibri"/>
            </a:endParaRPr>
          </a:p>
          <a:p>
            <a:pPr marL="228600" marR="0" lvl="0" indent="-228600" algn="l" rtl="0">
              <a:lnSpc>
                <a:spcPct val="100000"/>
              </a:lnSpc>
              <a:spcBef>
                <a:spcPts val="0"/>
              </a:spcBef>
              <a:spcAft>
                <a:spcPts val="0"/>
              </a:spcAft>
              <a:buClr>
                <a:srgbClr val="000000"/>
              </a:buClr>
              <a:buSzPts val="1000"/>
              <a:buFont typeface="Calibri"/>
              <a:buAutoNum type="arabicPeriod" startAt="15"/>
            </a:pPr>
            <a:r>
              <a:rPr lang="en-US" sz="1050" b="0" i="0" u="none" strike="noStrike" cap="none">
                <a:solidFill>
                  <a:srgbClr val="000000"/>
                </a:solidFill>
                <a:latin typeface="Arial"/>
                <a:ea typeface="Arial"/>
                <a:cs typeface="Arial"/>
                <a:sym typeface="Arial"/>
              </a:rPr>
              <a:t>Do transition activities meet focal families’ needs?</a:t>
            </a:r>
            <a:endParaRPr sz="1050" b="0" i="0" u="none" strike="noStrike" cap="none">
              <a:solidFill>
                <a:srgbClr val="000000"/>
              </a:solidFill>
              <a:latin typeface="Calibri"/>
              <a:ea typeface="Calibri"/>
              <a:cs typeface="Calibri"/>
              <a:sym typeface="Calibri"/>
            </a:endParaRPr>
          </a:p>
          <a:p>
            <a:pPr marL="228600" marR="0" lvl="0" indent="-228600" algn="l" rtl="0">
              <a:lnSpc>
                <a:spcPct val="100000"/>
              </a:lnSpc>
              <a:spcBef>
                <a:spcPts val="0"/>
              </a:spcBef>
              <a:spcAft>
                <a:spcPts val="0"/>
              </a:spcAft>
              <a:buClr>
                <a:srgbClr val="000000"/>
              </a:buClr>
              <a:buSzPts val="1000"/>
              <a:buFont typeface="Calibri"/>
              <a:buAutoNum type="arabicPeriod" startAt="15"/>
            </a:pPr>
            <a:r>
              <a:rPr lang="en-US" sz="1050" b="0" i="0" u="none" strike="noStrike" cap="none">
                <a:solidFill>
                  <a:srgbClr val="000000"/>
                </a:solidFill>
                <a:latin typeface="Arial"/>
                <a:ea typeface="Arial"/>
                <a:cs typeface="Arial"/>
                <a:sym typeface="Arial"/>
              </a:rPr>
              <a:t>Are focal children reaching developmental and learning milestones when transitioning to K?</a:t>
            </a:r>
            <a:endParaRPr sz="1050" b="0" i="0" u="none" strike="noStrike" cap="none">
              <a:solidFill>
                <a:srgbClr val="000000"/>
              </a:solidFill>
              <a:latin typeface="Calibri"/>
              <a:ea typeface="Calibri"/>
              <a:cs typeface="Calibri"/>
              <a:sym typeface="Calibri"/>
            </a:endParaRPr>
          </a:p>
        </p:txBody>
      </p:sp>
      <p:pic>
        <p:nvPicPr>
          <p:cNvPr id="336" name="Google Shape;336;p36" descr="Administration step of the preschool system steps in the STEP Forward with Data Framework."/>
          <p:cNvPicPr preferRelativeResize="0"/>
          <p:nvPr/>
        </p:nvPicPr>
        <p:blipFill rotWithShape="1">
          <a:blip r:embed="rId8">
            <a:alphaModFix/>
          </a:blip>
          <a:srcRect/>
          <a:stretch/>
        </p:blipFill>
        <p:spPr>
          <a:xfrm>
            <a:off x="10233887" y="1236358"/>
            <a:ext cx="1264580" cy="804015"/>
          </a:xfrm>
          <a:prstGeom prst="rect">
            <a:avLst/>
          </a:prstGeom>
          <a:noFill/>
          <a:ln>
            <a:noFill/>
          </a:ln>
        </p:spPr>
      </p:pic>
      <p:sp>
        <p:nvSpPr>
          <p:cNvPr id="330" name="Google Shape;330;p36"/>
          <p:cNvSpPr/>
          <p:nvPr/>
        </p:nvSpPr>
        <p:spPr>
          <a:xfrm>
            <a:off x="9416032" y="2068465"/>
            <a:ext cx="2659500" cy="3365100"/>
          </a:xfrm>
          <a:prstGeom prst="roundRect">
            <a:avLst>
              <a:gd name="adj" fmla="val 16667"/>
            </a:avLst>
          </a:prstGeom>
          <a:solidFill>
            <a:srgbClr val="FFF2C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050"/>
              <a:buFont typeface="Arial"/>
              <a:buNone/>
            </a:pPr>
            <a:r>
              <a:rPr lang="en-US" sz="1050" b="1" i="0" u="none" strike="noStrike" cap="none">
                <a:solidFill>
                  <a:srgbClr val="000000"/>
                </a:solidFill>
                <a:latin typeface="Arial"/>
                <a:ea typeface="Arial"/>
                <a:cs typeface="Arial"/>
                <a:sym typeface="Arial"/>
              </a:rPr>
              <a:t>Administration</a:t>
            </a:r>
            <a:endParaRPr sz="1050" b="0" i="0" u="none" strike="noStrike" cap="none">
              <a:solidFill>
                <a:srgbClr val="000000"/>
              </a:solidFill>
              <a:latin typeface="Calibri"/>
              <a:ea typeface="Calibri"/>
              <a:cs typeface="Calibri"/>
              <a:sym typeface="Calibri"/>
            </a:endParaRPr>
          </a:p>
          <a:p>
            <a:pPr marL="228600" marR="0" lvl="0" indent="-228600" algn="l" rtl="0">
              <a:lnSpc>
                <a:spcPct val="100000"/>
              </a:lnSpc>
              <a:spcBef>
                <a:spcPts val="0"/>
              </a:spcBef>
              <a:spcAft>
                <a:spcPts val="0"/>
              </a:spcAft>
              <a:buClr>
                <a:srgbClr val="000000"/>
              </a:buClr>
              <a:buSzPts val="1000"/>
              <a:buFont typeface="Calibri"/>
              <a:buAutoNum type="arabicPeriod" startAt="17"/>
            </a:pPr>
            <a:r>
              <a:rPr lang="en-US" sz="1050" b="0" i="0" u="none" strike="noStrike" cap="none">
                <a:solidFill>
                  <a:srgbClr val="000000"/>
                </a:solidFill>
                <a:latin typeface="Arial"/>
                <a:ea typeface="Arial"/>
                <a:cs typeface="Arial"/>
                <a:sym typeface="Arial"/>
              </a:rPr>
              <a:t>Are focal families and workforce members engaged in shared leadership?</a:t>
            </a:r>
            <a:endParaRPr sz="1050" b="0" i="0" u="none" strike="noStrike" cap="none">
              <a:solidFill>
                <a:srgbClr val="000000"/>
              </a:solidFill>
              <a:latin typeface="Calibri"/>
              <a:ea typeface="Calibri"/>
              <a:cs typeface="Calibri"/>
              <a:sym typeface="Calibri"/>
            </a:endParaRPr>
          </a:p>
          <a:p>
            <a:pPr marL="228600" marR="0" lvl="0" indent="-228600" algn="l" rtl="0">
              <a:lnSpc>
                <a:spcPct val="100000"/>
              </a:lnSpc>
              <a:spcBef>
                <a:spcPts val="0"/>
              </a:spcBef>
              <a:spcAft>
                <a:spcPts val="0"/>
              </a:spcAft>
              <a:buClr>
                <a:srgbClr val="000000"/>
              </a:buClr>
              <a:buSzPts val="1000"/>
              <a:buFont typeface="Calibri"/>
              <a:buAutoNum type="arabicPeriod" startAt="17"/>
            </a:pPr>
            <a:r>
              <a:rPr lang="en-US" sz="1050" b="0" i="0" u="none" strike="noStrike" cap="none">
                <a:solidFill>
                  <a:srgbClr val="000000"/>
                </a:solidFill>
                <a:latin typeface="Arial"/>
                <a:ea typeface="Arial"/>
                <a:cs typeface="Arial"/>
                <a:sym typeface="Arial"/>
              </a:rPr>
              <a:t>Are there funding mechanisms to support equitable experience for focal children, families, and workforce members?</a:t>
            </a:r>
            <a:endParaRPr sz="1050" b="0" i="0" u="none" strike="noStrike" cap="none">
              <a:solidFill>
                <a:srgbClr val="000000"/>
              </a:solidFill>
              <a:latin typeface="Calibri"/>
              <a:ea typeface="Calibri"/>
              <a:cs typeface="Calibri"/>
              <a:sym typeface="Calibri"/>
            </a:endParaRPr>
          </a:p>
          <a:p>
            <a:pPr marL="228600" marR="0" lvl="0" indent="-228600" algn="l" rtl="0">
              <a:lnSpc>
                <a:spcPct val="100000"/>
              </a:lnSpc>
              <a:spcBef>
                <a:spcPts val="0"/>
              </a:spcBef>
              <a:spcAft>
                <a:spcPts val="0"/>
              </a:spcAft>
              <a:buClr>
                <a:srgbClr val="000000"/>
              </a:buClr>
              <a:buSzPts val="1000"/>
              <a:buFont typeface="Calibri"/>
              <a:buAutoNum type="arabicPeriod" startAt="17"/>
            </a:pPr>
            <a:r>
              <a:rPr lang="en-US" sz="1050" b="0" i="0" u="none" strike="noStrike" cap="none">
                <a:solidFill>
                  <a:srgbClr val="000000"/>
                </a:solidFill>
                <a:latin typeface="Arial"/>
                <a:ea typeface="Arial"/>
                <a:cs typeface="Arial"/>
                <a:sym typeface="Arial"/>
              </a:rPr>
              <a:t>Is there system-level guidance for how to support equitable experiences for focal children, families, and workforce members?</a:t>
            </a:r>
            <a:endParaRPr sz="1050" b="0" i="0" u="none" strike="noStrike" cap="none">
              <a:solidFill>
                <a:srgbClr val="000000"/>
              </a:solidFill>
              <a:latin typeface="Calibri"/>
              <a:ea typeface="Calibri"/>
              <a:cs typeface="Calibri"/>
              <a:sym typeface="Calibri"/>
            </a:endParaRPr>
          </a:p>
          <a:p>
            <a:pPr marL="228600" marR="0" lvl="0" indent="-228600" algn="l" rtl="0">
              <a:lnSpc>
                <a:spcPct val="100000"/>
              </a:lnSpc>
              <a:spcBef>
                <a:spcPts val="0"/>
              </a:spcBef>
              <a:spcAft>
                <a:spcPts val="0"/>
              </a:spcAft>
              <a:buClr>
                <a:srgbClr val="000000"/>
              </a:buClr>
              <a:buSzPts val="1000"/>
              <a:buFont typeface="Calibri"/>
              <a:buAutoNum type="arabicPeriod" startAt="17"/>
            </a:pPr>
            <a:r>
              <a:rPr lang="en-US" sz="1050" b="0" i="0" u="none" strike="noStrike" cap="none">
                <a:solidFill>
                  <a:srgbClr val="000000"/>
                </a:solidFill>
                <a:latin typeface="Arial"/>
                <a:ea typeface="Arial"/>
                <a:cs typeface="Arial"/>
                <a:sym typeface="Arial"/>
              </a:rPr>
              <a:t>Are there mechanisms to support equitable experiences for workforce members from focal populations? </a:t>
            </a:r>
            <a:endParaRPr sz="1050" b="0" i="0" u="none" strike="noStrike" cap="none">
              <a:solidFill>
                <a:srgbClr val="000000"/>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37" descr="&quot; &quot;"/>
          <p:cNvSpPr/>
          <p:nvPr/>
        </p:nvSpPr>
        <p:spPr>
          <a:xfrm>
            <a:off x="0" y="-47350"/>
            <a:ext cx="4723200" cy="6905400"/>
          </a:xfrm>
          <a:prstGeom prst="rect">
            <a:avLst/>
          </a:prstGeom>
          <a:solidFill>
            <a:srgbClr val="0A355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2" name="Title 1">
            <a:extLst>
              <a:ext uri="{FF2B5EF4-FFF2-40B4-BE49-F238E27FC236}">
                <a16:creationId xmlns:a16="http://schemas.microsoft.com/office/drawing/2014/main" id="{D0DD05AA-7355-96BD-78D7-05488A7FD7C1}"/>
              </a:ext>
            </a:extLst>
          </p:cNvPr>
          <p:cNvSpPr>
            <a:spLocks noGrp="1"/>
          </p:cNvSpPr>
          <p:nvPr>
            <p:ph type="ctrTitle"/>
          </p:nvPr>
        </p:nvSpPr>
        <p:spPr>
          <a:xfrm>
            <a:off x="431150" y="959960"/>
            <a:ext cx="3542700" cy="3255962"/>
          </a:xfrm>
        </p:spPr>
        <p:txBody>
          <a:bodyPr/>
          <a:lstStyle/>
          <a:p>
            <a:pPr rtl="0"/>
            <a:r>
              <a:rPr lang="en-US" sz="3200" b="1" i="0" dirty="0">
                <a:solidFill>
                  <a:srgbClr val="FFFFFF"/>
                </a:solidFill>
                <a:effectLst/>
                <a:latin typeface="Tahoma" panose="020B0604030504040204" pitchFamily="34" charset="0"/>
                <a:ea typeface="Tahoma" panose="020B0604030504040204" pitchFamily="34" charset="0"/>
                <a:cs typeface="Tahoma" panose="020B0604030504040204" pitchFamily="34" charset="0"/>
              </a:rPr>
              <a:t>How the STEP Forward with Data Framework is organized</a:t>
            </a:r>
            <a:endParaRPr lang="en-US" dirty="0">
              <a:effectLst/>
            </a:endParaRPr>
          </a:p>
        </p:txBody>
      </p:sp>
      <p:pic>
        <p:nvPicPr>
          <p:cNvPr id="349" name="Google Shape;349;p37" descr="Diagram of how the STEP Forward with data framework is organized that includes description, quick look, and a metrics deep dive. The metrics deep dive is organized by recommended metrics, suggested measurements, level collected, and examples of data sources.&#10;"/>
          <p:cNvPicPr preferRelativeResize="0"/>
          <p:nvPr/>
        </p:nvPicPr>
        <p:blipFill rotWithShape="1">
          <a:blip r:embed="rId3">
            <a:alphaModFix/>
          </a:blip>
          <a:srcRect/>
          <a:stretch/>
        </p:blipFill>
        <p:spPr>
          <a:xfrm>
            <a:off x="4723356" y="0"/>
            <a:ext cx="7468643" cy="68580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38"/>
          <p:cNvSpPr txBox="1">
            <a:spLocks noGrp="1"/>
          </p:cNvSpPr>
          <p:nvPr>
            <p:ph type="title"/>
          </p:nvPr>
        </p:nvSpPr>
        <p:spPr>
          <a:xfrm>
            <a:off x="464949" y="42060"/>
            <a:ext cx="11561700" cy="8448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154578"/>
              </a:buClr>
              <a:buSzPts val="4400"/>
              <a:buFont typeface="Tahoma"/>
              <a:buNone/>
            </a:pPr>
            <a:r>
              <a:rPr lang="en-US" sz="4400" dirty="0"/>
              <a:t>Quick Look</a:t>
            </a:r>
            <a:endParaRPr dirty="0"/>
          </a:p>
        </p:txBody>
      </p:sp>
      <p:sp>
        <p:nvSpPr>
          <p:cNvPr id="6" name="Arrow: Left 5" descr="Arow highlighting the intended outcomes">
            <a:extLst>
              <a:ext uri="{FF2B5EF4-FFF2-40B4-BE49-F238E27FC236}">
                <a16:creationId xmlns:a16="http://schemas.microsoft.com/office/drawing/2014/main" id="{682F8470-022C-4D9D-DE07-7ACED8801DF4}"/>
              </a:ext>
            </a:extLst>
          </p:cNvPr>
          <p:cNvSpPr/>
          <p:nvPr/>
        </p:nvSpPr>
        <p:spPr>
          <a:xfrm>
            <a:off x="10529365" y="1633715"/>
            <a:ext cx="1087820" cy="592216"/>
          </a:xfrm>
          <a:prstGeom prst="leftArrow">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Screen shot of essential question, recommended metrics, and intended outcomes.">
            <a:extLst>
              <a:ext uri="{FF2B5EF4-FFF2-40B4-BE49-F238E27FC236}">
                <a16:creationId xmlns:a16="http://schemas.microsoft.com/office/drawing/2014/main" id="{D2053D33-B65C-29C5-AA50-F8987D401AC0}"/>
              </a:ext>
            </a:extLst>
          </p:cNvPr>
          <p:cNvPicPr>
            <a:picLocks noChangeAspect="1"/>
          </p:cNvPicPr>
          <p:nvPr/>
        </p:nvPicPr>
        <p:blipFill>
          <a:blip r:embed="rId3"/>
          <a:stretch>
            <a:fillRect/>
          </a:stretch>
        </p:blipFill>
        <p:spPr>
          <a:xfrm>
            <a:off x="1197569" y="886860"/>
            <a:ext cx="9265920" cy="5585460"/>
          </a:xfrm>
          <a:prstGeom prst="rect">
            <a:avLst/>
          </a:prstGeom>
        </p:spPr>
      </p:pic>
      <p:pic>
        <p:nvPicPr>
          <p:cNvPr id="358" name="Google Shape;358;p38" descr="Learning experiences step of the preschool system steps in the STEP Forward with Data Framework. "/>
          <p:cNvPicPr preferRelativeResize="0"/>
          <p:nvPr/>
        </p:nvPicPr>
        <p:blipFill rotWithShape="1">
          <a:blip r:embed="rId4">
            <a:alphaModFix/>
          </a:blip>
          <a:srcRect/>
          <a:stretch/>
        </p:blipFill>
        <p:spPr>
          <a:xfrm>
            <a:off x="8284990" y="3565003"/>
            <a:ext cx="3324416" cy="2253572"/>
          </a:xfrm>
          <a:prstGeom prst="rect">
            <a:avLst/>
          </a:prstGeom>
          <a:noFill/>
          <a:ln w="9525" cap="flat" cmpd="sng">
            <a:solidFill>
              <a:schemeClr val="dk1"/>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54578"/>
              </a:buClr>
              <a:buSzPts val="4400"/>
              <a:buFont typeface="Tahoma"/>
              <a:buNone/>
            </a:pPr>
            <a:r>
              <a:rPr lang="en-US" dirty="0"/>
              <a:t>Session Outcomes</a:t>
            </a:r>
            <a:endParaRPr dirty="0"/>
          </a:p>
        </p:txBody>
      </p:sp>
      <p:sp>
        <p:nvSpPr>
          <p:cNvPr id="142" name="Google Shape;142;p19"/>
          <p:cNvSpPr txBox="1">
            <a:spLocks noGrp="1"/>
          </p:cNvSpPr>
          <p:nvPr>
            <p:ph type="body" idx="1"/>
          </p:nvPr>
        </p:nvSpPr>
        <p:spPr>
          <a:xfrm>
            <a:off x="838200" y="1825625"/>
            <a:ext cx="10515600" cy="3822821"/>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Clr>
                <a:srgbClr val="154578"/>
              </a:buClr>
              <a:buSzPts val="2400"/>
              <a:buChar char="•"/>
            </a:pPr>
            <a:r>
              <a:rPr lang="en-US"/>
              <a:t>Understand when and how to use two frameworks that address data:</a:t>
            </a:r>
            <a:endParaRPr/>
          </a:p>
          <a:p>
            <a:pPr marL="685800" lvl="1" indent="-228600" algn="l" rtl="0">
              <a:lnSpc>
                <a:spcPct val="100000"/>
              </a:lnSpc>
              <a:spcBef>
                <a:spcPts val="500"/>
              </a:spcBef>
              <a:spcAft>
                <a:spcPts val="0"/>
              </a:spcAft>
              <a:buSzPts val="2400"/>
              <a:buChar char="‒"/>
            </a:pPr>
            <a:r>
              <a:rPr lang="en-US">
                <a:latin typeface="Tahoma"/>
                <a:ea typeface="Tahoma"/>
                <a:cs typeface="Tahoma"/>
                <a:sym typeface="Tahoma"/>
              </a:rPr>
              <a:t>Early Childhood Data Collaborative at Child Trends</a:t>
            </a:r>
            <a:br>
              <a:rPr lang="en-US">
                <a:latin typeface="Tahoma"/>
                <a:ea typeface="Tahoma"/>
                <a:cs typeface="Tahoma"/>
                <a:sym typeface="Tahoma"/>
              </a:rPr>
            </a:br>
            <a:r>
              <a:rPr lang="en-US">
                <a:latin typeface="Tahoma"/>
                <a:ea typeface="Tahoma"/>
                <a:cs typeface="Tahoma"/>
                <a:sym typeface="Tahoma"/>
              </a:rPr>
              <a:t>System Transformation for Equitable Preschools (STEP Forward with Data) Framework</a:t>
            </a:r>
          </a:p>
          <a:p>
            <a:pPr marL="685800" lvl="1" indent="-228600"/>
            <a:r>
              <a:rPr lang="en-US">
                <a:latin typeface="Tahoma"/>
                <a:ea typeface="Tahoma"/>
                <a:cs typeface="Tahoma"/>
                <a:sym typeface="Tahoma"/>
              </a:rPr>
              <a:t>DaSy Data Systems Framework &amp; Critical Questions</a:t>
            </a:r>
            <a:endParaRPr/>
          </a:p>
          <a:p>
            <a:pPr marL="228600" lvl="0" indent="-228600" algn="l" rtl="0">
              <a:lnSpc>
                <a:spcPct val="100000"/>
              </a:lnSpc>
              <a:spcBef>
                <a:spcPts val="1000"/>
              </a:spcBef>
              <a:spcAft>
                <a:spcPts val="0"/>
              </a:spcAft>
              <a:buClr>
                <a:srgbClr val="154578"/>
              </a:buClr>
              <a:buSzPts val="2400"/>
              <a:buChar char="•"/>
            </a:pPr>
            <a:r>
              <a:rPr lang="en-US"/>
              <a:t>Explore ways data can be used to address inequities and improve services and programs for young children with disabilities</a:t>
            </a:r>
            <a:r>
              <a:rPr lang="en-US" i="1"/>
              <a:t>.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Shape 363"/>
        <p:cNvGrpSpPr/>
        <p:nvPr/>
      </p:nvGrpSpPr>
      <p:grpSpPr>
        <a:xfrm>
          <a:off x="0" y="0"/>
          <a:ext cx="0" cy="0"/>
          <a:chOff x="0" y="0"/>
          <a:chExt cx="0" cy="0"/>
        </a:xfrm>
      </p:grpSpPr>
      <p:sp>
        <p:nvSpPr>
          <p:cNvPr id="364" name="Google Shape;364;p39" descr="&quot; &quot;"/>
          <p:cNvSpPr/>
          <p:nvPr/>
        </p:nvSpPr>
        <p:spPr>
          <a:xfrm>
            <a:off x="0" y="-145774"/>
            <a:ext cx="3264000" cy="7018521"/>
          </a:xfrm>
          <a:prstGeom prst="rect">
            <a:avLst/>
          </a:prstGeom>
          <a:solidFill>
            <a:srgbClr val="0A355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400"/>
              <a:buFont typeface="Calibri"/>
              <a:buNone/>
            </a:pPr>
            <a:endParaRPr sz="2400" b="0" i="0" u="none" strike="noStrike" cap="none">
              <a:solidFill>
                <a:srgbClr val="FFFFFF"/>
              </a:solidFill>
              <a:latin typeface="Arial"/>
              <a:ea typeface="Arial"/>
              <a:cs typeface="Arial"/>
              <a:sym typeface="Arial"/>
            </a:endParaRPr>
          </a:p>
        </p:txBody>
      </p:sp>
      <p:sp>
        <p:nvSpPr>
          <p:cNvPr id="3" name="Title 2">
            <a:extLst>
              <a:ext uri="{FF2B5EF4-FFF2-40B4-BE49-F238E27FC236}">
                <a16:creationId xmlns:a16="http://schemas.microsoft.com/office/drawing/2014/main" id="{36BAED8B-75C7-E237-F3D5-5A69D20F1D86}"/>
              </a:ext>
            </a:extLst>
          </p:cNvPr>
          <p:cNvSpPr>
            <a:spLocks noGrp="1"/>
          </p:cNvSpPr>
          <p:nvPr>
            <p:ph type="ctrTitle"/>
          </p:nvPr>
        </p:nvSpPr>
        <p:spPr>
          <a:xfrm>
            <a:off x="360968" y="2977322"/>
            <a:ext cx="2554510" cy="584700"/>
          </a:xfrm>
        </p:spPr>
        <p:txBody>
          <a:bodyPr/>
          <a:lstStyle/>
          <a:p>
            <a:pPr rtl="0"/>
            <a:r>
              <a:rPr lang="en-US" sz="3200" b="1" i="0" dirty="0">
                <a:solidFill>
                  <a:srgbClr val="FFFFFF"/>
                </a:solidFill>
                <a:effectLst/>
                <a:latin typeface="Tahoma" panose="020B0604030504040204" pitchFamily="34" charset="0"/>
                <a:ea typeface="Tahoma" panose="020B0604030504040204" pitchFamily="34" charset="0"/>
                <a:cs typeface="Tahoma" panose="020B0604030504040204" pitchFamily="34" charset="0"/>
              </a:rPr>
              <a:t>Deep Dive</a:t>
            </a:r>
            <a:endParaRPr lang="en-US" dirty="0">
              <a:effectLst/>
            </a:endParaRPr>
          </a:p>
        </p:txBody>
      </p:sp>
      <p:pic>
        <p:nvPicPr>
          <p:cNvPr id="366" name="Google Shape;366;p39" descr="Table of Question 11. Do children from&#10;focal populations have the&#10;learning accommodations&#10;they need in deep dive.&#10;"/>
          <p:cNvPicPr preferRelativeResize="0"/>
          <p:nvPr/>
        </p:nvPicPr>
        <p:blipFill rotWithShape="1">
          <a:blip r:embed="rId3">
            <a:alphaModFix/>
          </a:blip>
          <a:srcRect/>
          <a:stretch/>
        </p:blipFill>
        <p:spPr>
          <a:xfrm>
            <a:off x="3465640" y="160316"/>
            <a:ext cx="8365392" cy="6537367"/>
          </a:xfrm>
          <a:prstGeom prst="rect">
            <a:avLst/>
          </a:prstGeom>
          <a:noFill/>
          <a:ln>
            <a:noFill/>
          </a:ln>
        </p:spPr>
      </p:pic>
      <p:sp>
        <p:nvSpPr>
          <p:cNvPr id="2" name="Arrow: Right 1" descr="Arrow highlighting metric">
            <a:extLst>
              <a:ext uri="{FF2B5EF4-FFF2-40B4-BE49-F238E27FC236}">
                <a16:creationId xmlns:a16="http://schemas.microsoft.com/office/drawing/2014/main" id="{9D0694DE-9880-AB41-EC17-49F0E4B0B4B9}"/>
              </a:ext>
            </a:extLst>
          </p:cNvPr>
          <p:cNvSpPr/>
          <p:nvPr/>
        </p:nvSpPr>
        <p:spPr>
          <a:xfrm>
            <a:off x="2065283" y="1340069"/>
            <a:ext cx="1608082" cy="882869"/>
          </a:xfrm>
          <a:prstGeom prst="rightArrow">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32"/>
          <p:cNvSpPr txBox="1">
            <a:spLocks noGrp="1"/>
          </p:cNvSpPr>
          <p:nvPr>
            <p:ph type="title"/>
          </p:nvPr>
        </p:nvSpPr>
        <p:spPr>
          <a:xfrm>
            <a:off x="838200" y="228645"/>
            <a:ext cx="10515600" cy="1325700"/>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rgbClr val="154578"/>
              </a:buClr>
              <a:buSzPts val="4400"/>
              <a:buFont typeface="Tahoma"/>
              <a:buNone/>
            </a:pPr>
            <a:r>
              <a:rPr lang="en-US" i="0" u="none" strike="noStrike" cap="none" dirty="0"/>
              <a:t>Systems Approach</a:t>
            </a:r>
            <a:endParaRPr dirty="0"/>
          </a:p>
        </p:txBody>
      </p:sp>
      <p:sp>
        <p:nvSpPr>
          <p:cNvPr id="272" name="Google Shape;272;p32"/>
          <p:cNvSpPr txBox="1">
            <a:spLocks noGrp="1"/>
          </p:cNvSpPr>
          <p:nvPr>
            <p:ph type="body" idx="1"/>
          </p:nvPr>
        </p:nvSpPr>
        <p:spPr>
          <a:xfrm>
            <a:off x="173620" y="1825625"/>
            <a:ext cx="5335800" cy="1797300"/>
          </a:xfrm>
          <a:prstGeom prst="rect">
            <a:avLst/>
          </a:prstGeom>
          <a:noFill/>
          <a:ln>
            <a:noFill/>
          </a:ln>
        </p:spPr>
        <p:txBody>
          <a:bodyPr spcFirstLastPara="1" wrap="square" lIns="91425" tIns="45700" rIns="91425" bIns="45700" anchor="t" anchorCtr="0">
            <a:normAutofit/>
          </a:bodyPr>
          <a:lstStyle/>
          <a:p>
            <a:pPr marL="0" marR="0" lvl="0" indent="0" algn="l" rtl="0">
              <a:lnSpc>
                <a:spcPct val="107000"/>
              </a:lnSpc>
              <a:spcBef>
                <a:spcPts val="0"/>
              </a:spcBef>
              <a:spcAft>
                <a:spcPts val="0"/>
              </a:spcAft>
              <a:buClr>
                <a:srgbClr val="000000"/>
              </a:buClr>
              <a:buSzPts val="2400"/>
              <a:buNone/>
            </a:pPr>
            <a:r>
              <a:rPr lang="en-US" sz="2400" b="1" i="0" u="none" strike="noStrike" cap="none">
                <a:solidFill>
                  <a:srgbClr val="000000"/>
                </a:solidFill>
              </a:rPr>
              <a:t>Outcomes Metrics:</a:t>
            </a:r>
            <a:endParaRPr/>
          </a:p>
          <a:p>
            <a:pPr marL="685800" lvl="1" indent="-228600" algn="l" rtl="0">
              <a:lnSpc>
                <a:spcPct val="100000"/>
              </a:lnSpc>
              <a:spcBef>
                <a:spcPts val="2000"/>
              </a:spcBef>
              <a:spcAft>
                <a:spcPts val="0"/>
              </a:spcAft>
              <a:buSzPts val="2400"/>
              <a:buChar char="‒"/>
            </a:pPr>
            <a:r>
              <a:rPr lang="en-US"/>
              <a:t>Measure individual level outcomes</a:t>
            </a:r>
            <a:endParaRPr/>
          </a:p>
        </p:txBody>
      </p:sp>
      <p:sp>
        <p:nvSpPr>
          <p:cNvPr id="275" name="Google Shape;275;p32"/>
          <p:cNvSpPr txBox="1"/>
          <p:nvPr/>
        </p:nvSpPr>
        <p:spPr>
          <a:xfrm>
            <a:off x="304338" y="3427070"/>
            <a:ext cx="5112600" cy="2308800"/>
          </a:xfrm>
          <a:prstGeom prst="rect">
            <a:avLst/>
          </a:prstGeom>
          <a:noFill/>
          <a:ln>
            <a:noFill/>
          </a:ln>
        </p:spPr>
        <p:txBody>
          <a:bodyPr spcFirstLastPara="1" wrap="square" lIns="91425" tIns="45700" rIns="91425" bIns="45700" anchor="t" anchorCtr="0">
            <a:spAutoFit/>
          </a:bodyPr>
          <a:lstStyle/>
          <a:p>
            <a:pPr marL="457200" marR="0" lvl="1" indent="0" algn="l" rtl="0">
              <a:spcBef>
                <a:spcPts val="0"/>
              </a:spcBef>
              <a:spcAft>
                <a:spcPts val="0"/>
              </a:spcAft>
              <a:buClr>
                <a:schemeClr val="dk1"/>
              </a:buClr>
              <a:buSzPts val="2400"/>
              <a:buFont typeface="Tahoma"/>
              <a:buNone/>
            </a:pPr>
            <a:r>
              <a:rPr lang="en-US" sz="2400" b="0" i="0" u="none" strike="noStrike" cap="none">
                <a:solidFill>
                  <a:schemeClr val="dk1"/>
                </a:solidFill>
                <a:latin typeface="Tahoma"/>
                <a:ea typeface="Tahoma"/>
                <a:cs typeface="Tahoma"/>
                <a:sym typeface="Tahoma"/>
              </a:rPr>
              <a:t>Ex: Percentage of children who do not experience any of the following: in-school suspensions, out-of-school suspensions, disciplinary use of restraint and seclusion, or expulsions.</a:t>
            </a:r>
            <a:endParaRPr/>
          </a:p>
        </p:txBody>
      </p:sp>
      <p:sp>
        <p:nvSpPr>
          <p:cNvPr id="273" name="Google Shape;273;p32"/>
          <p:cNvSpPr txBox="1"/>
          <p:nvPr/>
        </p:nvSpPr>
        <p:spPr>
          <a:xfrm>
            <a:off x="5868786" y="1825626"/>
            <a:ext cx="6203700" cy="19593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rgbClr val="154578"/>
              </a:buClr>
              <a:buSzPts val="2400"/>
              <a:buFont typeface="Arial"/>
              <a:buNone/>
            </a:pPr>
            <a:r>
              <a:rPr lang="en-US" sz="2400" b="1" i="0" u="none" strike="noStrike" cap="none">
                <a:solidFill>
                  <a:srgbClr val="000000"/>
                </a:solidFill>
                <a:latin typeface="Tahoma"/>
                <a:ea typeface="Tahoma"/>
                <a:cs typeface="Tahoma"/>
                <a:sym typeface="Tahoma"/>
              </a:rPr>
              <a:t>System Metrics: </a:t>
            </a:r>
            <a:endParaRPr/>
          </a:p>
          <a:p>
            <a:pPr marL="685800" marR="0" lvl="1" indent="-228600" algn="l" rtl="0">
              <a:lnSpc>
                <a:spcPct val="100000"/>
              </a:lnSpc>
              <a:spcBef>
                <a:spcPts val="1800"/>
              </a:spcBef>
              <a:spcAft>
                <a:spcPts val="0"/>
              </a:spcAft>
              <a:buClr>
                <a:srgbClr val="154578"/>
              </a:buClr>
              <a:buSzPts val="2400"/>
              <a:buFont typeface="NTR"/>
              <a:buChar char="‒"/>
            </a:pPr>
            <a:r>
              <a:rPr lang="en-US" sz="2400" b="0" i="0" u="none" strike="noStrike" cap="none">
                <a:solidFill>
                  <a:srgbClr val="000000"/>
                </a:solidFill>
                <a:latin typeface="Tahoma"/>
                <a:ea typeface="Tahoma"/>
                <a:cs typeface="Tahoma"/>
                <a:sym typeface="Tahoma"/>
              </a:rPr>
              <a:t>Measure system policies and conditions that influence individual outcomes</a:t>
            </a:r>
            <a:endParaRPr sz="2400" b="0" i="0" u="none" strike="noStrike" cap="none">
              <a:solidFill>
                <a:srgbClr val="000000"/>
              </a:solidFill>
              <a:latin typeface="Tahoma"/>
              <a:ea typeface="Tahoma"/>
              <a:cs typeface="Tahoma"/>
              <a:sym typeface="Tahoma"/>
            </a:endParaRPr>
          </a:p>
        </p:txBody>
      </p:sp>
      <p:sp>
        <p:nvSpPr>
          <p:cNvPr id="276" name="Google Shape;276;p32"/>
          <p:cNvSpPr txBox="1"/>
          <p:nvPr/>
        </p:nvSpPr>
        <p:spPr>
          <a:xfrm>
            <a:off x="6412375" y="3669393"/>
            <a:ext cx="5359200" cy="1569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i="0" u="none" strike="noStrike" cap="none">
                <a:solidFill>
                  <a:srgbClr val="000000"/>
                </a:solidFill>
                <a:latin typeface="Tahoma"/>
                <a:ea typeface="Tahoma"/>
                <a:cs typeface="Tahoma"/>
                <a:sym typeface="Tahoma"/>
              </a:rPr>
              <a:t>Ex: Presence of program-level policies aimed at offering alternative approaches to negative discipline and promoting positive behavior supports.</a:t>
            </a:r>
            <a:endParaRPr sz="1800">
              <a:solidFill>
                <a:schemeClr val="dk1"/>
              </a:solidFill>
              <a:latin typeface="Calibri"/>
              <a:ea typeface="Calibri"/>
              <a:cs typeface="Calibri"/>
              <a:sym typeface="Calibri"/>
            </a:endParaRPr>
          </a:p>
        </p:txBody>
      </p:sp>
      <p:cxnSp>
        <p:nvCxnSpPr>
          <p:cNvPr id="274" name="Google Shape;274;p32" descr="&quot; &quot;"/>
          <p:cNvCxnSpPr/>
          <p:nvPr/>
        </p:nvCxnSpPr>
        <p:spPr>
          <a:xfrm>
            <a:off x="5712258" y="1825625"/>
            <a:ext cx="0" cy="3822900"/>
          </a:xfrm>
          <a:prstGeom prst="straightConnector1">
            <a:avLst/>
          </a:prstGeom>
          <a:noFill/>
          <a:ln w="9525" cap="flat" cmpd="sng">
            <a:solidFill>
              <a:schemeClr val="accent1"/>
            </a:solidFill>
            <a:prstDash val="solid"/>
            <a:miter lim="800000"/>
            <a:headEnd type="none" w="sm" len="sm"/>
            <a:tailEnd type="none" w="sm" len="sm"/>
          </a:ln>
        </p:spPr>
      </p:cxnSp>
      <p:cxnSp>
        <p:nvCxnSpPr>
          <p:cNvPr id="277" name="Google Shape;277;p32" descr="&quot; &quot;"/>
          <p:cNvCxnSpPr/>
          <p:nvPr/>
        </p:nvCxnSpPr>
        <p:spPr>
          <a:xfrm>
            <a:off x="173620" y="3360426"/>
            <a:ext cx="11794500" cy="0"/>
          </a:xfrm>
          <a:prstGeom prst="straightConnector1">
            <a:avLst/>
          </a:prstGeom>
          <a:noFill/>
          <a:ln w="9525" cap="flat" cmpd="sng">
            <a:solidFill>
              <a:schemeClr val="accent1"/>
            </a:solidFill>
            <a:prstDash val="solid"/>
            <a:miter lim="800000"/>
            <a:headEnd type="none" w="sm" len="sm"/>
            <a:tailEnd type="none" w="sm" len="sm"/>
          </a:ln>
        </p:spPr>
      </p:cxn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40"/>
          <p:cNvSpPr txBox="1">
            <a:spLocks noGrp="1"/>
          </p:cNvSpPr>
          <p:nvPr>
            <p:ph type="title"/>
          </p:nvPr>
        </p:nvSpPr>
        <p:spPr>
          <a:xfrm>
            <a:off x="464949" y="47761"/>
            <a:ext cx="11561700" cy="8448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154578"/>
              </a:buClr>
              <a:buSzPts val="4000"/>
              <a:buFont typeface="Tahoma"/>
              <a:buNone/>
            </a:pPr>
            <a:r>
              <a:rPr lang="en-US" sz="4000" dirty="0"/>
              <a:t>STEP Forward with Data Framework</a:t>
            </a:r>
            <a:endParaRPr dirty="0"/>
          </a:p>
        </p:txBody>
      </p:sp>
      <p:sp>
        <p:nvSpPr>
          <p:cNvPr id="380" name="Google Shape;380;p40"/>
          <p:cNvSpPr/>
          <p:nvPr/>
        </p:nvSpPr>
        <p:spPr>
          <a:xfrm>
            <a:off x="1804833" y="1070310"/>
            <a:ext cx="7015800" cy="787200"/>
          </a:xfrm>
          <a:prstGeom prst="roundRect">
            <a:avLst>
              <a:gd name="adj" fmla="val 16667"/>
            </a:avLst>
          </a:prstGeom>
          <a:solidFill>
            <a:srgbClr val="E7E6E6"/>
          </a:solid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1800"/>
              <a:buFont typeface="Arial"/>
              <a:buNone/>
            </a:pPr>
            <a:r>
              <a:rPr lang="en-US" sz="1800" b="0" i="0" u="none" strike="noStrike" cap="none" dirty="0">
                <a:solidFill>
                  <a:srgbClr val="000000"/>
                </a:solidFill>
                <a:latin typeface="Lato"/>
                <a:ea typeface="Lato"/>
                <a:cs typeface="Lato"/>
                <a:sym typeface="Lato"/>
              </a:rPr>
              <a:t>Access resources at </a:t>
            </a:r>
            <a:r>
              <a:rPr lang="en-US" sz="1800" b="0" i="0" u="sng" strike="noStrike" cap="none" dirty="0">
                <a:solidFill>
                  <a:schemeClr val="hlink"/>
                </a:solidFill>
                <a:latin typeface="Lato"/>
                <a:ea typeface="Lato"/>
                <a:cs typeface="Lato"/>
                <a:sym typeface="Lato"/>
                <a:hlinkClick r:id="rId3" tooltip="Early Childhood Data Collaborative - Child Trends"/>
              </a:rPr>
              <a:t>www.ecedata.org</a:t>
            </a:r>
            <a:endParaRPr sz="1800" b="0" i="0" u="none" strike="noStrike" cap="none" dirty="0">
              <a:solidFill>
                <a:srgbClr val="000000"/>
              </a:solidFill>
              <a:latin typeface="Lato"/>
              <a:ea typeface="Lato"/>
              <a:cs typeface="Lato"/>
              <a:sym typeface="Lato"/>
            </a:endParaRPr>
          </a:p>
          <a:p>
            <a:pPr marL="0" marR="0" lvl="0" indent="0" algn="ctr" rtl="0">
              <a:lnSpc>
                <a:spcPct val="90000"/>
              </a:lnSpc>
              <a:spcBef>
                <a:spcPts val="1000"/>
              </a:spcBef>
              <a:spcAft>
                <a:spcPts val="0"/>
              </a:spcAft>
              <a:buClr>
                <a:srgbClr val="000000"/>
              </a:buClr>
              <a:buSzPts val="1800"/>
              <a:buFont typeface="Arial"/>
              <a:buNone/>
            </a:pPr>
            <a:r>
              <a:rPr lang="en-US" sz="1800" b="0" i="0" u="none" strike="noStrike" cap="none" dirty="0">
                <a:solidFill>
                  <a:srgbClr val="000000"/>
                </a:solidFill>
                <a:latin typeface="Lato"/>
                <a:ea typeface="Lato"/>
                <a:cs typeface="Lato"/>
                <a:sym typeface="Lato"/>
              </a:rPr>
              <a:t>Reach out directly to us at: </a:t>
            </a:r>
            <a:r>
              <a:rPr lang="en-US" sz="1800" b="0" i="0" u="sng" strike="noStrike" cap="none" dirty="0">
                <a:solidFill>
                  <a:schemeClr val="hlink"/>
                </a:solidFill>
                <a:latin typeface="Lato"/>
                <a:ea typeface="Lato"/>
                <a:cs typeface="Lato"/>
                <a:sym typeface="Lato"/>
                <a:hlinkClick r:id="rId4" tooltip="Contact Child Trends"/>
              </a:rPr>
              <a:t>prekdata@childtrends.org</a:t>
            </a:r>
            <a:r>
              <a:rPr lang="en-US" sz="1800" b="0" i="0" u="none" strike="noStrike" cap="none" dirty="0">
                <a:solidFill>
                  <a:srgbClr val="000000"/>
                </a:solidFill>
                <a:latin typeface="Lato"/>
                <a:ea typeface="Lato"/>
                <a:cs typeface="Lato"/>
                <a:sym typeface="Lato"/>
              </a:rPr>
              <a:t> </a:t>
            </a:r>
            <a:endParaRPr sz="900" b="0" i="0" u="none" strike="noStrike" cap="none" dirty="0">
              <a:solidFill>
                <a:srgbClr val="000000"/>
              </a:solidFill>
              <a:latin typeface="Lato"/>
              <a:ea typeface="Lato"/>
              <a:cs typeface="Lato"/>
              <a:sym typeface="Lato"/>
            </a:endParaRPr>
          </a:p>
        </p:txBody>
      </p:sp>
      <p:pic>
        <p:nvPicPr>
          <p:cNvPr id="375" name="Google Shape;375;p40" descr="Cover of the System Transformation for Equitable Preschools (STEP Forward with Data) Framework: Moving Toward an Equitable Preschool System report by Child Trends."/>
          <p:cNvPicPr preferRelativeResize="0"/>
          <p:nvPr/>
        </p:nvPicPr>
        <p:blipFill rotWithShape="1">
          <a:blip r:embed="rId5">
            <a:alphaModFix/>
          </a:blip>
          <a:srcRect b="239"/>
          <a:stretch/>
        </p:blipFill>
        <p:spPr>
          <a:xfrm>
            <a:off x="221439" y="2096585"/>
            <a:ext cx="2620757" cy="3383280"/>
          </a:xfrm>
          <a:prstGeom prst="rect">
            <a:avLst/>
          </a:prstGeom>
          <a:noFill/>
          <a:ln w="9525" cap="flat" cmpd="sng">
            <a:solidFill>
              <a:schemeClr val="dk1"/>
            </a:solidFill>
            <a:prstDash val="solid"/>
            <a:round/>
            <a:headEnd type="none" w="sm" len="sm"/>
            <a:tailEnd type="none" w="sm" len="sm"/>
          </a:ln>
        </p:spPr>
      </p:pic>
      <p:sp>
        <p:nvSpPr>
          <p:cNvPr id="376" name="Google Shape;376;p40"/>
          <p:cNvSpPr txBox="1"/>
          <p:nvPr/>
        </p:nvSpPr>
        <p:spPr>
          <a:xfrm>
            <a:off x="221439" y="5639531"/>
            <a:ext cx="2620800" cy="369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chemeClr val="dk1"/>
                </a:solidFill>
                <a:latin typeface="Lato"/>
                <a:ea typeface="Lato"/>
                <a:cs typeface="Lato"/>
                <a:sym typeface="Lato"/>
              </a:rPr>
              <a:t>Report</a:t>
            </a:r>
            <a:endParaRPr/>
          </a:p>
        </p:txBody>
      </p:sp>
      <p:pic>
        <p:nvPicPr>
          <p:cNvPr id="379" name="Google Shape;379;p40" descr="Interactive website with additional resources on the at www.ecedata.org&#10;website.&#10;"/>
          <p:cNvPicPr preferRelativeResize="0"/>
          <p:nvPr/>
        </p:nvPicPr>
        <p:blipFill rotWithShape="1">
          <a:blip r:embed="rId6">
            <a:alphaModFix/>
          </a:blip>
          <a:srcRect/>
          <a:stretch/>
        </p:blipFill>
        <p:spPr>
          <a:xfrm>
            <a:off x="2913857" y="2096585"/>
            <a:ext cx="6663841" cy="3383279"/>
          </a:xfrm>
          <a:prstGeom prst="rect">
            <a:avLst/>
          </a:prstGeom>
          <a:noFill/>
          <a:ln w="9525" cap="flat" cmpd="sng">
            <a:solidFill>
              <a:schemeClr val="dk1"/>
            </a:solidFill>
            <a:prstDash val="solid"/>
            <a:round/>
            <a:headEnd type="none" w="sm" len="sm"/>
            <a:tailEnd type="none" w="sm" len="sm"/>
          </a:ln>
        </p:spPr>
      </p:pic>
      <p:sp>
        <p:nvSpPr>
          <p:cNvPr id="377" name="Google Shape;377;p40"/>
          <p:cNvSpPr txBox="1"/>
          <p:nvPr/>
        </p:nvSpPr>
        <p:spPr>
          <a:xfrm>
            <a:off x="2724287" y="5639531"/>
            <a:ext cx="6663900" cy="369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chemeClr val="dk1"/>
                </a:solidFill>
                <a:latin typeface="Lato"/>
                <a:ea typeface="Lato"/>
                <a:cs typeface="Lato"/>
                <a:sym typeface="Lato"/>
              </a:rPr>
              <a:t>Interactive website with additional resources</a:t>
            </a:r>
            <a:endParaRPr/>
          </a:p>
        </p:txBody>
      </p:sp>
      <p:pic>
        <p:nvPicPr>
          <p:cNvPr id="373" name="Google Shape;373;p40" descr="Cover of the System Transformation for Equitable Preschools (STEP Forward with Data) Framework Implementation Guide by Child Trends."/>
          <p:cNvPicPr preferRelativeResize="0"/>
          <p:nvPr/>
        </p:nvPicPr>
        <p:blipFill rotWithShape="1">
          <a:blip r:embed="rId7">
            <a:alphaModFix/>
          </a:blip>
          <a:srcRect/>
          <a:stretch/>
        </p:blipFill>
        <p:spPr>
          <a:xfrm>
            <a:off x="9499581" y="2096585"/>
            <a:ext cx="2620757" cy="3383280"/>
          </a:xfrm>
          <a:prstGeom prst="rect">
            <a:avLst/>
          </a:prstGeom>
          <a:noFill/>
          <a:ln w="9525" cap="flat" cmpd="sng">
            <a:solidFill>
              <a:schemeClr val="dk1"/>
            </a:solidFill>
            <a:prstDash val="solid"/>
            <a:round/>
            <a:headEnd type="none" w="sm" len="sm"/>
            <a:tailEnd type="none" w="sm" len="sm"/>
          </a:ln>
        </p:spPr>
      </p:pic>
      <p:sp>
        <p:nvSpPr>
          <p:cNvPr id="378" name="Google Shape;378;p40"/>
          <p:cNvSpPr txBox="1"/>
          <p:nvPr/>
        </p:nvSpPr>
        <p:spPr>
          <a:xfrm>
            <a:off x="9649359" y="5639531"/>
            <a:ext cx="2620800" cy="369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chemeClr val="dk1"/>
                </a:solidFill>
                <a:latin typeface="Lato"/>
                <a:ea typeface="Lato"/>
                <a:cs typeface="Lato"/>
                <a:sym typeface="Lato"/>
              </a:rPr>
              <a:t>Implementation Guide</a:t>
            </a:r>
            <a:endParaRPr/>
          </a:p>
        </p:txBody>
      </p:sp>
      <p:pic>
        <p:nvPicPr>
          <p:cNvPr id="381" name="Google Shape;381;p40" descr="QR code for the System Transformation for Equitable Preschools (STEP Forward with Data) Framework on the Child Trends Website."/>
          <p:cNvPicPr preferRelativeResize="0"/>
          <p:nvPr/>
        </p:nvPicPr>
        <p:blipFill rotWithShape="1">
          <a:blip r:embed="rId8">
            <a:alphaModFix/>
          </a:blip>
          <a:srcRect/>
          <a:stretch/>
        </p:blipFill>
        <p:spPr>
          <a:xfrm>
            <a:off x="10181233" y="160867"/>
            <a:ext cx="1777846" cy="177784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70"/>
        <p:cNvGrpSpPr/>
        <p:nvPr/>
      </p:nvGrpSpPr>
      <p:grpSpPr>
        <a:xfrm>
          <a:off x="0" y="0"/>
          <a:ext cx="0" cy="0"/>
          <a:chOff x="0" y="0"/>
          <a:chExt cx="0" cy="0"/>
        </a:xfrm>
      </p:grpSpPr>
      <p:sp>
        <p:nvSpPr>
          <p:cNvPr id="671" name="Google Shape;671;p71"/>
          <p:cNvSpPr txBox="1">
            <a:spLocks noGrp="1"/>
          </p:cNvSpPr>
          <p:nvPr>
            <p:ph type="title"/>
          </p:nvPr>
        </p:nvSpPr>
        <p:spPr>
          <a:xfrm>
            <a:off x="609600" y="274638"/>
            <a:ext cx="10972800" cy="11430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Let’s Practice Activity</a:t>
            </a:r>
            <a:endParaRPr dirty="0"/>
          </a:p>
        </p:txBody>
      </p:sp>
      <p:sp>
        <p:nvSpPr>
          <p:cNvPr id="672" name="Google Shape;672;p71"/>
          <p:cNvSpPr txBox="1"/>
          <p:nvPr/>
        </p:nvSpPr>
        <p:spPr>
          <a:xfrm>
            <a:off x="707976" y="1534499"/>
            <a:ext cx="9341100" cy="4467715"/>
          </a:xfrm>
          <a:prstGeom prst="rect">
            <a:avLst/>
          </a:prstGeom>
          <a:noFill/>
          <a:ln>
            <a:noFill/>
          </a:ln>
        </p:spPr>
        <p:txBody>
          <a:bodyPr spcFirstLastPara="1" wrap="square" lIns="91425" tIns="91425" rIns="91425" bIns="91425" anchor="t" anchorCtr="0">
            <a:noAutofit/>
          </a:bodyPr>
          <a:lstStyle/>
          <a:p>
            <a:pPr marL="76200" lvl="0" algn="l" rtl="0">
              <a:spcBef>
                <a:spcPts val="0"/>
              </a:spcBef>
              <a:spcAft>
                <a:spcPts val="0"/>
              </a:spcAft>
              <a:buClr>
                <a:schemeClr val="dk1"/>
              </a:buClr>
              <a:buSzPts val="2400"/>
            </a:pPr>
            <a:r>
              <a:rPr lang="en-US" sz="2400">
                <a:solidFill>
                  <a:schemeClr val="dk1"/>
                </a:solidFill>
                <a:latin typeface="Tahoma"/>
                <a:ea typeface="Tahoma"/>
                <a:cs typeface="Tahoma"/>
                <a:sym typeface="Tahoma"/>
              </a:rPr>
              <a:t>Look at the handout at your table (Part 1)</a:t>
            </a:r>
            <a:endParaRPr sz="2400">
              <a:solidFill>
                <a:schemeClr val="dk1"/>
              </a:solidFill>
              <a:latin typeface="Tahoma"/>
              <a:ea typeface="Tahoma"/>
              <a:cs typeface="Tahoma"/>
              <a:sym typeface="Tahoma"/>
            </a:endParaRPr>
          </a:p>
          <a:p>
            <a:pPr marL="457200" lvl="0" indent="0" algn="l" rtl="0">
              <a:spcBef>
                <a:spcPts val="0"/>
              </a:spcBef>
              <a:spcAft>
                <a:spcPts val="0"/>
              </a:spcAft>
              <a:buNone/>
            </a:pPr>
            <a:endParaRPr sz="2400">
              <a:solidFill>
                <a:schemeClr val="dk1"/>
              </a:solidFill>
              <a:latin typeface="Tahoma"/>
              <a:ea typeface="Tahoma"/>
              <a:cs typeface="Tahoma"/>
              <a:sym typeface="Tahoma"/>
            </a:endParaRPr>
          </a:p>
          <a:p>
            <a:pPr marL="457200" lvl="0" indent="-381000" algn="l" rtl="0">
              <a:spcBef>
                <a:spcPts val="0"/>
              </a:spcBef>
              <a:spcAft>
                <a:spcPts val="0"/>
              </a:spcAft>
              <a:buClr>
                <a:schemeClr val="dk1"/>
              </a:buClr>
              <a:buSzPts val="2400"/>
              <a:buFont typeface="Tahoma"/>
              <a:buChar char="●"/>
            </a:pPr>
            <a:r>
              <a:rPr lang="en-US" sz="2400">
                <a:solidFill>
                  <a:schemeClr val="dk1"/>
                </a:solidFill>
                <a:latin typeface="Tahoma"/>
                <a:ea typeface="Tahoma"/>
                <a:cs typeface="Tahoma"/>
                <a:sym typeface="Tahoma"/>
              </a:rPr>
              <a:t>Which STEP Framework step(s) are a focus area for your team?</a:t>
            </a:r>
            <a:endParaRPr sz="2400">
              <a:solidFill>
                <a:schemeClr val="dk1"/>
              </a:solidFill>
              <a:latin typeface="Tahoma"/>
              <a:ea typeface="Tahoma"/>
              <a:cs typeface="Tahoma"/>
              <a:sym typeface="Tahoma"/>
            </a:endParaRPr>
          </a:p>
          <a:p>
            <a:pPr marL="76200" lvl="0" algn="l" rtl="0">
              <a:spcBef>
                <a:spcPts val="0"/>
              </a:spcBef>
              <a:spcAft>
                <a:spcPts val="0"/>
              </a:spcAft>
              <a:buClr>
                <a:schemeClr val="dk1"/>
              </a:buClr>
              <a:buSzPts val="2400"/>
            </a:pPr>
            <a:endParaRPr lang="en-US" sz="2400">
              <a:solidFill>
                <a:schemeClr val="dk1"/>
              </a:solidFill>
              <a:latin typeface="Tahoma"/>
              <a:ea typeface="Tahoma"/>
              <a:cs typeface="Tahoma"/>
              <a:sym typeface="Tahoma"/>
            </a:endParaRPr>
          </a:p>
          <a:p>
            <a:pPr marL="457200" indent="-381000">
              <a:buClr>
                <a:schemeClr val="dk1"/>
              </a:buClr>
              <a:buSzPts val="2400"/>
              <a:buFont typeface="Tahoma"/>
              <a:buChar char="●"/>
            </a:pPr>
            <a:r>
              <a:rPr lang="en-US" sz="2400" ker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Which Essential Question(s) from the STEP Framework is your team interested in exploring?</a:t>
            </a:r>
          </a:p>
          <a:p>
            <a:pPr marL="457200" indent="-381000">
              <a:buClr>
                <a:schemeClr val="dk1"/>
              </a:buClr>
              <a:buSzPts val="2400"/>
              <a:buFont typeface="Tahoma"/>
              <a:buChar char="●"/>
            </a:pPr>
            <a:endParaRPr lang="en-US" sz="2400" ker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marL="457200" indent="-381000">
              <a:buClr>
                <a:schemeClr val="dk1"/>
              </a:buClr>
              <a:buSzPts val="2400"/>
              <a:buFont typeface="Tahoma"/>
              <a:buChar char="●"/>
            </a:pPr>
            <a:r>
              <a:rPr lang="en-US" sz="2400">
                <a:solidFill>
                  <a:schemeClr val="dk1"/>
                </a:solidFill>
                <a:latin typeface="Tahoma"/>
                <a:ea typeface="Tahoma"/>
                <a:cs typeface="Tahoma"/>
                <a:sym typeface="Tahoma"/>
              </a:rPr>
              <a:t>What challenges exist in answering these questions?</a:t>
            </a:r>
          </a:p>
          <a:p>
            <a:pPr marL="76200">
              <a:buClr>
                <a:schemeClr val="dk1"/>
              </a:buClr>
              <a:buSzPts val="2400"/>
            </a:pPr>
            <a:endParaRPr lang="en-US" sz="2400" kern="100">
              <a:effectLst/>
              <a:latin typeface="Calibri" panose="020F0502020204030204" pitchFamily="34" charset="0"/>
              <a:ea typeface="Calibri" panose="020F0502020204030204" pitchFamily="34" charset="0"/>
              <a:cs typeface="Times New Roman" panose="02020603050405020304" pitchFamily="18" charset="0"/>
            </a:endParaRPr>
          </a:p>
          <a:p>
            <a:pPr marL="457200" lvl="0" indent="-381000" algn="l" rtl="0">
              <a:spcBef>
                <a:spcPts val="0"/>
              </a:spcBef>
              <a:spcAft>
                <a:spcPts val="0"/>
              </a:spcAft>
              <a:buClr>
                <a:schemeClr val="dk1"/>
              </a:buClr>
              <a:buSzPts val="2400"/>
              <a:buFont typeface="Tahoma"/>
              <a:buChar char="●"/>
            </a:pPr>
            <a:r>
              <a:rPr lang="en-US" sz="2400" kern="0">
                <a:solidFill>
                  <a:srgbClr val="000000"/>
                </a:solidFill>
                <a:effectLst/>
                <a:latin typeface="Arial" panose="020B0604020202020204" pitchFamily="34" charset="0"/>
                <a:ea typeface="Times New Roman" panose="02020603050405020304" pitchFamily="18" charset="0"/>
              </a:rPr>
              <a:t>What relationships does our team have with early childhood partners that can be leveraged to help answer these questions?</a:t>
            </a:r>
            <a:endParaRPr sz="2400">
              <a:solidFill>
                <a:schemeClr val="dk1"/>
              </a:solidFill>
              <a:latin typeface="Tahoma"/>
              <a:ea typeface="Tahoma"/>
              <a:cs typeface="Tahoma"/>
              <a:sym typeface="Tahoma"/>
            </a:endParaRPr>
          </a:p>
          <a:p>
            <a:pPr marL="0" lvl="0" indent="0" algn="l" rtl="0">
              <a:spcBef>
                <a:spcPts val="0"/>
              </a:spcBef>
              <a:spcAft>
                <a:spcPts val="0"/>
              </a:spcAft>
              <a:buNone/>
            </a:pPr>
            <a:endParaRPr sz="2400">
              <a:solidFill>
                <a:schemeClr val="dk1"/>
              </a:solidFill>
              <a:latin typeface="Tahoma"/>
              <a:ea typeface="Tahoma"/>
              <a:cs typeface="Tahoma"/>
              <a:sym typeface="Tahoma"/>
            </a:endParaRPr>
          </a:p>
        </p:txBody>
      </p:sp>
      <p:pic>
        <p:nvPicPr>
          <p:cNvPr id="2" name="Picture 1" descr="&quot; &quot;">
            <a:extLst>
              <a:ext uri="{FF2B5EF4-FFF2-40B4-BE49-F238E27FC236}">
                <a16:creationId xmlns:a16="http://schemas.microsoft.com/office/drawing/2014/main" id="{027E7817-5B0A-4B45-22B0-E5934EA2204B}"/>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9086848" y="304800"/>
            <a:ext cx="2543175" cy="1695450"/>
          </a:xfrm>
          <a:prstGeom prst="rect">
            <a:avLst/>
          </a:prstGeom>
          <a:effectLst>
            <a:softEdge rad="63500"/>
          </a:effectLst>
        </p:spPr>
      </p:pic>
    </p:spTree>
    <p:extLst>
      <p:ext uri="{BB962C8B-B14F-4D97-AF65-F5344CB8AC3E}">
        <p14:creationId xmlns:p14="http://schemas.microsoft.com/office/powerpoint/2010/main" val="14808876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41"/>
          <p:cNvSpPr txBox="1">
            <a:spLocks noGrp="1"/>
          </p:cNvSpPr>
          <p:nvPr>
            <p:ph type="ctrTitle"/>
          </p:nvPr>
        </p:nvSpPr>
        <p:spPr>
          <a:xfrm>
            <a:off x="485774" y="0"/>
            <a:ext cx="7803983" cy="3255962"/>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lt1"/>
              </a:buClr>
              <a:buSzPts val="4800"/>
              <a:buFont typeface="Tahoma"/>
              <a:buNone/>
            </a:pPr>
            <a:r>
              <a:rPr lang="en-US" dirty="0" err="1"/>
              <a:t>DaSy</a:t>
            </a:r>
            <a:r>
              <a:rPr lang="en-US" dirty="0"/>
              <a:t> Data System Framework</a:t>
            </a:r>
            <a:endParaRPr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54578"/>
              </a:buClr>
              <a:buSzPts val="3600"/>
              <a:buFont typeface="Tahoma"/>
              <a:buNone/>
            </a:pPr>
            <a:r>
              <a:rPr lang="en-US" sz="3600" dirty="0"/>
              <a:t>The </a:t>
            </a:r>
            <a:r>
              <a:rPr lang="en-US" sz="3600" dirty="0" err="1"/>
              <a:t>DaSy</a:t>
            </a:r>
            <a:r>
              <a:rPr lang="en-US" sz="3600" dirty="0"/>
              <a:t> Data System Framework: </a:t>
            </a:r>
            <a:r>
              <a:rPr lang="en-US" sz="3600" i="1" dirty="0"/>
              <a:t>What is it?</a:t>
            </a:r>
            <a:endParaRPr dirty="0"/>
          </a:p>
        </p:txBody>
      </p:sp>
      <p:sp>
        <p:nvSpPr>
          <p:cNvPr id="395" name="Google Shape;395;p42"/>
          <p:cNvSpPr txBox="1">
            <a:spLocks noGrp="1"/>
          </p:cNvSpPr>
          <p:nvPr>
            <p:ph type="body" idx="1"/>
          </p:nvPr>
        </p:nvSpPr>
        <p:spPr>
          <a:xfrm>
            <a:off x="1046770" y="2203777"/>
            <a:ext cx="6276975" cy="4121788"/>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Clr>
                <a:srgbClr val="154578"/>
              </a:buClr>
              <a:buSzPts val="2800"/>
              <a:buChar char="•"/>
            </a:pPr>
            <a:r>
              <a:rPr lang="en-US" sz="2800"/>
              <a:t>The Data System Framework specifies in detail the characteristics of a high-quality state data system</a:t>
            </a:r>
            <a:endParaRPr/>
          </a:p>
          <a:p>
            <a:pPr marL="228600" lvl="0" indent="-228600" algn="l" rtl="0">
              <a:lnSpc>
                <a:spcPct val="100000"/>
              </a:lnSpc>
              <a:spcBef>
                <a:spcPts val="1000"/>
              </a:spcBef>
              <a:spcAft>
                <a:spcPts val="0"/>
              </a:spcAft>
              <a:buClr>
                <a:srgbClr val="154578"/>
              </a:buClr>
              <a:buSzPts val="2800"/>
              <a:buChar char="•"/>
            </a:pPr>
            <a:r>
              <a:rPr lang="en-US" sz="2800"/>
              <a:t>The Framework answers the question </a:t>
            </a:r>
            <a:r>
              <a:rPr lang="en-US" sz="2800" b="1"/>
              <a:t>“What does a high-quality state data system for Part C or Part B 619 look like?”</a:t>
            </a:r>
            <a:endParaRPr/>
          </a:p>
        </p:txBody>
      </p:sp>
      <p:pic>
        <p:nvPicPr>
          <p:cNvPr id="396" name="Google Shape;396;p42" descr="&quot; &quot;">
            <a:extLst>
              <a:ext uri="{C183D7F6-B498-43B3-948B-1728B52AA6E4}">
                <adec:decorative xmlns:adec="http://schemas.microsoft.com/office/drawing/2017/decorative" val="0"/>
              </a:ext>
            </a:extLst>
          </p:cNvPr>
          <p:cNvPicPr preferRelativeResize="0"/>
          <p:nvPr/>
        </p:nvPicPr>
        <p:blipFill rotWithShape="1">
          <a:blip r:embed="rId3">
            <a:alphaModFix/>
          </a:blip>
          <a:srcRect l="25602" t="14293"/>
          <a:stretch/>
        </p:blipFill>
        <p:spPr>
          <a:xfrm>
            <a:off x="7932750" y="2383994"/>
            <a:ext cx="2962066" cy="3045016"/>
          </a:xfrm>
          <a:prstGeom prst="rect">
            <a:avLst/>
          </a:prstGeom>
          <a:noFill/>
          <a:ln>
            <a:noFill/>
          </a:ln>
          <a:effectLst>
            <a:outerShdw blurRad="292100" dist="139700" dir="2700000" algn="tl" rotWithShape="0">
              <a:srgbClr val="333333">
                <a:alpha val="64705"/>
              </a:srgbClr>
            </a:outerShdw>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600" dirty="0"/>
              <a:t>The </a:t>
            </a:r>
            <a:r>
              <a:rPr lang="en-US" sz="3600" dirty="0" err="1"/>
              <a:t>DaSy</a:t>
            </a:r>
            <a:r>
              <a:rPr lang="en-US" sz="3600" dirty="0"/>
              <a:t> Data System Framework: </a:t>
            </a:r>
            <a:r>
              <a:rPr lang="en-US" sz="3600" i="1" dirty="0"/>
              <a:t>What is it?</a:t>
            </a:r>
          </a:p>
        </p:txBody>
      </p:sp>
      <p:pic>
        <p:nvPicPr>
          <p:cNvPr id="8" name="Picture 7" descr="Graphical representation of the ECTA system framework. Building high-quality systems is in the center and is surrounded by Governance, Finance, Personnel/Workforce, Data Systems, Accountability and Quality Improvement, and Quality Standards ">
            <a:extLst>
              <a:ext uri="{FF2B5EF4-FFF2-40B4-BE49-F238E27FC236}">
                <a16:creationId xmlns:a16="http://schemas.microsoft.com/office/drawing/2014/main" id="{E877DF02-F8DA-409B-9CE2-D19059B2A632}"/>
              </a:ext>
            </a:extLst>
          </p:cNvPr>
          <p:cNvPicPr>
            <a:picLocks noChangeAspect="1"/>
          </p:cNvPicPr>
          <p:nvPr/>
        </p:nvPicPr>
        <p:blipFill>
          <a:blip r:embed="rId3"/>
          <a:stretch>
            <a:fillRect/>
          </a:stretch>
        </p:blipFill>
        <p:spPr>
          <a:xfrm>
            <a:off x="1403872" y="2081225"/>
            <a:ext cx="5523455" cy="4328535"/>
          </a:xfrm>
          <a:prstGeom prst="rect">
            <a:avLst/>
          </a:prstGeom>
        </p:spPr>
      </p:pic>
      <p:sp>
        <p:nvSpPr>
          <p:cNvPr id="6" name="Content Placeholder 5"/>
          <p:cNvSpPr>
            <a:spLocks noGrp="1"/>
          </p:cNvSpPr>
          <p:nvPr>
            <p:ph idx="1"/>
          </p:nvPr>
        </p:nvSpPr>
        <p:spPr>
          <a:xfrm>
            <a:off x="7280471" y="1840480"/>
            <a:ext cx="3831038" cy="1943100"/>
          </a:xfrm>
        </p:spPr>
        <p:txBody>
          <a:bodyPr>
            <a:normAutofit fontScale="92500" lnSpcReduction="10000"/>
          </a:bodyPr>
          <a:lstStyle/>
          <a:p>
            <a:pPr marL="0" indent="0" algn="ctr">
              <a:buNone/>
            </a:pPr>
            <a:r>
              <a:rPr lang="en-US" sz="2800"/>
              <a:t>It is the Data System component of the larger </a:t>
            </a:r>
            <a:r>
              <a:rPr lang="en-US" sz="2800" b="1"/>
              <a:t>ECTA System Framework for Part C &amp; Section 619</a:t>
            </a:r>
            <a:r>
              <a:rPr lang="en-US" sz="2800"/>
              <a:t>.</a:t>
            </a:r>
          </a:p>
        </p:txBody>
      </p:sp>
      <p:grpSp>
        <p:nvGrpSpPr>
          <p:cNvPr id="7" name="Group 6" descr="&quot; &quot;">
            <a:extLst>
              <a:ext uri="{FF2B5EF4-FFF2-40B4-BE49-F238E27FC236}">
                <a16:creationId xmlns:a16="http://schemas.microsoft.com/office/drawing/2014/main" id="{5CD0178A-30B7-4466-BCFE-6ADE177912AA}"/>
              </a:ext>
            </a:extLst>
          </p:cNvPr>
          <p:cNvGrpSpPr/>
          <p:nvPr/>
        </p:nvGrpSpPr>
        <p:grpSpPr>
          <a:xfrm>
            <a:off x="7781678" y="3773365"/>
            <a:ext cx="3436219" cy="2070444"/>
            <a:chOff x="8941870" y="3937888"/>
            <a:chExt cx="2897205" cy="2246936"/>
          </a:xfrm>
        </p:grpSpPr>
        <p:sp>
          <p:nvSpPr>
            <p:cNvPr id="5" name="Wave 4">
              <a:extLst>
                <a:ext uri="{FF2B5EF4-FFF2-40B4-BE49-F238E27FC236}">
                  <a16:creationId xmlns:a16="http://schemas.microsoft.com/office/drawing/2014/main" id="{BC07C969-EAAB-4CD6-A392-97A5A8043D0E}"/>
                </a:ext>
              </a:extLst>
            </p:cNvPr>
            <p:cNvSpPr/>
            <p:nvPr/>
          </p:nvSpPr>
          <p:spPr>
            <a:xfrm>
              <a:off x="8941870" y="3937888"/>
              <a:ext cx="2897205" cy="2246936"/>
            </a:xfrm>
            <a:prstGeom prst="wave">
              <a:avLst/>
            </a:prstGeom>
            <a:solidFill>
              <a:schemeClr val="accent1">
                <a:lumMod val="75000"/>
              </a:scheme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4A94D1E4-5F87-46C6-8A4F-C5A6A8CF0FCF}"/>
                </a:ext>
              </a:extLst>
            </p:cNvPr>
            <p:cNvSpPr txBox="1"/>
            <p:nvPr/>
          </p:nvSpPr>
          <p:spPr>
            <a:xfrm>
              <a:off x="8987670" y="4564638"/>
              <a:ext cx="2802577" cy="1302649"/>
            </a:xfrm>
            <a:prstGeom prst="rect">
              <a:avLst/>
            </a:prstGeom>
            <a:noFill/>
          </p:spPr>
          <p:txBody>
            <a:bodyPr wrap="square" rtlCol="0">
              <a:spAutoFit/>
            </a:bodyPr>
            <a:lstStyle>
              <a:defPPr>
                <a:defRPr lang="en-US"/>
              </a:defPPr>
              <a:lvl1pPr algn="ctr">
                <a:defRPr i="1">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prstClr val="white"/>
                  </a:solidFill>
                  <a:effectLst/>
                  <a:uLnTx/>
                  <a:uFillTx/>
                  <a:latin typeface="Calibri" panose="020F0502020204030204"/>
                  <a:ea typeface="+mn-ea"/>
                  <a:cs typeface="+mn-cs"/>
                </a:rPr>
                <a:t>The ECTA components are being revised and will be available in the coming months.</a:t>
              </a:r>
            </a:p>
          </p:txBody>
        </p:sp>
      </p:grpSp>
      <p:sp>
        <p:nvSpPr>
          <p:cNvPr id="2" name="TextBox 1">
            <a:extLst>
              <a:ext uri="{FF2B5EF4-FFF2-40B4-BE49-F238E27FC236}">
                <a16:creationId xmlns:a16="http://schemas.microsoft.com/office/drawing/2014/main" id="{536CF492-A68A-355D-0E5F-134AE7EB938B}"/>
              </a:ext>
            </a:extLst>
          </p:cNvPr>
          <p:cNvSpPr txBox="1"/>
          <p:nvPr/>
        </p:nvSpPr>
        <p:spPr>
          <a:xfrm>
            <a:off x="7758260" y="6108569"/>
            <a:ext cx="3450210" cy="523220"/>
          </a:xfrm>
          <a:prstGeom prst="rect">
            <a:avLst/>
          </a:prstGeom>
          <a:noFill/>
        </p:spPr>
        <p:txBody>
          <a:bodyPr wrap="square" rtlCol="0">
            <a:spAutoFit/>
          </a:bodyPr>
          <a:lstStyle/>
          <a:p>
            <a:r>
              <a:rPr lang="en-US" sz="1400" u="sng" dirty="0">
                <a:solidFill>
                  <a:schemeClr val="hlink"/>
                </a:solidFill>
                <a:latin typeface="Tahoma"/>
                <a:ea typeface="Tahoma"/>
                <a:cs typeface="Tahoma"/>
                <a:sym typeface="Tahoma"/>
                <a:hlinkClick r:id="rId4" tooltip="A System Framework for Building High-Quality Early Intervention and Preschool Special Education Programs"/>
              </a:rPr>
              <a:t>https://ectacenter.org/sysframe/</a:t>
            </a:r>
            <a:endParaRPr lang="en-US" sz="1400" dirty="0">
              <a:solidFill>
                <a:schemeClr val="dk1"/>
              </a:solidFill>
              <a:latin typeface="Tahoma"/>
              <a:ea typeface="Tahoma"/>
              <a:cs typeface="Tahoma"/>
              <a:sym typeface="Tahoma"/>
            </a:endParaRPr>
          </a:p>
          <a:p>
            <a:endParaRPr lang="en-US" dirty="0"/>
          </a:p>
        </p:txBody>
      </p:sp>
    </p:spTree>
    <p:extLst>
      <p:ext uri="{BB962C8B-B14F-4D97-AF65-F5344CB8AC3E}">
        <p14:creationId xmlns:p14="http://schemas.microsoft.com/office/powerpoint/2010/main" val="1837745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44" descr="&quot; &quot;"/>
          <p:cNvSpPr txBox="1">
            <a:spLocks noGrp="1"/>
          </p:cNvSpPr>
          <p:nvPr>
            <p:ph type="title"/>
          </p:nvPr>
        </p:nvSpPr>
        <p:spPr>
          <a:xfrm>
            <a:off x="838200" y="365125"/>
            <a:ext cx="108204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54578"/>
              </a:buClr>
              <a:buSzPts val="4400"/>
              <a:buFont typeface="Tahoma"/>
              <a:buNone/>
            </a:pPr>
            <a:r>
              <a:rPr lang="en-US" dirty="0"/>
              <a:t>Purpose of the </a:t>
            </a:r>
            <a:r>
              <a:rPr lang="en-US" dirty="0" err="1"/>
              <a:t>DaSy</a:t>
            </a:r>
            <a:r>
              <a:rPr lang="en-US" dirty="0"/>
              <a:t> Data System Framework</a:t>
            </a:r>
            <a:endParaRPr dirty="0"/>
          </a:p>
        </p:txBody>
      </p:sp>
      <p:sp>
        <p:nvSpPr>
          <p:cNvPr id="411" name="Google Shape;411;p44"/>
          <p:cNvSpPr txBox="1">
            <a:spLocks noGrp="1"/>
          </p:cNvSpPr>
          <p:nvPr>
            <p:ph type="body" idx="1"/>
          </p:nvPr>
        </p:nvSpPr>
        <p:spPr>
          <a:xfrm>
            <a:off x="906565" y="1962357"/>
            <a:ext cx="10586421" cy="4521388"/>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2600"/>
              <a:buNone/>
            </a:pPr>
            <a:r>
              <a:rPr lang="en-US" sz="2600">
                <a:solidFill>
                  <a:srgbClr val="227532"/>
                </a:solidFill>
              </a:rPr>
              <a:t>Enhance the capacity</a:t>
            </a:r>
            <a:r>
              <a:rPr lang="en-US" sz="2600">
                <a:solidFill>
                  <a:srgbClr val="39B54A"/>
                </a:solidFill>
              </a:rPr>
              <a:t> </a:t>
            </a:r>
            <a:r>
              <a:rPr lang="en-US" sz="2600"/>
              <a:t>of Part C and Section 619 state staff to: </a:t>
            </a:r>
            <a:endParaRPr/>
          </a:p>
          <a:p>
            <a:pPr marL="574675" lvl="0" indent="-234950" algn="l" rtl="0">
              <a:lnSpc>
                <a:spcPct val="100000"/>
              </a:lnSpc>
              <a:spcBef>
                <a:spcPts val="1000"/>
              </a:spcBef>
              <a:spcAft>
                <a:spcPts val="0"/>
              </a:spcAft>
              <a:buSzPts val="2600"/>
              <a:buChar char="•"/>
            </a:pPr>
            <a:r>
              <a:rPr lang="en-US" sz="2600">
                <a:solidFill>
                  <a:srgbClr val="227532"/>
                </a:solidFill>
              </a:rPr>
              <a:t>understand the characteristics of a high-quality data system</a:t>
            </a:r>
            <a:r>
              <a:rPr lang="en-US" sz="2600"/>
              <a:t>,</a:t>
            </a:r>
            <a:r>
              <a:rPr lang="en-US" sz="2600">
                <a:solidFill>
                  <a:srgbClr val="39B54A"/>
                </a:solidFill>
              </a:rPr>
              <a:t> </a:t>
            </a:r>
            <a:r>
              <a:rPr lang="en-US" sz="2600" i="1"/>
              <a:t>so they can</a:t>
            </a:r>
            <a:endParaRPr/>
          </a:p>
          <a:p>
            <a:pPr marL="574675" lvl="0" indent="-234950" algn="l" rtl="0">
              <a:lnSpc>
                <a:spcPct val="100000"/>
              </a:lnSpc>
              <a:spcBef>
                <a:spcPts val="1000"/>
              </a:spcBef>
              <a:spcAft>
                <a:spcPts val="0"/>
              </a:spcAft>
              <a:buSzPts val="2600"/>
              <a:buChar char="•"/>
            </a:pPr>
            <a:r>
              <a:rPr lang="en-US" sz="2600">
                <a:solidFill>
                  <a:srgbClr val="227532"/>
                </a:solidFill>
              </a:rPr>
              <a:t>lead or actively participate</a:t>
            </a:r>
            <a:r>
              <a:rPr lang="en-US" sz="2600">
                <a:solidFill>
                  <a:srgbClr val="39B54A"/>
                </a:solidFill>
              </a:rPr>
              <a:t> </a:t>
            </a:r>
            <a:r>
              <a:rPr lang="en-US" sz="2600"/>
              <a:t>in state data system development and enhancement efforts,</a:t>
            </a:r>
            <a:r>
              <a:rPr lang="en-US" sz="2600">
                <a:solidFill>
                  <a:srgbClr val="39B54A"/>
                </a:solidFill>
              </a:rPr>
              <a:t> </a:t>
            </a:r>
            <a:r>
              <a:rPr lang="en-US" sz="2600" i="1"/>
              <a:t>so they can</a:t>
            </a:r>
            <a:endParaRPr/>
          </a:p>
          <a:p>
            <a:pPr marL="574675" lvl="0" indent="-234950" algn="l" rtl="0">
              <a:lnSpc>
                <a:spcPct val="100000"/>
              </a:lnSpc>
              <a:spcBef>
                <a:spcPts val="1000"/>
              </a:spcBef>
              <a:spcAft>
                <a:spcPts val="0"/>
              </a:spcAft>
              <a:buSzPts val="2600"/>
              <a:buChar char="•"/>
            </a:pPr>
            <a:r>
              <a:rPr lang="en-US" sz="2600">
                <a:solidFill>
                  <a:srgbClr val="227532"/>
                </a:solidFill>
              </a:rPr>
              <a:t>use data</a:t>
            </a:r>
            <a:r>
              <a:rPr lang="en-US" sz="2600">
                <a:solidFill>
                  <a:srgbClr val="39B54A"/>
                </a:solidFill>
              </a:rPr>
              <a:t> </a:t>
            </a:r>
            <a:r>
              <a:rPr lang="en-US" sz="2600"/>
              <a:t>for reporting and to answer important questions, </a:t>
            </a:r>
            <a:r>
              <a:rPr lang="en-US" sz="2600" i="1"/>
              <a:t>which will</a:t>
            </a:r>
            <a:endParaRPr/>
          </a:p>
          <a:p>
            <a:pPr marL="574675" lvl="0" indent="-234950" algn="l" rtl="0">
              <a:lnSpc>
                <a:spcPct val="100000"/>
              </a:lnSpc>
              <a:spcBef>
                <a:spcPts val="1000"/>
              </a:spcBef>
              <a:spcAft>
                <a:spcPts val="0"/>
              </a:spcAft>
              <a:buSzPts val="2600"/>
              <a:buChar char="•"/>
            </a:pPr>
            <a:r>
              <a:rPr lang="en-US" sz="2600">
                <a:solidFill>
                  <a:srgbClr val="272727"/>
                </a:solidFill>
                <a:latin typeface="Helvetica Neue"/>
                <a:ea typeface="Helvetica Neue"/>
                <a:cs typeface="Helvetica Neue"/>
                <a:sym typeface="Helvetica Neue"/>
              </a:rPr>
              <a:t>e</a:t>
            </a:r>
            <a:r>
              <a:rPr lang="en-US" sz="2600" b="0">
                <a:solidFill>
                  <a:srgbClr val="272727"/>
                </a:solidFill>
                <a:latin typeface="Helvetica Neue"/>
                <a:ea typeface="Helvetica Neue"/>
                <a:cs typeface="Helvetica Neue"/>
                <a:sym typeface="Helvetica Neue"/>
              </a:rPr>
              <a:t>nable</a:t>
            </a:r>
            <a:r>
              <a:rPr lang="en-US" sz="2600" b="0" i="0">
                <a:solidFill>
                  <a:srgbClr val="272727"/>
                </a:solidFill>
                <a:latin typeface="Helvetica Neue"/>
                <a:ea typeface="Helvetica Neue"/>
                <a:cs typeface="Helvetica Neue"/>
                <a:sym typeface="Helvetica Neue"/>
              </a:rPr>
              <a:t> states to </a:t>
            </a:r>
            <a:r>
              <a:rPr lang="en-US" sz="2600" b="0" i="0">
                <a:solidFill>
                  <a:srgbClr val="227532"/>
                </a:solidFill>
                <a:latin typeface="Helvetica Neue"/>
                <a:ea typeface="Helvetica Neue"/>
                <a:cs typeface="Helvetica Neue"/>
                <a:sym typeface="Helvetica Neue"/>
              </a:rPr>
              <a:t>continuously improve their system of services</a:t>
            </a:r>
            <a:r>
              <a:rPr lang="en-US" sz="2600" b="0" i="0">
                <a:solidFill>
                  <a:srgbClr val="FF0000"/>
                </a:solidFill>
                <a:latin typeface="Helvetica Neue"/>
                <a:ea typeface="Helvetica Neue"/>
                <a:cs typeface="Helvetica Neue"/>
                <a:sym typeface="Helvetica Neue"/>
              </a:rPr>
              <a:t> </a:t>
            </a:r>
            <a:r>
              <a:rPr lang="en-US" sz="2600" b="0" i="0">
                <a:latin typeface="Helvetica Neue"/>
                <a:ea typeface="Helvetica Neue"/>
                <a:cs typeface="Helvetica Neue"/>
                <a:sym typeface="Helvetica Neue"/>
              </a:rPr>
              <a:t>in order to achieve positive outcomes.</a:t>
            </a:r>
            <a:endParaRPr sz="260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2" name="Title 1">
            <a:extLst>
              <a:ext uri="{FF2B5EF4-FFF2-40B4-BE49-F238E27FC236}">
                <a16:creationId xmlns:a16="http://schemas.microsoft.com/office/drawing/2014/main" id="{7B887139-3BE3-1B11-4594-1E7F44312E79}"/>
              </a:ext>
            </a:extLst>
          </p:cNvPr>
          <p:cNvSpPr>
            <a:spLocks noGrp="1"/>
          </p:cNvSpPr>
          <p:nvPr>
            <p:ph type="title"/>
          </p:nvPr>
        </p:nvSpPr>
        <p:spPr>
          <a:xfrm>
            <a:off x="1101375" y="320579"/>
            <a:ext cx="10515600" cy="1325563"/>
          </a:xfrm>
        </p:spPr>
        <p:txBody>
          <a:bodyPr>
            <a:normAutofit/>
          </a:bodyPr>
          <a:lstStyle/>
          <a:p>
            <a:pPr marL="0" marR="0" lvl="0" indent="0" algn="l" defTabSz="914400" rtl="0" eaLnBrk="1" fontAlgn="auto" latinLnBrk="0" hangingPunct="1">
              <a:lnSpc>
                <a:spcPct val="90000"/>
              </a:lnSpc>
              <a:spcBef>
                <a:spcPts val="0"/>
              </a:spcBef>
              <a:spcAft>
                <a:spcPts val="0"/>
              </a:spcAft>
              <a:buClr>
                <a:srgbClr val="154578"/>
              </a:buClr>
              <a:buSzPts val="4400"/>
              <a:buFont typeface="Tahoma"/>
              <a:buNone/>
              <a:tabLst/>
              <a:defRPr/>
            </a:pPr>
            <a:r>
              <a:rPr lang="en-US" sz="4100" b="0" i="0" u="none" strike="noStrike" cap="none" dirty="0">
                <a:solidFill>
                  <a:schemeClr val="tx1"/>
                </a:solidFill>
                <a:effectLst/>
                <a:sym typeface="Tahoma"/>
              </a:rPr>
              <a:t>How </a:t>
            </a:r>
            <a:r>
              <a:rPr lang="en-US" sz="4100" b="0" i="0" u="none" strike="noStrike" cap="none" dirty="0" err="1">
                <a:solidFill>
                  <a:schemeClr val="tx1"/>
                </a:solidFill>
                <a:effectLst/>
                <a:sym typeface="Tahoma"/>
              </a:rPr>
              <a:t>DaSy</a:t>
            </a:r>
            <a:r>
              <a:rPr lang="en-US" sz="4100" b="0" i="0" u="none" strike="noStrike" cap="none" dirty="0">
                <a:solidFill>
                  <a:schemeClr val="tx1"/>
                </a:solidFill>
                <a:effectLst/>
                <a:sym typeface="Tahoma"/>
              </a:rPr>
              <a:t> Uses “Data System” </a:t>
            </a:r>
            <a:endParaRPr lang="en-US" sz="4100" dirty="0">
              <a:solidFill>
                <a:schemeClr val="tx1"/>
              </a:solidFill>
              <a:effectLst/>
            </a:endParaRPr>
          </a:p>
        </p:txBody>
      </p:sp>
      <p:sp>
        <p:nvSpPr>
          <p:cNvPr id="418" name="Google Shape;418;p45"/>
          <p:cNvSpPr txBox="1">
            <a:spLocks noGrp="1"/>
          </p:cNvSpPr>
          <p:nvPr>
            <p:ph type="body" idx="1"/>
          </p:nvPr>
        </p:nvSpPr>
        <p:spPr>
          <a:xfrm>
            <a:off x="838200" y="1825625"/>
            <a:ext cx="10515600" cy="38229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2800"/>
              <a:buNone/>
            </a:pPr>
            <a:r>
              <a:rPr lang="en-US" sz="2800" b="1"/>
              <a:t>Data System </a:t>
            </a:r>
            <a:r>
              <a:rPr lang="en-US" sz="2800"/>
              <a:t>refers to the hardware, software, and other applications and processes that enable Part C and Part B Section 619 programs to collect data about children, families, workforce, and/or program characteristics (e.g., program quality), as well as the analysis, reporting, and data use practices associated with those data.</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 name="Title 3">
            <a:extLst>
              <a:ext uri="{FF2B5EF4-FFF2-40B4-BE49-F238E27FC236}">
                <a16:creationId xmlns:a16="http://schemas.microsoft.com/office/drawing/2014/main" id="{59CC05AB-7420-FA97-D66F-398A6948EB80}"/>
              </a:ext>
            </a:extLst>
          </p:cNvPr>
          <p:cNvSpPr>
            <a:spLocks noGrp="1"/>
          </p:cNvSpPr>
          <p:nvPr>
            <p:ph type="title"/>
          </p:nvPr>
        </p:nvSpPr>
        <p:spPr>
          <a:xfrm>
            <a:off x="948938" y="-753990"/>
            <a:ext cx="10515600" cy="249024"/>
          </a:xfrm>
        </p:spPr>
        <p:txBody>
          <a:bodyPr>
            <a:normAutofit fontScale="90000"/>
          </a:bodyPr>
          <a:lstStyle/>
          <a:p>
            <a:r>
              <a:rPr lang="en-US" dirty="0" err="1"/>
              <a:t>DaSy</a:t>
            </a:r>
            <a:r>
              <a:rPr lang="en-US" dirty="0"/>
              <a:t> Data System Framework and Self-Assessment</a:t>
            </a:r>
            <a:r>
              <a:rPr lang="en-US" baseline="0" dirty="0"/>
              <a:t> Tool</a:t>
            </a:r>
            <a:endParaRPr lang="en-US" dirty="0"/>
          </a:p>
        </p:txBody>
      </p:sp>
      <p:sp>
        <p:nvSpPr>
          <p:cNvPr id="478" name="Google Shape;478;p53" descr="DaSy Data System Framework"/>
          <p:cNvSpPr txBox="1">
            <a:spLocks noGrp="1"/>
          </p:cNvSpPr>
          <p:nvPr>
            <p:ph type="body" idx="1"/>
          </p:nvPr>
        </p:nvSpPr>
        <p:spPr>
          <a:xfrm>
            <a:off x="5737860" y="2362698"/>
            <a:ext cx="5749200" cy="24492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2400"/>
              <a:buNone/>
            </a:pPr>
            <a:r>
              <a:rPr lang="en-US" dirty="0">
                <a:latin typeface="Tahoma"/>
                <a:ea typeface="Tahoma"/>
                <a:cs typeface="Tahoma"/>
                <a:sym typeface="Tahoma"/>
              </a:rPr>
              <a:t>The Data System Framework and Self-Assessment Tool are available at: </a:t>
            </a:r>
            <a:r>
              <a:rPr lang="en-US" u="sng" dirty="0">
                <a:solidFill>
                  <a:schemeClr val="hlink"/>
                </a:solidFill>
                <a:latin typeface="Tahoma"/>
                <a:ea typeface="Tahoma"/>
                <a:cs typeface="Tahoma"/>
                <a:sym typeface="Tahoma"/>
                <a:hlinkClick r:id="rId3" tooltip="DaSy Data System Framework"/>
              </a:rPr>
              <a:t>https://dasycenter.org/resources/dasy-framework-2022/</a:t>
            </a:r>
            <a:r>
              <a:rPr lang="en-US" dirty="0">
                <a:latin typeface="Tahoma"/>
                <a:ea typeface="Tahoma"/>
                <a:cs typeface="Tahoma"/>
                <a:sym typeface="Tahoma"/>
              </a:rPr>
              <a:t> </a:t>
            </a:r>
            <a:endParaRPr dirty="0"/>
          </a:p>
        </p:txBody>
      </p:sp>
      <p:pic>
        <p:nvPicPr>
          <p:cNvPr id="479" name="Google Shape;479;p53" descr="Screen shot of the cover of the DaSy Data System Framework document"/>
          <p:cNvPicPr preferRelativeResize="0"/>
          <p:nvPr/>
        </p:nvPicPr>
        <p:blipFill rotWithShape="1">
          <a:blip r:embed="rId4">
            <a:alphaModFix/>
          </a:blip>
          <a:srcRect b="19672"/>
          <a:stretch/>
        </p:blipFill>
        <p:spPr>
          <a:xfrm rot="-1127572">
            <a:off x="838719" y="1167632"/>
            <a:ext cx="4692492" cy="497042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54578"/>
              </a:buClr>
              <a:buSzPts val="4400"/>
              <a:buFont typeface="Tahoma"/>
              <a:buNone/>
            </a:pPr>
            <a:r>
              <a:rPr lang="en-US" dirty="0"/>
              <a:t>Agenda &amp; Materials</a:t>
            </a:r>
            <a:endParaRPr dirty="0"/>
          </a:p>
        </p:txBody>
      </p:sp>
      <p:sp>
        <p:nvSpPr>
          <p:cNvPr id="149" name="Google Shape;149;p20"/>
          <p:cNvSpPr txBox="1">
            <a:spLocks noGrp="1"/>
          </p:cNvSpPr>
          <p:nvPr>
            <p:ph type="body" idx="1"/>
          </p:nvPr>
        </p:nvSpPr>
        <p:spPr>
          <a:xfrm>
            <a:off x="838200" y="1825625"/>
            <a:ext cx="10515600" cy="3822821"/>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Clr>
                <a:srgbClr val="154578"/>
              </a:buClr>
              <a:buSzPts val="2400"/>
              <a:buChar char="•"/>
            </a:pPr>
            <a:r>
              <a:rPr lang="en-US"/>
              <a:t>Welcome and Introductions</a:t>
            </a:r>
            <a:endParaRPr/>
          </a:p>
          <a:p>
            <a:pPr marL="228600" lvl="0" indent="-228600" algn="l" rtl="0">
              <a:lnSpc>
                <a:spcPct val="100000"/>
              </a:lnSpc>
              <a:spcBef>
                <a:spcPts val="1000"/>
              </a:spcBef>
              <a:spcAft>
                <a:spcPts val="0"/>
              </a:spcAft>
              <a:buClr>
                <a:srgbClr val="154578"/>
              </a:buClr>
              <a:buSzPts val="2400"/>
              <a:buChar char="•"/>
            </a:pPr>
            <a:r>
              <a:rPr lang="en-US"/>
              <a:t>Overview of the Frameworks</a:t>
            </a:r>
            <a:endParaRPr/>
          </a:p>
          <a:p>
            <a:pPr marL="685800" lvl="1" indent="-228600" algn="l" rtl="0">
              <a:lnSpc>
                <a:spcPct val="100000"/>
              </a:lnSpc>
              <a:spcBef>
                <a:spcPts val="500"/>
              </a:spcBef>
              <a:spcAft>
                <a:spcPts val="0"/>
              </a:spcAft>
              <a:buSzPts val="2400"/>
              <a:buChar char="‒"/>
            </a:pPr>
            <a:r>
              <a:rPr lang="en-US"/>
              <a:t>Why all the Frameworks?</a:t>
            </a:r>
            <a:endParaRPr/>
          </a:p>
          <a:p>
            <a:pPr marL="685800" lvl="1" indent="-228600" algn="l" rtl="0">
              <a:spcBef>
                <a:spcPts val="500"/>
              </a:spcBef>
              <a:spcAft>
                <a:spcPts val="0"/>
              </a:spcAft>
              <a:buSzPts val="2400"/>
              <a:buChar char="‒"/>
            </a:pPr>
            <a:r>
              <a:rPr lang="en-US"/>
              <a:t>STEP Forward with Data Framework</a:t>
            </a:r>
            <a:endParaRPr/>
          </a:p>
          <a:p>
            <a:pPr marL="685800" lvl="1" indent="-228600" algn="l" rtl="0">
              <a:lnSpc>
                <a:spcPct val="100000"/>
              </a:lnSpc>
              <a:spcBef>
                <a:spcPts val="500"/>
              </a:spcBef>
              <a:spcAft>
                <a:spcPts val="0"/>
              </a:spcAft>
              <a:buSzPts val="2400"/>
              <a:buChar char="‒"/>
            </a:pPr>
            <a:r>
              <a:rPr lang="en-US"/>
              <a:t>DaSy Systems Framework &amp; Critical Questions</a:t>
            </a:r>
            <a:endParaRPr/>
          </a:p>
          <a:p>
            <a:pPr marL="228600" lvl="0" indent="-228600" algn="l" rtl="0">
              <a:lnSpc>
                <a:spcPct val="100000"/>
              </a:lnSpc>
              <a:spcBef>
                <a:spcPts val="1000"/>
              </a:spcBef>
              <a:spcAft>
                <a:spcPts val="0"/>
              </a:spcAft>
              <a:buClr>
                <a:srgbClr val="154578"/>
              </a:buClr>
              <a:buSzPts val="2400"/>
              <a:buChar char="•"/>
            </a:pPr>
            <a:r>
              <a:rPr lang="en-US"/>
              <a:t>How the Tools Compliment One Another</a:t>
            </a:r>
            <a:endParaRPr/>
          </a:p>
          <a:p>
            <a:pPr marL="228600" lvl="0" indent="-228600" algn="l" rtl="0">
              <a:lnSpc>
                <a:spcPct val="100000"/>
              </a:lnSpc>
              <a:spcBef>
                <a:spcPts val="1000"/>
              </a:spcBef>
              <a:spcAft>
                <a:spcPts val="0"/>
              </a:spcAft>
              <a:buClr>
                <a:srgbClr val="154578"/>
              </a:buClr>
              <a:buSzPts val="2400"/>
              <a:buChar char="•"/>
            </a:pPr>
            <a:r>
              <a:rPr lang="en-US"/>
              <a:t>Putting the Frameworks to Use</a:t>
            </a:r>
            <a:endParaRPr/>
          </a:p>
        </p:txBody>
      </p:sp>
      <p:pic>
        <p:nvPicPr>
          <p:cNvPr id="150" name="Google Shape;150;p20" descr="&quot; &quot;">
            <a:extLst>
              <a:ext uri="{C183D7F6-B498-43B3-948B-1728B52AA6E4}">
                <adec:decorative xmlns:adec="http://schemas.microsoft.com/office/drawing/2017/decorative" val="0"/>
              </a:ext>
            </a:extLst>
          </p:cNvPr>
          <p:cNvPicPr preferRelativeResize="0"/>
          <p:nvPr/>
        </p:nvPicPr>
        <p:blipFill rotWithShape="1">
          <a:blip r:embed="rId3">
            <a:alphaModFix/>
          </a:blip>
          <a:srcRect/>
          <a:stretch/>
        </p:blipFill>
        <p:spPr>
          <a:xfrm>
            <a:off x="8597213" y="2204805"/>
            <a:ext cx="2448389" cy="244838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p5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54578"/>
              </a:buClr>
              <a:buSzPts val="4400"/>
              <a:buFont typeface="Tahoma"/>
              <a:buNone/>
            </a:pPr>
            <a:r>
              <a:rPr lang="en-US" dirty="0"/>
              <a:t>Five Subcomponents of the </a:t>
            </a:r>
            <a:r>
              <a:rPr lang="en-US" dirty="0" err="1"/>
              <a:t>DaSy</a:t>
            </a:r>
            <a:r>
              <a:rPr lang="en-US" dirty="0"/>
              <a:t> Framework</a:t>
            </a:r>
            <a:endParaRPr dirty="0"/>
          </a:p>
        </p:txBody>
      </p:sp>
      <p:pic>
        <p:nvPicPr>
          <p:cNvPr id="486" name="Google Shape;486;p54" descr="A visual depiction of the DaSy Data System framework. It is a graphic representing a daisy flower. The flower is named Data System Framework in the middle of the flower, and the five petals represent the subcomponents of the DaSy Data System Framework which are: Purpose and Vision, Data Governance and Management, System Design and Development, Data Analysis and Use, and Sustainability."/>
          <p:cNvPicPr preferRelativeResize="0"/>
          <p:nvPr/>
        </p:nvPicPr>
        <p:blipFill rotWithShape="1">
          <a:blip r:embed="rId3">
            <a:alphaModFix/>
          </a:blip>
          <a:srcRect/>
          <a:stretch/>
        </p:blipFill>
        <p:spPr>
          <a:xfrm>
            <a:off x="2884603" y="1696826"/>
            <a:ext cx="5356150" cy="4730063"/>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p5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54578"/>
              </a:buClr>
              <a:buSzPts val="4400"/>
              <a:buFont typeface="Tahoma"/>
              <a:buNone/>
            </a:pPr>
            <a:r>
              <a:rPr lang="en-US" dirty="0"/>
              <a:t>Five Subcomponents of the </a:t>
            </a:r>
            <a:r>
              <a:rPr lang="en-US" dirty="0" err="1"/>
              <a:t>DaSy</a:t>
            </a:r>
            <a:r>
              <a:rPr lang="en-US" dirty="0"/>
              <a:t> Framework</a:t>
            </a:r>
            <a:endParaRPr dirty="0"/>
          </a:p>
        </p:txBody>
      </p:sp>
      <p:pic>
        <p:nvPicPr>
          <p:cNvPr id="486" name="Google Shape;486;p54" descr="A visual depiction of the DaSy Data System framework. It is a graphic representing a daisy flower. The flower is named Data System Framework in the middle of the flower, and the five petals represent the subcomponents of the DaSy Data System Framework which are: Purpose and Vision, Data Governance and Management, System Design and Development, Data Analysis and Use, and Sustainability."/>
          <p:cNvPicPr preferRelativeResize="0"/>
          <p:nvPr/>
        </p:nvPicPr>
        <p:blipFill rotWithShape="1">
          <a:blip r:embed="rId3">
            <a:alphaModFix/>
          </a:blip>
          <a:srcRect/>
          <a:stretch/>
        </p:blipFill>
        <p:spPr>
          <a:xfrm>
            <a:off x="2780908" y="1894788"/>
            <a:ext cx="5356150" cy="4730063"/>
          </a:xfrm>
          <a:prstGeom prst="rect">
            <a:avLst/>
          </a:prstGeom>
          <a:noFill/>
          <a:ln>
            <a:noFill/>
          </a:ln>
        </p:spPr>
      </p:pic>
      <p:sp>
        <p:nvSpPr>
          <p:cNvPr id="2" name="TextBox 1">
            <a:extLst>
              <a:ext uri="{FF2B5EF4-FFF2-40B4-BE49-F238E27FC236}">
                <a16:creationId xmlns:a16="http://schemas.microsoft.com/office/drawing/2014/main" id="{1F1BDFC5-8473-56C2-4BD5-91997E356AF1}"/>
              </a:ext>
            </a:extLst>
          </p:cNvPr>
          <p:cNvSpPr txBox="1"/>
          <p:nvPr/>
        </p:nvSpPr>
        <p:spPr>
          <a:xfrm>
            <a:off x="6146275" y="2064471"/>
            <a:ext cx="4213783" cy="646331"/>
          </a:xfrm>
          <a:prstGeom prst="rect">
            <a:avLst/>
          </a:prstGeom>
          <a:noFill/>
        </p:spPr>
        <p:txBody>
          <a:bodyPr wrap="square" rtlCol="0">
            <a:spAutoFit/>
          </a:bodyPr>
          <a:lstStyle/>
          <a:p>
            <a:r>
              <a:rPr lang="en-US" sz="1800"/>
              <a:t>Mission, usage, goals of the data system</a:t>
            </a:r>
          </a:p>
        </p:txBody>
      </p:sp>
    </p:spTree>
    <p:extLst>
      <p:ext uri="{BB962C8B-B14F-4D97-AF65-F5344CB8AC3E}">
        <p14:creationId xmlns:p14="http://schemas.microsoft.com/office/powerpoint/2010/main" val="31016207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p5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54578"/>
              </a:buClr>
              <a:buSzPts val="4400"/>
              <a:buFont typeface="Tahoma"/>
              <a:buNone/>
            </a:pPr>
            <a:r>
              <a:rPr lang="en-US" dirty="0"/>
              <a:t>Five Subcomponents of the </a:t>
            </a:r>
            <a:r>
              <a:rPr lang="en-US" dirty="0" err="1"/>
              <a:t>DaSy</a:t>
            </a:r>
            <a:r>
              <a:rPr lang="en-US" dirty="0"/>
              <a:t> Framework</a:t>
            </a:r>
            <a:endParaRPr dirty="0"/>
          </a:p>
        </p:txBody>
      </p:sp>
      <p:pic>
        <p:nvPicPr>
          <p:cNvPr id="486" name="Google Shape;486;p54" descr="A visual depiction of the DaSy Data System framework. It is a graphic representing a daisy flower. The flower is named Data System Framework in the middle of the flower, and the five petals represent the subcomponents of the DaSy Data System Framework which are: Purpose and Vision, Data Governance and Management, System Design and Development, Data Analysis and Use, and Sustainability."/>
          <p:cNvPicPr preferRelativeResize="0"/>
          <p:nvPr/>
        </p:nvPicPr>
        <p:blipFill rotWithShape="1">
          <a:blip r:embed="rId3">
            <a:alphaModFix/>
          </a:blip>
          <a:srcRect/>
          <a:stretch/>
        </p:blipFill>
        <p:spPr>
          <a:xfrm>
            <a:off x="2780908" y="1894788"/>
            <a:ext cx="5356150" cy="4730063"/>
          </a:xfrm>
          <a:prstGeom prst="rect">
            <a:avLst/>
          </a:prstGeom>
          <a:noFill/>
          <a:ln>
            <a:noFill/>
          </a:ln>
        </p:spPr>
      </p:pic>
      <p:sp>
        <p:nvSpPr>
          <p:cNvPr id="2" name="TextBox 1">
            <a:extLst>
              <a:ext uri="{FF2B5EF4-FFF2-40B4-BE49-F238E27FC236}">
                <a16:creationId xmlns:a16="http://schemas.microsoft.com/office/drawing/2014/main" id="{1F1BDFC5-8473-56C2-4BD5-91997E356AF1}"/>
              </a:ext>
            </a:extLst>
          </p:cNvPr>
          <p:cNvSpPr txBox="1"/>
          <p:nvPr/>
        </p:nvSpPr>
        <p:spPr>
          <a:xfrm>
            <a:off x="6146275" y="2064471"/>
            <a:ext cx="4213783" cy="646331"/>
          </a:xfrm>
          <a:prstGeom prst="rect">
            <a:avLst/>
          </a:prstGeom>
          <a:noFill/>
        </p:spPr>
        <p:txBody>
          <a:bodyPr wrap="square" rtlCol="0">
            <a:spAutoFit/>
          </a:bodyPr>
          <a:lstStyle/>
          <a:p>
            <a:r>
              <a:rPr lang="en-US" sz="1800"/>
              <a:t>Mission, usage, goals of the data system</a:t>
            </a:r>
          </a:p>
        </p:txBody>
      </p:sp>
      <p:sp>
        <p:nvSpPr>
          <p:cNvPr id="3" name="TextBox 2">
            <a:extLst>
              <a:ext uri="{FF2B5EF4-FFF2-40B4-BE49-F238E27FC236}">
                <a16:creationId xmlns:a16="http://schemas.microsoft.com/office/drawing/2014/main" id="{C81369E0-C25F-6778-BF41-6DF05A07D98C}"/>
              </a:ext>
            </a:extLst>
          </p:cNvPr>
          <p:cNvSpPr txBox="1"/>
          <p:nvPr/>
        </p:nvSpPr>
        <p:spPr>
          <a:xfrm>
            <a:off x="8154186" y="3450211"/>
            <a:ext cx="3308808" cy="861774"/>
          </a:xfrm>
          <a:prstGeom prst="rect">
            <a:avLst/>
          </a:prstGeom>
          <a:noFill/>
        </p:spPr>
        <p:txBody>
          <a:bodyPr wrap="square" rtlCol="0">
            <a:spAutoFit/>
          </a:bodyPr>
          <a:lstStyle/>
          <a:p>
            <a:r>
              <a:rPr lang="en-US" sz="1800"/>
              <a:t>Policies, roles, responsibilities, and procedures</a:t>
            </a:r>
          </a:p>
          <a:p>
            <a:endParaRPr lang="en-US"/>
          </a:p>
        </p:txBody>
      </p:sp>
    </p:spTree>
    <p:extLst>
      <p:ext uri="{BB962C8B-B14F-4D97-AF65-F5344CB8AC3E}">
        <p14:creationId xmlns:p14="http://schemas.microsoft.com/office/powerpoint/2010/main" val="31400141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p5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54578"/>
              </a:buClr>
              <a:buSzPts val="4400"/>
              <a:buFont typeface="Tahoma"/>
              <a:buNone/>
            </a:pPr>
            <a:r>
              <a:rPr lang="en-US" dirty="0"/>
              <a:t>Five Subcomponents of the </a:t>
            </a:r>
            <a:r>
              <a:rPr lang="en-US" dirty="0" err="1"/>
              <a:t>DaSy</a:t>
            </a:r>
            <a:r>
              <a:rPr lang="en-US" dirty="0"/>
              <a:t> Framework</a:t>
            </a:r>
            <a:endParaRPr dirty="0"/>
          </a:p>
        </p:txBody>
      </p:sp>
      <p:pic>
        <p:nvPicPr>
          <p:cNvPr id="486" name="Google Shape;486;p54" descr="A visual depiction of the DaSy Data System framework. It is a graphic representing a daisy flower. The flower is named Data System Framework in the middle of the flower, and the five petals represent the subcomponents of the DaSy Data System Framework which are: Purpose and Vision, Data Governance and Management, System Design and Development, Data Analysis and Use, and Sustainability."/>
          <p:cNvPicPr preferRelativeResize="0"/>
          <p:nvPr/>
        </p:nvPicPr>
        <p:blipFill rotWithShape="1">
          <a:blip r:embed="rId3">
            <a:alphaModFix/>
          </a:blip>
          <a:srcRect/>
          <a:stretch/>
        </p:blipFill>
        <p:spPr>
          <a:xfrm>
            <a:off x="2780908" y="1894788"/>
            <a:ext cx="5356150" cy="4730063"/>
          </a:xfrm>
          <a:prstGeom prst="rect">
            <a:avLst/>
          </a:prstGeom>
          <a:noFill/>
          <a:ln>
            <a:noFill/>
          </a:ln>
        </p:spPr>
      </p:pic>
      <p:sp>
        <p:nvSpPr>
          <p:cNvPr id="2" name="TextBox 1">
            <a:extLst>
              <a:ext uri="{FF2B5EF4-FFF2-40B4-BE49-F238E27FC236}">
                <a16:creationId xmlns:a16="http://schemas.microsoft.com/office/drawing/2014/main" id="{1F1BDFC5-8473-56C2-4BD5-91997E356AF1}"/>
              </a:ext>
            </a:extLst>
          </p:cNvPr>
          <p:cNvSpPr txBox="1"/>
          <p:nvPr/>
        </p:nvSpPr>
        <p:spPr>
          <a:xfrm>
            <a:off x="6146275" y="2064471"/>
            <a:ext cx="4213783" cy="646331"/>
          </a:xfrm>
          <a:prstGeom prst="rect">
            <a:avLst/>
          </a:prstGeom>
          <a:noFill/>
        </p:spPr>
        <p:txBody>
          <a:bodyPr wrap="square" rtlCol="0">
            <a:spAutoFit/>
          </a:bodyPr>
          <a:lstStyle/>
          <a:p>
            <a:r>
              <a:rPr lang="en-US" sz="1800"/>
              <a:t>Mission, usage, goals of the data system</a:t>
            </a:r>
          </a:p>
        </p:txBody>
      </p:sp>
      <p:sp>
        <p:nvSpPr>
          <p:cNvPr id="3" name="TextBox 2">
            <a:extLst>
              <a:ext uri="{FF2B5EF4-FFF2-40B4-BE49-F238E27FC236}">
                <a16:creationId xmlns:a16="http://schemas.microsoft.com/office/drawing/2014/main" id="{C81369E0-C25F-6778-BF41-6DF05A07D98C}"/>
              </a:ext>
            </a:extLst>
          </p:cNvPr>
          <p:cNvSpPr txBox="1"/>
          <p:nvPr/>
        </p:nvSpPr>
        <p:spPr>
          <a:xfrm>
            <a:off x="8154186" y="3450211"/>
            <a:ext cx="3308808" cy="861774"/>
          </a:xfrm>
          <a:prstGeom prst="rect">
            <a:avLst/>
          </a:prstGeom>
          <a:noFill/>
        </p:spPr>
        <p:txBody>
          <a:bodyPr wrap="square" rtlCol="0">
            <a:spAutoFit/>
          </a:bodyPr>
          <a:lstStyle/>
          <a:p>
            <a:r>
              <a:rPr lang="en-US" sz="1800"/>
              <a:t>Policies, roles, responsibilities, and procedures</a:t>
            </a:r>
          </a:p>
          <a:p>
            <a:endParaRPr lang="en-US"/>
          </a:p>
        </p:txBody>
      </p:sp>
      <p:sp>
        <p:nvSpPr>
          <p:cNvPr id="4" name="TextBox 3">
            <a:extLst>
              <a:ext uri="{FF2B5EF4-FFF2-40B4-BE49-F238E27FC236}">
                <a16:creationId xmlns:a16="http://schemas.microsoft.com/office/drawing/2014/main" id="{7EA6FD97-6879-4A55-7636-C889A560B539}"/>
              </a:ext>
            </a:extLst>
          </p:cNvPr>
          <p:cNvSpPr txBox="1"/>
          <p:nvPr/>
        </p:nvSpPr>
        <p:spPr>
          <a:xfrm>
            <a:off x="7409467" y="5326146"/>
            <a:ext cx="3403078" cy="1138773"/>
          </a:xfrm>
          <a:prstGeom prst="rect">
            <a:avLst/>
          </a:prstGeom>
          <a:noFill/>
        </p:spPr>
        <p:txBody>
          <a:bodyPr wrap="square" rtlCol="0">
            <a:spAutoFit/>
          </a:bodyPr>
          <a:lstStyle/>
          <a:p>
            <a:r>
              <a:rPr lang="en-US" sz="1800"/>
              <a:t>Functional and technical requirements of the database applications</a:t>
            </a:r>
          </a:p>
          <a:p>
            <a:endParaRPr lang="en-US"/>
          </a:p>
        </p:txBody>
      </p:sp>
    </p:spTree>
    <p:extLst>
      <p:ext uri="{BB962C8B-B14F-4D97-AF65-F5344CB8AC3E}">
        <p14:creationId xmlns:p14="http://schemas.microsoft.com/office/powerpoint/2010/main" val="11101491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p5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54578"/>
              </a:buClr>
              <a:buSzPts val="4400"/>
              <a:buFont typeface="Tahoma"/>
              <a:buNone/>
            </a:pPr>
            <a:r>
              <a:rPr lang="en-US" dirty="0"/>
              <a:t>Five Subcomponents of the </a:t>
            </a:r>
            <a:r>
              <a:rPr lang="en-US" dirty="0" err="1"/>
              <a:t>DaSy</a:t>
            </a:r>
            <a:r>
              <a:rPr lang="en-US" dirty="0"/>
              <a:t> Framework</a:t>
            </a:r>
            <a:endParaRPr dirty="0"/>
          </a:p>
        </p:txBody>
      </p:sp>
      <p:pic>
        <p:nvPicPr>
          <p:cNvPr id="486" name="Google Shape;486;p54" descr="A visual depiction of the DaSy Data System framework. It is a graphic representing a daisy flower. The flower is named Data System Framework in the middle of the flower, and the five petals represent the subcomponents of the DaSy Data System Framework which are: Purpose and Vision, Data Governance and Management, System Design and Development, Data Analysis and Use, and Sustainability."/>
          <p:cNvPicPr preferRelativeResize="0"/>
          <p:nvPr/>
        </p:nvPicPr>
        <p:blipFill rotWithShape="1">
          <a:blip r:embed="rId3">
            <a:alphaModFix/>
          </a:blip>
          <a:srcRect/>
          <a:stretch/>
        </p:blipFill>
        <p:spPr>
          <a:xfrm>
            <a:off x="2780908" y="1894788"/>
            <a:ext cx="5356150" cy="4730063"/>
          </a:xfrm>
          <a:prstGeom prst="rect">
            <a:avLst/>
          </a:prstGeom>
          <a:noFill/>
          <a:ln>
            <a:noFill/>
          </a:ln>
        </p:spPr>
      </p:pic>
      <p:sp>
        <p:nvSpPr>
          <p:cNvPr id="2" name="TextBox 1">
            <a:extLst>
              <a:ext uri="{FF2B5EF4-FFF2-40B4-BE49-F238E27FC236}">
                <a16:creationId xmlns:a16="http://schemas.microsoft.com/office/drawing/2014/main" id="{1F1BDFC5-8473-56C2-4BD5-91997E356AF1}"/>
              </a:ext>
            </a:extLst>
          </p:cNvPr>
          <p:cNvSpPr txBox="1"/>
          <p:nvPr/>
        </p:nvSpPr>
        <p:spPr>
          <a:xfrm>
            <a:off x="6146275" y="2064471"/>
            <a:ext cx="4213783" cy="646331"/>
          </a:xfrm>
          <a:prstGeom prst="rect">
            <a:avLst/>
          </a:prstGeom>
          <a:noFill/>
        </p:spPr>
        <p:txBody>
          <a:bodyPr wrap="square" rtlCol="0">
            <a:spAutoFit/>
          </a:bodyPr>
          <a:lstStyle/>
          <a:p>
            <a:r>
              <a:rPr lang="en-US" sz="1800"/>
              <a:t>Mission, usage, goals of the data system</a:t>
            </a:r>
          </a:p>
        </p:txBody>
      </p:sp>
      <p:sp>
        <p:nvSpPr>
          <p:cNvPr id="3" name="TextBox 2">
            <a:extLst>
              <a:ext uri="{FF2B5EF4-FFF2-40B4-BE49-F238E27FC236}">
                <a16:creationId xmlns:a16="http://schemas.microsoft.com/office/drawing/2014/main" id="{C81369E0-C25F-6778-BF41-6DF05A07D98C}"/>
              </a:ext>
            </a:extLst>
          </p:cNvPr>
          <p:cNvSpPr txBox="1"/>
          <p:nvPr/>
        </p:nvSpPr>
        <p:spPr>
          <a:xfrm>
            <a:off x="8154186" y="3450211"/>
            <a:ext cx="3308808" cy="861774"/>
          </a:xfrm>
          <a:prstGeom prst="rect">
            <a:avLst/>
          </a:prstGeom>
          <a:noFill/>
        </p:spPr>
        <p:txBody>
          <a:bodyPr wrap="square" rtlCol="0">
            <a:spAutoFit/>
          </a:bodyPr>
          <a:lstStyle/>
          <a:p>
            <a:r>
              <a:rPr lang="en-US" sz="1800"/>
              <a:t>Policies, roles, responsibilities, and procedures</a:t>
            </a:r>
          </a:p>
          <a:p>
            <a:endParaRPr lang="en-US"/>
          </a:p>
        </p:txBody>
      </p:sp>
      <p:sp>
        <p:nvSpPr>
          <p:cNvPr id="4" name="TextBox 3">
            <a:extLst>
              <a:ext uri="{FF2B5EF4-FFF2-40B4-BE49-F238E27FC236}">
                <a16:creationId xmlns:a16="http://schemas.microsoft.com/office/drawing/2014/main" id="{7EA6FD97-6879-4A55-7636-C889A560B539}"/>
              </a:ext>
            </a:extLst>
          </p:cNvPr>
          <p:cNvSpPr txBox="1"/>
          <p:nvPr/>
        </p:nvSpPr>
        <p:spPr>
          <a:xfrm>
            <a:off x="7409467" y="5326146"/>
            <a:ext cx="3403078" cy="1138773"/>
          </a:xfrm>
          <a:prstGeom prst="rect">
            <a:avLst/>
          </a:prstGeom>
          <a:noFill/>
        </p:spPr>
        <p:txBody>
          <a:bodyPr wrap="square" rtlCol="0">
            <a:spAutoFit/>
          </a:bodyPr>
          <a:lstStyle/>
          <a:p>
            <a:r>
              <a:rPr lang="en-US" sz="1800"/>
              <a:t>Functional and technical requirements of the database applications</a:t>
            </a:r>
          </a:p>
          <a:p>
            <a:endParaRPr lang="en-US"/>
          </a:p>
        </p:txBody>
      </p:sp>
      <p:sp>
        <p:nvSpPr>
          <p:cNvPr id="6" name="TextBox 5">
            <a:extLst>
              <a:ext uri="{FF2B5EF4-FFF2-40B4-BE49-F238E27FC236}">
                <a16:creationId xmlns:a16="http://schemas.microsoft.com/office/drawing/2014/main" id="{EDD4595B-ECF4-9EB3-EB8A-0BA22DE5540B}"/>
              </a:ext>
            </a:extLst>
          </p:cNvPr>
          <p:cNvSpPr txBox="1"/>
          <p:nvPr/>
        </p:nvSpPr>
        <p:spPr>
          <a:xfrm>
            <a:off x="527902" y="4948414"/>
            <a:ext cx="3591613" cy="1138773"/>
          </a:xfrm>
          <a:prstGeom prst="rect">
            <a:avLst/>
          </a:prstGeom>
          <a:noFill/>
        </p:spPr>
        <p:txBody>
          <a:bodyPr wrap="square" rtlCol="0">
            <a:spAutoFit/>
          </a:bodyPr>
          <a:lstStyle/>
          <a:p>
            <a:r>
              <a:rPr lang="en-US" sz="1800"/>
              <a:t>Data availability, processes for analysis, data leadership and ongoing use</a:t>
            </a:r>
          </a:p>
          <a:p>
            <a:endParaRPr lang="en-US"/>
          </a:p>
        </p:txBody>
      </p:sp>
    </p:spTree>
    <p:extLst>
      <p:ext uri="{BB962C8B-B14F-4D97-AF65-F5344CB8AC3E}">
        <p14:creationId xmlns:p14="http://schemas.microsoft.com/office/powerpoint/2010/main" val="4429619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p5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54578"/>
              </a:buClr>
              <a:buSzPts val="4400"/>
              <a:buFont typeface="Tahoma"/>
              <a:buNone/>
            </a:pPr>
            <a:r>
              <a:rPr lang="en-US" dirty="0"/>
              <a:t>Five Subcomponents of the </a:t>
            </a:r>
            <a:r>
              <a:rPr lang="en-US" dirty="0" err="1"/>
              <a:t>DaSy</a:t>
            </a:r>
            <a:r>
              <a:rPr lang="en-US" dirty="0"/>
              <a:t> Framework</a:t>
            </a:r>
            <a:endParaRPr dirty="0"/>
          </a:p>
        </p:txBody>
      </p:sp>
      <p:pic>
        <p:nvPicPr>
          <p:cNvPr id="486" name="Google Shape;486;p54" descr="A visual depiction of the DaSy Data System framework. It is a graphic representing a daisy flower. The flower is named Data System Framework in the middle of the flower, and the five petals represent the subcomponents of the DaSy Data System Framework which are: Purpose and Vision, Data Governance and Management, System Design and Development, Data Analysis and Use, and Sustainability."/>
          <p:cNvPicPr preferRelativeResize="0"/>
          <p:nvPr/>
        </p:nvPicPr>
        <p:blipFill rotWithShape="1">
          <a:blip r:embed="rId3">
            <a:alphaModFix/>
          </a:blip>
          <a:srcRect/>
          <a:stretch/>
        </p:blipFill>
        <p:spPr>
          <a:xfrm>
            <a:off x="2780908" y="1894788"/>
            <a:ext cx="5356150" cy="4730063"/>
          </a:xfrm>
          <a:prstGeom prst="rect">
            <a:avLst/>
          </a:prstGeom>
          <a:noFill/>
          <a:ln>
            <a:noFill/>
          </a:ln>
        </p:spPr>
      </p:pic>
      <p:sp>
        <p:nvSpPr>
          <p:cNvPr id="2" name="TextBox 1">
            <a:extLst>
              <a:ext uri="{FF2B5EF4-FFF2-40B4-BE49-F238E27FC236}">
                <a16:creationId xmlns:a16="http://schemas.microsoft.com/office/drawing/2014/main" id="{1F1BDFC5-8473-56C2-4BD5-91997E356AF1}"/>
              </a:ext>
            </a:extLst>
          </p:cNvPr>
          <p:cNvSpPr txBox="1"/>
          <p:nvPr/>
        </p:nvSpPr>
        <p:spPr>
          <a:xfrm>
            <a:off x="6146275" y="2064471"/>
            <a:ext cx="4213783" cy="646331"/>
          </a:xfrm>
          <a:prstGeom prst="rect">
            <a:avLst/>
          </a:prstGeom>
          <a:noFill/>
        </p:spPr>
        <p:txBody>
          <a:bodyPr wrap="square" rtlCol="0">
            <a:spAutoFit/>
          </a:bodyPr>
          <a:lstStyle/>
          <a:p>
            <a:r>
              <a:rPr lang="en-US" sz="1800"/>
              <a:t>Mission, usage, goals of the data system</a:t>
            </a:r>
          </a:p>
        </p:txBody>
      </p:sp>
      <p:sp>
        <p:nvSpPr>
          <p:cNvPr id="3" name="TextBox 2">
            <a:extLst>
              <a:ext uri="{FF2B5EF4-FFF2-40B4-BE49-F238E27FC236}">
                <a16:creationId xmlns:a16="http://schemas.microsoft.com/office/drawing/2014/main" id="{C81369E0-C25F-6778-BF41-6DF05A07D98C}"/>
              </a:ext>
            </a:extLst>
          </p:cNvPr>
          <p:cNvSpPr txBox="1"/>
          <p:nvPr/>
        </p:nvSpPr>
        <p:spPr>
          <a:xfrm>
            <a:off x="8154186" y="3450211"/>
            <a:ext cx="3308808" cy="861774"/>
          </a:xfrm>
          <a:prstGeom prst="rect">
            <a:avLst/>
          </a:prstGeom>
          <a:noFill/>
        </p:spPr>
        <p:txBody>
          <a:bodyPr wrap="square" rtlCol="0">
            <a:spAutoFit/>
          </a:bodyPr>
          <a:lstStyle/>
          <a:p>
            <a:r>
              <a:rPr lang="en-US" sz="1800"/>
              <a:t>Policies, roles, responsibilities, and procedures</a:t>
            </a:r>
          </a:p>
          <a:p>
            <a:endParaRPr lang="en-US"/>
          </a:p>
        </p:txBody>
      </p:sp>
      <p:sp>
        <p:nvSpPr>
          <p:cNvPr id="4" name="TextBox 3">
            <a:extLst>
              <a:ext uri="{FF2B5EF4-FFF2-40B4-BE49-F238E27FC236}">
                <a16:creationId xmlns:a16="http://schemas.microsoft.com/office/drawing/2014/main" id="{7EA6FD97-6879-4A55-7636-C889A560B539}"/>
              </a:ext>
            </a:extLst>
          </p:cNvPr>
          <p:cNvSpPr txBox="1"/>
          <p:nvPr/>
        </p:nvSpPr>
        <p:spPr>
          <a:xfrm>
            <a:off x="7409467" y="5326146"/>
            <a:ext cx="3403078" cy="1138773"/>
          </a:xfrm>
          <a:prstGeom prst="rect">
            <a:avLst/>
          </a:prstGeom>
          <a:noFill/>
        </p:spPr>
        <p:txBody>
          <a:bodyPr wrap="square" rtlCol="0">
            <a:spAutoFit/>
          </a:bodyPr>
          <a:lstStyle/>
          <a:p>
            <a:r>
              <a:rPr lang="en-US" sz="1800"/>
              <a:t>Functional and technical requirements of the database applications</a:t>
            </a:r>
          </a:p>
          <a:p>
            <a:endParaRPr lang="en-US"/>
          </a:p>
        </p:txBody>
      </p:sp>
      <p:sp>
        <p:nvSpPr>
          <p:cNvPr id="6" name="TextBox 5">
            <a:extLst>
              <a:ext uri="{FF2B5EF4-FFF2-40B4-BE49-F238E27FC236}">
                <a16:creationId xmlns:a16="http://schemas.microsoft.com/office/drawing/2014/main" id="{EDD4595B-ECF4-9EB3-EB8A-0BA22DE5540B}"/>
              </a:ext>
            </a:extLst>
          </p:cNvPr>
          <p:cNvSpPr txBox="1"/>
          <p:nvPr/>
        </p:nvSpPr>
        <p:spPr>
          <a:xfrm>
            <a:off x="527902" y="4948414"/>
            <a:ext cx="3591613" cy="1138773"/>
          </a:xfrm>
          <a:prstGeom prst="rect">
            <a:avLst/>
          </a:prstGeom>
          <a:noFill/>
        </p:spPr>
        <p:txBody>
          <a:bodyPr wrap="square" rtlCol="0">
            <a:spAutoFit/>
          </a:bodyPr>
          <a:lstStyle/>
          <a:p>
            <a:r>
              <a:rPr lang="en-US" sz="1800"/>
              <a:t>Data availability, processes for analysis, data leadership and ongoing use</a:t>
            </a:r>
          </a:p>
          <a:p>
            <a:endParaRPr lang="en-US"/>
          </a:p>
        </p:txBody>
      </p:sp>
      <p:sp>
        <p:nvSpPr>
          <p:cNvPr id="7" name="TextBox 6">
            <a:extLst>
              <a:ext uri="{FF2B5EF4-FFF2-40B4-BE49-F238E27FC236}">
                <a16:creationId xmlns:a16="http://schemas.microsoft.com/office/drawing/2014/main" id="{855931A0-B1A6-8B49-029C-9F6F14090056}"/>
              </a:ext>
            </a:extLst>
          </p:cNvPr>
          <p:cNvSpPr txBox="1"/>
          <p:nvPr/>
        </p:nvSpPr>
        <p:spPr>
          <a:xfrm>
            <a:off x="810704" y="2630079"/>
            <a:ext cx="3176833" cy="1138773"/>
          </a:xfrm>
          <a:prstGeom prst="rect">
            <a:avLst/>
          </a:prstGeom>
          <a:noFill/>
        </p:spPr>
        <p:txBody>
          <a:bodyPr wrap="square" rtlCol="0">
            <a:spAutoFit/>
          </a:bodyPr>
          <a:lstStyle/>
          <a:p>
            <a:r>
              <a:rPr lang="en-US" sz="1800"/>
              <a:t>State’s capacity to support the database application over time</a:t>
            </a:r>
          </a:p>
          <a:p>
            <a:endParaRPr lang="en-US"/>
          </a:p>
        </p:txBody>
      </p:sp>
    </p:spTree>
    <p:extLst>
      <p:ext uri="{BB962C8B-B14F-4D97-AF65-F5344CB8AC3E}">
        <p14:creationId xmlns:p14="http://schemas.microsoft.com/office/powerpoint/2010/main" val="34352104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10976812" cy="1325563"/>
          </a:xfrm>
        </p:spPr>
        <p:txBody>
          <a:bodyPr>
            <a:normAutofit/>
          </a:bodyPr>
          <a:lstStyle/>
          <a:p>
            <a:r>
              <a:rPr lang="en-US" sz="3600" dirty="0"/>
              <a:t>Structure of the </a:t>
            </a:r>
            <a:r>
              <a:rPr lang="en-US" sz="3600" dirty="0" err="1"/>
              <a:t>DaSy</a:t>
            </a:r>
            <a:r>
              <a:rPr lang="en-US" sz="3600" dirty="0"/>
              <a:t> Framework</a:t>
            </a:r>
          </a:p>
        </p:txBody>
      </p:sp>
      <p:sp>
        <p:nvSpPr>
          <p:cNvPr id="7" name="Content Placeholder 2"/>
          <p:cNvSpPr>
            <a:spLocks noGrp="1"/>
          </p:cNvSpPr>
          <p:nvPr>
            <p:ph idx="1"/>
          </p:nvPr>
        </p:nvSpPr>
        <p:spPr/>
        <p:txBody>
          <a:bodyPr/>
          <a:lstStyle/>
          <a:p>
            <a:r>
              <a:rPr lang="en-US" sz="3600"/>
              <a:t>Subcomponents (5)</a:t>
            </a:r>
          </a:p>
          <a:p>
            <a:pPr lvl="1"/>
            <a:r>
              <a:rPr lang="en-US" sz="3600"/>
              <a:t>Sections</a:t>
            </a:r>
          </a:p>
          <a:p>
            <a:pPr lvl="2"/>
            <a:r>
              <a:rPr lang="en-US" sz="3200"/>
              <a:t> Quality Indicators</a:t>
            </a:r>
          </a:p>
          <a:p>
            <a:pPr lvl="3"/>
            <a:r>
              <a:rPr lang="en-US" sz="2800"/>
              <a:t>Elements of quality</a:t>
            </a:r>
          </a:p>
        </p:txBody>
      </p:sp>
      <p:pic>
        <p:nvPicPr>
          <p:cNvPr id="6146" name="Picture 2" descr="&quot; &quot;">
            <a:extLst>
              <a:ext uri="{C183D7F6-B498-43B3-948B-1728B52AA6E4}">
                <adec:decorative xmlns:adec="http://schemas.microsoft.com/office/drawing/2017/decorative" val="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6994" y="2572198"/>
            <a:ext cx="3662354" cy="2439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41496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849"/>
        <p:cNvGrpSpPr/>
        <p:nvPr/>
      </p:nvGrpSpPr>
      <p:grpSpPr>
        <a:xfrm>
          <a:off x="0" y="0"/>
          <a:ext cx="0" cy="0"/>
          <a:chOff x="0" y="0"/>
          <a:chExt cx="0" cy="0"/>
        </a:xfrm>
      </p:grpSpPr>
      <p:sp>
        <p:nvSpPr>
          <p:cNvPr id="4" name="Title 3">
            <a:extLst>
              <a:ext uri="{FF2B5EF4-FFF2-40B4-BE49-F238E27FC236}">
                <a16:creationId xmlns:a16="http://schemas.microsoft.com/office/drawing/2014/main" id="{8F0C305B-1F77-51F1-E22B-C1369F864513}"/>
              </a:ext>
            </a:extLst>
          </p:cNvPr>
          <p:cNvSpPr>
            <a:spLocks noGrp="1"/>
          </p:cNvSpPr>
          <p:nvPr>
            <p:ph type="title"/>
          </p:nvPr>
        </p:nvSpPr>
        <p:spPr>
          <a:xfrm>
            <a:off x="773430" y="234502"/>
            <a:ext cx="10515600" cy="1325563"/>
          </a:xfrm>
        </p:spPr>
        <p:txBody>
          <a:bodyPr/>
          <a:lstStyle/>
          <a:p>
            <a:pPr marL="0" marR="0" lvl="0" indent="0" algn="l" defTabSz="914400" rtl="0" eaLnBrk="1" fontAlgn="auto" latinLnBrk="0" hangingPunct="1">
              <a:lnSpc>
                <a:spcPct val="90000"/>
              </a:lnSpc>
              <a:spcBef>
                <a:spcPts val="0"/>
              </a:spcBef>
              <a:spcAft>
                <a:spcPts val="0"/>
              </a:spcAft>
              <a:buClr>
                <a:srgbClr val="154578"/>
              </a:buClr>
              <a:buSzPts val="4400"/>
              <a:buFont typeface="Tahoma"/>
              <a:buNone/>
              <a:tabLst/>
              <a:defRPr/>
            </a:pPr>
            <a:r>
              <a:rPr lang="en-US" sz="4400" b="0" i="0" u="none" strike="noStrike" cap="none" dirty="0">
                <a:solidFill>
                  <a:schemeClr val="tx1"/>
                </a:solidFill>
                <a:effectLst/>
                <a:sym typeface="Tahoma"/>
              </a:rPr>
              <a:t>Data Analysis and Use</a:t>
            </a:r>
            <a:endParaRPr lang="en-US" dirty="0">
              <a:solidFill>
                <a:schemeClr val="tx1"/>
              </a:solidFill>
              <a:effectLst/>
            </a:endParaRPr>
          </a:p>
        </p:txBody>
      </p:sp>
      <p:sp>
        <p:nvSpPr>
          <p:cNvPr id="851" name="Google Shape;851;p89"/>
          <p:cNvSpPr txBox="1">
            <a:spLocks noGrp="1"/>
          </p:cNvSpPr>
          <p:nvPr>
            <p:ph type="body" idx="1"/>
          </p:nvPr>
        </p:nvSpPr>
        <p:spPr>
          <a:xfrm>
            <a:off x="735169" y="2443811"/>
            <a:ext cx="10515600" cy="4121788"/>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1000"/>
              </a:spcAft>
              <a:buSzPts val="2400"/>
              <a:buNone/>
            </a:pPr>
            <a:r>
              <a:rPr lang="en-US" b="1" i="0">
                <a:solidFill>
                  <a:srgbClr val="003366"/>
                </a:solidFill>
                <a:latin typeface="Open Sans"/>
                <a:ea typeface="Open Sans"/>
                <a:cs typeface="Open Sans"/>
                <a:sym typeface="Open Sans"/>
              </a:rPr>
              <a:t>Section 1: Data Availability</a:t>
            </a:r>
          </a:p>
          <a:p>
            <a:pPr marL="0" lvl="0" indent="0" algn="l" rtl="0">
              <a:lnSpc>
                <a:spcPct val="100000"/>
              </a:lnSpc>
              <a:spcBef>
                <a:spcPts val="0"/>
              </a:spcBef>
              <a:spcAft>
                <a:spcPts val="1000"/>
              </a:spcAft>
              <a:buSzPts val="2400"/>
              <a:buNone/>
            </a:pPr>
            <a:r>
              <a:rPr lang="en-US" b="1" i="0">
                <a:solidFill>
                  <a:srgbClr val="003366"/>
                </a:solidFill>
                <a:latin typeface="Open Sans"/>
                <a:ea typeface="Open Sans"/>
                <a:cs typeface="Open Sans"/>
                <a:sym typeface="Open Sans"/>
              </a:rPr>
              <a:t>Section 2: Data Analysis</a:t>
            </a:r>
            <a:endParaRPr lang="en-US"/>
          </a:p>
          <a:p>
            <a:pPr marL="0" lvl="0" indent="0" algn="l" rtl="0">
              <a:lnSpc>
                <a:spcPct val="100000"/>
              </a:lnSpc>
              <a:spcBef>
                <a:spcPts val="0"/>
              </a:spcBef>
              <a:spcAft>
                <a:spcPts val="1000"/>
              </a:spcAft>
              <a:buSzPts val="2400"/>
              <a:buNone/>
            </a:pPr>
            <a:r>
              <a:rPr lang="en-US" b="1" i="0">
                <a:solidFill>
                  <a:srgbClr val="003366"/>
                </a:solidFill>
                <a:latin typeface="Open Sans"/>
                <a:ea typeface="Open Sans"/>
                <a:cs typeface="Open Sans"/>
                <a:sym typeface="Open Sans"/>
              </a:rPr>
              <a:t>Section 3: Data Leadership and Data Use</a:t>
            </a:r>
          </a:p>
        </p:txBody>
      </p:sp>
      <p:pic>
        <p:nvPicPr>
          <p:cNvPr id="2" name="Picture 1" descr="Graphical representation of the DaSy Data System Framework highlighting Data Analysis and Use">
            <a:extLst>
              <a:ext uri="{FF2B5EF4-FFF2-40B4-BE49-F238E27FC236}">
                <a16:creationId xmlns:a16="http://schemas.microsoft.com/office/drawing/2014/main" id="{23E86DC9-90DA-60B3-8701-C8322F9730E5}"/>
              </a:ext>
            </a:extLst>
          </p:cNvPr>
          <p:cNvPicPr>
            <a:picLocks noChangeAspect="1"/>
          </p:cNvPicPr>
          <p:nvPr/>
        </p:nvPicPr>
        <p:blipFill>
          <a:blip r:embed="rId3"/>
          <a:stretch>
            <a:fillRect/>
          </a:stretch>
        </p:blipFill>
        <p:spPr>
          <a:xfrm>
            <a:off x="9437295" y="140252"/>
            <a:ext cx="2220516" cy="2250523"/>
          </a:xfrm>
          <a:prstGeom prst="rect">
            <a:avLst/>
          </a:prstGeom>
        </p:spPr>
      </p:pic>
    </p:spTree>
    <p:extLst>
      <p:ext uri="{BB962C8B-B14F-4D97-AF65-F5344CB8AC3E}">
        <p14:creationId xmlns:p14="http://schemas.microsoft.com/office/powerpoint/2010/main" val="4221761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49"/>
        <p:cNvGrpSpPr/>
        <p:nvPr/>
      </p:nvGrpSpPr>
      <p:grpSpPr>
        <a:xfrm>
          <a:off x="0" y="0"/>
          <a:ext cx="0" cy="0"/>
          <a:chOff x="0" y="0"/>
          <a:chExt cx="0" cy="0"/>
        </a:xfrm>
      </p:grpSpPr>
      <p:sp>
        <p:nvSpPr>
          <p:cNvPr id="3" name="Title 2">
            <a:extLst>
              <a:ext uri="{FF2B5EF4-FFF2-40B4-BE49-F238E27FC236}">
                <a16:creationId xmlns:a16="http://schemas.microsoft.com/office/drawing/2014/main" id="{E23598BB-CAF6-D59B-C159-7C9C1177F22E}"/>
              </a:ext>
            </a:extLst>
          </p:cNvPr>
          <p:cNvSpPr>
            <a:spLocks noGrp="1"/>
          </p:cNvSpPr>
          <p:nvPr>
            <p:ph type="title"/>
          </p:nvPr>
        </p:nvSpPr>
        <p:spPr>
          <a:xfrm>
            <a:off x="773430" y="234502"/>
            <a:ext cx="10515600" cy="1325563"/>
          </a:xfrm>
        </p:spPr>
        <p:txBody>
          <a:bodyPr/>
          <a:lstStyle/>
          <a:p>
            <a:pPr marL="0" marR="0" lvl="0" indent="0" algn="l" defTabSz="914400" rtl="0" eaLnBrk="1" fontAlgn="auto" latinLnBrk="0" hangingPunct="1">
              <a:lnSpc>
                <a:spcPct val="90000"/>
              </a:lnSpc>
              <a:spcBef>
                <a:spcPts val="0"/>
              </a:spcBef>
              <a:spcAft>
                <a:spcPts val="0"/>
              </a:spcAft>
              <a:buClr>
                <a:srgbClr val="154578"/>
              </a:buClr>
              <a:buSzPts val="4400"/>
              <a:buFont typeface="Tahoma"/>
              <a:buNone/>
              <a:tabLst/>
              <a:defRPr/>
            </a:pPr>
            <a:r>
              <a:rPr lang="en-US" sz="4400" b="0" i="0" u="none" strike="noStrike" cap="none" dirty="0">
                <a:solidFill>
                  <a:schemeClr val="tx1"/>
                </a:solidFill>
                <a:effectLst/>
                <a:sym typeface="Tahoma"/>
              </a:rPr>
              <a:t>Data Analysis and Use</a:t>
            </a:r>
            <a:endParaRPr lang="en-US" dirty="0">
              <a:solidFill>
                <a:schemeClr val="tx1"/>
              </a:solidFill>
              <a:effectLst/>
            </a:endParaRPr>
          </a:p>
        </p:txBody>
      </p:sp>
      <p:sp>
        <p:nvSpPr>
          <p:cNvPr id="851" name="Google Shape;851;p89"/>
          <p:cNvSpPr txBox="1">
            <a:spLocks noGrp="1"/>
          </p:cNvSpPr>
          <p:nvPr>
            <p:ph type="body" idx="1"/>
          </p:nvPr>
        </p:nvSpPr>
        <p:spPr>
          <a:xfrm>
            <a:off x="876837" y="2327901"/>
            <a:ext cx="10515600" cy="4121788"/>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1000"/>
              </a:spcAft>
              <a:buSzPts val="2400"/>
              <a:buNone/>
            </a:pPr>
            <a:r>
              <a:rPr lang="en-US" b="1" i="0" dirty="0">
                <a:solidFill>
                  <a:srgbClr val="003366"/>
                </a:solidFill>
                <a:latin typeface="Open Sans"/>
                <a:ea typeface="Open Sans"/>
                <a:cs typeface="Open Sans"/>
                <a:sym typeface="Open Sans"/>
              </a:rPr>
              <a:t>Section 1: Data Availability</a:t>
            </a:r>
          </a:p>
          <a:p>
            <a:pPr marL="0" lvl="0" indent="0" algn="l" rtl="0">
              <a:lnSpc>
                <a:spcPct val="100000"/>
              </a:lnSpc>
              <a:spcBef>
                <a:spcPts val="0"/>
              </a:spcBef>
              <a:spcAft>
                <a:spcPts val="1000"/>
              </a:spcAft>
              <a:buSzPts val="2400"/>
              <a:buNone/>
            </a:pPr>
            <a:r>
              <a:rPr lang="en-US" b="1" i="0" dirty="0">
                <a:solidFill>
                  <a:srgbClr val="003366"/>
                </a:solidFill>
                <a:latin typeface="Open Sans"/>
                <a:ea typeface="Open Sans"/>
                <a:cs typeface="Open Sans"/>
                <a:sym typeface="Open Sans"/>
              </a:rPr>
              <a:t>Section 2: Data Analysis</a:t>
            </a:r>
            <a:endParaRPr lang="en-US" dirty="0"/>
          </a:p>
          <a:p>
            <a:pPr marL="0" lvl="0" indent="0" algn="l" rtl="0">
              <a:lnSpc>
                <a:spcPct val="100000"/>
              </a:lnSpc>
              <a:spcBef>
                <a:spcPts val="0"/>
              </a:spcBef>
              <a:spcAft>
                <a:spcPts val="1000"/>
              </a:spcAft>
              <a:buSzPts val="2400"/>
              <a:buNone/>
            </a:pPr>
            <a:r>
              <a:rPr lang="en-US" b="1" i="0" dirty="0">
                <a:solidFill>
                  <a:srgbClr val="003366"/>
                </a:solidFill>
                <a:latin typeface="Open Sans"/>
                <a:ea typeface="Open Sans"/>
                <a:cs typeface="Open Sans"/>
                <a:sym typeface="Open Sans"/>
              </a:rPr>
              <a:t>Section 3: Data Leadership and Data Use</a:t>
            </a:r>
          </a:p>
          <a:p>
            <a:pPr marL="457200" lvl="1" indent="0">
              <a:spcBef>
                <a:spcPts val="1000"/>
              </a:spcBef>
              <a:buNone/>
            </a:pPr>
            <a:r>
              <a:rPr lang="en-US" b="0" i="0" dirty="0">
                <a:solidFill>
                  <a:srgbClr val="003366"/>
                </a:solidFill>
                <a:latin typeface="Open Sans"/>
                <a:ea typeface="Open Sans"/>
                <a:cs typeface="Open Sans"/>
                <a:sym typeface="Open Sans"/>
              </a:rPr>
              <a:t>DU5. </a:t>
            </a:r>
            <a:r>
              <a:rPr lang="en-US" b="0" i="0" dirty="0">
                <a:solidFill>
                  <a:srgbClr val="141414"/>
                </a:solidFill>
                <a:latin typeface="Open Sans"/>
                <a:ea typeface="Open Sans"/>
                <a:cs typeface="Open Sans"/>
                <a:sym typeface="Open Sans"/>
              </a:rPr>
              <a:t>Part C/619 state staff lead an ongoing </a:t>
            </a:r>
            <a:r>
              <a:rPr lang="en-US" b="1" i="0" u="sng" strike="noStrike" dirty="0">
                <a:solidFill>
                  <a:schemeClr val="hlink"/>
                </a:solidFill>
                <a:latin typeface="Open Sans"/>
                <a:ea typeface="Open Sans"/>
                <a:cs typeface="Open Sans"/>
                <a:sym typeface="Open Sans"/>
                <a:hlinkClick r:id="rId3" tooltip="Definition of data-informed decision-making"/>
              </a:rPr>
              <a:t>data-informed decision-making</a:t>
            </a:r>
            <a:r>
              <a:rPr lang="en-US" b="0" i="0" dirty="0">
                <a:solidFill>
                  <a:srgbClr val="141414"/>
                </a:solidFill>
                <a:latin typeface="Open Sans"/>
                <a:ea typeface="Open Sans"/>
                <a:cs typeface="Open Sans"/>
                <a:sym typeface="Open Sans"/>
              </a:rPr>
              <a:t> process (i.e., review of data analyses, interpret results, and make decisions informed by the data).</a:t>
            </a:r>
            <a:endParaRPr dirty="0"/>
          </a:p>
        </p:txBody>
      </p:sp>
      <p:pic>
        <p:nvPicPr>
          <p:cNvPr id="2" name="Picture 1" descr="Graphical representation of the DaSy Data System Framework highlighting Data Analysis and Use">
            <a:extLst>
              <a:ext uri="{FF2B5EF4-FFF2-40B4-BE49-F238E27FC236}">
                <a16:creationId xmlns:a16="http://schemas.microsoft.com/office/drawing/2014/main" id="{23E86DC9-90DA-60B3-8701-C8322F9730E5}"/>
              </a:ext>
            </a:extLst>
          </p:cNvPr>
          <p:cNvPicPr>
            <a:picLocks noChangeAspect="1"/>
          </p:cNvPicPr>
          <p:nvPr/>
        </p:nvPicPr>
        <p:blipFill>
          <a:blip r:embed="rId4"/>
          <a:stretch>
            <a:fillRect/>
          </a:stretch>
        </p:blipFill>
        <p:spPr>
          <a:xfrm>
            <a:off x="9437295" y="140252"/>
            <a:ext cx="2220516" cy="2250523"/>
          </a:xfrm>
          <a:prstGeom prst="rect">
            <a:avLst/>
          </a:prstGeom>
        </p:spPr>
      </p:pic>
    </p:spTree>
    <p:extLst>
      <p:ext uri="{BB962C8B-B14F-4D97-AF65-F5344CB8AC3E}">
        <p14:creationId xmlns:p14="http://schemas.microsoft.com/office/powerpoint/2010/main" val="29890172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Google Shape;553;p58"/>
          <p:cNvSpPr txBox="1">
            <a:spLocks noGrp="1"/>
          </p:cNvSpPr>
          <p:nvPr>
            <p:ph type="ctrTitle"/>
          </p:nvPr>
        </p:nvSpPr>
        <p:spPr>
          <a:xfrm>
            <a:off x="485774" y="0"/>
            <a:ext cx="7803900" cy="32559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lt1"/>
              </a:buClr>
              <a:buSzPts val="4800"/>
              <a:buFont typeface="Tahoma"/>
              <a:buNone/>
            </a:pPr>
            <a:r>
              <a:rPr lang="en-US" dirty="0" err="1"/>
              <a:t>DaSy</a:t>
            </a:r>
            <a:r>
              <a:rPr lang="en-US" dirty="0"/>
              <a:t> Critical Questions</a:t>
            </a:r>
            <a:endParaRP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54578"/>
              </a:buClr>
              <a:buSzPts val="4400"/>
              <a:buFont typeface="Tahoma"/>
              <a:buNone/>
            </a:pPr>
            <a:r>
              <a:rPr lang="en-US" dirty="0"/>
              <a:t>Who is in the Room?</a:t>
            </a:r>
            <a:endParaRPr dirty="0"/>
          </a:p>
        </p:txBody>
      </p:sp>
      <p:sp>
        <p:nvSpPr>
          <p:cNvPr id="157" name="Google Shape;157;p21"/>
          <p:cNvSpPr txBox="1">
            <a:spLocks noGrp="1"/>
          </p:cNvSpPr>
          <p:nvPr>
            <p:ph type="body" idx="1"/>
          </p:nvPr>
        </p:nvSpPr>
        <p:spPr>
          <a:xfrm>
            <a:off x="838200" y="1825625"/>
            <a:ext cx="10515600" cy="3822821"/>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Clr>
                <a:srgbClr val="154578"/>
              </a:buClr>
              <a:buSzPts val="2400"/>
              <a:buChar char="•"/>
            </a:pPr>
            <a:r>
              <a:rPr lang="en-US"/>
              <a:t>Roles</a:t>
            </a:r>
            <a:endParaRPr/>
          </a:p>
          <a:p>
            <a:pPr marL="228600" lvl="0" indent="-228600" algn="l" rtl="0">
              <a:lnSpc>
                <a:spcPct val="100000"/>
              </a:lnSpc>
              <a:spcBef>
                <a:spcPts val="1000"/>
              </a:spcBef>
              <a:spcAft>
                <a:spcPts val="0"/>
              </a:spcAft>
              <a:buClr>
                <a:srgbClr val="154578"/>
              </a:buClr>
              <a:buSzPts val="2400"/>
              <a:buChar char="•"/>
            </a:pPr>
            <a:r>
              <a:rPr lang="en-US"/>
              <a:t>Part C or Part B/619</a:t>
            </a:r>
            <a:endParaRPr/>
          </a:p>
          <a:p>
            <a:pPr marL="228600" lvl="0" indent="-228600" algn="l" rtl="0">
              <a:lnSpc>
                <a:spcPct val="100000"/>
              </a:lnSpc>
              <a:spcBef>
                <a:spcPts val="1000"/>
              </a:spcBef>
              <a:spcAft>
                <a:spcPts val="0"/>
              </a:spcAft>
              <a:buClr>
                <a:srgbClr val="154578"/>
              </a:buClr>
              <a:buSzPts val="2400"/>
              <a:buChar char="•"/>
            </a:pPr>
            <a:r>
              <a:rPr lang="en-US"/>
              <a:t>Non-state participants</a:t>
            </a:r>
            <a:endParaRPr/>
          </a:p>
          <a:p>
            <a:pPr marL="685800" lvl="1" indent="-228600" algn="l" rtl="0">
              <a:lnSpc>
                <a:spcPct val="100000"/>
              </a:lnSpc>
              <a:spcBef>
                <a:spcPts val="500"/>
              </a:spcBef>
              <a:spcAft>
                <a:spcPts val="0"/>
              </a:spcAft>
              <a:buSzPts val="2400"/>
              <a:buChar char="‒"/>
            </a:pPr>
            <a:r>
              <a:rPr lang="en-US"/>
              <a:t>Families</a:t>
            </a:r>
            <a:endParaRPr/>
          </a:p>
          <a:p>
            <a:pPr marL="685800" lvl="1" indent="-228600" algn="l" rtl="0">
              <a:lnSpc>
                <a:spcPct val="100000"/>
              </a:lnSpc>
              <a:spcBef>
                <a:spcPts val="500"/>
              </a:spcBef>
              <a:spcAft>
                <a:spcPts val="0"/>
              </a:spcAft>
              <a:buSzPts val="2400"/>
              <a:buChar char="‒"/>
            </a:pPr>
            <a:r>
              <a:rPr lang="en-US"/>
              <a:t>TA providers</a:t>
            </a:r>
            <a:endParaRPr/>
          </a:p>
          <a:p>
            <a:pPr marL="685800" lvl="1" indent="-228600" algn="l" rtl="0">
              <a:lnSpc>
                <a:spcPct val="100000"/>
              </a:lnSpc>
              <a:spcBef>
                <a:spcPts val="500"/>
              </a:spcBef>
              <a:spcAft>
                <a:spcPts val="0"/>
              </a:spcAft>
              <a:buSzPts val="2400"/>
              <a:buChar char="‒"/>
            </a:pPr>
            <a:r>
              <a:rPr lang="en-US"/>
              <a:t>Researchers</a:t>
            </a:r>
            <a:endParaRPr/>
          </a:p>
          <a:p>
            <a:pPr marL="228600" lvl="0" indent="-228600" algn="l" rtl="0">
              <a:lnSpc>
                <a:spcPct val="100000"/>
              </a:lnSpc>
              <a:spcBef>
                <a:spcPts val="1000"/>
              </a:spcBef>
              <a:spcAft>
                <a:spcPts val="0"/>
              </a:spcAft>
              <a:buClr>
                <a:srgbClr val="154578"/>
              </a:buClr>
              <a:buSzPts val="2400"/>
              <a:buChar char="•"/>
            </a:pPr>
            <a:r>
              <a:rPr lang="en-US"/>
              <a:t>How long have you been in your current position?</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59" descr="&quot; &quot;"/>
          <p:cNvSpPr txBox="1">
            <a:spLocks noGrp="1"/>
          </p:cNvSpPr>
          <p:nvPr>
            <p:ph type="title" idx="4294967295"/>
          </p:nvPr>
        </p:nvSpPr>
        <p:spPr>
          <a:xfrm>
            <a:off x="680990" y="446988"/>
            <a:ext cx="4126682" cy="5905499"/>
          </a:xfrm>
          <a:prstGeom prst="rect">
            <a:avLst/>
          </a:prstGeom>
          <a:solidFill>
            <a:schemeClr val="accent4">
              <a:lumMod val="20000"/>
              <a:lumOff val="80000"/>
            </a:schemeClr>
          </a:solidFill>
          <a:ln w="19050">
            <a:solidFill>
              <a:srgbClr val="0070C0"/>
            </a:solid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54578"/>
              </a:buClr>
              <a:buSzPts val="4400"/>
              <a:buFont typeface="Tahoma"/>
              <a:buNone/>
            </a:pPr>
            <a:r>
              <a:rPr lang="en-US" dirty="0"/>
              <a:t>Critical Questions</a:t>
            </a:r>
            <a:endParaRPr dirty="0"/>
          </a:p>
        </p:txBody>
      </p:sp>
      <p:pic>
        <p:nvPicPr>
          <p:cNvPr id="561" name="Google Shape;561;p59" descr="Critical questions about early intervention and early childhood special education. What questions should data users, such as program directors, advocates, and policymakers, be asking?"/>
          <p:cNvPicPr preferRelativeResize="0"/>
          <p:nvPr/>
        </p:nvPicPr>
        <p:blipFill rotWithShape="1">
          <a:blip r:embed="rId3">
            <a:alphaModFix/>
          </a:blip>
          <a:srcRect/>
          <a:stretch/>
        </p:blipFill>
        <p:spPr>
          <a:xfrm>
            <a:off x="4817097" y="452487"/>
            <a:ext cx="6761951" cy="2545238"/>
          </a:xfrm>
          <a:prstGeom prst="rect">
            <a:avLst/>
          </a:prstGeom>
          <a:noFill/>
          <a:ln w="19050">
            <a:solidFill>
              <a:srgbClr val="0070C0"/>
            </a:solidFill>
          </a:ln>
        </p:spPr>
      </p:pic>
      <p:sp>
        <p:nvSpPr>
          <p:cNvPr id="3" name="TextBox 2">
            <a:extLst>
              <a:ext uri="{FF2B5EF4-FFF2-40B4-BE49-F238E27FC236}">
                <a16:creationId xmlns:a16="http://schemas.microsoft.com/office/drawing/2014/main" id="{B7C33E03-3DB3-941F-DA52-06523F48A0CB}"/>
              </a:ext>
            </a:extLst>
          </p:cNvPr>
          <p:cNvSpPr txBox="1"/>
          <p:nvPr/>
        </p:nvSpPr>
        <p:spPr>
          <a:xfrm>
            <a:off x="7184796" y="2103749"/>
            <a:ext cx="3082565" cy="523220"/>
          </a:xfrm>
          <a:prstGeom prst="rect">
            <a:avLst/>
          </a:prstGeom>
          <a:noFill/>
        </p:spPr>
        <p:txBody>
          <a:bodyPr wrap="square" rtlCol="0">
            <a:spAutoFit/>
          </a:bodyPr>
          <a:lstStyle/>
          <a:p>
            <a:r>
              <a:rPr lang="en-US" dirty="0">
                <a:hlinkClick r:id="rId4" tooltip="Critical Questions About Early Intervention and Early Childhood Special Education"/>
              </a:rPr>
              <a:t>https://dasycenter.org/resources/critical-questions/</a:t>
            </a:r>
            <a:endParaRPr lang="en-US" dirty="0"/>
          </a:p>
        </p:txBody>
      </p:sp>
      <p:pic>
        <p:nvPicPr>
          <p:cNvPr id="560" name="Google Shape;560;p59" descr="Critical questions for addressing racial equity in early intervention and early childhood special education. Questions states should address to examine equity for the young children and families served under IDEA"/>
          <p:cNvPicPr preferRelativeResize="0">
            <a:picLocks noGrp="1"/>
          </p:cNvPicPr>
          <p:nvPr>
            <p:ph type="body" idx="4294967295"/>
          </p:nvPr>
        </p:nvPicPr>
        <p:blipFill rotWithShape="1">
          <a:blip r:embed="rId5">
            <a:alphaModFix/>
          </a:blip>
          <a:srcRect/>
          <a:stretch/>
        </p:blipFill>
        <p:spPr>
          <a:xfrm>
            <a:off x="4807671" y="3572759"/>
            <a:ext cx="6777871" cy="2771480"/>
          </a:xfrm>
          <a:prstGeom prst="rect">
            <a:avLst/>
          </a:prstGeom>
          <a:noFill/>
          <a:ln w="19050">
            <a:solidFill>
              <a:srgbClr val="0070C0"/>
            </a:solidFill>
          </a:ln>
        </p:spPr>
      </p:pic>
      <p:sp>
        <p:nvSpPr>
          <p:cNvPr id="2" name="TextBox 1">
            <a:extLst>
              <a:ext uri="{FF2B5EF4-FFF2-40B4-BE49-F238E27FC236}">
                <a16:creationId xmlns:a16="http://schemas.microsoft.com/office/drawing/2014/main" id="{7993B05E-C1B2-949E-818C-9F2E49AC216A}"/>
              </a:ext>
            </a:extLst>
          </p:cNvPr>
          <p:cNvSpPr txBox="1"/>
          <p:nvPr/>
        </p:nvSpPr>
        <p:spPr>
          <a:xfrm>
            <a:off x="7688595" y="5491130"/>
            <a:ext cx="3384223" cy="523220"/>
          </a:xfrm>
          <a:prstGeom prst="rect">
            <a:avLst/>
          </a:prstGeom>
          <a:noFill/>
        </p:spPr>
        <p:txBody>
          <a:bodyPr wrap="square" rtlCol="0">
            <a:spAutoFit/>
          </a:bodyPr>
          <a:lstStyle/>
          <a:p>
            <a:r>
              <a:rPr lang="en-US" dirty="0">
                <a:hlinkClick r:id="rId6" tooltip="Critical Questions for Addressing Racial Equity in Early Intervention and Early Childhood Special Education"/>
              </a:rPr>
              <a:t>https://dasycenter.org/resources/critical-questions-equity/</a:t>
            </a:r>
            <a:endParaRPr lang="en-US" dirty="0"/>
          </a:p>
        </p:txBody>
      </p:sp>
      <p:cxnSp>
        <p:nvCxnSpPr>
          <p:cNvPr id="5" name="Straight Connector 4" descr="&quot; &quot;">
            <a:extLst>
              <a:ext uri="{FF2B5EF4-FFF2-40B4-BE49-F238E27FC236}">
                <a16:creationId xmlns:a16="http://schemas.microsoft.com/office/drawing/2014/main" id="{2D8445EC-635B-452C-F5B7-3B16CBD49D81}"/>
              </a:ext>
            </a:extLst>
          </p:cNvPr>
          <p:cNvCxnSpPr>
            <a:cxnSpLocks/>
          </p:cNvCxnSpPr>
          <p:nvPr/>
        </p:nvCxnSpPr>
        <p:spPr>
          <a:xfrm>
            <a:off x="11585542" y="2922309"/>
            <a:ext cx="0" cy="669303"/>
          </a:xfrm>
          <a:prstGeom prst="line">
            <a:avLst/>
          </a:prstGeom>
          <a:ln w="19050"/>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7" name="Google Shape;567;p60"/>
          <p:cNvSpPr txBox="1">
            <a:spLocks noGrp="1"/>
          </p:cNvSpPr>
          <p:nvPr>
            <p:ph type="title"/>
          </p:nvPr>
        </p:nvSpPr>
        <p:spPr>
          <a:xfrm>
            <a:off x="838200" y="365125"/>
            <a:ext cx="107442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54578"/>
              </a:buClr>
              <a:buSzPts val="4400"/>
              <a:buFont typeface="Tahoma"/>
              <a:buNone/>
            </a:pPr>
            <a:r>
              <a:rPr lang="en-US" dirty="0"/>
              <a:t>Similar Formatting</a:t>
            </a:r>
            <a:endParaRPr dirty="0"/>
          </a:p>
        </p:txBody>
      </p:sp>
      <p:sp>
        <p:nvSpPr>
          <p:cNvPr id="568" name="Google Shape;568;p60"/>
          <p:cNvSpPr txBox="1">
            <a:spLocks noGrp="1"/>
          </p:cNvSpPr>
          <p:nvPr>
            <p:ph type="body" idx="1"/>
          </p:nvPr>
        </p:nvSpPr>
        <p:spPr>
          <a:xfrm>
            <a:off x="838200" y="1825624"/>
            <a:ext cx="10515600" cy="4667400"/>
          </a:xfrm>
          <a:prstGeom prst="rect">
            <a:avLst/>
          </a:prstGeom>
          <a:noFill/>
          <a:ln>
            <a:noFill/>
          </a:ln>
        </p:spPr>
        <p:txBody>
          <a:bodyPr spcFirstLastPara="1" wrap="square" lIns="91425" tIns="45700" rIns="91425" bIns="45700" anchor="t" anchorCtr="0">
            <a:normAutofit/>
          </a:bodyPr>
          <a:lstStyle/>
          <a:p>
            <a:pPr marL="228600" lvl="0" indent="-228600" algn="l" rtl="0">
              <a:lnSpc>
                <a:spcPct val="107000"/>
              </a:lnSpc>
              <a:spcBef>
                <a:spcPts val="0"/>
              </a:spcBef>
              <a:spcAft>
                <a:spcPts val="0"/>
              </a:spcAft>
              <a:buSzPts val="2400"/>
              <a:buChar char="•"/>
            </a:pPr>
            <a:r>
              <a:rPr lang="en-US" sz="2400" dirty="0"/>
              <a:t>The Critical Questions are grouped into </a:t>
            </a:r>
            <a:r>
              <a:rPr lang="en-US" sz="2400" b="1" dirty="0"/>
              <a:t>three sections</a:t>
            </a:r>
            <a:r>
              <a:rPr lang="en-US" sz="2400" dirty="0"/>
              <a:t> that align with the recommended data elements in Quality Indicator SD3 in the </a:t>
            </a:r>
            <a:r>
              <a:rPr lang="en-US" sz="2400" u="sng" dirty="0" err="1">
                <a:solidFill>
                  <a:schemeClr val="hlink"/>
                </a:solidFill>
                <a:hlinkClick r:id="rId3" tooltip="DaSy Data System Framework"/>
              </a:rPr>
              <a:t>DaSy</a:t>
            </a:r>
            <a:r>
              <a:rPr lang="en-US" sz="2400" u="sng" dirty="0">
                <a:solidFill>
                  <a:schemeClr val="hlink"/>
                </a:solidFill>
                <a:hlinkClick r:id="rId3" tooltip="DaSy Data System Framework"/>
              </a:rPr>
              <a:t> Data System Framework</a:t>
            </a:r>
            <a:r>
              <a:rPr lang="en-US" sz="2400" dirty="0"/>
              <a:t>:</a:t>
            </a:r>
            <a:endParaRPr dirty="0"/>
          </a:p>
          <a:p>
            <a:pPr marL="914400" lvl="1" indent="-457200" algn="l" rtl="0">
              <a:lnSpc>
                <a:spcPct val="107000"/>
              </a:lnSpc>
              <a:spcBef>
                <a:spcPts val="0"/>
              </a:spcBef>
              <a:spcAft>
                <a:spcPts val="0"/>
              </a:spcAft>
              <a:buSzPts val="2400"/>
              <a:buFont typeface="Calibri"/>
              <a:buAutoNum type="arabicParenR"/>
            </a:pPr>
            <a:r>
              <a:rPr lang="en-US" dirty="0"/>
              <a:t>Child and Family Questions</a:t>
            </a:r>
            <a:endParaRPr dirty="0"/>
          </a:p>
          <a:p>
            <a:pPr marL="914400" lvl="1" indent="-457200" algn="l" rtl="0">
              <a:lnSpc>
                <a:spcPct val="107000"/>
              </a:lnSpc>
              <a:spcBef>
                <a:spcPts val="0"/>
              </a:spcBef>
              <a:spcAft>
                <a:spcPts val="0"/>
              </a:spcAft>
              <a:buSzPts val="2400"/>
              <a:buFont typeface="Calibri"/>
              <a:buAutoNum type="arabicParenR"/>
            </a:pPr>
            <a:r>
              <a:rPr lang="en-US" dirty="0"/>
              <a:t>Practitioner Questions</a:t>
            </a:r>
            <a:endParaRPr dirty="0"/>
          </a:p>
          <a:p>
            <a:pPr marL="914400" lvl="1" indent="-457200" algn="l" rtl="0">
              <a:lnSpc>
                <a:spcPct val="107000"/>
              </a:lnSpc>
              <a:spcBef>
                <a:spcPts val="0"/>
              </a:spcBef>
              <a:spcAft>
                <a:spcPts val="0"/>
              </a:spcAft>
              <a:buSzPts val="2400"/>
              <a:buFont typeface="Calibri"/>
              <a:buAutoNum type="arabicParenR"/>
            </a:pPr>
            <a:r>
              <a:rPr lang="en-US" dirty="0"/>
              <a:t>Early Intervention Services (EIS) and Lead Education Agency (LEA) Questions</a:t>
            </a:r>
            <a:endParaRPr dirty="0"/>
          </a:p>
          <a:p>
            <a:pPr marL="228600" lvl="0" indent="-228600" algn="l" rtl="0">
              <a:lnSpc>
                <a:spcPct val="107000"/>
              </a:lnSpc>
              <a:spcBef>
                <a:spcPts val="4800"/>
              </a:spcBef>
              <a:spcAft>
                <a:spcPts val="0"/>
              </a:spcAft>
              <a:buSzPts val="2400"/>
              <a:buChar char="•"/>
            </a:pPr>
            <a:r>
              <a:rPr lang="en-US" dirty="0"/>
              <a:t>Includes two types of questions:</a:t>
            </a:r>
            <a:endParaRPr dirty="0"/>
          </a:p>
          <a:p>
            <a:pPr marL="914400" lvl="1" indent="-457200" algn="l" rtl="0">
              <a:lnSpc>
                <a:spcPct val="107000"/>
              </a:lnSpc>
              <a:spcBef>
                <a:spcPts val="0"/>
              </a:spcBef>
              <a:spcAft>
                <a:spcPts val="0"/>
              </a:spcAft>
              <a:buSzPts val="2400"/>
              <a:buFont typeface="Calibri"/>
              <a:buAutoNum type="arabicParenR"/>
            </a:pPr>
            <a:r>
              <a:rPr lang="en-US" dirty="0"/>
              <a:t>Essential </a:t>
            </a:r>
            <a:endParaRPr dirty="0"/>
          </a:p>
          <a:p>
            <a:pPr marL="914400" lvl="1" indent="-457200" algn="l" rtl="0">
              <a:lnSpc>
                <a:spcPct val="107000"/>
              </a:lnSpc>
              <a:spcBef>
                <a:spcPts val="0"/>
              </a:spcBef>
              <a:spcAft>
                <a:spcPts val="0"/>
              </a:spcAft>
              <a:buSzPts val="2400"/>
              <a:buFont typeface="Calibri"/>
              <a:buAutoNum type="arabicParenR"/>
            </a:pPr>
            <a:r>
              <a:rPr lang="en-US" dirty="0"/>
              <a:t>Aspirational</a:t>
            </a:r>
            <a:endParaRPr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74" name="Google Shape;574;p61"/>
          <p:cNvSpPr txBox="1">
            <a:spLocks noGrp="1"/>
          </p:cNvSpPr>
          <p:nvPr>
            <p:ph type="title"/>
          </p:nvPr>
        </p:nvSpPr>
        <p:spPr>
          <a:xfrm>
            <a:off x="464949" y="457200"/>
            <a:ext cx="11561700" cy="8448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154578"/>
              </a:buClr>
              <a:buSzPts val="4400"/>
              <a:buFont typeface="Tahoma"/>
              <a:buNone/>
            </a:pPr>
            <a:r>
              <a:rPr lang="en-US" sz="4400" dirty="0" err="1"/>
              <a:t>DaSy</a:t>
            </a:r>
            <a:r>
              <a:rPr lang="en-US" sz="4400" dirty="0"/>
              <a:t> Critical Questions</a:t>
            </a:r>
            <a:endParaRPr dirty="0"/>
          </a:p>
        </p:txBody>
      </p:sp>
      <p:pic>
        <p:nvPicPr>
          <p:cNvPr id="575" name="Google Shape;575;p61" descr="&quot; &quot;"/>
          <p:cNvPicPr preferRelativeResize="0"/>
          <p:nvPr/>
        </p:nvPicPr>
        <p:blipFill rotWithShape="1">
          <a:blip r:embed="rId3">
            <a:alphaModFix/>
          </a:blip>
          <a:srcRect/>
          <a:stretch/>
        </p:blipFill>
        <p:spPr>
          <a:xfrm>
            <a:off x="10067629" y="41212"/>
            <a:ext cx="2124371" cy="1676634"/>
          </a:xfrm>
          <a:prstGeom prst="rect">
            <a:avLst/>
          </a:prstGeom>
          <a:noFill/>
          <a:ln>
            <a:noFill/>
          </a:ln>
        </p:spPr>
      </p:pic>
      <p:sp>
        <p:nvSpPr>
          <p:cNvPr id="577" name="Google Shape;577;p61"/>
          <p:cNvSpPr/>
          <p:nvPr/>
        </p:nvSpPr>
        <p:spPr>
          <a:xfrm>
            <a:off x="427146" y="1839900"/>
            <a:ext cx="4831800" cy="3299400"/>
          </a:xfrm>
          <a:prstGeom prst="rightArrow">
            <a:avLst>
              <a:gd name="adj1" fmla="val 50000"/>
              <a:gd name="adj2" fmla="val 50000"/>
            </a:avLst>
          </a:prstGeom>
          <a:solidFill>
            <a:schemeClr val="accen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a:solidFill>
                  <a:schemeClr val="lt1"/>
                </a:solidFill>
                <a:latin typeface="Calibri"/>
                <a:ea typeface="Calibri"/>
                <a:cs typeface="Calibri"/>
                <a:sym typeface="Calibri"/>
              </a:rPr>
              <a:t>Focus on helping states develop a data system to answer questions that:</a:t>
            </a:r>
            <a:endParaRPr/>
          </a:p>
        </p:txBody>
      </p:sp>
      <p:sp>
        <p:nvSpPr>
          <p:cNvPr id="576" name="Google Shape;576;p61"/>
          <p:cNvSpPr txBox="1">
            <a:spLocks noGrp="1"/>
          </p:cNvSpPr>
          <p:nvPr>
            <p:ph type="body" idx="1"/>
          </p:nvPr>
        </p:nvSpPr>
        <p:spPr>
          <a:xfrm>
            <a:off x="5409248" y="2136113"/>
            <a:ext cx="6363300" cy="3299400"/>
          </a:xfrm>
          <a:prstGeom prst="rect">
            <a:avLst/>
          </a:prstGeom>
          <a:noFill/>
          <a:ln>
            <a:noFill/>
          </a:ln>
        </p:spPr>
        <p:txBody>
          <a:bodyPr spcFirstLastPara="1" wrap="square" lIns="91425" tIns="45700" rIns="91425" bIns="45700" anchor="ctr" anchorCtr="0">
            <a:normAutofit/>
          </a:bodyPr>
          <a:lstStyle/>
          <a:p>
            <a:pPr marL="457200" lvl="0" indent="-457200" algn="l" rtl="0">
              <a:lnSpc>
                <a:spcPct val="100000"/>
              </a:lnSpc>
              <a:spcBef>
                <a:spcPts val="0"/>
              </a:spcBef>
              <a:spcAft>
                <a:spcPts val="0"/>
              </a:spcAft>
              <a:buSzPts val="2400"/>
              <a:buFont typeface="Calibri"/>
              <a:buAutoNum type="arabicPeriod"/>
            </a:pPr>
            <a:r>
              <a:rPr lang="en-US"/>
              <a:t>Support the state agency in effectively administering the program</a:t>
            </a:r>
            <a:endParaRPr/>
          </a:p>
          <a:p>
            <a:pPr marL="457200" lvl="0" indent="-457200" algn="l" rtl="0">
              <a:lnSpc>
                <a:spcPct val="100000"/>
              </a:lnSpc>
              <a:spcBef>
                <a:spcPts val="1000"/>
              </a:spcBef>
              <a:spcAft>
                <a:spcPts val="0"/>
              </a:spcAft>
              <a:buSzPts val="2400"/>
              <a:buFont typeface="Calibri"/>
              <a:buAutoNum type="arabicPeriod"/>
            </a:pPr>
            <a:r>
              <a:rPr lang="en-US"/>
              <a:t>Meet accountability requirements for early intervention (EI) and early childhood special education (ECSE)</a:t>
            </a:r>
            <a:endParaRPr/>
          </a:p>
          <a:p>
            <a:pPr marL="457200" lvl="0" indent="-457200" algn="l" rtl="0">
              <a:lnSpc>
                <a:spcPct val="100000"/>
              </a:lnSpc>
              <a:spcBef>
                <a:spcPts val="1000"/>
              </a:spcBef>
              <a:spcAft>
                <a:spcPts val="0"/>
              </a:spcAft>
              <a:buSzPts val="2400"/>
              <a:buFont typeface="Calibri"/>
              <a:buAutoNum type="arabicPeriod"/>
            </a:pPr>
            <a:r>
              <a:rPr lang="en-US"/>
              <a:t>Improve results for children and families through examination of program features</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3" name="Google Shape;583;p62"/>
          <p:cNvSpPr txBox="1">
            <a:spLocks noGrp="1"/>
          </p:cNvSpPr>
          <p:nvPr>
            <p:ph type="title"/>
          </p:nvPr>
        </p:nvSpPr>
        <p:spPr>
          <a:xfrm>
            <a:off x="542441" y="365125"/>
            <a:ext cx="108114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54578"/>
              </a:buClr>
              <a:buSzPts val="4400"/>
              <a:buFont typeface="Tahoma"/>
              <a:buNone/>
            </a:pPr>
            <a:r>
              <a:rPr lang="en-US" dirty="0" err="1"/>
              <a:t>DaSy</a:t>
            </a:r>
            <a:r>
              <a:rPr lang="en-US" dirty="0"/>
              <a:t> Critical Questions for Addressing Racial Equity</a:t>
            </a:r>
            <a:endParaRPr dirty="0"/>
          </a:p>
        </p:txBody>
      </p:sp>
      <p:sp>
        <p:nvSpPr>
          <p:cNvPr id="584" name="Google Shape;584;p62"/>
          <p:cNvSpPr txBox="1">
            <a:spLocks noGrp="1"/>
          </p:cNvSpPr>
          <p:nvPr>
            <p:ph type="body" idx="1"/>
          </p:nvPr>
        </p:nvSpPr>
        <p:spPr>
          <a:xfrm>
            <a:off x="838200" y="2084935"/>
            <a:ext cx="10515600" cy="3822900"/>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Clr>
                <a:srgbClr val="154578"/>
              </a:buClr>
              <a:buSzPts val="2400"/>
              <a:buChar char="•"/>
            </a:pPr>
            <a:r>
              <a:rPr lang="en-US"/>
              <a:t>Support states in examining issues of equity in the provision of EI and ECSE services</a:t>
            </a:r>
          </a:p>
          <a:p>
            <a:pPr marL="228600" lvl="0" indent="-228600" algn="l" rtl="0">
              <a:lnSpc>
                <a:spcPct val="100000"/>
              </a:lnSpc>
              <a:spcAft>
                <a:spcPts val="0"/>
              </a:spcAft>
              <a:buClr>
                <a:srgbClr val="154578"/>
              </a:buClr>
              <a:buSzPts val="2400"/>
              <a:buChar char="•"/>
            </a:pPr>
            <a:r>
              <a:rPr lang="en-US"/>
              <a:t>Include a suggested metric for analysis</a:t>
            </a:r>
            <a:endParaRPr/>
          </a:p>
          <a:p>
            <a:pPr marL="228600" lvl="0" indent="-228600" algn="l" rtl="0">
              <a:lnSpc>
                <a:spcPct val="100000"/>
              </a:lnSpc>
              <a:spcBef>
                <a:spcPts val="1000"/>
              </a:spcBef>
              <a:spcAft>
                <a:spcPts val="0"/>
              </a:spcAft>
              <a:buClr>
                <a:srgbClr val="154578"/>
              </a:buClr>
              <a:buSzPts val="2400"/>
              <a:buChar char="•"/>
            </a:pPr>
            <a:r>
              <a:rPr lang="en-US"/>
              <a:t>Help states identify disparities in their service delivery system</a:t>
            </a:r>
            <a:endParaRPr/>
          </a:p>
          <a:p>
            <a:pPr marL="228600" lvl="0" indent="-228600" algn="l" rtl="0">
              <a:lnSpc>
                <a:spcPct val="100000"/>
              </a:lnSpc>
              <a:spcBef>
                <a:spcPts val="1000"/>
              </a:spcBef>
              <a:spcAft>
                <a:spcPts val="0"/>
              </a:spcAft>
              <a:buClr>
                <a:srgbClr val="154578"/>
              </a:buClr>
              <a:buSzPts val="2400"/>
              <a:buChar char="•"/>
            </a:pPr>
            <a:r>
              <a:rPr lang="en-US"/>
              <a:t>Spark discussion within states and support the long-term goal of equitable access, services and supports, and positive outcomes for all young children and their families, especially those who have been historically underserved</a:t>
            </a:r>
            <a:endParaRPr/>
          </a:p>
        </p:txBody>
      </p:sp>
      <p:pic>
        <p:nvPicPr>
          <p:cNvPr id="585" name="Google Shape;585;p62" descr="&quot; &quot;">
            <a:extLst>
              <a:ext uri="{C183D7F6-B498-43B3-948B-1728B52AA6E4}">
                <adec:decorative xmlns:adec="http://schemas.microsoft.com/office/drawing/2017/decorative" val="0"/>
              </a:ext>
            </a:extLst>
          </p:cNvPr>
          <p:cNvPicPr preferRelativeResize="0"/>
          <p:nvPr/>
        </p:nvPicPr>
        <p:blipFill rotWithShape="1">
          <a:blip r:embed="rId3">
            <a:alphaModFix/>
          </a:blip>
          <a:srcRect/>
          <a:stretch/>
        </p:blipFill>
        <p:spPr>
          <a:xfrm>
            <a:off x="10639425" y="118909"/>
            <a:ext cx="1428750" cy="142875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sp>
        <p:nvSpPr>
          <p:cNvPr id="874" name="Google Shape;874;p92"/>
          <p:cNvSpPr txBox="1">
            <a:spLocks noGrp="1"/>
          </p:cNvSpPr>
          <p:nvPr>
            <p:ph type="ctrTitle"/>
          </p:nvPr>
        </p:nvSpPr>
        <p:spPr>
          <a:xfrm>
            <a:off x="485774" y="0"/>
            <a:ext cx="7803983" cy="3255962"/>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lt1"/>
              </a:buClr>
              <a:buSzPts val="4800"/>
              <a:buFont typeface="Tahoma"/>
              <a:buNone/>
            </a:pPr>
            <a:r>
              <a:rPr lang="en-US" dirty="0" err="1"/>
              <a:t>DaSy</a:t>
            </a:r>
            <a:r>
              <a:rPr lang="en-US" dirty="0"/>
              <a:t> Data Inquiry Cycle </a:t>
            </a:r>
            <a:endParaRPr dirty="0"/>
          </a:p>
        </p:txBody>
      </p:sp>
      <p:sp>
        <p:nvSpPr>
          <p:cNvPr id="875" name="Google Shape;875;p92"/>
          <p:cNvSpPr txBox="1">
            <a:spLocks noGrp="1"/>
          </p:cNvSpPr>
          <p:nvPr>
            <p:ph type="subTitle" idx="1"/>
          </p:nvPr>
        </p:nvSpPr>
        <p:spPr>
          <a:xfrm>
            <a:off x="485774" y="3603627"/>
            <a:ext cx="7803982" cy="1739897"/>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3200"/>
              <a:buNone/>
            </a:pPr>
            <a:r>
              <a:rPr lang="en-US"/>
              <a:t>Embedding Equity in Each Stage</a:t>
            </a:r>
            <a:endParaRPr/>
          </a:p>
        </p:txBody>
      </p:sp>
    </p:spTree>
    <p:extLst>
      <p:ext uri="{BB962C8B-B14F-4D97-AF65-F5344CB8AC3E}">
        <p14:creationId xmlns:p14="http://schemas.microsoft.com/office/powerpoint/2010/main" val="38769901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80"/>
        <p:cNvGrpSpPr/>
        <p:nvPr/>
      </p:nvGrpSpPr>
      <p:grpSpPr>
        <a:xfrm>
          <a:off x="0" y="0"/>
          <a:ext cx="0" cy="0"/>
          <a:chOff x="0" y="0"/>
          <a:chExt cx="0" cy="0"/>
        </a:xfrm>
      </p:grpSpPr>
      <p:sp>
        <p:nvSpPr>
          <p:cNvPr id="881" name="Google Shape;881;p93"/>
          <p:cNvSpPr txBox="1">
            <a:spLocks noGrp="1"/>
          </p:cNvSpPr>
          <p:nvPr>
            <p:ph type="title"/>
          </p:nvPr>
        </p:nvSpPr>
        <p:spPr>
          <a:xfrm>
            <a:off x="838200" y="365125"/>
            <a:ext cx="6054213"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54578"/>
              </a:buClr>
              <a:buSzPts val="4400"/>
              <a:buFont typeface="Tahoma"/>
              <a:buNone/>
            </a:pPr>
            <a:r>
              <a:rPr lang="en-US" dirty="0"/>
              <a:t>Data Inquiry Cycle</a:t>
            </a:r>
            <a:endParaRPr dirty="0"/>
          </a:p>
        </p:txBody>
      </p:sp>
      <p:sp>
        <p:nvSpPr>
          <p:cNvPr id="882" name="Google Shape;882;p93"/>
          <p:cNvSpPr txBox="1">
            <a:spLocks noGrp="1"/>
          </p:cNvSpPr>
          <p:nvPr>
            <p:ph type="body" idx="1"/>
          </p:nvPr>
        </p:nvSpPr>
        <p:spPr>
          <a:xfrm>
            <a:off x="839788" y="1907459"/>
            <a:ext cx="4980909" cy="4316360"/>
          </a:xfrm>
          <a:prstGeom prst="rect">
            <a:avLst/>
          </a:prstGeom>
          <a:noFill/>
          <a:ln>
            <a:noFill/>
          </a:ln>
        </p:spPr>
        <p:txBody>
          <a:bodyPr spcFirstLastPara="1" wrap="square" lIns="91425" tIns="45700" rIns="91425" bIns="45700" anchor="t" anchorCtr="0">
            <a:normAutofit fontScale="85000" lnSpcReduction="10000"/>
          </a:bodyPr>
          <a:lstStyle/>
          <a:p>
            <a:pPr marL="285750" lvl="0" indent="-285750" algn="l" rtl="0">
              <a:lnSpc>
                <a:spcPct val="100000"/>
              </a:lnSpc>
              <a:spcBef>
                <a:spcPts val="0"/>
              </a:spcBef>
              <a:spcAft>
                <a:spcPts val="0"/>
              </a:spcAft>
              <a:buSzPct val="100000"/>
              <a:buFont typeface="Arial"/>
              <a:buChar char="•"/>
            </a:pPr>
            <a:r>
              <a:rPr lang="en-US"/>
              <a:t>What is equity?</a:t>
            </a:r>
            <a:endParaRPr/>
          </a:p>
          <a:p>
            <a:pPr marL="285750" lvl="0" indent="-285750" algn="l" rtl="0">
              <a:lnSpc>
                <a:spcPct val="100000"/>
              </a:lnSpc>
              <a:spcBef>
                <a:spcPts val="1000"/>
              </a:spcBef>
              <a:spcAft>
                <a:spcPts val="0"/>
              </a:spcAft>
              <a:buSzPct val="100000"/>
              <a:buFont typeface="Arial"/>
              <a:buChar char="•"/>
            </a:pPr>
            <a:r>
              <a:rPr lang="en-US"/>
              <a:t>How can data support state programs’ efforts toward equitable systems? </a:t>
            </a:r>
            <a:endParaRPr/>
          </a:p>
          <a:p>
            <a:pPr marL="285750" lvl="0" indent="-285750" algn="l" rtl="0">
              <a:lnSpc>
                <a:spcPct val="100000"/>
              </a:lnSpc>
              <a:spcBef>
                <a:spcPts val="1000"/>
              </a:spcBef>
              <a:spcAft>
                <a:spcPts val="0"/>
              </a:spcAft>
              <a:buSzPct val="100000"/>
              <a:buFont typeface="Arial"/>
              <a:buChar char="•"/>
            </a:pPr>
            <a:r>
              <a:rPr lang="en-US"/>
              <a:t>What is the data inquiry cycle? </a:t>
            </a:r>
            <a:endParaRPr/>
          </a:p>
          <a:p>
            <a:pPr marL="285750" lvl="0" indent="-285750" algn="l" rtl="0">
              <a:lnSpc>
                <a:spcPct val="100000"/>
              </a:lnSpc>
              <a:spcBef>
                <a:spcPts val="1000"/>
              </a:spcBef>
              <a:spcAft>
                <a:spcPts val="0"/>
              </a:spcAft>
              <a:buSzPct val="100000"/>
              <a:buFont typeface="Arial"/>
              <a:buChar char="•"/>
            </a:pPr>
            <a:r>
              <a:rPr lang="en-US"/>
              <a:t>Why embed equity throughout the data inquiry cycle?</a:t>
            </a:r>
            <a:endParaRPr/>
          </a:p>
          <a:p>
            <a:pPr marL="285750" lvl="0" indent="-285750" algn="l" rtl="0">
              <a:lnSpc>
                <a:spcPct val="100000"/>
              </a:lnSpc>
              <a:spcBef>
                <a:spcPts val="1000"/>
              </a:spcBef>
              <a:spcAft>
                <a:spcPts val="0"/>
              </a:spcAft>
              <a:buSzPct val="100000"/>
              <a:buFont typeface="Arial"/>
              <a:buChar char="•"/>
            </a:pPr>
            <a:r>
              <a:rPr lang="en-US"/>
              <a:t>How can we embed equity in each stage of the data inquiry cycle? </a:t>
            </a:r>
            <a:endParaRPr/>
          </a:p>
          <a:p>
            <a:pPr marL="285750" lvl="0" indent="-285750" algn="l" rtl="0">
              <a:lnSpc>
                <a:spcPct val="100000"/>
              </a:lnSpc>
              <a:spcBef>
                <a:spcPts val="1000"/>
              </a:spcBef>
              <a:spcAft>
                <a:spcPts val="0"/>
              </a:spcAft>
              <a:buSzPct val="100000"/>
              <a:buFont typeface="Arial"/>
              <a:buChar char="•"/>
            </a:pPr>
            <a:r>
              <a:rPr lang="en-US"/>
              <a:t>What are the essential conditions for embedding equity in the data inquiry cycle?</a:t>
            </a:r>
            <a:endParaRPr/>
          </a:p>
          <a:p>
            <a:pPr marL="285750" lvl="0" indent="-285750" algn="l" rtl="0">
              <a:lnSpc>
                <a:spcPct val="100000"/>
              </a:lnSpc>
              <a:spcBef>
                <a:spcPts val="1000"/>
              </a:spcBef>
              <a:spcAft>
                <a:spcPts val="0"/>
              </a:spcAft>
              <a:buSzPct val="100000"/>
              <a:buFont typeface="Arial"/>
              <a:buChar char="•"/>
            </a:pPr>
            <a:r>
              <a:rPr lang="en-US"/>
              <a:t>What can I do next?</a:t>
            </a:r>
            <a:endParaRPr/>
          </a:p>
        </p:txBody>
      </p:sp>
      <p:pic>
        <p:nvPicPr>
          <p:cNvPr id="883" name="Google Shape;883;p93" descr="The DaSy Data Inquiry Cycle: planning and design for data collection, data collection, data analysis and interpretation, reporting, dissemination, and taking action. Data leadership and culture of data use. Family, partner, and community engagement. "/>
          <p:cNvPicPr preferRelativeResize="0"/>
          <p:nvPr/>
        </p:nvPicPr>
        <p:blipFill rotWithShape="1">
          <a:blip r:embed="rId3">
            <a:alphaModFix/>
          </a:blip>
          <a:srcRect/>
          <a:stretch/>
        </p:blipFill>
        <p:spPr>
          <a:xfrm>
            <a:off x="6096000" y="365125"/>
            <a:ext cx="5858694" cy="5858694"/>
          </a:xfrm>
          <a:prstGeom prst="rect">
            <a:avLst/>
          </a:prstGeom>
          <a:noFill/>
          <a:ln>
            <a:noFill/>
          </a:ln>
        </p:spPr>
      </p:pic>
      <p:sp>
        <p:nvSpPr>
          <p:cNvPr id="2" name="TextBox 1">
            <a:extLst>
              <a:ext uri="{FF2B5EF4-FFF2-40B4-BE49-F238E27FC236}">
                <a16:creationId xmlns:a16="http://schemas.microsoft.com/office/drawing/2014/main" id="{EBA5C5E1-DFF7-6DC0-D374-ED7778F266B9}"/>
              </a:ext>
            </a:extLst>
          </p:cNvPr>
          <p:cNvSpPr txBox="1"/>
          <p:nvPr/>
        </p:nvSpPr>
        <p:spPr>
          <a:xfrm>
            <a:off x="3928056" y="6233374"/>
            <a:ext cx="5898523" cy="369332"/>
          </a:xfrm>
          <a:prstGeom prst="rect">
            <a:avLst/>
          </a:prstGeom>
          <a:noFill/>
        </p:spPr>
        <p:txBody>
          <a:bodyPr wrap="square" rtlCol="0">
            <a:spAutoFit/>
          </a:bodyPr>
          <a:lstStyle/>
          <a:p>
            <a:r>
              <a:rPr lang="en-US" sz="1800" dirty="0">
                <a:hlinkClick r:id="rId4" tooltip="Data Inquiry Cycle"/>
              </a:rPr>
              <a:t>https://dasycenter.org/data-inquiry-cycle/</a:t>
            </a:r>
            <a:endParaRPr lang="en-US" sz="1800" dirty="0"/>
          </a:p>
        </p:txBody>
      </p:sp>
    </p:spTree>
    <p:extLst>
      <p:ext uri="{BB962C8B-B14F-4D97-AF65-F5344CB8AC3E}">
        <p14:creationId xmlns:p14="http://schemas.microsoft.com/office/powerpoint/2010/main" val="40901612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1" name="Google Shape;591;p63"/>
          <p:cNvSpPr txBox="1">
            <a:spLocks noGrp="1"/>
          </p:cNvSpPr>
          <p:nvPr>
            <p:ph type="title"/>
          </p:nvPr>
        </p:nvSpPr>
        <p:spPr>
          <a:xfrm>
            <a:off x="609600" y="274638"/>
            <a:ext cx="10972800" cy="11430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Let’s Practice Activity</a:t>
            </a:r>
            <a:endParaRPr dirty="0"/>
          </a:p>
        </p:txBody>
      </p:sp>
      <p:sp>
        <p:nvSpPr>
          <p:cNvPr id="592" name="Google Shape;592;p63"/>
          <p:cNvSpPr txBox="1"/>
          <p:nvPr/>
        </p:nvSpPr>
        <p:spPr>
          <a:xfrm>
            <a:off x="445989" y="1414394"/>
            <a:ext cx="9308100" cy="5201394"/>
          </a:xfrm>
          <a:prstGeom prst="rect">
            <a:avLst/>
          </a:prstGeom>
          <a:noFill/>
          <a:ln>
            <a:noFill/>
          </a:ln>
        </p:spPr>
        <p:txBody>
          <a:bodyPr spcFirstLastPara="1" wrap="square" lIns="91425" tIns="91425" rIns="91425" bIns="91425" anchor="t" anchorCtr="0">
            <a:spAutoFit/>
          </a:bodyPr>
          <a:lstStyle/>
          <a:p>
            <a:pPr marL="457200" lvl="0" indent="-381000" algn="l" rtl="0">
              <a:spcBef>
                <a:spcPts val="0"/>
              </a:spcBef>
              <a:spcAft>
                <a:spcPts val="0"/>
              </a:spcAft>
              <a:buClr>
                <a:schemeClr val="dk1"/>
              </a:buClr>
              <a:buSzPts val="2400"/>
              <a:buFont typeface="Tahoma"/>
              <a:buChar char="●"/>
            </a:pPr>
            <a:r>
              <a:rPr lang="en-US" sz="2400">
                <a:solidFill>
                  <a:schemeClr val="dk1"/>
                </a:solidFill>
                <a:latin typeface="Tahoma"/>
                <a:ea typeface="Tahoma"/>
                <a:cs typeface="Tahoma"/>
                <a:sym typeface="Tahoma"/>
              </a:rPr>
              <a:t>Look at the handout at your table (Part 2)</a:t>
            </a:r>
            <a:endParaRPr sz="2400">
              <a:solidFill>
                <a:schemeClr val="dk1"/>
              </a:solidFill>
              <a:latin typeface="Tahoma"/>
              <a:ea typeface="Tahoma"/>
              <a:cs typeface="Tahoma"/>
              <a:sym typeface="Tahoma"/>
            </a:endParaRPr>
          </a:p>
          <a:p>
            <a:pPr marL="457200" lvl="0" indent="0" algn="l" rtl="0">
              <a:spcBef>
                <a:spcPts val="0"/>
              </a:spcBef>
              <a:spcAft>
                <a:spcPts val="0"/>
              </a:spcAft>
              <a:buNone/>
            </a:pPr>
            <a:endParaRPr sz="2400">
              <a:solidFill>
                <a:schemeClr val="dk1"/>
              </a:solidFill>
              <a:latin typeface="Tahoma"/>
              <a:ea typeface="Tahoma"/>
              <a:cs typeface="Tahoma"/>
              <a:sym typeface="Tahoma"/>
            </a:endParaRPr>
          </a:p>
          <a:p>
            <a:pPr marL="457200" lvl="0" indent="-381000" algn="l" rtl="0">
              <a:spcBef>
                <a:spcPts val="0"/>
              </a:spcBef>
              <a:spcAft>
                <a:spcPts val="0"/>
              </a:spcAft>
              <a:buClr>
                <a:schemeClr val="dk1"/>
              </a:buClr>
              <a:buSzPts val="2400"/>
              <a:buFont typeface="Tahoma"/>
              <a:buChar char="●"/>
            </a:pPr>
            <a:r>
              <a:rPr lang="en-US" sz="2400">
                <a:solidFill>
                  <a:schemeClr val="dk1"/>
                </a:solidFill>
                <a:latin typeface="Tahoma"/>
                <a:ea typeface="Tahoma"/>
                <a:cs typeface="Tahoma"/>
                <a:sym typeface="Tahoma"/>
              </a:rPr>
              <a:t>Which DaSy Data Framework components are or should be the highest priority for your team? Or which components is your team currently working to improve?</a:t>
            </a:r>
            <a:endParaRPr sz="2400">
              <a:solidFill>
                <a:schemeClr val="dk1"/>
              </a:solidFill>
              <a:latin typeface="Tahoma"/>
              <a:ea typeface="Tahoma"/>
              <a:cs typeface="Tahoma"/>
              <a:sym typeface="Tahoma"/>
            </a:endParaRPr>
          </a:p>
          <a:p>
            <a:pPr marL="457200" lvl="0" indent="0" algn="l" rtl="0">
              <a:spcBef>
                <a:spcPts val="0"/>
              </a:spcBef>
              <a:spcAft>
                <a:spcPts val="0"/>
              </a:spcAft>
              <a:buNone/>
            </a:pPr>
            <a:endParaRPr sz="2400">
              <a:solidFill>
                <a:schemeClr val="dk1"/>
              </a:solidFill>
              <a:latin typeface="Tahoma"/>
              <a:ea typeface="Tahoma"/>
              <a:cs typeface="Tahoma"/>
              <a:sym typeface="Tahoma"/>
            </a:endParaRPr>
          </a:p>
          <a:p>
            <a:pPr marL="457200" lvl="0" indent="-381000" algn="l" rtl="0">
              <a:spcBef>
                <a:spcPts val="0"/>
              </a:spcBef>
              <a:spcAft>
                <a:spcPts val="0"/>
              </a:spcAft>
              <a:buClr>
                <a:schemeClr val="dk1"/>
              </a:buClr>
              <a:buSzPts val="2400"/>
              <a:buFont typeface="Tahoma"/>
              <a:buChar char="●"/>
            </a:pPr>
            <a:r>
              <a:rPr lang="en-US" sz="2400">
                <a:solidFill>
                  <a:schemeClr val="dk1"/>
                </a:solidFill>
                <a:latin typeface="Tahoma"/>
                <a:ea typeface="Tahoma"/>
                <a:cs typeface="Tahoma"/>
                <a:sym typeface="Tahoma"/>
              </a:rPr>
              <a:t>Which Critical Questions for EI and ECSE or Critical </a:t>
            </a:r>
            <a:r>
              <a:rPr lang="en-US" sz="2400" err="1">
                <a:solidFill>
                  <a:schemeClr val="dk1"/>
                </a:solidFill>
                <a:latin typeface="Tahoma"/>
                <a:ea typeface="Tahoma"/>
                <a:cs typeface="Tahoma"/>
                <a:sym typeface="Tahoma"/>
              </a:rPr>
              <a:t>Questoins</a:t>
            </a:r>
            <a:r>
              <a:rPr lang="en-US" sz="2400">
                <a:solidFill>
                  <a:schemeClr val="dk1"/>
                </a:solidFill>
                <a:latin typeface="Tahoma"/>
                <a:ea typeface="Tahoma"/>
                <a:cs typeface="Tahoma"/>
                <a:sym typeface="Tahoma"/>
              </a:rPr>
              <a:t> for Addressing Racial Equity is your team interested in answering? (Does your current data system(s) have the data elements to answer those questions?)</a:t>
            </a:r>
          </a:p>
          <a:p>
            <a:pPr marL="457200" lvl="0" indent="-381000" algn="l" rtl="0">
              <a:spcBef>
                <a:spcPts val="0"/>
              </a:spcBef>
              <a:spcAft>
                <a:spcPts val="0"/>
              </a:spcAft>
              <a:buClr>
                <a:schemeClr val="dk1"/>
              </a:buClr>
              <a:buSzPts val="2400"/>
              <a:buFont typeface="Tahoma"/>
              <a:buChar char="●"/>
            </a:pPr>
            <a:endParaRPr lang="en-US" sz="2400">
              <a:solidFill>
                <a:schemeClr val="dk1"/>
              </a:solidFill>
              <a:latin typeface="Tahoma"/>
              <a:ea typeface="Tahoma"/>
              <a:cs typeface="Tahoma"/>
              <a:sym typeface="Tahoma"/>
            </a:endParaRPr>
          </a:p>
          <a:p>
            <a:pPr marL="457200" lvl="0" indent="-381000" algn="l" rtl="0">
              <a:spcBef>
                <a:spcPts val="0"/>
              </a:spcBef>
              <a:spcAft>
                <a:spcPts val="0"/>
              </a:spcAft>
              <a:buClr>
                <a:schemeClr val="dk1"/>
              </a:buClr>
              <a:buSzPts val="2400"/>
              <a:buFont typeface="Tahoma"/>
              <a:buChar char="●"/>
            </a:pPr>
            <a:r>
              <a:rPr lang="en-US" sz="2400">
                <a:solidFill>
                  <a:schemeClr val="dk1"/>
                </a:solidFill>
                <a:latin typeface="Tahoma"/>
                <a:ea typeface="Tahoma"/>
                <a:cs typeface="Tahoma"/>
                <a:sym typeface="Tahoma"/>
              </a:rPr>
              <a:t>What are the biggest challenges to answering your questions?</a:t>
            </a:r>
          </a:p>
          <a:p>
            <a:pPr marL="457200" lvl="0" indent="-381000" algn="l" rtl="0">
              <a:spcBef>
                <a:spcPts val="0"/>
              </a:spcBef>
              <a:spcAft>
                <a:spcPts val="0"/>
              </a:spcAft>
              <a:buClr>
                <a:schemeClr val="dk1"/>
              </a:buClr>
              <a:buSzPts val="2400"/>
              <a:buFont typeface="Tahoma"/>
              <a:buChar char="●"/>
            </a:pPr>
            <a:endParaRPr lang="en-US" sz="2400">
              <a:solidFill>
                <a:schemeClr val="dk1"/>
              </a:solidFill>
              <a:latin typeface="Tahoma"/>
              <a:ea typeface="Tahoma"/>
              <a:cs typeface="Tahoma"/>
              <a:sym typeface="Tahoma"/>
            </a:endParaRPr>
          </a:p>
          <a:p>
            <a:pPr marL="457200" lvl="0" indent="-381000" algn="l" rtl="0">
              <a:spcBef>
                <a:spcPts val="0"/>
              </a:spcBef>
              <a:spcAft>
                <a:spcPts val="0"/>
              </a:spcAft>
              <a:buClr>
                <a:schemeClr val="dk1"/>
              </a:buClr>
              <a:buSzPts val="2400"/>
              <a:buFont typeface="Tahoma"/>
              <a:buChar char="●"/>
            </a:pPr>
            <a:endParaRPr/>
          </a:p>
        </p:txBody>
      </p:sp>
      <p:pic>
        <p:nvPicPr>
          <p:cNvPr id="3" name="Picture 2" descr="&quot; &quot;">
            <a:extLst>
              <a:ext uri="{FF2B5EF4-FFF2-40B4-BE49-F238E27FC236}">
                <a16:creationId xmlns:a16="http://schemas.microsoft.com/office/drawing/2014/main" id="{59CF384C-494B-69D9-4E9B-491D4A04D89E}"/>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9086848" y="304800"/>
            <a:ext cx="2543175" cy="1695450"/>
          </a:xfrm>
          <a:prstGeom prst="rect">
            <a:avLst/>
          </a:prstGeom>
          <a:effectLst>
            <a:softEdge rad="63500"/>
          </a:effec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Google Shape;597;p64"/>
          <p:cNvSpPr txBox="1">
            <a:spLocks noGrp="1"/>
          </p:cNvSpPr>
          <p:nvPr>
            <p:ph type="ctrTitle"/>
          </p:nvPr>
        </p:nvSpPr>
        <p:spPr>
          <a:xfrm>
            <a:off x="485774" y="0"/>
            <a:ext cx="7803900" cy="32559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lt1"/>
              </a:buClr>
              <a:buSzPts val="4800"/>
              <a:buFont typeface="Tahoma"/>
              <a:buNone/>
            </a:pPr>
            <a:r>
              <a:rPr lang="en-US" dirty="0"/>
              <a:t>How these frameworks can complement one another</a:t>
            </a:r>
            <a:endParaRPr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31"/>
          <p:cNvSpPr txBox="1">
            <a:spLocks noGrp="1"/>
          </p:cNvSpPr>
          <p:nvPr>
            <p:ph type="title"/>
          </p:nvPr>
        </p:nvSpPr>
        <p:spPr>
          <a:xfrm>
            <a:off x="398113" y="150950"/>
            <a:ext cx="10972800" cy="11430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latin typeface="Tahoma"/>
                <a:ea typeface="Tahoma"/>
                <a:cs typeface="Tahoma"/>
                <a:sym typeface="Tahoma"/>
              </a:rPr>
              <a:t>Which framework’s questions do I use?</a:t>
            </a:r>
            <a:endParaRPr dirty="0">
              <a:latin typeface="Tahoma"/>
              <a:ea typeface="Tahoma"/>
              <a:cs typeface="Tahoma"/>
              <a:sym typeface="Tahoma"/>
            </a:endParaRPr>
          </a:p>
        </p:txBody>
      </p:sp>
      <p:pic>
        <p:nvPicPr>
          <p:cNvPr id="264" name="Google Shape;264;p31" descr="The diagram shows the different early childhood programs and who administers them. The departments of health administers Early Intervention and Home visiting, the departments of education administers state preschool and preschool special education, the departments of Human Services administers subsidized child care, and local programs administer head start."/>
          <p:cNvPicPr preferRelativeResize="0"/>
          <p:nvPr/>
        </p:nvPicPr>
        <p:blipFill>
          <a:blip r:embed="rId3">
            <a:alphaModFix/>
          </a:blip>
          <a:stretch>
            <a:fillRect/>
          </a:stretch>
        </p:blipFill>
        <p:spPr>
          <a:xfrm>
            <a:off x="250925" y="1353300"/>
            <a:ext cx="5100926" cy="4690150"/>
          </a:xfrm>
          <a:prstGeom prst="rect">
            <a:avLst/>
          </a:prstGeom>
          <a:noFill/>
          <a:ln>
            <a:noFill/>
          </a:ln>
        </p:spPr>
      </p:pic>
      <p:sp>
        <p:nvSpPr>
          <p:cNvPr id="265" name="Google Shape;265;p31"/>
          <p:cNvSpPr txBox="1"/>
          <p:nvPr/>
        </p:nvSpPr>
        <p:spPr>
          <a:xfrm>
            <a:off x="5640797" y="1356210"/>
            <a:ext cx="5849700" cy="4533300"/>
          </a:xfrm>
          <a:prstGeom prst="rect">
            <a:avLst/>
          </a:prstGeom>
          <a:noFill/>
          <a:ln>
            <a:noFill/>
          </a:ln>
        </p:spPr>
        <p:txBody>
          <a:bodyPr spcFirstLastPara="1" wrap="square" lIns="91425" tIns="91425" rIns="91425" bIns="91425" anchor="t" anchorCtr="0">
            <a:noAutofit/>
          </a:bodyPr>
          <a:lstStyle/>
          <a:p>
            <a:pPr marL="457200" lvl="0" indent="-381000" algn="l" rtl="0">
              <a:spcBef>
                <a:spcPts val="0"/>
              </a:spcBef>
              <a:spcAft>
                <a:spcPts val="0"/>
              </a:spcAft>
              <a:buClr>
                <a:schemeClr val="dk1"/>
              </a:buClr>
              <a:buSzPts val="2400"/>
              <a:buFont typeface="Tahoma"/>
              <a:buChar char="●"/>
            </a:pPr>
            <a:r>
              <a:rPr lang="en-US" sz="2400">
                <a:solidFill>
                  <a:schemeClr val="dk1"/>
                </a:solidFill>
                <a:latin typeface="Tahoma"/>
                <a:ea typeface="Tahoma"/>
                <a:cs typeface="Tahoma"/>
                <a:sym typeface="Tahoma"/>
              </a:rPr>
              <a:t>Children, including children with disabilities, are served by multiple programs.</a:t>
            </a:r>
          </a:p>
          <a:p>
            <a:pPr marL="457200" lvl="0" indent="-381000" algn="l" rtl="0">
              <a:spcBef>
                <a:spcPts val="0"/>
              </a:spcBef>
              <a:spcAft>
                <a:spcPts val="0"/>
              </a:spcAft>
              <a:buClr>
                <a:schemeClr val="dk1"/>
              </a:buClr>
              <a:buSzPts val="2400"/>
              <a:buFont typeface="Tahoma"/>
              <a:buChar char="●"/>
            </a:pPr>
            <a:r>
              <a:rPr lang="en-US" sz="2400">
                <a:solidFill>
                  <a:schemeClr val="dk1"/>
                </a:solidFill>
                <a:latin typeface="Tahoma"/>
                <a:ea typeface="Tahoma"/>
                <a:cs typeface="Tahoma"/>
                <a:sym typeface="Tahoma"/>
              </a:rPr>
              <a:t>If you are asking about EI or ECSE, use the </a:t>
            </a:r>
            <a:r>
              <a:rPr lang="en-US" sz="2400" err="1">
                <a:solidFill>
                  <a:schemeClr val="dk1"/>
                </a:solidFill>
                <a:latin typeface="Tahoma"/>
                <a:ea typeface="Tahoma"/>
                <a:cs typeface="Tahoma"/>
                <a:sym typeface="Tahoma"/>
              </a:rPr>
              <a:t>DaSy</a:t>
            </a:r>
            <a:r>
              <a:rPr lang="en-US" sz="2400">
                <a:solidFill>
                  <a:schemeClr val="dk1"/>
                </a:solidFill>
                <a:latin typeface="Tahoma"/>
                <a:ea typeface="Tahoma"/>
                <a:cs typeface="Tahoma"/>
                <a:sym typeface="Tahoma"/>
              </a:rPr>
              <a:t> Critical Questions.</a:t>
            </a:r>
          </a:p>
          <a:p>
            <a:pPr marL="457200" lvl="0" indent="-381000" algn="l" rtl="0">
              <a:spcBef>
                <a:spcPts val="0"/>
              </a:spcBef>
              <a:spcAft>
                <a:spcPts val="0"/>
              </a:spcAft>
              <a:buClr>
                <a:schemeClr val="dk1"/>
              </a:buClr>
              <a:buSzPts val="2400"/>
              <a:buFont typeface="Tahoma"/>
              <a:buChar char="●"/>
            </a:pPr>
            <a:r>
              <a:rPr lang="en-US" sz="2400">
                <a:solidFill>
                  <a:schemeClr val="dk1"/>
                </a:solidFill>
                <a:latin typeface="Tahoma"/>
                <a:ea typeface="Tahoma"/>
                <a:cs typeface="Tahoma"/>
                <a:sym typeface="Tahoma"/>
              </a:rPr>
              <a:t>If you/your state is interested in children with disabilities in the larger system (especially compared to other children in those programs), use the STEPs framework.</a:t>
            </a:r>
            <a:endParaRPr sz="2400">
              <a:solidFill>
                <a:schemeClr val="dk1"/>
              </a:solidFill>
              <a:latin typeface="Tahoma"/>
              <a:ea typeface="Tahoma"/>
              <a:cs typeface="Tahoma"/>
              <a:sym typeface="Tahoma"/>
            </a:endParaRPr>
          </a:p>
          <a:p>
            <a:pPr marL="0" lvl="0" indent="0" algn="ctr" rtl="0">
              <a:spcBef>
                <a:spcPts val="0"/>
              </a:spcBef>
              <a:spcAft>
                <a:spcPts val="0"/>
              </a:spcAft>
              <a:buNone/>
            </a:pPr>
            <a:endParaRPr sz="2400">
              <a:solidFill>
                <a:schemeClr val="dk1"/>
              </a:solidFill>
              <a:latin typeface="Tahoma"/>
              <a:ea typeface="Tahoma"/>
              <a:cs typeface="Tahoma"/>
              <a:sym typeface="Tahoma"/>
            </a:endParaRPr>
          </a:p>
        </p:txBody>
      </p:sp>
    </p:spTree>
    <p:extLst>
      <p:ext uri="{BB962C8B-B14F-4D97-AF65-F5344CB8AC3E}">
        <p14:creationId xmlns:p14="http://schemas.microsoft.com/office/powerpoint/2010/main" val="2320498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31"/>
          <p:cNvSpPr txBox="1">
            <a:spLocks noGrp="1"/>
          </p:cNvSpPr>
          <p:nvPr>
            <p:ph type="title"/>
          </p:nvPr>
        </p:nvSpPr>
        <p:spPr>
          <a:xfrm>
            <a:off x="398113" y="150950"/>
            <a:ext cx="10972800" cy="11430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latin typeface="Tahoma"/>
                <a:ea typeface="Tahoma"/>
                <a:cs typeface="Tahoma"/>
                <a:sym typeface="Tahoma"/>
              </a:rPr>
              <a:t>Which framework’s questions do I use?</a:t>
            </a:r>
            <a:endParaRPr dirty="0">
              <a:latin typeface="Tahoma"/>
              <a:ea typeface="Tahoma"/>
              <a:cs typeface="Tahoma"/>
              <a:sym typeface="Tahoma"/>
            </a:endParaRPr>
          </a:p>
        </p:txBody>
      </p:sp>
      <p:sp>
        <p:nvSpPr>
          <p:cNvPr id="4" name="Rectangle 3" descr="The diagram shows the different early childhood programs and who administers them. DaSy questions highlight early intervention, preschool special education, and the STEP framework addresses subsidized child care.">
            <a:extLst>
              <a:ext uri="{FF2B5EF4-FFF2-40B4-BE49-F238E27FC236}">
                <a16:creationId xmlns:a16="http://schemas.microsoft.com/office/drawing/2014/main" id="{F83D739B-D4C4-94AB-73A3-0F336363DFD5}"/>
              </a:ext>
            </a:extLst>
          </p:cNvPr>
          <p:cNvSpPr/>
          <p:nvPr/>
        </p:nvSpPr>
        <p:spPr>
          <a:xfrm>
            <a:off x="3593206" y="1275008"/>
            <a:ext cx="4378817" cy="4584879"/>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4" name="Google Shape;264;p31" descr="The diagram shows the different early childhood programs and who administers them. DaSy questions highlight early intervention, preschool special education, and the STEP framework addresses subsidized child care."/>
          <p:cNvPicPr preferRelativeResize="0"/>
          <p:nvPr/>
        </p:nvPicPr>
        <p:blipFill>
          <a:blip r:embed="rId3">
            <a:alphaModFix/>
          </a:blip>
          <a:stretch>
            <a:fillRect/>
          </a:stretch>
        </p:blipFill>
        <p:spPr>
          <a:xfrm>
            <a:off x="3631843" y="1674110"/>
            <a:ext cx="4340180" cy="3992450"/>
          </a:xfrm>
          <a:prstGeom prst="rect">
            <a:avLst/>
          </a:prstGeom>
          <a:noFill/>
          <a:ln>
            <a:noFill/>
          </a:ln>
        </p:spPr>
      </p:pic>
      <p:sp>
        <p:nvSpPr>
          <p:cNvPr id="7" name="TextBox 6">
            <a:extLst>
              <a:ext uri="{FF2B5EF4-FFF2-40B4-BE49-F238E27FC236}">
                <a16:creationId xmlns:a16="http://schemas.microsoft.com/office/drawing/2014/main" id="{D1EB11CD-7848-4A13-75FC-A21A05DC8525}"/>
              </a:ext>
            </a:extLst>
          </p:cNvPr>
          <p:cNvSpPr txBox="1"/>
          <p:nvPr/>
        </p:nvSpPr>
        <p:spPr>
          <a:xfrm>
            <a:off x="538767" y="3114540"/>
            <a:ext cx="1674253" cy="830997"/>
          </a:xfrm>
          <a:prstGeom prst="rect">
            <a:avLst/>
          </a:prstGeom>
          <a:noFill/>
        </p:spPr>
        <p:txBody>
          <a:bodyPr wrap="square" rtlCol="0">
            <a:spAutoFit/>
          </a:bodyPr>
          <a:lstStyle/>
          <a:p>
            <a:pPr algn="ctr"/>
            <a:r>
              <a:rPr lang="en-US" sz="2400" dirty="0" err="1"/>
              <a:t>DaSy</a:t>
            </a:r>
            <a:r>
              <a:rPr lang="en-US" sz="2400" dirty="0"/>
              <a:t> Questions</a:t>
            </a:r>
          </a:p>
        </p:txBody>
      </p:sp>
      <p:sp>
        <p:nvSpPr>
          <p:cNvPr id="2" name="Arrow: Right 1" descr="&quot; &quot; ">
            <a:extLst>
              <a:ext uri="{FF2B5EF4-FFF2-40B4-BE49-F238E27FC236}">
                <a16:creationId xmlns:a16="http://schemas.microsoft.com/office/drawing/2014/main" id="{3F04C53A-396A-55A3-4C98-EB63A9102ADC}"/>
              </a:ext>
            </a:extLst>
          </p:cNvPr>
          <p:cNvSpPr/>
          <p:nvPr/>
        </p:nvSpPr>
        <p:spPr>
          <a:xfrm>
            <a:off x="2202286" y="3219718"/>
            <a:ext cx="1893195" cy="66970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E4EE507-EB96-0D72-43CC-52B88B711960}"/>
              </a:ext>
            </a:extLst>
          </p:cNvPr>
          <p:cNvSpPr txBox="1"/>
          <p:nvPr/>
        </p:nvSpPr>
        <p:spPr>
          <a:xfrm>
            <a:off x="9556124" y="3078050"/>
            <a:ext cx="1674253" cy="830997"/>
          </a:xfrm>
          <a:prstGeom prst="rect">
            <a:avLst/>
          </a:prstGeom>
          <a:noFill/>
        </p:spPr>
        <p:txBody>
          <a:bodyPr wrap="square" rtlCol="0">
            <a:spAutoFit/>
          </a:bodyPr>
          <a:lstStyle/>
          <a:p>
            <a:pPr algn="ctr"/>
            <a:r>
              <a:rPr lang="en-US" sz="2400"/>
              <a:t>DaSy Questions</a:t>
            </a:r>
          </a:p>
        </p:txBody>
      </p:sp>
      <p:sp>
        <p:nvSpPr>
          <p:cNvPr id="3" name="Arrow: Right 2" descr="&quot; &quot;">
            <a:extLst>
              <a:ext uri="{FF2B5EF4-FFF2-40B4-BE49-F238E27FC236}">
                <a16:creationId xmlns:a16="http://schemas.microsoft.com/office/drawing/2014/main" id="{12478134-BBA1-4081-0BDE-4829A481D9A1}"/>
              </a:ext>
            </a:extLst>
          </p:cNvPr>
          <p:cNvSpPr/>
          <p:nvPr/>
        </p:nvSpPr>
        <p:spPr>
          <a:xfrm rot="10800000">
            <a:off x="7506235" y="3166056"/>
            <a:ext cx="2088525" cy="66970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3812BB9-9420-1991-8357-D4A950AC28CA}"/>
              </a:ext>
            </a:extLst>
          </p:cNvPr>
          <p:cNvSpPr txBox="1"/>
          <p:nvPr/>
        </p:nvSpPr>
        <p:spPr>
          <a:xfrm>
            <a:off x="9463827" y="4672882"/>
            <a:ext cx="1921098" cy="830997"/>
          </a:xfrm>
          <a:prstGeom prst="rect">
            <a:avLst/>
          </a:prstGeom>
          <a:noFill/>
        </p:spPr>
        <p:txBody>
          <a:bodyPr wrap="square" rtlCol="0">
            <a:spAutoFit/>
          </a:bodyPr>
          <a:lstStyle/>
          <a:p>
            <a:pPr algn="ctr"/>
            <a:r>
              <a:rPr lang="en-US" sz="2400"/>
              <a:t>STEP Framework</a:t>
            </a:r>
          </a:p>
        </p:txBody>
      </p:sp>
      <p:sp>
        <p:nvSpPr>
          <p:cNvPr id="5" name="Arrow: Left 4" descr="&quot; &quot;">
            <a:extLst>
              <a:ext uri="{FF2B5EF4-FFF2-40B4-BE49-F238E27FC236}">
                <a16:creationId xmlns:a16="http://schemas.microsoft.com/office/drawing/2014/main" id="{032CE8AC-159F-D330-3241-3A26F30437A5}"/>
              </a:ext>
            </a:extLst>
          </p:cNvPr>
          <p:cNvSpPr/>
          <p:nvPr/>
        </p:nvSpPr>
        <p:spPr>
          <a:xfrm>
            <a:off x="7997780" y="4765182"/>
            <a:ext cx="1532586" cy="68258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32473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22"/>
          <p:cNvSpPr txBox="1">
            <a:spLocks noGrp="1"/>
          </p:cNvSpPr>
          <p:nvPr>
            <p:ph type="ctrTitle"/>
          </p:nvPr>
        </p:nvSpPr>
        <p:spPr>
          <a:xfrm>
            <a:off x="570615" y="725863"/>
            <a:ext cx="7803983" cy="3255962"/>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lt1"/>
              </a:buClr>
              <a:buSzPts val="4800"/>
              <a:buFont typeface="Tahoma"/>
              <a:buNone/>
            </a:pPr>
            <a:r>
              <a:rPr lang="en-US" dirty="0"/>
              <a:t>Why all the Frameworks?</a:t>
            </a:r>
            <a:endParaRPr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602" name="Google Shape;602;p65"/>
          <p:cNvSpPr txBox="1">
            <a:spLocks noGrp="1"/>
          </p:cNvSpPr>
          <p:nvPr>
            <p:ph type="sldNum" idx="12"/>
          </p:nvPr>
        </p:nvSpPr>
        <p:spPr>
          <a:xfrm>
            <a:off x="171450" y="6299074"/>
            <a:ext cx="28449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888888"/>
              </a:buClr>
              <a:buSzPts val="1200"/>
              <a:buFont typeface="Century Gothic"/>
              <a:buNone/>
            </a:pPr>
            <a:fld id="{00000000-1234-1234-1234-123412341234}" type="slidenum">
              <a:rPr lang="en-US" sz="1200" b="0" i="0" u="none" strike="noStrike" cap="none">
                <a:solidFill>
                  <a:srgbClr val="888888"/>
                </a:solidFill>
                <a:latin typeface="Century Gothic"/>
                <a:ea typeface="Century Gothic"/>
                <a:cs typeface="Century Gothic"/>
                <a:sym typeface="Century Gothic"/>
              </a:rPr>
              <a:t>50</a:t>
            </a:fld>
            <a:endParaRPr sz="1200" b="0" i="0" u="none" strike="noStrike" cap="none">
              <a:solidFill>
                <a:srgbClr val="888888"/>
              </a:solidFill>
              <a:latin typeface="Century Gothic"/>
              <a:ea typeface="Century Gothic"/>
              <a:cs typeface="Century Gothic"/>
              <a:sym typeface="Century Gothic"/>
            </a:endParaRPr>
          </a:p>
        </p:txBody>
      </p:sp>
      <p:sp>
        <p:nvSpPr>
          <p:cNvPr id="2" name="Title 1">
            <a:extLst>
              <a:ext uri="{FF2B5EF4-FFF2-40B4-BE49-F238E27FC236}">
                <a16:creationId xmlns:a16="http://schemas.microsoft.com/office/drawing/2014/main" id="{16D2A184-841F-8988-D982-B57A951D00C2}"/>
              </a:ext>
            </a:extLst>
          </p:cNvPr>
          <p:cNvSpPr>
            <a:spLocks noGrp="1"/>
          </p:cNvSpPr>
          <p:nvPr>
            <p:ph type="title"/>
          </p:nvPr>
        </p:nvSpPr>
        <p:spPr>
          <a:xfrm>
            <a:off x="230875" y="26311"/>
            <a:ext cx="10972800" cy="1143000"/>
          </a:xfrm>
        </p:spPr>
        <p:txBody>
          <a:bodyPr/>
          <a:lstStyle/>
          <a:p>
            <a:pPr rtl="0"/>
            <a:r>
              <a:rPr lang="en-US" sz="3600" b="0" i="0" dirty="0">
                <a:solidFill>
                  <a:srgbClr val="154578"/>
                </a:solidFill>
                <a:effectLst/>
                <a:latin typeface="Tahoma" panose="020B0604030504040204" pitchFamily="34" charset="0"/>
                <a:ea typeface="Tahoma" panose="020B0604030504040204" pitchFamily="34" charset="0"/>
                <a:cs typeface="Tahoma" panose="020B0604030504040204" pitchFamily="34" charset="0"/>
              </a:rPr>
              <a:t>How the Frameworks complement one another</a:t>
            </a:r>
            <a:endParaRPr lang="en-US" dirty="0">
              <a:effectLst/>
            </a:endParaRPr>
          </a:p>
        </p:txBody>
      </p:sp>
      <p:pic>
        <p:nvPicPr>
          <p:cNvPr id="603" name="Google Shape;603;p65" descr="Focal populations at the center of equitable preschool systems. The populations listed include families with multicultural learners, children in immigrant families, preschool workforce members, families of children with disabilities or developmental delays, families experiencing poverty, and black, Hispanic/Latino, and indigenous families."/>
          <p:cNvPicPr preferRelativeResize="0"/>
          <p:nvPr/>
        </p:nvPicPr>
        <p:blipFill rotWithShape="1">
          <a:blip r:embed="rId3">
            <a:alphaModFix/>
          </a:blip>
          <a:srcRect/>
          <a:stretch/>
        </p:blipFill>
        <p:spPr>
          <a:xfrm>
            <a:off x="230875" y="1404454"/>
            <a:ext cx="5341393" cy="2807975"/>
          </a:xfrm>
          <a:prstGeom prst="rect">
            <a:avLst/>
          </a:prstGeom>
          <a:noFill/>
          <a:ln>
            <a:noFill/>
          </a:ln>
        </p:spPr>
      </p:pic>
      <p:sp>
        <p:nvSpPr>
          <p:cNvPr id="604" name="Google Shape;604;p65"/>
          <p:cNvSpPr txBox="1"/>
          <p:nvPr/>
        </p:nvSpPr>
        <p:spPr>
          <a:xfrm>
            <a:off x="230875" y="4506758"/>
            <a:ext cx="5715000" cy="2073300"/>
          </a:xfrm>
          <a:prstGeom prst="rect">
            <a:avLst/>
          </a:prstGeom>
          <a:noFill/>
          <a:ln>
            <a:noFill/>
          </a:ln>
        </p:spPr>
        <p:txBody>
          <a:bodyPr spcFirstLastPara="1" wrap="square" lIns="91425" tIns="45700" rIns="91425" bIns="45700" anchor="t" anchorCtr="0">
            <a:noAutofit/>
          </a:bodyPr>
          <a:lstStyle/>
          <a:p>
            <a:pPr marL="0" marR="0" lvl="0" indent="0" algn="ctr" rtl="0">
              <a:lnSpc>
                <a:spcPct val="120000"/>
              </a:lnSpc>
              <a:spcBef>
                <a:spcPts val="0"/>
              </a:spcBef>
              <a:spcAft>
                <a:spcPts val="0"/>
              </a:spcAft>
              <a:buClr>
                <a:srgbClr val="154578"/>
              </a:buClr>
              <a:buSzPts val="2400"/>
              <a:buFont typeface="Arial"/>
              <a:buNone/>
            </a:pPr>
            <a:r>
              <a:rPr lang="en-US" sz="2400">
                <a:solidFill>
                  <a:schemeClr val="dk1"/>
                </a:solidFill>
                <a:latin typeface="Lato"/>
                <a:ea typeface="Lato"/>
                <a:cs typeface="Lato"/>
                <a:sym typeface="Lato"/>
              </a:rPr>
              <a:t>Identifies focal populations at the center of equitable preschool systems,  including children with disabilities</a:t>
            </a:r>
            <a:endParaRPr sz="2400">
              <a:solidFill>
                <a:schemeClr val="dk1"/>
              </a:solidFill>
              <a:latin typeface="Tahoma"/>
              <a:ea typeface="Tahoma"/>
              <a:cs typeface="Tahoma"/>
              <a:sym typeface="Tahoma"/>
            </a:endParaRPr>
          </a:p>
        </p:txBody>
      </p:sp>
      <p:sp>
        <p:nvSpPr>
          <p:cNvPr id="605" name="Google Shape;605;p65" descr="&quot; &quot;"/>
          <p:cNvSpPr/>
          <p:nvPr/>
        </p:nvSpPr>
        <p:spPr>
          <a:xfrm>
            <a:off x="7830355" y="1455313"/>
            <a:ext cx="3218974" cy="2643516"/>
          </a:xfrm>
          <a:prstGeom prst="hexagon">
            <a:avLst>
              <a:gd name="adj" fmla="val 25000"/>
              <a:gd name="vf" fmla="val 115470"/>
            </a:avLst>
          </a:prstGeom>
          <a:solidFill>
            <a:schemeClr val="dk2"/>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06" name="Google Shape;606;p65" descr="&quot; &quot;"/>
          <p:cNvSpPr/>
          <p:nvPr/>
        </p:nvSpPr>
        <p:spPr>
          <a:xfrm>
            <a:off x="8049296" y="1751527"/>
            <a:ext cx="2792274" cy="2093928"/>
          </a:xfrm>
          <a:prstGeom prst="hexagon">
            <a:avLst>
              <a:gd name="adj" fmla="val 25000"/>
              <a:gd name="vf" fmla="val 115470"/>
            </a:avLst>
          </a:prstGeom>
          <a:solidFill>
            <a:schemeClr val="lt1"/>
          </a:solidFill>
          <a:ln w="12700" cap="flat" cmpd="sng">
            <a:solidFill>
              <a:srgbClr val="4372C3"/>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Arial"/>
              <a:ea typeface="Arial"/>
              <a:cs typeface="Arial"/>
              <a:sym typeface="Arial"/>
            </a:endParaRPr>
          </a:p>
        </p:txBody>
      </p:sp>
      <p:sp>
        <p:nvSpPr>
          <p:cNvPr id="607" name="Google Shape;607;p65"/>
          <p:cNvSpPr txBox="1"/>
          <p:nvPr/>
        </p:nvSpPr>
        <p:spPr>
          <a:xfrm>
            <a:off x="8448540" y="2009105"/>
            <a:ext cx="2005066" cy="1747899"/>
          </a:xfrm>
          <a:prstGeom prst="rect">
            <a:avLst/>
          </a:prstGeom>
          <a:noFill/>
          <a:ln>
            <a:noFill/>
          </a:ln>
        </p:spPr>
        <p:txBody>
          <a:bodyPr spcFirstLastPara="1" wrap="square" lIns="0" tIns="22850" rIns="0" bIns="22850" anchor="ctr" anchorCtr="0">
            <a:noAutofit/>
          </a:bodyPr>
          <a:lstStyle/>
          <a:p>
            <a:pPr marL="0" marR="0" lvl="0" indent="0" algn="ctr" rtl="0">
              <a:lnSpc>
                <a:spcPct val="90000"/>
              </a:lnSpc>
              <a:spcBef>
                <a:spcPts val="0"/>
              </a:spcBef>
              <a:spcAft>
                <a:spcPts val="0"/>
              </a:spcAft>
              <a:buClr>
                <a:srgbClr val="0A355B"/>
              </a:buClr>
              <a:buSzPts val="2400"/>
              <a:buFont typeface="Tahoma"/>
              <a:buNone/>
            </a:pPr>
            <a:r>
              <a:rPr lang="en-US" sz="2400" dirty="0">
                <a:solidFill>
                  <a:srgbClr val="0A355B"/>
                </a:solidFill>
                <a:latin typeface="Tahoma"/>
                <a:ea typeface="Tahoma"/>
                <a:cs typeface="Tahoma"/>
                <a:sym typeface="Tahoma"/>
              </a:rPr>
              <a:t>Children under 5 with delays and disabilities and their families</a:t>
            </a:r>
            <a:endParaRPr dirty="0"/>
          </a:p>
        </p:txBody>
      </p:sp>
      <p:sp>
        <p:nvSpPr>
          <p:cNvPr id="608" name="Google Shape;608;p65"/>
          <p:cNvSpPr txBox="1"/>
          <p:nvPr/>
        </p:nvSpPr>
        <p:spPr>
          <a:xfrm>
            <a:off x="6477000" y="4318222"/>
            <a:ext cx="5715000" cy="2073300"/>
          </a:xfrm>
          <a:prstGeom prst="rect">
            <a:avLst/>
          </a:prstGeom>
          <a:noFill/>
          <a:ln>
            <a:noFill/>
          </a:ln>
        </p:spPr>
        <p:txBody>
          <a:bodyPr spcFirstLastPara="1" wrap="square" lIns="91425" tIns="45700" rIns="91425" bIns="45700" anchor="t" anchorCtr="0">
            <a:normAutofit/>
          </a:bodyPr>
          <a:lstStyle/>
          <a:p>
            <a:pPr marL="0" marR="0" lvl="0" indent="0" algn="ctr" rtl="0">
              <a:lnSpc>
                <a:spcPct val="120000"/>
              </a:lnSpc>
              <a:spcBef>
                <a:spcPts val="0"/>
              </a:spcBef>
              <a:spcAft>
                <a:spcPts val="0"/>
              </a:spcAft>
              <a:buClr>
                <a:srgbClr val="154578"/>
              </a:buClr>
              <a:buSzPts val="2400"/>
              <a:buFont typeface="Arial"/>
              <a:buNone/>
            </a:pPr>
            <a:r>
              <a:rPr lang="en-US" sz="2400">
                <a:solidFill>
                  <a:schemeClr val="dk1"/>
                </a:solidFill>
                <a:latin typeface="Lato"/>
                <a:ea typeface="Lato"/>
                <a:cs typeface="Lato"/>
                <a:sym typeface="Lato"/>
              </a:rPr>
              <a:t>Provides guidance on building a data system to examine critical issues related to services and outcomes for children with disabilities</a:t>
            </a:r>
            <a:endParaRPr sz="2400">
              <a:solidFill>
                <a:schemeClr val="dk1"/>
              </a:solidFill>
              <a:latin typeface="Tahoma"/>
              <a:ea typeface="Tahoma"/>
              <a:cs typeface="Tahoma"/>
              <a:sym typeface="Tahoma"/>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sp>
        <p:nvSpPr>
          <p:cNvPr id="2" name="Title 1">
            <a:extLst>
              <a:ext uri="{FF2B5EF4-FFF2-40B4-BE49-F238E27FC236}">
                <a16:creationId xmlns:a16="http://schemas.microsoft.com/office/drawing/2014/main" id="{B28E48EC-6E9F-6C52-8E5B-AB13EF14C6F7}"/>
              </a:ext>
            </a:extLst>
          </p:cNvPr>
          <p:cNvSpPr>
            <a:spLocks noGrp="1"/>
          </p:cNvSpPr>
          <p:nvPr>
            <p:ph type="title"/>
          </p:nvPr>
        </p:nvSpPr>
        <p:spPr>
          <a:xfrm>
            <a:off x="504675" y="180237"/>
            <a:ext cx="10515600" cy="1325563"/>
          </a:xfrm>
        </p:spPr>
        <p:txBody>
          <a:bodyPr/>
          <a:lstStyle/>
          <a:p>
            <a:pPr rtl="0"/>
            <a:r>
              <a:rPr lang="en-US" sz="3600" b="0" i="0" dirty="0">
                <a:solidFill>
                  <a:srgbClr val="154578"/>
                </a:solidFill>
                <a:effectLst/>
                <a:latin typeface="Tahoma" panose="020B0604030504040204" pitchFamily="34" charset="0"/>
                <a:ea typeface="Tahoma" panose="020B0604030504040204" pitchFamily="34" charset="0"/>
                <a:cs typeface="Tahoma" panose="020B0604030504040204" pitchFamily="34" charset="0"/>
              </a:rPr>
              <a:t>How the Frameworks complement one another</a:t>
            </a:r>
            <a:endParaRPr lang="en-US" dirty="0">
              <a:effectLst/>
            </a:endParaRPr>
          </a:p>
        </p:txBody>
      </p:sp>
      <p:sp>
        <p:nvSpPr>
          <p:cNvPr id="618" name="Google Shape;618;p66"/>
          <p:cNvSpPr txBox="1"/>
          <p:nvPr/>
        </p:nvSpPr>
        <p:spPr>
          <a:xfrm>
            <a:off x="635000" y="4559300"/>
            <a:ext cx="2908200" cy="831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Tahoma"/>
                <a:ea typeface="Tahoma"/>
                <a:cs typeface="Tahoma"/>
                <a:sym typeface="Tahoma"/>
              </a:rPr>
              <a:t>Child and family level</a:t>
            </a:r>
            <a:endParaRPr/>
          </a:p>
        </p:txBody>
      </p:sp>
      <p:pic>
        <p:nvPicPr>
          <p:cNvPr id="615" name="Google Shape;615;p66" descr="&quot; &quot;">
            <a:extLst>
              <a:ext uri="{C183D7F6-B498-43B3-948B-1728B52AA6E4}">
                <adec:decorative xmlns:adec="http://schemas.microsoft.com/office/drawing/2017/decorative" val="0"/>
              </a:ext>
            </a:extLst>
          </p:cNvPr>
          <p:cNvPicPr preferRelativeResize="0"/>
          <p:nvPr/>
        </p:nvPicPr>
        <p:blipFill rotWithShape="1">
          <a:blip r:embed="rId3">
            <a:alphaModFix/>
          </a:blip>
          <a:srcRect/>
          <a:stretch/>
        </p:blipFill>
        <p:spPr>
          <a:xfrm>
            <a:off x="1054100" y="2419350"/>
            <a:ext cx="2019300" cy="2019300"/>
          </a:xfrm>
          <a:prstGeom prst="rect">
            <a:avLst/>
          </a:prstGeom>
          <a:noFill/>
          <a:ln>
            <a:noFill/>
          </a:ln>
        </p:spPr>
      </p:pic>
      <p:sp>
        <p:nvSpPr>
          <p:cNvPr id="619" name="Google Shape;619;p66"/>
          <p:cNvSpPr txBox="1"/>
          <p:nvPr/>
        </p:nvSpPr>
        <p:spPr>
          <a:xfrm>
            <a:off x="4248150" y="4559300"/>
            <a:ext cx="3314700" cy="831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Tahoma"/>
                <a:ea typeface="Tahoma"/>
                <a:cs typeface="Tahoma"/>
                <a:sym typeface="Tahoma"/>
              </a:rPr>
              <a:t>Practitioner/Workforce level</a:t>
            </a:r>
            <a:endParaRPr/>
          </a:p>
        </p:txBody>
      </p:sp>
      <p:pic>
        <p:nvPicPr>
          <p:cNvPr id="616" name="Google Shape;616;p66" descr="&quot; &quot;">
            <a:extLst>
              <a:ext uri="{C183D7F6-B498-43B3-948B-1728B52AA6E4}">
                <adec:decorative xmlns:adec="http://schemas.microsoft.com/office/drawing/2017/decorative" val="0"/>
              </a:ext>
            </a:extLst>
          </p:cNvPr>
          <p:cNvPicPr preferRelativeResize="0"/>
          <p:nvPr/>
        </p:nvPicPr>
        <p:blipFill rotWithShape="1">
          <a:blip r:embed="rId4">
            <a:alphaModFix/>
          </a:blip>
          <a:srcRect/>
          <a:stretch/>
        </p:blipFill>
        <p:spPr>
          <a:xfrm>
            <a:off x="4940300" y="2419350"/>
            <a:ext cx="1930400" cy="1930400"/>
          </a:xfrm>
          <a:prstGeom prst="rect">
            <a:avLst/>
          </a:prstGeom>
          <a:noFill/>
          <a:ln>
            <a:noFill/>
          </a:ln>
        </p:spPr>
      </p:pic>
      <p:sp>
        <p:nvSpPr>
          <p:cNvPr id="620" name="Google Shape;620;p66"/>
          <p:cNvSpPr txBox="1"/>
          <p:nvPr/>
        </p:nvSpPr>
        <p:spPr>
          <a:xfrm>
            <a:off x="8502650" y="4521200"/>
            <a:ext cx="3314700" cy="831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Tahoma"/>
                <a:ea typeface="Tahoma"/>
                <a:cs typeface="Tahoma"/>
                <a:sym typeface="Tahoma"/>
              </a:rPr>
              <a:t>LEA\</a:t>
            </a:r>
            <a:endParaRPr/>
          </a:p>
          <a:p>
            <a:pPr marL="0" marR="0" lvl="0" indent="0" algn="ctr" rtl="0">
              <a:spcBef>
                <a:spcPts val="0"/>
              </a:spcBef>
              <a:spcAft>
                <a:spcPts val="0"/>
              </a:spcAft>
              <a:buNone/>
            </a:pPr>
            <a:r>
              <a:rPr lang="en-US" sz="2400">
                <a:solidFill>
                  <a:schemeClr val="dk1"/>
                </a:solidFill>
                <a:latin typeface="Tahoma"/>
                <a:ea typeface="Tahoma"/>
                <a:cs typeface="Tahoma"/>
                <a:sym typeface="Tahoma"/>
              </a:rPr>
              <a:t>program level</a:t>
            </a:r>
            <a:endParaRPr/>
          </a:p>
        </p:txBody>
      </p:sp>
      <p:pic>
        <p:nvPicPr>
          <p:cNvPr id="617" name="Google Shape;617;p66" descr="&quot; &quot;">
            <a:extLst>
              <a:ext uri="{C183D7F6-B498-43B3-948B-1728B52AA6E4}">
                <adec:decorative xmlns:adec="http://schemas.microsoft.com/office/drawing/2017/decorative" val="0"/>
              </a:ext>
            </a:extLst>
          </p:cNvPr>
          <p:cNvPicPr preferRelativeResize="0"/>
          <p:nvPr/>
        </p:nvPicPr>
        <p:blipFill rotWithShape="1">
          <a:blip r:embed="rId5">
            <a:alphaModFix/>
          </a:blip>
          <a:srcRect/>
          <a:stretch/>
        </p:blipFill>
        <p:spPr>
          <a:xfrm>
            <a:off x="9042400" y="2203450"/>
            <a:ext cx="2235200" cy="22352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2" name="Title 1">
            <a:extLst>
              <a:ext uri="{FF2B5EF4-FFF2-40B4-BE49-F238E27FC236}">
                <a16:creationId xmlns:a16="http://schemas.microsoft.com/office/drawing/2014/main" id="{BE13F934-4CC7-E641-EC12-8A6EBA608A03}"/>
              </a:ext>
            </a:extLst>
          </p:cNvPr>
          <p:cNvSpPr>
            <a:spLocks noGrp="1"/>
          </p:cNvSpPr>
          <p:nvPr>
            <p:ph type="title"/>
          </p:nvPr>
        </p:nvSpPr>
        <p:spPr>
          <a:xfrm>
            <a:off x="609600" y="-1077550"/>
            <a:ext cx="10972800" cy="866625"/>
          </a:xfrm>
        </p:spPr>
        <p:txBody>
          <a:bodyPr/>
          <a:lstStyle/>
          <a:p>
            <a:r>
              <a:rPr lang="en-US" dirty="0" err="1"/>
              <a:t>DaSy</a:t>
            </a:r>
            <a:r>
              <a:rPr lang="en-US" baseline="0" dirty="0"/>
              <a:t> Critical Question Comparison</a:t>
            </a:r>
            <a:endParaRPr lang="en-US" dirty="0"/>
          </a:p>
        </p:txBody>
      </p:sp>
      <p:sp>
        <p:nvSpPr>
          <p:cNvPr id="630" name="Google Shape;630;p67"/>
          <p:cNvSpPr txBox="1"/>
          <p:nvPr/>
        </p:nvSpPr>
        <p:spPr>
          <a:xfrm>
            <a:off x="0" y="631925"/>
            <a:ext cx="4721700" cy="650400"/>
          </a:xfrm>
          <a:prstGeom prst="rect">
            <a:avLst/>
          </a:prstGeom>
          <a:solidFill>
            <a:srgbClr val="0B5394"/>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200" b="1">
                <a:solidFill>
                  <a:schemeClr val="lt1"/>
                </a:solidFill>
                <a:latin typeface="Tahoma"/>
                <a:ea typeface="Tahoma"/>
                <a:cs typeface="Tahoma"/>
                <a:sym typeface="Tahoma"/>
              </a:rPr>
              <a:t>DaSy Critical Question</a:t>
            </a:r>
            <a:endParaRPr sz="2200" b="1">
              <a:solidFill>
                <a:schemeClr val="lt1"/>
              </a:solidFill>
              <a:latin typeface="Tahoma"/>
              <a:ea typeface="Tahoma"/>
              <a:cs typeface="Tahoma"/>
              <a:sym typeface="Tahoma"/>
            </a:endParaRPr>
          </a:p>
        </p:txBody>
      </p:sp>
      <p:sp>
        <p:nvSpPr>
          <p:cNvPr id="627" name="Google Shape;627;p67"/>
          <p:cNvSpPr txBox="1"/>
          <p:nvPr/>
        </p:nvSpPr>
        <p:spPr>
          <a:xfrm>
            <a:off x="5208050" y="314100"/>
            <a:ext cx="6641100" cy="1221600"/>
          </a:xfrm>
          <a:prstGeom prst="rect">
            <a:avLst/>
          </a:prstGeom>
          <a:solidFill>
            <a:srgbClr val="0B5394"/>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200">
                <a:solidFill>
                  <a:schemeClr val="lt1"/>
                </a:solidFill>
                <a:latin typeface="Tahoma"/>
                <a:ea typeface="Tahoma"/>
                <a:cs typeface="Tahoma"/>
                <a:sym typeface="Tahoma"/>
              </a:rPr>
              <a:t>1.B.2. How do children enter and move through the early intervention/early childhood special education (EI/ECSE) system(s)?</a:t>
            </a:r>
            <a:endParaRPr sz="2200">
              <a:solidFill>
                <a:schemeClr val="lt1"/>
              </a:solidFill>
              <a:latin typeface="Tahoma"/>
              <a:ea typeface="Tahoma"/>
              <a:cs typeface="Tahoma"/>
              <a:sym typeface="Tahoma"/>
            </a:endParaRPr>
          </a:p>
        </p:txBody>
      </p:sp>
      <p:sp>
        <p:nvSpPr>
          <p:cNvPr id="629" name="Google Shape;629;p67"/>
          <p:cNvSpPr txBox="1"/>
          <p:nvPr/>
        </p:nvSpPr>
        <p:spPr>
          <a:xfrm>
            <a:off x="-35400" y="2125175"/>
            <a:ext cx="4721700" cy="926100"/>
          </a:xfrm>
          <a:prstGeom prst="rect">
            <a:avLst/>
          </a:prstGeom>
          <a:solidFill>
            <a:srgbClr val="3D85C6"/>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200" b="1">
                <a:solidFill>
                  <a:schemeClr val="lt1"/>
                </a:solidFill>
                <a:latin typeface="Tahoma"/>
                <a:ea typeface="Tahoma"/>
                <a:cs typeface="Tahoma"/>
                <a:sym typeface="Tahoma"/>
              </a:rPr>
              <a:t>STEP Framework Essential Question</a:t>
            </a:r>
            <a:endParaRPr sz="2200" b="1">
              <a:solidFill>
                <a:schemeClr val="lt1"/>
              </a:solidFill>
              <a:latin typeface="Tahoma"/>
              <a:ea typeface="Tahoma"/>
              <a:cs typeface="Tahoma"/>
              <a:sym typeface="Tahoma"/>
            </a:endParaRPr>
          </a:p>
        </p:txBody>
      </p:sp>
      <p:sp>
        <p:nvSpPr>
          <p:cNvPr id="628" name="Google Shape;628;p67"/>
          <p:cNvSpPr txBox="1"/>
          <p:nvPr/>
        </p:nvSpPr>
        <p:spPr>
          <a:xfrm>
            <a:off x="5316350" y="2112575"/>
            <a:ext cx="6424500" cy="926100"/>
          </a:xfrm>
          <a:prstGeom prst="rect">
            <a:avLst/>
          </a:prstGeom>
          <a:solidFill>
            <a:srgbClr val="3D85C6"/>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200">
                <a:solidFill>
                  <a:schemeClr val="lt1"/>
                </a:solidFill>
                <a:latin typeface="Tahoma"/>
                <a:ea typeface="Tahoma"/>
                <a:cs typeface="Tahoma"/>
                <a:sym typeface="Tahoma"/>
              </a:rPr>
              <a:t>Q11. Do children from focal populations have the learning accommodations they need?</a:t>
            </a:r>
            <a:endParaRPr sz="2200">
              <a:solidFill>
                <a:schemeClr val="lt1"/>
              </a:solidFill>
              <a:latin typeface="Tahoma"/>
              <a:ea typeface="Tahoma"/>
              <a:cs typeface="Tahoma"/>
              <a:sym typeface="Tahoma"/>
            </a:endParaRPr>
          </a:p>
        </p:txBody>
      </p:sp>
      <p:sp>
        <p:nvSpPr>
          <p:cNvPr id="631" name="Google Shape;631;p67"/>
          <p:cNvSpPr txBox="1"/>
          <p:nvPr/>
        </p:nvSpPr>
        <p:spPr>
          <a:xfrm>
            <a:off x="0" y="4258775"/>
            <a:ext cx="4721700" cy="650400"/>
          </a:xfrm>
          <a:prstGeom prst="rect">
            <a:avLst/>
          </a:prstGeom>
          <a:solidFill>
            <a:srgbClr val="009EDE"/>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200" b="1" dirty="0">
                <a:solidFill>
                  <a:schemeClr val="lt1"/>
                </a:solidFill>
                <a:latin typeface="Tahoma"/>
                <a:ea typeface="Tahoma"/>
                <a:cs typeface="Tahoma"/>
                <a:sym typeface="Tahoma"/>
              </a:rPr>
              <a:t>STEP Framework Metrics</a:t>
            </a:r>
            <a:endParaRPr sz="2200" b="1" dirty="0">
              <a:solidFill>
                <a:schemeClr val="lt1"/>
              </a:solidFill>
              <a:latin typeface="Tahoma"/>
              <a:ea typeface="Tahoma"/>
              <a:cs typeface="Tahoma"/>
              <a:sym typeface="Tahoma"/>
            </a:endParaRPr>
          </a:p>
        </p:txBody>
      </p:sp>
      <p:sp>
        <p:nvSpPr>
          <p:cNvPr id="632" name="Google Shape;632;p67"/>
          <p:cNvSpPr txBox="1"/>
          <p:nvPr/>
        </p:nvSpPr>
        <p:spPr>
          <a:xfrm>
            <a:off x="5316350" y="3348275"/>
            <a:ext cx="6424500" cy="2582100"/>
          </a:xfrm>
          <a:prstGeom prst="rect">
            <a:avLst/>
          </a:prstGeom>
          <a:solidFill>
            <a:srgbClr val="009EDE"/>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200" dirty="0">
                <a:solidFill>
                  <a:schemeClr val="lt1"/>
                </a:solidFill>
                <a:latin typeface="Tahoma"/>
                <a:ea typeface="Tahoma"/>
                <a:cs typeface="Tahoma"/>
                <a:sym typeface="Tahoma"/>
              </a:rPr>
              <a:t>Percentage of families from focal populations who report that their program offers transition supports that meet their needs.</a:t>
            </a:r>
            <a:endParaRPr sz="2200" dirty="0">
              <a:solidFill>
                <a:schemeClr val="lt1"/>
              </a:solidFill>
              <a:latin typeface="Tahoma"/>
              <a:ea typeface="Tahoma"/>
              <a:cs typeface="Tahoma"/>
              <a:sym typeface="Tahoma"/>
            </a:endParaRPr>
          </a:p>
          <a:p>
            <a:pPr marL="0" lvl="0" indent="0" algn="l" rtl="0">
              <a:spcBef>
                <a:spcPts val="0"/>
              </a:spcBef>
              <a:spcAft>
                <a:spcPts val="0"/>
              </a:spcAft>
              <a:buNone/>
            </a:pPr>
            <a:endParaRPr sz="2200" dirty="0">
              <a:solidFill>
                <a:schemeClr val="lt1"/>
              </a:solidFill>
              <a:latin typeface="Tahoma"/>
              <a:ea typeface="Tahoma"/>
              <a:cs typeface="Tahoma"/>
              <a:sym typeface="Tahoma"/>
            </a:endParaRPr>
          </a:p>
          <a:p>
            <a:pPr marL="0" lvl="0" indent="0" algn="l" rtl="0">
              <a:spcBef>
                <a:spcPts val="0"/>
              </a:spcBef>
              <a:spcAft>
                <a:spcPts val="0"/>
              </a:spcAft>
              <a:buNone/>
            </a:pPr>
            <a:r>
              <a:rPr lang="en-US" sz="2200" dirty="0">
                <a:solidFill>
                  <a:schemeClr val="lt1"/>
                </a:solidFill>
                <a:latin typeface="Tahoma"/>
                <a:ea typeface="Tahoma"/>
                <a:cs typeface="Tahoma"/>
                <a:sym typeface="Tahoma"/>
              </a:rPr>
              <a:t>Percentage of programs that minimize the number of transitions when supporting children with learning accommodations.</a:t>
            </a:r>
            <a:endParaRPr sz="2200" dirty="0">
              <a:solidFill>
                <a:schemeClr val="lt1"/>
              </a:solidFill>
              <a:latin typeface="Tahoma"/>
              <a:ea typeface="Tahoma"/>
              <a:cs typeface="Tahoma"/>
              <a:sym typeface="Tahoma"/>
            </a:endParaRPr>
          </a:p>
          <a:p>
            <a:pPr marL="0" lvl="0" indent="0" algn="l" rtl="0">
              <a:spcBef>
                <a:spcPts val="0"/>
              </a:spcBef>
              <a:spcAft>
                <a:spcPts val="0"/>
              </a:spcAft>
              <a:buNone/>
            </a:pPr>
            <a:endParaRPr sz="2400" dirty="0">
              <a:solidFill>
                <a:schemeClr val="dk1"/>
              </a:solidFill>
              <a:latin typeface="Tahoma"/>
              <a:ea typeface="Tahoma"/>
              <a:cs typeface="Tahoma"/>
              <a:sym typeface="Tahoma"/>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59"/>
        <p:cNvGrpSpPr/>
        <p:nvPr/>
      </p:nvGrpSpPr>
      <p:grpSpPr>
        <a:xfrm>
          <a:off x="0" y="0"/>
          <a:ext cx="0" cy="0"/>
          <a:chOff x="0" y="0"/>
          <a:chExt cx="0" cy="0"/>
        </a:xfrm>
      </p:grpSpPr>
      <p:sp>
        <p:nvSpPr>
          <p:cNvPr id="2" name="Title 1">
            <a:extLst>
              <a:ext uri="{FF2B5EF4-FFF2-40B4-BE49-F238E27FC236}">
                <a16:creationId xmlns:a16="http://schemas.microsoft.com/office/drawing/2014/main" id="{4172F7FA-9D10-365C-0F58-48A321700AE0}"/>
              </a:ext>
            </a:extLst>
          </p:cNvPr>
          <p:cNvSpPr>
            <a:spLocks noGrp="1"/>
          </p:cNvSpPr>
          <p:nvPr>
            <p:ph type="title"/>
          </p:nvPr>
        </p:nvSpPr>
        <p:spPr>
          <a:xfrm>
            <a:off x="417094" y="-1250325"/>
            <a:ext cx="10972800" cy="1143000"/>
          </a:xfrm>
        </p:spPr>
        <p:txBody>
          <a:bodyPr>
            <a:normAutofit fontScale="90000"/>
          </a:bodyPr>
          <a:lstStyle/>
          <a:p>
            <a:r>
              <a:rPr lang="en-US" dirty="0" err="1"/>
              <a:t>DaSy</a:t>
            </a:r>
            <a:r>
              <a:rPr lang="en-US" dirty="0"/>
              <a:t> Equity</a:t>
            </a:r>
            <a:r>
              <a:rPr lang="en-US" baseline="0" dirty="0"/>
              <a:t> Critical Question Comparison</a:t>
            </a:r>
            <a:endParaRPr lang="en-US" dirty="0"/>
          </a:p>
        </p:txBody>
      </p:sp>
      <p:sp>
        <p:nvSpPr>
          <p:cNvPr id="663" name="Google Shape;663;p70"/>
          <p:cNvSpPr txBox="1"/>
          <p:nvPr/>
        </p:nvSpPr>
        <p:spPr>
          <a:xfrm>
            <a:off x="0" y="631925"/>
            <a:ext cx="4721700" cy="650400"/>
          </a:xfrm>
          <a:prstGeom prst="rect">
            <a:avLst/>
          </a:prstGeom>
          <a:solidFill>
            <a:schemeClr val="accent6">
              <a:lumMod val="75000"/>
            </a:schemeClr>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200" b="1">
                <a:solidFill>
                  <a:schemeClr val="lt1"/>
                </a:solidFill>
                <a:latin typeface="Tahoma"/>
                <a:ea typeface="Tahoma"/>
                <a:cs typeface="Tahoma"/>
                <a:sym typeface="Tahoma"/>
              </a:rPr>
              <a:t>DaSy Equity Critical Question</a:t>
            </a:r>
            <a:endParaRPr sz="2200" b="1">
              <a:solidFill>
                <a:schemeClr val="lt1"/>
              </a:solidFill>
              <a:latin typeface="Tahoma"/>
              <a:ea typeface="Tahoma"/>
              <a:cs typeface="Tahoma"/>
              <a:sym typeface="Tahoma"/>
            </a:endParaRPr>
          </a:p>
        </p:txBody>
      </p:sp>
      <p:sp>
        <p:nvSpPr>
          <p:cNvPr id="660" name="Google Shape;660;p70"/>
          <p:cNvSpPr txBox="1"/>
          <p:nvPr/>
        </p:nvSpPr>
        <p:spPr>
          <a:xfrm>
            <a:off x="5208050" y="314100"/>
            <a:ext cx="6641100" cy="1275600"/>
          </a:xfrm>
          <a:prstGeom prst="rect">
            <a:avLst/>
          </a:prstGeom>
          <a:solidFill>
            <a:schemeClr val="accent6">
              <a:lumMod val="75000"/>
            </a:schemeClr>
          </a:solid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2200">
                <a:solidFill>
                  <a:schemeClr val="lt1"/>
                </a:solidFill>
                <a:latin typeface="Tahoma"/>
                <a:ea typeface="Tahoma"/>
                <a:cs typeface="Tahoma"/>
                <a:sym typeface="Tahoma"/>
              </a:rPr>
              <a:t>1.C.1. Are general early care and education programs providing equitable access to young children with disabilities of all races and ethnicities?</a:t>
            </a:r>
            <a:endParaRPr sz="2000">
              <a:solidFill>
                <a:schemeClr val="lt1"/>
              </a:solidFill>
              <a:latin typeface="Tahoma"/>
              <a:ea typeface="Tahoma"/>
              <a:cs typeface="Tahoma"/>
              <a:sym typeface="Tahoma"/>
            </a:endParaRPr>
          </a:p>
        </p:txBody>
      </p:sp>
      <p:sp>
        <p:nvSpPr>
          <p:cNvPr id="662" name="Google Shape;662;p70"/>
          <p:cNvSpPr txBox="1"/>
          <p:nvPr/>
        </p:nvSpPr>
        <p:spPr>
          <a:xfrm>
            <a:off x="-35400" y="2125175"/>
            <a:ext cx="4721700" cy="926100"/>
          </a:xfrm>
          <a:prstGeom prst="rect">
            <a:avLst/>
          </a:prstGeom>
          <a:solidFill>
            <a:srgbClr val="005E00"/>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200" b="1">
                <a:solidFill>
                  <a:schemeClr val="lt1"/>
                </a:solidFill>
                <a:latin typeface="Tahoma"/>
                <a:ea typeface="Tahoma"/>
                <a:cs typeface="Tahoma"/>
                <a:sym typeface="Tahoma"/>
              </a:rPr>
              <a:t>STEP Framework Essential Question</a:t>
            </a:r>
            <a:endParaRPr sz="2200" b="1">
              <a:solidFill>
                <a:schemeClr val="lt1"/>
              </a:solidFill>
              <a:latin typeface="Tahoma"/>
              <a:ea typeface="Tahoma"/>
              <a:cs typeface="Tahoma"/>
              <a:sym typeface="Tahoma"/>
            </a:endParaRPr>
          </a:p>
        </p:txBody>
      </p:sp>
      <p:sp>
        <p:nvSpPr>
          <p:cNvPr id="661" name="Google Shape;661;p70"/>
          <p:cNvSpPr txBox="1"/>
          <p:nvPr/>
        </p:nvSpPr>
        <p:spPr>
          <a:xfrm>
            <a:off x="5284250" y="2125175"/>
            <a:ext cx="6424500" cy="926100"/>
          </a:xfrm>
          <a:prstGeom prst="rect">
            <a:avLst/>
          </a:prstGeom>
          <a:solidFill>
            <a:srgbClr val="005E00"/>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200">
                <a:solidFill>
                  <a:schemeClr val="lt1"/>
                </a:solidFill>
                <a:latin typeface="Tahoma"/>
                <a:ea typeface="Tahoma"/>
                <a:cs typeface="Tahoma"/>
                <a:sym typeface="Tahoma"/>
              </a:rPr>
              <a:t>Q1. Does the existing supply meet the needs of families from focal populations?</a:t>
            </a:r>
            <a:endParaRPr sz="2200">
              <a:solidFill>
                <a:schemeClr val="lt1"/>
              </a:solidFill>
              <a:latin typeface="Tahoma"/>
              <a:ea typeface="Tahoma"/>
              <a:cs typeface="Tahoma"/>
              <a:sym typeface="Tahoma"/>
            </a:endParaRPr>
          </a:p>
        </p:txBody>
      </p:sp>
      <p:sp>
        <p:nvSpPr>
          <p:cNvPr id="664" name="Google Shape;664;p70"/>
          <p:cNvSpPr txBox="1"/>
          <p:nvPr/>
        </p:nvSpPr>
        <p:spPr>
          <a:xfrm>
            <a:off x="0" y="4258775"/>
            <a:ext cx="4721700" cy="650400"/>
          </a:xfrm>
          <a:prstGeom prst="rect">
            <a:avLst/>
          </a:prstGeom>
          <a:solidFill>
            <a:srgbClr val="005E00"/>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200" b="1">
                <a:solidFill>
                  <a:schemeClr val="lt1"/>
                </a:solidFill>
                <a:latin typeface="Tahoma"/>
                <a:ea typeface="Tahoma"/>
                <a:cs typeface="Tahoma"/>
                <a:sym typeface="Tahoma"/>
              </a:rPr>
              <a:t>STEP Framework Metrics</a:t>
            </a:r>
            <a:endParaRPr sz="2200" b="1">
              <a:solidFill>
                <a:schemeClr val="lt1"/>
              </a:solidFill>
              <a:latin typeface="Tahoma"/>
              <a:ea typeface="Tahoma"/>
              <a:cs typeface="Tahoma"/>
              <a:sym typeface="Tahoma"/>
            </a:endParaRPr>
          </a:p>
        </p:txBody>
      </p:sp>
      <p:sp>
        <p:nvSpPr>
          <p:cNvPr id="665" name="Google Shape;665;p70"/>
          <p:cNvSpPr txBox="1"/>
          <p:nvPr/>
        </p:nvSpPr>
        <p:spPr>
          <a:xfrm>
            <a:off x="5316350" y="3348275"/>
            <a:ext cx="6424500" cy="2577000"/>
          </a:xfrm>
          <a:prstGeom prst="rect">
            <a:avLst/>
          </a:prstGeom>
          <a:solidFill>
            <a:srgbClr val="005E00"/>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900">
                <a:solidFill>
                  <a:schemeClr val="lt1"/>
                </a:solidFill>
                <a:latin typeface="Tahoma"/>
                <a:ea typeface="Tahoma"/>
                <a:cs typeface="Tahoma"/>
                <a:sym typeface="Tahoma"/>
              </a:rPr>
              <a:t>Percentage of families from focal populations who were able to enroll in their preferred preschool program</a:t>
            </a:r>
            <a:endParaRPr sz="1900">
              <a:solidFill>
                <a:schemeClr val="lt1"/>
              </a:solidFill>
              <a:latin typeface="Tahoma"/>
              <a:ea typeface="Tahoma"/>
              <a:cs typeface="Tahoma"/>
              <a:sym typeface="Tahoma"/>
            </a:endParaRPr>
          </a:p>
          <a:p>
            <a:pPr marL="0" lvl="0" indent="0" algn="l" rtl="0">
              <a:spcBef>
                <a:spcPts val="0"/>
              </a:spcBef>
              <a:spcAft>
                <a:spcPts val="0"/>
              </a:spcAft>
              <a:buNone/>
            </a:pPr>
            <a:endParaRPr sz="1900">
              <a:solidFill>
                <a:schemeClr val="lt1"/>
              </a:solidFill>
              <a:latin typeface="Tahoma"/>
              <a:ea typeface="Tahoma"/>
              <a:cs typeface="Tahoma"/>
              <a:sym typeface="Tahoma"/>
            </a:endParaRPr>
          </a:p>
          <a:p>
            <a:pPr marL="0" lvl="0" indent="0" algn="l" rtl="0">
              <a:spcBef>
                <a:spcPts val="0"/>
              </a:spcBef>
              <a:spcAft>
                <a:spcPts val="0"/>
              </a:spcAft>
              <a:buNone/>
            </a:pPr>
            <a:r>
              <a:rPr lang="en-US" sz="1900">
                <a:solidFill>
                  <a:schemeClr val="lt1"/>
                </a:solidFill>
                <a:latin typeface="Tahoma"/>
                <a:ea typeface="Tahoma"/>
                <a:cs typeface="Tahoma"/>
                <a:sym typeface="Tahoma"/>
              </a:rPr>
              <a:t>Percentage of program sites where children with a disability or developmental delay are enrolled in which workforce members have early childhood special education training or experience working with children with special needs.</a:t>
            </a:r>
            <a:endParaRPr sz="1900">
              <a:solidFill>
                <a:schemeClr val="lt1"/>
              </a:solidFill>
              <a:latin typeface="Tahoma"/>
              <a:ea typeface="Tahoma"/>
              <a:cs typeface="Tahoma"/>
              <a:sym typeface="Tahoma"/>
            </a:endParaRPr>
          </a:p>
          <a:p>
            <a:pPr marL="0" lvl="0" indent="0" algn="l" rtl="0">
              <a:spcBef>
                <a:spcPts val="0"/>
              </a:spcBef>
              <a:spcAft>
                <a:spcPts val="0"/>
              </a:spcAft>
              <a:buNone/>
            </a:pPr>
            <a:endParaRPr sz="2400">
              <a:solidFill>
                <a:schemeClr val="dk1"/>
              </a:solidFill>
              <a:latin typeface="Tahoma"/>
              <a:ea typeface="Tahoma"/>
              <a:cs typeface="Tahoma"/>
              <a:sym typeface="Tahoma"/>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70"/>
        <p:cNvGrpSpPr/>
        <p:nvPr/>
      </p:nvGrpSpPr>
      <p:grpSpPr>
        <a:xfrm>
          <a:off x="0" y="0"/>
          <a:ext cx="0" cy="0"/>
          <a:chOff x="0" y="0"/>
          <a:chExt cx="0" cy="0"/>
        </a:xfrm>
      </p:grpSpPr>
      <p:sp>
        <p:nvSpPr>
          <p:cNvPr id="671" name="Google Shape;671;p71"/>
          <p:cNvSpPr txBox="1">
            <a:spLocks noGrp="1"/>
          </p:cNvSpPr>
          <p:nvPr>
            <p:ph type="title"/>
          </p:nvPr>
        </p:nvSpPr>
        <p:spPr>
          <a:xfrm>
            <a:off x="609600" y="274638"/>
            <a:ext cx="10972800" cy="11430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Let’s Practice Activity</a:t>
            </a:r>
            <a:endParaRPr dirty="0"/>
          </a:p>
        </p:txBody>
      </p:sp>
      <p:sp>
        <p:nvSpPr>
          <p:cNvPr id="672" name="Google Shape;672;p71"/>
          <p:cNvSpPr txBox="1"/>
          <p:nvPr/>
        </p:nvSpPr>
        <p:spPr>
          <a:xfrm>
            <a:off x="901159" y="1946624"/>
            <a:ext cx="9341100" cy="3941400"/>
          </a:xfrm>
          <a:prstGeom prst="rect">
            <a:avLst/>
          </a:prstGeom>
          <a:noFill/>
          <a:ln>
            <a:noFill/>
          </a:ln>
        </p:spPr>
        <p:txBody>
          <a:bodyPr spcFirstLastPara="1" wrap="square" lIns="91425" tIns="91425" rIns="91425" bIns="91425" anchor="t" anchorCtr="0">
            <a:noAutofit/>
          </a:bodyPr>
          <a:lstStyle/>
          <a:p>
            <a:pPr marL="457200" lvl="0" indent="-381000" algn="l" rtl="0">
              <a:spcBef>
                <a:spcPts val="0"/>
              </a:spcBef>
              <a:spcAft>
                <a:spcPts val="0"/>
              </a:spcAft>
              <a:buClr>
                <a:schemeClr val="dk1"/>
              </a:buClr>
              <a:buSzPts val="2400"/>
              <a:buFont typeface="Tahoma"/>
              <a:buChar char="●"/>
            </a:pPr>
            <a:r>
              <a:rPr lang="en-US" sz="2400">
                <a:solidFill>
                  <a:schemeClr val="dk1"/>
                </a:solidFill>
                <a:latin typeface="Tahoma"/>
                <a:ea typeface="Tahoma"/>
                <a:cs typeface="Tahoma"/>
                <a:sym typeface="Tahoma"/>
              </a:rPr>
              <a:t>Look at the handout at your table (Part 3).  </a:t>
            </a:r>
          </a:p>
          <a:p>
            <a:pPr marL="457200" lvl="0" indent="-381000" algn="l" rtl="0">
              <a:spcBef>
                <a:spcPts val="0"/>
              </a:spcBef>
              <a:spcAft>
                <a:spcPts val="0"/>
              </a:spcAft>
              <a:buClr>
                <a:schemeClr val="dk1"/>
              </a:buClr>
              <a:buSzPts val="2400"/>
              <a:buFont typeface="Tahoma"/>
              <a:buChar char="●"/>
            </a:pPr>
            <a:r>
              <a:rPr lang="en-US" sz="2400">
                <a:solidFill>
                  <a:schemeClr val="dk1"/>
                </a:solidFill>
                <a:latin typeface="Tahoma"/>
                <a:ea typeface="Tahoma"/>
                <a:cs typeface="Tahoma"/>
                <a:sym typeface="Tahoma"/>
              </a:rPr>
              <a:t>Which framework or tools would you use to:</a:t>
            </a:r>
          </a:p>
          <a:p>
            <a:pPr lvl="2"/>
            <a:r>
              <a:rPr lang="en-US" sz="2400">
                <a:solidFill>
                  <a:schemeClr val="dk1"/>
                </a:solidFill>
                <a:latin typeface="Tahoma"/>
                <a:ea typeface="Tahoma"/>
                <a:cs typeface="Tahoma"/>
                <a:sym typeface="Tahoma"/>
              </a:rPr>
              <a:t>	-plan for or improve data collection</a:t>
            </a:r>
          </a:p>
          <a:p>
            <a:pPr lvl="2"/>
            <a:r>
              <a:rPr lang="en-US" sz="2400">
                <a:solidFill>
                  <a:schemeClr val="dk1"/>
                </a:solidFill>
                <a:latin typeface="Tahoma"/>
                <a:ea typeface="Tahoma"/>
                <a:cs typeface="Tahoma"/>
                <a:sym typeface="Tahoma"/>
              </a:rPr>
              <a:t>	-develop research or policy questions of interest</a:t>
            </a:r>
          </a:p>
          <a:p>
            <a:pPr lvl="2"/>
            <a:r>
              <a:rPr lang="en-US" sz="2400">
                <a:solidFill>
                  <a:schemeClr val="dk1"/>
                </a:solidFill>
                <a:latin typeface="Tahoma"/>
                <a:ea typeface="Tahoma"/>
                <a:cs typeface="Tahoma"/>
                <a:sym typeface="Tahoma"/>
              </a:rPr>
              <a:t>	-assess existing data governance efforts</a:t>
            </a:r>
          </a:p>
          <a:p>
            <a:pPr lvl="2"/>
            <a:r>
              <a:rPr lang="en-US" sz="2400">
                <a:solidFill>
                  <a:schemeClr val="dk1"/>
                </a:solidFill>
                <a:latin typeface="Tahoma"/>
                <a:ea typeface="Tahoma"/>
                <a:cs typeface="Tahoma"/>
                <a:sym typeface="Tahoma"/>
              </a:rPr>
              <a:t>	-explore referrals to IDEA EC programs (relationships &amp;  	 	patterns)</a:t>
            </a:r>
          </a:p>
          <a:p>
            <a:pPr lvl="2"/>
            <a:r>
              <a:rPr lang="en-US" sz="2400">
                <a:solidFill>
                  <a:schemeClr val="dk1"/>
                </a:solidFill>
                <a:latin typeface="Tahoma"/>
                <a:ea typeface="Tahoma"/>
                <a:cs typeface="Tahoma"/>
                <a:sym typeface="Tahoma"/>
              </a:rPr>
              <a:t>	-identify non-IDEA data being collected about CWD</a:t>
            </a:r>
            <a:endParaRPr sz="2400">
              <a:solidFill>
                <a:schemeClr val="dk1"/>
              </a:solidFill>
              <a:latin typeface="Tahoma"/>
              <a:ea typeface="Tahoma"/>
              <a:cs typeface="Tahoma"/>
              <a:sym typeface="Tahoma"/>
            </a:endParaRPr>
          </a:p>
        </p:txBody>
      </p:sp>
      <p:pic>
        <p:nvPicPr>
          <p:cNvPr id="2" name="Picture 1" descr="&quot; &quot;">
            <a:extLst>
              <a:ext uri="{FF2B5EF4-FFF2-40B4-BE49-F238E27FC236}">
                <a16:creationId xmlns:a16="http://schemas.microsoft.com/office/drawing/2014/main" id="{027E7817-5B0A-4B45-22B0-E5934EA2204B}"/>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9086848" y="304800"/>
            <a:ext cx="2543175" cy="1695450"/>
          </a:xfrm>
          <a:prstGeom prst="rect">
            <a:avLst/>
          </a:prstGeom>
          <a:effectLst>
            <a:softEdge rad="63500"/>
          </a:effec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77" name="Google Shape;677;p72"/>
          <p:cNvSpPr txBox="1">
            <a:spLocks noGrp="1"/>
          </p:cNvSpPr>
          <p:nvPr>
            <p:ph type="ctrTitle"/>
          </p:nvPr>
        </p:nvSpPr>
        <p:spPr>
          <a:xfrm>
            <a:off x="485774" y="0"/>
            <a:ext cx="7803900" cy="32559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lt1"/>
              </a:buClr>
              <a:buSzPts val="4800"/>
              <a:buFont typeface="Tahoma"/>
              <a:buNone/>
            </a:pPr>
            <a:r>
              <a:rPr lang="en-US" dirty="0"/>
              <a:t>Putting the Frameworks to Use</a:t>
            </a:r>
            <a:endParaRPr dirty="0"/>
          </a:p>
        </p:txBody>
      </p:sp>
      <p:sp>
        <p:nvSpPr>
          <p:cNvPr id="678" name="Google Shape;678;p72"/>
          <p:cNvSpPr txBox="1">
            <a:spLocks noGrp="1"/>
          </p:cNvSpPr>
          <p:nvPr>
            <p:ph type="subTitle" idx="1"/>
          </p:nvPr>
        </p:nvSpPr>
        <p:spPr>
          <a:xfrm>
            <a:off x="485774" y="3603627"/>
            <a:ext cx="7803900" cy="17400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3200"/>
              <a:buNone/>
            </a:pPr>
            <a:r>
              <a:rPr lang="en-US"/>
              <a:t>Examples &amp; Discussion</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sp>
        <p:nvSpPr>
          <p:cNvPr id="684" name="Google Shape;684;p73" descr="&quot; &quot;"/>
          <p:cNvSpPr/>
          <p:nvPr/>
        </p:nvSpPr>
        <p:spPr>
          <a:xfrm>
            <a:off x="-185530" y="-92765"/>
            <a:ext cx="12393859" cy="1464962"/>
          </a:xfrm>
          <a:prstGeom prst="rect">
            <a:avLst/>
          </a:prstGeom>
          <a:solidFill>
            <a:srgbClr val="154578"/>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723B3526-1EDE-4B23-89CD-B4A465327288}"/>
              </a:ext>
            </a:extLst>
          </p:cNvPr>
          <p:cNvSpPr>
            <a:spLocks noGrp="1"/>
          </p:cNvSpPr>
          <p:nvPr>
            <p:ph type="title" idx="4294967295"/>
          </p:nvPr>
        </p:nvSpPr>
        <p:spPr>
          <a:xfrm>
            <a:off x="512680" y="46634"/>
            <a:ext cx="10062555" cy="1325563"/>
          </a:xfrm>
        </p:spPr>
        <p:txBody>
          <a:bodyPr/>
          <a:lstStyle/>
          <a:p>
            <a:pPr rtl="0" eaLnBrk="1" fontAlgn="auto" latinLnBrk="0" hangingPunct="1"/>
            <a:r>
              <a:rPr lang="en-US" sz="3600" b="0" i="0" spc="0" baseline="0" dirty="0">
                <a:ln>
                  <a:noFill/>
                </a:ln>
                <a:solidFill>
                  <a:srgbClr val="FFFFFF"/>
                </a:solidFill>
                <a:effectLst/>
                <a:latin typeface="Tahoma" panose="020B0604030504040204" pitchFamily="34" charset="0"/>
                <a:ea typeface="Tahoma" panose="020B0604030504040204" pitchFamily="34" charset="0"/>
                <a:cs typeface="Tahoma" panose="020B0604030504040204" pitchFamily="34" charset="0"/>
              </a:rPr>
              <a:t>Framework Use Cases – Developmental Screenings and Child Find</a:t>
            </a:r>
            <a:endParaRPr lang="en-US" dirty="0">
              <a:effectLst/>
            </a:endParaRPr>
          </a:p>
        </p:txBody>
      </p:sp>
      <p:sp>
        <p:nvSpPr>
          <p:cNvPr id="686" name="Google Shape;686;p73"/>
          <p:cNvSpPr txBox="1"/>
          <p:nvPr/>
        </p:nvSpPr>
        <p:spPr>
          <a:xfrm>
            <a:off x="736991" y="1364618"/>
            <a:ext cx="10265700" cy="590927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1800"/>
              </a:spcBef>
              <a:spcAft>
                <a:spcPts val="0"/>
              </a:spcAft>
              <a:buClr>
                <a:srgbClr val="000000"/>
              </a:buClr>
              <a:buSzPts val="3200"/>
              <a:buFont typeface="Arial"/>
              <a:buNone/>
              <a:tabLst/>
              <a:defRPr/>
            </a:pPr>
            <a:r>
              <a:rPr kumimoji="0" lang="en-US" sz="3200" b="0" i="0" u="none" strike="noStrike" kern="0" cap="none" spc="0" normalizeH="0" baseline="0" noProof="0">
                <a:ln>
                  <a:noFill/>
                </a:ln>
                <a:solidFill>
                  <a:srgbClr val="000000"/>
                </a:solidFill>
                <a:effectLst/>
                <a:uLnTx/>
                <a:uFillTx/>
                <a:latin typeface="Tahoma"/>
                <a:ea typeface="Tahoma"/>
                <a:cs typeface="Tahoma"/>
                <a:sym typeface="Tahoma"/>
              </a:rPr>
              <a:t>Partnering across ECE programs to: </a:t>
            </a:r>
          </a:p>
          <a:p>
            <a:pPr marL="457200" marR="0" lvl="0" indent="-457200" algn="l" defTabSz="914400" rtl="0" eaLnBrk="1" fontAlgn="auto" latinLnBrk="0" hangingPunct="1">
              <a:lnSpc>
                <a:spcPct val="100000"/>
              </a:lnSpc>
              <a:spcBef>
                <a:spcPts val="1800"/>
              </a:spcBef>
              <a:spcAft>
                <a:spcPts val="0"/>
              </a:spcAft>
              <a:buClr>
                <a:srgbClr val="000000"/>
              </a:buClr>
              <a:buSzPts val="3200"/>
              <a:buFont typeface="Arial" panose="020B0604020202020204" pitchFamily="34" charset="0"/>
              <a:buChar char="•"/>
              <a:tabLst/>
              <a:defRPr/>
            </a:pPr>
            <a:r>
              <a:rPr kumimoji="0" lang="en-US" sz="3200" b="0" i="0" u="none" strike="noStrike" kern="0" cap="none" spc="0" normalizeH="0" baseline="0" noProof="0">
                <a:ln>
                  <a:noFill/>
                </a:ln>
                <a:solidFill>
                  <a:srgbClr val="000000"/>
                </a:solidFill>
                <a:effectLst/>
                <a:uLnTx/>
                <a:uFillTx/>
                <a:latin typeface="Tahoma"/>
                <a:ea typeface="Tahoma"/>
                <a:cs typeface="Tahoma"/>
                <a:sym typeface="Tahoma"/>
              </a:rPr>
              <a:t>Examine how many children are receiving no screenings or screenings from multiple programs</a:t>
            </a:r>
            <a:endParaRPr kumimoji="0" lang="en-US" sz="3200" b="0" i="0" u="none" strike="noStrike" kern="0" cap="none" spc="0" normalizeH="0" baseline="0" noProof="0">
              <a:ln>
                <a:noFill/>
              </a:ln>
              <a:solidFill>
                <a:srgbClr val="000000"/>
              </a:solidFill>
              <a:effectLst/>
              <a:uLnTx/>
              <a:uFillTx/>
              <a:latin typeface="Arial"/>
              <a:cs typeface="Arial"/>
              <a:sym typeface="Arial"/>
            </a:endParaRPr>
          </a:p>
          <a:p>
            <a:pPr marL="457200" marR="0" lvl="1" indent="-457200" algn="l" defTabSz="914400" rtl="0" eaLnBrk="1" fontAlgn="auto" latinLnBrk="0" hangingPunct="1">
              <a:lnSpc>
                <a:spcPct val="100000"/>
              </a:lnSpc>
              <a:spcBef>
                <a:spcPts val="1800"/>
              </a:spcBef>
              <a:spcAft>
                <a:spcPts val="0"/>
              </a:spcAft>
              <a:buClr>
                <a:srgbClr val="000000"/>
              </a:buClr>
              <a:buSzPts val="3200"/>
              <a:buFont typeface="Arial" panose="020B0604020202020204" pitchFamily="34" charset="0"/>
              <a:buChar char="•"/>
              <a:tabLst/>
              <a:defRPr/>
            </a:pPr>
            <a:r>
              <a:rPr kumimoji="0" lang="en-US" sz="3200" b="0" i="0" u="none" strike="noStrike" kern="0" cap="none" spc="0" normalizeH="0" baseline="0" noProof="0">
                <a:ln>
                  <a:noFill/>
                </a:ln>
                <a:solidFill>
                  <a:srgbClr val="000000"/>
                </a:solidFill>
                <a:effectLst/>
                <a:uLnTx/>
                <a:uFillTx/>
                <a:latin typeface="Tahoma"/>
                <a:ea typeface="Tahoma"/>
                <a:cs typeface="Tahoma"/>
                <a:sym typeface="Tahoma"/>
              </a:rPr>
              <a:t>Examine how many failed screens are referred to Part C/Part B 619</a:t>
            </a:r>
          </a:p>
          <a:p>
            <a:pPr marL="457200" marR="0" lvl="0" indent="-457200" algn="l" defTabSz="914400" rtl="0" eaLnBrk="1" fontAlgn="auto" latinLnBrk="0" hangingPunct="1">
              <a:lnSpc>
                <a:spcPct val="100000"/>
              </a:lnSpc>
              <a:spcBef>
                <a:spcPts val="1800"/>
              </a:spcBef>
              <a:spcAft>
                <a:spcPts val="0"/>
              </a:spcAft>
              <a:buClr>
                <a:srgbClr val="000000"/>
              </a:buClr>
              <a:buSzPts val="3200"/>
              <a:buFont typeface="Arial"/>
              <a:buChar char="•"/>
              <a:tabLst/>
              <a:defRPr/>
            </a:pPr>
            <a:r>
              <a:rPr kumimoji="0" lang="en-US" sz="3200" b="0" i="0" u="none" strike="noStrike" kern="0" cap="none" spc="0" normalizeH="0" baseline="0" noProof="0">
                <a:ln>
                  <a:noFill/>
                </a:ln>
                <a:solidFill>
                  <a:srgbClr val="000000"/>
                </a:solidFill>
                <a:effectLst/>
                <a:uLnTx/>
                <a:uFillTx/>
                <a:latin typeface="Tahoma"/>
                <a:ea typeface="Tahoma"/>
                <a:cs typeface="Tahoma"/>
                <a:sym typeface="Tahoma"/>
              </a:rPr>
              <a:t>Use data to track children from referral to evaluation to eligibility to receipt of services</a:t>
            </a:r>
          </a:p>
          <a:p>
            <a:pPr marL="457200" marR="0" lvl="0" indent="-457200" algn="l" defTabSz="914400" rtl="0" eaLnBrk="1" fontAlgn="auto" latinLnBrk="0" hangingPunct="1">
              <a:lnSpc>
                <a:spcPct val="100000"/>
              </a:lnSpc>
              <a:spcBef>
                <a:spcPts val="1800"/>
              </a:spcBef>
              <a:spcAft>
                <a:spcPts val="0"/>
              </a:spcAft>
              <a:buClr>
                <a:srgbClr val="000000"/>
              </a:buClr>
              <a:buSzPts val="3200"/>
              <a:buFont typeface="Arial"/>
              <a:buChar char="•"/>
              <a:tabLst/>
              <a:defRPr/>
            </a:pPr>
            <a:endParaRPr kumimoji="0" lang="en-US" sz="3200" b="0" i="0" u="none" strike="noStrike" kern="0" cap="none" spc="0" normalizeH="0" baseline="0" noProof="0">
              <a:ln>
                <a:noFill/>
              </a:ln>
              <a:solidFill>
                <a:srgbClr val="000000"/>
              </a:solidFill>
              <a:effectLst/>
              <a:uLnTx/>
              <a:uFillTx/>
              <a:latin typeface="Arial"/>
              <a:cs typeface="Arial"/>
              <a:sym typeface="Arial"/>
            </a:endParaRPr>
          </a:p>
          <a:p>
            <a:pPr marL="457200" marR="0" lvl="0" indent="-457200" algn="l" defTabSz="914400" rtl="0" eaLnBrk="1" fontAlgn="auto" latinLnBrk="0" hangingPunct="1">
              <a:lnSpc>
                <a:spcPct val="100000"/>
              </a:lnSpc>
              <a:spcBef>
                <a:spcPts val="1800"/>
              </a:spcBef>
              <a:spcAft>
                <a:spcPts val="0"/>
              </a:spcAft>
              <a:buClr>
                <a:srgbClr val="000000"/>
              </a:buClr>
              <a:buSzPts val="3200"/>
              <a:buFont typeface="Arial"/>
              <a:buChar char="•"/>
              <a:tabLst/>
              <a:defRPr/>
            </a:pPr>
            <a:endParaRPr kumimoji="0" lang="en-US" sz="3200" b="0" i="0" u="none" strike="noStrike" kern="0" cap="none" spc="0" normalizeH="0" baseline="0" noProof="0">
              <a:ln>
                <a:noFill/>
              </a:ln>
              <a:solidFill>
                <a:srgbClr val="000000"/>
              </a:solidFill>
              <a:effectLst/>
              <a:uLnTx/>
              <a:uFillTx/>
              <a:latin typeface="Tahoma"/>
              <a:ea typeface="Tahoma"/>
              <a:cs typeface="Tahoma"/>
              <a:sym typeface="Tahoma"/>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p74" descr="&quot; &quot;"/>
          <p:cNvSpPr/>
          <p:nvPr/>
        </p:nvSpPr>
        <p:spPr>
          <a:xfrm>
            <a:off x="-145774" y="-106017"/>
            <a:ext cx="12354103" cy="1478214"/>
          </a:xfrm>
          <a:prstGeom prst="rect">
            <a:avLst/>
          </a:prstGeom>
          <a:solidFill>
            <a:srgbClr val="154578"/>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DD3EF9A4-64EA-C0CA-5D42-E192CE2F2065}"/>
              </a:ext>
            </a:extLst>
          </p:cNvPr>
          <p:cNvSpPr>
            <a:spLocks noGrp="1"/>
          </p:cNvSpPr>
          <p:nvPr>
            <p:ph type="title" idx="4294967295"/>
          </p:nvPr>
        </p:nvSpPr>
        <p:spPr>
          <a:xfrm>
            <a:off x="512680" y="68386"/>
            <a:ext cx="10515600" cy="1325563"/>
          </a:xfrm>
        </p:spPr>
        <p:txBody>
          <a:bodyPr/>
          <a:lstStyle/>
          <a:p>
            <a:pPr rtl="0" eaLnBrk="1" fontAlgn="auto" latinLnBrk="0" hangingPunct="1"/>
            <a:r>
              <a:rPr lang="en-US" sz="3600" b="0" i="0" spc="0" baseline="0" dirty="0">
                <a:ln>
                  <a:noFill/>
                </a:ln>
                <a:solidFill>
                  <a:srgbClr val="FFFFFF"/>
                </a:solidFill>
                <a:effectLst/>
                <a:latin typeface="Tahoma" panose="020B0604030504040204" pitchFamily="34" charset="0"/>
                <a:ea typeface="Tahoma" panose="020B0604030504040204" pitchFamily="34" charset="0"/>
                <a:cs typeface="Tahoma" panose="020B0604030504040204" pitchFamily="34" charset="0"/>
              </a:rPr>
              <a:t>Framework Use Cases – Preschool Inclusion</a:t>
            </a:r>
            <a:endParaRPr lang="en-US" dirty="0">
              <a:effectLst/>
            </a:endParaRPr>
          </a:p>
        </p:txBody>
      </p:sp>
      <p:sp>
        <p:nvSpPr>
          <p:cNvPr id="694" name="Google Shape;694;p74"/>
          <p:cNvSpPr txBox="1"/>
          <p:nvPr/>
        </p:nvSpPr>
        <p:spPr>
          <a:xfrm>
            <a:off x="1039061" y="1751161"/>
            <a:ext cx="10265700" cy="495516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a:ln>
                  <a:noFill/>
                </a:ln>
                <a:solidFill>
                  <a:srgbClr val="000000"/>
                </a:solidFill>
                <a:effectLst/>
                <a:uLnTx/>
                <a:uFillTx/>
                <a:latin typeface="Tahoma"/>
                <a:ea typeface="Tahoma"/>
                <a:cs typeface="Tahoma"/>
                <a:sym typeface="Tahoma"/>
              </a:rPr>
              <a:t>Partnering across </a:t>
            </a:r>
            <a:r>
              <a:rPr kumimoji="0" lang="en-US" sz="3200" b="0" i="0" u="none" strike="noStrike" kern="0" cap="none" spc="0" normalizeH="0" baseline="0" noProof="0" err="1">
                <a:ln>
                  <a:noFill/>
                </a:ln>
                <a:solidFill>
                  <a:srgbClr val="000000"/>
                </a:solidFill>
                <a:effectLst/>
                <a:uLnTx/>
                <a:uFillTx/>
                <a:latin typeface="Tahoma"/>
                <a:ea typeface="Tahoma"/>
                <a:cs typeface="Tahoma"/>
                <a:sym typeface="Tahoma"/>
              </a:rPr>
              <a:t>ECE</a:t>
            </a:r>
            <a:r>
              <a:rPr kumimoji="0" lang="en-US" sz="3200" b="0" i="0" u="none" strike="noStrike" kern="0" cap="none" spc="0" normalizeH="0" baseline="0" noProof="0">
                <a:ln>
                  <a:noFill/>
                </a:ln>
                <a:solidFill>
                  <a:srgbClr val="000000"/>
                </a:solidFill>
                <a:effectLst/>
                <a:uLnTx/>
                <a:uFillTx/>
                <a:latin typeface="Tahoma"/>
                <a:ea typeface="Tahoma"/>
                <a:cs typeface="Tahoma"/>
                <a:sym typeface="Tahoma"/>
              </a:rPr>
              <a:t> programs to:</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457200" marR="0" lvl="0" indent="-457200" algn="l" defTabSz="914400" rtl="0" eaLnBrk="1" fontAlgn="auto" latinLnBrk="0" hangingPunct="1">
              <a:lnSpc>
                <a:spcPct val="100000"/>
              </a:lnSpc>
              <a:spcBef>
                <a:spcPts val="1800"/>
              </a:spcBef>
              <a:spcAft>
                <a:spcPts val="0"/>
              </a:spcAft>
              <a:buClr>
                <a:srgbClr val="000000"/>
              </a:buClr>
              <a:buSzPts val="3200"/>
              <a:buFont typeface="Arial"/>
              <a:buChar char="•"/>
              <a:tabLst/>
              <a:defRPr/>
            </a:pPr>
            <a:r>
              <a:rPr kumimoji="0" lang="en-US" sz="3200" b="0" i="0" u="none" strike="noStrike" kern="0" cap="none" spc="0" normalizeH="0" baseline="0" noProof="0">
                <a:ln>
                  <a:noFill/>
                </a:ln>
                <a:solidFill>
                  <a:srgbClr val="000000"/>
                </a:solidFill>
                <a:effectLst/>
                <a:uLnTx/>
                <a:uFillTx/>
                <a:latin typeface="Tahoma"/>
                <a:ea typeface="Tahoma"/>
                <a:cs typeface="Tahoma"/>
                <a:sym typeface="Tahoma"/>
              </a:rPr>
              <a:t>Examine how many preschoolers with disabilities are attending inclusive programs</a:t>
            </a:r>
          </a:p>
          <a:p>
            <a:pPr marL="457200" marR="0" lvl="0" indent="-457200" algn="l" defTabSz="914400" rtl="0" eaLnBrk="1" fontAlgn="auto" latinLnBrk="0" hangingPunct="1">
              <a:lnSpc>
                <a:spcPct val="100000"/>
              </a:lnSpc>
              <a:spcBef>
                <a:spcPts val="1800"/>
              </a:spcBef>
              <a:spcAft>
                <a:spcPts val="0"/>
              </a:spcAft>
              <a:buClr>
                <a:srgbClr val="000000"/>
              </a:buClr>
              <a:buSzPts val="3200"/>
              <a:buFont typeface="Arial"/>
              <a:buChar char="•"/>
              <a:tabLst/>
              <a:defRPr/>
            </a:pPr>
            <a:r>
              <a:rPr lang="en-US" sz="3200">
                <a:latin typeface="Tahoma"/>
                <a:ea typeface="Tahoma"/>
                <a:cs typeface="Tahoma"/>
                <a:sym typeface="Tahoma"/>
              </a:rPr>
              <a:t>Identify the characteristics of those programs (i.e., quality)</a:t>
            </a:r>
            <a:endParaRPr kumimoji="0" lang="en-US" sz="3200" b="0" i="0" u="none" strike="noStrike" kern="0" cap="none" spc="0" normalizeH="0" baseline="0" noProof="0">
              <a:ln>
                <a:noFill/>
              </a:ln>
              <a:solidFill>
                <a:srgbClr val="000000"/>
              </a:solidFill>
              <a:effectLst/>
              <a:uLnTx/>
              <a:uFillTx/>
              <a:latin typeface="Tahoma"/>
              <a:ea typeface="Tahoma"/>
              <a:cs typeface="Tahoma"/>
              <a:sym typeface="Tahoma"/>
            </a:endParaRPr>
          </a:p>
          <a:p>
            <a:pPr marL="457200" marR="0" lvl="0" indent="-457200" algn="l" defTabSz="914400" rtl="0" eaLnBrk="1" fontAlgn="auto" latinLnBrk="0" hangingPunct="1">
              <a:lnSpc>
                <a:spcPct val="100000"/>
              </a:lnSpc>
              <a:spcBef>
                <a:spcPts val="1800"/>
              </a:spcBef>
              <a:spcAft>
                <a:spcPts val="0"/>
              </a:spcAft>
              <a:buClr>
                <a:srgbClr val="000000"/>
              </a:buClr>
              <a:buSzPts val="3200"/>
              <a:buFont typeface="Arial"/>
              <a:buChar char="•"/>
              <a:tabLst/>
              <a:defRPr/>
            </a:pPr>
            <a:r>
              <a:rPr kumimoji="0" lang="en-US" sz="3200" b="0" i="0" u="none" strike="noStrike" kern="0" cap="none" spc="0" normalizeH="0" baseline="0" noProof="0">
                <a:ln>
                  <a:noFill/>
                </a:ln>
                <a:solidFill>
                  <a:srgbClr val="000000"/>
                </a:solidFill>
                <a:effectLst/>
                <a:uLnTx/>
                <a:uFillTx/>
                <a:latin typeface="Tahoma"/>
                <a:ea typeface="Tahoma"/>
                <a:cs typeface="Tahoma"/>
                <a:sym typeface="Tahoma"/>
              </a:rPr>
              <a:t>Support general </a:t>
            </a:r>
            <a:r>
              <a:rPr kumimoji="0" lang="en-US" sz="3200" b="0" i="0" u="none" strike="noStrike" kern="0" cap="none" spc="0" normalizeH="0" baseline="0" noProof="0" err="1">
                <a:ln>
                  <a:noFill/>
                </a:ln>
                <a:solidFill>
                  <a:srgbClr val="000000"/>
                </a:solidFill>
                <a:effectLst/>
                <a:uLnTx/>
                <a:uFillTx/>
                <a:latin typeface="Tahoma"/>
                <a:ea typeface="Tahoma"/>
                <a:cs typeface="Tahoma"/>
                <a:sym typeface="Tahoma"/>
              </a:rPr>
              <a:t>ECE</a:t>
            </a:r>
            <a:r>
              <a:rPr kumimoji="0" lang="en-US" sz="3200" b="0" i="0" u="none" strike="noStrike" kern="0" cap="none" spc="0" normalizeH="0" baseline="0" noProof="0">
                <a:ln>
                  <a:noFill/>
                </a:ln>
                <a:solidFill>
                  <a:srgbClr val="000000"/>
                </a:solidFill>
                <a:effectLst/>
                <a:uLnTx/>
                <a:uFillTx/>
                <a:latin typeface="Tahoma"/>
                <a:ea typeface="Tahoma"/>
                <a:cs typeface="Tahoma"/>
                <a:sym typeface="Tahoma"/>
              </a:rPr>
              <a:t> teachers and programs to meet the needs of all children</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457200" marR="0" lvl="0" indent="-254000" algn="l" defTabSz="914400" rtl="0" eaLnBrk="1" fontAlgn="auto" latinLnBrk="0" hangingPunct="1">
              <a:lnSpc>
                <a:spcPct val="100000"/>
              </a:lnSpc>
              <a:spcBef>
                <a:spcPts val="1800"/>
              </a:spcBef>
              <a:spcAft>
                <a:spcPts val="0"/>
              </a:spcAft>
              <a:buClr>
                <a:srgbClr val="000000"/>
              </a:buClr>
              <a:buSzPts val="3200"/>
              <a:buFont typeface="Arial"/>
              <a:buNone/>
              <a:tabLst/>
              <a:defRPr/>
            </a:pPr>
            <a:endParaRPr kumimoji="0" sz="3200" b="0" i="0" u="none" strike="noStrike" kern="0" cap="none" spc="0" normalizeH="0" baseline="0" noProof="0">
              <a:ln>
                <a:noFill/>
              </a:ln>
              <a:solidFill>
                <a:srgbClr val="000000"/>
              </a:solidFill>
              <a:effectLst/>
              <a:uLnTx/>
              <a:uFillTx/>
              <a:latin typeface="Tahoma"/>
              <a:ea typeface="Tahoma"/>
              <a:cs typeface="Tahoma"/>
              <a:sym typeface="Tahoma"/>
            </a:endParaRPr>
          </a:p>
        </p:txBody>
      </p:sp>
    </p:spTree>
    <p:extLst>
      <p:ext uri="{BB962C8B-B14F-4D97-AF65-F5344CB8AC3E}">
        <p14:creationId xmlns:p14="http://schemas.microsoft.com/office/powerpoint/2010/main" val="363709032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sp>
        <p:nvSpPr>
          <p:cNvPr id="700" name="Google Shape;700;p75" descr="&quot; &quot;"/>
          <p:cNvSpPr/>
          <p:nvPr/>
        </p:nvSpPr>
        <p:spPr>
          <a:xfrm>
            <a:off x="0" y="-145774"/>
            <a:ext cx="12192000" cy="1517374"/>
          </a:xfrm>
          <a:prstGeom prst="rect">
            <a:avLst/>
          </a:prstGeom>
          <a:solidFill>
            <a:srgbClr val="154578"/>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 name="Title 1">
            <a:extLst>
              <a:ext uri="{FF2B5EF4-FFF2-40B4-BE49-F238E27FC236}">
                <a16:creationId xmlns:a16="http://schemas.microsoft.com/office/drawing/2014/main" id="{4E3DD1FB-A6E6-8AF1-A34E-915E09C2A8E6}"/>
              </a:ext>
            </a:extLst>
          </p:cNvPr>
          <p:cNvSpPr>
            <a:spLocks noGrp="1"/>
          </p:cNvSpPr>
          <p:nvPr>
            <p:ph type="title" idx="4294967295"/>
          </p:nvPr>
        </p:nvSpPr>
        <p:spPr>
          <a:xfrm>
            <a:off x="512680" y="46037"/>
            <a:ext cx="10515600" cy="1325563"/>
          </a:xfrm>
        </p:spPr>
        <p:txBody>
          <a:bodyPr/>
          <a:lstStyle/>
          <a:p>
            <a:pPr rtl="0"/>
            <a:r>
              <a:rPr lang="en-US" sz="3600" b="0" i="0" dirty="0">
                <a:solidFill>
                  <a:srgbClr val="FFFFFF"/>
                </a:solidFill>
                <a:effectLst/>
                <a:latin typeface="Tahoma" panose="020B0604030504040204" pitchFamily="34" charset="0"/>
                <a:ea typeface="Tahoma" panose="020B0604030504040204" pitchFamily="34" charset="0"/>
                <a:cs typeface="Tahoma" panose="020B0604030504040204" pitchFamily="34" charset="0"/>
              </a:rPr>
              <a:t>Framework Implementation</a:t>
            </a:r>
            <a:endParaRPr lang="en-US" dirty="0">
              <a:effectLst/>
            </a:endParaRPr>
          </a:p>
        </p:txBody>
      </p:sp>
      <p:pic>
        <p:nvPicPr>
          <p:cNvPr id="702" name="Google Shape;702;p75" descr="Self Assessment">
            <a:extLst>
              <a:ext uri="{C183D7F6-B498-43B3-948B-1728B52AA6E4}">
                <adec:decorative xmlns:adec="http://schemas.microsoft.com/office/drawing/2017/decorative" val="0"/>
              </a:ext>
            </a:extLst>
          </p:cNvPr>
          <p:cNvPicPr preferRelativeResize="0"/>
          <p:nvPr/>
        </p:nvPicPr>
        <p:blipFill rotWithShape="1">
          <a:blip r:embed="rId3">
            <a:alphaModFix/>
          </a:blip>
          <a:srcRect/>
          <a:stretch/>
        </p:blipFill>
        <p:spPr>
          <a:xfrm>
            <a:off x="1085849" y="2070099"/>
            <a:ext cx="3784618" cy="3609943"/>
          </a:xfrm>
          <a:prstGeom prst="rect">
            <a:avLst/>
          </a:prstGeom>
          <a:noFill/>
          <a:ln>
            <a:noFill/>
          </a:ln>
        </p:spPr>
      </p:pic>
      <p:pic>
        <p:nvPicPr>
          <p:cNvPr id="703" name="Google Shape;703;p75" descr="Cover of the System Transformation for Equitable Preschools (STEP Forward with Data) Framework Implementation Guide by Child Trends."/>
          <p:cNvPicPr preferRelativeResize="0"/>
          <p:nvPr/>
        </p:nvPicPr>
        <p:blipFill rotWithShape="1">
          <a:blip r:embed="rId4">
            <a:alphaModFix/>
          </a:blip>
          <a:srcRect/>
          <a:stretch/>
        </p:blipFill>
        <p:spPr>
          <a:xfrm>
            <a:off x="6946881" y="1592665"/>
            <a:ext cx="3784619" cy="4885774"/>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09" name="Google Shape;709;p76" descr="&quot; &quot;"/>
          <p:cNvSpPr/>
          <p:nvPr/>
        </p:nvSpPr>
        <p:spPr>
          <a:xfrm>
            <a:off x="0" y="0"/>
            <a:ext cx="12192000" cy="1371600"/>
          </a:xfrm>
          <a:prstGeom prst="rect">
            <a:avLst/>
          </a:prstGeom>
          <a:solidFill>
            <a:srgbClr val="154578"/>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154578"/>
              </a:solidFill>
              <a:latin typeface="Calibri"/>
              <a:ea typeface="Calibri"/>
              <a:cs typeface="Calibri"/>
              <a:sym typeface="Calibri"/>
            </a:endParaRPr>
          </a:p>
        </p:txBody>
      </p:sp>
      <p:sp>
        <p:nvSpPr>
          <p:cNvPr id="2" name="Title 1">
            <a:extLst>
              <a:ext uri="{FF2B5EF4-FFF2-40B4-BE49-F238E27FC236}">
                <a16:creationId xmlns:a16="http://schemas.microsoft.com/office/drawing/2014/main" id="{91DBF57C-6817-3837-DEF9-57DEFB61335B}"/>
              </a:ext>
            </a:extLst>
          </p:cNvPr>
          <p:cNvSpPr>
            <a:spLocks noGrp="1"/>
          </p:cNvSpPr>
          <p:nvPr>
            <p:ph type="title" idx="4294967295"/>
          </p:nvPr>
        </p:nvSpPr>
        <p:spPr>
          <a:xfrm>
            <a:off x="570710" y="100329"/>
            <a:ext cx="10515600" cy="1325563"/>
          </a:xfrm>
        </p:spPr>
        <p:txBody>
          <a:bodyPr/>
          <a:lstStyle/>
          <a:p>
            <a:pPr rtl="0"/>
            <a:r>
              <a:rPr lang="en-US" sz="3600" b="0" i="0" dirty="0">
                <a:solidFill>
                  <a:srgbClr val="FFFFFF"/>
                </a:solidFill>
                <a:effectLst/>
                <a:latin typeface="Tahoma" panose="020B0604030504040204" pitchFamily="34" charset="0"/>
                <a:ea typeface="Tahoma" panose="020B0604030504040204" pitchFamily="34" charset="0"/>
                <a:cs typeface="Tahoma" panose="020B0604030504040204" pitchFamily="34" charset="0"/>
              </a:rPr>
              <a:t>STEP Framework Implementation </a:t>
            </a:r>
            <a:endParaRPr lang="en-US" dirty="0">
              <a:effectLst/>
            </a:endParaRPr>
          </a:p>
        </p:txBody>
      </p:sp>
      <p:sp>
        <p:nvSpPr>
          <p:cNvPr id="710" name="Google Shape;710;p76"/>
          <p:cNvSpPr txBox="1"/>
          <p:nvPr/>
        </p:nvSpPr>
        <p:spPr>
          <a:xfrm>
            <a:off x="570710" y="1996214"/>
            <a:ext cx="11217300" cy="3540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Tahoma"/>
              <a:buNone/>
            </a:pPr>
            <a:r>
              <a:rPr lang="en-US" sz="2800">
                <a:solidFill>
                  <a:srgbClr val="000000"/>
                </a:solidFill>
                <a:latin typeface="Tahoma"/>
                <a:ea typeface="Tahoma"/>
                <a:cs typeface="Tahoma"/>
                <a:sym typeface="Tahoma"/>
              </a:rPr>
              <a:t>F</a:t>
            </a:r>
            <a:r>
              <a:rPr lang="en-US" sz="2800" b="0" i="0" u="none" strike="noStrike" cap="none">
                <a:solidFill>
                  <a:srgbClr val="000000"/>
                </a:solidFill>
                <a:latin typeface="Tahoma"/>
                <a:ea typeface="Tahoma"/>
                <a:cs typeface="Tahoma"/>
                <a:sym typeface="Tahoma"/>
              </a:rPr>
              <a:t>ive activities to determine how to best engage with the Framework: </a:t>
            </a:r>
            <a:endParaRPr/>
          </a:p>
          <a:p>
            <a:pPr marL="0" marR="0" lvl="0" indent="0" algn="l" rtl="0">
              <a:lnSpc>
                <a:spcPct val="100000"/>
              </a:lnSpc>
              <a:spcBef>
                <a:spcPts val="0"/>
              </a:spcBef>
              <a:spcAft>
                <a:spcPts val="0"/>
              </a:spcAft>
              <a:buClr>
                <a:schemeClr val="dk1"/>
              </a:buClr>
              <a:buSzPts val="2800"/>
              <a:buFont typeface="Calibri"/>
              <a:buNone/>
            </a:pPr>
            <a:endParaRPr sz="2800" b="0" i="0" u="none" strike="noStrike" cap="none">
              <a:solidFill>
                <a:srgbClr val="000000"/>
              </a:solidFill>
              <a:latin typeface="Tahoma"/>
              <a:ea typeface="Tahoma"/>
              <a:cs typeface="Tahoma"/>
              <a:sym typeface="Tahoma"/>
            </a:endParaRPr>
          </a:p>
          <a:p>
            <a:pPr marL="1885950" marR="0" lvl="3" indent="-514350" algn="l" rtl="0">
              <a:spcBef>
                <a:spcPts val="0"/>
              </a:spcBef>
              <a:spcAft>
                <a:spcPts val="0"/>
              </a:spcAft>
              <a:buClr>
                <a:srgbClr val="000000"/>
              </a:buClr>
              <a:buSzPts val="2800"/>
              <a:buFont typeface="Tahoma"/>
              <a:buAutoNum type="arabicPeriod"/>
            </a:pPr>
            <a:r>
              <a:rPr lang="en-US" sz="2800" b="0" i="0" u="none" strike="noStrike" cap="none">
                <a:solidFill>
                  <a:srgbClr val="000000"/>
                </a:solidFill>
                <a:latin typeface="Tahoma"/>
                <a:ea typeface="Tahoma"/>
                <a:cs typeface="Tahoma"/>
                <a:sym typeface="Tahoma"/>
              </a:rPr>
              <a:t>Define the preschool system</a:t>
            </a:r>
            <a:endParaRPr/>
          </a:p>
          <a:p>
            <a:pPr marL="1885950" marR="0" lvl="3" indent="-514350" algn="l" rtl="0">
              <a:spcBef>
                <a:spcPts val="0"/>
              </a:spcBef>
              <a:spcAft>
                <a:spcPts val="0"/>
              </a:spcAft>
              <a:buClr>
                <a:srgbClr val="000000"/>
              </a:buClr>
              <a:buSzPts val="2800"/>
              <a:buFont typeface="Tahoma"/>
              <a:buAutoNum type="arabicPeriod"/>
            </a:pPr>
            <a:r>
              <a:rPr lang="en-US" sz="2800" b="0" i="0" u="none" strike="noStrike" cap="none">
                <a:solidFill>
                  <a:srgbClr val="000000"/>
                </a:solidFill>
                <a:latin typeface="Tahoma"/>
                <a:ea typeface="Tahoma"/>
                <a:cs typeface="Tahoma"/>
                <a:sym typeface="Tahoma"/>
              </a:rPr>
              <a:t>Understand the data landscape</a:t>
            </a:r>
            <a:endParaRPr/>
          </a:p>
          <a:p>
            <a:pPr marL="1885950" marR="0" lvl="3" indent="-514350" algn="l" rtl="0">
              <a:spcBef>
                <a:spcPts val="0"/>
              </a:spcBef>
              <a:spcAft>
                <a:spcPts val="0"/>
              </a:spcAft>
              <a:buClr>
                <a:srgbClr val="000000"/>
              </a:buClr>
              <a:buSzPts val="2800"/>
              <a:buFont typeface="Tahoma"/>
              <a:buAutoNum type="arabicPeriod"/>
            </a:pPr>
            <a:r>
              <a:rPr lang="en-US" sz="2800" b="0" i="0" u="none" strike="noStrike" cap="none">
                <a:solidFill>
                  <a:srgbClr val="000000"/>
                </a:solidFill>
                <a:latin typeface="Tahoma"/>
                <a:ea typeface="Tahoma"/>
                <a:cs typeface="Tahoma"/>
                <a:sym typeface="Tahoma"/>
              </a:rPr>
              <a:t>Identify focal populations of interest</a:t>
            </a:r>
            <a:endParaRPr/>
          </a:p>
          <a:p>
            <a:pPr marL="1885950" marR="0" lvl="3" indent="-514350" algn="l" rtl="0">
              <a:spcBef>
                <a:spcPts val="0"/>
              </a:spcBef>
              <a:spcAft>
                <a:spcPts val="0"/>
              </a:spcAft>
              <a:buClr>
                <a:srgbClr val="000000"/>
              </a:buClr>
              <a:buSzPts val="2800"/>
              <a:buFont typeface="Tahoma"/>
              <a:buAutoNum type="arabicPeriod"/>
            </a:pPr>
            <a:r>
              <a:rPr lang="en-US" sz="2800" b="0" i="0" u="none" strike="noStrike" cap="none">
                <a:solidFill>
                  <a:srgbClr val="000000"/>
                </a:solidFill>
                <a:latin typeface="Tahoma"/>
                <a:ea typeface="Tahoma"/>
                <a:cs typeface="Tahoma"/>
                <a:sym typeface="Tahoma"/>
              </a:rPr>
              <a:t>Consider data collection practices</a:t>
            </a:r>
            <a:endParaRPr/>
          </a:p>
          <a:p>
            <a:pPr marL="1885950" marR="0" lvl="3" indent="-514350" algn="l" rtl="0">
              <a:spcBef>
                <a:spcPts val="0"/>
              </a:spcBef>
              <a:spcAft>
                <a:spcPts val="0"/>
              </a:spcAft>
              <a:buClr>
                <a:srgbClr val="000000"/>
              </a:buClr>
              <a:buSzPts val="2800"/>
              <a:buFont typeface="Tahoma"/>
              <a:buAutoNum type="arabicPeriod"/>
            </a:pPr>
            <a:r>
              <a:rPr lang="en-US" sz="2800" b="0" i="0" u="none" strike="noStrike" cap="none">
                <a:solidFill>
                  <a:srgbClr val="000000"/>
                </a:solidFill>
                <a:latin typeface="Tahoma"/>
                <a:ea typeface="Tahoma"/>
                <a:cs typeface="Tahoma"/>
                <a:sym typeface="Tahoma"/>
              </a:rPr>
              <a:t>Determine data analysis practices </a:t>
            </a:r>
            <a:endParaRPr/>
          </a:p>
          <a:p>
            <a:pPr marL="0" marR="0" lvl="0" indent="0" algn="l" rtl="0">
              <a:lnSpc>
                <a:spcPct val="100000"/>
              </a:lnSpc>
              <a:spcBef>
                <a:spcPts val="0"/>
              </a:spcBef>
              <a:spcAft>
                <a:spcPts val="0"/>
              </a:spcAft>
              <a:buClr>
                <a:schemeClr val="dk1"/>
              </a:buClr>
              <a:buSzPts val="2800"/>
              <a:buFont typeface="Calibri"/>
              <a:buNone/>
            </a:pPr>
            <a:endParaRPr sz="2800" b="0" i="0" u="none" strike="noStrike" cap="none">
              <a:solidFill>
                <a:srgbClr val="000000"/>
              </a:solidFill>
              <a:latin typeface="Lato"/>
              <a:ea typeface="Lato"/>
              <a:cs typeface="Lato"/>
              <a:sym typeface="Lato"/>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3"/>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What and Why of a Framework</a:t>
            </a:r>
            <a:endParaRPr dirty="0"/>
          </a:p>
        </p:txBody>
      </p:sp>
      <p:sp>
        <p:nvSpPr>
          <p:cNvPr id="170" name="Google Shape;170;p23"/>
          <p:cNvSpPr txBox="1">
            <a:spLocks noGrp="1"/>
          </p:cNvSpPr>
          <p:nvPr>
            <p:ph type="body" idx="1"/>
          </p:nvPr>
        </p:nvSpPr>
        <p:spPr>
          <a:xfrm>
            <a:off x="889716" y="2095534"/>
            <a:ext cx="5206284" cy="3822900"/>
          </a:xfrm>
          <a:prstGeom prst="rect">
            <a:avLst/>
          </a:prstGeom>
        </p:spPr>
        <p:txBody>
          <a:bodyPr spcFirstLastPara="1" wrap="square" lIns="91425" tIns="45700" rIns="91425" bIns="45700" anchor="t" anchorCtr="0">
            <a:normAutofit lnSpcReduction="10000"/>
          </a:bodyPr>
          <a:lstStyle/>
          <a:p>
            <a:pPr marL="457200" lvl="0" indent="-381000" algn="l" rtl="0">
              <a:spcBef>
                <a:spcPts val="1000"/>
              </a:spcBef>
              <a:spcAft>
                <a:spcPts val="1200"/>
              </a:spcAft>
              <a:buSzPts val="2400"/>
              <a:buChar char="●"/>
            </a:pPr>
            <a:r>
              <a:rPr lang="en-US" dirty="0">
                <a:solidFill>
                  <a:schemeClr val="tx2">
                    <a:lumMod val="10000"/>
                  </a:schemeClr>
                </a:solidFill>
                <a:latin typeface="Arial"/>
                <a:ea typeface="Arial"/>
                <a:cs typeface="Arial"/>
                <a:sym typeface="Arial"/>
              </a:rPr>
              <a:t>a </a:t>
            </a:r>
            <a:r>
              <a:rPr lang="en-US" dirty="0">
                <a:solidFill>
                  <a:schemeClr val="tx2">
                    <a:lumMod val="10000"/>
                  </a:schemeClr>
                </a:solidFill>
                <a:uFill>
                  <a:noFill/>
                </a:uFill>
                <a:latin typeface="Arial"/>
                <a:ea typeface="Arial"/>
                <a:cs typeface="Arial"/>
                <a:sym typeface="Arial"/>
                <a:hlinkClick r:id="rId3" tooltip="SYSTEM | definition in the Cambridge English Dictionary">
                  <a:extLst>
                    <a:ext uri="{A12FA001-AC4F-418D-AE19-62706E023703}">
                      <ahyp:hlinkClr xmlns:ahyp="http://schemas.microsoft.com/office/drawing/2018/hyperlinkcolor" val="tx"/>
                    </a:ext>
                  </a:extLst>
                </a:hlinkClick>
              </a:rPr>
              <a:t>system</a:t>
            </a:r>
            <a:r>
              <a:rPr lang="en-US" dirty="0">
                <a:solidFill>
                  <a:schemeClr val="tx2">
                    <a:lumMod val="10000"/>
                  </a:schemeClr>
                </a:solidFill>
                <a:latin typeface="Arial"/>
                <a:ea typeface="Arial"/>
                <a:cs typeface="Arial"/>
                <a:sym typeface="Arial"/>
              </a:rPr>
              <a:t> of </a:t>
            </a:r>
            <a:r>
              <a:rPr lang="en-US" dirty="0">
                <a:solidFill>
                  <a:schemeClr val="tx2">
                    <a:lumMod val="10000"/>
                  </a:schemeClr>
                </a:solidFill>
                <a:uFill>
                  <a:noFill/>
                </a:uFill>
                <a:latin typeface="Arial"/>
                <a:ea typeface="Arial"/>
                <a:cs typeface="Arial"/>
                <a:sym typeface="Arial"/>
                <a:hlinkClick r:id="rId4" tooltip="RULE | definition in the Cambridge English Dictionary">
                  <a:extLst>
                    <a:ext uri="{A12FA001-AC4F-418D-AE19-62706E023703}">
                      <ahyp:hlinkClr xmlns:ahyp="http://schemas.microsoft.com/office/drawing/2018/hyperlinkcolor" val="tx"/>
                    </a:ext>
                  </a:extLst>
                </a:hlinkClick>
              </a:rPr>
              <a:t>rules</a:t>
            </a:r>
            <a:r>
              <a:rPr lang="en-US" dirty="0">
                <a:solidFill>
                  <a:schemeClr val="tx2">
                    <a:lumMod val="10000"/>
                  </a:schemeClr>
                </a:solidFill>
                <a:latin typeface="Arial"/>
                <a:ea typeface="Arial"/>
                <a:cs typeface="Arial"/>
                <a:sym typeface="Arial"/>
              </a:rPr>
              <a:t>, </a:t>
            </a:r>
            <a:r>
              <a:rPr lang="en-US" dirty="0">
                <a:solidFill>
                  <a:schemeClr val="tx2">
                    <a:lumMod val="10000"/>
                  </a:schemeClr>
                </a:solidFill>
                <a:uFill>
                  <a:noFill/>
                </a:uFill>
                <a:latin typeface="Arial"/>
                <a:ea typeface="Arial"/>
                <a:cs typeface="Arial"/>
                <a:sym typeface="Arial"/>
                <a:hlinkClick r:id="rId5" tooltip="IDEA | definition in the Cambridge English Dictionary">
                  <a:extLst>
                    <a:ext uri="{A12FA001-AC4F-418D-AE19-62706E023703}">
                      <ahyp:hlinkClr xmlns:ahyp="http://schemas.microsoft.com/office/drawing/2018/hyperlinkcolor" val="tx"/>
                    </a:ext>
                  </a:extLst>
                </a:hlinkClick>
              </a:rPr>
              <a:t>ideas</a:t>
            </a:r>
            <a:r>
              <a:rPr lang="en-US" dirty="0">
                <a:solidFill>
                  <a:schemeClr val="tx2">
                    <a:lumMod val="10000"/>
                  </a:schemeClr>
                </a:solidFill>
                <a:latin typeface="Arial"/>
                <a:ea typeface="Arial"/>
                <a:cs typeface="Arial"/>
                <a:sym typeface="Arial"/>
              </a:rPr>
              <a:t>, or </a:t>
            </a:r>
            <a:r>
              <a:rPr lang="en-US" dirty="0">
                <a:solidFill>
                  <a:schemeClr val="tx2">
                    <a:lumMod val="10000"/>
                  </a:schemeClr>
                </a:solidFill>
                <a:uFill>
                  <a:noFill/>
                </a:uFill>
                <a:latin typeface="Arial"/>
                <a:ea typeface="Arial"/>
                <a:cs typeface="Arial"/>
                <a:sym typeface="Arial"/>
                <a:hlinkClick r:id="rId6" tooltip="BELIEF | definition in the Cambridge English Dictionary">
                  <a:extLst>
                    <a:ext uri="{A12FA001-AC4F-418D-AE19-62706E023703}">
                      <ahyp:hlinkClr xmlns:ahyp="http://schemas.microsoft.com/office/drawing/2018/hyperlinkcolor" val="tx"/>
                    </a:ext>
                  </a:extLst>
                </a:hlinkClick>
              </a:rPr>
              <a:t>beliefs</a:t>
            </a:r>
            <a:r>
              <a:rPr lang="en-US" dirty="0">
                <a:solidFill>
                  <a:schemeClr val="tx2">
                    <a:lumMod val="10000"/>
                  </a:schemeClr>
                </a:solidFill>
                <a:latin typeface="Arial"/>
                <a:ea typeface="Arial"/>
                <a:cs typeface="Arial"/>
                <a:sym typeface="Arial"/>
              </a:rPr>
              <a:t> that is used to </a:t>
            </a:r>
            <a:r>
              <a:rPr lang="en-US" dirty="0">
                <a:solidFill>
                  <a:schemeClr val="tx2">
                    <a:lumMod val="10000"/>
                  </a:schemeClr>
                </a:solidFill>
                <a:uFill>
                  <a:noFill/>
                </a:uFill>
                <a:latin typeface="Arial"/>
                <a:ea typeface="Arial"/>
                <a:cs typeface="Arial"/>
                <a:sym typeface="Arial"/>
                <a:hlinkClick r:id="rId7" tooltip="PLAN | definition in the Cambridge English Dictionary">
                  <a:extLst>
                    <a:ext uri="{A12FA001-AC4F-418D-AE19-62706E023703}">
                      <ahyp:hlinkClr xmlns:ahyp="http://schemas.microsoft.com/office/drawing/2018/hyperlinkcolor" val="tx"/>
                    </a:ext>
                  </a:extLst>
                </a:hlinkClick>
              </a:rPr>
              <a:t>plan</a:t>
            </a:r>
            <a:r>
              <a:rPr lang="en-US" dirty="0">
                <a:solidFill>
                  <a:schemeClr val="tx2">
                    <a:lumMod val="10000"/>
                  </a:schemeClr>
                </a:solidFill>
                <a:latin typeface="Arial"/>
                <a:ea typeface="Arial"/>
                <a:cs typeface="Arial"/>
                <a:sym typeface="Arial"/>
              </a:rPr>
              <a:t> or </a:t>
            </a:r>
            <a:r>
              <a:rPr lang="en-US" dirty="0">
                <a:solidFill>
                  <a:schemeClr val="tx2">
                    <a:lumMod val="10000"/>
                  </a:schemeClr>
                </a:solidFill>
                <a:uFill>
                  <a:noFill/>
                </a:uFill>
                <a:latin typeface="Arial"/>
                <a:ea typeface="Arial"/>
                <a:cs typeface="Arial"/>
                <a:sym typeface="Arial"/>
                <a:hlinkClick r:id="rId8" tooltip="DECIDE | definition in the Cambridge English Dictionary">
                  <a:extLst>
                    <a:ext uri="{A12FA001-AC4F-418D-AE19-62706E023703}">
                      <ahyp:hlinkClr xmlns:ahyp="http://schemas.microsoft.com/office/drawing/2018/hyperlinkcolor" val="tx"/>
                    </a:ext>
                  </a:extLst>
                </a:hlinkClick>
              </a:rPr>
              <a:t>decide</a:t>
            </a:r>
            <a:r>
              <a:rPr lang="en-US" dirty="0">
                <a:solidFill>
                  <a:schemeClr val="tx2">
                    <a:lumMod val="10000"/>
                  </a:schemeClr>
                </a:solidFill>
                <a:latin typeface="Arial"/>
                <a:ea typeface="Arial"/>
                <a:cs typeface="Arial"/>
                <a:sym typeface="Arial"/>
              </a:rPr>
              <a:t> something </a:t>
            </a:r>
            <a:r>
              <a:rPr lang="en-US" sz="1500" dirty="0">
                <a:solidFill>
                  <a:schemeClr val="tx2">
                    <a:lumMod val="10000"/>
                  </a:schemeClr>
                </a:solidFill>
              </a:rPr>
              <a:t>(Cambridge Dictionary)</a:t>
            </a:r>
          </a:p>
          <a:p>
            <a:pPr marL="457200" lvl="0" indent="-381000" algn="l" rtl="0">
              <a:spcBef>
                <a:spcPts val="0"/>
              </a:spcBef>
              <a:spcAft>
                <a:spcPts val="1200"/>
              </a:spcAft>
              <a:buSzPts val="2400"/>
              <a:buChar char="●"/>
            </a:pPr>
            <a:r>
              <a:rPr lang="en-US" dirty="0"/>
              <a:t>helps people do something - and do it more efficiently and/or to a higher level of quality</a:t>
            </a:r>
          </a:p>
          <a:p>
            <a:pPr marL="457200" lvl="0" indent="-381000" algn="l" rtl="0">
              <a:spcBef>
                <a:spcPts val="0"/>
              </a:spcBef>
              <a:spcAft>
                <a:spcPts val="1200"/>
              </a:spcAft>
              <a:buSzPts val="2400"/>
              <a:buChar char="●"/>
            </a:pPr>
            <a:r>
              <a:rPr lang="en-US" dirty="0"/>
              <a:t>provides a common language and a common way of thinking about something</a:t>
            </a:r>
          </a:p>
        </p:txBody>
      </p:sp>
      <p:pic>
        <p:nvPicPr>
          <p:cNvPr id="3" name="Picture 2" descr="Design Value Framework where you can identify and assess the social, democratic, planet, and financial impacts of your work.">
            <a:extLst>
              <a:ext uri="{FF2B5EF4-FFF2-40B4-BE49-F238E27FC236}">
                <a16:creationId xmlns:a16="http://schemas.microsoft.com/office/drawing/2014/main" id="{FAFB84FD-3D0E-2F7C-8389-B23F31BC76AE}"/>
              </a:ext>
              <a:ext uri="{C183D7F6-B498-43B3-948B-1728B52AA6E4}">
                <adec:decorative xmlns:adec="http://schemas.microsoft.com/office/drawing/2017/decorative" val="0"/>
              </a:ext>
            </a:extLst>
          </p:cNvPr>
          <p:cNvPicPr>
            <a:picLocks noChangeAspect="1"/>
          </p:cNvPicPr>
          <p:nvPr/>
        </p:nvPicPr>
        <p:blipFill>
          <a:blip r:embed="rId9"/>
          <a:stretch>
            <a:fillRect/>
          </a:stretch>
        </p:blipFill>
        <p:spPr>
          <a:xfrm>
            <a:off x="6583475" y="1415765"/>
            <a:ext cx="5015673" cy="4502669"/>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16"/>
        <p:cNvGrpSpPr/>
        <p:nvPr/>
      </p:nvGrpSpPr>
      <p:grpSpPr>
        <a:xfrm>
          <a:off x="0" y="0"/>
          <a:ext cx="0" cy="0"/>
          <a:chOff x="0" y="0"/>
          <a:chExt cx="0" cy="0"/>
        </a:xfrm>
      </p:grpSpPr>
      <p:sp>
        <p:nvSpPr>
          <p:cNvPr id="717" name="Google Shape;717;p77" descr="&quot; &quot;"/>
          <p:cNvSpPr/>
          <p:nvPr/>
        </p:nvSpPr>
        <p:spPr>
          <a:xfrm>
            <a:off x="0" y="0"/>
            <a:ext cx="12192000" cy="1371600"/>
          </a:xfrm>
          <a:prstGeom prst="rect">
            <a:avLst/>
          </a:prstGeom>
          <a:solidFill>
            <a:srgbClr val="154578"/>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 name="Title 1">
            <a:extLst>
              <a:ext uri="{FF2B5EF4-FFF2-40B4-BE49-F238E27FC236}">
                <a16:creationId xmlns:a16="http://schemas.microsoft.com/office/drawing/2014/main" id="{26DEADF4-A5A8-5048-F239-335FF9F862D5}"/>
              </a:ext>
            </a:extLst>
          </p:cNvPr>
          <p:cNvSpPr>
            <a:spLocks noGrp="1"/>
          </p:cNvSpPr>
          <p:nvPr>
            <p:ph type="title" idx="4294967295"/>
          </p:nvPr>
        </p:nvSpPr>
        <p:spPr>
          <a:xfrm>
            <a:off x="512680" y="49227"/>
            <a:ext cx="10515600" cy="1325563"/>
          </a:xfrm>
        </p:spPr>
        <p:txBody>
          <a:bodyPr/>
          <a:lstStyle/>
          <a:p>
            <a:pPr rtl="0"/>
            <a:r>
              <a:rPr lang="en-US" sz="3600" b="0" i="0" dirty="0">
                <a:solidFill>
                  <a:srgbClr val="FFFFFF"/>
                </a:solidFill>
                <a:effectLst/>
                <a:latin typeface="Tahoma" panose="020B0604030504040204" pitchFamily="34" charset="0"/>
                <a:ea typeface="Tahoma" panose="020B0604030504040204" pitchFamily="34" charset="0"/>
                <a:cs typeface="Tahoma" panose="020B0604030504040204" pitchFamily="34" charset="0"/>
              </a:rPr>
              <a:t>STEP Framework Implementation</a:t>
            </a:r>
            <a:endParaRPr lang="en-US" dirty="0">
              <a:effectLst/>
            </a:endParaRPr>
          </a:p>
        </p:txBody>
      </p:sp>
      <p:sp>
        <p:nvSpPr>
          <p:cNvPr id="718" name="Google Shape;718;p77"/>
          <p:cNvSpPr txBox="1"/>
          <p:nvPr/>
        </p:nvSpPr>
        <p:spPr>
          <a:xfrm>
            <a:off x="350706" y="1691414"/>
            <a:ext cx="11841300" cy="3109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Tahoma"/>
              <a:buNone/>
            </a:pPr>
            <a:r>
              <a:rPr lang="en-US" sz="2800" b="0" i="0" u="none" strike="noStrike" cap="none" dirty="0">
                <a:solidFill>
                  <a:srgbClr val="000000"/>
                </a:solidFill>
                <a:latin typeface="Tahoma"/>
                <a:ea typeface="Tahoma"/>
                <a:cs typeface="Tahoma"/>
                <a:sym typeface="Tahoma"/>
              </a:rPr>
              <a:t>Five approaches to selecting a </a:t>
            </a:r>
            <a:r>
              <a:rPr lang="en-US" sz="2800" b="1" i="0" u="none" strike="noStrike" cap="none" dirty="0">
                <a:solidFill>
                  <a:srgbClr val="000000"/>
                </a:solidFill>
                <a:latin typeface="Tahoma"/>
                <a:ea typeface="Tahoma"/>
                <a:cs typeface="Tahoma"/>
                <a:sym typeface="Tahoma"/>
              </a:rPr>
              <a:t>starting point </a:t>
            </a:r>
            <a:r>
              <a:rPr lang="en-US" sz="2800" b="0" i="0" u="none" strike="noStrike" cap="none" dirty="0">
                <a:solidFill>
                  <a:srgbClr val="000000"/>
                </a:solidFill>
                <a:latin typeface="Tahoma"/>
                <a:ea typeface="Tahoma"/>
                <a:cs typeface="Tahoma"/>
                <a:sym typeface="Tahoma"/>
              </a:rPr>
              <a:t>with the Framework: </a:t>
            </a:r>
            <a:endParaRPr dirty="0"/>
          </a:p>
          <a:p>
            <a:pPr marL="0" marR="0" lvl="0" indent="0" algn="l" rtl="0">
              <a:lnSpc>
                <a:spcPct val="100000"/>
              </a:lnSpc>
              <a:spcBef>
                <a:spcPts val="0"/>
              </a:spcBef>
              <a:spcAft>
                <a:spcPts val="0"/>
              </a:spcAft>
              <a:buClr>
                <a:schemeClr val="dk1"/>
              </a:buClr>
              <a:buSzPts val="2800"/>
              <a:buFont typeface="Calibri"/>
              <a:buNone/>
            </a:pPr>
            <a:endParaRPr sz="2800" b="0" i="0" u="none" strike="noStrike" cap="none" dirty="0">
              <a:solidFill>
                <a:srgbClr val="000000"/>
              </a:solidFill>
              <a:latin typeface="Tahoma"/>
              <a:ea typeface="Tahoma"/>
              <a:cs typeface="Tahoma"/>
              <a:sym typeface="Tahoma"/>
            </a:endParaRPr>
          </a:p>
          <a:p>
            <a:pPr marL="971550" marR="0" lvl="1" indent="-514350" algn="l" rtl="0">
              <a:lnSpc>
                <a:spcPct val="100000"/>
              </a:lnSpc>
              <a:spcBef>
                <a:spcPts val="0"/>
              </a:spcBef>
              <a:spcAft>
                <a:spcPts val="0"/>
              </a:spcAft>
              <a:buClr>
                <a:srgbClr val="000000"/>
              </a:buClr>
              <a:buSzPts val="2800"/>
              <a:buFont typeface="Calibri"/>
              <a:buAutoNum type="alphaUcPeriod"/>
            </a:pPr>
            <a:r>
              <a:rPr lang="en-US" sz="2800" b="0" i="0" u="none" strike="noStrike" cap="none" dirty="0">
                <a:solidFill>
                  <a:srgbClr val="000000"/>
                </a:solidFill>
                <a:latin typeface="Tahoma"/>
                <a:ea typeface="Tahoma"/>
                <a:cs typeface="Tahoma"/>
                <a:sym typeface="Tahoma"/>
              </a:rPr>
              <a:t>Start with a </a:t>
            </a:r>
            <a:r>
              <a:rPr lang="en-US" sz="2800" b="1" i="0" u="none" strike="noStrike" cap="none" dirty="0">
                <a:solidFill>
                  <a:srgbClr val="229CE0"/>
                </a:solidFill>
                <a:latin typeface="Tahoma"/>
                <a:ea typeface="Tahoma"/>
                <a:cs typeface="Tahoma"/>
                <a:sym typeface="Tahoma"/>
              </a:rPr>
              <a:t>full assessment </a:t>
            </a:r>
            <a:r>
              <a:rPr lang="en-US" sz="2800" b="0" i="0" u="none" strike="noStrike" cap="none" dirty="0">
                <a:solidFill>
                  <a:srgbClr val="000000"/>
                </a:solidFill>
                <a:latin typeface="Tahoma"/>
                <a:ea typeface="Tahoma"/>
                <a:cs typeface="Tahoma"/>
                <a:sym typeface="Tahoma"/>
              </a:rPr>
              <a:t>of the preschool system</a:t>
            </a:r>
            <a:endParaRPr dirty="0"/>
          </a:p>
          <a:p>
            <a:pPr marL="971550" marR="0" lvl="1" indent="-514350" algn="l" rtl="0">
              <a:lnSpc>
                <a:spcPct val="100000"/>
              </a:lnSpc>
              <a:spcBef>
                <a:spcPts val="0"/>
              </a:spcBef>
              <a:spcAft>
                <a:spcPts val="0"/>
              </a:spcAft>
              <a:buClr>
                <a:srgbClr val="000000"/>
              </a:buClr>
              <a:buSzPts val="2800"/>
              <a:buFont typeface="Calibri"/>
              <a:buAutoNum type="alphaUcPeriod"/>
            </a:pPr>
            <a:r>
              <a:rPr lang="en-US" sz="2800" b="0" i="0" u="none" strike="noStrike" cap="none" dirty="0">
                <a:solidFill>
                  <a:srgbClr val="000000"/>
                </a:solidFill>
                <a:latin typeface="Tahoma"/>
                <a:ea typeface="Tahoma"/>
                <a:cs typeface="Tahoma"/>
                <a:sym typeface="Tahoma"/>
              </a:rPr>
              <a:t>Start with </a:t>
            </a:r>
            <a:r>
              <a:rPr lang="en-US" sz="2800" b="1" i="0" u="none" strike="noStrike" cap="none" dirty="0">
                <a:solidFill>
                  <a:srgbClr val="229CE0"/>
                </a:solidFill>
                <a:latin typeface="Tahoma"/>
                <a:ea typeface="Tahoma"/>
                <a:cs typeface="Tahoma"/>
                <a:sym typeface="Tahoma"/>
              </a:rPr>
              <a:t>data strengths</a:t>
            </a:r>
            <a:endParaRPr dirty="0"/>
          </a:p>
          <a:p>
            <a:pPr marL="971550" marR="0" lvl="1" indent="-514350" algn="l" rtl="0">
              <a:lnSpc>
                <a:spcPct val="100000"/>
              </a:lnSpc>
              <a:spcBef>
                <a:spcPts val="0"/>
              </a:spcBef>
              <a:spcAft>
                <a:spcPts val="0"/>
              </a:spcAft>
              <a:buClr>
                <a:srgbClr val="000000"/>
              </a:buClr>
              <a:buSzPts val="2800"/>
              <a:buFont typeface="Calibri"/>
              <a:buAutoNum type="alphaUcPeriod"/>
            </a:pPr>
            <a:r>
              <a:rPr lang="en-US" sz="2800" b="0" i="0" u="none" strike="noStrike" cap="none" dirty="0">
                <a:solidFill>
                  <a:srgbClr val="000000"/>
                </a:solidFill>
                <a:latin typeface="Tahoma"/>
                <a:ea typeface="Tahoma"/>
                <a:cs typeface="Tahoma"/>
                <a:sym typeface="Tahoma"/>
              </a:rPr>
              <a:t>Start with </a:t>
            </a:r>
            <a:r>
              <a:rPr lang="en-US" sz="2800" b="1" i="0" u="none" strike="noStrike" cap="none" dirty="0">
                <a:solidFill>
                  <a:srgbClr val="229CE0"/>
                </a:solidFill>
                <a:latin typeface="Tahoma"/>
                <a:ea typeface="Tahoma"/>
                <a:cs typeface="Tahoma"/>
                <a:sym typeface="Tahoma"/>
              </a:rPr>
              <a:t>data needs</a:t>
            </a:r>
            <a:endParaRPr dirty="0"/>
          </a:p>
          <a:p>
            <a:pPr marL="971550" marR="0" lvl="1" indent="-514350" algn="l" rtl="0">
              <a:lnSpc>
                <a:spcPct val="100000"/>
              </a:lnSpc>
              <a:spcBef>
                <a:spcPts val="0"/>
              </a:spcBef>
              <a:spcAft>
                <a:spcPts val="0"/>
              </a:spcAft>
              <a:buClr>
                <a:srgbClr val="000000"/>
              </a:buClr>
              <a:buSzPts val="2800"/>
              <a:buFont typeface="Calibri"/>
              <a:buAutoNum type="alphaUcPeriod"/>
            </a:pPr>
            <a:r>
              <a:rPr lang="en-US" sz="2800" b="0" i="0" u="none" strike="noStrike" cap="none" dirty="0">
                <a:solidFill>
                  <a:srgbClr val="000000"/>
                </a:solidFill>
                <a:latin typeface="Tahoma"/>
                <a:ea typeface="Tahoma"/>
                <a:cs typeface="Tahoma"/>
                <a:sym typeface="Tahoma"/>
              </a:rPr>
              <a:t>Start with </a:t>
            </a:r>
            <a:r>
              <a:rPr lang="en-US" sz="2800" b="1" i="0" u="none" strike="noStrike" cap="none" dirty="0">
                <a:solidFill>
                  <a:srgbClr val="229CE0"/>
                </a:solidFill>
                <a:latin typeface="Tahoma"/>
                <a:ea typeface="Tahoma"/>
                <a:cs typeface="Tahoma"/>
                <a:sym typeface="Tahoma"/>
              </a:rPr>
              <a:t>priority systems areas</a:t>
            </a:r>
            <a:endParaRPr dirty="0"/>
          </a:p>
          <a:p>
            <a:pPr marL="971550" marR="0" lvl="1" indent="-514350" algn="l" rtl="0">
              <a:lnSpc>
                <a:spcPct val="100000"/>
              </a:lnSpc>
              <a:spcBef>
                <a:spcPts val="0"/>
              </a:spcBef>
              <a:spcAft>
                <a:spcPts val="0"/>
              </a:spcAft>
              <a:buClr>
                <a:srgbClr val="000000"/>
              </a:buClr>
              <a:buSzPts val="2800"/>
              <a:buFont typeface="Calibri"/>
              <a:buAutoNum type="alphaUcPeriod"/>
            </a:pPr>
            <a:r>
              <a:rPr lang="en-US" sz="2800" b="0" i="0" u="none" strike="noStrike" cap="none" dirty="0">
                <a:solidFill>
                  <a:srgbClr val="000000"/>
                </a:solidFill>
                <a:latin typeface="Tahoma"/>
                <a:ea typeface="Tahoma"/>
                <a:cs typeface="Tahoma"/>
                <a:sym typeface="Tahoma"/>
              </a:rPr>
              <a:t>Start with </a:t>
            </a:r>
            <a:r>
              <a:rPr lang="en-US" sz="2800" b="1" i="0" u="none" strike="noStrike" cap="none" dirty="0">
                <a:solidFill>
                  <a:srgbClr val="229CE0"/>
                </a:solidFill>
                <a:latin typeface="Tahoma"/>
                <a:ea typeface="Tahoma"/>
                <a:cs typeface="Tahoma"/>
                <a:sym typeface="Tahoma"/>
              </a:rPr>
              <a:t>priority focal populations</a:t>
            </a:r>
            <a:endParaRPr dirty="0"/>
          </a:p>
        </p:txBody>
      </p:sp>
      <p:pic>
        <p:nvPicPr>
          <p:cNvPr id="720" name="Google Shape;720;p77" descr="&quot; &quot;">
            <a:extLst>
              <a:ext uri="{C183D7F6-B498-43B3-948B-1728B52AA6E4}">
                <adec:decorative xmlns:adec="http://schemas.microsoft.com/office/drawing/2017/decorative" val="0"/>
              </a:ext>
            </a:extLst>
          </p:cNvPr>
          <p:cNvPicPr preferRelativeResize="0"/>
          <p:nvPr/>
        </p:nvPicPr>
        <p:blipFill rotWithShape="1">
          <a:blip r:embed="rId3">
            <a:alphaModFix/>
          </a:blip>
          <a:srcRect/>
          <a:stretch/>
        </p:blipFill>
        <p:spPr>
          <a:xfrm>
            <a:off x="8131125" y="3348750"/>
            <a:ext cx="3174756" cy="3174756"/>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25"/>
        <p:cNvGrpSpPr/>
        <p:nvPr/>
      </p:nvGrpSpPr>
      <p:grpSpPr>
        <a:xfrm>
          <a:off x="0" y="0"/>
          <a:ext cx="0" cy="0"/>
          <a:chOff x="0" y="0"/>
          <a:chExt cx="0" cy="0"/>
        </a:xfrm>
      </p:grpSpPr>
      <p:pic>
        <p:nvPicPr>
          <p:cNvPr id="726" name="Google Shape;726;p78" descr="Screenshot of the DaSy Data Framework Self-Assessment Tool."/>
          <p:cNvPicPr preferRelativeResize="0"/>
          <p:nvPr/>
        </p:nvPicPr>
        <p:blipFill rotWithShape="1">
          <a:blip r:embed="rId3">
            <a:alphaModFix/>
          </a:blip>
          <a:srcRect/>
          <a:stretch/>
        </p:blipFill>
        <p:spPr>
          <a:xfrm>
            <a:off x="0" y="0"/>
            <a:ext cx="7646277" cy="6858001"/>
          </a:xfrm>
          <a:prstGeom prst="rect">
            <a:avLst/>
          </a:prstGeom>
          <a:noFill/>
          <a:ln>
            <a:noFill/>
          </a:ln>
        </p:spPr>
      </p:pic>
      <p:sp>
        <p:nvSpPr>
          <p:cNvPr id="728" name="Google Shape;728;p78"/>
          <p:cNvSpPr txBox="1">
            <a:spLocks noGrp="1"/>
          </p:cNvSpPr>
          <p:nvPr>
            <p:ph type="title"/>
          </p:nvPr>
        </p:nvSpPr>
        <p:spPr>
          <a:xfrm>
            <a:off x="6018025" y="1348725"/>
            <a:ext cx="60426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54578"/>
              </a:buClr>
              <a:buSzPts val="4400"/>
              <a:buFont typeface="Tahoma"/>
              <a:buNone/>
            </a:pPr>
            <a:r>
              <a:rPr lang="en-US" sz="3400" b="1" dirty="0" err="1"/>
              <a:t>DaSy</a:t>
            </a:r>
            <a:r>
              <a:rPr lang="en-US" sz="3400" b="1" dirty="0"/>
              <a:t> Data Framework Self-Assessment Tool</a:t>
            </a:r>
            <a:endParaRPr sz="3400" b="1" dirty="0"/>
          </a:p>
        </p:txBody>
      </p:sp>
      <p:pic>
        <p:nvPicPr>
          <p:cNvPr id="727" name="Google Shape;727;p78" descr="Screenshot of the elements ratings of the DaSy Data Framework Self-Assessment Tool."/>
          <p:cNvPicPr preferRelativeResize="0"/>
          <p:nvPr/>
        </p:nvPicPr>
        <p:blipFill rotWithShape="1">
          <a:blip r:embed="rId4">
            <a:alphaModFix/>
          </a:blip>
          <a:srcRect/>
          <a:stretch/>
        </p:blipFill>
        <p:spPr>
          <a:xfrm>
            <a:off x="6129458" y="3402175"/>
            <a:ext cx="5819775" cy="226695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734" name="Google Shape;734;p79" descr="&quot; &quot;"/>
          <p:cNvSpPr/>
          <p:nvPr/>
        </p:nvSpPr>
        <p:spPr>
          <a:xfrm>
            <a:off x="0" y="0"/>
            <a:ext cx="12192000" cy="1371600"/>
          </a:xfrm>
          <a:prstGeom prst="rect">
            <a:avLst/>
          </a:prstGeom>
          <a:solidFill>
            <a:srgbClr val="154578"/>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 name="Title 1">
            <a:extLst>
              <a:ext uri="{FF2B5EF4-FFF2-40B4-BE49-F238E27FC236}">
                <a16:creationId xmlns:a16="http://schemas.microsoft.com/office/drawing/2014/main" id="{D353D703-4802-9140-287A-E7F449D78CC7}"/>
              </a:ext>
            </a:extLst>
          </p:cNvPr>
          <p:cNvSpPr>
            <a:spLocks noGrp="1"/>
          </p:cNvSpPr>
          <p:nvPr>
            <p:ph type="title" idx="4294967295"/>
          </p:nvPr>
        </p:nvSpPr>
        <p:spPr>
          <a:xfrm>
            <a:off x="570710" y="54292"/>
            <a:ext cx="10515600" cy="1325563"/>
          </a:xfrm>
        </p:spPr>
        <p:txBody>
          <a:bodyPr/>
          <a:lstStyle/>
          <a:p>
            <a:pPr rtl="0"/>
            <a:r>
              <a:rPr lang="en-US" sz="3600" b="0" i="0" dirty="0">
                <a:solidFill>
                  <a:srgbClr val="FFFFFF"/>
                </a:solidFill>
                <a:effectLst/>
                <a:latin typeface="Tahoma" panose="020B0604030504040204" pitchFamily="34" charset="0"/>
                <a:ea typeface="Tahoma" panose="020B0604030504040204" pitchFamily="34" charset="0"/>
                <a:cs typeface="Tahoma" panose="020B0604030504040204" pitchFamily="34" charset="0"/>
              </a:rPr>
              <a:t>Framework Implementation </a:t>
            </a:r>
            <a:endParaRPr lang="en-US" dirty="0">
              <a:effectLst/>
            </a:endParaRPr>
          </a:p>
        </p:txBody>
      </p:sp>
      <p:pic>
        <p:nvPicPr>
          <p:cNvPr id="736" name="Google Shape;736;p79" descr="A visual depiction of the DaSy Data System framework. It is a graphic representing a daisy flower. The flower is named Data System Framework in the middle of the flower, and the five petals represent the subcomponents of the DaSy Data System Framework which are: Purpose and Vision, Data Governance and Management, System Design and Development, Data Analysis and Use, and Sustainability."/>
          <p:cNvPicPr preferRelativeResize="0"/>
          <p:nvPr/>
        </p:nvPicPr>
        <p:blipFill rotWithShape="1">
          <a:blip r:embed="rId3">
            <a:alphaModFix/>
          </a:blip>
          <a:srcRect/>
          <a:stretch/>
        </p:blipFill>
        <p:spPr>
          <a:xfrm>
            <a:off x="0" y="1676969"/>
            <a:ext cx="5283200" cy="4327392"/>
          </a:xfrm>
          <a:prstGeom prst="rect">
            <a:avLst/>
          </a:prstGeom>
          <a:noFill/>
          <a:ln>
            <a:noFill/>
          </a:ln>
        </p:spPr>
      </p:pic>
      <p:sp>
        <p:nvSpPr>
          <p:cNvPr id="738" name="Google Shape;738;p79" descr="&quot; &quot;"/>
          <p:cNvSpPr/>
          <p:nvPr/>
        </p:nvSpPr>
        <p:spPr>
          <a:xfrm>
            <a:off x="4782456" y="3614060"/>
            <a:ext cx="1582200" cy="928800"/>
          </a:xfrm>
          <a:prstGeom prst="rightArrow">
            <a:avLst>
              <a:gd name="adj1" fmla="val 50000"/>
              <a:gd name="adj2" fmla="val 50000"/>
            </a:avLst>
          </a:prstGeom>
          <a:solidFill>
            <a:schemeClr val="accen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37" name="Google Shape;737;p79"/>
          <p:cNvSpPr txBox="1"/>
          <p:nvPr/>
        </p:nvSpPr>
        <p:spPr>
          <a:xfrm>
            <a:off x="5874659" y="2451182"/>
            <a:ext cx="5265566" cy="3539390"/>
          </a:xfrm>
          <a:prstGeom prst="rect">
            <a:avLst/>
          </a:prstGeom>
          <a:noFill/>
          <a:ln>
            <a:noFill/>
          </a:ln>
        </p:spPr>
        <p:txBody>
          <a:bodyPr spcFirstLastPara="1" wrap="square" lIns="91425" tIns="45700" rIns="91425" bIns="45700" anchor="t" anchorCtr="0">
            <a:spAutoFit/>
          </a:bodyPr>
          <a:lstStyle/>
          <a:p>
            <a:pPr marL="1257300" marR="0" lvl="3" indent="-457200" algn="l" rtl="0">
              <a:spcBef>
                <a:spcPts val="0"/>
              </a:spcBef>
              <a:spcAft>
                <a:spcPts val="0"/>
              </a:spcAft>
              <a:buClr>
                <a:srgbClr val="000000"/>
              </a:buClr>
              <a:buSzPts val="2800"/>
              <a:buFont typeface="Tahoma"/>
              <a:buAutoNum type="arabicPeriod"/>
            </a:pPr>
            <a:r>
              <a:rPr lang="en-US" sz="2800" b="0" i="0" u="none" strike="noStrike" cap="none">
                <a:solidFill>
                  <a:srgbClr val="000000"/>
                </a:solidFill>
                <a:latin typeface="Tahoma"/>
                <a:ea typeface="Tahoma"/>
                <a:cs typeface="Tahoma"/>
                <a:sym typeface="Tahoma"/>
              </a:rPr>
              <a:t>Identify priority sub-component(s)</a:t>
            </a:r>
            <a:endParaRPr/>
          </a:p>
          <a:p>
            <a:pPr marL="1262062" marR="0" lvl="3" indent="-463550" algn="l" rtl="0">
              <a:spcBef>
                <a:spcPts val="0"/>
              </a:spcBef>
              <a:spcAft>
                <a:spcPts val="0"/>
              </a:spcAft>
              <a:buClr>
                <a:srgbClr val="000000"/>
              </a:buClr>
              <a:buSzPts val="2800"/>
              <a:buFont typeface="Tahoma"/>
              <a:buAutoNum type="arabicPeriod"/>
            </a:pPr>
            <a:r>
              <a:rPr lang="en-US" sz="2800" b="0" i="0" u="none" strike="noStrike" cap="none">
                <a:solidFill>
                  <a:srgbClr val="000000"/>
                </a:solidFill>
                <a:latin typeface="Tahoma"/>
                <a:ea typeface="Tahoma"/>
                <a:cs typeface="Tahoma"/>
                <a:sym typeface="Tahoma"/>
              </a:rPr>
              <a:t>Complete self-assessment</a:t>
            </a:r>
            <a:endParaRPr/>
          </a:p>
          <a:p>
            <a:pPr marL="1262062" marR="0" lvl="3" indent="-463550" algn="l" rtl="0">
              <a:spcBef>
                <a:spcPts val="0"/>
              </a:spcBef>
              <a:spcAft>
                <a:spcPts val="0"/>
              </a:spcAft>
              <a:buClr>
                <a:srgbClr val="000000"/>
              </a:buClr>
              <a:buSzPts val="2800"/>
              <a:buFont typeface="Tahoma"/>
              <a:buAutoNum type="arabicPeriod"/>
            </a:pPr>
            <a:r>
              <a:rPr lang="en-US" sz="2800" b="0" i="0" u="none" strike="noStrike" cap="none">
                <a:solidFill>
                  <a:srgbClr val="000000"/>
                </a:solidFill>
                <a:latin typeface="Tahoma"/>
                <a:ea typeface="Tahoma"/>
                <a:cs typeface="Tahoma"/>
                <a:sym typeface="Tahoma"/>
              </a:rPr>
              <a:t>Develop action plan to address areas of greatest need</a:t>
            </a:r>
            <a:endParaRPr/>
          </a:p>
          <a:p>
            <a:pPr marL="1262062" marR="0" lvl="3" indent="-463550" algn="l" rtl="0">
              <a:spcBef>
                <a:spcPts val="0"/>
              </a:spcBef>
              <a:spcAft>
                <a:spcPts val="0"/>
              </a:spcAft>
              <a:buClr>
                <a:srgbClr val="000000"/>
              </a:buClr>
              <a:buSzPts val="2800"/>
              <a:buFont typeface="Tahoma"/>
              <a:buAutoNum type="arabicPeriod"/>
            </a:pPr>
            <a:r>
              <a:rPr lang="en-US" sz="2800" b="0" i="0" u="none" strike="noStrike" cap="none">
                <a:solidFill>
                  <a:srgbClr val="000000"/>
                </a:solidFill>
                <a:latin typeface="Tahoma"/>
                <a:ea typeface="Tahoma"/>
                <a:cs typeface="Tahoma"/>
                <a:sym typeface="Tahoma"/>
              </a:rPr>
              <a:t>Implement plan</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43"/>
        <p:cNvGrpSpPr/>
        <p:nvPr/>
      </p:nvGrpSpPr>
      <p:grpSpPr>
        <a:xfrm>
          <a:off x="0" y="0"/>
          <a:ext cx="0" cy="0"/>
          <a:chOff x="0" y="0"/>
          <a:chExt cx="0" cy="0"/>
        </a:xfrm>
      </p:grpSpPr>
      <p:sp>
        <p:nvSpPr>
          <p:cNvPr id="744" name="Google Shape;744;p80"/>
          <p:cNvSpPr txBox="1">
            <a:spLocks noGrp="1"/>
          </p:cNvSpPr>
          <p:nvPr>
            <p:ph type="title"/>
          </p:nvPr>
        </p:nvSpPr>
        <p:spPr>
          <a:xfrm>
            <a:off x="609600" y="274638"/>
            <a:ext cx="10972800" cy="11430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Let’s Practice Activity</a:t>
            </a:r>
            <a:endParaRPr dirty="0"/>
          </a:p>
        </p:txBody>
      </p:sp>
      <p:sp>
        <p:nvSpPr>
          <p:cNvPr id="745" name="Google Shape;745;p80"/>
          <p:cNvSpPr txBox="1"/>
          <p:nvPr/>
        </p:nvSpPr>
        <p:spPr>
          <a:xfrm>
            <a:off x="974501" y="2168215"/>
            <a:ext cx="10972800" cy="2031295"/>
          </a:xfrm>
          <a:prstGeom prst="rect">
            <a:avLst/>
          </a:prstGeom>
          <a:noFill/>
          <a:ln>
            <a:noFill/>
          </a:ln>
        </p:spPr>
        <p:txBody>
          <a:bodyPr spcFirstLastPara="1" wrap="square" lIns="91425" tIns="91425" rIns="91425" bIns="91425" anchor="t" anchorCtr="0">
            <a:spAutoFit/>
          </a:bodyPr>
          <a:lstStyle/>
          <a:p>
            <a:pPr marL="457200" lvl="0" indent="-381000" algn="l" rtl="0">
              <a:spcBef>
                <a:spcPts val="0"/>
              </a:spcBef>
              <a:spcAft>
                <a:spcPts val="0"/>
              </a:spcAft>
              <a:buClr>
                <a:schemeClr val="dk1"/>
              </a:buClr>
              <a:buSzPts val="2400"/>
              <a:buFont typeface="Tahoma"/>
              <a:buChar char="●"/>
            </a:pPr>
            <a:r>
              <a:rPr lang="en-US" sz="2400">
                <a:solidFill>
                  <a:schemeClr val="dk1"/>
                </a:solidFill>
                <a:latin typeface="Tahoma"/>
                <a:ea typeface="Tahoma"/>
                <a:cs typeface="Tahoma"/>
                <a:sym typeface="Tahoma"/>
              </a:rPr>
              <a:t>Look at the handout at your table (Part 4)</a:t>
            </a:r>
            <a:endParaRPr sz="2400">
              <a:solidFill>
                <a:schemeClr val="dk1"/>
              </a:solidFill>
              <a:latin typeface="Tahoma"/>
              <a:ea typeface="Tahoma"/>
              <a:cs typeface="Tahoma"/>
              <a:sym typeface="Tahoma"/>
            </a:endParaRPr>
          </a:p>
          <a:p>
            <a:pPr marL="457200" lvl="0" indent="0" algn="l" rtl="0">
              <a:spcBef>
                <a:spcPts val="0"/>
              </a:spcBef>
              <a:spcAft>
                <a:spcPts val="0"/>
              </a:spcAft>
              <a:buNone/>
            </a:pPr>
            <a:endParaRPr sz="2400">
              <a:solidFill>
                <a:schemeClr val="dk1"/>
              </a:solidFill>
              <a:latin typeface="Tahoma"/>
              <a:ea typeface="Tahoma"/>
              <a:cs typeface="Tahoma"/>
              <a:sym typeface="Tahoma"/>
            </a:endParaRPr>
          </a:p>
          <a:p>
            <a:pPr marL="457200" lvl="0" indent="-381000" algn="l" rtl="0">
              <a:spcBef>
                <a:spcPts val="0"/>
              </a:spcBef>
              <a:spcAft>
                <a:spcPts val="0"/>
              </a:spcAft>
              <a:buClr>
                <a:schemeClr val="dk1"/>
              </a:buClr>
              <a:buSzPts val="2400"/>
              <a:buFont typeface="Tahoma"/>
              <a:buChar char="●"/>
            </a:pPr>
            <a:r>
              <a:rPr lang="en-US" sz="2400">
                <a:solidFill>
                  <a:schemeClr val="dk1"/>
                </a:solidFill>
                <a:latin typeface="Tahoma"/>
                <a:ea typeface="Tahoma"/>
                <a:cs typeface="Tahoma"/>
                <a:sym typeface="Tahoma"/>
              </a:rPr>
              <a:t>What are some actions steps I can take?</a:t>
            </a:r>
            <a:endParaRPr sz="2400">
              <a:solidFill>
                <a:schemeClr val="dk1"/>
              </a:solidFill>
              <a:latin typeface="Tahoma"/>
              <a:ea typeface="Tahoma"/>
              <a:cs typeface="Tahoma"/>
              <a:sym typeface="Tahoma"/>
            </a:endParaRPr>
          </a:p>
          <a:p>
            <a:pPr marL="457200" lvl="0" indent="0" algn="l" rtl="0">
              <a:spcBef>
                <a:spcPts val="0"/>
              </a:spcBef>
              <a:spcAft>
                <a:spcPts val="0"/>
              </a:spcAft>
              <a:buNone/>
            </a:pPr>
            <a:endParaRPr sz="2400">
              <a:solidFill>
                <a:schemeClr val="dk1"/>
              </a:solidFill>
              <a:latin typeface="Tahoma"/>
              <a:ea typeface="Tahoma"/>
              <a:cs typeface="Tahoma"/>
              <a:sym typeface="Tahoma"/>
            </a:endParaRPr>
          </a:p>
          <a:p>
            <a:pPr marL="457200" lvl="0" indent="-381000" algn="l" rtl="0">
              <a:spcBef>
                <a:spcPts val="0"/>
              </a:spcBef>
              <a:spcAft>
                <a:spcPts val="0"/>
              </a:spcAft>
              <a:buClr>
                <a:schemeClr val="dk1"/>
              </a:buClr>
              <a:buSzPts val="2400"/>
              <a:buFont typeface="Tahoma"/>
              <a:buChar char="●"/>
            </a:pPr>
            <a:r>
              <a:rPr lang="en-US" sz="2400">
                <a:solidFill>
                  <a:schemeClr val="dk1"/>
                </a:solidFill>
                <a:latin typeface="Tahoma"/>
                <a:ea typeface="Tahoma"/>
                <a:cs typeface="Tahoma"/>
                <a:sym typeface="Tahoma"/>
              </a:rPr>
              <a:t>Who do I need to connect with?</a:t>
            </a:r>
            <a:endParaRPr/>
          </a:p>
        </p:txBody>
      </p:sp>
      <p:pic>
        <p:nvPicPr>
          <p:cNvPr id="2" name="Picture 1" descr="&quot; &quot;">
            <a:extLst>
              <a:ext uri="{FF2B5EF4-FFF2-40B4-BE49-F238E27FC236}">
                <a16:creationId xmlns:a16="http://schemas.microsoft.com/office/drawing/2014/main" id="{5E5FEBAD-5A9A-B389-1CD2-5CC6C206A8EC}"/>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9086848" y="304800"/>
            <a:ext cx="2543175" cy="1695450"/>
          </a:xfrm>
          <a:prstGeom prst="rect">
            <a:avLst/>
          </a:prstGeom>
          <a:effectLst>
            <a:softEdge rad="63500"/>
          </a:effec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B1CE4-D4E8-03F7-4DB2-E78E8A4EDB44}"/>
              </a:ext>
            </a:extLst>
          </p:cNvPr>
          <p:cNvSpPr>
            <a:spLocks noGrp="1"/>
          </p:cNvSpPr>
          <p:nvPr>
            <p:ph type="title"/>
          </p:nvPr>
        </p:nvSpPr>
        <p:spPr/>
        <p:txBody>
          <a:bodyPr/>
          <a:lstStyle/>
          <a:p>
            <a:r>
              <a:rPr lang="en-US" dirty="0"/>
              <a:t>Need support?</a:t>
            </a:r>
          </a:p>
        </p:txBody>
      </p:sp>
      <p:sp>
        <p:nvSpPr>
          <p:cNvPr id="3" name="Text Placeholder 2">
            <a:extLst>
              <a:ext uri="{FF2B5EF4-FFF2-40B4-BE49-F238E27FC236}">
                <a16:creationId xmlns:a16="http://schemas.microsoft.com/office/drawing/2014/main" id="{DAF69D31-753D-5752-B0BC-3ACF881D8202}"/>
              </a:ext>
            </a:extLst>
          </p:cNvPr>
          <p:cNvSpPr>
            <a:spLocks noGrp="1"/>
          </p:cNvSpPr>
          <p:nvPr>
            <p:ph type="body" idx="1"/>
          </p:nvPr>
        </p:nvSpPr>
        <p:spPr/>
        <p:txBody>
          <a:bodyPr/>
          <a:lstStyle/>
          <a:p>
            <a:r>
              <a:rPr lang="en-US" dirty="0"/>
              <a:t>For </a:t>
            </a:r>
            <a:r>
              <a:rPr lang="en-US" dirty="0" err="1"/>
              <a:t>DaSy</a:t>
            </a:r>
            <a:r>
              <a:rPr lang="en-US" dirty="0"/>
              <a:t> resources contact </a:t>
            </a:r>
          </a:p>
          <a:p>
            <a:pPr lvl="1"/>
            <a:r>
              <a:rPr lang="en-US" dirty="0"/>
              <a:t>your </a:t>
            </a:r>
            <a:r>
              <a:rPr lang="en-US" dirty="0" err="1">
                <a:hlinkClick r:id="rId2" tooltip="Technical Assistance: State TA Liaisons"/>
              </a:rPr>
              <a:t>DaSy</a:t>
            </a:r>
            <a:r>
              <a:rPr lang="en-US" dirty="0">
                <a:hlinkClick r:id="rId2" tooltip="Technical Assistance: State TA Liaisons"/>
              </a:rPr>
              <a:t> TA Liaison</a:t>
            </a:r>
            <a:r>
              <a:rPr lang="en-US" dirty="0"/>
              <a:t>, or </a:t>
            </a:r>
          </a:p>
          <a:p>
            <a:pPr lvl="1"/>
            <a:r>
              <a:rPr lang="en-US" dirty="0"/>
              <a:t>any </a:t>
            </a:r>
            <a:r>
              <a:rPr lang="en-US" dirty="0" err="1"/>
              <a:t>DaSy</a:t>
            </a:r>
            <a:r>
              <a:rPr lang="en-US" dirty="0"/>
              <a:t> TA provider you are working with, or </a:t>
            </a:r>
          </a:p>
          <a:p>
            <a:pPr lvl="1"/>
            <a:r>
              <a:rPr lang="en-US" dirty="0">
                <a:hlinkClick r:id="rId3" tooltip="Need Help? | DaSy Center"/>
              </a:rPr>
              <a:t>contact us through the </a:t>
            </a:r>
            <a:r>
              <a:rPr lang="en-US" dirty="0" err="1">
                <a:hlinkClick r:id="rId3" tooltip="Need Help? | DaSy Center"/>
              </a:rPr>
              <a:t>DaSy</a:t>
            </a:r>
            <a:r>
              <a:rPr lang="en-US" dirty="0">
                <a:hlinkClick r:id="rId3" tooltip="Need Help? | DaSy Center"/>
              </a:rPr>
              <a:t> web site</a:t>
            </a:r>
            <a:r>
              <a:rPr lang="en-US" dirty="0"/>
              <a:t> </a:t>
            </a:r>
          </a:p>
          <a:p>
            <a:r>
              <a:rPr lang="en-US" dirty="0"/>
              <a:t>For STEP Forward with Data Framework resources</a:t>
            </a:r>
          </a:p>
          <a:p>
            <a:pPr lvl="1"/>
            <a:r>
              <a:rPr lang="en-US" dirty="0"/>
              <a:t>Reach out directly to us at: </a:t>
            </a:r>
            <a:r>
              <a:rPr lang="en-US" dirty="0">
                <a:hlinkClick r:id="rId4" tooltip="Contact Child Trends"/>
              </a:rPr>
              <a:t>prekdata@childtrends.org</a:t>
            </a:r>
            <a:r>
              <a:rPr lang="en-US" dirty="0"/>
              <a:t> </a:t>
            </a:r>
          </a:p>
        </p:txBody>
      </p:sp>
    </p:spTree>
    <p:extLst>
      <p:ext uri="{BB962C8B-B14F-4D97-AF65-F5344CB8AC3E}">
        <p14:creationId xmlns:p14="http://schemas.microsoft.com/office/powerpoint/2010/main" val="366671116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086"/>
        <p:cNvGrpSpPr/>
        <p:nvPr/>
      </p:nvGrpSpPr>
      <p:grpSpPr>
        <a:xfrm>
          <a:off x="0" y="0"/>
          <a:ext cx="0" cy="0"/>
          <a:chOff x="0" y="0"/>
          <a:chExt cx="0" cy="0"/>
        </a:xfrm>
      </p:grpSpPr>
      <p:pic>
        <p:nvPicPr>
          <p:cNvPr id="1087" name="Google Shape;1087;p117" descr="Dasy Logo"/>
          <p:cNvPicPr preferRelativeResize="0"/>
          <p:nvPr/>
        </p:nvPicPr>
        <p:blipFill rotWithShape="1">
          <a:blip r:embed="rId3">
            <a:alphaModFix/>
          </a:blip>
          <a:srcRect/>
          <a:stretch/>
        </p:blipFill>
        <p:spPr>
          <a:xfrm>
            <a:off x="4585577" y="287655"/>
            <a:ext cx="3017520" cy="998680"/>
          </a:xfrm>
          <a:prstGeom prst="rect">
            <a:avLst/>
          </a:prstGeom>
          <a:noFill/>
          <a:ln>
            <a:noFill/>
          </a:ln>
        </p:spPr>
      </p:pic>
      <p:sp>
        <p:nvSpPr>
          <p:cNvPr id="1091" name="Google Shape;1091;p117"/>
          <p:cNvSpPr txBox="1">
            <a:spLocks noGrp="1"/>
          </p:cNvSpPr>
          <p:nvPr>
            <p:ph type="title" idx="4294967295"/>
          </p:nvPr>
        </p:nvSpPr>
        <p:spPr>
          <a:xfrm>
            <a:off x="836537" y="1573990"/>
            <a:ext cx="10515600" cy="1663675"/>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4800"/>
              <a:buFont typeface="Tahoma"/>
              <a:buNone/>
            </a:pPr>
            <a:r>
              <a:rPr lang="en-US" sz="4800" b="1" dirty="0">
                <a:solidFill>
                  <a:schemeClr val="lt1"/>
                </a:solidFill>
              </a:rPr>
              <a:t>Thank you!</a:t>
            </a:r>
            <a:br>
              <a:rPr lang="en-US" sz="3600" b="1" dirty="0">
                <a:solidFill>
                  <a:schemeClr val="lt1"/>
                </a:solidFill>
              </a:rPr>
            </a:br>
            <a:r>
              <a:rPr lang="en-US" sz="3600" dirty="0">
                <a:solidFill>
                  <a:schemeClr val="lt1"/>
                </a:solidFill>
              </a:rPr>
              <a:t>Be sure to fill out your session evaluation. </a:t>
            </a:r>
            <a:br>
              <a:rPr lang="en-US" sz="3600" dirty="0">
                <a:solidFill>
                  <a:schemeClr val="lt1"/>
                </a:solidFill>
              </a:rPr>
            </a:br>
            <a:r>
              <a:rPr lang="en-US" sz="3600" dirty="0">
                <a:solidFill>
                  <a:schemeClr val="lt1"/>
                </a:solidFill>
              </a:rPr>
              <a:t>You might win a prize!</a:t>
            </a:r>
            <a:endParaRPr sz="3600" b="1" dirty="0">
              <a:solidFill>
                <a:schemeClr val="lt1"/>
              </a:solidFill>
            </a:endParaRPr>
          </a:p>
        </p:txBody>
      </p:sp>
      <p:sp>
        <p:nvSpPr>
          <p:cNvPr id="1092" name="Google Shape;1092;p117"/>
          <p:cNvSpPr txBox="1"/>
          <p:nvPr/>
        </p:nvSpPr>
        <p:spPr>
          <a:xfrm>
            <a:off x="1981200" y="3790864"/>
            <a:ext cx="9899400" cy="1227772"/>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chemeClr val="lt1"/>
              </a:buClr>
              <a:buSzPts val="2600"/>
              <a:buFont typeface="Tahoma"/>
              <a:buNone/>
            </a:pPr>
            <a:r>
              <a:rPr lang="en-US" sz="2600" dirty="0">
                <a:solidFill>
                  <a:schemeClr val="lt1"/>
                </a:solidFill>
                <a:latin typeface="Tahoma"/>
                <a:ea typeface="Tahoma"/>
                <a:cs typeface="Tahoma"/>
                <a:sym typeface="Tahoma"/>
              </a:rPr>
              <a:t>Visit us at </a:t>
            </a:r>
            <a:r>
              <a:rPr lang="en-US" sz="2600" u="sng" dirty="0">
                <a:solidFill>
                  <a:schemeClr val="bg1"/>
                </a:solidFill>
                <a:latin typeface="Tahoma"/>
                <a:ea typeface="Tahoma"/>
                <a:cs typeface="Tahoma"/>
                <a:sym typeface="Tahoma"/>
                <a:hlinkClick r:id="rId4" tooltip="DaSy Center website">
                  <a:extLst>
                    <a:ext uri="{A12FA001-AC4F-418D-AE19-62706E023703}">
                      <ahyp:hlinkClr xmlns:ahyp="http://schemas.microsoft.com/office/drawing/2018/hyperlinkcolor" val="tx"/>
                    </a:ext>
                  </a:extLst>
                </a:hlinkClick>
              </a:rPr>
              <a:t>DaSyCenter.org</a:t>
            </a:r>
            <a:r>
              <a:rPr lang="en-US" sz="2600" dirty="0">
                <a:solidFill>
                  <a:schemeClr val="lt1"/>
                </a:solidFill>
                <a:latin typeface="Tahoma"/>
                <a:ea typeface="Tahoma"/>
                <a:cs typeface="Tahoma"/>
                <a:sym typeface="Tahoma"/>
              </a:rPr>
              <a:t>.</a:t>
            </a:r>
            <a:endParaRPr dirty="0"/>
          </a:p>
          <a:p>
            <a:pPr marL="0" marR="0" lvl="0" indent="0" algn="l" rtl="0">
              <a:lnSpc>
                <a:spcPct val="150000"/>
              </a:lnSpc>
              <a:spcBef>
                <a:spcPts val="0"/>
              </a:spcBef>
              <a:spcAft>
                <a:spcPts val="0"/>
              </a:spcAft>
              <a:buClr>
                <a:schemeClr val="lt1"/>
              </a:buClr>
              <a:buSzPts val="2600"/>
              <a:buFont typeface="Tahoma"/>
              <a:buNone/>
            </a:pPr>
            <a:r>
              <a:rPr lang="en-US" sz="2600" dirty="0">
                <a:solidFill>
                  <a:schemeClr val="lt1"/>
                </a:solidFill>
                <a:latin typeface="Tahoma"/>
                <a:ea typeface="Tahoma"/>
                <a:cs typeface="Tahoma"/>
                <a:sym typeface="Tahoma"/>
              </a:rPr>
              <a:t>Follow us on LinkedIn: </a:t>
            </a:r>
            <a:r>
              <a:rPr lang="en-US" sz="2600" u="sng" dirty="0">
                <a:solidFill>
                  <a:schemeClr val="bg1"/>
                </a:solidFill>
                <a:latin typeface="Tahoma"/>
                <a:ea typeface="Tahoma"/>
                <a:cs typeface="Tahoma"/>
                <a:sym typeface="Tahoma"/>
                <a:hlinkClick r:id="rId5" tooltip="DaSy LinkedIn page">
                  <a:extLst>
                    <a:ext uri="{A12FA001-AC4F-418D-AE19-62706E023703}">
                      <ahyp:hlinkClr xmlns:ahyp="http://schemas.microsoft.com/office/drawing/2018/hyperlinkcolor" val="tx"/>
                    </a:ext>
                  </a:extLst>
                </a:hlinkClick>
              </a:rPr>
              <a:t>www.linkedin.com/company/dasy-center/</a:t>
            </a:r>
            <a:endParaRPr sz="2600" dirty="0">
              <a:solidFill>
                <a:schemeClr val="bg1"/>
              </a:solidFill>
              <a:latin typeface="Tahoma"/>
              <a:ea typeface="Tahoma"/>
              <a:cs typeface="Tahoma"/>
              <a:sym typeface="Tahoma"/>
            </a:endParaRPr>
          </a:p>
          <a:p>
            <a:pPr marL="0" marR="0" lvl="0" indent="0" algn="ctr" rtl="0">
              <a:lnSpc>
                <a:spcPct val="150000"/>
              </a:lnSpc>
              <a:spcBef>
                <a:spcPts val="0"/>
              </a:spcBef>
              <a:spcAft>
                <a:spcPts val="0"/>
              </a:spcAft>
              <a:buClr>
                <a:srgbClr val="154578"/>
              </a:buClr>
              <a:buSzPts val="4400"/>
              <a:buFont typeface="Tahoma"/>
              <a:buNone/>
            </a:pPr>
            <a:endParaRPr sz="4400" dirty="0">
              <a:solidFill>
                <a:schemeClr val="lt1"/>
              </a:solidFill>
              <a:latin typeface="Tahoma"/>
              <a:ea typeface="Tahoma"/>
              <a:cs typeface="Tahoma"/>
              <a:sym typeface="Tahoma"/>
            </a:endParaRPr>
          </a:p>
        </p:txBody>
      </p:sp>
      <p:pic>
        <p:nvPicPr>
          <p:cNvPr id="1093" name="Google Shape;1093;p117" descr="QR code for the DaSy center website."/>
          <p:cNvPicPr preferRelativeResize="0"/>
          <p:nvPr/>
        </p:nvPicPr>
        <p:blipFill rotWithShape="1">
          <a:blip r:embed="rId6">
            <a:alphaModFix/>
          </a:blip>
          <a:srcRect/>
          <a:stretch/>
        </p:blipFill>
        <p:spPr>
          <a:xfrm>
            <a:off x="582634" y="3718950"/>
            <a:ext cx="1058061" cy="1371600"/>
          </a:xfrm>
          <a:prstGeom prst="rect">
            <a:avLst/>
          </a:prstGeom>
          <a:noFill/>
          <a:ln>
            <a:noFill/>
          </a:ln>
        </p:spPr>
      </p:pic>
      <p:sp>
        <p:nvSpPr>
          <p:cNvPr id="1088" name="Google Shape;1088;p117" descr="IDEAS that Work logo"/>
          <p:cNvSpPr/>
          <p:nvPr/>
        </p:nvSpPr>
        <p:spPr>
          <a:xfrm>
            <a:off x="-13855" y="5306291"/>
            <a:ext cx="12216384" cy="155170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a:ea typeface="Tahoma"/>
              <a:cs typeface="Tahoma"/>
              <a:sym typeface="Tahoma"/>
            </a:endParaRPr>
          </a:p>
        </p:txBody>
      </p:sp>
      <p:sp>
        <p:nvSpPr>
          <p:cNvPr id="1089" name="Google Shape;1089;p117"/>
          <p:cNvSpPr txBox="1"/>
          <p:nvPr/>
        </p:nvSpPr>
        <p:spPr>
          <a:xfrm>
            <a:off x="1981199" y="5500254"/>
            <a:ext cx="9899401" cy="1070091"/>
          </a:xfrm>
          <a:prstGeom prst="rect">
            <a:avLst/>
          </a:prstGeom>
          <a:noFill/>
          <a:ln>
            <a:noFill/>
          </a:ln>
        </p:spPr>
        <p:txBody>
          <a:bodyPr spcFirstLastPara="1" wrap="square" lIns="91425" tIns="45700" rIns="91425" bIns="45700" anchor="t" anchorCtr="0">
            <a:noAutofit/>
          </a:bodyPr>
          <a:lstStyle/>
          <a:p>
            <a:pPr marL="0" marR="0" lvl="0" indent="0" algn="l" rtl="0">
              <a:lnSpc>
                <a:spcPct val="133333"/>
              </a:lnSpc>
              <a:spcBef>
                <a:spcPts val="0"/>
              </a:spcBef>
              <a:spcAft>
                <a:spcPts val="0"/>
              </a:spcAft>
              <a:buClr>
                <a:srgbClr val="154578"/>
              </a:buClr>
              <a:buSzPts val="1500"/>
              <a:buFont typeface="Tahoma"/>
              <a:buNone/>
            </a:pPr>
            <a:r>
              <a:rPr lang="en-US" sz="1500">
                <a:solidFill>
                  <a:srgbClr val="154578"/>
                </a:solidFill>
                <a:latin typeface="Tahoma"/>
                <a:ea typeface="Tahoma"/>
                <a:cs typeface="Tahoma"/>
                <a:sym typeface="Tahoma"/>
              </a:rPr>
              <a:t>The contents of this presentation were developed under a grant from the U.S. Department of Education, #H373Z190002. The contents and resources do not necessarily represent the policy of the U.S. Department of Education, and you should not assume endorsement by the Federal Government. Project Officers: Meredith Miceli and Amy Bae.</a:t>
            </a:r>
            <a:endParaRPr sz="1500" b="1">
              <a:solidFill>
                <a:srgbClr val="154578"/>
              </a:solidFill>
              <a:latin typeface="Tahoma"/>
              <a:ea typeface="Tahoma"/>
              <a:cs typeface="Tahoma"/>
              <a:sym typeface="Tahoma"/>
            </a:endParaRPr>
          </a:p>
        </p:txBody>
      </p:sp>
      <p:pic>
        <p:nvPicPr>
          <p:cNvPr id="1090" name="Google Shape;1090;p117" descr="IDEAs that Work. U.S. Office of Special Education Programs"/>
          <p:cNvPicPr preferRelativeResize="0"/>
          <p:nvPr/>
        </p:nvPicPr>
        <p:blipFill rotWithShape="1">
          <a:blip r:embed="rId7">
            <a:alphaModFix/>
          </a:blip>
          <a:srcRect/>
          <a:stretch/>
        </p:blipFill>
        <p:spPr>
          <a:xfrm>
            <a:off x="436094" y="5415674"/>
            <a:ext cx="1351142" cy="112696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24"/>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Multiple framework, multiple purposes</a:t>
            </a:r>
            <a:endParaRPr dirty="0"/>
          </a:p>
        </p:txBody>
      </p:sp>
      <p:sp>
        <p:nvSpPr>
          <p:cNvPr id="178" name="Google Shape;178;p24"/>
          <p:cNvSpPr txBox="1">
            <a:spLocks noGrp="1"/>
          </p:cNvSpPr>
          <p:nvPr>
            <p:ph type="body" idx="1"/>
          </p:nvPr>
        </p:nvSpPr>
        <p:spPr>
          <a:xfrm>
            <a:off x="773806" y="2237748"/>
            <a:ext cx="10515600" cy="3822900"/>
          </a:xfrm>
          <a:prstGeom prst="rect">
            <a:avLst/>
          </a:prstGeom>
        </p:spPr>
        <p:txBody>
          <a:bodyPr spcFirstLastPara="1" wrap="square" lIns="91425" tIns="45700" rIns="91425" bIns="45700" anchor="t" anchorCtr="0">
            <a:normAutofit/>
          </a:bodyPr>
          <a:lstStyle/>
          <a:p>
            <a:pPr marL="457200" lvl="0" indent="-381000" algn="l" rtl="0">
              <a:spcBef>
                <a:spcPts val="1000"/>
              </a:spcBef>
              <a:spcAft>
                <a:spcPts val="0"/>
              </a:spcAft>
              <a:buSzPts val="2400"/>
              <a:buChar char="●"/>
            </a:pPr>
            <a:r>
              <a:rPr lang="en-US"/>
              <a:t>Different frameworks</a:t>
            </a:r>
            <a:endParaRPr/>
          </a:p>
          <a:p>
            <a:pPr marL="914400" lvl="1" indent="-381000" algn="l" rtl="0">
              <a:spcBef>
                <a:spcPts val="0"/>
              </a:spcBef>
              <a:spcAft>
                <a:spcPts val="0"/>
              </a:spcAft>
              <a:buSzPts val="2400"/>
              <a:buChar char="○"/>
            </a:pPr>
            <a:r>
              <a:rPr lang="en-US"/>
              <a:t>Serve different purposes</a:t>
            </a:r>
            <a:endParaRPr/>
          </a:p>
          <a:p>
            <a:pPr marL="914400" lvl="1" indent="-381000" algn="l" rtl="0">
              <a:spcBef>
                <a:spcPts val="0"/>
              </a:spcBef>
              <a:spcAft>
                <a:spcPts val="0"/>
              </a:spcAft>
              <a:buSzPts val="2400"/>
              <a:buChar char="○"/>
            </a:pPr>
            <a:r>
              <a:rPr lang="en-US"/>
              <a:t>Are designed for different audiences</a:t>
            </a:r>
            <a:endParaRPr/>
          </a:p>
          <a:p>
            <a:pPr marL="914400" lvl="1" indent="-381000" algn="l" rtl="0">
              <a:spcBef>
                <a:spcPts val="0"/>
              </a:spcBef>
              <a:spcAft>
                <a:spcPts val="0"/>
              </a:spcAft>
              <a:buSzPts val="2400"/>
              <a:buChar char="○"/>
            </a:pPr>
            <a:r>
              <a:rPr lang="en-US"/>
              <a:t>Have different structures</a:t>
            </a:r>
            <a:endParaRPr/>
          </a:p>
          <a:p>
            <a:pPr marL="457200" lvl="0" indent="-381000" algn="l" rtl="0">
              <a:spcBef>
                <a:spcPts val="0"/>
              </a:spcBef>
              <a:spcAft>
                <a:spcPts val="0"/>
              </a:spcAft>
              <a:buSzPts val="2400"/>
              <a:buChar char="●"/>
            </a:pPr>
            <a:r>
              <a:rPr lang="en-US"/>
              <a:t>Let’s talk about two frameworks that address data</a:t>
            </a:r>
            <a:endParaRPr/>
          </a:p>
          <a:p>
            <a:pPr marL="914400" lvl="1" indent="-381000" algn="l" rtl="0">
              <a:spcBef>
                <a:spcPts val="0"/>
              </a:spcBef>
              <a:spcAft>
                <a:spcPts val="0"/>
              </a:spcAft>
              <a:buSzPts val="2400"/>
              <a:buChar char="○"/>
            </a:pPr>
            <a:r>
              <a:rPr lang="en-US"/>
              <a:t>But in different ways</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26"/>
          <p:cNvSpPr txBox="1">
            <a:spLocks noGrp="1"/>
          </p:cNvSpPr>
          <p:nvPr>
            <p:ph type="ctrTitle"/>
          </p:nvPr>
        </p:nvSpPr>
        <p:spPr>
          <a:xfrm>
            <a:off x="485774" y="173038"/>
            <a:ext cx="8500800" cy="32559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lt1"/>
              </a:buClr>
              <a:buSzPts val="4800"/>
              <a:buFont typeface="Tahoma"/>
              <a:buNone/>
            </a:pPr>
            <a:r>
              <a:rPr lang="en-US" dirty="0"/>
              <a:t>System Transformation for Equitable Preschool </a:t>
            </a:r>
            <a:br>
              <a:rPr lang="en-US" dirty="0"/>
            </a:br>
            <a:r>
              <a:rPr lang="en-US" dirty="0"/>
              <a:t>(STEP Forward with Data) Framework</a:t>
            </a:r>
            <a:endParaRPr dirty="0"/>
          </a:p>
        </p:txBody>
      </p:sp>
      <p:sp>
        <p:nvSpPr>
          <p:cNvPr id="191" name="Google Shape;191;p26"/>
          <p:cNvSpPr txBox="1">
            <a:spLocks noGrp="1"/>
          </p:cNvSpPr>
          <p:nvPr>
            <p:ph type="subTitle" idx="1"/>
          </p:nvPr>
        </p:nvSpPr>
        <p:spPr>
          <a:xfrm>
            <a:off x="485774" y="3603627"/>
            <a:ext cx="7803900" cy="17400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3200"/>
              <a:buNone/>
            </a:pPr>
            <a:r>
              <a:rPr lang="en-US"/>
              <a:t>Early Childhood Data Collaborative at Child Trends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28"/>
          <p:cNvSpPr txBox="1">
            <a:spLocks noGrp="1"/>
          </p:cNvSpPr>
          <p:nvPr>
            <p:ph type="title"/>
          </p:nvPr>
        </p:nvSpPr>
        <p:spPr>
          <a:xfrm>
            <a:off x="433086" y="203079"/>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54578"/>
              </a:buClr>
              <a:buSzPts val="4400"/>
              <a:buFont typeface="Tahoma"/>
              <a:buNone/>
            </a:pPr>
            <a:r>
              <a:rPr lang="en-US" dirty="0"/>
              <a:t>STEP Forward with Data Framework</a:t>
            </a:r>
            <a:endParaRPr dirty="0"/>
          </a:p>
        </p:txBody>
      </p:sp>
      <p:sp>
        <p:nvSpPr>
          <p:cNvPr id="205" name="Google Shape;205;p28"/>
          <p:cNvSpPr txBox="1">
            <a:spLocks noGrp="1"/>
          </p:cNvSpPr>
          <p:nvPr>
            <p:ph type="body" idx="1"/>
          </p:nvPr>
        </p:nvSpPr>
        <p:spPr>
          <a:xfrm>
            <a:off x="838200" y="2030344"/>
            <a:ext cx="10515600" cy="2841900"/>
          </a:xfrm>
          <a:prstGeom prst="rect">
            <a:avLst/>
          </a:prstGeom>
          <a:noFill/>
          <a:ln>
            <a:noFill/>
          </a:ln>
        </p:spPr>
        <p:txBody>
          <a:bodyPr spcFirstLastPara="1" wrap="square" lIns="91425" tIns="45700" rIns="91425" bIns="45700" anchor="t" anchorCtr="0">
            <a:noAutofit/>
          </a:bodyPr>
          <a:lstStyle/>
          <a:p>
            <a:pPr marL="0" lvl="0" indent="0" algn="ctr" rtl="0">
              <a:lnSpc>
                <a:spcPct val="150000"/>
              </a:lnSpc>
              <a:spcBef>
                <a:spcPts val="0"/>
              </a:spcBef>
              <a:spcAft>
                <a:spcPts val="0"/>
              </a:spcAft>
              <a:buSzPts val="3200"/>
              <a:buNone/>
            </a:pPr>
            <a:r>
              <a:rPr lang="en-US" sz="3200">
                <a:solidFill>
                  <a:schemeClr val="dk2"/>
                </a:solidFill>
              </a:rPr>
              <a:t>The STEP Forward with Data Framework is designed to help preschool leaders </a:t>
            </a:r>
            <a:r>
              <a:rPr lang="en-US" sz="3200">
                <a:solidFill>
                  <a:srgbClr val="981B1E"/>
                </a:solidFill>
              </a:rPr>
              <a:t>use data to promote greater equity at every step </a:t>
            </a:r>
            <a:r>
              <a:rPr lang="en-US" sz="3200">
                <a:solidFill>
                  <a:schemeClr val="dk2"/>
                </a:solidFill>
              </a:rPr>
              <a:t>of their system.</a:t>
            </a:r>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AD7DD08C7D4E7479D24269541691D8E" ma:contentTypeVersion="4" ma:contentTypeDescription="Create a new document." ma:contentTypeScope="" ma:versionID="6e69171c4a03222d6d9dd4fbb05837df">
  <xsd:schema xmlns:xsd="http://www.w3.org/2001/XMLSchema" xmlns:xs="http://www.w3.org/2001/XMLSchema" xmlns:p="http://schemas.microsoft.com/office/2006/metadata/properties" xmlns:ns2="e64e7565-46f2-4eb7-b37d-567cf06a7447" targetNamespace="http://schemas.microsoft.com/office/2006/metadata/properties" ma:root="true" ma:fieldsID="5ecbddbd17f5b2c01cd17141c4cfbd7c" ns2:_="">
    <xsd:import namespace="e64e7565-46f2-4eb7-b37d-567cf06a7447"/>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64e7565-46f2-4eb7-b37d-567cf06a744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5A841B7-8709-46DA-B51E-AE4350B6FB9F}">
  <ds:schemaRefs>
    <ds:schemaRef ds:uri="e64e7565-46f2-4eb7-b37d-567cf06a744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EB5C009-8C41-4488-81DF-07505500C2C8}">
  <ds:schemaRefs>
    <ds:schemaRef ds:uri="http://schemas.microsoft.com/sharepoint/v3/contenttype/forms"/>
  </ds:schemaRefs>
</ds:datastoreItem>
</file>

<file path=customXml/itemProps3.xml><?xml version="1.0" encoding="utf-8"?>
<ds:datastoreItem xmlns:ds="http://schemas.openxmlformats.org/officeDocument/2006/customXml" ds:itemID="{1FDAD11E-383A-4515-80C5-4C7E0A3E4EC5}">
  <ds:schemaRefs>
    <ds:schemaRef ds:uri="http://schemas.microsoft.com/office/2006/metadata/properties"/>
    <ds:schemaRef ds:uri="http://purl.org/dc/dcmitype/"/>
    <ds:schemaRef ds:uri="http://schemas.openxmlformats.org/package/2006/metadata/core-properties"/>
    <ds:schemaRef ds:uri="http://schemas.microsoft.com/office/infopath/2007/PartnerControls"/>
    <ds:schemaRef ds:uri="http://www.w3.org/XML/1998/namespace"/>
    <ds:schemaRef ds:uri="http://schemas.microsoft.com/office/2006/documentManagement/types"/>
    <ds:schemaRef ds:uri="http://purl.org/dc/terms/"/>
    <ds:schemaRef ds:uri="http://purl.org/dc/elements/1.1/"/>
    <ds:schemaRef ds:uri="e64e7565-46f2-4eb7-b37d-567cf06a7447"/>
  </ds:schemaRefs>
</ds:datastoreItem>
</file>

<file path=docProps/app.xml><?xml version="1.0" encoding="utf-8"?>
<Properties xmlns="http://schemas.openxmlformats.org/officeDocument/2006/extended-properties" xmlns:vt="http://schemas.openxmlformats.org/officeDocument/2006/docPropsVTypes">
  <TotalTime>109</TotalTime>
  <Words>4523</Words>
  <Application>Microsoft Office PowerPoint</Application>
  <PresentationFormat>Widescreen</PresentationFormat>
  <Paragraphs>484</Paragraphs>
  <Slides>65</Slides>
  <Notes>64</Notes>
  <HiddenSlides>0</HiddenSlides>
  <MMClips>0</MMClips>
  <ScaleCrop>false</ScaleCrop>
  <HeadingPairs>
    <vt:vector size="4" baseType="variant">
      <vt:variant>
        <vt:lpstr>Theme</vt:lpstr>
      </vt:variant>
      <vt:variant>
        <vt:i4>3</vt:i4>
      </vt:variant>
      <vt:variant>
        <vt:lpstr>Slide Titles</vt:lpstr>
      </vt:variant>
      <vt:variant>
        <vt:i4>65</vt:i4>
      </vt:variant>
    </vt:vector>
  </HeadingPairs>
  <TitlesOfParts>
    <vt:vector size="68" baseType="lpstr">
      <vt:lpstr>Office Theme</vt:lpstr>
      <vt:lpstr>Custom</vt:lpstr>
      <vt:lpstr>1_Office Theme</vt:lpstr>
      <vt:lpstr>Using Data Frameworks to Improve Services and Address Inequities for Young Children with Disabilities</vt:lpstr>
      <vt:lpstr>Session Outcomes</vt:lpstr>
      <vt:lpstr>Agenda &amp; Materials</vt:lpstr>
      <vt:lpstr>Who is in the Room?</vt:lpstr>
      <vt:lpstr>Why all the Frameworks?</vt:lpstr>
      <vt:lpstr>What and Why of a Framework</vt:lpstr>
      <vt:lpstr>Multiple framework, multiple purposes</vt:lpstr>
      <vt:lpstr>System Transformation for Equitable Preschool  (STEP Forward with Data) Framework</vt:lpstr>
      <vt:lpstr>STEP Forward with Data Framework</vt:lpstr>
      <vt:lpstr>What is the STEP Forward with Data Framework?</vt:lpstr>
      <vt:lpstr>STEP Forward with Data Framework</vt:lpstr>
      <vt:lpstr>Approach to Early Childhood Systems</vt:lpstr>
      <vt:lpstr>Focal Populations</vt:lpstr>
      <vt:lpstr>Intersectionality</vt:lpstr>
      <vt:lpstr>STEP Forward with Data Framework Structure</vt:lpstr>
      <vt:lpstr>STEP Forward with Data System Steps</vt:lpstr>
      <vt:lpstr>STEP Forward with Data Essential Questions</vt:lpstr>
      <vt:lpstr>How the STEP Forward with Data Framework is organized</vt:lpstr>
      <vt:lpstr>Quick Look</vt:lpstr>
      <vt:lpstr>Deep Dive</vt:lpstr>
      <vt:lpstr>Systems Approach</vt:lpstr>
      <vt:lpstr>STEP Forward with Data Framework</vt:lpstr>
      <vt:lpstr>Let’s Practice Activity</vt:lpstr>
      <vt:lpstr>DaSy Data System Framework</vt:lpstr>
      <vt:lpstr>The DaSy Data System Framework: What is it?</vt:lpstr>
      <vt:lpstr>The DaSy Data System Framework: What is it?</vt:lpstr>
      <vt:lpstr>Purpose of the DaSy Data System Framework</vt:lpstr>
      <vt:lpstr>How DaSy Uses “Data System” </vt:lpstr>
      <vt:lpstr>DaSy Data System Framework and Self-Assessment Tool</vt:lpstr>
      <vt:lpstr>Five Subcomponents of the DaSy Framework</vt:lpstr>
      <vt:lpstr>Five Subcomponents of the DaSy Framework</vt:lpstr>
      <vt:lpstr>Five Subcomponents of the DaSy Framework</vt:lpstr>
      <vt:lpstr>Five Subcomponents of the DaSy Framework</vt:lpstr>
      <vt:lpstr>Five Subcomponents of the DaSy Framework</vt:lpstr>
      <vt:lpstr>Five Subcomponents of the DaSy Framework</vt:lpstr>
      <vt:lpstr>Structure of the DaSy Framework</vt:lpstr>
      <vt:lpstr>Data Analysis and Use</vt:lpstr>
      <vt:lpstr>Data Analysis and Use</vt:lpstr>
      <vt:lpstr>DaSy Critical Questions</vt:lpstr>
      <vt:lpstr>Critical Questions</vt:lpstr>
      <vt:lpstr>Similar Formatting</vt:lpstr>
      <vt:lpstr>DaSy Critical Questions</vt:lpstr>
      <vt:lpstr>DaSy Critical Questions for Addressing Racial Equity</vt:lpstr>
      <vt:lpstr>DaSy Data Inquiry Cycle </vt:lpstr>
      <vt:lpstr>Data Inquiry Cycle</vt:lpstr>
      <vt:lpstr>Let’s Practice Activity</vt:lpstr>
      <vt:lpstr>How these frameworks can complement one another</vt:lpstr>
      <vt:lpstr>Which framework’s questions do I use?</vt:lpstr>
      <vt:lpstr>Which framework’s questions do I use?</vt:lpstr>
      <vt:lpstr>How the Frameworks complement one another</vt:lpstr>
      <vt:lpstr>How the Frameworks complement one another</vt:lpstr>
      <vt:lpstr>DaSy Critical Question Comparison</vt:lpstr>
      <vt:lpstr>DaSy Equity Critical Question Comparison</vt:lpstr>
      <vt:lpstr>Let’s Practice Activity</vt:lpstr>
      <vt:lpstr>Putting the Frameworks to Use</vt:lpstr>
      <vt:lpstr>Framework Use Cases – Developmental Screenings and Child Find</vt:lpstr>
      <vt:lpstr>Framework Use Cases – Preschool Inclusion</vt:lpstr>
      <vt:lpstr>Framework Implementation</vt:lpstr>
      <vt:lpstr>STEP Framework Implementation </vt:lpstr>
      <vt:lpstr>STEP Framework Implementation</vt:lpstr>
      <vt:lpstr>DaSy Data Framework Self-Assessment Tool</vt:lpstr>
      <vt:lpstr>Framework Implementation </vt:lpstr>
      <vt:lpstr>Let’s Practice Activity</vt:lpstr>
      <vt:lpstr>Need support?</vt:lpstr>
      <vt:lpstr>Thank you! Be sure to fill out your session evaluation.  You might win a prize!</vt:lpstr>
    </vt:vector>
  </TitlesOfParts>
  <Company>SRI International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Using Data Frameworks to Improve Services and Address Inequities for Young Children with Disabilities</dc:title>
  <dc:creator>Kathleen Hebbele, Jennifer Tschantz, Silvana Esposito Hackett</dc:creator>
  <cp:lastModifiedBy>Roxanne Jones</cp:lastModifiedBy>
  <cp:revision>2</cp:revision>
  <dcterms:modified xsi:type="dcterms:W3CDTF">2024-12-06T17:53:51Z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0x010100BAD7DD08C7D4E7479D24269541691D8E</vt:lpwstr>
  </property>
  <property fmtid="{D5CDD505-2E9C-101B-9397-08002B2CF9AE}" pid="3" name="Language">
    <vt:lpwstr>English</vt:lpwstr>
  </property>
  <property fmtid="{D5CDD505-2E9C-101B-9397-08002B2CF9AE}" pid="4" name="Status">
    <vt:lpwstr>Final</vt:lpwstr>
  </property>
</Properties>
</file>