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34"/>
  </p:notesMasterIdLst>
  <p:sldIdLst>
    <p:sldId id="257" r:id="rId5"/>
    <p:sldId id="258" r:id="rId6"/>
    <p:sldId id="291" r:id="rId7"/>
    <p:sldId id="301" r:id="rId8"/>
    <p:sldId id="302" r:id="rId9"/>
    <p:sldId id="298" r:id="rId10"/>
    <p:sldId id="297" r:id="rId11"/>
    <p:sldId id="299" r:id="rId12"/>
    <p:sldId id="318" r:id="rId13"/>
    <p:sldId id="290" r:id="rId14"/>
    <p:sldId id="314" r:id="rId15"/>
    <p:sldId id="306" r:id="rId16"/>
    <p:sldId id="283" r:id="rId17"/>
    <p:sldId id="317" r:id="rId18"/>
    <p:sldId id="278" r:id="rId19"/>
    <p:sldId id="316" r:id="rId20"/>
    <p:sldId id="310" r:id="rId21"/>
    <p:sldId id="271" r:id="rId22"/>
    <p:sldId id="267" r:id="rId23"/>
    <p:sldId id="319" r:id="rId24"/>
    <p:sldId id="285" r:id="rId25"/>
    <p:sldId id="315" r:id="rId26"/>
    <p:sldId id="266" r:id="rId27"/>
    <p:sldId id="293" r:id="rId28"/>
    <p:sldId id="292" r:id="rId29"/>
    <p:sldId id="286" r:id="rId30"/>
    <p:sldId id="308" r:id="rId31"/>
    <p:sldId id="307" r:id="rId32"/>
    <p:sldId id="29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14D8192-D6A2-433E-9AAB-BC18C5B4A1B9}">
          <p14:sldIdLst>
            <p14:sldId id="257"/>
            <p14:sldId id="258"/>
            <p14:sldId id="291"/>
            <p14:sldId id="301"/>
            <p14:sldId id="302"/>
          </p14:sldIdLst>
        </p14:section>
        <p14:section name="Level Set" id="{4696418E-EF4A-4134-8789-AB3E4E34C880}">
          <p14:sldIdLst>
            <p14:sldId id="298"/>
            <p14:sldId id="297"/>
            <p14:sldId id="299"/>
            <p14:sldId id="318"/>
            <p14:sldId id="290"/>
            <p14:sldId id="314"/>
            <p14:sldId id="306"/>
            <p14:sldId id="283"/>
            <p14:sldId id="317"/>
          </p14:sldIdLst>
        </p14:section>
        <p14:section name="Level Up" id="{09CF6BF0-6D3D-4EB8-A399-1F32B4ACADD4}">
          <p14:sldIdLst>
            <p14:sldId id="278"/>
            <p14:sldId id="316"/>
            <p14:sldId id="310"/>
            <p14:sldId id="271"/>
            <p14:sldId id="267"/>
            <p14:sldId id="319"/>
          </p14:sldIdLst>
        </p14:section>
        <p14:section name="Level Out" id="{FA03EFB3-1280-428B-A15B-3FF7AC46C112}">
          <p14:sldIdLst>
            <p14:sldId id="285"/>
            <p14:sldId id="315"/>
            <p14:sldId id="266"/>
            <p14:sldId id="293"/>
            <p14:sldId id="292"/>
          </p14:sldIdLst>
        </p14:section>
        <p14:section name="Closing " id="{52B32A09-0F9A-4E04-98D6-317C4FFBA598}">
          <p14:sldIdLst>
            <p14:sldId id="286"/>
            <p14:sldId id="308"/>
            <p14:sldId id="307"/>
            <p14:sldId id="29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2CE95B-A11D-581A-B2D6-AF9C49D09F86}" name="Ginger Elliott-Teague" initials="GET" userId="Ginger Elliott-Teague" providerId="None"/>
  <p188:author id="{3110C261-E213-42B2-B1D6-4F3E04EE96E2}" name="Roxanne Jones" initials="RJ" userId="S::RJones@sriinternational.com::eee357d1-15dd-4a73-981c-b7041387288c" providerId="AD"/>
  <p188:author id="{08B3DAA0-F311-AF27-1322-CFA33ADBA6E8}" name="Amy Nicholas" initials="AN" userId="S::anicholas_anlar.com#ext#@sriit.onmicrosoft.com::439bba4e-effb-41f1-b903-6e91ff95d2b5" providerId="AD"/>
  <p188:author id="{0FEAE2B8-ED60-12A8-3E34-12D83F379E3E}" name="Ginger Elliott-Teague" initials="GE" userId="S::gelliott-teague@sriinternational.com::eefb298b-226e-4acb-8308-892a407d92a2" providerId="AD"/>
  <p188:author id="{30E06FC9-0AC1-0387-D65C-D0E9B96B597A}" name="Leah Piatt" initials="LP" userId="S::lpiatt_anlar.com#ext#@sriit.onmicrosoft.com::89636813-c49a-4f0d-9955-65e29b9c24e9" providerId="AD"/>
  <p188:author id="{E19C8DDC-7561-3B10-94E7-E6F83E771D95}" name="Ciearra Norwood-Williams" initials="" userId="S::cnorwood-williams@sriinternational.com::61a26a7c-c72a-49f4-822c-e42405c6e5e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4C9CB-2B79-31A7-571F-715FCD7E2691}" v="2" dt="2024-11-01T12:59:26.228"/>
    <p1510:client id="{8976671F-2853-4E82-8CFE-C1FEA63D5646}" v="84" dt="2024-10-31T23:42:10.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8494B7-9A1F-4A1F-BD43-B0841C621B22}"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C795E-D2A2-4FCD-8458-012EDEAD8A09}" type="slidenum">
              <a:rPr lang="en-US" smtClean="0"/>
              <a:t>‹#›</a:t>
            </a:fld>
            <a:endParaRPr lang="en-US"/>
          </a:p>
        </p:txBody>
      </p:sp>
    </p:spTree>
    <p:extLst>
      <p:ext uri="{BB962C8B-B14F-4D97-AF65-F5344CB8AC3E}">
        <p14:creationId xmlns:p14="http://schemas.microsoft.com/office/powerpoint/2010/main" val="346214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FFFFFF"/>
                </a:solidFill>
                <a:latin typeface="Tahoma"/>
                <a:ea typeface="Tahoma"/>
                <a:cs typeface="Tahoma"/>
              </a:rPr>
              <a:t>Team</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7A38C-5F75-D34C-8EEB-9617AEF57B70}" type="slidenum">
              <a:rPr kumimoji="0" 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48118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 section notes: </a:t>
            </a:r>
          </a:p>
          <a:p>
            <a:r>
              <a:rPr lang="en-US"/>
              <a:t>Share scenarios as examples of automating notification</a:t>
            </a:r>
          </a:p>
          <a:p>
            <a:r>
              <a:rPr lang="en-US"/>
              <a:t>Beyond notification: examples and extensions; </a:t>
            </a:r>
            <a:r>
              <a:rPr lang="en-US" err="1"/>
              <a:t>eg</a:t>
            </a:r>
            <a:r>
              <a:rPr lang="en-US"/>
              <a:t>, B sharing back to C</a:t>
            </a:r>
          </a:p>
          <a:p>
            <a:r>
              <a:rPr lang="en-US"/>
              <a:t>Resist precise definitions and highlight state options</a:t>
            </a:r>
          </a:p>
          <a:p>
            <a:endParaRPr lang="en-US"/>
          </a:p>
        </p:txBody>
      </p:sp>
      <p:sp>
        <p:nvSpPr>
          <p:cNvPr id="4" name="Slide Number Placeholder 3"/>
          <p:cNvSpPr>
            <a:spLocks noGrp="1"/>
          </p:cNvSpPr>
          <p:nvPr>
            <p:ph type="sldNum" sz="quarter" idx="5"/>
          </p:nvPr>
        </p:nvSpPr>
        <p:spPr/>
        <p:txBody>
          <a:bodyPr/>
          <a:lstStyle/>
          <a:p>
            <a:fld id="{78AC795E-D2A2-4FCD-8458-012EDEAD8A09}" type="slidenum">
              <a:rPr lang="en-US" smtClean="0"/>
              <a:t>10</a:t>
            </a:fld>
            <a:endParaRPr lang="en-US"/>
          </a:p>
        </p:txBody>
      </p:sp>
    </p:spTree>
    <p:extLst>
      <p:ext uri="{BB962C8B-B14F-4D97-AF65-F5344CB8AC3E}">
        <p14:creationId xmlns:p14="http://schemas.microsoft.com/office/powerpoint/2010/main" val="4032884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 </a:t>
            </a:r>
          </a:p>
          <a:p>
            <a:r>
              <a:rPr lang="en-US"/>
              <a:t>We know that the transition between C and B presents challenges for both programs, and that notification is a key part of that. Common challenges include…</a:t>
            </a:r>
          </a:p>
          <a:p>
            <a:r>
              <a:rPr lang="en-US"/>
              <a:t>I won’t ask you to raise your hands, but consider which of these have your offices faced recently? If none of these, we need to hear what is working well for your state!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 and programs hope to also achieve related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Compliance, correction of non-</a:t>
            </a:r>
            <a:r>
              <a:rPr lang="en-US" err="1"/>
              <a:t>compl</a:t>
            </a:r>
            <a:r>
              <a:rPr lang="en-US"/>
              <a:t>, program improvement (finding missing kids)</a:t>
            </a:r>
          </a:p>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11</a:t>
            </a:fld>
            <a:endParaRPr lang="en-US"/>
          </a:p>
        </p:txBody>
      </p:sp>
    </p:spTree>
    <p:extLst>
      <p:ext uri="{BB962C8B-B14F-4D97-AF65-F5344CB8AC3E}">
        <p14:creationId xmlns:p14="http://schemas.microsoft.com/office/powerpoint/2010/main" val="2375603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ahoma"/>
                <a:ea typeface="Tahoma"/>
                <a:cs typeface="Tahoma"/>
              </a:rPr>
              <a:t>Ginger </a:t>
            </a:r>
          </a:p>
          <a:p>
            <a:r>
              <a:rPr lang="en-US">
                <a:latin typeface="Tahoma"/>
                <a:ea typeface="Tahoma"/>
                <a:cs typeface="Tahoma"/>
              </a:rPr>
              <a:t>States vary in their approach to notification by the format that notification takes, specifically how automated and aggregated the data communication are. So we have several examples here. In the bottom left quadrant of the graph shows a common method of sharing notification data: one person generates a report by hand, maybe listing all the children potentially eligible for Part B services who have reached transition age in the past month. This method is labor-intensive, but it is straightforward. You have verified the list and can then send it to the SEA. This might even be more common at the LEA level, where the number of children could be fairly small. But aggregated reports must be dis-aggregated and processed on the Part B side, leading to a higher workload for staff. </a:t>
            </a:r>
          </a:p>
          <a:p>
            <a:endParaRPr lang="en-US">
              <a:latin typeface="Tahoma"/>
              <a:ea typeface="Tahoma"/>
              <a:cs typeface="Tahoma"/>
            </a:endParaRPr>
          </a:p>
          <a:p>
            <a:r>
              <a:rPr lang="en-US">
                <a:latin typeface="Tahoma"/>
                <a:ea typeface="Tahoma"/>
                <a:cs typeface="Tahoma"/>
              </a:rPr>
              <a:t>At the top right is an opposite approach: full automation in real time, creating and updating records in both programs without a lot of manual labor. In between are other examples of methods that vary by frequency and degree of automation. None is right or wrong, but they do differ on how they impact the workload at every level and for both EI and ECSE programs. More automation generally means notification is less labor-intensive for everyone involved. And this is one of the primary benefits of moving toward greater data integration: greater work efficiency, likely also generating efficiencies for families and better timeliness in service continuity for children. </a:t>
            </a:r>
          </a:p>
          <a:p>
            <a:endParaRPr lang="en-US">
              <a:ea typeface="Tahoma"/>
              <a:cs typeface="Tahoma"/>
            </a:endParaRPr>
          </a:p>
          <a:p>
            <a:r>
              <a:rPr lang="en-US">
                <a:ea typeface="Tahoma"/>
                <a:cs typeface="Tahoma"/>
              </a:rPr>
              <a:t>Of course, automation still depends on high quality data entry and management at the child record level. If data entry challenges exist, then no process changes will improve the notification process.</a:t>
            </a:r>
          </a:p>
        </p:txBody>
      </p:sp>
      <p:sp>
        <p:nvSpPr>
          <p:cNvPr id="4" name="Slide Number Placeholder 3"/>
          <p:cNvSpPr>
            <a:spLocks noGrp="1"/>
          </p:cNvSpPr>
          <p:nvPr>
            <p:ph type="sldNum" sz="quarter" idx="5"/>
          </p:nvPr>
        </p:nvSpPr>
        <p:spPr/>
        <p:txBody>
          <a:bodyPr/>
          <a:lstStyle/>
          <a:p>
            <a:fld id="{5AE7A38C-5F75-D34C-8EEB-9617AEF57B70}" type="slidenum">
              <a:rPr lang="en-US" smtClean="0"/>
              <a:pPr/>
              <a:t>12</a:t>
            </a:fld>
            <a:endParaRPr lang="en-US"/>
          </a:p>
        </p:txBody>
      </p:sp>
    </p:spTree>
    <p:extLst>
      <p:ext uri="{BB962C8B-B14F-4D97-AF65-F5344CB8AC3E}">
        <p14:creationId xmlns:p14="http://schemas.microsoft.com/office/powerpoint/2010/main" val="3523649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a:t>For</a:t>
            </a:r>
            <a:r>
              <a:rPr lang="en-US" b="1"/>
              <a:t> Data Integration</a:t>
            </a:r>
            <a:r>
              <a:rPr lang="en-US"/>
              <a:t> –A complete data integration solution encompasses discovery, cleansing, monitoring, transforming and delivery of data from a variety of 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13</a:t>
            </a:fld>
            <a:endParaRPr lang="en-US"/>
          </a:p>
        </p:txBody>
      </p:sp>
    </p:spTree>
    <p:extLst>
      <p:ext uri="{BB962C8B-B14F-4D97-AF65-F5344CB8AC3E}">
        <p14:creationId xmlns:p14="http://schemas.microsoft.com/office/powerpoint/2010/main" val="1415841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Large group discussion for about 5 minutes or so, to share and generate ideas</a:t>
            </a:r>
          </a:p>
        </p:txBody>
      </p:sp>
      <p:sp>
        <p:nvSpPr>
          <p:cNvPr id="4" name="Slide Number Placeholder 3"/>
          <p:cNvSpPr>
            <a:spLocks noGrp="1"/>
          </p:cNvSpPr>
          <p:nvPr>
            <p:ph type="sldNum" sz="quarter" idx="5"/>
          </p:nvPr>
        </p:nvSpPr>
        <p:spPr/>
        <p:txBody>
          <a:bodyPr/>
          <a:lstStyle/>
          <a:p>
            <a:fld id="{78AC795E-D2A2-4FCD-8458-012EDEAD8A09}" type="slidenum">
              <a:rPr lang="en-US" smtClean="0"/>
              <a:t>14</a:t>
            </a:fld>
            <a:endParaRPr lang="en-US"/>
          </a:p>
        </p:txBody>
      </p:sp>
    </p:spTree>
    <p:extLst>
      <p:ext uri="{BB962C8B-B14F-4D97-AF65-F5344CB8AC3E}">
        <p14:creationId xmlns:p14="http://schemas.microsoft.com/office/powerpoint/2010/main" val="3523508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core work needed to generate buy-in for the project, a key requirement for success.</a:t>
            </a:r>
          </a:p>
        </p:txBody>
      </p:sp>
      <p:sp>
        <p:nvSpPr>
          <p:cNvPr id="4" name="Slide Number Placeholder 3"/>
          <p:cNvSpPr>
            <a:spLocks noGrp="1"/>
          </p:cNvSpPr>
          <p:nvPr>
            <p:ph type="sldNum" sz="quarter" idx="5"/>
          </p:nvPr>
        </p:nvSpPr>
        <p:spPr/>
        <p:txBody>
          <a:bodyPr/>
          <a:lstStyle/>
          <a:p>
            <a:fld id="{78AC795E-D2A2-4FCD-8458-012EDEAD8A09}" type="slidenum">
              <a:rPr lang="en-US" smtClean="0"/>
              <a:t>16</a:t>
            </a:fld>
            <a:endParaRPr lang="en-US"/>
          </a:p>
        </p:txBody>
      </p:sp>
    </p:spTree>
    <p:extLst>
      <p:ext uri="{BB962C8B-B14F-4D97-AF65-F5344CB8AC3E}">
        <p14:creationId xmlns:p14="http://schemas.microsoft.com/office/powerpoint/2010/main" val="1130188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a:ea typeface="Tahoma"/>
              <a:cs typeface="Tahoma"/>
            </a:endParaRPr>
          </a:p>
        </p:txBody>
      </p:sp>
    </p:spTree>
    <p:extLst>
      <p:ext uri="{BB962C8B-B14F-4D97-AF65-F5344CB8AC3E}">
        <p14:creationId xmlns:p14="http://schemas.microsoft.com/office/powerpoint/2010/main" val="3389911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Some of these critical questions might include:</a:t>
            </a:r>
          </a:p>
          <a:p>
            <a:endParaRPr lang="en-US"/>
          </a:p>
          <a:p>
            <a:r>
              <a:rPr lang="en-US"/>
              <a:t>Share DaSy Critical Questions, https://dasycenter.org/resources/critical-questions/ </a:t>
            </a:r>
          </a:p>
        </p:txBody>
      </p:sp>
      <p:sp>
        <p:nvSpPr>
          <p:cNvPr id="4" name="Slide Number Placeholder 3"/>
          <p:cNvSpPr>
            <a:spLocks noGrp="1"/>
          </p:cNvSpPr>
          <p:nvPr>
            <p:ph type="sldNum" sz="quarter" idx="5"/>
          </p:nvPr>
        </p:nvSpPr>
        <p:spPr/>
        <p:txBody>
          <a:bodyPr/>
          <a:lstStyle/>
          <a:p>
            <a:fld id="{5AE7A38C-5F75-D34C-8EEB-9617AEF57B70}" type="slidenum">
              <a:rPr lang="en-US" smtClean="0"/>
              <a:pPr/>
              <a:t>18</a:t>
            </a:fld>
            <a:endParaRPr lang="en-US"/>
          </a:p>
        </p:txBody>
      </p:sp>
    </p:spTree>
    <p:extLst>
      <p:ext uri="{BB962C8B-B14F-4D97-AF65-F5344CB8AC3E}">
        <p14:creationId xmlns:p14="http://schemas.microsoft.com/office/powerpoint/2010/main" val="36094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Tahoma"/>
              <a:ea typeface="Tahoma"/>
              <a:cs typeface="Tahoma"/>
            </a:endParaRPr>
          </a:p>
          <a:p>
            <a:r>
              <a:rPr lang="en-US">
                <a:latin typeface="Tahoma"/>
                <a:ea typeface="Tahoma"/>
                <a:cs typeface="Tahoma"/>
              </a:rPr>
              <a:t>What other data elements do they share with parent consent?</a:t>
            </a:r>
          </a:p>
          <a:p>
            <a:endParaRPr lang="en-US">
              <a:latin typeface="Tahoma"/>
              <a:ea typeface="Tahoma"/>
              <a:cs typeface="Tahoma"/>
            </a:endParaRPr>
          </a:p>
          <a:p>
            <a:r>
              <a:rPr lang="en-US">
                <a:latin typeface="Tahoma"/>
                <a:ea typeface="Tahoma"/>
                <a:cs typeface="Tahoma"/>
              </a:rPr>
              <a:t>Background: </a:t>
            </a:r>
          </a:p>
          <a:p>
            <a:r>
              <a:rPr lang="en-US">
                <a:latin typeface="Tahoma"/>
                <a:ea typeface="Tahoma"/>
                <a:cs typeface="Tahoma"/>
              </a:rPr>
              <a:t>Policy Letter, https://sites.ed.gov/idea/idea-files/policy-letter-march-17-2023-to-nix/ </a:t>
            </a:r>
            <a:endParaRPr lang="en-US"/>
          </a:p>
          <a:p>
            <a:endParaRPr lang="en-US">
              <a:ea typeface="Tahoma"/>
              <a:cs typeface="Tahoma"/>
            </a:endParaRPr>
          </a:p>
          <a:p>
            <a:r>
              <a:rPr lang="en-US">
                <a:latin typeface="Tahoma"/>
                <a:ea typeface="Tahoma"/>
                <a:cs typeface="Tahoma"/>
              </a:rPr>
              <a:t>The transition notification to the LEA and SEA must include the child’s name, date of birth, and parent contact information (name, home and email address, telephone number). 34 C.F.R. §§ 303.209(b)(1)(</a:t>
            </a:r>
            <a:r>
              <a:rPr lang="en-US" err="1">
                <a:latin typeface="Tahoma"/>
                <a:ea typeface="Tahoma"/>
                <a:cs typeface="Tahoma"/>
              </a:rPr>
              <a:t>i</a:t>
            </a:r>
            <a:r>
              <a:rPr lang="en-US">
                <a:latin typeface="Tahoma"/>
                <a:ea typeface="Tahoma"/>
                <a:cs typeface="Tahoma"/>
              </a:rPr>
              <a:t>) and 303.401(d). The transition notification by Part C to the SEA and appropriate LEA is critical to ensure that Part B can meet its responsibilities. The purpose of the transition notification is to ensure implementation of the IDEA Part B child find mandate in 34 C.F.R. § 300.111. Thus, the transition notification to the LEA/SEA may also include the Part C service coordinator’s name and contact information as well as the language(s) spoken by the child and parent(s) to further assist the LEA and SEA in meeting their child find responsibilities.</a:t>
            </a:r>
          </a:p>
          <a:p>
            <a:endParaRPr lang="en-US">
              <a:ea typeface="Tahoma"/>
              <a:cs typeface="Tahoma"/>
            </a:endParaRPr>
          </a:p>
          <a:p>
            <a:endParaRPr lang="en-US">
              <a:ea typeface="Tahoma"/>
              <a:cs typeface="Tahoma"/>
            </a:endParaRPr>
          </a:p>
          <a:p>
            <a:endParaRPr lang="en-US">
              <a:ea typeface="Tahoma"/>
              <a:cs typeface="Tahoma"/>
            </a:endParaRPr>
          </a:p>
        </p:txBody>
      </p:sp>
      <p:sp>
        <p:nvSpPr>
          <p:cNvPr id="4" name="Slide Number Placeholder 3"/>
          <p:cNvSpPr>
            <a:spLocks noGrp="1"/>
          </p:cNvSpPr>
          <p:nvPr>
            <p:ph type="sldNum" sz="quarter" idx="5"/>
          </p:nvPr>
        </p:nvSpPr>
        <p:spPr/>
        <p:txBody>
          <a:bodyPr/>
          <a:lstStyle/>
          <a:p>
            <a:fld id="{5AE7A38C-5F75-D34C-8EEB-9617AEF57B70}" type="slidenum">
              <a:rPr lang="en-US" smtClean="0"/>
              <a:t>19</a:t>
            </a:fld>
            <a:endParaRPr lang="en-US"/>
          </a:p>
        </p:txBody>
      </p:sp>
    </p:spTree>
    <p:extLst>
      <p:ext uri="{BB962C8B-B14F-4D97-AF65-F5344CB8AC3E}">
        <p14:creationId xmlns:p14="http://schemas.microsoft.com/office/powerpoint/2010/main" val="3588824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15 minute break</a:t>
            </a:r>
          </a:p>
        </p:txBody>
      </p:sp>
      <p:sp>
        <p:nvSpPr>
          <p:cNvPr id="4" name="Slide Number Placeholder 3"/>
          <p:cNvSpPr>
            <a:spLocks noGrp="1"/>
          </p:cNvSpPr>
          <p:nvPr>
            <p:ph type="sldNum" sz="quarter" idx="5"/>
          </p:nvPr>
        </p:nvSpPr>
        <p:spPr/>
        <p:txBody>
          <a:bodyPr/>
          <a:lstStyle/>
          <a:p>
            <a:fld id="{78AC795E-D2A2-4FCD-8458-012EDEAD8A09}" type="slidenum">
              <a:rPr lang="en-US" smtClean="0"/>
              <a:t>20</a:t>
            </a:fld>
            <a:endParaRPr lang="en-US"/>
          </a:p>
        </p:txBody>
      </p:sp>
    </p:spTree>
    <p:extLst>
      <p:ext uri="{BB962C8B-B14F-4D97-AF65-F5344CB8AC3E}">
        <p14:creationId xmlns:p14="http://schemas.microsoft.com/office/powerpoint/2010/main" val="1417583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ahoma"/>
                <a:ea typeface="Tahoma"/>
                <a:cs typeface="Tahoma"/>
              </a:rPr>
              <a:t>Ginger</a:t>
            </a:r>
            <a:endParaRPr lang="en-US"/>
          </a:p>
          <a:p>
            <a:endParaRPr lang="en-US">
              <a:ea typeface="Tahoma"/>
              <a:cs typeface="Tahoma"/>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7A38C-5F75-D34C-8EEB-9617AEF57B70}" type="slidenum">
              <a:rPr kumimoji="0" 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766223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Amy</a:t>
            </a:r>
          </a:p>
        </p:txBody>
      </p:sp>
      <p:sp>
        <p:nvSpPr>
          <p:cNvPr id="4" name="Slide Number Placeholder 3"/>
          <p:cNvSpPr>
            <a:spLocks noGrp="1"/>
          </p:cNvSpPr>
          <p:nvPr>
            <p:ph type="sldNum" sz="quarter" idx="5"/>
          </p:nvPr>
        </p:nvSpPr>
        <p:spPr/>
        <p:txBody>
          <a:bodyPr/>
          <a:lstStyle/>
          <a:p>
            <a:fld id="{78AC795E-D2A2-4FCD-8458-012EDEAD8A09}" type="slidenum">
              <a:rPr lang="en-US" smtClean="0"/>
              <a:t>21</a:t>
            </a:fld>
            <a:endParaRPr lang="en-US"/>
          </a:p>
        </p:txBody>
      </p:sp>
    </p:spTree>
    <p:extLst>
      <p:ext uri="{BB962C8B-B14F-4D97-AF65-F5344CB8AC3E}">
        <p14:creationId xmlns:p14="http://schemas.microsoft.com/office/powerpoint/2010/main" val="3970932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Amy</a:t>
            </a:r>
          </a:p>
          <a:p>
            <a:endParaRPr lang="en-US"/>
          </a:p>
          <a:p>
            <a:r>
              <a:rPr lang="en-US"/>
              <a:t>Handout – NC analysis plan</a:t>
            </a:r>
          </a:p>
        </p:txBody>
      </p:sp>
      <p:sp>
        <p:nvSpPr>
          <p:cNvPr id="4" name="Slide Number Placeholder 3"/>
          <p:cNvSpPr>
            <a:spLocks noGrp="1"/>
          </p:cNvSpPr>
          <p:nvPr>
            <p:ph type="sldNum" sz="quarter" idx="5"/>
          </p:nvPr>
        </p:nvSpPr>
        <p:spPr/>
        <p:txBody>
          <a:bodyPr/>
          <a:lstStyle/>
          <a:p>
            <a:fld id="{78AC795E-D2A2-4FCD-8458-012EDEAD8A09}" type="slidenum">
              <a:rPr lang="en-US" smtClean="0"/>
              <a:t>22</a:t>
            </a:fld>
            <a:endParaRPr lang="en-US"/>
          </a:p>
        </p:txBody>
      </p:sp>
    </p:spTree>
    <p:extLst>
      <p:ext uri="{BB962C8B-B14F-4D97-AF65-F5344CB8AC3E}">
        <p14:creationId xmlns:p14="http://schemas.microsoft.com/office/powerpoint/2010/main" val="701123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ahoma"/>
                <a:ea typeface="Tahoma"/>
                <a:cs typeface="Tahoma"/>
              </a:rPr>
              <a:t>Amy</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7A38C-5F75-D34C-8EEB-9617AEF57B70}" type="slidenum">
              <a:rPr kumimoji="0" 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73155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Amy</a:t>
            </a:r>
          </a:p>
          <a:p>
            <a:endParaRPr lang="en-US"/>
          </a:p>
          <a:p>
            <a:r>
              <a:rPr lang="en-US"/>
              <a:t>Handout - template</a:t>
            </a:r>
          </a:p>
        </p:txBody>
      </p:sp>
      <p:sp>
        <p:nvSpPr>
          <p:cNvPr id="4" name="Slide Number Placeholder 3"/>
          <p:cNvSpPr>
            <a:spLocks noGrp="1"/>
          </p:cNvSpPr>
          <p:nvPr>
            <p:ph type="sldNum" sz="quarter" idx="5"/>
          </p:nvPr>
        </p:nvSpPr>
        <p:spPr/>
        <p:txBody>
          <a:bodyPr/>
          <a:lstStyle/>
          <a:p>
            <a:fld id="{78AC795E-D2A2-4FCD-8458-012EDEAD8A09}" type="slidenum">
              <a:rPr lang="en-US" smtClean="0"/>
              <a:t>24</a:t>
            </a:fld>
            <a:endParaRPr lang="en-US"/>
          </a:p>
        </p:txBody>
      </p:sp>
    </p:spTree>
    <p:extLst>
      <p:ext uri="{BB962C8B-B14F-4D97-AF65-F5344CB8AC3E}">
        <p14:creationId xmlns:p14="http://schemas.microsoft.com/office/powerpoint/2010/main" val="191111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Amy</a:t>
            </a:r>
          </a:p>
          <a:p>
            <a:endParaRPr lang="en-US"/>
          </a:p>
          <a:p>
            <a:r>
              <a:rPr lang="en-US"/>
              <a:t>Handout - prompts</a:t>
            </a:r>
          </a:p>
        </p:txBody>
      </p:sp>
      <p:sp>
        <p:nvSpPr>
          <p:cNvPr id="4" name="Slide Number Placeholder 3"/>
          <p:cNvSpPr>
            <a:spLocks noGrp="1"/>
          </p:cNvSpPr>
          <p:nvPr>
            <p:ph type="sldNum" sz="quarter" idx="5"/>
          </p:nvPr>
        </p:nvSpPr>
        <p:spPr/>
        <p:txBody>
          <a:bodyPr/>
          <a:lstStyle/>
          <a:p>
            <a:fld id="{78AC795E-D2A2-4FCD-8458-012EDEAD8A09}" type="slidenum">
              <a:rPr lang="en-US" smtClean="0"/>
              <a:t>25</a:t>
            </a:fld>
            <a:endParaRPr lang="en-US"/>
          </a:p>
        </p:txBody>
      </p:sp>
    </p:spTree>
    <p:extLst>
      <p:ext uri="{BB962C8B-B14F-4D97-AF65-F5344CB8AC3E}">
        <p14:creationId xmlns:p14="http://schemas.microsoft.com/office/powerpoint/2010/main" val="2697583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linking and integration take time, expertise and state commitment. Let’s review some potential next steps for you to consider. </a:t>
            </a:r>
          </a:p>
          <a:p>
            <a:endParaRPr lang="en-US"/>
          </a:p>
          <a:p>
            <a:r>
              <a:rPr lang="en-US"/>
              <a:t>What’s one thing you’ll commit to when you get home? Have share out. </a:t>
            </a:r>
          </a:p>
        </p:txBody>
      </p:sp>
      <p:sp>
        <p:nvSpPr>
          <p:cNvPr id="4" name="Slide Number Placeholder 3"/>
          <p:cNvSpPr>
            <a:spLocks noGrp="1"/>
          </p:cNvSpPr>
          <p:nvPr>
            <p:ph type="sldNum" sz="quarter" idx="5"/>
          </p:nvPr>
        </p:nvSpPr>
        <p:spPr/>
        <p:txBody>
          <a:bodyPr/>
          <a:lstStyle/>
          <a:p>
            <a:fld id="{5AE7A38C-5F75-D34C-8EEB-9617AEF57B70}" type="slidenum">
              <a:rPr lang="en-US" smtClean="0"/>
              <a:pPr/>
              <a:t>27</a:t>
            </a:fld>
            <a:endParaRPr lang="en-US"/>
          </a:p>
        </p:txBody>
      </p:sp>
    </p:spTree>
    <p:extLst>
      <p:ext uri="{BB962C8B-B14F-4D97-AF65-F5344CB8AC3E}">
        <p14:creationId xmlns:p14="http://schemas.microsoft.com/office/powerpoint/2010/main" val="52413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mentioned, DaSy and other TA centers have a variety of resources you can use to support your data communication improvement efforts for transition. And if you haven’t read it yet, please check out the Letter to Nix about confirming that notification is referral.</a:t>
            </a:r>
          </a:p>
        </p:txBody>
      </p:sp>
      <p:sp>
        <p:nvSpPr>
          <p:cNvPr id="4" name="Slide Number Placeholder 3"/>
          <p:cNvSpPr>
            <a:spLocks noGrp="1"/>
          </p:cNvSpPr>
          <p:nvPr>
            <p:ph type="sldNum" sz="quarter" idx="5"/>
          </p:nvPr>
        </p:nvSpPr>
        <p:spPr/>
        <p:txBody>
          <a:bodyPr/>
          <a:lstStyle/>
          <a:p>
            <a:fld id="{5AE7A38C-5F75-D34C-8EEB-9617AEF57B70}" type="slidenum">
              <a:rPr lang="en-US" smtClean="0"/>
              <a:t>28</a:t>
            </a:fld>
            <a:endParaRPr lang="en-US"/>
          </a:p>
        </p:txBody>
      </p:sp>
    </p:spTree>
    <p:extLst>
      <p:ext uri="{BB962C8B-B14F-4D97-AF65-F5344CB8AC3E}">
        <p14:creationId xmlns:p14="http://schemas.microsoft.com/office/powerpoint/2010/main" val="745366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t>29</a:t>
            </a:fld>
            <a:endParaRPr lang="en-US"/>
          </a:p>
        </p:txBody>
      </p:sp>
    </p:spTree>
    <p:extLst>
      <p:ext uri="{BB962C8B-B14F-4D97-AF65-F5344CB8AC3E}">
        <p14:creationId xmlns:p14="http://schemas.microsoft.com/office/powerpoint/2010/main" val="255633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a:t>
            </a:r>
          </a:p>
        </p:txBody>
      </p:sp>
      <p:sp>
        <p:nvSpPr>
          <p:cNvPr id="4" name="Slide Number Placeholder 3"/>
          <p:cNvSpPr>
            <a:spLocks noGrp="1"/>
          </p:cNvSpPr>
          <p:nvPr>
            <p:ph type="sldNum" sz="quarter" idx="5"/>
          </p:nvPr>
        </p:nvSpPr>
        <p:spPr/>
        <p:txBody>
          <a:bodyPr/>
          <a:lstStyle/>
          <a:p>
            <a:fld id="{78AC795E-D2A2-4FCD-8458-012EDEAD8A09}" type="slidenum">
              <a:rPr lang="en-US" smtClean="0"/>
              <a:t>3</a:t>
            </a:fld>
            <a:endParaRPr lang="en-US"/>
          </a:p>
        </p:txBody>
      </p:sp>
    </p:spTree>
    <p:extLst>
      <p:ext uri="{BB962C8B-B14F-4D97-AF65-F5344CB8AC3E}">
        <p14:creationId xmlns:p14="http://schemas.microsoft.com/office/powerpoint/2010/main" val="1896661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a:t>
            </a:r>
          </a:p>
        </p:txBody>
      </p:sp>
      <p:sp>
        <p:nvSpPr>
          <p:cNvPr id="4" name="Slide Number Placeholder 3"/>
          <p:cNvSpPr>
            <a:spLocks noGrp="1"/>
          </p:cNvSpPr>
          <p:nvPr>
            <p:ph type="sldNum" sz="quarter" idx="5"/>
          </p:nvPr>
        </p:nvSpPr>
        <p:spPr/>
        <p:txBody>
          <a:bodyPr/>
          <a:lstStyle/>
          <a:p>
            <a:fld id="{78AC795E-D2A2-4FCD-8458-012EDEAD8A09}" type="slidenum">
              <a:rPr lang="en-US" smtClean="0"/>
              <a:t>4</a:t>
            </a:fld>
            <a:endParaRPr lang="en-US"/>
          </a:p>
        </p:txBody>
      </p:sp>
    </p:spTree>
    <p:extLst>
      <p:ext uri="{BB962C8B-B14F-4D97-AF65-F5344CB8AC3E}">
        <p14:creationId xmlns:p14="http://schemas.microsoft.com/office/powerpoint/2010/main" val="3135411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a:t>
            </a:r>
          </a:p>
          <a:p>
            <a:r>
              <a:rPr lang="en-US"/>
              <a:t>Links embedded</a:t>
            </a:r>
          </a:p>
        </p:txBody>
      </p:sp>
      <p:sp>
        <p:nvSpPr>
          <p:cNvPr id="4" name="Slide Number Placeholder 3"/>
          <p:cNvSpPr>
            <a:spLocks noGrp="1"/>
          </p:cNvSpPr>
          <p:nvPr>
            <p:ph type="sldNum" sz="quarter" idx="5"/>
          </p:nvPr>
        </p:nvSpPr>
        <p:spPr/>
        <p:txBody>
          <a:bodyPr/>
          <a:lstStyle/>
          <a:p>
            <a:fld id="{78AC795E-D2A2-4FCD-8458-012EDEAD8A09}" type="slidenum">
              <a:rPr lang="en-US" smtClean="0"/>
              <a:t>5</a:t>
            </a:fld>
            <a:endParaRPr lang="en-US"/>
          </a:p>
        </p:txBody>
      </p:sp>
    </p:spTree>
    <p:extLst>
      <p:ext uri="{BB962C8B-B14F-4D97-AF65-F5344CB8AC3E}">
        <p14:creationId xmlns:p14="http://schemas.microsoft.com/office/powerpoint/2010/main" val="410392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a:t>
            </a:r>
          </a:p>
          <a:p>
            <a:r>
              <a:rPr lang="en-US"/>
              <a:t>Introduce transition, from notification to additional data sharing for program benefit. How does the notification and referral take place? What else is shared? Does it start with the resource coordinator sending it to the LEA who sends it on to the SEA, or are referrals batch sent from the program system? </a:t>
            </a:r>
          </a:p>
          <a:p>
            <a:endParaRPr lang="en-US"/>
          </a:p>
          <a:p>
            <a:r>
              <a:rPr lang="en-US"/>
              <a:t>We want you to map out what that looks like for your program. And if you don’t know, that’s ok. Those black boxes are the likely points of improvement.</a:t>
            </a:r>
          </a:p>
        </p:txBody>
      </p:sp>
      <p:sp>
        <p:nvSpPr>
          <p:cNvPr id="4" name="Slide Number Placeholder 3"/>
          <p:cNvSpPr>
            <a:spLocks noGrp="1"/>
          </p:cNvSpPr>
          <p:nvPr>
            <p:ph type="sldNum" sz="quarter" idx="5"/>
          </p:nvPr>
        </p:nvSpPr>
        <p:spPr/>
        <p:txBody>
          <a:bodyPr/>
          <a:lstStyle/>
          <a:p>
            <a:fld id="{78AC795E-D2A2-4FCD-8458-012EDEAD8A09}" type="slidenum">
              <a:rPr lang="en-US" smtClean="0"/>
              <a:t>6</a:t>
            </a:fld>
            <a:endParaRPr lang="en-US"/>
          </a:p>
        </p:txBody>
      </p:sp>
    </p:spTree>
    <p:extLst>
      <p:ext uri="{BB962C8B-B14F-4D97-AF65-F5344CB8AC3E}">
        <p14:creationId xmlns:p14="http://schemas.microsoft.com/office/powerpoint/2010/main" val="350453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a:t>
            </a:r>
          </a:p>
          <a:p>
            <a:endParaRPr lang="en-US"/>
          </a:p>
          <a:p>
            <a:r>
              <a:rPr lang="en-US"/>
              <a:t>Activity: 10 to 15 minutes; share at tables</a:t>
            </a:r>
          </a:p>
          <a:p>
            <a:endParaRPr lang="en-US"/>
          </a:p>
          <a:p>
            <a:r>
              <a:rPr lang="en-US"/>
              <a:t>Who feels like their processes are a bit of a black box, that you aren’t sure how data gets from C to B?</a:t>
            </a:r>
          </a:p>
          <a:p>
            <a:r>
              <a:rPr lang="en-US"/>
              <a:t>Whose processes are really manual? Whose are more automated? –ask to share examples of each</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Calibri" panose="020F0502020204030204" pitchFamily="34" charset="0"/>
              </a:rPr>
              <a:t>Looking at your diagram, where are the bottlenecks and unknowns? What does the process fail to achieve compliance, for example? </a:t>
            </a:r>
            <a:endParaRPr lang="en-US"/>
          </a:p>
          <a:p>
            <a:endParaRPr lang="en-US"/>
          </a:p>
        </p:txBody>
      </p:sp>
      <p:sp>
        <p:nvSpPr>
          <p:cNvPr id="4" name="Slide Number Placeholder 3"/>
          <p:cNvSpPr>
            <a:spLocks noGrp="1"/>
          </p:cNvSpPr>
          <p:nvPr>
            <p:ph type="sldNum" sz="quarter" idx="5"/>
          </p:nvPr>
        </p:nvSpPr>
        <p:spPr/>
        <p:txBody>
          <a:bodyPr/>
          <a:lstStyle/>
          <a:p>
            <a:fld id="{78AC795E-D2A2-4FCD-8458-012EDEAD8A09}" type="slidenum">
              <a:rPr lang="en-US" smtClean="0"/>
              <a:t>7</a:t>
            </a:fld>
            <a:endParaRPr lang="en-US"/>
          </a:p>
        </p:txBody>
      </p:sp>
    </p:spTree>
    <p:extLst>
      <p:ext uri="{BB962C8B-B14F-4D97-AF65-F5344CB8AC3E}">
        <p14:creationId xmlns:p14="http://schemas.microsoft.com/office/powerpoint/2010/main" val="893299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Calibri" panose="020F0502020204030204" pitchFamily="34" charset="0"/>
              </a:rPr>
              <a:t>Ginger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Calibri" panose="020F0502020204030204" pitchFamily="34" charset="0"/>
              </a:rPr>
              <a:t>What's working well and why does it work well? What are the barriers to keeping things from not working well? What kind of barriers are they (people, processes, technology)? What impact are these barriers/issues having on children and families? What information do they wish they had, but don’t?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Calibri" panose="020F0502020204030204" pitchFamily="34" charset="0"/>
              </a:rPr>
              <a:t>Hopes and dreams?—will come back to this later, but begin writing a few notes on what you’d like to change if you could.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Calibri" panose="020F050202020403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78AC795E-D2A2-4FCD-8458-012EDEAD8A09}" type="slidenum">
              <a:rPr lang="en-US" smtClean="0"/>
              <a:t>8</a:t>
            </a:fld>
            <a:endParaRPr lang="en-US"/>
          </a:p>
        </p:txBody>
      </p:sp>
    </p:spTree>
    <p:extLst>
      <p:ext uri="{BB962C8B-B14F-4D97-AF65-F5344CB8AC3E}">
        <p14:creationId xmlns:p14="http://schemas.microsoft.com/office/powerpoint/2010/main" val="3431083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C795E-D2A2-4FCD-8458-012EDEAD8A09}" type="slidenum">
              <a:rPr lang="en-US" smtClean="0"/>
              <a:t>9</a:t>
            </a:fld>
            <a:endParaRPr lang="en-US"/>
          </a:p>
        </p:txBody>
      </p:sp>
    </p:spTree>
    <p:extLst>
      <p:ext uri="{BB962C8B-B14F-4D97-AF65-F5344CB8AC3E}">
        <p14:creationId xmlns:p14="http://schemas.microsoft.com/office/powerpoint/2010/main" val="2958524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B804C3C2-9787-E940-96FB-F9FE96BC97C9}"/>
              </a:ext>
            </a:extLst>
          </p:cNvPr>
          <p:cNvSpPr>
            <a:spLocks noGrp="1"/>
          </p:cNvSpPr>
          <p:nvPr>
            <p:ph type="ctrTitle"/>
          </p:nvPr>
        </p:nvSpPr>
        <p:spPr>
          <a:xfrm>
            <a:off x="495358" y="1032734"/>
            <a:ext cx="5300664" cy="3255962"/>
          </a:xfrm>
        </p:spPr>
        <p:txBody>
          <a:bodyPr anchor="b">
            <a:normAutofit/>
          </a:bodyPr>
          <a:lstStyle>
            <a:lvl1pPr algn="l">
              <a:lnSpc>
                <a:spcPct val="100000"/>
              </a:lnSpc>
              <a:defRPr sz="4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5" y="4570743"/>
            <a:ext cx="5300664" cy="1739897"/>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Authors &amp; Affiliations</a:t>
            </a:r>
          </a:p>
        </p:txBody>
      </p:sp>
      <p:sp>
        <p:nvSpPr>
          <p:cNvPr id="8" name="Rectangle 7">
            <a:extLst>
              <a:ext uri="{FF2B5EF4-FFF2-40B4-BE49-F238E27FC236}">
                <a16:creationId xmlns:a16="http://schemas.microsoft.com/office/drawing/2014/main" id="{ABD73571-B3E4-DE42-9902-1FEBA637C67C}"/>
              </a:ext>
            </a:extLst>
          </p:cNvPr>
          <p:cNvSpPr/>
          <p:nvPr/>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9" name="Picture 18">
            <a:extLst>
              <a:ext uri="{FF2B5EF4-FFF2-40B4-BE49-F238E27FC236}">
                <a16:creationId xmlns:a16="http://schemas.microsoft.com/office/drawing/2014/main" id="{FE0615AD-8FBE-3E43-9E47-8226A0C10881}"/>
              </a:ext>
            </a:extLst>
          </p:cNvPr>
          <p:cNvPicPr>
            <a:picLocks noChangeAspect="1"/>
          </p:cNvPicPr>
          <p:nvPr/>
        </p:nvPicPr>
        <p:blipFill>
          <a:blip r:embed="rId2"/>
          <a:stretch>
            <a:fillRect/>
          </a:stretch>
        </p:blipFill>
        <p:spPr>
          <a:xfrm>
            <a:off x="523182" y="170970"/>
            <a:ext cx="2210292" cy="731520"/>
          </a:xfrm>
          <a:prstGeom prst="rect">
            <a:avLst/>
          </a:prstGeom>
        </p:spPr>
      </p:pic>
      <p:pic>
        <p:nvPicPr>
          <p:cNvPr id="5" name="Picture 4" descr="SRI Logo&#10;&#10;">
            <a:extLst>
              <a:ext uri="{FF2B5EF4-FFF2-40B4-BE49-F238E27FC236}">
                <a16:creationId xmlns:a16="http://schemas.microsoft.com/office/drawing/2014/main" id="{A33488D4-9DE4-89CD-21FE-1254E0637477}"/>
              </a:ext>
            </a:extLst>
          </p:cNvPr>
          <p:cNvPicPr>
            <a:picLocks noChangeAspect="1"/>
          </p:cNvPicPr>
          <p:nvPr/>
        </p:nvPicPr>
        <p:blipFill>
          <a:blip r:embed="rId3"/>
          <a:stretch>
            <a:fillRect/>
          </a:stretch>
        </p:blipFill>
        <p:spPr>
          <a:xfrm>
            <a:off x="4778282" y="6314570"/>
            <a:ext cx="1005840" cy="391982"/>
          </a:xfrm>
          <a:prstGeom prst="rect">
            <a:avLst/>
          </a:prstGeom>
        </p:spPr>
      </p:pic>
      <p:sp>
        <p:nvSpPr>
          <p:cNvPr id="4" name="Rectangle 3">
            <a:extLst>
              <a:ext uri="{FF2B5EF4-FFF2-40B4-BE49-F238E27FC236}">
                <a16:creationId xmlns:a16="http://schemas.microsoft.com/office/drawing/2014/main" id="{A38218B1-076C-A033-E3BB-7417FF43A1E9}"/>
              </a:ext>
            </a:extLst>
          </p:cNvPr>
          <p:cNvSpPr/>
          <p:nvPr userDrawn="1"/>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6" name="Rectangle 5">
            <a:extLst>
              <a:ext uri="{FF2B5EF4-FFF2-40B4-BE49-F238E27FC236}">
                <a16:creationId xmlns:a16="http://schemas.microsoft.com/office/drawing/2014/main" id="{CE7A84B9-3630-5B62-2A1C-7DCE7CEDAA0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7" name="Picture 6">
            <a:extLst>
              <a:ext uri="{FF2B5EF4-FFF2-40B4-BE49-F238E27FC236}">
                <a16:creationId xmlns:a16="http://schemas.microsoft.com/office/drawing/2014/main" id="{BEC4B79A-BF07-B659-CCAE-AB6C02EC579D}"/>
              </a:ext>
            </a:extLst>
          </p:cNvPr>
          <p:cNvPicPr>
            <a:picLocks noChangeAspect="1"/>
          </p:cNvPicPr>
          <p:nvPr userDrawn="1"/>
        </p:nvPicPr>
        <p:blipFill>
          <a:blip r:embed="rId2"/>
          <a:stretch>
            <a:fillRect/>
          </a:stretch>
        </p:blipFill>
        <p:spPr>
          <a:xfrm>
            <a:off x="523182" y="170970"/>
            <a:ext cx="2210292" cy="731520"/>
          </a:xfrm>
          <a:prstGeom prst="rect">
            <a:avLst/>
          </a:prstGeom>
        </p:spPr>
      </p:pic>
      <p:pic>
        <p:nvPicPr>
          <p:cNvPr id="11" name="Picture 10" descr="SRI Logo&#10;&#10;">
            <a:extLst>
              <a:ext uri="{FF2B5EF4-FFF2-40B4-BE49-F238E27FC236}">
                <a16:creationId xmlns:a16="http://schemas.microsoft.com/office/drawing/2014/main" id="{968579F0-4ECE-97C9-A1C8-27766072228B}"/>
              </a:ext>
            </a:extLst>
          </p:cNvPr>
          <p:cNvPicPr>
            <a:picLocks noChangeAspect="1"/>
          </p:cNvPicPr>
          <p:nvPr userDrawn="1"/>
        </p:nvPicPr>
        <p:blipFill>
          <a:blip r:embed="rId3"/>
          <a:stretch>
            <a:fillRect/>
          </a:stretch>
        </p:blipFill>
        <p:spPr>
          <a:xfrm>
            <a:off x="4742021" y="6200705"/>
            <a:ext cx="1005840" cy="391982"/>
          </a:xfrm>
          <a:prstGeom prst="rect">
            <a:avLst/>
          </a:prstGeom>
        </p:spPr>
      </p:pic>
    </p:spTree>
    <p:extLst>
      <p:ext uri="{BB962C8B-B14F-4D97-AF65-F5344CB8AC3E}">
        <p14:creationId xmlns:p14="http://schemas.microsoft.com/office/powerpoint/2010/main" val="1891022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FEB0352-F9D2-B044-A614-D5D3D9482497}"/>
              </a:ext>
            </a:extLst>
          </p:cNvPr>
          <p:cNvSpPr txBox="1">
            <a:spLocks/>
          </p:cNvSpPr>
          <p:nvPr/>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rgbClr val="154578"/>
                </a:solidFill>
              </a:rPr>
              <a:pPr/>
              <a:t>‹#›</a:t>
            </a:fld>
            <a:endParaRPr lang="en-US">
              <a:solidFill>
                <a:srgbClr val="154578"/>
              </a:solidFill>
            </a:endParaRPr>
          </a:p>
        </p:txBody>
      </p:sp>
      <p:sp>
        <p:nvSpPr>
          <p:cNvPr id="2" name="Date Placeholder 3">
            <a:extLst>
              <a:ext uri="{FF2B5EF4-FFF2-40B4-BE49-F238E27FC236}">
                <a16:creationId xmlns:a16="http://schemas.microsoft.com/office/drawing/2014/main" id="{02E252EA-9E4C-77E7-FD6A-34B5B03C456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rgbClr val="154578"/>
                </a:solidFill>
              </a:rPr>
              <a:pPr/>
              <a:t>‹#›</a:t>
            </a:fld>
            <a:endParaRPr lang="en-US">
              <a:solidFill>
                <a:srgbClr val="154578"/>
              </a:solidFill>
            </a:endParaRPr>
          </a:p>
        </p:txBody>
      </p:sp>
    </p:spTree>
    <p:extLst>
      <p:ext uri="{BB962C8B-B14F-4D97-AF65-F5344CB8AC3E}">
        <p14:creationId xmlns:p14="http://schemas.microsoft.com/office/powerpoint/2010/main" val="3556524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F9A3-8D34-A442-AB9A-B91240E802D8}"/>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B64D7-E98E-FD4C-8A40-6B870EBB358E}"/>
              </a:ext>
            </a:extLst>
          </p:cNvPr>
          <p:cNvSpPr>
            <a:spLocks noGrp="1"/>
          </p:cNvSpPr>
          <p:nvPr>
            <p:ph idx="1"/>
          </p:nvPr>
        </p:nvSpPr>
        <p:spPr>
          <a:xfrm>
            <a:off x="5183188" y="457201"/>
            <a:ext cx="6172200" cy="5403850"/>
          </a:xfrm>
        </p:spPr>
        <p:txBody>
          <a:bodyPr/>
          <a:lstStyle>
            <a:lvl1pPr>
              <a:defRPr sz="24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0CA11-0E82-7E47-8650-31921D8BF25E}"/>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30D33D83-16A1-B94D-9619-17DE350E462D}"/>
              </a:ext>
            </a:extLst>
          </p:cNvPr>
          <p:cNvSpPr txBox="1">
            <a:spLocks/>
          </p:cNvSpPr>
          <p:nvPr/>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Rectangle 8">
            <a:extLst>
              <a:ext uri="{FF2B5EF4-FFF2-40B4-BE49-F238E27FC236}">
                <a16:creationId xmlns:a16="http://schemas.microsoft.com/office/drawing/2014/main" id="{D5E6F029-3380-DA41-B576-60CC4FA826D5}"/>
              </a:ext>
            </a:extLst>
          </p:cNvPr>
          <p:cNvSpPr/>
          <p:nvPr/>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1" name="Picture 10">
            <a:extLst>
              <a:ext uri="{FF2B5EF4-FFF2-40B4-BE49-F238E27FC236}">
                <a16:creationId xmlns:a16="http://schemas.microsoft.com/office/drawing/2014/main" id="{331F90A6-F424-F443-81B7-9DF3D5D62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2" name="Rectangle 11">
            <a:extLst>
              <a:ext uri="{FF2B5EF4-FFF2-40B4-BE49-F238E27FC236}">
                <a16:creationId xmlns:a16="http://schemas.microsoft.com/office/drawing/2014/main" id="{3506C722-754B-9646-943B-C6D19FAED5F2}"/>
              </a:ext>
            </a:extLst>
          </p:cNvPr>
          <p:cNvSpPr/>
          <p:nvPr/>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5" name="Date Placeholder 3">
            <a:extLst>
              <a:ext uri="{FF2B5EF4-FFF2-40B4-BE49-F238E27FC236}">
                <a16:creationId xmlns:a16="http://schemas.microsoft.com/office/drawing/2014/main" id="{DC2D388A-9E39-7418-95D0-67815E93F35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6" name="Rectangle 5">
            <a:extLst>
              <a:ext uri="{FF2B5EF4-FFF2-40B4-BE49-F238E27FC236}">
                <a16:creationId xmlns:a16="http://schemas.microsoft.com/office/drawing/2014/main" id="{6DB79059-EFEE-C921-F5D1-8A04B2EA1AF4}"/>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7" name="Picture 6">
            <a:extLst>
              <a:ext uri="{FF2B5EF4-FFF2-40B4-BE49-F238E27FC236}">
                <a16:creationId xmlns:a16="http://schemas.microsoft.com/office/drawing/2014/main" id="{E51415CC-0EA4-CFE8-D615-5564E41E8E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0" name="Rectangle 9">
            <a:extLst>
              <a:ext uri="{FF2B5EF4-FFF2-40B4-BE49-F238E27FC236}">
                <a16:creationId xmlns:a16="http://schemas.microsoft.com/office/drawing/2014/main" id="{872D4DBE-F3B8-589E-E84C-44DCAB30E3B7}"/>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Tree>
    <p:extLst>
      <p:ext uri="{BB962C8B-B14F-4D97-AF65-F5344CB8AC3E}">
        <p14:creationId xmlns:p14="http://schemas.microsoft.com/office/powerpoint/2010/main" val="3242571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55395DF-49A0-5F45-94AB-3900E8582DDE}"/>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C582E268-A8F4-7743-8D1A-DA97EEE0C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FAA1E1D3-B500-0048-B59E-E681E97EA974}"/>
              </a:ext>
            </a:extLst>
          </p:cNvPr>
          <p:cNvSpPr txBox="1">
            <a:spLocks/>
          </p:cNvSpPr>
          <p:nvPr/>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Title 4">
            <a:extLst>
              <a:ext uri="{FF2B5EF4-FFF2-40B4-BE49-F238E27FC236}">
                <a16:creationId xmlns:a16="http://schemas.microsoft.com/office/drawing/2014/main" id="{B4DA8F08-7FF8-5846-A1F3-9A1CE307C9B6}"/>
              </a:ext>
            </a:extLst>
          </p:cNvPr>
          <p:cNvSpPr>
            <a:spLocks noGrp="1"/>
          </p:cNvSpPr>
          <p:nvPr>
            <p:ph type="title"/>
          </p:nvPr>
        </p:nvSpPr>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9CEE7F13-F52D-7C43-9F04-29EF723D6555}"/>
              </a:ext>
            </a:extLst>
          </p:cNvPr>
          <p:cNvCxnSpPr/>
          <p:nvPr/>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D535DE0-65E3-269A-5E59-2D871F1FF11E}"/>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6" name="Picture 5">
            <a:extLst>
              <a:ext uri="{FF2B5EF4-FFF2-40B4-BE49-F238E27FC236}">
                <a16:creationId xmlns:a16="http://schemas.microsoft.com/office/drawing/2014/main" id="{F65A0DA1-094B-F418-6B97-CE17ECBDF9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7" name="Rectangle 6">
            <a:extLst>
              <a:ext uri="{FF2B5EF4-FFF2-40B4-BE49-F238E27FC236}">
                <a16:creationId xmlns:a16="http://schemas.microsoft.com/office/drawing/2014/main" id="{8A9ECB76-FF94-2910-9534-2623AA25427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3" name="Date Placeholder 3">
            <a:extLst>
              <a:ext uri="{FF2B5EF4-FFF2-40B4-BE49-F238E27FC236}">
                <a16:creationId xmlns:a16="http://schemas.microsoft.com/office/drawing/2014/main" id="{429AE267-666A-39E1-836D-1C7FF4B5436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4" name="Straight Connector 13">
            <a:extLst>
              <a:ext uri="{FF2B5EF4-FFF2-40B4-BE49-F238E27FC236}">
                <a16:creationId xmlns:a16="http://schemas.microsoft.com/office/drawing/2014/main" id="{8FF6F872-37D0-E495-012B-297032EBD344}"/>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887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7423151" y="2058987"/>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C582E268-A8F4-7743-8D1A-DA97EEE0C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FAA1E1D3-B500-0048-B59E-E681E97EA974}"/>
              </a:ext>
            </a:extLst>
          </p:cNvPr>
          <p:cNvSpPr txBox="1">
            <a:spLocks/>
          </p:cNvSpPr>
          <p:nvPr/>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Picture Placeholder 2">
            <a:extLst>
              <a:ext uri="{FF2B5EF4-FFF2-40B4-BE49-F238E27FC236}">
                <a16:creationId xmlns:a16="http://schemas.microsoft.com/office/drawing/2014/main" id="{8D2E7641-E5E6-DA46-BCEF-4F0045838D03}"/>
              </a:ext>
            </a:extLst>
          </p:cNvPr>
          <p:cNvSpPr>
            <a:spLocks noGrp="1"/>
          </p:cNvSpPr>
          <p:nvPr>
            <p:ph type="pic" idx="1"/>
          </p:nvPr>
        </p:nvSpPr>
        <p:spPr>
          <a:xfrm>
            <a:off x="836612" y="2058987"/>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Title 2">
            <a:extLst>
              <a:ext uri="{FF2B5EF4-FFF2-40B4-BE49-F238E27FC236}">
                <a16:creationId xmlns:a16="http://schemas.microsoft.com/office/drawing/2014/main" id="{C1781DDC-FAAB-1D48-A740-F63BA1EC640F}"/>
              </a:ext>
            </a:extLst>
          </p:cNvPr>
          <p:cNvSpPr>
            <a:spLocks noGrp="1"/>
          </p:cNvSpPr>
          <p:nvPr>
            <p:ph type="title"/>
          </p:nvPr>
        </p:nvSpPr>
        <p:spPr/>
        <p:txBody>
          <a:bodyPr/>
          <a:lstStyle/>
          <a:p>
            <a:r>
              <a:rPr lang="en-US"/>
              <a:t>Click to edit Master title style</a:t>
            </a:r>
          </a:p>
        </p:txBody>
      </p:sp>
      <p:cxnSp>
        <p:nvCxnSpPr>
          <p:cNvPr id="13" name="Straight Connector 12">
            <a:extLst>
              <a:ext uri="{FF2B5EF4-FFF2-40B4-BE49-F238E27FC236}">
                <a16:creationId xmlns:a16="http://schemas.microsoft.com/office/drawing/2014/main" id="{85EA0ADD-956A-E54E-8B99-BA2A33D393EC}"/>
              </a:ext>
            </a:extLst>
          </p:cNvPr>
          <p:cNvCxnSpPr/>
          <p:nvPr/>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11DEEDD-0848-0BB3-D8AC-16ACC2DA6F19}"/>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5" name="Picture 4">
            <a:extLst>
              <a:ext uri="{FF2B5EF4-FFF2-40B4-BE49-F238E27FC236}">
                <a16:creationId xmlns:a16="http://schemas.microsoft.com/office/drawing/2014/main" id="{4D9FA313-877F-CAB4-BC6C-E04987AB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6" name="Rectangle 5">
            <a:extLst>
              <a:ext uri="{FF2B5EF4-FFF2-40B4-BE49-F238E27FC236}">
                <a16:creationId xmlns:a16="http://schemas.microsoft.com/office/drawing/2014/main" id="{16E7CF73-E9E6-0A48-4EED-397C552828C0}"/>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7" name="Date Placeholder 3">
            <a:extLst>
              <a:ext uri="{FF2B5EF4-FFF2-40B4-BE49-F238E27FC236}">
                <a16:creationId xmlns:a16="http://schemas.microsoft.com/office/drawing/2014/main" id="{F348F433-A7E8-2CD4-1204-108854341369}"/>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4" name="Straight Connector 13">
            <a:extLst>
              <a:ext uri="{FF2B5EF4-FFF2-40B4-BE49-F238E27FC236}">
                <a16:creationId xmlns:a16="http://schemas.microsoft.com/office/drawing/2014/main" id="{243BA95F-2B9A-0970-81E1-E9CB94E1908B}"/>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9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3B66B617-154B-C54C-916F-2E3EDB88AD40}"/>
              </a:ext>
            </a:extLst>
          </p:cNvPr>
          <p:cNvSpPr txBox="1">
            <a:spLocks/>
          </p:cNvSpPr>
          <p:nvPr/>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a:xfrm>
            <a:off x="838200" y="1825625"/>
            <a:ext cx="10515600" cy="4121788"/>
          </a:xfrm>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5" name="Picture 14">
            <a:extLst>
              <a:ext uri="{FF2B5EF4-FFF2-40B4-BE49-F238E27FC236}">
                <a16:creationId xmlns:a16="http://schemas.microsoft.com/office/drawing/2014/main" id="{1EE89859-A09C-8D4E-985F-81D5BF993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cxnSp>
        <p:nvCxnSpPr>
          <p:cNvPr id="11" name="Straight Connector 10">
            <a:extLst>
              <a:ext uri="{FF2B5EF4-FFF2-40B4-BE49-F238E27FC236}">
                <a16:creationId xmlns:a16="http://schemas.microsoft.com/office/drawing/2014/main" id="{741D638F-16BA-174C-A385-51CF95BB68DD}"/>
              </a:ext>
            </a:extLst>
          </p:cNvPr>
          <p:cNvCxnSpPr/>
          <p:nvPr/>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F28B8A7-A134-9414-6A95-E3FAC07798EC}"/>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0D83D1D-CC64-CC96-E331-3D80F224CEFC}"/>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6" name="Picture 5">
            <a:extLst>
              <a:ext uri="{FF2B5EF4-FFF2-40B4-BE49-F238E27FC236}">
                <a16:creationId xmlns:a16="http://schemas.microsoft.com/office/drawing/2014/main" id="{93B6E2D4-AA84-586E-00F7-2E89C9939A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8" name="Rectangle 7">
            <a:extLst>
              <a:ext uri="{FF2B5EF4-FFF2-40B4-BE49-F238E27FC236}">
                <a16:creationId xmlns:a16="http://schemas.microsoft.com/office/drawing/2014/main" id="{102A9D8C-E265-DC46-2C3D-8645E9E0F965}"/>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cxnSp>
        <p:nvCxnSpPr>
          <p:cNvPr id="9" name="Straight Connector 8">
            <a:extLst>
              <a:ext uri="{FF2B5EF4-FFF2-40B4-BE49-F238E27FC236}">
                <a16:creationId xmlns:a16="http://schemas.microsoft.com/office/drawing/2014/main" id="{516C1A23-3732-B916-8F8B-0D29F951EE43}"/>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429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D761EDC7-9D99-F748-847D-8BC8146F6C7D}"/>
              </a:ext>
            </a:extLst>
          </p:cNvPr>
          <p:cNvSpPr txBox="1">
            <a:spLocks/>
          </p:cNvSpPr>
          <p:nvPr/>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7AB53C1-60F3-B84B-B1B7-D08E877590D9}"/>
              </a:ext>
            </a:extLst>
          </p:cNvPr>
          <p:cNvSpPr/>
          <p:nvPr/>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a:xfrm>
            <a:off x="838200" y="1825625"/>
            <a:ext cx="10515600" cy="3822821"/>
          </a:xfrm>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5" name="Picture 14">
            <a:extLst>
              <a:ext uri="{FF2B5EF4-FFF2-40B4-BE49-F238E27FC236}">
                <a16:creationId xmlns:a16="http://schemas.microsoft.com/office/drawing/2014/main" id="{1EE89859-A09C-8D4E-985F-81D5BF993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cxnSp>
        <p:nvCxnSpPr>
          <p:cNvPr id="8" name="Straight Connector 7">
            <a:extLst>
              <a:ext uri="{FF2B5EF4-FFF2-40B4-BE49-F238E27FC236}">
                <a16:creationId xmlns:a16="http://schemas.microsoft.com/office/drawing/2014/main" id="{6C4E6479-DBC6-D340-9083-F99AA10359EE}"/>
              </a:ext>
            </a:extLst>
          </p:cNvPr>
          <p:cNvCxnSpPr/>
          <p:nvPr/>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906B9BA-2E32-DA12-E938-9AA9F2ACD2A6}"/>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6" name="Rectangle 5">
            <a:extLst>
              <a:ext uri="{FF2B5EF4-FFF2-40B4-BE49-F238E27FC236}">
                <a16:creationId xmlns:a16="http://schemas.microsoft.com/office/drawing/2014/main" id="{2738890A-BD39-13D2-F800-16759A44F480}"/>
              </a:ext>
            </a:extLst>
          </p:cNvPr>
          <p:cNvSpPr/>
          <p:nvPr userDrawn="1"/>
        </p:nvSpPr>
        <p:spPr>
          <a:xfrm>
            <a:off x="0" y="1691320"/>
            <a:ext cx="12192000" cy="4069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9" name="Rectangle 8">
            <a:extLst>
              <a:ext uri="{FF2B5EF4-FFF2-40B4-BE49-F238E27FC236}">
                <a16:creationId xmlns:a16="http://schemas.microsoft.com/office/drawing/2014/main" id="{AF3F20B4-D911-CA88-AD1D-4F48365CF14C}"/>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1" name="Picture 10">
            <a:extLst>
              <a:ext uri="{FF2B5EF4-FFF2-40B4-BE49-F238E27FC236}">
                <a16:creationId xmlns:a16="http://schemas.microsoft.com/office/drawing/2014/main" id="{A6ABB491-6787-E66C-5621-95E6482637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2" name="Rectangle 11">
            <a:extLst>
              <a:ext uri="{FF2B5EF4-FFF2-40B4-BE49-F238E27FC236}">
                <a16:creationId xmlns:a16="http://schemas.microsoft.com/office/drawing/2014/main" id="{63F9052F-2E7B-8C09-BA37-3C93B90B35CD}"/>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cxnSp>
        <p:nvCxnSpPr>
          <p:cNvPr id="13" name="Straight Connector 12">
            <a:extLst>
              <a:ext uri="{FF2B5EF4-FFF2-40B4-BE49-F238E27FC236}">
                <a16:creationId xmlns:a16="http://schemas.microsoft.com/office/drawing/2014/main" id="{FF453127-7D03-AE9C-23A1-5B6AD6909C87}"/>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88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p:nvSpPr>
        <p:spPr>
          <a:xfrm>
            <a:off x="0" y="0"/>
            <a:ext cx="12192000" cy="5635487"/>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B804C3C2-9787-E940-96FB-F9FE96BC97C9}"/>
              </a:ext>
            </a:extLst>
          </p:cNvPr>
          <p:cNvSpPr>
            <a:spLocks noGrp="1"/>
          </p:cNvSpPr>
          <p:nvPr>
            <p:ph type="ctrTitle" hasCustomPrompt="1"/>
          </p:nvPr>
        </p:nvSpPr>
        <p:spPr>
          <a:xfrm>
            <a:off x="485774" y="0"/>
            <a:ext cx="7803983" cy="3255962"/>
          </a:xfrm>
        </p:spPr>
        <p:txBody>
          <a:bodyPr anchor="b">
            <a:normAutofit/>
          </a:bodyPr>
          <a:lstStyle>
            <a:lvl1pPr algn="l">
              <a:lnSpc>
                <a:spcPct val="100000"/>
              </a:lnSpc>
              <a:defRPr sz="4800">
                <a:solidFill>
                  <a:schemeClr val="bg1"/>
                </a:solidFill>
              </a:defRPr>
            </a:lvl1pPr>
          </a:lstStyle>
          <a:p>
            <a:r>
              <a:rPr lang="en-US"/>
              <a:t>Section Divider</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4" y="3603627"/>
            <a:ext cx="7803982" cy="173989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
        <p:nvSpPr>
          <p:cNvPr id="8" name="Rectangle 7">
            <a:extLst>
              <a:ext uri="{FF2B5EF4-FFF2-40B4-BE49-F238E27FC236}">
                <a16:creationId xmlns:a16="http://schemas.microsoft.com/office/drawing/2014/main" id="{ABD73571-B3E4-DE42-9902-1FEBA637C67C}"/>
              </a:ext>
            </a:extLst>
          </p:cNvPr>
          <p:cNvSpPr/>
          <p:nvPr/>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0476ED2C-5527-F143-A131-A0F67F0C0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Date Placeholder 3">
            <a:extLst>
              <a:ext uri="{FF2B5EF4-FFF2-40B4-BE49-F238E27FC236}">
                <a16:creationId xmlns:a16="http://schemas.microsoft.com/office/drawing/2014/main" id="{7C8EBEBC-955A-7444-8EA4-6958A0085BD5}"/>
              </a:ext>
            </a:extLst>
          </p:cNvPr>
          <p:cNvSpPr txBox="1">
            <a:spLocks/>
          </p:cNvSpPr>
          <p:nvPr/>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rgbClr val="154578"/>
                </a:solidFill>
              </a:rPr>
              <a:pPr/>
              <a:t>‹#›</a:t>
            </a:fld>
            <a:endParaRPr lang="en-US">
              <a:solidFill>
                <a:srgbClr val="154578"/>
              </a:solidFill>
            </a:endParaRPr>
          </a:p>
        </p:txBody>
      </p:sp>
      <p:pic>
        <p:nvPicPr>
          <p:cNvPr id="4" name="Picture 3">
            <a:extLst>
              <a:ext uri="{FF2B5EF4-FFF2-40B4-BE49-F238E27FC236}">
                <a16:creationId xmlns:a16="http://schemas.microsoft.com/office/drawing/2014/main" id="{B8F2FC0E-43D4-BC45-9E8D-6C0087A3E05E}"/>
              </a:ext>
            </a:extLst>
          </p:cNvPr>
          <p:cNvPicPr>
            <a:picLocks noChangeAspect="1"/>
          </p:cNvPicPr>
          <p:nvPr/>
        </p:nvPicPr>
        <p:blipFill>
          <a:blip r:embed="rId3">
            <a:alphaModFix amt="50000"/>
          </a:blip>
          <a:stretch>
            <a:fillRect/>
          </a:stretch>
        </p:blipFill>
        <p:spPr>
          <a:xfrm>
            <a:off x="7986532" y="-529048"/>
            <a:ext cx="5044585" cy="5044585"/>
          </a:xfrm>
          <a:prstGeom prst="rect">
            <a:avLst/>
          </a:prstGeom>
        </p:spPr>
      </p:pic>
      <p:sp>
        <p:nvSpPr>
          <p:cNvPr id="5" name="Rectangle 4">
            <a:extLst>
              <a:ext uri="{FF2B5EF4-FFF2-40B4-BE49-F238E27FC236}">
                <a16:creationId xmlns:a16="http://schemas.microsoft.com/office/drawing/2014/main" id="{B94D7851-A5E7-D204-6C84-39222AD4338A}"/>
              </a:ext>
            </a:extLst>
          </p:cNvPr>
          <p:cNvSpPr/>
          <p:nvPr userDrawn="1"/>
        </p:nvSpPr>
        <p:spPr>
          <a:xfrm>
            <a:off x="0" y="0"/>
            <a:ext cx="12192000" cy="5635487"/>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6" name="Rectangle 5">
            <a:extLst>
              <a:ext uri="{FF2B5EF4-FFF2-40B4-BE49-F238E27FC236}">
                <a16:creationId xmlns:a16="http://schemas.microsoft.com/office/drawing/2014/main" id="{1BB81DD4-5203-F145-5DA2-D7321AC6F500}"/>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7" name="Picture 6">
            <a:extLst>
              <a:ext uri="{FF2B5EF4-FFF2-40B4-BE49-F238E27FC236}">
                <a16:creationId xmlns:a16="http://schemas.microsoft.com/office/drawing/2014/main" id="{89F5F34F-0C82-E7BC-1925-6E2392B6D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2" name="Date Placeholder 3">
            <a:extLst>
              <a:ext uri="{FF2B5EF4-FFF2-40B4-BE49-F238E27FC236}">
                <a16:creationId xmlns:a16="http://schemas.microsoft.com/office/drawing/2014/main" id="{1ED840A0-8C66-8CBE-421B-7A9EA3CFF4F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rgbClr val="154578"/>
                </a:solidFill>
              </a:rPr>
              <a:pPr/>
              <a:t>‹#›</a:t>
            </a:fld>
            <a:endParaRPr lang="en-US">
              <a:solidFill>
                <a:srgbClr val="154578"/>
              </a:solidFill>
            </a:endParaRPr>
          </a:p>
        </p:txBody>
      </p:sp>
      <p:pic>
        <p:nvPicPr>
          <p:cNvPr id="13" name="Picture 12">
            <a:extLst>
              <a:ext uri="{FF2B5EF4-FFF2-40B4-BE49-F238E27FC236}">
                <a16:creationId xmlns:a16="http://schemas.microsoft.com/office/drawing/2014/main" id="{B888CBA1-F6EA-0DA9-A5D0-559238F5D71F}"/>
              </a:ext>
            </a:extLst>
          </p:cNvPr>
          <p:cNvPicPr>
            <a:picLocks noChangeAspect="1"/>
          </p:cNvPicPr>
          <p:nvPr userDrawn="1"/>
        </p:nvPicPr>
        <p:blipFill>
          <a:blip r:embed="rId3">
            <a:alphaModFix amt="50000"/>
          </a:blip>
          <a:stretch>
            <a:fillRect/>
          </a:stretch>
        </p:blipFill>
        <p:spPr>
          <a:xfrm>
            <a:off x="7986532" y="-529048"/>
            <a:ext cx="5044585" cy="5044585"/>
          </a:xfrm>
          <a:prstGeom prst="rect">
            <a:avLst/>
          </a:prstGeom>
        </p:spPr>
      </p:pic>
    </p:spTree>
    <p:extLst>
      <p:ext uri="{BB962C8B-B14F-4D97-AF65-F5344CB8AC3E}">
        <p14:creationId xmlns:p14="http://schemas.microsoft.com/office/powerpoint/2010/main" val="188393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836D627-FFBF-5F49-8FCD-F2BFAD59D9F1}"/>
              </a:ext>
            </a:extLst>
          </p:cNvPr>
          <p:cNvSpPr/>
          <p:nvPr/>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49F24961-ED3C-484C-BC33-7B4A15ED8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274121BA-EBB7-FF4E-ACCA-E0998F4C510A}"/>
              </a:ext>
            </a:extLst>
          </p:cNvPr>
          <p:cNvSpPr/>
          <p:nvPr/>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CE4F9A42-37D6-1B47-A882-8E818ECD952E}"/>
              </a:ext>
            </a:extLst>
          </p:cNvPr>
          <p:cNvSpPr txBox="1">
            <a:spLocks/>
          </p:cNvSpPr>
          <p:nvPr/>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3" name="Straight Connector 12">
            <a:extLst>
              <a:ext uri="{FF2B5EF4-FFF2-40B4-BE49-F238E27FC236}">
                <a16:creationId xmlns:a16="http://schemas.microsoft.com/office/drawing/2014/main" id="{78047698-6C71-504E-B128-C955D3CD0548}"/>
              </a:ext>
            </a:extLst>
          </p:cNvPr>
          <p:cNvCxnSpPr/>
          <p:nvPr/>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41F543D-CDCB-7706-CC0F-6F4A110EE1E4}"/>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6" name="Picture 5">
            <a:extLst>
              <a:ext uri="{FF2B5EF4-FFF2-40B4-BE49-F238E27FC236}">
                <a16:creationId xmlns:a16="http://schemas.microsoft.com/office/drawing/2014/main" id="{F013E147-85A4-D688-5FA6-2B3E48578E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7" name="Rectangle 6">
            <a:extLst>
              <a:ext uri="{FF2B5EF4-FFF2-40B4-BE49-F238E27FC236}">
                <a16:creationId xmlns:a16="http://schemas.microsoft.com/office/drawing/2014/main" id="{3FBD14D0-46AC-8A59-EF71-D32AAE40E4F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9" name="Date Placeholder 3">
            <a:extLst>
              <a:ext uri="{FF2B5EF4-FFF2-40B4-BE49-F238E27FC236}">
                <a16:creationId xmlns:a16="http://schemas.microsoft.com/office/drawing/2014/main" id="{FBD2E575-0CEB-E05A-AE77-42A7103BC259}"/>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4" name="Straight Connector 13">
            <a:extLst>
              <a:ext uri="{FF2B5EF4-FFF2-40B4-BE49-F238E27FC236}">
                <a16:creationId xmlns:a16="http://schemas.microsoft.com/office/drawing/2014/main" id="{E5FE91C0-7DD4-39D6-D1C0-829F216D6203}"/>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46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2" name="Picture 11">
            <a:extLst>
              <a:ext uri="{FF2B5EF4-FFF2-40B4-BE49-F238E27FC236}">
                <a16:creationId xmlns:a16="http://schemas.microsoft.com/office/drawing/2014/main" id="{455502DE-0F6F-284E-B48B-C2AD667EF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3" name="Rectangle 12">
            <a:extLst>
              <a:ext uri="{FF2B5EF4-FFF2-40B4-BE49-F238E27FC236}">
                <a16:creationId xmlns:a16="http://schemas.microsoft.com/office/drawing/2014/main" id="{97A421F6-47ED-3C46-9B55-97757160ED76}"/>
              </a:ext>
            </a:extLst>
          </p:cNvPr>
          <p:cNvSpPr/>
          <p:nvPr/>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4" name="Date Placeholder 3">
            <a:extLst>
              <a:ext uri="{FF2B5EF4-FFF2-40B4-BE49-F238E27FC236}">
                <a16:creationId xmlns:a16="http://schemas.microsoft.com/office/drawing/2014/main" id="{791FBF0D-7F99-2B4A-887A-CBCBB1894D34}"/>
              </a:ext>
            </a:extLst>
          </p:cNvPr>
          <p:cNvSpPr txBox="1">
            <a:spLocks/>
          </p:cNvSpPr>
          <p:nvPr/>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5" name="Straight Connector 14">
            <a:extLst>
              <a:ext uri="{FF2B5EF4-FFF2-40B4-BE49-F238E27FC236}">
                <a16:creationId xmlns:a16="http://schemas.microsoft.com/office/drawing/2014/main" id="{8C152C72-737B-9845-A90F-33403C1189C1}"/>
              </a:ext>
            </a:extLst>
          </p:cNvPr>
          <p:cNvCxnSpPr/>
          <p:nvPr/>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887E5FE-7E94-E22F-4DDF-1439852CA45F}"/>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8" name="Picture 7">
            <a:extLst>
              <a:ext uri="{FF2B5EF4-FFF2-40B4-BE49-F238E27FC236}">
                <a16:creationId xmlns:a16="http://schemas.microsoft.com/office/drawing/2014/main" id="{B1F1E15E-0208-2FA1-6231-7C0BE2F438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9" name="Rectangle 8">
            <a:extLst>
              <a:ext uri="{FF2B5EF4-FFF2-40B4-BE49-F238E27FC236}">
                <a16:creationId xmlns:a16="http://schemas.microsoft.com/office/drawing/2014/main" id="{85F66957-98CC-425C-AA81-B8B165807377}"/>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1" name="Date Placeholder 3">
            <a:extLst>
              <a:ext uri="{FF2B5EF4-FFF2-40B4-BE49-F238E27FC236}">
                <a16:creationId xmlns:a16="http://schemas.microsoft.com/office/drawing/2014/main" id="{6B8A4C9E-B14B-D88A-4FA7-972277AE51BA}"/>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6" name="Straight Connector 15">
            <a:extLst>
              <a:ext uri="{FF2B5EF4-FFF2-40B4-BE49-F238E27FC236}">
                <a16:creationId xmlns:a16="http://schemas.microsoft.com/office/drawing/2014/main" id="{16703CA7-0B64-5940-7F29-75CF0A0EBB8B}"/>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53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36EFA2D-6585-5C4B-9B23-AA6C8E7ADD0F}"/>
              </a:ext>
            </a:extLst>
          </p:cNvPr>
          <p:cNvSpPr/>
          <p:nvPr/>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836D627-FFBF-5F49-8FCD-F2BFAD59D9F1}"/>
              </a:ext>
            </a:extLst>
          </p:cNvPr>
          <p:cNvSpPr/>
          <p:nvPr/>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49F24961-ED3C-484C-BC33-7B4A15ED8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274121BA-EBB7-FF4E-ACCA-E0998F4C510A}"/>
              </a:ext>
            </a:extLst>
          </p:cNvPr>
          <p:cNvSpPr/>
          <p:nvPr/>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CE4F9A42-37D6-1B47-A882-8E818ECD952E}"/>
              </a:ext>
            </a:extLst>
          </p:cNvPr>
          <p:cNvSpPr txBox="1">
            <a:spLocks/>
          </p:cNvSpPr>
          <p:nvPr/>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4" name="Straight Connector 13">
            <a:extLst>
              <a:ext uri="{FF2B5EF4-FFF2-40B4-BE49-F238E27FC236}">
                <a16:creationId xmlns:a16="http://schemas.microsoft.com/office/drawing/2014/main" id="{E93AB349-A208-D84C-977E-4450BB3210E5}"/>
              </a:ext>
            </a:extLst>
          </p:cNvPr>
          <p:cNvCxnSpPr/>
          <p:nvPr/>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B78938C-99C9-2BA1-E9FF-739B4CAABCC8}"/>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6" name="Rectangle 5">
            <a:extLst>
              <a:ext uri="{FF2B5EF4-FFF2-40B4-BE49-F238E27FC236}">
                <a16:creationId xmlns:a16="http://schemas.microsoft.com/office/drawing/2014/main" id="{88DCE386-426E-7EB7-B54F-A1B929BD839C}"/>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7" name="Picture 6">
            <a:extLst>
              <a:ext uri="{FF2B5EF4-FFF2-40B4-BE49-F238E27FC236}">
                <a16:creationId xmlns:a16="http://schemas.microsoft.com/office/drawing/2014/main" id="{228CBDAF-16A3-DE3E-15D1-00C3E500B1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9" name="Rectangle 8">
            <a:extLst>
              <a:ext uri="{FF2B5EF4-FFF2-40B4-BE49-F238E27FC236}">
                <a16:creationId xmlns:a16="http://schemas.microsoft.com/office/drawing/2014/main" id="{EA3925DF-C37B-646F-3A04-DE7EADDD89B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5" name="Date Placeholder 3">
            <a:extLst>
              <a:ext uri="{FF2B5EF4-FFF2-40B4-BE49-F238E27FC236}">
                <a16:creationId xmlns:a16="http://schemas.microsoft.com/office/drawing/2014/main" id="{19278744-5FE2-9B88-54FE-6193FA316611}"/>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6" name="Straight Connector 15">
            <a:extLst>
              <a:ext uri="{FF2B5EF4-FFF2-40B4-BE49-F238E27FC236}">
                <a16:creationId xmlns:a16="http://schemas.microsoft.com/office/drawing/2014/main" id="{8B1ABE00-D63B-58B0-E30E-291BF317782F}"/>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606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5DF860-CCE8-DA46-997B-8843C2EC8120}"/>
              </a:ext>
            </a:extLst>
          </p:cNvPr>
          <p:cNvSpPr/>
          <p:nvPr/>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2" name="Picture 11">
            <a:extLst>
              <a:ext uri="{FF2B5EF4-FFF2-40B4-BE49-F238E27FC236}">
                <a16:creationId xmlns:a16="http://schemas.microsoft.com/office/drawing/2014/main" id="{455502DE-0F6F-284E-B48B-C2AD667EF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3" name="Rectangle 12">
            <a:extLst>
              <a:ext uri="{FF2B5EF4-FFF2-40B4-BE49-F238E27FC236}">
                <a16:creationId xmlns:a16="http://schemas.microsoft.com/office/drawing/2014/main" id="{97A421F6-47ED-3C46-9B55-97757160ED76}"/>
              </a:ext>
            </a:extLst>
          </p:cNvPr>
          <p:cNvSpPr/>
          <p:nvPr/>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4" name="Date Placeholder 3">
            <a:extLst>
              <a:ext uri="{FF2B5EF4-FFF2-40B4-BE49-F238E27FC236}">
                <a16:creationId xmlns:a16="http://schemas.microsoft.com/office/drawing/2014/main" id="{791FBF0D-7F99-2B4A-887A-CBCBB1894D34}"/>
              </a:ext>
            </a:extLst>
          </p:cNvPr>
          <p:cNvSpPr txBox="1">
            <a:spLocks/>
          </p:cNvSpPr>
          <p:nvPr/>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6" name="Straight Connector 15">
            <a:extLst>
              <a:ext uri="{FF2B5EF4-FFF2-40B4-BE49-F238E27FC236}">
                <a16:creationId xmlns:a16="http://schemas.microsoft.com/office/drawing/2014/main" id="{F9CCE5B2-370E-2E40-A8BF-CC7EE8904C9C}"/>
              </a:ext>
            </a:extLst>
          </p:cNvPr>
          <p:cNvCxnSpPr/>
          <p:nvPr/>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4815971-A772-8121-D4EA-2A1603A5D136}"/>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8" name="Rectangle 7">
            <a:extLst>
              <a:ext uri="{FF2B5EF4-FFF2-40B4-BE49-F238E27FC236}">
                <a16:creationId xmlns:a16="http://schemas.microsoft.com/office/drawing/2014/main" id="{4DE78C45-04BE-F173-E5F0-21E838AA1FDB}"/>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9" name="Picture 8">
            <a:extLst>
              <a:ext uri="{FF2B5EF4-FFF2-40B4-BE49-F238E27FC236}">
                <a16:creationId xmlns:a16="http://schemas.microsoft.com/office/drawing/2014/main" id="{E0F84B77-9639-BCC7-A8A3-DCF3555908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CF02E072-E339-21E2-F7E9-1FD6EACC5919}"/>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7" name="Date Placeholder 3">
            <a:extLst>
              <a:ext uri="{FF2B5EF4-FFF2-40B4-BE49-F238E27FC236}">
                <a16:creationId xmlns:a16="http://schemas.microsoft.com/office/drawing/2014/main" id="{4D4A840D-BB55-D99B-A468-FE82A26A9F02}"/>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8" name="Straight Connector 17">
            <a:extLst>
              <a:ext uri="{FF2B5EF4-FFF2-40B4-BE49-F238E27FC236}">
                <a16:creationId xmlns:a16="http://schemas.microsoft.com/office/drawing/2014/main" id="{1B02CCE1-9D48-E2B0-FC57-BDFB8CA06540}"/>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79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5C43AA-3006-354C-98C1-058D814A2ED1}"/>
              </a:ext>
            </a:extLst>
          </p:cNvPr>
          <p:cNvSpPr/>
          <p:nvPr/>
        </p:nvSpPr>
        <p:spPr>
          <a:xfrm>
            <a:off x="-14284" y="0"/>
            <a:ext cx="12206284"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5" name="Date Placeholder 3">
            <a:extLst>
              <a:ext uri="{FF2B5EF4-FFF2-40B4-BE49-F238E27FC236}">
                <a16:creationId xmlns:a16="http://schemas.microsoft.com/office/drawing/2014/main" id="{3FEB0352-F9D2-B044-A614-D5D3D9482497}"/>
              </a:ext>
            </a:extLst>
          </p:cNvPr>
          <p:cNvSpPr txBox="1">
            <a:spLocks/>
          </p:cNvSpPr>
          <p:nvPr/>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a:solidFill>
                <a:schemeClr val="bg1"/>
              </a:solidFill>
            </a:endParaRPr>
          </a:p>
        </p:txBody>
      </p:sp>
      <p:sp>
        <p:nvSpPr>
          <p:cNvPr id="2" name="Rectangle 1">
            <a:extLst>
              <a:ext uri="{FF2B5EF4-FFF2-40B4-BE49-F238E27FC236}">
                <a16:creationId xmlns:a16="http://schemas.microsoft.com/office/drawing/2014/main" id="{BC4F3ECD-EC19-DC70-EC82-20343B7FA5FF}"/>
              </a:ext>
            </a:extLst>
          </p:cNvPr>
          <p:cNvSpPr/>
          <p:nvPr userDrawn="1"/>
        </p:nvSpPr>
        <p:spPr>
          <a:xfrm>
            <a:off x="-14284" y="0"/>
            <a:ext cx="12206284"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3" name="Date Placeholder 3">
            <a:extLst>
              <a:ext uri="{FF2B5EF4-FFF2-40B4-BE49-F238E27FC236}">
                <a16:creationId xmlns:a16="http://schemas.microsoft.com/office/drawing/2014/main" id="{A90B1888-DBB1-1884-427F-BBAACE18CED2}"/>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80664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56D2A-DA1F-AE40-9BA3-336ADC5E5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F7827D-B12E-2F47-8C5F-C26A97D2E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356F8-D448-1441-9501-7BF1B3128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ahoma" panose="020B0604030504040204" pitchFamily="34" charset="0"/>
              </a:defRPr>
            </a:lvl1pPr>
          </a:lstStyle>
          <a:p>
            <a:fld id="{B9F76742-9B88-9646-A1C9-33F60B794E5F}" type="datetimeFigureOut">
              <a:rPr lang="en-US" smtClean="0"/>
              <a:pPr/>
              <a:t>11/18/2024</a:t>
            </a:fld>
            <a:endParaRPr lang="en-US"/>
          </a:p>
        </p:txBody>
      </p:sp>
      <p:sp>
        <p:nvSpPr>
          <p:cNvPr id="5" name="Footer Placeholder 4">
            <a:extLst>
              <a:ext uri="{FF2B5EF4-FFF2-40B4-BE49-F238E27FC236}">
                <a16:creationId xmlns:a16="http://schemas.microsoft.com/office/drawing/2014/main" id="{69F351FE-43D5-6042-B65E-C810BA80C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B4BF078C-2072-CE4B-B33E-97C1D33EB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ahoma" panose="020B0604030504040204" pitchFamily="34" charset="0"/>
              </a:defRPr>
            </a:lvl1pPr>
          </a:lstStyle>
          <a:p>
            <a:fld id="{C8F726C4-0B4F-C543-B26D-F6E5E2F5EDCC}" type="slidenum">
              <a:rPr lang="en-US" smtClean="0"/>
              <a:pPr/>
              <a:t>‹#›</a:t>
            </a:fld>
            <a:endParaRPr lang="en-US"/>
          </a:p>
        </p:txBody>
      </p:sp>
    </p:spTree>
    <p:extLst>
      <p:ext uri="{BB962C8B-B14F-4D97-AF65-F5344CB8AC3E}">
        <p14:creationId xmlns:p14="http://schemas.microsoft.com/office/powerpoint/2010/main" val="14137526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0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dasycenter.org/whats-the-difference-between-data-sharing-data-linking-and-data-integration/" TargetMode="External"/><Relationship Id="rId7" Type="http://schemas.openxmlformats.org/officeDocument/2006/relationships/image" Target="../media/image12.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hyperlink" Target="https://creativecommons.org/licenses/by-sa/3.0/" TargetMode="External"/><Relationship Id="rId4" Type="http://schemas.openxmlformats.org/officeDocument/2006/relationships/hyperlink" Target="https://www.picpedia.org/chalkboard/b/break.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dasycenter.org/data-linking-success-story-north-carolin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asycenter.org/data-linkages-between-part-c-and-part-b-transition-notification/" TargetMode="External"/><Relationship Id="rId7" Type="http://schemas.openxmlformats.org/officeDocument/2006/relationships/hyperlink" Target="https://dasycenter.org/wp-content/uploads/2023/01/DaSyECTA_B-12_APRChecklist_Final_Acc.doc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dasycenter.org/wp-content/uploads/2022/12/DaSyECTA_C-8B_APRChecklist_Final_Acc.docx" TargetMode="External"/><Relationship Id="rId5" Type="http://schemas.openxmlformats.org/officeDocument/2006/relationships/hyperlink" Target="https://sites.ed.gov/idea/files/OSEP-Response-to-Nix-03-17-2023.pdf" TargetMode="External"/><Relationship Id="rId4" Type="http://schemas.openxmlformats.org/officeDocument/2006/relationships/hyperlink" Target="https://dasycenter.org/whats-the-difference-between-data-sharing-data-linking-and-data-integratio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gif"/><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hyperlink" Target="http://www.linkedin.com/company/dasy-center/" TargetMode="External"/><Relationship Id="rId4" Type="http://schemas.openxmlformats.org/officeDocument/2006/relationships/hyperlink" Target="http://dasycenter.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hyperlink" Target="https://dasycenter.org/data-governance-toolkit/" TargetMode="External"/><Relationship Id="rId3" Type="http://schemas.openxmlformats.org/officeDocument/2006/relationships/hyperlink" Target="https://dasycenter.org/data-linking-toolkit/" TargetMode="External"/><Relationship Id="rId7" Type="http://schemas.openxmlformats.org/officeDocument/2006/relationships/hyperlink" Target="https://dasycenter.org/stakeholder-knowledge-toolk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dasycenter.org/resources/critical-questions/" TargetMode="External"/><Relationship Id="rId5" Type="http://schemas.openxmlformats.org/officeDocument/2006/relationships/hyperlink" Target="https://dasycenter.org/automated-data-sharing-or-linking-use-case-idea-part-c-to-part-b-619-transition-notification/" TargetMode="External"/><Relationship Id="rId4" Type="http://schemas.openxmlformats.org/officeDocument/2006/relationships/hyperlink" Target="https://dasycenter.org/data-processes-toolki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34E-6C98-6746-9080-918888B03E0B}"/>
              </a:ext>
            </a:extLst>
          </p:cNvPr>
          <p:cNvSpPr>
            <a:spLocks noGrp="1"/>
          </p:cNvSpPr>
          <p:nvPr>
            <p:ph type="ctrTitle"/>
          </p:nvPr>
        </p:nvSpPr>
        <p:spPr>
          <a:xfrm>
            <a:off x="399285" y="1032734"/>
            <a:ext cx="5300664" cy="3255962"/>
          </a:xfrm>
        </p:spPr>
        <p:txBody>
          <a:bodyPr>
            <a:normAutofit/>
          </a:bodyPr>
          <a:lstStyle/>
          <a:p>
            <a:pPr algn="ctr"/>
            <a:r>
              <a:rPr lang="en-US" sz="4000">
                <a:solidFill>
                  <a:srgbClr val="FFFFFF"/>
                </a:solidFill>
                <a:latin typeface="Tahoma"/>
                <a:ea typeface="Tahoma"/>
                <a:cs typeface="Tahoma"/>
              </a:rPr>
              <a:t>Automated Sharing of Transition Data: </a:t>
            </a:r>
            <a:br>
              <a:rPr lang="en-US" sz="4000">
                <a:solidFill>
                  <a:srgbClr val="FFFFFF"/>
                </a:solidFill>
                <a:latin typeface="Tahoma"/>
                <a:ea typeface="Tahoma"/>
                <a:cs typeface="Tahoma"/>
              </a:rPr>
            </a:br>
            <a:r>
              <a:rPr lang="en-US" sz="4000">
                <a:solidFill>
                  <a:srgbClr val="FFFFFF"/>
                </a:solidFill>
                <a:latin typeface="Tahoma"/>
                <a:ea typeface="Tahoma"/>
                <a:cs typeface="Tahoma"/>
              </a:rPr>
              <a:t>Next Steps for States</a:t>
            </a:r>
          </a:p>
        </p:txBody>
      </p:sp>
      <p:sp>
        <p:nvSpPr>
          <p:cNvPr id="3" name="Subtitle 2">
            <a:extLst>
              <a:ext uri="{FF2B5EF4-FFF2-40B4-BE49-F238E27FC236}">
                <a16:creationId xmlns:a16="http://schemas.microsoft.com/office/drawing/2014/main" id="{2B19F451-67B2-1447-A6BD-5A8F88C47B7E}"/>
              </a:ext>
            </a:extLst>
          </p:cNvPr>
          <p:cNvSpPr>
            <a:spLocks noGrp="1"/>
          </p:cNvSpPr>
          <p:nvPr>
            <p:ph type="subTitle" idx="1"/>
          </p:nvPr>
        </p:nvSpPr>
        <p:spPr>
          <a:xfrm>
            <a:off x="399285" y="4679385"/>
            <a:ext cx="5300664" cy="1739897"/>
          </a:xfrm>
        </p:spPr>
        <p:txBody>
          <a:bodyPr vert="horz" lIns="91440" tIns="45720" rIns="91440" bIns="45720" rtlCol="0" anchor="t">
            <a:normAutofit/>
          </a:bodyPr>
          <a:lstStyle/>
          <a:p>
            <a:pPr algn="ctr"/>
            <a:r>
              <a:rPr lang="en-US" sz="2800">
                <a:latin typeface="Tahoma"/>
                <a:ea typeface="Tahoma"/>
                <a:cs typeface="Tahoma"/>
              </a:rPr>
              <a:t>Workshop on Data Linking and Integration</a:t>
            </a:r>
            <a:endParaRPr lang="en-US" sz="2800"/>
          </a:p>
        </p:txBody>
      </p:sp>
      <p:sp>
        <p:nvSpPr>
          <p:cNvPr id="4" name="Subtitle 2">
            <a:extLst>
              <a:ext uri="{FF2B5EF4-FFF2-40B4-BE49-F238E27FC236}">
                <a16:creationId xmlns:a16="http://schemas.microsoft.com/office/drawing/2014/main" id="{D6C86280-805D-053B-9AFD-1E81D605EDB1}"/>
              </a:ext>
            </a:extLst>
          </p:cNvPr>
          <p:cNvSpPr txBox="1">
            <a:spLocks/>
          </p:cNvSpPr>
          <p:nvPr/>
        </p:nvSpPr>
        <p:spPr>
          <a:xfrm>
            <a:off x="6286500" y="5928015"/>
            <a:ext cx="5500688" cy="74453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154578"/>
              </a:buClr>
              <a:buFont typeface="Arial" panose="020B0604020202020204" pitchFamily="34" charset="0"/>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rgbClr val="154578"/>
              </a:buClr>
              <a:buFont typeface="System Font Regular"/>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rgbClr val="154578"/>
              </a:buClr>
              <a:buFont typeface="Courier New" panose="02070309020205020404" pitchFamily="49"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rgbClr val="154578"/>
              </a:buClr>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rgbClr val="154578"/>
              </a:buClr>
              <a:buFont typeface="Arial" panose="020B0604020202020204" pitchFamily="34" charset="0"/>
              <a:buNone/>
              <a:defRPr sz="1600" kern="1200">
                <a:solidFill>
                  <a:srgbClr val="404A55"/>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a:solidFill>
                  <a:srgbClr val="154578"/>
                </a:solidFill>
              </a:rPr>
              <a:t>#IDIO2024 </a:t>
            </a:r>
          </a:p>
          <a:p>
            <a:r>
              <a:rPr lang="en-US" sz="1600">
                <a:solidFill>
                  <a:srgbClr val="154578"/>
                </a:solidFill>
                <a:latin typeface="Tahoma"/>
                <a:ea typeface="Tahoma"/>
                <a:cs typeface="Tahoma"/>
              </a:rPr>
              <a:t>August 27, 2024</a:t>
            </a:r>
            <a:endParaRPr lang="en-US" sz="1600">
              <a:solidFill>
                <a:srgbClr val="154578"/>
              </a:solidFill>
            </a:endParaRPr>
          </a:p>
        </p:txBody>
      </p:sp>
      <p:pic>
        <p:nvPicPr>
          <p:cNvPr id="5" name="Picture 4" descr="Improving Data, Improving Outcomes (IDIO) 2024: Leading for Positive Impact&#10;August 25-30, 2024&#10;">
            <a:extLst>
              <a:ext uri="{FF2B5EF4-FFF2-40B4-BE49-F238E27FC236}">
                <a16:creationId xmlns:a16="http://schemas.microsoft.com/office/drawing/2014/main" id="{ACC43E4D-4F9D-2030-215B-B572F38188E5}"/>
              </a:ext>
            </a:extLst>
          </p:cNvPr>
          <p:cNvPicPr>
            <a:picLocks noChangeAspect="1"/>
          </p:cNvPicPr>
          <p:nvPr/>
        </p:nvPicPr>
        <p:blipFill>
          <a:blip r:embed="rId3"/>
          <a:stretch>
            <a:fillRect/>
          </a:stretch>
        </p:blipFill>
        <p:spPr>
          <a:xfrm>
            <a:off x="6096000" y="0"/>
            <a:ext cx="6108192" cy="5864289"/>
          </a:xfrm>
          <a:prstGeom prst="rect">
            <a:avLst/>
          </a:prstGeom>
        </p:spPr>
      </p:pic>
    </p:spTree>
    <p:extLst>
      <p:ext uri="{BB962C8B-B14F-4D97-AF65-F5344CB8AC3E}">
        <p14:creationId xmlns:p14="http://schemas.microsoft.com/office/powerpoint/2010/main" val="616654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497B-1072-AF8E-5B90-B8852034310C}"/>
              </a:ext>
            </a:extLst>
          </p:cNvPr>
          <p:cNvSpPr>
            <a:spLocks noGrp="1"/>
          </p:cNvSpPr>
          <p:nvPr>
            <p:ph type="ctrTitle"/>
          </p:nvPr>
        </p:nvSpPr>
        <p:spPr/>
        <p:txBody>
          <a:bodyPr/>
          <a:lstStyle/>
          <a:p>
            <a:r>
              <a:rPr lang="en-US">
                <a:latin typeface="Tahoma"/>
                <a:ea typeface="Tahoma"/>
                <a:cs typeface="Tahoma"/>
              </a:rPr>
              <a:t>Automating Data Sharing</a:t>
            </a:r>
            <a:endParaRPr lang="en-US"/>
          </a:p>
        </p:txBody>
      </p:sp>
    </p:spTree>
    <p:extLst>
      <p:ext uri="{BB962C8B-B14F-4D97-AF65-F5344CB8AC3E}">
        <p14:creationId xmlns:p14="http://schemas.microsoft.com/office/powerpoint/2010/main" val="135011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96C223-0569-446C-B403-669937592F70}"/>
              </a:ext>
            </a:extLst>
          </p:cNvPr>
          <p:cNvSpPr>
            <a:spLocks noGrp="1"/>
          </p:cNvSpPr>
          <p:nvPr>
            <p:ph type="title"/>
          </p:nvPr>
        </p:nvSpPr>
        <p:spPr>
          <a:xfrm>
            <a:off x="838200" y="365125"/>
            <a:ext cx="10515600" cy="1325563"/>
          </a:xfrm>
        </p:spPr>
        <p:txBody>
          <a:bodyPr/>
          <a:lstStyle/>
          <a:p>
            <a:r>
              <a:rPr lang="en-US"/>
              <a:t>Why Consider Automation?</a:t>
            </a:r>
          </a:p>
        </p:txBody>
      </p:sp>
      <p:sp>
        <p:nvSpPr>
          <p:cNvPr id="4" name="Text Placeholder 3">
            <a:extLst>
              <a:ext uri="{FF2B5EF4-FFF2-40B4-BE49-F238E27FC236}">
                <a16:creationId xmlns:a16="http://schemas.microsoft.com/office/drawing/2014/main" id="{522A479E-F660-B247-6E68-457F12036108}"/>
              </a:ext>
            </a:extLst>
          </p:cNvPr>
          <p:cNvSpPr>
            <a:spLocks noGrp="1"/>
          </p:cNvSpPr>
          <p:nvPr>
            <p:ph idx="1"/>
          </p:nvPr>
        </p:nvSpPr>
        <p:spPr>
          <a:xfrm>
            <a:off x="838200" y="1825625"/>
            <a:ext cx="10515600" cy="4121788"/>
          </a:xfrm>
        </p:spPr>
        <p:txBody>
          <a:bodyPr>
            <a:normAutofit lnSpcReduction="10000"/>
          </a:bodyPr>
          <a:lstStyle/>
          <a:p>
            <a:r>
              <a:rPr lang="en-US"/>
              <a:t>Reduce common challenges</a:t>
            </a:r>
          </a:p>
          <a:p>
            <a:pPr lvl="1"/>
            <a:r>
              <a:rPr lang="en-US"/>
              <a:t>Duplicated, missing, or late notifications</a:t>
            </a:r>
          </a:p>
          <a:p>
            <a:pPr lvl="1"/>
            <a:r>
              <a:rPr lang="en-US"/>
              <a:t>Disconnected LEA and SEA notification</a:t>
            </a:r>
          </a:p>
          <a:p>
            <a:pPr lvl="1"/>
            <a:r>
              <a:rPr lang="en-US"/>
              <a:t>Inefficient processes</a:t>
            </a:r>
          </a:p>
          <a:p>
            <a:pPr lvl="1"/>
            <a:r>
              <a:rPr lang="en-US"/>
              <a:t>Disorganized or wasteful documentation</a:t>
            </a:r>
          </a:p>
          <a:p>
            <a:pPr lvl="1"/>
            <a:r>
              <a:rPr lang="en-US"/>
              <a:t>Burdened families and lack of service continuity</a:t>
            </a:r>
          </a:p>
          <a:p>
            <a:r>
              <a:rPr lang="en-US"/>
              <a:t>Achieve additional goals</a:t>
            </a:r>
          </a:p>
          <a:p>
            <a:pPr lvl="1"/>
            <a:r>
              <a:rPr lang="en-US"/>
              <a:t>Reduce staff workload</a:t>
            </a:r>
          </a:p>
          <a:p>
            <a:pPr lvl="1"/>
            <a:r>
              <a:rPr lang="en-US"/>
              <a:t>Increase LEA engagement</a:t>
            </a:r>
          </a:p>
          <a:p>
            <a:pPr lvl="1"/>
            <a:r>
              <a:rPr lang="en-US"/>
              <a:t>Answer more service and program critical questions</a:t>
            </a:r>
          </a:p>
        </p:txBody>
      </p:sp>
    </p:spTree>
    <p:extLst>
      <p:ext uri="{BB962C8B-B14F-4D97-AF65-F5344CB8AC3E}">
        <p14:creationId xmlns:p14="http://schemas.microsoft.com/office/powerpoint/2010/main" val="1261915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6E7C23-3758-7461-F2D9-CDB5C34BA4E2}"/>
              </a:ext>
            </a:extLst>
          </p:cNvPr>
          <p:cNvSpPr>
            <a:spLocks noGrp="1"/>
          </p:cNvSpPr>
          <p:nvPr>
            <p:ph type="title"/>
          </p:nvPr>
        </p:nvSpPr>
        <p:spPr>
          <a:xfrm>
            <a:off x="309027" y="123601"/>
            <a:ext cx="3932237" cy="2589223"/>
          </a:xfrm>
        </p:spPr>
        <p:txBody>
          <a:bodyPr>
            <a:normAutofit fontScale="90000"/>
          </a:bodyPr>
          <a:lstStyle/>
          <a:p>
            <a:r>
              <a:rPr lang="en-US" sz="4000"/>
              <a:t>Mapping Automation by Frequency: Workload Implications</a:t>
            </a:r>
          </a:p>
        </p:txBody>
      </p:sp>
      <p:grpSp>
        <p:nvGrpSpPr>
          <p:cNvPr id="10" name="Group 9" descr="Quadrant graph showing frequency up and down (from real-time records to monthly report) and degree of automation left to right (from low to high).">
            <a:extLst>
              <a:ext uri="{FF2B5EF4-FFF2-40B4-BE49-F238E27FC236}">
                <a16:creationId xmlns:a16="http://schemas.microsoft.com/office/drawing/2014/main" id="{DC48E58F-23CF-59FF-EAE3-F0AE98E66BF6}"/>
              </a:ext>
            </a:extLst>
          </p:cNvPr>
          <p:cNvGrpSpPr/>
          <p:nvPr/>
        </p:nvGrpSpPr>
        <p:grpSpPr>
          <a:xfrm>
            <a:off x="3984434" y="274645"/>
            <a:ext cx="7493306" cy="6071396"/>
            <a:chOff x="3984434" y="274645"/>
            <a:chExt cx="7493306" cy="6071396"/>
          </a:xfrm>
        </p:grpSpPr>
        <p:grpSp>
          <p:nvGrpSpPr>
            <p:cNvPr id="15" name="Group 14" descr="Arrows creating a quadrant chart, with frequency range represented up and down, and degree of automation represented left and right.">
              <a:extLst>
                <a:ext uri="{FF2B5EF4-FFF2-40B4-BE49-F238E27FC236}">
                  <a16:creationId xmlns:a16="http://schemas.microsoft.com/office/drawing/2014/main" id="{9ABDE40F-D690-8346-7970-AB34B1FA5BF8}"/>
                </a:ext>
              </a:extLst>
            </p:cNvPr>
            <p:cNvGrpSpPr/>
            <p:nvPr/>
          </p:nvGrpSpPr>
          <p:grpSpPr>
            <a:xfrm>
              <a:off x="4759287" y="308472"/>
              <a:ext cx="5943600" cy="5943600"/>
              <a:chOff x="4759287" y="308472"/>
              <a:chExt cx="5943600" cy="5943600"/>
            </a:xfrm>
          </p:grpSpPr>
          <p:cxnSp>
            <p:nvCxnSpPr>
              <p:cNvPr id="11" name="Straight Arrow Connector 10">
                <a:extLst>
                  <a:ext uri="{FF2B5EF4-FFF2-40B4-BE49-F238E27FC236}">
                    <a16:creationId xmlns:a16="http://schemas.microsoft.com/office/drawing/2014/main" id="{85C3DD35-A63C-F4E3-44B9-E9210BE07A44}"/>
                  </a:ext>
                </a:extLst>
              </p:cNvPr>
              <p:cNvCxnSpPr>
                <a:cxnSpLocks/>
              </p:cNvCxnSpPr>
              <p:nvPr/>
            </p:nvCxnSpPr>
            <p:spPr>
              <a:xfrm flipV="1">
                <a:off x="4759287" y="3280272"/>
                <a:ext cx="5943600" cy="0"/>
              </a:xfrm>
              <a:prstGeom prst="straightConnector1">
                <a:avLst/>
              </a:prstGeom>
              <a:ln w="57150">
                <a:solidFill>
                  <a:srgbClr val="15457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746F486-23E1-9A28-A794-83AAB1AE562E}"/>
                  </a:ext>
                </a:extLst>
              </p:cNvPr>
              <p:cNvCxnSpPr>
                <a:cxnSpLocks/>
              </p:cNvCxnSpPr>
              <p:nvPr/>
            </p:nvCxnSpPr>
            <p:spPr>
              <a:xfrm>
                <a:off x="7731087" y="308472"/>
                <a:ext cx="0" cy="5943600"/>
              </a:xfrm>
              <a:prstGeom prst="straightConnector1">
                <a:avLst/>
              </a:prstGeom>
              <a:ln w="57150">
                <a:solidFill>
                  <a:srgbClr val="154578"/>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00F071A9-5C68-5765-3D41-BCBBBEBD6265}"/>
                </a:ext>
              </a:extLst>
            </p:cNvPr>
            <p:cNvSpPr txBox="1"/>
            <p:nvPr/>
          </p:nvSpPr>
          <p:spPr>
            <a:xfrm>
              <a:off x="3984434" y="2880162"/>
              <a:ext cx="1061292" cy="400110"/>
            </a:xfrm>
            <a:prstGeom prst="rect">
              <a:avLst/>
            </a:prstGeom>
            <a:noFill/>
          </p:spPr>
          <p:txBody>
            <a:bodyPr wrap="square" rtlCol="0">
              <a:spAutoFit/>
            </a:bodyPr>
            <a:lstStyle/>
            <a:p>
              <a:pPr algn="ctr"/>
              <a:r>
                <a:rPr lang="en-US" sz="2000" b="1"/>
                <a:t>Low</a:t>
              </a:r>
            </a:p>
          </p:txBody>
        </p:sp>
        <p:sp>
          <p:nvSpPr>
            <p:cNvPr id="24" name="TextBox 23">
              <a:extLst>
                <a:ext uri="{FF2B5EF4-FFF2-40B4-BE49-F238E27FC236}">
                  <a16:creationId xmlns:a16="http://schemas.microsoft.com/office/drawing/2014/main" id="{F879F8CF-C23F-6362-0316-90C7F8BBEED9}"/>
                </a:ext>
              </a:extLst>
            </p:cNvPr>
            <p:cNvSpPr txBox="1"/>
            <p:nvPr/>
          </p:nvSpPr>
          <p:spPr>
            <a:xfrm>
              <a:off x="10416448" y="2880162"/>
              <a:ext cx="1061292" cy="400110"/>
            </a:xfrm>
            <a:prstGeom prst="rect">
              <a:avLst/>
            </a:prstGeom>
            <a:noFill/>
          </p:spPr>
          <p:txBody>
            <a:bodyPr wrap="square" rtlCol="0">
              <a:spAutoFit/>
            </a:bodyPr>
            <a:lstStyle/>
            <a:p>
              <a:pPr algn="ctr"/>
              <a:r>
                <a:rPr lang="en-US" sz="2000" b="1"/>
                <a:t>High</a:t>
              </a:r>
            </a:p>
          </p:txBody>
        </p:sp>
        <p:sp>
          <p:nvSpPr>
            <p:cNvPr id="26" name="TextBox 25">
              <a:extLst>
                <a:ext uri="{FF2B5EF4-FFF2-40B4-BE49-F238E27FC236}">
                  <a16:creationId xmlns:a16="http://schemas.microsoft.com/office/drawing/2014/main" id="{95B90EF9-1585-BF0E-960C-549042BFAF75}"/>
                </a:ext>
              </a:extLst>
            </p:cNvPr>
            <p:cNvSpPr txBox="1"/>
            <p:nvPr/>
          </p:nvSpPr>
          <p:spPr>
            <a:xfrm>
              <a:off x="6407918" y="5638155"/>
              <a:ext cx="1356907" cy="707886"/>
            </a:xfrm>
            <a:prstGeom prst="rect">
              <a:avLst/>
            </a:prstGeom>
            <a:noFill/>
          </p:spPr>
          <p:txBody>
            <a:bodyPr wrap="square" rtlCol="0">
              <a:spAutoFit/>
            </a:bodyPr>
            <a:lstStyle/>
            <a:p>
              <a:pPr algn="ctr"/>
              <a:r>
                <a:rPr lang="en-US" sz="2000" b="1"/>
                <a:t>Monthly Report</a:t>
              </a:r>
            </a:p>
          </p:txBody>
        </p:sp>
        <p:sp>
          <p:nvSpPr>
            <p:cNvPr id="25" name="TextBox 24">
              <a:extLst>
                <a:ext uri="{FF2B5EF4-FFF2-40B4-BE49-F238E27FC236}">
                  <a16:creationId xmlns:a16="http://schemas.microsoft.com/office/drawing/2014/main" id="{7F78478E-A9D4-3AF4-2153-0A4AE7A71429}"/>
                </a:ext>
              </a:extLst>
            </p:cNvPr>
            <p:cNvSpPr txBox="1"/>
            <p:nvPr/>
          </p:nvSpPr>
          <p:spPr>
            <a:xfrm>
              <a:off x="6466903" y="274645"/>
              <a:ext cx="1238938" cy="1015663"/>
            </a:xfrm>
            <a:prstGeom prst="rect">
              <a:avLst/>
            </a:prstGeom>
            <a:noFill/>
          </p:spPr>
          <p:txBody>
            <a:bodyPr wrap="square" rtlCol="0">
              <a:spAutoFit/>
            </a:bodyPr>
            <a:lstStyle/>
            <a:p>
              <a:pPr algn="ctr"/>
              <a:r>
                <a:rPr lang="en-US" sz="2000" b="1"/>
                <a:t>Real-time Record</a:t>
              </a:r>
            </a:p>
          </p:txBody>
        </p:sp>
      </p:grpSp>
      <p:grpSp>
        <p:nvGrpSpPr>
          <p:cNvPr id="2" name="Group 1" descr="Degree of automation on a horizontal axis running left (low) to right (high)">
            <a:extLst>
              <a:ext uri="{FF2B5EF4-FFF2-40B4-BE49-F238E27FC236}">
                <a16:creationId xmlns:a16="http://schemas.microsoft.com/office/drawing/2014/main" id="{6886F906-A9EA-4D11-F497-7B519E85A457}"/>
              </a:ext>
              <a:ext uri="{C183D7F6-B498-43B3-948B-1728B52AA6E4}">
                <adec:decorative xmlns:adec="http://schemas.microsoft.com/office/drawing/2017/decorative" val="0"/>
              </a:ext>
            </a:extLst>
          </p:cNvPr>
          <p:cNvGrpSpPr/>
          <p:nvPr/>
        </p:nvGrpSpPr>
        <p:grpSpPr>
          <a:xfrm>
            <a:off x="1904116" y="3648879"/>
            <a:ext cx="1928737" cy="830997"/>
            <a:chOff x="2830550" y="3858662"/>
            <a:chExt cx="1928737" cy="830997"/>
          </a:xfrm>
        </p:grpSpPr>
        <p:sp>
          <p:nvSpPr>
            <p:cNvPr id="16" name="TextBox 15">
              <a:extLst>
                <a:ext uri="{FF2B5EF4-FFF2-40B4-BE49-F238E27FC236}">
                  <a16:creationId xmlns:a16="http://schemas.microsoft.com/office/drawing/2014/main" id="{60019C97-E6A2-D8BB-509F-1F819D10CB4E}"/>
                </a:ext>
              </a:extLst>
            </p:cNvPr>
            <p:cNvSpPr txBox="1"/>
            <p:nvPr/>
          </p:nvSpPr>
          <p:spPr>
            <a:xfrm>
              <a:off x="2830550" y="3858662"/>
              <a:ext cx="1928737" cy="830997"/>
            </a:xfrm>
            <a:prstGeom prst="rect">
              <a:avLst/>
            </a:prstGeom>
            <a:noFill/>
          </p:spPr>
          <p:txBody>
            <a:bodyPr wrap="square" rtlCol="0">
              <a:spAutoFit/>
            </a:bodyPr>
            <a:lstStyle/>
            <a:p>
              <a:pPr algn="ctr"/>
              <a:r>
                <a:rPr lang="en-US" sz="2400" b="1"/>
                <a:t>Degree of Automation</a:t>
              </a:r>
            </a:p>
          </p:txBody>
        </p:sp>
        <p:cxnSp>
          <p:nvCxnSpPr>
            <p:cNvPr id="18" name="Straight Arrow Connector 17">
              <a:extLst>
                <a:ext uri="{FF2B5EF4-FFF2-40B4-BE49-F238E27FC236}">
                  <a16:creationId xmlns:a16="http://schemas.microsoft.com/office/drawing/2014/main" id="{0B3FFE7E-E264-9E59-F8B9-900F30995FE5}"/>
                </a:ext>
              </a:extLst>
            </p:cNvPr>
            <p:cNvCxnSpPr/>
            <p:nvPr/>
          </p:nvCxnSpPr>
          <p:spPr>
            <a:xfrm>
              <a:off x="3001703" y="4675985"/>
              <a:ext cx="1586429" cy="0"/>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 name="Group 2" descr="Frequency running on a vertical axis with real-time record (top) to monthly report (bottom)">
            <a:extLst>
              <a:ext uri="{FF2B5EF4-FFF2-40B4-BE49-F238E27FC236}">
                <a16:creationId xmlns:a16="http://schemas.microsoft.com/office/drawing/2014/main" id="{526EC0B4-A8FA-F911-EC73-E8D15CA50236}"/>
              </a:ext>
              <a:ext uri="{C183D7F6-B498-43B3-948B-1728B52AA6E4}">
                <adec:decorative xmlns:adec="http://schemas.microsoft.com/office/drawing/2017/decorative" val="0"/>
              </a:ext>
            </a:extLst>
          </p:cNvPr>
          <p:cNvGrpSpPr/>
          <p:nvPr/>
        </p:nvGrpSpPr>
        <p:grpSpPr>
          <a:xfrm>
            <a:off x="1904116" y="4866245"/>
            <a:ext cx="1928737" cy="1024044"/>
            <a:chOff x="2830550" y="5126133"/>
            <a:chExt cx="1928737" cy="1024044"/>
          </a:xfrm>
        </p:grpSpPr>
        <p:sp>
          <p:nvSpPr>
            <p:cNvPr id="20" name="TextBox 19">
              <a:extLst>
                <a:ext uri="{FF2B5EF4-FFF2-40B4-BE49-F238E27FC236}">
                  <a16:creationId xmlns:a16="http://schemas.microsoft.com/office/drawing/2014/main" id="{C6D19FC0-2F14-C0E4-D912-C8E2404F7267}"/>
                </a:ext>
              </a:extLst>
            </p:cNvPr>
            <p:cNvSpPr txBox="1"/>
            <p:nvPr/>
          </p:nvSpPr>
          <p:spPr>
            <a:xfrm>
              <a:off x="2830550" y="5407323"/>
              <a:ext cx="1928737" cy="461665"/>
            </a:xfrm>
            <a:prstGeom prst="rect">
              <a:avLst/>
            </a:prstGeom>
            <a:noFill/>
          </p:spPr>
          <p:txBody>
            <a:bodyPr wrap="square" rtlCol="0">
              <a:spAutoFit/>
            </a:bodyPr>
            <a:lstStyle/>
            <a:p>
              <a:pPr algn="ctr"/>
              <a:r>
                <a:rPr lang="en-US" sz="2400" b="1"/>
                <a:t>Frequency</a:t>
              </a:r>
            </a:p>
          </p:txBody>
        </p:sp>
        <p:cxnSp>
          <p:nvCxnSpPr>
            <p:cNvPr id="21" name="Straight Arrow Connector 20">
              <a:extLst>
                <a:ext uri="{FF2B5EF4-FFF2-40B4-BE49-F238E27FC236}">
                  <a16:creationId xmlns:a16="http://schemas.microsoft.com/office/drawing/2014/main" id="{66502CFA-9EC1-4E86-6263-5750EBE43CC6}"/>
                </a:ext>
              </a:extLst>
            </p:cNvPr>
            <p:cNvCxnSpPr>
              <a:cxnSpLocks/>
            </p:cNvCxnSpPr>
            <p:nvPr/>
          </p:nvCxnSpPr>
          <p:spPr>
            <a:xfrm>
              <a:off x="2941504" y="5126133"/>
              <a:ext cx="0" cy="1024044"/>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 name="Oval 4" descr="Low automation, high frequency, linked to &quot;person sends individual notifications daily&quot;.">
            <a:extLst>
              <a:ext uri="{FF2B5EF4-FFF2-40B4-BE49-F238E27FC236}">
                <a16:creationId xmlns:a16="http://schemas.microsoft.com/office/drawing/2014/main" id="{F9C74917-5A5D-C111-8A09-58543A0A0174}"/>
              </a:ext>
            </a:extLst>
          </p:cNvPr>
          <p:cNvSpPr/>
          <p:nvPr/>
        </p:nvSpPr>
        <p:spPr>
          <a:xfrm>
            <a:off x="4794862" y="1037349"/>
            <a:ext cx="457200" cy="45720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D5303E7-AED0-EFD0-F0EF-5C1D322041DA}"/>
              </a:ext>
            </a:extLst>
          </p:cNvPr>
          <p:cNvSpPr txBox="1"/>
          <p:nvPr/>
        </p:nvSpPr>
        <p:spPr>
          <a:xfrm>
            <a:off x="5166031" y="971507"/>
            <a:ext cx="1877110" cy="1323439"/>
          </a:xfrm>
          <a:prstGeom prst="rect">
            <a:avLst/>
          </a:prstGeom>
          <a:noFill/>
        </p:spPr>
        <p:txBody>
          <a:bodyPr wrap="square">
            <a:spAutoFit/>
          </a:bodyPr>
          <a:lstStyle/>
          <a:p>
            <a:pPr marL="91440" lvl="1"/>
            <a:r>
              <a:rPr lang="en-US" sz="2000"/>
              <a:t>Person sends individual notifications to LEA daily</a:t>
            </a:r>
          </a:p>
        </p:txBody>
      </p:sp>
      <p:sp>
        <p:nvSpPr>
          <p:cNvPr id="9" name="Oval 8" descr="Low automation, low frequency, linked to &quot;person sends a periodic report generated by hand&quot;.">
            <a:extLst>
              <a:ext uri="{FF2B5EF4-FFF2-40B4-BE49-F238E27FC236}">
                <a16:creationId xmlns:a16="http://schemas.microsoft.com/office/drawing/2014/main" id="{1244E5DB-E082-09AB-DAF6-0E753CB24864}"/>
              </a:ext>
            </a:extLst>
          </p:cNvPr>
          <p:cNvSpPr/>
          <p:nvPr/>
        </p:nvSpPr>
        <p:spPr>
          <a:xfrm>
            <a:off x="4939920" y="5433089"/>
            <a:ext cx="457200" cy="45720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75504B2-FE60-43CF-9AB7-BD8DA14AD233}"/>
              </a:ext>
            </a:extLst>
          </p:cNvPr>
          <p:cNvSpPr txBox="1"/>
          <p:nvPr/>
        </p:nvSpPr>
        <p:spPr>
          <a:xfrm>
            <a:off x="4774095" y="4417425"/>
            <a:ext cx="2295407" cy="1015663"/>
          </a:xfrm>
          <a:prstGeom prst="rect">
            <a:avLst/>
          </a:prstGeom>
          <a:noFill/>
        </p:spPr>
        <p:txBody>
          <a:bodyPr wrap="square">
            <a:spAutoFit/>
          </a:bodyPr>
          <a:lstStyle/>
          <a:p>
            <a:pPr marL="91440" lvl="1"/>
            <a:r>
              <a:rPr lang="en-US" sz="2000"/>
              <a:t>Person sends a periodic report generated by hand</a:t>
            </a:r>
          </a:p>
        </p:txBody>
      </p:sp>
      <p:sp>
        <p:nvSpPr>
          <p:cNvPr id="6" name="Oval 5" descr="Medium automation, low/medium frequency, linked to &quot;person sends a periodic auto-generated aggregate report&quot;.">
            <a:extLst>
              <a:ext uri="{FF2B5EF4-FFF2-40B4-BE49-F238E27FC236}">
                <a16:creationId xmlns:a16="http://schemas.microsoft.com/office/drawing/2014/main" id="{A71D0DA0-C21F-C8F3-B87F-02D163DBC762}"/>
              </a:ext>
            </a:extLst>
          </p:cNvPr>
          <p:cNvSpPr/>
          <p:nvPr/>
        </p:nvSpPr>
        <p:spPr>
          <a:xfrm>
            <a:off x="7208602" y="4409045"/>
            <a:ext cx="457200" cy="45720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69BD76F-DD43-8498-E919-7C9D69F023CF}"/>
              </a:ext>
            </a:extLst>
          </p:cNvPr>
          <p:cNvSpPr txBox="1"/>
          <p:nvPr/>
        </p:nvSpPr>
        <p:spPr>
          <a:xfrm>
            <a:off x="7669796" y="3968694"/>
            <a:ext cx="2295407" cy="1323439"/>
          </a:xfrm>
          <a:prstGeom prst="rect">
            <a:avLst/>
          </a:prstGeom>
          <a:noFill/>
        </p:spPr>
        <p:txBody>
          <a:bodyPr wrap="square">
            <a:spAutoFit/>
          </a:bodyPr>
          <a:lstStyle/>
          <a:p>
            <a:pPr marL="91440" lvl="1"/>
            <a:r>
              <a:rPr lang="en-US" sz="2000"/>
              <a:t>Person sends a periodic auto-generated aggregate report</a:t>
            </a:r>
          </a:p>
        </p:txBody>
      </p:sp>
      <p:sp>
        <p:nvSpPr>
          <p:cNvPr id="7" name="Oval 6" descr="Medium automation, medium frequency, linked to &quot;system automates a periodic aggregate report&quot;.">
            <a:extLst>
              <a:ext uri="{FF2B5EF4-FFF2-40B4-BE49-F238E27FC236}">
                <a16:creationId xmlns:a16="http://schemas.microsoft.com/office/drawing/2014/main" id="{7E28AB4E-B55B-E85F-0DC8-1E69064B88EC}"/>
              </a:ext>
            </a:extLst>
          </p:cNvPr>
          <p:cNvSpPr/>
          <p:nvPr/>
        </p:nvSpPr>
        <p:spPr>
          <a:xfrm>
            <a:off x="7970664" y="2705650"/>
            <a:ext cx="457200" cy="45720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C7D137E-C0B1-E408-4B46-D167B80463A5}"/>
              </a:ext>
            </a:extLst>
          </p:cNvPr>
          <p:cNvSpPr txBox="1"/>
          <p:nvPr/>
        </p:nvSpPr>
        <p:spPr>
          <a:xfrm>
            <a:off x="8366310" y="1920987"/>
            <a:ext cx="2115238" cy="1323439"/>
          </a:xfrm>
          <a:prstGeom prst="rect">
            <a:avLst/>
          </a:prstGeom>
          <a:noFill/>
        </p:spPr>
        <p:txBody>
          <a:bodyPr wrap="square">
            <a:spAutoFit/>
          </a:bodyPr>
          <a:lstStyle/>
          <a:p>
            <a:pPr marL="91440" lvl="1"/>
            <a:r>
              <a:rPr lang="en-US" sz="2000"/>
              <a:t>System automates a periodic aggregate report</a:t>
            </a:r>
          </a:p>
        </p:txBody>
      </p:sp>
      <p:sp>
        <p:nvSpPr>
          <p:cNvPr id="8" name="Oval 7" descr="High automation, high frequency, linked to &quot;system sends individual notifications in real time&quot;.">
            <a:extLst>
              <a:ext uri="{FF2B5EF4-FFF2-40B4-BE49-F238E27FC236}">
                <a16:creationId xmlns:a16="http://schemas.microsoft.com/office/drawing/2014/main" id="{BAB088C3-4657-F90F-C5C7-3D951F849294}"/>
              </a:ext>
            </a:extLst>
          </p:cNvPr>
          <p:cNvSpPr/>
          <p:nvPr/>
        </p:nvSpPr>
        <p:spPr>
          <a:xfrm>
            <a:off x="9931480" y="553876"/>
            <a:ext cx="457200" cy="45720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4E8A745-B99D-6E71-8E7E-8E856D76D628}"/>
              </a:ext>
            </a:extLst>
          </p:cNvPr>
          <p:cNvSpPr txBox="1"/>
          <p:nvPr/>
        </p:nvSpPr>
        <p:spPr>
          <a:xfrm>
            <a:off x="8370352" y="323986"/>
            <a:ext cx="1961001" cy="1323439"/>
          </a:xfrm>
          <a:prstGeom prst="rect">
            <a:avLst/>
          </a:prstGeom>
          <a:noFill/>
        </p:spPr>
        <p:txBody>
          <a:bodyPr wrap="square">
            <a:spAutoFit/>
          </a:bodyPr>
          <a:lstStyle/>
          <a:p>
            <a:pPr marL="91440" lvl="1"/>
            <a:r>
              <a:rPr lang="en-US" sz="2000"/>
              <a:t>System sends individual notifications to LEA in real time</a:t>
            </a:r>
          </a:p>
        </p:txBody>
      </p:sp>
    </p:spTree>
    <p:extLst>
      <p:ext uri="{BB962C8B-B14F-4D97-AF65-F5344CB8AC3E}">
        <p14:creationId xmlns:p14="http://schemas.microsoft.com/office/powerpoint/2010/main" val="244142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80DAA9-AE59-6471-A5CA-CD3DC7B98A2F}"/>
              </a:ext>
            </a:extLst>
          </p:cNvPr>
          <p:cNvSpPr>
            <a:spLocks noGrp="1"/>
          </p:cNvSpPr>
          <p:nvPr>
            <p:ph type="title"/>
          </p:nvPr>
        </p:nvSpPr>
        <p:spPr/>
        <p:txBody>
          <a:bodyPr>
            <a:normAutofit/>
          </a:bodyPr>
          <a:lstStyle/>
          <a:p>
            <a:r>
              <a:rPr lang="en-US">
                <a:latin typeface="Tahoma"/>
                <a:ea typeface="Tahoma"/>
                <a:cs typeface="Tahoma"/>
              </a:rPr>
              <a:t>Terminology Level Setting</a:t>
            </a:r>
            <a:endParaRPr lang="en-US"/>
          </a:p>
        </p:txBody>
      </p:sp>
      <p:sp>
        <p:nvSpPr>
          <p:cNvPr id="3" name="Content Placeholder 2">
            <a:extLst>
              <a:ext uri="{FF2B5EF4-FFF2-40B4-BE49-F238E27FC236}">
                <a16:creationId xmlns:a16="http://schemas.microsoft.com/office/drawing/2014/main" id="{04D222BC-D5E1-7F39-8CA8-3DC197D7A35F}"/>
              </a:ext>
            </a:extLst>
          </p:cNvPr>
          <p:cNvSpPr>
            <a:spLocks noGrp="1"/>
          </p:cNvSpPr>
          <p:nvPr>
            <p:ph type="body" idx="1"/>
          </p:nvPr>
        </p:nvSpPr>
        <p:spPr>
          <a:xfrm>
            <a:off x="838200" y="1716770"/>
            <a:ext cx="10515600" cy="4443970"/>
          </a:xfrm>
        </p:spPr>
        <p:txBody>
          <a:bodyPr vert="horz" lIns="91440" tIns="45720" rIns="91440" bIns="45720" rtlCol="0" anchor="t">
            <a:normAutofit/>
          </a:bodyPr>
          <a:lstStyle/>
          <a:p>
            <a:r>
              <a:rPr lang="en-US" b="1">
                <a:latin typeface="Tahoma"/>
                <a:ea typeface="Tahoma"/>
                <a:cs typeface="Tahoma"/>
              </a:rPr>
              <a:t>Data Sharing </a:t>
            </a:r>
            <a:r>
              <a:rPr lang="en-US">
                <a:latin typeface="Tahoma"/>
                <a:ea typeface="Tahoma"/>
                <a:cs typeface="Tahoma"/>
              </a:rPr>
              <a:t>– The practice of providing partners information they can’t access in their own data systems. Data are typically sufficient for recipients’ needs. May occur once or repeatedly.</a:t>
            </a:r>
          </a:p>
          <a:p>
            <a:r>
              <a:rPr lang="en-US" b="1">
                <a:latin typeface="Tahoma"/>
                <a:ea typeface="Tahoma"/>
                <a:cs typeface="Tahoma"/>
              </a:rPr>
              <a:t>Data Linking </a:t>
            </a:r>
            <a:r>
              <a:rPr lang="en-US">
                <a:latin typeface="Tahoma"/>
                <a:ea typeface="Tahoma"/>
                <a:cs typeface="Tahoma"/>
              </a:rPr>
              <a:t>– Manually connecting extracted information about an entity (e.g., child, service provider, service) from one data source with information related to that same entity from another data source. May occur once or repeatedly.</a:t>
            </a:r>
          </a:p>
          <a:p>
            <a:r>
              <a:rPr lang="en-US" b="1">
                <a:latin typeface="Tahoma"/>
                <a:ea typeface="Tahoma"/>
                <a:cs typeface="Tahoma"/>
              </a:rPr>
              <a:t>Data Integration </a:t>
            </a:r>
            <a:r>
              <a:rPr lang="en-US">
                <a:latin typeface="Tahoma"/>
                <a:ea typeface="Tahoma"/>
                <a:cs typeface="Tahoma"/>
              </a:rPr>
              <a:t>– Combining data from disparate sources into a single data system to merge information about entities in one location. Maintained systematically through data management plans.</a:t>
            </a:r>
          </a:p>
          <a:p>
            <a:pPr marL="0" indent="0" algn="ctr">
              <a:buNone/>
            </a:pPr>
            <a:r>
              <a:rPr lang="en-US" sz="1100">
                <a:latin typeface="Calibri"/>
                <a:ea typeface="Tahoma"/>
                <a:cs typeface="Calibri"/>
                <a:hlinkClick r:id="rId3" tooltip="What’s the Difference Between Data Sharing, Data Linking and Data Integration?"/>
              </a:rPr>
              <a:t>What’s the Difference Between Data Sharing, Data Linking and Data Integration?</a:t>
            </a:r>
            <a:endParaRPr lang="en-US">
              <a:ea typeface="Tahoma"/>
            </a:endParaRPr>
          </a:p>
        </p:txBody>
      </p:sp>
      <p:sp>
        <p:nvSpPr>
          <p:cNvPr id="4" name="Rectangle 3" descr="&quot; &quot;">
            <a:extLst>
              <a:ext uri="{FF2B5EF4-FFF2-40B4-BE49-F238E27FC236}">
                <a16:creationId xmlns:a16="http://schemas.microsoft.com/office/drawing/2014/main" id="{173DB85D-C21A-DB3E-E686-4D41C9D356F4}"/>
              </a:ext>
              <a:ext uri="{C183D7F6-B498-43B3-948B-1728B52AA6E4}">
                <adec:decorative xmlns:adec="http://schemas.microsoft.com/office/drawing/2017/decorative" val="0"/>
              </a:ext>
            </a:extLst>
          </p:cNvPr>
          <p:cNvSpPr/>
          <p:nvPr/>
        </p:nvSpPr>
        <p:spPr>
          <a:xfrm>
            <a:off x="151437" y="1927225"/>
            <a:ext cx="810000" cy="810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5" name="Rectangle 4" descr="&quot; &quot;">
            <a:extLst>
              <a:ext uri="{FF2B5EF4-FFF2-40B4-BE49-F238E27FC236}">
                <a16:creationId xmlns:a16="http://schemas.microsoft.com/office/drawing/2014/main" id="{367774D4-AE56-EF45-8925-AFE36705A408}"/>
              </a:ext>
              <a:ext uri="{C183D7F6-B498-43B3-948B-1728B52AA6E4}">
                <adec:decorative xmlns:adec="http://schemas.microsoft.com/office/drawing/2017/decorative" val="0"/>
              </a:ext>
            </a:extLst>
          </p:cNvPr>
          <p:cNvSpPr/>
          <p:nvPr/>
        </p:nvSpPr>
        <p:spPr>
          <a:xfrm>
            <a:off x="151437" y="3046913"/>
            <a:ext cx="810000" cy="81000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6" name="Rectangle 5" descr="&quot; &quot;">
            <a:extLst>
              <a:ext uri="{FF2B5EF4-FFF2-40B4-BE49-F238E27FC236}">
                <a16:creationId xmlns:a16="http://schemas.microsoft.com/office/drawing/2014/main" id="{0A778ADC-F8F3-9DD7-50D0-DBA4CA2B639B}"/>
              </a:ext>
              <a:ext uri="{C183D7F6-B498-43B3-948B-1728B52AA6E4}">
                <adec:decorative xmlns:adec="http://schemas.microsoft.com/office/drawing/2017/decorative" val="0"/>
              </a:ext>
            </a:extLst>
          </p:cNvPr>
          <p:cNvSpPr/>
          <p:nvPr/>
        </p:nvSpPr>
        <p:spPr>
          <a:xfrm>
            <a:off x="151437" y="4531181"/>
            <a:ext cx="810000" cy="81000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876856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047C-9C79-8155-B2A3-8D5F9F413760}"/>
              </a:ext>
            </a:extLst>
          </p:cNvPr>
          <p:cNvSpPr>
            <a:spLocks noGrp="1"/>
          </p:cNvSpPr>
          <p:nvPr>
            <p:ph type="title"/>
          </p:nvPr>
        </p:nvSpPr>
        <p:spPr/>
        <p:txBody>
          <a:bodyPr/>
          <a:lstStyle/>
          <a:p>
            <a:r>
              <a:rPr lang="en-US"/>
              <a:t>Reflection</a:t>
            </a:r>
          </a:p>
        </p:txBody>
      </p:sp>
      <p:sp>
        <p:nvSpPr>
          <p:cNvPr id="3" name="Content Placeholder 2">
            <a:extLst>
              <a:ext uri="{FF2B5EF4-FFF2-40B4-BE49-F238E27FC236}">
                <a16:creationId xmlns:a16="http://schemas.microsoft.com/office/drawing/2014/main" id="{6EA00E67-0AD0-C5E2-555E-6CB7AA9AC7AB}"/>
              </a:ext>
            </a:extLst>
          </p:cNvPr>
          <p:cNvSpPr>
            <a:spLocks noGrp="1"/>
          </p:cNvSpPr>
          <p:nvPr>
            <p:ph idx="1"/>
          </p:nvPr>
        </p:nvSpPr>
        <p:spPr/>
        <p:txBody>
          <a:bodyPr vert="horz" lIns="91440" tIns="45720" rIns="91440" bIns="45720" rtlCol="0" anchor="t">
            <a:normAutofit/>
          </a:bodyPr>
          <a:lstStyle/>
          <a:p>
            <a:r>
              <a:rPr lang="en-US">
                <a:latin typeface="Tahoma"/>
                <a:ea typeface="Tahoma"/>
                <a:cs typeface="Tahoma"/>
              </a:rPr>
              <a:t>How automated are your data transfers, and what type of DSLI reflects your current system?</a:t>
            </a:r>
          </a:p>
          <a:p>
            <a:r>
              <a:rPr lang="en-US">
                <a:latin typeface="Tahoma"/>
                <a:ea typeface="Tahoma"/>
                <a:cs typeface="Tahoma"/>
              </a:rPr>
              <a:t>What would you like to do instead? </a:t>
            </a:r>
          </a:p>
          <a:p>
            <a:r>
              <a:rPr lang="en-US">
                <a:latin typeface="Tahoma"/>
                <a:ea typeface="Tahoma"/>
                <a:cs typeface="Tahoma"/>
              </a:rPr>
              <a:t>What opportunities exist for increasing the level of automation? </a:t>
            </a:r>
          </a:p>
        </p:txBody>
      </p:sp>
    </p:spTree>
    <p:extLst>
      <p:ext uri="{BB962C8B-B14F-4D97-AF65-F5344CB8AC3E}">
        <p14:creationId xmlns:p14="http://schemas.microsoft.com/office/powerpoint/2010/main" val="2308261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37C6AE-E2EA-E7FA-515F-CFBBC057F2EB}"/>
              </a:ext>
            </a:extLst>
          </p:cNvPr>
          <p:cNvSpPr>
            <a:spLocks noGrp="1"/>
          </p:cNvSpPr>
          <p:nvPr>
            <p:ph type="ctrTitle"/>
          </p:nvPr>
        </p:nvSpPr>
        <p:spPr/>
        <p:txBody>
          <a:bodyPr/>
          <a:lstStyle/>
          <a:p>
            <a:r>
              <a:rPr lang="en-US">
                <a:latin typeface="Tahoma"/>
                <a:ea typeface="Tahoma"/>
                <a:cs typeface="Tahoma"/>
              </a:rPr>
              <a:t>Project Buy-in</a:t>
            </a:r>
            <a:endParaRPr lang="en-US"/>
          </a:p>
        </p:txBody>
      </p:sp>
      <p:sp>
        <p:nvSpPr>
          <p:cNvPr id="6" name="Subtitle 5">
            <a:extLst>
              <a:ext uri="{FF2B5EF4-FFF2-40B4-BE49-F238E27FC236}">
                <a16:creationId xmlns:a16="http://schemas.microsoft.com/office/drawing/2014/main" id="{89502864-C541-E5A0-94C1-2954121CE4E7}"/>
              </a:ext>
            </a:extLst>
          </p:cNvPr>
          <p:cNvSpPr>
            <a:spLocks noGrp="1"/>
          </p:cNvSpPr>
          <p:nvPr>
            <p:ph type="subTitle" idx="1"/>
          </p:nvPr>
        </p:nvSpPr>
        <p:spPr/>
        <p:txBody>
          <a:bodyPr vert="horz" lIns="91440" tIns="45720" rIns="91440" bIns="45720" rtlCol="0" anchor="t">
            <a:normAutofit/>
          </a:bodyPr>
          <a:lstStyle/>
          <a:p>
            <a:r>
              <a:rPr lang="en-US">
                <a:latin typeface="Tahoma"/>
                <a:ea typeface="Tahoma"/>
                <a:cs typeface="Tahoma"/>
              </a:rPr>
              <a:t>Data Linking and Intergration for Transition</a:t>
            </a:r>
            <a:endParaRPr lang="en-US"/>
          </a:p>
        </p:txBody>
      </p:sp>
    </p:spTree>
    <p:extLst>
      <p:ext uri="{BB962C8B-B14F-4D97-AF65-F5344CB8AC3E}">
        <p14:creationId xmlns:p14="http://schemas.microsoft.com/office/powerpoint/2010/main" val="1297224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3D37A2-4531-B744-6D7F-3A78A5389884}"/>
              </a:ext>
            </a:extLst>
          </p:cNvPr>
          <p:cNvSpPr>
            <a:spLocks noGrp="1"/>
          </p:cNvSpPr>
          <p:nvPr>
            <p:ph type="title"/>
          </p:nvPr>
        </p:nvSpPr>
        <p:spPr/>
        <p:txBody>
          <a:bodyPr/>
          <a:lstStyle/>
          <a:p>
            <a:r>
              <a:rPr lang="en-US"/>
              <a:t>Being Flexible and Creative</a:t>
            </a:r>
          </a:p>
        </p:txBody>
      </p:sp>
      <p:sp>
        <p:nvSpPr>
          <p:cNvPr id="6" name="Content Placeholder 5">
            <a:extLst>
              <a:ext uri="{FF2B5EF4-FFF2-40B4-BE49-F238E27FC236}">
                <a16:creationId xmlns:a16="http://schemas.microsoft.com/office/drawing/2014/main" id="{7293F0D1-271F-9AA8-B57D-1BC18720005E}"/>
              </a:ext>
            </a:extLst>
          </p:cNvPr>
          <p:cNvSpPr>
            <a:spLocks noGrp="1"/>
          </p:cNvSpPr>
          <p:nvPr>
            <p:ph sz="half" idx="1"/>
          </p:nvPr>
        </p:nvSpPr>
        <p:spPr/>
        <p:txBody>
          <a:bodyPr>
            <a:normAutofit/>
          </a:bodyPr>
          <a:lstStyle/>
          <a:p>
            <a:r>
              <a:rPr lang="en-US"/>
              <a:t>Pull a team together with representation from both programs, state and local</a:t>
            </a:r>
          </a:p>
          <a:p>
            <a:r>
              <a:rPr lang="en-US"/>
              <a:t>Identify program expectations and needs</a:t>
            </a:r>
          </a:p>
          <a:p>
            <a:r>
              <a:rPr lang="en-US"/>
              <a:t>Determine shared goals and priorities</a:t>
            </a:r>
          </a:p>
          <a:p>
            <a:r>
              <a:rPr lang="en-US"/>
              <a:t>Be open to new methods and opportunities</a:t>
            </a:r>
          </a:p>
        </p:txBody>
      </p:sp>
      <p:sp>
        <p:nvSpPr>
          <p:cNvPr id="7" name="Content Placeholder 6">
            <a:extLst>
              <a:ext uri="{FF2B5EF4-FFF2-40B4-BE49-F238E27FC236}">
                <a16:creationId xmlns:a16="http://schemas.microsoft.com/office/drawing/2014/main" id="{54034AFA-3367-6F99-73A3-906418426CD3}"/>
              </a:ext>
            </a:extLst>
          </p:cNvPr>
          <p:cNvSpPr>
            <a:spLocks noGrp="1"/>
          </p:cNvSpPr>
          <p:nvPr>
            <p:ph sz="half" idx="2"/>
          </p:nvPr>
        </p:nvSpPr>
        <p:spPr/>
        <p:txBody>
          <a:bodyPr>
            <a:normAutofit/>
          </a:bodyPr>
          <a:lstStyle/>
          <a:p>
            <a:r>
              <a:rPr lang="en-US" sz="2400">
                <a:latin typeface="Tahoma"/>
                <a:ea typeface="Tahoma"/>
                <a:cs typeface="Tahoma"/>
              </a:rPr>
              <a:t>Why are we doing this work?</a:t>
            </a:r>
          </a:p>
          <a:p>
            <a:r>
              <a:rPr lang="en-US" sz="2400">
                <a:latin typeface="Tahoma"/>
                <a:ea typeface="Tahoma"/>
                <a:cs typeface="Tahoma"/>
              </a:rPr>
              <a:t>Who needs to be involved?</a:t>
            </a:r>
          </a:p>
          <a:p>
            <a:r>
              <a:rPr lang="en-US" sz="2400">
                <a:latin typeface="Tahoma"/>
                <a:ea typeface="Tahoma"/>
                <a:cs typeface="Tahoma"/>
              </a:rPr>
              <a:t>What would be best for our state?</a:t>
            </a:r>
            <a:endParaRPr lang="en-US" sz="2400"/>
          </a:p>
          <a:p>
            <a:r>
              <a:rPr lang="en-US" sz="2400">
                <a:latin typeface="Tahoma"/>
                <a:ea typeface="Tahoma"/>
                <a:cs typeface="Tahoma"/>
              </a:rPr>
              <a:t>How will we use the data?</a:t>
            </a:r>
          </a:p>
          <a:p>
            <a:r>
              <a:rPr lang="en-US" sz="2400">
                <a:latin typeface="Tahoma"/>
                <a:ea typeface="Tahoma"/>
                <a:cs typeface="Tahoma"/>
              </a:rPr>
              <a:t>What elements need to be shared: </a:t>
            </a:r>
          </a:p>
          <a:p>
            <a:pPr lvl="1"/>
            <a:r>
              <a:rPr lang="en-US">
                <a:latin typeface="Tahoma"/>
                <a:ea typeface="Tahoma"/>
                <a:cs typeface="Tahoma"/>
              </a:rPr>
              <a:t>for reporting on transition?</a:t>
            </a:r>
          </a:p>
          <a:p>
            <a:pPr lvl="1"/>
            <a:r>
              <a:rPr lang="en-US">
                <a:latin typeface="Tahoma"/>
                <a:ea typeface="Tahoma"/>
                <a:cs typeface="Tahoma"/>
              </a:rPr>
              <a:t>for matching at the child level?</a:t>
            </a:r>
          </a:p>
          <a:p>
            <a:pPr lvl="1"/>
            <a:r>
              <a:rPr lang="en-US">
                <a:latin typeface="Tahoma"/>
                <a:ea typeface="Tahoma"/>
                <a:cs typeface="Tahoma"/>
              </a:rPr>
              <a:t>For Part C use?</a:t>
            </a:r>
          </a:p>
        </p:txBody>
      </p:sp>
    </p:spTree>
    <p:extLst>
      <p:ext uri="{BB962C8B-B14F-4D97-AF65-F5344CB8AC3E}">
        <p14:creationId xmlns:p14="http://schemas.microsoft.com/office/powerpoint/2010/main" val="1542850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E826-FE36-E242-B05D-C00F353E4F13}"/>
              </a:ext>
            </a:extLst>
          </p:cNvPr>
          <p:cNvSpPr>
            <a:spLocks noGrp="1"/>
          </p:cNvSpPr>
          <p:nvPr>
            <p:ph type="title"/>
          </p:nvPr>
        </p:nvSpPr>
        <p:spPr/>
        <p:txBody>
          <a:bodyPr/>
          <a:lstStyle/>
          <a:p>
            <a:r>
              <a:rPr lang="en-US"/>
              <a:t>Components for Success </a:t>
            </a:r>
          </a:p>
        </p:txBody>
      </p:sp>
      <p:sp>
        <p:nvSpPr>
          <p:cNvPr id="3" name="Content Placeholder 2">
            <a:extLst>
              <a:ext uri="{FF2B5EF4-FFF2-40B4-BE49-F238E27FC236}">
                <a16:creationId xmlns:a16="http://schemas.microsoft.com/office/drawing/2014/main" id="{F6995323-A99A-B94A-8108-A011F80105B6}"/>
              </a:ext>
            </a:extLst>
          </p:cNvPr>
          <p:cNvSpPr>
            <a:spLocks noGrp="1"/>
          </p:cNvSpPr>
          <p:nvPr>
            <p:ph idx="1"/>
          </p:nvPr>
        </p:nvSpPr>
        <p:spPr/>
        <p:txBody>
          <a:bodyPr vert="horz" lIns="91440" tIns="45720" rIns="91440" bIns="45720" rtlCol="0" anchor="t">
            <a:normAutofit lnSpcReduction="10000"/>
          </a:bodyPr>
          <a:lstStyle/>
          <a:p>
            <a:r>
              <a:rPr lang="en-US">
                <a:latin typeface="Tahoma"/>
                <a:ea typeface="Tahoma"/>
                <a:cs typeface="Tahoma"/>
              </a:rPr>
              <a:t>Define the purpose and vision</a:t>
            </a:r>
          </a:p>
          <a:p>
            <a:r>
              <a:rPr lang="en-US">
                <a:latin typeface="Tahoma"/>
                <a:ea typeface="Tahoma"/>
                <a:cs typeface="Tahoma"/>
              </a:rPr>
              <a:t>Establish value with partners and leaders </a:t>
            </a:r>
          </a:p>
          <a:p>
            <a:pPr lvl="1"/>
            <a:r>
              <a:rPr lang="en-US">
                <a:latin typeface="Tahoma"/>
                <a:ea typeface="Tahoma"/>
                <a:cs typeface="Tahoma"/>
              </a:rPr>
              <a:t>Create one-pager</a:t>
            </a:r>
          </a:p>
          <a:p>
            <a:pPr lvl="1"/>
            <a:r>
              <a:rPr lang="en-US">
                <a:latin typeface="Tahoma"/>
                <a:ea typeface="Tahoma"/>
                <a:cs typeface="Tahoma"/>
              </a:rPr>
              <a:t>Elevator speech</a:t>
            </a:r>
          </a:p>
          <a:p>
            <a:r>
              <a:rPr lang="en-US">
                <a:latin typeface="Tahoma"/>
                <a:ea typeface="Tahoma"/>
                <a:cs typeface="Tahoma"/>
              </a:rPr>
              <a:t>Institute data governance processes and procedures</a:t>
            </a:r>
          </a:p>
          <a:p>
            <a:r>
              <a:rPr lang="en-US">
                <a:latin typeface="Tahoma"/>
                <a:ea typeface="Tahoma"/>
                <a:cs typeface="Tahoma"/>
              </a:rPr>
              <a:t>Create legal agreements: </a:t>
            </a:r>
          </a:p>
          <a:p>
            <a:pPr lvl="1"/>
            <a:r>
              <a:rPr lang="en-US">
                <a:latin typeface="Tahoma"/>
                <a:ea typeface="Tahoma"/>
                <a:cs typeface="Tahoma"/>
              </a:rPr>
              <a:t>memoranda of understanding (MOU) </a:t>
            </a:r>
          </a:p>
          <a:p>
            <a:pPr lvl="1"/>
            <a:r>
              <a:rPr lang="en-US">
                <a:latin typeface="Tahoma"/>
                <a:ea typeface="Tahoma"/>
                <a:cs typeface="Tahoma"/>
              </a:rPr>
              <a:t>data sharing agreements (DSA)</a:t>
            </a:r>
          </a:p>
          <a:p>
            <a:pPr>
              <a:buFont typeface="Arial"/>
              <a:buChar char="•"/>
            </a:pPr>
            <a:r>
              <a:rPr lang="en-US">
                <a:latin typeface="Tahoma"/>
                <a:ea typeface="Tahoma"/>
                <a:cs typeface="Tahoma"/>
              </a:rPr>
              <a:t>Generate the data inventory</a:t>
            </a:r>
          </a:p>
        </p:txBody>
      </p:sp>
    </p:spTree>
    <p:extLst>
      <p:ext uri="{BB962C8B-B14F-4D97-AF65-F5344CB8AC3E}">
        <p14:creationId xmlns:p14="http://schemas.microsoft.com/office/powerpoint/2010/main" val="3011648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5287B-C438-EE2D-B6E4-C46F26C98821}"/>
              </a:ext>
            </a:extLst>
          </p:cNvPr>
          <p:cNvSpPr>
            <a:spLocks noGrp="1"/>
          </p:cNvSpPr>
          <p:nvPr>
            <p:ph type="title"/>
          </p:nvPr>
        </p:nvSpPr>
        <p:spPr/>
        <p:txBody>
          <a:bodyPr/>
          <a:lstStyle/>
          <a:p>
            <a:r>
              <a:rPr lang="en-US"/>
              <a:t>Critical Program Questions </a:t>
            </a:r>
          </a:p>
        </p:txBody>
      </p:sp>
      <p:sp>
        <p:nvSpPr>
          <p:cNvPr id="3" name="Content Placeholder 2">
            <a:extLst>
              <a:ext uri="{FF2B5EF4-FFF2-40B4-BE49-F238E27FC236}">
                <a16:creationId xmlns:a16="http://schemas.microsoft.com/office/drawing/2014/main" id="{DB9C0DBD-A025-ED74-BE18-263C66E9F1ED}"/>
              </a:ext>
            </a:extLst>
          </p:cNvPr>
          <p:cNvSpPr>
            <a:spLocks noGrp="1"/>
          </p:cNvSpPr>
          <p:nvPr>
            <p:ph type="body" idx="1"/>
          </p:nvPr>
        </p:nvSpPr>
        <p:spPr/>
        <p:txBody>
          <a:bodyPr/>
          <a:lstStyle/>
          <a:p>
            <a:r>
              <a:rPr lang="en-US"/>
              <a:t>What percent of notifications from Part C to Part B were made in a timely manner?</a:t>
            </a:r>
          </a:p>
          <a:p>
            <a:pPr lvl="1"/>
            <a:r>
              <a:rPr lang="en-US"/>
              <a:t>Why were notifications missing or late?  </a:t>
            </a:r>
          </a:p>
          <a:p>
            <a:r>
              <a:rPr lang="en-US"/>
              <a:t>What percent of the children exiting from Part C at age 3 were found eligible for Part B services? </a:t>
            </a:r>
          </a:p>
          <a:p>
            <a:pPr lvl="1"/>
            <a:r>
              <a:rPr lang="en-US"/>
              <a:t>How many subsequently had an IEP?</a:t>
            </a:r>
          </a:p>
          <a:p>
            <a:r>
              <a:rPr lang="en-US"/>
              <a:t>After notification, how many children did not have an IEP in place by the third birthday, and why? </a:t>
            </a:r>
          </a:p>
        </p:txBody>
      </p:sp>
      <p:pic>
        <p:nvPicPr>
          <p:cNvPr id="2052" name="Picture 4" descr="&quot; &quot;">
            <a:extLst>
              <a:ext uri="{FF2B5EF4-FFF2-40B4-BE49-F238E27FC236}">
                <a16:creationId xmlns:a16="http://schemas.microsoft.com/office/drawing/2014/main" id="{2C2F12CA-5AC8-BEB9-9C04-998178AD801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6147" y="230188"/>
            <a:ext cx="1325563"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44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CB2E-814C-BF42-A292-A3891521E205}"/>
              </a:ext>
            </a:extLst>
          </p:cNvPr>
          <p:cNvSpPr>
            <a:spLocks noGrp="1"/>
          </p:cNvSpPr>
          <p:nvPr>
            <p:ph type="title"/>
          </p:nvPr>
        </p:nvSpPr>
        <p:spPr/>
        <p:txBody>
          <a:bodyPr/>
          <a:lstStyle/>
          <a:p>
            <a:r>
              <a:rPr lang="en-US">
                <a:latin typeface="Tahoma"/>
                <a:ea typeface="Tahoma"/>
                <a:cs typeface="Tahoma"/>
              </a:rPr>
              <a:t>Notification Data Elements</a:t>
            </a:r>
          </a:p>
        </p:txBody>
      </p:sp>
      <p:sp>
        <p:nvSpPr>
          <p:cNvPr id="4" name="Text Placeholder 3">
            <a:extLst>
              <a:ext uri="{FF2B5EF4-FFF2-40B4-BE49-F238E27FC236}">
                <a16:creationId xmlns:a16="http://schemas.microsoft.com/office/drawing/2014/main" id="{148556DA-B310-6E04-E4A8-9EF08790700A}"/>
              </a:ext>
            </a:extLst>
          </p:cNvPr>
          <p:cNvSpPr>
            <a:spLocks noGrp="1"/>
          </p:cNvSpPr>
          <p:nvPr>
            <p:ph type="body" idx="1"/>
          </p:nvPr>
        </p:nvSpPr>
        <p:spPr/>
        <p:txBody>
          <a:bodyPr/>
          <a:lstStyle/>
          <a:p>
            <a:r>
              <a:rPr lang="en-US"/>
              <a:t>Required </a:t>
            </a:r>
          </a:p>
        </p:txBody>
      </p:sp>
      <p:sp>
        <p:nvSpPr>
          <p:cNvPr id="3" name="Content Placeholder 2">
            <a:extLst>
              <a:ext uri="{FF2B5EF4-FFF2-40B4-BE49-F238E27FC236}">
                <a16:creationId xmlns:a16="http://schemas.microsoft.com/office/drawing/2014/main" id="{BA319EEF-DF98-C248-8421-EC866E93A0F7}"/>
              </a:ext>
            </a:extLst>
          </p:cNvPr>
          <p:cNvSpPr>
            <a:spLocks noGrp="1"/>
          </p:cNvSpPr>
          <p:nvPr>
            <p:ph sz="half" idx="2"/>
          </p:nvPr>
        </p:nvSpPr>
        <p:spPr>
          <a:xfrm>
            <a:off x="839788" y="2505075"/>
            <a:ext cx="5042769" cy="2780980"/>
          </a:xfrm>
        </p:spPr>
        <p:txBody>
          <a:bodyPr>
            <a:normAutofit/>
          </a:bodyPr>
          <a:lstStyle/>
          <a:p>
            <a:r>
              <a:rPr lang="en-US"/>
              <a:t>Child name and date of birth </a:t>
            </a:r>
          </a:p>
          <a:p>
            <a:r>
              <a:rPr lang="en-US"/>
              <a:t>Parent Contact</a:t>
            </a:r>
          </a:p>
          <a:p>
            <a:pPr lvl="1"/>
            <a:r>
              <a:rPr lang="en-US"/>
              <a:t>Name</a:t>
            </a:r>
          </a:p>
          <a:p>
            <a:pPr lvl="1"/>
            <a:r>
              <a:rPr lang="en-US"/>
              <a:t>Home &amp; email address</a:t>
            </a:r>
          </a:p>
          <a:p>
            <a:pPr lvl="1"/>
            <a:r>
              <a:rPr lang="en-US"/>
              <a:t>phone number </a:t>
            </a:r>
          </a:p>
        </p:txBody>
      </p:sp>
      <p:sp>
        <p:nvSpPr>
          <p:cNvPr id="5" name="Text Placeholder 4">
            <a:extLst>
              <a:ext uri="{FF2B5EF4-FFF2-40B4-BE49-F238E27FC236}">
                <a16:creationId xmlns:a16="http://schemas.microsoft.com/office/drawing/2014/main" id="{18FAD472-8F09-E013-2AE8-4A904FA1C9F1}"/>
              </a:ext>
            </a:extLst>
          </p:cNvPr>
          <p:cNvSpPr>
            <a:spLocks noGrp="1"/>
          </p:cNvSpPr>
          <p:nvPr>
            <p:ph type="body" sz="quarter" idx="3"/>
          </p:nvPr>
        </p:nvSpPr>
        <p:spPr/>
        <p:txBody>
          <a:bodyPr/>
          <a:lstStyle/>
          <a:p>
            <a:r>
              <a:rPr lang="en-US"/>
              <a:t>With Parent Consent</a:t>
            </a:r>
          </a:p>
        </p:txBody>
      </p:sp>
      <p:sp>
        <p:nvSpPr>
          <p:cNvPr id="6" name="Content Placeholder 5">
            <a:extLst>
              <a:ext uri="{FF2B5EF4-FFF2-40B4-BE49-F238E27FC236}">
                <a16:creationId xmlns:a16="http://schemas.microsoft.com/office/drawing/2014/main" id="{FCA873B6-F641-F193-8C79-15C54971D25E}"/>
              </a:ext>
            </a:extLst>
          </p:cNvPr>
          <p:cNvSpPr>
            <a:spLocks noGrp="1"/>
          </p:cNvSpPr>
          <p:nvPr>
            <p:ph sz="quarter" idx="4"/>
          </p:nvPr>
        </p:nvSpPr>
        <p:spPr>
          <a:xfrm>
            <a:off x="6114691" y="2505075"/>
            <a:ext cx="5528244" cy="2622829"/>
          </a:xfrm>
        </p:spPr>
        <p:txBody>
          <a:bodyPr vert="horz" lIns="91440" tIns="45720" rIns="91440" bIns="45720" rtlCol="0" anchor="t">
            <a:normAutofit/>
          </a:bodyPr>
          <a:lstStyle/>
          <a:p>
            <a:pPr algn="l" rtl="0" fontAlgn="base">
              <a:buFont typeface="Arial" panose="020B0604020202020204" pitchFamily="34" charset="0"/>
              <a:buChar char="•"/>
            </a:pPr>
            <a:r>
              <a:rPr lang="en-US">
                <a:latin typeface="Tahoma"/>
                <a:ea typeface="Tahoma"/>
                <a:cs typeface="Tahoma"/>
              </a:rPr>
              <a:t>Child Part C eligibility category </a:t>
            </a:r>
          </a:p>
          <a:p>
            <a:pPr algn="l" rtl="0" fontAlgn="base">
              <a:buFont typeface="Arial" panose="020B0604020202020204" pitchFamily="34" charset="0"/>
              <a:buChar char="•"/>
            </a:pPr>
            <a:r>
              <a:rPr lang="en-US">
                <a:latin typeface="Tahoma"/>
                <a:ea typeface="Tahoma"/>
                <a:cs typeface="Tahoma"/>
              </a:rPr>
              <a:t>Part C entry date </a:t>
            </a:r>
          </a:p>
          <a:p>
            <a:pPr algn="l" rtl="0" fontAlgn="base">
              <a:buFont typeface="Arial" panose="020B0604020202020204" pitchFamily="34" charset="0"/>
              <a:buChar char="•"/>
            </a:pPr>
            <a:r>
              <a:rPr lang="en-US">
                <a:latin typeface="Tahoma"/>
                <a:ea typeface="Tahoma"/>
                <a:cs typeface="Tahoma"/>
              </a:rPr>
              <a:t>IFSP file</a:t>
            </a:r>
          </a:p>
          <a:p>
            <a:r>
              <a:rPr lang="en-US">
                <a:latin typeface="Tahoma"/>
                <a:ea typeface="Tahoma"/>
                <a:cs typeface="Tahoma"/>
              </a:rPr>
              <a:t>Other child and family data (e.g., child race/ethnicity, family language)</a:t>
            </a:r>
            <a:endParaRPr lang="en-US"/>
          </a:p>
        </p:txBody>
      </p:sp>
      <p:sp>
        <p:nvSpPr>
          <p:cNvPr id="7" name="TextBox 6">
            <a:extLst>
              <a:ext uri="{FF2B5EF4-FFF2-40B4-BE49-F238E27FC236}">
                <a16:creationId xmlns:a16="http://schemas.microsoft.com/office/drawing/2014/main" id="{285603F3-B7C0-C160-854E-01BC654D39E5}"/>
              </a:ext>
            </a:extLst>
          </p:cNvPr>
          <p:cNvSpPr txBox="1"/>
          <p:nvPr/>
        </p:nvSpPr>
        <p:spPr>
          <a:xfrm>
            <a:off x="1467485" y="4921886"/>
            <a:ext cx="9060180" cy="1480394"/>
          </a:xfrm>
          <a:prstGeom prst="rect">
            <a:avLst/>
          </a:prstGeom>
          <a:noFill/>
          <a:ln w="28575">
            <a:solidFill>
              <a:srgbClr val="39B54A"/>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a:t>Ensuring implementation of IDEA Part B Child Find:</a:t>
            </a:r>
            <a:r>
              <a:rPr lang="en-US" sz="2200"/>
              <a:t> </a:t>
            </a:r>
          </a:p>
          <a:p>
            <a:pPr algn="ctr"/>
            <a:r>
              <a:rPr lang="en-US" sz="2200"/>
              <a:t>Sharing may also include the Part C service coordinator’s name and contact information as well as the language(s) spoken by the child and parent(s) to assist with meeting Part B’s child find responsibilities.</a:t>
            </a:r>
          </a:p>
        </p:txBody>
      </p:sp>
    </p:spTree>
    <p:extLst>
      <p:ext uri="{BB962C8B-B14F-4D97-AF65-F5344CB8AC3E}">
        <p14:creationId xmlns:p14="http://schemas.microsoft.com/office/powerpoint/2010/main" val="3189926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a:xfrm>
            <a:off x="839788" y="457200"/>
            <a:ext cx="3932237" cy="1233804"/>
          </a:xfrm>
        </p:spPr>
        <p:txBody>
          <a:bodyPr vert="horz" lIns="91440" tIns="45720" rIns="91440" bIns="45720" rtlCol="0" anchor="ctr">
            <a:normAutofit/>
          </a:bodyPr>
          <a:lstStyle/>
          <a:p>
            <a:r>
              <a:rPr lang="en-US" sz="4400"/>
              <a:t>Welcome!</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type="body" sz="half" idx="2"/>
          </p:nvPr>
        </p:nvSpPr>
        <p:spPr>
          <a:xfrm>
            <a:off x="839788" y="2057400"/>
            <a:ext cx="3932237" cy="3811588"/>
          </a:xfrm>
        </p:spPr>
        <p:txBody>
          <a:bodyPr vert="horz" lIns="91440" tIns="45720" rIns="91440" bIns="45720" rtlCol="0">
            <a:normAutofit/>
          </a:bodyPr>
          <a:lstStyle/>
          <a:p>
            <a:pPr marL="342900" indent="-342900">
              <a:buFont typeface="Arial" panose="020B0604020202020204" pitchFamily="34" charset="0"/>
              <a:buChar char="•"/>
            </a:pPr>
            <a:r>
              <a:rPr lang="en-US" b="1"/>
              <a:t>Purpose</a:t>
            </a:r>
          </a:p>
          <a:p>
            <a:pPr marL="342900" indent="-342900">
              <a:buFont typeface="Arial" panose="020B0604020202020204" pitchFamily="34" charset="0"/>
              <a:buChar char="•"/>
            </a:pPr>
            <a:r>
              <a:rPr lang="en-US" b="1"/>
              <a:t>Introductions</a:t>
            </a:r>
          </a:p>
          <a:p>
            <a:pPr marL="800100" lvl="1" indent="-342900">
              <a:buFont typeface="Wingdings" panose="05000000000000000000" pitchFamily="2" charset="2"/>
              <a:buChar char="v"/>
            </a:pPr>
            <a:r>
              <a:rPr lang="en-US" sz="2400"/>
              <a:t>Name</a:t>
            </a:r>
          </a:p>
          <a:p>
            <a:pPr marL="800100" lvl="1" indent="-342900">
              <a:buFont typeface="Wingdings" panose="05000000000000000000" pitchFamily="2" charset="2"/>
              <a:buChar char="v"/>
            </a:pPr>
            <a:r>
              <a:rPr lang="en-US" sz="2400"/>
              <a:t>State</a:t>
            </a:r>
          </a:p>
          <a:p>
            <a:pPr marL="800100" lvl="1" indent="-342900">
              <a:buFont typeface="Wingdings" panose="05000000000000000000" pitchFamily="2" charset="2"/>
              <a:buChar char="v"/>
            </a:pPr>
            <a:r>
              <a:rPr lang="en-US" sz="2400"/>
              <a:t>Position</a:t>
            </a:r>
          </a:p>
        </p:txBody>
      </p:sp>
      <p:pic>
        <p:nvPicPr>
          <p:cNvPr id="6" name="Picture Placeholder 5" descr="&quot; &quot;">
            <a:extLst>
              <a:ext uri="{FF2B5EF4-FFF2-40B4-BE49-F238E27FC236}">
                <a16:creationId xmlns:a16="http://schemas.microsoft.com/office/drawing/2014/main" id="{2F5827E4-8D9C-2718-3BE7-6B7C551BC6B0}"/>
              </a:ext>
              <a:ext uri="{C183D7F6-B498-43B3-948B-1728B52AA6E4}">
                <adec:decorative xmlns:adec="http://schemas.microsoft.com/office/drawing/2017/decorative" val="0"/>
              </a:ext>
            </a:extLst>
          </p:cNvPr>
          <p:cNvPicPr>
            <a:picLocks noGrp="1" noChangeAspect="1"/>
          </p:cNvPicPr>
          <p:nvPr>
            <p:ph idx="1"/>
          </p:nvPr>
        </p:nvPicPr>
        <p:blipFill rotWithShape="1">
          <a:blip r:embed="rId3"/>
          <a:stretch/>
        </p:blipFill>
        <p:spPr>
          <a:xfrm>
            <a:off x="5019040" y="1094818"/>
            <a:ext cx="6736080" cy="4523662"/>
          </a:xfrm>
        </p:spPr>
      </p:pic>
    </p:spTree>
    <p:extLst>
      <p:ext uri="{BB962C8B-B14F-4D97-AF65-F5344CB8AC3E}">
        <p14:creationId xmlns:p14="http://schemas.microsoft.com/office/powerpoint/2010/main" val="1393821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Break">
            <a:extLst>
              <a:ext uri="{FF2B5EF4-FFF2-40B4-BE49-F238E27FC236}">
                <a16:creationId xmlns:a16="http://schemas.microsoft.com/office/drawing/2014/main" id="{E57A31D3-9C43-70C0-C0AD-1E9A28077AC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1255" y="-34725"/>
            <a:ext cx="10569490" cy="6949440"/>
          </a:xfrm>
          <a:prstGeom prst="rect">
            <a:avLst/>
          </a:prstGeom>
          <a:ln>
            <a:noFill/>
          </a:ln>
          <a:effectLst>
            <a:softEdge rad="112500"/>
          </a:effectLst>
        </p:spPr>
      </p:pic>
      <p:sp>
        <p:nvSpPr>
          <p:cNvPr id="6" name="TextBox 5">
            <a:extLst>
              <a:ext uri="{FF2B5EF4-FFF2-40B4-BE49-F238E27FC236}">
                <a16:creationId xmlns:a16="http://schemas.microsoft.com/office/drawing/2014/main" id="{1C883E3E-D61C-92C6-6CFD-A05DEF9DC708}"/>
              </a:ext>
            </a:extLst>
          </p:cNvPr>
          <p:cNvSpPr txBox="1"/>
          <p:nvPr/>
        </p:nvSpPr>
        <p:spPr>
          <a:xfrm>
            <a:off x="880791" y="6858000"/>
            <a:ext cx="10430418" cy="230832"/>
          </a:xfrm>
          <a:prstGeom prst="rect">
            <a:avLst/>
          </a:prstGeom>
          <a:noFill/>
        </p:spPr>
        <p:txBody>
          <a:bodyPr wrap="square" rtlCol="0">
            <a:spAutoFit/>
          </a:bodyPr>
          <a:lstStyle/>
          <a:p>
            <a:r>
              <a:rPr lang="en-US" sz="900">
                <a:hlinkClick r:id="rId4" tooltip="https://www.picpedia.org/chalkboard/b/break.html"/>
              </a:rPr>
              <a:t>This Photo</a:t>
            </a:r>
            <a:r>
              <a:rPr lang="en-US" sz="900"/>
              <a:t> by Unknown Author is licensed under </a:t>
            </a:r>
            <a:r>
              <a:rPr lang="en-US" sz="900">
                <a:hlinkClick r:id="rId5" tooltip="https://creativecommons.org/licenses/by-sa/3.0/"/>
              </a:rPr>
              <a:t>CC BY-SA</a:t>
            </a:r>
            <a:endParaRPr lang="en-US" sz="900"/>
          </a:p>
        </p:txBody>
      </p:sp>
      <p:sp>
        <p:nvSpPr>
          <p:cNvPr id="7" name="Title 6">
            <a:extLst>
              <a:ext uri="{FF2B5EF4-FFF2-40B4-BE49-F238E27FC236}">
                <a16:creationId xmlns:a16="http://schemas.microsoft.com/office/drawing/2014/main" id="{BD19C4F8-2640-4E57-8E46-4FD47D235D9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Break Time</a:t>
            </a:r>
          </a:p>
        </p:txBody>
      </p:sp>
    </p:spTree>
    <p:extLst>
      <p:ext uri="{BB962C8B-B14F-4D97-AF65-F5344CB8AC3E}">
        <p14:creationId xmlns:p14="http://schemas.microsoft.com/office/powerpoint/2010/main" val="3365520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37C6AE-E2EA-E7FA-515F-CFBBC057F2EB}"/>
              </a:ext>
            </a:extLst>
          </p:cNvPr>
          <p:cNvSpPr>
            <a:spLocks noGrp="1"/>
          </p:cNvSpPr>
          <p:nvPr>
            <p:ph type="ctrTitle"/>
          </p:nvPr>
        </p:nvSpPr>
        <p:spPr/>
        <p:txBody>
          <a:bodyPr/>
          <a:lstStyle/>
          <a:p>
            <a:r>
              <a:rPr lang="en-US">
                <a:latin typeface="Tahoma"/>
                <a:ea typeface="Tahoma"/>
                <a:cs typeface="Tahoma"/>
              </a:rPr>
              <a:t>Designing a Use Case</a:t>
            </a:r>
            <a:endParaRPr lang="en-US"/>
          </a:p>
        </p:txBody>
      </p:sp>
      <p:sp>
        <p:nvSpPr>
          <p:cNvPr id="6" name="Subtitle 5">
            <a:extLst>
              <a:ext uri="{FF2B5EF4-FFF2-40B4-BE49-F238E27FC236}">
                <a16:creationId xmlns:a16="http://schemas.microsoft.com/office/drawing/2014/main" id="{89502864-C541-E5A0-94C1-2954121CE4E7}"/>
              </a:ext>
            </a:extLst>
          </p:cNvPr>
          <p:cNvSpPr>
            <a:spLocks noGrp="1"/>
          </p:cNvSpPr>
          <p:nvPr>
            <p:ph type="subTitle" idx="1"/>
          </p:nvPr>
        </p:nvSpPr>
        <p:spPr/>
        <p:txBody>
          <a:bodyPr vert="horz" lIns="91440" tIns="45720" rIns="91440" bIns="45720" rtlCol="0" anchor="t">
            <a:normAutofit/>
          </a:bodyPr>
          <a:lstStyle/>
          <a:p>
            <a:r>
              <a:rPr lang="en-US">
                <a:latin typeface="Tahoma"/>
                <a:ea typeface="Tahoma"/>
                <a:cs typeface="Tahoma"/>
              </a:rPr>
              <a:t>Planning for Automation</a:t>
            </a:r>
            <a:endParaRPr lang="en-US"/>
          </a:p>
        </p:txBody>
      </p:sp>
    </p:spTree>
    <p:extLst>
      <p:ext uri="{BB962C8B-B14F-4D97-AF65-F5344CB8AC3E}">
        <p14:creationId xmlns:p14="http://schemas.microsoft.com/office/powerpoint/2010/main" val="471398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7E38-5BE1-4D17-93FF-9D7A020CF117}"/>
              </a:ext>
            </a:extLst>
          </p:cNvPr>
          <p:cNvSpPr>
            <a:spLocks noGrp="1"/>
          </p:cNvSpPr>
          <p:nvPr>
            <p:ph type="title"/>
          </p:nvPr>
        </p:nvSpPr>
        <p:spPr/>
        <p:txBody>
          <a:bodyPr>
            <a:normAutofit/>
          </a:bodyPr>
          <a:lstStyle/>
          <a:p>
            <a:r>
              <a:rPr lang="en-US">
                <a:solidFill>
                  <a:srgbClr val="003366"/>
                </a:solidFill>
                <a:latin typeface="Tahoma"/>
                <a:ea typeface="Tahoma"/>
                <a:cs typeface="Tahoma"/>
              </a:rPr>
              <a:t>Integration Inspiration: A Data Linking Success Story in North Carolina</a:t>
            </a:r>
            <a:endParaRPr lang="en-US">
              <a:latin typeface="Tahoma"/>
              <a:ea typeface="Tahoma"/>
              <a:cs typeface="Tahoma"/>
            </a:endParaRPr>
          </a:p>
        </p:txBody>
      </p:sp>
      <p:sp>
        <p:nvSpPr>
          <p:cNvPr id="3" name="Content Placeholder 2">
            <a:extLst>
              <a:ext uri="{FF2B5EF4-FFF2-40B4-BE49-F238E27FC236}">
                <a16:creationId xmlns:a16="http://schemas.microsoft.com/office/drawing/2014/main" id="{0E9A700B-0D02-F93B-6F38-8D5EB8541D62}"/>
              </a:ext>
            </a:extLst>
          </p:cNvPr>
          <p:cNvSpPr>
            <a:spLocks noGrp="1"/>
          </p:cNvSpPr>
          <p:nvPr>
            <p:ph idx="1"/>
          </p:nvPr>
        </p:nvSpPr>
        <p:spPr>
          <a:xfrm>
            <a:off x="838200" y="1825625"/>
            <a:ext cx="5742317" cy="4351825"/>
          </a:xfrm>
        </p:spPr>
        <p:txBody>
          <a:bodyPr vert="horz" lIns="91440" tIns="45720" rIns="91440" bIns="45720" rtlCol="0" anchor="t">
            <a:normAutofit lnSpcReduction="10000"/>
          </a:bodyPr>
          <a:lstStyle/>
          <a:p>
            <a:r>
              <a:rPr lang="en-US" err="1">
                <a:latin typeface="Tahoma"/>
                <a:ea typeface="Tahoma"/>
                <a:cs typeface="Tahoma"/>
              </a:rPr>
              <a:t>DaSy</a:t>
            </a:r>
            <a:r>
              <a:rPr lang="en-US">
                <a:latin typeface="Tahoma"/>
                <a:ea typeface="Tahoma"/>
                <a:cs typeface="Tahoma"/>
              </a:rPr>
              <a:t> Blog (2023)</a:t>
            </a:r>
            <a:endParaRPr lang="en-US"/>
          </a:p>
          <a:p>
            <a:pPr lvl="1"/>
            <a:r>
              <a:rPr lang="en-US">
                <a:latin typeface="Tahoma"/>
                <a:ea typeface="Tahoma"/>
                <a:cs typeface="Tahoma"/>
                <a:hlinkClick r:id="rId3" tooltip="A Data Linking Success Story in North Carolina"/>
              </a:rPr>
              <a:t>https://dasycenter.org/data-linking-success-story-north-carolina/</a:t>
            </a:r>
            <a:r>
              <a:rPr lang="en-US">
                <a:latin typeface="Tahoma"/>
                <a:ea typeface="Tahoma"/>
                <a:cs typeface="Tahoma"/>
              </a:rPr>
              <a:t> </a:t>
            </a:r>
            <a:endParaRPr lang="en-US"/>
          </a:p>
          <a:p>
            <a:r>
              <a:rPr lang="en-US">
                <a:latin typeface="Tahoma"/>
                <a:ea typeface="Tahoma"/>
                <a:cs typeface="Tahoma"/>
              </a:rPr>
              <a:t>Leverages Early Childhood Integrated Data System (</a:t>
            </a:r>
            <a:r>
              <a:rPr lang="en-US" err="1">
                <a:latin typeface="Tahoma"/>
                <a:ea typeface="Tahoma"/>
                <a:cs typeface="Tahoma"/>
              </a:rPr>
              <a:t>ECIDS</a:t>
            </a:r>
            <a:r>
              <a:rPr lang="en-US">
                <a:latin typeface="Tahoma"/>
                <a:ea typeface="Tahoma"/>
                <a:cs typeface="Tahoma"/>
              </a:rPr>
              <a:t>) for shared unique ID</a:t>
            </a:r>
            <a:endParaRPr lang="en-US"/>
          </a:p>
          <a:p>
            <a:r>
              <a:rPr lang="en-US">
                <a:latin typeface="Tahoma"/>
                <a:ea typeface="Tahoma"/>
                <a:cs typeface="Tahoma"/>
              </a:rPr>
              <a:t>Transition-Related Analysis Plan – Initial Steps</a:t>
            </a:r>
            <a:endParaRPr lang="en-US"/>
          </a:p>
          <a:p>
            <a:pPr lvl="1"/>
            <a:r>
              <a:rPr lang="en-US">
                <a:latin typeface="Tahoma"/>
                <a:ea typeface="Tahoma"/>
                <a:cs typeface="Tahoma"/>
              </a:rPr>
              <a:t>Critical Questions</a:t>
            </a:r>
            <a:endParaRPr lang="en-US"/>
          </a:p>
          <a:p>
            <a:pPr lvl="1"/>
            <a:r>
              <a:rPr lang="en-US">
                <a:latin typeface="Tahoma"/>
                <a:ea typeface="Tahoma"/>
                <a:cs typeface="Tahoma"/>
              </a:rPr>
              <a:t>Considerations</a:t>
            </a:r>
            <a:endParaRPr lang="en-US"/>
          </a:p>
          <a:p>
            <a:pPr lvl="1"/>
            <a:r>
              <a:rPr lang="en-US">
                <a:latin typeface="Tahoma"/>
                <a:ea typeface="Tahoma"/>
                <a:cs typeface="Tahoma"/>
              </a:rPr>
              <a:t>Data Sets/Data Elements</a:t>
            </a:r>
            <a:endParaRPr lang="en-US"/>
          </a:p>
        </p:txBody>
      </p:sp>
      <p:pic>
        <p:nvPicPr>
          <p:cNvPr id="4" name="Picture 3" descr="Screenshot of Blog about North Carolina's experience.&#10;">
            <a:extLst>
              <a:ext uri="{FF2B5EF4-FFF2-40B4-BE49-F238E27FC236}">
                <a16:creationId xmlns:a16="http://schemas.microsoft.com/office/drawing/2014/main" id="{4EBBAA77-F75C-D219-939E-1AFDF02E8285}"/>
              </a:ext>
            </a:extLst>
          </p:cNvPr>
          <p:cNvPicPr>
            <a:picLocks noChangeAspect="1"/>
          </p:cNvPicPr>
          <p:nvPr/>
        </p:nvPicPr>
        <p:blipFill>
          <a:blip r:embed="rId4"/>
          <a:stretch>
            <a:fillRect/>
          </a:stretch>
        </p:blipFill>
        <p:spPr>
          <a:xfrm>
            <a:off x="6585368" y="1828171"/>
            <a:ext cx="5246659" cy="3992414"/>
          </a:xfrm>
          <a:prstGeom prst="rect">
            <a:avLst/>
          </a:prstGeom>
          <a:ln>
            <a:solidFill>
              <a:schemeClr val="tx1"/>
            </a:solidFill>
          </a:ln>
        </p:spPr>
      </p:pic>
    </p:spTree>
    <p:extLst>
      <p:ext uri="{BB962C8B-B14F-4D97-AF65-F5344CB8AC3E}">
        <p14:creationId xmlns:p14="http://schemas.microsoft.com/office/powerpoint/2010/main" val="871447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C3F75E8-9DAA-368C-FC41-A0BDA1395BBB}"/>
              </a:ext>
            </a:extLst>
          </p:cNvPr>
          <p:cNvSpPr>
            <a:spLocks noGrp="1"/>
          </p:cNvSpPr>
          <p:nvPr>
            <p:ph type="title"/>
          </p:nvPr>
        </p:nvSpPr>
        <p:spPr/>
        <p:txBody>
          <a:bodyPr/>
          <a:lstStyle/>
          <a:p>
            <a:r>
              <a:rPr lang="en-US">
                <a:latin typeface="Tahoma"/>
                <a:ea typeface="Tahoma"/>
                <a:cs typeface="Tahoma"/>
              </a:rPr>
              <a:t>General Steps</a:t>
            </a:r>
            <a:endParaRPr lang="en-US"/>
          </a:p>
        </p:txBody>
      </p:sp>
      <p:sp>
        <p:nvSpPr>
          <p:cNvPr id="15" name="Content Placeholder 14">
            <a:extLst>
              <a:ext uri="{FF2B5EF4-FFF2-40B4-BE49-F238E27FC236}">
                <a16:creationId xmlns:a16="http://schemas.microsoft.com/office/drawing/2014/main" id="{F6605D8C-DC53-DA91-2FD4-48F06FD6D258}"/>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a:latin typeface="Tahoma"/>
                <a:ea typeface="Tahoma"/>
                <a:cs typeface="Tahoma"/>
              </a:rPr>
              <a:t>Articulate the purpose/goal.</a:t>
            </a:r>
            <a:endParaRPr lang="en-US"/>
          </a:p>
          <a:p>
            <a:pPr marL="457200" indent="-457200">
              <a:buAutoNum type="arabicPeriod"/>
            </a:pPr>
            <a:r>
              <a:rPr lang="en-US">
                <a:solidFill>
                  <a:srgbClr val="000000"/>
                </a:solidFill>
                <a:latin typeface="Tahoma"/>
                <a:ea typeface="Tahoma"/>
                <a:cs typeface="Tahoma"/>
              </a:rPr>
              <a:t>Identify the question(s) you want to answer.</a:t>
            </a:r>
          </a:p>
          <a:p>
            <a:pPr marL="457200" indent="-457200">
              <a:buAutoNum type="arabicPeriod"/>
            </a:pPr>
            <a:r>
              <a:rPr lang="en-US">
                <a:solidFill>
                  <a:srgbClr val="000000"/>
                </a:solidFill>
                <a:latin typeface="Tahoma"/>
                <a:ea typeface="Tahoma"/>
                <a:cs typeface="Tahoma"/>
              </a:rPr>
              <a:t>Identify the primary users/audience for this information.</a:t>
            </a:r>
          </a:p>
          <a:p>
            <a:pPr marL="457200" indent="-457200">
              <a:buAutoNum type="arabicPeriod"/>
            </a:pPr>
            <a:r>
              <a:rPr lang="en-US">
                <a:solidFill>
                  <a:srgbClr val="000000"/>
                </a:solidFill>
                <a:latin typeface="Tahoma"/>
                <a:ea typeface="Tahoma"/>
                <a:cs typeface="Tahoma"/>
              </a:rPr>
              <a:t>Define what data are needed to answer the question(s) of interest.</a:t>
            </a:r>
          </a:p>
          <a:p>
            <a:pPr marL="457200" indent="-457200">
              <a:buAutoNum type="arabicPeriod"/>
            </a:pPr>
            <a:r>
              <a:rPr lang="en-US">
                <a:solidFill>
                  <a:srgbClr val="000000"/>
                </a:solidFill>
                <a:latin typeface="Tahoma"/>
                <a:ea typeface="Tahoma"/>
                <a:cs typeface="Tahoma"/>
              </a:rPr>
              <a:t>Review current processes for how the needed data are collected.</a:t>
            </a:r>
          </a:p>
          <a:p>
            <a:pPr marL="457200" indent="-457200">
              <a:buAutoNum type="arabicPeriod"/>
            </a:pPr>
            <a:r>
              <a:rPr lang="en-US">
                <a:solidFill>
                  <a:srgbClr val="000000"/>
                </a:solidFill>
                <a:latin typeface="Tahoma"/>
                <a:ea typeface="Tahoma"/>
                <a:cs typeface="Tahoma"/>
              </a:rPr>
              <a:t>Identify changes/modifications required to data collection and sharing practices, if any.</a:t>
            </a:r>
          </a:p>
        </p:txBody>
      </p:sp>
      <p:sp>
        <p:nvSpPr>
          <p:cNvPr id="8" name="Date Placeholder 3">
            <a:extLst>
              <a:ext uri="{FF2B5EF4-FFF2-40B4-BE49-F238E27FC236}">
                <a16:creationId xmlns:a16="http://schemas.microsoft.com/office/drawing/2014/main" id="{928383D1-8688-061A-86D2-52450F044507}"/>
              </a:ext>
            </a:extLst>
          </p:cNvPr>
          <p:cNvSpPr txBox="1">
            <a:spLocks/>
          </p:cNvSpPr>
          <p:nvPr/>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9630B18-F0C1-7D4C-8E26-779EB5C25781}" type="slidenum">
              <a:rPr kumimoji="0" lang="en-US" sz="1600" b="0" i="0" u="none" strike="noStrike" kern="1200" cap="none" spc="0" normalizeH="0" baseline="0" noProof="0" smtClean="0">
                <a:ln>
                  <a:noFill/>
                </a:ln>
                <a:solidFill>
                  <a:srgbClr val="154578"/>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a:ln>
                <a:noFill/>
              </a:ln>
              <a:solidFill>
                <a:srgbClr val="154578"/>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33953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B746-04A5-1513-FD7F-D4438531CF57}"/>
              </a:ext>
            </a:extLst>
          </p:cNvPr>
          <p:cNvSpPr>
            <a:spLocks noGrp="1"/>
          </p:cNvSpPr>
          <p:nvPr>
            <p:ph type="title"/>
          </p:nvPr>
        </p:nvSpPr>
        <p:spPr>
          <a:xfrm>
            <a:off x="839788" y="457200"/>
            <a:ext cx="5256212" cy="1233804"/>
          </a:xfrm>
        </p:spPr>
        <p:txBody>
          <a:bodyPr anchor="ctr">
            <a:normAutofit/>
          </a:bodyPr>
          <a:lstStyle/>
          <a:p>
            <a:r>
              <a:rPr lang="en-US" sz="4400">
                <a:latin typeface="Tahoma"/>
                <a:ea typeface="Tahoma"/>
                <a:cs typeface="Tahoma"/>
              </a:rPr>
              <a:t>Planning Time!</a:t>
            </a:r>
            <a:endParaRPr lang="en-US" sz="4400"/>
          </a:p>
        </p:txBody>
      </p:sp>
      <p:sp>
        <p:nvSpPr>
          <p:cNvPr id="4" name="Text Placeholder 3">
            <a:extLst>
              <a:ext uri="{FF2B5EF4-FFF2-40B4-BE49-F238E27FC236}">
                <a16:creationId xmlns:a16="http://schemas.microsoft.com/office/drawing/2014/main" id="{349E73DD-4453-3656-4F3B-75304D277402}"/>
              </a:ext>
            </a:extLst>
          </p:cNvPr>
          <p:cNvSpPr>
            <a:spLocks noGrp="1"/>
          </p:cNvSpPr>
          <p:nvPr>
            <p:ph type="body" sz="half" idx="2"/>
          </p:nvPr>
        </p:nvSpPr>
        <p:spPr>
          <a:xfrm>
            <a:off x="839788" y="1726721"/>
            <a:ext cx="5895549" cy="4417601"/>
          </a:xfrm>
        </p:spPr>
        <p:txBody>
          <a:bodyPr vert="horz" lIns="91440" tIns="45720" rIns="91440" bIns="45720" rtlCol="0" anchor="t">
            <a:normAutofit/>
          </a:bodyPr>
          <a:lstStyle/>
          <a:p>
            <a:pPr marL="342900" indent="-342900">
              <a:buFont typeface="Arial" panose="020B0604020202020204" pitchFamily="34" charset="0"/>
              <a:buChar char="•"/>
            </a:pPr>
            <a:r>
              <a:rPr lang="en-US" sz="2600">
                <a:latin typeface="Tahoma"/>
                <a:ea typeface="Tahoma"/>
                <a:cs typeface="Tahoma"/>
              </a:rPr>
              <a:t>First, take a few moments to share pertinent background information with your tablemates.</a:t>
            </a:r>
          </a:p>
          <a:p>
            <a:pPr marL="742950" lvl="1" indent="-285750">
              <a:buFont typeface="Arial" panose="020B0604020202020204" pitchFamily="34" charset="0"/>
              <a:buChar char="•"/>
            </a:pPr>
            <a:r>
              <a:rPr lang="en-US" sz="2200">
                <a:latin typeface="Tahoma"/>
                <a:ea typeface="Tahoma"/>
                <a:cs typeface="Tahoma"/>
              </a:rPr>
              <a:t>Share your process diagram, if needed.</a:t>
            </a:r>
            <a:endParaRPr lang="en-US" sz="2200"/>
          </a:p>
          <a:p>
            <a:pPr marL="342900" indent="-342900">
              <a:buFont typeface="Arial" panose="020B0604020202020204" pitchFamily="34" charset="0"/>
              <a:buChar char="•"/>
            </a:pPr>
            <a:r>
              <a:rPr lang="en-US" sz="2600">
                <a:latin typeface="Tahoma"/>
                <a:ea typeface="Tahoma"/>
                <a:cs typeface="Tahoma"/>
              </a:rPr>
              <a:t>As you plan: think big, start small.</a:t>
            </a:r>
            <a:endParaRPr lang="en-US" sz="2600"/>
          </a:p>
          <a:p>
            <a:pPr marL="742950" lvl="1" indent="-285750">
              <a:buFont typeface="Arial" panose="020B0604020202020204" pitchFamily="34" charset="0"/>
              <a:buChar char="•"/>
            </a:pPr>
            <a:r>
              <a:rPr lang="en-US" sz="2200">
                <a:latin typeface="Tahoma"/>
                <a:ea typeface="Tahoma"/>
                <a:cs typeface="Tahoma"/>
              </a:rPr>
              <a:t>What's your "pie in the sky" dream for automation?</a:t>
            </a:r>
            <a:endParaRPr lang="en-US" sz="2200"/>
          </a:p>
          <a:p>
            <a:pPr marL="742950" lvl="1" indent="-285750">
              <a:buFont typeface="Arial" panose="020B0604020202020204" pitchFamily="34" charset="0"/>
              <a:buChar char="•"/>
            </a:pPr>
            <a:r>
              <a:rPr lang="en-US" sz="2200">
                <a:latin typeface="Tahoma"/>
                <a:ea typeface="Tahoma"/>
                <a:cs typeface="Tahoma"/>
              </a:rPr>
              <a:t>How can you start </a:t>
            </a:r>
            <a:r>
              <a:rPr lang="en-US" sz="2200" i="1">
                <a:latin typeface="Tahoma"/>
                <a:ea typeface="Tahoma"/>
                <a:cs typeface="Tahoma"/>
              </a:rPr>
              <a:t>now</a:t>
            </a:r>
            <a:r>
              <a:rPr lang="en-US" sz="2200">
                <a:latin typeface="Tahoma"/>
                <a:ea typeface="Tahoma"/>
                <a:cs typeface="Tahoma"/>
              </a:rPr>
              <a:t> to make that dream come true?</a:t>
            </a:r>
          </a:p>
        </p:txBody>
      </p:sp>
      <p:pic>
        <p:nvPicPr>
          <p:cNvPr id="6" name="Content Placeholder 5" descr="Screenshot of first page of the use case">
            <a:extLst>
              <a:ext uri="{FF2B5EF4-FFF2-40B4-BE49-F238E27FC236}">
                <a16:creationId xmlns:a16="http://schemas.microsoft.com/office/drawing/2014/main" id="{641D7196-7543-A294-3980-67813F492206}"/>
              </a:ext>
            </a:extLst>
          </p:cNvPr>
          <p:cNvPicPr>
            <a:picLocks noGrp="1" noChangeAspect="1"/>
          </p:cNvPicPr>
          <p:nvPr>
            <p:ph idx="1"/>
          </p:nvPr>
        </p:nvPicPr>
        <p:blipFill>
          <a:blip r:embed="rId3"/>
          <a:stretch>
            <a:fillRect/>
          </a:stretch>
        </p:blipFill>
        <p:spPr>
          <a:xfrm>
            <a:off x="7111739" y="301302"/>
            <a:ext cx="4463227" cy="5567686"/>
          </a:xfrm>
          <a:prstGeom prst="rect">
            <a:avLst/>
          </a:prstGeom>
          <a:ln>
            <a:solidFill>
              <a:schemeClr val="tx1"/>
            </a:solidFill>
          </a:ln>
        </p:spPr>
      </p:pic>
    </p:spTree>
    <p:extLst>
      <p:ext uri="{BB962C8B-B14F-4D97-AF65-F5344CB8AC3E}">
        <p14:creationId xmlns:p14="http://schemas.microsoft.com/office/powerpoint/2010/main" val="2953462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7B6D-54B6-BD08-908E-9AF753ADE22C}"/>
              </a:ext>
            </a:extLst>
          </p:cNvPr>
          <p:cNvSpPr>
            <a:spLocks noGrp="1"/>
          </p:cNvSpPr>
          <p:nvPr>
            <p:ph type="title"/>
          </p:nvPr>
        </p:nvSpPr>
        <p:spPr>
          <a:xfrm>
            <a:off x="838200" y="365125"/>
            <a:ext cx="10515600" cy="1325563"/>
          </a:xfrm>
        </p:spPr>
        <p:txBody>
          <a:bodyPr/>
          <a:lstStyle/>
          <a:p>
            <a:r>
              <a:rPr lang="en-US"/>
              <a:t>Table Discussion Topics</a:t>
            </a:r>
          </a:p>
        </p:txBody>
      </p:sp>
      <p:sp>
        <p:nvSpPr>
          <p:cNvPr id="3" name="Content Placeholder 2">
            <a:extLst>
              <a:ext uri="{FF2B5EF4-FFF2-40B4-BE49-F238E27FC236}">
                <a16:creationId xmlns:a16="http://schemas.microsoft.com/office/drawing/2014/main" id="{D5A2F60F-E3A0-A746-0554-7CA17F3975AB}"/>
              </a:ext>
            </a:extLst>
          </p:cNvPr>
          <p:cNvSpPr>
            <a:spLocks noGrp="1"/>
          </p:cNvSpPr>
          <p:nvPr>
            <p:ph idx="1"/>
          </p:nvPr>
        </p:nvSpPr>
        <p:spPr>
          <a:xfrm>
            <a:off x="838200" y="1825625"/>
            <a:ext cx="10515600" cy="4121788"/>
          </a:xfrm>
        </p:spPr>
        <p:txBody>
          <a:bodyPr vert="horz" lIns="91440" tIns="45720" rIns="91440" bIns="45720" rtlCol="0" anchor="t">
            <a:normAutofit/>
          </a:bodyPr>
          <a:lstStyle/>
          <a:p>
            <a:r>
              <a:rPr lang="en-US">
                <a:latin typeface="Tahoma"/>
                <a:ea typeface="Tahoma"/>
                <a:cs typeface="Tahoma"/>
              </a:rPr>
              <a:t>Data governance </a:t>
            </a:r>
            <a:endParaRPr lang="en-US"/>
          </a:p>
          <a:p>
            <a:r>
              <a:rPr lang="en-US">
                <a:latin typeface="Tahoma"/>
                <a:ea typeface="Tahoma"/>
                <a:cs typeface="Tahoma"/>
              </a:rPr>
              <a:t>Training/professional development </a:t>
            </a:r>
            <a:endParaRPr lang="en-US"/>
          </a:p>
          <a:p>
            <a:r>
              <a:rPr lang="en-US">
                <a:latin typeface="Tahoma"/>
                <a:ea typeface="Tahoma"/>
                <a:cs typeface="Tahoma"/>
              </a:rPr>
              <a:t>State and local data use </a:t>
            </a:r>
            <a:endParaRPr lang="en-US"/>
          </a:p>
          <a:p>
            <a:r>
              <a:rPr lang="en-US">
                <a:latin typeface="Tahoma"/>
                <a:ea typeface="Tahoma"/>
                <a:cs typeface="Tahoma"/>
              </a:rPr>
              <a:t>Collaborative data analysis</a:t>
            </a:r>
          </a:p>
          <a:p>
            <a:r>
              <a:rPr lang="en-US">
                <a:latin typeface="Tahoma"/>
                <a:ea typeface="Tahoma"/>
                <a:cs typeface="Tahoma"/>
              </a:rPr>
              <a:t>Data quality</a:t>
            </a:r>
          </a:p>
          <a:p>
            <a:r>
              <a:rPr lang="en-US">
                <a:latin typeface="Tahoma"/>
                <a:ea typeface="Tahoma"/>
                <a:cs typeface="Tahoma"/>
              </a:rPr>
              <a:t>Follow-up/technical assistance</a:t>
            </a:r>
            <a:endParaRPr lang="en-US"/>
          </a:p>
        </p:txBody>
      </p:sp>
    </p:spTree>
    <p:extLst>
      <p:ext uri="{BB962C8B-B14F-4D97-AF65-F5344CB8AC3E}">
        <p14:creationId xmlns:p14="http://schemas.microsoft.com/office/powerpoint/2010/main" val="683022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37C6AE-E2EA-E7FA-515F-CFBBC057F2EB}"/>
              </a:ext>
            </a:extLst>
          </p:cNvPr>
          <p:cNvSpPr>
            <a:spLocks noGrp="1"/>
          </p:cNvSpPr>
          <p:nvPr>
            <p:ph type="ctrTitle"/>
          </p:nvPr>
        </p:nvSpPr>
        <p:spPr/>
        <p:txBody>
          <a:bodyPr/>
          <a:lstStyle/>
          <a:p>
            <a:r>
              <a:rPr lang="en-US">
                <a:latin typeface="Tahoma"/>
                <a:ea typeface="Tahoma"/>
                <a:cs typeface="Tahoma"/>
              </a:rPr>
              <a:t>Closing Discussion</a:t>
            </a:r>
            <a:endParaRPr lang="en-US"/>
          </a:p>
        </p:txBody>
      </p:sp>
      <p:sp>
        <p:nvSpPr>
          <p:cNvPr id="6" name="Subtitle 5">
            <a:extLst>
              <a:ext uri="{FF2B5EF4-FFF2-40B4-BE49-F238E27FC236}">
                <a16:creationId xmlns:a16="http://schemas.microsoft.com/office/drawing/2014/main" id="{89502864-C541-E5A0-94C1-2954121CE4E7}"/>
              </a:ext>
            </a:extLst>
          </p:cNvPr>
          <p:cNvSpPr>
            <a:spLocks noGrp="1"/>
          </p:cNvSpPr>
          <p:nvPr>
            <p:ph type="subTitle" idx="1"/>
          </p:nvPr>
        </p:nvSpPr>
        <p:spPr/>
        <p:txBody>
          <a:bodyPr vert="horz" lIns="91440" tIns="45720" rIns="91440" bIns="45720" rtlCol="0" anchor="t">
            <a:normAutofit/>
          </a:bodyPr>
          <a:lstStyle/>
          <a:p>
            <a:r>
              <a:rPr lang="en-US">
                <a:latin typeface="Tahoma"/>
                <a:ea typeface="Tahoma"/>
                <a:cs typeface="Tahoma"/>
              </a:rPr>
              <a:t>Planning for DSLI</a:t>
            </a:r>
            <a:endParaRPr lang="en-US"/>
          </a:p>
        </p:txBody>
      </p:sp>
    </p:spTree>
    <p:extLst>
      <p:ext uri="{BB962C8B-B14F-4D97-AF65-F5344CB8AC3E}">
        <p14:creationId xmlns:p14="http://schemas.microsoft.com/office/powerpoint/2010/main" val="745660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F677-3218-5C52-2A7D-59BB3F6D059E}"/>
              </a:ext>
            </a:extLst>
          </p:cNvPr>
          <p:cNvSpPr>
            <a:spLocks noGrp="1"/>
          </p:cNvSpPr>
          <p:nvPr>
            <p:ph type="title"/>
          </p:nvPr>
        </p:nvSpPr>
        <p:spPr/>
        <p:txBody>
          <a:bodyPr/>
          <a:lstStyle/>
          <a:p>
            <a:r>
              <a:rPr lang="en-US"/>
              <a:t>Immediate Next Steps</a:t>
            </a:r>
          </a:p>
        </p:txBody>
      </p:sp>
      <p:sp>
        <p:nvSpPr>
          <p:cNvPr id="3" name="Text Placeholder 2">
            <a:extLst>
              <a:ext uri="{FF2B5EF4-FFF2-40B4-BE49-F238E27FC236}">
                <a16:creationId xmlns:a16="http://schemas.microsoft.com/office/drawing/2014/main" id="{848AB302-4A26-35E5-DF9E-10E080717DF6}"/>
              </a:ext>
            </a:extLst>
          </p:cNvPr>
          <p:cNvSpPr>
            <a:spLocks noGrp="1"/>
          </p:cNvSpPr>
          <p:nvPr>
            <p:ph type="body" idx="1"/>
          </p:nvPr>
        </p:nvSpPr>
        <p:spPr>
          <a:xfrm>
            <a:off x="838200" y="1825625"/>
            <a:ext cx="10515600" cy="4274550"/>
          </a:xfrm>
        </p:spPr>
        <p:txBody>
          <a:bodyPr>
            <a:normAutofit fontScale="92500" lnSpcReduction="10000"/>
          </a:bodyPr>
          <a:lstStyle/>
          <a:p>
            <a:r>
              <a:rPr lang="en-US"/>
              <a:t>Set an outreach goal for next week when you return:</a:t>
            </a:r>
          </a:p>
          <a:p>
            <a:pPr lvl="1"/>
            <a:r>
              <a:rPr lang="en-US"/>
              <a:t>Who can you pull together to support your work on the use case and the project?</a:t>
            </a:r>
          </a:p>
          <a:p>
            <a:pPr lvl="1"/>
            <a:r>
              <a:rPr lang="en-US"/>
              <a:t>Who should you speak to about generating support for changing the transition data processes?</a:t>
            </a:r>
          </a:p>
          <a:p>
            <a:r>
              <a:rPr lang="en-US"/>
              <a:t>Begin to plan additional next steps:</a:t>
            </a:r>
          </a:p>
          <a:p>
            <a:pPr lvl="1"/>
            <a:r>
              <a:rPr lang="en-US"/>
              <a:t>What data do you need to review to build your case for change?</a:t>
            </a:r>
          </a:p>
          <a:p>
            <a:pPr lvl="1"/>
            <a:r>
              <a:rPr lang="en-US"/>
              <a:t>What timeline and goals can you set in place?</a:t>
            </a:r>
          </a:p>
          <a:p>
            <a:pPr lvl="1"/>
            <a:r>
              <a:rPr lang="en-US"/>
              <a:t>What vision can you set for the project?</a:t>
            </a:r>
          </a:p>
          <a:p>
            <a:pPr lvl="1"/>
            <a:r>
              <a:rPr lang="en-US"/>
              <a:t>What roadblocks should you anticipate?</a:t>
            </a:r>
          </a:p>
          <a:p>
            <a:r>
              <a:rPr lang="en-US"/>
              <a:t>Contact your DaSy liaison for support!</a:t>
            </a:r>
          </a:p>
        </p:txBody>
      </p:sp>
    </p:spTree>
    <p:extLst>
      <p:ext uri="{BB962C8B-B14F-4D97-AF65-F5344CB8AC3E}">
        <p14:creationId xmlns:p14="http://schemas.microsoft.com/office/powerpoint/2010/main" val="907770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CB2E-814C-BF42-A292-A3891521E205}"/>
              </a:ext>
            </a:extLst>
          </p:cNvPr>
          <p:cNvSpPr>
            <a:spLocks noGrp="1"/>
          </p:cNvSpPr>
          <p:nvPr>
            <p:ph type="title"/>
          </p:nvPr>
        </p:nvSpPr>
        <p:spPr/>
        <p:txBody>
          <a:bodyPr/>
          <a:lstStyle/>
          <a:p>
            <a:r>
              <a:rPr lang="en-US"/>
              <a:t>Additional Resource Links</a:t>
            </a:r>
          </a:p>
        </p:txBody>
      </p:sp>
      <p:sp>
        <p:nvSpPr>
          <p:cNvPr id="3" name="Text Placeholder 2">
            <a:extLst>
              <a:ext uri="{FF2B5EF4-FFF2-40B4-BE49-F238E27FC236}">
                <a16:creationId xmlns:a16="http://schemas.microsoft.com/office/drawing/2014/main" id="{C793FBBA-2DAA-DF4D-A99D-ABBB46B03E65}"/>
              </a:ext>
            </a:extLst>
          </p:cNvPr>
          <p:cNvSpPr>
            <a:spLocks noGrp="1"/>
          </p:cNvSpPr>
          <p:nvPr>
            <p:ph type="body" idx="1"/>
          </p:nvPr>
        </p:nvSpPr>
        <p:spPr/>
        <p:txBody>
          <a:bodyPr>
            <a:normAutofit/>
          </a:bodyPr>
          <a:lstStyle/>
          <a:p>
            <a:r>
              <a:rPr lang="en-US" b="0" i="0">
                <a:solidFill>
                  <a:srgbClr val="000000"/>
                </a:solidFill>
                <a:effectLst/>
                <a:hlinkClick r:id="rId3" tooltip="Data Linkages Between Part C and Part B – Transition Notification"/>
              </a:rPr>
              <a:t>Data Linkages Between Part C and Part B – Transition Notification</a:t>
            </a:r>
            <a:endParaRPr lang="en-US" b="0" i="0">
              <a:solidFill>
                <a:srgbClr val="000000"/>
              </a:solidFill>
              <a:effectLst/>
            </a:endParaRPr>
          </a:p>
          <a:p>
            <a:r>
              <a:rPr lang="en-US">
                <a:hlinkClick r:id="rId4" tooltip="What’s the Difference Between Data Sharing, Data Linking and Data Integration?"/>
              </a:rPr>
              <a:t>What’s the Difference Between Data Sharing, Data Linking and Data Integration?</a:t>
            </a:r>
            <a:r>
              <a:rPr lang="en-US">
                <a:solidFill>
                  <a:srgbClr val="000000"/>
                </a:solidFill>
                <a:hlinkClick r:id="rId4"/>
              </a:rPr>
              <a:t> </a:t>
            </a:r>
            <a:endParaRPr lang="en-US">
              <a:solidFill>
                <a:srgbClr val="000000"/>
              </a:solidFill>
            </a:endParaRPr>
          </a:p>
          <a:p>
            <a:r>
              <a:rPr lang="en-US">
                <a:solidFill>
                  <a:srgbClr val="000000"/>
                </a:solidFill>
                <a:hlinkClick r:id="rId5" tooltip="OSEP Response Letter to Nix 03-17-23"/>
              </a:rPr>
              <a:t>OSEP Response to Nix 03-17-23</a:t>
            </a:r>
            <a:endParaRPr lang="en-US">
              <a:solidFill>
                <a:srgbClr val="000000"/>
              </a:solidFill>
            </a:endParaRPr>
          </a:p>
          <a:p>
            <a:r>
              <a:rPr lang="en-US">
                <a:hlinkClick r:id="rId6" tooltip="Checklist and Tips for SPP/APR Indicator C-8(B) Early Childhood Transition Notification"/>
              </a:rPr>
              <a:t>Checklist and Tips for SPP/APR Indicator C-8(B) Early Childhood Transition Notification</a:t>
            </a:r>
            <a:endParaRPr lang="en-US"/>
          </a:p>
          <a:p>
            <a:r>
              <a:rPr lang="en-US">
                <a:hlinkClick r:id="rId7" tooltip="Checklist and Tips for SPP/APR Indicator B-12 Early Childhood Transition Timeliness"/>
              </a:rPr>
              <a:t>Checklist and Tips for SPP/APR Indicator B-12 Early Childhood Transition Timeliness</a:t>
            </a:r>
            <a:endParaRPr lang="en-US"/>
          </a:p>
        </p:txBody>
      </p:sp>
    </p:spTree>
    <p:extLst>
      <p:ext uri="{BB962C8B-B14F-4D97-AF65-F5344CB8AC3E}">
        <p14:creationId xmlns:p14="http://schemas.microsoft.com/office/powerpoint/2010/main" val="1040396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76601-96DD-2C41-9A9C-E99CD7DD7AAC}"/>
              </a:ext>
            </a:extLst>
          </p:cNvPr>
          <p:cNvSpPr>
            <a:spLocks noGrp="1"/>
          </p:cNvSpPr>
          <p:nvPr>
            <p:ph type="title" idx="4294967295"/>
          </p:nvPr>
        </p:nvSpPr>
        <p:spPr>
          <a:xfrm>
            <a:off x="836537" y="1573990"/>
            <a:ext cx="10515600" cy="1663675"/>
          </a:xfrm>
        </p:spPr>
        <p:txBody>
          <a:bodyPr>
            <a:noAutofit/>
          </a:bodyPr>
          <a:lstStyle/>
          <a:p>
            <a:pPr algn="ctr"/>
            <a:r>
              <a:rPr lang="en-US" sz="4800" b="1">
                <a:solidFill>
                  <a:schemeClr val="bg1"/>
                </a:solidFill>
              </a:rPr>
              <a:t>Thank you!</a:t>
            </a:r>
            <a:br>
              <a:rPr lang="en-US" sz="3600" b="1">
                <a:solidFill>
                  <a:schemeClr val="bg1"/>
                </a:solidFill>
              </a:rPr>
            </a:br>
            <a:r>
              <a:rPr lang="en-US" sz="3600">
                <a:solidFill>
                  <a:schemeClr val="bg1"/>
                </a:solidFill>
              </a:rPr>
              <a:t>Be sure to fill out your session evaluation. </a:t>
            </a:r>
            <a:br>
              <a:rPr lang="en-US" sz="3600">
                <a:solidFill>
                  <a:schemeClr val="bg1"/>
                </a:solidFill>
              </a:rPr>
            </a:br>
            <a:r>
              <a:rPr lang="en-US" sz="3600">
                <a:solidFill>
                  <a:schemeClr val="bg1"/>
                </a:solidFill>
              </a:rPr>
              <a:t>You might win a prize!</a:t>
            </a:r>
            <a:endParaRPr lang="en-US" sz="3600" b="1">
              <a:solidFill>
                <a:schemeClr val="bg1"/>
              </a:solidFill>
            </a:endParaRPr>
          </a:p>
        </p:txBody>
      </p:sp>
      <p:pic>
        <p:nvPicPr>
          <p:cNvPr id="2" name="Picture 1" descr="Dasy Logo">
            <a:extLst>
              <a:ext uri="{FF2B5EF4-FFF2-40B4-BE49-F238E27FC236}">
                <a16:creationId xmlns:a16="http://schemas.microsoft.com/office/drawing/2014/main" id="{5FCC8E4B-9410-1846-9631-C6AE2E173A6F}"/>
              </a:ext>
            </a:extLst>
          </p:cNvPr>
          <p:cNvPicPr>
            <a:picLocks noChangeAspect="1"/>
          </p:cNvPicPr>
          <p:nvPr/>
        </p:nvPicPr>
        <p:blipFill>
          <a:blip r:embed="rId3"/>
          <a:stretch>
            <a:fillRect/>
          </a:stretch>
        </p:blipFill>
        <p:spPr>
          <a:xfrm>
            <a:off x="4585577" y="287655"/>
            <a:ext cx="3017520" cy="998680"/>
          </a:xfrm>
          <a:prstGeom prst="rect">
            <a:avLst/>
          </a:prstGeom>
        </p:spPr>
      </p:pic>
      <p:sp>
        <p:nvSpPr>
          <p:cNvPr id="7" name="Title 1">
            <a:extLst>
              <a:ext uri="{FF2B5EF4-FFF2-40B4-BE49-F238E27FC236}">
                <a16:creationId xmlns:a16="http://schemas.microsoft.com/office/drawing/2014/main" id="{C52333B6-2FF6-D846-B637-E6799129F67A}"/>
              </a:ext>
            </a:extLst>
          </p:cNvPr>
          <p:cNvSpPr txBox="1">
            <a:spLocks/>
          </p:cNvSpPr>
          <p:nvPr/>
        </p:nvSpPr>
        <p:spPr>
          <a:xfrm>
            <a:off x="1981200" y="3790864"/>
            <a:ext cx="9899400" cy="1227772"/>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2600">
                <a:solidFill>
                  <a:schemeClr val="bg1"/>
                </a:solidFill>
              </a:rPr>
              <a:t>Visit us at </a:t>
            </a:r>
            <a:r>
              <a:rPr lang="en-US" sz="2600">
                <a:solidFill>
                  <a:schemeClr val="bg1"/>
                </a:solidFill>
                <a:hlinkClick r:id="rId4" tooltip="DaSy Center website">
                  <a:extLst>
                    <a:ext uri="{A12FA001-AC4F-418D-AE19-62706E023703}">
                      <ahyp:hlinkClr xmlns:ahyp="http://schemas.microsoft.com/office/drawing/2018/hyperlinkcolor" val="tx"/>
                    </a:ext>
                  </a:extLst>
                </a:hlinkClick>
              </a:rPr>
              <a:t>DaSyCenter.org</a:t>
            </a:r>
            <a:r>
              <a:rPr lang="en-US" sz="2600">
                <a:solidFill>
                  <a:schemeClr val="bg1"/>
                </a:solidFill>
              </a:rPr>
              <a:t>.</a:t>
            </a:r>
          </a:p>
          <a:p>
            <a:pPr>
              <a:lnSpc>
                <a:spcPct val="150000"/>
              </a:lnSpc>
            </a:pPr>
            <a:r>
              <a:rPr lang="en-US" sz="2600">
                <a:solidFill>
                  <a:schemeClr val="bg1"/>
                </a:solidFill>
              </a:rPr>
              <a:t>Follow us on LinkedIn: </a:t>
            </a:r>
            <a:r>
              <a:rPr lang="en-US" sz="2600" u="sng">
                <a:solidFill>
                  <a:schemeClr val="bg1"/>
                </a:solidFill>
                <a:hlinkClick r:id="rId5" tooltip="DaSy Center LInkedIn page">
                  <a:extLst>
                    <a:ext uri="{A12FA001-AC4F-418D-AE19-62706E023703}">
                      <ahyp:hlinkClr xmlns:ahyp="http://schemas.microsoft.com/office/drawing/2018/hyperlinkcolor" val="tx"/>
                    </a:ext>
                  </a:extLst>
                </a:hlinkClick>
              </a:rPr>
              <a:t>www.linkedin.com/company/dasy-center/</a:t>
            </a:r>
            <a:endParaRPr lang="en-US" sz="2600">
              <a:solidFill>
                <a:schemeClr val="bg1"/>
              </a:solidFill>
            </a:endParaRPr>
          </a:p>
          <a:p>
            <a:pPr algn="ctr">
              <a:lnSpc>
                <a:spcPct val="150000"/>
              </a:lnSpc>
            </a:pPr>
            <a:endParaRPr lang="en-US">
              <a:solidFill>
                <a:schemeClr val="bg1"/>
              </a:solidFill>
            </a:endParaRPr>
          </a:p>
        </p:txBody>
      </p:sp>
      <p:pic>
        <p:nvPicPr>
          <p:cNvPr id="5" name="Picture 4" descr="QR code for the DaSy center website DaSyCenter.org">
            <a:extLst>
              <a:ext uri="{FF2B5EF4-FFF2-40B4-BE49-F238E27FC236}">
                <a16:creationId xmlns:a16="http://schemas.microsoft.com/office/drawing/2014/main" id="{BEFB747B-01BD-6FDB-E73D-2983D6F99CD4}"/>
              </a:ext>
            </a:extLst>
          </p:cNvPr>
          <p:cNvPicPr>
            <a:picLocks noChangeAspect="1"/>
          </p:cNvPicPr>
          <p:nvPr/>
        </p:nvPicPr>
        <p:blipFill>
          <a:blip r:embed="rId6"/>
          <a:stretch>
            <a:fillRect/>
          </a:stretch>
        </p:blipFill>
        <p:spPr>
          <a:xfrm>
            <a:off x="582634" y="3718950"/>
            <a:ext cx="1058061" cy="1371600"/>
          </a:xfrm>
          <a:prstGeom prst="rect">
            <a:avLst/>
          </a:prstGeom>
        </p:spPr>
      </p:pic>
      <p:sp>
        <p:nvSpPr>
          <p:cNvPr id="9" name="Rectangle 8" descr="&quot; &quot;">
            <a:extLst>
              <a:ext uri="{FF2B5EF4-FFF2-40B4-BE49-F238E27FC236}">
                <a16:creationId xmlns:a16="http://schemas.microsoft.com/office/drawing/2014/main" id="{6C63B822-9323-2548-8D04-18100BC95202}"/>
              </a:ext>
            </a:extLst>
          </p:cNvPr>
          <p:cNvSpPr/>
          <p:nvPr/>
        </p:nvSpPr>
        <p:spPr>
          <a:xfrm>
            <a:off x="-13855" y="5306291"/>
            <a:ext cx="12216384" cy="1551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ndParaRPr>
          </a:p>
        </p:txBody>
      </p:sp>
      <p:sp>
        <p:nvSpPr>
          <p:cNvPr id="8" name="Title 1">
            <a:extLst>
              <a:ext uri="{FF2B5EF4-FFF2-40B4-BE49-F238E27FC236}">
                <a16:creationId xmlns:a16="http://schemas.microsoft.com/office/drawing/2014/main" id="{CE2C777A-643E-E341-B65D-7F673EF98944}"/>
              </a:ext>
            </a:extLst>
          </p:cNvPr>
          <p:cNvSpPr txBox="1">
            <a:spLocks/>
          </p:cNvSpPr>
          <p:nvPr/>
        </p:nvSpPr>
        <p:spPr>
          <a:xfrm>
            <a:off x="1981199" y="5500254"/>
            <a:ext cx="9899401" cy="1070091"/>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nSpc>
                <a:spcPts val="2000"/>
              </a:lnSpc>
            </a:pPr>
            <a:r>
              <a:rPr lang="en-US" sz="1500"/>
              <a:t>The contents of this presentation were developed under a grant from the U.S. Department of Education, #H373Z190002. The contents and resources do not necessarily represent the policy of the U.S. Department of Education, and you should not assume endorsement by the Federal Government. Project Officers: Meredith Miceli and Amy Bae.</a:t>
            </a:r>
            <a:endParaRPr lang="en-US" sz="1500" b="1"/>
          </a:p>
        </p:txBody>
      </p:sp>
      <p:pic>
        <p:nvPicPr>
          <p:cNvPr id="10" name="Picture 9" descr="IDEAs that Work. U.S. Office of Special Education Programs logo">
            <a:extLst>
              <a:ext uri="{FF2B5EF4-FFF2-40B4-BE49-F238E27FC236}">
                <a16:creationId xmlns:a16="http://schemas.microsoft.com/office/drawing/2014/main" id="{C10C30C0-6FA3-CA47-BE38-14956011A4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094" y="5415674"/>
            <a:ext cx="1351142" cy="1126962"/>
          </a:xfrm>
          <a:prstGeom prst="rect">
            <a:avLst/>
          </a:prstGeom>
        </p:spPr>
      </p:pic>
    </p:spTree>
    <p:extLst>
      <p:ext uri="{BB962C8B-B14F-4D97-AF65-F5344CB8AC3E}">
        <p14:creationId xmlns:p14="http://schemas.microsoft.com/office/powerpoint/2010/main" val="380572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640BEB-FCE0-8AE1-61DE-E0FEFF207366}"/>
              </a:ext>
            </a:extLst>
          </p:cNvPr>
          <p:cNvSpPr>
            <a:spLocks noGrp="1"/>
          </p:cNvSpPr>
          <p:nvPr>
            <p:ph type="title"/>
          </p:nvPr>
        </p:nvSpPr>
        <p:spPr>
          <a:xfrm>
            <a:off x="838200" y="365125"/>
            <a:ext cx="10515600" cy="1325563"/>
          </a:xfrm>
        </p:spPr>
        <p:txBody>
          <a:bodyPr/>
          <a:lstStyle/>
          <a:p>
            <a:r>
              <a:rPr lang="en-US"/>
              <a:t>Ice Breaker</a:t>
            </a:r>
          </a:p>
        </p:txBody>
      </p:sp>
      <p:sp>
        <p:nvSpPr>
          <p:cNvPr id="2" name="Picture Placeholder 1">
            <a:extLst>
              <a:ext uri="{FF2B5EF4-FFF2-40B4-BE49-F238E27FC236}">
                <a16:creationId xmlns:a16="http://schemas.microsoft.com/office/drawing/2014/main" id="{3B11B493-D64F-75C2-764C-4BE43A4CEA49}"/>
              </a:ext>
            </a:extLst>
          </p:cNvPr>
          <p:cNvSpPr>
            <a:spLocks noGrp="1"/>
          </p:cNvSpPr>
          <p:nvPr>
            <p:ph sz="half" idx="1"/>
          </p:nvPr>
        </p:nvSpPr>
        <p:spPr>
          <a:xfrm>
            <a:off x="838200" y="1825625"/>
            <a:ext cx="5181600" cy="4121788"/>
          </a:xfrm>
        </p:spPr>
        <p:txBody>
          <a:bodyPr vert="horz" lIns="91440" tIns="45720" rIns="91440" bIns="45720" rtlCol="0" anchor="ctr">
            <a:normAutofit/>
          </a:bodyPr>
          <a:lstStyle/>
          <a:p>
            <a:r>
              <a:rPr lang="en-US" sz="2800"/>
              <a:t>What is your current desktop or cellphone wallpaper?</a:t>
            </a:r>
          </a:p>
          <a:p>
            <a:r>
              <a:rPr lang="en-US" sz="2800"/>
              <a:t>Why did you choose it?</a:t>
            </a:r>
          </a:p>
        </p:txBody>
      </p:sp>
    </p:spTree>
    <p:extLst>
      <p:ext uri="{BB962C8B-B14F-4D97-AF65-F5344CB8AC3E}">
        <p14:creationId xmlns:p14="http://schemas.microsoft.com/office/powerpoint/2010/main" val="3961706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22D516-295A-EA07-27EA-0604F404888E}"/>
              </a:ext>
            </a:extLst>
          </p:cNvPr>
          <p:cNvSpPr>
            <a:spLocks noGrp="1"/>
          </p:cNvSpPr>
          <p:nvPr>
            <p:ph type="title"/>
          </p:nvPr>
        </p:nvSpPr>
        <p:spPr/>
        <p:txBody>
          <a:bodyPr/>
          <a:lstStyle/>
          <a:p>
            <a:r>
              <a:rPr lang="en-US"/>
              <a:t>Agenda</a:t>
            </a:r>
          </a:p>
        </p:txBody>
      </p:sp>
      <p:sp>
        <p:nvSpPr>
          <p:cNvPr id="6" name="Content Placeholder 5">
            <a:extLst>
              <a:ext uri="{FF2B5EF4-FFF2-40B4-BE49-F238E27FC236}">
                <a16:creationId xmlns:a16="http://schemas.microsoft.com/office/drawing/2014/main" id="{82A39B50-DA2B-6FA0-DF50-FADBF1F1D883}"/>
              </a:ext>
            </a:extLst>
          </p:cNvPr>
          <p:cNvSpPr>
            <a:spLocks noGrp="1"/>
          </p:cNvSpPr>
          <p:nvPr>
            <p:ph type="body" sz="half" idx="2"/>
          </p:nvPr>
        </p:nvSpPr>
        <p:spPr>
          <a:xfrm>
            <a:off x="839788" y="2057400"/>
            <a:ext cx="5003451" cy="4343400"/>
          </a:xfrm>
        </p:spPr>
        <p:txBody>
          <a:bodyPr>
            <a:normAutofit fontScale="92500" lnSpcReduction="10000"/>
          </a:bodyPr>
          <a:lstStyle/>
          <a:p>
            <a:pPr marL="342900" indent="-342900">
              <a:buFont typeface="Arial" panose="020B0604020202020204" pitchFamily="34" charset="0"/>
              <a:buChar char="•"/>
            </a:pPr>
            <a:r>
              <a:rPr lang="en-US"/>
              <a:t>Level setting: </a:t>
            </a:r>
          </a:p>
          <a:p>
            <a:pPr marL="742950" lvl="1" indent="-285750">
              <a:buFont typeface="Arial" panose="020B0604020202020204" pitchFamily="34" charset="0"/>
              <a:buChar char="•"/>
            </a:pPr>
            <a:r>
              <a:rPr lang="en-US" sz="2200"/>
              <a:t>Diagram current processes</a:t>
            </a:r>
          </a:p>
          <a:p>
            <a:pPr marL="742950" lvl="1" indent="-285750">
              <a:buFont typeface="Arial" panose="020B0604020202020204" pitchFamily="34" charset="0"/>
              <a:buChar char="•"/>
            </a:pPr>
            <a:r>
              <a:rPr lang="en-US" sz="2200"/>
              <a:t>Consider opportunities for automation (use case)</a:t>
            </a:r>
          </a:p>
          <a:p>
            <a:pPr marL="342900" indent="-342900">
              <a:buFont typeface="Arial" panose="020B0604020202020204" pitchFamily="34" charset="0"/>
              <a:buChar char="•"/>
            </a:pPr>
            <a:r>
              <a:rPr lang="en-US"/>
              <a:t>Reframing:</a:t>
            </a:r>
          </a:p>
          <a:p>
            <a:pPr marL="742950" lvl="1" indent="-285750">
              <a:buFont typeface="Arial" panose="020B0604020202020204" pitchFamily="34" charset="0"/>
              <a:buChar char="•"/>
            </a:pPr>
            <a:r>
              <a:rPr lang="en-US" sz="2000"/>
              <a:t>Purpose and intent (critical questions)</a:t>
            </a:r>
          </a:p>
          <a:p>
            <a:pPr marL="742950" lvl="1" indent="-285750">
              <a:buFont typeface="Arial" panose="020B0604020202020204" pitchFamily="34" charset="0"/>
              <a:buChar char="•"/>
            </a:pPr>
            <a:r>
              <a:rPr lang="en-US" sz="2000"/>
              <a:t>Partnerships</a:t>
            </a:r>
          </a:p>
          <a:p>
            <a:pPr marL="742950" lvl="1" indent="-285750">
              <a:buFont typeface="Arial" panose="020B0604020202020204" pitchFamily="34" charset="0"/>
              <a:buChar char="•"/>
            </a:pPr>
            <a:r>
              <a:rPr lang="en-US" sz="2000"/>
              <a:t>Plans</a:t>
            </a:r>
          </a:p>
          <a:p>
            <a:pPr marL="342900" indent="-342900">
              <a:buFont typeface="Arial" panose="020B0604020202020204" pitchFamily="34" charset="0"/>
              <a:buChar char="•"/>
            </a:pPr>
            <a:r>
              <a:rPr lang="en-US"/>
              <a:t>Planning forward:</a:t>
            </a:r>
          </a:p>
          <a:p>
            <a:pPr marL="742950" lvl="1" indent="-285750">
              <a:buFont typeface="Arial" panose="020B0604020202020204" pitchFamily="34" charset="0"/>
              <a:buChar char="•"/>
            </a:pPr>
            <a:r>
              <a:rPr lang="en-US" sz="2000"/>
              <a:t>Consult with colleagues</a:t>
            </a:r>
          </a:p>
          <a:p>
            <a:pPr marL="742950" lvl="1" indent="-285750">
              <a:buFont typeface="Arial" panose="020B0604020202020204" pitchFamily="34" charset="0"/>
              <a:buChar char="•"/>
            </a:pPr>
            <a:r>
              <a:rPr lang="en-US" sz="2000"/>
              <a:t>Draft a use case</a:t>
            </a:r>
          </a:p>
          <a:p>
            <a:pPr marL="742950" lvl="1" indent="-285750">
              <a:buFont typeface="Arial" panose="020B0604020202020204" pitchFamily="34" charset="0"/>
              <a:buChar char="•"/>
            </a:pPr>
            <a:r>
              <a:rPr lang="en-US" sz="2000"/>
              <a:t>Set up the first step</a:t>
            </a:r>
          </a:p>
        </p:txBody>
      </p:sp>
      <p:pic>
        <p:nvPicPr>
          <p:cNvPr id="4" name="Picture Placeholder 3" descr="&quot; &quot;">
            <a:extLst>
              <a:ext uri="{FF2B5EF4-FFF2-40B4-BE49-F238E27FC236}">
                <a16:creationId xmlns:a16="http://schemas.microsoft.com/office/drawing/2014/main" id="{C7F07026-9236-8A24-DBFF-B173BF75EC1C}"/>
              </a:ext>
              <a:ext uri="{C183D7F6-B498-43B3-948B-1728B52AA6E4}">
                <adec:decorative xmlns:adec="http://schemas.microsoft.com/office/drawing/2017/decorative" val="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801" r="1801"/>
          <a:stretch>
            <a:fillRect/>
          </a:stretch>
        </p:blipFill>
        <p:spPr>
          <a:xfrm>
            <a:off x="6456363" y="2049463"/>
            <a:ext cx="4899025" cy="3811587"/>
          </a:xfrm>
        </p:spPr>
      </p:pic>
    </p:spTree>
    <p:extLst>
      <p:ext uri="{BB962C8B-B14F-4D97-AF65-F5344CB8AC3E}">
        <p14:creationId xmlns:p14="http://schemas.microsoft.com/office/powerpoint/2010/main" val="150461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2E54-CA3C-3221-D454-FBEAAA7CE1EA}"/>
              </a:ext>
            </a:extLst>
          </p:cNvPr>
          <p:cNvSpPr>
            <a:spLocks noGrp="1"/>
          </p:cNvSpPr>
          <p:nvPr>
            <p:ph type="title"/>
          </p:nvPr>
        </p:nvSpPr>
        <p:spPr/>
        <p:txBody>
          <a:bodyPr/>
          <a:lstStyle/>
          <a:p>
            <a:r>
              <a:rPr lang="en-US"/>
              <a:t>Tools and Resources</a:t>
            </a:r>
          </a:p>
        </p:txBody>
      </p:sp>
      <p:grpSp>
        <p:nvGrpSpPr>
          <p:cNvPr id="11" name="Group 10">
            <a:extLst>
              <a:ext uri="{FF2B5EF4-FFF2-40B4-BE49-F238E27FC236}">
                <a16:creationId xmlns:a16="http://schemas.microsoft.com/office/drawing/2014/main" id="{97D366DE-B742-DB41-7EC4-925C918E1B4A}"/>
              </a:ext>
            </a:extLst>
          </p:cNvPr>
          <p:cNvGrpSpPr/>
          <p:nvPr/>
        </p:nvGrpSpPr>
        <p:grpSpPr>
          <a:xfrm>
            <a:off x="1027152" y="1826980"/>
            <a:ext cx="10137694" cy="4118438"/>
            <a:chOff x="1027152" y="1826980"/>
            <a:chExt cx="10137694" cy="4118438"/>
          </a:xfrm>
        </p:grpSpPr>
        <p:sp>
          <p:nvSpPr>
            <p:cNvPr id="5" name="Freeform: Shape 4">
              <a:hlinkClick r:id="rId3" tooltip="Data Linking Toolkit"/>
              <a:extLst>
                <a:ext uri="{FF2B5EF4-FFF2-40B4-BE49-F238E27FC236}">
                  <a16:creationId xmlns:a16="http://schemas.microsoft.com/office/drawing/2014/main" id="{B21A6E4B-695E-0C83-3FC2-DE2AE5BCE4B9}"/>
                </a:ext>
              </a:extLst>
            </p:cNvPr>
            <p:cNvSpPr/>
            <p:nvPr/>
          </p:nvSpPr>
          <p:spPr>
            <a:xfrm>
              <a:off x="1027152" y="1826980"/>
              <a:ext cx="3168029" cy="1900817"/>
            </a:xfrm>
            <a:custGeom>
              <a:avLst/>
              <a:gdLst>
                <a:gd name="connsiteX0" fmla="*/ 0 w 3168029"/>
                <a:gd name="connsiteY0" fmla="*/ 0 h 1900817"/>
                <a:gd name="connsiteX1" fmla="*/ 3168029 w 3168029"/>
                <a:gd name="connsiteY1" fmla="*/ 0 h 1900817"/>
                <a:gd name="connsiteX2" fmla="*/ 3168029 w 3168029"/>
                <a:gd name="connsiteY2" fmla="*/ 1900817 h 1900817"/>
                <a:gd name="connsiteX3" fmla="*/ 0 w 3168029"/>
                <a:gd name="connsiteY3" fmla="*/ 1900817 h 1900817"/>
                <a:gd name="connsiteX4" fmla="*/ 0 w 3168029"/>
                <a:gd name="connsiteY4" fmla="*/ 0 h 190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029" h="1900817">
                  <a:moveTo>
                    <a:pt x="0" y="0"/>
                  </a:moveTo>
                  <a:lnTo>
                    <a:pt x="3168029" y="0"/>
                  </a:lnTo>
                  <a:lnTo>
                    <a:pt x="3168029" y="1900817"/>
                  </a:lnTo>
                  <a:lnTo>
                    <a:pt x="0" y="1900817"/>
                  </a:lnTo>
                  <a:lnTo>
                    <a:pt x="0" y="0"/>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solidFill>
                    <a:schemeClr val="tx1"/>
                  </a:solidFill>
                </a:rPr>
                <a:t>Data Linking Toolkit</a:t>
              </a:r>
            </a:p>
          </p:txBody>
        </p:sp>
        <p:sp>
          <p:nvSpPr>
            <p:cNvPr id="6" name="Freeform: Shape 5">
              <a:hlinkClick r:id="rId4" tooltip="Part C Data Processes Toolkit"/>
              <a:extLst>
                <a:ext uri="{FF2B5EF4-FFF2-40B4-BE49-F238E27FC236}">
                  <a16:creationId xmlns:a16="http://schemas.microsoft.com/office/drawing/2014/main" id="{CCA3F2DE-7E50-7372-FA98-79DF4551EC69}"/>
                </a:ext>
              </a:extLst>
            </p:cNvPr>
            <p:cNvSpPr/>
            <p:nvPr/>
          </p:nvSpPr>
          <p:spPr>
            <a:xfrm>
              <a:off x="4511985" y="1826980"/>
              <a:ext cx="3168029" cy="1900817"/>
            </a:xfrm>
            <a:custGeom>
              <a:avLst/>
              <a:gdLst>
                <a:gd name="connsiteX0" fmla="*/ 0 w 3168029"/>
                <a:gd name="connsiteY0" fmla="*/ 0 h 1900817"/>
                <a:gd name="connsiteX1" fmla="*/ 3168029 w 3168029"/>
                <a:gd name="connsiteY1" fmla="*/ 0 h 1900817"/>
                <a:gd name="connsiteX2" fmla="*/ 3168029 w 3168029"/>
                <a:gd name="connsiteY2" fmla="*/ 1900817 h 1900817"/>
                <a:gd name="connsiteX3" fmla="*/ 0 w 3168029"/>
                <a:gd name="connsiteY3" fmla="*/ 1900817 h 1900817"/>
                <a:gd name="connsiteX4" fmla="*/ 0 w 3168029"/>
                <a:gd name="connsiteY4" fmla="*/ 0 h 190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029" h="1900817">
                  <a:moveTo>
                    <a:pt x="0" y="0"/>
                  </a:moveTo>
                  <a:lnTo>
                    <a:pt x="3168029" y="0"/>
                  </a:lnTo>
                  <a:lnTo>
                    <a:pt x="3168029" y="1900817"/>
                  </a:lnTo>
                  <a:lnTo>
                    <a:pt x="0" y="1900817"/>
                  </a:lnTo>
                  <a:lnTo>
                    <a:pt x="0" y="0"/>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alpha val="90000"/>
                <a:hueOff val="0"/>
                <a:satOff val="0"/>
                <a:lumOff val="0"/>
                <a:alphaOff val="-8000"/>
              </a:schemeClr>
            </a:fillRef>
            <a:effectRef idx="0">
              <a:schemeClr val="accent6">
                <a:alpha val="90000"/>
                <a:hueOff val="0"/>
                <a:satOff val="0"/>
                <a:lumOff val="0"/>
                <a:alphaOff val="-800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solidFill>
                    <a:schemeClr val="tx1"/>
                  </a:solidFill>
                </a:rPr>
                <a:t>Data Processes Toolkit</a:t>
              </a:r>
            </a:p>
          </p:txBody>
        </p:sp>
        <p:sp>
          <p:nvSpPr>
            <p:cNvPr id="7" name="Freeform: Shape 6">
              <a:hlinkClick r:id="rId5" tooltip="Automated Data Sharing or Linking Use Case: IDEA Part C to Part B 619 Transition Notification"/>
              <a:extLst>
                <a:ext uri="{FF2B5EF4-FFF2-40B4-BE49-F238E27FC236}">
                  <a16:creationId xmlns:a16="http://schemas.microsoft.com/office/drawing/2014/main" id="{9D5AA208-110D-6EE2-CEBA-826177016940}"/>
                </a:ext>
              </a:extLst>
            </p:cNvPr>
            <p:cNvSpPr/>
            <p:nvPr/>
          </p:nvSpPr>
          <p:spPr>
            <a:xfrm>
              <a:off x="7996817" y="1826980"/>
              <a:ext cx="3168029" cy="1900817"/>
            </a:xfrm>
            <a:custGeom>
              <a:avLst/>
              <a:gdLst>
                <a:gd name="connsiteX0" fmla="*/ 0 w 3168029"/>
                <a:gd name="connsiteY0" fmla="*/ 0 h 1900817"/>
                <a:gd name="connsiteX1" fmla="*/ 3168029 w 3168029"/>
                <a:gd name="connsiteY1" fmla="*/ 0 h 1900817"/>
                <a:gd name="connsiteX2" fmla="*/ 3168029 w 3168029"/>
                <a:gd name="connsiteY2" fmla="*/ 1900817 h 1900817"/>
                <a:gd name="connsiteX3" fmla="*/ 0 w 3168029"/>
                <a:gd name="connsiteY3" fmla="*/ 1900817 h 1900817"/>
                <a:gd name="connsiteX4" fmla="*/ 0 w 3168029"/>
                <a:gd name="connsiteY4" fmla="*/ 0 h 190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029" h="1900817">
                  <a:moveTo>
                    <a:pt x="0" y="0"/>
                  </a:moveTo>
                  <a:lnTo>
                    <a:pt x="3168029" y="0"/>
                  </a:lnTo>
                  <a:lnTo>
                    <a:pt x="3168029" y="1900817"/>
                  </a:lnTo>
                  <a:lnTo>
                    <a:pt x="0" y="1900817"/>
                  </a:lnTo>
                  <a:lnTo>
                    <a:pt x="0" y="0"/>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alpha val="90000"/>
                <a:hueOff val="0"/>
                <a:satOff val="0"/>
                <a:lumOff val="0"/>
                <a:alphaOff val="-16000"/>
              </a:schemeClr>
            </a:fillRef>
            <a:effectRef idx="0">
              <a:schemeClr val="accent6">
                <a:alpha val="90000"/>
                <a:hueOff val="0"/>
                <a:satOff val="0"/>
                <a:lumOff val="0"/>
                <a:alphaOff val="-1600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solidFill>
                    <a:schemeClr val="tx1"/>
                  </a:solidFill>
                </a:rPr>
                <a:t>Use Case: Automating Transition Notification</a:t>
              </a:r>
            </a:p>
          </p:txBody>
        </p:sp>
        <p:sp>
          <p:nvSpPr>
            <p:cNvPr id="8" name="Freeform: Shape 7">
              <a:hlinkClick r:id="rId6" tooltip="Critical Questions About Early Intervention and Early Childhood Special Education"/>
              <a:extLst>
                <a:ext uri="{FF2B5EF4-FFF2-40B4-BE49-F238E27FC236}">
                  <a16:creationId xmlns:a16="http://schemas.microsoft.com/office/drawing/2014/main" id="{6188501A-2D2F-AAF1-66A2-F9B0B048118C}"/>
                </a:ext>
              </a:extLst>
            </p:cNvPr>
            <p:cNvSpPr/>
            <p:nvPr/>
          </p:nvSpPr>
          <p:spPr>
            <a:xfrm>
              <a:off x="1027152" y="4044601"/>
              <a:ext cx="3168029" cy="1900817"/>
            </a:xfrm>
            <a:custGeom>
              <a:avLst/>
              <a:gdLst>
                <a:gd name="connsiteX0" fmla="*/ 0 w 3168029"/>
                <a:gd name="connsiteY0" fmla="*/ 0 h 1900817"/>
                <a:gd name="connsiteX1" fmla="*/ 3168029 w 3168029"/>
                <a:gd name="connsiteY1" fmla="*/ 0 h 1900817"/>
                <a:gd name="connsiteX2" fmla="*/ 3168029 w 3168029"/>
                <a:gd name="connsiteY2" fmla="*/ 1900817 h 1900817"/>
                <a:gd name="connsiteX3" fmla="*/ 0 w 3168029"/>
                <a:gd name="connsiteY3" fmla="*/ 1900817 h 1900817"/>
                <a:gd name="connsiteX4" fmla="*/ 0 w 3168029"/>
                <a:gd name="connsiteY4" fmla="*/ 0 h 190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029" h="1900817">
                  <a:moveTo>
                    <a:pt x="0" y="0"/>
                  </a:moveTo>
                  <a:lnTo>
                    <a:pt x="3168029" y="0"/>
                  </a:lnTo>
                  <a:lnTo>
                    <a:pt x="3168029" y="1900817"/>
                  </a:lnTo>
                  <a:lnTo>
                    <a:pt x="0" y="1900817"/>
                  </a:lnTo>
                  <a:lnTo>
                    <a:pt x="0" y="0"/>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alpha val="90000"/>
                <a:hueOff val="0"/>
                <a:satOff val="0"/>
                <a:lumOff val="0"/>
                <a:alphaOff val="-24000"/>
              </a:schemeClr>
            </a:fillRef>
            <a:effectRef idx="0">
              <a:schemeClr val="accent6">
                <a:alpha val="90000"/>
                <a:hueOff val="0"/>
                <a:satOff val="0"/>
                <a:lumOff val="0"/>
                <a:alphaOff val="-2400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solidFill>
                    <a:schemeClr val="tx1"/>
                  </a:solidFill>
                </a:rPr>
                <a:t>EI/</a:t>
              </a:r>
              <a:r>
                <a:rPr lang="en-US" sz="2900" kern="1200" err="1">
                  <a:solidFill>
                    <a:schemeClr val="tx1"/>
                  </a:solidFill>
                </a:rPr>
                <a:t>ECSE</a:t>
              </a:r>
              <a:r>
                <a:rPr lang="en-US" sz="2900" kern="1200">
                  <a:solidFill>
                    <a:schemeClr val="tx1"/>
                  </a:solidFill>
                </a:rPr>
                <a:t> Critical Questions &amp; Equity Critical Questions</a:t>
              </a:r>
            </a:p>
          </p:txBody>
        </p:sp>
        <p:sp>
          <p:nvSpPr>
            <p:cNvPr id="9" name="Freeform: Shape 8">
              <a:hlinkClick r:id="rId7"/>
              <a:extLst>
                <a:ext uri="{FF2B5EF4-FFF2-40B4-BE49-F238E27FC236}">
                  <a16:creationId xmlns:a16="http://schemas.microsoft.com/office/drawing/2014/main" id="{8709B870-93EC-D003-9CFC-F52710FBBE71}"/>
                </a:ext>
              </a:extLst>
            </p:cNvPr>
            <p:cNvSpPr/>
            <p:nvPr/>
          </p:nvSpPr>
          <p:spPr>
            <a:xfrm>
              <a:off x="4511985" y="4044601"/>
              <a:ext cx="3168029" cy="1900817"/>
            </a:xfrm>
            <a:custGeom>
              <a:avLst/>
              <a:gdLst>
                <a:gd name="connsiteX0" fmla="*/ 0 w 3168029"/>
                <a:gd name="connsiteY0" fmla="*/ 0 h 1900817"/>
                <a:gd name="connsiteX1" fmla="*/ 3168029 w 3168029"/>
                <a:gd name="connsiteY1" fmla="*/ 0 h 1900817"/>
                <a:gd name="connsiteX2" fmla="*/ 3168029 w 3168029"/>
                <a:gd name="connsiteY2" fmla="*/ 1900817 h 1900817"/>
                <a:gd name="connsiteX3" fmla="*/ 0 w 3168029"/>
                <a:gd name="connsiteY3" fmla="*/ 1900817 h 1900817"/>
                <a:gd name="connsiteX4" fmla="*/ 0 w 3168029"/>
                <a:gd name="connsiteY4" fmla="*/ 0 h 190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029" h="1900817">
                  <a:moveTo>
                    <a:pt x="0" y="0"/>
                  </a:moveTo>
                  <a:lnTo>
                    <a:pt x="3168029" y="0"/>
                  </a:lnTo>
                  <a:lnTo>
                    <a:pt x="3168029" y="1900817"/>
                  </a:lnTo>
                  <a:lnTo>
                    <a:pt x="0" y="1900817"/>
                  </a:lnTo>
                  <a:lnTo>
                    <a:pt x="0" y="0"/>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alpha val="90000"/>
                <a:hueOff val="0"/>
                <a:satOff val="0"/>
                <a:lumOff val="0"/>
                <a:alphaOff val="-32000"/>
              </a:schemeClr>
            </a:fillRef>
            <a:effectRef idx="0">
              <a:schemeClr val="accent6">
                <a:alpha val="90000"/>
                <a:hueOff val="0"/>
                <a:satOff val="0"/>
                <a:lumOff val="0"/>
                <a:alphaOff val="-3200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solidFill>
                    <a:schemeClr val="tx1"/>
                  </a:solidFill>
                </a:rPr>
                <a:t>Stakeholder Knowledge Toolkit</a:t>
              </a:r>
            </a:p>
          </p:txBody>
        </p:sp>
        <p:sp>
          <p:nvSpPr>
            <p:cNvPr id="10" name="Freeform: Shape 9">
              <a:hlinkClick r:id="rId8"/>
              <a:extLst>
                <a:ext uri="{FF2B5EF4-FFF2-40B4-BE49-F238E27FC236}">
                  <a16:creationId xmlns:a16="http://schemas.microsoft.com/office/drawing/2014/main" id="{9753EC04-30FE-6B9B-961F-0DAE06FD3C0E}"/>
                </a:ext>
              </a:extLst>
            </p:cNvPr>
            <p:cNvSpPr/>
            <p:nvPr/>
          </p:nvSpPr>
          <p:spPr>
            <a:xfrm>
              <a:off x="7996817" y="4044601"/>
              <a:ext cx="3168029" cy="1900817"/>
            </a:xfrm>
            <a:custGeom>
              <a:avLst/>
              <a:gdLst>
                <a:gd name="connsiteX0" fmla="*/ 0 w 3168029"/>
                <a:gd name="connsiteY0" fmla="*/ 0 h 1900817"/>
                <a:gd name="connsiteX1" fmla="*/ 3168029 w 3168029"/>
                <a:gd name="connsiteY1" fmla="*/ 0 h 1900817"/>
                <a:gd name="connsiteX2" fmla="*/ 3168029 w 3168029"/>
                <a:gd name="connsiteY2" fmla="*/ 1900817 h 1900817"/>
                <a:gd name="connsiteX3" fmla="*/ 0 w 3168029"/>
                <a:gd name="connsiteY3" fmla="*/ 1900817 h 1900817"/>
                <a:gd name="connsiteX4" fmla="*/ 0 w 3168029"/>
                <a:gd name="connsiteY4" fmla="*/ 0 h 190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029" h="1900817">
                  <a:moveTo>
                    <a:pt x="0" y="0"/>
                  </a:moveTo>
                  <a:lnTo>
                    <a:pt x="3168029" y="0"/>
                  </a:lnTo>
                  <a:lnTo>
                    <a:pt x="3168029" y="1900817"/>
                  </a:lnTo>
                  <a:lnTo>
                    <a:pt x="0" y="1900817"/>
                  </a:lnTo>
                  <a:lnTo>
                    <a:pt x="0" y="0"/>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alpha val="90000"/>
                <a:hueOff val="0"/>
                <a:satOff val="0"/>
                <a:lumOff val="0"/>
                <a:alphaOff val="-40000"/>
              </a:schemeClr>
            </a:fillRef>
            <a:effectRef idx="0">
              <a:schemeClr val="accent6">
                <a:alpha val="90000"/>
                <a:hueOff val="0"/>
                <a:satOff val="0"/>
                <a:lumOff val="0"/>
                <a:alphaOff val="-4000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solidFill>
                    <a:schemeClr val="tx1"/>
                  </a:solidFill>
                </a:rPr>
                <a:t>Data Governance Toolkit</a:t>
              </a:r>
            </a:p>
          </p:txBody>
        </p:sp>
      </p:grpSp>
    </p:spTree>
    <p:extLst>
      <p:ext uri="{BB962C8B-B14F-4D97-AF65-F5344CB8AC3E}">
        <p14:creationId xmlns:p14="http://schemas.microsoft.com/office/powerpoint/2010/main" val="1698063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51CA42-781F-C9D9-0BFC-5F295953A835}"/>
              </a:ext>
            </a:extLst>
          </p:cNvPr>
          <p:cNvSpPr>
            <a:spLocks noGrp="1"/>
          </p:cNvSpPr>
          <p:nvPr>
            <p:ph type="ctrTitle"/>
          </p:nvPr>
        </p:nvSpPr>
        <p:spPr/>
        <p:txBody>
          <a:bodyPr/>
          <a:lstStyle/>
          <a:p>
            <a:r>
              <a:rPr lang="en-US"/>
              <a:t>Current processes: How do you get data from C to B?</a:t>
            </a:r>
          </a:p>
        </p:txBody>
      </p:sp>
      <p:sp>
        <p:nvSpPr>
          <p:cNvPr id="5" name="Subtitle 4">
            <a:extLst>
              <a:ext uri="{FF2B5EF4-FFF2-40B4-BE49-F238E27FC236}">
                <a16:creationId xmlns:a16="http://schemas.microsoft.com/office/drawing/2014/main" id="{30EC093D-2B9F-78F3-345A-1800D4542039}"/>
              </a:ext>
            </a:extLst>
          </p:cNvPr>
          <p:cNvSpPr>
            <a:spLocks noGrp="1"/>
          </p:cNvSpPr>
          <p:nvPr>
            <p:ph type="subTitle" idx="1"/>
          </p:nvPr>
        </p:nvSpPr>
        <p:spPr/>
        <p:txBody>
          <a:bodyPr/>
          <a:lstStyle/>
          <a:p>
            <a:r>
              <a:rPr lang="en-US"/>
              <a:t>Activity and Discussion</a:t>
            </a:r>
          </a:p>
        </p:txBody>
      </p:sp>
    </p:spTree>
    <p:extLst>
      <p:ext uri="{BB962C8B-B14F-4D97-AF65-F5344CB8AC3E}">
        <p14:creationId xmlns:p14="http://schemas.microsoft.com/office/powerpoint/2010/main" val="631580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4371C-FFF0-6C52-7E0B-00E6AD8A5CF5}"/>
              </a:ext>
            </a:extLst>
          </p:cNvPr>
          <p:cNvSpPr>
            <a:spLocks noGrp="1"/>
          </p:cNvSpPr>
          <p:nvPr>
            <p:ph type="title"/>
          </p:nvPr>
        </p:nvSpPr>
        <p:spPr/>
        <p:txBody>
          <a:bodyPr/>
          <a:lstStyle/>
          <a:p>
            <a:r>
              <a:rPr lang="en-US"/>
              <a:t>Process Diagrams</a:t>
            </a:r>
          </a:p>
        </p:txBody>
      </p:sp>
      <p:sp>
        <p:nvSpPr>
          <p:cNvPr id="8" name="Content Placeholder 7">
            <a:extLst>
              <a:ext uri="{FF2B5EF4-FFF2-40B4-BE49-F238E27FC236}">
                <a16:creationId xmlns:a16="http://schemas.microsoft.com/office/drawing/2014/main" id="{DB434724-2FC9-9FC3-D5F2-EC08CE5C6365}"/>
              </a:ext>
            </a:extLst>
          </p:cNvPr>
          <p:cNvSpPr>
            <a:spLocks noGrp="1"/>
          </p:cNvSpPr>
          <p:nvPr>
            <p:ph type="body" sz="half" idx="2"/>
          </p:nvPr>
        </p:nvSpPr>
        <p:spPr>
          <a:xfrm>
            <a:off x="839787" y="2057399"/>
            <a:ext cx="4947695" cy="4042317"/>
          </a:xfrm>
        </p:spPr>
        <p:txBody>
          <a:bodyPr>
            <a:normAutofit lnSpcReduction="10000"/>
          </a:bodyPr>
          <a:lstStyle/>
          <a:p>
            <a:pPr marL="342900" indent="-342900">
              <a:buFont typeface="Arial" panose="020B0604020202020204" pitchFamily="34" charset="0"/>
              <a:buChar char="•"/>
            </a:pPr>
            <a:r>
              <a:rPr lang="en-US"/>
              <a:t>Draw a diagram of your processes to:</a:t>
            </a:r>
          </a:p>
          <a:p>
            <a:pPr marL="800100" lvl="1" indent="-342900">
              <a:buFont typeface="Arial" panose="020B0604020202020204" pitchFamily="34" charset="0"/>
              <a:buChar char="•"/>
            </a:pPr>
            <a:r>
              <a:rPr lang="en-US" sz="2200"/>
              <a:t>Send/receive the transition notification</a:t>
            </a:r>
          </a:p>
          <a:p>
            <a:pPr marL="1257300" lvl="2" indent="-342900">
              <a:buFont typeface="Arial" panose="020B0604020202020204" pitchFamily="34" charset="0"/>
              <a:buChar char="•"/>
            </a:pPr>
            <a:r>
              <a:rPr lang="en-US" sz="2200"/>
              <a:t>To SEA and LEA</a:t>
            </a:r>
          </a:p>
          <a:p>
            <a:pPr marL="800100" lvl="1" indent="-342900">
              <a:buFont typeface="Arial" panose="020B0604020202020204" pitchFamily="34" charset="0"/>
              <a:buChar char="•"/>
            </a:pPr>
            <a:r>
              <a:rPr lang="en-US" sz="2200"/>
              <a:t>Share/review EI record (assessments, eligibility, services, etc.), when parents give consent</a:t>
            </a:r>
          </a:p>
          <a:p>
            <a:pPr marL="800100" lvl="1" indent="-342900">
              <a:buFont typeface="Arial" panose="020B0604020202020204" pitchFamily="34" charset="0"/>
              <a:buChar char="•"/>
            </a:pPr>
            <a:r>
              <a:rPr lang="en-US" sz="2200"/>
              <a:t>If you offer the Part C service extension option, include that in your processes.</a:t>
            </a:r>
          </a:p>
        </p:txBody>
      </p:sp>
      <p:pic>
        <p:nvPicPr>
          <p:cNvPr id="5" name="Picture Placeholder 4" descr="&quot; &quot;">
            <a:extLst>
              <a:ext uri="{FF2B5EF4-FFF2-40B4-BE49-F238E27FC236}">
                <a16:creationId xmlns:a16="http://schemas.microsoft.com/office/drawing/2014/main" id="{B5DD99CA-CEBE-1720-6A20-8A691E6845D7}"/>
              </a:ext>
              <a:ext uri="{C183D7F6-B498-43B3-948B-1728B52AA6E4}">
                <adec:decorative xmlns:adec="http://schemas.microsoft.com/office/drawing/2017/decorative" val="0"/>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4051" b="18689"/>
          <a:stretch/>
        </p:blipFill>
        <p:spPr>
          <a:xfrm>
            <a:off x="6248889" y="2057400"/>
            <a:ext cx="5282335" cy="3557239"/>
          </a:xfrm>
        </p:spPr>
      </p:pic>
    </p:spTree>
    <p:extLst>
      <p:ext uri="{BB962C8B-B14F-4D97-AF65-F5344CB8AC3E}">
        <p14:creationId xmlns:p14="http://schemas.microsoft.com/office/powerpoint/2010/main" val="2503342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E444-3663-1308-91FF-88BFA7E5BF1C}"/>
              </a:ext>
            </a:extLst>
          </p:cNvPr>
          <p:cNvSpPr>
            <a:spLocks noGrp="1"/>
          </p:cNvSpPr>
          <p:nvPr>
            <p:ph type="title"/>
          </p:nvPr>
        </p:nvSpPr>
        <p:spPr/>
        <p:txBody>
          <a:bodyPr/>
          <a:lstStyle/>
          <a:p>
            <a:r>
              <a:rPr lang="en-US"/>
              <a:t>What’s working… and what isn’t?</a:t>
            </a:r>
          </a:p>
        </p:txBody>
      </p:sp>
      <p:sp>
        <p:nvSpPr>
          <p:cNvPr id="3" name="Content Placeholder 2">
            <a:extLst>
              <a:ext uri="{FF2B5EF4-FFF2-40B4-BE49-F238E27FC236}">
                <a16:creationId xmlns:a16="http://schemas.microsoft.com/office/drawing/2014/main" id="{7BDB1623-F6AA-9436-D171-167B014CB05A}"/>
              </a:ext>
            </a:extLst>
          </p:cNvPr>
          <p:cNvSpPr>
            <a:spLocks noGrp="1"/>
          </p:cNvSpPr>
          <p:nvPr>
            <p:ph idx="1"/>
          </p:nvPr>
        </p:nvSpPr>
        <p:spPr/>
        <p:txBody>
          <a:bodyPr vert="horz" lIns="91440" tIns="45720" rIns="91440" bIns="45720" rtlCol="0" anchor="t">
            <a:normAutofit lnSpcReduction="10000"/>
          </a:bodyPr>
          <a:lstStyle/>
          <a:p>
            <a:r>
              <a:rPr lang="en-US">
                <a:latin typeface="Tahoma"/>
                <a:ea typeface="Tahoma"/>
                <a:cs typeface="Tahoma"/>
              </a:rPr>
              <a:t>Successes</a:t>
            </a:r>
          </a:p>
          <a:p>
            <a:pPr lvl="1"/>
            <a:r>
              <a:rPr lang="en-US">
                <a:latin typeface="Tahoma"/>
                <a:ea typeface="Tahoma"/>
                <a:cs typeface="Tahoma"/>
              </a:rPr>
              <a:t>People, e.g. communication/collaboration</a:t>
            </a:r>
            <a:endParaRPr lang="en-US"/>
          </a:p>
          <a:p>
            <a:pPr lvl="1"/>
            <a:r>
              <a:rPr lang="en-US">
                <a:latin typeface="Tahoma"/>
                <a:ea typeface="Tahoma"/>
                <a:cs typeface="Tahoma"/>
              </a:rPr>
              <a:t>Processes</a:t>
            </a:r>
          </a:p>
          <a:p>
            <a:pPr lvl="1"/>
            <a:r>
              <a:rPr lang="en-US">
                <a:latin typeface="Tahoma"/>
                <a:ea typeface="Tahoma"/>
                <a:cs typeface="Tahoma"/>
              </a:rPr>
              <a:t>Systems, e.g. data, technology</a:t>
            </a:r>
          </a:p>
          <a:p>
            <a:pPr lvl="1"/>
            <a:r>
              <a:rPr lang="en-US">
                <a:latin typeface="Tahoma"/>
                <a:ea typeface="Tahoma"/>
                <a:cs typeface="Tahoma"/>
              </a:rPr>
              <a:t>Compliance</a:t>
            </a:r>
          </a:p>
          <a:p>
            <a:r>
              <a:rPr lang="en-US">
                <a:latin typeface="Tahoma"/>
                <a:ea typeface="Tahoma"/>
                <a:cs typeface="Tahoma"/>
              </a:rPr>
              <a:t>Challenges and break points</a:t>
            </a:r>
          </a:p>
          <a:p>
            <a:pPr lvl="1"/>
            <a:r>
              <a:rPr lang="en-US"/>
              <a:t>People</a:t>
            </a:r>
          </a:p>
          <a:p>
            <a:pPr lvl="1"/>
            <a:r>
              <a:rPr lang="en-US"/>
              <a:t>Processes</a:t>
            </a:r>
          </a:p>
          <a:p>
            <a:pPr lvl="1"/>
            <a:r>
              <a:rPr lang="en-US"/>
              <a:t>Systems</a:t>
            </a:r>
          </a:p>
          <a:p>
            <a:pPr lvl="1"/>
            <a:r>
              <a:rPr lang="en-US"/>
              <a:t>Funding</a:t>
            </a:r>
          </a:p>
        </p:txBody>
      </p:sp>
    </p:spTree>
    <p:extLst>
      <p:ext uri="{BB962C8B-B14F-4D97-AF65-F5344CB8AC3E}">
        <p14:creationId xmlns:p14="http://schemas.microsoft.com/office/powerpoint/2010/main" val="3793463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0939-9BC9-D752-4435-5843F3080DF3}"/>
              </a:ext>
            </a:extLst>
          </p:cNvPr>
          <p:cNvSpPr>
            <a:spLocks noGrp="1"/>
          </p:cNvSpPr>
          <p:nvPr>
            <p:ph type="title"/>
          </p:nvPr>
        </p:nvSpPr>
        <p:spPr/>
        <p:txBody>
          <a:bodyPr/>
          <a:lstStyle/>
          <a:p>
            <a:r>
              <a:rPr lang="en-US"/>
              <a:t>State Data Comparisons</a:t>
            </a:r>
          </a:p>
        </p:txBody>
      </p:sp>
      <p:sp>
        <p:nvSpPr>
          <p:cNvPr id="4" name="Text Placeholder 3">
            <a:extLst>
              <a:ext uri="{FF2B5EF4-FFF2-40B4-BE49-F238E27FC236}">
                <a16:creationId xmlns:a16="http://schemas.microsoft.com/office/drawing/2014/main" id="{BFEACFDE-4201-4174-F39F-3955D2AE8F18}"/>
              </a:ext>
            </a:extLst>
          </p:cNvPr>
          <p:cNvSpPr>
            <a:spLocks noGrp="1"/>
          </p:cNvSpPr>
          <p:nvPr>
            <p:ph type="body" idx="1"/>
          </p:nvPr>
        </p:nvSpPr>
        <p:spPr/>
        <p:txBody>
          <a:bodyPr/>
          <a:lstStyle/>
          <a:p>
            <a:r>
              <a:rPr lang="en-US"/>
              <a:t>Part C</a:t>
            </a:r>
          </a:p>
        </p:txBody>
      </p:sp>
      <p:sp>
        <p:nvSpPr>
          <p:cNvPr id="5" name="Content Placeholder 4">
            <a:extLst>
              <a:ext uri="{FF2B5EF4-FFF2-40B4-BE49-F238E27FC236}">
                <a16:creationId xmlns:a16="http://schemas.microsoft.com/office/drawing/2014/main" id="{42D96A8B-27D6-978B-C1F0-FAFB2F7DED0F}"/>
              </a:ext>
            </a:extLst>
          </p:cNvPr>
          <p:cNvSpPr>
            <a:spLocks noGrp="1"/>
          </p:cNvSpPr>
          <p:nvPr>
            <p:ph sz="half" idx="2"/>
          </p:nvPr>
        </p:nvSpPr>
        <p:spPr>
          <a:xfrm>
            <a:off x="839788" y="2505075"/>
            <a:ext cx="5157787" cy="3594782"/>
          </a:xfrm>
        </p:spPr>
        <p:txBody>
          <a:bodyPr>
            <a:normAutofit fontScale="92500" lnSpcReduction="10000"/>
          </a:bodyPr>
          <a:lstStyle/>
          <a:p>
            <a:r>
              <a:rPr lang="en-US"/>
              <a:t>40% use full year of data</a:t>
            </a:r>
          </a:p>
          <a:p>
            <a:r>
              <a:rPr lang="en-US"/>
              <a:t>95% </a:t>
            </a:r>
            <a:r>
              <a:rPr lang="en-US" err="1"/>
              <a:t>ave</a:t>
            </a:r>
            <a:r>
              <a:rPr lang="en-US"/>
              <a:t> compliance (55%-100%)</a:t>
            </a:r>
          </a:p>
          <a:p>
            <a:pPr lvl="1">
              <a:spcAft>
                <a:spcPts val="10200"/>
              </a:spcAft>
            </a:pPr>
            <a:r>
              <a:rPr lang="en-US"/>
              <a:t>7 reported 100% compliance</a:t>
            </a:r>
          </a:p>
          <a:p>
            <a:r>
              <a:rPr lang="en-US"/>
              <a:t>5 states reported different full year counts of C to B referrals</a:t>
            </a:r>
          </a:p>
        </p:txBody>
      </p:sp>
      <p:sp>
        <p:nvSpPr>
          <p:cNvPr id="6" name="Text Placeholder 5">
            <a:extLst>
              <a:ext uri="{FF2B5EF4-FFF2-40B4-BE49-F238E27FC236}">
                <a16:creationId xmlns:a16="http://schemas.microsoft.com/office/drawing/2014/main" id="{C4ABB2BC-10F3-AFC7-290A-ED1E70978F50}"/>
              </a:ext>
            </a:extLst>
          </p:cNvPr>
          <p:cNvSpPr>
            <a:spLocks noGrp="1"/>
          </p:cNvSpPr>
          <p:nvPr>
            <p:ph type="body" sz="quarter" idx="3"/>
          </p:nvPr>
        </p:nvSpPr>
        <p:spPr/>
        <p:txBody>
          <a:bodyPr/>
          <a:lstStyle/>
          <a:p>
            <a:r>
              <a:rPr lang="en-US"/>
              <a:t>Part B</a:t>
            </a:r>
          </a:p>
        </p:txBody>
      </p:sp>
      <p:sp>
        <p:nvSpPr>
          <p:cNvPr id="7" name="Content Placeholder 6">
            <a:extLst>
              <a:ext uri="{FF2B5EF4-FFF2-40B4-BE49-F238E27FC236}">
                <a16:creationId xmlns:a16="http://schemas.microsoft.com/office/drawing/2014/main" id="{82810FF3-3F9B-504A-1D2F-E2238A51EEFA}"/>
              </a:ext>
            </a:extLst>
          </p:cNvPr>
          <p:cNvSpPr>
            <a:spLocks noGrp="1"/>
          </p:cNvSpPr>
          <p:nvPr>
            <p:ph sz="quarter" idx="4"/>
          </p:nvPr>
        </p:nvSpPr>
        <p:spPr>
          <a:xfrm>
            <a:off x="6172200" y="2505074"/>
            <a:ext cx="4939496" cy="3594783"/>
          </a:xfrm>
        </p:spPr>
        <p:txBody>
          <a:bodyPr>
            <a:normAutofit fontScale="92500" lnSpcReduction="10000"/>
          </a:bodyPr>
          <a:lstStyle/>
          <a:p>
            <a:r>
              <a:rPr lang="en-US"/>
              <a:t>82% use full year of data</a:t>
            </a:r>
          </a:p>
          <a:p>
            <a:r>
              <a:rPr lang="en-US"/>
              <a:t>89% </a:t>
            </a:r>
            <a:r>
              <a:rPr lang="en-US" err="1"/>
              <a:t>ave</a:t>
            </a:r>
            <a:r>
              <a:rPr lang="en-US"/>
              <a:t> compliance (56%-100%)</a:t>
            </a:r>
          </a:p>
          <a:p>
            <a:pPr lvl="1"/>
            <a:r>
              <a:rPr lang="en-US"/>
              <a:t>1 reported 100% compliance</a:t>
            </a:r>
          </a:p>
          <a:p>
            <a:r>
              <a:rPr lang="en-US"/>
              <a:t>Range of determined not eligible: 0%-36%</a:t>
            </a:r>
          </a:p>
          <a:p>
            <a:r>
              <a:rPr lang="en-US"/>
              <a:t>Range of parents refusing Part B: 0%-48%</a:t>
            </a:r>
          </a:p>
          <a:p>
            <a:r>
              <a:rPr lang="en-US"/>
              <a:t>Range of late referrals from C:</a:t>
            </a:r>
          </a:p>
          <a:p>
            <a:r>
              <a:rPr lang="en-US"/>
              <a:t>0%-19%</a:t>
            </a:r>
          </a:p>
        </p:txBody>
      </p:sp>
    </p:spTree>
    <p:extLst>
      <p:ext uri="{BB962C8B-B14F-4D97-AF65-F5344CB8AC3E}">
        <p14:creationId xmlns:p14="http://schemas.microsoft.com/office/powerpoint/2010/main" val="4255447414"/>
      </p:ext>
    </p:extLst>
  </p:cSld>
  <p:clrMapOvr>
    <a:masterClrMapping/>
  </p:clrMapOvr>
</p:sld>
</file>

<file path=ppt/theme/theme1.xml><?xml version="1.0" encoding="utf-8"?>
<a:theme xmlns:a="http://schemas.openxmlformats.org/drawingml/2006/main" name="IDIO DaS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IO DaSy" id="{E0441308-703D-4860-9E0E-3437D73B901F}" vid="{5EA1DF7C-16EB-464D-B2A7-1E92322A1C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4B50AABF06BE4CBBFF59A49BCDF035" ma:contentTypeVersion="6" ma:contentTypeDescription="Create a new document." ma:contentTypeScope="" ma:versionID="cd861eb70e3172845ec1be8dae61f6f6">
  <xsd:schema xmlns:xsd="http://www.w3.org/2001/XMLSchema" xmlns:xs="http://www.w3.org/2001/XMLSchema" xmlns:p="http://schemas.microsoft.com/office/2006/metadata/properties" xmlns:ns2="86f266fc-1f42-4318-b750-a4ced78a36d1" targetNamespace="http://schemas.microsoft.com/office/2006/metadata/properties" ma:root="true" ma:fieldsID="ae1e04e51ea390b4d577b90008d03dca" ns2:_="">
    <xsd:import namespace="86f266fc-1f42-4318-b750-a4ced78a36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266fc-1f42-4318-b750-a4ced78a36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E98452-2654-463E-9BFE-30F1542FBA6C}">
  <ds:schemaRefs>
    <ds:schemaRef ds:uri="http://schemas.microsoft.com/sharepoint/v3/contenttype/forms"/>
  </ds:schemaRefs>
</ds:datastoreItem>
</file>

<file path=customXml/itemProps2.xml><?xml version="1.0" encoding="utf-8"?>
<ds:datastoreItem xmlns:ds="http://schemas.openxmlformats.org/officeDocument/2006/customXml" ds:itemID="{D7CAF94C-6E9C-4EEB-9417-AF7F6721B997}">
  <ds:schemaRefs>
    <ds:schemaRef ds:uri="http://schemas.microsoft.com/office/2006/documentManagement/types"/>
    <ds:schemaRef ds:uri="http://purl.org/dc/terms/"/>
    <ds:schemaRef ds:uri="http://schemas.microsoft.com/office/infopath/2007/PartnerControls"/>
    <ds:schemaRef ds:uri="http://www.w3.org/XML/1998/namespace"/>
    <ds:schemaRef ds:uri="86f266fc-1f42-4318-b750-a4ced78a36d1"/>
    <ds:schemaRef ds:uri="http://purl.org/dc/elements/1.1/"/>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418C6B61-D791-4953-9F7C-AADDE16CB814}">
  <ds:schemaRefs>
    <ds:schemaRef ds:uri="86f266fc-1f42-4318-b750-a4ced78a36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IDIO DaSy</Template>
  <TotalTime>0</TotalTime>
  <Words>2476</Words>
  <Application>Microsoft Office PowerPoint</Application>
  <PresentationFormat>Widescreen</PresentationFormat>
  <Paragraphs>299</Paragraphs>
  <Slides>29</Slides>
  <Notes>27</Notes>
  <HiddenSlides>1</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IDIO DaSy</vt:lpstr>
      <vt:lpstr>Automated Sharing of Transition Data:  Next Steps for States</vt:lpstr>
      <vt:lpstr>Welcome!</vt:lpstr>
      <vt:lpstr>Ice Breaker</vt:lpstr>
      <vt:lpstr>Agenda</vt:lpstr>
      <vt:lpstr>Tools and Resources</vt:lpstr>
      <vt:lpstr>Current processes: How do you get data from C to B?</vt:lpstr>
      <vt:lpstr>Process Diagrams</vt:lpstr>
      <vt:lpstr>What’s working… and what isn’t?</vt:lpstr>
      <vt:lpstr>State Data Comparisons</vt:lpstr>
      <vt:lpstr>Automating Data Sharing</vt:lpstr>
      <vt:lpstr>Why Consider Automation?</vt:lpstr>
      <vt:lpstr>Mapping Automation by Frequency: Workload Implications</vt:lpstr>
      <vt:lpstr>Terminology Level Setting</vt:lpstr>
      <vt:lpstr>Reflection</vt:lpstr>
      <vt:lpstr>Project Buy-in</vt:lpstr>
      <vt:lpstr>Being Flexible and Creative</vt:lpstr>
      <vt:lpstr>Components for Success </vt:lpstr>
      <vt:lpstr>Critical Program Questions </vt:lpstr>
      <vt:lpstr>Notification Data Elements</vt:lpstr>
      <vt:lpstr>Break Time</vt:lpstr>
      <vt:lpstr>Designing a Use Case</vt:lpstr>
      <vt:lpstr>Integration Inspiration: A Data Linking Success Story in North Carolina</vt:lpstr>
      <vt:lpstr>General Steps</vt:lpstr>
      <vt:lpstr>Planning Time!</vt:lpstr>
      <vt:lpstr>Table Discussion Topics</vt:lpstr>
      <vt:lpstr>Closing Discussion</vt:lpstr>
      <vt:lpstr>Immediate Next Steps</vt:lpstr>
      <vt:lpstr>Additional Resource Links</vt:lpstr>
      <vt:lpstr>Thank you! Be sure to fill out your session evaluation.  You might win a prize!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Sharing of Transition Data: Next Steps for States</dc:title>
  <dc:creator>ginger.elliott-teague@sri.com</dc:creator>
  <cp:lastModifiedBy>Roxanne Jones</cp:lastModifiedBy>
  <cp:revision>2</cp:revision>
  <dcterms:created xsi:type="dcterms:W3CDTF">2024-03-19T15:07:23Z</dcterms:created>
  <dcterms:modified xsi:type="dcterms:W3CDTF">2024-11-19T00:26:06Z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0x010100DF4B50AABF06BE4CBBFF59A49BCDF035</vt:lpwstr>
  </property>
  <property fmtid="{D5CDD505-2E9C-101B-9397-08002B2CF9AE}" pid="3" name="Language">
    <vt:lpwstr>Englishi</vt:lpwstr>
  </property>
  <property fmtid="{D5CDD505-2E9C-101B-9397-08002B2CF9AE}" pid="4" name="Status">
    <vt:lpwstr>Final</vt:lpwstr>
  </property>
</Properties>
</file>