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1819" r:id="rId5"/>
    <p:sldId id="280" r:id="rId6"/>
    <p:sldId id="260" r:id="rId7"/>
    <p:sldId id="270" r:id="rId8"/>
    <p:sldId id="271" r:id="rId9"/>
    <p:sldId id="258" r:id="rId10"/>
    <p:sldId id="282" r:id="rId11"/>
    <p:sldId id="272" r:id="rId12"/>
    <p:sldId id="314" r:id="rId13"/>
    <p:sldId id="315" r:id="rId14"/>
    <p:sldId id="281" r:id="rId15"/>
    <p:sldId id="1817" r:id="rId16"/>
    <p:sldId id="1818" r:id="rId17"/>
    <p:sldId id="1816" r:id="rId18"/>
    <p:sldId id="1826" r:id="rId19"/>
    <p:sldId id="1822" r:id="rId20"/>
    <p:sldId id="1823" r:id="rId21"/>
    <p:sldId id="1824" r:id="rId22"/>
    <p:sldId id="1825" r:id="rId23"/>
    <p:sldId id="1827" r:id="rId24"/>
    <p:sldId id="1828" r:id="rId25"/>
    <p:sldId id="278" r:id="rId26"/>
    <p:sldId id="1821" r:id="rId27"/>
    <p:sldId id="268" r:id="rId28"/>
    <p:sldId id="18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AFC423-2E13-0E4F-12C7-E32E2D3C0E5E}" name="Howard Morrison" initials="HM" userId="S::HMorrison@sriinternational.com::953a7a86-74f4-47f3-8247-678123f7a6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578"/>
    <a:srgbClr val="39B54A"/>
    <a:srgbClr val="ED3532"/>
    <a:srgbClr val="404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CF93B1-4819-45BE-9A6C-37E16A0835F3}" v="97" dt="2024-11-15T22:49:52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395" autoAdjust="0"/>
  </p:normalViewPr>
  <p:slideViewPr>
    <p:cSldViewPr snapToGrid="0">
      <p:cViewPr>
        <p:scale>
          <a:sx n="70" d="100"/>
          <a:sy n="70" d="100"/>
        </p:scale>
        <p:origin x="48" y="318"/>
      </p:cViewPr>
      <p:guideLst/>
    </p:cSldViewPr>
  </p:slideViewPr>
  <p:outlineViewPr>
    <p:cViewPr>
      <p:scale>
        <a:sx n="33" d="100"/>
        <a:sy n="33" d="100"/>
      </p:scale>
      <p:origin x="0" y="-110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ahoma" panose="020B0604030504040204" pitchFamily="34" charset="0"/>
              </a:defRPr>
            </a:lvl1pPr>
          </a:lstStyle>
          <a:p>
            <a:fld id="{324BE9C7-861C-C045-99EF-02EF34322148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ahoma" panose="020B0604030504040204" pitchFamily="34" charset="0"/>
              </a:defRPr>
            </a:lvl1pPr>
          </a:lstStyle>
          <a:p>
            <a:fld id="{5AE7A38C-5F75-D34C-8EEB-9617AEF57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Jennifer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6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look at a few of these data sources and discuss how these data may be helpful to us in Part C.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CAPTA – PDF – Page 80</a:t>
            </a:r>
          </a:p>
          <a:p>
            <a:r>
              <a:rPr lang="en-US" dirty="0"/>
              <a:t>Show a few states and discuss limitations and opportunities </a:t>
            </a:r>
          </a:p>
          <a:p>
            <a:endParaRPr lang="en-US" dirty="0"/>
          </a:p>
          <a:p>
            <a:r>
              <a:rPr lang="en-US" dirty="0"/>
              <a:t>Caution: These data are not reported by every state and some of the abuse and neglect data are duplicated</a:t>
            </a:r>
          </a:p>
          <a:p>
            <a:endParaRPr lang="en-US" dirty="0"/>
          </a:p>
          <a:p>
            <a:r>
              <a:rPr lang="en-US" dirty="0"/>
              <a:t>Offers opportunity for child find activities and working with your child welfare agency about their policies and procedures related to referral to Part C and their submission of data related to part C. </a:t>
            </a:r>
          </a:p>
          <a:p>
            <a:endParaRPr lang="en-US" dirty="0"/>
          </a:p>
          <a:p>
            <a:r>
              <a:rPr lang="en-US" dirty="0">
                <a:latin typeface="Tahoma"/>
                <a:ea typeface="Tahoma"/>
                <a:cs typeface="Tahoma"/>
              </a:rPr>
              <a:t>Lets’ look at a state together. </a:t>
            </a:r>
          </a:p>
          <a:p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Are any of you using these data? Can you share a bit for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BCA3C-95CB-45FB-BE42-6FA6654FB8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   Jennifer – another example of data that are available.   Given the caveats around these data they might be good conversation starters in your State!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  <a:p>
            <a:r>
              <a:rPr lang="en-US" dirty="0"/>
              <a:t>20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4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84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Jennifer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Jennifer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Jennifer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Jennifer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3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Howard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/>
                <a:ea typeface="Tahoma"/>
                <a:cs typeface="Tahoma"/>
              </a:rPr>
              <a:t>DaSy has developed 2 sets of Critical questions that are used to assist states as they develop their data systems. </a:t>
            </a:r>
            <a:endParaRPr lang="en-US"/>
          </a:p>
          <a:p>
            <a:endParaRPr lang="en-US"/>
          </a:p>
          <a:p>
            <a:r>
              <a:rPr lang="en-US" i="1">
                <a:latin typeface="Tahoma"/>
                <a:ea typeface="Tahoma"/>
                <a:cs typeface="Tahoma"/>
              </a:rPr>
              <a:t>Critical Questions for Addressing Racial Equity in Early Intervention and Early Childhood Special Education</a:t>
            </a:r>
          </a:p>
          <a:p>
            <a:r>
              <a:rPr lang="en-US" i="1">
                <a:latin typeface="Tahoma"/>
                <a:ea typeface="Tahoma"/>
                <a:cs typeface="Tahoma"/>
              </a:rPr>
              <a:t>and Critical Questions About Early Intervention and Early Childhood Special Education</a:t>
            </a:r>
            <a:r>
              <a:rPr lang="en-US">
                <a:latin typeface="Tahoma"/>
                <a:ea typeface="Tahoma"/>
                <a:cs typeface="Tahoma"/>
              </a:rPr>
              <a:t> which are more commonly known as DaSy’s Critical Questions</a:t>
            </a:r>
            <a:endParaRPr lang="en-US"/>
          </a:p>
          <a:p>
            <a:endParaRPr lang="en-US">
              <a:ea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8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Sharon and Howard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7A38C-5F75-D34C-8EEB-9617AEF57B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67EE84-FA90-F048-BE34-262D4091903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4C3C2-9787-E940-96FB-F9FE96BC9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58" y="1032734"/>
            <a:ext cx="5300664" cy="32559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2FC7B-BC2F-E046-B777-77C923BDB4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5775" y="4570743"/>
            <a:ext cx="5300664" cy="151611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Authors &amp; Affiliations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73571-B3E4-DE42-9902-1FEBA637C67C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0615AD-8FBE-3E43-9E47-8226A0C10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82" y="170970"/>
            <a:ext cx="2210292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FE157F-1B5A-DE32-A7E3-7C513EC834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80418" y="6086858"/>
            <a:ext cx="1315582" cy="7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5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EB0352-F9D2-B044-A614-D5D3D9482497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>
                <a:solidFill>
                  <a:srgbClr val="154578"/>
                </a:solidFill>
              </a:rPr>
              <a:pPr/>
              <a:t>‹#›</a:t>
            </a:fld>
            <a:endParaRPr lang="en-US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9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F9A3-8D34-A442-AB9A-B91240E8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38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64D7-E98E-FD4C-8A40-6B870EBB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0CA11-0E82-7E47-8650-31921D8BF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D33D83-16A1-B94D-9619-17DE350E462D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6F029-3380-DA41-B576-60CC4FA826D5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F90A6-F424-F443-81B7-9DF3D5D62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06C722-754B-9646-943B-C6D19FAED5F2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3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395DF-49A0-5F45-94AB-3900E8582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567A-A5E4-E04D-A362-E0DA8568A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EBC57-A7C3-D844-840D-A3ABBF74C036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82E268-A8F4-7743-8D1A-DA97EEE0C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E2ABC8-C21A-6B44-9D8E-5E2C4F7613AB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A1E1D3-B500-0048-B59E-E681E97EA974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DA8F08-7FF8-5846-A1F3-9A1CE307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EE7F13-F52D-7C43-9F04-29EF723D6555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5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567A-A5E4-E04D-A362-E0DA8568A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3151" y="2058987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EBC57-A7C3-D844-840D-A3ABBF74C036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82E268-A8F4-7743-8D1A-DA97EEE0C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E2ABC8-C21A-6B44-9D8E-5E2C4F7613AB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A1E1D3-B500-0048-B59E-E681E97EA974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2E7641-E5E6-DA46-BCEF-4F0045838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6612" y="2058987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81DDC-FAAB-1D48-A740-F63BA1EC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EA0ADD-956A-E54E-8B99-BA2A33D393EC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8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66B617-154B-C54C-916F-2E3EDB88AD40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0B1EF-4F8F-734F-A6F5-4BFA1D3E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4A78-A974-054E-9F5F-8441C1B1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1788"/>
          </a:xfrm>
        </p:spPr>
        <p:txBody>
          <a:bodyPr>
            <a:normAutofit/>
          </a:bodyPr>
          <a:lstStyle>
            <a:lvl1pPr>
              <a:buClr>
                <a:srgbClr val="154578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154578"/>
              </a:buClr>
              <a:buFont typeface="System Font Regular"/>
              <a:buChar char="‒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54578"/>
              </a:buClr>
              <a:buFont typeface="Courier New" panose="02070309020205020404" pitchFamily="49" charset="0"/>
              <a:buChar char="o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154578"/>
              </a:buClr>
              <a:buFont typeface="Wingdings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154578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FFD93-FE4D-D84D-B881-E66389239AA7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89859-A09C-8D4E-985F-81D5BF993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9F3E1E-84EE-8D45-8BC6-C953E7BCA3F3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1D638F-16BA-174C-A385-51CF95BB68DD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761EDC7-9D99-F748-847D-8BC8146F6C7D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53C1-60F3-B84B-B1B7-D08E877590D9}"/>
              </a:ext>
            </a:extLst>
          </p:cNvPr>
          <p:cNvSpPr/>
          <p:nvPr userDrawn="1"/>
        </p:nvSpPr>
        <p:spPr>
          <a:xfrm>
            <a:off x="-14284" y="1691320"/>
            <a:ext cx="12206284" cy="4056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0B1EF-4F8F-734F-A6F5-4BFA1D3E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4A78-A974-054E-9F5F-8441C1B1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2821"/>
          </a:xfrm>
        </p:spPr>
        <p:txBody>
          <a:bodyPr>
            <a:normAutofit/>
          </a:bodyPr>
          <a:lstStyle>
            <a:lvl1pPr>
              <a:buClr>
                <a:srgbClr val="154578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154578"/>
              </a:buClr>
              <a:buFont typeface="System Font Regular"/>
              <a:buChar char="‒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54578"/>
              </a:buClr>
              <a:buFont typeface="Courier New" panose="02070309020205020404" pitchFamily="49" charset="0"/>
              <a:buChar char="o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154578"/>
              </a:buClr>
              <a:buFont typeface="Wingdings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154578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FFD93-FE4D-D84D-B881-E66389239AA7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89859-A09C-8D4E-985F-81D5BF993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9F3E1E-84EE-8D45-8BC6-C953E7BCA3F3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E6479-DBC6-D340-9083-F99AA10359EE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8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67EE84-FA90-F048-BE34-262D4091903B}"/>
              </a:ext>
            </a:extLst>
          </p:cNvPr>
          <p:cNvSpPr/>
          <p:nvPr userDrawn="1"/>
        </p:nvSpPr>
        <p:spPr>
          <a:xfrm>
            <a:off x="0" y="0"/>
            <a:ext cx="12192000" cy="5635487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4C3C2-9787-E940-96FB-F9FE96BC9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5774" y="0"/>
            <a:ext cx="7803983" cy="325596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2FC7B-BC2F-E046-B777-77C923BDB4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5774" y="3603627"/>
            <a:ext cx="7803982" cy="173989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73571-B3E4-DE42-9902-1FEBA637C67C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76ED2C-5527-F143-A131-A0F67F0C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C8EBEBC-955A-7444-8EA4-6958A0085BD5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>
                <a:solidFill>
                  <a:srgbClr val="154578"/>
                </a:solidFill>
              </a:rPr>
              <a:pPr/>
              <a:t>‹#›</a:t>
            </a:fld>
            <a:endParaRPr lang="en-US">
              <a:solidFill>
                <a:srgbClr val="15457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2FC0E-43D4-BC45-9E8D-6C0087A3E0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986532" y="-529048"/>
            <a:ext cx="5044585" cy="50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5970-D6F6-774F-BF07-34E938FB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9CF2-639E-CA46-9257-7458C4FE3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09C0-FFFF-DB45-8C73-7D44B5039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6D627-FFBF-5F49-8FCD-F2BFAD59D9F1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F24961-ED3C-484C-BC33-7B4A15ED8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4121BA-EBB7-FF4E-ACCA-E0998F4C510A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4F9A42-37D6-1B47-A882-8E818ECD952E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047698-6C71-504E-B128-C955D3CD0548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03D5-7581-7446-9BA5-71760341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CCD1C-9DDE-EF4E-9C74-58EC21C0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E93F1-5FC8-2F40-81D0-9DAC4B874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9045A-434F-0746-808F-64867B8BE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780A1-52E1-BC46-BC31-AC53F2D48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72E45-4B20-644D-962E-4D6B7A78D9D3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502DE-0F6F-284E-B48B-C2AD667EF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A421F6-47ED-3C46-9B55-97757160ED76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1FBF0D-7F99-2B4A-887A-CBCBB1894D34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152C72-737B-9845-A90F-33403C1189C1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97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EFA2D-6585-5C4B-9B23-AA6C8E7ADD0F}"/>
              </a:ext>
            </a:extLst>
          </p:cNvPr>
          <p:cNvSpPr/>
          <p:nvPr userDrawn="1"/>
        </p:nvSpPr>
        <p:spPr>
          <a:xfrm>
            <a:off x="-14284" y="1691320"/>
            <a:ext cx="12206284" cy="4056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95970-D6F6-774F-BF07-34E938FB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9CF2-639E-CA46-9257-7458C4FE3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09C0-FFFF-DB45-8C73-7D44B5039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6D627-FFBF-5F49-8FCD-F2BFAD59D9F1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F24961-ED3C-484C-BC33-7B4A15ED8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4121BA-EBB7-FF4E-ACCA-E0998F4C510A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4F9A42-37D6-1B47-A882-8E818ECD952E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3AB349-A208-D84C-977E-4450BB3210E5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0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5DF860-CCE8-DA46-997B-8843C2EC8120}"/>
              </a:ext>
            </a:extLst>
          </p:cNvPr>
          <p:cNvSpPr/>
          <p:nvPr userDrawn="1"/>
        </p:nvSpPr>
        <p:spPr>
          <a:xfrm>
            <a:off x="-14284" y="1691320"/>
            <a:ext cx="12206284" cy="4056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103D5-7581-7446-9BA5-71760341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CCD1C-9DDE-EF4E-9C74-58EC21C0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E93F1-5FC8-2F40-81D0-9DAC4B874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9045A-434F-0746-808F-64867B8BE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780A1-52E1-BC46-BC31-AC53F2D48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72E45-4B20-644D-962E-4D6B7A78D9D3}"/>
              </a:ext>
            </a:extLst>
          </p:cNvPr>
          <p:cNvSpPr/>
          <p:nvPr userDrawn="1"/>
        </p:nvSpPr>
        <p:spPr>
          <a:xfrm>
            <a:off x="-14284" y="0"/>
            <a:ext cx="228597" cy="1691004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502DE-0F6F-284E-B48B-C2AD667EF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65" y="5947729"/>
            <a:ext cx="1154151" cy="822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A421F6-47ED-3C46-9B55-97757160ED76}"/>
              </a:ext>
            </a:extLst>
          </p:cNvPr>
          <p:cNvSpPr/>
          <p:nvPr userDrawn="1"/>
        </p:nvSpPr>
        <p:spPr>
          <a:xfrm>
            <a:off x="11963403" y="5762000"/>
            <a:ext cx="228597" cy="1097280"/>
          </a:xfrm>
          <a:prstGeom prst="rect">
            <a:avLst/>
          </a:prstGeom>
          <a:solidFill>
            <a:srgbClr val="15457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1FBF0D-7F99-2B4A-887A-CBCBB1894D34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CE5B2-370E-2E40-A8BF-CC7EE8904C9C}"/>
              </a:ext>
            </a:extLst>
          </p:cNvPr>
          <p:cNvCxnSpPr/>
          <p:nvPr userDrawn="1"/>
        </p:nvCxnSpPr>
        <p:spPr>
          <a:xfrm>
            <a:off x="-14284" y="1690457"/>
            <a:ext cx="12206284" cy="0"/>
          </a:xfrm>
          <a:prstGeom prst="line">
            <a:avLst/>
          </a:prstGeom>
          <a:ln w="6350">
            <a:solidFill>
              <a:srgbClr val="154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5C43AA-3006-354C-98C1-058D814A2ED1}"/>
              </a:ext>
            </a:extLst>
          </p:cNvPr>
          <p:cNvSpPr/>
          <p:nvPr userDrawn="1"/>
        </p:nvSpPr>
        <p:spPr>
          <a:xfrm>
            <a:off x="-14284" y="0"/>
            <a:ext cx="12206284" cy="6858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EB0352-F9D2-B044-A614-D5D3D9482497}"/>
              </a:ext>
            </a:extLst>
          </p:cNvPr>
          <p:cNvSpPr txBox="1">
            <a:spLocks/>
          </p:cNvSpPr>
          <p:nvPr userDrawn="1"/>
        </p:nvSpPr>
        <p:spPr>
          <a:xfrm>
            <a:off x="838200" y="632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30B18-F0C1-7D4C-8E26-779EB5C2578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56D2A-DA1F-AE40-9BA3-336ADC5E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7827D-B12E-2F47-8C5F-C26A97D2E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56F8-D448-1441-9501-7BF1B3128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9F76742-9B88-9646-A1C9-33F60B794E5F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351FE-43D5-6042-B65E-C810BA80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F078C-2072-CE4B-B33E-97C1D33E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C8F726C4-0B4F-C543-B26D-F6E5E2F5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65" r:id="rId7"/>
    <p:sldLayoutId id="2147483666" r:id="rId8"/>
    <p:sldLayoutId id="2147483655" r:id="rId9"/>
    <p:sldLayoutId id="2147483664" r:id="rId10"/>
    <p:sldLayoutId id="2147483656" r:id="rId11"/>
    <p:sldLayoutId id="2147483657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457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5457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4578"/>
        </a:buClr>
        <a:buFont typeface="System Font Regular"/>
        <a:buChar char="‒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4578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4578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457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/data-research/child-maltreatm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hsesinfo.org" TargetMode="External"/><Relationship Id="rId2" Type="http://schemas.openxmlformats.org/officeDocument/2006/relationships/hyperlink" Target="https://hses.ohs.acf.hhs.gov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occ/data/fy-2021-preliminary-data-table-2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linkedin.com/company/dasy-center/" TargetMode="External"/><Relationship Id="rId5" Type="http://schemas.openxmlformats.org/officeDocument/2006/relationships/hyperlink" Target="http://dasycenter.org/" TargetMode="Externa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334E-6C98-6746-9080-918888B03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Beyond IDEA:  What Our Partners Know that You Should, Too!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9F451-67B2-1447-A6BD-5A8F88C47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5" y="4557491"/>
            <a:ext cx="5300664" cy="151611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Jennifer Tschantz, DaSy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Howard Morrison, DaSy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Sharon Walsh, DaSy</a:t>
            </a:r>
          </a:p>
          <a:p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Ginger Elliott-Teague, DaSy</a:t>
            </a:r>
            <a:endParaRPr lang="en-US" dirty="0"/>
          </a:p>
          <a:p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Deborah Ziegler, </a:t>
            </a:r>
            <a:r>
              <a:rPr lang="en-US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DaSy</a:t>
            </a: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 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5DFBCD2-8FCE-A049-A1EB-C8F7F5B3C29F}"/>
              </a:ext>
            </a:extLst>
          </p:cNvPr>
          <p:cNvSpPr txBox="1">
            <a:spLocks/>
          </p:cNvSpPr>
          <p:nvPr/>
        </p:nvSpPr>
        <p:spPr>
          <a:xfrm>
            <a:off x="6286500" y="5928015"/>
            <a:ext cx="5500688" cy="74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54578"/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54578"/>
              </a:buClr>
              <a:buFont typeface="System Font Regular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54578"/>
              </a:buClr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54578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54578"/>
              </a:buClr>
              <a:buFont typeface="Arial" panose="020B0604020202020204" pitchFamily="34" charset="0"/>
              <a:buNone/>
              <a:defRPr sz="1600" kern="1200">
                <a:solidFill>
                  <a:srgbClr val="404A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>
                <a:solidFill>
                  <a:srgbClr val="154578"/>
                </a:solidFill>
              </a:rPr>
              <a:t>#IDIO2024 </a:t>
            </a:r>
          </a:p>
          <a:p>
            <a:pPr algn="l"/>
            <a:r>
              <a:rPr lang="en-US" sz="1600">
                <a:solidFill>
                  <a:srgbClr val="154578"/>
                </a:solidFill>
              </a:rPr>
              <a:t>August 27, 2024</a:t>
            </a:r>
          </a:p>
        </p:txBody>
      </p:sp>
      <p:pic>
        <p:nvPicPr>
          <p:cNvPr id="13" name="Picture 12" descr="Improving Data, Improving Outcomes (IDIO) 2024: Leading for Positive Impact&#10;August 25-30, 2024&#10;">
            <a:extLst>
              <a:ext uri="{FF2B5EF4-FFF2-40B4-BE49-F238E27FC236}">
                <a16:creationId xmlns:a16="http://schemas.microsoft.com/office/drawing/2014/main" id="{D429C377-8946-D130-8C40-8A3EEAB7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108192" cy="58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9B1E-CFF1-DA30-0B88-B7EB03C0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Critical 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A781-31ED-0725-2CAE-30A15FDA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1.B.5.a. What percentage of children with IFSP/IEPs are receiving IDEA services in settings that are for all children (e.g., state-operated prekindergarten, Head Start)?</a:t>
            </a:r>
          </a:p>
          <a:p>
            <a:r>
              <a:rPr lang="en-US" dirty="0"/>
              <a:t>1.B.5.e. What is the quality of the general early care and education settings in which young children with disabilities receive IDEA services?</a:t>
            </a:r>
          </a:p>
          <a:p>
            <a:r>
              <a:rPr lang="en-US" dirty="0"/>
              <a:t>1.C.1.a. What percentage of children enrolled in EI/ECSE are served in general early care and education programs3 (e.g., Early Head Start, Head Start, home visiting, child care, state Pre-K)? How does this compare with the overall population of children birth to age 5 in the state?</a:t>
            </a:r>
          </a:p>
        </p:txBody>
      </p:sp>
    </p:spTree>
    <p:extLst>
      <p:ext uri="{BB962C8B-B14F-4D97-AF65-F5344CB8AC3E}">
        <p14:creationId xmlns:p14="http://schemas.microsoft.com/office/powerpoint/2010/main" val="380781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BF27-62D8-534D-A4A9-AB0E32E9C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F91E-0670-9F4D-8983-F05F0F16A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CAPTA and IDEA</a:t>
            </a:r>
          </a:p>
          <a:p>
            <a:r>
              <a:rPr lang="en-US"/>
              <a:t>Head Start and IDEA</a:t>
            </a:r>
          </a:p>
        </p:txBody>
      </p:sp>
    </p:spTree>
    <p:extLst>
      <p:ext uri="{BB962C8B-B14F-4D97-AF65-F5344CB8AC3E}">
        <p14:creationId xmlns:p14="http://schemas.microsoft.com/office/powerpoint/2010/main" val="168275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930E-504D-C40A-7DD6-F58FD762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CAPTA</a:t>
            </a:r>
            <a:r>
              <a:rPr lang="en-US" dirty="0"/>
              <a:t>: Authority under Federal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31AB-BA46-CE88-AED6-0EA54852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800"/>
              </a:spcAft>
            </a:pPr>
            <a:r>
              <a:rPr lang="en-US" dirty="0"/>
              <a:t>The Child Abuse Prevention and Treatment Act (</a:t>
            </a:r>
            <a:r>
              <a:rPr lang="en-US" dirty="0" err="1"/>
              <a:t>CAPTA</a:t>
            </a:r>
            <a:r>
              <a:rPr lang="en-US" dirty="0"/>
              <a:t>), as amended by </a:t>
            </a:r>
            <a:r>
              <a:rPr lang="en-US" dirty="0" err="1"/>
              <a:t>P.L</a:t>
            </a:r>
            <a:r>
              <a:rPr lang="en-US" dirty="0"/>
              <a:t>. 111–320, the </a:t>
            </a:r>
            <a:r>
              <a:rPr lang="en-US" dirty="0" err="1"/>
              <a:t>CAPTA</a:t>
            </a:r>
            <a:r>
              <a:rPr lang="en-US" dirty="0"/>
              <a:t> Reauthorization Act of 2010, affirms, “Each State to which a grant is made under this section shall annually work with the Secretary to provide, to the maximum extent practicable, a report that includes the following:” </a:t>
            </a:r>
          </a:p>
          <a:p>
            <a:pPr marL="0" indent="0" algn="ctr">
              <a:buNone/>
            </a:pPr>
            <a:r>
              <a:rPr lang="en-US" dirty="0"/>
              <a:t>	The number of children determined to be eligible for referral, 	and the number of children referred to agencies providing early intervention services under part C of the IDEA </a:t>
            </a:r>
          </a:p>
        </p:txBody>
      </p:sp>
    </p:spTree>
    <p:extLst>
      <p:ext uri="{BB962C8B-B14F-4D97-AF65-F5344CB8AC3E}">
        <p14:creationId xmlns:p14="http://schemas.microsoft.com/office/powerpoint/2010/main" val="249383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0C99-FE2C-D8A6-9E56-57F3AD2E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2022 Data Available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9B34-78B5-BAF0-66E5-2EF34A02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ncludes state-by-state reported data on number of children B-3:</a:t>
            </a:r>
          </a:p>
          <a:p>
            <a:pPr lvl="1"/>
            <a:r>
              <a:rPr lang="en-US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 substantiated abuse or neglect; and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 those children, how many were referred to Part C of IDEA.   </a:t>
            </a:r>
          </a:p>
          <a:p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Page 92 of PDF Report – Table 6-8</a:t>
            </a:r>
          </a:p>
          <a:p>
            <a:pPr lvl="1"/>
            <a:r>
              <a:rPr lang="en-US" sz="2800" kern="100" dirty="0">
                <a:latin typeface="Arial" panose="020B0604020202020204" pitchFamily="34" charset="0"/>
                <a:cs typeface="Arial" panose="020B0604020202020204" pitchFamily="34" charset="0"/>
              </a:rPr>
              <a:t>38 states reporting how many children were eligible to be referred to Part C</a:t>
            </a:r>
          </a:p>
          <a:p>
            <a:pPr lvl="1"/>
            <a:r>
              <a:rPr lang="en-US" sz="2800" kern="100" dirty="0">
                <a:latin typeface="Arial" panose="020B0604020202020204" pitchFamily="34" charset="0"/>
                <a:cs typeface="Arial" panose="020B0604020202020204" pitchFamily="34" charset="0"/>
              </a:rPr>
              <a:t>32 states reporting how many eligible children were referred</a:t>
            </a:r>
          </a:p>
          <a:p>
            <a:pPr lvl="1"/>
            <a:r>
              <a:rPr lang="en-US" sz="2800" kern="100" dirty="0">
                <a:latin typeface="Arial" panose="020B0604020202020204" pitchFamily="34" charset="0"/>
                <a:cs typeface="Arial" panose="020B0604020202020204" pitchFamily="34" charset="0"/>
              </a:rPr>
              <a:t>31 states reporting both eligible and referred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9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474A-3F2B-3359-0CBC-206B2768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dirty="0" err="1"/>
              <a:t>CAPTA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3CEA-974C-2F63-C786-2BA6A629A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“Child Maltreatment Report 2022”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</a:pPr>
            <a:r>
              <a:rPr lang="en-US" sz="32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Released by Children’s Bureau at ACF under HHS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</a:pPr>
            <a:r>
              <a:rPr lang="en-US" sz="32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 tooltip="Child Maltreatment | The Administration for Children and Famil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https://www.acf.hhs.gov/cb/data-research/child-maltreatment</a:t>
            </a:r>
            <a:endParaRPr lang="en-US" sz="3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ational data collection and analysis of available state child abuse and neglect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3206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BDAD-4DD4-7557-1214-DD29FB4B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Head Start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7E2B-9D69-6E10-2980-7F8FB12A3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71614" cy="3822821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Current Head Start Enterprise System (HSES) users have access to the full PIR dataset via the “All Users: PIR Reports” tab at 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 tooltip="Office of Head Start - Head Start Enterprise System"/>
              </a:rPr>
              <a:t>https://hses.ohs.acf.hhs.gov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1800" dirty="0">
                <a:effectLst/>
                <a:latin typeface="Helvetica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PIR Disability Services Report</a:t>
            </a:r>
          </a:p>
          <a:p>
            <a:pPr lvl="1"/>
            <a:r>
              <a:rPr lang="en-US" sz="1800" dirty="0">
                <a:effectLst/>
                <a:latin typeface="Helvetica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provides comprehensive data on the services, staff, children, and families served by Head Start and Early Head Start programs nationwide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ational-level data on children with disabilities and their families include program information, funded enrollment, cumulative enrollment, and disability services.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HSES Help Desk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Contact HSES Help Desk"/>
              </a:rPr>
              <a:t>help@hsesinfo.org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Toll free: 866-771-4737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to request username and password </a:t>
            </a:r>
            <a:endParaRPr lang="en-US" sz="1800" dirty="0">
              <a:effectLst/>
              <a:latin typeface="Helvetica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1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FD0583-DE3B-7488-38C1-C9F0342C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6" y="2195196"/>
            <a:ext cx="3932237" cy="1233804"/>
          </a:xfrm>
        </p:spPr>
        <p:txBody>
          <a:bodyPr>
            <a:normAutofit/>
          </a:bodyPr>
          <a:lstStyle/>
          <a:p>
            <a:r>
              <a:rPr lang="en-US" sz="3600" dirty="0"/>
              <a:t>Example State</a:t>
            </a:r>
            <a:br>
              <a:rPr lang="en-US" sz="3600" dirty="0"/>
            </a:br>
            <a:r>
              <a:rPr lang="en-US" sz="3600" dirty="0"/>
              <a:t>Table 1 </a:t>
            </a:r>
          </a:p>
        </p:txBody>
      </p:sp>
      <p:pic>
        <p:nvPicPr>
          <p:cNvPr id="5" name="Content Placeholder 4" descr="State example of C.22 and C.23 of IDEA eligibility determination with the number and percentage of children.">
            <a:extLst>
              <a:ext uri="{FF2B5EF4-FFF2-40B4-BE49-F238E27FC236}">
                <a16:creationId xmlns:a16="http://schemas.microsoft.com/office/drawing/2014/main" id="{C6451410-5817-8E15-7E1D-E0E66B8C4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358" y="386191"/>
            <a:ext cx="8304027" cy="5164006"/>
          </a:xfrm>
        </p:spPr>
      </p:pic>
    </p:spTree>
    <p:extLst>
      <p:ext uri="{BB962C8B-B14F-4D97-AF65-F5344CB8AC3E}">
        <p14:creationId xmlns:p14="http://schemas.microsoft.com/office/powerpoint/2010/main" val="178657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E506-7BDC-D589-D305-17E98D84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57" y="2626261"/>
            <a:ext cx="3614449" cy="1262947"/>
          </a:xfrm>
        </p:spPr>
        <p:txBody>
          <a:bodyPr/>
          <a:lstStyle/>
          <a:p>
            <a:pPr rtl="0" eaLnBrk="1" latinLnBrk="0" hangingPunct="1"/>
            <a: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State</a:t>
            </a:r>
            <a:b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2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State example of C.24 preschool disabilities services and C.25 infant and toddler Part C early Intervention services  with the number and percentage of children.">
            <a:extLst>
              <a:ext uri="{FF2B5EF4-FFF2-40B4-BE49-F238E27FC236}">
                <a16:creationId xmlns:a16="http://schemas.microsoft.com/office/drawing/2014/main" id="{2ED1DEE2-DC9C-72C4-46BF-7C604FD83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551" y="616688"/>
            <a:ext cx="7408741" cy="4308992"/>
          </a:xfrm>
        </p:spPr>
      </p:pic>
    </p:spTree>
    <p:extLst>
      <p:ext uri="{BB962C8B-B14F-4D97-AF65-F5344CB8AC3E}">
        <p14:creationId xmlns:p14="http://schemas.microsoft.com/office/powerpoint/2010/main" val="205155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B744-1DAD-9DAB-2E9D-9B8F2550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38" y="2963241"/>
            <a:ext cx="3348097" cy="1200329"/>
          </a:xfrm>
        </p:spPr>
        <p:txBody>
          <a:bodyPr/>
          <a:lstStyle/>
          <a:p>
            <a:pPr rtl="0" eaLnBrk="1" latinLnBrk="0" hangingPunct="1"/>
            <a: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State</a:t>
            </a:r>
            <a:b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3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State example of C.26 preschool primary disability with the number and percentage of children determined to have this disability and the number and percentage of children receiving special services.">
            <a:extLst>
              <a:ext uri="{FF2B5EF4-FFF2-40B4-BE49-F238E27FC236}">
                <a16:creationId xmlns:a16="http://schemas.microsoft.com/office/drawing/2014/main" id="{3A4F544E-42C7-9B48-89B7-18589907E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955" b="28990"/>
          <a:stretch/>
        </p:blipFill>
        <p:spPr>
          <a:xfrm>
            <a:off x="4370893" y="742385"/>
            <a:ext cx="7601631" cy="3743397"/>
          </a:xfrm>
        </p:spPr>
      </p:pic>
    </p:spTree>
    <p:extLst>
      <p:ext uri="{BB962C8B-B14F-4D97-AF65-F5344CB8AC3E}">
        <p14:creationId xmlns:p14="http://schemas.microsoft.com/office/powerpoint/2010/main" val="399567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7FEE-A97D-AB33-4A38-0D8BCD82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47" y="3389244"/>
            <a:ext cx="3760304" cy="1325563"/>
          </a:xfrm>
        </p:spPr>
        <p:txBody>
          <a:bodyPr/>
          <a:lstStyle/>
          <a:p>
            <a:pPr rtl="0" eaLnBrk="1" latinLnBrk="0" hangingPunct="1"/>
            <a: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State</a:t>
            </a:r>
            <a:b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1200" dirty="0">
                <a:solidFill>
                  <a:srgbClr val="15457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4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State examples formal agreements for collaborations got D.6, D.7, D.8 with the number of partners or agencies.">
            <a:extLst>
              <a:ext uri="{FF2B5EF4-FFF2-40B4-BE49-F238E27FC236}">
                <a16:creationId xmlns:a16="http://schemas.microsoft.com/office/drawing/2014/main" id="{F6AC3155-BBD7-23EF-C4B1-80D13EB28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1870" y="428242"/>
            <a:ext cx="7995215" cy="5002800"/>
          </a:xfrm>
        </p:spPr>
      </p:pic>
    </p:spTree>
    <p:extLst>
      <p:ext uri="{BB962C8B-B14F-4D97-AF65-F5344CB8AC3E}">
        <p14:creationId xmlns:p14="http://schemas.microsoft.com/office/powerpoint/2010/main" val="152200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CD75-4A43-2F56-B91E-7CC1F6BF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DDADC-3899-180B-00E2-EDE5CFAA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Participants </a:t>
            </a:r>
          </a:p>
          <a:p>
            <a:pPr lvl="1"/>
            <a:r>
              <a:rPr lang="en-US" dirty="0"/>
              <a:t>Jennifer Tschantz, </a:t>
            </a:r>
            <a:r>
              <a:rPr lang="en-US" dirty="0" err="1"/>
              <a:t>DaSy</a:t>
            </a:r>
            <a:endParaRPr lang="en-US" dirty="0"/>
          </a:p>
          <a:p>
            <a:pPr lvl="1"/>
            <a:r>
              <a:rPr lang="en-US" dirty="0"/>
              <a:t>Ginger Elliott-Teague, </a:t>
            </a:r>
            <a:r>
              <a:rPr lang="en-US" dirty="0" err="1"/>
              <a:t>DaSy</a:t>
            </a:r>
            <a:endParaRPr lang="en-US" dirty="0"/>
          </a:p>
          <a:p>
            <a:pPr lvl="1"/>
            <a:r>
              <a:rPr lang="en-US" dirty="0"/>
              <a:t>Howard Morrison, </a:t>
            </a:r>
            <a:r>
              <a:rPr lang="en-US" dirty="0" err="1"/>
              <a:t>DaSy</a:t>
            </a:r>
            <a:endParaRPr lang="en-US" dirty="0"/>
          </a:p>
          <a:p>
            <a:pPr lvl="1"/>
            <a:r>
              <a:rPr lang="en-US" dirty="0"/>
              <a:t>Sharon Walsh, </a:t>
            </a:r>
            <a:r>
              <a:rPr lang="en-US" dirty="0" err="1"/>
              <a:t>DaSy</a:t>
            </a:r>
            <a:endParaRPr lang="en-US" dirty="0"/>
          </a:p>
          <a:p>
            <a:pPr lvl="1"/>
            <a:r>
              <a:rPr lang="en-US" dirty="0"/>
              <a:t>Deborah Ziegler, </a:t>
            </a:r>
            <a:r>
              <a:rPr lang="en-US" dirty="0" err="1"/>
              <a:t>DaSy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82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47E4-CC46-28F3-54D8-77056C5F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Pick a 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1477-1C47-D7CB-2998-01B34F28E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Filtering </a:t>
            </a:r>
          </a:p>
          <a:p>
            <a:r>
              <a:rPr lang="en-US" dirty="0"/>
              <a:t>Discuss Acronyms </a:t>
            </a:r>
          </a:p>
          <a:p>
            <a:r>
              <a:rPr lang="en-US" dirty="0"/>
              <a:t>Availability of EHS and HS </a:t>
            </a:r>
          </a:p>
        </p:txBody>
      </p:sp>
    </p:spTree>
    <p:extLst>
      <p:ext uri="{BB962C8B-B14F-4D97-AF65-F5344CB8AC3E}">
        <p14:creationId xmlns:p14="http://schemas.microsoft.com/office/powerpoint/2010/main" val="71406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93D2-05E8-13D7-B8CA-21CB8837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2021 CCDF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F353-99F7-153F-6CBD-79B5F840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AFC Preliminary data on the average monthly percentages of children with disabilities benefitting from CCDF: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dirty="0"/>
              <a:t> </a:t>
            </a:r>
            <a:r>
              <a:rPr lang="en-US" dirty="0">
                <a:hlinkClick r:id="rId3" tooltip="FY 2021 Preliminary Data Table 21 - Average Monthly Percentages of Children With a Disability"/>
              </a:rPr>
              <a:t>https://www.acf.hhs.gov/occ/data/fy-2021-preliminary-data-table-21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NOTES:  </a:t>
            </a:r>
          </a:p>
          <a:p>
            <a:pPr marL="0" indent="0">
              <a:buNone/>
            </a:pPr>
            <a:r>
              <a:rPr lang="en-US" dirty="0"/>
              <a:t>This table provides a snapshot of the progress States are making in reporting these data, and should not be used to describe the national landscape of children with disabilities receiving child care services</a:t>
            </a:r>
          </a:p>
          <a:p>
            <a:pPr marL="0" indent="0">
              <a:buNone/>
            </a:pPr>
            <a:r>
              <a:rPr lang="en-US" dirty="0"/>
              <a:t>Definition of child with disability is broader than those receiving IDEA services</a:t>
            </a:r>
          </a:p>
        </p:txBody>
      </p:sp>
    </p:spTree>
    <p:extLst>
      <p:ext uri="{BB962C8B-B14F-4D97-AF65-F5344CB8AC3E}">
        <p14:creationId xmlns:p14="http://schemas.microsoft.com/office/powerpoint/2010/main" val="348992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FBED-5B29-8B6C-2B63-F156186C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5B43-D77E-E374-E548-E94640A2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Join a small group of 4-6 people</a:t>
            </a:r>
          </a:p>
          <a:p>
            <a:pPr lvl="1"/>
            <a:r>
              <a:rPr lang="en-US" dirty="0"/>
              <a:t>Choose a facilitator; a recorder; someone to report out</a:t>
            </a:r>
          </a:p>
          <a:p>
            <a:r>
              <a:rPr lang="en-US" dirty="0"/>
              <a:t>Small group discussion questions:</a:t>
            </a:r>
          </a:p>
          <a:p>
            <a:pPr lvl="1"/>
            <a:r>
              <a:rPr lang="en-US" dirty="0"/>
              <a:t>What actions could you take related to using other data for improving your system?</a:t>
            </a:r>
          </a:p>
          <a:p>
            <a:pPr lvl="1"/>
            <a:r>
              <a:rPr lang="en-US" dirty="0"/>
              <a:t>What feedback can you provide about the new resource? </a:t>
            </a:r>
          </a:p>
          <a:p>
            <a:pPr lvl="2"/>
            <a:r>
              <a:rPr lang="en-US" dirty="0"/>
              <a:t>Format</a:t>
            </a:r>
          </a:p>
          <a:p>
            <a:pPr lvl="2"/>
            <a:r>
              <a:rPr lang="en-US" dirty="0"/>
              <a:t>Readability</a:t>
            </a:r>
          </a:p>
          <a:p>
            <a:pPr lvl="2"/>
            <a:r>
              <a:rPr lang="en-US" dirty="0"/>
              <a:t>Content (Usefulness and relevance)</a:t>
            </a:r>
          </a:p>
          <a:p>
            <a:pPr lvl="2"/>
            <a:r>
              <a:rPr lang="en-US" dirty="0"/>
              <a:t>Additional data to include</a:t>
            </a:r>
          </a:p>
        </p:txBody>
      </p:sp>
    </p:spTree>
    <p:extLst>
      <p:ext uri="{BB962C8B-B14F-4D97-AF65-F5344CB8AC3E}">
        <p14:creationId xmlns:p14="http://schemas.microsoft.com/office/powerpoint/2010/main" val="2236060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43B0-8A34-7C8E-F36E-EDE64DC6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9C74-0A0B-E81F-168C-56F28C68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this resource with relevant colleagues within their program and discussing possible activities for state teams. </a:t>
            </a:r>
          </a:p>
          <a:p>
            <a:r>
              <a:rPr lang="en-US" dirty="0"/>
              <a:t>Reviewing the resource and identifying datasets that could enhance or provide additional context to existing data.</a:t>
            </a:r>
          </a:p>
          <a:p>
            <a:r>
              <a:rPr lang="en-US" dirty="0"/>
              <a:t>Meeting with cross-sector partners to discuss the implications of the data available to identify possible partner collaborative activities. </a:t>
            </a:r>
          </a:p>
          <a:p>
            <a:r>
              <a:rPr lang="en-US"/>
              <a:t>Contacting your </a:t>
            </a:r>
            <a:r>
              <a:rPr lang="en-US" dirty="0" err="1"/>
              <a:t>DaSy</a:t>
            </a:r>
            <a:r>
              <a:rPr lang="en-US" dirty="0"/>
              <a:t> TA Liaison for additional support.</a:t>
            </a:r>
          </a:p>
        </p:txBody>
      </p:sp>
    </p:spTree>
    <p:extLst>
      <p:ext uri="{BB962C8B-B14F-4D97-AF65-F5344CB8AC3E}">
        <p14:creationId xmlns:p14="http://schemas.microsoft.com/office/powerpoint/2010/main" val="243669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CE41-E7E0-2E4E-B02F-223C4BFA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</a:t>
            </a:r>
            <a:r>
              <a:rPr lang="en-US" dirty="0" err="1"/>
              <a:t>DaSy</a:t>
            </a:r>
            <a:r>
              <a:rPr lang="en-US" dirty="0"/>
              <a:t> Do for You?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BBE5-1980-6845-9E68-C274E9D9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19143"/>
          </a:xfrm>
        </p:spPr>
        <p:txBody>
          <a:bodyPr>
            <a:normAutofit/>
          </a:bodyPr>
          <a:lstStyle/>
          <a:p>
            <a:r>
              <a:rPr lang="en-US" dirty="0"/>
              <a:t>Support the identification and prioritization of critical questions </a:t>
            </a:r>
          </a:p>
          <a:p>
            <a:r>
              <a:rPr lang="en-US" dirty="0"/>
              <a:t>Champion the use of partner data </a:t>
            </a:r>
          </a:p>
          <a:p>
            <a:r>
              <a:rPr lang="en-US" dirty="0"/>
              <a:t>Consult on data sharing, linking or integration efforts </a:t>
            </a:r>
          </a:p>
          <a:p>
            <a:r>
              <a:rPr lang="en-US" dirty="0"/>
              <a:t>Facilitate the use of the Data Linking Toolkit</a:t>
            </a:r>
          </a:p>
        </p:txBody>
      </p:sp>
    </p:spTree>
    <p:extLst>
      <p:ext uri="{BB962C8B-B14F-4D97-AF65-F5344CB8AC3E}">
        <p14:creationId xmlns:p14="http://schemas.microsoft.com/office/powerpoint/2010/main" val="199815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y Logo">
            <a:extLst>
              <a:ext uri="{FF2B5EF4-FFF2-40B4-BE49-F238E27FC236}">
                <a16:creationId xmlns:a16="http://schemas.microsoft.com/office/drawing/2014/main" id="{5FCC8E4B-9410-1846-9631-C6AE2E17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77" y="287655"/>
            <a:ext cx="3017520" cy="998680"/>
          </a:xfrm>
          <a:prstGeom prst="rect">
            <a:avLst/>
          </a:prstGeom>
        </p:spPr>
      </p:pic>
      <p:sp>
        <p:nvSpPr>
          <p:cNvPr id="9" name="Rectangle 8" descr="IDEAS that Work logo">
            <a:extLst>
              <a:ext uri="{FF2B5EF4-FFF2-40B4-BE49-F238E27FC236}">
                <a16:creationId xmlns:a16="http://schemas.microsoft.com/office/drawing/2014/main" id="{6C63B822-9323-2548-8D04-18100BC95202}"/>
              </a:ext>
            </a:extLst>
          </p:cNvPr>
          <p:cNvSpPr/>
          <p:nvPr/>
        </p:nvSpPr>
        <p:spPr>
          <a:xfrm>
            <a:off x="-13855" y="5306291"/>
            <a:ext cx="12216384" cy="155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2C777A-643E-E341-B65D-7F673EF98944}"/>
              </a:ext>
            </a:extLst>
          </p:cNvPr>
          <p:cNvSpPr txBox="1">
            <a:spLocks/>
          </p:cNvSpPr>
          <p:nvPr/>
        </p:nvSpPr>
        <p:spPr>
          <a:xfrm>
            <a:off x="1981199" y="5500254"/>
            <a:ext cx="9899401" cy="1070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en-US" sz="1500"/>
              <a:t>The contents of this presentation were developed under a grant from the U.S. Department of Education, #H373Z190002. The contents and resources do not necessarily represent the policy of the U.S. Department of Education, and you should not assume endorsement by the Federal Government. Project Officers: Meredith Miceli and Amy Bae.</a:t>
            </a:r>
            <a:endParaRPr lang="en-US" sz="1500" b="1"/>
          </a:p>
        </p:txBody>
      </p:sp>
      <p:pic>
        <p:nvPicPr>
          <p:cNvPr id="10" name="Picture 9" descr="IDEAs that Work. U.S. Office of Special Education Programs">
            <a:extLst>
              <a:ext uri="{FF2B5EF4-FFF2-40B4-BE49-F238E27FC236}">
                <a16:creationId xmlns:a16="http://schemas.microsoft.com/office/drawing/2014/main" id="{C10C30C0-6FA3-CA47-BE38-14956011A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4" y="5415674"/>
            <a:ext cx="1351142" cy="11269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C76601-96DD-2C41-9A9C-E99CD7DD7A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537" y="1573990"/>
            <a:ext cx="10515600" cy="16636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Thank you!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Be sure to fill out your session evaluation.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You might win a prize!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2333B6-2FF6-D846-B637-E6799129F67A}"/>
              </a:ext>
            </a:extLst>
          </p:cNvPr>
          <p:cNvSpPr txBox="1">
            <a:spLocks/>
          </p:cNvSpPr>
          <p:nvPr/>
        </p:nvSpPr>
        <p:spPr>
          <a:xfrm>
            <a:off x="1981200" y="3790864"/>
            <a:ext cx="9899400" cy="1227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545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Visit us at </a:t>
            </a:r>
            <a:r>
              <a:rPr lang="en-US" sz="2600" dirty="0">
                <a:solidFill>
                  <a:schemeClr val="bg1"/>
                </a:solidFill>
                <a:hlinkClick r:id="rId5" tooltip="DaSy Center webs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DaSyCenter.org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Follow us on LinkedIn: </a:t>
            </a:r>
            <a:r>
              <a:rPr lang="en-US" sz="2600" u="sng" dirty="0">
                <a:solidFill>
                  <a:schemeClr val="bg1"/>
                </a:solidFill>
                <a:hlinkClick r:id="rId6" tooltip="DaSy Center Linked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www.linkedin.com/company/dasy-center/</a:t>
            </a:r>
            <a:endParaRPr lang="en-US" sz="2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QR code for the DaSy center website.">
            <a:extLst>
              <a:ext uri="{FF2B5EF4-FFF2-40B4-BE49-F238E27FC236}">
                <a16:creationId xmlns:a16="http://schemas.microsoft.com/office/drawing/2014/main" id="{BEFB747B-01BD-6FDB-E73D-2983D6F99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634" y="3718950"/>
            <a:ext cx="105806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8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E826-FE36-E242-B05D-C00F353E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5323-A99A-B94A-8108-A011F8010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7540" cy="3822821"/>
          </a:xfrm>
        </p:spPr>
        <p:txBody>
          <a:bodyPr/>
          <a:lstStyle/>
          <a:p>
            <a:r>
              <a:rPr lang="en-US" dirty="0"/>
              <a:t>Icebreaker</a:t>
            </a:r>
          </a:p>
          <a:p>
            <a:r>
              <a:rPr lang="en-US" dirty="0"/>
              <a:t>Overview of Resource</a:t>
            </a:r>
          </a:p>
          <a:p>
            <a:r>
              <a:rPr lang="en-US" dirty="0"/>
              <a:t>Data Examples</a:t>
            </a:r>
          </a:p>
          <a:p>
            <a:r>
              <a:rPr lang="en-US" dirty="0"/>
              <a:t>Group Discussion</a:t>
            </a:r>
          </a:p>
          <a:p>
            <a:pPr lvl="1"/>
            <a:r>
              <a:rPr lang="en-US" dirty="0"/>
              <a:t>Data use </a:t>
            </a:r>
          </a:p>
          <a:p>
            <a:pPr lvl="1"/>
            <a:r>
              <a:rPr lang="en-US"/>
              <a:t>Product feedback </a:t>
            </a:r>
            <a:endParaRPr lang="en-US" dirty="0"/>
          </a:p>
          <a:p>
            <a:r>
              <a:rPr lang="en-US" dirty="0"/>
              <a:t>Closing &amp; Next Steps </a:t>
            </a:r>
          </a:p>
        </p:txBody>
      </p:sp>
      <p:pic>
        <p:nvPicPr>
          <p:cNvPr id="5" name="Picture 4" descr="&quot; &quot;">
            <a:extLst>
              <a:ext uri="{FF2B5EF4-FFF2-40B4-BE49-F238E27FC236}">
                <a16:creationId xmlns:a16="http://schemas.microsoft.com/office/drawing/2014/main" id="{31E9AB0E-408D-8410-9B60-81EBB0BA4A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2045008"/>
            <a:ext cx="4136065" cy="33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9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A77E-6629-1083-ED0A-BAF1C91F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F6AF-4DDC-1B1E-4C23-370C4350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Build awareness of the data available from national EC partners (e.g., Head Start and child care)</a:t>
            </a:r>
          </a:p>
          <a:p>
            <a:r>
              <a:rPr lang="en-US"/>
              <a:t>Explore how to access and use data available from nation EC partners, </a:t>
            </a:r>
          </a:p>
          <a:p>
            <a:r>
              <a:rPr lang="en-US"/>
              <a:t>Consider critical questions that can only be answered using partner data, and </a:t>
            </a:r>
          </a:p>
          <a:p>
            <a:r>
              <a:rPr lang="en-US"/>
              <a:t>Provide feedback on a resource being developed by </a:t>
            </a:r>
            <a:r>
              <a:rPr lang="en-US" err="1"/>
              <a:t>DaSy</a:t>
            </a:r>
            <a:r>
              <a:rPr lang="en-US"/>
              <a:t> to support data sharing and data use. </a:t>
            </a:r>
          </a:p>
        </p:txBody>
      </p:sp>
    </p:spTree>
    <p:extLst>
      <p:ext uri="{BB962C8B-B14F-4D97-AF65-F5344CB8AC3E}">
        <p14:creationId xmlns:p14="http://schemas.microsoft.com/office/powerpoint/2010/main" val="251725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1C8-955B-3DBC-4199-BA771387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2EDE-1E86-3E8D-17E4-4034C378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in the room?</a:t>
            </a:r>
          </a:p>
          <a:p>
            <a:r>
              <a:rPr lang="en-US" dirty="0"/>
              <a:t>At your table take 5 minutes and discuss:	</a:t>
            </a:r>
          </a:p>
          <a:p>
            <a:pPr lvl="1"/>
            <a:r>
              <a:rPr lang="en-US" dirty="0"/>
              <a:t>Data from other sources that you already use; or</a:t>
            </a:r>
          </a:p>
          <a:p>
            <a:pPr lvl="1"/>
            <a:r>
              <a:rPr lang="en-US" dirty="0"/>
              <a:t>Data from other sources that you’d like to learn about and use</a:t>
            </a:r>
          </a:p>
          <a:p>
            <a:r>
              <a:rPr lang="en-US" dirty="0"/>
              <a:t>Large group Share</a:t>
            </a:r>
          </a:p>
        </p:txBody>
      </p:sp>
    </p:spTree>
    <p:extLst>
      <p:ext uri="{BB962C8B-B14F-4D97-AF65-F5344CB8AC3E}">
        <p14:creationId xmlns:p14="http://schemas.microsoft.com/office/powerpoint/2010/main" val="266839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BF27-62D8-534D-A4A9-AB0E32E9C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New Resource</a:t>
            </a:r>
          </a:p>
        </p:txBody>
      </p:sp>
    </p:spTree>
    <p:extLst>
      <p:ext uri="{BB962C8B-B14F-4D97-AF65-F5344CB8AC3E}">
        <p14:creationId xmlns:p14="http://schemas.microsoft.com/office/powerpoint/2010/main" val="280387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3379-87C0-55D4-99C4-2BD8F3BA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7C35-1994-E885-AA42-2C6F9D89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Review Resource</a:t>
            </a:r>
          </a:p>
          <a:p>
            <a:pPr lvl="1"/>
            <a:r>
              <a:rPr lang="en-US"/>
              <a:t>General format and readability </a:t>
            </a:r>
          </a:p>
          <a:p>
            <a:pPr lvl="1"/>
            <a:r>
              <a:rPr lang="en-US"/>
              <a:t>Content</a:t>
            </a:r>
          </a:p>
          <a:p>
            <a:r>
              <a:rPr lang="en-US"/>
              <a:t>Critical Questions</a:t>
            </a:r>
          </a:p>
          <a:p>
            <a:r>
              <a:rPr lang="en-US"/>
              <a:t>Obtain Feedback</a:t>
            </a:r>
          </a:p>
          <a:p>
            <a:pPr lvl="1"/>
            <a:r>
              <a:rPr lang="en-US"/>
              <a:t>Is the content useful and relevant </a:t>
            </a:r>
          </a:p>
          <a:p>
            <a:pPr lvl="1"/>
            <a:r>
              <a:rPr lang="en-US"/>
              <a:t>Are there additional data resources you think should be added</a:t>
            </a:r>
          </a:p>
        </p:txBody>
      </p:sp>
    </p:spTree>
    <p:extLst>
      <p:ext uri="{BB962C8B-B14F-4D97-AF65-F5344CB8AC3E}">
        <p14:creationId xmlns:p14="http://schemas.microsoft.com/office/powerpoint/2010/main" val="366678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1C8-955B-3DBC-4199-BA771387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National Data About Young Children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2EDE-1E86-3E8D-17E4-4034C378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5735" cy="38228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Use of Data Sources</a:t>
            </a:r>
          </a:p>
          <a:p>
            <a:pPr lvl="1"/>
            <a:r>
              <a:rPr lang="en-US" dirty="0"/>
              <a:t>Considerations When Exploring the Data</a:t>
            </a:r>
          </a:p>
          <a:p>
            <a:r>
              <a:rPr lang="en-US" dirty="0"/>
              <a:t>Data, Reports and Supports</a:t>
            </a:r>
          </a:p>
          <a:p>
            <a:pPr lvl="1"/>
            <a:r>
              <a:rPr lang="en-US" dirty="0"/>
              <a:t>U.S. Department of Education</a:t>
            </a:r>
          </a:p>
          <a:p>
            <a:pPr lvl="2"/>
            <a:r>
              <a:rPr lang="en-US" dirty="0"/>
              <a:t>Data and Reports</a:t>
            </a:r>
          </a:p>
          <a:p>
            <a:pPr lvl="2"/>
            <a:r>
              <a:rPr lang="en-US" dirty="0"/>
              <a:t>Supports</a:t>
            </a:r>
          </a:p>
          <a:p>
            <a:pPr lvl="1"/>
            <a:r>
              <a:rPr lang="en-US" dirty="0"/>
              <a:t>U.S. Department of Health and Human Services</a:t>
            </a:r>
          </a:p>
          <a:p>
            <a:pPr lvl="2"/>
            <a:r>
              <a:rPr lang="en-US" dirty="0"/>
              <a:t>Data and Reports</a:t>
            </a:r>
          </a:p>
          <a:p>
            <a:pPr lvl="2"/>
            <a:r>
              <a:rPr lang="en-US" dirty="0"/>
              <a:t>Supports</a:t>
            </a:r>
          </a:p>
          <a:p>
            <a:r>
              <a:rPr lang="en-US" dirty="0"/>
              <a:t>Next steps </a:t>
            </a:r>
          </a:p>
        </p:txBody>
      </p:sp>
      <p:pic>
        <p:nvPicPr>
          <p:cNvPr id="10" name="Picture 9" descr="First page of the Exploring National Data About Young Children With Disabilities product.">
            <a:extLst>
              <a:ext uri="{FF2B5EF4-FFF2-40B4-BE49-F238E27FC236}">
                <a16:creationId xmlns:a16="http://schemas.microsoft.com/office/drawing/2014/main" id="{7B141A5E-5F73-23D4-0449-AEB5E0A4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35" y="1027906"/>
            <a:ext cx="3788965" cy="48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71FE-B046-4157-6E6F-BCFBFBFD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Critical Questions</a:t>
            </a:r>
          </a:p>
        </p:txBody>
      </p:sp>
      <p:pic>
        <p:nvPicPr>
          <p:cNvPr id="8" name="Content Placeholder 7" descr="Critical questions for addressing racial equity in early intervention and early childhood special education. Questions states should address to examine equity for the young children and families served under IDEA">
            <a:extLst>
              <a:ext uri="{FF2B5EF4-FFF2-40B4-BE49-F238E27FC236}">
                <a16:creationId xmlns:a16="http://schemas.microsoft.com/office/drawing/2014/main" id="{F87E7FED-B762-BE7D-B76B-D83265009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269" y="1897379"/>
            <a:ext cx="6192706" cy="2699385"/>
          </a:xfrm>
        </p:spPr>
      </p:pic>
      <p:pic>
        <p:nvPicPr>
          <p:cNvPr id="10" name="Picture 9" descr="Critical questions about early intervention and early childhood special education. What questions should data users, such as program directors, advocates, and policymakers, be asking?">
            <a:extLst>
              <a:ext uri="{FF2B5EF4-FFF2-40B4-BE49-F238E27FC236}">
                <a16:creationId xmlns:a16="http://schemas.microsoft.com/office/drawing/2014/main" id="{86C3DD49-6771-501C-D758-3DA644F0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68" y="3248314"/>
            <a:ext cx="6666548" cy="23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6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7DD08C7D4E7479D24269541691D8E" ma:contentTypeVersion="4" ma:contentTypeDescription="Create a new document." ma:contentTypeScope="" ma:versionID="6e69171c4a03222d6d9dd4fbb05837df">
  <xsd:schema xmlns:xsd="http://www.w3.org/2001/XMLSchema" xmlns:xs="http://www.w3.org/2001/XMLSchema" xmlns:p="http://schemas.microsoft.com/office/2006/metadata/properties" xmlns:ns2="e64e7565-46f2-4eb7-b37d-567cf06a7447" targetNamespace="http://schemas.microsoft.com/office/2006/metadata/properties" ma:root="true" ma:fieldsID="5ecbddbd17f5b2c01cd17141c4cfbd7c" ns2:_="">
    <xsd:import namespace="e64e7565-46f2-4eb7-b37d-567cf06a7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e7565-46f2-4eb7-b37d-567cf06a7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C3B18-EE4A-4868-A362-DD4B6581CEED}">
  <ds:schemaRefs>
    <ds:schemaRef ds:uri="e64e7565-46f2-4eb7-b37d-567cf06a74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A55D86-83A8-4A00-A882-E44A6296FAA3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e64e7565-46f2-4eb7-b37d-567cf06a7447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868ADE-723D-4E89-9BCF-A824134489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1371</Words>
  <Application>Microsoft Office PowerPoint</Application>
  <PresentationFormat>Widescreen</PresentationFormat>
  <Paragraphs>169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Data Beyond IDEA:  What Our Partners Know that You Should, Too!</vt:lpstr>
      <vt:lpstr>Planning Team </vt:lpstr>
      <vt:lpstr>Agenda</vt:lpstr>
      <vt:lpstr>Session Objectives</vt:lpstr>
      <vt:lpstr>Icebreaker</vt:lpstr>
      <vt:lpstr>Overview of New Resource</vt:lpstr>
      <vt:lpstr>New Resource </vt:lpstr>
      <vt:lpstr>Exploring National Data About Young Children With Disabilities</vt:lpstr>
      <vt:lpstr>Use of Critical Questions</vt:lpstr>
      <vt:lpstr>Example Critical Questions </vt:lpstr>
      <vt:lpstr>Examples </vt:lpstr>
      <vt:lpstr> CAPTA: Authority under Federal Law</vt:lpstr>
      <vt:lpstr>  2022 Data Available </vt:lpstr>
      <vt:lpstr>    CAPTA Data</vt:lpstr>
      <vt:lpstr>Accessing Head Start Data </vt:lpstr>
      <vt:lpstr>Example State Table 1 </vt:lpstr>
      <vt:lpstr>Example State Table 2</vt:lpstr>
      <vt:lpstr>Example State Table 3</vt:lpstr>
      <vt:lpstr>Example State Table 4</vt:lpstr>
      <vt:lpstr>Let’s Pick a State </vt:lpstr>
      <vt:lpstr>FY 2021 CCDF Data</vt:lpstr>
      <vt:lpstr> Group Discussion</vt:lpstr>
      <vt:lpstr>Next Steps </vt:lpstr>
      <vt:lpstr>What Can DaSy Do for You? </vt:lpstr>
      <vt:lpstr>Thank you! Be sure to fill out your session evaluation.  You might win a prize!</vt:lpstr>
    </vt:vector>
  </TitlesOfParts>
  <Manager/>
  <Company>SRI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Beyond IDEA:  What Our Partners Know that You Should, Too!</dc:title>
  <dc:subject/>
  <dc:creator>Jennifer Tschantz, Howard Morrison, Sharon Walsh, Ginger Elliott-Teague, Deborah Ziegler</dc:creator>
  <cp:keywords/>
  <dc:description/>
  <cp:lastModifiedBy>Roxanne Jones</cp:lastModifiedBy>
  <cp:revision>6</cp:revision>
  <dcterms:created xsi:type="dcterms:W3CDTF">2020-09-01T15:49:59Z</dcterms:created>
  <dcterms:modified xsi:type="dcterms:W3CDTF">2024-11-18T22:57:36Z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0x010100BAD7DD08C7D4E7479D24269541691D8E</vt:lpwstr>
  </property>
  <property fmtid="{D5CDD505-2E9C-101B-9397-08002B2CF9AE}" pid="3" name="MediaServiceImageTags">
    <vt:lpwstr/>
  </property>
  <property fmtid="{D5CDD505-2E9C-101B-9397-08002B2CF9AE}" pid="4" name="Language">
    <vt:lpwstr>English</vt:lpwstr>
  </property>
  <property fmtid="{D5CDD505-2E9C-101B-9397-08002B2CF9AE}" pid="5" name="Status">
    <vt:lpwstr>Final</vt:lpwstr>
  </property>
</Properties>
</file>