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0" r:id="rId6"/>
    <p:sldId id="260" r:id="rId7"/>
    <p:sldId id="278" r:id="rId8"/>
    <p:sldId id="270" r:id="rId9"/>
    <p:sldId id="272" r:id="rId10"/>
    <p:sldId id="273" r:id="rId11"/>
    <p:sldId id="279" r:id="rId12"/>
    <p:sldId id="274" r:id="rId13"/>
    <p:sldId id="275" r:id="rId14"/>
    <p:sldId id="284" r:id="rId15"/>
    <p:sldId id="289" r:id="rId16"/>
    <p:sldId id="285" r:id="rId17"/>
    <p:sldId id="290" r:id="rId18"/>
    <p:sldId id="286" r:id="rId19"/>
    <p:sldId id="287" r:id="rId20"/>
    <p:sldId id="288" r:id="rId21"/>
    <p:sldId id="281" r:id="rId22"/>
    <p:sldId id="282" r:id="rId23"/>
    <p:sldId id="283" r:id="rId24"/>
    <p:sldId id="268"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BEA75-3554-45DA-84E6-3374397BDA72}" v="55" dt="2024-11-23T01:03:22.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86350" autoAdjust="0"/>
  </p:normalViewPr>
  <p:slideViewPr>
    <p:cSldViewPr snapToGrid="0" snapToObjects="1">
      <p:cViewPr varScale="1">
        <p:scale>
          <a:sx n="63" d="100"/>
          <a:sy n="63" d="100"/>
        </p:scale>
        <p:origin x="78"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ahoma" panose="020B0604030504040204" pitchFamily="34" charset="0"/>
              </a:defRPr>
            </a:lvl1pPr>
          </a:lstStyle>
          <a:p>
            <a:fld id="{324BE9C7-861C-C045-99EF-02EF34322148}"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ahoma" panose="020B0604030504040204" pitchFamily="34" charset="0"/>
              </a:defRPr>
            </a:lvl1pPr>
          </a:lstStyle>
          <a:p>
            <a:fld id="{5AE7A38C-5F75-D34C-8EEB-9617AEF57B70}" type="slidenum">
              <a:rPr lang="en-US" smtClean="0"/>
              <a:pPr/>
              <a:t>‹#›</a:t>
            </a:fld>
            <a:endParaRPr lang="en-US" dirty="0"/>
          </a:p>
        </p:txBody>
      </p:sp>
    </p:spTree>
    <p:extLst>
      <p:ext uri="{BB962C8B-B14F-4D97-AF65-F5344CB8AC3E}">
        <p14:creationId xmlns:p14="http://schemas.microsoft.com/office/powerpoint/2010/main" val="320600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ahoma" panose="020B0604030504040204" pitchFamily="34" charset="0"/>
        <a:ea typeface="+mn-ea"/>
        <a:cs typeface="+mn-cs"/>
      </a:defRPr>
    </a:lvl1pPr>
    <a:lvl2pPr marL="457200" algn="l" defTabSz="914400" rtl="0" eaLnBrk="1" latinLnBrk="0" hangingPunct="1">
      <a:defRPr sz="1200" b="0" i="0" kern="1200">
        <a:solidFill>
          <a:schemeClr val="tx1"/>
        </a:solidFill>
        <a:latin typeface="Tahoma" panose="020B0604030504040204" pitchFamily="34" charset="0"/>
        <a:ea typeface="+mn-ea"/>
        <a:cs typeface="+mn-cs"/>
      </a:defRPr>
    </a:lvl2pPr>
    <a:lvl3pPr marL="914400" algn="l" defTabSz="914400" rtl="0" eaLnBrk="1" latinLnBrk="0" hangingPunct="1">
      <a:defRPr sz="1200" b="0" i="0" kern="1200">
        <a:solidFill>
          <a:schemeClr val="tx1"/>
        </a:solidFill>
        <a:latin typeface="Tahoma" panose="020B0604030504040204" pitchFamily="34" charset="0"/>
        <a:ea typeface="+mn-ea"/>
        <a:cs typeface="+mn-cs"/>
      </a:defRPr>
    </a:lvl3pPr>
    <a:lvl4pPr marL="1371600" algn="l" defTabSz="914400" rtl="0" eaLnBrk="1" latinLnBrk="0" hangingPunct="1">
      <a:defRPr sz="1200" b="0" i="0" kern="1200">
        <a:solidFill>
          <a:schemeClr val="tx1"/>
        </a:solidFill>
        <a:latin typeface="Tahoma" panose="020B0604030504040204" pitchFamily="34" charset="0"/>
        <a:ea typeface="+mn-ea"/>
        <a:cs typeface="+mn-cs"/>
      </a:defRPr>
    </a:lvl4pPr>
    <a:lvl5pPr marL="1828800" algn="l" defTabSz="914400" rtl="0" eaLnBrk="1" latinLnBrk="0" hangingPunct="1">
      <a:defRPr sz="1200" b="0" i="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1</a:t>
            </a:fld>
            <a:endParaRPr lang="en-US"/>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13</a:t>
            </a:fld>
            <a:endParaRPr lang="en-US"/>
          </a:p>
        </p:txBody>
      </p:sp>
    </p:spTree>
    <p:extLst>
      <p:ext uri="{BB962C8B-B14F-4D97-AF65-F5344CB8AC3E}">
        <p14:creationId xmlns:p14="http://schemas.microsoft.com/office/powerpoint/2010/main" val="4229420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14</a:t>
            </a:fld>
            <a:endParaRPr lang="en-US"/>
          </a:p>
        </p:txBody>
      </p:sp>
    </p:spTree>
    <p:extLst>
      <p:ext uri="{BB962C8B-B14F-4D97-AF65-F5344CB8AC3E}">
        <p14:creationId xmlns:p14="http://schemas.microsoft.com/office/powerpoint/2010/main" val="371335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15</a:t>
            </a:fld>
            <a:endParaRPr lang="en-US"/>
          </a:p>
        </p:txBody>
      </p:sp>
    </p:spTree>
    <p:extLst>
      <p:ext uri="{BB962C8B-B14F-4D97-AF65-F5344CB8AC3E}">
        <p14:creationId xmlns:p14="http://schemas.microsoft.com/office/powerpoint/2010/main" val="98498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16</a:t>
            </a:fld>
            <a:endParaRPr lang="en-US"/>
          </a:p>
        </p:txBody>
      </p:sp>
    </p:spTree>
    <p:extLst>
      <p:ext uri="{BB962C8B-B14F-4D97-AF65-F5344CB8AC3E}">
        <p14:creationId xmlns:p14="http://schemas.microsoft.com/office/powerpoint/2010/main" val="405035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17</a:t>
            </a:fld>
            <a:endParaRPr lang="en-US"/>
          </a:p>
        </p:txBody>
      </p:sp>
    </p:spTree>
    <p:extLst>
      <p:ext uri="{BB962C8B-B14F-4D97-AF65-F5344CB8AC3E}">
        <p14:creationId xmlns:p14="http://schemas.microsoft.com/office/powerpoint/2010/main" val="150006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18</a:t>
            </a:fld>
            <a:endParaRPr lang="en-US" dirty="0"/>
          </a:p>
        </p:txBody>
      </p:sp>
    </p:spTree>
    <p:extLst>
      <p:ext uri="{BB962C8B-B14F-4D97-AF65-F5344CB8AC3E}">
        <p14:creationId xmlns:p14="http://schemas.microsoft.com/office/powerpoint/2010/main" val="315365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t>
            </a:r>
            <a:r>
              <a:rPr lang="en-US" dirty="0" err="1"/>
              <a:t>MyDaSyTA</a:t>
            </a:r>
            <a:r>
              <a:rPr lang="en-US" dirty="0"/>
              <a:t> on screen.</a:t>
            </a:r>
          </a:p>
        </p:txBody>
      </p:sp>
      <p:sp>
        <p:nvSpPr>
          <p:cNvPr id="4" name="Slide Number Placeholder 3"/>
          <p:cNvSpPr>
            <a:spLocks noGrp="1"/>
          </p:cNvSpPr>
          <p:nvPr>
            <p:ph type="sldNum" sz="quarter" idx="5"/>
          </p:nvPr>
        </p:nvSpPr>
        <p:spPr/>
        <p:txBody>
          <a:bodyPr/>
          <a:lstStyle/>
          <a:p>
            <a:fld id="{5AE7A38C-5F75-D34C-8EEB-9617AEF57B70}" type="slidenum">
              <a:rPr lang="en-US" smtClean="0"/>
              <a:t>19</a:t>
            </a:fld>
            <a:endParaRPr lang="en-US"/>
          </a:p>
        </p:txBody>
      </p:sp>
    </p:spTree>
    <p:extLst>
      <p:ext uri="{BB962C8B-B14F-4D97-AF65-F5344CB8AC3E}">
        <p14:creationId xmlns:p14="http://schemas.microsoft.com/office/powerpoint/2010/main" val="54992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upcoming activities on </a:t>
            </a:r>
            <a:r>
              <a:rPr lang="en-US" dirty="0" err="1"/>
              <a:t>DaSy</a:t>
            </a:r>
            <a:r>
              <a:rPr lang="en-US" dirty="0"/>
              <a:t> website.</a:t>
            </a:r>
          </a:p>
        </p:txBody>
      </p:sp>
      <p:sp>
        <p:nvSpPr>
          <p:cNvPr id="4" name="Slide Number Placeholder 3"/>
          <p:cNvSpPr>
            <a:spLocks noGrp="1"/>
          </p:cNvSpPr>
          <p:nvPr>
            <p:ph type="sldNum" sz="quarter" idx="5"/>
          </p:nvPr>
        </p:nvSpPr>
        <p:spPr/>
        <p:txBody>
          <a:bodyPr/>
          <a:lstStyle/>
          <a:p>
            <a:fld id="{5AE7A38C-5F75-D34C-8EEB-9617AEF57B70}" type="slidenum">
              <a:rPr lang="en-US" smtClean="0"/>
              <a:t>20</a:t>
            </a:fld>
            <a:endParaRPr lang="en-US"/>
          </a:p>
        </p:txBody>
      </p:sp>
    </p:spTree>
    <p:extLst>
      <p:ext uri="{BB962C8B-B14F-4D97-AF65-F5344CB8AC3E}">
        <p14:creationId xmlns:p14="http://schemas.microsoft.com/office/powerpoint/2010/main" val="68922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21</a:t>
            </a:fld>
            <a:endParaRPr lang="en-US"/>
          </a:p>
        </p:txBody>
      </p:sp>
    </p:spTree>
    <p:extLst>
      <p:ext uri="{BB962C8B-B14F-4D97-AF65-F5344CB8AC3E}">
        <p14:creationId xmlns:p14="http://schemas.microsoft.com/office/powerpoint/2010/main" val="294278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22</a:t>
            </a:fld>
            <a:endParaRPr lang="en-US"/>
          </a:p>
        </p:txBody>
      </p:sp>
    </p:spTree>
    <p:extLst>
      <p:ext uri="{BB962C8B-B14F-4D97-AF65-F5344CB8AC3E}">
        <p14:creationId xmlns:p14="http://schemas.microsoft.com/office/powerpoint/2010/main" val="255633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2</a:t>
            </a:fld>
            <a:endParaRPr lang="en-US" dirty="0"/>
          </a:p>
        </p:txBody>
      </p:sp>
    </p:spTree>
    <p:extLst>
      <p:ext uri="{BB962C8B-B14F-4D97-AF65-F5344CB8AC3E}">
        <p14:creationId xmlns:p14="http://schemas.microsoft.com/office/powerpoint/2010/main" val="310830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5</a:t>
            </a:fld>
            <a:endParaRPr lang="en-US"/>
          </a:p>
        </p:txBody>
      </p:sp>
    </p:spTree>
    <p:extLst>
      <p:ext uri="{BB962C8B-B14F-4D97-AF65-F5344CB8AC3E}">
        <p14:creationId xmlns:p14="http://schemas.microsoft.com/office/powerpoint/2010/main" val="42273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6</a:t>
            </a:fld>
            <a:endParaRPr lang="en-US"/>
          </a:p>
        </p:txBody>
      </p:sp>
    </p:spTree>
    <p:extLst>
      <p:ext uri="{BB962C8B-B14F-4D97-AF65-F5344CB8AC3E}">
        <p14:creationId xmlns:p14="http://schemas.microsoft.com/office/powerpoint/2010/main" val="276466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7</a:t>
            </a:fld>
            <a:endParaRPr lang="en-US"/>
          </a:p>
        </p:txBody>
      </p:sp>
    </p:spTree>
    <p:extLst>
      <p:ext uri="{BB962C8B-B14F-4D97-AF65-F5344CB8AC3E}">
        <p14:creationId xmlns:p14="http://schemas.microsoft.com/office/powerpoint/2010/main" val="326377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by show of hands who has participated in each opportunity</a:t>
            </a:r>
          </a:p>
        </p:txBody>
      </p:sp>
      <p:sp>
        <p:nvSpPr>
          <p:cNvPr id="4" name="Slide Number Placeholder 3"/>
          <p:cNvSpPr>
            <a:spLocks noGrp="1"/>
          </p:cNvSpPr>
          <p:nvPr>
            <p:ph type="sldNum" sz="quarter" idx="5"/>
          </p:nvPr>
        </p:nvSpPr>
        <p:spPr/>
        <p:txBody>
          <a:bodyPr/>
          <a:lstStyle/>
          <a:p>
            <a:fld id="{5AE7A38C-5F75-D34C-8EEB-9617AEF57B70}" type="slidenum">
              <a:rPr lang="en-US" smtClean="0"/>
              <a:t>9</a:t>
            </a:fld>
            <a:endParaRPr lang="en-US"/>
          </a:p>
        </p:txBody>
      </p:sp>
    </p:spTree>
    <p:extLst>
      <p:ext uri="{BB962C8B-B14F-4D97-AF65-F5344CB8AC3E}">
        <p14:creationId xmlns:p14="http://schemas.microsoft.com/office/powerpoint/2010/main" val="332641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10</a:t>
            </a:fld>
            <a:endParaRPr lang="en-US" dirty="0"/>
          </a:p>
        </p:txBody>
      </p:sp>
    </p:spTree>
    <p:extLst>
      <p:ext uri="{BB962C8B-B14F-4D97-AF65-F5344CB8AC3E}">
        <p14:creationId xmlns:p14="http://schemas.microsoft.com/office/powerpoint/2010/main" val="87045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11</a:t>
            </a:fld>
            <a:endParaRPr lang="en-US"/>
          </a:p>
        </p:txBody>
      </p:sp>
    </p:spTree>
    <p:extLst>
      <p:ext uri="{BB962C8B-B14F-4D97-AF65-F5344CB8AC3E}">
        <p14:creationId xmlns:p14="http://schemas.microsoft.com/office/powerpoint/2010/main" val="302338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12</a:t>
            </a:fld>
            <a:endParaRPr lang="en-US"/>
          </a:p>
        </p:txBody>
      </p:sp>
    </p:spTree>
    <p:extLst>
      <p:ext uri="{BB962C8B-B14F-4D97-AF65-F5344CB8AC3E}">
        <p14:creationId xmlns:p14="http://schemas.microsoft.com/office/powerpoint/2010/main" val="266750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5" name="Picture 4" descr="SRI Logo&#10;&#10;">
            <a:extLst>
              <a:ext uri="{FF2B5EF4-FFF2-40B4-BE49-F238E27FC236}">
                <a16:creationId xmlns:a16="http://schemas.microsoft.com/office/drawing/2014/main" id="{A33488D4-9DE4-89CD-21FE-1254E0637477}"/>
              </a:ext>
            </a:extLst>
          </p:cNvPr>
          <p:cNvPicPr>
            <a:picLocks noChangeAspect="1"/>
          </p:cNvPicPr>
          <p:nvPr userDrawn="1"/>
        </p:nvPicPr>
        <p:blipFill>
          <a:blip r:embed="rId3"/>
          <a:stretch>
            <a:fillRect/>
          </a:stretch>
        </p:blipFill>
        <p:spPr>
          <a:xfrm>
            <a:off x="4778282" y="6314570"/>
            <a:ext cx="1005840" cy="391982"/>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dirty="0">
              <a:solidFill>
                <a:srgbClr val="154578"/>
              </a:solidFill>
            </a:endParaRPr>
          </a:p>
        </p:txBody>
      </p:sp>
    </p:spTree>
    <p:extLst>
      <p:ext uri="{BB962C8B-B14F-4D97-AF65-F5344CB8AC3E}">
        <p14:creationId xmlns:p14="http://schemas.microsoft.com/office/powerpoint/2010/main" val="37825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Tree>
    <p:extLst>
      <p:ext uri="{BB962C8B-B14F-4D97-AF65-F5344CB8AC3E}">
        <p14:creationId xmlns:p14="http://schemas.microsoft.com/office/powerpoint/2010/main" val="126693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35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dirty="0"/>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dirty="0">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8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97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dirty="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11/25/2024</a:t>
            </a:fld>
            <a:endParaRPr lang="en-US" dirty="0"/>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dirty="0"/>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5" r:id="rId7"/>
    <p:sldLayoutId id="2147483666" r:id="rId8"/>
    <p:sldLayoutId id="2147483655" r:id="rId9"/>
    <p:sldLayoutId id="2147483664" r:id="rId10"/>
    <p:sldLayoutId id="2147483656" r:id="rId11"/>
    <p:sldLayoutId id="2147483657" r:id="rId12"/>
    <p:sldLayoutId id="2147483663" r:id="rId13"/>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www.linkedin.com/company/dasy-center/" TargetMode="External"/><Relationship Id="rId4" Type="http://schemas.openxmlformats.org/officeDocument/2006/relationships/hyperlink" Target="http://dasycenter.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normAutofit fontScale="90000"/>
          </a:bodyPr>
          <a:lstStyle/>
          <a:p>
            <a:r>
              <a:rPr lang="en-US" dirty="0"/>
              <a:t>Cultivating Competencies: Growing the Community of Part C Data Managers</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a:normAutofit fontScale="92500" lnSpcReduction="10000"/>
          </a:bodyPr>
          <a:lstStyle/>
          <a:p>
            <a:r>
              <a:rPr lang="en-US" dirty="0"/>
              <a:t>Annie Converse, AZ Part C</a:t>
            </a:r>
          </a:p>
          <a:p>
            <a:r>
              <a:rPr lang="en-US" dirty="0"/>
              <a:t>Stephanie Donald, SC Part C</a:t>
            </a:r>
          </a:p>
          <a:p>
            <a:r>
              <a:rPr lang="en-US" dirty="0"/>
              <a:t>Colleen O’Connor, MI Part C</a:t>
            </a:r>
          </a:p>
          <a:p>
            <a:r>
              <a:rPr lang="en-US" dirty="0"/>
              <a:t>Beth Scully, CO Part C</a:t>
            </a:r>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928015"/>
            <a:ext cx="5500688" cy="744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rgbClr val="154578"/>
                </a:solidFill>
              </a:rPr>
              <a:t>#IDIO2024 </a:t>
            </a:r>
          </a:p>
          <a:p>
            <a:pPr algn="l"/>
            <a:r>
              <a:rPr lang="en-US" sz="1600" dirty="0">
                <a:solidFill>
                  <a:srgbClr val="154578"/>
                </a:solidFill>
              </a:rPr>
              <a:t>August 28, 2024</a:t>
            </a:r>
          </a:p>
        </p:txBody>
      </p:sp>
      <p:pic>
        <p:nvPicPr>
          <p:cNvPr id="13" name="Picture 12" descr="Improving Data, Improving Outcomes (IDIO) 2024: Leading for Positive Impact&#10;August 25-30, 2024&#10;">
            <a:extLst>
              <a:ext uri="{FF2B5EF4-FFF2-40B4-BE49-F238E27FC236}">
                <a16:creationId xmlns:a16="http://schemas.microsoft.com/office/drawing/2014/main" id="{D429C377-8946-D130-8C40-8A3EEAB761E9}"/>
              </a:ext>
            </a:extLst>
          </p:cNvPr>
          <p:cNvPicPr>
            <a:picLocks noChangeAspect="1"/>
          </p:cNvPicPr>
          <p:nvPr/>
        </p:nvPicPr>
        <p:blipFill>
          <a:blip r:embed="rId3"/>
          <a:stretch>
            <a:fillRect/>
          </a:stretch>
        </p:blipFill>
        <p:spPr>
          <a:xfrm>
            <a:off x="6096000" y="0"/>
            <a:ext cx="6108192" cy="5864289"/>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a:t>Part C Data Manager Panel</a:t>
            </a:r>
          </a:p>
        </p:txBody>
      </p:sp>
      <p:sp>
        <p:nvSpPr>
          <p:cNvPr id="3" name="Subtitle 2">
            <a:extLst>
              <a:ext uri="{FF2B5EF4-FFF2-40B4-BE49-F238E27FC236}">
                <a16:creationId xmlns:a16="http://schemas.microsoft.com/office/drawing/2014/main" id="{69CFF91E-0670-9F4D-8983-F05F0F16AD17}"/>
              </a:ext>
            </a:extLst>
          </p:cNvPr>
          <p:cNvSpPr>
            <a:spLocks noGrp="1"/>
          </p:cNvSpPr>
          <p:nvPr>
            <p:ph type="subTitle" idx="1"/>
          </p:nvPr>
        </p:nvSpPr>
        <p:spPr/>
        <p:txBody>
          <a:bodyPr/>
          <a:lstStyle/>
          <a:p>
            <a:r>
              <a:rPr lang="en-US" dirty="0"/>
              <a:t>Participation in the Data Manager Opportunities</a:t>
            </a:r>
          </a:p>
        </p:txBody>
      </p:sp>
    </p:spTree>
    <p:extLst>
      <p:ext uri="{BB962C8B-B14F-4D97-AF65-F5344CB8AC3E}">
        <p14:creationId xmlns:p14="http://schemas.microsoft.com/office/powerpoint/2010/main" val="187892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(1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Monthly Data Manager Community Calls </a:t>
            </a:r>
          </a:p>
          <a:p>
            <a:pPr marL="457200" indent="-457200">
              <a:buFont typeface="+mj-lt"/>
              <a:buAutoNum type="arabicPeriod"/>
            </a:pPr>
            <a:r>
              <a:rPr lang="en-US" dirty="0"/>
              <a:t>What are some key topics typically covered in the Data Manager Community calls?</a:t>
            </a:r>
          </a:p>
          <a:p>
            <a:pPr marL="457200" indent="-457200">
              <a:buFont typeface="+mj-lt"/>
              <a:buAutoNum type="arabicPeriod"/>
            </a:pPr>
            <a:r>
              <a:rPr lang="en-US" dirty="0"/>
              <a:t>How have these calls helped data managers in their day-to-day work?</a:t>
            </a:r>
          </a:p>
        </p:txBody>
      </p:sp>
    </p:spTree>
    <p:extLst>
      <p:ext uri="{BB962C8B-B14F-4D97-AF65-F5344CB8AC3E}">
        <p14:creationId xmlns:p14="http://schemas.microsoft.com/office/powerpoint/2010/main" val="11531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(2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Data Manager Community of Practice </a:t>
            </a:r>
          </a:p>
          <a:p>
            <a:pPr marL="457200" indent="-457200">
              <a:buFont typeface="+mj-lt"/>
              <a:buAutoNum type="arabicPeriod"/>
            </a:pPr>
            <a:r>
              <a:rPr lang="en-US" dirty="0"/>
              <a:t>How do the CoP sessions support data managers?</a:t>
            </a:r>
          </a:p>
          <a:p>
            <a:pPr marL="457200" indent="-457200">
              <a:buFont typeface="+mj-lt"/>
              <a:buAutoNum type="arabicPeriod"/>
            </a:pPr>
            <a:r>
              <a:rPr lang="en-US" dirty="0"/>
              <a:t>Can you share a success story or an example of how a data manager(s) benefited from these sessions?</a:t>
            </a:r>
          </a:p>
        </p:txBody>
      </p:sp>
    </p:spTree>
    <p:extLst>
      <p:ext uri="{BB962C8B-B14F-4D97-AF65-F5344CB8AC3E}">
        <p14:creationId xmlns:p14="http://schemas.microsoft.com/office/powerpoint/2010/main" val="41569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(3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Data Leadership Competencies</a:t>
            </a:r>
          </a:p>
          <a:p>
            <a:pPr marL="457200" indent="-457200">
              <a:buFont typeface="+mj-lt"/>
              <a:buAutoNum type="arabicPeriod"/>
            </a:pPr>
            <a:r>
              <a:rPr lang="en-US" dirty="0"/>
              <a:t>What is the purpose of the Data Leadership Competency Group, and who is it designed for?</a:t>
            </a:r>
          </a:p>
          <a:p>
            <a:pPr marL="457200" indent="-457200">
              <a:buFont typeface="+mj-lt"/>
              <a:buAutoNum type="arabicPeriod"/>
            </a:pPr>
            <a:r>
              <a:rPr lang="en-US" dirty="0"/>
              <a:t>How has this orientation program helped in developing leadership skills among data managers?</a:t>
            </a:r>
          </a:p>
        </p:txBody>
      </p:sp>
    </p:spTree>
    <p:extLst>
      <p:ext uri="{BB962C8B-B14F-4D97-AF65-F5344CB8AC3E}">
        <p14:creationId xmlns:p14="http://schemas.microsoft.com/office/powerpoint/2010/main" val="22624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(4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In-person Convenings</a:t>
            </a:r>
          </a:p>
          <a:p>
            <a:pPr marL="457200" indent="-457200">
              <a:buFont typeface="+mj-lt"/>
              <a:buAutoNum type="arabicPeriod"/>
            </a:pPr>
            <a:r>
              <a:rPr lang="en-US" dirty="0"/>
              <a:t>What role do the convenings play in shaping the community’s direction and activities?</a:t>
            </a:r>
          </a:p>
          <a:p>
            <a:pPr marL="457200" indent="-457200">
              <a:buFont typeface="+mj-lt"/>
              <a:buAutoNum type="arabicPeriod"/>
            </a:pPr>
            <a:r>
              <a:rPr lang="en-US" dirty="0"/>
              <a:t>Can you provide examples of key outcomes or support that resulted from these gatherings?</a:t>
            </a:r>
          </a:p>
        </p:txBody>
      </p:sp>
    </p:spTree>
    <p:extLst>
      <p:ext uri="{BB962C8B-B14F-4D97-AF65-F5344CB8AC3E}">
        <p14:creationId xmlns:p14="http://schemas.microsoft.com/office/powerpoint/2010/main" val="34901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(5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Idea Exchange</a:t>
            </a:r>
          </a:p>
          <a:p>
            <a:pPr marL="457200" indent="-457200">
              <a:buFont typeface="+mj-lt"/>
              <a:buAutoNum type="arabicPeriod"/>
            </a:pPr>
            <a:r>
              <a:rPr lang="en-US" dirty="0"/>
              <a:t>What are some innovative ideas or practices you have seen that could benefit other data managers?</a:t>
            </a:r>
          </a:p>
          <a:p>
            <a:pPr marL="457200" indent="-457200">
              <a:buFont typeface="+mj-lt"/>
              <a:buAutoNum type="arabicPeriod"/>
            </a:pPr>
            <a:r>
              <a:rPr lang="en-US" dirty="0"/>
              <a:t>How can these opportunities better facilitate the exchange of ideas and experiences among its members?</a:t>
            </a:r>
          </a:p>
        </p:txBody>
      </p:sp>
    </p:spTree>
    <p:extLst>
      <p:ext uri="{BB962C8B-B14F-4D97-AF65-F5344CB8AC3E}">
        <p14:creationId xmlns:p14="http://schemas.microsoft.com/office/powerpoint/2010/main" val="22333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(6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Leveraging Opportunities</a:t>
            </a:r>
          </a:p>
          <a:p>
            <a:pPr marL="457200" indent="-457200">
              <a:buFont typeface="+mj-lt"/>
              <a:buAutoNum type="arabicPeriod"/>
            </a:pPr>
            <a:r>
              <a:rPr lang="en-US" dirty="0"/>
              <a:t>How can data managers leverage the opportunities presented by the </a:t>
            </a:r>
            <a:r>
              <a:rPr lang="en-US" dirty="0" err="1"/>
              <a:t>DaSy</a:t>
            </a:r>
            <a:r>
              <a:rPr lang="en-US" dirty="0"/>
              <a:t> communities to enhance their roles and expand their networks?</a:t>
            </a:r>
          </a:p>
          <a:p>
            <a:pPr marL="457200" indent="-457200">
              <a:buFont typeface="+mj-lt"/>
              <a:buAutoNum type="arabicPeriod"/>
            </a:pPr>
            <a:r>
              <a:rPr lang="en-US" dirty="0"/>
              <a:t>What specific steps can data managers take to maximize the value of these engagement opportunities?</a:t>
            </a:r>
          </a:p>
        </p:txBody>
      </p:sp>
    </p:spTree>
    <p:extLst>
      <p:ext uri="{BB962C8B-B14F-4D97-AF65-F5344CB8AC3E}">
        <p14:creationId xmlns:p14="http://schemas.microsoft.com/office/powerpoint/2010/main" val="35546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Panel Questions (7 of 7)</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a:t>Future Directions</a:t>
            </a:r>
          </a:p>
          <a:p>
            <a:pPr marL="457200" indent="-457200">
              <a:buFont typeface="+mj-lt"/>
              <a:buAutoNum type="arabicPeriod"/>
            </a:pPr>
            <a:r>
              <a:rPr lang="en-US" dirty="0"/>
              <a:t>What would you like to see for future directions or upcoming initiatives for the communities?</a:t>
            </a:r>
          </a:p>
          <a:p>
            <a:pPr marL="457200" indent="-457200">
              <a:buFont typeface="+mj-lt"/>
              <a:buAutoNum type="arabicPeriod"/>
            </a:pPr>
            <a:r>
              <a:rPr lang="en-US" dirty="0"/>
              <a:t>How can data managers contribute to and shape the future of the communities?</a:t>
            </a:r>
          </a:p>
        </p:txBody>
      </p:sp>
    </p:spTree>
    <p:extLst>
      <p:ext uri="{BB962C8B-B14F-4D97-AF65-F5344CB8AC3E}">
        <p14:creationId xmlns:p14="http://schemas.microsoft.com/office/powerpoint/2010/main" val="21197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err="1"/>
              <a:t>MyDaSyTA</a:t>
            </a:r>
            <a:r>
              <a:rPr lang="en-US" dirty="0"/>
              <a:t> and Upcoming Activities</a:t>
            </a:r>
          </a:p>
        </p:txBody>
      </p:sp>
    </p:spTree>
    <p:extLst>
      <p:ext uri="{BB962C8B-B14F-4D97-AF65-F5344CB8AC3E}">
        <p14:creationId xmlns:p14="http://schemas.microsoft.com/office/powerpoint/2010/main" val="190755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err="1"/>
              <a:t>MyDaSyTA</a:t>
            </a:r>
            <a:endParaRPr lang="en-US" dirty="0"/>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marL="0" indent="0">
              <a:buNone/>
            </a:pPr>
            <a:r>
              <a:rPr lang="en-US" dirty="0" err="1"/>
              <a:t>MyDaSyTA</a:t>
            </a:r>
            <a:r>
              <a:rPr lang="en-US" dirty="0"/>
              <a:t>:</a:t>
            </a:r>
          </a:p>
          <a:p>
            <a:r>
              <a:rPr lang="en-US" dirty="0"/>
              <a:t>is an interactive online platform for Part C and Part B 619 state staff and partners working with the </a:t>
            </a:r>
            <a:r>
              <a:rPr lang="en-US" dirty="0" err="1"/>
              <a:t>DaSy</a:t>
            </a:r>
            <a:r>
              <a:rPr lang="en-US" dirty="0"/>
              <a:t> Center</a:t>
            </a:r>
          </a:p>
          <a:p>
            <a:r>
              <a:rPr lang="en-US" dirty="0"/>
              <a:t>supports opportunities for virtual TA, including online learning communities, topic cohorts, and intensive TA with states</a:t>
            </a:r>
          </a:p>
          <a:p>
            <a:r>
              <a:rPr lang="en-US" dirty="0"/>
              <a:t>members can join different communities depending on their role and involvement in TA with </a:t>
            </a:r>
            <a:r>
              <a:rPr lang="en-US" dirty="0" err="1"/>
              <a:t>DaSy</a:t>
            </a:r>
            <a:endParaRPr lang="en-US" dirty="0"/>
          </a:p>
        </p:txBody>
      </p:sp>
    </p:spTree>
    <p:extLst>
      <p:ext uri="{BB962C8B-B14F-4D97-AF65-F5344CB8AC3E}">
        <p14:creationId xmlns:p14="http://schemas.microsoft.com/office/powerpoint/2010/main" val="249348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48F447-EDDA-D340-950D-55F49A76F4FB}"/>
              </a:ext>
            </a:extLst>
          </p:cNvPr>
          <p:cNvSpPr>
            <a:spLocks noGrp="1"/>
          </p:cNvSpPr>
          <p:nvPr>
            <p:ph type="title"/>
          </p:nvPr>
        </p:nvSpPr>
        <p:spPr/>
        <p:txBody>
          <a:bodyPr/>
          <a:lstStyle/>
          <a:p>
            <a:r>
              <a:rPr lang="en-US" dirty="0"/>
              <a:t>Welcome!</a:t>
            </a:r>
          </a:p>
        </p:txBody>
      </p:sp>
      <p:sp>
        <p:nvSpPr>
          <p:cNvPr id="3" name="Text Placeholder 2">
            <a:extLst>
              <a:ext uri="{FF2B5EF4-FFF2-40B4-BE49-F238E27FC236}">
                <a16:creationId xmlns:a16="http://schemas.microsoft.com/office/drawing/2014/main" id="{59ACE3DE-E0E5-EF4B-913F-2AB6465CE174}"/>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Reminder: please to use the #IDIO2024 hashtag</a:t>
            </a:r>
          </a:p>
          <a:p>
            <a:pPr marL="342900" indent="-342900">
              <a:buFont typeface="Arial" panose="020B0604020202020204" pitchFamily="34" charset="0"/>
              <a:buChar char="•"/>
            </a:pPr>
            <a:r>
              <a:rPr lang="en-US" dirty="0"/>
              <a:t>Who is in the room?</a:t>
            </a:r>
          </a:p>
          <a:p>
            <a:pPr marL="342900" indent="-342900">
              <a:buFont typeface="Arial" panose="020B0604020202020204" pitchFamily="34" charset="0"/>
              <a:buChar char="•"/>
            </a:pPr>
            <a:r>
              <a:rPr lang="en-US" dirty="0"/>
              <a:t>Data Manager Meeting Icebreaker Discussion</a:t>
            </a:r>
          </a:p>
        </p:txBody>
      </p:sp>
      <p:pic>
        <p:nvPicPr>
          <p:cNvPr id="5" name="Picture 4" descr="&quot; &quot;">
            <a:extLst>
              <a:ext uri="{FF2B5EF4-FFF2-40B4-BE49-F238E27FC236}">
                <a16:creationId xmlns:a16="http://schemas.microsoft.com/office/drawing/2014/main" id="{651992E3-1E08-CA47-B3A4-C5830BEC7328}"/>
              </a:ext>
              <a:ext uri="{C183D7F6-B498-43B3-948B-1728B52AA6E4}">
                <adec:decorative xmlns:adec="http://schemas.microsoft.com/office/drawing/2017/decorative" val="0"/>
              </a:ext>
            </a:extLst>
          </p:cNvPr>
          <p:cNvPicPr>
            <a:picLocks noChangeAspect="1"/>
          </p:cNvPicPr>
          <p:nvPr/>
        </p:nvPicPr>
        <p:blipFill rotWithShape="1">
          <a:blip r:embed="rId3"/>
          <a:srcRect r="2056"/>
          <a:stretch/>
        </p:blipFill>
        <p:spPr>
          <a:xfrm>
            <a:off x="5183187" y="2057400"/>
            <a:ext cx="6169025" cy="3803650"/>
          </a:xfrm>
          <a:prstGeom prst="rect">
            <a:avLst/>
          </a:prstGeom>
        </p:spPr>
      </p:pic>
    </p:spTree>
    <p:extLst>
      <p:ext uri="{BB962C8B-B14F-4D97-AF65-F5344CB8AC3E}">
        <p14:creationId xmlns:p14="http://schemas.microsoft.com/office/powerpoint/2010/main" val="32547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Upcoming Activities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r>
              <a:rPr lang="en-US" dirty="0"/>
              <a:t>EC Data U</a:t>
            </a:r>
          </a:p>
          <a:p>
            <a:r>
              <a:rPr lang="en-US" dirty="0"/>
              <a:t>Revamp of Data Manager Orientation</a:t>
            </a:r>
          </a:p>
          <a:p>
            <a:r>
              <a:rPr lang="en-US" dirty="0"/>
              <a:t>Part C Differentiated Monitoring and Support (DMS) 2.0 Quarterly Calls</a:t>
            </a:r>
          </a:p>
        </p:txBody>
      </p:sp>
    </p:spTree>
    <p:extLst>
      <p:ext uri="{BB962C8B-B14F-4D97-AF65-F5344CB8AC3E}">
        <p14:creationId xmlns:p14="http://schemas.microsoft.com/office/powerpoint/2010/main" val="221721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What Can </a:t>
            </a:r>
            <a:r>
              <a:rPr lang="en-US" dirty="0" err="1"/>
              <a:t>DaSy</a:t>
            </a:r>
            <a:r>
              <a:rPr lang="en-US" dirty="0"/>
              <a:t> Do for You? </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r>
              <a:rPr lang="en-US" dirty="0"/>
              <a:t>Support your use of </a:t>
            </a:r>
            <a:r>
              <a:rPr lang="en-US" dirty="0" err="1"/>
              <a:t>MyDaSyTA</a:t>
            </a:r>
            <a:endParaRPr lang="en-US" dirty="0"/>
          </a:p>
          <a:p>
            <a:r>
              <a:rPr lang="en-US" dirty="0"/>
              <a:t>Identify needed </a:t>
            </a:r>
            <a:r>
              <a:rPr lang="en-US" dirty="0" err="1"/>
              <a:t>DaSy</a:t>
            </a:r>
            <a:r>
              <a:rPr lang="en-US" dirty="0"/>
              <a:t> resources for your work</a:t>
            </a:r>
          </a:p>
          <a:p>
            <a:r>
              <a:rPr lang="en-US" dirty="0"/>
              <a:t>Connect you with other Part C Data Managers</a:t>
            </a:r>
          </a:p>
        </p:txBody>
      </p:sp>
    </p:spTree>
    <p:extLst>
      <p:ext uri="{BB962C8B-B14F-4D97-AF65-F5344CB8AC3E}">
        <p14:creationId xmlns:p14="http://schemas.microsoft.com/office/powerpoint/2010/main" val="199815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y Logo">
            <a:extLst>
              <a:ext uri="{FF2B5EF4-FFF2-40B4-BE49-F238E27FC236}">
                <a16:creationId xmlns:a16="http://schemas.microsoft.com/office/drawing/2014/main" id="{5FCC8E4B-9410-1846-9631-C6AE2E173A6F}"/>
              </a:ext>
            </a:extLst>
          </p:cNvPr>
          <p:cNvPicPr>
            <a:picLocks noChangeAspect="1"/>
          </p:cNvPicPr>
          <p:nvPr/>
        </p:nvPicPr>
        <p:blipFill>
          <a:blip r:embed="rId3"/>
          <a:stretch>
            <a:fillRect/>
          </a:stretch>
        </p:blipFill>
        <p:spPr>
          <a:xfrm>
            <a:off x="4585577" y="287655"/>
            <a:ext cx="3017520" cy="998680"/>
          </a:xfrm>
          <a:prstGeom prst="rect">
            <a:avLst/>
          </a:prstGeom>
        </p:spPr>
      </p:pic>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a:xfrm>
            <a:off x="836537" y="1573990"/>
            <a:ext cx="10515600" cy="1663675"/>
          </a:xfrm>
        </p:spPr>
        <p:txBody>
          <a:bodyPr>
            <a:noAutofit/>
          </a:bodyPr>
          <a:lstStyle/>
          <a:p>
            <a:pPr algn="ctr"/>
            <a:r>
              <a:rPr lang="en-US" sz="4800" b="1" dirty="0">
                <a:solidFill>
                  <a:schemeClr val="bg1"/>
                </a:solidFill>
              </a:rPr>
              <a:t>Thank you!</a:t>
            </a:r>
            <a:br>
              <a:rPr lang="en-US" sz="3600" b="1" dirty="0">
                <a:solidFill>
                  <a:schemeClr val="bg1"/>
                </a:solidFill>
              </a:rPr>
            </a:br>
            <a:r>
              <a:rPr lang="en-US" sz="3600" dirty="0">
                <a:solidFill>
                  <a:schemeClr val="bg1"/>
                </a:solidFill>
              </a:rPr>
              <a:t>Be sure to fill out your session evaluation. </a:t>
            </a:r>
            <a:br>
              <a:rPr lang="en-US" sz="3600" dirty="0">
                <a:solidFill>
                  <a:schemeClr val="bg1"/>
                </a:solidFill>
              </a:rPr>
            </a:br>
            <a:r>
              <a:rPr lang="en-US" sz="3600" dirty="0">
                <a:solidFill>
                  <a:schemeClr val="bg1"/>
                </a:solidFill>
              </a:rPr>
              <a:t>You might win a prize!</a:t>
            </a:r>
            <a:endParaRPr lang="en-US" sz="3600" b="1" dirty="0">
              <a:solidFill>
                <a:schemeClr val="bg1"/>
              </a:solidFill>
            </a:endParaRP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1981200" y="3790864"/>
            <a:ext cx="9899400" cy="122777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2600" dirty="0">
                <a:solidFill>
                  <a:schemeClr val="bg1"/>
                </a:solidFill>
              </a:rPr>
              <a:t>Visit us at </a:t>
            </a:r>
            <a:r>
              <a:rPr lang="en-US" sz="2600" dirty="0">
                <a:solidFill>
                  <a:schemeClr val="bg1"/>
                </a:solidFill>
                <a:hlinkClick r:id="rId4" tooltip="DaSy Center website">
                  <a:extLst>
                    <a:ext uri="{A12FA001-AC4F-418D-AE19-62706E023703}">
                      <ahyp:hlinkClr xmlns:ahyp="http://schemas.microsoft.com/office/drawing/2018/hyperlinkcolor" val="tx"/>
                    </a:ext>
                  </a:extLst>
                </a:hlinkClick>
              </a:rPr>
              <a:t>DaSyCenter.org</a:t>
            </a:r>
            <a:r>
              <a:rPr lang="en-US" sz="2600" dirty="0">
                <a:solidFill>
                  <a:schemeClr val="bg1"/>
                </a:solidFill>
              </a:rPr>
              <a:t>.</a:t>
            </a:r>
          </a:p>
          <a:p>
            <a:pPr>
              <a:lnSpc>
                <a:spcPct val="150000"/>
              </a:lnSpc>
            </a:pPr>
            <a:r>
              <a:rPr lang="en-US" sz="2600" dirty="0">
                <a:solidFill>
                  <a:schemeClr val="bg1"/>
                </a:solidFill>
              </a:rPr>
              <a:t>Follow us on LinkedIn: </a:t>
            </a:r>
            <a:r>
              <a:rPr lang="en-US" sz="2600" u="sng" dirty="0">
                <a:solidFill>
                  <a:schemeClr val="bg1"/>
                </a:solidFill>
                <a:hlinkClick r:id="rId5" tooltip="DaSy Center LinkedIn page">
                  <a:extLst>
                    <a:ext uri="{A12FA001-AC4F-418D-AE19-62706E023703}">
                      <ahyp:hlinkClr xmlns:ahyp="http://schemas.microsoft.com/office/drawing/2018/hyperlinkcolor" val="tx"/>
                    </a:ext>
                  </a:extLst>
                </a:hlinkClick>
              </a:rPr>
              <a:t>www.linkedin.com/company/dasy-center/</a:t>
            </a:r>
            <a:endParaRPr lang="en-US" sz="2600" dirty="0">
              <a:solidFill>
                <a:schemeClr val="bg1"/>
              </a:solidFill>
            </a:endParaRPr>
          </a:p>
          <a:p>
            <a:pPr algn="ctr">
              <a:lnSpc>
                <a:spcPct val="150000"/>
              </a:lnSpc>
            </a:pPr>
            <a:endParaRPr lang="en-US" dirty="0">
              <a:solidFill>
                <a:schemeClr val="bg1"/>
              </a:solidFill>
            </a:endParaRPr>
          </a:p>
        </p:txBody>
      </p:sp>
      <p:pic>
        <p:nvPicPr>
          <p:cNvPr id="5" name="Picture 4" descr="QR code for the DaSy center website">
            <a:extLst>
              <a:ext uri="{FF2B5EF4-FFF2-40B4-BE49-F238E27FC236}">
                <a16:creationId xmlns:a16="http://schemas.microsoft.com/office/drawing/2014/main" id="{BEFB747B-01BD-6FDB-E73D-2983D6F99CD4}"/>
              </a:ext>
            </a:extLst>
          </p:cNvPr>
          <p:cNvPicPr>
            <a:picLocks noChangeAspect="1"/>
          </p:cNvPicPr>
          <p:nvPr/>
        </p:nvPicPr>
        <p:blipFill>
          <a:blip r:embed="rId6"/>
          <a:stretch>
            <a:fillRect/>
          </a:stretch>
        </p:blipFill>
        <p:spPr>
          <a:xfrm>
            <a:off x="582634" y="3718950"/>
            <a:ext cx="1058061" cy="1371600"/>
          </a:xfrm>
          <a:prstGeom prst="rect">
            <a:avLst/>
          </a:prstGeom>
        </p:spPr>
      </p:pic>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ndParaRPr>
          </a:p>
        </p:txBody>
      </p:sp>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dirty="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dirty="0"/>
          </a:p>
        </p:txBody>
      </p:sp>
      <p:pic>
        <p:nvPicPr>
          <p:cNvPr id="10" name="Picture 9" descr="IDEAs that Work. U.S. Office of Special Education Programs logo.">
            <a:extLst>
              <a:ext uri="{FF2B5EF4-FFF2-40B4-BE49-F238E27FC236}">
                <a16:creationId xmlns:a16="http://schemas.microsoft.com/office/drawing/2014/main" id="{C10C30C0-6FA3-CA47-BE38-14956011A4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Tree>
    <p:extLst>
      <p:ext uri="{BB962C8B-B14F-4D97-AF65-F5344CB8AC3E}">
        <p14:creationId xmlns:p14="http://schemas.microsoft.com/office/powerpoint/2010/main" val="226165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p:txBody>
          <a:bodyPr>
            <a:normAutofit/>
          </a:bodyPr>
          <a:lstStyle/>
          <a:p>
            <a:r>
              <a:rPr lang="en-US" dirty="0" err="1"/>
              <a:t>DaSy</a:t>
            </a:r>
            <a:r>
              <a:rPr lang="en-US" dirty="0"/>
              <a:t> (The Center for IDEA Early Childhood Data Systems) Overview</a:t>
            </a:r>
          </a:p>
          <a:p>
            <a:r>
              <a:rPr lang="en-US" dirty="0"/>
              <a:t>Part C Data Manager Opportunities</a:t>
            </a:r>
          </a:p>
          <a:p>
            <a:r>
              <a:rPr lang="en-US" dirty="0"/>
              <a:t>Part C Data Manager Panel</a:t>
            </a:r>
          </a:p>
          <a:p>
            <a:r>
              <a:rPr lang="en-US" dirty="0" err="1"/>
              <a:t>MyDaSyTA</a:t>
            </a:r>
            <a:r>
              <a:rPr lang="en-US" dirty="0"/>
              <a:t> and Upcoming Activities</a:t>
            </a:r>
          </a:p>
          <a:p>
            <a:r>
              <a:rPr lang="en-US" dirty="0"/>
              <a:t>What can </a:t>
            </a:r>
            <a:r>
              <a:rPr lang="en-US" dirty="0" err="1"/>
              <a:t>DaSy</a:t>
            </a:r>
            <a:r>
              <a:rPr lang="en-US" dirty="0"/>
              <a:t> do for you?</a:t>
            </a:r>
          </a:p>
        </p:txBody>
      </p:sp>
    </p:spTree>
    <p:extLst>
      <p:ext uri="{BB962C8B-B14F-4D97-AF65-F5344CB8AC3E}">
        <p14:creationId xmlns:p14="http://schemas.microsoft.com/office/powerpoint/2010/main" val="329209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err="1"/>
              <a:t>DaSy</a:t>
            </a:r>
            <a:r>
              <a:rPr lang="en-US" dirty="0"/>
              <a:t> Overview</a:t>
            </a:r>
          </a:p>
        </p:txBody>
      </p:sp>
    </p:spTree>
    <p:extLst>
      <p:ext uri="{BB962C8B-B14F-4D97-AF65-F5344CB8AC3E}">
        <p14:creationId xmlns:p14="http://schemas.microsoft.com/office/powerpoint/2010/main" val="364247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err="1"/>
              <a:t>DaSy</a:t>
            </a:r>
            <a:r>
              <a:rPr lang="en-US" dirty="0"/>
              <a:t> Overview</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r>
              <a:rPr lang="en-US" dirty="0"/>
              <a:t>Office of Special Education Programs (OSEP) Technical Assistance (TA) Center</a:t>
            </a:r>
          </a:p>
          <a:p>
            <a:pPr lvl="1"/>
            <a:r>
              <a:rPr lang="en-US" dirty="0"/>
              <a:t>Works with states to support Individuals with Disabilities Act (IDEA) early intervention and early childhood special education programs</a:t>
            </a:r>
          </a:p>
          <a:p>
            <a:pPr lvl="2"/>
            <a:r>
              <a:rPr lang="en-US" dirty="0"/>
              <a:t>Build high-quality data systems</a:t>
            </a:r>
          </a:p>
          <a:p>
            <a:pPr lvl="2"/>
            <a:r>
              <a:rPr lang="en-US" dirty="0"/>
              <a:t>Use data to improve results for young children with disabilities and their families</a:t>
            </a:r>
          </a:p>
        </p:txBody>
      </p:sp>
    </p:spTree>
    <p:extLst>
      <p:ext uri="{BB962C8B-B14F-4D97-AF65-F5344CB8AC3E}">
        <p14:creationId xmlns:p14="http://schemas.microsoft.com/office/powerpoint/2010/main" val="162249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err="1"/>
              <a:t>DaSy</a:t>
            </a:r>
            <a:r>
              <a:rPr lang="en-US" dirty="0"/>
              <a:t> Vision and Mission</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a:spcAft>
                <a:spcPts val="3600"/>
              </a:spcAft>
            </a:pPr>
            <a:r>
              <a:rPr lang="en-US" dirty="0"/>
              <a:t>Vision: States and entities use data to improve programs and ultimately equitable outcomes for young children with disabilities and their families.</a:t>
            </a:r>
          </a:p>
          <a:p>
            <a:r>
              <a:rPr lang="en-US" dirty="0"/>
              <a:t>Mission: The </a:t>
            </a:r>
            <a:r>
              <a:rPr lang="en-US" dirty="0" err="1"/>
              <a:t>DaSy</a:t>
            </a:r>
            <a:r>
              <a:rPr lang="en-US" dirty="0"/>
              <a:t> Center builds relationships and provides high quality technical assistance (TA) to build the capacity of states to collect, report, analyze, and use data in Early Intervention and Early Childhood Special Education for program improvement and federal reporting.</a:t>
            </a:r>
          </a:p>
        </p:txBody>
      </p:sp>
    </p:spTree>
    <p:extLst>
      <p:ext uri="{BB962C8B-B14F-4D97-AF65-F5344CB8AC3E}">
        <p14:creationId xmlns:p14="http://schemas.microsoft.com/office/powerpoint/2010/main" val="167199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err="1"/>
              <a:t>DaSy’s</a:t>
            </a:r>
            <a:r>
              <a:rPr lang="en-US" dirty="0"/>
              <a:t> Work</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r>
              <a:rPr lang="en-US" dirty="0"/>
              <a:t>Knowledge Development</a:t>
            </a:r>
          </a:p>
          <a:p>
            <a:pPr lvl="1"/>
            <a:r>
              <a:rPr lang="en-US" dirty="0"/>
              <a:t>State of the States Data Systems</a:t>
            </a:r>
          </a:p>
          <a:p>
            <a:pPr lvl="1"/>
            <a:r>
              <a:rPr lang="en-US" dirty="0"/>
              <a:t>Data System Framework</a:t>
            </a:r>
          </a:p>
          <a:p>
            <a:pPr lvl="1"/>
            <a:r>
              <a:rPr lang="en-US" dirty="0"/>
              <a:t>Critical Questions</a:t>
            </a:r>
          </a:p>
          <a:p>
            <a:r>
              <a:rPr lang="en-US" dirty="0"/>
              <a:t>TA and Dissemination</a:t>
            </a:r>
          </a:p>
          <a:p>
            <a:pPr lvl="1"/>
            <a:r>
              <a:rPr lang="en-US" dirty="0"/>
              <a:t>Universal, targeted, and intensive TA</a:t>
            </a:r>
          </a:p>
          <a:p>
            <a:pPr lvl="1"/>
            <a:r>
              <a:rPr lang="en-US" dirty="0"/>
              <a:t>Develop guidance documents and tools</a:t>
            </a:r>
          </a:p>
          <a:p>
            <a:r>
              <a:rPr lang="en-US" dirty="0"/>
              <a:t>Leadership and Coordination</a:t>
            </a:r>
          </a:p>
          <a:p>
            <a:pPr lvl="1"/>
            <a:r>
              <a:rPr lang="en-US" dirty="0"/>
              <a:t>National projects and organizations</a:t>
            </a:r>
          </a:p>
        </p:txBody>
      </p:sp>
    </p:spTree>
    <p:extLst>
      <p:ext uri="{BB962C8B-B14F-4D97-AF65-F5344CB8AC3E}">
        <p14:creationId xmlns:p14="http://schemas.microsoft.com/office/powerpoint/2010/main" val="94909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a:t>Part C Data Manager Opportunities</a:t>
            </a:r>
          </a:p>
        </p:txBody>
      </p:sp>
    </p:spTree>
    <p:extLst>
      <p:ext uri="{BB962C8B-B14F-4D97-AF65-F5344CB8AC3E}">
        <p14:creationId xmlns:p14="http://schemas.microsoft.com/office/powerpoint/2010/main" val="348811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Part C Data Manager Opportunities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a:normAutofit/>
          </a:bodyPr>
          <a:lstStyle/>
          <a:p>
            <a:pPr lvl="1"/>
            <a:r>
              <a:rPr lang="en-US" dirty="0"/>
              <a:t>Monthly Community Calls</a:t>
            </a:r>
          </a:p>
          <a:p>
            <a:pPr lvl="1"/>
            <a:r>
              <a:rPr lang="en-US" dirty="0"/>
              <a:t>In-person Convenings</a:t>
            </a:r>
          </a:p>
          <a:p>
            <a:pPr lvl="1"/>
            <a:r>
              <a:rPr lang="en-US" dirty="0"/>
              <a:t>New Data Manager Orientation</a:t>
            </a:r>
          </a:p>
          <a:p>
            <a:pPr lvl="1"/>
            <a:r>
              <a:rPr lang="en-US" dirty="0"/>
              <a:t>Community of Practice</a:t>
            </a:r>
          </a:p>
          <a:p>
            <a:pPr lvl="1"/>
            <a:r>
              <a:rPr lang="en-US" dirty="0"/>
              <a:t>Data Leadership Competency Group</a:t>
            </a:r>
          </a:p>
          <a:p>
            <a:pPr lvl="1"/>
            <a:r>
              <a:rPr lang="en-US" dirty="0"/>
              <a:t>Office Hours</a:t>
            </a:r>
          </a:p>
          <a:p>
            <a:pPr lvl="1"/>
            <a:r>
              <a:rPr lang="en-US" dirty="0"/>
              <a:t>Child and Family Outcomes Office Hours</a:t>
            </a:r>
          </a:p>
          <a:p>
            <a:pPr lvl="1"/>
            <a:r>
              <a:rPr lang="en-US" dirty="0"/>
              <a:t>EC Data U</a:t>
            </a:r>
          </a:p>
          <a:p>
            <a:pPr lvl="1"/>
            <a:r>
              <a:rPr lang="en-US" dirty="0"/>
              <a:t>Advisory Board</a:t>
            </a:r>
          </a:p>
        </p:txBody>
      </p:sp>
    </p:spTree>
    <p:extLst>
      <p:ext uri="{BB962C8B-B14F-4D97-AF65-F5344CB8AC3E}">
        <p14:creationId xmlns:p14="http://schemas.microsoft.com/office/powerpoint/2010/main" val="182645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6" ma:contentTypeDescription="Create a new document." ma:contentTypeScope="" ma:versionID="cd861eb70e3172845ec1be8dae61f6f6">
  <xsd:schema xmlns:xsd="http://www.w3.org/2001/XMLSchema" xmlns:xs="http://www.w3.org/2001/XMLSchema" xmlns:p="http://schemas.microsoft.com/office/2006/metadata/properties" xmlns:ns2="86f266fc-1f42-4318-b750-a4ced78a36d1" targetNamespace="http://schemas.microsoft.com/office/2006/metadata/properties" ma:root="true" ma:fieldsID="ae1e04e51ea390b4d577b90008d03dca"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55D86-83A8-4A00-A882-E44A6296FAA3}">
  <ds:schemaRefs>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schemas.openxmlformats.org/package/2006/metadata/core-properties"/>
    <ds:schemaRef ds:uri="86f266fc-1f42-4318-b750-a4ced78a36d1"/>
  </ds:schemaRefs>
</ds:datastoreItem>
</file>

<file path=customXml/itemProps2.xml><?xml version="1.0" encoding="utf-8"?>
<ds:datastoreItem xmlns:ds="http://schemas.openxmlformats.org/officeDocument/2006/customXml" ds:itemID="{7A774F44-D2D9-4FB9-BD78-BBF6DBFE2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266fc-1f42-4318-b750-a4ced78a3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Metadata/LabelInfo.xml><?xml version="1.0" encoding="utf-8"?>
<clbl:labelList xmlns:clbl="http://schemas.microsoft.com/office/2020/mipLabelMetadata">
  <clbl:label id="{afded6f5-d1d0-4596-a1c0-00c047dd6749}" enabled="1" method="Standard" siteId="{7a41925e-f697-4f7c-bec3-0470887ac752}" contentBits="0" removed="0"/>
</clbl:labelList>
</file>

<file path=docProps/app.xml><?xml version="1.0" encoding="utf-8"?>
<Properties xmlns="http://schemas.openxmlformats.org/officeDocument/2006/extended-properties" xmlns:vt="http://schemas.openxmlformats.org/officeDocument/2006/docPropsVTypes">
  <TotalTime>3058</TotalTime>
  <Words>860</Words>
  <Application>Microsoft Office PowerPoint</Application>
  <PresentationFormat>Widescreen</PresentationFormat>
  <Paragraphs>117</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Cultivating Competencies: Growing the Community of Part C Data Managers</vt:lpstr>
      <vt:lpstr>Welcome!</vt:lpstr>
      <vt:lpstr>Agenda</vt:lpstr>
      <vt:lpstr>DaSy Overview</vt:lpstr>
      <vt:lpstr>DaSy Overview</vt:lpstr>
      <vt:lpstr>DaSy Vision and Mission</vt:lpstr>
      <vt:lpstr>DaSy’s Work</vt:lpstr>
      <vt:lpstr>Part C Data Manager Opportunities</vt:lpstr>
      <vt:lpstr>Part C Data Manager Opportunities</vt:lpstr>
      <vt:lpstr>Part C Data Manager Panel</vt:lpstr>
      <vt:lpstr>Panel Questions (1 of 7)</vt:lpstr>
      <vt:lpstr>Panel Questions (2 of 7)</vt:lpstr>
      <vt:lpstr>Panel Questions (3 of 7)</vt:lpstr>
      <vt:lpstr>Panel Questions (4 of 7)</vt:lpstr>
      <vt:lpstr>Panel Questions (5 of 7)</vt:lpstr>
      <vt:lpstr>Panel Questions (6 of 7)</vt:lpstr>
      <vt:lpstr>Panel Questions (7 of 7)</vt:lpstr>
      <vt:lpstr>MyDaSyTA and Upcoming Activities</vt:lpstr>
      <vt:lpstr>MyDaSyTA</vt:lpstr>
      <vt:lpstr>Upcoming Activities</vt:lpstr>
      <vt:lpstr>What Can DaSy Do for You? </vt:lpstr>
      <vt:lpstr>Thank you! Be sure to fill out your session evaluation.  You might win a prize!</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Competencies: Growing the Community of Part C Data Managers</dc:title>
  <dc:subject/>
  <dc:creator>The DaSy Center; Annie Converse, Stephanie Donald, Colleen O’Connor, Beth Scully</dc:creator>
  <cp:keywords/>
  <dc:description/>
  <cp:lastModifiedBy>Roxanne Jones</cp:lastModifiedBy>
  <cp:revision>178</cp:revision>
  <dcterms:created xsi:type="dcterms:W3CDTF">2020-09-01T15:49:59Z</dcterms:created>
  <dcterms:modified xsi:type="dcterms:W3CDTF">2024-11-25T22:46:06Z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Language">
    <vt:lpwstr>English</vt:lpwstr>
  </property>
  <property fmtid="{D5CDD505-2E9C-101B-9397-08002B2CF9AE}" pid="4" name="Status">
    <vt:lpwstr>Final</vt:lpwstr>
  </property>
</Properties>
</file>