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48"/>
  </p:notesMasterIdLst>
  <p:handoutMasterIdLst>
    <p:handoutMasterId r:id="rId49"/>
  </p:handoutMasterIdLst>
  <p:sldIdLst>
    <p:sldId id="515" r:id="rId5"/>
    <p:sldId id="512" r:id="rId6"/>
    <p:sldId id="285" r:id="rId7"/>
    <p:sldId id="517" r:id="rId8"/>
    <p:sldId id="514" r:id="rId9"/>
    <p:sldId id="525" r:id="rId10"/>
    <p:sldId id="492" r:id="rId11"/>
    <p:sldId id="510" r:id="rId12"/>
    <p:sldId id="531" r:id="rId13"/>
    <p:sldId id="446" r:id="rId14"/>
    <p:sldId id="466" r:id="rId15"/>
    <p:sldId id="519" r:id="rId16"/>
    <p:sldId id="529" r:id="rId17"/>
    <p:sldId id="518" r:id="rId18"/>
    <p:sldId id="289" r:id="rId19"/>
    <p:sldId id="290" r:id="rId20"/>
    <p:sldId id="470" r:id="rId21"/>
    <p:sldId id="296" r:id="rId22"/>
    <p:sldId id="469" r:id="rId23"/>
    <p:sldId id="295" r:id="rId24"/>
    <p:sldId id="522" r:id="rId25"/>
    <p:sldId id="534" r:id="rId26"/>
    <p:sldId id="536" r:id="rId27"/>
    <p:sldId id="537" r:id="rId28"/>
    <p:sldId id="545" r:id="rId29"/>
    <p:sldId id="546" r:id="rId30"/>
    <p:sldId id="539" r:id="rId31"/>
    <p:sldId id="540" r:id="rId32"/>
    <p:sldId id="541" r:id="rId33"/>
    <p:sldId id="547" r:id="rId34"/>
    <p:sldId id="543" r:id="rId35"/>
    <p:sldId id="542" r:id="rId36"/>
    <p:sldId id="544" r:id="rId37"/>
    <p:sldId id="530" r:id="rId38"/>
    <p:sldId id="513" r:id="rId39"/>
    <p:sldId id="277" r:id="rId40"/>
    <p:sldId id="532" r:id="rId41"/>
    <p:sldId id="526" r:id="rId42"/>
    <p:sldId id="279" r:id="rId43"/>
    <p:sldId id="527" r:id="rId44"/>
    <p:sldId id="533" r:id="rId45"/>
    <p:sldId id="269" r:id="rId46"/>
    <p:sldId id="26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10C261-E213-42B2-B1D6-4F3E04EE96E2}" name="Roxanne Jones" initials="RJ" userId="S::RJones@sriinternational.com::eee357d1-15dd-4a73-981c-b7041387288c" providerId="AD"/>
  <p188:author id="{869AC598-7130-307E-2F2F-A46E3C33DF34}" name="Nicholas Ortiz" initials="NO" userId="S::nortiz@sriinternational.com::af58162c-f21a-4597-80ec-a459d8e41901" providerId="AD"/>
  <p188:author id="{6DB6F8DA-D310-7975-3447-77DAEC217C9C}" name="Nicholas Ortiz" initials="NO" userId="S::NOrtiz@sriinternational.com::af58162c-f21a-4597-80ec-a459d8e4190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54A"/>
    <a:srgbClr val="1045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B7429E-612A-4DAF-822E-9B006F57B9A3}" v="462" dt="2024-10-30T19:51:15.750"/>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p:scale>
          <a:sx n="70" d="100"/>
          <a:sy n="70" d="100"/>
        </p:scale>
        <p:origin x="306" y="300"/>
      </p:cViewPr>
      <p:guideLst/>
    </p:cSldViewPr>
  </p:slideViewPr>
  <p:outlineViewPr>
    <p:cViewPr>
      <p:scale>
        <a:sx n="33" d="100"/>
        <a:sy n="33" d="100"/>
      </p:scale>
      <p:origin x="0" y="-4938"/>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11/18/2024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3T14:09:43.319"/>
    </inkml:context>
    <inkml:brush xml:id="br0">
      <inkml:brushProperty name="width" value="0.035" units="cm"/>
      <inkml:brushProperty name="height" value="0.035" units="cm"/>
      <inkml:brushProperty name="color" value="#E71224"/>
    </inkml:brush>
  </inkml:definitions>
  <inkml:trace contextRef="#ctx0" brushRef="#br0">494 27 24575,'0'0'0,"-28"-4"0,22 4 0,1 0 0,-1 1 0,1-1 0,-1 1 0,1 1 0,0-1 0,-1 1 0,1 0 0,0 0 0,0 1 0,0-1 0,-5 4 0,-7 6 0,-29 28 0,20-17 0,-6 4 0,0 1 0,3 1 0,-50 63 0,61-66 0,1 1 0,2 1 0,0 0 0,2 1 0,-15 49 0,21-52 0,1-1 0,1 1 0,2 1 0,1-1 0,0 0 0,2 1 0,4 29 0,0-28 0,1 1 0,1-1 0,1 0 0,2 0 0,1-1 0,1 0 0,1-1 0,2 0 0,0-1 0,2 0 0,0-2 0,2 1 0,32 31 0,77 59 0,-99-93 0,2-1 0,55 29 0,-61-38 0,0-2 0,1 0 0,0-2 0,1-1 0,-1 0 0,48 2 0,-38-7 0,1-1 0,0-1 0,-1-2 0,51-12 0,-63 9 0,0-1 0,34-15 0,39-26 0,-70 34 0,-2-2 0,1 0 0,-2-2 0,-1 0 0,0-2 0,32-37 0,-20 18 0,-1-3 0,29-48 0,-50 70 0,-1-1 0,-1 0 0,-1-1 0,-1 1 0,0-2 0,-2 1 0,4-30 0,-6 22 0,-2 0 0,-1 0 0,-1-1 0,-2 1 0,-9-56 0,6 63 0,-1 0 0,-1 1 0,-1-1 0,-1 1 0,-1 1 0,-1 0 0,-1 0 0,-15-19 0,-7-6 0,-2 3 0,-47-47 0,67 76 0,0 0 0,-1 1 0,0 1 0,-1 0 0,0 1 0,-1 1 0,0 1 0,-1 1 0,-20-6 0,4 5 0,0 2 0,-1 2 0,-66-2 0,-112 17 0,169-6-1365,28-2-5461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9T18:34:02.024"/>
    </inkml:context>
    <inkml:brush xml:id="br0">
      <inkml:brushProperty name="width" value="0.2" units="cm"/>
      <inkml:brushProperty name="height" value="0.2" units="cm"/>
      <inkml:brushProperty name="color" value="#E71224"/>
    </inkml:brush>
  </inkml:definitions>
  <inkml:trace contextRef="#ctx0" brushRef="#br0">1236 1 24575,'-471'0'0,"453"1"-58,0 3 1,-34 13-1,33-9-269,-40 4 0,41-10 322,-1 1 1,0 2 0,-1 1-1,-30 18 1,-10 8-265,-20 11 524,53-27-255,15-10 0,1 1 0,-20 18 0,-23 26 130,-36 56-8,75-86 100,1 1-1,-15 26 1,23-36-230,1 1 1,-1 0-1,1 0 0,0 0 1,0 1-1,-5 22 0,8-21 8,0 0 0,0 2 0,1-1 0,1 0 0,-1-1 0,1 2 0,2 16 0,-1 11 0,-1-34 0,1-1 0,0 1 0,0 0 0,1-1 0,0 0 0,0 0 0,0 0 0,0 0 0,5 12 0,2 2 0,-1 0 0,13 21 0,-13-29-95,1-2-1,0 0 1,0-1 0,17 18-1,8 9-73,7 6-494,-6-10 169,-15-13 77,1-2 0,28 18 0,1 3-80,-7-9-175,1-2 0,56 23 0,-37-20 302,25 6-767,114 27 0,-87-32 1137,82 21 0,2-24 0,-84-20-554,56 1-445,-166-12 999,123-7 308,-111 4-218,1-2 0,-1 0 1,0-2-1,0-1 0,19-14 0,-4-1 721,36-30 1141,-61 44-1952,1 1 0,-2-2 0,1-1 0,0 0 0,9-20 0,-13 22 444,0 1-1,-1-2 0,1 1 0,-1-1 0,0 0 0,0 0 0,-1 0 0,2-14 0,2-15 663,-2 15-1063,0 1 0,-1-2 0,-1 1 0,0 0 0,-1 0 1,0-1-1,-1 1 0,-1 0 0,0-1 0,-1 2 0,-1-1 0,0 0 1,-12-42-1,4 22-99,-19-50 0,-4-9 77,23 67-571,-1-1 0,0 2 0,-19-37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a:p>
            <a:endParaRPr lang="en-US" dirty="0"/>
          </a:p>
          <a:p>
            <a:r>
              <a:rPr lang="en-US" dirty="0"/>
              <a:t>Welcome to NEW ORLEANS!</a:t>
            </a:r>
          </a:p>
          <a:p>
            <a:endParaRPr lang="en-US" dirty="0"/>
          </a:p>
          <a:p>
            <a:r>
              <a:rPr lang="en-US" dirty="0"/>
              <a:t>Assess everybody’s interest in working with a partner versus individually.</a:t>
            </a:r>
          </a:p>
        </p:txBody>
      </p:sp>
      <p:sp>
        <p:nvSpPr>
          <p:cNvPr id="4" name="Slide Number Placeholder 3"/>
          <p:cNvSpPr>
            <a:spLocks noGrp="1"/>
          </p:cNvSpPr>
          <p:nvPr>
            <p:ph type="sldNum" sz="quarter" idx="5"/>
          </p:nvPr>
        </p:nvSpPr>
        <p:spPr/>
        <p:txBody>
          <a:bodyPr/>
          <a:lstStyle/>
          <a:p>
            <a:fld id="{44BAE9E6-FC52-7F4E-B22E-76509B4751CB}" type="slidenum">
              <a:rPr lang="en-US" smtClean="0"/>
              <a:t>1</a:t>
            </a:fld>
            <a:endParaRPr lang="en-US"/>
          </a:p>
        </p:txBody>
      </p:sp>
    </p:spTree>
    <p:extLst>
      <p:ext uri="{BB962C8B-B14F-4D97-AF65-F5344CB8AC3E}">
        <p14:creationId xmlns:p14="http://schemas.microsoft.com/office/powerpoint/2010/main" val="2323638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44BAE9E6-FC52-7F4E-B22E-76509B4751CB}" type="slidenum">
              <a:rPr lang="en-US" smtClean="0"/>
              <a:t>10</a:t>
            </a:fld>
            <a:endParaRPr lang="en-US"/>
          </a:p>
        </p:txBody>
      </p:sp>
    </p:spTree>
    <p:extLst>
      <p:ext uri="{BB962C8B-B14F-4D97-AF65-F5344CB8AC3E}">
        <p14:creationId xmlns:p14="http://schemas.microsoft.com/office/powerpoint/2010/main" val="3836749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44BAE9E6-FC52-7F4E-B22E-76509B4751CB}" type="slidenum">
              <a:rPr lang="en-US" smtClean="0"/>
              <a:t>11</a:t>
            </a:fld>
            <a:endParaRPr lang="en-US"/>
          </a:p>
        </p:txBody>
      </p:sp>
    </p:spTree>
    <p:extLst>
      <p:ext uri="{BB962C8B-B14F-4D97-AF65-F5344CB8AC3E}">
        <p14:creationId xmlns:p14="http://schemas.microsoft.com/office/powerpoint/2010/main" val="3859638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a:p>
            <a:endParaRPr lang="en-US" dirty="0"/>
          </a:p>
          <a:p>
            <a:r>
              <a:rPr lang="en-US" dirty="0"/>
              <a:t>Lauren navigates to Attendee Hub listing for this workshop.</a:t>
            </a:r>
          </a:p>
          <a:p>
            <a:endParaRPr lang="en-US" dirty="0"/>
          </a:p>
          <a:p>
            <a:r>
              <a:rPr lang="en-US" dirty="0"/>
              <a:t>Note the sample data in our workshop downloads. Also note the other resources downloadable under the Resources section of the Attendee Hub for this workshop.</a:t>
            </a:r>
          </a:p>
          <a:p>
            <a:endParaRPr lang="en-US" dirty="0"/>
          </a:p>
          <a:p>
            <a:pPr marL="171450" indent="-171450">
              <a:buFont typeface="Arial" panose="020B0604020202020204" pitchFamily="34" charset="0"/>
              <a:buChar char="•"/>
            </a:pPr>
            <a:r>
              <a:rPr lang="en-US" dirty="0"/>
              <a:t>Sample Data for Part C</a:t>
            </a:r>
          </a:p>
          <a:p>
            <a:pPr marL="171450" indent="-171450">
              <a:buFont typeface="Arial" panose="020B0604020202020204" pitchFamily="34" charset="0"/>
              <a:buChar char="•"/>
            </a:pPr>
            <a:r>
              <a:rPr lang="en-US" dirty="0"/>
              <a:t>Sample Data for 619</a:t>
            </a:r>
          </a:p>
          <a:p>
            <a:pPr marL="171450" indent="-171450">
              <a:buFont typeface="Arial" panose="020B0604020202020204" pitchFamily="34" charset="0"/>
              <a:buChar char="•"/>
            </a:pPr>
            <a:r>
              <a:rPr lang="en-US" dirty="0"/>
              <a:t>Critical Questions Aligned to Data Template</a:t>
            </a:r>
          </a:p>
          <a:p>
            <a:pPr marL="171450" indent="-171450">
              <a:buFont typeface="Arial" panose="020B0604020202020204" pitchFamily="34" charset="0"/>
              <a:buChar char="•"/>
            </a:pPr>
            <a:r>
              <a:rPr lang="en-US" dirty="0"/>
              <a:t>Small Group-Time analysis planning worksheet</a:t>
            </a:r>
          </a:p>
          <a:p>
            <a:pPr marL="171450" indent="-171450">
              <a:buFont typeface="Arial" panose="020B0604020202020204" pitchFamily="34" charset="0"/>
              <a:buChar char="•"/>
            </a:pPr>
            <a:r>
              <a:rPr lang="en-US" dirty="0"/>
              <a:t>Reference Sheet: Progress Categories/Summary Statements</a:t>
            </a:r>
          </a:p>
          <a:p>
            <a:pPr marL="171450" indent="-171450">
              <a:buFont typeface="Arial" panose="020B0604020202020204" pitchFamily="34" charset="0"/>
              <a:buChar char="•"/>
            </a:pPr>
            <a:r>
              <a:rPr lang="en-US" dirty="0"/>
              <a:t>Full analysis plan template (not using in-depth today – for your use later)</a:t>
            </a:r>
          </a:p>
        </p:txBody>
      </p:sp>
      <p:sp>
        <p:nvSpPr>
          <p:cNvPr id="4" name="Slide Number Placeholder 3"/>
          <p:cNvSpPr>
            <a:spLocks noGrp="1"/>
          </p:cNvSpPr>
          <p:nvPr>
            <p:ph type="sldNum" sz="quarter" idx="5"/>
          </p:nvPr>
        </p:nvSpPr>
        <p:spPr/>
        <p:txBody>
          <a:bodyPr/>
          <a:lstStyle/>
          <a:p>
            <a:fld id="{44BAE9E6-FC52-7F4E-B22E-76509B4751CB}" type="slidenum">
              <a:rPr lang="en-US" smtClean="0"/>
              <a:t>12</a:t>
            </a:fld>
            <a:endParaRPr lang="en-US"/>
          </a:p>
        </p:txBody>
      </p:sp>
    </p:spTree>
    <p:extLst>
      <p:ext uri="{BB962C8B-B14F-4D97-AF65-F5344CB8AC3E}">
        <p14:creationId xmlns:p14="http://schemas.microsoft.com/office/powerpoint/2010/main" val="2961828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13</a:t>
            </a:fld>
            <a:endParaRPr lang="en-US"/>
          </a:p>
        </p:txBody>
      </p:sp>
    </p:spTree>
    <p:extLst>
      <p:ext uri="{BB962C8B-B14F-4D97-AF65-F5344CB8AC3E}">
        <p14:creationId xmlns:p14="http://schemas.microsoft.com/office/powerpoint/2010/main" val="2279220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KELLEN</a:t>
            </a:r>
          </a:p>
        </p:txBody>
      </p:sp>
      <p:sp>
        <p:nvSpPr>
          <p:cNvPr id="4" name="Slide Number Placeholder 3"/>
          <p:cNvSpPr>
            <a:spLocks noGrp="1"/>
          </p:cNvSpPr>
          <p:nvPr>
            <p:ph type="sldNum" sz="quarter" idx="5"/>
          </p:nvPr>
        </p:nvSpPr>
        <p:spPr/>
        <p:txBody>
          <a:bodyPr/>
          <a:lstStyle/>
          <a:p>
            <a:fld id="{44BAE9E6-FC52-7F4E-B22E-76509B4751CB}" type="slidenum">
              <a:rPr lang="en-US" smtClean="0"/>
              <a:t>14</a:t>
            </a:fld>
            <a:endParaRPr lang="en-US"/>
          </a:p>
        </p:txBody>
      </p:sp>
    </p:spTree>
    <p:extLst>
      <p:ext uri="{BB962C8B-B14F-4D97-AF65-F5344CB8AC3E}">
        <p14:creationId xmlns:p14="http://schemas.microsoft.com/office/powerpoint/2010/main" val="1998372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KELLEN</a:t>
            </a:r>
          </a:p>
          <a:p>
            <a:endParaRPr lang="en-US" dirty="0"/>
          </a:p>
          <a:p>
            <a:r>
              <a:rPr lang="en-US" dirty="0"/>
              <a:t>First level = statewide. Technically, you’ve already made sliced the data by one factor as these are children with disabilities, not the overall population of children.</a:t>
            </a:r>
          </a:p>
        </p:txBody>
      </p:sp>
      <p:sp>
        <p:nvSpPr>
          <p:cNvPr id="4" name="Slide Number Placeholder 3"/>
          <p:cNvSpPr>
            <a:spLocks noGrp="1"/>
          </p:cNvSpPr>
          <p:nvPr>
            <p:ph type="sldNum" sz="quarter" idx="5"/>
          </p:nvPr>
        </p:nvSpPr>
        <p:spPr/>
        <p:txBody>
          <a:bodyPr/>
          <a:lstStyle/>
          <a:p>
            <a:fld id="{44BAE9E6-FC52-7F4E-B22E-76509B4751CB}" type="slidenum">
              <a:rPr lang="en-US" smtClean="0"/>
              <a:t>15</a:t>
            </a:fld>
            <a:endParaRPr lang="en-US"/>
          </a:p>
        </p:txBody>
      </p:sp>
    </p:spTree>
    <p:extLst>
      <p:ext uri="{BB962C8B-B14F-4D97-AF65-F5344CB8AC3E}">
        <p14:creationId xmlns:p14="http://schemas.microsoft.com/office/powerpoint/2010/main" val="2034824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KELLEN</a:t>
            </a:r>
          </a:p>
          <a:p>
            <a:endParaRPr lang="en-US" dirty="0"/>
          </a:p>
          <a:p>
            <a:r>
              <a:rPr lang="en-US" dirty="0"/>
              <a:t>Second level = by race</a:t>
            </a:r>
          </a:p>
        </p:txBody>
      </p:sp>
      <p:sp>
        <p:nvSpPr>
          <p:cNvPr id="4" name="Slide Number Placeholder 3"/>
          <p:cNvSpPr>
            <a:spLocks noGrp="1"/>
          </p:cNvSpPr>
          <p:nvPr>
            <p:ph type="sldNum" sz="quarter" idx="5"/>
          </p:nvPr>
        </p:nvSpPr>
        <p:spPr/>
        <p:txBody>
          <a:bodyPr/>
          <a:lstStyle/>
          <a:p>
            <a:fld id="{44BAE9E6-FC52-7F4E-B22E-76509B4751CB}" type="slidenum">
              <a:rPr lang="en-US" smtClean="0"/>
              <a:t>16</a:t>
            </a:fld>
            <a:endParaRPr lang="en-US"/>
          </a:p>
        </p:txBody>
      </p:sp>
    </p:spTree>
    <p:extLst>
      <p:ext uri="{BB962C8B-B14F-4D97-AF65-F5344CB8AC3E}">
        <p14:creationId xmlns:p14="http://schemas.microsoft.com/office/powerpoint/2010/main" val="2698211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KELLEN</a:t>
            </a:r>
          </a:p>
        </p:txBody>
      </p:sp>
      <p:sp>
        <p:nvSpPr>
          <p:cNvPr id="4" name="Slide Number Placeholder 3"/>
          <p:cNvSpPr>
            <a:spLocks noGrp="1"/>
          </p:cNvSpPr>
          <p:nvPr>
            <p:ph type="sldNum" sz="quarter" idx="5"/>
          </p:nvPr>
        </p:nvSpPr>
        <p:spPr/>
        <p:txBody>
          <a:bodyPr/>
          <a:lstStyle/>
          <a:p>
            <a:fld id="{44BAE9E6-FC52-7F4E-B22E-76509B4751CB}" type="slidenum">
              <a:rPr lang="en-US" smtClean="0"/>
              <a:t>17</a:t>
            </a:fld>
            <a:endParaRPr lang="en-US"/>
          </a:p>
        </p:txBody>
      </p:sp>
    </p:spTree>
    <p:extLst>
      <p:ext uri="{BB962C8B-B14F-4D97-AF65-F5344CB8AC3E}">
        <p14:creationId xmlns:p14="http://schemas.microsoft.com/office/powerpoint/2010/main" val="1119220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KELLEN</a:t>
            </a:r>
          </a:p>
        </p:txBody>
      </p:sp>
      <p:sp>
        <p:nvSpPr>
          <p:cNvPr id="4" name="Slide Number Placeholder 3"/>
          <p:cNvSpPr>
            <a:spLocks noGrp="1"/>
          </p:cNvSpPr>
          <p:nvPr>
            <p:ph type="sldNum" sz="quarter" idx="5"/>
          </p:nvPr>
        </p:nvSpPr>
        <p:spPr/>
        <p:txBody>
          <a:bodyPr/>
          <a:lstStyle/>
          <a:p>
            <a:fld id="{44BAE9E6-FC52-7F4E-B22E-76509B4751CB}" type="slidenum">
              <a:rPr lang="en-US" smtClean="0"/>
              <a:t>18</a:t>
            </a:fld>
            <a:endParaRPr lang="en-US"/>
          </a:p>
        </p:txBody>
      </p:sp>
    </p:spTree>
    <p:extLst>
      <p:ext uri="{BB962C8B-B14F-4D97-AF65-F5344CB8AC3E}">
        <p14:creationId xmlns:p14="http://schemas.microsoft.com/office/powerpoint/2010/main" val="383557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KELLEN</a:t>
            </a:r>
          </a:p>
          <a:p>
            <a:endParaRPr lang="en-US" dirty="0"/>
          </a:p>
          <a:p>
            <a:r>
              <a:rPr lang="en-US" dirty="0"/>
              <a:t>P values highly dependent on sample size</a:t>
            </a:r>
          </a:p>
          <a:p>
            <a:r>
              <a:rPr lang="en-US" dirty="0"/>
              <a:t>Real vs. chance. It’s not that it isn’t real if p value is &gt; .05 – it’s that we don’t know.</a:t>
            </a:r>
          </a:p>
          <a:p>
            <a:r>
              <a:rPr lang="en-US" dirty="0"/>
              <a:t>When we reject results from small N sizes, we privilege large groups while disadvantaging smaller ones.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Micro-decisions about data use reflect our implicit biases.</a:t>
            </a:r>
          </a:p>
          <a:p>
            <a:endParaRPr lang="en-US" dirty="0"/>
          </a:p>
          <a:p>
            <a:r>
              <a:rPr lang="en-US" dirty="0"/>
              <a:t>(segue into qualitative data as another way to use your data beyond public reporting/research)</a:t>
            </a:r>
          </a:p>
          <a:p>
            <a:endParaRPr lang="en-US" dirty="0"/>
          </a:p>
          <a:p>
            <a:r>
              <a:rPr lang="en-US" b="0" dirty="0"/>
              <a:t>Image contains two figures (A &amp; B).  Figure A is demonstrating the factors tending to increase p-value and decrease significance.  The graph has two flattened parabolic curves representing two groups (1 &amp;2)which are overlapping considerably.  The x-axis is variance and the y-axis is sample size.  Small sample size, high variance, and the small difference in means contributes to a low p-value.  Figure B is demonstrating the factors tending to decrease  p-value and increase significance. Two parabolic curves for groups 1 &amp; 2 are shown again but are much taller and barely overlapping.  Large sample size, low variance, and larger differences in means are increasing significance. </a:t>
            </a:r>
          </a:p>
          <a:p>
            <a:endParaRPr lang="en-US" b="0" dirty="0"/>
          </a:p>
          <a:p>
            <a:r>
              <a:rPr lang="en-US" b="0" dirty="0"/>
              <a:t>Figure retrieved from: https://www.medmastery.com/guides/interpreting-medical-literature-mini-guide/evaluating-statistical-methods</a:t>
            </a:r>
          </a:p>
        </p:txBody>
      </p:sp>
      <p:sp>
        <p:nvSpPr>
          <p:cNvPr id="4" name="Slide Number Placeholder 3"/>
          <p:cNvSpPr>
            <a:spLocks noGrp="1"/>
          </p:cNvSpPr>
          <p:nvPr>
            <p:ph type="sldNum" sz="quarter" idx="5"/>
          </p:nvPr>
        </p:nvSpPr>
        <p:spPr/>
        <p:txBody>
          <a:bodyPr/>
          <a:lstStyle/>
          <a:p>
            <a:fld id="{44BAE9E6-FC52-7F4E-B22E-76509B4751CB}" type="slidenum">
              <a:rPr lang="en-US" smtClean="0"/>
              <a:t>19</a:t>
            </a:fld>
            <a:endParaRPr lang="en-US"/>
          </a:p>
        </p:txBody>
      </p:sp>
    </p:spTree>
    <p:extLst>
      <p:ext uri="{BB962C8B-B14F-4D97-AF65-F5344CB8AC3E}">
        <p14:creationId xmlns:p14="http://schemas.microsoft.com/office/powerpoint/2010/main" val="753680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a:p>
            <a:endParaRPr lang="en-US" dirty="0"/>
          </a:p>
          <a:p>
            <a:r>
              <a:rPr lang="en-US" dirty="0"/>
              <a:t>Introduce TA staff</a:t>
            </a:r>
          </a:p>
        </p:txBody>
      </p:sp>
      <p:sp>
        <p:nvSpPr>
          <p:cNvPr id="4" name="Slide Number Placeholder 3"/>
          <p:cNvSpPr>
            <a:spLocks noGrp="1"/>
          </p:cNvSpPr>
          <p:nvPr>
            <p:ph type="sldNum" sz="quarter" idx="5"/>
          </p:nvPr>
        </p:nvSpPr>
        <p:spPr/>
        <p:txBody>
          <a:bodyPr/>
          <a:lstStyle/>
          <a:p>
            <a:fld id="{44BAE9E6-FC52-7F4E-B22E-76509B4751CB}" type="slidenum">
              <a:rPr lang="en-US" smtClean="0"/>
              <a:t>2</a:t>
            </a:fld>
            <a:endParaRPr lang="en-US"/>
          </a:p>
        </p:txBody>
      </p:sp>
    </p:spTree>
    <p:extLst>
      <p:ext uri="{BB962C8B-B14F-4D97-AF65-F5344CB8AC3E}">
        <p14:creationId xmlns:p14="http://schemas.microsoft.com/office/powerpoint/2010/main" val="3838046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KELLEN</a:t>
            </a:r>
          </a:p>
          <a:p>
            <a:endParaRPr lang="en-US" dirty="0"/>
          </a:p>
          <a:p>
            <a:r>
              <a:rPr lang="en-US" dirty="0"/>
              <a:t>Table shows a cross-tabulation entry and exit ratings.  Columns labeled 1-7 represent the number of children exiting with a rating of the respective column number.  The rows labeled 1-7 represent the children entering at a rating of their respective column name.  Each cell then corresponds to the number of children exiting with a given rating between 1-7 and exiting at a rating of 1-7.  The expected pattern is that most children will enter and exit at the same rating  +1-2 and -1.  In the extreme, where an entry rating of 1 and an exit rating of 7 intersect, there is a relatively large number (5 of 76 total).  All relatively large values are shaded progressively darker blue to indicate their size.  With small numbers like 5 broken down here, you have the opportunity to do further analysis by collecting and using qualitative data.</a:t>
            </a:r>
          </a:p>
        </p:txBody>
      </p:sp>
      <p:sp>
        <p:nvSpPr>
          <p:cNvPr id="4" name="Slide Number Placeholder 3"/>
          <p:cNvSpPr>
            <a:spLocks noGrp="1"/>
          </p:cNvSpPr>
          <p:nvPr>
            <p:ph type="sldNum" sz="quarter" idx="5"/>
          </p:nvPr>
        </p:nvSpPr>
        <p:spPr/>
        <p:txBody>
          <a:bodyPr/>
          <a:lstStyle/>
          <a:p>
            <a:fld id="{44BAE9E6-FC52-7F4E-B22E-76509B4751CB}" type="slidenum">
              <a:rPr lang="en-US" smtClean="0"/>
              <a:t>20</a:t>
            </a:fld>
            <a:endParaRPr lang="en-US"/>
          </a:p>
        </p:txBody>
      </p:sp>
    </p:spTree>
    <p:extLst>
      <p:ext uri="{BB962C8B-B14F-4D97-AF65-F5344CB8AC3E}">
        <p14:creationId xmlns:p14="http://schemas.microsoft.com/office/powerpoint/2010/main" val="3726047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Show where this workshop fits into the Data Inquiry Cycle</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21</a:t>
            </a:fld>
            <a:endParaRPr lang="en-US"/>
          </a:p>
        </p:txBody>
      </p:sp>
    </p:spTree>
    <p:extLst>
      <p:ext uri="{BB962C8B-B14F-4D97-AF65-F5344CB8AC3E}">
        <p14:creationId xmlns:p14="http://schemas.microsoft.com/office/powerpoint/2010/main" val="2250286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p:txBody>
      </p:sp>
      <p:sp>
        <p:nvSpPr>
          <p:cNvPr id="4" name="Slide Number Placeholder 3"/>
          <p:cNvSpPr>
            <a:spLocks noGrp="1"/>
          </p:cNvSpPr>
          <p:nvPr>
            <p:ph type="sldNum" sz="quarter" idx="5"/>
          </p:nvPr>
        </p:nvSpPr>
        <p:spPr/>
        <p:txBody>
          <a:bodyPr/>
          <a:lstStyle/>
          <a:p>
            <a:fld id="{44BAE9E6-FC52-7F4E-B22E-76509B4751CB}" type="slidenum">
              <a:rPr lang="en-US" smtClean="0"/>
              <a:t>22</a:t>
            </a:fld>
            <a:endParaRPr lang="en-US"/>
          </a:p>
        </p:txBody>
      </p:sp>
    </p:spTree>
    <p:extLst>
      <p:ext uri="{BB962C8B-B14F-4D97-AF65-F5344CB8AC3E}">
        <p14:creationId xmlns:p14="http://schemas.microsoft.com/office/powerpoint/2010/main" val="3803956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p:txBody>
      </p:sp>
      <p:sp>
        <p:nvSpPr>
          <p:cNvPr id="4" name="Slide Number Placeholder 3"/>
          <p:cNvSpPr>
            <a:spLocks noGrp="1"/>
          </p:cNvSpPr>
          <p:nvPr>
            <p:ph type="sldNum" sz="quarter" idx="5"/>
          </p:nvPr>
        </p:nvSpPr>
        <p:spPr/>
        <p:txBody>
          <a:bodyPr/>
          <a:lstStyle/>
          <a:p>
            <a:fld id="{44BAE9E6-FC52-7F4E-B22E-76509B4751CB}" type="slidenum">
              <a:rPr lang="en-US" smtClean="0"/>
              <a:t>23</a:t>
            </a:fld>
            <a:endParaRPr lang="en-US"/>
          </a:p>
        </p:txBody>
      </p:sp>
    </p:spTree>
    <p:extLst>
      <p:ext uri="{BB962C8B-B14F-4D97-AF65-F5344CB8AC3E}">
        <p14:creationId xmlns:p14="http://schemas.microsoft.com/office/powerpoint/2010/main" val="470700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p:txBody>
      </p:sp>
      <p:sp>
        <p:nvSpPr>
          <p:cNvPr id="4" name="Slide Number Placeholder 3"/>
          <p:cNvSpPr>
            <a:spLocks noGrp="1"/>
          </p:cNvSpPr>
          <p:nvPr>
            <p:ph type="sldNum" sz="quarter" idx="5"/>
          </p:nvPr>
        </p:nvSpPr>
        <p:spPr/>
        <p:txBody>
          <a:bodyPr/>
          <a:lstStyle/>
          <a:p>
            <a:fld id="{44BAE9E6-FC52-7F4E-B22E-76509B4751CB}" type="slidenum">
              <a:rPr lang="en-US" smtClean="0"/>
              <a:t>24</a:t>
            </a:fld>
            <a:endParaRPr lang="en-US"/>
          </a:p>
        </p:txBody>
      </p:sp>
    </p:spTree>
    <p:extLst>
      <p:ext uri="{BB962C8B-B14F-4D97-AF65-F5344CB8AC3E}">
        <p14:creationId xmlns:p14="http://schemas.microsoft.com/office/powerpoint/2010/main" val="503301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a:p>
            <a:endParaRPr lang="en-US" dirty="0"/>
          </a:p>
          <a:p>
            <a:r>
              <a:rPr lang="en-US" dirty="0"/>
              <a:t>Notice… I can’t answer all the bulleted questions/strategies without further data</a:t>
            </a:r>
          </a:p>
        </p:txBody>
      </p:sp>
      <p:sp>
        <p:nvSpPr>
          <p:cNvPr id="4" name="Slide Number Placeholder 3"/>
          <p:cNvSpPr>
            <a:spLocks noGrp="1"/>
          </p:cNvSpPr>
          <p:nvPr>
            <p:ph type="sldNum" sz="quarter" idx="5"/>
          </p:nvPr>
        </p:nvSpPr>
        <p:spPr/>
        <p:txBody>
          <a:bodyPr/>
          <a:lstStyle/>
          <a:p>
            <a:fld id="{44BAE9E6-FC52-7F4E-B22E-76509B4751CB}" type="slidenum">
              <a:rPr lang="en-US" smtClean="0"/>
              <a:t>26</a:t>
            </a:fld>
            <a:endParaRPr lang="en-US"/>
          </a:p>
        </p:txBody>
      </p:sp>
    </p:spTree>
    <p:extLst>
      <p:ext uri="{BB962C8B-B14F-4D97-AF65-F5344CB8AC3E}">
        <p14:creationId xmlns:p14="http://schemas.microsoft.com/office/powerpoint/2010/main" val="2993039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p:txBody>
      </p:sp>
      <p:sp>
        <p:nvSpPr>
          <p:cNvPr id="4" name="Slide Number Placeholder 3"/>
          <p:cNvSpPr>
            <a:spLocks noGrp="1"/>
          </p:cNvSpPr>
          <p:nvPr>
            <p:ph type="sldNum" sz="quarter" idx="5"/>
          </p:nvPr>
        </p:nvSpPr>
        <p:spPr/>
        <p:txBody>
          <a:bodyPr/>
          <a:lstStyle/>
          <a:p>
            <a:fld id="{44BAE9E6-FC52-7F4E-B22E-76509B4751CB}" type="slidenum">
              <a:rPr lang="en-US" smtClean="0"/>
              <a:t>27</a:t>
            </a:fld>
            <a:endParaRPr lang="en-US"/>
          </a:p>
        </p:txBody>
      </p:sp>
    </p:spTree>
    <p:extLst>
      <p:ext uri="{BB962C8B-B14F-4D97-AF65-F5344CB8AC3E}">
        <p14:creationId xmlns:p14="http://schemas.microsoft.com/office/powerpoint/2010/main" val="1375715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p:txBody>
      </p:sp>
      <p:sp>
        <p:nvSpPr>
          <p:cNvPr id="4" name="Slide Number Placeholder 3"/>
          <p:cNvSpPr>
            <a:spLocks noGrp="1"/>
          </p:cNvSpPr>
          <p:nvPr>
            <p:ph type="sldNum" sz="quarter" idx="5"/>
          </p:nvPr>
        </p:nvSpPr>
        <p:spPr/>
        <p:txBody>
          <a:bodyPr/>
          <a:lstStyle/>
          <a:p>
            <a:fld id="{44BAE9E6-FC52-7F4E-B22E-76509B4751CB}" type="slidenum">
              <a:rPr lang="en-US" smtClean="0"/>
              <a:t>28</a:t>
            </a:fld>
            <a:endParaRPr lang="en-US"/>
          </a:p>
        </p:txBody>
      </p:sp>
    </p:spTree>
    <p:extLst>
      <p:ext uri="{BB962C8B-B14F-4D97-AF65-F5344CB8AC3E}">
        <p14:creationId xmlns:p14="http://schemas.microsoft.com/office/powerpoint/2010/main" val="2729557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a:p>
            <a:endParaRPr lang="en-US" dirty="0"/>
          </a:p>
          <a:p>
            <a:r>
              <a:rPr lang="en-US" dirty="0"/>
              <a:t>AKA methodology</a:t>
            </a:r>
          </a:p>
          <a:p>
            <a:endParaRPr lang="en-US" dirty="0"/>
          </a:p>
          <a:p>
            <a:r>
              <a:rPr lang="en-US" dirty="0"/>
              <a:t>Note the </a:t>
            </a:r>
            <a:r>
              <a:rPr lang="en-US" i="1" dirty="0"/>
              <a:t>choice</a:t>
            </a:r>
            <a:r>
              <a:rPr lang="en-US" i="0" dirty="0"/>
              <a:t> we are making to collapse languages. Has equity implications.</a:t>
            </a:r>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29</a:t>
            </a:fld>
            <a:endParaRPr lang="en-US"/>
          </a:p>
        </p:txBody>
      </p:sp>
    </p:spTree>
    <p:extLst>
      <p:ext uri="{BB962C8B-B14F-4D97-AF65-F5344CB8AC3E}">
        <p14:creationId xmlns:p14="http://schemas.microsoft.com/office/powerpoint/2010/main" val="3448972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data quality issues won’t show themselves until you conduct the first analysis.</a:t>
            </a:r>
          </a:p>
        </p:txBody>
      </p:sp>
      <p:sp>
        <p:nvSpPr>
          <p:cNvPr id="4" name="Slide Number Placeholder 3"/>
          <p:cNvSpPr>
            <a:spLocks noGrp="1"/>
          </p:cNvSpPr>
          <p:nvPr>
            <p:ph type="sldNum" sz="quarter" idx="5"/>
          </p:nvPr>
        </p:nvSpPr>
        <p:spPr/>
        <p:txBody>
          <a:bodyPr/>
          <a:lstStyle/>
          <a:p>
            <a:fld id="{44BAE9E6-FC52-7F4E-B22E-76509B4751CB}" type="slidenum">
              <a:rPr lang="en-US" smtClean="0"/>
              <a:t>30</a:t>
            </a:fld>
            <a:endParaRPr lang="en-US"/>
          </a:p>
        </p:txBody>
      </p:sp>
    </p:spTree>
    <p:extLst>
      <p:ext uri="{BB962C8B-B14F-4D97-AF65-F5344CB8AC3E}">
        <p14:creationId xmlns:p14="http://schemas.microsoft.com/office/powerpoint/2010/main" val="478669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NICHOLAS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So that… we can understand whether we are we using/training interpreters well? Are we modifying dosage of intervention to match additional need?</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3</a:t>
            </a:fld>
            <a:endParaRPr lang="en-US"/>
          </a:p>
        </p:txBody>
      </p:sp>
    </p:spTree>
    <p:extLst>
      <p:ext uri="{BB962C8B-B14F-4D97-AF65-F5344CB8AC3E}">
        <p14:creationId xmlns:p14="http://schemas.microsoft.com/office/powerpoint/2010/main" val="705695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p:txBody>
      </p:sp>
      <p:sp>
        <p:nvSpPr>
          <p:cNvPr id="4" name="Slide Number Placeholder 3"/>
          <p:cNvSpPr>
            <a:spLocks noGrp="1"/>
          </p:cNvSpPr>
          <p:nvPr>
            <p:ph type="sldNum" sz="quarter" idx="5"/>
          </p:nvPr>
        </p:nvSpPr>
        <p:spPr/>
        <p:txBody>
          <a:bodyPr/>
          <a:lstStyle/>
          <a:p>
            <a:fld id="{44BAE9E6-FC52-7F4E-B22E-76509B4751CB}" type="slidenum">
              <a:rPr lang="en-US" smtClean="0"/>
              <a:t>31</a:t>
            </a:fld>
            <a:endParaRPr lang="en-US"/>
          </a:p>
        </p:txBody>
      </p:sp>
    </p:spTree>
    <p:extLst>
      <p:ext uri="{BB962C8B-B14F-4D97-AF65-F5344CB8AC3E}">
        <p14:creationId xmlns:p14="http://schemas.microsoft.com/office/powerpoint/2010/main" val="2180149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p:txBody>
      </p:sp>
      <p:sp>
        <p:nvSpPr>
          <p:cNvPr id="4" name="Slide Number Placeholder 3"/>
          <p:cNvSpPr>
            <a:spLocks noGrp="1"/>
          </p:cNvSpPr>
          <p:nvPr>
            <p:ph type="sldNum" sz="quarter" idx="5"/>
          </p:nvPr>
        </p:nvSpPr>
        <p:spPr/>
        <p:txBody>
          <a:bodyPr/>
          <a:lstStyle/>
          <a:p>
            <a:fld id="{44BAE9E6-FC52-7F4E-B22E-76509B4751CB}" type="slidenum">
              <a:rPr lang="en-US" smtClean="0"/>
              <a:t>32</a:t>
            </a:fld>
            <a:endParaRPr lang="en-US"/>
          </a:p>
        </p:txBody>
      </p:sp>
    </p:spTree>
    <p:extLst>
      <p:ext uri="{BB962C8B-B14F-4D97-AF65-F5344CB8AC3E}">
        <p14:creationId xmlns:p14="http://schemas.microsoft.com/office/powerpoint/2010/main" val="4247235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NICHOLAS</a:t>
            </a:r>
          </a:p>
          <a:p>
            <a:endParaRPr lang="en-US" dirty="0"/>
          </a:p>
          <a:p>
            <a:endParaRPr lang="en-US" dirty="0"/>
          </a:p>
          <a:p>
            <a:r>
              <a:rPr lang="en-US" dirty="0"/>
              <a:t>Perform live demo of pivot table and chart creation in Excel aligned with our multi-layered critical question. Incorporate data equity best practices (color, ordering, etc.)</a:t>
            </a:r>
          </a:p>
        </p:txBody>
      </p:sp>
      <p:sp>
        <p:nvSpPr>
          <p:cNvPr id="4" name="Slide Number Placeholder 3"/>
          <p:cNvSpPr>
            <a:spLocks noGrp="1"/>
          </p:cNvSpPr>
          <p:nvPr>
            <p:ph type="sldNum" sz="quarter" idx="5"/>
          </p:nvPr>
        </p:nvSpPr>
        <p:spPr/>
        <p:txBody>
          <a:bodyPr/>
          <a:lstStyle/>
          <a:p>
            <a:fld id="{44BAE9E6-FC52-7F4E-B22E-76509B4751CB}" type="slidenum">
              <a:rPr lang="en-US" smtClean="0"/>
              <a:t>33</a:t>
            </a:fld>
            <a:endParaRPr lang="en-US"/>
          </a:p>
        </p:txBody>
      </p:sp>
    </p:spTree>
    <p:extLst>
      <p:ext uri="{BB962C8B-B14F-4D97-AF65-F5344CB8AC3E}">
        <p14:creationId xmlns:p14="http://schemas.microsoft.com/office/powerpoint/2010/main" val="1777613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Pick a question that you have the elements for. It’s more about the process right now.</a:t>
            </a:r>
          </a:p>
          <a:p>
            <a:endParaRPr lang="en-US" dirty="0"/>
          </a:p>
          <a:p>
            <a:r>
              <a:rPr lang="en-US" dirty="0"/>
              <a:t>Refer to the handout with sample critical questions aligned with our data template.</a:t>
            </a:r>
          </a:p>
        </p:txBody>
      </p:sp>
      <p:sp>
        <p:nvSpPr>
          <p:cNvPr id="4" name="Slide Number Placeholder 3"/>
          <p:cNvSpPr>
            <a:spLocks noGrp="1"/>
          </p:cNvSpPr>
          <p:nvPr>
            <p:ph type="sldNum" sz="quarter" idx="5"/>
          </p:nvPr>
        </p:nvSpPr>
        <p:spPr/>
        <p:txBody>
          <a:bodyPr/>
          <a:lstStyle/>
          <a:p>
            <a:fld id="{44BAE9E6-FC52-7F4E-B22E-76509B4751CB}" type="slidenum">
              <a:rPr lang="en-US" smtClean="0"/>
              <a:t>34</a:t>
            </a:fld>
            <a:endParaRPr lang="en-US"/>
          </a:p>
        </p:txBody>
      </p:sp>
    </p:spTree>
    <p:extLst>
      <p:ext uri="{BB962C8B-B14F-4D97-AF65-F5344CB8AC3E}">
        <p14:creationId xmlns:p14="http://schemas.microsoft.com/office/powerpoint/2010/main" val="3676895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endParaRPr lang="en-US" dirty="0"/>
          </a:p>
          <a:p>
            <a:r>
              <a:rPr lang="en-US" dirty="0"/>
              <a:t>Use the break to select a critical question if you have not already.</a:t>
            </a:r>
          </a:p>
          <a:p>
            <a:endParaRPr lang="en-US" dirty="0"/>
          </a:p>
          <a:p>
            <a:r>
              <a:rPr lang="en-US" dirty="0"/>
              <a:t>(</a:t>
            </a:r>
            <a:r>
              <a:rPr lang="en-US" dirty="0" err="1"/>
              <a:t>Raygun</a:t>
            </a:r>
            <a:r>
              <a:rPr lang="en-US" dirty="0"/>
              <a:t>)</a:t>
            </a:r>
          </a:p>
        </p:txBody>
      </p:sp>
      <p:sp>
        <p:nvSpPr>
          <p:cNvPr id="4" name="Slide Number Placeholder 3"/>
          <p:cNvSpPr>
            <a:spLocks noGrp="1"/>
          </p:cNvSpPr>
          <p:nvPr>
            <p:ph type="sldNum" sz="quarter" idx="5"/>
          </p:nvPr>
        </p:nvSpPr>
        <p:spPr/>
        <p:txBody>
          <a:bodyPr/>
          <a:lstStyle/>
          <a:p>
            <a:fld id="{44BAE9E6-FC52-7F4E-B22E-76509B4751CB}" type="slidenum">
              <a:rPr lang="en-US" smtClean="0"/>
              <a:t>35</a:t>
            </a:fld>
            <a:endParaRPr lang="en-US"/>
          </a:p>
        </p:txBody>
      </p:sp>
    </p:spTree>
    <p:extLst>
      <p:ext uri="{BB962C8B-B14F-4D97-AF65-F5344CB8AC3E}">
        <p14:creationId xmlns:p14="http://schemas.microsoft.com/office/powerpoint/2010/main" val="3596903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 </a:t>
            </a:r>
          </a:p>
          <a:p>
            <a:endParaRPr lang="en-US" dirty="0"/>
          </a:p>
          <a:p>
            <a:r>
              <a:rPr lang="en-US" dirty="0"/>
              <a:t>Preview our </a:t>
            </a:r>
            <a:r>
              <a:rPr lang="en-US" dirty="0" err="1"/>
              <a:t>shareback</a:t>
            </a:r>
            <a:r>
              <a:rPr lang="en-US" dirty="0"/>
              <a:t> procedure. Provide privacy guidelines:</a:t>
            </a:r>
          </a:p>
          <a:p>
            <a:pPr marL="171450" indent="-171450">
              <a:buFont typeface="Arial" panose="020B0604020202020204" pitchFamily="34" charset="0"/>
              <a:buChar char="•"/>
            </a:pPr>
            <a:r>
              <a:rPr lang="en-US" dirty="0"/>
              <a:t>No direct identifiers</a:t>
            </a:r>
          </a:p>
          <a:p>
            <a:pPr marL="171450" indent="-171450">
              <a:buFont typeface="Arial" panose="020B0604020202020204" pitchFamily="34" charset="0"/>
              <a:buChar char="•"/>
            </a:pPr>
            <a:r>
              <a:rPr lang="en-US" dirty="0"/>
              <a:t>Aggregate groups</a:t>
            </a:r>
          </a:p>
          <a:p>
            <a:pPr marL="628650" lvl="1" indent="-171450">
              <a:buFont typeface="Arial" panose="020B0604020202020204" pitchFamily="34" charset="0"/>
              <a:buChar char="•"/>
            </a:pPr>
            <a:r>
              <a:rPr lang="en-US" dirty="0"/>
              <a:t>Copy/paste to new table and suppress small cells</a:t>
            </a:r>
          </a:p>
          <a:p>
            <a:pPr marL="171450" indent="-171450">
              <a:buFont typeface="Arial" panose="020B0604020202020204" pitchFamily="34" charset="0"/>
              <a:buChar char="•"/>
            </a:pPr>
            <a:r>
              <a:rPr lang="en-US" dirty="0"/>
              <a:t>Follow state guidelines, </a:t>
            </a:r>
          </a:p>
          <a:p>
            <a:endParaRPr lang="en-US" dirty="0"/>
          </a:p>
          <a:p>
            <a:r>
              <a:rPr lang="en-US" dirty="0"/>
              <a:t>Some may use the fake data set and it won’t matter.</a:t>
            </a:r>
          </a:p>
          <a:p>
            <a:endParaRPr lang="en-US" dirty="0"/>
          </a:p>
          <a:p>
            <a:r>
              <a:rPr lang="en-US" dirty="0"/>
              <a:t>If someone needs support with data linking, let us know. </a:t>
            </a:r>
          </a:p>
          <a:p>
            <a:endParaRPr lang="en-US" dirty="0"/>
          </a:p>
          <a:p>
            <a:r>
              <a:rPr lang="en-US" dirty="0"/>
              <a:t>Partway through small group time, mention data viz resources if anybody is interested.</a:t>
            </a:r>
          </a:p>
          <a:p>
            <a:endParaRPr lang="en-US" dirty="0"/>
          </a:p>
          <a:p>
            <a:r>
              <a:rPr lang="en-US" dirty="0"/>
              <a:t>Sharing visuals are encouraged, but not required – in which case, lesson learned. </a:t>
            </a:r>
          </a:p>
          <a:p>
            <a:endParaRPr lang="en-US" dirty="0"/>
          </a:p>
          <a:p>
            <a:r>
              <a:rPr lang="en-US" dirty="0"/>
              <a:t>As you start to gather results toward the end of this process, I want you to start discussing (Look Think Act) – what do you notice? What are some possible interpretations? What are some possible action items? What other data might you need to help interpret and take action?</a:t>
            </a:r>
          </a:p>
        </p:txBody>
      </p:sp>
      <p:sp>
        <p:nvSpPr>
          <p:cNvPr id="4" name="Slide Number Placeholder 3"/>
          <p:cNvSpPr>
            <a:spLocks noGrp="1"/>
          </p:cNvSpPr>
          <p:nvPr>
            <p:ph type="sldNum" sz="quarter" idx="5"/>
          </p:nvPr>
        </p:nvSpPr>
        <p:spPr/>
        <p:txBody>
          <a:bodyPr/>
          <a:lstStyle/>
          <a:p>
            <a:fld id="{44BAE9E6-FC52-7F4E-B22E-76509B4751CB}" type="slidenum">
              <a:rPr lang="en-US" smtClean="0"/>
              <a:t>36</a:t>
            </a:fld>
            <a:endParaRPr lang="en-US"/>
          </a:p>
        </p:txBody>
      </p:sp>
    </p:spTree>
    <p:extLst>
      <p:ext uri="{BB962C8B-B14F-4D97-AF65-F5344CB8AC3E}">
        <p14:creationId xmlns:p14="http://schemas.microsoft.com/office/powerpoint/2010/main" val="1445486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KELLEN</a:t>
            </a:r>
          </a:p>
          <a:p>
            <a:endParaRPr lang="en-US" dirty="0"/>
          </a:p>
          <a:p>
            <a:r>
              <a:rPr lang="en-US" dirty="0"/>
              <a:t>Keep this on the screen during small-groups</a:t>
            </a:r>
          </a:p>
        </p:txBody>
      </p:sp>
      <p:sp>
        <p:nvSpPr>
          <p:cNvPr id="4" name="Slide Number Placeholder 3"/>
          <p:cNvSpPr>
            <a:spLocks noGrp="1"/>
          </p:cNvSpPr>
          <p:nvPr>
            <p:ph type="sldNum" sz="quarter" idx="5"/>
          </p:nvPr>
        </p:nvSpPr>
        <p:spPr/>
        <p:txBody>
          <a:bodyPr/>
          <a:lstStyle/>
          <a:p>
            <a:fld id="{44BAE9E6-FC52-7F4E-B22E-76509B4751CB}" type="slidenum">
              <a:rPr lang="en-US" smtClean="0"/>
              <a:t>37</a:t>
            </a:fld>
            <a:endParaRPr lang="en-US"/>
          </a:p>
        </p:txBody>
      </p:sp>
    </p:spTree>
    <p:extLst>
      <p:ext uri="{BB962C8B-B14F-4D97-AF65-F5344CB8AC3E}">
        <p14:creationId xmlns:p14="http://schemas.microsoft.com/office/powerpoint/2010/main" val="1132545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44BAE9E6-FC52-7F4E-B22E-76509B4751CB}" type="slidenum">
              <a:rPr lang="en-US" smtClean="0"/>
              <a:t>38</a:t>
            </a:fld>
            <a:endParaRPr lang="en-US"/>
          </a:p>
        </p:txBody>
      </p:sp>
    </p:spTree>
    <p:extLst>
      <p:ext uri="{BB962C8B-B14F-4D97-AF65-F5344CB8AC3E}">
        <p14:creationId xmlns:p14="http://schemas.microsoft.com/office/powerpoint/2010/main" val="1812878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 facilitates discussion.</a:t>
            </a:r>
          </a:p>
          <a:p>
            <a:r>
              <a:rPr lang="en-US" dirty="0"/>
              <a:t>NICHOLAS manages Zoom permissions</a:t>
            </a:r>
          </a:p>
          <a:p>
            <a:endParaRPr lang="en-US" dirty="0"/>
          </a:p>
          <a:p>
            <a:r>
              <a:rPr lang="en-US" dirty="0"/>
              <a:t>Reminder: Try to have your data in aggregate groups, follow state guidelines, copy/paste to new table and remove small cells.</a:t>
            </a:r>
          </a:p>
          <a:p>
            <a:endParaRPr lang="en-US" dirty="0"/>
          </a:p>
          <a:p>
            <a:r>
              <a:rPr lang="en-US" dirty="0"/>
              <a:t>Some may use the fake data set and it won’t matter.</a:t>
            </a:r>
          </a:p>
          <a:p>
            <a:endParaRPr lang="en-US" dirty="0"/>
          </a:p>
          <a:p>
            <a:r>
              <a:rPr lang="en-US" dirty="0"/>
              <a:t>Encourage sharing on the Zoom link so we can all see. Some groups may not wish to share, though, that’s okay. Encourage sharing a few key insights.</a:t>
            </a:r>
          </a:p>
        </p:txBody>
      </p:sp>
      <p:sp>
        <p:nvSpPr>
          <p:cNvPr id="4" name="Slide Number Placeholder 3"/>
          <p:cNvSpPr>
            <a:spLocks noGrp="1"/>
          </p:cNvSpPr>
          <p:nvPr>
            <p:ph type="sldNum" sz="quarter" idx="5"/>
          </p:nvPr>
        </p:nvSpPr>
        <p:spPr/>
        <p:txBody>
          <a:bodyPr/>
          <a:lstStyle/>
          <a:p>
            <a:fld id="{44BAE9E6-FC52-7F4E-B22E-76509B4751CB}" type="slidenum">
              <a:rPr lang="en-US" smtClean="0"/>
              <a:t>39</a:t>
            </a:fld>
            <a:endParaRPr lang="en-US"/>
          </a:p>
        </p:txBody>
      </p:sp>
    </p:spTree>
    <p:extLst>
      <p:ext uri="{BB962C8B-B14F-4D97-AF65-F5344CB8AC3E}">
        <p14:creationId xmlns:p14="http://schemas.microsoft.com/office/powerpoint/2010/main" val="3998827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a:p>
            <a:endParaRPr lang="en-US" dirty="0"/>
          </a:p>
          <a:p>
            <a:r>
              <a:rPr lang="en-US" dirty="0"/>
              <a:t>What’s one thing you can do RIGHT AWAY when you get home to reinforce your learning?</a:t>
            </a:r>
          </a:p>
        </p:txBody>
      </p:sp>
      <p:sp>
        <p:nvSpPr>
          <p:cNvPr id="4" name="Slide Number Placeholder 3"/>
          <p:cNvSpPr>
            <a:spLocks noGrp="1"/>
          </p:cNvSpPr>
          <p:nvPr>
            <p:ph type="sldNum" sz="quarter" idx="5"/>
          </p:nvPr>
        </p:nvSpPr>
        <p:spPr/>
        <p:txBody>
          <a:bodyPr/>
          <a:lstStyle/>
          <a:p>
            <a:fld id="{44BAE9E6-FC52-7F4E-B22E-76509B4751CB}" type="slidenum">
              <a:rPr lang="en-US" smtClean="0"/>
              <a:t>40</a:t>
            </a:fld>
            <a:endParaRPr lang="en-US"/>
          </a:p>
        </p:txBody>
      </p:sp>
    </p:spTree>
    <p:extLst>
      <p:ext uri="{BB962C8B-B14F-4D97-AF65-F5344CB8AC3E}">
        <p14:creationId xmlns:p14="http://schemas.microsoft.com/office/powerpoint/2010/main" val="130738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a:p>
            <a:endParaRPr lang="en-US" dirty="0"/>
          </a:p>
          <a:p>
            <a:r>
              <a:rPr lang="en-US" dirty="0"/>
              <a:t>Switch to screen share of Kellen’s pivot tables/dashboard</a:t>
            </a:r>
          </a:p>
        </p:txBody>
      </p:sp>
      <p:sp>
        <p:nvSpPr>
          <p:cNvPr id="4" name="Slide Number Placeholder 3"/>
          <p:cNvSpPr>
            <a:spLocks noGrp="1"/>
          </p:cNvSpPr>
          <p:nvPr>
            <p:ph type="sldNum" sz="quarter" idx="5"/>
          </p:nvPr>
        </p:nvSpPr>
        <p:spPr/>
        <p:txBody>
          <a:bodyPr/>
          <a:lstStyle/>
          <a:p>
            <a:fld id="{44BAE9E6-FC52-7F4E-B22E-76509B4751CB}" type="slidenum">
              <a:rPr lang="en-US" smtClean="0"/>
              <a:t>4</a:t>
            </a:fld>
            <a:endParaRPr lang="en-US"/>
          </a:p>
        </p:txBody>
      </p:sp>
    </p:spTree>
    <p:extLst>
      <p:ext uri="{BB962C8B-B14F-4D97-AF65-F5344CB8AC3E}">
        <p14:creationId xmlns:p14="http://schemas.microsoft.com/office/powerpoint/2010/main" val="1330605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NICHOLAS</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41</a:t>
            </a:fld>
            <a:endParaRPr lang="en-US"/>
          </a:p>
        </p:txBody>
      </p:sp>
    </p:spTree>
    <p:extLst>
      <p:ext uri="{BB962C8B-B14F-4D97-AF65-F5344CB8AC3E}">
        <p14:creationId xmlns:p14="http://schemas.microsoft.com/office/powerpoint/2010/main" val="2719360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NICHOLAS</a:t>
            </a:r>
          </a:p>
          <a:p>
            <a:endParaRPr lang="en-US" dirty="0"/>
          </a:p>
        </p:txBody>
      </p:sp>
      <p:sp>
        <p:nvSpPr>
          <p:cNvPr id="4" name="Slide Number Placeholder 3"/>
          <p:cNvSpPr>
            <a:spLocks noGrp="1"/>
          </p:cNvSpPr>
          <p:nvPr>
            <p:ph type="sldNum" sz="quarter" idx="5"/>
          </p:nvPr>
        </p:nvSpPr>
        <p:spPr/>
        <p:txBody>
          <a:bodyPr/>
          <a:lstStyle/>
          <a:p>
            <a:fld id="{5AE7A38C-5F75-D34C-8EEB-9617AEF57B70}" type="slidenum">
              <a:rPr lang="en-US" smtClean="0"/>
              <a:t>42</a:t>
            </a:fld>
            <a:endParaRPr lang="en-US"/>
          </a:p>
        </p:txBody>
      </p:sp>
    </p:spTree>
    <p:extLst>
      <p:ext uri="{BB962C8B-B14F-4D97-AF65-F5344CB8AC3E}">
        <p14:creationId xmlns:p14="http://schemas.microsoft.com/office/powerpoint/2010/main" val="2942784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NICHOLAS</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43</a:t>
            </a:fld>
            <a:endParaRPr lang="en-US"/>
          </a:p>
        </p:txBody>
      </p:sp>
    </p:spTree>
    <p:extLst>
      <p:ext uri="{BB962C8B-B14F-4D97-AF65-F5344CB8AC3E}">
        <p14:creationId xmlns:p14="http://schemas.microsoft.com/office/powerpoint/2010/main" val="169784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NICHOLAS</a:t>
            </a:r>
          </a:p>
          <a:p>
            <a:endParaRPr lang="en-US" dirty="0"/>
          </a:p>
          <a:p>
            <a:r>
              <a:rPr lang="en-US" dirty="0"/>
              <a:t>Reminder about having brought your critical question of interest. Keep it handy. Download the handout with sample critical question tied to the data template (we have some printed copies, too).</a:t>
            </a:r>
          </a:p>
          <a:p>
            <a:endParaRPr lang="en-US" dirty="0"/>
          </a:p>
          <a:p>
            <a:r>
              <a:rPr lang="en-US" dirty="0"/>
              <a:t>This is truly a workshop – this is a safe place to experiment with small-group guided facilitation.</a:t>
            </a:r>
          </a:p>
          <a:p>
            <a:endParaRPr lang="en-US" dirty="0"/>
          </a:p>
          <a:p>
            <a:r>
              <a:rPr lang="en-US" dirty="0"/>
              <a:t>Make sure to download materials, especially sample data to be used later.</a:t>
            </a:r>
          </a:p>
          <a:p>
            <a:endParaRPr lang="en-US" dirty="0"/>
          </a:p>
          <a:p>
            <a:r>
              <a:rPr lang="en-US" dirty="0"/>
              <a:t>If you don’t know Excel</a:t>
            </a:r>
          </a:p>
        </p:txBody>
      </p:sp>
      <p:sp>
        <p:nvSpPr>
          <p:cNvPr id="4" name="Slide Number Placeholder 3"/>
          <p:cNvSpPr>
            <a:spLocks noGrp="1"/>
          </p:cNvSpPr>
          <p:nvPr>
            <p:ph type="sldNum" sz="quarter" idx="5"/>
          </p:nvPr>
        </p:nvSpPr>
        <p:spPr/>
        <p:txBody>
          <a:bodyPr/>
          <a:lstStyle/>
          <a:p>
            <a:fld id="{44BAE9E6-FC52-7F4E-B22E-76509B4751CB}" type="slidenum">
              <a:rPr lang="en-US" smtClean="0"/>
              <a:t>5</a:t>
            </a:fld>
            <a:endParaRPr lang="en-US"/>
          </a:p>
        </p:txBody>
      </p:sp>
    </p:spTree>
    <p:extLst>
      <p:ext uri="{BB962C8B-B14F-4D97-AF65-F5344CB8AC3E}">
        <p14:creationId xmlns:p14="http://schemas.microsoft.com/office/powerpoint/2010/main" val="4085973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fld id="{44BAE9E6-FC52-7F4E-B22E-76509B4751CB}" type="slidenum">
              <a:rPr lang="en-US" smtClean="0"/>
              <a:t>6</a:t>
            </a:fld>
            <a:endParaRPr lang="en-US"/>
          </a:p>
        </p:txBody>
      </p:sp>
    </p:spTree>
    <p:extLst>
      <p:ext uri="{BB962C8B-B14F-4D97-AF65-F5344CB8AC3E}">
        <p14:creationId xmlns:p14="http://schemas.microsoft.com/office/powerpoint/2010/main" val="1131082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spcBef>
                <a:spcPts val="500"/>
              </a:spcBef>
              <a:buNone/>
            </a:pPr>
            <a:r>
              <a:rPr lang="en-US" dirty="0"/>
              <a:t>LISA</a:t>
            </a:r>
          </a:p>
          <a:p>
            <a:pPr lvl="1">
              <a:lnSpc>
                <a:spcPct val="120000"/>
              </a:lnSpc>
              <a:spcBef>
                <a:spcPts val="500"/>
              </a:spcBef>
              <a:buNone/>
            </a:pPr>
            <a:endParaRPr lang="en-US" dirty="0"/>
          </a:p>
          <a:p>
            <a:pPr lvl="1">
              <a:lnSpc>
                <a:spcPct val="120000"/>
              </a:lnSpc>
              <a:spcBef>
                <a:spcPts val="500"/>
              </a:spcBef>
              <a:buChar char="•"/>
            </a:pPr>
            <a:r>
              <a:rPr lang="en-US" dirty="0"/>
              <a:t>Popcorn out your state name</a:t>
            </a:r>
          </a:p>
          <a:p>
            <a:pPr lvl="1">
              <a:lnSpc>
                <a:spcPct val="120000"/>
              </a:lnSpc>
              <a:spcBef>
                <a:spcPts val="500"/>
              </a:spcBef>
              <a:buChar char="•"/>
            </a:pPr>
            <a:r>
              <a:rPr lang="en-US" dirty="0"/>
              <a:t>Part C or Part B 619?</a:t>
            </a:r>
          </a:p>
          <a:p>
            <a:pPr lvl="1">
              <a:lnSpc>
                <a:spcPct val="120000"/>
              </a:lnSpc>
              <a:spcBef>
                <a:spcPts val="500"/>
              </a:spcBef>
              <a:buChar char="•"/>
            </a:pPr>
            <a:r>
              <a:rPr lang="en-US" dirty="0"/>
              <a:t>State data manager, state coordinators, family representative, TA provider, higher education, local program representative?</a:t>
            </a:r>
          </a:p>
          <a:p>
            <a:pPr lvl="1">
              <a:lnSpc>
                <a:spcPct val="120000"/>
              </a:lnSpc>
              <a:spcBef>
                <a:spcPts val="500"/>
              </a:spcBef>
              <a:buChar char="•"/>
            </a:pPr>
            <a:r>
              <a:rPr lang="en-US" dirty="0"/>
              <a:t>Approach to child outcomes measurement: COS, publisher algorithm, state-developed, other?</a:t>
            </a:r>
          </a:p>
        </p:txBody>
      </p:sp>
      <p:sp>
        <p:nvSpPr>
          <p:cNvPr id="4" name="Slide Number Placeholder 3"/>
          <p:cNvSpPr>
            <a:spLocks noGrp="1"/>
          </p:cNvSpPr>
          <p:nvPr>
            <p:ph type="sldNum" sz="quarter" idx="5"/>
          </p:nvPr>
        </p:nvSpPr>
        <p:spPr/>
        <p:txBody>
          <a:bodyPr/>
          <a:lstStyle/>
          <a:p>
            <a:fld id="{44BAE9E6-FC52-7F4E-B22E-76509B4751CB}" type="slidenum">
              <a:rPr lang="en-US" smtClean="0"/>
              <a:t>7</a:t>
            </a:fld>
            <a:endParaRPr lang="en-US"/>
          </a:p>
        </p:txBody>
      </p:sp>
    </p:spTree>
    <p:extLst>
      <p:ext uri="{BB962C8B-B14F-4D97-AF65-F5344CB8AC3E}">
        <p14:creationId xmlns:p14="http://schemas.microsoft.com/office/powerpoint/2010/main" val="734874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endParaRPr lang="en-US" dirty="0"/>
          </a:p>
          <a:p>
            <a:r>
              <a:rPr lang="en-US" dirty="0"/>
              <a:t>Show of hands by each category: What is your current level of knowledge about child outcomes measurement?</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8</a:t>
            </a:fld>
            <a:endParaRPr lang="en-US"/>
          </a:p>
        </p:txBody>
      </p:sp>
    </p:spTree>
    <p:extLst>
      <p:ext uri="{BB962C8B-B14F-4D97-AF65-F5344CB8AC3E}">
        <p14:creationId xmlns:p14="http://schemas.microsoft.com/office/powerpoint/2010/main" val="356829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endParaRPr lang="en-US" dirty="0"/>
          </a:p>
          <a:p>
            <a:r>
              <a:rPr lang="en-US" dirty="0"/>
              <a:t>Show of hands by each category: What is your current level of comfort with Excel?</a:t>
            </a:r>
          </a:p>
          <a:p>
            <a:endParaRPr lang="en-US" dirty="0"/>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9</a:t>
            </a:fld>
            <a:endParaRPr lang="en-US"/>
          </a:p>
        </p:txBody>
      </p:sp>
    </p:spTree>
    <p:extLst>
      <p:ext uri="{BB962C8B-B14F-4D97-AF65-F5344CB8AC3E}">
        <p14:creationId xmlns:p14="http://schemas.microsoft.com/office/powerpoint/2010/main" val="42837758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rgbClr val="154578"/>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rgbClr val="1545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 &amp; Affiliations</a:t>
            </a:r>
          </a:p>
        </p:txBody>
      </p:sp>
      <p:sp>
        <p:nvSpPr>
          <p:cNvPr id="8" name="Rectangle 7">
            <a:extLst>
              <a:ext uri="{FF2B5EF4-FFF2-40B4-BE49-F238E27FC236}">
                <a16:creationId xmlns:a16="http://schemas.microsoft.com/office/drawing/2014/main" id="{ABD73571-B3E4-DE42-9902-1FEBA637C67C}"/>
              </a:ext>
            </a:extLst>
          </p:cNvPr>
          <p:cNvSpPr/>
          <p:nvPr/>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pic>
        <p:nvPicPr>
          <p:cNvPr id="14" name="Picture 13" descr="DaSy: The Center for IDEA Early Childhood Data Systems">
            <a:extLst>
              <a:ext uri="{FF2B5EF4-FFF2-40B4-BE49-F238E27FC236}">
                <a16:creationId xmlns:a16="http://schemas.microsoft.com/office/drawing/2014/main" id="{F5A54E87-9A80-F444-BFD1-B8C0B8C7D4B6}"/>
              </a:ext>
            </a:extLst>
          </p:cNvPr>
          <p:cNvPicPr>
            <a:picLocks noChangeAspect="1"/>
          </p:cNvPicPr>
          <p:nvPr/>
        </p:nvPicPr>
        <p:blipFill>
          <a:blip r:embed="rId2"/>
          <a:stretch>
            <a:fillRect/>
          </a:stretch>
        </p:blipFill>
        <p:spPr>
          <a:xfrm>
            <a:off x="577908" y="212835"/>
            <a:ext cx="877824" cy="731520"/>
          </a:xfrm>
          <a:prstGeom prst="rect">
            <a:avLst/>
          </a:prstGeom>
        </p:spPr>
      </p:pic>
      <p:pic>
        <p:nvPicPr>
          <p:cNvPr id="16" name="Picture 15" descr="ECTA Early Childhood Technical Assistance Logo">
            <a:extLst>
              <a:ext uri="{FF2B5EF4-FFF2-40B4-BE49-F238E27FC236}">
                <a16:creationId xmlns:a16="http://schemas.microsoft.com/office/drawing/2014/main" id="{E4112AFF-C58E-474E-8981-7FD046EF15D3}"/>
              </a:ext>
            </a:extLst>
          </p:cNvPr>
          <p:cNvPicPr>
            <a:picLocks noChangeAspect="1"/>
          </p:cNvPicPr>
          <p:nvPr/>
        </p:nvPicPr>
        <p:blipFill rotWithShape="1">
          <a:blip r:embed="rId3"/>
          <a:srcRect t="8200"/>
          <a:stretch/>
        </p:blipFill>
        <p:spPr>
          <a:xfrm>
            <a:off x="1602676" y="303005"/>
            <a:ext cx="1120580" cy="685800"/>
          </a:xfrm>
          <a:prstGeom prst="rect">
            <a:avLst/>
          </a:prstGeom>
        </p:spPr>
      </p:pic>
      <p:sp>
        <p:nvSpPr>
          <p:cNvPr id="17" name="Rectangle 16">
            <a:extLst>
              <a:ext uri="{FF2B5EF4-FFF2-40B4-BE49-F238E27FC236}">
                <a16:creationId xmlns:a16="http://schemas.microsoft.com/office/drawing/2014/main" id="{C374A6F4-91D9-9B4F-95CF-461B3C035B94}"/>
              </a:ext>
            </a:extLst>
          </p:cNvPr>
          <p:cNvSpPr/>
          <p:nvPr/>
        </p:nvSpPr>
        <p:spPr>
          <a:xfrm>
            <a:off x="0" y="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spTree>
    <p:extLst>
      <p:ext uri="{BB962C8B-B14F-4D97-AF65-F5344CB8AC3E}">
        <p14:creationId xmlns:p14="http://schemas.microsoft.com/office/powerpoint/2010/main" val="828979702"/>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sp>
        <p:nvSpPr>
          <p:cNvPr id="9" name="Rectangle 8">
            <a:extLst>
              <a:ext uri="{FF2B5EF4-FFF2-40B4-BE49-F238E27FC236}">
                <a16:creationId xmlns:a16="http://schemas.microsoft.com/office/drawing/2014/main" id="{D5E6F029-3380-DA41-B576-60CC4FA826D5}"/>
              </a:ext>
            </a:extLst>
          </p:cNvPr>
          <p:cNvSpPr/>
          <p:nvPr/>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sp>
        <p:nvSpPr>
          <p:cNvPr id="12" name="Rectangle 11">
            <a:extLst>
              <a:ext uri="{FF2B5EF4-FFF2-40B4-BE49-F238E27FC236}">
                <a16:creationId xmlns:a16="http://schemas.microsoft.com/office/drawing/2014/main" id="{3506C722-754B-9646-943B-C6D19FAED5F2}"/>
              </a:ext>
            </a:extLst>
          </p:cNvPr>
          <p:cNvSpPr/>
          <p:nvPr/>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pic>
        <p:nvPicPr>
          <p:cNvPr id="5" name="Picture 4" descr="DaSy: The Center for IDEA Early Childhood Data Systems">
            <a:extLst>
              <a:ext uri="{FF2B5EF4-FFF2-40B4-BE49-F238E27FC236}">
                <a16:creationId xmlns:a16="http://schemas.microsoft.com/office/drawing/2014/main" id="{1E644039-3F65-CB4E-DECB-1E21283A8D92}"/>
              </a:ext>
            </a:extLst>
          </p:cNvPr>
          <p:cNvPicPr>
            <a:picLocks noChangeAspect="1"/>
          </p:cNvPicPr>
          <p:nvPr/>
        </p:nvPicPr>
        <p:blipFill>
          <a:blip r:embed="rId2"/>
          <a:stretch>
            <a:fillRect/>
          </a:stretch>
        </p:blipFill>
        <p:spPr>
          <a:xfrm>
            <a:off x="9547228" y="6027515"/>
            <a:ext cx="768096" cy="640080"/>
          </a:xfrm>
          <a:prstGeom prst="rect">
            <a:avLst/>
          </a:prstGeom>
        </p:spPr>
      </p:pic>
      <p:pic>
        <p:nvPicPr>
          <p:cNvPr id="6" name="Picture 5" descr="ECTA Early Childhood Technical Assistance Logo">
            <a:extLst>
              <a:ext uri="{FF2B5EF4-FFF2-40B4-BE49-F238E27FC236}">
                <a16:creationId xmlns:a16="http://schemas.microsoft.com/office/drawing/2014/main" id="{C85AA539-F03A-708C-4582-6FD8210F5C66}"/>
              </a:ext>
            </a:extLst>
          </p:cNvPr>
          <p:cNvPicPr>
            <a:picLocks noChangeAspect="1"/>
          </p:cNvPicPr>
          <p:nvPr/>
        </p:nvPicPr>
        <p:blipFill rotWithShape="1">
          <a:blip r:embed="rId3"/>
          <a:srcRect t="8200"/>
          <a:stretch/>
        </p:blipFill>
        <p:spPr>
          <a:xfrm>
            <a:off x="10410151" y="6096954"/>
            <a:ext cx="971169" cy="594360"/>
          </a:xfrm>
          <a:prstGeom prst="rect">
            <a:avLst/>
          </a:prstGeom>
        </p:spPr>
      </p:pic>
    </p:spTree>
    <p:extLst>
      <p:ext uri="{BB962C8B-B14F-4D97-AF65-F5344CB8AC3E}">
        <p14:creationId xmlns:p14="http://schemas.microsoft.com/office/powerpoint/2010/main" val="274683700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sp>
        <p:nvSpPr>
          <p:cNvPr id="11" name="Rectangle 10">
            <a:extLst>
              <a:ext uri="{FF2B5EF4-FFF2-40B4-BE49-F238E27FC236}">
                <a16:creationId xmlns:a16="http://schemas.microsoft.com/office/drawing/2014/main" id="{9FE2ABC8-C21A-6B44-9D8E-5E2C4F7613AB}"/>
              </a:ext>
            </a:extLst>
          </p:cNvPr>
          <p:cNvSpPr/>
          <p:nvPr/>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sp>
        <p:nvSpPr>
          <p:cNvPr id="12" name="Date Placeholder 3">
            <a:extLst>
              <a:ext uri="{FF2B5EF4-FFF2-40B4-BE49-F238E27FC236}">
                <a16:creationId xmlns:a16="http://schemas.microsoft.com/office/drawing/2014/main" id="{FAA1E1D3-B500-0048-B59E-E681E97EA974}"/>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pic>
        <p:nvPicPr>
          <p:cNvPr id="5" name="Picture 4" descr="DaSy: The Center for IDEA Early Childhood Data Systems">
            <a:extLst>
              <a:ext uri="{FF2B5EF4-FFF2-40B4-BE49-F238E27FC236}">
                <a16:creationId xmlns:a16="http://schemas.microsoft.com/office/drawing/2014/main" id="{AFEF2EB5-0FCF-4F84-8968-B37D629BB085}"/>
              </a:ext>
            </a:extLst>
          </p:cNvPr>
          <p:cNvPicPr>
            <a:picLocks noChangeAspect="1"/>
          </p:cNvPicPr>
          <p:nvPr/>
        </p:nvPicPr>
        <p:blipFill>
          <a:blip r:embed="rId2"/>
          <a:stretch>
            <a:fillRect/>
          </a:stretch>
        </p:blipFill>
        <p:spPr>
          <a:xfrm>
            <a:off x="9547228" y="6027515"/>
            <a:ext cx="768096" cy="640080"/>
          </a:xfrm>
          <a:prstGeom prst="rect">
            <a:avLst/>
          </a:prstGeom>
        </p:spPr>
      </p:pic>
      <p:pic>
        <p:nvPicPr>
          <p:cNvPr id="6" name="Picture 5" descr="ECTA Early Childhood Technical Assistance Logo">
            <a:extLst>
              <a:ext uri="{FF2B5EF4-FFF2-40B4-BE49-F238E27FC236}">
                <a16:creationId xmlns:a16="http://schemas.microsoft.com/office/drawing/2014/main" id="{DBB3FB00-5775-1A54-D15C-DEA338B34C3C}"/>
              </a:ext>
            </a:extLst>
          </p:cNvPr>
          <p:cNvPicPr>
            <a:picLocks noChangeAspect="1"/>
          </p:cNvPicPr>
          <p:nvPr/>
        </p:nvPicPr>
        <p:blipFill rotWithShape="1">
          <a:blip r:embed="rId3"/>
          <a:srcRect t="8200"/>
          <a:stretch/>
        </p:blipFill>
        <p:spPr>
          <a:xfrm>
            <a:off x="10410151" y="6096954"/>
            <a:ext cx="971169" cy="594360"/>
          </a:xfrm>
          <a:prstGeom prst="rect">
            <a:avLst/>
          </a:prstGeom>
        </p:spPr>
      </p:pic>
    </p:spTree>
    <p:extLst>
      <p:ext uri="{BB962C8B-B14F-4D97-AF65-F5344CB8AC3E}">
        <p14:creationId xmlns:p14="http://schemas.microsoft.com/office/powerpoint/2010/main" val="218787778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sp>
        <p:nvSpPr>
          <p:cNvPr id="11" name="Rectangle 10">
            <a:extLst>
              <a:ext uri="{FF2B5EF4-FFF2-40B4-BE49-F238E27FC236}">
                <a16:creationId xmlns:a16="http://schemas.microsoft.com/office/drawing/2014/main" id="{9FE2ABC8-C21A-6B44-9D8E-5E2C4F7613AB}"/>
              </a:ext>
            </a:extLst>
          </p:cNvPr>
          <p:cNvSpPr/>
          <p:nvPr/>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sp>
        <p:nvSpPr>
          <p:cNvPr id="12" name="Date Placeholder 3">
            <a:extLst>
              <a:ext uri="{FF2B5EF4-FFF2-40B4-BE49-F238E27FC236}">
                <a16:creationId xmlns:a16="http://schemas.microsoft.com/office/drawing/2014/main" id="{FAA1E1D3-B500-0048-B59E-E681E97EA974}"/>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3" name="Picture 2" descr="DaSy: The Center for IDEA Early Childhood Data Systems">
            <a:extLst>
              <a:ext uri="{FF2B5EF4-FFF2-40B4-BE49-F238E27FC236}">
                <a16:creationId xmlns:a16="http://schemas.microsoft.com/office/drawing/2014/main" id="{E9F79EEC-B200-E1F3-CB09-00C8ADAA6E53}"/>
              </a:ext>
            </a:extLst>
          </p:cNvPr>
          <p:cNvPicPr>
            <a:picLocks noChangeAspect="1"/>
          </p:cNvPicPr>
          <p:nvPr/>
        </p:nvPicPr>
        <p:blipFill>
          <a:blip r:embed="rId2"/>
          <a:stretch>
            <a:fillRect/>
          </a:stretch>
        </p:blipFill>
        <p:spPr>
          <a:xfrm>
            <a:off x="9547228" y="6027515"/>
            <a:ext cx="768096" cy="640080"/>
          </a:xfrm>
          <a:prstGeom prst="rect">
            <a:avLst/>
          </a:prstGeom>
        </p:spPr>
      </p:pic>
      <p:pic>
        <p:nvPicPr>
          <p:cNvPr id="5" name="Picture 4" descr="ECTA Early Childhood Technical Assistance Logo">
            <a:extLst>
              <a:ext uri="{FF2B5EF4-FFF2-40B4-BE49-F238E27FC236}">
                <a16:creationId xmlns:a16="http://schemas.microsoft.com/office/drawing/2014/main" id="{7B5AFE64-D483-78C7-D20A-2A1ADC1CF7D7}"/>
              </a:ext>
            </a:extLst>
          </p:cNvPr>
          <p:cNvPicPr>
            <a:picLocks noChangeAspect="1"/>
          </p:cNvPicPr>
          <p:nvPr/>
        </p:nvPicPr>
        <p:blipFill rotWithShape="1">
          <a:blip r:embed="rId3"/>
          <a:srcRect t="8200"/>
          <a:stretch/>
        </p:blipFill>
        <p:spPr>
          <a:xfrm>
            <a:off x="10410151" y="6096954"/>
            <a:ext cx="971169" cy="594360"/>
          </a:xfrm>
          <a:prstGeom prst="rect">
            <a:avLst/>
          </a:prstGeom>
        </p:spPr>
      </p:pic>
    </p:spTree>
    <p:extLst>
      <p:ext uri="{BB962C8B-B14F-4D97-AF65-F5344CB8AC3E}">
        <p14:creationId xmlns:p14="http://schemas.microsoft.com/office/powerpoint/2010/main" val="3386791495"/>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2: DaSy">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4016102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cooperative agreement, </a:t>
            </a:r>
            <a:r>
              <a:rPr lang="en-US" sz="1200" kern="1200">
                <a:solidFill>
                  <a:schemeClr val="tx1"/>
                </a:solidFill>
                <a:latin typeface="Arial" panose="020B0604020202020204" pitchFamily="34" charset="0"/>
                <a:ea typeface="+mn-ea"/>
                <a:cs typeface="Arial" panose="020B0604020202020204" pitchFamily="34" charset="0"/>
              </a:rPr>
              <a:t>#H326P220002</a:t>
            </a:r>
            <a:r>
              <a:rPr lang="en-US" sz="1200">
                <a:latin typeface="Arial" panose="020B0604020202020204" pitchFamily="34" charset="0"/>
                <a:cs typeface="Arial" panose="020B0604020202020204" pitchFamily="34" charset="0"/>
              </a:rPr>
              <a:t>, and a grant, #H373Z190002,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2370758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503FFD93-FE4D-D84D-B881-E66389239AA7}"/>
              </a:ext>
            </a:extLst>
          </p:cNvPr>
          <p:cNvSpPr/>
          <p:nvPr/>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pic>
        <p:nvPicPr>
          <p:cNvPr id="6" name="Picture 5" descr="DaSy: The Center for IDEA Early Childhood Data Systems">
            <a:extLst>
              <a:ext uri="{FF2B5EF4-FFF2-40B4-BE49-F238E27FC236}">
                <a16:creationId xmlns:a16="http://schemas.microsoft.com/office/drawing/2014/main" id="{E771B893-5D84-F841-F084-5006784BBC84}"/>
              </a:ext>
            </a:extLst>
          </p:cNvPr>
          <p:cNvPicPr>
            <a:picLocks noChangeAspect="1"/>
          </p:cNvPicPr>
          <p:nvPr/>
        </p:nvPicPr>
        <p:blipFill>
          <a:blip r:embed="rId2"/>
          <a:stretch>
            <a:fillRect/>
          </a:stretch>
        </p:blipFill>
        <p:spPr>
          <a:xfrm>
            <a:off x="9547228" y="6027515"/>
            <a:ext cx="768096" cy="640080"/>
          </a:xfrm>
          <a:prstGeom prst="rect">
            <a:avLst/>
          </a:prstGeom>
        </p:spPr>
      </p:pic>
      <p:pic>
        <p:nvPicPr>
          <p:cNvPr id="8" name="Picture 7" descr="ECTA Early Childhood Technical Assistance Logo">
            <a:extLst>
              <a:ext uri="{FF2B5EF4-FFF2-40B4-BE49-F238E27FC236}">
                <a16:creationId xmlns:a16="http://schemas.microsoft.com/office/drawing/2014/main" id="{8EBDF57A-7905-C304-1C4E-AD6195A25CA2}"/>
              </a:ext>
            </a:extLst>
          </p:cNvPr>
          <p:cNvPicPr>
            <a:picLocks noChangeAspect="1"/>
          </p:cNvPicPr>
          <p:nvPr/>
        </p:nvPicPr>
        <p:blipFill rotWithShape="1">
          <a:blip r:embed="rId3"/>
          <a:srcRect t="8200"/>
          <a:stretch/>
        </p:blipFill>
        <p:spPr>
          <a:xfrm>
            <a:off x="10410151" y="6096954"/>
            <a:ext cx="971169" cy="594360"/>
          </a:xfrm>
          <a:prstGeom prst="rect">
            <a:avLst/>
          </a:prstGeom>
        </p:spPr>
      </p:pic>
    </p:spTree>
    <p:extLst>
      <p:ext uri="{BB962C8B-B14F-4D97-AF65-F5344CB8AC3E}">
        <p14:creationId xmlns:p14="http://schemas.microsoft.com/office/powerpoint/2010/main" val="1424781411"/>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sp>
        <p:nvSpPr>
          <p:cNvPr id="5" name="Rectangle 4">
            <a:extLst>
              <a:ext uri="{FF2B5EF4-FFF2-40B4-BE49-F238E27FC236}">
                <a16:creationId xmlns:a16="http://schemas.microsoft.com/office/drawing/2014/main" id="{77AB53C1-60F3-B84B-B1B7-D08E877590D9}"/>
              </a:ext>
            </a:extLst>
          </p:cNvPr>
          <p:cNvSpPr/>
          <p:nvPr/>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503FFD93-FE4D-D84D-B881-E66389239AA7}"/>
              </a:ext>
            </a:extLst>
          </p:cNvPr>
          <p:cNvSpPr/>
          <p:nvPr/>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pic>
        <p:nvPicPr>
          <p:cNvPr id="4" name="Picture 3" descr="DaSy: The Center for IDEA Early Childhood Data Systems">
            <a:extLst>
              <a:ext uri="{FF2B5EF4-FFF2-40B4-BE49-F238E27FC236}">
                <a16:creationId xmlns:a16="http://schemas.microsoft.com/office/drawing/2014/main" id="{B8C483EE-B8E0-850E-7C8E-58C3E530EA7E}"/>
              </a:ext>
            </a:extLst>
          </p:cNvPr>
          <p:cNvPicPr>
            <a:picLocks noChangeAspect="1"/>
          </p:cNvPicPr>
          <p:nvPr/>
        </p:nvPicPr>
        <p:blipFill>
          <a:blip r:embed="rId2"/>
          <a:stretch>
            <a:fillRect/>
          </a:stretch>
        </p:blipFill>
        <p:spPr>
          <a:xfrm>
            <a:off x="9547228" y="6027515"/>
            <a:ext cx="768096" cy="640080"/>
          </a:xfrm>
          <a:prstGeom prst="rect">
            <a:avLst/>
          </a:prstGeom>
        </p:spPr>
      </p:pic>
      <p:pic>
        <p:nvPicPr>
          <p:cNvPr id="6" name="Picture 5" descr="ECTA Early Childhood Technical Assistance Logo">
            <a:extLst>
              <a:ext uri="{FF2B5EF4-FFF2-40B4-BE49-F238E27FC236}">
                <a16:creationId xmlns:a16="http://schemas.microsoft.com/office/drawing/2014/main" id="{0B4D943F-0C04-AF71-D2AD-11166A6ABAF7}"/>
              </a:ext>
            </a:extLst>
          </p:cNvPr>
          <p:cNvPicPr>
            <a:picLocks noChangeAspect="1"/>
          </p:cNvPicPr>
          <p:nvPr/>
        </p:nvPicPr>
        <p:blipFill rotWithShape="1">
          <a:blip r:embed="rId3"/>
          <a:srcRect t="8200"/>
          <a:stretch/>
        </p:blipFill>
        <p:spPr>
          <a:xfrm>
            <a:off x="10410151" y="6096954"/>
            <a:ext cx="971169" cy="594360"/>
          </a:xfrm>
          <a:prstGeom prst="rect">
            <a:avLst/>
          </a:prstGeom>
        </p:spPr>
      </p:pic>
    </p:spTree>
    <p:extLst>
      <p:ext uri="{BB962C8B-B14F-4D97-AF65-F5344CB8AC3E}">
        <p14:creationId xmlns:p14="http://schemas.microsoft.com/office/powerpoint/2010/main" val="2577355749"/>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dirty="0"/>
              <a:t>Section Divider</a:t>
            </a:r>
            <a:br>
              <a:rPr lang="en-US" dirty="0"/>
            </a:br>
            <a:r>
              <a:rPr lang="en-US" dirty="0"/>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sp>
        <p:nvSpPr>
          <p:cNvPr id="8" name="Rectangle 7">
            <a:extLst>
              <a:ext uri="{FF2B5EF4-FFF2-40B4-BE49-F238E27FC236}">
                <a16:creationId xmlns:a16="http://schemas.microsoft.com/office/drawing/2014/main" id="{ABD73571-B3E4-DE42-9902-1FEBA637C67C}"/>
              </a:ext>
            </a:extLst>
          </p:cNvPr>
          <p:cNvSpPr/>
          <p:nvPr/>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sp>
        <p:nvSpPr>
          <p:cNvPr id="11" name="Date Placeholder 3">
            <a:extLst>
              <a:ext uri="{FF2B5EF4-FFF2-40B4-BE49-F238E27FC236}">
                <a16:creationId xmlns:a16="http://schemas.microsoft.com/office/drawing/2014/main" id="{7C8EBEBC-955A-7444-8EA4-6958A0085BD5}"/>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dirty="0">
              <a:solidFill>
                <a:schemeClr val="bg1"/>
              </a:solidFill>
            </a:endParaRPr>
          </a:p>
        </p:txBody>
      </p:sp>
      <p:pic>
        <p:nvPicPr>
          <p:cNvPr id="4" name="Picture 3" descr="DaSy: The Center for IDEA Early Childhood Data Systems">
            <a:extLst>
              <a:ext uri="{FF2B5EF4-FFF2-40B4-BE49-F238E27FC236}">
                <a16:creationId xmlns:a16="http://schemas.microsoft.com/office/drawing/2014/main" id="{CCAD39D2-EC6E-6A39-ACE2-27416B62CA4E}"/>
              </a:ext>
            </a:extLst>
          </p:cNvPr>
          <p:cNvPicPr>
            <a:picLocks noChangeAspect="1"/>
          </p:cNvPicPr>
          <p:nvPr/>
        </p:nvPicPr>
        <p:blipFill>
          <a:blip r:embed="rId2"/>
          <a:stretch>
            <a:fillRect/>
          </a:stretch>
        </p:blipFill>
        <p:spPr>
          <a:xfrm>
            <a:off x="9547228" y="6027515"/>
            <a:ext cx="768096" cy="640080"/>
          </a:xfrm>
          <a:prstGeom prst="rect">
            <a:avLst/>
          </a:prstGeom>
        </p:spPr>
      </p:pic>
      <p:pic>
        <p:nvPicPr>
          <p:cNvPr id="5" name="Picture 4" descr="ECTA Early Childhood Technical Assistance Logo">
            <a:extLst>
              <a:ext uri="{FF2B5EF4-FFF2-40B4-BE49-F238E27FC236}">
                <a16:creationId xmlns:a16="http://schemas.microsoft.com/office/drawing/2014/main" id="{174C5911-4FE5-ACCA-0E2B-366811390BED}"/>
              </a:ext>
            </a:extLst>
          </p:cNvPr>
          <p:cNvPicPr>
            <a:picLocks noChangeAspect="1"/>
          </p:cNvPicPr>
          <p:nvPr/>
        </p:nvPicPr>
        <p:blipFill rotWithShape="1">
          <a:blip r:embed="rId3"/>
          <a:srcRect t="8200"/>
          <a:stretch/>
        </p:blipFill>
        <p:spPr>
          <a:xfrm>
            <a:off x="10410151" y="6096954"/>
            <a:ext cx="971169" cy="594360"/>
          </a:xfrm>
          <a:prstGeom prst="rect">
            <a:avLst/>
          </a:prstGeom>
        </p:spPr>
      </p:pic>
    </p:spTree>
    <p:extLst>
      <p:ext uri="{BB962C8B-B14F-4D97-AF65-F5344CB8AC3E}">
        <p14:creationId xmlns:p14="http://schemas.microsoft.com/office/powerpoint/2010/main" val="3212429045"/>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8447C44-2737-7F42-8E1E-A8E45703F055}"/>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sp>
        <p:nvSpPr>
          <p:cNvPr id="5" name="Rectangle 4">
            <a:extLst>
              <a:ext uri="{FF2B5EF4-FFF2-40B4-BE49-F238E27FC236}">
                <a16:creationId xmlns:a16="http://schemas.microsoft.com/office/drawing/2014/main" id="{77AB53C1-60F3-B84B-B1B7-D08E877590D9}"/>
              </a:ext>
            </a:extLst>
          </p:cNvPr>
          <p:cNvSpPr/>
          <p:nvPr/>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dirty="0"/>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pic>
        <p:nvPicPr>
          <p:cNvPr id="3" name="Picture 2" descr="DaSy: The Center for IDEA Early Childhood Data Systems">
            <a:extLst>
              <a:ext uri="{FF2B5EF4-FFF2-40B4-BE49-F238E27FC236}">
                <a16:creationId xmlns:a16="http://schemas.microsoft.com/office/drawing/2014/main" id="{84FBDB0C-020C-74DC-02B7-B3931D1BB822}"/>
              </a:ext>
            </a:extLst>
          </p:cNvPr>
          <p:cNvPicPr>
            <a:picLocks noChangeAspect="1"/>
          </p:cNvPicPr>
          <p:nvPr/>
        </p:nvPicPr>
        <p:blipFill>
          <a:blip r:embed="rId2"/>
          <a:stretch>
            <a:fillRect/>
          </a:stretch>
        </p:blipFill>
        <p:spPr>
          <a:xfrm>
            <a:off x="9547228" y="6027515"/>
            <a:ext cx="768096" cy="640080"/>
          </a:xfrm>
          <a:prstGeom prst="rect">
            <a:avLst/>
          </a:prstGeom>
        </p:spPr>
      </p:pic>
      <p:pic>
        <p:nvPicPr>
          <p:cNvPr id="4" name="Picture 3" descr="ECTA Early Childhood Technical Assistance Logo">
            <a:extLst>
              <a:ext uri="{FF2B5EF4-FFF2-40B4-BE49-F238E27FC236}">
                <a16:creationId xmlns:a16="http://schemas.microsoft.com/office/drawing/2014/main" id="{4A9111C0-C017-F81C-FF57-600D1ED82BA9}"/>
              </a:ext>
            </a:extLst>
          </p:cNvPr>
          <p:cNvPicPr>
            <a:picLocks noChangeAspect="1"/>
          </p:cNvPicPr>
          <p:nvPr/>
        </p:nvPicPr>
        <p:blipFill rotWithShape="1">
          <a:blip r:embed="rId3"/>
          <a:srcRect t="8200"/>
          <a:stretch/>
        </p:blipFill>
        <p:spPr>
          <a:xfrm>
            <a:off x="10410151" y="6096954"/>
            <a:ext cx="971169" cy="594360"/>
          </a:xfrm>
          <a:prstGeom prst="rect">
            <a:avLst/>
          </a:prstGeom>
        </p:spPr>
      </p:pic>
    </p:spTree>
    <p:extLst>
      <p:ext uri="{BB962C8B-B14F-4D97-AF65-F5344CB8AC3E}">
        <p14:creationId xmlns:p14="http://schemas.microsoft.com/office/powerpoint/2010/main" val="3345368793"/>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836D627-FFBF-5F49-8FCD-F2BFAD59D9F1}"/>
              </a:ext>
            </a:extLst>
          </p:cNvPr>
          <p:cNvSpPr/>
          <p:nvPr/>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74121BA-EBB7-FF4E-ACCA-E0998F4C510A}"/>
              </a:ext>
            </a:extLst>
          </p:cNvPr>
          <p:cNvSpPr/>
          <p:nvPr/>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sp>
        <p:nvSpPr>
          <p:cNvPr id="12" name="Date Placeholder 3">
            <a:extLst>
              <a:ext uri="{FF2B5EF4-FFF2-40B4-BE49-F238E27FC236}">
                <a16:creationId xmlns:a16="http://schemas.microsoft.com/office/drawing/2014/main" id="{CE4F9A42-37D6-1B47-A882-8E818ECD952E}"/>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pic>
        <p:nvPicPr>
          <p:cNvPr id="5" name="Picture 4" descr="DaSy: The Center for IDEA Early Childhood Data Systems">
            <a:extLst>
              <a:ext uri="{FF2B5EF4-FFF2-40B4-BE49-F238E27FC236}">
                <a16:creationId xmlns:a16="http://schemas.microsoft.com/office/drawing/2014/main" id="{3DBFB8B1-69DA-8F86-F0FC-970E38B8A3B5}"/>
              </a:ext>
            </a:extLst>
          </p:cNvPr>
          <p:cNvPicPr>
            <a:picLocks noChangeAspect="1"/>
          </p:cNvPicPr>
          <p:nvPr/>
        </p:nvPicPr>
        <p:blipFill>
          <a:blip r:embed="rId2"/>
          <a:stretch>
            <a:fillRect/>
          </a:stretch>
        </p:blipFill>
        <p:spPr>
          <a:xfrm>
            <a:off x="9547228" y="6027515"/>
            <a:ext cx="768096" cy="640080"/>
          </a:xfrm>
          <a:prstGeom prst="rect">
            <a:avLst/>
          </a:prstGeom>
        </p:spPr>
      </p:pic>
      <p:pic>
        <p:nvPicPr>
          <p:cNvPr id="6" name="Picture 5" descr="ECTA Early Childhood Technical Assistance Logo">
            <a:extLst>
              <a:ext uri="{FF2B5EF4-FFF2-40B4-BE49-F238E27FC236}">
                <a16:creationId xmlns:a16="http://schemas.microsoft.com/office/drawing/2014/main" id="{9E6705FF-DE10-EE0F-6E5A-D13F90B952F7}"/>
              </a:ext>
            </a:extLst>
          </p:cNvPr>
          <p:cNvPicPr>
            <a:picLocks noChangeAspect="1"/>
          </p:cNvPicPr>
          <p:nvPr/>
        </p:nvPicPr>
        <p:blipFill rotWithShape="1">
          <a:blip r:embed="rId3"/>
          <a:srcRect t="8200"/>
          <a:stretch/>
        </p:blipFill>
        <p:spPr>
          <a:xfrm>
            <a:off x="10410151" y="6096954"/>
            <a:ext cx="971169" cy="594360"/>
          </a:xfrm>
          <a:prstGeom prst="rect">
            <a:avLst/>
          </a:prstGeom>
        </p:spPr>
      </p:pic>
    </p:spTree>
    <p:extLst>
      <p:ext uri="{BB962C8B-B14F-4D97-AF65-F5344CB8AC3E}">
        <p14:creationId xmlns:p14="http://schemas.microsoft.com/office/powerpoint/2010/main" val="291291114"/>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7A421F6-47ED-3C46-9B55-97757160ED76}"/>
              </a:ext>
            </a:extLst>
          </p:cNvPr>
          <p:cNvSpPr/>
          <p:nvPr/>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sp>
        <p:nvSpPr>
          <p:cNvPr id="14" name="Date Placeholder 3">
            <a:extLst>
              <a:ext uri="{FF2B5EF4-FFF2-40B4-BE49-F238E27FC236}">
                <a16:creationId xmlns:a16="http://schemas.microsoft.com/office/drawing/2014/main" id="{791FBF0D-7F99-2B4A-887A-CBCBB1894D34}"/>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pic>
        <p:nvPicPr>
          <p:cNvPr id="18" name="Picture 17" descr="DaSy: The Center for IDEA Early Childhood Data Systems">
            <a:extLst>
              <a:ext uri="{FF2B5EF4-FFF2-40B4-BE49-F238E27FC236}">
                <a16:creationId xmlns:a16="http://schemas.microsoft.com/office/drawing/2014/main" id="{01CE63A6-2C56-A349-9D49-7103AD47A7C1}"/>
              </a:ext>
            </a:extLst>
          </p:cNvPr>
          <p:cNvPicPr>
            <a:picLocks noChangeAspect="1"/>
          </p:cNvPicPr>
          <p:nvPr/>
        </p:nvPicPr>
        <p:blipFill>
          <a:blip r:embed="rId2"/>
          <a:stretch>
            <a:fillRect/>
          </a:stretch>
        </p:blipFill>
        <p:spPr>
          <a:xfrm>
            <a:off x="9547228" y="6027515"/>
            <a:ext cx="768096" cy="640080"/>
          </a:xfrm>
          <a:prstGeom prst="rect">
            <a:avLst/>
          </a:prstGeom>
        </p:spPr>
      </p:pic>
      <p:pic>
        <p:nvPicPr>
          <p:cNvPr id="19" name="Picture 18" descr="ECTA Early Childhood Technical Assistance Logo">
            <a:extLst>
              <a:ext uri="{FF2B5EF4-FFF2-40B4-BE49-F238E27FC236}">
                <a16:creationId xmlns:a16="http://schemas.microsoft.com/office/drawing/2014/main" id="{4C09EABB-6E22-5E47-BD17-AA55C8374420}"/>
              </a:ext>
            </a:extLst>
          </p:cNvPr>
          <p:cNvPicPr>
            <a:picLocks noChangeAspect="1"/>
          </p:cNvPicPr>
          <p:nvPr/>
        </p:nvPicPr>
        <p:blipFill rotWithShape="1">
          <a:blip r:embed="rId3"/>
          <a:srcRect t="8200"/>
          <a:stretch/>
        </p:blipFill>
        <p:spPr>
          <a:xfrm>
            <a:off x="10410151" y="6096954"/>
            <a:ext cx="971169" cy="594360"/>
          </a:xfrm>
          <a:prstGeom prst="rect">
            <a:avLst/>
          </a:prstGeom>
        </p:spPr>
      </p:pic>
    </p:spTree>
    <p:extLst>
      <p:ext uri="{BB962C8B-B14F-4D97-AF65-F5344CB8AC3E}">
        <p14:creationId xmlns:p14="http://schemas.microsoft.com/office/powerpoint/2010/main" val="55412004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3">
            <a:extLst>
              <a:ext uri="{FF2B5EF4-FFF2-40B4-BE49-F238E27FC236}">
                <a16:creationId xmlns:a16="http://schemas.microsoft.com/office/drawing/2014/main" id="{3FEB0352-F9D2-B044-A614-D5D3D9482497}"/>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561902227"/>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647475373"/>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76742-9B88-9646-A1C9-33F60B794E5F}" type="datetimeFigureOut">
              <a:rPr lang="en-US" smtClean="0"/>
              <a:t>11/18/2024</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315086256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76" r:id="rId13"/>
    <p:sldLayoutId id="2147483672" r:id="rId14"/>
    <p:sldLayoutId id="2147483681" r:id="rId15"/>
    <p:sldLayoutId id="2147483665" r:id="rId16"/>
    <p:sldLayoutId id="2147483667" r:id="rId17"/>
    <p:sldLayoutId id="2147483679" r:id="rId18"/>
  </p:sldLayoutIdLst>
  <p:hf hdr="0"/>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jpg"/><Relationship Id="rId7"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hyperlink" Target="https://bit.ly/3Azc7it" TargetMode="External"/><Relationship Id="rId4" Type="http://schemas.openxmlformats.org/officeDocument/2006/relationships/hyperlink" Target="http://www.viaggi-usa.it/come-muoversi-a-new-orleans/"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bit.ly/3Azc7it"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Space_Launch_Syste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pngall.com/onion-png/download/2106"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en.wikipedia.org/wiki/File:Caution_sign_used_on_roads_pn.svg" TargetMode="External"/><Relationship Id="rId5" Type="http://schemas.openxmlformats.org/officeDocument/2006/relationships/image" Target="../media/image24.png"/><Relationship Id="rId4" Type="http://schemas.openxmlformats.org/officeDocument/2006/relationships/hyperlink" Target="http://stackoverflow.com/questions/28499725/change-the-color-of-nodes-in-rcharts-sankey-diagram-in-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https://www.medmastery.com/guides/interpreting-medical-literature-mini-guide/evaluating-statistical-methods" TargetMode="External"/><Relationship Id="rId5" Type="http://schemas.openxmlformats.org/officeDocument/2006/relationships/image" Target="../media/image26.png"/><Relationship Id="rId4" Type="http://schemas.openxmlformats.org/officeDocument/2006/relationships/hyperlink" Target="https://weallcount.com/2022/07/29/dont-let-the-p-in-p-value-stand-for-privileg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customXml" Target="../ink/ink2.xml"/><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dasycenter.org/data-inquiry-cycl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www.pngall.com/onion-png/download/2106" TargetMode="Externa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pixabay.com/en/purpose-reflection-self-reflection-2393845/"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loonylabs.org/2015/09/14/"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Space_Launch_Syste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hyperlink" Target="https://www.flickr.com/photos/thelastminute/1340952516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s://www.homeworklib.com/qaa/880420/data-table-year-amount-11000-9000-7000-4000-31000" TargetMode="External"/><Relationship Id="rId3" Type="http://schemas.openxmlformats.org/officeDocument/2006/relationships/image" Target="../media/image39.jp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goodfreephotos.com/vector-images/bullet-vector-clipart.png.php" TargetMode="External"/><Relationship Id="rId5" Type="http://schemas.openxmlformats.org/officeDocument/2006/relationships/image" Target="../media/image41.jpg"/><Relationship Id="rId4" Type="http://schemas.openxmlformats.org/officeDocument/2006/relationships/image" Target="../media/image40.jpg"/><Relationship Id="rId9"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openxmlformats.org/officeDocument/2006/relationships/hyperlink" Target="https://dasycenter.org/datavis-toolkit/"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bit.ly/3YKMyF6" TargetMode="External"/><Relationship Id="rId5" Type="http://schemas.openxmlformats.org/officeDocument/2006/relationships/hyperlink" Target="https://bit.ly/3ACduwI" TargetMode="External"/><Relationship Id="rId4" Type="http://schemas.openxmlformats.org/officeDocument/2006/relationships/hyperlink" Target="https://bit.ly/4dHhpXy"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hyperlink" Target="https://pixabay.com/vectors/clapperboard-clapper-board-film-295458/"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bit.ly/3yJsdpi" TargetMode="External"/><Relationship Id="rId3" Type="http://schemas.openxmlformats.org/officeDocument/2006/relationships/hyperlink" Target="https://dasycenter.org/planning-conducting-and-documenting-data-analysis-for-program-improvement/" TargetMode="External"/><Relationship Id="rId7" Type="http://schemas.openxmlformats.org/officeDocument/2006/relationships/hyperlink" Target="https://genderedinnovations.stanford.edu/methods/intersect.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dasycenter.org/crossing-the-divide-an-intersectional-approach-to-data-analysis/" TargetMode="External"/><Relationship Id="rId5" Type="http://schemas.openxmlformats.org/officeDocument/2006/relationships/hyperlink" Target="https://dasycenter.org/datavis-toolkit/" TargetMode="External"/><Relationship Id="rId4" Type="http://schemas.openxmlformats.org/officeDocument/2006/relationships/hyperlink" Target="https://bit.ly/4fVgnJA" TargetMode="External"/><Relationship Id="rId9" Type="http://schemas.openxmlformats.org/officeDocument/2006/relationships/hyperlink" Target="https://dasycenter.org/look-think-ac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ectacenter.org/" TargetMode="External"/><Relationship Id="rId3" Type="http://schemas.openxmlformats.org/officeDocument/2006/relationships/image" Target="../media/image1.png"/><Relationship Id="rId7"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48.png"/><Relationship Id="rId11" Type="http://schemas.openxmlformats.org/officeDocument/2006/relationships/image" Target="../media/image50.gif"/><Relationship Id="rId5" Type="http://schemas.openxmlformats.org/officeDocument/2006/relationships/hyperlink" Target="https://www.linkedin.com/company/dasy-center/" TargetMode="External"/><Relationship Id="rId10" Type="http://schemas.openxmlformats.org/officeDocument/2006/relationships/image" Target="../media/image49.png"/><Relationship Id="rId4" Type="http://schemas.openxmlformats.org/officeDocument/2006/relationships/hyperlink" Target="https://dasycenter.org/" TargetMode="External"/><Relationship Id="rId9" Type="http://schemas.openxmlformats.org/officeDocument/2006/relationships/hyperlink" Target="https://www.facebook.com/ECTACent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pngall.com/mind-blown-emoji-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5856EF-764A-6551-C965-7ED0739A257F}"/>
              </a:ext>
            </a:extLst>
          </p:cNvPr>
          <p:cNvSpPr>
            <a:spLocks noGrp="1"/>
          </p:cNvSpPr>
          <p:nvPr>
            <p:ph type="title" idx="4294967295"/>
          </p:nvPr>
        </p:nvSpPr>
        <p:spPr>
          <a:xfrm>
            <a:off x="626040" y="-1150042"/>
            <a:ext cx="10515600" cy="958708"/>
          </a:xfrm>
        </p:spPr>
        <p:txBody>
          <a:bodyPr/>
          <a:lstStyle/>
          <a:p>
            <a:pPr rtl="0" eaLnBrk="1" latinLnBrk="0" hangingPunct="1"/>
            <a:r>
              <a:rPr lang="en-US" sz="24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Workshop: Analysis Paralysis? A Multi-Layered Approach to Data Use and Decision-Making</a:t>
            </a:r>
            <a:endParaRPr lang="en-US" dirty="0">
              <a:effectLst/>
            </a:endParaRPr>
          </a:p>
        </p:txBody>
      </p:sp>
      <p:pic>
        <p:nvPicPr>
          <p:cNvPr id="3" name="Picture 2" descr="St Charles street car in New Orleans">
            <a:extLst>
              <a:ext uri="{FF2B5EF4-FFF2-40B4-BE49-F238E27FC236}">
                <a16:creationId xmlns:a16="http://schemas.microsoft.com/office/drawing/2014/main" id="{39A25F37-F3EE-DD5D-3E0D-CDCF4605C61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4687"/>
          <a:stretch/>
        </p:blipFill>
        <p:spPr>
          <a:xfrm>
            <a:off x="0" y="-76200"/>
            <a:ext cx="12192000" cy="6934200"/>
          </a:xfrm>
          <a:prstGeom prst="rect">
            <a:avLst/>
          </a:prstGeom>
        </p:spPr>
      </p:pic>
      <p:sp>
        <p:nvSpPr>
          <p:cNvPr id="2" name="TextBox 1">
            <a:extLst>
              <a:ext uri="{FF2B5EF4-FFF2-40B4-BE49-F238E27FC236}">
                <a16:creationId xmlns:a16="http://schemas.microsoft.com/office/drawing/2014/main" id="{8AD6623F-3E5A-673B-A549-AA1F2BFBD003}"/>
              </a:ext>
            </a:extLst>
          </p:cNvPr>
          <p:cNvSpPr txBox="1"/>
          <p:nvPr/>
        </p:nvSpPr>
        <p:spPr>
          <a:xfrm>
            <a:off x="286059" y="68558"/>
            <a:ext cx="6411505" cy="830997"/>
          </a:xfrm>
          <a:prstGeom prst="rect">
            <a:avLst/>
          </a:prstGeom>
          <a:solidFill>
            <a:schemeClr val="bg1"/>
          </a:solid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Workshop: Analysis Paralysis? A Multi-Layered Approach to Data Use and Decision-Making</a:t>
            </a:r>
          </a:p>
        </p:txBody>
      </p:sp>
      <p:sp>
        <p:nvSpPr>
          <p:cNvPr id="5" name="TextBox 4">
            <a:extLst>
              <a:ext uri="{FF2B5EF4-FFF2-40B4-BE49-F238E27FC236}">
                <a16:creationId xmlns:a16="http://schemas.microsoft.com/office/drawing/2014/main" id="{CBC4098E-7506-3DFF-021B-BF627C728E09}"/>
              </a:ext>
            </a:extLst>
          </p:cNvPr>
          <p:cNvSpPr txBox="1"/>
          <p:nvPr/>
        </p:nvSpPr>
        <p:spPr>
          <a:xfrm>
            <a:off x="9715961" y="74143"/>
            <a:ext cx="2476039" cy="830997"/>
          </a:xfrm>
          <a:prstGeom prst="rect">
            <a:avLst/>
          </a:prstGeom>
          <a:solidFill>
            <a:schemeClr val="bg1"/>
          </a:solidFill>
        </p:spPr>
        <p:txBody>
          <a:bodyPr wrap="square" rtlCol="0">
            <a:spAutoFit/>
          </a:bodyPr>
          <a:lstStyle/>
          <a:p>
            <a:pPr algn="ctr"/>
            <a:r>
              <a:rPr lang="en-US" sz="2400" dirty="0">
                <a:solidFill>
                  <a:schemeClr val="accent2">
                    <a:lumMod val="75000"/>
                  </a:schemeClr>
                </a:solidFill>
                <a:latin typeface="Broadway" panose="04040905080B02020502" pitchFamily="82" charset="0"/>
              </a:rPr>
              <a:t>WELCOME! </a:t>
            </a:r>
          </a:p>
          <a:p>
            <a:pPr algn="ctr"/>
            <a:r>
              <a:rPr lang="en-US" sz="2400" dirty="0">
                <a:solidFill>
                  <a:schemeClr val="accent2">
                    <a:lumMod val="75000"/>
                  </a:schemeClr>
                </a:solidFill>
                <a:latin typeface="Broadway" panose="04040905080B02020502" pitchFamily="82" charset="0"/>
              </a:rPr>
              <a:t>BIENVENUE!</a:t>
            </a:r>
          </a:p>
        </p:txBody>
      </p:sp>
      <p:sp>
        <p:nvSpPr>
          <p:cNvPr id="4" name="TextBox 3">
            <a:extLst>
              <a:ext uri="{FF2B5EF4-FFF2-40B4-BE49-F238E27FC236}">
                <a16:creationId xmlns:a16="http://schemas.microsoft.com/office/drawing/2014/main" id="{577818AD-7AF1-4D8F-811E-BB3879244FA2}"/>
              </a:ext>
            </a:extLst>
          </p:cNvPr>
          <p:cNvSpPr txBox="1"/>
          <p:nvPr/>
        </p:nvSpPr>
        <p:spPr>
          <a:xfrm>
            <a:off x="7948263" y="1032413"/>
            <a:ext cx="4243737" cy="1200329"/>
          </a:xfrm>
          <a:prstGeom prst="rect">
            <a:avLst/>
          </a:prstGeom>
          <a:solidFill>
            <a:schemeClr val="bg1"/>
          </a:solidFill>
        </p:spPr>
        <p:txBody>
          <a:bodyPr wrap="squar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WiFi</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Network: IHG ONE REWARDS</a:t>
            </a:r>
          </a:p>
          <a:p>
            <a:r>
              <a:rPr lang="en-US" sz="2400" dirty="0">
                <a:latin typeface="Tahoma" panose="020B0604030504040204" pitchFamily="34" charset="0"/>
                <a:ea typeface="Tahoma" panose="020B0604030504040204" pitchFamily="34" charset="0"/>
                <a:cs typeface="Tahoma" panose="020B0604030504040204" pitchFamily="34" charset="0"/>
              </a:rPr>
              <a:t>Password: MYSHA</a:t>
            </a:r>
          </a:p>
        </p:txBody>
      </p:sp>
      <p:sp>
        <p:nvSpPr>
          <p:cNvPr id="6" name="TextBox 5">
            <a:extLst>
              <a:ext uri="{FF2B5EF4-FFF2-40B4-BE49-F238E27FC236}">
                <a16:creationId xmlns:a16="http://schemas.microsoft.com/office/drawing/2014/main" id="{9F987DC7-6FAE-00DB-F267-D0B412D4F4E2}"/>
              </a:ext>
            </a:extLst>
          </p:cNvPr>
          <p:cNvSpPr txBox="1"/>
          <p:nvPr/>
        </p:nvSpPr>
        <p:spPr>
          <a:xfrm>
            <a:off x="160773" y="2755393"/>
            <a:ext cx="2159008" cy="2246769"/>
          </a:xfrm>
          <a:prstGeom prst="rect">
            <a:avLst/>
          </a:prstGeom>
          <a:solidFill>
            <a:schemeClr val="bg1"/>
          </a:solid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Access this workshop’s listing in the Attendee Hub to </a:t>
            </a:r>
            <a:r>
              <a:rPr lang="en-US" sz="2000" b="1" dirty="0">
                <a:latin typeface="Tahoma" panose="020B0604030504040204" pitchFamily="34" charset="0"/>
                <a:ea typeface="Tahoma" panose="020B0604030504040204" pitchFamily="34" charset="0"/>
                <a:cs typeface="Tahoma" panose="020B0604030504040204" pitchFamily="34" charset="0"/>
              </a:rPr>
              <a:t>download materials</a:t>
            </a:r>
            <a:r>
              <a:rPr lang="en-US" sz="2000" dirty="0">
                <a:latin typeface="Tahoma" panose="020B0604030504040204" pitchFamily="34" charset="0"/>
                <a:ea typeface="Tahoma" panose="020B0604030504040204" pitchFamily="34" charset="0"/>
                <a:cs typeface="Tahoma" panose="020B0604030504040204" pitchFamily="34" charset="0"/>
              </a:rPr>
              <a:t>: </a:t>
            </a:r>
          </a:p>
          <a:p>
            <a:r>
              <a:rPr lang="en-US" sz="2000" dirty="0">
                <a:latin typeface="Tahoma" panose="020B0604030504040204" pitchFamily="34" charset="0"/>
                <a:ea typeface="Tahoma" panose="020B0604030504040204" pitchFamily="34" charset="0"/>
                <a:cs typeface="Tahoma" panose="020B0604030504040204" pitchFamily="34" charset="0"/>
                <a:hlinkClick r:id="rId5"/>
              </a:rPr>
              <a:t>bit.ly/3Azc7it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3" name="Arrow: Down 12" descr="Arrow pointing from the Attendee Hub link to the session screenshot.">
            <a:extLst>
              <a:ext uri="{FF2B5EF4-FFF2-40B4-BE49-F238E27FC236}">
                <a16:creationId xmlns:a16="http://schemas.microsoft.com/office/drawing/2014/main" id="{E0897DD8-4B42-596F-5D12-4F839D3B41EA}"/>
              </a:ext>
            </a:extLst>
          </p:cNvPr>
          <p:cNvSpPr/>
          <p:nvPr/>
        </p:nvSpPr>
        <p:spPr>
          <a:xfrm>
            <a:off x="1854200" y="4942840"/>
            <a:ext cx="264160" cy="75692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Screenshot of this workshop's listing in Attendee hub with a red circle around the &quot;Resources&quot; button to download materials.">
            <a:extLst>
              <a:ext uri="{FF2B5EF4-FFF2-40B4-BE49-F238E27FC236}">
                <a16:creationId xmlns:a16="http://schemas.microsoft.com/office/drawing/2014/main" id="{A423A3F6-4EA0-170F-A268-D29A44108F80}"/>
              </a:ext>
            </a:extLst>
          </p:cNvPr>
          <p:cNvGrpSpPr/>
          <p:nvPr/>
        </p:nvGrpSpPr>
        <p:grpSpPr>
          <a:xfrm>
            <a:off x="160773" y="5629410"/>
            <a:ext cx="5723067" cy="1228590"/>
            <a:chOff x="160773" y="5629410"/>
            <a:chExt cx="5723067" cy="1228590"/>
          </a:xfrm>
        </p:grpSpPr>
        <p:pic>
          <p:nvPicPr>
            <p:cNvPr id="8" name="Picture 7">
              <a:extLst>
                <a:ext uri="{FF2B5EF4-FFF2-40B4-BE49-F238E27FC236}">
                  <a16:creationId xmlns:a16="http://schemas.microsoft.com/office/drawing/2014/main" id="{33B1E438-A671-FB6B-9543-38DE8E8CAD1E}"/>
                </a:ext>
              </a:extLst>
            </p:cNvPr>
            <p:cNvPicPr>
              <a:picLocks noChangeAspect="1"/>
            </p:cNvPicPr>
            <p:nvPr/>
          </p:nvPicPr>
          <p:blipFill>
            <a:blip r:embed="rId6"/>
            <a:stretch>
              <a:fillRect/>
            </a:stretch>
          </p:blipFill>
          <p:spPr>
            <a:xfrm>
              <a:off x="160773" y="5741408"/>
              <a:ext cx="5677319" cy="1116592"/>
            </a:xfrm>
            <a:prstGeom prst="rect">
              <a:avLst/>
            </a:prstGeom>
          </p:spPr>
        </p:pic>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E5B7120E-EE76-752A-814C-F9F0E04FB823}"/>
                    </a:ext>
                  </a:extLst>
                </p14:cNvPr>
                <p14:cNvContentPartPr/>
                <p14:nvPr/>
              </p14:nvContentPartPr>
              <p14:xfrm>
                <a:off x="5335920" y="5629410"/>
                <a:ext cx="547920" cy="508320"/>
              </p14:xfrm>
            </p:contentPart>
          </mc:Choice>
          <mc:Fallback xmlns="">
            <p:pic>
              <p:nvPicPr>
                <p:cNvPr id="11" name="Ink 10">
                  <a:extLst>
                    <a:ext uri="{FF2B5EF4-FFF2-40B4-BE49-F238E27FC236}">
                      <a16:creationId xmlns:a16="http://schemas.microsoft.com/office/drawing/2014/main" id="{E5B7120E-EE76-752A-814C-F9F0E04FB823}"/>
                    </a:ext>
                  </a:extLst>
                </p:cNvPr>
                <p:cNvPicPr/>
                <p:nvPr/>
              </p:nvPicPr>
              <p:blipFill>
                <a:blip r:embed="rId8"/>
                <a:stretch>
                  <a:fillRect/>
                </a:stretch>
              </p:blipFill>
              <p:spPr>
                <a:xfrm>
                  <a:off x="5329800" y="5623290"/>
                  <a:ext cx="560160" cy="520560"/>
                </a:xfrm>
                <a:prstGeom prst="rect">
                  <a:avLst/>
                </a:prstGeom>
              </p:spPr>
            </p:pic>
          </mc:Fallback>
        </mc:AlternateContent>
      </p:grpSp>
    </p:spTree>
    <p:extLst>
      <p:ext uri="{BB962C8B-B14F-4D97-AF65-F5344CB8AC3E}">
        <p14:creationId xmlns:p14="http://schemas.microsoft.com/office/powerpoint/2010/main" val="408608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3AE9E5-32F0-4083-BA29-5B268193D400}"/>
              </a:ext>
            </a:extLst>
          </p:cNvPr>
          <p:cNvSpPr>
            <a:spLocks noGrp="1"/>
          </p:cNvSpPr>
          <p:nvPr>
            <p:ph type="title"/>
          </p:nvPr>
        </p:nvSpPr>
        <p:spPr/>
        <p:txBody>
          <a:bodyPr/>
          <a:lstStyle/>
          <a:p>
            <a:r>
              <a:rPr lang="en-US" dirty="0"/>
              <a:t>Reminder: Progress Categories</a:t>
            </a:r>
          </a:p>
        </p:txBody>
      </p:sp>
      <p:grpSp>
        <p:nvGrpSpPr>
          <p:cNvPr id="8" name="Group 7" descr="Theoretical chart that shows the 5 OSEP progress categories at developmental trajectories with Age in Months along x-axis and Growth in Outcome along y-axis. Red line represents % who did not improve functioning (mostly flat). Blue line represents % who improved functioning with no change in trajectory (low continuous slope). Yellow line represents % who moved closer to functioning like same-aged peers (low slope in beginning but upward in change in trajectory over time and did not meet age expectations by exit). Green line represents % who improved functioning to that of same-aged peers (entered below age expectations but caught up to same-aged peers by exit). Purple line represents % functioning like same-aged peers (entered and exited at age expectations).">
            <a:extLst>
              <a:ext uri="{FF2B5EF4-FFF2-40B4-BE49-F238E27FC236}">
                <a16:creationId xmlns:a16="http://schemas.microsoft.com/office/drawing/2014/main" id="{56CABDC0-9976-22F4-594B-B947450A196E}"/>
              </a:ext>
            </a:extLst>
          </p:cNvPr>
          <p:cNvGrpSpPr/>
          <p:nvPr/>
        </p:nvGrpSpPr>
        <p:grpSpPr>
          <a:xfrm>
            <a:off x="633255" y="1784629"/>
            <a:ext cx="6263402" cy="4849075"/>
            <a:chOff x="399109" y="953876"/>
            <a:chExt cx="6263402" cy="4849075"/>
          </a:xfrm>
        </p:grpSpPr>
        <p:cxnSp>
          <p:nvCxnSpPr>
            <p:cNvPr id="9" name="Straight Connector 8">
              <a:extLst>
                <a:ext uri="{FF2B5EF4-FFF2-40B4-BE49-F238E27FC236}">
                  <a16:creationId xmlns:a16="http://schemas.microsoft.com/office/drawing/2014/main" id="{4C520884-94FE-7ABE-FE91-4DB50D5F3307}"/>
                </a:ext>
              </a:extLst>
            </p:cNvPr>
            <p:cNvCxnSpPr>
              <a:cxnSpLocks/>
            </p:cNvCxnSpPr>
            <p:nvPr/>
          </p:nvCxnSpPr>
          <p:spPr>
            <a:xfrm>
              <a:off x="1413355" y="1141380"/>
              <a:ext cx="0" cy="3795962"/>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0E4C875-1FCB-4698-A734-929251AF6235}"/>
                </a:ext>
              </a:extLst>
            </p:cNvPr>
            <p:cNvCxnSpPr>
              <a:cxnSpLocks/>
            </p:cNvCxnSpPr>
            <p:nvPr/>
          </p:nvCxnSpPr>
          <p:spPr>
            <a:xfrm flipH="1">
              <a:off x="1408592" y="4937342"/>
              <a:ext cx="4954630"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B3B08F7-A5A1-0BDE-405E-749077D46DA1}"/>
                </a:ext>
              </a:extLst>
            </p:cNvPr>
            <p:cNvSpPr txBox="1"/>
            <p:nvPr/>
          </p:nvSpPr>
          <p:spPr>
            <a:xfrm>
              <a:off x="1292137" y="5003759"/>
              <a:ext cx="5370374" cy="369332"/>
            </a:xfrm>
            <a:prstGeom prst="rect">
              <a:avLst/>
            </a:prstGeom>
            <a:noFill/>
          </p:spPr>
          <p:txBody>
            <a:bodyPr wrap="square" rtlCol="0">
              <a:spAutoFit/>
            </a:bodyPr>
            <a:lstStyle/>
            <a:p>
              <a:r>
                <a:rPr lang="en-US"/>
                <a:t>0    6   12   18   24   30   36   42   48   54   60   66</a:t>
              </a:r>
            </a:p>
          </p:txBody>
        </p:sp>
        <p:sp>
          <p:nvSpPr>
            <p:cNvPr id="15" name="TextBox 14">
              <a:extLst>
                <a:ext uri="{FF2B5EF4-FFF2-40B4-BE49-F238E27FC236}">
                  <a16:creationId xmlns:a16="http://schemas.microsoft.com/office/drawing/2014/main" id="{88C879D2-057F-B8F1-B153-12EEFC3973F8}"/>
                </a:ext>
              </a:extLst>
            </p:cNvPr>
            <p:cNvSpPr txBox="1"/>
            <p:nvPr/>
          </p:nvSpPr>
          <p:spPr>
            <a:xfrm>
              <a:off x="863566" y="953876"/>
              <a:ext cx="473903" cy="4247317"/>
            </a:xfrm>
            <a:prstGeom prst="rect">
              <a:avLst/>
            </a:prstGeom>
            <a:noFill/>
          </p:spPr>
          <p:txBody>
            <a:bodyPr wrap="square" rtlCol="0">
              <a:spAutoFit/>
            </a:bodyPr>
            <a:lstStyle/>
            <a:p>
              <a:r>
                <a:rPr lang="en-US"/>
                <a:t>70</a:t>
              </a:r>
            </a:p>
            <a:p>
              <a:endParaRPr lang="en-US"/>
            </a:p>
            <a:p>
              <a:r>
                <a:rPr lang="en-US"/>
                <a:t>60</a:t>
              </a:r>
            </a:p>
            <a:p>
              <a:endParaRPr lang="en-US"/>
            </a:p>
            <a:p>
              <a:r>
                <a:rPr lang="en-US"/>
                <a:t>50</a:t>
              </a:r>
            </a:p>
            <a:p>
              <a:endParaRPr lang="en-US"/>
            </a:p>
            <a:p>
              <a:r>
                <a:rPr lang="en-US"/>
                <a:t>40</a:t>
              </a:r>
            </a:p>
            <a:p>
              <a:endParaRPr lang="en-US"/>
            </a:p>
            <a:p>
              <a:r>
                <a:rPr lang="en-US"/>
                <a:t>30</a:t>
              </a:r>
            </a:p>
            <a:p>
              <a:endParaRPr lang="en-US"/>
            </a:p>
            <a:p>
              <a:r>
                <a:rPr lang="en-US"/>
                <a:t>20</a:t>
              </a:r>
            </a:p>
            <a:p>
              <a:endParaRPr lang="en-US"/>
            </a:p>
            <a:p>
              <a:r>
                <a:rPr lang="en-US"/>
                <a:t>10</a:t>
              </a:r>
            </a:p>
            <a:p>
              <a:endParaRPr lang="en-US"/>
            </a:p>
            <a:p>
              <a:r>
                <a:rPr lang="en-US"/>
                <a:t>0</a:t>
              </a:r>
            </a:p>
          </p:txBody>
        </p:sp>
        <p:sp>
          <p:nvSpPr>
            <p:cNvPr id="17" name="TextBox 16">
              <a:extLst>
                <a:ext uri="{FF2B5EF4-FFF2-40B4-BE49-F238E27FC236}">
                  <a16:creationId xmlns:a16="http://schemas.microsoft.com/office/drawing/2014/main" id="{6F227D10-697D-D84B-750E-6B8F0AC8F4DF}"/>
                </a:ext>
              </a:extLst>
            </p:cNvPr>
            <p:cNvSpPr txBox="1"/>
            <p:nvPr/>
          </p:nvSpPr>
          <p:spPr>
            <a:xfrm rot="16200000">
              <a:off x="-646149" y="2854695"/>
              <a:ext cx="2459848" cy="369332"/>
            </a:xfrm>
            <a:prstGeom prst="rect">
              <a:avLst/>
            </a:prstGeom>
            <a:noFill/>
          </p:spPr>
          <p:txBody>
            <a:bodyPr wrap="square" rtlCol="0">
              <a:spAutoFit/>
            </a:bodyPr>
            <a:lstStyle/>
            <a:p>
              <a:r>
                <a:rPr lang="en-US" b="1"/>
                <a:t>Growth in Outcome</a:t>
              </a:r>
            </a:p>
          </p:txBody>
        </p:sp>
        <p:sp>
          <p:nvSpPr>
            <p:cNvPr id="19" name="TextBox 18">
              <a:extLst>
                <a:ext uri="{FF2B5EF4-FFF2-40B4-BE49-F238E27FC236}">
                  <a16:creationId xmlns:a16="http://schemas.microsoft.com/office/drawing/2014/main" id="{141EDA9F-ED7D-4AE5-E361-FE84568E55CD}"/>
                </a:ext>
              </a:extLst>
            </p:cNvPr>
            <p:cNvSpPr txBox="1"/>
            <p:nvPr/>
          </p:nvSpPr>
          <p:spPr>
            <a:xfrm>
              <a:off x="2830412" y="5433619"/>
              <a:ext cx="3260144" cy="369332"/>
            </a:xfrm>
            <a:prstGeom prst="rect">
              <a:avLst/>
            </a:prstGeom>
            <a:noFill/>
          </p:spPr>
          <p:txBody>
            <a:bodyPr wrap="square" rtlCol="0">
              <a:spAutoFit/>
            </a:bodyPr>
            <a:lstStyle/>
            <a:p>
              <a:r>
                <a:rPr lang="en-US" b="1"/>
                <a:t>Age in Months</a:t>
              </a:r>
            </a:p>
          </p:txBody>
        </p:sp>
        <p:cxnSp>
          <p:nvCxnSpPr>
            <p:cNvPr id="22" name="Straight Connector 21">
              <a:extLst>
                <a:ext uri="{FF2B5EF4-FFF2-40B4-BE49-F238E27FC236}">
                  <a16:creationId xmlns:a16="http://schemas.microsoft.com/office/drawing/2014/main" id="{9CFF9E68-75B8-EE03-3385-D3EE3D4D94C1}"/>
                </a:ext>
              </a:extLst>
            </p:cNvPr>
            <p:cNvCxnSpPr/>
            <p:nvPr/>
          </p:nvCxnSpPr>
          <p:spPr>
            <a:xfrm>
              <a:off x="1418119" y="1141380"/>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4BDA65C-E7A1-8034-A6D1-4C1AB2D24B46}"/>
                </a:ext>
              </a:extLst>
            </p:cNvPr>
            <p:cNvCxnSpPr/>
            <p:nvPr/>
          </p:nvCxnSpPr>
          <p:spPr>
            <a:xfrm>
              <a:off x="1408592" y="4437813"/>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4191C3D-9DFE-2228-55B2-8799D5D2D2A4}"/>
                </a:ext>
              </a:extLst>
            </p:cNvPr>
            <p:cNvCxnSpPr/>
            <p:nvPr/>
          </p:nvCxnSpPr>
          <p:spPr>
            <a:xfrm>
              <a:off x="1408591" y="3901282"/>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7DF6D0D6-950C-43CB-CA42-2F455E2C3EF9}"/>
                </a:ext>
              </a:extLst>
            </p:cNvPr>
            <p:cNvCxnSpPr/>
            <p:nvPr/>
          </p:nvCxnSpPr>
          <p:spPr>
            <a:xfrm>
              <a:off x="1418119" y="3325084"/>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2500B4A-6E79-1FF4-20FA-4B9E31F8CA64}"/>
                </a:ext>
              </a:extLst>
            </p:cNvPr>
            <p:cNvCxnSpPr/>
            <p:nvPr/>
          </p:nvCxnSpPr>
          <p:spPr>
            <a:xfrm>
              <a:off x="1408591" y="2798991"/>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BC5E788F-03C9-C6BF-1609-E4C2A8C00342}"/>
                </a:ext>
              </a:extLst>
            </p:cNvPr>
            <p:cNvCxnSpPr/>
            <p:nvPr/>
          </p:nvCxnSpPr>
          <p:spPr>
            <a:xfrm>
              <a:off x="1408591" y="2247846"/>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ABE8513-624D-39E6-77D9-5D74B3A1E04D}"/>
                </a:ext>
              </a:extLst>
            </p:cNvPr>
            <p:cNvCxnSpPr/>
            <p:nvPr/>
          </p:nvCxnSpPr>
          <p:spPr>
            <a:xfrm>
              <a:off x="1433763" y="1682087"/>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grpSp>
      <p:grpSp>
        <p:nvGrpSpPr>
          <p:cNvPr id="43" name="Group 42" descr="Purple line represents % functioning like same-aged peers (entered and exited at age expectations).">
            <a:extLst>
              <a:ext uri="{FF2B5EF4-FFF2-40B4-BE49-F238E27FC236}">
                <a16:creationId xmlns:a16="http://schemas.microsoft.com/office/drawing/2014/main" id="{F0712D91-C739-4F0E-86F8-CF854661E3F1}"/>
              </a:ext>
            </a:extLst>
          </p:cNvPr>
          <p:cNvGrpSpPr/>
          <p:nvPr/>
        </p:nvGrpSpPr>
        <p:grpSpPr>
          <a:xfrm>
            <a:off x="1647498" y="2220523"/>
            <a:ext cx="4919933" cy="3539285"/>
            <a:chOff x="1742752" y="1439459"/>
            <a:chExt cx="4919933" cy="3539285"/>
          </a:xfrm>
        </p:grpSpPr>
        <p:cxnSp>
          <p:nvCxnSpPr>
            <p:cNvPr id="45" name="Straight Connector 44">
              <a:extLst>
                <a:ext uri="{FF2B5EF4-FFF2-40B4-BE49-F238E27FC236}">
                  <a16:creationId xmlns:a16="http://schemas.microsoft.com/office/drawing/2014/main" id="{B577D518-8C3C-D7FC-87DB-6B8FF75D3A87}"/>
                </a:ext>
              </a:extLst>
            </p:cNvPr>
            <p:cNvCxnSpPr>
              <a:cxnSpLocks/>
            </p:cNvCxnSpPr>
            <p:nvPr/>
          </p:nvCxnSpPr>
          <p:spPr>
            <a:xfrm flipV="1">
              <a:off x="1742752" y="3884555"/>
              <a:ext cx="2201996" cy="1094189"/>
            </a:xfrm>
            <a:prstGeom prst="line">
              <a:avLst/>
            </a:prstGeom>
            <a:ln w="38100">
              <a:solidFill>
                <a:srgbClr val="BF4D00"/>
              </a:solidFill>
              <a:prstDash val="dash"/>
            </a:ln>
          </p:spPr>
          <p:style>
            <a:lnRef idx="1">
              <a:schemeClr val="accent4"/>
            </a:lnRef>
            <a:fillRef idx="0">
              <a:schemeClr val="accent4"/>
            </a:fillRef>
            <a:effectRef idx="0">
              <a:schemeClr val="accent4"/>
            </a:effectRef>
            <a:fontRef idx="minor">
              <a:schemeClr val="tx1"/>
            </a:fontRef>
          </p:style>
        </p:cxnSp>
        <p:cxnSp>
          <p:nvCxnSpPr>
            <p:cNvPr id="47" name="Straight Connector 46">
              <a:extLst>
                <a:ext uri="{FF2B5EF4-FFF2-40B4-BE49-F238E27FC236}">
                  <a16:creationId xmlns:a16="http://schemas.microsoft.com/office/drawing/2014/main" id="{6235CEC5-8B60-DCFA-AFFB-0476D2DE2277}"/>
                </a:ext>
              </a:extLst>
            </p:cNvPr>
            <p:cNvCxnSpPr>
              <a:cxnSpLocks/>
            </p:cNvCxnSpPr>
            <p:nvPr/>
          </p:nvCxnSpPr>
          <p:spPr>
            <a:xfrm flipV="1">
              <a:off x="3947475" y="2387611"/>
              <a:ext cx="2017513" cy="1497285"/>
            </a:xfrm>
            <a:prstGeom prst="line">
              <a:avLst/>
            </a:prstGeom>
            <a:ln w="38100">
              <a:solidFill>
                <a:srgbClr val="BF4D00"/>
              </a:solidFill>
              <a:prstDash val="dash"/>
            </a:ln>
          </p:spPr>
          <p:style>
            <a:lnRef idx="1">
              <a:schemeClr val="accent4"/>
            </a:lnRef>
            <a:fillRef idx="0">
              <a:schemeClr val="accent4"/>
            </a:fillRef>
            <a:effectRef idx="0">
              <a:schemeClr val="accent4"/>
            </a:effectRef>
            <a:fontRef idx="minor">
              <a:schemeClr val="tx1"/>
            </a:fontRef>
          </p:style>
        </p:cxnSp>
        <p:cxnSp>
          <p:nvCxnSpPr>
            <p:cNvPr id="49" name="Straight Connector 48" descr="Green line represents % who improved functioning to that of same-aged peers (entered below age expectations but caught up to same-aged peers by exit).">
              <a:extLst>
                <a:ext uri="{FF2B5EF4-FFF2-40B4-BE49-F238E27FC236}">
                  <a16:creationId xmlns:a16="http://schemas.microsoft.com/office/drawing/2014/main" id="{7320D031-E4C6-F11E-660A-230EF9011310}"/>
                </a:ext>
              </a:extLst>
            </p:cNvPr>
            <p:cNvCxnSpPr>
              <a:cxnSpLocks/>
            </p:cNvCxnSpPr>
            <p:nvPr/>
          </p:nvCxnSpPr>
          <p:spPr>
            <a:xfrm flipV="1">
              <a:off x="6040582" y="1439459"/>
              <a:ext cx="622103" cy="915814"/>
            </a:xfrm>
            <a:prstGeom prst="line">
              <a:avLst/>
            </a:prstGeom>
            <a:ln w="38100">
              <a:solidFill>
                <a:srgbClr val="BF4D00"/>
              </a:solidFill>
              <a:prstDash val="dash"/>
            </a:ln>
          </p:spPr>
          <p:style>
            <a:lnRef idx="1">
              <a:schemeClr val="accent4"/>
            </a:lnRef>
            <a:fillRef idx="0">
              <a:schemeClr val="accent4"/>
            </a:fillRef>
            <a:effectRef idx="0">
              <a:schemeClr val="accent4"/>
            </a:effectRef>
            <a:fontRef idx="minor">
              <a:schemeClr val="tx1"/>
            </a:fontRef>
          </p:style>
        </p:cxnSp>
      </p:grpSp>
      <p:grpSp>
        <p:nvGrpSpPr>
          <p:cNvPr id="50" name="Group 49" descr="Yellow line represents % who moved closer to functioning like same-aged peers (low slope in beginning but upward in change in trajectory over time and did not meet age expectations by exit).">
            <a:extLst>
              <a:ext uri="{FF2B5EF4-FFF2-40B4-BE49-F238E27FC236}">
                <a16:creationId xmlns:a16="http://schemas.microsoft.com/office/drawing/2014/main" id="{79B546C4-A0C3-B37B-4E8D-A9D3E8650F48}"/>
              </a:ext>
            </a:extLst>
          </p:cNvPr>
          <p:cNvGrpSpPr/>
          <p:nvPr/>
        </p:nvGrpSpPr>
        <p:grpSpPr>
          <a:xfrm>
            <a:off x="1637971" y="3258750"/>
            <a:ext cx="4929460" cy="2512479"/>
            <a:chOff x="1733225" y="2477686"/>
            <a:chExt cx="4929460" cy="2512479"/>
          </a:xfrm>
        </p:grpSpPr>
        <p:cxnSp>
          <p:nvCxnSpPr>
            <p:cNvPr id="52" name="Straight Connector 51">
              <a:extLst>
                <a:ext uri="{FF2B5EF4-FFF2-40B4-BE49-F238E27FC236}">
                  <a16:creationId xmlns:a16="http://schemas.microsoft.com/office/drawing/2014/main" id="{E050DF53-2370-9B9F-F363-E0EF1D599ADF}"/>
                </a:ext>
              </a:extLst>
            </p:cNvPr>
            <p:cNvCxnSpPr>
              <a:cxnSpLocks/>
            </p:cNvCxnSpPr>
            <p:nvPr/>
          </p:nvCxnSpPr>
          <p:spPr>
            <a:xfrm flipV="1">
              <a:off x="1733225" y="4237738"/>
              <a:ext cx="2386338" cy="752427"/>
            </a:xfrm>
            <a:prstGeom prst="line">
              <a:avLst/>
            </a:prstGeom>
            <a:ln w="38100">
              <a:solidFill>
                <a:srgbClr val="227532"/>
              </a:solidFill>
              <a:prstDash val="lgDashDot"/>
            </a:ln>
          </p:spPr>
          <p:style>
            <a:lnRef idx="1">
              <a:schemeClr val="accent4"/>
            </a:lnRef>
            <a:fillRef idx="0">
              <a:schemeClr val="accent4"/>
            </a:fillRef>
            <a:effectRef idx="0">
              <a:schemeClr val="accent4"/>
            </a:effectRef>
            <a:fontRef idx="minor">
              <a:schemeClr val="tx1"/>
            </a:fontRef>
          </p:style>
        </p:cxnSp>
        <p:cxnSp>
          <p:nvCxnSpPr>
            <p:cNvPr id="54" name="Straight Connector 53">
              <a:extLst>
                <a:ext uri="{FF2B5EF4-FFF2-40B4-BE49-F238E27FC236}">
                  <a16:creationId xmlns:a16="http://schemas.microsoft.com/office/drawing/2014/main" id="{2C901629-7504-4B5B-3055-BDC2D9773F6A}"/>
                </a:ext>
              </a:extLst>
            </p:cNvPr>
            <p:cNvCxnSpPr>
              <a:cxnSpLocks/>
            </p:cNvCxnSpPr>
            <p:nvPr/>
          </p:nvCxnSpPr>
          <p:spPr>
            <a:xfrm flipV="1">
              <a:off x="4124326" y="2477686"/>
              <a:ext cx="2538359" cy="1750723"/>
            </a:xfrm>
            <a:prstGeom prst="line">
              <a:avLst/>
            </a:prstGeom>
            <a:ln w="38100">
              <a:solidFill>
                <a:srgbClr val="227532"/>
              </a:solidFill>
              <a:prstDash val="lgDashDot"/>
            </a:ln>
          </p:spPr>
          <p:style>
            <a:lnRef idx="1">
              <a:schemeClr val="accent4"/>
            </a:lnRef>
            <a:fillRef idx="0">
              <a:schemeClr val="accent4"/>
            </a:fillRef>
            <a:effectRef idx="0">
              <a:schemeClr val="accent4"/>
            </a:effectRef>
            <a:fontRef idx="minor">
              <a:schemeClr val="tx1"/>
            </a:fontRef>
          </p:style>
        </p:cxnSp>
      </p:grpSp>
      <p:cxnSp>
        <p:nvCxnSpPr>
          <p:cNvPr id="55" name="Straight Connector 54" descr="Blue line represents % who improved functioning with no change in trajectory (low continuous slope). ">
            <a:extLst>
              <a:ext uri="{FF2B5EF4-FFF2-40B4-BE49-F238E27FC236}">
                <a16:creationId xmlns:a16="http://schemas.microsoft.com/office/drawing/2014/main" id="{2D7007FF-D9A2-11AF-2C25-1E7C769B6E7F}"/>
              </a:ext>
            </a:extLst>
          </p:cNvPr>
          <p:cNvCxnSpPr>
            <a:cxnSpLocks/>
          </p:cNvCxnSpPr>
          <p:nvPr/>
        </p:nvCxnSpPr>
        <p:spPr>
          <a:xfrm flipV="1">
            <a:off x="1651311" y="4264291"/>
            <a:ext cx="5019995" cy="1513126"/>
          </a:xfrm>
          <a:prstGeom prst="line">
            <a:avLst/>
          </a:prstGeom>
          <a:ln w="38100">
            <a:solidFill>
              <a:schemeClr val="accent5">
                <a:lumMod val="75000"/>
              </a:schemeClr>
            </a:solidFill>
            <a:prstDash val="lgDashDotDot"/>
          </a:ln>
        </p:spPr>
        <p:style>
          <a:lnRef idx="1">
            <a:schemeClr val="accent5"/>
          </a:lnRef>
          <a:fillRef idx="0">
            <a:schemeClr val="accent5"/>
          </a:fillRef>
          <a:effectRef idx="0">
            <a:schemeClr val="accent5"/>
          </a:effectRef>
          <a:fontRef idx="minor">
            <a:schemeClr val="tx1"/>
          </a:fontRef>
        </p:style>
      </p:cxnSp>
      <p:grpSp>
        <p:nvGrpSpPr>
          <p:cNvPr id="56" name="Group 55" descr="Red line represents % who did not improve functioning (mostly flat). Blue line represents % who improved functioning with no change in trajectory (low continuous slope). ">
            <a:extLst>
              <a:ext uri="{FF2B5EF4-FFF2-40B4-BE49-F238E27FC236}">
                <a16:creationId xmlns:a16="http://schemas.microsoft.com/office/drawing/2014/main" id="{22ABF3A1-B059-19D0-43D0-6866CBA8F91B}"/>
              </a:ext>
            </a:extLst>
          </p:cNvPr>
          <p:cNvGrpSpPr/>
          <p:nvPr/>
        </p:nvGrpSpPr>
        <p:grpSpPr>
          <a:xfrm>
            <a:off x="1647500" y="5464753"/>
            <a:ext cx="4949868" cy="303342"/>
            <a:chOff x="1742754" y="4683689"/>
            <a:chExt cx="4949868" cy="303342"/>
          </a:xfrm>
        </p:grpSpPr>
        <p:cxnSp>
          <p:nvCxnSpPr>
            <p:cNvPr id="63" name="Straight Connector 62">
              <a:extLst>
                <a:ext uri="{FF2B5EF4-FFF2-40B4-BE49-F238E27FC236}">
                  <a16:creationId xmlns:a16="http://schemas.microsoft.com/office/drawing/2014/main" id="{88E3DA03-43A1-B2ED-568D-C5DFD1BB2074}"/>
                </a:ext>
              </a:extLst>
            </p:cNvPr>
            <p:cNvCxnSpPr>
              <a:cxnSpLocks/>
            </p:cNvCxnSpPr>
            <p:nvPr/>
          </p:nvCxnSpPr>
          <p:spPr>
            <a:xfrm flipV="1">
              <a:off x="1742754" y="4683690"/>
              <a:ext cx="1876746" cy="303341"/>
            </a:xfrm>
            <a:prstGeom prst="line">
              <a:avLst/>
            </a:prstGeom>
            <a:ln w="381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CFD2452-AF20-1C54-AA88-37C97374AFD5}"/>
                </a:ext>
              </a:extLst>
            </p:cNvPr>
            <p:cNvCxnSpPr>
              <a:cxnSpLocks/>
            </p:cNvCxnSpPr>
            <p:nvPr/>
          </p:nvCxnSpPr>
          <p:spPr>
            <a:xfrm>
              <a:off x="3619499" y="4683689"/>
              <a:ext cx="3073123" cy="0"/>
            </a:xfrm>
            <a:prstGeom prst="line">
              <a:avLst/>
            </a:prstGeom>
            <a:ln w="381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65" name="Straight Connector 64" descr="Purple line represents % functioning like same-aged peers (entered and exited at age expectations).">
            <a:extLst>
              <a:ext uri="{FF2B5EF4-FFF2-40B4-BE49-F238E27FC236}">
                <a16:creationId xmlns:a16="http://schemas.microsoft.com/office/drawing/2014/main" id="{F896D18E-3087-A4BA-A06B-08B4D27A8E67}"/>
              </a:ext>
            </a:extLst>
          </p:cNvPr>
          <p:cNvCxnSpPr/>
          <p:nvPr/>
        </p:nvCxnSpPr>
        <p:spPr>
          <a:xfrm flipV="1">
            <a:off x="1613102" y="2179681"/>
            <a:ext cx="4929459" cy="3578954"/>
          </a:xfrm>
          <a:prstGeom prst="line">
            <a:avLst/>
          </a:prstGeom>
          <a:ln w="38100">
            <a:solidFill>
              <a:srgbClr val="8F2F79"/>
            </a:solidFill>
          </a:ln>
        </p:spPr>
        <p:style>
          <a:lnRef idx="1">
            <a:schemeClr val="accent6"/>
          </a:lnRef>
          <a:fillRef idx="0">
            <a:schemeClr val="accent6"/>
          </a:fillRef>
          <a:effectRef idx="0">
            <a:schemeClr val="accent6"/>
          </a:effectRef>
          <a:fontRef idx="minor">
            <a:schemeClr val="tx1"/>
          </a:fontRef>
        </p:style>
      </p:cxnSp>
      <p:sp>
        <p:nvSpPr>
          <p:cNvPr id="66" name="TextBox 65">
            <a:extLst>
              <a:ext uri="{FF2B5EF4-FFF2-40B4-BE49-F238E27FC236}">
                <a16:creationId xmlns:a16="http://schemas.microsoft.com/office/drawing/2014/main" id="{86CF0B0C-0CAD-C692-709B-76030226AB85}"/>
              </a:ext>
            </a:extLst>
          </p:cNvPr>
          <p:cNvSpPr txBox="1"/>
          <p:nvPr/>
        </p:nvSpPr>
        <p:spPr>
          <a:xfrm>
            <a:off x="5492863" y="5200350"/>
            <a:ext cx="310377" cy="400110"/>
          </a:xfrm>
          <a:prstGeom prst="rect">
            <a:avLst/>
          </a:prstGeom>
          <a:solidFill>
            <a:schemeClr val="bg1"/>
          </a:solidFill>
        </p:spPr>
        <p:txBody>
          <a:bodyPr wrap="square" rtlCol="0">
            <a:spAutoFit/>
          </a:bodyPr>
          <a:lstStyle/>
          <a:p>
            <a:r>
              <a:rPr lang="en-US" sz="2000" b="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a:t>
            </a:r>
          </a:p>
        </p:txBody>
      </p:sp>
      <p:sp>
        <p:nvSpPr>
          <p:cNvPr id="67" name="TextBox 66">
            <a:extLst>
              <a:ext uri="{FF2B5EF4-FFF2-40B4-BE49-F238E27FC236}">
                <a16:creationId xmlns:a16="http://schemas.microsoft.com/office/drawing/2014/main" id="{31E6E99E-330E-56B0-11CF-4316074B9A13}"/>
              </a:ext>
            </a:extLst>
          </p:cNvPr>
          <p:cNvSpPr txBox="1"/>
          <p:nvPr/>
        </p:nvSpPr>
        <p:spPr>
          <a:xfrm>
            <a:off x="6055539" y="4160159"/>
            <a:ext cx="310377" cy="400110"/>
          </a:xfrm>
          <a:prstGeom prst="rect">
            <a:avLst/>
          </a:prstGeom>
          <a:solidFill>
            <a:schemeClr val="bg1"/>
          </a:solidFill>
        </p:spPr>
        <p:txBody>
          <a:bodyPr wrap="square" rtlCol="0">
            <a:spAutoFit/>
          </a:bodyPr>
          <a:lstStyle/>
          <a:p>
            <a:r>
              <a:rPr lang="en-US" sz="2000" b="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b</a:t>
            </a:r>
          </a:p>
        </p:txBody>
      </p:sp>
      <p:sp>
        <p:nvSpPr>
          <p:cNvPr id="68" name="TextBox 67">
            <a:extLst>
              <a:ext uri="{FF2B5EF4-FFF2-40B4-BE49-F238E27FC236}">
                <a16:creationId xmlns:a16="http://schemas.microsoft.com/office/drawing/2014/main" id="{B723FFB4-9602-6C53-7804-A39FAF316D7E}"/>
              </a:ext>
            </a:extLst>
          </p:cNvPr>
          <p:cNvSpPr txBox="1"/>
          <p:nvPr/>
        </p:nvSpPr>
        <p:spPr>
          <a:xfrm>
            <a:off x="5968399" y="3395094"/>
            <a:ext cx="310377" cy="400110"/>
          </a:xfrm>
          <a:prstGeom prst="rect">
            <a:avLst/>
          </a:prstGeom>
          <a:solidFill>
            <a:schemeClr val="bg1"/>
          </a:solidFill>
        </p:spPr>
        <p:txBody>
          <a:bodyPr wrap="square" rtlCol="0">
            <a:spAutoFit/>
          </a:bodyPr>
          <a:lstStyle/>
          <a:p>
            <a:r>
              <a:rPr lang="en-US" sz="2000" b="1">
                <a:solidFill>
                  <a:srgbClr val="227532"/>
                </a:solidFill>
                <a:latin typeface="Tahoma" panose="020B0604030504040204" pitchFamily="34" charset="0"/>
                <a:ea typeface="Tahoma" panose="020B0604030504040204" pitchFamily="34" charset="0"/>
                <a:cs typeface="Tahoma" panose="020B0604030504040204" pitchFamily="34" charset="0"/>
              </a:rPr>
              <a:t>c</a:t>
            </a:r>
          </a:p>
        </p:txBody>
      </p:sp>
      <p:sp>
        <p:nvSpPr>
          <p:cNvPr id="69" name="TextBox 68">
            <a:extLst>
              <a:ext uri="{FF2B5EF4-FFF2-40B4-BE49-F238E27FC236}">
                <a16:creationId xmlns:a16="http://schemas.microsoft.com/office/drawing/2014/main" id="{2A0BF83F-559B-A864-EBC2-A956AA858EED}"/>
              </a:ext>
            </a:extLst>
          </p:cNvPr>
          <p:cNvSpPr txBox="1"/>
          <p:nvPr/>
        </p:nvSpPr>
        <p:spPr>
          <a:xfrm>
            <a:off x="5533191" y="3113773"/>
            <a:ext cx="310377" cy="400110"/>
          </a:xfrm>
          <a:prstGeom prst="rect">
            <a:avLst/>
          </a:prstGeom>
          <a:solidFill>
            <a:schemeClr val="bg1"/>
          </a:solidFill>
        </p:spPr>
        <p:txBody>
          <a:bodyPr wrap="square" rtlCol="0">
            <a:spAutoFit/>
          </a:bodyPr>
          <a:lstStyle/>
          <a:p>
            <a:r>
              <a:rPr lang="en-US" sz="2000" b="1">
                <a:solidFill>
                  <a:srgbClr val="BF4D00"/>
                </a:solidFill>
                <a:latin typeface="Tahoma" panose="020B0604030504040204" pitchFamily="34" charset="0"/>
                <a:ea typeface="Tahoma" panose="020B0604030504040204" pitchFamily="34" charset="0"/>
                <a:cs typeface="Tahoma" panose="020B0604030504040204" pitchFamily="34" charset="0"/>
              </a:rPr>
              <a:t>d</a:t>
            </a:r>
          </a:p>
        </p:txBody>
      </p:sp>
      <p:sp>
        <p:nvSpPr>
          <p:cNvPr id="70" name="TextBox 69">
            <a:extLst>
              <a:ext uri="{FF2B5EF4-FFF2-40B4-BE49-F238E27FC236}">
                <a16:creationId xmlns:a16="http://schemas.microsoft.com/office/drawing/2014/main" id="{9CD8E8D5-1756-4383-FBFB-9C5D90A1151B}"/>
              </a:ext>
            </a:extLst>
          </p:cNvPr>
          <p:cNvSpPr txBox="1"/>
          <p:nvPr/>
        </p:nvSpPr>
        <p:spPr>
          <a:xfrm>
            <a:off x="4733087" y="3153304"/>
            <a:ext cx="310377" cy="400110"/>
          </a:xfrm>
          <a:prstGeom prst="rect">
            <a:avLst/>
          </a:prstGeom>
          <a:solidFill>
            <a:schemeClr val="bg1"/>
          </a:solidFill>
        </p:spPr>
        <p:txBody>
          <a:bodyPr wrap="square" rtlCol="0">
            <a:spAutoFit/>
          </a:bodyPr>
          <a:lstStyle/>
          <a:p>
            <a:r>
              <a:rPr lang="en-US" sz="2000" b="1" dirty="0">
                <a:solidFill>
                  <a:srgbClr val="8F2F79"/>
                </a:solidFill>
                <a:latin typeface="Tahoma" panose="020B0604030504040204" pitchFamily="34" charset="0"/>
                <a:ea typeface="Tahoma" panose="020B0604030504040204" pitchFamily="34" charset="0"/>
                <a:cs typeface="Tahoma" panose="020B0604030504040204" pitchFamily="34" charset="0"/>
              </a:rPr>
              <a:t>e</a:t>
            </a:r>
          </a:p>
        </p:txBody>
      </p:sp>
      <p:sp>
        <p:nvSpPr>
          <p:cNvPr id="40" name="TextBox 39">
            <a:extLst>
              <a:ext uri="{FF2B5EF4-FFF2-40B4-BE49-F238E27FC236}">
                <a16:creationId xmlns:a16="http://schemas.microsoft.com/office/drawing/2014/main" id="{6B686113-664C-D986-ECE7-F9F1ADD9AC61}"/>
              </a:ext>
            </a:extLst>
          </p:cNvPr>
          <p:cNvSpPr txBox="1"/>
          <p:nvPr/>
        </p:nvSpPr>
        <p:spPr>
          <a:xfrm>
            <a:off x="7093692" y="1848301"/>
            <a:ext cx="3603577" cy="2821285"/>
          </a:xfrm>
          <a:prstGeom prst="rect">
            <a:avLst/>
          </a:prstGeom>
          <a:noFill/>
        </p:spPr>
        <p:txBody>
          <a:bodyPr wrap="square" rtlCol="0">
            <a:spAutoFit/>
          </a:bodyPr>
          <a:lstStyle/>
          <a:p>
            <a:pPr marL="342900" indent="-342900">
              <a:spcAft>
                <a:spcPts val="1000"/>
              </a:spcAft>
              <a:buClr>
                <a:schemeClr val="tx1">
                  <a:lumMod val="65000"/>
                  <a:lumOff val="35000"/>
                </a:schemeClr>
              </a:buClr>
              <a:buAutoNum type="alphaLcPeriod"/>
            </a:pP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Did n</a:t>
            </a:r>
            <a:r>
              <a:rPr lang="en-US" dirty="0">
                <a:solidFill>
                  <a:srgbClr val="666666"/>
                </a:solidFill>
                <a:latin typeface="Tahoma" panose="020B0604030504040204" pitchFamily="34" charset="0"/>
                <a:ea typeface="Tahoma" panose="020B0604030504040204" pitchFamily="34" charset="0"/>
                <a:cs typeface="Tahoma" panose="020B0604030504040204" pitchFamily="34" charset="0"/>
              </a:rPr>
              <a:t>ot </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i</a:t>
            </a:r>
            <a:r>
              <a:rPr lang="en-US" dirty="0">
                <a:solidFill>
                  <a:srgbClr val="666666"/>
                </a:solidFill>
                <a:latin typeface="Tahoma" panose="020B0604030504040204" pitchFamily="34" charset="0"/>
                <a:ea typeface="Tahoma" panose="020B0604030504040204" pitchFamily="34" charset="0"/>
                <a:cs typeface="Tahoma" panose="020B0604030504040204" pitchFamily="34" charset="0"/>
              </a:rPr>
              <a:t>m</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prove functioning</a:t>
            </a:r>
          </a:p>
          <a:p>
            <a:pPr marL="342900" indent="-342900">
              <a:spcAft>
                <a:spcPts val="1000"/>
              </a:spcAft>
              <a:buAutoNum type="alphaLcPeriod"/>
            </a:pPr>
            <a:r>
              <a:rPr lang="en-US"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Impr</a:t>
            </a:r>
            <a:r>
              <a:rPr lang="en-US" dirty="0">
                <a:solidFill>
                  <a:srgbClr val="1D598B"/>
                </a:solidFill>
                <a:latin typeface="Tahoma" panose="020B0604030504040204" pitchFamily="34" charset="0"/>
                <a:ea typeface="Tahoma" panose="020B0604030504040204" pitchFamily="34" charset="0"/>
                <a:cs typeface="Tahoma" panose="020B0604030504040204" pitchFamily="34" charset="0"/>
              </a:rPr>
              <a:t>oved</a:t>
            </a:r>
            <a:r>
              <a:rPr lang="en-US"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functioning, no change in trajectory</a:t>
            </a:r>
          </a:p>
          <a:p>
            <a:pPr marL="342900" indent="-342900">
              <a:spcAft>
                <a:spcPts val="1000"/>
              </a:spcAft>
              <a:buAutoNum type="alphaLcPeriod"/>
            </a:pPr>
            <a:r>
              <a:rPr lang="en-US" dirty="0">
                <a:solidFill>
                  <a:srgbClr val="227532"/>
                </a:solidFill>
                <a:latin typeface="Tahoma" panose="020B0604030504040204" pitchFamily="34" charset="0"/>
                <a:ea typeface="Tahoma" panose="020B0604030504040204" pitchFamily="34" charset="0"/>
                <a:cs typeface="Tahoma" panose="020B0604030504040204" pitchFamily="34" charset="0"/>
              </a:rPr>
              <a:t>Moved closer to functioning like same-aged peers</a:t>
            </a:r>
          </a:p>
          <a:p>
            <a:pPr marL="342900" indent="-342900">
              <a:spcAft>
                <a:spcPts val="1000"/>
              </a:spcAft>
              <a:buAutoNum type="alphaLcPeriod"/>
            </a:pPr>
            <a:r>
              <a:rPr lang="en-US" dirty="0">
                <a:solidFill>
                  <a:srgbClr val="BF4D00"/>
                </a:solidFill>
                <a:latin typeface="Tahoma" panose="020B0604030504040204" pitchFamily="34" charset="0"/>
                <a:ea typeface="Tahoma" panose="020B0604030504040204" pitchFamily="34" charset="0"/>
                <a:cs typeface="Tahoma" panose="020B0604030504040204" pitchFamily="34" charset="0"/>
              </a:rPr>
              <a:t>Improved functioning to that of same-aged peers</a:t>
            </a:r>
          </a:p>
          <a:p>
            <a:pPr marL="342900" indent="-342900">
              <a:spcAft>
                <a:spcPts val="1000"/>
              </a:spcAft>
              <a:buAutoNum type="alphaLcPeriod"/>
            </a:pPr>
            <a:r>
              <a:rPr lang="en-US" dirty="0">
                <a:solidFill>
                  <a:srgbClr val="8F2F79"/>
                </a:solidFill>
                <a:latin typeface="Tahoma" panose="020B0604030504040204" pitchFamily="34" charset="0"/>
                <a:ea typeface="Tahoma" panose="020B0604030504040204" pitchFamily="34" charset="0"/>
                <a:cs typeface="Tahoma" panose="020B0604030504040204" pitchFamily="34" charset="0"/>
              </a:rPr>
              <a:t>Functioning same-aged peers</a:t>
            </a:r>
          </a:p>
        </p:txBody>
      </p:sp>
      <p:grpSp>
        <p:nvGrpSpPr>
          <p:cNvPr id="62" name="Group 61" descr="Bracket indicating the percentages from the five lines sums to 100%">
            <a:extLst>
              <a:ext uri="{FF2B5EF4-FFF2-40B4-BE49-F238E27FC236}">
                <a16:creationId xmlns:a16="http://schemas.microsoft.com/office/drawing/2014/main" id="{DF6A09E4-44D7-7C3F-B31C-008763318125}"/>
              </a:ext>
            </a:extLst>
          </p:cNvPr>
          <p:cNvGrpSpPr/>
          <p:nvPr/>
        </p:nvGrpSpPr>
        <p:grpSpPr>
          <a:xfrm>
            <a:off x="10498416" y="1820397"/>
            <a:ext cx="1542763" cy="2877092"/>
            <a:chOff x="10805285" y="1497121"/>
            <a:chExt cx="1542763" cy="2877092"/>
          </a:xfrm>
        </p:grpSpPr>
        <p:sp>
          <p:nvSpPr>
            <p:cNvPr id="60" name="TextBox 59">
              <a:extLst>
                <a:ext uri="{FF2B5EF4-FFF2-40B4-BE49-F238E27FC236}">
                  <a16:creationId xmlns:a16="http://schemas.microsoft.com/office/drawing/2014/main" id="{A3481AD9-CE8D-4609-7CA9-5F0436327BF9}"/>
                </a:ext>
              </a:extLst>
            </p:cNvPr>
            <p:cNvSpPr txBox="1"/>
            <p:nvPr/>
          </p:nvSpPr>
          <p:spPr>
            <a:xfrm>
              <a:off x="11141040" y="2624316"/>
              <a:ext cx="1207008" cy="646331"/>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Adds up to 100%</a:t>
              </a:r>
            </a:p>
          </p:txBody>
        </p:sp>
        <p:sp>
          <p:nvSpPr>
            <p:cNvPr id="61" name="Right Brace 60">
              <a:extLst>
                <a:ext uri="{FF2B5EF4-FFF2-40B4-BE49-F238E27FC236}">
                  <a16:creationId xmlns:a16="http://schemas.microsoft.com/office/drawing/2014/main" id="{8293F781-E101-DF96-ABA2-93CAC528C6A6}"/>
                </a:ext>
              </a:extLst>
            </p:cNvPr>
            <p:cNvSpPr/>
            <p:nvPr/>
          </p:nvSpPr>
          <p:spPr>
            <a:xfrm>
              <a:off x="10805285" y="1497121"/>
              <a:ext cx="343226" cy="287709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63603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xEl>
                                              <p:pRg st="4" end="4"/>
                                            </p:txEl>
                                          </p:spTgt>
                                        </p:tgtEl>
                                        <p:attrNameLst>
                                          <p:attrName>style.visibility</p:attrName>
                                        </p:attrNameLst>
                                      </p:cBhvr>
                                      <p:to>
                                        <p:strVal val="visible"/>
                                      </p:to>
                                    </p:set>
                                    <p:animEffect transition="in" filter="fade">
                                      <p:cBhvr>
                                        <p:cTn id="7" dur="500"/>
                                        <p:tgtEl>
                                          <p:spTgt spid="40">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22" presetClass="entr" presetSubtype="4"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down)">
                                      <p:cBhvr>
                                        <p:cTn id="13" dur="10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xEl>
                                              <p:pRg st="0" end="0"/>
                                            </p:txEl>
                                          </p:spTgt>
                                        </p:tgtEl>
                                        <p:attrNameLst>
                                          <p:attrName>style.visibility</p:attrName>
                                        </p:attrNameLst>
                                      </p:cBhvr>
                                      <p:to>
                                        <p:strVal val="visible"/>
                                      </p:to>
                                    </p:set>
                                    <p:animEffect transition="in" filter="fade">
                                      <p:cBhvr>
                                        <p:cTn id="18" dur="500"/>
                                        <p:tgtEl>
                                          <p:spTgt spid="4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22" presetClass="entr" presetSubtype="4"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down)">
                                      <p:cBhvr>
                                        <p:cTn id="24" dur="10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
                                            <p:txEl>
                                              <p:pRg st="1" end="1"/>
                                            </p:txEl>
                                          </p:spTgt>
                                        </p:tgtEl>
                                        <p:attrNameLst>
                                          <p:attrName>style.visibility</p:attrName>
                                        </p:attrNameLst>
                                      </p:cBhvr>
                                      <p:to>
                                        <p:strVal val="visible"/>
                                      </p:to>
                                    </p:set>
                                    <p:animEffect transition="in" filter="fade">
                                      <p:cBhvr>
                                        <p:cTn id="29" dur="500"/>
                                        <p:tgtEl>
                                          <p:spTgt spid="40">
                                            <p:txEl>
                                              <p:pRg st="1" end="1"/>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par>
                                <p:cTn id="33" presetID="22" presetClass="entr" presetSubtype="4"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down)">
                                      <p:cBhvr>
                                        <p:cTn id="35" dur="10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0">
                                            <p:txEl>
                                              <p:pRg st="2" end="2"/>
                                            </p:txEl>
                                          </p:spTgt>
                                        </p:tgtEl>
                                        <p:attrNameLst>
                                          <p:attrName>style.visibility</p:attrName>
                                        </p:attrNameLst>
                                      </p:cBhvr>
                                      <p:to>
                                        <p:strVal val="visible"/>
                                      </p:to>
                                    </p:set>
                                    <p:animEffect transition="in" filter="fade">
                                      <p:cBhvr>
                                        <p:cTn id="40" dur="500"/>
                                        <p:tgtEl>
                                          <p:spTgt spid="40">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500"/>
                                        <p:tgtEl>
                                          <p:spTgt spid="68"/>
                                        </p:tgtEl>
                                      </p:cBhvr>
                                    </p:animEffect>
                                  </p:childTnLst>
                                </p:cTn>
                              </p:par>
                              <p:par>
                                <p:cTn id="44" presetID="22" presetClass="entr" presetSubtype="4"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down)">
                                      <p:cBhvr>
                                        <p:cTn id="46" dur="10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0">
                                            <p:txEl>
                                              <p:pRg st="3" end="3"/>
                                            </p:txEl>
                                          </p:spTgt>
                                        </p:tgtEl>
                                        <p:attrNameLst>
                                          <p:attrName>style.visibility</p:attrName>
                                        </p:attrNameLst>
                                      </p:cBhvr>
                                      <p:to>
                                        <p:strVal val="visible"/>
                                      </p:to>
                                    </p:set>
                                    <p:animEffect transition="in" filter="fade">
                                      <p:cBhvr>
                                        <p:cTn id="51" dur="500"/>
                                        <p:tgtEl>
                                          <p:spTgt spid="40">
                                            <p:txEl>
                                              <p:pRg st="3" end="3"/>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22" presetClass="entr" presetSubtype="4"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down)">
                                      <p:cBhvr>
                                        <p:cTn id="57" dur="10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 calcmode="lin" valueType="num">
                                      <p:cBhvr additive="base">
                                        <p:cTn id="62" dur="500" fill="hold"/>
                                        <p:tgtEl>
                                          <p:spTgt spid="62"/>
                                        </p:tgtEl>
                                        <p:attrNameLst>
                                          <p:attrName>ppt_x</p:attrName>
                                        </p:attrNameLst>
                                      </p:cBhvr>
                                      <p:tavLst>
                                        <p:tav tm="0">
                                          <p:val>
                                            <p:strVal val="1+#ppt_w/2"/>
                                          </p:val>
                                        </p:tav>
                                        <p:tav tm="100000">
                                          <p:val>
                                            <p:strVal val="#ppt_x"/>
                                          </p:val>
                                        </p:tav>
                                      </p:tavLst>
                                    </p:anim>
                                    <p:anim calcmode="lin" valueType="num">
                                      <p:cBhvr additive="base">
                                        <p:cTn id="63"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193CC1-9692-3D71-A484-CC2DE9F023B6}"/>
              </a:ext>
            </a:extLst>
          </p:cNvPr>
          <p:cNvSpPr>
            <a:spLocks noGrp="1"/>
          </p:cNvSpPr>
          <p:nvPr>
            <p:ph type="title"/>
          </p:nvPr>
        </p:nvSpPr>
        <p:spPr/>
        <p:txBody>
          <a:bodyPr/>
          <a:lstStyle/>
          <a:p>
            <a:r>
              <a:rPr lang="en-US" dirty="0"/>
              <a:t>Reminder: The Summary Statements</a:t>
            </a:r>
          </a:p>
        </p:txBody>
      </p:sp>
      <p:sp>
        <p:nvSpPr>
          <p:cNvPr id="4" name="Content Placeholder 3">
            <a:extLst>
              <a:ext uri="{FF2B5EF4-FFF2-40B4-BE49-F238E27FC236}">
                <a16:creationId xmlns:a16="http://schemas.microsoft.com/office/drawing/2014/main" id="{8DD06916-3587-E174-BF1E-5410D8FD2CF2}"/>
              </a:ext>
            </a:extLst>
          </p:cNvPr>
          <p:cNvSpPr>
            <a:spLocks noGrp="1"/>
          </p:cNvSpPr>
          <p:nvPr>
            <p:ph idx="1"/>
          </p:nvPr>
        </p:nvSpPr>
        <p:spPr>
          <a:xfrm>
            <a:off x="587830" y="1879990"/>
            <a:ext cx="6824906" cy="2039050"/>
          </a:xfrm>
        </p:spPr>
        <p:txBody>
          <a:bodyPr>
            <a:normAutofit/>
          </a:bodyPr>
          <a:lstStyle/>
          <a:p>
            <a:pPr marL="514350" indent="-514350">
              <a:buClr>
                <a:srgbClr val="227532"/>
              </a:buClr>
              <a:buAutoNum type="arabicPeriod"/>
            </a:pPr>
            <a:r>
              <a:rPr lang="en-US" sz="2400" dirty="0"/>
              <a:t>Of those children who entered or exited the program below age expectations in each outcome, the percent who </a:t>
            </a:r>
            <a:r>
              <a:rPr lang="en-US" sz="2400" b="1" dirty="0">
                <a:solidFill>
                  <a:schemeClr val="accent5">
                    <a:lumMod val="75000"/>
                  </a:schemeClr>
                </a:solidFill>
              </a:rPr>
              <a:t>substantially increased their rate of growth </a:t>
            </a:r>
            <a:r>
              <a:rPr lang="en-US" sz="2400" dirty="0"/>
              <a:t>by program exit. </a:t>
            </a:r>
          </a:p>
        </p:txBody>
      </p:sp>
      <p:grpSp>
        <p:nvGrpSpPr>
          <p:cNvPr id="19" name="Group 18" descr="Formula: sum of progress categories c and d, divided by sum of progress categories a, b, c, and d, multiplied by 100 yields the percentage for summary statement 1.">
            <a:extLst>
              <a:ext uri="{FF2B5EF4-FFF2-40B4-BE49-F238E27FC236}">
                <a16:creationId xmlns:a16="http://schemas.microsoft.com/office/drawing/2014/main" id="{86E92132-567A-0BC1-70BA-EF0D087D2359}"/>
              </a:ext>
            </a:extLst>
          </p:cNvPr>
          <p:cNvGrpSpPr/>
          <p:nvPr/>
        </p:nvGrpSpPr>
        <p:grpSpPr>
          <a:xfrm>
            <a:off x="7412734" y="2148523"/>
            <a:ext cx="4140944" cy="897105"/>
            <a:chOff x="7995280" y="1614769"/>
            <a:chExt cx="4140944" cy="897105"/>
          </a:xfrm>
        </p:grpSpPr>
        <mc:AlternateContent xmlns:mc="http://schemas.openxmlformats.org/markup-compatibility/2006" xmlns:a14="http://schemas.microsoft.com/office/drawing/2010/main">
          <mc:Choice Requires="a14">
            <p:sp>
              <p:nvSpPr>
                <p:cNvPr id="6" name="TextBox 5" descr="Formula: sum of progress categories c and d, divided by sum of progress categories a, b, c, and d, multiplied by 100 yields the percentage for summary statement 1.">
                  <a:extLst>
                    <a:ext uri="{FF2B5EF4-FFF2-40B4-BE49-F238E27FC236}">
                      <a16:creationId xmlns:a16="http://schemas.microsoft.com/office/drawing/2014/main" id="{EFE8C57F-63B7-DCFE-6CE3-83B0DD85DEFD}"/>
                    </a:ext>
                  </a:extLst>
                </p:cNvPr>
                <p:cNvSpPr txBox="1"/>
                <p:nvPr/>
              </p:nvSpPr>
              <p:spPr>
                <a:xfrm>
                  <a:off x="7995280" y="1614769"/>
                  <a:ext cx="2533476" cy="8971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chemeClr val="accent5">
                                    <a:lumMod val="75000"/>
                                  </a:schemeClr>
                                </a:solidFill>
                                <a:latin typeface="Cambria Math" panose="02040503050406030204" pitchFamily="18" charset="0"/>
                              </a:rPr>
                            </m:ctrlPr>
                          </m:fPr>
                          <m:num>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c</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d</m:t>
                                </m:r>
                              </m:e>
                            </m:d>
                          </m:num>
                          <m:den>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a</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b</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c</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d</m:t>
                                </m:r>
                              </m:e>
                            </m:d>
                          </m:den>
                        </m:f>
                      </m:oMath>
                    </m:oMathPara>
                  </a14:m>
                  <a:endParaRPr lang="en-US" sz="2800" dirty="0">
                    <a:solidFill>
                      <a:schemeClr val="accent5">
                        <a:lumMod val="75000"/>
                      </a:schemeClr>
                    </a:solidFill>
                  </a:endParaRPr>
                </a:p>
              </p:txBody>
            </p:sp>
          </mc:Choice>
          <mc:Fallback xmlns="">
            <p:sp>
              <p:nvSpPr>
                <p:cNvPr id="6" name="TextBox 5" descr="Formula: sum of progress categories c and d, divided by sum of progress categories a, b, c, and d, multiplied by 100 yields the percentage for summary statement 1.">
                  <a:extLst>
                    <a:ext uri="{FF2B5EF4-FFF2-40B4-BE49-F238E27FC236}">
                      <a16:creationId xmlns:a16="http://schemas.microsoft.com/office/drawing/2014/main" id="{EFE8C57F-63B7-DCFE-6CE3-83B0DD85DEFD}"/>
                    </a:ext>
                  </a:extLst>
                </p:cNvPr>
                <p:cNvSpPr txBox="1">
                  <a:spLocks noRot="1" noChangeAspect="1" noMove="1" noResize="1" noEditPoints="1" noAdjustHandles="1" noChangeArrowheads="1" noChangeShapeType="1" noTextEdit="1"/>
                </p:cNvSpPr>
                <p:nvPr/>
              </p:nvSpPr>
              <p:spPr>
                <a:xfrm>
                  <a:off x="7995280" y="1614769"/>
                  <a:ext cx="2533476" cy="897105"/>
                </a:xfrm>
                <a:prstGeom prst="rect">
                  <a:avLst/>
                </a:prstGeom>
                <a:blipFill>
                  <a:blip r:embed="rId3"/>
                  <a:stretch>
                    <a:fillRect r="-21394"/>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E43C4AA-CD1F-86D0-F04A-646566C83B5D}"/>
                </a:ext>
              </a:extLst>
            </p:cNvPr>
            <p:cNvSpPr txBox="1"/>
            <p:nvPr/>
          </p:nvSpPr>
          <p:spPr>
            <a:xfrm>
              <a:off x="11073257" y="1801711"/>
              <a:ext cx="1062967" cy="523220"/>
            </a:xfrm>
            <a:prstGeom prst="rect">
              <a:avLst/>
            </a:prstGeom>
            <a:noFill/>
          </p:spPr>
          <p:txBody>
            <a:bodyPr wrap="square" rtlCol="0">
              <a:spAutoFit/>
            </a:bodyPr>
            <a:lstStyle/>
            <a:p>
              <a:r>
                <a:rPr lang="en-US" sz="2800">
                  <a:solidFill>
                    <a:schemeClr val="accent5">
                      <a:lumMod val="75000"/>
                    </a:schemeClr>
                  </a:solidFill>
                  <a:latin typeface="Cambria Math" panose="02040503050406030204" pitchFamily="18" charset="0"/>
                  <a:ea typeface="Cambria Math" panose="02040503050406030204" pitchFamily="18" charset="0"/>
                </a:rPr>
                <a:t>X 100</a:t>
              </a:r>
            </a:p>
          </p:txBody>
        </p:sp>
      </p:grpSp>
      <p:sp>
        <p:nvSpPr>
          <p:cNvPr id="9" name="Content Placeholder 3">
            <a:extLst>
              <a:ext uri="{FF2B5EF4-FFF2-40B4-BE49-F238E27FC236}">
                <a16:creationId xmlns:a16="http://schemas.microsoft.com/office/drawing/2014/main" id="{0B57914A-C61D-243C-AF9E-1755EA5F1437}"/>
              </a:ext>
            </a:extLst>
          </p:cNvPr>
          <p:cNvSpPr txBox="1">
            <a:spLocks/>
          </p:cNvSpPr>
          <p:nvPr/>
        </p:nvSpPr>
        <p:spPr>
          <a:xfrm>
            <a:off x="587828" y="4333717"/>
            <a:ext cx="6824906" cy="203905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514350" indent="-514350">
              <a:lnSpc>
                <a:spcPct val="100000"/>
              </a:lnSpc>
              <a:buClr>
                <a:srgbClr val="227532"/>
              </a:buClr>
              <a:buFont typeface="+mj-lt"/>
              <a:buAutoNum type="arabicPeriod" startAt="2"/>
            </a:pPr>
            <a:r>
              <a:rPr lang="en-US" dirty="0">
                <a:latin typeface="Tahoma" panose="020B0604030504040204" pitchFamily="34" charset="0"/>
                <a:ea typeface="Tahoma" panose="020B0604030504040204" pitchFamily="34" charset="0"/>
                <a:cs typeface="Tahoma" panose="020B0604030504040204" pitchFamily="34" charset="0"/>
              </a:rPr>
              <a:t>The percent of children who were </a:t>
            </a:r>
            <a:r>
              <a:rPr lang="en-US"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functioning within age expectations</a:t>
            </a:r>
            <a:r>
              <a:rPr lang="en-US"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in each outcome by program exit.   </a:t>
            </a:r>
            <a:endParaRPr lang="en-US" dirty="0">
              <a:solidFill>
                <a:srgbClr val="982C78"/>
              </a:solidFill>
              <a:latin typeface="Tahoma" panose="020B0604030504040204" pitchFamily="34" charset="0"/>
              <a:ea typeface="Tahoma" panose="020B0604030504040204" pitchFamily="34" charset="0"/>
              <a:cs typeface="Tahoma" panose="020B0604030504040204" pitchFamily="34" charset="0"/>
            </a:endParaRPr>
          </a:p>
        </p:txBody>
      </p:sp>
      <p:grpSp>
        <p:nvGrpSpPr>
          <p:cNvPr id="20" name="Group 19" descr="Formula: sum of progress categories d and e, divided by sum of progress categories a, b, c, d, and e, multiplied by 100 yields the percentage for summary statement 2.">
            <a:extLst>
              <a:ext uri="{FF2B5EF4-FFF2-40B4-BE49-F238E27FC236}">
                <a16:creationId xmlns:a16="http://schemas.microsoft.com/office/drawing/2014/main" id="{E11F86DA-0585-B72B-9547-3307683DA15F}"/>
              </a:ext>
            </a:extLst>
          </p:cNvPr>
          <p:cNvGrpSpPr/>
          <p:nvPr/>
        </p:nvGrpSpPr>
        <p:grpSpPr>
          <a:xfrm>
            <a:off x="7412734" y="4418296"/>
            <a:ext cx="5041735" cy="897105"/>
            <a:chOff x="7815729" y="3640618"/>
            <a:chExt cx="5041735" cy="897105"/>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D11C70A-92CD-52FB-DC64-5F66E2E64266}"/>
                    </a:ext>
                  </a:extLst>
                </p:cNvPr>
                <p:cNvSpPr txBox="1"/>
                <p:nvPr/>
              </p:nvSpPr>
              <p:spPr>
                <a:xfrm>
                  <a:off x="7815729" y="3640618"/>
                  <a:ext cx="3053593" cy="8971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chemeClr val="accent5">
                                    <a:lumMod val="75000"/>
                                  </a:schemeClr>
                                </a:solidFill>
                                <a:latin typeface="Cambria Math" panose="02040503050406030204" pitchFamily="18" charset="0"/>
                              </a:rPr>
                            </m:ctrlPr>
                          </m:fPr>
                          <m:num>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d</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e</m:t>
                                </m:r>
                              </m:e>
                            </m:d>
                          </m:num>
                          <m:den>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a</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b</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c</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d</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e</m:t>
                                </m:r>
                              </m:e>
                            </m:d>
                          </m:den>
                        </m:f>
                      </m:oMath>
                    </m:oMathPara>
                  </a14:m>
                  <a:endParaRPr lang="en-US" sz="2800" dirty="0">
                    <a:solidFill>
                      <a:schemeClr val="accent5">
                        <a:lumMod val="75000"/>
                      </a:schemeClr>
                    </a:solidFill>
                  </a:endParaRPr>
                </a:p>
              </p:txBody>
            </p:sp>
          </mc:Choice>
          <mc:Fallback xmlns="">
            <p:sp>
              <p:nvSpPr>
                <p:cNvPr id="7" name="TextBox 6">
                  <a:extLst>
                    <a:ext uri="{FF2B5EF4-FFF2-40B4-BE49-F238E27FC236}">
                      <a16:creationId xmlns:a16="http://schemas.microsoft.com/office/drawing/2014/main" id="{1D11C70A-92CD-52FB-DC64-5F66E2E64266}"/>
                    </a:ext>
                  </a:extLst>
                </p:cNvPr>
                <p:cNvSpPr txBox="1">
                  <a:spLocks noRot="1" noChangeAspect="1" noMove="1" noResize="1" noEditPoints="1" noAdjustHandles="1" noChangeArrowheads="1" noChangeShapeType="1" noTextEdit="1"/>
                </p:cNvSpPr>
                <p:nvPr/>
              </p:nvSpPr>
              <p:spPr>
                <a:xfrm>
                  <a:off x="7815729" y="3640618"/>
                  <a:ext cx="3053593" cy="897105"/>
                </a:xfrm>
                <a:prstGeom prst="rect">
                  <a:avLst/>
                </a:prstGeom>
                <a:blipFill>
                  <a:blip r:embed="rId4"/>
                  <a:stretch>
                    <a:fillRect r="-2035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14AF723C-D31A-4E66-EF0B-33B080D14CD4}"/>
                </a:ext>
              </a:extLst>
            </p:cNvPr>
            <p:cNvSpPr txBox="1"/>
            <p:nvPr/>
          </p:nvSpPr>
          <p:spPr>
            <a:xfrm>
              <a:off x="11477505" y="3839752"/>
              <a:ext cx="1379959" cy="523220"/>
            </a:xfrm>
            <a:prstGeom prst="rect">
              <a:avLst/>
            </a:prstGeom>
            <a:noFill/>
          </p:spPr>
          <p:txBody>
            <a:bodyPr wrap="square" rtlCol="0">
              <a:spAutoFit/>
            </a:bodyPr>
            <a:lstStyle/>
            <a:p>
              <a:r>
                <a:rPr lang="en-US" sz="2800">
                  <a:solidFill>
                    <a:schemeClr val="accent5">
                      <a:lumMod val="75000"/>
                    </a:schemeClr>
                  </a:solidFill>
                  <a:latin typeface="Cambria Math" panose="02040503050406030204" pitchFamily="18" charset="0"/>
                  <a:ea typeface="Cambria Math" panose="02040503050406030204" pitchFamily="18" charset="0"/>
                </a:rPr>
                <a:t>X 100</a:t>
              </a:r>
            </a:p>
          </p:txBody>
        </p:sp>
      </p:grpSp>
    </p:spTree>
    <p:extLst>
      <p:ext uri="{BB962C8B-B14F-4D97-AF65-F5344CB8AC3E}">
        <p14:creationId xmlns:p14="http://schemas.microsoft.com/office/powerpoint/2010/main" val="412687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F210-C865-3226-1BBA-AA5CA714054D}"/>
              </a:ext>
            </a:extLst>
          </p:cNvPr>
          <p:cNvSpPr>
            <a:spLocks noGrp="1"/>
          </p:cNvSpPr>
          <p:nvPr>
            <p:ph type="ctrTitle"/>
          </p:nvPr>
        </p:nvSpPr>
        <p:spPr>
          <a:xfrm>
            <a:off x="485775" y="0"/>
            <a:ext cx="5300664" cy="4343400"/>
          </a:xfrm>
        </p:spPr>
        <p:txBody>
          <a:bodyPr/>
          <a:lstStyle/>
          <a:p>
            <a:r>
              <a:rPr lang="en-US" dirty="0"/>
              <a:t>Orientation to the Data and Other Downloadable Resources</a:t>
            </a:r>
          </a:p>
        </p:txBody>
      </p:sp>
      <p:sp>
        <p:nvSpPr>
          <p:cNvPr id="3" name="TextBox 2">
            <a:extLst>
              <a:ext uri="{FF2B5EF4-FFF2-40B4-BE49-F238E27FC236}">
                <a16:creationId xmlns:a16="http://schemas.microsoft.com/office/drawing/2014/main" id="{658887A9-3DC5-FCDB-5564-021C61B6963A}"/>
              </a:ext>
            </a:extLst>
          </p:cNvPr>
          <p:cNvSpPr txBox="1"/>
          <p:nvPr/>
        </p:nvSpPr>
        <p:spPr>
          <a:xfrm>
            <a:off x="1162050" y="4857750"/>
            <a:ext cx="4086225" cy="1200329"/>
          </a:xfrm>
          <a:prstGeom prst="rect">
            <a:avLst/>
          </a:prstGeom>
          <a:solidFill>
            <a:schemeClr val="accent1">
              <a:lumMod val="20000"/>
              <a:lumOff val="80000"/>
            </a:schemeClr>
          </a:solid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Cvent Attendee Hub for downloadable resources: </a:t>
            </a:r>
            <a:r>
              <a:rPr lang="en-US" sz="2400" dirty="0">
                <a:latin typeface="Tahoma" panose="020B0604030504040204" pitchFamily="34" charset="0"/>
                <a:ea typeface="Tahoma" panose="020B0604030504040204" pitchFamily="34" charset="0"/>
                <a:cs typeface="Tahoma" panose="020B0604030504040204" pitchFamily="34" charset="0"/>
                <a:hlinkClick r:id="rId3" tooltip="Cvent Attendee Hub "/>
              </a:rPr>
              <a:t>bit.ly/3Azc7it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Screenshot of this workshop's sample data set with rows and columns of sample data">
            <a:extLst>
              <a:ext uri="{FF2B5EF4-FFF2-40B4-BE49-F238E27FC236}">
                <a16:creationId xmlns:a16="http://schemas.microsoft.com/office/drawing/2014/main" id="{3112DFA1-4A1F-E51A-7D7C-B9126CBBB5A0}"/>
              </a:ext>
            </a:extLst>
          </p:cNvPr>
          <p:cNvPicPr>
            <a:picLocks noChangeAspect="1"/>
          </p:cNvPicPr>
          <p:nvPr/>
        </p:nvPicPr>
        <p:blipFill>
          <a:blip r:embed="rId4"/>
          <a:stretch>
            <a:fillRect/>
          </a:stretch>
        </p:blipFill>
        <p:spPr>
          <a:xfrm>
            <a:off x="6144566" y="-52086"/>
            <a:ext cx="6047434" cy="3057424"/>
          </a:xfrm>
          <a:prstGeom prst="rect">
            <a:avLst/>
          </a:prstGeom>
        </p:spPr>
      </p:pic>
    </p:spTree>
    <p:extLst>
      <p:ext uri="{BB962C8B-B14F-4D97-AF65-F5344CB8AC3E}">
        <p14:creationId xmlns:p14="http://schemas.microsoft.com/office/powerpoint/2010/main" val="1656687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CF37-3AF8-2D67-2369-10AF205DA1EE}"/>
              </a:ext>
            </a:extLst>
          </p:cNvPr>
          <p:cNvSpPr>
            <a:spLocks noGrp="1"/>
          </p:cNvSpPr>
          <p:nvPr>
            <p:ph type="title"/>
          </p:nvPr>
        </p:nvSpPr>
        <p:spPr/>
        <p:txBody>
          <a:bodyPr/>
          <a:lstStyle/>
          <a:p>
            <a:r>
              <a:rPr lang="en-US" dirty="0"/>
              <a:t>Checklist</a:t>
            </a:r>
          </a:p>
        </p:txBody>
      </p:sp>
      <p:sp>
        <p:nvSpPr>
          <p:cNvPr id="3" name="Content Placeholder 2">
            <a:extLst>
              <a:ext uri="{FF2B5EF4-FFF2-40B4-BE49-F238E27FC236}">
                <a16:creationId xmlns:a16="http://schemas.microsoft.com/office/drawing/2014/main" id="{DDA8ACF3-C9CA-BBF3-F512-E86F45591D28}"/>
              </a:ext>
            </a:extLst>
          </p:cNvPr>
          <p:cNvSpPr>
            <a:spLocks noGrp="1"/>
          </p:cNvSpPr>
          <p:nvPr>
            <p:ph idx="1"/>
          </p:nvPr>
        </p:nvSpPr>
        <p:spPr>
          <a:xfrm>
            <a:off x="838199" y="2307771"/>
            <a:ext cx="7739743" cy="3869192"/>
          </a:xfrm>
        </p:spPr>
        <p:txBody>
          <a:bodyPr vert="horz" lIns="91440" tIns="45720" rIns="91440" bIns="45720" rtlCol="0" anchor="t">
            <a:normAutofit/>
          </a:bodyPr>
          <a:lstStyle/>
          <a:p>
            <a:pPr>
              <a:spcAft>
                <a:spcPts val="1200"/>
              </a:spcAft>
              <a:buFont typeface="Wingdings" panose="05000000000000000000" pitchFamily="2" charset="2"/>
              <a:buChar char="q"/>
            </a:pPr>
            <a:r>
              <a:rPr lang="en-US" sz="2400" dirty="0"/>
              <a:t> Have you downloaded the sample data set?</a:t>
            </a:r>
          </a:p>
          <a:p>
            <a:pPr>
              <a:spcAft>
                <a:spcPts val="1200"/>
              </a:spcAft>
              <a:buFont typeface="Wingdings" panose="05000000000000000000" pitchFamily="2" charset="2"/>
              <a:buChar char="q"/>
            </a:pPr>
            <a:r>
              <a:rPr lang="en-US" sz="2400" dirty="0"/>
              <a:t> Did you bring your own data?</a:t>
            </a:r>
          </a:p>
          <a:p>
            <a:pPr>
              <a:spcAft>
                <a:spcPts val="1200"/>
              </a:spcAft>
              <a:buFont typeface="Wingdings" panose="05000000000000000000" pitchFamily="2" charset="2"/>
              <a:buChar char="q"/>
            </a:pPr>
            <a:r>
              <a:rPr lang="en-US" sz="2400" dirty="0">
                <a:latin typeface="Tahoma"/>
                <a:ea typeface="Tahoma"/>
                <a:cs typeface="Tahoma"/>
              </a:rPr>
              <a:t> Have you linked all your data in one worksheet/tab?</a:t>
            </a:r>
          </a:p>
        </p:txBody>
      </p:sp>
      <p:pic>
        <p:nvPicPr>
          <p:cNvPr id="12" name="Picture 11" descr="&quot; &quot;">
            <a:extLst>
              <a:ext uri="{FF2B5EF4-FFF2-40B4-BE49-F238E27FC236}">
                <a16:creationId xmlns:a16="http://schemas.microsoft.com/office/drawing/2014/main" id="{2B645306-C6A2-936A-0686-789DAE9BDF4F}"/>
              </a:ext>
              <a:ext uri="{C183D7F6-B498-43B3-948B-1728B52AA6E4}">
                <adec:decorative xmlns:adec="http://schemas.microsoft.com/office/drawing/2017/decorative" val="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713568" y="805543"/>
            <a:ext cx="2896421" cy="4354286"/>
          </a:xfrm>
          <a:prstGeom prst="rect">
            <a:avLst/>
          </a:prstGeom>
        </p:spPr>
      </p:pic>
      <p:sp>
        <p:nvSpPr>
          <p:cNvPr id="13" name="TextBox 12">
            <a:extLst>
              <a:ext uri="{FF2B5EF4-FFF2-40B4-BE49-F238E27FC236}">
                <a16:creationId xmlns:a16="http://schemas.microsoft.com/office/drawing/2014/main" id="{7047662B-E8CA-A679-FEBB-32F9C0D26ED3}"/>
              </a:ext>
            </a:extLst>
          </p:cNvPr>
          <p:cNvSpPr txBox="1"/>
          <p:nvPr/>
        </p:nvSpPr>
        <p:spPr>
          <a:xfrm>
            <a:off x="8713568" y="7663543"/>
            <a:ext cx="2896421" cy="230832"/>
          </a:xfrm>
          <a:prstGeom prst="rect">
            <a:avLst/>
          </a:prstGeom>
          <a:noFill/>
        </p:spPr>
        <p:txBody>
          <a:bodyPr wrap="square" rtlCol="0">
            <a:spAutoFit/>
          </a:bodyPr>
          <a:lstStyle/>
          <a:p>
            <a:r>
              <a:rPr lang="en-US" sz="900">
                <a:hlinkClick r:id="rId4" tooltip="https://en.wikipedia.org/wiki/Space_Launch_System"/>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8911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BF14-808A-18FC-9835-F20C650AA2E3}"/>
              </a:ext>
            </a:extLst>
          </p:cNvPr>
          <p:cNvSpPr>
            <a:spLocks noGrp="1"/>
          </p:cNvSpPr>
          <p:nvPr>
            <p:ph type="ctrTitle"/>
          </p:nvPr>
        </p:nvSpPr>
        <p:spPr>
          <a:xfrm>
            <a:off x="346879" y="0"/>
            <a:ext cx="5486762" cy="3255962"/>
          </a:xfrm>
        </p:spPr>
        <p:txBody>
          <a:bodyPr/>
          <a:lstStyle/>
          <a:p>
            <a:r>
              <a:rPr lang="en-US" dirty="0"/>
              <a:t>What Do We Mean By “Multi-Layered”?</a:t>
            </a:r>
          </a:p>
        </p:txBody>
      </p:sp>
      <p:pic>
        <p:nvPicPr>
          <p:cNvPr id="5" name="Picture 4" descr="&quot; &quot;">
            <a:extLst>
              <a:ext uri="{FF2B5EF4-FFF2-40B4-BE49-F238E27FC236}">
                <a16:creationId xmlns:a16="http://schemas.microsoft.com/office/drawing/2014/main" id="{E5000583-1A28-5ED0-F908-898ADAD71A94}"/>
              </a:ext>
              <a:ext uri="{C183D7F6-B498-43B3-948B-1728B52AA6E4}">
                <adec:decorative xmlns:adec="http://schemas.microsoft.com/office/drawing/2017/decorative" val="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78294" y="900514"/>
            <a:ext cx="3867311" cy="3515737"/>
          </a:xfrm>
          <a:prstGeom prst="rect">
            <a:avLst/>
          </a:prstGeom>
        </p:spPr>
      </p:pic>
    </p:spTree>
    <p:extLst>
      <p:ext uri="{BB962C8B-B14F-4D97-AF65-F5344CB8AC3E}">
        <p14:creationId xmlns:p14="http://schemas.microsoft.com/office/powerpoint/2010/main" val="2026651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239844-9A8C-60A9-4A84-E556CF17D39F}"/>
              </a:ext>
            </a:extLst>
          </p:cNvPr>
          <p:cNvSpPr>
            <a:spLocks noGrp="1"/>
          </p:cNvSpPr>
          <p:nvPr>
            <p:ph type="title"/>
          </p:nvPr>
        </p:nvSpPr>
        <p:spPr/>
        <p:txBody>
          <a:bodyPr>
            <a:normAutofit/>
          </a:bodyPr>
          <a:lstStyle/>
          <a:p>
            <a:r>
              <a:rPr lang="en-US" dirty="0"/>
              <a:t>Child Outcomes Data: 1st Level</a:t>
            </a:r>
            <a:endParaRPr lang="en-US" dirty="0">
              <a:highlight>
                <a:srgbClr val="FFFF00"/>
              </a:highlight>
            </a:endParaRPr>
          </a:p>
        </p:txBody>
      </p:sp>
      <p:sp>
        <p:nvSpPr>
          <p:cNvPr id="10" name="TextBox 9">
            <a:extLst>
              <a:ext uri="{FF2B5EF4-FFF2-40B4-BE49-F238E27FC236}">
                <a16:creationId xmlns:a16="http://schemas.microsoft.com/office/drawing/2014/main" id="{3835666F-3C48-70E3-0338-C6836661E1CD}"/>
              </a:ext>
            </a:extLst>
          </p:cNvPr>
          <p:cNvSpPr txBox="1"/>
          <p:nvPr/>
        </p:nvSpPr>
        <p:spPr>
          <a:xfrm>
            <a:off x="838200" y="1823775"/>
            <a:ext cx="8963129" cy="830997"/>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Outcome A: </a:t>
            </a:r>
            <a:r>
              <a:rPr lang="en-US" sz="2400" dirty="0">
                <a:latin typeface="Tahoma" panose="020B0604030504040204" pitchFamily="34" charset="0"/>
                <a:ea typeface="Tahoma" panose="020B0604030504040204" pitchFamily="34" charset="0"/>
                <a:cs typeface="Tahoma" panose="020B0604030504040204" pitchFamily="34" charset="0"/>
              </a:rPr>
              <a:t>Positive Social-Emotional Skills</a:t>
            </a:r>
          </a:p>
          <a:p>
            <a:pPr marL="342900" indent="-342900">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Summary Statement 1: </a:t>
            </a:r>
            <a:r>
              <a:rPr lang="en-US" sz="2400" dirty="0">
                <a:latin typeface="Tahoma" panose="020B0604030504040204" pitchFamily="34" charset="0"/>
                <a:ea typeface="Tahoma" panose="020B0604030504040204" pitchFamily="34" charset="0"/>
                <a:cs typeface="Tahoma" panose="020B0604030504040204" pitchFamily="34" charset="0"/>
              </a:rPr>
              <a:t>Greater Than Expected Growth</a:t>
            </a:r>
          </a:p>
        </p:txBody>
      </p:sp>
      <p:graphicFrame>
        <p:nvGraphicFramePr>
          <p:cNvPr id="11" name="Table 5">
            <a:extLst>
              <a:ext uri="{FF2B5EF4-FFF2-40B4-BE49-F238E27FC236}">
                <a16:creationId xmlns:a16="http://schemas.microsoft.com/office/drawing/2014/main" id="{99C6CFDB-ED66-24C5-43C9-E7F1264F81D9}"/>
              </a:ext>
            </a:extLst>
          </p:cNvPr>
          <p:cNvGraphicFramePr>
            <a:graphicFrameLocks noGrp="1"/>
          </p:cNvGraphicFramePr>
          <p:nvPr>
            <p:ph idx="1"/>
            <p:extLst>
              <p:ext uri="{D42A27DB-BD31-4B8C-83A1-F6EECF244321}">
                <p14:modId xmlns:p14="http://schemas.microsoft.com/office/powerpoint/2010/main" val="3988921741"/>
              </p:ext>
            </p:extLst>
          </p:nvPr>
        </p:nvGraphicFramePr>
        <p:xfrm>
          <a:off x="4385268" y="3121862"/>
          <a:ext cx="3226358" cy="914400"/>
        </p:xfrm>
        <a:graphic>
          <a:graphicData uri="http://schemas.openxmlformats.org/drawingml/2006/table">
            <a:tbl>
              <a:tblPr firstRow="1" bandRow="1">
                <a:tableStyleId>{46F890A9-2807-4EBB-B81D-B2AA78EC7F39}</a:tableStyleId>
              </a:tblPr>
              <a:tblGrid>
                <a:gridCol w="3226358">
                  <a:extLst>
                    <a:ext uri="{9D8B030D-6E8A-4147-A177-3AD203B41FA5}">
                      <a16:colId xmlns:a16="http://schemas.microsoft.com/office/drawing/2014/main" val="4058219795"/>
                    </a:ext>
                  </a:extLst>
                </a:gridCol>
              </a:tblGrid>
              <a:tr h="370840">
                <a:tc>
                  <a:txBody>
                    <a:bodyPr/>
                    <a:lstStyle/>
                    <a:p>
                      <a:pPr algn="ctr"/>
                      <a:r>
                        <a:rPr lang="en-US" sz="2400" b="0" dirty="0">
                          <a:latin typeface="Tahoma" panose="020B0604030504040204" pitchFamily="34" charset="0"/>
                          <a:ea typeface="Tahoma" panose="020B0604030504040204" pitchFamily="34" charset="0"/>
                          <a:cs typeface="Tahoma" panose="020B0604030504040204" pitchFamily="34" charset="0"/>
                        </a:rPr>
                        <a:t>State Overall</a:t>
                      </a:r>
                    </a:p>
                  </a:txBody>
                  <a:tcPr>
                    <a:solidFill>
                      <a:schemeClr val="accent2">
                        <a:lumMod val="75000"/>
                      </a:schemeClr>
                    </a:solidFill>
                  </a:tcPr>
                </a:tc>
                <a:extLst>
                  <a:ext uri="{0D108BD9-81ED-4DB2-BD59-A6C34878D82A}">
                    <a16:rowId xmlns:a16="http://schemas.microsoft.com/office/drawing/2014/main" val="1204031821"/>
                  </a:ext>
                </a:extLst>
              </a:tr>
              <a:tr h="370840">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55%</a:t>
                      </a:r>
                    </a:p>
                  </a:txBody>
                  <a:tcPr>
                    <a:solidFill>
                      <a:schemeClr val="accent2">
                        <a:lumMod val="20000"/>
                        <a:lumOff val="80000"/>
                      </a:schemeClr>
                    </a:solidFill>
                  </a:tcPr>
                </a:tc>
                <a:extLst>
                  <a:ext uri="{0D108BD9-81ED-4DB2-BD59-A6C34878D82A}">
                    <a16:rowId xmlns:a16="http://schemas.microsoft.com/office/drawing/2014/main" val="679005682"/>
                  </a:ext>
                </a:extLst>
              </a:tr>
            </a:tbl>
          </a:graphicData>
        </a:graphic>
      </p:graphicFrame>
    </p:spTree>
    <p:extLst>
      <p:ext uri="{BB962C8B-B14F-4D97-AF65-F5344CB8AC3E}">
        <p14:creationId xmlns:p14="http://schemas.microsoft.com/office/powerpoint/2010/main" val="3230042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A6DB92-747E-EF09-6AD6-C7F9DC528CDF}"/>
              </a:ext>
            </a:extLst>
          </p:cNvPr>
          <p:cNvSpPr>
            <a:spLocks noGrp="1"/>
          </p:cNvSpPr>
          <p:nvPr>
            <p:ph type="title"/>
          </p:nvPr>
        </p:nvSpPr>
        <p:spPr/>
        <p:txBody>
          <a:bodyPr/>
          <a:lstStyle/>
          <a:p>
            <a:r>
              <a:rPr lang="en-US" dirty="0"/>
              <a:t>Disaggregating Child Outcomes Data: 2nd Level</a:t>
            </a:r>
          </a:p>
        </p:txBody>
      </p:sp>
      <p:sp>
        <p:nvSpPr>
          <p:cNvPr id="10" name="TextBox 9">
            <a:extLst>
              <a:ext uri="{FF2B5EF4-FFF2-40B4-BE49-F238E27FC236}">
                <a16:creationId xmlns:a16="http://schemas.microsoft.com/office/drawing/2014/main" id="{BDF0ABCB-867C-8A56-B402-973EBD8C03D2}"/>
              </a:ext>
            </a:extLst>
          </p:cNvPr>
          <p:cNvSpPr txBox="1"/>
          <p:nvPr/>
        </p:nvSpPr>
        <p:spPr>
          <a:xfrm>
            <a:off x="838200" y="1823775"/>
            <a:ext cx="8963129" cy="830997"/>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Outcome A: </a:t>
            </a:r>
            <a:r>
              <a:rPr lang="en-US" sz="2400" dirty="0">
                <a:latin typeface="Tahoma" panose="020B0604030504040204" pitchFamily="34" charset="0"/>
                <a:ea typeface="Tahoma" panose="020B0604030504040204" pitchFamily="34" charset="0"/>
                <a:cs typeface="Tahoma" panose="020B0604030504040204" pitchFamily="34" charset="0"/>
              </a:rPr>
              <a:t>Positive Social-Emotional Skills</a:t>
            </a:r>
          </a:p>
          <a:p>
            <a:pPr marL="342900" indent="-342900">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Summary Statement 1: </a:t>
            </a:r>
            <a:r>
              <a:rPr lang="en-US" sz="2400" dirty="0">
                <a:latin typeface="Tahoma" panose="020B0604030504040204" pitchFamily="34" charset="0"/>
                <a:ea typeface="Tahoma" panose="020B0604030504040204" pitchFamily="34" charset="0"/>
                <a:cs typeface="Tahoma" panose="020B0604030504040204" pitchFamily="34" charset="0"/>
              </a:rPr>
              <a:t>Greater Than Expected Growth</a:t>
            </a:r>
          </a:p>
        </p:txBody>
      </p:sp>
      <p:graphicFrame>
        <p:nvGraphicFramePr>
          <p:cNvPr id="7" name="Table 5">
            <a:extLst>
              <a:ext uri="{FF2B5EF4-FFF2-40B4-BE49-F238E27FC236}">
                <a16:creationId xmlns:a16="http://schemas.microsoft.com/office/drawing/2014/main" id="{8B5AB6A8-77B4-4CDC-5C4E-29702C48C429}"/>
              </a:ext>
            </a:extLst>
          </p:cNvPr>
          <p:cNvGraphicFramePr>
            <a:graphicFrameLocks/>
          </p:cNvGraphicFramePr>
          <p:nvPr>
            <p:extLst>
              <p:ext uri="{D42A27DB-BD31-4B8C-83A1-F6EECF244321}">
                <p14:modId xmlns:p14="http://schemas.microsoft.com/office/powerpoint/2010/main" val="2046535849"/>
              </p:ext>
            </p:extLst>
          </p:nvPr>
        </p:nvGraphicFramePr>
        <p:xfrm>
          <a:off x="838200" y="3014509"/>
          <a:ext cx="10460333" cy="1645920"/>
        </p:xfrm>
        <a:graphic>
          <a:graphicData uri="http://schemas.openxmlformats.org/drawingml/2006/table">
            <a:tbl>
              <a:tblPr firstRow="1" bandRow="1">
                <a:tableStyleId>{46F890A9-2807-4EBB-B81D-B2AA78EC7F39}</a:tableStyleId>
              </a:tblPr>
              <a:tblGrid>
                <a:gridCol w="2126064">
                  <a:extLst>
                    <a:ext uri="{9D8B030D-6E8A-4147-A177-3AD203B41FA5}">
                      <a16:colId xmlns:a16="http://schemas.microsoft.com/office/drawing/2014/main" val="4058219795"/>
                    </a:ext>
                  </a:extLst>
                </a:gridCol>
                <a:gridCol w="1225899">
                  <a:extLst>
                    <a:ext uri="{9D8B030D-6E8A-4147-A177-3AD203B41FA5}">
                      <a16:colId xmlns:a16="http://schemas.microsoft.com/office/drawing/2014/main" val="1868779538"/>
                    </a:ext>
                  </a:extLst>
                </a:gridCol>
                <a:gridCol w="1808703">
                  <a:extLst>
                    <a:ext uri="{9D8B030D-6E8A-4147-A177-3AD203B41FA5}">
                      <a16:colId xmlns:a16="http://schemas.microsoft.com/office/drawing/2014/main" val="1033880771"/>
                    </a:ext>
                  </a:extLst>
                </a:gridCol>
                <a:gridCol w="2381459">
                  <a:extLst>
                    <a:ext uri="{9D8B030D-6E8A-4147-A177-3AD203B41FA5}">
                      <a16:colId xmlns:a16="http://schemas.microsoft.com/office/drawing/2014/main" val="1300278149"/>
                    </a:ext>
                  </a:extLst>
                </a:gridCol>
                <a:gridCol w="1703196">
                  <a:extLst>
                    <a:ext uri="{9D8B030D-6E8A-4147-A177-3AD203B41FA5}">
                      <a16:colId xmlns:a16="http://schemas.microsoft.com/office/drawing/2014/main" val="2955398061"/>
                    </a:ext>
                  </a:extLst>
                </a:gridCol>
                <a:gridCol w="1215012">
                  <a:extLst>
                    <a:ext uri="{9D8B030D-6E8A-4147-A177-3AD203B41FA5}">
                      <a16:colId xmlns:a16="http://schemas.microsoft.com/office/drawing/2014/main" val="3352654568"/>
                    </a:ext>
                  </a:extLst>
                </a:gridCol>
              </a:tblGrid>
              <a:tr h="370840">
                <a:tc>
                  <a:txBody>
                    <a:bodyPr/>
                    <a:lstStyle/>
                    <a:p>
                      <a:pPr algn="ctr"/>
                      <a:r>
                        <a:rPr lang="en-US" sz="2400" b="0" dirty="0">
                          <a:latin typeface="Tahoma" panose="020B0604030504040204" pitchFamily="34" charset="0"/>
                          <a:ea typeface="Tahoma" panose="020B0604030504040204" pitchFamily="34" charset="0"/>
                          <a:cs typeface="Tahoma" panose="020B0604030504040204" pitchFamily="34" charset="0"/>
                        </a:rPr>
                        <a:t>American Indian or Alaska Native</a:t>
                      </a:r>
                    </a:p>
                  </a:txBody>
                  <a:tcPr>
                    <a:solidFill>
                      <a:schemeClr val="accent2">
                        <a:lumMod val="75000"/>
                      </a:schemeClr>
                    </a:solidFill>
                  </a:tcPr>
                </a:tc>
                <a:tc>
                  <a:txBody>
                    <a:bodyPr/>
                    <a:lstStyle/>
                    <a:p>
                      <a:pPr algn="ctr"/>
                      <a:r>
                        <a:rPr lang="en-US" sz="2400" b="0" dirty="0">
                          <a:latin typeface="Tahoma" panose="020B0604030504040204" pitchFamily="34" charset="0"/>
                          <a:ea typeface="Tahoma" panose="020B0604030504040204" pitchFamily="34" charset="0"/>
                          <a:cs typeface="Tahoma" panose="020B0604030504040204" pitchFamily="34" charset="0"/>
                        </a:rPr>
                        <a:t>Asian</a:t>
                      </a:r>
                    </a:p>
                  </a:txBody>
                  <a:tcPr>
                    <a:solidFill>
                      <a:schemeClr val="accent2">
                        <a:lumMod val="75000"/>
                      </a:schemeClr>
                    </a:solidFill>
                  </a:tcPr>
                </a:tc>
                <a:tc>
                  <a:txBody>
                    <a:bodyPr/>
                    <a:lstStyle/>
                    <a:p>
                      <a:pPr algn="ctr"/>
                      <a:r>
                        <a:rPr lang="en-US" sz="2400" b="0" dirty="0">
                          <a:latin typeface="Tahoma" panose="020B0604030504040204" pitchFamily="34" charset="0"/>
                          <a:ea typeface="Tahoma" panose="020B0604030504040204" pitchFamily="34" charset="0"/>
                          <a:cs typeface="Tahoma" panose="020B0604030504040204" pitchFamily="34" charset="0"/>
                        </a:rPr>
                        <a:t>Black or African American</a:t>
                      </a:r>
                    </a:p>
                  </a:txBody>
                  <a:tcPr>
                    <a:solidFill>
                      <a:schemeClr val="accent2">
                        <a:lumMod val="75000"/>
                      </a:schemeClr>
                    </a:solidFill>
                  </a:tcPr>
                </a:tc>
                <a:tc>
                  <a:txBody>
                    <a:bodyPr/>
                    <a:lstStyle/>
                    <a:p>
                      <a:pPr algn="ctr"/>
                      <a:r>
                        <a:rPr lang="en-US" sz="2400" b="0" dirty="0">
                          <a:latin typeface="Tahoma" panose="020B0604030504040204" pitchFamily="34" charset="0"/>
                          <a:ea typeface="Tahoma" panose="020B0604030504040204" pitchFamily="34" charset="0"/>
                          <a:cs typeface="Tahoma" panose="020B0604030504040204" pitchFamily="34" charset="0"/>
                        </a:rPr>
                        <a:t>Native Hawaiian or Other Pacific Islander</a:t>
                      </a:r>
                    </a:p>
                  </a:txBody>
                  <a:tcPr>
                    <a:solidFill>
                      <a:schemeClr val="accent2">
                        <a:lumMod val="75000"/>
                      </a:schemeClr>
                    </a:solidFill>
                  </a:tcPr>
                </a:tc>
                <a:tc>
                  <a:txBody>
                    <a:bodyPr/>
                    <a:lstStyle/>
                    <a:p>
                      <a:pPr algn="ctr"/>
                      <a:r>
                        <a:rPr lang="en-US" sz="2400" b="0" dirty="0">
                          <a:latin typeface="Tahoma" panose="020B0604030504040204" pitchFamily="34" charset="0"/>
                          <a:ea typeface="Tahoma" panose="020B0604030504040204" pitchFamily="34" charset="0"/>
                          <a:cs typeface="Tahoma" panose="020B0604030504040204" pitchFamily="34" charset="0"/>
                        </a:rPr>
                        <a:t>Two or More Races</a:t>
                      </a:r>
                    </a:p>
                  </a:txBody>
                  <a:tcPr>
                    <a:solidFill>
                      <a:schemeClr val="accent2">
                        <a:lumMod val="75000"/>
                      </a:schemeClr>
                    </a:solidFill>
                  </a:tcPr>
                </a:tc>
                <a:tc>
                  <a:txBody>
                    <a:bodyPr/>
                    <a:lstStyle/>
                    <a:p>
                      <a:pPr algn="ctr"/>
                      <a:r>
                        <a:rPr lang="en-US" sz="2400" b="0" dirty="0">
                          <a:latin typeface="Tahoma" panose="020B0604030504040204" pitchFamily="34" charset="0"/>
                          <a:ea typeface="Tahoma" panose="020B0604030504040204" pitchFamily="34" charset="0"/>
                          <a:cs typeface="Tahoma" panose="020B0604030504040204" pitchFamily="34" charset="0"/>
                        </a:rPr>
                        <a:t>White</a:t>
                      </a:r>
                    </a:p>
                  </a:txBody>
                  <a:tcPr>
                    <a:solidFill>
                      <a:schemeClr val="accent2">
                        <a:lumMod val="75000"/>
                      </a:schemeClr>
                    </a:solidFill>
                  </a:tcPr>
                </a:tc>
                <a:extLst>
                  <a:ext uri="{0D108BD9-81ED-4DB2-BD59-A6C34878D82A}">
                    <a16:rowId xmlns:a16="http://schemas.microsoft.com/office/drawing/2014/main" val="1204031821"/>
                  </a:ext>
                </a:extLst>
              </a:tr>
              <a:tr h="370840">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48%</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61%</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51%</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49%</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54%</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60%</a:t>
                      </a:r>
                    </a:p>
                  </a:txBody>
                  <a:tcPr>
                    <a:solidFill>
                      <a:schemeClr val="accent2">
                        <a:lumMod val="20000"/>
                        <a:lumOff val="80000"/>
                      </a:schemeClr>
                    </a:solidFill>
                  </a:tcPr>
                </a:tc>
                <a:extLst>
                  <a:ext uri="{0D108BD9-81ED-4DB2-BD59-A6C34878D82A}">
                    <a16:rowId xmlns:a16="http://schemas.microsoft.com/office/drawing/2014/main" val="380569068"/>
                  </a:ext>
                </a:extLst>
              </a:tr>
            </a:tbl>
          </a:graphicData>
        </a:graphic>
      </p:graphicFrame>
    </p:spTree>
    <p:extLst>
      <p:ext uri="{BB962C8B-B14F-4D97-AF65-F5344CB8AC3E}">
        <p14:creationId xmlns:p14="http://schemas.microsoft.com/office/powerpoint/2010/main" val="4040547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A5D608-9F64-CCBB-A3B8-60F040DE83EE}"/>
              </a:ext>
            </a:extLst>
          </p:cNvPr>
          <p:cNvSpPr>
            <a:spLocks noGrp="1"/>
          </p:cNvSpPr>
          <p:nvPr>
            <p:ph type="title"/>
          </p:nvPr>
        </p:nvSpPr>
        <p:spPr>
          <a:xfrm>
            <a:off x="838200" y="365125"/>
            <a:ext cx="9788471" cy="1325563"/>
          </a:xfrm>
        </p:spPr>
        <p:txBody>
          <a:bodyPr/>
          <a:lstStyle/>
          <a:p>
            <a:r>
              <a:rPr lang="en-US" dirty="0"/>
              <a:t>Disaggregating Child Outcomes Data: 3rd Level</a:t>
            </a:r>
          </a:p>
        </p:txBody>
      </p:sp>
      <p:sp>
        <p:nvSpPr>
          <p:cNvPr id="10" name="TextBox 9">
            <a:extLst>
              <a:ext uri="{FF2B5EF4-FFF2-40B4-BE49-F238E27FC236}">
                <a16:creationId xmlns:a16="http://schemas.microsoft.com/office/drawing/2014/main" id="{06E832C6-0370-3A6A-CDBD-F56884AF308C}"/>
              </a:ext>
            </a:extLst>
          </p:cNvPr>
          <p:cNvSpPr txBox="1"/>
          <p:nvPr/>
        </p:nvSpPr>
        <p:spPr>
          <a:xfrm>
            <a:off x="838200" y="1823775"/>
            <a:ext cx="8963129" cy="830997"/>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Outcome A: </a:t>
            </a:r>
            <a:r>
              <a:rPr lang="en-US" sz="2400" dirty="0">
                <a:latin typeface="Tahoma" panose="020B0604030504040204" pitchFamily="34" charset="0"/>
                <a:ea typeface="Tahoma" panose="020B0604030504040204" pitchFamily="34" charset="0"/>
                <a:cs typeface="Tahoma" panose="020B0604030504040204" pitchFamily="34" charset="0"/>
              </a:rPr>
              <a:t>Positive Social-Emotional Skills</a:t>
            </a:r>
          </a:p>
          <a:p>
            <a:pPr marL="342900" indent="-342900">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Summary Statement 1: </a:t>
            </a:r>
            <a:r>
              <a:rPr lang="en-US" sz="2400" dirty="0">
                <a:latin typeface="Tahoma" panose="020B0604030504040204" pitchFamily="34" charset="0"/>
                <a:ea typeface="Tahoma" panose="020B0604030504040204" pitchFamily="34" charset="0"/>
                <a:cs typeface="Tahoma" panose="020B0604030504040204" pitchFamily="34" charset="0"/>
              </a:rPr>
              <a:t>Greater Than Expected Growth</a:t>
            </a:r>
          </a:p>
        </p:txBody>
      </p:sp>
      <p:graphicFrame>
        <p:nvGraphicFramePr>
          <p:cNvPr id="7" name="Table 5">
            <a:extLst>
              <a:ext uri="{FF2B5EF4-FFF2-40B4-BE49-F238E27FC236}">
                <a16:creationId xmlns:a16="http://schemas.microsoft.com/office/drawing/2014/main" id="{DCF61E4E-EBD8-CBAF-F792-485B73ADB51A}"/>
              </a:ext>
            </a:extLst>
          </p:cNvPr>
          <p:cNvGraphicFramePr>
            <a:graphicFrameLocks/>
          </p:cNvGraphicFramePr>
          <p:nvPr>
            <p:extLst>
              <p:ext uri="{D42A27DB-BD31-4B8C-83A1-F6EECF244321}">
                <p14:modId xmlns:p14="http://schemas.microsoft.com/office/powerpoint/2010/main" val="2023754109"/>
              </p:ext>
            </p:extLst>
          </p:nvPr>
        </p:nvGraphicFramePr>
        <p:xfrm>
          <a:off x="865834" y="2959742"/>
          <a:ext cx="10460332" cy="2926080"/>
        </p:xfrm>
        <a:graphic>
          <a:graphicData uri="http://schemas.openxmlformats.org/drawingml/2006/table">
            <a:tbl>
              <a:tblPr firstRow="1" bandRow="1">
                <a:tableStyleId>{46F890A9-2807-4EBB-B81D-B2AA78EC7F39}</a:tableStyleId>
              </a:tblPr>
              <a:tblGrid>
                <a:gridCol w="1415142">
                  <a:extLst>
                    <a:ext uri="{9D8B030D-6E8A-4147-A177-3AD203B41FA5}">
                      <a16:colId xmlns:a16="http://schemas.microsoft.com/office/drawing/2014/main" val="1918392691"/>
                    </a:ext>
                  </a:extLst>
                </a:gridCol>
                <a:gridCol w="2118726">
                  <a:extLst>
                    <a:ext uri="{9D8B030D-6E8A-4147-A177-3AD203B41FA5}">
                      <a16:colId xmlns:a16="http://schemas.microsoft.com/office/drawing/2014/main" val="4058219795"/>
                    </a:ext>
                  </a:extLst>
                </a:gridCol>
                <a:gridCol w="1018823">
                  <a:extLst>
                    <a:ext uri="{9D8B030D-6E8A-4147-A177-3AD203B41FA5}">
                      <a16:colId xmlns:a16="http://schemas.microsoft.com/office/drawing/2014/main" val="1868779538"/>
                    </a:ext>
                  </a:extLst>
                </a:gridCol>
                <a:gridCol w="1503181">
                  <a:extLst>
                    <a:ext uri="{9D8B030D-6E8A-4147-A177-3AD203B41FA5}">
                      <a16:colId xmlns:a16="http://schemas.microsoft.com/office/drawing/2014/main" val="1033880771"/>
                    </a:ext>
                  </a:extLst>
                </a:gridCol>
                <a:gridCol w="1979189">
                  <a:extLst>
                    <a:ext uri="{9D8B030D-6E8A-4147-A177-3AD203B41FA5}">
                      <a16:colId xmlns:a16="http://schemas.microsoft.com/office/drawing/2014/main" val="1300278149"/>
                    </a:ext>
                  </a:extLst>
                </a:gridCol>
                <a:gridCol w="1415496">
                  <a:extLst>
                    <a:ext uri="{9D8B030D-6E8A-4147-A177-3AD203B41FA5}">
                      <a16:colId xmlns:a16="http://schemas.microsoft.com/office/drawing/2014/main" val="2955398061"/>
                    </a:ext>
                  </a:extLst>
                </a:gridCol>
                <a:gridCol w="1009775">
                  <a:extLst>
                    <a:ext uri="{9D8B030D-6E8A-4147-A177-3AD203B41FA5}">
                      <a16:colId xmlns:a16="http://schemas.microsoft.com/office/drawing/2014/main" val="3352654568"/>
                    </a:ext>
                  </a:extLst>
                </a:gridCol>
              </a:tblGrid>
              <a:tr h="370840">
                <a:tc>
                  <a:txBody>
                    <a:bodyPr/>
                    <a:lstStyle/>
                    <a:p>
                      <a:pPr algn="ctr"/>
                      <a:endParaRPr lang="en-US" sz="2400" b="0" dirty="0">
                        <a:latin typeface="Tahoma" panose="020B0604030504040204" pitchFamily="34" charset="0"/>
                        <a:ea typeface="Tahoma" panose="020B0604030504040204" pitchFamily="34" charset="0"/>
                        <a:cs typeface="Tahoma" panose="020B0604030504040204" pitchFamily="34" charset="0"/>
                      </a:endParaRPr>
                    </a:p>
                  </a:txBody>
                  <a:tcPr>
                    <a:solidFill>
                      <a:schemeClr val="accent2">
                        <a:lumMod val="75000"/>
                      </a:schemeClr>
                    </a:solidFill>
                  </a:tcPr>
                </a:tc>
                <a:tc>
                  <a:txBody>
                    <a:bodyPr/>
                    <a:lstStyle/>
                    <a:p>
                      <a:pPr algn="ctr"/>
                      <a:r>
                        <a:rPr lang="en-US" sz="2400" b="0" dirty="0">
                          <a:latin typeface="Tahoma" panose="020B0604030504040204" pitchFamily="34" charset="0"/>
                          <a:ea typeface="Tahoma" panose="020B0604030504040204" pitchFamily="34" charset="0"/>
                          <a:cs typeface="Tahoma" panose="020B0604030504040204" pitchFamily="34" charset="0"/>
                        </a:rPr>
                        <a:t>American Indian or Alaska Native</a:t>
                      </a:r>
                    </a:p>
                  </a:txBody>
                  <a:tcPr>
                    <a:solidFill>
                      <a:schemeClr val="accent2">
                        <a:lumMod val="75000"/>
                      </a:schemeClr>
                    </a:solidFill>
                  </a:tcPr>
                </a:tc>
                <a:tc>
                  <a:txBody>
                    <a:bodyPr/>
                    <a:lstStyle/>
                    <a:p>
                      <a:pPr algn="ctr"/>
                      <a:r>
                        <a:rPr lang="en-US" sz="2400" b="0" dirty="0">
                          <a:latin typeface="Tahoma" panose="020B0604030504040204" pitchFamily="34" charset="0"/>
                          <a:ea typeface="Tahoma" panose="020B0604030504040204" pitchFamily="34" charset="0"/>
                          <a:cs typeface="Tahoma" panose="020B0604030504040204" pitchFamily="34" charset="0"/>
                        </a:rPr>
                        <a:t>Asian</a:t>
                      </a:r>
                    </a:p>
                  </a:txBody>
                  <a:tcPr>
                    <a:solidFill>
                      <a:schemeClr val="accent2">
                        <a:lumMod val="75000"/>
                      </a:schemeClr>
                    </a:solidFill>
                  </a:tcPr>
                </a:tc>
                <a:tc>
                  <a:txBody>
                    <a:bodyPr/>
                    <a:lstStyle/>
                    <a:p>
                      <a:pPr algn="ctr"/>
                      <a:r>
                        <a:rPr lang="en-US" sz="2400" b="0" dirty="0">
                          <a:latin typeface="Tahoma" panose="020B0604030504040204" pitchFamily="34" charset="0"/>
                          <a:ea typeface="Tahoma" panose="020B0604030504040204" pitchFamily="34" charset="0"/>
                          <a:cs typeface="Tahoma" panose="020B0604030504040204" pitchFamily="34" charset="0"/>
                        </a:rPr>
                        <a:t>Black or African American</a:t>
                      </a:r>
                    </a:p>
                  </a:txBody>
                  <a:tcPr>
                    <a:solidFill>
                      <a:schemeClr val="accent2">
                        <a:lumMod val="75000"/>
                      </a:schemeClr>
                    </a:solidFill>
                  </a:tcPr>
                </a:tc>
                <a:tc>
                  <a:txBody>
                    <a:bodyPr/>
                    <a:lstStyle/>
                    <a:p>
                      <a:pPr algn="ctr"/>
                      <a:r>
                        <a:rPr lang="en-US" sz="2400" b="0" dirty="0">
                          <a:latin typeface="Tahoma" panose="020B0604030504040204" pitchFamily="34" charset="0"/>
                          <a:ea typeface="Tahoma" panose="020B0604030504040204" pitchFamily="34" charset="0"/>
                          <a:cs typeface="Tahoma" panose="020B0604030504040204" pitchFamily="34" charset="0"/>
                        </a:rPr>
                        <a:t>Native Hawaiian or Other Pacific Islander</a:t>
                      </a:r>
                    </a:p>
                  </a:txBody>
                  <a:tcPr>
                    <a:solidFill>
                      <a:schemeClr val="accent2">
                        <a:lumMod val="75000"/>
                      </a:schemeClr>
                    </a:solidFill>
                  </a:tcPr>
                </a:tc>
                <a:tc>
                  <a:txBody>
                    <a:bodyPr/>
                    <a:lstStyle/>
                    <a:p>
                      <a:pPr algn="ctr"/>
                      <a:r>
                        <a:rPr lang="en-US" sz="2400" b="0" dirty="0">
                          <a:latin typeface="Tahoma" panose="020B0604030504040204" pitchFamily="34" charset="0"/>
                          <a:ea typeface="Tahoma" panose="020B0604030504040204" pitchFamily="34" charset="0"/>
                          <a:cs typeface="Tahoma" panose="020B0604030504040204" pitchFamily="34" charset="0"/>
                        </a:rPr>
                        <a:t>Two or More Races</a:t>
                      </a:r>
                    </a:p>
                  </a:txBody>
                  <a:tcPr>
                    <a:solidFill>
                      <a:schemeClr val="accent2">
                        <a:lumMod val="75000"/>
                      </a:schemeClr>
                    </a:solidFill>
                  </a:tcPr>
                </a:tc>
                <a:tc>
                  <a:txBody>
                    <a:bodyPr/>
                    <a:lstStyle/>
                    <a:p>
                      <a:pPr algn="ctr"/>
                      <a:r>
                        <a:rPr lang="en-US" sz="2400" b="0" dirty="0">
                          <a:latin typeface="Tahoma" panose="020B0604030504040204" pitchFamily="34" charset="0"/>
                          <a:ea typeface="Tahoma" panose="020B0604030504040204" pitchFamily="34" charset="0"/>
                          <a:cs typeface="Tahoma" panose="020B0604030504040204" pitchFamily="34" charset="0"/>
                        </a:rPr>
                        <a:t>White</a:t>
                      </a:r>
                    </a:p>
                  </a:txBody>
                  <a:tcPr>
                    <a:solidFill>
                      <a:schemeClr val="accent2">
                        <a:lumMod val="75000"/>
                      </a:schemeClr>
                    </a:solidFill>
                  </a:tcPr>
                </a:tc>
                <a:extLst>
                  <a:ext uri="{0D108BD9-81ED-4DB2-BD59-A6C34878D82A}">
                    <a16:rowId xmlns:a16="http://schemas.microsoft.com/office/drawing/2014/main" val="1204031821"/>
                  </a:ext>
                </a:extLst>
              </a:tr>
              <a:tr h="370840">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Region A</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48%</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61%</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51%</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49%</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54%</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60%</a:t>
                      </a:r>
                    </a:p>
                  </a:txBody>
                  <a:tcPr>
                    <a:solidFill>
                      <a:schemeClr val="accent2">
                        <a:lumMod val="20000"/>
                        <a:lumOff val="80000"/>
                      </a:schemeClr>
                    </a:solidFill>
                  </a:tcPr>
                </a:tc>
                <a:extLst>
                  <a:ext uri="{0D108BD9-81ED-4DB2-BD59-A6C34878D82A}">
                    <a16:rowId xmlns:a16="http://schemas.microsoft.com/office/drawing/2014/main" val="380569068"/>
                  </a:ext>
                </a:extLst>
              </a:tr>
              <a:tr h="370840">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Region B</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42%</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59%</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51%</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52%</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54%</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61%</a:t>
                      </a:r>
                    </a:p>
                  </a:txBody>
                  <a:tcPr>
                    <a:solidFill>
                      <a:schemeClr val="accent2">
                        <a:lumMod val="20000"/>
                        <a:lumOff val="80000"/>
                      </a:schemeClr>
                    </a:solidFill>
                  </a:tcPr>
                </a:tc>
                <a:extLst>
                  <a:ext uri="{0D108BD9-81ED-4DB2-BD59-A6C34878D82A}">
                    <a16:rowId xmlns:a16="http://schemas.microsoft.com/office/drawing/2014/main" val="2114254233"/>
                  </a:ext>
                </a:extLst>
              </a:tr>
              <a:tr h="370840">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Region C</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44%</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62%</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54%</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47%</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50%</a:t>
                      </a:r>
                    </a:p>
                  </a:txBody>
                  <a:tcPr>
                    <a:solidFill>
                      <a:schemeClr val="accent2">
                        <a:lumMod val="20000"/>
                        <a:lumOff val="80000"/>
                      </a:schemeClr>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58%</a:t>
                      </a:r>
                    </a:p>
                  </a:txBody>
                  <a:tcPr>
                    <a:solidFill>
                      <a:schemeClr val="accent2">
                        <a:lumMod val="20000"/>
                        <a:lumOff val="80000"/>
                      </a:schemeClr>
                    </a:solidFill>
                  </a:tcPr>
                </a:tc>
                <a:extLst>
                  <a:ext uri="{0D108BD9-81ED-4DB2-BD59-A6C34878D82A}">
                    <a16:rowId xmlns:a16="http://schemas.microsoft.com/office/drawing/2014/main" val="4109253762"/>
                  </a:ext>
                </a:extLst>
              </a:tr>
            </a:tbl>
          </a:graphicData>
        </a:graphic>
      </p:graphicFrame>
    </p:spTree>
    <p:extLst>
      <p:ext uri="{BB962C8B-B14F-4D97-AF65-F5344CB8AC3E}">
        <p14:creationId xmlns:p14="http://schemas.microsoft.com/office/powerpoint/2010/main" val="1397534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2FF3A5-63A3-26DD-9A71-C31732814CC6}"/>
              </a:ext>
            </a:extLst>
          </p:cNvPr>
          <p:cNvSpPr>
            <a:spLocks noGrp="1"/>
          </p:cNvSpPr>
          <p:nvPr>
            <p:ph type="title"/>
          </p:nvPr>
        </p:nvSpPr>
        <p:spPr/>
        <p:txBody>
          <a:bodyPr/>
          <a:lstStyle/>
          <a:p>
            <a:pPr algn="l"/>
            <a:r>
              <a:rPr lang="en-US" dirty="0"/>
              <a:t>What About Small Ns?</a:t>
            </a:r>
          </a:p>
        </p:txBody>
      </p:sp>
      <p:sp>
        <p:nvSpPr>
          <p:cNvPr id="4" name="Content Placeholder 3">
            <a:extLst>
              <a:ext uri="{FF2B5EF4-FFF2-40B4-BE49-F238E27FC236}">
                <a16:creationId xmlns:a16="http://schemas.microsoft.com/office/drawing/2014/main" id="{49242CD3-DD92-F08D-FB42-D13FC0507EE5}"/>
              </a:ext>
            </a:extLst>
          </p:cNvPr>
          <p:cNvSpPr>
            <a:spLocks noGrp="1"/>
          </p:cNvSpPr>
          <p:nvPr>
            <p:ph idx="1"/>
          </p:nvPr>
        </p:nvSpPr>
        <p:spPr/>
        <p:txBody>
          <a:bodyPr>
            <a:normAutofit/>
          </a:bodyPr>
          <a:lstStyle/>
          <a:p>
            <a:pPr fontAlgn="base"/>
            <a:r>
              <a:rPr lang="en-US" b="0" i="0" dirty="0">
                <a:solidFill>
                  <a:srgbClr val="000000"/>
                </a:solidFill>
                <a:effectLst/>
              </a:rPr>
              <a:t>Slicing data sets too small with too many variables can lead to:</a:t>
            </a:r>
          </a:p>
          <a:p>
            <a:pPr lvl="1" fontAlgn="base"/>
            <a:r>
              <a:rPr lang="en-US" b="0" i="0" dirty="0">
                <a:solidFill>
                  <a:srgbClr val="000000"/>
                </a:solidFill>
                <a:effectLst/>
              </a:rPr>
              <a:t>Risk of disclosing personally identifiable information</a:t>
            </a:r>
          </a:p>
          <a:p>
            <a:pPr lvl="1" fontAlgn="base"/>
            <a:r>
              <a:rPr lang="en-US" b="0" i="0" dirty="0">
                <a:solidFill>
                  <a:srgbClr val="000000"/>
                </a:solidFill>
                <a:effectLst/>
              </a:rPr>
              <a:t>Lack of statistical significance or meaningful difference</a:t>
            </a:r>
            <a:endParaRPr lang="en-US" dirty="0">
              <a:solidFill>
                <a:srgbClr val="000000"/>
              </a:solidFill>
            </a:endParaRPr>
          </a:p>
        </p:txBody>
      </p:sp>
      <p:pic>
        <p:nvPicPr>
          <p:cNvPr id="7" name="Picture 6" descr="Sankey diagram illustrating lots of small groups/tendrils branching off from one large group.">
            <a:extLst>
              <a:ext uri="{FF2B5EF4-FFF2-40B4-BE49-F238E27FC236}">
                <a16:creationId xmlns:a16="http://schemas.microsoft.com/office/drawing/2014/main" id="{466F2E92-A406-5C51-22BD-03AD7F0925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65125" y="3226358"/>
            <a:ext cx="4776954" cy="2500360"/>
          </a:xfrm>
          <a:prstGeom prst="rect">
            <a:avLst/>
          </a:prstGeom>
        </p:spPr>
      </p:pic>
      <p:pic>
        <p:nvPicPr>
          <p:cNvPr id="10" name="Picture 9" descr="&quot;Caution&quot; symbol.">
            <a:extLst>
              <a:ext uri="{FF2B5EF4-FFF2-40B4-BE49-F238E27FC236}">
                <a16:creationId xmlns:a16="http://schemas.microsoft.com/office/drawing/2014/main" id="{B4F9835F-0FBF-CF75-036D-6130E10FFF9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437968" y="3824080"/>
            <a:ext cx="1652720" cy="1377043"/>
          </a:xfrm>
          <a:prstGeom prst="rect">
            <a:avLst/>
          </a:prstGeom>
        </p:spPr>
      </p:pic>
      <p:sp>
        <p:nvSpPr>
          <p:cNvPr id="12" name="TextBox 11">
            <a:extLst>
              <a:ext uri="{FF2B5EF4-FFF2-40B4-BE49-F238E27FC236}">
                <a16:creationId xmlns:a16="http://schemas.microsoft.com/office/drawing/2014/main" id="{9C8FCB30-7F2F-E94A-ABBF-0E7745221A89}"/>
              </a:ext>
            </a:extLst>
          </p:cNvPr>
          <p:cNvSpPr txBox="1"/>
          <p:nvPr/>
        </p:nvSpPr>
        <p:spPr>
          <a:xfrm>
            <a:off x="8356013" y="4607476"/>
            <a:ext cx="4008994" cy="461665"/>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BUT…</a:t>
            </a:r>
          </a:p>
        </p:txBody>
      </p:sp>
    </p:spTree>
    <p:extLst>
      <p:ext uri="{BB962C8B-B14F-4D97-AF65-F5344CB8AC3E}">
        <p14:creationId xmlns:p14="http://schemas.microsoft.com/office/powerpoint/2010/main" val="253084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52D44F-6586-C45C-5C1B-C5FCFF48F7F2}"/>
              </a:ext>
            </a:extLst>
          </p:cNvPr>
          <p:cNvSpPr>
            <a:spLocks noGrp="1"/>
          </p:cNvSpPr>
          <p:nvPr>
            <p:ph type="title" idx="4294967295"/>
          </p:nvPr>
        </p:nvSpPr>
        <p:spPr>
          <a:xfrm>
            <a:off x="547635" y="101804"/>
            <a:ext cx="10515600" cy="1325563"/>
          </a:xfrm>
        </p:spPr>
        <p:txBody>
          <a:bodyPr/>
          <a:lstStyle/>
          <a:p>
            <a:r>
              <a:rPr lang="en-US" dirty="0"/>
              <a:t>What About Small Ns?</a:t>
            </a:r>
          </a:p>
        </p:txBody>
      </p:sp>
      <p:sp>
        <p:nvSpPr>
          <p:cNvPr id="4" name="Content Placeholder 3">
            <a:extLst>
              <a:ext uri="{FF2B5EF4-FFF2-40B4-BE49-F238E27FC236}">
                <a16:creationId xmlns:a16="http://schemas.microsoft.com/office/drawing/2014/main" id="{9C65A842-696F-0CD2-CDB0-096E37BE8B0A}"/>
              </a:ext>
            </a:extLst>
          </p:cNvPr>
          <p:cNvSpPr>
            <a:spLocks noGrp="1"/>
          </p:cNvSpPr>
          <p:nvPr>
            <p:ph idx="4294967295"/>
          </p:nvPr>
        </p:nvSpPr>
        <p:spPr>
          <a:xfrm>
            <a:off x="547635" y="1470636"/>
            <a:ext cx="10515600" cy="4351338"/>
          </a:xfrm>
        </p:spPr>
        <p:txBody>
          <a:bodyPr/>
          <a:lstStyle/>
          <a:p>
            <a:pPr marL="0" indent="0">
              <a:buNone/>
            </a:pPr>
            <a:r>
              <a:rPr lang="en-US" dirty="0"/>
              <a:t>Equity, burden, and the almighty p-value</a:t>
            </a:r>
          </a:p>
        </p:txBody>
      </p:sp>
      <p:grpSp>
        <p:nvGrpSpPr>
          <p:cNvPr id="9" name="Group 8" descr="Picture from the Don't Let the P in P Value Stand for Privilege article on the We All Count Website.">
            <a:extLst>
              <a:ext uri="{FF2B5EF4-FFF2-40B4-BE49-F238E27FC236}">
                <a16:creationId xmlns:a16="http://schemas.microsoft.com/office/drawing/2014/main" id="{25F8AE91-8AB3-03A4-68E8-9528E17A31AC}"/>
              </a:ext>
            </a:extLst>
          </p:cNvPr>
          <p:cNvGrpSpPr/>
          <p:nvPr/>
        </p:nvGrpSpPr>
        <p:grpSpPr>
          <a:xfrm>
            <a:off x="877357" y="2144323"/>
            <a:ext cx="4022008" cy="2976390"/>
            <a:chOff x="7319387" y="1298859"/>
            <a:chExt cx="4284783" cy="3170851"/>
          </a:xfrm>
        </p:grpSpPr>
        <p:pic>
          <p:nvPicPr>
            <p:cNvPr id="6" name="Picture 5" descr="Screenshot from Heather Krause's We All Acount project, with several people bowing down to the &quot;alimght p-value.&quot;">
              <a:extLst>
                <a:ext uri="{FF2B5EF4-FFF2-40B4-BE49-F238E27FC236}">
                  <a16:creationId xmlns:a16="http://schemas.microsoft.com/office/drawing/2014/main" id="{FCFC4480-5CF8-703B-60E0-0F8E4595F8CE}"/>
                </a:ext>
              </a:extLst>
            </p:cNvPr>
            <p:cNvPicPr>
              <a:picLocks noChangeAspect="1"/>
            </p:cNvPicPr>
            <p:nvPr/>
          </p:nvPicPr>
          <p:blipFill>
            <a:blip r:embed="rId3"/>
            <a:stretch>
              <a:fillRect/>
            </a:stretch>
          </p:blipFill>
          <p:spPr>
            <a:xfrm>
              <a:off x="7319387" y="1298859"/>
              <a:ext cx="4273898" cy="2482292"/>
            </a:xfrm>
            <a:prstGeom prst="rect">
              <a:avLst/>
            </a:prstGeom>
          </p:spPr>
        </p:pic>
        <p:sp>
          <p:nvSpPr>
            <p:cNvPr id="7" name="TextBox 6">
              <a:extLst>
                <a:ext uri="{FF2B5EF4-FFF2-40B4-BE49-F238E27FC236}">
                  <a16:creationId xmlns:a16="http://schemas.microsoft.com/office/drawing/2014/main" id="{76693BD6-3CAF-D2E2-10A2-70B7945E8E6E}"/>
                </a:ext>
              </a:extLst>
            </p:cNvPr>
            <p:cNvSpPr txBox="1"/>
            <p:nvPr/>
          </p:nvSpPr>
          <p:spPr>
            <a:xfrm>
              <a:off x="7330272" y="3781151"/>
              <a:ext cx="4273898" cy="68855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Krause, H. (2022).</a:t>
              </a:r>
              <a:r>
                <a:rPr lang="en-US" dirty="0">
                  <a:solidFill>
                    <a:srgbClr val="0071BC"/>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0071BC"/>
                  </a:solidFill>
                  <a:latin typeface="Tahoma" panose="020B0604030504040204" pitchFamily="34" charset="0"/>
                  <a:ea typeface="Tahoma" panose="020B0604030504040204" pitchFamily="34" charset="0"/>
                  <a:cs typeface="Tahoma" panose="020B0604030504040204" pitchFamily="34" charset="0"/>
                  <a:hlinkClick r:id="rId4" tooltip="Don’t Let the P in P Value Stand for Privilege">
                    <a:extLst>
                      <a:ext uri="{A12FA001-AC4F-418D-AE19-62706E023703}">
                        <ahyp:hlinkClr xmlns:ahyp="http://schemas.microsoft.com/office/drawing/2018/hyperlinkcolor" val="tx"/>
                      </a:ext>
                    </a:extLst>
                  </a:hlinkClick>
                </a:rPr>
                <a:t>Don’t Let the P in P Value Stand for Privilege</a:t>
              </a:r>
              <a:r>
                <a:rPr lang="en-US" dirty="0">
                  <a:latin typeface="Tahoma" panose="020B0604030504040204" pitchFamily="34" charset="0"/>
                  <a:ea typeface="Tahoma" panose="020B0604030504040204" pitchFamily="34" charset="0"/>
                  <a:cs typeface="Tahoma" panose="020B0604030504040204" pitchFamily="34" charset="0"/>
                </a:rPr>
                <a:t>.</a:t>
              </a:r>
            </a:p>
          </p:txBody>
        </p:sp>
      </p:grpSp>
      <p:sp>
        <p:nvSpPr>
          <p:cNvPr id="3" name="Content Placeholder 3">
            <a:extLst>
              <a:ext uri="{FF2B5EF4-FFF2-40B4-BE49-F238E27FC236}">
                <a16:creationId xmlns:a16="http://schemas.microsoft.com/office/drawing/2014/main" id="{A289C1A1-C66A-5801-0B30-0DA9C90175FD}"/>
              </a:ext>
            </a:extLst>
          </p:cNvPr>
          <p:cNvSpPr txBox="1">
            <a:spLocks/>
          </p:cNvSpPr>
          <p:nvPr/>
        </p:nvSpPr>
        <p:spPr>
          <a:xfrm>
            <a:off x="2276101" y="5387364"/>
            <a:ext cx="4011792" cy="1368832"/>
          </a:xfrm>
          <a:prstGeom prst="rect">
            <a:avLst/>
          </a:prstGeom>
          <a:ln>
            <a:solidFill>
              <a:schemeClr val="accent2">
                <a:lumMod val="75000"/>
              </a:schemeClr>
            </a:solidFill>
          </a:ln>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ClrTx/>
              <a:buNone/>
            </a:pPr>
            <a:r>
              <a:rPr lang="en-US"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It’s not always about, generalizing, public reporting, or research</a:t>
            </a:r>
          </a:p>
        </p:txBody>
      </p:sp>
      <p:pic>
        <p:nvPicPr>
          <p:cNvPr id="8" name="Picture 7" descr="Image contains two figures (A &amp; B).  Figure A is demonstrating the factors tending to increase p-value and decrease significance.  The graph has two flattened parabolic curves representing two groups (1 &amp;2)which are overlapping considerably.  The x-axis is variance and the y-axis is sample size.  Small sample size, high variance, and the small difference in means contributes to a low p-value.  &#10;Figure B is demonstrating the factors tending to decrease  p-value and increase significance. Two parabolic curves for groups 1 &amp; 2 are shown again but are much taller and barely overlapping.  Large sample size, low variance, and larger differences in means are increasing significance. &#10;Figure retrieved from: https://www.medmastery.com/guides/interpreting-medical-literature-mini-guide/evaluating-statistical-methods">
            <a:extLst>
              <a:ext uri="{FF2B5EF4-FFF2-40B4-BE49-F238E27FC236}">
                <a16:creationId xmlns:a16="http://schemas.microsoft.com/office/drawing/2014/main" id="{AC18CE3D-B523-A504-3E7B-23511FCA750B}"/>
              </a:ext>
            </a:extLst>
          </p:cNvPr>
          <p:cNvPicPr>
            <a:picLocks noChangeAspect="1"/>
          </p:cNvPicPr>
          <p:nvPr/>
        </p:nvPicPr>
        <p:blipFill>
          <a:blip r:embed="rId5"/>
          <a:stretch>
            <a:fillRect/>
          </a:stretch>
        </p:blipFill>
        <p:spPr>
          <a:xfrm>
            <a:off x="7165250" y="544952"/>
            <a:ext cx="4761158" cy="5554684"/>
          </a:xfrm>
          <a:prstGeom prst="rect">
            <a:avLst/>
          </a:prstGeom>
        </p:spPr>
      </p:pic>
      <p:sp>
        <p:nvSpPr>
          <p:cNvPr id="10" name="TextBox 9">
            <a:extLst>
              <a:ext uri="{FF2B5EF4-FFF2-40B4-BE49-F238E27FC236}">
                <a16:creationId xmlns:a16="http://schemas.microsoft.com/office/drawing/2014/main" id="{80451A6F-51BA-1FA9-1CB4-518A969E2949}"/>
              </a:ext>
            </a:extLst>
          </p:cNvPr>
          <p:cNvSpPr txBox="1"/>
          <p:nvPr/>
        </p:nvSpPr>
        <p:spPr>
          <a:xfrm>
            <a:off x="7088711" y="6084411"/>
            <a:ext cx="4837697" cy="738664"/>
          </a:xfrm>
          <a:prstGeom prst="rect">
            <a:avLst/>
          </a:prstGeom>
          <a:noFill/>
        </p:spPr>
        <p:txBody>
          <a:bodyPr wrap="square" rtlCol="0">
            <a:spAutoFit/>
          </a:bodyPr>
          <a:lstStyle/>
          <a:p>
            <a:r>
              <a:rPr lang="en-US" sz="1400" b="0" dirty="0">
                <a:latin typeface="Tahoma" panose="020B0604030504040204" pitchFamily="34" charset="0"/>
                <a:ea typeface="Tahoma" panose="020B0604030504040204" pitchFamily="34" charset="0"/>
                <a:cs typeface="Tahoma" panose="020B0604030504040204" pitchFamily="34" charset="0"/>
                <a:hlinkClick r:id="rId6" tooltip="Are the correct statistical methods used in the study?"/>
              </a:rPr>
              <a:t>https://www.medmastery.com/guides/interpreting-medical-literature-mini-guide/evaluating-statistical-methods</a:t>
            </a:r>
            <a:endParaRPr lang="en-US" sz="1400" b="0" dirty="0">
              <a:latin typeface="Tahoma" panose="020B0604030504040204" pitchFamily="34" charset="0"/>
              <a:ea typeface="Tahoma" panose="020B0604030504040204" pitchFamily="34" charset="0"/>
              <a:cs typeface="Tahoma" panose="020B0604030504040204" pitchFamily="34" charset="0"/>
            </a:endParaRPr>
          </a:p>
          <a:p>
            <a:endParaRPr lang="en-U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9561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C2FC3-5CE8-8070-B65E-5915C52ECBBF}"/>
              </a:ext>
            </a:extLst>
          </p:cNvPr>
          <p:cNvSpPr>
            <a:spLocks noGrp="1"/>
          </p:cNvSpPr>
          <p:nvPr>
            <p:ph type="ctrTitle"/>
          </p:nvPr>
        </p:nvSpPr>
        <p:spPr>
          <a:xfrm>
            <a:off x="495358" y="1082974"/>
            <a:ext cx="5181961" cy="3255962"/>
          </a:xfrm>
        </p:spPr>
        <p:txBody>
          <a:bodyPr/>
          <a:lstStyle/>
          <a:p>
            <a:r>
              <a:rPr lang="en-US" dirty="0"/>
              <a:t>Analysis Paralysis? A Multi-Layered Approach to Data Use and Decision-Making</a:t>
            </a:r>
          </a:p>
        </p:txBody>
      </p:sp>
      <p:sp>
        <p:nvSpPr>
          <p:cNvPr id="3" name="Subtitle 2">
            <a:extLst>
              <a:ext uri="{FF2B5EF4-FFF2-40B4-BE49-F238E27FC236}">
                <a16:creationId xmlns:a16="http://schemas.microsoft.com/office/drawing/2014/main" id="{787B60E2-4EEB-6ADB-303B-25F8C32340AB}"/>
              </a:ext>
            </a:extLst>
          </p:cNvPr>
          <p:cNvSpPr>
            <a:spLocks noGrp="1"/>
          </p:cNvSpPr>
          <p:nvPr>
            <p:ph type="subTitle" idx="1"/>
          </p:nvPr>
        </p:nvSpPr>
        <p:spPr>
          <a:xfrm>
            <a:off x="495357" y="4570743"/>
            <a:ext cx="5291081" cy="1739897"/>
          </a:xfrm>
        </p:spPr>
        <p:txBody>
          <a:bodyPr>
            <a:noAutofit/>
          </a:bodyPr>
          <a:lstStyle/>
          <a:p>
            <a:r>
              <a:rPr lang="en-US" sz="2200" dirty="0"/>
              <a:t>Nicholas Ortiz</a:t>
            </a:r>
          </a:p>
          <a:p>
            <a:r>
              <a:rPr lang="en-US" sz="2200" dirty="0"/>
              <a:t>Lisa Backer</a:t>
            </a:r>
          </a:p>
          <a:p>
            <a:r>
              <a:rPr lang="en-US" sz="2200" dirty="0"/>
              <a:t>Lauren Barton</a:t>
            </a:r>
          </a:p>
          <a:p>
            <a:r>
              <a:rPr lang="en-US" sz="2200" dirty="0"/>
              <a:t>Kellen Reid</a:t>
            </a:r>
          </a:p>
          <a:p>
            <a:r>
              <a:rPr lang="en-US" sz="2200" dirty="0"/>
              <a:t>Kathleen </a:t>
            </a:r>
            <a:r>
              <a:rPr lang="en-US" sz="2200" dirty="0" err="1"/>
              <a:t>Hebbeler</a:t>
            </a:r>
            <a:endParaRPr lang="en-US" sz="2200" dirty="0"/>
          </a:p>
        </p:txBody>
      </p:sp>
      <p:sp>
        <p:nvSpPr>
          <p:cNvPr id="4" name="Subtitle 2">
            <a:extLst>
              <a:ext uri="{FF2B5EF4-FFF2-40B4-BE49-F238E27FC236}">
                <a16:creationId xmlns:a16="http://schemas.microsoft.com/office/drawing/2014/main" id="{36A155D4-6557-97F4-A28A-EB0507BD15C0}"/>
              </a:ext>
            </a:extLst>
          </p:cNvPr>
          <p:cNvSpPr txBox="1">
            <a:spLocks/>
          </p:cNvSpPr>
          <p:nvPr/>
        </p:nvSpPr>
        <p:spPr>
          <a:xfrm>
            <a:off x="6286500" y="5886450"/>
            <a:ext cx="5500688" cy="7445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154578"/>
              </a:buClr>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Clr>
                <a:srgbClr val="154578"/>
              </a:buClr>
              <a:buFont typeface="Arial" panose="020B0604020202020204" pitchFamily="34" charset="0"/>
              <a:buNone/>
              <a:defRPr sz="1600" kern="1200">
                <a:solidFill>
                  <a:srgbClr val="404A55"/>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rgbClr val="154578"/>
                </a:solidFill>
              </a:rPr>
              <a:t>#IDIO2024</a:t>
            </a:r>
          </a:p>
          <a:p>
            <a:pPr algn="l"/>
            <a:r>
              <a:rPr lang="en-US" sz="2000" dirty="0">
                <a:solidFill>
                  <a:srgbClr val="154578"/>
                </a:solidFill>
              </a:rPr>
              <a:t>August 27, 2024</a:t>
            </a:r>
          </a:p>
        </p:txBody>
      </p:sp>
      <p:pic>
        <p:nvPicPr>
          <p:cNvPr id="5" name="Picture 4" descr="Improving Data, Improving Outcomes (IDIO) 2024: Leading for Positive Impact&#10;August 25-30, 2024&#10;">
            <a:extLst>
              <a:ext uri="{FF2B5EF4-FFF2-40B4-BE49-F238E27FC236}">
                <a16:creationId xmlns:a16="http://schemas.microsoft.com/office/drawing/2014/main" id="{C086BD27-53D7-B464-0857-4E8DAE7A6409}"/>
              </a:ext>
            </a:extLst>
          </p:cNvPr>
          <p:cNvPicPr>
            <a:picLocks noChangeAspect="1"/>
          </p:cNvPicPr>
          <p:nvPr/>
        </p:nvPicPr>
        <p:blipFill>
          <a:blip r:embed="rId3"/>
          <a:stretch>
            <a:fillRect/>
          </a:stretch>
        </p:blipFill>
        <p:spPr>
          <a:xfrm>
            <a:off x="6096000" y="0"/>
            <a:ext cx="6108192" cy="5864289"/>
          </a:xfrm>
          <a:prstGeom prst="rect">
            <a:avLst/>
          </a:prstGeom>
        </p:spPr>
      </p:pic>
    </p:spTree>
    <p:extLst>
      <p:ext uri="{BB962C8B-B14F-4D97-AF65-F5344CB8AC3E}">
        <p14:creationId xmlns:p14="http://schemas.microsoft.com/office/powerpoint/2010/main" val="1269713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6DA4A6-E288-8AC2-C6EC-9C536254C2E7}"/>
              </a:ext>
            </a:extLst>
          </p:cNvPr>
          <p:cNvSpPr>
            <a:spLocks noGrp="1"/>
          </p:cNvSpPr>
          <p:nvPr>
            <p:ph type="title"/>
          </p:nvPr>
        </p:nvSpPr>
        <p:spPr/>
        <p:txBody>
          <a:bodyPr/>
          <a:lstStyle/>
          <a:p>
            <a:r>
              <a:rPr lang="en-US" dirty="0"/>
              <a:t>Qualitative Data: What’s the Story Behind the Numbers?</a:t>
            </a:r>
          </a:p>
        </p:txBody>
      </p:sp>
      <p:sp>
        <p:nvSpPr>
          <p:cNvPr id="4" name="Content Placeholder 3">
            <a:extLst>
              <a:ext uri="{FF2B5EF4-FFF2-40B4-BE49-F238E27FC236}">
                <a16:creationId xmlns:a16="http://schemas.microsoft.com/office/drawing/2014/main" id="{106CEF1E-6AA5-5F7E-87F4-48C433E186EE}"/>
              </a:ext>
            </a:extLst>
          </p:cNvPr>
          <p:cNvSpPr>
            <a:spLocks noGrp="1"/>
          </p:cNvSpPr>
          <p:nvPr>
            <p:ph idx="1"/>
          </p:nvPr>
        </p:nvSpPr>
        <p:spPr>
          <a:xfrm>
            <a:off x="838201" y="1783582"/>
            <a:ext cx="10431026" cy="4067606"/>
          </a:xfrm>
        </p:spPr>
        <p:txBody>
          <a:bodyPr>
            <a:normAutofit/>
          </a:bodyPr>
          <a:lstStyle/>
          <a:p>
            <a:r>
              <a:rPr lang="en-US" dirty="0"/>
              <a:t>Qualitative data are used to illustrate the story behind the numbers and are often collected through case studies, surveys, interviews, focus groups, observations, documentation review. etc.</a:t>
            </a:r>
          </a:p>
          <a:p>
            <a:r>
              <a:rPr lang="en-US" dirty="0"/>
              <a:t>Qualitative data provide important context and meaningful differentiation for conversations.</a:t>
            </a:r>
          </a:p>
        </p:txBody>
      </p:sp>
      <p:grpSp>
        <p:nvGrpSpPr>
          <p:cNvPr id="3" name="Group 2" descr="Table shows a cross-tabulation entry and exit ratings.  Columns labeled 1-7 represent the number of children exiting with a rating of the respective column number.  The rows labeled 1-7 represent the children entering at a rating of their respective column name.  Each cell then corresponds to the number of children exiting with a given rating between 1-7 and exiting at a rating of 1-7.  The expected pattern is that most children will enter and exit at the same rating with a +1 or 2 and -1.  In the extreme, where an entry rating of 1 and an exit rating of 7 intersect, there is a relatively large number (5 of 76 total) which is circled and shaded blue.  All relatively large values are shaded progressively darker blue to indicate their size.  With small numbers like 5 you have the opportunity to do further analysis by collecting and using qualitative data.">
            <a:extLst>
              <a:ext uri="{FF2B5EF4-FFF2-40B4-BE49-F238E27FC236}">
                <a16:creationId xmlns:a16="http://schemas.microsoft.com/office/drawing/2014/main" id="{F970D108-6C27-FD32-F785-F30DA9029FE8}"/>
              </a:ext>
            </a:extLst>
          </p:cNvPr>
          <p:cNvGrpSpPr/>
          <p:nvPr/>
        </p:nvGrpSpPr>
        <p:grpSpPr>
          <a:xfrm>
            <a:off x="3561525" y="3611561"/>
            <a:ext cx="8642197" cy="3245576"/>
            <a:chOff x="1935673" y="3355101"/>
            <a:chExt cx="8642197" cy="3245576"/>
          </a:xfrm>
        </p:grpSpPr>
        <p:graphicFrame>
          <p:nvGraphicFramePr>
            <p:cNvPr id="10" name="Object 9" descr="Table shows a cross-tabulation entry and exit ratings.  Columns labeled 1-7 represent the number of children exiting with a rating of the respective column number.  The rows labeled 1-7 represent the children entering at a rating of their respective column name.  Each cell then corresponds to the number of children exiting with a given rating between 1-7 and exiting at a rating of 1-7.  The expected pattern is that most children will enter and exit at the same rating with a +1 or 2 and -1.  In the extreme, where an entry rating of 1 and an exit rating of 7 intersect, there is a relatively large number (5 of 76 total) which is circled and shaded blue.  All relatively large values are shaded progressively darker blue to indicate their size.  With small numbers like 5 you have the opportunity to do further analysis by collecting and using qualitative data.">
              <a:extLst>
                <a:ext uri="{FF2B5EF4-FFF2-40B4-BE49-F238E27FC236}">
                  <a16:creationId xmlns:a16="http://schemas.microsoft.com/office/drawing/2014/main" id="{7E279106-3BBC-FF42-0A60-41C738FF153E}"/>
                </a:ext>
              </a:extLst>
            </p:cNvPr>
            <p:cNvGraphicFramePr>
              <a:graphicFrameLocks noChangeAspect="1"/>
            </p:cNvGraphicFramePr>
            <p:nvPr>
              <p:extLst>
                <p:ext uri="{D42A27DB-BD31-4B8C-83A1-F6EECF244321}">
                  <p14:modId xmlns:p14="http://schemas.microsoft.com/office/powerpoint/2010/main" val="3829195426"/>
                </p:ext>
              </p:extLst>
            </p:nvPr>
          </p:nvGraphicFramePr>
          <p:xfrm>
            <a:off x="1935673" y="3355101"/>
            <a:ext cx="8642197" cy="3245576"/>
          </p:xfrm>
          <a:graphic>
            <a:graphicData uri="http://schemas.openxmlformats.org/presentationml/2006/ole">
              <mc:AlternateContent xmlns:mc="http://schemas.openxmlformats.org/markup-compatibility/2006">
                <mc:Choice xmlns:v="urn:schemas-microsoft-com:vml" Requires="v">
                  <p:oleObj name="Worksheet" r:id="rId3" imgW="5051940" imgH="1897380" progId="Excel.Sheet.12">
                    <p:embed/>
                  </p:oleObj>
                </mc:Choice>
                <mc:Fallback>
                  <p:oleObj name="Worksheet" r:id="rId3" imgW="5051940" imgH="1897380" progId="Excel.Sheet.12">
                    <p:embed/>
                    <p:pic>
                      <p:nvPicPr>
                        <p:cNvPr id="10" name="Object 9" descr="Table shows a cross-tabulation entry and exit ratings.  Columns labeled 1-7 represent the number of children exiting with a rating of the respective column number.  The rows labeled 1-7 represent the children entering at a rating of their respective column name.  Each cell then corresponds to the number of children exiting with a given rating between 1-7 and exiting at a rating of 1-7.  The expected pattern is that most children will enter and exit at the same rating with a +1 or 2 and -1.  In the extreme, where an entry rating of 1 and an exit rating of 7 intersect, there is a relatively large number (5 of 76 total) which is circled and shaded blue.  All relatively large values are shaded progressively darker blue to indicate their size.  With small numbers like 5 you have the opportunity to do further analysis by collecting and using qualitative data.">
                          <a:extLst>
                            <a:ext uri="{FF2B5EF4-FFF2-40B4-BE49-F238E27FC236}">
                              <a16:creationId xmlns:a16="http://schemas.microsoft.com/office/drawing/2014/main" id="{7E279106-3BBC-FF42-0A60-41C738FF153E}"/>
                            </a:ext>
                          </a:extLst>
                        </p:cNvPr>
                        <p:cNvPicPr/>
                        <p:nvPr/>
                      </p:nvPicPr>
                      <p:blipFill>
                        <a:blip r:embed="rId4"/>
                        <a:stretch>
                          <a:fillRect/>
                        </a:stretch>
                      </p:blipFill>
                      <p:spPr>
                        <a:xfrm>
                          <a:off x="1935673" y="3355101"/>
                          <a:ext cx="8642197" cy="3245576"/>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5B26E4C4-3E9F-61CC-09CF-485D65374810}"/>
                    </a:ext>
                  </a:extLst>
                </p14:cNvPr>
                <p14:cNvContentPartPr/>
                <p14:nvPr/>
              </p14:nvContentPartPr>
              <p14:xfrm>
                <a:off x="9382901" y="3816121"/>
                <a:ext cx="774510" cy="603786"/>
              </p14:xfrm>
            </p:contentPart>
          </mc:Choice>
          <mc:Fallback xmlns="">
            <p:pic>
              <p:nvPicPr>
                <p:cNvPr id="14" name="Ink 13">
                  <a:extLst>
                    <a:ext uri="{FF2B5EF4-FFF2-40B4-BE49-F238E27FC236}">
                      <a16:creationId xmlns:a16="http://schemas.microsoft.com/office/drawing/2014/main" id="{5B26E4C4-3E9F-61CC-09CF-485D65374810}"/>
                    </a:ext>
                  </a:extLst>
                </p:cNvPr>
                <p:cNvPicPr/>
                <p:nvPr/>
              </p:nvPicPr>
              <p:blipFill>
                <a:blip r:embed="rId6"/>
                <a:stretch>
                  <a:fillRect/>
                </a:stretch>
              </p:blipFill>
              <p:spPr>
                <a:xfrm>
                  <a:off x="9346911" y="3780117"/>
                  <a:ext cx="846131" cy="675434"/>
                </a:xfrm>
                <a:prstGeom prst="rect">
                  <a:avLst/>
                </a:prstGeom>
              </p:spPr>
            </p:pic>
          </mc:Fallback>
        </mc:AlternateContent>
      </p:grpSp>
    </p:spTree>
    <p:extLst>
      <p:ext uri="{BB962C8B-B14F-4D97-AF65-F5344CB8AC3E}">
        <p14:creationId xmlns:p14="http://schemas.microsoft.com/office/powerpoint/2010/main" val="1578317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AF6C-0CCD-6936-772B-30E00CBCAC7A}"/>
              </a:ext>
            </a:extLst>
          </p:cNvPr>
          <p:cNvSpPr>
            <a:spLocks noGrp="1"/>
          </p:cNvSpPr>
          <p:nvPr>
            <p:ph type="title"/>
          </p:nvPr>
        </p:nvSpPr>
        <p:spPr/>
        <p:txBody>
          <a:bodyPr/>
          <a:lstStyle/>
          <a:p>
            <a:r>
              <a:rPr lang="en-US" dirty="0"/>
              <a:t>Data Inquiry Cycle</a:t>
            </a:r>
          </a:p>
        </p:txBody>
      </p:sp>
      <p:pic>
        <p:nvPicPr>
          <p:cNvPr id="2050" name="Picture 2" descr="Data Inquiry Cycle graphic shows an iterative sequence of six stages: planning and design for data collection, data analysis and interpretation, reporting, dissemination, and taking action">
            <a:extLst>
              <a:ext uri="{FF2B5EF4-FFF2-40B4-BE49-F238E27FC236}">
                <a16:creationId xmlns:a16="http://schemas.microsoft.com/office/drawing/2014/main" id="{4463F0BB-7C99-C75D-5948-BBAD923C0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540" y="1690688"/>
            <a:ext cx="5172919" cy="51729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FB45440-FDB5-ACB1-6545-0D9A64E38511}"/>
              </a:ext>
            </a:extLst>
          </p:cNvPr>
          <p:cNvSpPr>
            <a:spLocks noGrp="1"/>
          </p:cNvSpPr>
          <p:nvPr>
            <p:ph idx="1"/>
          </p:nvPr>
        </p:nvSpPr>
        <p:spPr>
          <a:xfrm>
            <a:off x="9387068" y="4884517"/>
            <a:ext cx="2753086" cy="800522"/>
          </a:xfrm>
        </p:spPr>
        <p:txBody>
          <a:bodyPr>
            <a:normAutofit/>
          </a:bodyPr>
          <a:lstStyle/>
          <a:p>
            <a:pPr marL="0" indent="0">
              <a:buNone/>
            </a:pPr>
            <a:r>
              <a:rPr lang="en-US" sz="2000" dirty="0">
                <a:hlinkClick r:id="rId4" tooltip="Data Inquiry Cycle"/>
              </a:rPr>
              <a:t>https://dasycenter.org/data-inquiry-cycle/</a:t>
            </a:r>
            <a:endParaRPr lang="en-US" sz="2000" dirty="0"/>
          </a:p>
        </p:txBody>
      </p:sp>
    </p:spTree>
    <p:extLst>
      <p:ext uri="{BB962C8B-B14F-4D97-AF65-F5344CB8AC3E}">
        <p14:creationId xmlns:p14="http://schemas.microsoft.com/office/powerpoint/2010/main" val="926164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F4FFF-71DF-22E0-7042-B88109371E43}"/>
              </a:ext>
            </a:extLst>
          </p:cNvPr>
          <p:cNvSpPr>
            <a:spLocks noGrp="1"/>
          </p:cNvSpPr>
          <p:nvPr>
            <p:ph type="ctrTitle"/>
          </p:nvPr>
        </p:nvSpPr>
        <p:spPr/>
        <p:txBody>
          <a:bodyPr/>
          <a:lstStyle/>
          <a:p>
            <a:r>
              <a:rPr lang="en-US" dirty="0"/>
              <a:t>From Design to Execution</a:t>
            </a:r>
          </a:p>
        </p:txBody>
      </p:sp>
      <p:sp>
        <p:nvSpPr>
          <p:cNvPr id="3" name="Subtitle 2">
            <a:extLst>
              <a:ext uri="{FF2B5EF4-FFF2-40B4-BE49-F238E27FC236}">
                <a16:creationId xmlns:a16="http://schemas.microsoft.com/office/drawing/2014/main" id="{28A74283-4200-90C4-94DB-62299830DAB5}"/>
              </a:ext>
            </a:extLst>
          </p:cNvPr>
          <p:cNvSpPr>
            <a:spLocks noGrp="1"/>
          </p:cNvSpPr>
          <p:nvPr>
            <p:ph type="subTitle" idx="1"/>
          </p:nvPr>
        </p:nvSpPr>
        <p:spPr/>
        <p:txBody>
          <a:bodyPr>
            <a:normAutofit lnSpcReduction="10000"/>
          </a:bodyPr>
          <a:lstStyle/>
          <a:p>
            <a:r>
              <a:rPr lang="en-US" dirty="0"/>
              <a:t>How to Turn Your Critical Question Into a Multi-Layered Analysis with Powerful Results!</a:t>
            </a:r>
          </a:p>
        </p:txBody>
      </p:sp>
      <p:grpSp>
        <p:nvGrpSpPr>
          <p:cNvPr id="7" name="Group 6" descr="&quot; &quot;">
            <a:extLst>
              <a:ext uri="{FF2B5EF4-FFF2-40B4-BE49-F238E27FC236}">
                <a16:creationId xmlns:a16="http://schemas.microsoft.com/office/drawing/2014/main" id="{E1721D67-70DB-EF9E-4CB6-044FB0C7139C}"/>
              </a:ext>
              <a:ext uri="{C183D7F6-B498-43B3-948B-1728B52AA6E4}">
                <adec:decorative xmlns:adec="http://schemas.microsoft.com/office/drawing/2017/decorative" val="0"/>
              </a:ext>
            </a:extLst>
          </p:cNvPr>
          <p:cNvGrpSpPr/>
          <p:nvPr/>
        </p:nvGrpSpPr>
        <p:grpSpPr>
          <a:xfrm>
            <a:off x="6096000" y="0"/>
            <a:ext cx="6096000" cy="3429000"/>
            <a:chOff x="6096000" y="0"/>
            <a:chExt cx="6096000" cy="3429000"/>
          </a:xfrm>
        </p:grpSpPr>
        <p:pic>
          <p:nvPicPr>
            <p:cNvPr id="5" name="Picture 4" descr="Modern conceptual sports car in black room with white light">
              <a:extLst>
                <a:ext uri="{FF2B5EF4-FFF2-40B4-BE49-F238E27FC236}">
                  <a16:creationId xmlns:a16="http://schemas.microsoft.com/office/drawing/2014/main" id="{022067CC-FF24-EAA7-BA0B-4EBC30FBDE6F}"/>
                </a:ext>
              </a:extLst>
            </p:cNvPr>
            <p:cNvPicPr>
              <a:picLocks noChangeAspect="1"/>
            </p:cNvPicPr>
            <p:nvPr/>
          </p:nvPicPr>
          <p:blipFill>
            <a:blip r:embed="rId3"/>
            <a:stretch>
              <a:fillRect/>
            </a:stretch>
          </p:blipFill>
          <p:spPr>
            <a:xfrm>
              <a:off x="6096000" y="0"/>
              <a:ext cx="6096000" cy="3429000"/>
            </a:xfrm>
            <a:prstGeom prst="rect">
              <a:avLst/>
            </a:prstGeom>
          </p:spPr>
        </p:pic>
        <p:pic>
          <p:nvPicPr>
            <p:cNvPr id="6" name="Picture 5" descr="Red onions, one sliced">
              <a:extLst>
                <a:ext uri="{FF2B5EF4-FFF2-40B4-BE49-F238E27FC236}">
                  <a16:creationId xmlns:a16="http://schemas.microsoft.com/office/drawing/2014/main" id="{098B2A5E-126F-ADE4-1C12-7D1DDCB2B00C}"/>
                </a:ext>
              </a:extLst>
            </p:cNvPr>
            <p:cNvPicPr>
              <a:picLocks noChangeAspect="1"/>
            </p:cNvPicPr>
            <p:nvPr/>
          </p:nvPicPr>
          <p:blipFill>
            <a:blip r:embed="rId4">
              <a:alphaModFix amt="50000"/>
              <a:extLst>
                <a:ext uri="{837473B0-CC2E-450A-ABE3-18F120FF3D39}">
                  <a1611:picAttrSrcUrl xmlns:a1611="http://schemas.microsoft.com/office/drawing/2016/11/main" r:id="rId5"/>
                </a:ext>
              </a:extLst>
            </a:blip>
            <a:stretch>
              <a:fillRect/>
            </a:stretch>
          </p:blipFill>
          <p:spPr>
            <a:xfrm rot="3221893">
              <a:off x="9599713" y="2181760"/>
              <a:ext cx="413003" cy="597151"/>
            </a:xfrm>
            <a:prstGeom prst="rect">
              <a:avLst/>
            </a:prstGeom>
          </p:spPr>
        </p:pic>
        <p:pic>
          <p:nvPicPr>
            <p:cNvPr id="4" name="Picture 3" descr="Red onions, one sliced">
              <a:extLst>
                <a:ext uri="{FF2B5EF4-FFF2-40B4-BE49-F238E27FC236}">
                  <a16:creationId xmlns:a16="http://schemas.microsoft.com/office/drawing/2014/main" id="{8A4E355D-9F6A-8218-61C1-0CA292E2D367}"/>
                </a:ext>
              </a:extLst>
            </p:cNvPr>
            <p:cNvPicPr>
              <a:picLocks noChangeAspect="1"/>
            </p:cNvPicPr>
            <p:nvPr/>
          </p:nvPicPr>
          <p:blipFill>
            <a:blip r:embed="rId4">
              <a:alphaModFix amt="50000"/>
              <a:extLst>
                <a:ext uri="{837473B0-CC2E-450A-ABE3-18F120FF3D39}">
                  <a1611:picAttrSrcUrl xmlns:a1611="http://schemas.microsoft.com/office/drawing/2016/11/main" r:id="rId5"/>
                </a:ext>
              </a:extLst>
            </a:blip>
            <a:stretch>
              <a:fillRect/>
            </a:stretch>
          </p:blipFill>
          <p:spPr>
            <a:xfrm rot="4337687">
              <a:off x="8020507" y="2133037"/>
              <a:ext cx="397988" cy="694594"/>
            </a:xfrm>
            <a:prstGeom prst="rect">
              <a:avLst/>
            </a:prstGeom>
          </p:spPr>
        </p:pic>
      </p:grpSp>
    </p:spTree>
    <p:extLst>
      <p:ext uri="{BB962C8B-B14F-4D97-AF65-F5344CB8AC3E}">
        <p14:creationId xmlns:p14="http://schemas.microsoft.com/office/powerpoint/2010/main" val="2407919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F8F5E-9219-BA40-7F43-6BA183BD170F}"/>
              </a:ext>
            </a:extLst>
          </p:cNvPr>
          <p:cNvSpPr>
            <a:spLocks noGrp="1"/>
          </p:cNvSpPr>
          <p:nvPr>
            <p:ph type="title"/>
          </p:nvPr>
        </p:nvSpPr>
        <p:spPr/>
        <p:txBody>
          <a:bodyPr/>
          <a:lstStyle/>
          <a:p>
            <a:r>
              <a:rPr lang="en-US" dirty="0"/>
              <a:t>Plan Your Analysis: Document, Document, Document!</a:t>
            </a:r>
          </a:p>
        </p:txBody>
      </p:sp>
      <p:sp>
        <p:nvSpPr>
          <p:cNvPr id="3" name="Content Placeholder 2">
            <a:extLst>
              <a:ext uri="{FF2B5EF4-FFF2-40B4-BE49-F238E27FC236}">
                <a16:creationId xmlns:a16="http://schemas.microsoft.com/office/drawing/2014/main" id="{7A851334-3C84-C728-B757-A93311D3BE19}"/>
              </a:ext>
            </a:extLst>
          </p:cNvPr>
          <p:cNvSpPr>
            <a:spLocks noGrp="1"/>
          </p:cNvSpPr>
          <p:nvPr>
            <p:ph idx="1"/>
          </p:nvPr>
        </p:nvSpPr>
        <p:spPr/>
        <p:txBody>
          <a:bodyPr>
            <a:normAutofit/>
          </a:bodyPr>
          <a:lstStyle/>
          <a:p>
            <a:r>
              <a:rPr lang="en-US" dirty="0"/>
              <a:t>An </a:t>
            </a:r>
            <a:r>
              <a:rPr lang="en-US" i="1" dirty="0"/>
              <a:t>analysis plan </a:t>
            </a:r>
            <a:r>
              <a:rPr lang="en-US" dirty="0"/>
              <a:t>provides a roadmap for how you will analyze your data, ensuring consistency over time and across people. </a:t>
            </a:r>
          </a:p>
          <a:p>
            <a:r>
              <a:rPr lang="en-US" dirty="0"/>
              <a:t>Analysis plan components include:</a:t>
            </a:r>
            <a:endParaRPr lang="en-US" b="1" dirty="0"/>
          </a:p>
          <a:p>
            <a:pPr lvl="1"/>
            <a:r>
              <a:rPr lang="en-US" dirty="0"/>
              <a:t>Critical question</a:t>
            </a:r>
          </a:p>
          <a:p>
            <a:pPr lvl="1"/>
            <a:r>
              <a:rPr lang="en-US" dirty="0"/>
              <a:t>Purpose</a:t>
            </a:r>
          </a:p>
          <a:p>
            <a:pPr lvl="1"/>
            <a:r>
              <a:rPr lang="en-US" dirty="0"/>
              <a:t>Analytic considerations </a:t>
            </a:r>
          </a:p>
          <a:p>
            <a:pPr lvl="1"/>
            <a:r>
              <a:rPr lang="en-US" dirty="0"/>
              <a:t>Dataset</a:t>
            </a:r>
          </a:p>
          <a:p>
            <a:pPr lvl="1"/>
            <a:r>
              <a:rPr lang="en-US" dirty="0"/>
              <a:t>Data elements</a:t>
            </a:r>
          </a:p>
          <a:p>
            <a:pPr lvl="1"/>
            <a:r>
              <a:rPr lang="en-US" dirty="0"/>
              <a:t>Analysis steps/methods</a:t>
            </a:r>
          </a:p>
          <a:p>
            <a:pPr lvl="1"/>
            <a:r>
              <a:rPr lang="en-US" dirty="0"/>
              <a:t>Table shells/sample output</a:t>
            </a:r>
          </a:p>
          <a:p>
            <a:pPr lvl="1"/>
            <a:r>
              <a:rPr lang="en-US" dirty="0"/>
              <a:t>Example data tables and visualizations</a:t>
            </a:r>
          </a:p>
        </p:txBody>
      </p:sp>
      <p:sp>
        <p:nvSpPr>
          <p:cNvPr id="6" name="TextBox 5">
            <a:extLst>
              <a:ext uri="{FF2B5EF4-FFF2-40B4-BE49-F238E27FC236}">
                <a16:creationId xmlns:a16="http://schemas.microsoft.com/office/drawing/2014/main" id="{1E759941-AA25-DFD5-B5FC-A0677528F630}"/>
              </a:ext>
            </a:extLst>
          </p:cNvPr>
          <p:cNvSpPr txBox="1"/>
          <p:nvPr/>
        </p:nvSpPr>
        <p:spPr>
          <a:xfrm>
            <a:off x="10126470" y="230188"/>
            <a:ext cx="1828800" cy="1200329"/>
          </a:xfrm>
          <a:prstGeom prst="rect">
            <a:avLst/>
          </a:prstGeom>
          <a:solidFill>
            <a:schemeClr val="accent1">
              <a:lumMod val="75000"/>
            </a:schemeClr>
          </a:solidFill>
        </p:spPr>
        <p:txBody>
          <a:bodyPr wrap="square" rtlCol="0">
            <a:spAutoFit/>
          </a:bodyPr>
          <a:lstStyle/>
          <a:p>
            <a:pPr algn="ct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Download a sample analysis plan template in Attendee Hub</a:t>
            </a:r>
          </a:p>
        </p:txBody>
      </p:sp>
      <p:pic>
        <p:nvPicPr>
          <p:cNvPr id="5" name="Picture 4" descr="&quot; &quot;">
            <a:extLst>
              <a:ext uri="{FF2B5EF4-FFF2-40B4-BE49-F238E27FC236}">
                <a16:creationId xmlns:a16="http://schemas.microsoft.com/office/drawing/2014/main" id="{8EF3DA4E-855D-D455-ABDB-5571F88F7E4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843088" y="2469787"/>
            <a:ext cx="2878340" cy="1918425"/>
          </a:xfrm>
          <a:prstGeom prst="rect">
            <a:avLst/>
          </a:prstGeom>
        </p:spPr>
      </p:pic>
    </p:spTree>
    <p:extLst>
      <p:ext uri="{BB962C8B-B14F-4D97-AF65-F5344CB8AC3E}">
        <p14:creationId xmlns:p14="http://schemas.microsoft.com/office/powerpoint/2010/main" val="2410037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D3D0-96EE-008E-F613-35526371BD53}"/>
              </a:ext>
            </a:extLst>
          </p:cNvPr>
          <p:cNvSpPr>
            <a:spLocks noGrp="1"/>
          </p:cNvSpPr>
          <p:nvPr>
            <p:ph type="title"/>
          </p:nvPr>
        </p:nvSpPr>
        <p:spPr/>
        <p:txBody>
          <a:bodyPr/>
          <a:lstStyle/>
          <a:p>
            <a:r>
              <a:rPr lang="en-US" dirty="0"/>
              <a:t>Critical Question and Purpose</a:t>
            </a:r>
          </a:p>
        </p:txBody>
      </p:sp>
      <p:sp>
        <p:nvSpPr>
          <p:cNvPr id="3" name="Content Placeholder 2">
            <a:extLst>
              <a:ext uri="{FF2B5EF4-FFF2-40B4-BE49-F238E27FC236}">
                <a16:creationId xmlns:a16="http://schemas.microsoft.com/office/drawing/2014/main" id="{2CEF5AB0-7A90-FAFB-6BF0-A4E71AFDB31D}"/>
              </a:ext>
            </a:extLst>
          </p:cNvPr>
          <p:cNvSpPr>
            <a:spLocks noGrp="1"/>
          </p:cNvSpPr>
          <p:nvPr>
            <p:ph idx="1"/>
          </p:nvPr>
        </p:nvSpPr>
        <p:spPr>
          <a:xfrm>
            <a:off x="838200" y="1825625"/>
            <a:ext cx="10515600" cy="4351338"/>
          </a:xfrm>
        </p:spPr>
        <p:txBody>
          <a:bodyPr/>
          <a:lstStyle/>
          <a:p>
            <a:r>
              <a:rPr lang="en-US" b="1" dirty="0"/>
              <a:t>Critical question: </a:t>
            </a:r>
            <a:r>
              <a:rPr lang="en-US" dirty="0"/>
              <a:t>The well-defined focal question you are trying to answer</a:t>
            </a:r>
          </a:p>
          <a:p>
            <a:r>
              <a:rPr lang="en-US" b="1" dirty="0"/>
              <a:t>Purpose: </a:t>
            </a:r>
            <a:r>
              <a:rPr lang="en-US" dirty="0"/>
              <a:t>The higher meaning or reason for conducting the analysis</a:t>
            </a:r>
          </a:p>
          <a:p>
            <a:pPr lvl="1"/>
            <a:r>
              <a:rPr lang="en-US" dirty="0"/>
              <a:t>For example, to identify inequities, inform program planning, or understand data quality</a:t>
            </a:r>
          </a:p>
        </p:txBody>
      </p:sp>
      <p:pic>
        <p:nvPicPr>
          <p:cNvPr id="6" name="Picture 5" descr="&quot; &quot;">
            <a:extLst>
              <a:ext uri="{FF2B5EF4-FFF2-40B4-BE49-F238E27FC236}">
                <a16:creationId xmlns:a16="http://schemas.microsoft.com/office/drawing/2014/main" id="{1DF6095C-4C0D-E9EC-2753-25A4A76C3DF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14766" y="3551472"/>
            <a:ext cx="1962467" cy="2941403"/>
          </a:xfrm>
          <a:prstGeom prst="rect">
            <a:avLst/>
          </a:prstGeom>
        </p:spPr>
      </p:pic>
    </p:spTree>
    <p:extLst>
      <p:ext uri="{BB962C8B-B14F-4D97-AF65-F5344CB8AC3E}">
        <p14:creationId xmlns:p14="http://schemas.microsoft.com/office/powerpoint/2010/main" val="3974986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C01AD7-9629-7B4C-D7D0-9686B7EC4954}"/>
              </a:ext>
            </a:extLst>
          </p:cNvPr>
          <p:cNvSpPr>
            <a:spLocks noGrp="1"/>
          </p:cNvSpPr>
          <p:nvPr>
            <p:ph type="title"/>
          </p:nvPr>
        </p:nvSpPr>
        <p:spPr/>
        <p:txBody>
          <a:bodyPr/>
          <a:lstStyle/>
          <a:p>
            <a:r>
              <a:rPr lang="en-US" dirty="0"/>
              <a:t>Our Critical Question</a:t>
            </a:r>
          </a:p>
        </p:txBody>
      </p:sp>
      <p:sp>
        <p:nvSpPr>
          <p:cNvPr id="3" name="Content Placeholder 2">
            <a:extLst>
              <a:ext uri="{FF2B5EF4-FFF2-40B4-BE49-F238E27FC236}">
                <a16:creationId xmlns:a16="http://schemas.microsoft.com/office/drawing/2014/main" id="{F7BEFFF5-49B4-5A34-D376-AEFFCE5D2CFC}"/>
              </a:ext>
            </a:extLst>
          </p:cNvPr>
          <p:cNvSpPr>
            <a:spLocks noGrp="1"/>
          </p:cNvSpPr>
          <p:nvPr>
            <p:ph idx="1"/>
          </p:nvPr>
        </p:nvSpPr>
        <p:spPr>
          <a:xfrm>
            <a:off x="838200" y="1994069"/>
            <a:ext cx="10515600" cy="1325563"/>
          </a:xfrm>
        </p:spPr>
        <p:txBody>
          <a:bodyPr/>
          <a:lstStyle/>
          <a:p>
            <a:pPr marL="0" indent="0" algn="ctr">
              <a:buNone/>
            </a:pPr>
            <a:r>
              <a:rPr lang="en-US" sz="2400" dirty="0"/>
              <a:t>Are EI/ECSE services producing equitable outcomes for children who speak English and children who speak other languages? </a:t>
            </a:r>
          </a:p>
        </p:txBody>
      </p:sp>
      <p:sp>
        <p:nvSpPr>
          <p:cNvPr id="7" name="Content Placeholder 2">
            <a:extLst>
              <a:ext uri="{FF2B5EF4-FFF2-40B4-BE49-F238E27FC236}">
                <a16:creationId xmlns:a16="http://schemas.microsoft.com/office/drawing/2014/main" id="{C38C108D-2991-192C-E1ED-646D5534D668}"/>
              </a:ext>
            </a:extLst>
          </p:cNvPr>
          <p:cNvSpPr txBox="1">
            <a:spLocks/>
          </p:cNvSpPr>
          <p:nvPr/>
        </p:nvSpPr>
        <p:spPr>
          <a:xfrm>
            <a:off x="838200" y="2934663"/>
            <a:ext cx="10515600" cy="1272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Let’s go a little deeper…</a:t>
            </a:r>
          </a:p>
        </p:txBody>
      </p:sp>
      <p:sp>
        <p:nvSpPr>
          <p:cNvPr id="8" name="Content Placeholder 2">
            <a:extLst>
              <a:ext uri="{FF2B5EF4-FFF2-40B4-BE49-F238E27FC236}">
                <a16:creationId xmlns:a16="http://schemas.microsoft.com/office/drawing/2014/main" id="{244C43DC-E738-FBBB-7FF0-66BDE6FCD792}"/>
              </a:ext>
            </a:extLst>
          </p:cNvPr>
          <p:cNvSpPr txBox="1">
            <a:spLocks/>
          </p:cNvSpPr>
          <p:nvPr/>
        </p:nvSpPr>
        <p:spPr>
          <a:xfrm>
            <a:off x="883920" y="3597444"/>
            <a:ext cx="1051560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Are EI/ECSE services producing equitable outcomes for children who speak English and children who speak other languages </a:t>
            </a:r>
            <a:r>
              <a:rPr lang="en-US" sz="2400" i="1" dirty="0"/>
              <a:t>across all regions</a:t>
            </a:r>
            <a:r>
              <a:rPr lang="en-US" sz="2400" dirty="0"/>
              <a:t>? </a:t>
            </a:r>
          </a:p>
        </p:txBody>
      </p:sp>
    </p:spTree>
    <p:extLst>
      <p:ext uri="{BB962C8B-B14F-4D97-AF65-F5344CB8AC3E}">
        <p14:creationId xmlns:p14="http://schemas.microsoft.com/office/powerpoint/2010/main" val="338514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xit" presetSubtype="0" fill="hold" grpId="1" nodeType="afterEffect">
                                  <p:stCondLst>
                                    <p:cond delay="20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7" grpId="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D3D0-96EE-008E-F613-35526371BD53}"/>
              </a:ext>
            </a:extLst>
          </p:cNvPr>
          <p:cNvSpPr>
            <a:spLocks noGrp="1"/>
          </p:cNvSpPr>
          <p:nvPr>
            <p:ph type="title"/>
          </p:nvPr>
        </p:nvSpPr>
        <p:spPr/>
        <p:txBody>
          <a:bodyPr/>
          <a:lstStyle/>
          <a:p>
            <a:r>
              <a:rPr lang="en-US" dirty="0"/>
              <a:t>Critical Question and Purpose</a:t>
            </a:r>
          </a:p>
        </p:txBody>
      </p:sp>
      <p:graphicFrame>
        <p:nvGraphicFramePr>
          <p:cNvPr id="9" name="Content Placeholder 8">
            <a:extLst>
              <a:ext uri="{FF2B5EF4-FFF2-40B4-BE49-F238E27FC236}">
                <a16:creationId xmlns:a16="http://schemas.microsoft.com/office/drawing/2014/main" id="{0618B2BF-5535-2DE8-C951-5CC1DDF98D3F}"/>
              </a:ext>
            </a:extLst>
          </p:cNvPr>
          <p:cNvGraphicFramePr>
            <a:graphicFrameLocks noGrp="1"/>
          </p:cNvGraphicFramePr>
          <p:nvPr>
            <p:ph idx="1"/>
            <p:extLst>
              <p:ext uri="{D42A27DB-BD31-4B8C-83A1-F6EECF244321}">
                <p14:modId xmlns:p14="http://schemas.microsoft.com/office/powerpoint/2010/main" val="3933555267"/>
              </p:ext>
            </p:extLst>
          </p:nvPr>
        </p:nvGraphicFramePr>
        <p:xfrm>
          <a:off x="838200" y="1825625"/>
          <a:ext cx="10515600" cy="4206240"/>
        </p:xfrm>
        <a:graphic>
          <a:graphicData uri="http://schemas.openxmlformats.org/drawingml/2006/table">
            <a:tbl>
              <a:tblPr firstRow="1" bandRow="1">
                <a:tableStyleId>{69CF1AB2-1976-4502-BF36-3FF5EA218861}</a:tableStyleId>
              </a:tblPr>
              <a:tblGrid>
                <a:gridCol w="2834640">
                  <a:extLst>
                    <a:ext uri="{9D8B030D-6E8A-4147-A177-3AD203B41FA5}">
                      <a16:colId xmlns:a16="http://schemas.microsoft.com/office/drawing/2014/main" val="1084470733"/>
                    </a:ext>
                  </a:extLst>
                </a:gridCol>
                <a:gridCol w="7680960">
                  <a:extLst>
                    <a:ext uri="{9D8B030D-6E8A-4147-A177-3AD203B41FA5}">
                      <a16:colId xmlns:a16="http://schemas.microsoft.com/office/drawing/2014/main" val="2065452406"/>
                    </a:ext>
                  </a:extLst>
                </a:gridCol>
              </a:tblGrid>
              <a:tr h="370840">
                <a:tc>
                  <a:txBody>
                    <a:bodyPr/>
                    <a:lstStyle/>
                    <a:p>
                      <a:r>
                        <a:rPr lang="en-US" sz="2400" dirty="0">
                          <a:latin typeface="+mn-lt"/>
                          <a:ea typeface="Tahoma" panose="020B0604030504040204" pitchFamily="34" charset="0"/>
                          <a:cs typeface="Tahoma" panose="020B0604030504040204" pitchFamily="34" charset="0"/>
                        </a:rPr>
                        <a:t>Our Critical Question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mn-lt"/>
                          <a:ea typeface="Tahoma" panose="020B0604030504040204" pitchFamily="34" charset="0"/>
                          <a:cs typeface="Tahoma" panose="020B0604030504040204" pitchFamily="34" charset="0"/>
                        </a:rPr>
                        <a:t>Are EI/ECSE services producing equitable outcomes for children who speak English and children who speak other languages </a:t>
                      </a:r>
                      <a:r>
                        <a:rPr lang="en-US" sz="2400" b="0" i="1" dirty="0">
                          <a:latin typeface="+mn-lt"/>
                          <a:ea typeface="Tahoma" panose="020B0604030504040204" pitchFamily="34" charset="0"/>
                          <a:cs typeface="Tahoma" panose="020B0604030504040204" pitchFamily="34" charset="0"/>
                        </a:rPr>
                        <a:t>across all regions</a:t>
                      </a:r>
                      <a:r>
                        <a:rPr lang="en-US" sz="2400" b="0" dirty="0">
                          <a:latin typeface="+mn-lt"/>
                          <a:ea typeface="Tahoma" panose="020B0604030504040204" pitchFamily="34" charset="0"/>
                          <a:cs typeface="Tahoma" panose="020B0604030504040204" pitchFamily="34" charset="0"/>
                        </a:rPr>
                        <a:t>? </a:t>
                      </a:r>
                    </a:p>
                    <a:p>
                      <a:endParaRPr lang="en-US" sz="2400" b="0" dirty="0">
                        <a:latin typeface="+mn-lt"/>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025080375"/>
                  </a:ext>
                </a:extLst>
              </a:tr>
              <a:tr h="370840">
                <a:tc>
                  <a:txBody>
                    <a:bodyPr/>
                    <a:lstStyle/>
                    <a:p>
                      <a:r>
                        <a:rPr lang="en-US" sz="2400" b="1" dirty="0">
                          <a:latin typeface="+mn-lt"/>
                          <a:ea typeface="Tahoma" panose="020B0604030504040204" pitchFamily="34" charset="0"/>
                          <a:cs typeface="Tahoma" panose="020B0604030504040204" pitchFamily="34" charset="0"/>
                        </a:rPr>
                        <a:t>Purpose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dirty="0">
                          <a:latin typeface="+mn-lt"/>
                          <a:ea typeface="Tahoma" panose="020B0604030504040204" pitchFamily="34" charset="0"/>
                          <a:cs typeface="Tahoma" panose="020B0604030504040204" pitchFamily="34" charset="0"/>
                        </a:rPr>
                        <a:t>To understand whether there are inequities by language and region, </a:t>
                      </a:r>
                      <a:r>
                        <a:rPr lang="en-US" sz="2400" b="0" i="1" dirty="0">
                          <a:latin typeface="+mn-lt"/>
                          <a:ea typeface="Tahoma" panose="020B0604030504040204" pitchFamily="34" charset="0"/>
                          <a:cs typeface="Tahoma" panose="020B0604030504040204" pitchFamily="34" charset="0"/>
                        </a:rPr>
                        <a:t>so that: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dirty="0">
                          <a:latin typeface="+mn-lt"/>
                          <a:ea typeface="Tahoma" panose="020B0604030504040204" pitchFamily="34" charset="0"/>
                          <a:cs typeface="Tahoma" panose="020B0604030504040204" pitchFamily="34" charset="0"/>
                        </a:rPr>
                        <a:t>We train and deploy interpreters well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dirty="0">
                          <a:latin typeface="+mn-lt"/>
                          <a:ea typeface="Tahoma" panose="020B0604030504040204" pitchFamily="34" charset="0"/>
                          <a:cs typeface="Tahoma" panose="020B0604030504040204" pitchFamily="34" charset="0"/>
                        </a:rPr>
                        <a:t>We can prioritize translation of 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dirty="0">
                          <a:latin typeface="+mn-lt"/>
                          <a:ea typeface="Tahoma" panose="020B0604030504040204" pitchFamily="34" charset="0"/>
                          <a:cs typeface="Tahoma" panose="020B0604030504040204" pitchFamily="34" charset="0"/>
                        </a:rPr>
                        <a:t>We can modify dosage of intervention to match need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dirty="0">
                          <a:latin typeface="+mn-lt"/>
                          <a:ea typeface="Tahoma" panose="020B0604030504040204" pitchFamily="34" charset="0"/>
                          <a:cs typeface="Tahoma" panose="020B0604030504040204" pitchFamily="34" charset="0"/>
                        </a:rPr>
                        <a:t>Etc.</a:t>
                      </a:r>
                    </a:p>
                    <a:p>
                      <a:endParaRPr lang="en-US" sz="2400" b="0" dirty="0">
                        <a:latin typeface="+mn-lt"/>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282038343"/>
                  </a:ext>
                </a:extLst>
              </a:tr>
            </a:tbl>
          </a:graphicData>
        </a:graphic>
      </p:graphicFrame>
    </p:spTree>
    <p:extLst>
      <p:ext uri="{BB962C8B-B14F-4D97-AF65-F5344CB8AC3E}">
        <p14:creationId xmlns:p14="http://schemas.microsoft.com/office/powerpoint/2010/main" val="204872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9E02A-7FBC-66C7-CB5E-3A56ABED6C53}"/>
              </a:ext>
            </a:extLst>
          </p:cNvPr>
          <p:cNvSpPr>
            <a:spLocks noGrp="1"/>
          </p:cNvSpPr>
          <p:nvPr>
            <p:ph type="title"/>
          </p:nvPr>
        </p:nvSpPr>
        <p:spPr/>
        <p:txBody>
          <a:bodyPr/>
          <a:lstStyle/>
          <a:p>
            <a:r>
              <a:rPr lang="en-US" dirty="0"/>
              <a:t>Analytic Considerations</a:t>
            </a:r>
          </a:p>
        </p:txBody>
      </p:sp>
      <p:graphicFrame>
        <p:nvGraphicFramePr>
          <p:cNvPr id="5" name="Content Placeholder 8">
            <a:extLst>
              <a:ext uri="{FF2B5EF4-FFF2-40B4-BE49-F238E27FC236}">
                <a16:creationId xmlns:a16="http://schemas.microsoft.com/office/drawing/2014/main" id="{C334CB29-D696-6DB1-E955-241210DD41E8}"/>
              </a:ext>
            </a:extLst>
          </p:cNvPr>
          <p:cNvGraphicFramePr>
            <a:graphicFrameLocks/>
          </p:cNvGraphicFramePr>
          <p:nvPr>
            <p:extLst>
              <p:ext uri="{D42A27DB-BD31-4B8C-83A1-F6EECF244321}">
                <p14:modId xmlns:p14="http://schemas.microsoft.com/office/powerpoint/2010/main" val="2184952203"/>
              </p:ext>
            </p:extLst>
          </p:nvPr>
        </p:nvGraphicFramePr>
        <p:xfrm>
          <a:off x="838200" y="1884680"/>
          <a:ext cx="10515600" cy="3759685"/>
        </p:xfrm>
        <a:graphic>
          <a:graphicData uri="http://schemas.openxmlformats.org/drawingml/2006/table">
            <a:tbl>
              <a:tblPr firstRow="1" bandRow="1">
                <a:tableStyleId>{B301B821-A1FF-4177-AEE7-76D212191A09}</a:tableStyleId>
              </a:tblPr>
              <a:tblGrid>
                <a:gridCol w="5502442">
                  <a:extLst>
                    <a:ext uri="{9D8B030D-6E8A-4147-A177-3AD203B41FA5}">
                      <a16:colId xmlns:a16="http://schemas.microsoft.com/office/drawing/2014/main" val="1084470733"/>
                    </a:ext>
                  </a:extLst>
                </a:gridCol>
                <a:gridCol w="5013158">
                  <a:extLst>
                    <a:ext uri="{9D8B030D-6E8A-4147-A177-3AD203B41FA5}">
                      <a16:colId xmlns:a16="http://schemas.microsoft.com/office/drawing/2014/main" val="2065452406"/>
                    </a:ext>
                  </a:extLst>
                </a:gridCol>
              </a:tblGrid>
              <a:tr h="377039">
                <a:tc>
                  <a:txBody>
                    <a:bodyPr/>
                    <a:lstStyle/>
                    <a:p>
                      <a:pPr marL="0" lvl="1" indent="0" algn="ctr">
                        <a:buFont typeface="Arial" panose="020B0604020202020204" pitchFamily="34" charset="0"/>
                        <a:buNone/>
                      </a:pPr>
                      <a:r>
                        <a:rPr lang="en-US" sz="2200" b="1" dirty="0">
                          <a:latin typeface="+mn-lt"/>
                          <a:ea typeface="Tahoma" panose="020B0604030504040204" pitchFamily="34" charset="0"/>
                          <a:cs typeface="Tahoma" panose="020B0604030504040204" pitchFamily="34" charset="0"/>
                        </a:rPr>
                        <a:t>Definition</a:t>
                      </a:r>
                    </a:p>
                  </a:txBody>
                  <a:tcPr/>
                </a:tc>
                <a:tc>
                  <a:txBody>
                    <a:bodyPr/>
                    <a:lstStyle/>
                    <a:p>
                      <a:pPr marL="0" indent="0" algn="ctr">
                        <a:buFont typeface="Arial" panose="020B0604020202020204" pitchFamily="34" charset="0"/>
                        <a:buNone/>
                      </a:pPr>
                      <a:r>
                        <a:rPr lang="en-US" sz="2200" b="1" dirty="0"/>
                        <a:t>Examples from Our Analysis</a:t>
                      </a:r>
                      <a:endParaRPr lang="en-US" sz="2200" b="1" dirty="0">
                        <a:latin typeface="+mn-lt"/>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978740068"/>
                  </a:ext>
                </a:extLst>
              </a:tr>
              <a:tr h="3332965">
                <a:tc>
                  <a:txBody>
                    <a:bodyPr/>
                    <a:lstStyle/>
                    <a:p>
                      <a:pPr marL="346075" lvl="1" indent="-346075">
                        <a:buFont typeface="Arial" panose="020B0604020202020204" pitchFamily="34" charset="0"/>
                        <a:buChar char="•"/>
                      </a:pPr>
                      <a:r>
                        <a:rPr lang="en-US" sz="2200" b="1" dirty="0"/>
                        <a:t>How you may need to conceptualize</a:t>
                      </a:r>
                      <a:r>
                        <a:rPr lang="en-US" sz="2200" b="0" dirty="0"/>
                        <a:t> the analysis of the question and </a:t>
                      </a:r>
                      <a:r>
                        <a:rPr lang="en-US" sz="2200" b="1" dirty="0"/>
                        <a:t>what to take into account</a:t>
                      </a:r>
                    </a:p>
                    <a:p>
                      <a:pPr marL="346075" lvl="1" indent="-346075">
                        <a:buFont typeface="Arial" panose="020B0604020202020204" pitchFamily="34" charset="0"/>
                        <a:buChar char="•"/>
                      </a:pPr>
                      <a:r>
                        <a:rPr lang="en-US" sz="2200" b="1" dirty="0"/>
                        <a:t>Information</a:t>
                      </a:r>
                      <a:r>
                        <a:rPr lang="en-US" sz="2200" b="0" dirty="0"/>
                        <a:t> that is </a:t>
                      </a:r>
                      <a:r>
                        <a:rPr lang="en-US" sz="2200" b="1" dirty="0"/>
                        <a:t>important to understanding how to analyze </a:t>
                      </a:r>
                      <a:r>
                        <a:rPr lang="en-US" sz="2200" b="1" i="1" dirty="0"/>
                        <a:t>and</a:t>
                      </a:r>
                      <a:r>
                        <a:rPr lang="en-US" sz="2200" b="1" i="0" dirty="0"/>
                        <a:t> interpret</a:t>
                      </a:r>
                      <a:r>
                        <a:rPr lang="en-US" sz="2200" b="1" dirty="0"/>
                        <a:t> </a:t>
                      </a:r>
                      <a:r>
                        <a:rPr lang="en-US" sz="2200" b="0" dirty="0"/>
                        <a:t>the data</a:t>
                      </a:r>
                    </a:p>
                    <a:p>
                      <a:pPr marL="346075" lvl="1" indent="-346075">
                        <a:buFont typeface="Arial" panose="020B0604020202020204" pitchFamily="34" charset="0"/>
                        <a:buChar char="•"/>
                      </a:pPr>
                      <a:r>
                        <a:rPr lang="en-US" sz="2200" b="1" dirty="0"/>
                        <a:t>Examples: </a:t>
                      </a:r>
                      <a:r>
                        <a:rPr lang="en-US" sz="2200" b="0" dirty="0"/>
                        <a:t>data vintage, inclusion/exclusion criteria, data location (e.g., local vs state)</a:t>
                      </a:r>
                      <a:endParaRPr lang="en-US" sz="2200" b="0" dirty="0">
                        <a:latin typeface="+mn-lt"/>
                        <a:ea typeface="Tahoma" panose="020B0604030504040204" pitchFamily="34" charset="0"/>
                        <a:cs typeface="Tahoma" panose="020B0604030504040204" pitchFamily="34" charset="0"/>
                      </a:endParaRPr>
                    </a:p>
                  </a:txBody>
                  <a:tcPr/>
                </a:tc>
                <a:tc>
                  <a:txBody>
                    <a:bodyPr/>
                    <a:lstStyle/>
                    <a:p>
                      <a:pPr marL="342900" indent="-342900">
                        <a:buFont typeface="Arial" panose="020B0604020202020204" pitchFamily="34" charset="0"/>
                        <a:buChar char="•"/>
                      </a:pPr>
                      <a:r>
                        <a:rPr lang="en-US" sz="2200" b="0" dirty="0"/>
                        <a:t>FY2020-21 reporting year (children who exited between 7/1/20-6/30/21)</a:t>
                      </a:r>
                    </a:p>
                    <a:p>
                      <a:pPr marL="342900" indent="-342900">
                        <a:buFont typeface="Arial" panose="020B0604020202020204" pitchFamily="34" charset="0"/>
                        <a:buChar char="•"/>
                      </a:pPr>
                      <a:r>
                        <a:rPr lang="en-US" sz="2200" b="0" dirty="0"/>
                        <a:t>Only includes children with </a:t>
                      </a:r>
                      <a:r>
                        <a:rPr lang="en-US" sz="2200" b="0" i="0" kern="1200" dirty="0">
                          <a:solidFill>
                            <a:schemeClr val="dk1"/>
                          </a:solidFill>
                          <a:effectLst/>
                          <a:latin typeface="+mn-lt"/>
                          <a:ea typeface="+mn-ea"/>
                          <a:cs typeface="+mn-cs"/>
                        </a:rPr>
                        <a:t>≥6</a:t>
                      </a:r>
                      <a:r>
                        <a:rPr lang="en-US" sz="2200" b="0" dirty="0"/>
                        <a:t> mts of services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dirty="0"/>
                        <a:t>Programs C and E have been conducting remote assessment the last few years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dirty="0"/>
                        <a:t>Programs used a variety of anchor tools  (GOLD, AEPS)</a:t>
                      </a:r>
                      <a:endParaRPr lang="en-US" sz="2200" b="0" dirty="0">
                        <a:latin typeface="+mn-lt"/>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025080375"/>
                  </a:ext>
                </a:extLst>
              </a:tr>
            </a:tbl>
          </a:graphicData>
        </a:graphic>
      </p:graphicFrame>
    </p:spTree>
    <p:extLst>
      <p:ext uri="{BB962C8B-B14F-4D97-AF65-F5344CB8AC3E}">
        <p14:creationId xmlns:p14="http://schemas.microsoft.com/office/powerpoint/2010/main" val="740814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D140D-C53F-3A42-2CDE-6369B5A7BC7D}"/>
              </a:ext>
            </a:extLst>
          </p:cNvPr>
          <p:cNvSpPr>
            <a:spLocks noGrp="1"/>
          </p:cNvSpPr>
          <p:nvPr>
            <p:ph type="title"/>
          </p:nvPr>
        </p:nvSpPr>
        <p:spPr/>
        <p:txBody>
          <a:bodyPr/>
          <a:lstStyle/>
          <a:p>
            <a:r>
              <a:rPr lang="en-US" dirty="0"/>
              <a:t>Data Set and Data Elements</a:t>
            </a:r>
          </a:p>
        </p:txBody>
      </p:sp>
      <p:graphicFrame>
        <p:nvGraphicFramePr>
          <p:cNvPr id="5" name="Content Placeholder 8">
            <a:extLst>
              <a:ext uri="{FF2B5EF4-FFF2-40B4-BE49-F238E27FC236}">
                <a16:creationId xmlns:a16="http://schemas.microsoft.com/office/drawing/2014/main" id="{A7D552BB-A64D-14DC-6834-AD535A8DFD49}"/>
              </a:ext>
            </a:extLst>
          </p:cNvPr>
          <p:cNvGraphicFramePr>
            <a:graphicFrameLocks/>
          </p:cNvGraphicFramePr>
          <p:nvPr>
            <p:extLst>
              <p:ext uri="{D42A27DB-BD31-4B8C-83A1-F6EECF244321}">
                <p14:modId xmlns:p14="http://schemas.microsoft.com/office/powerpoint/2010/main" val="1051925040"/>
              </p:ext>
            </p:extLst>
          </p:nvPr>
        </p:nvGraphicFramePr>
        <p:xfrm>
          <a:off x="751644" y="1874199"/>
          <a:ext cx="10515600" cy="4021274"/>
        </p:xfrm>
        <a:graphic>
          <a:graphicData uri="http://schemas.openxmlformats.org/drawingml/2006/table">
            <a:tbl>
              <a:tblPr firstRow="1" bandRow="1">
                <a:tableStyleId>{B301B821-A1FF-4177-AEE7-76D212191A09}</a:tableStyleId>
              </a:tblPr>
              <a:tblGrid>
                <a:gridCol w="5216019">
                  <a:extLst>
                    <a:ext uri="{9D8B030D-6E8A-4147-A177-3AD203B41FA5}">
                      <a16:colId xmlns:a16="http://schemas.microsoft.com/office/drawing/2014/main" val="1084470733"/>
                    </a:ext>
                  </a:extLst>
                </a:gridCol>
                <a:gridCol w="5299581">
                  <a:extLst>
                    <a:ext uri="{9D8B030D-6E8A-4147-A177-3AD203B41FA5}">
                      <a16:colId xmlns:a16="http://schemas.microsoft.com/office/drawing/2014/main" val="2065452406"/>
                    </a:ext>
                  </a:extLst>
                </a:gridCol>
              </a:tblGrid>
              <a:tr h="378823">
                <a:tc>
                  <a:txBody>
                    <a:bodyPr/>
                    <a:lstStyle/>
                    <a:p>
                      <a:pPr marL="0" lvl="1" indent="0" algn="ctr">
                        <a:buFont typeface="Arial" panose="020B0604020202020204" pitchFamily="34" charset="0"/>
                        <a:buNone/>
                      </a:pPr>
                      <a:r>
                        <a:rPr lang="en-US" sz="1800" b="1" dirty="0">
                          <a:latin typeface="+mn-lt"/>
                        </a:rPr>
                        <a:t>Definition</a:t>
                      </a:r>
                    </a:p>
                  </a:txBody>
                  <a:tcPr/>
                </a:tc>
                <a:tc>
                  <a:txBody>
                    <a:bodyPr/>
                    <a:lstStyle/>
                    <a:p>
                      <a:pPr marL="0" indent="0" algn="ctr">
                        <a:buFont typeface="Arial" panose="020B0604020202020204" pitchFamily="34" charset="0"/>
                        <a:buNone/>
                      </a:pPr>
                      <a:r>
                        <a:rPr lang="en-US" sz="1800" b="1" dirty="0"/>
                        <a:t>Examples from Our Analysis</a:t>
                      </a:r>
                      <a:endParaRPr lang="en-US" sz="1800" b="1" dirty="0">
                        <a:latin typeface="+mn-lt"/>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884128196"/>
                  </a:ext>
                </a:extLst>
              </a:tr>
              <a:tr h="2127239">
                <a:tc>
                  <a:txBody>
                    <a:bodyPr/>
                    <a:lstStyle/>
                    <a:p>
                      <a:r>
                        <a:rPr lang="en-US" sz="1800" b="1" dirty="0"/>
                        <a:t>Data set:</a:t>
                      </a:r>
                    </a:p>
                    <a:p>
                      <a:pPr marL="342900" lvl="1" indent="-342900">
                        <a:buFont typeface="Arial" panose="020B0604020202020204" pitchFamily="34" charset="0"/>
                        <a:buChar char="•"/>
                      </a:pPr>
                      <a:r>
                        <a:rPr lang="en-US" sz="1800" b="0" dirty="0"/>
                        <a:t>Describe the data set that will be used and who is included in it </a:t>
                      </a:r>
                    </a:p>
                    <a:p>
                      <a:pPr marL="342900" lvl="1" indent="-342900">
                        <a:buFont typeface="Arial" panose="020B0604020202020204" pitchFamily="34" charset="0"/>
                        <a:buChar char="•"/>
                      </a:pPr>
                      <a:r>
                        <a:rPr lang="en-US" sz="1800" b="0" dirty="0"/>
                        <a:t>Note if multiple data sets are required for the analysis </a:t>
                      </a:r>
                    </a:p>
                    <a:p>
                      <a:pPr marL="342900" lvl="1" indent="-342900">
                        <a:buFont typeface="Arial" panose="020B0604020202020204" pitchFamily="34" charset="0"/>
                        <a:buChar char="•"/>
                      </a:pPr>
                      <a:r>
                        <a:rPr lang="en-US" sz="1800" b="0" dirty="0"/>
                        <a:t>Note if linkages across data systems are required to answer the question</a:t>
                      </a:r>
                      <a:endParaRPr lang="en-US" sz="1800" b="0" dirty="0">
                        <a:latin typeface="+mn-lt"/>
                      </a:endParaRPr>
                    </a:p>
                  </a:txBody>
                  <a:tcPr/>
                </a:tc>
                <a:tc>
                  <a:txBody>
                    <a:bodyPr/>
                    <a:lstStyle/>
                    <a:p>
                      <a:pPr marL="342900" indent="-342900">
                        <a:buFont typeface="Arial" panose="020B0604020202020204" pitchFamily="34" charset="0"/>
                        <a:buChar char="•"/>
                      </a:pPr>
                      <a:r>
                        <a:rPr lang="en-US" sz="1800" b="0" dirty="0"/>
                        <a:t>Children with active IFSPs who exited Part C services in FY20</a:t>
                      </a:r>
                    </a:p>
                    <a:p>
                      <a:pPr marL="342900" indent="-342900">
                        <a:buFont typeface="Arial" panose="020B0604020202020204" pitchFamily="34" charset="0"/>
                        <a:buChar char="•"/>
                      </a:pPr>
                      <a:r>
                        <a:rPr lang="en-US" sz="1800" b="0" dirty="0"/>
                        <a:t>File extract received 8/2/21 from DHS lead data manager. Table name = “IndC3” from DHS Data Warehouse.</a:t>
                      </a:r>
                    </a:p>
                    <a:p>
                      <a:pPr marL="342900" indent="-342900">
                        <a:buFont typeface="Arial" panose="020B0604020202020204" pitchFamily="34" charset="0"/>
                        <a:buChar char="•"/>
                      </a:pPr>
                      <a:r>
                        <a:rPr lang="en-US" sz="1800" b="0" dirty="0"/>
                        <a:t>Child demographic data have already been linked using child ID from table name = “</a:t>
                      </a:r>
                      <a:r>
                        <a:rPr lang="en-US" sz="1800" b="0" dirty="0" err="1"/>
                        <a:t>StudentInfo</a:t>
                      </a:r>
                      <a:r>
                        <a:rPr lang="en-US" sz="1800" b="0" dirty="0"/>
                        <a:t>”</a:t>
                      </a:r>
                      <a:endParaRPr lang="en-US" sz="1800" b="0" dirty="0">
                        <a:latin typeface="+mn-lt"/>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025080375"/>
                  </a:ext>
                </a:extLst>
              </a:tr>
              <a:tr h="1515212">
                <a:tc>
                  <a:txBody>
                    <a:bodyPr/>
                    <a:lstStyle/>
                    <a:p>
                      <a:r>
                        <a:rPr lang="en-US" sz="1800" b="1" dirty="0"/>
                        <a:t>Data elements:</a:t>
                      </a:r>
                    </a:p>
                    <a:p>
                      <a:pPr marL="342900" lvl="1" indent="-342900">
                        <a:buFont typeface="Arial" panose="020B0604020202020204" pitchFamily="34" charset="0"/>
                        <a:buChar char="•"/>
                      </a:pPr>
                      <a:r>
                        <a:rPr lang="en-US" sz="1800" dirty="0"/>
                        <a:t>Include list/table of data elements and information about each that will be used for this specific question analysis </a:t>
                      </a:r>
                      <a:endParaRPr lang="en-US" sz="1800" dirty="0">
                        <a:latin typeface="+mn-lt"/>
                      </a:endParaRPr>
                    </a:p>
                  </a:txBody>
                  <a:tcPr/>
                </a:tc>
                <a:tc>
                  <a:txBody>
                    <a:bodyPr/>
                    <a:lstStyle/>
                    <a:p>
                      <a:pPr marL="342900" indent="-342900">
                        <a:buFont typeface="Arial" panose="020B0604020202020204" pitchFamily="34" charset="0"/>
                        <a:buChar char="•"/>
                      </a:pPr>
                      <a:r>
                        <a:rPr lang="en-US" sz="1800" b="0" dirty="0">
                          <a:latin typeface="+mn-lt"/>
                          <a:ea typeface="Tahoma" panose="020B0604030504040204" pitchFamily="34" charset="0"/>
                          <a:cs typeface="Tahoma" panose="020B0604030504040204" pitchFamily="34" charset="0"/>
                        </a:rPr>
                        <a:t>Progress Category Outcome A, “ “ B, “ “ C</a:t>
                      </a:r>
                    </a:p>
                    <a:p>
                      <a:pPr marL="342900" indent="-342900">
                        <a:buFont typeface="Arial" panose="020B0604020202020204" pitchFamily="34" charset="0"/>
                        <a:buChar char="•"/>
                      </a:pPr>
                      <a:r>
                        <a:rPr lang="en-US" sz="1800" b="0" dirty="0">
                          <a:latin typeface="+mn-lt"/>
                          <a:ea typeface="Tahoma" panose="020B0604030504040204" pitchFamily="34" charset="0"/>
                          <a:cs typeface="Tahoma" panose="020B0604030504040204" pitchFamily="34" charset="0"/>
                        </a:rPr>
                        <a:t>Primary Language</a:t>
                      </a:r>
                    </a:p>
                    <a:p>
                      <a:pPr marL="342900" indent="-342900">
                        <a:buFont typeface="Arial" panose="020B0604020202020204" pitchFamily="34" charset="0"/>
                        <a:buChar char="•"/>
                      </a:pPr>
                      <a:r>
                        <a:rPr lang="en-US" sz="1800" b="0" dirty="0">
                          <a:latin typeface="+mn-lt"/>
                          <a:ea typeface="Tahoma" panose="020B0604030504040204" pitchFamily="34" charset="0"/>
                          <a:cs typeface="Tahoma" panose="020B0604030504040204" pitchFamily="34" charset="0"/>
                        </a:rPr>
                        <a:t>Region</a:t>
                      </a:r>
                    </a:p>
                  </a:txBody>
                  <a:tcPr/>
                </a:tc>
                <a:extLst>
                  <a:ext uri="{0D108BD9-81ED-4DB2-BD59-A6C34878D82A}">
                    <a16:rowId xmlns:a16="http://schemas.microsoft.com/office/drawing/2014/main" val="2282038343"/>
                  </a:ext>
                </a:extLst>
              </a:tr>
            </a:tbl>
          </a:graphicData>
        </a:graphic>
      </p:graphicFrame>
    </p:spTree>
    <p:extLst>
      <p:ext uri="{BB962C8B-B14F-4D97-AF65-F5344CB8AC3E}">
        <p14:creationId xmlns:p14="http://schemas.microsoft.com/office/powerpoint/2010/main" val="3308823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B2E2-CCBF-1907-C77F-63A8A0457FAC}"/>
              </a:ext>
            </a:extLst>
          </p:cNvPr>
          <p:cNvSpPr>
            <a:spLocks noGrp="1"/>
          </p:cNvSpPr>
          <p:nvPr>
            <p:ph type="title"/>
          </p:nvPr>
        </p:nvSpPr>
        <p:spPr/>
        <p:txBody>
          <a:bodyPr/>
          <a:lstStyle/>
          <a:p>
            <a:r>
              <a:rPr lang="en-US" dirty="0"/>
              <a:t>Analysis Approach</a:t>
            </a:r>
          </a:p>
        </p:txBody>
      </p:sp>
      <p:graphicFrame>
        <p:nvGraphicFramePr>
          <p:cNvPr id="4" name="Content Placeholder 8">
            <a:extLst>
              <a:ext uri="{FF2B5EF4-FFF2-40B4-BE49-F238E27FC236}">
                <a16:creationId xmlns:a16="http://schemas.microsoft.com/office/drawing/2014/main" id="{63822540-478F-0624-EA1D-FD659777E1B5}"/>
              </a:ext>
            </a:extLst>
          </p:cNvPr>
          <p:cNvGraphicFramePr>
            <a:graphicFrameLocks/>
          </p:cNvGraphicFramePr>
          <p:nvPr>
            <p:extLst>
              <p:ext uri="{D42A27DB-BD31-4B8C-83A1-F6EECF244321}">
                <p14:modId xmlns:p14="http://schemas.microsoft.com/office/powerpoint/2010/main" val="3038000500"/>
              </p:ext>
            </p:extLst>
          </p:nvPr>
        </p:nvGraphicFramePr>
        <p:xfrm>
          <a:off x="838200" y="1884681"/>
          <a:ext cx="10515600" cy="3987376"/>
        </p:xfrm>
        <a:graphic>
          <a:graphicData uri="http://schemas.openxmlformats.org/drawingml/2006/table">
            <a:tbl>
              <a:tblPr firstRow="1" bandRow="1">
                <a:tableStyleId>{B301B821-A1FF-4177-AEE7-76D212191A09}</a:tableStyleId>
              </a:tblPr>
              <a:tblGrid>
                <a:gridCol w="5502442">
                  <a:extLst>
                    <a:ext uri="{9D8B030D-6E8A-4147-A177-3AD203B41FA5}">
                      <a16:colId xmlns:a16="http://schemas.microsoft.com/office/drawing/2014/main" val="1084470733"/>
                    </a:ext>
                  </a:extLst>
                </a:gridCol>
                <a:gridCol w="5013158">
                  <a:extLst>
                    <a:ext uri="{9D8B030D-6E8A-4147-A177-3AD203B41FA5}">
                      <a16:colId xmlns:a16="http://schemas.microsoft.com/office/drawing/2014/main" val="2065452406"/>
                    </a:ext>
                  </a:extLst>
                </a:gridCol>
              </a:tblGrid>
              <a:tr h="402010">
                <a:tc>
                  <a:txBody>
                    <a:bodyPr/>
                    <a:lstStyle/>
                    <a:p>
                      <a:pPr marL="0" lvl="1" indent="0" algn="ctr">
                        <a:buFont typeface="Arial" panose="020B0604020202020204" pitchFamily="34" charset="0"/>
                        <a:buNone/>
                      </a:pPr>
                      <a:r>
                        <a:rPr lang="en-US" sz="2200" b="1" dirty="0"/>
                        <a:t>Definition</a:t>
                      </a:r>
                      <a:endParaRPr lang="en-US" sz="2200" b="1" dirty="0">
                        <a:latin typeface="+mn-lt"/>
                      </a:endParaRPr>
                    </a:p>
                  </a:txBody>
                  <a:tcPr/>
                </a:tc>
                <a:tc>
                  <a:txBody>
                    <a:bodyPr/>
                    <a:lstStyle/>
                    <a:p>
                      <a:pPr marL="0" indent="0" algn="ctr">
                        <a:buFont typeface="Arial" panose="020B0604020202020204" pitchFamily="34" charset="0"/>
                        <a:buNone/>
                      </a:pPr>
                      <a:r>
                        <a:rPr lang="en-US" sz="2200" b="1" dirty="0"/>
                        <a:t>Examples from Our Analysis</a:t>
                      </a:r>
                      <a:endParaRPr lang="en-US" sz="2200" b="1" dirty="0">
                        <a:latin typeface="+mn-lt"/>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148645320"/>
                  </a:ext>
                </a:extLst>
              </a:tr>
              <a:tr h="3560656">
                <a:tc>
                  <a:txBody>
                    <a:bodyPr/>
                    <a:lstStyle/>
                    <a:p>
                      <a:pPr marL="285750" indent="-285750">
                        <a:buFont typeface="Arial" panose="020B0604020202020204" pitchFamily="34" charset="0"/>
                        <a:buChar char="•"/>
                      </a:pPr>
                      <a:r>
                        <a:rPr lang="en-US" sz="2200" b="0" kern="1200" dirty="0">
                          <a:solidFill>
                            <a:schemeClr val="dk1"/>
                          </a:solidFill>
                          <a:effectLst/>
                        </a:rPr>
                        <a:t>List the </a:t>
                      </a:r>
                      <a:r>
                        <a:rPr lang="en-US" sz="2200" b="1" kern="1200" dirty="0">
                          <a:solidFill>
                            <a:schemeClr val="dk1"/>
                          </a:solidFill>
                          <a:effectLst/>
                        </a:rPr>
                        <a:t>methods</a:t>
                      </a:r>
                      <a:r>
                        <a:rPr lang="en-US" sz="2200" b="0" kern="1200" dirty="0">
                          <a:solidFill>
                            <a:schemeClr val="dk1"/>
                          </a:solidFill>
                          <a:effectLst/>
                        </a:rPr>
                        <a:t> and </a:t>
                      </a:r>
                      <a:r>
                        <a:rPr lang="en-US" sz="2200" b="1" kern="1200" dirty="0">
                          <a:solidFill>
                            <a:schemeClr val="dk1"/>
                          </a:solidFill>
                          <a:effectLst/>
                        </a:rPr>
                        <a:t>steps </a:t>
                      </a:r>
                      <a:r>
                        <a:rPr lang="en-US" sz="2200" b="0" kern="1200" dirty="0">
                          <a:solidFill>
                            <a:schemeClr val="dk1"/>
                          </a:solidFill>
                          <a:effectLst/>
                        </a:rPr>
                        <a:t>for conducting the analysis. For example, you could say “run the frequency to generate N and percentage of X, Y, and Z variables” or “run the mean and standard deviation of X variable.” </a:t>
                      </a:r>
                    </a:p>
                    <a:p>
                      <a:pPr marL="285750" indent="-285750">
                        <a:buFont typeface="Arial" panose="020B0604020202020204" pitchFamily="34" charset="0"/>
                        <a:buChar char="•"/>
                      </a:pPr>
                      <a:r>
                        <a:rPr lang="en-US" sz="2200" b="0" kern="1200" dirty="0">
                          <a:solidFill>
                            <a:schemeClr val="dk1"/>
                          </a:solidFill>
                          <a:effectLst/>
                        </a:rPr>
                        <a:t>Determine </a:t>
                      </a:r>
                      <a:r>
                        <a:rPr lang="en-US" sz="2200" b="1" kern="1200" dirty="0">
                          <a:solidFill>
                            <a:schemeClr val="dk1"/>
                          </a:solidFill>
                          <a:effectLst/>
                        </a:rPr>
                        <a:t>which data elements require transformation or calculation </a:t>
                      </a:r>
                      <a:r>
                        <a:rPr lang="en-US" sz="2200" b="0" kern="1200" dirty="0">
                          <a:solidFill>
                            <a:schemeClr val="dk1"/>
                          </a:solidFill>
                          <a:effectLst/>
                        </a:rPr>
                        <a:t>and write out any related directions </a:t>
                      </a:r>
                      <a:endParaRPr lang="en-US" sz="2200" b="0" dirty="0">
                        <a:latin typeface="+mn-lt"/>
                        <a:ea typeface="Tahoma" panose="020B0604030504040204" pitchFamily="34" charset="0"/>
                        <a:cs typeface="Tahoma" panose="020B0604030504040204" pitchFamily="34" charset="0"/>
                      </a:endParaRPr>
                    </a:p>
                  </a:txBody>
                  <a:tcPr/>
                </a:tc>
                <a:tc>
                  <a:txBody>
                    <a:bodyPr/>
                    <a:lstStyle/>
                    <a:p>
                      <a:pPr marL="342900" indent="-342900">
                        <a:buFont typeface="Arial" panose="020B0604020202020204" pitchFamily="34" charset="0"/>
                        <a:buChar char="•"/>
                      </a:pPr>
                      <a:r>
                        <a:rPr lang="en-US" sz="2200" b="0" dirty="0">
                          <a:latin typeface="+mn-lt"/>
                          <a:ea typeface="Tahoma" panose="020B0604030504040204" pitchFamily="34" charset="0"/>
                          <a:cs typeface="Tahoma" panose="020B0604030504040204" pitchFamily="34" charset="0"/>
                        </a:rPr>
                        <a:t>For each Outcome (A, B, C), run frequency of progress categories cross-tabulated with Primary Language. Add another “slice” for language by region.</a:t>
                      </a:r>
                    </a:p>
                    <a:p>
                      <a:pPr marL="342900" indent="-342900">
                        <a:buFont typeface="Arial" panose="020B0604020202020204" pitchFamily="34" charset="0"/>
                        <a:buChar char="•"/>
                      </a:pPr>
                      <a:r>
                        <a:rPr lang="en-US" sz="2200" b="0" dirty="0">
                          <a:latin typeface="+mn-lt"/>
                          <a:ea typeface="Tahoma" panose="020B0604030504040204" pitchFamily="34" charset="0"/>
                          <a:cs typeface="Tahoma" panose="020B0604030504040204" pitchFamily="34" charset="0"/>
                        </a:rPr>
                        <a:t>Primary Language requires recoding</a:t>
                      </a:r>
                      <a:r>
                        <a:rPr lang="en-US" sz="2200" b="0" baseline="0" dirty="0">
                          <a:latin typeface="+mn-lt"/>
                          <a:ea typeface="Tahoma" panose="020B0604030504040204" pitchFamily="34" charset="0"/>
                          <a:cs typeface="Tahoma" panose="020B0604030504040204" pitchFamily="34" charset="0"/>
                        </a:rPr>
                        <a:t> due to many language options and additional Region slice. All values NOT IN English or Spanish become “Language Other Than English or Spanish.”</a:t>
                      </a:r>
                      <a:endParaRPr lang="en-US" sz="2200" b="0" dirty="0">
                        <a:latin typeface="+mn-lt"/>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025080375"/>
                  </a:ext>
                </a:extLst>
              </a:tr>
            </a:tbl>
          </a:graphicData>
        </a:graphic>
      </p:graphicFrame>
    </p:spTree>
    <p:extLst>
      <p:ext uri="{BB962C8B-B14F-4D97-AF65-F5344CB8AC3E}">
        <p14:creationId xmlns:p14="http://schemas.microsoft.com/office/powerpoint/2010/main" val="3929576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802B18-C5D8-90FB-20CA-21D8BAD8D208}"/>
              </a:ext>
            </a:extLst>
          </p:cNvPr>
          <p:cNvSpPr>
            <a:spLocks noGrp="1"/>
          </p:cNvSpPr>
          <p:nvPr>
            <p:ph type="title"/>
          </p:nvPr>
        </p:nvSpPr>
        <p:spPr/>
        <p:txBody>
          <a:bodyPr/>
          <a:lstStyle/>
          <a:p>
            <a:r>
              <a:rPr lang="en-US" dirty="0"/>
              <a:t>What If We Want to Know…</a:t>
            </a:r>
          </a:p>
        </p:txBody>
      </p:sp>
      <p:sp>
        <p:nvSpPr>
          <p:cNvPr id="4" name="Content Placeholder 3">
            <a:extLst>
              <a:ext uri="{FF2B5EF4-FFF2-40B4-BE49-F238E27FC236}">
                <a16:creationId xmlns:a16="http://schemas.microsoft.com/office/drawing/2014/main" id="{460BA4E4-BC08-348C-742B-4DFFB255E2E6}"/>
              </a:ext>
            </a:extLst>
          </p:cNvPr>
          <p:cNvSpPr>
            <a:spLocks noGrp="1"/>
          </p:cNvSpPr>
          <p:nvPr>
            <p:ph idx="1"/>
          </p:nvPr>
        </p:nvSpPr>
        <p:spPr/>
        <p:txBody>
          <a:bodyPr>
            <a:normAutofit/>
          </a:bodyPr>
          <a:lstStyle/>
          <a:p>
            <a:pPr marL="0" indent="0">
              <a:buNone/>
            </a:pPr>
            <a:r>
              <a:rPr lang="en-US" sz="3000" dirty="0"/>
              <a:t>Are EI/ECSE services producing equitable outcomes for children who speak English and children who speak other languages? </a:t>
            </a:r>
          </a:p>
        </p:txBody>
      </p:sp>
      <p:pic>
        <p:nvPicPr>
          <p:cNvPr id="6" name="Picture 5" descr="&quot; &quot;">
            <a:extLst>
              <a:ext uri="{FF2B5EF4-FFF2-40B4-BE49-F238E27FC236}">
                <a16:creationId xmlns:a16="http://schemas.microsoft.com/office/drawing/2014/main" id="{A69B50BC-B07C-726D-5CFF-0EA731D5E08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01365" y="3301297"/>
            <a:ext cx="4789442" cy="2960746"/>
          </a:xfrm>
          <a:prstGeom prst="rect">
            <a:avLst/>
          </a:prstGeom>
        </p:spPr>
      </p:pic>
    </p:spTree>
    <p:extLst>
      <p:ext uri="{BB962C8B-B14F-4D97-AF65-F5344CB8AC3E}">
        <p14:creationId xmlns:p14="http://schemas.microsoft.com/office/powerpoint/2010/main" val="3566439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053BB-3AD7-C910-490D-091A25E657EC}"/>
              </a:ext>
            </a:extLst>
          </p:cNvPr>
          <p:cNvSpPr>
            <a:spLocks noGrp="1"/>
          </p:cNvSpPr>
          <p:nvPr>
            <p:ph type="title"/>
          </p:nvPr>
        </p:nvSpPr>
        <p:spPr/>
        <p:txBody>
          <a:bodyPr/>
          <a:lstStyle/>
          <a:p>
            <a:r>
              <a:rPr lang="en-US" dirty="0"/>
              <a:t>Data Quality Issues</a:t>
            </a:r>
          </a:p>
        </p:txBody>
      </p:sp>
      <p:graphicFrame>
        <p:nvGraphicFramePr>
          <p:cNvPr id="4" name="Content Placeholder 8">
            <a:extLst>
              <a:ext uri="{FF2B5EF4-FFF2-40B4-BE49-F238E27FC236}">
                <a16:creationId xmlns:a16="http://schemas.microsoft.com/office/drawing/2014/main" id="{0372D6EB-2DE0-7CED-3BFE-6831AA1E5A24}"/>
              </a:ext>
            </a:extLst>
          </p:cNvPr>
          <p:cNvGraphicFramePr>
            <a:graphicFrameLocks/>
          </p:cNvGraphicFramePr>
          <p:nvPr>
            <p:extLst>
              <p:ext uri="{D42A27DB-BD31-4B8C-83A1-F6EECF244321}">
                <p14:modId xmlns:p14="http://schemas.microsoft.com/office/powerpoint/2010/main" val="2184216289"/>
              </p:ext>
            </p:extLst>
          </p:nvPr>
        </p:nvGraphicFramePr>
        <p:xfrm>
          <a:off x="838200" y="1884680"/>
          <a:ext cx="10515600" cy="4056810"/>
        </p:xfrm>
        <a:graphic>
          <a:graphicData uri="http://schemas.openxmlformats.org/drawingml/2006/table">
            <a:tbl>
              <a:tblPr firstRow="1" bandRow="1">
                <a:tableStyleId>{B301B821-A1FF-4177-AEE7-76D212191A09}</a:tableStyleId>
              </a:tblPr>
              <a:tblGrid>
                <a:gridCol w="5550568">
                  <a:extLst>
                    <a:ext uri="{9D8B030D-6E8A-4147-A177-3AD203B41FA5}">
                      <a16:colId xmlns:a16="http://schemas.microsoft.com/office/drawing/2014/main" val="1084470733"/>
                    </a:ext>
                  </a:extLst>
                </a:gridCol>
                <a:gridCol w="4965032">
                  <a:extLst>
                    <a:ext uri="{9D8B030D-6E8A-4147-A177-3AD203B41FA5}">
                      <a16:colId xmlns:a16="http://schemas.microsoft.com/office/drawing/2014/main" val="2065452406"/>
                    </a:ext>
                  </a:extLst>
                </a:gridCol>
              </a:tblGrid>
              <a:tr h="386318">
                <a:tc>
                  <a:txBody>
                    <a:bodyPr/>
                    <a:lstStyle/>
                    <a:p>
                      <a:pPr marL="0" lvl="1" indent="0" algn="ctr">
                        <a:buFont typeface="Arial" panose="020B0604020202020204" pitchFamily="34" charset="0"/>
                        <a:buNone/>
                      </a:pPr>
                      <a:r>
                        <a:rPr lang="en-US" sz="2000" b="1" dirty="0"/>
                        <a:t>Definition</a:t>
                      </a:r>
                      <a:endParaRPr lang="en-US" sz="2000" b="1" dirty="0">
                        <a:latin typeface="+mn-lt"/>
                      </a:endParaRPr>
                    </a:p>
                  </a:txBody>
                  <a:tcPr/>
                </a:tc>
                <a:tc>
                  <a:txBody>
                    <a:bodyPr/>
                    <a:lstStyle/>
                    <a:p>
                      <a:pPr marL="0" indent="0" algn="ctr">
                        <a:buFont typeface="Arial" panose="020B0604020202020204" pitchFamily="34" charset="0"/>
                        <a:buNone/>
                      </a:pPr>
                      <a:r>
                        <a:rPr lang="en-US" sz="2000" b="1" dirty="0"/>
                        <a:t>Examples from Our Analysis</a:t>
                      </a:r>
                      <a:endParaRPr lang="en-US" sz="2000" b="1" dirty="0">
                        <a:latin typeface="+mn-lt"/>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902505060"/>
                  </a:ext>
                </a:extLst>
              </a:tr>
              <a:tr h="3660570">
                <a:tc>
                  <a:txBody>
                    <a:bodyPr/>
                    <a:lstStyle/>
                    <a:p>
                      <a:pPr marL="0" indent="0">
                        <a:buFont typeface="Arial" panose="020B0604020202020204" pitchFamily="34" charset="0"/>
                        <a:buNone/>
                      </a:pPr>
                      <a:r>
                        <a:rPr lang="en-US" sz="2200" b="0" kern="1200" dirty="0">
                          <a:solidFill>
                            <a:schemeClr val="dk1"/>
                          </a:solidFill>
                          <a:effectLst/>
                        </a:rPr>
                        <a:t>Note any </a:t>
                      </a:r>
                      <a:r>
                        <a:rPr lang="en-US" sz="2200" b="1" kern="1200" dirty="0">
                          <a:solidFill>
                            <a:schemeClr val="dk1"/>
                          </a:solidFill>
                          <a:effectLst/>
                        </a:rPr>
                        <a:t>issues with data quality</a:t>
                      </a:r>
                      <a:r>
                        <a:rPr lang="en-US" sz="2200" b="0" kern="1200" dirty="0">
                          <a:solidFill>
                            <a:schemeClr val="dk1"/>
                          </a:solidFill>
                          <a:effectLst/>
                        </a:rPr>
                        <a:t> </a:t>
                      </a:r>
                      <a:r>
                        <a:rPr lang="en-US" sz="2200" b="1" kern="1200" dirty="0">
                          <a:solidFill>
                            <a:schemeClr val="dk1"/>
                          </a:solidFill>
                          <a:effectLst/>
                        </a:rPr>
                        <a:t>that might impact your interpretation </a:t>
                      </a:r>
                      <a:r>
                        <a:rPr lang="en-US" sz="2200" b="0" kern="1200" dirty="0">
                          <a:solidFill>
                            <a:schemeClr val="dk1"/>
                          </a:solidFill>
                          <a:effectLst/>
                        </a:rPr>
                        <a:t>of the data. For example:</a:t>
                      </a:r>
                    </a:p>
                    <a:p>
                      <a:pPr marL="285750" indent="-285750">
                        <a:buFont typeface="Arial" panose="020B0604020202020204" pitchFamily="34" charset="0"/>
                        <a:buChar char="•"/>
                      </a:pPr>
                      <a:r>
                        <a:rPr lang="en-US" sz="2200" b="0" kern="1200" dirty="0">
                          <a:solidFill>
                            <a:schemeClr val="dk1"/>
                          </a:solidFill>
                          <a:effectLst/>
                        </a:rPr>
                        <a:t>Are there known data system issues, data collection changes, or service provision changes in a certain year? </a:t>
                      </a:r>
                    </a:p>
                    <a:p>
                      <a:pPr marL="285750" indent="-285750">
                        <a:buFont typeface="Arial" panose="020B0604020202020204" pitchFamily="34" charset="0"/>
                        <a:buChar char="•"/>
                      </a:pPr>
                      <a:r>
                        <a:rPr lang="en-US" sz="2200" b="0" kern="1200" dirty="0">
                          <a:solidFill>
                            <a:schemeClr val="dk1"/>
                          </a:solidFill>
                          <a:effectLst/>
                        </a:rPr>
                        <a:t>Are there outliers or unexpected patterns?</a:t>
                      </a:r>
                    </a:p>
                    <a:p>
                      <a:pPr marL="285750" indent="-285750">
                        <a:buFont typeface="Arial" panose="020B0604020202020204" pitchFamily="34" charset="0"/>
                        <a:buChar char="•"/>
                      </a:pPr>
                      <a:r>
                        <a:rPr lang="en-US" sz="2200" b="0" kern="1200" dirty="0">
                          <a:solidFill>
                            <a:schemeClr val="dk1"/>
                          </a:solidFill>
                          <a:effectLst/>
                        </a:rPr>
                        <a:t>Are there missing data?</a:t>
                      </a:r>
                    </a:p>
                    <a:p>
                      <a:pPr marL="285750" indent="-285750">
                        <a:buFont typeface="Arial" panose="020B0604020202020204" pitchFamily="34" charset="0"/>
                        <a:buChar char="•"/>
                      </a:pPr>
                      <a:r>
                        <a:rPr lang="en-US" sz="2200" b="0" kern="1200" dirty="0">
                          <a:solidFill>
                            <a:schemeClr val="dk1"/>
                          </a:solidFill>
                          <a:effectLst/>
                        </a:rPr>
                        <a:t>Are data quality lower in certain pockets/groups?</a:t>
                      </a:r>
                      <a:endParaRPr lang="en-US" sz="2200" b="0" kern="1200" dirty="0">
                        <a:solidFill>
                          <a:schemeClr val="dk1"/>
                        </a:solidFill>
                        <a:effectLst/>
                        <a:latin typeface="+mn-lt"/>
                        <a:ea typeface="+mn-ea"/>
                        <a:cs typeface="+mn-cs"/>
                      </a:endParaRPr>
                    </a:p>
                  </a:txBody>
                  <a:tcPr/>
                </a:tc>
                <a:tc>
                  <a:txBody>
                    <a:bodyPr/>
                    <a:lstStyle/>
                    <a:p>
                      <a:pPr marL="342900" indent="-342900">
                        <a:buFont typeface="Arial" panose="020B0604020202020204" pitchFamily="34" charset="0"/>
                        <a:buChar char="•"/>
                      </a:pPr>
                      <a:r>
                        <a:rPr lang="en-US" sz="2200" b="0" dirty="0"/>
                        <a:t>This was the first year our state started using the COS process (switched from publisher algorithm)</a:t>
                      </a:r>
                    </a:p>
                    <a:p>
                      <a:pPr marL="342900" indent="-342900">
                        <a:buFont typeface="Arial" panose="020B0604020202020204" pitchFamily="34" charset="0"/>
                        <a:buChar char="•"/>
                      </a:pPr>
                      <a:r>
                        <a:rPr lang="en-US" sz="2200" b="0" dirty="0"/>
                        <a:t>Region B was severely late submitting data for the reporting period</a:t>
                      </a:r>
                    </a:p>
                    <a:p>
                      <a:pPr marL="342900" indent="-342900">
                        <a:buFont typeface="Arial" panose="020B0604020202020204" pitchFamily="34" charset="0"/>
                        <a:buChar char="•"/>
                      </a:pPr>
                      <a:r>
                        <a:rPr lang="en-US" sz="2200" b="0" dirty="0"/>
                        <a:t>Program A historically has had many children on IFSPs missing from the report who should have had entry/exit data</a:t>
                      </a:r>
                      <a:endParaRPr lang="en-US" sz="2200" b="0" dirty="0">
                        <a:latin typeface="+mn-lt"/>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025080375"/>
                  </a:ext>
                </a:extLst>
              </a:tr>
            </a:tbl>
          </a:graphicData>
        </a:graphic>
      </p:graphicFrame>
    </p:spTree>
    <p:extLst>
      <p:ext uri="{BB962C8B-B14F-4D97-AF65-F5344CB8AC3E}">
        <p14:creationId xmlns:p14="http://schemas.microsoft.com/office/powerpoint/2010/main" val="2012310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3C47D-F89A-0CB5-5735-D40BA7F6BEE8}"/>
              </a:ext>
            </a:extLst>
          </p:cNvPr>
          <p:cNvSpPr>
            <a:spLocks noGrp="1"/>
          </p:cNvSpPr>
          <p:nvPr>
            <p:ph type="title"/>
          </p:nvPr>
        </p:nvSpPr>
        <p:spPr/>
        <p:txBody>
          <a:bodyPr/>
          <a:lstStyle/>
          <a:p>
            <a:r>
              <a:rPr lang="en-US" dirty="0"/>
              <a:t>Sample Output (Table Shell) and Data Visualization</a:t>
            </a:r>
          </a:p>
        </p:txBody>
      </p:sp>
      <p:graphicFrame>
        <p:nvGraphicFramePr>
          <p:cNvPr id="5" name="Content Placeholder 4">
            <a:extLst>
              <a:ext uri="{FF2B5EF4-FFF2-40B4-BE49-F238E27FC236}">
                <a16:creationId xmlns:a16="http://schemas.microsoft.com/office/drawing/2014/main" id="{C2783670-EB7B-CCCE-9A8E-2F334FFA58D7}"/>
              </a:ext>
            </a:extLst>
          </p:cNvPr>
          <p:cNvGraphicFramePr>
            <a:graphicFrameLocks noGrp="1"/>
          </p:cNvGraphicFramePr>
          <p:nvPr>
            <p:ph idx="1"/>
            <p:extLst>
              <p:ext uri="{D42A27DB-BD31-4B8C-83A1-F6EECF244321}">
                <p14:modId xmlns:p14="http://schemas.microsoft.com/office/powerpoint/2010/main" val="3425692817"/>
              </p:ext>
            </p:extLst>
          </p:nvPr>
        </p:nvGraphicFramePr>
        <p:xfrm>
          <a:off x="4688291" y="1837656"/>
          <a:ext cx="7022443" cy="1752600"/>
        </p:xfrm>
        <a:graphic>
          <a:graphicData uri="http://schemas.openxmlformats.org/drawingml/2006/table">
            <a:tbl>
              <a:tblPr firstRow="1" bandRow="1">
                <a:tableStyleId>{5C22544A-7EE6-4342-B048-85BDC9FD1C3A}</a:tableStyleId>
              </a:tblPr>
              <a:tblGrid>
                <a:gridCol w="882316">
                  <a:extLst>
                    <a:ext uri="{9D8B030D-6E8A-4147-A177-3AD203B41FA5}">
                      <a16:colId xmlns:a16="http://schemas.microsoft.com/office/drawing/2014/main" val="502071314"/>
                    </a:ext>
                  </a:extLst>
                </a:gridCol>
                <a:gridCol w="1179095">
                  <a:extLst>
                    <a:ext uri="{9D8B030D-6E8A-4147-A177-3AD203B41FA5}">
                      <a16:colId xmlns:a16="http://schemas.microsoft.com/office/drawing/2014/main" val="1779469731"/>
                    </a:ext>
                  </a:extLst>
                </a:gridCol>
                <a:gridCol w="1031236">
                  <a:extLst>
                    <a:ext uri="{9D8B030D-6E8A-4147-A177-3AD203B41FA5}">
                      <a16:colId xmlns:a16="http://schemas.microsoft.com/office/drawing/2014/main" val="2597462895"/>
                    </a:ext>
                  </a:extLst>
                </a:gridCol>
                <a:gridCol w="1309932">
                  <a:extLst>
                    <a:ext uri="{9D8B030D-6E8A-4147-A177-3AD203B41FA5}">
                      <a16:colId xmlns:a16="http://schemas.microsoft.com/office/drawing/2014/main" val="1528289586"/>
                    </a:ext>
                  </a:extLst>
                </a:gridCol>
                <a:gridCol w="1309932">
                  <a:extLst>
                    <a:ext uri="{9D8B030D-6E8A-4147-A177-3AD203B41FA5}">
                      <a16:colId xmlns:a16="http://schemas.microsoft.com/office/drawing/2014/main" val="1285117516"/>
                    </a:ext>
                  </a:extLst>
                </a:gridCol>
                <a:gridCol w="1309932">
                  <a:extLst>
                    <a:ext uri="{9D8B030D-6E8A-4147-A177-3AD203B41FA5}">
                      <a16:colId xmlns:a16="http://schemas.microsoft.com/office/drawing/2014/main" val="910433523"/>
                    </a:ext>
                  </a:extLst>
                </a:gridCol>
              </a:tblGrid>
              <a:tr h="370840">
                <a:tc>
                  <a:txBody>
                    <a:bodyPr/>
                    <a:lstStyle/>
                    <a:p>
                      <a:pPr algn="ctr"/>
                      <a:r>
                        <a:rPr lang="en-US" dirty="0" err="1"/>
                        <a:t>ChildID</a:t>
                      </a:r>
                      <a:endParaRPr lang="en-US" dirty="0"/>
                    </a:p>
                  </a:txBody>
                  <a:tcPr/>
                </a:tc>
                <a:tc>
                  <a:txBody>
                    <a:bodyPr/>
                    <a:lstStyle/>
                    <a:p>
                      <a:pPr algn="ctr"/>
                      <a:r>
                        <a:rPr lang="en-US" dirty="0"/>
                        <a:t>Primary Language</a:t>
                      </a:r>
                    </a:p>
                  </a:txBody>
                  <a:tcPr/>
                </a:tc>
                <a:tc>
                  <a:txBody>
                    <a:bodyPr/>
                    <a:lstStyle/>
                    <a:p>
                      <a:pPr algn="ctr"/>
                      <a:r>
                        <a:rPr lang="en-US" dirty="0"/>
                        <a:t>Region</a:t>
                      </a:r>
                    </a:p>
                  </a:txBody>
                  <a:tcPr/>
                </a:tc>
                <a:tc>
                  <a:txBody>
                    <a:bodyPr/>
                    <a:lstStyle/>
                    <a:p>
                      <a:pPr algn="ctr"/>
                      <a:r>
                        <a:rPr lang="en-US" dirty="0"/>
                        <a:t>Prog Cat Outcome A</a:t>
                      </a:r>
                    </a:p>
                  </a:txBody>
                  <a:tcPr/>
                </a:tc>
                <a:tc>
                  <a:txBody>
                    <a:bodyPr/>
                    <a:lstStyle/>
                    <a:p>
                      <a:pPr algn="ctr"/>
                      <a:r>
                        <a:rPr lang="en-US" dirty="0"/>
                        <a:t>Prog Cat Outcome B</a:t>
                      </a:r>
                    </a:p>
                  </a:txBody>
                  <a:tcPr/>
                </a:tc>
                <a:tc>
                  <a:txBody>
                    <a:bodyPr/>
                    <a:lstStyle/>
                    <a:p>
                      <a:pPr algn="ctr"/>
                      <a:r>
                        <a:rPr lang="en-US" dirty="0"/>
                        <a:t>Prog Cat Outcome C</a:t>
                      </a:r>
                    </a:p>
                  </a:txBody>
                  <a:tcPr/>
                </a:tc>
                <a:extLst>
                  <a:ext uri="{0D108BD9-81ED-4DB2-BD59-A6C34878D82A}">
                    <a16:rowId xmlns:a16="http://schemas.microsoft.com/office/drawing/2014/main" val="3652265149"/>
                  </a:ext>
                </a:extLst>
              </a:tr>
              <a:tr h="370840">
                <a:tc>
                  <a:txBody>
                    <a:bodyPr/>
                    <a:lstStyle/>
                    <a:p>
                      <a:r>
                        <a:rPr lang="en-US" dirty="0"/>
                        <a:t>322496</a:t>
                      </a:r>
                    </a:p>
                  </a:txBody>
                  <a:tcPr/>
                </a:tc>
                <a:tc>
                  <a:txBody>
                    <a:bodyPr/>
                    <a:lstStyle/>
                    <a:p>
                      <a:r>
                        <a:rPr lang="en-US" dirty="0"/>
                        <a:t>English</a:t>
                      </a:r>
                    </a:p>
                  </a:txBody>
                  <a:tcPr/>
                </a:tc>
                <a:tc>
                  <a:txBody>
                    <a:bodyPr/>
                    <a:lstStyle/>
                    <a:p>
                      <a:r>
                        <a:rPr lang="en-US" dirty="0"/>
                        <a:t>Region A</a:t>
                      </a:r>
                    </a:p>
                  </a:txBody>
                  <a:tcPr/>
                </a:tc>
                <a:tc>
                  <a:txBody>
                    <a:bodyPr/>
                    <a:lstStyle/>
                    <a:p>
                      <a:pPr algn="r"/>
                      <a:r>
                        <a:rPr lang="en-US" dirty="0"/>
                        <a:t>e </a:t>
                      </a:r>
                    </a:p>
                  </a:txBody>
                  <a:tcPr/>
                </a:tc>
                <a:tc>
                  <a:txBody>
                    <a:bodyPr/>
                    <a:lstStyle/>
                    <a:p>
                      <a:pPr algn="r"/>
                      <a:r>
                        <a:rPr lang="en-US" dirty="0"/>
                        <a:t>c</a:t>
                      </a:r>
                    </a:p>
                  </a:txBody>
                  <a:tcPr/>
                </a:tc>
                <a:tc>
                  <a:txBody>
                    <a:bodyPr/>
                    <a:lstStyle/>
                    <a:p>
                      <a:pPr algn="r"/>
                      <a:r>
                        <a:rPr lang="en-US" dirty="0"/>
                        <a:t>d</a:t>
                      </a:r>
                    </a:p>
                  </a:txBody>
                  <a:tcPr/>
                </a:tc>
                <a:extLst>
                  <a:ext uri="{0D108BD9-81ED-4DB2-BD59-A6C34878D82A}">
                    <a16:rowId xmlns:a16="http://schemas.microsoft.com/office/drawing/2014/main" val="2805678369"/>
                  </a:ext>
                </a:extLst>
              </a:tr>
              <a:tr h="370840">
                <a:tc>
                  <a:txBody>
                    <a:bodyPr/>
                    <a:lstStyle/>
                    <a:p>
                      <a:r>
                        <a:rPr lang="en-US" dirty="0"/>
                        <a:t>322513</a:t>
                      </a:r>
                    </a:p>
                  </a:txBody>
                  <a:tcPr/>
                </a:tc>
                <a:tc>
                  <a:txBody>
                    <a:bodyPr/>
                    <a:lstStyle/>
                    <a:p>
                      <a:r>
                        <a:rPr lang="en-US" dirty="0"/>
                        <a:t>Spanish</a:t>
                      </a:r>
                    </a:p>
                  </a:txBody>
                  <a:tcPr/>
                </a:tc>
                <a:tc>
                  <a:txBody>
                    <a:bodyPr/>
                    <a:lstStyle/>
                    <a:p>
                      <a:r>
                        <a:rPr lang="en-US" dirty="0"/>
                        <a:t>Region B</a:t>
                      </a:r>
                    </a:p>
                  </a:txBody>
                  <a:tcPr/>
                </a:tc>
                <a:tc>
                  <a:txBody>
                    <a:bodyPr/>
                    <a:lstStyle/>
                    <a:p>
                      <a:pPr algn="r"/>
                      <a:r>
                        <a:rPr lang="en-US" dirty="0"/>
                        <a:t>d</a:t>
                      </a:r>
                    </a:p>
                  </a:txBody>
                  <a:tcPr/>
                </a:tc>
                <a:tc>
                  <a:txBody>
                    <a:bodyPr/>
                    <a:lstStyle/>
                    <a:p>
                      <a:pPr algn="r"/>
                      <a:r>
                        <a:rPr lang="en-US" dirty="0"/>
                        <a:t>b</a:t>
                      </a:r>
                    </a:p>
                  </a:txBody>
                  <a:tcPr/>
                </a:tc>
                <a:tc>
                  <a:txBody>
                    <a:bodyPr/>
                    <a:lstStyle/>
                    <a:p>
                      <a:pPr algn="r"/>
                      <a:r>
                        <a:rPr lang="en-US" dirty="0"/>
                        <a:t>d</a:t>
                      </a:r>
                    </a:p>
                  </a:txBody>
                  <a:tcPr/>
                </a:tc>
                <a:extLst>
                  <a:ext uri="{0D108BD9-81ED-4DB2-BD59-A6C34878D82A}">
                    <a16:rowId xmlns:a16="http://schemas.microsoft.com/office/drawing/2014/main" val="1123946448"/>
                  </a:ext>
                </a:extLst>
              </a:tr>
              <a:tr h="370840">
                <a:tc>
                  <a:txBody>
                    <a:bodyPr/>
                    <a:lstStyle/>
                    <a:p>
                      <a:r>
                        <a:rPr lang="en-US" dirty="0"/>
                        <a:t>323774</a:t>
                      </a:r>
                    </a:p>
                  </a:txBody>
                  <a:tcPr/>
                </a:tc>
                <a:tc>
                  <a:txBody>
                    <a:bodyPr/>
                    <a:lstStyle/>
                    <a:p>
                      <a:r>
                        <a:rPr lang="en-US" dirty="0"/>
                        <a:t>Mandarin</a:t>
                      </a:r>
                    </a:p>
                  </a:txBody>
                  <a:tcPr/>
                </a:tc>
                <a:tc>
                  <a:txBody>
                    <a:bodyPr/>
                    <a:lstStyle/>
                    <a:p>
                      <a:r>
                        <a:rPr lang="en-US" dirty="0"/>
                        <a:t>Region C</a:t>
                      </a:r>
                    </a:p>
                  </a:txBody>
                  <a:tcPr/>
                </a:tc>
                <a:tc>
                  <a:txBody>
                    <a:bodyPr/>
                    <a:lstStyle/>
                    <a:p>
                      <a:pPr algn="r"/>
                      <a:r>
                        <a:rPr lang="en-US" dirty="0"/>
                        <a:t>a</a:t>
                      </a:r>
                    </a:p>
                  </a:txBody>
                  <a:tcPr/>
                </a:tc>
                <a:tc>
                  <a:txBody>
                    <a:bodyPr/>
                    <a:lstStyle/>
                    <a:p>
                      <a:pPr algn="r"/>
                      <a:r>
                        <a:rPr lang="en-US" dirty="0"/>
                        <a:t>c</a:t>
                      </a:r>
                    </a:p>
                  </a:txBody>
                  <a:tcPr/>
                </a:tc>
                <a:tc>
                  <a:txBody>
                    <a:bodyPr/>
                    <a:lstStyle/>
                    <a:p>
                      <a:pPr algn="r"/>
                      <a:r>
                        <a:rPr lang="en-US" dirty="0"/>
                        <a:t>e</a:t>
                      </a:r>
                    </a:p>
                  </a:txBody>
                  <a:tcPr/>
                </a:tc>
                <a:extLst>
                  <a:ext uri="{0D108BD9-81ED-4DB2-BD59-A6C34878D82A}">
                    <a16:rowId xmlns:a16="http://schemas.microsoft.com/office/drawing/2014/main" val="1358838534"/>
                  </a:ext>
                </a:extLst>
              </a:tr>
            </a:tbl>
          </a:graphicData>
        </a:graphic>
      </p:graphicFrame>
      <p:pic>
        <p:nvPicPr>
          <p:cNvPr id="7" name="Picture 6" descr="Hand-drawn mockup of sample data table using our dataset">
            <a:extLst>
              <a:ext uri="{FF2B5EF4-FFF2-40B4-BE49-F238E27FC236}">
                <a16:creationId xmlns:a16="http://schemas.microsoft.com/office/drawing/2014/main" id="{2D2C23F5-174F-515A-9597-47B9B66D50C5}"/>
              </a:ext>
            </a:extLst>
          </p:cNvPr>
          <p:cNvPicPr>
            <a:picLocks noChangeAspect="1"/>
          </p:cNvPicPr>
          <p:nvPr/>
        </p:nvPicPr>
        <p:blipFill>
          <a:blip r:embed="rId3"/>
          <a:stretch>
            <a:fillRect/>
          </a:stretch>
        </p:blipFill>
        <p:spPr>
          <a:xfrm>
            <a:off x="480903" y="2093494"/>
            <a:ext cx="3986153" cy="3621505"/>
          </a:xfrm>
          <a:prstGeom prst="rect">
            <a:avLst/>
          </a:prstGeom>
        </p:spPr>
      </p:pic>
      <p:pic>
        <p:nvPicPr>
          <p:cNvPr id="9" name="Picture 8" descr="Hand-drawn mockup of sample chart using our dataset">
            <a:extLst>
              <a:ext uri="{FF2B5EF4-FFF2-40B4-BE49-F238E27FC236}">
                <a16:creationId xmlns:a16="http://schemas.microsoft.com/office/drawing/2014/main" id="{260E1709-A81E-7122-183B-B65C13D650A2}"/>
              </a:ext>
            </a:extLst>
          </p:cNvPr>
          <p:cNvPicPr>
            <a:picLocks noChangeAspect="1"/>
          </p:cNvPicPr>
          <p:nvPr/>
        </p:nvPicPr>
        <p:blipFill rotWithShape="1">
          <a:blip r:embed="rId4"/>
          <a:srcRect r="4260"/>
          <a:stretch/>
        </p:blipFill>
        <p:spPr>
          <a:xfrm>
            <a:off x="4692315" y="4047132"/>
            <a:ext cx="4355432" cy="2570236"/>
          </a:xfrm>
          <a:prstGeom prst="rect">
            <a:avLst/>
          </a:prstGeom>
        </p:spPr>
      </p:pic>
    </p:spTree>
    <p:extLst>
      <p:ext uri="{BB962C8B-B14F-4D97-AF65-F5344CB8AC3E}">
        <p14:creationId xmlns:p14="http://schemas.microsoft.com/office/powerpoint/2010/main" val="2508610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AC2CD-72CC-1E27-C234-7C1C05753487}"/>
              </a:ext>
            </a:extLst>
          </p:cNvPr>
          <p:cNvSpPr>
            <a:spLocks noGrp="1"/>
          </p:cNvSpPr>
          <p:nvPr>
            <p:ph type="title"/>
          </p:nvPr>
        </p:nvSpPr>
        <p:spPr/>
        <p:txBody>
          <a:bodyPr/>
          <a:lstStyle/>
          <a:p>
            <a:r>
              <a:rPr lang="en-US" dirty="0"/>
              <a:t>The Data You Have Available Will Never Tell the Whole Story</a:t>
            </a:r>
          </a:p>
        </p:txBody>
      </p:sp>
      <p:sp>
        <p:nvSpPr>
          <p:cNvPr id="3" name="Content Placeholder 2">
            <a:extLst>
              <a:ext uri="{FF2B5EF4-FFF2-40B4-BE49-F238E27FC236}">
                <a16:creationId xmlns:a16="http://schemas.microsoft.com/office/drawing/2014/main" id="{DCADEA8F-E674-035F-2D05-029539A51F3C}"/>
              </a:ext>
            </a:extLst>
          </p:cNvPr>
          <p:cNvSpPr>
            <a:spLocks noGrp="1"/>
          </p:cNvSpPr>
          <p:nvPr>
            <p:ph idx="1"/>
          </p:nvPr>
        </p:nvSpPr>
        <p:spPr>
          <a:xfrm>
            <a:off x="838200" y="1825625"/>
            <a:ext cx="7873721" cy="4351338"/>
          </a:xfrm>
        </p:spPr>
        <p:txBody>
          <a:bodyPr/>
          <a:lstStyle/>
          <a:p>
            <a:r>
              <a:rPr lang="en-US" dirty="0"/>
              <a:t>Consider: </a:t>
            </a:r>
          </a:p>
          <a:p>
            <a:pPr lvl="1"/>
            <a:r>
              <a:rPr lang="en-US" dirty="0"/>
              <a:t>Data available at the state and local levels</a:t>
            </a:r>
          </a:p>
          <a:p>
            <a:pPr lvl="1"/>
            <a:r>
              <a:rPr lang="en-US" dirty="0"/>
              <a:t>Data from partners</a:t>
            </a:r>
          </a:p>
          <a:p>
            <a:pPr lvl="1"/>
            <a:r>
              <a:rPr lang="en-US" dirty="0"/>
              <a:t>Additional data you may need to collect</a:t>
            </a:r>
          </a:p>
          <a:p>
            <a:pPr lvl="1"/>
            <a:r>
              <a:rPr lang="en-US" dirty="0"/>
              <a:t>Qualitative data</a:t>
            </a:r>
          </a:p>
          <a:p>
            <a:pPr lvl="1"/>
            <a:r>
              <a:rPr lang="en-US" dirty="0"/>
              <a:t>What support local programs and LEAs may need to make use of their outcomes data and improve their data quality</a:t>
            </a:r>
          </a:p>
        </p:txBody>
      </p:sp>
      <p:pic>
        <p:nvPicPr>
          <p:cNvPr id="5" name="Picture 4" descr="&quot; &quot;">
            <a:extLst>
              <a:ext uri="{FF2B5EF4-FFF2-40B4-BE49-F238E27FC236}">
                <a16:creationId xmlns:a16="http://schemas.microsoft.com/office/drawing/2014/main" id="{F24B08CA-C84A-5F43-8D32-5926254EEA89}"/>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619204" y="1319513"/>
            <a:ext cx="3182142" cy="2436471"/>
          </a:xfrm>
          <a:prstGeom prst="rect">
            <a:avLst/>
          </a:prstGeom>
        </p:spPr>
      </p:pic>
    </p:spTree>
    <p:extLst>
      <p:ext uri="{BB962C8B-B14F-4D97-AF65-F5344CB8AC3E}">
        <p14:creationId xmlns:p14="http://schemas.microsoft.com/office/powerpoint/2010/main" val="3473266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D8CF4-696C-970D-6217-4DF311352A59}"/>
              </a:ext>
            </a:extLst>
          </p:cNvPr>
          <p:cNvSpPr>
            <a:spLocks noGrp="1"/>
          </p:cNvSpPr>
          <p:nvPr>
            <p:ph type="title" idx="4294967295"/>
          </p:nvPr>
        </p:nvSpPr>
        <p:spPr>
          <a:xfrm>
            <a:off x="838199" y="1292641"/>
            <a:ext cx="10515600" cy="1325563"/>
          </a:xfrm>
        </p:spPr>
        <p:txBody>
          <a:bodyPr/>
          <a:lstStyle/>
          <a:p>
            <a:pPr algn="ctr" rtl="0" eaLnBrk="1" latinLnBrk="0" hangingPunct="1"/>
            <a:r>
              <a:rPr lang="en-US" sz="4400"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Live Data Analysis in Excel</a:t>
            </a:r>
            <a:endParaRPr lang="en-US" dirty="0">
              <a:effectLst/>
            </a:endParaRPr>
          </a:p>
        </p:txBody>
      </p:sp>
      <p:pic>
        <p:nvPicPr>
          <p:cNvPr id="13" name="Picture 12" descr="&quot; &quot;">
            <a:extLst>
              <a:ext uri="{FF2B5EF4-FFF2-40B4-BE49-F238E27FC236}">
                <a16:creationId xmlns:a16="http://schemas.microsoft.com/office/drawing/2014/main" id="{44BD802C-205F-9FE2-8BBB-3D954B191C59}"/>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280538" y="2971235"/>
            <a:ext cx="3630923" cy="2419374"/>
          </a:xfrm>
          <a:prstGeom prst="rect">
            <a:avLst/>
          </a:prstGeom>
        </p:spPr>
      </p:pic>
    </p:spTree>
    <p:extLst>
      <p:ext uri="{BB962C8B-B14F-4D97-AF65-F5344CB8AC3E}">
        <p14:creationId xmlns:p14="http://schemas.microsoft.com/office/powerpoint/2010/main" val="3808250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CF37-3AF8-2D67-2369-10AF205DA1EE}"/>
              </a:ext>
            </a:extLst>
          </p:cNvPr>
          <p:cNvSpPr>
            <a:spLocks noGrp="1"/>
          </p:cNvSpPr>
          <p:nvPr>
            <p:ph type="title"/>
          </p:nvPr>
        </p:nvSpPr>
        <p:spPr/>
        <p:txBody>
          <a:bodyPr/>
          <a:lstStyle/>
          <a:p>
            <a:r>
              <a:rPr lang="en-US" dirty="0"/>
              <a:t>Checklist</a:t>
            </a:r>
          </a:p>
        </p:txBody>
      </p:sp>
      <p:sp>
        <p:nvSpPr>
          <p:cNvPr id="3" name="Content Placeholder 2">
            <a:extLst>
              <a:ext uri="{FF2B5EF4-FFF2-40B4-BE49-F238E27FC236}">
                <a16:creationId xmlns:a16="http://schemas.microsoft.com/office/drawing/2014/main" id="{DDA8ACF3-C9CA-BBF3-F512-E86F45591D28}"/>
              </a:ext>
            </a:extLst>
          </p:cNvPr>
          <p:cNvSpPr>
            <a:spLocks noGrp="1"/>
          </p:cNvSpPr>
          <p:nvPr>
            <p:ph idx="1"/>
          </p:nvPr>
        </p:nvSpPr>
        <p:spPr>
          <a:xfrm>
            <a:off x="838200" y="2307771"/>
            <a:ext cx="7282543" cy="3869192"/>
          </a:xfrm>
        </p:spPr>
        <p:txBody>
          <a:bodyPr>
            <a:normAutofit/>
          </a:bodyPr>
          <a:lstStyle/>
          <a:p>
            <a:pPr>
              <a:spcAft>
                <a:spcPts val="1200"/>
              </a:spcAft>
              <a:buFont typeface="Wingdings" panose="05000000000000000000" pitchFamily="2" charset="2"/>
              <a:buChar char="q"/>
            </a:pPr>
            <a:r>
              <a:rPr lang="en-US" sz="2400" dirty="0"/>
              <a:t> Have you selected a critical question already?</a:t>
            </a:r>
          </a:p>
        </p:txBody>
      </p:sp>
      <p:pic>
        <p:nvPicPr>
          <p:cNvPr id="12" name="Picture 11" descr="&quot; &quot;">
            <a:extLst>
              <a:ext uri="{FF2B5EF4-FFF2-40B4-BE49-F238E27FC236}">
                <a16:creationId xmlns:a16="http://schemas.microsoft.com/office/drawing/2014/main" id="{2B645306-C6A2-936A-0686-789DAE9BDF4F}"/>
              </a:ext>
              <a:ext uri="{C183D7F6-B498-43B3-948B-1728B52AA6E4}">
                <adec:decorative xmlns:adec="http://schemas.microsoft.com/office/drawing/2017/decorative" val="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713568" y="805543"/>
            <a:ext cx="2896421" cy="4354286"/>
          </a:xfrm>
          <a:prstGeom prst="rect">
            <a:avLst/>
          </a:prstGeom>
        </p:spPr>
      </p:pic>
      <p:sp>
        <p:nvSpPr>
          <p:cNvPr id="13" name="TextBox 12">
            <a:extLst>
              <a:ext uri="{FF2B5EF4-FFF2-40B4-BE49-F238E27FC236}">
                <a16:creationId xmlns:a16="http://schemas.microsoft.com/office/drawing/2014/main" id="{7047662B-E8CA-A679-FEBB-32F9C0D26ED3}"/>
              </a:ext>
            </a:extLst>
          </p:cNvPr>
          <p:cNvSpPr txBox="1"/>
          <p:nvPr/>
        </p:nvSpPr>
        <p:spPr>
          <a:xfrm>
            <a:off x="8713568" y="7663543"/>
            <a:ext cx="2896421" cy="230832"/>
          </a:xfrm>
          <a:prstGeom prst="rect">
            <a:avLst/>
          </a:prstGeom>
          <a:noFill/>
        </p:spPr>
        <p:txBody>
          <a:bodyPr wrap="square" rtlCol="0">
            <a:spAutoFit/>
          </a:bodyPr>
          <a:lstStyle/>
          <a:p>
            <a:r>
              <a:rPr lang="en-US" sz="900">
                <a:hlinkClick r:id="rId4" tooltip="https://en.wikipedia.org/wiki/Space_Launch_System"/>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17427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487A2A-93C1-8DAB-A69D-CE92481F445C}"/>
              </a:ext>
            </a:extLst>
          </p:cNvPr>
          <p:cNvSpPr>
            <a:spLocks noGrp="1"/>
          </p:cNvSpPr>
          <p:nvPr>
            <p:ph type="title" idx="4294967295"/>
          </p:nvPr>
        </p:nvSpPr>
        <p:spPr>
          <a:xfrm>
            <a:off x="838200" y="105813"/>
            <a:ext cx="10515600" cy="1325563"/>
          </a:xfrm>
        </p:spPr>
        <p:txBody>
          <a:bodyPr/>
          <a:lstStyle/>
          <a:p>
            <a:pPr algn="ctr" rtl="0" eaLnBrk="1" latinLnBrk="0" hangingPunct="1"/>
            <a:r>
              <a:rPr lang="en-US" sz="6000"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BREAK</a:t>
            </a:r>
            <a:endParaRPr lang="en-US" dirty="0">
              <a:effectLst/>
            </a:endParaRPr>
          </a:p>
        </p:txBody>
      </p:sp>
      <p:pic>
        <p:nvPicPr>
          <p:cNvPr id="7" name="Picture 6" descr="&quot; &quot;">
            <a:extLst>
              <a:ext uri="{FF2B5EF4-FFF2-40B4-BE49-F238E27FC236}">
                <a16:creationId xmlns:a16="http://schemas.microsoft.com/office/drawing/2014/main" id="{4AE25343-63F4-0D95-3337-023CF22B40DB}"/>
              </a:ext>
              <a:ext uri="{C183D7F6-B498-43B3-948B-1728B52AA6E4}">
                <adec:decorative xmlns:adec="http://schemas.microsoft.com/office/drawing/2017/decorative" val="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59397" y="1354514"/>
            <a:ext cx="9073205" cy="5103678"/>
          </a:xfrm>
          <a:prstGeom prst="rect">
            <a:avLst/>
          </a:prstGeom>
        </p:spPr>
      </p:pic>
    </p:spTree>
    <p:extLst>
      <p:ext uri="{BB962C8B-B14F-4D97-AF65-F5344CB8AC3E}">
        <p14:creationId xmlns:p14="http://schemas.microsoft.com/office/powerpoint/2010/main" val="2166148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0DD0B-3FCB-C477-BE75-E5C7A30F8066}"/>
              </a:ext>
            </a:extLst>
          </p:cNvPr>
          <p:cNvSpPr>
            <a:spLocks noGrp="1"/>
          </p:cNvSpPr>
          <p:nvPr>
            <p:ph type="ctrTitle"/>
          </p:nvPr>
        </p:nvSpPr>
        <p:spPr>
          <a:xfrm>
            <a:off x="485775" y="1032734"/>
            <a:ext cx="5300664" cy="3255962"/>
          </a:xfrm>
        </p:spPr>
        <p:txBody>
          <a:bodyPr>
            <a:normAutofit/>
          </a:bodyPr>
          <a:lstStyle/>
          <a:p>
            <a:r>
              <a:rPr lang="en-US" dirty="0"/>
              <a:t>Small Group Time</a:t>
            </a:r>
          </a:p>
        </p:txBody>
      </p:sp>
      <p:sp>
        <p:nvSpPr>
          <p:cNvPr id="2" name="Subtitle 1">
            <a:extLst>
              <a:ext uri="{FF2B5EF4-FFF2-40B4-BE49-F238E27FC236}">
                <a16:creationId xmlns:a16="http://schemas.microsoft.com/office/drawing/2014/main" id="{E89218F1-68B3-4A77-2410-772C762F6F77}"/>
              </a:ext>
            </a:extLst>
          </p:cNvPr>
          <p:cNvSpPr>
            <a:spLocks noGrp="1"/>
          </p:cNvSpPr>
          <p:nvPr>
            <p:ph type="subTitle" idx="1"/>
          </p:nvPr>
        </p:nvSpPr>
        <p:spPr/>
        <p:txBody>
          <a:bodyPr/>
          <a:lstStyle/>
          <a:p>
            <a:r>
              <a:rPr lang="en-US" dirty="0"/>
              <a:t>Dive deep and explore your critical question of interest.</a:t>
            </a:r>
          </a:p>
          <a:p>
            <a:r>
              <a:rPr lang="en-US" dirty="0" err="1"/>
              <a:t>DaSy</a:t>
            </a:r>
            <a:r>
              <a:rPr lang="en-US" dirty="0"/>
              <a:t> staff available to support you during this time.</a:t>
            </a:r>
          </a:p>
        </p:txBody>
      </p:sp>
      <p:pic>
        <p:nvPicPr>
          <p:cNvPr id="7" name="Picture 6" descr="&quot; &quot;">
            <a:extLst>
              <a:ext uri="{FF2B5EF4-FFF2-40B4-BE49-F238E27FC236}">
                <a16:creationId xmlns:a16="http://schemas.microsoft.com/office/drawing/2014/main" id="{87203CF0-17EF-3745-C512-1061508430D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595655" y="0"/>
            <a:ext cx="6596345" cy="4381018"/>
          </a:xfrm>
          <a:prstGeom prst="rect">
            <a:avLst/>
          </a:prstGeom>
        </p:spPr>
      </p:pic>
    </p:spTree>
    <p:extLst>
      <p:ext uri="{BB962C8B-B14F-4D97-AF65-F5344CB8AC3E}">
        <p14:creationId xmlns:p14="http://schemas.microsoft.com/office/powerpoint/2010/main" val="1292170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0F5F6-E15D-63C2-9F21-2AB0E5D9C724}"/>
              </a:ext>
            </a:extLst>
          </p:cNvPr>
          <p:cNvSpPr>
            <a:spLocks noGrp="1"/>
          </p:cNvSpPr>
          <p:nvPr>
            <p:ph type="title"/>
          </p:nvPr>
        </p:nvSpPr>
        <p:spPr/>
        <p:txBody>
          <a:bodyPr/>
          <a:lstStyle/>
          <a:p>
            <a:r>
              <a:rPr lang="en-US" dirty="0"/>
              <a:t>Worksheet</a:t>
            </a:r>
          </a:p>
        </p:txBody>
      </p:sp>
      <p:sp>
        <p:nvSpPr>
          <p:cNvPr id="3" name="Content Placeholder 2">
            <a:extLst>
              <a:ext uri="{FF2B5EF4-FFF2-40B4-BE49-F238E27FC236}">
                <a16:creationId xmlns:a16="http://schemas.microsoft.com/office/drawing/2014/main" id="{C9B73383-4E98-6345-44AC-BD2B26270F29}"/>
              </a:ext>
            </a:extLst>
          </p:cNvPr>
          <p:cNvSpPr>
            <a:spLocks noGrp="1"/>
          </p:cNvSpPr>
          <p:nvPr>
            <p:ph idx="1"/>
          </p:nvPr>
        </p:nvSpPr>
        <p:spPr>
          <a:xfrm>
            <a:off x="2936415" y="1950813"/>
            <a:ext cx="7090409" cy="4351338"/>
          </a:xfrm>
        </p:spPr>
        <p:txBody>
          <a:bodyPr>
            <a:normAutofit fontScale="92500" lnSpcReduction="10000"/>
          </a:bodyPr>
          <a:lstStyle/>
          <a:p>
            <a:pPr marL="0" indent="0">
              <a:spcAft>
                <a:spcPts val="4200"/>
              </a:spcAft>
              <a:buNone/>
            </a:pPr>
            <a:r>
              <a:rPr lang="en-US" dirty="0"/>
              <a:t>My critical question:</a:t>
            </a:r>
          </a:p>
          <a:p>
            <a:pPr marL="0" indent="0">
              <a:spcAft>
                <a:spcPts val="4200"/>
              </a:spcAft>
              <a:buNone/>
            </a:pPr>
            <a:r>
              <a:rPr lang="en-US" dirty="0"/>
              <a:t>Levels of data to help dig deep include:</a:t>
            </a:r>
          </a:p>
          <a:p>
            <a:pPr marL="0" indent="0">
              <a:spcAft>
                <a:spcPts val="4200"/>
              </a:spcAft>
              <a:buNone/>
            </a:pPr>
            <a:r>
              <a:rPr lang="en-US" dirty="0"/>
              <a:t>Key data elements to answer my question:</a:t>
            </a:r>
          </a:p>
          <a:p>
            <a:pPr marL="0" indent="0">
              <a:spcAft>
                <a:spcPts val="4200"/>
              </a:spcAft>
              <a:buNone/>
            </a:pPr>
            <a:r>
              <a:rPr lang="en-US" dirty="0"/>
              <a:t>A data table to help answer my question looks like:</a:t>
            </a:r>
          </a:p>
          <a:p>
            <a:pPr marL="0" indent="0">
              <a:spcAft>
                <a:spcPts val="4200"/>
              </a:spcAft>
              <a:buNone/>
            </a:pPr>
            <a:r>
              <a:rPr lang="en-US" dirty="0"/>
              <a:t>(Bonus points!) How will I present my findings as a data visualization with the large group?</a:t>
            </a:r>
          </a:p>
        </p:txBody>
      </p:sp>
      <p:sp>
        <p:nvSpPr>
          <p:cNvPr id="13" name="TextBox 12">
            <a:extLst>
              <a:ext uri="{FF2B5EF4-FFF2-40B4-BE49-F238E27FC236}">
                <a16:creationId xmlns:a16="http://schemas.microsoft.com/office/drawing/2014/main" id="{3BA82203-420F-7B16-302E-7C976F37012B}"/>
              </a:ext>
            </a:extLst>
          </p:cNvPr>
          <p:cNvSpPr txBox="1"/>
          <p:nvPr/>
        </p:nvSpPr>
        <p:spPr>
          <a:xfrm>
            <a:off x="8855529" y="253625"/>
            <a:ext cx="3060246" cy="1200329"/>
          </a:xfrm>
          <a:prstGeom prst="rect">
            <a:avLst/>
          </a:prstGeom>
          <a:solidFill>
            <a:schemeClr val="accent1">
              <a:lumMod val="20000"/>
              <a:lumOff val="80000"/>
            </a:schemeClr>
          </a:solidFill>
          <a:ln w="28575">
            <a:solidFill>
              <a:schemeClr val="accent1">
                <a:lumMod val="75000"/>
              </a:schemeClr>
            </a:solidFill>
          </a:ln>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Download the worksheet from the Cvent Attendee Hub! Click on this session description, then Resources.</a:t>
            </a:r>
          </a:p>
        </p:txBody>
      </p:sp>
      <p:pic>
        <p:nvPicPr>
          <p:cNvPr id="5" name="Picture 4" descr="Magnifying glass and question mark">
            <a:extLst>
              <a:ext uri="{FF2B5EF4-FFF2-40B4-BE49-F238E27FC236}">
                <a16:creationId xmlns:a16="http://schemas.microsoft.com/office/drawing/2014/main" id="{2C65BEF6-EBA6-C835-E421-A3B7AF129742}"/>
              </a:ext>
            </a:extLst>
          </p:cNvPr>
          <p:cNvPicPr>
            <a:picLocks noChangeAspect="1"/>
          </p:cNvPicPr>
          <p:nvPr/>
        </p:nvPicPr>
        <p:blipFill rotWithShape="1">
          <a:blip r:embed="rId3"/>
          <a:srcRect l="27014" r="14358"/>
          <a:stretch/>
        </p:blipFill>
        <p:spPr>
          <a:xfrm>
            <a:off x="2181161" y="1846505"/>
            <a:ext cx="732628" cy="702885"/>
          </a:xfrm>
          <a:prstGeom prst="rect">
            <a:avLst/>
          </a:prstGeom>
        </p:spPr>
      </p:pic>
      <p:pic>
        <p:nvPicPr>
          <p:cNvPr id="15" name="Picture 14" descr="Close-up of drilling into wood.">
            <a:extLst>
              <a:ext uri="{FF2B5EF4-FFF2-40B4-BE49-F238E27FC236}">
                <a16:creationId xmlns:a16="http://schemas.microsoft.com/office/drawing/2014/main" id="{2811F0B0-E4DF-E792-7177-7ABEE76567EF}"/>
              </a:ext>
            </a:extLst>
          </p:cNvPr>
          <p:cNvPicPr>
            <a:picLocks noChangeAspect="1"/>
          </p:cNvPicPr>
          <p:nvPr/>
        </p:nvPicPr>
        <p:blipFill>
          <a:blip r:embed="rId4"/>
          <a:stretch>
            <a:fillRect/>
          </a:stretch>
        </p:blipFill>
        <p:spPr>
          <a:xfrm>
            <a:off x="1837045" y="2724367"/>
            <a:ext cx="1099370" cy="733808"/>
          </a:xfrm>
          <a:prstGeom prst="rect">
            <a:avLst/>
          </a:prstGeom>
        </p:spPr>
      </p:pic>
      <p:pic>
        <p:nvPicPr>
          <p:cNvPr id="12" name="Picture 11" descr="Bullet list with fill-in-the-blank lines next to them">
            <a:extLst>
              <a:ext uri="{FF2B5EF4-FFF2-40B4-BE49-F238E27FC236}">
                <a16:creationId xmlns:a16="http://schemas.microsoft.com/office/drawing/2014/main" id="{49D86C60-6E1A-AD41-0D1C-678F467267E0}"/>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10623"/>
          <a:stretch/>
        </p:blipFill>
        <p:spPr>
          <a:xfrm>
            <a:off x="2181162" y="3633153"/>
            <a:ext cx="732628" cy="773312"/>
          </a:xfrm>
          <a:prstGeom prst="rect">
            <a:avLst/>
          </a:prstGeom>
        </p:spPr>
      </p:pic>
      <p:pic>
        <p:nvPicPr>
          <p:cNvPr id="7" name="Picture 6" descr="Sample aggregated data table">
            <a:extLst>
              <a:ext uri="{FF2B5EF4-FFF2-40B4-BE49-F238E27FC236}">
                <a16:creationId xmlns:a16="http://schemas.microsoft.com/office/drawing/2014/main" id="{929DAB3E-85CE-7BB3-CAC2-321A080BCC20}"/>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12137" t="25174" r="12581" b="20789"/>
          <a:stretch/>
        </p:blipFill>
        <p:spPr>
          <a:xfrm>
            <a:off x="1814419" y="4609391"/>
            <a:ext cx="1099370" cy="773848"/>
          </a:xfrm>
          <a:prstGeom prst="rect">
            <a:avLst/>
          </a:prstGeom>
          <a:ln>
            <a:solidFill>
              <a:schemeClr val="tx1"/>
            </a:solidFill>
          </a:ln>
        </p:spPr>
      </p:pic>
      <p:pic>
        <p:nvPicPr>
          <p:cNvPr id="10" name="Picture 9" descr="Sample charts and graphs">
            <a:extLst>
              <a:ext uri="{FF2B5EF4-FFF2-40B4-BE49-F238E27FC236}">
                <a16:creationId xmlns:a16="http://schemas.microsoft.com/office/drawing/2014/main" id="{BC15E1E6-7135-CE25-54B0-2BBB1CCCCBFF}"/>
              </a:ext>
            </a:extLst>
          </p:cNvPr>
          <p:cNvPicPr>
            <a:picLocks noChangeAspect="1"/>
          </p:cNvPicPr>
          <p:nvPr/>
        </p:nvPicPr>
        <p:blipFill>
          <a:blip r:embed="rId9"/>
          <a:stretch>
            <a:fillRect/>
          </a:stretch>
        </p:blipFill>
        <p:spPr>
          <a:xfrm>
            <a:off x="1603537" y="5610152"/>
            <a:ext cx="1332878" cy="702885"/>
          </a:xfrm>
          <a:prstGeom prst="rect">
            <a:avLst/>
          </a:prstGeom>
        </p:spPr>
      </p:pic>
    </p:spTree>
    <p:extLst>
      <p:ext uri="{BB962C8B-B14F-4D97-AF65-F5344CB8AC3E}">
        <p14:creationId xmlns:p14="http://schemas.microsoft.com/office/powerpoint/2010/main" val="1231648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517C8-134D-4FB4-2505-B8E066A86DD9}"/>
              </a:ext>
            </a:extLst>
          </p:cNvPr>
          <p:cNvSpPr>
            <a:spLocks noGrp="1"/>
          </p:cNvSpPr>
          <p:nvPr>
            <p:ph type="title"/>
          </p:nvPr>
        </p:nvSpPr>
        <p:spPr/>
        <p:txBody>
          <a:bodyPr/>
          <a:lstStyle/>
          <a:p>
            <a:r>
              <a:rPr lang="en-US" dirty="0"/>
              <a:t>Data Visualization Resources</a:t>
            </a:r>
          </a:p>
        </p:txBody>
      </p:sp>
      <p:sp>
        <p:nvSpPr>
          <p:cNvPr id="3" name="Content Placeholder 2">
            <a:extLst>
              <a:ext uri="{FF2B5EF4-FFF2-40B4-BE49-F238E27FC236}">
                <a16:creationId xmlns:a16="http://schemas.microsoft.com/office/drawing/2014/main" id="{2283BD4A-B50E-1CEB-8F11-6BEF9E7BD072}"/>
              </a:ext>
            </a:extLst>
          </p:cNvPr>
          <p:cNvSpPr>
            <a:spLocks noGrp="1"/>
          </p:cNvSpPr>
          <p:nvPr>
            <p:ph idx="1"/>
          </p:nvPr>
        </p:nvSpPr>
        <p:spPr/>
        <p:txBody>
          <a:bodyPr/>
          <a:lstStyle/>
          <a:p>
            <a:pPr>
              <a:spcAft>
                <a:spcPts val="3600"/>
              </a:spcAft>
            </a:pPr>
            <a:r>
              <a:rPr lang="en-US" dirty="0" err="1"/>
              <a:t>DaSy’s</a:t>
            </a:r>
            <a:r>
              <a:rPr lang="en-US" dirty="0"/>
              <a:t> Data Visualization Toolkit: </a:t>
            </a:r>
            <a:r>
              <a:rPr lang="en-US" dirty="0">
                <a:hlinkClick r:id="rId3" tooltip="Data Visualization Toolkit"/>
              </a:rPr>
              <a:t>dasycenter.org/</a:t>
            </a:r>
            <a:r>
              <a:rPr lang="en-US" dirty="0" err="1">
                <a:hlinkClick r:id="rId3" tooltip="Data Visualization Toolkit"/>
              </a:rPr>
              <a:t>datavis</a:t>
            </a:r>
            <a:r>
              <a:rPr lang="en-US" dirty="0">
                <a:hlinkClick r:id="rId3" tooltip="Data Visualization Toolkit"/>
              </a:rPr>
              <a:t>-toolkit/</a:t>
            </a:r>
            <a:endParaRPr lang="en-US" dirty="0"/>
          </a:p>
          <a:p>
            <a:pPr>
              <a:spcAft>
                <a:spcPts val="3600"/>
              </a:spcAft>
            </a:pPr>
            <a:r>
              <a:rPr lang="en-US" dirty="0"/>
              <a:t>Key Considerations for Effective Data Visuals (EC Data U): </a:t>
            </a:r>
            <a:r>
              <a:rPr lang="en-US" dirty="0">
                <a:hlinkClick r:id="rId4" tooltip="EC Data University – Data Visualization: Key Considerations for Effective Data Visuals"/>
              </a:rPr>
              <a:t>https://bit.ly/4dHhpXy</a:t>
            </a:r>
            <a:endParaRPr lang="en-US" dirty="0"/>
          </a:p>
          <a:p>
            <a:pPr>
              <a:spcAft>
                <a:spcPts val="3600"/>
              </a:spcAft>
            </a:pPr>
            <a:r>
              <a:rPr lang="en-US" dirty="0"/>
              <a:t>Create a basic dashboard in Excel (EC Data U): </a:t>
            </a:r>
            <a:r>
              <a:rPr lang="en-US" dirty="0">
                <a:hlinkClick r:id="rId5" tooltip="Pivot Tables 19. Create a basic dashboard. EC Data U by The DaSy Center"/>
              </a:rPr>
              <a:t>https://bit.ly/3ACduwI</a:t>
            </a:r>
            <a:endParaRPr lang="en-US" dirty="0"/>
          </a:p>
          <a:p>
            <a:r>
              <a:rPr lang="en-US" dirty="0"/>
              <a:t>Google’s Looker Studio (EC Data U): </a:t>
            </a:r>
            <a:r>
              <a:rPr lang="en-US" dirty="0">
                <a:hlinkClick r:id="rId6" tooltip="C Data University – Looker Studio Video Tutorial Series"/>
              </a:rPr>
              <a:t>https://bit.ly/3YKMyF6</a:t>
            </a:r>
            <a:endParaRPr lang="en-US" dirty="0"/>
          </a:p>
        </p:txBody>
      </p:sp>
    </p:spTree>
    <p:extLst>
      <p:ext uri="{BB962C8B-B14F-4D97-AF65-F5344CB8AC3E}">
        <p14:creationId xmlns:p14="http://schemas.microsoft.com/office/powerpoint/2010/main" val="3675395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0CCEF-BE5F-84FC-DA86-F51D7DFC305A}"/>
              </a:ext>
            </a:extLst>
          </p:cNvPr>
          <p:cNvSpPr>
            <a:spLocks noGrp="1"/>
          </p:cNvSpPr>
          <p:nvPr>
            <p:ph type="ctrTitle"/>
          </p:nvPr>
        </p:nvSpPr>
        <p:spPr>
          <a:xfrm>
            <a:off x="246502" y="1935560"/>
            <a:ext cx="5691309" cy="3255962"/>
          </a:xfrm>
        </p:spPr>
        <p:txBody>
          <a:bodyPr>
            <a:normAutofit fontScale="90000"/>
          </a:bodyPr>
          <a:lstStyle/>
          <a:p>
            <a:pPr algn="ctr"/>
            <a:r>
              <a:rPr lang="en-US" dirty="0">
                <a:latin typeface="Tahoma"/>
                <a:ea typeface="Tahoma"/>
                <a:cs typeface="Tahoma"/>
              </a:rPr>
              <a:t>Share your results live!</a:t>
            </a:r>
            <a:br>
              <a:rPr lang="en-US" dirty="0">
                <a:latin typeface="Tahoma"/>
                <a:ea typeface="Tahoma"/>
                <a:cs typeface="Tahoma"/>
              </a:rPr>
            </a:br>
            <a:br>
              <a:rPr lang="en-US" dirty="0">
                <a:latin typeface="Tahoma"/>
                <a:ea typeface="Tahoma"/>
                <a:cs typeface="Tahoma"/>
              </a:rPr>
            </a:br>
            <a:r>
              <a:rPr lang="en-US" dirty="0">
                <a:latin typeface="Tahoma"/>
                <a:ea typeface="Tahoma"/>
                <a:cs typeface="Tahoma"/>
              </a:rPr>
              <a:t>Zoom link:</a:t>
            </a:r>
            <a:br>
              <a:rPr lang="en-US" dirty="0">
                <a:latin typeface="Tahoma"/>
                <a:ea typeface="Tahoma"/>
                <a:cs typeface="Tahoma"/>
              </a:rPr>
            </a:br>
            <a:br>
              <a:rPr lang="en-US" dirty="0"/>
            </a:br>
            <a:r>
              <a:rPr lang="en-US" dirty="0">
                <a:latin typeface="Tahoma"/>
                <a:ea typeface="Tahoma"/>
                <a:cs typeface="Tahoma"/>
              </a:rPr>
              <a:t>bit.ly/3YLKxZn</a:t>
            </a:r>
            <a:endParaRPr lang="en-US" dirty="0">
              <a:highlight>
                <a:srgbClr val="FFFF00"/>
              </a:highlight>
            </a:endParaRPr>
          </a:p>
        </p:txBody>
      </p:sp>
      <p:pic>
        <p:nvPicPr>
          <p:cNvPr id="5" name="Picture 4" descr="QR code for Zoom room to share live results">
            <a:extLst>
              <a:ext uri="{FF2B5EF4-FFF2-40B4-BE49-F238E27FC236}">
                <a16:creationId xmlns:a16="http://schemas.microsoft.com/office/drawing/2014/main" id="{6D48244C-3A41-7366-9ADC-ED67C167BDD0}"/>
              </a:ext>
            </a:extLst>
          </p:cNvPr>
          <p:cNvPicPr>
            <a:picLocks noChangeAspect="1"/>
          </p:cNvPicPr>
          <p:nvPr/>
        </p:nvPicPr>
        <p:blipFill rotWithShape="1">
          <a:blip r:embed="rId3"/>
          <a:srcRect l="7659" t="7843" r="5966" b="8095"/>
          <a:stretch/>
        </p:blipFill>
        <p:spPr>
          <a:xfrm>
            <a:off x="6406586" y="219919"/>
            <a:ext cx="5619512" cy="5469038"/>
          </a:xfrm>
          <a:prstGeom prst="rect">
            <a:avLst/>
          </a:prstGeom>
        </p:spPr>
      </p:pic>
    </p:spTree>
    <p:extLst>
      <p:ext uri="{BB962C8B-B14F-4D97-AF65-F5344CB8AC3E}">
        <p14:creationId xmlns:p14="http://schemas.microsoft.com/office/powerpoint/2010/main" val="1274473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11FE1-6131-A29C-DBBD-B3201BC80CBF}"/>
              </a:ext>
            </a:extLst>
          </p:cNvPr>
          <p:cNvSpPr>
            <a:spLocks noGrp="1"/>
          </p:cNvSpPr>
          <p:nvPr>
            <p:ph type="title" idx="4294967295"/>
          </p:nvPr>
        </p:nvSpPr>
        <p:spPr>
          <a:xfrm>
            <a:off x="2916801" y="1893672"/>
            <a:ext cx="6609335" cy="1763924"/>
          </a:xfrm>
        </p:spPr>
        <p:txBody>
          <a:bodyPr>
            <a:normAutofit fontScale="90000"/>
          </a:bodyPr>
          <a:lstStyle/>
          <a:p>
            <a:pPr algn="ctr" rtl="0" eaLnBrk="1" latinLnBrk="0" hangingPunct="1"/>
            <a:r>
              <a:rPr lang="en-US" sz="6700" kern="1200" dirty="0">
                <a:solidFill>
                  <a:srgbClr val="FFFFFF"/>
                </a:solidFill>
                <a:effectLst/>
              </a:rPr>
              <a:t>Let’s see what we can do...</a:t>
            </a:r>
            <a:endParaRPr lang="en-US" sz="6700" dirty="0">
              <a:effectLst/>
            </a:endParaRPr>
          </a:p>
        </p:txBody>
      </p:sp>
    </p:spTree>
    <p:extLst>
      <p:ext uri="{BB962C8B-B14F-4D97-AF65-F5344CB8AC3E}">
        <p14:creationId xmlns:p14="http://schemas.microsoft.com/office/powerpoint/2010/main" val="11569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7B9C1-E234-687C-1642-F1FCD5B03431}"/>
              </a:ext>
            </a:extLst>
          </p:cNvPr>
          <p:cNvSpPr>
            <a:spLocks noGrp="1"/>
          </p:cNvSpPr>
          <p:nvPr>
            <p:ph type="title"/>
          </p:nvPr>
        </p:nvSpPr>
        <p:spPr/>
        <p:txBody>
          <a:bodyPr/>
          <a:lstStyle/>
          <a:p>
            <a:r>
              <a:rPr lang="en-US" dirty="0"/>
              <a:t>Action!</a:t>
            </a:r>
          </a:p>
        </p:txBody>
      </p:sp>
      <p:pic>
        <p:nvPicPr>
          <p:cNvPr id="6" name="Picture 5">
            <a:extLst>
              <a:ext uri="{FF2B5EF4-FFF2-40B4-BE49-F238E27FC236}">
                <a16:creationId xmlns:a16="http://schemas.microsoft.com/office/drawing/2014/main" id="{D78F0CB8-D147-51E9-53D1-87CF242FAFD2}"/>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954215" y="323574"/>
            <a:ext cx="847358" cy="1035820"/>
          </a:xfrm>
          <a:prstGeom prst="rect">
            <a:avLst/>
          </a:prstGeom>
        </p:spPr>
      </p:pic>
      <p:sp>
        <p:nvSpPr>
          <p:cNvPr id="3" name="Content Placeholder 2">
            <a:extLst>
              <a:ext uri="{FF2B5EF4-FFF2-40B4-BE49-F238E27FC236}">
                <a16:creationId xmlns:a16="http://schemas.microsoft.com/office/drawing/2014/main" id="{CB8843A4-D7C8-A5BF-1683-CD445EEE0FFA}"/>
              </a:ext>
            </a:extLst>
          </p:cNvPr>
          <p:cNvSpPr>
            <a:spLocks noGrp="1"/>
          </p:cNvSpPr>
          <p:nvPr>
            <p:ph idx="1"/>
          </p:nvPr>
        </p:nvSpPr>
        <p:spPr/>
        <p:txBody>
          <a:bodyPr/>
          <a:lstStyle/>
          <a:p>
            <a:r>
              <a:rPr lang="en-US" dirty="0"/>
              <a:t>How will you use these new skills? Jot down one action item for yourself as soon as you get home to extend your learning.</a:t>
            </a:r>
          </a:p>
        </p:txBody>
      </p:sp>
      <p:pic>
        <p:nvPicPr>
          <p:cNvPr id="5" name="Picture 4" descr="&quot; &quot;">
            <a:extLst>
              <a:ext uri="{FF2B5EF4-FFF2-40B4-BE49-F238E27FC236}">
                <a16:creationId xmlns:a16="http://schemas.microsoft.com/office/drawing/2014/main" id="{792D0B59-255C-1F49-F998-0D2ADE43C542}"/>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3154101" y="2758088"/>
            <a:ext cx="5328038" cy="3553812"/>
          </a:xfrm>
          <a:prstGeom prst="rect">
            <a:avLst/>
          </a:prstGeom>
        </p:spPr>
      </p:pic>
    </p:spTree>
    <p:extLst>
      <p:ext uri="{BB962C8B-B14F-4D97-AF65-F5344CB8AC3E}">
        <p14:creationId xmlns:p14="http://schemas.microsoft.com/office/powerpoint/2010/main" val="2513687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D2987-F967-54B7-0C34-90A523EB177B}"/>
              </a:ext>
            </a:extLst>
          </p:cNvPr>
          <p:cNvSpPr>
            <a:spLocks noGrp="1"/>
          </p:cNvSpPr>
          <p:nvPr>
            <p:ph type="title"/>
          </p:nvPr>
        </p:nvSpPr>
        <p:spPr/>
        <p:txBody>
          <a:bodyPr/>
          <a:lstStyle/>
          <a:p>
            <a:r>
              <a:rPr lang="en-US" dirty="0"/>
              <a:t>Where Can I Learn More?</a:t>
            </a:r>
          </a:p>
        </p:txBody>
      </p:sp>
      <p:sp>
        <p:nvSpPr>
          <p:cNvPr id="3" name="Content Placeholder 2">
            <a:extLst>
              <a:ext uri="{FF2B5EF4-FFF2-40B4-BE49-F238E27FC236}">
                <a16:creationId xmlns:a16="http://schemas.microsoft.com/office/drawing/2014/main" id="{E7A0859E-C788-5652-2A49-9BE4B17D7B8B}"/>
              </a:ext>
            </a:extLst>
          </p:cNvPr>
          <p:cNvSpPr>
            <a:spLocks noGrp="1"/>
          </p:cNvSpPr>
          <p:nvPr>
            <p:ph idx="1"/>
          </p:nvPr>
        </p:nvSpPr>
        <p:spPr>
          <a:xfrm>
            <a:off x="838200" y="1825625"/>
            <a:ext cx="10946130" cy="4351338"/>
          </a:xfrm>
        </p:spPr>
        <p:txBody>
          <a:bodyPr vert="horz" lIns="91440" tIns="45720" rIns="91440" bIns="45720" rtlCol="0" anchor="t">
            <a:normAutofit fontScale="92500" lnSpcReduction="10000"/>
          </a:bodyPr>
          <a:lstStyle/>
          <a:p>
            <a:pPr>
              <a:spcAft>
                <a:spcPts val="1200"/>
              </a:spcAft>
            </a:pPr>
            <a:r>
              <a:rPr lang="en-US" b="0" i="0" u="sng" strike="noStrike" dirty="0">
                <a:solidFill>
                  <a:srgbClr val="0563C1"/>
                </a:solidFill>
                <a:effectLst/>
                <a:latin typeface="Tahoma" panose="020B0604030504040204" pitchFamily="34" charset="0"/>
                <a:hlinkClick r:id="rId3" tooltip="Planning, Conducting, and Documenting Data Analysis for Program Improvement"/>
              </a:rPr>
              <a:t>Planning, Conducting, and Documenting Data Analysis for Program Improvement</a:t>
            </a:r>
            <a:r>
              <a:rPr lang="en-US" dirty="0">
                <a:latin typeface="Tahoma"/>
                <a:ea typeface="Tahoma"/>
                <a:cs typeface="Tahoma"/>
              </a:rPr>
              <a:t> (</a:t>
            </a:r>
            <a:r>
              <a:rPr lang="en-US" dirty="0" err="1">
                <a:latin typeface="Tahoma"/>
                <a:ea typeface="Tahoma"/>
                <a:cs typeface="Tahoma"/>
              </a:rPr>
              <a:t>DaSy</a:t>
            </a:r>
            <a:r>
              <a:rPr lang="en-US" dirty="0">
                <a:latin typeface="Tahoma"/>
                <a:ea typeface="Tahoma"/>
                <a:cs typeface="Tahoma"/>
              </a:rPr>
              <a:t>/ECTA)</a:t>
            </a:r>
            <a:endParaRPr lang="en-US" b="0" i="0" u="sng" strike="noStrike" dirty="0">
              <a:solidFill>
                <a:srgbClr val="0563C1"/>
              </a:solidFill>
              <a:effectLst/>
              <a:latin typeface="Tahoma" panose="020B0604030504040204" pitchFamily="34" charset="0"/>
            </a:endParaRPr>
          </a:p>
          <a:p>
            <a:pPr>
              <a:spcAft>
                <a:spcPts val="1200"/>
              </a:spcAft>
            </a:pPr>
            <a:r>
              <a:rPr lang="en-US" dirty="0">
                <a:latin typeface="Tahoma"/>
                <a:ea typeface="Tahoma"/>
                <a:cs typeface="Tahoma"/>
                <a:hlinkClick r:id="rId4" tooltip="EC Data University – Using Pivot Tables for Data Analysis"/>
              </a:rPr>
              <a:t>Using Pivot Tables for Data Analysis</a:t>
            </a:r>
            <a:r>
              <a:rPr lang="en-US" dirty="0">
                <a:latin typeface="Tahoma"/>
                <a:ea typeface="Tahoma"/>
                <a:cs typeface="Tahoma"/>
              </a:rPr>
              <a:t> (full tutorial series on </a:t>
            </a:r>
            <a:r>
              <a:rPr lang="en-US" dirty="0" err="1">
                <a:latin typeface="Tahoma"/>
                <a:ea typeface="Tahoma"/>
                <a:cs typeface="Tahoma"/>
              </a:rPr>
              <a:t>DaSy’s</a:t>
            </a:r>
            <a:r>
              <a:rPr lang="en-US" dirty="0">
                <a:latin typeface="Tahoma"/>
                <a:ea typeface="Tahoma"/>
                <a:cs typeface="Tahoma"/>
              </a:rPr>
              <a:t> EC Data U)</a:t>
            </a:r>
          </a:p>
          <a:p>
            <a:pPr>
              <a:spcAft>
                <a:spcPts val="1200"/>
              </a:spcAft>
            </a:pPr>
            <a:r>
              <a:rPr lang="en-US" dirty="0">
                <a:latin typeface="Tahoma"/>
                <a:ea typeface="Tahoma"/>
                <a:cs typeface="Tahoma"/>
                <a:hlinkClick r:id="rId5" tooltip="Data Visualization Toolkit"/>
              </a:rPr>
              <a:t>Data Visualization Toolkit</a:t>
            </a:r>
            <a:r>
              <a:rPr lang="en-US" dirty="0">
                <a:latin typeface="Tahoma"/>
                <a:ea typeface="Tahoma"/>
                <a:cs typeface="Tahoma"/>
              </a:rPr>
              <a:t> (</a:t>
            </a:r>
            <a:r>
              <a:rPr lang="en-US" dirty="0" err="1">
                <a:latin typeface="Tahoma"/>
                <a:ea typeface="Tahoma"/>
                <a:cs typeface="Tahoma"/>
              </a:rPr>
              <a:t>DaSy</a:t>
            </a:r>
            <a:r>
              <a:rPr lang="en-US" dirty="0">
                <a:latin typeface="Tahoma"/>
                <a:ea typeface="Tahoma"/>
                <a:cs typeface="Tahoma"/>
              </a:rPr>
              <a:t>)</a:t>
            </a:r>
          </a:p>
          <a:p>
            <a:pPr>
              <a:spcAft>
                <a:spcPts val="1200"/>
              </a:spcAft>
            </a:pPr>
            <a:r>
              <a:rPr lang="en-US" dirty="0">
                <a:latin typeface="Tahoma"/>
                <a:ea typeface="Tahoma"/>
                <a:cs typeface="Tahoma"/>
                <a:hlinkClick r:id="rId6" tooltip="Crossing the Divide: An Intersectional Approach to Data Analysis"/>
              </a:rPr>
              <a:t>Crossing the Divide: An Intersectional Approach to Data Analysis </a:t>
            </a:r>
            <a:r>
              <a:rPr lang="en-US" dirty="0">
                <a:latin typeface="Tahoma"/>
                <a:ea typeface="Tahoma"/>
                <a:cs typeface="Tahoma"/>
              </a:rPr>
              <a:t>(</a:t>
            </a:r>
            <a:r>
              <a:rPr lang="en-US" dirty="0" err="1">
                <a:latin typeface="Tahoma"/>
                <a:ea typeface="Tahoma"/>
                <a:cs typeface="Tahoma"/>
              </a:rPr>
              <a:t>DaSy</a:t>
            </a:r>
            <a:r>
              <a:rPr lang="en-US" dirty="0">
                <a:latin typeface="Tahoma"/>
                <a:ea typeface="Tahoma"/>
                <a:cs typeface="Tahoma"/>
              </a:rPr>
              <a:t>/ECTA Conference Session at DEC)</a:t>
            </a:r>
          </a:p>
          <a:p>
            <a:pPr>
              <a:spcAft>
                <a:spcPts val="1200"/>
              </a:spcAft>
            </a:pPr>
            <a:r>
              <a:rPr lang="en-US" dirty="0">
                <a:latin typeface="Tahoma"/>
                <a:ea typeface="Tahoma"/>
                <a:cs typeface="Tahoma"/>
                <a:hlinkClick r:id="rId7" tooltip="Intersectional Approaches| Gendered Innovations"/>
              </a:rPr>
              <a:t>Intersectional Approaches to Research</a:t>
            </a:r>
            <a:r>
              <a:rPr lang="en-US" dirty="0">
                <a:latin typeface="Tahoma"/>
                <a:ea typeface="Tahoma"/>
                <a:cs typeface="Tahoma"/>
              </a:rPr>
              <a:t> (Gendered Innovations – Stanford)</a:t>
            </a:r>
          </a:p>
          <a:p>
            <a:pPr>
              <a:spcAft>
                <a:spcPts val="1200"/>
              </a:spcAft>
            </a:pPr>
            <a:r>
              <a:rPr lang="en-US" dirty="0">
                <a:latin typeface="Tahoma"/>
                <a:ea typeface="Tahoma"/>
                <a:cs typeface="Tahoma"/>
                <a:hlinkClick r:id="rId8" tooltip="Excel: Introduction to Formulas and Functions "/>
              </a:rPr>
              <a:t>Introduction to Excel Formulas &amp; Functions</a:t>
            </a:r>
            <a:r>
              <a:rPr lang="en-US" dirty="0">
                <a:latin typeface="Tahoma"/>
                <a:ea typeface="Tahoma"/>
                <a:cs typeface="Tahoma"/>
              </a:rPr>
              <a:t> (LinkedIn Learning)</a:t>
            </a:r>
          </a:p>
          <a:p>
            <a:pPr>
              <a:spcAft>
                <a:spcPts val="1200"/>
              </a:spcAft>
            </a:pPr>
            <a:r>
              <a:rPr lang="en-US" dirty="0">
                <a:latin typeface="Tahoma"/>
                <a:ea typeface="Tahoma"/>
                <a:cs typeface="Tahoma"/>
                <a:hlinkClick r:id="rId9" tooltip="Look! Think! Act! Using Data for Program Improvement"/>
              </a:rPr>
              <a:t>Look! Think! Act! Using Data for Program Improvement</a:t>
            </a:r>
            <a:r>
              <a:rPr lang="en-US" dirty="0">
                <a:latin typeface="Tahoma"/>
                <a:ea typeface="Tahoma"/>
                <a:cs typeface="Tahoma"/>
              </a:rPr>
              <a:t> (</a:t>
            </a:r>
            <a:r>
              <a:rPr lang="en-US" dirty="0" err="1">
                <a:latin typeface="Tahoma"/>
                <a:ea typeface="Tahoma"/>
                <a:cs typeface="Tahoma"/>
              </a:rPr>
              <a:t>DaSy</a:t>
            </a:r>
            <a:r>
              <a:rPr lang="en-US" dirty="0">
                <a:latin typeface="Tahoma"/>
                <a:ea typeface="Tahoma"/>
                <a:cs typeface="Tahoma"/>
              </a:rPr>
              <a:t>)</a:t>
            </a:r>
          </a:p>
        </p:txBody>
      </p:sp>
    </p:spTree>
    <p:extLst>
      <p:ext uri="{BB962C8B-B14F-4D97-AF65-F5344CB8AC3E}">
        <p14:creationId xmlns:p14="http://schemas.microsoft.com/office/powerpoint/2010/main" val="2751265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t>What Can </a:t>
            </a:r>
            <a:r>
              <a:rPr lang="en-US" dirty="0" err="1"/>
              <a:t>DaSy</a:t>
            </a:r>
            <a:r>
              <a:rPr lang="en-US" dirty="0"/>
              <a:t> and ECTA Do for You? </a:t>
            </a: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838200" y="2008992"/>
            <a:ext cx="5753519" cy="4135775"/>
          </a:xfrm>
        </p:spPr>
        <p:txBody>
          <a:bodyPr>
            <a:normAutofit/>
          </a:bodyPr>
          <a:lstStyle/>
          <a:p>
            <a:r>
              <a:rPr lang="en-US" dirty="0"/>
              <a:t>Address challenges with drilling into your data</a:t>
            </a:r>
          </a:p>
          <a:p>
            <a:r>
              <a:rPr lang="en-US" dirty="0"/>
              <a:t>Develop data analysis plans, including action planning</a:t>
            </a:r>
          </a:p>
          <a:p>
            <a:r>
              <a:rPr lang="en-US" dirty="0"/>
              <a:t>Support child outcomes professional development</a:t>
            </a:r>
          </a:p>
          <a:p>
            <a:r>
              <a:rPr lang="en-US" dirty="0"/>
              <a:t>…and more!</a:t>
            </a:r>
          </a:p>
        </p:txBody>
      </p:sp>
      <p:pic>
        <p:nvPicPr>
          <p:cNvPr id="5" name="Picture 4" descr="&quot; &quot;">
            <a:extLst>
              <a:ext uri="{FF2B5EF4-FFF2-40B4-BE49-F238E27FC236}">
                <a16:creationId xmlns:a16="http://schemas.microsoft.com/office/drawing/2014/main" id="{446FFBDF-CD4B-122A-1357-21F3FCB584C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780963" y="2008992"/>
            <a:ext cx="5411037" cy="3607358"/>
          </a:xfrm>
          <a:prstGeom prst="rect">
            <a:avLst/>
          </a:prstGeom>
        </p:spPr>
      </p:pic>
    </p:spTree>
    <p:extLst>
      <p:ext uri="{BB962C8B-B14F-4D97-AF65-F5344CB8AC3E}">
        <p14:creationId xmlns:p14="http://schemas.microsoft.com/office/powerpoint/2010/main" val="1998157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B1646B-3573-DC1A-644B-ED317B9514F0}"/>
              </a:ext>
            </a:extLst>
          </p:cNvPr>
          <p:cNvSpPr>
            <a:spLocks noGrp="1"/>
          </p:cNvSpPr>
          <p:nvPr>
            <p:ph type="title" idx="4294967295"/>
          </p:nvPr>
        </p:nvSpPr>
        <p:spPr>
          <a:xfrm>
            <a:off x="838200" y="174053"/>
            <a:ext cx="10515600" cy="1325563"/>
          </a:xfrm>
        </p:spPr>
        <p:txBody>
          <a:bodyPr>
            <a:normAutofit/>
          </a:bodyPr>
          <a:lstStyle/>
          <a:p>
            <a:pPr algn="ctr"/>
            <a:r>
              <a:rPr lang="en-US" b="1" dirty="0"/>
              <a:t>Thank you!</a:t>
            </a:r>
          </a:p>
        </p:txBody>
      </p:sp>
      <p:sp>
        <p:nvSpPr>
          <p:cNvPr id="3" name="Title 1">
            <a:extLst>
              <a:ext uri="{FF2B5EF4-FFF2-40B4-BE49-F238E27FC236}">
                <a16:creationId xmlns:a16="http://schemas.microsoft.com/office/drawing/2014/main" id="{C75DC96A-8B8F-7046-A2E9-DD201715C8CF}"/>
              </a:ext>
            </a:extLst>
          </p:cNvPr>
          <p:cNvSpPr txBox="1">
            <a:spLocks/>
          </p:cNvSpPr>
          <p:nvPr/>
        </p:nvSpPr>
        <p:spPr>
          <a:xfrm>
            <a:off x="664368" y="1210304"/>
            <a:ext cx="10863263" cy="653377"/>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600" dirty="0"/>
              <a:t>Be sure to fill out your workshop evaluation. </a:t>
            </a:r>
            <a:br>
              <a:rPr lang="en-US" sz="3600" dirty="0"/>
            </a:br>
            <a:r>
              <a:rPr lang="en-US" sz="3600" dirty="0"/>
              <a:t>You might win a prize!</a:t>
            </a:r>
          </a:p>
          <a:p>
            <a:pPr algn="ctr"/>
            <a:endParaRPr lang="en-US" b="1" dirty="0"/>
          </a:p>
        </p:txBody>
      </p:sp>
      <p:pic>
        <p:nvPicPr>
          <p:cNvPr id="16" name="Picture 15" descr="DaSy: The Center for IDEA Early Childhood Data Systems">
            <a:extLst>
              <a:ext uri="{FF2B5EF4-FFF2-40B4-BE49-F238E27FC236}">
                <a16:creationId xmlns:a16="http://schemas.microsoft.com/office/drawing/2014/main" id="{D63D23C7-2ABF-B740-9870-84DDDCE9FC69}"/>
              </a:ext>
            </a:extLst>
          </p:cNvPr>
          <p:cNvPicPr>
            <a:picLocks noChangeAspect="1"/>
          </p:cNvPicPr>
          <p:nvPr/>
        </p:nvPicPr>
        <p:blipFill>
          <a:blip r:embed="rId3"/>
          <a:stretch>
            <a:fillRect/>
          </a:stretch>
        </p:blipFill>
        <p:spPr>
          <a:xfrm>
            <a:off x="2540851" y="2734170"/>
            <a:ext cx="1645920" cy="1371600"/>
          </a:xfrm>
          <a:prstGeom prst="rect">
            <a:avLst/>
          </a:prstGeom>
        </p:spPr>
      </p:pic>
      <p:sp>
        <p:nvSpPr>
          <p:cNvPr id="8" name="TextBox 7">
            <a:extLst>
              <a:ext uri="{FF2B5EF4-FFF2-40B4-BE49-F238E27FC236}">
                <a16:creationId xmlns:a16="http://schemas.microsoft.com/office/drawing/2014/main" id="{AF1AF86C-8683-7E02-4C92-4948DB52B2B5}"/>
              </a:ext>
            </a:extLst>
          </p:cNvPr>
          <p:cNvSpPr txBox="1"/>
          <p:nvPr/>
        </p:nvSpPr>
        <p:spPr>
          <a:xfrm>
            <a:off x="2435105" y="4148426"/>
            <a:ext cx="3750677" cy="1077218"/>
          </a:xfrm>
          <a:prstGeom prst="rect">
            <a:avLst/>
          </a:prstGeom>
          <a:noFill/>
        </p:spPr>
        <p:txBody>
          <a:bodyPr wrap="square" rtlCol="0">
            <a:spAutoFit/>
          </a:bodyPr>
          <a:lstStyle/>
          <a:p>
            <a:pPr>
              <a:spcAft>
                <a:spcPts val="1200"/>
              </a:spcAft>
            </a:pPr>
            <a:r>
              <a:rPr lang="en-US" b="1" dirty="0">
                <a:hlinkClick r:id="rId4" tooltip="DaSy Center website"/>
              </a:rPr>
              <a:t>dasycenter.org</a:t>
            </a:r>
            <a:endParaRPr lang="en-US" b="1" dirty="0"/>
          </a:p>
          <a:p>
            <a:r>
              <a:rPr lang="en-US" dirty="0"/>
              <a:t>Follow </a:t>
            </a:r>
            <a:r>
              <a:rPr lang="en-US" dirty="0" err="1"/>
              <a:t>DaSy</a:t>
            </a:r>
            <a:r>
              <a:rPr lang="en-US" dirty="0"/>
              <a:t> on                  : </a:t>
            </a:r>
          </a:p>
          <a:p>
            <a:r>
              <a:rPr lang="en-US" u="sng" dirty="0">
                <a:hlinkClick r:id="rId5" tooltip="DaSy Center LinkedIn page"/>
              </a:rPr>
              <a:t>linkedin.com/company/</a:t>
            </a:r>
            <a:r>
              <a:rPr lang="en-US" u="sng" dirty="0" err="1">
                <a:hlinkClick r:id="rId5" tooltip="DaSy Center LinkedIn page"/>
              </a:rPr>
              <a:t>dasy</a:t>
            </a:r>
            <a:r>
              <a:rPr lang="en-US" u="sng" dirty="0">
                <a:hlinkClick r:id="rId5" tooltip="DaSy Center LinkedIn page"/>
              </a:rPr>
              <a:t>-center/</a:t>
            </a:r>
            <a:endParaRPr lang="en-US" dirty="0"/>
          </a:p>
        </p:txBody>
      </p:sp>
      <p:pic>
        <p:nvPicPr>
          <p:cNvPr id="2" name="Picture 1" descr="LinkedIn logo">
            <a:extLst>
              <a:ext uri="{FF2B5EF4-FFF2-40B4-BE49-F238E27FC236}">
                <a16:creationId xmlns:a16="http://schemas.microsoft.com/office/drawing/2014/main" id="{B7965825-7E44-6F46-3B89-3D2FB028FE55}"/>
              </a:ext>
            </a:extLst>
          </p:cNvPr>
          <p:cNvPicPr>
            <a:picLocks noChangeAspect="1"/>
          </p:cNvPicPr>
          <p:nvPr/>
        </p:nvPicPr>
        <p:blipFill>
          <a:blip r:embed="rId6"/>
          <a:stretch>
            <a:fillRect/>
          </a:stretch>
        </p:blipFill>
        <p:spPr>
          <a:xfrm>
            <a:off x="3989933" y="4653013"/>
            <a:ext cx="875841" cy="222436"/>
          </a:xfrm>
          <a:prstGeom prst="rect">
            <a:avLst/>
          </a:prstGeom>
        </p:spPr>
      </p:pic>
      <p:pic>
        <p:nvPicPr>
          <p:cNvPr id="15" name="Picture 14" descr="ECTA Early Childhood Technical Assistance Logo">
            <a:extLst>
              <a:ext uri="{FF2B5EF4-FFF2-40B4-BE49-F238E27FC236}">
                <a16:creationId xmlns:a16="http://schemas.microsoft.com/office/drawing/2014/main" id="{BA706E31-B5C4-1C4D-ADB6-BEF09E639530}"/>
              </a:ext>
            </a:extLst>
          </p:cNvPr>
          <p:cNvPicPr>
            <a:picLocks noChangeAspect="1"/>
          </p:cNvPicPr>
          <p:nvPr/>
        </p:nvPicPr>
        <p:blipFill rotWithShape="1">
          <a:blip r:embed="rId7"/>
          <a:srcRect t="8200"/>
          <a:stretch/>
        </p:blipFill>
        <p:spPr>
          <a:xfrm>
            <a:off x="7127918" y="2959706"/>
            <a:ext cx="1942338" cy="1188720"/>
          </a:xfrm>
          <a:prstGeom prst="rect">
            <a:avLst/>
          </a:prstGeom>
        </p:spPr>
      </p:pic>
      <p:sp>
        <p:nvSpPr>
          <p:cNvPr id="9" name="TextBox 8">
            <a:extLst>
              <a:ext uri="{FF2B5EF4-FFF2-40B4-BE49-F238E27FC236}">
                <a16:creationId xmlns:a16="http://schemas.microsoft.com/office/drawing/2014/main" id="{DDC6ED79-DDE8-289B-6AAF-DE2A7F271842}"/>
              </a:ext>
            </a:extLst>
          </p:cNvPr>
          <p:cNvSpPr txBox="1"/>
          <p:nvPr/>
        </p:nvSpPr>
        <p:spPr>
          <a:xfrm>
            <a:off x="7127918" y="4148426"/>
            <a:ext cx="3750677" cy="1077218"/>
          </a:xfrm>
          <a:prstGeom prst="rect">
            <a:avLst/>
          </a:prstGeom>
          <a:noFill/>
        </p:spPr>
        <p:txBody>
          <a:bodyPr wrap="square" rtlCol="0">
            <a:spAutoFit/>
          </a:bodyPr>
          <a:lstStyle/>
          <a:p>
            <a:pPr lvl="0">
              <a:spcBef>
                <a:spcPts val="600"/>
              </a:spcBef>
              <a:spcAft>
                <a:spcPts val="1200"/>
              </a:spcAft>
              <a:defRPr/>
            </a:pPr>
            <a:r>
              <a:rPr lang="en-US" b="1" dirty="0">
                <a:hlinkClick r:id="rId8" tooltip="ECTA Center website"/>
              </a:rPr>
              <a:t>ectacenter.org</a:t>
            </a:r>
            <a:endParaRPr lang="en-US" b="1" dirty="0"/>
          </a:p>
          <a:p>
            <a:r>
              <a:rPr lang="en-US" dirty="0"/>
              <a:t>Follow ECTA on                     :</a:t>
            </a:r>
          </a:p>
          <a:p>
            <a:r>
              <a:rPr lang="en-US" u="sng" dirty="0">
                <a:hlinkClick r:id="rId9" tooltip="ECTA Center Facebook page"/>
              </a:rPr>
              <a:t>facebook.com/</a:t>
            </a:r>
            <a:r>
              <a:rPr lang="en-US" u="sng" dirty="0" err="1">
                <a:hlinkClick r:id="rId9" tooltip="ECTA Center Facebook page"/>
              </a:rPr>
              <a:t>ECTACenter</a:t>
            </a:r>
            <a:r>
              <a:rPr lang="en-US" u="sng" dirty="0">
                <a:hlinkClick r:id="rId9" tooltip="ECTA Center Facebook page"/>
              </a:rPr>
              <a:t>/</a:t>
            </a:r>
            <a:endParaRPr lang="en-US" dirty="0"/>
          </a:p>
        </p:txBody>
      </p:sp>
      <p:pic>
        <p:nvPicPr>
          <p:cNvPr id="1026" name="Picture 2" descr="Facebook Logo and symbol, meaning, history, PNG, brand">
            <a:extLst>
              <a:ext uri="{FF2B5EF4-FFF2-40B4-BE49-F238E27FC236}">
                <a16:creationId xmlns:a16="http://schemas.microsoft.com/office/drawing/2014/main" id="{1F92E04A-99A6-1CE0-3602-5E3DAA7294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76984" y="4449417"/>
            <a:ext cx="1038967" cy="58441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8372AE12-DE15-6581-B0FF-E66A2D12ABEF}"/>
              </a:ext>
            </a:extLst>
          </p:cNvPr>
          <p:cNvSpPr txBox="1">
            <a:spLocks/>
          </p:cNvSpPr>
          <p:nvPr/>
        </p:nvSpPr>
        <p:spPr>
          <a:xfrm>
            <a:off x="1981199" y="5684361"/>
            <a:ext cx="9899401" cy="888002"/>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sz="1400" dirty="0">
                <a:latin typeface="Arial" panose="020B0604020202020204" pitchFamily="34" charset="0"/>
                <a:cs typeface="Arial" panose="020B0604020202020204" pitchFamily="34" charset="0"/>
              </a:rPr>
              <a:t>Developed under a grant, #H373Z190002, and a cooperative agreement, #H326P220002, from the Office of Special Education Programs, U.S. Department of Education. However, the content does not necessarily represent the policy of the U.S. Department of Education, and you should not assume endorsement by the Federal Government. </a:t>
            </a:r>
            <a:r>
              <a:rPr lang="en-US" sz="1400" dirty="0" err="1">
                <a:latin typeface="Arial" panose="020B0604020202020204" pitchFamily="34" charset="0"/>
                <a:cs typeface="Arial" panose="020B0604020202020204" pitchFamily="34" charset="0"/>
              </a:rPr>
              <a:t>DaSy</a:t>
            </a:r>
            <a:r>
              <a:rPr lang="en-US" sz="1400" dirty="0">
                <a:latin typeface="Arial" panose="020B0604020202020204" pitchFamily="34" charset="0"/>
                <a:cs typeface="Arial" panose="020B0604020202020204" pitchFamily="34" charset="0"/>
              </a:rPr>
              <a:t> Center Project Officers: Meredith Miceli and Amy Bae. ECTA Center Project Officer: Julia Martin Eile</a:t>
            </a:r>
          </a:p>
        </p:txBody>
      </p:sp>
      <p:pic>
        <p:nvPicPr>
          <p:cNvPr id="6" name="Picture 5" descr="IDEAs that Work. U.S. Office of Special Education Programs">
            <a:extLst>
              <a:ext uri="{FF2B5EF4-FFF2-40B4-BE49-F238E27FC236}">
                <a16:creationId xmlns:a16="http://schemas.microsoft.com/office/drawing/2014/main" id="{01161BB5-FB79-054C-A51F-7B821A3752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6094" y="5415674"/>
            <a:ext cx="1351142" cy="1126962"/>
          </a:xfrm>
          <a:prstGeom prst="rect">
            <a:avLst/>
          </a:prstGeom>
        </p:spPr>
      </p:pic>
    </p:spTree>
    <p:extLst>
      <p:ext uri="{BB962C8B-B14F-4D97-AF65-F5344CB8AC3E}">
        <p14:creationId xmlns:p14="http://schemas.microsoft.com/office/powerpoint/2010/main" val="4042753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3F64-71C0-5C11-C6B1-CEF384B6FB3E}"/>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25F9511D-9194-04A6-7AD2-89E56B709287}"/>
              </a:ext>
            </a:extLst>
          </p:cNvPr>
          <p:cNvSpPr>
            <a:spLocks noGrp="1"/>
          </p:cNvSpPr>
          <p:nvPr>
            <p:ph idx="1"/>
          </p:nvPr>
        </p:nvSpPr>
        <p:spPr/>
        <p:txBody>
          <a:bodyPr>
            <a:normAutofit/>
          </a:bodyPr>
          <a:lstStyle/>
          <a:p>
            <a:pPr algn="l" rtl="0" fontAlgn="base">
              <a:spcAft>
                <a:spcPts val="600"/>
              </a:spcAft>
              <a:buFont typeface="Wingdings" panose="05000000000000000000" pitchFamily="2" charset="2"/>
              <a:buChar char="Ø"/>
            </a:pPr>
            <a:r>
              <a:rPr lang="en-US" b="0" i="0" dirty="0">
                <a:solidFill>
                  <a:srgbClr val="000000"/>
                </a:solidFill>
                <a:effectLst/>
              </a:rPr>
              <a:t>Icebreakers</a:t>
            </a:r>
          </a:p>
          <a:p>
            <a:pPr algn="l" rtl="0" fontAlgn="base">
              <a:spcAft>
                <a:spcPts val="600"/>
              </a:spcAft>
              <a:buFont typeface="Wingdings" panose="05000000000000000000" pitchFamily="2" charset="2"/>
              <a:buChar char="Ø"/>
            </a:pPr>
            <a:r>
              <a:rPr lang="en-US" dirty="0">
                <a:solidFill>
                  <a:srgbClr val="000000"/>
                </a:solidFill>
              </a:rPr>
              <a:t>Core Concepts:</a:t>
            </a:r>
          </a:p>
          <a:p>
            <a:pPr lvl="1" fontAlgn="base">
              <a:spcAft>
                <a:spcPts val="600"/>
              </a:spcAft>
              <a:buFont typeface="Wingdings" panose="05000000000000000000" pitchFamily="2" charset="2"/>
              <a:buChar char="Ø"/>
            </a:pPr>
            <a:r>
              <a:rPr lang="en-US" sz="2200" b="0" i="0" dirty="0">
                <a:solidFill>
                  <a:srgbClr val="000000"/>
                </a:solidFill>
                <a:effectLst/>
              </a:rPr>
              <a:t>Child Outcomes Data Crash Course</a:t>
            </a:r>
          </a:p>
          <a:p>
            <a:pPr lvl="1" fontAlgn="base">
              <a:spcAft>
                <a:spcPts val="600"/>
              </a:spcAft>
              <a:buFont typeface="Wingdings" panose="05000000000000000000" pitchFamily="2" charset="2"/>
              <a:buChar char="Ø"/>
            </a:pPr>
            <a:r>
              <a:rPr lang="en-US" sz="2200" dirty="0">
                <a:solidFill>
                  <a:srgbClr val="000000"/>
                </a:solidFill>
              </a:rPr>
              <a:t>Orientation to Data Template</a:t>
            </a:r>
          </a:p>
          <a:p>
            <a:pPr lvl="1" fontAlgn="base">
              <a:spcAft>
                <a:spcPts val="600"/>
              </a:spcAft>
              <a:buFont typeface="Wingdings" panose="05000000000000000000" pitchFamily="2" charset="2"/>
              <a:buChar char="Ø"/>
            </a:pPr>
            <a:r>
              <a:rPr lang="en-US" sz="2200" b="0" i="0" dirty="0">
                <a:solidFill>
                  <a:srgbClr val="000000"/>
                </a:solidFill>
                <a:effectLst/>
              </a:rPr>
              <a:t>What </a:t>
            </a:r>
            <a:r>
              <a:rPr lang="en-US" sz="2200" dirty="0">
                <a:solidFill>
                  <a:srgbClr val="000000"/>
                </a:solidFill>
              </a:rPr>
              <a:t>Do We Mean By “Multi-Layered”?</a:t>
            </a:r>
          </a:p>
          <a:p>
            <a:pPr lvl="1" fontAlgn="base">
              <a:spcAft>
                <a:spcPts val="600"/>
              </a:spcAft>
              <a:buFont typeface="Wingdings" panose="05000000000000000000" pitchFamily="2" charset="2"/>
              <a:buChar char="Ø"/>
            </a:pPr>
            <a:r>
              <a:rPr lang="en-US" sz="2200" dirty="0">
                <a:solidFill>
                  <a:srgbClr val="000000"/>
                </a:solidFill>
              </a:rPr>
              <a:t>Data Inquiry Cycle</a:t>
            </a:r>
          </a:p>
          <a:p>
            <a:pPr algn="l" rtl="0" fontAlgn="base">
              <a:spcAft>
                <a:spcPts val="600"/>
              </a:spcAft>
              <a:buFont typeface="Wingdings" panose="05000000000000000000" pitchFamily="2" charset="2"/>
              <a:buChar char="Ø"/>
            </a:pPr>
            <a:r>
              <a:rPr lang="en-US" dirty="0">
                <a:solidFill>
                  <a:srgbClr val="000000"/>
                </a:solidFill>
              </a:rPr>
              <a:t>Analysis planning and live demo: Analyzing a multi-layered critical question</a:t>
            </a:r>
          </a:p>
          <a:p>
            <a:pPr algn="l" rtl="0" fontAlgn="base">
              <a:spcAft>
                <a:spcPts val="600"/>
              </a:spcAft>
              <a:buFont typeface="Wingdings" panose="05000000000000000000" pitchFamily="2" charset="2"/>
              <a:buChar char="Ø"/>
            </a:pPr>
            <a:r>
              <a:rPr lang="en-US" dirty="0">
                <a:solidFill>
                  <a:srgbClr val="000000"/>
                </a:solidFill>
              </a:rPr>
              <a:t>Small Groups: Work with your critical question for deeper analysis</a:t>
            </a:r>
          </a:p>
          <a:p>
            <a:pPr algn="l" rtl="0" fontAlgn="base">
              <a:spcAft>
                <a:spcPts val="600"/>
              </a:spcAft>
              <a:buFont typeface="Wingdings" panose="05000000000000000000" pitchFamily="2" charset="2"/>
              <a:buChar char="Ø"/>
            </a:pPr>
            <a:r>
              <a:rPr lang="en-US" dirty="0">
                <a:solidFill>
                  <a:srgbClr val="000000"/>
                </a:solidFill>
              </a:rPr>
              <a:t>Large Group: Share your results!</a:t>
            </a:r>
            <a:endParaRPr lang="en-US" b="0" i="0" dirty="0">
              <a:solidFill>
                <a:srgbClr val="000000"/>
              </a:solidFill>
              <a:effectLst/>
              <a:highlight>
                <a:srgbClr val="FFFFFF"/>
              </a:highlight>
            </a:endParaRPr>
          </a:p>
        </p:txBody>
      </p:sp>
      <p:pic>
        <p:nvPicPr>
          <p:cNvPr id="6" name="Graphic 5">
            <a:extLst>
              <a:ext uri="{FF2B5EF4-FFF2-40B4-BE49-F238E27FC236}">
                <a16:creationId xmlns:a16="http://schemas.microsoft.com/office/drawing/2014/main" id="{4EA80ACB-2924-24E2-C6E5-DC4F1995D4D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4457" y="298563"/>
            <a:ext cx="1186543" cy="1186543"/>
          </a:xfrm>
          <a:prstGeom prst="rect">
            <a:avLst/>
          </a:prstGeom>
        </p:spPr>
      </p:pic>
    </p:spTree>
    <p:extLst>
      <p:ext uri="{BB962C8B-B14F-4D97-AF65-F5344CB8AC3E}">
        <p14:creationId xmlns:p14="http://schemas.microsoft.com/office/powerpoint/2010/main" val="3329325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54B08-032F-02F9-CF3E-B4D64DFA71B3}"/>
              </a:ext>
            </a:extLst>
          </p:cNvPr>
          <p:cNvSpPr>
            <a:spLocks noGrp="1"/>
          </p:cNvSpPr>
          <p:nvPr>
            <p:ph type="title"/>
          </p:nvPr>
        </p:nvSpPr>
        <p:spPr/>
        <p:txBody>
          <a:bodyPr/>
          <a:lstStyle/>
          <a:p>
            <a:r>
              <a:rPr lang="en-US" dirty="0"/>
              <a:t>What’s Your Favorite Excel Function/Formula?</a:t>
            </a:r>
          </a:p>
        </p:txBody>
      </p:sp>
      <p:sp>
        <p:nvSpPr>
          <p:cNvPr id="6" name="TextBox 5">
            <a:extLst>
              <a:ext uri="{FF2B5EF4-FFF2-40B4-BE49-F238E27FC236}">
                <a16:creationId xmlns:a16="http://schemas.microsoft.com/office/drawing/2014/main" id="{D7C2F5F0-64B9-172A-3B0D-91AADEBCAB56}"/>
              </a:ext>
            </a:extLst>
          </p:cNvPr>
          <p:cNvSpPr txBox="1"/>
          <p:nvPr/>
        </p:nvSpPr>
        <p:spPr>
          <a:xfrm>
            <a:off x="2666999" y="1807925"/>
            <a:ext cx="5513615" cy="461665"/>
          </a:xfrm>
          <a:prstGeom prst="rect">
            <a:avLst/>
          </a:prstGeom>
          <a:noFill/>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For example:</a:t>
            </a:r>
          </a:p>
        </p:txBody>
      </p:sp>
      <p:sp>
        <p:nvSpPr>
          <p:cNvPr id="3" name="TextBox 2">
            <a:extLst>
              <a:ext uri="{FF2B5EF4-FFF2-40B4-BE49-F238E27FC236}">
                <a16:creationId xmlns:a16="http://schemas.microsoft.com/office/drawing/2014/main" id="{7BC0D0DB-83D9-E477-26AF-8B8173AABB09}"/>
              </a:ext>
            </a:extLst>
          </p:cNvPr>
          <p:cNvSpPr txBox="1"/>
          <p:nvPr/>
        </p:nvSpPr>
        <p:spPr>
          <a:xfrm>
            <a:off x="2989676" y="2367137"/>
            <a:ext cx="5513615" cy="2246769"/>
          </a:xfrm>
          <a:prstGeom prst="rect">
            <a:avLst/>
          </a:prstGeom>
          <a:noFill/>
          <a:ln>
            <a:solidFill>
              <a:schemeClr val="accent6">
                <a:lumMod val="75000"/>
              </a:schemeClr>
            </a:solidFill>
          </a:ln>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Let’s say cell A1 = “Welcome to NOLA”</a:t>
            </a:r>
            <a:r>
              <a:rPr lang="en-US" sz="2400" i="1" dirty="0">
                <a:latin typeface="Tahoma" panose="020B0604030504040204" pitchFamily="34" charset="0"/>
                <a:ea typeface="Tahoma" panose="020B0604030504040204" pitchFamily="34" charset="0"/>
                <a:cs typeface="Tahoma" panose="020B0604030504040204" pitchFamily="34" charset="0"/>
              </a:rPr>
              <a:t> </a:t>
            </a:r>
          </a:p>
          <a:p>
            <a:endParaRPr lang="en-US" sz="2400" dirty="0">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a:highlight>
                  <a:srgbClr val="FFFF00"/>
                </a:highlight>
                <a:latin typeface="Tahoma" panose="020B0604030504040204" pitchFamily="34" charset="0"/>
                <a:ea typeface="Tahoma" panose="020B0604030504040204" pitchFamily="34" charset="0"/>
                <a:cs typeface="Tahoma" panose="020B0604030504040204" pitchFamily="34" charset="0"/>
              </a:rPr>
              <a:t>LEFT</a:t>
            </a:r>
            <a:r>
              <a:rPr lang="en-US" sz="2400" dirty="0">
                <a:latin typeface="Tahoma" panose="020B0604030504040204" pitchFamily="34" charset="0"/>
                <a:ea typeface="Tahoma" panose="020B0604030504040204" pitchFamily="34" charset="0"/>
                <a:cs typeface="Tahoma" panose="020B0604030504040204" pitchFamily="34" charset="0"/>
              </a:rPr>
              <a:t>(A1,7) returns “Welcome”</a:t>
            </a:r>
          </a:p>
          <a:p>
            <a:pPr>
              <a:spcAft>
                <a:spcPts val="1200"/>
              </a:spcAft>
            </a:pP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a:highlight>
                  <a:srgbClr val="FFFF00"/>
                </a:highlight>
                <a:latin typeface="Tahoma" panose="020B0604030504040204" pitchFamily="34" charset="0"/>
                <a:ea typeface="Tahoma" panose="020B0604030504040204" pitchFamily="34" charset="0"/>
                <a:cs typeface="Tahoma" panose="020B0604030504040204" pitchFamily="34" charset="0"/>
              </a:rPr>
              <a:t>RIGHT</a:t>
            </a:r>
            <a:r>
              <a:rPr lang="en-US" sz="2400" dirty="0">
                <a:latin typeface="Tahoma" panose="020B0604030504040204" pitchFamily="34" charset="0"/>
                <a:ea typeface="Tahoma" panose="020B0604030504040204" pitchFamily="34" charset="0"/>
                <a:cs typeface="Tahoma" panose="020B0604030504040204" pitchFamily="34" charset="0"/>
              </a:rPr>
              <a:t>(A1,4) returns “NOLA”</a:t>
            </a:r>
          </a:p>
          <a:p>
            <a:pPr>
              <a:spcAft>
                <a:spcPts val="1200"/>
              </a:spcAft>
            </a:pP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a:highlight>
                  <a:srgbClr val="FFFF00"/>
                </a:highlight>
                <a:latin typeface="Tahoma" panose="020B0604030504040204" pitchFamily="34" charset="0"/>
                <a:ea typeface="Tahoma" panose="020B0604030504040204" pitchFamily="34" charset="0"/>
                <a:cs typeface="Tahoma" panose="020B0604030504040204" pitchFamily="34" charset="0"/>
              </a:rPr>
              <a:t>MID</a:t>
            </a:r>
            <a:r>
              <a:rPr lang="en-US" sz="2400" dirty="0">
                <a:latin typeface="Tahoma" panose="020B0604030504040204" pitchFamily="34" charset="0"/>
                <a:ea typeface="Tahoma" panose="020B0604030504040204" pitchFamily="34" charset="0"/>
                <a:cs typeface="Tahoma" panose="020B0604030504040204" pitchFamily="34" charset="0"/>
              </a:rPr>
              <a:t>(A1,9,2) returns “to”</a:t>
            </a:r>
            <a:endParaRPr lang="en-US" sz="2400" dirty="0"/>
          </a:p>
        </p:txBody>
      </p:sp>
      <p:sp>
        <p:nvSpPr>
          <p:cNvPr id="4" name="TextBox 3">
            <a:extLst>
              <a:ext uri="{FF2B5EF4-FFF2-40B4-BE49-F238E27FC236}">
                <a16:creationId xmlns:a16="http://schemas.microsoft.com/office/drawing/2014/main" id="{46AFB560-9E96-AB74-C69F-846E7E0E1E17}"/>
              </a:ext>
            </a:extLst>
          </p:cNvPr>
          <p:cNvSpPr txBox="1"/>
          <p:nvPr/>
        </p:nvSpPr>
        <p:spPr>
          <a:xfrm>
            <a:off x="2989677" y="4613906"/>
            <a:ext cx="5513615" cy="1938992"/>
          </a:xfrm>
          <a:prstGeom prst="rect">
            <a:avLst/>
          </a:prstGeom>
          <a:noFill/>
          <a:ln>
            <a:solidFill>
              <a:schemeClr val="accent6">
                <a:lumMod val="75000"/>
              </a:schemeClr>
            </a:solidFill>
          </a:ln>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Let’s say cell A1 = “Welcome to” and cell B1 = “ NOLA</a:t>
            </a:r>
            <a:r>
              <a:rPr lang="en-US" sz="2400" i="1" dirty="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sz="2400" dirty="0">
              <a:highlight>
                <a:srgbClr val="FFFF00"/>
              </a:highlight>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a:highlight>
                  <a:srgbClr val="FFFF00"/>
                </a:highlight>
                <a:latin typeface="Tahoma" panose="020B0604030504040204" pitchFamily="34" charset="0"/>
                <a:ea typeface="Tahoma" panose="020B0604030504040204" pitchFamily="34" charset="0"/>
                <a:cs typeface="Tahoma" panose="020B0604030504040204" pitchFamily="34" charset="0"/>
              </a:rPr>
              <a:t>CONCATENATE</a:t>
            </a:r>
            <a:r>
              <a:rPr lang="en-US" sz="2400" dirty="0">
                <a:latin typeface="Tahoma" panose="020B0604030504040204" pitchFamily="34" charset="0"/>
                <a:ea typeface="Tahoma" panose="020B0604030504040204" pitchFamily="34" charset="0"/>
                <a:cs typeface="Tahoma" panose="020B0604030504040204" pitchFamily="34" charset="0"/>
              </a:rPr>
              <a:t>(A1,B1) = “Welcome to NOLA”</a:t>
            </a:r>
            <a:endParaRPr lang="en-US" sz="2400" dirty="0"/>
          </a:p>
        </p:txBody>
      </p:sp>
      <p:pic>
        <p:nvPicPr>
          <p:cNvPr id="5" name="Content Placeholder 4" descr="&quot; &quot;">
            <a:extLst>
              <a:ext uri="{FF2B5EF4-FFF2-40B4-BE49-F238E27FC236}">
                <a16:creationId xmlns:a16="http://schemas.microsoft.com/office/drawing/2014/main" id="{1ECCB711-7EB4-B8B1-5B55-7D6319E53458}"/>
              </a:ext>
              <a:ext uri="{C183D7F6-B498-43B3-948B-1728B52AA6E4}">
                <adec:decorative xmlns:adec="http://schemas.microsoft.com/office/drawing/2017/decorative" val="0"/>
              </a:ext>
            </a:extLst>
          </p:cNvPr>
          <p:cNvPicPr>
            <a:picLocks noGrp="1" noChangeAspect="1"/>
          </p:cNvPicPr>
          <p:nvPr>
            <p:ph idx="1"/>
          </p:nvPr>
        </p:nvPicPr>
        <p:blipFill>
          <a:blip r:embed="rId3"/>
          <a:stretch>
            <a:fillRect/>
          </a:stretch>
        </p:blipFill>
        <p:spPr>
          <a:xfrm>
            <a:off x="9639298" y="365125"/>
            <a:ext cx="2197641" cy="1602089"/>
          </a:xfrm>
        </p:spPr>
      </p:pic>
    </p:spTree>
    <p:extLst>
      <p:ext uri="{BB962C8B-B14F-4D97-AF65-F5344CB8AC3E}">
        <p14:creationId xmlns:p14="http://schemas.microsoft.com/office/powerpoint/2010/main" val="1220391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ACAAEE-9233-7268-8195-67B1D82F96B9}"/>
              </a:ext>
            </a:extLst>
          </p:cNvPr>
          <p:cNvSpPr>
            <a:spLocks noGrp="1"/>
          </p:cNvSpPr>
          <p:nvPr>
            <p:ph type="title"/>
          </p:nvPr>
        </p:nvSpPr>
        <p:spPr>
          <a:xfrm>
            <a:off x="838200" y="34925"/>
            <a:ext cx="10515600" cy="1655764"/>
          </a:xfrm>
        </p:spPr>
        <p:txBody>
          <a:bodyPr/>
          <a:lstStyle/>
          <a:p>
            <a:r>
              <a:rPr lang="en-US" dirty="0"/>
              <a:t>Who’s In the Room?</a:t>
            </a:r>
          </a:p>
        </p:txBody>
      </p:sp>
      <p:pic>
        <p:nvPicPr>
          <p:cNvPr id="10" name="Picture 9" descr="&quot; &quot;">
            <a:extLst>
              <a:ext uri="{FF2B5EF4-FFF2-40B4-BE49-F238E27FC236}">
                <a16:creationId xmlns:a16="http://schemas.microsoft.com/office/drawing/2014/main" id="{031E3B6E-8ACB-0E65-5AB3-72C9C7B45F4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26060" y="1937658"/>
            <a:ext cx="6640421" cy="4691743"/>
          </a:xfrm>
          <a:prstGeom prst="rect">
            <a:avLst/>
          </a:prstGeom>
        </p:spPr>
      </p:pic>
    </p:spTree>
    <p:extLst>
      <p:ext uri="{BB962C8B-B14F-4D97-AF65-F5344CB8AC3E}">
        <p14:creationId xmlns:p14="http://schemas.microsoft.com/office/powerpoint/2010/main" val="1630537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3A9F2C-57C6-0487-6781-322CE0117126}"/>
              </a:ext>
            </a:extLst>
          </p:cNvPr>
          <p:cNvSpPr>
            <a:spLocks noGrp="1"/>
          </p:cNvSpPr>
          <p:nvPr>
            <p:ph type="title"/>
          </p:nvPr>
        </p:nvSpPr>
        <p:spPr>
          <a:xfrm>
            <a:off x="838200" y="1"/>
            <a:ext cx="10515600" cy="1690688"/>
          </a:xfrm>
        </p:spPr>
        <p:txBody>
          <a:bodyPr>
            <a:normAutofit/>
          </a:bodyPr>
          <a:lstStyle/>
          <a:p>
            <a:pPr algn="l"/>
            <a:r>
              <a:rPr lang="en-US" dirty="0"/>
              <a:t>What’s Your Current Level of Knowledge About Child Outcomes Data?</a:t>
            </a:r>
          </a:p>
        </p:txBody>
      </p:sp>
      <p:sp>
        <p:nvSpPr>
          <p:cNvPr id="4" name="Content Placeholder 3">
            <a:extLst>
              <a:ext uri="{FF2B5EF4-FFF2-40B4-BE49-F238E27FC236}">
                <a16:creationId xmlns:a16="http://schemas.microsoft.com/office/drawing/2014/main" id="{EDF54D10-FDAE-4676-F1A3-CA68B659A509}"/>
              </a:ext>
            </a:extLst>
          </p:cNvPr>
          <p:cNvSpPr>
            <a:spLocks noGrp="1"/>
          </p:cNvSpPr>
          <p:nvPr>
            <p:ph idx="1"/>
          </p:nvPr>
        </p:nvSpPr>
        <p:spPr>
          <a:xfrm>
            <a:off x="2955487" y="2212001"/>
            <a:ext cx="6422555" cy="4477806"/>
          </a:xfrm>
        </p:spPr>
        <p:txBody>
          <a:bodyPr>
            <a:normAutofit/>
          </a:bodyPr>
          <a:lstStyle/>
          <a:p>
            <a:pPr marL="0" indent="0">
              <a:spcAft>
                <a:spcPts val="6000"/>
              </a:spcAft>
              <a:buNone/>
            </a:pPr>
            <a:r>
              <a:rPr lang="en-US" dirty="0"/>
              <a:t>		–   I can teach others</a:t>
            </a:r>
          </a:p>
          <a:p>
            <a:pPr marL="0" indent="0">
              <a:spcAft>
                <a:spcPts val="5400"/>
              </a:spcAft>
              <a:buNone/>
            </a:pPr>
            <a:r>
              <a:rPr lang="en-US" dirty="0"/>
              <a:t>		–   A few years under my belt</a:t>
            </a:r>
          </a:p>
          <a:p>
            <a:pPr marL="0" indent="0">
              <a:spcAft>
                <a:spcPts val="6600"/>
              </a:spcAft>
              <a:buNone/>
            </a:pPr>
            <a:r>
              <a:rPr lang="en-US" dirty="0"/>
              <a:t>		–   Finished my crash course</a:t>
            </a:r>
          </a:p>
          <a:p>
            <a:pPr marL="0" indent="0">
              <a:spcAft>
                <a:spcPts val="1200"/>
              </a:spcAft>
              <a:buNone/>
            </a:pPr>
            <a:r>
              <a:rPr lang="en-US" dirty="0"/>
              <a:t>		–   Child outcomes? Huh?</a:t>
            </a:r>
          </a:p>
        </p:txBody>
      </p:sp>
      <p:sp>
        <p:nvSpPr>
          <p:cNvPr id="6" name="Ribbon: Tilted Up 5" descr="Black belt">
            <a:extLst>
              <a:ext uri="{FF2B5EF4-FFF2-40B4-BE49-F238E27FC236}">
                <a16:creationId xmlns:a16="http://schemas.microsoft.com/office/drawing/2014/main" id="{007FC423-BD9C-7EE0-86DD-7FD1DD88B1B0}"/>
              </a:ext>
            </a:extLst>
          </p:cNvPr>
          <p:cNvSpPr/>
          <p:nvPr/>
        </p:nvSpPr>
        <p:spPr>
          <a:xfrm>
            <a:off x="3254843" y="2115070"/>
            <a:ext cx="1295400" cy="544286"/>
          </a:xfrm>
          <a:prstGeom prst="ribbon2">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bbon: Tilted Up 7" descr="Brown belt">
            <a:extLst>
              <a:ext uri="{FF2B5EF4-FFF2-40B4-BE49-F238E27FC236}">
                <a16:creationId xmlns:a16="http://schemas.microsoft.com/office/drawing/2014/main" id="{236B9038-9D19-AFFD-EF87-2DF7943585FF}"/>
              </a:ext>
            </a:extLst>
          </p:cNvPr>
          <p:cNvSpPr/>
          <p:nvPr/>
        </p:nvSpPr>
        <p:spPr>
          <a:xfrm>
            <a:off x="3254843" y="3290728"/>
            <a:ext cx="1295400" cy="544286"/>
          </a:xfrm>
          <a:prstGeom prst="ribbon2">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bbon: Tilted Up 8" descr="Blue belt">
            <a:extLst>
              <a:ext uri="{FF2B5EF4-FFF2-40B4-BE49-F238E27FC236}">
                <a16:creationId xmlns:a16="http://schemas.microsoft.com/office/drawing/2014/main" id="{DBD35C25-46A9-83C3-8EC4-C048652DFA93}"/>
              </a:ext>
            </a:extLst>
          </p:cNvPr>
          <p:cNvSpPr/>
          <p:nvPr/>
        </p:nvSpPr>
        <p:spPr>
          <a:xfrm>
            <a:off x="3254843" y="4479925"/>
            <a:ext cx="1295400" cy="544286"/>
          </a:xfrm>
          <a:prstGeom prst="ribbon2">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bbon: Tilted Up 6" descr="Yellow belt">
            <a:extLst>
              <a:ext uri="{FF2B5EF4-FFF2-40B4-BE49-F238E27FC236}">
                <a16:creationId xmlns:a16="http://schemas.microsoft.com/office/drawing/2014/main" id="{5136FF5E-3D0F-104F-E269-05DB7B28AD9F}"/>
              </a:ext>
            </a:extLst>
          </p:cNvPr>
          <p:cNvSpPr/>
          <p:nvPr/>
        </p:nvSpPr>
        <p:spPr>
          <a:xfrm>
            <a:off x="3254843" y="5745457"/>
            <a:ext cx="1295400" cy="544286"/>
          </a:xfrm>
          <a:prstGeom prst="ribbon2">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487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3A9F2C-57C6-0487-6781-322CE0117126}"/>
              </a:ext>
            </a:extLst>
          </p:cNvPr>
          <p:cNvSpPr>
            <a:spLocks noGrp="1"/>
          </p:cNvSpPr>
          <p:nvPr>
            <p:ph type="title"/>
          </p:nvPr>
        </p:nvSpPr>
        <p:spPr>
          <a:xfrm>
            <a:off x="838200" y="1"/>
            <a:ext cx="10515600" cy="1690688"/>
          </a:xfrm>
        </p:spPr>
        <p:txBody>
          <a:bodyPr>
            <a:normAutofit/>
          </a:bodyPr>
          <a:lstStyle/>
          <a:p>
            <a:pPr algn="l"/>
            <a:r>
              <a:rPr lang="en-US" dirty="0"/>
              <a:t>What’s Your Current Comfort Level with Microsoft Excel?</a:t>
            </a:r>
          </a:p>
        </p:txBody>
      </p:sp>
      <p:sp>
        <p:nvSpPr>
          <p:cNvPr id="4" name="Content Placeholder 3">
            <a:extLst>
              <a:ext uri="{FF2B5EF4-FFF2-40B4-BE49-F238E27FC236}">
                <a16:creationId xmlns:a16="http://schemas.microsoft.com/office/drawing/2014/main" id="{EDF54D10-FDAE-4676-F1A3-CA68B659A509}"/>
              </a:ext>
            </a:extLst>
          </p:cNvPr>
          <p:cNvSpPr>
            <a:spLocks noGrp="1"/>
          </p:cNvSpPr>
          <p:nvPr>
            <p:ph idx="1"/>
          </p:nvPr>
        </p:nvSpPr>
        <p:spPr>
          <a:xfrm>
            <a:off x="2955487" y="2212001"/>
            <a:ext cx="6422555" cy="4477806"/>
          </a:xfrm>
        </p:spPr>
        <p:txBody>
          <a:bodyPr>
            <a:normAutofit/>
          </a:bodyPr>
          <a:lstStyle/>
          <a:p>
            <a:pPr marL="0" indent="0">
              <a:spcAft>
                <a:spcPts val="5600"/>
              </a:spcAft>
              <a:buNone/>
            </a:pPr>
            <a:r>
              <a:rPr lang="en-US" dirty="0"/>
              <a:t>		–   I can teach others</a:t>
            </a:r>
          </a:p>
          <a:p>
            <a:pPr marL="0" indent="0">
              <a:spcAft>
                <a:spcPts val="6000"/>
              </a:spcAft>
              <a:buNone/>
            </a:pPr>
            <a:r>
              <a:rPr lang="en-US" dirty="0"/>
              <a:t>		–   A few years under my belt</a:t>
            </a:r>
          </a:p>
          <a:p>
            <a:pPr marL="0" indent="0">
              <a:spcAft>
                <a:spcPts val="6400"/>
              </a:spcAft>
              <a:buNone/>
            </a:pPr>
            <a:r>
              <a:rPr lang="en-US" dirty="0"/>
              <a:t>		–   Finished my crash course</a:t>
            </a:r>
          </a:p>
          <a:p>
            <a:pPr marL="0" indent="0">
              <a:spcAft>
                <a:spcPts val="1200"/>
              </a:spcAft>
              <a:buNone/>
            </a:pPr>
            <a:r>
              <a:rPr lang="en-US" dirty="0"/>
              <a:t>		–   Spreadsheets? OMG </a:t>
            </a:r>
          </a:p>
        </p:txBody>
      </p:sp>
      <p:sp>
        <p:nvSpPr>
          <p:cNvPr id="6" name="Ribbon: Tilted Up 5" descr="Black belt">
            <a:extLst>
              <a:ext uri="{FF2B5EF4-FFF2-40B4-BE49-F238E27FC236}">
                <a16:creationId xmlns:a16="http://schemas.microsoft.com/office/drawing/2014/main" id="{007FC423-BD9C-7EE0-86DD-7FD1DD88B1B0}"/>
              </a:ext>
            </a:extLst>
          </p:cNvPr>
          <p:cNvSpPr/>
          <p:nvPr/>
        </p:nvSpPr>
        <p:spPr>
          <a:xfrm>
            <a:off x="3254843" y="2115070"/>
            <a:ext cx="1295400" cy="544286"/>
          </a:xfrm>
          <a:prstGeom prst="ribbon2">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bbon: Tilted Up 7" descr="Brown belt">
            <a:extLst>
              <a:ext uri="{FF2B5EF4-FFF2-40B4-BE49-F238E27FC236}">
                <a16:creationId xmlns:a16="http://schemas.microsoft.com/office/drawing/2014/main" id="{236B9038-9D19-AFFD-EF87-2DF7943585FF}"/>
              </a:ext>
            </a:extLst>
          </p:cNvPr>
          <p:cNvSpPr/>
          <p:nvPr/>
        </p:nvSpPr>
        <p:spPr>
          <a:xfrm>
            <a:off x="3254843" y="3290728"/>
            <a:ext cx="1295400" cy="544286"/>
          </a:xfrm>
          <a:prstGeom prst="ribbon2">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bbon: Tilted Up 8" descr="Blue belt">
            <a:extLst>
              <a:ext uri="{FF2B5EF4-FFF2-40B4-BE49-F238E27FC236}">
                <a16:creationId xmlns:a16="http://schemas.microsoft.com/office/drawing/2014/main" id="{DBD35C25-46A9-83C3-8EC4-C048652DFA93}"/>
              </a:ext>
            </a:extLst>
          </p:cNvPr>
          <p:cNvSpPr/>
          <p:nvPr/>
        </p:nvSpPr>
        <p:spPr>
          <a:xfrm>
            <a:off x="3254843" y="4479925"/>
            <a:ext cx="1295400" cy="544286"/>
          </a:xfrm>
          <a:prstGeom prst="ribbon2">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bbon: Tilted Up 6" descr="Yellow belt">
            <a:extLst>
              <a:ext uri="{FF2B5EF4-FFF2-40B4-BE49-F238E27FC236}">
                <a16:creationId xmlns:a16="http://schemas.microsoft.com/office/drawing/2014/main" id="{5136FF5E-3D0F-104F-E269-05DB7B28AD9F}"/>
              </a:ext>
            </a:extLst>
          </p:cNvPr>
          <p:cNvSpPr/>
          <p:nvPr/>
        </p:nvSpPr>
        <p:spPr>
          <a:xfrm>
            <a:off x="3254843" y="5745457"/>
            <a:ext cx="1295400" cy="544286"/>
          </a:xfrm>
          <a:prstGeom prst="ribbon2">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xploding head emoji">
            <a:extLst>
              <a:ext uri="{FF2B5EF4-FFF2-40B4-BE49-F238E27FC236}">
                <a16:creationId xmlns:a16="http://schemas.microsoft.com/office/drawing/2014/main" id="{406F908B-821A-03D2-A531-D60B0CECA8A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998477" y="5310749"/>
            <a:ext cx="922929" cy="1384393"/>
          </a:xfrm>
          <a:prstGeom prst="rect">
            <a:avLst/>
          </a:prstGeom>
        </p:spPr>
      </p:pic>
      <p:sp>
        <p:nvSpPr>
          <p:cNvPr id="13" name="TextBox 12">
            <a:extLst>
              <a:ext uri="{FF2B5EF4-FFF2-40B4-BE49-F238E27FC236}">
                <a16:creationId xmlns:a16="http://schemas.microsoft.com/office/drawing/2014/main" id="{D788E71F-FC9A-F495-88AE-61E8E5CFA0AA}"/>
              </a:ext>
            </a:extLst>
          </p:cNvPr>
          <p:cNvSpPr txBox="1"/>
          <p:nvPr/>
        </p:nvSpPr>
        <p:spPr>
          <a:xfrm>
            <a:off x="3810000" y="6858000"/>
            <a:ext cx="4572000" cy="230832"/>
          </a:xfrm>
          <a:prstGeom prst="rect">
            <a:avLst/>
          </a:prstGeom>
          <a:noFill/>
        </p:spPr>
        <p:txBody>
          <a:bodyPr wrap="square" rtlCol="0">
            <a:spAutoFit/>
          </a:bodyPr>
          <a:lstStyle/>
          <a:p>
            <a:r>
              <a:rPr lang="en-US" sz="900">
                <a:hlinkClick r:id="rId4" tooltip="https://www.pngall.com/mind-blown-emoji-png/"/>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3786325783"/>
      </p:ext>
    </p:extLst>
  </p:cSld>
  <p:clrMapOvr>
    <a:masterClrMapping/>
  </p:clrMapOvr>
</p:sld>
</file>

<file path=ppt/theme/theme1.xml><?xml version="1.0" encoding="utf-8"?>
<a:theme xmlns:a="http://schemas.openxmlformats.org/drawingml/2006/main" name="DaSy ECTA IDIO 202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y ECTA IDIO 2024" id="{3A3C6840-99F3-48AF-AAEE-DB4EC8E48B21}" vid="{01404D4B-61D0-46A6-8A04-B45C2BED16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34FAC6B84A3242A9AFC0BC722AE220" ma:contentTypeVersion="9" ma:contentTypeDescription="Create a new document." ma:contentTypeScope="" ma:versionID="9054cd61ccb0f22f76ccb87aad2df19b">
  <xsd:schema xmlns:xsd="http://www.w3.org/2001/XMLSchema" xmlns:xs="http://www.w3.org/2001/XMLSchema" xmlns:p="http://schemas.microsoft.com/office/2006/metadata/properties" xmlns:ns2="86159f12-03fd-4372-9609-28da14b6f0f8" targetNamespace="http://schemas.microsoft.com/office/2006/metadata/properties" ma:root="true" ma:fieldsID="e0e5a9e94c1289b29fafc7955986eaab" ns2:_="">
    <xsd:import namespace="86159f12-03fd-4372-9609-28da14b6f0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59f12-03fd-4372-9609-28da14b6f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59855C-9EDE-4176-941D-0FC926781F16}">
  <ds:schemaRefs>
    <ds:schemaRef ds:uri="86159f12-03fd-4372-9609-28da14b6f0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497BB4A-2583-418C-B318-B2081ED201AE}">
  <ds:schemaRefs>
    <ds:schemaRef ds:uri="http://schemas.microsoft.com/office/2006/documentManagement/types"/>
    <ds:schemaRef ds:uri="86159f12-03fd-4372-9609-28da14b6f0f8"/>
    <ds:schemaRef ds:uri="http://schemas.openxmlformats.org/package/2006/metadata/core-properties"/>
    <ds:schemaRef ds:uri="http://purl.org/dc/terms/"/>
    <ds:schemaRef ds:uri="http://schemas.microsoft.com/office/infopath/2007/PartnerControls"/>
    <ds:schemaRef ds:uri="http://purl.org/dc/dcmitype/"/>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ECEDFB18-B309-4C57-A094-79E7199066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DaSy ECTA IDIO 2024</Template>
  <TotalTime>8480</TotalTime>
  <Words>3326</Words>
  <Application>Microsoft Office PowerPoint</Application>
  <PresentationFormat>Widescreen</PresentationFormat>
  <Paragraphs>498</Paragraphs>
  <Slides>43</Slides>
  <Notes>42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DaSy ECTA IDIO 2024</vt:lpstr>
      <vt:lpstr>Workshop: Analysis Paralysis? A Multi-Layered Approach to Data Use and Decision-Making</vt:lpstr>
      <vt:lpstr>Analysis Paralysis? A Multi-Layered Approach to Data Use and Decision-Making</vt:lpstr>
      <vt:lpstr>What If We Want to Know…</vt:lpstr>
      <vt:lpstr>Let’s see what we can do...</vt:lpstr>
      <vt:lpstr>Agenda</vt:lpstr>
      <vt:lpstr>What’s Your Favorite Excel Function/Formula?</vt:lpstr>
      <vt:lpstr>Who’s In the Room?</vt:lpstr>
      <vt:lpstr>What’s Your Current Level of Knowledge About Child Outcomes Data?</vt:lpstr>
      <vt:lpstr>What’s Your Current Comfort Level with Microsoft Excel?</vt:lpstr>
      <vt:lpstr>Reminder: Progress Categories</vt:lpstr>
      <vt:lpstr>Reminder: The Summary Statements</vt:lpstr>
      <vt:lpstr>Orientation to the Data and Other Downloadable Resources</vt:lpstr>
      <vt:lpstr>Checklist</vt:lpstr>
      <vt:lpstr>What Do We Mean By “Multi-Layered”?</vt:lpstr>
      <vt:lpstr>Child Outcomes Data: 1st Level</vt:lpstr>
      <vt:lpstr>Disaggregating Child Outcomes Data: 2nd Level</vt:lpstr>
      <vt:lpstr>Disaggregating Child Outcomes Data: 3rd Level</vt:lpstr>
      <vt:lpstr>What About Small Ns?</vt:lpstr>
      <vt:lpstr>What About Small Ns?</vt:lpstr>
      <vt:lpstr>Qualitative Data: What’s the Story Behind the Numbers?</vt:lpstr>
      <vt:lpstr>Data Inquiry Cycle</vt:lpstr>
      <vt:lpstr>From Design to Execution</vt:lpstr>
      <vt:lpstr>Plan Your Analysis: Document, Document, Document!</vt:lpstr>
      <vt:lpstr>Critical Question and Purpose</vt:lpstr>
      <vt:lpstr>Our Critical Question</vt:lpstr>
      <vt:lpstr>Critical Question and Purpose</vt:lpstr>
      <vt:lpstr>Analytic Considerations</vt:lpstr>
      <vt:lpstr>Data Set and Data Elements</vt:lpstr>
      <vt:lpstr>Analysis Approach</vt:lpstr>
      <vt:lpstr>Data Quality Issues</vt:lpstr>
      <vt:lpstr>Sample Output (Table Shell) and Data Visualization</vt:lpstr>
      <vt:lpstr>The Data You Have Available Will Never Tell the Whole Story</vt:lpstr>
      <vt:lpstr>Live Data Analysis in Excel</vt:lpstr>
      <vt:lpstr>Checklist</vt:lpstr>
      <vt:lpstr>BREAK</vt:lpstr>
      <vt:lpstr>Small Group Time</vt:lpstr>
      <vt:lpstr>Worksheet</vt:lpstr>
      <vt:lpstr>Data Visualization Resources</vt:lpstr>
      <vt:lpstr>Share your results live!  Zoom link:  bit.ly/3YLKxZn</vt:lpstr>
      <vt:lpstr>Action!</vt:lpstr>
      <vt:lpstr>Where Can I Learn More?</vt:lpstr>
      <vt:lpstr>What Can DaSy and ECTA Do for You?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Paralysis? A Multi-Layered Approach to Data Use and Decision-Making</dc:title>
  <dc:creator>Nicholas Ortiz, Lisa Backer, Lauren Barton, Kellen Reid, Kathleen Hebbeler</dc:creator>
  <cp:lastModifiedBy>Roxanne Jones</cp:lastModifiedBy>
  <cp:revision>4</cp:revision>
  <dcterms:created xsi:type="dcterms:W3CDTF">2017-11-28T16:39:02Z</dcterms:created>
  <dcterms:modified xsi:type="dcterms:W3CDTF">2024-11-19T00:30:43Z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0x010100E034FAC6B84A3242A9AFC0BC722AE220</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