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7"/>
  </p:notesMasterIdLst>
  <p:sldIdLst>
    <p:sldId id="268" r:id="rId6"/>
    <p:sldId id="1444" r:id="rId7"/>
    <p:sldId id="1442" r:id="rId8"/>
    <p:sldId id="1482" r:id="rId9"/>
    <p:sldId id="1498" r:id="rId10"/>
    <p:sldId id="1493" r:id="rId11"/>
    <p:sldId id="1494" r:id="rId12"/>
    <p:sldId id="1495" r:id="rId13"/>
    <p:sldId id="1473" r:id="rId14"/>
    <p:sldId id="1481" r:id="rId15"/>
    <p:sldId id="1477" r:id="rId16"/>
    <p:sldId id="1474" r:id="rId17"/>
    <p:sldId id="1497" r:id="rId18"/>
    <p:sldId id="1491" r:id="rId19"/>
    <p:sldId id="1490" r:id="rId20"/>
    <p:sldId id="1492" r:id="rId21"/>
    <p:sldId id="1499" r:id="rId22"/>
    <p:sldId id="1496" r:id="rId23"/>
    <p:sldId id="269" r:id="rId24"/>
    <p:sldId id="1486" r:id="rId25"/>
    <p:sldId id="267" r:id="rId2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D71103-06E5-FB10-E78F-C2F656DF493B}" name="Sally Shepherd" initials="SS" userId="S::sshepherd@sriinternational.com::276e0854-6c87-4819-89ef-b02acdcd32ae" providerId="AD"/>
  <p188:author id="{78CF0926-4D45-6991-AD57-9B8A6022C261}" name="Cindy Weigel" initials="CW" userId="Cindy Weigel" providerId="None"/>
  <p188:author id="{4ACD554D-5FC6-3963-D841-4B7B94A55EE0}" name="Kathryn Morrison" initials="KM" userId="S::KMorrison@sriinternational.com::0db4f3ca-31ff-4b62-993b-db2adc44b15d" providerId="AD"/>
  <p188:author id="{A3034DB3-7FCD-114E-84BA-4B181AB19979}" name="Sally Shepherd" initials="SS" userId="S::SShepherd@sriinternational.com::276e0854-6c87-4819-89ef-b02acdcd32ae" providerId="AD"/>
  <p188:author id="{68B784DE-C82E-877C-3415-D0BCD942F3F4}" name="Jenna Nguyen" initials="" userId="S::JNguyen@sriinternational.com::48a643a9-f73d-413c-a6b1-85087bec18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578"/>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FD059B-5A41-498E-B04D-B2416FBB83DD}" v="333" dt="2024-11-15T22:12:59.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2" autoAdjust="0"/>
    <p:restoredTop sz="86408" autoAdjust="0"/>
  </p:normalViewPr>
  <p:slideViewPr>
    <p:cSldViewPr snapToGrid="0">
      <p:cViewPr>
        <p:scale>
          <a:sx n="80" d="100"/>
          <a:sy n="80" d="100"/>
        </p:scale>
        <p:origin x="60" y="29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7" d="100"/>
          <a:sy n="47" d="100"/>
        </p:scale>
        <p:origin x="1968"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093EA2D-E079-4D64-881E-E0ABD16BA992}" type="datetimeFigureOut">
              <a:rPr lang="en-US" smtClean="0"/>
              <a:t>11/18/2024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E398A20-3A92-48E7-AB42-7B267B72A2D4}" type="slidenum">
              <a:rPr lang="en-US" smtClean="0"/>
              <a:t>‹#›</a:t>
            </a:fld>
            <a:endParaRPr lang="en-US"/>
          </a:p>
        </p:txBody>
      </p:sp>
    </p:spTree>
    <p:extLst>
      <p:ext uri="{BB962C8B-B14F-4D97-AF65-F5344CB8AC3E}">
        <p14:creationId xmlns:p14="http://schemas.microsoft.com/office/powerpoint/2010/main" val="276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asycenter.org/glossary/idea/" TargetMode="External"/><Relationship Id="rId13" Type="http://schemas.openxmlformats.org/officeDocument/2006/relationships/hyperlink" Target="https://dasycenter.org/resources/dasy-framework/sustainability/" TargetMode="External"/><Relationship Id="rId3" Type="http://schemas.openxmlformats.org/officeDocument/2006/relationships/hyperlink" Target="https://dasycenter.org/technical-assistance/mydasyta/" TargetMode="External"/><Relationship Id="rId7" Type="http://schemas.openxmlformats.org/officeDocument/2006/relationships/hyperlink" Target="https://dasycenter.org/data-culture-toolkit/" TargetMode="External"/><Relationship Id="rId12" Type="http://schemas.openxmlformats.org/officeDocument/2006/relationships/hyperlink" Target="https://dasycenter.org/resources/dasy-framework/data-use/" TargetMode="External"/><Relationship Id="rId17" Type="http://schemas.openxmlformats.org/officeDocument/2006/relationships/hyperlink" Target="https://dasycenter.org/look-think-act/" TargetMode="External"/><Relationship Id="rId2" Type="http://schemas.openxmlformats.org/officeDocument/2006/relationships/slide" Target="../slides/slide18.xml"/><Relationship Id="rId16" Type="http://schemas.openxmlformats.org/officeDocument/2006/relationships/hyperlink" Target="https://dasycenter.org/glossary/program-improvement/" TargetMode="External"/><Relationship Id="rId1" Type="http://schemas.openxmlformats.org/officeDocument/2006/relationships/notesMaster" Target="../notesMasters/notesMaster1.xml"/><Relationship Id="rId6" Type="http://schemas.openxmlformats.org/officeDocument/2006/relationships/hyperlink" Target="https://dasycenter.org/glossary/culture-of-data-use/" TargetMode="External"/><Relationship Id="rId11" Type="http://schemas.openxmlformats.org/officeDocument/2006/relationships/hyperlink" Target="https://dasycenter.org/resources/dasy-framework/system-design/" TargetMode="External"/><Relationship Id="rId5" Type="http://schemas.openxmlformats.org/officeDocument/2006/relationships/hyperlink" Target="https://dasycenter.org/glossary/data-teams/" TargetMode="External"/><Relationship Id="rId15" Type="http://schemas.openxmlformats.org/officeDocument/2006/relationships/hyperlink" Target="https://dasycenter.org/glossary/stakeholders/" TargetMode="External"/><Relationship Id="rId10" Type="http://schemas.openxmlformats.org/officeDocument/2006/relationships/hyperlink" Target="https://dasycenter.org/resources/dasy-framework/data-management/" TargetMode="External"/><Relationship Id="rId4" Type="http://schemas.openxmlformats.org/officeDocument/2006/relationships/hyperlink" Target="https://miro.com/" TargetMode="External"/><Relationship Id="rId9" Type="http://schemas.openxmlformats.org/officeDocument/2006/relationships/hyperlink" Target="https://dasycenter.org/resources/dasy-framework/purpose/" TargetMode="External"/><Relationship Id="rId14" Type="http://schemas.openxmlformats.org/officeDocument/2006/relationships/hyperlink" Target="https://dasycenter.org/resources/dasy-framework-2022/"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p:txBody>
      </p:sp>
      <p:sp>
        <p:nvSpPr>
          <p:cNvPr id="4" name="Slide Number Placeholder 3"/>
          <p:cNvSpPr>
            <a:spLocks noGrp="1"/>
          </p:cNvSpPr>
          <p:nvPr>
            <p:ph type="sldNum" sz="quarter" idx="5"/>
          </p:nvPr>
        </p:nvSpPr>
        <p:spPr/>
        <p:txBody>
          <a:bodyPr/>
          <a:lstStyle/>
          <a:p>
            <a:fld id="{EE398A20-3A92-48E7-AB42-7B267B72A2D4}" type="slidenum">
              <a:rPr lang="en-US" smtClean="0"/>
              <a:t>1</a:t>
            </a:fld>
            <a:endParaRPr lang="en-US"/>
          </a:p>
        </p:txBody>
      </p:sp>
    </p:spTree>
    <p:extLst>
      <p:ext uri="{BB962C8B-B14F-4D97-AF65-F5344CB8AC3E}">
        <p14:creationId xmlns:p14="http://schemas.microsoft.com/office/powerpoint/2010/main" val="142568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398A20-3A92-48E7-AB42-7B267B72A2D4}" type="slidenum">
              <a:rPr lang="en-US" smtClean="0"/>
              <a:t>10</a:t>
            </a:fld>
            <a:endParaRPr lang="en-US"/>
          </a:p>
        </p:txBody>
      </p:sp>
    </p:spTree>
    <p:extLst>
      <p:ext uri="{BB962C8B-B14F-4D97-AF65-F5344CB8AC3E}">
        <p14:creationId xmlns:p14="http://schemas.microsoft.com/office/powerpoint/2010/main" val="274908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398A20-3A92-48E7-AB42-7B267B72A2D4}" type="slidenum">
              <a:rPr lang="en-US" smtClean="0"/>
              <a:t>13</a:t>
            </a:fld>
            <a:endParaRPr lang="en-US"/>
          </a:p>
        </p:txBody>
      </p:sp>
    </p:spTree>
    <p:extLst>
      <p:ext uri="{BB962C8B-B14F-4D97-AF65-F5344CB8AC3E}">
        <p14:creationId xmlns:p14="http://schemas.microsoft.com/office/powerpoint/2010/main" val="339684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398A20-3A92-48E7-AB42-7B267B72A2D4}" type="slidenum">
              <a:rPr lang="en-US" smtClean="0"/>
              <a:t>14</a:t>
            </a:fld>
            <a:endParaRPr lang="en-US"/>
          </a:p>
        </p:txBody>
      </p:sp>
    </p:spTree>
    <p:extLst>
      <p:ext uri="{BB962C8B-B14F-4D97-AF65-F5344CB8AC3E}">
        <p14:creationId xmlns:p14="http://schemas.microsoft.com/office/powerpoint/2010/main" val="1087607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900" kern="100">
                <a:latin typeface="Calibri"/>
                <a:cs typeface="Calibri"/>
              </a:rPr>
              <a:t>Kathryn</a:t>
            </a:r>
            <a:endParaRPr lang="en-US"/>
          </a:p>
          <a:p>
            <a:pPr defTabSz="942289">
              <a:defRPr/>
            </a:pPr>
            <a:r>
              <a:rPr lang="en-US" sz="1900" kern="100">
                <a:latin typeface="Calibri"/>
                <a:ea typeface="Calibri" panose="020F0502020204030204" pitchFamily="34" charset="0"/>
                <a:cs typeface="Calibri"/>
              </a:rPr>
              <a:t>Each state gives brief intro (name, state, C or B/619, lead agency, other agencies included in work, introduce other team members in room)</a:t>
            </a:r>
            <a:endParaRPr lang="en-US"/>
          </a:p>
          <a:p>
            <a:endParaRPr lang="en-US"/>
          </a:p>
        </p:txBody>
      </p:sp>
      <p:sp>
        <p:nvSpPr>
          <p:cNvPr id="4" name="Slide Number Placeholder 3"/>
          <p:cNvSpPr>
            <a:spLocks noGrp="1"/>
          </p:cNvSpPr>
          <p:nvPr>
            <p:ph type="sldNum" sz="quarter" idx="5"/>
          </p:nvPr>
        </p:nvSpPr>
        <p:spPr/>
        <p:txBody>
          <a:bodyPr/>
          <a:lstStyle/>
          <a:p>
            <a:pPr defTabSz="942289">
              <a:defRPr/>
            </a:pPr>
            <a:fld id="{D38D4A60-45EE-594E-8872-3B52E98CEF38}" type="slidenum">
              <a:rPr lang="en-US">
                <a:solidFill>
                  <a:prstClr val="black"/>
                </a:solidFill>
                <a:latin typeface="Calibri" panose="020F0502020204030204"/>
              </a:rPr>
              <a:pPr defTabSz="942289">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36909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p:txBody>
      </p:sp>
      <p:sp>
        <p:nvSpPr>
          <p:cNvPr id="4" name="Slide Number Placeholder 3"/>
          <p:cNvSpPr>
            <a:spLocks noGrp="1"/>
          </p:cNvSpPr>
          <p:nvPr>
            <p:ph type="sldNum" sz="quarter" idx="5"/>
          </p:nvPr>
        </p:nvSpPr>
        <p:spPr/>
        <p:txBody>
          <a:bodyPr/>
          <a:lstStyle/>
          <a:p>
            <a:pPr defTabSz="942289">
              <a:defRPr/>
            </a:pPr>
            <a:fld id="{D38D4A60-45EE-594E-8872-3B52E98CEF38}" type="slidenum">
              <a:rPr lang="en-US">
                <a:solidFill>
                  <a:prstClr val="black"/>
                </a:solidFill>
                <a:latin typeface="Calibri" panose="020F0502020204030204"/>
              </a:rPr>
              <a:pPr defTabSz="942289">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20371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398A20-3A92-48E7-AB42-7B267B72A2D4}" type="slidenum">
              <a:rPr lang="en-US" smtClean="0"/>
              <a:t>17</a:t>
            </a:fld>
            <a:endParaRPr lang="en-US"/>
          </a:p>
        </p:txBody>
      </p:sp>
    </p:spTree>
    <p:extLst>
      <p:ext uri="{BB962C8B-B14F-4D97-AF65-F5344CB8AC3E}">
        <p14:creationId xmlns:p14="http://schemas.microsoft.com/office/powerpoint/2010/main" val="1388325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Sally</a:t>
            </a:r>
          </a:p>
          <a:p>
            <a:r>
              <a:rPr lang="en-US" b="1">
                <a:latin typeface="Calibri"/>
                <a:cs typeface="Calibri"/>
              </a:rPr>
              <a:t>MyDaSyTA</a:t>
            </a:r>
            <a:r>
              <a:rPr lang="en-US">
                <a:latin typeface="Calibri"/>
                <a:cs typeface="Calibri"/>
              </a:rPr>
              <a:t>- is an online platform from DaSy that is used by teams as a shared workspace. The platform also </a:t>
            </a:r>
            <a:r>
              <a:rPr lang="en-US">
                <a:latin typeface="Aptos"/>
                <a:cs typeface="Calibri"/>
              </a:rPr>
              <a:t>supports</a:t>
            </a:r>
            <a:r>
              <a:rPr lang="en-US"/>
              <a:t> opportunities for virtual TA, including online learning communities, topic cohorts, and intensive TA with states. Members of MyDaSyTA can join different communities depending on their role and involvement in TA with DaSy. </a:t>
            </a:r>
            <a:endParaRPr lang="en-US">
              <a:latin typeface="Aptos"/>
              <a:cs typeface="Calibri"/>
            </a:endParaRPr>
          </a:p>
          <a:p>
            <a:r>
              <a:rPr lang="en-US">
                <a:hlinkClick r:id="rId3"/>
              </a:rPr>
              <a:t>https://dasycenter.org/technical-assistance/mydasyta/</a:t>
            </a:r>
            <a:r>
              <a:rPr lang="en-US"/>
              <a:t> </a:t>
            </a:r>
          </a:p>
          <a:p>
            <a:endParaRPr lang="en-US">
              <a:latin typeface="Aptos" panose="02110004020202020204"/>
              <a:cs typeface="Calibri"/>
            </a:endParaRPr>
          </a:p>
          <a:p>
            <a:r>
              <a:rPr lang="en-US" b="1">
                <a:latin typeface="Calibri"/>
                <a:cs typeface="Calibri"/>
              </a:rPr>
              <a:t>Miro boards</a:t>
            </a:r>
            <a:r>
              <a:rPr lang="en-US">
                <a:latin typeface="Calibri"/>
                <a:cs typeface="Calibri"/>
              </a:rPr>
              <a:t>- </a:t>
            </a:r>
            <a:r>
              <a:rPr lang="en-US"/>
              <a:t>Miro is a visual workspace that brings teams together to collaborate and make faster decisions. Its intelligent canvas with interactive tools makes it easy for anyone to get work done, from journey mapping to diagramming, and more. For this cohort, teams used this technical resource  to store notes, share resources for collaboration, and manage some of their files. The TA Specialists also included resources directly through each team's Miro Board</a:t>
            </a:r>
          </a:p>
          <a:p>
            <a:r>
              <a:rPr lang="en-US">
                <a:hlinkClick r:id="rId4"/>
              </a:rPr>
              <a:t>https://miro.com/</a:t>
            </a:r>
            <a:r>
              <a:rPr lang="en-US"/>
              <a:t> </a:t>
            </a:r>
          </a:p>
          <a:p>
            <a:endParaRPr lang="en-US">
              <a:latin typeface="Aptos" panose="0211000402020202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ptos" panose="02110004020202020204"/>
                <a:cs typeface="Calibri"/>
              </a:rPr>
              <a:t>Waters Center for Systems Thinking </a:t>
            </a:r>
            <a:r>
              <a:rPr lang="en-US" b="0" i="0">
                <a:solidFill>
                  <a:srgbClr val="005A99"/>
                </a:solidFill>
                <a:effectLst/>
                <a:latin typeface="omnes-pro"/>
              </a:rPr>
              <a:t>helps people understand what systems thinking is and how to incorporate the Habits, tools and concepts of systems thinking into their work and life to achieve desired results.</a:t>
            </a:r>
            <a:endParaRPr lang="en-US">
              <a:latin typeface="Aptos" panose="02110004020202020204"/>
              <a:cs typeface="Calibri"/>
            </a:endParaRPr>
          </a:p>
          <a:p>
            <a:r>
              <a:rPr lang="en-US">
                <a:latin typeface="Aptos" panose="02110004020202020204"/>
                <a:cs typeface="Calibri"/>
              </a:rPr>
              <a:t>https://waterscenterst.org/ </a:t>
            </a:r>
          </a:p>
          <a:p>
            <a:endParaRPr lang="en-US" b="1">
              <a:latin typeface="Calibri"/>
              <a:cs typeface="Calibri"/>
            </a:endParaRPr>
          </a:p>
          <a:p>
            <a:r>
              <a:rPr lang="en-US" b="1">
                <a:latin typeface="Calibri"/>
                <a:cs typeface="Calibri"/>
              </a:rPr>
              <a:t>Data Culture Toolkit </a:t>
            </a:r>
            <a:r>
              <a:rPr lang="en-US"/>
              <a:t>contains information, guidance, and templates to help  program staff build effective </a:t>
            </a:r>
            <a:r>
              <a:rPr lang="en-US">
                <a:hlinkClick r:id="rId5"/>
              </a:rPr>
              <a:t>data teams</a:t>
            </a:r>
            <a:r>
              <a:rPr lang="en-US"/>
              <a:t> and support conditions for a </a:t>
            </a:r>
            <a:r>
              <a:rPr lang="en-US">
                <a:hlinkClick r:id="rId6"/>
              </a:rPr>
              <a:t>culture of data use</a:t>
            </a:r>
            <a:r>
              <a:rPr lang="en-US"/>
              <a:t> at state and local levels. The toolkit is organized around key steps to building a culture of data use in your state or local team. </a:t>
            </a:r>
            <a:endParaRPr lang="en-US" b="1"/>
          </a:p>
          <a:p>
            <a:r>
              <a:rPr lang="en-US">
                <a:hlinkClick r:id="rId7"/>
              </a:rPr>
              <a:t>https://dasycenter.org/data-culture-toolkit/</a:t>
            </a:r>
            <a:r>
              <a:rPr lang="en-US"/>
              <a:t> </a:t>
            </a:r>
          </a:p>
          <a:p>
            <a:endParaRPr lang="en-US">
              <a:latin typeface="Aptos" panose="02110004020202020204"/>
              <a:cs typeface="Calibri"/>
            </a:endParaRPr>
          </a:p>
          <a:p>
            <a:r>
              <a:rPr lang="en-US" b="1">
                <a:latin typeface="Calibri"/>
                <a:cs typeface="Calibri"/>
              </a:rPr>
              <a:t>DaSy Data Framework- (DaSy Framework) </a:t>
            </a:r>
            <a:r>
              <a:rPr lang="en-US"/>
              <a:t>used to assist Part C and Part B 619 programs in developing and enhancing high-quality state data systems for the collection, analysis, reporting, and use of their </a:t>
            </a:r>
            <a:r>
              <a:rPr lang="en-US">
                <a:hlinkClick r:id="rId8"/>
              </a:rPr>
              <a:t>IDEA</a:t>
            </a:r>
            <a:r>
              <a:rPr lang="en-US"/>
              <a:t> data. Organized around five interrelated subcomponents: </a:t>
            </a:r>
            <a:r>
              <a:rPr lang="en-US">
                <a:hlinkClick r:id="rId9"/>
              </a:rPr>
              <a:t>Purpose and Vision</a:t>
            </a:r>
            <a:r>
              <a:rPr lang="en-US"/>
              <a:t>, </a:t>
            </a:r>
            <a:r>
              <a:rPr lang="en-US">
                <a:hlinkClick r:id="rId10"/>
              </a:rPr>
              <a:t>Data Governance and Management</a:t>
            </a:r>
            <a:r>
              <a:rPr lang="en-US"/>
              <a:t>, </a:t>
            </a:r>
            <a:r>
              <a:rPr lang="en-US">
                <a:hlinkClick r:id="rId11"/>
              </a:rPr>
              <a:t>System Design and Development</a:t>
            </a:r>
            <a:r>
              <a:rPr lang="en-US"/>
              <a:t>, </a:t>
            </a:r>
            <a:r>
              <a:rPr lang="en-US">
                <a:hlinkClick r:id="rId12"/>
              </a:rPr>
              <a:t>Data Analysis and Use</a:t>
            </a:r>
            <a:r>
              <a:rPr lang="en-US"/>
              <a:t>, and </a:t>
            </a:r>
            <a:r>
              <a:rPr lang="en-US">
                <a:hlinkClick r:id="rId13"/>
              </a:rPr>
              <a:t>Sustainability</a:t>
            </a:r>
            <a:r>
              <a:rPr lang="en-US"/>
              <a:t>. Each subcomponent contains one or more quality indicators and multiple elements of quality. </a:t>
            </a:r>
          </a:p>
          <a:p>
            <a:r>
              <a:rPr lang="en-US">
                <a:hlinkClick r:id="rId14"/>
              </a:rPr>
              <a:t>https://dasycenter.org/resources/dasy-framework-2022/</a:t>
            </a:r>
            <a:r>
              <a:rPr lang="en-US"/>
              <a:t> </a:t>
            </a:r>
          </a:p>
          <a:p>
            <a:endParaRPr lang="en-US" b="1">
              <a:latin typeface="Calibri"/>
              <a:cs typeface="Calibri"/>
            </a:endParaRPr>
          </a:p>
          <a:p>
            <a:r>
              <a:rPr lang="en-US" b="1" err="1">
                <a:latin typeface="Calibri"/>
                <a:cs typeface="Calibri"/>
              </a:rPr>
              <a:t>Look!Think!Act</a:t>
            </a:r>
            <a:r>
              <a:rPr lang="en-US" b="1">
                <a:latin typeface="Calibri"/>
                <a:cs typeface="Calibri"/>
              </a:rPr>
              <a:t>!-</a:t>
            </a:r>
            <a:r>
              <a:rPr lang="en-US">
                <a:latin typeface="Calibri"/>
                <a:cs typeface="Calibri"/>
              </a:rPr>
              <a:t> is an online learning module that </a:t>
            </a:r>
            <a:r>
              <a:rPr lang="en-US">
                <a:latin typeface="Aptos"/>
                <a:cs typeface="Calibri"/>
              </a:rPr>
              <a:t>will</a:t>
            </a:r>
            <a:r>
              <a:rPr lang="en-US"/>
              <a:t> support you in embedding the Look! Think! Act! process into your program and bring you one step closer toward strengthening your data infrastructure and creating a successful </a:t>
            </a:r>
            <a:r>
              <a:rPr lang="en-US">
                <a:hlinkClick r:id="rId6"/>
              </a:rPr>
              <a:t>culture of data use</a:t>
            </a:r>
            <a:r>
              <a:rPr lang="en-US"/>
              <a:t>, where staff and </a:t>
            </a:r>
            <a:r>
              <a:rPr lang="en-US">
                <a:hlinkClick r:id="rId15"/>
              </a:rPr>
              <a:t>stakeholders</a:t>
            </a:r>
            <a:r>
              <a:rPr lang="en-US"/>
              <a:t> across your program value and routinely use data for </a:t>
            </a:r>
            <a:r>
              <a:rPr lang="en-US">
                <a:hlinkClick r:id="rId16"/>
              </a:rPr>
              <a:t>program improvement</a:t>
            </a:r>
            <a:r>
              <a:rPr lang="en-US"/>
              <a:t>. </a:t>
            </a:r>
          </a:p>
          <a:p>
            <a:r>
              <a:rPr lang="en-US">
                <a:hlinkClick r:id="rId17"/>
              </a:rPr>
              <a:t>https://dasycenter.org/look-think-act/</a:t>
            </a:r>
            <a:r>
              <a:rPr lang="en-US"/>
              <a:t> </a:t>
            </a:r>
          </a:p>
        </p:txBody>
      </p:sp>
      <p:sp>
        <p:nvSpPr>
          <p:cNvPr id="4" name="Slide Number Placeholder 3"/>
          <p:cNvSpPr>
            <a:spLocks noGrp="1"/>
          </p:cNvSpPr>
          <p:nvPr>
            <p:ph type="sldNum" sz="quarter" idx="5"/>
          </p:nvPr>
        </p:nvSpPr>
        <p:spPr/>
        <p:txBody>
          <a:bodyPr/>
          <a:lstStyle/>
          <a:p>
            <a:fld id="{EE398A20-3A92-48E7-AB42-7B267B72A2D4}" type="slidenum">
              <a:rPr lang="en-US" smtClean="0"/>
              <a:t>18</a:t>
            </a:fld>
            <a:endParaRPr lang="en-US"/>
          </a:p>
        </p:txBody>
      </p:sp>
    </p:spTree>
    <p:extLst>
      <p:ext uri="{BB962C8B-B14F-4D97-AF65-F5344CB8AC3E}">
        <p14:creationId xmlns:p14="http://schemas.microsoft.com/office/powerpoint/2010/main" val="3807326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Sally</a:t>
            </a:r>
            <a:endParaRPr lang="en-US">
              <a:ea typeface="Tahoma" panose="020B0604030504040204" pitchFamily="34" charset="0"/>
              <a:cs typeface="Tahoma" panose="020B0604030504040204" pitchFamily="34" charset="0"/>
            </a:endParaRPr>
          </a:p>
          <a:p>
            <a:endParaRPr lang="en-US">
              <a:latin typeface="Tahoma"/>
              <a:ea typeface="Tahoma"/>
              <a:cs typeface="Tahoma"/>
            </a:endParaRPr>
          </a:p>
          <a:p>
            <a:r>
              <a:rPr lang="en-US">
                <a:latin typeface="Tahoma"/>
                <a:ea typeface="Tahoma"/>
                <a:cs typeface="Tahoma"/>
              </a:rPr>
              <a:t>For your convenience, we have a QR code and a link that you can use embedded in the slide deck to help you find the DaSy TA liaison for your state.  </a:t>
            </a:r>
            <a:endParaRPr lang="en-US">
              <a:ea typeface="Tahoma"/>
              <a:cs typeface="Tahoma"/>
            </a:endParaRPr>
          </a:p>
        </p:txBody>
      </p:sp>
      <p:sp>
        <p:nvSpPr>
          <p:cNvPr id="4" name="Slide Number Placeholder 3"/>
          <p:cNvSpPr>
            <a:spLocks noGrp="1"/>
          </p:cNvSpPr>
          <p:nvPr>
            <p:ph type="sldNum" sz="quarter" idx="5"/>
          </p:nvPr>
        </p:nvSpPr>
        <p:spPr/>
        <p:txBody>
          <a:bodyPr/>
          <a:lstStyle/>
          <a:p>
            <a:pPr defTabSz="942289">
              <a:defRPr/>
            </a:pPr>
            <a:fld id="{5AE7A38C-5F75-D34C-8EEB-9617AEF57B70}" type="slidenum">
              <a:rPr lang="en-US">
                <a:solidFill>
                  <a:prstClr val="black"/>
                </a:solidFill>
                <a:latin typeface="Tahoma" panose="020B0604030504040204" pitchFamily="34" charset="0"/>
              </a:rPr>
              <a:pPr defTabSz="942289">
                <a:defRPr/>
              </a:pPr>
              <a:t>19</a:t>
            </a:fld>
            <a:endParaRPr lang="en-US">
              <a:solidFill>
                <a:prstClr val="black"/>
              </a:solidFill>
              <a:latin typeface="Tahoma" panose="020B0604030504040204" pitchFamily="34" charset="0"/>
            </a:endParaRPr>
          </a:p>
        </p:txBody>
      </p:sp>
    </p:spTree>
    <p:extLst>
      <p:ext uri="{BB962C8B-B14F-4D97-AF65-F5344CB8AC3E}">
        <p14:creationId xmlns:p14="http://schemas.microsoft.com/office/powerpoint/2010/main" val="96833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a:t>
            </a:r>
          </a:p>
        </p:txBody>
      </p:sp>
      <p:sp>
        <p:nvSpPr>
          <p:cNvPr id="4" name="Slide Number Placeholder 3"/>
          <p:cNvSpPr>
            <a:spLocks noGrp="1"/>
          </p:cNvSpPr>
          <p:nvPr>
            <p:ph type="sldNum" sz="quarter" idx="5"/>
          </p:nvPr>
        </p:nvSpPr>
        <p:spPr/>
        <p:txBody>
          <a:bodyPr/>
          <a:lstStyle/>
          <a:p>
            <a:fld id="{EE398A20-3A92-48E7-AB42-7B267B72A2D4}" type="slidenum">
              <a:rPr lang="en-US" smtClean="0"/>
              <a:t>20</a:t>
            </a:fld>
            <a:endParaRPr lang="en-US"/>
          </a:p>
        </p:txBody>
      </p:sp>
    </p:spTree>
    <p:extLst>
      <p:ext uri="{BB962C8B-B14F-4D97-AF65-F5344CB8AC3E}">
        <p14:creationId xmlns:p14="http://schemas.microsoft.com/office/powerpoint/2010/main" val="11371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398A20-3A92-48E7-AB42-7B267B72A2D4}" type="slidenum">
              <a:rPr lang="en-US" smtClean="0"/>
              <a:t>21</a:t>
            </a:fld>
            <a:endParaRPr lang="en-US"/>
          </a:p>
        </p:txBody>
      </p:sp>
    </p:spTree>
    <p:extLst>
      <p:ext uri="{BB962C8B-B14F-4D97-AF65-F5344CB8AC3E}">
        <p14:creationId xmlns:p14="http://schemas.microsoft.com/office/powerpoint/2010/main" val="269909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p:txBody>
      </p:sp>
      <p:sp>
        <p:nvSpPr>
          <p:cNvPr id="4" name="Slide Number Placeholder 3"/>
          <p:cNvSpPr>
            <a:spLocks noGrp="1"/>
          </p:cNvSpPr>
          <p:nvPr>
            <p:ph type="sldNum" sz="quarter" idx="5"/>
          </p:nvPr>
        </p:nvSpPr>
        <p:spPr/>
        <p:txBody>
          <a:bodyPr/>
          <a:lstStyle/>
          <a:p>
            <a:fld id="{EE398A20-3A92-48E7-AB42-7B267B72A2D4}" type="slidenum">
              <a:rPr lang="en-US" smtClean="0"/>
              <a:t>2</a:t>
            </a:fld>
            <a:endParaRPr lang="en-US"/>
          </a:p>
        </p:txBody>
      </p:sp>
    </p:spTree>
    <p:extLst>
      <p:ext uri="{BB962C8B-B14F-4D97-AF65-F5344CB8AC3E}">
        <p14:creationId xmlns:p14="http://schemas.microsoft.com/office/powerpoint/2010/main" val="3003989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p:txBody>
      </p:sp>
      <p:sp>
        <p:nvSpPr>
          <p:cNvPr id="4" name="Slide Number Placeholder 3"/>
          <p:cNvSpPr>
            <a:spLocks noGrp="1"/>
          </p:cNvSpPr>
          <p:nvPr>
            <p:ph type="sldNum" sz="quarter" idx="5"/>
          </p:nvPr>
        </p:nvSpPr>
        <p:spPr/>
        <p:txBody>
          <a:bodyPr/>
          <a:lstStyle/>
          <a:p>
            <a:pPr defTabSz="942289">
              <a:defRPr/>
            </a:pPr>
            <a:fld id="{D38D4A60-45EE-594E-8872-3B52E98CEF38}" type="slidenum">
              <a:rPr lang="en-US">
                <a:solidFill>
                  <a:prstClr val="black"/>
                </a:solidFill>
                <a:latin typeface="Calibri" panose="020F0502020204030204"/>
              </a:rPr>
              <a:pPr defTabSz="94228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97034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a:p>
            <a:pPr marL="176679" indent="-176679" defTabSz="942289">
              <a:lnSpc>
                <a:spcPct val="113999"/>
              </a:lnSpc>
              <a:spcBef>
                <a:spcPts val="1031"/>
              </a:spcBef>
              <a:buFont typeface="Arial"/>
              <a:buChar char="•"/>
              <a:defRPr/>
            </a:pPr>
            <a:r>
              <a:rPr lang="en-US"/>
              <a:t>Purpose: </a:t>
            </a:r>
            <a:r>
              <a:rPr lang="en-US">
                <a:latin typeface="Tahoma"/>
                <a:ea typeface="Tahoma"/>
                <a:cs typeface="Tahoma"/>
              </a:rPr>
              <a:t>To harness data effectively and understand systems holistically to drive meaningful and sustainable change.</a:t>
            </a:r>
            <a:endParaRPr lang="en-US"/>
          </a:p>
          <a:p>
            <a:pPr marL="176679" indent="-176679">
              <a:lnSpc>
                <a:spcPct val="113999"/>
              </a:lnSpc>
              <a:spcBef>
                <a:spcPts val="1031"/>
              </a:spcBef>
              <a:buFont typeface="Arial"/>
              <a:buChar char="•"/>
            </a:pPr>
            <a:endParaRPr lang="en-US"/>
          </a:p>
          <a:p>
            <a:pPr marL="176679" indent="-176679">
              <a:lnSpc>
                <a:spcPct val="113999"/>
              </a:lnSpc>
              <a:spcBef>
                <a:spcPts val="1031"/>
              </a:spcBef>
              <a:buFont typeface="Arial"/>
              <a:buChar char="•"/>
            </a:pPr>
            <a:r>
              <a:rPr lang="en-US"/>
              <a:t>Who: </a:t>
            </a:r>
            <a:r>
              <a:rPr lang="en-US">
                <a:latin typeface="Tahoma"/>
                <a:ea typeface="Tahoma"/>
                <a:cs typeface="Tahoma"/>
              </a:rPr>
              <a:t>Collaborative partnership between </a:t>
            </a:r>
            <a:r>
              <a:rPr lang="en-US" err="1">
                <a:latin typeface="Tahoma"/>
                <a:ea typeface="Tahoma"/>
                <a:cs typeface="Tahoma"/>
              </a:rPr>
              <a:t>DaSy</a:t>
            </a:r>
            <a:r>
              <a:rPr lang="en-US" b="0" i="0" strike="noStrike">
                <a:effectLst/>
                <a:latin typeface="Tahoma"/>
                <a:ea typeface="Tahoma"/>
                <a:cs typeface="Tahoma"/>
              </a:rPr>
              <a:t>, ECTA and the Waters Center for Systems Change </a:t>
            </a:r>
            <a:r>
              <a:rPr lang="en-US">
                <a:latin typeface="Tahoma"/>
                <a:ea typeface="Tahoma"/>
                <a:cs typeface="Tahoma"/>
              </a:rPr>
              <a:t>with</a:t>
            </a:r>
            <a:r>
              <a:rPr lang="en-US" b="0" i="0" strike="noStrike">
                <a:effectLst/>
                <a:latin typeface="Tahoma"/>
                <a:ea typeface="Tahoma"/>
                <a:cs typeface="Tahoma"/>
              </a:rPr>
              <a:t> four states</a:t>
            </a:r>
            <a:r>
              <a:rPr lang="en-US">
                <a:latin typeface="Tahoma"/>
                <a:ea typeface="Tahoma"/>
                <a:cs typeface="Tahoma"/>
              </a:rPr>
              <a:t>:</a:t>
            </a:r>
            <a:r>
              <a:rPr lang="en-US" b="0" i="0" strike="noStrike">
                <a:effectLst/>
                <a:latin typeface="Tahoma"/>
                <a:ea typeface="Tahoma"/>
                <a:cs typeface="Tahoma"/>
              </a:rPr>
              <a:t> Arizona, Florida, Hawaii, Mississippi</a:t>
            </a:r>
          </a:p>
          <a:p>
            <a:pPr>
              <a:lnSpc>
                <a:spcPct val="113999"/>
              </a:lnSpc>
              <a:spcBef>
                <a:spcPts val="1031"/>
              </a:spcBef>
            </a:pPr>
            <a:endParaRPr lang="en-US"/>
          </a:p>
          <a:p>
            <a:pPr marL="176679" indent="-176679">
              <a:lnSpc>
                <a:spcPct val="113999"/>
              </a:lnSpc>
              <a:spcBef>
                <a:spcPts val="1031"/>
              </a:spcBef>
              <a:buFont typeface="Arial"/>
              <a:buChar char="•"/>
            </a:pPr>
            <a:r>
              <a:rPr lang="en-US"/>
              <a:t>How: By building a culture of data use and developing the power of systems thinking through cross-state learning and sharing combined with individual state support. </a:t>
            </a:r>
          </a:p>
          <a:p>
            <a:endParaRPr lang="en-US" b="0" i="0" strike="noStrike">
              <a:effectLst/>
            </a:endParaRPr>
          </a:p>
          <a:p>
            <a:pPr fontAlgn="base"/>
            <a:endParaRPr lang="en-US" b="0" i="0" strike="noStrike">
              <a:effectLst/>
            </a:endParaRPr>
          </a:p>
          <a:p>
            <a:endParaRPr lang="en-US"/>
          </a:p>
        </p:txBody>
      </p:sp>
      <p:sp>
        <p:nvSpPr>
          <p:cNvPr id="4" name="Slide Number Placeholder 3"/>
          <p:cNvSpPr>
            <a:spLocks noGrp="1"/>
          </p:cNvSpPr>
          <p:nvPr>
            <p:ph type="sldNum" sz="quarter" idx="5"/>
          </p:nvPr>
        </p:nvSpPr>
        <p:spPr/>
        <p:txBody>
          <a:bodyPr/>
          <a:lstStyle/>
          <a:p>
            <a:pPr defTabSz="942289">
              <a:defRPr/>
            </a:pPr>
            <a:fld id="{D38D4A60-45EE-594E-8872-3B52E98CEF38}" type="slidenum">
              <a:rPr lang="en-US">
                <a:solidFill>
                  <a:prstClr val="black"/>
                </a:solidFill>
                <a:latin typeface="Calibri" panose="020F0502020204030204"/>
              </a:rPr>
              <a:pPr defTabSz="942289">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19204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a:p>
            <a:endParaRPr lang="en-US">
              <a:solidFill>
                <a:srgbClr val="141414"/>
              </a:solidFill>
              <a:highlight>
                <a:srgbClr val="FFFFFF"/>
              </a:highlight>
            </a:endParaRPr>
          </a:p>
          <a:p>
            <a:r>
              <a:rPr lang="en-US">
                <a:solidFill>
                  <a:srgbClr val="141414"/>
                </a:solidFill>
                <a:highlight>
                  <a:srgbClr val="FFFFFF"/>
                </a:highlight>
              </a:rPr>
              <a:t>Taken from Creating Positive Change Through a Culture of Data Use and Systems Thinking blog</a:t>
            </a:r>
          </a:p>
          <a:p>
            <a:r>
              <a:rPr lang="en-US"/>
              <a:t>https://dasycenter.org/creating-positive-change-through-a-culture-of-data-use-and-systems-thinking/</a:t>
            </a:r>
          </a:p>
          <a:p>
            <a:endParaRPr lang="en-US"/>
          </a:p>
          <a:p>
            <a:pPr fontAlgn="base"/>
            <a:endParaRPr lang="en-US" b="0" i="0" strike="noStrike">
              <a:effectLst/>
            </a:endParaRPr>
          </a:p>
          <a:p>
            <a:pPr fontAlgn="base"/>
            <a:endParaRPr lang="en-US" b="0" i="0" strike="noStrike">
              <a:effectLst/>
            </a:endParaRPr>
          </a:p>
          <a:p>
            <a:endParaRPr lang="en-US"/>
          </a:p>
        </p:txBody>
      </p:sp>
      <p:sp>
        <p:nvSpPr>
          <p:cNvPr id="4" name="Slide Number Placeholder 3"/>
          <p:cNvSpPr>
            <a:spLocks noGrp="1"/>
          </p:cNvSpPr>
          <p:nvPr>
            <p:ph type="sldNum" sz="quarter" idx="5"/>
          </p:nvPr>
        </p:nvSpPr>
        <p:spPr/>
        <p:txBody>
          <a:bodyPr/>
          <a:lstStyle/>
          <a:p>
            <a:pPr defTabSz="942289">
              <a:defRPr/>
            </a:pPr>
            <a:fld id="{D38D4A60-45EE-594E-8872-3B52E98CEF38}" type="slidenum">
              <a:rPr lang="en-US">
                <a:solidFill>
                  <a:prstClr val="black"/>
                </a:solidFill>
                <a:latin typeface="Calibri" panose="020F0502020204030204"/>
              </a:rPr>
              <a:pPr defTabSz="942289">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02419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a:t>Charlene</a:t>
            </a:r>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p:txBody>
      </p:sp>
      <p:sp>
        <p:nvSpPr>
          <p:cNvPr id="4" name="Slide Number Placeholder 3"/>
          <p:cNvSpPr>
            <a:spLocks noGrp="1"/>
          </p:cNvSpPr>
          <p:nvPr>
            <p:ph type="sldNum" sz="quarter" idx="5"/>
          </p:nvPr>
        </p:nvSpPr>
        <p:spPr/>
        <p:txBody>
          <a:bodyPr/>
          <a:lstStyle/>
          <a:p>
            <a:fld id="{EE398A20-3A92-48E7-AB42-7B267B72A2D4}" type="slidenum">
              <a:rPr lang="en-US" smtClean="0"/>
              <a:t>7</a:t>
            </a:fld>
            <a:endParaRPr lang="en-US"/>
          </a:p>
        </p:txBody>
      </p:sp>
    </p:spTree>
    <p:extLst>
      <p:ext uri="{BB962C8B-B14F-4D97-AF65-F5344CB8AC3E}">
        <p14:creationId xmlns:p14="http://schemas.microsoft.com/office/powerpoint/2010/main" val="110478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Charlene</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E398A20-3A92-48E7-AB42-7B267B72A2D4}" type="slidenum">
              <a:rPr lang="en-US" smtClean="0"/>
              <a:t>8</a:t>
            </a:fld>
            <a:endParaRPr lang="en-US"/>
          </a:p>
        </p:txBody>
      </p:sp>
    </p:spTree>
    <p:extLst>
      <p:ext uri="{BB962C8B-B14F-4D97-AF65-F5344CB8AC3E}">
        <p14:creationId xmlns:p14="http://schemas.microsoft.com/office/powerpoint/2010/main" val="85948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a:t>
            </a:r>
          </a:p>
        </p:txBody>
      </p:sp>
      <p:sp>
        <p:nvSpPr>
          <p:cNvPr id="4" name="Slide Number Placeholder 3"/>
          <p:cNvSpPr>
            <a:spLocks noGrp="1"/>
          </p:cNvSpPr>
          <p:nvPr>
            <p:ph type="sldNum" sz="quarter" idx="5"/>
          </p:nvPr>
        </p:nvSpPr>
        <p:spPr/>
        <p:txBody>
          <a:bodyPr/>
          <a:lstStyle/>
          <a:p>
            <a:fld id="{EE398A20-3A92-48E7-AB42-7B267B72A2D4}" type="slidenum">
              <a:rPr lang="en-US" smtClean="0"/>
              <a:t>9</a:t>
            </a:fld>
            <a:endParaRPr lang="en-US"/>
          </a:p>
        </p:txBody>
      </p:sp>
    </p:spTree>
    <p:extLst>
      <p:ext uri="{BB962C8B-B14F-4D97-AF65-F5344CB8AC3E}">
        <p14:creationId xmlns:p14="http://schemas.microsoft.com/office/powerpoint/2010/main" val="3738230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pic>
        <p:nvPicPr>
          <p:cNvPr id="16" name="Picture 15" descr="ECTA Early Childhood Technical Assistance Logo">
            <a:extLst>
              <a:ext uri="{FF2B5EF4-FFF2-40B4-BE49-F238E27FC236}">
                <a16:creationId xmlns:a16="http://schemas.microsoft.com/office/drawing/2014/main" id="{E4112AFF-C58E-474E-8981-7FD046EF15D3}"/>
              </a:ext>
            </a:extLst>
          </p:cNvPr>
          <p:cNvPicPr>
            <a:picLocks noChangeAspect="1"/>
          </p:cNvPicPr>
          <p:nvPr userDrawn="1"/>
        </p:nvPicPr>
        <p:blipFill rotWithShape="1">
          <a:blip r:embed="rId3"/>
          <a:srcRect t="8200"/>
          <a:stretch/>
        </p:blipFill>
        <p:spPr>
          <a:xfrm>
            <a:off x="1602676" y="303005"/>
            <a:ext cx="1120580" cy="68580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4" name="Picture 3">
            <a:extLst>
              <a:ext uri="{FF2B5EF4-FFF2-40B4-BE49-F238E27FC236}">
                <a16:creationId xmlns:a16="http://schemas.microsoft.com/office/drawing/2014/main" id="{48F08430-FFC1-27DD-0F03-BD186A708B25}"/>
              </a:ext>
            </a:extLst>
          </p:cNvPr>
          <p:cNvPicPr>
            <a:picLocks noChangeAspect="1"/>
          </p:cNvPicPr>
          <p:nvPr userDrawn="1"/>
        </p:nvPicPr>
        <p:blipFill>
          <a:blip r:embed="rId4"/>
          <a:srcRect l="1713" r="1713"/>
          <a:stretch/>
        </p:blipFill>
        <p:spPr>
          <a:xfrm>
            <a:off x="2870200" y="27830"/>
            <a:ext cx="1852247" cy="1002140"/>
          </a:xfrm>
          <a:prstGeom prst="rect">
            <a:avLst/>
          </a:prstGeom>
        </p:spPr>
      </p:pic>
    </p:spTree>
    <p:extLst>
      <p:ext uri="{BB962C8B-B14F-4D97-AF65-F5344CB8AC3E}">
        <p14:creationId xmlns:p14="http://schemas.microsoft.com/office/powerpoint/2010/main" val="3209433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5" name="Picture 4">
            <a:extLst>
              <a:ext uri="{FF2B5EF4-FFF2-40B4-BE49-F238E27FC236}">
                <a16:creationId xmlns:a16="http://schemas.microsoft.com/office/drawing/2014/main" id="{A2F946AC-D801-B7B6-7A15-D5CBBC2D7490}"/>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1" name="Picture 10" descr="DaSy: The Center for IDEA Early Childhood Data Systems">
            <a:extLst>
              <a:ext uri="{FF2B5EF4-FFF2-40B4-BE49-F238E27FC236}">
                <a16:creationId xmlns:a16="http://schemas.microsoft.com/office/drawing/2014/main" id="{AC0DEA6D-F47D-4404-740E-47D04A6B025A}"/>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3" name="Picture 12" descr="ECTA Early Childhood Technical Assistance Logo">
            <a:extLst>
              <a:ext uri="{FF2B5EF4-FFF2-40B4-BE49-F238E27FC236}">
                <a16:creationId xmlns:a16="http://schemas.microsoft.com/office/drawing/2014/main" id="{F3E1B79B-EB87-F0AD-1AAC-432197747118}"/>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94370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pic>
        <p:nvPicPr>
          <p:cNvPr id="5" name="Picture 4">
            <a:extLst>
              <a:ext uri="{FF2B5EF4-FFF2-40B4-BE49-F238E27FC236}">
                <a16:creationId xmlns:a16="http://schemas.microsoft.com/office/drawing/2014/main" id="{ECEAAB64-EDA1-75C3-18E4-FC8143875699}"/>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0" name="Picture 9" descr="DaSy: The Center for IDEA Early Childhood Data Systems">
            <a:extLst>
              <a:ext uri="{FF2B5EF4-FFF2-40B4-BE49-F238E27FC236}">
                <a16:creationId xmlns:a16="http://schemas.microsoft.com/office/drawing/2014/main" id="{37CB863C-7CDF-2482-4F55-951CFC3AB505}"/>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3" name="Picture 12" descr="ECTA Early Childhood Technical Assistance Logo">
            <a:extLst>
              <a:ext uri="{FF2B5EF4-FFF2-40B4-BE49-F238E27FC236}">
                <a16:creationId xmlns:a16="http://schemas.microsoft.com/office/drawing/2014/main" id="{BB620A6D-0EAA-5E03-05F6-BF600B4F8152}"/>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1801963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3" name="Picture 2">
            <a:extLst>
              <a:ext uri="{FF2B5EF4-FFF2-40B4-BE49-F238E27FC236}">
                <a16:creationId xmlns:a16="http://schemas.microsoft.com/office/drawing/2014/main" id="{0D8CAA23-7BE6-35E9-E683-1BC457FF4C6E}"/>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0" name="Picture 9" descr="DaSy: The Center for IDEA Early Childhood Data Systems">
            <a:extLst>
              <a:ext uri="{FF2B5EF4-FFF2-40B4-BE49-F238E27FC236}">
                <a16:creationId xmlns:a16="http://schemas.microsoft.com/office/drawing/2014/main" id="{0C7FFF3A-1D71-8E05-6B8F-5427A234AC17}"/>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3" name="Picture 12" descr="ECTA Early Childhood Technical Assistance Logo">
            <a:extLst>
              <a:ext uri="{FF2B5EF4-FFF2-40B4-BE49-F238E27FC236}">
                <a16:creationId xmlns:a16="http://schemas.microsoft.com/office/drawing/2014/main" id="{C834BBCC-07C5-6BAC-F321-818F9ED76B87}"/>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369949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304802" y="3962400"/>
            <a:ext cx="11064647" cy="1066800"/>
          </a:xfrm>
          <a:prstGeom prst="rect">
            <a:avLst/>
          </a:prstGeom>
        </p:spPr>
        <p:txBody>
          <a:bodyPr bIns="0" anchor="ctr" anchorCtr="0"/>
          <a:lstStyle>
            <a:lvl1pPr algn="r" eaLnBrk="1" latinLnBrk="0" hangingPunct="1">
              <a:defRPr kumimoji="0" lang="en-US" dirty="0"/>
            </a:lvl1pPr>
            <a:extLst/>
          </a:lstStyle>
          <a:p>
            <a:r>
              <a:rPr kumimoji="0" lang="en-US"/>
              <a:t>Click to add photo album title</a:t>
            </a:r>
          </a:p>
        </p:txBody>
      </p:sp>
      <p:sp>
        <p:nvSpPr>
          <p:cNvPr id="9" name="Rectangle 7"/>
          <p:cNvSpPr>
            <a:spLocks noGrp="1"/>
          </p:cNvSpPr>
          <p:nvPr>
            <p:ph type="body" sz="quarter" idx="10" hasCustomPrompt="1"/>
          </p:nvPr>
        </p:nvSpPr>
        <p:spPr>
          <a:xfrm>
            <a:off x="2844800" y="5133975"/>
            <a:ext cx="8515928" cy="1219200"/>
          </a:xfrm>
        </p:spPr>
        <p:txBody>
          <a:bodyPr vert="horz" tIns="0" anchor="t" anchorCtr="0">
            <a:noAutofit/>
          </a:bodyPr>
          <a:lstStyle>
            <a:lvl1pPr marL="0" marR="0" indent="0" algn="r"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a:t>Click to add date and other details</a:t>
            </a:r>
          </a:p>
        </p:txBody>
      </p:sp>
      <p:sp>
        <p:nvSpPr>
          <p:cNvPr id="27" name="Rectangle 6" descr="An empty placeholder to add an image. Click on the placeholder and select the image that you wish to add"/>
          <p:cNvSpPr>
            <a:spLocks noGrp="1"/>
          </p:cNvSpPr>
          <p:nvPr>
            <p:ph type="pic" sz="quarter" idx="11"/>
          </p:nvPr>
        </p:nvSpPr>
        <p:spPr>
          <a:xfrm>
            <a:off x="8128000" y="1600200"/>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1" hangingPunct="1"/>
            <a:r>
              <a:rPr lang="en-US"/>
              <a:t>Click icon to add picture</a:t>
            </a:r>
            <a:endParaRPr/>
          </a:p>
        </p:txBody>
      </p:sp>
      <p:sp>
        <p:nvSpPr>
          <p:cNvPr id="6" name="Rectangle 5"/>
          <p:cNvSpPr/>
          <p:nvPr userDrawn="1"/>
        </p:nvSpPr>
        <p:spPr>
          <a:xfrm>
            <a:off x="235792" y="186904"/>
            <a:ext cx="11684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sz="1800"/>
          </a:p>
        </p:txBody>
      </p:sp>
      <p:sp>
        <p:nvSpPr>
          <p:cNvPr id="11" name="Rectangle 10"/>
          <p:cNvSpPr>
            <a:spLocks noGrp="1"/>
          </p:cNvSpPr>
          <p:nvPr>
            <p:ph type="dt" sz="half" idx="12"/>
          </p:nvPr>
        </p:nvSpPr>
        <p:spPr/>
        <p:txBody>
          <a:bodyPr/>
          <a:lstStyle/>
          <a:p>
            <a:fld id="{F30C84A2-23CF-44F5-B813-5187ED5C7D1C}" type="datetimeFigureOut">
              <a:rPr kumimoji="0" lang="en-US" sz="1200" smtClean="0">
                <a:solidFill>
                  <a:schemeClr val="tx2"/>
                </a:solidFill>
              </a:rPr>
              <a:pPr/>
              <a:t>11/18/2024</a:t>
            </a:fld>
            <a:endParaRPr kumimoji="0" lang="en-US"/>
          </a:p>
        </p:txBody>
      </p:sp>
      <p:sp>
        <p:nvSpPr>
          <p:cNvPr id="13" name="Rectangle 12"/>
          <p:cNvSpPr>
            <a:spLocks noGrp="1"/>
          </p:cNvSpPr>
          <p:nvPr>
            <p:ph type="ftr" sz="quarter" idx="14"/>
          </p:nvPr>
        </p:nvSpPr>
        <p:spPr/>
        <p:txBody>
          <a:bodyPr/>
          <a:lstStyle/>
          <a:p>
            <a:r>
              <a:rPr lang="en-US"/>
              <a:t>Add a footer</a:t>
            </a:r>
          </a:p>
        </p:txBody>
      </p:sp>
      <p:sp>
        <p:nvSpPr>
          <p:cNvPr id="12" name="Rectangle 11"/>
          <p:cNvSpPr>
            <a:spLocks noGrp="1"/>
          </p:cNvSpPr>
          <p:nvPr>
            <p:ph type="sldNum" sz="quarter" idx="13"/>
          </p:nvPr>
        </p:nvSpPr>
        <p:spPr/>
        <p:txBody>
          <a:bodyPr/>
          <a:lstStyle/>
          <a:p>
            <a:pPr algn="r"/>
            <a:fld id="{F99EC173-99AE-4773-AB25-02E469A13EAE}" type="slidenum">
              <a:rPr kumimoji="0" lang="en-US" sz="1200" smtClean="0">
                <a:solidFill>
                  <a:schemeClr val="tx2"/>
                </a:solidFill>
              </a:rPr>
              <a:pPr algn="r"/>
              <a:t>‹#›</a:t>
            </a:fld>
            <a:endParaRPr kumimoji="0" lang="en-US"/>
          </a:p>
        </p:txBody>
      </p:sp>
    </p:spTree>
    <p:extLst>
      <p:ext uri="{BB962C8B-B14F-4D97-AF65-F5344CB8AC3E}">
        <p14:creationId xmlns:p14="http://schemas.microsoft.com/office/powerpoint/2010/main" val="1726025897"/>
      </p:ext>
    </p:extLst>
  </p:cSld>
  <p:clrMapOvr>
    <a:masterClrMapping/>
  </p:clrMapOvr>
  <p:transition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1232" y="5943600"/>
            <a:ext cx="9851136" cy="334962"/>
          </a:xfrm>
          <a:prstGeom prst="rect">
            <a:avLst/>
          </a:prstGeom>
        </p:spPr>
        <p:txBody>
          <a:bodyPr>
            <a:normAutofit/>
          </a:bodyPr>
          <a:lstStyle>
            <a:lvl1pPr>
              <a:defRPr sz="2000"/>
            </a:lvl1pPr>
          </a:lstStyle>
          <a:p>
            <a:r>
              <a:rPr lang="en-US"/>
              <a:t>Click to edit Master title style</a:t>
            </a:r>
          </a:p>
        </p:txBody>
      </p:sp>
      <p:sp>
        <p:nvSpPr>
          <p:cNvPr id="5" name="Rectangle 9" descr="An empty placeholder to add an image. Click on the placeholder and select the image that you wish to add"/>
          <p:cNvSpPr>
            <a:spLocks noGrp="1" noChangeAspect="1"/>
          </p:cNvSpPr>
          <p:nvPr>
            <p:ph type="pic" sz="quarter" idx="10"/>
          </p:nvPr>
        </p:nvSpPr>
        <p:spPr>
          <a:xfrm>
            <a:off x="1219200" y="294590"/>
            <a:ext cx="9855200" cy="55435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eaLnBrk="1" latinLnBrk="0" hangingPunct="1">
              <a:spcBef>
                <a:spcPct val="20000"/>
              </a:spcBef>
              <a:buFontTx/>
              <a:buNone/>
              <a:defRPr kumimoji="0" lang="en-US" i="0" smtClean="0">
                <a:solidFill>
                  <a:schemeClr val="tx1"/>
                </a:solidFill>
                <a:latin typeface="+mn-lt"/>
                <a:ea typeface="+mn-ea"/>
                <a:cs typeface="+mn-cs"/>
              </a:defRPr>
            </a:lvl1pPr>
            <a:extLst/>
          </a:lstStyle>
          <a:p>
            <a:pPr marL="0" marR="0" indent="1588" algn="ctr" rtl="0" eaLnBrk="1" latinLnBrk="1" hangingPunct="1"/>
            <a:r>
              <a:rPr lang="en-US"/>
              <a:t>Click icon to add picture</a:t>
            </a:r>
            <a:endParaRPr/>
          </a:p>
        </p:txBody>
      </p:sp>
      <p:sp>
        <p:nvSpPr>
          <p:cNvPr id="7" name="Rectangle 5"/>
          <p:cNvSpPr>
            <a:spLocks noGrp="1"/>
          </p:cNvSpPr>
          <p:nvPr>
            <p:ph type="body" sz="quarter" idx="11" hasCustomPrompt="1"/>
          </p:nvPr>
        </p:nvSpPr>
        <p:spPr>
          <a:xfrm>
            <a:off x="1221232" y="6324600"/>
            <a:ext cx="9851136" cy="381000"/>
          </a:xfrm>
        </p:spPr>
        <p:txBody>
          <a:bodyPr rIns="9144" anchor="t"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a:t>Click to add caption</a:t>
            </a:r>
          </a:p>
        </p:txBody>
      </p:sp>
    </p:spTree>
    <p:extLst>
      <p:ext uri="{BB962C8B-B14F-4D97-AF65-F5344CB8AC3E}">
        <p14:creationId xmlns:p14="http://schemas.microsoft.com/office/powerpoint/2010/main" val="4086453514"/>
      </p:ext>
    </p:extLst>
  </p:cSld>
  <p:clrMapOvr>
    <a:masterClrMapping/>
  </p:clrMapOvr>
  <p:transition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descr="An empty placeholder to add an image. Click on the placeholder and select the image that you wish to add"/>
          <p:cNvSpPr>
            <a:spLocks noGrp="1" noChangeAspect="1"/>
          </p:cNvSpPr>
          <p:nvPr>
            <p:ph type="pic" sz="quarter" idx="10" hasCustomPrompt="1"/>
          </p:nvPr>
        </p:nvSpPr>
        <p:spPr>
          <a:xfrm>
            <a:off x="0" y="0"/>
            <a:ext cx="12192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a:buFontTx/>
              <a:buNone/>
            </a:pPr>
            <a:r>
              <a:rPr kumimoji="0" lang="en-US" i="0"/>
              <a:t>Click icon</a:t>
            </a:r>
            <a:r>
              <a:rPr kumimoji="0" lang="en-US" i="0" baseline="0"/>
              <a:t> to add </a:t>
            </a:r>
            <a:r>
              <a:rPr kumimoji="0" lang="en-US" i="0"/>
              <a:t>full page picture</a:t>
            </a:r>
            <a:endParaRPr kumimoji="0" lang="en-US" i="0" baseline="0"/>
          </a:p>
          <a:p>
            <a:pPr marL="0" marR="0" indent="0" algn="ctr">
              <a:buFontTx/>
              <a:buNone/>
            </a:pPr>
            <a:endParaRPr kumimoji="0" lang="en-US" i="0"/>
          </a:p>
          <a:p>
            <a:pPr algn="ctr">
              <a:buFontTx/>
              <a:buNone/>
            </a:pPr>
            <a:endParaRPr kumimoji="0" lang="en-US" i="0"/>
          </a:p>
          <a:p>
            <a:pPr algn="ctr">
              <a:buFontTx/>
              <a:buNone/>
            </a:pPr>
            <a:endParaRPr kumimoji="0" lang="en-US" i="0"/>
          </a:p>
        </p:txBody>
      </p:sp>
    </p:spTree>
    <p:extLst>
      <p:ext uri="{BB962C8B-B14F-4D97-AF65-F5344CB8AC3E}">
        <p14:creationId xmlns:p14="http://schemas.microsoft.com/office/powerpoint/2010/main" val="2295318363"/>
      </p:ext>
    </p:extLst>
  </p:cSld>
  <p:clrMapOvr>
    <a:masterClrMapping/>
  </p:clrMapOvr>
  <p:transition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lnSpc>
                <a:spcPct val="100000"/>
              </a:lnSpc>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516115"/>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a:stretch>
            <a:fillRect/>
          </a:stretch>
        </p:blipFill>
        <p:spPr>
          <a:xfrm>
            <a:off x="523182" y="170970"/>
            <a:ext cx="2210292" cy="731520"/>
          </a:xfrm>
          <a:prstGeom prst="rect">
            <a:avLst/>
          </a:prstGeom>
        </p:spPr>
      </p:pic>
      <p:pic>
        <p:nvPicPr>
          <p:cNvPr id="4" name="Picture 3">
            <a:extLst>
              <a:ext uri="{FF2B5EF4-FFF2-40B4-BE49-F238E27FC236}">
                <a16:creationId xmlns:a16="http://schemas.microsoft.com/office/drawing/2014/main" id="{23FE157F-1B5A-DE32-A7E3-7C513EC834BB}"/>
              </a:ext>
            </a:extLst>
          </p:cNvPr>
          <p:cNvPicPr>
            <a:picLocks noChangeAspect="1"/>
          </p:cNvPicPr>
          <p:nvPr userDrawn="1"/>
        </p:nvPicPr>
        <p:blipFill>
          <a:blip r:embed="rId3"/>
          <a:srcRect/>
          <a:stretch/>
        </p:blipFill>
        <p:spPr>
          <a:xfrm>
            <a:off x="4780418" y="6086858"/>
            <a:ext cx="1315582" cy="771141"/>
          </a:xfrm>
          <a:prstGeom prst="rect">
            <a:avLst/>
          </a:prstGeom>
        </p:spPr>
      </p:pic>
    </p:spTree>
    <p:extLst>
      <p:ext uri="{BB962C8B-B14F-4D97-AF65-F5344CB8AC3E}">
        <p14:creationId xmlns:p14="http://schemas.microsoft.com/office/powerpoint/2010/main" val="2591257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4121788"/>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11" name="Straight Connector 10">
            <a:extLst>
              <a:ext uri="{FF2B5EF4-FFF2-40B4-BE49-F238E27FC236}">
                <a16:creationId xmlns:a16="http://schemas.microsoft.com/office/drawing/2014/main" id="{741D638F-16BA-174C-A385-51CF95BB68DD}"/>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807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3822821"/>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8" name="Straight Connector 7">
            <a:extLst>
              <a:ext uri="{FF2B5EF4-FFF2-40B4-BE49-F238E27FC236}">
                <a16:creationId xmlns:a16="http://schemas.microsoft.com/office/drawing/2014/main" id="{6C4E6479-DBC6-D340-9083-F99AA10359EE}"/>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743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12192000" cy="5635487"/>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4" y="0"/>
            <a:ext cx="7803983" cy="3255962"/>
          </a:xfrm>
        </p:spPr>
        <p:txBody>
          <a:bodyPr anchor="b">
            <a:normAutofit/>
          </a:bodyPr>
          <a:lstStyle>
            <a:lvl1pPr algn="l">
              <a:lnSpc>
                <a:spcPct val="100000"/>
              </a:lnSpc>
              <a:defRPr sz="4800">
                <a:solidFill>
                  <a:schemeClr val="bg1"/>
                </a:solidFill>
              </a:defRPr>
            </a:lvl1pPr>
          </a:lstStyle>
          <a:p>
            <a:r>
              <a:rPr lang="en-US"/>
              <a:t>Section Divider</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7803982"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pic>
        <p:nvPicPr>
          <p:cNvPr id="4" name="Picture 3">
            <a:extLst>
              <a:ext uri="{FF2B5EF4-FFF2-40B4-BE49-F238E27FC236}">
                <a16:creationId xmlns:a16="http://schemas.microsoft.com/office/drawing/2014/main" id="{B8F2FC0E-43D4-BC45-9E8D-6C0087A3E05E}"/>
              </a:ext>
            </a:extLst>
          </p:cNvPr>
          <p:cNvPicPr>
            <a:picLocks noChangeAspect="1"/>
          </p:cNvPicPr>
          <p:nvPr userDrawn="1"/>
        </p:nvPicPr>
        <p:blipFill>
          <a:blip r:embed="rId3">
            <a:alphaModFix amt="50000"/>
          </a:blip>
          <a:stretch>
            <a:fillRect/>
          </a:stretch>
        </p:blipFill>
        <p:spPr>
          <a:xfrm>
            <a:off x="7986532" y="-529048"/>
            <a:ext cx="5044585" cy="5044585"/>
          </a:xfrm>
          <a:prstGeom prst="rect">
            <a:avLst/>
          </a:prstGeom>
        </p:spPr>
      </p:pic>
    </p:spTree>
    <p:extLst>
      <p:ext uri="{BB962C8B-B14F-4D97-AF65-F5344CB8AC3E}">
        <p14:creationId xmlns:p14="http://schemas.microsoft.com/office/powerpoint/2010/main" val="351387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4" name="Picture 3">
            <a:extLst>
              <a:ext uri="{FF2B5EF4-FFF2-40B4-BE49-F238E27FC236}">
                <a16:creationId xmlns:a16="http://schemas.microsoft.com/office/drawing/2014/main" id="{8AE047C9-955D-8A10-A087-2F4DB21EA3C8}"/>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1" name="Picture 10" descr="DaSy: The Center for IDEA Early Childhood Data Systems">
            <a:extLst>
              <a:ext uri="{FF2B5EF4-FFF2-40B4-BE49-F238E27FC236}">
                <a16:creationId xmlns:a16="http://schemas.microsoft.com/office/drawing/2014/main" id="{CB4C6382-D7F8-F83A-917C-51EA90ABC578}"/>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2" name="Picture 11" descr="ECTA Early Childhood Technical Assistance Logo">
            <a:extLst>
              <a:ext uri="{FF2B5EF4-FFF2-40B4-BE49-F238E27FC236}">
                <a16:creationId xmlns:a16="http://schemas.microsoft.com/office/drawing/2014/main" id="{1D94EBDF-F751-F8FF-0FEB-CC99923AB349}"/>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4134146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3" name="Straight Connector 12">
            <a:extLst>
              <a:ext uri="{FF2B5EF4-FFF2-40B4-BE49-F238E27FC236}">
                <a16:creationId xmlns:a16="http://schemas.microsoft.com/office/drawing/2014/main" id="{78047698-6C71-504E-B128-C955D3CD0548}"/>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289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5" name="Straight Connector 14">
            <a:extLst>
              <a:ext uri="{FF2B5EF4-FFF2-40B4-BE49-F238E27FC236}">
                <a16:creationId xmlns:a16="http://schemas.microsoft.com/office/drawing/2014/main" id="{8C152C72-737B-9845-A90F-33403C1189C1}"/>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168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6EFA2D-6585-5C4B-9B23-AA6C8E7ADD0F}"/>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4" name="Straight Connector 13">
            <a:extLst>
              <a:ext uri="{FF2B5EF4-FFF2-40B4-BE49-F238E27FC236}">
                <a16:creationId xmlns:a16="http://schemas.microsoft.com/office/drawing/2014/main" id="{E93AB349-A208-D84C-977E-4450BB3210E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399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5DF860-CCE8-DA46-997B-8843C2EC8120}"/>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6" name="Straight Connector 15">
            <a:extLst>
              <a:ext uri="{FF2B5EF4-FFF2-40B4-BE49-F238E27FC236}">
                <a16:creationId xmlns:a16="http://schemas.microsoft.com/office/drawing/2014/main" id="{F9CCE5B2-370E-2E40-A8BF-CC7EE8904C9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99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000172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spTree>
    <p:extLst>
      <p:ext uri="{BB962C8B-B14F-4D97-AF65-F5344CB8AC3E}">
        <p14:creationId xmlns:p14="http://schemas.microsoft.com/office/powerpoint/2010/main" val="1042597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457201"/>
            <a:ext cx="6172200" cy="5403850"/>
          </a:xfrm>
        </p:spPr>
        <p:txBody>
          <a:bodyPr/>
          <a:lstStyle>
            <a:lvl1pPr>
              <a:defRPr sz="24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Tree>
    <p:extLst>
      <p:ext uri="{BB962C8B-B14F-4D97-AF65-F5344CB8AC3E}">
        <p14:creationId xmlns:p14="http://schemas.microsoft.com/office/powerpoint/2010/main" val="4209709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Title 4">
            <a:extLst>
              <a:ext uri="{FF2B5EF4-FFF2-40B4-BE49-F238E27FC236}">
                <a16:creationId xmlns:a16="http://schemas.microsoft.com/office/drawing/2014/main" id="{B4DA8F08-7FF8-5846-A1F3-9A1CE307C9B6}"/>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CEE7F13-F52D-7C43-9F04-29EF723D655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317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2058987"/>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a:extLst>
              <a:ext uri="{FF2B5EF4-FFF2-40B4-BE49-F238E27FC236}">
                <a16:creationId xmlns:a16="http://schemas.microsoft.com/office/drawing/2014/main" id="{C1781DDC-FAAB-1D48-A740-F63BA1EC640F}"/>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85EA0ADD-956A-E54E-8B99-BA2A33D393E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45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8" name="Picture 7">
            <a:extLst>
              <a:ext uri="{FF2B5EF4-FFF2-40B4-BE49-F238E27FC236}">
                <a16:creationId xmlns:a16="http://schemas.microsoft.com/office/drawing/2014/main" id="{ACD2AF78-D853-CE94-BA69-F7163FCB7508}"/>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2" name="Picture 11" descr="DaSy: The Center for IDEA Early Childhood Data Systems">
            <a:extLst>
              <a:ext uri="{FF2B5EF4-FFF2-40B4-BE49-F238E27FC236}">
                <a16:creationId xmlns:a16="http://schemas.microsoft.com/office/drawing/2014/main" id="{51B898DB-5C0A-4583-1A67-FB0B703BFA3D}"/>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3" name="Picture 12" descr="ECTA Early Childhood Technical Assistance Logo">
            <a:extLst>
              <a:ext uri="{FF2B5EF4-FFF2-40B4-BE49-F238E27FC236}">
                <a16:creationId xmlns:a16="http://schemas.microsoft.com/office/drawing/2014/main" id="{4FD3FAE3-CCFD-6E4F-29AD-82E246A9CA01}"/>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403802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pic>
        <p:nvPicPr>
          <p:cNvPr id="4" name="Picture 3">
            <a:extLst>
              <a:ext uri="{FF2B5EF4-FFF2-40B4-BE49-F238E27FC236}">
                <a16:creationId xmlns:a16="http://schemas.microsoft.com/office/drawing/2014/main" id="{9C0F88E5-511E-EEC8-5812-FBA544C6E6AA}"/>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5" name="Picture 4" descr="DaSy: The Center for IDEA Early Childhood Data Systems">
            <a:extLst>
              <a:ext uri="{FF2B5EF4-FFF2-40B4-BE49-F238E27FC236}">
                <a16:creationId xmlns:a16="http://schemas.microsoft.com/office/drawing/2014/main" id="{7838696A-F6FC-96F3-4DBA-E37969ECA855}"/>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6" name="Picture 5" descr="ECTA Early Childhood Technical Assistance Logo">
            <a:extLst>
              <a:ext uri="{FF2B5EF4-FFF2-40B4-BE49-F238E27FC236}">
                <a16:creationId xmlns:a16="http://schemas.microsoft.com/office/drawing/2014/main" id="{BC093211-B9A0-5742-0C43-43AE82687629}"/>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44416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4" name="Picture 3">
            <a:extLst>
              <a:ext uri="{FF2B5EF4-FFF2-40B4-BE49-F238E27FC236}">
                <a16:creationId xmlns:a16="http://schemas.microsoft.com/office/drawing/2014/main" id="{BAC6D10D-71D3-427B-DBCA-2472E5EB9FF6}"/>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1" name="Picture 10" descr="DaSy: The Center for IDEA Early Childhood Data Systems">
            <a:extLst>
              <a:ext uri="{FF2B5EF4-FFF2-40B4-BE49-F238E27FC236}">
                <a16:creationId xmlns:a16="http://schemas.microsoft.com/office/drawing/2014/main" id="{C90A09CC-DEF7-E54B-0A27-CF10687E8952}"/>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2" name="Picture 11" descr="ECTA Early Childhood Technical Assistance Logo">
            <a:extLst>
              <a:ext uri="{FF2B5EF4-FFF2-40B4-BE49-F238E27FC236}">
                <a16:creationId xmlns:a16="http://schemas.microsoft.com/office/drawing/2014/main" id="{CF17B34C-DD8E-0DE1-0A4B-ABE32A02FFE4}"/>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267173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pic>
        <p:nvPicPr>
          <p:cNvPr id="6" name="Picture 5">
            <a:extLst>
              <a:ext uri="{FF2B5EF4-FFF2-40B4-BE49-F238E27FC236}">
                <a16:creationId xmlns:a16="http://schemas.microsoft.com/office/drawing/2014/main" id="{18F28D28-89B5-584F-03C2-2F47578F6499}"/>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3" name="Picture 12" descr="DaSy: The Center for IDEA Early Childhood Data Systems">
            <a:extLst>
              <a:ext uri="{FF2B5EF4-FFF2-40B4-BE49-F238E27FC236}">
                <a16:creationId xmlns:a16="http://schemas.microsoft.com/office/drawing/2014/main" id="{E60D5587-D7EB-C9EE-C346-B477BDCC903F}"/>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4" name="Picture 13" descr="ECTA Early Childhood Technical Assistance Logo">
            <a:extLst>
              <a:ext uri="{FF2B5EF4-FFF2-40B4-BE49-F238E27FC236}">
                <a16:creationId xmlns:a16="http://schemas.microsoft.com/office/drawing/2014/main" id="{5646B13F-2B1C-1B34-35B7-BB2755538FB0}"/>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3900876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pic>
        <p:nvPicPr>
          <p:cNvPr id="7" name="Picture 6">
            <a:extLst>
              <a:ext uri="{FF2B5EF4-FFF2-40B4-BE49-F238E27FC236}">
                <a16:creationId xmlns:a16="http://schemas.microsoft.com/office/drawing/2014/main" id="{1D5B1748-AE96-32A9-D0C2-5276F5C7C97B}"/>
              </a:ext>
            </a:extLst>
          </p:cNvPr>
          <p:cNvPicPr>
            <a:picLocks noChangeAspect="1"/>
          </p:cNvPicPr>
          <p:nvPr userDrawn="1"/>
        </p:nvPicPr>
        <p:blipFill rotWithShape="1">
          <a:blip r:embed="rId2"/>
          <a:srcRect l="1713" t="25097" r="1713" b="15593"/>
          <a:stretch/>
        </p:blipFill>
        <p:spPr>
          <a:xfrm>
            <a:off x="9971283" y="6106798"/>
            <a:ext cx="1852247" cy="594361"/>
          </a:xfrm>
          <a:prstGeom prst="rect">
            <a:avLst/>
          </a:prstGeom>
        </p:spPr>
      </p:pic>
      <p:pic>
        <p:nvPicPr>
          <p:cNvPr id="15" name="Picture 14" descr="DaSy: The Center for IDEA Early Childhood Data Systems">
            <a:extLst>
              <a:ext uri="{FF2B5EF4-FFF2-40B4-BE49-F238E27FC236}">
                <a16:creationId xmlns:a16="http://schemas.microsoft.com/office/drawing/2014/main" id="{8064998A-56B2-8CE5-8B56-AB36982B6F33}"/>
              </a:ext>
            </a:extLst>
          </p:cNvPr>
          <p:cNvPicPr>
            <a:picLocks noChangeAspect="1"/>
          </p:cNvPicPr>
          <p:nvPr userDrawn="1"/>
        </p:nvPicPr>
        <p:blipFill>
          <a:blip r:embed="rId3"/>
          <a:stretch>
            <a:fillRect/>
          </a:stretch>
        </p:blipFill>
        <p:spPr>
          <a:xfrm>
            <a:off x="8071269" y="6061079"/>
            <a:ext cx="768096" cy="640080"/>
          </a:xfrm>
          <a:prstGeom prst="rect">
            <a:avLst/>
          </a:prstGeom>
        </p:spPr>
      </p:pic>
      <p:pic>
        <p:nvPicPr>
          <p:cNvPr id="16" name="Picture 15" descr="ECTA Early Childhood Technical Assistance Logo">
            <a:extLst>
              <a:ext uri="{FF2B5EF4-FFF2-40B4-BE49-F238E27FC236}">
                <a16:creationId xmlns:a16="http://schemas.microsoft.com/office/drawing/2014/main" id="{624A50DC-F5FE-1D69-17E2-B5E88E5A796D}"/>
              </a:ext>
            </a:extLst>
          </p:cNvPr>
          <p:cNvPicPr>
            <a:picLocks noChangeAspect="1"/>
          </p:cNvPicPr>
          <p:nvPr userDrawn="1"/>
        </p:nvPicPr>
        <p:blipFill rotWithShape="1">
          <a:blip r:embed="rId4"/>
          <a:srcRect t="8200"/>
          <a:stretch/>
        </p:blipFill>
        <p:spPr>
          <a:xfrm>
            <a:off x="8934192" y="6130518"/>
            <a:ext cx="971169" cy="594360"/>
          </a:xfrm>
          <a:prstGeom prst="rect">
            <a:avLst/>
          </a:prstGeom>
        </p:spPr>
      </p:pic>
    </p:spTree>
    <p:extLst>
      <p:ext uri="{BB962C8B-B14F-4D97-AF65-F5344CB8AC3E}">
        <p14:creationId xmlns:p14="http://schemas.microsoft.com/office/powerpoint/2010/main" val="357909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62143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07707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4A152-6D34-204A-B0D7-563201082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DD7F8D-C909-FD4A-A575-5A8511A7F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F0142-5C25-854D-8142-77EB50D778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BEAC2-9ECE-0C42-AA67-D9C2B3C09D62}" type="datetimeFigureOut">
              <a:rPr lang="en-US" smtClean="0"/>
              <a:t>11/18/2024</a:t>
            </a:fld>
            <a:endParaRPr lang="en-US"/>
          </a:p>
        </p:txBody>
      </p:sp>
      <p:sp>
        <p:nvSpPr>
          <p:cNvPr id="5" name="Footer Placeholder 4">
            <a:extLst>
              <a:ext uri="{FF2B5EF4-FFF2-40B4-BE49-F238E27FC236}">
                <a16:creationId xmlns:a16="http://schemas.microsoft.com/office/drawing/2014/main" id="{94D10594-067C-BB4C-81BE-7A447196C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681FCF-28F7-D245-872F-EF68179FBC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1E1E0-187A-EE43-AEDB-77F0416C43D7}" type="slidenum">
              <a:rPr lang="en-US" smtClean="0"/>
              <a:t>‹#›</a:t>
            </a:fld>
            <a:endParaRPr lang="en-US"/>
          </a:p>
        </p:txBody>
      </p:sp>
    </p:spTree>
    <p:extLst>
      <p:ext uri="{BB962C8B-B14F-4D97-AF65-F5344CB8AC3E}">
        <p14:creationId xmlns:p14="http://schemas.microsoft.com/office/powerpoint/2010/main" val="2109990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defRPr>
            </a:lvl1pPr>
          </a:lstStyle>
          <a:p>
            <a:fld id="{B9F76742-9B88-9646-A1C9-33F60B794E5F}" type="datetimeFigureOut">
              <a:rPr lang="en-US" smtClean="0"/>
              <a:pPr/>
              <a:t>11/18/2024</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defRPr>
            </a:lvl1pPr>
          </a:lstStyle>
          <a:p>
            <a:fld id="{C8F726C4-0B4F-C543-B26D-F6E5E2F5EDCC}" type="slidenum">
              <a:rPr lang="en-US" smtClean="0"/>
              <a:pPr/>
              <a:t>‹#›</a:t>
            </a:fld>
            <a:endParaRPr lang="en-US"/>
          </a:p>
        </p:txBody>
      </p:sp>
    </p:spTree>
    <p:extLst>
      <p:ext uri="{BB962C8B-B14F-4D97-AF65-F5344CB8AC3E}">
        <p14:creationId xmlns:p14="http://schemas.microsoft.com/office/powerpoint/2010/main" val="5818984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dasycenter.org/"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aterscenterst.org/" TargetMode="External"/><Relationship Id="rId13" Type="http://schemas.openxmlformats.org/officeDocument/2006/relationships/hyperlink" Target="https://twitter.com/ECTACenter" TargetMode="External"/><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hyperlink" Target="https://ectacenter.org/"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2.jpeg"/><Relationship Id="rId5" Type="http://schemas.openxmlformats.org/officeDocument/2006/relationships/hyperlink" Target="https://www.linkedin.com/company/dasy-center/" TargetMode="External"/><Relationship Id="rId15" Type="http://schemas.openxmlformats.org/officeDocument/2006/relationships/image" Target="../media/image36.gif"/><Relationship Id="rId10" Type="http://schemas.openxmlformats.org/officeDocument/2006/relationships/image" Target="../media/image34.jpeg"/><Relationship Id="rId4" Type="http://schemas.openxmlformats.org/officeDocument/2006/relationships/hyperlink" Target="https://dasycenter.org/" TargetMode="External"/><Relationship Id="rId9" Type="http://schemas.openxmlformats.org/officeDocument/2006/relationships/hyperlink" Target="https://www.instagram.com/waterscenterst/" TargetMode="External"/><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304800" y="547360"/>
            <a:ext cx="5555390" cy="2689034"/>
          </a:xfrm>
        </p:spPr>
        <p:txBody>
          <a:bodyPr>
            <a:normAutofit/>
          </a:bodyPr>
          <a:lstStyle/>
          <a:p>
            <a:r>
              <a:rPr lang="en-US" sz="4000" dirty="0">
                <a:solidFill>
                  <a:srgbClr val="181518"/>
                </a:solidFill>
                <a:latin typeface="Tahoma"/>
                <a:ea typeface="Tahoma"/>
                <a:cs typeface="Tahoma"/>
              </a:rPr>
              <a:t>Create Positive Change Through Data Culture and Systems Thinking</a:t>
            </a:r>
            <a:endParaRPr lang="en-US" sz="4000" dirty="0">
              <a:latin typeface="Tahoma"/>
              <a:ea typeface="Tahoma"/>
              <a:cs typeface="Tahoma"/>
            </a:endParaRPr>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a:xfrm>
            <a:off x="374654" y="3746757"/>
            <a:ext cx="5415682" cy="3074221"/>
          </a:xfrm>
        </p:spPr>
        <p:txBody>
          <a:bodyPr vert="horz" lIns="91440" tIns="45720" rIns="91440" bIns="45720" rtlCol="0" anchor="t">
            <a:noAutofit/>
          </a:bodyPr>
          <a:lstStyle/>
          <a:p>
            <a:pPr algn="ctr"/>
            <a:r>
              <a:rPr lang="en-US" sz="2200" dirty="0">
                <a:solidFill>
                  <a:schemeClr val="tx1"/>
                </a:solidFill>
                <a:latin typeface="Tahoma"/>
                <a:ea typeface="Tahoma"/>
                <a:cs typeface="Tahoma"/>
              </a:rPr>
              <a:t>Tracy Benson - Waters Center</a:t>
            </a:r>
          </a:p>
          <a:p>
            <a:pPr algn="ctr"/>
            <a:r>
              <a:rPr lang="en-US" sz="2200" dirty="0">
                <a:solidFill>
                  <a:schemeClr val="tx1"/>
                </a:solidFill>
                <a:latin typeface="Tahoma"/>
                <a:ea typeface="Tahoma"/>
                <a:cs typeface="Tahoma"/>
              </a:rPr>
              <a:t>Gabby </a:t>
            </a:r>
            <a:r>
              <a:rPr lang="en-US" sz="2200" dirty="0" err="1">
                <a:solidFill>
                  <a:schemeClr val="tx1"/>
                </a:solidFill>
                <a:latin typeface="Tahoma"/>
                <a:ea typeface="Tahoma"/>
                <a:cs typeface="Tahoma"/>
              </a:rPr>
              <a:t>Kibler</a:t>
            </a:r>
            <a:r>
              <a:rPr lang="en-US" sz="2200" dirty="0">
                <a:solidFill>
                  <a:schemeClr val="tx1"/>
                </a:solidFill>
                <a:latin typeface="Tahoma"/>
                <a:ea typeface="Tahoma"/>
                <a:cs typeface="Tahoma"/>
              </a:rPr>
              <a:t> - DaSy</a:t>
            </a:r>
            <a:endParaRPr lang="en-US" dirty="0">
              <a:solidFill>
                <a:schemeClr val="tx1"/>
              </a:solidFill>
            </a:endParaRPr>
          </a:p>
          <a:p>
            <a:pPr algn="ctr"/>
            <a:r>
              <a:rPr lang="en-US" sz="2200" dirty="0">
                <a:solidFill>
                  <a:schemeClr val="tx1"/>
                </a:solidFill>
                <a:latin typeface="Tahoma"/>
                <a:ea typeface="Tahoma"/>
                <a:cs typeface="Tahoma"/>
              </a:rPr>
              <a:t>Kathryn Morrison - DaSy</a:t>
            </a:r>
            <a:endParaRPr lang="en-US" dirty="0">
              <a:solidFill>
                <a:schemeClr val="tx1"/>
              </a:solidFill>
            </a:endParaRPr>
          </a:p>
          <a:p>
            <a:pPr algn="ctr"/>
            <a:r>
              <a:rPr lang="en-US" sz="2200" dirty="0">
                <a:solidFill>
                  <a:schemeClr val="tx1"/>
                </a:solidFill>
                <a:latin typeface="Tahoma"/>
                <a:ea typeface="Tahoma"/>
                <a:cs typeface="Tahoma"/>
              </a:rPr>
              <a:t>Jenna Nguyen - DaSy</a:t>
            </a:r>
          </a:p>
          <a:p>
            <a:pPr algn="ctr"/>
            <a:r>
              <a:rPr lang="en-US" sz="2200" dirty="0">
                <a:solidFill>
                  <a:schemeClr val="tx1"/>
                </a:solidFill>
                <a:latin typeface="Tahoma"/>
                <a:ea typeface="Tahoma"/>
                <a:cs typeface="Tahoma"/>
              </a:rPr>
              <a:t>Charlene Robles - ECTA</a:t>
            </a:r>
          </a:p>
          <a:p>
            <a:pPr algn="ctr"/>
            <a:r>
              <a:rPr lang="en-US" sz="2200" dirty="0">
                <a:solidFill>
                  <a:schemeClr val="tx1"/>
                </a:solidFill>
                <a:latin typeface="Tahoma"/>
                <a:ea typeface="Tahoma"/>
                <a:cs typeface="Tahoma"/>
              </a:rPr>
              <a:t>Sally Shepherd - DaSy</a:t>
            </a:r>
            <a:endParaRPr lang="en-US" sz="2200" dirty="0">
              <a:latin typeface="Tahoma"/>
              <a:ea typeface="Tahoma"/>
              <a:cs typeface="Tahoma"/>
            </a:endParaRPr>
          </a:p>
        </p:txBody>
      </p:sp>
      <p:sp>
        <p:nvSpPr>
          <p:cNvPr id="5" name="Subtitle 2">
            <a:extLst>
              <a:ext uri="{FF2B5EF4-FFF2-40B4-BE49-F238E27FC236}">
                <a16:creationId xmlns:a16="http://schemas.microsoft.com/office/drawing/2014/main" id="{A5DFBCD2-8FCE-A049-A1EB-C8F7F5B3C29F}"/>
              </a:ext>
            </a:extLst>
          </p:cNvPr>
          <p:cNvSpPr txBox="1">
            <a:spLocks/>
          </p:cNvSpPr>
          <p:nvPr/>
        </p:nvSpPr>
        <p:spPr>
          <a:xfrm>
            <a:off x="6286500" y="5886450"/>
            <a:ext cx="5500688" cy="7445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rgbClr val="154578"/>
                </a:solidFill>
              </a:rPr>
              <a:t>#IDIO2024</a:t>
            </a:r>
          </a:p>
          <a:p>
            <a:pPr algn="l"/>
            <a:r>
              <a:rPr lang="en-US" sz="2000">
                <a:solidFill>
                  <a:srgbClr val="154578"/>
                </a:solidFill>
              </a:rPr>
              <a:t>August 27, 2024 </a:t>
            </a:r>
          </a:p>
        </p:txBody>
      </p:sp>
      <p:pic>
        <p:nvPicPr>
          <p:cNvPr id="4" name="Picture 3" descr="Improving Data, Improving Outcomes (IDIO) 2024: Leading for Positive Impact&#10;August 25-30, 2024&#10;">
            <a:extLst>
              <a:ext uri="{FF2B5EF4-FFF2-40B4-BE49-F238E27FC236}">
                <a16:creationId xmlns:a16="http://schemas.microsoft.com/office/drawing/2014/main" id="{E8435A51-5B9F-C049-E80C-DA3F5D407435}"/>
              </a:ext>
              <a:ext uri="{C183D7F6-B498-43B3-948B-1728B52AA6E4}">
                <adec:decorative xmlns:adec="http://schemas.microsoft.com/office/drawing/2017/decorative" val="0"/>
              </a:ext>
            </a:extLst>
          </p:cNvPr>
          <p:cNvPicPr>
            <a:picLocks noChangeAspect="1"/>
          </p:cNvPicPr>
          <p:nvPr/>
        </p:nvPicPr>
        <p:blipFill rotWithShape="1">
          <a:blip r:embed="rId3"/>
          <a:srcRect t="3115" b="3750"/>
          <a:stretch/>
        </p:blipFill>
        <p:spPr>
          <a:xfrm>
            <a:off x="5886096" y="172998"/>
            <a:ext cx="6108192" cy="5461687"/>
          </a:xfrm>
          <a:prstGeom prst="rect">
            <a:avLst/>
          </a:prstGeom>
        </p:spPr>
      </p:pic>
    </p:spTree>
    <p:extLst>
      <p:ext uri="{BB962C8B-B14F-4D97-AF65-F5344CB8AC3E}">
        <p14:creationId xmlns:p14="http://schemas.microsoft.com/office/powerpoint/2010/main" val="1893817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108BD4-D060-0959-188E-589E12087B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Habits of a Systems Thinker Card Deck</a:t>
            </a:r>
          </a:p>
        </p:txBody>
      </p:sp>
      <p:pic>
        <p:nvPicPr>
          <p:cNvPr id="2" name="Picture 1" descr="A picture of the Habits of a Systems Thinker cards.">
            <a:extLst>
              <a:ext uri="{FF2B5EF4-FFF2-40B4-BE49-F238E27FC236}">
                <a16:creationId xmlns:a16="http://schemas.microsoft.com/office/drawing/2014/main" id="{7D5C512D-42B5-2D43-CE53-6E2E6AFCFF71}"/>
              </a:ext>
            </a:extLst>
          </p:cNvPr>
          <p:cNvPicPr>
            <a:picLocks noChangeAspect="1"/>
          </p:cNvPicPr>
          <p:nvPr/>
        </p:nvPicPr>
        <p:blipFill>
          <a:blip r:embed="rId3"/>
          <a:stretch>
            <a:fillRect/>
          </a:stretch>
        </p:blipFill>
        <p:spPr>
          <a:xfrm>
            <a:off x="704600" y="0"/>
            <a:ext cx="10782801" cy="6940215"/>
          </a:xfrm>
          <a:prstGeom prst="rect">
            <a:avLst/>
          </a:prstGeom>
        </p:spPr>
      </p:pic>
    </p:spTree>
    <p:extLst>
      <p:ext uri="{BB962C8B-B14F-4D97-AF65-F5344CB8AC3E}">
        <p14:creationId xmlns:p14="http://schemas.microsoft.com/office/powerpoint/2010/main" val="3277525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F650F-BEAD-8C6A-041E-B459C01F4AF5}"/>
              </a:ext>
            </a:extLst>
          </p:cNvPr>
          <p:cNvSpPr>
            <a:spLocks noGrp="1"/>
          </p:cNvSpPr>
          <p:nvPr>
            <p:ph type="title"/>
          </p:nvPr>
        </p:nvSpPr>
        <p:spPr/>
        <p:txBody>
          <a:bodyPr/>
          <a:lstStyle/>
          <a:p>
            <a:r>
              <a:rPr lang="en-US" dirty="0">
                <a:latin typeface="Tahoma"/>
                <a:ea typeface="Tahoma"/>
                <a:cs typeface="Tahoma"/>
              </a:rPr>
              <a:t>What to notice about each Habit card</a:t>
            </a:r>
            <a:endParaRPr lang="en-US" dirty="0"/>
          </a:p>
        </p:txBody>
      </p:sp>
      <p:sp>
        <p:nvSpPr>
          <p:cNvPr id="3" name="TextBox 2">
            <a:extLst>
              <a:ext uri="{FF2B5EF4-FFF2-40B4-BE49-F238E27FC236}">
                <a16:creationId xmlns:a16="http://schemas.microsoft.com/office/drawing/2014/main" id="{94C7DF0B-79CF-6E09-7172-F5BAAE40EAC7}"/>
              </a:ext>
            </a:extLst>
          </p:cNvPr>
          <p:cNvSpPr txBox="1"/>
          <p:nvPr/>
        </p:nvSpPr>
        <p:spPr>
          <a:xfrm>
            <a:off x="4792578" y="1767839"/>
            <a:ext cx="706414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a:solidFill>
                  <a:srgbClr val="0B5394"/>
                </a:solidFill>
                <a:latin typeface="Tahoma"/>
                <a:ea typeface="Tahoma"/>
                <a:cs typeface="Arial"/>
              </a:rPr>
              <a:t>Name of Habit &amp; story image on front</a:t>
            </a:r>
          </a:p>
          <a:p>
            <a:pPr marL="285750" indent="-285750">
              <a:buFont typeface="Arial"/>
              <a:buChar char="•"/>
            </a:pPr>
            <a:r>
              <a:rPr lang="en-US" sz="3200">
                <a:solidFill>
                  <a:srgbClr val="0B5394"/>
                </a:solidFill>
                <a:latin typeface="Tahoma"/>
                <a:ea typeface="Tahoma"/>
                <a:cs typeface="Arial"/>
              </a:rPr>
              <a:t>On back, additional detail about the Habit including images of tools on many.</a:t>
            </a:r>
            <a:endParaRPr lang="en-US" sz="3200">
              <a:latin typeface="Tahoma"/>
              <a:ea typeface="Tahoma"/>
              <a:cs typeface="Tahoma"/>
            </a:endParaRPr>
          </a:p>
          <a:p>
            <a:pPr marL="285750" indent="-285750">
              <a:buFont typeface="Arial"/>
              <a:buChar char="•"/>
            </a:pPr>
            <a:r>
              <a:rPr lang="en-US" sz="3200">
                <a:solidFill>
                  <a:srgbClr val="0B5394"/>
                </a:solidFill>
                <a:latin typeface="Tahoma"/>
                <a:ea typeface="Tahoma"/>
                <a:cs typeface="Arial"/>
              </a:rPr>
              <a:t>Questions to help you practice the Habit.</a:t>
            </a:r>
          </a:p>
        </p:txBody>
      </p:sp>
      <p:pic>
        <p:nvPicPr>
          <p:cNvPr id="4" name="Picture 3" descr="Screenshot from Changes Perspectives to Increase Understanding from the Waters Center for Systems Thinking.">
            <a:extLst>
              <a:ext uri="{FF2B5EF4-FFF2-40B4-BE49-F238E27FC236}">
                <a16:creationId xmlns:a16="http://schemas.microsoft.com/office/drawing/2014/main" id="{E61A10E0-739F-BD70-7BA9-D66881B3B861}"/>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07030" y="1588670"/>
            <a:ext cx="2561222" cy="3239503"/>
          </a:xfrm>
          <a:prstGeom prst="rect">
            <a:avLst/>
          </a:prstGeom>
        </p:spPr>
      </p:pic>
      <p:pic>
        <p:nvPicPr>
          <p:cNvPr id="6" name="Picture 5" descr="Screenshot from Changes Perspectives to Increase Understanding from the Waters Center for Systems Thinking.">
            <a:extLst>
              <a:ext uri="{FF2B5EF4-FFF2-40B4-BE49-F238E27FC236}">
                <a16:creationId xmlns:a16="http://schemas.microsoft.com/office/drawing/2014/main" id="{82FDE636-F93A-8E7F-93E9-43E76F34412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83744" y="3519988"/>
            <a:ext cx="2434891" cy="3154781"/>
          </a:xfrm>
          <a:prstGeom prst="rect">
            <a:avLst/>
          </a:prstGeom>
          <a:ln w="12700">
            <a:solidFill>
              <a:schemeClr val="accent5">
                <a:lumMod val="75000"/>
              </a:schemeClr>
            </a:solidFill>
          </a:ln>
        </p:spPr>
      </p:pic>
    </p:spTree>
    <p:extLst>
      <p:ext uri="{BB962C8B-B14F-4D97-AF65-F5344CB8AC3E}">
        <p14:creationId xmlns:p14="http://schemas.microsoft.com/office/powerpoint/2010/main" val="2839100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F650F-BEAD-8C6A-041E-B459C01F4AF5}"/>
              </a:ext>
            </a:extLst>
          </p:cNvPr>
          <p:cNvSpPr>
            <a:spLocks noGrp="1"/>
          </p:cNvSpPr>
          <p:nvPr>
            <p:ph type="title"/>
          </p:nvPr>
        </p:nvSpPr>
        <p:spPr/>
        <p:txBody>
          <a:bodyPr/>
          <a:lstStyle/>
          <a:p>
            <a:r>
              <a:rPr lang="en-US" dirty="0">
                <a:latin typeface="Tahoma"/>
                <a:ea typeface="Tahoma"/>
                <a:cs typeface="Tahoma"/>
              </a:rPr>
              <a:t>How are you already a Systems Thinker?</a:t>
            </a:r>
            <a:endParaRPr lang="en-US" dirty="0"/>
          </a:p>
        </p:txBody>
      </p:sp>
      <p:sp>
        <p:nvSpPr>
          <p:cNvPr id="3" name="TextBox 2">
            <a:extLst>
              <a:ext uri="{FF2B5EF4-FFF2-40B4-BE49-F238E27FC236}">
                <a16:creationId xmlns:a16="http://schemas.microsoft.com/office/drawing/2014/main" id="{94C7DF0B-79CF-6E09-7172-F5BAAE40EAC7}"/>
              </a:ext>
            </a:extLst>
          </p:cNvPr>
          <p:cNvSpPr txBox="1"/>
          <p:nvPr/>
        </p:nvSpPr>
        <p:spPr>
          <a:xfrm>
            <a:off x="3840805" y="1743520"/>
            <a:ext cx="8015915"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000">
                <a:solidFill>
                  <a:srgbClr val="0B5394"/>
                </a:solidFill>
                <a:latin typeface="Tahoma"/>
                <a:ea typeface="Tahoma"/>
                <a:cs typeface="Arial"/>
              </a:rPr>
              <a:t>Go through your set of cards.</a:t>
            </a:r>
            <a:endParaRPr lang="en-US" sz="3000">
              <a:latin typeface="Tahoma"/>
              <a:ea typeface="Tahoma"/>
              <a:cs typeface="Tahoma"/>
            </a:endParaRPr>
          </a:p>
          <a:p>
            <a:pPr marL="285750" indent="-285750">
              <a:buFont typeface="Arial"/>
              <a:buChar char="•"/>
            </a:pPr>
            <a:r>
              <a:rPr lang="en-US" sz="3000">
                <a:solidFill>
                  <a:srgbClr val="0B5394"/>
                </a:solidFill>
                <a:latin typeface="Tahoma"/>
                <a:ea typeface="Tahoma"/>
                <a:cs typeface="Arial"/>
              </a:rPr>
              <a:t>Choose 1 card that “speak to you,” and that you practice in work or life.</a:t>
            </a:r>
            <a:endParaRPr lang="en-US" sz="3000">
              <a:latin typeface="Tahoma"/>
              <a:ea typeface="Tahoma"/>
              <a:cs typeface="Tahoma"/>
            </a:endParaRPr>
          </a:p>
          <a:p>
            <a:pPr marL="285750" indent="-285750">
              <a:buFont typeface="Arial"/>
              <a:buChar char="•"/>
            </a:pPr>
            <a:r>
              <a:rPr lang="en-US" sz="3000">
                <a:solidFill>
                  <a:srgbClr val="0B5394"/>
                </a:solidFill>
                <a:latin typeface="Tahoma"/>
                <a:ea typeface="Tahoma"/>
                <a:cs typeface="Arial"/>
              </a:rPr>
              <a:t>Move to the large poster that matches your Habit choice. Be prepared to share that card and a short, 1-minute story or explanation about the Habit with a partner.</a:t>
            </a:r>
            <a:endParaRPr lang="en-US" sz="3000">
              <a:latin typeface="Tahoma"/>
              <a:ea typeface="Tahoma"/>
              <a:cs typeface="Tahoma"/>
            </a:endParaRPr>
          </a:p>
          <a:p>
            <a:pPr marL="285750" indent="-285750">
              <a:buFont typeface="Arial"/>
              <a:buChar char="•"/>
            </a:pPr>
            <a:r>
              <a:rPr lang="en-US" sz="3000">
                <a:solidFill>
                  <a:srgbClr val="0B5394"/>
                </a:solidFill>
                <a:latin typeface="Tahoma"/>
                <a:ea typeface="Tahoma"/>
                <a:cs typeface="Arial"/>
              </a:rPr>
              <a:t>In partners discuss, "What other Habits cards relate to my chosen card?"</a:t>
            </a:r>
          </a:p>
          <a:p>
            <a:endParaRPr lang="en-US" sz="3000">
              <a:cs typeface="Calibri"/>
            </a:endParaRPr>
          </a:p>
          <a:p>
            <a:endParaRPr lang="en-US" sz="3000">
              <a:cs typeface="Calibri"/>
            </a:endParaRPr>
          </a:p>
        </p:txBody>
      </p:sp>
      <p:pic>
        <p:nvPicPr>
          <p:cNvPr id="5" name="Picture 4" descr="A picture of the Habits of a Systems Thinker cards.">
            <a:extLst>
              <a:ext uri="{FF2B5EF4-FFF2-40B4-BE49-F238E27FC236}">
                <a16:creationId xmlns:a16="http://schemas.microsoft.com/office/drawing/2014/main" id="{49E55D01-EA30-0B06-58E9-7ABA3329524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91377" y="2328712"/>
            <a:ext cx="2861310" cy="2979420"/>
          </a:xfrm>
          <a:prstGeom prst="rect">
            <a:avLst/>
          </a:prstGeom>
        </p:spPr>
      </p:pic>
    </p:spTree>
    <p:extLst>
      <p:ext uri="{BB962C8B-B14F-4D97-AF65-F5344CB8AC3E}">
        <p14:creationId xmlns:p14="http://schemas.microsoft.com/office/powerpoint/2010/main" val="1521733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A9A9-9088-A467-7A85-6E365995D52C}"/>
              </a:ext>
            </a:extLst>
          </p:cNvPr>
          <p:cNvSpPr>
            <a:spLocks noGrp="1"/>
          </p:cNvSpPr>
          <p:nvPr>
            <p:ph type="title"/>
          </p:nvPr>
        </p:nvSpPr>
        <p:spPr/>
        <p:txBody>
          <a:bodyPr/>
          <a:lstStyle/>
          <a:p>
            <a:r>
              <a:rPr lang="en-US" dirty="0"/>
              <a:t>What do you hear?</a:t>
            </a:r>
          </a:p>
        </p:txBody>
      </p:sp>
      <p:sp>
        <p:nvSpPr>
          <p:cNvPr id="3" name="Content Placeholder 2">
            <a:extLst>
              <a:ext uri="{FF2B5EF4-FFF2-40B4-BE49-F238E27FC236}">
                <a16:creationId xmlns:a16="http://schemas.microsoft.com/office/drawing/2014/main" id="{19766F64-FB0B-3BE1-064F-3221CCB1114D}"/>
              </a:ext>
            </a:extLst>
          </p:cNvPr>
          <p:cNvSpPr>
            <a:spLocks noGrp="1"/>
          </p:cNvSpPr>
          <p:nvPr>
            <p:ph idx="1"/>
          </p:nvPr>
        </p:nvSpPr>
        <p:spPr>
          <a:xfrm>
            <a:off x="838200" y="1825625"/>
            <a:ext cx="5257800" cy="4351338"/>
          </a:xfrm>
        </p:spPr>
        <p:txBody>
          <a:bodyPr/>
          <a:lstStyle/>
          <a:p>
            <a:r>
              <a:rPr lang="en-US"/>
              <a:t>Listen to panelists share about their cohort experience.</a:t>
            </a:r>
          </a:p>
          <a:p>
            <a:r>
              <a:rPr lang="en-US"/>
              <a:t>Pick cards for any Habits you hear them mention and mark them on your Bingo handout.</a:t>
            </a:r>
          </a:p>
          <a:p>
            <a:r>
              <a:rPr lang="en-US"/>
              <a:t>Think about how their experience might be different from how you work to create change in your program/organization.</a:t>
            </a:r>
          </a:p>
        </p:txBody>
      </p:sp>
      <p:pic>
        <p:nvPicPr>
          <p:cNvPr id="5" name="Picture 4" descr="A picture of the Habits of a Systems Thinker cards.">
            <a:extLst>
              <a:ext uri="{FF2B5EF4-FFF2-40B4-BE49-F238E27FC236}">
                <a16:creationId xmlns:a16="http://schemas.microsoft.com/office/drawing/2014/main" id="{0A0129B3-9D0E-5732-2756-7D04A0C7A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5625"/>
            <a:ext cx="5274978" cy="3612673"/>
          </a:xfrm>
          <a:prstGeom prst="rect">
            <a:avLst/>
          </a:prstGeom>
        </p:spPr>
      </p:pic>
    </p:spTree>
    <p:extLst>
      <p:ext uri="{BB962C8B-B14F-4D97-AF65-F5344CB8AC3E}">
        <p14:creationId xmlns:p14="http://schemas.microsoft.com/office/powerpoint/2010/main" val="2891478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72C01-707A-0B5B-F56E-E6347B212120}"/>
              </a:ext>
            </a:extLst>
          </p:cNvPr>
          <p:cNvSpPr>
            <a:spLocks noGrp="1"/>
          </p:cNvSpPr>
          <p:nvPr>
            <p:ph type="ctrTitle"/>
          </p:nvPr>
        </p:nvSpPr>
        <p:spPr>
          <a:xfrm>
            <a:off x="485775" y="0"/>
            <a:ext cx="5300664" cy="2885440"/>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Panel Discussion</a:t>
            </a:r>
          </a:p>
        </p:txBody>
      </p:sp>
      <p:sp>
        <p:nvSpPr>
          <p:cNvPr id="3" name="Subtitle 2">
            <a:extLst>
              <a:ext uri="{FF2B5EF4-FFF2-40B4-BE49-F238E27FC236}">
                <a16:creationId xmlns:a16="http://schemas.microsoft.com/office/drawing/2014/main" id="{9D30003A-0B12-7721-822A-F0C5D8E6C6C9}"/>
              </a:ext>
            </a:extLst>
          </p:cNvPr>
          <p:cNvSpPr>
            <a:spLocks noGrp="1"/>
          </p:cNvSpPr>
          <p:nvPr>
            <p:ph type="subTitle" idx="1"/>
          </p:nvPr>
        </p:nvSpPr>
        <p:spPr>
          <a:xfrm>
            <a:off x="485774" y="3429001"/>
            <a:ext cx="5300664" cy="2484120"/>
          </a:xfrm>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Arizona</a:t>
            </a:r>
          </a:p>
          <a:p>
            <a:pPr algn="ctr"/>
            <a:r>
              <a:rPr lang="en-US" dirty="0">
                <a:latin typeface="Tahoma" panose="020B0604030504040204" pitchFamily="34" charset="0"/>
                <a:ea typeface="Tahoma" panose="020B0604030504040204" pitchFamily="34" charset="0"/>
                <a:cs typeface="Tahoma" panose="020B0604030504040204" pitchFamily="34" charset="0"/>
              </a:rPr>
              <a:t>Florida</a:t>
            </a:r>
          </a:p>
          <a:p>
            <a:pPr algn="ctr"/>
            <a:r>
              <a:rPr lang="en-US" dirty="0">
                <a:latin typeface="Tahoma" panose="020B0604030504040204" pitchFamily="34" charset="0"/>
                <a:ea typeface="Tahoma" panose="020B0604030504040204" pitchFamily="34" charset="0"/>
                <a:cs typeface="Tahoma" panose="020B0604030504040204" pitchFamily="34" charset="0"/>
              </a:rPr>
              <a:t>Hawaii</a:t>
            </a:r>
          </a:p>
          <a:p>
            <a:pPr algn="ctr"/>
            <a:r>
              <a:rPr lang="en-US" dirty="0">
                <a:latin typeface="Tahoma" panose="020B0604030504040204" pitchFamily="34" charset="0"/>
                <a:ea typeface="Tahoma" panose="020B0604030504040204" pitchFamily="34" charset="0"/>
                <a:cs typeface="Tahoma" panose="020B0604030504040204" pitchFamily="34" charset="0"/>
              </a:rPr>
              <a:t>Mississippi</a:t>
            </a:r>
          </a:p>
        </p:txBody>
      </p:sp>
      <p:pic>
        <p:nvPicPr>
          <p:cNvPr id="3074" name="Picture 2" descr="&quot; &quot;">
            <a:extLst>
              <a:ext uri="{FF2B5EF4-FFF2-40B4-BE49-F238E27FC236}">
                <a16:creationId xmlns:a16="http://schemas.microsoft.com/office/drawing/2014/main" id="{B292AE65-5D79-D842-1520-BBEC11570748}"/>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1" y="1591733"/>
            <a:ext cx="6111084" cy="344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69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2279-6B9A-AE1D-8C68-4170A753838C}"/>
              </a:ext>
            </a:extLst>
          </p:cNvPr>
          <p:cNvSpPr>
            <a:spLocks noGrp="1"/>
          </p:cNvSpPr>
          <p:nvPr>
            <p:ph type="title"/>
          </p:nvPr>
        </p:nvSpPr>
        <p:spPr/>
        <p:txBody>
          <a:bodyPr/>
          <a:lstStyle/>
          <a:p>
            <a:r>
              <a:rPr lang="en-US" dirty="0"/>
              <a:t>State Panelists</a:t>
            </a:r>
          </a:p>
        </p:txBody>
      </p:sp>
      <p:sp>
        <p:nvSpPr>
          <p:cNvPr id="3" name="Content Placeholder 2">
            <a:extLst>
              <a:ext uri="{FF2B5EF4-FFF2-40B4-BE49-F238E27FC236}">
                <a16:creationId xmlns:a16="http://schemas.microsoft.com/office/drawing/2014/main" id="{DA9C0BD3-6CF3-6E85-FA12-15717767B995}"/>
              </a:ext>
            </a:extLst>
          </p:cNvPr>
          <p:cNvSpPr>
            <a:spLocks noGrp="1"/>
          </p:cNvSpPr>
          <p:nvPr>
            <p:ph idx="1"/>
          </p:nvPr>
        </p:nvSpPr>
        <p:spPr>
          <a:xfrm>
            <a:off x="2500310" y="2039941"/>
            <a:ext cx="8739186" cy="4351338"/>
          </a:xfrm>
        </p:spPr>
        <p:txBody>
          <a:bodyPr>
            <a:normAutofit/>
          </a:bodyPr>
          <a:lstStyle/>
          <a:p>
            <a:pPr marL="0" indent="0">
              <a:lnSpc>
                <a:spcPct val="107000"/>
              </a:lnSpc>
              <a:spcBef>
                <a:spcPts val="0"/>
              </a:spcBef>
              <a:spcAft>
                <a:spcPts val="3600"/>
              </a:spcAft>
              <a:buNone/>
            </a:pPr>
            <a:r>
              <a:rPr lang="en-US" sz="3200" kern="100">
                <a:effectLst/>
              </a:rPr>
              <a:t>Arizona: Tami Philips</a:t>
            </a:r>
            <a:endParaRPr lang="en-US" sz="3200" b="0" i="0" u="sng" strike="noStrike">
              <a:solidFill>
                <a:srgbClr val="0563C1"/>
              </a:solidFill>
              <a:effectLst/>
            </a:endParaRPr>
          </a:p>
          <a:p>
            <a:pPr marL="0" indent="0">
              <a:lnSpc>
                <a:spcPct val="107000"/>
              </a:lnSpc>
              <a:spcBef>
                <a:spcPts val="0"/>
              </a:spcBef>
              <a:spcAft>
                <a:spcPts val="3600"/>
              </a:spcAft>
              <a:buNone/>
            </a:pPr>
            <a:r>
              <a:rPr lang="en-US" sz="3200" kern="100">
                <a:effectLst/>
              </a:rPr>
              <a:t>Florida: Jessica Meyer </a:t>
            </a:r>
          </a:p>
          <a:p>
            <a:pPr marL="0" marR="0" lvl="0" indent="0">
              <a:lnSpc>
                <a:spcPct val="107000"/>
              </a:lnSpc>
              <a:spcBef>
                <a:spcPts val="0"/>
              </a:spcBef>
              <a:spcAft>
                <a:spcPts val="3600"/>
              </a:spcAft>
              <a:buNone/>
            </a:pPr>
            <a:r>
              <a:rPr lang="en-US" sz="3200" kern="100">
                <a:effectLst/>
              </a:rPr>
              <a:t>Hawaii: Jeff Lee, Stacy Kong</a:t>
            </a:r>
          </a:p>
          <a:p>
            <a:pPr marL="0" marR="0" lvl="0" indent="0">
              <a:lnSpc>
                <a:spcPct val="107000"/>
              </a:lnSpc>
              <a:spcBef>
                <a:spcPts val="0"/>
              </a:spcBef>
              <a:spcAft>
                <a:spcPts val="3600"/>
              </a:spcAft>
              <a:buNone/>
            </a:pPr>
            <a:r>
              <a:rPr lang="en-US" sz="3200" kern="100">
                <a:effectLst/>
              </a:rPr>
              <a:t>Mississippi: Miranda Richardson</a:t>
            </a:r>
          </a:p>
        </p:txBody>
      </p:sp>
    </p:spTree>
    <p:extLst>
      <p:ext uri="{BB962C8B-B14F-4D97-AF65-F5344CB8AC3E}">
        <p14:creationId xmlns:p14="http://schemas.microsoft.com/office/powerpoint/2010/main" val="2911779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2279-6B9A-AE1D-8C68-4170A753838C}"/>
              </a:ext>
            </a:extLst>
          </p:cNvPr>
          <p:cNvSpPr>
            <a:spLocks noGrp="1"/>
          </p:cNvSpPr>
          <p:nvPr>
            <p:ph type="title"/>
          </p:nvPr>
        </p:nvSpPr>
        <p:spPr/>
        <p:txBody>
          <a:bodyPr/>
          <a:lstStyle/>
          <a:p>
            <a:r>
              <a:rPr lang="en-US" dirty="0"/>
              <a:t>The System Thinking </a:t>
            </a:r>
            <a:br>
              <a:rPr lang="en-US" dirty="0"/>
            </a:br>
            <a:r>
              <a:rPr lang="en-US" dirty="0"/>
              <a:t>Iceberg</a:t>
            </a:r>
          </a:p>
        </p:txBody>
      </p:sp>
      <p:sp>
        <p:nvSpPr>
          <p:cNvPr id="3" name="Content Placeholder 2">
            <a:extLst>
              <a:ext uri="{FF2B5EF4-FFF2-40B4-BE49-F238E27FC236}">
                <a16:creationId xmlns:a16="http://schemas.microsoft.com/office/drawing/2014/main" id="{DA9C0BD3-6CF3-6E85-FA12-15717767B995}"/>
              </a:ext>
            </a:extLst>
          </p:cNvPr>
          <p:cNvSpPr>
            <a:spLocks noGrp="1"/>
          </p:cNvSpPr>
          <p:nvPr>
            <p:ph idx="1"/>
          </p:nvPr>
        </p:nvSpPr>
        <p:spPr>
          <a:xfrm>
            <a:off x="1024128" y="2039941"/>
            <a:ext cx="10215368" cy="4351338"/>
          </a:xfrm>
        </p:spPr>
        <p:txBody>
          <a:bodyPr>
            <a:normAutofit/>
          </a:bodyPr>
          <a:lstStyle/>
          <a:p>
            <a:pPr>
              <a:lnSpc>
                <a:spcPct val="107000"/>
              </a:lnSpc>
              <a:spcBef>
                <a:spcPts val="0"/>
              </a:spcBef>
              <a:spcAft>
                <a:spcPts val="3600"/>
              </a:spcAft>
            </a:pPr>
            <a:r>
              <a:rPr lang="en-US" sz="3200" kern="100">
                <a:effectLst/>
              </a:rPr>
              <a:t>A Metaphor</a:t>
            </a:r>
          </a:p>
          <a:p>
            <a:pPr>
              <a:lnSpc>
                <a:spcPct val="107000"/>
              </a:lnSpc>
              <a:spcBef>
                <a:spcPts val="0"/>
              </a:spcBef>
              <a:spcAft>
                <a:spcPts val="3600"/>
              </a:spcAft>
            </a:pPr>
            <a:r>
              <a:rPr lang="en-US" sz="3200" b="0" i="0" strike="noStrike">
                <a:effectLst/>
              </a:rPr>
              <a:t>A Framework</a:t>
            </a:r>
          </a:p>
          <a:p>
            <a:pPr>
              <a:lnSpc>
                <a:spcPct val="107000"/>
              </a:lnSpc>
              <a:spcBef>
                <a:spcPts val="0"/>
              </a:spcBef>
              <a:spcAft>
                <a:spcPts val="3600"/>
              </a:spcAft>
            </a:pPr>
            <a:r>
              <a:rPr lang="en-US" sz="3200" b="0" i="0" strike="noStrike">
                <a:effectLst/>
              </a:rPr>
              <a:t>A Tool</a:t>
            </a:r>
          </a:p>
        </p:txBody>
      </p:sp>
      <p:pic>
        <p:nvPicPr>
          <p:cNvPr id="5" name="Picture 4">
            <a:extLst>
              <a:ext uri="{FF2B5EF4-FFF2-40B4-BE49-F238E27FC236}">
                <a16:creationId xmlns:a16="http://schemas.microsoft.com/office/drawing/2014/main" id="{F40D877E-74AF-ED80-47C7-9002390F19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9776" y="152020"/>
            <a:ext cx="3980688" cy="5777101"/>
          </a:xfrm>
          <a:prstGeom prst="rect">
            <a:avLst/>
          </a:prstGeom>
        </p:spPr>
      </p:pic>
      <p:pic>
        <p:nvPicPr>
          <p:cNvPr id="6" name="Picture 5" descr="A picture of the Habits card titled, &quot;Seeks to Understand The Big Picture.&quot;">
            <a:extLst>
              <a:ext uri="{FF2B5EF4-FFF2-40B4-BE49-F238E27FC236}">
                <a16:creationId xmlns:a16="http://schemas.microsoft.com/office/drawing/2014/main" id="{8C21F96A-5A1E-1599-4A38-42FE13A69A6E}"/>
              </a:ext>
            </a:extLst>
          </p:cNvPr>
          <p:cNvPicPr>
            <a:picLocks noChangeAspect="1"/>
          </p:cNvPicPr>
          <p:nvPr/>
        </p:nvPicPr>
        <p:blipFill>
          <a:blip r:embed="rId4"/>
          <a:stretch>
            <a:fillRect/>
          </a:stretch>
        </p:blipFill>
        <p:spPr>
          <a:xfrm rot="-720000">
            <a:off x="4434840" y="2779541"/>
            <a:ext cx="2743200" cy="3466033"/>
          </a:xfrm>
          <a:prstGeom prst="rect">
            <a:avLst/>
          </a:prstGeom>
        </p:spPr>
      </p:pic>
    </p:spTree>
    <p:extLst>
      <p:ext uri="{BB962C8B-B14F-4D97-AF65-F5344CB8AC3E}">
        <p14:creationId xmlns:p14="http://schemas.microsoft.com/office/powerpoint/2010/main" val="2106808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rawing of an iceberg with a horizontal water line across the iceberg.  About one-third of the iceberg is exposed above the water line where the first text box is placed.  The other two-thirds is below the waterline where the second text box is place.">
            <a:extLst>
              <a:ext uri="{FF2B5EF4-FFF2-40B4-BE49-F238E27FC236}">
                <a16:creationId xmlns:a16="http://schemas.microsoft.com/office/drawing/2014/main" id="{FD345B85-534E-ED75-A5CC-70E2606986D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463637" y="200982"/>
            <a:ext cx="8345340" cy="6657018"/>
          </a:xfrm>
          <a:prstGeom prst="rect">
            <a:avLst/>
          </a:prstGeom>
        </p:spPr>
      </p:pic>
      <p:sp>
        <p:nvSpPr>
          <p:cNvPr id="7" name="Title 6">
            <a:extLst>
              <a:ext uri="{FF2B5EF4-FFF2-40B4-BE49-F238E27FC236}">
                <a16:creationId xmlns:a16="http://schemas.microsoft.com/office/drawing/2014/main" id="{834D277D-687B-1AB4-48C8-ED831D9BAC72}"/>
              </a:ext>
            </a:extLst>
          </p:cNvPr>
          <p:cNvSpPr>
            <a:spLocks noGrp="1"/>
          </p:cNvSpPr>
          <p:nvPr>
            <p:ph type="title"/>
          </p:nvPr>
        </p:nvSpPr>
        <p:spPr>
          <a:xfrm>
            <a:off x="383023" y="219027"/>
            <a:ext cx="10515600" cy="1325563"/>
          </a:xfrm>
        </p:spPr>
        <p:txBody>
          <a:bodyPr/>
          <a:lstStyle/>
          <a:p>
            <a:r>
              <a:rPr lang="en-US" dirty="0">
                <a:solidFill>
                  <a:srgbClr val="154578"/>
                </a:solidFill>
                <a:latin typeface="Tahoma" panose="020B0604030504040204" pitchFamily="34" charset="0"/>
                <a:ea typeface="Tahoma" panose="020B0604030504040204" pitchFamily="34" charset="0"/>
                <a:cs typeface="Tahoma" panose="020B0604030504040204" pitchFamily="34" charset="0"/>
              </a:rPr>
              <a:t>Panel Discussion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dirty="0">
              <a:solidFill>
                <a:srgbClr val="154578"/>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EA317FC3-46EB-02E8-3C53-71FAB5DEEE9E}"/>
              </a:ext>
            </a:extLst>
          </p:cNvPr>
          <p:cNvSpPr txBox="1"/>
          <p:nvPr/>
        </p:nvSpPr>
        <p:spPr>
          <a:xfrm>
            <a:off x="4855423" y="1990184"/>
            <a:ext cx="5561768" cy="1200329"/>
          </a:xfrm>
          <a:prstGeom prst="rect">
            <a:avLst/>
          </a:prstGeom>
          <a:solidFill>
            <a:schemeClr val="bg1"/>
          </a:solidFill>
          <a:ln w="28575">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What was a key learning takeaway that you gained from the cohort content, facilitation or cross state interactions?</a:t>
            </a:r>
          </a:p>
        </p:txBody>
      </p:sp>
      <p:sp>
        <p:nvSpPr>
          <p:cNvPr id="4" name="TextBox 3">
            <a:extLst>
              <a:ext uri="{FF2B5EF4-FFF2-40B4-BE49-F238E27FC236}">
                <a16:creationId xmlns:a16="http://schemas.microsoft.com/office/drawing/2014/main" id="{28F639FD-F444-57E5-02B1-6315A30F2DDE}"/>
              </a:ext>
            </a:extLst>
          </p:cNvPr>
          <p:cNvSpPr txBox="1"/>
          <p:nvPr/>
        </p:nvSpPr>
        <p:spPr>
          <a:xfrm>
            <a:off x="5436177" y="4490339"/>
            <a:ext cx="4400260" cy="830997"/>
          </a:xfrm>
          <a:prstGeom prst="rect">
            <a:avLst/>
          </a:prstGeom>
          <a:noFill/>
          <a:ln w="28575">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What has been under the water that this work brought to light?</a:t>
            </a:r>
            <a:endParaRPr lang="en-US"/>
          </a:p>
        </p:txBody>
      </p:sp>
    </p:spTree>
    <p:extLst>
      <p:ext uri="{BB962C8B-B14F-4D97-AF65-F5344CB8AC3E}">
        <p14:creationId xmlns:p14="http://schemas.microsoft.com/office/powerpoint/2010/main" val="270326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0E57-8957-E6E2-718D-3F76E64F80A9}"/>
              </a:ext>
            </a:extLst>
          </p:cNvPr>
          <p:cNvSpPr>
            <a:spLocks noGrp="1"/>
          </p:cNvSpPr>
          <p:nvPr>
            <p:ph type="title"/>
          </p:nvPr>
        </p:nvSpPr>
        <p:spPr/>
        <p:txBody>
          <a:bodyPr/>
          <a:lstStyle/>
          <a:p>
            <a:r>
              <a:rPr lang="en-US" dirty="0">
                <a:latin typeface="Tahoma"/>
                <a:ea typeface="Tahoma"/>
                <a:cs typeface="Tahoma"/>
              </a:rPr>
              <a:t>Resources  </a:t>
            </a:r>
            <a:endParaRPr lang="en-US" dirty="0"/>
          </a:p>
        </p:txBody>
      </p:sp>
      <p:pic>
        <p:nvPicPr>
          <p:cNvPr id="17" name="Picture 16" descr="Logo for MyDaSyTA.">
            <a:extLst>
              <a:ext uri="{FF2B5EF4-FFF2-40B4-BE49-F238E27FC236}">
                <a16:creationId xmlns:a16="http://schemas.microsoft.com/office/drawing/2014/main" id="{0E4A2EA9-28B0-168F-529F-3420569C208B}"/>
              </a:ext>
            </a:extLst>
          </p:cNvPr>
          <p:cNvPicPr>
            <a:picLocks noChangeAspect="1"/>
          </p:cNvPicPr>
          <p:nvPr/>
        </p:nvPicPr>
        <p:blipFill>
          <a:blip r:embed="rId3"/>
          <a:stretch>
            <a:fillRect/>
          </a:stretch>
        </p:blipFill>
        <p:spPr>
          <a:xfrm>
            <a:off x="2712154" y="2069241"/>
            <a:ext cx="1648055" cy="1038370"/>
          </a:xfrm>
          <a:prstGeom prst="rect">
            <a:avLst/>
          </a:prstGeom>
        </p:spPr>
      </p:pic>
      <p:pic>
        <p:nvPicPr>
          <p:cNvPr id="9" name="Picture 8" descr="Logo for the Waters Center for Systems Thinking.">
            <a:extLst>
              <a:ext uri="{FF2B5EF4-FFF2-40B4-BE49-F238E27FC236}">
                <a16:creationId xmlns:a16="http://schemas.microsoft.com/office/drawing/2014/main" id="{392B3422-D85F-B118-94CA-579BA3F8D687}"/>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757" y="1710380"/>
            <a:ext cx="3492390" cy="1811677"/>
          </a:xfrm>
          <a:prstGeom prst="rect">
            <a:avLst/>
          </a:prstGeom>
        </p:spPr>
      </p:pic>
      <p:pic>
        <p:nvPicPr>
          <p:cNvPr id="13" name="Picture 12" descr="Logo for the DaSy Data Culture Toolkit.">
            <a:extLst>
              <a:ext uri="{FF2B5EF4-FFF2-40B4-BE49-F238E27FC236}">
                <a16:creationId xmlns:a16="http://schemas.microsoft.com/office/drawing/2014/main" id="{235FC340-E2DC-82A9-B4D0-10D2B892F02E}"/>
              </a:ext>
            </a:extLst>
          </p:cNvPr>
          <p:cNvPicPr>
            <a:picLocks noChangeAspect="1"/>
          </p:cNvPicPr>
          <p:nvPr/>
        </p:nvPicPr>
        <p:blipFill>
          <a:blip r:embed="rId5"/>
          <a:stretch>
            <a:fillRect/>
          </a:stretch>
        </p:blipFill>
        <p:spPr>
          <a:xfrm>
            <a:off x="1107039" y="3613497"/>
            <a:ext cx="2038635" cy="1971950"/>
          </a:xfrm>
          <a:prstGeom prst="rect">
            <a:avLst/>
          </a:prstGeom>
        </p:spPr>
      </p:pic>
      <p:pic>
        <p:nvPicPr>
          <p:cNvPr id="15" name="Picture 14" descr="Screenshot of Look!Think!Act! on the DaSy website.">
            <a:extLst>
              <a:ext uri="{FF2B5EF4-FFF2-40B4-BE49-F238E27FC236}">
                <a16:creationId xmlns:a16="http://schemas.microsoft.com/office/drawing/2014/main" id="{08486B3D-12D3-3C78-F0B5-42AF5C4133BF}"/>
              </a:ext>
            </a:extLst>
          </p:cNvPr>
          <p:cNvPicPr>
            <a:picLocks noChangeAspect="1"/>
          </p:cNvPicPr>
          <p:nvPr/>
        </p:nvPicPr>
        <p:blipFill>
          <a:blip r:embed="rId6"/>
          <a:stretch>
            <a:fillRect/>
          </a:stretch>
        </p:blipFill>
        <p:spPr>
          <a:xfrm>
            <a:off x="4362342" y="3818573"/>
            <a:ext cx="3467316" cy="2247334"/>
          </a:xfrm>
          <a:prstGeom prst="rect">
            <a:avLst/>
          </a:prstGeom>
          <a:effectLst/>
        </p:spPr>
      </p:pic>
      <p:pic>
        <p:nvPicPr>
          <p:cNvPr id="11" name="Picture 10" descr="Logo for the DaSy Data System Framework.">
            <a:extLst>
              <a:ext uri="{FF2B5EF4-FFF2-40B4-BE49-F238E27FC236}">
                <a16:creationId xmlns:a16="http://schemas.microsoft.com/office/drawing/2014/main" id="{6FA6E84C-9ED7-38CC-12DA-ADA15701F657}"/>
              </a:ext>
            </a:extLst>
          </p:cNvPr>
          <p:cNvPicPr>
            <a:picLocks noChangeAspect="1"/>
          </p:cNvPicPr>
          <p:nvPr/>
        </p:nvPicPr>
        <p:blipFill>
          <a:blip r:embed="rId7"/>
          <a:stretch>
            <a:fillRect/>
          </a:stretch>
        </p:blipFill>
        <p:spPr>
          <a:xfrm>
            <a:off x="9046326" y="3530600"/>
            <a:ext cx="2200582" cy="2286319"/>
          </a:xfrm>
          <a:prstGeom prst="rect">
            <a:avLst/>
          </a:prstGeom>
        </p:spPr>
      </p:pic>
    </p:spTree>
    <p:extLst>
      <p:ext uri="{BB962C8B-B14F-4D97-AF65-F5344CB8AC3E}">
        <p14:creationId xmlns:p14="http://schemas.microsoft.com/office/powerpoint/2010/main" val="236589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b="0" i="0" u="none" strike="noStrike" dirty="0">
                <a:solidFill>
                  <a:srgbClr val="154578"/>
                </a:solidFill>
                <a:effectLst/>
                <a:latin typeface="Tahoma" panose="020B0604030504040204" pitchFamily="34" charset="0"/>
              </a:rPr>
              <a:t>Connect With Your </a:t>
            </a:r>
            <a:r>
              <a:rPr lang="en-US" b="0" i="0" u="none" strike="noStrike" dirty="0" err="1">
                <a:solidFill>
                  <a:srgbClr val="154578"/>
                </a:solidFill>
                <a:effectLst/>
                <a:latin typeface="Tahoma" panose="020B0604030504040204" pitchFamily="34" charset="0"/>
              </a:rPr>
              <a:t>DaSy</a:t>
            </a:r>
            <a:r>
              <a:rPr lang="en-US" b="0" i="0" u="none" strike="noStrike" dirty="0">
                <a:solidFill>
                  <a:srgbClr val="154578"/>
                </a:solidFill>
                <a:effectLst/>
                <a:latin typeface="Tahoma" panose="020B0604030504040204" pitchFamily="34" charset="0"/>
              </a:rPr>
              <a:t> Liaison </a:t>
            </a:r>
            <a:endParaRPr lang="en-US" dirty="0"/>
          </a:p>
        </p:txBody>
      </p:sp>
      <p:sp>
        <p:nvSpPr>
          <p:cNvPr id="3" name="Text Placeholder 2">
            <a:extLst>
              <a:ext uri="{FF2B5EF4-FFF2-40B4-BE49-F238E27FC236}">
                <a16:creationId xmlns:a16="http://schemas.microsoft.com/office/drawing/2014/main" id="{C793FBBA-2DAA-DF4D-A99D-ABBB46B03E65}"/>
              </a:ext>
            </a:extLst>
          </p:cNvPr>
          <p:cNvSpPr>
            <a:spLocks noGrp="1"/>
          </p:cNvSpPr>
          <p:nvPr>
            <p:ph idx="1"/>
          </p:nvPr>
        </p:nvSpPr>
        <p:spPr>
          <a:xfrm>
            <a:off x="6781801" y="1960562"/>
            <a:ext cx="5068932" cy="4121788"/>
          </a:xfrm>
        </p:spPr>
        <p:txBody>
          <a:bodyPr vert="horz" lIns="91440" tIns="45720" rIns="91440" bIns="45720" rtlCol="0" anchor="t">
            <a:normAutofit/>
          </a:bodyPr>
          <a:lstStyle/>
          <a:p>
            <a:r>
              <a:rPr lang="en-US" dirty="0">
                <a:latin typeface="Tahoma"/>
                <a:ea typeface="Tahoma"/>
                <a:cs typeface="Tahoma"/>
              </a:rPr>
              <a:t>Reach out to your </a:t>
            </a:r>
            <a:r>
              <a:rPr lang="en-US" dirty="0" err="1">
                <a:latin typeface="Tahoma"/>
                <a:ea typeface="Tahoma"/>
                <a:cs typeface="Tahoma"/>
              </a:rPr>
              <a:t>DaSy</a:t>
            </a:r>
            <a:r>
              <a:rPr lang="en-US" dirty="0">
                <a:latin typeface="Tahoma"/>
                <a:ea typeface="Tahoma"/>
                <a:cs typeface="Tahoma"/>
              </a:rPr>
              <a:t> TA liaison for information or a TA request​</a:t>
            </a:r>
          </a:p>
          <a:p>
            <a:r>
              <a:rPr lang="en-US" dirty="0">
                <a:latin typeface="Tahoma"/>
                <a:ea typeface="Tahoma"/>
                <a:cs typeface="Tahoma"/>
              </a:rPr>
              <a:t>Use the </a:t>
            </a:r>
            <a:r>
              <a:rPr lang="en-US" dirty="0" err="1">
                <a:latin typeface="Tahoma"/>
                <a:ea typeface="Tahoma"/>
                <a:cs typeface="Tahoma"/>
                <a:hlinkClick r:id="rId3" tooltip="DaSy Center website"/>
              </a:rPr>
              <a:t>DaSy</a:t>
            </a:r>
            <a:r>
              <a:rPr lang="en-US" dirty="0">
                <a:latin typeface="Tahoma"/>
                <a:ea typeface="Tahoma"/>
                <a:cs typeface="Tahoma"/>
                <a:hlinkClick r:id="rId3" tooltip="DaSy Center website"/>
              </a:rPr>
              <a:t> website</a:t>
            </a:r>
            <a:r>
              <a:rPr lang="en-US" dirty="0">
                <a:latin typeface="Tahoma"/>
                <a:ea typeface="Tahoma"/>
                <a:cs typeface="Tahoma"/>
              </a:rPr>
              <a:t> to access the contact information for your state liaison</a:t>
            </a:r>
            <a:endParaRPr lang="en-US" dirty="0"/>
          </a:p>
        </p:txBody>
      </p:sp>
      <p:pic>
        <p:nvPicPr>
          <p:cNvPr id="4" name="Picture 3" descr="QR code that links to https://dasycenter.org/technical-assistance/state-technical-assistance-liaisons/">
            <a:extLst>
              <a:ext uri="{FF2B5EF4-FFF2-40B4-BE49-F238E27FC236}">
                <a16:creationId xmlns:a16="http://schemas.microsoft.com/office/drawing/2014/main" id="{96E0C7A4-C850-E0C3-95A9-91A80AEAA2D8}"/>
              </a:ext>
            </a:extLst>
          </p:cNvPr>
          <p:cNvPicPr>
            <a:picLocks noChangeAspect="1"/>
          </p:cNvPicPr>
          <p:nvPr/>
        </p:nvPicPr>
        <p:blipFill>
          <a:blip r:embed="rId4"/>
          <a:stretch>
            <a:fillRect/>
          </a:stretch>
        </p:blipFill>
        <p:spPr>
          <a:xfrm>
            <a:off x="8135775" y="4019777"/>
            <a:ext cx="2087593" cy="2101970"/>
          </a:xfrm>
          <a:prstGeom prst="rect">
            <a:avLst/>
          </a:prstGeom>
        </p:spPr>
      </p:pic>
      <p:pic>
        <p:nvPicPr>
          <p:cNvPr id="5" name="Picture 4" descr="&quot; &quot;">
            <a:extLst>
              <a:ext uri="{FF2B5EF4-FFF2-40B4-BE49-F238E27FC236}">
                <a16:creationId xmlns:a16="http://schemas.microsoft.com/office/drawing/2014/main" id="{7690B7E7-B8B4-46C9-41BD-C4689638EE6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0" y="1960562"/>
            <a:ext cx="6455252" cy="4121788"/>
          </a:xfrm>
          <a:prstGeom prst="rect">
            <a:avLst/>
          </a:prstGeom>
        </p:spPr>
      </p:pic>
    </p:spTree>
    <p:extLst>
      <p:ext uri="{BB962C8B-B14F-4D97-AF65-F5344CB8AC3E}">
        <p14:creationId xmlns:p14="http://schemas.microsoft.com/office/powerpoint/2010/main" val="145586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3EEF-6C30-22B6-5CCA-A291C8453400}"/>
              </a:ext>
            </a:extLst>
          </p:cNvPr>
          <p:cNvSpPr>
            <a:spLocks noGrp="1"/>
          </p:cNvSpPr>
          <p:nvPr>
            <p:ph type="title"/>
          </p:nvPr>
        </p:nvSpPr>
        <p:spPr/>
        <p:txBody>
          <a:bodyPr/>
          <a:lstStyle/>
          <a:p>
            <a:r>
              <a:rPr lang="en-US" dirty="0"/>
              <a:t>Continuum Activity</a:t>
            </a:r>
          </a:p>
        </p:txBody>
      </p:sp>
      <p:sp>
        <p:nvSpPr>
          <p:cNvPr id="5" name="TextBox 4">
            <a:extLst>
              <a:ext uri="{FF2B5EF4-FFF2-40B4-BE49-F238E27FC236}">
                <a16:creationId xmlns:a16="http://schemas.microsoft.com/office/drawing/2014/main" id="{B9FEBDED-2469-1B28-B5AA-7DCE40EB974D}"/>
              </a:ext>
            </a:extLst>
          </p:cNvPr>
          <p:cNvSpPr txBox="1"/>
          <p:nvPr/>
        </p:nvSpPr>
        <p:spPr>
          <a:xfrm>
            <a:off x="6505073" y="-40106"/>
            <a:ext cx="52297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accent5">
                    <a:lumMod val="50000"/>
                  </a:schemeClr>
                </a:solidFill>
                <a:cs typeface="Calibri"/>
              </a:rPr>
              <a:t>Learning about one another, by figuring out "where you stand."</a:t>
            </a:r>
          </a:p>
        </p:txBody>
      </p:sp>
      <p:sp>
        <p:nvSpPr>
          <p:cNvPr id="6" name="TextBox 5">
            <a:extLst>
              <a:ext uri="{FF2B5EF4-FFF2-40B4-BE49-F238E27FC236}">
                <a16:creationId xmlns:a16="http://schemas.microsoft.com/office/drawing/2014/main" id="{FA8C7013-F209-AC36-B019-5E23AB895EDB}"/>
              </a:ext>
            </a:extLst>
          </p:cNvPr>
          <p:cNvSpPr txBox="1"/>
          <p:nvPr/>
        </p:nvSpPr>
        <p:spPr>
          <a:xfrm>
            <a:off x="705851" y="2029325"/>
            <a:ext cx="586338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2400">
                <a:latin typeface="Tahoma" panose="020B0604030504040204" pitchFamily="34" charset="0"/>
                <a:ea typeface="Tahoma" panose="020B0604030504040204" pitchFamily="34" charset="0"/>
                <a:cs typeface="Tahoma" panose="020B0604030504040204" pitchFamily="34" charset="0"/>
              </a:rPr>
              <a:t>Where you are from – distance from New Orleans</a:t>
            </a:r>
          </a:p>
          <a:p>
            <a:pPr marL="571500" indent="-571500">
              <a:buFont typeface="Arial,Sans-Serif"/>
              <a:buChar char="•"/>
            </a:pPr>
            <a:r>
              <a:rPr lang="en-US" sz="2400">
                <a:latin typeface="Tahoma" panose="020B0604030504040204" pitchFamily="34" charset="0"/>
                <a:ea typeface="Tahoma" panose="020B0604030504040204" pitchFamily="34" charset="0"/>
                <a:cs typeface="Tahoma" panose="020B0604030504040204" pitchFamily="34" charset="0"/>
              </a:rPr>
              <a:t>Length of time in your current role or position</a:t>
            </a:r>
          </a:p>
          <a:p>
            <a:pPr marL="571500" indent="-571500">
              <a:buFont typeface="Arial"/>
              <a:buChar char="•"/>
            </a:pPr>
            <a:r>
              <a:rPr lang="en-US" sz="2400">
                <a:latin typeface="Tahoma" panose="020B0604030504040204" pitchFamily="34" charset="0"/>
                <a:ea typeface="Tahoma" panose="020B0604030504040204" pitchFamily="34" charset="0"/>
                <a:cs typeface="Tahoma" panose="020B0604030504040204" pitchFamily="34" charset="0"/>
              </a:rPr>
              <a:t>Experience with Systems Thinking</a:t>
            </a:r>
          </a:p>
          <a:p>
            <a:pPr marL="571500" indent="-571500">
              <a:buFont typeface="Arial"/>
              <a:buChar char="•"/>
            </a:pPr>
            <a:endParaRPr lang="en-US" sz="2400">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a:buChar char="•"/>
            </a:pPr>
            <a:endParaRPr lang="en-US" sz="240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quot; &quot;">
            <a:extLst>
              <a:ext uri="{FF2B5EF4-FFF2-40B4-BE49-F238E27FC236}">
                <a16:creationId xmlns:a16="http://schemas.microsoft.com/office/drawing/2014/main" id="{E78D01B4-5773-E499-099E-9BD790B14B0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673516" y="2378827"/>
            <a:ext cx="4812630" cy="2814220"/>
          </a:xfrm>
          <a:prstGeom prst="rect">
            <a:avLst/>
          </a:prstGeom>
        </p:spPr>
      </p:pic>
    </p:spTree>
    <p:extLst>
      <p:ext uri="{BB962C8B-B14F-4D97-AF65-F5344CB8AC3E}">
        <p14:creationId xmlns:p14="http://schemas.microsoft.com/office/powerpoint/2010/main" val="10309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6B12-7D42-A863-B559-8D111280D60C}"/>
              </a:ext>
            </a:extLst>
          </p:cNvPr>
          <p:cNvSpPr>
            <a:spLocks noGrp="1"/>
          </p:cNvSpPr>
          <p:nvPr>
            <p:ph type="title"/>
          </p:nvPr>
        </p:nvSpPr>
        <p:spPr>
          <a:xfrm>
            <a:off x="931567" y="199570"/>
            <a:ext cx="10821162" cy="1397752"/>
          </a:xfrm>
        </p:spPr>
        <p:txBody>
          <a:bodyPr>
            <a:normAutofit/>
          </a:bodyPr>
          <a:lstStyle/>
          <a:p>
            <a:pPr>
              <a:lnSpc>
                <a:spcPct val="100000"/>
              </a:lnSpc>
            </a:pPr>
            <a:r>
              <a:rPr lang="en-US" sz="3200" dirty="0">
                <a:latin typeface="Tahoma"/>
                <a:ea typeface="Tahoma"/>
                <a:cs typeface="Tahoma"/>
              </a:rPr>
              <a:t>Wrap-Up Reflections</a:t>
            </a:r>
            <a:endParaRPr lang="en-US" sz="3200" dirty="0"/>
          </a:p>
        </p:txBody>
      </p:sp>
      <p:pic>
        <p:nvPicPr>
          <p:cNvPr id="4" name="Picture 3" descr="A picture of the 14 Habits of a System Thinker cards.">
            <a:extLst>
              <a:ext uri="{FF2B5EF4-FFF2-40B4-BE49-F238E27FC236}">
                <a16:creationId xmlns:a16="http://schemas.microsoft.com/office/drawing/2014/main" id="{5F575E7C-662A-D36A-D285-16A49194F24D}"/>
              </a:ext>
            </a:extLst>
          </p:cNvPr>
          <p:cNvPicPr>
            <a:picLocks noChangeAspect="1"/>
          </p:cNvPicPr>
          <p:nvPr/>
        </p:nvPicPr>
        <p:blipFill>
          <a:blip r:embed="rId3"/>
          <a:stretch>
            <a:fillRect/>
          </a:stretch>
        </p:blipFill>
        <p:spPr>
          <a:xfrm rot="21300000">
            <a:off x="-30585" y="1567057"/>
            <a:ext cx="6982006" cy="4793441"/>
          </a:xfrm>
          <a:prstGeom prst="rect">
            <a:avLst/>
          </a:prstGeom>
        </p:spPr>
      </p:pic>
      <p:sp>
        <p:nvSpPr>
          <p:cNvPr id="14" name="Title 1">
            <a:extLst>
              <a:ext uri="{FF2B5EF4-FFF2-40B4-BE49-F238E27FC236}">
                <a16:creationId xmlns:a16="http://schemas.microsoft.com/office/drawing/2014/main" id="{92EC3441-24CD-BBBF-DCCE-4D893DC56938}"/>
              </a:ext>
            </a:extLst>
          </p:cNvPr>
          <p:cNvSpPr txBox="1">
            <a:spLocks/>
          </p:cNvSpPr>
          <p:nvPr/>
        </p:nvSpPr>
        <p:spPr>
          <a:xfrm>
            <a:off x="6846079" y="1949824"/>
            <a:ext cx="5165556" cy="3636259"/>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marL="457200" indent="-457200">
              <a:lnSpc>
                <a:spcPct val="120000"/>
              </a:lnSpc>
              <a:spcAft>
                <a:spcPts val="600"/>
              </a:spcAft>
              <a:buFont typeface="Arial" panose="020B0604020202020204" pitchFamily="34" charset="0"/>
              <a:buChar char="•"/>
            </a:pPr>
            <a:r>
              <a:rPr lang="en-US" sz="3200">
                <a:latin typeface="Tahoma"/>
                <a:ea typeface="Tahoma"/>
                <a:cs typeface="Tahoma"/>
              </a:rPr>
              <a:t>Who got Bingo?</a:t>
            </a:r>
          </a:p>
          <a:p>
            <a:pPr marL="457200" indent="-457200">
              <a:lnSpc>
                <a:spcPct val="120000"/>
              </a:lnSpc>
              <a:spcAft>
                <a:spcPts val="600"/>
              </a:spcAft>
              <a:buFont typeface="Arial" panose="020B0604020202020204" pitchFamily="34" charset="0"/>
              <a:buChar char="•"/>
            </a:pPr>
            <a:r>
              <a:rPr lang="en-US" sz="3200">
                <a:latin typeface="Tahoma"/>
                <a:ea typeface="Tahoma"/>
                <a:cs typeface="Tahoma"/>
              </a:rPr>
              <a:t>Which Habits of a Systems Thinker did you hear from Cohort state leaders?</a:t>
            </a:r>
          </a:p>
          <a:p>
            <a:pPr marL="457200" indent="-457200">
              <a:lnSpc>
                <a:spcPct val="120000"/>
              </a:lnSpc>
              <a:spcAft>
                <a:spcPts val="600"/>
              </a:spcAft>
              <a:buFont typeface="Arial" panose="020B0604020202020204" pitchFamily="34" charset="0"/>
              <a:buChar char="•"/>
            </a:pPr>
            <a:r>
              <a:rPr lang="en-US" sz="3200">
                <a:latin typeface="Tahoma"/>
                <a:ea typeface="Tahoma"/>
                <a:cs typeface="Tahoma"/>
              </a:rPr>
              <a:t>How might the Habits of a Systems Thinker be important to Data Leadership, Use &amp; Culture?</a:t>
            </a:r>
            <a:endParaRPr lang="en-US" sz="3200"/>
          </a:p>
        </p:txBody>
      </p:sp>
    </p:spTree>
    <p:extLst>
      <p:ext uri="{BB962C8B-B14F-4D97-AF65-F5344CB8AC3E}">
        <p14:creationId xmlns:p14="http://schemas.microsoft.com/office/powerpoint/2010/main" val="2795748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E35A7E-798D-9B71-B768-1EE9F99E442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Thank You, Evaluation Reminder, Center Info</a:t>
            </a:r>
          </a:p>
        </p:txBody>
      </p:sp>
      <p:sp>
        <p:nvSpPr>
          <p:cNvPr id="3" name="Title 1">
            <a:extLst>
              <a:ext uri="{FF2B5EF4-FFF2-40B4-BE49-F238E27FC236}">
                <a16:creationId xmlns:a16="http://schemas.microsoft.com/office/drawing/2014/main" id="{C75DC96A-8B8F-7046-A2E9-DD201715C8CF}"/>
              </a:ext>
            </a:extLst>
          </p:cNvPr>
          <p:cNvSpPr txBox="1">
            <a:spLocks/>
          </p:cNvSpPr>
          <p:nvPr/>
        </p:nvSpPr>
        <p:spPr>
          <a:xfrm>
            <a:off x="664368" y="473319"/>
            <a:ext cx="10863263" cy="1811677"/>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b="1"/>
              <a:t>Thank you!</a:t>
            </a:r>
          </a:p>
          <a:p>
            <a:pPr algn="ctr"/>
            <a:r>
              <a:rPr lang="en-US" sz="3600"/>
              <a:t>Be sure to fill out your session evaluation. </a:t>
            </a:r>
            <a:br>
              <a:rPr lang="en-US" sz="3600"/>
            </a:br>
            <a:r>
              <a:rPr lang="en-US" sz="3600"/>
              <a:t>You might win a prize!</a:t>
            </a:r>
          </a:p>
          <a:p>
            <a:pPr algn="ctr"/>
            <a:endParaRPr lang="en-US" b="1"/>
          </a:p>
        </p:txBody>
      </p:sp>
      <p:pic>
        <p:nvPicPr>
          <p:cNvPr id="16" name="Picture 15" descr="Logo for the Center for IDEA Early Childhood Data Systems.">
            <a:extLst>
              <a:ext uri="{FF2B5EF4-FFF2-40B4-BE49-F238E27FC236}">
                <a16:creationId xmlns:a16="http://schemas.microsoft.com/office/drawing/2014/main" id="{D63D23C7-2ABF-B740-9870-84DDDCE9FC6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56235" y="2741631"/>
            <a:ext cx="1645920" cy="1371600"/>
          </a:xfrm>
          <a:prstGeom prst="rect">
            <a:avLst/>
          </a:prstGeom>
        </p:spPr>
      </p:pic>
      <p:sp>
        <p:nvSpPr>
          <p:cNvPr id="14" name="TextBox 13">
            <a:extLst>
              <a:ext uri="{FF2B5EF4-FFF2-40B4-BE49-F238E27FC236}">
                <a16:creationId xmlns:a16="http://schemas.microsoft.com/office/drawing/2014/main" id="{ECBAAF26-468F-A10A-1922-01E88C473864}"/>
              </a:ext>
            </a:extLst>
          </p:cNvPr>
          <p:cNvSpPr txBox="1"/>
          <p:nvPr/>
        </p:nvSpPr>
        <p:spPr>
          <a:xfrm>
            <a:off x="933448" y="4038699"/>
            <a:ext cx="3652618"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dirty="0">
                <a:hlinkClick r:id="rId4" tooltip="DaSy Center website"/>
              </a:rPr>
              <a:t>dasycenter.org</a:t>
            </a:r>
            <a:endParaRPr lang="en-US" sz="1800" dirty="0"/>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dirty="0"/>
              <a:t>Follow </a:t>
            </a:r>
            <a:r>
              <a:rPr lang="en-US" sz="1800" dirty="0" err="1"/>
              <a:t>DaSy</a:t>
            </a:r>
            <a:r>
              <a:rPr lang="en-US" sz="1800" dirty="0"/>
              <a:t> on                  : </a:t>
            </a:r>
            <a:r>
              <a:rPr lang="en-US" sz="1800" b="0" i="0" u="sng" kern="1200" dirty="0">
                <a:solidFill>
                  <a:schemeClr val="tx1"/>
                </a:solidFill>
                <a:effectLst/>
                <a:latin typeface="+mn-lt"/>
                <a:ea typeface="+mn-ea"/>
                <a:cs typeface="+mn-cs"/>
                <a:hlinkClick r:id="rId5" tooltip="DaSy LinkedIn page"/>
              </a:rPr>
              <a:t>linkedin.com/company/</a:t>
            </a:r>
            <a:r>
              <a:rPr lang="en-US" sz="1800" b="0" i="0" u="sng" kern="1200" dirty="0" err="1">
                <a:solidFill>
                  <a:schemeClr val="tx1"/>
                </a:solidFill>
                <a:effectLst/>
                <a:latin typeface="+mn-lt"/>
                <a:ea typeface="+mn-ea"/>
                <a:cs typeface="+mn-cs"/>
                <a:hlinkClick r:id="rId5" tooltip="DaSy LinkedIn page"/>
              </a:rPr>
              <a:t>dasy</a:t>
            </a:r>
            <a:r>
              <a:rPr lang="en-US" sz="1800" b="0" i="0" u="sng" kern="1200" dirty="0">
                <a:solidFill>
                  <a:schemeClr val="tx1"/>
                </a:solidFill>
                <a:effectLst/>
                <a:latin typeface="+mn-lt"/>
                <a:ea typeface="+mn-ea"/>
                <a:cs typeface="+mn-cs"/>
                <a:hlinkClick r:id="rId5" tooltip="DaSy LinkedIn page"/>
              </a:rPr>
              <a:t>-center/</a:t>
            </a:r>
            <a:endParaRPr lang="en-US" sz="1800" u="sng" dirty="0"/>
          </a:p>
          <a:p>
            <a:endParaRPr lang="en-US" dirty="0"/>
          </a:p>
        </p:txBody>
      </p:sp>
      <p:pic>
        <p:nvPicPr>
          <p:cNvPr id="2" name="Picture 1" descr="LinkedIn">
            <a:extLst>
              <a:ext uri="{FF2B5EF4-FFF2-40B4-BE49-F238E27FC236}">
                <a16:creationId xmlns:a16="http://schemas.microsoft.com/office/drawing/2014/main" id="{B7965825-7E44-6F46-3B89-3D2FB028FE55}"/>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465347" y="4531075"/>
            <a:ext cx="875841" cy="222436"/>
          </a:xfrm>
          <a:prstGeom prst="rect">
            <a:avLst/>
          </a:prstGeom>
        </p:spPr>
      </p:pic>
      <p:pic>
        <p:nvPicPr>
          <p:cNvPr id="12" name="Picture 11" descr="Logo for the Waters Center for Systems Thinking.">
            <a:extLst>
              <a:ext uri="{FF2B5EF4-FFF2-40B4-BE49-F238E27FC236}">
                <a16:creationId xmlns:a16="http://schemas.microsoft.com/office/drawing/2014/main" id="{AA109D50-9CAE-4B0F-74E4-223FFA36B391}"/>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1646" y="2521593"/>
            <a:ext cx="3492390" cy="1811677"/>
          </a:xfrm>
          <a:prstGeom prst="rect">
            <a:avLst/>
          </a:prstGeom>
        </p:spPr>
      </p:pic>
      <p:sp>
        <p:nvSpPr>
          <p:cNvPr id="20" name="TextBox 19">
            <a:extLst>
              <a:ext uri="{FF2B5EF4-FFF2-40B4-BE49-F238E27FC236}">
                <a16:creationId xmlns:a16="http://schemas.microsoft.com/office/drawing/2014/main" id="{BEC8A931-4DAF-0E57-8C5B-46D24C8F228B}"/>
              </a:ext>
            </a:extLst>
          </p:cNvPr>
          <p:cNvSpPr txBox="1"/>
          <p:nvPr/>
        </p:nvSpPr>
        <p:spPr>
          <a:xfrm>
            <a:off x="4828791" y="4038699"/>
            <a:ext cx="3274200" cy="1431161"/>
          </a:xfrm>
          <a:prstGeom prst="rect">
            <a:avLst/>
          </a:prstGeom>
          <a:noFill/>
        </p:spPr>
        <p:txBody>
          <a:bodyPr wrap="square" rtlCol="0">
            <a:spAutoFit/>
          </a:bodyPr>
          <a:lstStyle/>
          <a:p>
            <a:pPr>
              <a:spcBef>
                <a:spcPts val="600"/>
              </a:spcBef>
              <a:spcAft>
                <a:spcPts val="1200"/>
              </a:spcAft>
            </a:pPr>
            <a:r>
              <a:rPr lang="en-US" dirty="0">
                <a:hlinkClick r:id="rId8" tooltip="Waters Center website"/>
              </a:rPr>
              <a:t>https://waterscenterst.org/</a:t>
            </a:r>
            <a:endParaRPr lang="en-US" dirty="0"/>
          </a:p>
          <a:p>
            <a:r>
              <a:rPr lang="en-US" dirty="0"/>
              <a:t>Follow Waters Center on        :</a:t>
            </a:r>
          </a:p>
          <a:p>
            <a:r>
              <a:rPr lang="en-US" dirty="0">
                <a:hlinkClick r:id="rId9" tooltip="Waters Center Instagram page"/>
              </a:rPr>
              <a:t>instagram.com/</a:t>
            </a:r>
            <a:r>
              <a:rPr lang="en-US" dirty="0" err="1">
                <a:hlinkClick r:id="rId9" tooltip="Waters Center Instagram page"/>
              </a:rPr>
              <a:t>waterscenterst</a:t>
            </a:r>
            <a:r>
              <a:rPr lang="en-US" dirty="0">
                <a:hlinkClick r:id="rId9" tooltip="Waters Center Instagram page"/>
              </a:rPr>
              <a:t>/</a:t>
            </a:r>
            <a:endParaRPr lang="en-US" dirty="0"/>
          </a:p>
          <a:p>
            <a:pPr>
              <a:spcBef>
                <a:spcPts val="600"/>
              </a:spcBef>
              <a:spcAft>
                <a:spcPts val="600"/>
              </a:spcAft>
            </a:pPr>
            <a:endParaRPr lang="en-US" dirty="0"/>
          </a:p>
        </p:txBody>
      </p:sp>
      <p:pic>
        <p:nvPicPr>
          <p:cNvPr id="22" name="Picture 21" descr="Instagram">
            <a:hlinkClick r:id="rId9"/>
            <a:extLst>
              <a:ext uri="{FF2B5EF4-FFF2-40B4-BE49-F238E27FC236}">
                <a16:creationId xmlns:a16="http://schemas.microsoft.com/office/drawing/2014/main" id="{5825A086-196B-5338-86C8-51E417DA5553}"/>
              </a:ext>
              <a:ext uri="{C183D7F6-B498-43B3-948B-1728B52AA6E4}">
                <adec:decorative xmlns:adec="http://schemas.microsoft.com/office/drawing/2017/decorative" val="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1461" y="4517005"/>
            <a:ext cx="274320" cy="267840"/>
          </a:xfrm>
          <a:prstGeom prst="rect">
            <a:avLst/>
          </a:prstGeom>
        </p:spPr>
      </p:pic>
      <p:pic>
        <p:nvPicPr>
          <p:cNvPr id="15" name="Picture 14" descr="Logo for the Early Childhood Technical Assistance Center.">
            <a:extLst>
              <a:ext uri="{FF2B5EF4-FFF2-40B4-BE49-F238E27FC236}">
                <a16:creationId xmlns:a16="http://schemas.microsoft.com/office/drawing/2014/main" id="{BA706E31-B5C4-1C4D-ADB6-BEF09E639530}"/>
              </a:ext>
              <a:ext uri="{C183D7F6-B498-43B3-948B-1728B52AA6E4}">
                <adec:decorative xmlns:adec="http://schemas.microsoft.com/office/drawing/2017/decorative" val="0"/>
              </a:ext>
            </a:extLst>
          </p:cNvPr>
          <p:cNvPicPr>
            <a:picLocks noChangeAspect="1"/>
          </p:cNvPicPr>
          <p:nvPr/>
        </p:nvPicPr>
        <p:blipFill rotWithShape="1">
          <a:blip r:embed="rId11"/>
          <a:srcRect t="8200"/>
          <a:stretch/>
        </p:blipFill>
        <p:spPr>
          <a:xfrm>
            <a:off x="9153527" y="2833071"/>
            <a:ext cx="1942338" cy="1188720"/>
          </a:xfrm>
          <a:prstGeom prst="rect">
            <a:avLst/>
          </a:prstGeom>
        </p:spPr>
      </p:pic>
      <p:sp>
        <p:nvSpPr>
          <p:cNvPr id="18" name="TextBox 17">
            <a:extLst>
              <a:ext uri="{FF2B5EF4-FFF2-40B4-BE49-F238E27FC236}">
                <a16:creationId xmlns:a16="http://schemas.microsoft.com/office/drawing/2014/main" id="{BB3A6FF7-484A-B9B8-47DA-74EC24AEE578}"/>
              </a:ext>
            </a:extLst>
          </p:cNvPr>
          <p:cNvSpPr txBox="1"/>
          <p:nvPr/>
        </p:nvSpPr>
        <p:spPr>
          <a:xfrm>
            <a:off x="8975188" y="4038699"/>
            <a:ext cx="2552443" cy="1077218"/>
          </a:xfrm>
          <a:prstGeom prst="rect">
            <a:avLst/>
          </a:prstGeom>
          <a:noFill/>
        </p:spPr>
        <p:txBody>
          <a:bodyPr wrap="square" rtlCol="0">
            <a:spAutoFit/>
          </a:bodyPr>
          <a:lstStyle/>
          <a:p>
            <a:pPr marL="168275" marR="0" lvl="0" indent="0" algn="l" defTabSz="914400" rtl="0" eaLnBrk="1" fontAlgn="auto" latinLnBrk="0" hangingPunct="1">
              <a:lnSpc>
                <a:spcPct val="100000"/>
              </a:lnSpc>
              <a:spcBef>
                <a:spcPts val="600"/>
              </a:spcBef>
              <a:spcAft>
                <a:spcPts val="600"/>
              </a:spcAft>
              <a:buClrTx/>
              <a:buSzTx/>
              <a:buFontTx/>
              <a:buNone/>
              <a:tabLst/>
              <a:defRPr/>
            </a:pPr>
            <a:r>
              <a:rPr lang="en-US" sz="1800" dirty="0">
                <a:hlinkClick r:id="rId12" tooltip="ECTA Center website"/>
              </a:rPr>
              <a:t>ectacenter.org</a:t>
            </a:r>
            <a:endParaRPr lang="en-US" sz="1800" dirty="0"/>
          </a:p>
          <a:p>
            <a:pPr marL="168275" marR="0" lvl="0" indent="0" algn="l" defTabSz="914400" rtl="0" eaLnBrk="1" fontAlgn="auto" latinLnBrk="0" hangingPunct="1">
              <a:lnSpc>
                <a:spcPct val="100000"/>
              </a:lnSpc>
              <a:spcBef>
                <a:spcPts val="600"/>
              </a:spcBef>
              <a:spcAft>
                <a:spcPts val="600"/>
              </a:spcAft>
              <a:buClrTx/>
              <a:buSzTx/>
              <a:buFontTx/>
              <a:buNone/>
              <a:tabLst/>
              <a:defRPr/>
            </a:pPr>
            <a:r>
              <a:rPr lang="en-US" sz="1800" dirty="0"/>
              <a:t>Follow ECTA on    : </a:t>
            </a:r>
            <a:br>
              <a:rPr lang="en-US" sz="1800" dirty="0"/>
            </a:br>
            <a:r>
              <a:rPr lang="en-US" sz="1800" u="sng" dirty="0">
                <a:solidFill>
                  <a:srgbClr val="0563C1"/>
                </a:solidFill>
                <a:hlinkClick r:id="rId13" tooltip="ECTA Center X (formerly Twitter) feed">
                  <a:extLst>
                    <a:ext uri="{A12FA001-AC4F-418D-AE19-62706E023703}">
                      <ahyp:hlinkClr xmlns:ahyp="http://schemas.microsoft.com/office/drawing/2018/hyperlinkcolor" val="tx"/>
                    </a:ext>
                  </a:extLst>
                </a:hlinkClick>
              </a:rPr>
              <a:t>@ECTACenter</a:t>
            </a:r>
            <a:endParaRPr lang="en-US" sz="1800" dirty="0">
              <a:solidFill>
                <a:srgbClr val="0563C1"/>
              </a:solidFill>
            </a:endParaRPr>
          </a:p>
        </p:txBody>
      </p:sp>
      <p:pic>
        <p:nvPicPr>
          <p:cNvPr id="19" name="Picture 18" descr="X (formerly Twitter)">
            <a:extLst>
              <a:ext uri="{FF2B5EF4-FFF2-40B4-BE49-F238E27FC236}">
                <a16:creationId xmlns:a16="http://schemas.microsoft.com/office/drawing/2014/main" id="{C0E0A106-BEBF-9287-A3B5-E8F0E3291866}"/>
              </a:ext>
              <a:ext uri="{C183D7F6-B498-43B3-948B-1728B52AA6E4}">
                <adec:decorative xmlns:adec="http://schemas.microsoft.com/office/drawing/2017/decorative" val="0"/>
              </a:ext>
            </a:extLst>
          </p:cNvPr>
          <p:cNvPicPr>
            <a:picLocks noChangeAspect="1"/>
          </p:cNvPicPr>
          <p:nvPr/>
        </p:nvPicPr>
        <p:blipFill>
          <a:blip r:embed="rId14"/>
          <a:stretch>
            <a:fillRect/>
          </a:stretch>
        </p:blipFill>
        <p:spPr>
          <a:xfrm>
            <a:off x="10679504" y="4545138"/>
            <a:ext cx="173937" cy="177706"/>
          </a:xfrm>
          <a:prstGeom prst="rect">
            <a:avLst/>
          </a:prstGeom>
        </p:spPr>
      </p:pic>
      <p:sp>
        <p:nvSpPr>
          <p:cNvPr id="5" name="Title 1">
            <a:extLst>
              <a:ext uri="{FF2B5EF4-FFF2-40B4-BE49-F238E27FC236}">
                <a16:creationId xmlns:a16="http://schemas.microsoft.com/office/drawing/2014/main" id="{82868270-1D6E-A64D-BEBF-EAE6FFC751AF}"/>
              </a:ext>
            </a:extLst>
          </p:cNvPr>
          <p:cNvSpPr txBox="1">
            <a:spLocks/>
          </p:cNvSpPr>
          <p:nvPr/>
        </p:nvSpPr>
        <p:spPr>
          <a:xfrm>
            <a:off x="1981199" y="5682343"/>
            <a:ext cx="9899401" cy="888002"/>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sz="1400"/>
              <a:t>Developed under a cooperative agreement, #H326P220002 and a grant, #H373Z190002, from the Office of Special Education Programs, U.S. Department of Education. However, the content does not necessarily represent the policy of the U.S. Department of Education, and you should not assume endorsement by the Federal Government. ECTA Center Project Officer: Julia Martin </a:t>
            </a:r>
            <a:r>
              <a:rPr lang="en-US" sz="1400" err="1"/>
              <a:t>Eile</a:t>
            </a:r>
            <a:r>
              <a:rPr lang="en-US" sz="1400"/>
              <a:t>. </a:t>
            </a:r>
            <a:r>
              <a:rPr lang="en-US" sz="1400" err="1"/>
              <a:t>DaSy</a:t>
            </a:r>
            <a:r>
              <a:rPr lang="en-US" sz="1400"/>
              <a:t> Center Project Officers: Meredith Miceli and Amy Bae.</a:t>
            </a:r>
          </a:p>
        </p:txBody>
      </p:sp>
      <p:pic>
        <p:nvPicPr>
          <p:cNvPr id="6" name="Picture 5" descr="Logo: IDEAS that Work. U.S. Office of Special Education Programs">
            <a:extLst>
              <a:ext uri="{FF2B5EF4-FFF2-40B4-BE49-F238E27FC236}">
                <a16:creationId xmlns:a16="http://schemas.microsoft.com/office/drawing/2014/main" id="{01161BB5-FB79-054C-A51F-7B821A3752A0}"/>
              </a:ext>
              <a:ext uri="{C183D7F6-B498-43B3-948B-1728B52AA6E4}">
                <adec:decorative xmlns:adec="http://schemas.microsoft.com/office/drawing/2017/decorative" val="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spTree>
    <p:extLst>
      <p:ext uri="{BB962C8B-B14F-4D97-AF65-F5344CB8AC3E}">
        <p14:creationId xmlns:p14="http://schemas.microsoft.com/office/powerpoint/2010/main" val="404275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4659-8577-6AB2-A787-47150BD5B73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E6477D1-6B0B-A614-E301-901311C8F7AB}"/>
              </a:ext>
            </a:extLst>
          </p:cNvPr>
          <p:cNvSpPr>
            <a:spLocks noGrp="1"/>
          </p:cNvSpPr>
          <p:nvPr>
            <p:ph idx="1"/>
          </p:nvPr>
        </p:nvSpPr>
        <p:spPr>
          <a:xfrm>
            <a:off x="838200" y="1825625"/>
            <a:ext cx="5474677" cy="4351338"/>
          </a:xfrm>
        </p:spPr>
        <p:txBody>
          <a:bodyPr vert="horz" lIns="91440" tIns="45720" rIns="91440" bIns="45720" rtlCol="0" anchor="t">
            <a:normAutofit/>
          </a:bodyPr>
          <a:lstStyle/>
          <a:p>
            <a:pPr>
              <a:lnSpc>
                <a:spcPct val="100000"/>
              </a:lnSpc>
            </a:pPr>
            <a:r>
              <a:rPr lang="en-US" sz="2400">
                <a:latin typeface="Tahoma"/>
                <a:ea typeface="Tahoma"/>
                <a:cs typeface="Tahoma"/>
              </a:rPr>
              <a:t>Overview</a:t>
            </a:r>
          </a:p>
          <a:p>
            <a:pPr lvl="1">
              <a:lnSpc>
                <a:spcPct val="100000"/>
              </a:lnSpc>
            </a:pPr>
            <a:r>
              <a:rPr lang="en-US" sz="2400">
                <a:latin typeface="Tahoma"/>
                <a:ea typeface="Tahoma"/>
                <a:cs typeface="Tahoma"/>
              </a:rPr>
              <a:t>Data and Systems Thinking for Systems Change Cohort</a:t>
            </a:r>
          </a:p>
          <a:p>
            <a:pPr>
              <a:lnSpc>
                <a:spcPct val="100000"/>
              </a:lnSpc>
            </a:pPr>
            <a:r>
              <a:rPr lang="en-US" sz="2400">
                <a:latin typeface="Tahoma"/>
                <a:ea typeface="Tahoma"/>
                <a:cs typeface="Tahoma"/>
              </a:rPr>
              <a:t>Habits of Systems Thinker activity</a:t>
            </a:r>
          </a:p>
          <a:p>
            <a:pPr>
              <a:lnSpc>
                <a:spcPct val="100000"/>
              </a:lnSpc>
            </a:pPr>
            <a:r>
              <a:rPr lang="en-US" sz="2400">
                <a:latin typeface="Tahoma"/>
                <a:ea typeface="Tahoma"/>
                <a:cs typeface="Tahoma"/>
              </a:rPr>
              <a:t>Panel Discussion</a:t>
            </a:r>
          </a:p>
          <a:p>
            <a:pPr>
              <a:lnSpc>
                <a:spcPct val="100000"/>
              </a:lnSpc>
            </a:pPr>
            <a:r>
              <a:rPr lang="en-US">
                <a:latin typeface="Tahoma"/>
                <a:ea typeface="Tahoma"/>
                <a:cs typeface="Tahoma"/>
              </a:rPr>
              <a:t>Resources</a:t>
            </a:r>
          </a:p>
          <a:p>
            <a:pPr>
              <a:lnSpc>
                <a:spcPct val="100000"/>
              </a:lnSpc>
            </a:pPr>
            <a:r>
              <a:rPr lang="en-US" sz="2400">
                <a:latin typeface="Tahoma"/>
                <a:ea typeface="Tahoma"/>
                <a:cs typeface="Tahoma"/>
              </a:rPr>
              <a:t>Closing Activity </a:t>
            </a:r>
          </a:p>
        </p:txBody>
      </p:sp>
      <p:pic>
        <p:nvPicPr>
          <p:cNvPr id="6" name="Picture 5">
            <a:extLst>
              <a:ext uri="{FF2B5EF4-FFF2-40B4-BE49-F238E27FC236}">
                <a16:creationId xmlns:a16="http://schemas.microsoft.com/office/drawing/2014/main" id="{A177CD22-25CA-7371-83E7-B7F11CBD27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877" y="1825625"/>
            <a:ext cx="5666445" cy="3825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5120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2279-6B9A-AE1D-8C68-4170A753838C}"/>
              </a:ext>
            </a:extLst>
          </p:cNvPr>
          <p:cNvSpPr>
            <a:spLocks noGrp="1"/>
          </p:cNvSpPr>
          <p:nvPr>
            <p:ph type="title"/>
          </p:nvPr>
        </p:nvSpPr>
        <p:spPr/>
        <p:txBody>
          <a:bodyPr>
            <a:normAutofit/>
          </a:bodyPr>
          <a:lstStyle/>
          <a:p>
            <a:r>
              <a:rPr lang="en-US" dirty="0"/>
              <a:t>Data and Systems Thinking for Systems Change Cohort</a:t>
            </a:r>
          </a:p>
        </p:txBody>
      </p:sp>
      <p:sp>
        <p:nvSpPr>
          <p:cNvPr id="3" name="Content Placeholder 2">
            <a:extLst>
              <a:ext uri="{FF2B5EF4-FFF2-40B4-BE49-F238E27FC236}">
                <a16:creationId xmlns:a16="http://schemas.microsoft.com/office/drawing/2014/main" id="{DA9C0BD3-6CF3-6E85-FA12-15717767B995}"/>
              </a:ext>
            </a:extLst>
          </p:cNvPr>
          <p:cNvSpPr>
            <a:spLocks noGrp="1"/>
          </p:cNvSpPr>
          <p:nvPr>
            <p:ph idx="1"/>
          </p:nvPr>
        </p:nvSpPr>
        <p:spPr/>
        <p:txBody>
          <a:bodyPr vert="horz" lIns="91440" tIns="45720" rIns="91440" bIns="45720" rtlCol="0" anchor="t">
            <a:normAutofit/>
          </a:bodyPr>
          <a:lstStyle/>
          <a:p>
            <a:pPr marL="0" indent="0" fontAlgn="base">
              <a:lnSpc>
                <a:spcPct val="114000"/>
              </a:lnSpc>
              <a:spcAft>
                <a:spcPts val="3600"/>
              </a:spcAft>
              <a:buNone/>
            </a:pPr>
            <a:r>
              <a:rPr lang="en-US" b="1" dirty="0">
                <a:latin typeface="Tahoma"/>
                <a:ea typeface="Tahoma"/>
                <a:cs typeface="Tahoma"/>
              </a:rPr>
              <a:t>Purpose</a:t>
            </a:r>
            <a:r>
              <a:rPr lang="en-US" dirty="0">
                <a:latin typeface="Tahoma"/>
                <a:ea typeface="Tahoma"/>
                <a:cs typeface="Tahoma"/>
              </a:rPr>
              <a:t>: To harness data effectively and understand systems holistically to drive meaningful and sustainable change.</a:t>
            </a:r>
            <a:endParaRPr lang="en-US" dirty="0"/>
          </a:p>
          <a:p>
            <a:pPr marL="0" indent="0" fontAlgn="base">
              <a:lnSpc>
                <a:spcPct val="114000"/>
              </a:lnSpc>
              <a:spcAft>
                <a:spcPts val="3600"/>
              </a:spcAft>
              <a:buNone/>
            </a:pPr>
            <a:r>
              <a:rPr lang="en-US" b="1" dirty="0">
                <a:latin typeface="Tahoma"/>
                <a:ea typeface="Tahoma"/>
                <a:cs typeface="Tahoma"/>
              </a:rPr>
              <a:t>Who</a:t>
            </a:r>
            <a:r>
              <a:rPr lang="en-US" b="0" i="0" strike="noStrike" dirty="0">
                <a:effectLst/>
                <a:latin typeface="Tahoma"/>
                <a:ea typeface="Tahoma"/>
                <a:cs typeface="Tahoma"/>
              </a:rPr>
              <a:t>: </a:t>
            </a:r>
            <a:r>
              <a:rPr lang="en-US" dirty="0">
                <a:latin typeface="Tahoma"/>
                <a:ea typeface="Tahoma"/>
                <a:cs typeface="Tahoma"/>
              </a:rPr>
              <a:t>Collaborative partnership between </a:t>
            </a:r>
            <a:r>
              <a:rPr lang="en-US" dirty="0" err="1">
                <a:latin typeface="Tahoma"/>
                <a:ea typeface="Tahoma"/>
                <a:cs typeface="Tahoma"/>
              </a:rPr>
              <a:t>DaSy</a:t>
            </a:r>
            <a:r>
              <a:rPr lang="en-US" b="0" i="0" strike="noStrike" dirty="0">
                <a:effectLst/>
                <a:latin typeface="Tahoma"/>
                <a:ea typeface="Tahoma"/>
                <a:cs typeface="Tahoma"/>
              </a:rPr>
              <a:t>, ECTA and the Waters Center for Systems Change </a:t>
            </a:r>
            <a:r>
              <a:rPr lang="en-US" dirty="0">
                <a:latin typeface="Tahoma"/>
                <a:ea typeface="Tahoma"/>
                <a:cs typeface="Tahoma"/>
              </a:rPr>
              <a:t>with</a:t>
            </a:r>
            <a:r>
              <a:rPr lang="en-US" b="0" i="0" strike="noStrike" dirty="0">
                <a:effectLst/>
                <a:latin typeface="Tahoma"/>
                <a:ea typeface="Tahoma"/>
                <a:cs typeface="Tahoma"/>
              </a:rPr>
              <a:t> four states</a:t>
            </a:r>
            <a:r>
              <a:rPr lang="en-US" dirty="0">
                <a:latin typeface="Tahoma"/>
                <a:ea typeface="Tahoma"/>
                <a:cs typeface="Tahoma"/>
              </a:rPr>
              <a:t>:</a:t>
            </a:r>
            <a:r>
              <a:rPr lang="en-US" b="0" i="0" strike="noStrike" dirty="0">
                <a:effectLst/>
                <a:latin typeface="Tahoma"/>
                <a:ea typeface="Tahoma"/>
                <a:cs typeface="Tahoma"/>
              </a:rPr>
              <a:t> Arizona, Florida, Hawaii, Mississippi</a:t>
            </a:r>
          </a:p>
          <a:p>
            <a:pPr marL="0" indent="0" fontAlgn="base">
              <a:lnSpc>
                <a:spcPct val="114000"/>
              </a:lnSpc>
              <a:buNone/>
            </a:pPr>
            <a:r>
              <a:rPr lang="en-US" b="1" dirty="0">
                <a:latin typeface="Tahoma"/>
                <a:ea typeface="Tahoma"/>
                <a:cs typeface="Tahoma"/>
              </a:rPr>
              <a:t>How</a:t>
            </a:r>
            <a:r>
              <a:rPr lang="en-US" dirty="0">
                <a:latin typeface="Tahoma"/>
                <a:ea typeface="Tahoma"/>
                <a:cs typeface="Tahoma"/>
              </a:rPr>
              <a:t>: By building a culture of data use and developing the power of systems thinking through cross-state learning and sharing combined with individual state support. </a:t>
            </a:r>
            <a:endParaRPr lang="en-US" b="0" i="0" strike="noStrike" dirty="0">
              <a:effectLst/>
              <a:latin typeface="Tahoma"/>
              <a:ea typeface="Tahoma"/>
              <a:cs typeface="Tahoma"/>
            </a:endParaRPr>
          </a:p>
        </p:txBody>
      </p:sp>
    </p:spTree>
    <p:extLst>
      <p:ext uri="{BB962C8B-B14F-4D97-AF65-F5344CB8AC3E}">
        <p14:creationId xmlns:p14="http://schemas.microsoft.com/office/powerpoint/2010/main" val="47683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2279-6B9A-AE1D-8C68-4170A753838C}"/>
              </a:ext>
            </a:extLst>
          </p:cNvPr>
          <p:cNvSpPr>
            <a:spLocks noGrp="1"/>
          </p:cNvSpPr>
          <p:nvPr>
            <p:ph type="title"/>
          </p:nvPr>
        </p:nvSpPr>
        <p:spPr/>
        <p:txBody>
          <a:bodyPr>
            <a:normAutofit/>
          </a:bodyPr>
          <a:lstStyle/>
          <a:p>
            <a:r>
              <a:rPr lang="en-US" dirty="0"/>
              <a:t>Why it Matters</a:t>
            </a:r>
          </a:p>
        </p:txBody>
      </p:sp>
      <p:sp>
        <p:nvSpPr>
          <p:cNvPr id="3" name="Content Placeholder 2">
            <a:extLst>
              <a:ext uri="{FF2B5EF4-FFF2-40B4-BE49-F238E27FC236}">
                <a16:creationId xmlns:a16="http://schemas.microsoft.com/office/drawing/2014/main" id="{DA9C0BD3-6CF3-6E85-FA12-15717767B995}"/>
              </a:ext>
            </a:extLst>
          </p:cNvPr>
          <p:cNvSpPr>
            <a:spLocks noGrp="1"/>
          </p:cNvSpPr>
          <p:nvPr>
            <p:ph idx="1"/>
          </p:nvPr>
        </p:nvSpPr>
        <p:spPr>
          <a:xfrm>
            <a:off x="838200" y="1825625"/>
            <a:ext cx="10515600" cy="4270375"/>
          </a:xfrm>
        </p:spPr>
        <p:txBody>
          <a:bodyPr vert="horz" lIns="91440" tIns="45720" rIns="91440" bIns="45720" rtlCol="0" anchor="t">
            <a:normAutofit/>
          </a:bodyPr>
          <a:lstStyle/>
          <a:p>
            <a:pPr marL="0" indent="0" algn="l" rtl="0" fontAlgn="base">
              <a:lnSpc>
                <a:spcPct val="114000"/>
              </a:lnSpc>
              <a:spcAft>
                <a:spcPts val="6600"/>
              </a:spcAft>
              <a:buNone/>
            </a:pPr>
            <a:r>
              <a:rPr lang="en-US" b="0" i="0" dirty="0">
                <a:solidFill>
                  <a:srgbClr val="141414"/>
                </a:solidFill>
                <a:effectLst/>
                <a:highlight>
                  <a:srgbClr val="FFFFFF"/>
                </a:highlight>
              </a:rPr>
              <a:t>“This initiative empowers state teams to cultivate a culture in which data-driven decisions and systems thinking are integral to fostering positive and sustainable improvements in early childhood programs. No matter an individual’s role within a system, their actions influence the system’s behavior and the outcomes it produces. By equipping individuals and teams with the skills and knowledge to foster a culture of data use and adopt systems thinking, we can pave the way for lasting, impactful change.”</a:t>
            </a:r>
          </a:p>
          <a:p>
            <a:pPr marL="0" indent="0" algn="r" rtl="0" fontAlgn="base">
              <a:lnSpc>
                <a:spcPct val="100000"/>
              </a:lnSpc>
              <a:spcBef>
                <a:spcPts val="0"/>
              </a:spcBef>
              <a:buNone/>
            </a:pPr>
            <a:r>
              <a:rPr lang="en-US" sz="1300" strike="noStrike" dirty="0">
                <a:solidFill>
                  <a:srgbClr val="141414"/>
                </a:solidFill>
                <a:highlight>
                  <a:srgbClr val="FFFFFF"/>
                </a:highlight>
              </a:rPr>
              <a:t>From Creating Positive Change Through a Culture of Data Use and Systems Thinking blog</a:t>
            </a:r>
          </a:p>
          <a:p>
            <a:pPr marL="0" indent="0" algn="r" rtl="0" fontAlgn="base">
              <a:lnSpc>
                <a:spcPct val="100000"/>
              </a:lnSpc>
              <a:spcBef>
                <a:spcPts val="0"/>
              </a:spcBef>
              <a:buNone/>
            </a:pPr>
            <a:r>
              <a:rPr lang="en-US" sz="1300" b="0" i="0" strike="noStrike" dirty="0">
                <a:effectLst/>
              </a:rPr>
              <a:t>https://dasycenter.org/creating-positive-change-through-a-culture-of-data-use-and-systems-thinking/</a:t>
            </a:r>
          </a:p>
        </p:txBody>
      </p:sp>
    </p:spTree>
    <p:extLst>
      <p:ext uri="{BB962C8B-B14F-4D97-AF65-F5344CB8AC3E}">
        <p14:creationId xmlns:p14="http://schemas.microsoft.com/office/powerpoint/2010/main" val="4033694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6758" y="5701555"/>
            <a:ext cx="8298485" cy="1066800"/>
          </a:xfrm>
        </p:spPr>
        <p:txBody>
          <a:bodyPr>
            <a:norm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Data &amp; Systems Thinking Cohort</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Vancouver, Washington</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September 13-14, 2023</a:t>
            </a:r>
          </a:p>
        </p:txBody>
      </p:sp>
      <p:pic>
        <p:nvPicPr>
          <p:cNvPr id="3" name="Picture Placeholder 2" descr="A group picture of cohort members from Arizona, Florida, Hawaii, Mississippi, DaSy Center, Early Childhood Technical Assistance Center, and Waters Center for Systems Thinking."/>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a:xfrm>
            <a:off x="1369610" y="197204"/>
            <a:ext cx="9452780" cy="5432632"/>
          </a:xfrm>
        </p:spPr>
      </p:pic>
    </p:spTree>
    <p:extLst>
      <p:ext uri="{BB962C8B-B14F-4D97-AF65-F5344CB8AC3E}">
        <p14:creationId xmlns:p14="http://schemas.microsoft.com/office/powerpoint/2010/main" val="3722547623"/>
      </p:ext>
    </p:extLst>
  </p:cSld>
  <p:clrMapOvr>
    <a:masterClrMapping/>
  </p:clrMapOvr>
  <p:transition advTm="3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0130-DD81-2F2A-44E1-C7F826E91F4F}"/>
              </a:ext>
            </a:extLst>
          </p:cNvPr>
          <p:cNvSpPr>
            <a:spLocks noGrp="1"/>
          </p:cNvSpPr>
          <p:nvPr>
            <p:ph type="title"/>
          </p:nvPr>
        </p:nvSpPr>
        <p:spPr>
          <a:xfrm>
            <a:off x="1223264" y="6005754"/>
            <a:ext cx="9851136" cy="669365"/>
          </a:xfrm>
        </p:spPr>
        <p:txBody>
          <a:bodyPr>
            <a:noAutofit/>
          </a:bodyPr>
          <a:lstStyle/>
          <a:p>
            <a:pPr algn="ctr"/>
            <a:r>
              <a:rPr lang="en-US" sz="2400" dirty="0">
                <a:latin typeface="Tahoma"/>
                <a:ea typeface="Tahoma"/>
                <a:cs typeface="Tahoma"/>
              </a:rPr>
              <a:t>Rubber Band Exercise – where we are now and feeling the stretch to where we want to be.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Placeholder 5" descr="Pairs of people in a room stretching a long rubber band in rubber band exercise. ">
            <a:extLst>
              <a:ext uri="{FF2B5EF4-FFF2-40B4-BE49-F238E27FC236}">
                <a16:creationId xmlns:a16="http://schemas.microsoft.com/office/drawing/2014/main" id="{65BEA769-BD00-3DE7-2611-A3869330D07A}"/>
              </a:ext>
            </a:extLst>
          </p:cNvPr>
          <p:cNvPicPr>
            <a:picLocks noGrp="1" noChangeAspect="1"/>
          </p:cNvPicPr>
          <p:nvPr>
            <p:ph type="pic" sz="quarter" idx="10"/>
          </p:nvPr>
        </p:nvPicPr>
        <p:blipFill>
          <a:blip r:embed="rId3"/>
          <a:srcRect/>
          <a:stretch>
            <a:fillRect/>
          </a:stretch>
        </p:blipFill>
        <p:spPr/>
      </p:pic>
    </p:spTree>
    <p:extLst>
      <p:ext uri="{BB962C8B-B14F-4D97-AF65-F5344CB8AC3E}">
        <p14:creationId xmlns:p14="http://schemas.microsoft.com/office/powerpoint/2010/main" val="1829118249"/>
      </p:ext>
    </p:extLst>
  </p:cSld>
  <p:clrMapOvr>
    <a:masterClrMapping/>
  </p:clrMapOvr>
  <p:transition advTm="3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7DE4E3-85EB-F822-813B-99DAB7BE4E5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Cohort Members at In-Person Meeting Doing an Activity</a:t>
            </a:r>
          </a:p>
        </p:txBody>
      </p:sp>
      <p:pic>
        <p:nvPicPr>
          <p:cNvPr id="6" name="Picture Placeholder 5" descr="A group of people sitting around a table attempting to balance peacock feathers on their fingertips.">
            <a:extLst>
              <a:ext uri="{FF2B5EF4-FFF2-40B4-BE49-F238E27FC236}">
                <a16:creationId xmlns:a16="http://schemas.microsoft.com/office/drawing/2014/main" id="{77456A77-5637-0786-8E70-696CA16A37CA}"/>
              </a:ext>
            </a:extLst>
          </p:cNvPr>
          <p:cNvPicPr>
            <a:picLocks noGrp="1" noChangeAspect="1"/>
          </p:cNvPicPr>
          <p:nvPr>
            <p:ph type="pic" sz="quarter" idx="4294967295"/>
          </p:nvPr>
        </p:nvPicPr>
        <p:blipFill rotWithShape="1">
          <a:blip r:embed="rId3"/>
          <a:srcRect t="22561"/>
          <a:stretch/>
        </p:blipFill>
        <p:spPr>
          <a:xfrm>
            <a:off x="730250" y="295275"/>
            <a:ext cx="10731500" cy="5240552"/>
          </a:xfrm>
        </p:spPr>
      </p:pic>
      <p:sp>
        <p:nvSpPr>
          <p:cNvPr id="2" name="Title 1">
            <a:extLst>
              <a:ext uri="{FF2B5EF4-FFF2-40B4-BE49-F238E27FC236}">
                <a16:creationId xmlns:a16="http://schemas.microsoft.com/office/drawing/2014/main" id="{B5EA2D2B-771B-A875-E3F7-FF182A53B9EF}"/>
              </a:ext>
            </a:extLst>
          </p:cNvPr>
          <p:cNvSpPr txBox="1">
            <a:spLocks/>
          </p:cNvSpPr>
          <p:nvPr/>
        </p:nvSpPr>
        <p:spPr>
          <a:xfrm>
            <a:off x="0" y="5715000"/>
            <a:ext cx="12191999" cy="102197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latin typeface="Tahoma"/>
                <a:ea typeface="Tahoma"/>
                <a:cs typeface="Tahoma"/>
              </a:rPr>
              <a:t>A balancing act…f</a:t>
            </a:r>
            <a:r>
              <a:rPr lang="en-US" sz="2400">
                <a:latin typeface="Tahoma"/>
                <a:ea typeface="+mj-lt"/>
                <a:cs typeface="+mj-lt"/>
              </a:rPr>
              <a:t>ocus on the point of contact with your finger and see what happens…shift your focus up to the beautiful feather for a different experience!</a:t>
            </a:r>
            <a:endParaRPr lang="en-US" sz="2400">
              <a:latin typeface="Tahoma"/>
              <a:ea typeface="Tahoma"/>
              <a:cs typeface="Tahoma"/>
            </a:endParaRPr>
          </a:p>
        </p:txBody>
      </p:sp>
    </p:spTree>
    <p:extLst>
      <p:ext uri="{BB962C8B-B14F-4D97-AF65-F5344CB8AC3E}">
        <p14:creationId xmlns:p14="http://schemas.microsoft.com/office/powerpoint/2010/main" val="273808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F650F-BEAD-8C6A-041E-B459C01F4AF5}"/>
              </a:ext>
            </a:extLst>
          </p:cNvPr>
          <p:cNvSpPr>
            <a:spLocks noGrp="1"/>
          </p:cNvSpPr>
          <p:nvPr>
            <p:ph type="title"/>
          </p:nvPr>
        </p:nvSpPr>
        <p:spPr/>
        <p:txBody>
          <a:bodyPr/>
          <a:lstStyle/>
          <a:p>
            <a:r>
              <a:rPr lang="en-US" dirty="0">
                <a:latin typeface="Tahoma"/>
                <a:ea typeface="Tahoma"/>
                <a:cs typeface="Tahoma"/>
              </a:rPr>
              <a:t>Habits Warm-up Exercise</a:t>
            </a:r>
            <a:endParaRPr lang="en-US" dirty="0"/>
          </a:p>
        </p:txBody>
      </p:sp>
      <p:pic>
        <p:nvPicPr>
          <p:cNvPr id="10" name="Picture 9" descr="&quot; &quot;">
            <a:extLst>
              <a:ext uri="{FF2B5EF4-FFF2-40B4-BE49-F238E27FC236}">
                <a16:creationId xmlns:a16="http://schemas.microsoft.com/office/drawing/2014/main" id="{FB5FAA3D-EF8E-1300-7481-DBF59A40E57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70672" y="2114550"/>
            <a:ext cx="4912995" cy="3322320"/>
          </a:xfrm>
          <a:prstGeom prst="rect">
            <a:avLst/>
          </a:prstGeom>
        </p:spPr>
      </p:pic>
      <p:pic>
        <p:nvPicPr>
          <p:cNvPr id="9" name="Picture 8" descr="&quot; &quot;">
            <a:extLst>
              <a:ext uri="{FF2B5EF4-FFF2-40B4-BE49-F238E27FC236}">
                <a16:creationId xmlns:a16="http://schemas.microsoft.com/office/drawing/2014/main" id="{73D1367A-3A50-DEB1-BAAC-20EE1B1E77E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659177" y="365125"/>
            <a:ext cx="1708785" cy="5495925"/>
          </a:xfrm>
          <a:prstGeom prst="rect">
            <a:avLst/>
          </a:prstGeom>
        </p:spPr>
      </p:pic>
    </p:spTree>
    <p:extLst>
      <p:ext uri="{BB962C8B-B14F-4D97-AF65-F5344CB8AC3E}">
        <p14:creationId xmlns:p14="http://schemas.microsoft.com/office/powerpoint/2010/main" val="253417263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A696E757712E49A4EE3832132476BA" ma:contentTypeVersion="15" ma:contentTypeDescription="Create a new document." ma:contentTypeScope="" ma:versionID="fca6e3e09850825b57a8c4818c82256c">
  <xsd:schema xmlns:xsd="http://www.w3.org/2001/XMLSchema" xmlns:xs="http://www.w3.org/2001/XMLSchema" xmlns:p="http://schemas.microsoft.com/office/2006/metadata/properties" xmlns:ns2="b3245466-0b52-4ddb-9817-de244ffbfdfa" xmlns:ns3="9389f5b4-ce8b-4c9c-9f0b-be74c383084a" targetNamespace="http://schemas.microsoft.com/office/2006/metadata/properties" ma:root="true" ma:fieldsID="3d9bb8ae82b2b7f708219da19c06544a" ns2:_="" ns3:_="">
    <xsd:import namespace="b3245466-0b52-4ddb-9817-de244ffbfdfa"/>
    <xsd:import namespace="9389f5b4-ce8b-4c9c-9f0b-be74c383084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245466-0b52-4ddb-9817-de244ffbfd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2445cae-00a8-41b2-b692-3298960a86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9f5b4-ce8b-4c9c-9f0b-be74c38308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9b5793-c82e-43e6-8580-f136cc3fd639}" ma:internalName="TaxCatchAll" ma:showField="CatchAllData" ma:web="9389f5b4-ce8b-4c9c-9f0b-be74c383084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389f5b4-ce8b-4c9c-9f0b-be74c383084a" xsi:nil="true"/>
    <lcf76f155ced4ddcb4097134ff3c332f xmlns="b3245466-0b52-4ddb-9817-de244ffbfd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8AC154-197B-4585-89EB-5DD134FE9131}">
  <ds:schemaRefs>
    <ds:schemaRef ds:uri="http://schemas.microsoft.com/sharepoint/v3/contenttype/forms"/>
  </ds:schemaRefs>
</ds:datastoreItem>
</file>

<file path=customXml/itemProps2.xml><?xml version="1.0" encoding="utf-8"?>
<ds:datastoreItem xmlns:ds="http://schemas.openxmlformats.org/officeDocument/2006/customXml" ds:itemID="{2154AFD5-34C4-47C3-BDD1-A2B9BB44022A}">
  <ds:schemaRefs>
    <ds:schemaRef ds:uri="9389f5b4-ce8b-4c9c-9f0b-be74c383084a"/>
    <ds:schemaRef ds:uri="b3245466-0b52-4ddb-9817-de244ffbfd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6E9B44-3261-49FB-A8EB-E802A582A4BF}">
  <ds:schemaRefs>
    <ds:schemaRef ds:uri="b3245466-0b52-4ddb-9817-de244ffbfdfa"/>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9389f5b4-ce8b-4c9c-9f0b-be74c383084a"/>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115</TotalTime>
  <Words>1444</Words>
  <Application>Microsoft Office PowerPoint</Application>
  <PresentationFormat>Widescreen</PresentationFormat>
  <Paragraphs>149</Paragraphs>
  <Slides>21</Slides>
  <Notes>19</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1_Office Theme</vt:lpstr>
      <vt:lpstr>Office Theme</vt:lpstr>
      <vt:lpstr>Create Positive Change Through Data Culture and Systems Thinking</vt:lpstr>
      <vt:lpstr>Continuum Activity</vt:lpstr>
      <vt:lpstr>Agenda</vt:lpstr>
      <vt:lpstr>Data and Systems Thinking for Systems Change Cohort</vt:lpstr>
      <vt:lpstr>Why it Matters</vt:lpstr>
      <vt:lpstr>Data &amp; Systems Thinking Cohort Vancouver, Washington September 13-14, 2023</vt:lpstr>
      <vt:lpstr>Rubber Band Exercise – where we are now and feeling the stretch to where we want to be. </vt:lpstr>
      <vt:lpstr>Cohort Members at In-Person Meeting Doing an Activity</vt:lpstr>
      <vt:lpstr>Habits Warm-up Exercise</vt:lpstr>
      <vt:lpstr>Habits of a Systems Thinker Card Deck</vt:lpstr>
      <vt:lpstr>What to notice about each Habit card</vt:lpstr>
      <vt:lpstr>How are you already a Systems Thinker?</vt:lpstr>
      <vt:lpstr>What do you hear?</vt:lpstr>
      <vt:lpstr>Panel Discussion</vt:lpstr>
      <vt:lpstr>State Panelists</vt:lpstr>
      <vt:lpstr>The System Thinking  Iceberg</vt:lpstr>
      <vt:lpstr>Panel Discussion 2</vt:lpstr>
      <vt:lpstr>Resources  </vt:lpstr>
      <vt:lpstr>Connect With Your DaSy Liaison </vt:lpstr>
      <vt:lpstr>Wrap-Up Reflections</vt:lpstr>
      <vt:lpstr>Thank You, Evaluation Reminder, Center Info</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Data and Systems Thinking for Systems Change Cohort</dc:title>
  <dc:creator>Tracy Benson, Gabby Kibler, Kathryn Morrison, Jenna Nguyen, Charlene Robles, Sally Shepherd</dc:creator>
  <cp:lastModifiedBy>Roxanne Jones</cp:lastModifiedBy>
  <cp:revision>5</cp:revision>
  <cp:lastPrinted>2024-08-16T03:39:59Z</cp:lastPrinted>
  <dcterms:created xsi:type="dcterms:W3CDTF">2024-06-17T19:39:42Z</dcterms:created>
  <dcterms:modified xsi:type="dcterms:W3CDTF">2024-11-18T22:58:40Z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0x010100EAA696E757712E49A4EE3832132476BA</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