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1" r:id="rId4"/>
    <p:sldMasterId id="2147483738" r:id="rId5"/>
    <p:sldMasterId id="2147483760" r:id="rId6"/>
  </p:sldMasterIdLst>
  <p:notesMasterIdLst>
    <p:notesMasterId r:id="rId41"/>
  </p:notesMasterIdLst>
  <p:sldIdLst>
    <p:sldId id="647" r:id="rId7"/>
    <p:sldId id="651" r:id="rId8"/>
    <p:sldId id="536" r:id="rId9"/>
    <p:sldId id="506" r:id="rId10"/>
    <p:sldId id="627" r:id="rId11"/>
    <p:sldId id="537" r:id="rId12"/>
    <p:sldId id="539" r:id="rId13"/>
    <p:sldId id="551" r:id="rId14"/>
    <p:sldId id="616" r:id="rId15"/>
    <p:sldId id="557" r:id="rId16"/>
    <p:sldId id="558" r:id="rId17"/>
    <p:sldId id="555" r:id="rId18"/>
    <p:sldId id="511" r:id="rId19"/>
    <p:sldId id="639" r:id="rId20"/>
    <p:sldId id="335" r:id="rId21"/>
    <p:sldId id="580" r:id="rId22"/>
    <p:sldId id="332" r:id="rId23"/>
    <p:sldId id="383" r:id="rId24"/>
    <p:sldId id="258" r:id="rId25"/>
    <p:sldId id="4255" r:id="rId26"/>
    <p:sldId id="387" r:id="rId27"/>
    <p:sldId id="389" r:id="rId28"/>
    <p:sldId id="390" r:id="rId29"/>
    <p:sldId id="392" r:id="rId30"/>
    <p:sldId id="394" r:id="rId31"/>
    <p:sldId id="398" r:id="rId32"/>
    <p:sldId id="4254" r:id="rId33"/>
    <p:sldId id="282" r:id="rId34"/>
    <p:sldId id="281" r:id="rId35"/>
    <p:sldId id="645" r:id="rId36"/>
    <p:sldId id="649" r:id="rId37"/>
    <p:sldId id="650" r:id="rId38"/>
    <p:sldId id="479" r:id="rId39"/>
    <p:sldId id="636"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09089DB-1345-4B0E-8F35-6518CED5DAD3}">
          <p14:sldIdLst>
            <p14:sldId id="647"/>
            <p14:sldId id="651"/>
            <p14:sldId id="536"/>
            <p14:sldId id="506"/>
            <p14:sldId id="627"/>
            <p14:sldId id="537"/>
          </p14:sldIdLst>
        </p14:section>
        <p14:section name="Session 1: Background, role" id="{8487C65B-978B-4D6C-99A0-3180303599ED}">
          <p14:sldIdLst>
            <p14:sldId id="539"/>
            <p14:sldId id="551"/>
            <p14:sldId id="616"/>
            <p14:sldId id="557"/>
            <p14:sldId id="558"/>
            <p14:sldId id="555"/>
            <p14:sldId id="511"/>
            <p14:sldId id="639"/>
          </p14:sldIdLst>
        </p14:section>
        <p14:section name="Session 2: Data, Equity, Why" id="{F277BF6D-B802-47BF-A213-823B7B138906}">
          <p14:sldIdLst>
            <p14:sldId id="335"/>
            <p14:sldId id="580"/>
            <p14:sldId id="332"/>
          </p14:sldIdLst>
        </p14:section>
        <p14:section name="Session 3: LTA!" id="{81700D9F-1178-41BE-B291-3D8CCE471A27}">
          <p14:sldIdLst>
            <p14:sldId id="383"/>
            <p14:sldId id="258"/>
            <p14:sldId id="4255"/>
            <p14:sldId id="387"/>
            <p14:sldId id="389"/>
            <p14:sldId id="390"/>
            <p14:sldId id="392"/>
            <p14:sldId id="394"/>
            <p14:sldId id="398"/>
            <p14:sldId id="4254"/>
          </p14:sldIdLst>
        </p14:section>
        <p14:section name="Session 4: SPP/APR, practice" id="{3F579632-7E99-4B55-9D5F-6D4EE68F729C}">
          <p14:sldIdLst>
            <p14:sldId id="282"/>
            <p14:sldId id="281"/>
            <p14:sldId id="645"/>
            <p14:sldId id="649"/>
            <p14:sldId id="650"/>
          </p14:sldIdLst>
        </p14:section>
        <p14:section name="Session 4.3??" id="{ACC9912D-F821-4DC2-AEAC-8B5184E84753}">
          <p14:sldIdLst>
            <p14:sldId id="479"/>
          </p14:sldIdLst>
        </p14:section>
        <p14:section name="Terry's data activity" id="{6253671C-049E-4644-B305-2E3FEE6D8F05}">
          <p14:sldIdLst>
            <p14:sldId id="63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C12F008-25D9-1FCE-FC0E-F86C148DDC18}" name="Terry Long" initials="TL" userId="S::terry.long_sped-data.com#ext#@sriit.onmicrosoft.com::7ec6d717-8f35-40f9-960b-6cfe4cda664b" providerId="AD"/>
  <p188:author id="{54899419-AE08-F343-1CD0-0C066AE0D1C5}" name="Grace Kelley" initials="GK" userId="Grace Kelley" providerId="None"/>
  <p188:author id="{78CF0926-4D45-6991-AD57-9B8A6022C261}" name="Cindy Weigel" initials="CW" userId="Cindy Weigel" providerId="None"/>
  <p188:author id="{5FA6C627-6FAB-46FA-C979-3E099D375225}" name="Grace Kelley" initials="GK" userId="S::gkelley@sriinternational.com::05501824-1d16-43a2-830c-5b0632cbb6ef" providerId="AD"/>
  <p188:author id="{C2284C36-5784-7533-9944-87B97D72EDC9}" name="Ann Kinney" initials="AK" userId="S::aek_parentnetworkwny.org#ext#@sriit.onmicrosoft.com::91284344-975f-4cd7-8793-2a6d5aa3835e" providerId="AD"/>
  <p188:author id="{A2625342-06D1-EFCA-F744-D7F55A138F39}" name="Cindy Weigel" initials="CW" userId="S::cweigel@sriinternational.com::b4ff61b7-bdd8-4359-a64a-fa7e49fb0acc" providerId="AD"/>
  <p188:author id="{860AC244-04B2-8E33-3B51-7A7930AC3BCE}" name="Kate Ferguson" initials="KF" userId="Kate Ferguson" providerId="None"/>
  <p188:author id="{B541BA5D-543C-7CEA-4BEB-4CAA9055B88E}" name="Grace Kelley" initials="GK" userId="S::GKelley@sriinternational.com::05501824-1d16-43a2-830c-5b0632cbb6ef" providerId="AD"/>
  <p188:author id="{C2ECF064-7AA1-4451-E7EB-8F5F43E7E14E}" name="Susan Barlow" initials="SB" userId="S::srb_parentnetworkwny.org#ext#@sriit.onmicrosoft.com::e55f7e32-ef8e-4724-8ba5-fe5401965fba" providerId="AD"/>
  <p188:author id="{76A0696E-3D2D-0F39-7F79-242F41A4CF0B}" name="Annonymous" initials="--" userId="Annonymous" providerId="None"/>
  <p188:author id="{2239B079-C163-797C-43E1-A065C0CEF274}" name="Cindy Weigel" initials="CW" userId="S::cindy.weigel@sri.com::32c943cc-43ac-4510-98cd-1d8ebd17952b" providerId="AD"/>
  <p188:author id="{A3AB5CC0-3DE4-B5AE-57F4-EE950FA06DEF}" name="--" initials="--" userId="--" providerId="None"/>
  <p188:author id="{B8287BCD-A720-E785-9DFA-84977183171C}" name="ruth.littlefield@nasdse.org" initials="ru" userId="S::ruth.littlefield_nasdse.org#ext#@sriit.onmicrosoft.com::a0949163-4f67-46ed-84c1-f228f897e3b7" providerId="AD"/>
  <p188:author id="{449765D0-9FD2-4D4C-30CE-422E0D809504}" name="Michelle Lewis" initials="ML" userId="S::mlewis_picnh.org#ext#@sriit.onmicrosoft.com::1dd397f5-0341-4cab-9b59-82026de79349" providerId="AD"/>
  <p188:author id="{A74646D8-984C-FBD4-5117-409F756943D2}" name="Susan Barlow" initials="SB" userId="S::srb_parentnetworkwny.org#ext#@sriit.onmicrosoft.com::f4a7c7ab-eba1-41d6-880e-f5df68711142" providerId="AD"/>
  <p188:author id="{31CA9FE3-B21C-F8FA-F7A7-914D84473464}" name="Katherine Necochea Tinco" initials="KT" userId="S::knecocheatinco@sriinternational.com::84fc9ecc-493e-49fa-8e91-ade4184e028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6FC6"/>
    <a:srgbClr val="1545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B8FBA8-DB36-4E50-9541-C9E9CF39CA1A}" v="139" dt="2024-04-25T23:32:14.8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78" autoAdjust="0"/>
    <p:restoredTop sz="86335" autoAdjust="0"/>
  </p:normalViewPr>
  <p:slideViewPr>
    <p:cSldViewPr snapToGrid="0">
      <p:cViewPr varScale="1">
        <p:scale>
          <a:sx n="71" d="100"/>
          <a:sy n="71" d="100"/>
        </p:scale>
        <p:origin x="84" y="60"/>
      </p:cViewPr>
      <p:guideLst>
        <p:guide orient="horz" pos="2160"/>
        <p:guide pos="3840"/>
      </p:guideLst>
    </p:cSldViewPr>
  </p:slideViewPr>
  <p:outlineViewPr>
    <p:cViewPr>
      <p:scale>
        <a:sx n="33" d="100"/>
        <a:sy n="33" d="100"/>
      </p:scale>
      <p:origin x="0" y="-22554"/>
    </p:cViewPr>
  </p:outlin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 Id="rId48" Type="http://schemas.microsoft.com/office/2018/10/relationships/authors" Target="author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microsoft.com/office/2016/11/relationships/changesInfo" Target="changesInfos/changesInfo1.xml"/><Relationship Id="rId20" Type="http://schemas.openxmlformats.org/officeDocument/2006/relationships/slide" Target="slides/slide14.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xanne Jones" userId="eee357d1-15dd-4a73-981c-b7041387288c" providerId="ADAL" clId="{07B8FBA8-DB36-4E50-9541-C9E9CF39CA1A}"/>
    <pc:docChg chg="modSld">
      <pc:chgData name="Roxanne Jones" userId="eee357d1-15dd-4a73-981c-b7041387288c" providerId="ADAL" clId="{07B8FBA8-DB36-4E50-9541-C9E9CF39CA1A}" dt="2024-04-25T23:32:14.874" v="115" actId="14429"/>
      <pc:docMkLst>
        <pc:docMk/>
      </pc:docMkLst>
      <pc:sldChg chg="modSp">
        <pc:chgData name="Roxanne Jones" userId="eee357d1-15dd-4a73-981c-b7041387288c" providerId="ADAL" clId="{07B8FBA8-DB36-4E50-9541-C9E9CF39CA1A}" dt="2024-04-25T23:32:14.874" v="115" actId="14429"/>
        <pc:sldMkLst>
          <pc:docMk/>
          <pc:sldMk cId="2852137520" sldId="282"/>
        </pc:sldMkLst>
        <pc:spChg chg="mod">
          <ac:chgData name="Roxanne Jones" userId="eee357d1-15dd-4a73-981c-b7041387288c" providerId="ADAL" clId="{07B8FBA8-DB36-4E50-9541-C9E9CF39CA1A}" dt="2024-04-25T23:32:14.874" v="115" actId="14429"/>
          <ac:spMkLst>
            <pc:docMk/>
            <pc:sldMk cId="2852137520" sldId="282"/>
            <ac:spMk id="2" creationId="{96DA90F8-3FCB-A645-8CEA-5E7C7B9C474D}"/>
          </ac:spMkLst>
        </pc:spChg>
      </pc:sldChg>
      <pc:sldChg chg="modSp">
        <pc:chgData name="Roxanne Jones" userId="eee357d1-15dd-4a73-981c-b7041387288c" providerId="ADAL" clId="{07B8FBA8-DB36-4E50-9541-C9E9CF39CA1A}" dt="2024-04-25T23:09:11.061" v="19" actId="20577"/>
        <pc:sldMkLst>
          <pc:docMk/>
          <pc:sldMk cId="1253756935" sldId="332"/>
        </pc:sldMkLst>
        <pc:spChg chg="mod">
          <ac:chgData name="Roxanne Jones" userId="eee357d1-15dd-4a73-981c-b7041387288c" providerId="ADAL" clId="{07B8FBA8-DB36-4E50-9541-C9E9CF39CA1A}" dt="2024-04-25T23:09:04.263" v="17" actId="27636"/>
          <ac:spMkLst>
            <pc:docMk/>
            <pc:sldMk cId="1253756935" sldId="332"/>
            <ac:spMk id="2" creationId="{D508CE41-E7E0-2E4E-B02F-223C4BFA485A}"/>
          </ac:spMkLst>
        </pc:spChg>
        <pc:spChg chg="mod">
          <ac:chgData name="Roxanne Jones" userId="eee357d1-15dd-4a73-981c-b7041387288c" providerId="ADAL" clId="{07B8FBA8-DB36-4E50-9541-C9E9CF39CA1A}" dt="2024-04-25T23:09:11.061" v="19" actId="20577"/>
          <ac:spMkLst>
            <pc:docMk/>
            <pc:sldMk cId="1253756935" sldId="332"/>
            <ac:spMk id="3" creationId="{CC72BBE5-1980-6845-9E68-C274E9D90E06}"/>
          </ac:spMkLst>
        </pc:spChg>
      </pc:sldChg>
      <pc:sldChg chg="modSp">
        <pc:chgData name="Roxanne Jones" userId="eee357d1-15dd-4a73-981c-b7041387288c" providerId="ADAL" clId="{07B8FBA8-DB36-4E50-9541-C9E9CF39CA1A}" dt="2024-04-25T23:31:32.883" v="113"/>
        <pc:sldMkLst>
          <pc:docMk/>
          <pc:sldMk cId="2377155880" sldId="387"/>
        </pc:sldMkLst>
        <pc:spChg chg="mod">
          <ac:chgData name="Roxanne Jones" userId="eee357d1-15dd-4a73-981c-b7041387288c" providerId="ADAL" clId="{07B8FBA8-DB36-4E50-9541-C9E9CF39CA1A}" dt="2024-04-25T23:31:32.883" v="113"/>
          <ac:spMkLst>
            <pc:docMk/>
            <pc:sldMk cId="2377155880" sldId="387"/>
            <ac:spMk id="2" creationId="{FDB53BF2-C537-6094-EE90-B7BD58162236}"/>
          </ac:spMkLst>
        </pc:spChg>
      </pc:sldChg>
      <pc:sldChg chg="modSp">
        <pc:chgData name="Roxanne Jones" userId="eee357d1-15dd-4a73-981c-b7041387288c" providerId="ADAL" clId="{07B8FBA8-DB36-4E50-9541-C9E9CF39CA1A}" dt="2024-04-25T23:09:31.907" v="22" actId="20577"/>
        <pc:sldMkLst>
          <pc:docMk/>
          <pc:sldMk cId="3387552020" sldId="389"/>
        </pc:sldMkLst>
        <pc:spChg chg="mod">
          <ac:chgData name="Roxanne Jones" userId="eee357d1-15dd-4a73-981c-b7041387288c" providerId="ADAL" clId="{07B8FBA8-DB36-4E50-9541-C9E9CF39CA1A}" dt="2024-04-25T23:09:31.907" v="22" actId="20577"/>
          <ac:spMkLst>
            <pc:docMk/>
            <pc:sldMk cId="3387552020" sldId="389"/>
            <ac:spMk id="3" creationId="{34772FC8-FCCC-8357-5AFC-E273BF2BC68E}"/>
          </ac:spMkLst>
        </pc:spChg>
      </pc:sldChg>
      <pc:sldChg chg="modSp">
        <pc:chgData name="Roxanne Jones" userId="eee357d1-15dd-4a73-981c-b7041387288c" providerId="ADAL" clId="{07B8FBA8-DB36-4E50-9541-C9E9CF39CA1A}" dt="2024-04-25T23:09:35.939" v="23" actId="20577"/>
        <pc:sldMkLst>
          <pc:docMk/>
          <pc:sldMk cId="2068829915" sldId="390"/>
        </pc:sldMkLst>
        <pc:spChg chg="mod">
          <ac:chgData name="Roxanne Jones" userId="eee357d1-15dd-4a73-981c-b7041387288c" providerId="ADAL" clId="{07B8FBA8-DB36-4E50-9541-C9E9CF39CA1A}" dt="2024-04-25T23:09:35.939" v="23" actId="20577"/>
          <ac:spMkLst>
            <pc:docMk/>
            <pc:sldMk cId="2068829915" sldId="390"/>
            <ac:spMk id="3" creationId="{34772FC8-FCCC-8357-5AFC-E273BF2BC68E}"/>
          </ac:spMkLst>
        </pc:spChg>
      </pc:sldChg>
      <pc:sldChg chg="modSp">
        <pc:chgData name="Roxanne Jones" userId="eee357d1-15dd-4a73-981c-b7041387288c" providerId="ADAL" clId="{07B8FBA8-DB36-4E50-9541-C9E9CF39CA1A}" dt="2024-04-25T23:16:46.824" v="82" actId="6549"/>
        <pc:sldMkLst>
          <pc:docMk/>
          <pc:sldMk cId="2602608214" sldId="394"/>
        </pc:sldMkLst>
        <pc:spChg chg="mod">
          <ac:chgData name="Roxanne Jones" userId="eee357d1-15dd-4a73-981c-b7041387288c" providerId="ADAL" clId="{07B8FBA8-DB36-4E50-9541-C9E9CF39CA1A}" dt="2024-04-25T23:16:46.824" v="82" actId="6549"/>
          <ac:spMkLst>
            <pc:docMk/>
            <pc:sldMk cId="2602608214" sldId="394"/>
            <ac:spMk id="3" creationId="{CD094BEF-6938-3DBB-C441-271F19A53A7A}"/>
          </ac:spMkLst>
        </pc:spChg>
      </pc:sldChg>
      <pc:sldChg chg="modSp">
        <pc:chgData name="Roxanne Jones" userId="eee357d1-15dd-4a73-981c-b7041387288c" providerId="ADAL" clId="{07B8FBA8-DB36-4E50-9541-C9E9CF39CA1A}" dt="2024-04-25T23:08:28.582" v="6" actId="20577"/>
        <pc:sldMkLst>
          <pc:docMk/>
          <pc:sldMk cId="2939976163" sldId="506"/>
        </pc:sldMkLst>
        <pc:spChg chg="mod">
          <ac:chgData name="Roxanne Jones" userId="eee357d1-15dd-4a73-981c-b7041387288c" providerId="ADAL" clId="{07B8FBA8-DB36-4E50-9541-C9E9CF39CA1A}" dt="2024-04-25T23:08:28.582" v="6" actId="20577"/>
          <ac:spMkLst>
            <pc:docMk/>
            <pc:sldMk cId="2939976163" sldId="506"/>
            <ac:spMk id="3" creationId="{CC72BBE5-1980-6845-9E68-C274E9D90E06}"/>
          </ac:spMkLst>
        </pc:spChg>
      </pc:sldChg>
      <pc:sldChg chg="modSp">
        <pc:chgData name="Roxanne Jones" userId="eee357d1-15dd-4a73-981c-b7041387288c" providerId="ADAL" clId="{07B8FBA8-DB36-4E50-9541-C9E9CF39CA1A}" dt="2024-04-25T23:16:25.307" v="81" actId="6549"/>
        <pc:sldMkLst>
          <pc:docMk/>
          <pc:sldMk cId="3165865440" sldId="551"/>
        </pc:sldMkLst>
        <pc:spChg chg="mod">
          <ac:chgData name="Roxanne Jones" userId="eee357d1-15dd-4a73-981c-b7041387288c" providerId="ADAL" clId="{07B8FBA8-DB36-4E50-9541-C9E9CF39CA1A}" dt="2024-04-25T23:16:25.307" v="81" actId="6549"/>
          <ac:spMkLst>
            <pc:docMk/>
            <pc:sldMk cId="3165865440" sldId="551"/>
            <ac:spMk id="4" creationId="{E9C2C452-2811-44A7-B4F0-0EBFB759A647}"/>
          </ac:spMkLst>
        </pc:spChg>
      </pc:sldChg>
      <pc:sldChg chg="modSp">
        <pc:chgData name="Roxanne Jones" userId="eee357d1-15dd-4a73-981c-b7041387288c" providerId="ADAL" clId="{07B8FBA8-DB36-4E50-9541-C9E9CF39CA1A}" dt="2024-04-25T23:08:56.429" v="15" actId="20577"/>
        <pc:sldMkLst>
          <pc:docMk/>
          <pc:sldMk cId="1752311224" sldId="558"/>
        </pc:sldMkLst>
        <pc:spChg chg="mod">
          <ac:chgData name="Roxanne Jones" userId="eee357d1-15dd-4a73-981c-b7041387288c" providerId="ADAL" clId="{07B8FBA8-DB36-4E50-9541-C9E9CF39CA1A}" dt="2024-04-25T23:08:56.429" v="15" actId="20577"/>
          <ac:spMkLst>
            <pc:docMk/>
            <pc:sldMk cId="1752311224" sldId="558"/>
            <ac:spMk id="3" creationId="{CC72BBE5-1980-6845-9E68-C274E9D90E06}"/>
          </ac:spMkLst>
        </pc:spChg>
      </pc:sldChg>
      <pc:sldChg chg="modSp">
        <pc:chgData name="Roxanne Jones" userId="eee357d1-15dd-4a73-981c-b7041387288c" providerId="ADAL" clId="{07B8FBA8-DB36-4E50-9541-C9E9CF39CA1A}" dt="2024-04-25T23:22:00.085" v="108" actId="14100"/>
        <pc:sldMkLst>
          <pc:docMk/>
          <pc:sldMk cId="472597159" sldId="627"/>
        </pc:sldMkLst>
        <pc:spChg chg="mod">
          <ac:chgData name="Roxanne Jones" userId="eee357d1-15dd-4a73-981c-b7041387288c" providerId="ADAL" clId="{07B8FBA8-DB36-4E50-9541-C9E9CF39CA1A}" dt="2024-04-25T23:22:00.085" v="108" actId="14100"/>
          <ac:spMkLst>
            <pc:docMk/>
            <pc:sldMk cId="472597159" sldId="627"/>
            <ac:spMk id="3" creationId="{75003247-1D84-A45E-31F9-1F94EE0EB24C}"/>
          </ac:spMkLst>
        </pc:spChg>
      </pc:sldChg>
      <pc:sldChg chg="modSp">
        <pc:chgData name="Roxanne Jones" userId="eee357d1-15dd-4a73-981c-b7041387288c" providerId="ADAL" clId="{07B8FBA8-DB36-4E50-9541-C9E9CF39CA1A}" dt="2024-04-25T23:18:59.417" v="106" actId="27636"/>
        <pc:sldMkLst>
          <pc:docMk/>
          <pc:sldMk cId="2915327679" sldId="636"/>
        </pc:sldMkLst>
        <pc:spChg chg="mod">
          <ac:chgData name="Roxanne Jones" userId="eee357d1-15dd-4a73-981c-b7041387288c" providerId="ADAL" clId="{07B8FBA8-DB36-4E50-9541-C9E9CF39CA1A}" dt="2024-04-25T23:18:59.417" v="106" actId="27636"/>
          <ac:spMkLst>
            <pc:docMk/>
            <pc:sldMk cId="2915327679" sldId="636"/>
            <ac:spMk id="3" creationId="{5B2ABDC8-1042-B521-4F30-6272DDB79EDD}"/>
          </ac:spMkLst>
        </pc:spChg>
      </pc:sldChg>
      <pc:sldChg chg="modSp">
        <pc:chgData name="Roxanne Jones" userId="eee357d1-15dd-4a73-981c-b7041387288c" providerId="ADAL" clId="{07B8FBA8-DB36-4E50-9541-C9E9CF39CA1A}" dt="2024-04-25T23:17:11.574" v="87" actId="27636"/>
        <pc:sldMkLst>
          <pc:docMk/>
          <pc:sldMk cId="2646648106" sldId="645"/>
        </pc:sldMkLst>
        <pc:spChg chg="mod">
          <ac:chgData name="Roxanne Jones" userId="eee357d1-15dd-4a73-981c-b7041387288c" providerId="ADAL" clId="{07B8FBA8-DB36-4E50-9541-C9E9CF39CA1A}" dt="2024-04-25T23:17:11.574" v="87" actId="27636"/>
          <ac:spMkLst>
            <pc:docMk/>
            <pc:sldMk cId="2646648106" sldId="645"/>
            <ac:spMk id="8" creationId="{7794D221-BFBF-9E46-BC8C-8EE592DF87F7}"/>
          </ac:spMkLst>
        </pc:spChg>
      </pc:sldChg>
      <pc:sldChg chg="modSp">
        <pc:chgData name="Roxanne Jones" userId="eee357d1-15dd-4a73-981c-b7041387288c" providerId="ADAL" clId="{07B8FBA8-DB36-4E50-9541-C9E9CF39CA1A}" dt="2024-04-25T23:29:51.018" v="109"/>
        <pc:sldMkLst>
          <pc:docMk/>
          <pc:sldMk cId="3053944756" sldId="647"/>
        </pc:sldMkLst>
        <pc:spChg chg="mod">
          <ac:chgData name="Roxanne Jones" userId="eee357d1-15dd-4a73-981c-b7041387288c" providerId="ADAL" clId="{07B8FBA8-DB36-4E50-9541-C9E9CF39CA1A}" dt="2024-04-25T23:15:47.661" v="80" actId="1036"/>
          <ac:spMkLst>
            <pc:docMk/>
            <pc:sldMk cId="3053944756" sldId="647"/>
            <ac:spMk id="2" creationId="{C088334E-6C98-6746-9080-918888B03E0B}"/>
          </ac:spMkLst>
        </pc:spChg>
        <pc:picChg chg="mod">
          <ac:chgData name="Roxanne Jones" userId="eee357d1-15dd-4a73-981c-b7041387288c" providerId="ADAL" clId="{07B8FBA8-DB36-4E50-9541-C9E9CF39CA1A}" dt="2024-04-25T23:29:51.018" v="109"/>
          <ac:picMkLst>
            <pc:docMk/>
            <pc:sldMk cId="3053944756" sldId="647"/>
            <ac:picMk id="14" creationId="{CD11E601-3F7B-4343-8069-8F7DBEB137C9}"/>
          </ac:picMkLst>
        </pc:picChg>
      </pc:sldChg>
      <pc:sldChg chg="modSp">
        <pc:chgData name="Roxanne Jones" userId="eee357d1-15dd-4a73-981c-b7041387288c" providerId="ADAL" clId="{07B8FBA8-DB36-4E50-9541-C9E9CF39CA1A}" dt="2024-04-25T23:17:34.679" v="93" actId="27636"/>
        <pc:sldMkLst>
          <pc:docMk/>
          <pc:sldMk cId="2007229547" sldId="649"/>
        </pc:sldMkLst>
        <pc:spChg chg="mod">
          <ac:chgData name="Roxanne Jones" userId="eee357d1-15dd-4a73-981c-b7041387288c" providerId="ADAL" clId="{07B8FBA8-DB36-4E50-9541-C9E9CF39CA1A}" dt="2024-04-25T23:10:22.925" v="28" actId="6549"/>
          <ac:spMkLst>
            <pc:docMk/>
            <pc:sldMk cId="2007229547" sldId="649"/>
            <ac:spMk id="7" creationId="{8990F888-53FA-D24A-B5B9-C3B902FC028B}"/>
          </ac:spMkLst>
        </pc:spChg>
        <pc:spChg chg="mod">
          <ac:chgData name="Roxanne Jones" userId="eee357d1-15dd-4a73-981c-b7041387288c" providerId="ADAL" clId="{07B8FBA8-DB36-4E50-9541-C9E9CF39CA1A}" dt="2024-04-25T23:17:34.679" v="93" actId="27636"/>
          <ac:spMkLst>
            <pc:docMk/>
            <pc:sldMk cId="2007229547" sldId="649"/>
            <ac:spMk id="8" creationId="{7794D221-BFBF-9E46-BC8C-8EE592DF87F7}"/>
          </ac:spMkLst>
        </pc:spChg>
      </pc:sldChg>
      <pc:sldChg chg="modSp">
        <pc:chgData name="Roxanne Jones" userId="eee357d1-15dd-4a73-981c-b7041387288c" providerId="ADAL" clId="{07B8FBA8-DB36-4E50-9541-C9E9CF39CA1A}" dt="2024-04-25T23:18:27.638" v="100" actId="6549"/>
        <pc:sldMkLst>
          <pc:docMk/>
          <pc:sldMk cId="1461743241" sldId="650"/>
        </pc:sldMkLst>
        <pc:spChg chg="mod">
          <ac:chgData name="Roxanne Jones" userId="eee357d1-15dd-4a73-981c-b7041387288c" providerId="ADAL" clId="{07B8FBA8-DB36-4E50-9541-C9E9CF39CA1A}" dt="2024-04-25T23:18:27.638" v="100" actId="6549"/>
          <ac:spMkLst>
            <pc:docMk/>
            <pc:sldMk cId="1461743241" sldId="650"/>
            <ac:spMk id="4" creationId="{C7322012-D706-9553-058E-3B988190ED27}"/>
          </ac:spMkLst>
        </pc:spChg>
        <pc:spChg chg="mod">
          <ac:chgData name="Roxanne Jones" userId="eee357d1-15dd-4a73-981c-b7041387288c" providerId="ADAL" clId="{07B8FBA8-DB36-4E50-9541-C9E9CF39CA1A}" dt="2024-04-25T23:18:09.136" v="99" actId="20577"/>
          <ac:spMkLst>
            <pc:docMk/>
            <pc:sldMk cId="1461743241" sldId="650"/>
            <ac:spMk id="8" creationId="{7794D221-BFBF-9E46-BC8C-8EE592DF87F7}"/>
          </ac:spMkLst>
        </pc:spChg>
        <pc:spChg chg="mod">
          <ac:chgData name="Roxanne Jones" userId="eee357d1-15dd-4a73-981c-b7041387288c" providerId="ADAL" clId="{07B8FBA8-DB36-4E50-9541-C9E9CF39CA1A}" dt="2024-04-25T23:17:58.350" v="97" actId="14100"/>
          <ac:spMkLst>
            <pc:docMk/>
            <pc:sldMk cId="1461743241" sldId="650"/>
            <ac:spMk id="9" creationId="{D1229ABA-79A3-594A-947D-0CCFE79D1051}"/>
          </ac:spMkLst>
        </pc:spChg>
      </pc:sldChg>
      <pc:sldChg chg="modSp">
        <pc:chgData name="Roxanne Jones" userId="eee357d1-15dd-4a73-981c-b7041387288c" providerId="ADAL" clId="{07B8FBA8-DB36-4E50-9541-C9E9CF39CA1A}" dt="2024-04-25T23:08:24.789" v="5" actId="20577"/>
        <pc:sldMkLst>
          <pc:docMk/>
          <pc:sldMk cId="3948044989" sldId="651"/>
        </pc:sldMkLst>
        <pc:spChg chg="mod">
          <ac:chgData name="Roxanne Jones" userId="eee357d1-15dd-4a73-981c-b7041387288c" providerId="ADAL" clId="{07B8FBA8-DB36-4E50-9541-C9E9CF39CA1A}" dt="2024-04-25T23:08:24.789" v="5" actId="20577"/>
          <ac:spMkLst>
            <pc:docMk/>
            <pc:sldMk cId="3948044989" sldId="651"/>
            <ac:spMk id="3" creationId="{12A7D7B2-5AC4-4E48-A59F-B5085297EF72}"/>
          </ac:spMkLst>
        </pc:spChg>
      </pc:sldChg>
      <pc:sldChg chg="modSp">
        <pc:chgData name="Roxanne Jones" userId="eee357d1-15dd-4a73-981c-b7041387288c" providerId="ADAL" clId="{07B8FBA8-DB36-4E50-9541-C9E9CF39CA1A}" dt="2024-04-25T23:10:07.229" v="26" actId="1076"/>
        <pc:sldMkLst>
          <pc:docMk/>
          <pc:sldMk cId="1954405778" sldId="4254"/>
        </pc:sldMkLst>
        <pc:spChg chg="mod">
          <ac:chgData name="Roxanne Jones" userId="eee357d1-15dd-4a73-981c-b7041387288c" providerId="ADAL" clId="{07B8FBA8-DB36-4E50-9541-C9E9CF39CA1A}" dt="2024-04-25T23:10:07.229" v="26" actId="1076"/>
          <ac:spMkLst>
            <pc:docMk/>
            <pc:sldMk cId="1954405778" sldId="4254"/>
            <ac:spMk id="2" creationId="{C088334E-6C98-6746-9080-918888B03E0B}"/>
          </ac:spMkLst>
        </pc:spChg>
      </pc:sldChg>
      <pc:sldChg chg="modSp">
        <pc:chgData name="Roxanne Jones" userId="eee357d1-15dd-4a73-981c-b7041387288c" providerId="ADAL" clId="{07B8FBA8-DB36-4E50-9541-C9E9CF39CA1A}" dt="2024-04-25T23:31:24.291" v="111" actId="20577"/>
        <pc:sldMkLst>
          <pc:docMk/>
          <pc:sldMk cId="3664884050" sldId="4255"/>
        </pc:sldMkLst>
        <pc:spChg chg="mod">
          <ac:chgData name="Roxanne Jones" userId="eee357d1-15dd-4a73-981c-b7041387288c" providerId="ADAL" clId="{07B8FBA8-DB36-4E50-9541-C9E9CF39CA1A}" dt="2024-04-25T23:31:24.291" v="111" actId="20577"/>
          <ac:spMkLst>
            <pc:docMk/>
            <pc:sldMk cId="3664884050" sldId="4255"/>
            <ac:spMk id="2" creationId="{F8655AB9-266C-76F8-E318-F94F5A7955B4}"/>
          </ac:spMkLst>
        </pc:spChg>
      </pc:sldChg>
    </pc:docChg>
  </pc:docChgLst>
  <pc:docChgLst>
    <pc:chgData name="Betsy Mercier" userId="S::bmercier@sriinternational.com::3d0560f5-fc45-464e-b660-843e380390de" providerId="AD" clId="Web-{47A34826-2D5A-A2F6-3064-C99166532D79}"/>
    <pc:docChg chg="modSld">
      <pc:chgData name="Betsy Mercier" userId="S::bmercier@sriinternational.com::3d0560f5-fc45-464e-b660-843e380390de" providerId="AD" clId="Web-{47A34826-2D5A-A2F6-3064-C99166532D79}" dt="2024-04-12T14:06:37.938" v="1" actId="20577"/>
      <pc:docMkLst>
        <pc:docMk/>
      </pc:docMkLst>
      <pc:sldChg chg="modSp">
        <pc:chgData name="Betsy Mercier" userId="S::bmercier@sriinternational.com::3d0560f5-fc45-464e-b660-843e380390de" providerId="AD" clId="Web-{47A34826-2D5A-A2F6-3064-C99166532D79}" dt="2024-04-12T14:06:37.938" v="1" actId="20577"/>
        <pc:sldMkLst>
          <pc:docMk/>
          <pc:sldMk cId="472597159" sldId="627"/>
        </pc:sldMkLst>
        <pc:spChg chg="mod">
          <ac:chgData name="Betsy Mercier" userId="S::bmercier@sriinternational.com::3d0560f5-fc45-464e-b660-843e380390de" providerId="AD" clId="Web-{47A34826-2D5A-A2F6-3064-C99166532D79}" dt="2024-04-12T14:06:37.906" v="0" actId="20577"/>
          <ac:spMkLst>
            <pc:docMk/>
            <pc:sldMk cId="472597159" sldId="627"/>
            <ac:spMk id="3" creationId="{75003247-1D84-A45E-31F9-1F94EE0EB24C}"/>
          </ac:spMkLst>
        </pc:spChg>
        <pc:spChg chg="mod">
          <ac:chgData name="Betsy Mercier" userId="S::bmercier@sriinternational.com::3d0560f5-fc45-464e-b660-843e380390de" providerId="AD" clId="Web-{47A34826-2D5A-A2F6-3064-C99166532D79}" dt="2024-04-12T14:06:37.938" v="1" actId="20577"/>
          <ac:spMkLst>
            <pc:docMk/>
            <pc:sldMk cId="472597159" sldId="627"/>
            <ac:spMk id="6" creationId="{DB256B93-2732-5E70-FE29-C07EF9E7C1BA}"/>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sriit.sharepoint.com/sites/Education/projects/DaSy/Parent%20Data%20Leadership/Sample%20Part%20C%20Data%20for%20FLDP%20Session%203%20Data%20Activity%207-21-2021.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r>
              <a:rPr lang="en-US" sz="1800"/>
              <a:t>State X December 1 Child Count, by Age Group and Year </a:t>
            </a:r>
          </a:p>
        </c:rich>
      </c:tx>
      <c:layout>
        <c:manualLayout>
          <c:xMode val="edge"/>
          <c:yMode val="edge"/>
          <c:x val="0.2258917442553677"/>
          <c:y val="9.017059349990636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2.0520086397360721E-2"/>
          <c:y val="5.4639705578760696E-2"/>
          <c:w val="0.97850275786380503"/>
          <c:h val="0.77702980970691193"/>
        </c:manualLayout>
      </c:layout>
      <c:barChart>
        <c:barDir val="col"/>
        <c:grouping val="clustered"/>
        <c:varyColors val="0"/>
        <c:ser>
          <c:idx val="3"/>
          <c:order val="0"/>
          <c:tx>
            <c:strRef>
              <c:f>'Tables - State X CC-S Data'!$A$10</c:f>
              <c:strCache>
                <c:ptCount val="1"/>
                <c:pt idx="0">
                  <c:v>2017</c:v>
                </c:pt>
              </c:strCache>
            </c:strRef>
          </c:tx>
          <c:spPr>
            <a:solidFill>
              <a:schemeClr val="accent4"/>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'Tables - State X CC-S Data'!$C$10:$F$10</c:f>
              <c:numCache>
                <c:formatCode>General</c:formatCode>
                <c:ptCount val="4"/>
                <c:pt idx="0">
                  <c:v>1557</c:v>
                </c:pt>
                <c:pt idx="1">
                  <c:v>4468</c:v>
                </c:pt>
                <c:pt idx="2">
                  <c:v>9591</c:v>
                </c:pt>
                <c:pt idx="3">
                  <c:v>15616</c:v>
                </c:pt>
              </c:numCache>
            </c:numRef>
          </c:val>
          <c:extLst>
            <c:ext xmlns:c16="http://schemas.microsoft.com/office/drawing/2014/chart" uri="{C3380CC4-5D6E-409C-BE32-E72D297353CC}">
              <c16:uniqueId val="{00000000-2580-AD4F-8F5A-28285F440EE8}"/>
            </c:ext>
          </c:extLst>
        </c:ser>
        <c:ser>
          <c:idx val="0"/>
          <c:order val="1"/>
          <c:tx>
            <c:strRef>
              <c:f>'Tables - State X CC-S Data'!$A$11</c:f>
              <c:strCache>
                <c:ptCount val="1"/>
                <c:pt idx="0">
                  <c:v>2018</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'Tables - State X CC-S Data'!$C$8:$F$8</c:f>
              <c:strCache>
                <c:ptCount val="4"/>
                <c:pt idx="0">
                  <c:v>Number served birth
 to 1 year</c:v>
                </c:pt>
                <c:pt idx="1">
                  <c:v>Number served 1 year 
to 2 years</c:v>
                </c:pt>
                <c:pt idx="2">
                  <c:v>Number served 2 years to 3 years</c:v>
                </c:pt>
                <c:pt idx="3">
                  <c:v>Total number served birth through 2 years</c:v>
                </c:pt>
              </c:strCache>
            </c:strRef>
          </c:cat>
          <c:val>
            <c:numRef>
              <c:f>'Tables - State X CC-S Data'!$C$11:$F$11</c:f>
              <c:numCache>
                <c:formatCode>General</c:formatCode>
                <c:ptCount val="4"/>
                <c:pt idx="0">
                  <c:v>1583</c:v>
                </c:pt>
                <c:pt idx="1">
                  <c:v>4689</c:v>
                </c:pt>
                <c:pt idx="2">
                  <c:v>10552</c:v>
                </c:pt>
                <c:pt idx="3">
                  <c:v>16824</c:v>
                </c:pt>
              </c:numCache>
            </c:numRef>
          </c:val>
          <c:extLst>
            <c:ext xmlns:c16="http://schemas.microsoft.com/office/drawing/2014/chart" uri="{C3380CC4-5D6E-409C-BE32-E72D297353CC}">
              <c16:uniqueId val="{00000001-2580-AD4F-8F5A-28285F440EE8}"/>
            </c:ext>
          </c:extLst>
        </c:ser>
        <c:ser>
          <c:idx val="1"/>
          <c:order val="2"/>
          <c:tx>
            <c:strRef>
              <c:f>'Tables - State X CC-S Data'!$A$12</c:f>
              <c:strCache>
                <c:ptCount val="1"/>
                <c:pt idx="0">
                  <c:v>2019</c:v>
                </c:pt>
              </c:strCache>
            </c:strRef>
          </c:tx>
          <c:spPr>
            <a:solidFill>
              <a:schemeClr val="bg1">
                <a:lumMod val="65000"/>
              </a:schemeClr>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'Tables - State X CC-S Data'!$C$8:$F$8</c:f>
              <c:strCache>
                <c:ptCount val="4"/>
                <c:pt idx="0">
                  <c:v>Number served birth
 to 1 year</c:v>
                </c:pt>
                <c:pt idx="1">
                  <c:v>Number served 1 year 
to 2 years</c:v>
                </c:pt>
                <c:pt idx="2">
                  <c:v>Number served 2 years to 3 years</c:v>
                </c:pt>
                <c:pt idx="3">
                  <c:v>Total number served birth through 2 years</c:v>
                </c:pt>
              </c:strCache>
            </c:strRef>
          </c:cat>
          <c:val>
            <c:numRef>
              <c:f>'Tables - State X CC-S Data'!$C$12:$F$12</c:f>
              <c:numCache>
                <c:formatCode>General</c:formatCode>
                <c:ptCount val="4"/>
                <c:pt idx="0">
                  <c:v>1925</c:v>
                </c:pt>
                <c:pt idx="1">
                  <c:v>5742</c:v>
                </c:pt>
                <c:pt idx="2">
                  <c:v>11519</c:v>
                </c:pt>
                <c:pt idx="3">
                  <c:v>19186</c:v>
                </c:pt>
              </c:numCache>
            </c:numRef>
          </c:val>
          <c:extLst>
            <c:ext xmlns:c16="http://schemas.microsoft.com/office/drawing/2014/chart" uri="{C3380CC4-5D6E-409C-BE32-E72D297353CC}">
              <c16:uniqueId val="{00000002-2580-AD4F-8F5A-28285F440EE8}"/>
            </c:ext>
          </c:extLst>
        </c:ser>
        <c:ser>
          <c:idx val="2"/>
          <c:order val="3"/>
          <c:tx>
            <c:strRef>
              <c:f>'Tables - State X CC-S Data'!$A$13</c:f>
              <c:strCache>
                <c:ptCount val="1"/>
                <c:pt idx="0">
                  <c:v>2020</c:v>
                </c:pt>
              </c:strCache>
            </c:strRef>
          </c:tx>
          <c:spPr>
            <a:solidFill>
              <a:srgbClr val="EB6C15"/>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'Tables - State X CC-S Data'!$C$8:$F$8</c:f>
              <c:strCache>
                <c:ptCount val="4"/>
                <c:pt idx="0">
                  <c:v>Number served birth
 to 1 year</c:v>
                </c:pt>
                <c:pt idx="1">
                  <c:v>Number served 1 year 
to 2 years</c:v>
                </c:pt>
                <c:pt idx="2">
                  <c:v>Number served 2 years to 3 years</c:v>
                </c:pt>
                <c:pt idx="3">
                  <c:v>Total number served birth through 2 years</c:v>
                </c:pt>
              </c:strCache>
            </c:strRef>
          </c:cat>
          <c:val>
            <c:numRef>
              <c:f>'Tables - State X CC-S Data'!$C$13:$F$13</c:f>
              <c:numCache>
                <c:formatCode>General</c:formatCode>
                <c:ptCount val="4"/>
                <c:pt idx="0">
                  <c:v>1480</c:v>
                </c:pt>
                <c:pt idx="1">
                  <c:v>4835</c:v>
                </c:pt>
                <c:pt idx="2">
                  <c:v>9397</c:v>
                </c:pt>
                <c:pt idx="3">
                  <c:v>15712</c:v>
                </c:pt>
              </c:numCache>
            </c:numRef>
          </c:val>
          <c:extLst>
            <c:ext xmlns:c16="http://schemas.microsoft.com/office/drawing/2014/chart" uri="{C3380CC4-5D6E-409C-BE32-E72D297353CC}">
              <c16:uniqueId val="{00000003-2580-AD4F-8F5A-28285F440EE8}"/>
            </c:ext>
          </c:extLst>
        </c:ser>
        <c:dLbls>
          <c:dLblPos val="outEnd"/>
          <c:showLegendKey val="0"/>
          <c:showVal val="1"/>
          <c:showCatName val="0"/>
          <c:showSerName val="0"/>
          <c:showPercent val="0"/>
          <c:showBubbleSize val="0"/>
        </c:dLbls>
        <c:gapWidth val="219"/>
        <c:overlap val="-27"/>
        <c:axId val="1737693312"/>
        <c:axId val="1737691232"/>
      </c:barChart>
      <c:catAx>
        <c:axId val="1737693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737691232"/>
        <c:crosses val="autoZero"/>
        <c:auto val="1"/>
        <c:lblAlgn val="ctr"/>
        <c:lblOffset val="100"/>
        <c:noMultiLvlLbl val="0"/>
      </c:catAx>
      <c:valAx>
        <c:axId val="1737691232"/>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1737693312"/>
        <c:crosses val="autoZero"/>
        <c:crossBetween val="between"/>
      </c:valAx>
      <c:spPr>
        <a:noFill/>
        <a:ln>
          <a:noFill/>
        </a:ln>
        <a:effectLst/>
      </c:spPr>
    </c:plotArea>
    <c:legend>
      <c:legendPos val="t"/>
      <c:layout>
        <c:manualLayout>
          <c:xMode val="edge"/>
          <c:yMode val="edge"/>
          <c:x val="0.19877783471963886"/>
          <c:y val="0.95860998072392378"/>
          <c:w val="0.63351075717457783"/>
          <c:h val="4.0576761888221673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5D0394-A426-43C6-943F-112601E761AF}"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B3FBDCDF-ACBA-469A-A92A-1BBFD3B6679C}">
      <dgm:prSet phldrT="[Text]" phldr="0"/>
      <dgm:spPr/>
      <dgm:t>
        <a:bodyPr/>
        <a:lstStyle/>
        <a:p>
          <a:r>
            <a:rPr lang="en-US">
              <a:latin typeface="Calibri Light" panose="020F0302020204030204"/>
            </a:rPr>
            <a:t>Why</a:t>
          </a:r>
          <a:endParaRPr lang="en-US"/>
        </a:p>
      </dgm:t>
    </dgm:pt>
    <dgm:pt modelId="{9DECBD4D-6770-4E81-A984-059D8098868F}" type="parTrans" cxnId="{14D9CE21-8870-40CC-8D7C-FF6338C706AA}">
      <dgm:prSet/>
      <dgm:spPr/>
      <dgm:t>
        <a:bodyPr/>
        <a:lstStyle/>
        <a:p>
          <a:endParaRPr lang="en-US"/>
        </a:p>
      </dgm:t>
    </dgm:pt>
    <dgm:pt modelId="{D8159FDD-D255-4486-BE75-01BC8BBBE7B7}" type="sibTrans" cxnId="{14D9CE21-8870-40CC-8D7C-FF6338C706AA}">
      <dgm:prSet/>
      <dgm:spPr/>
      <dgm:t>
        <a:bodyPr/>
        <a:lstStyle/>
        <a:p>
          <a:endParaRPr lang="en-US"/>
        </a:p>
      </dgm:t>
    </dgm:pt>
    <dgm:pt modelId="{EE37C56C-1BBD-44AE-A2DF-CEB7DA87306E}">
      <dgm:prSet phldrT="[Text]" phldr="0"/>
      <dgm:spPr/>
      <dgm:t>
        <a:bodyPr/>
        <a:lstStyle/>
        <a:p>
          <a:r>
            <a:rPr lang="en-US">
              <a:latin typeface="Calibri Light" panose="020F0302020204030204"/>
            </a:rPr>
            <a:t>Why</a:t>
          </a:r>
          <a:endParaRPr lang="en-US"/>
        </a:p>
      </dgm:t>
    </dgm:pt>
    <dgm:pt modelId="{1F5E26BF-5261-42A8-8206-3F8B0822D22B}" type="parTrans" cxnId="{4765786C-8965-4EA0-95C7-6E4FD75190DF}">
      <dgm:prSet/>
      <dgm:spPr/>
      <dgm:t>
        <a:bodyPr/>
        <a:lstStyle/>
        <a:p>
          <a:endParaRPr lang="en-US"/>
        </a:p>
      </dgm:t>
    </dgm:pt>
    <dgm:pt modelId="{4135437D-165C-430F-89B9-2DF460725DB3}" type="sibTrans" cxnId="{4765786C-8965-4EA0-95C7-6E4FD75190DF}">
      <dgm:prSet/>
      <dgm:spPr/>
      <dgm:t>
        <a:bodyPr/>
        <a:lstStyle/>
        <a:p>
          <a:endParaRPr lang="en-US"/>
        </a:p>
      </dgm:t>
    </dgm:pt>
    <dgm:pt modelId="{40A34A90-B0E6-49FF-91A9-175CB74B442A}">
      <dgm:prSet phldrT="[Text]" phldr="0"/>
      <dgm:spPr/>
      <dgm:t>
        <a:bodyPr/>
        <a:lstStyle/>
        <a:p>
          <a:r>
            <a:rPr lang="en-US">
              <a:latin typeface="Calibri Light" panose="020F0302020204030204"/>
            </a:rPr>
            <a:t>Why</a:t>
          </a:r>
          <a:endParaRPr lang="en-US"/>
        </a:p>
      </dgm:t>
    </dgm:pt>
    <dgm:pt modelId="{1FBBFB70-8FD8-4AA7-ABFD-B655C1CEB93C}" type="parTrans" cxnId="{4D2FAE5C-336D-48E5-B442-822E474995AC}">
      <dgm:prSet/>
      <dgm:spPr/>
      <dgm:t>
        <a:bodyPr/>
        <a:lstStyle/>
        <a:p>
          <a:endParaRPr lang="en-US"/>
        </a:p>
      </dgm:t>
    </dgm:pt>
    <dgm:pt modelId="{5B796182-F53F-489E-962D-55FFDAF72FB3}" type="sibTrans" cxnId="{4D2FAE5C-336D-48E5-B442-822E474995AC}">
      <dgm:prSet/>
      <dgm:spPr/>
      <dgm:t>
        <a:bodyPr/>
        <a:lstStyle/>
        <a:p>
          <a:endParaRPr lang="en-US"/>
        </a:p>
      </dgm:t>
    </dgm:pt>
    <dgm:pt modelId="{984E12FE-CB93-47B7-974F-ACE1B15EE849}">
      <dgm:prSet phldrT="[Text]" phldr="0"/>
      <dgm:spPr/>
      <dgm:t>
        <a:bodyPr/>
        <a:lstStyle/>
        <a:p>
          <a:r>
            <a:rPr lang="en-US">
              <a:latin typeface="Calibri Light" panose="020F0302020204030204"/>
            </a:rPr>
            <a:t>Why</a:t>
          </a:r>
          <a:endParaRPr lang="en-US"/>
        </a:p>
      </dgm:t>
    </dgm:pt>
    <dgm:pt modelId="{31515644-C5F3-4E34-A019-D4B256075BCE}" type="parTrans" cxnId="{CB47EEAC-A53A-4D45-B3F0-749DC728D7C9}">
      <dgm:prSet/>
      <dgm:spPr/>
      <dgm:t>
        <a:bodyPr/>
        <a:lstStyle/>
        <a:p>
          <a:endParaRPr lang="en-US"/>
        </a:p>
      </dgm:t>
    </dgm:pt>
    <dgm:pt modelId="{E011CD42-192C-444E-8A29-826D499A8FE4}" type="sibTrans" cxnId="{CB47EEAC-A53A-4D45-B3F0-749DC728D7C9}">
      <dgm:prSet/>
      <dgm:spPr/>
      <dgm:t>
        <a:bodyPr/>
        <a:lstStyle/>
        <a:p>
          <a:endParaRPr lang="en-US"/>
        </a:p>
      </dgm:t>
    </dgm:pt>
    <dgm:pt modelId="{28DCAA66-8E86-44C1-A62A-7771F44C22E9}">
      <dgm:prSet phldr="0"/>
      <dgm:spPr/>
      <dgm:t>
        <a:bodyPr/>
        <a:lstStyle/>
        <a:p>
          <a:r>
            <a:rPr lang="en-US">
              <a:latin typeface="Calibri Light" panose="020F0302020204030204"/>
            </a:rPr>
            <a:t>Why</a:t>
          </a:r>
        </a:p>
      </dgm:t>
    </dgm:pt>
    <dgm:pt modelId="{553EBCA2-6FC1-44BE-A110-F47CF903C7A1}" type="parTrans" cxnId="{6DCD43C4-E3A2-49AB-A426-FFC10EC5DF74}">
      <dgm:prSet/>
      <dgm:spPr/>
      <dgm:t>
        <a:bodyPr/>
        <a:lstStyle/>
        <a:p>
          <a:endParaRPr lang="en-US"/>
        </a:p>
      </dgm:t>
    </dgm:pt>
    <dgm:pt modelId="{B372BA2F-202D-4155-AAA0-439F6BF35292}" type="sibTrans" cxnId="{6DCD43C4-E3A2-49AB-A426-FFC10EC5DF74}">
      <dgm:prSet/>
      <dgm:spPr/>
      <dgm:t>
        <a:bodyPr/>
        <a:lstStyle/>
        <a:p>
          <a:endParaRPr lang="en-US"/>
        </a:p>
      </dgm:t>
    </dgm:pt>
    <dgm:pt modelId="{4ED7C8DB-88CE-474D-9283-BC71A05DA9D4}" type="pres">
      <dgm:prSet presAssocID="{C35D0394-A426-43C6-943F-112601E761AF}" presName="Name0" presStyleCnt="0">
        <dgm:presLayoutVars>
          <dgm:dir/>
          <dgm:resizeHandles val="exact"/>
        </dgm:presLayoutVars>
      </dgm:prSet>
      <dgm:spPr/>
    </dgm:pt>
    <dgm:pt modelId="{1DE247B1-C1C9-402E-A0AE-36AFDB03D6EB}" type="pres">
      <dgm:prSet presAssocID="{B3FBDCDF-ACBA-469A-A92A-1BBFD3B6679C}" presName="Name5" presStyleLbl="vennNode1" presStyleIdx="0" presStyleCnt="5">
        <dgm:presLayoutVars>
          <dgm:bulletEnabled val="1"/>
        </dgm:presLayoutVars>
      </dgm:prSet>
      <dgm:spPr/>
    </dgm:pt>
    <dgm:pt modelId="{A4A0F6EA-D4FD-4E55-85C4-D3A4D2AA1E51}" type="pres">
      <dgm:prSet presAssocID="{D8159FDD-D255-4486-BE75-01BC8BBBE7B7}" presName="space" presStyleCnt="0"/>
      <dgm:spPr/>
    </dgm:pt>
    <dgm:pt modelId="{033B3D4B-1D86-43C2-BDCC-991963AC940C}" type="pres">
      <dgm:prSet presAssocID="{EE37C56C-1BBD-44AE-A2DF-CEB7DA87306E}" presName="Name5" presStyleLbl="vennNode1" presStyleIdx="1" presStyleCnt="5">
        <dgm:presLayoutVars>
          <dgm:bulletEnabled val="1"/>
        </dgm:presLayoutVars>
      </dgm:prSet>
      <dgm:spPr/>
    </dgm:pt>
    <dgm:pt modelId="{BE5AB981-E291-48C6-B693-570A827184BA}" type="pres">
      <dgm:prSet presAssocID="{4135437D-165C-430F-89B9-2DF460725DB3}" presName="space" presStyleCnt="0"/>
      <dgm:spPr/>
    </dgm:pt>
    <dgm:pt modelId="{2D0A1A1D-97EC-42BB-AC5A-CD8879FE9E02}" type="pres">
      <dgm:prSet presAssocID="{40A34A90-B0E6-49FF-91A9-175CB74B442A}" presName="Name5" presStyleLbl="vennNode1" presStyleIdx="2" presStyleCnt="5">
        <dgm:presLayoutVars>
          <dgm:bulletEnabled val="1"/>
        </dgm:presLayoutVars>
      </dgm:prSet>
      <dgm:spPr/>
    </dgm:pt>
    <dgm:pt modelId="{572EB149-EDC1-4554-8137-45ECF6A1F4E2}" type="pres">
      <dgm:prSet presAssocID="{5B796182-F53F-489E-962D-55FFDAF72FB3}" presName="space" presStyleCnt="0"/>
      <dgm:spPr/>
    </dgm:pt>
    <dgm:pt modelId="{FE53ECC7-591D-4377-917F-25426D3E0CCB}" type="pres">
      <dgm:prSet presAssocID="{984E12FE-CB93-47B7-974F-ACE1B15EE849}" presName="Name5" presStyleLbl="vennNode1" presStyleIdx="3" presStyleCnt="5">
        <dgm:presLayoutVars>
          <dgm:bulletEnabled val="1"/>
        </dgm:presLayoutVars>
      </dgm:prSet>
      <dgm:spPr/>
    </dgm:pt>
    <dgm:pt modelId="{7FDC0CD4-6375-4234-B52D-91091EAF2021}" type="pres">
      <dgm:prSet presAssocID="{E011CD42-192C-444E-8A29-826D499A8FE4}" presName="space" presStyleCnt="0"/>
      <dgm:spPr/>
    </dgm:pt>
    <dgm:pt modelId="{64E517D9-8BEB-4FE5-89D9-C59C5F7AC654}" type="pres">
      <dgm:prSet presAssocID="{28DCAA66-8E86-44C1-A62A-7771F44C22E9}" presName="Name5" presStyleLbl="vennNode1" presStyleIdx="4" presStyleCnt="5">
        <dgm:presLayoutVars>
          <dgm:bulletEnabled val="1"/>
        </dgm:presLayoutVars>
      </dgm:prSet>
      <dgm:spPr/>
    </dgm:pt>
  </dgm:ptLst>
  <dgm:cxnLst>
    <dgm:cxn modelId="{F1E53214-75AE-43A3-BB0C-28EE8F028F96}" type="presOf" srcId="{EE37C56C-1BBD-44AE-A2DF-CEB7DA87306E}" destId="{033B3D4B-1D86-43C2-BDCC-991963AC940C}" srcOrd="0" destOrd="0" presId="urn:microsoft.com/office/officeart/2005/8/layout/venn3"/>
    <dgm:cxn modelId="{010C8D16-20E5-40FD-A724-91380D95E73D}" type="presOf" srcId="{C35D0394-A426-43C6-943F-112601E761AF}" destId="{4ED7C8DB-88CE-474D-9283-BC71A05DA9D4}" srcOrd="0" destOrd="0" presId="urn:microsoft.com/office/officeart/2005/8/layout/venn3"/>
    <dgm:cxn modelId="{14D9CE21-8870-40CC-8D7C-FF6338C706AA}" srcId="{C35D0394-A426-43C6-943F-112601E761AF}" destId="{B3FBDCDF-ACBA-469A-A92A-1BBFD3B6679C}" srcOrd="0" destOrd="0" parTransId="{9DECBD4D-6770-4E81-A984-059D8098868F}" sibTransId="{D8159FDD-D255-4486-BE75-01BC8BBBE7B7}"/>
    <dgm:cxn modelId="{4D2FAE5C-336D-48E5-B442-822E474995AC}" srcId="{C35D0394-A426-43C6-943F-112601E761AF}" destId="{40A34A90-B0E6-49FF-91A9-175CB74B442A}" srcOrd="2" destOrd="0" parTransId="{1FBBFB70-8FD8-4AA7-ABFD-B655C1CEB93C}" sibTransId="{5B796182-F53F-489E-962D-55FFDAF72FB3}"/>
    <dgm:cxn modelId="{E925365D-994D-4784-AB58-415DC4918A85}" type="presOf" srcId="{B3FBDCDF-ACBA-469A-A92A-1BBFD3B6679C}" destId="{1DE247B1-C1C9-402E-A0AE-36AFDB03D6EB}" srcOrd="0" destOrd="0" presId="urn:microsoft.com/office/officeart/2005/8/layout/venn3"/>
    <dgm:cxn modelId="{726BBA43-3D3B-4CC3-957C-701DE656ECA6}" type="presOf" srcId="{984E12FE-CB93-47B7-974F-ACE1B15EE849}" destId="{FE53ECC7-591D-4377-917F-25426D3E0CCB}" srcOrd="0" destOrd="0" presId="urn:microsoft.com/office/officeart/2005/8/layout/venn3"/>
    <dgm:cxn modelId="{4765786C-8965-4EA0-95C7-6E4FD75190DF}" srcId="{C35D0394-A426-43C6-943F-112601E761AF}" destId="{EE37C56C-1BBD-44AE-A2DF-CEB7DA87306E}" srcOrd="1" destOrd="0" parTransId="{1F5E26BF-5261-42A8-8206-3F8B0822D22B}" sibTransId="{4135437D-165C-430F-89B9-2DF460725DB3}"/>
    <dgm:cxn modelId="{CB47EEAC-A53A-4D45-B3F0-749DC728D7C9}" srcId="{C35D0394-A426-43C6-943F-112601E761AF}" destId="{984E12FE-CB93-47B7-974F-ACE1B15EE849}" srcOrd="3" destOrd="0" parTransId="{31515644-C5F3-4E34-A019-D4B256075BCE}" sibTransId="{E011CD42-192C-444E-8A29-826D499A8FE4}"/>
    <dgm:cxn modelId="{6DCD43C4-E3A2-49AB-A426-FFC10EC5DF74}" srcId="{C35D0394-A426-43C6-943F-112601E761AF}" destId="{28DCAA66-8E86-44C1-A62A-7771F44C22E9}" srcOrd="4" destOrd="0" parTransId="{553EBCA2-6FC1-44BE-A110-F47CF903C7A1}" sibTransId="{B372BA2F-202D-4155-AAA0-439F6BF35292}"/>
    <dgm:cxn modelId="{7CD6CFD1-612D-4C8B-84D3-A90CDA769493}" type="presOf" srcId="{40A34A90-B0E6-49FF-91A9-175CB74B442A}" destId="{2D0A1A1D-97EC-42BB-AC5A-CD8879FE9E02}" srcOrd="0" destOrd="0" presId="urn:microsoft.com/office/officeart/2005/8/layout/venn3"/>
    <dgm:cxn modelId="{16EB6FE9-525C-4C09-B029-F5D25D33854E}" type="presOf" srcId="{28DCAA66-8E86-44C1-A62A-7771F44C22E9}" destId="{64E517D9-8BEB-4FE5-89D9-C59C5F7AC654}" srcOrd="0" destOrd="0" presId="urn:microsoft.com/office/officeart/2005/8/layout/venn3"/>
    <dgm:cxn modelId="{E566EA18-85CA-4C54-8E34-60C7A54CA132}" type="presParOf" srcId="{4ED7C8DB-88CE-474D-9283-BC71A05DA9D4}" destId="{1DE247B1-C1C9-402E-A0AE-36AFDB03D6EB}" srcOrd="0" destOrd="0" presId="urn:microsoft.com/office/officeart/2005/8/layout/venn3"/>
    <dgm:cxn modelId="{D142C5CE-1374-404A-836E-93A83D7F048A}" type="presParOf" srcId="{4ED7C8DB-88CE-474D-9283-BC71A05DA9D4}" destId="{A4A0F6EA-D4FD-4E55-85C4-D3A4D2AA1E51}" srcOrd="1" destOrd="0" presId="urn:microsoft.com/office/officeart/2005/8/layout/venn3"/>
    <dgm:cxn modelId="{C06D2440-A5C9-416F-BBD2-6A9C8E66C4EF}" type="presParOf" srcId="{4ED7C8DB-88CE-474D-9283-BC71A05DA9D4}" destId="{033B3D4B-1D86-43C2-BDCC-991963AC940C}" srcOrd="2" destOrd="0" presId="urn:microsoft.com/office/officeart/2005/8/layout/venn3"/>
    <dgm:cxn modelId="{4B816548-31EA-4486-99EC-DB51C62DF41F}" type="presParOf" srcId="{4ED7C8DB-88CE-474D-9283-BC71A05DA9D4}" destId="{BE5AB981-E291-48C6-B693-570A827184BA}" srcOrd="3" destOrd="0" presId="urn:microsoft.com/office/officeart/2005/8/layout/venn3"/>
    <dgm:cxn modelId="{8694FE53-84B4-4C0F-9E51-DC8496184F20}" type="presParOf" srcId="{4ED7C8DB-88CE-474D-9283-BC71A05DA9D4}" destId="{2D0A1A1D-97EC-42BB-AC5A-CD8879FE9E02}" srcOrd="4" destOrd="0" presId="urn:microsoft.com/office/officeart/2005/8/layout/venn3"/>
    <dgm:cxn modelId="{F3D38FE4-FC0A-448C-94DB-63F89E9DCA47}" type="presParOf" srcId="{4ED7C8DB-88CE-474D-9283-BC71A05DA9D4}" destId="{572EB149-EDC1-4554-8137-45ECF6A1F4E2}" srcOrd="5" destOrd="0" presId="urn:microsoft.com/office/officeart/2005/8/layout/venn3"/>
    <dgm:cxn modelId="{7FA6DE8D-DFB3-49EF-BFB1-7A210BEDD239}" type="presParOf" srcId="{4ED7C8DB-88CE-474D-9283-BC71A05DA9D4}" destId="{FE53ECC7-591D-4377-917F-25426D3E0CCB}" srcOrd="6" destOrd="0" presId="urn:microsoft.com/office/officeart/2005/8/layout/venn3"/>
    <dgm:cxn modelId="{10558398-C8E1-4247-8EC1-020EE8FACEDD}" type="presParOf" srcId="{4ED7C8DB-88CE-474D-9283-BC71A05DA9D4}" destId="{7FDC0CD4-6375-4234-B52D-91091EAF2021}" srcOrd="7" destOrd="0" presId="urn:microsoft.com/office/officeart/2005/8/layout/venn3"/>
    <dgm:cxn modelId="{4C5B6738-F1F0-4DCA-BBDF-D8D5DB2B1140}" type="presParOf" srcId="{4ED7C8DB-88CE-474D-9283-BC71A05DA9D4}" destId="{64E517D9-8BEB-4FE5-89D9-C59C5F7AC654}" srcOrd="8"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E247B1-C1C9-402E-A0AE-36AFDB03D6EB}">
      <dsp:nvSpPr>
        <dsp:cNvPr id="0" name=""/>
        <dsp:cNvSpPr/>
      </dsp:nvSpPr>
      <dsp:spPr>
        <a:xfrm>
          <a:off x="826" y="1023330"/>
          <a:ext cx="1610938" cy="161093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8655" tIns="52070" rIns="88655" bIns="52070" numCol="1" spcCol="1270" anchor="ctr" anchorCtr="0">
          <a:noAutofit/>
        </a:bodyPr>
        <a:lstStyle/>
        <a:p>
          <a:pPr marL="0" lvl="0" indent="0" algn="ctr" defTabSz="1822450">
            <a:lnSpc>
              <a:spcPct val="90000"/>
            </a:lnSpc>
            <a:spcBef>
              <a:spcPct val="0"/>
            </a:spcBef>
            <a:spcAft>
              <a:spcPct val="35000"/>
            </a:spcAft>
            <a:buNone/>
          </a:pPr>
          <a:r>
            <a:rPr lang="en-US" sz="4100" kern="1200">
              <a:latin typeface="Calibri Light" panose="020F0302020204030204"/>
            </a:rPr>
            <a:t>Why</a:t>
          </a:r>
          <a:endParaRPr lang="en-US" sz="4100" kern="1200"/>
        </a:p>
      </dsp:txBody>
      <dsp:txXfrm>
        <a:off x="236742" y="1259246"/>
        <a:ext cx="1139106" cy="1139106"/>
      </dsp:txXfrm>
    </dsp:sp>
    <dsp:sp modelId="{033B3D4B-1D86-43C2-BDCC-991963AC940C}">
      <dsp:nvSpPr>
        <dsp:cNvPr id="0" name=""/>
        <dsp:cNvSpPr/>
      </dsp:nvSpPr>
      <dsp:spPr>
        <a:xfrm>
          <a:off x="1289576" y="1023330"/>
          <a:ext cx="1610938" cy="161093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8655" tIns="52070" rIns="88655" bIns="52070" numCol="1" spcCol="1270" anchor="ctr" anchorCtr="0">
          <a:noAutofit/>
        </a:bodyPr>
        <a:lstStyle/>
        <a:p>
          <a:pPr marL="0" lvl="0" indent="0" algn="ctr" defTabSz="1822450">
            <a:lnSpc>
              <a:spcPct val="90000"/>
            </a:lnSpc>
            <a:spcBef>
              <a:spcPct val="0"/>
            </a:spcBef>
            <a:spcAft>
              <a:spcPct val="35000"/>
            </a:spcAft>
            <a:buNone/>
          </a:pPr>
          <a:r>
            <a:rPr lang="en-US" sz="4100" kern="1200">
              <a:latin typeface="Calibri Light" panose="020F0302020204030204"/>
            </a:rPr>
            <a:t>Why</a:t>
          </a:r>
          <a:endParaRPr lang="en-US" sz="4100" kern="1200"/>
        </a:p>
      </dsp:txBody>
      <dsp:txXfrm>
        <a:off x="1525492" y="1259246"/>
        <a:ext cx="1139106" cy="1139106"/>
      </dsp:txXfrm>
    </dsp:sp>
    <dsp:sp modelId="{2D0A1A1D-97EC-42BB-AC5A-CD8879FE9E02}">
      <dsp:nvSpPr>
        <dsp:cNvPr id="0" name=""/>
        <dsp:cNvSpPr/>
      </dsp:nvSpPr>
      <dsp:spPr>
        <a:xfrm>
          <a:off x="2578327" y="1023330"/>
          <a:ext cx="1610938" cy="161093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8655" tIns="52070" rIns="88655" bIns="52070" numCol="1" spcCol="1270" anchor="ctr" anchorCtr="0">
          <a:noAutofit/>
        </a:bodyPr>
        <a:lstStyle/>
        <a:p>
          <a:pPr marL="0" lvl="0" indent="0" algn="ctr" defTabSz="1822450">
            <a:lnSpc>
              <a:spcPct val="90000"/>
            </a:lnSpc>
            <a:spcBef>
              <a:spcPct val="0"/>
            </a:spcBef>
            <a:spcAft>
              <a:spcPct val="35000"/>
            </a:spcAft>
            <a:buNone/>
          </a:pPr>
          <a:r>
            <a:rPr lang="en-US" sz="4100" kern="1200">
              <a:latin typeface="Calibri Light" panose="020F0302020204030204"/>
            </a:rPr>
            <a:t>Why</a:t>
          </a:r>
          <a:endParaRPr lang="en-US" sz="4100" kern="1200"/>
        </a:p>
      </dsp:txBody>
      <dsp:txXfrm>
        <a:off x="2814243" y="1259246"/>
        <a:ext cx="1139106" cy="1139106"/>
      </dsp:txXfrm>
    </dsp:sp>
    <dsp:sp modelId="{FE53ECC7-591D-4377-917F-25426D3E0CCB}">
      <dsp:nvSpPr>
        <dsp:cNvPr id="0" name=""/>
        <dsp:cNvSpPr/>
      </dsp:nvSpPr>
      <dsp:spPr>
        <a:xfrm>
          <a:off x="3867077" y="1023330"/>
          <a:ext cx="1610938" cy="161093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8655" tIns="52070" rIns="88655" bIns="52070" numCol="1" spcCol="1270" anchor="ctr" anchorCtr="0">
          <a:noAutofit/>
        </a:bodyPr>
        <a:lstStyle/>
        <a:p>
          <a:pPr marL="0" lvl="0" indent="0" algn="ctr" defTabSz="1822450">
            <a:lnSpc>
              <a:spcPct val="90000"/>
            </a:lnSpc>
            <a:spcBef>
              <a:spcPct val="0"/>
            </a:spcBef>
            <a:spcAft>
              <a:spcPct val="35000"/>
            </a:spcAft>
            <a:buNone/>
          </a:pPr>
          <a:r>
            <a:rPr lang="en-US" sz="4100" kern="1200">
              <a:latin typeface="Calibri Light" panose="020F0302020204030204"/>
            </a:rPr>
            <a:t>Why</a:t>
          </a:r>
          <a:endParaRPr lang="en-US" sz="4100" kern="1200"/>
        </a:p>
      </dsp:txBody>
      <dsp:txXfrm>
        <a:off x="4102993" y="1259246"/>
        <a:ext cx="1139106" cy="1139106"/>
      </dsp:txXfrm>
    </dsp:sp>
    <dsp:sp modelId="{64E517D9-8BEB-4FE5-89D9-C59C5F7AC654}">
      <dsp:nvSpPr>
        <dsp:cNvPr id="0" name=""/>
        <dsp:cNvSpPr/>
      </dsp:nvSpPr>
      <dsp:spPr>
        <a:xfrm>
          <a:off x="5155828" y="1023330"/>
          <a:ext cx="1610938" cy="161093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8655" tIns="52070" rIns="88655" bIns="52070" numCol="1" spcCol="1270" anchor="ctr" anchorCtr="0">
          <a:noAutofit/>
        </a:bodyPr>
        <a:lstStyle/>
        <a:p>
          <a:pPr marL="0" lvl="0" indent="0" algn="ctr" defTabSz="1822450">
            <a:lnSpc>
              <a:spcPct val="90000"/>
            </a:lnSpc>
            <a:spcBef>
              <a:spcPct val="0"/>
            </a:spcBef>
            <a:spcAft>
              <a:spcPct val="35000"/>
            </a:spcAft>
            <a:buNone/>
          </a:pPr>
          <a:r>
            <a:rPr lang="en-US" sz="4100" kern="1200">
              <a:latin typeface="Calibri Light" panose="020F0302020204030204"/>
            </a:rPr>
            <a:t>Why</a:t>
          </a:r>
        </a:p>
      </dsp:txBody>
      <dsp:txXfrm>
        <a:off x="5391744" y="1259246"/>
        <a:ext cx="1139106" cy="1139106"/>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0.74815</cdr:x>
      <cdr:y>0.15965</cdr:y>
    </cdr:from>
    <cdr:to>
      <cdr:x>0.7516</cdr:x>
      <cdr:y>0.88906</cdr:y>
    </cdr:to>
    <cdr:cxnSp macro="">
      <cdr:nvCxnSpPr>
        <cdr:cNvPr id="2" name="Straight Connector 1">
          <a:extLst xmlns:a="http://schemas.openxmlformats.org/drawingml/2006/main">
            <a:ext uri="{FF2B5EF4-FFF2-40B4-BE49-F238E27FC236}">
              <a16:creationId xmlns:a16="http://schemas.microsoft.com/office/drawing/2014/main" id="{3A652CAD-69B4-4FCE-A916-2D90D8890BB1}"/>
            </a:ext>
          </a:extLst>
        </cdr:cNvPr>
        <cdr:cNvCxnSpPr/>
      </cdr:nvCxnSpPr>
      <cdr:spPr>
        <a:xfrm xmlns:a="http://schemas.openxmlformats.org/drawingml/2006/main" flipH="1">
          <a:off x="9723766" y="1507564"/>
          <a:ext cx="44840" cy="6887866"/>
        </a:xfrm>
        <a:prstGeom xmlns:a="http://schemas.openxmlformats.org/drawingml/2006/main" prst="line">
          <a:avLst/>
        </a:prstGeom>
        <a:ln xmlns:a="http://schemas.openxmlformats.org/drawingml/2006/main" w="38100">
          <a:solidFill>
            <a:schemeClr val="bg1">
              <a:lumMod val="65000"/>
            </a:schemeClr>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65F344-35AC-4258-B958-5A73E44DD8AA}" type="datetimeFigureOut">
              <a:rPr lang="en-US" smtClean="0"/>
              <a:t>4/25/2024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3BA2F6-FEB6-4199-A726-7925D3A36C77}" type="slidenum">
              <a:rPr lang="en-US" smtClean="0"/>
              <a:t>‹#›</a:t>
            </a:fld>
            <a:endParaRPr lang="en-US"/>
          </a:p>
        </p:txBody>
      </p:sp>
    </p:spTree>
    <p:extLst>
      <p:ext uri="{BB962C8B-B14F-4D97-AF65-F5344CB8AC3E}">
        <p14:creationId xmlns:p14="http://schemas.microsoft.com/office/powerpoint/2010/main" val="1805163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dasycenter.org/wp-content/uploads/2022/02/lta-tool-discussion.pdf" TargetMode="External"/><Relationship Id="rId7" Type="http://schemas.openxmlformats.org/officeDocument/2006/relationships/hyperlink" Target="https://ectacenter.org/sig/glossary.asp"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parentnetworkwnyorg-my.sharepoint.com/personal/srb_parentnetworkwny_org/_layouts/15/onedrive.aspx?id=%2Fpersonal%2Fsrb%5Fparentnetworkwny%5Forg%2FDocuments%2FBarlow%20Contracts%2FCIPR%20Dasy%2Fcipr%20dasy%20program%20docs%2FIndicator%20Card%5FFINAL%2Epdf&amp;parent=%2Fpersonal%2Fsrb%5Fparentnetworkwny%5Forg%2FDocuments%2FBarlow%20Contracts%2FCIPR%20Dasy%2Fcipr%20dasy%20program%20docs&amp;ga=1" TargetMode="External"/><Relationship Id="rId5" Type="http://schemas.openxmlformats.org/officeDocument/2006/relationships/hyperlink" Target="https://dasycenter.org/wp-content/uploads/2020/12/DaSy_Critical_Questions_2020.pdf" TargetMode="External"/><Relationship Id="rId4" Type="http://schemas.openxmlformats.org/officeDocument/2006/relationships/hyperlink" Target="https://dasycenter.org/wp-content/uploads/2018/01/se-toolkit-datainfo-questions-infographic.pdf"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ectacenter.org/sysframe/"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ectacenter.org/sysframe/glossary.asp#Program_Level_Standards" TargetMode="External"/><Relationship Id="rId5" Type="http://schemas.openxmlformats.org/officeDocument/2006/relationships/hyperlink" Target="https://ectacenter.org/sysframe/glossary.asp#Child_Level_Standards" TargetMode="External"/><Relationship Id="rId4" Type="http://schemas.openxmlformats.org/officeDocument/2006/relationships/hyperlink" Target="https://ectacenter.org/sysframe/glossary.asp#Resource"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thinknpc.org/publications/systems-chang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youtu.be/H4IQS61R-bc"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youtube.com/watch?v=N7cR2gArCFE"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dasycenter.org/wp-content/uploads/2022/02/lta-tool-discussion.pdf" TargetMode="External"/><Relationship Id="rId7" Type="http://schemas.openxmlformats.org/officeDocument/2006/relationships/hyperlink" Target="https://ectacenter.org/sig/glossary.asp"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parentnetworkwnyorg-my.sharepoint.com/personal/srb_parentnetworkwny_org/_layouts/15/onedrive.aspx?id=%2Fpersonal%2Fsrb%5Fparentnetworkwny%5Forg%2FDocuments%2FBarlow%20Contracts%2FCIPR%20Dasy%2Fcipr%20dasy%20program%20docs%2FIndicator%20Card%5FFINAL%2Epdf&amp;parent=%2Fpersonal%2Fsrb%5Fparentnetworkwny%5Forg%2FDocuments%2FBarlow%20Contracts%2FCIPR%20Dasy%2Fcipr%20dasy%20program%20docs&amp;ga=1" TargetMode="External"/><Relationship Id="rId5" Type="http://schemas.openxmlformats.org/officeDocument/2006/relationships/hyperlink" Target="https://dasycenter.org/wp-content/uploads/2020/12/DaSy_Critical_Questions_2020.pdf" TargetMode="External"/><Relationship Id="rId4" Type="http://schemas.openxmlformats.org/officeDocument/2006/relationships/hyperlink" Target="https://dasycenter.org/wp-content/uploads/2018/01/se-toolkit-datainfo-questions-infographic.pdf"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parentcenterhub.org/"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dasycenter.org/"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youtu.be/mHkLUp52vZ0"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Presenter Notes: </a:t>
            </a:r>
            <a:r>
              <a:rPr lang="en-US" dirty="0">
                <a:cs typeface="Calibri"/>
              </a:rPr>
              <a:t>Welcome to our Family Data Leader Training for Families!  We will begin shortly.</a:t>
            </a:r>
          </a:p>
          <a:p>
            <a:endParaRPr lang="en-US" dirty="0">
              <a:cs typeface="Calibri"/>
            </a:endParaRPr>
          </a:p>
          <a:p>
            <a:r>
              <a:rPr lang="en-US" b="1" i="1" dirty="0"/>
              <a:t>Procedural Directions: </a:t>
            </a:r>
            <a:endParaRPr lang="en-US" dirty="0"/>
          </a:p>
          <a:p>
            <a:r>
              <a:rPr lang="en-US" i="1" dirty="0"/>
              <a:t>Trainers will fill in the dates and times for training and their agency name and logo</a:t>
            </a:r>
            <a:endParaRPr lang="en-US" dirty="0">
              <a:cs typeface="Calibri"/>
            </a:endParaRPr>
          </a:p>
          <a:p>
            <a:r>
              <a:rPr lang="en-US" i="1" dirty="0"/>
              <a:t>This slide will be shown as people log on or enter the room</a:t>
            </a:r>
            <a:endParaRPr lang="en-US" dirty="0"/>
          </a:p>
          <a:p>
            <a:r>
              <a:rPr lang="en-US" i="1" dirty="0">
                <a:cs typeface="Calibri"/>
              </a:rPr>
              <a:t>Trainers may choose to have participants sign into the chat (if virtual) or sign in on paper (if in-person)</a:t>
            </a:r>
            <a:endParaRPr lang="en-US" i="1" dirty="0">
              <a:ea typeface="Calibri"/>
              <a:cs typeface="Calibri"/>
            </a:endParaRPr>
          </a:p>
          <a:p>
            <a:endParaRPr lang="en-US" i="1" dirty="0">
              <a:ea typeface="Calibri"/>
              <a:cs typeface="Calibri"/>
            </a:endParaRPr>
          </a:p>
          <a:p>
            <a:endParaRPr lang="en-US" i="1" dirty="0">
              <a:latin typeface="Calibri" panose="020F0502020204030204"/>
              <a:ea typeface="Calibri" panose="020F0502020204030204"/>
              <a:cs typeface="Calibri"/>
            </a:endParaRPr>
          </a:p>
          <a:p>
            <a:r>
              <a:rPr lang="en-US" i="1" dirty="0">
                <a:solidFill>
                  <a:srgbClr val="000000"/>
                </a:solidFill>
                <a:latin typeface="Calibri" panose="020F0502020204030204"/>
                <a:ea typeface="Calibri" panose="020F0502020204030204"/>
                <a:cs typeface="Calibri"/>
              </a:rPr>
              <a:t>Links to go through ahead of time</a:t>
            </a:r>
          </a:p>
          <a:p>
            <a:pPr marL="171450" indent="-171450">
              <a:lnSpc>
                <a:spcPct val="90000"/>
              </a:lnSpc>
              <a:spcBef>
                <a:spcPts val="1000"/>
              </a:spcBef>
              <a:buFont typeface="Arial"/>
              <a:buChar char="•"/>
            </a:pPr>
            <a:r>
              <a:rPr lang="en-US" dirty="0"/>
              <a:t>Look Think Act Discussion Guide </a:t>
            </a:r>
            <a:r>
              <a:rPr lang="en-US" dirty="0">
                <a:hlinkClick r:id="rId3"/>
              </a:rPr>
              <a:t>Look! Think! Act! Discussion Guide (dasycenter.org)</a:t>
            </a:r>
            <a:endParaRPr lang="en-US" dirty="0"/>
          </a:p>
          <a:p>
            <a:pPr marL="171450" indent="-171450">
              <a:lnSpc>
                <a:spcPct val="90000"/>
              </a:lnSpc>
              <a:spcBef>
                <a:spcPts val="1000"/>
              </a:spcBef>
              <a:buFont typeface="Arial"/>
              <a:buChar char="•"/>
            </a:pPr>
            <a:endParaRPr lang="en-US" dirty="0"/>
          </a:p>
          <a:p>
            <a:pPr marL="171450" indent="-171450">
              <a:lnSpc>
                <a:spcPct val="90000"/>
              </a:lnSpc>
              <a:spcBef>
                <a:spcPts val="1000"/>
              </a:spcBef>
              <a:buFont typeface="Arial"/>
              <a:buChar char="•"/>
            </a:pPr>
            <a:r>
              <a:rPr lang="en-US" dirty="0"/>
              <a:t>Stakeholder Knowledge Toolkit, Data as Information </a:t>
            </a:r>
            <a:r>
              <a:rPr lang="en-US" dirty="0">
                <a:hlinkClick r:id="rId4"/>
              </a:rPr>
              <a:t>https://dasycenter.org/wp-content/uploads/2018/01/se-toolkit-datainfo-questions-infographic.pdf</a:t>
            </a:r>
            <a:r>
              <a:rPr lang="en-US" dirty="0"/>
              <a:t> </a:t>
            </a:r>
            <a:endParaRPr lang="en-US" dirty="0">
              <a:cs typeface="Calibri"/>
            </a:endParaRPr>
          </a:p>
          <a:p>
            <a:pPr marL="171450" indent="-171450">
              <a:lnSpc>
                <a:spcPct val="90000"/>
              </a:lnSpc>
              <a:spcBef>
                <a:spcPts val="1000"/>
              </a:spcBef>
              <a:buFont typeface="Arial"/>
              <a:buChar char="•"/>
            </a:pPr>
            <a:endParaRPr lang="en-US" dirty="0"/>
          </a:p>
          <a:p>
            <a:pPr marL="171450" indent="-171450">
              <a:lnSpc>
                <a:spcPct val="90000"/>
              </a:lnSpc>
              <a:spcBef>
                <a:spcPts val="1000"/>
              </a:spcBef>
              <a:buFont typeface="Arial"/>
              <a:buChar char="•"/>
            </a:pPr>
            <a:r>
              <a:rPr lang="en-US" dirty="0"/>
              <a:t>Critical Questions doc </a:t>
            </a:r>
            <a:r>
              <a:rPr lang="en-US" dirty="0">
                <a:hlinkClick r:id="rId5"/>
              </a:rPr>
              <a:t>https://dasycenter.org/wp-content/uploads/2020/12/DaSy_Critical_Questions_2020.pdf</a:t>
            </a:r>
            <a:endParaRPr lang="en-US" dirty="0"/>
          </a:p>
          <a:p>
            <a:pPr marL="171450" indent="-171450">
              <a:lnSpc>
                <a:spcPct val="90000"/>
              </a:lnSpc>
              <a:spcBef>
                <a:spcPts val="1000"/>
              </a:spcBef>
              <a:buFont typeface="Arial"/>
              <a:buChar char="•"/>
            </a:pPr>
            <a:endParaRPr lang="en-US" dirty="0"/>
          </a:p>
          <a:p>
            <a:pPr marL="171450" indent="-171450">
              <a:lnSpc>
                <a:spcPct val="90000"/>
              </a:lnSpc>
              <a:spcBef>
                <a:spcPts val="1000"/>
              </a:spcBef>
              <a:buFont typeface="Arial"/>
              <a:buChar char="•"/>
            </a:pPr>
            <a:r>
              <a:rPr lang="en-US" dirty="0"/>
              <a:t>SPP Indicators card  </a:t>
            </a:r>
            <a:r>
              <a:rPr lang="en-US" dirty="0" err="1">
                <a:hlinkClick r:id="rId6"/>
              </a:rPr>
              <a:t>cipr</a:t>
            </a:r>
            <a:r>
              <a:rPr lang="en-US" dirty="0">
                <a:hlinkClick r:id="rId6"/>
              </a:rPr>
              <a:t> </a:t>
            </a:r>
            <a:r>
              <a:rPr lang="en-US" dirty="0" err="1">
                <a:hlinkClick r:id="rId6"/>
              </a:rPr>
              <a:t>dasy</a:t>
            </a:r>
            <a:r>
              <a:rPr lang="en-US" dirty="0">
                <a:hlinkClick r:id="rId6"/>
              </a:rPr>
              <a:t> program docs - OneDrive (sharepoint.com)</a:t>
            </a:r>
            <a:endParaRPr lang="en-US" dirty="0">
              <a:cs typeface="Calibri"/>
            </a:endParaRPr>
          </a:p>
          <a:p>
            <a:pPr marL="171450" indent="-171450">
              <a:lnSpc>
                <a:spcPct val="90000"/>
              </a:lnSpc>
              <a:spcBef>
                <a:spcPts val="1000"/>
              </a:spcBef>
              <a:buFont typeface="Arial"/>
              <a:buChar char="•"/>
            </a:pPr>
            <a:endParaRPr lang="en-US" dirty="0"/>
          </a:p>
          <a:p>
            <a:pPr marL="171450" indent="-171450">
              <a:lnSpc>
                <a:spcPct val="90000"/>
              </a:lnSpc>
              <a:spcBef>
                <a:spcPts val="1000"/>
              </a:spcBef>
              <a:buFont typeface="Arial"/>
              <a:buChar char="•"/>
            </a:pPr>
            <a:r>
              <a:rPr lang="en-US" dirty="0">
                <a:hlinkClick r:id="rId7"/>
              </a:rPr>
              <a:t>ECTA Center: Glossary</a:t>
            </a:r>
            <a:endParaRPr lang="en-US" dirty="0"/>
          </a:p>
          <a:p>
            <a:pPr marL="171450" indent="-171450">
              <a:lnSpc>
                <a:spcPct val="90000"/>
              </a:lnSpc>
              <a:spcBef>
                <a:spcPts val="1000"/>
              </a:spcBef>
              <a:buFont typeface="Arial"/>
              <a:buChar char="•"/>
            </a:pPr>
            <a:endParaRPr lang="en-US" dirty="0"/>
          </a:p>
          <a:p>
            <a:endParaRPr lang="en-US" i="1" dirty="0">
              <a:latin typeface="Calibri" panose="020F0502020204030204"/>
              <a:ea typeface="Calibri" panose="020F0502020204030204"/>
              <a:cs typeface="Calibri"/>
            </a:endParaRPr>
          </a:p>
          <a:p>
            <a:endParaRPr lang="en-US" i="1" dirty="0">
              <a:latin typeface="Calibri" panose="020F0502020204030204"/>
              <a:ea typeface="Calibri" panose="020F0502020204030204"/>
              <a:cs typeface="Calibri"/>
            </a:endParaRPr>
          </a:p>
          <a:p>
            <a:endParaRPr lang="en-US" dirty="0">
              <a:latin typeface="Calibri" panose="020F0502020204030204"/>
              <a:ea typeface="Tahoma"/>
              <a:cs typeface="Calibri"/>
            </a:endParaRPr>
          </a:p>
          <a:p>
            <a:endParaRPr lang="en-US" dirty="0">
              <a:latin typeface="Tahoma"/>
              <a:ea typeface="Tahoma"/>
              <a:cs typeface="Tahoma"/>
            </a:endParaRP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933BA2F6-FEB6-4199-A726-7925D3A36C77}" type="slidenum">
              <a:rPr lang="en-US" smtClean="0"/>
              <a:t>1</a:t>
            </a:fld>
            <a:endParaRPr lang="en-US"/>
          </a:p>
        </p:txBody>
      </p:sp>
    </p:spTree>
    <p:extLst>
      <p:ext uri="{BB962C8B-B14F-4D97-AF65-F5344CB8AC3E}">
        <p14:creationId xmlns:p14="http://schemas.microsoft.com/office/powerpoint/2010/main" val="371648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Grace </a:t>
            </a:r>
          </a:p>
          <a:p>
            <a:r>
              <a:rPr lang="en-US" b="1" dirty="0"/>
              <a:t>Presenter Notes</a:t>
            </a:r>
            <a:r>
              <a:rPr lang="en-US" b="1" dirty="0">
                <a:cs typeface="Calibri"/>
              </a:rPr>
              <a:t>:</a:t>
            </a:r>
            <a:r>
              <a:rPr lang="en-US" dirty="0">
                <a:cs typeface="Calibri"/>
              </a:rPr>
              <a:t> Let's talk about what Building High Quality Systems means. Although this conversation will focus on early childhood, these 6 components can be part of ANY system. Many systems have components that break down into these components or areas. When FDL gets invited to a conversation where systems change is the topic, several of these areas may be impacted. For example, making a change to the way Part C is delivered – this is part of governance – in turn impacts how data is collected—this is data system—and who needs to be hired—which is part of personnel/workforce—and costs, which is part of the finance component. Nothing happens in a vacuum.</a:t>
            </a:r>
            <a:endParaRPr lang="en-US" dirty="0"/>
          </a:p>
          <a:p>
            <a:endParaRPr lang="en-US" dirty="0">
              <a:cs typeface="Calibri"/>
            </a:endParaRPr>
          </a:p>
          <a:p>
            <a:r>
              <a:rPr lang="en-US" dirty="0"/>
              <a:t> </a:t>
            </a:r>
            <a:r>
              <a:rPr lang="en-US" dirty="0">
                <a:hlinkClick r:id="rId3"/>
              </a:rPr>
              <a:t>http://ectacenter.org/sysframe/</a:t>
            </a:r>
            <a:endParaRPr lang="en-US" dirty="0"/>
          </a:p>
          <a:p>
            <a:endParaRPr lang="en-US" dirty="0">
              <a:cs typeface="Calibri"/>
            </a:endParaRPr>
          </a:p>
          <a:p>
            <a:endParaRPr lang="en-US" dirty="0">
              <a:cs typeface="Calibri"/>
            </a:endParaRPr>
          </a:p>
          <a:p>
            <a:r>
              <a:rPr lang="en-US" b="1" i="1" dirty="0">
                <a:cs typeface="Calibri"/>
              </a:rPr>
              <a:t>Procedural Directions: </a:t>
            </a:r>
          </a:p>
          <a:p>
            <a:r>
              <a:rPr lang="en-US" i="1" dirty="0">
                <a:cs typeface="Calibri"/>
              </a:rPr>
              <a:t>Below is some background on each of the bullets for trainers to become familiar with these terms; feel free to paraphrase:</a:t>
            </a:r>
          </a:p>
          <a:p>
            <a:endParaRPr lang="en-US" dirty="0">
              <a:cs typeface="Calibri"/>
            </a:endParaRPr>
          </a:p>
          <a:p>
            <a:r>
              <a:rPr lang="en-US" b="1" dirty="0">
                <a:cs typeface="Calibri"/>
              </a:rPr>
              <a:t>Governance</a:t>
            </a:r>
            <a:r>
              <a:rPr lang="en-US" dirty="0">
                <a:cs typeface="Calibri"/>
              </a:rPr>
              <a:t> - </a:t>
            </a:r>
            <a:r>
              <a:rPr lang="en-US" dirty="0"/>
              <a:t>The focus of this component is to make certain that </a:t>
            </a:r>
            <a:r>
              <a:rPr lang="en-US" b="1" dirty="0"/>
              <a:t>structures </a:t>
            </a:r>
            <a:r>
              <a:rPr lang="en-US" dirty="0"/>
              <a:t>and partnerships are in place to support effective, efficient service delivery systems that provide equitable access to services for all eligible children and their families.</a:t>
            </a:r>
            <a:endParaRPr lang="en-US" dirty="0">
              <a:cs typeface="Calibri"/>
            </a:endParaRPr>
          </a:p>
          <a:p>
            <a:endParaRPr lang="en-US" dirty="0">
              <a:cs typeface="Calibri"/>
            </a:endParaRPr>
          </a:p>
          <a:p>
            <a:r>
              <a:rPr lang="en-US" b="1" dirty="0">
                <a:cs typeface="Calibri"/>
              </a:rPr>
              <a:t>Finance -</a:t>
            </a:r>
            <a:r>
              <a:rPr lang="en-US" b="1" dirty="0"/>
              <a:t> </a:t>
            </a:r>
            <a:r>
              <a:rPr lang="en-US" b="0" dirty="0"/>
              <a:t>This component is about e</a:t>
            </a:r>
            <a:r>
              <a:rPr lang="en-US" dirty="0"/>
              <a:t>nsuring that sufficient funds and </a:t>
            </a:r>
            <a:r>
              <a:rPr lang="en-US" u="sng" dirty="0">
                <a:hlinkClick r:id="rId4"/>
              </a:rPr>
              <a:t>resources</a:t>
            </a:r>
            <a:r>
              <a:rPr lang="en-US" dirty="0"/>
              <a:t> are in place to support and sustain all components of the system, thereby facilitating the implementation of evidence-based practices relying on multiple funding streams at the federal, state and local level.</a:t>
            </a:r>
            <a:endParaRPr lang="en-US" dirty="0">
              <a:cs typeface="Calibri"/>
            </a:endParaRPr>
          </a:p>
          <a:p>
            <a:endParaRPr lang="en-US" dirty="0">
              <a:cs typeface="Calibri"/>
            </a:endParaRPr>
          </a:p>
          <a:p>
            <a:r>
              <a:rPr lang="en-US" b="1" dirty="0">
                <a:cs typeface="Calibri"/>
              </a:rPr>
              <a:t>Personnel/Workforce - </a:t>
            </a:r>
            <a:r>
              <a:rPr lang="en-US" dirty="0"/>
              <a:t>This component ensures that infants, toddlers, and all children with disabilities and their families, are provided services by knowledgeable, skilled, competent, and highly qualified personnel, and that enough of these personnel are available to meet service needs. </a:t>
            </a:r>
            <a:endParaRPr lang="en-US" dirty="0">
              <a:cs typeface="Calibri"/>
            </a:endParaRPr>
          </a:p>
          <a:p>
            <a:endParaRPr lang="en-US" dirty="0">
              <a:cs typeface="Calibri"/>
            </a:endParaRPr>
          </a:p>
          <a:p>
            <a:r>
              <a:rPr lang="en-US" b="1" dirty="0">
                <a:cs typeface="Calibri"/>
              </a:rPr>
              <a:t>Data System -</a:t>
            </a:r>
            <a:r>
              <a:rPr lang="en-US" dirty="0">
                <a:cs typeface="Calibri"/>
              </a:rPr>
              <a:t> T</a:t>
            </a:r>
            <a:r>
              <a:rPr lang="en-US" dirty="0"/>
              <a:t>he data system component assists IDEA early childhood programs in developing and enhancing high-quality state data systems for the collection, analysis, reporting, and use of their IDEA data to ensure that children and families receive the needed services and have access to programs. </a:t>
            </a:r>
            <a:endParaRPr lang="en-US" dirty="0">
              <a:cs typeface="Calibri"/>
            </a:endParaRPr>
          </a:p>
          <a:p>
            <a:endParaRPr lang="en-US" dirty="0"/>
          </a:p>
          <a:p>
            <a:r>
              <a:rPr lang="en-US" i="1" dirty="0"/>
              <a:t> </a:t>
            </a:r>
            <a:r>
              <a:rPr lang="en-US" b="1" dirty="0"/>
              <a:t>Accountability and Quality Improvement </a:t>
            </a:r>
            <a:r>
              <a:rPr lang="en-US" b="1" dirty="0">
                <a:cs typeface="Calibri"/>
              </a:rPr>
              <a:t>- </a:t>
            </a:r>
            <a:r>
              <a:rPr lang="en-US" dirty="0"/>
              <a:t>This component assists state leaders in assessing and improving all other components of the framework. It provides direction on determining strategies that achieve a quality, effective, and efficient system to support implementation of evidence-based practices leading toward improved outcomes for children and their families. True accountability holds states responsible for a sustainable process that ensures ongoing quality and improvement.</a:t>
            </a:r>
            <a:endParaRPr lang="en-US" dirty="0">
              <a:cs typeface="Calibri"/>
            </a:endParaRPr>
          </a:p>
          <a:p>
            <a:pPr>
              <a:lnSpc>
                <a:spcPct val="90000"/>
              </a:lnSpc>
              <a:spcBef>
                <a:spcPts val="1000"/>
              </a:spcBef>
            </a:pPr>
            <a:endParaRPr lang="en-US" dirty="0">
              <a:cs typeface="Calibri"/>
            </a:endParaRPr>
          </a:p>
          <a:p>
            <a:r>
              <a:rPr lang="en-US" b="1" dirty="0"/>
              <a:t>Quality Standards </a:t>
            </a:r>
            <a:r>
              <a:rPr lang="en-US" b="1" dirty="0">
                <a:cs typeface="Calibri"/>
              </a:rPr>
              <a:t>- </a:t>
            </a:r>
            <a:r>
              <a:rPr lang="en-US" dirty="0"/>
              <a:t>Infants, toddlers, and young children with disabilities have the right to receive services and participate in the full array of public and private early care and education programs that are available to all young children. In order to effectively support early learning and positive child and family outcomes, these programs must be guided by agreed upon, evidence-based standards for what all young children are expected to know and be able to do (</a:t>
            </a:r>
            <a:r>
              <a:rPr lang="en-US" u="sng" dirty="0">
                <a:hlinkClick r:id="rId5"/>
              </a:rPr>
              <a:t>child level standards</a:t>
            </a:r>
            <a:r>
              <a:rPr lang="en-US" dirty="0"/>
              <a:t>), as well as agreed upon, evidence-based standards for what constitutes quality in early care and education programs (</a:t>
            </a:r>
            <a:r>
              <a:rPr lang="en-US" u="sng" dirty="0">
                <a:hlinkClick r:id="rId6"/>
              </a:rPr>
              <a:t>program level standards</a:t>
            </a:r>
            <a:r>
              <a:rPr lang="en-US" dirty="0"/>
              <a:t>). </a:t>
            </a:r>
            <a:endParaRPr lang="en-US" dirty="0">
              <a:cs typeface="Calibri"/>
            </a:endParaRPr>
          </a:p>
          <a:p>
            <a:pPr>
              <a:lnSpc>
                <a:spcPct val="90000"/>
              </a:lnSpc>
              <a:spcBef>
                <a:spcPts val="1000"/>
              </a:spcBef>
            </a:pPr>
            <a:endParaRPr lang="en-US" dirty="0"/>
          </a:p>
          <a:p>
            <a:pPr>
              <a:lnSpc>
                <a:spcPct val="90000"/>
              </a:lnSpc>
              <a:spcBef>
                <a:spcPts val="1000"/>
              </a:spcBef>
            </a:pPr>
            <a:endParaRPr lang="en-US" dirty="0">
              <a:cs typeface="Calibri"/>
            </a:endParaRPr>
          </a:p>
        </p:txBody>
      </p:sp>
      <p:sp>
        <p:nvSpPr>
          <p:cNvPr id="4" name="Slide Number Placeholder 3"/>
          <p:cNvSpPr>
            <a:spLocks noGrp="1"/>
          </p:cNvSpPr>
          <p:nvPr>
            <p:ph type="sldNum" sz="quarter" idx="5"/>
          </p:nvPr>
        </p:nvSpPr>
        <p:spPr/>
        <p:txBody>
          <a:bodyPr/>
          <a:lstStyle/>
          <a:p>
            <a:fld id="{933BA2F6-FEB6-4199-A726-7925D3A36C77}" type="slidenum">
              <a:rPr lang="en-US" smtClean="0"/>
              <a:t>10</a:t>
            </a:fld>
            <a:endParaRPr lang="en-US"/>
          </a:p>
        </p:txBody>
      </p:sp>
    </p:spTree>
    <p:extLst>
      <p:ext uri="{BB962C8B-B14F-4D97-AF65-F5344CB8AC3E}">
        <p14:creationId xmlns:p14="http://schemas.microsoft.com/office/powerpoint/2010/main" val="2993477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Grace </a:t>
            </a:r>
          </a:p>
          <a:p>
            <a:endParaRPr lang="en-US" b="1" dirty="0"/>
          </a:p>
          <a:p>
            <a:r>
              <a:rPr lang="en-US" b="1" dirty="0"/>
              <a:t>Presenter Notes:</a:t>
            </a:r>
            <a:r>
              <a:rPr lang="en-US" dirty="0"/>
              <a:t> Now that we have broken down the components of systems, let’s talk about when systems aren't working efficiently or need to be changed. Systems change aims to bring about lasting change by altering underlying structures and supporting mechanisms which make the system operate in a particular way. </a:t>
            </a:r>
          </a:p>
          <a:p>
            <a:endParaRPr lang="en-US" dirty="0"/>
          </a:p>
          <a:p>
            <a:r>
              <a:rPr lang="en-US" dirty="0"/>
              <a:t>Think about the systems in a car: engine, fuel, ignition, exhaust, and so on. Think about how those components interact and react to each other. Then think about the innovations that had to occur within those components when computer technology was added. In order to effectively achieve positive outcomes with the cars, all the underlying structures and supporting mechanisms within those components of the system had to be adjusted to align with the computerization. This includes things like removing mechanical parts, adding computer chips and retraining mechanics who service the cars.</a:t>
            </a:r>
            <a:endParaRPr lang="en-US" dirty="0">
              <a:cs typeface="Calibri"/>
            </a:endParaRPr>
          </a:p>
          <a:p>
            <a:endParaRPr lang="en-US" dirty="0"/>
          </a:p>
          <a:p>
            <a:r>
              <a:rPr lang="en-US" dirty="0"/>
              <a:t>In an example from early intervention, consider this: In one state all Early Intervention Providers had to bill for their services through each county. The county then in turn billed their state health department. Then someone had the great idea to revise the system so that providers could just bill the state through a central billing system saving hundreds of thousands of dollars in both time and resources. </a:t>
            </a:r>
            <a:r>
              <a:rPr lang="en-US" b="1" dirty="0"/>
              <a:t>How does this affect providers, the state system, policies etc.?</a:t>
            </a:r>
            <a:endParaRPr lang="en-US" b="1" dirty="0">
              <a:cs typeface="Calibri"/>
            </a:endParaRPr>
          </a:p>
          <a:p>
            <a:endParaRPr lang="en-US" dirty="0">
              <a:cs typeface="Calibri"/>
            </a:endParaRPr>
          </a:p>
          <a:p>
            <a:r>
              <a:rPr lang="en-US" b="1" dirty="0">
                <a:cs typeface="Calibri" panose="020F0502020204030204"/>
              </a:rPr>
              <a:t>Procedural Directions: </a:t>
            </a:r>
            <a:r>
              <a:rPr lang="en-US" dirty="0">
                <a:cs typeface="Calibri" panose="020F0502020204030204"/>
              </a:rPr>
              <a:t>Read Presenter notes and facilitate the last question. </a:t>
            </a:r>
          </a:p>
          <a:p>
            <a:endParaRPr lang="en-US" dirty="0"/>
          </a:p>
          <a:p>
            <a:r>
              <a:rPr lang="en-US" dirty="0"/>
              <a:t>Source: </a:t>
            </a:r>
            <a:r>
              <a:rPr lang="en-US" dirty="0">
                <a:hlinkClick r:id="rId3"/>
              </a:rPr>
              <a:t>http://www.thinknpc.org/publications/systems-change/</a:t>
            </a:r>
            <a:endParaRPr lang="en-US" dirty="0"/>
          </a:p>
          <a:p>
            <a:endParaRPr lang="en-US" dirty="0">
              <a:cs typeface="Calibri"/>
            </a:endParaRPr>
          </a:p>
          <a:p>
            <a:endParaRPr lang="en-US" i="1" dirty="0">
              <a:cs typeface="Calibri"/>
            </a:endParaRPr>
          </a:p>
        </p:txBody>
      </p:sp>
      <p:sp>
        <p:nvSpPr>
          <p:cNvPr id="4" name="Slide Number Placeholder 3"/>
          <p:cNvSpPr>
            <a:spLocks noGrp="1"/>
          </p:cNvSpPr>
          <p:nvPr>
            <p:ph type="sldNum" sz="quarter" idx="5"/>
          </p:nvPr>
        </p:nvSpPr>
        <p:spPr/>
        <p:txBody>
          <a:bodyPr/>
          <a:lstStyle/>
          <a:p>
            <a:fld id="{933BA2F6-FEB6-4199-A726-7925D3A36C77}" type="slidenum">
              <a:rPr lang="en-US" smtClean="0"/>
              <a:t>11</a:t>
            </a:fld>
            <a:endParaRPr lang="en-US"/>
          </a:p>
        </p:txBody>
      </p:sp>
    </p:spTree>
    <p:extLst>
      <p:ext uri="{BB962C8B-B14F-4D97-AF65-F5344CB8AC3E}">
        <p14:creationId xmlns:p14="http://schemas.microsoft.com/office/powerpoint/2010/main" val="1503031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Grace </a:t>
            </a:r>
          </a:p>
          <a:p>
            <a:r>
              <a:rPr lang="en-US" b="1" dirty="0"/>
              <a:t>Presenter Notes:</a:t>
            </a:r>
            <a:r>
              <a:rPr lang="en-US" dirty="0"/>
              <a:t> Unfortunately, systems change doesn’t just happen like magic..........What if we don’t change at all and something magical just happens?</a:t>
            </a:r>
          </a:p>
          <a:p>
            <a:endParaRPr lang="en-US" dirty="0">
              <a:cs typeface="Calibri"/>
            </a:endParaRPr>
          </a:p>
          <a:p>
            <a:r>
              <a:rPr lang="en-US" b="1" i="1" dirty="0"/>
              <a:t>Procedural Directions: R</a:t>
            </a:r>
            <a:r>
              <a:rPr lang="en-US" i="1" dirty="0"/>
              <a:t>ead the presenter notes </a:t>
            </a:r>
            <a:endParaRPr lang="en-US" dirty="0"/>
          </a:p>
          <a:p>
            <a:endParaRPr lang="en-US" dirty="0">
              <a:cs typeface="Calibri"/>
            </a:endParaRPr>
          </a:p>
          <a:p>
            <a:endParaRPr lang="en-US" dirty="0">
              <a:cs typeface="Calibri"/>
            </a:endParaRPr>
          </a:p>
          <a:p>
            <a:endParaRPr lang="en-US" b="1" dirty="0">
              <a:cs typeface="Calibri"/>
            </a:endParaRPr>
          </a:p>
        </p:txBody>
      </p:sp>
      <p:sp>
        <p:nvSpPr>
          <p:cNvPr id="4" name="Slide Number Placeholder 3"/>
          <p:cNvSpPr>
            <a:spLocks noGrp="1"/>
          </p:cNvSpPr>
          <p:nvPr>
            <p:ph type="sldNum" sz="quarter" idx="5"/>
          </p:nvPr>
        </p:nvSpPr>
        <p:spPr/>
        <p:txBody>
          <a:bodyPr/>
          <a:lstStyle/>
          <a:p>
            <a:fld id="{933BA2F6-FEB6-4199-A726-7925D3A36C77}" type="slidenum">
              <a:rPr lang="en-US" smtClean="0"/>
              <a:t>12</a:t>
            </a:fld>
            <a:endParaRPr lang="en-US"/>
          </a:p>
        </p:txBody>
      </p:sp>
    </p:spTree>
    <p:extLst>
      <p:ext uri="{BB962C8B-B14F-4D97-AF65-F5344CB8AC3E}">
        <p14:creationId xmlns:p14="http://schemas.microsoft.com/office/powerpoint/2010/main" val="2991819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Michelle </a:t>
            </a:r>
          </a:p>
          <a:p>
            <a:r>
              <a:rPr lang="en-US" b="1" dirty="0"/>
              <a:t>Presenter Notes</a:t>
            </a:r>
            <a:r>
              <a:rPr lang="en-US" b="1" dirty="0">
                <a:cs typeface="Calibri"/>
              </a:rPr>
              <a:t>: </a:t>
            </a:r>
            <a:r>
              <a:rPr lang="en-US" dirty="0">
                <a:cs typeface="Calibri"/>
              </a:rPr>
              <a:t>High-quality IDEA data help ensure that children with disabilities receive the early intervention and special education services to which they are entitled. This video from IDEA Data Center (IDC) also provides a brief introduction to the history of IDEA and the evolution of data use in early intervention and special education. Let's listen. </a:t>
            </a:r>
            <a:endParaRPr lang="en-US" dirty="0"/>
          </a:p>
          <a:p>
            <a:endParaRPr lang="en-US" b="1" dirty="0">
              <a:cs typeface="Calibri"/>
            </a:endParaRPr>
          </a:p>
          <a:p>
            <a:endParaRPr lang="en-US" b="1" dirty="0">
              <a:cs typeface="Calibri"/>
            </a:endParaRPr>
          </a:p>
          <a:p>
            <a:r>
              <a:rPr lang="en-US" b="1" i="1" dirty="0">
                <a:cs typeface="Calibri"/>
              </a:rPr>
              <a:t>Procedural Directions:</a:t>
            </a:r>
            <a:r>
              <a:rPr lang="en-US" b="1" i="1" dirty="0"/>
              <a:t> </a:t>
            </a:r>
            <a:r>
              <a:rPr lang="en-US" i="1" dirty="0"/>
              <a:t>Click on the photo to start the video if for some reason it doesn't work the link is below Assure everyone can hear it</a:t>
            </a:r>
            <a:endParaRPr lang="en-US" dirty="0"/>
          </a:p>
          <a:p>
            <a:endParaRPr lang="en-US" i="1" dirty="0">
              <a:cs typeface="Calibri"/>
            </a:endParaRPr>
          </a:p>
          <a:p>
            <a:r>
              <a:rPr lang="en-US" dirty="0">
                <a:hlinkClick r:id="rId3"/>
              </a:rPr>
              <a:t>https://youtu.be/H4IQS61R-bc</a:t>
            </a:r>
            <a:endParaRPr lang="en-US" dirty="0">
              <a:cs typeface="Calibri"/>
              <a:hlinkClick r:id="rId3"/>
            </a:endParaRPr>
          </a:p>
          <a:p>
            <a:endParaRPr lang="en-US" dirty="0">
              <a:cs typeface="Calibri"/>
            </a:endParaRPr>
          </a:p>
          <a:p>
            <a:endParaRPr lang="en-US" i="1" dirty="0">
              <a:cs typeface="Calibri"/>
            </a:endParaRPr>
          </a:p>
          <a:p>
            <a:endParaRPr lang="en-US" dirty="0">
              <a:cs typeface="Calibri"/>
            </a:endParaRPr>
          </a:p>
          <a:p>
            <a:endParaRPr lang="en-US" b="1" i="1"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3BA2F6-FEB6-4199-A726-7925D3A36C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1619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Grace</a:t>
            </a:r>
          </a:p>
          <a:p>
            <a:r>
              <a:rPr lang="en-US"/>
              <a:t>Leaders follow four principles to use data for good </a:t>
            </a:r>
          </a:p>
          <a:p>
            <a:endParaRPr lang="en-US"/>
          </a:p>
          <a:p>
            <a:r>
              <a:rPr lang="en-US"/>
              <a:t>Expand opportunity – open doors to greater opportunity for families and children</a:t>
            </a:r>
          </a:p>
          <a:p>
            <a:r>
              <a:rPr lang="en-US"/>
              <a:t>Provide transparency and evidence – provide information to stakeholder on how data has informed policy or practices</a:t>
            </a:r>
          </a:p>
          <a:p>
            <a:r>
              <a:rPr lang="en-US"/>
              <a:t>Empower communities – empower stakeholder to hold systems accountable</a:t>
            </a:r>
          </a:p>
          <a:p>
            <a:r>
              <a:rPr lang="en-US"/>
              <a:t>Promote equitable outcomes – achieve equitable outcomes for all</a:t>
            </a:r>
          </a:p>
          <a:p>
            <a:endParaRPr lang="en-US"/>
          </a:p>
          <a:p>
            <a:endParaRPr lang="en-US"/>
          </a:p>
          <a:p>
            <a:endParaRPr lang="en-US"/>
          </a:p>
          <a:p>
            <a:endParaRPr lang="en-US"/>
          </a:p>
          <a:p>
            <a:r>
              <a:rPr lang="en-US"/>
              <a:t>Source  (2020) Four Principles to make Advance Data Analytics Work for Children and Families. Annie E. Case Foundation</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B364C-0AA7-A049-8A25-F17CB8BF05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5646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MIchelle</a:t>
            </a:r>
            <a:endParaRPr lang="en-US" b="1" dirty="0"/>
          </a:p>
          <a:p>
            <a:r>
              <a:rPr lang="en-US" b="1" dirty="0"/>
              <a:t>Presenter Notes:</a:t>
            </a:r>
            <a:endParaRPr lang="en-US" dirty="0">
              <a:cs typeface="Calibri"/>
            </a:endParaRPr>
          </a:p>
          <a:p>
            <a:r>
              <a:rPr lang="en-US" dirty="0"/>
              <a:t>There are many reasons to collect and use data. These are just a few! Data can help… </a:t>
            </a:r>
            <a:endParaRPr lang="en-US" dirty="0">
              <a:cs typeface="Calibri" panose="020F0502020204030204"/>
            </a:endParaRPr>
          </a:p>
          <a:p>
            <a:pPr marL="171450" indent="-171450">
              <a:lnSpc>
                <a:spcPct val="90000"/>
              </a:lnSpc>
              <a:spcBef>
                <a:spcPts val="1000"/>
              </a:spcBef>
              <a:buFont typeface="Arial"/>
              <a:buChar char="•"/>
            </a:pPr>
            <a:r>
              <a:rPr lang="en-US" dirty="0"/>
              <a:t>Assess and improve quality of services that benefit children and families</a:t>
            </a:r>
            <a:endParaRPr lang="en-US" dirty="0">
              <a:cs typeface="Calibri"/>
            </a:endParaRPr>
          </a:p>
          <a:p>
            <a:pPr marL="171450" indent="-171450">
              <a:lnSpc>
                <a:spcPct val="90000"/>
              </a:lnSpc>
              <a:spcBef>
                <a:spcPts val="1000"/>
              </a:spcBef>
              <a:buFont typeface="Arial"/>
              <a:buChar char="•"/>
            </a:pPr>
            <a:r>
              <a:rPr lang="en-US" dirty="0"/>
              <a:t>Examine disparities in access to services and supports</a:t>
            </a:r>
            <a:endParaRPr lang="en-US" dirty="0">
              <a:cs typeface="Calibri"/>
            </a:endParaRPr>
          </a:p>
          <a:p>
            <a:pPr marL="171450" indent="-171450">
              <a:lnSpc>
                <a:spcPct val="90000"/>
              </a:lnSpc>
              <a:spcBef>
                <a:spcPts val="1000"/>
              </a:spcBef>
              <a:buFont typeface="Arial"/>
              <a:buChar char="•"/>
            </a:pPr>
            <a:r>
              <a:rPr lang="en-US" dirty="0"/>
              <a:t>Advocate for federal, state, and local policy change and investments</a:t>
            </a:r>
            <a:endParaRPr lang="en-US" dirty="0">
              <a:cs typeface="Calibri"/>
            </a:endParaRPr>
          </a:p>
          <a:p>
            <a:pPr marL="171450" indent="-171450">
              <a:lnSpc>
                <a:spcPct val="90000"/>
              </a:lnSpc>
              <a:spcBef>
                <a:spcPts val="1000"/>
              </a:spcBef>
              <a:buFont typeface="Arial"/>
              <a:buChar char="•"/>
            </a:pPr>
            <a:r>
              <a:rPr lang="en-US" dirty="0"/>
              <a:t>Increase public awareness and understanding</a:t>
            </a:r>
            <a:endParaRPr lang="en-US" dirty="0">
              <a:cs typeface="Calibri"/>
            </a:endParaRPr>
          </a:p>
          <a:p>
            <a:pPr marL="171450" indent="-171450">
              <a:lnSpc>
                <a:spcPct val="90000"/>
              </a:lnSpc>
              <a:spcBef>
                <a:spcPts val="1000"/>
              </a:spcBef>
              <a:buFont typeface="Arial"/>
              <a:buChar char="•"/>
            </a:pPr>
            <a:r>
              <a:rPr lang="en-US" dirty="0"/>
              <a:t>Build trust within and across communities and systems</a:t>
            </a:r>
            <a:endParaRPr lang="en-US" dirty="0">
              <a:cs typeface="Calibri"/>
            </a:endParaRPr>
          </a:p>
          <a:p>
            <a:pPr marL="171450" indent="-171450">
              <a:lnSpc>
                <a:spcPct val="90000"/>
              </a:lnSpc>
              <a:spcBef>
                <a:spcPts val="1000"/>
              </a:spcBef>
              <a:buFont typeface="Arial"/>
              <a:buChar char="•"/>
            </a:pPr>
            <a:r>
              <a:rPr lang="en-US" dirty="0"/>
              <a:t>Achieve positive and equitable outcomes for children and families</a:t>
            </a:r>
            <a:endParaRPr lang="en-US" dirty="0">
              <a:cs typeface="Calibri"/>
            </a:endParaRPr>
          </a:p>
          <a:p>
            <a:pPr marL="171450" indent="-171450">
              <a:lnSpc>
                <a:spcPct val="90000"/>
              </a:lnSpc>
              <a:spcBef>
                <a:spcPts val="1000"/>
              </a:spcBef>
              <a:buFont typeface="Arial"/>
              <a:buChar char="•"/>
            </a:pPr>
            <a:endParaRPr lang="en-US" dirty="0">
              <a:cs typeface="Calibri"/>
            </a:endParaRPr>
          </a:p>
          <a:p>
            <a:pPr>
              <a:lnSpc>
                <a:spcPct val="90000"/>
              </a:lnSpc>
              <a:spcBef>
                <a:spcPts val="1000"/>
              </a:spcBef>
            </a:pPr>
            <a:r>
              <a:rPr lang="en-US" dirty="0">
                <a:cs typeface="Calibri"/>
              </a:rPr>
              <a:t>Let us now spend some time looking at various perspectives on data use and equity. </a:t>
            </a:r>
          </a:p>
          <a:p>
            <a:pPr marL="171450" indent="-171450">
              <a:lnSpc>
                <a:spcPct val="90000"/>
              </a:lnSpc>
              <a:spcBef>
                <a:spcPts val="1000"/>
              </a:spcBef>
              <a:buFont typeface="Arial"/>
              <a:buChar char="•"/>
            </a:pPr>
            <a:endParaRPr lang="en-US" dirty="0">
              <a:cs typeface="Calibri"/>
            </a:endParaRPr>
          </a:p>
          <a:p>
            <a:pPr>
              <a:lnSpc>
                <a:spcPct val="90000"/>
              </a:lnSpc>
              <a:spcBef>
                <a:spcPts val="1000"/>
              </a:spcBef>
            </a:pPr>
            <a:endParaRPr lang="en-US" dirty="0">
              <a:cs typeface="Calibri"/>
            </a:endParaRPr>
          </a:p>
          <a:p>
            <a:endParaRPr lang="en-US" dirty="0"/>
          </a:p>
          <a:p>
            <a:r>
              <a:rPr lang="en-US" b="1" i="1" dirty="0"/>
              <a:t>Procedural Directions:</a:t>
            </a:r>
            <a:endParaRPr lang="en-US" dirty="0"/>
          </a:p>
          <a:p>
            <a:r>
              <a:rPr lang="en-US" i="1" dirty="0">
                <a:cs typeface="Calibri"/>
              </a:rPr>
              <a:t>Presenter will review the list </a:t>
            </a:r>
          </a:p>
          <a:p>
            <a:endParaRPr lang="en-US" b="1" dirty="0">
              <a:cs typeface="Calibri"/>
            </a:endParaRPr>
          </a:p>
        </p:txBody>
      </p:sp>
      <p:sp>
        <p:nvSpPr>
          <p:cNvPr id="4" name="Slide Number Placeholder 3"/>
          <p:cNvSpPr>
            <a:spLocks noGrp="1"/>
          </p:cNvSpPr>
          <p:nvPr>
            <p:ph type="sldNum" sz="quarter" idx="5"/>
          </p:nvPr>
        </p:nvSpPr>
        <p:spPr/>
        <p:txBody>
          <a:bodyPr/>
          <a:lstStyle/>
          <a:p>
            <a:fld id="{933BA2F6-FEB6-4199-A726-7925D3A36C77}" type="slidenum">
              <a:rPr lang="en-US" smtClean="0"/>
              <a:t>15</a:t>
            </a:fld>
            <a:endParaRPr lang="en-US"/>
          </a:p>
        </p:txBody>
      </p:sp>
    </p:spTree>
    <p:extLst>
      <p:ext uri="{BB962C8B-B14F-4D97-AF65-F5344CB8AC3E}">
        <p14:creationId xmlns:p14="http://schemas.microsoft.com/office/powerpoint/2010/main" val="2380031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Michelle</a:t>
            </a:r>
          </a:p>
          <a:p>
            <a:r>
              <a:rPr lang="en-US" b="1" dirty="0"/>
              <a:t>Presenter Notes:</a:t>
            </a:r>
            <a:endParaRPr lang="en-US" b="1" dirty="0">
              <a:cs typeface="Calibri"/>
            </a:endParaRPr>
          </a:p>
          <a:p>
            <a:endParaRPr lang="en-US" dirty="0"/>
          </a:p>
          <a:p>
            <a:r>
              <a:rPr lang="en-US" dirty="0"/>
              <a:t>How can data help? </a:t>
            </a:r>
            <a:endParaRPr lang="en-US" dirty="0">
              <a:cs typeface="Calibri" panose="020F0502020204030204"/>
            </a:endParaRPr>
          </a:p>
          <a:p>
            <a:pPr marL="171450" indent="-171450">
              <a:buFont typeface="Arial" panose="020B0604020202020204" pitchFamily="34" charset="0"/>
              <a:buChar char="•"/>
            </a:pPr>
            <a:r>
              <a:rPr lang="en-US" dirty="0"/>
              <a:t>It’s hard to talk about racial inequities if you don’t first disaggregate (or break apart) your data by race. </a:t>
            </a:r>
            <a:r>
              <a:rPr lang="en-US" b="1" dirty="0"/>
              <a:t>Tackling equity issues requires an understanding of the root causes of outcome disparities within our early intervention and early childhood special education programs and our communities</a:t>
            </a:r>
            <a:r>
              <a:rPr lang="en-US" dirty="0"/>
              <a:t>. State data can provide clues as to where structural inequities exist. Through data disaggregation and looking at significant variations in outcomes, we can start to identify and dig into the root causes of inequities. Although disaggregated data can help identify inequities, it’s important to remember data are not meant to be interpreted in a vacuum. </a:t>
            </a:r>
            <a:r>
              <a:rPr lang="en-US" b="1" dirty="0"/>
              <a:t>Context is key! </a:t>
            </a:r>
            <a:r>
              <a:rPr lang="en-US" b="0" dirty="0"/>
              <a:t>What information, or context, is needed to provide meaning and clarity to the data? Is there a new teacher in the childcare room or classroom? Is there a high turnover rate in physical therapists? Did the budget get cut for programs in certain neighborhoods and not others? Understanding the context can change your perspective on a dataset and help you decide what the numbers represent and how to interpret them.</a:t>
            </a:r>
          </a:p>
          <a:p>
            <a:endParaRPr lang="en-US" dirty="0"/>
          </a:p>
          <a:p>
            <a:pPr marL="171450" indent="-171450">
              <a:buFont typeface="Arial" panose="020B0604020202020204" pitchFamily="34" charset="0"/>
              <a:buChar char="•"/>
            </a:pPr>
            <a:r>
              <a:rPr lang="en-US" dirty="0"/>
              <a:t>It’s also critical to keep in mind that data can and have been used to harm groups in the past.</a:t>
            </a:r>
          </a:p>
          <a:p>
            <a:pPr marL="171450" indent="-171450">
              <a:buFont typeface="Arial" panose="020B0604020202020204" pitchFamily="34" charset="0"/>
              <a:buChar char="•"/>
            </a:pPr>
            <a:endParaRPr lang="en-US" dirty="0">
              <a:cs typeface="Calibri"/>
            </a:endParaRPr>
          </a:p>
          <a:p>
            <a:pPr marL="171450" indent="-171450">
              <a:buFont typeface="Arial" panose="020B0604020202020204" pitchFamily="34" charset="0"/>
              <a:buChar char="•"/>
            </a:pPr>
            <a:r>
              <a:rPr lang="en-US" dirty="0"/>
              <a:t>And lastly, data conversations </a:t>
            </a:r>
            <a:r>
              <a:rPr lang="en-US" u="sng" dirty="0"/>
              <a:t>must</a:t>
            </a:r>
            <a:r>
              <a:rPr lang="en-US" dirty="0"/>
              <a:t> center the voices of families and communities. Listening to lived experiences is essential to interpreting data and engaging in meaningful equity work. </a:t>
            </a:r>
            <a:endParaRPr lang="en-US" dirty="0">
              <a:cs typeface="Calibri"/>
            </a:endParaRPr>
          </a:p>
          <a:p>
            <a:endParaRPr lang="en-US" dirty="0"/>
          </a:p>
          <a:p>
            <a:r>
              <a:rPr lang="en-US" b="1" i="1" dirty="0"/>
              <a:t>Procedural Directions: </a:t>
            </a:r>
            <a:r>
              <a:rPr lang="en-US" i="1" dirty="0"/>
              <a:t>Read Presenter Notes </a:t>
            </a:r>
            <a:endParaRPr lang="en-US" i="1" dirty="0">
              <a:cs typeface="Calibri"/>
            </a:endParaRPr>
          </a:p>
          <a:p>
            <a:endParaRPr lang="en-US" i="1" dirty="0">
              <a:cs typeface="Calibri"/>
            </a:endParaRPr>
          </a:p>
        </p:txBody>
      </p:sp>
      <p:sp>
        <p:nvSpPr>
          <p:cNvPr id="4" name="Slide Number Placeholder 3"/>
          <p:cNvSpPr>
            <a:spLocks noGrp="1"/>
          </p:cNvSpPr>
          <p:nvPr>
            <p:ph type="sldNum" sz="quarter" idx="5"/>
          </p:nvPr>
        </p:nvSpPr>
        <p:spPr/>
        <p:txBody>
          <a:bodyPr/>
          <a:lstStyle/>
          <a:p>
            <a:fld id="{01893EBC-69CC-4343-97C1-D56BD4E821DE}" type="slidenum">
              <a:rPr lang="en-US" smtClean="0"/>
              <a:t>16</a:t>
            </a:fld>
            <a:endParaRPr lang="en-US"/>
          </a:p>
        </p:txBody>
      </p:sp>
    </p:spTree>
    <p:extLst>
      <p:ext uri="{BB962C8B-B14F-4D97-AF65-F5344CB8AC3E}">
        <p14:creationId xmlns:p14="http://schemas.microsoft.com/office/powerpoint/2010/main" val="28430776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Michelle </a:t>
            </a:r>
          </a:p>
          <a:p>
            <a:r>
              <a:rPr lang="en-US" b="1" dirty="0">
                <a:cs typeface="Calibri"/>
              </a:rPr>
              <a:t>What are the important ways that families are involved or could involve in data discussion? </a:t>
            </a:r>
          </a:p>
          <a:p>
            <a:r>
              <a:rPr lang="en-US" b="1" dirty="0">
                <a:cs typeface="Calibri"/>
              </a:rPr>
              <a:t>Presenter Notes:</a:t>
            </a:r>
            <a:endParaRPr lang="en-US" dirty="0">
              <a:cs typeface="Calibri"/>
            </a:endParaRPr>
          </a:p>
          <a:p>
            <a:pPr>
              <a:lnSpc>
                <a:spcPct val="110000"/>
              </a:lnSpc>
              <a:spcBef>
                <a:spcPts val="1000"/>
              </a:spcBef>
            </a:pPr>
            <a:r>
              <a:rPr lang="en-US" dirty="0"/>
              <a:t>Families bring:</a:t>
            </a:r>
            <a:endParaRPr lang="en-US" dirty="0">
              <a:cs typeface="Calibri"/>
            </a:endParaRPr>
          </a:p>
          <a:p>
            <a:pPr marL="457200" indent="-171450">
              <a:lnSpc>
                <a:spcPct val="110000"/>
              </a:lnSpc>
              <a:spcBef>
                <a:spcPts val="1000"/>
              </a:spcBef>
              <a:buFont typeface="Arial"/>
              <a:buChar char="•"/>
            </a:pPr>
            <a:r>
              <a:rPr lang="en-US" dirty="0"/>
              <a:t>Unique life stories on behalf of </a:t>
            </a:r>
            <a:r>
              <a:rPr lang="en-US" i="1" dirty="0"/>
              <a:t>all </a:t>
            </a:r>
            <a:r>
              <a:rPr lang="en-US" dirty="0"/>
              <a:t>children and families, not just their own.</a:t>
            </a:r>
            <a:endParaRPr lang="en-US" dirty="0">
              <a:cs typeface="Calibri"/>
            </a:endParaRPr>
          </a:p>
          <a:p>
            <a:pPr marL="457200" indent="-171450">
              <a:lnSpc>
                <a:spcPct val="110000"/>
              </a:lnSpc>
              <a:spcBef>
                <a:spcPts val="1000"/>
              </a:spcBef>
              <a:buFont typeface="Arial"/>
              <a:buChar char="•"/>
            </a:pPr>
            <a:r>
              <a:rPr lang="en-US" dirty="0"/>
              <a:t>Different levels of access to information and support.</a:t>
            </a:r>
            <a:endParaRPr lang="en-US" dirty="0">
              <a:cs typeface="Calibri"/>
            </a:endParaRPr>
          </a:p>
          <a:p>
            <a:pPr marL="457200" indent="-171450">
              <a:lnSpc>
                <a:spcPct val="110000"/>
              </a:lnSpc>
              <a:spcBef>
                <a:spcPts val="1000"/>
              </a:spcBef>
              <a:buFont typeface="Arial"/>
              <a:buChar char="•"/>
            </a:pPr>
            <a:r>
              <a:rPr lang="en-US" dirty="0"/>
              <a:t>Different experiences with using data in both personal and professional lives.</a:t>
            </a:r>
            <a:endParaRPr lang="en-US" dirty="0">
              <a:cs typeface="Calibri"/>
            </a:endParaRPr>
          </a:p>
          <a:p>
            <a:pPr marL="457200" indent="-171450">
              <a:lnSpc>
                <a:spcPct val="110000"/>
              </a:lnSpc>
              <a:spcBef>
                <a:spcPts val="1000"/>
              </a:spcBef>
              <a:buFont typeface="Arial"/>
              <a:buChar char="•"/>
            </a:pPr>
            <a:r>
              <a:rPr lang="en-US" dirty="0"/>
              <a:t>Intersectional identities that inform their understanding of the data (e.g., identifying as female </a:t>
            </a:r>
            <a:r>
              <a:rPr lang="en-US" i="1" dirty="0"/>
              <a:t>and</a:t>
            </a:r>
            <a:r>
              <a:rPr lang="en-US" dirty="0"/>
              <a:t> Asian American).</a:t>
            </a:r>
            <a:endParaRPr lang="en-US" dirty="0">
              <a:cs typeface="Calibri"/>
            </a:endParaRPr>
          </a:p>
          <a:p>
            <a:pPr marL="457200" indent="-171450">
              <a:lnSpc>
                <a:spcPct val="110000"/>
              </a:lnSpc>
              <a:spcBef>
                <a:spcPts val="1000"/>
              </a:spcBef>
              <a:buFont typeface="Arial"/>
              <a:buChar char="•"/>
            </a:pPr>
            <a:r>
              <a:rPr lang="en-US" dirty="0"/>
              <a:t>Varied feelings about today’s “data-rich” culture.</a:t>
            </a:r>
            <a:endParaRPr lang="en-US" dirty="0">
              <a:cs typeface="Calibri"/>
            </a:endParaRPr>
          </a:p>
          <a:p>
            <a:pPr marL="457200" indent="-171450">
              <a:lnSpc>
                <a:spcPct val="110000"/>
              </a:lnSpc>
              <a:spcBef>
                <a:spcPts val="1000"/>
              </a:spcBef>
              <a:buFont typeface="Arial"/>
              <a:buChar char="•"/>
            </a:pPr>
            <a:r>
              <a:rPr lang="en-US" dirty="0"/>
              <a:t>Diverse voices.</a:t>
            </a:r>
            <a:endParaRPr lang="en-US" dirty="0">
              <a:cs typeface="Calibri"/>
            </a:endParaRPr>
          </a:p>
          <a:p>
            <a:r>
              <a:rPr lang="en-US" b="1" dirty="0">
                <a:cs typeface="Calibri"/>
              </a:rPr>
              <a:t>And read this: </a:t>
            </a:r>
            <a:r>
              <a:rPr lang="en-US" dirty="0">
                <a:cs typeface="Calibri"/>
              </a:rPr>
              <a:t>Parents centers help families by giving them the knowledge and skills related to early intervention and preschool special education data. </a:t>
            </a:r>
            <a:endParaRPr lang="en-US" b="1" dirty="0">
              <a:cs typeface="Calibri"/>
            </a:endParaRPr>
          </a:p>
          <a:p>
            <a:endParaRPr lang="en-US" b="1" dirty="0"/>
          </a:p>
          <a:p>
            <a:r>
              <a:rPr lang="en-US" b="1" dirty="0"/>
              <a:t>P</a:t>
            </a:r>
            <a:r>
              <a:rPr lang="en-US" b="1" i="1" dirty="0"/>
              <a:t>rocedural Directions:</a:t>
            </a:r>
            <a:r>
              <a:rPr lang="en-US" i="1" dirty="0"/>
              <a:t> Read Presenter notes </a:t>
            </a:r>
            <a:endParaRPr lang="en-US" i="1" dirty="0">
              <a:cs typeface="Calibri"/>
            </a:endParaRPr>
          </a:p>
          <a:p>
            <a:endParaRPr lang="en-US" dirty="0">
              <a:ea typeface="+mn-lt"/>
              <a:cs typeface="+mn-lt"/>
            </a:endParaRPr>
          </a:p>
        </p:txBody>
      </p:sp>
      <p:sp>
        <p:nvSpPr>
          <p:cNvPr id="4" name="Slide Number Placeholder 3"/>
          <p:cNvSpPr>
            <a:spLocks noGrp="1"/>
          </p:cNvSpPr>
          <p:nvPr>
            <p:ph type="sldNum" sz="quarter" idx="5"/>
          </p:nvPr>
        </p:nvSpPr>
        <p:spPr/>
        <p:txBody>
          <a:bodyPr/>
          <a:lstStyle/>
          <a:p>
            <a:fld id="{933BA2F6-FEB6-4199-A726-7925D3A36C77}" type="slidenum">
              <a:rPr lang="en-US" smtClean="0"/>
              <a:t>17</a:t>
            </a:fld>
            <a:endParaRPr lang="en-US"/>
          </a:p>
        </p:txBody>
      </p:sp>
    </p:spTree>
    <p:extLst>
      <p:ext uri="{BB962C8B-B14F-4D97-AF65-F5344CB8AC3E}">
        <p14:creationId xmlns:p14="http://schemas.microsoft.com/office/powerpoint/2010/main" val="198125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Miehelle</a:t>
            </a:r>
            <a:r>
              <a:rPr lang="en-US" b="1" dirty="0"/>
              <a:t> </a:t>
            </a:r>
          </a:p>
          <a:p>
            <a:r>
              <a:rPr lang="en-US" b="1" dirty="0"/>
              <a:t>Presenter Notes:</a:t>
            </a:r>
            <a:endParaRPr lang="en-US" dirty="0"/>
          </a:p>
          <a:p>
            <a:r>
              <a:rPr lang="en-US" dirty="0"/>
              <a:t>Look! Think! Act! Is a DaSy tool designed to build capacity to use data for program improvement.  It can be used by state staff, local program staff and the diverse stakeholders, including families, that are a part of those rich, data discussions at all levels of the system.  </a:t>
            </a:r>
            <a:endParaRPr lang="en-US" dirty="0">
              <a:cs typeface="Calibri"/>
            </a:endParaRPr>
          </a:p>
          <a:p>
            <a:endParaRPr lang="en-US" dirty="0"/>
          </a:p>
          <a:p>
            <a:r>
              <a:rPr lang="en-US" dirty="0"/>
              <a:t>Look! Think! Act! provides a valuable strategy for examining, reflecting, and acting upon data. As a family member, you can use  these strategies anytime you are looking at data, including when you join a local, regional or state level discussion that includes understanding data. At its core, it helps us look closely at the data, think about what it means, and then consider how we might act.  </a:t>
            </a:r>
            <a:endParaRPr lang="en-US" dirty="0">
              <a:cs typeface="Calibri" panose="020F0502020204030204"/>
            </a:endParaRPr>
          </a:p>
          <a:p>
            <a:endParaRPr lang="en-US" dirty="0">
              <a:cs typeface="Calibri" panose="020F0502020204030204"/>
            </a:endParaRPr>
          </a:p>
          <a:p>
            <a:endParaRPr lang="en-US" dirty="0"/>
          </a:p>
          <a:p>
            <a:r>
              <a:rPr lang="en-US" b="1" i="1" dirty="0"/>
              <a:t>Procedural Directions: </a:t>
            </a:r>
            <a:r>
              <a:rPr lang="en-US" i="1" dirty="0"/>
              <a:t>Read presenter notes</a:t>
            </a:r>
            <a:endParaRPr lang="en-US" dirty="0"/>
          </a:p>
        </p:txBody>
      </p:sp>
      <p:sp>
        <p:nvSpPr>
          <p:cNvPr id="4" name="Slide Number Placeholder 3"/>
          <p:cNvSpPr>
            <a:spLocks noGrp="1"/>
          </p:cNvSpPr>
          <p:nvPr>
            <p:ph type="sldNum" sz="quarter" idx="5"/>
          </p:nvPr>
        </p:nvSpPr>
        <p:spPr/>
        <p:txBody>
          <a:bodyPr/>
          <a:lstStyle/>
          <a:p>
            <a:fld id="{933BA2F6-FEB6-4199-A726-7925D3A36C77}" type="slidenum">
              <a:rPr lang="en-US" smtClean="0"/>
              <a:t>18</a:t>
            </a:fld>
            <a:endParaRPr lang="en-US"/>
          </a:p>
        </p:txBody>
      </p:sp>
    </p:spTree>
    <p:extLst>
      <p:ext uri="{BB962C8B-B14F-4D97-AF65-F5344CB8AC3E}">
        <p14:creationId xmlns:p14="http://schemas.microsoft.com/office/powerpoint/2010/main" val="12712979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buSzPts val="1200"/>
            </a:pPr>
            <a:r>
              <a:rPr lang="en-US" b="1" dirty="0"/>
              <a:t>Michelle</a:t>
            </a:r>
          </a:p>
          <a:p>
            <a:pPr>
              <a:buSzPts val="1200"/>
            </a:pPr>
            <a:r>
              <a:rPr lang="en-US" b="1" dirty="0"/>
              <a:t>Presenter Notes:</a:t>
            </a:r>
            <a:endParaRPr lang="en-US" dirty="0">
              <a:cs typeface="Calibri"/>
            </a:endParaRPr>
          </a:p>
          <a:p>
            <a:r>
              <a:rPr lang="en-US" dirty="0"/>
              <a:t>As humans, we use Look! Think! Act! every single day. Here are three quick examples of ways that you use Look! Think! Act! every day, whether you realize it or not. Imagine you're in the grocery store and you pick a product off the shelf. If you’re trying to choose nutritious items to bring home to your family, you may look at that nutrition label. Based on the data that you look at, you're either going to throw it in your cart or you're going to put it back on the shelf and move on to a new product.  You used Look! Think! Act!  You looked at the label, attached meaning to what you saw, and you acted.</a:t>
            </a:r>
            <a:endParaRPr lang="en-US" dirty="0">
              <a:cs typeface="Calibri" panose="020F0502020204030204"/>
            </a:endParaRPr>
          </a:p>
          <a:p>
            <a:endParaRPr lang="en-US" dirty="0"/>
          </a:p>
          <a:p>
            <a:r>
              <a:rPr lang="en-US" dirty="0"/>
              <a:t>Here's a dashboard display in your car. You look at your gas display and you attach meaning such as “Oh my gosh, I can probably only go another 10 miles before I run out of gas,” and then you head to the nearest gas station. You used Look! Think! Act!  You looked at the gauge, attached meaning to what you saw, and you acted.</a:t>
            </a:r>
            <a:endParaRPr lang="en-US" dirty="0">
              <a:cs typeface="Calibri" panose="020F0502020204030204"/>
            </a:endParaRPr>
          </a:p>
          <a:p>
            <a:endParaRPr lang="en-US" dirty="0"/>
          </a:p>
          <a:p>
            <a:r>
              <a:rPr lang="en-US" dirty="0"/>
              <a:t>Many of you may have a fitness device on your wrist or you use the fitness app on your phone and you’re tracking your steps. You might look at that display and attach meaning such as  “Oh, I've really done a good job today of getting my steps in,” or  “Oh my goodness, I have not done a good job of getting my steps in.” And so, you act. Perhaps you take the stairs instead of the elevator, or you choose to park in the far corner of the parking lot rather than choosing a closer parking spot just to build in an opportunity to get some steps in.  You based your decision on what data from your fitness device tells you. So, we all really do use, Look! Think! Act! every day and that simple process can be applied to lots and lots of data discussions that you might find yourself in.</a:t>
            </a:r>
            <a:endParaRPr lang="en-US" dirty="0">
              <a:cs typeface="Calibri" panose="020F0502020204030204"/>
            </a:endParaRPr>
          </a:p>
          <a:p>
            <a:endParaRPr lang="en-US" b="1" dirty="0">
              <a:cs typeface="Calibri"/>
            </a:endParaRPr>
          </a:p>
          <a:p>
            <a:r>
              <a:rPr lang="en-US" b="1" i="1" dirty="0"/>
              <a:t>Procedural Directions:  </a:t>
            </a:r>
            <a:r>
              <a:rPr lang="en-US" i="1" dirty="0"/>
              <a:t>Read Presenter notes </a:t>
            </a:r>
            <a:endParaRPr lang="en-US" dirty="0"/>
          </a:p>
          <a:p>
            <a:endParaRPr lang="en-US" dirty="0"/>
          </a:p>
        </p:txBody>
      </p:sp>
      <p:sp>
        <p:nvSpPr>
          <p:cNvPr id="140" name="Google Shape;14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Susan </a:t>
            </a:r>
          </a:p>
        </p:txBody>
      </p:sp>
      <p:sp>
        <p:nvSpPr>
          <p:cNvPr id="4" name="Slide Number Placeholder 3"/>
          <p:cNvSpPr>
            <a:spLocks noGrp="1"/>
          </p:cNvSpPr>
          <p:nvPr>
            <p:ph type="sldNum" sz="quarter" idx="5"/>
          </p:nvPr>
        </p:nvSpPr>
        <p:spPr/>
        <p:txBody>
          <a:bodyPr/>
          <a:lstStyle/>
          <a:p>
            <a:fld id="{933BA2F6-FEB6-4199-A726-7925D3A36C77}" type="slidenum">
              <a:rPr lang="en-US" smtClean="0"/>
              <a:t>2</a:t>
            </a:fld>
            <a:endParaRPr lang="en-US"/>
          </a:p>
        </p:txBody>
      </p:sp>
    </p:spTree>
    <p:extLst>
      <p:ext uri="{BB962C8B-B14F-4D97-AF65-F5344CB8AC3E}">
        <p14:creationId xmlns:p14="http://schemas.microsoft.com/office/powerpoint/2010/main" val="21219659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3BA2F6-FEB6-4199-A726-7925D3A36C77}" type="slidenum">
              <a:rPr lang="en-US" smtClean="0"/>
              <a:t>20</a:t>
            </a:fld>
            <a:endParaRPr lang="en-US"/>
          </a:p>
        </p:txBody>
      </p:sp>
    </p:spTree>
    <p:extLst>
      <p:ext uri="{BB962C8B-B14F-4D97-AF65-F5344CB8AC3E}">
        <p14:creationId xmlns:p14="http://schemas.microsoft.com/office/powerpoint/2010/main" val="12210201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Michelle</a:t>
            </a:r>
          </a:p>
          <a:p>
            <a:r>
              <a:rPr lang="en-US" b="1" dirty="0"/>
              <a:t>Presenter Notes:</a:t>
            </a:r>
            <a:endParaRPr lang="en-US" dirty="0"/>
          </a:p>
          <a:p>
            <a:r>
              <a:rPr lang="en-US" dirty="0"/>
              <a:t>The Look! Think! Act! module was developed to help everybody that's part of the process of using data to make decisions, which includes the people who convene the data discussion group. </a:t>
            </a:r>
            <a:endParaRPr lang="en-US" dirty="0">
              <a:cs typeface="Calibri"/>
            </a:endParaRPr>
          </a:p>
          <a:p>
            <a:endParaRPr lang="en-US" dirty="0">
              <a:cs typeface="Calibri"/>
            </a:endParaRPr>
          </a:p>
          <a:p>
            <a:r>
              <a:rPr lang="en-US" dirty="0"/>
              <a:t>What questions are you trying to answer? Are you trying to understand the needs of the children and families served? Do you want to know how policies and procedures are affecting service delivery? Are you concerned about the quality of the services being provided? Do you want to understand why some children are reaching desired outcomes and others are not?</a:t>
            </a:r>
            <a:endParaRPr lang="en-US" dirty="0">
              <a:cs typeface="Calibri" panose="020F0502020204030204"/>
            </a:endParaRPr>
          </a:p>
          <a:p>
            <a:r>
              <a:rPr lang="en-US" dirty="0"/>
              <a:t>Before looking at data, determine what you are hoping to learn. </a:t>
            </a:r>
            <a:endParaRPr lang="en-US" dirty="0">
              <a:cs typeface="Calibri"/>
            </a:endParaRPr>
          </a:p>
          <a:p>
            <a:r>
              <a:rPr lang="en-US" dirty="0"/>
              <a:t>Be clear about the specific populations, situations, or outcomes that concern you. </a:t>
            </a:r>
            <a:endParaRPr lang="en-US" dirty="0">
              <a:cs typeface="Calibri"/>
            </a:endParaRPr>
          </a:p>
          <a:p>
            <a:r>
              <a:rPr lang="en-US" dirty="0"/>
              <a:t>In looking at child outcomes, for instance, is it important to look at outcomes by region or program? </a:t>
            </a:r>
            <a:endParaRPr lang="en-US" dirty="0">
              <a:cs typeface="Calibri"/>
            </a:endParaRPr>
          </a:p>
          <a:p>
            <a:r>
              <a:rPr lang="en-US" dirty="0"/>
              <a:t>By race, ethnicity, and gender? By socioeconomic status? By the type of disability, developmental delay, or eligibility category? </a:t>
            </a:r>
            <a:endParaRPr lang="en-US" dirty="0">
              <a:cs typeface="Calibri"/>
            </a:endParaRPr>
          </a:p>
          <a:p>
            <a:endParaRPr lang="en-US" dirty="0"/>
          </a:p>
          <a:p>
            <a:r>
              <a:rPr lang="en-US" dirty="0"/>
              <a:t>Consider questions at multiple levels of your system: state, region, local program, practitioner, and the child and family. </a:t>
            </a:r>
            <a:r>
              <a:rPr lang="en-US" dirty="0">
                <a:solidFill>
                  <a:srgbClr val="FF0000"/>
                </a:solidFill>
              </a:rPr>
              <a:t>For example, How does your state compare to a neighboring, similar state for serving infants and toddlers in their natural environment, both homes and childcare centers?  How do different geographical regions in you state compare to each other? Is one local program enrolling more eligible children than all others? Which practitioners are using the evidence-based intervention practice with fidelity? How some children achieving their goals or outcomes and others are not? </a:t>
            </a:r>
            <a:r>
              <a:rPr lang="en-US" dirty="0"/>
              <a:t>Determining the specifics of what you hope to learn will help you identify the most relevant data, determine how data should be analyzed, and communicate the purpose of the </a:t>
            </a:r>
            <a:r>
              <a:rPr lang="en-US" b="1" i="1" dirty="0"/>
              <a:t>Look! Think! Act!</a:t>
            </a:r>
            <a:r>
              <a:rPr lang="en-US" dirty="0"/>
              <a:t> data discussion to your participants.</a:t>
            </a:r>
          </a:p>
          <a:p>
            <a:endParaRPr lang="en-US" dirty="0">
              <a:cs typeface="Calibri" panose="020F0502020204030204"/>
            </a:endParaRPr>
          </a:p>
          <a:p>
            <a:r>
              <a:rPr lang="en-US" dirty="0">
                <a:cs typeface="Calibri" panose="020F0502020204030204"/>
              </a:rPr>
              <a:t>If you join a data discussion and are unclear of the purpose, ask for clarity.  This can be done in the meeting, or you can check with whoever invited you to see if they can shed light on what questions they are seeking to answer with the data they are talking about collecting or have already collected and are going to share.</a:t>
            </a:r>
          </a:p>
          <a:p>
            <a:endParaRPr lang="en-US" dirty="0">
              <a:cs typeface="Calibri" panose="020F0502020204030204"/>
            </a:endParaRPr>
          </a:p>
          <a:p>
            <a:r>
              <a:rPr lang="en-US" b="1" i="1" dirty="0"/>
              <a:t>Procedural Directions: </a:t>
            </a:r>
            <a:r>
              <a:rPr lang="en-US" i="1" dirty="0"/>
              <a:t>Read presenter notes </a:t>
            </a:r>
            <a:endParaRPr lang="en-US" dirty="0"/>
          </a:p>
        </p:txBody>
      </p:sp>
      <p:sp>
        <p:nvSpPr>
          <p:cNvPr id="4" name="Slide Number Placeholder 3"/>
          <p:cNvSpPr>
            <a:spLocks noGrp="1"/>
          </p:cNvSpPr>
          <p:nvPr>
            <p:ph type="sldNum" sz="quarter" idx="5"/>
          </p:nvPr>
        </p:nvSpPr>
        <p:spPr/>
        <p:txBody>
          <a:bodyPr/>
          <a:lstStyle/>
          <a:p>
            <a:fld id="{933BA2F6-FEB6-4199-A726-7925D3A36C77}" type="slidenum">
              <a:rPr lang="en-US" smtClean="0"/>
              <a:t>21</a:t>
            </a:fld>
            <a:endParaRPr lang="en-US"/>
          </a:p>
        </p:txBody>
      </p:sp>
    </p:spTree>
    <p:extLst>
      <p:ext uri="{BB962C8B-B14F-4D97-AF65-F5344CB8AC3E}">
        <p14:creationId xmlns:p14="http://schemas.microsoft.com/office/powerpoint/2010/main" val="15680116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Michelle</a:t>
            </a:r>
          </a:p>
          <a:p>
            <a:r>
              <a:rPr lang="en-US" b="1" dirty="0"/>
              <a:t>Presenter Notes:</a:t>
            </a:r>
            <a:endParaRPr lang="en-US" dirty="0"/>
          </a:p>
          <a:p>
            <a:r>
              <a:rPr lang="en-US" dirty="0"/>
              <a:t>In the video you heard them talk about the critical nature of the Look! stage and that it's often a part that’s skipped. There is sometimes a tendency for people to jump into</a:t>
            </a:r>
            <a:r>
              <a:rPr lang="en-US" b="1" dirty="0"/>
              <a:t> </a:t>
            </a:r>
            <a:r>
              <a:rPr lang="en-US" dirty="0"/>
              <a:t>drawing conclusions too quickly. In that Look! stage, the group takes the time to objectively examine data as that first critical step and you look to identify the information revealed in the data.</a:t>
            </a:r>
            <a:endParaRPr lang="en-US" dirty="0">
              <a:cs typeface="Calibri"/>
            </a:endParaRPr>
          </a:p>
          <a:p>
            <a:endParaRPr lang="en-US" dirty="0">
              <a:cs typeface="Calibri"/>
            </a:endParaRPr>
          </a:p>
          <a:p>
            <a:r>
              <a:rPr lang="en-US" dirty="0"/>
              <a:t>What is the evidence that you're going to use to begin to create a picture or tell that story? For example, if you're looking at a chart that has trend lines, do those lines go up or down over time. If you're looking at a chart that has bar graphs, are some bars tall and some short?  You're not attaching meaning; you're just looking at the visual data display for what it tells you.</a:t>
            </a:r>
            <a:endParaRPr lang="en-US" dirty="0">
              <a:cs typeface="Calibri"/>
            </a:endParaRPr>
          </a:p>
          <a:p>
            <a:endParaRPr lang="en-US" dirty="0">
              <a:cs typeface="Calibri"/>
            </a:endParaRPr>
          </a:p>
          <a:p>
            <a:r>
              <a:rPr lang="en-US" dirty="0"/>
              <a:t>We want to make sure that we don't jump too fast to conclusions about what we see. If you find yourself in a data discussion and perhaps, unfortunately, it hasn't been set up in a way that naturally leads to Look! Think! Act! one of the roles that you can play as a member of that team is to try to slow people down.  If they jump to conclusions, say something like, “you know, let's take a minute to really look at the data before we decide what it means. Let’s ask ourselves what the data shows us, what do we see,  before we start attaching meaning to what is it tells us. </a:t>
            </a:r>
            <a:endParaRPr lang="en-US" dirty="0">
              <a:cs typeface="Calibri"/>
            </a:endParaRPr>
          </a:p>
          <a:p>
            <a:endParaRPr lang="en-US" i="1" dirty="0">
              <a:cs typeface="Calibri"/>
            </a:endParaRPr>
          </a:p>
          <a:p>
            <a:r>
              <a:rPr lang="en-US" b="1" i="1" dirty="0"/>
              <a:t>Procedural Directions: </a:t>
            </a:r>
            <a:r>
              <a:rPr lang="en-US" i="1" dirty="0"/>
              <a:t>Read Presenter Notes</a:t>
            </a:r>
            <a:endParaRPr lang="en-US" dirty="0">
              <a:cs typeface="Calibri"/>
            </a:endParaRPr>
          </a:p>
        </p:txBody>
      </p:sp>
      <p:sp>
        <p:nvSpPr>
          <p:cNvPr id="4" name="Slide Number Placeholder 3"/>
          <p:cNvSpPr>
            <a:spLocks noGrp="1"/>
          </p:cNvSpPr>
          <p:nvPr>
            <p:ph type="sldNum" sz="quarter" idx="5"/>
          </p:nvPr>
        </p:nvSpPr>
        <p:spPr/>
        <p:txBody>
          <a:bodyPr/>
          <a:lstStyle/>
          <a:p>
            <a:fld id="{933BA2F6-FEB6-4199-A726-7925D3A36C77}" type="slidenum">
              <a:rPr lang="en-US" smtClean="0"/>
              <a:t>22</a:t>
            </a:fld>
            <a:endParaRPr lang="en-US"/>
          </a:p>
        </p:txBody>
      </p:sp>
    </p:spTree>
    <p:extLst>
      <p:ext uri="{BB962C8B-B14F-4D97-AF65-F5344CB8AC3E}">
        <p14:creationId xmlns:p14="http://schemas.microsoft.com/office/powerpoint/2010/main" val="21263929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b="1" dirty="0"/>
              <a:t>Michelle</a:t>
            </a:r>
          </a:p>
          <a:p>
            <a:r>
              <a:rPr lang="en-US" b="1" dirty="0"/>
              <a:t>Presenter Notes:  Michelle to fill the blanks </a:t>
            </a:r>
            <a:endParaRPr lang="en-US" dirty="0"/>
          </a:p>
          <a:p>
            <a:r>
              <a:rPr lang="en-US" dirty="0"/>
              <a:t>We just looked at the chart titles and other labels on the chart to make sure we know what data we are looking at, or the context for the data.  Next, we want to look at the data in the chart, the bars, or pieces of a pie chart, or dots and lines, and ask some questions about what we see. At this stage we should not be interpreting the data or trying to figure out what it means.  You are describing what you see. </a:t>
            </a:r>
            <a:endParaRPr lang="en-US" dirty="0">
              <a:cs typeface="Calibri" panose="020F0502020204030204"/>
            </a:endParaRPr>
          </a:p>
          <a:p>
            <a:endParaRPr lang="en-US" dirty="0"/>
          </a:p>
          <a:p>
            <a:r>
              <a:rPr lang="en-US" dirty="0"/>
              <a:t>These are some questions that you, as a participant in a data discussions, might want to ask during the Look! stage. </a:t>
            </a:r>
            <a:endParaRPr lang="en-US" dirty="0">
              <a:cs typeface="Calibri"/>
            </a:endParaRPr>
          </a:p>
          <a:p>
            <a:pPr marL="171450" indent="-171450">
              <a:buFont typeface="Arial"/>
              <a:buChar char="•"/>
            </a:pPr>
            <a:r>
              <a:rPr lang="en-US" dirty="0"/>
              <a:t>What do you see?</a:t>
            </a:r>
            <a:endParaRPr lang="en-US" dirty="0">
              <a:cs typeface="Calibri" panose="020F0502020204030204"/>
            </a:endParaRPr>
          </a:p>
          <a:p>
            <a:pPr marL="171450" indent="-171450">
              <a:buFont typeface="Arial"/>
              <a:buChar char="•"/>
            </a:pPr>
            <a:r>
              <a:rPr lang="en-US" dirty="0"/>
              <a:t> Is there something that catches your attention?</a:t>
            </a:r>
            <a:endParaRPr lang="en-US" dirty="0">
              <a:cs typeface="Calibri" panose="020F0502020204030204"/>
            </a:endParaRPr>
          </a:p>
          <a:p>
            <a:pPr marL="171450" indent="-171450">
              <a:buFont typeface="Arial"/>
              <a:buChar char="•"/>
            </a:pPr>
            <a:r>
              <a:rPr lang="en-US" dirty="0"/>
              <a:t> Sometimes you'll notice a bar on a bar graph that is much taller or shorter than the others. You  might notice bars, dots, or lines that represent different groups are very different. You might see a line that goes up or down representing things that change over time. </a:t>
            </a:r>
            <a:endParaRPr lang="en-US" dirty="0">
              <a:cs typeface="Calibri"/>
            </a:endParaRPr>
          </a:p>
          <a:p>
            <a:pPr marL="171450" indent="-171450">
              <a:buFont typeface="Arial"/>
              <a:buChar char="•"/>
            </a:pPr>
            <a:r>
              <a:rPr lang="en-US" dirty="0"/>
              <a:t>Does the data reveal any pattern that might draw your attention? </a:t>
            </a:r>
            <a:endParaRPr lang="en-US" dirty="0">
              <a:cs typeface="Calibri"/>
            </a:endParaRPr>
          </a:p>
          <a:p>
            <a:pPr marL="171450" indent="-171450">
              <a:buFont typeface="Arial"/>
              <a:buChar char="•"/>
            </a:pPr>
            <a:r>
              <a:rPr lang="en-US" dirty="0"/>
              <a:t>Do you notice data points that just seem odd, something that’s very unusual or that seems to be an outlier which is a point that is by itself while all the other points are closer together.</a:t>
            </a:r>
            <a:endParaRPr lang="en-US" dirty="0">
              <a:cs typeface="Calibri" panose="020F0502020204030204"/>
            </a:endParaRPr>
          </a:p>
          <a:p>
            <a:pPr marL="171450" indent="-171450">
              <a:buFont typeface="Arial"/>
              <a:buChar char="•"/>
            </a:pPr>
            <a:r>
              <a:rPr lang="en-US" dirty="0"/>
              <a:t>Is there something that you don't see? Is there something that might lead you to believe that there's data that's missing that might help the group better understand the story that's still hidden in the data?</a:t>
            </a:r>
            <a:endParaRPr lang="en-US" dirty="0">
              <a:cs typeface="Calibri"/>
            </a:endParaRPr>
          </a:p>
          <a:p>
            <a:pPr marL="171450" indent="-171450">
              <a:buFont typeface="Arial"/>
              <a:buChar char="•"/>
            </a:pPr>
            <a:endParaRPr lang="en-US" dirty="0">
              <a:cs typeface="Calibri"/>
            </a:endParaRPr>
          </a:p>
          <a:p>
            <a:endParaRPr lang="en-US" dirty="0"/>
          </a:p>
          <a:p>
            <a:r>
              <a:rPr lang="en-US" b="1" i="1" dirty="0"/>
              <a:t>Procedural Directions:  </a:t>
            </a:r>
            <a:r>
              <a:rPr lang="en-US" i="1" dirty="0"/>
              <a:t>Read Presenter notes</a:t>
            </a:r>
            <a:endParaRPr lang="en-US" dirty="0"/>
          </a:p>
        </p:txBody>
      </p:sp>
      <p:sp>
        <p:nvSpPr>
          <p:cNvPr id="4" name="Slide Number Placeholder 3"/>
          <p:cNvSpPr>
            <a:spLocks noGrp="1"/>
          </p:cNvSpPr>
          <p:nvPr>
            <p:ph type="sldNum" sz="quarter" idx="5"/>
          </p:nvPr>
        </p:nvSpPr>
        <p:spPr/>
        <p:txBody>
          <a:bodyPr/>
          <a:lstStyle/>
          <a:p>
            <a:fld id="{933BA2F6-FEB6-4199-A726-7925D3A36C77}" type="slidenum">
              <a:rPr lang="en-US" smtClean="0"/>
              <a:t>23</a:t>
            </a:fld>
            <a:endParaRPr lang="en-US"/>
          </a:p>
        </p:txBody>
      </p:sp>
    </p:spTree>
    <p:extLst>
      <p:ext uri="{BB962C8B-B14F-4D97-AF65-F5344CB8AC3E}">
        <p14:creationId xmlns:p14="http://schemas.microsoft.com/office/powerpoint/2010/main" val="7807649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Susan</a:t>
            </a:r>
          </a:p>
          <a:p>
            <a:r>
              <a:rPr lang="en-US" b="1" dirty="0"/>
              <a:t>Presenter Notes:</a:t>
            </a:r>
            <a:endParaRPr lang="en-US" dirty="0"/>
          </a:p>
          <a:p>
            <a:r>
              <a:rPr lang="en-US" dirty="0"/>
              <a:t>Once we’ve taken time to look at data and identified facts that we see, then we move on to Think!, which is when you begin to interpret or attach meaning to the data. The things that you saw in the Look! stage aren't debatable. In our example, it was obvious that Cohort 2 started at a different place than Cohort 1. It was obvious that both groups made upward progress during the year; that's reflected in the data. </a:t>
            </a:r>
            <a:endParaRPr lang="en-US" dirty="0">
              <a:cs typeface="Calibri"/>
            </a:endParaRPr>
          </a:p>
          <a:p>
            <a:endParaRPr lang="en-US" dirty="0"/>
          </a:p>
          <a:p>
            <a:r>
              <a:rPr lang="en-US" dirty="0"/>
              <a:t>In the Think! stage, attaching meaning is always debatable.  This is where the unique perspective each person brings to the table is important. As a team member, you're going to use the facts from the Look! stage and any other evidence that you have, to think about why we are getting the results that we see. This is getting to the bottom of what we are seeing in the charts and acknowledging that different people will have different interpretations based on their perspectives and experiences. </a:t>
            </a:r>
            <a:endParaRPr lang="en-US" dirty="0">
              <a:cs typeface="Calibri"/>
            </a:endParaRPr>
          </a:p>
          <a:p>
            <a:endParaRPr lang="en-US" dirty="0"/>
          </a:p>
          <a:p>
            <a:r>
              <a:rPr lang="en-US" dirty="0"/>
              <a:t>As family members, you bring a critically important set of experiences to the process. The diversity that the team brings is going to broaden the discussion. If everybody comes in like-minded, with the exact same background and the same set of experiences, that group may risk not really getting to the correct conclusion as they attach meaning to what they see in any data display.</a:t>
            </a:r>
            <a:endParaRPr lang="en-US" dirty="0">
              <a:cs typeface="Calibri"/>
            </a:endParaRPr>
          </a:p>
          <a:p>
            <a:endParaRPr lang="en-US" dirty="0">
              <a:cs typeface="Calibri"/>
            </a:endParaRPr>
          </a:p>
          <a:p>
            <a:r>
              <a:rPr lang="en-US" b="1" i="1" dirty="0"/>
              <a:t>Procedural Directions:  </a:t>
            </a:r>
            <a:r>
              <a:rPr lang="en-US" i="1" dirty="0"/>
              <a:t>Read Presenter notes</a:t>
            </a:r>
            <a:endParaRPr lang="en-US" dirty="0"/>
          </a:p>
        </p:txBody>
      </p:sp>
      <p:sp>
        <p:nvSpPr>
          <p:cNvPr id="4" name="Slide Number Placeholder 3"/>
          <p:cNvSpPr>
            <a:spLocks noGrp="1"/>
          </p:cNvSpPr>
          <p:nvPr>
            <p:ph type="sldNum" sz="quarter" idx="5"/>
          </p:nvPr>
        </p:nvSpPr>
        <p:spPr/>
        <p:txBody>
          <a:bodyPr/>
          <a:lstStyle/>
          <a:p>
            <a:fld id="{933BA2F6-FEB6-4199-A726-7925D3A36C77}" type="slidenum">
              <a:rPr lang="en-US" smtClean="0"/>
              <a:t>24</a:t>
            </a:fld>
            <a:endParaRPr lang="en-US"/>
          </a:p>
        </p:txBody>
      </p:sp>
    </p:spTree>
    <p:extLst>
      <p:ext uri="{BB962C8B-B14F-4D97-AF65-F5344CB8AC3E}">
        <p14:creationId xmlns:p14="http://schemas.microsoft.com/office/powerpoint/2010/main" val="18354328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Presenter Notes:</a:t>
            </a:r>
            <a:endParaRPr lang="en-US"/>
          </a:p>
          <a:p>
            <a:r>
              <a:rPr lang="en-US"/>
              <a:t>The 5 Whys is a very simple Think! stage resource that is highlighted within the Look! Think! Act! learning module and it provides an opportunity to really dig deeper in a very simple way. It's a strategy of asking “why” five times (or more) when you find a problem. By asking “why” repeatedly, the nature of the problem as well as its solution becomes clear.  This is called a root cause analysis. Use of the 5 Whys strategy has shown that it really takes about five times of asking “why” before you really get to that bottom layer that shines a light on the potential solution. We have an example using the 5 Whys on the next slide.</a:t>
            </a:r>
            <a:endParaRPr lang="en-US">
              <a:cs typeface="Calibri" panose="020F0502020204030204"/>
            </a:endParaRPr>
          </a:p>
          <a:p>
            <a:endParaRPr lang="en-US"/>
          </a:p>
          <a:p>
            <a:r>
              <a:rPr lang="en-US" b="1" i="1"/>
              <a:t>Procedural Directions:   Move the video to supplemental activities </a:t>
            </a:r>
            <a:r>
              <a:rPr lang="en-US"/>
              <a:t>YouTube video - The Jefferson Memorial and the 5 Whys - by Jerilyn </a:t>
            </a:r>
            <a:r>
              <a:rPr lang="en-US" err="1"/>
              <a:t>Edginton</a:t>
            </a:r>
            <a:r>
              <a:rPr lang="en-US"/>
              <a:t> - </a:t>
            </a:r>
            <a:r>
              <a:rPr lang="en-US">
                <a:hlinkClick r:id="rId3"/>
              </a:rPr>
              <a:t>https://www.youtube.com/watch?v=N7cR2gArCFE</a:t>
            </a:r>
            <a:r>
              <a:rPr lang="en-US"/>
              <a:t> </a:t>
            </a:r>
            <a:endParaRPr lang="en-US">
              <a:cs typeface="Calibri"/>
            </a:endParaRPr>
          </a:p>
          <a:p>
            <a:endParaRPr lang="en-US" b="1">
              <a:cs typeface="Calibri"/>
            </a:endParaRPr>
          </a:p>
        </p:txBody>
      </p:sp>
      <p:sp>
        <p:nvSpPr>
          <p:cNvPr id="4" name="Slide Number Placeholder 3"/>
          <p:cNvSpPr>
            <a:spLocks noGrp="1"/>
          </p:cNvSpPr>
          <p:nvPr>
            <p:ph type="sldNum" sz="quarter" idx="5"/>
          </p:nvPr>
        </p:nvSpPr>
        <p:spPr/>
        <p:txBody>
          <a:bodyPr/>
          <a:lstStyle/>
          <a:p>
            <a:fld id="{933BA2F6-FEB6-4199-A726-7925D3A36C77}" type="slidenum">
              <a:rPr lang="en-US" smtClean="0"/>
              <a:t>25</a:t>
            </a:fld>
            <a:endParaRPr lang="en-US"/>
          </a:p>
        </p:txBody>
      </p:sp>
    </p:spTree>
    <p:extLst>
      <p:ext uri="{BB962C8B-B14F-4D97-AF65-F5344CB8AC3E}">
        <p14:creationId xmlns:p14="http://schemas.microsoft.com/office/powerpoint/2010/main" val="3173125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a:t>
            </a:r>
          </a:p>
          <a:p>
            <a:r>
              <a:rPr lang="en-US" b="1" dirty="0"/>
              <a:t>Presenter Notes:</a:t>
            </a:r>
            <a:endParaRPr lang="en-US" dirty="0"/>
          </a:p>
          <a:p>
            <a:r>
              <a:rPr lang="en-US" dirty="0"/>
              <a:t>We’ve arrived at the Act! Stage. </a:t>
            </a:r>
          </a:p>
          <a:p>
            <a:r>
              <a:rPr lang="en-US" dirty="0"/>
              <a:t>You’re able to move on to the Act! stage if you’ve looked at data, you've attached meaning, you've done a good root cause analysis and the team thinks they understand not only what the data is telling them but has reached consensus around a proposed explanation or hypothesis.</a:t>
            </a:r>
            <a:endParaRPr lang="en-US" dirty="0">
              <a:cs typeface="Calibri" panose="020F0502020204030204"/>
            </a:endParaRPr>
          </a:p>
          <a:p>
            <a:endParaRPr lang="en-US" dirty="0"/>
          </a:p>
          <a:p>
            <a:r>
              <a:rPr lang="en-US" dirty="0"/>
              <a:t>Using data for program improvement involves more than making decisions based on data—it means doing something that will lead to meaningful change. In the Act! Stage the group can begin to identify what actions can be taken, either in the short term or the long term, that will result in an improvement in the program or a solution to the problem. Using data for program improvement means you go beyond looking and thinking about your data.  You must take the next step where you ask, “So what are the actions that we're going to take that will lead to meaningful improvement or solving a problem?” </a:t>
            </a:r>
          </a:p>
          <a:p>
            <a:endParaRPr lang="en-US" dirty="0"/>
          </a:p>
          <a:p>
            <a:endParaRPr lang="en-US" dirty="0"/>
          </a:p>
          <a:p>
            <a:r>
              <a:rPr lang="en-US" dirty="0"/>
              <a:t>For example, you looked at outcomes data for children in your program and found that boys were doing better than girls.  As part of Look! Think! Act! you used the 5 Whys root cause analysis process and discovered that teachers are spending more time each week working with the boys in the class than the girls. Now the team can focus improvement actions on addressing equitable instruction time, collect new data as changes are made, and repeat the Look! Think! Act! process with the new data.  LTA is a continuous process for using data for program improvement.</a:t>
            </a:r>
          </a:p>
          <a:p>
            <a:endParaRPr lang="en-US" dirty="0"/>
          </a:p>
          <a:p>
            <a:r>
              <a:rPr lang="en-US" b="1" i="1" dirty="0"/>
              <a:t>Procedural Directions: </a:t>
            </a:r>
            <a:r>
              <a:rPr lang="en-US" i="1" dirty="0"/>
              <a:t>Read Trainer notes</a:t>
            </a:r>
            <a:endParaRPr lang="en-US" dirty="0"/>
          </a:p>
        </p:txBody>
      </p:sp>
      <p:sp>
        <p:nvSpPr>
          <p:cNvPr id="4" name="Slide Number Placeholder 3"/>
          <p:cNvSpPr>
            <a:spLocks noGrp="1"/>
          </p:cNvSpPr>
          <p:nvPr>
            <p:ph type="sldNum" sz="quarter" idx="5"/>
          </p:nvPr>
        </p:nvSpPr>
        <p:spPr/>
        <p:txBody>
          <a:bodyPr/>
          <a:lstStyle/>
          <a:p>
            <a:fld id="{933BA2F6-FEB6-4199-A726-7925D3A36C77}" type="slidenum">
              <a:rPr lang="en-US" smtClean="0"/>
              <a:t>26</a:t>
            </a:fld>
            <a:endParaRPr lang="en-US"/>
          </a:p>
        </p:txBody>
      </p:sp>
    </p:spTree>
    <p:extLst>
      <p:ext uri="{BB962C8B-B14F-4D97-AF65-F5344CB8AC3E}">
        <p14:creationId xmlns:p14="http://schemas.microsoft.com/office/powerpoint/2010/main" val="20399008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Presenter Notes: </a:t>
            </a:r>
            <a:r>
              <a:rPr lang="en-US" dirty="0">
                <a:cs typeface="Calibri"/>
              </a:rPr>
              <a:t>Welcome to our Family Data Leader Training for Families!  We will begin shortly.</a:t>
            </a:r>
          </a:p>
          <a:p>
            <a:endParaRPr lang="en-US" dirty="0">
              <a:cs typeface="Calibri"/>
            </a:endParaRPr>
          </a:p>
          <a:p>
            <a:r>
              <a:rPr lang="en-US" b="1" i="1" dirty="0"/>
              <a:t>Procedural Directions: </a:t>
            </a:r>
            <a:endParaRPr lang="en-US" dirty="0"/>
          </a:p>
          <a:p>
            <a:r>
              <a:rPr lang="en-US" i="1" dirty="0"/>
              <a:t>Trainers will fill in the dates and times for training and their agency name and logo</a:t>
            </a:r>
            <a:endParaRPr lang="en-US" dirty="0">
              <a:cs typeface="Calibri"/>
            </a:endParaRPr>
          </a:p>
          <a:p>
            <a:r>
              <a:rPr lang="en-US" i="1" dirty="0"/>
              <a:t>This slide will be shown as people log on or enter the room</a:t>
            </a:r>
            <a:endParaRPr lang="en-US" dirty="0"/>
          </a:p>
          <a:p>
            <a:r>
              <a:rPr lang="en-US" i="1" dirty="0">
                <a:cs typeface="Calibri"/>
              </a:rPr>
              <a:t>Trainers may choose to have participants sign into the chat (if virtual) or sign in on paper (if in-person)</a:t>
            </a:r>
            <a:endParaRPr lang="en-US" i="1" dirty="0">
              <a:ea typeface="Calibri"/>
              <a:cs typeface="Calibri"/>
            </a:endParaRPr>
          </a:p>
          <a:p>
            <a:endParaRPr lang="en-US" i="1" dirty="0">
              <a:ea typeface="Calibri"/>
              <a:cs typeface="Calibri"/>
            </a:endParaRPr>
          </a:p>
          <a:p>
            <a:endParaRPr lang="en-US" i="1" dirty="0">
              <a:latin typeface="Calibri" panose="020F0502020204030204"/>
              <a:ea typeface="Calibri" panose="020F0502020204030204"/>
              <a:cs typeface="Calibri"/>
            </a:endParaRPr>
          </a:p>
          <a:p>
            <a:r>
              <a:rPr lang="en-US" i="1" dirty="0">
                <a:solidFill>
                  <a:srgbClr val="000000"/>
                </a:solidFill>
                <a:latin typeface="Calibri" panose="020F0502020204030204"/>
                <a:ea typeface="Calibri" panose="020F0502020204030204"/>
                <a:cs typeface="Calibri"/>
              </a:rPr>
              <a:t>Links to go through ahead of time</a:t>
            </a:r>
          </a:p>
          <a:p>
            <a:pPr marL="171450" indent="-171450">
              <a:lnSpc>
                <a:spcPct val="90000"/>
              </a:lnSpc>
              <a:spcBef>
                <a:spcPts val="1000"/>
              </a:spcBef>
              <a:buFont typeface="Arial"/>
              <a:buChar char="•"/>
            </a:pPr>
            <a:r>
              <a:rPr lang="en-US" dirty="0"/>
              <a:t>Look Think Act Discussion Guide </a:t>
            </a:r>
            <a:r>
              <a:rPr lang="en-US" dirty="0">
                <a:hlinkClick r:id="rId3"/>
              </a:rPr>
              <a:t>Look! Think! Act! Discussion Guide (dasycenter.org)</a:t>
            </a:r>
            <a:endParaRPr lang="en-US" dirty="0"/>
          </a:p>
          <a:p>
            <a:pPr marL="171450" indent="-171450">
              <a:lnSpc>
                <a:spcPct val="90000"/>
              </a:lnSpc>
              <a:spcBef>
                <a:spcPts val="1000"/>
              </a:spcBef>
              <a:buFont typeface="Arial"/>
              <a:buChar char="•"/>
            </a:pPr>
            <a:endParaRPr lang="en-US" dirty="0"/>
          </a:p>
          <a:p>
            <a:pPr marL="171450" indent="-171450">
              <a:lnSpc>
                <a:spcPct val="90000"/>
              </a:lnSpc>
              <a:spcBef>
                <a:spcPts val="1000"/>
              </a:spcBef>
              <a:buFont typeface="Arial"/>
              <a:buChar char="•"/>
            </a:pPr>
            <a:r>
              <a:rPr lang="en-US" dirty="0"/>
              <a:t>Stakeholder Knowledge Toolkit, Data as Information </a:t>
            </a:r>
            <a:r>
              <a:rPr lang="en-US" dirty="0">
                <a:hlinkClick r:id="rId4"/>
              </a:rPr>
              <a:t>https://dasycenter.org/wp-content/uploads/2018/01/se-toolkit-datainfo-questions-infographic.pdf</a:t>
            </a:r>
            <a:r>
              <a:rPr lang="en-US" dirty="0"/>
              <a:t> </a:t>
            </a:r>
            <a:endParaRPr lang="en-US" dirty="0">
              <a:cs typeface="Calibri"/>
            </a:endParaRPr>
          </a:p>
          <a:p>
            <a:pPr marL="171450" indent="-171450">
              <a:lnSpc>
                <a:spcPct val="90000"/>
              </a:lnSpc>
              <a:spcBef>
                <a:spcPts val="1000"/>
              </a:spcBef>
              <a:buFont typeface="Arial"/>
              <a:buChar char="•"/>
            </a:pPr>
            <a:endParaRPr lang="en-US" dirty="0"/>
          </a:p>
          <a:p>
            <a:pPr marL="171450" indent="-171450">
              <a:lnSpc>
                <a:spcPct val="90000"/>
              </a:lnSpc>
              <a:spcBef>
                <a:spcPts val="1000"/>
              </a:spcBef>
              <a:buFont typeface="Arial"/>
              <a:buChar char="•"/>
            </a:pPr>
            <a:r>
              <a:rPr lang="en-US" dirty="0"/>
              <a:t>Critical Questions doc </a:t>
            </a:r>
            <a:r>
              <a:rPr lang="en-US" dirty="0">
                <a:hlinkClick r:id="rId5"/>
              </a:rPr>
              <a:t>https://dasycenter.org/wp-content/uploads/2020/12/DaSy_Critical_Questions_2020.pdf</a:t>
            </a:r>
            <a:endParaRPr lang="en-US" dirty="0"/>
          </a:p>
          <a:p>
            <a:pPr marL="171450" indent="-171450">
              <a:lnSpc>
                <a:spcPct val="90000"/>
              </a:lnSpc>
              <a:spcBef>
                <a:spcPts val="1000"/>
              </a:spcBef>
              <a:buFont typeface="Arial"/>
              <a:buChar char="•"/>
            </a:pPr>
            <a:endParaRPr lang="en-US" dirty="0"/>
          </a:p>
          <a:p>
            <a:pPr marL="171450" indent="-171450">
              <a:lnSpc>
                <a:spcPct val="90000"/>
              </a:lnSpc>
              <a:spcBef>
                <a:spcPts val="1000"/>
              </a:spcBef>
              <a:buFont typeface="Arial"/>
              <a:buChar char="•"/>
            </a:pPr>
            <a:r>
              <a:rPr lang="en-US" dirty="0"/>
              <a:t>SPP Indicators card  </a:t>
            </a:r>
            <a:r>
              <a:rPr lang="en-US" dirty="0" err="1">
                <a:hlinkClick r:id="rId6"/>
              </a:rPr>
              <a:t>cipr</a:t>
            </a:r>
            <a:r>
              <a:rPr lang="en-US" dirty="0">
                <a:hlinkClick r:id="rId6"/>
              </a:rPr>
              <a:t> </a:t>
            </a:r>
            <a:r>
              <a:rPr lang="en-US" dirty="0" err="1">
                <a:hlinkClick r:id="rId6"/>
              </a:rPr>
              <a:t>dasy</a:t>
            </a:r>
            <a:r>
              <a:rPr lang="en-US" dirty="0">
                <a:hlinkClick r:id="rId6"/>
              </a:rPr>
              <a:t> program docs - OneDrive (sharepoint.com)</a:t>
            </a:r>
            <a:endParaRPr lang="en-US" dirty="0">
              <a:cs typeface="Calibri"/>
            </a:endParaRPr>
          </a:p>
          <a:p>
            <a:pPr marL="171450" indent="-171450">
              <a:lnSpc>
                <a:spcPct val="90000"/>
              </a:lnSpc>
              <a:spcBef>
                <a:spcPts val="1000"/>
              </a:spcBef>
              <a:buFont typeface="Arial"/>
              <a:buChar char="•"/>
            </a:pPr>
            <a:endParaRPr lang="en-US" dirty="0"/>
          </a:p>
          <a:p>
            <a:pPr marL="171450" indent="-171450">
              <a:lnSpc>
                <a:spcPct val="90000"/>
              </a:lnSpc>
              <a:spcBef>
                <a:spcPts val="1000"/>
              </a:spcBef>
              <a:buFont typeface="Arial"/>
              <a:buChar char="•"/>
            </a:pPr>
            <a:r>
              <a:rPr lang="en-US" dirty="0">
                <a:hlinkClick r:id="rId7"/>
              </a:rPr>
              <a:t>ECTA Center: Glossary</a:t>
            </a:r>
            <a:endParaRPr lang="en-US" dirty="0"/>
          </a:p>
          <a:p>
            <a:pPr marL="171450" indent="-171450">
              <a:lnSpc>
                <a:spcPct val="90000"/>
              </a:lnSpc>
              <a:spcBef>
                <a:spcPts val="1000"/>
              </a:spcBef>
              <a:buFont typeface="Arial"/>
              <a:buChar char="•"/>
            </a:pPr>
            <a:endParaRPr lang="en-US" dirty="0"/>
          </a:p>
          <a:p>
            <a:endParaRPr lang="en-US" i="1" dirty="0">
              <a:latin typeface="Calibri" panose="020F0502020204030204"/>
              <a:ea typeface="Calibri" panose="020F0502020204030204"/>
              <a:cs typeface="Calibri"/>
            </a:endParaRPr>
          </a:p>
          <a:p>
            <a:endParaRPr lang="en-US" i="1" dirty="0">
              <a:latin typeface="Calibri" panose="020F0502020204030204"/>
              <a:ea typeface="Calibri" panose="020F0502020204030204"/>
              <a:cs typeface="Calibri"/>
            </a:endParaRPr>
          </a:p>
          <a:p>
            <a:endParaRPr lang="en-US" dirty="0">
              <a:latin typeface="Calibri" panose="020F0502020204030204"/>
              <a:ea typeface="Tahoma"/>
              <a:cs typeface="Calibri"/>
            </a:endParaRPr>
          </a:p>
          <a:p>
            <a:endParaRPr lang="en-US" dirty="0">
              <a:latin typeface="Tahoma"/>
              <a:ea typeface="Tahoma"/>
              <a:cs typeface="Tahoma"/>
            </a:endParaRP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933BA2F6-FEB6-4199-A726-7925D3A36C77}" type="slidenum">
              <a:rPr lang="en-US" smtClean="0"/>
              <a:t>27</a:t>
            </a:fld>
            <a:endParaRPr lang="en-US"/>
          </a:p>
        </p:txBody>
      </p:sp>
    </p:spTree>
    <p:extLst>
      <p:ext uri="{BB962C8B-B14F-4D97-AF65-F5344CB8AC3E}">
        <p14:creationId xmlns:p14="http://schemas.microsoft.com/office/powerpoint/2010/main" val="9847711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We’re going to have a group activity to give you some practice working with quantitative and qualitative data. Let’s break into small groups and imagine that you are a group of stakeholders working together to understand the impact of COVID on early intervention services. You have an idea that the numbers of children served dropped during COVID, but you don’t know the extent of the problem or why the numbers may have dropped. We’re providing some quantitative data on the numbers of children served in 2017-2018. We also have some qualitative data collected from interviews of parents in 2020. Together, have a data discussion about what you’re seeing in the different types of data. </a:t>
            </a:r>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28</a:t>
            </a:fld>
            <a:endParaRPr lang="en-US"/>
          </a:p>
        </p:txBody>
      </p:sp>
    </p:spTree>
    <p:extLst>
      <p:ext uri="{BB962C8B-B14F-4D97-AF65-F5344CB8AC3E}">
        <p14:creationId xmlns:p14="http://schemas.microsoft.com/office/powerpoint/2010/main" val="29267731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presents some quantitative data on the numbers of children served in early intervention during the years 2017-2020. The data to the left of the broken line shows number of children served.</a:t>
            </a:r>
          </a:p>
        </p:txBody>
      </p:sp>
      <p:sp>
        <p:nvSpPr>
          <p:cNvPr id="4" name="Slide Number Placeholder 3"/>
          <p:cNvSpPr>
            <a:spLocks noGrp="1"/>
          </p:cNvSpPr>
          <p:nvPr>
            <p:ph type="sldNum" sz="quarter" idx="5"/>
          </p:nvPr>
        </p:nvSpPr>
        <p:spPr/>
        <p:txBody>
          <a:bodyPr/>
          <a:lstStyle/>
          <a:p>
            <a:fld id="{44BAE9E6-FC52-7F4E-B22E-76509B4751CB}" type="slidenum">
              <a:rPr lang="en-US" smtClean="0"/>
              <a:t>29</a:t>
            </a:fld>
            <a:endParaRPr lang="en-US"/>
          </a:p>
        </p:txBody>
      </p:sp>
    </p:spTree>
    <p:extLst>
      <p:ext uri="{BB962C8B-B14F-4D97-AF65-F5344CB8AC3E}">
        <p14:creationId xmlns:p14="http://schemas.microsoft.com/office/powerpoint/2010/main" val="3911933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Susan</a:t>
            </a:r>
          </a:p>
          <a:p>
            <a:r>
              <a:rPr lang="en-US" b="1" dirty="0"/>
              <a:t>Presenter Notes:</a:t>
            </a:r>
            <a:r>
              <a:rPr lang="en-US" dirty="0"/>
              <a:t> This training is a project developed by Center for Parent Information and Resources (CPIR) together with The Center for Data Early Childhood Data Systems (DaSy). </a:t>
            </a:r>
          </a:p>
          <a:p>
            <a:pPr marL="171450" indent="-171450">
              <a:lnSpc>
                <a:spcPct val="110000"/>
              </a:lnSpc>
              <a:spcBef>
                <a:spcPts val="1200"/>
              </a:spcBef>
              <a:spcAft>
                <a:spcPts val="1200"/>
              </a:spcAft>
              <a:buFont typeface="Arial"/>
              <a:buChar char="•"/>
            </a:pPr>
            <a:r>
              <a:rPr lang="en-US" dirty="0"/>
              <a:t>CPIR is your central “Hub” of information and products created for the network of Parent Centers serving families of children with disabilities.</a:t>
            </a:r>
            <a:endParaRPr lang="en-US" dirty="0">
              <a:cs typeface="Calibri"/>
            </a:endParaRPr>
          </a:p>
          <a:p>
            <a:pPr marL="171450" indent="-171450">
              <a:lnSpc>
                <a:spcPct val="110000"/>
              </a:lnSpc>
              <a:spcBef>
                <a:spcPts val="1200"/>
              </a:spcBef>
              <a:spcAft>
                <a:spcPts val="1200"/>
              </a:spcAft>
              <a:buFont typeface="Arial"/>
              <a:buChar char="•"/>
            </a:pPr>
            <a:r>
              <a:rPr lang="en-US" dirty="0"/>
              <a:t>DaSy is a national technical assistance center that works with states to support IDEA Part C early intervention and IDEA Part B 619 early childhood special education state programs in building high quality data systems and using data to improve results for young children with disabilities and their families.</a:t>
            </a:r>
            <a:endParaRPr lang="en-US" dirty="0">
              <a:cs typeface="Calibri"/>
            </a:endParaRPr>
          </a:p>
          <a:p>
            <a:pPr marL="171450" indent="-171450">
              <a:lnSpc>
                <a:spcPct val="110000"/>
              </a:lnSpc>
              <a:spcBef>
                <a:spcPts val="1200"/>
              </a:spcBef>
              <a:spcAft>
                <a:spcPts val="1200"/>
              </a:spcAft>
              <a:buFont typeface="Arial"/>
              <a:buChar char="•"/>
            </a:pPr>
            <a:r>
              <a:rPr lang="en-US" dirty="0"/>
              <a:t>This Family Data Leader (FDL) Training will be a series of sessions on using data for improving programs and systems conducted by Parent Centers in partnership with DaSy for families and other key stakeholders in early intervention and early childhood special education. </a:t>
            </a:r>
            <a:endParaRPr lang="en-US" dirty="0">
              <a:cs typeface="Calibri"/>
            </a:endParaRPr>
          </a:p>
          <a:p>
            <a:endParaRPr lang="en-US" dirty="0">
              <a:cs typeface="Calibri"/>
            </a:endParaRPr>
          </a:p>
          <a:p>
            <a:r>
              <a:rPr lang="en-US" b="1" i="1" dirty="0">
                <a:cs typeface="Calibri" panose="020F0502020204030204"/>
              </a:rPr>
              <a:t>Procedural Directions:</a:t>
            </a:r>
          </a:p>
          <a:p>
            <a:r>
              <a:rPr lang="en-US" i="1" dirty="0"/>
              <a:t>Links to be used during sessions (to paste into chat):</a:t>
            </a:r>
            <a:r>
              <a:rPr lang="en-US" b="1" i="1" dirty="0"/>
              <a:t> </a:t>
            </a:r>
            <a:r>
              <a:rPr lang="en-US" i="1" dirty="0"/>
              <a:t>CPIR</a:t>
            </a:r>
            <a:r>
              <a:rPr lang="en-US" b="1" i="1" dirty="0"/>
              <a:t> </a:t>
            </a:r>
            <a:r>
              <a:rPr lang="en-US" i="1" dirty="0">
                <a:hlinkClick r:id="rId3"/>
              </a:rPr>
              <a:t>https://www.parentcenterhub.org/</a:t>
            </a:r>
            <a:r>
              <a:rPr lang="en-US" i="1" dirty="0"/>
              <a:t> and DaSy </a:t>
            </a:r>
            <a:r>
              <a:rPr lang="en-US" i="1" dirty="0">
                <a:hlinkClick r:id="rId4"/>
              </a:rPr>
              <a:t>https://dasycenter.org/</a:t>
            </a:r>
            <a:r>
              <a:rPr lang="en-US" i="1" dirty="0"/>
              <a:t> </a:t>
            </a:r>
            <a:endParaRPr lang="en-US" i="1" dirty="0">
              <a:cs typeface="Calibri"/>
            </a:endParaRPr>
          </a:p>
          <a:p>
            <a:endParaRPr lang="en-US" dirty="0"/>
          </a:p>
          <a:p>
            <a:endParaRPr lang="en-US" b="1" i="1"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3BA2F6-FEB6-4199-A726-7925D3A36C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69362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cs typeface="Calibri" panose="020F0502020204030204"/>
              </a:rPr>
              <a:t>We have some examples of parent responses to our open-ended survey questions. As we read them, see if you see any patterns or themes \in the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cs typeface="Calibri" panose="020F0502020204030204"/>
              </a:rPr>
              <a:t>Here’s what parent #1 wrote: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a:latin typeface="Tahoma"/>
              <a:ea typeface="Tahoma"/>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Tahoma"/>
                <a:ea typeface="Tahoma"/>
                <a:cs typeface="Tahoma"/>
              </a:rPr>
              <a:t>“I had concerns about our daughter but didn’t know who to talk to. I wanted to ask the pediatrician, but we had so much going on during COVID. Working remotely, trying to deal with the kids.</a:t>
            </a:r>
            <a:r>
              <a:rPr lang="en-US" sz="1200">
                <a:latin typeface="Tahoma"/>
                <a:ea typeface="Tahoma"/>
                <a:cs typeface="Tahoma"/>
              </a:rPr>
              <a:t> </a:t>
            </a:r>
            <a:r>
              <a:rPr lang="en-US" sz="1200">
                <a:effectLst/>
                <a:latin typeface="Tahoma"/>
                <a:ea typeface="Tahoma"/>
                <a:cs typeface="Tahoma"/>
              </a:rPr>
              <a:t>When we finally got around to </a:t>
            </a:r>
            <a:r>
              <a:rPr lang="en-US" sz="1200">
                <a:latin typeface="Tahoma"/>
                <a:ea typeface="Tahoma"/>
                <a:cs typeface="Tahoma"/>
              </a:rPr>
              <a:t>calling the doctor</a:t>
            </a:r>
            <a:r>
              <a:rPr lang="en-US" sz="1200">
                <a:effectLst/>
                <a:latin typeface="Tahoma"/>
                <a:ea typeface="Tahoma"/>
                <a:cs typeface="Tahoma"/>
              </a:rPr>
              <a:t>, they weren’t taking appointments for well care visits. I finally got in last week and the doctor told me about early intervention.”</a:t>
            </a:r>
            <a:r>
              <a:rPr lang="en-US" sz="1200">
                <a:latin typeface="Tahoma"/>
                <a:ea typeface="Tahoma"/>
                <a:cs typeface="Tahoma"/>
              </a:rPr>
              <a:t> </a:t>
            </a:r>
            <a:endParaRPr lang="en-US" sz="120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a:latin typeface="Tahoma"/>
              <a:ea typeface="Tahoma"/>
              <a:cs typeface="Tahoma"/>
            </a:endParaRPr>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30</a:t>
            </a:fld>
            <a:endParaRPr lang="en-US"/>
          </a:p>
        </p:txBody>
      </p:sp>
    </p:spTree>
    <p:extLst>
      <p:ext uri="{BB962C8B-B14F-4D97-AF65-F5344CB8AC3E}">
        <p14:creationId xmlns:p14="http://schemas.microsoft.com/office/powerpoint/2010/main" val="2003440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cs typeface="Calibri" panose="020F0502020204030204"/>
              </a:rPr>
              <a:t>Here are two more parent responses</a:t>
            </a:r>
            <a:endParaRPr lang="en-US" sz="120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a:latin typeface="Tahoma"/>
              <a:ea typeface="Tahoma"/>
              <a:cs typeface="Tahoma"/>
            </a:endParaRPr>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31</a:t>
            </a:fld>
            <a:endParaRPr lang="en-US"/>
          </a:p>
        </p:txBody>
      </p:sp>
    </p:spTree>
    <p:extLst>
      <p:ext uri="{BB962C8B-B14F-4D97-AF65-F5344CB8AC3E}">
        <p14:creationId xmlns:p14="http://schemas.microsoft.com/office/powerpoint/2010/main" val="17043549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32</a:t>
            </a:fld>
            <a:endParaRPr lang="en-US"/>
          </a:p>
        </p:txBody>
      </p:sp>
    </p:spTree>
    <p:extLst>
      <p:ext uri="{BB962C8B-B14F-4D97-AF65-F5344CB8AC3E}">
        <p14:creationId xmlns:p14="http://schemas.microsoft.com/office/powerpoint/2010/main" val="38163662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Susan and Michelle </a:t>
            </a:r>
          </a:p>
          <a:p>
            <a:r>
              <a:rPr lang="en-US" b="1" dirty="0"/>
              <a:t>Presenter Notes:  </a:t>
            </a:r>
            <a:r>
              <a:rPr lang="en-US" dirty="0"/>
              <a:t>Any final questions    evaluation </a:t>
            </a:r>
          </a:p>
          <a:p>
            <a:endParaRPr lang="en-US" dirty="0"/>
          </a:p>
          <a:p>
            <a:r>
              <a:rPr lang="en-US" b="1" i="1" dirty="0"/>
              <a:t>Procedural Directions: </a:t>
            </a:r>
            <a:endParaRPr lang="en-US" dirty="0"/>
          </a:p>
        </p:txBody>
      </p:sp>
      <p:sp>
        <p:nvSpPr>
          <p:cNvPr id="4" name="Slide Number Placeholder 3"/>
          <p:cNvSpPr>
            <a:spLocks noGrp="1"/>
          </p:cNvSpPr>
          <p:nvPr>
            <p:ph type="sldNum" sz="quarter" idx="5"/>
          </p:nvPr>
        </p:nvSpPr>
        <p:spPr/>
        <p:txBody>
          <a:bodyPr/>
          <a:lstStyle/>
          <a:p>
            <a:fld id="{933BA2F6-FEB6-4199-A726-7925D3A36C77}" type="slidenum">
              <a:rPr lang="en-US" smtClean="0"/>
              <a:t>33</a:t>
            </a:fld>
            <a:endParaRPr lang="en-US"/>
          </a:p>
        </p:txBody>
      </p:sp>
    </p:spTree>
    <p:extLst>
      <p:ext uri="{BB962C8B-B14F-4D97-AF65-F5344CB8AC3E}">
        <p14:creationId xmlns:p14="http://schemas.microsoft.com/office/powerpoint/2010/main" val="21934019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Presenter Notes:</a:t>
            </a:r>
            <a:r>
              <a:rPr lang="en-US">
                <a:cs typeface="Calibri"/>
              </a:rPr>
              <a:t> This list of acronyms and key terms is available for your reference. We will try to avoid using professional jargon and abbreviations as much as possible. At any time, if there are terms you don’t recognize, feel free to ask.</a:t>
            </a:r>
          </a:p>
        </p:txBody>
      </p:sp>
      <p:sp>
        <p:nvSpPr>
          <p:cNvPr id="4" name="Slide Number Placeholder 3"/>
          <p:cNvSpPr>
            <a:spLocks noGrp="1"/>
          </p:cNvSpPr>
          <p:nvPr>
            <p:ph type="sldNum" sz="quarter" idx="5"/>
          </p:nvPr>
        </p:nvSpPr>
        <p:spPr/>
        <p:txBody>
          <a:bodyPr/>
          <a:lstStyle/>
          <a:p>
            <a:fld id="{933BA2F6-FEB6-4199-A726-7925D3A36C77}" type="slidenum">
              <a:rPr lang="en-US" smtClean="0"/>
              <a:t>34</a:t>
            </a:fld>
            <a:endParaRPr lang="en-US"/>
          </a:p>
        </p:txBody>
      </p:sp>
    </p:spTree>
    <p:extLst>
      <p:ext uri="{BB962C8B-B14F-4D97-AF65-F5344CB8AC3E}">
        <p14:creationId xmlns:p14="http://schemas.microsoft.com/office/powerpoint/2010/main" val="2189934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Susan</a:t>
            </a:r>
          </a:p>
          <a:p>
            <a:r>
              <a:rPr lang="en-US" b="1" dirty="0"/>
              <a:t>Presenter Notes: </a:t>
            </a:r>
            <a:r>
              <a:rPr lang="en-US" dirty="0"/>
              <a:t>The goal of the Family Data Leadership Training is to build the capacity of family members to participate in important data discussions about programs and systems that impact infants, toddlers, and preschoolers with disabilities and their families. These sessions promote an understanding of data and using data to make state or program level improvements. </a:t>
            </a:r>
          </a:p>
          <a:p>
            <a:endParaRPr lang="en-US" dirty="0"/>
          </a:p>
          <a:p>
            <a:r>
              <a:rPr lang="en-US" dirty="0"/>
              <a:t>Our goal is that you will feel empowered, informed and ready to sit at a table to have meaningful, informal conversations, and ask great questions. </a:t>
            </a:r>
            <a:endParaRPr lang="en-US" dirty="0">
              <a:cs typeface="Calibri" panose="020F0502020204030204"/>
            </a:endParaRPr>
          </a:p>
          <a:p>
            <a:endParaRPr lang="en-US" dirty="0">
              <a:cs typeface="Calibri" panose="020F0502020204030204"/>
            </a:endParaRPr>
          </a:p>
          <a:p>
            <a:r>
              <a:rPr lang="en-US" b="1" i="1" dirty="0">
                <a:cs typeface="Calibri" panose="020F0502020204030204"/>
              </a:rPr>
              <a:t>Procedural Directions:  </a:t>
            </a:r>
            <a:r>
              <a:rPr lang="en-US" i="1" dirty="0">
                <a:cs typeface="Calibri" panose="020F0502020204030204"/>
              </a:rPr>
              <a:t>Presenter will read notes.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3BA2F6-FEB6-4199-A726-7925D3A36C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1174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Susan</a:t>
            </a:r>
          </a:p>
          <a:p>
            <a:r>
              <a:rPr lang="en-US" b="1" dirty="0"/>
              <a:t>Presenter Notes:</a:t>
            </a:r>
          </a:p>
          <a:p>
            <a:r>
              <a:rPr lang="en-US" dirty="0"/>
              <a:t>This series to divided into four sessions that build on each other. We will talk more in a minute about the objectives for each session. During this series you will hear the term "Stakeholders" We define stakeholders as family members, service providers, program administrators and various staff from state departments and other early childhood programs. </a:t>
            </a:r>
            <a:endParaRPr lang="en-US" dirty="0">
              <a:cs typeface="Calibri" panose="020F0502020204030204"/>
            </a:endParaRPr>
          </a:p>
          <a:p>
            <a:r>
              <a:rPr lang="en-US" dirty="0">
                <a:cs typeface="Calibri" panose="020F0502020204030204"/>
              </a:rPr>
              <a:t>We will be covering:</a:t>
            </a:r>
          </a:p>
          <a:p>
            <a:pPr>
              <a:lnSpc>
                <a:spcPct val="90000"/>
              </a:lnSpc>
              <a:spcBef>
                <a:spcPts val="1000"/>
              </a:spcBef>
            </a:pPr>
            <a:r>
              <a:rPr lang="en-US" b="1" dirty="0"/>
              <a:t>Session 1</a:t>
            </a:r>
            <a:endParaRPr lang="en-US" dirty="0"/>
          </a:p>
          <a:p>
            <a:pPr marL="171450" indent="-171450">
              <a:lnSpc>
                <a:spcPct val="90000"/>
              </a:lnSpc>
              <a:spcBef>
                <a:spcPts val="1000"/>
              </a:spcBef>
              <a:buFont typeface="Arial"/>
              <a:buChar char="•"/>
            </a:pPr>
            <a:r>
              <a:rPr lang="en-US" dirty="0"/>
              <a:t>What it means to be an FDL </a:t>
            </a:r>
          </a:p>
          <a:p>
            <a:pPr marL="171450" indent="-171450">
              <a:lnSpc>
                <a:spcPct val="120000"/>
              </a:lnSpc>
              <a:spcBef>
                <a:spcPts val="1000"/>
              </a:spcBef>
              <a:buFont typeface="Arial"/>
              <a:buChar char="•"/>
            </a:pPr>
            <a:r>
              <a:rPr lang="en-US" dirty="0"/>
              <a:t>Increase knowledge of early intervention (Part C) and Preschool Special Education (Part B, Section 619)</a:t>
            </a:r>
          </a:p>
          <a:p>
            <a:pPr marL="171450" indent="-171450">
              <a:lnSpc>
                <a:spcPct val="90000"/>
              </a:lnSpc>
              <a:spcBef>
                <a:spcPts val="1000"/>
              </a:spcBef>
              <a:buFont typeface="Arial"/>
              <a:buChar char="•"/>
            </a:pPr>
            <a:r>
              <a:rPr lang="en-US" dirty="0"/>
              <a:t>System change</a:t>
            </a:r>
          </a:p>
          <a:p>
            <a:pPr marL="171450" indent="-171450">
              <a:lnSpc>
                <a:spcPct val="90000"/>
              </a:lnSpc>
              <a:spcBef>
                <a:spcPts val="1000"/>
              </a:spcBef>
              <a:buFont typeface="Arial"/>
              <a:buChar char="•"/>
            </a:pPr>
            <a:r>
              <a:rPr lang="en-US" dirty="0"/>
              <a:t>Stakeholder engagement </a:t>
            </a:r>
          </a:p>
          <a:p>
            <a:pPr marL="171450" indent="-171450">
              <a:lnSpc>
                <a:spcPct val="90000"/>
              </a:lnSpc>
              <a:spcBef>
                <a:spcPts val="1000"/>
              </a:spcBef>
              <a:buFont typeface="Arial"/>
              <a:buChar char="•"/>
            </a:pPr>
            <a:r>
              <a:rPr lang="en-US" dirty="0"/>
              <a:t>Relationship between data and accountability </a:t>
            </a:r>
          </a:p>
          <a:p>
            <a:pPr marL="171450" indent="-171450">
              <a:lnSpc>
                <a:spcPct val="90000"/>
              </a:lnSpc>
              <a:spcBef>
                <a:spcPts val="1000"/>
              </a:spcBef>
              <a:buFont typeface="Arial"/>
              <a:buChar char="•"/>
            </a:pPr>
            <a:r>
              <a:rPr lang="en-US" dirty="0"/>
              <a:t>All about SPP/APR</a:t>
            </a:r>
            <a:endParaRPr lang="en-US" dirty="0">
              <a:cs typeface="Calibri"/>
            </a:endParaRPr>
          </a:p>
          <a:p>
            <a:pPr>
              <a:lnSpc>
                <a:spcPct val="90000"/>
              </a:lnSpc>
              <a:spcBef>
                <a:spcPts val="1000"/>
              </a:spcBef>
            </a:pPr>
            <a:r>
              <a:rPr lang="en-US" b="1" dirty="0"/>
              <a:t>Session 2 </a:t>
            </a:r>
            <a:endParaRPr lang="en-US" dirty="0"/>
          </a:p>
          <a:p>
            <a:pPr marL="171450" indent="-171450">
              <a:lnSpc>
                <a:spcPct val="90000"/>
              </a:lnSpc>
              <a:spcBef>
                <a:spcPts val="1000"/>
              </a:spcBef>
              <a:buFont typeface="Arial"/>
              <a:buChar char="•"/>
            </a:pPr>
            <a:r>
              <a:rPr lang="en-US" dirty="0"/>
              <a:t>All about data </a:t>
            </a:r>
          </a:p>
          <a:p>
            <a:pPr marL="171450" indent="-171450">
              <a:lnSpc>
                <a:spcPct val="90000"/>
              </a:lnSpc>
              <a:spcBef>
                <a:spcPts val="1000"/>
              </a:spcBef>
              <a:buFont typeface="Arial"/>
              <a:buChar char="•"/>
            </a:pPr>
            <a:r>
              <a:rPr lang="en-US" dirty="0"/>
              <a:t>Stages of data cycle</a:t>
            </a:r>
          </a:p>
          <a:p>
            <a:pPr marL="171450" indent="-171450">
              <a:lnSpc>
                <a:spcPct val="90000"/>
              </a:lnSpc>
              <a:spcBef>
                <a:spcPts val="1000"/>
              </a:spcBef>
              <a:buFont typeface="Arial"/>
              <a:buChar char="•"/>
            </a:pPr>
            <a:r>
              <a:rPr lang="en-US" dirty="0"/>
              <a:t>Using data to advance equity </a:t>
            </a:r>
          </a:p>
          <a:p>
            <a:pPr marL="171450" indent="-171450">
              <a:lnSpc>
                <a:spcPct val="90000"/>
              </a:lnSpc>
              <a:spcBef>
                <a:spcPts val="1000"/>
              </a:spcBef>
              <a:buFont typeface="Arial"/>
              <a:buChar char="•"/>
            </a:pPr>
            <a:r>
              <a:rPr lang="en-US" dirty="0"/>
              <a:t>Examining the importance of WHY </a:t>
            </a:r>
          </a:p>
          <a:p>
            <a:pPr>
              <a:lnSpc>
                <a:spcPct val="90000"/>
              </a:lnSpc>
              <a:spcBef>
                <a:spcPts val="1000"/>
              </a:spcBef>
            </a:pPr>
            <a:r>
              <a:rPr lang="en-US" b="1" dirty="0"/>
              <a:t>Session 3</a:t>
            </a:r>
            <a:endParaRPr lang="en-US" dirty="0">
              <a:cs typeface="Calibri" panose="020F0502020204030204"/>
            </a:endParaRPr>
          </a:p>
          <a:p>
            <a:pPr marL="171450" indent="-171450">
              <a:lnSpc>
                <a:spcPct val="90000"/>
              </a:lnSpc>
              <a:spcBef>
                <a:spcPts val="1000"/>
              </a:spcBef>
              <a:buFont typeface="Arial"/>
              <a:buChar char="•"/>
            </a:pPr>
            <a:r>
              <a:rPr lang="en-US" dirty="0"/>
              <a:t>About Look! Think! Act! </a:t>
            </a:r>
          </a:p>
          <a:p>
            <a:pPr marL="171450" indent="-171450">
              <a:lnSpc>
                <a:spcPct val="90000"/>
              </a:lnSpc>
              <a:spcBef>
                <a:spcPts val="1000"/>
              </a:spcBef>
              <a:buFont typeface="Arial"/>
              <a:buChar char="•"/>
            </a:pPr>
            <a:r>
              <a:rPr lang="en-US" dirty="0"/>
              <a:t>How to Use Look! Think! Act! </a:t>
            </a:r>
          </a:p>
          <a:p>
            <a:pPr>
              <a:lnSpc>
                <a:spcPct val="90000"/>
              </a:lnSpc>
              <a:spcBef>
                <a:spcPts val="1000"/>
              </a:spcBef>
            </a:pPr>
            <a:r>
              <a:rPr lang="en-US" b="1" dirty="0"/>
              <a:t>Session 4 </a:t>
            </a:r>
            <a:endParaRPr lang="en-US" dirty="0">
              <a:cs typeface="Calibri" panose="020F0502020204030204"/>
            </a:endParaRPr>
          </a:p>
          <a:p>
            <a:pPr marL="171450" indent="-171450">
              <a:lnSpc>
                <a:spcPct val="90000"/>
              </a:lnSpc>
              <a:spcBef>
                <a:spcPts val="1000"/>
              </a:spcBef>
              <a:buFont typeface="Arial"/>
              <a:buChar char="•"/>
            </a:pPr>
            <a:r>
              <a:rPr lang="en-US" dirty="0"/>
              <a:t>Apply learning to data scenarios </a:t>
            </a:r>
          </a:p>
          <a:p>
            <a:pPr marL="171450" indent="-171450">
              <a:lnSpc>
                <a:spcPct val="120000"/>
              </a:lnSpc>
              <a:spcBef>
                <a:spcPts val="1000"/>
              </a:spcBef>
              <a:buFont typeface="Arial"/>
              <a:buChar char="•"/>
            </a:pPr>
            <a:r>
              <a:rPr lang="en-US" dirty="0"/>
              <a:t>Learn strategies for FDL to be successful during data discussions </a:t>
            </a:r>
          </a:p>
          <a:p>
            <a:pPr marL="171450" indent="-171450">
              <a:lnSpc>
                <a:spcPct val="90000"/>
              </a:lnSpc>
              <a:spcBef>
                <a:spcPts val="1000"/>
              </a:spcBef>
              <a:buFont typeface="Arial"/>
              <a:buChar char="•"/>
            </a:pPr>
            <a:endParaRPr lang="en-US" dirty="0">
              <a:cs typeface="Calibri" panose="020F0502020204030204"/>
            </a:endParaRPr>
          </a:p>
          <a:p>
            <a:r>
              <a:rPr lang="en-US" b="1" i="1" dirty="0">
                <a:cs typeface="Calibri" panose="020F0502020204030204"/>
              </a:rPr>
              <a:t>Procedural Directions: </a:t>
            </a:r>
            <a:r>
              <a:rPr lang="en-US" i="1" dirty="0">
                <a:cs typeface="Calibri" panose="020F0502020204030204"/>
              </a:rPr>
              <a:t>Read the presenter notes.</a:t>
            </a:r>
          </a:p>
        </p:txBody>
      </p:sp>
      <p:sp>
        <p:nvSpPr>
          <p:cNvPr id="4" name="Slide Number Placeholder 3"/>
          <p:cNvSpPr>
            <a:spLocks noGrp="1"/>
          </p:cNvSpPr>
          <p:nvPr>
            <p:ph type="sldNum" sz="quarter" idx="5"/>
          </p:nvPr>
        </p:nvSpPr>
        <p:spPr/>
        <p:txBody>
          <a:bodyPr/>
          <a:lstStyle/>
          <a:p>
            <a:fld id="{933BA2F6-FEB6-4199-A726-7925D3A36C77}" type="slidenum">
              <a:rPr lang="en-US" smtClean="0"/>
              <a:t>5</a:t>
            </a:fld>
            <a:endParaRPr lang="en-US"/>
          </a:p>
        </p:txBody>
      </p:sp>
    </p:spTree>
    <p:extLst>
      <p:ext uri="{BB962C8B-B14F-4D97-AF65-F5344CB8AC3E}">
        <p14:creationId xmlns:p14="http://schemas.microsoft.com/office/powerpoint/2010/main" val="1661111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Susan </a:t>
            </a:r>
          </a:p>
          <a:p>
            <a:endParaRPr lang="en-US" b="1" dirty="0"/>
          </a:p>
          <a:p>
            <a:r>
              <a:rPr lang="en-US" b="1" dirty="0"/>
              <a:t>Presenter Notes:</a:t>
            </a:r>
            <a:r>
              <a:rPr lang="en-US" dirty="0"/>
              <a:t> The learning objectives cover 4 big questions:</a:t>
            </a:r>
          </a:p>
          <a:p>
            <a:r>
              <a:rPr lang="en-US" dirty="0"/>
              <a:t>Who ...Why... How... and What </a:t>
            </a:r>
            <a:endParaRPr lang="en-US" dirty="0">
              <a:cs typeface="Calibri"/>
            </a:endParaRPr>
          </a:p>
          <a:p>
            <a:r>
              <a:rPr lang="en-US" dirty="0"/>
              <a:t>Participants will: </a:t>
            </a:r>
            <a:endParaRPr lang="en-US" dirty="0">
              <a:cs typeface="Calibri"/>
            </a:endParaRPr>
          </a:p>
          <a:p>
            <a:pPr marL="401320" indent="-171450">
              <a:lnSpc>
                <a:spcPct val="120000"/>
              </a:lnSpc>
              <a:spcBef>
                <a:spcPts val="1200"/>
              </a:spcBef>
              <a:buFont typeface="Arial"/>
              <a:buChar char="•"/>
            </a:pPr>
            <a:r>
              <a:rPr lang="en-US" dirty="0"/>
              <a:t>The Who: understand the </a:t>
            </a:r>
            <a:r>
              <a:rPr lang="en-US" b="1" dirty="0"/>
              <a:t>role</a:t>
            </a:r>
            <a:r>
              <a:rPr lang="en-US" dirty="0"/>
              <a:t> of a Family Data Leader, the importance of the family voice, and the </a:t>
            </a:r>
            <a:r>
              <a:rPr lang="en-US" b="1" dirty="0"/>
              <a:t>multiple ways families can participate</a:t>
            </a:r>
            <a:r>
              <a:rPr lang="en-US" dirty="0"/>
              <a:t> in data-based decision making at the local, state and national level </a:t>
            </a:r>
            <a:endParaRPr lang="en-US" dirty="0">
              <a:cs typeface="Calibri"/>
            </a:endParaRPr>
          </a:p>
          <a:p>
            <a:pPr marL="401320" indent="-171450">
              <a:lnSpc>
                <a:spcPct val="120000"/>
              </a:lnSpc>
              <a:spcBef>
                <a:spcPts val="1200"/>
              </a:spcBef>
              <a:buFont typeface="Arial"/>
              <a:buChar char="•"/>
            </a:pPr>
            <a:r>
              <a:rPr lang="en-US" dirty="0"/>
              <a:t>The WHY: understand </a:t>
            </a:r>
            <a:r>
              <a:rPr lang="en-US" b="1" dirty="0"/>
              <a:t>why data is critical</a:t>
            </a:r>
            <a:r>
              <a:rPr lang="en-US" dirty="0"/>
              <a:t> to inform systems change and program improvement across all levels </a:t>
            </a:r>
            <a:endParaRPr lang="en-US" dirty="0">
              <a:cs typeface="Calibri"/>
            </a:endParaRPr>
          </a:p>
          <a:p>
            <a:pPr marL="401320" indent="-171450">
              <a:lnSpc>
                <a:spcPct val="120000"/>
              </a:lnSpc>
              <a:spcBef>
                <a:spcPts val="1200"/>
              </a:spcBef>
              <a:buFont typeface="Arial"/>
              <a:buChar char="•"/>
            </a:pPr>
            <a:r>
              <a:rPr lang="en-US" dirty="0"/>
              <a:t>The HOW:</a:t>
            </a:r>
            <a:r>
              <a:rPr lang="en-US" b="1" dirty="0"/>
              <a:t> understand and apply their knowledge of the basics of data, data analysis, and data use</a:t>
            </a:r>
            <a:r>
              <a:rPr lang="en-US" dirty="0"/>
              <a:t> to understand the function of data as it relates to Part C and Part B 619 programs </a:t>
            </a:r>
            <a:endParaRPr lang="en-US" dirty="0">
              <a:cs typeface="Calibri"/>
            </a:endParaRPr>
          </a:p>
          <a:p>
            <a:pPr marL="401320" indent="-171450">
              <a:lnSpc>
                <a:spcPct val="120000"/>
              </a:lnSpc>
              <a:spcBef>
                <a:spcPts val="1200"/>
              </a:spcBef>
              <a:buFont typeface="Arial"/>
              <a:buChar char="•"/>
            </a:pPr>
            <a:r>
              <a:rPr lang="en-US" dirty="0"/>
              <a:t>The WHAT explore and begin to apply </a:t>
            </a:r>
            <a:r>
              <a:rPr lang="en-US" b="1" dirty="0"/>
              <a:t>the </a:t>
            </a:r>
            <a:r>
              <a:rPr lang="en-US" b="1" i="1" dirty="0"/>
              <a:t>Look! Think! Act! </a:t>
            </a:r>
            <a:r>
              <a:rPr lang="en-US" b="1" dirty="0"/>
              <a:t>data-use framework </a:t>
            </a:r>
            <a:r>
              <a:rPr lang="en-US" dirty="0"/>
              <a:t>to engage with data (including the state SPP/APR), for systems change, program improvement, and better child outcomes </a:t>
            </a:r>
            <a:endParaRPr lang="en-US" dirty="0">
              <a:cs typeface="Calibri"/>
            </a:endParaRPr>
          </a:p>
          <a:p>
            <a:endParaRPr lang="en-US" b="1" dirty="0"/>
          </a:p>
          <a:p>
            <a:r>
              <a:rPr lang="en-US" b="1" i="1" dirty="0">
                <a:cs typeface="Calibri" panose="020F0502020204030204"/>
              </a:rPr>
              <a:t>Procedural Directions: </a:t>
            </a:r>
            <a:r>
              <a:rPr lang="en-US" i="1" dirty="0">
                <a:cs typeface="Calibri"/>
              </a:rPr>
              <a:t>Read the presenter notes.</a:t>
            </a:r>
          </a:p>
          <a:p>
            <a:pPr marL="229870">
              <a:lnSpc>
                <a:spcPct val="120000"/>
              </a:lnSpc>
              <a:spcBef>
                <a:spcPts val="1200"/>
              </a:spcBef>
            </a:pPr>
            <a:endParaRPr lang="en-US" dirty="0">
              <a:cs typeface="Calibri"/>
            </a:endParaRPr>
          </a:p>
          <a:p>
            <a:endParaRPr lang="en-US" dirty="0"/>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3BA2F6-FEB6-4199-A726-7925D3A36C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3374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Susan </a:t>
            </a:r>
          </a:p>
          <a:p>
            <a:r>
              <a:rPr lang="en-US" b="1" dirty="0"/>
              <a:t>Presenter Notes: </a:t>
            </a:r>
            <a:r>
              <a:rPr lang="en-US" dirty="0"/>
              <a:t>A Family Data Leader brings their family perspective and lived experience—their voice—to inform systems change efforts. </a:t>
            </a:r>
            <a:endParaRPr lang="en-US" b="1" dirty="0">
              <a:cs typeface="Calibri"/>
            </a:endParaRPr>
          </a:p>
          <a:p>
            <a:pPr>
              <a:lnSpc>
                <a:spcPct val="120000"/>
              </a:lnSpc>
              <a:spcBef>
                <a:spcPts val="1000"/>
              </a:spcBef>
            </a:pPr>
            <a:r>
              <a:rPr lang="en-US" dirty="0"/>
              <a:t>This is accomplished through becoming skilled data users by:</a:t>
            </a:r>
            <a:endParaRPr lang="en-US" dirty="0">
              <a:cs typeface="Calibri"/>
            </a:endParaRPr>
          </a:p>
          <a:p>
            <a:pPr marL="682625" indent="-171450">
              <a:lnSpc>
                <a:spcPct val="120000"/>
              </a:lnSpc>
              <a:spcBef>
                <a:spcPts val="1000"/>
              </a:spcBef>
              <a:buFont typeface="Arial"/>
              <a:buChar char="•"/>
            </a:pPr>
            <a:r>
              <a:rPr lang="en-US" dirty="0"/>
              <a:t>Building and using knowledge, skills, and a broad perspective of the Individuals with Disabilities Act (IDEA), data use, and systems building activities, and</a:t>
            </a:r>
            <a:endParaRPr lang="en-US" dirty="0">
              <a:cs typeface="Calibri"/>
            </a:endParaRPr>
          </a:p>
          <a:p>
            <a:pPr marL="682625" indent="-171450">
              <a:lnSpc>
                <a:spcPct val="120000"/>
              </a:lnSpc>
              <a:spcBef>
                <a:spcPts val="1000"/>
              </a:spcBef>
              <a:buFont typeface="Arial"/>
              <a:buChar char="•"/>
            </a:pPr>
            <a:r>
              <a:rPr lang="en-US" dirty="0"/>
              <a:t>Applying these data-use knowledge and skills to provide feedback and inform decisions to support program improvement in Part C and Part B 619. </a:t>
            </a:r>
            <a:endParaRPr lang="en-US" b="1" i="1" dirty="0">
              <a:cs typeface="+mn-cs"/>
            </a:endParaRPr>
          </a:p>
          <a:p>
            <a:pPr algn="l">
              <a:lnSpc>
                <a:spcPct val="120000"/>
              </a:lnSpc>
              <a:spcBef>
                <a:spcPts val="1000"/>
              </a:spcBef>
              <a:buFont typeface="Arial"/>
              <a:buNone/>
            </a:pPr>
            <a:r>
              <a:rPr lang="en-US" dirty="0">
                <a:cs typeface="Calibri" panose="020F0502020204030204"/>
              </a:rPr>
              <a:t>In order to apply data use knowledge and skills, it is important to have foundational knowledge about Part C and Part B619 </a:t>
            </a:r>
          </a:p>
          <a:p>
            <a:pPr>
              <a:lnSpc>
                <a:spcPct val="120000"/>
              </a:lnSpc>
              <a:spcBef>
                <a:spcPts val="1000"/>
              </a:spcBef>
            </a:pPr>
            <a:r>
              <a:rPr lang="en-US" b="1" i="1" dirty="0">
                <a:cs typeface="Calibri"/>
              </a:rPr>
              <a:t>Procedural Directions: </a:t>
            </a:r>
            <a:r>
              <a:rPr lang="en-US" i="1" dirty="0">
                <a:cs typeface="Calibri"/>
              </a:rPr>
              <a:t>Read presenter notes </a:t>
            </a:r>
          </a:p>
          <a:p>
            <a:pPr marL="511175">
              <a:lnSpc>
                <a:spcPct val="120000"/>
              </a:lnSpc>
              <a:spcBef>
                <a:spcPts val="1000"/>
              </a:spcBef>
            </a:pPr>
            <a:endParaRPr lang="en-US" dirty="0">
              <a:cs typeface="Calibri"/>
            </a:endParaRPr>
          </a:p>
          <a:p>
            <a:pPr marL="682625" indent="-171450">
              <a:lnSpc>
                <a:spcPct val="120000"/>
              </a:lnSpc>
              <a:spcBef>
                <a:spcPts val="1000"/>
              </a:spcBef>
              <a:buFont typeface="Arial,Sans-Serif"/>
              <a:buChar char="•"/>
            </a:pPr>
            <a:endParaRPr lang="en-US" dirty="0">
              <a:cs typeface="Calibri"/>
            </a:endParaRPr>
          </a:p>
          <a:p>
            <a:pPr marL="682625" indent="-171450">
              <a:lnSpc>
                <a:spcPct val="120000"/>
              </a:lnSpc>
              <a:spcBef>
                <a:spcPts val="1000"/>
              </a:spcBef>
              <a:buFont typeface="Arial,Sans-Serif"/>
              <a:buChar char="•"/>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3BA2F6-FEB6-4199-A726-7925D3A36C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3414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Grace </a:t>
            </a:r>
          </a:p>
          <a:p>
            <a:r>
              <a:rPr lang="en-US" b="1" dirty="0"/>
              <a:t>Presenter Notes</a:t>
            </a:r>
            <a:r>
              <a:rPr lang="en-US" b="1" dirty="0">
                <a:cs typeface="Calibri"/>
              </a:rPr>
              <a:t>:</a:t>
            </a:r>
            <a:r>
              <a:rPr lang="en-US" dirty="0">
                <a:cs typeface="Calibri"/>
              </a:rPr>
              <a:t> Part C of the Individuals with Disabilities Education Act, called "Infants and Toddlers with Disabilities program," focuses on infants and toddlers (birth to age 3) as well as their families. Part B of the IDEA provides requirements for </a:t>
            </a:r>
            <a:r>
              <a:rPr lang="en-US" dirty="0"/>
              <a:t>special education and related services for children and youth ages 3 to 22 with disabilities and to ensure they have access to a free appropriate public education. Part B 619 is specific to services for preschool children with disabilities ages 3–5. Neither Part C and Part B 619 are mandatory, but all states chose to offer them. Let's watch this video to learn more about Part C and Part B 619.</a:t>
            </a:r>
            <a:endParaRPr lang="en-US" dirty="0">
              <a:cs typeface="Calibri"/>
            </a:endParaRPr>
          </a:p>
          <a:p>
            <a:endParaRPr lang="en-US" b="1" i="1" dirty="0">
              <a:cs typeface="Calibri"/>
            </a:endParaRPr>
          </a:p>
          <a:p>
            <a:r>
              <a:rPr lang="en-US" b="1" i="1" dirty="0">
                <a:cs typeface="Calibri"/>
              </a:rPr>
              <a:t>Procedural Directions: </a:t>
            </a:r>
            <a:r>
              <a:rPr lang="en-US" i="1" dirty="0">
                <a:cs typeface="Calibri"/>
              </a:rPr>
              <a:t>Click on the photo to start the video if for some reason it doesn't work the link is below Assure everyone can hear it</a:t>
            </a:r>
          </a:p>
          <a:p>
            <a:endParaRPr lang="en-US" i="1" dirty="0">
              <a:cs typeface="Calibri"/>
            </a:endParaRPr>
          </a:p>
          <a:p>
            <a:r>
              <a:rPr lang="en-US" dirty="0">
                <a:hlinkClick r:id="rId3"/>
              </a:rPr>
              <a:t>https://youtu.be/mHkLUp52vZ0</a:t>
            </a:r>
            <a:endParaRPr lang="en-US" dirty="0">
              <a:cs typeface="Calibri"/>
              <a:hlinkClick r:id="rId3"/>
            </a:endParaRPr>
          </a:p>
          <a:p>
            <a:endParaRPr lang="en-US" dirty="0">
              <a:cs typeface="Calibri"/>
            </a:endParaRPr>
          </a:p>
        </p:txBody>
      </p:sp>
      <p:sp>
        <p:nvSpPr>
          <p:cNvPr id="4" name="Slide Number Placeholder 3"/>
          <p:cNvSpPr>
            <a:spLocks noGrp="1"/>
          </p:cNvSpPr>
          <p:nvPr>
            <p:ph type="sldNum" sz="quarter" idx="5"/>
          </p:nvPr>
        </p:nvSpPr>
        <p:spPr/>
        <p:txBody>
          <a:bodyPr/>
          <a:lstStyle/>
          <a:p>
            <a:fld id="{933BA2F6-FEB6-4199-A726-7925D3A36C77}" type="slidenum">
              <a:rPr lang="en-US" smtClean="0"/>
              <a:t>8</a:t>
            </a:fld>
            <a:endParaRPr lang="en-US"/>
          </a:p>
        </p:txBody>
      </p:sp>
    </p:spTree>
    <p:extLst>
      <p:ext uri="{BB962C8B-B14F-4D97-AF65-F5344CB8AC3E}">
        <p14:creationId xmlns:p14="http://schemas.microsoft.com/office/powerpoint/2010/main" val="1261712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Grace </a:t>
            </a:r>
          </a:p>
          <a:p>
            <a:pPr>
              <a:defRPr/>
            </a:pPr>
            <a:r>
              <a:rPr lang="en-US" b="1" dirty="0"/>
              <a:t>Presenter Notes:</a:t>
            </a:r>
            <a:r>
              <a:rPr lang="en-US" dirty="0"/>
              <a:t> Why do we care about the system components? Because we care about positive outcomes for children with disabilities and their families. </a:t>
            </a:r>
            <a:r>
              <a:rPr lang="en-US" dirty="0">
                <a:solidFill>
                  <a:srgbClr val="000000"/>
                </a:solidFill>
                <a:effectLst/>
                <a:latin typeface="Helvetica Neue"/>
              </a:rPr>
              <a:t>The state's system is responsible for critical functions that promote effective practice at the local level such as establishing personnel requirements, planning for a financially-sound system, providing policy and procedural guidance, and delivering technical assistance to support local programs and personnel. The local programs are responsible for the implementation of high-quality, individualized services as required under </a:t>
            </a:r>
            <a:r>
              <a:rPr lang="en-US" u="none" dirty="0">
                <a:solidFill>
                  <a:srgbClr val="000000"/>
                </a:solidFill>
                <a:effectLst/>
                <a:latin typeface="Helvetica Neue"/>
              </a:rPr>
              <a:t>IDEA</a:t>
            </a:r>
            <a:r>
              <a:rPr lang="en-US" dirty="0">
                <a:solidFill>
                  <a:srgbClr val="000000"/>
                </a:solidFill>
                <a:effectLst/>
                <a:latin typeface="Helvetica Neue"/>
              </a:rPr>
              <a:t>. A high-quality state system leads to the implementation of effective practices at the local level, that lead to achieving positive outcomes for young children with disabilities and their families.</a:t>
            </a:r>
            <a:r>
              <a:rPr lang="en-US" dirty="0">
                <a:solidFill>
                  <a:srgbClr val="000000"/>
                </a:solidFill>
                <a:latin typeface="Helvetica Neue"/>
              </a:rPr>
              <a:t> </a:t>
            </a:r>
          </a:p>
          <a:p>
            <a:pPr>
              <a:defRPr/>
            </a:pPr>
            <a:endParaRPr lang="en-US" dirty="0">
              <a:solidFill>
                <a:srgbClr val="000000"/>
              </a:solidFill>
              <a:latin typeface="Helvetica Neue"/>
            </a:endParaRPr>
          </a:p>
          <a:p>
            <a:pPr>
              <a:defRPr/>
            </a:pPr>
            <a:r>
              <a:rPr lang="en-US" b="1" i="1" dirty="0"/>
              <a:t>Procedural Directions: </a:t>
            </a:r>
            <a:r>
              <a:rPr lang="en-US" i="1" dirty="0"/>
              <a:t>Read Presenter notes</a:t>
            </a:r>
            <a:endParaRPr lang="en-US" dirty="0"/>
          </a:p>
          <a:p>
            <a:pPr>
              <a:defRPr/>
            </a:pPr>
            <a:endParaRPr lang="en-US" dirty="0">
              <a:solidFill>
                <a:srgbClr val="000000"/>
              </a:solidFill>
              <a:latin typeface="Helvetica Neue"/>
            </a:endParaRPr>
          </a:p>
        </p:txBody>
      </p:sp>
      <p:sp>
        <p:nvSpPr>
          <p:cNvPr id="4" name="Slide Number Placeholder 3"/>
          <p:cNvSpPr>
            <a:spLocks noGrp="1"/>
          </p:cNvSpPr>
          <p:nvPr>
            <p:ph type="sldNum" sz="quarter" idx="5"/>
          </p:nvPr>
        </p:nvSpPr>
        <p:spPr/>
        <p:txBody>
          <a:bodyPr/>
          <a:lstStyle/>
          <a:p>
            <a:fld id="{00415AD7-2C30-3740-B7F0-3299E63D643B}" type="slidenum">
              <a:rPr lang="en-US" smtClean="0"/>
              <a:t>9</a:t>
            </a:fld>
            <a:endParaRPr lang="en-US"/>
          </a:p>
        </p:txBody>
      </p:sp>
    </p:spTree>
    <p:extLst>
      <p:ext uri="{BB962C8B-B14F-4D97-AF65-F5344CB8AC3E}">
        <p14:creationId xmlns:p14="http://schemas.microsoft.com/office/powerpoint/2010/main" val="4136238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4C3C2-9787-E940-96FB-F9FE96BC97C9}"/>
              </a:ext>
            </a:extLst>
          </p:cNvPr>
          <p:cNvSpPr>
            <a:spLocks noGrp="1"/>
          </p:cNvSpPr>
          <p:nvPr>
            <p:ph type="ctrTitle"/>
          </p:nvPr>
        </p:nvSpPr>
        <p:spPr>
          <a:xfrm>
            <a:off x="495358" y="1032734"/>
            <a:ext cx="5300664" cy="3255962"/>
          </a:xfrm>
        </p:spPr>
        <p:txBody>
          <a:bodyPr anchor="b">
            <a:normAutofit/>
          </a:bodyPr>
          <a:lstStyle>
            <a:lvl1pPr algn="l">
              <a:defRPr sz="4400">
                <a:solidFill>
                  <a:srgbClr val="154578"/>
                </a:solidFill>
              </a:defRPr>
            </a:lvl1pPr>
          </a:lstStyle>
          <a:p>
            <a:r>
              <a:rPr lang="en-US"/>
              <a:t>Click to edit Master title style</a:t>
            </a:r>
          </a:p>
        </p:txBody>
      </p:sp>
      <p:sp>
        <p:nvSpPr>
          <p:cNvPr id="3" name="Subtitle 2">
            <a:extLst>
              <a:ext uri="{FF2B5EF4-FFF2-40B4-BE49-F238E27FC236}">
                <a16:creationId xmlns:a16="http://schemas.microsoft.com/office/drawing/2014/main" id="{DB02FC7B-BC2F-E046-B777-77C923BDB4BF}"/>
              </a:ext>
            </a:extLst>
          </p:cNvPr>
          <p:cNvSpPr>
            <a:spLocks noGrp="1"/>
          </p:cNvSpPr>
          <p:nvPr>
            <p:ph type="subTitle" idx="1" hasCustomPrompt="1"/>
          </p:nvPr>
        </p:nvSpPr>
        <p:spPr>
          <a:xfrm>
            <a:off x="485775" y="4570743"/>
            <a:ext cx="5300664" cy="1739897"/>
          </a:xfrm>
        </p:spPr>
        <p:txBody>
          <a:bodyPr>
            <a:normAutofit/>
          </a:bodyPr>
          <a:lstStyle>
            <a:lvl1pPr marL="0" indent="0" algn="l">
              <a:buNone/>
              <a:defRPr sz="2400">
                <a:solidFill>
                  <a:srgbClr val="15457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Authors &amp; Affiliations</a:t>
            </a:r>
          </a:p>
        </p:txBody>
      </p:sp>
      <p:sp>
        <p:nvSpPr>
          <p:cNvPr id="8" name="Rectangle 7">
            <a:extLst>
              <a:ext uri="{FF2B5EF4-FFF2-40B4-BE49-F238E27FC236}">
                <a16:creationId xmlns:a16="http://schemas.microsoft.com/office/drawing/2014/main" id="{ABD73571-B3E4-DE42-9902-1FEBA637C67C}"/>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pic>
        <p:nvPicPr>
          <p:cNvPr id="14" name="Picture 13" descr="DaSy: The Center for IDEA Early Childhood Data Systems">
            <a:extLst>
              <a:ext uri="{FF2B5EF4-FFF2-40B4-BE49-F238E27FC236}">
                <a16:creationId xmlns:a16="http://schemas.microsoft.com/office/drawing/2014/main" id="{F5A54E87-9A80-F444-BFD1-B8C0B8C7D4B6}"/>
              </a:ext>
            </a:extLst>
          </p:cNvPr>
          <p:cNvPicPr>
            <a:picLocks noChangeAspect="1"/>
          </p:cNvPicPr>
          <p:nvPr userDrawn="1"/>
        </p:nvPicPr>
        <p:blipFill>
          <a:blip r:embed="rId2"/>
          <a:stretch>
            <a:fillRect/>
          </a:stretch>
        </p:blipFill>
        <p:spPr>
          <a:xfrm>
            <a:off x="577908" y="212835"/>
            <a:ext cx="877824" cy="731520"/>
          </a:xfrm>
          <a:prstGeom prst="rect">
            <a:avLst/>
          </a:prstGeom>
        </p:spPr>
      </p:pic>
      <p:sp>
        <p:nvSpPr>
          <p:cNvPr id="17" name="Rectangle 16">
            <a:extLst>
              <a:ext uri="{FF2B5EF4-FFF2-40B4-BE49-F238E27FC236}">
                <a16:creationId xmlns:a16="http://schemas.microsoft.com/office/drawing/2014/main" id="{C374A6F4-91D9-9B4F-95CF-461B3C035B94}"/>
              </a:ext>
            </a:extLst>
          </p:cNvPr>
          <p:cNvSpPr/>
          <p:nvPr userDrawn="1"/>
        </p:nvSpPr>
        <p:spPr>
          <a:xfrm>
            <a:off x="0" y="0"/>
            <a:ext cx="228597" cy="1097280"/>
          </a:xfrm>
          <a:prstGeom prst="rect">
            <a:avLst/>
          </a:prstGeom>
          <a:solidFill>
            <a:srgbClr val="154578"/>
          </a:solidFill>
          <a:ln w="9525" algn="ctr">
            <a:noFill/>
            <a:miter lim="800000"/>
            <a:headEnd/>
            <a:tailEnd/>
          </a:ln>
        </p:spPr>
        <p:txBody>
          <a:bodyPr wrap="none" anchor="ctr"/>
          <a:lstStyle/>
          <a:p>
            <a:pPr lvl="0"/>
            <a:endParaRPr lang="en-US"/>
          </a:p>
        </p:txBody>
      </p:sp>
      <p:pic>
        <p:nvPicPr>
          <p:cNvPr id="6" name="Picture 5" descr="Center for Parent Information and Resources logo">
            <a:extLst>
              <a:ext uri="{FF2B5EF4-FFF2-40B4-BE49-F238E27FC236}">
                <a16:creationId xmlns:a16="http://schemas.microsoft.com/office/drawing/2014/main" id="{F45F7FB9-9144-EF36-FBAB-9E5B96C33F55}"/>
              </a:ext>
            </a:extLst>
          </p:cNvPr>
          <p:cNvPicPr>
            <a:picLocks noChangeAspect="1"/>
          </p:cNvPicPr>
          <p:nvPr userDrawn="1"/>
        </p:nvPicPr>
        <p:blipFill>
          <a:blip r:embed="rId3"/>
          <a:stretch>
            <a:fillRect/>
          </a:stretch>
        </p:blipFill>
        <p:spPr>
          <a:xfrm>
            <a:off x="1517517" y="219954"/>
            <a:ext cx="1504447" cy="731520"/>
          </a:xfrm>
          <a:prstGeom prst="rect">
            <a:avLst/>
          </a:prstGeom>
        </p:spPr>
      </p:pic>
    </p:spTree>
    <p:extLst>
      <p:ext uri="{BB962C8B-B14F-4D97-AF65-F5344CB8AC3E}">
        <p14:creationId xmlns:p14="http://schemas.microsoft.com/office/powerpoint/2010/main" val="248795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D761EDC7-9D99-F748-847D-8BC8146F6C7D}"/>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5" name="Rectangle 4">
            <a:extLst>
              <a:ext uri="{FF2B5EF4-FFF2-40B4-BE49-F238E27FC236}">
                <a16:creationId xmlns:a16="http://schemas.microsoft.com/office/drawing/2014/main" id="{77AB53C1-60F3-B84B-B1B7-D08E877590D9}"/>
              </a:ext>
            </a:extLst>
          </p:cNvPr>
          <p:cNvSpPr/>
          <p:nvPr userDrawn="1"/>
        </p:nvSpPr>
        <p:spPr>
          <a:xfrm>
            <a:off x="-14284" y="1691320"/>
            <a:ext cx="12206284" cy="40560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D0B1EF-4F8F-734F-A6F5-4BFA1D3E419D}"/>
              </a:ext>
            </a:extLst>
          </p:cNvPr>
          <p:cNvSpPr>
            <a:spLocks noGrp="1"/>
          </p:cNvSpPr>
          <p:nvPr>
            <p:ph type="title"/>
          </p:nvPr>
        </p:nvSpPr>
        <p:spPr/>
        <p:txBody>
          <a:bodyPr/>
          <a:lstStyle>
            <a:lvl1pPr>
              <a:defRPr>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6D54A78-A974-054E-9F5F-8441C1B19B45}"/>
              </a:ext>
            </a:extLst>
          </p:cNvPr>
          <p:cNvSpPr>
            <a:spLocks noGrp="1"/>
          </p:cNvSpPr>
          <p:nvPr>
            <p:ph idx="1"/>
          </p:nvPr>
        </p:nvSpPr>
        <p:spPr/>
        <p:txBody>
          <a:bodyPr>
            <a:normAutofit/>
          </a:bodyPr>
          <a:lstStyle>
            <a:lvl1pPr>
              <a:buClr>
                <a:srgbClr val="154578"/>
              </a:buClr>
              <a:defRPr sz="2200">
                <a:latin typeface="Tahoma" panose="020B0604030504040204" pitchFamily="34" charset="0"/>
                <a:ea typeface="Tahoma" panose="020B0604030504040204" pitchFamily="34" charset="0"/>
                <a:cs typeface="Tahoma" panose="020B0604030504040204" pitchFamily="34" charset="0"/>
              </a:defRPr>
            </a:lvl1pPr>
            <a:lvl2pPr marL="685800" indent="-228600">
              <a:buClr>
                <a:srgbClr val="154578"/>
              </a:buClr>
              <a:buFont typeface="System Font Regular"/>
              <a:buChar char="‒"/>
              <a:defRPr sz="2200">
                <a:latin typeface="Tahoma" panose="020B0604030504040204" pitchFamily="34" charset="0"/>
                <a:ea typeface="Tahoma" panose="020B0604030504040204" pitchFamily="34" charset="0"/>
                <a:cs typeface="Tahoma" panose="020B0604030504040204" pitchFamily="34" charset="0"/>
              </a:defRPr>
            </a:lvl2pPr>
            <a:lvl3pPr marL="1143000" indent="-228600">
              <a:buClr>
                <a:srgbClr val="154578"/>
              </a:buClr>
              <a:buFont typeface="Courier New" panose="02070309020205020404" pitchFamily="49" charset="0"/>
              <a:buChar char="o"/>
              <a:defRPr sz="2200">
                <a:latin typeface="Tahoma" panose="020B0604030504040204" pitchFamily="34" charset="0"/>
                <a:ea typeface="Tahoma" panose="020B0604030504040204" pitchFamily="34" charset="0"/>
                <a:cs typeface="Tahoma" panose="020B0604030504040204" pitchFamily="34" charset="0"/>
              </a:defRPr>
            </a:lvl3pPr>
            <a:lvl4pPr marL="1600200" indent="-228600">
              <a:buClr>
                <a:srgbClr val="154578"/>
              </a:buClr>
              <a:buFont typeface="Wingdings" pitchFamily="2" charset="2"/>
              <a:buChar char="§"/>
              <a:defRPr sz="2200">
                <a:latin typeface="Tahoma" panose="020B0604030504040204" pitchFamily="34" charset="0"/>
                <a:ea typeface="Tahoma" panose="020B0604030504040204" pitchFamily="34" charset="0"/>
                <a:cs typeface="Tahoma" panose="020B0604030504040204" pitchFamily="34" charset="0"/>
              </a:defRPr>
            </a:lvl4pPr>
            <a:lvl5pPr>
              <a:buClr>
                <a:srgbClr val="154578"/>
              </a:buClr>
              <a:defRPr sz="22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03FFD93-FE4D-D84D-B881-E66389239AA7}"/>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cxnSp>
        <p:nvCxnSpPr>
          <p:cNvPr id="9" name="Straight Connector 8">
            <a:extLst>
              <a:ext uri="{FF2B5EF4-FFF2-40B4-BE49-F238E27FC236}">
                <a16:creationId xmlns:a16="http://schemas.microsoft.com/office/drawing/2014/main" id="{37175014-10F5-3648-8431-EED04F69B866}"/>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1EE89859-A09C-8D4E-985F-81D5BF9932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10865" y="5947729"/>
            <a:ext cx="1154151" cy="822960"/>
          </a:xfrm>
          <a:prstGeom prst="rect">
            <a:avLst/>
          </a:prstGeom>
        </p:spPr>
      </p:pic>
      <p:sp>
        <p:nvSpPr>
          <p:cNvPr id="16" name="Rectangle 15">
            <a:extLst>
              <a:ext uri="{FF2B5EF4-FFF2-40B4-BE49-F238E27FC236}">
                <a16:creationId xmlns:a16="http://schemas.microsoft.com/office/drawing/2014/main" id="{6D9F3E1E-84EE-8D45-8BC6-C953E7BCA3F3}"/>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Tree>
    <p:extLst>
      <p:ext uri="{BB962C8B-B14F-4D97-AF65-F5344CB8AC3E}">
        <p14:creationId xmlns:p14="http://schemas.microsoft.com/office/powerpoint/2010/main" val="3842684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67EE84-FA90-F048-BE34-262D4091903B}"/>
              </a:ext>
            </a:extLst>
          </p:cNvPr>
          <p:cNvSpPr/>
          <p:nvPr userDrawn="1"/>
        </p:nvSpPr>
        <p:spPr>
          <a:xfrm>
            <a:off x="0" y="0"/>
            <a:ext cx="6096000" cy="6858000"/>
          </a:xfrm>
          <a:prstGeom prst="rect">
            <a:avLst/>
          </a:prstGeom>
          <a:solidFill>
            <a:srgbClr val="154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04C3C2-9787-E940-96FB-F9FE96BC97C9}"/>
              </a:ext>
            </a:extLst>
          </p:cNvPr>
          <p:cNvSpPr>
            <a:spLocks noGrp="1"/>
          </p:cNvSpPr>
          <p:nvPr>
            <p:ph type="ctrTitle" hasCustomPrompt="1"/>
          </p:nvPr>
        </p:nvSpPr>
        <p:spPr>
          <a:xfrm>
            <a:off x="485775" y="0"/>
            <a:ext cx="5300664" cy="3255962"/>
          </a:xfrm>
        </p:spPr>
        <p:txBody>
          <a:bodyPr anchor="b">
            <a:normAutofit/>
          </a:bodyPr>
          <a:lstStyle>
            <a:lvl1pPr algn="l">
              <a:defRPr sz="4800">
                <a:solidFill>
                  <a:schemeClr val="bg1"/>
                </a:solidFill>
              </a:defRPr>
            </a:lvl1pPr>
          </a:lstStyle>
          <a:p>
            <a:r>
              <a:rPr lang="en-US"/>
              <a:t>Section Divider</a:t>
            </a:r>
            <a:br>
              <a:rPr lang="en-US"/>
            </a:br>
            <a:r>
              <a:rPr lang="en-US"/>
              <a:t>(Photo optional)</a:t>
            </a:r>
          </a:p>
        </p:txBody>
      </p:sp>
      <p:sp>
        <p:nvSpPr>
          <p:cNvPr id="3" name="Subtitle 2">
            <a:extLst>
              <a:ext uri="{FF2B5EF4-FFF2-40B4-BE49-F238E27FC236}">
                <a16:creationId xmlns:a16="http://schemas.microsoft.com/office/drawing/2014/main" id="{DB02FC7B-BC2F-E046-B777-77C923BDB4BF}"/>
              </a:ext>
            </a:extLst>
          </p:cNvPr>
          <p:cNvSpPr>
            <a:spLocks noGrp="1"/>
          </p:cNvSpPr>
          <p:nvPr>
            <p:ph type="subTitle" idx="1" hasCustomPrompt="1"/>
          </p:nvPr>
        </p:nvSpPr>
        <p:spPr>
          <a:xfrm>
            <a:off x="485774" y="3603627"/>
            <a:ext cx="5300664" cy="1739897"/>
          </a:xfrm>
        </p:spPr>
        <p:txBody>
          <a:bodyPr>
            <a:normAutofit/>
          </a:bodyPr>
          <a:lstStyle>
            <a:lvl1pPr marL="0" indent="0" algn="l">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sp>
        <p:nvSpPr>
          <p:cNvPr id="8" name="Rectangle 7">
            <a:extLst>
              <a:ext uri="{FF2B5EF4-FFF2-40B4-BE49-F238E27FC236}">
                <a16:creationId xmlns:a16="http://schemas.microsoft.com/office/drawing/2014/main" id="{ABD73571-B3E4-DE42-9902-1FEBA637C67C}"/>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pic>
        <p:nvPicPr>
          <p:cNvPr id="10" name="Picture 9">
            <a:extLst>
              <a:ext uri="{FF2B5EF4-FFF2-40B4-BE49-F238E27FC236}">
                <a16:creationId xmlns:a16="http://schemas.microsoft.com/office/drawing/2014/main" id="{0476ED2C-5527-F143-A131-A0F67F0C0D3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10865" y="5947729"/>
            <a:ext cx="1154151" cy="822960"/>
          </a:xfrm>
          <a:prstGeom prst="rect">
            <a:avLst/>
          </a:prstGeom>
        </p:spPr>
      </p:pic>
      <p:sp>
        <p:nvSpPr>
          <p:cNvPr id="11" name="Date Placeholder 3">
            <a:extLst>
              <a:ext uri="{FF2B5EF4-FFF2-40B4-BE49-F238E27FC236}">
                <a16:creationId xmlns:a16="http://schemas.microsoft.com/office/drawing/2014/main" id="{7C8EBEBC-955A-7444-8EA4-6958A0085BD5}"/>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7762795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68447C44-2737-7F42-8E1E-A8E45703F055}"/>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5" name="Rectangle 4">
            <a:extLst>
              <a:ext uri="{FF2B5EF4-FFF2-40B4-BE49-F238E27FC236}">
                <a16:creationId xmlns:a16="http://schemas.microsoft.com/office/drawing/2014/main" id="{77AB53C1-60F3-B84B-B1B7-D08E877590D9}"/>
              </a:ext>
            </a:extLst>
          </p:cNvPr>
          <p:cNvSpPr/>
          <p:nvPr userDrawn="1"/>
        </p:nvSpPr>
        <p:spPr>
          <a:xfrm>
            <a:off x="-14284" y="1691320"/>
            <a:ext cx="12206284" cy="40560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D0B1EF-4F8F-734F-A6F5-4BFA1D3E419D}"/>
              </a:ext>
            </a:extLst>
          </p:cNvPr>
          <p:cNvSpPr>
            <a:spLocks noGrp="1"/>
          </p:cNvSpPr>
          <p:nvPr>
            <p:ph type="title" hasCustomPrompt="1"/>
          </p:nvPr>
        </p:nvSpPr>
        <p:spPr/>
        <p:txBody>
          <a:bodyPr/>
          <a:lstStyle>
            <a:lvl1pPr>
              <a:defRPr>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a:t>Section Divider 2 (photo optional)</a:t>
            </a:r>
          </a:p>
        </p:txBody>
      </p:sp>
      <p:sp>
        <p:nvSpPr>
          <p:cNvPr id="7" name="Rectangle 6">
            <a:extLst>
              <a:ext uri="{FF2B5EF4-FFF2-40B4-BE49-F238E27FC236}">
                <a16:creationId xmlns:a16="http://schemas.microsoft.com/office/drawing/2014/main" id="{503FFD93-FE4D-D84D-B881-E66389239AA7}"/>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cxnSp>
        <p:nvCxnSpPr>
          <p:cNvPr id="9" name="Straight Connector 8">
            <a:extLst>
              <a:ext uri="{FF2B5EF4-FFF2-40B4-BE49-F238E27FC236}">
                <a16:creationId xmlns:a16="http://schemas.microsoft.com/office/drawing/2014/main" id="{37175014-10F5-3648-8431-EED04F69B866}"/>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1EE89859-A09C-8D4E-985F-81D5BF9932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10865" y="5947729"/>
            <a:ext cx="1154151" cy="822960"/>
          </a:xfrm>
          <a:prstGeom prst="rect">
            <a:avLst/>
          </a:prstGeom>
        </p:spPr>
      </p:pic>
      <p:sp>
        <p:nvSpPr>
          <p:cNvPr id="16" name="Rectangle 15">
            <a:extLst>
              <a:ext uri="{FF2B5EF4-FFF2-40B4-BE49-F238E27FC236}">
                <a16:creationId xmlns:a16="http://schemas.microsoft.com/office/drawing/2014/main" id="{6D9F3E1E-84EE-8D45-8BC6-C953E7BCA3F3}"/>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Tree>
    <p:extLst>
      <p:ext uri="{BB962C8B-B14F-4D97-AF65-F5344CB8AC3E}">
        <p14:creationId xmlns:p14="http://schemas.microsoft.com/office/powerpoint/2010/main" val="998636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95970-D6F6-774F-BF07-34E938FB62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B59CF2-639E-CA46-9257-7458C4FE36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E909C0-FFFF-DB45-8C73-7D44B50390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F836D627-FFBF-5F49-8FCD-F2BFAD59D9F1}"/>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cxnSp>
        <p:nvCxnSpPr>
          <p:cNvPr id="9" name="Straight Connector 8">
            <a:extLst>
              <a:ext uri="{FF2B5EF4-FFF2-40B4-BE49-F238E27FC236}">
                <a16:creationId xmlns:a16="http://schemas.microsoft.com/office/drawing/2014/main" id="{582CD4B0-1D5F-3244-A3CC-C6FD1F68B480}"/>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9F24961-ED3C-484C-BC33-7B4A15ED86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10865" y="5947729"/>
            <a:ext cx="1154151" cy="822960"/>
          </a:xfrm>
          <a:prstGeom prst="rect">
            <a:avLst/>
          </a:prstGeom>
        </p:spPr>
      </p:pic>
      <p:sp>
        <p:nvSpPr>
          <p:cNvPr id="11" name="Rectangle 10">
            <a:extLst>
              <a:ext uri="{FF2B5EF4-FFF2-40B4-BE49-F238E27FC236}">
                <a16:creationId xmlns:a16="http://schemas.microsoft.com/office/drawing/2014/main" id="{274121BA-EBB7-FF4E-ACCA-E0998F4C510A}"/>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
        <p:nvSpPr>
          <p:cNvPr id="12" name="Date Placeholder 3">
            <a:extLst>
              <a:ext uri="{FF2B5EF4-FFF2-40B4-BE49-F238E27FC236}">
                <a16:creationId xmlns:a16="http://schemas.microsoft.com/office/drawing/2014/main" id="{CE4F9A42-37D6-1B47-A882-8E818ECD952E}"/>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Tree>
    <p:extLst>
      <p:ext uri="{BB962C8B-B14F-4D97-AF65-F5344CB8AC3E}">
        <p14:creationId xmlns:p14="http://schemas.microsoft.com/office/powerpoint/2010/main" val="26549929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103D5-7581-7446-9BA5-71760341D7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3CCD1C-9DDE-EF4E-9C74-58EC21C04A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FE93F1-5FC8-2F40-81D0-9DAC4B874D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39045A-434F-0746-808F-64867B8BE5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2780A1-52E1-BC46-BC31-AC53F2D481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B072E45-4B20-644D-962E-4D6B7A78D9D3}"/>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cxnSp>
        <p:nvCxnSpPr>
          <p:cNvPr id="11" name="Straight Connector 10">
            <a:extLst>
              <a:ext uri="{FF2B5EF4-FFF2-40B4-BE49-F238E27FC236}">
                <a16:creationId xmlns:a16="http://schemas.microsoft.com/office/drawing/2014/main" id="{3CBBD6CB-057F-D64F-A807-7F441C5CA1BA}"/>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455502DE-0F6F-284E-B48B-C2AD667EFCB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10865" y="5947729"/>
            <a:ext cx="1154151" cy="822960"/>
          </a:xfrm>
          <a:prstGeom prst="rect">
            <a:avLst/>
          </a:prstGeom>
        </p:spPr>
      </p:pic>
      <p:sp>
        <p:nvSpPr>
          <p:cNvPr id="13" name="Rectangle 12">
            <a:extLst>
              <a:ext uri="{FF2B5EF4-FFF2-40B4-BE49-F238E27FC236}">
                <a16:creationId xmlns:a16="http://schemas.microsoft.com/office/drawing/2014/main" id="{97A421F6-47ED-3C46-9B55-97757160ED76}"/>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
        <p:nvSpPr>
          <p:cNvPr id="14" name="Date Placeholder 3">
            <a:extLst>
              <a:ext uri="{FF2B5EF4-FFF2-40B4-BE49-F238E27FC236}">
                <a16:creationId xmlns:a16="http://schemas.microsoft.com/office/drawing/2014/main" id="{791FBF0D-7F99-2B4A-887A-CBCBB1894D3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Tree>
    <p:extLst>
      <p:ext uri="{BB962C8B-B14F-4D97-AF65-F5344CB8AC3E}">
        <p14:creationId xmlns:p14="http://schemas.microsoft.com/office/powerpoint/2010/main" val="24008791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5C43AA-3006-354C-98C1-058D814A2ED1}"/>
              </a:ext>
            </a:extLst>
          </p:cNvPr>
          <p:cNvSpPr/>
          <p:nvPr userDrawn="1"/>
        </p:nvSpPr>
        <p:spPr>
          <a:xfrm>
            <a:off x="-14284" y="0"/>
            <a:ext cx="12206284" cy="6858000"/>
          </a:xfrm>
          <a:prstGeom prst="rect">
            <a:avLst/>
          </a:prstGeom>
          <a:solidFill>
            <a:srgbClr val="154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3">
            <a:extLst>
              <a:ext uri="{FF2B5EF4-FFF2-40B4-BE49-F238E27FC236}">
                <a16:creationId xmlns:a16="http://schemas.microsoft.com/office/drawing/2014/main" id="{3FEB0352-F9D2-B044-A614-D5D3D9482497}"/>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679550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3FEB0352-F9D2-B044-A614-D5D3D9482497}"/>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10913207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0" name="Picture 9" descr="Center for Parent Information and Resources logo">
            <a:extLst>
              <a:ext uri="{FF2B5EF4-FFF2-40B4-BE49-F238E27FC236}">
                <a16:creationId xmlns:a16="http://schemas.microsoft.com/office/drawing/2014/main" id="{2559E423-2440-D9AE-87DF-484B139D01DF}"/>
              </a:ext>
            </a:extLst>
          </p:cNvPr>
          <p:cNvPicPr>
            <a:picLocks noChangeAspect="1"/>
          </p:cNvPicPr>
          <p:nvPr userDrawn="1"/>
        </p:nvPicPr>
        <p:blipFill>
          <a:blip r:embed="rId2"/>
          <a:stretch>
            <a:fillRect/>
          </a:stretch>
        </p:blipFill>
        <p:spPr>
          <a:xfrm>
            <a:off x="10452528" y="6081374"/>
            <a:ext cx="1316391" cy="640080"/>
          </a:xfrm>
          <a:prstGeom prst="rect">
            <a:avLst/>
          </a:prstGeom>
        </p:spPr>
      </p:pic>
      <p:pic>
        <p:nvPicPr>
          <p:cNvPr id="13" name="Picture 12" descr="DaSy: The Center for IDEA Early Childhood Data Systems">
            <a:extLst>
              <a:ext uri="{FF2B5EF4-FFF2-40B4-BE49-F238E27FC236}">
                <a16:creationId xmlns:a16="http://schemas.microsoft.com/office/drawing/2014/main" id="{CF888136-0C16-B1A4-0254-FF40028673B0}"/>
              </a:ext>
            </a:extLst>
          </p:cNvPr>
          <p:cNvPicPr>
            <a:picLocks noChangeAspect="1"/>
          </p:cNvPicPr>
          <p:nvPr userDrawn="1"/>
        </p:nvPicPr>
        <p:blipFill>
          <a:blip r:embed="rId3"/>
          <a:stretch>
            <a:fillRect/>
          </a:stretch>
        </p:blipFill>
        <p:spPr>
          <a:xfrm>
            <a:off x="9654090" y="6081374"/>
            <a:ext cx="768096" cy="640080"/>
          </a:xfrm>
          <a:prstGeom prst="rect">
            <a:avLst/>
          </a:prstGeom>
        </p:spPr>
      </p:pic>
      <p:sp>
        <p:nvSpPr>
          <p:cNvPr id="2" name="Title 1">
            <a:extLst>
              <a:ext uri="{FF2B5EF4-FFF2-40B4-BE49-F238E27FC236}">
                <a16:creationId xmlns:a16="http://schemas.microsoft.com/office/drawing/2014/main" id="{1B4DF9A3-8D34-A442-AB9A-B91240E802D8}"/>
              </a:ext>
            </a:extLst>
          </p:cNvPr>
          <p:cNvSpPr>
            <a:spLocks noGrp="1"/>
          </p:cNvSpPr>
          <p:nvPr>
            <p:ph type="title"/>
          </p:nvPr>
        </p:nvSpPr>
        <p:spPr>
          <a:xfrm>
            <a:off x="839788" y="457200"/>
            <a:ext cx="3932237" cy="1233804"/>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7B64D7-E98E-FD4C-8A40-6B870EBB35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F0CA11-0E82-7E47-8650-31921D8BF2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30D33D83-16A1-B94D-9619-17DE350E462D}"/>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9" name="Rectangle 8">
            <a:extLst>
              <a:ext uri="{FF2B5EF4-FFF2-40B4-BE49-F238E27FC236}">
                <a16:creationId xmlns:a16="http://schemas.microsoft.com/office/drawing/2014/main" id="{D5E6F029-3380-DA41-B576-60CC4FA826D5}"/>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sp>
        <p:nvSpPr>
          <p:cNvPr id="12" name="Rectangle 11">
            <a:extLst>
              <a:ext uri="{FF2B5EF4-FFF2-40B4-BE49-F238E27FC236}">
                <a16:creationId xmlns:a16="http://schemas.microsoft.com/office/drawing/2014/main" id="{3506C722-754B-9646-943B-C6D19FAED5F2}"/>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Tree>
    <p:extLst>
      <p:ext uri="{BB962C8B-B14F-4D97-AF65-F5344CB8AC3E}">
        <p14:creationId xmlns:p14="http://schemas.microsoft.com/office/powerpoint/2010/main" val="33710932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4" name="Picture 13" descr="Center for Parent Information and Resources logo">
            <a:extLst>
              <a:ext uri="{FF2B5EF4-FFF2-40B4-BE49-F238E27FC236}">
                <a16:creationId xmlns:a16="http://schemas.microsoft.com/office/drawing/2014/main" id="{5ABDBDA0-B91D-0292-8357-85A41D70DEDE}"/>
              </a:ext>
            </a:extLst>
          </p:cNvPr>
          <p:cNvPicPr>
            <a:picLocks noChangeAspect="1"/>
          </p:cNvPicPr>
          <p:nvPr userDrawn="1"/>
        </p:nvPicPr>
        <p:blipFill>
          <a:blip r:embed="rId2"/>
          <a:stretch>
            <a:fillRect/>
          </a:stretch>
        </p:blipFill>
        <p:spPr>
          <a:xfrm>
            <a:off x="10452528" y="6081374"/>
            <a:ext cx="1316391" cy="640080"/>
          </a:xfrm>
          <a:prstGeom prst="rect">
            <a:avLst/>
          </a:prstGeom>
        </p:spPr>
      </p:pic>
      <p:pic>
        <p:nvPicPr>
          <p:cNvPr id="15" name="Picture 14" descr="DaSy: The Center for IDEA Early Childhood Data Systems">
            <a:extLst>
              <a:ext uri="{FF2B5EF4-FFF2-40B4-BE49-F238E27FC236}">
                <a16:creationId xmlns:a16="http://schemas.microsoft.com/office/drawing/2014/main" id="{07337BC2-C196-3D80-C6E3-272600147730}"/>
              </a:ext>
            </a:extLst>
          </p:cNvPr>
          <p:cNvPicPr>
            <a:picLocks noChangeAspect="1"/>
          </p:cNvPicPr>
          <p:nvPr userDrawn="1"/>
        </p:nvPicPr>
        <p:blipFill>
          <a:blip r:embed="rId3"/>
          <a:stretch>
            <a:fillRect/>
          </a:stretch>
        </p:blipFill>
        <p:spPr>
          <a:xfrm>
            <a:off x="9654090" y="6081374"/>
            <a:ext cx="768096" cy="640080"/>
          </a:xfrm>
          <a:prstGeom prst="rect">
            <a:avLst/>
          </a:prstGeom>
        </p:spPr>
      </p:pic>
      <p:sp>
        <p:nvSpPr>
          <p:cNvPr id="2" name="Title 1">
            <a:extLst>
              <a:ext uri="{FF2B5EF4-FFF2-40B4-BE49-F238E27FC236}">
                <a16:creationId xmlns:a16="http://schemas.microsoft.com/office/drawing/2014/main" id="{FE62E4B5-8307-A546-8E9F-F5DBD470596B}"/>
              </a:ext>
            </a:extLst>
          </p:cNvPr>
          <p:cNvSpPr>
            <a:spLocks noGrp="1"/>
          </p:cNvSpPr>
          <p:nvPr>
            <p:ph type="title"/>
          </p:nvPr>
        </p:nvSpPr>
        <p:spPr>
          <a:xfrm>
            <a:off x="839788" y="457200"/>
            <a:ext cx="3932237" cy="1233804"/>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5395DF-49A0-5F45-94AB-3900E8582D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DB567A-A5E4-E04D-A362-E0DA8568AB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E03EBC57-A7C3-D844-840D-A3ABBF74C036}"/>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sp>
        <p:nvSpPr>
          <p:cNvPr id="11" name="Rectangle 10">
            <a:extLst>
              <a:ext uri="{FF2B5EF4-FFF2-40B4-BE49-F238E27FC236}">
                <a16:creationId xmlns:a16="http://schemas.microsoft.com/office/drawing/2014/main" id="{9FE2ABC8-C21A-6B44-9D8E-5E2C4F7613AB}"/>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
        <p:nvSpPr>
          <p:cNvPr id="12" name="Date Placeholder 3">
            <a:extLst>
              <a:ext uri="{FF2B5EF4-FFF2-40B4-BE49-F238E27FC236}">
                <a16:creationId xmlns:a16="http://schemas.microsoft.com/office/drawing/2014/main" id="{FAA1E1D3-B500-0048-B59E-E681E97EA97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Tree>
    <p:extLst>
      <p:ext uri="{BB962C8B-B14F-4D97-AF65-F5344CB8AC3E}">
        <p14:creationId xmlns:p14="http://schemas.microsoft.com/office/powerpoint/2010/main" val="18175039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2E4B5-8307-A546-8E9F-F5DBD470596B}"/>
              </a:ext>
            </a:extLst>
          </p:cNvPr>
          <p:cNvSpPr>
            <a:spLocks noGrp="1"/>
          </p:cNvSpPr>
          <p:nvPr>
            <p:ph type="title"/>
          </p:nvPr>
        </p:nvSpPr>
        <p:spPr>
          <a:xfrm>
            <a:off x="7423151" y="458787"/>
            <a:ext cx="3932237" cy="1232217"/>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2EDB567A-A5E4-E04D-A362-E0DA8568AB92}"/>
              </a:ext>
            </a:extLst>
          </p:cNvPr>
          <p:cNvSpPr>
            <a:spLocks noGrp="1"/>
          </p:cNvSpPr>
          <p:nvPr>
            <p:ph type="body" sz="half" idx="2"/>
          </p:nvPr>
        </p:nvSpPr>
        <p:spPr>
          <a:xfrm>
            <a:off x="7423151" y="2058987"/>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E03EBC57-A7C3-D844-840D-A3ABBF74C036}"/>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sp>
        <p:nvSpPr>
          <p:cNvPr id="11" name="Rectangle 10">
            <a:extLst>
              <a:ext uri="{FF2B5EF4-FFF2-40B4-BE49-F238E27FC236}">
                <a16:creationId xmlns:a16="http://schemas.microsoft.com/office/drawing/2014/main" id="{9FE2ABC8-C21A-6B44-9D8E-5E2C4F7613AB}"/>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
        <p:nvSpPr>
          <p:cNvPr id="12" name="Date Placeholder 3">
            <a:extLst>
              <a:ext uri="{FF2B5EF4-FFF2-40B4-BE49-F238E27FC236}">
                <a16:creationId xmlns:a16="http://schemas.microsoft.com/office/drawing/2014/main" id="{FAA1E1D3-B500-0048-B59E-E681E97EA97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9" name="Picture Placeholder 2">
            <a:extLst>
              <a:ext uri="{FF2B5EF4-FFF2-40B4-BE49-F238E27FC236}">
                <a16:creationId xmlns:a16="http://schemas.microsoft.com/office/drawing/2014/main" id="{8D2E7641-E5E6-DA46-BCEF-4F0045838D03}"/>
              </a:ext>
            </a:extLst>
          </p:cNvPr>
          <p:cNvSpPr>
            <a:spLocks noGrp="1"/>
          </p:cNvSpPr>
          <p:nvPr>
            <p:ph type="pic" idx="1"/>
          </p:nvPr>
        </p:nvSpPr>
        <p:spPr>
          <a:xfrm>
            <a:off x="836612" y="996950"/>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855051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2" name="Picture 11" descr="Center for Parent Information and Resources logo">
            <a:extLst>
              <a:ext uri="{FF2B5EF4-FFF2-40B4-BE49-F238E27FC236}">
                <a16:creationId xmlns:a16="http://schemas.microsoft.com/office/drawing/2014/main" id="{5F8B532A-DDE2-E72D-16C5-3914BFE9F430}"/>
              </a:ext>
            </a:extLst>
          </p:cNvPr>
          <p:cNvPicPr>
            <a:picLocks noChangeAspect="1"/>
          </p:cNvPicPr>
          <p:nvPr userDrawn="1"/>
        </p:nvPicPr>
        <p:blipFill>
          <a:blip r:embed="rId2"/>
          <a:stretch>
            <a:fillRect/>
          </a:stretch>
        </p:blipFill>
        <p:spPr>
          <a:xfrm>
            <a:off x="10452528" y="6081374"/>
            <a:ext cx="1316391" cy="640080"/>
          </a:xfrm>
          <a:prstGeom prst="rect">
            <a:avLst/>
          </a:prstGeom>
        </p:spPr>
      </p:pic>
      <p:sp>
        <p:nvSpPr>
          <p:cNvPr id="10" name="Date Placeholder 3">
            <a:extLst>
              <a:ext uri="{FF2B5EF4-FFF2-40B4-BE49-F238E27FC236}">
                <a16:creationId xmlns:a16="http://schemas.microsoft.com/office/drawing/2014/main" id="{3B66B617-154B-C54C-916F-2E3EDB88AD40}"/>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2" name="Title 1">
            <a:extLst>
              <a:ext uri="{FF2B5EF4-FFF2-40B4-BE49-F238E27FC236}">
                <a16:creationId xmlns:a16="http://schemas.microsoft.com/office/drawing/2014/main" id="{A6D0B1EF-4F8F-734F-A6F5-4BFA1D3E419D}"/>
              </a:ext>
            </a:extLst>
          </p:cNvPr>
          <p:cNvSpPr>
            <a:spLocks noGrp="1"/>
          </p:cNvSpPr>
          <p:nvPr>
            <p:ph type="title"/>
          </p:nvPr>
        </p:nvSpPr>
        <p:spPr/>
        <p:txBody>
          <a:bodyPr/>
          <a:lstStyle>
            <a:lvl1pPr>
              <a:defRPr>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6D54A78-A974-054E-9F5F-8441C1B19B45}"/>
              </a:ext>
            </a:extLst>
          </p:cNvPr>
          <p:cNvSpPr>
            <a:spLocks noGrp="1"/>
          </p:cNvSpPr>
          <p:nvPr>
            <p:ph idx="1"/>
          </p:nvPr>
        </p:nvSpPr>
        <p:spPr/>
        <p:txBody>
          <a:bodyPr>
            <a:normAutofit/>
          </a:bodyPr>
          <a:lstStyle>
            <a:lvl1pPr>
              <a:buClr>
                <a:srgbClr val="154578"/>
              </a:buClr>
              <a:defRPr sz="2400">
                <a:latin typeface="Tahoma" panose="020B0604030504040204" pitchFamily="34" charset="0"/>
                <a:ea typeface="Tahoma" panose="020B0604030504040204" pitchFamily="34" charset="0"/>
                <a:cs typeface="Tahoma" panose="020B0604030504040204" pitchFamily="34" charset="0"/>
              </a:defRPr>
            </a:lvl1pPr>
            <a:lvl2pPr marL="685800" indent="-228600">
              <a:buClr>
                <a:srgbClr val="154578"/>
              </a:buClr>
              <a:buFont typeface="System Font Regular"/>
              <a:buChar char="‒"/>
              <a:defRPr sz="2400">
                <a:latin typeface="Tahoma" panose="020B0604030504040204" pitchFamily="34" charset="0"/>
                <a:ea typeface="Tahoma" panose="020B0604030504040204" pitchFamily="34" charset="0"/>
                <a:cs typeface="Tahoma" panose="020B0604030504040204" pitchFamily="34" charset="0"/>
              </a:defRPr>
            </a:lvl2pPr>
            <a:lvl3pPr marL="1143000" indent="-228600">
              <a:buClr>
                <a:srgbClr val="154578"/>
              </a:buClr>
              <a:buFont typeface="Courier New" panose="02070309020205020404" pitchFamily="49" charset="0"/>
              <a:buChar char="o"/>
              <a:defRPr sz="2400">
                <a:latin typeface="Tahoma" panose="020B0604030504040204" pitchFamily="34" charset="0"/>
                <a:ea typeface="Tahoma" panose="020B0604030504040204" pitchFamily="34" charset="0"/>
                <a:cs typeface="Tahoma" panose="020B0604030504040204" pitchFamily="34" charset="0"/>
              </a:defRPr>
            </a:lvl3pPr>
            <a:lvl4pPr marL="1600200" indent="-228600">
              <a:buClr>
                <a:srgbClr val="154578"/>
              </a:buClr>
              <a:buFont typeface="Wingdings" pitchFamily="2" charset="2"/>
              <a:buChar char="§"/>
              <a:defRPr sz="2400">
                <a:latin typeface="Tahoma" panose="020B0604030504040204" pitchFamily="34" charset="0"/>
                <a:ea typeface="Tahoma" panose="020B0604030504040204" pitchFamily="34" charset="0"/>
                <a:cs typeface="Tahoma" panose="020B0604030504040204" pitchFamily="34" charset="0"/>
              </a:defRPr>
            </a:lvl4pPr>
            <a:lvl5pPr>
              <a:buClr>
                <a:srgbClr val="154578"/>
              </a:buClr>
              <a:defRPr sz="24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03FFD93-FE4D-D84D-B881-E66389239AA7}"/>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cxnSp>
        <p:nvCxnSpPr>
          <p:cNvPr id="9" name="Straight Connector 8">
            <a:extLst>
              <a:ext uri="{FF2B5EF4-FFF2-40B4-BE49-F238E27FC236}">
                <a16:creationId xmlns:a16="http://schemas.microsoft.com/office/drawing/2014/main" id="{37175014-10F5-3648-8431-EED04F69B866}"/>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D9F3E1E-84EE-8D45-8BC6-C953E7BCA3F3}"/>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pic>
        <p:nvPicPr>
          <p:cNvPr id="14" name="Picture 13" descr="DaSy: The Center for IDEA Early Childhood Data Systems">
            <a:extLst>
              <a:ext uri="{FF2B5EF4-FFF2-40B4-BE49-F238E27FC236}">
                <a16:creationId xmlns:a16="http://schemas.microsoft.com/office/drawing/2014/main" id="{6A216456-9806-3542-91FC-4B9E6F83267E}"/>
              </a:ext>
            </a:extLst>
          </p:cNvPr>
          <p:cNvPicPr>
            <a:picLocks noChangeAspect="1"/>
          </p:cNvPicPr>
          <p:nvPr userDrawn="1"/>
        </p:nvPicPr>
        <p:blipFill>
          <a:blip r:embed="rId3"/>
          <a:stretch>
            <a:fillRect/>
          </a:stretch>
        </p:blipFill>
        <p:spPr>
          <a:xfrm>
            <a:off x="9654090" y="6081374"/>
            <a:ext cx="768096" cy="640080"/>
          </a:xfrm>
          <a:prstGeom prst="rect">
            <a:avLst/>
          </a:prstGeom>
        </p:spPr>
      </p:pic>
    </p:spTree>
    <p:extLst>
      <p:ext uri="{BB962C8B-B14F-4D97-AF65-F5344CB8AC3E}">
        <p14:creationId xmlns:p14="http://schemas.microsoft.com/office/powerpoint/2010/main" val="28952389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DF9A3-8D34-A442-AB9A-B91240E802D8}"/>
              </a:ext>
            </a:extLst>
          </p:cNvPr>
          <p:cNvSpPr>
            <a:spLocks noGrp="1"/>
          </p:cNvSpPr>
          <p:nvPr>
            <p:ph type="title"/>
          </p:nvPr>
        </p:nvSpPr>
        <p:spPr>
          <a:xfrm>
            <a:off x="839788" y="457200"/>
            <a:ext cx="3932237" cy="1233804"/>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7B64D7-E98E-FD4C-8A40-6B870EBB35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F0CA11-0E82-7E47-8650-31921D8BF2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30D33D83-16A1-B94D-9619-17DE350E462D}"/>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9" name="Rectangle 8">
            <a:extLst>
              <a:ext uri="{FF2B5EF4-FFF2-40B4-BE49-F238E27FC236}">
                <a16:creationId xmlns:a16="http://schemas.microsoft.com/office/drawing/2014/main" id="{D5E6F029-3380-DA41-B576-60CC4FA826D5}"/>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pic>
        <p:nvPicPr>
          <p:cNvPr id="11" name="Picture 10">
            <a:extLst>
              <a:ext uri="{FF2B5EF4-FFF2-40B4-BE49-F238E27FC236}">
                <a16:creationId xmlns:a16="http://schemas.microsoft.com/office/drawing/2014/main" id="{331F90A6-F424-F443-81B7-9DF3D5D6262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10865" y="5947729"/>
            <a:ext cx="1154151" cy="822960"/>
          </a:xfrm>
          <a:prstGeom prst="rect">
            <a:avLst/>
          </a:prstGeom>
        </p:spPr>
      </p:pic>
      <p:sp>
        <p:nvSpPr>
          <p:cNvPr id="12" name="Rectangle 11">
            <a:extLst>
              <a:ext uri="{FF2B5EF4-FFF2-40B4-BE49-F238E27FC236}">
                <a16:creationId xmlns:a16="http://schemas.microsoft.com/office/drawing/2014/main" id="{3506C722-754B-9646-943B-C6D19FAED5F2}"/>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Tree>
    <p:extLst>
      <p:ext uri="{BB962C8B-B14F-4D97-AF65-F5344CB8AC3E}">
        <p14:creationId xmlns:p14="http://schemas.microsoft.com/office/powerpoint/2010/main" val="788465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2E4B5-8307-A546-8E9F-F5DBD470596B}"/>
              </a:ext>
            </a:extLst>
          </p:cNvPr>
          <p:cNvSpPr>
            <a:spLocks noGrp="1"/>
          </p:cNvSpPr>
          <p:nvPr>
            <p:ph type="title"/>
          </p:nvPr>
        </p:nvSpPr>
        <p:spPr>
          <a:xfrm>
            <a:off x="839788" y="457200"/>
            <a:ext cx="3932237" cy="1233804"/>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5395DF-49A0-5F45-94AB-3900E8582D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DB567A-A5E4-E04D-A362-E0DA8568AB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E03EBC57-A7C3-D844-840D-A3ABBF74C036}"/>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pic>
        <p:nvPicPr>
          <p:cNvPr id="10" name="Picture 9">
            <a:extLst>
              <a:ext uri="{FF2B5EF4-FFF2-40B4-BE49-F238E27FC236}">
                <a16:creationId xmlns:a16="http://schemas.microsoft.com/office/drawing/2014/main" id="{C582E268-A8F4-7743-8D1A-DA97EEE0C77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10865" y="5947729"/>
            <a:ext cx="1154151" cy="822960"/>
          </a:xfrm>
          <a:prstGeom prst="rect">
            <a:avLst/>
          </a:prstGeom>
        </p:spPr>
      </p:pic>
      <p:sp>
        <p:nvSpPr>
          <p:cNvPr id="11" name="Rectangle 10">
            <a:extLst>
              <a:ext uri="{FF2B5EF4-FFF2-40B4-BE49-F238E27FC236}">
                <a16:creationId xmlns:a16="http://schemas.microsoft.com/office/drawing/2014/main" id="{9FE2ABC8-C21A-6B44-9D8E-5E2C4F7613AB}"/>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
        <p:nvSpPr>
          <p:cNvPr id="12" name="Date Placeholder 3">
            <a:extLst>
              <a:ext uri="{FF2B5EF4-FFF2-40B4-BE49-F238E27FC236}">
                <a16:creationId xmlns:a16="http://schemas.microsoft.com/office/drawing/2014/main" id="{FAA1E1D3-B500-0048-B59E-E681E97EA97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Tree>
    <p:extLst>
      <p:ext uri="{BB962C8B-B14F-4D97-AF65-F5344CB8AC3E}">
        <p14:creationId xmlns:p14="http://schemas.microsoft.com/office/powerpoint/2010/main" val="21118586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2E4B5-8307-A546-8E9F-F5DBD470596B}"/>
              </a:ext>
            </a:extLst>
          </p:cNvPr>
          <p:cNvSpPr>
            <a:spLocks noGrp="1"/>
          </p:cNvSpPr>
          <p:nvPr>
            <p:ph type="title"/>
          </p:nvPr>
        </p:nvSpPr>
        <p:spPr>
          <a:xfrm>
            <a:off x="7423151" y="458787"/>
            <a:ext cx="3932237" cy="1232217"/>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2EDB567A-A5E4-E04D-A362-E0DA8568AB92}"/>
              </a:ext>
            </a:extLst>
          </p:cNvPr>
          <p:cNvSpPr>
            <a:spLocks noGrp="1"/>
          </p:cNvSpPr>
          <p:nvPr>
            <p:ph type="body" sz="half" idx="2"/>
          </p:nvPr>
        </p:nvSpPr>
        <p:spPr>
          <a:xfrm>
            <a:off x="7423151" y="2058987"/>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E03EBC57-A7C3-D844-840D-A3ABBF74C036}"/>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pic>
        <p:nvPicPr>
          <p:cNvPr id="10" name="Picture 9">
            <a:extLst>
              <a:ext uri="{FF2B5EF4-FFF2-40B4-BE49-F238E27FC236}">
                <a16:creationId xmlns:a16="http://schemas.microsoft.com/office/drawing/2014/main" id="{C582E268-A8F4-7743-8D1A-DA97EEE0C77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10865" y="5947729"/>
            <a:ext cx="1154151" cy="822960"/>
          </a:xfrm>
          <a:prstGeom prst="rect">
            <a:avLst/>
          </a:prstGeom>
        </p:spPr>
      </p:pic>
      <p:sp>
        <p:nvSpPr>
          <p:cNvPr id="11" name="Rectangle 10">
            <a:extLst>
              <a:ext uri="{FF2B5EF4-FFF2-40B4-BE49-F238E27FC236}">
                <a16:creationId xmlns:a16="http://schemas.microsoft.com/office/drawing/2014/main" id="{9FE2ABC8-C21A-6B44-9D8E-5E2C4F7613AB}"/>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
        <p:nvSpPr>
          <p:cNvPr id="12" name="Date Placeholder 3">
            <a:extLst>
              <a:ext uri="{FF2B5EF4-FFF2-40B4-BE49-F238E27FC236}">
                <a16:creationId xmlns:a16="http://schemas.microsoft.com/office/drawing/2014/main" id="{FAA1E1D3-B500-0048-B59E-E681E97EA97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9" name="Picture Placeholder 2">
            <a:extLst>
              <a:ext uri="{FF2B5EF4-FFF2-40B4-BE49-F238E27FC236}">
                <a16:creationId xmlns:a16="http://schemas.microsoft.com/office/drawing/2014/main" id="{8D2E7641-E5E6-DA46-BCEF-4F0045838D03}"/>
              </a:ext>
            </a:extLst>
          </p:cNvPr>
          <p:cNvSpPr>
            <a:spLocks noGrp="1"/>
          </p:cNvSpPr>
          <p:nvPr>
            <p:ph type="pic" idx="1"/>
          </p:nvPr>
        </p:nvSpPr>
        <p:spPr>
          <a:xfrm>
            <a:off x="836612" y="996950"/>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6821561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333664" y="275908"/>
            <a:ext cx="10515600" cy="561109"/>
          </a:xfrm>
          <a:prstGeom prst="rect">
            <a:avLst/>
          </a:prstGeom>
        </p:spPr>
        <p:txBody>
          <a:bodyPr rtlCol="0" anchor="t">
            <a:normAutofit/>
          </a:bodyPr>
          <a:lstStyle>
            <a:lvl1pPr>
              <a:defRPr sz="3400" baseline="0">
                <a:latin typeface="Calibri" charset="0"/>
              </a:defRPr>
            </a:lvl1pPr>
          </a:lstStyle>
          <a:p>
            <a:r>
              <a:rPr lang="en-US"/>
              <a:t>Click to edit Master title style</a:t>
            </a:r>
          </a:p>
        </p:txBody>
      </p:sp>
      <p:sp>
        <p:nvSpPr>
          <p:cNvPr id="3" name="Slide Number Placeholder 3">
            <a:extLst>
              <a:ext uri="{FF2B5EF4-FFF2-40B4-BE49-F238E27FC236}">
                <a16:creationId xmlns:a16="http://schemas.microsoft.com/office/drawing/2014/main" id="{53C9D15C-1733-4196-9AF1-F447DDF60E23}"/>
              </a:ext>
            </a:extLst>
          </p:cNvPr>
          <p:cNvSpPr>
            <a:spLocks noGrp="1"/>
          </p:cNvSpPr>
          <p:nvPr>
            <p:ph type="sldNum" sz="quarter" idx="10"/>
          </p:nvPr>
        </p:nvSpPr>
        <p:spPr/>
        <p:txBody>
          <a:bodyPr/>
          <a:lstStyle>
            <a:lvl1pPr>
              <a:defRPr>
                <a:solidFill>
                  <a:srgbClr val="FFFFFF"/>
                </a:solidFill>
              </a:defRPr>
            </a:lvl1pPr>
          </a:lstStyle>
          <a:p>
            <a:pPr>
              <a:defRPr/>
            </a:pPr>
            <a:fld id="{5630AA84-A198-4936-8192-C10EDD7EB478}" type="slidenum">
              <a:rPr lang="en-US"/>
              <a:pPr>
                <a:defRPr/>
              </a:pPr>
              <a:t>‹#›</a:t>
            </a:fld>
            <a:endParaRPr lang="en-US"/>
          </a:p>
        </p:txBody>
      </p:sp>
    </p:spTree>
    <p:extLst>
      <p:ext uri="{BB962C8B-B14F-4D97-AF65-F5344CB8AC3E}">
        <p14:creationId xmlns:p14="http://schemas.microsoft.com/office/powerpoint/2010/main" val="36900092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4C3C2-9787-E940-96FB-F9FE96BC97C9}"/>
              </a:ext>
            </a:extLst>
          </p:cNvPr>
          <p:cNvSpPr>
            <a:spLocks noGrp="1"/>
          </p:cNvSpPr>
          <p:nvPr>
            <p:ph type="ctrTitle"/>
          </p:nvPr>
        </p:nvSpPr>
        <p:spPr>
          <a:xfrm>
            <a:off x="495358" y="1032734"/>
            <a:ext cx="5300664" cy="3255962"/>
          </a:xfrm>
        </p:spPr>
        <p:txBody>
          <a:bodyPr anchor="b">
            <a:normAutofit/>
          </a:bodyPr>
          <a:lstStyle>
            <a:lvl1pPr algn="l">
              <a:defRPr sz="4400">
                <a:solidFill>
                  <a:srgbClr val="154578"/>
                </a:solidFill>
              </a:defRPr>
            </a:lvl1pPr>
          </a:lstStyle>
          <a:p>
            <a:r>
              <a:rPr lang="en-US"/>
              <a:t>Click to edit Master title style</a:t>
            </a:r>
          </a:p>
        </p:txBody>
      </p:sp>
      <p:sp>
        <p:nvSpPr>
          <p:cNvPr id="3" name="Subtitle 2">
            <a:extLst>
              <a:ext uri="{FF2B5EF4-FFF2-40B4-BE49-F238E27FC236}">
                <a16:creationId xmlns:a16="http://schemas.microsoft.com/office/drawing/2014/main" id="{DB02FC7B-BC2F-E046-B777-77C923BDB4BF}"/>
              </a:ext>
            </a:extLst>
          </p:cNvPr>
          <p:cNvSpPr>
            <a:spLocks noGrp="1"/>
          </p:cNvSpPr>
          <p:nvPr>
            <p:ph type="subTitle" idx="1" hasCustomPrompt="1"/>
          </p:nvPr>
        </p:nvSpPr>
        <p:spPr>
          <a:xfrm>
            <a:off x="485775" y="4570743"/>
            <a:ext cx="5300664" cy="1739897"/>
          </a:xfrm>
        </p:spPr>
        <p:txBody>
          <a:bodyPr>
            <a:normAutofit/>
          </a:bodyPr>
          <a:lstStyle>
            <a:lvl1pPr marL="0" indent="0" algn="l">
              <a:buNone/>
              <a:defRPr sz="2400">
                <a:solidFill>
                  <a:srgbClr val="15457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Authors &amp; Affiliations</a:t>
            </a:r>
          </a:p>
        </p:txBody>
      </p:sp>
      <p:sp>
        <p:nvSpPr>
          <p:cNvPr id="8" name="Rectangle 7">
            <a:extLst>
              <a:ext uri="{FF2B5EF4-FFF2-40B4-BE49-F238E27FC236}">
                <a16:creationId xmlns:a16="http://schemas.microsoft.com/office/drawing/2014/main" id="{ABD73571-B3E4-DE42-9902-1FEBA637C67C}"/>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pic>
        <p:nvPicPr>
          <p:cNvPr id="14" name="Picture 13" descr="DaSy: The Center for IDEA Early Childhood Data Systems">
            <a:extLst>
              <a:ext uri="{FF2B5EF4-FFF2-40B4-BE49-F238E27FC236}">
                <a16:creationId xmlns:a16="http://schemas.microsoft.com/office/drawing/2014/main" id="{F5A54E87-9A80-F444-BFD1-B8C0B8C7D4B6}"/>
              </a:ext>
            </a:extLst>
          </p:cNvPr>
          <p:cNvPicPr>
            <a:picLocks noChangeAspect="1"/>
          </p:cNvPicPr>
          <p:nvPr userDrawn="1"/>
        </p:nvPicPr>
        <p:blipFill>
          <a:blip r:embed="rId2"/>
          <a:stretch>
            <a:fillRect/>
          </a:stretch>
        </p:blipFill>
        <p:spPr>
          <a:xfrm>
            <a:off x="577908" y="212835"/>
            <a:ext cx="877824" cy="731520"/>
          </a:xfrm>
          <a:prstGeom prst="rect">
            <a:avLst/>
          </a:prstGeom>
        </p:spPr>
      </p:pic>
      <p:sp>
        <p:nvSpPr>
          <p:cNvPr id="17" name="Rectangle 16">
            <a:extLst>
              <a:ext uri="{FF2B5EF4-FFF2-40B4-BE49-F238E27FC236}">
                <a16:creationId xmlns:a16="http://schemas.microsoft.com/office/drawing/2014/main" id="{C374A6F4-91D9-9B4F-95CF-461B3C035B94}"/>
              </a:ext>
            </a:extLst>
          </p:cNvPr>
          <p:cNvSpPr/>
          <p:nvPr userDrawn="1"/>
        </p:nvSpPr>
        <p:spPr>
          <a:xfrm>
            <a:off x="0" y="0"/>
            <a:ext cx="228597" cy="1097280"/>
          </a:xfrm>
          <a:prstGeom prst="rect">
            <a:avLst/>
          </a:prstGeom>
          <a:solidFill>
            <a:srgbClr val="154578"/>
          </a:solidFill>
          <a:ln w="9525" algn="ctr">
            <a:noFill/>
            <a:miter lim="800000"/>
            <a:headEnd/>
            <a:tailEnd/>
          </a:ln>
        </p:spPr>
        <p:txBody>
          <a:bodyPr wrap="none" anchor="ctr"/>
          <a:lstStyle/>
          <a:p>
            <a:pPr lvl="0"/>
            <a:endParaRPr lang="en-US"/>
          </a:p>
        </p:txBody>
      </p:sp>
      <p:pic>
        <p:nvPicPr>
          <p:cNvPr id="6" name="Picture 5" descr="Center for Parent Information and Resources logo">
            <a:extLst>
              <a:ext uri="{FF2B5EF4-FFF2-40B4-BE49-F238E27FC236}">
                <a16:creationId xmlns:a16="http://schemas.microsoft.com/office/drawing/2014/main" id="{F45F7FB9-9144-EF36-FBAB-9E5B96C33F55}"/>
              </a:ext>
            </a:extLst>
          </p:cNvPr>
          <p:cNvPicPr>
            <a:picLocks noChangeAspect="1"/>
          </p:cNvPicPr>
          <p:nvPr userDrawn="1"/>
        </p:nvPicPr>
        <p:blipFill>
          <a:blip r:embed="rId3"/>
          <a:stretch>
            <a:fillRect/>
          </a:stretch>
        </p:blipFill>
        <p:spPr>
          <a:xfrm>
            <a:off x="1517517" y="219954"/>
            <a:ext cx="1504447" cy="731520"/>
          </a:xfrm>
          <a:prstGeom prst="rect">
            <a:avLst/>
          </a:prstGeom>
        </p:spPr>
      </p:pic>
    </p:spTree>
    <p:extLst>
      <p:ext uri="{BB962C8B-B14F-4D97-AF65-F5344CB8AC3E}">
        <p14:creationId xmlns:p14="http://schemas.microsoft.com/office/powerpoint/2010/main" val="3490163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2" name="Picture 11" descr="Center for Parent Information and Resources logo">
            <a:extLst>
              <a:ext uri="{FF2B5EF4-FFF2-40B4-BE49-F238E27FC236}">
                <a16:creationId xmlns:a16="http://schemas.microsoft.com/office/drawing/2014/main" id="{5F8B532A-DDE2-E72D-16C5-3914BFE9F430}"/>
              </a:ext>
            </a:extLst>
          </p:cNvPr>
          <p:cNvPicPr>
            <a:picLocks noChangeAspect="1"/>
          </p:cNvPicPr>
          <p:nvPr userDrawn="1"/>
        </p:nvPicPr>
        <p:blipFill>
          <a:blip r:embed="rId2"/>
          <a:stretch>
            <a:fillRect/>
          </a:stretch>
        </p:blipFill>
        <p:spPr>
          <a:xfrm>
            <a:off x="10452528" y="6081374"/>
            <a:ext cx="1316391" cy="640080"/>
          </a:xfrm>
          <a:prstGeom prst="rect">
            <a:avLst/>
          </a:prstGeom>
        </p:spPr>
      </p:pic>
      <p:sp>
        <p:nvSpPr>
          <p:cNvPr id="10" name="Date Placeholder 3">
            <a:extLst>
              <a:ext uri="{FF2B5EF4-FFF2-40B4-BE49-F238E27FC236}">
                <a16:creationId xmlns:a16="http://schemas.microsoft.com/office/drawing/2014/main" id="{3B66B617-154B-C54C-916F-2E3EDB88AD40}"/>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2" name="Title 1">
            <a:extLst>
              <a:ext uri="{FF2B5EF4-FFF2-40B4-BE49-F238E27FC236}">
                <a16:creationId xmlns:a16="http://schemas.microsoft.com/office/drawing/2014/main" id="{A6D0B1EF-4F8F-734F-A6F5-4BFA1D3E419D}"/>
              </a:ext>
            </a:extLst>
          </p:cNvPr>
          <p:cNvSpPr>
            <a:spLocks noGrp="1"/>
          </p:cNvSpPr>
          <p:nvPr>
            <p:ph type="title"/>
          </p:nvPr>
        </p:nvSpPr>
        <p:spPr/>
        <p:txBody>
          <a:bodyPr/>
          <a:lstStyle>
            <a:lvl1pPr>
              <a:defRPr>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6D54A78-A974-054E-9F5F-8441C1B19B45}"/>
              </a:ext>
            </a:extLst>
          </p:cNvPr>
          <p:cNvSpPr>
            <a:spLocks noGrp="1"/>
          </p:cNvSpPr>
          <p:nvPr>
            <p:ph idx="1"/>
          </p:nvPr>
        </p:nvSpPr>
        <p:spPr/>
        <p:txBody>
          <a:bodyPr>
            <a:normAutofit/>
          </a:bodyPr>
          <a:lstStyle>
            <a:lvl1pPr>
              <a:buClr>
                <a:srgbClr val="154578"/>
              </a:buClr>
              <a:defRPr sz="2400">
                <a:latin typeface="Tahoma" panose="020B0604030504040204" pitchFamily="34" charset="0"/>
                <a:ea typeface="Tahoma" panose="020B0604030504040204" pitchFamily="34" charset="0"/>
                <a:cs typeface="Tahoma" panose="020B0604030504040204" pitchFamily="34" charset="0"/>
              </a:defRPr>
            </a:lvl1pPr>
            <a:lvl2pPr marL="685800" indent="-228600">
              <a:buClr>
                <a:srgbClr val="154578"/>
              </a:buClr>
              <a:buFont typeface="System Font Regular"/>
              <a:buChar char="‒"/>
              <a:defRPr sz="2400">
                <a:latin typeface="Tahoma" panose="020B0604030504040204" pitchFamily="34" charset="0"/>
                <a:ea typeface="Tahoma" panose="020B0604030504040204" pitchFamily="34" charset="0"/>
                <a:cs typeface="Tahoma" panose="020B0604030504040204" pitchFamily="34" charset="0"/>
              </a:defRPr>
            </a:lvl2pPr>
            <a:lvl3pPr marL="1143000" indent="-228600">
              <a:buClr>
                <a:srgbClr val="154578"/>
              </a:buClr>
              <a:buFont typeface="Courier New" panose="02070309020205020404" pitchFamily="49" charset="0"/>
              <a:buChar char="o"/>
              <a:defRPr sz="2400">
                <a:latin typeface="Tahoma" panose="020B0604030504040204" pitchFamily="34" charset="0"/>
                <a:ea typeface="Tahoma" panose="020B0604030504040204" pitchFamily="34" charset="0"/>
                <a:cs typeface="Tahoma" panose="020B0604030504040204" pitchFamily="34" charset="0"/>
              </a:defRPr>
            </a:lvl3pPr>
            <a:lvl4pPr marL="1600200" indent="-228600">
              <a:buClr>
                <a:srgbClr val="154578"/>
              </a:buClr>
              <a:buFont typeface="Wingdings" pitchFamily="2" charset="2"/>
              <a:buChar char="§"/>
              <a:defRPr sz="2400">
                <a:latin typeface="Tahoma" panose="020B0604030504040204" pitchFamily="34" charset="0"/>
                <a:ea typeface="Tahoma" panose="020B0604030504040204" pitchFamily="34" charset="0"/>
                <a:cs typeface="Tahoma" panose="020B0604030504040204" pitchFamily="34" charset="0"/>
              </a:defRPr>
            </a:lvl4pPr>
            <a:lvl5pPr>
              <a:buClr>
                <a:srgbClr val="154578"/>
              </a:buClr>
              <a:defRPr sz="24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03FFD93-FE4D-D84D-B881-E66389239AA7}"/>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cxnSp>
        <p:nvCxnSpPr>
          <p:cNvPr id="9" name="Straight Connector 8">
            <a:extLst>
              <a:ext uri="{FF2B5EF4-FFF2-40B4-BE49-F238E27FC236}">
                <a16:creationId xmlns:a16="http://schemas.microsoft.com/office/drawing/2014/main" id="{37175014-10F5-3648-8431-EED04F69B866}"/>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D9F3E1E-84EE-8D45-8BC6-C953E7BCA3F3}"/>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pic>
        <p:nvPicPr>
          <p:cNvPr id="14" name="Picture 13" descr="DaSy: The Center for IDEA Early Childhood Data Systems">
            <a:extLst>
              <a:ext uri="{FF2B5EF4-FFF2-40B4-BE49-F238E27FC236}">
                <a16:creationId xmlns:a16="http://schemas.microsoft.com/office/drawing/2014/main" id="{6A216456-9806-3542-91FC-4B9E6F83267E}"/>
              </a:ext>
            </a:extLst>
          </p:cNvPr>
          <p:cNvPicPr>
            <a:picLocks noChangeAspect="1"/>
          </p:cNvPicPr>
          <p:nvPr userDrawn="1"/>
        </p:nvPicPr>
        <p:blipFill>
          <a:blip r:embed="rId3"/>
          <a:stretch>
            <a:fillRect/>
          </a:stretch>
        </p:blipFill>
        <p:spPr>
          <a:xfrm>
            <a:off x="9654090" y="6081374"/>
            <a:ext cx="768096" cy="640080"/>
          </a:xfrm>
          <a:prstGeom prst="rect">
            <a:avLst/>
          </a:prstGeom>
        </p:spPr>
      </p:pic>
    </p:spTree>
    <p:extLst>
      <p:ext uri="{BB962C8B-B14F-4D97-AF65-F5344CB8AC3E}">
        <p14:creationId xmlns:p14="http://schemas.microsoft.com/office/powerpoint/2010/main" val="6243612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1" name="Picture 10" descr="Center for Parent Information and Resources logo">
            <a:extLst>
              <a:ext uri="{FF2B5EF4-FFF2-40B4-BE49-F238E27FC236}">
                <a16:creationId xmlns:a16="http://schemas.microsoft.com/office/drawing/2014/main" id="{C6EB2148-7E5D-C592-672E-FB529B32C07A}"/>
              </a:ext>
            </a:extLst>
          </p:cNvPr>
          <p:cNvPicPr>
            <a:picLocks noChangeAspect="1"/>
          </p:cNvPicPr>
          <p:nvPr userDrawn="1"/>
        </p:nvPicPr>
        <p:blipFill>
          <a:blip r:embed="rId2"/>
          <a:stretch>
            <a:fillRect/>
          </a:stretch>
        </p:blipFill>
        <p:spPr>
          <a:xfrm>
            <a:off x="10452528" y="6081374"/>
            <a:ext cx="1316391" cy="640080"/>
          </a:xfrm>
          <a:prstGeom prst="rect">
            <a:avLst/>
          </a:prstGeom>
        </p:spPr>
      </p:pic>
      <p:pic>
        <p:nvPicPr>
          <p:cNvPr id="12" name="Picture 11" descr="DaSy: The Center for IDEA Early Childhood Data Systems">
            <a:extLst>
              <a:ext uri="{FF2B5EF4-FFF2-40B4-BE49-F238E27FC236}">
                <a16:creationId xmlns:a16="http://schemas.microsoft.com/office/drawing/2014/main" id="{C037F150-9165-4C64-2750-0496EC089562}"/>
              </a:ext>
            </a:extLst>
          </p:cNvPr>
          <p:cNvPicPr>
            <a:picLocks noChangeAspect="1"/>
          </p:cNvPicPr>
          <p:nvPr userDrawn="1"/>
        </p:nvPicPr>
        <p:blipFill>
          <a:blip r:embed="rId3"/>
          <a:stretch>
            <a:fillRect/>
          </a:stretch>
        </p:blipFill>
        <p:spPr>
          <a:xfrm>
            <a:off x="9654090" y="6081374"/>
            <a:ext cx="768096" cy="640080"/>
          </a:xfrm>
          <a:prstGeom prst="rect">
            <a:avLst/>
          </a:prstGeom>
        </p:spPr>
      </p:pic>
      <p:sp>
        <p:nvSpPr>
          <p:cNvPr id="10" name="Date Placeholder 3">
            <a:extLst>
              <a:ext uri="{FF2B5EF4-FFF2-40B4-BE49-F238E27FC236}">
                <a16:creationId xmlns:a16="http://schemas.microsoft.com/office/drawing/2014/main" id="{D761EDC7-9D99-F748-847D-8BC8146F6C7D}"/>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5" name="Rectangle 4">
            <a:extLst>
              <a:ext uri="{FF2B5EF4-FFF2-40B4-BE49-F238E27FC236}">
                <a16:creationId xmlns:a16="http://schemas.microsoft.com/office/drawing/2014/main" id="{77AB53C1-60F3-B84B-B1B7-D08E877590D9}"/>
              </a:ext>
            </a:extLst>
          </p:cNvPr>
          <p:cNvSpPr/>
          <p:nvPr userDrawn="1"/>
        </p:nvSpPr>
        <p:spPr>
          <a:xfrm>
            <a:off x="-14284" y="1691320"/>
            <a:ext cx="12206284" cy="40560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D0B1EF-4F8F-734F-A6F5-4BFA1D3E419D}"/>
              </a:ext>
            </a:extLst>
          </p:cNvPr>
          <p:cNvSpPr>
            <a:spLocks noGrp="1"/>
          </p:cNvSpPr>
          <p:nvPr>
            <p:ph type="title"/>
          </p:nvPr>
        </p:nvSpPr>
        <p:spPr/>
        <p:txBody>
          <a:bodyPr/>
          <a:lstStyle>
            <a:lvl1pPr>
              <a:defRPr>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6D54A78-A974-054E-9F5F-8441C1B19B45}"/>
              </a:ext>
            </a:extLst>
          </p:cNvPr>
          <p:cNvSpPr>
            <a:spLocks noGrp="1"/>
          </p:cNvSpPr>
          <p:nvPr>
            <p:ph idx="1"/>
          </p:nvPr>
        </p:nvSpPr>
        <p:spPr/>
        <p:txBody>
          <a:bodyPr>
            <a:normAutofit/>
          </a:bodyPr>
          <a:lstStyle>
            <a:lvl1pPr>
              <a:buClr>
                <a:srgbClr val="154578"/>
              </a:buClr>
              <a:defRPr sz="2200">
                <a:latin typeface="Tahoma" panose="020B0604030504040204" pitchFamily="34" charset="0"/>
                <a:ea typeface="Tahoma" panose="020B0604030504040204" pitchFamily="34" charset="0"/>
                <a:cs typeface="Tahoma" panose="020B0604030504040204" pitchFamily="34" charset="0"/>
              </a:defRPr>
            </a:lvl1pPr>
            <a:lvl2pPr marL="685800" indent="-228600">
              <a:buClr>
                <a:srgbClr val="154578"/>
              </a:buClr>
              <a:buFont typeface="System Font Regular"/>
              <a:buChar char="‒"/>
              <a:defRPr sz="2200">
                <a:latin typeface="Tahoma" panose="020B0604030504040204" pitchFamily="34" charset="0"/>
                <a:ea typeface="Tahoma" panose="020B0604030504040204" pitchFamily="34" charset="0"/>
                <a:cs typeface="Tahoma" panose="020B0604030504040204" pitchFamily="34" charset="0"/>
              </a:defRPr>
            </a:lvl2pPr>
            <a:lvl3pPr marL="1143000" indent="-228600">
              <a:buClr>
                <a:srgbClr val="154578"/>
              </a:buClr>
              <a:buFont typeface="Courier New" panose="02070309020205020404" pitchFamily="49" charset="0"/>
              <a:buChar char="o"/>
              <a:defRPr sz="2200">
                <a:latin typeface="Tahoma" panose="020B0604030504040204" pitchFamily="34" charset="0"/>
                <a:ea typeface="Tahoma" panose="020B0604030504040204" pitchFamily="34" charset="0"/>
                <a:cs typeface="Tahoma" panose="020B0604030504040204" pitchFamily="34" charset="0"/>
              </a:defRPr>
            </a:lvl3pPr>
            <a:lvl4pPr marL="1600200" indent="-228600">
              <a:buClr>
                <a:srgbClr val="154578"/>
              </a:buClr>
              <a:buFont typeface="Wingdings" pitchFamily="2" charset="2"/>
              <a:buChar char="§"/>
              <a:defRPr sz="2200">
                <a:latin typeface="Tahoma" panose="020B0604030504040204" pitchFamily="34" charset="0"/>
                <a:ea typeface="Tahoma" panose="020B0604030504040204" pitchFamily="34" charset="0"/>
                <a:cs typeface="Tahoma" panose="020B0604030504040204" pitchFamily="34" charset="0"/>
              </a:defRPr>
            </a:lvl4pPr>
            <a:lvl5pPr>
              <a:buClr>
                <a:srgbClr val="154578"/>
              </a:buClr>
              <a:defRPr sz="22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03FFD93-FE4D-D84D-B881-E66389239AA7}"/>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cxnSp>
        <p:nvCxnSpPr>
          <p:cNvPr id="9" name="Straight Connector 8">
            <a:extLst>
              <a:ext uri="{FF2B5EF4-FFF2-40B4-BE49-F238E27FC236}">
                <a16:creationId xmlns:a16="http://schemas.microsoft.com/office/drawing/2014/main" id="{37175014-10F5-3648-8431-EED04F69B866}"/>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D9F3E1E-84EE-8D45-8BC6-C953E7BCA3F3}"/>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Tree>
    <p:extLst>
      <p:ext uri="{BB962C8B-B14F-4D97-AF65-F5344CB8AC3E}">
        <p14:creationId xmlns:p14="http://schemas.microsoft.com/office/powerpoint/2010/main" val="12222411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2" name="Picture 11" descr="Center for Parent Information and Resources logo">
            <a:extLst>
              <a:ext uri="{FF2B5EF4-FFF2-40B4-BE49-F238E27FC236}">
                <a16:creationId xmlns:a16="http://schemas.microsoft.com/office/drawing/2014/main" id="{FEC144A4-3659-7D2A-E79E-C5DF61335F1F}"/>
              </a:ext>
            </a:extLst>
          </p:cNvPr>
          <p:cNvPicPr>
            <a:picLocks noChangeAspect="1"/>
          </p:cNvPicPr>
          <p:nvPr userDrawn="1"/>
        </p:nvPicPr>
        <p:blipFill>
          <a:blip r:embed="rId2"/>
          <a:stretch>
            <a:fillRect/>
          </a:stretch>
        </p:blipFill>
        <p:spPr>
          <a:xfrm>
            <a:off x="10452528" y="6081374"/>
            <a:ext cx="1316391" cy="640080"/>
          </a:xfrm>
          <a:prstGeom prst="rect">
            <a:avLst/>
          </a:prstGeom>
        </p:spPr>
      </p:pic>
      <p:pic>
        <p:nvPicPr>
          <p:cNvPr id="14" name="Picture 13" descr="DaSy: The Center for IDEA Early Childhood Data Systems">
            <a:extLst>
              <a:ext uri="{FF2B5EF4-FFF2-40B4-BE49-F238E27FC236}">
                <a16:creationId xmlns:a16="http://schemas.microsoft.com/office/drawing/2014/main" id="{A8E1307A-0D3A-9521-02D1-9BF7247A98A0}"/>
              </a:ext>
            </a:extLst>
          </p:cNvPr>
          <p:cNvPicPr>
            <a:picLocks noChangeAspect="1"/>
          </p:cNvPicPr>
          <p:nvPr userDrawn="1"/>
        </p:nvPicPr>
        <p:blipFill>
          <a:blip r:embed="rId3"/>
          <a:stretch>
            <a:fillRect/>
          </a:stretch>
        </p:blipFill>
        <p:spPr>
          <a:xfrm>
            <a:off x="9654090" y="6081374"/>
            <a:ext cx="768096" cy="640080"/>
          </a:xfrm>
          <a:prstGeom prst="rect">
            <a:avLst/>
          </a:prstGeom>
        </p:spPr>
      </p:pic>
      <p:sp>
        <p:nvSpPr>
          <p:cNvPr id="9" name="Rectangle 8">
            <a:extLst>
              <a:ext uri="{FF2B5EF4-FFF2-40B4-BE49-F238E27FC236}">
                <a16:creationId xmlns:a16="http://schemas.microsoft.com/office/drawing/2014/main" id="{8067EE84-FA90-F048-BE34-262D4091903B}"/>
              </a:ext>
            </a:extLst>
          </p:cNvPr>
          <p:cNvSpPr/>
          <p:nvPr userDrawn="1"/>
        </p:nvSpPr>
        <p:spPr>
          <a:xfrm>
            <a:off x="0" y="0"/>
            <a:ext cx="6096000" cy="6858000"/>
          </a:xfrm>
          <a:prstGeom prst="rect">
            <a:avLst/>
          </a:prstGeom>
          <a:solidFill>
            <a:srgbClr val="154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04C3C2-9787-E940-96FB-F9FE96BC97C9}"/>
              </a:ext>
            </a:extLst>
          </p:cNvPr>
          <p:cNvSpPr>
            <a:spLocks noGrp="1"/>
          </p:cNvSpPr>
          <p:nvPr>
            <p:ph type="ctrTitle" hasCustomPrompt="1"/>
          </p:nvPr>
        </p:nvSpPr>
        <p:spPr>
          <a:xfrm>
            <a:off x="485775" y="0"/>
            <a:ext cx="5300664" cy="3255962"/>
          </a:xfrm>
        </p:spPr>
        <p:txBody>
          <a:bodyPr anchor="b">
            <a:normAutofit/>
          </a:bodyPr>
          <a:lstStyle>
            <a:lvl1pPr algn="l">
              <a:defRPr sz="4800">
                <a:solidFill>
                  <a:schemeClr val="bg1"/>
                </a:solidFill>
              </a:defRPr>
            </a:lvl1pPr>
          </a:lstStyle>
          <a:p>
            <a:r>
              <a:rPr lang="en-US"/>
              <a:t>Section Divider</a:t>
            </a:r>
            <a:br>
              <a:rPr lang="en-US"/>
            </a:br>
            <a:r>
              <a:rPr lang="en-US"/>
              <a:t>(Photo optional)</a:t>
            </a:r>
          </a:p>
        </p:txBody>
      </p:sp>
      <p:sp>
        <p:nvSpPr>
          <p:cNvPr id="3" name="Subtitle 2">
            <a:extLst>
              <a:ext uri="{FF2B5EF4-FFF2-40B4-BE49-F238E27FC236}">
                <a16:creationId xmlns:a16="http://schemas.microsoft.com/office/drawing/2014/main" id="{DB02FC7B-BC2F-E046-B777-77C923BDB4BF}"/>
              </a:ext>
            </a:extLst>
          </p:cNvPr>
          <p:cNvSpPr>
            <a:spLocks noGrp="1"/>
          </p:cNvSpPr>
          <p:nvPr>
            <p:ph type="subTitle" idx="1" hasCustomPrompt="1"/>
          </p:nvPr>
        </p:nvSpPr>
        <p:spPr>
          <a:xfrm>
            <a:off x="485774" y="3603627"/>
            <a:ext cx="5300664" cy="1739897"/>
          </a:xfrm>
        </p:spPr>
        <p:txBody>
          <a:bodyPr>
            <a:normAutofit/>
          </a:bodyPr>
          <a:lstStyle>
            <a:lvl1pPr marL="0" indent="0" algn="l">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sp>
        <p:nvSpPr>
          <p:cNvPr id="8" name="Rectangle 7">
            <a:extLst>
              <a:ext uri="{FF2B5EF4-FFF2-40B4-BE49-F238E27FC236}">
                <a16:creationId xmlns:a16="http://schemas.microsoft.com/office/drawing/2014/main" id="{ABD73571-B3E4-DE42-9902-1FEBA637C67C}"/>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
        <p:nvSpPr>
          <p:cNvPr id="11" name="Date Placeholder 3">
            <a:extLst>
              <a:ext uri="{FF2B5EF4-FFF2-40B4-BE49-F238E27FC236}">
                <a16:creationId xmlns:a16="http://schemas.microsoft.com/office/drawing/2014/main" id="{7C8EBEBC-955A-7444-8EA4-6958A0085BD5}"/>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7386956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1" name="Picture 10" descr="Center for Parent Information and Resources logo">
            <a:extLst>
              <a:ext uri="{FF2B5EF4-FFF2-40B4-BE49-F238E27FC236}">
                <a16:creationId xmlns:a16="http://schemas.microsoft.com/office/drawing/2014/main" id="{76984E7E-E8B3-1C73-F133-DBAFF4CE467A}"/>
              </a:ext>
            </a:extLst>
          </p:cNvPr>
          <p:cNvPicPr>
            <a:picLocks noChangeAspect="1"/>
          </p:cNvPicPr>
          <p:nvPr userDrawn="1"/>
        </p:nvPicPr>
        <p:blipFill>
          <a:blip r:embed="rId2"/>
          <a:stretch>
            <a:fillRect/>
          </a:stretch>
        </p:blipFill>
        <p:spPr>
          <a:xfrm>
            <a:off x="10452528" y="6081374"/>
            <a:ext cx="1316391" cy="640080"/>
          </a:xfrm>
          <a:prstGeom prst="rect">
            <a:avLst/>
          </a:prstGeom>
        </p:spPr>
      </p:pic>
      <p:pic>
        <p:nvPicPr>
          <p:cNvPr id="14" name="Picture 13" descr="DaSy: The Center for IDEA Early Childhood Data Systems">
            <a:extLst>
              <a:ext uri="{FF2B5EF4-FFF2-40B4-BE49-F238E27FC236}">
                <a16:creationId xmlns:a16="http://schemas.microsoft.com/office/drawing/2014/main" id="{403E2E53-87FD-80DD-6173-80CD1344C7BD}"/>
              </a:ext>
            </a:extLst>
          </p:cNvPr>
          <p:cNvPicPr>
            <a:picLocks noChangeAspect="1"/>
          </p:cNvPicPr>
          <p:nvPr userDrawn="1"/>
        </p:nvPicPr>
        <p:blipFill>
          <a:blip r:embed="rId3"/>
          <a:stretch>
            <a:fillRect/>
          </a:stretch>
        </p:blipFill>
        <p:spPr>
          <a:xfrm>
            <a:off x="9654090" y="6081374"/>
            <a:ext cx="768096" cy="640080"/>
          </a:xfrm>
          <a:prstGeom prst="rect">
            <a:avLst/>
          </a:prstGeom>
        </p:spPr>
      </p:pic>
      <p:sp>
        <p:nvSpPr>
          <p:cNvPr id="10" name="Date Placeholder 3">
            <a:extLst>
              <a:ext uri="{FF2B5EF4-FFF2-40B4-BE49-F238E27FC236}">
                <a16:creationId xmlns:a16="http://schemas.microsoft.com/office/drawing/2014/main" id="{68447C44-2737-7F42-8E1E-A8E45703F055}"/>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5" name="Rectangle 4">
            <a:extLst>
              <a:ext uri="{FF2B5EF4-FFF2-40B4-BE49-F238E27FC236}">
                <a16:creationId xmlns:a16="http://schemas.microsoft.com/office/drawing/2014/main" id="{77AB53C1-60F3-B84B-B1B7-D08E877590D9}"/>
              </a:ext>
            </a:extLst>
          </p:cNvPr>
          <p:cNvSpPr/>
          <p:nvPr userDrawn="1"/>
        </p:nvSpPr>
        <p:spPr>
          <a:xfrm>
            <a:off x="-14284" y="1691320"/>
            <a:ext cx="12206284" cy="40560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D0B1EF-4F8F-734F-A6F5-4BFA1D3E419D}"/>
              </a:ext>
            </a:extLst>
          </p:cNvPr>
          <p:cNvSpPr>
            <a:spLocks noGrp="1"/>
          </p:cNvSpPr>
          <p:nvPr>
            <p:ph type="title" hasCustomPrompt="1"/>
          </p:nvPr>
        </p:nvSpPr>
        <p:spPr/>
        <p:txBody>
          <a:bodyPr/>
          <a:lstStyle>
            <a:lvl1pPr>
              <a:defRPr>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a:t>Section Divider 2 (photo optional)</a:t>
            </a:r>
          </a:p>
        </p:txBody>
      </p:sp>
      <p:sp>
        <p:nvSpPr>
          <p:cNvPr id="7" name="Rectangle 6">
            <a:extLst>
              <a:ext uri="{FF2B5EF4-FFF2-40B4-BE49-F238E27FC236}">
                <a16:creationId xmlns:a16="http://schemas.microsoft.com/office/drawing/2014/main" id="{503FFD93-FE4D-D84D-B881-E66389239AA7}"/>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cxnSp>
        <p:nvCxnSpPr>
          <p:cNvPr id="9" name="Straight Connector 8">
            <a:extLst>
              <a:ext uri="{FF2B5EF4-FFF2-40B4-BE49-F238E27FC236}">
                <a16:creationId xmlns:a16="http://schemas.microsoft.com/office/drawing/2014/main" id="{37175014-10F5-3648-8431-EED04F69B866}"/>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D9F3E1E-84EE-8D45-8BC6-C953E7BCA3F3}"/>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Tree>
    <p:extLst>
      <p:ext uri="{BB962C8B-B14F-4D97-AF65-F5344CB8AC3E}">
        <p14:creationId xmlns:p14="http://schemas.microsoft.com/office/powerpoint/2010/main" val="191127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3" name="Picture 12" descr="Center for Parent Information and Resources logo">
            <a:extLst>
              <a:ext uri="{FF2B5EF4-FFF2-40B4-BE49-F238E27FC236}">
                <a16:creationId xmlns:a16="http://schemas.microsoft.com/office/drawing/2014/main" id="{6F0255D0-2AF1-C371-AA13-E55AA94360E5}"/>
              </a:ext>
            </a:extLst>
          </p:cNvPr>
          <p:cNvPicPr>
            <a:picLocks noChangeAspect="1"/>
          </p:cNvPicPr>
          <p:nvPr userDrawn="1"/>
        </p:nvPicPr>
        <p:blipFill>
          <a:blip r:embed="rId2"/>
          <a:stretch>
            <a:fillRect/>
          </a:stretch>
        </p:blipFill>
        <p:spPr>
          <a:xfrm>
            <a:off x="10452528" y="6081374"/>
            <a:ext cx="1316391" cy="640080"/>
          </a:xfrm>
          <a:prstGeom prst="rect">
            <a:avLst/>
          </a:prstGeom>
        </p:spPr>
      </p:pic>
      <p:pic>
        <p:nvPicPr>
          <p:cNvPr id="16" name="Picture 15" descr="DaSy: The Center for IDEA Early Childhood Data Systems">
            <a:extLst>
              <a:ext uri="{FF2B5EF4-FFF2-40B4-BE49-F238E27FC236}">
                <a16:creationId xmlns:a16="http://schemas.microsoft.com/office/drawing/2014/main" id="{B42D970F-7093-79B4-3D80-90F4E79C87D4}"/>
              </a:ext>
            </a:extLst>
          </p:cNvPr>
          <p:cNvPicPr>
            <a:picLocks noChangeAspect="1"/>
          </p:cNvPicPr>
          <p:nvPr userDrawn="1"/>
        </p:nvPicPr>
        <p:blipFill>
          <a:blip r:embed="rId3"/>
          <a:stretch>
            <a:fillRect/>
          </a:stretch>
        </p:blipFill>
        <p:spPr>
          <a:xfrm>
            <a:off x="9654090" y="6081374"/>
            <a:ext cx="768096" cy="640080"/>
          </a:xfrm>
          <a:prstGeom prst="rect">
            <a:avLst/>
          </a:prstGeom>
        </p:spPr>
      </p:pic>
      <p:sp>
        <p:nvSpPr>
          <p:cNvPr id="2" name="Title 1">
            <a:extLst>
              <a:ext uri="{FF2B5EF4-FFF2-40B4-BE49-F238E27FC236}">
                <a16:creationId xmlns:a16="http://schemas.microsoft.com/office/drawing/2014/main" id="{7BD95970-D6F6-774F-BF07-34E938FB62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B59CF2-639E-CA46-9257-7458C4FE36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E909C0-FFFF-DB45-8C73-7D44B50390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F836D627-FFBF-5F49-8FCD-F2BFAD59D9F1}"/>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cxnSp>
        <p:nvCxnSpPr>
          <p:cNvPr id="9" name="Straight Connector 8">
            <a:extLst>
              <a:ext uri="{FF2B5EF4-FFF2-40B4-BE49-F238E27FC236}">
                <a16:creationId xmlns:a16="http://schemas.microsoft.com/office/drawing/2014/main" id="{582CD4B0-1D5F-3244-A3CC-C6FD1F68B480}"/>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274121BA-EBB7-FF4E-ACCA-E0998F4C510A}"/>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
        <p:nvSpPr>
          <p:cNvPr id="12" name="Date Placeholder 3">
            <a:extLst>
              <a:ext uri="{FF2B5EF4-FFF2-40B4-BE49-F238E27FC236}">
                <a16:creationId xmlns:a16="http://schemas.microsoft.com/office/drawing/2014/main" id="{CE4F9A42-37D6-1B47-A882-8E818ECD952E}"/>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Tree>
    <p:extLst>
      <p:ext uri="{BB962C8B-B14F-4D97-AF65-F5344CB8AC3E}">
        <p14:creationId xmlns:p14="http://schemas.microsoft.com/office/powerpoint/2010/main" val="2969288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1" name="Picture 10" descr="Center for Parent Information and Resources logo">
            <a:extLst>
              <a:ext uri="{FF2B5EF4-FFF2-40B4-BE49-F238E27FC236}">
                <a16:creationId xmlns:a16="http://schemas.microsoft.com/office/drawing/2014/main" id="{C6EB2148-7E5D-C592-672E-FB529B32C07A}"/>
              </a:ext>
            </a:extLst>
          </p:cNvPr>
          <p:cNvPicPr>
            <a:picLocks noChangeAspect="1"/>
          </p:cNvPicPr>
          <p:nvPr userDrawn="1"/>
        </p:nvPicPr>
        <p:blipFill>
          <a:blip r:embed="rId2"/>
          <a:stretch>
            <a:fillRect/>
          </a:stretch>
        </p:blipFill>
        <p:spPr>
          <a:xfrm>
            <a:off x="10452528" y="6081374"/>
            <a:ext cx="1316391" cy="640080"/>
          </a:xfrm>
          <a:prstGeom prst="rect">
            <a:avLst/>
          </a:prstGeom>
        </p:spPr>
      </p:pic>
      <p:pic>
        <p:nvPicPr>
          <p:cNvPr id="12" name="Picture 11" descr="DaSy: The Center for IDEA Early Childhood Data Systems">
            <a:extLst>
              <a:ext uri="{FF2B5EF4-FFF2-40B4-BE49-F238E27FC236}">
                <a16:creationId xmlns:a16="http://schemas.microsoft.com/office/drawing/2014/main" id="{C037F150-9165-4C64-2750-0496EC089562}"/>
              </a:ext>
            </a:extLst>
          </p:cNvPr>
          <p:cNvPicPr>
            <a:picLocks noChangeAspect="1"/>
          </p:cNvPicPr>
          <p:nvPr userDrawn="1"/>
        </p:nvPicPr>
        <p:blipFill>
          <a:blip r:embed="rId3"/>
          <a:stretch>
            <a:fillRect/>
          </a:stretch>
        </p:blipFill>
        <p:spPr>
          <a:xfrm>
            <a:off x="9654090" y="6081374"/>
            <a:ext cx="768096" cy="640080"/>
          </a:xfrm>
          <a:prstGeom prst="rect">
            <a:avLst/>
          </a:prstGeom>
        </p:spPr>
      </p:pic>
      <p:sp>
        <p:nvSpPr>
          <p:cNvPr id="10" name="Date Placeholder 3">
            <a:extLst>
              <a:ext uri="{FF2B5EF4-FFF2-40B4-BE49-F238E27FC236}">
                <a16:creationId xmlns:a16="http://schemas.microsoft.com/office/drawing/2014/main" id="{D761EDC7-9D99-F748-847D-8BC8146F6C7D}"/>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5" name="Rectangle 4">
            <a:extLst>
              <a:ext uri="{FF2B5EF4-FFF2-40B4-BE49-F238E27FC236}">
                <a16:creationId xmlns:a16="http://schemas.microsoft.com/office/drawing/2014/main" id="{77AB53C1-60F3-B84B-B1B7-D08E877590D9}"/>
              </a:ext>
            </a:extLst>
          </p:cNvPr>
          <p:cNvSpPr/>
          <p:nvPr userDrawn="1"/>
        </p:nvSpPr>
        <p:spPr>
          <a:xfrm>
            <a:off x="-14284" y="1691320"/>
            <a:ext cx="12206284" cy="40560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D0B1EF-4F8F-734F-A6F5-4BFA1D3E419D}"/>
              </a:ext>
            </a:extLst>
          </p:cNvPr>
          <p:cNvSpPr>
            <a:spLocks noGrp="1"/>
          </p:cNvSpPr>
          <p:nvPr>
            <p:ph type="title"/>
          </p:nvPr>
        </p:nvSpPr>
        <p:spPr/>
        <p:txBody>
          <a:bodyPr/>
          <a:lstStyle>
            <a:lvl1pPr>
              <a:defRPr>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6D54A78-A974-054E-9F5F-8441C1B19B45}"/>
              </a:ext>
            </a:extLst>
          </p:cNvPr>
          <p:cNvSpPr>
            <a:spLocks noGrp="1"/>
          </p:cNvSpPr>
          <p:nvPr>
            <p:ph idx="1"/>
          </p:nvPr>
        </p:nvSpPr>
        <p:spPr/>
        <p:txBody>
          <a:bodyPr>
            <a:normAutofit/>
          </a:bodyPr>
          <a:lstStyle>
            <a:lvl1pPr>
              <a:buClr>
                <a:srgbClr val="154578"/>
              </a:buClr>
              <a:defRPr sz="2200">
                <a:latin typeface="Tahoma" panose="020B0604030504040204" pitchFamily="34" charset="0"/>
                <a:ea typeface="Tahoma" panose="020B0604030504040204" pitchFamily="34" charset="0"/>
                <a:cs typeface="Tahoma" panose="020B0604030504040204" pitchFamily="34" charset="0"/>
              </a:defRPr>
            </a:lvl1pPr>
            <a:lvl2pPr marL="685800" indent="-228600">
              <a:buClr>
                <a:srgbClr val="154578"/>
              </a:buClr>
              <a:buFont typeface="System Font Regular"/>
              <a:buChar char="‒"/>
              <a:defRPr sz="2200">
                <a:latin typeface="Tahoma" panose="020B0604030504040204" pitchFamily="34" charset="0"/>
                <a:ea typeface="Tahoma" panose="020B0604030504040204" pitchFamily="34" charset="0"/>
                <a:cs typeface="Tahoma" panose="020B0604030504040204" pitchFamily="34" charset="0"/>
              </a:defRPr>
            </a:lvl2pPr>
            <a:lvl3pPr marL="1143000" indent="-228600">
              <a:buClr>
                <a:srgbClr val="154578"/>
              </a:buClr>
              <a:buFont typeface="Courier New" panose="02070309020205020404" pitchFamily="49" charset="0"/>
              <a:buChar char="o"/>
              <a:defRPr sz="2200">
                <a:latin typeface="Tahoma" panose="020B0604030504040204" pitchFamily="34" charset="0"/>
                <a:ea typeface="Tahoma" panose="020B0604030504040204" pitchFamily="34" charset="0"/>
                <a:cs typeface="Tahoma" panose="020B0604030504040204" pitchFamily="34" charset="0"/>
              </a:defRPr>
            </a:lvl3pPr>
            <a:lvl4pPr marL="1600200" indent="-228600">
              <a:buClr>
                <a:srgbClr val="154578"/>
              </a:buClr>
              <a:buFont typeface="Wingdings" pitchFamily="2" charset="2"/>
              <a:buChar char="§"/>
              <a:defRPr sz="2200">
                <a:latin typeface="Tahoma" panose="020B0604030504040204" pitchFamily="34" charset="0"/>
                <a:ea typeface="Tahoma" panose="020B0604030504040204" pitchFamily="34" charset="0"/>
                <a:cs typeface="Tahoma" panose="020B0604030504040204" pitchFamily="34" charset="0"/>
              </a:defRPr>
            </a:lvl4pPr>
            <a:lvl5pPr>
              <a:buClr>
                <a:srgbClr val="154578"/>
              </a:buClr>
              <a:defRPr sz="22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03FFD93-FE4D-D84D-B881-E66389239AA7}"/>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cxnSp>
        <p:nvCxnSpPr>
          <p:cNvPr id="9" name="Straight Connector 8">
            <a:extLst>
              <a:ext uri="{FF2B5EF4-FFF2-40B4-BE49-F238E27FC236}">
                <a16:creationId xmlns:a16="http://schemas.microsoft.com/office/drawing/2014/main" id="{37175014-10F5-3648-8431-EED04F69B866}"/>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D9F3E1E-84EE-8D45-8BC6-C953E7BCA3F3}"/>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Tree>
    <p:extLst>
      <p:ext uri="{BB962C8B-B14F-4D97-AF65-F5344CB8AC3E}">
        <p14:creationId xmlns:p14="http://schemas.microsoft.com/office/powerpoint/2010/main" val="32921462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Center for Parent Information and Resources logo">
            <a:extLst>
              <a:ext uri="{FF2B5EF4-FFF2-40B4-BE49-F238E27FC236}">
                <a16:creationId xmlns:a16="http://schemas.microsoft.com/office/drawing/2014/main" id="{CBD593A0-07BC-C67C-1942-3DF332D717CE}"/>
              </a:ext>
            </a:extLst>
          </p:cNvPr>
          <p:cNvPicPr>
            <a:picLocks noChangeAspect="1"/>
          </p:cNvPicPr>
          <p:nvPr userDrawn="1"/>
        </p:nvPicPr>
        <p:blipFill>
          <a:blip r:embed="rId2"/>
          <a:stretch>
            <a:fillRect/>
          </a:stretch>
        </p:blipFill>
        <p:spPr>
          <a:xfrm>
            <a:off x="10452528" y="6081374"/>
            <a:ext cx="1316391" cy="640080"/>
          </a:xfrm>
          <a:prstGeom prst="rect">
            <a:avLst/>
          </a:prstGeom>
        </p:spPr>
      </p:pic>
      <p:pic>
        <p:nvPicPr>
          <p:cNvPr id="18" name="Picture 17" descr="DaSy: The Center for IDEA Early Childhood Data Systems">
            <a:extLst>
              <a:ext uri="{FF2B5EF4-FFF2-40B4-BE49-F238E27FC236}">
                <a16:creationId xmlns:a16="http://schemas.microsoft.com/office/drawing/2014/main" id="{82747FF0-4DE8-4712-A589-E375B5DD8B9F}"/>
              </a:ext>
            </a:extLst>
          </p:cNvPr>
          <p:cNvPicPr>
            <a:picLocks noChangeAspect="1"/>
          </p:cNvPicPr>
          <p:nvPr userDrawn="1"/>
        </p:nvPicPr>
        <p:blipFill>
          <a:blip r:embed="rId3"/>
          <a:stretch>
            <a:fillRect/>
          </a:stretch>
        </p:blipFill>
        <p:spPr>
          <a:xfrm>
            <a:off x="9654090" y="6081374"/>
            <a:ext cx="768096" cy="640080"/>
          </a:xfrm>
          <a:prstGeom prst="rect">
            <a:avLst/>
          </a:prstGeom>
        </p:spPr>
      </p:pic>
      <p:sp>
        <p:nvSpPr>
          <p:cNvPr id="2" name="Title 1">
            <a:extLst>
              <a:ext uri="{FF2B5EF4-FFF2-40B4-BE49-F238E27FC236}">
                <a16:creationId xmlns:a16="http://schemas.microsoft.com/office/drawing/2014/main" id="{DCD103D5-7581-7446-9BA5-71760341D7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3CCD1C-9DDE-EF4E-9C74-58EC21C04A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FE93F1-5FC8-2F40-81D0-9DAC4B874D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39045A-434F-0746-808F-64867B8BE5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2780A1-52E1-BC46-BC31-AC53F2D481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B072E45-4B20-644D-962E-4D6B7A78D9D3}"/>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cxnSp>
        <p:nvCxnSpPr>
          <p:cNvPr id="11" name="Straight Connector 10">
            <a:extLst>
              <a:ext uri="{FF2B5EF4-FFF2-40B4-BE49-F238E27FC236}">
                <a16:creationId xmlns:a16="http://schemas.microsoft.com/office/drawing/2014/main" id="{3CBBD6CB-057F-D64F-A807-7F441C5CA1BA}"/>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7A421F6-47ED-3C46-9B55-97757160ED76}"/>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
        <p:nvSpPr>
          <p:cNvPr id="14" name="Date Placeholder 3">
            <a:extLst>
              <a:ext uri="{FF2B5EF4-FFF2-40B4-BE49-F238E27FC236}">
                <a16:creationId xmlns:a16="http://schemas.microsoft.com/office/drawing/2014/main" id="{791FBF0D-7F99-2B4A-887A-CBCBB1894D3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Tree>
    <p:extLst>
      <p:ext uri="{BB962C8B-B14F-4D97-AF65-F5344CB8AC3E}">
        <p14:creationId xmlns:p14="http://schemas.microsoft.com/office/powerpoint/2010/main" val="23764722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5C43AA-3006-354C-98C1-058D814A2ED1}"/>
              </a:ext>
            </a:extLst>
          </p:cNvPr>
          <p:cNvSpPr/>
          <p:nvPr userDrawn="1"/>
        </p:nvSpPr>
        <p:spPr>
          <a:xfrm>
            <a:off x="-14284" y="0"/>
            <a:ext cx="12206284" cy="6858000"/>
          </a:xfrm>
          <a:prstGeom prst="rect">
            <a:avLst/>
          </a:prstGeom>
          <a:solidFill>
            <a:srgbClr val="154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3">
            <a:extLst>
              <a:ext uri="{FF2B5EF4-FFF2-40B4-BE49-F238E27FC236}">
                <a16:creationId xmlns:a16="http://schemas.microsoft.com/office/drawing/2014/main" id="{3FEB0352-F9D2-B044-A614-D5D3D9482497}"/>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8258109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3FEB0352-F9D2-B044-A614-D5D3D9482497}"/>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5528743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0" name="Picture 9" descr="Center for Parent Information and Resources logo">
            <a:extLst>
              <a:ext uri="{FF2B5EF4-FFF2-40B4-BE49-F238E27FC236}">
                <a16:creationId xmlns:a16="http://schemas.microsoft.com/office/drawing/2014/main" id="{2559E423-2440-D9AE-87DF-484B139D01DF}"/>
              </a:ext>
            </a:extLst>
          </p:cNvPr>
          <p:cNvPicPr>
            <a:picLocks noChangeAspect="1"/>
          </p:cNvPicPr>
          <p:nvPr userDrawn="1"/>
        </p:nvPicPr>
        <p:blipFill>
          <a:blip r:embed="rId2"/>
          <a:stretch>
            <a:fillRect/>
          </a:stretch>
        </p:blipFill>
        <p:spPr>
          <a:xfrm>
            <a:off x="10452528" y="6081374"/>
            <a:ext cx="1316391" cy="640080"/>
          </a:xfrm>
          <a:prstGeom prst="rect">
            <a:avLst/>
          </a:prstGeom>
        </p:spPr>
      </p:pic>
      <p:pic>
        <p:nvPicPr>
          <p:cNvPr id="13" name="Picture 12" descr="DaSy: The Center for IDEA Early Childhood Data Systems">
            <a:extLst>
              <a:ext uri="{FF2B5EF4-FFF2-40B4-BE49-F238E27FC236}">
                <a16:creationId xmlns:a16="http://schemas.microsoft.com/office/drawing/2014/main" id="{CF888136-0C16-B1A4-0254-FF40028673B0}"/>
              </a:ext>
            </a:extLst>
          </p:cNvPr>
          <p:cNvPicPr>
            <a:picLocks noChangeAspect="1"/>
          </p:cNvPicPr>
          <p:nvPr userDrawn="1"/>
        </p:nvPicPr>
        <p:blipFill>
          <a:blip r:embed="rId3"/>
          <a:stretch>
            <a:fillRect/>
          </a:stretch>
        </p:blipFill>
        <p:spPr>
          <a:xfrm>
            <a:off x="9654090" y="6081374"/>
            <a:ext cx="768096" cy="640080"/>
          </a:xfrm>
          <a:prstGeom prst="rect">
            <a:avLst/>
          </a:prstGeom>
        </p:spPr>
      </p:pic>
      <p:sp>
        <p:nvSpPr>
          <p:cNvPr id="2" name="Title 1">
            <a:extLst>
              <a:ext uri="{FF2B5EF4-FFF2-40B4-BE49-F238E27FC236}">
                <a16:creationId xmlns:a16="http://schemas.microsoft.com/office/drawing/2014/main" id="{1B4DF9A3-8D34-A442-AB9A-B91240E802D8}"/>
              </a:ext>
            </a:extLst>
          </p:cNvPr>
          <p:cNvSpPr>
            <a:spLocks noGrp="1"/>
          </p:cNvSpPr>
          <p:nvPr>
            <p:ph type="title"/>
          </p:nvPr>
        </p:nvSpPr>
        <p:spPr>
          <a:xfrm>
            <a:off x="839788" y="457200"/>
            <a:ext cx="3932237" cy="1233804"/>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7B64D7-E98E-FD4C-8A40-6B870EBB35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F0CA11-0E82-7E47-8650-31921D8BF2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30D33D83-16A1-B94D-9619-17DE350E462D}"/>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9" name="Rectangle 8">
            <a:extLst>
              <a:ext uri="{FF2B5EF4-FFF2-40B4-BE49-F238E27FC236}">
                <a16:creationId xmlns:a16="http://schemas.microsoft.com/office/drawing/2014/main" id="{D5E6F029-3380-DA41-B576-60CC4FA826D5}"/>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sp>
        <p:nvSpPr>
          <p:cNvPr id="12" name="Rectangle 11">
            <a:extLst>
              <a:ext uri="{FF2B5EF4-FFF2-40B4-BE49-F238E27FC236}">
                <a16:creationId xmlns:a16="http://schemas.microsoft.com/office/drawing/2014/main" id="{3506C722-754B-9646-943B-C6D19FAED5F2}"/>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Tree>
    <p:extLst>
      <p:ext uri="{BB962C8B-B14F-4D97-AF65-F5344CB8AC3E}">
        <p14:creationId xmlns:p14="http://schemas.microsoft.com/office/powerpoint/2010/main" val="33981618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4" name="Picture 13" descr="Center for Parent Information and Resources logo">
            <a:extLst>
              <a:ext uri="{FF2B5EF4-FFF2-40B4-BE49-F238E27FC236}">
                <a16:creationId xmlns:a16="http://schemas.microsoft.com/office/drawing/2014/main" id="{5ABDBDA0-B91D-0292-8357-85A41D70DEDE}"/>
              </a:ext>
            </a:extLst>
          </p:cNvPr>
          <p:cNvPicPr>
            <a:picLocks noChangeAspect="1"/>
          </p:cNvPicPr>
          <p:nvPr userDrawn="1"/>
        </p:nvPicPr>
        <p:blipFill>
          <a:blip r:embed="rId2"/>
          <a:stretch>
            <a:fillRect/>
          </a:stretch>
        </p:blipFill>
        <p:spPr>
          <a:xfrm>
            <a:off x="10452528" y="6081374"/>
            <a:ext cx="1316391" cy="640080"/>
          </a:xfrm>
          <a:prstGeom prst="rect">
            <a:avLst/>
          </a:prstGeom>
        </p:spPr>
      </p:pic>
      <p:pic>
        <p:nvPicPr>
          <p:cNvPr id="15" name="Picture 14" descr="DaSy: The Center for IDEA Early Childhood Data Systems">
            <a:extLst>
              <a:ext uri="{FF2B5EF4-FFF2-40B4-BE49-F238E27FC236}">
                <a16:creationId xmlns:a16="http://schemas.microsoft.com/office/drawing/2014/main" id="{07337BC2-C196-3D80-C6E3-272600147730}"/>
              </a:ext>
            </a:extLst>
          </p:cNvPr>
          <p:cNvPicPr>
            <a:picLocks noChangeAspect="1"/>
          </p:cNvPicPr>
          <p:nvPr userDrawn="1"/>
        </p:nvPicPr>
        <p:blipFill>
          <a:blip r:embed="rId3"/>
          <a:stretch>
            <a:fillRect/>
          </a:stretch>
        </p:blipFill>
        <p:spPr>
          <a:xfrm>
            <a:off x="9654090" y="6081374"/>
            <a:ext cx="768096" cy="640080"/>
          </a:xfrm>
          <a:prstGeom prst="rect">
            <a:avLst/>
          </a:prstGeom>
        </p:spPr>
      </p:pic>
      <p:sp>
        <p:nvSpPr>
          <p:cNvPr id="2" name="Title 1">
            <a:extLst>
              <a:ext uri="{FF2B5EF4-FFF2-40B4-BE49-F238E27FC236}">
                <a16:creationId xmlns:a16="http://schemas.microsoft.com/office/drawing/2014/main" id="{FE62E4B5-8307-A546-8E9F-F5DBD470596B}"/>
              </a:ext>
            </a:extLst>
          </p:cNvPr>
          <p:cNvSpPr>
            <a:spLocks noGrp="1"/>
          </p:cNvSpPr>
          <p:nvPr>
            <p:ph type="title"/>
          </p:nvPr>
        </p:nvSpPr>
        <p:spPr>
          <a:xfrm>
            <a:off x="839788" y="457200"/>
            <a:ext cx="3932237" cy="1233804"/>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5395DF-49A0-5F45-94AB-3900E8582D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DB567A-A5E4-E04D-A362-E0DA8568AB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E03EBC57-A7C3-D844-840D-A3ABBF74C036}"/>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sp>
        <p:nvSpPr>
          <p:cNvPr id="11" name="Rectangle 10">
            <a:extLst>
              <a:ext uri="{FF2B5EF4-FFF2-40B4-BE49-F238E27FC236}">
                <a16:creationId xmlns:a16="http://schemas.microsoft.com/office/drawing/2014/main" id="{9FE2ABC8-C21A-6B44-9D8E-5E2C4F7613AB}"/>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
        <p:nvSpPr>
          <p:cNvPr id="12" name="Date Placeholder 3">
            <a:extLst>
              <a:ext uri="{FF2B5EF4-FFF2-40B4-BE49-F238E27FC236}">
                <a16:creationId xmlns:a16="http://schemas.microsoft.com/office/drawing/2014/main" id="{FAA1E1D3-B500-0048-B59E-E681E97EA97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Tree>
    <p:extLst>
      <p:ext uri="{BB962C8B-B14F-4D97-AF65-F5344CB8AC3E}">
        <p14:creationId xmlns:p14="http://schemas.microsoft.com/office/powerpoint/2010/main" val="20875198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2E4B5-8307-A546-8E9F-F5DBD470596B}"/>
              </a:ext>
            </a:extLst>
          </p:cNvPr>
          <p:cNvSpPr>
            <a:spLocks noGrp="1"/>
          </p:cNvSpPr>
          <p:nvPr>
            <p:ph type="title"/>
          </p:nvPr>
        </p:nvSpPr>
        <p:spPr>
          <a:xfrm>
            <a:off x="7423151" y="458787"/>
            <a:ext cx="3932237" cy="1232217"/>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2EDB567A-A5E4-E04D-A362-E0DA8568AB92}"/>
              </a:ext>
            </a:extLst>
          </p:cNvPr>
          <p:cNvSpPr>
            <a:spLocks noGrp="1"/>
          </p:cNvSpPr>
          <p:nvPr>
            <p:ph type="body" sz="half" idx="2"/>
          </p:nvPr>
        </p:nvSpPr>
        <p:spPr>
          <a:xfrm>
            <a:off x="7423151" y="2058987"/>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E03EBC57-A7C3-D844-840D-A3ABBF74C036}"/>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sp>
        <p:nvSpPr>
          <p:cNvPr id="11" name="Rectangle 10">
            <a:extLst>
              <a:ext uri="{FF2B5EF4-FFF2-40B4-BE49-F238E27FC236}">
                <a16:creationId xmlns:a16="http://schemas.microsoft.com/office/drawing/2014/main" id="{9FE2ABC8-C21A-6B44-9D8E-5E2C4F7613AB}"/>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
        <p:nvSpPr>
          <p:cNvPr id="12" name="Date Placeholder 3">
            <a:extLst>
              <a:ext uri="{FF2B5EF4-FFF2-40B4-BE49-F238E27FC236}">
                <a16:creationId xmlns:a16="http://schemas.microsoft.com/office/drawing/2014/main" id="{FAA1E1D3-B500-0048-B59E-E681E97EA97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9" name="Picture Placeholder 2">
            <a:extLst>
              <a:ext uri="{FF2B5EF4-FFF2-40B4-BE49-F238E27FC236}">
                <a16:creationId xmlns:a16="http://schemas.microsoft.com/office/drawing/2014/main" id="{8D2E7641-E5E6-DA46-BCEF-4F0045838D03}"/>
              </a:ext>
            </a:extLst>
          </p:cNvPr>
          <p:cNvSpPr>
            <a:spLocks noGrp="1"/>
          </p:cNvSpPr>
          <p:nvPr>
            <p:ph type="pic" idx="1"/>
          </p:nvPr>
        </p:nvSpPr>
        <p:spPr>
          <a:xfrm>
            <a:off x="836612" y="996950"/>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5794982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C072F-DE23-0F3A-56B4-A4DC8B89B0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722E93-F940-B7B1-2846-91CF98EBD4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F1E21A-247A-5EF2-61E5-549E83F7CAB7}"/>
              </a:ext>
            </a:extLst>
          </p:cNvPr>
          <p:cNvSpPr>
            <a:spLocks noGrp="1"/>
          </p:cNvSpPr>
          <p:nvPr>
            <p:ph type="dt" sz="half" idx="10"/>
          </p:nvPr>
        </p:nvSpPr>
        <p:spPr/>
        <p:txBody>
          <a:bodyPr/>
          <a:lstStyle/>
          <a:p>
            <a:fld id="{B7F347C8-568B-A54F-A639-9A015BA5A41A}" type="datetimeFigureOut">
              <a:rPr lang="en-US" smtClean="0"/>
              <a:t>4/25/2024</a:t>
            </a:fld>
            <a:endParaRPr lang="en-US"/>
          </a:p>
        </p:txBody>
      </p:sp>
      <p:sp>
        <p:nvSpPr>
          <p:cNvPr id="5" name="Footer Placeholder 4">
            <a:extLst>
              <a:ext uri="{FF2B5EF4-FFF2-40B4-BE49-F238E27FC236}">
                <a16:creationId xmlns:a16="http://schemas.microsoft.com/office/drawing/2014/main" id="{C3F0A102-004F-D026-FE67-A89753D5A7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8908C4-86DC-2F68-9849-2F72754BFDAA}"/>
              </a:ext>
            </a:extLst>
          </p:cNvPr>
          <p:cNvSpPr>
            <a:spLocks noGrp="1"/>
          </p:cNvSpPr>
          <p:nvPr>
            <p:ph type="sldNum" sz="quarter" idx="12"/>
          </p:nvPr>
        </p:nvSpPr>
        <p:spPr/>
        <p:txBody>
          <a:bodyPr/>
          <a:lstStyle/>
          <a:p>
            <a:fld id="{DBCF27E4-0B4D-7C47-97AA-1A0C6AE709C5}" type="slidenum">
              <a:rPr lang="en-US" smtClean="0"/>
              <a:t>‹#›</a:t>
            </a:fld>
            <a:endParaRPr lang="en-US"/>
          </a:p>
        </p:txBody>
      </p:sp>
    </p:spTree>
    <p:extLst>
      <p:ext uri="{BB962C8B-B14F-4D97-AF65-F5344CB8AC3E}">
        <p14:creationId xmlns:p14="http://schemas.microsoft.com/office/powerpoint/2010/main" val="35621970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57354-E0C6-CA51-7047-90FA1C2A4D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8FD61E-0143-07DE-952F-DFB9EA6F05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37BB73-DA7D-E9E0-4B7E-0EDB9CE47A21}"/>
              </a:ext>
            </a:extLst>
          </p:cNvPr>
          <p:cNvSpPr>
            <a:spLocks noGrp="1"/>
          </p:cNvSpPr>
          <p:nvPr>
            <p:ph type="dt" sz="half" idx="10"/>
          </p:nvPr>
        </p:nvSpPr>
        <p:spPr/>
        <p:txBody>
          <a:bodyPr/>
          <a:lstStyle/>
          <a:p>
            <a:fld id="{B7F347C8-568B-A54F-A639-9A015BA5A41A}" type="datetimeFigureOut">
              <a:rPr lang="en-US" smtClean="0"/>
              <a:t>4/25/2024</a:t>
            </a:fld>
            <a:endParaRPr lang="en-US"/>
          </a:p>
        </p:txBody>
      </p:sp>
      <p:sp>
        <p:nvSpPr>
          <p:cNvPr id="5" name="Footer Placeholder 4">
            <a:extLst>
              <a:ext uri="{FF2B5EF4-FFF2-40B4-BE49-F238E27FC236}">
                <a16:creationId xmlns:a16="http://schemas.microsoft.com/office/drawing/2014/main" id="{140854E0-6401-7A7F-240F-412F048BDB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863121-1326-391D-BBBB-D744CE21172F}"/>
              </a:ext>
            </a:extLst>
          </p:cNvPr>
          <p:cNvSpPr>
            <a:spLocks noGrp="1"/>
          </p:cNvSpPr>
          <p:nvPr>
            <p:ph type="sldNum" sz="quarter" idx="12"/>
          </p:nvPr>
        </p:nvSpPr>
        <p:spPr/>
        <p:txBody>
          <a:bodyPr/>
          <a:lstStyle/>
          <a:p>
            <a:fld id="{DBCF27E4-0B4D-7C47-97AA-1A0C6AE709C5}" type="slidenum">
              <a:rPr lang="en-US" smtClean="0"/>
              <a:t>‹#›</a:t>
            </a:fld>
            <a:endParaRPr lang="en-US"/>
          </a:p>
        </p:txBody>
      </p:sp>
    </p:spTree>
    <p:extLst>
      <p:ext uri="{BB962C8B-B14F-4D97-AF65-F5344CB8AC3E}">
        <p14:creationId xmlns:p14="http://schemas.microsoft.com/office/powerpoint/2010/main" val="10808044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8A2E9-0CC1-230A-6E55-865903EAC4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8EF24E-027B-0331-00A1-7E428C99BD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FFC421-D6DF-2D8C-C885-6A23841A0009}"/>
              </a:ext>
            </a:extLst>
          </p:cNvPr>
          <p:cNvSpPr>
            <a:spLocks noGrp="1"/>
          </p:cNvSpPr>
          <p:nvPr>
            <p:ph type="dt" sz="half" idx="10"/>
          </p:nvPr>
        </p:nvSpPr>
        <p:spPr/>
        <p:txBody>
          <a:bodyPr/>
          <a:lstStyle/>
          <a:p>
            <a:fld id="{B7F347C8-568B-A54F-A639-9A015BA5A41A}" type="datetimeFigureOut">
              <a:rPr lang="en-US" smtClean="0"/>
              <a:t>4/25/2024</a:t>
            </a:fld>
            <a:endParaRPr lang="en-US"/>
          </a:p>
        </p:txBody>
      </p:sp>
      <p:sp>
        <p:nvSpPr>
          <p:cNvPr id="5" name="Footer Placeholder 4">
            <a:extLst>
              <a:ext uri="{FF2B5EF4-FFF2-40B4-BE49-F238E27FC236}">
                <a16:creationId xmlns:a16="http://schemas.microsoft.com/office/drawing/2014/main" id="{B127EB4C-6A52-4AD0-76E9-E513C18561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6A9E0B-7810-C130-F394-3E66411CF3CB}"/>
              </a:ext>
            </a:extLst>
          </p:cNvPr>
          <p:cNvSpPr>
            <a:spLocks noGrp="1"/>
          </p:cNvSpPr>
          <p:nvPr>
            <p:ph type="sldNum" sz="quarter" idx="12"/>
          </p:nvPr>
        </p:nvSpPr>
        <p:spPr/>
        <p:txBody>
          <a:bodyPr/>
          <a:lstStyle/>
          <a:p>
            <a:fld id="{DBCF27E4-0B4D-7C47-97AA-1A0C6AE709C5}" type="slidenum">
              <a:rPr lang="en-US" smtClean="0"/>
              <a:t>‹#›</a:t>
            </a:fld>
            <a:endParaRPr lang="en-US"/>
          </a:p>
        </p:txBody>
      </p:sp>
    </p:spTree>
    <p:extLst>
      <p:ext uri="{BB962C8B-B14F-4D97-AF65-F5344CB8AC3E}">
        <p14:creationId xmlns:p14="http://schemas.microsoft.com/office/powerpoint/2010/main" val="30860829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444B7-8BCF-FFC6-DE68-791179C3CA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46D2A2-663D-5EAC-D9FD-E58CCD8474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26D88C-6246-3F66-D6AE-AC61D28DA4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6AC15B-F32F-B7C2-FE42-74224D138F2E}"/>
              </a:ext>
            </a:extLst>
          </p:cNvPr>
          <p:cNvSpPr>
            <a:spLocks noGrp="1"/>
          </p:cNvSpPr>
          <p:nvPr>
            <p:ph type="dt" sz="half" idx="10"/>
          </p:nvPr>
        </p:nvSpPr>
        <p:spPr/>
        <p:txBody>
          <a:bodyPr/>
          <a:lstStyle/>
          <a:p>
            <a:fld id="{B7F347C8-568B-A54F-A639-9A015BA5A41A}" type="datetimeFigureOut">
              <a:rPr lang="en-US" smtClean="0"/>
              <a:t>4/25/2024</a:t>
            </a:fld>
            <a:endParaRPr lang="en-US"/>
          </a:p>
        </p:txBody>
      </p:sp>
      <p:sp>
        <p:nvSpPr>
          <p:cNvPr id="6" name="Footer Placeholder 5">
            <a:extLst>
              <a:ext uri="{FF2B5EF4-FFF2-40B4-BE49-F238E27FC236}">
                <a16:creationId xmlns:a16="http://schemas.microsoft.com/office/drawing/2014/main" id="{F31C5674-42AC-ED46-29FF-7F3249C2EA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B04C5A-2982-510C-5DC6-C14E74B3C5B4}"/>
              </a:ext>
            </a:extLst>
          </p:cNvPr>
          <p:cNvSpPr>
            <a:spLocks noGrp="1"/>
          </p:cNvSpPr>
          <p:nvPr>
            <p:ph type="sldNum" sz="quarter" idx="12"/>
          </p:nvPr>
        </p:nvSpPr>
        <p:spPr/>
        <p:txBody>
          <a:bodyPr/>
          <a:lstStyle/>
          <a:p>
            <a:fld id="{DBCF27E4-0B4D-7C47-97AA-1A0C6AE709C5}" type="slidenum">
              <a:rPr lang="en-US" smtClean="0"/>
              <a:t>‹#›</a:t>
            </a:fld>
            <a:endParaRPr lang="en-US"/>
          </a:p>
        </p:txBody>
      </p:sp>
    </p:spTree>
    <p:extLst>
      <p:ext uri="{BB962C8B-B14F-4D97-AF65-F5344CB8AC3E}">
        <p14:creationId xmlns:p14="http://schemas.microsoft.com/office/powerpoint/2010/main" val="221867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2" name="Picture 11" descr="Center for Parent Information and Resources logo">
            <a:extLst>
              <a:ext uri="{FF2B5EF4-FFF2-40B4-BE49-F238E27FC236}">
                <a16:creationId xmlns:a16="http://schemas.microsoft.com/office/drawing/2014/main" id="{FEC144A4-3659-7D2A-E79E-C5DF61335F1F}"/>
              </a:ext>
            </a:extLst>
          </p:cNvPr>
          <p:cNvPicPr>
            <a:picLocks noChangeAspect="1"/>
          </p:cNvPicPr>
          <p:nvPr userDrawn="1"/>
        </p:nvPicPr>
        <p:blipFill>
          <a:blip r:embed="rId2"/>
          <a:stretch>
            <a:fillRect/>
          </a:stretch>
        </p:blipFill>
        <p:spPr>
          <a:xfrm>
            <a:off x="10452528" y="6081374"/>
            <a:ext cx="1316391" cy="640080"/>
          </a:xfrm>
          <a:prstGeom prst="rect">
            <a:avLst/>
          </a:prstGeom>
        </p:spPr>
      </p:pic>
      <p:pic>
        <p:nvPicPr>
          <p:cNvPr id="14" name="Picture 13" descr="DaSy: The Center for IDEA Early Childhood Data Systems">
            <a:extLst>
              <a:ext uri="{FF2B5EF4-FFF2-40B4-BE49-F238E27FC236}">
                <a16:creationId xmlns:a16="http://schemas.microsoft.com/office/drawing/2014/main" id="{A8E1307A-0D3A-9521-02D1-9BF7247A98A0}"/>
              </a:ext>
            </a:extLst>
          </p:cNvPr>
          <p:cNvPicPr>
            <a:picLocks noChangeAspect="1"/>
          </p:cNvPicPr>
          <p:nvPr userDrawn="1"/>
        </p:nvPicPr>
        <p:blipFill>
          <a:blip r:embed="rId3"/>
          <a:stretch>
            <a:fillRect/>
          </a:stretch>
        </p:blipFill>
        <p:spPr>
          <a:xfrm>
            <a:off x="9654090" y="6081374"/>
            <a:ext cx="768096" cy="640080"/>
          </a:xfrm>
          <a:prstGeom prst="rect">
            <a:avLst/>
          </a:prstGeom>
        </p:spPr>
      </p:pic>
      <p:sp>
        <p:nvSpPr>
          <p:cNvPr id="9" name="Rectangle 8">
            <a:extLst>
              <a:ext uri="{FF2B5EF4-FFF2-40B4-BE49-F238E27FC236}">
                <a16:creationId xmlns:a16="http://schemas.microsoft.com/office/drawing/2014/main" id="{8067EE84-FA90-F048-BE34-262D4091903B}"/>
              </a:ext>
            </a:extLst>
          </p:cNvPr>
          <p:cNvSpPr/>
          <p:nvPr userDrawn="1"/>
        </p:nvSpPr>
        <p:spPr>
          <a:xfrm>
            <a:off x="0" y="0"/>
            <a:ext cx="6096000" cy="6858000"/>
          </a:xfrm>
          <a:prstGeom prst="rect">
            <a:avLst/>
          </a:prstGeom>
          <a:solidFill>
            <a:srgbClr val="154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04C3C2-9787-E940-96FB-F9FE96BC97C9}"/>
              </a:ext>
            </a:extLst>
          </p:cNvPr>
          <p:cNvSpPr>
            <a:spLocks noGrp="1"/>
          </p:cNvSpPr>
          <p:nvPr>
            <p:ph type="ctrTitle" hasCustomPrompt="1"/>
          </p:nvPr>
        </p:nvSpPr>
        <p:spPr>
          <a:xfrm>
            <a:off x="485775" y="0"/>
            <a:ext cx="5300664" cy="3255962"/>
          </a:xfrm>
        </p:spPr>
        <p:txBody>
          <a:bodyPr anchor="b">
            <a:normAutofit/>
          </a:bodyPr>
          <a:lstStyle>
            <a:lvl1pPr algn="l">
              <a:defRPr sz="4800">
                <a:solidFill>
                  <a:schemeClr val="bg1"/>
                </a:solidFill>
              </a:defRPr>
            </a:lvl1pPr>
          </a:lstStyle>
          <a:p>
            <a:r>
              <a:rPr lang="en-US"/>
              <a:t>Section Divider</a:t>
            </a:r>
            <a:br>
              <a:rPr lang="en-US"/>
            </a:br>
            <a:r>
              <a:rPr lang="en-US"/>
              <a:t>(Photo optional)</a:t>
            </a:r>
          </a:p>
        </p:txBody>
      </p:sp>
      <p:sp>
        <p:nvSpPr>
          <p:cNvPr id="3" name="Subtitle 2">
            <a:extLst>
              <a:ext uri="{FF2B5EF4-FFF2-40B4-BE49-F238E27FC236}">
                <a16:creationId xmlns:a16="http://schemas.microsoft.com/office/drawing/2014/main" id="{DB02FC7B-BC2F-E046-B777-77C923BDB4BF}"/>
              </a:ext>
            </a:extLst>
          </p:cNvPr>
          <p:cNvSpPr>
            <a:spLocks noGrp="1"/>
          </p:cNvSpPr>
          <p:nvPr>
            <p:ph type="subTitle" idx="1" hasCustomPrompt="1"/>
          </p:nvPr>
        </p:nvSpPr>
        <p:spPr>
          <a:xfrm>
            <a:off x="485774" y="3603627"/>
            <a:ext cx="5300664" cy="1739897"/>
          </a:xfrm>
        </p:spPr>
        <p:txBody>
          <a:bodyPr>
            <a:normAutofit/>
          </a:bodyPr>
          <a:lstStyle>
            <a:lvl1pPr marL="0" indent="0" algn="l">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sp>
        <p:nvSpPr>
          <p:cNvPr id="8" name="Rectangle 7">
            <a:extLst>
              <a:ext uri="{FF2B5EF4-FFF2-40B4-BE49-F238E27FC236}">
                <a16:creationId xmlns:a16="http://schemas.microsoft.com/office/drawing/2014/main" id="{ABD73571-B3E4-DE42-9902-1FEBA637C67C}"/>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
        <p:nvSpPr>
          <p:cNvPr id="11" name="Date Placeholder 3">
            <a:extLst>
              <a:ext uri="{FF2B5EF4-FFF2-40B4-BE49-F238E27FC236}">
                <a16:creationId xmlns:a16="http://schemas.microsoft.com/office/drawing/2014/main" id="{7C8EBEBC-955A-7444-8EA4-6958A0085BD5}"/>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5466459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B4882-8BE0-1D75-37C1-BE663F3DE9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F9D08B-7CA2-FB4D-AC00-2B66D03529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57780E-28C5-3981-33E3-7C67F1012DD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B710D8-AFF3-154D-6FF3-677D1FC337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A3A456-058B-95F9-7AFB-DF3868290A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8F541C-F85A-741D-7645-84842424E9BE}"/>
              </a:ext>
            </a:extLst>
          </p:cNvPr>
          <p:cNvSpPr>
            <a:spLocks noGrp="1"/>
          </p:cNvSpPr>
          <p:nvPr>
            <p:ph type="dt" sz="half" idx="10"/>
          </p:nvPr>
        </p:nvSpPr>
        <p:spPr/>
        <p:txBody>
          <a:bodyPr/>
          <a:lstStyle/>
          <a:p>
            <a:fld id="{B7F347C8-568B-A54F-A639-9A015BA5A41A}" type="datetimeFigureOut">
              <a:rPr lang="en-US" smtClean="0"/>
              <a:t>4/25/2024</a:t>
            </a:fld>
            <a:endParaRPr lang="en-US"/>
          </a:p>
        </p:txBody>
      </p:sp>
      <p:sp>
        <p:nvSpPr>
          <p:cNvPr id="8" name="Footer Placeholder 7">
            <a:extLst>
              <a:ext uri="{FF2B5EF4-FFF2-40B4-BE49-F238E27FC236}">
                <a16:creationId xmlns:a16="http://schemas.microsoft.com/office/drawing/2014/main" id="{D2E7C20C-ABC5-76E1-3E74-2B586827C0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F3D1F3-E004-07D9-B634-19D5A2BF008E}"/>
              </a:ext>
            </a:extLst>
          </p:cNvPr>
          <p:cNvSpPr>
            <a:spLocks noGrp="1"/>
          </p:cNvSpPr>
          <p:nvPr>
            <p:ph type="sldNum" sz="quarter" idx="12"/>
          </p:nvPr>
        </p:nvSpPr>
        <p:spPr/>
        <p:txBody>
          <a:bodyPr/>
          <a:lstStyle/>
          <a:p>
            <a:fld id="{DBCF27E4-0B4D-7C47-97AA-1A0C6AE709C5}" type="slidenum">
              <a:rPr lang="en-US" smtClean="0"/>
              <a:t>‹#›</a:t>
            </a:fld>
            <a:endParaRPr lang="en-US"/>
          </a:p>
        </p:txBody>
      </p:sp>
    </p:spTree>
    <p:extLst>
      <p:ext uri="{BB962C8B-B14F-4D97-AF65-F5344CB8AC3E}">
        <p14:creationId xmlns:p14="http://schemas.microsoft.com/office/powerpoint/2010/main" val="16253236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AA24A-72D1-49BD-86AE-43759984CE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3C1A27-74C4-605F-0D6B-C6CAF779B073}"/>
              </a:ext>
            </a:extLst>
          </p:cNvPr>
          <p:cNvSpPr>
            <a:spLocks noGrp="1"/>
          </p:cNvSpPr>
          <p:nvPr>
            <p:ph type="dt" sz="half" idx="10"/>
          </p:nvPr>
        </p:nvSpPr>
        <p:spPr/>
        <p:txBody>
          <a:bodyPr/>
          <a:lstStyle/>
          <a:p>
            <a:fld id="{B7F347C8-568B-A54F-A639-9A015BA5A41A}" type="datetimeFigureOut">
              <a:rPr lang="en-US" smtClean="0"/>
              <a:t>4/25/2024</a:t>
            </a:fld>
            <a:endParaRPr lang="en-US"/>
          </a:p>
        </p:txBody>
      </p:sp>
      <p:sp>
        <p:nvSpPr>
          <p:cNvPr id="4" name="Footer Placeholder 3">
            <a:extLst>
              <a:ext uri="{FF2B5EF4-FFF2-40B4-BE49-F238E27FC236}">
                <a16:creationId xmlns:a16="http://schemas.microsoft.com/office/drawing/2014/main" id="{17FB36E1-ED3D-AFF9-B9D9-F0DBE40EFE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D69A410-F9AB-112E-2E60-B34803444DB4}"/>
              </a:ext>
            </a:extLst>
          </p:cNvPr>
          <p:cNvSpPr>
            <a:spLocks noGrp="1"/>
          </p:cNvSpPr>
          <p:nvPr>
            <p:ph type="sldNum" sz="quarter" idx="12"/>
          </p:nvPr>
        </p:nvSpPr>
        <p:spPr/>
        <p:txBody>
          <a:bodyPr/>
          <a:lstStyle/>
          <a:p>
            <a:fld id="{DBCF27E4-0B4D-7C47-97AA-1A0C6AE709C5}" type="slidenum">
              <a:rPr lang="en-US" smtClean="0"/>
              <a:t>‹#›</a:t>
            </a:fld>
            <a:endParaRPr lang="en-US"/>
          </a:p>
        </p:txBody>
      </p:sp>
    </p:spTree>
    <p:extLst>
      <p:ext uri="{BB962C8B-B14F-4D97-AF65-F5344CB8AC3E}">
        <p14:creationId xmlns:p14="http://schemas.microsoft.com/office/powerpoint/2010/main" val="23903039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EA23C1-C19F-8477-9564-744A019DDBE3}"/>
              </a:ext>
            </a:extLst>
          </p:cNvPr>
          <p:cNvSpPr>
            <a:spLocks noGrp="1"/>
          </p:cNvSpPr>
          <p:nvPr>
            <p:ph type="dt" sz="half" idx="10"/>
          </p:nvPr>
        </p:nvSpPr>
        <p:spPr/>
        <p:txBody>
          <a:bodyPr/>
          <a:lstStyle/>
          <a:p>
            <a:fld id="{B7F347C8-568B-A54F-A639-9A015BA5A41A}" type="datetimeFigureOut">
              <a:rPr lang="en-US" smtClean="0"/>
              <a:t>4/25/2024</a:t>
            </a:fld>
            <a:endParaRPr lang="en-US"/>
          </a:p>
        </p:txBody>
      </p:sp>
      <p:sp>
        <p:nvSpPr>
          <p:cNvPr id="3" name="Footer Placeholder 2">
            <a:extLst>
              <a:ext uri="{FF2B5EF4-FFF2-40B4-BE49-F238E27FC236}">
                <a16:creationId xmlns:a16="http://schemas.microsoft.com/office/drawing/2014/main" id="{CBA200F1-F8C1-A784-F38E-3CFB527C7C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A46CA9-CD9F-57AD-0C5D-A55310369321}"/>
              </a:ext>
            </a:extLst>
          </p:cNvPr>
          <p:cNvSpPr>
            <a:spLocks noGrp="1"/>
          </p:cNvSpPr>
          <p:nvPr>
            <p:ph type="sldNum" sz="quarter" idx="12"/>
          </p:nvPr>
        </p:nvSpPr>
        <p:spPr/>
        <p:txBody>
          <a:bodyPr/>
          <a:lstStyle/>
          <a:p>
            <a:fld id="{DBCF27E4-0B4D-7C47-97AA-1A0C6AE709C5}" type="slidenum">
              <a:rPr lang="en-US" smtClean="0"/>
              <a:t>‹#›</a:t>
            </a:fld>
            <a:endParaRPr lang="en-US"/>
          </a:p>
        </p:txBody>
      </p:sp>
    </p:spTree>
    <p:extLst>
      <p:ext uri="{BB962C8B-B14F-4D97-AF65-F5344CB8AC3E}">
        <p14:creationId xmlns:p14="http://schemas.microsoft.com/office/powerpoint/2010/main" val="8572757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004A1-376A-47E3-D533-82D4EBAFBF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A3F21A-1C8F-4C9E-0F58-231D5E2A4E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E4C01C-5EB6-B205-3628-388C4F3874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B23BC5-533D-9B02-4DF8-78D058E8CA40}"/>
              </a:ext>
            </a:extLst>
          </p:cNvPr>
          <p:cNvSpPr>
            <a:spLocks noGrp="1"/>
          </p:cNvSpPr>
          <p:nvPr>
            <p:ph type="dt" sz="half" idx="10"/>
          </p:nvPr>
        </p:nvSpPr>
        <p:spPr/>
        <p:txBody>
          <a:bodyPr/>
          <a:lstStyle/>
          <a:p>
            <a:fld id="{B7F347C8-568B-A54F-A639-9A015BA5A41A}" type="datetimeFigureOut">
              <a:rPr lang="en-US" smtClean="0"/>
              <a:t>4/25/2024</a:t>
            </a:fld>
            <a:endParaRPr lang="en-US"/>
          </a:p>
        </p:txBody>
      </p:sp>
      <p:sp>
        <p:nvSpPr>
          <p:cNvPr id="6" name="Footer Placeholder 5">
            <a:extLst>
              <a:ext uri="{FF2B5EF4-FFF2-40B4-BE49-F238E27FC236}">
                <a16:creationId xmlns:a16="http://schemas.microsoft.com/office/drawing/2014/main" id="{B6ECAFDB-BD9D-05FF-9F90-497FDBFD13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16A292-70EB-D8CE-6E63-B3D704DC599A}"/>
              </a:ext>
            </a:extLst>
          </p:cNvPr>
          <p:cNvSpPr>
            <a:spLocks noGrp="1"/>
          </p:cNvSpPr>
          <p:nvPr>
            <p:ph type="sldNum" sz="quarter" idx="12"/>
          </p:nvPr>
        </p:nvSpPr>
        <p:spPr/>
        <p:txBody>
          <a:bodyPr/>
          <a:lstStyle/>
          <a:p>
            <a:fld id="{DBCF27E4-0B4D-7C47-97AA-1A0C6AE709C5}" type="slidenum">
              <a:rPr lang="en-US" smtClean="0"/>
              <a:t>‹#›</a:t>
            </a:fld>
            <a:endParaRPr lang="en-US"/>
          </a:p>
        </p:txBody>
      </p:sp>
    </p:spTree>
    <p:extLst>
      <p:ext uri="{BB962C8B-B14F-4D97-AF65-F5344CB8AC3E}">
        <p14:creationId xmlns:p14="http://schemas.microsoft.com/office/powerpoint/2010/main" val="39417424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B44E4-31C4-3C25-E032-BA6571724E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33E679-B111-7A42-1019-8986716AE5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B14224-5115-A670-1C62-7FDA07D20D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AAA511-323B-828E-3F47-141086E4D0DE}"/>
              </a:ext>
            </a:extLst>
          </p:cNvPr>
          <p:cNvSpPr>
            <a:spLocks noGrp="1"/>
          </p:cNvSpPr>
          <p:nvPr>
            <p:ph type="dt" sz="half" idx="10"/>
          </p:nvPr>
        </p:nvSpPr>
        <p:spPr/>
        <p:txBody>
          <a:bodyPr/>
          <a:lstStyle/>
          <a:p>
            <a:fld id="{B7F347C8-568B-A54F-A639-9A015BA5A41A}" type="datetimeFigureOut">
              <a:rPr lang="en-US" smtClean="0"/>
              <a:t>4/25/2024</a:t>
            </a:fld>
            <a:endParaRPr lang="en-US"/>
          </a:p>
        </p:txBody>
      </p:sp>
      <p:sp>
        <p:nvSpPr>
          <p:cNvPr id="6" name="Footer Placeholder 5">
            <a:extLst>
              <a:ext uri="{FF2B5EF4-FFF2-40B4-BE49-F238E27FC236}">
                <a16:creationId xmlns:a16="http://schemas.microsoft.com/office/drawing/2014/main" id="{C815BEEE-30F1-6F66-4FF5-3B7BE85FE0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7AF72C-12F0-A1A2-4660-40CB2A39928A}"/>
              </a:ext>
            </a:extLst>
          </p:cNvPr>
          <p:cNvSpPr>
            <a:spLocks noGrp="1"/>
          </p:cNvSpPr>
          <p:nvPr>
            <p:ph type="sldNum" sz="quarter" idx="12"/>
          </p:nvPr>
        </p:nvSpPr>
        <p:spPr/>
        <p:txBody>
          <a:bodyPr/>
          <a:lstStyle/>
          <a:p>
            <a:fld id="{DBCF27E4-0B4D-7C47-97AA-1A0C6AE709C5}" type="slidenum">
              <a:rPr lang="en-US" smtClean="0"/>
              <a:t>‹#›</a:t>
            </a:fld>
            <a:endParaRPr lang="en-US"/>
          </a:p>
        </p:txBody>
      </p:sp>
    </p:spTree>
    <p:extLst>
      <p:ext uri="{BB962C8B-B14F-4D97-AF65-F5344CB8AC3E}">
        <p14:creationId xmlns:p14="http://schemas.microsoft.com/office/powerpoint/2010/main" val="39995603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88E22-0175-F739-3916-40C6183B5F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45190E-BE58-28EB-C24F-33E5DC7114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A808B6-7309-0EF5-BAD0-B8B8865D3080}"/>
              </a:ext>
            </a:extLst>
          </p:cNvPr>
          <p:cNvSpPr>
            <a:spLocks noGrp="1"/>
          </p:cNvSpPr>
          <p:nvPr>
            <p:ph type="dt" sz="half" idx="10"/>
          </p:nvPr>
        </p:nvSpPr>
        <p:spPr/>
        <p:txBody>
          <a:bodyPr/>
          <a:lstStyle/>
          <a:p>
            <a:fld id="{B7F347C8-568B-A54F-A639-9A015BA5A41A}" type="datetimeFigureOut">
              <a:rPr lang="en-US" smtClean="0"/>
              <a:t>4/25/2024</a:t>
            </a:fld>
            <a:endParaRPr lang="en-US"/>
          </a:p>
        </p:txBody>
      </p:sp>
      <p:sp>
        <p:nvSpPr>
          <p:cNvPr id="5" name="Footer Placeholder 4">
            <a:extLst>
              <a:ext uri="{FF2B5EF4-FFF2-40B4-BE49-F238E27FC236}">
                <a16:creationId xmlns:a16="http://schemas.microsoft.com/office/drawing/2014/main" id="{9F1E41C7-76E2-C466-7D9A-0E9F869C93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7F32E4-8E96-8868-285E-ED41577169AE}"/>
              </a:ext>
            </a:extLst>
          </p:cNvPr>
          <p:cNvSpPr>
            <a:spLocks noGrp="1"/>
          </p:cNvSpPr>
          <p:nvPr>
            <p:ph type="sldNum" sz="quarter" idx="12"/>
          </p:nvPr>
        </p:nvSpPr>
        <p:spPr/>
        <p:txBody>
          <a:bodyPr/>
          <a:lstStyle/>
          <a:p>
            <a:fld id="{DBCF27E4-0B4D-7C47-97AA-1A0C6AE709C5}" type="slidenum">
              <a:rPr lang="en-US" smtClean="0"/>
              <a:t>‹#›</a:t>
            </a:fld>
            <a:endParaRPr lang="en-US"/>
          </a:p>
        </p:txBody>
      </p:sp>
    </p:spTree>
    <p:extLst>
      <p:ext uri="{BB962C8B-B14F-4D97-AF65-F5344CB8AC3E}">
        <p14:creationId xmlns:p14="http://schemas.microsoft.com/office/powerpoint/2010/main" val="8306638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0AB0E0-DAC6-D1E2-74AF-CEAE22D3FC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43FDAC-F3A2-BBD4-0AC9-0F20577C73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5CDB72-6C4C-D89D-2F85-13F59EC52120}"/>
              </a:ext>
            </a:extLst>
          </p:cNvPr>
          <p:cNvSpPr>
            <a:spLocks noGrp="1"/>
          </p:cNvSpPr>
          <p:nvPr>
            <p:ph type="dt" sz="half" idx="10"/>
          </p:nvPr>
        </p:nvSpPr>
        <p:spPr/>
        <p:txBody>
          <a:bodyPr/>
          <a:lstStyle/>
          <a:p>
            <a:fld id="{B7F347C8-568B-A54F-A639-9A015BA5A41A}" type="datetimeFigureOut">
              <a:rPr lang="en-US" smtClean="0"/>
              <a:t>4/25/2024</a:t>
            </a:fld>
            <a:endParaRPr lang="en-US"/>
          </a:p>
        </p:txBody>
      </p:sp>
      <p:sp>
        <p:nvSpPr>
          <p:cNvPr id="5" name="Footer Placeholder 4">
            <a:extLst>
              <a:ext uri="{FF2B5EF4-FFF2-40B4-BE49-F238E27FC236}">
                <a16:creationId xmlns:a16="http://schemas.microsoft.com/office/drawing/2014/main" id="{CC98BF75-801A-2D2A-D4E8-E47D622CFD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F7C719-ABB2-69A1-B392-C0512A14D581}"/>
              </a:ext>
            </a:extLst>
          </p:cNvPr>
          <p:cNvSpPr>
            <a:spLocks noGrp="1"/>
          </p:cNvSpPr>
          <p:nvPr>
            <p:ph type="sldNum" sz="quarter" idx="12"/>
          </p:nvPr>
        </p:nvSpPr>
        <p:spPr/>
        <p:txBody>
          <a:bodyPr/>
          <a:lstStyle/>
          <a:p>
            <a:fld id="{DBCF27E4-0B4D-7C47-97AA-1A0C6AE709C5}" type="slidenum">
              <a:rPr lang="en-US" smtClean="0"/>
              <a:t>‹#›</a:t>
            </a:fld>
            <a:endParaRPr lang="en-US"/>
          </a:p>
        </p:txBody>
      </p:sp>
    </p:spTree>
    <p:extLst>
      <p:ext uri="{BB962C8B-B14F-4D97-AF65-F5344CB8AC3E}">
        <p14:creationId xmlns:p14="http://schemas.microsoft.com/office/powerpoint/2010/main" val="2400599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1" name="Picture 10" descr="Center for Parent Information and Resources logo">
            <a:extLst>
              <a:ext uri="{FF2B5EF4-FFF2-40B4-BE49-F238E27FC236}">
                <a16:creationId xmlns:a16="http://schemas.microsoft.com/office/drawing/2014/main" id="{76984E7E-E8B3-1C73-F133-DBAFF4CE467A}"/>
              </a:ext>
            </a:extLst>
          </p:cNvPr>
          <p:cNvPicPr>
            <a:picLocks noChangeAspect="1"/>
          </p:cNvPicPr>
          <p:nvPr userDrawn="1"/>
        </p:nvPicPr>
        <p:blipFill>
          <a:blip r:embed="rId2"/>
          <a:stretch>
            <a:fillRect/>
          </a:stretch>
        </p:blipFill>
        <p:spPr>
          <a:xfrm>
            <a:off x="10452528" y="6081374"/>
            <a:ext cx="1316391" cy="640080"/>
          </a:xfrm>
          <a:prstGeom prst="rect">
            <a:avLst/>
          </a:prstGeom>
        </p:spPr>
      </p:pic>
      <p:pic>
        <p:nvPicPr>
          <p:cNvPr id="14" name="Picture 13" descr="DaSy: The Center for IDEA Early Childhood Data Systems">
            <a:extLst>
              <a:ext uri="{FF2B5EF4-FFF2-40B4-BE49-F238E27FC236}">
                <a16:creationId xmlns:a16="http://schemas.microsoft.com/office/drawing/2014/main" id="{403E2E53-87FD-80DD-6173-80CD1344C7BD}"/>
              </a:ext>
            </a:extLst>
          </p:cNvPr>
          <p:cNvPicPr>
            <a:picLocks noChangeAspect="1"/>
          </p:cNvPicPr>
          <p:nvPr userDrawn="1"/>
        </p:nvPicPr>
        <p:blipFill>
          <a:blip r:embed="rId3"/>
          <a:stretch>
            <a:fillRect/>
          </a:stretch>
        </p:blipFill>
        <p:spPr>
          <a:xfrm>
            <a:off x="9654090" y="6081374"/>
            <a:ext cx="768096" cy="640080"/>
          </a:xfrm>
          <a:prstGeom prst="rect">
            <a:avLst/>
          </a:prstGeom>
        </p:spPr>
      </p:pic>
      <p:sp>
        <p:nvSpPr>
          <p:cNvPr id="10" name="Date Placeholder 3">
            <a:extLst>
              <a:ext uri="{FF2B5EF4-FFF2-40B4-BE49-F238E27FC236}">
                <a16:creationId xmlns:a16="http://schemas.microsoft.com/office/drawing/2014/main" id="{68447C44-2737-7F42-8E1E-A8E45703F055}"/>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5" name="Rectangle 4">
            <a:extLst>
              <a:ext uri="{FF2B5EF4-FFF2-40B4-BE49-F238E27FC236}">
                <a16:creationId xmlns:a16="http://schemas.microsoft.com/office/drawing/2014/main" id="{77AB53C1-60F3-B84B-B1B7-D08E877590D9}"/>
              </a:ext>
            </a:extLst>
          </p:cNvPr>
          <p:cNvSpPr/>
          <p:nvPr userDrawn="1"/>
        </p:nvSpPr>
        <p:spPr>
          <a:xfrm>
            <a:off x="-14284" y="1691320"/>
            <a:ext cx="12206284" cy="40560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D0B1EF-4F8F-734F-A6F5-4BFA1D3E419D}"/>
              </a:ext>
            </a:extLst>
          </p:cNvPr>
          <p:cNvSpPr>
            <a:spLocks noGrp="1"/>
          </p:cNvSpPr>
          <p:nvPr>
            <p:ph type="title" hasCustomPrompt="1"/>
          </p:nvPr>
        </p:nvSpPr>
        <p:spPr/>
        <p:txBody>
          <a:bodyPr/>
          <a:lstStyle>
            <a:lvl1pPr>
              <a:defRPr>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a:t>Section Divider 2 (photo optional)</a:t>
            </a:r>
          </a:p>
        </p:txBody>
      </p:sp>
      <p:sp>
        <p:nvSpPr>
          <p:cNvPr id="7" name="Rectangle 6">
            <a:extLst>
              <a:ext uri="{FF2B5EF4-FFF2-40B4-BE49-F238E27FC236}">
                <a16:creationId xmlns:a16="http://schemas.microsoft.com/office/drawing/2014/main" id="{503FFD93-FE4D-D84D-B881-E66389239AA7}"/>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cxnSp>
        <p:nvCxnSpPr>
          <p:cNvPr id="9" name="Straight Connector 8">
            <a:extLst>
              <a:ext uri="{FF2B5EF4-FFF2-40B4-BE49-F238E27FC236}">
                <a16:creationId xmlns:a16="http://schemas.microsoft.com/office/drawing/2014/main" id="{37175014-10F5-3648-8431-EED04F69B866}"/>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D9F3E1E-84EE-8D45-8BC6-C953E7BCA3F3}"/>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Tree>
    <p:extLst>
      <p:ext uri="{BB962C8B-B14F-4D97-AF65-F5344CB8AC3E}">
        <p14:creationId xmlns:p14="http://schemas.microsoft.com/office/powerpoint/2010/main" val="1424958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3" name="Picture 12" descr="Center for Parent Information and Resources logo">
            <a:extLst>
              <a:ext uri="{FF2B5EF4-FFF2-40B4-BE49-F238E27FC236}">
                <a16:creationId xmlns:a16="http://schemas.microsoft.com/office/drawing/2014/main" id="{6F0255D0-2AF1-C371-AA13-E55AA94360E5}"/>
              </a:ext>
            </a:extLst>
          </p:cNvPr>
          <p:cNvPicPr>
            <a:picLocks noChangeAspect="1"/>
          </p:cNvPicPr>
          <p:nvPr userDrawn="1"/>
        </p:nvPicPr>
        <p:blipFill>
          <a:blip r:embed="rId2"/>
          <a:stretch>
            <a:fillRect/>
          </a:stretch>
        </p:blipFill>
        <p:spPr>
          <a:xfrm>
            <a:off x="10452528" y="6081374"/>
            <a:ext cx="1316391" cy="640080"/>
          </a:xfrm>
          <a:prstGeom prst="rect">
            <a:avLst/>
          </a:prstGeom>
        </p:spPr>
      </p:pic>
      <p:pic>
        <p:nvPicPr>
          <p:cNvPr id="16" name="Picture 15" descr="DaSy: The Center for IDEA Early Childhood Data Systems">
            <a:extLst>
              <a:ext uri="{FF2B5EF4-FFF2-40B4-BE49-F238E27FC236}">
                <a16:creationId xmlns:a16="http://schemas.microsoft.com/office/drawing/2014/main" id="{B42D970F-7093-79B4-3D80-90F4E79C87D4}"/>
              </a:ext>
            </a:extLst>
          </p:cNvPr>
          <p:cNvPicPr>
            <a:picLocks noChangeAspect="1"/>
          </p:cNvPicPr>
          <p:nvPr userDrawn="1"/>
        </p:nvPicPr>
        <p:blipFill>
          <a:blip r:embed="rId3"/>
          <a:stretch>
            <a:fillRect/>
          </a:stretch>
        </p:blipFill>
        <p:spPr>
          <a:xfrm>
            <a:off x="9654090" y="6081374"/>
            <a:ext cx="768096" cy="640080"/>
          </a:xfrm>
          <a:prstGeom prst="rect">
            <a:avLst/>
          </a:prstGeom>
        </p:spPr>
      </p:pic>
      <p:sp>
        <p:nvSpPr>
          <p:cNvPr id="2" name="Title 1">
            <a:extLst>
              <a:ext uri="{FF2B5EF4-FFF2-40B4-BE49-F238E27FC236}">
                <a16:creationId xmlns:a16="http://schemas.microsoft.com/office/drawing/2014/main" id="{7BD95970-D6F6-774F-BF07-34E938FB62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B59CF2-639E-CA46-9257-7458C4FE36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E909C0-FFFF-DB45-8C73-7D44B50390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F836D627-FFBF-5F49-8FCD-F2BFAD59D9F1}"/>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cxnSp>
        <p:nvCxnSpPr>
          <p:cNvPr id="9" name="Straight Connector 8">
            <a:extLst>
              <a:ext uri="{FF2B5EF4-FFF2-40B4-BE49-F238E27FC236}">
                <a16:creationId xmlns:a16="http://schemas.microsoft.com/office/drawing/2014/main" id="{582CD4B0-1D5F-3244-A3CC-C6FD1F68B480}"/>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274121BA-EBB7-FF4E-ACCA-E0998F4C510A}"/>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
        <p:nvSpPr>
          <p:cNvPr id="12" name="Date Placeholder 3">
            <a:extLst>
              <a:ext uri="{FF2B5EF4-FFF2-40B4-BE49-F238E27FC236}">
                <a16:creationId xmlns:a16="http://schemas.microsoft.com/office/drawing/2014/main" id="{CE4F9A42-37D6-1B47-A882-8E818ECD952E}"/>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Tree>
    <p:extLst>
      <p:ext uri="{BB962C8B-B14F-4D97-AF65-F5344CB8AC3E}">
        <p14:creationId xmlns:p14="http://schemas.microsoft.com/office/powerpoint/2010/main" val="3355338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Center for Parent Information and Resources logo">
            <a:extLst>
              <a:ext uri="{FF2B5EF4-FFF2-40B4-BE49-F238E27FC236}">
                <a16:creationId xmlns:a16="http://schemas.microsoft.com/office/drawing/2014/main" id="{CBD593A0-07BC-C67C-1942-3DF332D717CE}"/>
              </a:ext>
            </a:extLst>
          </p:cNvPr>
          <p:cNvPicPr>
            <a:picLocks noChangeAspect="1"/>
          </p:cNvPicPr>
          <p:nvPr userDrawn="1"/>
        </p:nvPicPr>
        <p:blipFill>
          <a:blip r:embed="rId2"/>
          <a:stretch>
            <a:fillRect/>
          </a:stretch>
        </p:blipFill>
        <p:spPr>
          <a:xfrm>
            <a:off x="10452528" y="6081374"/>
            <a:ext cx="1316391" cy="640080"/>
          </a:xfrm>
          <a:prstGeom prst="rect">
            <a:avLst/>
          </a:prstGeom>
        </p:spPr>
      </p:pic>
      <p:pic>
        <p:nvPicPr>
          <p:cNvPr id="18" name="Picture 17" descr="DaSy: The Center for IDEA Early Childhood Data Systems">
            <a:extLst>
              <a:ext uri="{FF2B5EF4-FFF2-40B4-BE49-F238E27FC236}">
                <a16:creationId xmlns:a16="http://schemas.microsoft.com/office/drawing/2014/main" id="{82747FF0-4DE8-4712-A589-E375B5DD8B9F}"/>
              </a:ext>
            </a:extLst>
          </p:cNvPr>
          <p:cNvPicPr>
            <a:picLocks noChangeAspect="1"/>
          </p:cNvPicPr>
          <p:nvPr userDrawn="1"/>
        </p:nvPicPr>
        <p:blipFill>
          <a:blip r:embed="rId3"/>
          <a:stretch>
            <a:fillRect/>
          </a:stretch>
        </p:blipFill>
        <p:spPr>
          <a:xfrm>
            <a:off x="9654090" y="6081374"/>
            <a:ext cx="768096" cy="640080"/>
          </a:xfrm>
          <a:prstGeom prst="rect">
            <a:avLst/>
          </a:prstGeom>
        </p:spPr>
      </p:pic>
      <p:sp>
        <p:nvSpPr>
          <p:cNvPr id="2" name="Title 1">
            <a:extLst>
              <a:ext uri="{FF2B5EF4-FFF2-40B4-BE49-F238E27FC236}">
                <a16:creationId xmlns:a16="http://schemas.microsoft.com/office/drawing/2014/main" id="{DCD103D5-7581-7446-9BA5-71760341D7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3CCD1C-9DDE-EF4E-9C74-58EC21C04A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FE93F1-5FC8-2F40-81D0-9DAC4B874D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39045A-434F-0746-808F-64867B8BE5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2780A1-52E1-BC46-BC31-AC53F2D481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B072E45-4B20-644D-962E-4D6B7A78D9D3}"/>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cxnSp>
        <p:nvCxnSpPr>
          <p:cNvPr id="11" name="Straight Connector 10">
            <a:extLst>
              <a:ext uri="{FF2B5EF4-FFF2-40B4-BE49-F238E27FC236}">
                <a16:creationId xmlns:a16="http://schemas.microsoft.com/office/drawing/2014/main" id="{3CBBD6CB-057F-D64F-A807-7F441C5CA1BA}"/>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7A421F6-47ED-3C46-9B55-97757160ED76}"/>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
        <p:nvSpPr>
          <p:cNvPr id="14" name="Date Placeholder 3">
            <a:extLst>
              <a:ext uri="{FF2B5EF4-FFF2-40B4-BE49-F238E27FC236}">
                <a16:creationId xmlns:a16="http://schemas.microsoft.com/office/drawing/2014/main" id="{791FBF0D-7F99-2B4A-887A-CBCBB1894D3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Tree>
    <p:extLst>
      <p:ext uri="{BB962C8B-B14F-4D97-AF65-F5344CB8AC3E}">
        <p14:creationId xmlns:p14="http://schemas.microsoft.com/office/powerpoint/2010/main" val="1525279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67EE84-FA90-F048-BE34-262D4091903B}"/>
              </a:ext>
            </a:extLst>
          </p:cNvPr>
          <p:cNvSpPr/>
          <p:nvPr userDrawn="1"/>
        </p:nvSpPr>
        <p:spPr>
          <a:xfrm>
            <a:off x="0" y="0"/>
            <a:ext cx="6096000" cy="6858000"/>
          </a:xfrm>
          <a:prstGeom prst="rect">
            <a:avLst/>
          </a:prstGeom>
          <a:solidFill>
            <a:srgbClr val="154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04C3C2-9787-E940-96FB-F9FE96BC97C9}"/>
              </a:ext>
            </a:extLst>
          </p:cNvPr>
          <p:cNvSpPr>
            <a:spLocks noGrp="1"/>
          </p:cNvSpPr>
          <p:nvPr>
            <p:ph type="ctrTitle"/>
          </p:nvPr>
        </p:nvSpPr>
        <p:spPr>
          <a:xfrm>
            <a:off x="495358" y="1032734"/>
            <a:ext cx="5300664" cy="3255962"/>
          </a:xfrm>
        </p:spPr>
        <p:txBody>
          <a:bodyPr anchor="b">
            <a:normAutofit/>
          </a:bodyPr>
          <a:lstStyle>
            <a:lvl1pPr algn="l">
              <a:defRPr sz="4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B02FC7B-BC2F-E046-B777-77C923BDB4BF}"/>
              </a:ext>
            </a:extLst>
          </p:cNvPr>
          <p:cNvSpPr>
            <a:spLocks noGrp="1"/>
          </p:cNvSpPr>
          <p:nvPr>
            <p:ph type="subTitle" idx="1" hasCustomPrompt="1"/>
          </p:nvPr>
        </p:nvSpPr>
        <p:spPr>
          <a:xfrm>
            <a:off x="485775" y="4570743"/>
            <a:ext cx="5300664" cy="1739897"/>
          </a:xfr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Authors &amp; Affiliations</a:t>
            </a:r>
          </a:p>
        </p:txBody>
      </p:sp>
      <p:sp>
        <p:nvSpPr>
          <p:cNvPr id="8" name="Rectangle 7">
            <a:extLst>
              <a:ext uri="{FF2B5EF4-FFF2-40B4-BE49-F238E27FC236}">
                <a16:creationId xmlns:a16="http://schemas.microsoft.com/office/drawing/2014/main" id="{ABD73571-B3E4-DE42-9902-1FEBA637C67C}"/>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pic>
        <p:nvPicPr>
          <p:cNvPr id="19" name="Picture 18">
            <a:extLst>
              <a:ext uri="{FF2B5EF4-FFF2-40B4-BE49-F238E27FC236}">
                <a16:creationId xmlns:a16="http://schemas.microsoft.com/office/drawing/2014/main" id="{FE0615AD-8FBE-3E43-9E47-8226A0C1088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3182" y="170970"/>
            <a:ext cx="2210292" cy="731520"/>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C4259D6C-A1C2-1B4D-A240-86FD09AB956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212187" y="6356665"/>
            <a:ext cx="1615440" cy="365760"/>
          </a:xfrm>
          <a:prstGeom prst="rect">
            <a:avLst/>
          </a:prstGeom>
        </p:spPr>
      </p:pic>
    </p:spTree>
    <p:extLst>
      <p:ext uri="{BB962C8B-B14F-4D97-AF65-F5344CB8AC3E}">
        <p14:creationId xmlns:p14="http://schemas.microsoft.com/office/powerpoint/2010/main" val="2680008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3B66B617-154B-C54C-916F-2E3EDB88AD40}"/>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2" name="Title 1">
            <a:extLst>
              <a:ext uri="{FF2B5EF4-FFF2-40B4-BE49-F238E27FC236}">
                <a16:creationId xmlns:a16="http://schemas.microsoft.com/office/drawing/2014/main" id="{A6D0B1EF-4F8F-734F-A6F5-4BFA1D3E419D}"/>
              </a:ext>
            </a:extLst>
          </p:cNvPr>
          <p:cNvSpPr>
            <a:spLocks noGrp="1"/>
          </p:cNvSpPr>
          <p:nvPr>
            <p:ph type="title"/>
          </p:nvPr>
        </p:nvSpPr>
        <p:spPr/>
        <p:txBody>
          <a:bodyPr/>
          <a:lstStyle>
            <a:lvl1pPr>
              <a:defRPr>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6D54A78-A974-054E-9F5F-8441C1B19B45}"/>
              </a:ext>
            </a:extLst>
          </p:cNvPr>
          <p:cNvSpPr>
            <a:spLocks noGrp="1"/>
          </p:cNvSpPr>
          <p:nvPr>
            <p:ph idx="1"/>
          </p:nvPr>
        </p:nvSpPr>
        <p:spPr/>
        <p:txBody>
          <a:bodyPr>
            <a:normAutofit/>
          </a:bodyPr>
          <a:lstStyle>
            <a:lvl1pPr>
              <a:buClr>
                <a:srgbClr val="154578"/>
              </a:buClr>
              <a:defRPr sz="2400">
                <a:latin typeface="Tahoma" panose="020B0604030504040204" pitchFamily="34" charset="0"/>
                <a:ea typeface="Tahoma" panose="020B0604030504040204" pitchFamily="34" charset="0"/>
                <a:cs typeface="Tahoma" panose="020B0604030504040204" pitchFamily="34" charset="0"/>
              </a:defRPr>
            </a:lvl1pPr>
            <a:lvl2pPr marL="685800" indent="-228600">
              <a:buClr>
                <a:srgbClr val="154578"/>
              </a:buClr>
              <a:buFont typeface="System Font Regular"/>
              <a:buChar char="‒"/>
              <a:defRPr sz="2400">
                <a:latin typeface="Tahoma" panose="020B0604030504040204" pitchFamily="34" charset="0"/>
                <a:ea typeface="Tahoma" panose="020B0604030504040204" pitchFamily="34" charset="0"/>
                <a:cs typeface="Tahoma" panose="020B0604030504040204" pitchFamily="34" charset="0"/>
              </a:defRPr>
            </a:lvl2pPr>
            <a:lvl3pPr marL="1143000" indent="-228600">
              <a:buClr>
                <a:srgbClr val="154578"/>
              </a:buClr>
              <a:buFont typeface="Courier New" panose="02070309020205020404" pitchFamily="49" charset="0"/>
              <a:buChar char="o"/>
              <a:defRPr sz="2400">
                <a:latin typeface="Tahoma" panose="020B0604030504040204" pitchFamily="34" charset="0"/>
                <a:ea typeface="Tahoma" panose="020B0604030504040204" pitchFamily="34" charset="0"/>
                <a:cs typeface="Tahoma" panose="020B0604030504040204" pitchFamily="34" charset="0"/>
              </a:defRPr>
            </a:lvl3pPr>
            <a:lvl4pPr marL="1600200" indent="-228600">
              <a:buClr>
                <a:srgbClr val="154578"/>
              </a:buClr>
              <a:buFont typeface="Wingdings" pitchFamily="2" charset="2"/>
              <a:buChar char="§"/>
              <a:defRPr sz="2400">
                <a:latin typeface="Tahoma" panose="020B0604030504040204" pitchFamily="34" charset="0"/>
                <a:ea typeface="Tahoma" panose="020B0604030504040204" pitchFamily="34" charset="0"/>
                <a:cs typeface="Tahoma" panose="020B0604030504040204" pitchFamily="34" charset="0"/>
              </a:defRPr>
            </a:lvl4pPr>
            <a:lvl5pPr>
              <a:buClr>
                <a:srgbClr val="154578"/>
              </a:buClr>
              <a:defRPr sz="24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03FFD93-FE4D-D84D-B881-E66389239AA7}"/>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cxnSp>
        <p:nvCxnSpPr>
          <p:cNvPr id="9" name="Straight Connector 8">
            <a:extLst>
              <a:ext uri="{FF2B5EF4-FFF2-40B4-BE49-F238E27FC236}">
                <a16:creationId xmlns:a16="http://schemas.microsoft.com/office/drawing/2014/main" id="{37175014-10F5-3648-8431-EED04F69B866}"/>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1EE89859-A09C-8D4E-985F-81D5BF9932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10865" y="5947729"/>
            <a:ext cx="1154151" cy="822960"/>
          </a:xfrm>
          <a:prstGeom prst="rect">
            <a:avLst/>
          </a:prstGeom>
        </p:spPr>
      </p:pic>
      <p:sp>
        <p:nvSpPr>
          <p:cNvPr id="16" name="Rectangle 15">
            <a:extLst>
              <a:ext uri="{FF2B5EF4-FFF2-40B4-BE49-F238E27FC236}">
                <a16:creationId xmlns:a16="http://schemas.microsoft.com/office/drawing/2014/main" id="{6D9F3E1E-84EE-8D45-8BC6-C953E7BCA3F3}"/>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Tree>
    <p:extLst>
      <p:ext uri="{BB962C8B-B14F-4D97-AF65-F5344CB8AC3E}">
        <p14:creationId xmlns:p14="http://schemas.microsoft.com/office/powerpoint/2010/main" val="3885393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2.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D56D2A-DA1F-AE40-9BA3-336ADC5E51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F7827D-B12E-2F47-8C5F-C26A97D2EF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A356F8-D448-1441-9501-7BF1B3128D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F76742-9B88-9646-A1C9-33F60B794E5F}" type="datetimeFigureOut">
              <a:rPr lang="en-US" smtClean="0"/>
              <a:t>4/25/2024</a:t>
            </a:fld>
            <a:endParaRPr lang="en-US"/>
          </a:p>
        </p:txBody>
      </p:sp>
      <p:sp>
        <p:nvSpPr>
          <p:cNvPr id="5" name="Footer Placeholder 4">
            <a:extLst>
              <a:ext uri="{FF2B5EF4-FFF2-40B4-BE49-F238E27FC236}">
                <a16:creationId xmlns:a16="http://schemas.microsoft.com/office/drawing/2014/main" id="{69F351FE-43D5-6042-B65E-C810BA80CE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4BF078C-2072-CE4B-B33E-97C1D33EB1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F726C4-0B4F-C543-B26D-F6E5E2F5EDCC}" type="slidenum">
              <a:rPr lang="en-US" smtClean="0"/>
              <a:t>‹#›</a:t>
            </a:fld>
            <a:endParaRPr lang="en-US"/>
          </a:p>
        </p:txBody>
      </p:sp>
    </p:spTree>
    <p:extLst>
      <p:ext uri="{BB962C8B-B14F-4D97-AF65-F5344CB8AC3E}">
        <p14:creationId xmlns:p14="http://schemas.microsoft.com/office/powerpoint/2010/main" val="3232773449"/>
      </p:ext>
    </p:extLst>
  </p:cSld>
  <p:clrMap bg1="lt1" tx1="dk1" bg2="lt2" tx2="dk2" accent1="accent1" accent2="accent2" accent3="accent3" accent4="accent4" accent5="accent5" accent6="accent6" hlink="hlink" folHlink="folHlink"/>
  <p:sldLayoutIdLst>
    <p:sldLayoutId id="2147483661" r:id="rId1"/>
    <p:sldLayoutId id="2147483761" r:id="rId2"/>
    <p:sldLayoutId id="2147483663" r:id="rId3"/>
    <p:sldLayoutId id="2147483664" r:id="rId4"/>
    <p:sldLayoutId id="2147483665" r:id="rId5"/>
    <p:sldLayoutId id="2147483666" r:id="rId6"/>
    <p:sldLayoutId id="2147483667"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669" r:id="rId16"/>
    <p:sldLayoutId id="2147483670" r:id="rId17"/>
    <p:sldLayoutId id="2147483778" r:id="rId18"/>
    <p:sldLayoutId id="2147483672" r:id="rId19"/>
    <p:sldLayoutId id="2147483762" r:id="rId20"/>
    <p:sldLayoutId id="2147483735" r:id="rId21"/>
    <p:sldLayoutId id="2147483736" r:id="rId22"/>
    <p:sldLayoutId id="2147483737" r:id="rId23"/>
  </p:sldLayoutIdLst>
  <p:txStyles>
    <p:titleStyle>
      <a:lvl1pPr algn="l" defTabSz="914400" rtl="0" eaLnBrk="1" latinLnBrk="0" hangingPunct="1">
        <a:lnSpc>
          <a:spcPct val="90000"/>
        </a:lnSpc>
        <a:spcBef>
          <a:spcPct val="0"/>
        </a:spcBef>
        <a:buNone/>
        <a:defRPr sz="44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Clr>
          <a:srgbClr val="154578"/>
        </a:buClr>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Clr>
          <a:srgbClr val="154578"/>
        </a:buClr>
        <a:buFont typeface="System Font Regular"/>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Clr>
          <a:srgbClr val="154578"/>
        </a:buClr>
        <a:buFont typeface="Courier New" panose="02070309020205020404" pitchFamily="49" charset="0"/>
        <a:buChar char="o"/>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Clr>
          <a:srgbClr val="154578"/>
        </a:buClr>
        <a:buFont typeface="Wingdings" pitchFamily="2" charset="2"/>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Clr>
          <a:srgbClr val="154578"/>
        </a:buClr>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D56D2A-DA1F-AE40-9BA3-336ADC5E51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F7827D-B12E-2F47-8C5F-C26A97D2EF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A356F8-D448-1441-9501-7BF1B3128D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F76742-9B88-9646-A1C9-33F60B794E5F}" type="datetimeFigureOut">
              <a:rPr lang="en-US" smtClean="0"/>
              <a:t>4/25/2024</a:t>
            </a:fld>
            <a:endParaRPr lang="en-US"/>
          </a:p>
        </p:txBody>
      </p:sp>
      <p:sp>
        <p:nvSpPr>
          <p:cNvPr id="5" name="Footer Placeholder 4">
            <a:extLst>
              <a:ext uri="{FF2B5EF4-FFF2-40B4-BE49-F238E27FC236}">
                <a16:creationId xmlns:a16="http://schemas.microsoft.com/office/drawing/2014/main" id="{69F351FE-43D5-6042-B65E-C810BA80CE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4BF078C-2072-CE4B-B33E-97C1D33EB1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F726C4-0B4F-C543-B26D-F6E5E2F5EDCC}" type="slidenum">
              <a:rPr lang="en-US" smtClean="0"/>
              <a:t>‹#›</a:t>
            </a:fld>
            <a:endParaRPr lang="en-US"/>
          </a:p>
        </p:txBody>
      </p:sp>
    </p:spTree>
    <p:extLst>
      <p:ext uri="{BB962C8B-B14F-4D97-AF65-F5344CB8AC3E}">
        <p14:creationId xmlns:p14="http://schemas.microsoft.com/office/powerpoint/2010/main" val="1073001032"/>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xStyles>
    <p:titleStyle>
      <a:lvl1pPr algn="l" defTabSz="914400" rtl="0" eaLnBrk="1" latinLnBrk="0" hangingPunct="1">
        <a:lnSpc>
          <a:spcPct val="90000"/>
        </a:lnSpc>
        <a:spcBef>
          <a:spcPct val="0"/>
        </a:spcBef>
        <a:buNone/>
        <a:defRPr sz="44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Clr>
          <a:srgbClr val="154578"/>
        </a:buClr>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Clr>
          <a:srgbClr val="154578"/>
        </a:buClr>
        <a:buFont typeface="System Font Regular"/>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Clr>
          <a:srgbClr val="154578"/>
        </a:buClr>
        <a:buFont typeface="Courier New" panose="02070309020205020404" pitchFamily="49" charset="0"/>
        <a:buChar char="o"/>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Clr>
          <a:srgbClr val="154578"/>
        </a:buClr>
        <a:buFont typeface="Wingdings" pitchFamily="2" charset="2"/>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Clr>
          <a:srgbClr val="154578"/>
        </a:buClr>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F829D4-F208-D912-4478-F0C4CFDF84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97EFDB-9470-971F-3F3D-EC723B0ED2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89E2A8-CE1B-C4D9-FF76-6C50145C31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F347C8-568B-A54F-A639-9A015BA5A41A}" type="datetimeFigureOut">
              <a:rPr lang="en-US" smtClean="0"/>
              <a:t>4/25/2024</a:t>
            </a:fld>
            <a:endParaRPr lang="en-US"/>
          </a:p>
        </p:txBody>
      </p:sp>
      <p:sp>
        <p:nvSpPr>
          <p:cNvPr id="5" name="Footer Placeholder 4">
            <a:extLst>
              <a:ext uri="{FF2B5EF4-FFF2-40B4-BE49-F238E27FC236}">
                <a16:creationId xmlns:a16="http://schemas.microsoft.com/office/drawing/2014/main" id="{CDE11706-9F43-C675-1CE1-F8B7CE0D25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12B7E8-FF87-E4DD-3577-4496A982A8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CF27E4-0B4D-7C47-97AA-1A0C6AE709C5}" type="slidenum">
              <a:rPr lang="en-US" smtClean="0"/>
              <a:t>‹#›</a:t>
            </a:fld>
            <a:endParaRPr lang="en-US"/>
          </a:p>
        </p:txBody>
      </p:sp>
    </p:spTree>
    <p:extLst>
      <p:ext uri="{BB962C8B-B14F-4D97-AF65-F5344CB8AC3E}">
        <p14:creationId xmlns:p14="http://schemas.microsoft.com/office/powerpoint/2010/main" val="1111173851"/>
      </p:ext>
    </p:extLst>
  </p:cSld>
  <p:clrMap bg1="lt1" tx1="dk1" bg2="lt2" tx2="dk2" accent1="accent1" accent2="accent2" accent3="accent3" accent4="accent4" accent5="accent5" accent6="accent6" hlink="hlink" folHlink="folHlink"/>
  <p:sldLayoutIdLst>
    <p:sldLayoutId id="2147483649" r:id="rId1"/>
    <p:sldLayoutId id="2147483773"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5.xml"/><Relationship Id="rId1" Type="http://schemas.openxmlformats.org/officeDocument/2006/relationships/video" Target="https://www.youtube.com/embed/H4IQS61R-bc?start=6&amp;feature=oembed" TargetMode="Externa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hyperlink" Target="https://data-feminism.mitpress.mit.edu/" TargetMode="External"/><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5.xml"/><Relationship Id="rId5" Type="http://schemas.openxmlformats.org/officeDocument/2006/relationships/image" Target="../media/image20.jpe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hyperlink" Target="https://creativecommons.org/licenses/by-nc-sa/3.0/" TargetMode="External"/><Relationship Id="rId4" Type="http://schemas.openxmlformats.org/officeDocument/2006/relationships/hyperlink" Target="http://www.duperrin.com/english/2015/06/30/collaboration-is-a-collective-activity-and-why-you-should-care/" TargetMode="Externa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hyperlink" Target="https://ectacenter.org/portal/acronyms.asp"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hyperlink" Target="https://parentnetworkwnyorg-my.sharepoint.com/:b:/g/personal/srb_parentnetworkwny_org/Ea_mplmy6gFBrI2OxTUzmQkBSn1PYl6PskrYWhpJq5XDdQ?e=dF574F" TargetMode="External"/><Relationship Id="rId4" Type="http://schemas.openxmlformats.org/officeDocument/2006/relationships/hyperlink" Target="https://parentnetworkwnyorg-my.sharepoint.com/:w:/g/personal/srb_parentnetworkwny_org/EUwIxZIiviFPrAk-hD1T08MBt2rcu5MV06frpIBbB9zmNg?e=Erx3cI"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8334E-6C98-6746-9080-918888B03E0B}"/>
              </a:ext>
            </a:extLst>
          </p:cNvPr>
          <p:cNvSpPr>
            <a:spLocks noGrp="1"/>
          </p:cNvSpPr>
          <p:nvPr>
            <p:ph type="ctrTitle"/>
          </p:nvPr>
        </p:nvSpPr>
        <p:spPr>
          <a:xfrm>
            <a:off x="379635" y="826044"/>
            <a:ext cx="5388403" cy="3590637"/>
          </a:xfrm>
        </p:spPr>
        <p:txBody>
          <a:bodyPr>
            <a:normAutofit/>
          </a:bodyPr>
          <a:lstStyle/>
          <a:p>
            <a:pPr marL="0" marR="0" algn="ctr">
              <a:lnSpc>
                <a:spcPct val="107000"/>
              </a:lnSpc>
              <a:spcBef>
                <a:spcPts val="0"/>
              </a:spcBef>
              <a:spcAft>
                <a:spcPts val="0"/>
              </a:spcAft>
            </a:pPr>
            <a:r>
              <a:rPr lang="en-US" sz="3800" b="1" i="1" dirty="0"/>
              <a:t>The What, Why and How: The Critical Need to have Families at the "Table"</a:t>
            </a:r>
            <a:endParaRPr lang="en-US" sz="3800" dirty="0">
              <a:solidFill>
                <a:srgbClr val="FF0000"/>
              </a:solidFill>
            </a:endParaRPr>
          </a:p>
        </p:txBody>
      </p:sp>
      <p:sp>
        <p:nvSpPr>
          <p:cNvPr id="4" name="TextBox 3">
            <a:extLst>
              <a:ext uri="{FF2B5EF4-FFF2-40B4-BE49-F238E27FC236}">
                <a16:creationId xmlns:a16="http://schemas.microsoft.com/office/drawing/2014/main" id="{276EE586-2C91-CE8A-D2C7-0A17E88A12A8}"/>
              </a:ext>
            </a:extLst>
          </p:cNvPr>
          <p:cNvSpPr txBox="1"/>
          <p:nvPr/>
        </p:nvSpPr>
        <p:spPr>
          <a:xfrm>
            <a:off x="463759" y="4419600"/>
            <a:ext cx="5388402" cy="2246769"/>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Grace Kelley, </a:t>
            </a:r>
            <a:r>
              <a:rPr lang="en-US" sz="2800" dirty="0" err="1">
                <a:latin typeface="Tahoma" panose="020B0604030504040204" pitchFamily="34" charset="0"/>
                <a:ea typeface="Tahoma" panose="020B0604030504040204" pitchFamily="34" charset="0"/>
                <a:cs typeface="Tahoma" panose="020B0604030504040204" pitchFamily="34" charset="0"/>
              </a:rPr>
              <a:t>DaSy</a:t>
            </a:r>
            <a:endParaRPr lang="en-US" sz="2800" dirty="0">
              <a:latin typeface="Tahoma" panose="020B0604030504040204" pitchFamily="34" charset="0"/>
              <a:ea typeface="Tahoma" panose="020B0604030504040204" pitchFamily="34" charset="0"/>
              <a:cs typeface="Tahoma" panose="020B0604030504040204" pitchFamily="34" charset="0"/>
            </a:endParaRPr>
          </a:p>
          <a:p>
            <a:r>
              <a:rPr lang="en-US" sz="2800" dirty="0">
                <a:latin typeface="Tahoma" panose="020B0604030504040204" pitchFamily="34" charset="0"/>
                <a:ea typeface="Tahoma" panose="020B0604030504040204" pitchFamily="34" charset="0"/>
                <a:cs typeface="Tahoma" panose="020B0604030504040204" pitchFamily="34" charset="0"/>
              </a:rPr>
              <a:t>Michelle Lewis, </a:t>
            </a:r>
            <a:r>
              <a:rPr lang="en-US" sz="2800" dirty="0" err="1">
                <a:latin typeface="Tahoma" panose="020B0604030504040204" pitchFamily="34" charset="0"/>
                <a:ea typeface="Tahoma" panose="020B0604030504040204" pitchFamily="34" charset="0"/>
                <a:cs typeface="Tahoma" panose="020B0604030504040204" pitchFamily="34" charset="0"/>
              </a:rPr>
              <a:t>DaSy</a:t>
            </a:r>
            <a:endParaRPr lang="en-US" sz="2800" dirty="0">
              <a:latin typeface="Tahoma" panose="020B0604030504040204" pitchFamily="34" charset="0"/>
              <a:ea typeface="Tahoma" panose="020B0604030504040204" pitchFamily="34" charset="0"/>
              <a:cs typeface="Tahoma" panose="020B0604030504040204" pitchFamily="34" charset="0"/>
            </a:endParaRPr>
          </a:p>
          <a:p>
            <a:r>
              <a:rPr lang="en-US" sz="2800" dirty="0">
                <a:latin typeface="Tahoma" panose="020B0604030504040204" pitchFamily="34" charset="0"/>
                <a:ea typeface="Tahoma" panose="020B0604030504040204" pitchFamily="34" charset="0"/>
                <a:cs typeface="Tahoma" panose="020B0604030504040204" pitchFamily="34" charset="0"/>
              </a:rPr>
              <a:t>Susan Barlow, CPIR</a:t>
            </a:r>
          </a:p>
          <a:p>
            <a:endParaRPr lang="en-US" sz="2800" dirty="0"/>
          </a:p>
          <a:p>
            <a:endParaRPr lang="en-US" sz="2800" dirty="0"/>
          </a:p>
        </p:txBody>
      </p:sp>
      <p:sp>
        <p:nvSpPr>
          <p:cNvPr id="5" name="TextBox 4">
            <a:extLst>
              <a:ext uri="{FF2B5EF4-FFF2-40B4-BE49-F238E27FC236}">
                <a16:creationId xmlns:a16="http://schemas.microsoft.com/office/drawing/2014/main" id="{94C0DA14-1498-48AE-9C65-4E9142377D97}"/>
              </a:ext>
            </a:extLst>
          </p:cNvPr>
          <p:cNvSpPr txBox="1"/>
          <p:nvPr/>
        </p:nvSpPr>
        <p:spPr>
          <a:xfrm>
            <a:off x="5852161" y="5923280"/>
            <a:ext cx="5659119" cy="646331"/>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Region A Parent Center Conference</a:t>
            </a:r>
          </a:p>
          <a:p>
            <a:r>
              <a:rPr lang="en-US" dirty="0">
                <a:latin typeface="Tahoma" panose="020B0604030504040204" pitchFamily="34" charset="0"/>
                <a:ea typeface="Tahoma" panose="020B0604030504040204" pitchFamily="34" charset="0"/>
                <a:cs typeface="Tahoma" panose="020B0604030504040204" pitchFamily="34" charset="0"/>
              </a:rPr>
              <a:t>October 17-19, 2023</a:t>
            </a:r>
          </a:p>
        </p:txBody>
      </p:sp>
      <p:pic>
        <p:nvPicPr>
          <p:cNvPr id="14" name="Picture 13" descr="Photo of happy kids holding hands&#10;">
            <a:extLst>
              <a:ext uri="{FF2B5EF4-FFF2-40B4-BE49-F238E27FC236}">
                <a16:creationId xmlns:a16="http://schemas.microsoft.com/office/drawing/2014/main" id="{CD11E601-3F7B-4343-8069-8F7DBEB137C9}"/>
              </a:ext>
            </a:extLst>
          </p:cNvPr>
          <p:cNvPicPr>
            <a:picLocks noChangeAspect="1"/>
          </p:cNvPicPr>
          <p:nvPr/>
        </p:nvPicPr>
        <p:blipFill rotWithShape="1">
          <a:blip r:embed="rId3"/>
          <a:srcRect b="2286"/>
          <a:stretch/>
        </p:blipFill>
        <p:spPr>
          <a:xfrm>
            <a:off x="6096000" y="0"/>
            <a:ext cx="6101148" cy="5584371"/>
          </a:xfrm>
          <a:prstGeom prst="rect">
            <a:avLst/>
          </a:prstGeom>
        </p:spPr>
      </p:pic>
    </p:spTree>
    <p:extLst>
      <p:ext uri="{BB962C8B-B14F-4D97-AF65-F5344CB8AC3E}">
        <p14:creationId xmlns:p14="http://schemas.microsoft.com/office/powerpoint/2010/main" val="3053944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D1165-662E-C273-8697-4E5892AA91E7}"/>
              </a:ext>
            </a:extLst>
          </p:cNvPr>
          <p:cNvSpPr>
            <a:spLocks noGrp="1"/>
          </p:cNvSpPr>
          <p:nvPr>
            <p:ph type="title"/>
          </p:nvPr>
        </p:nvSpPr>
        <p:spPr/>
        <p:txBody>
          <a:bodyPr/>
          <a:lstStyle/>
          <a:p>
            <a:r>
              <a:rPr lang="en-US" dirty="0">
                <a:latin typeface="Tahoma"/>
                <a:ea typeface="Tahoma"/>
                <a:cs typeface="Tahoma"/>
              </a:rPr>
              <a:t>Building High-Quality Systems</a:t>
            </a:r>
            <a:endParaRPr lang="en-US" dirty="0"/>
          </a:p>
        </p:txBody>
      </p:sp>
      <p:pic>
        <p:nvPicPr>
          <p:cNvPr id="6" name="Picture 5" descr="Diagram&#10;&#10;Description automatically generated">
            <a:extLst>
              <a:ext uri="{FF2B5EF4-FFF2-40B4-BE49-F238E27FC236}">
                <a16:creationId xmlns:a16="http://schemas.microsoft.com/office/drawing/2014/main" id="{95555A13-3B3E-F5D2-5D5C-C33023A2D4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1871744"/>
            <a:ext cx="5486400" cy="4692315"/>
          </a:xfrm>
          <a:prstGeom prst="rect">
            <a:avLst/>
          </a:prstGeom>
        </p:spPr>
      </p:pic>
    </p:spTree>
    <p:extLst>
      <p:ext uri="{BB962C8B-B14F-4D97-AF65-F5344CB8AC3E}">
        <p14:creationId xmlns:p14="http://schemas.microsoft.com/office/powerpoint/2010/main" val="22807455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8CE41-E7E0-2E4E-B02F-223C4BFA485A}"/>
              </a:ext>
            </a:extLst>
          </p:cNvPr>
          <p:cNvSpPr>
            <a:spLocks noGrp="1"/>
          </p:cNvSpPr>
          <p:nvPr>
            <p:ph type="title"/>
          </p:nvPr>
        </p:nvSpPr>
        <p:spPr/>
        <p:txBody>
          <a:bodyPr/>
          <a:lstStyle/>
          <a:p>
            <a:r>
              <a:rPr lang="en-US" dirty="0">
                <a:latin typeface="Tahoma"/>
                <a:ea typeface="Tahoma"/>
                <a:cs typeface="Tahoma"/>
              </a:rPr>
              <a:t>Systems Change is lasting change</a:t>
            </a:r>
          </a:p>
        </p:txBody>
      </p:sp>
      <p:sp>
        <p:nvSpPr>
          <p:cNvPr id="3" name="Content Placeholder 2">
            <a:extLst>
              <a:ext uri="{FF2B5EF4-FFF2-40B4-BE49-F238E27FC236}">
                <a16:creationId xmlns:a16="http://schemas.microsoft.com/office/drawing/2014/main" id="{CC72BBE5-1980-6845-9E68-C274E9D90E06}"/>
              </a:ext>
            </a:extLst>
          </p:cNvPr>
          <p:cNvSpPr>
            <a:spLocks noGrp="1"/>
          </p:cNvSpPr>
          <p:nvPr>
            <p:ph idx="1"/>
          </p:nvPr>
        </p:nvSpPr>
        <p:spPr>
          <a:xfrm>
            <a:off x="456617" y="1825625"/>
            <a:ext cx="5863010" cy="4526392"/>
          </a:xfrm>
        </p:spPr>
        <p:txBody>
          <a:bodyPr vert="horz" lIns="91440" tIns="45720" rIns="91440" bIns="45720" rtlCol="0" anchor="t">
            <a:normAutofit/>
          </a:bodyPr>
          <a:lstStyle/>
          <a:p>
            <a:pPr marL="0" indent="0">
              <a:lnSpc>
                <a:spcPct val="100000"/>
              </a:lnSpc>
              <a:buNone/>
            </a:pPr>
            <a:r>
              <a:rPr lang="en-US" dirty="0">
                <a:latin typeface="Tahoma"/>
                <a:ea typeface="Tahoma"/>
                <a:cs typeface="Tahoma"/>
              </a:rPr>
              <a:t>That alters underlying structures, which can include:</a:t>
            </a:r>
            <a:endParaRPr lang="en-US" dirty="0"/>
          </a:p>
          <a:p>
            <a:pPr>
              <a:lnSpc>
                <a:spcPct val="100000"/>
              </a:lnSpc>
            </a:pPr>
            <a:r>
              <a:rPr lang="en-US" dirty="0">
                <a:latin typeface="Tahoma"/>
                <a:ea typeface="Tahoma"/>
                <a:cs typeface="Tahoma"/>
              </a:rPr>
              <a:t>policies, </a:t>
            </a:r>
            <a:endParaRPr lang="en-US" dirty="0"/>
          </a:p>
          <a:p>
            <a:pPr>
              <a:lnSpc>
                <a:spcPct val="100000"/>
              </a:lnSpc>
            </a:pPr>
            <a:r>
              <a:rPr lang="en-US" dirty="0">
                <a:latin typeface="Tahoma"/>
                <a:ea typeface="Tahoma"/>
                <a:cs typeface="Tahoma"/>
              </a:rPr>
              <a:t>routines, </a:t>
            </a:r>
            <a:endParaRPr lang="en-US" dirty="0"/>
          </a:p>
          <a:p>
            <a:pPr>
              <a:lnSpc>
                <a:spcPct val="100000"/>
              </a:lnSpc>
            </a:pPr>
            <a:r>
              <a:rPr lang="en-US" dirty="0">
                <a:latin typeface="Tahoma"/>
                <a:ea typeface="Tahoma"/>
                <a:cs typeface="Tahoma"/>
              </a:rPr>
              <a:t>relationships, </a:t>
            </a:r>
            <a:endParaRPr lang="en-US" dirty="0"/>
          </a:p>
          <a:p>
            <a:pPr>
              <a:lnSpc>
                <a:spcPct val="100000"/>
              </a:lnSpc>
            </a:pPr>
            <a:r>
              <a:rPr lang="en-US" dirty="0">
                <a:latin typeface="Tahoma"/>
                <a:ea typeface="Tahoma"/>
                <a:cs typeface="Tahoma"/>
              </a:rPr>
              <a:t>resources,</a:t>
            </a:r>
            <a:endParaRPr lang="en-US" dirty="0"/>
          </a:p>
          <a:p>
            <a:pPr>
              <a:lnSpc>
                <a:spcPct val="100000"/>
              </a:lnSpc>
            </a:pPr>
            <a:r>
              <a:rPr lang="en-US" dirty="0">
                <a:latin typeface="Tahoma"/>
                <a:ea typeface="Tahoma"/>
                <a:cs typeface="Tahoma"/>
              </a:rPr>
              <a:t>power structures and</a:t>
            </a:r>
            <a:endParaRPr lang="en-US" dirty="0"/>
          </a:p>
          <a:p>
            <a:pPr>
              <a:lnSpc>
                <a:spcPct val="100000"/>
              </a:lnSpc>
            </a:pPr>
            <a:r>
              <a:rPr lang="en-US" dirty="0">
                <a:latin typeface="Tahoma"/>
                <a:ea typeface="Tahoma"/>
                <a:cs typeface="Tahoma"/>
              </a:rPr>
              <a:t>values.</a:t>
            </a:r>
            <a:endParaRPr lang="en-US" dirty="0"/>
          </a:p>
        </p:txBody>
      </p:sp>
      <p:pic>
        <p:nvPicPr>
          <p:cNvPr id="6" name="Picture 6">
            <a:extLst>
              <a:ext uri="{FF2B5EF4-FFF2-40B4-BE49-F238E27FC236}">
                <a16:creationId xmlns:a16="http://schemas.microsoft.com/office/drawing/2014/main" id="{DB5665A6-D528-C59A-5054-DF157F663757}"/>
              </a:ext>
            </a:extLst>
          </p:cNvPr>
          <p:cNvPicPr>
            <a:picLocks noChangeAspect="1"/>
          </p:cNvPicPr>
          <p:nvPr/>
        </p:nvPicPr>
        <p:blipFill>
          <a:blip r:embed="rId3"/>
          <a:stretch>
            <a:fillRect/>
          </a:stretch>
        </p:blipFill>
        <p:spPr>
          <a:xfrm>
            <a:off x="7124611" y="1825625"/>
            <a:ext cx="2859145" cy="4317206"/>
          </a:xfrm>
          <a:prstGeom prst="rect">
            <a:avLst/>
          </a:prstGeom>
        </p:spPr>
      </p:pic>
    </p:spTree>
    <p:extLst>
      <p:ext uri="{BB962C8B-B14F-4D97-AF65-F5344CB8AC3E}">
        <p14:creationId xmlns:p14="http://schemas.microsoft.com/office/powerpoint/2010/main" val="1752311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8CE41-E7E0-2E4E-B02F-223C4BFA485A}"/>
              </a:ext>
            </a:extLst>
          </p:cNvPr>
          <p:cNvSpPr>
            <a:spLocks noGrp="1"/>
          </p:cNvSpPr>
          <p:nvPr>
            <p:ph type="title"/>
          </p:nvPr>
        </p:nvSpPr>
        <p:spPr>
          <a:xfrm>
            <a:off x="1200614" y="309369"/>
            <a:ext cx="9967332" cy="1102539"/>
          </a:xfrm>
        </p:spPr>
        <p:txBody>
          <a:bodyPr>
            <a:normAutofit fontScale="90000"/>
          </a:bodyPr>
          <a:lstStyle/>
          <a:p>
            <a:r>
              <a:rPr lang="en-US" dirty="0">
                <a:latin typeface="Tahoma"/>
                <a:ea typeface="Tahoma"/>
                <a:cs typeface="Tahoma"/>
              </a:rPr>
              <a:t>Unfortunately, systems change doesn’t just happen like magic!</a:t>
            </a:r>
            <a:endParaRPr lang="en-US" dirty="0"/>
          </a:p>
        </p:txBody>
      </p:sp>
      <p:pic>
        <p:nvPicPr>
          <p:cNvPr id="11" name="Picture 10" descr="A picture containing diagram&#10;&#10;Description automatically generated">
            <a:extLst>
              <a:ext uri="{FF2B5EF4-FFF2-40B4-BE49-F238E27FC236}">
                <a16:creationId xmlns:a16="http://schemas.microsoft.com/office/drawing/2014/main" id="{A94E8880-FBE7-5C0B-B9B0-023025E92F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4917" y="1904658"/>
            <a:ext cx="5576307" cy="4482493"/>
          </a:xfrm>
          <a:prstGeom prst="rect">
            <a:avLst/>
          </a:prstGeom>
        </p:spPr>
      </p:pic>
    </p:spTree>
    <p:extLst>
      <p:ext uri="{BB962C8B-B14F-4D97-AF65-F5344CB8AC3E}">
        <p14:creationId xmlns:p14="http://schemas.microsoft.com/office/powerpoint/2010/main" val="22700403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257E3-7336-8E62-6B37-372D9B0365E4}"/>
              </a:ext>
            </a:extLst>
          </p:cNvPr>
          <p:cNvSpPr>
            <a:spLocks noGrp="1"/>
          </p:cNvSpPr>
          <p:nvPr>
            <p:ph type="title"/>
          </p:nvPr>
        </p:nvSpPr>
        <p:spPr/>
        <p:txBody>
          <a:bodyPr/>
          <a:lstStyle/>
          <a:p>
            <a:r>
              <a:rPr lang="en-US" dirty="0">
                <a:latin typeface="Tahoma"/>
                <a:ea typeface="Tahoma"/>
                <a:cs typeface="Tahoma"/>
              </a:rPr>
              <a:t>Importance of IDEA Data</a:t>
            </a:r>
          </a:p>
        </p:txBody>
      </p:sp>
      <p:pic>
        <p:nvPicPr>
          <p:cNvPr id="9" name="Online Media 8" title="The Importance of High-Quality IDEA Data">
            <a:hlinkClick r:id="" action="ppaction://media"/>
            <a:extLst>
              <a:ext uri="{FF2B5EF4-FFF2-40B4-BE49-F238E27FC236}">
                <a16:creationId xmlns:a16="http://schemas.microsoft.com/office/drawing/2014/main" id="{C69832CD-D737-2E32-7D51-50BF13A18E7C}"/>
              </a:ext>
            </a:extLst>
          </p:cNvPr>
          <p:cNvPicPr>
            <a:picLocks noRot="1" noChangeAspect="1"/>
          </p:cNvPicPr>
          <p:nvPr>
            <a:videoFile r:link="rId1"/>
          </p:nvPr>
        </p:nvPicPr>
        <p:blipFill>
          <a:blip r:embed="rId4"/>
          <a:stretch>
            <a:fillRect/>
          </a:stretch>
        </p:blipFill>
        <p:spPr>
          <a:xfrm>
            <a:off x="2247756" y="1791022"/>
            <a:ext cx="7696488" cy="4348516"/>
          </a:xfrm>
          <a:prstGeom prst="rect">
            <a:avLst/>
          </a:prstGeom>
        </p:spPr>
      </p:pic>
    </p:spTree>
    <p:extLst>
      <p:ext uri="{BB962C8B-B14F-4D97-AF65-F5344CB8AC3E}">
        <p14:creationId xmlns:p14="http://schemas.microsoft.com/office/powerpoint/2010/main" val="115294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01E6D1-39BE-6C01-A31E-790C0E3CC2FA}"/>
              </a:ext>
            </a:extLst>
          </p:cNvPr>
          <p:cNvSpPr>
            <a:spLocks noGrp="1"/>
          </p:cNvSpPr>
          <p:nvPr>
            <p:ph type="title"/>
          </p:nvPr>
        </p:nvSpPr>
        <p:spPr>
          <a:xfrm>
            <a:off x="839788" y="457200"/>
            <a:ext cx="4335716" cy="1233804"/>
          </a:xfrm>
        </p:spPr>
        <p:txBody>
          <a:bodyPr>
            <a:normAutofit/>
          </a:bodyPr>
          <a:lstStyle/>
          <a:p>
            <a:r>
              <a:rPr lang="en-US" sz="4000" dirty="0"/>
              <a:t>Engage in a Cycle of Inquiry</a:t>
            </a:r>
          </a:p>
        </p:txBody>
      </p:sp>
      <p:sp>
        <p:nvSpPr>
          <p:cNvPr id="12" name="TextBox 11">
            <a:extLst>
              <a:ext uri="{FF2B5EF4-FFF2-40B4-BE49-F238E27FC236}">
                <a16:creationId xmlns:a16="http://schemas.microsoft.com/office/drawing/2014/main" id="{51C28BA7-FCCC-2B4E-1DB7-8583EF5527F8}"/>
              </a:ext>
            </a:extLst>
          </p:cNvPr>
          <p:cNvSpPr txBox="1"/>
          <p:nvPr/>
        </p:nvSpPr>
        <p:spPr>
          <a:xfrm>
            <a:off x="695205" y="1888664"/>
            <a:ext cx="5193531"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Inquiry is </a:t>
            </a:r>
            <a:r>
              <a:rPr kumimoji="0" lang="en-US" sz="24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cyclical process </a:t>
            </a:r>
            <a:r>
              <a:rPr kumimoji="0" lang="en-US"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that takes time, and it’s important for data teams and communities to work together throughout.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Applying an </a:t>
            </a:r>
            <a:r>
              <a:rPr kumimoji="0" lang="en-US" sz="24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equity-focused approach to inquiry </a:t>
            </a:r>
            <a:r>
              <a:rPr kumimoji="0" lang="en-US"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prompts data teams to reexamine and assess power dynamics, policies, practices, mental models, and beliefs, that perpetuate systemic barriers and inequalities.</a:t>
            </a:r>
          </a:p>
        </p:txBody>
      </p:sp>
      <p:pic>
        <p:nvPicPr>
          <p:cNvPr id="7" name="Picture 2" descr="Data Life Cycle Circle, with Equity in the middle.">
            <a:extLst>
              <a:ext uri="{FF2B5EF4-FFF2-40B4-BE49-F238E27FC236}">
                <a16:creationId xmlns:a16="http://schemas.microsoft.com/office/drawing/2014/main" id="{D46391AE-37C4-973E-53B7-111C87AF963D}"/>
              </a:ext>
            </a:extLst>
          </p:cNvPr>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t="-886" b="-446"/>
          <a:stretch/>
        </p:blipFill>
        <p:spPr bwMode="auto">
          <a:xfrm>
            <a:off x="6096000" y="0"/>
            <a:ext cx="5649532" cy="57248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A4ADF8A-0AAB-F3D2-6B42-D006FD19CBEF}"/>
              </a:ext>
            </a:extLst>
          </p:cNvPr>
          <p:cNvSpPr txBox="1"/>
          <p:nvPr/>
        </p:nvSpPr>
        <p:spPr>
          <a:xfrm>
            <a:off x="6410279" y="5600643"/>
            <a:ext cx="564837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ea typeface="Calibri"/>
                <a:cs typeface="Calibri"/>
              </a:rPr>
              <a:t>Draft representation of Embedding Equity in the Data Lifecycle. Will be available from dasycenter.org.</a:t>
            </a:r>
          </a:p>
        </p:txBody>
      </p:sp>
    </p:spTree>
    <p:extLst>
      <p:ext uri="{BB962C8B-B14F-4D97-AF65-F5344CB8AC3E}">
        <p14:creationId xmlns:p14="http://schemas.microsoft.com/office/powerpoint/2010/main" val="2773650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8CE41-E7E0-2E4E-B02F-223C4BFA485A}"/>
              </a:ext>
            </a:extLst>
          </p:cNvPr>
          <p:cNvSpPr>
            <a:spLocks noGrp="1"/>
          </p:cNvSpPr>
          <p:nvPr>
            <p:ph type="title"/>
          </p:nvPr>
        </p:nvSpPr>
        <p:spPr/>
        <p:txBody>
          <a:bodyPr/>
          <a:lstStyle/>
          <a:p>
            <a:r>
              <a:rPr lang="en-US" dirty="0"/>
              <a:t>Reasons to Collect and Use Data</a:t>
            </a:r>
          </a:p>
        </p:txBody>
      </p:sp>
      <p:sp>
        <p:nvSpPr>
          <p:cNvPr id="3" name="Content Placeholder 2">
            <a:extLst>
              <a:ext uri="{FF2B5EF4-FFF2-40B4-BE49-F238E27FC236}">
                <a16:creationId xmlns:a16="http://schemas.microsoft.com/office/drawing/2014/main" id="{CC72BBE5-1980-6845-9E68-C274E9D90E06}"/>
              </a:ext>
            </a:extLst>
          </p:cNvPr>
          <p:cNvSpPr>
            <a:spLocks noGrp="1"/>
          </p:cNvSpPr>
          <p:nvPr>
            <p:ph idx="1"/>
          </p:nvPr>
        </p:nvSpPr>
        <p:spPr/>
        <p:txBody>
          <a:bodyPr vert="horz" lIns="91440" tIns="45720" rIns="91440" bIns="45720" rtlCol="0" anchor="t">
            <a:normAutofit/>
          </a:bodyPr>
          <a:lstStyle/>
          <a:p>
            <a:pPr fontAlgn="base">
              <a:lnSpc>
                <a:spcPct val="100000"/>
              </a:lnSpc>
              <a:spcAft>
                <a:spcPts val="600"/>
              </a:spcAft>
            </a:pPr>
            <a:r>
              <a:rPr lang="en-US">
                <a:latin typeface="Tahoma"/>
                <a:ea typeface="Tahoma"/>
                <a:cs typeface="Tahoma"/>
              </a:rPr>
              <a:t>Assess and improve quality of services that benefit children and families</a:t>
            </a:r>
          </a:p>
          <a:p>
            <a:pPr fontAlgn="base">
              <a:lnSpc>
                <a:spcPct val="100000"/>
              </a:lnSpc>
              <a:spcAft>
                <a:spcPts val="600"/>
              </a:spcAft>
            </a:pPr>
            <a:r>
              <a:rPr lang="en-US">
                <a:latin typeface="Tahoma"/>
                <a:ea typeface="Tahoma"/>
                <a:cs typeface="Tahoma"/>
              </a:rPr>
              <a:t>Examine disparities in access, services and supports</a:t>
            </a:r>
          </a:p>
          <a:p>
            <a:pPr fontAlgn="base">
              <a:lnSpc>
                <a:spcPct val="100000"/>
              </a:lnSpc>
              <a:spcAft>
                <a:spcPts val="600"/>
              </a:spcAft>
            </a:pPr>
            <a:r>
              <a:rPr lang="en-US">
                <a:latin typeface="Tahoma"/>
                <a:ea typeface="Tahoma"/>
                <a:cs typeface="Tahoma"/>
              </a:rPr>
              <a:t>Advocate for federal, state, and local policy change and investments</a:t>
            </a:r>
          </a:p>
          <a:p>
            <a:pPr fontAlgn="base">
              <a:lnSpc>
                <a:spcPct val="100000"/>
              </a:lnSpc>
              <a:spcAft>
                <a:spcPts val="600"/>
              </a:spcAft>
            </a:pPr>
            <a:r>
              <a:rPr lang="en-US">
                <a:latin typeface="Tahoma"/>
                <a:ea typeface="Tahoma"/>
                <a:cs typeface="Tahoma"/>
              </a:rPr>
              <a:t>Increase public awareness and understanding</a:t>
            </a:r>
          </a:p>
          <a:p>
            <a:pPr fontAlgn="base">
              <a:lnSpc>
                <a:spcPct val="100000"/>
              </a:lnSpc>
              <a:spcAft>
                <a:spcPts val="600"/>
              </a:spcAft>
            </a:pPr>
            <a:r>
              <a:rPr lang="en-US">
                <a:latin typeface="Tahoma"/>
                <a:ea typeface="Tahoma"/>
                <a:cs typeface="Tahoma"/>
              </a:rPr>
              <a:t>Build trust within and across communities and systems</a:t>
            </a:r>
          </a:p>
          <a:p>
            <a:pPr fontAlgn="base">
              <a:lnSpc>
                <a:spcPct val="100000"/>
              </a:lnSpc>
              <a:spcAft>
                <a:spcPts val="600"/>
              </a:spcAft>
            </a:pPr>
            <a:r>
              <a:rPr lang="en-US">
                <a:latin typeface="Tahoma"/>
                <a:ea typeface="Tahoma"/>
                <a:cs typeface="Tahoma"/>
              </a:rPr>
              <a:t>Achieve positive and equitable outcomes for children and families</a:t>
            </a:r>
          </a:p>
        </p:txBody>
      </p:sp>
    </p:spTree>
    <p:extLst>
      <p:ext uri="{BB962C8B-B14F-4D97-AF65-F5344CB8AC3E}">
        <p14:creationId xmlns:p14="http://schemas.microsoft.com/office/powerpoint/2010/main" val="20517942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DDFC0-898B-4FB1-8E24-D8A1C0A79DE4}"/>
              </a:ext>
            </a:extLst>
          </p:cNvPr>
          <p:cNvSpPr>
            <a:spLocks noGrp="1"/>
          </p:cNvSpPr>
          <p:nvPr>
            <p:ph type="title"/>
          </p:nvPr>
        </p:nvSpPr>
        <p:spPr/>
        <p:txBody>
          <a:bodyPr/>
          <a:lstStyle/>
          <a:p>
            <a:r>
              <a:rPr lang="en-US" dirty="0"/>
              <a:t>How can data help?</a:t>
            </a:r>
          </a:p>
        </p:txBody>
      </p:sp>
      <p:sp>
        <p:nvSpPr>
          <p:cNvPr id="3" name="Content Placeholder 2">
            <a:extLst>
              <a:ext uri="{FF2B5EF4-FFF2-40B4-BE49-F238E27FC236}">
                <a16:creationId xmlns:a16="http://schemas.microsoft.com/office/drawing/2014/main" id="{F05DFD7C-51FE-4E10-86FC-A43347A8FE63}"/>
              </a:ext>
            </a:extLst>
          </p:cNvPr>
          <p:cNvSpPr>
            <a:spLocks noGrp="1"/>
          </p:cNvSpPr>
          <p:nvPr>
            <p:ph idx="1"/>
          </p:nvPr>
        </p:nvSpPr>
        <p:spPr>
          <a:xfrm>
            <a:off x="915202" y="1825624"/>
            <a:ext cx="6120539" cy="4506164"/>
          </a:xfrm>
        </p:spPr>
        <p:txBody>
          <a:bodyPr>
            <a:normAutofit/>
          </a:bodyPr>
          <a:lstStyle/>
          <a:p>
            <a:r>
              <a:rPr lang="en-US"/>
              <a:t>Evaluating disaggregated data can help identify inequities, but </a:t>
            </a:r>
            <a:r>
              <a:rPr lang="en-US" b="1"/>
              <a:t>data are not meant to be interpreted in a vacuum</a:t>
            </a:r>
            <a:r>
              <a:rPr lang="en-US"/>
              <a:t>.</a:t>
            </a:r>
          </a:p>
          <a:p>
            <a:r>
              <a:rPr lang="en-US"/>
              <a:t>It’s important to remember that data can and have been used to harm groups and communities. </a:t>
            </a:r>
          </a:p>
          <a:p>
            <a:r>
              <a:rPr lang="en-US"/>
              <a:t>To use data to help identify and reduce inequities, </a:t>
            </a:r>
            <a:r>
              <a:rPr lang="en-US" b="1"/>
              <a:t>it’s critical to look at data with families and communities and listen to lived experiences. </a:t>
            </a:r>
          </a:p>
        </p:txBody>
      </p:sp>
      <p:sp>
        <p:nvSpPr>
          <p:cNvPr id="6" name="TextBox 5">
            <a:extLst>
              <a:ext uri="{FF2B5EF4-FFF2-40B4-BE49-F238E27FC236}">
                <a16:creationId xmlns:a16="http://schemas.microsoft.com/office/drawing/2014/main" id="{C2591830-0A68-4471-A773-D18E1CE1EE62}"/>
              </a:ext>
            </a:extLst>
          </p:cNvPr>
          <p:cNvSpPr txBox="1"/>
          <p:nvPr/>
        </p:nvSpPr>
        <p:spPr>
          <a:xfrm>
            <a:off x="6958739" y="5823957"/>
            <a:ext cx="3978216" cy="1015663"/>
          </a:xfrm>
          <a:prstGeom prst="rect">
            <a:avLst/>
          </a:prstGeom>
          <a:noFill/>
        </p:spPr>
        <p:txBody>
          <a:bodyPr wrap="square" rtlCol="0">
            <a:spAutoFit/>
          </a:bodyPr>
          <a:lstStyle/>
          <a:p>
            <a:r>
              <a:rPr lang="en-US" sz="2000">
                <a:latin typeface="Tahoma" panose="020B0604030504040204" pitchFamily="34" charset="0"/>
                <a:ea typeface="Tahoma" panose="020B0604030504040204" pitchFamily="34" charset="0"/>
                <a:cs typeface="Tahoma" panose="020B0604030504040204" pitchFamily="34" charset="0"/>
              </a:rPr>
              <a:t>Adapted from </a:t>
            </a:r>
            <a:r>
              <a:rPr lang="en-US" sz="2000" i="1">
                <a:latin typeface="Tahoma" panose="020B0604030504040204" pitchFamily="34" charset="0"/>
                <a:ea typeface="Tahoma" panose="020B0604030504040204" pitchFamily="34" charset="0"/>
                <a:cs typeface="Tahoma" panose="020B0604030504040204" pitchFamily="34" charset="0"/>
              </a:rPr>
              <a:t>Data Feminism</a:t>
            </a:r>
            <a:r>
              <a:rPr lang="en-US" sz="2000">
                <a:latin typeface="Tahoma" panose="020B0604030504040204" pitchFamily="34" charset="0"/>
                <a:ea typeface="Tahoma" panose="020B0604030504040204" pitchFamily="34" charset="0"/>
                <a:cs typeface="Tahoma" panose="020B0604030504040204" pitchFamily="34" charset="0"/>
              </a:rPr>
              <a:t>. </a:t>
            </a:r>
            <a:br>
              <a:rPr lang="en-US" sz="2000">
                <a:latin typeface="Tahoma" panose="020B0604030504040204" pitchFamily="34" charset="0"/>
                <a:ea typeface="Tahoma" panose="020B0604030504040204" pitchFamily="34" charset="0"/>
                <a:cs typeface="Tahoma" panose="020B0604030504040204" pitchFamily="34" charset="0"/>
              </a:rPr>
            </a:br>
            <a:r>
              <a:rPr lang="en-US" sz="2000">
                <a:latin typeface="Tahoma" panose="020B0604030504040204" pitchFamily="34" charset="0"/>
                <a:ea typeface="Tahoma" panose="020B0604030504040204" pitchFamily="34" charset="0"/>
                <a:cs typeface="Tahoma" panose="020B0604030504040204" pitchFamily="34" charset="0"/>
              </a:rPr>
              <a:t>See more here: </a:t>
            </a:r>
            <a:r>
              <a:rPr lang="en-US" sz="2000">
                <a:effectLst/>
                <a:latin typeface="Segoe UI" panose="020B0502040204020203" pitchFamily="34" charset="0"/>
                <a:hlinkClick r:id="rId3" tooltip="Data Feminism "/>
              </a:rPr>
              <a:t>https://data-feminism.mitpress.mit.edu/</a:t>
            </a:r>
            <a:r>
              <a:rPr lang="en-US" sz="2000">
                <a:effectLst/>
                <a:latin typeface="Segoe UI" panose="020B0502040204020203" pitchFamily="34" charset="0"/>
              </a:rPr>
              <a:t> </a:t>
            </a:r>
            <a:endParaRPr lang="en-US" sz="2000">
              <a:latin typeface="Tahoma" panose="020B0604030504040204" pitchFamily="34" charset="0"/>
              <a:ea typeface="Tahoma" panose="020B0604030504040204" pitchFamily="34" charset="0"/>
              <a:cs typeface="Tahoma" panose="020B0604030504040204" pitchFamily="34" charset="0"/>
            </a:endParaRPr>
          </a:p>
        </p:txBody>
      </p:sp>
      <p:pic>
        <p:nvPicPr>
          <p:cNvPr id="4" name="Picture 4">
            <a:extLst>
              <a:ext uri="{FF2B5EF4-FFF2-40B4-BE49-F238E27FC236}">
                <a16:creationId xmlns:a16="http://schemas.microsoft.com/office/drawing/2014/main" id="{B7392AAF-4A74-7E21-D912-97BB4FD0D842}"/>
              </a:ext>
            </a:extLst>
          </p:cNvPr>
          <p:cNvPicPr>
            <a:picLocks noChangeAspect="1"/>
          </p:cNvPicPr>
          <p:nvPr/>
        </p:nvPicPr>
        <p:blipFill>
          <a:blip r:embed="rId4"/>
          <a:stretch>
            <a:fillRect/>
          </a:stretch>
        </p:blipFill>
        <p:spPr>
          <a:xfrm>
            <a:off x="8198603" y="1699146"/>
            <a:ext cx="2743200" cy="4105469"/>
          </a:xfrm>
          <a:prstGeom prst="rect">
            <a:avLst/>
          </a:prstGeom>
        </p:spPr>
      </p:pic>
    </p:spTree>
    <p:extLst>
      <p:ext uri="{BB962C8B-B14F-4D97-AF65-F5344CB8AC3E}">
        <p14:creationId xmlns:p14="http://schemas.microsoft.com/office/powerpoint/2010/main" val="3600612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8CE41-E7E0-2E4E-B02F-223C4BFA485A}"/>
              </a:ext>
            </a:extLst>
          </p:cNvPr>
          <p:cNvSpPr>
            <a:spLocks noGrp="1"/>
          </p:cNvSpPr>
          <p:nvPr>
            <p:ph type="title"/>
          </p:nvPr>
        </p:nvSpPr>
        <p:spPr>
          <a:xfrm>
            <a:off x="838200" y="91201"/>
            <a:ext cx="10515600" cy="1360308"/>
          </a:xfrm>
        </p:spPr>
        <p:txBody>
          <a:bodyPr>
            <a:normAutofit/>
          </a:bodyPr>
          <a:lstStyle/>
          <a:p>
            <a:r>
              <a:rPr lang="en-US" sz="4400" dirty="0">
                <a:latin typeface="Tahoma"/>
                <a:ea typeface="Tahoma"/>
                <a:cs typeface="Tahoma"/>
              </a:rPr>
              <a:t>Why it is important that families are involved in data discussions?</a:t>
            </a:r>
            <a:endParaRPr lang="en-US" dirty="0">
              <a:latin typeface="Tahoma"/>
              <a:ea typeface="Tahoma"/>
              <a:cs typeface="Tahoma"/>
            </a:endParaRPr>
          </a:p>
        </p:txBody>
      </p:sp>
      <p:sp>
        <p:nvSpPr>
          <p:cNvPr id="3" name="Content Placeholder 2">
            <a:extLst>
              <a:ext uri="{FF2B5EF4-FFF2-40B4-BE49-F238E27FC236}">
                <a16:creationId xmlns:a16="http://schemas.microsoft.com/office/drawing/2014/main" id="{CC72BBE5-1980-6845-9E68-C274E9D90E06}"/>
              </a:ext>
            </a:extLst>
          </p:cNvPr>
          <p:cNvSpPr>
            <a:spLocks noGrp="1"/>
          </p:cNvSpPr>
          <p:nvPr>
            <p:ph idx="1"/>
          </p:nvPr>
        </p:nvSpPr>
        <p:spPr>
          <a:xfrm>
            <a:off x="838200" y="1759527"/>
            <a:ext cx="10515600" cy="4417436"/>
          </a:xfrm>
        </p:spPr>
        <p:txBody>
          <a:bodyPr vert="horz" lIns="91440" tIns="45720" rIns="91440" bIns="45720" rtlCol="0" anchor="t">
            <a:normAutofit fontScale="92500"/>
          </a:bodyPr>
          <a:lstStyle/>
          <a:p>
            <a:pPr marL="0" indent="0">
              <a:lnSpc>
                <a:spcPct val="110000"/>
              </a:lnSpc>
              <a:buNone/>
            </a:pPr>
            <a:r>
              <a:rPr lang="en-US" dirty="0">
                <a:latin typeface="Tahoma"/>
                <a:ea typeface="+mn-lt"/>
                <a:cs typeface="+mn-lt"/>
              </a:rPr>
              <a:t>Families bring:</a:t>
            </a:r>
          </a:p>
          <a:p>
            <a:pPr marL="457200">
              <a:lnSpc>
                <a:spcPct val="110000"/>
              </a:lnSpc>
            </a:pPr>
            <a:r>
              <a:rPr lang="en-US" dirty="0">
                <a:latin typeface="Tahoma"/>
                <a:ea typeface="+mn-lt"/>
                <a:cs typeface="+mn-lt"/>
              </a:rPr>
              <a:t>Unique life stories on behalf of </a:t>
            </a:r>
            <a:r>
              <a:rPr lang="en-US" i="1" dirty="0">
                <a:latin typeface="Tahoma"/>
                <a:ea typeface="+mn-lt"/>
                <a:cs typeface="+mn-lt"/>
              </a:rPr>
              <a:t>all </a:t>
            </a:r>
            <a:r>
              <a:rPr lang="en-US" dirty="0">
                <a:latin typeface="Tahoma"/>
                <a:ea typeface="+mn-lt"/>
                <a:cs typeface="+mn-lt"/>
              </a:rPr>
              <a:t>children and families, not just their own.</a:t>
            </a:r>
            <a:endParaRPr lang="en-US" dirty="0">
              <a:latin typeface="Tahoma"/>
              <a:cs typeface="Calibri"/>
            </a:endParaRPr>
          </a:p>
          <a:p>
            <a:pPr marL="457200">
              <a:lnSpc>
                <a:spcPct val="110000"/>
              </a:lnSpc>
            </a:pPr>
            <a:r>
              <a:rPr lang="en-US" dirty="0">
                <a:latin typeface="Tahoma"/>
                <a:ea typeface="+mn-lt"/>
                <a:cs typeface="+mn-lt"/>
              </a:rPr>
              <a:t>Different levels of access to information and support.</a:t>
            </a:r>
          </a:p>
          <a:p>
            <a:pPr marL="457200">
              <a:lnSpc>
                <a:spcPct val="110000"/>
              </a:lnSpc>
            </a:pPr>
            <a:r>
              <a:rPr lang="en-US" dirty="0">
                <a:latin typeface="Tahoma"/>
                <a:ea typeface="+mn-lt"/>
                <a:cs typeface="+mn-lt"/>
              </a:rPr>
              <a:t>Different experiences with using data in both personal and professional lives.</a:t>
            </a:r>
            <a:endParaRPr lang="en-US" dirty="0">
              <a:latin typeface="Tahoma"/>
            </a:endParaRPr>
          </a:p>
          <a:p>
            <a:pPr marL="457200">
              <a:lnSpc>
                <a:spcPct val="110000"/>
              </a:lnSpc>
            </a:pPr>
            <a:r>
              <a:rPr lang="en-US" dirty="0">
                <a:latin typeface="Tahoma"/>
                <a:ea typeface="+mn-lt"/>
                <a:cs typeface="+mn-lt"/>
              </a:rPr>
              <a:t>Intersectional identities that inform their understanding of the data (e.g., identifying as female </a:t>
            </a:r>
            <a:r>
              <a:rPr lang="en-US" i="1" dirty="0">
                <a:latin typeface="Tahoma"/>
                <a:ea typeface="+mn-lt"/>
                <a:cs typeface="+mn-lt"/>
              </a:rPr>
              <a:t>and</a:t>
            </a:r>
            <a:r>
              <a:rPr lang="en-US" dirty="0">
                <a:latin typeface="Tahoma"/>
                <a:ea typeface="+mn-lt"/>
                <a:cs typeface="+mn-lt"/>
              </a:rPr>
              <a:t> Asian American).</a:t>
            </a:r>
            <a:endParaRPr lang="en-US" dirty="0">
              <a:latin typeface="Tahoma"/>
            </a:endParaRPr>
          </a:p>
          <a:p>
            <a:pPr marL="457200">
              <a:lnSpc>
                <a:spcPct val="110000"/>
              </a:lnSpc>
            </a:pPr>
            <a:r>
              <a:rPr lang="en-US" dirty="0">
                <a:latin typeface="Tahoma"/>
                <a:ea typeface="+mn-lt"/>
                <a:cs typeface="+mn-lt"/>
              </a:rPr>
              <a:t>Varied feelings about today’s “data-rich” culture.</a:t>
            </a:r>
            <a:endParaRPr lang="en-US" dirty="0">
              <a:latin typeface="Tahoma"/>
            </a:endParaRPr>
          </a:p>
          <a:p>
            <a:pPr marL="457200">
              <a:lnSpc>
                <a:spcPct val="110000"/>
              </a:lnSpc>
            </a:pPr>
            <a:r>
              <a:rPr lang="en-US" dirty="0">
                <a:latin typeface="Tahoma"/>
                <a:ea typeface="+mn-lt"/>
                <a:cs typeface="+mn-lt"/>
              </a:rPr>
              <a:t>Diverse voices.</a:t>
            </a:r>
            <a:endParaRPr lang="en-US" dirty="0">
              <a:latin typeface="Tahoma"/>
            </a:endParaRPr>
          </a:p>
        </p:txBody>
      </p:sp>
      <p:pic>
        <p:nvPicPr>
          <p:cNvPr id="4" name="Picture 5">
            <a:extLst>
              <a:ext uri="{FF2B5EF4-FFF2-40B4-BE49-F238E27FC236}">
                <a16:creationId xmlns:a16="http://schemas.microsoft.com/office/drawing/2014/main" id="{16EE229D-87D6-0AE8-70F6-FAC9D16C8F32}"/>
              </a:ext>
            </a:extLst>
          </p:cNvPr>
          <p:cNvPicPr>
            <a:picLocks noChangeAspect="1"/>
          </p:cNvPicPr>
          <p:nvPr/>
        </p:nvPicPr>
        <p:blipFill>
          <a:blip r:embed="rId3"/>
          <a:stretch>
            <a:fillRect/>
          </a:stretch>
        </p:blipFill>
        <p:spPr>
          <a:xfrm>
            <a:off x="-32950" y="5927578"/>
            <a:ext cx="9280318" cy="870855"/>
          </a:xfrm>
          <a:prstGeom prst="rect">
            <a:avLst/>
          </a:prstGeom>
        </p:spPr>
      </p:pic>
    </p:spTree>
    <p:extLst>
      <p:ext uri="{BB962C8B-B14F-4D97-AF65-F5344CB8AC3E}">
        <p14:creationId xmlns:p14="http://schemas.microsoft.com/office/powerpoint/2010/main" val="12537569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20599-3104-27A7-68B6-C692F09CA594}"/>
              </a:ext>
            </a:extLst>
          </p:cNvPr>
          <p:cNvSpPr>
            <a:spLocks noGrp="1"/>
          </p:cNvSpPr>
          <p:nvPr>
            <p:ph type="title"/>
          </p:nvPr>
        </p:nvSpPr>
        <p:spPr/>
        <p:txBody>
          <a:bodyPr/>
          <a:lstStyle/>
          <a:p>
            <a:r>
              <a:rPr lang="en-US" dirty="0">
                <a:latin typeface="Tahoma"/>
                <a:ea typeface="Tahoma"/>
                <a:cs typeface="Tahoma"/>
              </a:rPr>
              <a:t>Look! Think! Act! </a:t>
            </a:r>
            <a:endParaRPr lang="en-US" dirty="0"/>
          </a:p>
        </p:txBody>
      </p:sp>
      <p:pic>
        <p:nvPicPr>
          <p:cNvPr id="5" name="Picture 5" descr="Image of the online module landing page found at https://dasycenter.org/">
            <a:extLst>
              <a:ext uri="{FF2B5EF4-FFF2-40B4-BE49-F238E27FC236}">
                <a16:creationId xmlns:a16="http://schemas.microsoft.com/office/drawing/2014/main" id="{8FEC83D3-7134-2C14-3705-39EF8400CB06}"/>
              </a:ext>
            </a:extLst>
          </p:cNvPr>
          <p:cNvPicPr>
            <a:picLocks noChangeAspect="1"/>
          </p:cNvPicPr>
          <p:nvPr/>
        </p:nvPicPr>
        <p:blipFill>
          <a:blip r:embed="rId3"/>
          <a:stretch>
            <a:fillRect/>
          </a:stretch>
        </p:blipFill>
        <p:spPr>
          <a:xfrm>
            <a:off x="1193963" y="2056912"/>
            <a:ext cx="9971117" cy="4007591"/>
          </a:xfrm>
          <a:prstGeom prst="rect">
            <a:avLst/>
          </a:prstGeom>
          <a:ln>
            <a:solidFill>
              <a:schemeClr val="accent1"/>
            </a:solidFill>
          </a:ln>
        </p:spPr>
      </p:pic>
    </p:spTree>
    <p:extLst>
      <p:ext uri="{BB962C8B-B14F-4D97-AF65-F5344CB8AC3E}">
        <p14:creationId xmlns:p14="http://schemas.microsoft.com/office/powerpoint/2010/main" val="14705314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54578"/>
              </a:buClr>
              <a:buSzPts val="4400"/>
              <a:buFont typeface="Tahoma"/>
              <a:buNone/>
            </a:pPr>
            <a:r>
              <a:rPr lang="en-US" dirty="0"/>
              <a:t>You may use Look! Think! Act! every day</a:t>
            </a:r>
            <a:endParaRPr dirty="0"/>
          </a:p>
        </p:txBody>
      </p:sp>
      <p:pic>
        <p:nvPicPr>
          <p:cNvPr id="143" name="Google Shape;143;p3" descr="Photo of nutrition label found on food packaging."/>
          <p:cNvPicPr preferRelativeResize="0">
            <a:picLocks noGrp="1"/>
          </p:cNvPicPr>
          <p:nvPr>
            <p:ph type="body" idx="1"/>
          </p:nvPr>
        </p:nvPicPr>
        <p:blipFill rotWithShape="1">
          <a:blip r:embed="rId3">
            <a:alphaModFix/>
          </a:blip>
          <a:srcRect/>
          <a:stretch/>
        </p:blipFill>
        <p:spPr>
          <a:xfrm>
            <a:off x="838200" y="1831525"/>
            <a:ext cx="3852883" cy="2567947"/>
          </a:xfrm>
          <a:prstGeom prst="rect">
            <a:avLst/>
          </a:prstGeom>
          <a:noFill/>
          <a:ln>
            <a:noFill/>
          </a:ln>
        </p:spPr>
      </p:pic>
      <p:pic>
        <p:nvPicPr>
          <p:cNvPr id="144" name="Google Shape;144;p3" descr="Photo of automobile gas gage nearly on empty."/>
          <p:cNvPicPr preferRelativeResize="0"/>
          <p:nvPr/>
        </p:nvPicPr>
        <p:blipFill rotWithShape="1">
          <a:blip r:embed="rId4">
            <a:alphaModFix/>
          </a:blip>
          <a:srcRect/>
          <a:stretch/>
        </p:blipFill>
        <p:spPr>
          <a:xfrm>
            <a:off x="6229709" y="1895098"/>
            <a:ext cx="3852883" cy="2504374"/>
          </a:xfrm>
          <a:prstGeom prst="rect">
            <a:avLst/>
          </a:prstGeom>
          <a:noFill/>
          <a:ln>
            <a:noFill/>
          </a:ln>
        </p:spPr>
      </p:pic>
      <p:pic>
        <p:nvPicPr>
          <p:cNvPr id="145" name="Google Shape;145;p3" descr="Photo of runner checking a fitness tracker."/>
          <p:cNvPicPr preferRelativeResize="0"/>
          <p:nvPr/>
        </p:nvPicPr>
        <p:blipFill rotWithShape="1">
          <a:blip r:embed="rId5">
            <a:alphaModFix/>
          </a:blip>
          <a:srcRect l="13074" t="8339" r="11265" b="19929"/>
          <a:stretch/>
        </p:blipFill>
        <p:spPr>
          <a:xfrm>
            <a:off x="3940115" y="3746961"/>
            <a:ext cx="4311770" cy="272656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73890-D04C-4006-8545-273936A0D18C}"/>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12A7D7B2-5AC4-4E48-A59F-B5085297EF72}"/>
              </a:ext>
            </a:extLst>
          </p:cNvPr>
          <p:cNvSpPr>
            <a:spLocks noGrp="1"/>
          </p:cNvSpPr>
          <p:nvPr>
            <p:ph idx="1"/>
          </p:nvPr>
        </p:nvSpPr>
        <p:spPr/>
        <p:txBody>
          <a:bodyPr/>
          <a:lstStyle/>
          <a:p>
            <a:pPr marL="0" indent="0">
              <a:buNone/>
            </a:pPr>
            <a:r>
              <a:rPr lang="en-US" dirty="0"/>
              <a:t>Participants will:</a:t>
            </a:r>
          </a:p>
          <a:p>
            <a:pPr lvl="0"/>
            <a:r>
              <a:rPr lang="en-US" dirty="0"/>
              <a:t>Learn about a pilot project for training Family Data Leaders</a:t>
            </a:r>
          </a:p>
          <a:p>
            <a:pPr lvl="0"/>
            <a:r>
              <a:rPr lang="en-US" dirty="0"/>
              <a:t>Understand the importance of the family voice, and the multiple ways families can participate in data-based decision making at the local, state and national level</a:t>
            </a:r>
          </a:p>
          <a:p>
            <a:pPr lvl="0"/>
            <a:r>
              <a:rPr lang="en-US" dirty="0"/>
              <a:t>Understand why data is critical to inform systems change and program improvement across all levels​</a:t>
            </a:r>
          </a:p>
          <a:p>
            <a:pPr lvl="0"/>
            <a:r>
              <a:rPr lang="en-US" dirty="0"/>
              <a:t>Understand and apply their knowledge of the basics of data, data analysis, and data use to understand the function of data as it relates to Part C and Part B 619 programs</a:t>
            </a:r>
          </a:p>
        </p:txBody>
      </p:sp>
    </p:spTree>
    <p:extLst>
      <p:ext uri="{BB962C8B-B14F-4D97-AF65-F5344CB8AC3E}">
        <p14:creationId xmlns:p14="http://schemas.microsoft.com/office/powerpoint/2010/main" val="39480449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655AB9-266C-76F8-E318-F94F5A7955B4}"/>
              </a:ext>
            </a:extLst>
          </p:cNvPr>
          <p:cNvSpPr>
            <a:spLocks noGrp="1"/>
          </p:cNvSpPr>
          <p:nvPr>
            <p:ph type="title"/>
          </p:nvPr>
        </p:nvSpPr>
        <p:spPr>
          <a:xfrm>
            <a:off x="640080" y="325369"/>
            <a:ext cx="4368602" cy="1956841"/>
          </a:xfrm>
        </p:spPr>
        <p:txBody>
          <a:bodyPr anchor="b">
            <a:normAutofit/>
          </a:bodyPr>
          <a:lstStyle/>
          <a:p>
            <a:r>
              <a:rPr lang="en-US" sz="5400" dirty="0"/>
              <a:t>Data Discussion</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C48F299-0110-5BC9-3488-2AFE694F7363}"/>
              </a:ext>
            </a:extLst>
          </p:cNvPr>
          <p:cNvSpPr>
            <a:spLocks noGrp="1"/>
          </p:cNvSpPr>
          <p:nvPr>
            <p:ph idx="1"/>
          </p:nvPr>
        </p:nvSpPr>
        <p:spPr>
          <a:xfrm>
            <a:off x="640080" y="2872899"/>
            <a:ext cx="4243589" cy="3320668"/>
          </a:xfrm>
        </p:spPr>
        <p:txBody>
          <a:bodyPr>
            <a:normAutofit/>
          </a:bodyPr>
          <a:lstStyle/>
          <a:p>
            <a:r>
              <a:rPr lang="en-US" sz="2200"/>
              <a:t>What data do you use in your every day work?</a:t>
            </a:r>
          </a:p>
          <a:p>
            <a:r>
              <a:rPr lang="en-US" sz="2200"/>
              <a:t>How do you use the data? </a:t>
            </a:r>
          </a:p>
        </p:txBody>
      </p:sp>
      <p:pic>
        <p:nvPicPr>
          <p:cNvPr id="5" name="Picture 4" descr="Businessman looking at char">
            <a:extLst>
              <a:ext uri="{FF2B5EF4-FFF2-40B4-BE49-F238E27FC236}">
                <a16:creationId xmlns:a16="http://schemas.microsoft.com/office/drawing/2014/main" id="{92354438-9B4E-30ED-5347-35DC804620A7}"/>
              </a:ext>
            </a:extLst>
          </p:cNvPr>
          <p:cNvPicPr>
            <a:picLocks noChangeAspect="1"/>
          </p:cNvPicPr>
          <p:nvPr/>
        </p:nvPicPr>
        <p:blipFill rotWithShape="1">
          <a:blip r:embed="rId3">
            <a:extLst>
              <a:ext uri="{28A0092B-C50C-407E-A947-70E740481C1C}">
                <a14:useLocalDpi xmlns:a14="http://schemas.microsoft.com/office/drawing/2010/main" val="0"/>
              </a:ext>
            </a:extLst>
          </a:blip>
          <a:srcRect r="36559"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648840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B53BF2-C537-6094-EE90-B7BD58162236}"/>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Clarify the Purpose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2E2D32F-2BA9-BDF4-14C3-95C8CBF9272E}"/>
              </a:ext>
            </a:extLst>
          </p:cNvPr>
          <p:cNvSpPr>
            <a:spLocks noGrp="1"/>
          </p:cNvSpPr>
          <p:nvPr>
            <p:ph idx="1"/>
          </p:nvPr>
        </p:nvSpPr>
        <p:spPr>
          <a:xfrm>
            <a:off x="4447308" y="591344"/>
            <a:ext cx="6906491" cy="5585619"/>
          </a:xfrm>
        </p:spPr>
        <p:txBody>
          <a:bodyPr vert="horz" lIns="91440" tIns="45720" rIns="91440" bIns="45720" rtlCol="0" anchor="ctr">
            <a:normAutofit/>
          </a:bodyPr>
          <a:lstStyle/>
          <a:p>
            <a:pPr marL="0" indent="0">
              <a:buNone/>
            </a:pPr>
            <a:r>
              <a:rPr lang="en-US" b="0" i="0">
                <a:effectLst/>
                <a:latin typeface="Tahoma"/>
                <a:ea typeface="Tahoma"/>
                <a:cs typeface="Tahoma"/>
              </a:rPr>
              <a:t>Before looking at data, it is important to determine what critical question you would like to answer.</a:t>
            </a:r>
            <a:r>
              <a:rPr lang="en-US">
                <a:latin typeface="Tahoma"/>
                <a:ea typeface="Tahoma"/>
                <a:cs typeface="Tahoma"/>
              </a:rPr>
              <a:t> </a:t>
            </a:r>
          </a:p>
          <a:p>
            <a:r>
              <a:rPr lang="en-US" b="0" i="0">
                <a:effectLst/>
                <a:latin typeface="Tahoma"/>
                <a:ea typeface="Tahoma"/>
                <a:cs typeface="Tahoma"/>
              </a:rPr>
              <a:t>A</a:t>
            </a:r>
            <a:r>
              <a:rPr lang="en-US">
                <a:latin typeface="Tahoma"/>
                <a:ea typeface="Tahoma"/>
                <a:cs typeface="Tahoma"/>
              </a:rPr>
              <a:t>re there</a:t>
            </a:r>
            <a:r>
              <a:rPr lang="en-US" b="0" i="0">
                <a:effectLst/>
                <a:latin typeface="Tahoma"/>
                <a:ea typeface="Tahoma"/>
                <a:cs typeface="Tahoma"/>
              </a:rPr>
              <a:t> specific populations, situations, or outcomes </a:t>
            </a:r>
            <a:r>
              <a:rPr lang="en-US">
                <a:latin typeface="Tahoma"/>
                <a:ea typeface="Tahoma"/>
                <a:cs typeface="Tahoma"/>
              </a:rPr>
              <a:t>or </a:t>
            </a:r>
            <a:r>
              <a:rPr lang="en-US" b="0" i="0">
                <a:effectLst/>
                <a:latin typeface="Tahoma"/>
                <a:ea typeface="Tahoma"/>
                <a:cs typeface="Tahoma"/>
              </a:rPr>
              <a:t>concerns?</a:t>
            </a:r>
            <a:endParaRPr lang="en-US">
              <a:latin typeface="Tahoma"/>
              <a:ea typeface="Tahoma"/>
              <a:cs typeface="Tahoma"/>
            </a:endParaRPr>
          </a:p>
          <a:p>
            <a:r>
              <a:rPr lang="en-US" b="0" i="0">
                <a:effectLst/>
                <a:latin typeface="Tahoma"/>
                <a:ea typeface="Tahoma"/>
                <a:cs typeface="Tahoma"/>
              </a:rPr>
              <a:t>In looking at </a:t>
            </a:r>
            <a:r>
              <a:rPr lang="en-US">
                <a:latin typeface="Tahoma"/>
                <a:ea typeface="Tahoma"/>
                <a:cs typeface="Tahoma"/>
              </a:rPr>
              <a:t>family </a:t>
            </a:r>
            <a:r>
              <a:rPr lang="en-US" b="0" i="0">
                <a:effectLst/>
                <a:latin typeface="Tahoma"/>
                <a:ea typeface="Tahoma"/>
                <a:cs typeface="Tahoma"/>
              </a:rPr>
              <a:t>outcomes, for instance, is it important to look at outcomes:</a:t>
            </a:r>
            <a:r>
              <a:rPr lang="en-US">
                <a:latin typeface="Tahoma"/>
                <a:ea typeface="Tahoma"/>
                <a:cs typeface="Tahoma"/>
              </a:rPr>
              <a:t> </a:t>
            </a:r>
          </a:p>
          <a:p>
            <a:pPr lvl="1">
              <a:buFont typeface="Courier New" panose="02070309020205020404" pitchFamily="49" charset="0"/>
              <a:buChar char="o"/>
            </a:pPr>
            <a:r>
              <a:rPr lang="en-US" b="0" i="0">
                <a:effectLst/>
                <a:latin typeface="Tahoma"/>
                <a:ea typeface="Tahoma"/>
                <a:cs typeface="Tahoma"/>
              </a:rPr>
              <a:t>By region or program?</a:t>
            </a:r>
            <a:r>
              <a:rPr lang="en-US">
                <a:latin typeface="Tahoma"/>
                <a:ea typeface="Tahoma"/>
                <a:cs typeface="Tahoma"/>
              </a:rPr>
              <a:t> </a:t>
            </a:r>
            <a:endParaRPr lang="en-US" b="0" i="0">
              <a:effectLst/>
            </a:endParaRPr>
          </a:p>
          <a:p>
            <a:pPr lvl="1">
              <a:buFont typeface="Courier New" panose="02070309020205020404" pitchFamily="49" charset="0"/>
              <a:buChar char="o"/>
            </a:pPr>
            <a:r>
              <a:rPr lang="en-US" b="0" i="0">
                <a:effectLst/>
                <a:latin typeface="Tahoma"/>
                <a:ea typeface="Tahoma"/>
                <a:cs typeface="Tahoma"/>
              </a:rPr>
              <a:t>By race, ethnicity, and gender?</a:t>
            </a:r>
            <a:r>
              <a:rPr lang="en-US">
                <a:latin typeface="Tahoma"/>
                <a:ea typeface="Tahoma"/>
                <a:cs typeface="Tahoma"/>
              </a:rPr>
              <a:t> </a:t>
            </a:r>
            <a:endParaRPr lang="en-US" b="0" i="0">
              <a:effectLst/>
            </a:endParaRPr>
          </a:p>
          <a:p>
            <a:pPr lvl="1">
              <a:buFont typeface="Courier New" panose="02070309020205020404" pitchFamily="49" charset="0"/>
              <a:buChar char="o"/>
            </a:pPr>
            <a:r>
              <a:rPr lang="en-US" b="0" i="0">
                <a:effectLst/>
                <a:latin typeface="Tahoma"/>
                <a:ea typeface="Tahoma"/>
                <a:cs typeface="Tahoma"/>
              </a:rPr>
              <a:t>By the child’s type of disability, developmental delay, or eligibility category?</a:t>
            </a:r>
          </a:p>
          <a:p>
            <a:pPr marL="0" indent="0">
              <a:buNone/>
            </a:pPr>
            <a:r>
              <a:rPr lang="en-US" b="1" i="0">
                <a:effectLst/>
                <a:latin typeface="Tahoma"/>
                <a:ea typeface="Tahoma"/>
                <a:cs typeface="Tahoma"/>
              </a:rPr>
              <a:t>Consider questions at multiple levels of </a:t>
            </a:r>
            <a:r>
              <a:rPr lang="en-US" b="1">
                <a:latin typeface="Tahoma"/>
                <a:ea typeface="Tahoma"/>
                <a:cs typeface="Tahoma"/>
              </a:rPr>
              <a:t>the </a:t>
            </a:r>
            <a:r>
              <a:rPr lang="en-US" b="1" i="0">
                <a:effectLst/>
                <a:latin typeface="Tahoma"/>
                <a:ea typeface="Tahoma"/>
                <a:cs typeface="Tahoma"/>
              </a:rPr>
              <a:t>system: state, region, local program, practitioner, and the child and family.</a:t>
            </a:r>
            <a:endParaRPr lang="en-US" b="1">
              <a:latin typeface="Tahoma"/>
              <a:ea typeface="Tahoma"/>
              <a:cs typeface="Tahoma"/>
            </a:endParaRPr>
          </a:p>
        </p:txBody>
      </p:sp>
    </p:spTree>
    <p:extLst>
      <p:ext uri="{BB962C8B-B14F-4D97-AF65-F5344CB8AC3E}">
        <p14:creationId xmlns:p14="http://schemas.microsoft.com/office/powerpoint/2010/main" val="23771558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085A9-035C-4BA4-389D-BCDF0089477D}"/>
              </a:ext>
            </a:extLst>
          </p:cNvPr>
          <p:cNvSpPr>
            <a:spLocks noGrp="1"/>
          </p:cNvSpPr>
          <p:nvPr>
            <p:ph type="title"/>
          </p:nvPr>
        </p:nvSpPr>
        <p:spPr/>
        <p:txBody>
          <a:bodyPr/>
          <a:lstStyle/>
          <a:p>
            <a:r>
              <a:rPr lang="en-US" dirty="0"/>
              <a:t>Look!</a:t>
            </a:r>
          </a:p>
        </p:txBody>
      </p:sp>
      <p:pic>
        <p:nvPicPr>
          <p:cNvPr id="5" name="Picture 4">
            <a:extLst>
              <a:ext uri="{FF2B5EF4-FFF2-40B4-BE49-F238E27FC236}">
                <a16:creationId xmlns:a16="http://schemas.microsoft.com/office/drawing/2014/main" id="{B34647FD-9EBA-1B65-E270-9B962F0863E1}"/>
              </a:ext>
            </a:extLst>
          </p:cNvPr>
          <p:cNvPicPr>
            <a:picLocks noChangeAspect="1"/>
          </p:cNvPicPr>
          <p:nvPr/>
        </p:nvPicPr>
        <p:blipFill rotWithShape="1">
          <a:blip r:embed="rId3"/>
          <a:srcRect l="3823" t="45942" r="26868" b="35942"/>
          <a:stretch/>
        </p:blipFill>
        <p:spPr>
          <a:xfrm>
            <a:off x="2753138" y="327998"/>
            <a:ext cx="8090452" cy="1242392"/>
          </a:xfrm>
          <a:prstGeom prst="rect">
            <a:avLst/>
          </a:prstGeom>
        </p:spPr>
      </p:pic>
      <p:sp>
        <p:nvSpPr>
          <p:cNvPr id="3" name="Content Placeholder 2">
            <a:extLst>
              <a:ext uri="{FF2B5EF4-FFF2-40B4-BE49-F238E27FC236}">
                <a16:creationId xmlns:a16="http://schemas.microsoft.com/office/drawing/2014/main" id="{34772FC8-FCCC-8357-5AFC-E273BF2BC68E}"/>
              </a:ext>
            </a:extLst>
          </p:cNvPr>
          <p:cNvSpPr>
            <a:spLocks noGrp="1"/>
          </p:cNvSpPr>
          <p:nvPr>
            <p:ph idx="1"/>
          </p:nvPr>
        </p:nvSpPr>
        <p:spPr/>
        <p:txBody>
          <a:bodyPr vert="horz" lIns="91440" tIns="45720" rIns="91440" bIns="45720" rtlCol="0" anchor="t">
            <a:normAutofit/>
          </a:bodyPr>
          <a:lstStyle/>
          <a:p>
            <a:pPr marL="0" indent="0">
              <a:buNone/>
            </a:pPr>
            <a:r>
              <a:rPr lang="en-US" b="0" i="0" dirty="0">
                <a:solidFill>
                  <a:srgbClr val="1A1A1E"/>
                </a:solidFill>
                <a:effectLst/>
                <a:latin typeface="Tahoma"/>
                <a:ea typeface="Tahoma"/>
                <a:cs typeface="Tahoma"/>
              </a:rPr>
              <a:t>I</a:t>
            </a:r>
            <a:r>
              <a:rPr lang="en-US" sz="2600" b="0" i="0" dirty="0">
                <a:solidFill>
                  <a:srgbClr val="1A1A1E"/>
                </a:solidFill>
                <a:effectLst/>
                <a:latin typeface="Tahoma"/>
                <a:ea typeface="Tahoma"/>
                <a:cs typeface="Tahoma"/>
              </a:rPr>
              <a:t>n the </a:t>
            </a:r>
            <a:r>
              <a:rPr lang="en-US" sz="2600" b="1" i="0" dirty="0">
                <a:solidFill>
                  <a:srgbClr val="1A1A1E"/>
                </a:solidFill>
                <a:effectLst/>
                <a:latin typeface="Tahoma"/>
                <a:ea typeface="Tahoma"/>
                <a:cs typeface="Tahoma"/>
              </a:rPr>
              <a:t>Look</a:t>
            </a:r>
            <a:r>
              <a:rPr lang="en-US" sz="2600" b="0" i="0" dirty="0">
                <a:solidFill>
                  <a:srgbClr val="1A1A1E"/>
                </a:solidFill>
                <a:effectLst/>
                <a:latin typeface="Tahoma"/>
                <a:ea typeface="Tahoma"/>
                <a:cs typeface="Tahoma"/>
              </a:rPr>
              <a:t> stage, you objectively examine data as a first step in answering an important question or solving a problem.</a:t>
            </a:r>
            <a:r>
              <a:rPr lang="en-US" sz="2600" dirty="0">
                <a:solidFill>
                  <a:srgbClr val="1A1A1E"/>
                </a:solidFill>
                <a:latin typeface="Tahoma"/>
                <a:ea typeface="Tahoma"/>
                <a:cs typeface="Tahoma"/>
              </a:rPr>
              <a:t> </a:t>
            </a:r>
            <a:endParaRPr lang="en-US" sz="2600" b="0" i="0" dirty="0">
              <a:solidFill>
                <a:srgbClr val="1A1A1E"/>
              </a:solidFill>
              <a:effectLst/>
            </a:endParaRPr>
          </a:p>
          <a:p>
            <a:pPr marL="0" indent="0" algn="l">
              <a:spcAft>
                <a:spcPts val="3600"/>
              </a:spcAft>
              <a:buNone/>
            </a:pPr>
            <a:r>
              <a:rPr lang="en-US" sz="2600" b="0" i="0" dirty="0">
                <a:solidFill>
                  <a:srgbClr val="1A1A1E"/>
                </a:solidFill>
                <a:effectLst/>
                <a:latin typeface="Tahoma"/>
                <a:ea typeface="Tahoma"/>
                <a:cs typeface="Tahoma"/>
              </a:rPr>
              <a:t>You look to </a:t>
            </a:r>
            <a:r>
              <a:rPr lang="en-US" sz="2600" b="0" i="0" dirty="0">
                <a:effectLst/>
                <a:latin typeface="Tahoma"/>
                <a:ea typeface="Tahoma"/>
                <a:cs typeface="Tahoma"/>
              </a:rPr>
              <a:t>identify information </a:t>
            </a:r>
            <a:r>
              <a:rPr lang="en-US" sz="2600" b="0" i="0" dirty="0">
                <a:solidFill>
                  <a:srgbClr val="1A1A1E"/>
                </a:solidFill>
                <a:effectLst/>
                <a:latin typeface="Tahoma"/>
                <a:ea typeface="Tahoma"/>
                <a:cs typeface="Tahoma"/>
              </a:rPr>
              <a:t>revealed in your data.</a:t>
            </a:r>
          </a:p>
          <a:p>
            <a:pPr marL="0" indent="0">
              <a:buNone/>
            </a:pPr>
            <a:r>
              <a:rPr lang="en-US" sz="2600" b="0" i="0" dirty="0">
                <a:effectLst/>
                <a:latin typeface="Tahoma"/>
                <a:ea typeface="Tahoma"/>
                <a:cs typeface="Tahoma"/>
              </a:rPr>
              <a:t>The information (or evidence) begins to create a picture or begins to tell a story.</a:t>
            </a:r>
            <a:r>
              <a:rPr lang="en-US" sz="2600" dirty="0">
                <a:latin typeface="Tahoma"/>
                <a:ea typeface="Tahoma"/>
                <a:cs typeface="Tahoma"/>
              </a:rPr>
              <a:t> </a:t>
            </a:r>
            <a:endParaRPr lang="en-US" sz="2600" b="0" i="0" dirty="0">
              <a:effectLst/>
            </a:endParaRPr>
          </a:p>
          <a:p>
            <a:pPr lvl="1">
              <a:buFont typeface="Arial" panose="020B0604020202020204" pitchFamily="34" charset="0"/>
              <a:buChar char="•"/>
            </a:pPr>
            <a:r>
              <a:rPr lang="en-US" sz="2600" b="0" i="0" dirty="0">
                <a:solidFill>
                  <a:srgbClr val="1A1A1E"/>
                </a:solidFill>
                <a:effectLst/>
                <a:latin typeface="Tahoma"/>
                <a:ea typeface="Tahoma"/>
                <a:cs typeface="Tahoma"/>
              </a:rPr>
              <a:t>Do lines on a chart move up or down over time?</a:t>
            </a:r>
            <a:r>
              <a:rPr lang="en-US" sz="2600" dirty="0">
                <a:solidFill>
                  <a:srgbClr val="1A1A1E"/>
                </a:solidFill>
                <a:latin typeface="Tahoma"/>
                <a:ea typeface="Tahoma"/>
                <a:cs typeface="Tahoma"/>
              </a:rPr>
              <a:t> </a:t>
            </a:r>
            <a:endParaRPr lang="en-US" sz="2600" b="0" i="0" dirty="0">
              <a:solidFill>
                <a:srgbClr val="1A1A1E"/>
              </a:solidFill>
              <a:effectLst/>
            </a:endParaRPr>
          </a:p>
          <a:p>
            <a:pPr lvl="1">
              <a:buFont typeface="Arial" panose="020B0604020202020204" pitchFamily="34" charset="0"/>
              <a:buChar char="•"/>
            </a:pPr>
            <a:r>
              <a:rPr lang="en-US" sz="2600" b="0" i="0" dirty="0">
                <a:solidFill>
                  <a:srgbClr val="1A1A1E"/>
                </a:solidFill>
                <a:effectLst/>
                <a:latin typeface="Tahoma"/>
                <a:ea typeface="Tahoma"/>
                <a:cs typeface="Tahoma"/>
              </a:rPr>
              <a:t>Are some bars on a chart tall while others are short?</a:t>
            </a:r>
          </a:p>
        </p:txBody>
      </p:sp>
    </p:spTree>
    <p:extLst>
      <p:ext uri="{BB962C8B-B14F-4D97-AF65-F5344CB8AC3E}">
        <p14:creationId xmlns:p14="http://schemas.microsoft.com/office/powerpoint/2010/main" val="33875520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085A9-035C-4BA4-389D-BCDF0089477D}"/>
              </a:ext>
            </a:extLst>
          </p:cNvPr>
          <p:cNvSpPr>
            <a:spLocks noGrp="1"/>
          </p:cNvSpPr>
          <p:nvPr>
            <p:ph type="title"/>
          </p:nvPr>
        </p:nvSpPr>
        <p:spPr/>
        <p:txBody>
          <a:bodyPr/>
          <a:lstStyle/>
          <a:p>
            <a:r>
              <a:rPr lang="en-US" dirty="0"/>
              <a:t>Look! (2)</a:t>
            </a:r>
          </a:p>
        </p:txBody>
      </p:sp>
      <p:pic>
        <p:nvPicPr>
          <p:cNvPr id="4" name="Picture 3">
            <a:extLst>
              <a:ext uri="{FF2B5EF4-FFF2-40B4-BE49-F238E27FC236}">
                <a16:creationId xmlns:a16="http://schemas.microsoft.com/office/drawing/2014/main" id="{2175DF23-C4E0-A2A8-1A8A-5CEF98177674}"/>
              </a:ext>
            </a:extLst>
          </p:cNvPr>
          <p:cNvPicPr>
            <a:picLocks noChangeAspect="1"/>
          </p:cNvPicPr>
          <p:nvPr/>
        </p:nvPicPr>
        <p:blipFill rotWithShape="1">
          <a:blip r:embed="rId3"/>
          <a:srcRect l="3823" t="45942" r="26868" b="35942"/>
          <a:stretch/>
        </p:blipFill>
        <p:spPr>
          <a:xfrm>
            <a:off x="3478695" y="365125"/>
            <a:ext cx="8090452" cy="1242392"/>
          </a:xfrm>
          <a:prstGeom prst="rect">
            <a:avLst/>
          </a:prstGeom>
        </p:spPr>
      </p:pic>
      <p:sp>
        <p:nvSpPr>
          <p:cNvPr id="3" name="Content Placeholder 2">
            <a:extLst>
              <a:ext uri="{FF2B5EF4-FFF2-40B4-BE49-F238E27FC236}">
                <a16:creationId xmlns:a16="http://schemas.microsoft.com/office/drawing/2014/main" id="{34772FC8-FCCC-8357-5AFC-E273BF2BC68E}"/>
              </a:ext>
            </a:extLst>
          </p:cNvPr>
          <p:cNvSpPr>
            <a:spLocks noGrp="1"/>
          </p:cNvSpPr>
          <p:nvPr>
            <p:ph idx="1"/>
          </p:nvPr>
        </p:nvSpPr>
        <p:spPr/>
        <p:txBody>
          <a:bodyPr vert="horz" lIns="91440" tIns="45720" rIns="91440" bIns="45720" rtlCol="0" anchor="t">
            <a:normAutofit/>
          </a:bodyPr>
          <a:lstStyle/>
          <a:p>
            <a:pPr marL="0" indent="0">
              <a:spcAft>
                <a:spcPts val="3600"/>
              </a:spcAft>
              <a:buNone/>
            </a:pPr>
            <a:r>
              <a:rPr lang="en-US" dirty="0">
                <a:solidFill>
                  <a:srgbClr val="1A1A1E"/>
                </a:solidFill>
                <a:latin typeface="Tahoma"/>
                <a:ea typeface="Tahoma"/>
                <a:cs typeface="Tahoma"/>
              </a:rPr>
              <a:t>The </a:t>
            </a:r>
            <a:r>
              <a:rPr lang="en-US" b="1" dirty="0">
                <a:solidFill>
                  <a:srgbClr val="1A1A1E"/>
                </a:solidFill>
                <a:latin typeface="Tahoma"/>
                <a:ea typeface="Tahoma"/>
                <a:cs typeface="Tahoma"/>
              </a:rPr>
              <a:t>Look</a:t>
            </a:r>
            <a:r>
              <a:rPr lang="en-US" dirty="0">
                <a:solidFill>
                  <a:srgbClr val="1A1A1E"/>
                </a:solidFill>
                <a:latin typeface="Tahoma"/>
                <a:ea typeface="Tahoma"/>
                <a:cs typeface="Tahoma"/>
              </a:rPr>
              <a:t> stage is often overlooked. There’s a natural tendency to jump to conclusions, which may be based on personal experiences or limited anecdotal observations and not on the data.</a:t>
            </a:r>
            <a:endParaRPr lang="en-US" dirty="0">
              <a:solidFill>
                <a:srgbClr val="000000"/>
              </a:solidFill>
            </a:endParaRPr>
          </a:p>
          <a:p>
            <a:pPr marL="0" indent="0" algn="l">
              <a:buNone/>
            </a:pPr>
            <a:r>
              <a:rPr lang="en-US" b="1" i="0" dirty="0">
                <a:effectLst/>
                <a:latin typeface="Tahoma"/>
                <a:ea typeface="Tahoma"/>
                <a:cs typeface="Tahoma"/>
              </a:rPr>
              <a:t>Discussion questions in the Look stage</a:t>
            </a:r>
          </a:p>
          <a:p>
            <a:pPr algn="l">
              <a:buFont typeface="Arial" panose="020B0604020202020204" pitchFamily="34" charset="0"/>
              <a:buChar char="•"/>
            </a:pPr>
            <a:r>
              <a:rPr lang="en-US" b="0" i="1" dirty="0">
                <a:effectLst/>
                <a:latin typeface="Tahoma"/>
                <a:ea typeface="Tahoma"/>
                <a:cs typeface="Tahoma"/>
              </a:rPr>
              <a:t>What do you see? What catches your attention?</a:t>
            </a:r>
          </a:p>
          <a:p>
            <a:pPr algn="l">
              <a:buFont typeface="Arial" panose="020B0604020202020204" pitchFamily="34" charset="0"/>
              <a:buChar char="•"/>
            </a:pPr>
            <a:r>
              <a:rPr lang="en-US" b="0" i="1" dirty="0">
                <a:effectLst/>
                <a:latin typeface="Tahoma"/>
                <a:ea typeface="Tahoma"/>
                <a:cs typeface="Tahoma"/>
              </a:rPr>
              <a:t>How do results vary for different groups, topics, or time points?</a:t>
            </a:r>
          </a:p>
          <a:p>
            <a:pPr algn="l">
              <a:buFont typeface="Arial" panose="020B0604020202020204" pitchFamily="34" charset="0"/>
              <a:buChar char="•"/>
            </a:pPr>
            <a:r>
              <a:rPr lang="en-US" b="0" i="1" dirty="0">
                <a:effectLst/>
                <a:latin typeface="Tahoma"/>
                <a:ea typeface="Tahoma"/>
                <a:cs typeface="Tahoma"/>
              </a:rPr>
              <a:t>What trends or patterns do you see or not see?</a:t>
            </a:r>
          </a:p>
          <a:p>
            <a:pPr algn="l">
              <a:buFont typeface="Arial" panose="020B0604020202020204" pitchFamily="34" charset="0"/>
              <a:buChar char="•"/>
            </a:pPr>
            <a:r>
              <a:rPr lang="en-US" b="0" i="1" dirty="0">
                <a:effectLst/>
                <a:latin typeface="Tahoma"/>
                <a:ea typeface="Tahoma"/>
                <a:cs typeface="Tahoma"/>
              </a:rPr>
              <a:t>Do you notice data points outside the middle range or anything unusual?</a:t>
            </a:r>
          </a:p>
          <a:p>
            <a:pPr algn="l">
              <a:buFont typeface="Arial" panose="020B0604020202020204" pitchFamily="34" charset="0"/>
              <a:buChar char="•"/>
            </a:pPr>
            <a:r>
              <a:rPr lang="en-US" b="0" i="1" dirty="0">
                <a:effectLst/>
                <a:latin typeface="Tahoma"/>
                <a:ea typeface="Tahoma"/>
                <a:cs typeface="Tahoma"/>
              </a:rPr>
              <a:t>What do you not see? What data might be missing?</a:t>
            </a:r>
          </a:p>
        </p:txBody>
      </p:sp>
    </p:spTree>
    <p:extLst>
      <p:ext uri="{BB962C8B-B14F-4D97-AF65-F5344CB8AC3E}">
        <p14:creationId xmlns:p14="http://schemas.microsoft.com/office/powerpoint/2010/main" val="20688299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D7A63-77E4-3681-6312-1AF0EA704720}"/>
              </a:ext>
            </a:extLst>
          </p:cNvPr>
          <p:cNvSpPr>
            <a:spLocks noGrp="1"/>
          </p:cNvSpPr>
          <p:nvPr>
            <p:ph type="title"/>
          </p:nvPr>
        </p:nvSpPr>
        <p:spPr/>
        <p:txBody>
          <a:bodyPr/>
          <a:lstStyle/>
          <a:p>
            <a:r>
              <a:rPr lang="en-US" dirty="0"/>
              <a:t>Think!</a:t>
            </a:r>
          </a:p>
        </p:txBody>
      </p:sp>
      <p:pic>
        <p:nvPicPr>
          <p:cNvPr id="5" name="Picture 4">
            <a:extLst>
              <a:ext uri="{FF2B5EF4-FFF2-40B4-BE49-F238E27FC236}">
                <a16:creationId xmlns:a16="http://schemas.microsoft.com/office/drawing/2014/main" id="{091DC705-79FE-3887-AE77-5F3BE96E6001}"/>
              </a:ext>
            </a:extLst>
          </p:cNvPr>
          <p:cNvPicPr>
            <a:picLocks noChangeAspect="1"/>
          </p:cNvPicPr>
          <p:nvPr/>
        </p:nvPicPr>
        <p:blipFill rotWithShape="1">
          <a:blip r:embed="rId3"/>
          <a:srcRect l="3739" t="23570" r="26869" b="57101"/>
          <a:stretch/>
        </p:blipFill>
        <p:spPr>
          <a:xfrm>
            <a:off x="2862462" y="365125"/>
            <a:ext cx="7722709" cy="1263758"/>
          </a:xfrm>
          <a:prstGeom prst="rect">
            <a:avLst/>
          </a:prstGeom>
        </p:spPr>
      </p:pic>
      <p:sp>
        <p:nvSpPr>
          <p:cNvPr id="3" name="Content Placeholder 2">
            <a:extLst>
              <a:ext uri="{FF2B5EF4-FFF2-40B4-BE49-F238E27FC236}">
                <a16:creationId xmlns:a16="http://schemas.microsoft.com/office/drawing/2014/main" id="{D0A4970E-507C-373C-14BD-E4CED081D46E}"/>
              </a:ext>
            </a:extLst>
          </p:cNvPr>
          <p:cNvSpPr>
            <a:spLocks noGrp="1"/>
          </p:cNvSpPr>
          <p:nvPr>
            <p:ph idx="1"/>
          </p:nvPr>
        </p:nvSpPr>
        <p:spPr>
          <a:xfrm>
            <a:off x="838199" y="1825625"/>
            <a:ext cx="10853057" cy="4351338"/>
          </a:xfrm>
        </p:spPr>
        <p:txBody>
          <a:bodyPr vert="horz" lIns="91440" tIns="45720" rIns="91440" bIns="45720" rtlCol="0" anchor="t">
            <a:normAutofit/>
          </a:bodyPr>
          <a:lstStyle/>
          <a:p>
            <a:pPr marL="0" indent="0">
              <a:lnSpc>
                <a:spcPct val="100000"/>
              </a:lnSpc>
              <a:spcBef>
                <a:spcPts val="600"/>
              </a:spcBef>
              <a:buNone/>
            </a:pPr>
            <a:r>
              <a:rPr lang="en-US">
                <a:solidFill>
                  <a:srgbClr val="1A1A1E"/>
                </a:solidFill>
                <a:latin typeface="Tahoma"/>
                <a:ea typeface="Tahoma"/>
                <a:cs typeface="Tahoma"/>
              </a:rPr>
              <a:t>In the </a:t>
            </a:r>
            <a:r>
              <a:rPr lang="en-US" b="1">
                <a:solidFill>
                  <a:srgbClr val="1A1A1E"/>
                </a:solidFill>
                <a:latin typeface="Tahoma"/>
                <a:ea typeface="Tahoma"/>
                <a:cs typeface="Tahoma"/>
              </a:rPr>
              <a:t>Think </a:t>
            </a:r>
            <a:r>
              <a:rPr lang="en-US">
                <a:solidFill>
                  <a:srgbClr val="1A1A1E"/>
                </a:solidFill>
                <a:latin typeface="Tahoma"/>
                <a:ea typeface="Tahoma"/>
                <a:cs typeface="Tahoma"/>
              </a:rPr>
              <a:t>stage, </a:t>
            </a:r>
            <a:r>
              <a:rPr lang="en-US" b="0" i="0">
                <a:solidFill>
                  <a:srgbClr val="1A1A1E"/>
                </a:solidFill>
                <a:effectLst/>
                <a:latin typeface="Tahoma"/>
                <a:ea typeface="Tahoma"/>
                <a:cs typeface="Tahoma"/>
              </a:rPr>
              <a:t>you (and the team) interpret or attach meaning to the data.</a:t>
            </a:r>
            <a:r>
              <a:rPr lang="en-US">
                <a:solidFill>
                  <a:srgbClr val="1A1A1E"/>
                </a:solidFill>
                <a:latin typeface="Tahoma"/>
                <a:ea typeface="Tahoma"/>
                <a:cs typeface="Tahoma"/>
              </a:rPr>
              <a:t> </a:t>
            </a:r>
            <a:endParaRPr lang="en-US" b="0" i="0">
              <a:solidFill>
                <a:srgbClr val="1A1A1E"/>
              </a:solidFill>
              <a:effectLst/>
            </a:endParaRPr>
          </a:p>
          <a:p>
            <a:pPr>
              <a:lnSpc>
                <a:spcPct val="100000"/>
              </a:lnSpc>
              <a:spcBef>
                <a:spcPts val="600"/>
              </a:spcBef>
            </a:pPr>
            <a:r>
              <a:rPr lang="en-US" b="0" i="0">
                <a:solidFill>
                  <a:srgbClr val="1A1A1E"/>
                </a:solidFill>
                <a:effectLst/>
                <a:latin typeface="Tahoma"/>
                <a:ea typeface="Tahoma"/>
                <a:cs typeface="Tahoma"/>
              </a:rPr>
              <a:t>While the facts you identified during the </a:t>
            </a:r>
            <a:r>
              <a:rPr lang="en-US" b="1" i="0">
                <a:solidFill>
                  <a:srgbClr val="1A1A1E"/>
                </a:solidFill>
                <a:effectLst/>
                <a:latin typeface="Tahoma"/>
                <a:ea typeface="Tahoma"/>
                <a:cs typeface="Tahoma"/>
              </a:rPr>
              <a:t>Look</a:t>
            </a:r>
            <a:r>
              <a:rPr lang="en-US" b="0" i="0">
                <a:solidFill>
                  <a:srgbClr val="1A1A1E"/>
                </a:solidFill>
                <a:effectLst/>
                <a:latin typeface="Tahoma"/>
                <a:ea typeface="Tahoma"/>
                <a:cs typeface="Tahoma"/>
              </a:rPr>
              <a:t> stage were not debatable, interpretations are.</a:t>
            </a:r>
            <a:r>
              <a:rPr lang="en-US">
                <a:solidFill>
                  <a:srgbClr val="1A1A1E"/>
                </a:solidFill>
                <a:latin typeface="Tahoma"/>
                <a:ea typeface="Tahoma"/>
                <a:cs typeface="Tahoma"/>
              </a:rPr>
              <a:t> </a:t>
            </a:r>
            <a:endParaRPr lang="en-US" b="0" i="0">
              <a:solidFill>
                <a:srgbClr val="1A1A1E"/>
              </a:solidFill>
              <a:effectLst/>
            </a:endParaRPr>
          </a:p>
          <a:p>
            <a:pPr>
              <a:lnSpc>
                <a:spcPct val="100000"/>
              </a:lnSpc>
              <a:spcBef>
                <a:spcPts val="600"/>
              </a:spcBef>
            </a:pPr>
            <a:r>
              <a:rPr lang="en-US" b="0" i="0">
                <a:solidFill>
                  <a:srgbClr val="1A1A1E"/>
                </a:solidFill>
                <a:effectLst/>
                <a:latin typeface="Tahoma"/>
                <a:ea typeface="Tahoma"/>
                <a:cs typeface="Tahoma"/>
              </a:rPr>
              <a:t>Use the facts from the </a:t>
            </a:r>
            <a:r>
              <a:rPr lang="en-US" b="1" i="0">
                <a:solidFill>
                  <a:srgbClr val="1A1A1E"/>
                </a:solidFill>
                <a:effectLst/>
                <a:latin typeface="Tahoma"/>
                <a:ea typeface="Tahoma"/>
                <a:cs typeface="Tahoma"/>
              </a:rPr>
              <a:t>Look</a:t>
            </a:r>
            <a:r>
              <a:rPr lang="en-US" b="0" i="0">
                <a:solidFill>
                  <a:srgbClr val="1A1A1E"/>
                </a:solidFill>
                <a:effectLst/>
                <a:latin typeface="Tahoma"/>
                <a:ea typeface="Tahoma"/>
                <a:cs typeface="Tahoma"/>
              </a:rPr>
              <a:t> stage and other evidence you have and consider </a:t>
            </a:r>
            <a:r>
              <a:rPr lang="en-US" b="1" i="0">
                <a:solidFill>
                  <a:srgbClr val="1A1A1E"/>
                </a:solidFill>
                <a:effectLst/>
                <a:latin typeface="Tahoma"/>
                <a:ea typeface="Tahoma"/>
                <a:cs typeface="Tahoma"/>
              </a:rPr>
              <a:t>why</a:t>
            </a:r>
            <a:r>
              <a:rPr lang="en-US" b="0" i="0">
                <a:solidFill>
                  <a:srgbClr val="1A1A1E"/>
                </a:solidFill>
                <a:effectLst/>
                <a:latin typeface="Tahoma"/>
                <a:ea typeface="Tahoma"/>
                <a:cs typeface="Tahoma"/>
              </a:rPr>
              <a:t> you are getting the results that you see.</a:t>
            </a:r>
            <a:r>
              <a:rPr lang="en-US">
                <a:solidFill>
                  <a:srgbClr val="1A1A1E"/>
                </a:solidFill>
                <a:latin typeface="Tahoma"/>
                <a:ea typeface="Tahoma"/>
                <a:cs typeface="Tahoma"/>
              </a:rPr>
              <a:t> </a:t>
            </a:r>
            <a:endParaRPr lang="en-US" b="0" i="0">
              <a:solidFill>
                <a:srgbClr val="1A1A1E"/>
              </a:solidFill>
              <a:effectLst/>
            </a:endParaRPr>
          </a:p>
          <a:p>
            <a:pPr>
              <a:lnSpc>
                <a:spcPct val="100000"/>
              </a:lnSpc>
              <a:spcBef>
                <a:spcPts val="600"/>
              </a:spcBef>
            </a:pPr>
            <a:r>
              <a:rPr lang="en-US">
                <a:solidFill>
                  <a:srgbClr val="1A1A1E"/>
                </a:solidFill>
                <a:latin typeface="Tahoma"/>
                <a:ea typeface="Tahoma"/>
                <a:cs typeface="Tahoma"/>
              </a:rPr>
              <a:t>Getting to the bottom of the results is oftentimes called root cause analysis.</a:t>
            </a:r>
            <a:endParaRPr lang="en-US" b="0" i="0">
              <a:solidFill>
                <a:srgbClr val="1A1A1E"/>
              </a:solidFill>
              <a:effectLst/>
              <a:latin typeface="Tahoma"/>
              <a:ea typeface="Tahoma"/>
              <a:cs typeface="Tahoma"/>
            </a:endParaRPr>
          </a:p>
          <a:p>
            <a:pPr>
              <a:lnSpc>
                <a:spcPct val="100000"/>
              </a:lnSpc>
              <a:spcBef>
                <a:spcPts val="600"/>
              </a:spcBef>
            </a:pPr>
            <a:r>
              <a:rPr lang="en-US" b="0" i="0">
                <a:solidFill>
                  <a:srgbClr val="1A1A1E"/>
                </a:solidFill>
                <a:effectLst/>
                <a:latin typeface="Tahoma"/>
                <a:ea typeface="Tahoma"/>
                <a:cs typeface="Tahoma"/>
              </a:rPr>
              <a:t>Different people will have different interpretations based on their unique perspectives and experiences. </a:t>
            </a:r>
            <a:r>
              <a:rPr lang="en-US">
                <a:solidFill>
                  <a:srgbClr val="1A1A1E"/>
                </a:solidFill>
                <a:latin typeface="Tahoma"/>
                <a:ea typeface="Tahoma"/>
                <a:cs typeface="Tahoma"/>
              </a:rPr>
              <a:t>Diverse perspectives broaden the discussion about results.</a:t>
            </a:r>
            <a:endParaRPr lang="en-US"/>
          </a:p>
        </p:txBody>
      </p:sp>
    </p:spTree>
    <p:extLst>
      <p:ext uri="{BB962C8B-B14F-4D97-AF65-F5344CB8AC3E}">
        <p14:creationId xmlns:p14="http://schemas.microsoft.com/office/powerpoint/2010/main" val="11739838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6764A-1A3F-CC5E-721D-2329A2B759B4}"/>
              </a:ext>
            </a:extLst>
          </p:cNvPr>
          <p:cNvSpPr>
            <a:spLocks noGrp="1"/>
          </p:cNvSpPr>
          <p:nvPr>
            <p:ph type="title"/>
          </p:nvPr>
        </p:nvSpPr>
        <p:spPr/>
        <p:txBody>
          <a:bodyPr/>
          <a:lstStyle/>
          <a:p>
            <a:r>
              <a:rPr lang="en-US" dirty="0"/>
              <a:t>The 5 Whys: A Think Stage Resource</a:t>
            </a:r>
          </a:p>
        </p:txBody>
      </p:sp>
      <p:sp>
        <p:nvSpPr>
          <p:cNvPr id="3" name="Content Placeholder 2">
            <a:extLst>
              <a:ext uri="{FF2B5EF4-FFF2-40B4-BE49-F238E27FC236}">
                <a16:creationId xmlns:a16="http://schemas.microsoft.com/office/drawing/2014/main" id="{CD094BEF-6938-3DBB-C441-271F19A53A7A}"/>
              </a:ext>
            </a:extLst>
          </p:cNvPr>
          <p:cNvSpPr>
            <a:spLocks noGrp="1"/>
          </p:cNvSpPr>
          <p:nvPr>
            <p:ph idx="1"/>
          </p:nvPr>
        </p:nvSpPr>
        <p:spPr/>
        <p:txBody>
          <a:bodyPr vert="horz" lIns="91440" tIns="45720" rIns="91440" bIns="45720" rtlCol="0" anchor="t">
            <a:normAutofit/>
          </a:bodyPr>
          <a:lstStyle/>
          <a:p>
            <a:pPr marL="0" indent="0" algn="l">
              <a:lnSpc>
                <a:spcPct val="100000"/>
              </a:lnSpc>
              <a:spcBef>
                <a:spcPts val="600"/>
              </a:spcBef>
              <a:buNone/>
            </a:pPr>
            <a:r>
              <a:rPr lang="en-US" b="0" dirty="0">
                <a:solidFill>
                  <a:srgbClr val="111111"/>
                </a:solidFill>
                <a:effectLst/>
                <a:latin typeface="Tahoma"/>
                <a:ea typeface="Tahoma"/>
                <a:cs typeface="Tahoma"/>
              </a:rPr>
              <a:t>Digging Deeper:</a:t>
            </a:r>
          </a:p>
          <a:p>
            <a:pPr algn="l">
              <a:lnSpc>
                <a:spcPct val="100000"/>
              </a:lnSpc>
              <a:spcBef>
                <a:spcPts val="600"/>
              </a:spcBef>
              <a:spcAft>
                <a:spcPts val="3600"/>
              </a:spcAft>
            </a:pPr>
            <a:r>
              <a:rPr lang="en-US" b="0" dirty="0">
                <a:solidFill>
                  <a:srgbClr val="111111"/>
                </a:solidFill>
                <a:effectLst/>
                <a:latin typeface="Tahoma"/>
                <a:ea typeface="Tahoma"/>
                <a:cs typeface="Tahoma"/>
              </a:rPr>
              <a:t>When problems </a:t>
            </a:r>
            <a:r>
              <a:rPr lang="en-US" dirty="0">
                <a:solidFill>
                  <a:srgbClr val="111111"/>
                </a:solidFill>
                <a:latin typeface="Tahoma"/>
                <a:ea typeface="Tahoma"/>
                <a:cs typeface="Tahoma"/>
              </a:rPr>
              <a:t>arise,</a:t>
            </a:r>
            <a:r>
              <a:rPr lang="en-US" b="0" dirty="0">
                <a:solidFill>
                  <a:srgbClr val="111111"/>
                </a:solidFill>
                <a:effectLst/>
                <a:latin typeface="Tahoma"/>
                <a:ea typeface="Tahoma"/>
                <a:cs typeface="Tahoma"/>
              </a:rPr>
              <a:t> it </a:t>
            </a:r>
            <a:r>
              <a:rPr lang="en-US" dirty="0">
                <a:solidFill>
                  <a:srgbClr val="111111"/>
                </a:solidFill>
                <a:latin typeface="Tahoma"/>
                <a:ea typeface="Tahoma"/>
                <a:cs typeface="Tahoma"/>
              </a:rPr>
              <a:t>is reasonable to take steps</a:t>
            </a:r>
            <a:r>
              <a:rPr lang="en-US" b="0" dirty="0">
                <a:solidFill>
                  <a:srgbClr val="111111"/>
                </a:solidFill>
                <a:effectLst/>
                <a:latin typeface="Tahoma"/>
                <a:ea typeface="Tahoma"/>
                <a:cs typeface="Tahoma"/>
              </a:rPr>
              <a:t> to prevent the same </a:t>
            </a:r>
            <a:r>
              <a:rPr lang="en-US" dirty="0">
                <a:solidFill>
                  <a:srgbClr val="111111"/>
                </a:solidFill>
                <a:latin typeface="Tahoma"/>
                <a:ea typeface="Tahoma"/>
                <a:cs typeface="Tahoma"/>
              </a:rPr>
              <a:t>thing</a:t>
            </a:r>
            <a:r>
              <a:rPr lang="en-US" b="0" dirty="0">
                <a:solidFill>
                  <a:srgbClr val="111111"/>
                </a:solidFill>
                <a:effectLst/>
                <a:latin typeface="Tahoma"/>
                <a:ea typeface="Tahoma"/>
                <a:cs typeface="Tahoma"/>
              </a:rPr>
              <a:t> from happening again. To do this, ask why things happened over and over until you reach the root of the problem.</a:t>
            </a:r>
          </a:p>
          <a:p>
            <a:pPr algn="l">
              <a:lnSpc>
                <a:spcPct val="100000"/>
              </a:lnSpc>
              <a:spcBef>
                <a:spcPts val="600"/>
              </a:spcBef>
            </a:pPr>
            <a:r>
              <a:rPr lang="en-US" b="0" dirty="0">
                <a:solidFill>
                  <a:srgbClr val="111111"/>
                </a:solidFill>
                <a:effectLst/>
                <a:latin typeface="Tahoma"/>
                <a:ea typeface="Tahoma"/>
                <a:cs typeface="Tahoma"/>
              </a:rPr>
              <a:t>In short, we ask, “why,” over and over until we reach the root cause. Typically, you will find the root cause by the time you’ve asked, “why,” five times.</a:t>
            </a:r>
          </a:p>
        </p:txBody>
      </p:sp>
      <p:graphicFrame>
        <p:nvGraphicFramePr>
          <p:cNvPr id="16" name="Diagram 16">
            <a:extLst>
              <a:ext uri="{FF2B5EF4-FFF2-40B4-BE49-F238E27FC236}">
                <a16:creationId xmlns:a16="http://schemas.microsoft.com/office/drawing/2014/main" id="{D17933ED-9ECC-5E32-5AB2-5CCE99BEE672}"/>
              </a:ext>
            </a:extLst>
          </p:cNvPr>
          <p:cNvGraphicFramePr/>
          <p:nvPr>
            <p:extLst>
              <p:ext uri="{D42A27DB-BD31-4B8C-83A1-F6EECF244321}">
                <p14:modId xmlns:p14="http://schemas.microsoft.com/office/powerpoint/2010/main" val="1351617619"/>
              </p:ext>
            </p:extLst>
          </p:nvPr>
        </p:nvGraphicFramePr>
        <p:xfrm>
          <a:off x="2311830" y="3886200"/>
          <a:ext cx="6767593"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026082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3539E61-082F-1A8F-980C-44B86E3B425F}"/>
              </a:ext>
            </a:extLst>
          </p:cNvPr>
          <p:cNvSpPr>
            <a:spLocks noGrp="1"/>
          </p:cNvSpPr>
          <p:nvPr>
            <p:ph type="title"/>
          </p:nvPr>
        </p:nvSpPr>
        <p:spPr>
          <a:xfrm>
            <a:off x="838200" y="365125"/>
            <a:ext cx="10515600" cy="1325563"/>
          </a:xfrm>
        </p:spPr>
        <p:txBody>
          <a:bodyPr/>
          <a:lstStyle/>
          <a:p>
            <a:r>
              <a:rPr lang="en-US" dirty="0"/>
              <a:t>Act! </a:t>
            </a:r>
          </a:p>
        </p:txBody>
      </p:sp>
      <p:pic>
        <p:nvPicPr>
          <p:cNvPr id="7" name="Content Placeholder 4">
            <a:extLst>
              <a:ext uri="{FF2B5EF4-FFF2-40B4-BE49-F238E27FC236}">
                <a16:creationId xmlns:a16="http://schemas.microsoft.com/office/drawing/2014/main" id="{05025CFC-E332-CB03-BD2D-133381F84353}"/>
              </a:ext>
            </a:extLst>
          </p:cNvPr>
          <p:cNvPicPr>
            <a:picLocks noChangeAspect="1"/>
          </p:cNvPicPr>
          <p:nvPr/>
        </p:nvPicPr>
        <p:blipFill rotWithShape="1">
          <a:blip r:embed="rId3"/>
          <a:srcRect t="46905" r="24133" b="30080"/>
          <a:stretch/>
        </p:blipFill>
        <p:spPr>
          <a:xfrm>
            <a:off x="2828165" y="339631"/>
            <a:ext cx="7437495" cy="1325563"/>
          </a:xfrm>
          <a:prstGeom prst="rect">
            <a:avLst/>
          </a:prstGeom>
        </p:spPr>
      </p:pic>
      <p:sp>
        <p:nvSpPr>
          <p:cNvPr id="3" name="Content Placeholder 2">
            <a:extLst>
              <a:ext uri="{FF2B5EF4-FFF2-40B4-BE49-F238E27FC236}">
                <a16:creationId xmlns:a16="http://schemas.microsoft.com/office/drawing/2014/main" id="{21477F36-0A8D-822D-89EC-3DA3222EE7D4}"/>
              </a:ext>
            </a:extLst>
          </p:cNvPr>
          <p:cNvSpPr>
            <a:spLocks noGrp="1"/>
          </p:cNvSpPr>
          <p:nvPr>
            <p:ph idx="1"/>
          </p:nvPr>
        </p:nvSpPr>
        <p:spPr>
          <a:xfrm>
            <a:off x="716973" y="1825624"/>
            <a:ext cx="10758055" cy="4667251"/>
          </a:xfrm>
        </p:spPr>
        <p:txBody>
          <a:bodyPr vert="horz" lIns="91440" tIns="45720" rIns="91440" bIns="45720" rtlCol="0" anchor="t">
            <a:normAutofit/>
          </a:bodyPr>
          <a:lstStyle/>
          <a:p>
            <a:pPr marL="0" indent="0">
              <a:lnSpc>
                <a:spcPct val="100000"/>
              </a:lnSpc>
              <a:spcBef>
                <a:spcPts val="1200"/>
              </a:spcBef>
              <a:buNone/>
            </a:pPr>
            <a:r>
              <a:rPr lang="en-US" dirty="0">
                <a:latin typeface="Tahoma"/>
                <a:ea typeface="Tahoma"/>
                <a:cs typeface="Tahoma"/>
              </a:rPr>
              <a:t>Using data for program improvement involves more than making decisions based on data—it involves identifying actions that will lead to meaningful change.</a:t>
            </a:r>
          </a:p>
          <a:p>
            <a:pPr marL="0" indent="0">
              <a:lnSpc>
                <a:spcPct val="100000"/>
              </a:lnSpc>
              <a:spcBef>
                <a:spcPts val="1200"/>
              </a:spcBef>
              <a:buNone/>
            </a:pPr>
            <a:r>
              <a:rPr lang="en-US" dirty="0">
                <a:latin typeface="Tahoma"/>
                <a:ea typeface="Tahoma"/>
                <a:cs typeface="Tahoma"/>
              </a:rPr>
              <a:t>In the </a:t>
            </a:r>
            <a:r>
              <a:rPr lang="en-US" b="1" dirty="0">
                <a:latin typeface="Tahoma"/>
                <a:ea typeface="Tahoma"/>
                <a:cs typeface="Tahoma"/>
              </a:rPr>
              <a:t>Act</a:t>
            </a:r>
            <a:r>
              <a:rPr lang="en-US" dirty="0">
                <a:latin typeface="Tahoma"/>
                <a:ea typeface="Tahoma"/>
                <a:cs typeface="Tahoma"/>
              </a:rPr>
              <a:t> stage, you (and the team) identifies actions based on conclusions made in the </a:t>
            </a:r>
            <a:r>
              <a:rPr lang="en-US" b="1" dirty="0">
                <a:latin typeface="Tahoma"/>
                <a:ea typeface="Tahoma"/>
                <a:cs typeface="Tahoma"/>
              </a:rPr>
              <a:t>Think stage</a:t>
            </a:r>
            <a:r>
              <a:rPr lang="en-US" dirty="0">
                <a:latin typeface="Tahoma"/>
                <a:ea typeface="Tahoma"/>
                <a:cs typeface="Tahoma"/>
              </a:rPr>
              <a:t>. Actions may be small and short-term, or they may involve large changes in a program or system. </a:t>
            </a:r>
            <a:endParaRPr lang="en-US" dirty="0"/>
          </a:p>
          <a:p>
            <a:pPr marL="0" indent="0">
              <a:lnSpc>
                <a:spcPct val="100000"/>
              </a:lnSpc>
              <a:spcBef>
                <a:spcPts val="1200"/>
              </a:spcBef>
              <a:buNone/>
            </a:pPr>
            <a:r>
              <a:rPr lang="en-US" dirty="0">
                <a:latin typeface="Tahoma"/>
                <a:ea typeface="Tahoma"/>
                <a:cs typeface="Tahoma"/>
              </a:rPr>
              <a:t>Improvement planning sounds very formal and sometimes it is. It can also be a simple set of action steps depending on what is needed to produce the change you want to see. </a:t>
            </a:r>
            <a:endParaRPr lang="en-US" dirty="0"/>
          </a:p>
        </p:txBody>
      </p:sp>
    </p:spTree>
    <p:extLst>
      <p:ext uri="{BB962C8B-B14F-4D97-AF65-F5344CB8AC3E}">
        <p14:creationId xmlns:p14="http://schemas.microsoft.com/office/powerpoint/2010/main" val="28342063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8334E-6C98-6746-9080-918888B03E0B}"/>
              </a:ext>
            </a:extLst>
          </p:cNvPr>
          <p:cNvSpPr>
            <a:spLocks noGrp="1"/>
          </p:cNvSpPr>
          <p:nvPr>
            <p:ph type="ctrTitle"/>
          </p:nvPr>
        </p:nvSpPr>
        <p:spPr>
          <a:xfrm>
            <a:off x="0" y="1459082"/>
            <a:ext cx="5388403" cy="1893413"/>
          </a:xfrm>
        </p:spPr>
        <p:txBody>
          <a:bodyPr>
            <a:normAutofit/>
          </a:bodyPr>
          <a:lstStyle/>
          <a:p>
            <a:pPr marL="0" marR="0" algn="ctr">
              <a:lnSpc>
                <a:spcPct val="107000"/>
              </a:lnSpc>
              <a:spcBef>
                <a:spcPts val="0"/>
              </a:spcBef>
              <a:spcAft>
                <a:spcPts val="0"/>
              </a:spcAft>
            </a:pPr>
            <a:r>
              <a:rPr lang="en-US" sz="4200" b="1" i="1" dirty="0"/>
              <a:t>Group Activity</a:t>
            </a:r>
            <a:endParaRPr lang="en-US" dirty="0">
              <a:solidFill>
                <a:srgbClr val="FF0000"/>
              </a:solidFill>
            </a:endParaRPr>
          </a:p>
        </p:txBody>
      </p:sp>
      <p:pic>
        <p:nvPicPr>
          <p:cNvPr id="6" name="Picture 5" descr="&quot; &quot;">
            <a:extLst>
              <a:ext uri="{FF2B5EF4-FFF2-40B4-BE49-F238E27FC236}">
                <a16:creationId xmlns:a16="http://schemas.microsoft.com/office/drawing/2014/main" id="{EDB3F024-C546-4242-B3BC-28369EEB13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67364" y="0"/>
            <a:ext cx="6720402" cy="4811579"/>
          </a:xfrm>
          <a:prstGeom prst="rect">
            <a:avLst/>
          </a:prstGeom>
        </p:spPr>
      </p:pic>
    </p:spTree>
    <p:extLst>
      <p:ext uri="{BB962C8B-B14F-4D97-AF65-F5344CB8AC3E}">
        <p14:creationId xmlns:p14="http://schemas.microsoft.com/office/powerpoint/2010/main" val="19544057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DA90F8-3FCB-A645-8CEA-5E7C7B9C474D}"/>
              </a:ext>
            </a:extLst>
          </p:cNvPr>
          <p:cNvSpPr>
            <a:spLocks noGrp="1"/>
          </p:cNvSpPr>
          <p:nvPr>
            <p:ph type="sldNum" sz="quarter" idx="4"/>
          </p:nvPr>
        </p:nvSpPr>
        <p:spPr/>
        <p:txBody>
          <a:bodyPr/>
          <a:lstStyle/>
          <a:p>
            <a:fld id="{8FF8BE51-C3B0-9B4F-9A06-4F809A9A7941}" type="slidenum">
              <a:rPr lang="en-US" smtClean="0"/>
              <a:pPr/>
              <a:t>28</a:t>
            </a:fld>
            <a:endParaRPr lang="en-US"/>
          </a:p>
        </p:txBody>
      </p:sp>
      <p:sp>
        <p:nvSpPr>
          <p:cNvPr id="7" name="Title 6">
            <a:extLst>
              <a:ext uri="{FF2B5EF4-FFF2-40B4-BE49-F238E27FC236}">
                <a16:creationId xmlns:a16="http://schemas.microsoft.com/office/drawing/2014/main" id="{8990F888-53FA-D24A-B5B9-C3B902FC028B}"/>
              </a:ext>
            </a:extLst>
          </p:cNvPr>
          <p:cNvSpPr>
            <a:spLocks noGrp="1"/>
          </p:cNvSpPr>
          <p:nvPr>
            <p:ph type="title"/>
          </p:nvPr>
        </p:nvSpPr>
        <p:spPr/>
        <p:txBody>
          <a:bodyPr/>
          <a:lstStyle/>
          <a:p>
            <a:r>
              <a:rPr lang="en-US" dirty="0"/>
              <a:t>The Impact of COVID-19 on Early Intervention Services</a:t>
            </a:r>
          </a:p>
        </p:txBody>
      </p:sp>
      <p:sp>
        <p:nvSpPr>
          <p:cNvPr id="8" name="Content Placeholder 7">
            <a:extLst>
              <a:ext uri="{FF2B5EF4-FFF2-40B4-BE49-F238E27FC236}">
                <a16:creationId xmlns:a16="http://schemas.microsoft.com/office/drawing/2014/main" id="{7794D221-BFBF-9E46-BC8C-8EE592DF87F7}"/>
              </a:ext>
            </a:extLst>
          </p:cNvPr>
          <p:cNvSpPr>
            <a:spLocks noGrp="1"/>
          </p:cNvSpPr>
          <p:nvPr>
            <p:ph sz="half" idx="1"/>
          </p:nvPr>
        </p:nvSpPr>
        <p:spPr>
          <a:xfrm>
            <a:off x="562429" y="1927914"/>
            <a:ext cx="10791371" cy="899693"/>
          </a:xfrm>
        </p:spPr>
        <p:txBody>
          <a:bodyPr>
            <a:normAutofit/>
          </a:bodyPr>
          <a:lstStyle/>
          <a:p>
            <a:r>
              <a:rPr lang="en-US" b="1" dirty="0"/>
              <a:t>Did the numbers of children served by early intervention drop during COVID? Why or why not? </a:t>
            </a:r>
          </a:p>
        </p:txBody>
      </p:sp>
      <p:sp>
        <p:nvSpPr>
          <p:cNvPr id="18" name="TextBox 17">
            <a:extLst>
              <a:ext uri="{FF2B5EF4-FFF2-40B4-BE49-F238E27FC236}">
                <a16:creationId xmlns:a16="http://schemas.microsoft.com/office/drawing/2014/main" id="{C853E573-C5C6-9355-948B-08FEB9537645}"/>
              </a:ext>
            </a:extLst>
          </p:cNvPr>
          <p:cNvSpPr txBox="1"/>
          <p:nvPr/>
        </p:nvSpPr>
        <p:spPr>
          <a:xfrm>
            <a:off x="5176706" y="3064833"/>
            <a:ext cx="6284685" cy="1754326"/>
          </a:xfrm>
          <a:prstGeom prst="rect">
            <a:avLst/>
          </a:prstGeom>
          <a:noFill/>
        </p:spPr>
        <p:txBody>
          <a:bodyPr wrap="square" lIns="91440" tIns="45720" rIns="91440" bIns="45720" rtlCol="0" anchor="t">
            <a:spAutoFit/>
          </a:bodyPr>
          <a:lstStyle/>
          <a:p>
            <a:pPr lvl="1"/>
            <a:r>
              <a:rPr lang="en-US" dirty="0"/>
              <a:t>Break into small groups and look at the quantitative and qualitative data.</a:t>
            </a:r>
          </a:p>
          <a:p>
            <a:pPr lvl="1"/>
            <a:endParaRPr lang="en-US" dirty="0"/>
          </a:p>
          <a:p>
            <a:pPr lvl="1"/>
            <a:r>
              <a:rPr lang="en-US" dirty="0"/>
              <a:t>As a team, answer the analysis questions together. </a:t>
            </a:r>
          </a:p>
          <a:p>
            <a:pPr lvl="1"/>
            <a:endParaRPr lang="en-US" dirty="0"/>
          </a:p>
          <a:p>
            <a:pPr lvl="1"/>
            <a:r>
              <a:rPr lang="en-US" dirty="0"/>
              <a:t>What other questions did your analysis generate?</a:t>
            </a:r>
            <a:endParaRPr lang="en-US" dirty="0">
              <a:cs typeface="Arial"/>
            </a:endParaRPr>
          </a:p>
        </p:txBody>
      </p:sp>
      <p:pic>
        <p:nvPicPr>
          <p:cNvPr id="16" name="Picture 15" descr="&quot; &quot;">
            <a:extLst>
              <a:ext uri="{FF2B5EF4-FFF2-40B4-BE49-F238E27FC236}">
                <a16:creationId xmlns:a16="http://schemas.microsoft.com/office/drawing/2014/main" id="{B013A421-7D25-8D04-FA6D-51B3CE85501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38200" y="3269752"/>
            <a:ext cx="3788228" cy="2640395"/>
          </a:xfrm>
          <a:prstGeom prst="rect">
            <a:avLst/>
          </a:prstGeom>
        </p:spPr>
      </p:pic>
      <p:sp>
        <p:nvSpPr>
          <p:cNvPr id="17" name="TextBox 16">
            <a:extLst>
              <a:ext uri="{FF2B5EF4-FFF2-40B4-BE49-F238E27FC236}">
                <a16:creationId xmlns:a16="http://schemas.microsoft.com/office/drawing/2014/main" id="{EFB84E80-B81D-3F21-2499-85DBACFC68A1}"/>
              </a:ext>
            </a:extLst>
          </p:cNvPr>
          <p:cNvSpPr txBox="1"/>
          <p:nvPr/>
        </p:nvSpPr>
        <p:spPr>
          <a:xfrm>
            <a:off x="5683111" y="6211677"/>
            <a:ext cx="2786056" cy="369332"/>
          </a:xfrm>
          <a:prstGeom prst="rect">
            <a:avLst/>
          </a:prstGeom>
          <a:noFill/>
        </p:spPr>
        <p:txBody>
          <a:bodyPr wrap="square" rtlCol="0">
            <a:spAutoFit/>
          </a:bodyPr>
          <a:lstStyle/>
          <a:p>
            <a:r>
              <a:rPr lang="en-US" sz="900" dirty="0">
                <a:hlinkClick r:id="rId4" tooltip="http://www.duperrin.com/english/2015/06/30/collaboration-is-a-collective-activity-and-why-you-should-care/"/>
              </a:rPr>
              <a:t>This Photo</a:t>
            </a:r>
            <a:r>
              <a:rPr lang="en-US" sz="900" dirty="0"/>
              <a:t> by Unknown Author is licensed under </a:t>
            </a:r>
            <a:r>
              <a:rPr lang="en-US" sz="900" dirty="0">
                <a:hlinkClick r:id="rId5" tooltip="https://creativecommons.org/licenses/by-nc-sa/3.0/"/>
              </a:rPr>
              <a:t>CC BY-SA-NC</a:t>
            </a:r>
            <a:endParaRPr lang="en-US" sz="900" dirty="0"/>
          </a:p>
        </p:txBody>
      </p:sp>
    </p:spTree>
    <p:extLst>
      <p:ext uri="{BB962C8B-B14F-4D97-AF65-F5344CB8AC3E}">
        <p14:creationId xmlns:p14="http://schemas.microsoft.com/office/powerpoint/2010/main" val="28521375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DA90F8-3FCB-A645-8CEA-5E7C7B9C474D}"/>
              </a:ext>
            </a:extLst>
          </p:cNvPr>
          <p:cNvSpPr>
            <a:spLocks noGrp="1"/>
          </p:cNvSpPr>
          <p:nvPr>
            <p:ph type="sldNum" sz="quarter" idx="4"/>
          </p:nvPr>
        </p:nvSpPr>
        <p:spPr/>
        <p:txBody>
          <a:bodyPr/>
          <a:lstStyle/>
          <a:p>
            <a:fld id="{8FF8BE51-C3B0-9B4F-9A06-4F809A9A7941}" type="slidenum">
              <a:rPr lang="en-US" smtClean="0"/>
              <a:pPr/>
              <a:t>29</a:t>
            </a:fld>
            <a:endParaRPr lang="en-US"/>
          </a:p>
        </p:txBody>
      </p:sp>
      <p:sp>
        <p:nvSpPr>
          <p:cNvPr id="7" name="Title 6">
            <a:extLst>
              <a:ext uri="{FF2B5EF4-FFF2-40B4-BE49-F238E27FC236}">
                <a16:creationId xmlns:a16="http://schemas.microsoft.com/office/drawing/2014/main" id="{8990F888-53FA-D24A-B5B9-C3B902FC028B}"/>
              </a:ext>
            </a:extLst>
          </p:cNvPr>
          <p:cNvSpPr>
            <a:spLocks noGrp="1"/>
          </p:cNvSpPr>
          <p:nvPr>
            <p:ph type="title"/>
          </p:nvPr>
        </p:nvSpPr>
        <p:spPr/>
        <p:txBody>
          <a:bodyPr>
            <a:normAutofit/>
          </a:bodyPr>
          <a:lstStyle/>
          <a:p>
            <a:r>
              <a:rPr lang="en-US" sz="3200" kern="1200" dirty="0">
                <a:solidFill>
                  <a:schemeClr val="tx1"/>
                </a:solidFill>
                <a:latin typeface="+mj-lt"/>
                <a:ea typeface="+mj-ea"/>
                <a:cs typeface="+mj-cs"/>
              </a:rPr>
              <a:t>Quantitative Data: Child Count by Age, 2017-2020 </a:t>
            </a:r>
            <a:endParaRPr lang="en-US" dirty="0"/>
          </a:p>
        </p:txBody>
      </p:sp>
      <p:graphicFrame>
        <p:nvGraphicFramePr>
          <p:cNvPr id="10" name="Chart 9" descr="Bar chart with quantitative data on the numbers of children served in early intervention during the years 2017-2020. The data to the left of the broken line shows number of children served.">
            <a:extLst>
              <a:ext uri="{FF2B5EF4-FFF2-40B4-BE49-F238E27FC236}">
                <a16:creationId xmlns:a16="http://schemas.microsoft.com/office/drawing/2014/main" id="{E42771B3-A5B0-5AAD-6237-C4094AF8FB18}"/>
              </a:ext>
            </a:extLst>
          </p:cNvPr>
          <p:cNvGraphicFramePr>
            <a:graphicFrameLocks noGrp="1"/>
          </p:cNvGraphicFramePr>
          <p:nvPr/>
        </p:nvGraphicFramePr>
        <p:xfrm>
          <a:off x="838200" y="922251"/>
          <a:ext cx="10515599" cy="501349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56441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8CE41-E7E0-2E4E-B02F-223C4BFA485A}"/>
              </a:ext>
            </a:extLst>
          </p:cNvPr>
          <p:cNvSpPr>
            <a:spLocks noGrp="1"/>
          </p:cNvSpPr>
          <p:nvPr>
            <p:ph type="title"/>
          </p:nvPr>
        </p:nvSpPr>
        <p:spPr/>
        <p:txBody>
          <a:bodyPr/>
          <a:lstStyle/>
          <a:p>
            <a:r>
              <a:rPr lang="en-US" dirty="0">
                <a:latin typeface="Tahoma"/>
                <a:ea typeface="Tahoma"/>
                <a:cs typeface="Tahoma"/>
              </a:rPr>
              <a:t>Family Data Leader Pilot Project</a:t>
            </a:r>
            <a:endParaRPr lang="en-US" dirty="0"/>
          </a:p>
        </p:txBody>
      </p:sp>
      <p:sp>
        <p:nvSpPr>
          <p:cNvPr id="3" name="Content Placeholder 2">
            <a:extLst>
              <a:ext uri="{FF2B5EF4-FFF2-40B4-BE49-F238E27FC236}">
                <a16:creationId xmlns:a16="http://schemas.microsoft.com/office/drawing/2014/main" id="{CC72BBE5-1980-6845-9E68-C274E9D90E06}"/>
              </a:ext>
            </a:extLst>
          </p:cNvPr>
          <p:cNvSpPr>
            <a:spLocks noGrp="1"/>
          </p:cNvSpPr>
          <p:nvPr>
            <p:ph idx="1"/>
          </p:nvPr>
        </p:nvSpPr>
        <p:spPr>
          <a:xfrm>
            <a:off x="434789" y="1825625"/>
            <a:ext cx="10919011" cy="4546600"/>
          </a:xfrm>
        </p:spPr>
        <p:txBody>
          <a:bodyPr vert="horz" lIns="91440" tIns="45720" rIns="91440" bIns="45720" rtlCol="0" anchor="t">
            <a:normAutofit/>
          </a:bodyPr>
          <a:lstStyle/>
          <a:p>
            <a:pPr marL="0" indent="0">
              <a:lnSpc>
                <a:spcPct val="110000"/>
              </a:lnSpc>
              <a:spcBef>
                <a:spcPts val="1200"/>
              </a:spcBef>
              <a:spcAft>
                <a:spcPts val="1200"/>
              </a:spcAft>
              <a:buNone/>
            </a:pPr>
            <a:r>
              <a:rPr lang="en-US" sz="2000" b="1" dirty="0">
                <a:latin typeface="Tahoma"/>
                <a:ea typeface="Tahoma"/>
                <a:cs typeface="Tahoma"/>
              </a:rPr>
              <a:t>Developed by:</a:t>
            </a:r>
            <a:endParaRPr lang="en-US" sz="2000" b="1" dirty="0"/>
          </a:p>
          <a:p>
            <a:pPr>
              <a:lnSpc>
                <a:spcPct val="110000"/>
              </a:lnSpc>
              <a:spcBef>
                <a:spcPts val="1200"/>
              </a:spcBef>
              <a:spcAft>
                <a:spcPts val="1200"/>
              </a:spcAft>
            </a:pPr>
            <a:r>
              <a:rPr lang="en-US" sz="2000" b="1" dirty="0">
                <a:latin typeface="Tahoma"/>
                <a:ea typeface="Tahoma"/>
                <a:cs typeface="Tahoma"/>
              </a:rPr>
              <a:t>Center for Parent Information Resources (CPIR)</a:t>
            </a:r>
            <a:r>
              <a:rPr lang="en-US" sz="2000" dirty="0">
                <a:latin typeface="Tahoma"/>
                <a:ea typeface="Tahoma"/>
                <a:cs typeface="Tahoma"/>
              </a:rPr>
              <a:t> - The hub for information and products for Parent Centers serving families of children with disabilities.</a:t>
            </a:r>
            <a:endParaRPr lang="en-US" sz="2000" dirty="0"/>
          </a:p>
          <a:p>
            <a:pPr>
              <a:lnSpc>
                <a:spcPct val="110000"/>
              </a:lnSpc>
              <a:spcBef>
                <a:spcPts val="1200"/>
              </a:spcBef>
              <a:spcAft>
                <a:spcPts val="1200"/>
              </a:spcAft>
            </a:pPr>
            <a:r>
              <a:rPr lang="en-US" sz="2000" b="1" dirty="0">
                <a:latin typeface="Tahoma"/>
                <a:ea typeface="Tahoma"/>
                <a:cs typeface="Tahoma"/>
              </a:rPr>
              <a:t>Center for IDEA Early Childhood Data Systems (</a:t>
            </a:r>
            <a:r>
              <a:rPr lang="en-US" sz="2000" b="1" dirty="0" err="1">
                <a:latin typeface="Tahoma"/>
                <a:ea typeface="Tahoma"/>
                <a:cs typeface="Tahoma"/>
              </a:rPr>
              <a:t>DaSy</a:t>
            </a:r>
            <a:r>
              <a:rPr lang="en-US" sz="2000" b="1" dirty="0">
                <a:latin typeface="Tahoma"/>
                <a:ea typeface="Tahoma"/>
                <a:cs typeface="Tahoma"/>
              </a:rPr>
              <a:t>)</a:t>
            </a:r>
            <a:r>
              <a:rPr lang="en-US" sz="2000" dirty="0">
                <a:latin typeface="Tahoma"/>
                <a:ea typeface="Tahoma"/>
                <a:cs typeface="Tahoma"/>
              </a:rPr>
              <a:t> - A national technical assistance center that supports IDEA Part C early intervention and IDEA Part B 619 early childhood special education state programs in building high quality data systems and using data to improve results for young children with disabilities and their families.</a:t>
            </a:r>
          </a:p>
          <a:p>
            <a:pPr>
              <a:lnSpc>
                <a:spcPct val="110000"/>
              </a:lnSpc>
              <a:spcBef>
                <a:spcPts val="1200"/>
              </a:spcBef>
              <a:spcAft>
                <a:spcPts val="1200"/>
              </a:spcAft>
            </a:pPr>
            <a:r>
              <a:rPr lang="en-US" sz="2000" b="1" dirty="0">
                <a:latin typeface="Tahoma"/>
                <a:ea typeface="Tahoma"/>
                <a:cs typeface="Tahoma"/>
              </a:rPr>
              <a:t>Pilot Parent Center Trainers</a:t>
            </a:r>
            <a:r>
              <a:rPr lang="en-US" sz="2000" dirty="0">
                <a:latin typeface="Tahoma"/>
                <a:ea typeface="Tahoma"/>
                <a:cs typeface="Tahoma"/>
              </a:rPr>
              <a:t> - 28 Parent Center staff from 14 Parent Centers from across the country participated in the development and review of this series.</a:t>
            </a:r>
          </a:p>
        </p:txBody>
      </p:sp>
    </p:spTree>
    <p:extLst>
      <p:ext uri="{BB962C8B-B14F-4D97-AF65-F5344CB8AC3E}">
        <p14:creationId xmlns:p14="http://schemas.microsoft.com/office/powerpoint/2010/main" val="26931043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DA90F8-3FCB-A645-8CEA-5E7C7B9C474D}"/>
              </a:ext>
            </a:extLst>
          </p:cNvPr>
          <p:cNvSpPr>
            <a:spLocks noGrp="1"/>
          </p:cNvSpPr>
          <p:nvPr>
            <p:ph type="sldNum" sz="quarter" idx="4"/>
          </p:nvPr>
        </p:nvSpPr>
        <p:spPr/>
        <p:txBody>
          <a:bodyPr/>
          <a:lstStyle/>
          <a:p>
            <a:fld id="{8FF8BE51-C3B0-9B4F-9A06-4F809A9A7941}" type="slidenum">
              <a:rPr lang="en-US" smtClean="0"/>
              <a:pPr/>
              <a:t>30</a:t>
            </a:fld>
            <a:endParaRPr lang="en-US"/>
          </a:p>
        </p:txBody>
      </p:sp>
      <p:sp>
        <p:nvSpPr>
          <p:cNvPr id="7" name="Title 6">
            <a:extLst>
              <a:ext uri="{FF2B5EF4-FFF2-40B4-BE49-F238E27FC236}">
                <a16:creationId xmlns:a16="http://schemas.microsoft.com/office/drawing/2014/main" id="{8990F888-53FA-D24A-B5B9-C3B902FC028B}"/>
              </a:ext>
            </a:extLst>
          </p:cNvPr>
          <p:cNvSpPr>
            <a:spLocks noGrp="1"/>
          </p:cNvSpPr>
          <p:nvPr>
            <p:ph type="title"/>
          </p:nvPr>
        </p:nvSpPr>
        <p:spPr/>
        <p:txBody>
          <a:bodyPr/>
          <a:lstStyle/>
          <a:p>
            <a:r>
              <a:rPr lang="en-US" sz="3200" dirty="0">
                <a:latin typeface="Tahoma"/>
                <a:ea typeface="Tahoma"/>
                <a:cs typeface="Tahoma"/>
              </a:rPr>
              <a:t>Qualitative Data: Parent Interview Responses (2020)</a:t>
            </a:r>
            <a:endParaRPr lang="en-US" dirty="0"/>
          </a:p>
        </p:txBody>
      </p:sp>
      <p:sp>
        <p:nvSpPr>
          <p:cNvPr id="8" name="Content Placeholder 7">
            <a:extLst>
              <a:ext uri="{FF2B5EF4-FFF2-40B4-BE49-F238E27FC236}">
                <a16:creationId xmlns:a16="http://schemas.microsoft.com/office/drawing/2014/main" id="{7794D221-BFBF-9E46-BC8C-8EE592DF87F7}"/>
              </a:ext>
            </a:extLst>
          </p:cNvPr>
          <p:cNvSpPr>
            <a:spLocks noGrp="1"/>
          </p:cNvSpPr>
          <p:nvPr>
            <p:ph sz="half" idx="1"/>
          </p:nvPr>
        </p:nvSpPr>
        <p:spPr>
          <a:xfrm>
            <a:off x="587828" y="1788458"/>
            <a:ext cx="11005455" cy="4057705"/>
          </a:xfrm>
        </p:spPr>
        <p:txBody>
          <a:bodyPr vert="horz" lIns="91440" tIns="45720" rIns="91440" bIns="45720" rtlCol="0" anchor="t">
            <a:normAutofit/>
          </a:bodyPr>
          <a:lstStyle/>
          <a:p>
            <a:pPr marL="0" indent="0">
              <a:lnSpc>
                <a:spcPct val="107000"/>
              </a:lnSpc>
              <a:spcBef>
                <a:spcPts val="0"/>
              </a:spcBef>
              <a:spcAft>
                <a:spcPts val="4800"/>
              </a:spcAft>
              <a:buNone/>
            </a:pPr>
            <a:r>
              <a:rPr lang="en-US" b="1" dirty="0">
                <a:latin typeface="Arial"/>
                <a:ea typeface="Calibri" panose="020F0502020204030204" pitchFamily="34" charset="0"/>
                <a:cs typeface="Times New Roman"/>
              </a:rPr>
              <a:t>Interview Question: </a:t>
            </a:r>
            <a:r>
              <a:rPr lang="en-US" dirty="0">
                <a:latin typeface="Arial"/>
                <a:ea typeface="Calibri" panose="020F0502020204030204" pitchFamily="34" charset="0"/>
                <a:cs typeface="Arial"/>
              </a:rPr>
              <a:t>Please describe the process of getting your child evaluated for early intervention.</a:t>
            </a:r>
            <a:endParaRPr lang="en-US" sz="2400" b="1" dirty="0">
              <a:effectLst/>
              <a:latin typeface="Arial"/>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400" b="1" i="1" dirty="0">
                <a:effectLst/>
                <a:latin typeface="Calibri"/>
                <a:ea typeface="Calibri" panose="020F0502020204030204" pitchFamily="34" charset="0"/>
                <a:cs typeface="Times New Roman"/>
              </a:rPr>
              <a:t>Parent 1</a:t>
            </a:r>
          </a:p>
          <a:p>
            <a:pPr>
              <a:lnSpc>
                <a:spcPct val="107000"/>
              </a:lnSpc>
              <a:spcBef>
                <a:spcPts val="0"/>
              </a:spcBef>
              <a:spcAft>
                <a:spcPts val="800"/>
              </a:spcAft>
            </a:pPr>
            <a:r>
              <a:rPr lang="en-US" sz="2400" dirty="0">
                <a:effectLst/>
                <a:latin typeface="Tahoma"/>
                <a:ea typeface="Tahoma"/>
                <a:cs typeface="Tahoma"/>
              </a:rPr>
              <a:t>“I had concerns about our daughter but didn’t know who to talk to. I wanted to ask the pediatrician, but we had so much going on during COVID. Working remotely, trying to deal with the kids.</a:t>
            </a:r>
            <a:r>
              <a:rPr lang="en-US" sz="2400" dirty="0">
                <a:latin typeface="Tahoma"/>
                <a:ea typeface="Tahoma"/>
                <a:cs typeface="Tahoma"/>
              </a:rPr>
              <a:t> </a:t>
            </a:r>
            <a:r>
              <a:rPr lang="en-US" sz="2400" dirty="0">
                <a:effectLst/>
                <a:latin typeface="Tahoma"/>
                <a:ea typeface="Tahoma"/>
                <a:cs typeface="Tahoma"/>
              </a:rPr>
              <a:t>When we finally got around to </a:t>
            </a:r>
            <a:r>
              <a:rPr lang="en-US" sz="2400" dirty="0">
                <a:latin typeface="Tahoma"/>
                <a:ea typeface="Tahoma"/>
                <a:cs typeface="Tahoma"/>
              </a:rPr>
              <a:t>calling the doctor</a:t>
            </a:r>
            <a:r>
              <a:rPr lang="en-US" sz="2400" dirty="0">
                <a:effectLst/>
                <a:latin typeface="Tahoma"/>
                <a:ea typeface="Tahoma"/>
                <a:cs typeface="Tahoma"/>
              </a:rPr>
              <a:t>, they weren’t taking appointments for well care visits. I finally got in last week and the doctor told me about early intervention.”</a:t>
            </a:r>
            <a:r>
              <a:rPr lang="en-US" sz="2400" dirty="0">
                <a:latin typeface="Tahoma"/>
                <a:ea typeface="Tahoma"/>
                <a:cs typeface="Tahoma"/>
              </a:rPr>
              <a:t> </a:t>
            </a:r>
            <a:endParaRPr lang="en-US" sz="2400" dirty="0">
              <a:effectLst/>
            </a:endParaRPr>
          </a:p>
        </p:txBody>
      </p:sp>
    </p:spTree>
    <p:extLst>
      <p:ext uri="{BB962C8B-B14F-4D97-AF65-F5344CB8AC3E}">
        <p14:creationId xmlns:p14="http://schemas.microsoft.com/office/powerpoint/2010/main" val="26466481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DA90F8-3FCB-A645-8CEA-5E7C7B9C474D}"/>
              </a:ext>
            </a:extLst>
          </p:cNvPr>
          <p:cNvSpPr>
            <a:spLocks noGrp="1"/>
          </p:cNvSpPr>
          <p:nvPr>
            <p:ph type="sldNum" sz="quarter" idx="4"/>
          </p:nvPr>
        </p:nvSpPr>
        <p:spPr/>
        <p:txBody>
          <a:bodyPr/>
          <a:lstStyle/>
          <a:p>
            <a:fld id="{8FF8BE51-C3B0-9B4F-9A06-4F809A9A7941}" type="slidenum">
              <a:rPr lang="en-US" smtClean="0"/>
              <a:pPr/>
              <a:t>31</a:t>
            </a:fld>
            <a:endParaRPr lang="en-US"/>
          </a:p>
        </p:txBody>
      </p:sp>
      <p:sp>
        <p:nvSpPr>
          <p:cNvPr id="7" name="Title 6">
            <a:extLst>
              <a:ext uri="{FF2B5EF4-FFF2-40B4-BE49-F238E27FC236}">
                <a16:creationId xmlns:a16="http://schemas.microsoft.com/office/drawing/2014/main" id="{8990F888-53FA-D24A-B5B9-C3B902FC028B}"/>
              </a:ext>
            </a:extLst>
          </p:cNvPr>
          <p:cNvSpPr>
            <a:spLocks noGrp="1"/>
          </p:cNvSpPr>
          <p:nvPr>
            <p:ph type="title"/>
          </p:nvPr>
        </p:nvSpPr>
        <p:spPr/>
        <p:txBody>
          <a:bodyPr/>
          <a:lstStyle/>
          <a:p>
            <a:r>
              <a:rPr lang="en-US" sz="3200" dirty="0">
                <a:latin typeface="Tahoma"/>
                <a:ea typeface="Tahoma"/>
                <a:cs typeface="Tahoma"/>
              </a:rPr>
              <a:t>Qualitative Data: Parent Interview Responses (2020)</a:t>
            </a:r>
            <a:endParaRPr lang="en-US" dirty="0"/>
          </a:p>
        </p:txBody>
      </p:sp>
      <p:sp>
        <p:nvSpPr>
          <p:cNvPr id="8" name="Content Placeholder 7">
            <a:extLst>
              <a:ext uri="{FF2B5EF4-FFF2-40B4-BE49-F238E27FC236}">
                <a16:creationId xmlns:a16="http://schemas.microsoft.com/office/drawing/2014/main" id="{7794D221-BFBF-9E46-BC8C-8EE592DF87F7}"/>
              </a:ext>
            </a:extLst>
          </p:cNvPr>
          <p:cNvSpPr>
            <a:spLocks noGrp="1"/>
          </p:cNvSpPr>
          <p:nvPr>
            <p:ph sz="half" idx="1"/>
          </p:nvPr>
        </p:nvSpPr>
        <p:spPr>
          <a:xfrm>
            <a:off x="593272" y="1869140"/>
            <a:ext cx="11005455" cy="3946201"/>
          </a:xfrm>
        </p:spPr>
        <p:txBody>
          <a:bodyPr>
            <a:normAutofit fontScale="92500"/>
          </a:bodyPr>
          <a:lstStyle/>
          <a:p>
            <a:pPr marL="0" marR="0" indent="0">
              <a:lnSpc>
                <a:spcPct val="100000"/>
              </a:lnSpc>
              <a:spcBef>
                <a:spcPts val="0"/>
              </a:spcBef>
              <a:buNone/>
            </a:pPr>
            <a:r>
              <a:rPr lang="en-US" b="1" i="1" dirty="0">
                <a:effectLst/>
              </a:rPr>
              <a:t>Parent 2</a:t>
            </a:r>
          </a:p>
          <a:p>
            <a:pPr>
              <a:lnSpc>
                <a:spcPct val="100000"/>
              </a:lnSpc>
              <a:spcBef>
                <a:spcPts val="0"/>
              </a:spcBef>
              <a:spcAft>
                <a:spcPts val="2400"/>
              </a:spcAft>
              <a:tabLst>
                <a:tab pos="228600" algn="l"/>
              </a:tabLst>
            </a:pPr>
            <a:r>
              <a:rPr lang="en-US" dirty="0">
                <a:latin typeface="Tahoma"/>
                <a:ea typeface="Tahoma"/>
                <a:cs typeface="Tahoma"/>
              </a:rPr>
              <a:t>I finally found out about EI from our doctor, but by then our well-child visit had been delayed for about 4 months. Then we </a:t>
            </a:r>
            <a:r>
              <a:rPr lang="en-US" dirty="0">
                <a:effectLst/>
                <a:latin typeface="Tahoma"/>
                <a:ea typeface="Tahoma"/>
                <a:cs typeface="Tahoma"/>
              </a:rPr>
              <a:t>got a referral for EI services, but they were booked out for months and the first appointment was online. That was frustrating and did not accomplish much. I haven’t gotten around to calling back.</a:t>
            </a:r>
            <a:r>
              <a:rPr lang="en-US" dirty="0">
                <a:latin typeface="Tahoma"/>
                <a:ea typeface="Tahoma"/>
                <a:cs typeface="Tahoma"/>
              </a:rPr>
              <a:t> </a:t>
            </a:r>
            <a:endParaRPr lang="en-US" dirty="0">
              <a:effectLst/>
            </a:endParaRPr>
          </a:p>
          <a:p>
            <a:pPr marL="0" marR="0" indent="0">
              <a:lnSpc>
                <a:spcPct val="100000"/>
              </a:lnSpc>
              <a:spcBef>
                <a:spcPts val="0"/>
              </a:spcBef>
              <a:buNone/>
            </a:pPr>
            <a:r>
              <a:rPr lang="en-US" b="1" i="1" dirty="0">
                <a:effectLst/>
              </a:rPr>
              <a:t>Parent 3 </a:t>
            </a:r>
          </a:p>
          <a:p>
            <a:pPr>
              <a:lnSpc>
                <a:spcPct val="100000"/>
              </a:lnSpc>
              <a:spcBef>
                <a:spcPts val="0"/>
              </a:spcBef>
            </a:pPr>
            <a:r>
              <a:rPr lang="en-US" dirty="0">
                <a:effectLst/>
                <a:latin typeface="Tahoma"/>
                <a:ea typeface="Tahoma"/>
                <a:cs typeface="Tahoma"/>
              </a:rPr>
              <a:t>Our first appointment with early intervention was online. I don’t have good Wi-Fi so it </a:t>
            </a:r>
            <a:r>
              <a:rPr lang="en-US" dirty="0">
                <a:latin typeface="Tahoma"/>
                <a:ea typeface="Tahoma"/>
                <a:cs typeface="Tahoma"/>
              </a:rPr>
              <a:t>was</a:t>
            </a:r>
            <a:r>
              <a:rPr lang="en-US" dirty="0">
                <a:effectLst/>
                <a:latin typeface="Tahoma"/>
                <a:ea typeface="Tahoma"/>
                <a:cs typeface="Tahoma"/>
              </a:rPr>
              <a:t> </a:t>
            </a:r>
            <a:r>
              <a:rPr lang="en-US" dirty="0">
                <a:latin typeface="Tahoma"/>
                <a:ea typeface="Tahoma"/>
                <a:cs typeface="Tahoma"/>
              </a:rPr>
              <a:t>a very</a:t>
            </a:r>
            <a:r>
              <a:rPr lang="en-US" dirty="0">
                <a:effectLst/>
                <a:latin typeface="Tahoma"/>
                <a:ea typeface="Tahoma"/>
                <a:cs typeface="Tahoma"/>
              </a:rPr>
              <a:t> frustrating process to engage our child and have a useful session. The whole thing was stressful. After that we just waited until things opened up more</a:t>
            </a:r>
            <a:r>
              <a:rPr lang="en-US" dirty="0">
                <a:latin typeface="Tahoma"/>
                <a:ea typeface="Tahoma"/>
                <a:cs typeface="Tahoma"/>
              </a:rPr>
              <a:t>. My son starts speech therapy next week.</a:t>
            </a:r>
          </a:p>
        </p:txBody>
      </p:sp>
    </p:spTree>
    <p:extLst>
      <p:ext uri="{BB962C8B-B14F-4D97-AF65-F5344CB8AC3E}">
        <p14:creationId xmlns:p14="http://schemas.microsoft.com/office/powerpoint/2010/main" val="20072295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DA90F8-3FCB-A645-8CEA-5E7C7B9C474D}"/>
              </a:ext>
            </a:extLst>
          </p:cNvPr>
          <p:cNvSpPr>
            <a:spLocks noGrp="1"/>
          </p:cNvSpPr>
          <p:nvPr>
            <p:ph type="sldNum" sz="quarter" idx="4"/>
          </p:nvPr>
        </p:nvSpPr>
        <p:spPr/>
        <p:txBody>
          <a:bodyPr/>
          <a:lstStyle/>
          <a:p>
            <a:fld id="{8FF8BE51-C3B0-9B4F-9A06-4F809A9A7941}" type="slidenum">
              <a:rPr lang="en-US" smtClean="0"/>
              <a:pPr/>
              <a:t>32</a:t>
            </a:fld>
            <a:endParaRPr lang="en-US"/>
          </a:p>
        </p:txBody>
      </p:sp>
      <p:sp>
        <p:nvSpPr>
          <p:cNvPr id="7" name="Title 6">
            <a:extLst>
              <a:ext uri="{FF2B5EF4-FFF2-40B4-BE49-F238E27FC236}">
                <a16:creationId xmlns:a16="http://schemas.microsoft.com/office/drawing/2014/main" id="{8990F888-53FA-D24A-B5B9-C3B902FC028B}"/>
              </a:ext>
            </a:extLst>
          </p:cNvPr>
          <p:cNvSpPr>
            <a:spLocks noGrp="1"/>
          </p:cNvSpPr>
          <p:nvPr>
            <p:ph type="title"/>
          </p:nvPr>
        </p:nvSpPr>
        <p:spPr/>
        <p:txBody>
          <a:bodyPr/>
          <a:lstStyle/>
          <a:p>
            <a:r>
              <a:rPr lang="en-US" dirty="0"/>
              <a:t>Analysis Questions</a:t>
            </a:r>
          </a:p>
        </p:txBody>
      </p:sp>
      <p:sp>
        <p:nvSpPr>
          <p:cNvPr id="8" name="Content Placeholder 7">
            <a:extLst>
              <a:ext uri="{FF2B5EF4-FFF2-40B4-BE49-F238E27FC236}">
                <a16:creationId xmlns:a16="http://schemas.microsoft.com/office/drawing/2014/main" id="{7794D221-BFBF-9E46-BC8C-8EE592DF87F7}"/>
              </a:ext>
            </a:extLst>
          </p:cNvPr>
          <p:cNvSpPr>
            <a:spLocks noGrp="1"/>
          </p:cNvSpPr>
          <p:nvPr>
            <p:ph sz="half" idx="1"/>
          </p:nvPr>
        </p:nvSpPr>
        <p:spPr>
          <a:xfrm>
            <a:off x="598715" y="1822692"/>
            <a:ext cx="5388428" cy="2351062"/>
          </a:xfrm>
          <a:ln>
            <a:solidFill>
              <a:schemeClr val="accent5"/>
            </a:solidFill>
          </a:ln>
        </p:spPr>
        <p:txBody>
          <a:bodyPr>
            <a:normAutofit/>
          </a:bodyPr>
          <a:lstStyle/>
          <a:p>
            <a:pPr marL="0" indent="0">
              <a:buNone/>
            </a:pPr>
            <a:r>
              <a:rPr lang="en-US" sz="2000" b="1" dirty="0"/>
              <a:t>Do we have a problem?</a:t>
            </a:r>
          </a:p>
          <a:p>
            <a:r>
              <a:rPr lang="en-US" sz="2000" dirty="0"/>
              <a:t>How many children were served in 2019? In 2020? </a:t>
            </a:r>
          </a:p>
          <a:p>
            <a:r>
              <a:rPr lang="en-US" sz="2000" dirty="0"/>
              <a:t>Did the numbers of children served drop during COVID? By how much?</a:t>
            </a:r>
          </a:p>
        </p:txBody>
      </p:sp>
      <p:sp>
        <p:nvSpPr>
          <p:cNvPr id="9" name="Content Placeholder 8">
            <a:extLst>
              <a:ext uri="{FF2B5EF4-FFF2-40B4-BE49-F238E27FC236}">
                <a16:creationId xmlns:a16="http://schemas.microsoft.com/office/drawing/2014/main" id="{D1229ABA-79A3-594A-947D-0CCFE79D1051}"/>
              </a:ext>
            </a:extLst>
          </p:cNvPr>
          <p:cNvSpPr>
            <a:spLocks noGrp="1"/>
          </p:cNvSpPr>
          <p:nvPr>
            <p:ph sz="half" idx="2"/>
          </p:nvPr>
        </p:nvSpPr>
        <p:spPr>
          <a:xfrm>
            <a:off x="6204856" y="1822692"/>
            <a:ext cx="5388429" cy="2343280"/>
          </a:xfrm>
          <a:ln>
            <a:solidFill>
              <a:schemeClr val="accent5"/>
            </a:solidFill>
          </a:ln>
        </p:spPr>
        <p:txBody>
          <a:bodyPr vert="horz" lIns="91440" tIns="45720" rIns="91440" bIns="45720" rtlCol="0" anchor="t">
            <a:normAutofit/>
          </a:bodyPr>
          <a:lstStyle/>
          <a:p>
            <a:pPr marL="0" indent="0">
              <a:buNone/>
            </a:pPr>
            <a:r>
              <a:rPr lang="en-US" sz="2200" b="1" dirty="0">
                <a:latin typeface="Arial"/>
                <a:cs typeface="Arial"/>
              </a:rPr>
              <a:t>Why do we have a problem?</a:t>
            </a:r>
          </a:p>
          <a:p>
            <a:r>
              <a:rPr lang="en-US" sz="2200" dirty="0">
                <a:latin typeface="Arial"/>
                <a:cs typeface="Arial"/>
              </a:rPr>
              <a:t>What did parents report about getting their children evaluated? </a:t>
            </a:r>
            <a:endParaRPr lang="en-US" sz="2200" dirty="0"/>
          </a:p>
          <a:p>
            <a:r>
              <a:rPr lang="en-US" sz="2200" dirty="0">
                <a:latin typeface="Arial"/>
                <a:cs typeface="Arial"/>
              </a:rPr>
              <a:t>What challenges did families face around scheduling? Technology?</a:t>
            </a:r>
          </a:p>
        </p:txBody>
      </p:sp>
      <p:sp>
        <p:nvSpPr>
          <p:cNvPr id="4" name="TextBox 3">
            <a:extLst>
              <a:ext uri="{FF2B5EF4-FFF2-40B4-BE49-F238E27FC236}">
                <a16:creationId xmlns:a16="http://schemas.microsoft.com/office/drawing/2014/main" id="{C7322012-D706-9553-058E-3B988190ED27}"/>
              </a:ext>
            </a:extLst>
          </p:cNvPr>
          <p:cNvSpPr txBox="1"/>
          <p:nvPr/>
        </p:nvSpPr>
        <p:spPr>
          <a:xfrm>
            <a:off x="620485" y="4297976"/>
            <a:ext cx="10972800" cy="2062103"/>
          </a:xfrm>
          <a:prstGeom prst="rect">
            <a:avLst/>
          </a:prstGeom>
          <a:noFill/>
          <a:ln>
            <a:solidFill>
              <a:schemeClr val="accent5"/>
            </a:solidFill>
          </a:ln>
        </p:spPr>
        <p:txBody>
          <a:bodyPr wrap="square" rtlCol="0">
            <a:spAutoFit/>
          </a:bodyPr>
          <a:lstStyle/>
          <a:p>
            <a:pPr>
              <a:spcAft>
                <a:spcPts val="2400"/>
              </a:spcAft>
            </a:pPr>
            <a:r>
              <a:rPr lang="en-US" sz="2400" b="1" dirty="0"/>
              <a:t>What other questions did your analysis generate? What else would you like to know about….</a:t>
            </a:r>
          </a:p>
          <a:p>
            <a:pPr marL="2571750" lvl="5" indent="-285750">
              <a:buFont typeface="Arial" panose="020B0604020202020204" pitchFamily="34" charset="0"/>
              <a:buChar char="•"/>
            </a:pPr>
            <a:r>
              <a:rPr lang="en-US" sz="2000" dirty="0"/>
              <a:t>How the data were collected?</a:t>
            </a:r>
          </a:p>
          <a:p>
            <a:pPr marL="2571750" lvl="5" indent="-285750">
              <a:buFont typeface="Arial" panose="020B0604020202020204" pitchFamily="34" charset="0"/>
              <a:buChar char="•"/>
            </a:pPr>
            <a:r>
              <a:rPr lang="en-US" sz="2000" dirty="0"/>
              <a:t>Who was and was not served in early intervention? </a:t>
            </a:r>
          </a:p>
          <a:p>
            <a:pPr marL="2571750" lvl="5" indent="-285750">
              <a:buFont typeface="Arial" panose="020B0604020202020204" pitchFamily="34" charset="0"/>
              <a:buChar char="•"/>
            </a:pPr>
            <a:r>
              <a:rPr lang="en-US" sz="2000" dirty="0"/>
              <a:t>….other questions?</a:t>
            </a:r>
          </a:p>
        </p:txBody>
      </p:sp>
    </p:spTree>
    <p:extLst>
      <p:ext uri="{BB962C8B-B14F-4D97-AF65-F5344CB8AC3E}">
        <p14:creationId xmlns:p14="http://schemas.microsoft.com/office/powerpoint/2010/main" val="14617432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2BCF0-DDB8-08DE-C7DF-CD7457E4DCAA}"/>
              </a:ext>
            </a:extLst>
          </p:cNvPr>
          <p:cNvSpPr>
            <a:spLocks noGrp="1"/>
          </p:cNvSpPr>
          <p:nvPr>
            <p:ph type="title"/>
          </p:nvPr>
        </p:nvSpPr>
        <p:spPr/>
        <p:txBody>
          <a:bodyPr/>
          <a:lstStyle/>
          <a:p>
            <a:r>
              <a:rPr lang="en-US" dirty="0">
                <a:latin typeface="Tahoma"/>
                <a:ea typeface="Tahoma"/>
                <a:cs typeface="Tahoma"/>
              </a:rPr>
              <a:t>Final thoughts and questions</a:t>
            </a:r>
            <a:endParaRPr lang="en-US" dirty="0"/>
          </a:p>
        </p:txBody>
      </p:sp>
      <p:pic>
        <p:nvPicPr>
          <p:cNvPr id="4" name="Picture 4">
            <a:extLst>
              <a:ext uri="{FF2B5EF4-FFF2-40B4-BE49-F238E27FC236}">
                <a16:creationId xmlns:a16="http://schemas.microsoft.com/office/drawing/2014/main" id="{8DFABE75-81E8-0123-657A-C0AC57312EBF}"/>
              </a:ext>
            </a:extLst>
          </p:cNvPr>
          <p:cNvPicPr>
            <a:picLocks noGrp="1" noChangeAspect="1"/>
          </p:cNvPicPr>
          <p:nvPr>
            <p:ph idx="1"/>
          </p:nvPr>
        </p:nvPicPr>
        <p:blipFill>
          <a:blip r:embed="rId3"/>
          <a:stretch>
            <a:fillRect/>
          </a:stretch>
        </p:blipFill>
        <p:spPr>
          <a:xfrm>
            <a:off x="3104823" y="1825625"/>
            <a:ext cx="5982354" cy="4351338"/>
          </a:xfrm>
        </p:spPr>
      </p:pic>
    </p:spTree>
    <p:extLst>
      <p:ext uri="{BB962C8B-B14F-4D97-AF65-F5344CB8AC3E}">
        <p14:creationId xmlns:p14="http://schemas.microsoft.com/office/powerpoint/2010/main" val="38091677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8CEE9-E4E0-26A5-EA5D-08CDB342A69E}"/>
              </a:ext>
            </a:extLst>
          </p:cNvPr>
          <p:cNvSpPr>
            <a:spLocks noGrp="1"/>
          </p:cNvSpPr>
          <p:nvPr>
            <p:ph type="title"/>
          </p:nvPr>
        </p:nvSpPr>
        <p:spPr/>
        <p:txBody>
          <a:bodyPr/>
          <a:lstStyle/>
          <a:p>
            <a:r>
              <a:rPr lang="en-US" dirty="0">
                <a:latin typeface="Tahoma"/>
                <a:ea typeface="Tahoma"/>
                <a:cs typeface="Tahoma"/>
              </a:rPr>
              <a:t>Key Resources </a:t>
            </a:r>
            <a:endParaRPr lang="en-US" dirty="0"/>
          </a:p>
        </p:txBody>
      </p:sp>
      <p:sp>
        <p:nvSpPr>
          <p:cNvPr id="3" name="Content Placeholder 2">
            <a:extLst>
              <a:ext uri="{FF2B5EF4-FFF2-40B4-BE49-F238E27FC236}">
                <a16:creationId xmlns:a16="http://schemas.microsoft.com/office/drawing/2014/main" id="{5B2ABDC8-1042-B521-4F30-6272DDB79EDD}"/>
              </a:ext>
            </a:extLst>
          </p:cNvPr>
          <p:cNvSpPr>
            <a:spLocks noGrp="1"/>
          </p:cNvSpPr>
          <p:nvPr>
            <p:ph idx="1"/>
          </p:nvPr>
        </p:nvSpPr>
        <p:spPr/>
        <p:txBody>
          <a:bodyPr vert="horz" lIns="91440" tIns="45720" rIns="91440" bIns="45720" rtlCol="0" anchor="t">
            <a:normAutofit fontScale="92500" lnSpcReduction="10000"/>
          </a:bodyPr>
          <a:lstStyle/>
          <a:p>
            <a:pPr marL="0" indent="0">
              <a:buNone/>
            </a:pPr>
            <a:r>
              <a:rPr lang="en-US" dirty="0">
                <a:latin typeface="Tahoma"/>
                <a:ea typeface="Tahoma"/>
                <a:cs typeface="Tahoma"/>
              </a:rPr>
              <a:t>Comprehensive list of acronyms with links: </a:t>
            </a:r>
            <a:endParaRPr lang="en-US" dirty="0"/>
          </a:p>
          <a:p>
            <a:pPr marL="0" indent="0">
              <a:spcAft>
                <a:spcPts val="3600"/>
              </a:spcAft>
              <a:buNone/>
            </a:pPr>
            <a:r>
              <a:rPr lang="en-US" dirty="0">
                <a:solidFill>
                  <a:schemeClr val="accent1">
                    <a:lumMod val="75000"/>
                  </a:schemeClr>
                </a:solidFill>
                <a:latin typeface="Tahoma"/>
                <a:ea typeface="Tahoma"/>
                <a:cs typeface="Tahoma"/>
                <a:hlinkClick r:id="rId3" tooltip="Early Childhood Technical Assistance Center (ECTA): Acronym List">
                  <a:extLst>
                    <a:ext uri="{A12FA001-AC4F-418D-AE19-62706E023703}">
                      <ahyp:hlinkClr xmlns:ahyp="http://schemas.microsoft.com/office/drawing/2018/hyperlinkcolor" val="tx"/>
                    </a:ext>
                  </a:extLst>
                </a:hlinkClick>
              </a:rPr>
              <a:t>Early Childhood Technical Assistance Center (ECTA): Acronym List</a:t>
            </a:r>
            <a:endParaRPr lang="en-US" dirty="0">
              <a:solidFill>
                <a:schemeClr val="accent1">
                  <a:lumMod val="75000"/>
                </a:schemeClr>
              </a:solidFill>
              <a:latin typeface="Tahoma"/>
              <a:ea typeface="Tahoma"/>
              <a:cs typeface="Tahoma"/>
              <a:hlinkClick r:id="rId3">
                <a:extLst>
                  <a:ext uri="{A12FA001-AC4F-418D-AE19-62706E023703}">
                    <ahyp:hlinkClr xmlns:ahyp="http://schemas.microsoft.com/office/drawing/2018/hyperlinkcolor" val="tx"/>
                  </a:ext>
                </a:extLst>
              </a:hlinkClick>
            </a:endParaRPr>
          </a:p>
          <a:p>
            <a:pPr marL="0" indent="0">
              <a:buNone/>
            </a:pPr>
            <a:r>
              <a:rPr lang="en-US" dirty="0">
                <a:latin typeface="Tahoma"/>
                <a:ea typeface="Tahoma"/>
                <a:cs typeface="Tahoma"/>
              </a:rPr>
              <a:t>Printable Acronym list- great to print and bring to data discussions:</a:t>
            </a:r>
          </a:p>
          <a:p>
            <a:pPr marL="0" indent="0">
              <a:spcAft>
                <a:spcPts val="2400"/>
              </a:spcAft>
              <a:buNone/>
            </a:pPr>
            <a:r>
              <a:rPr lang="en-US" dirty="0">
                <a:latin typeface="Tahoma"/>
                <a:ea typeface="Tahoma"/>
                <a:cs typeface="Tahoma"/>
                <a:hlinkClick r:id="rId4" tooltip="Basic Early Childhood Acronym List"/>
              </a:rPr>
              <a:t>https://parentnetworkwnyorg-my.sharepoint.com/:w:/g/personal/srb_parentnetworkwny_org/EUwIxZIiviFPrAk-hD1T08MBt2rcu5MV06frpIBbB9zmNg?e=Erx3cI</a:t>
            </a:r>
            <a:endParaRPr lang="en-US" dirty="0"/>
          </a:p>
          <a:p>
            <a:pPr marL="0" indent="0">
              <a:buNone/>
            </a:pPr>
            <a:r>
              <a:rPr lang="en-US" dirty="0">
                <a:latin typeface="Tahoma"/>
                <a:ea typeface="Tahoma"/>
                <a:cs typeface="Tahoma"/>
              </a:rPr>
              <a:t>State Performance Plan Indicator Cheat Sheet</a:t>
            </a:r>
            <a:endParaRPr lang="en-US" dirty="0"/>
          </a:p>
          <a:p>
            <a:pPr marL="0" indent="0">
              <a:buNone/>
            </a:pPr>
            <a:r>
              <a:rPr lang="en-US" dirty="0">
                <a:latin typeface="Tahoma"/>
                <a:ea typeface="Tahoma"/>
                <a:cs typeface="Tahoma"/>
                <a:hlinkClick r:id="rId5" tooltip="State Performance Plan Indicator Card"/>
              </a:rPr>
              <a:t>https://parentnetworkwnyorg-my.sharepoint.com/:b:/g/personal/srb_parentnetworkwny_org/Ea_mplmy6gFBrI2OxTUzmQkBSn1PYl6PskrYWhpJq5XDdQ?e=dF574F</a:t>
            </a:r>
            <a:endParaRPr lang="en-US" dirty="0"/>
          </a:p>
        </p:txBody>
      </p:sp>
    </p:spTree>
    <p:extLst>
      <p:ext uri="{BB962C8B-B14F-4D97-AF65-F5344CB8AC3E}">
        <p14:creationId xmlns:p14="http://schemas.microsoft.com/office/powerpoint/2010/main" val="29153276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8CE41-E7E0-2E4E-B02F-223C4BFA485A}"/>
              </a:ext>
            </a:extLst>
          </p:cNvPr>
          <p:cNvSpPr>
            <a:spLocks noGrp="1"/>
          </p:cNvSpPr>
          <p:nvPr>
            <p:ph type="title"/>
          </p:nvPr>
        </p:nvSpPr>
        <p:spPr/>
        <p:txBody>
          <a:bodyPr/>
          <a:lstStyle/>
          <a:p>
            <a:r>
              <a:rPr lang="en-US" dirty="0">
                <a:latin typeface="Tahoma"/>
                <a:ea typeface="Tahoma"/>
                <a:cs typeface="Tahoma"/>
              </a:rPr>
              <a:t>Goal</a:t>
            </a:r>
            <a:endParaRPr lang="en-US" dirty="0"/>
          </a:p>
        </p:txBody>
      </p:sp>
      <p:sp>
        <p:nvSpPr>
          <p:cNvPr id="3" name="Content Placeholder 2">
            <a:extLst>
              <a:ext uri="{FF2B5EF4-FFF2-40B4-BE49-F238E27FC236}">
                <a16:creationId xmlns:a16="http://schemas.microsoft.com/office/drawing/2014/main" id="{CC72BBE5-1980-6845-9E68-C274E9D90E06}"/>
              </a:ext>
            </a:extLst>
          </p:cNvPr>
          <p:cNvSpPr>
            <a:spLocks noGrp="1"/>
          </p:cNvSpPr>
          <p:nvPr>
            <p:ph idx="1"/>
          </p:nvPr>
        </p:nvSpPr>
        <p:spPr>
          <a:xfrm>
            <a:off x="838200" y="1825625"/>
            <a:ext cx="5867400" cy="4546600"/>
          </a:xfrm>
        </p:spPr>
        <p:txBody>
          <a:bodyPr vert="horz" lIns="91440" tIns="45720" rIns="91440" bIns="45720" rtlCol="0" anchor="t">
            <a:normAutofit/>
          </a:bodyPr>
          <a:lstStyle/>
          <a:p>
            <a:pPr marL="0" indent="0">
              <a:lnSpc>
                <a:spcPct val="110000"/>
              </a:lnSpc>
              <a:spcBef>
                <a:spcPts val="600"/>
              </a:spcBef>
              <a:spcAft>
                <a:spcPts val="600"/>
              </a:spcAft>
              <a:buNone/>
            </a:pPr>
            <a:r>
              <a:rPr lang="en-US" dirty="0">
                <a:latin typeface="Tahoma"/>
                <a:ea typeface="Tahoma"/>
                <a:cs typeface="Calibri"/>
              </a:rPr>
              <a:t>The goal of the Family Data Leadership (</a:t>
            </a:r>
            <a:r>
              <a:rPr lang="en-US" dirty="0" err="1">
                <a:latin typeface="Tahoma"/>
                <a:ea typeface="Tahoma"/>
                <a:cs typeface="Calibri"/>
              </a:rPr>
              <a:t>FDL</a:t>
            </a:r>
            <a:r>
              <a:rPr lang="en-US" dirty="0">
                <a:latin typeface="Tahoma"/>
                <a:ea typeface="Tahoma"/>
                <a:cs typeface="Calibri"/>
              </a:rPr>
              <a:t>) Training is to build the capacity of family members to participate in important data discussions about programs and systems that impact infants, toddlers, and preschoolers with disabilities and their families. These sessions promote an understanding of data and using data to make state or program level improvements.</a:t>
            </a:r>
          </a:p>
        </p:txBody>
      </p:sp>
      <p:pic>
        <p:nvPicPr>
          <p:cNvPr id="4" name="Picture 4">
            <a:extLst>
              <a:ext uri="{FF2B5EF4-FFF2-40B4-BE49-F238E27FC236}">
                <a16:creationId xmlns:a16="http://schemas.microsoft.com/office/drawing/2014/main" id="{D3314D17-2103-1342-7152-A615F3A1A167}"/>
              </a:ext>
            </a:extLst>
          </p:cNvPr>
          <p:cNvPicPr>
            <a:picLocks noChangeAspect="1"/>
          </p:cNvPicPr>
          <p:nvPr/>
        </p:nvPicPr>
        <p:blipFill>
          <a:blip r:embed="rId3"/>
          <a:stretch>
            <a:fillRect/>
          </a:stretch>
        </p:blipFill>
        <p:spPr>
          <a:xfrm>
            <a:off x="8077200" y="1930400"/>
            <a:ext cx="2743200" cy="4114800"/>
          </a:xfrm>
          <a:prstGeom prst="rect">
            <a:avLst/>
          </a:prstGeom>
        </p:spPr>
      </p:pic>
    </p:spTree>
    <p:extLst>
      <p:ext uri="{BB962C8B-B14F-4D97-AF65-F5344CB8AC3E}">
        <p14:creationId xmlns:p14="http://schemas.microsoft.com/office/powerpoint/2010/main" val="29399761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F4ED1-7430-A754-F40C-1F720142E54A}"/>
              </a:ext>
            </a:extLst>
          </p:cNvPr>
          <p:cNvSpPr>
            <a:spLocks noGrp="1"/>
          </p:cNvSpPr>
          <p:nvPr>
            <p:ph type="title"/>
          </p:nvPr>
        </p:nvSpPr>
        <p:spPr/>
        <p:txBody>
          <a:bodyPr/>
          <a:lstStyle/>
          <a:p>
            <a:r>
              <a:rPr lang="en-US" dirty="0">
                <a:latin typeface="Tahoma"/>
                <a:ea typeface="Tahoma"/>
                <a:cs typeface="Tahoma"/>
              </a:rPr>
              <a:t>Overview of Sessions</a:t>
            </a:r>
            <a:endParaRPr lang="en-US" dirty="0"/>
          </a:p>
        </p:txBody>
      </p:sp>
      <p:sp>
        <p:nvSpPr>
          <p:cNvPr id="3" name="Content Placeholder 2">
            <a:extLst>
              <a:ext uri="{FF2B5EF4-FFF2-40B4-BE49-F238E27FC236}">
                <a16:creationId xmlns:a16="http://schemas.microsoft.com/office/drawing/2014/main" id="{75003247-1D84-A45E-31F9-1F94EE0EB24C}"/>
              </a:ext>
            </a:extLst>
          </p:cNvPr>
          <p:cNvSpPr>
            <a:spLocks noGrp="1"/>
          </p:cNvSpPr>
          <p:nvPr>
            <p:ph sz="half" idx="2"/>
          </p:nvPr>
        </p:nvSpPr>
        <p:spPr>
          <a:xfrm>
            <a:off x="550984" y="1657284"/>
            <a:ext cx="5204909" cy="4662834"/>
          </a:xfrm>
        </p:spPr>
        <p:txBody>
          <a:bodyPr vert="horz" lIns="91440" tIns="45720" rIns="91440" bIns="45720" rtlCol="0" anchor="t">
            <a:normAutofit fontScale="85000" lnSpcReduction="20000"/>
          </a:bodyPr>
          <a:lstStyle/>
          <a:p>
            <a:pPr marL="0" indent="0">
              <a:lnSpc>
                <a:spcPct val="120000"/>
              </a:lnSpc>
              <a:spcBef>
                <a:spcPts val="600"/>
              </a:spcBef>
              <a:buNone/>
            </a:pPr>
            <a:r>
              <a:rPr lang="en-US" sz="1700" b="1" dirty="0">
                <a:latin typeface="Tahoma"/>
                <a:ea typeface="Tahoma"/>
                <a:cs typeface="Tahoma"/>
              </a:rPr>
              <a:t>Session 1</a:t>
            </a:r>
            <a:endParaRPr lang="en-US" sz="1700" dirty="0"/>
          </a:p>
          <a:p>
            <a:pPr>
              <a:lnSpc>
                <a:spcPct val="127551"/>
              </a:lnSpc>
              <a:spcBef>
                <a:spcPts val="600"/>
              </a:spcBef>
            </a:pPr>
            <a:r>
              <a:rPr lang="en-US" sz="1400" dirty="0">
                <a:latin typeface="Tahoma"/>
                <a:ea typeface="Tahoma"/>
                <a:cs typeface="Tahoma"/>
              </a:rPr>
              <a:t>Overview of the Family Data Leader Project</a:t>
            </a:r>
            <a:endParaRPr lang="en-US" sz="1400" dirty="0"/>
          </a:p>
          <a:p>
            <a:pPr>
              <a:lnSpc>
                <a:spcPct val="127551"/>
              </a:lnSpc>
              <a:spcBef>
                <a:spcPts val="600"/>
              </a:spcBef>
            </a:pPr>
            <a:r>
              <a:rPr lang="en-US" sz="1400" dirty="0">
                <a:latin typeface="Tahoma"/>
                <a:ea typeface="Tahoma"/>
                <a:cs typeface="Tahoma"/>
              </a:rPr>
              <a:t>What it means to be an </a:t>
            </a:r>
            <a:r>
              <a:rPr lang="en-US" sz="1400" dirty="0" err="1">
                <a:latin typeface="Tahoma"/>
                <a:ea typeface="Tahoma"/>
                <a:cs typeface="Tahoma"/>
              </a:rPr>
              <a:t>FDL</a:t>
            </a:r>
            <a:r>
              <a:rPr lang="en-US" sz="1400" dirty="0">
                <a:latin typeface="Tahoma"/>
                <a:ea typeface="Tahoma"/>
                <a:cs typeface="Tahoma"/>
              </a:rPr>
              <a:t> </a:t>
            </a:r>
            <a:endParaRPr lang="en-US" sz="1400" dirty="0"/>
          </a:p>
          <a:p>
            <a:pPr>
              <a:lnSpc>
                <a:spcPct val="127551"/>
              </a:lnSpc>
              <a:spcBef>
                <a:spcPts val="600"/>
              </a:spcBef>
            </a:pPr>
            <a:r>
              <a:rPr lang="en-US" sz="1400" dirty="0">
                <a:latin typeface="Tahoma"/>
                <a:ea typeface="Tahoma"/>
                <a:cs typeface="Tahoma"/>
              </a:rPr>
              <a:t>Increase knowledge of early intervention (Part C) and Preschool Special Education (Part B, Section 619)</a:t>
            </a:r>
            <a:endParaRPr lang="en-US" sz="1400" dirty="0"/>
          </a:p>
          <a:p>
            <a:pPr>
              <a:lnSpc>
                <a:spcPct val="127551"/>
              </a:lnSpc>
              <a:spcBef>
                <a:spcPts val="600"/>
              </a:spcBef>
            </a:pPr>
            <a:r>
              <a:rPr lang="en-US" sz="1400" dirty="0">
                <a:latin typeface="Tahoma"/>
                <a:ea typeface="Tahoma"/>
                <a:cs typeface="Tahoma"/>
              </a:rPr>
              <a:t>System change</a:t>
            </a:r>
            <a:endParaRPr lang="en-US" sz="1400" dirty="0"/>
          </a:p>
          <a:p>
            <a:pPr>
              <a:lnSpc>
                <a:spcPct val="127551"/>
              </a:lnSpc>
              <a:spcBef>
                <a:spcPts val="600"/>
              </a:spcBef>
            </a:pPr>
            <a:r>
              <a:rPr lang="en-US" sz="1400" dirty="0">
                <a:latin typeface="Tahoma"/>
                <a:ea typeface="Tahoma"/>
                <a:cs typeface="Tahoma"/>
              </a:rPr>
              <a:t>Stakeholder engagement </a:t>
            </a:r>
            <a:endParaRPr lang="en-US" sz="1400" dirty="0"/>
          </a:p>
          <a:p>
            <a:pPr>
              <a:lnSpc>
                <a:spcPct val="127551"/>
              </a:lnSpc>
              <a:spcBef>
                <a:spcPts val="600"/>
              </a:spcBef>
            </a:pPr>
            <a:r>
              <a:rPr lang="en-US" sz="1400" dirty="0">
                <a:latin typeface="Tahoma"/>
                <a:ea typeface="Tahoma"/>
                <a:cs typeface="Tahoma"/>
              </a:rPr>
              <a:t>Relationship between data and accountability </a:t>
            </a:r>
            <a:endParaRPr lang="en-US" sz="1400" dirty="0"/>
          </a:p>
          <a:p>
            <a:pPr>
              <a:lnSpc>
                <a:spcPct val="127551"/>
              </a:lnSpc>
              <a:spcBef>
                <a:spcPts val="600"/>
              </a:spcBef>
              <a:spcAft>
                <a:spcPts val="1200"/>
              </a:spcAft>
            </a:pPr>
            <a:r>
              <a:rPr lang="en-US" sz="1400" dirty="0">
                <a:latin typeface="Tahoma"/>
                <a:ea typeface="Tahoma"/>
                <a:cs typeface="Tahoma"/>
              </a:rPr>
              <a:t>All about </a:t>
            </a:r>
            <a:r>
              <a:rPr lang="en-US" sz="1400" dirty="0" err="1">
                <a:latin typeface="Tahoma"/>
                <a:ea typeface="Tahoma"/>
                <a:cs typeface="Tahoma"/>
              </a:rPr>
              <a:t>SPP</a:t>
            </a:r>
            <a:r>
              <a:rPr lang="en-US" sz="1400" dirty="0">
                <a:latin typeface="Tahoma"/>
                <a:ea typeface="Tahoma"/>
                <a:cs typeface="Tahoma"/>
              </a:rPr>
              <a:t>/APR</a:t>
            </a:r>
            <a:endParaRPr lang="en-US" sz="1400" dirty="0"/>
          </a:p>
          <a:p>
            <a:pPr marL="0" indent="0">
              <a:lnSpc>
                <a:spcPct val="120000"/>
              </a:lnSpc>
              <a:spcBef>
                <a:spcPts val="300"/>
              </a:spcBef>
              <a:buNone/>
            </a:pPr>
            <a:r>
              <a:rPr lang="en-US" sz="1700" b="1" dirty="0">
                <a:latin typeface="Tahoma"/>
                <a:ea typeface="Tahoma"/>
                <a:cs typeface="Tahoma"/>
              </a:rPr>
              <a:t>Session 2</a:t>
            </a:r>
            <a:r>
              <a:rPr lang="en-US" b="1" dirty="0">
                <a:latin typeface="Tahoma"/>
                <a:ea typeface="Tahoma"/>
                <a:cs typeface="Tahoma"/>
              </a:rPr>
              <a:t> </a:t>
            </a:r>
          </a:p>
          <a:p>
            <a:pPr>
              <a:lnSpc>
                <a:spcPct val="127551"/>
              </a:lnSpc>
              <a:spcBef>
                <a:spcPts val="600"/>
              </a:spcBef>
            </a:pPr>
            <a:r>
              <a:rPr lang="en-US" sz="1400" dirty="0">
                <a:latin typeface="Tahoma"/>
                <a:ea typeface="Tahoma"/>
                <a:cs typeface="Tahoma"/>
              </a:rPr>
              <a:t>Recap of </a:t>
            </a:r>
            <a:r>
              <a:rPr lang="en-US" sz="1400" dirty="0" err="1">
                <a:latin typeface="Tahoma"/>
                <a:ea typeface="Tahoma"/>
                <a:cs typeface="Tahoma"/>
              </a:rPr>
              <a:t>SPP</a:t>
            </a:r>
            <a:r>
              <a:rPr lang="en-US" sz="1400" dirty="0">
                <a:latin typeface="Tahoma"/>
                <a:ea typeface="Tahoma"/>
                <a:cs typeface="Tahoma"/>
              </a:rPr>
              <a:t>/APR</a:t>
            </a:r>
            <a:endParaRPr lang="en-US" sz="1400" dirty="0"/>
          </a:p>
          <a:p>
            <a:pPr>
              <a:lnSpc>
                <a:spcPct val="127551"/>
              </a:lnSpc>
              <a:spcBef>
                <a:spcPts val="600"/>
              </a:spcBef>
            </a:pPr>
            <a:r>
              <a:rPr lang="en-US" sz="1400" dirty="0">
                <a:latin typeface="Tahoma"/>
                <a:ea typeface="Tahoma"/>
                <a:cs typeface="Tahoma"/>
              </a:rPr>
              <a:t>All about data </a:t>
            </a:r>
            <a:endParaRPr lang="en-US" sz="1400" dirty="0"/>
          </a:p>
          <a:p>
            <a:pPr>
              <a:lnSpc>
                <a:spcPct val="127551"/>
              </a:lnSpc>
              <a:spcBef>
                <a:spcPts val="600"/>
              </a:spcBef>
            </a:pPr>
            <a:r>
              <a:rPr lang="en-US" sz="1400" dirty="0">
                <a:latin typeface="Tahoma"/>
                <a:ea typeface="Tahoma"/>
                <a:cs typeface="Tahoma"/>
              </a:rPr>
              <a:t>Stages of data cycle</a:t>
            </a:r>
            <a:endParaRPr lang="en-US" sz="1400" dirty="0"/>
          </a:p>
          <a:p>
            <a:pPr>
              <a:lnSpc>
                <a:spcPct val="127551"/>
              </a:lnSpc>
              <a:spcBef>
                <a:spcPts val="600"/>
              </a:spcBef>
            </a:pPr>
            <a:r>
              <a:rPr lang="en-US" sz="1400" dirty="0">
                <a:latin typeface="Tahoma"/>
                <a:ea typeface="Tahoma"/>
                <a:cs typeface="Tahoma"/>
              </a:rPr>
              <a:t>Using data to advance equity </a:t>
            </a:r>
            <a:endParaRPr lang="en-US" sz="1400" dirty="0"/>
          </a:p>
          <a:p>
            <a:pPr>
              <a:lnSpc>
                <a:spcPct val="127551"/>
              </a:lnSpc>
              <a:spcBef>
                <a:spcPts val="600"/>
              </a:spcBef>
            </a:pPr>
            <a:r>
              <a:rPr lang="en-US" sz="1400" dirty="0">
                <a:latin typeface="Tahoma"/>
                <a:ea typeface="Tahoma"/>
                <a:cs typeface="Tahoma"/>
              </a:rPr>
              <a:t>Examining the importance of WHY </a:t>
            </a:r>
            <a:endParaRPr lang="en-US" sz="1400" dirty="0"/>
          </a:p>
          <a:p>
            <a:pPr>
              <a:lnSpc>
                <a:spcPct val="127551"/>
              </a:lnSpc>
              <a:spcBef>
                <a:spcPts val="600"/>
              </a:spcBef>
            </a:pPr>
            <a:r>
              <a:rPr lang="en-US" sz="1400" dirty="0">
                <a:latin typeface="Tahoma"/>
                <a:ea typeface="Tahoma"/>
                <a:cs typeface="Tahoma"/>
              </a:rPr>
              <a:t>Successful participation and effective communication </a:t>
            </a:r>
            <a:endParaRPr lang="en-US" sz="1400" dirty="0"/>
          </a:p>
        </p:txBody>
      </p:sp>
      <p:sp>
        <p:nvSpPr>
          <p:cNvPr id="6" name="Content Placeholder 5">
            <a:extLst>
              <a:ext uri="{FF2B5EF4-FFF2-40B4-BE49-F238E27FC236}">
                <a16:creationId xmlns:a16="http://schemas.microsoft.com/office/drawing/2014/main" id="{DB256B93-2732-5E70-FE29-C07EF9E7C1BA}"/>
              </a:ext>
            </a:extLst>
          </p:cNvPr>
          <p:cNvSpPr>
            <a:spLocks noGrp="1"/>
          </p:cNvSpPr>
          <p:nvPr>
            <p:ph sz="quarter" idx="4"/>
          </p:nvPr>
        </p:nvSpPr>
        <p:spPr>
          <a:xfrm>
            <a:off x="6012873" y="1645561"/>
            <a:ext cx="5342515" cy="2901806"/>
          </a:xfrm>
        </p:spPr>
        <p:txBody>
          <a:bodyPr vert="horz" lIns="91440" tIns="45720" rIns="91440" bIns="45720" rtlCol="0" anchor="t">
            <a:noAutofit/>
          </a:bodyPr>
          <a:lstStyle/>
          <a:p>
            <a:pPr marL="0" indent="0">
              <a:lnSpc>
                <a:spcPct val="120000"/>
              </a:lnSpc>
              <a:spcBef>
                <a:spcPts val="600"/>
              </a:spcBef>
              <a:buNone/>
            </a:pPr>
            <a:r>
              <a:rPr lang="en-US" sz="1700" b="1" dirty="0">
                <a:latin typeface="Tahoma"/>
                <a:ea typeface="Tahoma"/>
                <a:cs typeface="Tahoma"/>
              </a:rPr>
              <a:t>Session 3</a:t>
            </a:r>
          </a:p>
          <a:p>
            <a:pPr>
              <a:lnSpc>
                <a:spcPct val="105042"/>
              </a:lnSpc>
              <a:spcBef>
                <a:spcPts val="600"/>
              </a:spcBef>
            </a:pPr>
            <a:r>
              <a:rPr lang="en-US" sz="1700" dirty="0">
                <a:latin typeface="Tahoma"/>
                <a:ea typeface="Tahoma"/>
                <a:cs typeface="Tahoma"/>
              </a:rPr>
              <a:t>About Look! Think! Act! </a:t>
            </a:r>
          </a:p>
          <a:p>
            <a:pPr>
              <a:lnSpc>
                <a:spcPct val="105042"/>
              </a:lnSpc>
              <a:spcBef>
                <a:spcPts val="600"/>
              </a:spcBef>
              <a:spcAft>
                <a:spcPts val="1200"/>
              </a:spcAft>
            </a:pPr>
            <a:r>
              <a:rPr lang="en-US" sz="1700" dirty="0">
                <a:latin typeface="Tahoma"/>
                <a:ea typeface="Tahoma"/>
                <a:cs typeface="Tahoma"/>
              </a:rPr>
              <a:t>How to Use Look! Think! Act! </a:t>
            </a:r>
            <a:endParaRPr lang="en-US" sz="1700" b="1" dirty="0">
              <a:latin typeface="Tahoma"/>
              <a:ea typeface="Tahoma"/>
              <a:cs typeface="Tahoma"/>
            </a:endParaRPr>
          </a:p>
          <a:p>
            <a:pPr marL="0" indent="0">
              <a:lnSpc>
                <a:spcPct val="120000"/>
              </a:lnSpc>
              <a:spcBef>
                <a:spcPts val="300"/>
              </a:spcBef>
              <a:buNone/>
            </a:pPr>
            <a:r>
              <a:rPr lang="en-US" sz="1700" b="1" dirty="0">
                <a:latin typeface="Tahoma"/>
                <a:ea typeface="Tahoma"/>
                <a:cs typeface="Tahoma"/>
              </a:rPr>
              <a:t>Session 4 </a:t>
            </a:r>
          </a:p>
          <a:p>
            <a:pPr>
              <a:lnSpc>
                <a:spcPct val="105042"/>
              </a:lnSpc>
              <a:spcBef>
                <a:spcPts val="600"/>
              </a:spcBef>
            </a:pPr>
            <a:r>
              <a:rPr lang="en-US" sz="1700" dirty="0">
                <a:latin typeface="Tahoma"/>
                <a:ea typeface="Tahoma"/>
                <a:cs typeface="Tahoma"/>
              </a:rPr>
              <a:t>Apply learning to data scenarios </a:t>
            </a:r>
            <a:endParaRPr lang="en-US" sz="1700" dirty="0"/>
          </a:p>
          <a:p>
            <a:pPr>
              <a:lnSpc>
                <a:spcPct val="105042"/>
              </a:lnSpc>
              <a:spcBef>
                <a:spcPts val="600"/>
              </a:spcBef>
            </a:pPr>
            <a:r>
              <a:rPr lang="en-US" sz="1700" dirty="0">
                <a:latin typeface="Tahoma"/>
                <a:ea typeface="Tahoma"/>
                <a:cs typeface="Tahoma"/>
              </a:rPr>
              <a:t>Learn strategies for </a:t>
            </a:r>
            <a:r>
              <a:rPr lang="en-US" sz="1700" dirty="0" err="1">
                <a:latin typeface="Tahoma"/>
                <a:ea typeface="Tahoma"/>
                <a:cs typeface="Tahoma"/>
              </a:rPr>
              <a:t>FDL</a:t>
            </a:r>
            <a:r>
              <a:rPr lang="en-US" sz="1700" dirty="0">
                <a:latin typeface="Tahoma"/>
                <a:ea typeface="Tahoma"/>
                <a:cs typeface="Tahoma"/>
              </a:rPr>
              <a:t> to be successful during data discussions </a:t>
            </a:r>
            <a:endParaRPr lang="en-US" sz="1700" dirty="0"/>
          </a:p>
        </p:txBody>
      </p:sp>
      <p:pic>
        <p:nvPicPr>
          <p:cNvPr id="4" name="Picture 4">
            <a:extLst>
              <a:ext uri="{FF2B5EF4-FFF2-40B4-BE49-F238E27FC236}">
                <a16:creationId xmlns:a16="http://schemas.microsoft.com/office/drawing/2014/main" id="{1FC1B33D-1A52-B946-E8E6-2B6E7470360F}"/>
              </a:ext>
            </a:extLst>
          </p:cNvPr>
          <p:cNvPicPr>
            <a:picLocks noChangeAspect="1"/>
          </p:cNvPicPr>
          <p:nvPr/>
        </p:nvPicPr>
        <p:blipFill>
          <a:blip r:embed="rId3"/>
          <a:stretch>
            <a:fillRect/>
          </a:stretch>
        </p:blipFill>
        <p:spPr>
          <a:xfrm>
            <a:off x="5492198" y="4468320"/>
            <a:ext cx="5436780" cy="1371008"/>
          </a:xfrm>
          <a:prstGeom prst="rect">
            <a:avLst/>
          </a:prstGeom>
        </p:spPr>
      </p:pic>
    </p:spTree>
    <p:extLst>
      <p:ext uri="{BB962C8B-B14F-4D97-AF65-F5344CB8AC3E}">
        <p14:creationId xmlns:p14="http://schemas.microsoft.com/office/powerpoint/2010/main" val="472597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8CE41-E7E0-2E4E-B02F-223C4BFA485A}"/>
              </a:ext>
            </a:extLst>
          </p:cNvPr>
          <p:cNvSpPr>
            <a:spLocks noGrp="1"/>
          </p:cNvSpPr>
          <p:nvPr>
            <p:ph type="title"/>
          </p:nvPr>
        </p:nvSpPr>
        <p:spPr/>
        <p:txBody>
          <a:bodyPr/>
          <a:lstStyle/>
          <a:p>
            <a:r>
              <a:rPr lang="en-US" dirty="0">
                <a:latin typeface="Tahoma"/>
                <a:ea typeface="Tahoma"/>
                <a:cs typeface="Calibri Light"/>
              </a:rPr>
              <a:t>Learning Objectives for Series</a:t>
            </a:r>
            <a:endParaRPr lang="en-US" dirty="0">
              <a:latin typeface="Tahoma"/>
              <a:ea typeface="Tahoma"/>
            </a:endParaRPr>
          </a:p>
        </p:txBody>
      </p:sp>
      <p:sp>
        <p:nvSpPr>
          <p:cNvPr id="3" name="Content Placeholder 2">
            <a:extLst>
              <a:ext uri="{FF2B5EF4-FFF2-40B4-BE49-F238E27FC236}">
                <a16:creationId xmlns:a16="http://schemas.microsoft.com/office/drawing/2014/main" id="{CC72BBE5-1980-6845-9E68-C274E9D90E06}"/>
              </a:ext>
            </a:extLst>
          </p:cNvPr>
          <p:cNvSpPr>
            <a:spLocks noGrp="1"/>
          </p:cNvSpPr>
          <p:nvPr>
            <p:ph idx="1"/>
          </p:nvPr>
        </p:nvSpPr>
        <p:spPr>
          <a:xfrm>
            <a:off x="838200" y="1825625"/>
            <a:ext cx="10515600" cy="4351338"/>
          </a:xfrm>
        </p:spPr>
        <p:txBody>
          <a:bodyPr vert="horz" lIns="91440" tIns="45720" rIns="91440" bIns="45720" rtlCol="0" anchor="t">
            <a:normAutofit fontScale="77500" lnSpcReduction="20000"/>
          </a:bodyPr>
          <a:lstStyle/>
          <a:p>
            <a:pPr marL="0" indent="0">
              <a:lnSpc>
                <a:spcPct val="110000"/>
              </a:lnSpc>
              <a:spcBef>
                <a:spcPts val="1200"/>
              </a:spcBef>
              <a:spcAft>
                <a:spcPts val="200"/>
              </a:spcAft>
              <a:buNone/>
            </a:pPr>
            <a:r>
              <a:rPr lang="en-US">
                <a:latin typeface="Tahoma"/>
                <a:ea typeface="Tahoma"/>
                <a:cs typeface="Calibri"/>
              </a:rPr>
              <a:t>Participants will: </a:t>
            </a:r>
          </a:p>
          <a:p>
            <a:pPr marL="401320">
              <a:lnSpc>
                <a:spcPct val="120000"/>
              </a:lnSpc>
              <a:spcBef>
                <a:spcPts val="1200"/>
              </a:spcBef>
            </a:pPr>
            <a:r>
              <a:rPr lang="en-US" sz="2600">
                <a:latin typeface="Tahoma"/>
                <a:ea typeface="Tahoma"/>
                <a:cs typeface="Calibri"/>
              </a:rPr>
              <a:t>understand the role of a Family Data Leader, the importance of the family voice, and the multiple ways families can participate in data-based decision making at the local, state and national level (WHO)</a:t>
            </a:r>
            <a:endParaRPr lang="en-US" sz="2600">
              <a:latin typeface="Tahoma"/>
              <a:ea typeface="Tahoma"/>
              <a:cs typeface="Tahoma"/>
            </a:endParaRPr>
          </a:p>
          <a:p>
            <a:pPr marL="401320">
              <a:lnSpc>
                <a:spcPct val="120000"/>
              </a:lnSpc>
              <a:spcBef>
                <a:spcPts val="1200"/>
              </a:spcBef>
            </a:pPr>
            <a:r>
              <a:rPr lang="en-US" sz="2600">
                <a:latin typeface="Tahoma"/>
                <a:ea typeface="Tahoma"/>
                <a:cs typeface="Calibri"/>
              </a:rPr>
              <a:t>understand why data is critical to inform systems change and program improvement across all levels (WHY)</a:t>
            </a:r>
            <a:endParaRPr lang="en-US" sz="2600">
              <a:latin typeface="Tahoma"/>
              <a:ea typeface="Tahoma"/>
            </a:endParaRPr>
          </a:p>
          <a:p>
            <a:pPr marL="401320">
              <a:lnSpc>
                <a:spcPct val="120000"/>
              </a:lnSpc>
              <a:spcBef>
                <a:spcPts val="1200"/>
              </a:spcBef>
            </a:pPr>
            <a:r>
              <a:rPr lang="en-US" sz="2600">
                <a:latin typeface="Tahoma"/>
                <a:ea typeface="Tahoma"/>
                <a:cs typeface="Calibri"/>
              </a:rPr>
              <a:t>understand and apply their knowledge of the basics of data, data analysis, and data use to understand the function of data as it relates to Part C and Part B 619 programs (HOW)</a:t>
            </a:r>
            <a:endParaRPr lang="en-US" sz="2600">
              <a:latin typeface="Tahoma"/>
              <a:ea typeface="Tahoma"/>
              <a:cs typeface="Tahoma"/>
            </a:endParaRPr>
          </a:p>
          <a:p>
            <a:pPr marL="401320">
              <a:lnSpc>
                <a:spcPct val="120000"/>
              </a:lnSpc>
              <a:spcBef>
                <a:spcPts val="1200"/>
              </a:spcBef>
            </a:pPr>
            <a:r>
              <a:rPr lang="en-US" sz="2600">
                <a:latin typeface="Tahoma"/>
                <a:ea typeface="Tahoma"/>
                <a:cs typeface="Tahoma"/>
              </a:rPr>
              <a:t>explore and begin to apply the </a:t>
            </a:r>
            <a:r>
              <a:rPr lang="en-US" sz="2600" i="1">
                <a:latin typeface="Tahoma"/>
                <a:ea typeface="Tahoma"/>
                <a:cs typeface="Tahoma"/>
              </a:rPr>
              <a:t>Look! Think! Act! </a:t>
            </a:r>
            <a:r>
              <a:rPr lang="en-US" sz="2600">
                <a:latin typeface="Tahoma"/>
                <a:ea typeface="Tahoma"/>
                <a:cs typeface="Tahoma"/>
              </a:rPr>
              <a:t>data-use framework to engage with data (including the state SPP/APR) for systems change, program improvement, and better child outcomes (WHAT)</a:t>
            </a:r>
          </a:p>
        </p:txBody>
      </p:sp>
    </p:spTree>
    <p:extLst>
      <p:ext uri="{BB962C8B-B14F-4D97-AF65-F5344CB8AC3E}">
        <p14:creationId xmlns:p14="http://schemas.microsoft.com/office/powerpoint/2010/main" val="29851454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8CE41-E7E0-2E4E-B02F-223C4BFA485A}"/>
              </a:ext>
            </a:extLst>
          </p:cNvPr>
          <p:cNvSpPr>
            <a:spLocks noGrp="1"/>
          </p:cNvSpPr>
          <p:nvPr>
            <p:ph type="title"/>
          </p:nvPr>
        </p:nvSpPr>
        <p:spPr>
          <a:xfrm>
            <a:off x="474394" y="365125"/>
            <a:ext cx="11717606" cy="1325563"/>
          </a:xfrm>
        </p:spPr>
        <p:txBody>
          <a:bodyPr/>
          <a:lstStyle/>
          <a:p>
            <a:r>
              <a:rPr lang="en-US" dirty="0"/>
              <a:t>What does being a Family Data Leader mean?</a:t>
            </a:r>
          </a:p>
        </p:txBody>
      </p:sp>
      <p:sp>
        <p:nvSpPr>
          <p:cNvPr id="3" name="Content Placeholder 2">
            <a:extLst>
              <a:ext uri="{FF2B5EF4-FFF2-40B4-BE49-F238E27FC236}">
                <a16:creationId xmlns:a16="http://schemas.microsoft.com/office/drawing/2014/main" id="{CC72BBE5-1980-6845-9E68-C274E9D90E06}"/>
              </a:ext>
            </a:extLst>
          </p:cNvPr>
          <p:cNvSpPr>
            <a:spLocks noGrp="1"/>
          </p:cNvSpPr>
          <p:nvPr>
            <p:ph idx="1"/>
          </p:nvPr>
        </p:nvSpPr>
        <p:spPr>
          <a:xfrm>
            <a:off x="474394" y="1690688"/>
            <a:ext cx="10515600" cy="4633146"/>
          </a:xfrm>
        </p:spPr>
        <p:txBody>
          <a:bodyPr vert="horz" lIns="91440" tIns="45720" rIns="91440" bIns="45720" rtlCol="0" anchor="t">
            <a:normAutofit/>
          </a:bodyPr>
          <a:lstStyle/>
          <a:p>
            <a:pPr marL="0" indent="0">
              <a:lnSpc>
                <a:spcPct val="120000"/>
              </a:lnSpc>
              <a:buNone/>
            </a:pPr>
            <a:r>
              <a:rPr lang="en-US" dirty="0">
                <a:solidFill>
                  <a:srgbClr val="000000"/>
                </a:solidFill>
                <a:effectLst/>
                <a:latin typeface="Tahoma"/>
                <a:ea typeface="Tahoma"/>
                <a:cs typeface="Tahoma"/>
              </a:rPr>
              <a:t>A Family Data Leader brings their family </a:t>
            </a:r>
            <a:r>
              <a:rPr lang="en-US" dirty="0">
                <a:solidFill>
                  <a:srgbClr val="000000"/>
                </a:solidFill>
                <a:latin typeface="Tahoma"/>
                <a:ea typeface="Tahoma"/>
                <a:cs typeface="Tahoma"/>
              </a:rPr>
              <a:t>perspective and lived </a:t>
            </a:r>
            <a:r>
              <a:rPr lang="en-US" dirty="0">
                <a:solidFill>
                  <a:srgbClr val="000000"/>
                </a:solidFill>
                <a:effectLst/>
                <a:latin typeface="Tahoma"/>
                <a:ea typeface="Tahoma"/>
                <a:cs typeface="Tahoma"/>
              </a:rPr>
              <a:t>experience</a:t>
            </a:r>
            <a:r>
              <a:rPr lang="en-US" dirty="0">
                <a:solidFill>
                  <a:srgbClr val="000000"/>
                </a:solidFill>
                <a:latin typeface="Tahoma"/>
                <a:ea typeface="Tahoma"/>
                <a:cs typeface="Tahoma"/>
              </a:rPr>
              <a:t> and their</a:t>
            </a:r>
            <a:r>
              <a:rPr lang="en-US" dirty="0">
                <a:solidFill>
                  <a:srgbClr val="000000"/>
                </a:solidFill>
                <a:effectLst/>
                <a:latin typeface="Tahoma"/>
                <a:ea typeface="Tahoma"/>
                <a:cs typeface="Tahoma"/>
              </a:rPr>
              <a:t> voice—to inform systems change efforts.</a:t>
            </a:r>
            <a:r>
              <a:rPr lang="en-US" dirty="0">
                <a:solidFill>
                  <a:srgbClr val="000000"/>
                </a:solidFill>
                <a:latin typeface="Tahoma"/>
                <a:ea typeface="Tahoma"/>
                <a:cs typeface="Tahoma"/>
              </a:rPr>
              <a:t> </a:t>
            </a:r>
            <a:endParaRPr lang="en-US" dirty="0">
              <a:solidFill>
                <a:srgbClr val="000000"/>
              </a:solidFill>
              <a:effectLst/>
            </a:endParaRPr>
          </a:p>
          <a:p>
            <a:pPr marL="0" indent="0">
              <a:lnSpc>
                <a:spcPct val="120000"/>
              </a:lnSpc>
              <a:buNone/>
            </a:pPr>
            <a:r>
              <a:rPr lang="en-US" dirty="0">
                <a:solidFill>
                  <a:srgbClr val="000000"/>
                </a:solidFill>
                <a:effectLst/>
                <a:latin typeface="Tahoma"/>
                <a:ea typeface="Tahoma"/>
                <a:cs typeface="Tahoma"/>
              </a:rPr>
              <a:t>This is accomplished through becoming skilled data </a:t>
            </a:r>
            <a:r>
              <a:rPr lang="en-US" dirty="0">
                <a:solidFill>
                  <a:srgbClr val="000000"/>
                </a:solidFill>
                <a:latin typeface="Tahoma"/>
                <a:ea typeface="Tahoma"/>
                <a:cs typeface="Tahoma"/>
              </a:rPr>
              <a:t>users </a:t>
            </a:r>
            <a:r>
              <a:rPr lang="en-US" dirty="0">
                <a:solidFill>
                  <a:srgbClr val="000000"/>
                </a:solidFill>
                <a:effectLst/>
                <a:latin typeface="Tahoma"/>
                <a:ea typeface="Tahoma"/>
                <a:cs typeface="Tahoma"/>
              </a:rPr>
              <a:t>by:</a:t>
            </a:r>
          </a:p>
          <a:p>
            <a:pPr marL="682625">
              <a:lnSpc>
                <a:spcPct val="120000"/>
              </a:lnSpc>
            </a:pPr>
            <a:r>
              <a:rPr lang="en-US" dirty="0">
                <a:solidFill>
                  <a:srgbClr val="000000"/>
                </a:solidFill>
                <a:effectLst/>
                <a:latin typeface="Tahoma"/>
                <a:ea typeface="Tahoma"/>
                <a:cs typeface="Tahoma"/>
              </a:rPr>
              <a:t>Building and using knowledg</a:t>
            </a:r>
            <a:r>
              <a:rPr lang="en-US" dirty="0">
                <a:effectLst/>
                <a:latin typeface="Tahoma"/>
                <a:ea typeface="Tahoma"/>
                <a:cs typeface="Tahoma"/>
              </a:rPr>
              <a:t>e, skills, and </a:t>
            </a:r>
            <a:r>
              <a:rPr lang="en-US" dirty="0">
                <a:latin typeface="Tahoma"/>
                <a:ea typeface="Tahoma"/>
                <a:cs typeface="Tahoma"/>
              </a:rPr>
              <a:t>bringing a</a:t>
            </a:r>
            <a:r>
              <a:rPr lang="en-US" dirty="0">
                <a:effectLst/>
                <a:latin typeface="Tahoma"/>
                <a:ea typeface="Tahoma"/>
                <a:cs typeface="Tahoma"/>
              </a:rPr>
              <a:t> broad perspective of the Individuals with Disabilities Act (IDEA), data use, and systems building activities, and</a:t>
            </a:r>
            <a:endParaRPr lang="en-US" dirty="0">
              <a:latin typeface="Tahoma"/>
              <a:ea typeface="Tahoma"/>
              <a:cs typeface="Tahoma"/>
            </a:endParaRPr>
          </a:p>
          <a:p>
            <a:pPr marL="682625">
              <a:lnSpc>
                <a:spcPct val="120000"/>
              </a:lnSpc>
            </a:pPr>
            <a:r>
              <a:rPr lang="en-US" dirty="0">
                <a:solidFill>
                  <a:srgbClr val="000000"/>
                </a:solidFill>
                <a:latin typeface="Tahoma"/>
                <a:ea typeface="Tahoma"/>
                <a:cs typeface="Tahoma"/>
              </a:rPr>
              <a:t>Applying these data-use knowledge and skills to provide feedback and inform decisions to support program improvement </a:t>
            </a:r>
            <a:r>
              <a:rPr lang="en-US" dirty="0">
                <a:latin typeface="Tahoma"/>
                <a:ea typeface="Tahoma"/>
                <a:cs typeface="Tahoma"/>
              </a:rPr>
              <a:t>in </a:t>
            </a:r>
            <a:br>
              <a:rPr lang="en-US" dirty="0">
                <a:latin typeface="Tahoma"/>
                <a:ea typeface="Tahoma"/>
                <a:cs typeface="Tahoma"/>
              </a:rPr>
            </a:br>
            <a:r>
              <a:rPr lang="en-US" dirty="0">
                <a:latin typeface="Tahoma"/>
                <a:ea typeface="Tahoma"/>
                <a:cs typeface="Tahoma"/>
              </a:rPr>
              <a:t>Part C and Part B 619. </a:t>
            </a:r>
          </a:p>
        </p:txBody>
      </p:sp>
    </p:spTree>
    <p:extLst>
      <p:ext uri="{BB962C8B-B14F-4D97-AF65-F5344CB8AC3E}">
        <p14:creationId xmlns:p14="http://schemas.microsoft.com/office/powerpoint/2010/main" val="1605249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0EC33-0FC2-64C6-CC42-294A162FB926}"/>
              </a:ext>
            </a:extLst>
          </p:cNvPr>
          <p:cNvSpPr>
            <a:spLocks noGrp="1"/>
          </p:cNvSpPr>
          <p:nvPr>
            <p:ph type="title"/>
          </p:nvPr>
        </p:nvSpPr>
        <p:spPr/>
        <p:txBody>
          <a:bodyPr/>
          <a:lstStyle/>
          <a:p>
            <a:r>
              <a:rPr lang="en-US" dirty="0">
                <a:latin typeface="Tahoma"/>
                <a:ea typeface="Tahoma"/>
                <a:cs typeface="Tahoma"/>
              </a:rPr>
              <a:t>Part C and Part B 619 of IDEA</a:t>
            </a:r>
            <a:endParaRPr lang="en-US" dirty="0"/>
          </a:p>
        </p:txBody>
      </p:sp>
      <p:sp>
        <p:nvSpPr>
          <p:cNvPr id="4" name="Content Placeholder 3">
            <a:extLst>
              <a:ext uri="{FF2B5EF4-FFF2-40B4-BE49-F238E27FC236}">
                <a16:creationId xmlns:a16="http://schemas.microsoft.com/office/drawing/2014/main" id="{E9C2C452-2811-44A7-B4F0-0EBFB759A647}"/>
              </a:ext>
            </a:extLst>
          </p:cNvPr>
          <p:cNvSpPr>
            <a:spLocks noGrp="1"/>
          </p:cNvSpPr>
          <p:nvPr>
            <p:ph idx="1"/>
          </p:nvPr>
        </p:nvSpPr>
        <p:spPr/>
        <p:txBody>
          <a:bodyPr>
            <a:normAutofit/>
          </a:bodyPr>
          <a:lstStyle/>
          <a:p>
            <a:pPr marL="0" indent="0">
              <a:spcAft>
                <a:spcPts val="4800"/>
              </a:spcAft>
              <a:buNone/>
            </a:pPr>
            <a:r>
              <a:rPr lang="en-US" sz="3200" b="1" dirty="0"/>
              <a:t>Part C</a:t>
            </a:r>
            <a:r>
              <a:rPr lang="en-US" sz="3200" dirty="0"/>
              <a:t> – Early Intervention – focuses on infants and toddlers (birth to age 3) as well as their families </a:t>
            </a:r>
          </a:p>
          <a:p>
            <a:pPr marL="0" indent="0">
              <a:buNone/>
            </a:pPr>
            <a:r>
              <a:rPr lang="en-US" sz="3200" b="1" dirty="0"/>
              <a:t>Part B 619 </a:t>
            </a:r>
            <a:r>
              <a:rPr lang="en-US" sz="3200" dirty="0"/>
              <a:t>– Special education and related services for children ages 3-5</a:t>
            </a:r>
          </a:p>
        </p:txBody>
      </p:sp>
    </p:spTree>
    <p:extLst>
      <p:ext uri="{BB962C8B-B14F-4D97-AF65-F5344CB8AC3E}">
        <p14:creationId xmlns:p14="http://schemas.microsoft.com/office/powerpoint/2010/main" val="3165865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65A347C-9D37-CF7D-E051-086CCFE8DEA3}"/>
              </a:ext>
            </a:extLst>
          </p:cNvPr>
          <p:cNvSpPr>
            <a:spLocks noGrp="1"/>
          </p:cNvSpPr>
          <p:nvPr>
            <p:ph type="title"/>
          </p:nvPr>
        </p:nvSpPr>
        <p:spPr>
          <a:xfrm>
            <a:off x="841018" y="437796"/>
            <a:ext cx="9967332" cy="1102539"/>
          </a:xfrm>
        </p:spPr>
        <p:txBody>
          <a:bodyPr>
            <a:normAutofit fontScale="90000"/>
          </a:bodyPr>
          <a:lstStyle/>
          <a:p>
            <a:r>
              <a:rPr lang="en-US" dirty="0">
                <a:solidFill>
                  <a:schemeClr val="accent1">
                    <a:lumMod val="75000"/>
                  </a:schemeClr>
                </a:solidFill>
                <a:latin typeface="Tahoma"/>
                <a:ea typeface="Tahoma"/>
                <a:cs typeface="Tahoma"/>
              </a:rPr>
              <a:t>Why High-Quality Systems Are Important</a:t>
            </a:r>
          </a:p>
        </p:txBody>
      </p:sp>
      <p:pic>
        <p:nvPicPr>
          <p:cNvPr id="6" name="Content Placeholder 5">
            <a:extLst>
              <a:ext uri="{FF2B5EF4-FFF2-40B4-BE49-F238E27FC236}">
                <a16:creationId xmlns:a16="http://schemas.microsoft.com/office/drawing/2014/main" id="{64689AB1-5718-52EF-1C34-AFCE9B0AFDE1}"/>
              </a:ext>
            </a:extLst>
          </p:cNvPr>
          <p:cNvPicPr>
            <a:picLocks noGrp="1" noChangeAspect="1"/>
          </p:cNvPicPr>
          <p:nvPr>
            <p:ph idx="1"/>
          </p:nvPr>
        </p:nvPicPr>
        <p:blipFill>
          <a:blip r:embed="rId3"/>
          <a:stretch>
            <a:fillRect/>
          </a:stretch>
        </p:blipFill>
        <p:spPr>
          <a:xfrm>
            <a:off x="1199628" y="1661716"/>
            <a:ext cx="9792743" cy="4243784"/>
          </a:xfrm>
          <a:prstGeom prst="rect">
            <a:avLst/>
          </a:prstGeom>
        </p:spPr>
      </p:pic>
    </p:spTree>
    <p:extLst>
      <p:ext uri="{BB962C8B-B14F-4D97-AF65-F5344CB8AC3E}">
        <p14:creationId xmlns:p14="http://schemas.microsoft.com/office/powerpoint/2010/main" val="10757178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F4B50AABF06BE4CBBFF59A49BCDF035" ma:contentTypeVersion="6" ma:contentTypeDescription="Create a new document." ma:contentTypeScope="" ma:versionID="cd861eb70e3172845ec1be8dae61f6f6">
  <xsd:schema xmlns:xsd="http://www.w3.org/2001/XMLSchema" xmlns:xs="http://www.w3.org/2001/XMLSchema" xmlns:p="http://schemas.microsoft.com/office/2006/metadata/properties" xmlns:ns2="86f266fc-1f42-4318-b750-a4ced78a36d1" targetNamespace="http://schemas.microsoft.com/office/2006/metadata/properties" ma:root="true" ma:fieldsID="ae1e04e51ea390b4d577b90008d03dca" ns2:_="">
    <xsd:import namespace="86f266fc-1f42-4318-b750-a4ced78a36d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f266fc-1f42-4318-b750-a4ced78a36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670C19B-9CEA-47A7-96DE-51175686CB9B}">
  <ds:schemaRefs>
    <ds:schemaRef ds:uri="http://schemas.microsoft.com/sharepoint/v3/contenttype/forms"/>
  </ds:schemaRefs>
</ds:datastoreItem>
</file>

<file path=customXml/itemProps2.xml><?xml version="1.0" encoding="utf-8"?>
<ds:datastoreItem xmlns:ds="http://schemas.openxmlformats.org/officeDocument/2006/customXml" ds:itemID="{DD83DDC3-62FC-45CC-87AC-273B26BF0E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f266fc-1f42-4318-b750-a4ced78a36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17ABCE5-01B1-4787-BB77-18FFBED60430}">
  <ds:schemaRefs>
    <ds:schemaRef ds:uri="http://schemas.microsoft.com/office/2006/metadata/properties"/>
    <ds:schemaRef ds:uri="http://purl.org/dc/elements/1.1/"/>
    <ds:schemaRef ds:uri="http://schemas.microsoft.com/office/2006/documentManagement/types"/>
    <ds:schemaRef ds:uri="http://purl.org/dc/terms/"/>
    <ds:schemaRef ds:uri="http://purl.org/dc/dcmitype/"/>
    <ds:schemaRef ds:uri="http://schemas.openxmlformats.org/package/2006/metadata/core-properties"/>
    <ds:schemaRef ds:uri="http://schemas.microsoft.com/office/infopath/2007/PartnerControls"/>
    <ds:schemaRef ds:uri="86f266fc-1f42-4318-b750-a4ced78a36d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Retrospect</Template>
  <TotalTime>6315</TotalTime>
  <Words>7666</Words>
  <Application>Microsoft Office PowerPoint</Application>
  <PresentationFormat>Widescreen</PresentationFormat>
  <Paragraphs>529</Paragraphs>
  <Slides>34</Slides>
  <Notes>34</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34</vt:i4>
      </vt:variant>
    </vt:vector>
  </HeadingPairs>
  <TitlesOfParts>
    <vt:vector size="47" baseType="lpstr">
      <vt:lpstr>Arial</vt:lpstr>
      <vt:lpstr>Arial,Sans-Serif</vt:lpstr>
      <vt:lpstr>Calibri</vt:lpstr>
      <vt:lpstr>Calibri Light</vt:lpstr>
      <vt:lpstr>Courier New</vt:lpstr>
      <vt:lpstr>Helvetica Neue</vt:lpstr>
      <vt:lpstr>Segoe UI</vt:lpstr>
      <vt:lpstr>System Font Regular</vt:lpstr>
      <vt:lpstr>Tahoma</vt:lpstr>
      <vt:lpstr>Wingdings</vt:lpstr>
      <vt:lpstr>Office Theme</vt:lpstr>
      <vt:lpstr>1_Office Theme</vt:lpstr>
      <vt:lpstr>Office Theme</vt:lpstr>
      <vt:lpstr>The What, Why and How: The Critical Need to have Families at the "Table"</vt:lpstr>
      <vt:lpstr>Objectives</vt:lpstr>
      <vt:lpstr>Family Data Leader Pilot Project</vt:lpstr>
      <vt:lpstr>Goal</vt:lpstr>
      <vt:lpstr>Overview of Sessions</vt:lpstr>
      <vt:lpstr>Learning Objectives for Series</vt:lpstr>
      <vt:lpstr>What does being a Family Data Leader mean?</vt:lpstr>
      <vt:lpstr>Part C and Part B 619 of IDEA</vt:lpstr>
      <vt:lpstr>Why High-Quality Systems Are Important</vt:lpstr>
      <vt:lpstr>Building High-Quality Systems</vt:lpstr>
      <vt:lpstr>Systems Change is lasting change</vt:lpstr>
      <vt:lpstr>Unfortunately, systems change doesn’t just happen like magic!</vt:lpstr>
      <vt:lpstr>Importance of IDEA Data</vt:lpstr>
      <vt:lpstr>Engage in a Cycle of Inquiry</vt:lpstr>
      <vt:lpstr>Reasons to Collect and Use Data</vt:lpstr>
      <vt:lpstr>How can data help?</vt:lpstr>
      <vt:lpstr>Why it is important that families are involved in data discussions?</vt:lpstr>
      <vt:lpstr>Look! Think! Act! </vt:lpstr>
      <vt:lpstr>You may use Look! Think! Act! every day</vt:lpstr>
      <vt:lpstr>Data Discussion</vt:lpstr>
      <vt:lpstr>Clarify the Purpose</vt:lpstr>
      <vt:lpstr>Look!</vt:lpstr>
      <vt:lpstr>Look! (2)</vt:lpstr>
      <vt:lpstr>Think!</vt:lpstr>
      <vt:lpstr>The 5 Whys: A Think Stage Resource</vt:lpstr>
      <vt:lpstr>Act! </vt:lpstr>
      <vt:lpstr>Group Activity</vt:lpstr>
      <vt:lpstr>The Impact of COVID-19 on Early Intervention Services</vt:lpstr>
      <vt:lpstr>Quantitative Data: Child Count by Age, 2017-2020 </vt:lpstr>
      <vt:lpstr>Qualitative Data: Parent Interview Responses (2020)</vt:lpstr>
      <vt:lpstr>Qualitative Data: Parent Interview Responses (2020)</vt:lpstr>
      <vt:lpstr>Analysis Questions</vt:lpstr>
      <vt:lpstr>Final thoughts and questions</vt:lpstr>
      <vt:lpstr>Key Resources </vt:lpstr>
    </vt:vector>
  </TitlesOfParts>
  <Company>SRI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What, Why and How: The Critical Need to have Families at the "Table"</dc:title>
  <dc:creator>DaSy/CPIR</dc:creator>
  <cp:lastModifiedBy>Roxanne Jones</cp:lastModifiedBy>
  <cp:revision>20</cp:revision>
  <dcterms:created xsi:type="dcterms:W3CDTF">2021-12-20T15:17:06Z</dcterms:created>
  <dcterms:modified xsi:type="dcterms:W3CDTF">2024-04-25T23:33:30Z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0x010100DF4B50AABF06BE4CBBFF59A49BCDF035</vt:lpwstr>
  </property>
  <property fmtid="{D5CDD505-2E9C-101B-9397-08002B2CF9AE}" pid="3" name="Language">
    <vt:lpwstr>English</vt:lpwstr>
  </property>
  <property fmtid="{D5CDD505-2E9C-101B-9397-08002B2CF9AE}" pid="4" name="Status">
    <vt:lpwstr>Final</vt:lpwstr>
  </property>
</Properties>
</file>