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5002" r:id="rId5"/>
  </p:sldMasterIdLst>
  <p:notesMasterIdLst>
    <p:notesMasterId r:id="rId45"/>
  </p:notesMasterIdLst>
  <p:handoutMasterIdLst>
    <p:handoutMasterId r:id="rId46"/>
  </p:handoutMasterIdLst>
  <p:sldIdLst>
    <p:sldId id="275" r:id="rId6"/>
    <p:sldId id="460" r:id="rId7"/>
    <p:sldId id="278" r:id="rId8"/>
    <p:sldId id="418" r:id="rId9"/>
    <p:sldId id="295" r:id="rId10"/>
    <p:sldId id="469" r:id="rId11"/>
    <p:sldId id="440" r:id="rId12"/>
    <p:sldId id="463" r:id="rId13"/>
    <p:sldId id="464" r:id="rId14"/>
    <p:sldId id="479" r:id="rId15"/>
    <p:sldId id="476" r:id="rId16"/>
    <p:sldId id="394" r:id="rId17"/>
    <p:sldId id="459" r:id="rId18"/>
    <p:sldId id="470" r:id="rId19"/>
    <p:sldId id="446" r:id="rId20"/>
    <p:sldId id="480" r:id="rId21"/>
    <p:sldId id="466" r:id="rId22"/>
    <p:sldId id="419" r:id="rId23"/>
    <p:sldId id="279" r:id="rId24"/>
    <p:sldId id="484" r:id="rId25"/>
    <p:sldId id="283" r:id="rId26"/>
    <p:sldId id="392" r:id="rId27"/>
    <p:sldId id="452" r:id="rId28"/>
    <p:sldId id="281" r:id="rId29"/>
    <p:sldId id="398" r:id="rId30"/>
    <p:sldId id="473" r:id="rId31"/>
    <p:sldId id="472" r:id="rId32"/>
    <p:sldId id="461" r:id="rId33"/>
    <p:sldId id="280" r:id="rId34"/>
    <p:sldId id="485" r:id="rId35"/>
    <p:sldId id="475" r:id="rId36"/>
    <p:sldId id="486" r:id="rId37"/>
    <p:sldId id="282" r:id="rId38"/>
    <p:sldId id="487" r:id="rId39"/>
    <p:sldId id="488" r:id="rId40"/>
    <p:sldId id="478" r:id="rId41"/>
    <p:sldId id="483" r:id="rId42"/>
    <p:sldId id="482" r:id="rId43"/>
    <p:sldId id="2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B90B7-21B3-C3B0-853F-1997F23489FA}" name="Roxanne Jones" initials="RJ" userId="S::roxanne.jones@sri.com::a9b93f5c-3ad7-45cf-8a30-444f8003bc47" providerId="AD"/>
  <p188:author id="{6DB6F8DA-D310-7975-3447-77DAEC217C9C}" name="Nicholas Ortiz" initials="NO" userId="S::NOrtiz@sriinternational.com::af58162c-f21a-4597-80ec-a459d8e419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4D00"/>
    <a:srgbClr val="227532"/>
    <a:srgbClr val="7030A0"/>
    <a:srgbClr val="00B050"/>
    <a:srgbClr val="0070C0"/>
    <a:srgbClr val="E31C3D"/>
    <a:srgbClr val="1D598B"/>
    <a:srgbClr val="104578"/>
    <a:srgbClr val="D6A300"/>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7E065-D32F-4E9A-83DD-DEACB858F06C}" v="57" dt="2023-12-22T16:23:53.482"/>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5" autoAdjust="0"/>
    <p:restoredTop sz="86418" autoAdjust="0"/>
  </p:normalViewPr>
  <p:slideViewPr>
    <p:cSldViewPr snapToGrid="0">
      <p:cViewPr>
        <p:scale>
          <a:sx n="70" d="100"/>
          <a:sy n="70" d="100"/>
        </p:scale>
        <p:origin x="48" y="90"/>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Ortiz" userId="e50b542d-b9b1-4b94-80d6-9949ea3c4c1e" providerId="ADAL" clId="{7D6452C4-C2D6-4F8D-A05D-5D7089D1BD21}"/>
    <pc:docChg chg="modSld">
      <pc:chgData name="Nicholas Ortiz" userId="e50b542d-b9b1-4b94-80d6-9949ea3c4c1e" providerId="ADAL" clId="{7D6452C4-C2D6-4F8D-A05D-5D7089D1BD21}" dt="2023-10-30T18:04:10.733" v="111" actId="732"/>
      <pc:docMkLst>
        <pc:docMk/>
      </pc:docMkLst>
      <pc:sldChg chg="modNotesTx">
        <pc:chgData name="Nicholas Ortiz" userId="e50b542d-b9b1-4b94-80d6-9949ea3c4c1e" providerId="ADAL" clId="{7D6452C4-C2D6-4F8D-A05D-5D7089D1BD21}" dt="2023-10-30T18:00:35.212" v="5" actId="20577"/>
        <pc:sldMkLst>
          <pc:docMk/>
          <pc:sldMk cId="905661922" sldId="275"/>
        </pc:sldMkLst>
      </pc:sldChg>
      <pc:sldChg chg="modSp mod">
        <pc:chgData name="Nicholas Ortiz" userId="e50b542d-b9b1-4b94-80d6-9949ea3c4c1e" providerId="ADAL" clId="{7D6452C4-C2D6-4F8D-A05D-5D7089D1BD21}" dt="2023-10-30T18:04:10.733" v="111" actId="732"/>
        <pc:sldMkLst>
          <pc:docMk/>
          <pc:sldMk cId="1823759638" sldId="394"/>
        </pc:sldMkLst>
        <pc:picChg chg="mod modCrop">
          <ac:chgData name="Nicholas Ortiz" userId="e50b542d-b9b1-4b94-80d6-9949ea3c4c1e" providerId="ADAL" clId="{7D6452C4-C2D6-4F8D-A05D-5D7089D1BD21}" dt="2023-10-30T18:04:10.733" v="111" actId="732"/>
          <ac:picMkLst>
            <pc:docMk/>
            <pc:sldMk cId="1823759638" sldId="394"/>
            <ac:picMk id="5" creationId="{884ACB4C-40D9-763F-E679-99169444DD72}"/>
          </ac:picMkLst>
        </pc:picChg>
      </pc:sldChg>
      <pc:sldChg chg="modNotesTx">
        <pc:chgData name="Nicholas Ortiz" userId="e50b542d-b9b1-4b94-80d6-9949ea3c4c1e" providerId="ADAL" clId="{7D6452C4-C2D6-4F8D-A05D-5D7089D1BD21}" dt="2023-10-30T18:03:35.739" v="104" actId="20577"/>
        <pc:sldMkLst>
          <pc:docMk/>
          <pc:sldMk cId="3017028387" sldId="440"/>
        </pc:sldMkLst>
      </pc:sldChg>
      <pc:sldChg chg="modNotesTx">
        <pc:chgData name="Nicholas Ortiz" userId="e50b542d-b9b1-4b94-80d6-9949ea3c4c1e" providerId="ADAL" clId="{7D6452C4-C2D6-4F8D-A05D-5D7089D1BD21}" dt="2023-10-30T18:03:43.419" v="106" actId="20577"/>
        <pc:sldMkLst>
          <pc:docMk/>
          <pc:sldMk cId="318856218" sldId="479"/>
        </pc:sldMkLst>
      </pc:sldChg>
    </pc:docChg>
  </pc:docChgLst>
  <pc:docChgLst>
    <pc:chgData name="Roxanne Jones" userId="eee357d1-15dd-4a73-981c-b7041387288c" providerId="ADAL" clId="{33C7E065-D32F-4E9A-83DD-DEACB858F06C}"/>
    <pc:docChg chg="modSld">
      <pc:chgData name="Roxanne Jones" userId="eee357d1-15dd-4a73-981c-b7041387288c" providerId="ADAL" clId="{33C7E065-D32F-4E9A-83DD-DEACB858F06C}" dt="2023-12-22T16:08:35.842" v="26"/>
      <pc:docMkLst>
        <pc:docMk/>
      </pc:docMkLst>
      <pc:sldChg chg="modSp">
        <pc:chgData name="Roxanne Jones" userId="eee357d1-15dd-4a73-981c-b7041387288c" providerId="ADAL" clId="{33C7E065-D32F-4E9A-83DD-DEACB858F06C}" dt="2023-12-22T16:05:52.695" v="25" actId="962"/>
        <pc:sldMkLst>
          <pc:docMk/>
          <pc:sldMk cId="1227089815" sldId="274"/>
        </pc:sldMkLst>
        <pc:picChg chg="mod">
          <ac:chgData name="Roxanne Jones" userId="eee357d1-15dd-4a73-981c-b7041387288c" providerId="ADAL" clId="{33C7E065-D32F-4E9A-83DD-DEACB858F06C}" dt="2023-12-22T16:05:39.425" v="23" actId="962"/>
          <ac:picMkLst>
            <pc:docMk/>
            <pc:sldMk cId="1227089815" sldId="274"/>
            <ac:picMk id="4" creationId="{C929CE9F-CE51-AC7D-3A1A-850E6840F810}"/>
          </ac:picMkLst>
        </pc:picChg>
        <pc:picChg chg="mod">
          <ac:chgData name="Roxanne Jones" userId="eee357d1-15dd-4a73-981c-b7041387288c" providerId="ADAL" clId="{33C7E065-D32F-4E9A-83DD-DEACB858F06C}" dt="2023-12-22T16:05:52.695" v="25" actId="962"/>
          <ac:picMkLst>
            <pc:docMk/>
            <pc:sldMk cId="1227089815" sldId="274"/>
            <ac:picMk id="6" creationId="{D9B3DCB0-A27D-41C7-D095-6A308FBC986E}"/>
          </ac:picMkLst>
        </pc:picChg>
      </pc:sldChg>
      <pc:sldChg chg="modSp">
        <pc:chgData name="Roxanne Jones" userId="eee357d1-15dd-4a73-981c-b7041387288c" providerId="ADAL" clId="{33C7E065-D32F-4E9A-83DD-DEACB858F06C}" dt="2023-12-22T16:03:03.110" v="19" actId="962"/>
        <pc:sldMkLst>
          <pc:docMk/>
          <pc:sldMk cId="1823759638" sldId="394"/>
        </pc:sldMkLst>
        <pc:picChg chg="mod">
          <ac:chgData name="Roxanne Jones" userId="eee357d1-15dd-4a73-981c-b7041387288c" providerId="ADAL" clId="{33C7E065-D32F-4E9A-83DD-DEACB858F06C}" dt="2023-12-22T16:03:03.110" v="19" actId="962"/>
          <ac:picMkLst>
            <pc:docMk/>
            <pc:sldMk cId="1823759638" sldId="394"/>
            <ac:picMk id="5" creationId="{884ACB4C-40D9-763F-E679-99169444DD72}"/>
          </ac:picMkLst>
        </pc:picChg>
      </pc:sldChg>
      <pc:sldChg chg="addSp delSp modSp">
        <pc:chgData name="Roxanne Jones" userId="eee357d1-15dd-4a73-981c-b7041387288c" providerId="ADAL" clId="{33C7E065-D32F-4E9A-83DD-DEACB858F06C}" dt="2023-12-22T02:30:28.572" v="12" actId="1076"/>
        <pc:sldMkLst>
          <pc:docMk/>
          <pc:sldMk cId="4228792450" sldId="419"/>
        </pc:sldMkLst>
        <pc:spChg chg="add mod">
          <ac:chgData name="Roxanne Jones" userId="eee357d1-15dd-4a73-981c-b7041387288c" providerId="ADAL" clId="{33C7E065-D32F-4E9A-83DD-DEACB858F06C}" dt="2023-12-22T02:30:28.572" v="12" actId="1076"/>
          <ac:spMkLst>
            <pc:docMk/>
            <pc:sldMk cId="4228792450" sldId="419"/>
            <ac:spMk id="3" creationId="{84695091-7F03-D9C6-1AD8-D2DCABAFD3E7}"/>
          </ac:spMkLst>
        </pc:spChg>
        <pc:spChg chg="del mod">
          <ac:chgData name="Roxanne Jones" userId="eee357d1-15dd-4a73-981c-b7041387288c" providerId="ADAL" clId="{33C7E065-D32F-4E9A-83DD-DEACB858F06C}" dt="2023-12-22T02:29:58.319" v="9" actId="478"/>
          <ac:spMkLst>
            <pc:docMk/>
            <pc:sldMk cId="4228792450" sldId="419"/>
            <ac:spMk id="4" creationId="{81825C0F-95CE-E439-F8BD-B68FFC5B6302}"/>
          </ac:spMkLst>
        </pc:spChg>
      </pc:sldChg>
      <pc:sldChg chg="modSp">
        <pc:chgData name="Roxanne Jones" userId="eee357d1-15dd-4a73-981c-b7041387288c" providerId="ADAL" clId="{33C7E065-D32F-4E9A-83DD-DEACB858F06C}" dt="2023-12-22T16:00:56.404" v="17" actId="692"/>
        <pc:sldMkLst>
          <pc:docMk/>
          <pc:sldMk cId="636035924" sldId="446"/>
        </pc:sldMkLst>
        <pc:cxnChg chg="mod">
          <ac:chgData name="Roxanne Jones" userId="eee357d1-15dd-4a73-981c-b7041387288c" providerId="ADAL" clId="{33C7E065-D32F-4E9A-83DD-DEACB858F06C}" dt="2023-12-22T16:00:56.404" v="17" actId="692"/>
          <ac:cxnSpMkLst>
            <pc:docMk/>
            <pc:sldMk cId="636035924" sldId="446"/>
            <ac:cxnSpMk id="51" creationId="{741866F1-BF6F-7D26-82CF-AF90D4D36CFC}"/>
          </ac:cxnSpMkLst>
        </pc:cxnChg>
      </pc:sldChg>
      <pc:sldChg chg="modSp">
        <pc:chgData name="Roxanne Jones" userId="eee357d1-15dd-4a73-981c-b7041387288c" providerId="ADAL" clId="{33C7E065-D32F-4E9A-83DD-DEACB858F06C}" dt="2023-12-22T02:35:09.191" v="16" actId="207"/>
        <pc:sldMkLst>
          <pc:docMk/>
          <pc:sldMk cId="3227526046" sldId="473"/>
        </pc:sldMkLst>
        <pc:graphicFrameChg chg="mod">
          <ac:chgData name="Roxanne Jones" userId="eee357d1-15dd-4a73-981c-b7041387288c" providerId="ADAL" clId="{33C7E065-D32F-4E9A-83DD-DEACB858F06C}" dt="2023-12-22T02:35:09.191" v="16" actId="207"/>
          <ac:graphicFrameMkLst>
            <pc:docMk/>
            <pc:sldMk cId="3227526046" sldId="473"/>
            <ac:graphicFrameMk id="6" creationId="{3C2B62F6-0ADC-8DA4-798F-C5A0884EBB47}"/>
          </ac:graphicFrameMkLst>
        </pc:graphicFrameChg>
      </pc:sldChg>
      <pc:sldChg chg="modSp">
        <pc:chgData name="Roxanne Jones" userId="eee357d1-15dd-4a73-981c-b7041387288c" providerId="ADAL" clId="{33C7E065-D32F-4E9A-83DD-DEACB858F06C}" dt="2023-12-22T16:08:35.842" v="26"/>
        <pc:sldMkLst>
          <pc:docMk/>
          <pc:sldMk cId="318856218" sldId="479"/>
        </pc:sldMkLst>
        <pc:spChg chg="mod">
          <ac:chgData name="Roxanne Jones" userId="eee357d1-15dd-4a73-981c-b7041387288c" providerId="ADAL" clId="{33C7E065-D32F-4E9A-83DD-DEACB858F06C}" dt="2023-12-22T16:08:35.842" v="26"/>
          <ac:spMkLst>
            <pc:docMk/>
            <pc:sldMk cId="318856218" sldId="479"/>
            <ac:spMk id="11" creationId="{1FA04AAB-9A43-D4F2-404A-0EFD4536EF4A}"/>
          </ac:spMkLst>
        </pc:spChg>
        <pc:grpChg chg="mod">
          <ac:chgData name="Roxanne Jones" userId="eee357d1-15dd-4a73-981c-b7041387288c" providerId="ADAL" clId="{33C7E065-D32F-4E9A-83DD-DEACB858F06C}" dt="2023-12-22T16:08:35.842" v="26"/>
          <ac:grpSpMkLst>
            <pc:docMk/>
            <pc:sldMk cId="318856218" sldId="479"/>
            <ac:grpSpMk id="14" creationId="{F38D3AAB-43F4-408F-40C9-E3AE49A1342B}"/>
          </ac:grpSpMkLst>
        </pc:grpChg>
        <pc:picChg chg="mod">
          <ac:chgData name="Roxanne Jones" userId="eee357d1-15dd-4a73-981c-b7041387288c" providerId="ADAL" clId="{33C7E065-D32F-4E9A-83DD-DEACB858F06C}" dt="2023-12-22T16:08:35.842" v="26"/>
          <ac:picMkLst>
            <pc:docMk/>
            <pc:sldMk cId="318856218" sldId="479"/>
            <ac:picMk id="10" creationId="{D8E00B7D-3380-EE52-7860-37A03513A26B}"/>
          </ac:picMkLst>
        </pc:picChg>
      </pc:sldChg>
      <pc:sldChg chg="addSp delSp modSp">
        <pc:chgData name="Roxanne Jones" userId="eee357d1-15dd-4a73-981c-b7041387288c" providerId="ADAL" clId="{33C7E065-D32F-4E9A-83DD-DEACB858F06C}" dt="2023-12-22T02:29:27.971" v="7" actId="1076"/>
        <pc:sldMkLst>
          <pc:docMk/>
          <pc:sldMk cId="913815188" sldId="480"/>
        </pc:sldMkLst>
        <pc:spChg chg="add mod">
          <ac:chgData name="Roxanne Jones" userId="eee357d1-15dd-4a73-981c-b7041387288c" providerId="ADAL" clId="{33C7E065-D32F-4E9A-83DD-DEACB858F06C}" dt="2023-12-22T02:29:27.971" v="7" actId="1076"/>
          <ac:spMkLst>
            <pc:docMk/>
            <pc:sldMk cId="913815188" sldId="480"/>
            <ac:spMk id="3" creationId="{17EBF462-4178-0F87-6821-734E65369A74}"/>
          </ac:spMkLst>
        </pc:spChg>
        <pc:spChg chg="del mod">
          <ac:chgData name="Roxanne Jones" userId="eee357d1-15dd-4a73-981c-b7041387288c" providerId="ADAL" clId="{33C7E065-D32F-4E9A-83DD-DEACB858F06C}" dt="2023-12-22T02:28:43.055" v="4" actId="478"/>
          <ac:spMkLst>
            <pc:docMk/>
            <pc:sldMk cId="913815188" sldId="480"/>
            <ac:spMk id="4" creationId="{81825C0F-95CE-E439-F8BD-B68FFC5B6302}"/>
          </ac:spMkLst>
        </pc:spChg>
      </pc:sldChg>
      <pc:sldChg chg="modSp">
        <pc:chgData name="Roxanne Jones" userId="eee357d1-15dd-4a73-981c-b7041387288c" providerId="ADAL" clId="{33C7E065-D32F-4E9A-83DD-DEACB858F06C}" dt="2023-12-22T16:05:19.986" v="21" actId="962"/>
        <pc:sldMkLst>
          <pc:docMk/>
          <pc:sldMk cId="1210173252" sldId="483"/>
        </pc:sldMkLst>
        <pc:picChg chg="mod">
          <ac:chgData name="Roxanne Jones" userId="eee357d1-15dd-4a73-981c-b7041387288c" providerId="ADAL" clId="{33C7E065-D32F-4E9A-83DD-DEACB858F06C}" dt="2023-12-22T16:05:19.986" v="21" actId="962"/>
          <ac:picMkLst>
            <pc:docMk/>
            <pc:sldMk cId="1210173252" sldId="483"/>
            <ac:picMk id="8" creationId="{704F8B7B-2691-186D-D0E1-4AB31584737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Summary Statement 1: Greater Than Expected Growth</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Outcome 1: Social Relationships</c:v>
                </c:pt>
                <c:pt idx="1">
                  <c:v>Outcome 2: Knowledge &amp; Skills</c:v>
                </c:pt>
                <c:pt idx="2">
                  <c:v>Outcome 3: Actions to Meet Needs</c:v>
                </c:pt>
              </c:strCache>
            </c:strRef>
          </c:cat>
          <c:val>
            <c:numRef>
              <c:f>Sheet1!$B$2:$B$4</c:f>
              <c:numCache>
                <c:formatCode>0%</c:formatCode>
                <c:ptCount val="3"/>
                <c:pt idx="0">
                  <c:v>0.78</c:v>
                </c:pt>
                <c:pt idx="1">
                  <c:v>0.79</c:v>
                </c:pt>
                <c:pt idx="2">
                  <c:v>0.79</c:v>
                </c:pt>
              </c:numCache>
            </c:numRef>
          </c:val>
          <c:extLst>
            <c:ext xmlns:c16="http://schemas.microsoft.com/office/drawing/2014/chart" uri="{C3380CC4-5D6E-409C-BE32-E72D297353CC}">
              <c16:uniqueId val="{00000000-9C2E-4FB3-9AA6-A7511C6AB822}"/>
            </c:ext>
          </c:extLst>
        </c:ser>
        <c:ser>
          <c:idx val="1"/>
          <c:order val="1"/>
          <c:tx>
            <c:strRef>
              <c:f>Sheet1!$C$1</c:f>
              <c:strCache>
                <c:ptCount val="1"/>
                <c:pt idx="0">
                  <c:v>Summary Statement 2: Exiting Within Age Expectations</c:v>
                </c:pt>
              </c:strCache>
            </c:strRef>
          </c:tx>
          <c:spPr>
            <a:pattFill prst="wdUpDiag">
              <a:fgClr>
                <a:srgbClr val="1D598B"/>
              </a:fgClr>
              <a:bgClr>
                <a:schemeClr val="bg1"/>
              </a:bgClr>
            </a:pattFill>
            <a:ln>
              <a:solidFill>
                <a:srgbClr val="1D598B"/>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Outcome 1: Social Relationships</c:v>
                </c:pt>
                <c:pt idx="1">
                  <c:v>Outcome 2: Knowledge &amp; Skills</c:v>
                </c:pt>
                <c:pt idx="2">
                  <c:v>Outcome 3: Actions to Meet Needs</c:v>
                </c:pt>
              </c:strCache>
            </c:strRef>
          </c:cat>
          <c:val>
            <c:numRef>
              <c:f>Sheet1!$C$2:$C$4</c:f>
              <c:numCache>
                <c:formatCode>0%</c:formatCode>
                <c:ptCount val="3"/>
                <c:pt idx="0">
                  <c:v>0.56000000000000005</c:v>
                </c:pt>
                <c:pt idx="1">
                  <c:v>0.52</c:v>
                </c:pt>
                <c:pt idx="2">
                  <c:v>0.61</c:v>
                </c:pt>
              </c:numCache>
            </c:numRef>
          </c:val>
          <c:extLst>
            <c:ext xmlns:c16="http://schemas.microsoft.com/office/drawing/2014/chart" uri="{C3380CC4-5D6E-409C-BE32-E72D297353CC}">
              <c16:uniqueId val="{00000001-9C2E-4FB3-9AA6-A7511C6AB822}"/>
            </c:ext>
          </c:extLst>
        </c:ser>
        <c:dLbls>
          <c:showLegendKey val="0"/>
          <c:showVal val="0"/>
          <c:showCatName val="0"/>
          <c:showSerName val="0"/>
          <c:showPercent val="0"/>
          <c:showBubbleSize val="0"/>
        </c:dLbls>
        <c:gapWidth val="219"/>
        <c:overlap val="-27"/>
        <c:axId val="970964207"/>
        <c:axId val="2127279071"/>
      </c:barChart>
      <c:catAx>
        <c:axId val="97096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127279071"/>
        <c:crosses val="autoZero"/>
        <c:auto val="1"/>
        <c:lblAlgn val="ctr"/>
        <c:lblOffset val="100"/>
        <c:noMultiLvlLbl val="0"/>
      </c:catAx>
      <c:valAx>
        <c:axId val="2127279071"/>
        <c:scaling>
          <c:orientation val="minMax"/>
          <c:max val="1"/>
          <c:min val="0"/>
        </c:scaling>
        <c:delete val="1"/>
        <c:axPos val="l"/>
        <c:numFmt formatCode="0%" sourceLinked="1"/>
        <c:majorTickMark val="none"/>
        <c:minorTickMark val="none"/>
        <c:tickLblPos val="nextTo"/>
        <c:crossAx val="9709642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763554990267417E-2"/>
          <c:w val="1"/>
          <c:h val="0.82638995504562829"/>
        </c:manualLayout>
      </c:layout>
      <c:lineChart>
        <c:grouping val="standard"/>
        <c:varyColors val="0"/>
        <c:ser>
          <c:idx val="0"/>
          <c:order val="0"/>
          <c:tx>
            <c:strRef>
              <c:f>'data viz'!$A$2</c:f>
              <c:strCache>
                <c:ptCount val="1"/>
                <c:pt idx="0">
                  <c:v>Part C</c:v>
                </c:pt>
              </c:strCache>
            </c:strRef>
          </c:tx>
          <c:spPr>
            <a:ln w="28575" cap="rnd">
              <a:solidFill>
                <a:schemeClr val="accent5">
                  <a:lumMod val="75000"/>
                </a:schemeClr>
              </a:solidFill>
              <a:round/>
              <a:headEnd type="oval"/>
              <a:tailEnd type="oval"/>
            </a:ln>
            <a:effectLst/>
          </c:spPr>
          <c:marker>
            <c:symbol val="none"/>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8D-422F-8AD7-6CEF2D015079}"/>
                </c:ext>
              </c:extLst>
            </c:dLbl>
            <c:dLbl>
              <c:idx val="1"/>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8D-422F-8AD7-6CEF2D015079}"/>
                </c:ext>
              </c:extLst>
            </c:dLbl>
            <c:spPr>
              <a:noFill/>
              <a:ln>
                <a:noFill/>
              </a:ln>
              <a:effectLst/>
            </c:spPr>
            <c:txPr>
              <a:bodyPr rot="0" spcFirstLastPara="1" vertOverflow="ellipsis" vert="horz" wrap="square" anchor="ctr" anchorCtr="1"/>
              <a:lstStyle/>
              <a:p>
                <a:pPr>
                  <a:defRPr sz="1800" b="1" i="0" u="none" strike="noStrike" kern="1200" baseline="0">
                    <a:solidFill>
                      <a:schemeClr val="accent5">
                        <a:lumMod val="7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 viz'!$B$1:$C$1</c:f>
              <c:strCache>
                <c:ptCount val="2"/>
                <c:pt idx="0">
                  <c:v>2018-19</c:v>
                </c:pt>
                <c:pt idx="1">
                  <c:v>2020-21</c:v>
                </c:pt>
              </c:strCache>
            </c:strRef>
          </c:cat>
          <c:val>
            <c:numRef>
              <c:f>'data viz'!$B$2:$C$2</c:f>
              <c:numCache>
                <c:formatCode>#,##0</c:formatCode>
                <c:ptCount val="2"/>
                <c:pt idx="0">
                  <c:v>224356.66666666666</c:v>
                </c:pt>
                <c:pt idx="1">
                  <c:v>198349.66666666666</c:v>
                </c:pt>
              </c:numCache>
            </c:numRef>
          </c:val>
          <c:smooth val="0"/>
          <c:extLst>
            <c:ext xmlns:c16="http://schemas.microsoft.com/office/drawing/2014/chart" uri="{C3380CC4-5D6E-409C-BE32-E72D297353CC}">
              <c16:uniqueId val="{00000000-4DAF-4418-BCF2-13CB8B2A73BB}"/>
            </c:ext>
          </c:extLst>
        </c:ser>
        <c:ser>
          <c:idx val="1"/>
          <c:order val="1"/>
          <c:tx>
            <c:strRef>
              <c:f>'data viz'!$A$3</c:f>
              <c:strCache>
                <c:ptCount val="1"/>
                <c:pt idx="0">
                  <c:v>Part B 619</c:v>
                </c:pt>
              </c:strCache>
            </c:strRef>
          </c:tx>
          <c:spPr>
            <a:ln w="28575" cap="rnd">
              <a:solidFill>
                <a:schemeClr val="accent2">
                  <a:lumMod val="75000"/>
                </a:schemeClr>
              </a:solidFill>
              <a:prstDash val="sysDash"/>
              <a:round/>
              <a:headEnd type="oval"/>
              <a:tailEnd type="oval"/>
            </a:ln>
            <a:effectLst/>
          </c:spPr>
          <c:marker>
            <c:symbol val="none"/>
          </c:marker>
          <c:dPt>
            <c:idx val="1"/>
            <c:marker>
              <c:symbol val="none"/>
            </c:marker>
            <c:bubble3D val="0"/>
            <c:spPr>
              <a:ln w="28575" cap="rnd">
                <a:solidFill>
                  <a:schemeClr val="accent2">
                    <a:lumMod val="75000"/>
                  </a:schemeClr>
                </a:solidFill>
                <a:prstDash val="sysDash"/>
                <a:round/>
                <a:headEnd type="oval"/>
                <a:tailEnd type="oval"/>
              </a:ln>
              <a:effectLst/>
            </c:spPr>
            <c:extLst>
              <c:ext xmlns:c16="http://schemas.microsoft.com/office/drawing/2014/chart" uri="{C3380CC4-5D6E-409C-BE32-E72D297353CC}">
                <c16:uniqueId val="{00000002-348D-422F-8AD7-6CEF2D015079}"/>
              </c:ext>
            </c:extLst>
          </c:dPt>
          <c:dLbls>
            <c:dLbl>
              <c:idx val="0"/>
              <c:tx>
                <c:rich>
                  <a:bodyPr/>
                  <a:lstStyle/>
                  <a:p>
                    <a:fld id="{F2CB7E80-FCFA-4CAA-86EB-92EBD1589728}" type="VALUE">
                      <a:rPr lang="en-US" sz="1800" b="1">
                        <a:solidFill>
                          <a:schemeClr val="accent2">
                            <a:lumMod val="75000"/>
                          </a:schemeClr>
                        </a:solidFill>
                      </a:rPr>
                      <a:pPr/>
                      <a:t>[VALUE]</a:t>
                    </a:fld>
                    <a:endParaRPr lang="en-US"/>
                  </a:p>
                </c:rich>
              </c:tx>
              <c:dLblPos val="l"/>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DAF-4418-BCF2-13CB8B2A73BB}"/>
                </c:ext>
              </c:extLst>
            </c:dLbl>
            <c:dLbl>
              <c:idx val="1"/>
              <c:spPr>
                <a:noFill/>
                <a:ln>
                  <a:noFill/>
                </a:ln>
                <a:effectLst/>
              </c:spPr>
              <c:txPr>
                <a:bodyPr rot="0" spcFirstLastPara="1" vertOverflow="ellipsis" vert="horz" wrap="square" anchor="ctr" anchorCtr="1"/>
                <a:lstStyle/>
                <a:p>
                  <a:pPr>
                    <a:defRPr lang="en-US" sz="1800" b="1" i="0" u="none" strike="noStrike" kern="1200" baseline="0">
                      <a:solidFill>
                        <a:schemeClr val="accent2">
                          <a:lumMod val="7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8D-422F-8AD7-6CEF2D015079}"/>
                </c:ext>
              </c:extLst>
            </c:dLbl>
            <c:spPr>
              <a:noFill/>
              <a:ln>
                <a:noFill/>
              </a:ln>
              <a:effectLst/>
            </c:spPr>
            <c:txPr>
              <a:bodyPr rot="0" spcFirstLastPara="1" vertOverflow="ellipsis" vert="horz" wrap="square" anchor="ctr" anchorCtr="1"/>
              <a:lstStyle/>
              <a:p>
                <a:pPr>
                  <a:defRPr lang="en-US" sz="1800" b="0" i="0" u="none" strike="noStrike" kern="1200" baseline="0">
                    <a:solidFill>
                      <a:schemeClr val="accent2">
                        <a:lumMod val="7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'data viz'!$B$1:$C$1</c:f>
              <c:strCache>
                <c:ptCount val="2"/>
                <c:pt idx="0">
                  <c:v>2018-19</c:v>
                </c:pt>
                <c:pt idx="1">
                  <c:v>2020-21</c:v>
                </c:pt>
              </c:strCache>
            </c:strRef>
          </c:cat>
          <c:val>
            <c:numRef>
              <c:f>'data viz'!$B$3:$C$3</c:f>
              <c:numCache>
                <c:formatCode>#,##0</c:formatCode>
                <c:ptCount val="2"/>
                <c:pt idx="0">
                  <c:v>248118</c:v>
                </c:pt>
                <c:pt idx="1">
                  <c:v>227049</c:v>
                </c:pt>
              </c:numCache>
            </c:numRef>
          </c:val>
          <c:smooth val="0"/>
          <c:extLst>
            <c:ext xmlns:c16="http://schemas.microsoft.com/office/drawing/2014/chart" uri="{C3380CC4-5D6E-409C-BE32-E72D297353CC}">
              <c16:uniqueId val="{00000001-4DAF-4418-BCF2-13CB8B2A73BB}"/>
            </c:ext>
          </c:extLst>
        </c:ser>
        <c:dLbls>
          <c:showLegendKey val="0"/>
          <c:showVal val="0"/>
          <c:showCatName val="0"/>
          <c:showSerName val="0"/>
          <c:showPercent val="0"/>
          <c:showBubbleSize val="0"/>
        </c:dLbls>
        <c:smooth val="0"/>
        <c:axId val="905921552"/>
        <c:axId val="1"/>
      </c:lineChart>
      <c:catAx>
        <c:axId val="905921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0"/>
        <c:tickMarkSkip val="1"/>
        <c:noMultiLvlLbl val="0"/>
      </c:catAx>
      <c:valAx>
        <c:axId val="1"/>
        <c:scaling>
          <c:orientation val="minMax"/>
          <c:min val="190000"/>
        </c:scaling>
        <c:delete val="1"/>
        <c:axPos val="l"/>
        <c:numFmt formatCode="#,##0" sourceLinked="1"/>
        <c:majorTickMark val="none"/>
        <c:minorTickMark val="none"/>
        <c:tickLblPos val="nextTo"/>
        <c:crossAx val="905921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3AC62-07AA-4BD8-8434-E764A284044A}"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8B06BF66-F1DE-45DA-BD06-77392148E87A}">
      <dgm:prSet phldrT="[Text]"/>
      <dgm:spPr/>
      <dgm:t>
        <a:bodyPr/>
        <a:lstStyle/>
        <a:p>
          <a:r>
            <a:rPr lang="en-US" dirty="0"/>
            <a:t>Requirement</a:t>
          </a:r>
        </a:p>
      </dgm:t>
    </dgm:pt>
    <dgm:pt modelId="{0885742A-3A33-4DBD-8C31-DFAE987F7EB0}" type="parTrans" cxnId="{15574263-5AE9-4116-A513-40FA2BE954F9}">
      <dgm:prSet/>
      <dgm:spPr/>
      <dgm:t>
        <a:bodyPr/>
        <a:lstStyle/>
        <a:p>
          <a:endParaRPr lang="en-US"/>
        </a:p>
      </dgm:t>
    </dgm:pt>
    <dgm:pt modelId="{8B51F8C4-D671-40C3-BE80-531EE24F5CF7}" type="sibTrans" cxnId="{15574263-5AE9-4116-A513-40FA2BE954F9}">
      <dgm:prSet/>
      <dgm:spPr/>
      <dgm:t>
        <a:bodyPr/>
        <a:lstStyle/>
        <a:p>
          <a:endParaRPr lang="en-US"/>
        </a:p>
      </dgm:t>
    </dgm:pt>
    <dgm:pt modelId="{7349B2E7-C07C-4515-82CB-B54DBBC40198}">
      <dgm:prSet phldrT="[Text]"/>
      <dgm:spPr/>
      <dgm:t>
        <a:bodyPr/>
        <a:lstStyle/>
        <a:p>
          <a:r>
            <a:rPr lang="en-US" dirty="0"/>
            <a:t>The Office of Special Education Programs (OSEP) requires it.</a:t>
          </a:r>
        </a:p>
      </dgm:t>
    </dgm:pt>
    <dgm:pt modelId="{E2490898-42B1-447C-989B-68F799C9BB03}" type="parTrans" cxnId="{01D2551F-176D-447F-A492-80627AEC1060}">
      <dgm:prSet/>
      <dgm:spPr/>
      <dgm:t>
        <a:bodyPr/>
        <a:lstStyle/>
        <a:p>
          <a:endParaRPr lang="en-US"/>
        </a:p>
      </dgm:t>
    </dgm:pt>
    <dgm:pt modelId="{4003AAB0-F251-4D90-9628-5B7D5BB0ECFC}" type="sibTrans" cxnId="{01D2551F-176D-447F-A492-80627AEC1060}">
      <dgm:prSet/>
      <dgm:spPr/>
      <dgm:t>
        <a:bodyPr/>
        <a:lstStyle/>
        <a:p>
          <a:endParaRPr lang="en-US"/>
        </a:p>
      </dgm:t>
    </dgm:pt>
    <dgm:pt modelId="{1DEA45B8-5EB7-4B87-8A74-79B12D382531}">
      <dgm:prSet phldrT="[Text]"/>
      <dgm:spPr/>
      <dgm:t>
        <a:bodyPr/>
        <a:lstStyle/>
        <a:p>
          <a:r>
            <a:rPr lang="en-US" dirty="0"/>
            <a:t>Public Accountability</a:t>
          </a:r>
        </a:p>
      </dgm:t>
    </dgm:pt>
    <dgm:pt modelId="{8BA342A7-355A-4E01-86FC-946AA60FBCEB}" type="parTrans" cxnId="{7FA17A48-D31C-4C11-AF5A-80A1F75423FA}">
      <dgm:prSet/>
      <dgm:spPr/>
      <dgm:t>
        <a:bodyPr/>
        <a:lstStyle/>
        <a:p>
          <a:endParaRPr lang="en-US"/>
        </a:p>
      </dgm:t>
    </dgm:pt>
    <dgm:pt modelId="{682083A7-7EE5-4F79-B9EF-EF64574CC938}" type="sibTrans" cxnId="{7FA17A48-D31C-4C11-AF5A-80A1F75423FA}">
      <dgm:prSet/>
      <dgm:spPr/>
      <dgm:t>
        <a:bodyPr/>
        <a:lstStyle/>
        <a:p>
          <a:endParaRPr lang="en-US"/>
        </a:p>
      </dgm:t>
    </dgm:pt>
    <dgm:pt modelId="{EF762731-3B53-4D16-984B-7422D8C8CC12}">
      <dgm:prSet phldrT="[Text]"/>
      <dgm:spPr/>
      <dgm:t>
        <a:bodyPr/>
        <a:lstStyle/>
        <a:p>
          <a:r>
            <a:rPr lang="en-US" dirty="0"/>
            <a:t>Preschool special education is funded with public dollars. The public has a right to know that these dollars are well spent. </a:t>
          </a:r>
        </a:p>
      </dgm:t>
    </dgm:pt>
    <dgm:pt modelId="{2A4BF37B-30BE-4D79-BE7B-0D3A851C479B}" type="parTrans" cxnId="{83537CD9-D704-495F-8A06-AECF08E7C961}">
      <dgm:prSet/>
      <dgm:spPr/>
      <dgm:t>
        <a:bodyPr/>
        <a:lstStyle/>
        <a:p>
          <a:endParaRPr lang="en-US"/>
        </a:p>
      </dgm:t>
    </dgm:pt>
    <dgm:pt modelId="{AD08FDF5-F899-47AF-AA7B-DC805125EC61}" type="sibTrans" cxnId="{83537CD9-D704-495F-8A06-AECF08E7C961}">
      <dgm:prSet/>
      <dgm:spPr/>
      <dgm:t>
        <a:bodyPr/>
        <a:lstStyle/>
        <a:p>
          <a:endParaRPr lang="en-US"/>
        </a:p>
      </dgm:t>
    </dgm:pt>
    <dgm:pt modelId="{2FD89C94-957B-4199-A7F2-EB9B78B823F8}">
      <dgm:prSet/>
      <dgm:spPr/>
      <dgm:t>
        <a:bodyPr/>
        <a:lstStyle/>
        <a:p>
          <a:r>
            <a:rPr lang="en-US" dirty="0"/>
            <a:t>Accountability to Children and Families</a:t>
          </a:r>
        </a:p>
      </dgm:t>
    </dgm:pt>
    <dgm:pt modelId="{7FD1938A-28EF-4B79-91E8-1D8D376FF2A4}" type="parTrans" cxnId="{3871F033-72D1-493E-8C16-F7339B6ED8F0}">
      <dgm:prSet/>
      <dgm:spPr/>
      <dgm:t>
        <a:bodyPr/>
        <a:lstStyle/>
        <a:p>
          <a:endParaRPr lang="en-US"/>
        </a:p>
      </dgm:t>
    </dgm:pt>
    <dgm:pt modelId="{284CE300-9052-496B-8FF6-9A9C7A3C8530}" type="sibTrans" cxnId="{3871F033-72D1-493E-8C16-F7339B6ED8F0}">
      <dgm:prSet/>
      <dgm:spPr/>
      <dgm:t>
        <a:bodyPr/>
        <a:lstStyle/>
        <a:p>
          <a:endParaRPr lang="en-US"/>
        </a:p>
      </dgm:t>
    </dgm:pt>
    <dgm:pt modelId="{F0EF3F31-A034-49AB-BF13-9E74A6A72835}">
      <dgm:prSet/>
      <dgm:spPr/>
      <dgm:t>
        <a:bodyPr/>
        <a:lstStyle/>
        <a:p>
          <a:r>
            <a:rPr lang="en-US" dirty="0"/>
            <a:t>Program Improvement</a:t>
          </a:r>
        </a:p>
      </dgm:t>
    </dgm:pt>
    <dgm:pt modelId="{7A701549-8568-4D18-85DF-37E91282CA17}" type="parTrans" cxnId="{B8C076CF-DC60-4CCC-B815-29E03E9D9B5F}">
      <dgm:prSet/>
      <dgm:spPr/>
      <dgm:t>
        <a:bodyPr/>
        <a:lstStyle/>
        <a:p>
          <a:endParaRPr lang="en-US"/>
        </a:p>
      </dgm:t>
    </dgm:pt>
    <dgm:pt modelId="{6F65D632-CAEB-428C-8873-3A3246DDFC0E}" type="sibTrans" cxnId="{B8C076CF-DC60-4CCC-B815-29E03E9D9B5F}">
      <dgm:prSet/>
      <dgm:spPr/>
      <dgm:t>
        <a:bodyPr/>
        <a:lstStyle/>
        <a:p>
          <a:endParaRPr lang="en-US"/>
        </a:p>
      </dgm:t>
    </dgm:pt>
    <dgm:pt modelId="{6A1A4844-C659-4A81-9958-DC68EE36DF69}">
      <dgm:prSet/>
      <dgm:spPr/>
      <dgm:t>
        <a:bodyPr/>
        <a:lstStyle/>
        <a:p>
          <a:r>
            <a:rPr lang="en-US"/>
            <a:t>Children and their families are entitled to effective services. Outcomes data provide a window into whether they are getting them. </a:t>
          </a:r>
        </a:p>
      </dgm:t>
    </dgm:pt>
    <dgm:pt modelId="{A76886C4-5882-4434-A00E-5294E7249EEE}" type="parTrans" cxnId="{9DBF1E73-0140-465B-AE35-A1D3522A0DD6}">
      <dgm:prSet/>
      <dgm:spPr/>
      <dgm:t>
        <a:bodyPr/>
        <a:lstStyle/>
        <a:p>
          <a:endParaRPr lang="en-US"/>
        </a:p>
      </dgm:t>
    </dgm:pt>
    <dgm:pt modelId="{F16CA451-383E-4627-99CF-0FE2F05FDAC2}" type="sibTrans" cxnId="{9DBF1E73-0140-465B-AE35-A1D3522A0DD6}">
      <dgm:prSet/>
      <dgm:spPr/>
      <dgm:t>
        <a:bodyPr/>
        <a:lstStyle/>
        <a:p>
          <a:endParaRPr lang="en-US"/>
        </a:p>
      </dgm:t>
    </dgm:pt>
    <dgm:pt modelId="{135426EA-5488-4356-AED9-4BE341B42778}">
      <dgm:prSet/>
      <dgm:spPr/>
      <dgm:t>
        <a:bodyPr/>
        <a:lstStyle/>
        <a:p>
          <a:r>
            <a:rPr lang="en-US"/>
            <a:t>Outcomes data show which programs need to improve and whether program improvements are working. </a:t>
          </a:r>
        </a:p>
      </dgm:t>
    </dgm:pt>
    <dgm:pt modelId="{5653C727-8FFD-4BB5-941E-839CDF15E90B}" type="parTrans" cxnId="{327741A1-AFBA-400B-B02A-EAC80F6BCB69}">
      <dgm:prSet/>
      <dgm:spPr/>
      <dgm:t>
        <a:bodyPr/>
        <a:lstStyle/>
        <a:p>
          <a:endParaRPr lang="en-US"/>
        </a:p>
      </dgm:t>
    </dgm:pt>
    <dgm:pt modelId="{82046481-985D-41D1-93B8-8D774090CE62}" type="sibTrans" cxnId="{327741A1-AFBA-400B-B02A-EAC80F6BCB69}">
      <dgm:prSet/>
      <dgm:spPr/>
      <dgm:t>
        <a:bodyPr/>
        <a:lstStyle/>
        <a:p>
          <a:endParaRPr lang="en-US"/>
        </a:p>
      </dgm:t>
    </dgm:pt>
    <dgm:pt modelId="{22E6F91A-1CF6-4394-9AF8-4E961B7C241E}" type="pres">
      <dgm:prSet presAssocID="{3BC3AC62-07AA-4BD8-8434-E764A284044A}" presName="Name0" presStyleCnt="0">
        <dgm:presLayoutVars>
          <dgm:dir/>
          <dgm:animLvl val="lvl"/>
          <dgm:resizeHandles/>
        </dgm:presLayoutVars>
      </dgm:prSet>
      <dgm:spPr/>
    </dgm:pt>
    <dgm:pt modelId="{2F76F5A3-CE13-4C56-8CD7-01E936894408}" type="pres">
      <dgm:prSet presAssocID="{8B06BF66-F1DE-45DA-BD06-77392148E87A}" presName="linNode" presStyleCnt="0"/>
      <dgm:spPr/>
    </dgm:pt>
    <dgm:pt modelId="{82B1A929-74EB-41B5-B65F-DBFA23D77314}" type="pres">
      <dgm:prSet presAssocID="{8B06BF66-F1DE-45DA-BD06-77392148E87A}" presName="parentShp" presStyleLbl="node1" presStyleIdx="0" presStyleCnt="4" custScaleX="85385">
        <dgm:presLayoutVars>
          <dgm:bulletEnabled val="1"/>
        </dgm:presLayoutVars>
      </dgm:prSet>
      <dgm:spPr/>
    </dgm:pt>
    <dgm:pt modelId="{0CB9C94E-EDD7-4EEF-93F2-764937449584}" type="pres">
      <dgm:prSet presAssocID="{8B06BF66-F1DE-45DA-BD06-77392148E87A}" presName="childShp" presStyleLbl="bgAccFollowNode1" presStyleIdx="0" presStyleCnt="4">
        <dgm:presLayoutVars>
          <dgm:bulletEnabled val="1"/>
        </dgm:presLayoutVars>
      </dgm:prSet>
      <dgm:spPr/>
    </dgm:pt>
    <dgm:pt modelId="{EB17FF83-3D8B-4393-9A31-482F93825058}" type="pres">
      <dgm:prSet presAssocID="{8B51F8C4-D671-40C3-BE80-531EE24F5CF7}" presName="spacing" presStyleCnt="0"/>
      <dgm:spPr/>
    </dgm:pt>
    <dgm:pt modelId="{947DD581-8522-4366-AE62-0E2BB6E63798}" type="pres">
      <dgm:prSet presAssocID="{1DEA45B8-5EB7-4B87-8A74-79B12D382531}" presName="linNode" presStyleCnt="0"/>
      <dgm:spPr/>
    </dgm:pt>
    <dgm:pt modelId="{E7283D27-4DA4-4A76-981C-341F235A87B4}" type="pres">
      <dgm:prSet presAssocID="{1DEA45B8-5EB7-4B87-8A74-79B12D382531}" presName="parentShp" presStyleLbl="node1" presStyleIdx="1" presStyleCnt="4" custScaleX="85385">
        <dgm:presLayoutVars>
          <dgm:bulletEnabled val="1"/>
        </dgm:presLayoutVars>
      </dgm:prSet>
      <dgm:spPr/>
    </dgm:pt>
    <dgm:pt modelId="{D283155C-4F26-42A2-A8E2-91B6AF95FF62}" type="pres">
      <dgm:prSet presAssocID="{1DEA45B8-5EB7-4B87-8A74-79B12D382531}" presName="childShp" presStyleLbl="bgAccFollowNode1" presStyleIdx="1" presStyleCnt="4">
        <dgm:presLayoutVars>
          <dgm:bulletEnabled val="1"/>
        </dgm:presLayoutVars>
      </dgm:prSet>
      <dgm:spPr/>
    </dgm:pt>
    <dgm:pt modelId="{11426074-6D92-44FC-8238-145A003D7D6B}" type="pres">
      <dgm:prSet presAssocID="{682083A7-7EE5-4F79-B9EF-EF64574CC938}" presName="spacing" presStyleCnt="0"/>
      <dgm:spPr/>
    </dgm:pt>
    <dgm:pt modelId="{81E987BC-1841-4626-B2DE-1AC900AC249F}" type="pres">
      <dgm:prSet presAssocID="{2FD89C94-957B-4199-A7F2-EB9B78B823F8}" presName="linNode" presStyleCnt="0"/>
      <dgm:spPr/>
    </dgm:pt>
    <dgm:pt modelId="{84BAD9CF-D469-4495-8F99-F560D2CCBE09}" type="pres">
      <dgm:prSet presAssocID="{2FD89C94-957B-4199-A7F2-EB9B78B823F8}" presName="parentShp" presStyleLbl="node1" presStyleIdx="2" presStyleCnt="4" custScaleX="85385">
        <dgm:presLayoutVars>
          <dgm:bulletEnabled val="1"/>
        </dgm:presLayoutVars>
      </dgm:prSet>
      <dgm:spPr/>
    </dgm:pt>
    <dgm:pt modelId="{F9C4C759-1767-41AE-B46E-3F71FC9DDAE3}" type="pres">
      <dgm:prSet presAssocID="{2FD89C94-957B-4199-A7F2-EB9B78B823F8}" presName="childShp" presStyleLbl="bgAccFollowNode1" presStyleIdx="2" presStyleCnt="4">
        <dgm:presLayoutVars>
          <dgm:bulletEnabled val="1"/>
        </dgm:presLayoutVars>
      </dgm:prSet>
      <dgm:spPr/>
    </dgm:pt>
    <dgm:pt modelId="{AFD040CB-00AE-45A2-B386-FADFE6945DE0}" type="pres">
      <dgm:prSet presAssocID="{284CE300-9052-496B-8FF6-9A9C7A3C8530}" presName="spacing" presStyleCnt="0"/>
      <dgm:spPr/>
    </dgm:pt>
    <dgm:pt modelId="{8C8F3C51-14F3-4A90-A8F5-8E38B7BE26F3}" type="pres">
      <dgm:prSet presAssocID="{F0EF3F31-A034-49AB-BF13-9E74A6A72835}" presName="linNode" presStyleCnt="0"/>
      <dgm:spPr/>
    </dgm:pt>
    <dgm:pt modelId="{B81FBE94-FC70-4D2C-BC3E-5D4F60EACF46}" type="pres">
      <dgm:prSet presAssocID="{F0EF3F31-A034-49AB-BF13-9E74A6A72835}" presName="parentShp" presStyleLbl="node1" presStyleIdx="3" presStyleCnt="4" custScaleX="85385">
        <dgm:presLayoutVars>
          <dgm:bulletEnabled val="1"/>
        </dgm:presLayoutVars>
      </dgm:prSet>
      <dgm:spPr/>
    </dgm:pt>
    <dgm:pt modelId="{3FC8766E-1DA8-44E6-8B57-C358B3AABA34}" type="pres">
      <dgm:prSet presAssocID="{F0EF3F31-A034-49AB-BF13-9E74A6A72835}" presName="childShp" presStyleLbl="bgAccFollowNode1" presStyleIdx="3" presStyleCnt="4" custLinFactNeighborX="0">
        <dgm:presLayoutVars>
          <dgm:bulletEnabled val="1"/>
        </dgm:presLayoutVars>
      </dgm:prSet>
      <dgm:spPr/>
    </dgm:pt>
  </dgm:ptLst>
  <dgm:cxnLst>
    <dgm:cxn modelId="{67623A02-2CF4-4AA1-BDD0-DFBD09EF8584}" type="presOf" srcId="{7349B2E7-C07C-4515-82CB-B54DBBC40198}" destId="{0CB9C94E-EDD7-4EEF-93F2-764937449584}" srcOrd="0" destOrd="0" presId="urn:microsoft.com/office/officeart/2005/8/layout/vList6"/>
    <dgm:cxn modelId="{01D2551F-176D-447F-A492-80627AEC1060}" srcId="{8B06BF66-F1DE-45DA-BD06-77392148E87A}" destId="{7349B2E7-C07C-4515-82CB-B54DBBC40198}" srcOrd="0" destOrd="0" parTransId="{E2490898-42B1-447C-989B-68F799C9BB03}" sibTransId="{4003AAB0-F251-4D90-9628-5B7D5BB0ECFC}"/>
    <dgm:cxn modelId="{3871F033-72D1-493E-8C16-F7339B6ED8F0}" srcId="{3BC3AC62-07AA-4BD8-8434-E764A284044A}" destId="{2FD89C94-957B-4199-A7F2-EB9B78B823F8}" srcOrd="2" destOrd="0" parTransId="{7FD1938A-28EF-4B79-91E8-1D8D376FF2A4}" sibTransId="{284CE300-9052-496B-8FF6-9A9C7A3C8530}"/>
    <dgm:cxn modelId="{15574263-5AE9-4116-A513-40FA2BE954F9}" srcId="{3BC3AC62-07AA-4BD8-8434-E764A284044A}" destId="{8B06BF66-F1DE-45DA-BD06-77392148E87A}" srcOrd="0" destOrd="0" parTransId="{0885742A-3A33-4DBD-8C31-DFAE987F7EB0}" sibTransId="{8B51F8C4-D671-40C3-BE80-531EE24F5CF7}"/>
    <dgm:cxn modelId="{52436846-A2DD-40D1-B47A-EEDBEEE67F3C}" type="presOf" srcId="{6A1A4844-C659-4A81-9958-DC68EE36DF69}" destId="{F9C4C759-1767-41AE-B46E-3F71FC9DDAE3}" srcOrd="0" destOrd="0" presId="urn:microsoft.com/office/officeart/2005/8/layout/vList6"/>
    <dgm:cxn modelId="{7FA17A48-D31C-4C11-AF5A-80A1F75423FA}" srcId="{3BC3AC62-07AA-4BD8-8434-E764A284044A}" destId="{1DEA45B8-5EB7-4B87-8A74-79B12D382531}" srcOrd="1" destOrd="0" parTransId="{8BA342A7-355A-4E01-86FC-946AA60FBCEB}" sibTransId="{682083A7-7EE5-4F79-B9EF-EF64574CC938}"/>
    <dgm:cxn modelId="{9DBF1E73-0140-465B-AE35-A1D3522A0DD6}" srcId="{2FD89C94-957B-4199-A7F2-EB9B78B823F8}" destId="{6A1A4844-C659-4A81-9958-DC68EE36DF69}" srcOrd="0" destOrd="0" parTransId="{A76886C4-5882-4434-A00E-5294E7249EEE}" sibTransId="{F16CA451-383E-4627-99CF-0FE2F05FDAC2}"/>
    <dgm:cxn modelId="{F2D4507B-3024-4134-A9DF-E2B208BB0F88}" type="presOf" srcId="{135426EA-5488-4356-AED9-4BE341B42778}" destId="{3FC8766E-1DA8-44E6-8B57-C358B3AABA34}" srcOrd="0" destOrd="0" presId="urn:microsoft.com/office/officeart/2005/8/layout/vList6"/>
    <dgm:cxn modelId="{941E4D97-B6B8-4DD9-A3F3-86CF8AD85223}" type="presOf" srcId="{3BC3AC62-07AA-4BD8-8434-E764A284044A}" destId="{22E6F91A-1CF6-4394-9AF8-4E961B7C241E}" srcOrd="0" destOrd="0" presId="urn:microsoft.com/office/officeart/2005/8/layout/vList6"/>
    <dgm:cxn modelId="{327741A1-AFBA-400B-B02A-EAC80F6BCB69}" srcId="{F0EF3F31-A034-49AB-BF13-9E74A6A72835}" destId="{135426EA-5488-4356-AED9-4BE341B42778}" srcOrd="0" destOrd="0" parTransId="{5653C727-8FFD-4BB5-941E-839CDF15E90B}" sibTransId="{82046481-985D-41D1-93B8-8D774090CE62}"/>
    <dgm:cxn modelId="{E2A7B6B3-19C6-461A-89A1-B62E45ED829A}" type="presOf" srcId="{1DEA45B8-5EB7-4B87-8A74-79B12D382531}" destId="{E7283D27-4DA4-4A76-981C-341F235A87B4}" srcOrd="0" destOrd="0" presId="urn:microsoft.com/office/officeart/2005/8/layout/vList6"/>
    <dgm:cxn modelId="{E20C49B5-4D8B-431C-9016-B5FF7B7E77E4}" type="presOf" srcId="{F0EF3F31-A034-49AB-BF13-9E74A6A72835}" destId="{B81FBE94-FC70-4D2C-BC3E-5D4F60EACF46}" srcOrd="0" destOrd="0" presId="urn:microsoft.com/office/officeart/2005/8/layout/vList6"/>
    <dgm:cxn modelId="{914F25BA-61DA-45AB-9EE5-56D5C2F16781}" type="presOf" srcId="{8B06BF66-F1DE-45DA-BD06-77392148E87A}" destId="{82B1A929-74EB-41B5-B65F-DBFA23D77314}" srcOrd="0" destOrd="0" presId="urn:microsoft.com/office/officeart/2005/8/layout/vList6"/>
    <dgm:cxn modelId="{3407D1BC-6852-422B-8EE0-D483246BDF49}" type="presOf" srcId="{2FD89C94-957B-4199-A7F2-EB9B78B823F8}" destId="{84BAD9CF-D469-4495-8F99-F560D2CCBE09}" srcOrd="0" destOrd="0" presId="urn:microsoft.com/office/officeart/2005/8/layout/vList6"/>
    <dgm:cxn modelId="{B8C076CF-DC60-4CCC-B815-29E03E9D9B5F}" srcId="{3BC3AC62-07AA-4BD8-8434-E764A284044A}" destId="{F0EF3F31-A034-49AB-BF13-9E74A6A72835}" srcOrd="3" destOrd="0" parTransId="{7A701549-8568-4D18-85DF-37E91282CA17}" sibTransId="{6F65D632-CAEB-428C-8873-3A3246DDFC0E}"/>
    <dgm:cxn modelId="{83537CD9-D704-495F-8A06-AECF08E7C961}" srcId="{1DEA45B8-5EB7-4B87-8A74-79B12D382531}" destId="{EF762731-3B53-4D16-984B-7422D8C8CC12}" srcOrd="0" destOrd="0" parTransId="{2A4BF37B-30BE-4D79-BE7B-0D3A851C479B}" sibTransId="{AD08FDF5-F899-47AF-AA7B-DC805125EC61}"/>
    <dgm:cxn modelId="{6B02A6E2-D11E-4144-B5EB-D6288FDBBDFF}" type="presOf" srcId="{EF762731-3B53-4D16-984B-7422D8C8CC12}" destId="{D283155C-4F26-42A2-A8E2-91B6AF95FF62}" srcOrd="0" destOrd="0" presId="urn:microsoft.com/office/officeart/2005/8/layout/vList6"/>
    <dgm:cxn modelId="{2030B3A0-1325-4E9E-BC04-590A4382D8D9}" type="presParOf" srcId="{22E6F91A-1CF6-4394-9AF8-4E961B7C241E}" destId="{2F76F5A3-CE13-4C56-8CD7-01E936894408}" srcOrd="0" destOrd="0" presId="urn:microsoft.com/office/officeart/2005/8/layout/vList6"/>
    <dgm:cxn modelId="{4622D95F-0431-4411-B4A5-D696A8DC42F1}" type="presParOf" srcId="{2F76F5A3-CE13-4C56-8CD7-01E936894408}" destId="{82B1A929-74EB-41B5-B65F-DBFA23D77314}" srcOrd="0" destOrd="0" presId="urn:microsoft.com/office/officeart/2005/8/layout/vList6"/>
    <dgm:cxn modelId="{2471C025-F98A-4B30-8E16-505C4C9BA0BA}" type="presParOf" srcId="{2F76F5A3-CE13-4C56-8CD7-01E936894408}" destId="{0CB9C94E-EDD7-4EEF-93F2-764937449584}" srcOrd="1" destOrd="0" presId="urn:microsoft.com/office/officeart/2005/8/layout/vList6"/>
    <dgm:cxn modelId="{49488A9C-DDDD-48EC-BF97-72259FCD1473}" type="presParOf" srcId="{22E6F91A-1CF6-4394-9AF8-4E961B7C241E}" destId="{EB17FF83-3D8B-4393-9A31-482F93825058}" srcOrd="1" destOrd="0" presId="urn:microsoft.com/office/officeart/2005/8/layout/vList6"/>
    <dgm:cxn modelId="{4EE9F0D6-83B9-4113-B330-EA7C05AF4822}" type="presParOf" srcId="{22E6F91A-1CF6-4394-9AF8-4E961B7C241E}" destId="{947DD581-8522-4366-AE62-0E2BB6E63798}" srcOrd="2" destOrd="0" presId="urn:microsoft.com/office/officeart/2005/8/layout/vList6"/>
    <dgm:cxn modelId="{6FC27413-5C9A-44BF-8B2B-28367E0E441A}" type="presParOf" srcId="{947DD581-8522-4366-AE62-0E2BB6E63798}" destId="{E7283D27-4DA4-4A76-981C-341F235A87B4}" srcOrd="0" destOrd="0" presId="urn:microsoft.com/office/officeart/2005/8/layout/vList6"/>
    <dgm:cxn modelId="{5BA1696D-0C2E-49B1-BFCE-0824C69C69CB}" type="presParOf" srcId="{947DD581-8522-4366-AE62-0E2BB6E63798}" destId="{D283155C-4F26-42A2-A8E2-91B6AF95FF62}" srcOrd="1" destOrd="0" presId="urn:microsoft.com/office/officeart/2005/8/layout/vList6"/>
    <dgm:cxn modelId="{A57C5D52-BA15-460D-B829-EDDCCC1E1C6E}" type="presParOf" srcId="{22E6F91A-1CF6-4394-9AF8-4E961B7C241E}" destId="{11426074-6D92-44FC-8238-145A003D7D6B}" srcOrd="3" destOrd="0" presId="urn:microsoft.com/office/officeart/2005/8/layout/vList6"/>
    <dgm:cxn modelId="{108029E1-C4ED-4DB1-AF9A-54FBA73BD88B}" type="presParOf" srcId="{22E6F91A-1CF6-4394-9AF8-4E961B7C241E}" destId="{81E987BC-1841-4626-B2DE-1AC900AC249F}" srcOrd="4" destOrd="0" presId="urn:microsoft.com/office/officeart/2005/8/layout/vList6"/>
    <dgm:cxn modelId="{43D633A5-5F03-474D-B018-1A38118B736E}" type="presParOf" srcId="{81E987BC-1841-4626-B2DE-1AC900AC249F}" destId="{84BAD9CF-D469-4495-8F99-F560D2CCBE09}" srcOrd="0" destOrd="0" presId="urn:microsoft.com/office/officeart/2005/8/layout/vList6"/>
    <dgm:cxn modelId="{28101D9A-7838-4291-A1F6-EFF73F83B063}" type="presParOf" srcId="{81E987BC-1841-4626-B2DE-1AC900AC249F}" destId="{F9C4C759-1767-41AE-B46E-3F71FC9DDAE3}" srcOrd="1" destOrd="0" presId="urn:microsoft.com/office/officeart/2005/8/layout/vList6"/>
    <dgm:cxn modelId="{E948F6F6-A1DF-4817-9824-29731E9A2E07}" type="presParOf" srcId="{22E6F91A-1CF6-4394-9AF8-4E961B7C241E}" destId="{AFD040CB-00AE-45A2-B386-FADFE6945DE0}" srcOrd="5" destOrd="0" presId="urn:microsoft.com/office/officeart/2005/8/layout/vList6"/>
    <dgm:cxn modelId="{03A015E9-5978-43A6-AAEA-B60C4ACB2B6E}" type="presParOf" srcId="{22E6F91A-1CF6-4394-9AF8-4E961B7C241E}" destId="{8C8F3C51-14F3-4A90-A8F5-8E38B7BE26F3}" srcOrd="6" destOrd="0" presId="urn:microsoft.com/office/officeart/2005/8/layout/vList6"/>
    <dgm:cxn modelId="{6A677334-F4F7-4796-97B3-985A4CEFF848}" type="presParOf" srcId="{8C8F3C51-14F3-4A90-A8F5-8E38B7BE26F3}" destId="{B81FBE94-FC70-4D2C-BC3E-5D4F60EACF46}" srcOrd="0" destOrd="0" presId="urn:microsoft.com/office/officeart/2005/8/layout/vList6"/>
    <dgm:cxn modelId="{33921B98-EFCF-4418-8413-AFD47684D8E8}" type="presParOf" srcId="{8C8F3C51-14F3-4A90-A8F5-8E38B7BE26F3}" destId="{3FC8766E-1DA8-44E6-8B57-C358B3AABA3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9EA69-6356-4985-9F94-AA4B926AAD51}" type="doc">
      <dgm:prSet loTypeId="urn:microsoft.com/office/officeart/2005/8/layout/matrix3" loCatId="matrix" qsTypeId="urn:microsoft.com/office/officeart/2005/8/quickstyle/simple4" qsCatId="simple" csTypeId="urn:microsoft.com/office/officeart/2005/8/colors/colorful4" csCatId="colorful" phldr="1"/>
      <dgm:spPr/>
      <dgm:t>
        <a:bodyPr/>
        <a:lstStyle/>
        <a:p>
          <a:endParaRPr lang="en-US"/>
        </a:p>
      </dgm:t>
    </dgm:pt>
    <dgm:pt modelId="{C12C2528-3979-487C-ABCC-B6B2294D2F53}">
      <dgm:prSet phldrT="[Text]"/>
      <dgm:spPr/>
      <dgm:t>
        <a:bodyPr/>
        <a:lstStyle/>
        <a:p>
          <a:r>
            <a:rPr lang="en-US" dirty="0">
              <a:solidFill>
                <a:schemeClr val="tx1"/>
              </a:solidFill>
            </a:rPr>
            <a:t>Accurate</a:t>
          </a:r>
        </a:p>
      </dgm:t>
    </dgm:pt>
    <dgm:pt modelId="{2020A295-23DE-44E0-90AF-978F40C64B7D}" type="parTrans" cxnId="{AF3EB679-1E0F-4169-9DEE-CAE7C0B48337}">
      <dgm:prSet/>
      <dgm:spPr/>
      <dgm:t>
        <a:bodyPr/>
        <a:lstStyle/>
        <a:p>
          <a:endParaRPr lang="en-US"/>
        </a:p>
      </dgm:t>
    </dgm:pt>
    <dgm:pt modelId="{94000744-DD59-4338-BAB3-595D5ECCA5C3}" type="sibTrans" cxnId="{AF3EB679-1E0F-4169-9DEE-CAE7C0B48337}">
      <dgm:prSet/>
      <dgm:spPr/>
      <dgm:t>
        <a:bodyPr/>
        <a:lstStyle/>
        <a:p>
          <a:endParaRPr lang="en-US"/>
        </a:p>
      </dgm:t>
    </dgm:pt>
    <dgm:pt modelId="{FE332C3C-58BA-494D-908C-A7252D3D3C00}">
      <dgm:prSet phldrT="[Text]"/>
      <dgm:spPr/>
      <dgm:t>
        <a:bodyPr/>
        <a:lstStyle/>
        <a:p>
          <a:r>
            <a:rPr lang="en-US" dirty="0">
              <a:solidFill>
                <a:schemeClr val="tx1"/>
              </a:solidFill>
            </a:rPr>
            <a:t>Consistent</a:t>
          </a:r>
        </a:p>
      </dgm:t>
    </dgm:pt>
    <dgm:pt modelId="{05AAA204-793A-4452-AB15-7BA88AE429D2}" type="parTrans" cxnId="{88904377-9055-47BE-80CE-868ABB930CE7}">
      <dgm:prSet/>
      <dgm:spPr/>
      <dgm:t>
        <a:bodyPr/>
        <a:lstStyle/>
        <a:p>
          <a:endParaRPr lang="en-US"/>
        </a:p>
      </dgm:t>
    </dgm:pt>
    <dgm:pt modelId="{92B2E1E7-14B2-446E-9037-4663E12C8892}" type="sibTrans" cxnId="{88904377-9055-47BE-80CE-868ABB930CE7}">
      <dgm:prSet/>
      <dgm:spPr/>
      <dgm:t>
        <a:bodyPr/>
        <a:lstStyle/>
        <a:p>
          <a:endParaRPr lang="en-US"/>
        </a:p>
      </dgm:t>
    </dgm:pt>
    <dgm:pt modelId="{9825681C-1224-424C-8CF5-841EC93A8ECF}">
      <dgm:prSet phldrT="[Text]"/>
      <dgm:spPr/>
      <dgm:t>
        <a:bodyPr/>
        <a:lstStyle/>
        <a:p>
          <a:r>
            <a:rPr lang="en-US" dirty="0">
              <a:solidFill>
                <a:schemeClr val="tx1"/>
              </a:solidFill>
            </a:rPr>
            <a:t>Timely</a:t>
          </a:r>
        </a:p>
      </dgm:t>
    </dgm:pt>
    <dgm:pt modelId="{FFCBAC24-9D81-455D-BAB2-80B58CEFB0E8}" type="parTrans" cxnId="{6D1D1746-B096-4AB0-B01F-8A637585B9A9}">
      <dgm:prSet/>
      <dgm:spPr/>
      <dgm:t>
        <a:bodyPr/>
        <a:lstStyle/>
        <a:p>
          <a:endParaRPr lang="en-US"/>
        </a:p>
      </dgm:t>
    </dgm:pt>
    <dgm:pt modelId="{DD3FCE77-273A-4336-8811-718D98CF171F}" type="sibTrans" cxnId="{6D1D1746-B096-4AB0-B01F-8A637585B9A9}">
      <dgm:prSet/>
      <dgm:spPr/>
      <dgm:t>
        <a:bodyPr/>
        <a:lstStyle/>
        <a:p>
          <a:endParaRPr lang="en-US"/>
        </a:p>
      </dgm:t>
    </dgm:pt>
    <dgm:pt modelId="{2AC971C4-9926-4F8E-8C81-4ACD9FB5D856}">
      <dgm:prSet phldrT="[Text]"/>
      <dgm:spPr/>
      <dgm:t>
        <a:bodyPr/>
        <a:lstStyle/>
        <a:p>
          <a:r>
            <a:rPr lang="en-US" dirty="0">
              <a:solidFill>
                <a:schemeClr val="tx1"/>
              </a:solidFill>
            </a:rPr>
            <a:t>Complete</a:t>
          </a:r>
        </a:p>
      </dgm:t>
    </dgm:pt>
    <dgm:pt modelId="{DB710CF5-E0AC-4AD9-9B60-4431356ABED5}" type="parTrans" cxnId="{88503BD9-A6C6-40DB-9558-B2B218594E8D}">
      <dgm:prSet/>
      <dgm:spPr/>
      <dgm:t>
        <a:bodyPr/>
        <a:lstStyle/>
        <a:p>
          <a:endParaRPr lang="en-US"/>
        </a:p>
      </dgm:t>
    </dgm:pt>
    <dgm:pt modelId="{F7B07317-DC7D-4C6F-AA69-067FA70D2EE9}" type="sibTrans" cxnId="{88503BD9-A6C6-40DB-9558-B2B218594E8D}">
      <dgm:prSet/>
      <dgm:spPr/>
      <dgm:t>
        <a:bodyPr/>
        <a:lstStyle/>
        <a:p>
          <a:endParaRPr lang="en-US"/>
        </a:p>
      </dgm:t>
    </dgm:pt>
    <dgm:pt modelId="{3F161E06-F5F4-4378-86DB-090DC4F513C1}" type="pres">
      <dgm:prSet presAssocID="{2EF9EA69-6356-4985-9F94-AA4B926AAD51}" presName="matrix" presStyleCnt="0">
        <dgm:presLayoutVars>
          <dgm:chMax val="1"/>
          <dgm:dir/>
          <dgm:resizeHandles val="exact"/>
        </dgm:presLayoutVars>
      </dgm:prSet>
      <dgm:spPr/>
    </dgm:pt>
    <dgm:pt modelId="{46033744-4682-485A-A478-6E229CD54691}" type="pres">
      <dgm:prSet presAssocID="{2EF9EA69-6356-4985-9F94-AA4B926AAD51}" presName="diamond" presStyleLbl="bgShp" presStyleIdx="0" presStyleCnt="1"/>
      <dgm:spPr/>
    </dgm:pt>
    <dgm:pt modelId="{389F7817-F58E-4C8B-B788-28862F32A713}" type="pres">
      <dgm:prSet presAssocID="{2EF9EA69-6356-4985-9F94-AA4B926AAD51}" presName="quad1" presStyleLbl="node1" presStyleIdx="0" presStyleCnt="4">
        <dgm:presLayoutVars>
          <dgm:chMax val="0"/>
          <dgm:chPref val="0"/>
          <dgm:bulletEnabled val="1"/>
        </dgm:presLayoutVars>
      </dgm:prSet>
      <dgm:spPr/>
    </dgm:pt>
    <dgm:pt modelId="{529E9065-31B2-4695-9FAA-F37235BE301A}" type="pres">
      <dgm:prSet presAssocID="{2EF9EA69-6356-4985-9F94-AA4B926AAD51}" presName="quad2" presStyleLbl="node1" presStyleIdx="1" presStyleCnt="4">
        <dgm:presLayoutVars>
          <dgm:chMax val="0"/>
          <dgm:chPref val="0"/>
          <dgm:bulletEnabled val="1"/>
        </dgm:presLayoutVars>
      </dgm:prSet>
      <dgm:spPr/>
    </dgm:pt>
    <dgm:pt modelId="{B499878E-AC10-43C6-BCBB-FBF84F884A9C}" type="pres">
      <dgm:prSet presAssocID="{2EF9EA69-6356-4985-9F94-AA4B926AAD51}" presName="quad3" presStyleLbl="node1" presStyleIdx="2" presStyleCnt="4">
        <dgm:presLayoutVars>
          <dgm:chMax val="0"/>
          <dgm:chPref val="0"/>
          <dgm:bulletEnabled val="1"/>
        </dgm:presLayoutVars>
      </dgm:prSet>
      <dgm:spPr/>
    </dgm:pt>
    <dgm:pt modelId="{6EF41A58-13F2-4C41-9C2A-86B8C6476A0A}" type="pres">
      <dgm:prSet presAssocID="{2EF9EA69-6356-4985-9F94-AA4B926AAD51}" presName="quad4" presStyleLbl="node1" presStyleIdx="3" presStyleCnt="4">
        <dgm:presLayoutVars>
          <dgm:chMax val="0"/>
          <dgm:chPref val="0"/>
          <dgm:bulletEnabled val="1"/>
        </dgm:presLayoutVars>
      </dgm:prSet>
      <dgm:spPr/>
    </dgm:pt>
  </dgm:ptLst>
  <dgm:cxnLst>
    <dgm:cxn modelId="{BC884E0B-0FBB-42A3-AC83-713B9E5AEA3D}" type="presOf" srcId="{FE332C3C-58BA-494D-908C-A7252D3D3C00}" destId="{529E9065-31B2-4695-9FAA-F37235BE301A}" srcOrd="0" destOrd="0" presId="urn:microsoft.com/office/officeart/2005/8/layout/matrix3"/>
    <dgm:cxn modelId="{931A4510-304A-4FD3-8428-974DFA9DF650}" type="presOf" srcId="{9825681C-1224-424C-8CF5-841EC93A8ECF}" destId="{B499878E-AC10-43C6-BCBB-FBF84F884A9C}" srcOrd="0" destOrd="0" presId="urn:microsoft.com/office/officeart/2005/8/layout/matrix3"/>
    <dgm:cxn modelId="{77E58F28-7E86-4995-A6F2-29CCF67F91A3}" type="presOf" srcId="{2EF9EA69-6356-4985-9F94-AA4B926AAD51}" destId="{3F161E06-F5F4-4378-86DB-090DC4F513C1}" srcOrd="0" destOrd="0" presId="urn:microsoft.com/office/officeart/2005/8/layout/matrix3"/>
    <dgm:cxn modelId="{6D1D1746-B096-4AB0-B01F-8A637585B9A9}" srcId="{2EF9EA69-6356-4985-9F94-AA4B926AAD51}" destId="{9825681C-1224-424C-8CF5-841EC93A8ECF}" srcOrd="2" destOrd="0" parTransId="{FFCBAC24-9D81-455D-BAB2-80B58CEFB0E8}" sibTransId="{DD3FCE77-273A-4336-8811-718D98CF171F}"/>
    <dgm:cxn modelId="{88904377-9055-47BE-80CE-868ABB930CE7}" srcId="{2EF9EA69-6356-4985-9F94-AA4B926AAD51}" destId="{FE332C3C-58BA-494D-908C-A7252D3D3C00}" srcOrd="1" destOrd="0" parTransId="{05AAA204-793A-4452-AB15-7BA88AE429D2}" sibTransId="{92B2E1E7-14B2-446E-9037-4663E12C8892}"/>
    <dgm:cxn modelId="{AF3EB679-1E0F-4169-9DEE-CAE7C0B48337}" srcId="{2EF9EA69-6356-4985-9F94-AA4B926AAD51}" destId="{C12C2528-3979-487C-ABCC-B6B2294D2F53}" srcOrd="0" destOrd="0" parTransId="{2020A295-23DE-44E0-90AF-978F40C64B7D}" sibTransId="{94000744-DD59-4338-BAB3-595D5ECCA5C3}"/>
    <dgm:cxn modelId="{44F49E98-6897-42ED-8D47-73FC75C07B27}" type="presOf" srcId="{2AC971C4-9926-4F8E-8C81-4ACD9FB5D856}" destId="{6EF41A58-13F2-4C41-9C2A-86B8C6476A0A}" srcOrd="0" destOrd="0" presId="urn:microsoft.com/office/officeart/2005/8/layout/matrix3"/>
    <dgm:cxn modelId="{44D26AC9-B37D-4494-99AB-6EB25129E475}" type="presOf" srcId="{C12C2528-3979-487C-ABCC-B6B2294D2F53}" destId="{389F7817-F58E-4C8B-B788-28862F32A713}" srcOrd="0" destOrd="0" presId="urn:microsoft.com/office/officeart/2005/8/layout/matrix3"/>
    <dgm:cxn modelId="{88503BD9-A6C6-40DB-9558-B2B218594E8D}" srcId="{2EF9EA69-6356-4985-9F94-AA4B926AAD51}" destId="{2AC971C4-9926-4F8E-8C81-4ACD9FB5D856}" srcOrd="3" destOrd="0" parTransId="{DB710CF5-E0AC-4AD9-9B60-4431356ABED5}" sibTransId="{F7B07317-DC7D-4C6F-AA69-067FA70D2EE9}"/>
    <dgm:cxn modelId="{F57118B5-F9F5-4EDB-A29E-B45A8F74588A}" type="presParOf" srcId="{3F161E06-F5F4-4378-86DB-090DC4F513C1}" destId="{46033744-4682-485A-A478-6E229CD54691}" srcOrd="0" destOrd="0" presId="urn:microsoft.com/office/officeart/2005/8/layout/matrix3"/>
    <dgm:cxn modelId="{CDB589EE-2D60-4258-B579-6EE179AB0D45}" type="presParOf" srcId="{3F161E06-F5F4-4378-86DB-090DC4F513C1}" destId="{389F7817-F58E-4C8B-B788-28862F32A713}" srcOrd="1" destOrd="0" presId="urn:microsoft.com/office/officeart/2005/8/layout/matrix3"/>
    <dgm:cxn modelId="{3D30840C-6FBA-48FE-A26A-E13356CD9F4F}" type="presParOf" srcId="{3F161E06-F5F4-4378-86DB-090DC4F513C1}" destId="{529E9065-31B2-4695-9FAA-F37235BE301A}" srcOrd="2" destOrd="0" presId="urn:microsoft.com/office/officeart/2005/8/layout/matrix3"/>
    <dgm:cxn modelId="{83863215-123D-470F-8E84-19F37E0BC012}" type="presParOf" srcId="{3F161E06-F5F4-4378-86DB-090DC4F513C1}" destId="{B499878E-AC10-43C6-BCBB-FBF84F884A9C}" srcOrd="3" destOrd="0" presId="urn:microsoft.com/office/officeart/2005/8/layout/matrix3"/>
    <dgm:cxn modelId="{2869582D-C887-49F4-BC3B-AFC2D6984003}" type="presParOf" srcId="{3F161E06-F5F4-4378-86DB-090DC4F513C1}" destId="{6EF41A58-13F2-4C41-9C2A-86B8C6476A0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9C94E-EDD7-4EEF-93F2-764937449584}">
      <dsp:nvSpPr>
        <dsp:cNvPr id="0" name=""/>
        <dsp:cNvSpPr/>
      </dsp:nvSpPr>
      <dsp:spPr>
        <a:xfrm>
          <a:off x="4060340" y="1454"/>
          <a:ext cx="6570662" cy="1153645"/>
        </a:xfrm>
        <a:prstGeom prst="rightArrow">
          <a:avLst>
            <a:gd name="adj1" fmla="val 75000"/>
            <a:gd name="adj2" fmla="val 50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The Office of Special Education Programs (OSEP) requires it.</a:t>
          </a:r>
        </a:p>
      </dsp:txBody>
      <dsp:txXfrm>
        <a:off x="4060340" y="145660"/>
        <a:ext cx="6138045" cy="865233"/>
      </dsp:txXfrm>
    </dsp:sp>
    <dsp:sp modelId="{82B1A929-74EB-41B5-B65F-DBFA23D77314}">
      <dsp:nvSpPr>
        <dsp:cNvPr id="0" name=""/>
        <dsp:cNvSpPr/>
      </dsp:nvSpPr>
      <dsp:spPr>
        <a:xfrm>
          <a:off x="320100" y="1454"/>
          <a:ext cx="3740240" cy="115364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Requirement</a:t>
          </a:r>
        </a:p>
      </dsp:txBody>
      <dsp:txXfrm>
        <a:off x="376416" y="57770"/>
        <a:ext cx="3627608" cy="1041013"/>
      </dsp:txXfrm>
    </dsp:sp>
    <dsp:sp modelId="{D283155C-4F26-42A2-A8E2-91B6AF95FF62}">
      <dsp:nvSpPr>
        <dsp:cNvPr id="0" name=""/>
        <dsp:cNvSpPr/>
      </dsp:nvSpPr>
      <dsp:spPr>
        <a:xfrm>
          <a:off x="4060340" y="1270463"/>
          <a:ext cx="6570662" cy="1153645"/>
        </a:xfrm>
        <a:prstGeom prst="rightArrow">
          <a:avLst>
            <a:gd name="adj1" fmla="val 75000"/>
            <a:gd name="adj2" fmla="val 50000"/>
          </a:avLst>
        </a:prstGeom>
        <a:solidFill>
          <a:schemeClr val="accent5">
            <a:tint val="40000"/>
            <a:alpha val="90000"/>
            <a:hueOff val="2154982"/>
            <a:satOff val="-4894"/>
            <a:lumOff val="-570"/>
            <a:alphaOff val="0"/>
          </a:schemeClr>
        </a:solidFill>
        <a:ln w="15875" cap="flat" cmpd="sng" algn="ctr">
          <a:solidFill>
            <a:schemeClr val="accent5">
              <a:tint val="40000"/>
              <a:alpha val="90000"/>
              <a:hueOff val="2154982"/>
              <a:satOff val="-4894"/>
              <a:lumOff val="-5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Preschool special education is funded with public dollars. The public has a right to know that these dollars are well spent. </a:t>
          </a:r>
        </a:p>
      </dsp:txBody>
      <dsp:txXfrm>
        <a:off x="4060340" y="1414669"/>
        <a:ext cx="6138045" cy="865233"/>
      </dsp:txXfrm>
    </dsp:sp>
    <dsp:sp modelId="{E7283D27-4DA4-4A76-981C-341F235A87B4}">
      <dsp:nvSpPr>
        <dsp:cNvPr id="0" name=""/>
        <dsp:cNvSpPr/>
      </dsp:nvSpPr>
      <dsp:spPr>
        <a:xfrm>
          <a:off x="320100" y="1270463"/>
          <a:ext cx="3740240" cy="1153645"/>
        </a:xfrm>
        <a:prstGeom prst="roundRect">
          <a:avLst/>
        </a:prstGeom>
        <a:solidFill>
          <a:schemeClr val="accent5">
            <a:hueOff val="2213087"/>
            <a:satOff val="-3359"/>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Public Accountability</a:t>
          </a:r>
        </a:p>
      </dsp:txBody>
      <dsp:txXfrm>
        <a:off x="376416" y="1326779"/>
        <a:ext cx="3627608" cy="1041013"/>
      </dsp:txXfrm>
    </dsp:sp>
    <dsp:sp modelId="{F9C4C759-1767-41AE-B46E-3F71FC9DDAE3}">
      <dsp:nvSpPr>
        <dsp:cNvPr id="0" name=""/>
        <dsp:cNvSpPr/>
      </dsp:nvSpPr>
      <dsp:spPr>
        <a:xfrm>
          <a:off x="4060340" y="2539473"/>
          <a:ext cx="6570662" cy="1153645"/>
        </a:xfrm>
        <a:prstGeom prst="rightArrow">
          <a:avLst>
            <a:gd name="adj1" fmla="val 75000"/>
            <a:gd name="adj2" fmla="val 50000"/>
          </a:avLst>
        </a:prstGeom>
        <a:solidFill>
          <a:schemeClr val="accent5">
            <a:tint val="40000"/>
            <a:alpha val="90000"/>
            <a:hueOff val="4309964"/>
            <a:satOff val="-9789"/>
            <a:lumOff val="-1139"/>
            <a:alphaOff val="0"/>
          </a:schemeClr>
        </a:solidFill>
        <a:ln w="15875" cap="flat" cmpd="sng" algn="ctr">
          <a:solidFill>
            <a:schemeClr val="accent5">
              <a:tint val="40000"/>
              <a:alpha val="90000"/>
              <a:hueOff val="4309964"/>
              <a:satOff val="-9789"/>
              <a:lumOff val="-11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a:t>Children and their families are entitled to effective services. Outcomes data provide a window into whether they are getting them. </a:t>
          </a:r>
        </a:p>
      </dsp:txBody>
      <dsp:txXfrm>
        <a:off x="4060340" y="2683679"/>
        <a:ext cx="6138045" cy="865233"/>
      </dsp:txXfrm>
    </dsp:sp>
    <dsp:sp modelId="{84BAD9CF-D469-4495-8F99-F560D2CCBE09}">
      <dsp:nvSpPr>
        <dsp:cNvPr id="0" name=""/>
        <dsp:cNvSpPr/>
      </dsp:nvSpPr>
      <dsp:spPr>
        <a:xfrm>
          <a:off x="320100" y="2539473"/>
          <a:ext cx="3740240" cy="1153645"/>
        </a:xfrm>
        <a:prstGeom prst="roundRect">
          <a:avLst/>
        </a:prstGeom>
        <a:solidFill>
          <a:schemeClr val="accent5">
            <a:hueOff val="4426173"/>
            <a:satOff val="-6718"/>
            <a:lumOff val="-36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Accountability to Children and Families</a:t>
          </a:r>
        </a:p>
      </dsp:txBody>
      <dsp:txXfrm>
        <a:off x="376416" y="2595789"/>
        <a:ext cx="3627608" cy="1041013"/>
      </dsp:txXfrm>
    </dsp:sp>
    <dsp:sp modelId="{3FC8766E-1DA8-44E6-8B57-C358B3AABA34}">
      <dsp:nvSpPr>
        <dsp:cNvPr id="0" name=""/>
        <dsp:cNvSpPr/>
      </dsp:nvSpPr>
      <dsp:spPr>
        <a:xfrm>
          <a:off x="4060340" y="3808483"/>
          <a:ext cx="6570662" cy="1153645"/>
        </a:xfrm>
        <a:prstGeom prst="rightArrow">
          <a:avLst>
            <a:gd name="adj1" fmla="val 75000"/>
            <a:gd name="adj2" fmla="val 50000"/>
          </a:avLst>
        </a:prstGeom>
        <a:solidFill>
          <a:schemeClr val="accent5">
            <a:tint val="40000"/>
            <a:alpha val="90000"/>
            <a:hueOff val="6464946"/>
            <a:satOff val="-14683"/>
            <a:lumOff val="-1709"/>
            <a:alphaOff val="0"/>
          </a:schemeClr>
        </a:solidFill>
        <a:ln w="15875" cap="flat" cmpd="sng" algn="ctr">
          <a:solidFill>
            <a:schemeClr val="accent5">
              <a:tint val="40000"/>
              <a:alpha val="90000"/>
              <a:hueOff val="6464946"/>
              <a:satOff val="-14683"/>
              <a:lumOff val="-17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a:t>Outcomes data show which programs need to improve and whether program improvements are working. </a:t>
          </a:r>
        </a:p>
      </dsp:txBody>
      <dsp:txXfrm>
        <a:off x="4060340" y="3952689"/>
        <a:ext cx="6138045" cy="865233"/>
      </dsp:txXfrm>
    </dsp:sp>
    <dsp:sp modelId="{B81FBE94-FC70-4D2C-BC3E-5D4F60EACF46}">
      <dsp:nvSpPr>
        <dsp:cNvPr id="0" name=""/>
        <dsp:cNvSpPr/>
      </dsp:nvSpPr>
      <dsp:spPr>
        <a:xfrm>
          <a:off x="320100" y="3808483"/>
          <a:ext cx="3740240" cy="1153645"/>
        </a:xfrm>
        <a:prstGeom prst="roundRect">
          <a:avLst/>
        </a:prstGeom>
        <a:solidFill>
          <a:schemeClr val="accent5">
            <a:hueOff val="6639260"/>
            <a:satOff val="-10077"/>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Program Improvement</a:t>
          </a:r>
        </a:p>
      </dsp:txBody>
      <dsp:txXfrm>
        <a:off x="376416" y="3864799"/>
        <a:ext cx="3627608" cy="10410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33744-4682-485A-A478-6E229CD54691}">
      <dsp:nvSpPr>
        <dsp:cNvPr id="0" name=""/>
        <dsp:cNvSpPr/>
      </dsp:nvSpPr>
      <dsp:spPr>
        <a:xfrm>
          <a:off x="1297728" y="0"/>
          <a:ext cx="5190914" cy="5190914"/>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89F7817-F58E-4C8B-B788-28862F32A713}">
      <dsp:nvSpPr>
        <dsp:cNvPr id="0" name=""/>
        <dsp:cNvSpPr/>
      </dsp:nvSpPr>
      <dsp:spPr>
        <a:xfrm>
          <a:off x="1790864" y="493136"/>
          <a:ext cx="2024456" cy="2024456"/>
        </a:xfrm>
        <a:prstGeom prst="round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Accurate</a:t>
          </a:r>
        </a:p>
      </dsp:txBody>
      <dsp:txXfrm>
        <a:off x="1889690" y="591962"/>
        <a:ext cx="1826804" cy="1826804"/>
      </dsp:txXfrm>
    </dsp:sp>
    <dsp:sp modelId="{529E9065-31B2-4695-9FAA-F37235BE301A}">
      <dsp:nvSpPr>
        <dsp:cNvPr id="0" name=""/>
        <dsp:cNvSpPr/>
      </dsp:nvSpPr>
      <dsp:spPr>
        <a:xfrm>
          <a:off x="3971048" y="493136"/>
          <a:ext cx="2024456" cy="2024456"/>
        </a:xfrm>
        <a:prstGeom prst="roundRect">
          <a:avLst/>
        </a:prstGeom>
        <a:gradFill rotWithShape="0">
          <a:gsLst>
            <a:gs pos="0">
              <a:schemeClr val="accent4">
                <a:hueOff val="1579286"/>
                <a:satOff val="4145"/>
                <a:lumOff val="-850"/>
                <a:alphaOff val="0"/>
                <a:tint val="98000"/>
                <a:satMod val="110000"/>
                <a:lumMod val="104000"/>
              </a:schemeClr>
            </a:gs>
            <a:gs pos="69000">
              <a:schemeClr val="accent4">
                <a:hueOff val="1579286"/>
                <a:satOff val="4145"/>
                <a:lumOff val="-850"/>
                <a:alphaOff val="0"/>
                <a:shade val="88000"/>
                <a:satMod val="130000"/>
                <a:lumMod val="92000"/>
              </a:schemeClr>
            </a:gs>
            <a:gs pos="100000">
              <a:schemeClr val="accent4">
                <a:hueOff val="1579286"/>
                <a:satOff val="4145"/>
                <a:lumOff val="-85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Consistent</a:t>
          </a:r>
        </a:p>
      </dsp:txBody>
      <dsp:txXfrm>
        <a:off x="4069874" y="591962"/>
        <a:ext cx="1826804" cy="1826804"/>
      </dsp:txXfrm>
    </dsp:sp>
    <dsp:sp modelId="{B499878E-AC10-43C6-BCBB-FBF84F884A9C}">
      <dsp:nvSpPr>
        <dsp:cNvPr id="0" name=""/>
        <dsp:cNvSpPr/>
      </dsp:nvSpPr>
      <dsp:spPr>
        <a:xfrm>
          <a:off x="1790864" y="2673320"/>
          <a:ext cx="2024456" cy="2024456"/>
        </a:xfrm>
        <a:prstGeom prst="roundRect">
          <a:avLst/>
        </a:prstGeom>
        <a:gradFill rotWithShape="0">
          <a:gsLst>
            <a:gs pos="0">
              <a:schemeClr val="accent4">
                <a:hueOff val="3158573"/>
                <a:satOff val="8291"/>
                <a:lumOff val="-1699"/>
                <a:alphaOff val="0"/>
                <a:tint val="98000"/>
                <a:satMod val="110000"/>
                <a:lumMod val="104000"/>
              </a:schemeClr>
            </a:gs>
            <a:gs pos="69000">
              <a:schemeClr val="accent4">
                <a:hueOff val="3158573"/>
                <a:satOff val="8291"/>
                <a:lumOff val="-1699"/>
                <a:alphaOff val="0"/>
                <a:shade val="88000"/>
                <a:satMod val="130000"/>
                <a:lumMod val="92000"/>
              </a:schemeClr>
            </a:gs>
            <a:gs pos="100000">
              <a:schemeClr val="accent4">
                <a:hueOff val="3158573"/>
                <a:satOff val="8291"/>
                <a:lumOff val="-169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Timely</a:t>
          </a:r>
        </a:p>
      </dsp:txBody>
      <dsp:txXfrm>
        <a:off x="1889690" y="2772146"/>
        <a:ext cx="1826804" cy="1826804"/>
      </dsp:txXfrm>
    </dsp:sp>
    <dsp:sp modelId="{6EF41A58-13F2-4C41-9C2A-86B8C6476A0A}">
      <dsp:nvSpPr>
        <dsp:cNvPr id="0" name=""/>
        <dsp:cNvSpPr/>
      </dsp:nvSpPr>
      <dsp:spPr>
        <a:xfrm>
          <a:off x="3971048" y="2673320"/>
          <a:ext cx="2024456" cy="2024456"/>
        </a:xfrm>
        <a:prstGeom prst="roundRect">
          <a:avLst/>
        </a:prstGeom>
        <a:gradFill rotWithShape="0">
          <a:gsLst>
            <a:gs pos="0">
              <a:schemeClr val="accent4">
                <a:hueOff val="4737859"/>
                <a:satOff val="12436"/>
                <a:lumOff val="-2549"/>
                <a:alphaOff val="0"/>
                <a:tint val="98000"/>
                <a:satMod val="110000"/>
                <a:lumMod val="104000"/>
              </a:schemeClr>
            </a:gs>
            <a:gs pos="69000">
              <a:schemeClr val="accent4">
                <a:hueOff val="4737859"/>
                <a:satOff val="12436"/>
                <a:lumOff val="-2549"/>
                <a:alphaOff val="0"/>
                <a:shade val="88000"/>
                <a:satMod val="130000"/>
                <a:lumMod val="92000"/>
              </a:schemeClr>
            </a:gs>
            <a:gs pos="100000">
              <a:schemeClr val="accent4">
                <a:hueOff val="4737859"/>
                <a:satOff val="12436"/>
                <a:lumOff val="-2549"/>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Complete</a:t>
          </a:r>
        </a:p>
      </dsp:txBody>
      <dsp:txXfrm>
        <a:off x="4069874" y="2772146"/>
        <a:ext cx="1826804" cy="182680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12/21/2023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myself</a:t>
            </a:r>
          </a:p>
          <a:p>
            <a:pPr marL="628650" lvl="1" indent="-171450">
              <a:buFont typeface="Arial" panose="020B0604020202020204" pitchFamily="34" charset="0"/>
              <a:buChar char="•"/>
            </a:pPr>
            <a:r>
              <a:rPr lang="en-US" dirty="0"/>
              <a:t>Introduce DaSy and ECTA</a:t>
            </a:r>
          </a:p>
          <a:p>
            <a:pPr marL="628650" lvl="1" indent="-171450">
              <a:buFont typeface="Arial" panose="020B0604020202020204" pitchFamily="34" charset="0"/>
              <a:buChar char="•"/>
            </a:pPr>
            <a:r>
              <a:rPr lang="en-US" dirty="0"/>
              <a:t>From Colorado</a:t>
            </a:r>
          </a:p>
          <a:p>
            <a:pPr marL="171450" indent="-171450">
              <a:buFont typeface="Arial" panose="020B0604020202020204" pitchFamily="34" charset="0"/>
              <a:buChar char="•"/>
            </a:pPr>
            <a:r>
              <a:rPr lang="en-US" dirty="0"/>
              <a:t>Note: download slides (app &gt; swipe right to Documents) to follow along and access hyperlinks</a:t>
            </a:r>
          </a:p>
          <a:p>
            <a:pPr marL="171450" indent="-171450">
              <a:buFont typeface="Arial" panose="020B0604020202020204" pitchFamily="34" charset="0"/>
              <a:buChar char="•"/>
            </a:pPr>
            <a:r>
              <a:rPr lang="en-US" dirty="0"/>
              <a:t>Alan Coulter’s presentation: results!</a:t>
            </a:r>
          </a:p>
          <a:p>
            <a:pPr marL="171450" indent="-171450">
              <a:buFont typeface="Arial" panose="020B0604020202020204" pitchFamily="34" charset="0"/>
              <a:buChar char="•"/>
            </a:pPr>
            <a:r>
              <a:rPr lang="en-US" dirty="0"/>
              <a:t>Who’s in the audience:</a:t>
            </a:r>
          </a:p>
          <a:p>
            <a:pPr marL="628650" lvl="1" indent="-171450">
              <a:buFont typeface="Arial" panose="020B0604020202020204" pitchFamily="34" charset="0"/>
              <a:buChar char="•"/>
            </a:pPr>
            <a:r>
              <a:rPr lang="en-US" dirty="0"/>
              <a:t>Your role is primarily focused on preschool?</a:t>
            </a:r>
          </a:p>
          <a:p>
            <a:pPr marL="628650" lvl="1" indent="-171450">
              <a:buFont typeface="Arial" panose="020B0604020202020204" pitchFamily="34" charset="0"/>
              <a:buChar char="•"/>
            </a:pPr>
            <a:r>
              <a:rPr lang="en-US" dirty="0"/>
              <a:t>Your role is “Big B”?</a:t>
            </a:r>
          </a:p>
          <a:p>
            <a:pPr marL="628650" lvl="1" indent="-171450">
              <a:buFont typeface="Arial" panose="020B0604020202020204" pitchFamily="34" charset="0"/>
              <a:buChar char="•"/>
            </a:pPr>
            <a:r>
              <a:rPr lang="en-US" dirty="0"/>
              <a:t>All are welcome! Something for everyone.</a:t>
            </a:r>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103473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Example of functional nature of the outcomes</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Show the Outcome # you think corresponds to these skill bundles.</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292952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These are important things for kids to be able to do.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Domains vs functional – a domain doesn’t necessarily live in just 1 of these Outcomes (e.g. communication)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12</a:t>
            </a:fld>
            <a:endParaRPr lang="en-US"/>
          </a:p>
        </p:txBody>
      </p:sp>
    </p:spTree>
    <p:extLst>
      <p:ext uri="{BB962C8B-B14F-4D97-AF65-F5344CB8AC3E}">
        <p14:creationId xmlns:p14="http://schemas.microsoft.com/office/powerpoint/2010/main" val="332284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383674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312920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385963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1128943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1082640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may be wondering, what approach does my state or entity use?</a:t>
            </a:r>
          </a:p>
          <a:p>
            <a:pPr marL="171450" indent="-171450">
              <a:buFont typeface="Arial" panose="020B0604020202020204" pitchFamily="34" charset="0"/>
              <a:buChar char="•"/>
            </a:pPr>
            <a:r>
              <a:rPr lang="en-US" dirty="0"/>
              <a:t>State of the states as of FY2020</a:t>
            </a:r>
          </a:p>
          <a:p>
            <a:pPr marL="171450" indent="-171450">
              <a:buFont typeface="Arial" panose="020B0604020202020204" pitchFamily="34" charset="0"/>
              <a:buChar char="•"/>
            </a:pPr>
            <a:r>
              <a:rPr lang="en-US" dirty="0"/>
              <a:t>In reality, there is significant variation in how states design and implement outcomes measurement even within each of these categories.</a:t>
            </a:r>
          </a:p>
          <a:p>
            <a:pPr marL="171450" indent="-171450">
              <a:buFont typeface="Arial" panose="020B0604020202020204" pitchFamily="34" charset="0"/>
              <a:buChar char="•"/>
            </a:pPr>
            <a:r>
              <a:rPr lang="en-US" dirty="0"/>
              <a:t>Example: publisher’s online system: 1 tool vs multiple tools</a:t>
            </a:r>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390665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These are actual national results.</a:t>
            </a:r>
            <a:r>
              <a:rPr lang="en-US" sz="1800" b="0" i="0" dirty="0">
                <a:solidFill>
                  <a:srgbClr val="000000"/>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SS1: rather stable until FY 19 when it started to drop slightly nationally. </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SS2: slightly downward last few years. Trends continued in OC 2/3 but reversed in OC 1.</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Important to note there is considerable variation across and even within states. </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Also important to note that states vary widely in their approach to measurement.</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Dr Coulter’s keynote: “Lose the </a:t>
            </a:r>
            <a:r>
              <a:rPr lang="en-US" sz="1800" b="0" i="0" dirty="0" err="1">
                <a:solidFill>
                  <a:srgbClr val="000000"/>
                </a:solidFill>
                <a:effectLst/>
                <a:latin typeface="Calibri" panose="020F0502020204030204" pitchFamily="34" charset="0"/>
              </a:rPr>
              <a:t>tertiles</a:t>
            </a:r>
            <a:endParaRPr lang="en-US" sz="1800" b="0" i="0"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sz="1200" b="0" i="0" u="none" strike="noStrike" dirty="0">
                <a:solidFill>
                  <a:srgbClr val="444444"/>
                </a:solidFill>
                <a:effectLst/>
                <a:latin typeface="Calibri" panose="020F0502020204030204" pitchFamily="34" charset="0"/>
              </a:rPr>
              <a:t>f</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 case questions about historical trends come up, more details…)</a:t>
            </a:r>
            <a:endParaRPr lang="en-US" sz="1200" b="0" i="0" u="none" strike="noStrike"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Summary Statement 1: Prior to FFY 20, the percentage of children who made greater than expected growth while in Part B Preschool programs had been quite stable and similar across all outcomes. However, between FY 19 and FY 20, there was a decrease in all 3 outcomes.</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Summary Statement 2: In the last few years prior to FY 20, there had been a decline in all 3 outcomes. This trend continued slightly in FY 20 in Knowledge and Skills and Taking Actions to Meet Needs. However, this trend reversed in Social Relationships, which saw an increase in FY 20.</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States reported several key reasons for changes in Part C and 619 performance including changes to state data collection methods, potential impacts of COVID-19, and other data quality issues. Further analyses are needed, particularly at the state and local levels, to understand these trends.</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4071895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Still crunching numbers from FY 2021-22 data (late this year).</a:t>
            </a:r>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216367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Purpose/history</a:t>
            </a:r>
          </a:p>
          <a:p>
            <a:pPr marL="171450" indent="-171450">
              <a:buFont typeface="Arial" panose="020B0604020202020204" pitchFamily="34" charset="0"/>
              <a:buChar char="•"/>
            </a:pPr>
            <a:r>
              <a:rPr lang="en-US" dirty="0"/>
              <a:t>Outcomes themselves, reporting, and approaches to measurement</a:t>
            </a:r>
          </a:p>
          <a:p>
            <a:pPr marL="171450" indent="-171450">
              <a:buFont typeface="Arial" panose="020B0604020202020204" pitchFamily="34" charset="0"/>
              <a:buChar char="•"/>
            </a:pPr>
            <a:r>
              <a:rPr lang="en-US" dirty="0"/>
              <a:t>National data, data quality</a:t>
            </a:r>
          </a:p>
          <a:p>
            <a:pPr marL="171450" indent="-171450">
              <a:buFont typeface="Arial" panose="020B0604020202020204" pitchFamily="34" charset="0"/>
              <a:buChar char="•"/>
            </a:pPr>
            <a:r>
              <a:rPr lang="en-US" dirty="0"/>
              <a:t>Activity: timeline</a:t>
            </a:r>
          </a:p>
          <a:p>
            <a:pPr marL="171450" indent="-171450">
              <a:buFont typeface="Arial" panose="020B0604020202020204" pitchFamily="34" charset="0"/>
              <a:buChar char="•"/>
            </a:pPr>
            <a:r>
              <a:rPr lang="en-US" dirty="0"/>
              <a:t>Resources &amp; TA opportunities</a:t>
            </a:r>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2488688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Pandemic-era data beg the question: how good are the data?</a:t>
            </a:r>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3088493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And quality only improves when the data are being looked at by those who provide the data.</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25</a:t>
            </a:fld>
            <a:endParaRPr lang="en-US"/>
          </a:p>
        </p:txBody>
      </p:sp>
    </p:spTree>
    <p:extLst>
      <p:ext uri="{BB962C8B-B14F-4D97-AF65-F5344CB8AC3E}">
        <p14:creationId xmlns:p14="http://schemas.microsoft.com/office/powerpoint/2010/main" val="235435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It’s the whole system at multiple levels that supports data quality, checks and balances. </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Examples of system elements: training, monitoring, PD</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2126575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Pick 1 of 3 questions</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465553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dirty="0">
                <a:solidFill>
                  <a:srgbClr val="000000"/>
                </a:solidFill>
                <a:effectLst/>
                <a:latin typeface="Calibri" panose="020F0502020204030204" pitchFamily="34" charset="0"/>
              </a:rPr>
              <a:t>Use caution</a:t>
            </a:r>
            <a:r>
              <a:rPr lang="en-US" sz="1800" b="0" i="0" u="none" strike="noStrike" dirty="0">
                <a:solidFill>
                  <a:srgbClr val="000000"/>
                </a:solidFill>
                <a:effectLst/>
                <a:latin typeface="Calibri" panose="020F0502020204030204" pitchFamily="34" charset="0"/>
              </a:rPr>
              <a:t> in interpreting </a:t>
            </a:r>
            <a:r>
              <a:rPr lang="en-US" sz="1800" b="1" i="0" u="none" strike="noStrike" dirty="0">
                <a:solidFill>
                  <a:srgbClr val="000000"/>
                </a:solidFill>
                <a:effectLst/>
                <a:latin typeface="Calibri" panose="020F0502020204030204" pitchFamily="34" charset="0"/>
              </a:rPr>
              <a:t>large swings </a:t>
            </a:r>
            <a:r>
              <a:rPr lang="en-US" sz="1800" b="0" i="0" u="none" strike="noStrike" dirty="0">
                <a:solidFill>
                  <a:srgbClr val="000000"/>
                </a:solidFill>
                <a:effectLst/>
                <a:latin typeface="Calibri" panose="020F0502020204030204" pitchFamily="34" charset="0"/>
              </a:rPr>
              <a:t>and how you attribute changes.</a:t>
            </a:r>
            <a:r>
              <a:rPr lang="en-US" sz="1800" b="0" i="0" dirty="0">
                <a:solidFill>
                  <a:srgbClr val="000000"/>
                </a:solidFill>
                <a:effectLst/>
                <a:latin typeface="Calibri" panose="020F0502020204030204" pitchFamily="34" charset="0"/>
              </a:rPr>
              <a:t>​</a:t>
            </a:r>
            <a:endParaRPr lang="en-US" sz="1200" b="0" i="0" u="none" strike="noStrike"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 </a:t>
            </a:r>
            <a:r>
              <a:rPr lang="en-US" sz="1800" b="1" i="0" u="none" strike="noStrike" dirty="0">
                <a:solidFill>
                  <a:srgbClr val="000000"/>
                </a:solidFill>
                <a:effectLst/>
                <a:latin typeface="Calibri" panose="020F0502020204030204" pitchFamily="34" charset="0"/>
              </a:rPr>
              <a:t>large up and down changes</a:t>
            </a:r>
            <a:r>
              <a:rPr lang="en-US" sz="1800" b="0" i="0" u="none" strike="noStrike" dirty="0">
                <a:solidFill>
                  <a:srgbClr val="000000"/>
                </a:solidFill>
                <a:effectLst/>
                <a:latin typeface="Calibri" panose="020F0502020204030204" pitchFamily="34" charset="0"/>
              </a:rPr>
              <a:t>, consider reason behind them. </a:t>
            </a:r>
            <a:r>
              <a:rPr lang="en-US" sz="1800" b="1" i="0" u="none" strike="noStrike" dirty="0">
                <a:solidFill>
                  <a:srgbClr val="000000"/>
                </a:solidFill>
                <a:effectLst/>
                <a:latin typeface="Calibri" panose="020F0502020204030204" pitchFamily="34" charset="0"/>
              </a:rPr>
              <a:t>Change </a:t>
            </a:r>
            <a:r>
              <a:rPr lang="en-US" sz="1800" b="0" i="0" u="none" strike="noStrike" dirty="0">
                <a:solidFill>
                  <a:srgbClr val="000000"/>
                </a:solidFill>
                <a:effectLst/>
                <a:latin typeface="Calibri" panose="020F0502020204030204" pitchFamily="34" charset="0"/>
              </a:rPr>
              <a:t>in state</a:t>
            </a:r>
            <a:r>
              <a:rPr lang="en-US" sz="1800" b="1" i="0" u="none" strike="noStrike" dirty="0">
                <a:solidFill>
                  <a:srgbClr val="000000"/>
                </a:solidFill>
                <a:effectLst/>
                <a:latin typeface="Calibri" panose="020F0502020204030204" pitchFamily="34" charset="0"/>
              </a:rPr>
              <a:t> approach</a:t>
            </a: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One large LEA </a:t>
            </a:r>
            <a:r>
              <a:rPr lang="en-US" sz="1800" b="0" i="0" u="none" strike="noStrike" dirty="0">
                <a:solidFill>
                  <a:srgbClr val="000000"/>
                </a:solidFill>
                <a:effectLst/>
                <a:latin typeface="Calibri" panose="020F0502020204030204" pitchFamily="34" charset="0"/>
              </a:rPr>
              <a:t>with weird data pattern? </a:t>
            </a:r>
            <a:r>
              <a:rPr lang="en-US" sz="1800" b="1" i="0" u="none" strike="noStrike" dirty="0">
                <a:solidFill>
                  <a:srgbClr val="000000"/>
                </a:solidFill>
                <a:effectLst/>
                <a:latin typeface="Calibri" panose="020F0502020204030204" pitchFamily="34" charset="0"/>
              </a:rPr>
              <a:t>Different submission process</a:t>
            </a:r>
            <a:r>
              <a:rPr lang="en-US" sz="1800" b="0" i="0" u="none" strike="noStrike"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Some states are looking at these </a:t>
            </a:r>
            <a:r>
              <a:rPr lang="en-US" sz="1800" b="1" i="0" u="none" strike="noStrike" dirty="0">
                <a:solidFill>
                  <a:srgbClr val="000000"/>
                </a:solidFill>
                <a:effectLst/>
                <a:latin typeface="Calibri" panose="020F0502020204030204" pitchFamily="34" charset="0"/>
              </a:rPr>
              <a:t>patterns locally with local-level data profiles/dashboards/data boot camps/peer learning community data dialogue</a:t>
            </a:r>
            <a:r>
              <a:rPr lang="en-US" sz="1800" b="0" i="0" dirty="0">
                <a:solidFill>
                  <a:srgbClr val="000000"/>
                </a:solidFill>
                <a:effectLst/>
                <a:latin typeface="Calibri" panose="020F0502020204030204" pitchFamily="34" charset="0"/>
              </a:rPr>
              <a:t>​.</a:t>
            </a:r>
            <a:endParaRPr lang="en-US" sz="1200" b="0" i="0" u="none" strike="noStrike"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Resources available to support your interpretation of data quality, including annual </a:t>
            </a:r>
            <a:r>
              <a:rPr lang="en-US" sz="1800" b="1" i="0" u="none" strike="noStrike" dirty="0">
                <a:solidFill>
                  <a:srgbClr val="000000"/>
                </a:solidFill>
                <a:effectLst/>
                <a:latin typeface="Calibri" panose="020F0502020204030204" pitchFamily="34" charset="0"/>
              </a:rPr>
              <a:t>data quality profiles</a:t>
            </a:r>
            <a:r>
              <a:rPr lang="en-US" sz="1800" b="0" i="0" u="none" strike="noStrike" dirty="0">
                <a:solidFill>
                  <a:srgbClr val="000000"/>
                </a:solidFill>
                <a:effectLst/>
                <a:latin typeface="Calibri" panose="020F0502020204030204" pitchFamily="34" charset="0"/>
              </a:rPr>
              <a:t> that are tailored to your state and sent to 619 coordinators each year. </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31337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Mention targets. Revisit targets periodically within a cycle</a:t>
            </a:r>
            <a:r>
              <a:rPr lang="en-US" sz="1800" b="0" i="0" dirty="0">
                <a:solidFill>
                  <a:srgbClr val="000000"/>
                </a:solidFill>
                <a:effectLst/>
                <a:latin typeface="Calibri" panose="020F0502020204030204" pitchFamily="34" charset="0"/>
              </a:rPr>
              <a:t>​</a:t>
            </a:r>
            <a:r>
              <a:rPr lang="en-US" sz="1200" b="0" i="0" u="none" strike="noStrike" dirty="0">
                <a:solidFill>
                  <a:srgbClr val="444444"/>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Outcomes is not a compliance indicator, 100% usually not reasonable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US" b="0" i="0" dirty="0">
                <a:solidFill>
                  <a:srgbClr val="444444"/>
                </a:solidFill>
                <a:effectLst/>
                <a:latin typeface="Calibri" panose="020F0502020204030204" pitchFamily="34" charset="0"/>
              </a:rPr>
              <a:t>Get feedback! (This is a draft)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363519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you can be inspired to make better use of your child outcomes data.</a:t>
            </a:r>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3860253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panose="020F0502020204030204"/>
              </a:rPr>
              <a:t>…As you consider which of these or other practices might be beneficial to you, check out </a:t>
            </a:r>
            <a:r>
              <a:rPr lang="en-US" dirty="0" err="1">
                <a:cs typeface="Calibri" panose="020F0502020204030204"/>
              </a:rPr>
              <a:t>DaSy’s</a:t>
            </a:r>
            <a:r>
              <a:rPr lang="en-US" dirty="0">
                <a:cs typeface="Calibri" panose="020F0502020204030204"/>
              </a:rPr>
              <a:t> Leadership Competencies to better understand your strengths and areas to improve with data.</a:t>
            </a:r>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57486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ever thought – “I wish I had a tool for XYZ” – we probably have it. DaSy has been at this for over 15 years.</a:t>
            </a:r>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15156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Highlight just a few…</a:t>
            </a:r>
          </a:p>
          <a:p>
            <a:pPr algn="l" rtl="0" fontAlgn="base"/>
            <a:endParaRPr lang="en-US" sz="1800" b="0" i="0" u="none" strike="noStrike" dirty="0">
              <a:solidFill>
                <a:srgbClr val="000000"/>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Here are some further resources on the ECTA and DaSy Center websites to support your child outcomes measurement work, including:</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2-page summary of the 2020 IDEA Child Outcomes Highlights,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map of approaches to child outcomes measurement across the country,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guidance on how to use your child outcomes Data Quality Profile,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document with practical strategies to examine the impact of COVID on your data quality and performance, and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resource to help stakeholders ask questions to help understand year-to-year changes in child outcomes data.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Learning communities for some of the more common tools and measurement approaches in use across states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defTabSz="915772">
              <a:defRPr/>
            </a:pPr>
            <a:endParaRPr lang="en-US" dirty="0">
              <a:cs typeface="Calibri"/>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4259108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audience: why should we measure outcomes?</a:t>
            </a:r>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794082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Arial" panose="020B0604020202020204" pitchFamily="34" charset="0"/>
              </a:rPr>
              <a:t>Here are even more resources, including:</a:t>
            </a:r>
            <a:r>
              <a:rPr lang="en-US" sz="1800"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Practice scenarios for the child outcomes summary process that provide an opportunity for staff using the COS to practice ratings and compare their ratings to the correct rating for the scenario. </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Guidance for age anchoring to determine child outcomes summary ratings, and</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 collection of even more professional development resources for the COS process.</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 online learning module for the COS process, including the practices that contribute to consistent and meaningful COS decision-making</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212529"/>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defTabSz="915772">
              <a:defRPr/>
            </a:pPr>
            <a:endParaRPr lang="en-US" sz="1200" b="0" i="0" dirty="0">
              <a:solidFill>
                <a:srgbClr val="212529"/>
              </a:solidFill>
              <a:effectLst/>
              <a:latin typeface="Arial"/>
              <a:cs typeface="Arial"/>
            </a:endParaRPr>
          </a:p>
        </p:txBody>
      </p:sp>
      <p:sp>
        <p:nvSpPr>
          <p:cNvPr id="4" name="Slide Number Placeholder 3"/>
          <p:cNvSpPr>
            <a:spLocks noGrp="1"/>
          </p:cNvSpPr>
          <p:nvPr>
            <p:ph type="sldNum" sz="quarter" idx="10"/>
          </p:nvPr>
        </p:nvSpPr>
        <p:spPr/>
        <p:txBody>
          <a:bodyPr/>
          <a:lstStyle/>
          <a:p>
            <a:pPr defTabSz="915772">
              <a:defRPr/>
            </a:pPr>
            <a:fld id="{44BAE9E6-FC52-7F4E-B22E-76509B4751CB}" type="slidenum">
              <a:rPr lang="en-US">
                <a:solidFill>
                  <a:prstClr val="black"/>
                </a:solidFill>
                <a:latin typeface="Calibri" panose="020F0502020204030204"/>
              </a:rPr>
              <a:pPr defTabSz="915772">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851760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37</a:t>
            </a:fld>
            <a:endParaRPr lang="en-US"/>
          </a:p>
        </p:txBody>
      </p:sp>
    </p:spTree>
    <p:extLst>
      <p:ext uri="{BB962C8B-B14F-4D97-AF65-F5344CB8AC3E}">
        <p14:creationId xmlns:p14="http://schemas.microsoft.com/office/powerpoint/2010/main" val="1479552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39</a:t>
            </a:fld>
            <a:endParaRPr lang="en-US"/>
          </a:p>
        </p:txBody>
      </p:sp>
    </p:spTree>
    <p:extLst>
      <p:ext uri="{BB962C8B-B14F-4D97-AF65-F5344CB8AC3E}">
        <p14:creationId xmlns:p14="http://schemas.microsoft.com/office/powerpoint/2010/main" val="39519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163985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 about various groups of programs, children, and families that lead to better outcomes?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wondering…</a:t>
            </a:r>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5721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Emerging importance of accountability </a:t>
            </a:r>
            <a:r>
              <a:rPr lang="en-US" sz="1800" b="0" i="0" u="none" strike="noStrike" dirty="0">
                <a:solidFill>
                  <a:srgbClr val="000000"/>
                </a:solidFill>
                <a:effectLst/>
                <a:latin typeface="Calibri" panose="020F0502020204030204" pitchFamily="34" charset="0"/>
              </a:rPr>
              <a:t>in public programs over last several decades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dirty="0">
                <a:solidFill>
                  <a:srgbClr val="000000"/>
                </a:solidFill>
                <a:effectLst/>
                <a:latin typeface="Calibri" panose="020F0502020204030204" pitchFamily="34" charset="0"/>
              </a:rPr>
              <a:t>Dr. Coulter’s keynote: shift to results, </a:t>
            </a:r>
            <a:r>
              <a:rPr lang="en-US" sz="1800" b="0" i="0" u="none" strike="noStrike" dirty="0">
                <a:solidFill>
                  <a:srgbClr val="000000"/>
                </a:solidFill>
                <a:effectLst/>
                <a:latin typeface="Calibri" panose="020F0502020204030204" pitchFamily="34" charset="0"/>
              </a:rPr>
              <a:t>Bush task force</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Accountability is about demonstrating results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Not enough to look at compliance</a:t>
            </a:r>
            <a:r>
              <a:rPr lang="en-US" sz="1800" b="0" i="0" u="none" strike="noStrike" dirty="0">
                <a:solidFill>
                  <a:srgbClr val="000000"/>
                </a:solidFill>
                <a:effectLst/>
                <a:latin typeface="Arial" panose="020B0604020202020204" pitchFamily="34" charset="0"/>
              </a:rPr>
              <a:t>, number of children served, amount of services provided, etc. to produce good results, so </a:t>
            </a:r>
            <a:r>
              <a:rPr lang="en-US" sz="1800" b="1" i="0" u="none" strike="noStrike" dirty="0">
                <a:solidFill>
                  <a:srgbClr val="000000"/>
                </a:solidFill>
                <a:effectLst/>
                <a:latin typeface="Arial" panose="020B0604020202020204" pitchFamily="34" charset="0"/>
              </a:rPr>
              <a:t>the focus has shifted to looking at results</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In special education in particular, the </a:t>
            </a:r>
            <a:r>
              <a:rPr lang="en-US" sz="1800" b="1" i="0" u="none" strike="noStrike" dirty="0">
                <a:solidFill>
                  <a:srgbClr val="000000"/>
                </a:solidFill>
                <a:effectLst/>
                <a:latin typeface="Calibri" panose="020F0502020204030204" pitchFamily="34" charset="0"/>
              </a:rPr>
              <a:t>emphasis shifted from getting children access to services to focusing on the outcomes achieved</a:t>
            </a:r>
            <a:r>
              <a:rPr lang="en-US" sz="1800" b="0" i="0" u="none" strike="noStrike" dirty="0">
                <a:solidFill>
                  <a:srgbClr val="000000"/>
                </a:solidFill>
                <a:effectLst/>
                <a:latin typeface="Calibri" panose="020F0502020204030204" pitchFamily="34" charset="0"/>
              </a:rPr>
              <a:t>.</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Now, </a:t>
            </a:r>
            <a:r>
              <a:rPr lang="en-US" sz="1800" b="1" i="0" u="none" strike="noStrike" dirty="0">
                <a:solidFill>
                  <a:srgbClr val="000000"/>
                </a:solidFill>
                <a:effectLst/>
                <a:latin typeface="Arial" panose="020B0604020202020204" pitchFamily="34" charset="0"/>
              </a:rPr>
              <a:t>all federal agencies are required to report on the outcomes </a:t>
            </a:r>
            <a:r>
              <a:rPr lang="en-US" sz="1800" b="0" i="0" u="none" strike="noStrike" dirty="0">
                <a:solidFill>
                  <a:srgbClr val="000000"/>
                </a:solidFill>
                <a:effectLst/>
                <a:latin typeface="Arial" panose="020B0604020202020204" pitchFamily="34" charset="0"/>
              </a:rPr>
              <a:t>achieved by their programs</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OSEP uses child outcomes data to: </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Justify the funding </a:t>
            </a:r>
            <a:r>
              <a:rPr lang="en-US" sz="1800" b="0" i="0" u="none" strike="noStrike" dirty="0">
                <a:solidFill>
                  <a:srgbClr val="000000"/>
                </a:solidFill>
                <a:effectLst/>
                <a:latin typeface="Arial" panose="020B0604020202020204" pitchFamily="34" charset="0"/>
              </a:rPr>
              <a:t>for Part C and Part B Preschool programs </a:t>
            </a:r>
            <a:r>
              <a:rPr lang="en-US" sz="1800" b="0" i="0" dirty="0">
                <a:solidFill>
                  <a:srgbClr val="000000"/>
                </a:solidFill>
                <a:effectLst/>
                <a:latin typeface="Arial" panose="020B06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Monitor state results </a:t>
            </a:r>
            <a:r>
              <a:rPr lang="en-US" sz="1800" b="0" i="0" u="none" strike="noStrike" dirty="0">
                <a:solidFill>
                  <a:srgbClr val="000000"/>
                </a:solidFill>
                <a:effectLst/>
                <a:latin typeface="Arial" panose="020B0604020202020204" pitchFamily="34" charset="0"/>
              </a:rPr>
              <a:t>through </a:t>
            </a:r>
            <a:r>
              <a:rPr lang="en-US" sz="1800" b="1" i="0" u="none" strike="noStrike" dirty="0">
                <a:solidFill>
                  <a:srgbClr val="000000"/>
                </a:solidFill>
                <a:effectLst/>
                <a:latin typeface="Arial" panose="020B0604020202020204" pitchFamily="34" charset="0"/>
              </a:rPr>
              <a:t>Results Driven Accountability </a:t>
            </a:r>
            <a:r>
              <a:rPr lang="en-US" sz="1800" b="0" i="0" u="none" strike="noStrike" dirty="0">
                <a:solidFill>
                  <a:srgbClr val="000000"/>
                </a:solidFill>
                <a:effectLst/>
                <a:latin typeface="Arial" panose="020B0604020202020204" pitchFamily="34" charset="0"/>
              </a:rPr>
              <a:t>processes (Part C only)</a:t>
            </a:r>
            <a:r>
              <a:rPr lang="en-US" sz="1800"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Any seasoned veterans involved in early input process?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52645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1317758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stakeholders made a very strong recommendation: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Calibri" panose="020F0502020204030204" pitchFamily="34" charset="0"/>
              </a:rPr>
              <a:t>Treasure what you measure.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Do </a:t>
            </a:r>
            <a:r>
              <a:rPr lang="en-US" sz="1800" b="0" i="0" u="sng" strike="noStrike" dirty="0">
                <a:solidFill>
                  <a:srgbClr val="000000"/>
                </a:solidFill>
                <a:effectLst/>
                <a:latin typeface="Calibri" panose="020F0502020204030204" pitchFamily="34" charset="0"/>
              </a:rPr>
              <a:t>not</a:t>
            </a:r>
            <a:r>
              <a:rPr lang="en-US" sz="1800" b="0" i="0" u="none" strike="noStrike" dirty="0">
                <a:solidFill>
                  <a:srgbClr val="000000"/>
                </a:solidFill>
                <a:effectLst/>
                <a:latin typeface="Calibri" panose="020F0502020204030204" pitchFamily="34" charset="0"/>
              </a:rPr>
              <a:t> report on domains for the outcomes.</a:t>
            </a:r>
          </a:p>
          <a:p>
            <a:pPr marL="285750" lvl="0" indent="-2857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(Any seasoned staff out there part of stakeholder discussions in mid 2000s?)</a:t>
            </a:r>
          </a:p>
          <a:p>
            <a:pPr marL="285750" indent="-2857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You may </a:t>
            </a:r>
            <a:r>
              <a:rPr lang="en-US" sz="1800" b="0" i="0" u="none" strike="noStrike" dirty="0">
                <a:solidFill>
                  <a:srgbClr val="000000"/>
                </a:solidFill>
                <a:effectLst/>
                <a:latin typeface="Calibri" panose="020F0502020204030204" pitchFamily="34" charset="0"/>
              </a:rPr>
              <a:t>have seen the great video called Child Outcomes Step by Step…</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1159520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contents of this document were developed under a cooperative agreement, #H326P170001, and a grant, #H326P220002,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ECTA Center Project Officer: Julia Martin Eile</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DaSy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4049672"/>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4313631"/>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4313631"/>
            <a:ext cx="5798820" cy="1754326"/>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The contents of this document were developed under a grant, #H373Z190002, and a cooperative agreement, #H326P220002,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DaSy Center Project Officers: Meredith Miceli and Amy Bae</a:t>
            </a:r>
          </a:p>
          <a:p>
            <a:pPr marL="0" indent="0">
              <a:buNone/>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ECTA Center Project Officer: Julia Martin Eile</a:t>
            </a: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43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0" y="4038600"/>
            <a:ext cx="11785600" cy="762000"/>
          </a:xfrm>
        </p:spPr>
        <p:txBody>
          <a:bodyPr/>
          <a:lstStyle>
            <a:lvl1pPr algn="l">
              <a:defRPr sz="3200" b="0"/>
            </a:lvl1pPr>
          </a:lstStyle>
          <a:p>
            <a:r>
              <a:rPr lang="en-US"/>
              <a:t>Click to edit Master title style</a:t>
            </a:r>
          </a:p>
        </p:txBody>
      </p:sp>
      <p:sp>
        <p:nvSpPr>
          <p:cNvPr id="3" name="Picture Placeholder 2"/>
          <p:cNvSpPr>
            <a:spLocks noGrp="1"/>
          </p:cNvSpPr>
          <p:nvPr>
            <p:ph type="pic" idx="1"/>
          </p:nvPr>
        </p:nvSpPr>
        <p:spPr>
          <a:xfrm>
            <a:off x="203200" y="152400"/>
            <a:ext cx="11785600" cy="3733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3200" y="4953000"/>
            <a:ext cx="11785600" cy="1752600"/>
          </a:xfrm>
        </p:spPr>
        <p:txBody>
          <a:bodyPr/>
          <a:lstStyle>
            <a:lvl1pPr marL="0" indent="0">
              <a:buNone/>
              <a:defRPr sz="14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41334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3200" y="6217920"/>
            <a:ext cx="2032000" cy="609600"/>
          </a:xfrm>
          <a:prstGeom prst="rect">
            <a:avLst/>
          </a:prstGeom>
        </p:spPr>
      </p:pic>
    </p:spTree>
    <p:extLst>
      <p:ext uri="{BB962C8B-B14F-4D97-AF65-F5344CB8AC3E}">
        <p14:creationId xmlns:p14="http://schemas.microsoft.com/office/powerpoint/2010/main" val="4287617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753600" y="6172200"/>
            <a:ext cx="2032000" cy="609600"/>
          </a:xfrm>
          <a:prstGeom prst="rect">
            <a:avLst/>
          </a:prstGeom>
        </p:spPr>
      </p:pic>
    </p:spTree>
    <p:extLst>
      <p:ext uri="{BB962C8B-B14F-4D97-AF65-F5344CB8AC3E}">
        <p14:creationId xmlns:p14="http://schemas.microsoft.com/office/powerpoint/2010/main" val="556346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2743200" y="3886200"/>
            <a:ext cx="85344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10"/>
          <p:cNvSpPr>
            <a:spLocks noGrp="1"/>
          </p:cNvSpPr>
          <p:nvPr>
            <p:ph type="ftr" sz="quarter" idx="10"/>
          </p:nvPr>
        </p:nvSpPr>
        <p:spPr>
          <a:xfrm>
            <a:off x="203200" y="6356351"/>
            <a:ext cx="7010400" cy="365125"/>
          </a:xfrm>
          <a:prstGeom prst="rect">
            <a:avLst/>
          </a:prstGeom>
        </p:spPr>
        <p:txBody>
          <a:bodyPr/>
          <a:lstStyle>
            <a:lvl1pPr>
              <a:defRPr/>
            </a:lvl1pPr>
          </a:lstStyle>
          <a:p>
            <a:pPr>
              <a:defRPr/>
            </a:pPr>
            <a:endParaRPr lang="en-US"/>
          </a:p>
        </p:txBody>
      </p:sp>
      <p:sp>
        <p:nvSpPr>
          <p:cNvPr id="5" name="Slide Number Placeholder 11"/>
          <p:cNvSpPr>
            <a:spLocks noGrp="1"/>
          </p:cNvSpPr>
          <p:nvPr>
            <p:ph type="sldNum" sz="quarter" idx="11"/>
          </p:nvPr>
        </p:nvSpPr>
        <p:spPr>
          <a:xfrm>
            <a:off x="8737600" y="6356351"/>
            <a:ext cx="2844800" cy="365125"/>
          </a:xfrm>
          <a:prstGeom prst="rect">
            <a:avLst/>
          </a:prstGeom>
        </p:spPr>
        <p:txBody>
          <a:bodyPr/>
          <a:lstStyle>
            <a:lvl1pPr>
              <a:defRPr/>
            </a:lvl1pPr>
          </a:lstStyle>
          <a:p>
            <a:pPr>
              <a:defRPr/>
            </a:pPr>
            <a:fld id="{06392A5D-45AC-471B-9317-A45814D584E6}"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3657600" cy="1097280"/>
          </a:xfrm>
          <a:prstGeom prst="rect">
            <a:avLst/>
          </a:prstGeom>
        </p:spPr>
      </p:pic>
    </p:spTree>
    <p:extLst>
      <p:ext uri="{BB962C8B-B14F-4D97-AF65-F5344CB8AC3E}">
        <p14:creationId xmlns:p14="http://schemas.microsoft.com/office/powerpoint/2010/main" val="348825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2EC4CB7A-25B5-498D-9602-EA1D5A2FB3E1}" type="slidenum">
              <a:rPr lang="en-US" smtClean="0"/>
              <a:t>‹#›</a:t>
            </a:fld>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04800" y="6172200"/>
            <a:ext cx="2082800" cy="624840"/>
          </a:xfrm>
          <a:prstGeom prst="rect">
            <a:avLst/>
          </a:prstGeom>
        </p:spPr>
      </p:pic>
    </p:spTree>
    <p:extLst>
      <p:ext uri="{BB962C8B-B14F-4D97-AF65-F5344CB8AC3E}">
        <p14:creationId xmlns:p14="http://schemas.microsoft.com/office/powerpoint/2010/main" val="2183688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2EC4CB7A-25B5-498D-9602-EA1D5A2FB3E1}" type="slidenum">
              <a:rPr lang="en-US" smtClean="0"/>
              <a:t>‹#›</a:t>
            </a:fld>
            <a:endParaRPr lang="en-US"/>
          </a:p>
        </p:txBody>
      </p:sp>
    </p:spTree>
    <p:extLst>
      <p:ext uri="{BB962C8B-B14F-4D97-AF65-F5344CB8AC3E}">
        <p14:creationId xmlns:p14="http://schemas.microsoft.com/office/powerpoint/2010/main" val="3598103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5" y="617538"/>
            <a:ext cx="10390716" cy="55546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07200" y="6248400"/>
            <a:ext cx="2540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101600" y="6324600"/>
            <a:ext cx="4978400" cy="457200"/>
          </a:xfrm>
          <a:prstGeom prst="rect">
            <a:avLst/>
          </a:prstGeom>
        </p:spPr>
        <p:txBody>
          <a:bodyPr/>
          <a:lstStyle>
            <a:lvl1pPr>
              <a:defRPr/>
            </a:lvl1pPr>
          </a:lstStyle>
          <a:p>
            <a:endParaRPr lang="en-US">
              <a:latin typeface="Arial" charset="0"/>
            </a:endParaRPr>
          </a:p>
        </p:txBody>
      </p:sp>
      <p:sp>
        <p:nvSpPr>
          <p:cNvPr id="5" name="Slide Number Placeholder 4"/>
          <p:cNvSpPr>
            <a:spLocks noGrp="1"/>
          </p:cNvSpPr>
          <p:nvPr>
            <p:ph type="sldNum" sz="quarter" idx="12"/>
          </p:nvPr>
        </p:nvSpPr>
        <p:spPr>
          <a:xfrm>
            <a:off x="10058400" y="6324600"/>
            <a:ext cx="1828800" cy="457200"/>
          </a:xfrm>
          <a:prstGeom prst="rect">
            <a:avLst/>
          </a:prstGeom>
        </p:spPr>
        <p:txBody>
          <a:bodyPr/>
          <a:lstStyle>
            <a:lvl1pPr>
              <a:defRPr/>
            </a:lvl1pPr>
          </a:lstStyle>
          <a:p>
            <a:pPr>
              <a:defRPr/>
            </a:pPr>
            <a:fld id="{66E99531-5B42-4FEA-BAC7-6D682874886D}" type="slidenum">
              <a:rPr lang="en-US"/>
              <a:pPr>
                <a:defRPr/>
              </a:pPr>
              <a:t>‹#›</a:t>
            </a:fld>
            <a:endParaRPr lang="en-US"/>
          </a:p>
        </p:txBody>
      </p:sp>
    </p:spTree>
    <p:extLst>
      <p:ext uri="{BB962C8B-B14F-4D97-AF65-F5344CB8AC3E}">
        <p14:creationId xmlns:p14="http://schemas.microsoft.com/office/powerpoint/2010/main" val="722620183"/>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0" r:id="rId19"/>
    <p:sldLayoutId id="2147485022" r:id="rId20"/>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8600"/>
            <a:ext cx="11684000" cy="762000"/>
          </a:xfrm>
          <a:prstGeom prst="rect">
            <a:avLst/>
          </a:prstGeom>
        </p:spPr>
        <p:txBody>
          <a:bodyPr vert="horz" lIns="91440" tIns="45720" rIns="91440" bIns="45720" rtlCol="0" anchor="t" anchorCtr="0">
            <a:normAutofit/>
          </a:bodyPr>
          <a:lstStyle/>
          <a:p>
            <a:r>
              <a:rPr lang="en-US"/>
              <a:t>Click to edit Master title style</a:t>
            </a:r>
          </a:p>
        </p:txBody>
      </p:sp>
      <p:sp>
        <p:nvSpPr>
          <p:cNvPr id="11267" name="Text Placeholder 2"/>
          <p:cNvSpPr>
            <a:spLocks noGrp="1"/>
          </p:cNvSpPr>
          <p:nvPr>
            <p:ph type="body" idx="1"/>
          </p:nvPr>
        </p:nvSpPr>
        <p:spPr bwMode="auto">
          <a:xfrm>
            <a:off x="304800" y="1143000"/>
            <a:ext cx="1168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5013" r:id="rId2"/>
    <p:sldLayoutId id="2147485019" r:id="rId3"/>
    <p:sldLayoutId id="2147485016" r:id="rId4"/>
    <p:sldLayoutId id="2147485017" r:id="rId5"/>
    <p:sldLayoutId id="2147485020" r:id="rId6"/>
    <p:sldLayoutId id="2147485021" r:id="rId7"/>
  </p:sldLayoutIdLst>
  <p:hf hdr="0" dt="0"/>
  <p:txStyles>
    <p:titleStyle>
      <a:lvl1pPr algn="ctr" defTabSz="457200" rtl="0" eaLnBrk="0" fontAlgn="base" hangingPunct="0">
        <a:spcBef>
          <a:spcPct val="0"/>
        </a:spcBef>
        <a:spcAft>
          <a:spcPct val="0"/>
        </a:spcAft>
        <a:defRPr sz="3200" kern="1200">
          <a:solidFill>
            <a:schemeClr val="tx2"/>
          </a:solidFill>
          <a:effectLst>
            <a:outerShdw dist="25400" dir="2400000" algn="tl" rotWithShape="0">
              <a:schemeClr val="bg2"/>
            </a:outerShdw>
          </a:effectLst>
          <a:latin typeface="+mj-lt"/>
          <a:ea typeface="ＭＳ Ｐゴシック" charset="0"/>
          <a:cs typeface="Helvetica"/>
        </a:defRPr>
      </a:lvl1pPr>
      <a:lvl2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2pPr>
      <a:lvl3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3pPr>
      <a:lvl4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4pPr>
      <a:lvl5pPr algn="ctr" defTabSz="457200" rtl="0" eaLnBrk="0" fontAlgn="base" hangingPunct="0">
        <a:spcBef>
          <a:spcPct val="0"/>
        </a:spcBef>
        <a:spcAft>
          <a:spcPct val="0"/>
        </a:spcAft>
        <a:defRPr sz="3200">
          <a:solidFill>
            <a:schemeClr val="tx2"/>
          </a:solidFill>
          <a:latin typeface="Helvetic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404040"/>
          </a:solidFill>
          <a:latin typeface="+mn-lt"/>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kern="1200">
          <a:solidFill>
            <a:srgbClr val="404040"/>
          </a:solidFill>
          <a:latin typeface="+mn-lt"/>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kern="1200">
          <a:solidFill>
            <a:srgbClr val="404040"/>
          </a:solidFill>
          <a:latin typeface="+mn-lt"/>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kern="1200">
          <a:solidFill>
            <a:srgbClr val="404040"/>
          </a:solidFill>
          <a:latin typeface="+mn-lt"/>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kern="1200">
          <a:solidFill>
            <a:srgbClr val="404040"/>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icholas.Ortiz@sri.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ectacenter.org/eco/pages/videos.as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hyperlink" Target="https://ectacenter.org/~pdfs/eco/three-child-outcomes-breadth.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quiz-time-quiz-time-answer-sign-2453148/"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nbC-cQZ9N_0"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ectacenter.org/eco/assets/pdfs/childoutcomeshighlights.pdf"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dasycenter.org/data-leadership-competencies-for-part-c-and-part-b-619/"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asycenter.org/take-a-look-at-your-child-outcomes-data-profile/" TargetMode="External"/><Relationship Id="rId7" Type="http://schemas.openxmlformats.org/officeDocument/2006/relationships/hyperlink" Target="https://ectacenter.org/resources/communities.asp"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dasycenter.org/spp-apr-basics-what-you-need-to-know/" TargetMode="External"/><Relationship Id="rId5" Type="http://schemas.openxmlformats.org/officeDocument/2006/relationships/hyperlink" Target="https://ectacenter.org/~pdfs/eco/DataQualityTalkingPoints.pdf" TargetMode="External"/><Relationship Id="rId4" Type="http://schemas.openxmlformats.org/officeDocument/2006/relationships/hyperlink" Target="https://dasycenter.org/wp-content/uploads/2021/11/DaSy_APRDataDisruptionConsiderations_Acc.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ectacenter.org/eco/pages/cosps.asp"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ectacenter.org/eco/pages/cos.asp" TargetMode="External"/><Relationship Id="rId5" Type="http://schemas.openxmlformats.org/officeDocument/2006/relationships/hyperlink" Target="http://ectacenter.org/eco/pages/cospd.asp" TargetMode="External"/><Relationship Id="rId4" Type="http://schemas.openxmlformats.org/officeDocument/2006/relationships/hyperlink" Target="https://www.google.com/url?client=internal-element-cse&amp;cx=001354871196560068277:y9vhkvi_rsy&amp;q=https://ectacenter.org/~pdfs/eco/COS_Age_Anchoring_Guidance.pdf&amp;sa=U&amp;ved=2ahUKEwi_pcP8s8T6AhVcMEQIHc8NBf8QFnoECAAQAQ&amp;usg=AOvVaw3gijGFdREywweLheE3kGA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urldefense.us/v3/__https:/ectacenter.org/eco/pages/iep-eco-integration-cohort-application-2023.asp__;!!Nv3xtKNH_4uope0!joknaSr7qndiLLbvOh6cLvZCG5NzfSyvymmlDoXTa1Xh56lOl4bwiFmkp-W4GGxQmRnAQo-B3uNpC7Ily-T7NonfRDvL$"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https://ectacenter.org/contact/state-assignments.asp" TargetMode="External"/><Relationship Id="rId2" Type="http://schemas.openxmlformats.org/officeDocument/2006/relationships/hyperlink" Target="https://dasycenter.org/technical-assistance/state-technical-assistance-liaisons/" TargetMode="Externa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hyperlink" Target="mailto:Nicholas.Ortiz@sri.co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dasycenter.org/tag/child-outcomes"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ectacenter.org/eco/pages/childoutcomes.asp"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ectacenter.org/eco/assets/pdfs/ECO_Outcomes_4-13-05.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819C4B-2152-412A-3AF4-461DCF297903}"/>
              </a:ext>
            </a:extLst>
          </p:cNvPr>
          <p:cNvSpPr>
            <a:spLocks noGrp="1"/>
          </p:cNvSpPr>
          <p:nvPr>
            <p:ph type="ctrTitle"/>
          </p:nvPr>
        </p:nvSpPr>
        <p:spPr>
          <a:xfrm>
            <a:off x="495300" y="2145711"/>
            <a:ext cx="11103142" cy="1841842"/>
          </a:xfrm>
        </p:spPr>
        <p:txBody>
          <a:bodyPr>
            <a:noAutofit/>
          </a:bodyPr>
          <a:lstStyle/>
          <a:p>
            <a:r>
              <a:rPr lang="en-US" sz="4000" dirty="0">
                <a:latin typeface="Arial"/>
                <a:cs typeface="Arial"/>
              </a:rPr>
              <a:t>Early Childhood Results Matter: </a:t>
            </a:r>
            <a:br>
              <a:rPr lang="en-US" sz="4000" dirty="0">
                <a:latin typeface="Arial"/>
                <a:cs typeface="Arial"/>
              </a:rPr>
            </a:br>
            <a:r>
              <a:rPr lang="en-US" sz="4000" dirty="0">
                <a:latin typeface="Arial"/>
                <a:cs typeface="Arial"/>
              </a:rPr>
              <a:t>Understanding Preschool Child Outcomes Data</a:t>
            </a:r>
            <a:endParaRPr lang="en-US" sz="4000" dirty="0"/>
          </a:p>
        </p:txBody>
      </p:sp>
      <p:sp>
        <p:nvSpPr>
          <p:cNvPr id="2" name="Subtitle 1">
            <a:extLst>
              <a:ext uri="{FF2B5EF4-FFF2-40B4-BE49-F238E27FC236}">
                <a16:creationId xmlns:a16="http://schemas.microsoft.com/office/drawing/2014/main" id="{D0BBFBE6-B17E-3AF8-D66A-6E1BA38AEE0B}"/>
              </a:ext>
            </a:extLst>
          </p:cNvPr>
          <p:cNvSpPr>
            <a:spLocks noGrp="1"/>
          </p:cNvSpPr>
          <p:nvPr>
            <p:ph type="subTitle" idx="1"/>
          </p:nvPr>
        </p:nvSpPr>
        <p:spPr/>
        <p:txBody>
          <a:bodyPr>
            <a:normAutofit/>
          </a:bodyPr>
          <a:lstStyle/>
          <a:p>
            <a:r>
              <a:rPr lang="en-US" dirty="0">
                <a:latin typeface="Arial"/>
                <a:cs typeface="Arial"/>
              </a:rPr>
              <a:t>Nicholas Ortiz – </a:t>
            </a:r>
            <a:r>
              <a:rPr lang="en-US" dirty="0">
                <a:latin typeface="Arial"/>
                <a:cs typeface="Arial"/>
                <a:hlinkClick r:id="rId3" tooltip="Contact Nicholas Ortiz"/>
              </a:rPr>
              <a:t>Nicholas.Ortiz@sri.com</a:t>
            </a:r>
            <a:r>
              <a:rPr lang="en-US" dirty="0">
                <a:latin typeface="Arial"/>
                <a:cs typeface="Arial"/>
              </a:rPr>
              <a:t> </a:t>
            </a:r>
          </a:p>
          <a:p>
            <a:r>
              <a:rPr lang="en-US" dirty="0">
                <a:latin typeface="Arial"/>
                <a:cs typeface="Arial"/>
              </a:rPr>
              <a:t>NASDSE Conference (October 30, 2023)</a:t>
            </a:r>
          </a:p>
        </p:txBody>
      </p:sp>
    </p:spTree>
    <p:extLst>
      <p:ext uri="{BB962C8B-B14F-4D97-AF65-F5344CB8AC3E}">
        <p14:creationId xmlns:p14="http://schemas.microsoft.com/office/powerpoint/2010/main" val="90566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0AF232-4D10-38C0-ABF7-A689E9D11E9D}"/>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5" name="Title 4">
            <a:extLst>
              <a:ext uri="{FF2B5EF4-FFF2-40B4-BE49-F238E27FC236}">
                <a16:creationId xmlns:a16="http://schemas.microsoft.com/office/drawing/2014/main" id="{2FD704C5-E8BE-A5E4-2F8A-A9221C183B11}"/>
              </a:ext>
            </a:extLst>
          </p:cNvPr>
          <p:cNvSpPr>
            <a:spLocks noGrp="1"/>
          </p:cNvSpPr>
          <p:nvPr>
            <p:ph type="title"/>
          </p:nvPr>
        </p:nvSpPr>
        <p:spPr>
          <a:xfrm>
            <a:off x="2344057" y="190404"/>
            <a:ext cx="7503885" cy="914400"/>
          </a:xfrm>
        </p:spPr>
        <p:txBody>
          <a:bodyPr/>
          <a:lstStyle/>
          <a:p>
            <a:r>
              <a:rPr lang="en-US" dirty="0"/>
              <a:t>The Three Child Outcomes Are…</a:t>
            </a:r>
          </a:p>
        </p:txBody>
      </p:sp>
      <p:sp>
        <p:nvSpPr>
          <p:cNvPr id="9" name="Content Placeholder 4">
            <a:extLst>
              <a:ext uri="{FF2B5EF4-FFF2-40B4-BE49-F238E27FC236}">
                <a16:creationId xmlns:a16="http://schemas.microsoft.com/office/drawing/2014/main" id="{274AB690-59FE-6D56-1D9B-B8013ECAC0D9}"/>
              </a:ext>
            </a:extLst>
          </p:cNvPr>
          <p:cNvSpPr txBox="1">
            <a:spLocks/>
          </p:cNvSpPr>
          <p:nvPr/>
        </p:nvSpPr>
        <p:spPr>
          <a:xfrm>
            <a:off x="1171143" y="1114864"/>
            <a:ext cx="7903583" cy="301642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ü"/>
            </a:pPr>
            <a:r>
              <a:rPr lang="en-US" dirty="0"/>
              <a:t>Functional</a:t>
            </a:r>
          </a:p>
          <a:p>
            <a:pPr lvl="1"/>
            <a:r>
              <a:rPr lang="en-US" dirty="0"/>
              <a:t>Meaningful in the context of the child’s everyday life</a:t>
            </a:r>
          </a:p>
          <a:p>
            <a:pPr lvl="1"/>
            <a:r>
              <a:rPr lang="en-US" dirty="0"/>
              <a:t>Describe how child is using skills (not just </a:t>
            </a:r>
            <a:r>
              <a:rPr lang="en-US" i="1" dirty="0"/>
              <a:t>does a  child have a skill?</a:t>
            </a:r>
            <a:r>
              <a:rPr lang="en-US" dirty="0"/>
              <a:t>)</a:t>
            </a:r>
          </a:p>
          <a:p>
            <a:pPr>
              <a:buFont typeface="Wingdings" panose="05000000000000000000" pitchFamily="2" charset="2"/>
              <a:buChar char="ü"/>
            </a:pPr>
            <a:r>
              <a:rPr lang="en-US" dirty="0"/>
              <a:t>Intentionally broad</a:t>
            </a:r>
          </a:p>
          <a:p>
            <a:pPr>
              <a:buFont typeface="Wingdings" panose="05000000000000000000" pitchFamily="2" charset="2"/>
              <a:buChar char="ü"/>
            </a:pPr>
            <a:r>
              <a:rPr lang="en-US" dirty="0"/>
              <a:t>Cross-cutting, not domain-centric</a:t>
            </a:r>
          </a:p>
        </p:txBody>
      </p:sp>
      <p:grpSp>
        <p:nvGrpSpPr>
          <p:cNvPr id="14" name="Group 13" descr="Screenshot of Child Outcomes Step by Step video">
            <a:extLst>
              <a:ext uri="{FF2B5EF4-FFF2-40B4-BE49-F238E27FC236}">
                <a16:creationId xmlns:a16="http://schemas.microsoft.com/office/drawing/2014/main" id="{F38D3AAB-43F4-408F-40C9-E3AE49A1342B}"/>
              </a:ext>
            </a:extLst>
          </p:cNvPr>
          <p:cNvGrpSpPr/>
          <p:nvPr/>
        </p:nvGrpSpPr>
        <p:grpSpPr>
          <a:xfrm>
            <a:off x="5156316" y="3010638"/>
            <a:ext cx="7256122" cy="3434143"/>
            <a:chOff x="4264510" y="3977460"/>
            <a:chExt cx="6096000" cy="2885086"/>
          </a:xfrm>
        </p:grpSpPr>
        <p:pic>
          <p:nvPicPr>
            <p:cNvPr id="10" name="Content Placeholder 13" descr="Screenshot of the Child Outcomes Step by Step video">
              <a:extLst>
                <a:ext uri="{FF2B5EF4-FFF2-40B4-BE49-F238E27FC236}">
                  <a16:creationId xmlns:a16="http://schemas.microsoft.com/office/drawing/2014/main" id="{D8E00B7D-3380-EE52-7860-37A03513A26B}"/>
                </a:ext>
              </a:extLst>
            </p:cNvPr>
            <p:cNvPicPr>
              <a:picLocks noChangeAspect="1"/>
            </p:cNvPicPr>
            <p:nvPr/>
          </p:nvPicPr>
          <p:blipFill>
            <a:blip r:embed="rId3"/>
            <a:stretch>
              <a:fillRect/>
            </a:stretch>
          </p:blipFill>
          <p:spPr>
            <a:xfrm>
              <a:off x="5847149" y="3977460"/>
              <a:ext cx="3092137" cy="2334977"/>
            </a:xfrm>
            <a:prstGeom prst="rect">
              <a:avLst/>
            </a:prstGeom>
          </p:spPr>
        </p:pic>
        <p:sp>
          <p:nvSpPr>
            <p:cNvPr id="11" name="TextBox 10">
              <a:extLst>
                <a:ext uri="{FF2B5EF4-FFF2-40B4-BE49-F238E27FC236}">
                  <a16:creationId xmlns:a16="http://schemas.microsoft.com/office/drawing/2014/main" id="{1FA04AAB-9A43-D4F2-404A-0EFD4536EF4A}"/>
                </a:ext>
              </a:extLst>
            </p:cNvPr>
            <p:cNvSpPr txBox="1"/>
            <p:nvPr/>
          </p:nvSpPr>
          <p:spPr>
            <a:xfrm>
              <a:off x="4264510" y="6319552"/>
              <a:ext cx="6096000" cy="542994"/>
            </a:xfrm>
            <a:prstGeom prst="rect">
              <a:avLst/>
            </a:prstGeom>
            <a:noFill/>
          </p:spPr>
          <p:txBody>
            <a:bodyPr wrap="square">
              <a:spAutoFit/>
            </a:bodyPr>
            <a:lstStyle/>
            <a:p>
              <a:pPr algn="ctr"/>
              <a:r>
                <a:rPr lang="en-US" sz="1800" dirty="0">
                  <a:hlinkClick r:id="rId4" tooltip="Video: Child Outcomes Step-by-Step"/>
                </a:rPr>
                <a:t>https://ectacenter.org/eco/pages/videos.asp</a:t>
              </a:r>
              <a:endParaRPr lang="en-US" sz="1800" dirty="0"/>
            </a:p>
            <a:p>
              <a:pPr algn="ctr"/>
              <a:endParaRPr lang="en-US" sz="1800" dirty="0"/>
            </a:p>
          </p:txBody>
        </p:sp>
      </p:grpSp>
    </p:spTree>
    <p:extLst>
      <p:ext uri="{BB962C8B-B14F-4D97-AF65-F5344CB8AC3E}">
        <p14:creationId xmlns:p14="http://schemas.microsoft.com/office/powerpoint/2010/main" val="31885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18897-274B-E60B-FFC7-89C792CE5DDF}"/>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5" name="Title 4">
            <a:extLst>
              <a:ext uri="{FF2B5EF4-FFF2-40B4-BE49-F238E27FC236}">
                <a16:creationId xmlns:a16="http://schemas.microsoft.com/office/drawing/2014/main" id="{95D70D35-6C65-728B-0FCA-797772C38F96}"/>
              </a:ext>
            </a:extLst>
          </p:cNvPr>
          <p:cNvSpPr>
            <a:spLocks noGrp="1"/>
          </p:cNvSpPr>
          <p:nvPr>
            <p:ph type="title"/>
          </p:nvPr>
        </p:nvSpPr>
        <p:spPr/>
        <p:txBody>
          <a:bodyPr>
            <a:normAutofit/>
          </a:bodyPr>
          <a:lstStyle/>
          <a:p>
            <a:r>
              <a:rPr lang="en-US" sz="2600" dirty="0"/>
              <a:t>Functional Skill Bundles: Which Primary Outcome Does This Relate To?</a:t>
            </a:r>
          </a:p>
        </p:txBody>
      </p:sp>
      <p:pic>
        <p:nvPicPr>
          <p:cNvPr id="9" name="Picture 8" descr="Six &quot;skill bundles&quot;: showing interest in learning, using problem solving, engaging in purposeful play, understanding pre-academics and literacy, acquiring language to communicate, understanding questions asked and directions given.  ">
            <a:extLst>
              <a:ext uri="{FF2B5EF4-FFF2-40B4-BE49-F238E27FC236}">
                <a16:creationId xmlns:a16="http://schemas.microsoft.com/office/drawing/2014/main" id="{1FB9BD7E-ABAB-B41F-7FAE-05CD34D2B167}"/>
              </a:ext>
            </a:extLst>
          </p:cNvPr>
          <p:cNvPicPr>
            <a:picLocks noChangeAspect="1"/>
          </p:cNvPicPr>
          <p:nvPr/>
        </p:nvPicPr>
        <p:blipFill>
          <a:blip r:embed="rId3"/>
          <a:stretch>
            <a:fillRect/>
          </a:stretch>
        </p:blipFill>
        <p:spPr>
          <a:xfrm>
            <a:off x="988825" y="828073"/>
            <a:ext cx="10010974" cy="3609107"/>
          </a:xfrm>
          <a:prstGeom prst="rect">
            <a:avLst/>
          </a:prstGeom>
        </p:spPr>
      </p:pic>
      <p:sp>
        <p:nvSpPr>
          <p:cNvPr id="4" name="Content Placeholder 3">
            <a:extLst>
              <a:ext uri="{FF2B5EF4-FFF2-40B4-BE49-F238E27FC236}">
                <a16:creationId xmlns:a16="http://schemas.microsoft.com/office/drawing/2014/main" id="{3120FDB4-80D9-574E-A561-70EFE511FBC4}"/>
              </a:ext>
            </a:extLst>
          </p:cNvPr>
          <p:cNvSpPr>
            <a:spLocks noGrp="1"/>
          </p:cNvSpPr>
          <p:nvPr>
            <p:ph idx="1"/>
          </p:nvPr>
        </p:nvSpPr>
        <p:spPr>
          <a:xfrm>
            <a:off x="867229" y="4422202"/>
            <a:ext cx="8848271" cy="1751618"/>
          </a:xfrm>
        </p:spPr>
        <p:txBody>
          <a:bodyPr/>
          <a:lstStyle/>
          <a:p>
            <a:r>
              <a:rPr lang="en-US" b="1" dirty="0">
                <a:solidFill>
                  <a:schemeClr val="accent6">
                    <a:lumMod val="75000"/>
                  </a:schemeClr>
                </a:solidFill>
              </a:rPr>
              <a:t>Outcome 1: </a:t>
            </a:r>
            <a:r>
              <a:rPr lang="en-US" dirty="0">
                <a:solidFill>
                  <a:schemeClr val="accent6">
                    <a:lumMod val="75000"/>
                  </a:schemeClr>
                </a:solidFill>
              </a:rPr>
              <a:t>Positive Social-Emotional Skills?</a:t>
            </a:r>
          </a:p>
          <a:p>
            <a:r>
              <a:rPr lang="en-US" b="1" dirty="0">
                <a:solidFill>
                  <a:schemeClr val="accent6">
                    <a:lumMod val="75000"/>
                  </a:schemeClr>
                </a:solidFill>
              </a:rPr>
              <a:t>Outcome 2: </a:t>
            </a:r>
            <a:r>
              <a:rPr lang="en-US" dirty="0">
                <a:solidFill>
                  <a:schemeClr val="accent6">
                    <a:lumMod val="75000"/>
                  </a:schemeClr>
                </a:solidFill>
              </a:rPr>
              <a:t>Acquisition and Use of Knowledge and Skills?</a:t>
            </a:r>
          </a:p>
          <a:p>
            <a:r>
              <a:rPr lang="en-US" b="1" dirty="0">
                <a:solidFill>
                  <a:schemeClr val="accent6">
                    <a:lumMod val="75000"/>
                  </a:schemeClr>
                </a:solidFill>
              </a:rPr>
              <a:t>Outcome 3: </a:t>
            </a:r>
            <a:r>
              <a:rPr lang="en-US" dirty="0">
                <a:solidFill>
                  <a:schemeClr val="accent6">
                    <a:lumMod val="75000"/>
                  </a:schemeClr>
                </a:solidFill>
              </a:rPr>
              <a:t>Use of Appropriate Behavior to Meet Needs?</a:t>
            </a:r>
          </a:p>
        </p:txBody>
      </p:sp>
      <p:sp>
        <p:nvSpPr>
          <p:cNvPr id="7" name="Oval 6" descr="Circle masking the correct answer, which is Outcome 2.">
            <a:extLst>
              <a:ext uri="{FF2B5EF4-FFF2-40B4-BE49-F238E27FC236}">
                <a16:creationId xmlns:a16="http://schemas.microsoft.com/office/drawing/2014/main" id="{1709AFF3-7845-B7E9-7C72-7B674DADF752}"/>
              </a:ext>
            </a:extLst>
          </p:cNvPr>
          <p:cNvSpPr/>
          <p:nvPr/>
        </p:nvSpPr>
        <p:spPr>
          <a:xfrm>
            <a:off x="4500280" y="1389941"/>
            <a:ext cx="2387027" cy="2332132"/>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3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4C0D88-E411-07D0-595C-D071199D6F7E}"/>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3" name="Title 2">
            <a:extLst>
              <a:ext uri="{FF2B5EF4-FFF2-40B4-BE49-F238E27FC236}">
                <a16:creationId xmlns:a16="http://schemas.microsoft.com/office/drawing/2014/main" id="{A558EA8B-7D2B-DCD9-4A26-1182C18E68DB}"/>
              </a:ext>
            </a:extLst>
          </p:cNvPr>
          <p:cNvSpPr>
            <a:spLocks noGrp="1"/>
          </p:cNvSpPr>
          <p:nvPr>
            <p:ph type="title"/>
          </p:nvPr>
        </p:nvSpPr>
        <p:spPr>
          <a:xfrm>
            <a:off x="587829" y="-548904"/>
            <a:ext cx="11005457" cy="396504"/>
          </a:xfrm>
        </p:spPr>
        <p:txBody>
          <a:bodyPr>
            <a:normAutofit fontScale="90000"/>
          </a:bodyPr>
          <a:lstStyle/>
          <a:p>
            <a:r>
              <a:rPr lang="en-US"/>
              <a:t>Breadth</a:t>
            </a:r>
            <a:r>
              <a:rPr lang="en-US" baseline="0"/>
              <a:t> of Three Child Outcomes</a:t>
            </a:r>
            <a:endParaRPr lang="en-US"/>
          </a:p>
        </p:txBody>
      </p:sp>
      <p:pic>
        <p:nvPicPr>
          <p:cNvPr id="7" name="Picture 6" descr="Screenshot of an ECTA/DaSy resource: Breadth of the Three Child Outcomes. Shows various skill bundles that relate to each of the 3 child outcomes.">
            <a:extLst>
              <a:ext uri="{FF2B5EF4-FFF2-40B4-BE49-F238E27FC236}">
                <a16:creationId xmlns:a16="http://schemas.microsoft.com/office/drawing/2014/main" id="{58049F03-FA3C-4B66-04AA-CE25F3EA2048}"/>
              </a:ext>
            </a:extLst>
          </p:cNvPr>
          <p:cNvPicPr>
            <a:picLocks noChangeAspect="1"/>
          </p:cNvPicPr>
          <p:nvPr/>
        </p:nvPicPr>
        <p:blipFill>
          <a:blip r:embed="rId3"/>
          <a:stretch>
            <a:fillRect/>
          </a:stretch>
        </p:blipFill>
        <p:spPr>
          <a:xfrm>
            <a:off x="598714" y="0"/>
            <a:ext cx="5274522" cy="6886899"/>
          </a:xfrm>
          <a:prstGeom prst="rect">
            <a:avLst/>
          </a:prstGeom>
        </p:spPr>
      </p:pic>
      <p:sp>
        <p:nvSpPr>
          <p:cNvPr id="9" name="TextBox 8">
            <a:extLst>
              <a:ext uri="{FF2B5EF4-FFF2-40B4-BE49-F238E27FC236}">
                <a16:creationId xmlns:a16="http://schemas.microsoft.com/office/drawing/2014/main" id="{A2470309-C5D7-FF4F-2030-85D3C0C27494}"/>
              </a:ext>
            </a:extLst>
          </p:cNvPr>
          <p:cNvSpPr txBox="1"/>
          <p:nvPr/>
        </p:nvSpPr>
        <p:spPr>
          <a:xfrm>
            <a:off x="6157914" y="786313"/>
            <a:ext cx="5900736" cy="1323439"/>
          </a:xfrm>
          <a:prstGeom prst="rect">
            <a:avLst/>
          </a:prstGeom>
          <a:noFill/>
        </p:spPr>
        <p:txBody>
          <a:bodyPr wrap="square">
            <a:spAutoFit/>
          </a:bodyPr>
          <a:lstStyle/>
          <a:p>
            <a:r>
              <a:rPr lang="en-US" sz="2000" dirty="0"/>
              <a:t>Available at:</a:t>
            </a:r>
          </a:p>
          <a:p>
            <a:r>
              <a:rPr lang="en-US" sz="2000" dirty="0">
                <a:hlinkClick r:id="rId4" tooltip="Breadth of Three Child Outcomes"/>
              </a:rPr>
              <a:t>https://ectacenter.org/~pdfs/eco/three-child-outcomes-breadth.pdf</a:t>
            </a:r>
            <a:endParaRPr lang="en-US" sz="2000" dirty="0"/>
          </a:p>
          <a:p>
            <a:endParaRPr lang="en-US" sz="2000" dirty="0"/>
          </a:p>
        </p:txBody>
      </p:sp>
      <p:pic>
        <p:nvPicPr>
          <p:cNvPr id="5" name="Picture 4" descr="Qr code for the Breadth of the&#10;Three Child Outcomes.">
            <a:extLst>
              <a:ext uri="{FF2B5EF4-FFF2-40B4-BE49-F238E27FC236}">
                <a16:creationId xmlns:a16="http://schemas.microsoft.com/office/drawing/2014/main" id="{884ACB4C-40D9-763F-E679-99169444DD72}"/>
              </a:ext>
            </a:extLst>
          </p:cNvPr>
          <p:cNvPicPr>
            <a:picLocks noChangeAspect="1"/>
          </p:cNvPicPr>
          <p:nvPr/>
        </p:nvPicPr>
        <p:blipFill rotWithShape="1">
          <a:blip r:embed="rId5"/>
          <a:srcRect l="9119" t="9575" r="8411" b="8947"/>
          <a:stretch/>
        </p:blipFill>
        <p:spPr>
          <a:xfrm>
            <a:off x="7264400" y="2209799"/>
            <a:ext cx="3522133" cy="3479801"/>
          </a:xfrm>
          <a:prstGeom prst="rect">
            <a:avLst/>
          </a:prstGeom>
        </p:spPr>
      </p:pic>
    </p:spTree>
    <p:extLst>
      <p:ext uri="{BB962C8B-B14F-4D97-AF65-F5344CB8AC3E}">
        <p14:creationId xmlns:p14="http://schemas.microsoft.com/office/powerpoint/2010/main" val="182375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004FA-5507-5E45-A6AB-3BE338584C6A}"/>
              </a:ext>
            </a:extLst>
          </p:cNvPr>
          <p:cNvSpPr>
            <a:spLocks noGrp="1"/>
          </p:cNvSpPr>
          <p:nvPr>
            <p:ph type="title"/>
          </p:nvPr>
        </p:nvSpPr>
        <p:spPr/>
        <p:txBody>
          <a:bodyPr/>
          <a:lstStyle/>
          <a:p>
            <a:r>
              <a:rPr lang="en-US" dirty="0"/>
              <a:t>What Data Are Reported to OSEP?</a:t>
            </a:r>
          </a:p>
        </p:txBody>
      </p:sp>
    </p:spTree>
    <p:extLst>
      <p:ext uri="{BB962C8B-B14F-4D97-AF65-F5344CB8AC3E}">
        <p14:creationId xmlns:p14="http://schemas.microsoft.com/office/powerpoint/2010/main" val="233768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829400-F840-2DE9-10B4-87987208C085}"/>
              </a:ext>
            </a:extLst>
          </p:cNvPr>
          <p:cNvSpPr>
            <a:spLocks noGrp="1"/>
          </p:cNvSpPr>
          <p:nvPr>
            <p:ph type="sldNum" sz="quarter" idx="4"/>
          </p:nvPr>
        </p:nvSpPr>
        <p:spPr/>
        <p:txBody>
          <a:bodyPr/>
          <a:lstStyle/>
          <a:p>
            <a:fld id="{8FF8BE51-C3B0-9B4F-9A06-4F809A9A7941}" type="slidenum">
              <a:rPr lang="en-US" smtClean="0"/>
              <a:pPr/>
              <a:t>14</a:t>
            </a:fld>
            <a:endParaRPr lang="en-US"/>
          </a:p>
        </p:txBody>
      </p:sp>
      <p:pic>
        <p:nvPicPr>
          <p:cNvPr id="7" name="Picture 6" descr="Quiz time">
            <a:extLst>
              <a:ext uri="{FF2B5EF4-FFF2-40B4-BE49-F238E27FC236}">
                <a16:creationId xmlns:a16="http://schemas.microsoft.com/office/drawing/2014/main" id="{7F440E3F-86ED-F5F7-11BA-0843D9B76E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97018" y="1681328"/>
            <a:ext cx="5079882" cy="2576982"/>
          </a:xfrm>
          <a:prstGeom prst="rect">
            <a:avLst/>
          </a:prstGeom>
        </p:spPr>
      </p:pic>
      <p:sp>
        <p:nvSpPr>
          <p:cNvPr id="5" name="Title 4">
            <a:extLst>
              <a:ext uri="{FF2B5EF4-FFF2-40B4-BE49-F238E27FC236}">
                <a16:creationId xmlns:a16="http://schemas.microsoft.com/office/drawing/2014/main" id="{9BB96E45-E359-2F4C-1A21-9EBDE6929A18}"/>
              </a:ext>
            </a:extLst>
          </p:cNvPr>
          <p:cNvSpPr>
            <a:spLocks noGrp="1"/>
          </p:cNvSpPr>
          <p:nvPr>
            <p:ph type="title"/>
          </p:nvPr>
        </p:nvSpPr>
        <p:spPr>
          <a:xfrm>
            <a:off x="6513404" y="645640"/>
            <a:ext cx="5282962" cy="914400"/>
          </a:xfrm>
        </p:spPr>
        <p:txBody>
          <a:bodyPr>
            <a:normAutofit fontScale="90000"/>
          </a:bodyPr>
          <a:lstStyle/>
          <a:p>
            <a:pPr algn="l"/>
            <a:r>
              <a:rPr lang="en-US" dirty="0"/>
              <a:t>How many grand total “summary statement” indicators do states report on in the SPP/APR?</a:t>
            </a:r>
          </a:p>
        </p:txBody>
      </p:sp>
      <p:sp>
        <p:nvSpPr>
          <p:cNvPr id="4" name="Content Placeholder 3">
            <a:extLst>
              <a:ext uri="{FF2B5EF4-FFF2-40B4-BE49-F238E27FC236}">
                <a16:creationId xmlns:a16="http://schemas.microsoft.com/office/drawing/2014/main" id="{D267A154-6C1E-468F-C4C2-9E26CD55F11F}"/>
              </a:ext>
            </a:extLst>
          </p:cNvPr>
          <p:cNvSpPr>
            <a:spLocks noGrp="1"/>
          </p:cNvSpPr>
          <p:nvPr>
            <p:ph idx="1"/>
          </p:nvPr>
        </p:nvSpPr>
        <p:spPr>
          <a:xfrm>
            <a:off x="7362489" y="2491771"/>
            <a:ext cx="2463800" cy="2823564"/>
          </a:xfrm>
        </p:spPr>
        <p:txBody>
          <a:bodyPr/>
          <a:lstStyle/>
          <a:p>
            <a:pPr marL="457200" indent="-457200">
              <a:buClr>
                <a:srgbClr val="227532"/>
              </a:buClr>
              <a:buFont typeface="+mj-lt"/>
              <a:buAutoNum type="arabicPeriod"/>
            </a:pPr>
            <a:r>
              <a:rPr lang="en-US" dirty="0"/>
              <a:t>2</a:t>
            </a:r>
          </a:p>
          <a:p>
            <a:pPr marL="457200" indent="-457200">
              <a:buClr>
                <a:srgbClr val="227532"/>
              </a:buClr>
              <a:buFont typeface="+mj-lt"/>
              <a:buAutoNum type="arabicPeriod"/>
            </a:pPr>
            <a:r>
              <a:rPr lang="en-US" dirty="0"/>
              <a:t>3</a:t>
            </a:r>
          </a:p>
          <a:p>
            <a:pPr marL="457200" indent="-457200">
              <a:buClr>
                <a:srgbClr val="227532"/>
              </a:buClr>
              <a:buFont typeface="+mj-lt"/>
              <a:buAutoNum type="arabicPeriod"/>
            </a:pPr>
            <a:r>
              <a:rPr lang="en-US" dirty="0"/>
              <a:t>4</a:t>
            </a:r>
          </a:p>
          <a:p>
            <a:pPr marL="457200" indent="-457200">
              <a:buClr>
                <a:srgbClr val="227532"/>
              </a:buClr>
              <a:buFont typeface="+mj-lt"/>
              <a:buAutoNum type="arabicPeriod"/>
            </a:pPr>
            <a:r>
              <a:rPr lang="en-US" dirty="0"/>
              <a:t>6</a:t>
            </a:r>
          </a:p>
        </p:txBody>
      </p:sp>
      <p:sp>
        <p:nvSpPr>
          <p:cNvPr id="8" name="Rectangle 7" descr="Box indicating the correct answer (6)">
            <a:extLst>
              <a:ext uri="{FF2B5EF4-FFF2-40B4-BE49-F238E27FC236}">
                <a16:creationId xmlns:a16="http://schemas.microsoft.com/office/drawing/2014/main" id="{40833B1D-ED29-E5DE-45DF-348647EBA569}"/>
              </a:ext>
            </a:extLst>
          </p:cNvPr>
          <p:cNvSpPr/>
          <p:nvPr/>
        </p:nvSpPr>
        <p:spPr>
          <a:xfrm>
            <a:off x="6919893" y="4124817"/>
            <a:ext cx="1760855" cy="658495"/>
          </a:xfrm>
          <a:custGeom>
            <a:avLst/>
            <a:gdLst>
              <a:gd name="connsiteX0" fmla="*/ 0 w 1760855"/>
              <a:gd name="connsiteY0" fmla="*/ 0 h 658495"/>
              <a:gd name="connsiteX1" fmla="*/ 586952 w 1760855"/>
              <a:gd name="connsiteY1" fmla="*/ 0 h 658495"/>
              <a:gd name="connsiteX2" fmla="*/ 1191512 w 1760855"/>
              <a:gd name="connsiteY2" fmla="*/ 0 h 658495"/>
              <a:gd name="connsiteX3" fmla="*/ 1760855 w 1760855"/>
              <a:gd name="connsiteY3" fmla="*/ 0 h 658495"/>
              <a:gd name="connsiteX4" fmla="*/ 1760855 w 1760855"/>
              <a:gd name="connsiteY4" fmla="*/ 316078 h 658495"/>
              <a:gd name="connsiteX5" fmla="*/ 1760855 w 1760855"/>
              <a:gd name="connsiteY5" fmla="*/ 658495 h 658495"/>
              <a:gd name="connsiteX6" fmla="*/ 1138686 w 1760855"/>
              <a:gd name="connsiteY6" fmla="*/ 658495 h 658495"/>
              <a:gd name="connsiteX7" fmla="*/ 516517 w 1760855"/>
              <a:gd name="connsiteY7" fmla="*/ 658495 h 658495"/>
              <a:gd name="connsiteX8" fmla="*/ 0 w 1760855"/>
              <a:gd name="connsiteY8" fmla="*/ 658495 h 658495"/>
              <a:gd name="connsiteX9" fmla="*/ 0 w 1760855"/>
              <a:gd name="connsiteY9" fmla="*/ 316078 h 658495"/>
              <a:gd name="connsiteX10" fmla="*/ 0 w 1760855"/>
              <a:gd name="connsiteY10" fmla="*/ 0 h 6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0855" h="658495" extrusionOk="0">
                <a:moveTo>
                  <a:pt x="0" y="0"/>
                </a:moveTo>
                <a:cubicBezTo>
                  <a:pt x="259068" y="-67560"/>
                  <a:pt x="459808" y="26335"/>
                  <a:pt x="586952" y="0"/>
                </a:cubicBezTo>
                <a:cubicBezTo>
                  <a:pt x="714096" y="-26335"/>
                  <a:pt x="1039074" y="46283"/>
                  <a:pt x="1191512" y="0"/>
                </a:cubicBezTo>
                <a:cubicBezTo>
                  <a:pt x="1343950" y="-46283"/>
                  <a:pt x="1520284" y="8934"/>
                  <a:pt x="1760855" y="0"/>
                </a:cubicBezTo>
                <a:cubicBezTo>
                  <a:pt x="1773048" y="134244"/>
                  <a:pt x="1749545" y="215891"/>
                  <a:pt x="1760855" y="316078"/>
                </a:cubicBezTo>
                <a:cubicBezTo>
                  <a:pt x="1772165" y="416265"/>
                  <a:pt x="1733380" y="541856"/>
                  <a:pt x="1760855" y="658495"/>
                </a:cubicBezTo>
                <a:cubicBezTo>
                  <a:pt x="1521126" y="676884"/>
                  <a:pt x="1445961" y="631866"/>
                  <a:pt x="1138686" y="658495"/>
                </a:cubicBezTo>
                <a:cubicBezTo>
                  <a:pt x="831411" y="685124"/>
                  <a:pt x="827257" y="641827"/>
                  <a:pt x="516517" y="658495"/>
                </a:cubicBezTo>
                <a:cubicBezTo>
                  <a:pt x="205777" y="675163"/>
                  <a:pt x="248330" y="646066"/>
                  <a:pt x="0" y="658495"/>
                </a:cubicBezTo>
                <a:cubicBezTo>
                  <a:pt x="-39273" y="565250"/>
                  <a:pt x="19648" y="446201"/>
                  <a:pt x="0" y="316078"/>
                </a:cubicBezTo>
                <a:cubicBezTo>
                  <a:pt x="-19648" y="185955"/>
                  <a:pt x="14347" y="123462"/>
                  <a:pt x="0" y="0"/>
                </a:cubicBezTo>
                <a:close/>
              </a:path>
            </a:pathLst>
          </a:custGeom>
          <a:noFill/>
          <a:ln w="38100">
            <a:solidFill>
              <a:schemeClr val="accent4">
                <a:lumMod val="60000"/>
                <a:lumOff val="40000"/>
              </a:schemeClr>
            </a:solidFill>
            <a:extLst>
              <a:ext uri="{C807C97D-BFC1-408E-A445-0C87EB9F89A2}">
                <ask:lineSketchStyleProps xmlns:ask="http://schemas.microsoft.com/office/drawing/2018/sketchyshapes" sd="244596118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4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br>
              <a:rPr lang="en-US"/>
            </a:br>
            <a:endParaRPr lang="en-US"/>
          </a:p>
        </p:txBody>
      </p:sp>
      <p:sp>
        <p:nvSpPr>
          <p:cNvPr id="3" name="Title 2">
            <a:extLst>
              <a:ext uri="{FF2B5EF4-FFF2-40B4-BE49-F238E27FC236}">
                <a16:creationId xmlns:a16="http://schemas.microsoft.com/office/drawing/2014/main" id="{733AE9E5-32F0-4083-BA29-5B268193D400}"/>
              </a:ext>
            </a:extLst>
          </p:cNvPr>
          <p:cNvSpPr>
            <a:spLocks noGrp="1"/>
          </p:cNvSpPr>
          <p:nvPr>
            <p:ph type="title"/>
          </p:nvPr>
        </p:nvSpPr>
        <p:spPr/>
        <p:txBody>
          <a:bodyPr/>
          <a:lstStyle/>
          <a:p>
            <a:r>
              <a:rPr lang="en-US" dirty="0"/>
              <a:t>OSEP Progress Categories As Developmental Trajectories</a:t>
            </a:r>
          </a:p>
        </p:txBody>
      </p:sp>
      <p:grpSp>
        <p:nvGrpSpPr>
          <p:cNvPr id="31" name="Group 30" descr="Theoretical chart that shows the 5 OSEP progress categories at developmental trajectories with Age in Months along x-axis and Growth in Outcome along y-axis. Red line represents % who did not improve functioning (mostly flat). Blue line represents % who improved functioning with no change in trajectory (low continuous slope). Yellow line represents % who moved closer to functioning like same-aged peers (low slope in beginning but upward in change in trajectory over time and did not meet age expectations by exit). Green line represents % who improved functioning to that of same-aged peers (entered below age expectations but caught up to same-aged peers by exit). Purple line represents % functioning like same-aged peers (entered and exited at age expectations).">
            <a:extLst>
              <a:ext uri="{FF2B5EF4-FFF2-40B4-BE49-F238E27FC236}">
                <a16:creationId xmlns:a16="http://schemas.microsoft.com/office/drawing/2014/main" id="{2A90C72A-5311-0931-B492-7D7CA40AE54F}"/>
              </a:ext>
            </a:extLst>
          </p:cNvPr>
          <p:cNvGrpSpPr/>
          <p:nvPr/>
        </p:nvGrpSpPr>
        <p:grpSpPr>
          <a:xfrm>
            <a:off x="728509" y="1003565"/>
            <a:ext cx="6263402" cy="4849075"/>
            <a:chOff x="399109" y="953876"/>
            <a:chExt cx="6263402" cy="4849075"/>
          </a:xfrm>
        </p:grpSpPr>
        <p:cxnSp>
          <p:nvCxnSpPr>
            <p:cNvPr id="13" name="Straight Connector 12">
              <a:extLst>
                <a:ext uri="{FF2B5EF4-FFF2-40B4-BE49-F238E27FC236}">
                  <a16:creationId xmlns:a16="http://schemas.microsoft.com/office/drawing/2014/main" id="{FC2D3D1B-05D2-C76D-688A-DFF2714AAB51}"/>
                </a:ext>
              </a:extLst>
            </p:cNvPr>
            <p:cNvCxnSpPr>
              <a:cxnSpLocks/>
            </p:cNvCxnSpPr>
            <p:nvPr/>
          </p:nvCxnSpPr>
          <p:spPr>
            <a:xfrm>
              <a:off x="1413355" y="1141380"/>
              <a:ext cx="0" cy="3795962"/>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A53F1D2-0BD2-BCC2-2A34-8F40819F1AAC}"/>
                </a:ext>
              </a:extLst>
            </p:cNvPr>
            <p:cNvCxnSpPr>
              <a:cxnSpLocks/>
            </p:cNvCxnSpPr>
            <p:nvPr/>
          </p:nvCxnSpPr>
          <p:spPr>
            <a:xfrm flipH="1">
              <a:off x="1408592" y="4937342"/>
              <a:ext cx="4954630"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5D083C5-59F8-2236-CA6C-460411C93976}"/>
                </a:ext>
              </a:extLst>
            </p:cNvPr>
            <p:cNvSpPr txBox="1"/>
            <p:nvPr/>
          </p:nvSpPr>
          <p:spPr>
            <a:xfrm>
              <a:off x="1292137" y="5003759"/>
              <a:ext cx="5370374" cy="369332"/>
            </a:xfrm>
            <a:prstGeom prst="rect">
              <a:avLst/>
            </a:prstGeom>
            <a:noFill/>
          </p:spPr>
          <p:txBody>
            <a:bodyPr wrap="square" rtlCol="0">
              <a:spAutoFit/>
            </a:bodyPr>
            <a:lstStyle/>
            <a:p>
              <a:r>
                <a:rPr lang="en-US" dirty="0"/>
                <a:t>0    6   12   18   24   30   36   42   48   54   60   66</a:t>
              </a:r>
            </a:p>
          </p:txBody>
        </p:sp>
        <p:sp>
          <p:nvSpPr>
            <p:cNvPr id="18" name="TextBox 17">
              <a:extLst>
                <a:ext uri="{FF2B5EF4-FFF2-40B4-BE49-F238E27FC236}">
                  <a16:creationId xmlns:a16="http://schemas.microsoft.com/office/drawing/2014/main" id="{4ECC5088-FB22-6E98-11F1-C3EBA620CA27}"/>
                </a:ext>
              </a:extLst>
            </p:cNvPr>
            <p:cNvSpPr txBox="1"/>
            <p:nvPr/>
          </p:nvSpPr>
          <p:spPr>
            <a:xfrm>
              <a:off x="863566" y="953876"/>
              <a:ext cx="473903" cy="4247317"/>
            </a:xfrm>
            <a:prstGeom prst="rect">
              <a:avLst/>
            </a:prstGeom>
            <a:noFill/>
          </p:spPr>
          <p:txBody>
            <a:bodyPr wrap="square" rtlCol="0">
              <a:spAutoFit/>
            </a:bodyPr>
            <a:lstStyle/>
            <a:p>
              <a:r>
                <a:rPr lang="en-US" dirty="0"/>
                <a:t>70</a:t>
              </a:r>
            </a:p>
            <a:p>
              <a:endParaRPr lang="en-US" dirty="0"/>
            </a:p>
            <a:p>
              <a:r>
                <a:rPr lang="en-US" dirty="0"/>
                <a:t>60</a:t>
              </a:r>
            </a:p>
            <a:p>
              <a:endParaRPr lang="en-US" dirty="0"/>
            </a:p>
            <a:p>
              <a:r>
                <a:rPr lang="en-US" dirty="0"/>
                <a:t>50</a:t>
              </a:r>
            </a:p>
            <a:p>
              <a:endParaRPr lang="en-US" dirty="0"/>
            </a:p>
            <a:p>
              <a:r>
                <a:rPr lang="en-US" dirty="0"/>
                <a:t>40</a:t>
              </a:r>
            </a:p>
            <a:p>
              <a:endParaRPr lang="en-US" dirty="0"/>
            </a:p>
            <a:p>
              <a:r>
                <a:rPr lang="en-US" dirty="0"/>
                <a:t>30</a:t>
              </a:r>
            </a:p>
            <a:p>
              <a:endParaRPr lang="en-US" dirty="0"/>
            </a:p>
            <a:p>
              <a:r>
                <a:rPr lang="en-US" dirty="0"/>
                <a:t>20</a:t>
              </a:r>
            </a:p>
            <a:p>
              <a:endParaRPr lang="en-US" dirty="0"/>
            </a:p>
            <a:p>
              <a:r>
                <a:rPr lang="en-US" dirty="0"/>
                <a:t>10</a:t>
              </a:r>
            </a:p>
            <a:p>
              <a:endParaRPr lang="en-US" dirty="0"/>
            </a:p>
            <a:p>
              <a:r>
                <a:rPr lang="en-US" dirty="0"/>
                <a:t>0</a:t>
              </a:r>
            </a:p>
          </p:txBody>
        </p:sp>
        <p:sp>
          <p:nvSpPr>
            <p:cNvPr id="20" name="TextBox 19">
              <a:extLst>
                <a:ext uri="{FF2B5EF4-FFF2-40B4-BE49-F238E27FC236}">
                  <a16:creationId xmlns:a16="http://schemas.microsoft.com/office/drawing/2014/main" id="{5482271A-B6B4-F2D7-685E-07A219D47E0B}"/>
                </a:ext>
              </a:extLst>
            </p:cNvPr>
            <p:cNvSpPr txBox="1"/>
            <p:nvPr/>
          </p:nvSpPr>
          <p:spPr>
            <a:xfrm rot="16200000">
              <a:off x="-646149" y="2854695"/>
              <a:ext cx="2459848" cy="369332"/>
            </a:xfrm>
            <a:prstGeom prst="rect">
              <a:avLst/>
            </a:prstGeom>
            <a:noFill/>
          </p:spPr>
          <p:txBody>
            <a:bodyPr wrap="square" rtlCol="0">
              <a:spAutoFit/>
            </a:bodyPr>
            <a:lstStyle/>
            <a:p>
              <a:r>
                <a:rPr lang="en-US" b="1" dirty="0"/>
                <a:t>Growth in Outcome</a:t>
              </a:r>
            </a:p>
          </p:txBody>
        </p:sp>
        <p:sp>
          <p:nvSpPr>
            <p:cNvPr id="21" name="TextBox 20">
              <a:extLst>
                <a:ext uri="{FF2B5EF4-FFF2-40B4-BE49-F238E27FC236}">
                  <a16:creationId xmlns:a16="http://schemas.microsoft.com/office/drawing/2014/main" id="{9442F536-571E-5543-C9AE-4EA15C46196B}"/>
                </a:ext>
              </a:extLst>
            </p:cNvPr>
            <p:cNvSpPr txBox="1"/>
            <p:nvPr/>
          </p:nvSpPr>
          <p:spPr>
            <a:xfrm>
              <a:off x="2830412" y="5433619"/>
              <a:ext cx="3260144" cy="369332"/>
            </a:xfrm>
            <a:prstGeom prst="rect">
              <a:avLst/>
            </a:prstGeom>
            <a:noFill/>
          </p:spPr>
          <p:txBody>
            <a:bodyPr wrap="square" rtlCol="0">
              <a:spAutoFit/>
            </a:bodyPr>
            <a:lstStyle/>
            <a:p>
              <a:r>
                <a:rPr lang="en-US" b="1" dirty="0"/>
                <a:t>Age in Months</a:t>
              </a:r>
            </a:p>
          </p:txBody>
        </p:sp>
        <p:cxnSp>
          <p:nvCxnSpPr>
            <p:cNvPr id="23" name="Straight Connector 22">
              <a:extLst>
                <a:ext uri="{FF2B5EF4-FFF2-40B4-BE49-F238E27FC236}">
                  <a16:creationId xmlns:a16="http://schemas.microsoft.com/office/drawing/2014/main" id="{74CD06D6-8369-EF18-1262-A75A234A4B4C}"/>
                </a:ext>
              </a:extLst>
            </p:cNvPr>
            <p:cNvCxnSpPr/>
            <p:nvPr/>
          </p:nvCxnSpPr>
          <p:spPr>
            <a:xfrm>
              <a:off x="1418119" y="1141380"/>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CAD7927-ED12-77A0-3780-95719345531F}"/>
                </a:ext>
              </a:extLst>
            </p:cNvPr>
            <p:cNvCxnSpPr/>
            <p:nvPr/>
          </p:nvCxnSpPr>
          <p:spPr>
            <a:xfrm>
              <a:off x="1408592" y="4437813"/>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9ADCDB6-8430-B5C9-6EFF-6851CAC614CE}"/>
                </a:ext>
              </a:extLst>
            </p:cNvPr>
            <p:cNvCxnSpPr/>
            <p:nvPr/>
          </p:nvCxnSpPr>
          <p:spPr>
            <a:xfrm>
              <a:off x="1408591" y="3901282"/>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FB090F66-AD91-740E-990C-A0B398BB93BD}"/>
                </a:ext>
              </a:extLst>
            </p:cNvPr>
            <p:cNvCxnSpPr/>
            <p:nvPr/>
          </p:nvCxnSpPr>
          <p:spPr>
            <a:xfrm>
              <a:off x="1418119" y="3325084"/>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58646A6-E170-2566-3ECE-5CA63EC461B2}"/>
                </a:ext>
              </a:extLst>
            </p:cNvPr>
            <p:cNvCxnSpPr/>
            <p:nvPr/>
          </p:nvCxnSpPr>
          <p:spPr>
            <a:xfrm>
              <a:off x="1408591" y="2798991"/>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1F11CBF-2A3A-190F-E944-DD0BDE489760}"/>
                </a:ext>
              </a:extLst>
            </p:cNvPr>
            <p:cNvCxnSpPr/>
            <p:nvPr/>
          </p:nvCxnSpPr>
          <p:spPr>
            <a:xfrm>
              <a:off x="1408591" y="2247846"/>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26C001D-8F33-D48E-BC6E-AA9E3A752AE6}"/>
                </a:ext>
              </a:extLst>
            </p:cNvPr>
            <p:cNvCxnSpPr/>
            <p:nvPr/>
          </p:nvCxnSpPr>
          <p:spPr>
            <a:xfrm>
              <a:off x="1433763" y="1682087"/>
              <a:ext cx="4929459" cy="0"/>
            </a:xfrm>
            <a:prstGeom prst="line">
              <a:avLst/>
            </a:prstGeom>
            <a:ln>
              <a:solidFill>
                <a:schemeClr val="tx2">
                  <a:lumMod val="25000"/>
                  <a:lumOff val="75000"/>
                </a:schemeClr>
              </a:solidFill>
            </a:ln>
          </p:spPr>
          <p:style>
            <a:lnRef idx="1">
              <a:schemeClr val="dk1"/>
            </a:lnRef>
            <a:fillRef idx="0">
              <a:schemeClr val="dk1"/>
            </a:fillRef>
            <a:effectRef idx="0">
              <a:schemeClr val="dk1"/>
            </a:effectRef>
            <a:fontRef idx="minor">
              <a:schemeClr val="tx1"/>
            </a:fontRef>
          </p:style>
        </p:cxnSp>
      </p:grpSp>
      <p:cxnSp>
        <p:nvCxnSpPr>
          <p:cNvPr id="33" name="Straight Connector 32" descr="Purple line represents % functioning like same-aged peers (entered and exited at age expectations).">
            <a:extLst>
              <a:ext uri="{FF2B5EF4-FFF2-40B4-BE49-F238E27FC236}">
                <a16:creationId xmlns:a16="http://schemas.microsoft.com/office/drawing/2014/main" id="{59157A21-6DC7-24EE-8BA9-8EE6E793E5A4}"/>
              </a:ext>
            </a:extLst>
          </p:cNvPr>
          <p:cNvCxnSpPr/>
          <p:nvPr/>
        </p:nvCxnSpPr>
        <p:spPr>
          <a:xfrm flipV="1">
            <a:off x="1737991" y="1408077"/>
            <a:ext cx="4929459" cy="3578954"/>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57" name="Group 56" descr="Purple line represents % functioning like same-aged peers (entered and exited at age expectations).">
            <a:extLst>
              <a:ext uri="{FF2B5EF4-FFF2-40B4-BE49-F238E27FC236}">
                <a16:creationId xmlns:a16="http://schemas.microsoft.com/office/drawing/2014/main" id="{80F27630-E116-4428-9CC8-3F361F1BD71E}"/>
              </a:ext>
            </a:extLst>
          </p:cNvPr>
          <p:cNvGrpSpPr/>
          <p:nvPr/>
        </p:nvGrpSpPr>
        <p:grpSpPr>
          <a:xfrm>
            <a:off x="1742752" y="1439459"/>
            <a:ext cx="4919933" cy="3539285"/>
            <a:chOff x="1742752" y="1439459"/>
            <a:chExt cx="4919933" cy="3539285"/>
          </a:xfrm>
        </p:grpSpPr>
        <p:cxnSp>
          <p:nvCxnSpPr>
            <p:cNvPr id="48" name="Straight Connector 47">
              <a:extLst>
                <a:ext uri="{FF2B5EF4-FFF2-40B4-BE49-F238E27FC236}">
                  <a16:creationId xmlns:a16="http://schemas.microsoft.com/office/drawing/2014/main" id="{55A65D21-B569-2E4E-1633-A6CD52903401}"/>
                </a:ext>
              </a:extLst>
            </p:cNvPr>
            <p:cNvCxnSpPr>
              <a:cxnSpLocks/>
            </p:cNvCxnSpPr>
            <p:nvPr/>
          </p:nvCxnSpPr>
          <p:spPr>
            <a:xfrm flipV="1">
              <a:off x="1742752" y="3884555"/>
              <a:ext cx="2201996" cy="1094189"/>
            </a:xfrm>
            <a:prstGeom prst="line">
              <a:avLst/>
            </a:prstGeom>
            <a:ln w="38100">
              <a:prstDash val="dash"/>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741866F1-BF6F-7D26-82CF-AF90D4D36CFC}"/>
                </a:ext>
              </a:extLst>
            </p:cNvPr>
            <p:cNvCxnSpPr>
              <a:cxnSpLocks/>
            </p:cNvCxnSpPr>
            <p:nvPr/>
          </p:nvCxnSpPr>
          <p:spPr>
            <a:xfrm flipV="1">
              <a:off x="3947475" y="2387611"/>
              <a:ext cx="2017513" cy="1497285"/>
            </a:xfrm>
            <a:prstGeom prst="line">
              <a:avLst/>
            </a:prstGeom>
            <a:ln w="38100">
              <a:solidFill>
                <a:srgbClr val="227532"/>
              </a:solidFill>
              <a:prstDash val="dash"/>
            </a:ln>
          </p:spPr>
          <p:style>
            <a:lnRef idx="1">
              <a:schemeClr val="accent4"/>
            </a:lnRef>
            <a:fillRef idx="0">
              <a:schemeClr val="accent4"/>
            </a:fillRef>
            <a:effectRef idx="0">
              <a:schemeClr val="accent4"/>
            </a:effectRef>
            <a:fontRef idx="minor">
              <a:schemeClr val="tx1"/>
            </a:fontRef>
          </p:style>
        </p:cxnSp>
        <p:cxnSp>
          <p:nvCxnSpPr>
            <p:cNvPr id="53" name="Straight Connector 52" descr="Green line represents % who improved functioning to that of same-aged peers (entered below age expectations but caught up to same-aged peers by exit).">
              <a:extLst>
                <a:ext uri="{FF2B5EF4-FFF2-40B4-BE49-F238E27FC236}">
                  <a16:creationId xmlns:a16="http://schemas.microsoft.com/office/drawing/2014/main" id="{71A40D9A-5D75-942D-2373-F3DB8E9FE390}"/>
                </a:ext>
              </a:extLst>
            </p:cNvPr>
            <p:cNvCxnSpPr>
              <a:cxnSpLocks/>
            </p:cNvCxnSpPr>
            <p:nvPr/>
          </p:nvCxnSpPr>
          <p:spPr>
            <a:xfrm flipV="1">
              <a:off x="6040582" y="1439459"/>
              <a:ext cx="622103" cy="915814"/>
            </a:xfrm>
            <a:prstGeom prst="line">
              <a:avLst/>
            </a:prstGeom>
            <a:ln w="38100">
              <a:prstDash val="dash"/>
            </a:ln>
          </p:spPr>
          <p:style>
            <a:lnRef idx="1">
              <a:schemeClr val="accent4"/>
            </a:lnRef>
            <a:fillRef idx="0">
              <a:schemeClr val="accent4"/>
            </a:fillRef>
            <a:effectRef idx="0">
              <a:schemeClr val="accent4"/>
            </a:effectRef>
            <a:fontRef idx="minor">
              <a:schemeClr val="tx1"/>
            </a:fontRef>
          </p:style>
        </p:cxnSp>
      </p:grpSp>
      <p:grpSp>
        <p:nvGrpSpPr>
          <p:cNvPr id="58" name="Group 57" descr="Yellow line represents % who moved closer to functioning like same-aged peers (low slope in beginning but upward in change in trajectory over time and did not meet age expectations by exit).">
            <a:extLst>
              <a:ext uri="{FF2B5EF4-FFF2-40B4-BE49-F238E27FC236}">
                <a16:creationId xmlns:a16="http://schemas.microsoft.com/office/drawing/2014/main" id="{49BFE66A-756D-8B69-8BFB-3E0E034EE059}"/>
              </a:ext>
            </a:extLst>
          </p:cNvPr>
          <p:cNvGrpSpPr/>
          <p:nvPr/>
        </p:nvGrpSpPr>
        <p:grpSpPr>
          <a:xfrm>
            <a:off x="1733225" y="2477686"/>
            <a:ext cx="4929460" cy="2512479"/>
            <a:chOff x="1733225" y="2477686"/>
            <a:chExt cx="4929460" cy="2512479"/>
          </a:xfrm>
        </p:grpSpPr>
        <p:cxnSp>
          <p:nvCxnSpPr>
            <p:cNvPr id="44" name="Straight Connector 43">
              <a:extLst>
                <a:ext uri="{FF2B5EF4-FFF2-40B4-BE49-F238E27FC236}">
                  <a16:creationId xmlns:a16="http://schemas.microsoft.com/office/drawing/2014/main" id="{C1171CE9-CC65-1EC4-E355-8A6CD33F4622}"/>
                </a:ext>
              </a:extLst>
            </p:cNvPr>
            <p:cNvCxnSpPr>
              <a:cxnSpLocks/>
            </p:cNvCxnSpPr>
            <p:nvPr/>
          </p:nvCxnSpPr>
          <p:spPr>
            <a:xfrm flipV="1">
              <a:off x="1733225" y="4237738"/>
              <a:ext cx="2386338" cy="752427"/>
            </a:xfrm>
            <a:prstGeom prst="line">
              <a:avLst/>
            </a:prstGeom>
            <a:ln w="38100">
              <a:solidFill>
                <a:srgbClr val="BF4D00"/>
              </a:solidFill>
              <a:prstDash val="lgDashDot"/>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39A1AB9F-3737-88DC-15F0-B3E95BA5BB6C}"/>
                </a:ext>
              </a:extLst>
            </p:cNvPr>
            <p:cNvCxnSpPr>
              <a:cxnSpLocks/>
            </p:cNvCxnSpPr>
            <p:nvPr/>
          </p:nvCxnSpPr>
          <p:spPr>
            <a:xfrm flipV="1">
              <a:off x="4124326" y="2477686"/>
              <a:ext cx="2538359" cy="1750723"/>
            </a:xfrm>
            <a:prstGeom prst="line">
              <a:avLst/>
            </a:prstGeom>
            <a:ln w="38100">
              <a:solidFill>
                <a:srgbClr val="BF4D00"/>
              </a:solidFill>
              <a:prstDash val="lgDashDot"/>
            </a:ln>
          </p:spPr>
          <p:style>
            <a:lnRef idx="1">
              <a:schemeClr val="accent4"/>
            </a:lnRef>
            <a:fillRef idx="0">
              <a:schemeClr val="accent4"/>
            </a:fillRef>
            <a:effectRef idx="0">
              <a:schemeClr val="accent4"/>
            </a:effectRef>
            <a:fontRef idx="minor">
              <a:schemeClr val="tx1"/>
            </a:fontRef>
          </p:style>
        </p:cxnSp>
      </p:grpSp>
      <p:cxnSp>
        <p:nvCxnSpPr>
          <p:cNvPr id="34" name="Straight Connector 33" descr="Blue line represents % who improved functioning with no change in trajectory (low continuous slope). ">
            <a:extLst>
              <a:ext uri="{FF2B5EF4-FFF2-40B4-BE49-F238E27FC236}">
                <a16:creationId xmlns:a16="http://schemas.microsoft.com/office/drawing/2014/main" id="{0C78C466-53B8-61AB-C1ED-753FE96C8431}"/>
              </a:ext>
            </a:extLst>
          </p:cNvPr>
          <p:cNvCxnSpPr>
            <a:cxnSpLocks/>
          </p:cNvCxnSpPr>
          <p:nvPr/>
        </p:nvCxnSpPr>
        <p:spPr>
          <a:xfrm flipV="1">
            <a:off x="1742755" y="3428999"/>
            <a:ext cx="4924695" cy="1558032"/>
          </a:xfrm>
          <a:prstGeom prst="line">
            <a:avLst/>
          </a:prstGeom>
          <a:ln w="38100">
            <a:prstDash val="lgDashDotDot"/>
          </a:ln>
        </p:spPr>
        <p:style>
          <a:lnRef idx="1">
            <a:schemeClr val="accent5"/>
          </a:lnRef>
          <a:fillRef idx="0">
            <a:schemeClr val="accent5"/>
          </a:fillRef>
          <a:effectRef idx="0">
            <a:schemeClr val="accent5"/>
          </a:effectRef>
          <a:fontRef idx="minor">
            <a:schemeClr val="tx1"/>
          </a:fontRef>
        </p:style>
      </p:cxnSp>
      <p:grpSp>
        <p:nvGrpSpPr>
          <p:cNvPr id="59" name="Group 58" descr="Red line represents % who did not improve functioning (mostly flat). Blue line represents % who improved functioning with no change in trajectory (low continuous slope). ">
            <a:extLst>
              <a:ext uri="{FF2B5EF4-FFF2-40B4-BE49-F238E27FC236}">
                <a16:creationId xmlns:a16="http://schemas.microsoft.com/office/drawing/2014/main" id="{DC50C039-3685-04CB-7A44-9E8D1ADFDF0F}"/>
              </a:ext>
            </a:extLst>
          </p:cNvPr>
          <p:cNvGrpSpPr/>
          <p:nvPr/>
        </p:nvGrpSpPr>
        <p:grpSpPr>
          <a:xfrm>
            <a:off x="1742754" y="4683689"/>
            <a:ext cx="4949868" cy="303342"/>
            <a:chOff x="1742754" y="4683689"/>
            <a:chExt cx="4949868" cy="303342"/>
          </a:xfrm>
        </p:grpSpPr>
        <p:cxnSp>
          <p:nvCxnSpPr>
            <p:cNvPr id="38" name="Straight Connector 37">
              <a:extLst>
                <a:ext uri="{FF2B5EF4-FFF2-40B4-BE49-F238E27FC236}">
                  <a16:creationId xmlns:a16="http://schemas.microsoft.com/office/drawing/2014/main" id="{1D9E7099-C29F-2094-6018-ECDE9265E7E6}"/>
                </a:ext>
              </a:extLst>
            </p:cNvPr>
            <p:cNvCxnSpPr>
              <a:cxnSpLocks/>
            </p:cNvCxnSpPr>
            <p:nvPr/>
          </p:nvCxnSpPr>
          <p:spPr>
            <a:xfrm flipV="1">
              <a:off x="1742754" y="4683690"/>
              <a:ext cx="1876746" cy="303341"/>
            </a:xfrm>
            <a:prstGeom prst="line">
              <a:avLst/>
            </a:prstGeom>
            <a:ln w="38100">
              <a:solidFill>
                <a:srgbClr val="E31C3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0E73830-3676-45E4-ACB8-F21C6889E300}"/>
                </a:ext>
              </a:extLst>
            </p:cNvPr>
            <p:cNvCxnSpPr>
              <a:cxnSpLocks/>
            </p:cNvCxnSpPr>
            <p:nvPr/>
          </p:nvCxnSpPr>
          <p:spPr>
            <a:xfrm>
              <a:off x="3619499" y="4683689"/>
              <a:ext cx="3073123" cy="0"/>
            </a:xfrm>
            <a:prstGeom prst="line">
              <a:avLst/>
            </a:prstGeom>
            <a:ln w="38100">
              <a:solidFill>
                <a:srgbClr val="E31C3D"/>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583FE5D-97FD-1400-83C1-0E95CA065AD2}"/>
              </a:ext>
            </a:extLst>
          </p:cNvPr>
          <p:cNvSpPr txBox="1"/>
          <p:nvPr/>
        </p:nvSpPr>
        <p:spPr>
          <a:xfrm>
            <a:off x="7195432" y="1408077"/>
            <a:ext cx="3603577" cy="3098284"/>
          </a:xfrm>
          <a:prstGeom prst="rect">
            <a:avLst/>
          </a:prstGeom>
          <a:noFill/>
        </p:spPr>
        <p:txBody>
          <a:bodyPr wrap="square" rtlCol="0">
            <a:spAutoFit/>
          </a:bodyPr>
          <a:lstStyle/>
          <a:p>
            <a:pPr marL="342900" indent="-342900">
              <a:spcAft>
                <a:spcPts val="1000"/>
              </a:spcAft>
              <a:buClr>
                <a:srgbClr val="E31C3D"/>
              </a:buClr>
              <a:buAutoNum type="alphaLcPeriod"/>
            </a:pPr>
            <a:r>
              <a:rPr lang="en-US" dirty="0">
                <a:solidFill>
                  <a:srgbClr val="E31C3D"/>
                </a:solidFill>
              </a:rPr>
              <a:t>% Did not improve functioning</a:t>
            </a:r>
          </a:p>
          <a:p>
            <a:pPr marL="342900" indent="-342900">
              <a:spcAft>
                <a:spcPts val="1000"/>
              </a:spcAft>
              <a:buAutoNum type="alphaLcPeriod"/>
            </a:pPr>
            <a:r>
              <a:rPr lang="en-US" dirty="0">
                <a:solidFill>
                  <a:srgbClr val="0070C0"/>
                </a:solidFill>
              </a:rPr>
              <a:t>% Improved functioning, no change in trajectory</a:t>
            </a:r>
          </a:p>
          <a:p>
            <a:pPr marL="342900" indent="-342900">
              <a:spcAft>
                <a:spcPts val="1000"/>
              </a:spcAft>
              <a:buAutoNum type="alphaLcPeriod"/>
            </a:pPr>
            <a:r>
              <a:rPr lang="en-US" dirty="0">
                <a:solidFill>
                  <a:srgbClr val="BF4D00"/>
                </a:solidFill>
              </a:rPr>
              <a:t>% Moved closer to functioning like same-aged peers</a:t>
            </a:r>
          </a:p>
          <a:p>
            <a:pPr marL="342900" indent="-342900">
              <a:spcAft>
                <a:spcPts val="1000"/>
              </a:spcAft>
              <a:buAutoNum type="alphaLcPeriod"/>
            </a:pPr>
            <a:r>
              <a:rPr lang="en-US" dirty="0">
                <a:solidFill>
                  <a:srgbClr val="227532"/>
                </a:solidFill>
              </a:rPr>
              <a:t>% Improved functioning to that of same-aged peers</a:t>
            </a:r>
          </a:p>
          <a:p>
            <a:pPr marL="342900" indent="-342900">
              <a:spcAft>
                <a:spcPts val="1000"/>
              </a:spcAft>
              <a:buAutoNum type="alphaLcPeriod"/>
            </a:pPr>
            <a:r>
              <a:rPr lang="en-US" dirty="0">
                <a:solidFill>
                  <a:srgbClr val="7030A0"/>
                </a:solidFill>
              </a:rPr>
              <a:t>% Functioning like same-aged peers</a:t>
            </a:r>
          </a:p>
        </p:txBody>
      </p:sp>
      <p:grpSp>
        <p:nvGrpSpPr>
          <p:cNvPr id="62" name="Group 61" descr="Bracket indicating the percentages from the five lines sums to 100%">
            <a:extLst>
              <a:ext uri="{FF2B5EF4-FFF2-40B4-BE49-F238E27FC236}">
                <a16:creationId xmlns:a16="http://schemas.microsoft.com/office/drawing/2014/main" id="{DF6A09E4-44D7-7C3F-B31C-008763318125}"/>
              </a:ext>
            </a:extLst>
          </p:cNvPr>
          <p:cNvGrpSpPr/>
          <p:nvPr/>
        </p:nvGrpSpPr>
        <p:grpSpPr>
          <a:xfrm>
            <a:off x="10732133" y="1497121"/>
            <a:ext cx="1542763" cy="2877092"/>
            <a:chOff x="10805285" y="1497121"/>
            <a:chExt cx="1542763" cy="2877092"/>
          </a:xfrm>
        </p:grpSpPr>
        <p:sp>
          <p:nvSpPr>
            <p:cNvPr id="60" name="TextBox 59">
              <a:extLst>
                <a:ext uri="{FF2B5EF4-FFF2-40B4-BE49-F238E27FC236}">
                  <a16:creationId xmlns:a16="http://schemas.microsoft.com/office/drawing/2014/main" id="{A3481AD9-CE8D-4609-7CA9-5F0436327BF9}"/>
                </a:ext>
              </a:extLst>
            </p:cNvPr>
            <p:cNvSpPr txBox="1"/>
            <p:nvPr/>
          </p:nvSpPr>
          <p:spPr>
            <a:xfrm>
              <a:off x="11141040" y="2624316"/>
              <a:ext cx="1207008" cy="646331"/>
            </a:xfrm>
            <a:prstGeom prst="rect">
              <a:avLst/>
            </a:prstGeom>
            <a:noFill/>
          </p:spPr>
          <p:txBody>
            <a:bodyPr wrap="square" rtlCol="0">
              <a:spAutoFit/>
            </a:bodyPr>
            <a:lstStyle/>
            <a:p>
              <a:r>
                <a:rPr lang="en-US" dirty="0"/>
                <a:t>Adds up to 100%</a:t>
              </a:r>
            </a:p>
          </p:txBody>
        </p:sp>
        <p:sp>
          <p:nvSpPr>
            <p:cNvPr id="61" name="Right Brace 60">
              <a:extLst>
                <a:ext uri="{FF2B5EF4-FFF2-40B4-BE49-F238E27FC236}">
                  <a16:creationId xmlns:a16="http://schemas.microsoft.com/office/drawing/2014/main" id="{8293F781-E101-DF96-ABA2-93CAC528C6A6}"/>
                </a:ext>
              </a:extLst>
            </p:cNvPr>
            <p:cNvSpPr/>
            <p:nvPr/>
          </p:nvSpPr>
          <p:spPr>
            <a:xfrm>
              <a:off x="10805285" y="1497121"/>
              <a:ext cx="343226" cy="28770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 name="TextBox 4">
            <a:extLst>
              <a:ext uri="{FF2B5EF4-FFF2-40B4-BE49-F238E27FC236}">
                <a16:creationId xmlns:a16="http://schemas.microsoft.com/office/drawing/2014/main" id="{4EF225B3-5BC4-46A0-1DA0-54D4A8B802BA}"/>
              </a:ext>
            </a:extLst>
          </p:cNvPr>
          <p:cNvSpPr txBox="1"/>
          <p:nvPr/>
        </p:nvSpPr>
        <p:spPr>
          <a:xfrm>
            <a:off x="5695026" y="6046245"/>
            <a:ext cx="6000750" cy="707886"/>
          </a:xfrm>
          <a:prstGeom prst="rect">
            <a:avLst/>
          </a:prstGeom>
          <a:noFill/>
        </p:spPr>
        <p:txBody>
          <a:bodyPr wrap="square" rtlCol="0">
            <a:spAutoFit/>
          </a:bodyPr>
          <a:lstStyle/>
          <a:p>
            <a:pPr algn="l" fontAlgn="base"/>
            <a:r>
              <a:rPr lang="en-US" sz="2000" b="0" i="0" dirty="0">
                <a:solidFill>
                  <a:srgbClr val="003366"/>
                </a:solidFill>
                <a:effectLst/>
                <a:hlinkClick r:id="rId3" tooltip="Converting Child Outcomes Data to OSEP Progress Categories and Summary Statements"/>
              </a:rPr>
              <a:t>Converting Child Outcomes Data to OSEP Progress Categories/Summary Statements</a:t>
            </a:r>
            <a:endParaRPr lang="en-US" sz="2000" dirty="0"/>
          </a:p>
        </p:txBody>
      </p:sp>
      <p:grpSp>
        <p:nvGrpSpPr>
          <p:cNvPr id="2" name="Group 1" descr="Quotation bubble that says &quot;6 minute video&quot; pointing to URL for Converting Child Outcomes Data to OSEP Progress Categories/Summary Statements.">
            <a:extLst>
              <a:ext uri="{FF2B5EF4-FFF2-40B4-BE49-F238E27FC236}">
                <a16:creationId xmlns:a16="http://schemas.microsoft.com/office/drawing/2014/main" id="{7353F34B-8918-B80A-0361-57739D858860}"/>
              </a:ext>
            </a:extLst>
          </p:cNvPr>
          <p:cNvGrpSpPr/>
          <p:nvPr/>
        </p:nvGrpSpPr>
        <p:grpSpPr>
          <a:xfrm>
            <a:off x="10252665" y="4941506"/>
            <a:ext cx="1810072" cy="1127143"/>
            <a:chOff x="10252665" y="4941506"/>
            <a:chExt cx="1810072" cy="1127143"/>
          </a:xfrm>
        </p:grpSpPr>
        <p:sp>
          <p:nvSpPr>
            <p:cNvPr id="6" name="Speech Bubble: Oval 5">
              <a:extLst>
                <a:ext uri="{FF2B5EF4-FFF2-40B4-BE49-F238E27FC236}">
                  <a16:creationId xmlns:a16="http://schemas.microsoft.com/office/drawing/2014/main" id="{B67CAA3E-E50C-8306-787E-601B51830067}"/>
                </a:ext>
              </a:extLst>
            </p:cNvPr>
            <p:cNvSpPr/>
            <p:nvPr/>
          </p:nvSpPr>
          <p:spPr>
            <a:xfrm rot="1027657">
              <a:off x="10252665" y="4941506"/>
              <a:ext cx="1810072" cy="1127143"/>
            </a:xfrm>
            <a:prstGeom prst="wedgeEllipse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2E5449-82E1-D632-0A82-B52D48E06C32}"/>
                </a:ext>
              </a:extLst>
            </p:cNvPr>
            <p:cNvSpPr txBox="1"/>
            <p:nvPr/>
          </p:nvSpPr>
          <p:spPr>
            <a:xfrm rot="767293">
              <a:off x="10543758" y="5175232"/>
              <a:ext cx="1227886" cy="646331"/>
            </a:xfrm>
            <a:prstGeom prst="rect">
              <a:avLst/>
            </a:prstGeom>
            <a:noFill/>
          </p:spPr>
          <p:txBody>
            <a:bodyPr wrap="square" rtlCol="0">
              <a:spAutoFit/>
            </a:bodyPr>
            <a:lstStyle/>
            <a:p>
              <a:pPr algn="ctr"/>
              <a:r>
                <a:rPr lang="en-US" dirty="0"/>
                <a:t>6-minute video</a:t>
              </a:r>
            </a:p>
          </p:txBody>
        </p:sp>
      </p:grpSp>
    </p:spTree>
    <p:extLst>
      <p:ext uri="{BB962C8B-B14F-4D97-AF65-F5344CB8AC3E}">
        <p14:creationId xmlns:p14="http://schemas.microsoft.com/office/powerpoint/2010/main" val="6360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500"/>
                                        <p:tgtEl>
                                          <p:spTgt spid="11">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1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1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500"/>
                                        <p:tgtEl>
                                          <p:spTgt spid="11">
                                            <p:txEl>
                                              <p:pRg st="2" end="2"/>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10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500"/>
                                        <p:tgtEl>
                                          <p:spTgt spid="11">
                                            <p:txEl>
                                              <p:pRg st="3" end="3"/>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10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1+#ppt_w/2"/>
                                          </p:val>
                                        </p:tav>
                                        <p:tav tm="100000">
                                          <p:val>
                                            <p:strVal val="#ppt_x"/>
                                          </p:val>
                                        </p:tav>
                                      </p:tavLst>
                                    </p:anim>
                                    <p:anim calcmode="lin" valueType="num">
                                      <p:cBhvr additive="base">
                                        <p:cTn id="48"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ot; &quot;">
            <a:extLst>
              <a:ext uri="{FF2B5EF4-FFF2-40B4-BE49-F238E27FC236}">
                <a16:creationId xmlns:a16="http://schemas.microsoft.com/office/drawing/2014/main" id="{94B584AB-12F0-FC32-D740-E9CB8C7C923B}"/>
              </a:ext>
            </a:extLst>
          </p:cNvPr>
          <p:cNvPicPr>
            <a:picLocks noChangeAspect="1"/>
          </p:cNvPicPr>
          <p:nvPr/>
        </p:nvPicPr>
        <p:blipFill>
          <a:blip r:embed="rId3">
            <a:alphaModFix amt="35000"/>
          </a:blip>
          <a:stretch>
            <a:fillRect/>
          </a:stretch>
        </p:blipFill>
        <p:spPr>
          <a:xfrm>
            <a:off x="0" y="0"/>
            <a:ext cx="12192000" cy="7463041"/>
          </a:xfrm>
          <a:prstGeom prst="rect">
            <a:avLst/>
          </a:prstGeom>
        </p:spPr>
      </p:pic>
      <p:sp>
        <p:nvSpPr>
          <p:cNvPr id="2" name="Slide Number Placeholder 1">
            <a:extLst>
              <a:ext uri="{FF2B5EF4-FFF2-40B4-BE49-F238E27FC236}">
                <a16:creationId xmlns:a16="http://schemas.microsoft.com/office/drawing/2014/main" id="{8963D572-29E8-1842-AE0F-B74BAFD6A34F}"/>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3" name="Title 2">
            <a:extLst>
              <a:ext uri="{FF2B5EF4-FFF2-40B4-BE49-F238E27FC236}">
                <a16:creationId xmlns:a16="http://schemas.microsoft.com/office/drawing/2014/main" id="{17EBF462-4178-0F87-6821-734E65369A74}"/>
              </a:ext>
            </a:extLst>
          </p:cNvPr>
          <p:cNvSpPr>
            <a:spLocks noGrp="1"/>
          </p:cNvSpPr>
          <p:nvPr>
            <p:ph type="title"/>
          </p:nvPr>
        </p:nvSpPr>
        <p:spPr>
          <a:xfrm>
            <a:off x="585216" y="2624328"/>
            <a:ext cx="11005457" cy="914400"/>
          </a:xfrm>
        </p:spPr>
        <p:txBody>
          <a:bodyPr/>
          <a:lstStyle/>
          <a:p>
            <a:r>
              <a:rPr lang="en-US" sz="3200" b="1">
                <a:solidFill>
                  <a:schemeClr val="accent4">
                    <a:lumMod val="50000"/>
                  </a:schemeClr>
                </a:solidFill>
              </a:rPr>
              <a:t>5 progress categories x 3 outcomes = 15 percentages</a:t>
            </a:r>
            <a:endParaRPr lang="en-US"/>
          </a:p>
        </p:txBody>
      </p:sp>
    </p:spTree>
    <p:extLst>
      <p:ext uri="{BB962C8B-B14F-4D97-AF65-F5344CB8AC3E}">
        <p14:creationId xmlns:p14="http://schemas.microsoft.com/office/powerpoint/2010/main" val="91381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592F5-5B69-0658-A511-18CEF6924A71}"/>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5" name="Title 4">
            <a:extLst>
              <a:ext uri="{FF2B5EF4-FFF2-40B4-BE49-F238E27FC236}">
                <a16:creationId xmlns:a16="http://schemas.microsoft.com/office/drawing/2014/main" id="{01193CC1-9692-3D71-A484-CC2DE9F023B6}"/>
              </a:ext>
            </a:extLst>
          </p:cNvPr>
          <p:cNvSpPr>
            <a:spLocks noGrp="1"/>
          </p:cNvSpPr>
          <p:nvPr>
            <p:ph type="title"/>
          </p:nvPr>
        </p:nvSpPr>
        <p:spPr/>
        <p:txBody>
          <a:bodyPr/>
          <a:lstStyle/>
          <a:p>
            <a:r>
              <a:rPr lang="en-US" dirty="0"/>
              <a:t>The Summary Statements</a:t>
            </a:r>
          </a:p>
        </p:txBody>
      </p:sp>
      <p:sp>
        <p:nvSpPr>
          <p:cNvPr id="4" name="Content Placeholder 3">
            <a:extLst>
              <a:ext uri="{FF2B5EF4-FFF2-40B4-BE49-F238E27FC236}">
                <a16:creationId xmlns:a16="http://schemas.microsoft.com/office/drawing/2014/main" id="{8DD06916-3587-E174-BF1E-5410D8FD2CF2}"/>
              </a:ext>
            </a:extLst>
          </p:cNvPr>
          <p:cNvSpPr>
            <a:spLocks noGrp="1"/>
          </p:cNvSpPr>
          <p:nvPr>
            <p:ph idx="1"/>
          </p:nvPr>
        </p:nvSpPr>
        <p:spPr>
          <a:xfrm>
            <a:off x="587830" y="1368358"/>
            <a:ext cx="6824906" cy="2039050"/>
          </a:xfrm>
        </p:spPr>
        <p:txBody>
          <a:bodyPr>
            <a:normAutofit fontScale="92500"/>
          </a:bodyPr>
          <a:lstStyle/>
          <a:p>
            <a:pPr marL="514350" indent="-514350">
              <a:buClr>
                <a:srgbClr val="227532"/>
              </a:buClr>
              <a:buAutoNum type="arabicPeriod"/>
            </a:pPr>
            <a:r>
              <a:rPr lang="en-US" sz="2400" dirty="0"/>
              <a:t>Of those children who entered or exited the program below age expectations in each outcome, the percent who </a:t>
            </a:r>
            <a:r>
              <a:rPr lang="en-US" sz="2400" b="1" dirty="0">
                <a:solidFill>
                  <a:schemeClr val="accent5">
                    <a:lumMod val="75000"/>
                  </a:schemeClr>
                </a:solidFill>
              </a:rPr>
              <a:t>substantially increased their rate of growth </a:t>
            </a:r>
            <a:r>
              <a:rPr lang="en-US" sz="2400" dirty="0"/>
              <a:t>by program exit. </a:t>
            </a:r>
          </a:p>
        </p:txBody>
      </p:sp>
      <p:grpSp>
        <p:nvGrpSpPr>
          <p:cNvPr id="19" name="Group 18" descr="&quot; &quot;">
            <a:extLst>
              <a:ext uri="{FF2B5EF4-FFF2-40B4-BE49-F238E27FC236}">
                <a16:creationId xmlns:a16="http://schemas.microsoft.com/office/drawing/2014/main" id="{86E92132-567A-0BC1-70BA-EF0D087D2359}"/>
              </a:ext>
            </a:extLst>
          </p:cNvPr>
          <p:cNvGrpSpPr/>
          <p:nvPr/>
        </p:nvGrpSpPr>
        <p:grpSpPr>
          <a:xfrm>
            <a:off x="7413393" y="1609770"/>
            <a:ext cx="4140944" cy="897105"/>
            <a:chOff x="7995280" y="1614769"/>
            <a:chExt cx="4140944" cy="897105"/>
          </a:xfrm>
        </p:grpSpPr>
        <mc:AlternateContent xmlns:mc="http://schemas.openxmlformats.org/markup-compatibility/2006">
          <mc:Choice xmlns:a14="http://schemas.microsoft.com/office/drawing/2010/main" Requires="a14">
            <p:sp>
              <p:nvSpPr>
                <p:cNvPr id="6" name="TextBox 5"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EFE8C57F-63B7-DCFE-6CE3-83B0DD85DEFD}"/>
                    </a:ext>
                  </a:extLst>
                </p:cNvPr>
                <p:cNvSpPr txBox="1"/>
                <p:nvPr/>
              </p:nvSpPr>
              <p:spPr>
                <a:xfrm>
                  <a:off x="7995280" y="1614769"/>
                  <a:ext cx="2533476"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e>
                            </m:d>
                          </m:den>
                        </m:f>
                      </m:oMath>
                    </m:oMathPara>
                  </a14:m>
                  <a:endParaRPr lang="en-US" sz="2800" dirty="0">
                    <a:solidFill>
                      <a:schemeClr val="accent5">
                        <a:lumMod val="75000"/>
                      </a:schemeClr>
                    </a:solidFill>
                  </a:endParaRPr>
                </a:p>
              </p:txBody>
            </p:sp>
          </mc:Choice>
          <mc:Fallback>
            <p:sp>
              <p:nvSpPr>
                <p:cNvPr id="6" name="TextBox 5" descr="Formula: sum of progress categories c and d, divided by sum of progress categories a, b, c, and d, multiplied by 100 yields the percentage for summary statement 1.">
                  <a:extLst>
                    <a:ext uri="{FF2B5EF4-FFF2-40B4-BE49-F238E27FC236}">
                      <a16:creationId xmlns:a16="http://schemas.microsoft.com/office/drawing/2014/main" id="{EFE8C57F-63B7-DCFE-6CE3-83B0DD85DEFD}"/>
                    </a:ext>
                  </a:extLst>
                </p:cNvPr>
                <p:cNvSpPr txBox="1">
                  <a:spLocks noRot="1" noChangeAspect="1" noMove="1" noResize="1" noEditPoints="1" noAdjustHandles="1" noChangeArrowheads="1" noChangeShapeType="1" noTextEdit="1"/>
                </p:cNvSpPr>
                <p:nvPr/>
              </p:nvSpPr>
              <p:spPr>
                <a:xfrm>
                  <a:off x="7995280" y="1614769"/>
                  <a:ext cx="2533476" cy="897105"/>
                </a:xfrm>
                <a:prstGeom prst="rect">
                  <a:avLst/>
                </a:prstGeom>
                <a:blipFill>
                  <a:blip r:embed="rId3"/>
                  <a:stretch>
                    <a:fillRect r="-2163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E43C4AA-CD1F-86D0-F04A-646566C83B5D}"/>
                </a:ext>
              </a:extLst>
            </p:cNvPr>
            <p:cNvSpPr txBox="1"/>
            <p:nvPr/>
          </p:nvSpPr>
          <p:spPr>
            <a:xfrm>
              <a:off x="11073257" y="1801711"/>
              <a:ext cx="1062967" cy="523220"/>
            </a:xfrm>
            <a:prstGeom prst="rect">
              <a:avLst/>
            </a:prstGeom>
            <a:noFill/>
          </p:spPr>
          <p:txBody>
            <a:bodyPr wrap="square" rtlCol="0">
              <a:spAutoFit/>
            </a:bodyPr>
            <a:lstStyle/>
            <a:p>
              <a:r>
                <a:rPr lang="en-US" sz="2800" dirty="0">
                  <a:solidFill>
                    <a:schemeClr val="accent5">
                      <a:lumMod val="75000"/>
                    </a:schemeClr>
                  </a:solidFill>
                  <a:latin typeface="Cambria Math" panose="02040503050406030204" pitchFamily="18" charset="0"/>
                  <a:ea typeface="Cambria Math" panose="02040503050406030204" pitchFamily="18" charset="0"/>
                </a:rPr>
                <a:t>X 100</a:t>
              </a:r>
            </a:p>
          </p:txBody>
        </p:sp>
      </p:grpSp>
      <p:sp>
        <p:nvSpPr>
          <p:cNvPr id="9" name="Content Placeholder 3">
            <a:extLst>
              <a:ext uri="{FF2B5EF4-FFF2-40B4-BE49-F238E27FC236}">
                <a16:creationId xmlns:a16="http://schemas.microsoft.com/office/drawing/2014/main" id="{0B57914A-C61D-243C-AF9E-1755EA5F1437}"/>
              </a:ext>
            </a:extLst>
          </p:cNvPr>
          <p:cNvSpPr txBox="1">
            <a:spLocks/>
          </p:cNvSpPr>
          <p:nvPr/>
        </p:nvSpPr>
        <p:spPr>
          <a:xfrm>
            <a:off x="587828" y="3822085"/>
            <a:ext cx="6824906" cy="20390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514350" indent="-514350">
              <a:buClr>
                <a:srgbClr val="227532"/>
              </a:buClr>
              <a:buFont typeface="+mj-lt"/>
              <a:buAutoNum type="arabicPeriod" startAt="2"/>
            </a:pPr>
            <a:r>
              <a:rPr lang="en-US" dirty="0"/>
              <a:t>The percent of children who were </a:t>
            </a:r>
            <a:r>
              <a:rPr lang="en-US" b="1" dirty="0">
                <a:solidFill>
                  <a:schemeClr val="accent5">
                    <a:lumMod val="75000"/>
                  </a:schemeClr>
                </a:solidFill>
              </a:rPr>
              <a:t>functioning within age expectations</a:t>
            </a:r>
            <a:r>
              <a:rPr lang="en-US" dirty="0">
                <a:solidFill>
                  <a:schemeClr val="accent5">
                    <a:lumMod val="75000"/>
                  </a:schemeClr>
                </a:solidFill>
              </a:rPr>
              <a:t> </a:t>
            </a:r>
            <a:r>
              <a:rPr lang="en-US" dirty="0"/>
              <a:t>in each outcome by program exit.   </a:t>
            </a:r>
            <a:endParaRPr lang="en-US" dirty="0">
              <a:solidFill>
                <a:srgbClr val="982C78"/>
              </a:solidFill>
            </a:endParaRPr>
          </a:p>
        </p:txBody>
      </p:sp>
      <p:grpSp>
        <p:nvGrpSpPr>
          <p:cNvPr id="20" name="Group 19" descr="Formula: sum of progress categories d and e, divided by sum of progress categories a, b, c, d, and e, multiplied by 100 yields the percentage for summary statement 2.">
            <a:extLst>
              <a:ext uri="{FF2B5EF4-FFF2-40B4-BE49-F238E27FC236}">
                <a16:creationId xmlns:a16="http://schemas.microsoft.com/office/drawing/2014/main" id="{E11F86DA-0585-B72B-9547-3307683DA15F}"/>
              </a:ext>
            </a:extLst>
          </p:cNvPr>
          <p:cNvGrpSpPr/>
          <p:nvPr/>
        </p:nvGrpSpPr>
        <p:grpSpPr>
          <a:xfrm>
            <a:off x="7226965" y="4036369"/>
            <a:ext cx="5041735" cy="897105"/>
            <a:chOff x="7815729" y="3640618"/>
            <a:chExt cx="5041735" cy="897105"/>
          </a:xfrm>
        </p:grpSpPr>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D11C70A-92CD-52FB-DC64-5F66E2E64266}"/>
                    </a:ext>
                  </a:extLst>
                </p:cNvPr>
                <p:cNvSpPr txBox="1"/>
                <p:nvPr/>
              </p:nvSpPr>
              <p:spPr>
                <a:xfrm>
                  <a:off x="7815729" y="3640618"/>
                  <a:ext cx="3053593" cy="8971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solidFill>
                                  <a:schemeClr val="accent5">
                                    <a:lumMod val="75000"/>
                                  </a:schemeClr>
                                </a:solidFill>
                                <a:latin typeface="Cambria Math" panose="02040503050406030204" pitchFamily="18" charset="0"/>
                              </a:rPr>
                            </m:ctrlPr>
                          </m:fPr>
                          <m:num>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num>
                          <m:den>
                            <m:r>
                              <m:rPr>
                                <m:sty m:val="p"/>
                              </m:rPr>
                              <a:rPr lang="en-US" sz="2800" b="0" i="0" smtClean="0">
                                <a:solidFill>
                                  <a:schemeClr val="accent5">
                                    <a:lumMod val="75000"/>
                                  </a:schemeClr>
                                </a:solidFill>
                                <a:latin typeface="Cambria Math" panose="02040503050406030204" pitchFamily="18" charset="0"/>
                              </a:rPr>
                              <m:t>Total</m:t>
                            </m:r>
                            <m:d>
                              <m:dPr>
                                <m:ctrlPr>
                                  <a:rPr lang="en-US" sz="2800" i="1" smtClean="0">
                                    <a:solidFill>
                                      <a:schemeClr val="accent5">
                                        <a:lumMod val="75000"/>
                                      </a:schemeClr>
                                    </a:solidFill>
                                    <a:latin typeface="Cambria Math" panose="02040503050406030204" pitchFamily="18" charset="0"/>
                                  </a:rPr>
                                </m:ctrlPr>
                              </m:dPr>
                              <m:e>
                                <m:r>
                                  <m:rPr>
                                    <m:sty m:val="p"/>
                                  </m:rPr>
                                  <a:rPr lang="en-US" sz="2800" b="0" i="0" smtClean="0">
                                    <a:solidFill>
                                      <a:schemeClr val="accent5">
                                        <a:lumMod val="75000"/>
                                      </a:schemeClr>
                                    </a:solidFill>
                                    <a:latin typeface="Cambria Math" panose="02040503050406030204" pitchFamily="18" charset="0"/>
                                  </a:rPr>
                                  <m:t>a</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b</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c</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d</m:t>
                                </m:r>
                                <m:r>
                                  <a:rPr lang="en-US" sz="2800" b="0" i="0" smtClean="0">
                                    <a:solidFill>
                                      <a:schemeClr val="accent5">
                                        <a:lumMod val="75000"/>
                                      </a:schemeClr>
                                    </a:solidFill>
                                    <a:latin typeface="Cambria Math" panose="02040503050406030204" pitchFamily="18" charset="0"/>
                                  </a:rPr>
                                  <m:t>+</m:t>
                                </m:r>
                                <m:r>
                                  <m:rPr>
                                    <m:sty m:val="p"/>
                                  </m:rPr>
                                  <a:rPr lang="en-US" sz="2800" b="0" i="0" smtClean="0">
                                    <a:solidFill>
                                      <a:schemeClr val="accent5">
                                        <a:lumMod val="75000"/>
                                      </a:schemeClr>
                                    </a:solidFill>
                                    <a:latin typeface="Cambria Math" panose="02040503050406030204" pitchFamily="18" charset="0"/>
                                  </a:rPr>
                                  <m:t>e</m:t>
                                </m:r>
                              </m:e>
                            </m:d>
                          </m:den>
                        </m:f>
                      </m:oMath>
                    </m:oMathPara>
                  </a14:m>
                  <a:endParaRPr lang="en-US" sz="2800" dirty="0">
                    <a:solidFill>
                      <a:schemeClr val="accent5">
                        <a:lumMod val="75000"/>
                      </a:schemeClr>
                    </a:solidFill>
                  </a:endParaRPr>
                </a:p>
              </p:txBody>
            </p:sp>
          </mc:Choice>
          <mc:Fallback>
            <p:sp>
              <p:nvSpPr>
                <p:cNvPr id="7" name="TextBox 6">
                  <a:extLst>
                    <a:ext uri="{FF2B5EF4-FFF2-40B4-BE49-F238E27FC236}">
                      <a16:creationId xmlns:a16="http://schemas.microsoft.com/office/drawing/2014/main" id="{1D11C70A-92CD-52FB-DC64-5F66E2E64266}"/>
                    </a:ext>
                  </a:extLst>
                </p:cNvPr>
                <p:cNvSpPr txBox="1">
                  <a:spLocks noRot="1" noChangeAspect="1" noMove="1" noResize="1" noEditPoints="1" noAdjustHandles="1" noChangeArrowheads="1" noChangeShapeType="1" noTextEdit="1"/>
                </p:cNvSpPr>
                <p:nvPr/>
              </p:nvSpPr>
              <p:spPr>
                <a:xfrm>
                  <a:off x="7815729" y="3640618"/>
                  <a:ext cx="3053593" cy="897105"/>
                </a:xfrm>
                <a:prstGeom prst="rect">
                  <a:avLst/>
                </a:prstGeom>
                <a:blipFill>
                  <a:blip r:embed="rId4"/>
                  <a:stretch>
                    <a:fillRect l="-200" r="-2060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4AF723C-D31A-4E66-EF0B-33B080D14CD4}"/>
                </a:ext>
              </a:extLst>
            </p:cNvPr>
            <p:cNvSpPr txBox="1"/>
            <p:nvPr/>
          </p:nvSpPr>
          <p:spPr>
            <a:xfrm>
              <a:off x="11477505" y="3839752"/>
              <a:ext cx="1379959" cy="523220"/>
            </a:xfrm>
            <a:prstGeom prst="rect">
              <a:avLst/>
            </a:prstGeom>
            <a:noFill/>
          </p:spPr>
          <p:txBody>
            <a:bodyPr wrap="square" rtlCol="0">
              <a:spAutoFit/>
            </a:bodyPr>
            <a:lstStyle/>
            <a:p>
              <a:r>
                <a:rPr lang="en-US" sz="2800" dirty="0">
                  <a:solidFill>
                    <a:schemeClr val="accent5">
                      <a:lumMod val="75000"/>
                    </a:schemeClr>
                  </a:solidFill>
                  <a:latin typeface="Cambria Math" panose="02040503050406030204" pitchFamily="18" charset="0"/>
                  <a:ea typeface="Cambria Math" panose="02040503050406030204" pitchFamily="18" charset="0"/>
                </a:rPr>
                <a:t>X 100</a:t>
              </a:r>
            </a:p>
          </p:txBody>
        </p:sp>
      </p:grpSp>
    </p:spTree>
    <p:extLst>
      <p:ext uri="{BB962C8B-B14F-4D97-AF65-F5344CB8AC3E}">
        <p14:creationId xmlns:p14="http://schemas.microsoft.com/office/powerpoint/2010/main" val="41268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ot; &quot;">
            <a:extLst>
              <a:ext uri="{FF2B5EF4-FFF2-40B4-BE49-F238E27FC236}">
                <a16:creationId xmlns:a16="http://schemas.microsoft.com/office/drawing/2014/main" id="{94B584AB-12F0-FC32-D740-E9CB8C7C923B}"/>
              </a:ext>
            </a:extLst>
          </p:cNvPr>
          <p:cNvPicPr>
            <a:picLocks noChangeAspect="1"/>
          </p:cNvPicPr>
          <p:nvPr/>
        </p:nvPicPr>
        <p:blipFill>
          <a:blip r:embed="rId3">
            <a:alphaModFix amt="35000"/>
          </a:blip>
          <a:stretch>
            <a:fillRect/>
          </a:stretch>
        </p:blipFill>
        <p:spPr>
          <a:xfrm>
            <a:off x="0" y="0"/>
            <a:ext cx="12192000" cy="7463041"/>
          </a:xfrm>
          <a:prstGeom prst="rect">
            <a:avLst/>
          </a:prstGeom>
        </p:spPr>
      </p:pic>
      <p:sp>
        <p:nvSpPr>
          <p:cNvPr id="2" name="Slide Number Placeholder 1">
            <a:extLst>
              <a:ext uri="{FF2B5EF4-FFF2-40B4-BE49-F238E27FC236}">
                <a16:creationId xmlns:a16="http://schemas.microsoft.com/office/drawing/2014/main" id="{8963D572-29E8-1842-AE0F-B74BAFD6A34F}"/>
              </a:ext>
            </a:extLst>
          </p:cNvPr>
          <p:cNvSpPr>
            <a:spLocks noGrp="1"/>
          </p:cNvSpPr>
          <p:nvPr>
            <p:ph type="sldNum" sz="quarter" idx="4"/>
          </p:nvPr>
        </p:nvSpPr>
        <p:spPr/>
        <p:txBody>
          <a:bodyPr/>
          <a:lstStyle/>
          <a:p>
            <a:fld id="{8FF8BE51-C3B0-9B4F-9A06-4F809A9A7941}" type="slidenum">
              <a:rPr lang="en-US" smtClean="0"/>
              <a:pPr/>
              <a:t>18</a:t>
            </a:fld>
            <a:endParaRPr lang="en-US"/>
          </a:p>
        </p:txBody>
      </p:sp>
      <p:sp>
        <p:nvSpPr>
          <p:cNvPr id="3" name="Title 2">
            <a:extLst>
              <a:ext uri="{FF2B5EF4-FFF2-40B4-BE49-F238E27FC236}">
                <a16:creationId xmlns:a16="http://schemas.microsoft.com/office/drawing/2014/main" id="{84695091-7F03-D9C6-1AD8-D2DCABAFD3E7}"/>
              </a:ext>
            </a:extLst>
          </p:cNvPr>
          <p:cNvSpPr>
            <a:spLocks noGrp="1"/>
          </p:cNvSpPr>
          <p:nvPr>
            <p:ph type="title"/>
          </p:nvPr>
        </p:nvSpPr>
        <p:spPr>
          <a:xfrm>
            <a:off x="585216" y="2624328"/>
            <a:ext cx="11005457" cy="914400"/>
          </a:xfrm>
        </p:spPr>
        <p:txBody>
          <a:bodyPr/>
          <a:lstStyle/>
          <a:p>
            <a:r>
              <a:rPr lang="en-US" sz="3200" b="1">
                <a:solidFill>
                  <a:schemeClr val="accent4">
                    <a:lumMod val="50000"/>
                  </a:schemeClr>
                </a:solidFill>
              </a:rPr>
              <a:t>2 summary statements x 3 outcomes = 6 percentages</a:t>
            </a:r>
            <a:endParaRPr lang="en-US"/>
          </a:p>
        </p:txBody>
      </p:sp>
    </p:spTree>
    <p:extLst>
      <p:ext uri="{BB962C8B-B14F-4D97-AF65-F5344CB8AC3E}">
        <p14:creationId xmlns:p14="http://schemas.microsoft.com/office/powerpoint/2010/main" val="422879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What Approaches Do States Use to Measure Child Outcomes?</a:t>
            </a:r>
            <a:endParaRPr lang="en-US" dirty="0"/>
          </a:p>
        </p:txBody>
      </p:sp>
    </p:spTree>
    <p:extLst>
      <p:ext uri="{BB962C8B-B14F-4D97-AF65-F5344CB8AC3E}">
        <p14:creationId xmlns:p14="http://schemas.microsoft.com/office/powerpoint/2010/main" val="1285456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3F891-3291-D5A4-310A-EC404E5CF563}"/>
              </a:ext>
            </a:extLst>
          </p:cNvPr>
          <p:cNvSpPr>
            <a:spLocks noGrp="1"/>
          </p:cNvSpPr>
          <p:nvPr>
            <p:ph type="sldNum" sz="quarter" idx="4"/>
          </p:nvPr>
        </p:nvSpPr>
        <p:spPr/>
        <p:txBody>
          <a:bodyPr/>
          <a:lstStyle/>
          <a:p>
            <a:fld id="{8FF8BE51-C3B0-9B4F-9A06-4F809A9A7941}" type="slidenum">
              <a:rPr lang="en-US" smtClean="0"/>
              <a:pPr/>
              <a:t>2</a:t>
            </a:fld>
            <a:endParaRPr lang="en-US"/>
          </a:p>
        </p:txBody>
      </p:sp>
      <p:sp>
        <p:nvSpPr>
          <p:cNvPr id="5" name="Title 4">
            <a:extLst>
              <a:ext uri="{FF2B5EF4-FFF2-40B4-BE49-F238E27FC236}">
                <a16:creationId xmlns:a16="http://schemas.microsoft.com/office/drawing/2014/main" id="{C0BB051A-DB8A-1930-1105-2965C6160C87}"/>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EBA9C4EA-48CE-B7A3-61E2-4BD93E344405}"/>
              </a:ext>
            </a:extLst>
          </p:cNvPr>
          <p:cNvSpPr>
            <a:spLocks noGrp="1"/>
          </p:cNvSpPr>
          <p:nvPr>
            <p:ph idx="1"/>
          </p:nvPr>
        </p:nvSpPr>
        <p:spPr>
          <a:xfrm>
            <a:off x="1676400" y="1141380"/>
            <a:ext cx="9916884" cy="4477806"/>
          </a:xfrm>
        </p:spPr>
        <p:txBody>
          <a:bodyPr>
            <a:normAutofit fontScale="92500" lnSpcReduction="10000"/>
          </a:bodyPr>
          <a:lstStyle/>
          <a:p>
            <a:pPr marL="457200" indent="-457200">
              <a:buClr>
                <a:srgbClr val="227532"/>
              </a:buClr>
              <a:buFont typeface="+mj-lt"/>
              <a:buAutoNum type="arabicPeriod"/>
            </a:pPr>
            <a:r>
              <a:rPr lang="en-US" dirty="0"/>
              <a:t>Why collect child outcomes data?</a:t>
            </a:r>
          </a:p>
          <a:p>
            <a:pPr marL="457200" indent="-457200">
              <a:buClr>
                <a:srgbClr val="227532"/>
              </a:buClr>
              <a:buFont typeface="+mj-lt"/>
              <a:buAutoNum type="arabicPeriod"/>
            </a:pPr>
            <a:r>
              <a:rPr lang="en-US" dirty="0"/>
              <a:t>History of child outcomes measurement</a:t>
            </a:r>
          </a:p>
          <a:p>
            <a:pPr marL="457200" indent="-457200">
              <a:buClr>
                <a:srgbClr val="227532"/>
              </a:buClr>
              <a:buFont typeface="+mj-lt"/>
              <a:buAutoNum type="arabicPeriod"/>
            </a:pPr>
            <a:r>
              <a:rPr lang="en-US" dirty="0"/>
              <a:t>The 3 child outcomes</a:t>
            </a:r>
          </a:p>
          <a:p>
            <a:pPr marL="457200" indent="-457200">
              <a:buClr>
                <a:srgbClr val="227532"/>
              </a:buClr>
              <a:buFont typeface="+mj-lt"/>
              <a:buAutoNum type="arabicPeriod"/>
            </a:pPr>
            <a:r>
              <a:rPr lang="en-US" dirty="0"/>
              <a:t>Reporting requirements</a:t>
            </a:r>
          </a:p>
          <a:p>
            <a:pPr marL="457200" indent="-457200">
              <a:buClr>
                <a:srgbClr val="227532"/>
              </a:buClr>
              <a:buFont typeface="+mj-lt"/>
              <a:buAutoNum type="arabicPeriod"/>
            </a:pPr>
            <a:r>
              <a:rPr lang="en-US" dirty="0"/>
              <a:t>Approaches to measurement</a:t>
            </a:r>
          </a:p>
          <a:p>
            <a:pPr marL="457200" indent="-457200">
              <a:buClr>
                <a:srgbClr val="227532"/>
              </a:buClr>
              <a:buFont typeface="+mj-lt"/>
              <a:buAutoNum type="arabicPeriod"/>
            </a:pPr>
            <a:r>
              <a:rPr lang="en-US" dirty="0"/>
              <a:t>National data</a:t>
            </a:r>
          </a:p>
          <a:p>
            <a:pPr marL="457200" indent="-457200">
              <a:buClr>
                <a:srgbClr val="227532"/>
              </a:buClr>
              <a:buFont typeface="+mj-lt"/>
              <a:buAutoNum type="arabicPeriod"/>
            </a:pPr>
            <a:r>
              <a:rPr lang="en-US" dirty="0"/>
              <a:t>Data quality</a:t>
            </a:r>
          </a:p>
          <a:p>
            <a:pPr marL="457200" indent="-457200">
              <a:buClr>
                <a:srgbClr val="227532"/>
              </a:buClr>
              <a:buFont typeface="+mj-lt"/>
              <a:buAutoNum type="arabicPeriod"/>
            </a:pPr>
            <a:r>
              <a:rPr lang="en-US" dirty="0"/>
              <a:t>Timeline for collection/reporting</a:t>
            </a:r>
          </a:p>
          <a:p>
            <a:pPr marL="457200" indent="-457200">
              <a:buClr>
                <a:srgbClr val="227532"/>
              </a:buClr>
              <a:buFont typeface="+mj-lt"/>
              <a:buAutoNum type="arabicPeriod"/>
            </a:pPr>
            <a:r>
              <a:rPr lang="en-US" dirty="0"/>
              <a:t>Additional resources and technical </a:t>
            </a:r>
            <a:r>
              <a:rPr lang="en-US"/>
              <a:t>assistance support</a:t>
            </a:r>
            <a:endParaRPr lang="en-US" dirty="0"/>
          </a:p>
        </p:txBody>
      </p:sp>
      <p:pic>
        <p:nvPicPr>
          <p:cNvPr id="7" name="Graphic 6" descr="&quot; &quot;">
            <a:extLst>
              <a:ext uri="{FF2B5EF4-FFF2-40B4-BE49-F238E27FC236}">
                <a16:creationId xmlns:a16="http://schemas.microsoft.com/office/drawing/2014/main" id="{0FFFBD65-FA65-EE79-116E-AE80F5DE7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2536" y="1536700"/>
            <a:ext cx="1892300" cy="1892300"/>
          </a:xfrm>
          <a:prstGeom prst="rect">
            <a:avLst/>
          </a:prstGeom>
        </p:spPr>
      </p:pic>
    </p:spTree>
    <p:extLst>
      <p:ext uri="{BB962C8B-B14F-4D97-AF65-F5344CB8AC3E}">
        <p14:creationId xmlns:p14="http://schemas.microsoft.com/office/powerpoint/2010/main" val="1339435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0DEA2D-1DAA-918F-3F25-D395B2DF9661}"/>
              </a:ext>
            </a:extLst>
          </p:cNvPr>
          <p:cNvSpPr>
            <a:spLocks noGrp="1"/>
          </p:cNvSpPr>
          <p:nvPr>
            <p:ph type="sldNum" sz="quarter" idx="4"/>
          </p:nvPr>
        </p:nvSpPr>
        <p:spPr/>
        <p:txBody>
          <a:bodyPr/>
          <a:lstStyle/>
          <a:p>
            <a:fld id="{8FF8BE51-C3B0-9B4F-9A06-4F809A9A7941}" type="slidenum">
              <a:rPr lang="en-US" smtClean="0"/>
              <a:pPr/>
              <a:t>20</a:t>
            </a:fld>
            <a:endParaRPr lang="en-US"/>
          </a:p>
        </p:txBody>
      </p:sp>
      <p:sp>
        <p:nvSpPr>
          <p:cNvPr id="5" name="Title 4">
            <a:extLst>
              <a:ext uri="{FF2B5EF4-FFF2-40B4-BE49-F238E27FC236}">
                <a16:creationId xmlns:a16="http://schemas.microsoft.com/office/drawing/2014/main" id="{BACE663C-B17B-E7D5-E171-C93794A2113C}"/>
              </a:ext>
            </a:extLst>
          </p:cNvPr>
          <p:cNvSpPr>
            <a:spLocks noGrp="1"/>
          </p:cNvSpPr>
          <p:nvPr>
            <p:ph type="title"/>
          </p:nvPr>
        </p:nvSpPr>
        <p:spPr/>
        <p:txBody>
          <a:bodyPr>
            <a:normAutofit fontScale="90000"/>
          </a:bodyPr>
          <a:lstStyle/>
          <a:p>
            <a:r>
              <a:rPr lang="en-US" dirty="0"/>
              <a:t>Approaches to Part B Preschool Child Outcomes Measurement by State (FFY 2020-21)</a:t>
            </a:r>
          </a:p>
        </p:txBody>
      </p:sp>
      <p:grpSp>
        <p:nvGrpSpPr>
          <p:cNvPr id="9" name="Group 8" descr="Legend for the state map (child outcomes summary process, publisher's online system, one tool statewide, other)">
            <a:extLst>
              <a:ext uri="{FF2B5EF4-FFF2-40B4-BE49-F238E27FC236}">
                <a16:creationId xmlns:a16="http://schemas.microsoft.com/office/drawing/2014/main" id="{7D09C983-7CB4-6DB0-A74F-B4626E6556CA}"/>
              </a:ext>
            </a:extLst>
          </p:cNvPr>
          <p:cNvGrpSpPr/>
          <p:nvPr/>
        </p:nvGrpSpPr>
        <p:grpSpPr>
          <a:xfrm>
            <a:off x="-948690" y="1985703"/>
            <a:ext cx="5069515" cy="1911928"/>
            <a:chOff x="-948690" y="1985703"/>
            <a:chExt cx="5069515" cy="1911928"/>
          </a:xfrm>
        </p:grpSpPr>
        <p:pic>
          <p:nvPicPr>
            <p:cNvPr id="4" name="Content Placeholder 6">
              <a:extLst>
                <a:ext uri="{FF2B5EF4-FFF2-40B4-BE49-F238E27FC236}">
                  <a16:creationId xmlns:a16="http://schemas.microsoft.com/office/drawing/2014/main" id="{74BB4A8B-03BB-FF79-3D80-E347FEDE062D}"/>
                </a:ext>
              </a:extLst>
            </p:cNvPr>
            <p:cNvPicPr>
              <a:picLocks noChangeAspect="1"/>
            </p:cNvPicPr>
            <p:nvPr/>
          </p:nvPicPr>
          <p:blipFill rotWithShape="1">
            <a:blip r:embed="rId3"/>
            <a:srcRect l="-19612" t="1990" r="52083" b="85501"/>
            <a:stretch/>
          </p:blipFill>
          <p:spPr>
            <a:xfrm>
              <a:off x="-948690" y="1985703"/>
              <a:ext cx="5069515" cy="914401"/>
            </a:xfrm>
            <a:prstGeom prst="rect">
              <a:avLst/>
            </a:prstGeom>
          </p:spPr>
        </p:pic>
        <p:pic>
          <p:nvPicPr>
            <p:cNvPr id="6" name="Content Placeholder 6">
              <a:extLst>
                <a:ext uri="{FF2B5EF4-FFF2-40B4-BE49-F238E27FC236}">
                  <a16:creationId xmlns:a16="http://schemas.microsoft.com/office/drawing/2014/main" id="{A2872ACD-9790-D9D3-4CB6-1A7A95B54180}"/>
                </a:ext>
              </a:extLst>
            </p:cNvPr>
            <p:cNvPicPr>
              <a:picLocks noChangeAspect="1"/>
            </p:cNvPicPr>
            <p:nvPr/>
          </p:nvPicPr>
          <p:blipFill rotWithShape="1">
            <a:blip r:embed="rId3"/>
            <a:srcRect l="49269" t="1693" r="19612" b="84660"/>
            <a:stretch/>
          </p:blipFill>
          <p:spPr>
            <a:xfrm>
              <a:off x="527810" y="2900105"/>
              <a:ext cx="2336256" cy="997526"/>
            </a:xfrm>
            <a:prstGeom prst="rect">
              <a:avLst/>
            </a:prstGeom>
          </p:spPr>
        </p:pic>
      </p:grpSp>
      <p:pic>
        <p:nvPicPr>
          <p:cNvPr id="11" name="Content Placeholder 6" descr="Color-coded map showing each state's approach to measurement.">
            <a:extLst>
              <a:ext uri="{FF2B5EF4-FFF2-40B4-BE49-F238E27FC236}">
                <a16:creationId xmlns:a16="http://schemas.microsoft.com/office/drawing/2014/main" id="{4EF3CCD3-1458-2935-6DAF-8DD8F1ACD800}"/>
              </a:ext>
            </a:extLst>
          </p:cNvPr>
          <p:cNvPicPr>
            <a:picLocks noChangeAspect="1"/>
          </p:cNvPicPr>
          <p:nvPr/>
        </p:nvPicPr>
        <p:blipFill rotWithShape="1">
          <a:blip r:embed="rId3"/>
          <a:srcRect t="20872"/>
          <a:stretch/>
        </p:blipFill>
        <p:spPr>
          <a:xfrm>
            <a:off x="4120825" y="1365504"/>
            <a:ext cx="6997989" cy="5046736"/>
          </a:xfrm>
          <a:prstGeom prst="rect">
            <a:avLst/>
          </a:prstGeom>
        </p:spPr>
      </p:pic>
    </p:spTree>
    <p:extLst>
      <p:ext uri="{BB962C8B-B14F-4D97-AF65-F5344CB8AC3E}">
        <p14:creationId xmlns:p14="http://schemas.microsoft.com/office/powerpoint/2010/main" val="146470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a:xfrm>
            <a:off x="2519150" y="1541050"/>
            <a:ext cx="7153699" cy="1887950"/>
          </a:xfrm>
        </p:spPr>
        <p:txBody>
          <a:bodyPr/>
          <a:lstStyle/>
          <a:p>
            <a:r>
              <a:rPr lang="en-US" dirty="0">
                <a:latin typeface="Arial"/>
                <a:cs typeface="Arial"/>
              </a:rPr>
              <a:t>What Do the Nationwide Data Look Like?</a:t>
            </a:r>
            <a:endParaRPr lang="en-US" dirty="0"/>
          </a:p>
        </p:txBody>
      </p:sp>
    </p:spTree>
    <p:extLst>
      <p:ext uri="{BB962C8B-B14F-4D97-AF65-F5344CB8AC3E}">
        <p14:creationId xmlns:p14="http://schemas.microsoft.com/office/powerpoint/2010/main" val="1323897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10EA4B-A8D3-835B-B797-EC067F12CBEB}"/>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22</a:t>
            </a:fld>
            <a:endParaRPr lang="en-US"/>
          </a:p>
        </p:txBody>
      </p:sp>
      <p:sp>
        <p:nvSpPr>
          <p:cNvPr id="2" name="Title 1">
            <a:extLst>
              <a:ext uri="{FF2B5EF4-FFF2-40B4-BE49-F238E27FC236}">
                <a16:creationId xmlns:a16="http://schemas.microsoft.com/office/drawing/2014/main" id="{C4758D87-50CB-4F03-81A3-B99DF8EDEC4C}"/>
              </a:ext>
            </a:extLst>
          </p:cNvPr>
          <p:cNvSpPr>
            <a:spLocks noGrp="1"/>
          </p:cNvSpPr>
          <p:nvPr>
            <p:ph type="title"/>
          </p:nvPr>
        </p:nvSpPr>
        <p:spPr>
          <a:xfrm>
            <a:off x="341586" y="286329"/>
            <a:ext cx="11508828" cy="911753"/>
          </a:xfrm>
        </p:spPr>
        <p:txBody>
          <a:bodyPr>
            <a:noAutofit/>
          </a:bodyPr>
          <a:lstStyle/>
          <a:p>
            <a:r>
              <a:rPr lang="en-US" sz="3000" dirty="0"/>
              <a:t>Part B Prescho</a:t>
            </a:r>
            <a:r>
              <a:rPr lang="en-US" sz="3000" dirty="0">
                <a:solidFill>
                  <a:srgbClr val="1D598B"/>
                </a:solidFill>
              </a:rPr>
              <a:t>o</a:t>
            </a:r>
            <a:r>
              <a:rPr lang="en-US" sz="3000" dirty="0"/>
              <a:t>l Child Outcomes Results (FFY 2020-21)</a:t>
            </a:r>
            <a:endParaRPr lang="en-US" sz="3000" dirty="0">
              <a:highlight>
                <a:srgbClr val="FFFF00"/>
              </a:highlight>
            </a:endParaRPr>
          </a:p>
        </p:txBody>
      </p:sp>
      <p:graphicFrame>
        <p:nvGraphicFramePr>
          <p:cNvPr id="17" name="Chart 16" descr="Column chart comparing national results from FFY 2020 on Summary Statement 1 (greater than expected growth) and Summary Statement 2 (exiting within age expectations) across all 3 child outcomes. Summary Statement 1 results range from 78% to 79%. Summary statement 2 results across outcomes range from 52% to 61%.">
            <a:extLst>
              <a:ext uri="{FF2B5EF4-FFF2-40B4-BE49-F238E27FC236}">
                <a16:creationId xmlns:a16="http://schemas.microsoft.com/office/drawing/2014/main" id="{FD693899-8660-7BF2-0D93-243B8A2CB3BD}"/>
              </a:ext>
            </a:extLst>
          </p:cNvPr>
          <p:cNvGraphicFramePr>
            <a:graphicFrameLocks/>
          </p:cNvGraphicFramePr>
          <p:nvPr>
            <p:extLst>
              <p:ext uri="{D42A27DB-BD31-4B8C-83A1-F6EECF244321}">
                <p14:modId xmlns:p14="http://schemas.microsoft.com/office/powerpoint/2010/main" val="2233322420"/>
              </p:ext>
            </p:extLst>
          </p:nvPr>
        </p:nvGraphicFramePr>
        <p:xfrm>
          <a:off x="874207" y="1164772"/>
          <a:ext cx="10555793" cy="43825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25F6346-04B2-B8E3-5BBE-1957ACC64832}"/>
              </a:ext>
            </a:extLst>
          </p:cNvPr>
          <p:cNvSpPr txBox="1"/>
          <p:nvPr/>
        </p:nvSpPr>
        <p:spPr>
          <a:xfrm>
            <a:off x="5574056" y="6001652"/>
            <a:ext cx="6019230" cy="400110"/>
          </a:xfrm>
          <a:prstGeom prst="rect">
            <a:avLst/>
          </a:prstGeom>
          <a:noFill/>
        </p:spPr>
        <p:txBody>
          <a:bodyPr wrap="square" rtlCol="0">
            <a:spAutoFit/>
          </a:bodyPr>
          <a:lstStyle/>
          <a:p>
            <a:r>
              <a:rPr lang="en-US" sz="2000" dirty="0">
                <a:solidFill>
                  <a:schemeClr val="tx2">
                    <a:lumMod val="75000"/>
                    <a:lumOff val="25000"/>
                  </a:schemeClr>
                </a:solidFill>
                <a:latin typeface="+mn-lt"/>
                <a:cs typeface="Arial"/>
                <a:hlinkClick r:id="rId4" tooltip="IDEA Child Outcomes Highlights for FFY 2021"/>
              </a:rPr>
              <a:t>IDEA Child Outcomes High</a:t>
            </a:r>
            <a:r>
              <a:rPr lang="en-US" sz="2000" dirty="0">
                <a:solidFill>
                  <a:srgbClr val="28549E"/>
                </a:solidFill>
                <a:latin typeface="+mn-lt"/>
                <a:cs typeface="Arial"/>
                <a:hlinkClick r:id="rId4" tooltip="IDEA Child Outcomes Highlights for FFY 2021"/>
              </a:rPr>
              <a:t>li</a:t>
            </a:r>
            <a:r>
              <a:rPr lang="en-US" sz="2000" dirty="0">
                <a:solidFill>
                  <a:schemeClr val="tx2">
                    <a:lumMod val="75000"/>
                    <a:lumOff val="25000"/>
                  </a:schemeClr>
                </a:solidFill>
                <a:latin typeface="+mn-lt"/>
                <a:cs typeface="Arial"/>
                <a:hlinkClick r:id="rId4" tooltip="IDEA Child Outcomes Highlights for FFY 2021"/>
              </a:rPr>
              <a:t>ghts for FFY2020</a:t>
            </a:r>
            <a:endParaRPr lang="en-US" sz="2000" dirty="0"/>
          </a:p>
        </p:txBody>
      </p:sp>
      <p:grpSp>
        <p:nvGrpSpPr>
          <p:cNvPr id="21" name="Group 20" descr="Quotation bubble that says &quot;25-minute video&quot; pointing to hyperlink for IDEA Child Outcomes Highlights for FFY2020">
            <a:extLst>
              <a:ext uri="{FF2B5EF4-FFF2-40B4-BE49-F238E27FC236}">
                <a16:creationId xmlns:a16="http://schemas.microsoft.com/office/drawing/2014/main" id="{D48ED181-FFD5-99A7-4391-751D1DBC7151}"/>
              </a:ext>
            </a:extLst>
          </p:cNvPr>
          <p:cNvGrpSpPr/>
          <p:nvPr/>
        </p:nvGrpSpPr>
        <p:grpSpPr>
          <a:xfrm>
            <a:off x="10721233" y="5143891"/>
            <a:ext cx="1470767" cy="1016712"/>
            <a:chOff x="8769351" y="5636036"/>
            <a:chExt cx="1470767" cy="1016712"/>
          </a:xfrm>
        </p:grpSpPr>
        <p:sp>
          <p:nvSpPr>
            <p:cNvPr id="19" name="Speech Bubble: Oval 18">
              <a:extLst>
                <a:ext uri="{FF2B5EF4-FFF2-40B4-BE49-F238E27FC236}">
                  <a16:creationId xmlns:a16="http://schemas.microsoft.com/office/drawing/2014/main" id="{7942FD1A-C7F9-015E-064D-5895476E315B}"/>
                </a:ext>
              </a:extLst>
            </p:cNvPr>
            <p:cNvSpPr/>
            <p:nvPr/>
          </p:nvSpPr>
          <p:spPr>
            <a:xfrm rot="1980000">
              <a:off x="8769351" y="5636036"/>
              <a:ext cx="1470767" cy="1016712"/>
            </a:xfrm>
            <a:prstGeom prst="wedgeEllipse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10A8BA9-5371-7305-137A-DAE12A5ACCB5}"/>
                </a:ext>
              </a:extLst>
            </p:cNvPr>
            <p:cNvSpPr txBox="1"/>
            <p:nvPr/>
          </p:nvSpPr>
          <p:spPr>
            <a:xfrm rot="1620000">
              <a:off x="8890243" y="5821225"/>
              <a:ext cx="1228978" cy="646332"/>
            </a:xfrm>
            <a:prstGeom prst="rect">
              <a:avLst/>
            </a:prstGeom>
            <a:noFill/>
          </p:spPr>
          <p:txBody>
            <a:bodyPr wrap="square" rtlCol="0">
              <a:spAutoFit/>
            </a:bodyPr>
            <a:lstStyle/>
            <a:p>
              <a:pPr algn="ctr"/>
              <a:r>
                <a:rPr lang="en-US" dirty="0"/>
                <a:t>25-minute video</a:t>
              </a:r>
            </a:p>
          </p:txBody>
        </p:sp>
      </p:grpSp>
    </p:spTree>
    <p:extLst>
      <p:ext uri="{BB962C8B-B14F-4D97-AF65-F5344CB8AC3E}">
        <p14:creationId xmlns:p14="http://schemas.microsoft.com/office/powerpoint/2010/main" val="42546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4F84F80-6723-5639-160B-94CBB28F28F6}"/>
              </a:ext>
            </a:extLst>
          </p:cNvPr>
          <p:cNvSpPr>
            <a:spLocks noGrp="1"/>
          </p:cNvSpPr>
          <p:nvPr>
            <p:ph type="sldNum" sz="quarter" idx="4"/>
          </p:nvPr>
        </p:nvSpPr>
        <p:spPr/>
        <p:txBody>
          <a:bodyPr/>
          <a:lstStyle/>
          <a:p>
            <a:fld id="{8FF8BE51-C3B0-9B4F-9A06-4F809A9A7941}" type="slidenum">
              <a:rPr lang="en-US" smtClean="0"/>
              <a:pPr/>
              <a:t>23</a:t>
            </a:fld>
            <a:endParaRPr lang="en-US"/>
          </a:p>
        </p:txBody>
      </p:sp>
      <p:sp>
        <p:nvSpPr>
          <p:cNvPr id="9" name="Title 8">
            <a:extLst>
              <a:ext uri="{FF2B5EF4-FFF2-40B4-BE49-F238E27FC236}">
                <a16:creationId xmlns:a16="http://schemas.microsoft.com/office/drawing/2014/main" id="{2B8F13F8-25AA-491D-A5AC-D795A97B12C3}"/>
              </a:ext>
            </a:extLst>
          </p:cNvPr>
          <p:cNvSpPr>
            <a:spLocks noGrp="1"/>
          </p:cNvSpPr>
          <p:nvPr>
            <p:ph type="title"/>
          </p:nvPr>
        </p:nvSpPr>
        <p:spPr>
          <a:xfrm>
            <a:off x="2081438" y="276418"/>
            <a:ext cx="8018235" cy="914400"/>
          </a:xfrm>
        </p:spPr>
        <p:txBody>
          <a:bodyPr>
            <a:normAutofit fontScale="90000"/>
          </a:bodyPr>
          <a:lstStyle/>
          <a:p>
            <a:r>
              <a:rPr lang="en-US" dirty="0"/>
              <a:t>The Pandemic’s Impact </a:t>
            </a:r>
            <a:r>
              <a:rPr lang="en-US"/>
              <a:t>on the Number </a:t>
            </a:r>
            <a:r>
              <a:rPr lang="en-US" dirty="0"/>
              <a:t>of Children </a:t>
            </a:r>
            <a:r>
              <a:rPr lang="en-US"/>
              <a:t>in the Child </a:t>
            </a:r>
            <a:r>
              <a:rPr lang="en-US" dirty="0"/>
              <a:t>Outcomes Data Collection</a:t>
            </a:r>
          </a:p>
        </p:txBody>
      </p:sp>
      <p:sp>
        <p:nvSpPr>
          <p:cNvPr id="3" name="TextBox 2">
            <a:extLst>
              <a:ext uri="{FF2B5EF4-FFF2-40B4-BE49-F238E27FC236}">
                <a16:creationId xmlns:a16="http://schemas.microsoft.com/office/drawing/2014/main" id="{F23C1B37-2C78-7507-DDA3-1D9ECEF6A918}"/>
              </a:ext>
            </a:extLst>
          </p:cNvPr>
          <p:cNvSpPr txBox="1"/>
          <p:nvPr/>
        </p:nvSpPr>
        <p:spPr>
          <a:xfrm>
            <a:off x="1755837" y="1555235"/>
            <a:ext cx="8669438" cy="744995"/>
          </a:xfrm>
          <a:prstGeom prst="rect">
            <a:avLst/>
          </a:prstGeom>
          <a:noFill/>
          <a:ln>
            <a:solidFill>
              <a:schemeClr val="tx1">
                <a:lumMod val="65000"/>
                <a:lumOff val="35000"/>
              </a:schemeClr>
            </a:solidFill>
          </a:ln>
        </p:spPr>
        <p:txBody>
          <a:bodyPr wrap="square" lIns="91440" tIns="45720" rIns="91440" bIns="45720" anchor="t">
            <a:noAutofit/>
          </a:bodyPr>
          <a:lstStyle/>
          <a:p>
            <a:pPr>
              <a:defRPr sz="1862" b="0" i="0" u="none" strike="noStrike" kern="1200" spc="0" baseline="0">
                <a:solidFill>
                  <a:srgbClr val="000000">
                    <a:lumMod val="65000"/>
                    <a:lumOff val="35000"/>
                  </a:srgbClr>
                </a:solidFill>
                <a:latin typeface="+mn-lt"/>
                <a:ea typeface="+mn-ea"/>
                <a:cs typeface="+mn-cs"/>
              </a:defRPr>
            </a:pPr>
            <a:r>
              <a:rPr lang="en-US" sz="2000" dirty="0"/>
              <a:t>Number of children nationwide exiting </a:t>
            </a:r>
            <a:r>
              <a:rPr lang="en-US" sz="2000" b="1" dirty="0">
                <a:solidFill>
                  <a:schemeClr val="accent2">
                    <a:lumMod val="75000"/>
                  </a:schemeClr>
                </a:solidFill>
              </a:rPr>
              <a:t>Part B 619 </a:t>
            </a:r>
            <a:r>
              <a:rPr lang="en-US" sz="2000" dirty="0"/>
              <a:t>and </a:t>
            </a:r>
            <a:r>
              <a:rPr lang="en-US" sz="2000" b="1" dirty="0">
                <a:solidFill>
                  <a:schemeClr val="accent5">
                    <a:lumMod val="75000"/>
                  </a:schemeClr>
                </a:solidFill>
              </a:rPr>
              <a:t>Part C </a:t>
            </a:r>
            <a:r>
              <a:rPr lang="en-US" sz="2000" dirty="0"/>
              <a:t>with child outcomes data between 2018-19 and 2020-21 (N=56)</a:t>
            </a:r>
          </a:p>
        </p:txBody>
      </p:sp>
      <p:graphicFrame>
        <p:nvGraphicFramePr>
          <p:cNvPr id="11" name="Chart 10" descr="Chart showing the significant drop in number of children nationwide exiting Part B 619 and Part C with child outcomes data between FFY 2018 and FFY 2020.">
            <a:extLst>
              <a:ext uri="{FF2B5EF4-FFF2-40B4-BE49-F238E27FC236}">
                <a16:creationId xmlns:a16="http://schemas.microsoft.com/office/drawing/2014/main" id="{4FE2F9AE-6B7D-418E-B545-F168C79F3C62}"/>
              </a:ext>
            </a:extLst>
          </p:cNvPr>
          <p:cNvGraphicFramePr>
            <a:graphicFrameLocks/>
          </p:cNvGraphicFramePr>
          <p:nvPr>
            <p:extLst>
              <p:ext uri="{D42A27DB-BD31-4B8C-83A1-F6EECF244321}">
                <p14:modId xmlns:p14="http://schemas.microsoft.com/office/powerpoint/2010/main" val="2761308604"/>
              </p:ext>
            </p:extLst>
          </p:nvPr>
        </p:nvGraphicFramePr>
        <p:xfrm>
          <a:off x="759994" y="2451100"/>
          <a:ext cx="10672013" cy="373898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8930169-DA69-AF1F-CFA9-181A21F10AAA}"/>
              </a:ext>
            </a:extLst>
          </p:cNvPr>
          <p:cNvSpPr txBox="1"/>
          <p:nvPr/>
        </p:nvSpPr>
        <p:spPr>
          <a:xfrm>
            <a:off x="10216306" y="3407301"/>
            <a:ext cx="1376979" cy="646331"/>
          </a:xfrm>
          <a:prstGeom prst="rect">
            <a:avLst/>
          </a:prstGeom>
          <a:noFill/>
        </p:spPr>
        <p:txBody>
          <a:bodyPr wrap="square" rtlCol="0">
            <a:spAutoFit/>
          </a:bodyPr>
          <a:lstStyle/>
          <a:p>
            <a:r>
              <a:rPr lang="en-US" dirty="0">
                <a:solidFill>
                  <a:schemeClr val="accent2">
                    <a:lumMod val="75000"/>
                  </a:schemeClr>
                </a:solidFill>
              </a:rPr>
              <a:t>8</a:t>
            </a:r>
            <a:r>
              <a:rPr lang="en-US" dirty="0">
                <a:solidFill>
                  <a:srgbClr val="BF4D00"/>
                </a:solidFill>
              </a:rPr>
              <a:t>%</a:t>
            </a:r>
            <a:r>
              <a:rPr lang="en-US" dirty="0">
                <a:solidFill>
                  <a:schemeClr val="accent2">
                    <a:lumMod val="75000"/>
                  </a:schemeClr>
                </a:solidFill>
              </a:rPr>
              <a:t> </a:t>
            </a:r>
            <a:r>
              <a:rPr lang="en-US" dirty="0">
                <a:solidFill>
                  <a:srgbClr val="BF4D00"/>
                </a:solidFill>
              </a:rPr>
              <a:t>d</a:t>
            </a:r>
            <a:r>
              <a:rPr lang="en-US" dirty="0">
                <a:solidFill>
                  <a:schemeClr val="accent2">
                    <a:lumMod val="75000"/>
                  </a:schemeClr>
                </a:solidFill>
              </a:rPr>
              <a:t>rop for Part B 619</a:t>
            </a:r>
          </a:p>
        </p:txBody>
      </p:sp>
      <p:sp>
        <p:nvSpPr>
          <p:cNvPr id="6" name="TextBox 5">
            <a:extLst>
              <a:ext uri="{FF2B5EF4-FFF2-40B4-BE49-F238E27FC236}">
                <a16:creationId xmlns:a16="http://schemas.microsoft.com/office/drawing/2014/main" id="{FCE795EE-C9F1-D603-7583-8B4F84A62FB9}"/>
              </a:ext>
            </a:extLst>
          </p:cNvPr>
          <p:cNvSpPr txBox="1"/>
          <p:nvPr/>
        </p:nvSpPr>
        <p:spPr>
          <a:xfrm>
            <a:off x="10216306" y="4719100"/>
            <a:ext cx="1376979" cy="646331"/>
          </a:xfrm>
          <a:prstGeom prst="rect">
            <a:avLst/>
          </a:prstGeom>
          <a:noFill/>
        </p:spPr>
        <p:txBody>
          <a:bodyPr wrap="square" rtlCol="0">
            <a:spAutoFit/>
          </a:bodyPr>
          <a:lstStyle/>
          <a:p>
            <a:r>
              <a:rPr lang="en-US" dirty="0">
                <a:solidFill>
                  <a:schemeClr val="accent5">
                    <a:lumMod val="75000"/>
                  </a:schemeClr>
                </a:solidFill>
              </a:rPr>
              <a:t>12% drop for Part C</a:t>
            </a:r>
          </a:p>
        </p:txBody>
      </p:sp>
    </p:spTree>
    <p:extLst>
      <p:ext uri="{BB962C8B-B14F-4D97-AF65-F5344CB8AC3E}">
        <p14:creationId xmlns:p14="http://schemas.microsoft.com/office/powerpoint/2010/main" val="2687679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How Can We Consider the Quality of the Child Outcomes Data?</a:t>
            </a:r>
            <a:endParaRPr lang="en-US" dirty="0"/>
          </a:p>
        </p:txBody>
      </p:sp>
    </p:spTree>
    <p:extLst>
      <p:ext uri="{BB962C8B-B14F-4D97-AF65-F5344CB8AC3E}">
        <p14:creationId xmlns:p14="http://schemas.microsoft.com/office/powerpoint/2010/main" val="2155377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CE9B9-B075-E6E0-170F-06E26BFBD1AD}"/>
              </a:ext>
            </a:extLst>
          </p:cNvPr>
          <p:cNvSpPr>
            <a:spLocks noGrp="1"/>
          </p:cNvSpPr>
          <p:nvPr>
            <p:ph type="sldNum" sz="quarter" idx="4"/>
          </p:nvPr>
        </p:nvSpPr>
        <p:spPr/>
        <p:txBody>
          <a:bodyPr/>
          <a:lstStyle/>
          <a:p>
            <a:fld id="{8FF8BE51-C3B0-9B4F-9A06-4F809A9A7941}" type="slidenum">
              <a:rPr lang="en-US" smtClean="0"/>
              <a:pPr/>
              <a:t>25</a:t>
            </a:fld>
            <a:endParaRPr lang="en-US"/>
          </a:p>
        </p:txBody>
      </p:sp>
      <p:sp>
        <p:nvSpPr>
          <p:cNvPr id="5" name="Title 4">
            <a:extLst>
              <a:ext uri="{FF2B5EF4-FFF2-40B4-BE49-F238E27FC236}">
                <a16:creationId xmlns:a16="http://schemas.microsoft.com/office/drawing/2014/main" id="{49EB2CFC-B647-1C2C-923E-3A3DADF71C4F}"/>
              </a:ext>
            </a:extLst>
          </p:cNvPr>
          <p:cNvSpPr>
            <a:spLocks noGrp="1"/>
          </p:cNvSpPr>
          <p:nvPr>
            <p:ph type="title"/>
          </p:nvPr>
        </p:nvSpPr>
        <p:spPr>
          <a:xfrm>
            <a:off x="1007212" y="1073938"/>
            <a:ext cx="4855029" cy="1110462"/>
          </a:xfrm>
        </p:spPr>
        <p:txBody>
          <a:bodyPr>
            <a:normAutofit fontScale="90000"/>
          </a:bodyPr>
          <a:lstStyle/>
          <a:p>
            <a:r>
              <a:rPr lang="en-US" dirty="0"/>
              <a:t>Outcomes data are critical for accountability and program improvement</a:t>
            </a:r>
            <a:br>
              <a:rPr lang="en-US" dirty="0"/>
            </a:br>
            <a:endParaRPr lang="en-US" dirty="0"/>
          </a:p>
        </p:txBody>
      </p:sp>
      <p:sp>
        <p:nvSpPr>
          <p:cNvPr id="6" name="Rectangle 5" descr="&quot; &quot;">
            <a:extLst>
              <a:ext uri="{FF2B5EF4-FFF2-40B4-BE49-F238E27FC236}">
                <a16:creationId xmlns:a16="http://schemas.microsoft.com/office/drawing/2014/main" id="{17DE6269-104B-FCBC-3437-6D13906BB68B}"/>
              </a:ext>
            </a:extLst>
          </p:cNvPr>
          <p:cNvSpPr/>
          <p:nvPr/>
        </p:nvSpPr>
        <p:spPr>
          <a:xfrm>
            <a:off x="6724189" y="698184"/>
            <a:ext cx="4981619" cy="55911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AF7C905-FA96-29DC-26D4-8C8F35260F87}"/>
              </a:ext>
            </a:extLst>
          </p:cNvPr>
          <p:cNvSpPr>
            <a:spLocks noGrp="1"/>
          </p:cNvSpPr>
          <p:nvPr>
            <p:ph idx="1"/>
          </p:nvPr>
        </p:nvSpPr>
        <p:spPr>
          <a:xfrm>
            <a:off x="6891805" y="1076608"/>
            <a:ext cx="4646386" cy="4704784"/>
          </a:xfrm>
        </p:spPr>
        <p:txBody>
          <a:bodyPr>
            <a:noAutofit/>
          </a:bodyPr>
          <a:lstStyle/>
          <a:p>
            <a:pPr marL="0" indent="0" algn="ctr">
              <a:buNone/>
            </a:pPr>
            <a:r>
              <a:rPr lang="en-US" sz="2800" dirty="0"/>
              <a:t>Program improvement requires using the data</a:t>
            </a:r>
          </a:p>
          <a:p>
            <a:pPr marL="0" indent="0" algn="ctr">
              <a:buNone/>
            </a:pPr>
            <a:r>
              <a:rPr lang="en-US" sz="2800" b="1" dirty="0"/>
              <a:t>BUT</a:t>
            </a:r>
            <a:r>
              <a:rPr lang="en-US" sz="2800" dirty="0"/>
              <a:t> </a:t>
            </a:r>
          </a:p>
          <a:p>
            <a:pPr marL="0" indent="0" algn="ctr">
              <a:buNone/>
            </a:pPr>
            <a:r>
              <a:rPr lang="en-US" sz="2800" dirty="0"/>
              <a:t>Data are only useful if they can be trusted</a:t>
            </a:r>
          </a:p>
          <a:p>
            <a:pPr marL="0" indent="0" algn="ctr">
              <a:buNone/>
            </a:pPr>
            <a:r>
              <a:rPr lang="en-US" sz="2800" b="1" dirty="0"/>
              <a:t>BUT</a:t>
            </a:r>
          </a:p>
          <a:p>
            <a:pPr marL="0" indent="0" algn="ctr">
              <a:buNone/>
            </a:pPr>
            <a:r>
              <a:rPr lang="en-US" sz="2800" dirty="0"/>
              <a:t>Data quality only improves when the data get used</a:t>
            </a:r>
          </a:p>
        </p:txBody>
      </p:sp>
      <p:pic>
        <p:nvPicPr>
          <p:cNvPr id="2050" name="Picture 2" descr="&quot; &quot;">
            <a:extLst>
              <a:ext uri="{FF2B5EF4-FFF2-40B4-BE49-F238E27FC236}">
                <a16:creationId xmlns:a16="http://schemas.microsoft.com/office/drawing/2014/main" id="{6E452EB5-DE39-6019-6085-1126B007C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878" y="2626097"/>
            <a:ext cx="4386263" cy="29299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535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07D8FA-FD70-36F1-5950-B46A91EC5D75}"/>
              </a:ext>
            </a:extLst>
          </p:cNvPr>
          <p:cNvSpPr>
            <a:spLocks noGrp="1"/>
          </p:cNvSpPr>
          <p:nvPr>
            <p:ph type="sldNum" sz="quarter" idx="4"/>
          </p:nvPr>
        </p:nvSpPr>
        <p:spPr/>
        <p:txBody>
          <a:bodyPr/>
          <a:lstStyle/>
          <a:p>
            <a:fld id="{8FF8BE51-C3B0-9B4F-9A06-4F809A9A7941}" type="slidenum">
              <a:rPr lang="en-US" smtClean="0"/>
              <a:pPr/>
              <a:t>26</a:t>
            </a:fld>
            <a:endParaRPr lang="en-US"/>
          </a:p>
        </p:txBody>
      </p:sp>
      <p:sp>
        <p:nvSpPr>
          <p:cNvPr id="5" name="Title 4">
            <a:extLst>
              <a:ext uri="{FF2B5EF4-FFF2-40B4-BE49-F238E27FC236}">
                <a16:creationId xmlns:a16="http://schemas.microsoft.com/office/drawing/2014/main" id="{E8AD31E3-4161-EDB3-8D0E-B613ECA2F595}"/>
              </a:ext>
            </a:extLst>
          </p:cNvPr>
          <p:cNvSpPr>
            <a:spLocks noGrp="1"/>
          </p:cNvSpPr>
          <p:nvPr>
            <p:ph type="title"/>
          </p:nvPr>
        </p:nvSpPr>
        <p:spPr/>
        <p:txBody>
          <a:bodyPr/>
          <a:lstStyle/>
          <a:p>
            <a:r>
              <a:rPr lang="en-US" dirty="0"/>
              <a:t>What Do We Mean by “Data Quality”?</a:t>
            </a:r>
          </a:p>
        </p:txBody>
      </p:sp>
      <p:graphicFrame>
        <p:nvGraphicFramePr>
          <p:cNvPr id="6" name="Diagram 5" descr="&quot; &quot;">
            <a:extLst>
              <a:ext uri="{FF2B5EF4-FFF2-40B4-BE49-F238E27FC236}">
                <a16:creationId xmlns:a16="http://schemas.microsoft.com/office/drawing/2014/main" id="{3C2B62F6-0ADC-8DA4-798F-C5A0884EBB47}"/>
              </a:ext>
            </a:extLst>
          </p:cNvPr>
          <p:cNvGraphicFramePr/>
          <p:nvPr>
            <p:extLst>
              <p:ext uri="{D42A27DB-BD31-4B8C-83A1-F6EECF244321}">
                <p14:modId xmlns:p14="http://schemas.microsoft.com/office/powerpoint/2010/main" val="1548107266"/>
              </p:ext>
            </p:extLst>
          </p:nvPr>
        </p:nvGraphicFramePr>
        <p:xfrm>
          <a:off x="2032001" y="947419"/>
          <a:ext cx="7786370" cy="519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526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C4949-E21E-AB09-EE37-418DBA3E6E06}"/>
              </a:ext>
            </a:extLst>
          </p:cNvPr>
          <p:cNvSpPr>
            <a:spLocks noGrp="1"/>
          </p:cNvSpPr>
          <p:nvPr>
            <p:ph type="sldNum" sz="quarter" idx="4"/>
          </p:nvPr>
        </p:nvSpPr>
        <p:spPr/>
        <p:txBody>
          <a:bodyPr/>
          <a:lstStyle/>
          <a:p>
            <a:fld id="{8FF8BE51-C3B0-9B4F-9A06-4F809A9A7941}" type="slidenum">
              <a:rPr lang="en-US" smtClean="0"/>
              <a:pPr/>
              <a:t>27</a:t>
            </a:fld>
            <a:endParaRPr lang="en-US"/>
          </a:p>
        </p:txBody>
      </p:sp>
      <p:sp>
        <p:nvSpPr>
          <p:cNvPr id="5" name="Title 4">
            <a:extLst>
              <a:ext uri="{FF2B5EF4-FFF2-40B4-BE49-F238E27FC236}">
                <a16:creationId xmlns:a16="http://schemas.microsoft.com/office/drawing/2014/main" id="{D4A1C941-FD82-0C21-6737-4C232D420A32}"/>
              </a:ext>
            </a:extLst>
          </p:cNvPr>
          <p:cNvSpPr>
            <a:spLocks noGrp="1"/>
          </p:cNvSpPr>
          <p:nvPr>
            <p:ph type="title"/>
          </p:nvPr>
        </p:nvSpPr>
        <p:spPr/>
        <p:txBody>
          <a:bodyPr/>
          <a:lstStyle/>
          <a:p>
            <a:r>
              <a:rPr lang="en-US" dirty="0"/>
              <a:t>Discuss: Your Role in Ensuring Data Quality</a:t>
            </a:r>
          </a:p>
        </p:txBody>
      </p:sp>
      <p:sp>
        <p:nvSpPr>
          <p:cNvPr id="4" name="Content Placeholder 3">
            <a:extLst>
              <a:ext uri="{FF2B5EF4-FFF2-40B4-BE49-F238E27FC236}">
                <a16:creationId xmlns:a16="http://schemas.microsoft.com/office/drawing/2014/main" id="{422367E7-3878-F429-95A1-8077ABC05218}"/>
              </a:ext>
            </a:extLst>
          </p:cNvPr>
          <p:cNvSpPr>
            <a:spLocks noGrp="1"/>
          </p:cNvSpPr>
          <p:nvPr>
            <p:ph idx="1"/>
          </p:nvPr>
        </p:nvSpPr>
        <p:spPr>
          <a:xfrm>
            <a:off x="587830" y="1368358"/>
            <a:ext cx="8264706" cy="4477806"/>
          </a:xfrm>
        </p:spPr>
        <p:txBody>
          <a:bodyPr>
            <a:normAutofit/>
          </a:bodyPr>
          <a:lstStyle/>
          <a:p>
            <a:pPr>
              <a:spcAft>
                <a:spcPts val="4800"/>
              </a:spcAft>
            </a:pPr>
            <a:r>
              <a:rPr lang="en-US" dirty="0"/>
              <a:t>Where do you see yourself having an impact on data quality?</a:t>
            </a:r>
          </a:p>
          <a:p>
            <a:r>
              <a:rPr lang="en-US"/>
              <a:t>In </a:t>
            </a:r>
            <a:r>
              <a:rPr lang="en-US" dirty="0"/>
              <a:t>what aspects of child outcomes measurement is your system functioning well or not so well in terms of data quality? Or…</a:t>
            </a:r>
          </a:p>
          <a:p>
            <a:r>
              <a:rPr lang="en-US" dirty="0"/>
              <a:t>How would you begin to understand child outcomes data quality in your </a:t>
            </a:r>
            <a:r>
              <a:rPr lang="en-US"/>
              <a:t>system?</a:t>
            </a:r>
            <a:endParaRPr lang="en-US" dirty="0"/>
          </a:p>
        </p:txBody>
      </p:sp>
      <p:pic>
        <p:nvPicPr>
          <p:cNvPr id="7" name="Picture 6" descr="&quot; &quot;">
            <a:extLst>
              <a:ext uri="{FF2B5EF4-FFF2-40B4-BE49-F238E27FC236}">
                <a16:creationId xmlns:a16="http://schemas.microsoft.com/office/drawing/2014/main" id="{C02BE00C-7C77-63F9-E7B4-F9755A596CB5}"/>
              </a:ext>
            </a:extLst>
          </p:cNvPr>
          <p:cNvPicPr>
            <a:picLocks noChangeAspect="1"/>
          </p:cNvPicPr>
          <p:nvPr/>
        </p:nvPicPr>
        <p:blipFill>
          <a:blip r:embed="rId3"/>
          <a:stretch>
            <a:fillRect/>
          </a:stretch>
        </p:blipFill>
        <p:spPr>
          <a:xfrm>
            <a:off x="8911831" y="1840230"/>
            <a:ext cx="3307080" cy="2204720"/>
          </a:xfrm>
          <a:prstGeom prst="rect">
            <a:avLst/>
          </a:prstGeom>
        </p:spPr>
      </p:pic>
    </p:spTree>
    <p:extLst>
      <p:ext uri="{BB962C8B-B14F-4D97-AF65-F5344CB8AC3E}">
        <p14:creationId xmlns:p14="http://schemas.microsoft.com/office/powerpoint/2010/main" val="3488284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FB708F-43B7-1F7F-7B8B-48A8B0B87EB4}"/>
              </a:ext>
            </a:extLst>
          </p:cNvPr>
          <p:cNvSpPr>
            <a:spLocks noGrp="1"/>
          </p:cNvSpPr>
          <p:nvPr>
            <p:ph type="sldNum" sz="quarter" idx="4"/>
          </p:nvPr>
        </p:nvSpPr>
        <p:spPr/>
        <p:txBody>
          <a:bodyPr/>
          <a:lstStyle/>
          <a:p>
            <a:fld id="{8FF8BE51-C3B0-9B4F-9A06-4F809A9A7941}" type="slidenum">
              <a:rPr lang="en-US" smtClean="0"/>
              <a:pPr/>
              <a:t>28</a:t>
            </a:fld>
            <a:endParaRPr lang="en-US"/>
          </a:p>
        </p:txBody>
      </p:sp>
      <p:sp>
        <p:nvSpPr>
          <p:cNvPr id="5" name="Title 4">
            <a:extLst>
              <a:ext uri="{FF2B5EF4-FFF2-40B4-BE49-F238E27FC236}">
                <a16:creationId xmlns:a16="http://schemas.microsoft.com/office/drawing/2014/main" id="{722A6AF8-7078-1750-B045-6AE2E8A61C31}"/>
              </a:ext>
            </a:extLst>
          </p:cNvPr>
          <p:cNvSpPr>
            <a:spLocks noGrp="1"/>
          </p:cNvSpPr>
          <p:nvPr>
            <p:ph type="title"/>
          </p:nvPr>
        </p:nvSpPr>
        <p:spPr/>
        <p:txBody>
          <a:bodyPr/>
          <a:lstStyle/>
          <a:p>
            <a:r>
              <a:rPr lang="en-US" dirty="0"/>
              <a:t>Interpreting Year-to-Year Trends</a:t>
            </a:r>
          </a:p>
        </p:txBody>
      </p:sp>
      <p:graphicFrame>
        <p:nvGraphicFramePr>
          <p:cNvPr id="6" name="Table 5" descr="This table lists types of changes that can be seen in line graphs, what they visually look like, and what they mean. ">
            <a:extLst>
              <a:ext uri="{FF2B5EF4-FFF2-40B4-BE49-F238E27FC236}">
                <a16:creationId xmlns:a16="http://schemas.microsoft.com/office/drawing/2014/main" id="{F62C468F-E5E0-BE01-750E-6030E22B9B8E}"/>
              </a:ext>
            </a:extLst>
          </p:cNvPr>
          <p:cNvGraphicFramePr>
            <a:graphicFrameLocks noGrp="1"/>
          </p:cNvGraphicFramePr>
          <p:nvPr>
            <p:extLst>
              <p:ext uri="{D42A27DB-BD31-4B8C-83A1-F6EECF244321}">
                <p14:modId xmlns:p14="http://schemas.microsoft.com/office/powerpoint/2010/main" val="2728106275"/>
              </p:ext>
            </p:extLst>
          </p:nvPr>
        </p:nvGraphicFramePr>
        <p:xfrm>
          <a:off x="1024092" y="975543"/>
          <a:ext cx="10132927" cy="4966740"/>
        </p:xfrm>
        <a:graphic>
          <a:graphicData uri="http://schemas.openxmlformats.org/drawingml/2006/table">
            <a:tbl>
              <a:tblPr firstRow="1" bandRow="1">
                <a:tableStyleId>{85BE263C-DBD7-4A20-BB59-AAB30ACAA65A}</a:tableStyleId>
              </a:tblPr>
              <a:tblGrid>
                <a:gridCol w="5347933">
                  <a:extLst>
                    <a:ext uri="{9D8B030D-6E8A-4147-A177-3AD203B41FA5}">
                      <a16:colId xmlns:a16="http://schemas.microsoft.com/office/drawing/2014/main" val="20000"/>
                    </a:ext>
                  </a:extLst>
                </a:gridCol>
                <a:gridCol w="4784994">
                  <a:extLst>
                    <a:ext uri="{9D8B030D-6E8A-4147-A177-3AD203B41FA5}">
                      <a16:colId xmlns:a16="http://schemas.microsoft.com/office/drawing/2014/main" val="20001"/>
                    </a:ext>
                  </a:extLst>
                </a:gridCol>
              </a:tblGrid>
              <a:tr h="389624">
                <a:tc>
                  <a:txBody>
                    <a:bodyPr/>
                    <a:lstStyle/>
                    <a:p>
                      <a:pPr algn="ctr"/>
                      <a:r>
                        <a:rPr lang="en-US" sz="2400"/>
                        <a:t>Type of Trend</a:t>
                      </a:r>
                    </a:p>
                  </a:txBody>
                  <a:tcPr>
                    <a:solidFill>
                      <a:schemeClr val="accent6">
                        <a:lumMod val="75000"/>
                      </a:schemeClr>
                    </a:solidFill>
                  </a:tcPr>
                </a:tc>
                <a:tc>
                  <a:txBody>
                    <a:bodyPr/>
                    <a:lstStyle/>
                    <a:p>
                      <a:pPr algn="ctr"/>
                      <a:r>
                        <a:rPr lang="en-US" sz="2400" dirty="0"/>
                        <a:t>2011-12                      2021-22</a:t>
                      </a:r>
                    </a:p>
                  </a:txBody>
                  <a:tcPr>
                    <a:solidFill>
                      <a:schemeClr val="accent6">
                        <a:lumMod val="75000"/>
                      </a:schemeClr>
                    </a:solidFill>
                  </a:tcPr>
                </a:tc>
                <a:extLst>
                  <a:ext uri="{0D108BD9-81ED-4DB2-BD59-A6C34878D82A}">
                    <a16:rowId xmlns:a16="http://schemas.microsoft.com/office/drawing/2014/main" val="10000"/>
                  </a:ext>
                </a:extLst>
              </a:tr>
              <a:tr h="7909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dirty="0"/>
                        <a:t>Small variations</a:t>
                      </a:r>
                      <a:r>
                        <a:rPr lang="en-US" sz="2400" u="none" dirty="0"/>
                        <a:t> from</a:t>
                      </a:r>
                      <a:r>
                        <a:rPr lang="en-US" sz="2400" dirty="0"/>
                        <a:t> year to year are expected</a:t>
                      </a:r>
                    </a:p>
                  </a:txBody>
                  <a:tcPr/>
                </a:tc>
                <a:tc>
                  <a:txBody>
                    <a:bodyPr/>
                    <a:lstStyle/>
                    <a:p>
                      <a:endParaRPr lang="en-US" dirty="0"/>
                    </a:p>
                  </a:txBody>
                  <a:tcPr/>
                </a:tc>
                <a:extLst>
                  <a:ext uri="{0D108BD9-81ED-4DB2-BD59-A6C34878D82A}">
                    <a16:rowId xmlns:a16="http://schemas.microsoft.com/office/drawing/2014/main" val="10001"/>
                  </a:ext>
                </a:extLst>
              </a:tr>
              <a:tr h="12489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a:t>Large consistent increases </a:t>
                      </a:r>
                      <a:r>
                        <a:rPr lang="en-US" sz="2400"/>
                        <a:t>are good news particularly when linked to programmatic changes</a:t>
                      </a:r>
                    </a:p>
                  </a:txBody>
                  <a:tcPr/>
                </a:tc>
                <a:tc>
                  <a:txBody>
                    <a:bodyPr/>
                    <a:lstStyle/>
                    <a:p>
                      <a:endParaRPr lang="en-US"/>
                    </a:p>
                  </a:txBody>
                  <a:tcPr/>
                </a:tc>
                <a:extLst>
                  <a:ext uri="{0D108BD9-81ED-4DB2-BD59-A6C34878D82A}">
                    <a16:rowId xmlns:a16="http://schemas.microsoft.com/office/drawing/2014/main" val="10002"/>
                  </a:ext>
                </a:extLst>
              </a:tr>
              <a:tr h="1142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a:t>Large consistent decreases </a:t>
                      </a:r>
                      <a:r>
                        <a:rPr lang="en-US" sz="2400"/>
                        <a:t>require explanation (e.g. changing population)</a:t>
                      </a:r>
                      <a:endParaRPr lang="en-US" sz="2400">
                        <a:latin typeface="+mn-lt"/>
                      </a:endParaRPr>
                    </a:p>
                  </a:txBody>
                  <a:tcPr/>
                </a:tc>
                <a:tc>
                  <a:txBody>
                    <a:bodyPr/>
                    <a:lstStyle/>
                    <a:p>
                      <a:endParaRPr lang="en-US"/>
                    </a:p>
                  </a:txBody>
                  <a:tcPr/>
                </a:tc>
                <a:extLst>
                  <a:ext uri="{0D108BD9-81ED-4DB2-BD59-A6C34878D82A}">
                    <a16:rowId xmlns:a16="http://schemas.microsoft.com/office/drawing/2014/main" val="10003"/>
                  </a:ext>
                </a:extLst>
              </a:tr>
              <a:tr h="12489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none"/>
                        <a:t>Large up and down changes </a:t>
                      </a:r>
                      <a:r>
                        <a:rPr lang="en-US" sz="2400"/>
                        <a:t>are an indicator of questionable data quality and require explanation</a:t>
                      </a:r>
                      <a:endParaRPr lang="en-US" sz="2400">
                        <a:latin typeface="+mn-lt"/>
                      </a:endParaRPr>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14" name="Group 13" descr="Spark line (sample trend line) showing several slight up and down movements over time">
            <a:extLst>
              <a:ext uri="{FF2B5EF4-FFF2-40B4-BE49-F238E27FC236}">
                <a16:creationId xmlns:a16="http://schemas.microsoft.com/office/drawing/2014/main" id="{79E50E2F-1EA1-E001-30AE-29AC3E5796C4}"/>
              </a:ext>
            </a:extLst>
          </p:cNvPr>
          <p:cNvGrpSpPr/>
          <p:nvPr/>
        </p:nvGrpSpPr>
        <p:grpSpPr>
          <a:xfrm>
            <a:off x="7206615" y="1697336"/>
            <a:ext cx="3143250" cy="152400"/>
            <a:chOff x="5105400" y="1752600"/>
            <a:chExt cx="3143250" cy="152400"/>
          </a:xfrm>
        </p:grpSpPr>
        <p:cxnSp>
          <p:nvCxnSpPr>
            <p:cNvPr id="15" name="Straight Connector 14">
              <a:extLst>
                <a:ext uri="{FF2B5EF4-FFF2-40B4-BE49-F238E27FC236}">
                  <a16:creationId xmlns:a16="http://schemas.microsoft.com/office/drawing/2014/main" id="{BF1210BD-5F6B-F287-BF34-D4B7DDB4575D}"/>
                </a:ext>
              </a:extLst>
            </p:cNvPr>
            <p:cNvCxnSpPr/>
            <p:nvPr/>
          </p:nvCxnSpPr>
          <p:spPr>
            <a:xfrm flipV="1">
              <a:off x="5105400" y="1752600"/>
              <a:ext cx="762000" cy="762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B168E8-DE17-62C9-61E1-57ACA0B2C656}"/>
                </a:ext>
              </a:extLst>
            </p:cNvPr>
            <p:cNvCxnSpPr/>
            <p:nvPr/>
          </p:nvCxnSpPr>
          <p:spPr>
            <a:xfrm>
              <a:off x="5867400" y="1752600"/>
              <a:ext cx="762000" cy="1524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5DC577-FC27-A2A4-0AF8-C5138ED27969}"/>
                </a:ext>
              </a:extLst>
            </p:cNvPr>
            <p:cNvCxnSpPr/>
            <p:nvPr/>
          </p:nvCxnSpPr>
          <p:spPr>
            <a:xfrm flipV="1">
              <a:off x="6629400" y="1752600"/>
              <a:ext cx="857250" cy="1524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175601B-E2A8-45C2-0EBD-A85CE1E08E75}"/>
                </a:ext>
              </a:extLst>
            </p:cNvPr>
            <p:cNvCxnSpPr/>
            <p:nvPr/>
          </p:nvCxnSpPr>
          <p:spPr>
            <a:xfrm>
              <a:off x="7486650" y="1753709"/>
              <a:ext cx="762000" cy="141767"/>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descr="Spark line (sample trend line) showing straight line going up over time">
            <a:extLst>
              <a:ext uri="{FF2B5EF4-FFF2-40B4-BE49-F238E27FC236}">
                <a16:creationId xmlns:a16="http://schemas.microsoft.com/office/drawing/2014/main" id="{66BA66E5-7376-7B72-2AD7-CC5E71D0DF7A}"/>
              </a:ext>
            </a:extLst>
          </p:cNvPr>
          <p:cNvCxnSpPr/>
          <p:nvPr/>
        </p:nvCxnSpPr>
        <p:spPr>
          <a:xfrm flipV="1">
            <a:off x="7282815" y="2424168"/>
            <a:ext cx="3048000" cy="9144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8" name="Straight Connector 7" descr="Spark line (sample trend line) showing straight line going down over time">
            <a:extLst>
              <a:ext uri="{FF2B5EF4-FFF2-40B4-BE49-F238E27FC236}">
                <a16:creationId xmlns:a16="http://schemas.microsoft.com/office/drawing/2014/main" id="{EBAB88B8-24A3-A60B-4766-EB2DD5A0981C}"/>
              </a:ext>
            </a:extLst>
          </p:cNvPr>
          <p:cNvCxnSpPr/>
          <p:nvPr/>
        </p:nvCxnSpPr>
        <p:spPr>
          <a:xfrm>
            <a:off x="7162313" y="3830525"/>
            <a:ext cx="3168502" cy="662763"/>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grpSp>
        <p:nvGrpSpPr>
          <p:cNvPr id="9" name="Group 8" descr="Spark line (sample trend line) showing many large up and down movements over time">
            <a:extLst>
              <a:ext uri="{FF2B5EF4-FFF2-40B4-BE49-F238E27FC236}">
                <a16:creationId xmlns:a16="http://schemas.microsoft.com/office/drawing/2014/main" id="{143F69A2-8E4B-0A0D-3848-739367C48703}"/>
              </a:ext>
            </a:extLst>
          </p:cNvPr>
          <p:cNvGrpSpPr/>
          <p:nvPr/>
        </p:nvGrpSpPr>
        <p:grpSpPr>
          <a:xfrm>
            <a:off x="7206615" y="5284596"/>
            <a:ext cx="3009900" cy="457200"/>
            <a:chOff x="5105400" y="5410200"/>
            <a:chExt cx="3009900" cy="457200"/>
          </a:xfrm>
        </p:grpSpPr>
        <p:cxnSp>
          <p:nvCxnSpPr>
            <p:cNvPr id="10" name="Straight Connector 9">
              <a:extLst>
                <a:ext uri="{FF2B5EF4-FFF2-40B4-BE49-F238E27FC236}">
                  <a16:creationId xmlns:a16="http://schemas.microsoft.com/office/drawing/2014/main" id="{A81D34A3-A04A-8650-CDB8-E9777D9DDD3B}"/>
                </a:ext>
              </a:extLst>
            </p:cNvPr>
            <p:cNvCxnSpPr/>
            <p:nvPr/>
          </p:nvCxnSpPr>
          <p:spPr>
            <a:xfrm flipV="1">
              <a:off x="5105400" y="5410200"/>
              <a:ext cx="609600" cy="3048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A51DF7-416C-24A8-DF3E-A67F1414F8B3}"/>
                </a:ext>
              </a:extLst>
            </p:cNvPr>
            <p:cNvCxnSpPr/>
            <p:nvPr/>
          </p:nvCxnSpPr>
          <p:spPr>
            <a:xfrm>
              <a:off x="5715000" y="5410200"/>
              <a:ext cx="685800" cy="4572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4B197B-5ED1-2E9C-B6EE-8E19C65F8089}"/>
                </a:ext>
              </a:extLst>
            </p:cNvPr>
            <p:cNvCxnSpPr/>
            <p:nvPr/>
          </p:nvCxnSpPr>
          <p:spPr>
            <a:xfrm flipV="1">
              <a:off x="6400800" y="5410200"/>
              <a:ext cx="800100" cy="4572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5B169D-F9B0-0CDB-E42F-D5317FC44DCF}"/>
                </a:ext>
              </a:extLst>
            </p:cNvPr>
            <p:cNvCxnSpPr/>
            <p:nvPr/>
          </p:nvCxnSpPr>
          <p:spPr>
            <a:xfrm>
              <a:off x="7200900" y="5410200"/>
              <a:ext cx="914400" cy="304800"/>
            </a:xfrm>
            <a:prstGeom prst="line">
              <a:avLst/>
            </a:prstGeom>
            <a:ln>
              <a:solidFill>
                <a:srgbClr val="1B416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0377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What Does a Typical Year Look Like for Child Outcomes Data Collection and Reporting?</a:t>
            </a:r>
            <a:endParaRPr lang="en-US" dirty="0"/>
          </a:p>
        </p:txBody>
      </p:sp>
    </p:spTree>
    <p:extLst>
      <p:ext uri="{BB962C8B-B14F-4D97-AF65-F5344CB8AC3E}">
        <p14:creationId xmlns:p14="http://schemas.microsoft.com/office/powerpoint/2010/main" val="971224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Why Do We Collect Child Outcomes Data?</a:t>
            </a:r>
            <a:endParaRPr lang="en-US" dirty="0"/>
          </a:p>
        </p:txBody>
      </p:sp>
    </p:spTree>
    <p:extLst>
      <p:ext uri="{BB962C8B-B14F-4D97-AF65-F5344CB8AC3E}">
        <p14:creationId xmlns:p14="http://schemas.microsoft.com/office/powerpoint/2010/main" val="1756151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58DEFF-C94A-CFF1-537D-BBBBCE715BD4}"/>
              </a:ext>
            </a:extLst>
          </p:cNvPr>
          <p:cNvSpPr>
            <a:spLocks noGrp="1"/>
          </p:cNvSpPr>
          <p:nvPr>
            <p:ph type="sldNum" sz="quarter" idx="4"/>
          </p:nvPr>
        </p:nvSpPr>
        <p:spPr/>
        <p:txBody>
          <a:bodyPr/>
          <a:lstStyle/>
          <a:p>
            <a:fld id="{8FF8BE51-C3B0-9B4F-9A06-4F809A9A7941}" type="slidenum">
              <a:rPr lang="en-US" smtClean="0"/>
              <a:pPr/>
              <a:t>30</a:t>
            </a:fld>
            <a:endParaRPr lang="en-US"/>
          </a:p>
        </p:txBody>
      </p:sp>
      <p:sp>
        <p:nvSpPr>
          <p:cNvPr id="5" name="Title 4">
            <a:extLst>
              <a:ext uri="{FF2B5EF4-FFF2-40B4-BE49-F238E27FC236}">
                <a16:creationId xmlns:a16="http://schemas.microsoft.com/office/drawing/2014/main" id="{E947DF3A-76DC-ECCB-C216-F4126F3D41B6}"/>
              </a:ext>
            </a:extLst>
          </p:cNvPr>
          <p:cNvSpPr>
            <a:spLocks noGrp="1"/>
          </p:cNvSpPr>
          <p:nvPr>
            <p:ph type="title"/>
          </p:nvPr>
        </p:nvSpPr>
        <p:spPr/>
        <p:txBody>
          <a:bodyPr/>
          <a:lstStyle/>
          <a:p>
            <a:r>
              <a:rPr lang="en-US" dirty="0"/>
              <a:t>Discuss: Timeline of Child Outcomes-Related Activities</a:t>
            </a:r>
          </a:p>
        </p:txBody>
      </p:sp>
      <p:sp>
        <p:nvSpPr>
          <p:cNvPr id="4" name="Content Placeholder 3">
            <a:extLst>
              <a:ext uri="{FF2B5EF4-FFF2-40B4-BE49-F238E27FC236}">
                <a16:creationId xmlns:a16="http://schemas.microsoft.com/office/drawing/2014/main" id="{251D7C8B-59E8-8910-23CE-AB2A74577586}"/>
              </a:ext>
            </a:extLst>
          </p:cNvPr>
          <p:cNvSpPr>
            <a:spLocks noGrp="1"/>
          </p:cNvSpPr>
          <p:nvPr>
            <p:ph idx="1"/>
          </p:nvPr>
        </p:nvSpPr>
        <p:spPr>
          <a:xfrm>
            <a:off x="587829" y="1544208"/>
            <a:ext cx="5615543" cy="4477806"/>
          </a:xfrm>
        </p:spPr>
        <p:txBody>
          <a:bodyPr/>
          <a:lstStyle/>
          <a:p>
            <a:r>
              <a:rPr lang="en-US" dirty="0"/>
              <a:t>Where are you involved or where should you be involved in the cycle? </a:t>
            </a:r>
          </a:p>
          <a:p>
            <a:r>
              <a:rPr lang="en-US" dirty="0"/>
              <a:t>Where do you see your role fitting in?</a:t>
            </a:r>
          </a:p>
          <a:p>
            <a:r>
              <a:rPr lang="en-US" dirty="0"/>
              <a:t>How might the timeline be different in your state?</a:t>
            </a:r>
          </a:p>
          <a:p>
            <a:r>
              <a:rPr lang="en-US" dirty="0"/>
              <a:t>What activities might you need to shore up?</a:t>
            </a:r>
          </a:p>
        </p:txBody>
      </p:sp>
      <p:grpSp>
        <p:nvGrpSpPr>
          <p:cNvPr id="9" name="Group 8" descr="Screenshot of handout to be discussed: Annual Timeline of Part B Preschool Child Outcomes-Related Activities">
            <a:extLst>
              <a:ext uri="{FF2B5EF4-FFF2-40B4-BE49-F238E27FC236}">
                <a16:creationId xmlns:a16="http://schemas.microsoft.com/office/drawing/2014/main" id="{F584DD8F-FCC5-2278-B466-8AC922B4E0E4}"/>
              </a:ext>
            </a:extLst>
          </p:cNvPr>
          <p:cNvGrpSpPr/>
          <p:nvPr/>
        </p:nvGrpSpPr>
        <p:grpSpPr>
          <a:xfrm>
            <a:off x="6577620" y="1325685"/>
            <a:ext cx="5015665" cy="4019061"/>
            <a:chOff x="5797675" y="1193409"/>
            <a:chExt cx="5806496" cy="4652755"/>
          </a:xfrm>
        </p:grpSpPr>
        <p:sp>
          <p:nvSpPr>
            <p:cNvPr id="7" name="TextBox 6">
              <a:extLst>
                <a:ext uri="{FF2B5EF4-FFF2-40B4-BE49-F238E27FC236}">
                  <a16:creationId xmlns:a16="http://schemas.microsoft.com/office/drawing/2014/main" id="{FA2B326C-6BE8-F79C-3C7F-6B1CF25DBB3C}"/>
                </a:ext>
              </a:extLst>
            </p:cNvPr>
            <p:cNvSpPr txBox="1"/>
            <p:nvPr/>
          </p:nvSpPr>
          <p:spPr>
            <a:xfrm>
              <a:off x="7318060" y="1193409"/>
              <a:ext cx="2915949" cy="369331"/>
            </a:xfrm>
            <a:prstGeom prst="rect">
              <a:avLst/>
            </a:prstGeom>
            <a:noFill/>
          </p:spPr>
          <p:txBody>
            <a:bodyPr wrap="square" rtlCol="0">
              <a:spAutoFit/>
            </a:bodyPr>
            <a:lstStyle/>
            <a:p>
              <a:pPr algn="ctr"/>
              <a:r>
                <a:rPr lang="en-US" u="sng" dirty="0">
                  <a:solidFill>
                    <a:schemeClr val="accent6">
                      <a:lumMod val="75000"/>
                    </a:schemeClr>
                  </a:solidFill>
                </a:rPr>
                <a:t>Handout</a:t>
              </a:r>
            </a:p>
          </p:txBody>
        </p:sp>
        <p:pic>
          <p:nvPicPr>
            <p:cNvPr id="8" name="Picture 7">
              <a:extLst>
                <a:ext uri="{FF2B5EF4-FFF2-40B4-BE49-F238E27FC236}">
                  <a16:creationId xmlns:a16="http://schemas.microsoft.com/office/drawing/2014/main" id="{DB516D57-B6AC-4A83-A337-140F3955DBF8}"/>
                </a:ext>
              </a:extLst>
            </p:cNvPr>
            <p:cNvPicPr>
              <a:picLocks noChangeAspect="1"/>
            </p:cNvPicPr>
            <p:nvPr/>
          </p:nvPicPr>
          <p:blipFill>
            <a:blip r:embed="rId3"/>
            <a:stretch>
              <a:fillRect/>
            </a:stretch>
          </p:blipFill>
          <p:spPr>
            <a:xfrm>
              <a:off x="5797675" y="1649438"/>
              <a:ext cx="5806496" cy="4196726"/>
            </a:xfrm>
            <a:prstGeom prst="rect">
              <a:avLst/>
            </a:prstGeom>
            <a:ln>
              <a:solidFill>
                <a:schemeClr val="tx1"/>
              </a:solidFill>
            </a:ln>
          </p:spPr>
        </p:pic>
      </p:grpSp>
    </p:spTree>
    <p:extLst>
      <p:ext uri="{BB962C8B-B14F-4D97-AF65-F5344CB8AC3E}">
        <p14:creationId xmlns:p14="http://schemas.microsoft.com/office/powerpoint/2010/main" val="3762356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a:xfrm>
            <a:off x="2396655" y="1541050"/>
            <a:ext cx="7398689" cy="1887950"/>
          </a:xfrm>
        </p:spPr>
        <p:txBody>
          <a:bodyPr/>
          <a:lstStyle/>
          <a:p>
            <a:r>
              <a:rPr lang="en-US" dirty="0">
                <a:latin typeface="Arial"/>
                <a:cs typeface="Arial"/>
              </a:rPr>
              <a:t>Other Promising Practices with Child Outcomes Data Use</a:t>
            </a:r>
            <a:endParaRPr lang="en-US" dirty="0"/>
          </a:p>
        </p:txBody>
      </p:sp>
    </p:spTree>
    <p:extLst>
      <p:ext uri="{BB962C8B-B14F-4D97-AF65-F5344CB8AC3E}">
        <p14:creationId xmlns:p14="http://schemas.microsoft.com/office/powerpoint/2010/main" val="1240525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098596-62C5-C641-2F0D-402006CDC52D}"/>
              </a:ext>
            </a:extLst>
          </p:cNvPr>
          <p:cNvSpPr>
            <a:spLocks noGrp="1"/>
          </p:cNvSpPr>
          <p:nvPr>
            <p:ph type="sldNum" sz="quarter" idx="4"/>
          </p:nvPr>
        </p:nvSpPr>
        <p:spPr/>
        <p:txBody>
          <a:bodyPr/>
          <a:lstStyle/>
          <a:p>
            <a:fld id="{8FF8BE51-C3B0-9B4F-9A06-4F809A9A7941}" type="slidenum">
              <a:rPr lang="en-US" smtClean="0"/>
              <a:pPr/>
              <a:t>32</a:t>
            </a:fld>
            <a:endParaRPr lang="en-US"/>
          </a:p>
        </p:txBody>
      </p:sp>
      <p:sp>
        <p:nvSpPr>
          <p:cNvPr id="5" name="Title 4">
            <a:extLst>
              <a:ext uri="{FF2B5EF4-FFF2-40B4-BE49-F238E27FC236}">
                <a16:creationId xmlns:a16="http://schemas.microsoft.com/office/drawing/2014/main" id="{B8BBAC32-54E2-1CBD-2F07-08159E121B97}"/>
              </a:ext>
            </a:extLst>
          </p:cNvPr>
          <p:cNvSpPr>
            <a:spLocks noGrp="1"/>
          </p:cNvSpPr>
          <p:nvPr>
            <p:ph type="title"/>
          </p:nvPr>
        </p:nvSpPr>
        <p:spPr/>
        <p:txBody>
          <a:bodyPr/>
          <a:lstStyle/>
          <a:p>
            <a:r>
              <a:rPr lang="en-US" dirty="0">
                <a:latin typeface="Arial"/>
                <a:cs typeface="Arial"/>
              </a:rPr>
              <a:t>Other Promising Practices with Using Child Outcomes Data</a:t>
            </a:r>
          </a:p>
        </p:txBody>
      </p:sp>
      <p:sp>
        <p:nvSpPr>
          <p:cNvPr id="4" name="Content Placeholder 3">
            <a:extLst>
              <a:ext uri="{FF2B5EF4-FFF2-40B4-BE49-F238E27FC236}">
                <a16:creationId xmlns:a16="http://schemas.microsoft.com/office/drawing/2014/main" id="{28982EBE-BE85-416E-3B0A-FFC949A4CEBA}"/>
              </a:ext>
            </a:extLst>
          </p:cNvPr>
          <p:cNvSpPr>
            <a:spLocks noGrp="1"/>
          </p:cNvSpPr>
          <p:nvPr>
            <p:ph idx="1"/>
          </p:nvPr>
        </p:nvSpPr>
        <p:spPr>
          <a:xfrm>
            <a:off x="587829" y="1174920"/>
            <a:ext cx="7077456" cy="4477806"/>
          </a:xfrm>
        </p:spPr>
        <p:txBody>
          <a:bodyPr>
            <a:normAutofit fontScale="92500" lnSpcReduction="20000"/>
          </a:bodyPr>
          <a:lstStyle/>
          <a:p>
            <a:r>
              <a:rPr lang="en-US" dirty="0">
                <a:latin typeface="Arial"/>
                <a:cs typeface="Arial"/>
              </a:rPr>
              <a:t>Improvement planning and root cause analysis</a:t>
            </a:r>
          </a:p>
          <a:p>
            <a:r>
              <a:rPr lang="en-US" dirty="0">
                <a:latin typeface="Arial"/>
                <a:cs typeface="Arial"/>
              </a:rPr>
              <a:t>Increased stakeholder engagement</a:t>
            </a:r>
            <a:endParaRPr lang="en-US" dirty="0"/>
          </a:p>
          <a:p>
            <a:pPr lvl="1"/>
            <a:r>
              <a:rPr lang="en-US" dirty="0">
                <a:latin typeface="Arial"/>
                <a:cs typeface="Arial"/>
              </a:rPr>
              <a:t>State advisory groups </a:t>
            </a:r>
            <a:endParaRPr lang="en-US" dirty="0"/>
          </a:p>
          <a:p>
            <a:pPr lvl="1"/>
            <a:r>
              <a:rPr lang="en-US" dirty="0">
                <a:latin typeface="Arial"/>
                <a:cs typeface="Arial"/>
              </a:rPr>
              <a:t>DaSy’s Family Data Leaders</a:t>
            </a:r>
          </a:p>
          <a:p>
            <a:r>
              <a:rPr lang="en-US" dirty="0"/>
              <a:t>Considering Part C exit scores during Part B 619 entry scoring</a:t>
            </a:r>
          </a:p>
          <a:p>
            <a:r>
              <a:rPr lang="en-US" dirty="0">
                <a:latin typeface="Arial"/>
                <a:cs typeface="Arial"/>
              </a:rPr>
              <a:t>Incorporating outcomes data into LEA determinations</a:t>
            </a:r>
          </a:p>
          <a:p>
            <a:r>
              <a:rPr lang="en-US" dirty="0">
                <a:latin typeface="Arial"/>
                <a:cs typeface="Arial"/>
              </a:rPr>
              <a:t>Monitoring child outcomes data quality</a:t>
            </a:r>
          </a:p>
          <a:p>
            <a:r>
              <a:rPr lang="en-US" dirty="0">
                <a:latin typeface="Arial"/>
                <a:cs typeface="Arial"/>
              </a:rPr>
              <a:t>Linking child outcomes data with other APR indicators and beyond (e.g., services)</a:t>
            </a:r>
          </a:p>
        </p:txBody>
      </p:sp>
      <p:grpSp>
        <p:nvGrpSpPr>
          <p:cNvPr id="12" name="Group 11" descr="Call-out border for DaSy's Data Leadership Competencies">
            <a:extLst>
              <a:ext uri="{FF2B5EF4-FFF2-40B4-BE49-F238E27FC236}">
                <a16:creationId xmlns:a16="http://schemas.microsoft.com/office/drawing/2014/main" id="{0FDB89F0-2020-888F-5D76-9562D4F5973C}"/>
              </a:ext>
            </a:extLst>
          </p:cNvPr>
          <p:cNvGrpSpPr/>
          <p:nvPr/>
        </p:nvGrpSpPr>
        <p:grpSpPr>
          <a:xfrm>
            <a:off x="8400759" y="3660277"/>
            <a:ext cx="3366463" cy="2706481"/>
            <a:chOff x="7733007" y="824056"/>
            <a:chExt cx="3867829" cy="2953559"/>
          </a:xfrm>
        </p:grpSpPr>
        <p:sp>
          <p:nvSpPr>
            <p:cNvPr id="8" name="TextBox 7">
              <a:extLst>
                <a:ext uri="{FF2B5EF4-FFF2-40B4-BE49-F238E27FC236}">
                  <a16:creationId xmlns:a16="http://schemas.microsoft.com/office/drawing/2014/main" id="{A70B5701-43CC-E8AF-4846-56A20B59F187}"/>
                </a:ext>
              </a:extLst>
            </p:cNvPr>
            <p:cNvSpPr txBox="1"/>
            <p:nvPr/>
          </p:nvSpPr>
          <p:spPr>
            <a:xfrm>
              <a:off x="8452345" y="1571791"/>
              <a:ext cx="2440305" cy="1239888"/>
            </a:xfrm>
            <a:prstGeom prst="rect">
              <a:avLst/>
            </a:prstGeom>
            <a:noFill/>
          </p:spPr>
          <p:txBody>
            <a:bodyPr wrap="square" rtlCol="0">
              <a:spAutoFit/>
            </a:bodyPr>
            <a:lstStyle/>
            <a:p>
              <a:pPr algn="ctr"/>
              <a:r>
                <a:rPr lang="en-US" sz="2200" dirty="0">
                  <a:latin typeface="Tahoma" panose="020B0604030504040204" pitchFamily="34" charset="0"/>
                  <a:ea typeface="Tahoma" panose="020B0604030504040204" pitchFamily="34" charset="0"/>
                  <a:cs typeface="Tahoma" panose="020B0604030504040204" pitchFamily="34" charset="0"/>
                  <a:hlinkClick r:id="rId3" tooltip="Data Leadership Competencies for Part C and Part B 619"/>
                </a:rPr>
                <a:t>DaSy’s Data Leadership Competencies</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11" name="Explosion: 8 Points 10">
              <a:extLst>
                <a:ext uri="{FF2B5EF4-FFF2-40B4-BE49-F238E27FC236}">
                  <a16:creationId xmlns:a16="http://schemas.microsoft.com/office/drawing/2014/main" id="{AFD58025-5B3B-ABAE-55A5-A8B2098A0822}"/>
                </a:ext>
              </a:extLst>
            </p:cNvPr>
            <p:cNvSpPr/>
            <p:nvPr/>
          </p:nvSpPr>
          <p:spPr>
            <a:xfrm>
              <a:off x="7733007" y="824056"/>
              <a:ext cx="3867829" cy="2953559"/>
            </a:xfrm>
            <a:prstGeom prst="irregularSeal1">
              <a:avLst/>
            </a:prstGeom>
            <a:noFill/>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quot; &quot;">
            <a:extLst>
              <a:ext uri="{FF2B5EF4-FFF2-40B4-BE49-F238E27FC236}">
                <a16:creationId xmlns:a16="http://schemas.microsoft.com/office/drawing/2014/main" id="{128BC00A-69EE-6E0A-9933-32B12C883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1188586"/>
            <a:ext cx="3604176" cy="242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1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Where Can I Learn More About the Child Outcomes?</a:t>
            </a:r>
            <a:endParaRPr lang="en-US" dirty="0"/>
          </a:p>
        </p:txBody>
      </p:sp>
    </p:spTree>
    <p:extLst>
      <p:ext uri="{BB962C8B-B14F-4D97-AF65-F5344CB8AC3E}">
        <p14:creationId xmlns:p14="http://schemas.microsoft.com/office/powerpoint/2010/main" val="2039366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1F7F050-EEE2-7589-8989-9119A91E965C}"/>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34</a:t>
            </a:fld>
            <a:endParaRPr lang="en-US"/>
          </a:p>
        </p:txBody>
      </p:sp>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a:bodyPr>
          <a:lstStyle/>
          <a:p>
            <a:r>
              <a:rPr lang="en-US" sz="3600" dirty="0">
                <a:latin typeface="Arial"/>
                <a:cs typeface="Arial"/>
              </a:rPr>
              <a:t>Additional Child Outcomes Data Resources</a:t>
            </a:r>
          </a:p>
        </p:txBody>
      </p:sp>
      <p:sp>
        <p:nvSpPr>
          <p:cNvPr id="4" name="Content Placeholder 3"/>
          <p:cNvSpPr>
            <a:spLocks noGrp="1"/>
          </p:cNvSpPr>
          <p:nvPr>
            <p:ph idx="1"/>
          </p:nvPr>
        </p:nvSpPr>
        <p:spPr/>
        <p:txBody>
          <a:bodyPr>
            <a:noAutofit/>
          </a:bodyPr>
          <a:lstStyle/>
          <a:p>
            <a:pPr>
              <a:lnSpc>
                <a:spcPct val="100000"/>
              </a:lnSpc>
            </a:pPr>
            <a:r>
              <a:rPr lang="en-US" sz="2200" dirty="0">
                <a:solidFill>
                  <a:schemeClr val="tx2">
                    <a:lumMod val="75000"/>
                    <a:lumOff val="25000"/>
                  </a:schemeClr>
                </a:solidFill>
                <a:latin typeface="+mn-lt"/>
                <a:cs typeface="Arial"/>
                <a:hlinkClick r:id="rId3" tooltip="Take a Look at Your Child Outcomes Data Profile"/>
              </a:rPr>
              <a:t>Take a Look at Your Child Outcomes Data Profile</a:t>
            </a:r>
            <a:r>
              <a:rPr lang="en-US" sz="2200" dirty="0">
                <a:latin typeface="+mn-lt"/>
                <a:cs typeface="Arial"/>
              </a:rPr>
              <a:t>: Guidance on how to use your Child Outcomes Data Quality Profile</a:t>
            </a:r>
          </a:p>
          <a:p>
            <a:pPr>
              <a:lnSpc>
                <a:spcPct val="100000"/>
              </a:lnSpc>
            </a:pPr>
            <a:r>
              <a:rPr lang="en-US" sz="2200" u="sng" dirty="0">
                <a:latin typeface="+mn-lt"/>
                <a:cs typeface="Arial"/>
                <a:hlinkClick r:id="rId4" tooltip="Considerations of the Impact of COVID-19 on APR Indicator Data"/>
              </a:rPr>
              <a:t>Considerations of the Impact of COVID-19 on APR Indicator Data</a:t>
            </a:r>
            <a:r>
              <a:rPr lang="en-US" sz="2200" dirty="0">
                <a:latin typeface="+mn-lt"/>
                <a:cs typeface="Arial"/>
              </a:rPr>
              <a:t>: Considerations related to data disruption that occurred as a result of the COVID-19 pandemic</a:t>
            </a:r>
          </a:p>
          <a:p>
            <a:pPr>
              <a:lnSpc>
                <a:spcPct val="100000"/>
              </a:lnSpc>
            </a:pPr>
            <a:r>
              <a:rPr lang="en-US" sz="2200" dirty="0">
                <a:solidFill>
                  <a:schemeClr val="tx2">
                    <a:lumMod val="75000"/>
                    <a:lumOff val="25000"/>
                  </a:schemeClr>
                </a:solidFill>
                <a:latin typeface="+mn-lt"/>
                <a:cs typeface="Arial"/>
                <a:hlinkClick r:id="rId5" tooltip="Year-to-Year Changes in State Child Outcomes Data: What Do They Mean?"/>
              </a:rPr>
              <a:t>Year-to-Year Changes in State Child Outcomes Data: What Do They Mean?</a:t>
            </a:r>
            <a:r>
              <a:rPr lang="en-US" sz="2200" dirty="0">
                <a:latin typeface="+mn-lt"/>
                <a:cs typeface="Arial"/>
              </a:rPr>
              <a:t>: Brief designed to help stakeholders learn what questions to ask to understand year-to-year changes in child outcomes data</a:t>
            </a:r>
          </a:p>
          <a:p>
            <a:pPr>
              <a:lnSpc>
                <a:spcPct val="100000"/>
              </a:lnSpc>
            </a:pPr>
            <a:r>
              <a:rPr lang="en-US" sz="2200" dirty="0">
                <a:latin typeface="+mn-lt"/>
                <a:hlinkClick r:id="rId6" tooltip="SPP/APR Basics, What You Need to Know"/>
              </a:rPr>
              <a:t>SPP/APR Basics: What You Need to Know</a:t>
            </a:r>
            <a:r>
              <a:rPr lang="en-US" sz="2200" dirty="0">
                <a:latin typeface="+mn-lt"/>
              </a:rPr>
              <a:t>:</a:t>
            </a:r>
            <a:r>
              <a:rPr lang="en-US" sz="2200" dirty="0">
                <a:solidFill>
                  <a:srgbClr val="141414"/>
                </a:solidFill>
                <a:latin typeface="+mn-lt"/>
              </a:rPr>
              <a:t> C</a:t>
            </a:r>
            <a:r>
              <a:rPr lang="en-US" sz="2200" b="0" i="0" dirty="0">
                <a:solidFill>
                  <a:srgbClr val="141414"/>
                </a:solidFill>
                <a:effectLst/>
                <a:latin typeface="+mn-lt"/>
              </a:rPr>
              <a:t>ollection of self-directed modules that provide a basic understanding of the IDEA Part C and Part B 619 State Performance Plan/Annual Performance Report (SPP/APR) indicators and their requirement</a:t>
            </a:r>
          </a:p>
          <a:p>
            <a:pPr>
              <a:lnSpc>
                <a:spcPct val="100000"/>
              </a:lnSpc>
            </a:pPr>
            <a:r>
              <a:rPr lang="en-US" sz="2200" dirty="0">
                <a:solidFill>
                  <a:srgbClr val="141414"/>
                </a:solidFill>
                <a:latin typeface="+mn-lt"/>
                <a:cs typeface="Arial"/>
                <a:hlinkClick r:id="rId7" tooltip="Learning Communities"/>
              </a:rPr>
              <a:t>TS GOLD, BDI, and COS Learning Communities</a:t>
            </a:r>
            <a:endParaRPr lang="en-US" sz="2200" dirty="0">
              <a:latin typeface="+mn-lt"/>
              <a:cs typeface="Arial"/>
            </a:endParaRPr>
          </a:p>
        </p:txBody>
      </p:sp>
    </p:spTree>
    <p:extLst>
      <p:ext uri="{BB962C8B-B14F-4D97-AF65-F5344CB8AC3E}">
        <p14:creationId xmlns:p14="http://schemas.microsoft.com/office/powerpoint/2010/main" val="3275613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7EA77765-C45E-1DE2-5F5F-F71B47999063}"/>
              </a:ext>
            </a:extLst>
          </p:cNvPr>
          <p:cNvSpPr txBox="1">
            <a:spLocks/>
          </p:cNvSpPr>
          <p:nvPr/>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35</a:t>
            </a:fld>
            <a:endParaRPr lang="en-US"/>
          </a:p>
        </p:txBody>
      </p:sp>
      <p:sp>
        <p:nvSpPr>
          <p:cNvPr id="2" name="Title 1">
            <a:extLst>
              <a:ext uri="{FF2B5EF4-FFF2-40B4-BE49-F238E27FC236}">
                <a16:creationId xmlns:a16="http://schemas.microsoft.com/office/drawing/2014/main" id="{87ADC35F-E7F1-49F9-9902-C51216924938}"/>
              </a:ext>
            </a:extLst>
          </p:cNvPr>
          <p:cNvSpPr>
            <a:spLocks noGrp="1"/>
          </p:cNvSpPr>
          <p:nvPr>
            <p:ph type="title"/>
          </p:nvPr>
        </p:nvSpPr>
        <p:spPr/>
        <p:txBody>
          <a:bodyPr>
            <a:normAutofit/>
          </a:bodyPr>
          <a:lstStyle/>
          <a:p>
            <a:r>
              <a:rPr lang="en-US" sz="3600" dirty="0">
                <a:latin typeface="Arial"/>
                <a:cs typeface="Arial"/>
              </a:rPr>
              <a:t>COS Professional Development Resources</a:t>
            </a:r>
          </a:p>
        </p:txBody>
      </p:sp>
      <p:sp>
        <p:nvSpPr>
          <p:cNvPr id="4" name="Content Placeholder 3"/>
          <p:cNvSpPr>
            <a:spLocks noGrp="1"/>
          </p:cNvSpPr>
          <p:nvPr>
            <p:ph idx="1"/>
          </p:nvPr>
        </p:nvSpPr>
        <p:spPr>
          <a:xfrm>
            <a:off x="475488" y="1143000"/>
            <a:ext cx="11237976" cy="4745736"/>
          </a:xfrm>
        </p:spPr>
        <p:txBody>
          <a:bodyPr>
            <a:noAutofit/>
          </a:bodyPr>
          <a:lstStyle/>
          <a:p>
            <a:pPr>
              <a:lnSpc>
                <a:spcPct val="100000"/>
              </a:lnSpc>
            </a:pPr>
            <a:r>
              <a:rPr lang="en-US" dirty="0">
                <a:latin typeface="+mn-lt"/>
                <a:hlinkClick r:id="rId3" tooltip="COS Practice Scenarios (COS-PS)"/>
              </a:rPr>
              <a:t>COS Practice Scenarios</a:t>
            </a:r>
            <a:r>
              <a:rPr lang="en-US" dirty="0">
                <a:latin typeface="+mn-lt"/>
              </a:rPr>
              <a:t>: Collection of scenarios of children, ages 6 months to 5 years, that allow you to practice aligning information about each child with the three child outcomes and anchoring the information by age.</a:t>
            </a:r>
          </a:p>
          <a:p>
            <a:pPr>
              <a:lnSpc>
                <a:spcPct val="100000"/>
              </a:lnSpc>
            </a:pPr>
            <a:r>
              <a:rPr lang="en-US" dirty="0">
                <a:latin typeface="+mn-lt"/>
                <a:hlinkClick r:id="rId4" tooltip="Age Anchoring Guidance for Determining Child Outcomes Summary (COS) Ratings"/>
              </a:rPr>
              <a:t>Age Anchoring Guidance for Determining COS Ratings</a:t>
            </a:r>
            <a:r>
              <a:rPr lang="en-US" dirty="0">
                <a:latin typeface="+mn-lt"/>
              </a:rPr>
              <a:t>: Guidance on how to accurately age anchor a child’s functional skills and explanations of how that guidance applies to COS teams</a:t>
            </a:r>
          </a:p>
          <a:p>
            <a:pPr>
              <a:lnSpc>
                <a:spcPct val="100000"/>
              </a:lnSpc>
            </a:pPr>
            <a:r>
              <a:rPr lang="en-US" dirty="0">
                <a:solidFill>
                  <a:schemeClr val="tx2">
                    <a:lumMod val="75000"/>
                    <a:lumOff val="25000"/>
                  </a:schemeClr>
                </a:solidFill>
                <a:latin typeface="+mn-lt"/>
                <a:hlinkClick r:id="rId5" tooltip="COS Process Professional Development"/>
              </a:rPr>
              <a:t>Child Outcomes Summary (COS) Process Professional Development Resources</a:t>
            </a:r>
            <a:r>
              <a:rPr lang="en-US" dirty="0">
                <a:solidFill>
                  <a:schemeClr val="tx2">
                    <a:lumMod val="75000"/>
                    <a:lumOff val="25000"/>
                  </a:schemeClr>
                </a:solidFill>
                <a:latin typeface="+mn-lt"/>
              </a:rPr>
              <a:t>: C</a:t>
            </a:r>
            <a:r>
              <a:rPr lang="en-US" dirty="0">
                <a:latin typeface="+mn-lt"/>
              </a:rPr>
              <a:t>ollection of national resources to support training and TA on the COS process</a:t>
            </a:r>
          </a:p>
          <a:p>
            <a:pPr>
              <a:lnSpc>
                <a:spcPct val="100000"/>
              </a:lnSpc>
            </a:pPr>
            <a:r>
              <a:rPr lang="en-US" dirty="0">
                <a:latin typeface="+mn-lt"/>
                <a:hlinkClick r:id="rId6" tooltip="Child Outcomes Summary (COS) Process"/>
              </a:rPr>
              <a:t>COS Online Learning Module</a:t>
            </a:r>
            <a:r>
              <a:rPr lang="en-US" dirty="0">
                <a:latin typeface="+mn-lt"/>
              </a:rPr>
              <a:t>: </a:t>
            </a:r>
            <a:r>
              <a:rPr lang="en-US" dirty="0">
                <a:solidFill>
                  <a:srgbClr val="212529"/>
                </a:solidFill>
                <a:latin typeface="+mn-lt"/>
              </a:rPr>
              <a:t>P</a:t>
            </a:r>
            <a:r>
              <a:rPr lang="en-US" b="0" i="0" dirty="0">
                <a:solidFill>
                  <a:srgbClr val="212529"/>
                </a:solidFill>
                <a:effectLst/>
                <a:latin typeface="+mn-lt"/>
              </a:rPr>
              <a:t>rovides key information about the COS process, and the practices that contribute to consistent and meaningful COS decision-making</a:t>
            </a:r>
            <a:endParaRPr lang="en-US" dirty="0">
              <a:latin typeface="+mn-lt"/>
            </a:endParaRPr>
          </a:p>
        </p:txBody>
      </p:sp>
    </p:spTree>
    <p:extLst>
      <p:ext uri="{BB962C8B-B14F-4D97-AF65-F5344CB8AC3E}">
        <p14:creationId xmlns:p14="http://schemas.microsoft.com/office/powerpoint/2010/main" val="2523099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5BB00-438F-1773-813A-089E9A57143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660051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079855-D909-4C9E-28D3-A70AEC306E3C}"/>
              </a:ext>
            </a:extLst>
          </p:cNvPr>
          <p:cNvSpPr>
            <a:spLocks noGrp="1"/>
          </p:cNvSpPr>
          <p:nvPr>
            <p:ph type="sldNum" sz="quarter" idx="4"/>
          </p:nvPr>
        </p:nvSpPr>
        <p:spPr/>
        <p:txBody>
          <a:bodyPr/>
          <a:lstStyle/>
          <a:p>
            <a:fld id="{8FF8BE51-C3B0-9B4F-9A06-4F809A9A7941}" type="slidenum">
              <a:rPr lang="en-US" smtClean="0"/>
              <a:pPr/>
              <a:t>37</a:t>
            </a:fld>
            <a:endParaRPr lang="en-US"/>
          </a:p>
        </p:txBody>
      </p:sp>
      <p:sp>
        <p:nvSpPr>
          <p:cNvPr id="5" name="Title 4">
            <a:extLst>
              <a:ext uri="{FF2B5EF4-FFF2-40B4-BE49-F238E27FC236}">
                <a16:creationId xmlns:a16="http://schemas.microsoft.com/office/drawing/2014/main" id="{802408F8-4484-2628-26DF-46EF25673005}"/>
              </a:ext>
            </a:extLst>
          </p:cNvPr>
          <p:cNvSpPr>
            <a:spLocks noGrp="1"/>
          </p:cNvSpPr>
          <p:nvPr>
            <p:ph type="title"/>
          </p:nvPr>
        </p:nvSpPr>
        <p:spPr/>
        <p:txBody>
          <a:bodyPr/>
          <a:lstStyle/>
          <a:p>
            <a:r>
              <a:rPr lang="en-US" dirty="0"/>
              <a:t>Technical Assistance Cohort Opportunity</a:t>
            </a:r>
          </a:p>
        </p:txBody>
      </p:sp>
      <p:sp>
        <p:nvSpPr>
          <p:cNvPr id="4" name="Content Placeholder 3">
            <a:extLst>
              <a:ext uri="{FF2B5EF4-FFF2-40B4-BE49-F238E27FC236}">
                <a16:creationId xmlns:a16="http://schemas.microsoft.com/office/drawing/2014/main" id="{314501F9-A708-59AF-1EAB-671AB920D315}"/>
              </a:ext>
            </a:extLst>
          </p:cNvPr>
          <p:cNvSpPr>
            <a:spLocks noGrp="1"/>
          </p:cNvSpPr>
          <p:nvPr>
            <p:ph idx="1"/>
          </p:nvPr>
        </p:nvSpPr>
        <p:spPr/>
        <p:txBody>
          <a:bodyPr>
            <a:normAutofit/>
          </a:bodyPr>
          <a:lstStyle/>
          <a:p>
            <a:r>
              <a:rPr lang="en-US">
                <a:latin typeface="+mj-lt"/>
              </a:rPr>
              <a:t>Focus: </a:t>
            </a:r>
            <a:r>
              <a:rPr lang="en-US" dirty="0">
                <a:latin typeface="+mj-lt"/>
              </a:rPr>
              <a:t>Integrating Child Outcomes Measurement and IEP Processes</a:t>
            </a:r>
          </a:p>
          <a:p>
            <a:r>
              <a:rPr lang="en-US" u="sng" kern="0" dirty="0">
                <a:solidFill>
                  <a:srgbClr val="000000"/>
                </a:solidFill>
                <a:latin typeface="+mj-lt"/>
                <a:ea typeface="Calibri" panose="020F0502020204030204" pitchFamily="34" charset="0"/>
                <a:hlinkClick r:id="rId3" tooltip="Application for Technical Assistance (TA) on Integrating Child Outcomes Measurement and IEP Processes"/>
              </a:rPr>
              <a:t>Link to Application</a:t>
            </a:r>
            <a:endParaRPr lang="en-US" u="sng" kern="0" dirty="0">
              <a:solidFill>
                <a:srgbClr val="000000"/>
              </a:solidFill>
              <a:latin typeface="+mj-lt"/>
              <a:ea typeface="Calibri" panose="020F0502020204030204" pitchFamily="34" charset="0"/>
            </a:endParaRPr>
          </a:p>
          <a:p>
            <a:r>
              <a:rPr lang="en-US" kern="0" dirty="0">
                <a:solidFill>
                  <a:srgbClr val="000000"/>
                </a:solidFill>
                <a:latin typeface="+mj-lt"/>
                <a:ea typeface="Calibri" panose="020F0502020204030204" pitchFamily="34" charset="0"/>
              </a:rPr>
              <a:t>Deadline: November 9, 2023</a:t>
            </a:r>
          </a:p>
          <a:p>
            <a:r>
              <a:rPr lang="en-US" kern="0" dirty="0">
                <a:solidFill>
                  <a:srgbClr val="000000"/>
                </a:solidFill>
                <a:latin typeface="+mj-lt"/>
                <a:ea typeface="Calibri" panose="020F0502020204030204" pitchFamily="34" charset="0"/>
              </a:rPr>
              <a:t>States notified by December 15, 2023</a:t>
            </a:r>
            <a:endParaRPr lang="en-US" dirty="0">
              <a:latin typeface="+mj-lt"/>
            </a:endParaRPr>
          </a:p>
        </p:txBody>
      </p:sp>
      <p:pic>
        <p:nvPicPr>
          <p:cNvPr id="8" name="Picture 7" descr="QR code to the Application for Technical Assistance (TA) on Integrating Child Outcomes Measurement and IEP Processes.">
            <a:extLst>
              <a:ext uri="{FF2B5EF4-FFF2-40B4-BE49-F238E27FC236}">
                <a16:creationId xmlns:a16="http://schemas.microsoft.com/office/drawing/2014/main" id="{704F8B7B-2691-186D-D0E1-4AB315847371}"/>
              </a:ext>
            </a:extLst>
          </p:cNvPr>
          <p:cNvPicPr>
            <a:picLocks noChangeAspect="1"/>
          </p:cNvPicPr>
          <p:nvPr/>
        </p:nvPicPr>
        <p:blipFill>
          <a:blip r:embed="rId4"/>
          <a:stretch>
            <a:fillRect/>
          </a:stretch>
        </p:blipFill>
        <p:spPr>
          <a:xfrm>
            <a:off x="7581567" y="2496710"/>
            <a:ext cx="3297287" cy="3255550"/>
          </a:xfrm>
          <a:prstGeom prst="rect">
            <a:avLst/>
          </a:prstGeom>
        </p:spPr>
      </p:pic>
    </p:spTree>
    <p:extLst>
      <p:ext uri="{BB962C8B-B14F-4D97-AF65-F5344CB8AC3E}">
        <p14:creationId xmlns:p14="http://schemas.microsoft.com/office/powerpoint/2010/main" val="1210173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FDBDD-C588-BD20-AF3C-2A4238FD7C87}"/>
              </a:ext>
            </a:extLst>
          </p:cNvPr>
          <p:cNvSpPr>
            <a:spLocks noGrp="1"/>
          </p:cNvSpPr>
          <p:nvPr>
            <p:ph type="sldNum" sz="quarter" idx="4"/>
          </p:nvPr>
        </p:nvSpPr>
        <p:spPr/>
        <p:txBody>
          <a:bodyPr/>
          <a:lstStyle/>
          <a:p>
            <a:fld id="{8FF8BE51-C3B0-9B4F-9A06-4F809A9A7941}" type="slidenum">
              <a:rPr lang="en-US" smtClean="0"/>
              <a:pPr/>
              <a:t>38</a:t>
            </a:fld>
            <a:endParaRPr lang="en-US"/>
          </a:p>
        </p:txBody>
      </p:sp>
      <p:sp>
        <p:nvSpPr>
          <p:cNvPr id="5" name="Title 4">
            <a:extLst>
              <a:ext uri="{FF2B5EF4-FFF2-40B4-BE49-F238E27FC236}">
                <a16:creationId xmlns:a16="http://schemas.microsoft.com/office/drawing/2014/main" id="{0265F0FC-CC48-5F14-13B4-2E17C7928889}"/>
              </a:ext>
            </a:extLst>
          </p:cNvPr>
          <p:cNvSpPr>
            <a:spLocks noGrp="1"/>
          </p:cNvSpPr>
          <p:nvPr>
            <p:ph type="title"/>
          </p:nvPr>
        </p:nvSpPr>
        <p:spPr/>
        <p:txBody>
          <a:bodyPr/>
          <a:lstStyle/>
          <a:p>
            <a:r>
              <a:rPr lang="en-US" dirty="0"/>
              <a:t>Contact Us for Support</a:t>
            </a:r>
          </a:p>
        </p:txBody>
      </p:sp>
      <p:sp>
        <p:nvSpPr>
          <p:cNvPr id="4" name="Content Placeholder 3">
            <a:extLst>
              <a:ext uri="{FF2B5EF4-FFF2-40B4-BE49-F238E27FC236}">
                <a16:creationId xmlns:a16="http://schemas.microsoft.com/office/drawing/2014/main" id="{76C52C7F-DFAE-300A-F558-AE2D5E702B12}"/>
              </a:ext>
            </a:extLst>
          </p:cNvPr>
          <p:cNvSpPr>
            <a:spLocks noGrp="1"/>
          </p:cNvSpPr>
          <p:nvPr>
            <p:ph idx="1"/>
          </p:nvPr>
        </p:nvSpPr>
        <p:spPr/>
        <p:txBody>
          <a:bodyPr/>
          <a:lstStyle/>
          <a:p>
            <a:r>
              <a:rPr lang="en-US" dirty="0"/>
              <a:t>Contact your </a:t>
            </a:r>
            <a:r>
              <a:rPr lang="en-US" dirty="0">
                <a:hlinkClick r:id="rId2" tooltip="Technical Assistance: State TA Liaisons"/>
              </a:rPr>
              <a:t>DaSy state liaison</a:t>
            </a:r>
            <a:r>
              <a:rPr lang="en-US" dirty="0"/>
              <a:t> or </a:t>
            </a:r>
            <a:r>
              <a:rPr lang="en-US" dirty="0">
                <a:hlinkClick r:id="rId3" tooltip="ECTA State Contacts"/>
              </a:rPr>
              <a:t>ECTA state liaison</a:t>
            </a:r>
            <a:endParaRPr lang="en-US" dirty="0"/>
          </a:p>
          <a:p>
            <a:r>
              <a:rPr lang="en-US" dirty="0"/>
              <a:t>Presenter contact information: </a:t>
            </a:r>
          </a:p>
          <a:p>
            <a:pPr lvl="1"/>
            <a:r>
              <a:rPr lang="en-US" dirty="0"/>
              <a:t>Nicholas Ortiz – </a:t>
            </a:r>
            <a:r>
              <a:rPr lang="en-US" dirty="0">
                <a:hlinkClick r:id="rId4" tooltip="Contact Nicholas Ortiz"/>
              </a:rPr>
              <a:t>Nicholas.Ortiz@sri.com</a:t>
            </a:r>
            <a:endParaRPr lang="en-US" dirty="0"/>
          </a:p>
        </p:txBody>
      </p:sp>
      <p:pic>
        <p:nvPicPr>
          <p:cNvPr id="12" name="Graphic 11" descr="&quot; &quot;">
            <a:extLst>
              <a:ext uri="{FF2B5EF4-FFF2-40B4-BE49-F238E27FC236}">
                <a16:creationId xmlns:a16="http://schemas.microsoft.com/office/drawing/2014/main" id="{AB246661-EF66-FF0A-1862-0626DE3E91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97513" y="1141380"/>
            <a:ext cx="1979385" cy="1979385"/>
          </a:xfrm>
          <a:prstGeom prst="rect">
            <a:avLst/>
          </a:prstGeom>
        </p:spPr>
      </p:pic>
    </p:spTree>
    <p:extLst>
      <p:ext uri="{BB962C8B-B14F-4D97-AF65-F5344CB8AC3E}">
        <p14:creationId xmlns:p14="http://schemas.microsoft.com/office/powerpoint/2010/main" val="3506681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EB770-2EF9-A141-B071-25BF286243FC}"/>
              </a:ext>
            </a:extLst>
          </p:cNvPr>
          <p:cNvSpPr>
            <a:spLocks noGrp="1"/>
          </p:cNvSpPr>
          <p:nvPr>
            <p:ph type="title"/>
          </p:nvPr>
        </p:nvSpPr>
        <p:spPr>
          <a:xfrm>
            <a:off x="1966326" y="2304289"/>
            <a:ext cx="8259347" cy="1124711"/>
          </a:xfrm>
        </p:spPr>
        <p:txBody>
          <a:bodyPr>
            <a:normAutofit fontScale="90000"/>
          </a:bodyPr>
          <a:lstStyle/>
          <a:p>
            <a:r>
              <a:rPr lang="en-US" b="0" dirty="0"/>
              <a:t>Find out more at</a:t>
            </a:r>
            <a:r>
              <a:rPr lang="en-US" dirty="0"/>
              <a:t> </a:t>
            </a:r>
            <a:br>
              <a:rPr lang="en-US" dirty="0"/>
            </a:br>
            <a:r>
              <a:rPr lang="en-US" dirty="0">
                <a:hlinkClick r:id="rId3" tooltip="DaSy Child Outcomes Resources"/>
              </a:rPr>
              <a:t>dasycenter.org/tag/child-outcomes</a:t>
            </a:r>
            <a:br>
              <a:rPr lang="en-US" dirty="0"/>
            </a:br>
            <a:r>
              <a:rPr lang="en-US" b="0" dirty="0"/>
              <a:t>and</a:t>
            </a:r>
            <a:r>
              <a:rPr lang="en-US" dirty="0"/>
              <a:t> </a:t>
            </a:r>
            <a:r>
              <a:rPr lang="en-US" dirty="0">
                <a:hlinkClick r:id="rId4" tooltip="ECTA Center Child Outcomes resources"/>
              </a:rPr>
              <a:t>ectacenter.org/eco/pages/childoutcomes.asp</a:t>
            </a:r>
            <a:endParaRPr lang="en-US" dirty="0"/>
          </a:p>
        </p:txBody>
      </p:sp>
      <p:pic>
        <p:nvPicPr>
          <p:cNvPr id="4" name="Picture 3" descr="QR code for child outcomes tag archives on the DaSy website.">
            <a:extLst>
              <a:ext uri="{FF2B5EF4-FFF2-40B4-BE49-F238E27FC236}">
                <a16:creationId xmlns:a16="http://schemas.microsoft.com/office/drawing/2014/main" id="{C929CE9F-CE51-AC7D-3A1A-850E6840F810}"/>
              </a:ext>
            </a:extLst>
          </p:cNvPr>
          <p:cNvPicPr>
            <a:picLocks noChangeAspect="1"/>
          </p:cNvPicPr>
          <p:nvPr/>
        </p:nvPicPr>
        <p:blipFill rotWithShape="1">
          <a:blip r:embed="rId5"/>
          <a:srcRect l="8767" t="8027" r="9260" b="8904"/>
          <a:stretch/>
        </p:blipFill>
        <p:spPr>
          <a:xfrm>
            <a:off x="149471" y="1606463"/>
            <a:ext cx="1810854" cy="1835063"/>
          </a:xfrm>
          <a:prstGeom prst="rect">
            <a:avLst/>
          </a:prstGeom>
        </p:spPr>
      </p:pic>
      <p:pic>
        <p:nvPicPr>
          <p:cNvPr id="6" name="Picture 5" descr="QR code for the child outcomes page on the ECTA website.">
            <a:extLst>
              <a:ext uri="{FF2B5EF4-FFF2-40B4-BE49-F238E27FC236}">
                <a16:creationId xmlns:a16="http://schemas.microsoft.com/office/drawing/2014/main" id="{D9B3DCB0-A27D-41C7-D095-6A308FBC986E}"/>
              </a:ext>
            </a:extLst>
          </p:cNvPr>
          <p:cNvPicPr>
            <a:picLocks noChangeAspect="1"/>
          </p:cNvPicPr>
          <p:nvPr/>
        </p:nvPicPr>
        <p:blipFill rotWithShape="1">
          <a:blip r:embed="rId6"/>
          <a:srcRect l="10256" t="10640" r="8210" b="10000"/>
          <a:stretch/>
        </p:blipFill>
        <p:spPr>
          <a:xfrm>
            <a:off x="10276762" y="1690014"/>
            <a:ext cx="1810855" cy="1762565"/>
          </a:xfrm>
          <a:prstGeom prst="rect">
            <a:avLst/>
          </a:prstGeom>
        </p:spPr>
      </p:pic>
    </p:spTree>
    <p:extLst>
      <p:ext uri="{BB962C8B-B14F-4D97-AF65-F5344CB8AC3E}">
        <p14:creationId xmlns:p14="http://schemas.microsoft.com/office/powerpoint/2010/main" val="122708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FA6617-F895-128E-FEF3-F0EBA5516C3F}"/>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6" name="Title 5">
            <a:extLst>
              <a:ext uri="{FF2B5EF4-FFF2-40B4-BE49-F238E27FC236}">
                <a16:creationId xmlns:a16="http://schemas.microsoft.com/office/drawing/2014/main" id="{4BF5771C-8B63-2448-D117-4287694351BA}"/>
              </a:ext>
            </a:extLst>
          </p:cNvPr>
          <p:cNvSpPr>
            <a:spLocks noGrp="1"/>
          </p:cNvSpPr>
          <p:nvPr>
            <p:ph type="title"/>
          </p:nvPr>
        </p:nvSpPr>
        <p:spPr>
          <a:xfrm>
            <a:off x="201461" y="197849"/>
            <a:ext cx="11005457" cy="914400"/>
          </a:xfrm>
        </p:spPr>
        <p:txBody>
          <a:bodyPr/>
          <a:lstStyle/>
          <a:p>
            <a:r>
              <a:rPr lang="en-US" dirty="0"/>
              <a:t>Why Collect Child Outcomes Data?</a:t>
            </a:r>
          </a:p>
        </p:txBody>
      </p:sp>
      <p:graphicFrame>
        <p:nvGraphicFramePr>
          <p:cNvPr id="3" name="Diagram 2" descr="&quot; &quot;">
            <a:extLst>
              <a:ext uri="{FF2B5EF4-FFF2-40B4-BE49-F238E27FC236}">
                <a16:creationId xmlns:a16="http://schemas.microsoft.com/office/drawing/2014/main" id="{5E7D5F56-C006-A106-8731-DF4889A899EA}"/>
              </a:ext>
            </a:extLst>
          </p:cNvPr>
          <p:cNvGraphicFramePr/>
          <p:nvPr>
            <p:extLst>
              <p:ext uri="{D42A27DB-BD31-4B8C-83A1-F6EECF244321}">
                <p14:modId xmlns:p14="http://schemas.microsoft.com/office/powerpoint/2010/main" val="2971465990"/>
              </p:ext>
            </p:extLst>
          </p:nvPr>
        </p:nvGraphicFramePr>
        <p:xfrm>
          <a:off x="620448" y="1022350"/>
          <a:ext cx="10951104" cy="4963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400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descr="&quot; &quot;">
            <a:extLst>
              <a:ext uri="{FF2B5EF4-FFF2-40B4-BE49-F238E27FC236}">
                <a16:creationId xmlns:a16="http://schemas.microsoft.com/office/drawing/2014/main" id="{2A36CA59-BA79-48FD-824D-BE8FCDACD8CB}"/>
              </a:ext>
            </a:extLst>
          </p:cNvPr>
          <p:cNvSpPr/>
          <p:nvPr/>
        </p:nvSpPr>
        <p:spPr>
          <a:xfrm>
            <a:off x="0" y="2967698"/>
            <a:ext cx="12192000" cy="519886"/>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95833DF0-0B57-D3EF-D19E-4270F14A0BB1}"/>
              </a:ext>
            </a:extLst>
          </p:cNvPr>
          <p:cNvSpPr>
            <a:spLocks noGrp="1"/>
          </p:cNvSpPr>
          <p:nvPr>
            <p:ph type="title"/>
          </p:nvPr>
        </p:nvSpPr>
        <p:spPr>
          <a:xfrm>
            <a:off x="593271" y="3022312"/>
            <a:ext cx="11005457" cy="519886"/>
          </a:xfrm>
        </p:spPr>
        <p:txBody>
          <a:bodyPr/>
          <a:lstStyle/>
          <a:p>
            <a:pPr rtl="0" eaLnBrk="1" fontAlgn="auto" latinLnBrk="0" hangingPunct="1"/>
            <a:r>
              <a:rPr lang="en-US" sz="2800" b="0" i="0" kern="1200" spc="0" baseline="0" dirty="0">
                <a:ln>
                  <a:noFill/>
                </a:ln>
                <a:solidFill>
                  <a:schemeClr val="bg1"/>
                </a:solidFill>
                <a:effectLst/>
                <a:latin typeface="Arial" panose="020B0604020202020204" pitchFamily="34" charset="0"/>
                <a:ea typeface="Calibri" panose="020F0502020204030204" pitchFamily="34" charset="0"/>
                <a:cs typeface="Times New Roman" panose="02020603050405020304" pitchFamily="18" charset="0"/>
              </a:rPr>
              <a:t>We could answer important questions like…  </a:t>
            </a:r>
            <a:endParaRPr lang="en-US" dirty="0">
              <a:solidFill>
                <a:schemeClr val="bg1"/>
              </a:solidFill>
              <a:effectLst/>
            </a:endParaRPr>
          </a:p>
        </p:txBody>
      </p:sp>
      <p:grpSp>
        <p:nvGrpSpPr>
          <p:cNvPr id="8" name="Group 7" descr="&quot; &quot;">
            <a:extLst>
              <a:ext uri="{FF2B5EF4-FFF2-40B4-BE49-F238E27FC236}">
                <a16:creationId xmlns:a16="http://schemas.microsoft.com/office/drawing/2014/main" id="{4E0126D9-E4BE-46B2-8635-6B40A48B1F48}"/>
              </a:ext>
            </a:extLst>
          </p:cNvPr>
          <p:cNvGrpSpPr/>
          <p:nvPr/>
        </p:nvGrpSpPr>
        <p:grpSpPr>
          <a:xfrm>
            <a:off x="618038" y="467884"/>
            <a:ext cx="4235116" cy="1569660"/>
            <a:chOff x="601578" y="588201"/>
            <a:chExt cx="4235116" cy="1569660"/>
          </a:xfrm>
        </p:grpSpPr>
        <p:sp>
          <p:nvSpPr>
            <p:cNvPr id="4" name="Rectangle 3">
              <a:extLst>
                <a:ext uri="{FF2B5EF4-FFF2-40B4-BE49-F238E27FC236}">
                  <a16:creationId xmlns:a16="http://schemas.microsoft.com/office/drawing/2014/main" id="{AEDBAD35-9605-45F4-A386-EDCB63C0A95B}"/>
                </a:ext>
              </a:extLst>
            </p:cNvPr>
            <p:cNvSpPr/>
            <p:nvPr/>
          </p:nvSpPr>
          <p:spPr>
            <a:xfrm>
              <a:off x="1293230" y="772867"/>
              <a:ext cx="354346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Does our program serve some children more effectively than others? </a:t>
              </a:r>
            </a:p>
          </p:txBody>
        </p:sp>
        <p:sp>
          <p:nvSpPr>
            <p:cNvPr id="5" name="TextBox 4">
              <a:extLst>
                <a:ext uri="{FF2B5EF4-FFF2-40B4-BE49-F238E27FC236}">
                  <a16:creationId xmlns:a16="http://schemas.microsoft.com/office/drawing/2014/main" id="{0B5F62AB-EA45-487E-98C6-4D799D01D814}"/>
                </a:ext>
              </a:extLst>
            </p:cNvPr>
            <p:cNvSpPr txBox="1"/>
            <p:nvPr/>
          </p:nvSpPr>
          <p:spPr>
            <a:xfrm flipH="1">
              <a:off x="601578" y="588201"/>
              <a:ext cx="3889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rPr>
                <a:t>?</a:t>
              </a:r>
              <a:endParaRPr kumimoji="0" lang="en-US" sz="80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endParaRPr>
            </a:p>
          </p:txBody>
        </p:sp>
        <p:cxnSp>
          <p:nvCxnSpPr>
            <p:cNvPr id="7" name="Straight Connector 6">
              <a:extLst>
                <a:ext uri="{FF2B5EF4-FFF2-40B4-BE49-F238E27FC236}">
                  <a16:creationId xmlns:a16="http://schemas.microsoft.com/office/drawing/2014/main" id="{5A0327B9-245D-4685-A304-63C015314904}"/>
                </a:ext>
              </a:extLst>
            </p:cNvPr>
            <p:cNvCxnSpPr/>
            <p:nvPr/>
          </p:nvCxnSpPr>
          <p:spPr>
            <a:xfrm>
              <a:off x="1323469" y="2117558"/>
              <a:ext cx="339290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8" name="Group 17" descr="&quot; &quot;">
            <a:extLst>
              <a:ext uri="{FF2B5EF4-FFF2-40B4-BE49-F238E27FC236}">
                <a16:creationId xmlns:a16="http://schemas.microsoft.com/office/drawing/2014/main" id="{C2467DCE-1491-47B4-A66F-C2B6E70EDA11}"/>
              </a:ext>
            </a:extLst>
          </p:cNvPr>
          <p:cNvGrpSpPr/>
          <p:nvPr/>
        </p:nvGrpSpPr>
        <p:grpSpPr>
          <a:xfrm>
            <a:off x="6810291" y="467884"/>
            <a:ext cx="4684294" cy="1569660"/>
            <a:chOff x="601578" y="588201"/>
            <a:chExt cx="4684294" cy="1569660"/>
          </a:xfrm>
        </p:grpSpPr>
        <p:sp>
          <p:nvSpPr>
            <p:cNvPr id="19" name="Rectangle 18">
              <a:extLst>
                <a:ext uri="{FF2B5EF4-FFF2-40B4-BE49-F238E27FC236}">
                  <a16:creationId xmlns:a16="http://schemas.microsoft.com/office/drawing/2014/main" id="{55FCC73E-6E86-4C47-B569-04AC06BC8D01}"/>
                </a:ext>
              </a:extLst>
            </p:cNvPr>
            <p:cNvSpPr/>
            <p:nvPr/>
          </p:nvSpPr>
          <p:spPr>
            <a:xfrm>
              <a:off x="1293229" y="772867"/>
              <a:ext cx="399264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j-lt"/>
                  <a:ea typeface="+mn-ea"/>
                  <a:cs typeface="+mn-cs"/>
                </a:rPr>
                <a:t>Are we seeing improvements in services and outcomes over time?</a:t>
              </a:r>
            </a:p>
          </p:txBody>
        </p:sp>
        <p:sp>
          <p:nvSpPr>
            <p:cNvPr id="20" name="TextBox 19">
              <a:extLst>
                <a:ext uri="{FF2B5EF4-FFF2-40B4-BE49-F238E27FC236}">
                  <a16:creationId xmlns:a16="http://schemas.microsoft.com/office/drawing/2014/main" id="{2708566D-4C4C-46F4-A198-19E543344A39}"/>
                </a:ext>
              </a:extLst>
            </p:cNvPr>
            <p:cNvSpPr txBox="1"/>
            <p:nvPr/>
          </p:nvSpPr>
          <p:spPr>
            <a:xfrm flipH="1">
              <a:off x="601578" y="588201"/>
              <a:ext cx="3889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rPr>
                <a:t>?</a:t>
              </a:r>
              <a:endParaRPr kumimoji="0" lang="en-US" sz="80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endParaRPr>
            </a:p>
          </p:txBody>
        </p:sp>
        <p:cxnSp>
          <p:nvCxnSpPr>
            <p:cNvPr id="21" name="Straight Connector 20">
              <a:extLst>
                <a:ext uri="{FF2B5EF4-FFF2-40B4-BE49-F238E27FC236}">
                  <a16:creationId xmlns:a16="http://schemas.microsoft.com/office/drawing/2014/main" id="{4A1FD6B1-EFB7-4027-89B5-05D037B34417}"/>
                </a:ext>
              </a:extLst>
            </p:cNvPr>
            <p:cNvCxnSpPr>
              <a:cxnSpLocks/>
            </p:cNvCxnSpPr>
            <p:nvPr/>
          </p:nvCxnSpPr>
          <p:spPr>
            <a:xfrm>
              <a:off x="1323469" y="2117558"/>
              <a:ext cx="35132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 name="Group 8" descr="&quot; &quot;">
            <a:extLst>
              <a:ext uri="{FF2B5EF4-FFF2-40B4-BE49-F238E27FC236}">
                <a16:creationId xmlns:a16="http://schemas.microsoft.com/office/drawing/2014/main" id="{7DA9068B-CAF5-4888-81D9-4F120BE3D2A2}"/>
              </a:ext>
            </a:extLst>
          </p:cNvPr>
          <p:cNvGrpSpPr/>
          <p:nvPr/>
        </p:nvGrpSpPr>
        <p:grpSpPr>
          <a:xfrm>
            <a:off x="748215" y="4136087"/>
            <a:ext cx="4684294" cy="1569660"/>
            <a:chOff x="601578" y="588201"/>
            <a:chExt cx="4684294" cy="1569660"/>
          </a:xfrm>
        </p:grpSpPr>
        <p:sp>
          <p:nvSpPr>
            <p:cNvPr id="10" name="Rectangle 9">
              <a:extLst>
                <a:ext uri="{FF2B5EF4-FFF2-40B4-BE49-F238E27FC236}">
                  <a16:creationId xmlns:a16="http://schemas.microsoft.com/office/drawing/2014/main" id="{5B32925B-A595-4996-9330-75ABC12B08A8}"/>
                </a:ext>
              </a:extLst>
            </p:cNvPr>
            <p:cNvSpPr/>
            <p:nvPr/>
          </p:nvSpPr>
          <p:spPr>
            <a:xfrm>
              <a:off x="1293229" y="772867"/>
              <a:ext cx="399264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mj-lt"/>
                </a:rPr>
                <a:t>How do child outcomes differ by Local Education Agency?</a:t>
              </a:r>
              <a:endParaRPr kumimoji="0" lang="en-US" sz="2400" b="0" i="0" u="none" strike="noStrike" kern="1200" cap="none" spc="0" normalizeH="0" baseline="0" noProof="0" dirty="0">
                <a:ln>
                  <a:noFill/>
                </a:ln>
                <a:solidFill>
                  <a:srgbClr val="000000"/>
                </a:solidFill>
                <a:effectLst/>
                <a:uLnTx/>
                <a:uFillTx/>
                <a:latin typeface="+mj-lt"/>
                <a:ea typeface="+mn-ea"/>
                <a:cs typeface="+mn-cs"/>
              </a:endParaRPr>
            </a:p>
          </p:txBody>
        </p:sp>
        <p:sp>
          <p:nvSpPr>
            <p:cNvPr id="11" name="TextBox 10">
              <a:extLst>
                <a:ext uri="{FF2B5EF4-FFF2-40B4-BE49-F238E27FC236}">
                  <a16:creationId xmlns:a16="http://schemas.microsoft.com/office/drawing/2014/main" id="{B3FBE380-9805-493E-B157-198F24AEF4E5}"/>
                </a:ext>
              </a:extLst>
            </p:cNvPr>
            <p:cNvSpPr txBox="1"/>
            <p:nvPr/>
          </p:nvSpPr>
          <p:spPr>
            <a:xfrm flipH="1">
              <a:off x="601578" y="588201"/>
              <a:ext cx="3889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74AF"/>
                  </a:solidFill>
                  <a:effectLst/>
                  <a:uLnTx/>
                  <a:uFillTx/>
                  <a:latin typeface="+mj-lt"/>
                  <a:ea typeface="Segoe UI Black" panose="020B0A02040204020203" pitchFamily="34" charset="0"/>
                  <a:cs typeface="Segoe UI Black" panose="020B0A02040204020203" pitchFamily="34" charset="0"/>
                </a:rPr>
                <a:t>?</a:t>
              </a:r>
              <a:endParaRPr kumimoji="0" lang="en-US" sz="8000" b="0" i="0" u="none" strike="noStrike" kern="1200" cap="none" spc="0" normalizeH="0" baseline="0" noProof="0">
                <a:ln>
                  <a:noFill/>
                </a:ln>
                <a:solidFill>
                  <a:srgbClr val="0074AF"/>
                </a:solidFill>
                <a:effectLst/>
                <a:uLnTx/>
                <a:uFillTx/>
                <a:latin typeface="+mj-lt"/>
                <a:ea typeface="Segoe UI Black" panose="020B0A02040204020203" pitchFamily="34" charset="0"/>
                <a:cs typeface="Segoe UI Black" panose="020B0A02040204020203" pitchFamily="34" charset="0"/>
              </a:endParaRPr>
            </a:p>
          </p:txBody>
        </p:sp>
        <p:cxnSp>
          <p:nvCxnSpPr>
            <p:cNvPr id="12" name="Straight Connector 11">
              <a:extLst>
                <a:ext uri="{FF2B5EF4-FFF2-40B4-BE49-F238E27FC236}">
                  <a16:creationId xmlns:a16="http://schemas.microsoft.com/office/drawing/2014/main" id="{8B3FEA3A-DBC9-4F56-A54E-2EA5C3FAF9D7}"/>
                </a:ext>
              </a:extLst>
            </p:cNvPr>
            <p:cNvCxnSpPr>
              <a:cxnSpLocks/>
            </p:cNvCxnSpPr>
            <p:nvPr/>
          </p:nvCxnSpPr>
          <p:spPr>
            <a:xfrm>
              <a:off x="1323469" y="2117558"/>
              <a:ext cx="351322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 name="Group 13" descr="&quot; &quot;">
            <a:extLst>
              <a:ext uri="{FF2B5EF4-FFF2-40B4-BE49-F238E27FC236}">
                <a16:creationId xmlns:a16="http://schemas.microsoft.com/office/drawing/2014/main" id="{63A8FCDB-5629-4683-B810-9CE28D9721E9}"/>
              </a:ext>
            </a:extLst>
          </p:cNvPr>
          <p:cNvGrpSpPr/>
          <p:nvPr/>
        </p:nvGrpSpPr>
        <p:grpSpPr>
          <a:xfrm>
            <a:off x="6810291" y="4094929"/>
            <a:ext cx="4553899" cy="1669545"/>
            <a:chOff x="611659" y="772867"/>
            <a:chExt cx="4553899" cy="1669545"/>
          </a:xfrm>
        </p:grpSpPr>
        <p:sp>
          <p:nvSpPr>
            <p:cNvPr id="15" name="Rectangle 14">
              <a:extLst>
                <a:ext uri="{FF2B5EF4-FFF2-40B4-BE49-F238E27FC236}">
                  <a16:creationId xmlns:a16="http://schemas.microsoft.com/office/drawing/2014/main" id="{BCBFE502-B531-46FC-B931-AB354E5D15B1}"/>
                </a:ext>
              </a:extLst>
            </p:cNvPr>
            <p:cNvSpPr/>
            <p:nvPr/>
          </p:nvSpPr>
          <p:spPr>
            <a:xfrm>
              <a:off x="1293230" y="772867"/>
              <a:ext cx="387232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j-lt"/>
                  <a:ea typeface="+mn-ea"/>
                  <a:cs typeface="+mn-cs"/>
                </a:rPr>
                <a:t>Do programs that use certain intervention strategies or curriculum achieve better outcomes? </a:t>
              </a:r>
            </a:p>
          </p:txBody>
        </p:sp>
        <p:sp>
          <p:nvSpPr>
            <p:cNvPr id="16" name="TextBox 15">
              <a:extLst>
                <a:ext uri="{FF2B5EF4-FFF2-40B4-BE49-F238E27FC236}">
                  <a16:creationId xmlns:a16="http://schemas.microsoft.com/office/drawing/2014/main" id="{DBA49544-B049-48BB-AC34-D1BACE7AB0DA}"/>
                </a:ext>
              </a:extLst>
            </p:cNvPr>
            <p:cNvSpPr txBox="1"/>
            <p:nvPr/>
          </p:nvSpPr>
          <p:spPr>
            <a:xfrm flipH="1">
              <a:off x="611659" y="772867"/>
              <a:ext cx="3889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rPr>
                <a:t>?</a:t>
              </a:r>
              <a:endParaRPr kumimoji="0" lang="en-US" sz="8000" b="0" i="0" u="none" strike="noStrike" kern="1200" cap="none" spc="0" normalizeH="0" baseline="0" noProof="0" dirty="0">
                <a:ln>
                  <a:noFill/>
                </a:ln>
                <a:solidFill>
                  <a:srgbClr val="0074AF"/>
                </a:solidFill>
                <a:effectLst/>
                <a:uLnTx/>
                <a:uFillTx/>
                <a:latin typeface="+mj-lt"/>
                <a:ea typeface="Segoe UI Black" panose="020B0A02040204020203" pitchFamily="34" charset="0"/>
                <a:cs typeface="Segoe UI Black" panose="020B0A02040204020203" pitchFamily="34" charset="0"/>
              </a:endParaRPr>
            </a:p>
          </p:txBody>
        </p:sp>
        <p:cxnSp>
          <p:nvCxnSpPr>
            <p:cNvPr id="17" name="Straight Connector 16">
              <a:extLst>
                <a:ext uri="{FF2B5EF4-FFF2-40B4-BE49-F238E27FC236}">
                  <a16:creationId xmlns:a16="http://schemas.microsoft.com/office/drawing/2014/main" id="{DD66BE9A-FD86-4D4C-B3F9-DEA58275328D}"/>
                </a:ext>
              </a:extLst>
            </p:cNvPr>
            <p:cNvCxnSpPr/>
            <p:nvPr/>
          </p:nvCxnSpPr>
          <p:spPr>
            <a:xfrm>
              <a:off x="1359565" y="2442412"/>
              <a:ext cx="3392905"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645752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D83BC-EE8E-5E34-AFD2-50FA6A796074}"/>
              </a:ext>
            </a:extLst>
          </p:cNvPr>
          <p:cNvSpPr>
            <a:spLocks noGrp="1"/>
          </p:cNvSpPr>
          <p:nvPr>
            <p:ph type="title"/>
          </p:nvPr>
        </p:nvSpPr>
        <p:spPr/>
        <p:txBody>
          <a:bodyPr/>
          <a:lstStyle/>
          <a:p>
            <a:r>
              <a:rPr lang="en-US" dirty="0"/>
              <a:t>How Did the Reporting Requirement Come About and What Child Outcomes Are Measured? </a:t>
            </a:r>
          </a:p>
        </p:txBody>
      </p:sp>
    </p:spTree>
    <p:extLst>
      <p:ext uri="{BB962C8B-B14F-4D97-AF65-F5344CB8AC3E}">
        <p14:creationId xmlns:p14="http://schemas.microsoft.com/office/powerpoint/2010/main" val="4024502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31DEE-B48B-5E39-3E31-3EA8BAF35223}"/>
              </a:ext>
            </a:extLst>
          </p:cNvPr>
          <p:cNvSpPr>
            <a:spLocks noGrp="1"/>
          </p:cNvSpPr>
          <p:nvPr>
            <p:ph type="sldNum" sz="quarter" idx="4"/>
          </p:nvPr>
        </p:nvSpPr>
        <p:spPr>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F8BE51-C3B0-9B4F-9A06-4F809A9A7941}" type="slidenum">
              <a:rPr lang="en-US" smtClean="0"/>
              <a:pPr/>
              <a:t>7</a:t>
            </a:fld>
            <a:endParaRPr lang="en-US"/>
          </a:p>
        </p:txBody>
      </p:sp>
      <p:sp>
        <p:nvSpPr>
          <p:cNvPr id="4" name="Title 3">
            <a:extLst>
              <a:ext uri="{FF2B5EF4-FFF2-40B4-BE49-F238E27FC236}">
                <a16:creationId xmlns:a16="http://schemas.microsoft.com/office/drawing/2014/main" id="{F90D5AD3-A550-6148-E271-3CD28093B819}"/>
              </a:ext>
            </a:extLst>
          </p:cNvPr>
          <p:cNvSpPr>
            <a:spLocks noGrp="1"/>
          </p:cNvSpPr>
          <p:nvPr>
            <p:ph type="title"/>
          </p:nvPr>
        </p:nvSpPr>
        <p:spPr/>
        <p:txBody>
          <a:bodyPr>
            <a:normAutofit/>
          </a:bodyPr>
          <a:lstStyle/>
          <a:p>
            <a:r>
              <a:rPr lang="en-US" dirty="0"/>
              <a:t>How OSEP Came to Require Child Outcomes Measurement</a:t>
            </a:r>
          </a:p>
        </p:txBody>
      </p:sp>
      <p:sp>
        <p:nvSpPr>
          <p:cNvPr id="6" name="Content Placeholder 4">
            <a:extLst>
              <a:ext uri="{FF2B5EF4-FFF2-40B4-BE49-F238E27FC236}">
                <a16:creationId xmlns:a16="http://schemas.microsoft.com/office/drawing/2014/main" id="{23EF6456-F7CD-4EE6-9CDF-756F6C0E602C}"/>
              </a:ext>
            </a:extLst>
          </p:cNvPr>
          <p:cNvSpPr txBox="1">
            <a:spLocks/>
          </p:cNvSpPr>
          <p:nvPr/>
        </p:nvSpPr>
        <p:spPr>
          <a:xfrm>
            <a:off x="587828" y="1141380"/>
            <a:ext cx="8860971" cy="460318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Accountability movement</a:t>
            </a:r>
          </a:p>
          <a:p>
            <a:r>
              <a:rPr lang="en-US" dirty="0">
                <a:latin typeface="Arial"/>
                <a:cs typeface="Arial"/>
              </a:rPr>
              <a:t>Shift from compliance to results, from access to outcomes</a:t>
            </a:r>
          </a:p>
          <a:p>
            <a:r>
              <a:rPr lang="en-US" dirty="0">
                <a:latin typeface="Arial"/>
                <a:cs typeface="Arial"/>
              </a:rPr>
              <a:t>Extensive 18-month input process with affected parties</a:t>
            </a:r>
          </a:p>
          <a:p>
            <a:r>
              <a:rPr lang="en-US" dirty="0">
                <a:latin typeface="Arial"/>
                <a:cs typeface="Arial"/>
              </a:rPr>
              <a:t>OSEP uses child outcomes data to: </a:t>
            </a:r>
          </a:p>
          <a:p>
            <a:pPr lvl="1"/>
            <a:r>
              <a:rPr lang="en-US" dirty="0">
                <a:latin typeface="Arial"/>
                <a:cs typeface="Arial"/>
              </a:rPr>
              <a:t>Justify the funding for Part C and Part B Preschool programs </a:t>
            </a:r>
            <a:endParaRPr lang="en-US" dirty="0"/>
          </a:p>
          <a:p>
            <a:pPr lvl="1"/>
            <a:r>
              <a:rPr lang="en-US" dirty="0">
                <a:latin typeface="Arial"/>
                <a:cs typeface="Arial"/>
              </a:rPr>
              <a:t>Monitor state results through Results Driven Accountability processes (Part C only)</a:t>
            </a:r>
            <a:endParaRPr lang="en-US" dirty="0">
              <a:solidFill>
                <a:srgbClr val="FF0000"/>
              </a:solidFill>
            </a:endParaRPr>
          </a:p>
          <a:p>
            <a:endParaRPr lang="en-US" b="1" dirty="0"/>
          </a:p>
        </p:txBody>
      </p:sp>
      <p:pic>
        <p:nvPicPr>
          <p:cNvPr id="10" name="Picture 9" descr="&quot; &quot;">
            <a:extLst>
              <a:ext uri="{FF2B5EF4-FFF2-40B4-BE49-F238E27FC236}">
                <a16:creationId xmlns:a16="http://schemas.microsoft.com/office/drawing/2014/main" id="{91F355DD-5FF9-CCE4-6AAC-FE0F28E5DC80}"/>
              </a:ext>
            </a:extLst>
          </p:cNvPr>
          <p:cNvPicPr>
            <a:picLocks noChangeAspect="1"/>
          </p:cNvPicPr>
          <p:nvPr/>
        </p:nvPicPr>
        <p:blipFill>
          <a:blip r:embed="rId3"/>
          <a:stretch>
            <a:fillRect/>
          </a:stretch>
        </p:blipFill>
        <p:spPr>
          <a:xfrm>
            <a:off x="9746427" y="1788373"/>
            <a:ext cx="2460941" cy="1640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02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AAE78A-18C9-E1D9-B6E9-5ECB774121ED}"/>
              </a:ext>
            </a:extLst>
          </p:cNvPr>
          <p:cNvSpPr>
            <a:spLocks noGrp="1"/>
          </p:cNvSpPr>
          <p:nvPr>
            <p:ph type="sldNum" sz="quarter" idx="4"/>
          </p:nvPr>
        </p:nvSpPr>
        <p:spPr/>
        <p:txBody>
          <a:bodyPr/>
          <a:lstStyle/>
          <a:p>
            <a:fld id="{8FF8BE51-C3B0-9B4F-9A06-4F809A9A7941}" type="slidenum">
              <a:rPr lang="en-US" smtClean="0"/>
              <a:pPr/>
              <a:t>8</a:t>
            </a:fld>
            <a:endParaRPr lang="en-US"/>
          </a:p>
        </p:txBody>
      </p:sp>
      <p:sp>
        <p:nvSpPr>
          <p:cNvPr id="5" name="Title 4">
            <a:extLst>
              <a:ext uri="{FF2B5EF4-FFF2-40B4-BE49-F238E27FC236}">
                <a16:creationId xmlns:a16="http://schemas.microsoft.com/office/drawing/2014/main" id="{E03C3889-47B2-3773-C190-41797FB17B96}"/>
              </a:ext>
            </a:extLst>
          </p:cNvPr>
          <p:cNvSpPr>
            <a:spLocks noGrp="1"/>
          </p:cNvSpPr>
          <p:nvPr>
            <p:ph type="title"/>
          </p:nvPr>
        </p:nvSpPr>
        <p:spPr/>
        <p:txBody>
          <a:bodyPr>
            <a:normAutofit/>
          </a:bodyPr>
          <a:lstStyle/>
          <a:p>
            <a:r>
              <a:rPr lang="en-US" dirty="0"/>
              <a:t>Positive Outcomes for Young Children</a:t>
            </a:r>
          </a:p>
        </p:txBody>
      </p:sp>
      <p:sp>
        <p:nvSpPr>
          <p:cNvPr id="4" name="Content Placeholder 3">
            <a:extLst>
              <a:ext uri="{FF2B5EF4-FFF2-40B4-BE49-F238E27FC236}">
                <a16:creationId xmlns:a16="http://schemas.microsoft.com/office/drawing/2014/main" id="{3E5A7704-2EA2-54E1-337F-AA499A099821}"/>
              </a:ext>
            </a:extLst>
          </p:cNvPr>
          <p:cNvSpPr>
            <a:spLocks noGrp="1"/>
          </p:cNvSpPr>
          <p:nvPr>
            <p:ph idx="1"/>
          </p:nvPr>
        </p:nvSpPr>
        <p:spPr>
          <a:xfrm>
            <a:off x="587828" y="1141380"/>
            <a:ext cx="7207432" cy="4518092"/>
          </a:xfrm>
        </p:spPr>
        <p:txBody>
          <a:bodyPr/>
          <a:lstStyle/>
          <a:p>
            <a:pPr>
              <a:spcBef>
                <a:spcPts val="1200"/>
              </a:spcBef>
              <a:buNone/>
            </a:pPr>
            <a:r>
              <a:rPr lang="en-US" sz="700" dirty="0"/>
              <a:t> </a:t>
            </a:r>
            <a:r>
              <a:rPr lang="en-US" sz="2400" dirty="0"/>
              <a:t>“…the </a:t>
            </a:r>
            <a:r>
              <a:rPr lang="en-US" sz="2400" b="1" dirty="0"/>
              <a:t>ultimate goal </a:t>
            </a:r>
            <a:r>
              <a:rPr lang="en-US" sz="2400" dirty="0"/>
              <a:t>of [Early Intervention and Early Childhood Special Education] support is to enable young children to be </a:t>
            </a:r>
            <a:r>
              <a:rPr lang="en-US" sz="2400" b="1" dirty="0"/>
              <a:t>active and successful participants </a:t>
            </a:r>
            <a:r>
              <a:rPr lang="en-US" sz="2400" dirty="0"/>
              <a:t>during the early childhood years and in the future in a </a:t>
            </a:r>
            <a:r>
              <a:rPr lang="en-US" sz="2400" b="1" dirty="0"/>
              <a:t>variety of settings </a:t>
            </a:r>
            <a:r>
              <a:rPr lang="en-US" sz="2400" dirty="0"/>
              <a:t>– in their homes with their families, in child care, preschool or school programs, and in the community.” </a:t>
            </a:r>
          </a:p>
        </p:txBody>
      </p:sp>
      <p:sp>
        <p:nvSpPr>
          <p:cNvPr id="6" name="TextBox 5">
            <a:extLst>
              <a:ext uri="{FF2B5EF4-FFF2-40B4-BE49-F238E27FC236}">
                <a16:creationId xmlns:a16="http://schemas.microsoft.com/office/drawing/2014/main" id="{BE538233-5EC0-2E9A-00A4-84BD2F173F1B}"/>
              </a:ext>
            </a:extLst>
          </p:cNvPr>
          <p:cNvSpPr txBox="1"/>
          <p:nvPr/>
        </p:nvSpPr>
        <p:spPr>
          <a:xfrm>
            <a:off x="996763" y="4938527"/>
            <a:ext cx="10461812" cy="923330"/>
          </a:xfrm>
          <a:prstGeom prst="rect">
            <a:avLst/>
          </a:prstGeom>
          <a:noFill/>
        </p:spPr>
        <p:txBody>
          <a:bodyPr wrap="square" rtlCol="0">
            <a:spAutoFit/>
          </a:bodyPr>
          <a:lstStyle/>
          <a:p>
            <a:r>
              <a:rPr lang="en-US" dirty="0"/>
              <a:t>-From </a:t>
            </a:r>
            <a:r>
              <a:rPr lang="en-US" sz="1800" dirty="0">
                <a:hlinkClick r:id="rId3" tooltip="Family and Child Outcomes for Early Intervention and Early Childhood Special Education"/>
              </a:rPr>
              <a:t>F</a:t>
            </a:r>
            <a:r>
              <a:rPr lang="en-US" dirty="0">
                <a:hlinkClick r:id="rId3" tooltip="Family and Child Outcomes for Early Intervention and Early Childhood Special Education"/>
              </a:rPr>
              <a:t>amily and Child Outcomes for Early Intervention and Early Childhood Special Education</a:t>
            </a:r>
            <a:r>
              <a:rPr lang="en-US" dirty="0"/>
              <a:t>, based on the Early Childhood Outcomes (ECO) Center stakeholder engagement process when identifying the 3 functional outcomes </a:t>
            </a:r>
          </a:p>
        </p:txBody>
      </p:sp>
      <p:pic>
        <p:nvPicPr>
          <p:cNvPr id="1026" name="Picture 2" descr="&quot; &quot;">
            <a:extLst>
              <a:ext uri="{FF2B5EF4-FFF2-40B4-BE49-F238E27FC236}">
                <a16:creationId xmlns:a16="http://schemas.microsoft.com/office/drawing/2014/main" id="{C007F9C0-D476-4F26-2F3B-0D5C8BA29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335" y="1599076"/>
            <a:ext cx="3546950" cy="236463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2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0AF232-4D10-38C0-ABF7-A689E9D11E9D}"/>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5" name="Title 4">
            <a:extLst>
              <a:ext uri="{FF2B5EF4-FFF2-40B4-BE49-F238E27FC236}">
                <a16:creationId xmlns:a16="http://schemas.microsoft.com/office/drawing/2014/main" id="{2FD704C5-E8BE-A5E4-2F8A-A9221C183B11}"/>
              </a:ext>
            </a:extLst>
          </p:cNvPr>
          <p:cNvSpPr>
            <a:spLocks noGrp="1"/>
          </p:cNvSpPr>
          <p:nvPr>
            <p:ph type="title"/>
          </p:nvPr>
        </p:nvSpPr>
        <p:spPr>
          <a:xfrm>
            <a:off x="4089400" y="226980"/>
            <a:ext cx="7503885" cy="914400"/>
          </a:xfrm>
        </p:spPr>
        <p:txBody>
          <a:bodyPr/>
          <a:lstStyle/>
          <a:p>
            <a:r>
              <a:rPr lang="en-US" dirty="0"/>
              <a:t>The Three Child Outcomes</a:t>
            </a:r>
          </a:p>
        </p:txBody>
      </p:sp>
      <p:sp>
        <p:nvSpPr>
          <p:cNvPr id="4" name="Content Placeholder 3">
            <a:extLst>
              <a:ext uri="{FF2B5EF4-FFF2-40B4-BE49-F238E27FC236}">
                <a16:creationId xmlns:a16="http://schemas.microsoft.com/office/drawing/2014/main" id="{16257622-7998-2936-FD23-A082881D85B0}"/>
              </a:ext>
            </a:extLst>
          </p:cNvPr>
          <p:cNvSpPr>
            <a:spLocks noGrp="1"/>
          </p:cNvSpPr>
          <p:nvPr>
            <p:ph idx="1"/>
          </p:nvPr>
        </p:nvSpPr>
        <p:spPr>
          <a:xfrm>
            <a:off x="4038600" y="1368358"/>
            <a:ext cx="7554686" cy="4477806"/>
          </a:xfrm>
        </p:spPr>
        <p:txBody>
          <a:bodyPr>
            <a:normAutofit/>
          </a:bodyPr>
          <a:lstStyle/>
          <a:p>
            <a:pPr marL="0" indent="0">
              <a:buNone/>
            </a:pPr>
            <a:r>
              <a:rPr lang="en-US" dirty="0">
                <a:latin typeface="Arial"/>
                <a:cs typeface="Arial"/>
              </a:rPr>
              <a:t>Beginning in 2005, OSEP required states to report data on 3 child outcomes:</a:t>
            </a:r>
            <a:endParaRPr lang="en-US" dirty="0">
              <a:solidFill>
                <a:srgbClr val="FF0000"/>
              </a:solidFill>
              <a:latin typeface="Arial"/>
              <a:cs typeface="Arial"/>
            </a:endParaRPr>
          </a:p>
          <a:p>
            <a:pPr marL="971550" lvl="1" indent="-514350">
              <a:buClr>
                <a:srgbClr val="227532"/>
              </a:buClr>
              <a:buFont typeface="+mj-lt"/>
              <a:buAutoNum type="arabicPeriod"/>
            </a:pPr>
            <a:r>
              <a:rPr lang="en-US" dirty="0">
                <a:latin typeface="Arial"/>
                <a:cs typeface="Arial"/>
              </a:rPr>
              <a:t>Children have </a:t>
            </a:r>
            <a:r>
              <a:rPr lang="en-US" b="1" dirty="0">
                <a:latin typeface="Arial"/>
                <a:cs typeface="Arial"/>
              </a:rPr>
              <a:t>positive social emotional skills </a:t>
            </a:r>
            <a:r>
              <a:rPr lang="en-US" dirty="0">
                <a:latin typeface="Arial"/>
                <a:cs typeface="Arial"/>
              </a:rPr>
              <a:t>(including social relationships) </a:t>
            </a:r>
            <a:endParaRPr lang="en-US" dirty="0"/>
          </a:p>
          <a:p>
            <a:pPr marL="971550" lvl="1" indent="-514350">
              <a:buClr>
                <a:srgbClr val="227532"/>
              </a:buClr>
              <a:buFont typeface="+mj-lt"/>
              <a:buAutoNum type="arabicPeriod"/>
            </a:pPr>
            <a:r>
              <a:rPr lang="en-US" dirty="0">
                <a:latin typeface="Arial"/>
                <a:cs typeface="Arial"/>
              </a:rPr>
              <a:t>Children </a:t>
            </a:r>
            <a:r>
              <a:rPr lang="en-US" b="1" dirty="0">
                <a:latin typeface="Arial"/>
                <a:cs typeface="Arial"/>
              </a:rPr>
              <a:t>acquire and use knowledge and skills</a:t>
            </a:r>
            <a:r>
              <a:rPr lang="en-US" dirty="0">
                <a:latin typeface="Arial"/>
                <a:cs typeface="Arial"/>
              </a:rPr>
              <a:t> (including early language/communication)</a:t>
            </a:r>
            <a:endParaRPr lang="en-US" dirty="0"/>
          </a:p>
          <a:p>
            <a:pPr marL="971550" lvl="1" indent="-514350">
              <a:buClr>
                <a:srgbClr val="227532"/>
              </a:buClr>
              <a:buFont typeface="+mj-lt"/>
              <a:buAutoNum type="arabicPeriod"/>
            </a:pPr>
            <a:r>
              <a:rPr lang="en-US" dirty="0">
                <a:latin typeface="Arial"/>
                <a:cs typeface="Arial"/>
              </a:rPr>
              <a:t>Children </a:t>
            </a:r>
            <a:r>
              <a:rPr lang="en-US" b="1" dirty="0">
                <a:latin typeface="Arial"/>
                <a:cs typeface="Arial"/>
              </a:rPr>
              <a:t>use appropriate behaviors to meet their </a:t>
            </a:r>
            <a:r>
              <a:rPr lang="en-US" b="1">
                <a:latin typeface="Arial"/>
                <a:cs typeface="Arial"/>
              </a:rPr>
              <a:t>needs </a:t>
            </a:r>
            <a:endParaRPr lang="en-US" b="1" dirty="0"/>
          </a:p>
        </p:txBody>
      </p:sp>
      <p:pic>
        <p:nvPicPr>
          <p:cNvPr id="6" name="Picture 5" descr="&quot; &quot;">
            <a:extLst>
              <a:ext uri="{FF2B5EF4-FFF2-40B4-BE49-F238E27FC236}">
                <a16:creationId xmlns:a16="http://schemas.microsoft.com/office/drawing/2014/main" id="{8475E7B4-3CEE-554D-0213-46979445CF23}"/>
              </a:ext>
            </a:extLst>
          </p:cNvPr>
          <p:cNvPicPr>
            <a:picLocks noChangeAspect="1"/>
          </p:cNvPicPr>
          <p:nvPr/>
        </p:nvPicPr>
        <p:blipFill>
          <a:blip r:embed="rId2"/>
          <a:stretch>
            <a:fillRect/>
          </a:stretch>
        </p:blipFill>
        <p:spPr>
          <a:xfrm>
            <a:off x="993881" y="572878"/>
            <a:ext cx="2031023" cy="2031023"/>
          </a:xfrm>
          <a:prstGeom prst="rect">
            <a:avLst/>
          </a:prstGeom>
          <a:ln>
            <a:noFill/>
          </a:ln>
          <a:effectLst>
            <a:outerShdw blurRad="292100" dist="139700" dir="2700000" algn="tl" rotWithShape="0">
              <a:srgbClr val="333333">
                <a:alpha val="65000"/>
              </a:srgbClr>
            </a:outerShdw>
          </a:effectLst>
        </p:spPr>
      </p:pic>
      <p:pic>
        <p:nvPicPr>
          <p:cNvPr id="7" name="Picture 6" descr="&quot; &quot;">
            <a:extLst>
              <a:ext uri="{FF2B5EF4-FFF2-40B4-BE49-F238E27FC236}">
                <a16:creationId xmlns:a16="http://schemas.microsoft.com/office/drawing/2014/main" id="{4F737F15-C7EE-DF99-0F50-DBC2CA8BF3F4}"/>
              </a:ext>
            </a:extLst>
          </p:cNvPr>
          <p:cNvPicPr>
            <a:picLocks noChangeAspect="1"/>
          </p:cNvPicPr>
          <p:nvPr/>
        </p:nvPicPr>
        <p:blipFill>
          <a:blip r:embed="rId3"/>
          <a:stretch>
            <a:fillRect/>
          </a:stretch>
        </p:blipFill>
        <p:spPr>
          <a:xfrm>
            <a:off x="92318" y="2488523"/>
            <a:ext cx="2435469" cy="1771468"/>
          </a:xfrm>
          <a:prstGeom prst="rect">
            <a:avLst/>
          </a:prstGeom>
          <a:ln>
            <a:noFill/>
          </a:ln>
          <a:effectLst>
            <a:outerShdw blurRad="292100" dist="139700" dir="2700000" algn="tl" rotWithShape="0">
              <a:srgbClr val="333333">
                <a:alpha val="65000"/>
              </a:srgbClr>
            </a:outerShdw>
          </a:effectLst>
        </p:spPr>
      </p:pic>
      <p:pic>
        <p:nvPicPr>
          <p:cNvPr id="8" name="Picture 7" descr="&quot; &quot;">
            <a:extLst>
              <a:ext uri="{FF2B5EF4-FFF2-40B4-BE49-F238E27FC236}">
                <a16:creationId xmlns:a16="http://schemas.microsoft.com/office/drawing/2014/main" id="{3CB6E40D-C113-9450-D3F1-734811AC656E}"/>
              </a:ext>
            </a:extLst>
          </p:cNvPr>
          <p:cNvPicPr>
            <a:picLocks noChangeAspect="1"/>
          </p:cNvPicPr>
          <p:nvPr/>
        </p:nvPicPr>
        <p:blipFill rotWithShape="1">
          <a:blip r:embed="rId4"/>
          <a:srcRect b="17096"/>
          <a:stretch/>
        </p:blipFill>
        <p:spPr>
          <a:xfrm>
            <a:off x="1977915" y="3977460"/>
            <a:ext cx="1680035" cy="2089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8316106"/>
      </p:ext>
    </p:extLst>
  </p:cSld>
  <p:clrMapOvr>
    <a:masterClrMapping/>
  </p:clrMapOvr>
</p:sld>
</file>

<file path=ppt/theme/theme1.xml><?xml version="1.0" encoding="utf-8"?>
<a:theme xmlns:a="http://schemas.openxmlformats.org/drawingml/2006/main" name="Gallery">
  <a:themeElements>
    <a:clrScheme name="Custom 4">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1BC"/>
      </a:hlink>
      <a:folHlink>
        <a:srgbClr val="0071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5" ma:contentTypeDescription="Create a new document." ma:contentTypeScope="" ma:versionID="34c3172e7dd7a9f8d857d77644945bd0">
  <xsd:schema xmlns:xsd="http://www.w3.org/2001/XMLSchema" xmlns:xs="http://www.w3.org/2001/XMLSchema" xmlns:p="http://schemas.microsoft.com/office/2006/metadata/properties" xmlns:ns2="86f266fc-1f42-4318-b750-a4ced78a36d1" targetNamespace="http://schemas.microsoft.com/office/2006/metadata/properties" ma:root="true" ma:fieldsID="5a2837e571493f26cd718a19f79f64bf"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EDFB18-B309-4C57-A094-79E719906607}">
  <ds:schemaRefs>
    <ds:schemaRef ds:uri="http://schemas.microsoft.com/sharepoint/v3/contenttype/forms"/>
  </ds:schemaRefs>
</ds:datastoreItem>
</file>

<file path=customXml/itemProps2.xml><?xml version="1.0" encoding="utf-8"?>
<ds:datastoreItem xmlns:ds="http://schemas.openxmlformats.org/officeDocument/2006/customXml" ds:itemID="{6497BB4A-2583-418C-B318-B2081ED201AE}">
  <ds:schemaRefs>
    <ds:schemaRef ds:uri="http://purl.org/dc/terms/"/>
    <ds:schemaRef ds:uri="http://www.w3.org/XML/1998/namespace"/>
    <ds:schemaRef ds:uri="http://purl.org/dc/dcmitype/"/>
    <ds:schemaRef ds:uri="http://schemas.openxmlformats.org/package/2006/metadata/core-properties"/>
    <ds:schemaRef ds:uri="http://purl.org/dc/elements/1.1/"/>
    <ds:schemaRef ds:uri="86f266fc-1f42-4318-b750-a4ced78a36d1"/>
    <ds:schemaRef ds:uri="http://schemas.microsoft.com/office/infopath/2007/PartnerControls"/>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7CA8188B-8873-46AD-A8D2-EB3294687188}">
  <ds:schemaRefs>
    <ds:schemaRef ds:uri="86f266fc-1f42-4318-b750-a4ced78a3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ecta2-template-v1</Template>
  <TotalTime>2934</TotalTime>
  <Words>2757</Words>
  <Application>Microsoft Office PowerPoint</Application>
  <PresentationFormat>Widescreen</PresentationFormat>
  <Paragraphs>323</Paragraphs>
  <Slides>39</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Cambria Math</vt:lpstr>
      <vt:lpstr>Century Gothic</vt:lpstr>
      <vt:lpstr>Georgia</vt:lpstr>
      <vt:lpstr>Helvetica</vt:lpstr>
      <vt:lpstr>Tahoma</vt:lpstr>
      <vt:lpstr>Wingdings</vt:lpstr>
      <vt:lpstr>Gallery</vt:lpstr>
      <vt:lpstr>1_Office Theme</vt:lpstr>
      <vt:lpstr>Early Childhood Results Matter:  Understanding Preschool Child Outcomes Data</vt:lpstr>
      <vt:lpstr>Agenda</vt:lpstr>
      <vt:lpstr>Why Do We Collect Child Outcomes Data?</vt:lpstr>
      <vt:lpstr>Why Collect Child Outcomes Data?</vt:lpstr>
      <vt:lpstr>We could answer important questions like…  </vt:lpstr>
      <vt:lpstr>How Did the Reporting Requirement Come About and What Child Outcomes Are Measured? </vt:lpstr>
      <vt:lpstr>How OSEP Came to Require Child Outcomes Measurement</vt:lpstr>
      <vt:lpstr>Positive Outcomes for Young Children</vt:lpstr>
      <vt:lpstr>The Three Child Outcomes</vt:lpstr>
      <vt:lpstr>The Three Child Outcomes Are…</vt:lpstr>
      <vt:lpstr>Functional Skill Bundles: Which Primary Outcome Does This Relate To?</vt:lpstr>
      <vt:lpstr>Breadth of Three Child Outcomes</vt:lpstr>
      <vt:lpstr>What Data Are Reported to OSEP?</vt:lpstr>
      <vt:lpstr>How many grand total “summary statement” indicators do states report on in the SPP/APR?</vt:lpstr>
      <vt:lpstr>OSEP Progress Categories As Developmental Trajectories</vt:lpstr>
      <vt:lpstr>5 progress categories x 3 outcomes = 15 percentages</vt:lpstr>
      <vt:lpstr>The Summary Statements</vt:lpstr>
      <vt:lpstr>2 summary statements x 3 outcomes = 6 percentages</vt:lpstr>
      <vt:lpstr>What Approaches Do States Use to Measure Child Outcomes?</vt:lpstr>
      <vt:lpstr>Approaches to Part B Preschool Child Outcomes Measurement by State (FFY 2020-21)</vt:lpstr>
      <vt:lpstr>What Do the Nationwide Data Look Like?</vt:lpstr>
      <vt:lpstr>Part B Preschool Child Outcomes Results (FFY 2020-21)</vt:lpstr>
      <vt:lpstr>The Pandemic’s Impact on the Number of Children in the Child Outcomes Data Collection</vt:lpstr>
      <vt:lpstr>How Can We Consider the Quality of the Child Outcomes Data?</vt:lpstr>
      <vt:lpstr>Outcomes data are critical for accountability and program improvement </vt:lpstr>
      <vt:lpstr>What Do We Mean by “Data Quality”?</vt:lpstr>
      <vt:lpstr>Discuss: Your Role in Ensuring Data Quality</vt:lpstr>
      <vt:lpstr>Interpreting Year-to-Year Trends</vt:lpstr>
      <vt:lpstr>What Does a Typical Year Look Like for Child Outcomes Data Collection and Reporting?</vt:lpstr>
      <vt:lpstr>Discuss: Timeline of Child Outcomes-Related Activities</vt:lpstr>
      <vt:lpstr>Other Promising Practices with Child Outcomes Data Use</vt:lpstr>
      <vt:lpstr>Other Promising Practices with Using Child Outcomes Data</vt:lpstr>
      <vt:lpstr>Where Can I Learn More About the Child Outcomes?</vt:lpstr>
      <vt:lpstr>Additional Child Outcomes Data Resources</vt:lpstr>
      <vt:lpstr>COS Professional Development Resources</vt:lpstr>
      <vt:lpstr>Questions?</vt:lpstr>
      <vt:lpstr>Technical Assistance Cohort Opportunity</vt:lpstr>
      <vt:lpstr>Contact Us for Support</vt:lpstr>
      <vt:lpstr>Find out more at  dasycenter.org/tag/child-outcomes and ectacenter.org/eco/pages/childoutcomes.asp</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Childhood Results Matter: Understanding Preschool Child Outcomes Data</dc:title>
  <dc:creator>Nicholas Ortiz</dc:creator>
  <cp:lastModifiedBy>Roxanne Jones</cp:lastModifiedBy>
  <cp:revision>17</cp:revision>
  <dcterms:created xsi:type="dcterms:W3CDTF">2017-11-28T16:39:02Z</dcterms:created>
  <dcterms:modified xsi:type="dcterms:W3CDTF">2023-12-22T16:24:02Z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Language">
    <vt:lpwstr>English</vt:lpwstr>
  </property>
  <property fmtid="{D5CDD505-2E9C-101B-9397-08002B2CF9AE}" pid="4" name="Status">
    <vt:lpwstr>Final</vt:lpwstr>
  </property>
</Properties>
</file>