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xml" ContentType="application/inkml+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46"/>
  </p:notesMasterIdLst>
  <p:handoutMasterIdLst>
    <p:handoutMasterId r:id="rId47"/>
  </p:handoutMasterIdLst>
  <p:sldIdLst>
    <p:sldId id="256" r:id="rId5"/>
    <p:sldId id="281" r:id="rId6"/>
    <p:sldId id="277" r:id="rId7"/>
    <p:sldId id="278" r:id="rId8"/>
    <p:sldId id="313" r:id="rId9"/>
    <p:sldId id="282" r:id="rId10"/>
    <p:sldId id="280" r:id="rId11"/>
    <p:sldId id="293" r:id="rId12"/>
    <p:sldId id="294" r:id="rId13"/>
    <p:sldId id="283" r:id="rId14"/>
    <p:sldId id="466" r:id="rId15"/>
    <p:sldId id="285" r:id="rId16"/>
    <p:sldId id="286" r:id="rId17"/>
    <p:sldId id="470" r:id="rId18"/>
    <p:sldId id="467" r:id="rId19"/>
    <p:sldId id="292" r:id="rId20"/>
    <p:sldId id="289" r:id="rId21"/>
    <p:sldId id="290" r:id="rId22"/>
    <p:sldId id="291" r:id="rId23"/>
    <p:sldId id="297" r:id="rId24"/>
    <p:sldId id="298" r:id="rId25"/>
    <p:sldId id="299" r:id="rId26"/>
    <p:sldId id="300" r:id="rId27"/>
    <p:sldId id="301" r:id="rId28"/>
    <p:sldId id="302" r:id="rId29"/>
    <p:sldId id="303" r:id="rId30"/>
    <p:sldId id="305" r:id="rId31"/>
    <p:sldId id="306" r:id="rId32"/>
    <p:sldId id="307" r:id="rId33"/>
    <p:sldId id="308" r:id="rId34"/>
    <p:sldId id="309" r:id="rId35"/>
    <p:sldId id="310" r:id="rId36"/>
    <p:sldId id="311" r:id="rId37"/>
    <p:sldId id="312" r:id="rId38"/>
    <p:sldId id="468" r:id="rId39"/>
    <p:sldId id="296" r:id="rId40"/>
    <p:sldId id="469" r:id="rId41"/>
    <p:sldId id="295" r:id="rId42"/>
    <p:sldId id="288" r:id="rId43"/>
    <p:sldId id="314" r:id="rId44"/>
    <p:sldId id="275"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5F0E481-897B-E51E-EC1A-EAF770E02797}" name="eschroeder" initials="es" userId="S::eschroeder_napacoe.org#ext#@adminliveunc.onmicrosoft.com::650accfd-acd7-4af4-9d33-780ff4748469" providerId="AD"/>
  <p188:author id="{6DB6F8DA-D310-7975-3447-77DAEC217C9C}" name="Nicholas Ortiz" initials="NO" userId="S::NOrtiz@sriinternational.com::af58162c-f21a-4597-80ec-a459d8e4190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1BC"/>
    <a:srgbClr val="953553"/>
    <a:srgbClr val="152A56"/>
    <a:srgbClr val="347AAD"/>
    <a:srgbClr val="128387"/>
    <a:srgbClr val="BF5431"/>
    <a:srgbClr val="FF6600"/>
    <a:srgbClr val="0000FA"/>
    <a:srgbClr val="39B54A"/>
    <a:srgbClr val="1045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90D9FA-692B-43DF-AC01-CE47F06F536F}" v="208" dt="2024-01-18T23:59:18.486"/>
    <p1510:client id="{76384693-20F9-454F-BD5B-07B603ADAF87}" vWet="14" dt="2024-01-18T23:58:32.386"/>
  </p1510:revLst>
</p1510:revInfo>
</file>

<file path=ppt/tableStyles.xml><?xml version="1.0" encoding="utf-8"?>
<a:tblStyleLst xmlns:a="http://schemas.openxmlformats.org/drawingml/2006/main" def="{5C22544A-7EE6-4342-B048-85BDC9FD1C3A}">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xanne Jones" userId="eee357d1-15dd-4a73-981c-b7041387288c" providerId="ADAL" clId="{1A90D9FA-692B-43DF-AC01-CE47F06F536F}"/>
    <pc:docChg chg="undo custSel modSld modShowInfo">
      <pc:chgData name="Roxanne Jones" userId="eee357d1-15dd-4a73-981c-b7041387288c" providerId="ADAL" clId="{1A90D9FA-692B-43DF-AC01-CE47F06F536F}" dt="2024-01-18T23:59:18.486" v="209" actId="962"/>
      <pc:docMkLst>
        <pc:docMk/>
      </pc:docMkLst>
      <pc:sldChg chg="modSp mod">
        <pc:chgData name="Roxanne Jones" userId="eee357d1-15dd-4a73-981c-b7041387288c" providerId="ADAL" clId="{1A90D9FA-692B-43DF-AC01-CE47F06F536F}" dt="2024-01-17T00:51:08.484" v="3"/>
        <pc:sldMkLst>
          <pc:docMk/>
          <pc:sldMk cId="2307636121" sldId="256"/>
        </pc:sldMkLst>
        <pc:spChg chg="mod">
          <ac:chgData name="Roxanne Jones" userId="eee357d1-15dd-4a73-981c-b7041387288c" providerId="ADAL" clId="{1A90D9FA-692B-43DF-AC01-CE47F06F536F}" dt="2024-01-17T00:51:08.484" v="3"/>
          <ac:spMkLst>
            <pc:docMk/>
            <pc:sldMk cId="2307636121" sldId="256"/>
            <ac:spMk id="2" creationId="{958F7323-677C-714C-9180-C0FA395F34B8}"/>
          </ac:spMkLst>
        </pc:spChg>
      </pc:sldChg>
      <pc:sldChg chg="delSp modSp">
        <pc:chgData name="Roxanne Jones" userId="eee357d1-15dd-4a73-981c-b7041387288c" providerId="ADAL" clId="{1A90D9FA-692B-43DF-AC01-CE47F06F536F}" dt="2024-01-18T23:42:22.553" v="41" actId="962"/>
        <pc:sldMkLst>
          <pc:docMk/>
          <pc:sldMk cId="4170232130" sldId="277"/>
        </pc:sldMkLst>
        <pc:spChg chg="del">
          <ac:chgData name="Roxanne Jones" userId="eee357d1-15dd-4a73-981c-b7041387288c" providerId="ADAL" clId="{1A90D9FA-692B-43DF-AC01-CE47F06F536F}" dt="2024-01-17T00:51:48.862" v="6" actId="478"/>
          <ac:spMkLst>
            <pc:docMk/>
            <pc:sldMk cId="4170232130" sldId="277"/>
            <ac:spMk id="2" creationId="{57742637-94DC-20A7-A5D6-CE1E4F5BF58D}"/>
          </ac:spMkLst>
        </pc:spChg>
        <pc:spChg chg="del">
          <ac:chgData name="Roxanne Jones" userId="eee357d1-15dd-4a73-981c-b7041387288c" providerId="ADAL" clId="{1A90D9FA-692B-43DF-AC01-CE47F06F536F}" dt="2024-01-17T00:51:38.097" v="4" actId="478"/>
          <ac:spMkLst>
            <pc:docMk/>
            <pc:sldMk cId="4170232130" sldId="277"/>
            <ac:spMk id="3" creationId="{22C89D6D-DE6C-B3E6-3C9C-4344EE405FF5}"/>
          </ac:spMkLst>
        </pc:spChg>
        <pc:spChg chg="mod">
          <ac:chgData name="Roxanne Jones" userId="eee357d1-15dd-4a73-981c-b7041387288c" providerId="ADAL" clId="{1A90D9FA-692B-43DF-AC01-CE47F06F536F}" dt="2024-01-17T00:51:43.036" v="5"/>
          <ac:spMkLst>
            <pc:docMk/>
            <pc:sldMk cId="4170232130" sldId="277"/>
            <ac:spMk id="5" creationId="{13F251FC-FB95-9C09-FA20-F8FB1F810A41}"/>
          </ac:spMkLst>
        </pc:spChg>
        <pc:spChg chg="mod">
          <ac:chgData name="Roxanne Jones" userId="eee357d1-15dd-4a73-981c-b7041387288c" providerId="ADAL" clId="{1A90D9FA-692B-43DF-AC01-CE47F06F536F}" dt="2024-01-18T23:41:52.445" v="37" actId="1076"/>
          <ac:spMkLst>
            <pc:docMk/>
            <pc:sldMk cId="4170232130" sldId="277"/>
            <ac:spMk id="16" creationId="{4F175E77-65DC-3E5B-F55E-FC5FC39BB62A}"/>
          </ac:spMkLst>
        </pc:spChg>
        <pc:grpChg chg="mod">
          <ac:chgData name="Roxanne Jones" userId="eee357d1-15dd-4a73-981c-b7041387288c" providerId="ADAL" clId="{1A90D9FA-692B-43DF-AC01-CE47F06F536F}" dt="2024-01-18T23:42:08.688" v="39" actId="962"/>
          <ac:grpSpMkLst>
            <pc:docMk/>
            <pc:sldMk cId="4170232130" sldId="277"/>
            <ac:grpSpMk id="6" creationId="{98279AFF-440C-B443-F969-C2DFC0CC849E}"/>
          </ac:grpSpMkLst>
        </pc:grpChg>
        <pc:grpChg chg="mod">
          <ac:chgData name="Roxanne Jones" userId="eee357d1-15dd-4a73-981c-b7041387288c" providerId="ADAL" clId="{1A90D9FA-692B-43DF-AC01-CE47F06F536F}" dt="2024-01-18T23:33:50.641" v="35" actId="962"/>
          <ac:grpSpMkLst>
            <pc:docMk/>
            <pc:sldMk cId="4170232130" sldId="277"/>
            <ac:grpSpMk id="15" creationId="{01012BA1-B2E1-C6C8-5B23-D689B7CDA491}"/>
          </ac:grpSpMkLst>
        </pc:grpChg>
        <pc:picChg chg="mod">
          <ac:chgData name="Roxanne Jones" userId="eee357d1-15dd-4a73-981c-b7041387288c" providerId="ADAL" clId="{1A90D9FA-692B-43DF-AC01-CE47F06F536F}" dt="2024-01-18T23:42:22.553" v="41" actId="962"/>
          <ac:picMkLst>
            <pc:docMk/>
            <pc:sldMk cId="4170232130" sldId="277"/>
            <ac:picMk id="7" creationId="{05B799F1-53DE-8580-B110-D45E7B23EB31}"/>
          </ac:picMkLst>
        </pc:picChg>
      </pc:sldChg>
      <pc:sldChg chg="modSp">
        <pc:chgData name="Roxanne Jones" userId="eee357d1-15dd-4a73-981c-b7041387288c" providerId="ADAL" clId="{1A90D9FA-692B-43DF-AC01-CE47F06F536F}" dt="2024-01-18T23:42:38.887" v="43" actId="962"/>
        <pc:sldMkLst>
          <pc:docMk/>
          <pc:sldMk cId="130889528" sldId="278"/>
        </pc:sldMkLst>
        <pc:grpChg chg="mod">
          <ac:chgData name="Roxanne Jones" userId="eee357d1-15dd-4a73-981c-b7041387288c" providerId="ADAL" clId="{1A90D9FA-692B-43DF-AC01-CE47F06F536F}" dt="2024-01-18T23:42:38.887" v="43" actId="962"/>
          <ac:grpSpMkLst>
            <pc:docMk/>
            <pc:sldMk cId="130889528" sldId="278"/>
            <ac:grpSpMk id="4" creationId="{3637F334-F4E5-42B4-341C-AAAA0A917CA5}"/>
          </ac:grpSpMkLst>
        </pc:grpChg>
      </pc:sldChg>
      <pc:sldChg chg="modSp">
        <pc:chgData name="Roxanne Jones" userId="eee357d1-15dd-4a73-981c-b7041387288c" providerId="ADAL" clId="{1A90D9FA-692B-43DF-AC01-CE47F06F536F}" dt="2024-01-17T00:52:33.386" v="8"/>
        <pc:sldMkLst>
          <pc:docMk/>
          <pc:sldMk cId="3179195631" sldId="280"/>
        </pc:sldMkLst>
        <pc:spChg chg="mod">
          <ac:chgData name="Roxanne Jones" userId="eee357d1-15dd-4a73-981c-b7041387288c" providerId="ADAL" clId="{1A90D9FA-692B-43DF-AC01-CE47F06F536F}" dt="2024-01-17T00:52:33.386" v="8"/>
          <ac:spMkLst>
            <pc:docMk/>
            <pc:sldMk cId="3179195631" sldId="280"/>
            <ac:spMk id="4" creationId="{EDEE2304-F85A-AE5B-A0F6-D6FC9A7FD1A8}"/>
          </ac:spMkLst>
        </pc:spChg>
      </pc:sldChg>
      <pc:sldChg chg="modSp">
        <pc:chgData name="Roxanne Jones" userId="eee357d1-15dd-4a73-981c-b7041387288c" providerId="ADAL" clId="{1A90D9FA-692B-43DF-AC01-CE47F06F536F}" dt="2024-01-17T00:52:27.888" v="7"/>
        <pc:sldMkLst>
          <pc:docMk/>
          <pc:sldMk cId="1252117718" sldId="282"/>
        </pc:sldMkLst>
        <pc:spChg chg="mod">
          <ac:chgData name="Roxanne Jones" userId="eee357d1-15dd-4a73-981c-b7041387288c" providerId="ADAL" clId="{1A90D9FA-692B-43DF-AC01-CE47F06F536F}" dt="2024-01-17T00:52:27.888" v="7"/>
          <ac:spMkLst>
            <pc:docMk/>
            <pc:sldMk cId="1252117718" sldId="282"/>
            <ac:spMk id="4" creationId="{FB7DBAFC-395B-4B28-BF24-D7D9E61F56BF}"/>
          </ac:spMkLst>
        </pc:spChg>
      </pc:sldChg>
      <pc:sldChg chg="modSp">
        <pc:chgData name="Roxanne Jones" userId="eee357d1-15dd-4a73-981c-b7041387288c" providerId="ADAL" clId="{1A90D9FA-692B-43DF-AC01-CE47F06F536F}" dt="2024-01-17T00:53:10.697" v="16"/>
        <pc:sldMkLst>
          <pc:docMk/>
          <pc:sldMk cId="3230042597" sldId="285"/>
        </pc:sldMkLst>
        <pc:spChg chg="mod">
          <ac:chgData name="Roxanne Jones" userId="eee357d1-15dd-4a73-981c-b7041387288c" providerId="ADAL" clId="{1A90D9FA-692B-43DF-AC01-CE47F06F536F}" dt="2024-01-17T00:53:10.697" v="16"/>
          <ac:spMkLst>
            <pc:docMk/>
            <pc:sldMk cId="3230042597" sldId="285"/>
            <ac:spMk id="5" creationId="{32239844-9A8C-60A9-4A84-E556CF17D39F}"/>
          </ac:spMkLst>
        </pc:spChg>
      </pc:sldChg>
      <pc:sldChg chg="modSp">
        <pc:chgData name="Roxanne Jones" userId="eee357d1-15dd-4a73-981c-b7041387288c" providerId="ADAL" clId="{1A90D9FA-692B-43DF-AC01-CE47F06F536F}" dt="2024-01-17T00:53:16.281" v="17"/>
        <pc:sldMkLst>
          <pc:docMk/>
          <pc:sldMk cId="4040547665" sldId="286"/>
        </pc:sldMkLst>
        <pc:spChg chg="mod">
          <ac:chgData name="Roxanne Jones" userId="eee357d1-15dd-4a73-981c-b7041387288c" providerId="ADAL" clId="{1A90D9FA-692B-43DF-AC01-CE47F06F536F}" dt="2024-01-17T00:53:16.281" v="17"/>
          <ac:spMkLst>
            <pc:docMk/>
            <pc:sldMk cId="4040547665" sldId="286"/>
            <ac:spMk id="5" creationId="{38A6DB92-747E-EF09-6AD6-C7F9DC528CDF}"/>
          </ac:spMkLst>
        </pc:spChg>
      </pc:sldChg>
      <pc:sldChg chg="modSp">
        <pc:chgData name="Roxanne Jones" userId="eee357d1-15dd-4a73-981c-b7041387288c" providerId="ADAL" clId="{1A90D9FA-692B-43DF-AC01-CE47F06F536F}" dt="2024-01-17T01:02:50.366" v="31"/>
        <pc:sldMkLst>
          <pc:docMk/>
          <pc:sldMk cId="4062073461" sldId="288"/>
        </pc:sldMkLst>
        <pc:spChg chg="mod">
          <ac:chgData name="Roxanne Jones" userId="eee357d1-15dd-4a73-981c-b7041387288c" providerId="ADAL" clId="{1A90D9FA-692B-43DF-AC01-CE47F06F536F}" dt="2024-01-17T01:02:50.366" v="31"/>
          <ac:spMkLst>
            <pc:docMk/>
            <pc:sldMk cId="4062073461" sldId="288"/>
            <ac:spMk id="5" creationId="{A984BA03-619E-89DC-27AF-FD83AD720420}"/>
          </ac:spMkLst>
        </pc:spChg>
      </pc:sldChg>
      <pc:sldChg chg="modSp">
        <pc:chgData name="Roxanne Jones" userId="eee357d1-15dd-4a73-981c-b7041387288c" providerId="ADAL" clId="{1A90D9FA-692B-43DF-AC01-CE47F06F536F}" dt="2024-01-17T00:53:42.462" v="20"/>
        <pc:sldMkLst>
          <pc:docMk/>
          <pc:sldMk cId="1028166533" sldId="289"/>
        </pc:sldMkLst>
        <pc:spChg chg="mod">
          <ac:chgData name="Roxanne Jones" userId="eee357d1-15dd-4a73-981c-b7041387288c" providerId="ADAL" clId="{1A90D9FA-692B-43DF-AC01-CE47F06F536F}" dt="2024-01-17T00:53:42.462" v="20"/>
          <ac:spMkLst>
            <pc:docMk/>
            <pc:sldMk cId="1028166533" sldId="289"/>
            <ac:spMk id="5" creationId="{E8414EF6-CACB-69E5-9583-4C98C5B01949}"/>
          </ac:spMkLst>
        </pc:spChg>
      </pc:sldChg>
      <pc:sldChg chg="modSp">
        <pc:chgData name="Roxanne Jones" userId="eee357d1-15dd-4a73-981c-b7041387288c" providerId="ADAL" clId="{1A90D9FA-692B-43DF-AC01-CE47F06F536F}" dt="2024-01-17T00:53:48.181" v="21"/>
        <pc:sldMkLst>
          <pc:docMk/>
          <pc:sldMk cId="1729539711" sldId="290"/>
        </pc:sldMkLst>
        <pc:spChg chg="mod">
          <ac:chgData name="Roxanne Jones" userId="eee357d1-15dd-4a73-981c-b7041387288c" providerId="ADAL" clId="{1A90D9FA-692B-43DF-AC01-CE47F06F536F}" dt="2024-01-17T00:53:48.181" v="21"/>
          <ac:spMkLst>
            <pc:docMk/>
            <pc:sldMk cId="1729539711" sldId="290"/>
            <ac:spMk id="5" creationId="{71BCA954-5829-DA0E-22AD-8BD23524E091}"/>
          </ac:spMkLst>
        </pc:spChg>
      </pc:sldChg>
      <pc:sldChg chg="modSp">
        <pc:chgData name="Roxanne Jones" userId="eee357d1-15dd-4a73-981c-b7041387288c" providerId="ADAL" clId="{1A90D9FA-692B-43DF-AC01-CE47F06F536F}" dt="2024-01-17T00:53:35.425" v="19"/>
        <pc:sldMkLst>
          <pc:docMk/>
          <pc:sldMk cId="379937833" sldId="292"/>
        </pc:sldMkLst>
        <pc:spChg chg="mod">
          <ac:chgData name="Roxanne Jones" userId="eee357d1-15dd-4a73-981c-b7041387288c" providerId="ADAL" clId="{1A90D9FA-692B-43DF-AC01-CE47F06F536F}" dt="2024-01-17T00:53:35.425" v="19"/>
          <ac:spMkLst>
            <pc:docMk/>
            <pc:sldMk cId="379937833" sldId="292"/>
            <ac:spMk id="5" creationId="{E8414EF6-CACB-69E5-9583-4C98C5B01949}"/>
          </ac:spMkLst>
        </pc:spChg>
      </pc:sldChg>
      <pc:sldChg chg="modSp">
        <pc:chgData name="Roxanne Jones" userId="eee357d1-15dd-4a73-981c-b7041387288c" providerId="ADAL" clId="{1A90D9FA-692B-43DF-AC01-CE47F06F536F}" dt="2024-01-18T23:59:18.486" v="209" actId="962"/>
        <pc:sldMkLst>
          <pc:docMk/>
          <pc:sldMk cId="1578317333" sldId="295"/>
        </pc:sldMkLst>
        <pc:spChg chg="mod">
          <ac:chgData name="Roxanne Jones" userId="eee357d1-15dd-4a73-981c-b7041387288c" providerId="ADAL" clId="{1A90D9FA-692B-43DF-AC01-CE47F06F536F}" dt="2024-01-17T01:02:40.949" v="30"/>
          <ac:spMkLst>
            <pc:docMk/>
            <pc:sldMk cId="1578317333" sldId="295"/>
            <ac:spMk id="5" creationId="{8F6DA4A6-E288-8AC2-C6EC-9C536254C2E7}"/>
          </ac:spMkLst>
        </pc:spChg>
        <pc:inkChg chg="mod">
          <ac:chgData name="Roxanne Jones" userId="eee357d1-15dd-4a73-981c-b7041387288c" providerId="ADAL" clId="{1A90D9FA-692B-43DF-AC01-CE47F06F536F}" dt="2024-01-18T23:59:18.486" v="209" actId="962"/>
          <ac:inkMkLst>
            <pc:docMk/>
            <pc:sldMk cId="1578317333" sldId="295"/>
            <ac:inkMk id="14" creationId="{5B26E4C4-3E9F-61CC-09CF-485D65374810}"/>
          </ac:inkMkLst>
        </pc:inkChg>
      </pc:sldChg>
      <pc:sldChg chg="modSp">
        <pc:chgData name="Roxanne Jones" userId="eee357d1-15dd-4a73-981c-b7041387288c" providerId="ADAL" clId="{1A90D9FA-692B-43DF-AC01-CE47F06F536F}" dt="2024-01-17T00:55:24.299" v="27"/>
        <pc:sldMkLst>
          <pc:docMk/>
          <pc:sldMk cId="2530847030" sldId="296"/>
        </pc:sldMkLst>
        <pc:spChg chg="mod">
          <ac:chgData name="Roxanne Jones" userId="eee357d1-15dd-4a73-981c-b7041387288c" providerId="ADAL" clId="{1A90D9FA-692B-43DF-AC01-CE47F06F536F}" dt="2024-01-17T00:55:24.299" v="27"/>
          <ac:spMkLst>
            <pc:docMk/>
            <pc:sldMk cId="2530847030" sldId="296"/>
            <ac:spMk id="5" creationId="{152FF3A5-63A3-26DD-9A71-C31732814CC6}"/>
          </ac:spMkLst>
        </pc:spChg>
      </pc:sldChg>
      <pc:sldChg chg="modSp">
        <pc:chgData name="Roxanne Jones" userId="eee357d1-15dd-4a73-981c-b7041387288c" providerId="ADAL" clId="{1A90D9FA-692B-43DF-AC01-CE47F06F536F}" dt="2024-01-17T00:54:16.735" v="22"/>
        <pc:sldMkLst>
          <pc:docMk/>
          <pc:sldMk cId="1434890944" sldId="301"/>
        </pc:sldMkLst>
        <pc:spChg chg="mod">
          <ac:chgData name="Roxanne Jones" userId="eee357d1-15dd-4a73-981c-b7041387288c" providerId="ADAL" clId="{1A90D9FA-692B-43DF-AC01-CE47F06F536F}" dt="2024-01-17T00:54:16.735" v="22"/>
          <ac:spMkLst>
            <pc:docMk/>
            <pc:sldMk cId="1434890944" sldId="301"/>
            <ac:spMk id="4" creationId="{71DA898F-FDE4-06A7-20E0-890ADC34E7A8}"/>
          </ac:spMkLst>
        </pc:spChg>
      </pc:sldChg>
      <pc:sldChg chg="modSp">
        <pc:chgData name="Roxanne Jones" userId="eee357d1-15dd-4a73-981c-b7041387288c" providerId="ADAL" clId="{1A90D9FA-692B-43DF-AC01-CE47F06F536F}" dt="2024-01-17T00:54:22.583" v="23"/>
        <pc:sldMkLst>
          <pc:docMk/>
          <pc:sldMk cId="1224509513" sldId="302"/>
        </pc:sldMkLst>
        <pc:spChg chg="mod">
          <ac:chgData name="Roxanne Jones" userId="eee357d1-15dd-4a73-981c-b7041387288c" providerId="ADAL" clId="{1A90D9FA-692B-43DF-AC01-CE47F06F536F}" dt="2024-01-17T00:54:22.583" v="23"/>
          <ac:spMkLst>
            <pc:docMk/>
            <pc:sldMk cId="1224509513" sldId="302"/>
            <ac:spMk id="5" creationId="{BBCA7091-59B1-6CC6-4A03-35D647CF3DC0}"/>
          </ac:spMkLst>
        </pc:spChg>
      </pc:sldChg>
      <pc:sldChg chg="modSp">
        <pc:chgData name="Roxanne Jones" userId="eee357d1-15dd-4a73-981c-b7041387288c" providerId="ADAL" clId="{1A90D9FA-692B-43DF-AC01-CE47F06F536F}" dt="2024-01-17T00:54:30.042" v="24"/>
        <pc:sldMkLst>
          <pc:docMk/>
          <pc:sldMk cId="1720324199" sldId="303"/>
        </pc:sldMkLst>
        <pc:spChg chg="mod">
          <ac:chgData name="Roxanne Jones" userId="eee357d1-15dd-4a73-981c-b7041387288c" providerId="ADAL" clId="{1A90D9FA-692B-43DF-AC01-CE47F06F536F}" dt="2024-01-17T00:54:30.042" v="24"/>
          <ac:spMkLst>
            <pc:docMk/>
            <pc:sldMk cId="1720324199" sldId="303"/>
            <ac:spMk id="5" creationId="{C919A058-852B-F4A0-3C36-B485D78E7FBA}"/>
          </ac:spMkLst>
        </pc:spChg>
      </pc:sldChg>
      <pc:sldChg chg="modSp">
        <pc:chgData name="Roxanne Jones" userId="eee357d1-15dd-4a73-981c-b7041387288c" providerId="ADAL" clId="{1A90D9FA-692B-43DF-AC01-CE47F06F536F}" dt="2024-01-17T00:54:58.991" v="25"/>
        <pc:sldMkLst>
          <pc:docMk/>
          <pc:sldMk cId="462739885" sldId="309"/>
        </pc:sldMkLst>
        <pc:spChg chg="mod">
          <ac:chgData name="Roxanne Jones" userId="eee357d1-15dd-4a73-981c-b7041387288c" providerId="ADAL" clId="{1A90D9FA-692B-43DF-AC01-CE47F06F536F}" dt="2024-01-17T00:54:58.991" v="25"/>
          <ac:spMkLst>
            <pc:docMk/>
            <pc:sldMk cId="462739885" sldId="309"/>
            <ac:spMk id="4" creationId="{C870BD5B-3E79-35B0-80A0-C8308FF31273}"/>
          </ac:spMkLst>
        </pc:spChg>
      </pc:sldChg>
      <pc:sldChg chg="modSp">
        <pc:chgData name="Roxanne Jones" userId="eee357d1-15dd-4a73-981c-b7041387288c" providerId="ADAL" clId="{1A90D9FA-692B-43DF-AC01-CE47F06F536F}" dt="2024-01-17T00:55:14.154" v="26"/>
        <pc:sldMkLst>
          <pc:docMk/>
          <pc:sldMk cId="258292351" sldId="312"/>
        </pc:sldMkLst>
        <pc:spChg chg="mod">
          <ac:chgData name="Roxanne Jones" userId="eee357d1-15dd-4a73-981c-b7041387288c" providerId="ADAL" clId="{1A90D9FA-692B-43DF-AC01-CE47F06F536F}" dt="2024-01-17T00:55:14.154" v="26"/>
          <ac:spMkLst>
            <pc:docMk/>
            <pc:sldMk cId="258292351" sldId="312"/>
            <ac:spMk id="5" creationId="{6568384B-B43D-4FC7-A89E-5A5F9D6670BD}"/>
          </ac:spMkLst>
        </pc:spChg>
      </pc:sldChg>
      <pc:sldChg chg="modSp">
        <pc:chgData name="Roxanne Jones" userId="eee357d1-15dd-4a73-981c-b7041387288c" providerId="ADAL" clId="{1A90D9FA-692B-43DF-AC01-CE47F06F536F}" dt="2024-01-18T23:42:50.594" v="45" actId="962"/>
        <pc:sldMkLst>
          <pc:docMk/>
          <pc:sldMk cId="525720388" sldId="313"/>
        </pc:sldMkLst>
        <pc:spChg chg="mod">
          <ac:chgData name="Roxanne Jones" userId="eee357d1-15dd-4a73-981c-b7041387288c" providerId="ADAL" clId="{1A90D9FA-692B-43DF-AC01-CE47F06F536F}" dt="2024-01-18T23:24:15.509" v="33" actId="1076"/>
          <ac:spMkLst>
            <pc:docMk/>
            <pc:sldMk cId="525720388" sldId="313"/>
            <ac:spMk id="4" creationId="{7B10A81F-52E9-284E-BC3A-F95780407168}"/>
          </ac:spMkLst>
        </pc:spChg>
        <pc:grpChg chg="mod">
          <ac:chgData name="Roxanne Jones" userId="eee357d1-15dd-4a73-981c-b7041387288c" providerId="ADAL" clId="{1A90D9FA-692B-43DF-AC01-CE47F06F536F}" dt="2024-01-18T23:42:50.594" v="45" actId="962"/>
          <ac:grpSpMkLst>
            <pc:docMk/>
            <pc:sldMk cId="525720388" sldId="313"/>
            <ac:grpSpMk id="6" creationId="{C03CFF2D-CC7B-0856-F68D-5812AD534CB0}"/>
          </ac:grpSpMkLst>
        </pc:grpChg>
        <pc:picChg chg="mod">
          <ac:chgData name="Roxanne Jones" userId="eee357d1-15dd-4a73-981c-b7041387288c" providerId="ADAL" clId="{1A90D9FA-692B-43DF-AC01-CE47F06F536F}" dt="2024-01-18T23:24:15.509" v="33" actId="1076"/>
          <ac:picMkLst>
            <pc:docMk/>
            <pc:sldMk cId="525720388" sldId="313"/>
            <ac:picMk id="13" creationId="{17B26D11-4087-4E24-FC0F-E614A61F5BE8}"/>
          </ac:picMkLst>
        </pc:picChg>
      </pc:sldChg>
      <pc:sldChg chg="modSp">
        <pc:chgData name="Roxanne Jones" userId="eee357d1-15dd-4a73-981c-b7041387288c" providerId="ADAL" clId="{1A90D9FA-692B-43DF-AC01-CE47F06F536F}" dt="2024-01-17T00:53:01.759" v="15"/>
        <pc:sldMkLst>
          <pc:docMk/>
          <pc:sldMk cId="4126875834" sldId="466"/>
        </pc:sldMkLst>
        <pc:spChg chg="mod">
          <ac:chgData name="Roxanne Jones" userId="eee357d1-15dd-4a73-981c-b7041387288c" providerId="ADAL" clId="{1A90D9FA-692B-43DF-AC01-CE47F06F536F}" dt="2024-01-17T00:52:50.081" v="9"/>
          <ac:spMkLst>
            <pc:docMk/>
            <pc:sldMk cId="4126875834" sldId="466"/>
            <ac:spMk id="4" creationId="{8DD06916-3587-E174-BF1E-5410D8FD2CF2}"/>
          </ac:spMkLst>
        </pc:spChg>
        <pc:spChg chg="mod">
          <ac:chgData name="Roxanne Jones" userId="eee357d1-15dd-4a73-981c-b7041387288c" providerId="ADAL" clId="{1A90D9FA-692B-43DF-AC01-CE47F06F536F}" dt="2024-01-17T00:52:58.546" v="12"/>
          <ac:spMkLst>
            <pc:docMk/>
            <pc:sldMk cId="4126875834" sldId="466"/>
            <ac:spMk id="11" creationId="{8CFB46C5-A2F9-EB77-D513-54EA680A452F}"/>
          </ac:spMkLst>
        </pc:spChg>
        <pc:spChg chg="mod">
          <ac:chgData name="Roxanne Jones" userId="eee357d1-15dd-4a73-981c-b7041387288c" providerId="ADAL" clId="{1A90D9FA-692B-43DF-AC01-CE47F06F536F}" dt="2024-01-17T00:53:01.759" v="15"/>
          <ac:spMkLst>
            <pc:docMk/>
            <pc:sldMk cId="4126875834" sldId="466"/>
            <ac:spMk id="13" creationId="{D2883BC4-84F4-DDEC-4218-96AC535AC68F}"/>
          </ac:spMkLst>
        </pc:spChg>
      </pc:sldChg>
      <pc:sldChg chg="modSp">
        <pc:chgData name="Roxanne Jones" userId="eee357d1-15dd-4a73-981c-b7041387288c" providerId="ADAL" clId="{1A90D9FA-692B-43DF-AC01-CE47F06F536F}" dt="2024-01-17T00:55:47.766" v="29"/>
        <pc:sldMkLst>
          <pc:docMk/>
          <pc:sldMk cId="2195610537" sldId="469"/>
        </pc:sldMkLst>
        <pc:spChg chg="mod">
          <ac:chgData name="Roxanne Jones" userId="eee357d1-15dd-4a73-981c-b7041387288c" providerId="ADAL" clId="{1A90D9FA-692B-43DF-AC01-CE47F06F536F}" dt="2024-01-17T00:55:47.766" v="29"/>
          <ac:spMkLst>
            <pc:docMk/>
            <pc:sldMk cId="2195610537" sldId="469"/>
            <ac:spMk id="3" creationId="{A289C1A1-C66A-5801-0B30-0DA9C90175FD}"/>
          </ac:spMkLst>
        </pc:spChg>
        <pc:spChg chg="mod">
          <ac:chgData name="Roxanne Jones" userId="eee357d1-15dd-4a73-981c-b7041387288c" providerId="ADAL" clId="{1A90D9FA-692B-43DF-AC01-CE47F06F536F}" dt="2024-01-17T00:55:39.818" v="28"/>
          <ac:spMkLst>
            <pc:docMk/>
            <pc:sldMk cId="2195610537" sldId="469"/>
            <ac:spMk id="5" creationId="{2952D44F-6586-C45C-5C1B-C5FCFF48F7F2}"/>
          </ac:spMkLst>
        </pc:spChg>
      </pc:sldChg>
      <pc:sldChg chg="modSp">
        <pc:chgData name="Roxanne Jones" userId="eee357d1-15dd-4a73-981c-b7041387288c" providerId="ADAL" clId="{1A90D9FA-692B-43DF-AC01-CE47F06F536F}" dt="2024-01-17T00:53:22.981" v="18"/>
        <pc:sldMkLst>
          <pc:docMk/>
          <pc:sldMk cId="1397534896" sldId="470"/>
        </pc:sldMkLst>
        <pc:spChg chg="mod">
          <ac:chgData name="Roxanne Jones" userId="eee357d1-15dd-4a73-981c-b7041387288c" providerId="ADAL" clId="{1A90D9FA-692B-43DF-AC01-CE47F06F536F}" dt="2024-01-17T00:53:22.981" v="18"/>
          <ac:spMkLst>
            <pc:docMk/>
            <pc:sldMk cId="1397534896" sldId="470"/>
            <ac:spMk id="5" creationId="{40A5D608-9F64-CCBB-A3B8-60F040DE83EE}"/>
          </ac:spMkLst>
        </pc:spChg>
      </pc:sldChg>
    </pc:docChg>
  </pc:docChgLst>
  <pc:docChgLst>
    <pc:chgData name="Ciearra Norwood-Williams" userId="61a26a7c-c72a-49f4-822c-e42405c6e5ec" providerId="ADAL" clId="{76384693-20F9-454F-BD5B-07B603ADAF87}"/>
    <pc:docChg chg="modSld">
      <pc:chgData name="Ciearra Norwood-Williams" userId="61a26a7c-c72a-49f4-822c-e42405c6e5ec" providerId="ADAL" clId="{76384693-20F9-454F-BD5B-07B603ADAF87}" dt="2024-01-04T18:30:00.908" v="667" actId="962"/>
      <pc:docMkLst>
        <pc:docMk/>
      </pc:docMkLst>
      <pc:sldChg chg="modSp mod">
        <pc:chgData name="Ciearra Norwood-Williams" userId="61a26a7c-c72a-49f4-822c-e42405c6e5ec" providerId="ADAL" clId="{76384693-20F9-454F-BD5B-07B603ADAF87}" dt="2024-01-04T18:08:27.978" v="121" actId="962"/>
        <pc:sldMkLst>
          <pc:docMk/>
          <pc:sldMk cId="4170232130" sldId="277"/>
        </pc:sldMkLst>
        <pc:grpChg chg="mod">
          <ac:chgData name="Ciearra Norwood-Williams" userId="61a26a7c-c72a-49f4-822c-e42405c6e5ec" providerId="ADAL" clId="{76384693-20F9-454F-BD5B-07B603ADAF87}" dt="2024-01-04T18:07:40.376" v="27" actId="962"/>
          <ac:grpSpMkLst>
            <pc:docMk/>
            <pc:sldMk cId="4170232130" sldId="277"/>
            <ac:grpSpMk id="15" creationId="{01012BA1-B2E1-C6C8-5B23-D689B7CDA491}"/>
          </ac:grpSpMkLst>
        </pc:grpChg>
        <pc:picChg chg="mod">
          <ac:chgData name="Ciearra Norwood-Williams" userId="61a26a7c-c72a-49f4-822c-e42405c6e5ec" providerId="ADAL" clId="{76384693-20F9-454F-BD5B-07B603ADAF87}" dt="2024-01-04T18:08:27.978" v="121" actId="962"/>
          <ac:picMkLst>
            <pc:docMk/>
            <pc:sldMk cId="4170232130" sldId="277"/>
            <ac:picMk id="11" creationId="{7540D127-B7C3-7461-5C2E-E742C271BB09}"/>
          </ac:picMkLst>
        </pc:picChg>
      </pc:sldChg>
      <pc:sldChg chg="modSp mod">
        <pc:chgData name="Ciearra Norwood-Williams" userId="61a26a7c-c72a-49f4-822c-e42405c6e5ec" providerId="ADAL" clId="{76384693-20F9-454F-BD5B-07B603ADAF87}" dt="2024-01-04T18:29:53.693" v="661" actId="962"/>
        <pc:sldMkLst>
          <pc:docMk/>
          <pc:sldMk cId="4062073461" sldId="288"/>
        </pc:sldMkLst>
        <pc:picChg chg="mod">
          <ac:chgData name="Ciearra Norwood-Williams" userId="61a26a7c-c72a-49f4-822c-e42405c6e5ec" providerId="ADAL" clId="{76384693-20F9-454F-BD5B-07B603ADAF87}" dt="2024-01-04T18:29:53.693" v="661" actId="962"/>
          <ac:picMkLst>
            <pc:docMk/>
            <pc:sldMk cId="4062073461" sldId="288"/>
            <ac:picMk id="8" creationId="{3D426B53-B845-87DC-523C-164F731C812E}"/>
          </ac:picMkLst>
        </pc:picChg>
      </pc:sldChg>
      <pc:sldChg chg="modSp">
        <pc:chgData name="Ciearra Norwood-Williams" userId="61a26a7c-c72a-49f4-822c-e42405c6e5ec" providerId="ADAL" clId="{76384693-20F9-454F-BD5B-07B603ADAF87}" dt="2024-01-04T18:25:40.639" v="535" actId="962"/>
        <pc:sldMkLst>
          <pc:docMk/>
          <pc:sldMk cId="544048857" sldId="294"/>
        </pc:sldMkLst>
        <pc:graphicFrameChg chg="mod">
          <ac:chgData name="Ciearra Norwood-Williams" userId="61a26a7c-c72a-49f4-822c-e42405c6e5ec" providerId="ADAL" clId="{76384693-20F9-454F-BD5B-07B603ADAF87}" dt="2024-01-04T18:25:40.639" v="535" actId="962"/>
          <ac:graphicFrameMkLst>
            <pc:docMk/>
            <pc:sldMk cId="544048857" sldId="294"/>
            <ac:graphicFrameMk id="6" creationId="{5F7CFEE7-74EC-E69C-CF59-6BD28268F207}"/>
          </ac:graphicFrameMkLst>
        </pc:graphicFrameChg>
      </pc:sldChg>
      <pc:sldChg chg="modSp mod">
        <pc:chgData name="Ciearra Norwood-Williams" userId="61a26a7c-c72a-49f4-822c-e42405c6e5ec" providerId="ADAL" clId="{76384693-20F9-454F-BD5B-07B603ADAF87}" dt="2024-01-04T18:30:00.908" v="667" actId="962"/>
        <pc:sldMkLst>
          <pc:docMk/>
          <pc:sldMk cId="2036403138" sldId="314"/>
        </pc:sldMkLst>
        <pc:picChg chg="mod">
          <ac:chgData name="Ciearra Norwood-Williams" userId="61a26a7c-c72a-49f4-822c-e42405c6e5ec" providerId="ADAL" clId="{76384693-20F9-454F-BD5B-07B603ADAF87}" dt="2024-01-04T18:30:00.908" v="667" actId="962"/>
          <ac:picMkLst>
            <pc:docMk/>
            <pc:sldMk cId="2036403138" sldId="314"/>
            <ac:picMk id="5" creationId="{B6CC9458-10CF-A9B9-FC26-8F866DF27128}"/>
          </ac:picMkLst>
        </pc:picChg>
      </pc:sldChg>
      <pc:sldChg chg="modSp mod">
        <pc:chgData name="Ciearra Norwood-Williams" userId="61a26a7c-c72a-49f4-822c-e42405c6e5ec" providerId="ADAL" clId="{76384693-20F9-454F-BD5B-07B603ADAF87}" dt="2024-01-04T18:25:53.321" v="543" actId="962"/>
        <pc:sldMkLst>
          <pc:docMk/>
          <pc:sldMk cId="4126875834" sldId="466"/>
        </pc:sldMkLst>
        <pc:picChg chg="mod">
          <ac:chgData name="Ciearra Norwood-Williams" userId="61a26a7c-c72a-49f4-822c-e42405c6e5ec" providerId="ADAL" clId="{76384693-20F9-454F-BD5B-07B603ADAF87}" dt="2024-01-04T18:25:53.321" v="543" actId="962"/>
          <ac:picMkLst>
            <pc:docMk/>
            <pc:sldMk cId="4126875834" sldId="466"/>
            <ac:picMk id="15" creationId="{63C9CA82-6099-0988-0D24-F987EA15BF25}"/>
          </ac:picMkLst>
        </pc:picChg>
      </pc:sldChg>
      <pc:sldChg chg="modSp mod">
        <pc:chgData name="Ciearra Norwood-Williams" userId="61a26a7c-c72a-49f4-822c-e42405c6e5ec" providerId="ADAL" clId="{76384693-20F9-454F-BD5B-07B603ADAF87}" dt="2024-01-04T18:26:09.876" v="549" actId="962"/>
        <pc:sldMkLst>
          <pc:docMk/>
          <pc:sldMk cId="1342060473" sldId="467"/>
        </pc:sldMkLst>
        <pc:picChg chg="mod">
          <ac:chgData name="Ciearra Norwood-Williams" userId="61a26a7c-c72a-49f4-822c-e42405c6e5ec" providerId="ADAL" clId="{76384693-20F9-454F-BD5B-07B603ADAF87}" dt="2024-01-04T18:26:09.876" v="549" actId="962"/>
          <ac:picMkLst>
            <pc:docMk/>
            <pc:sldMk cId="1342060473" sldId="467"/>
            <ac:picMk id="8" creationId="{FB56E4C9-6746-53F2-8D51-BE46E3365FEF}"/>
          </ac:picMkLst>
        </pc:picChg>
      </pc:sldChg>
      <pc:sldChg chg="modSp mod">
        <pc:chgData name="Ciearra Norwood-Williams" userId="61a26a7c-c72a-49f4-822c-e42405c6e5ec" providerId="ADAL" clId="{76384693-20F9-454F-BD5B-07B603ADAF87}" dt="2024-01-04T18:29:34.518" v="655" actId="962"/>
        <pc:sldMkLst>
          <pc:docMk/>
          <pc:sldMk cId="2195610537" sldId="469"/>
        </pc:sldMkLst>
        <pc:grpChg chg="mod">
          <ac:chgData name="Ciearra Norwood-Williams" userId="61a26a7c-c72a-49f4-822c-e42405c6e5ec" providerId="ADAL" clId="{76384693-20F9-454F-BD5B-07B603ADAF87}" dt="2024-01-04T18:29:34.518" v="655" actId="962"/>
          <ac:grpSpMkLst>
            <pc:docMk/>
            <pc:sldMk cId="2195610537" sldId="469"/>
            <ac:grpSpMk id="9" creationId="{25F8AE91-8AB3-03A4-68E8-9528E17A31AC}"/>
          </ac:grpSpMkLst>
        </pc:grpChg>
      </pc:sldChg>
    </pc:docChg>
  </pc:docChgLst>
  <pc:docChgLst>
    <pc:chgData name="eschroeder" userId="S::eschroeder_napacoe.org#ext#@adminliveunc.onmicrosoft.com::650accfd-acd7-4af4-9d33-780ff4748469" providerId="AD" clId="Web-{DD4473D2-4FDF-71EC-4DE6-84B0DC118149}"/>
    <pc:docChg chg="modSld">
      <pc:chgData name="eschroeder" userId="S::eschroeder_napacoe.org#ext#@adminliveunc.onmicrosoft.com::650accfd-acd7-4af4-9d33-780ff4748469" providerId="AD" clId="Web-{DD4473D2-4FDF-71EC-4DE6-84B0DC118149}" dt="2023-11-27T16:09:27.861" v="55"/>
      <pc:docMkLst>
        <pc:docMk/>
      </pc:docMkLst>
      <pc:sldChg chg="addSp delSp modSp">
        <pc:chgData name="eschroeder" userId="S::eschroeder_napacoe.org#ext#@adminliveunc.onmicrosoft.com::650accfd-acd7-4af4-9d33-780ff4748469" providerId="AD" clId="Web-{DD4473D2-4FDF-71EC-4DE6-84B0DC118149}" dt="2023-11-27T16:03:53.803" v="22"/>
        <pc:sldMkLst>
          <pc:docMk/>
          <pc:sldMk cId="2434843346" sldId="306"/>
        </pc:sldMkLst>
        <pc:picChg chg="add del mod">
          <ac:chgData name="eschroeder" userId="S::eschroeder_napacoe.org#ext#@adminliveunc.onmicrosoft.com::650accfd-acd7-4af4-9d33-780ff4748469" providerId="AD" clId="Web-{DD4473D2-4FDF-71EC-4DE6-84B0DC118149}" dt="2023-11-27T16:03:18.286" v="16"/>
          <ac:picMkLst>
            <pc:docMk/>
            <pc:sldMk cId="2434843346" sldId="306"/>
            <ac:picMk id="3" creationId="{51CA41E1-7475-0639-9599-26BB2B7BB06E}"/>
          </ac:picMkLst>
        </pc:picChg>
        <pc:picChg chg="add del mod">
          <ac:chgData name="eschroeder" userId="S::eschroeder_napacoe.org#ext#@adminliveunc.onmicrosoft.com::650accfd-acd7-4af4-9d33-780ff4748469" providerId="AD" clId="Web-{DD4473D2-4FDF-71EC-4DE6-84B0DC118149}" dt="2023-11-27T16:01:41.737" v="8"/>
          <ac:picMkLst>
            <pc:docMk/>
            <pc:sldMk cId="2434843346" sldId="306"/>
            <ac:picMk id="3" creationId="{6A2C0937-8CF2-6936-CCB6-2BAB744D69C4}"/>
          </ac:picMkLst>
        </pc:picChg>
        <pc:picChg chg="add del mod">
          <ac:chgData name="eschroeder" userId="S::eschroeder_napacoe.org#ext#@adminliveunc.onmicrosoft.com::650accfd-acd7-4af4-9d33-780ff4748469" providerId="AD" clId="Web-{DD4473D2-4FDF-71EC-4DE6-84B0DC118149}" dt="2023-11-27T16:02:31.940" v="14"/>
          <ac:picMkLst>
            <pc:docMk/>
            <pc:sldMk cId="2434843346" sldId="306"/>
            <ac:picMk id="4" creationId="{397BD23A-F73B-01D5-2458-77663B2F5777}"/>
          </ac:picMkLst>
        </pc:picChg>
        <pc:picChg chg="add mod">
          <ac:chgData name="eschroeder" userId="S::eschroeder_napacoe.org#ext#@adminliveunc.onmicrosoft.com::650accfd-acd7-4af4-9d33-780ff4748469" providerId="AD" clId="Web-{DD4473D2-4FDF-71EC-4DE6-84B0DC118149}" dt="2023-11-27T16:03:53.803" v="22"/>
          <ac:picMkLst>
            <pc:docMk/>
            <pc:sldMk cId="2434843346" sldId="306"/>
            <ac:picMk id="6" creationId="{72D3DD5E-4424-A0ED-6792-1AAA2D387B68}"/>
          </ac:picMkLst>
        </pc:picChg>
        <pc:picChg chg="del">
          <ac:chgData name="eschroeder" userId="S::eschroeder_napacoe.org#ext#@adminliveunc.onmicrosoft.com::650accfd-acd7-4af4-9d33-780ff4748469" providerId="AD" clId="Web-{DD4473D2-4FDF-71EC-4DE6-84B0DC118149}" dt="2023-11-27T16:00:31.970" v="0"/>
          <ac:picMkLst>
            <pc:docMk/>
            <pc:sldMk cId="2434843346" sldId="306"/>
            <ac:picMk id="8" creationId="{D199D4DD-3A7C-49DC-C501-45A836E6FF4E}"/>
          </ac:picMkLst>
        </pc:picChg>
      </pc:sldChg>
      <pc:sldChg chg="addSp delSp modSp">
        <pc:chgData name="eschroeder" userId="S::eschroeder_napacoe.org#ext#@adminliveunc.onmicrosoft.com::650accfd-acd7-4af4-9d33-780ff4748469" providerId="AD" clId="Web-{DD4473D2-4FDF-71EC-4DE6-84B0DC118149}" dt="2023-11-27T16:06:32.105" v="33"/>
        <pc:sldMkLst>
          <pc:docMk/>
          <pc:sldMk cId="3329086200" sldId="307"/>
        </pc:sldMkLst>
        <pc:picChg chg="add del mod">
          <ac:chgData name="eschroeder" userId="S::eschroeder_napacoe.org#ext#@adminliveunc.onmicrosoft.com::650accfd-acd7-4af4-9d33-780ff4748469" providerId="AD" clId="Web-{DD4473D2-4FDF-71EC-4DE6-84B0DC118149}" dt="2023-11-27T16:05:01.586" v="25"/>
          <ac:picMkLst>
            <pc:docMk/>
            <pc:sldMk cId="3329086200" sldId="307"/>
            <ac:picMk id="3" creationId="{035A34B7-5F08-DCC1-145F-B961636278D2}"/>
          </ac:picMkLst>
        </pc:picChg>
        <pc:picChg chg="add del mod">
          <ac:chgData name="eschroeder" userId="S::eschroeder_napacoe.org#ext#@adminliveunc.onmicrosoft.com::650accfd-acd7-4af4-9d33-780ff4748469" providerId="AD" clId="Web-{DD4473D2-4FDF-71EC-4DE6-84B0DC118149}" dt="2023-11-27T16:05:27.071" v="27"/>
          <ac:picMkLst>
            <pc:docMk/>
            <pc:sldMk cId="3329086200" sldId="307"/>
            <ac:picMk id="4" creationId="{2DA4E252-3D7F-BA87-0B3E-21DF679DEC34}"/>
          </ac:picMkLst>
        </pc:picChg>
        <pc:picChg chg="add del mod">
          <ac:chgData name="eschroeder" userId="S::eschroeder_napacoe.org#ext#@adminliveunc.onmicrosoft.com::650accfd-acd7-4af4-9d33-780ff4748469" providerId="AD" clId="Web-{DD4473D2-4FDF-71EC-4DE6-84B0DC118149}" dt="2023-11-27T16:05:35.900" v="29"/>
          <ac:picMkLst>
            <pc:docMk/>
            <pc:sldMk cId="3329086200" sldId="307"/>
            <ac:picMk id="6" creationId="{A4ABF73C-FB4B-AB87-032E-C9722AF02F3A}"/>
          </ac:picMkLst>
        </pc:picChg>
        <pc:picChg chg="add mod">
          <ac:chgData name="eschroeder" userId="S::eschroeder_napacoe.org#ext#@adminliveunc.onmicrosoft.com::650accfd-acd7-4af4-9d33-780ff4748469" providerId="AD" clId="Web-{DD4473D2-4FDF-71EC-4DE6-84B0DC118149}" dt="2023-11-27T16:06:32.105" v="33"/>
          <ac:picMkLst>
            <pc:docMk/>
            <pc:sldMk cId="3329086200" sldId="307"/>
            <ac:picMk id="7" creationId="{25F14ABF-F21D-5BD1-3E33-0022F911AF66}"/>
          </ac:picMkLst>
        </pc:picChg>
        <pc:picChg chg="del">
          <ac:chgData name="eschroeder" userId="S::eschroeder_napacoe.org#ext#@adminliveunc.onmicrosoft.com::650accfd-acd7-4af4-9d33-780ff4748469" providerId="AD" clId="Web-{DD4473D2-4FDF-71EC-4DE6-84B0DC118149}" dt="2023-11-27T16:04:57.930" v="23"/>
          <ac:picMkLst>
            <pc:docMk/>
            <pc:sldMk cId="3329086200" sldId="307"/>
            <ac:picMk id="8" creationId="{22B50938-CC2A-00D9-C42F-DBCCE2166BD8}"/>
          </ac:picMkLst>
        </pc:picChg>
      </pc:sldChg>
      <pc:sldChg chg="addSp delSp modSp">
        <pc:chgData name="eschroeder" userId="S::eschroeder_napacoe.org#ext#@adminliveunc.onmicrosoft.com::650accfd-acd7-4af4-9d33-780ff4748469" providerId="AD" clId="Web-{DD4473D2-4FDF-71EC-4DE6-84B0DC118149}" dt="2023-11-27T16:07:37.842" v="48"/>
        <pc:sldMkLst>
          <pc:docMk/>
          <pc:sldMk cId="2814430997" sldId="308"/>
        </pc:sldMkLst>
        <pc:spChg chg="add del mod">
          <ac:chgData name="eschroeder" userId="S::eschroeder_napacoe.org#ext#@adminliveunc.onmicrosoft.com::650accfd-acd7-4af4-9d33-780ff4748469" providerId="AD" clId="Web-{DD4473D2-4FDF-71EC-4DE6-84B0DC118149}" dt="2023-11-27T16:07:27.107" v="43"/>
          <ac:spMkLst>
            <pc:docMk/>
            <pc:sldMk cId="2814430997" sldId="308"/>
            <ac:spMk id="6" creationId="{CD856664-F79E-C3E5-3BE7-94F5493957CB}"/>
          </ac:spMkLst>
        </pc:spChg>
        <pc:spChg chg="add del mod">
          <ac:chgData name="eschroeder" userId="S::eschroeder_napacoe.org#ext#@adminliveunc.onmicrosoft.com::650accfd-acd7-4af4-9d33-780ff4748469" providerId="AD" clId="Web-{DD4473D2-4FDF-71EC-4DE6-84B0DC118149}" dt="2023-11-27T16:07:32.592" v="47"/>
          <ac:spMkLst>
            <pc:docMk/>
            <pc:sldMk cId="2814430997" sldId="308"/>
            <ac:spMk id="8" creationId="{540B4EBE-4A6C-9E8C-D9C3-A106D1FC0B6E}"/>
          </ac:spMkLst>
        </pc:spChg>
        <pc:picChg chg="add del mod">
          <ac:chgData name="eschroeder" userId="S::eschroeder_napacoe.org#ext#@adminliveunc.onmicrosoft.com::650accfd-acd7-4af4-9d33-780ff4748469" providerId="AD" clId="Web-{DD4473D2-4FDF-71EC-4DE6-84B0DC118149}" dt="2023-11-27T16:07:03.059" v="36"/>
          <ac:picMkLst>
            <pc:docMk/>
            <pc:sldMk cId="2814430997" sldId="308"/>
            <ac:picMk id="3" creationId="{0068FCA8-A73C-71FF-34DC-55286949246B}"/>
          </ac:picMkLst>
        </pc:picChg>
        <pc:picChg chg="add mod">
          <ac:chgData name="eschroeder" userId="S::eschroeder_napacoe.org#ext#@adminliveunc.onmicrosoft.com::650accfd-acd7-4af4-9d33-780ff4748469" providerId="AD" clId="Web-{DD4473D2-4FDF-71EC-4DE6-84B0DC118149}" dt="2023-11-27T16:07:37.842" v="48"/>
          <ac:picMkLst>
            <pc:docMk/>
            <pc:sldMk cId="2814430997" sldId="308"/>
            <ac:picMk id="4" creationId="{B40D71CB-27AB-1458-D95A-AB5D7747EA52}"/>
          </ac:picMkLst>
        </pc:picChg>
        <pc:picChg chg="del">
          <ac:chgData name="eschroeder" userId="S::eschroeder_napacoe.org#ext#@adminliveunc.onmicrosoft.com::650accfd-acd7-4af4-9d33-780ff4748469" providerId="AD" clId="Web-{DD4473D2-4FDF-71EC-4DE6-84B0DC118149}" dt="2023-11-27T16:06:57.903" v="34"/>
          <ac:picMkLst>
            <pc:docMk/>
            <pc:sldMk cId="2814430997" sldId="308"/>
            <ac:picMk id="7" creationId="{20428865-8486-E5CD-FADD-518C6D3E2033}"/>
          </ac:picMkLst>
        </pc:picChg>
      </pc:sldChg>
      <pc:sldChg chg="addSp delSp modSp">
        <pc:chgData name="eschroeder" userId="S::eschroeder_napacoe.org#ext#@adminliveunc.onmicrosoft.com::650accfd-acd7-4af4-9d33-780ff4748469" providerId="AD" clId="Web-{DD4473D2-4FDF-71EC-4DE6-84B0DC118149}" dt="2023-11-27T16:09:27.861" v="55"/>
        <pc:sldMkLst>
          <pc:docMk/>
          <pc:sldMk cId="1411615610" sldId="311"/>
        </pc:sldMkLst>
        <pc:picChg chg="add mod">
          <ac:chgData name="eschroeder" userId="S::eschroeder_napacoe.org#ext#@adminliveunc.onmicrosoft.com::650accfd-acd7-4af4-9d33-780ff4748469" providerId="AD" clId="Web-{DD4473D2-4FDF-71EC-4DE6-84B0DC118149}" dt="2023-11-27T16:09:27.861" v="55"/>
          <ac:picMkLst>
            <pc:docMk/>
            <pc:sldMk cId="1411615610" sldId="311"/>
            <ac:picMk id="3" creationId="{E322D6DB-B115-1880-E5E6-732C63C36CBB}"/>
          </ac:picMkLst>
        </pc:picChg>
        <pc:picChg chg="del">
          <ac:chgData name="eschroeder" userId="S::eschroeder_napacoe.org#ext#@adminliveunc.onmicrosoft.com::650accfd-acd7-4af4-9d33-780ff4748469" providerId="AD" clId="Web-{DD4473D2-4FDF-71EC-4DE6-84B0DC118149}" dt="2023-11-27T16:08:51.282" v="49"/>
          <ac:picMkLst>
            <pc:docMk/>
            <pc:sldMk cId="1411615610" sldId="311"/>
            <ac:picMk id="6" creationId="{72E90624-FE6B-5A6D-2940-D178AA8259EA}"/>
          </ac:picMkLst>
        </pc:picChg>
      </pc:sldChg>
    </pc:docChg>
  </pc:docChgLst>
  <pc:docChgLst>
    <pc:chgData name="Nicholas Ortiz" userId="af58162c-f21a-4597-80ec-a459d8e41901" providerId="ADAL" clId="{94018867-E9FD-4C23-ABF6-49F8C1879923}"/>
    <pc:docChg chg="undo custSel modSld">
      <pc:chgData name="Nicholas Ortiz" userId="af58162c-f21a-4597-80ec-a459d8e41901" providerId="ADAL" clId="{94018867-E9FD-4C23-ABF6-49F8C1879923}" dt="2023-11-27T16:34:25.039" v="133" actId="207"/>
      <pc:docMkLst>
        <pc:docMk/>
      </pc:docMkLst>
      <pc:sldChg chg="modSp mod">
        <pc:chgData name="Nicholas Ortiz" userId="af58162c-f21a-4597-80ec-a459d8e41901" providerId="ADAL" clId="{94018867-E9FD-4C23-ABF6-49F8C1879923}" dt="2023-11-27T16:31:21.672" v="30" actId="20577"/>
        <pc:sldMkLst>
          <pc:docMk/>
          <pc:sldMk cId="1434890944" sldId="301"/>
        </pc:sldMkLst>
        <pc:spChg chg="mod">
          <ac:chgData name="Nicholas Ortiz" userId="af58162c-f21a-4597-80ec-a459d8e41901" providerId="ADAL" clId="{94018867-E9FD-4C23-ABF6-49F8C1879923}" dt="2023-11-27T16:31:21.672" v="30" actId="20577"/>
          <ac:spMkLst>
            <pc:docMk/>
            <pc:sldMk cId="1434890944" sldId="301"/>
            <ac:spMk id="5" creationId="{C0274760-7F25-6189-61BC-186915EA9351}"/>
          </ac:spMkLst>
        </pc:spChg>
      </pc:sldChg>
      <pc:sldChg chg="modSp mod">
        <pc:chgData name="Nicholas Ortiz" userId="af58162c-f21a-4597-80ec-a459d8e41901" providerId="ADAL" clId="{94018867-E9FD-4C23-ABF6-49F8C1879923}" dt="2023-11-27T16:34:06.273" v="131" actId="20577"/>
        <pc:sldMkLst>
          <pc:docMk/>
          <pc:sldMk cId="1707305995" sldId="310"/>
        </pc:sldMkLst>
        <pc:spChg chg="mod">
          <ac:chgData name="Nicholas Ortiz" userId="af58162c-f21a-4597-80ec-a459d8e41901" providerId="ADAL" clId="{94018867-E9FD-4C23-ABF6-49F8C1879923}" dt="2023-11-27T16:34:06.273" v="131" actId="20577"/>
          <ac:spMkLst>
            <pc:docMk/>
            <pc:sldMk cId="1707305995" sldId="310"/>
            <ac:spMk id="5" creationId="{ACB87801-9649-57AB-F47C-60F1D10B0460}"/>
          </ac:spMkLst>
        </pc:spChg>
      </pc:sldChg>
      <pc:sldChg chg="modSp mod">
        <pc:chgData name="Nicholas Ortiz" userId="af58162c-f21a-4597-80ec-a459d8e41901" providerId="ADAL" clId="{94018867-E9FD-4C23-ABF6-49F8C1879923}" dt="2023-11-27T16:33:43.239" v="129" actId="1076"/>
        <pc:sldMkLst>
          <pc:docMk/>
          <pc:sldMk cId="1411615610" sldId="311"/>
        </pc:sldMkLst>
        <pc:spChg chg="mod">
          <ac:chgData name="Nicholas Ortiz" userId="af58162c-f21a-4597-80ec-a459d8e41901" providerId="ADAL" clId="{94018867-E9FD-4C23-ABF6-49F8C1879923}" dt="2023-11-27T16:33:43.239" v="129" actId="1076"/>
          <ac:spMkLst>
            <pc:docMk/>
            <pc:sldMk cId="1411615610" sldId="311"/>
            <ac:spMk id="5" creationId="{BF928BF0-13D9-EE7E-F88C-B19A2FDE7DE7}"/>
          </ac:spMkLst>
        </pc:spChg>
        <pc:picChg chg="mod">
          <ac:chgData name="Nicholas Ortiz" userId="af58162c-f21a-4597-80ec-a459d8e41901" providerId="ADAL" clId="{94018867-E9FD-4C23-ABF6-49F8C1879923}" dt="2023-11-27T16:33:12.764" v="116" actId="1076"/>
          <ac:picMkLst>
            <pc:docMk/>
            <pc:sldMk cId="1411615610" sldId="311"/>
            <ac:picMk id="3" creationId="{E322D6DB-B115-1880-E5E6-732C63C36CBB}"/>
          </ac:picMkLst>
        </pc:picChg>
      </pc:sldChg>
      <pc:sldChg chg="modSp mod">
        <pc:chgData name="Nicholas Ortiz" userId="af58162c-f21a-4597-80ec-a459d8e41901" providerId="ADAL" clId="{94018867-E9FD-4C23-ABF6-49F8C1879923}" dt="2023-11-27T16:34:25.039" v="133" actId="207"/>
        <pc:sldMkLst>
          <pc:docMk/>
          <pc:sldMk cId="258292351" sldId="312"/>
        </pc:sldMkLst>
        <pc:spChg chg="mod">
          <ac:chgData name="Nicholas Ortiz" userId="af58162c-f21a-4597-80ec-a459d8e41901" providerId="ADAL" clId="{94018867-E9FD-4C23-ABF6-49F8C1879923}" dt="2023-11-27T16:34:25.039" v="133" actId="207"/>
          <ac:spMkLst>
            <pc:docMk/>
            <pc:sldMk cId="258292351" sldId="312"/>
            <ac:spMk id="4" creationId="{75789794-17CA-E5C4-CF1F-A73AAA9DD999}"/>
          </ac:spMkLst>
        </pc:spChg>
      </pc:sldChg>
      <pc:sldChg chg="modSp">
        <pc:chgData name="Nicholas Ortiz" userId="af58162c-f21a-4597-80ec-a459d8e41901" providerId="ADAL" clId="{94018867-E9FD-4C23-ABF6-49F8C1879923}" dt="2023-11-27T16:30:01.656" v="3" actId="20577"/>
        <pc:sldMkLst>
          <pc:docMk/>
          <pc:sldMk cId="4126875834" sldId="466"/>
        </pc:sldMkLst>
        <pc:spChg chg="mod">
          <ac:chgData name="Nicholas Ortiz" userId="af58162c-f21a-4597-80ec-a459d8e41901" providerId="ADAL" clId="{94018867-E9FD-4C23-ABF6-49F8C1879923}" dt="2023-11-27T16:30:01.656" v="3" actId="20577"/>
          <ac:spMkLst>
            <pc:docMk/>
            <pc:sldMk cId="4126875834" sldId="466"/>
            <ac:spMk id="4" creationId="{8DD06916-3587-E174-BF1E-5410D8FD2CF2}"/>
          </ac:spMkLst>
        </pc:spChg>
      </pc:sldChg>
    </pc:docChg>
  </pc:docChgLst>
  <pc:docChgLst>
    <pc:chgData name="Nicholas Ortiz" userId="af58162c-f21a-4597-80ec-a459d8e41901" providerId="ADAL" clId="{4689E87A-6711-4CE5-BB76-79B23CDFADD8}"/>
    <pc:docChg chg="modShowInfo">
      <pc:chgData name="Nicholas Ortiz" userId="af58162c-f21a-4597-80ec-a459d8e41901" providerId="ADAL" clId="{4689E87A-6711-4CE5-BB76-79B23CDFADD8}" dt="2024-01-03T19:57:54.555" v="0" actId="2744"/>
      <pc:docMkLst>
        <pc:docMk/>
      </pc:docMkLst>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D3E370-9301-440E-8F99-C3BEB7A97551}" type="doc">
      <dgm:prSet loTypeId="urn:microsoft.com/office/officeart/2005/8/layout/cycle5" loCatId="cycle" qsTypeId="urn:microsoft.com/office/officeart/2005/8/quickstyle/simple1" qsCatId="simple" csTypeId="urn:microsoft.com/office/officeart/2005/8/colors/colorful1" csCatId="colorful" phldr="1"/>
      <dgm:spPr/>
      <dgm:t>
        <a:bodyPr/>
        <a:lstStyle/>
        <a:p>
          <a:endParaRPr lang="en-US"/>
        </a:p>
      </dgm:t>
    </dgm:pt>
    <dgm:pt modelId="{3634FEC5-1A34-4618-BB49-E1A55626D4BC}">
      <dgm:prSet phldrT="[Text]"/>
      <dgm:spPr>
        <a:solidFill>
          <a:srgbClr val="BF5431"/>
        </a:solidFill>
      </dgm:spPr>
      <dgm:t>
        <a:bodyPr/>
        <a:lstStyle/>
        <a:p>
          <a:r>
            <a:rPr lang="en-US">
              <a:solidFill>
                <a:schemeClr val="bg1"/>
              </a:solidFill>
            </a:rPr>
            <a:t>Define Critical Questions</a:t>
          </a:r>
        </a:p>
      </dgm:t>
    </dgm:pt>
    <dgm:pt modelId="{81393873-303D-4478-962A-C19FC1E8185A}" type="parTrans" cxnId="{7D2038DC-1900-4C4A-9667-DD7356CDDCE2}">
      <dgm:prSet/>
      <dgm:spPr/>
      <dgm:t>
        <a:bodyPr/>
        <a:lstStyle/>
        <a:p>
          <a:endParaRPr lang="en-US"/>
        </a:p>
      </dgm:t>
    </dgm:pt>
    <dgm:pt modelId="{0F9C238B-15B3-4DFC-BFC1-14A84E67169C}" type="sibTrans" cxnId="{7D2038DC-1900-4C4A-9667-DD7356CDDCE2}">
      <dgm:prSet/>
      <dgm:spPr>
        <a:ln>
          <a:solidFill>
            <a:srgbClr val="BF5431"/>
          </a:solidFill>
        </a:ln>
      </dgm:spPr>
      <dgm:t>
        <a:bodyPr/>
        <a:lstStyle/>
        <a:p>
          <a:endParaRPr lang="en-US"/>
        </a:p>
      </dgm:t>
    </dgm:pt>
    <dgm:pt modelId="{C0A098F2-9121-400A-8BA6-CFC86A4CB79D}">
      <dgm:prSet phldrT="[Text]"/>
      <dgm:spPr>
        <a:solidFill>
          <a:srgbClr val="128387"/>
        </a:solidFill>
      </dgm:spPr>
      <dgm:t>
        <a:bodyPr/>
        <a:lstStyle/>
        <a:p>
          <a:r>
            <a:rPr lang="en-US">
              <a:solidFill>
                <a:schemeClr val="bg1"/>
              </a:solidFill>
            </a:rPr>
            <a:t>Clarify Expectations</a:t>
          </a:r>
        </a:p>
      </dgm:t>
    </dgm:pt>
    <dgm:pt modelId="{1AB46833-24B4-426E-91AC-6FED6EE03B26}" type="parTrans" cxnId="{FF108F40-2E81-4E7D-8276-2FACEC995E7F}">
      <dgm:prSet/>
      <dgm:spPr/>
      <dgm:t>
        <a:bodyPr/>
        <a:lstStyle/>
        <a:p>
          <a:endParaRPr lang="en-US"/>
        </a:p>
      </dgm:t>
    </dgm:pt>
    <dgm:pt modelId="{7D822C81-6663-4845-957F-1AA5FB0438C2}" type="sibTrans" cxnId="{FF108F40-2E81-4E7D-8276-2FACEC995E7F}">
      <dgm:prSet/>
      <dgm:spPr>
        <a:ln>
          <a:solidFill>
            <a:srgbClr val="128387"/>
          </a:solidFill>
        </a:ln>
      </dgm:spPr>
      <dgm:t>
        <a:bodyPr/>
        <a:lstStyle/>
        <a:p>
          <a:endParaRPr lang="en-US"/>
        </a:p>
      </dgm:t>
    </dgm:pt>
    <dgm:pt modelId="{9A791315-E338-4C08-AD11-3664944BDFA5}">
      <dgm:prSet phldrT="[Text]"/>
      <dgm:spPr>
        <a:solidFill>
          <a:srgbClr val="347AAD"/>
        </a:solidFill>
      </dgm:spPr>
      <dgm:t>
        <a:bodyPr/>
        <a:lstStyle/>
        <a:p>
          <a:r>
            <a:rPr lang="en-US" b="0">
              <a:solidFill>
                <a:schemeClr val="bg1"/>
              </a:solidFill>
            </a:rPr>
            <a:t>Analyze Data</a:t>
          </a:r>
        </a:p>
      </dgm:t>
    </dgm:pt>
    <dgm:pt modelId="{1BF9F295-1C37-4516-9129-7242AB4AB6DF}" type="parTrans" cxnId="{1BC28255-4D7A-4DA5-A657-489A5D2152F1}">
      <dgm:prSet/>
      <dgm:spPr/>
      <dgm:t>
        <a:bodyPr/>
        <a:lstStyle/>
        <a:p>
          <a:endParaRPr lang="en-US"/>
        </a:p>
      </dgm:t>
    </dgm:pt>
    <dgm:pt modelId="{357F65EB-A59B-42D1-8CB1-85110CB31724}" type="sibTrans" cxnId="{1BC28255-4D7A-4DA5-A657-489A5D2152F1}">
      <dgm:prSet/>
      <dgm:spPr>
        <a:ln>
          <a:solidFill>
            <a:srgbClr val="347AAD"/>
          </a:solidFill>
        </a:ln>
      </dgm:spPr>
      <dgm:t>
        <a:bodyPr/>
        <a:lstStyle/>
        <a:p>
          <a:endParaRPr lang="en-US"/>
        </a:p>
      </dgm:t>
    </dgm:pt>
    <dgm:pt modelId="{81A61457-590A-4266-8184-775ED3E05062}">
      <dgm:prSet phldrT="[Text]"/>
      <dgm:spPr>
        <a:solidFill>
          <a:srgbClr val="152A56"/>
        </a:solidFill>
      </dgm:spPr>
      <dgm:t>
        <a:bodyPr/>
        <a:lstStyle/>
        <a:p>
          <a:r>
            <a:rPr lang="en-US">
              <a:solidFill>
                <a:schemeClr val="bg1"/>
              </a:solidFill>
            </a:rPr>
            <a:t>Draw Inferences</a:t>
          </a:r>
        </a:p>
      </dgm:t>
    </dgm:pt>
    <dgm:pt modelId="{CDA86C38-A6AC-4DC2-9264-4B54A8B1D3AE}" type="parTrans" cxnId="{47D4D74F-B10D-4A7A-A333-76441E2A7A27}">
      <dgm:prSet/>
      <dgm:spPr/>
      <dgm:t>
        <a:bodyPr/>
        <a:lstStyle/>
        <a:p>
          <a:endParaRPr lang="en-US"/>
        </a:p>
      </dgm:t>
    </dgm:pt>
    <dgm:pt modelId="{F329BBF6-7869-445E-8AC0-4F8DA7FE4807}" type="sibTrans" cxnId="{47D4D74F-B10D-4A7A-A333-76441E2A7A27}">
      <dgm:prSet/>
      <dgm:spPr>
        <a:ln>
          <a:solidFill>
            <a:srgbClr val="152A56"/>
          </a:solidFill>
        </a:ln>
      </dgm:spPr>
      <dgm:t>
        <a:bodyPr/>
        <a:lstStyle/>
        <a:p>
          <a:endParaRPr lang="en-US"/>
        </a:p>
      </dgm:t>
    </dgm:pt>
    <dgm:pt modelId="{0DB9AC0B-3D9A-4D69-9625-F4DF04D5FD49}">
      <dgm:prSet phldrT="[Text]"/>
      <dgm:spPr>
        <a:solidFill>
          <a:srgbClr val="953553"/>
        </a:solidFill>
      </dgm:spPr>
      <dgm:t>
        <a:bodyPr/>
        <a:lstStyle/>
        <a:p>
          <a:r>
            <a:rPr lang="en-US"/>
            <a:t>Make Data-Based Program Improvements</a:t>
          </a:r>
        </a:p>
      </dgm:t>
    </dgm:pt>
    <dgm:pt modelId="{C20347B0-C865-4CE8-9646-3D577DE3A71B}" type="parTrans" cxnId="{39E33E9D-37C5-4F87-81A3-9034846BC082}">
      <dgm:prSet/>
      <dgm:spPr/>
      <dgm:t>
        <a:bodyPr/>
        <a:lstStyle/>
        <a:p>
          <a:endParaRPr lang="en-US"/>
        </a:p>
      </dgm:t>
    </dgm:pt>
    <dgm:pt modelId="{8EB8B2D2-4CC7-4E70-9F45-91CF03DB86C0}" type="sibTrans" cxnId="{39E33E9D-37C5-4F87-81A3-9034846BC082}">
      <dgm:prSet/>
      <dgm:spPr>
        <a:ln>
          <a:solidFill>
            <a:srgbClr val="953553"/>
          </a:solidFill>
        </a:ln>
      </dgm:spPr>
      <dgm:t>
        <a:bodyPr/>
        <a:lstStyle/>
        <a:p>
          <a:endParaRPr lang="en-US"/>
        </a:p>
      </dgm:t>
    </dgm:pt>
    <dgm:pt modelId="{AD05E0CA-C64A-458A-A541-0831D8791959}" type="pres">
      <dgm:prSet presAssocID="{CDD3E370-9301-440E-8F99-C3BEB7A97551}" presName="cycle" presStyleCnt="0">
        <dgm:presLayoutVars>
          <dgm:dir/>
          <dgm:resizeHandles val="exact"/>
        </dgm:presLayoutVars>
      </dgm:prSet>
      <dgm:spPr/>
    </dgm:pt>
    <dgm:pt modelId="{893A65F5-6ED9-4FBA-9963-BD3315F69F11}" type="pres">
      <dgm:prSet presAssocID="{3634FEC5-1A34-4618-BB49-E1A55626D4BC}" presName="node" presStyleLbl="node1" presStyleIdx="0" presStyleCnt="5">
        <dgm:presLayoutVars>
          <dgm:bulletEnabled val="1"/>
        </dgm:presLayoutVars>
      </dgm:prSet>
      <dgm:spPr/>
    </dgm:pt>
    <dgm:pt modelId="{14832957-AFAF-4339-9597-084A4DDD07B3}" type="pres">
      <dgm:prSet presAssocID="{3634FEC5-1A34-4618-BB49-E1A55626D4BC}" presName="spNode" presStyleCnt="0"/>
      <dgm:spPr/>
    </dgm:pt>
    <dgm:pt modelId="{08A38303-1C20-49F1-9435-8C709D57D7AA}" type="pres">
      <dgm:prSet presAssocID="{0F9C238B-15B3-4DFC-BFC1-14A84E67169C}" presName="sibTrans" presStyleLbl="sibTrans1D1" presStyleIdx="0" presStyleCnt="5"/>
      <dgm:spPr/>
    </dgm:pt>
    <dgm:pt modelId="{2D66799B-E986-4F05-A73D-75837855A2EA}" type="pres">
      <dgm:prSet presAssocID="{C0A098F2-9121-400A-8BA6-CFC86A4CB79D}" presName="node" presStyleLbl="node1" presStyleIdx="1" presStyleCnt="5">
        <dgm:presLayoutVars>
          <dgm:bulletEnabled val="1"/>
        </dgm:presLayoutVars>
      </dgm:prSet>
      <dgm:spPr/>
    </dgm:pt>
    <dgm:pt modelId="{D4D0251F-7BD8-439D-8569-93289CC607DE}" type="pres">
      <dgm:prSet presAssocID="{C0A098F2-9121-400A-8BA6-CFC86A4CB79D}" presName="spNode" presStyleCnt="0"/>
      <dgm:spPr/>
    </dgm:pt>
    <dgm:pt modelId="{B93A30E9-F624-4990-A6A6-3EF820BFF24D}" type="pres">
      <dgm:prSet presAssocID="{7D822C81-6663-4845-957F-1AA5FB0438C2}" presName="sibTrans" presStyleLbl="sibTrans1D1" presStyleIdx="1" presStyleCnt="5"/>
      <dgm:spPr/>
    </dgm:pt>
    <dgm:pt modelId="{7B6ACE5C-ADE0-4918-8FD9-708BCCBC01AF}" type="pres">
      <dgm:prSet presAssocID="{9A791315-E338-4C08-AD11-3664944BDFA5}" presName="node" presStyleLbl="node1" presStyleIdx="2" presStyleCnt="5">
        <dgm:presLayoutVars>
          <dgm:bulletEnabled val="1"/>
        </dgm:presLayoutVars>
      </dgm:prSet>
      <dgm:spPr/>
    </dgm:pt>
    <dgm:pt modelId="{F756AE64-3980-47CA-BAF9-5A03B89816C4}" type="pres">
      <dgm:prSet presAssocID="{9A791315-E338-4C08-AD11-3664944BDFA5}" presName="spNode" presStyleCnt="0"/>
      <dgm:spPr/>
    </dgm:pt>
    <dgm:pt modelId="{01C8673E-3735-47F1-A904-A3506CAC6676}" type="pres">
      <dgm:prSet presAssocID="{357F65EB-A59B-42D1-8CB1-85110CB31724}" presName="sibTrans" presStyleLbl="sibTrans1D1" presStyleIdx="2" presStyleCnt="5"/>
      <dgm:spPr/>
    </dgm:pt>
    <dgm:pt modelId="{715477C8-0077-4F72-B175-034EA1B0EA9C}" type="pres">
      <dgm:prSet presAssocID="{81A61457-590A-4266-8184-775ED3E05062}" presName="node" presStyleLbl="node1" presStyleIdx="3" presStyleCnt="5">
        <dgm:presLayoutVars>
          <dgm:bulletEnabled val="1"/>
        </dgm:presLayoutVars>
      </dgm:prSet>
      <dgm:spPr/>
    </dgm:pt>
    <dgm:pt modelId="{F1EF48D4-6269-4E4F-B08C-B54FCE2517BD}" type="pres">
      <dgm:prSet presAssocID="{81A61457-590A-4266-8184-775ED3E05062}" presName="spNode" presStyleCnt="0"/>
      <dgm:spPr/>
    </dgm:pt>
    <dgm:pt modelId="{E6041FC9-21A9-4399-B710-F75A46B3196F}" type="pres">
      <dgm:prSet presAssocID="{F329BBF6-7869-445E-8AC0-4F8DA7FE4807}" presName="sibTrans" presStyleLbl="sibTrans1D1" presStyleIdx="3" presStyleCnt="5"/>
      <dgm:spPr/>
    </dgm:pt>
    <dgm:pt modelId="{BBC609CD-B18A-4D27-8BFA-EC42563FB9DF}" type="pres">
      <dgm:prSet presAssocID="{0DB9AC0B-3D9A-4D69-9625-F4DF04D5FD49}" presName="node" presStyleLbl="node1" presStyleIdx="4" presStyleCnt="5">
        <dgm:presLayoutVars>
          <dgm:bulletEnabled val="1"/>
        </dgm:presLayoutVars>
      </dgm:prSet>
      <dgm:spPr/>
    </dgm:pt>
    <dgm:pt modelId="{10C244E5-A936-4A22-BCDD-7C36D67F1A68}" type="pres">
      <dgm:prSet presAssocID="{0DB9AC0B-3D9A-4D69-9625-F4DF04D5FD49}" presName="spNode" presStyleCnt="0"/>
      <dgm:spPr/>
    </dgm:pt>
    <dgm:pt modelId="{B3852400-AB0B-48D5-AA8D-701CA89EC263}" type="pres">
      <dgm:prSet presAssocID="{8EB8B2D2-4CC7-4E70-9F45-91CF03DB86C0}" presName="sibTrans" presStyleLbl="sibTrans1D1" presStyleIdx="4" presStyleCnt="5"/>
      <dgm:spPr/>
    </dgm:pt>
  </dgm:ptLst>
  <dgm:cxnLst>
    <dgm:cxn modelId="{EE78C50F-0BE1-4935-BE3B-2F357741E6A9}" type="presOf" srcId="{0DB9AC0B-3D9A-4D69-9625-F4DF04D5FD49}" destId="{BBC609CD-B18A-4D27-8BFA-EC42563FB9DF}" srcOrd="0" destOrd="0" presId="urn:microsoft.com/office/officeart/2005/8/layout/cycle5"/>
    <dgm:cxn modelId="{CE624A27-E2E2-4ABD-B785-7959724814E3}" type="presOf" srcId="{8EB8B2D2-4CC7-4E70-9F45-91CF03DB86C0}" destId="{B3852400-AB0B-48D5-AA8D-701CA89EC263}" srcOrd="0" destOrd="0" presId="urn:microsoft.com/office/officeart/2005/8/layout/cycle5"/>
    <dgm:cxn modelId="{FF108F40-2E81-4E7D-8276-2FACEC995E7F}" srcId="{CDD3E370-9301-440E-8F99-C3BEB7A97551}" destId="{C0A098F2-9121-400A-8BA6-CFC86A4CB79D}" srcOrd="1" destOrd="0" parTransId="{1AB46833-24B4-426E-91AC-6FED6EE03B26}" sibTransId="{7D822C81-6663-4845-957F-1AA5FB0438C2}"/>
    <dgm:cxn modelId="{2BF8B961-7F8D-4A88-9D1C-50266AFF78E5}" type="presOf" srcId="{9A791315-E338-4C08-AD11-3664944BDFA5}" destId="{7B6ACE5C-ADE0-4918-8FD9-708BCCBC01AF}" srcOrd="0" destOrd="0" presId="urn:microsoft.com/office/officeart/2005/8/layout/cycle5"/>
    <dgm:cxn modelId="{90677B4B-BC38-4E3A-90FD-552D946FE800}" type="presOf" srcId="{F329BBF6-7869-445E-8AC0-4F8DA7FE4807}" destId="{E6041FC9-21A9-4399-B710-F75A46B3196F}" srcOrd="0" destOrd="0" presId="urn:microsoft.com/office/officeart/2005/8/layout/cycle5"/>
    <dgm:cxn modelId="{47D4D74F-B10D-4A7A-A333-76441E2A7A27}" srcId="{CDD3E370-9301-440E-8F99-C3BEB7A97551}" destId="{81A61457-590A-4266-8184-775ED3E05062}" srcOrd="3" destOrd="0" parTransId="{CDA86C38-A6AC-4DC2-9264-4B54A8B1D3AE}" sibTransId="{F329BBF6-7869-445E-8AC0-4F8DA7FE4807}"/>
    <dgm:cxn modelId="{D892D750-844D-45F0-827D-1ADF19E39F92}" type="presOf" srcId="{C0A098F2-9121-400A-8BA6-CFC86A4CB79D}" destId="{2D66799B-E986-4F05-A73D-75837855A2EA}" srcOrd="0" destOrd="0" presId="urn:microsoft.com/office/officeart/2005/8/layout/cycle5"/>
    <dgm:cxn modelId="{1BC28255-4D7A-4DA5-A657-489A5D2152F1}" srcId="{CDD3E370-9301-440E-8F99-C3BEB7A97551}" destId="{9A791315-E338-4C08-AD11-3664944BDFA5}" srcOrd="2" destOrd="0" parTransId="{1BF9F295-1C37-4516-9129-7242AB4AB6DF}" sibTransId="{357F65EB-A59B-42D1-8CB1-85110CB31724}"/>
    <dgm:cxn modelId="{50D3817B-0CA4-42CE-B414-F049CF00EAED}" type="presOf" srcId="{3634FEC5-1A34-4618-BB49-E1A55626D4BC}" destId="{893A65F5-6ED9-4FBA-9963-BD3315F69F11}" srcOrd="0" destOrd="0" presId="urn:microsoft.com/office/officeart/2005/8/layout/cycle5"/>
    <dgm:cxn modelId="{AE68939C-9464-4A6A-B6AE-83DBC9156673}" type="presOf" srcId="{CDD3E370-9301-440E-8F99-C3BEB7A97551}" destId="{AD05E0CA-C64A-458A-A541-0831D8791959}" srcOrd="0" destOrd="0" presId="urn:microsoft.com/office/officeart/2005/8/layout/cycle5"/>
    <dgm:cxn modelId="{39E33E9D-37C5-4F87-81A3-9034846BC082}" srcId="{CDD3E370-9301-440E-8F99-C3BEB7A97551}" destId="{0DB9AC0B-3D9A-4D69-9625-F4DF04D5FD49}" srcOrd="4" destOrd="0" parTransId="{C20347B0-C865-4CE8-9646-3D577DE3A71B}" sibTransId="{8EB8B2D2-4CC7-4E70-9F45-91CF03DB86C0}"/>
    <dgm:cxn modelId="{2FCE69B1-14ED-49C8-975A-4E50FAE5CC24}" type="presOf" srcId="{81A61457-590A-4266-8184-775ED3E05062}" destId="{715477C8-0077-4F72-B175-034EA1B0EA9C}" srcOrd="0" destOrd="0" presId="urn:microsoft.com/office/officeart/2005/8/layout/cycle5"/>
    <dgm:cxn modelId="{7D2038DC-1900-4C4A-9667-DD7356CDDCE2}" srcId="{CDD3E370-9301-440E-8F99-C3BEB7A97551}" destId="{3634FEC5-1A34-4618-BB49-E1A55626D4BC}" srcOrd="0" destOrd="0" parTransId="{81393873-303D-4478-962A-C19FC1E8185A}" sibTransId="{0F9C238B-15B3-4DFC-BFC1-14A84E67169C}"/>
    <dgm:cxn modelId="{CFCB9FE9-48D1-44FD-B563-0ABC05006710}" type="presOf" srcId="{357F65EB-A59B-42D1-8CB1-85110CB31724}" destId="{01C8673E-3735-47F1-A904-A3506CAC6676}" srcOrd="0" destOrd="0" presId="urn:microsoft.com/office/officeart/2005/8/layout/cycle5"/>
    <dgm:cxn modelId="{843B14FA-3601-4481-A511-02837737712A}" type="presOf" srcId="{7D822C81-6663-4845-957F-1AA5FB0438C2}" destId="{B93A30E9-F624-4990-A6A6-3EF820BFF24D}" srcOrd="0" destOrd="0" presId="urn:microsoft.com/office/officeart/2005/8/layout/cycle5"/>
    <dgm:cxn modelId="{C0B5C2FB-3BA0-414D-8A11-E175A5BC6468}" type="presOf" srcId="{0F9C238B-15B3-4DFC-BFC1-14A84E67169C}" destId="{08A38303-1C20-49F1-9435-8C709D57D7AA}" srcOrd="0" destOrd="0" presId="urn:microsoft.com/office/officeart/2005/8/layout/cycle5"/>
    <dgm:cxn modelId="{B60A523A-E9C2-48A6-9C03-64EE1334B4B7}" type="presParOf" srcId="{AD05E0CA-C64A-458A-A541-0831D8791959}" destId="{893A65F5-6ED9-4FBA-9963-BD3315F69F11}" srcOrd="0" destOrd="0" presId="urn:microsoft.com/office/officeart/2005/8/layout/cycle5"/>
    <dgm:cxn modelId="{CABF9EE7-ED08-45A2-AC74-CA112CC640BE}" type="presParOf" srcId="{AD05E0CA-C64A-458A-A541-0831D8791959}" destId="{14832957-AFAF-4339-9597-084A4DDD07B3}" srcOrd="1" destOrd="0" presId="urn:microsoft.com/office/officeart/2005/8/layout/cycle5"/>
    <dgm:cxn modelId="{D5D2A5C5-1580-47E3-9B15-E5951C5CF083}" type="presParOf" srcId="{AD05E0CA-C64A-458A-A541-0831D8791959}" destId="{08A38303-1C20-49F1-9435-8C709D57D7AA}" srcOrd="2" destOrd="0" presId="urn:microsoft.com/office/officeart/2005/8/layout/cycle5"/>
    <dgm:cxn modelId="{88F42066-037D-4AE6-A414-E8124C72D28A}" type="presParOf" srcId="{AD05E0CA-C64A-458A-A541-0831D8791959}" destId="{2D66799B-E986-4F05-A73D-75837855A2EA}" srcOrd="3" destOrd="0" presId="urn:microsoft.com/office/officeart/2005/8/layout/cycle5"/>
    <dgm:cxn modelId="{981BAFB9-B5DB-4575-8807-8A638CA0DBFF}" type="presParOf" srcId="{AD05E0CA-C64A-458A-A541-0831D8791959}" destId="{D4D0251F-7BD8-439D-8569-93289CC607DE}" srcOrd="4" destOrd="0" presId="urn:microsoft.com/office/officeart/2005/8/layout/cycle5"/>
    <dgm:cxn modelId="{64A97B83-3C98-4870-90C4-9F270CC4DB3F}" type="presParOf" srcId="{AD05E0CA-C64A-458A-A541-0831D8791959}" destId="{B93A30E9-F624-4990-A6A6-3EF820BFF24D}" srcOrd="5" destOrd="0" presId="urn:microsoft.com/office/officeart/2005/8/layout/cycle5"/>
    <dgm:cxn modelId="{39D2E371-DF0B-4B77-8491-416AA077F13F}" type="presParOf" srcId="{AD05E0CA-C64A-458A-A541-0831D8791959}" destId="{7B6ACE5C-ADE0-4918-8FD9-708BCCBC01AF}" srcOrd="6" destOrd="0" presId="urn:microsoft.com/office/officeart/2005/8/layout/cycle5"/>
    <dgm:cxn modelId="{5F598B0E-32DE-4FD5-BADD-0B0BD0229D4F}" type="presParOf" srcId="{AD05E0CA-C64A-458A-A541-0831D8791959}" destId="{F756AE64-3980-47CA-BAF9-5A03B89816C4}" srcOrd="7" destOrd="0" presId="urn:microsoft.com/office/officeart/2005/8/layout/cycle5"/>
    <dgm:cxn modelId="{0AFA8234-C77A-4EE5-B8D7-8A9595B80535}" type="presParOf" srcId="{AD05E0CA-C64A-458A-A541-0831D8791959}" destId="{01C8673E-3735-47F1-A904-A3506CAC6676}" srcOrd="8" destOrd="0" presId="urn:microsoft.com/office/officeart/2005/8/layout/cycle5"/>
    <dgm:cxn modelId="{16C02D04-E5FA-48A5-9D87-C8E3145FCC99}" type="presParOf" srcId="{AD05E0CA-C64A-458A-A541-0831D8791959}" destId="{715477C8-0077-4F72-B175-034EA1B0EA9C}" srcOrd="9" destOrd="0" presId="urn:microsoft.com/office/officeart/2005/8/layout/cycle5"/>
    <dgm:cxn modelId="{E088E4C5-9A54-4879-910C-7A2094955031}" type="presParOf" srcId="{AD05E0CA-C64A-458A-A541-0831D8791959}" destId="{F1EF48D4-6269-4E4F-B08C-B54FCE2517BD}" srcOrd="10" destOrd="0" presId="urn:microsoft.com/office/officeart/2005/8/layout/cycle5"/>
    <dgm:cxn modelId="{B970B773-CAA8-4840-89B5-43613648EBDA}" type="presParOf" srcId="{AD05E0CA-C64A-458A-A541-0831D8791959}" destId="{E6041FC9-21A9-4399-B710-F75A46B3196F}" srcOrd="11" destOrd="0" presId="urn:microsoft.com/office/officeart/2005/8/layout/cycle5"/>
    <dgm:cxn modelId="{208D87D2-B4DD-4ACC-A00D-6004EA5F8E9E}" type="presParOf" srcId="{AD05E0CA-C64A-458A-A541-0831D8791959}" destId="{BBC609CD-B18A-4D27-8BFA-EC42563FB9DF}" srcOrd="12" destOrd="0" presId="urn:microsoft.com/office/officeart/2005/8/layout/cycle5"/>
    <dgm:cxn modelId="{71CE32FD-508A-4513-B2E0-D17B88060D06}" type="presParOf" srcId="{AD05E0CA-C64A-458A-A541-0831D8791959}" destId="{10C244E5-A936-4A22-BCDD-7C36D67F1A68}" srcOrd="13" destOrd="0" presId="urn:microsoft.com/office/officeart/2005/8/layout/cycle5"/>
    <dgm:cxn modelId="{89C1A338-0940-4396-B3E4-B563A6C73919}" type="presParOf" srcId="{AD05E0CA-C64A-458A-A541-0831D8791959}" destId="{B3852400-AB0B-48D5-AA8D-701CA89EC263}"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3A65F5-6ED9-4FBA-9963-BD3315F69F11}">
      <dsp:nvSpPr>
        <dsp:cNvPr id="0" name=""/>
        <dsp:cNvSpPr/>
      </dsp:nvSpPr>
      <dsp:spPr>
        <a:xfrm>
          <a:off x="2984363" y="2972"/>
          <a:ext cx="1673632" cy="1087860"/>
        </a:xfrm>
        <a:prstGeom prst="roundRect">
          <a:avLst/>
        </a:prstGeom>
        <a:solidFill>
          <a:srgbClr val="BF543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Define Critical Questions</a:t>
          </a:r>
        </a:p>
      </dsp:txBody>
      <dsp:txXfrm>
        <a:off x="3037468" y="56077"/>
        <a:ext cx="1567422" cy="981650"/>
      </dsp:txXfrm>
    </dsp:sp>
    <dsp:sp modelId="{08A38303-1C20-49F1-9435-8C709D57D7AA}">
      <dsp:nvSpPr>
        <dsp:cNvPr id="0" name=""/>
        <dsp:cNvSpPr/>
      </dsp:nvSpPr>
      <dsp:spPr>
        <a:xfrm>
          <a:off x="1649081" y="546902"/>
          <a:ext cx="4344196" cy="4344196"/>
        </a:xfrm>
        <a:custGeom>
          <a:avLst/>
          <a:gdLst/>
          <a:ahLst/>
          <a:cxnLst/>
          <a:rect l="0" t="0" r="0" b="0"/>
          <a:pathLst>
            <a:path>
              <a:moveTo>
                <a:pt x="3232799" y="276597"/>
              </a:moveTo>
              <a:arcTo wR="2172098" hR="2172098" stAng="17953853" swAng="1210876"/>
            </a:path>
          </a:pathLst>
        </a:custGeom>
        <a:noFill/>
        <a:ln w="9525" cap="flat" cmpd="sng" algn="ctr">
          <a:solidFill>
            <a:srgbClr val="BF5431"/>
          </a:solidFill>
          <a:prstDash val="solid"/>
          <a:tailEnd type="arrow"/>
        </a:ln>
        <a:effectLst/>
      </dsp:spPr>
      <dsp:style>
        <a:lnRef idx="1">
          <a:scrgbClr r="0" g="0" b="0"/>
        </a:lnRef>
        <a:fillRef idx="0">
          <a:scrgbClr r="0" g="0" b="0"/>
        </a:fillRef>
        <a:effectRef idx="0">
          <a:scrgbClr r="0" g="0" b="0"/>
        </a:effectRef>
        <a:fontRef idx="minor"/>
      </dsp:style>
    </dsp:sp>
    <dsp:sp modelId="{2D66799B-E986-4F05-A73D-75837855A2EA}">
      <dsp:nvSpPr>
        <dsp:cNvPr id="0" name=""/>
        <dsp:cNvSpPr/>
      </dsp:nvSpPr>
      <dsp:spPr>
        <a:xfrm>
          <a:off x="5050152" y="1503855"/>
          <a:ext cx="1673632" cy="1087860"/>
        </a:xfrm>
        <a:prstGeom prst="roundRect">
          <a:avLst/>
        </a:prstGeom>
        <a:solidFill>
          <a:srgbClr val="128387"/>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Clarify Expectations</a:t>
          </a:r>
        </a:p>
      </dsp:txBody>
      <dsp:txXfrm>
        <a:off x="5103257" y="1556960"/>
        <a:ext cx="1567422" cy="981650"/>
      </dsp:txXfrm>
    </dsp:sp>
    <dsp:sp modelId="{B93A30E9-F624-4990-A6A6-3EF820BFF24D}">
      <dsp:nvSpPr>
        <dsp:cNvPr id="0" name=""/>
        <dsp:cNvSpPr/>
      </dsp:nvSpPr>
      <dsp:spPr>
        <a:xfrm>
          <a:off x="1649081" y="546902"/>
          <a:ext cx="4344196" cy="4344196"/>
        </a:xfrm>
        <a:custGeom>
          <a:avLst/>
          <a:gdLst/>
          <a:ahLst/>
          <a:cxnLst/>
          <a:rect l="0" t="0" r="0" b="0"/>
          <a:pathLst>
            <a:path>
              <a:moveTo>
                <a:pt x="4338976" y="2322595"/>
              </a:moveTo>
              <a:arcTo wR="2172098" hR="2172098" stAng="21838381" swAng="1359213"/>
            </a:path>
          </a:pathLst>
        </a:custGeom>
        <a:noFill/>
        <a:ln w="9525" cap="flat" cmpd="sng" algn="ctr">
          <a:solidFill>
            <a:srgbClr val="128387"/>
          </a:solidFill>
          <a:prstDash val="solid"/>
          <a:tailEnd type="arrow"/>
        </a:ln>
        <a:effectLst/>
      </dsp:spPr>
      <dsp:style>
        <a:lnRef idx="1">
          <a:scrgbClr r="0" g="0" b="0"/>
        </a:lnRef>
        <a:fillRef idx="0">
          <a:scrgbClr r="0" g="0" b="0"/>
        </a:fillRef>
        <a:effectRef idx="0">
          <a:scrgbClr r="0" g="0" b="0"/>
        </a:effectRef>
        <a:fontRef idx="minor"/>
      </dsp:style>
    </dsp:sp>
    <dsp:sp modelId="{7B6ACE5C-ADE0-4918-8FD9-708BCCBC01AF}">
      <dsp:nvSpPr>
        <dsp:cNvPr id="0" name=""/>
        <dsp:cNvSpPr/>
      </dsp:nvSpPr>
      <dsp:spPr>
        <a:xfrm>
          <a:off x="4261091" y="3932334"/>
          <a:ext cx="1673632" cy="1087860"/>
        </a:xfrm>
        <a:prstGeom prst="roundRect">
          <a:avLst/>
        </a:prstGeom>
        <a:solidFill>
          <a:srgbClr val="347AAD"/>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a:solidFill>
                <a:schemeClr val="bg1"/>
              </a:solidFill>
            </a:rPr>
            <a:t>Analyze Data</a:t>
          </a:r>
        </a:p>
      </dsp:txBody>
      <dsp:txXfrm>
        <a:off x="4314196" y="3985439"/>
        <a:ext cx="1567422" cy="981650"/>
      </dsp:txXfrm>
    </dsp:sp>
    <dsp:sp modelId="{01C8673E-3735-47F1-A904-A3506CAC6676}">
      <dsp:nvSpPr>
        <dsp:cNvPr id="0" name=""/>
        <dsp:cNvSpPr/>
      </dsp:nvSpPr>
      <dsp:spPr>
        <a:xfrm>
          <a:off x="1649081" y="546902"/>
          <a:ext cx="4344196" cy="4344196"/>
        </a:xfrm>
        <a:custGeom>
          <a:avLst/>
          <a:gdLst/>
          <a:ahLst/>
          <a:cxnLst/>
          <a:rect l="0" t="0" r="0" b="0"/>
          <a:pathLst>
            <a:path>
              <a:moveTo>
                <a:pt x="2438437" y="4327805"/>
              </a:moveTo>
              <a:arcTo wR="2172098" hR="2172098" stAng="4977406" swAng="845189"/>
            </a:path>
          </a:pathLst>
        </a:custGeom>
        <a:noFill/>
        <a:ln w="9525" cap="flat" cmpd="sng" algn="ctr">
          <a:solidFill>
            <a:srgbClr val="347AAD"/>
          </a:solidFill>
          <a:prstDash val="solid"/>
          <a:tailEnd type="arrow"/>
        </a:ln>
        <a:effectLst/>
      </dsp:spPr>
      <dsp:style>
        <a:lnRef idx="1">
          <a:scrgbClr r="0" g="0" b="0"/>
        </a:lnRef>
        <a:fillRef idx="0">
          <a:scrgbClr r="0" g="0" b="0"/>
        </a:fillRef>
        <a:effectRef idx="0">
          <a:scrgbClr r="0" g="0" b="0"/>
        </a:effectRef>
        <a:fontRef idx="minor"/>
      </dsp:style>
    </dsp:sp>
    <dsp:sp modelId="{715477C8-0077-4F72-B175-034EA1B0EA9C}">
      <dsp:nvSpPr>
        <dsp:cNvPr id="0" name=""/>
        <dsp:cNvSpPr/>
      </dsp:nvSpPr>
      <dsp:spPr>
        <a:xfrm>
          <a:off x="1707636" y="3932334"/>
          <a:ext cx="1673632" cy="1087860"/>
        </a:xfrm>
        <a:prstGeom prst="roundRect">
          <a:avLst/>
        </a:prstGeom>
        <a:solidFill>
          <a:srgbClr val="152A56"/>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Draw Inferences</a:t>
          </a:r>
        </a:p>
      </dsp:txBody>
      <dsp:txXfrm>
        <a:off x="1760741" y="3985439"/>
        <a:ext cx="1567422" cy="981650"/>
      </dsp:txXfrm>
    </dsp:sp>
    <dsp:sp modelId="{E6041FC9-21A9-4399-B710-F75A46B3196F}">
      <dsp:nvSpPr>
        <dsp:cNvPr id="0" name=""/>
        <dsp:cNvSpPr/>
      </dsp:nvSpPr>
      <dsp:spPr>
        <a:xfrm>
          <a:off x="1649081" y="546902"/>
          <a:ext cx="4344196" cy="4344196"/>
        </a:xfrm>
        <a:custGeom>
          <a:avLst/>
          <a:gdLst/>
          <a:ahLst/>
          <a:cxnLst/>
          <a:rect l="0" t="0" r="0" b="0"/>
          <a:pathLst>
            <a:path>
              <a:moveTo>
                <a:pt x="230358" y="3145575"/>
              </a:moveTo>
              <a:arcTo wR="2172098" hR="2172098" stAng="9202406" swAng="1359213"/>
            </a:path>
          </a:pathLst>
        </a:custGeom>
        <a:noFill/>
        <a:ln w="9525" cap="flat" cmpd="sng" algn="ctr">
          <a:solidFill>
            <a:srgbClr val="152A56"/>
          </a:solidFill>
          <a:prstDash val="solid"/>
          <a:tailEnd type="arrow"/>
        </a:ln>
        <a:effectLst/>
      </dsp:spPr>
      <dsp:style>
        <a:lnRef idx="1">
          <a:scrgbClr r="0" g="0" b="0"/>
        </a:lnRef>
        <a:fillRef idx="0">
          <a:scrgbClr r="0" g="0" b="0"/>
        </a:fillRef>
        <a:effectRef idx="0">
          <a:scrgbClr r="0" g="0" b="0"/>
        </a:effectRef>
        <a:fontRef idx="minor"/>
      </dsp:style>
    </dsp:sp>
    <dsp:sp modelId="{BBC609CD-B18A-4D27-8BFA-EC42563FB9DF}">
      <dsp:nvSpPr>
        <dsp:cNvPr id="0" name=""/>
        <dsp:cNvSpPr/>
      </dsp:nvSpPr>
      <dsp:spPr>
        <a:xfrm>
          <a:off x="918575" y="1503855"/>
          <a:ext cx="1673632" cy="1087860"/>
        </a:xfrm>
        <a:prstGeom prst="roundRect">
          <a:avLst/>
        </a:prstGeom>
        <a:solidFill>
          <a:srgbClr val="95355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Make Data-Based Program Improvements</a:t>
          </a:r>
        </a:p>
      </dsp:txBody>
      <dsp:txXfrm>
        <a:off x="971680" y="1556960"/>
        <a:ext cx="1567422" cy="981650"/>
      </dsp:txXfrm>
    </dsp:sp>
    <dsp:sp modelId="{B3852400-AB0B-48D5-AA8D-701CA89EC263}">
      <dsp:nvSpPr>
        <dsp:cNvPr id="0" name=""/>
        <dsp:cNvSpPr/>
      </dsp:nvSpPr>
      <dsp:spPr>
        <a:xfrm>
          <a:off x="1649081" y="546902"/>
          <a:ext cx="4344196" cy="4344196"/>
        </a:xfrm>
        <a:custGeom>
          <a:avLst/>
          <a:gdLst/>
          <a:ahLst/>
          <a:cxnLst/>
          <a:rect l="0" t="0" r="0" b="0"/>
          <a:pathLst>
            <a:path>
              <a:moveTo>
                <a:pt x="522586" y="758902"/>
              </a:moveTo>
              <a:arcTo wR="2172098" hR="2172098" stAng="13235271" swAng="1210876"/>
            </a:path>
          </a:pathLst>
        </a:custGeom>
        <a:noFill/>
        <a:ln w="9525" cap="flat" cmpd="sng" algn="ctr">
          <a:solidFill>
            <a:srgbClr val="953553"/>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98058-8D94-324A-88BA-6357AD2FDE55}" type="datetimeFigureOut">
              <a:rPr lang="en-US" smtClean="0"/>
              <a:t>1/18/2024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22074708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9T18:34:02.024"/>
    </inkml:context>
    <inkml:brush xml:id="br0">
      <inkml:brushProperty name="width" value="0.2" units="cm"/>
      <inkml:brushProperty name="height" value="0.2" units="cm"/>
      <inkml:brushProperty name="color" value="#E71224"/>
    </inkml:brush>
  </inkml:definitions>
  <inkml:trace contextRef="#ctx0" brushRef="#br0">1252 1 24575,'-477'0'0,"459"1"-58,-1 3 1,-33 13-1,32-9-269,-39 5 0,40-11 322,0 1 1,0 2 0,-1 1-1,-31 18 1,-10 8-265,-20 12 524,54-28-255,15-10 0,1 1 0,-21 19 0,-22 25 130,-38 58-8,77-88 100,1 1-1,-15 27 1,23-37-230,0 1 1,0 0-1,1 0 0,0 1 1,0 0-1,-5 22 0,8-21 8,0 1 0,0 1 0,1-1 0,1 0 0,-1 0 0,1 1 0,2 16 0,-1 12 0,-1-35 0,1-1 0,0 1 0,0 0 0,1-1 0,0 0 0,0 1 0,0-1 0,0 0 0,5 12 0,2 2 0,0 1 0,12 20 0,-13-29-95,1-1-1,0-1 1,0-1 0,18 18-1,7 10-73,8 5-494,-7-9 169,-15-14 77,1-2 0,29 19 0,1 2-80,-8-8-175,2-3 0,56 24 0,-37-21 302,25 7-767,116 27 0,-89-33 1137,84 22 0,1-25 0,-84-20-554,56 1-445,-168-12 999,124-7 308,-111 4-218,0-2 0,-1 0 1,0-2-1,1-1 0,18-14 0,-4-2 721,37-29 1141,-62 44-1952,1 0 0,-1-1 0,0-1 0,0 0 0,9-20 0,-13 22 444,0 0-1,-1-1 0,1 1 0,-1-1 0,0 0 0,0 0 0,-1 0 0,2-15 0,2-14 663,-2 15-1063,0 0 0,-1-1 0,-1 1 0,0-1 0,-1 1 1,0-1-1,-1 0 0,-1 1 0,0-1 0,-1 1 0,-1 0 0,0 0 1,-12-43-1,4 22-99,-20-50 0,-3-9 77,23 67-571,-1 0 0,-1 2 0,-18-38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523FA6-E043-9F4E-99C7-7E8AF99961B7}" type="datetimeFigureOut">
              <a:rPr lang="en-US" smtClean="0"/>
              <a:t>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BAE9E6-FC52-7F4E-B22E-76509B4751CB}" type="slidenum">
              <a:rPr lang="en-US" smtClean="0"/>
              <a:t>‹#›</a:t>
            </a:fld>
            <a:endParaRPr lang="en-US"/>
          </a:p>
        </p:txBody>
      </p:sp>
    </p:spTree>
    <p:extLst>
      <p:ext uri="{BB962C8B-B14F-4D97-AF65-F5344CB8AC3E}">
        <p14:creationId xmlns:p14="http://schemas.microsoft.com/office/powerpoint/2010/main" val="1988391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theticker.org/3617/opinions/not-distinguishing-asian-subgroups-distorts-research-findings/"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s://www.ncbi.nlm.nih.gov/pmc/articles/PMC3086449/" TargetMode="External"/><Relationship Id="rId4" Type="http://schemas.openxmlformats.org/officeDocument/2006/relationships/hyperlink" Target="https://www.ncbi.nlm.nih.gov/pmc/articles/PMC4324759/"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Invite audience – what comes to mind when you think of intersectional data analysis? Who is familiar with the term intersectionality?</a:t>
            </a:r>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2</a:t>
            </a:fld>
            <a:endParaRPr lang="en-US"/>
          </a:p>
        </p:txBody>
      </p:sp>
    </p:spTree>
    <p:extLst>
      <p:ext uri="{BB962C8B-B14F-4D97-AF65-F5344CB8AC3E}">
        <p14:creationId xmlns:p14="http://schemas.microsoft.com/office/powerpoint/2010/main" val="562728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 a Project we have a lot more work to do to understand what is happening and we are still learning.... These are our interpretations from what we know. </a:t>
            </a:r>
          </a:p>
          <a:p>
            <a:endParaRPr lang="en-US">
              <a:cs typeface="Calibri"/>
            </a:endParaRPr>
          </a:p>
          <a:p>
            <a:r>
              <a:rPr lang="en-US">
                <a:cs typeface="Calibri"/>
              </a:rPr>
              <a:t>Some basics about the state to help you understand some of the basic demographics of the children we serve in California.</a:t>
            </a:r>
          </a:p>
        </p:txBody>
      </p:sp>
      <p:sp>
        <p:nvSpPr>
          <p:cNvPr id="4" name="Slide Number Placeholder 3"/>
          <p:cNvSpPr>
            <a:spLocks noGrp="1"/>
          </p:cNvSpPr>
          <p:nvPr>
            <p:ph type="sldNum" sz="quarter" idx="5"/>
          </p:nvPr>
        </p:nvSpPr>
        <p:spPr/>
        <p:txBody>
          <a:bodyPr/>
          <a:lstStyle/>
          <a:p>
            <a:fld id="{44BAE9E6-FC52-7F4E-B22E-76509B4751CB}" type="slidenum">
              <a:rPr lang="en-US" smtClean="0"/>
              <a:t>24</a:t>
            </a:fld>
            <a:endParaRPr lang="en-US"/>
          </a:p>
        </p:txBody>
      </p:sp>
    </p:spTree>
    <p:extLst>
      <p:ext uri="{BB962C8B-B14F-4D97-AF65-F5344CB8AC3E}">
        <p14:creationId xmlns:p14="http://schemas.microsoft.com/office/powerpoint/2010/main" val="808344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Review what is on the screen... pause for their observations. </a:t>
            </a:r>
          </a:p>
          <a:p>
            <a:endParaRPr lang="en-US">
              <a:cs typeface="Calibri"/>
            </a:endParaRPr>
          </a:p>
          <a:p>
            <a:r>
              <a:rPr lang="en-US">
                <a:cs typeface="Calibri"/>
              </a:rPr>
              <a:t>Expectations about what we are expecting it to look like. There are patterns you would expect to see across disabilities. For example, you would expect that children who are HOH would have high performance on Summary Statement 1. You might also expect low performance for disability categories where you would expect to see more children who have a more moderate/severe disability.</a:t>
            </a:r>
            <a:endParaRPr lang="en-US"/>
          </a:p>
          <a:p>
            <a:endParaRPr lang="en-US">
              <a:cs typeface="Calibri"/>
            </a:endParaRPr>
          </a:p>
          <a:p>
            <a:r>
              <a:rPr lang="en-US">
                <a:cs typeface="Calibri"/>
              </a:rPr>
              <a:t>Outcome C – highest across all disabilities, but for a few categories, such as Established Medical Disability, where outcome C is lower. Could be related to feeding and dressing and other measures within the PD-HLTH domain. </a:t>
            </a:r>
            <a:endParaRPr lang="en-US">
              <a:ea typeface="Calibri"/>
              <a:cs typeface="Calibri"/>
            </a:endParaRPr>
          </a:p>
          <a:p>
            <a:endParaRPr lang="en-US">
              <a:cs typeface="Calibri"/>
            </a:endParaRPr>
          </a:p>
          <a:p>
            <a:r>
              <a:rPr lang="en-US">
                <a:cs typeface="Calibri"/>
              </a:rPr>
              <a:t>Pattern – Outcome A and B are pretty close to each other. Aside from Intellectual Disability – because of the strong cognitive component of that disability. Validity claims are supported with the patterning. </a:t>
            </a:r>
            <a:endParaRPr lang="en-US">
              <a:ea typeface="Calibri"/>
              <a:cs typeface="Calibri"/>
            </a:endParaRPr>
          </a:p>
        </p:txBody>
      </p:sp>
      <p:sp>
        <p:nvSpPr>
          <p:cNvPr id="4" name="Slide Number Placeholder 3"/>
          <p:cNvSpPr>
            <a:spLocks noGrp="1"/>
          </p:cNvSpPr>
          <p:nvPr>
            <p:ph type="sldNum" sz="quarter" idx="5"/>
          </p:nvPr>
        </p:nvSpPr>
        <p:spPr/>
        <p:txBody>
          <a:bodyPr/>
          <a:lstStyle/>
          <a:p>
            <a:fld id="{44BAE9E6-FC52-7F4E-B22E-76509B4751CB}" type="slidenum">
              <a:rPr lang="en-US" smtClean="0"/>
              <a:t>25</a:t>
            </a:fld>
            <a:endParaRPr lang="en-US"/>
          </a:p>
        </p:txBody>
      </p:sp>
    </p:spTree>
    <p:extLst>
      <p:ext uri="{BB962C8B-B14F-4D97-AF65-F5344CB8AC3E}">
        <p14:creationId xmlns:p14="http://schemas.microsoft.com/office/powerpoint/2010/main" val="2328241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SS2 has more kids in it – it is easier to measure if children are meeting this metric in general. </a:t>
            </a:r>
          </a:p>
          <a:p>
            <a:endParaRPr lang="en-US">
              <a:cs typeface="Calibri"/>
            </a:endParaRPr>
          </a:p>
          <a:p>
            <a:r>
              <a:rPr lang="en-US">
                <a:cs typeface="Calibri"/>
              </a:rPr>
              <a:t>Autism – positive SE skills lower than the other outcomes – this confirms what we know about the aspects of that disability. </a:t>
            </a:r>
          </a:p>
        </p:txBody>
      </p:sp>
      <p:sp>
        <p:nvSpPr>
          <p:cNvPr id="4" name="Slide Number Placeholder 3"/>
          <p:cNvSpPr>
            <a:spLocks noGrp="1"/>
          </p:cNvSpPr>
          <p:nvPr>
            <p:ph type="sldNum" sz="quarter" idx="5"/>
          </p:nvPr>
        </p:nvSpPr>
        <p:spPr/>
        <p:txBody>
          <a:bodyPr/>
          <a:lstStyle/>
          <a:p>
            <a:fld id="{44BAE9E6-FC52-7F4E-B22E-76509B4751CB}" type="slidenum">
              <a:rPr lang="en-US" smtClean="0"/>
              <a:t>26</a:t>
            </a:fld>
            <a:endParaRPr lang="en-US"/>
          </a:p>
        </p:txBody>
      </p:sp>
    </p:spTree>
    <p:extLst>
      <p:ext uri="{BB962C8B-B14F-4D97-AF65-F5344CB8AC3E}">
        <p14:creationId xmlns:p14="http://schemas.microsoft.com/office/powerpoint/2010/main" val="1332724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Setting the context for this analysis:</a:t>
            </a:r>
          </a:p>
          <a:p>
            <a:pPr marL="171450" indent="-171450">
              <a:buFont typeface="Arial"/>
              <a:buChar char="•"/>
            </a:pPr>
            <a:r>
              <a:rPr lang="en-US"/>
              <a:t>Combining of “all AAPI students into one or two subgroups obscures cultural and historical differences that often shape students’ experiences and opportunities.”  </a:t>
            </a:r>
            <a:r>
              <a:rPr lang="en-US">
                <a:hlinkClick r:id="rId3"/>
              </a:rPr>
              <a:t>https://theticker.org/3617/opinions/not-distinguishing-asian-subgroups-distorts-research-findings/</a:t>
            </a:r>
            <a:endParaRPr lang="en-US">
              <a:cs typeface="Calibri"/>
            </a:endParaRPr>
          </a:p>
          <a:p>
            <a:pPr marL="171450" indent="-171450">
              <a:buFont typeface="Arial"/>
              <a:buChar char="•"/>
            </a:pPr>
            <a:r>
              <a:rPr lang="en-US"/>
              <a:t>Asian Americans are the fastest growing racial/ethnic group in the United States, with a population of more than 14 million as of 2010, and projected to grow to nearly 38 million in 2050 (1). The six largest Asian-American subgroups (Asian Indian, Chinese, Filipino, Japanese, Korean, and Vietnamese) comprise approximately 97% of the Asian American population (single race) (2). Asian Americans are also a heterogeneous group, with unique socioeconomic profiles and language abilities (Table 1) (3). There is a wide spectrum of education, household income, and language ability with Asian Indians in the higher and Koreans and Vietnamese in the lower range of these standard sociodemographic indicators. However, Asian-American subgroups are frequently combined into a single Asian category, masking heterogeneity among the subgroups. </a:t>
            </a:r>
            <a:r>
              <a:rPr lang="en-US">
                <a:hlinkClick r:id="rId4"/>
              </a:rPr>
              <a:t>https://www.ncbi.nlm.nih.gov/pmc/articles/PMC4324759/</a:t>
            </a:r>
            <a:endParaRPr lang="en-US"/>
          </a:p>
          <a:p>
            <a:pPr marL="171450" indent="-171450">
              <a:buFont typeface="Arial"/>
              <a:buChar char="•"/>
            </a:pPr>
            <a:r>
              <a:rPr lang="en-US"/>
              <a:t>One stereotype that leads to the invisibility of Asian Americans is the model-minority myth, a generalization that all Asian Americans are self-sufficient, well-educated, and upwardly mobile. Such </a:t>
            </a:r>
            <a:r>
              <a:rPr lang="en-US" err="1"/>
              <a:t>generalizationss</a:t>
            </a:r>
            <a:r>
              <a:rPr lang="en-US"/>
              <a:t> do not account for the tremendous diversity among Asian Americans, or for differences in socioeconomic status, access to resources, migration patterns, and immigration histories that characterize various Asian American ethnic groups.4,5 </a:t>
            </a:r>
            <a:r>
              <a:rPr lang="en-US">
                <a:hlinkClick r:id="rId5"/>
              </a:rPr>
              <a:t>https://www.ncbi.nlm.nih.gov/pmc/articles/PMC3086449/</a:t>
            </a:r>
            <a:endParaRPr lang="en-US"/>
          </a:p>
          <a:p>
            <a:endParaRPr lang="en-US">
              <a:cs typeface="Calibri"/>
            </a:endParaRPr>
          </a:p>
          <a:p>
            <a:endParaRPr lang="en-US">
              <a:cs typeface="Calibri"/>
            </a:endParaRPr>
          </a:p>
          <a:p>
            <a:r>
              <a:rPr lang="en-US">
                <a:cs typeface="Calibri"/>
              </a:rPr>
              <a:t>Context about to frame these slides... where are these populations located in California. Hmong and Cambodian population are from more rural areas of the state. </a:t>
            </a:r>
          </a:p>
          <a:p>
            <a:endParaRPr lang="en-US">
              <a:cs typeface="Calibri"/>
            </a:endParaRPr>
          </a:p>
          <a:p>
            <a:r>
              <a:rPr lang="en-US">
                <a:cs typeface="Calibri"/>
              </a:rPr>
              <a:t>Many times in California, data is presented and in race categories are combined into one Asian Aggregate category. When you aggregate all </a:t>
            </a:r>
            <a:r>
              <a:rPr lang="en-US" err="1">
                <a:cs typeface="Calibri"/>
              </a:rPr>
              <a:t>asian</a:t>
            </a:r>
            <a:r>
              <a:rPr lang="en-US">
                <a:cs typeface="Calibri"/>
              </a:rPr>
              <a:t> races – you do not get an accurate picture. </a:t>
            </a:r>
          </a:p>
          <a:p>
            <a:endParaRPr lang="en-US">
              <a:cs typeface="Calibri"/>
            </a:endParaRPr>
          </a:p>
        </p:txBody>
      </p:sp>
      <p:sp>
        <p:nvSpPr>
          <p:cNvPr id="4" name="Slide Number Placeholder 3"/>
          <p:cNvSpPr>
            <a:spLocks noGrp="1"/>
          </p:cNvSpPr>
          <p:nvPr>
            <p:ph type="sldNum" sz="quarter" idx="5"/>
          </p:nvPr>
        </p:nvSpPr>
        <p:spPr/>
        <p:txBody>
          <a:bodyPr/>
          <a:lstStyle/>
          <a:p>
            <a:fld id="{44BAE9E6-FC52-7F4E-B22E-76509B4751CB}" type="slidenum">
              <a:rPr lang="en-US" smtClean="0"/>
              <a:t>28</a:t>
            </a:fld>
            <a:endParaRPr lang="en-US"/>
          </a:p>
        </p:txBody>
      </p:sp>
    </p:spTree>
    <p:extLst>
      <p:ext uri="{BB962C8B-B14F-4D97-AF65-F5344CB8AC3E}">
        <p14:creationId xmlns:p14="http://schemas.microsoft.com/office/powerpoint/2010/main" val="2724236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have more </a:t>
            </a:r>
            <a:r>
              <a:rPr lang="en-US" err="1">
                <a:cs typeface="Calibri"/>
              </a:rPr>
              <a:t>hispanic</a:t>
            </a:r>
            <a:r>
              <a:rPr lang="en-US">
                <a:cs typeface="Calibri"/>
              </a:rPr>
              <a:t> children in California than non-</a:t>
            </a:r>
            <a:r>
              <a:rPr lang="en-US" err="1">
                <a:cs typeface="Calibri"/>
              </a:rPr>
              <a:t>hispanic</a:t>
            </a:r>
            <a:r>
              <a:rPr lang="en-US">
                <a:cs typeface="Calibri"/>
              </a:rPr>
              <a:t> children. However, it is important to point out the over 50% of children who are </a:t>
            </a:r>
            <a:r>
              <a:rPr lang="en-US" err="1">
                <a:cs typeface="Calibri"/>
              </a:rPr>
              <a:t>hispanic</a:t>
            </a:r>
            <a:r>
              <a:rPr lang="en-US">
                <a:cs typeface="Calibri"/>
              </a:rPr>
              <a:t> speak a home language of English.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44BAE9E6-FC52-7F4E-B22E-76509B4751CB}" type="slidenum">
              <a:rPr lang="en-US" smtClean="0"/>
              <a:t>32</a:t>
            </a:fld>
            <a:endParaRPr lang="en-US"/>
          </a:p>
        </p:txBody>
      </p:sp>
    </p:spTree>
    <p:extLst>
      <p:ext uri="{BB962C8B-B14F-4D97-AF65-F5344CB8AC3E}">
        <p14:creationId xmlns:p14="http://schemas.microsoft.com/office/powerpoint/2010/main" val="4120158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These results indicate that for the most part, CA programs have adapted to serving children who speak either English or Spanish. But, it appears we are not serving children who speak other languages as well.</a:t>
            </a:r>
          </a:p>
          <a:p>
            <a:pPr marL="171450" indent="-171450">
              <a:buFont typeface="Calibri"/>
              <a:buChar char="-"/>
            </a:pPr>
            <a:r>
              <a:rPr lang="en-US">
                <a:cs typeface="Calibri"/>
              </a:rPr>
              <a:t>Family engagement</a:t>
            </a:r>
            <a:endParaRPr lang="en-US">
              <a:ea typeface="Calibri"/>
              <a:cs typeface="Calibri"/>
            </a:endParaRPr>
          </a:p>
          <a:p>
            <a:pPr marL="171450" indent="-171450">
              <a:buFont typeface="Calibri"/>
              <a:buChar char="-"/>
            </a:pPr>
            <a:r>
              <a:rPr lang="en-US">
                <a:cs typeface="Calibri"/>
              </a:rPr>
              <a:t>Literacy materials</a:t>
            </a:r>
            <a:endParaRPr lang="en-US">
              <a:ea typeface="Calibri"/>
              <a:cs typeface="Calibri"/>
            </a:endParaRPr>
          </a:p>
          <a:p>
            <a:pPr marL="171450" indent="-171450">
              <a:buFont typeface="Calibri"/>
              <a:buChar char="-"/>
            </a:pPr>
            <a:r>
              <a:rPr lang="en-US">
                <a:cs typeface="Calibri"/>
              </a:rPr>
              <a:t>Classroom materials – book sin English/Spanish, but not other languages</a:t>
            </a:r>
            <a:endParaRPr lang="en-US">
              <a:ea typeface="Calibri"/>
              <a:cs typeface="Calibri"/>
            </a:endParaRPr>
          </a:p>
          <a:p>
            <a:pPr marL="171450" indent="-171450">
              <a:buFont typeface="Calibri"/>
              <a:buChar char="-"/>
            </a:pPr>
            <a:endParaRPr lang="en-US">
              <a:cs typeface="Calibri"/>
            </a:endParaRPr>
          </a:p>
          <a:p>
            <a:r>
              <a:rPr lang="en-US">
                <a:cs typeface="Calibri"/>
              </a:rPr>
              <a:t>How do districts improve service to children who speak a language other than English or Spanish?</a:t>
            </a:r>
            <a:endParaRPr lang="en-US">
              <a:ea typeface="Calibri"/>
              <a:cs typeface="Calibri"/>
            </a:endParaRPr>
          </a:p>
          <a:p>
            <a:pPr marL="171450" indent="-171450">
              <a:buFont typeface="Calibri"/>
              <a:buChar char="-"/>
            </a:pPr>
            <a:endParaRPr lang="en-US">
              <a:cs typeface="Calibri"/>
            </a:endParaRPr>
          </a:p>
        </p:txBody>
      </p:sp>
      <p:sp>
        <p:nvSpPr>
          <p:cNvPr id="4" name="Slide Number Placeholder 3"/>
          <p:cNvSpPr>
            <a:spLocks noGrp="1"/>
          </p:cNvSpPr>
          <p:nvPr>
            <p:ph type="sldNum" sz="quarter" idx="5"/>
          </p:nvPr>
        </p:nvSpPr>
        <p:spPr/>
        <p:txBody>
          <a:bodyPr/>
          <a:lstStyle/>
          <a:p>
            <a:fld id="{44BAE9E6-FC52-7F4E-B22E-76509B4751CB}" type="slidenum">
              <a:rPr lang="en-US" smtClean="0"/>
              <a:t>33</a:t>
            </a:fld>
            <a:endParaRPr lang="en-US"/>
          </a:p>
        </p:txBody>
      </p:sp>
    </p:spTree>
    <p:extLst>
      <p:ext uri="{BB962C8B-B14F-4D97-AF65-F5344CB8AC3E}">
        <p14:creationId xmlns:p14="http://schemas.microsoft.com/office/powerpoint/2010/main" val="17322501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36</a:t>
            </a:fld>
            <a:endParaRPr lang="en-US"/>
          </a:p>
        </p:txBody>
      </p:sp>
    </p:spTree>
    <p:extLst>
      <p:ext uri="{BB962C8B-B14F-4D97-AF65-F5344CB8AC3E}">
        <p14:creationId xmlns:p14="http://schemas.microsoft.com/office/powerpoint/2010/main" val="383557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Kellen</a:t>
            </a:r>
          </a:p>
          <a:p>
            <a:endParaRPr lang="en-US"/>
          </a:p>
          <a:p>
            <a:r>
              <a:rPr lang="en-US"/>
              <a:t>P values highly dependent on sample size</a:t>
            </a:r>
          </a:p>
          <a:p>
            <a:r>
              <a:rPr lang="en-US"/>
              <a:t>Real vs. chance. It’s not that it isn’t real if p value is &gt; .05 – it’s that we don’t know.</a:t>
            </a:r>
          </a:p>
          <a:p>
            <a:r>
              <a:rPr lang="en-US"/>
              <a:t>When we reject results from small N sizes, we privilege large groups while disadvantaging smaller ones.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Micro-decisions about data use reflect our implicit biases.</a:t>
            </a:r>
          </a:p>
          <a:p>
            <a:endParaRPr lang="en-US"/>
          </a:p>
          <a:p>
            <a:r>
              <a:rPr lang="en-US"/>
              <a:t>(segue into qualitative data as another way to use your data beyond public reporting/research)</a:t>
            </a:r>
          </a:p>
          <a:p>
            <a:endParaRPr lang="en-US"/>
          </a:p>
          <a:p>
            <a:r>
              <a:rPr lang="en-US" b="0"/>
              <a:t>Image contains two figures (A &amp; B).  Figure A is demonstrating the factors tending to increase p-value and decrease significance.  The graph has two flattened parabolic curves representing two groups (1 &amp;2)which are overlapping considerably.  The x-axis is variance and the y-axis is sample size.  Small sample size, high variance, and the small difference in means contributes to a low p-value.  Figure B is demonstrating the factors tending to decrease  p-value and increase significance. Two parabolic curves for groups 1 &amp; 2 are shown again but are much taller and barely overlapping.  Large sample size, low variance, and larger differences in means are increasing significance. </a:t>
            </a:r>
          </a:p>
          <a:p>
            <a:endParaRPr lang="en-US" b="0"/>
          </a:p>
          <a:p>
            <a:r>
              <a:rPr lang="en-US" b="0"/>
              <a:t>Figure retrieved from: https://www.medmastery.com/guides/interpreting-medical-literature-mini-guide/evaluating-statistical-methods</a:t>
            </a:r>
          </a:p>
        </p:txBody>
      </p:sp>
      <p:sp>
        <p:nvSpPr>
          <p:cNvPr id="4" name="Slide Number Placeholder 3"/>
          <p:cNvSpPr>
            <a:spLocks noGrp="1"/>
          </p:cNvSpPr>
          <p:nvPr>
            <p:ph type="sldNum" sz="quarter" idx="5"/>
          </p:nvPr>
        </p:nvSpPr>
        <p:spPr/>
        <p:txBody>
          <a:bodyPr/>
          <a:lstStyle/>
          <a:p>
            <a:fld id="{44BAE9E6-FC52-7F4E-B22E-76509B4751CB}" type="slidenum">
              <a:rPr lang="en-US" smtClean="0"/>
              <a:t>37</a:t>
            </a:fld>
            <a:endParaRPr lang="en-US"/>
          </a:p>
        </p:txBody>
      </p:sp>
    </p:spTree>
    <p:extLst>
      <p:ext uri="{BB962C8B-B14F-4D97-AF65-F5344CB8AC3E}">
        <p14:creationId xmlns:p14="http://schemas.microsoft.com/office/powerpoint/2010/main" val="7536804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Table shows a cross-tabulation entry and exit ratings.  Columns labeled 1-7 represent the number of children exiting with a rating of the respective column number.  The rows labeled 1-7 represent the children entering at a rating of their respective column name.  Each cell then corresponds to the number of children exiting with a given rating between 1-7 and exiting at a rating of 1-7.  The expected pattern is that most children will enter and exit at the same rating  +1-2 and -1.  In the extreme, where an entry rating of 1 and an exit rating of 7 intersect, there is a relatively large number (5 of 76 total).  All relatively large values are shaded progressively darker blue to indicate their size.  With small numbers like 5 broken down here, you have the opportunity to do further analysis by collecting and using qualitative data.</a:t>
            </a:r>
          </a:p>
        </p:txBody>
      </p:sp>
      <p:sp>
        <p:nvSpPr>
          <p:cNvPr id="4" name="Slide Number Placeholder 3"/>
          <p:cNvSpPr>
            <a:spLocks noGrp="1"/>
          </p:cNvSpPr>
          <p:nvPr>
            <p:ph type="sldNum" sz="quarter" idx="5"/>
          </p:nvPr>
        </p:nvSpPr>
        <p:spPr/>
        <p:txBody>
          <a:bodyPr/>
          <a:lstStyle/>
          <a:p>
            <a:fld id="{44BAE9E6-FC52-7F4E-B22E-76509B4751CB}" type="slidenum">
              <a:rPr lang="en-US" smtClean="0"/>
              <a:t>38</a:t>
            </a:fld>
            <a:endParaRPr lang="en-US"/>
          </a:p>
        </p:txBody>
      </p:sp>
    </p:spTree>
    <p:extLst>
      <p:ext uri="{BB962C8B-B14F-4D97-AF65-F5344CB8AC3E}">
        <p14:creationId xmlns:p14="http://schemas.microsoft.com/office/powerpoint/2010/main" val="3726047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Gender &amp; autism</a:t>
            </a:r>
          </a:p>
          <a:p>
            <a:endParaRPr lang="en-US"/>
          </a:p>
          <a:p>
            <a:r>
              <a:rPr lang="en-US"/>
              <a:t>Invite audience to think of examples. Use next slide to bridge any silence.</a:t>
            </a:r>
          </a:p>
          <a:p>
            <a:endParaRPr lang="en-US"/>
          </a:p>
          <a:p>
            <a:r>
              <a:rPr lang="en-US"/>
              <a:t>For the Image of retracted Lancet Journal article "RETRACTED: Ileal-lymphoid-nodular hyperplasia, non-specific colitis, and pervasive developmental disorder in children" (Dr AJ Wakefield et. al) was the original evidence base linking MMR vaccination with autism by using a highly improper research design to falsely conclude a causal relationship because 67% of the study population receiving MMR developed autism.</a:t>
            </a:r>
          </a:p>
        </p:txBody>
      </p:sp>
      <p:sp>
        <p:nvSpPr>
          <p:cNvPr id="4" name="Slide Number Placeholder 3"/>
          <p:cNvSpPr>
            <a:spLocks noGrp="1"/>
          </p:cNvSpPr>
          <p:nvPr>
            <p:ph type="sldNum" sz="quarter" idx="5"/>
          </p:nvPr>
        </p:nvSpPr>
        <p:spPr/>
        <p:txBody>
          <a:bodyPr/>
          <a:lstStyle/>
          <a:p>
            <a:fld id="{44BAE9E6-FC52-7F4E-B22E-76509B4751CB}" type="slidenum">
              <a:rPr lang="en-US" smtClean="0"/>
              <a:t>3</a:t>
            </a:fld>
            <a:endParaRPr lang="en-US"/>
          </a:p>
        </p:txBody>
      </p:sp>
    </p:spTree>
    <p:extLst>
      <p:ext uri="{BB962C8B-B14F-4D97-AF65-F5344CB8AC3E}">
        <p14:creationId xmlns:p14="http://schemas.microsoft.com/office/powerpoint/2010/main" val="3594409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Arial" panose="020B0604020202020204" pitchFamily="34" charset="0"/>
              </a:rPr>
              <a:t>It’s about equity, and yes racial equity, but also gender equity, disability equity, and whatever equity or </a:t>
            </a:r>
            <a:r>
              <a:rPr lang="en-US" sz="1800" b="0" i="1">
                <a:solidFill>
                  <a:srgbClr val="000000"/>
                </a:solidFill>
                <a:effectLst/>
                <a:latin typeface="Arial" panose="020B0604020202020204" pitchFamily="34" charset="0"/>
              </a:rPr>
              <a:t>inequity</a:t>
            </a:r>
            <a:r>
              <a:rPr lang="en-US" sz="1800" b="0" i="0">
                <a:solidFill>
                  <a:srgbClr val="000000"/>
                </a:solidFill>
                <a:effectLst/>
                <a:latin typeface="Arial" panose="020B0604020202020204" pitchFamily="34" charset="0"/>
              </a:rPr>
              <a:t> you can illustrate through variables in your data.</a:t>
            </a:r>
          </a:p>
          <a:p>
            <a:endParaRPr lang="en-US" sz="1800" b="0" i="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000000"/>
                </a:solidFill>
                <a:effectLst/>
                <a:latin typeface="Arial" panose="020B0604020202020204" pitchFamily="34" charset="0"/>
              </a:rPr>
              <a:t>It’s also about targeting improvement strategies – tailoring solutions to meet the needs of each group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a:solidFill>
                  <a:srgbClr val="000000"/>
                </a:solidFill>
                <a:effectLst/>
                <a:latin typeface="Arial" panose="020B0604020202020204" pitchFamily="34" charset="0"/>
              </a:rPr>
              <a:t>Micro-decisions </a:t>
            </a:r>
            <a:endParaRPr lang="en-US" sz="1200" b="0" i="0">
              <a:solidFill>
                <a:srgbClr val="000000"/>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6</a:t>
            </a:fld>
            <a:endParaRPr lang="en-US"/>
          </a:p>
        </p:txBody>
      </p:sp>
    </p:spTree>
    <p:extLst>
      <p:ext uri="{BB962C8B-B14F-4D97-AF65-F5344CB8AC3E}">
        <p14:creationId xmlns:p14="http://schemas.microsoft.com/office/powerpoint/2010/main" val="144410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a:solidFill>
                  <a:srgbClr val="000000"/>
                </a:solidFill>
                <a:effectLst/>
                <a:latin typeface="Arial" panose="020B0604020202020204" pitchFamily="34" charset="0"/>
              </a:rPr>
              <a:t>Overcome overwhelming feeling of acting on inequities in the data when you only slice it one way </a:t>
            </a:r>
          </a:p>
          <a:p>
            <a:endParaRPr lang="en-US" sz="1200" b="0" i="0">
              <a:solidFill>
                <a:srgbClr val="000000"/>
              </a:solidFill>
              <a:effectLst/>
              <a:latin typeface="Arial" panose="020B0604020202020204" pitchFamily="34" charset="0"/>
            </a:endParaRPr>
          </a:p>
          <a:p>
            <a:r>
              <a:rPr lang="en-US" sz="1200" b="0" i="0">
                <a:solidFill>
                  <a:srgbClr val="000000"/>
                </a:solidFill>
                <a:effectLst/>
                <a:latin typeface="Arial" panose="020B0604020202020204" pitchFamily="34" charset="0"/>
              </a:rPr>
              <a:t>Analysis paralysis</a:t>
            </a:r>
            <a:endParaRPr lang="en-US"/>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7</a:t>
            </a:fld>
            <a:endParaRPr lang="en-US"/>
          </a:p>
        </p:txBody>
      </p:sp>
    </p:spTree>
    <p:extLst>
      <p:ext uri="{BB962C8B-B14F-4D97-AF65-F5344CB8AC3E}">
        <p14:creationId xmlns:p14="http://schemas.microsoft.com/office/powerpoint/2010/main" val="1929081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Place analysis in context of broader data inquiry cycle – from developing questions to analyzing to action planning</a:t>
            </a:r>
          </a:p>
          <a:p>
            <a:endParaRPr lang="en-US">
              <a:cs typeface="Calibri"/>
            </a:endParaRPr>
          </a:p>
        </p:txBody>
      </p:sp>
      <p:sp>
        <p:nvSpPr>
          <p:cNvPr id="4" name="Slide Number Placeholder 3"/>
          <p:cNvSpPr>
            <a:spLocks noGrp="1"/>
          </p:cNvSpPr>
          <p:nvPr>
            <p:ph type="sldNum" sz="quarter" idx="5"/>
          </p:nvPr>
        </p:nvSpPr>
        <p:spPr/>
        <p:txBody>
          <a:bodyPr/>
          <a:lstStyle/>
          <a:p>
            <a:fld id="{44BAE9E6-FC52-7F4E-B22E-76509B4751CB}" type="slidenum">
              <a:rPr lang="en-US" smtClean="0"/>
              <a:t>9</a:t>
            </a:fld>
            <a:endParaRPr lang="en-US"/>
          </a:p>
        </p:txBody>
      </p:sp>
    </p:spTree>
    <p:extLst>
      <p:ext uri="{BB962C8B-B14F-4D97-AF65-F5344CB8AC3E}">
        <p14:creationId xmlns:p14="http://schemas.microsoft.com/office/powerpoint/2010/main" val="4113151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AKA Child outcomes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We'd like to dig into some concrete examples using the child outcomes data</a:t>
            </a:r>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10</a:t>
            </a:fld>
            <a:endParaRPr lang="en-US"/>
          </a:p>
        </p:txBody>
      </p:sp>
    </p:spTree>
    <p:extLst>
      <p:ext uri="{BB962C8B-B14F-4D97-AF65-F5344CB8AC3E}">
        <p14:creationId xmlns:p14="http://schemas.microsoft.com/office/powerpoint/2010/main" val="1174789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not the only outcomes we measure for young children with disabilities – not by a long stretch. But these are what each state reports on to the federal Office of Special Education programs, and we will use them for the purpose of illustration.</a:t>
            </a:r>
          </a:p>
        </p:txBody>
      </p:sp>
      <p:sp>
        <p:nvSpPr>
          <p:cNvPr id="4" name="Slide Number Placeholder 3"/>
          <p:cNvSpPr>
            <a:spLocks noGrp="1"/>
          </p:cNvSpPr>
          <p:nvPr>
            <p:ph type="sldNum" sz="quarter" idx="5"/>
          </p:nvPr>
        </p:nvSpPr>
        <p:spPr/>
        <p:txBody>
          <a:bodyPr/>
          <a:lstStyle/>
          <a:p>
            <a:fld id="{44BAE9E6-FC52-7F4E-B22E-76509B4751CB}" type="slidenum">
              <a:rPr lang="en-US" smtClean="0"/>
              <a:t>11</a:t>
            </a:fld>
            <a:endParaRPr lang="en-US"/>
          </a:p>
        </p:txBody>
      </p:sp>
    </p:spTree>
    <p:extLst>
      <p:ext uri="{BB962C8B-B14F-4D97-AF65-F5344CB8AC3E}">
        <p14:creationId xmlns:p14="http://schemas.microsoft.com/office/powerpoint/2010/main" val="3859638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level = statewide. Technically, you’ve already made sliced the data by one factor as these are children with disabilities, not the overall population of children.</a:t>
            </a:r>
          </a:p>
        </p:txBody>
      </p:sp>
      <p:sp>
        <p:nvSpPr>
          <p:cNvPr id="4" name="Slide Number Placeholder 3"/>
          <p:cNvSpPr>
            <a:spLocks noGrp="1"/>
          </p:cNvSpPr>
          <p:nvPr>
            <p:ph type="sldNum" sz="quarter" idx="5"/>
          </p:nvPr>
        </p:nvSpPr>
        <p:spPr/>
        <p:txBody>
          <a:bodyPr/>
          <a:lstStyle/>
          <a:p>
            <a:fld id="{44BAE9E6-FC52-7F4E-B22E-76509B4751CB}" type="slidenum">
              <a:rPr lang="en-US" smtClean="0"/>
              <a:t>12</a:t>
            </a:fld>
            <a:endParaRPr lang="en-US"/>
          </a:p>
        </p:txBody>
      </p:sp>
    </p:spTree>
    <p:extLst>
      <p:ext uri="{BB962C8B-B14F-4D97-AF65-F5344CB8AC3E}">
        <p14:creationId xmlns:p14="http://schemas.microsoft.com/office/powerpoint/2010/main" val="2034824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Second level = by race</a:t>
            </a:r>
          </a:p>
        </p:txBody>
      </p:sp>
      <p:sp>
        <p:nvSpPr>
          <p:cNvPr id="4" name="Slide Number Placeholder 3"/>
          <p:cNvSpPr>
            <a:spLocks noGrp="1"/>
          </p:cNvSpPr>
          <p:nvPr>
            <p:ph type="sldNum" sz="quarter" idx="5"/>
          </p:nvPr>
        </p:nvSpPr>
        <p:spPr/>
        <p:txBody>
          <a:bodyPr/>
          <a:lstStyle/>
          <a:p>
            <a:fld id="{44BAE9E6-FC52-7F4E-B22E-76509B4751CB}" type="slidenum">
              <a:rPr lang="en-US" smtClean="0"/>
              <a:t>13</a:t>
            </a:fld>
            <a:endParaRPr lang="en-US"/>
          </a:p>
        </p:txBody>
      </p:sp>
    </p:spTree>
    <p:extLst>
      <p:ext uri="{BB962C8B-B14F-4D97-AF65-F5344CB8AC3E}">
        <p14:creationId xmlns:p14="http://schemas.microsoft.com/office/powerpoint/2010/main" val="26982114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ECTA">
    <p:bg>
      <p:bgPr>
        <a:gradFill>
          <a:gsLst>
            <a:gs pos="82000">
              <a:schemeClr val="bg1"/>
            </a:gs>
            <a:gs pos="89000">
              <a:schemeClr val="bg1">
                <a:lumMod val="95000"/>
              </a:schemeClr>
            </a:gs>
          </a:gsLst>
          <a:lin ang="5400000" scaled="1"/>
        </a:gra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5183F405-385F-4347-8627-2FFAC5E4B36E}"/>
              </a:ext>
            </a:extLst>
          </p:cNvPr>
          <p:cNvCxnSpPr>
            <a:cxnSpLocks/>
          </p:cNvCxnSpPr>
          <p:nvPr userDrawn="1"/>
        </p:nvCxnSpPr>
        <p:spPr>
          <a:xfrm flipV="1">
            <a:off x="495300" y="4258535"/>
            <a:ext cx="11103142" cy="1"/>
          </a:xfrm>
          <a:prstGeom prst="line">
            <a:avLst/>
          </a:prstGeom>
          <a:ln w="28575">
            <a:solidFill>
              <a:srgbClr val="39B54A"/>
            </a:solidFill>
          </a:ln>
        </p:spPr>
        <p:style>
          <a:lnRef idx="1">
            <a:schemeClr val="accent1"/>
          </a:lnRef>
          <a:fillRef idx="0">
            <a:schemeClr val="accent1"/>
          </a:fillRef>
          <a:effectRef idx="0">
            <a:schemeClr val="accent1"/>
          </a:effectRef>
          <a:fontRef idx="minor">
            <a:schemeClr val="tx1"/>
          </a:fontRef>
        </p:style>
      </p:cxnSp>
      <p:pic>
        <p:nvPicPr>
          <p:cNvPr id="2" name="Picture 1" title="Logo: Early Childhood Technical Assistance (ECTA) Cen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5300" y="226630"/>
            <a:ext cx="5305312" cy="782751"/>
          </a:xfrm>
          <a:prstGeom prst="rect">
            <a:avLst/>
          </a:prstGeom>
        </p:spPr>
      </p:pic>
      <p:pic>
        <p:nvPicPr>
          <p:cNvPr id="4" name="Picture 3" title="Logo: The Center for IDEA Early Childhood Data Systems (DaSy)">
            <a:extLst>
              <a:ext uri="{FF2B5EF4-FFF2-40B4-BE49-F238E27FC236}">
                <a16:creationId xmlns:a16="http://schemas.microsoft.com/office/drawing/2014/main" id="{593F925B-A6DF-B144-8BF5-61A1B8D83AFB}"/>
              </a:ext>
            </a:extLst>
          </p:cNvPr>
          <p:cNvPicPr>
            <a:picLocks noChangeAspect="1"/>
          </p:cNvPicPr>
          <p:nvPr userDrawn="1"/>
        </p:nvPicPr>
        <p:blipFill>
          <a:blip r:embed="rId3"/>
          <a:stretch>
            <a:fillRect/>
          </a:stretch>
        </p:blipFill>
        <p:spPr>
          <a:xfrm>
            <a:off x="495300" y="1010939"/>
            <a:ext cx="5319390" cy="1202499"/>
          </a:xfrm>
          <a:prstGeom prst="rect">
            <a:avLst/>
          </a:prstGeom>
        </p:spPr>
      </p:pic>
      <p:sp>
        <p:nvSpPr>
          <p:cNvPr id="8" name="Subtitle 2"/>
          <p:cNvSpPr>
            <a:spLocks noGrp="1"/>
          </p:cNvSpPr>
          <p:nvPr>
            <p:ph type="subTitle" idx="1" hasCustomPrompt="1"/>
          </p:nvPr>
        </p:nvSpPr>
        <p:spPr>
          <a:xfrm>
            <a:off x="495300" y="4436836"/>
            <a:ext cx="11103142" cy="1702399"/>
          </a:xfrm>
        </p:spPr>
        <p:txBody>
          <a:bodyPr tIns="91440" bIns="91440" anchor="ctr" anchorCtr="0">
            <a:normAutofit/>
          </a:bodyPr>
          <a:lstStyle>
            <a:lvl1pPr marL="0" indent="0" algn="l">
              <a:buNone/>
              <a:defRPr sz="24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itle 1"/>
          <p:cNvSpPr>
            <a:spLocks noGrp="1"/>
          </p:cNvSpPr>
          <p:nvPr>
            <p:ph type="ctrTitle" hasCustomPrompt="1"/>
          </p:nvPr>
        </p:nvSpPr>
        <p:spPr>
          <a:xfrm>
            <a:off x="495300" y="2247825"/>
            <a:ext cx="11103142" cy="1841842"/>
          </a:xfrm>
        </p:spPr>
        <p:txBody>
          <a:bodyPr bIns="0" anchor="b">
            <a:normAutofit/>
          </a:bodyPr>
          <a:lstStyle>
            <a:lvl1pPr algn="l">
              <a:defRPr sz="5400" b="0" cap="none">
                <a:solidFill>
                  <a:schemeClr val="accent5">
                    <a:lumMod val="75000"/>
                  </a:schemeClr>
                </a:solidFill>
              </a:defRPr>
            </a:lvl1pPr>
          </a:lstStyle>
          <a:p>
            <a:r>
              <a:rPr lang="en-US"/>
              <a:t>Click to edit master title style</a:t>
            </a:r>
          </a:p>
        </p:txBody>
      </p:sp>
      <p:pic>
        <p:nvPicPr>
          <p:cNvPr id="5" name="Picture 4" descr="A picture containing text&#10;&#10;Description automatically generated">
            <a:extLst>
              <a:ext uri="{FF2B5EF4-FFF2-40B4-BE49-F238E27FC236}">
                <a16:creationId xmlns:a16="http://schemas.microsoft.com/office/drawing/2014/main" id="{5EF65FD1-B540-67FE-EAA7-2C8BBCFAA4D2}"/>
              </a:ext>
            </a:extLst>
          </p:cNvPr>
          <p:cNvPicPr>
            <a:picLocks noChangeAspect="1"/>
          </p:cNvPicPr>
          <p:nvPr userDrawn="1"/>
        </p:nvPicPr>
        <p:blipFill>
          <a:blip r:embed="rId4"/>
          <a:stretch>
            <a:fillRect/>
          </a:stretch>
        </p:blipFill>
        <p:spPr>
          <a:xfrm>
            <a:off x="6542203" y="624116"/>
            <a:ext cx="4575142" cy="121877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5: Complex; No Logos">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A7F9705D-84BE-9B47-92B6-2C9E1EF227A6}"/>
              </a:ext>
            </a:extLst>
          </p:cNvPr>
          <p:cNvSpPr>
            <a:spLocks noGrp="1"/>
          </p:cNvSpPr>
          <p:nvPr>
            <p:ph type="sldNum" sz="quarter" idx="4"/>
          </p:nvPr>
        </p:nvSpPr>
        <p:spPr>
          <a:xfrm>
            <a:off x="10360510" y="634953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7" name="Footer Placeholder 4">
            <a:extLst>
              <a:ext uri="{FF2B5EF4-FFF2-40B4-BE49-F238E27FC236}">
                <a16:creationId xmlns:a16="http://schemas.microsoft.com/office/drawing/2014/main" id="{E3E57410-020D-7546-9C85-5557049FC25D}"/>
              </a:ext>
            </a:extLst>
          </p:cNvPr>
          <p:cNvSpPr>
            <a:spLocks noGrp="1"/>
          </p:cNvSpPr>
          <p:nvPr>
            <p:ph type="ftr" sz="quarter" idx="3"/>
          </p:nvPr>
        </p:nvSpPr>
        <p:spPr>
          <a:xfrm>
            <a:off x="587829" y="6349533"/>
            <a:ext cx="9772682" cy="496463"/>
          </a:xfrm>
          <a:prstGeom prst="rect">
            <a:avLst/>
          </a:prstGeom>
        </p:spPr>
        <p:txBody>
          <a:bodyPr anchor="ctr" anchorCtr="0"/>
          <a:lstStyle>
            <a:lvl1pPr>
              <a:defRPr sz="1400">
                <a:solidFill>
                  <a:srgbClr val="104578"/>
                </a:solidFill>
              </a:defRPr>
            </a:lvl1pPr>
          </a:lstStyle>
          <a:p>
            <a:endParaRPr lang="en-US"/>
          </a:p>
        </p:txBody>
      </p:sp>
      <p:sp>
        <p:nvSpPr>
          <p:cNvPr id="3" name="Content Placeholder 2"/>
          <p:cNvSpPr>
            <a:spLocks noGrp="1"/>
          </p:cNvSpPr>
          <p:nvPr>
            <p:ph idx="1"/>
          </p:nvPr>
        </p:nvSpPr>
        <p:spPr>
          <a:xfrm>
            <a:off x="5043714" y="798973"/>
            <a:ext cx="6549572" cy="5394997"/>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87329" y="3205491"/>
            <a:ext cx="4132356" cy="298847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itle 1"/>
          <p:cNvSpPr>
            <a:spLocks noGrp="1"/>
          </p:cNvSpPr>
          <p:nvPr>
            <p:ph type="title" hasCustomPrompt="1"/>
          </p:nvPr>
        </p:nvSpPr>
        <p:spPr>
          <a:xfrm>
            <a:off x="587829" y="798973"/>
            <a:ext cx="4129941" cy="2247117"/>
          </a:xfrm>
        </p:spPr>
        <p:txBody>
          <a:bodyPr anchor="b">
            <a:normAutofit/>
          </a:bodyPr>
          <a:lstStyle>
            <a:lvl1pPr algn="ctr">
              <a:defRPr sz="2400" cap="none">
                <a:solidFill>
                  <a:schemeClr val="accent5">
                    <a:lumMod val="50000"/>
                  </a:schemeClr>
                </a:solidFill>
              </a:defRPr>
            </a:lvl1pPr>
          </a:lstStyle>
          <a:p>
            <a:r>
              <a:rPr lang="en-US"/>
              <a:t>Click to edit master title style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Blank: ECTA">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89DE2F01-BF07-1541-BAC6-892BA875643E}"/>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1" name="Footer Placeholder 4">
            <a:extLst>
              <a:ext uri="{FF2B5EF4-FFF2-40B4-BE49-F238E27FC236}">
                <a16:creationId xmlns:a16="http://schemas.microsoft.com/office/drawing/2014/main" id="{78896D6F-DBA9-4348-A229-82D25A72473E}"/>
              </a:ext>
            </a:extLst>
          </p:cNvPr>
          <p:cNvSpPr>
            <a:spLocks noGrp="1"/>
          </p:cNvSpPr>
          <p:nvPr>
            <p:ph type="ftr" sz="quarter" idx="3"/>
          </p:nvPr>
        </p:nvSpPr>
        <p:spPr>
          <a:xfrm>
            <a:off x="5081046" y="6319553"/>
            <a:ext cx="5279463" cy="496463"/>
          </a:xfrm>
          <a:prstGeom prst="rect">
            <a:avLst/>
          </a:prstGeom>
        </p:spPr>
        <p:txBody>
          <a:bodyPr anchor="ctr" anchorCtr="0"/>
          <a:lstStyle>
            <a:lvl1pPr>
              <a:defRPr sz="1400">
                <a:solidFill>
                  <a:srgbClr val="104578"/>
                </a:solidFill>
              </a:defRPr>
            </a:lvl1pPr>
          </a:lstStyle>
          <a:p>
            <a:endParaRPr lang="en-US"/>
          </a:p>
        </p:txBody>
      </p:sp>
      <p:sp>
        <p:nvSpPr>
          <p:cNvPr id="2" name="Title 1"/>
          <p:cNvSpPr>
            <a:spLocks noGrp="1"/>
          </p:cNvSpPr>
          <p:nvPr>
            <p:ph type="title" hasCustomPrompt="1"/>
          </p:nvPr>
        </p:nvSpPr>
        <p:spPr/>
        <p:txBody>
          <a:bodyPr/>
          <a:lstStyle>
            <a:lvl1pPr>
              <a:defRPr cap="none"/>
            </a:lvl1pPr>
          </a:lstStyle>
          <a:p>
            <a:r>
              <a:rPr lang="en-US"/>
              <a:t>Click to edit master title style</a:t>
            </a:r>
          </a:p>
        </p:txBody>
      </p:sp>
      <p:pic>
        <p:nvPicPr>
          <p:cNvPr id="6" name="Picture 5" title="Logo: DaSy">
            <a:extLst>
              <a:ext uri="{FF2B5EF4-FFF2-40B4-BE49-F238E27FC236}">
                <a16:creationId xmlns:a16="http://schemas.microsoft.com/office/drawing/2014/main" id="{11E74C1E-5B79-00B3-3F87-DEC28A84A0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27095" y="6127771"/>
            <a:ext cx="895911" cy="643275"/>
          </a:xfrm>
          <a:prstGeom prst="rect">
            <a:avLst/>
          </a:prstGeom>
        </p:spPr>
      </p:pic>
      <p:pic>
        <p:nvPicPr>
          <p:cNvPr id="9" name="Picture 8" title="Logo: ECTA">
            <a:extLst>
              <a:ext uri="{FF2B5EF4-FFF2-40B4-BE49-F238E27FC236}">
                <a16:creationId xmlns:a16="http://schemas.microsoft.com/office/drawing/2014/main" id="{593590F9-5CEE-2847-B89F-8018B239301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2643" y="6250394"/>
            <a:ext cx="1190767" cy="457987"/>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EFDC1708-049C-1DF5-9268-EF28C066F365}"/>
              </a:ext>
            </a:extLst>
          </p:cNvPr>
          <p:cNvPicPr>
            <a:picLocks noChangeAspect="1"/>
          </p:cNvPicPr>
          <p:nvPr userDrawn="1"/>
        </p:nvPicPr>
        <p:blipFill>
          <a:blip r:embed="rId4"/>
          <a:stretch>
            <a:fillRect/>
          </a:stretch>
        </p:blipFill>
        <p:spPr>
          <a:xfrm>
            <a:off x="2597085" y="6147190"/>
            <a:ext cx="2341883" cy="623856"/>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e: ECTA">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25CC5FE8-12C2-FD46-820B-4130229A6D41}"/>
              </a:ext>
            </a:extLst>
          </p:cNvPr>
          <p:cNvCxnSpPr/>
          <p:nvPr userDrawn="1"/>
        </p:nvCxnSpPr>
        <p:spPr>
          <a:xfrm>
            <a:off x="1973580" y="3830043"/>
            <a:ext cx="825934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4B31A5-9F95-734E-8045-BD3BF0922473}"/>
              </a:ext>
            </a:extLst>
          </p:cNvPr>
          <p:cNvCxnSpPr/>
          <p:nvPr userDrawn="1"/>
        </p:nvCxnSpPr>
        <p:spPr>
          <a:xfrm>
            <a:off x="1973580" y="1863907"/>
            <a:ext cx="825934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2" name="Picture 11" title="Logo: OSEP: IDEAs that Work">
            <a:extLst>
              <a:ext uri="{FF2B5EF4-FFF2-40B4-BE49-F238E27FC236}">
                <a16:creationId xmlns:a16="http://schemas.microsoft.com/office/drawing/2014/main" id="{6390C289-AC1D-A143-ACE0-64A98DEF7E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49800" y="4442795"/>
            <a:ext cx="2183128" cy="1285333"/>
          </a:xfrm>
          <a:prstGeom prst="rect">
            <a:avLst/>
          </a:prstGeom>
        </p:spPr>
      </p:pic>
      <p:pic>
        <p:nvPicPr>
          <p:cNvPr id="19" name="Picture 18" title="Logo: DaSy">
            <a:extLst>
              <a:ext uri="{FF2B5EF4-FFF2-40B4-BE49-F238E27FC236}">
                <a16:creationId xmlns:a16="http://schemas.microsoft.com/office/drawing/2014/main" id="{122C5A05-9BF7-1742-8E7B-6DF6927D50FD}"/>
              </a:ext>
            </a:extLst>
          </p:cNvPr>
          <p:cNvPicPr>
            <a:picLocks noChangeAspect="1"/>
          </p:cNvPicPr>
          <p:nvPr userDrawn="1"/>
        </p:nvPicPr>
        <p:blipFill>
          <a:blip r:embed="rId3"/>
          <a:stretch>
            <a:fillRect/>
          </a:stretch>
        </p:blipFill>
        <p:spPr>
          <a:xfrm>
            <a:off x="6523094" y="660584"/>
            <a:ext cx="3709833" cy="838644"/>
          </a:xfrm>
          <a:prstGeom prst="rect">
            <a:avLst/>
          </a:prstGeom>
        </p:spPr>
      </p:pic>
      <p:pic>
        <p:nvPicPr>
          <p:cNvPr id="20" name="Picture 19" title="Logo: ECTA">
            <a:extLst>
              <a:ext uri="{FF2B5EF4-FFF2-40B4-BE49-F238E27FC236}">
                <a16:creationId xmlns:a16="http://schemas.microsoft.com/office/drawing/2014/main" id="{02C35E5C-BD99-5744-8777-5028F3250FB7}"/>
              </a:ext>
            </a:extLst>
          </p:cNvPr>
          <p:cNvPicPr>
            <a:picLocks noChangeAspect="1"/>
          </p:cNvPicPr>
          <p:nvPr userDrawn="1"/>
        </p:nvPicPr>
        <p:blipFill>
          <a:blip r:embed="rId4"/>
          <a:stretch>
            <a:fillRect/>
          </a:stretch>
        </p:blipFill>
        <p:spPr>
          <a:xfrm>
            <a:off x="1973580" y="786003"/>
            <a:ext cx="4218498" cy="620041"/>
          </a:xfrm>
          <a:prstGeom prst="rect">
            <a:avLst/>
          </a:prstGeom>
        </p:spPr>
      </p:pic>
      <p:sp>
        <p:nvSpPr>
          <p:cNvPr id="3" name="TextBox 2">
            <a:extLst>
              <a:ext uri="{FF2B5EF4-FFF2-40B4-BE49-F238E27FC236}">
                <a16:creationId xmlns:a16="http://schemas.microsoft.com/office/drawing/2014/main" id="{4B4C06CB-4F94-5A40-9177-5C4E1F343A0D}"/>
              </a:ext>
            </a:extLst>
          </p:cNvPr>
          <p:cNvSpPr txBox="1"/>
          <p:nvPr userDrawn="1"/>
        </p:nvSpPr>
        <p:spPr>
          <a:xfrm>
            <a:off x="1973580" y="4442795"/>
            <a:ext cx="579882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The contents of this document were developed under a cooperative agreement, #H326P170001, and a grant, #H373Z190002, from the Office of Special Education Programs, U.S. Department of Education. However, the content does not necessarily represent the policy of the U.S. Department of Education, and you should not assume endorsement by the Federal Government.</a:t>
            </a:r>
          </a:p>
          <a:p>
            <a:pPr marL="0" indent="0">
              <a:buNone/>
            </a:pPr>
            <a:endParaRPr lang="en-US" sz="1200">
              <a:latin typeface="Arial" panose="020B0604020202020204" pitchFamily="34" charset="0"/>
              <a:cs typeface="Arial" panose="020B0604020202020204" pitchFamily="34" charset="0"/>
            </a:endParaRPr>
          </a:p>
          <a:p>
            <a:pPr marL="0" indent="0">
              <a:buNone/>
            </a:pPr>
            <a:r>
              <a:rPr lang="en-US" sz="1200">
                <a:latin typeface="Arial" panose="020B0604020202020204" pitchFamily="34" charset="0"/>
                <a:cs typeface="Arial" panose="020B0604020202020204" pitchFamily="34" charset="0"/>
              </a:rPr>
              <a:t>ECTA Center Project Officer: Julia Martin </a:t>
            </a:r>
            <a:r>
              <a:rPr lang="en-US" sz="1200" err="1">
                <a:latin typeface="Arial" panose="020B0604020202020204" pitchFamily="34" charset="0"/>
                <a:cs typeface="Arial" panose="020B0604020202020204" pitchFamily="34" charset="0"/>
              </a:rPr>
              <a:t>Eile</a:t>
            </a:r>
            <a:endParaRPr lang="en-US" sz="1200">
              <a:latin typeface="Arial" panose="020B0604020202020204" pitchFamily="34" charset="0"/>
              <a:cs typeface="Arial" panose="020B0604020202020204" pitchFamily="34" charset="0"/>
            </a:endParaRPr>
          </a:p>
          <a:p>
            <a:pPr marL="0" indent="0">
              <a:buNone/>
            </a:pPr>
            <a:endParaRPr lang="en-US" sz="1200">
              <a:latin typeface="Arial" panose="020B0604020202020204" pitchFamily="34" charset="0"/>
              <a:cs typeface="Arial" panose="020B0604020202020204" pitchFamily="34" charset="0"/>
            </a:endParaRPr>
          </a:p>
          <a:p>
            <a:pPr marL="0" indent="0">
              <a:buNone/>
            </a:pPr>
            <a:r>
              <a:rPr lang="en-US" sz="1200" err="1">
                <a:latin typeface="Arial" panose="020B0604020202020204" pitchFamily="34" charset="0"/>
                <a:cs typeface="Arial" panose="020B0604020202020204" pitchFamily="34" charset="0"/>
              </a:rPr>
              <a:t>DaSy</a:t>
            </a:r>
            <a:r>
              <a:rPr lang="en-US" sz="1200">
                <a:latin typeface="Arial" panose="020B0604020202020204" pitchFamily="34" charset="0"/>
                <a:cs typeface="Arial" panose="020B0604020202020204" pitchFamily="34" charset="0"/>
              </a:rPr>
              <a:t> Center Project Officers: Meredith Miceli and Amy Bae</a:t>
            </a:r>
          </a:p>
        </p:txBody>
      </p:sp>
      <p:sp>
        <p:nvSpPr>
          <p:cNvPr id="24" name="Title 1">
            <a:extLst>
              <a:ext uri="{FF2B5EF4-FFF2-40B4-BE49-F238E27FC236}">
                <a16:creationId xmlns:a16="http://schemas.microsoft.com/office/drawing/2014/main" id="{AA3EA1C7-F4F9-944F-B906-67B63B9C34C5}"/>
              </a:ext>
            </a:extLst>
          </p:cNvPr>
          <p:cNvSpPr>
            <a:spLocks noGrp="1"/>
          </p:cNvSpPr>
          <p:nvPr>
            <p:ph type="title" hasCustomPrompt="1"/>
          </p:nvPr>
        </p:nvSpPr>
        <p:spPr>
          <a:xfrm>
            <a:off x="1973580" y="2368875"/>
            <a:ext cx="8259347" cy="914400"/>
          </a:xfrm>
        </p:spPr>
        <p:txBody>
          <a:bodyPr anchor="ctr" anchorCtr="0">
            <a:normAutofit fontScale="90000"/>
          </a:bodyPr>
          <a:lstStyle>
            <a:lvl1pPr>
              <a:defRPr b="1"/>
            </a:lvl1pPr>
          </a:lstStyle>
          <a:p>
            <a:r>
              <a:rPr lang="en-US" b="0"/>
              <a:t>Find out more at:</a:t>
            </a:r>
            <a:br>
              <a:rPr lang="en-US" b="0"/>
            </a:br>
            <a:r>
              <a:rPr lang="en-US"/>
              <a:t>ectacenter.org</a:t>
            </a:r>
            <a:br>
              <a:rPr lang="en-US"/>
            </a:br>
            <a:r>
              <a:rPr lang="en-US"/>
              <a:t>dasycenter.org</a:t>
            </a:r>
            <a:br>
              <a:rPr lang="en-US"/>
            </a:br>
            <a:r>
              <a:rPr lang="en-US"/>
              <a:t>draccess.org</a:t>
            </a:r>
          </a:p>
        </p:txBody>
      </p:sp>
    </p:spTree>
    <p:extLst>
      <p:ext uri="{BB962C8B-B14F-4D97-AF65-F5344CB8AC3E}">
        <p14:creationId xmlns:p14="http://schemas.microsoft.com/office/powerpoint/2010/main" val="2370758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2: ECTA">
    <p:spTree>
      <p:nvGrpSpPr>
        <p:cNvPr id="1" name=""/>
        <p:cNvGrpSpPr/>
        <p:nvPr/>
      </p:nvGrpSpPr>
      <p:grpSpPr>
        <a:xfrm>
          <a:off x="0" y="0"/>
          <a:ext cx="0" cy="0"/>
          <a:chOff x="0" y="0"/>
          <a:chExt cx="0" cy="0"/>
        </a:xfrm>
      </p:grpSpPr>
      <p:cxnSp>
        <p:nvCxnSpPr>
          <p:cNvPr id="7" name="Straight Connector 6"/>
          <p:cNvCxnSpPr/>
          <p:nvPr userDrawn="1"/>
        </p:nvCxnSpPr>
        <p:spPr>
          <a:xfrm flipV="1">
            <a:off x="571154" y="2743200"/>
            <a:ext cx="11009158" cy="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 name="Picture 7" title="Logo: DaSy">
            <a:extLst>
              <a:ext uri="{FF2B5EF4-FFF2-40B4-BE49-F238E27FC236}">
                <a16:creationId xmlns:a16="http://schemas.microsoft.com/office/drawing/2014/main" id="{C0A80A36-3B90-0A44-96A3-F09C55CDC5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0002" y="964540"/>
            <a:ext cx="2210057" cy="1586849"/>
          </a:xfrm>
          <a:prstGeom prst="rect">
            <a:avLst/>
          </a:prstGeom>
        </p:spPr>
      </p:pic>
      <p:pic>
        <p:nvPicPr>
          <p:cNvPr id="9" name="Picture 8" title="Logo: ECTA">
            <a:extLst>
              <a:ext uri="{FF2B5EF4-FFF2-40B4-BE49-F238E27FC236}">
                <a16:creationId xmlns:a16="http://schemas.microsoft.com/office/drawing/2014/main" id="{ABAE5F31-12CD-8642-8344-62FA90A8B5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2782" y="1292081"/>
            <a:ext cx="2937416" cy="1129775"/>
          </a:xfrm>
          <a:prstGeom prst="rect">
            <a:avLst/>
          </a:prstGeom>
        </p:spPr>
      </p:pic>
      <p:sp>
        <p:nvSpPr>
          <p:cNvPr id="3" name="Subtitle 2"/>
          <p:cNvSpPr>
            <a:spLocks noGrp="1"/>
          </p:cNvSpPr>
          <p:nvPr>
            <p:ph type="subTitle" idx="1" hasCustomPrompt="1"/>
          </p:nvPr>
        </p:nvSpPr>
        <p:spPr>
          <a:xfrm>
            <a:off x="571155" y="4588551"/>
            <a:ext cx="11027288" cy="977621"/>
          </a:xfrm>
        </p:spPr>
        <p:txBody>
          <a:bodyPr tIns="91440" bIns="9144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p:cNvSpPr>
            <a:spLocks noGrp="1"/>
          </p:cNvSpPr>
          <p:nvPr>
            <p:ph type="ctrTitle" hasCustomPrompt="1"/>
          </p:nvPr>
        </p:nvSpPr>
        <p:spPr>
          <a:xfrm>
            <a:off x="571154" y="3063240"/>
            <a:ext cx="11027289" cy="1333500"/>
          </a:xfrm>
        </p:spPr>
        <p:txBody>
          <a:bodyPr bIns="0" anchor="t" anchorCtr="0">
            <a:normAutofit/>
          </a:bodyPr>
          <a:lstStyle>
            <a:lvl1pPr algn="l">
              <a:defRPr sz="3600" cap="none"/>
            </a:lvl1pPr>
          </a:lstStyle>
          <a:p>
            <a:r>
              <a:rPr lang="en-US"/>
              <a:t>Click to edit master title style</a:t>
            </a:r>
          </a:p>
        </p:txBody>
      </p:sp>
      <p:pic>
        <p:nvPicPr>
          <p:cNvPr id="5" name="Picture 4" descr="A picture containing text&#10;&#10;Description automatically generated">
            <a:extLst>
              <a:ext uri="{FF2B5EF4-FFF2-40B4-BE49-F238E27FC236}">
                <a16:creationId xmlns:a16="http://schemas.microsoft.com/office/drawing/2014/main" id="{1CCB6D40-E0F4-1622-CA5D-EFC24EA9E428}"/>
              </a:ext>
            </a:extLst>
          </p:cNvPr>
          <p:cNvPicPr>
            <a:picLocks noChangeAspect="1"/>
          </p:cNvPicPr>
          <p:nvPr userDrawn="1"/>
        </p:nvPicPr>
        <p:blipFill>
          <a:blip r:embed="rId4"/>
          <a:stretch>
            <a:fillRect/>
          </a:stretch>
        </p:blipFill>
        <p:spPr>
          <a:xfrm>
            <a:off x="5924748" y="1332615"/>
            <a:ext cx="4575142" cy="1218774"/>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Cover3: ECTA">
    <p:spTree>
      <p:nvGrpSpPr>
        <p:cNvPr id="1" name=""/>
        <p:cNvGrpSpPr/>
        <p:nvPr/>
      </p:nvGrpSpPr>
      <p:grpSpPr>
        <a:xfrm>
          <a:off x="0" y="0"/>
          <a:ext cx="0" cy="0"/>
          <a:chOff x="0" y="0"/>
          <a:chExt cx="0" cy="0"/>
        </a:xfrm>
      </p:grpSpPr>
      <p:cxnSp>
        <p:nvCxnSpPr>
          <p:cNvPr id="7" name="Straight Connector 6"/>
          <p:cNvCxnSpPr/>
          <p:nvPr userDrawn="1"/>
        </p:nvCxnSpPr>
        <p:spPr>
          <a:xfrm flipV="1">
            <a:off x="3497580" y="802299"/>
            <a:ext cx="0" cy="466124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4" name="Picture 13" title="Logo: DaSy"/>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8035" y="2273883"/>
            <a:ext cx="2392815" cy="1718072"/>
          </a:xfrm>
          <a:prstGeom prst="rect">
            <a:avLst/>
          </a:prstGeom>
        </p:spPr>
      </p:pic>
      <p:pic>
        <p:nvPicPr>
          <p:cNvPr id="9" name="Picture 8" title="Logo: ECTA"/>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2841" y="720762"/>
            <a:ext cx="2937416" cy="1129775"/>
          </a:xfrm>
          <a:prstGeom prst="rect">
            <a:avLst/>
          </a:prstGeom>
        </p:spPr>
      </p:pic>
      <p:sp>
        <p:nvSpPr>
          <p:cNvPr id="3" name="Subtitle 2"/>
          <p:cNvSpPr>
            <a:spLocks noGrp="1"/>
          </p:cNvSpPr>
          <p:nvPr>
            <p:ph type="subTitle" idx="1" hasCustomPrompt="1"/>
          </p:nvPr>
        </p:nvSpPr>
        <p:spPr>
          <a:xfrm>
            <a:off x="3821723" y="3761141"/>
            <a:ext cx="7776719" cy="1702399"/>
          </a:xfrm>
        </p:spPr>
        <p:txBody>
          <a:bodyPr tIns="91440" bIns="91440" anchor="ctr" anchorCtr="0">
            <a:normAutofit/>
          </a:bodyPr>
          <a:lstStyle>
            <a:lvl1pPr marL="0" indent="0" algn="l">
              <a:buNone/>
              <a:defRPr sz="24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p:cNvSpPr>
            <a:spLocks noGrp="1"/>
          </p:cNvSpPr>
          <p:nvPr>
            <p:ph type="ctrTitle" hasCustomPrompt="1"/>
          </p:nvPr>
        </p:nvSpPr>
        <p:spPr>
          <a:xfrm>
            <a:off x="3821723" y="802298"/>
            <a:ext cx="7776720" cy="2541431"/>
          </a:xfrm>
        </p:spPr>
        <p:txBody>
          <a:bodyPr bIns="0" anchor="b">
            <a:normAutofit/>
          </a:bodyPr>
          <a:lstStyle>
            <a:lvl1pPr algn="l">
              <a:defRPr sz="6600" cap="none">
                <a:solidFill>
                  <a:srgbClr val="104578"/>
                </a:solidFill>
              </a:defRPr>
            </a:lvl1pPr>
          </a:lstStyle>
          <a:p>
            <a:r>
              <a:rPr lang="en-US"/>
              <a:t>Click to edit master title style</a:t>
            </a:r>
          </a:p>
        </p:txBody>
      </p:sp>
      <p:pic>
        <p:nvPicPr>
          <p:cNvPr id="4" name="Picture 3" descr="A picture containing text&#10;&#10;Description automatically generated">
            <a:extLst>
              <a:ext uri="{FF2B5EF4-FFF2-40B4-BE49-F238E27FC236}">
                <a16:creationId xmlns:a16="http://schemas.microsoft.com/office/drawing/2014/main" id="{B5366477-F1FD-5F25-4CCF-D17CF9419B89}"/>
              </a:ext>
            </a:extLst>
          </p:cNvPr>
          <p:cNvPicPr>
            <a:picLocks noChangeAspect="1"/>
          </p:cNvPicPr>
          <p:nvPr userDrawn="1"/>
        </p:nvPicPr>
        <p:blipFill>
          <a:blip r:embed="rId4"/>
          <a:stretch>
            <a:fillRect/>
          </a:stretch>
        </p:blipFill>
        <p:spPr>
          <a:xfrm>
            <a:off x="375718" y="4244766"/>
            <a:ext cx="4575142" cy="1218774"/>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No Logos">
    <p:spTree>
      <p:nvGrpSpPr>
        <p:cNvPr id="1" name=""/>
        <p:cNvGrpSpPr/>
        <p:nvPr/>
      </p:nvGrpSpPr>
      <p:grpSpPr>
        <a:xfrm>
          <a:off x="0" y="0"/>
          <a:ext cx="0" cy="0"/>
          <a:chOff x="0" y="0"/>
          <a:chExt cx="0" cy="0"/>
        </a:xfrm>
      </p:grpSpPr>
      <p:cxnSp>
        <p:nvCxnSpPr>
          <p:cNvPr id="8" name="Straight Connector 7"/>
          <p:cNvCxnSpPr/>
          <p:nvPr userDrawn="1"/>
        </p:nvCxnSpPr>
        <p:spPr>
          <a:xfrm>
            <a:off x="1941533" y="3713663"/>
            <a:ext cx="8299747" cy="0"/>
          </a:xfrm>
          <a:prstGeom prst="line">
            <a:avLst/>
          </a:prstGeom>
          <a:ln w="28575">
            <a:solidFill>
              <a:srgbClr val="39B54A"/>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1941679" y="3949888"/>
            <a:ext cx="8287544"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p:cNvSpPr>
            <a:spLocks noGrp="1"/>
          </p:cNvSpPr>
          <p:nvPr>
            <p:ph type="title" hasCustomPrompt="1"/>
          </p:nvPr>
        </p:nvSpPr>
        <p:spPr>
          <a:xfrm>
            <a:off x="1941533" y="1609738"/>
            <a:ext cx="8299747" cy="1887950"/>
          </a:xfrm>
        </p:spPr>
        <p:txBody>
          <a:bodyPr anchor="b">
            <a:normAutofit/>
          </a:bodyPr>
          <a:lstStyle>
            <a:lvl1pPr algn="ctr">
              <a:defRPr sz="3600" cap="none"/>
            </a:lvl1pPr>
          </a:lstStyle>
          <a:p>
            <a:r>
              <a:rPr lang="en-US"/>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ontent: ECTA">
    <p:spTree>
      <p:nvGrpSpPr>
        <p:cNvPr id="1" name=""/>
        <p:cNvGrpSpPr/>
        <p:nvPr/>
      </p:nvGrpSpPr>
      <p:grpSpPr>
        <a:xfrm>
          <a:off x="0" y="0"/>
          <a:ext cx="0" cy="0"/>
          <a:chOff x="0" y="0"/>
          <a:chExt cx="0" cy="0"/>
        </a:xfrm>
      </p:grpSpPr>
      <p:pic>
        <p:nvPicPr>
          <p:cNvPr id="8" name="Picture 7" title="Logo: DaSy">
            <a:extLst>
              <a:ext uri="{FF2B5EF4-FFF2-40B4-BE49-F238E27FC236}">
                <a16:creationId xmlns:a16="http://schemas.microsoft.com/office/drawing/2014/main" id="{E119EBA2-A20F-F444-BAF3-F0B1372CFA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27095" y="6127771"/>
            <a:ext cx="895911" cy="643275"/>
          </a:xfrm>
          <a:prstGeom prst="rect">
            <a:avLst/>
          </a:prstGeom>
        </p:spPr>
      </p:pic>
      <p:pic>
        <p:nvPicPr>
          <p:cNvPr id="9" name="Picture 8" title="Logo: ECTA">
            <a:extLst>
              <a:ext uri="{FF2B5EF4-FFF2-40B4-BE49-F238E27FC236}">
                <a16:creationId xmlns:a16="http://schemas.microsoft.com/office/drawing/2014/main" id="{2B16A54A-755C-A442-BD08-132F837F29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2643" y="6250394"/>
            <a:ext cx="1190767" cy="457987"/>
          </a:xfrm>
          <a:prstGeom prst="rect">
            <a:avLst/>
          </a:prstGeom>
        </p:spPr>
      </p:pic>
      <p:sp>
        <p:nvSpPr>
          <p:cNvPr id="11" name="Slide Number Placeholder 5">
            <a:extLst>
              <a:ext uri="{FF2B5EF4-FFF2-40B4-BE49-F238E27FC236}">
                <a16:creationId xmlns:a16="http://schemas.microsoft.com/office/drawing/2014/main" id="{D32A7D1F-55B1-8F42-9218-AFF4F6DB44DB}"/>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0" name="Footer Placeholder 4">
            <a:extLst>
              <a:ext uri="{FF2B5EF4-FFF2-40B4-BE49-F238E27FC236}">
                <a16:creationId xmlns:a16="http://schemas.microsoft.com/office/drawing/2014/main" id="{65A037DF-05AD-7B4D-A7ED-3FAE44DBCF0D}"/>
              </a:ext>
            </a:extLst>
          </p:cNvPr>
          <p:cNvSpPr>
            <a:spLocks noGrp="1"/>
          </p:cNvSpPr>
          <p:nvPr>
            <p:ph type="ftr" sz="quarter" idx="3"/>
          </p:nvPr>
        </p:nvSpPr>
        <p:spPr>
          <a:xfrm>
            <a:off x="5910606" y="6319553"/>
            <a:ext cx="4449904" cy="496463"/>
          </a:xfrm>
          <a:prstGeom prst="rect">
            <a:avLst/>
          </a:prstGeom>
        </p:spPr>
        <p:txBody>
          <a:bodyPr anchor="ctr" anchorCtr="0"/>
          <a:lstStyle>
            <a:lvl1pPr>
              <a:defRPr sz="1400">
                <a:solidFill>
                  <a:srgbClr val="104578"/>
                </a:solidFill>
              </a:defRPr>
            </a:lvl1pPr>
          </a:lstStyle>
          <a:p>
            <a:endParaRPr lang="en-US"/>
          </a:p>
        </p:txBody>
      </p:sp>
      <p:sp>
        <p:nvSpPr>
          <p:cNvPr id="3" name="Content Placeholder 2"/>
          <p:cNvSpPr>
            <a:spLocks noGrp="1"/>
          </p:cNvSpPr>
          <p:nvPr>
            <p:ph idx="1"/>
          </p:nvPr>
        </p:nvSpPr>
        <p:spPr>
          <a:xfrm>
            <a:off x="587829" y="1368358"/>
            <a:ext cx="11005457" cy="447780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lvl1pPr>
              <a:defRPr cap="none"/>
            </a:lvl1pPr>
          </a:lstStyle>
          <a:p>
            <a:r>
              <a:rPr lang="en-US"/>
              <a:t>Click to edit master title style</a:t>
            </a:r>
          </a:p>
        </p:txBody>
      </p:sp>
      <p:pic>
        <p:nvPicPr>
          <p:cNvPr id="5" name="Picture 4" descr="A picture containing text&#10;&#10;Description automatically generated">
            <a:extLst>
              <a:ext uri="{FF2B5EF4-FFF2-40B4-BE49-F238E27FC236}">
                <a16:creationId xmlns:a16="http://schemas.microsoft.com/office/drawing/2014/main" id="{F6267032-BC57-399E-7E47-ED21EEE7C5CA}"/>
              </a:ext>
            </a:extLst>
          </p:cNvPr>
          <p:cNvPicPr>
            <a:picLocks noChangeAspect="1"/>
          </p:cNvPicPr>
          <p:nvPr userDrawn="1"/>
        </p:nvPicPr>
        <p:blipFill>
          <a:blip r:embed="rId4"/>
          <a:stretch>
            <a:fillRect/>
          </a:stretch>
        </p:blipFill>
        <p:spPr>
          <a:xfrm>
            <a:off x="2597085" y="6147190"/>
            <a:ext cx="2341883" cy="623856"/>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Content2: ECTA">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E4D7F0D2-857C-7A42-A2C9-10B1AD0DC8BD}"/>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1" name="Footer Placeholder 4">
            <a:extLst>
              <a:ext uri="{FF2B5EF4-FFF2-40B4-BE49-F238E27FC236}">
                <a16:creationId xmlns:a16="http://schemas.microsoft.com/office/drawing/2014/main" id="{FC22B58D-2202-A346-8FF6-EC023667125E}"/>
              </a:ext>
            </a:extLst>
          </p:cNvPr>
          <p:cNvSpPr>
            <a:spLocks noGrp="1"/>
          </p:cNvSpPr>
          <p:nvPr>
            <p:ph type="ftr" sz="quarter" idx="3"/>
          </p:nvPr>
        </p:nvSpPr>
        <p:spPr>
          <a:xfrm>
            <a:off x="5085761" y="6319554"/>
            <a:ext cx="5274749" cy="496462"/>
          </a:xfrm>
          <a:prstGeom prst="rect">
            <a:avLst/>
          </a:prstGeom>
        </p:spPr>
        <p:txBody>
          <a:bodyPr anchor="ctr" anchorCtr="0"/>
          <a:lstStyle>
            <a:lvl1pPr>
              <a:defRPr sz="1400">
                <a:solidFill>
                  <a:srgbClr val="104578"/>
                </a:solidFill>
              </a:defRPr>
            </a:lvl1pPr>
          </a:lstStyle>
          <a:p>
            <a:endParaRPr lang="en-US"/>
          </a:p>
        </p:txBody>
      </p:sp>
      <p:sp>
        <p:nvSpPr>
          <p:cNvPr id="4" name="Content Placeholder 3"/>
          <p:cNvSpPr>
            <a:spLocks noGrp="1"/>
          </p:cNvSpPr>
          <p:nvPr>
            <p:ph sz="half" idx="2"/>
          </p:nvPr>
        </p:nvSpPr>
        <p:spPr>
          <a:xfrm>
            <a:off x="6204856" y="1376140"/>
            <a:ext cx="5388429" cy="4470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587829" y="1368357"/>
            <a:ext cx="5388428" cy="4479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587829" y="226979"/>
            <a:ext cx="11005456" cy="899693"/>
          </a:xfrm>
        </p:spPr>
        <p:txBody>
          <a:bodyPr/>
          <a:lstStyle>
            <a:lvl1pPr>
              <a:defRPr cap="none"/>
            </a:lvl1pPr>
          </a:lstStyle>
          <a:p>
            <a:r>
              <a:rPr lang="en-US"/>
              <a:t>Click to edit master title style</a:t>
            </a:r>
          </a:p>
        </p:txBody>
      </p:sp>
      <p:pic>
        <p:nvPicPr>
          <p:cNvPr id="8" name="Picture 7" title="Logo: DaSy">
            <a:extLst>
              <a:ext uri="{FF2B5EF4-FFF2-40B4-BE49-F238E27FC236}">
                <a16:creationId xmlns:a16="http://schemas.microsoft.com/office/drawing/2014/main" id="{18E7C503-49A4-C194-4227-68D441CBB1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27095" y="6127771"/>
            <a:ext cx="895911" cy="643275"/>
          </a:xfrm>
          <a:prstGeom prst="rect">
            <a:avLst/>
          </a:prstGeom>
        </p:spPr>
      </p:pic>
      <p:pic>
        <p:nvPicPr>
          <p:cNvPr id="12" name="Picture 11" title="Logo: ECTA">
            <a:extLst>
              <a:ext uri="{FF2B5EF4-FFF2-40B4-BE49-F238E27FC236}">
                <a16:creationId xmlns:a16="http://schemas.microsoft.com/office/drawing/2014/main" id="{81AE5CF1-2AC4-B307-DB48-B9B708E82C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2643" y="6250394"/>
            <a:ext cx="1190767" cy="457987"/>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14830CC7-4813-88B0-E5A3-57857D394382}"/>
              </a:ext>
            </a:extLst>
          </p:cNvPr>
          <p:cNvPicPr>
            <a:picLocks noChangeAspect="1"/>
          </p:cNvPicPr>
          <p:nvPr userDrawn="1"/>
        </p:nvPicPr>
        <p:blipFill>
          <a:blip r:embed="rId4"/>
          <a:stretch>
            <a:fillRect/>
          </a:stretch>
        </p:blipFill>
        <p:spPr>
          <a:xfrm>
            <a:off x="2597085" y="6147190"/>
            <a:ext cx="2341883" cy="623856"/>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4: Color Blocks 1">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E5DFC899-3EC5-DB43-A9CC-118545BCA960}"/>
              </a:ext>
            </a:extLst>
          </p:cNvPr>
          <p:cNvSpPr>
            <a:spLocks noGrp="1"/>
          </p:cNvSpPr>
          <p:nvPr>
            <p:ph type="sldNum" sz="quarter" idx="11"/>
          </p:nvPr>
        </p:nvSpPr>
        <p:spPr>
          <a:xfrm>
            <a:off x="10360510" y="634953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9" name="Footer Placeholder 4">
            <a:extLst>
              <a:ext uri="{FF2B5EF4-FFF2-40B4-BE49-F238E27FC236}">
                <a16:creationId xmlns:a16="http://schemas.microsoft.com/office/drawing/2014/main" id="{1C2A460B-0C02-0947-B29B-910DB98C9E32}"/>
              </a:ext>
            </a:extLst>
          </p:cNvPr>
          <p:cNvSpPr>
            <a:spLocks noGrp="1"/>
          </p:cNvSpPr>
          <p:nvPr>
            <p:ph type="ftr" sz="quarter" idx="10"/>
          </p:nvPr>
        </p:nvSpPr>
        <p:spPr>
          <a:xfrm>
            <a:off x="587829" y="6349533"/>
            <a:ext cx="9772682" cy="496463"/>
          </a:xfrm>
          <a:prstGeom prst="rect">
            <a:avLst/>
          </a:prstGeom>
        </p:spPr>
        <p:txBody>
          <a:bodyPr anchor="ctr" anchorCtr="0"/>
          <a:lstStyle>
            <a:lvl1pPr>
              <a:defRPr sz="1400">
                <a:solidFill>
                  <a:srgbClr val="104578"/>
                </a:solidFill>
              </a:defRPr>
            </a:lvl1pPr>
          </a:lstStyle>
          <a:p>
            <a:endParaRPr lang="en-US"/>
          </a:p>
        </p:txBody>
      </p:sp>
      <p:sp>
        <p:nvSpPr>
          <p:cNvPr id="6" name="Content Placeholder 5"/>
          <p:cNvSpPr>
            <a:spLocks noGrp="1"/>
          </p:cNvSpPr>
          <p:nvPr>
            <p:ph sz="quarter" idx="4"/>
          </p:nvPr>
        </p:nvSpPr>
        <p:spPr>
          <a:xfrm>
            <a:off x="6204857" y="2147817"/>
            <a:ext cx="5388429" cy="4012634"/>
          </a:xfrm>
          <a:solidFill>
            <a:schemeClr val="accent4">
              <a:lumMod val="20000"/>
              <a:lumOff val="80000"/>
            </a:schemeClr>
          </a:solidFill>
          <a:effectLst>
            <a:softEdge rad="12700"/>
          </a:effectLst>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4857" y="1261287"/>
            <a:ext cx="5388429" cy="771585"/>
          </a:xfrm>
          <a:solidFill>
            <a:schemeClr val="accent4">
              <a:lumMod val="50000"/>
            </a:schemeClr>
          </a:solidFill>
          <a:ln w="50800">
            <a:solidFill>
              <a:schemeClr val="accent4">
                <a:lumMod val="75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7829" y="2148784"/>
            <a:ext cx="5388428" cy="4023415"/>
          </a:xfrm>
          <a:solidFill>
            <a:schemeClr val="accent5">
              <a:lumMod val="20000"/>
              <a:lumOff val="80000"/>
            </a:schemeClr>
          </a:solidFill>
          <a:effectLst>
            <a:softEdge rad="12700"/>
          </a:effectLst>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p:nvPr>
        </p:nvSpPr>
        <p:spPr>
          <a:xfrm>
            <a:off x="587829" y="1258112"/>
            <a:ext cx="5388428" cy="771302"/>
          </a:xfrm>
          <a:solidFill>
            <a:schemeClr val="accent5">
              <a:lumMod val="50000"/>
            </a:schemeClr>
          </a:solidFill>
          <a:ln w="50800">
            <a:solidFill>
              <a:schemeClr val="accent5"/>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ntent4: Color Blocks 2">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5F550C6-E3F1-3B41-A219-010D2B67CB95}"/>
              </a:ext>
            </a:extLst>
          </p:cNvPr>
          <p:cNvSpPr>
            <a:spLocks noGrp="1"/>
          </p:cNvSpPr>
          <p:nvPr>
            <p:ph type="sldNum" sz="quarter" idx="11"/>
          </p:nvPr>
        </p:nvSpPr>
        <p:spPr>
          <a:xfrm>
            <a:off x="10360510" y="634953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9" name="Footer Placeholder 4">
            <a:extLst>
              <a:ext uri="{FF2B5EF4-FFF2-40B4-BE49-F238E27FC236}">
                <a16:creationId xmlns:a16="http://schemas.microsoft.com/office/drawing/2014/main" id="{5CED27E4-1CB0-884A-BB5B-AE76B59F9324}"/>
              </a:ext>
            </a:extLst>
          </p:cNvPr>
          <p:cNvSpPr>
            <a:spLocks noGrp="1"/>
          </p:cNvSpPr>
          <p:nvPr>
            <p:ph type="ftr" sz="quarter" idx="10"/>
          </p:nvPr>
        </p:nvSpPr>
        <p:spPr>
          <a:xfrm>
            <a:off x="587829" y="6349533"/>
            <a:ext cx="9772682" cy="496463"/>
          </a:xfrm>
          <a:prstGeom prst="rect">
            <a:avLst/>
          </a:prstGeom>
        </p:spPr>
        <p:txBody>
          <a:bodyPr anchor="ctr" anchorCtr="0"/>
          <a:lstStyle>
            <a:lvl1pPr>
              <a:defRPr sz="1400">
                <a:solidFill>
                  <a:srgbClr val="104578"/>
                </a:solidFill>
              </a:defRPr>
            </a:lvl1pPr>
          </a:lstStyle>
          <a:p>
            <a:endParaRPr lang="en-US"/>
          </a:p>
        </p:txBody>
      </p:sp>
      <p:sp>
        <p:nvSpPr>
          <p:cNvPr id="4" name="Content Placeholder 3"/>
          <p:cNvSpPr>
            <a:spLocks noGrp="1"/>
          </p:cNvSpPr>
          <p:nvPr>
            <p:ph sz="half" idx="2"/>
          </p:nvPr>
        </p:nvSpPr>
        <p:spPr>
          <a:xfrm>
            <a:off x="587829" y="2148784"/>
            <a:ext cx="5388428" cy="4023415"/>
          </a:xfrm>
          <a:solidFill>
            <a:schemeClr val="accent2">
              <a:lumMod val="20000"/>
              <a:lumOff val="80000"/>
            </a:schemeClr>
          </a:solidFill>
          <a:effectLst>
            <a:softEdge rad="12700"/>
          </a:effectLst>
        </p:spPr>
        <p:txBody>
          <a:bodyPr/>
          <a:lstStyle>
            <a:lvl1pPr>
              <a:buClr>
                <a:schemeClr val="accent2">
                  <a:lumMod val="75000"/>
                </a:schemeClr>
              </a:buClr>
              <a:defRPr/>
            </a:lvl1pPr>
            <a:lvl2pPr>
              <a:buClr>
                <a:schemeClr val="accent2">
                  <a:lumMod val="75000"/>
                </a:schemeClr>
              </a:buClr>
              <a:defRPr/>
            </a:lvl2pPr>
            <a:lvl3pPr>
              <a:buClr>
                <a:schemeClr val="accent2">
                  <a:lumMod val="75000"/>
                </a:schemeClr>
              </a:buClr>
              <a:defRPr/>
            </a:lvl3pPr>
            <a:lvl4pPr>
              <a:buClr>
                <a:schemeClr val="accent2">
                  <a:lumMod val="75000"/>
                </a:schemeClr>
              </a:buClr>
              <a:defRPr/>
            </a:lvl4pPr>
            <a:lvl5pPr>
              <a:buClr>
                <a:schemeClr val="accent2">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p:nvPr>
        </p:nvSpPr>
        <p:spPr>
          <a:xfrm>
            <a:off x="587829" y="1258112"/>
            <a:ext cx="5388428" cy="771302"/>
          </a:xfrm>
          <a:solidFill>
            <a:schemeClr val="accent2">
              <a:lumMod val="75000"/>
            </a:schemeClr>
          </a:solidFill>
          <a:ln w="50800">
            <a:solidFill>
              <a:schemeClr val="accent2">
                <a:lumMod val="60000"/>
                <a:lumOff val="40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4857" y="2147817"/>
            <a:ext cx="5388429" cy="4012634"/>
          </a:xfrm>
          <a:solidFill>
            <a:schemeClr val="accent6">
              <a:lumMod val="20000"/>
              <a:lumOff val="80000"/>
            </a:schemeClr>
          </a:solidFill>
          <a:effectLst>
            <a:softEdge rad="12700"/>
          </a:effectLst>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4857" y="1261287"/>
            <a:ext cx="5388429" cy="771585"/>
          </a:xfrm>
          <a:solidFill>
            <a:schemeClr val="accent6">
              <a:lumMod val="75000"/>
            </a:schemeClr>
          </a:solidFill>
          <a:ln w="50800">
            <a:solidFill>
              <a:schemeClr val="accent6"/>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ntent4: Color Blocks 3">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5F550C6-E3F1-3B41-A219-010D2B67CB95}"/>
              </a:ext>
            </a:extLst>
          </p:cNvPr>
          <p:cNvSpPr>
            <a:spLocks noGrp="1"/>
          </p:cNvSpPr>
          <p:nvPr>
            <p:ph type="sldNum" sz="quarter" idx="11"/>
          </p:nvPr>
        </p:nvSpPr>
        <p:spPr>
          <a:xfrm>
            <a:off x="10360510" y="634953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9" name="Footer Placeholder 4">
            <a:extLst>
              <a:ext uri="{FF2B5EF4-FFF2-40B4-BE49-F238E27FC236}">
                <a16:creationId xmlns:a16="http://schemas.microsoft.com/office/drawing/2014/main" id="{5CED27E4-1CB0-884A-BB5B-AE76B59F9324}"/>
              </a:ext>
            </a:extLst>
          </p:cNvPr>
          <p:cNvSpPr>
            <a:spLocks noGrp="1"/>
          </p:cNvSpPr>
          <p:nvPr>
            <p:ph type="ftr" sz="quarter" idx="10"/>
          </p:nvPr>
        </p:nvSpPr>
        <p:spPr>
          <a:xfrm>
            <a:off x="587829" y="6349533"/>
            <a:ext cx="9772682" cy="496463"/>
          </a:xfrm>
          <a:prstGeom prst="rect">
            <a:avLst/>
          </a:prstGeom>
        </p:spPr>
        <p:txBody>
          <a:bodyPr anchor="ctr" anchorCtr="0"/>
          <a:lstStyle>
            <a:lvl1pPr>
              <a:defRPr sz="1400">
                <a:solidFill>
                  <a:srgbClr val="104578"/>
                </a:solidFill>
              </a:defRPr>
            </a:lvl1pPr>
          </a:lstStyle>
          <a:p>
            <a:endParaRPr lang="en-US"/>
          </a:p>
        </p:txBody>
      </p:sp>
      <p:sp>
        <p:nvSpPr>
          <p:cNvPr id="6" name="Content Placeholder 5"/>
          <p:cNvSpPr>
            <a:spLocks noGrp="1"/>
          </p:cNvSpPr>
          <p:nvPr>
            <p:ph sz="quarter" idx="4"/>
          </p:nvPr>
        </p:nvSpPr>
        <p:spPr>
          <a:xfrm>
            <a:off x="6204857" y="2147817"/>
            <a:ext cx="5388429" cy="4012634"/>
          </a:xfrm>
          <a:solidFill>
            <a:schemeClr val="accent3">
              <a:lumMod val="20000"/>
              <a:lumOff val="80000"/>
            </a:schemeClr>
          </a:solidFill>
          <a:ln>
            <a:noFill/>
          </a:ln>
          <a:effectLst>
            <a:softEdge rad="12700"/>
          </a:effectLst>
        </p:spPr>
        <p:txBody>
          <a:bodyPr/>
          <a:lstStyle>
            <a:lvl1pPr>
              <a:buClr>
                <a:schemeClr val="accent3">
                  <a:lumMod val="75000"/>
                </a:schemeClr>
              </a:buClr>
              <a:defRPr/>
            </a:lvl1pPr>
            <a:lvl2pPr>
              <a:buClr>
                <a:schemeClr val="accent3">
                  <a:lumMod val="75000"/>
                </a:schemeClr>
              </a:buClr>
              <a:defRPr/>
            </a:lvl2pPr>
            <a:lvl3pPr>
              <a:buClr>
                <a:schemeClr val="accent3">
                  <a:lumMod val="75000"/>
                </a:schemeClr>
              </a:buClr>
              <a:defRPr/>
            </a:lvl3pPr>
            <a:lvl4pPr>
              <a:buClr>
                <a:schemeClr val="accent3">
                  <a:lumMod val="75000"/>
                </a:schemeClr>
              </a:buClr>
              <a:defRPr/>
            </a:lvl4pPr>
            <a:lvl5pPr>
              <a:buClr>
                <a:schemeClr val="accent3">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4857" y="1261287"/>
            <a:ext cx="5388429" cy="771585"/>
          </a:xfrm>
          <a:solidFill>
            <a:schemeClr val="accent3">
              <a:lumMod val="75000"/>
            </a:schemeClr>
          </a:solidFill>
          <a:ln w="50800">
            <a:solidFill>
              <a:schemeClr val="accent3">
                <a:lumMod val="60000"/>
                <a:lumOff val="40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7829" y="2148784"/>
            <a:ext cx="5388428" cy="4023415"/>
          </a:xfrm>
          <a:solidFill>
            <a:schemeClr val="accent1">
              <a:lumMod val="20000"/>
              <a:lumOff val="80000"/>
            </a:schemeClr>
          </a:solidFill>
          <a:effectLst>
            <a:softEdge rad="12700"/>
          </a:effectLst>
        </p:spPr>
        <p:txBody>
          <a:bodyP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p:nvPr>
        </p:nvSpPr>
        <p:spPr>
          <a:xfrm>
            <a:off x="587829" y="1258112"/>
            <a:ext cx="5388428" cy="771302"/>
          </a:xfrm>
          <a:solidFill>
            <a:schemeClr val="accent1">
              <a:lumMod val="50000"/>
            </a:schemeClr>
          </a:solidFill>
          <a:ln w="50800">
            <a:solidFill>
              <a:schemeClr val="accent1">
                <a:lumMod val="75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2280532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82000">
              <a:schemeClr val="bg1"/>
            </a:gs>
            <a:gs pos="89000">
              <a:schemeClr val="bg1">
                <a:lumMod val="95000"/>
              </a:schemeClr>
            </a:gs>
          </a:gsLst>
          <a:lin ang="5400000" scaled="1"/>
        </a:gra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5EA94B60-EE4C-FE4C-AFBC-B4BDBF4367A6}"/>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6" name="Footer Placeholder 4">
            <a:extLst>
              <a:ext uri="{FF2B5EF4-FFF2-40B4-BE49-F238E27FC236}">
                <a16:creationId xmlns:a16="http://schemas.microsoft.com/office/drawing/2014/main" id="{7511721A-BFCF-7348-B8A7-84C708CA93D7}"/>
              </a:ext>
            </a:extLst>
          </p:cNvPr>
          <p:cNvSpPr>
            <a:spLocks noGrp="1"/>
          </p:cNvSpPr>
          <p:nvPr>
            <p:ph type="ftr" sz="quarter" idx="3"/>
          </p:nvPr>
        </p:nvSpPr>
        <p:spPr>
          <a:xfrm>
            <a:off x="587829" y="6319553"/>
            <a:ext cx="9772682" cy="496463"/>
          </a:xfrm>
          <a:prstGeom prst="rect">
            <a:avLst/>
          </a:prstGeom>
        </p:spPr>
        <p:txBody>
          <a:bodyPr anchor="ctr" anchorCtr="0"/>
          <a:lstStyle>
            <a:lvl1pPr>
              <a:defRPr sz="1400">
                <a:solidFill>
                  <a:srgbClr val="104578"/>
                </a:solidFill>
              </a:defRPr>
            </a:lvl1pPr>
          </a:lstStyle>
          <a:p>
            <a:endParaRPr lang="en-US"/>
          </a:p>
        </p:txBody>
      </p:sp>
      <p:sp>
        <p:nvSpPr>
          <p:cNvPr id="3" name="Text Placeholder 2"/>
          <p:cNvSpPr>
            <a:spLocks noGrp="1"/>
          </p:cNvSpPr>
          <p:nvPr>
            <p:ph type="body" idx="1"/>
          </p:nvPr>
        </p:nvSpPr>
        <p:spPr>
          <a:xfrm>
            <a:off x="587829" y="1368358"/>
            <a:ext cx="11005457" cy="447780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587828" y="226980"/>
            <a:ext cx="11005457" cy="914400"/>
          </a:xfrm>
          <a:prstGeom prst="rect">
            <a:avLst/>
          </a:prstGeom>
        </p:spPr>
        <p:txBody>
          <a:bodyPr vert="horz" lIns="91440" tIns="45720" rIns="91440" bIns="45720" rtlCol="0" anchor="t">
            <a:normAutofit/>
          </a:bodyPr>
          <a:lstStyle/>
          <a:p>
            <a:r>
              <a:rPr lang="en-US"/>
              <a:t>Click to edit Master title style</a:t>
            </a:r>
          </a:p>
        </p:txBody>
      </p:sp>
    </p:spTree>
    <p:extLst>
      <p:ext uri="{BB962C8B-B14F-4D97-AF65-F5344CB8AC3E}">
        <p14:creationId xmlns:p14="http://schemas.microsoft.com/office/powerpoint/2010/main" val="753150340"/>
      </p:ext>
    </p:extLst>
  </p:cSld>
  <p:clrMap bg1="lt1" tx1="dk1" bg2="lt2" tx2="dk2" accent1="accent1" accent2="accent2" accent3="accent3" accent4="accent4" accent5="accent5" accent6="accent6" hlink="hlink" folHlink="folHlink"/>
  <p:sldLayoutIdLst>
    <p:sldLayoutId id="2147483676" r:id="rId1"/>
    <p:sldLayoutId id="2147483672" r:id="rId2"/>
    <p:sldLayoutId id="2147483661" r:id="rId3"/>
    <p:sldLayoutId id="2147483663" r:id="rId4"/>
    <p:sldLayoutId id="2147483662" r:id="rId5"/>
    <p:sldLayoutId id="2147483664" r:id="rId6"/>
    <p:sldLayoutId id="2147483665" r:id="rId7"/>
    <p:sldLayoutId id="2147483671" r:id="rId8"/>
    <p:sldLayoutId id="2147483685" r:id="rId9"/>
    <p:sldLayoutId id="2147483668" r:id="rId10"/>
    <p:sldLayoutId id="2147483666" r:id="rId11"/>
    <p:sldLayoutId id="2147483679" r:id="rId12"/>
  </p:sldLayoutIdLst>
  <p:hf hdr="0"/>
  <p:txStyles>
    <p:titleStyle>
      <a:lvl1pPr algn="ctr" defTabSz="914400" rtl="0" eaLnBrk="1" latinLnBrk="0" hangingPunct="1">
        <a:lnSpc>
          <a:spcPct val="90000"/>
        </a:lnSpc>
        <a:spcBef>
          <a:spcPct val="0"/>
        </a:spcBef>
        <a:buNone/>
        <a:defRPr sz="3200" b="0" i="0" kern="1200" cap="none">
          <a:solidFill>
            <a:schemeClr val="accent5">
              <a:lumMod val="75000"/>
            </a:schemeClr>
          </a:solidFill>
          <a:effectLst/>
          <a:latin typeface="Arial" charset="0"/>
          <a:ea typeface="Arial" charset="0"/>
          <a:cs typeface="Arial" charset="0"/>
        </a:defRPr>
      </a:lvl1pPr>
    </p:titleStyle>
    <p:bodyStyle>
      <a:lvl1pPr marL="228600" indent="-228600" algn="l" defTabSz="914400" rtl="0" eaLnBrk="1" latinLnBrk="0" hangingPunct="1">
        <a:lnSpc>
          <a:spcPct val="120000"/>
        </a:lnSpc>
        <a:spcBef>
          <a:spcPts val="10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1pPr>
      <a:lvl2pPr marL="6858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2pPr>
      <a:lvl3pPr marL="11430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3pPr>
      <a:lvl4pPr marL="16002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4pPr>
      <a:lvl5pPr marL="20574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hyperlink" Target="https://publicdomainpictures.net/view-image.php?image=71935&amp;picture=&amp;jazyk=jp" TargetMode="External"/><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hyperlink" Target="https://equitablegrowth.org/how-data-disaggregation-matters-for-asian-americans-and-pacific-islanders/" TargetMode="Externa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hyperlink" Target="https://dasycenter.org/resources/critical-questions-equity/" TargetMode="Externa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hyperlink" Target="https://en.wikipedia.org/wiki/File:Caution_sign_used_on_roads_pn.svg" TargetMode="External"/><Relationship Id="rId5" Type="http://schemas.openxmlformats.org/officeDocument/2006/relationships/image" Target="../media/image32.png"/><Relationship Id="rId4" Type="http://schemas.openxmlformats.org/officeDocument/2006/relationships/hyperlink" Target="http://stackoverflow.com/questions/28499725/change-the-color-of-nodes-in-rcharts-sankey-diagram-in-r"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hyperlink" Target="https://weallcount.com/2022/07/29/dont-let-the-p-in-p-value-stand-for-privilege/" TargetMode="External"/></Relationships>
</file>

<file path=ppt/slides/_rels/slide38.xml.rels><?xml version="1.0" encoding="UTF-8" standalone="yes"?>
<Relationships xmlns="http://schemas.openxmlformats.org/package/2006/relationships"><Relationship Id="rId3" Type="http://schemas.openxmlformats.org/officeDocument/2006/relationships/package" Target="../embeddings/Microsoft_Excel_Worksheet_8052C960.xlsx"/><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customXml" Target="../ink/ink1.xml"/><Relationship Id="rId4" Type="http://schemas.openxmlformats.org/officeDocument/2006/relationships/image" Target="../media/image35.emf"/></Relationships>
</file>

<file path=ppt/slides/_rels/slide39.xml.rels><?xml version="1.0" encoding="UTF-8" standalone="yes"?>
<Relationships xmlns="http://schemas.openxmlformats.org/package/2006/relationships"><Relationship Id="rId3" Type="http://schemas.openxmlformats.org/officeDocument/2006/relationships/hyperlink" Target="https://www.childtrends.org/publications/equitable-research-communication-guidelines" TargetMode="External"/><Relationship Id="rId2" Type="http://schemas.openxmlformats.org/officeDocument/2006/relationships/hyperlink" Target="https://dasycenter.org/resources/critical-questions-equity/" TargetMode="External"/><Relationship Id="rId1" Type="http://schemas.openxmlformats.org/officeDocument/2006/relationships/slideLayout" Target="../slideLayouts/slideLayout5.xml"/><Relationship Id="rId6" Type="http://schemas.openxmlformats.org/officeDocument/2006/relationships/image" Target="../media/image37.jpeg"/><Relationship Id="rId5" Type="http://schemas.openxmlformats.org/officeDocument/2006/relationships/hyperlink" Target="https://weallcount.com/" TargetMode="External"/><Relationship Id="rId4" Type="http://schemas.openxmlformats.org/officeDocument/2006/relationships/hyperlink" Target="https://childcareta.acf.hhs.gov/resource/equity-early-childhood-data-webinar"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ectacenter.org/topics/racialequity/factsheet-racialequity-2023.asp#:~:text=Using%20pediatric%20primary%20care%20records,be%20referred%20to%20early%20intervention." TargetMode="External"/><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hyperlink" Target="https://www.urban.org/research/publication/do-no-harm-guide-applying-equity-awareness-data-visualization" TargetMode="External"/><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s://genderedinnovations.stanford.edu/methods/intersect.html"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F7323-677C-714C-9180-C0FA395F34B8}"/>
              </a:ext>
            </a:extLst>
          </p:cNvPr>
          <p:cNvSpPr>
            <a:spLocks noGrp="1"/>
          </p:cNvSpPr>
          <p:nvPr>
            <p:ph type="ctrTitle"/>
          </p:nvPr>
        </p:nvSpPr>
        <p:spPr/>
        <p:txBody>
          <a:bodyPr>
            <a:normAutofit fontScale="90000"/>
          </a:bodyPr>
          <a:lstStyle/>
          <a:p>
            <a:r>
              <a:rPr lang="en-US">
                <a:latin typeface="Arial"/>
                <a:cs typeface="Arial"/>
              </a:rPr>
              <a:t>Crossing the Divide: An Intersectional Approach to Data Analysis</a:t>
            </a:r>
            <a:endParaRPr lang="en-US"/>
          </a:p>
        </p:txBody>
      </p:sp>
      <p:sp>
        <p:nvSpPr>
          <p:cNvPr id="3" name="Subtitle 2">
            <a:extLst>
              <a:ext uri="{FF2B5EF4-FFF2-40B4-BE49-F238E27FC236}">
                <a16:creationId xmlns:a16="http://schemas.microsoft.com/office/drawing/2014/main" id="{D875D2F0-EA7E-0244-A293-FB0C89A08954}"/>
              </a:ext>
            </a:extLst>
          </p:cNvPr>
          <p:cNvSpPr>
            <a:spLocks noGrp="1"/>
          </p:cNvSpPr>
          <p:nvPr>
            <p:ph type="subTitle" idx="1"/>
          </p:nvPr>
        </p:nvSpPr>
        <p:spPr>
          <a:xfrm>
            <a:off x="495300" y="4297149"/>
            <a:ext cx="11103142" cy="1702399"/>
          </a:xfrm>
        </p:spPr>
        <p:txBody>
          <a:bodyPr>
            <a:noAutofit/>
          </a:bodyPr>
          <a:lstStyle/>
          <a:p>
            <a:pPr>
              <a:spcBef>
                <a:spcPts val="300"/>
              </a:spcBef>
            </a:pPr>
            <a:r>
              <a:rPr lang="en-US" sz="2200">
                <a:latin typeface="Arial"/>
                <a:cs typeface="Arial"/>
              </a:rPr>
              <a:t>Nicholas Ortiz (ECTA/DaSy)</a:t>
            </a:r>
            <a:endParaRPr lang="en-US" sz="2200"/>
          </a:p>
          <a:p>
            <a:pPr>
              <a:spcBef>
                <a:spcPts val="0"/>
              </a:spcBef>
            </a:pPr>
            <a:r>
              <a:rPr lang="en-US" sz="2200">
                <a:latin typeface="Arial"/>
                <a:cs typeface="Arial"/>
              </a:rPr>
              <a:t>Kellen Reid (ECTA/DaSy)</a:t>
            </a:r>
          </a:p>
          <a:p>
            <a:pPr>
              <a:spcBef>
                <a:spcPts val="0"/>
              </a:spcBef>
            </a:pPr>
            <a:r>
              <a:rPr lang="en-US" sz="2200">
                <a:latin typeface="Arial"/>
                <a:cs typeface="Arial"/>
              </a:rPr>
              <a:t>Elizabeth Schroeder (Desired Results Access Project - California)</a:t>
            </a:r>
          </a:p>
        </p:txBody>
      </p:sp>
      <p:sp>
        <p:nvSpPr>
          <p:cNvPr id="5" name="TextBox 4">
            <a:extLst>
              <a:ext uri="{FF2B5EF4-FFF2-40B4-BE49-F238E27FC236}">
                <a16:creationId xmlns:a16="http://schemas.microsoft.com/office/drawing/2014/main" id="{CAE3D256-C750-3019-D926-3C747EA44EB4}"/>
              </a:ext>
            </a:extLst>
          </p:cNvPr>
          <p:cNvSpPr txBox="1"/>
          <p:nvPr/>
        </p:nvSpPr>
        <p:spPr>
          <a:xfrm>
            <a:off x="495300" y="6067425"/>
            <a:ext cx="11252200" cy="707886"/>
          </a:xfrm>
          <a:prstGeom prst="rect">
            <a:avLst/>
          </a:prstGeom>
          <a:noFill/>
        </p:spPr>
        <p:txBody>
          <a:bodyPr wrap="square" rtlCol="0">
            <a:spAutoFit/>
          </a:bodyPr>
          <a:lstStyle/>
          <a:p>
            <a:r>
              <a:rPr lang="en-US" sz="1600" b="0" i="0" u="none" strike="noStrike">
                <a:solidFill>
                  <a:srgbClr val="000000"/>
                </a:solidFill>
                <a:effectLst/>
                <a:latin typeface="Arial" panose="020B0604020202020204" pitchFamily="34" charset="0"/>
              </a:rPr>
              <a:t>DEC 39th Annual International Conference on Young Children with Disabilities and Their Families</a:t>
            </a:r>
            <a:r>
              <a:rPr lang="en-US" sz="1600" b="0" i="0">
                <a:solidFill>
                  <a:srgbClr val="000000"/>
                </a:solidFill>
                <a:effectLst/>
                <a:latin typeface="Arial" panose="020B0604020202020204" pitchFamily="34" charset="0"/>
              </a:rPr>
              <a:t>​</a:t>
            </a:r>
            <a:br>
              <a:rPr lang="en-US" sz="1600" b="0" i="0">
                <a:solidFill>
                  <a:srgbClr val="000000"/>
                </a:solidFill>
                <a:effectLst/>
                <a:latin typeface="Arial" panose="020B0604020202020204" pitchFamily="34" charset="0"/>
              </a:rPr>
            </a:br>
            <a:r>
              <a:rPr lang="en-US" sz="1600" b="0" i="0" u="none" strike="noStrike">
                <a:solidFill>
                  <a:srgbClr val="000000"/>
                </a:solidFill>
                <a:effectLst/>
                <a:latin typeface="Arial" panose="020B0604020202020204" pitchFamily="34" charset="0"/>
              </a:rPr>
              <a:t>Minneapolis, MN | November 28–December 1, 2023</a:t>
            </a:r>
            <a:r>
              <a:rPr lang="en-US" sz="2400" b="0" i="0">
                <a:solidFill>
                  <a:srgbClr val="000000"/>
                </a:solidFill>
                <a:effectLst/>
                <a:latin typeface="Arial" panose="020B0604020202020204" pitchFamily="34" charset="0"/>
              </a:rPr>
              <a:t>​</a:t>
            </a:r>
            <a:endParaRPr lang="en-US" sz="2400" i="1"/>
          </a:p>
        </p:txBody>
      </p:sp>
    </p:spTree>
    <p:extLst>
      <p:ext uri="{BB962C8B-B14F-4D97-AF65-F5344CB8AC3E}">
        <p14:creationId xmlns:p14="http://schemas.microsoft.com/office/powerpoint/2010/main" val="2307636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84C75D-86CA-3303-8CDF-43B27ECD7C8A}"/>
              </a:ext>
            </a:extLst>
          </p:cNvPr>
          <p:cNvSpPr>
            <a:spLocks noGrp="1"/>
          </p:cNvSpPr>
          <p:nvPr>
            <p:ph type="title"/>
          </p:nvPr>
        </p:nvSpPr>
        <p:spPr/>
        <p:txBody>
          <a:bodyPr/>
          <a:lstStyle/>
          <a:p>
            <a:r>
              <a:rPr lang="en-US">
                <a:latin typeface="Arial"/>
                <a:cs typeface="Arial"/>
              </a:rPr>
              <a:t>An Intersectional Approach to Measuring Early Childhood Outcomes for Children with Disabilities</a:t>
            </a:r>
          </a:p>
        </p:txBody>
      </p:sp>
    </p:spTree>
    <p:extLst>
      <p:ext uri="{BB962C8B-B14F-4D97-AF65-F5344CB8AC3E}">
        <p14:creationId xmlns:p14="http://schemas.microsoft.com/office/powerpoint/2010/main" val="1782960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6592F5-5B69-0658-A511-18CEF6924A71}"/>
              </a:ext>
            </a:extLst>
          </p:cNvPr>
          <p:cNvSpPr>
            <a:spLocks noGrp="1"/>
          </p:cNvSpPr>
          <p:nvPr>
            <p:ph type="sldNum" sz="quarter" idx="4"/>
          </p:nvPr>
        </p:nvSpPr>
        <p:spPr/>
        <p:txBody>
          <a:bodyPr/>
          <a:lstStyle/>
          <a:p>
            <a:fld id="{8FF8BE51-C3B0-9B4F-9A06-4F809A9A7941}" type="slidenum">
              <a:rPr lang="en-US" smtClean="0"/>
              <a:pPr/>
              <a:t>11</a:t>
            </a:fld>
            <a:endParaRPr lang="en-US"/>
          </a:p>
        </p:txBody>
      </p:sp>
      <p:sp>
        <p:nvSpPr>
          <p:cNvPr id="11" name="Title 4">
            <a:extLst>
              <a:ext uri="{FF2B5EF4-FFF2-40B4-BE49-F238E27FC236}">
                <a16:creationId xmlns:a16="http://schemas.microsoft.com/office/drawing/2014/main" id="{8CFB46C5-A2F9-EB77-D513-54EA680A452F}"/>
              </a:ext>
            </a:extLst>
          </p:cNvPr>
          <p:cNvSpPr txBox="1">
            <a:spLocks/>
          </p:cNvSpPr>
          <p:nvPr/>
        </p:nvSpPr>
        <p:spPr>
          <a:xfrm>
            <a:off x="548843" y="237612"/>
            <a:ext cx="5398302" cy="914400"/>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3200" b="0" i="0" kern="1200" cap="none">
                <a:solidFill>
                  <a:schemeClr val="accent5">
                    <a:lumMod val="75000"/>
                  </a:schemeClr>
                </a:solidFill>
                <a:effectLst/>
                <a:latin typeface="Arial" charset="0"/>
                <a:ea typeface="Arial" charset="0"/>
                <a:cs typeface="Arial" charset="0"/>
              </a:defRPr>
            </a:lvl1pPr>
          </a:lstStyle>
          <a:p>
            <a:r>
              <a:rPr lang="en-US"/>
              <a:t>Child Outcomes</a:t>
            </a:r>
          </a:p>
        </p:txBody>
      </p:sp>
      <p:sp>
        <p:nvSpPr>
          <p:cNvPr id="13" name="Content Placeholder 3">
            <a:extLst>
              <a:ext uri="{FF2B5EF4-FFF2-40B4-BE49-F238E27FC236}">
                <a16:creationId xmlns:a16="http://schemas.microsoft.com/office/drawing/2014/main" id="{D2883BC4-84F4-DDEC-4218-96AC535AC68F}"/>
              </a:ext>
            </a:extLst>
          </p:cNvPr>
          <p:cNvSpPr txBox="1">
            <a:spLocks/>
          </p:cNvSpPr>
          <p:nvPr/>
        </p:nvSpPr>
        <p:spPr>
          <a:xfrm>
            <a:off x="-165536" y="936123"/>
            <a:ext cx="5398302" cy="4477806"/>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120000"/>
              </a:lnSpc>
              <a:spcBef>
                <a:spcPts val="10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1pPr>
            <a:lvl2pPr marL="6858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2pPr>
            <a:lvl3pPr marL="11430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3pPr>
            <a:lvl4pPr marL="16002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4pPr>
            <a:lvl5pPr marL="20574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971550" lvl="1" indent="-514350">
              <a:buClr>
                <a:srgbClr val="227532"/>
              </a:buClr>
              <a:buFont typeface="+mj-lt"/>
              <a:buAutoNum type="arabicPeriod"/>
            </a:pPr>
            <a:r>
              <a:rPr lang="en-US">
                <a:latin typeface="Arial"/>
                <a:cs typeface="Arial"/>
              </a:rPr>
              <a:t>Children have </a:t>
            </a:r>
            <a:r>
              <a:rPr lang="en-US" b="1">
                <a:solidFill>
                  <a:schemeClr val="accent5">
                    <a:lumMod val="75000"/>
                  </a:schemeClr>
                </a:solidFill>
                <a:latin typeface="Arial"/>
                <a:cs typeface="Arial"/>
              </a:rPr>
              <a:t>positive social emotional skills </a:t>
            </a:r>
            <a:r>
              <a:rPr lang="en-US">
                <a:latin typeface="Arial"/>
                <a:cs typeface="Arial"/>
              </a:rPr>
              <a:t>(including social relationships) </a:t>
            </a:r>
            <a:endParaRPr lang="en-US"/>
          </a:p>
          <a:p>
            <a:pPr marL="971550" lvl="1" indent="-514350">
              <a:buClr>
                <a:srgbClr val="227532"/>
              </a:buClr>
              <a:buFont typeface="+mj-lt"/>
              <a:buAutoNum type="arabicPeriod"/>
            </a:pPr>
            <a:r>
              <a:rPr lang="en-US">
                <a:latin typeface="Arial"/>
                <a:cs typeface="Arial"/>
              </a:rPr>
              <a:t>Children </a:t>
            </a:r>
            <a:r>
              <a:rPr lang="en-US" b="1">
                <a:solidFill>
                  <a:schemeClr val="accent5">
                    <a:lumMod val="75000"/>
                  </a:schemeClr>
                </a:solidFill>
                <a:latin typeface="Arial"/>
                <a:cs typeface="Arial"/>
              </a:rPr>
              <a:t>acquire and use knowledge and skills</a:t>
            </a:r>
            <a:r>
              <a:rPr lang="en-US">
                <a:solidFill>
                  <a:schemeClr val="accent5">
                    <a:lumMod val="75000"/>
                  </a:schemeClr>
                </a:solidFill>
                <a:latin typeface="Arial"/>
                <a:cs typeface="Arial"/>
              </a:rPr>
              <a:t> </a:t>
            </a:r>
            <a:r>
              <a:rPr lang="en-US">
                <a:latin typeface="Arial"/>
                <a:cs typeface="Arial"/>
              </a:rPr>
              <a:t>(including early language/communication)</a:t>
            </a:r>
            <a:endParaRPr lang="en-US"/>
          </a:p>
          <a:p>
            <a:pPr marL="971550" lvl="1" indent="-514350">
              <a:buClr>
                <a:srgbClr val="227532"/>
              </a:buClr>
              <a:buFont typeface="+mj-lt"/>
              <a:buAutoNum type="arabicPeriod"/>
            </a:pPr>
            <a:r>
              <a:rPr lang="en-US">
                <a:latin typeface="Arial"/>
                <a:cs typeface="Arial"/>
              </a:rPr>
              <a:t>Children</a:t>
            </a:r>
            <a:r>
              <a:rPr lang="en-US">
                <a:solidFill>
                  <a:schemeClr val="accent5">
                    <a:lumMod val="75000"/>
                  </a:schemeClr>
                </a:solidFill>
                <a:latin typeface="Arial"/>
                <a:cs typeface="Arial"/>
              </a:rPr>
              <a:t> </a:t>
            </a:r>
            <a:r>
              <a:rPr lang="en-US" b="1">
                <a:solidFill>
                  <a:schemeClr val="accent5">
                    <a:lumMod val="75000"/>
                  </a:schemeClr>
                </a:solidFill>
                <a:latin typeface="Arial"/>
                <a:cs typeface="Arial"/>
              </a:rPr>
              <a:t>use appropriate behaviors to meet their needs </a:t>
            </a:r>
            <a:endParaRPr lang="en-US" b="1">
              <a:solidFill>
                <a:schemeClr val="accent5">
                  <a:lumMod val="75000"/>
                </a:schemeClr>
              </a:solidFill>
            </a:endParaRPr>
          </a:p>
        </p:txBody>
      </p:sp>
      <p:sp>
        <p:nvSpPr>
          <p:cNvPr id="5" name="Title 4">
            <a:extLst>
              <a:ext uri="{FF2B5EF4-FFF2-40B4-BE49-F238E27FC236}">
                <a16:creationId xmlns:a16="http://schemas.microsoft.com/office/drawing/2014/main" id="{01193CC1-9692-3D71-A484-CC2DE9F023B6}"/>
              </a:ext>
            </a:extLst>
          </p:cNvPr>
          <p:cNvSpPr>
            <a:spLocks noGrp="1"/>
          </p:cNvSpPr>
          <p:nvPr>
            <p:ph type="title"/>
          </p:nvPr>
        </p:nvSpPr>
        <p:spPr>
          <a:xfrm>
            <a:off x="6690918" y="237612"/>
            <a:ext cx="5398302" cy="914400"/>
          </a:xfrm>
        </p:spPr>
        <p:txBody>
          <a:bodyPr/>
          <a:lstStyle/>
          <a:p>
            <a:r>
              <a:rPr lang="en-US"/>
              <a:t>Summary Statements</a:t>
            </a:r>
          </a:p>
        </p:txBody>
      </p:sp>
      <p:sp>
        <p:nvSpPr>
          <p:cNvPr id="4" name="Content Placeholder 3">
            <a:extLst>
              <a:ext uri="{FF2B5EF4-FFF2-40B4-BE49-F238E27FC236}">
                <a16:creationId xmlns:a16="http://schemas.microsoft.com/office/drawing/2014/main" id="{8DD06916-3587-E174-BF1E-5410D8FD2CF2}"/>
              </a:ext>
            </a:extLst>
          </p:cNvPr>
          <p:cNvSpPr>
            <a:spLocks noGrp="1"/>
          </p:cNvSpPr>
          <p:nvPr>
            <p:ph idx="1"/>
          </p:nvPr>
        </p:nvSpPr>
        <p:spPr>
          <a:xfrm>
            <a:off x="7231053" y="936123"/>
            <a:ext cx="4613617" cy="3554516"/>
          </a:xfrm>
        </p:spPr>
        <p:txBody>
          <a:bodyPr>
            <a:noAutofit/>
          </a:bodyPr>
          <a:lstStyle/>
          <a:p>
            <a:pPr marL="514350" indent="-514350">
              <a:buClr>
                <a:srgbClr val="227532"/>
              </a:buClr>
              <a:buAutoNum type="arabicPeriod"/>
            </a:pPr>
            <a:r>
              <a:rPr lang="en-US"/>
              <a:t>Of those children who entered or exited the program below age expectations in each outcome, the percent who </a:t>
            </a:r>
            <a:r>
              <a:rPr lang="en-US" b="1">
                <a:solidFill>
                  <a:schemeClr val="accent5">
                    <a:lumMod val="75000"/>
                  </a:schemeClr>
                </a:solidFill>
              </a:rPr>
              <a:t>substantially increased their rate of growth </a:t>
            </a:r>
            <a:r>
              <a:rPr lang="en-US"/>
              <a:t>by program exit </a:t>
            </a:r>
          </a:p>
          <a:p>
            <a:pPr marL="514350" indent="-514350">
              <a:buClr>
                <a:srgbClr val="227532"/>
              </a:buClr>
              <a:buFont typeface="Arial" panose="020B0604020202020204" pitchFamily="34" charset="0"/>
              <a:buAutoNum type="arabicPeriod"/>
            </a:pPr>
            <a:r>
              <a:rPr lang="en-US"/>
              <a:t>The percent of children who were </a:t>
            </a:r>
            <a:r>
              <a:rPr lang="en-US" b="1">
                <a:solidFill>
                  <a:schemeClr val="accent5">
                    <a:lumMod val="75000"/>
                  </a:schemeClr>
                </a:solidFill>
              </a:rPr>
              <a:t>functioning within age expectations</a:t>
            </a:r>
            <a:r>
              <a:rPr lang="en-US">
                <a:solidFill>
                  <a:schemeClr val="accent5">
                    <a:lumMod val="75000"/>
                  </a:schemeClr>
                </a:solidFill>
              </a:rPr>
              <a:t> </a:t>
            </a:r>
            <a:r>
              <a:rPr lang="en-US"/>
              <a:t>in each outcome by program exit </a:t>
            </a:r>
            <a:endParaRPr lang="en-US">
              <a:solidFill>
                <a:srgbClr val="982C78"/>
              </a:solidFill>
            </a:endParaRPr>
          </a:p>
        </p:txBody>
      </p:sp>
      <p:pic>
        <p:nvPicPr>
          <p:cNvPr id="15" name="Picture 14" descr="&quot; &quot;">
            <a:extLst>
              <a:ext uri="{FF2B5EF4-FFF2-40B4-BE49-F238E27FC236}">
                <a16:creationId xmlns:a16="http://schemas.microsoft.com/office/drawing/2014/main" id="{63C9CA82-6099-0988-0D24-F987EA15BF25}"/>
              </a:ext>
            </a:extLst>
          </p:cNvPr>
          <p:cNvPicPr>
            <a:picLocks noChangeAspect="1"/>
          </p:cNvPicPr>
          <p:nvPr/>
        </p:nvPicPr>
        <p:blipFill>
          <a:blip r:embed="rId3"/>
          <a:stretch>
            <a:fillRect/>
          </a:stretch>
        </p:blipFill>
        <p:spPr>
          <a:xfrm>
            <a:off x="5066599" y="2145625"/>
            <a:ext cx="2058802" cy="20588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2687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10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EA4372-CCB1-50EA-A790-1F312A7C789C}"/>
              </a:ext>
            </a:extLst>
          </p:cNvPr>
          <p:cNvSpPr>
            <a:spLocks noGrp="1"/>
          </p:cNvSpPr>
          <p:nvPr>
            <p:ph type="sldNum" sz="quarter" idx="4"/>
          </p:nvPr>
        </p:nvSpPr>
        <p:spPr/>
        <p:txBody>
          <a:bodyPr/>
          <a:lstStyle/>
          <a:p>
            <a:fld id="{8FF8BE51-C3B0-9B4F-9A06-4F809A9A7941}" type="slidenum">
              <a:rPr lang="en-US" smtClean="0"/>
              <a:pPr/>
              <a:t>12</a:t>
            </a:fld>
            <a:endParaRPr lang="en-US"/>
          </a:p>
        </p:txBody>
      </p:sp>
      <p:sp>
        <p:nvSpPr>
          <p:cNvPr id="5" name="Title 4">
            <a:extLst>
              <a:ext uri="{FF2B5EF4-FFF2-40B4-BE49-F238E27FC236}">
                <a16:creationId xmlns:a16="http://schemas.microsoft.com/office/drawing/2014/main" id="{32239844-9A8C-60A9-4A84-E556CF17D39F}"/>
              </a:ext>
            </a:extLst>
          </p:cNvPr>
          <p:cNvSpPr>
            <a:spLocks noGrp="1"/>
          </p:cNvSpPr>
          <p:nvPr>
            <p:ph type="title"/>
          </p:nvPr>
        </p:nvSpPr>
        <p:spPr/>
        <p:txBody>
          <a:bodyPr>
            <a:normAutofit/>
          </a:bodyPr>
          <a:lstStyle/>
          <a:p>
            <a:r>
              <a:rPr lang="en-US"/>
              <a:t>Disaggregating Child Outcomes Data: 1st Level</a:t>
            </a:r>
          </a:p>
        </p:txBody>
      </p:sp>
      <p:graphicFrame>
        <p:nvGraphicFramePr>
          <p:cNvPr id="6" name="Content Placeholder 4" descr="Chart showing child outcomes data completeness by race. Completeness is at 96% for White, 72% for Black or African American, 76% for Asian, 40% for Native Hawaiian or Pacific Islander, and 76% for two or more races.">
            <a:extLst>
              <a:ext uri="{FF2B5EF4-FFF2-40B4-BE49-F238E27FC236}">
                <a16:creationId xmlns:a16="http://schemas.microsoft.com/office/drawing/2014/main" id="{14DB7995-7385-EE90-C092-0FA8DAD08880}"/>
              </a:ext>
            </a:extLst>
          </p:cNvPr>
          <p:cNvGraphicFramePr>
            <a:graphicFrameLocks noGrp="1"/>
          </p:cNvGraphicFramePr>
          <p:nvPr>
            <p:ph idx="1"/>
            <p:extLst>
              <p:ext uri="{D42A27DB-BD31-4B8C-83A1-F6EECF244321}">
                <p14:modId xmlns:p14="http://schemas.microsoft.com/office/powerpoint/2010/main" val="4253907013"/>
              </p:ext>
            </p:extLst>
          </p:nvPr>
        </p:nvGraphicFramePr>
        <p:xfrm>
          <a:off x="1783524" y="1792585"/>
          <a:ext cx="8614064" cy="1937881"/>
        </p:xfrm>
        <a:graphic>
          <a:graphicData uri="http://schemas.openxmlformats.org/drawingml/2006/table">
            <a:tbl>
              <a:tblPr firstRow="1" firstCol="1" bandRow="1">
                <a:tableStyleId>{912C8C85-51F0-491E-9774-3900AFEF0FD7}</a:tableStyleId>
              </a:tblPr>
              <a:tblGrid>
                <a:gridCol w="8614064">
                  <a:extLst>
                    <a:ext uri="{9D8B030D-6E8A-4147-A177-3AD203B41FA5}">
                      <a16:colId xmlns:a16="http://schemas.microsoft.com/office/drawing/2014/main" val="1898055998"/>
                    </a:ext>
                  </a:extLst>
                </a:gridCol>
              </a:tblGrid>
              <a:tr h="558699">
                <a:tc>
                  <a:txBody>
                    <a:bodyPr/>
                    <a:lstStyle/>
                    <a:p>
                      <a:pPr marL="0" marR="0" algn="ctr">
                        <a:lnSpc>
                          <a:spcPct val="107000"/>
                        </a:lnSpc>
                        <a:spcBef>
                          <a:spcPts val="0"/>
                        </a:spcBef>
                        <a:spcAft>
                          <a:spcPts val="0"/>
                        </a:spcAft>
                      </a:pPr>
                      <a:r>
                        <a:rPr lang="en-US" sz="2400">
                          <a:effectLst/>
                        </a:rPr>
                        <a:t>Outcome 1 (Positive Social-Emotional Skills): </a:t>
                      </a:r>
                    </a:p>
                    <a:p>
                      <a:pPr marL="0" marR="0" algn="ctr">
                        <a:lnSpc>
                          <a:spcPct val="107000"/>
                        </a:lnSpc>
                        <a:spcBef>
                          <a:spcPts val="0"/>
                        </a:spcBef>
                        <a:spcAft>
                          <a:spcPts val="0"/>
                        </a:spcAft>
                      </a:pPr>
                      <a:r>
                        <a:rPr lang="en-US" sz="2400">
                          <a:effectLst/>
                        </a:rPr>
                        <a:t>Summary Statement 1 (Greater Than Expected Growth)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5577743"/>
                  </a:ext>
                </a:extLst>
              </a:tr>
              <a:tr h="560748">
                <a:tc>
                  <a:txBody>
                    <a:bodyPr/>
                    <a:lstStyle/>
                    <a:p>
                      <a:pPr marL="0" marR="0" algn="ctr">
                        <a:lnSpc>
                          <a:spcPct val="107000"/>
                        </a:lnSpc>
                        <a:spcBef>
                          <a:spcPts val="0"/>
                        </a:spcBef>
                        <a:spcAft>
                          <a:spcPts val="0"/>
                        </a:spcAft>
                      </a:pPr>
                      <a:r>
                        <a:rPr lang="en-US" sz="2400">
                          <a:effectLst/>
                          <a:latin typeface="+mj-lt"/>
                          <a:ea typeface="Calibri" panose="020F0502020204030204" pitchFamily="34" charset="0"/>
                          <a:cs typeface="Times New Roman" panose="02020603050405020304" pitchFamily="18" charset="0"/>
                        </a:rPr>
                        <a:t>State Overall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09665471"/>
                  </a:ext>
                </a:extLst>
              </a:tr>
              <a:tr h="614117">
                <a:tc>
                  <a:txBody>
                    <a:bodyPr/>
                    <a:lstStyle/>
                    <a:p>
                      <a:pPr marL="0" marR="0" algn="ctr">
                        <a:lnSpc>
                          <a:spcPct val="107000"/>
                        </a:lnSpc>
                        <a:spcBef>
                          <a:spcPts val="0"/>
                        </a:spcBef>
                        <a:spcAft>
                          <a:spcPts val="0"/>
                        </a:spcAft>
                      </a:pPr>
                      <a:r>
                        <a:rPr lang="en-US" sz="2400" b="0">
                          <a:effectLst/>
                          <a:latin typeface="+mj-lt"/>
                          <a:ea typeface="Calibri" panose="020F0502020204030204" pitchFamily="34" charset="0"/>
                          <a:cs typeface="Arabic Typesetting" panose="020F0502020204030204" pitchFamily="66" charset="-78"/>
                        </a:rPr>
                        <a:t>55%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4493130"/>
                  </a:ext>
                </a:extLst>
              </a:tr>
            </a:tbl>
          </a:graphicData>
        </a:graphic>
      </p:graphicFrame>
    </p:spTree>
    <p:extLst>
      <p:ext uri="{BB962C8B-B14F-4D97-AF65-F5344CB8AC3E}">
        <p14:creationId xmlns:p14="http://schemas.microsoft.com/office/powerpoint/2010/main" val="3230042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F2DA4F-030A-2341-B9A7-192D423D1711}"/>
              </a:ext>
            </a:extLst>
          </p:cNvPr>
          <p:cNvSpPr>
            <a:spLocks noGrp="1"/>
          </p:cNvSpPr>
          <p:nvPr>
            <p:ph type="sldNum" sz="quarter" idx="4"/>
          </p:nvPr>
        </p:nvSpPr>
        <p:spPr/>
        <p:txBody>
          <a:bodyPr/>
          <a:lstStyle/>
          <a:p>
            <a:fld id="{8FF8BE51-C3B0-9B4F-9A06-4F809A9A7941}" type="slidenum">
              <a:rPr lang="en-US" smtClean="0"/>
              <a:pPr/>
              <a:t>13</a:t>
            </a:fld>
            <a:endParaRPr lang="en-US"/>
          </a:p>
        </p:txBody>
      </p:sp>
      <p:sp>
        <p:nvSpPr>
          <p:cNvPr id="5" name="Title 4">
            <a:extLst>
              <a:ext uri="{FF2B5EF4-FFF2-40B4-BE49-F238E27FC236}">
                <a16:creationId xmlns:a16="http://schemas.microsoft.com/office/drawing/2014/main" id="{38A6DB92-747E-EF09-6AD6-C7F9DC528CDF}"/>
              </a:ext>
            </a:extLst>
          </p:cNvPr>
          <p:cNvSpPr>
            <a:spLocks noGrp="1"/>
          </p:cNvSpPr>
          <p:nvPr>
            <p:ph type="title"/>
          </p:nvPr>
        </p:nvSpPr>
        <p:spPr/>
        <p:txBody>
          <a:bodyPr/>
          <a:lstStyle/>
          <a:p>
            <a:r>
              <a:rPr lang="en-US"/>
              <a:t>Disaggregating Child Outcomes Data: 2nd Level</a:t>
            </a:r>
          </a:p>
        </p:txBody>
      </p:sp>
      <p:graphicFrame>
        <p:nvGraphicFramePr>
          <p:cNvPr id="6" name="Content Placeholder 4" descr="Chart showing child outcomes data completeness by race. Completeness is at 96% for White, 72% for Black or African American, 76% for Asian, 40% for Native Hawaiian or Pacific Islander, and 76% for two or more races.">
            <a:extLst>
              <a:ext uri="{FF2B5EF4-FFF2-40B4-BE49-F238E27FC236}">
                <a16:creationId xmlns:a16="http://schemas.microsoft.com/office/drawing/2014/main" id="{DFC88B5E-9180-735C-CD27-95ACF0C3FC55}"/>
              </a:ext>
            </a:extLst>
          </p:cNvPr>
          <p:cNvGraphicFramePr>
            <a:graphicFrameLocks noGrp="1"/>
          </p:cNvGraphicFramePr>
          <p:nvPr>
            <p:ph idx="1"/>
            <p:extLst>
              <p:ext uri="{D42A27DB-BD31-4B8C-83A1-F6EECF244321}">
                <p14:modId xmlns:p14="http://schemas.microsoft.com/office/powerpoint/2010/main" val="3344948255"/>
              </p:ext>
            </p:extLst>
          </p:nvPr>
        </p:nvGraphicFramePr>
        <p:xfrm>
          <a:off x="931587" y="1660926"/>
          <a:ext cx="10317937" cy="2402972"/>
        </p:xfrm>
        <a:graphic>
          <a:graphicData uri="http://schemas.openxmlformats.org/drawingml/2006/table">
            <a:tbl>
              <a:tblPr firstRow="1" firstCol="1" bandRow="1">
                <a:tableStyleId>{912C8C85-51F0-491E-9774-3900AFEF0FD7}</a:tableStyleId>
              </a:tblPr>
              <a:tblGrid>
                <a:gridCol w="2036383">
                  <a:extLst>
                    <a:ext uri="{9D8B030D-6E8A-4147-A177-3AD203B41FA5}">
                      <a16:colId xmlns:a16="http://schemas.microsoft.com/office/drawing/2014/main" val="1898055998"/>
                    </a:ext>
                  </a:extLst>
                </a:gridCol>
                <a:gridCol w="1163782">
                  <a:extLst>
                    <a:ext uri="{9D8B030D-6E8A-4147-A177-3AD203B41FA5}">
                      <a16:colId xmlns:a16="http://schemas.microsoft.com/office/drawing/2014/main" val="4265755516"/>
                    </a:ext>
                  </a:extLst>
                </a:gridCol>
                <a:gridCol w="2088573">
                  <a:extLst>
                    <a:ext uri="{9D8B030D-6E8A-4147-A177-3AD203B41FA5}">
                      <a16:colId xmlns:a16="http://schemas.microsoft.com/office/drawing/2014/main" val="3464448380"/>
                    </a:ext>
                  </a:extLst>
                </a:gridCol>
                <a:gridCol w="2393295">
                  <a:extLst>
                    <a:ext uri="{9D8B030D-6E8A-4147-A177-3AD203B41FA5}">
                      <a16:colId xmlns:a16="http://schemas.microsoft.com/office/drawing/2014/main" val="1612437253"/>
                    </a:ext>
                  </a:extLst>
                </a:gridCol>
                <a:gridCol w="1480303">
                  <a:extLst>
                    <a:ext uri="{9D8B030D-6E8A-4147-A177-3AD203B41FA5}">
                      <a16:colId xmlns:a16="http://schemas.microsoft.com/office/drawing/2014/main" val="311670068"/>
                    </a:ext>
                  </a:extLst>
                </a:gridCol>
                <a:gridCol w="1155601">
                  <a:extLst>
                    <a:ext uri="{9D8B030D-6E8A-4147-A177-3AD203B41FA5}">
                      <a16:colId xmlns:a16="http://schemas.microsoft.com/office/drawing/2014/main" val="3457262870"/>
                    </a:ext>
                  </a:extLst>
                </a:gridCol>
              </a:tblGrid>
              <a:tr h="558699">
                <a:tc gridSpan="6">
                  <a:txBody>
                    <a:bodyPr/>
                    <a:lstStyle/>
                    <a:p>
                      <a:pPr marL="0" marR="0" algn="ctr">
                        <a:lnSpc>
                          <a:spcPct val="107000"/>
                        </a:lnSpc>
                        <a:spcBef>
                          <a:spcPts val="0"/>
                        </a:spcBef>
                        <a:spcAft>
                          <a:spcPts val="0"/>
                        </a:spcAft>
                      </a:pPr>
                      <a:r>
                        <a:rPr lang="en-US" sz="2000">
                          <a:effectLst/>
                        </a:rPr>
                        <a:t>Outcome 1 (Positive Social-Emotional Skills): </a:t>
                      </a:r>
                    </a:p>
                    <a:p>
                      <a:pPr marL="0" marR="0" algn="ctr">
                        <a:lnSpc>
                          <a:spcPct val="107000"/>
                        </a:lnSpc>
                        <a:spcBef>
                          <a:spcPts val="0"/>
                        </a:spcBef>
                        <a:spcAft>
                          <a:spcPts val="0"/>
                        </a:spcAft>
                      </a:pPr>
                      <a:r>
                        <a:rPr lang="en-US" sz="2000">
                          <a:effectLst/>
                        </a:rPr>
                        <a:t>Summary Statement 1 (Greater Than Expected Growth)</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25577743"/>
                  </a:ext>
                </a:extLst>
              </a:tr>
              <a:tr h="1153029">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2000" b="1">
                          <a:effectLst/>
                          <a:latin typeface="+mj-lt"/>
                        </a:rPr>
                        <a:t>American Indian or Alaska Native</a:t>
                      </a:r>
                      <a:endParaRPr lang="en-US" sz="2000" b="1">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1">
                          <a:effectLst/>
                          <a:latin typeface="+mj-lt"/>
                        </a:rPr>
                        <a:t>Asian</a:t>
                      </a:r>
                      <a:endParaRPr lang="en-US" sz="2000" b="1">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1">
                          <a:effectLst/>
                          <a:latin typeface="+mj-lt"/>
                        </a:rPr>
                        <a:t>Black or African American</a:t>
                      </a:r>
                      <a:endParaRPr lang="en-US" sz="2000" b="1">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1">
                          <a:effectLst/>
                          <a:latin typeface="+mj-lt"/>
                        </a:rPr>
                        <a:t>Native Hawaiian or Other Pacific Islander</a:t>
                      </a:r>
                      <a:endParaRPr lang="en-US" sz="2000" b="1">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2000" b="1">
                          <a:effectLst/>
                          <a:latin typeface="+mj-lt"/>
                        </a:rPr>
                        <a:t>Two or More Races</a:t>
                      </a:r>
                      <a:endParaRPr lang="en-US" sz="2000" b="1">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1">
                          <a:effectLst/>
                          <a:latin typeface="+mj-lt"/>
                          <a:ea typeface="Calibri" panose="020F0502020204030204" pitchFamily="34" charset="0"/>
                          <a:cs typeface="Times New Roman" panose="02020603050405020304" pitchFamily="18" charset="0"/>
                        </a:rPr>
                        <a:t>White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09665471"/>
                  </a:ext>
                </a:extLst>
              </a:tr>
              <a:tr h="614117">
                <a:tc>
                  <a:txBody>
                    <a:bodyPr/>
                    <a:lstStyle/>
                    <a:p>
                      <a:pPr marL="0" marR="0" algn="ctr">
                        <a:lnSpc>
                          <a:spcPct val="107000"/>
                        </a:lnSpc>
                        <a:spcBef>
                          <a:spcPts val="0"/>
                        </a:spcBef>
                        <a:spcAft>
                          <a:spcPts val="0"/>
                        </a:spcAft>
                      </a:pPr>
                      <a:r>
                        <a:rPr lang="en-US" sz="2000" b="0">
                          <a:effectLst/>
                          <a:latin typeface="+mj-lt"/>
                          <a:ea typeface="Calibri" panose="020F0502020204030204" pitchFamily="34" charset="0"/>
                          <a:cs typeface="Times New Roman" panose="02020603050405020304" pitchFamily="18" charset="0"/>
                        </a:rPr>
                        <a:t>48%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0">
                          <a:effectLst/>
                          <a:latin typeface="+mj-lt"/>
                          <a:ea typeface="Calibri" panose="020F0502020204030204" pitchFamily="34" charset="0"/>
                          <a:cs typeface="Times New Roman" panose="02020603050405020304" pitchFamily="18" charset="0"/>
                        </a:rPr>
                        <a:t>61%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0">
                          <a:effectLst/>
                          <a:latin typeface="+mj-lt"/>
                          <a:ea typeface="Calibri" panose="020F0502020204030204" pitchFamily="34" charset="0"/>
                          <a:cs typeface="Times New Roman" panose="02020603050405020304" pitchFamily="18" charset="0"/>
                        </a:rPr>
                        <a:t>51%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0">
                          <a:effectLst/>
                          <a:latin typeface="+mj-lt"/>
                          <a:ea typeface="Calibri" panose="020F0502020204030204" pitchFamily="34" charset="0"/>
                          <a:cs typeface="Times New Roman" panose="02020603050405020304" pitchFamily="18" charset="0"/>
                        </a:rPr>
                        <a:t>49%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0">
                          <a:effectLst/>
                          <a:latin typeface="+mj-lt"/>
                          <a:ea typeface="Calibri" panose="020F0502020204030204" pitchFamily="34" charset="0"/>
                          <a:cs typeface="Times New Roman" panose="02020603050405020304" pitchFamily="18" charset="0"/>
                        </a:rPr>
                        <a:t>54%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0">
                          <a:effectLst/>
                          <a:latin typeface="+mj-lt"/>
                          <a:ea typeface="Calibri" panose="020F0502020204030204" pitchFamily="34" charset="0"/>
                          <a:cs typeface="Times New Roman" panose="02020603050405020304" pitchFamily="18" charset="0"/>
                        </a:rPr>
                        <a:t>60%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4493130"/>
                  </a:ext>
                </a:extLst>
              </a:tr>
            </a:tbl>
          </a:graphicData>
        </a:graphic>
      </p:graphicFrame>
    </p:spTree>
    <p:extLst>
      <p:ext uri="{BB962C8B-B14F-4D97-AF65-F5344CB8AC3E}">
        <p14:creationId xmlns:p14="http://schemas.microsoft.com/office/powerpoint/2010/main" val="40405476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887293-F01E-085F-4208-36AC50701F06}"/>
              </a:ext>
            </a:extLst>
          </p:cNvPr>
          <p:cNvSpPr>
            <a:spLocks noGrp="1"/>
          </p:cNvSpPr>
          <p:nvPr>
            <p:ph type="sldNum" sz="quarter" idx="4"/>
          </p:nvPr>
        </p:nvSpPr>
        <p:spPr/>
        <p:txBody>
          <a:bodyPr/>
          <a:lstStyle/>
          <a:p>
            <a:fld id="{8FF8BE51-C3B0-9B4F-9A06-4F809A9A7941}" type="slidenum">
              <a:rPr lang="en-US" smtClean="0"/>
              <a:pPr/>
              <a:t>14</a:t>
            </a:fld>
            <a:endParaRPr lang="en-US"/>
          </a:p>
        </p:txBody>
      </p:sp>
      <p:sp>
        <p:nvSpPr>
          <p:cNvPr id="5" name="Title 4">
            <a:extLst>
              <a:ext uri="{FF2B5EF4-FFF2-40B4-BE49-F238E27FC236}">
                <a16:creationId xmlns:a16="http://schemas.microsoft.com/office/drawing/2014/main" id="{40A5D608-9F64-CCBB-A3B8-60F040DE83EE}"/>
              </a:ext>
            </a:extLst>
          </p:cNvPr>
          <p:cNvSpPr>
            <a:spLocks noGrp="1"/>
          </p:cNvSpPr>
          <p:nvPr>
            <p:ph type="title"/>
          </p:nvPr>
        </p:nvSpPr>
        <p:spPr/>
        <p:txBody>
          <a:bodyPr/>
          <a:lstStyle/>
          <a:p>
            <a:r>
              <a:rPr lang="en-US"/>
              <a:t>Disaggregating Child Outcomes Data: 3rd Level</a:t>
            </a:r>
          </a:p>
        </p:txBody>
      </p:sp>
      <p:graphicFrame>
        <p:nvGraphicFramePr>
          <p:cNvPr id="6" name="Content Placeholder 4" descr="Chart showing child outcomes data completeness by race. Completeness is at 96% for White, 72% for Black or African American, 76% for Asian, 40% for Native Hawaiian or Pacific Islander, and 76% for two or more races.">
            <a:extLst>
              <a:ext uri="{FF2B5EF4-FFF2-40B4-BE49-F238E27FC236}">
                <a16:creationId xmlns:a16="http://schemas.microsoft.com/office/drawing/2014/main" id="{FAD72085-B70A-FA77-3399-5C6C9AF33572}"/>
              </a:ext>
            </a:extLst>
          </p:cNvPr>
          <p:cNvGraphicFramePr>
            <a:graphicFrameLocks noGrp="1"/>
          </p:cNvGraphicFramePr>
          <p:nvPr>
            <p:ph idx="1"/>
            <p:extLst>
              <p:ext uri="{D42A27DB-BD31-4B8C-83A1-F6EECF244321}">
                <p14:modId xmlns:p14="http://schemas.microsoft.com/office/powerpoint/2010/main" val="440460858"/>
              </p:ext>
            </p:extLst>
          </p:nvPr>
        </p:nvGraphicFramePr>
        <p:xfrm>
          <a:off x="587375" y="1368425"/>
          <a:ext cx="11005458" cy="4281407"/>
        </p:xfrm>
        <a:graphic>
          <a:graphicData uri="http://schemas.openxmlformats.org/drawingml/2006/table">
            <a:tbl>
              <a:tblPr firstRow="1" firstCol="1" bandRow="1">
                <a:tableStyleId>{912C8C85-51F0-491E-9774-3900AFEF0FD7}</a:tableStyleId>
              </a:tblPr>
              <a:tblGrid>
                <a:gridCol w="1314161">
                  <a:extLst>
                    <a:ext uri="{9D8B030D-6E8A-4147-A177-3AD203B41FA5}">
                      <a16:colId xmlns:a16="http://schemas.microsoft.com/office/drawing/2014/main" val="1898055998"/>
                    </a:ext>
                  </a:extLst>
                </a:gridCol>
                <a:gridCol w="1995055">
                  <a:extLst>
                    <a:ext uri="{9D8B030D-6E8A-4147-A177-3AD203B41FA5}">
                      <a16:colId xmlns:a16="http://schemas.microsoft.com/office/drawing/2014/main" val="45467383"/>
                    </a:ext>
                  </a:extLst>
                </a:gridCol>
                <a:gridCol w="1174173">
                  <a:extLst>
                    <a:ext uri="{9D8B030D-6E8A-4147-A177-3AD203B41FA5}">
                      <a16:colId xmlns:a16="http://schemas.microsoft.com/office/drawing/2014/main" val="4265755516"/>
                    </a:ext>
                  </a:extLst>
                </a:gridCol>
                <a:gridCol w="2057400">
                  <a:extLst>
                    <a:ext uri="{9D8B030D-6E8A-4147-A177-3AD203B41FA5}">
                      <a16:colId xmlns:a16="http://schemas.microsoft.com/office/drawing/2014/main" val="3464448380"/>
                    </a:ext>
                  </a:extLst>
                </a:gridCol>
                <a:gridCol w="1867273">
                  <a:extLst>
                    <a:ext uri="{9D8B030D-6E8A-4147-A177-3AD203B41FA5}">
                      <a16:colId xmlns:a16="http://schemas.microsoft.com/office/drawing/2014/main" val="1612437253"/>
                    </a:ext>
                  </a:extLst>
                </a:gridCol>
                <a:gridCol w="1264817">
                  <a:extLst>
                    <a:ext uri="{9D8B030D-6E8A-4147-A177-3AD203B41FA5}">
                      <a16:colId xmlns:a16="http://schemas.microsoft.com/office/drawing/2014/main" val="3457262870"/>
                    </a:ext>
                  </a:extLst>
                </a:gridCol>
                <a:gridCol w="1332579">
                  <a:extLst>
                    <a:ext uri="{9D8B030D-6E8A-4147-A177-3AD203B41FA5}">
                      <a16:colId xmlns:a16="http://schemas.microsoft.com/office/drawing/2014/main" val="322554314"/>
                    </a:ext>
                  </a:extLst>
                </a:gridCol>
              </a:tblGrid>
              <a:tr h="558699">
                <a:tc gridSpan="7">
                  <a:txBody>
                    <a:bodyPr/>
                    <a:lstStyle/>
                    <a:p>
                      <a:pPr marL="0" marR="0" algn="ctr">
                        <a:lnSpc>
                          <a:spcPct val="107000"/>
                        </a:lnSpc>
                        <a:spcBef>
                          <a:spcPts val="0"/>
                        </a:spcBef>
                        <a:spcAft>
                          <a:spcPts val="0"/>
                        </a:spcAft>
                      </a:pPr>
                      <a:r>
                        <a:rPr lang="en-US" sz="2000">
                          <a:effectLst/>
                        </a:rPr>
                        <a:t>Outcome 1 (Positive Social-Emotional Skills): </a:t>
                      </a:r>
                    </a:p>
                    <a:p>
                      <a:pPr marL="0" marR="0" algn="ctr">
                        <a:lnSpc>
                          <a:spcPct val="107000"/>
                        </a:lnSpc>
                        <a:spcBef>
                          <a:spcPts val="0"/>
                        </a:spcBef>
                        <a:spcAft>
                          <a:spcPts val="0"/>
                        </a:spcAft>
                      </a:pPr>
                      <a:r>
                        <a:rPr lang="en-US" sz="2000">
                          <a:effectLst/>
                        </a:rPr>
                        <a:t>Summary Statement 1 (Greater Than Expected Growth)</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25577743"/>
                  </a:ext>
                </a:extLst>
              </a:tr>
              <a:tr h="1732488">
                <a:tc>
                  <a:txBody>
                    <a:bodyPr/>
                    <a:lstStyle/>
                    <a:p>
                      <a:pPr marL="0" marR="0">
                        <a:lnSpc>
                          <a:spcPct val="107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1">
                          <a:effectLst/>
                        </a:rPr>
                        <a:t>American Indian or Alaska Native</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1">
                          <a:effectLst/>
                        </a:rPr>
                        <a:t>Asian</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1">
                          <a:effectLst/>
                        </a:rPr>
                        <a:t>Black or African American</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1">
                          <a:effectLst/>
                        </a:rPr>
                        <a:t>Native Hawaiian or Other Pacific Islander</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1">
                          <a:effectLst/>
                        </a:rPr>
                        <a:t>Two or More Races</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1">
                          <a:effectLst/>
                        </a:rPr>
                        <a:t>White</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09665471"/>
                  </a:ext>
                </a:extLst>
              </a:tr>
              <a:tr h="614117">
                <a:tc>
                  <a:txBody>
                    <a:bodyPr/>
                    <a:lstStyle/>
                    <a:p>
                      <a:pPr marL="0" marR="0">
                        <a:lnSpc>
                          <a:spcPct val="107000"/>
                        </a:lnSpc>
                        <a:spcBef>
                          <a:spcPts val="0"/>
                        </a:spcBef>
                        <a:spcAft>
                          <a:spcPts val="0"/>
                        </a:spcAft>
                      </a:pPr>
                      <a:r>
                        <a:rPr lang="en-US" sz="1800">
                          <a:effectLst/>
                        </a:rPr>
                        <a:t>Region 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mj-lt"/>
                          <a:ea typeface="Calibri" panose="020F0502020204030204" pitchFamily="34" charset="0"/>
                          <a:cs typeface="Times New Roman" panose="02020603050405020304" pitchFamily="18" charset="0"/>
                        </a:rPr>
                        <a:t>60%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mj-lt"/>
                          <a:ea typeface="Calibri" panose="020F0502020204030204" pitchFamily="34" charset="0"/>
                          <a:cs typeface="Times New Roman" panose="02020603050405020304" pitchFamily="18" charset="0"/>
                        </a:rPr>
                        <a:t>65%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mj-lt"/>
                          <a:ea typeface="Calibri" panose="020F0502020204030204" pitchFamily="34" charset="0"/>
                          <a:cs typeface="Times New Roman" panose="02020603050405020304" pitchFamily="18" charset="0"/>
                        </a:rPr>
                        <a:t>52%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mj-lt"/>
                          <a:ea typeface="Calibri" panose="020F0502020204030204" pitchFamily="34" charset="0"/>
                          <a:cs typeface="Times New Roman" panose="02020603050405020304" pitchFamily="18" charset="0"/>
                        </a:rPr>
                        <a:t>50%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mj-lt"/>
                          <a:ea typeface="Calibri" panose="020F0502020204030204" pitchFamily="34" charset="0"/>
                          <a:cs typeface="Times New Roman" panose="02020603050405020304" pitchFamily="18" charset="0"/>
                        </a:rPr>
                        <a:t>59%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mj-lt"/>
                          <a:ea typeface="Calibri" panose="020F0502020204030204" pitchFamily="34" charset="0"/>
                          <a:cs typeface="Times New Roman" panose="02020603050405020304" pitchFamily="18" charset="0"/>
                        </a:rPr>
                        <a:t>60%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4493130"/>
                  </a:ext>
                </a:extLst>
              </a:tr>
              <a:tr h="649488">
                <a:tc>
                  <a:txBody>
                    <a:bodyPr/>
                    <a:lstStyle/>
                    <a:p>
                      <a:pPr marL="0" marR="0">
                        <a:lnSpc>
                          <a:spcPct val="107000"/>
                        </a:lnSpc>
                        <a:spcBef>
                          <a:spcPts val="0"/>
                        </a:spcBef>
                        <a:spcAft>
                          <a:spcPts val="0"/>
                        </a:spcAft>
                      </a:pPr>
                      <a:r>
                        <a:rPr lang="en-US" sz="1800">
                          <a:effectLst/>
                        </a:rPr>
                        <a:t>Region B</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0">
                          <a:effectLst/>
                          <a:latin typeface="+mj-lt"/>
                          <a:ea typeface="Calibri" panose="020F0502020204030204" pitchFamily="34" charset="0"/>
                          <a:cs typeface="Times New Roman" panose="02020603050405020304" pitchFamily="18" charset="0"/>
                        </a:rPr>
                        <a:t>42%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mj-lt"/>
                          <a:ea typeface="Calibri" panose="020F0502020204030204" pitchFamily="34" charset="0"/>
                          <a:cs typeface="Times New Roman" panose="02020603050405020304" pitchFamily="18" charset="0"/>
                        </a:rPr>
                        <a:t>59%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mj-lt"/>
                          <a:ea typeface="Calibri" panose="020F0502020204030204" pitchFamily="34" charset="0"/>
                          <a:cs typeface="Times New Roman" panose="02020603050405020304" pitchFamily="18" charset="0"/>
                        </a:rPr>
                        <a:t>51%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mj-lt"/>
                          <a:ea typeface="Calibri" panose="020F0502020204030204" pitchFamily="34" charset="0"/>
                          <a:cs typeface="Times New Roman" panose="02020603050405020304" pitchFamily="18" charset="0"/>
                        </a:rPr>
                        <a:t>52%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mj-lt"/>
                          <a:ea typeface="Calibri" panose="020F0502020204030204" pitchFamily="34" charset="0"/>
                          <a:cs typeface="Times New Roman" panose="02020603050405020304" pitchFamily="18" charset="0"/>
                        </a:rPr>
                        <a:t>54%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mj-lt"/>
                          <a:ea typeface="Calibri" panose="020F0502020204030204" pitchFamily="34" charset="0"/>
                          <a:cs typeface="Times New Roman" panose="02020603050405020304" pitchFamily="18" charset="0"/>
                        </a:rPr>
                        <a:t>61%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5027803"/>
                  </a:ext>
                </a:extLst>
              </a:tr>
              <a:tr h="649488">
                <a:tc>
                  <a:txBody>
                    <a:bodyPr/>
                    <a:lstStyle/>
                    <a:p>
                      <a:pPr marL="0" marR="0">
                        <a:lnSpc>
                          <a:spcPct val="107000"/>
                        </a:lnSpc>
                        <a:spcBef>
                          <a:spcPts val="0"/>
                        </a:spcBef>
                        <a:spcAft>
                          <a:spcPts val="0"/>
                        </a:spcAft>
                      </a:pPr>
                      <a:r>
                        <a:rPr lang="en-US" sz="1800">
                          <a:effectLst/>
                        </a:rPr>
                        <a:t>Region C</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0">
                          <a:effectLst/>
                          <a:latin typeface="+mj-lt"/>
                          <a:ea typeface="Calibri" panose="020F0502020204030204" pitchFamily="34" charset="0"/>
                          <a:cs typeface="Times New Roman" panose="02020603050405020304" pitchFamily="18" charset="0"/>
                        </a:rPr>
                        <a:t>44%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0">
                          <a:effectLst/>
                          <a:latin typeface="+mj-lt"/>
                          <a:ea typeface="Calibri" panose="020F0502020204030204" pitchFamily="34" charset="0"/>
                          <a:cs typeface="Times New Roman" panose="02020603050405020304" pitchFamily="18" charset="0"/>
                        </a:rPr>
                        <a:t>62%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0">
                          <a:effectLst/>
                          <a:latin typeface="+mj-lt"/>
                          <a:ea typeface="Calibri" panose="020F0502020204030204" pitchFamily="34" charset="0"/>
                          <a:cs typeface="Times New Roman" panose="02020603050405020304" pitchFamily="18" charset="0"/>
                        </a:rPr>
                        <a:t>54%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0">
                          <a:effectLst/>
                          <a:latin typeface="+mj-lt"/>
                          <a:ea typeface="Calibri" panose="020F0502020204030204" pitchFamily="34" charset="0"/>
                          <a:cs typeface="Times New Roman" panose="02020603050405020304" pitchFamily="18" charset="0"/>
                        </a:rPr>
                        <a:t>47%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0">
                          <a:effectLst/>
                          <a:latin typeface="+mj-lt"/>
                          <a:ea typeface="Calibri" panose="020F0502020204030204" pitchFamily="34" charset="0"/>
                          <a:cs typeface="Times New Roman" panose="02020603050405020304" pitchFamily="18" charset="0"/>
                        </a:rPr>
                        <a:t>50%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0">
                          <a:effectLst/>
                          <a:latin typeface="+mj-lt"/>
                          <a:ea typeface="Calibri" panose="020F0502020204030204" pitchFamily="34" charset="0"/>
                          <a:cs typeface="Times New Roman" panose="02020603050405020304" pitchFamily="18" charset="0"/>
                        </a:rPr>
                        <a:t>58%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4088957"/>
                  </a:ext>
                </a:extLst>
              </a:tr>
            </a:tbl>
          </a:graphicData>
        </a:graphic>
      </p:graphicFrame>
    </p:spTree>
    <p:extLst>
      <p:ext uri="{BB962C8B-B14F-4D97-AF65-F5344CB8AC3E}">
        <p14:creationId xmlns:p14="http://schemas.microsoft.com/office/powerpoint/2010/main" val="1397534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87A146-93E2-2192-6B87-935B1B4FD9DF}"/>
              </a:ext>
            </a:extLst>
          </p:cNvPr>
          <p:cNvSpPr>
            <a:spLocks noGrp="1"/>
          </p:cNvSpPr>
          <p:nvPr>
            <p:ph type="sldNum" sz="quarter" idx="4"/>
          </p:nvPr>
        </p:nvSpPr>
        <p:spPr>
          <a:xfrm>
            <a:off x="10360510" y="6354977"/>
            <a:ext cx="1232776" cy="503578"/>
          </a:xfrm>
        </p:spPr>
        <p:txBody>
          <a:bodyPr/>
          <a:lstStyle/>
          <a:p>
            <a:fld id="{8FF8BE51-C3B0-9B4F-9A06-4F809A9A7941}" type="slidenum">
              <a:rPr lang="en-US" smtClean="0"/>
              <a:pPr/>
              <a:t>15</a:t>
            </a:fld>
            <a:endParaRPr lang="en-US"/>
          </a:p>
        </p:txBody>
      </p:sp>
      <p:sp>
        <p:nvSpPr>
          <p:cNvPr id="7" name="Title 2">
            <a:extLst>
              <a:ext uri="{FF2B5EF4-FFF2-40B4-BE49-F238E27FC236}">
                <a16:creationId xmlns:a16="http://schemas.microsoft.com/office/drawing/2014/main" id="{7DD22B6E-E4F4-9CA3-A4C7-CBC55F80AAFF}"/>
              </a:ext>
            </a:extLst>
          </p:cNvPr>
          <p:cNvSpPr>
            <a:spLocks noGrp="1"/>
          </p:cNvSpPr>
          <p:nvPr>
            <p:ph type="title"/>
          </p:nvPr>
        </p:nvSpPr>
        <p:spPr>
          <a:xfrm>
            <a:off x="1946127" y="650460"/>
            <a:ext cx="8299747" cy="1887950"/>
          </a:xfrm>
        </p:spPr>
        <p:txBody>
          <a:bodyPr>
            <a:normAutofit/>
          </a:bodyPr>
          <a:lstStyle/>
          <a:p>
            <a:r>
              <a:rPr lang="en-US" sz="3600"/>
              <a:t>California’s Story</a:t>
            </a:r>
          </a:p>
        </p:txBody>
      </p:sp>
      <p:pic>
        <p:nvPicPr>
          <p:cNvPr id="8" name="Picture 7" descr="&quot; &quot;">
            <a:extLst>
              <a:ext uri="{FF2B5EF4-FFF2-40B4-BE49-F238E27FC236}">
                <a16:creationId xmlns:a16="http://schemas.microsoft.com/office/drawing/2014/main" id="{FB56E4C9-6746-53F2-8D51-BE46E3365FE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863151" y="2924395"/>
            <a:ext cx="4465697" cy="2977131"/>
          </a:xfrm>
          <a:prstGeom prst="rect">
            <a:avLst/>
          </a:prstGeom>
        </p:spPr>
      </p:pic>
    </p:spTree>
    <p:extLst>
      <p:ext uri="{BB962C8B-B14F-4D97-AF65-F5344CB8AC3E}">
        <p14:creationId xmlns:p14="http://schemas.microsoft.com/office/powerpoint/2010/main" val="13420604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4BE09D-93DA-2D23-75BC-2F1ED0B46B3D}"/>
              </a:ext>
            </a:extLst>
          </p:cNvPr>
          <p:cNvSpPr>
            <a:spLocks noGrp="1"/>
          </p:cNvSpPr>
          <p:nvPr>
            <p:ph type="sldNum" sz="quarter" idx="4"/>
          </p:nvPr>
        </p:nvSpPr>
        <p:spPr/>
        <p:txBody>
          <a:bodyPr/>
          <a:lstStyle/>
          <a:p>
            <a:fld id="{8FF8BE51-C3B0-9B4F-9A06-4F809A9A7941}" type="slidenum">
              <a:rPr lang="en-US" smtClean="0"/>
              <a:pPr/>
              <a:t>16</a:t>
            </a:fld>
            <a:endParaRPr lang="en-US"/>
          </a:p>
        </p:txBody>
      </p:sp>
      <p:sp>
        <p:nvSpPr>
          <p:cNvPr id="5" name="Title 4">
            <a:extLst>
              <a:ext uri="{FF2B5EF4-FFF2-40B4-BE49-F238E27FC236}">
                <a16:creationId xmlns:a16="http://schemas.microsoft.com/office/drawing/2014/main" id="{E8414EF6-CACB-69E5-9583-4C98C5B01949}"/>
              </a:ext>
            </a:extLst>
          </p:cNvPr>
          <p:cNvSpPr>
            <a:spLocks noGrp="1"/>
          </p:cNvSpPr>
          <p:nvPr>
            <p:ph type="title"/>
          </p:nvPr>
        </p:nvSpPr>
        <p:spPr/>
        <p:txBody>
          <a:bodyPr/>
          <a:lstStyle/>
          <a:p>
            <a:r>
              <a:rPr lang="en-US">
                <a:latin typeface="Arial"/>
                <a:cs typeface="Arial"/>
              </a:rPr>
              <a:t>Setting the Stage: California</a:t>
            </a:r>
            <a:endParaRPr lang="en-US"/>
          </a:p>
        </p:txBody>
      </p:sp>
      <p:sp>
        <p:nvSpPr>
          <p:cNvPr id="4" name="Content Placeholder 3">
            <a:extLst>
              <a:ext uri="{FF2B5EF4-FFF2-40B4-BE49-F238E27FC236}">
                <a16:creationId xmlns:a16="http://schemas.microsoft.com/office/drawing/2014/main" id="{6FB31407-F360-0EA7-7DB9-26B4D426B7D6}"/>
              </a:ext>
            </a:extLst>
          </p:cNvPr>
          <p:cNvSpPr>
            <a:spLocks noGrp="1"/>
          </p:cNvSpPr>
          <p:nvPr>
            <p:ph idx="1"/>
          </p:nvPr>
        </p:nvSpPr>
        <p:spPr>
          <a:xfrm>
            <a:off x="922366" y="1266138"/>
            <a:ext cx="4101391" cy="3167538"/>
          </a:xfrm>
        </p:spPr>
        <p:txBody>
          <a:bodyPr>
            <a:normAutofit/>
          </a:bodyPr>
          <a:lstStyle/>
          <a:p>
            <a:r>
              <a:rPr lang="en-US">
                <a:solidFill>
                  <a:srgbClr val="000000"/>
                </a:solidFill>
                <a:latin typeface="Arial"/>
                <a:cs typeface="Arial"/>
              </a:rPr>
              <a:t>130 Special Education Local Planning Areas (SELPAs)</a:t>
            </a:r>
            <a:endParaRPr lang="en-US"/>
          </a:p>
          <a:p>
            <a:r>
              <a:rPr lang="en-US">
                <a:solidFill>
                  <a:srgbClr val="000000"/>
                </a:solidFill>
                <a:latin typeface="Arial"/>
                <a:cs typeface="Arial"/>
              </a:rPr>
              <a:t>Over 800 districts serving preschool students with an IEP</a:t>
            </a:r>
            <a:endParaRPr lang="en-US"/>
          </a:p>
        </p:txBody>
      </p:sp>
      <p:pic>
        <p:nvPicPr>
          <p:cNvPr id="6" name="Picture 5" descr="A map of the Special Education Local Planning Areas (SELPAs) in the state of California. There are 130 denoted areas and labeled on the image.">
            <a:extLst>
              <a:ext uri="{FF2B5EF4-FFF2-40B4-BE49-F238E27FC236}">
                <a16:creationId xmlns:a16="http://schemas.microsoft.com/office/drawing/2014/main" id="{8B8E5486-5621-E18E-53D1-DD5D0581B7C2}"/>
              </a:ext>
            </a:extLst>
          </p:cNvPr>
          <p:cNvPicPr>
            <a:picLocks noChangeAspect="1"/>
          </p:cNvPicPr>
          <p:nvPr/>
        </p:nvPicPr>
        <p:blipFill>
          <a:blip r:embed="rId2"/>
          <a:stretch>
            <a:fillRect/>
          </a:stretch>
        </p:blipFill>
        <p:spPr>
          <a:xfrm>
            <a:off x="5393474" y="1149046"/>
            <a:ext cx="6116443" cy="4680714"/>
          </a:xfrm>
          <a:prstGeom prst="rect">
            <a:avLst/>
          </a:prstGeom>
        </p:spPr>
      </p:pic>
    </p:spTree>
    <p:extLst>
      <p:ext uri="{BB962C8B-B14F-4D97-AF65-F5344CB8AC3E}">
        <p14:creationId xmlns:p14="http://schemas.microsoft.com/office/powerpoint/2010/main" val="3799378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4BE09D-93DA-2D23-75BC-2F1ED0B46B3D}"/>
              </a:ext>
            </a:extLst>
          </p:cNvPr>
          <p:cNvSpPr>
            <a:spLocks noGrp="1"/>
          </p:cNvSpPr>
          <p:nvPr>
            <p:ph type="sldNum" sz="quarter" idx="4"/>
          </p:nvPr>
        </p:nvSpPr>
        <p:spPr/>
        <p:txBody>
          <a:bodyPr/>
          <a:lstStyle/>
          <a:p>
            <a:fld id="{8FF8BE51-C3B0-9B4F-9A06-4F809A9A7941}" type="slidenum">
              <a:rPr lang="en-US" smtClean="0"/>
              <a:pPr/>
              <a:t>17</a:t>
            </a:fld>
            <a:endParaRPr lang="en-US"/>
          </a:p>
        </p:txBody>
      </p:sp>
      <p:sp>
        <p:nvSpPr>
          <p:cNvPr id="5" name="Title 4">
            <a:extLst>
              <a:ext uri="{FF2B5EF4-FFF2-40B4-BE49-F238E27FC236}">
                <a16:creationId xmlns:a16="http://schemas.microsoft.com/office/drawing/2014/main" id="{E8414EF6-CACB-69E5-9583-4C98C5B01949}"/>
              </a:ext>
            </a:extLst>
          </p:cNvPr>
          <p:cNvSpPr>
            <a:spLocks noGrp="1"/>
          </p:cNvSpPr>
          <p:nvPr>
            <p:ph type="title"/>
          </p:nvPr>
        </p:nvSpPr>
        <p:spPr/>
        <p:txBody>
          <a:bodyPr>
            <a:normAutofit fontScale="90000"/>
          </a:bodyPr>
          <a:lstStyle/>
          <a:p>
            <a:r>
              <a:rPr lang="en-US">
                <a:latin typeface="Arial"/>
                <a:cs typeface="Arial"/>
              </a:rPr>
              <a:t>What is the Desired Results Developmental Profile (DRDP)?</a:t>
            </a:r>
            <a:endParaRPr lang="en-US"/>
          </a:p>
        </p:txBody>
      </p:sp>
      <p:sp>
        <p:nvSpPr>
          <p:cNvPr id="4" name="Content Placeholder 3">
            <a:extLst>
              <a:ext uri="{FF2B5EF4-FFF2-40B4-BE49-F238E27FC236}">
                <a16:creationId xmlns:a16="http://schemas.microsoft.com/office/drawing/2014/main" id="{6FB31407-F360-0EA7-7DB9-26B4D426B7D6}"/>
              </a:ext>
            </a:extLst>
          </p:cNvPr>
          <p:cNvSpPr>
            <a:spLocks noGrp="1"/>
          </p:cNvSpPr>
          <p:nvPr>
            <p:ph idx="1"/>
          </p:nvPr>
        </p:nvSpPr>
        <p:spPr>
          <a:xfrm>
            <a:off x="587829" y="1182505"/>
            <a:ext cx="8217653" cy="4663659"/>
          </a:xfrm>
        </p:spPr>
        <p:txBody>
          <a:bodyPr>
            <a:normAutofit lnSpcReduction="10000"/>
          </a:bodyPr>
          <a:lstStyle/>
          <a:p>
            <a:r>
              <a:rPr lang="en-US">
                <a:latin typeface="Arial"/>
                <a:cs typeface="Arial"/>
              </a:rPr>
              <a:t>An authentic, observation-based assessment tool for individual children that is based on developmental research and theory</a:t>
            </a:r>
            <a:endParaRPr lang="en-US"/>
          </a:p>
          <a:p>
            <a:r>
              <a:rPr lang="en-US">
                <a:latin typeface="Arial"/>
                <a:cs typeface="Arial"/>
              </a:rPr>
              <a:t>Includes developmental sequences of behavior</a:t>
            </a:r>
            <a:endParaRPr lang="en-US"/>
          </a:p>
          <a:p>
            <a:r>
              <a:rPr lang="en-US">
                <a:latin typeface="Arial"/>
                <a:cs typeface="Arial"/>
              </a:rPr>
              <a:t>Observations are made during ongoing activities and routines in home-based and early care and education settings with familiar adults</a:t>
            </a:r>
            <a:endParaRPr lang="en-US"/>
          </a:p>
          <a:p>
            <a:r>
              <a:rPr lang="en-US">
                <a:latin typeface="Arial"/>
                <a:cs typeface="Arial"/>
              </a:rPr>
              <a:t>Children are assessed twice a year, in fall and spring </a:t>
            </a:r>
            <a:endParaRPr lang="en-US"/>
          </a:p>
          <a:p>
            <a:r>
              <a:rPr lang="en-US">
                <a:latin typeface="Arial"/>
                <a:cs typeface="Arial"/>
              </a:rPr>
              <a:t>The instrument is used in both special education and general education settings in California</a:t>
            </a:r>
            <a:endParaRPr lang="en-US"/>
          </a:p>
        </p:txBody>
      </p:sp>
      <p:pic>
        <p:nvPicPr>
          <p:cNvPr id="6" name="Picture 5" descr="Screenshot of DRDP assessment tool title screen.">
            <a:extLst>
              <a:ext uri="{FF2B5EF4-FFF2-40B4-BE49-F238E27FC236}">
                <a16:creationId xmlns:a16="http://schemas.microsoft.com/office/drawing/2014/main" id="{565BE2CC-86D1-7E89-C0A6-6C0A629962FA}"/>
              </a:ext>
            </a:extLst>
          </p:cNvPr>
          <p:cNvPicPr>
            <a:picLocks noChangeAspect="1"/>
          </p:cNvPicPr>
          <p:nvPr/>
        </p:nvPicPr>
        <p:blipFill>
          <a:blip r:embed="rId2"/>
          <a:stretch>
            <a:fillRect/>
          </a:stretch>
        </p:blipFill>
        <p:spPr>
          <a:xfrm>
            <a:off x="8683083" y="1310765"/>
            <a:ext cx="2743200" cy="21177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281665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43FC3D-A086-5B00-7391-8ADAA1296FB7}"/>
              </a:ext>
            </a:extLst>
          </p:cNvPr>
          <p:cNvSpPr>
            <a:spLocks noGrp="1"/>
          </p:cNvSpPr>
          <p:nvPr>
            <p:ph type="sldNum" sz="quarter" idx="4"/>
          </p:nvPr>
        </p:nvSpPr>
        <p:spPr/>
        <p:txBody>
          <a:bodyPr/>
          <a:lstStyle/>
          <a:p>
            <a:fld id="{8FF8BE51-C3B0-9B4F-9A06-4F809A9A7941}" type="slidenum">
              <a:rPr lang="en-US" smtClean="0"/>
              <a:pPr/>
              <a:t>18</a:t>
            </a:fld>
            <a:endParaRPr lang="en-US"/>
          </a:p>
        </p:txBody>
      </p:sp>
      <p:sp>
        <p:nvSpPr>
          <p:cNvPr id="5" name="Title 4">
            <a:extLst>
              <a:ext uri="{FF2B5EF4-FFF2-40B4-BE49-F238E27FC236}">
                <a16:creationId xmlns:a16="http://schemas.microsoft.com/office/drawing/2014/main" id="{71BCA954-5829-DA0E-22AD-8BD23524E091}"/>
              </a:ext>
            </a:extLst>
          </p:cNvPr>
          <p:cNvSpPr>
            <a:spLocks noGrp="1"/>
          </p:cNvSpPr>
          <p:nvPr>
            <p:ph type="title"/>
          </p:nvPr>
        </p:nvSpPr>
        <p:spPr/>
        <p:txBody>
          <a:bodyPr/>
          <a:lstStyle/>
          <a:p>
            <a:r>
              <a:rPr lang="en-US">
                <a:latin typeface="Arial"/>
                <a:cs typeface="Arial"/>
              </a:rPr>
              <a:t>Local Outcomes Reporting: DR Access Outcomes</a:t>
            </a:r>
            <a:endParaRPr lang="en-US"/>
          </a:p>
        </p:txBody>
      </p:sp>
      <p:pic>
        <p:nvPicPr>
          <p:cNvPr id="6" name="Content Placeholder 5" descr="A screenshot of the home page of the DR Access Outcomes website. This website is used in California for local agencies to view their child outcomes results.&#10;">
            <a:extLst>
              <a:ext uri="{FF2B5EF4-FFF2-40B4-BE49-F238E27FC236}">
                <a16:creationId xmlns:a16="http://schemas.microsoft.com/office/drawing/2014/main" id="{3D86066F-4C62-B766-5861-3B7E277FBBCE}"/>
              </a:ext>
            </a:extLst>
          </p:cNvPr>
          <p:cNvPicPr>
            <a:picLocks noGrp="1" noChangeAspect="1"/>
          </p:cNvPicPr>
          <p:nvPr>
            <p:ph idx="1"/>
          </p:nvPr>
        </p:nvPicPr>
        <p:blipFill>
          <a:blip r:embed="rId2"/>
          <a:stretch>
            <a:fillRect/>
          </a:stretch>
        </p:blipFill>
        <p:spPr>
          <a:xfrm>
            <a:off x="2040742" y="1005943"/>
            <a:ext cx="8043875" cy="47194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295397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43FC3D-A086-5B00-7391-8ADAA1296FB7}"/>
              </a:ext>
            </a:extLst>
          </p:cNvPr>
          <p:cNvSpPr>
            <a:spLocks noGrp="1"/>
          </p:cNvSpPr>
          <p:nvPr>
            <p:ph type="sldNum" sz="quarter" idx="4"/>
          </p:nvPr>
        </p:nvSpPr>
        <p:spPr/>
        <p:txBody>
          <a:bodyPr/>
          <a:lstStyle/>
          <a:p>
            <a:fld id="{8FF8BE51-C3B0-9B4F-9A06-4F809A9A7941}" type="slidenum">
              <a:rPr lang="en-US" smtClean="0"/>
              <a:pPr/>
              <a:t>19</a:t>
            </a:fld>
            <a:endParaRPr lang="en-US"/>
          </a:p>
        </p:txBody>
      </p:sp>
      <p:sp>
        <p:nvSpPr>
          <p:cNvPr id="5" name="Title 4">
            <a:extLst>
              <a:ext uri="{FF2B5EF4-FFF2-40B4-BE49-F238E27FC236}">
                <a16:creationId xmlns:a16="http://schemas.microsoft.com/office/drawing/2014/main" id="{71BCA954-5829-DA0E-22AD-8BD23524E091}"/>
              </a:ext>
            </a:extLst>
          </p:cNvPr>
          <p:cNvSpPr>
            <a:spLocks noGrp="1"/>
          </p:cNvSpPr>
          <p:nvPr>
            <p:ph type="title"/>
          </p:nvPr>
        </p:nvSpPr>
        <p:spPr/>
        <p:txBody>
          <a:bodyPr/>
          <a:lstStyle/>
          <a:p>
            <a:r>
              <a:rPr lang="en-US">
                <a:latin typeface="Arial"/>
                <a:cs typeface="Arial"/>
              </a:rPr>
              <a:t>DR Access Outcomes: Results</a:t>
            </a:r>
            <a:endParaRPr lang="en-US"/>
          </a:p>
        </p:txBody>
      </p:sp>
      <p:pic>
        <p:nvPicPr>
          <p:cNvPr id="6" name="Picture 5" descr="A screenshot of the results screen of DR Access Outcomes website. Users of the website can search for results at the state level, SELPA level, or district level.">
            <a:extLst>
              <a:ext uri="{FF2B5EF4-FFF2-40B4-BE49-F238E27FC236}">
                <a16:creationId xmlns:a16="http://schemas.microsoft.com/office/drawing/2014/main" id="{BB726AA8-5854-A7D3-325C-3470384651BF}"/>
              </a:ext>
            </a:extLst>
          </p:cNvPr>
          <p:cNvPicPr>
            <a:picLocks noChangeAspect="1"/>
          </p:cNvPicPr>
          <p:nvPr/>
        </p:nvPicPr>
        <p:blipFill>
          <a:blip r:embed="rId2"/>
          <a:stretch>
            <a:fillRect/>
          </a:stretch>
        </p:blipFill>
        <p:spPr>
          <a:xfrm>
            <a:off x="960864" y="900065"/>
            <a:ext cx="10707028" cy="5067160"/>
          </a:xfrm>
          <a:prstGeom prst="rect">
            <a:avLst/>
          </a:prstGeom>
        </p:spPr>
      </p:pic>
    </p:spTree>
    <p:extLst>
      <p:ext uri="{BB962C8B-B14F-4D97-AF65-F5344CB8AC3E}">
        <p14:creationId xmlns:p14="http://schemas.microsoft.com/office/powerpoint/2010/main" val="2842493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F9131D-D46F-51D3-E5EC-09F503EA944A}"/>
              </a:ext>
            </a:extLst>
          </p:cNvPr>
          <p:cNvSpPr>
            <a:spLocks noGrp="1"/>
          </p:cNvSpPr>
          <p:nvPr>
            <p:ph type="title"/>
          </p:nvPr>
        </p:nvSpPr>
        <p:spPr/>
        <p:txBody>
          <a:bodyPr/>
          <a:lstStyle/>
          <a:p>
            <a:r>
              <a:rPr lang="en-US"/>
              <a:t>What comes to mind when you hear the term “intersectional data analysis”?</a:t>
            </a:r>
          </a:p>
        </p:txBody>
      </p:sp>
    </p:spTree>
    <p:extLst>
      <p:ext uri="{BB962C8B-B14F-4D97-AF65-F5344CB8AC3E}">
        <p14:creationId xmlns:p14="http://schemas.microsoft.com/office/powerpoint/2010/main" val="329641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43FC3D-A086-5B00-7391-8ADAA1296FB7}"/>
              </a:ext>
            </a:extLst>
          </p:cNvPr>
          <p:cNvSpPr>
            <a:spLocks noGrp="1"/>
          </p:cNvSpPr>
          <p:nvPr>
            <p:ph type="sldNum" sz="quarter" idx="4"/>
          </p:nvPr>
        </p:nvSpPr>
        <p:spPr/>
        <p:txBody>
          <a:bodyPr/>
          <a:lstStyle/>
          <a:p>
            <a:fld id="{8FF8BE51-C3B0-9B4F-9A06-4F809A9A7941}" type="slidenum">
              <a:rPr lang="en-US" smtClean="0"/>
              <a:pPr/>
              <a:t>20</a:t>
            </a:fld>
            <a:endParaRPr lang="en-US"/>
          </a:p>
        </p:txBody>
      </p:sp>
      <p:sp>
        <p:nvSpPr>
          <p:cNvPr id="5" name="Title 4">
            <a:extLst>
              <a:ext uri="{FF2B5EF4-FFF2-40B4-BE49-F238E27FC236}">
                <a16:creationId xmlns:a16="http://schemas.microsoft.com/office/drawing/2014/main" id="{71BCA954-5829-DA0E-22AD-8BD23524E091}"/>
              </a:ext>
            </a:extLst>
          </p:cNvPr>
          <p:cNvSpPr>
            <a:spLocks noGrp="1"/>
          </p:cNvSpPr>
          <p:nvPr>
            <p:ph type="title"/>
          </p:nvPr>
        </p:nvSpPr>
        <p:spPr/>
        <p:txBody>
          <a:bodyPr/>
          <a:lstStyle/>
          <a:p>
            <a:r>
              <a:rPr lang="en-US">
                <a:latin typeface="Arial"/>
                <a:cs typeface="Arial"/>
              </a:rPr>
              <a:t>DR Access Outcomes: Dashboard</a:t>
            </a:r>
            <a:endParaRPr lang="en-US"/>
          </a:p>
        </p:txBody>
      </p:sp>
      <p:pic>
        <p:nvPicPr>
          <p:cNvPr id="4" name="Picture 3" descr="A screenshot of the dashboard of results for the State of California on the DR Access Outcomes website. Users can see the results for California for the 2021-2022 academic year.">
            <a:extLst>
              <a:ext uri="{FF2B5EF4-FFF2-40B4-BE49-F238E27FC236}">
                <a16:creationId xmlns:a16="http://schemas.microsoft.com/office/drawing/2014/main" id="{08075E76-2C21-B042-5B0A-06B58D2A6556}"/>
              </a:ext>
            </a:extLst>
          </p:cNvPr>
          <p:cNvPicPr>
            <a:picLocks noChangeAspect="1"/>
          </p:cNvPicPr>
          <p:nvPr/>
        </p:nvPicPr>
        <p:blipFill>
          <a:blip r:embed="rId2"/>
          <a:stretch>
            <a:fillRect/>
          </a:stretch>
        </p:blipFill>
        <p:spPr>
          <a:xfrm>
            <a:off x="2373351" y="855004"/>
            <a:ext cx="7073590" cy="5213039"/>
          </a:xfrm>
          <a:prstGeom prst="rect">
            <a:avLst/>
          </a:prstGeom>
        </p:spPr>
      </p:pic>
    </p:spTree>
    <p:extLst>
      <p:ext uri="{BB962C8B-B14F-4D97-AF65-F5344CB8AC3E}">
        <p14:creationId xmlns:p14="http://schemas.microsoft.com/office/powerpoint/2010/main" val="14661952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43FC3D-A086-5B00-7391-8ADAA1296FB7}"/>
              </a:ext>
            </a:extLst>
          </p:cNvPr>
          <p:cNvSpPr>
            <a:spLocks noGrp="1"/>
          </p:cNvSpPr>
          <p:nvPr>
            <p:ph type="sldNum" sz="quarter" idx="4"/>
          </p:nvPr>
        </p:nvSpPr>
        <p:spPr/>
        <p:txBody>
          <a:bodyPr/>
          <a:lstStyle/>
          <a:p>
            <a:fld id="{8FF8BE51-C3B0-9B4F-9A06-4F809A9A7941}" type="slidenum">
              <a:rPr lang="en-US" smtClean="0"/>
              <a:pPr/>
              <a:t>21</a:t>
            </a:fld>
            <a:endParaRPr lang="en-US"/>
          </a:p>
        </p:txBody>
      </p:sp>
      <p:sp>
        <p:nvSpPr>
          <p:cNvPr id="5" name="Title 4">
            <a:extLst>
              <a:ext uri="{FF2B5EF4-FFF2-40B4-BE49-F238E27FC236}">
                <a16:creationId xmlns:a16="http://schemas.microsoft.com/office/drawing/2014/main" id="{71BCA954-5829-DA0E-22AD-8BD23524E091}"/>
              </a:ext>
            </a:extLst>
          </p:cNvPr>
          <p:cNvSpPr>
            <a:spLocks noGrp="1"/>
          </p:cNvSpPr>
          <p:nvPr>
            <p:ph type="title"/>
          </p:nvPr>
        </p:nvSpPr>
        <p:spPr/>
        <p:txBody>
          <a:bodyPr/>
          <a:lstStyle/>
          <a:p>
            <a:r>
              <a:rPr lang="en-US">
                <a:latin typeface="Arial"/>
                <a:cs typeface="Arial"/>
              </a:rPr>
              <a:t>DR Access Outcomes: Detail</a:t>
            </a:r>
            <a:endParaRPr lang="en-US"/>
          </a:p>
        </p:txBody>
      </p:sp>
      <p:pic>
        <p:nvPicPr>
          <p:cNvPr id="6" name="Picture 5" descr="A screenshot of the Detail by Year page of DR Access Outcomes. Data is included in tables on the left hand side of the page that provide outcomes results from 2012-2013 to 2021-2022 for Summary Statement 1 and 2. ">
            <a:extLst>
              <a:ext uri="{FF2B5EF4-FFF2-40B4-BE49-F238E27FC236}">
                <a16:creationId xmlns:a16="http://schemas.microsoft.com/office/drawing/2014/main" id="{F0591DDE-8A7B-6F68-2569-E6915003209D}"/>
              </a:ext>
            </a:extLst>
          </p:cNvPr>
          <p:cNvPicPr>
            <a:picLocks noChangeAspect="1"/>
          </p:cNvPicPr>
          <p:nvPr/>
        </p:nvPicPr>
        <p:blipFill>
          <a:blip r:embed="rId2"/>
          <a:stretch>
            <a:fillRect/>
          </a:stretch>
        </p:blipFill>
        <p:spPr>
          <a:xfrm>
            <a:off x="2271132" y="921683"/>
            <a:ext cx="7278029" cy="5070391"/>
          </a:xfrm>
          <a:prstGeom prst="rect">
            <a:avLst/>
          </a:prstGeom>
        </p:spPr>
      </p:pic>
    </p:spTree>
    <p:extLst>
      <p:ext uri="{BB962C8B-B14F-4D97-AF65-F5344CB8AC3E}">
        <p14:creationId xmlns:p14="http://schemas.microsoft.com/office/powerpoint/2010/main" val="33666564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43FC3D-A086-5B00-7391-8ADAA1296FB7}"/>
              </a:ext>
            </a:extLst>
          </p:cNvPr>
          <p:cNvSpPr>
            <a:spLocks noGrp="1"/>
          </p:cNvSpPr>
          <p:nvPr>
            <p:ph type="sldNum" sz="quarter" idx="4"/>
          </p:nvPr>
        </p:nvSpPr>
        <p:spPr/>
        <p:txBody>
          <a:bodyPr/>
          <a:lstStyle/>
          <a:p>
            <a:fld id="{8FF8BE51-C3B0-9B4F-9A06-4F809A9A7941}" type="slidenum">
              <a:rPr lang="en-US" smtClean="0"/>
              <a:pPr/>
              <a:t>22</a:t>
            </a:fld>
            <a:endParaRPr lang="en-US"/>
          </a:p>
        </p:txBody>
      </p:sp>
      <p:sp>
        <p:nvSpPr>
          <p:cNvPr id="5" name="Title 4">
            <a:extLst>
              <a:ext uri="{FF2B5EF4-FFF2-40B4-BE49-F238E27FC236}">
                <a16:creationId xmlns:a16="http://schemas.microsoft.com/office/drawing/2014/main" id="{71BCA954-5829-DA0E-22AD-8BD23524E091}"/>
              </a:ext>
            </a:extLst>
          </p:cNvPr>
          <p:cNvSpPr>
            <a:spLocks noGrp="1"/>
          </p:cNvSpPr>
          <p:nvPr>
            <p:ph type="title"/>
          </p:nvPr>
        </p:nvSpPr>
        <p:spPr/>
        <p:txBody>
          <a:bodyPr/>
          <a:lstStyle/>
          <a:p>
            <a:r>
              <a:rPr lang="en-US">
                <a:latin typeface="Arial"/>
                <a:cs typeface="Arial"/>
              </a:rPr>
              <a:t>DR Access Outcomes: by Disability Category</a:t>
            </a:r>
            <a:endParaRPr lang="en-US"/>
          </a:p>
        </p:txBody>
      </p:sp>
      <p:pic>
        <p:nvPicPr>
          <p:cNvPr id="6" name="Picture 5" descr="A screenshot of the outcome results by disability category for the 2021-2022 academic year is displayed. The table includes the results for Summary Statement 1 and 2 for Outcome A: positive-social-emotional skills.">
            <a:extLst>
              <a:ext uri="{FF2B5EF4-FFF2-40B4-BE49-F238E27FC236}">
                <a16:creationId xmlns:a16="http://schemas.microsoft.com/office/drawing/2014/main" id="{DE05E6D6-85A7-608B-F3E3-8409229EA937}"/>
              </a:ext>
            </a:extLst>
          </p:cNvPr>
          <p:cNvPicPr>
            <a:picLocks noChangeAspect="1"/>
          </p:cNvPicPr>
          <p:nvPr/>
        </p:nvPicPr>
        <p:blipFill>
          <a:blip r:embed="rId2"/>
          <a:stretch>
            <a:fillRect/>
          </a:stretch>
        </p:blipFill>
        <p:spPr>
          <a:xfrm>
            <a:off x="1732156" y="798412"/>
            <a:ext cx="8709102" cy="5419151"/>
          </a:xfrm>
          <a:prstGeom prst="rect">
            <a:avLst/>
          </a:prstGeom>
        </p:spPr>
      </p:pic>
    </p:spTree>
    <p:extLst>
      <p:ext uri="{BB962C8B-B14F-4D97-AF65-F5344CB8AC3E}">
        <p14:creationId xmlns:p14="http://schemas.microsoft.com/office/powerpoint/2010/main" val="859027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43FC3D-A086-5B00-7391-8ADAA1296FB7}"/>
              </a:ext>
            </a:extLst>
          </p:cNvPr>
          <p:cNvSpPr>
            <a:spLocks noGrp="1"/>
          </p:cNvSpPr>
          <p:nvPr>
            <p:ph type="sldNum" sz="quarter" idx="4"/>
          </p:nvPr>
        </p:nvSpPr>
        <p:spPr/>
        <p:txBody>
          <a:bodyPr/>
          <a:lstStyle/>
          <a:p>
            <a:fld id="{8FF8BE51-C3B0-9B4F-9A06-4F809A9A7941}" type="slidenum">
              <a:rPr lang="en-US" smtClean="0"/>
              <a:pPr/>
              <a:t>23</a:t>
            </a:fld>
            <a:endParaRPr lang="en-US"/>
          </a:p>
        </p:txBody>
      </p:sp>
      <p:sp>
        <p:nvSpPr>
          <p:cNvPr id="5" name="Title 4">
            <a:extLst>
              <a:ext uri="{FF2B5EF4-FFF2-40B4-BE49-F238E27FC236}">
                <a16:creationId xmlns:a16="http://schemas.microsoft.com/office/drawing/2014/main" id="{71BCA954-5829-DA0E-22AD-8BD23524E091}"/>
              </a:ext>
            </a:extLst>
          </p:cNvPr>
          <p:cNvSpPr>
            <a:spLocks noGrp="1"/>
          </p:cNvSpPr>
          <p:nvPr>
            <p:ph type="title"/>
          </p:nvPr>
        </p:nvSpPr>
        <p:spPr/>
        <p:txBody>
          <a:bodyPr/>
          <a:lstStyle/>
          <a:p>
            <a:r>
              <a:rPr lang="en-US">
                <a:latin typeface="Arial"/>
                <a:cs typeface="Arial"/>
              </a:rPr>
              <a:t>DR Access Outcomes: by SELPA</a:t>
            </a:r>
            <a:endParaRPr lang="en-US"/>
          </a:p>
        </p:txBody>
      </p:sp>
      <p:pic>
        <p:nvPicPr>
          <p:cNvPr id="6" name="Picture 5" descr="A screenshot of the outcome results by SELPA for the 2021-2022 academic year is displayed. The table includes the results for Summary Statement 1 and 2 for Outcome A: positive-social-emotional skills.">
            <a:extLst>
              <a:ext uri="{FF2B5EF4-FFF2-40B4-BE49-F238E27FC236}">
                <a16:creationId xmlns:a16="http://schemas.microsoft.com/office/drawing/2014/main" id="{6628CFA2-5332-F222-C5D5-A6E88B35121A}"/>
              </a:ext>
            </a:extLst>
          </p:cNvPr>
          <p:cNvPicPr>
            <a:picLocks noChangeAspect="1"/>
          </p:cNvPicPr>
          <p:nvPr/>
        </p:nvPicPr>
        <p:blipFill>
          <a:blip r:embed="rId2"/>
          <a:stretch>
            <a:fillRect/>
          </a:stretch>
        </p:blipFill>
        <p:spPr>
          <a:xfrm>
            <a:off x="2029522" y="942533"/>
            <a:ext cx="8114370" cy="5205251"/>
          </a:xfrm>
          <a:prstGeom prst="rect">
            <a:avLst/>
          </a:prstGeom>
        </p:spPr>
      </p:pic>
    </p:spTree>
    <p:extLst>
      <p:ext uri="{BB962C8B-B14F-4D97-AF65-F5344CB8AC3E}">
        <p14:creationId xmlns:p14="http://schemas.microsoft.com/office/powerpoint/2010/main" val="5263313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42E7B8-6B1A-78DD-3261-E2F086C46EA6}"/>
              </a:ext>
            </a:extLst>
          </p:cNvPr>
          <p:cNvSpPr>
            <a:spLocks noGrp="1"/>
          </p:cNvSpPr>
          <p:nvPr>
            <p:ph type="sldNum" sz="quarter" idx="4"/>
          </p:nvPr>
        </p:nvSpPr>
        <p:spPr/>
        <p:txBody>
          <a:bodyPr/>
          <a:lstStyle/>
          <a:p>
            <a:fld id="{8FF8BE51-C3B0-9B4F-9A06-4F809A9A7941}" type="slidenum">
              <a:rPr lang="en-US" smtClean="0"/>
              <a:pPr/>
              <a:t>24</a:t>
            </a:fld>
            <a:endParaRPr lang="en-US"/>
          </a:p>
        </p:txBody>
      </p:sp>
      <p:sp>
        <p:nvSpPr>
          <p:cNvPr id="5" name="Title 4">
            <a:extLst>
              <a:ext uri="{FF2B5EF4-FFF2-40B4-BE49-F238E27FC236}">
                <a16:creationId xmlns:a16="http://schemas.microsoft.com/office/drawing/2014/main" id="{C0274760-7F25-6189-61BC-186915EA9351}"/>
              </a:ext>
            </a:extLst>
          </p:cNvPr>
          <p:cNvSpPr>
            <a:spLocks noGrp="1"/>
          </p:cNvSpPr>
          <p:nvPr>
            <p:ph type="title"/>
          </p:nvPr>
        </p:nvSpPr>
        <p:spPr/>
        <p:txBody>
          <a:bodyPr>
            <a:normAutofit fontScale="90000"/>
          </a:bodyPr>
          <a:lstStyle/>
          <a:p>
            <a:r>
              <a:rPr lang="en-US">
                <a:latin typeface="Arial"/>
                <a:cs typeface="Arial"/>
              </a:rPr>
              <a:t>Preschool Outcomes (Indicator B7) State-Level Sub-Analyses</a:t>
            </a:r>
            <a:endParaRPr lang="en-US"/>
          </a:p>
        </p:txBody>
      </p:sp>
      <p:sp>
        <p:nvSpPr>
          <p:cNvPr id="4" name="Content Placeholder 3">
            <a:extLst>
              <a:ext uri="{FF2B5EF4-FFF2-40B4-BE49-F238E27FC236}">
                <a16:creationId xmlns:a16="http://schemas.microsoft.com/office/drawing/2014/main" id="{71DA898F-FDE4-06A7-20E0-890ADC34E7A8}"/>
              </a:ext>
            </a:extLst>
          </p:cNvPr>
          <p:cNvSpPr>
            <a:spLocks noGrp="1"/>
          </p:cNvSpPr>
          <p:nvPr>
            <p:ph idx="1"/>
          </p:nvPr>
        </p:nvSpPr>
        <p:spPr/>
        <p:txBody>
          <a:bodyPr>
            <a:normAutofit/>
          </a:bodyPr>
          <a:lstStyle/>
          <a:p>
            <a:r>
              <a:rPr lang="en-US">
                <a:latin typeface="Arial"/>
                <a:cs typeface="Arial"/>
              </a:rPr>
              <a:t>16,789 </a:t>
            </a:r>
            <a:r>
              <a:rPr lang="en-US" err="1">
                <a:latin typeface="Arial"/>
                <a:cs typeface="Arial"/>
              </a:rPr>
              <a:t>exiters</a:t>
            </a:r>
            <a:r>
              <a:rPr lang="en-US">
                <a:latin typeface="Arial"/>
                <a:cs typeface="Arial"/>
              </a:rPr>
              <a:t> in the 2022-2023 academic year</a:t>
            </a:r>
          </a:p>
          <a:p>
            <a:pPr lvl="1"/>
            <a:r>
              <a:rPr lang="en-US">
                <a:latin typeface="Arial"/>
                <a:cs typeface="Arial"/>
              </a:rPr>
              <a:t>72% male, 28% female</a:t>
            </a:r>
          </a:p>
          <a:p>
            <a:pPr marL="457200" lvl="1" indent="0">
              <a:buNone/>
            </a:pPr>
            <a:endParaRPr lang="en-US" sz="1000">
              <a:cs typeface="Arial"/>
            </a:endParaRPr>
          </a:p>
          <a:p>
            <a:pPr lvl="1"/>
            <a:r>
              <a:rPr lang="en-US">
                <a:latin typeface="Arial"/>
                <a:cs typeface="Arial"/>
              </a:rPr>
              <a:t>48% speech and language impairment</a:t>
            </a:r>
          </a:p>
          <a:p>
            <a:pPr lvl="1"/>
            <a:r>
              <a:rPr lang="en-US">
                <a:latin typeface="Arial"/>
                <a:cs typeface="Arial"/>
              </a:rPr>
              <a:t>38% autism</a:t>
            </a:r>
            <a:endParaRPr lang="en-US">
              <a:cs typeface="Arial"/>
            </a:endParaRPr>
          </a:p>
          <a:p>
            <a:pPr marL="457200" lvl="1" indent="0">
              <a:buNone/>
            </a:pPr>
            <a:endParaRPr lang="en-US" sz="1000">
              <a:cs typeface="Arial"/>
            </a:endParaRPr>
          </a:p>
          <a:p>
            <a:pPr lvl="1"/>
            <a:r>
              <a:rPr lang="en-US">
                <a:latin typeface="Arial"/>
                <a:cs typeface="Arial"/>
              </a:rPr>
              <a:t>55% White, 6% Black or African American </a:t>
            </a:r>
            <a:endParaRPr lang="en-US"/>
          </a:p>
          <a:p>
            <a:pPr lvl="1"/>
            <a:r>
              <a:rPr lang="en-US">
                <a:latin typeface="Arial"/>
                <a:cs typeface="Arial"/>
              </a:rPr>
              <a:t>60% English is primary language, 32% Spanish</a:t>
            </a:r>
          </a:p>
          <a:p>
            <a:pPr lvl="1"/>
            <a:r>
              <a:rPr lang="en-US">
                <a:latin typeface="Arial"/>
                <a:cs typeface="Arial"/>
              </a:rPr>
              <a:t>60% Hispanic</a:t>
            </a:r>
            <a:endParaRPr lang="en-US">
              <a:cs typeface="Arial"/>
            </a:endParaRPr>
          </a:p>
        </p:txBody>
      </p:sp>
    </p:spTree>
    <p:extLst>
      <p:ext uri="{BB962C8B-B14F-4D97-AF65-F5344CB8AC3E}">
        <p14:creationId xmlns:p14="http://schemas.microsoft.com/office/powerpoint/2010/main" val="14348909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FD3677-79E0-5521-9C09-073DD6EECF7F}"/>
              </a:ext>
            </a:extLst>
          </p:cNvPr>
          <p:cNvSpPr>
            <a:spLocks noGrp="1"/>
          </p:cNvSpPr>
          <p:nvPr>
            <p:ph type="sldNum" sz="quarter" idx="4"/>
          </p:nvPr>
        </p:nvSpPr>
        <p:spPr/>
        <p:txBody>
          <a:bodyPr/>
          <a:lstStyle/>
          <a:p>
            <a:fld id="{8FF8BE51-C3B0-9B4F-9A06-4F809A9A7941}" type="slidenum">
              <a:rPr lang="en-US" smtClean="0"/>
              <a:pPr/>
              <a:t>25</a:t>
            </a:fld>
            <a:endParaRPr lang="en-US"/>
          </a:p>
        </p:txBody>
      </p:sp>
      <p:sp>
        <p:nvSpPr>
          <p:cNvPr id="5" name="Title 4">
            <a:extLst>
              <a:ext uri="{FF2B5EF4-FFF2-40B4-BE49-F238E27FC236}">
                <a16:creationId xmlns:a16="http://schemas.microsoft.com/office/drawing/2014/main" id="{BBCA7091-59B1-6CC6-4A03-35D647CF3DC0}"/>
              </a:ext>
            </a:extLst>
          </p:cNvPr>
          <p:cNvSpPr>
            <a:spLocks noGrp="1"/>
          </p:cNvSpPr>
          <p:nvPr>
            <p:ph type="title"/>
          </p:nvPr>
        </p:nvSpPr>
        <p:spPr>
          <a:xfrm>
            <a:off x="254000" y="-1064241"/>
            <a:ext cx="11005457" cy="914400"/>
          </a:xfrm>
        </p:spPr>
        <p:txBody>
          <a:bodyPr/>
          <a:lstStyle/>
          <a:p>
            <a:r>
              <a:rPr lang="en-US"/>
              <a:t>Summary Statement 1 by Primary Disability</a:t>
            </a:r>
          </a:p>
        </p:txBody>
      </p:sp>
      <p:pic>
        <p:nvPicPr>
          <p:cNvPr id="4" name="Picture 3" descr="A bar chart is displayed which includes the results for Summary Statement 1 by primary disability. Within each disability category, the three results for outcomes A, B, and C are displayed in different colors. Hard of Hearing has the highest results overall and Multiple Disability has the lower results.">
            <a:extLst>
              <a:ext uri="{FF2B5EF4-FFF2-40B4-BE49-F238E27FC236}">
                <a16:creationId xmlns:a16="http://schemas.microsoft.com/office/drawing/2014/main" id="{BB6B38CB-676C-D0EA-E1F0-56BF8492D53D}"/>
              </a:ext>
            </a:extLst>
          </p:cNvPr>
          <p:cNvPicPr>
            <a:picLocks noChangeAspect="1"/>
          </p:cNvPicPr>
          <p:nvPr/>
        </p:nvPicPr>
        <p:blipFill>
          <a:blip r:embed="rId3"/>
          <a:stretch>
            <a:fillRect/>
          </a:stretch>
        </p:blipFill>
        <p:spPr>
          <a:xfrm>
            <a:off x="994012" y="161233"/>
            <a:ext cx="10044752" cy="5932757"/>
          </a:xfrm>
          <a:prstGeom prst="rect">
            <a:avLst/>
          </a:prstGeom>
          <a:ln>
            <a:noFill/>
          </a:ln>
        </p:spPr>
      </p:pic>
    </p:spTree>
    <p:extLst>
      <p:ext uri="{BB962C8B-B14F-4D97-AF65-F5344CB8AC3E}">
        <p14:creationId xmlns:p14="http://schemas.microsoft.com/office/powerpoint/2010/main" val="12245095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D30843-00EC-2838-9E24-D4F935157683}"/>
              </a:ext>
            </a:extLst>
          </p:cNvPr>
          <p:cNvSpPr>
            <a:spLocks noGrp="1"/>
          </p:cNvSpPr>
          <p:nvPr>
            <p:ph type="sldNum" sz="quarter" idx="4"/>
          </p:nvPr>
        </p:nvSpPr>
        <p:spPr/>
        <p:txBody>
          <a:bodyPr/>
          <a:lstStyle/>
          <a:p>
            <a:fld id="{8FF8BE51-C3B0-9B4F-9A06-4F809A9A7941}" type="slidenum">
              <a:rPr lang="en-US" smtClean="0"/>
              <a:pPr/>
              <a:t>26</a:t>
            </a:fld>
            <a:endParaRPr lang="en-US"/>
          </a:p>
        </p:txBody>
      </p:sp>
      <p:sp>
        <p:nvSpPr>
          <p:cNvPr id="5" name="Title 4">
            <a:extLst>
              <a:ext uri="{FF2B5EF4-FFF2-40B4-BE49-F238E27FC236}">
                <a16:creationId xmlns:a16="http://schemas.microsoft.com/office/drawing/2014/main" id="{C919A058-852B-F4A0-3C36-B485D78E7FBA}"/>
              </a:ext>
            </a:extLst>
          </p:cNvPr>
          <p:cNvSpPr>
            <a:spLocks noGrp="1"/>
          </p:cNvSpPr>
          <p:nvPr>
            <p:ph type="title"/>
          </p:nvPr>
        </p:nvSpPr>
        <p:spPr>
          <a:xfrm>
            <a:off x="365808" y="-1050278"/>
            <a:ext cx="11005457" cy="914400"/>
          </a:xfrm>
        </p:spPr>
        <p:txBody>
          <a:bodyPr/>
          <a:lstStyle/>
          <a:p>
            <a:r>
              <a:rPr lang="en-US"/>
              <a:t>Summary Statement 2 by Primary Disability</a:t>
            </a:r>
          </a:p>
        </p:txBody>
      </p:sp>
      <p:pic>
        <p:nvPicPr>
          <p:cNvPr id="4" name="Picture 3" descr="A bar chart is displayed which includes the results for Summary Statement 2 by primary disability. Within each disability category, the three results for outcomes A, B, and C are displayed in different colors. Hard of Hearing has the highest results overall and Multiple Disability has the lower results.">
            <a:extLst>
              <a:ext uri="{FF2B5EF4-FFF2-40B4-BE49-F238E27FC236}">
                <a16:creationId xmlns:a16="http://schemas.microsoft.com/office/drawing/2014/main" id="{2CFAC1E6-896C-94EA-175B-D782FD436588}"/>
              </a:ext>
            </a:extLst>
          </p:cNvPr>
          <p:cNvPicPr>
            <a:picLocks noChangeAspect="1"/>
          </p:cNvPicPr>
          <p:nvPr/>
        </p:nvPicPr>
        <p:blipFill>
          <a:blip r:embed="rId3"/>
          <a:stretch>
            <a:fillRect/>
          </a:stretch>
        </p:blipFill>
        <p:spPr>
          <a:xfrm>
            <a:off x="846161" y="218099"/>
            <a:ext cx="10044752" cy="5932757"/>
          </a:xfrm>
          <a:prstGeom prst="rect">
            <a:avLst/>
          </a:prstGeom>
        </p:spPr>
      </p:pic>
    </p:spTree>
    <p:extLst>
      <p:ext uri="{BB962C8B-B14F-4D97-AF65-F5344CB8AC3E}">
        <p14:creationId xmlns:p14="http://schemas.microsoft.com/office/powerpoint/2010/main" val="17203241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AF3D52-1226-3DC6-F165-5DBE8690C948}"/>
              </a:ext>
            </a:extLst>
          </p:cNvPr>
          <p:cNvSpPr>
            <a:spLocks noGrp="1"/>
          </p:cNvSpPr>
          <p:nvPr>
            <p:ph type="sldNum" sz="quarter" idx="4"/>
          </p:nvPr>
        </p:nvSpPr>
        <p:spPr/>
        <p:txBody>
          <a:bodyPr/>
          <a:lstStyle/>
          <a:p>
            <a:fld id="{8FF8BE51-C3B0-9B4F-9A06-4F809A9A7941}" type="slidenum">
              <a:rPr lang="en-US" smtClean="0"/>
              <a:pPr/>
              <a:t>27</a:t>
            </a:fld>
            <a:endParaRPr lang="en-US"/>
          </a:p>
        </p:txBody>
      </p:sp>
      <p:sp>
        <p:nvSpPr>
          <p:cNvPr id="5" name="Title 4">
            <a:extLst>
              <a:ext uri="{FF2B5EF4-FFF2-40B4-BE49-F238E27FC236}">
                <a16:creationId xmlns:a16="http://schemas.microsoft.com/office/drawing/2014/main" id="{58943333-1074-D15D-F54E-9253FB31F20B}"/>
              </a:ext>
            </a:extLst>
          </p:cNvPr>
          <p:cNvSpPr>
            <a:spLocks noGrp="1"/>
          </p:cNvSpPr>
          <p:nvPr>
            <p:ph type="title"/>
          </p:nvPr>
        </p:nvSpPr>
        <p:spPr/>
        <p:txBody>
          <a:bodyPr/>
          <a:lstStyle/>
          <a:p>
            <a:r>
              <a:rPr lang="en-US">
                <a:latin typeface="Arial"/>
                <a:cs typeface="Arial"/>
              </a:rPr>
              <a:t>Summary Statements by Gender</a:t>
            </a:r>
            <a:endParaRPr lang="en-US"/>
          </a:p>
        </p:txBody>
      </p:sp>
      <p:pic>
        <p:nvPicPr>
          <p:cNvPr id="7" name="Picture 6" descr="A bar chart is displayed which includes the results for both Summary Statements 1 and 2 by gender. Within each summary statement, the three results for outcomes A, B, and C are displayed in different colors for male and female. The bars  for females are higher than the bars for males, except for Summary Statement 1, Outcome C.">
            <a:extLst>
              <a:ext uri="{FF2B5EF4-FFF2-40B4-BE49-F238E27FC236}">
                <a16:creationId xmlns:a16="http://schemas.microsoft.com/office/drawing/2014/main" id="{50515123-9C41-9963-5308-2107720DE277}"/>
              </a:ext>
            </a:extLst>
          </p:cNvPr>
          <p:cNvPicPr>
            <a:picLocks noChangeAspect="1"/>
          </p:cNvPicPr>
          <p:nvPr/>
        </p:nvPicPr>
        <p:blipFill>
          <a:blip r:embed="rId2"/>
          <a:stretch>
            <a:fillRect/>
          </a:stretch>
        </p:blipFill>
        <p:spPr>
          <a:xfrm>
            <a:off x="1062251" y="787350"/>
            <a:ext cx="10044752" cy="5192314"/>
          </a:xfrm>
          <a:prstGeom prst="rect">
            <a:avLst/>
          </a:prstGeom>
        </p:spPr>
      </p:pic>
    </p:spTree>
    <p:extLst>
      <p:ext uri="{BB962C8B-B14F-4D97-AF65-F5344CB8AC3E}">
        <p14:creationId xmlns:p14="http://schemas.microsoft.com/office/powerpoint/2010/main" val="6025851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BB5799B-D02C-8B93-CD28-0EAB784517C0}"/>
              </a:ext>
            </a:extLst>
          </p:cNvPr>
          <p:cNvSpPr>
            <a:spLocks noGrp="1"/>
          </p:cNvSpPr>
          <p:nvPr>
            <p:ph type="sldNum" sz="quarter" idx="4"/>
          </p:nvPr>
        </p:nvSpPr>
        <p:spPr/>
        <p:txBody>
          <a:bodyPr/>
          <a:lstStyle/>
          <a:p>
            <a:fld id="{8FF8BE51-C3B0-9B4F-9A06-4F809A9A7941}" type="slidenum">
              <a:rPr lang="en-US" smtClean="0"/>
              <a:pPr/>
              <a:t>28</a:t>
            </a:fld>
            <a:endParaRPr lang="en-US"/>
          </a:p>
        </p:txBody>
      </p:sp>
      <p:sp>
        <p:nvSpPr>
          <p:cNvPr id="5" name="Title 4">
            <a:extLst>
              <a:ext uri="{FF2B5EF4-FFF2-40B4-BE49-F238E27FC236}">
                <a16:creationId xmlns:a16="http://schemas.microsoft.com/office/drawing/2014/main" id="{2DFF5C9E-1515-4487-1A64-2758C44B6530}"/>
              </a:ext>
            </a:extLst>
          </p:cNvPr>
          <p:cNvSpPr>
            <a:spLocks noGrp="1"/>
          </p:cNvSpPr>
          <p:nvPr>
            <p:ph type="title"/>
          </p:nvPr>
        </p:nvSpPr>
        <p:spPr/>
        <p:txBody>
          <a:bodyPr/>
          <a:lstStyle/>
          <a:p>
            <a:r>
              <a:rPr lang="en-US">
                <a:latin typeface="Arial"/>
                <a:cs typeface="Arial"/>
              </a:rPr>
              <a:t>Summary Statement 2 by Primary Race</a:t>
            </a:r>
          </a:p>
        </p:txBody>
      </p:sp>
      <p:pic>
        <p:nvPicPr>
          <p:cNvPr id="6" name="Picture 5" descr="A bar chart displays the results for Outcome A - Social Emotional, Summary Statement 2 by primary race. The data is sorted from highest to lowest outcome result. The Japanese category is highest with 78% and Cambodian is lowest with 48%.">
            <a:extLst>
              <a:ext uri="{FF2B5EF4-FFF2-40B4-BE49-F238E27FC236}">
                <a16:creationId xmlns:a16="http://schemas.microsoft.com/office/drawing/2014/main" id="{72D3DD5E-4424-A0ED-6792-1AAA2D387B68}"/>
              </a:ext>
            </a:extLst>
          </p:cNvPr>
          <p:cNvPicPr>
            <a:picLocks noChangeAspect="1"/>
          </p:cNvPicPr>
          <p:nvPr/>
        </p:nvPicPr>
        <p:blipFill>
          <a:blip r:embed="rId3"/>
          <a:stretch>
            <a:fillRect/>
          </a:stretch>
        </p:blipFill>
        <p:spPr>
          <a:xfrm>
            <a:off x="440473" y="727497"/>
            <a:ext cx="11311053" cy="5198568"/>
          </a:xfrm>
          <a:prstGeom prst="rect">
            <a:avLst/>
          </a:prstGeom>
        </p:spPr>
      </p:pic>
    </p:spTree>
    <p:extLst>
      <p:ext uri="{BB962C8B-B14F-4D97-AF65-F5344CB8AC3E}">
        <p14:creationId xmlns:p14="http://schemas.microsoft.com/office/powerpoint/2010/main" val="24348433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484624-4C6B-61BB-5340-237F236B2ABF}"/>
              </a:ext>
            </a:extLst>
          </p:cNvPr>
          <p:cNvSpPr>
            <a:spLocks noGrp="1"/>
          </p:cNvSpPr>
          <p:nvPr>
            <p:ph type="sldNum" sz="quarter" idx="4"/>
          </p:nvPr>
        </p:nvSpPr>
        <p:spPr/>
        <p:txBody>
          <a:bodyPr/>
          <a:lstStyle/>
          <a:p>
            <a:fld id="{8FF8BE51-C3B0-9B4F-9A06-4F809A9A7941}" type="slidenum">
              <a:rPr lang="en-US" smtClean="0"/>
              <a:pPr/>
              <a:t>29</a:t>
            </a:fld>
            <a:endParaRPr lang="en-US"/>
          </a:p>
        </p:txBody>
      </p:sp>
      <p:sp>
        <p:nvSpPr>
          <p:cNvPr id="5" name="Title 4">
            <a:extLst>
              <a:ext uri="{FF2B5EF4-FFF2-40B4-BE49-F238E27FC236}">
                <a16:creationId xmlns:a16="http://schemas.microsoft.com/office/drawing/2014/main" id="{2D4DD4EC-0BA7-4E82-9149-C21A1C2482E9}"/>
              </a:ext>
            </a:extLst>
          </p:cNvPr>
          <p:cNvSpPr>
            <a:spLocks noGrp="1"/>
          </p:cNvSpPr>
          <p:nvPr>
            <p:ph type="title"/>
          </p:nvPr>
        </p:nvSpPr>
        <p:spPr/>
        <p:txBody>
          <a:bodyPr/>
          <a:lstStyle/>
          <a:p>
            <a:r>
              <a:rPr lang="en-US">
                <a:latin typeface="Arial"/>
                <a:cs typeface="Arial"/>
              </a:rPr>
              <a:t>Summary Statement 2 by Primary Race</a:t>
            </a:r>
            <a:endParaRPr lang="en-US"/>
          </a:p>
        </p:txBody>
      </p:sp>
      <p:pic>
        <p:nvPicPr>
          <p:cNvPr id="7" name="Picture 6" descr=" A bar chart displays the results for Outcome B - Knowledge and Skills, Summary Statement 2 by primary race. The data is sorted from highest to lowest outcome result. The Japanese category is highest with 76% and Cambodian is lowest with 45%.">
            <a:extLst>
              <a:ext uri="{FF2B5EF4-FFF2-40B4-BE49-F238E27FC236}">
                <a16:creationId xmlns:a16="http://schemas.microsoft.com/office/drawing/2014/main" id="{25F14ABF-F21D-5BD1-3E33-0022F911AF66}"/>
              </a:ext>
            </a:extLst>
          </p:cNvPr>
          <p:cNvPicPr>
            <a:picLocks noChangeAspect="1"/>
          </p:cNvPicPr>
          <p:nvPr/>
        </p:nvPicPr>
        <p:blipFill>
          <a:blip r:embed="rId2"/>
          <a:stretch>
            <a:fillRect/>
          </a:stretch>
        </p:blipFill>
        <p:spPr>
          <a:xfrm>
            <a:off x="58326" y="654876"/>
            <a:ext cx="11877792" cy="5416545"/>
          </a:xfrm>
          <a:prstGeom prst="rect">
            <a:avLst/>
          </a:prstGeom>
        </p:spPr>
      </p:pic>
    </p:spTree>
    <p:extLst>
      <p:ext uri="{BB962C8B-B14F-4D97-AF65-F5344CB8AC3E}">
        <p14:creationId xmlns:p14="http://schemas.microsoft.com/office/powerpoint/2010/main" val="3329086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F251FC-FB95-9C09-FA20-F8FB1F810A41}"/>
              </a:ext>
            </a:extLst>
          </p:cNvPr>
          <p:cNvSpPr>
            <a:spLocks noGrp="1"/>
          </p:cNvSpPr>
          <p:nvPr>
            <p:ph type="title"/>
          </p:nvPr>
        </p:nvSpPr>
        <p:spPr/>
        <p:txBody>
          <a:bodyPr/>
          <a:lstStyle/>
          <a:p>
            <a:r>
              <a:rPr lang="en-US"/>
              <a:t>In the News</a:t>
            </a:r>
          </a:p>
        </p:txBody>
      </p:sp>
      <p:sp>
        <p:nvSpPr>
          <p:cNvPr id="4" name="Content Placeholder 3">
            <a:extLst>
              <a:ext uri="{FF2B5EF4-FFF2-40B4-BE49-F238E27FC236}">
                <a16:creationId xmlns:a16="http://schemas.microsoft.com/office/drawing/2014/main" id="{B7A22838-A47D-B9A3-A7B3-97D87559D16C}"/>
              </a:ext>
            </a:extLst>
          </p:cNvPr>
          <p:cNvSpPr>
            <a:spLocks noGrp="1"/>
          </p:cNvSpPr>
          <p:nvPr>
            <p:ph idx="1"/>
          </p:nvPr>
        </p:nvSpPr>
        <p:spPr>
          <a:xfrm>
            <a:off x="118867" y="3120390"/>
            <a:ext cx="7566124" cy="3695625"/>
          </a:xfrm>
          <a:ln>
            <a:solidFill>
              <a:schemeClr val="accent3">
                <a:lumMod val="75000"/>
              </a:schemeClr>
            </a:solidFill>
          </a:ln>
        </p:spPr>
        <p:txBody>
          <a:bodyPr>
            <a:normAutofit/>
          </a:bodyPr>
          <a:lstStyle/>
          <a:p>
            <a:pPr marL="0" indent="0">
              <a:buNone/>
            </a:pPr>
            <a:r>
              <a:rPr lang="en-US" sz="1600">
                <a:latin typeface="Helvetica" panose="020B0604020202020204" pitchFamily="34" charset="0"/>
                <a:cs typeface="Helvetica" panose="020B0604020202020204" pitchFamily="34" charset="0"/>
              </a:rPr>
              <a:t>FALSE Social Media Claim: </a:t>
            </a:r>
            <a:r>
              <a:rPr lang="en-US" sz="1800">
                <a:latin typeface="Bahnschrift SemiBold" panose="020B0502040204020203" pitchFamily="34" charset="0"/>
                <a:ea typeface="ADLaM Display" panose="020F0502020204030204" pitchFamily="2" charset="0"/>
                <a:cs typeface="Helvetica" panose="020B0604020202020204" pitchFamily="34" charset="0"/>
              </a:rPr>
              <a:t>COVID Engineered to Spare Asian Population</a:t>
            </a:r>
            <a:endParaRPr lang="en-US" sz="1600">
              <a:latin typeface="Bahnschrift SemiBold" panose="020B0502040204020203" pitchFamily="34" charset="0"/>
              <a:ea typeface="ADLaM Display" panose="020F0502020204030204" pitchFamily="2" charset="0"/>
              <a:cs typeface="Helvetica" panose="020B0604020202020204" pitchFamily="34" charset="0"/>
            </a:endParaRPr>
          </a:p>
        </p:txBody>
      </p:sp>
      <p:grpSp>
        <p:nvGrpSpPr>
          <p:cNvPr id="6" name="Group 5" descr="Headline: Why Many Autistic Girls Are Overlooked (Writer: Beth Arky).">
            <a:extLst>
              <a:ext uri="{FF2B5EF4-FFF2-40B4-BE49-F238E27FC236}">
                <a16:creationId xmlns:a16="http://schemas.microsoft.com/office/drawing/2014/main" id="{98279AFF-440C-B443-F969-C2DFC0CC849E}"/>
              </a:ext>
            </a:extLst>
          </p:cNvPr>
          <p:cNvGrpSpPr/>
          <p:nvPr/>
        </p:nvGrpSpPr>
        <p:grpSpPr>
          <a:xfrm>
            <a:off x="268129" y="1050426"/>
            <a:ext cx="8202223" cy="1865451"/>
            <a:chOff x="408215" y="1141380"/>
            <a:chExt cx="8202223" cy="1865451"/>
          </a:xfrm>
        </p:grpSpPr>
        <p:pic>
          <p:nvPicPr>
            <p:cNvPr id="7" name="Picture 6">
              <a:extLst>
                <a:ext uri="{FF2B5EF4-FFF2-40B4-BE49-F238E27FC236}">
                  <a16:creationId xmlns:a16="http://schemas.microsoft.com/office/drawing/2014/main" id="{05B799F1-53DE-8580-B110-D45E7B23EB31}"/>
                </a:ext>
              </a:extLst>
            </p:cNvPr>
            <p:cNvPicPr>
              <a:picLocks noChangeAspect="1"/>
            </p:cNvPicPr>
            <p:nvPr/>
          </p:nvPicPr>
          <p:blipFill rotWithShape="1">
            <a:blip r:embed="rId3"/>
            <a:srcRect l="9663" r="5503"/>
            <a:stretch/>
          </p:blipFill>
          <p:spPr>
            <a:xfrm>
              <a:off x="408215" y="1141380"/>
              <a:ext cx="6957009" cy="1557674"/>
            </a:xfrm>
            <a:prstGeom prst="rect">
              <a:avLst/>
            </a:prstGeom>
            <a:ln>
              <a:solidFill>
                <a:schemeClr val="tx1"/>
              </a:solidFill>
            </a:ln>
          </p:spPr>
        </p:pic>
        <p:sp>
          <p:nvSpPr>
            <p:cNvPr id="16" name="TextBox 15">
              <a:extLst>
                <a:ext uri="{FF2B5EF4-FFF2-40B4-BE49-F238E27FC236}">
                  <a16:creationId xmlns:a16="http://schemas.microsoft.com/office/drawing/2014/main" id="{4F175E77-65DC-3E5B-F55E-FC5FC39BB62A}"/>
                </a:ext>
              </a:extLst>
            </p:cNvPr>
            <p:cNvSpPr txBox="1"/>
            <p:nvPr/>
          </p:nvSpPr>
          <p:spPr>
            <a:xfrm>
              <a:off x="4581363" y="2699054"/>
              <a:ext cx="4029075" cy="307777"/>
            </a:xfrm>
            <a:prstGeom prst="rect">
              <a:avLst/>
            </a:prstGeom>
            <a:noFill/>
            <a:ln>
              <a:noFill/>
            </a:ln>
          </p:spPr>
          <p:txBody>
            <a:bodyPr wrap="square" rtlCol="0">
              <a:spAutoFit/>
            </a:bodyPr>
            <a:lstStyle/>
            <a:p>
              <a:pPr algn="ctr"/>
              <a:r>
                <a:rPr lang="en-US" sz="1400"/>
                <a:t>Child Mind Institute</a:t>
              </a:r>
            </a:p>
          </p:txBody>
        </p:sp>
      </p:grpSp>
      <p:grpSp>
        <p:nvGrpSpPr>
          <p:cNvPr id="15" name="Group 14" descr="News headline: Majority Black Counties See Triple the Covid Death Rate. Accompanied by chart of death rates over time by counties where African/American residents compose less than the US average, more than average, majority of the population, and All US counties.">
            <a:extLst>
              <a:ext uri="{FF2B5EF4-FFF2-40B4-BE49-F238E27FC236}">
                <a16:creationId xmlns:a16="http://schemas.microsoft.com/office/drawing/2014/main" id="{01012BA1-B2E1-C6C8-5B23-D689B7CDA491}"/>
              </a:ext>
            </a:extLst>
          </p:cNvPr>
          <p:cNvGrpSpPr/>
          <p:nvPr/>
        </p:nvGrpSpPr>
        <p:grpSpPr>
          <a:xfrm>
            <a:off x="8084874" y="707733"/>
            <a:ext cx="4029075" cy="4320466"/>
            <a:chOff x="8067675" y="1571625"/>
            <a:chExt cx="4029075" cy="4320466"/>
          </a:xfrm>
        </p:grpSpPr>
        <p:grpSp>
          <p:nvGrpSpPr>
            <p:cNvPr id="13" name="Group 12">
              <a:extLst>
                <a:ext uri="{FF2B5EF4-FFF2-40B4-BE49-F238E27FC236}">
                  <a16:creationId xmlns:a16="http://schemas.microsoft.com/office/drawing/2014/main" id="{A907333C-78BA-EE35-6104-9B35A5DA990D}"/>
                </a:ext>
              </a:extLst>
            </p:cNvPr>
            <p:cNvGrpSpPr/>
            <p:nvPr/>
          </p:nvGrpSpPr>
          <p:grpSpPr>
            <a:xfrm>
              <a:off x="8067675" y="1785602"/>
              <a:ext cx="4029075" cy="4106489"/>
              <a:chOff x="7888061" y="1060581"/>
              <a:chExt cx="4029075" cy="4106489"/>
            </a:xfrm>
          </p:grpSpPr>
          <p:pic>
            <p:nvPicPr>
              <p:cNvPr id="11" name="Picture 10" descr="Line graph of the majority black counties with triple the Covid Death Rate">
                <a:extLst>
                  <a:ext uri="{FF2B5EF4-FFF2-40B4-BE49-F238E27FC236}">
                    <a16:creationId xmlns:a16="http://schemas.microsoft.com/office/drawing/2014/main" id="{7540D127-B7C3-7461-5C2E-E742C271BB09}"/>
                  </a:ext>
                </a:extLst>
              </p:cNvPr>
              <p:cNvPicPr>
                <a:picLocks noChangeAspect="1"/>
              </p:cNvPicPr>
              <p:nvPr/>
            </p:nvPicPr>
            <p:blipFill rotWithShape="1">
              <a:blip r:embed="rId4"/>
              <a:srcRect r="6785"/>
              <a:stretch/>
            </p:blipFill>
            <p:spPr>
              <a:xfrm>
                <a:off x="7970742" y="1060581"/>
                <a:ext cx="3633429" cy="3796957"/>
              </a:xfrm>
              <a:prstGeom prst="rect">
                <a:avLst/>
              </a:prstGeom>
              <a:ln>
                <a:noFill/>
              </a:ln>
            </p:spPr>
          </p:pic>
          <p:sp>
            <p:nvSpPr>
              <p:cNvPr id="12" name="TextBox 11">
                <a:extLst>
                  <a:ext uri="{FF2B5EF4-FFF2-40B4-BE49-F238E27FC236}">
                    <a16:creationId xmlns:a16="http://schemas.microsoft.com/office/drawing/2014/main" id="{CE017512-F84D-149B-DEBD-ECA2180E0990}"/>
                  </a:ext>
                </a:extLst>
              </p:cNvPr>
              <p:cNvSpPr txBox="1"/>
              <p:nvPr/>
            </p:nvSpPr>
            <p:spPr>
              <a:xfrm>
                <a:off x="7888061" y="4859293"/>
                <a:ext cx="4029075" cy="307777"/>
              </a:xfrm>
              <a:prstGeom prst="rect">
                <a:avLst/>
              </a:prstGeom>
              <a:noFill/>
              <a:ln>
                <a:noFill/>
              </a:ln>
            </p:spPr>
            <p:txBody>
              <a:bodyPr wrap="square" rtlCol="0">
                <a:spAutoFit/>
              </a:bodyPr>
              <a:lstStyle/>
              <a:p>
                <a:pPr algn="r"/>
                <a:r>
                  <a:rPr lang="en-US" sz="1400"/>
                  <a:t>Bloomberg News, 5/11/20</a:t>
                </a:r>
              </a:p>
            </p:txBody>
          </p:sp>
        </p:grpSp>
        <p:sp>
          <p:nvSpPr>
            <p:cNvPr id="14" name="Rectangle 13">
              <a:extLst>
                <a:ext uri="{FF2B5EF4-FFF2-40B4-BE49-F238E27FC236}">
                  <a16:creationId xmlns:a16="http://schemas.microsoft.com/office/drawing/2014/main" id="{58CAA4CB-7A9F-70BC-D5A3-BAD209051E6B}"/>
                </a:ext>
              </a:extLst>
            </p:cNvPr>
            <p:cNvSpPr/>
            <p:nvPr/>
          </p:nvSpPr>
          <p:spPr>
            <a:xfrm>
              <a:off x="8067675" y="1571625"/>
              <a:ext cx="3943350" cy="401093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descr="Chart of cumulative COVID age-adjust infection Rates by Race/Ethnicity for 2020-2022, which falsely used to conclude that COVID was engineered to spare Asian populations.">
            <a:extLst>
              <a:ext uri="{FF2B5EF4-FFF2-40B4-BE49-F238E27FC236}">
                <a16:creationId xmlns:a16="http://schemas.microsoft.com/office/drawing/2014/main" id="{8B542A4D-3063-E4BB-95F8-AA9FA3DE48D9}"/>
              </a:ext>
            </a:extLst>
          </p:cNvPr>
          <p:cNvPicPr>
            <a:picLocks noChangeAspect="1"/>
          </p:cNvPicPr>
          <p:nvPr/>
        </p:nvPicPr>
        <p:blipFill>
          <a:blip r:embed="rId5"/>
          <a:stretch>
            <a:fillRect/>
          </a:stretch>
        </p:blipFill>
        <p:spPr>
          <a:xfrm>
            <a:off x="163776" y="3545121"/>
            <a:ext cx="7165716" cy="3287712"/>
          </a:xfrm>
          <a:prstGeom prst="rect">
            <a:avLst/>
          </a:prstGeom>
        </p:spPr>
      </p:pic>
      <p:pic>
        <p:nvPicPr>
          <p:cNvPr id="19" name="Picture 18" descr="Image of retracted Lancet Journal article &quot;RETRACTED: Ileal-lymphoid-nodular hyperplasia, non-specific colitis, and pervasive developmental disorder in children&quot; (Dr AJ Wakefield et. al) as the basis for the justification linking MMR vaccination with autism by using a highly improper research design to conclude that 67% of the study population receiving MMR developed autism.">
            <a:extLst>
              <a:ext uri="{FF2B5EF4-FFF2-40B4-BE49-F238E27FC236}">
                <a16:creationId xmlns:a16="http://schemas.microsoft.com/office/drawing/2014/main" id="{2A1E9437-26BB-6E72-1F81-F1C97DEBCEED}"/>
              </a:ext>
            </a:extLst>
          </p:cNvPr>
          <p:cNvPicPr>
            <a:picLocks noChangeAspect="1"/>
          </p:cNvPicPr>
          <p:nvPr/>
        </p:nvPicPr>
        <p:blipFill>
          <a:blip r:embed="rId6"/>
          <a:stretch>
            <a:fillRect/>
          </a:stretch>
        </p:blipFill>
        <p:spPr>
          <a:xfrm>
            <a:off x="6852892" y="5897757"/>
            <a:ext cx="5220021" cy="774484"/>
          </a:xfrm>
          <a:prstGeom prst="rect">
            <a:avLst/>
          </a:prstGeom>
          <a:ln w="12700">
            <a:solidFill>
              <a:schemeClr val="tx1"/>
            </a:solidFill>
          </a:ln>
        </p:spPr>
      </p:pic>
    </p:spTree>
    <p:extLst>
      <p:ext uri="{BB962C8B-B14F-4D97-AF65-F5344CB8AC3E}">
        <p14:creationId xmlns:p14="http://schemas.microsoft.com/office/powerpoint/2010/main" val="417023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500" fill="hold"/>
                                        <p:tgtEl>
                                          <p:spTgt spid="6"/>
                                        </p:tgtEl>
                                        <p:attrNameLst>
                                          <p:attrName>ppt_w</p:attrName>
                                        </p:attrNameLst>
                                      </p:cBhvr>
                                      <p:tavLst>
                                        <p:tav tm="0">
                                          <p:val>
                                            <p:fltVal val="0"/>
                                          </p:val>
                                        </p:tav>
                                        <p:tav tm="100000">
                                          <p:val>
                                            <p:strVal val="#ppt_w"/>
                                          </p:val>
                                        </p:tav>
                                      </p:tavLst>
                                    </p:anim>
                                    <p:anim calcmode="lin" valueType="num">
                                      <p:cBhvr>
                                        <p:cTn id="8" dur="1500" fill="hold"/>
                                        <p:tgtEl>
                                          <p:spTgt spid="6"/>
                                        </p:tgtEl>
                                        <p:attrNameLst>
                                          <p:attrName>ppt_h</p:attrName>
                                        </p:attrNameLst>
                                      </p:cBhvr>
                                      <p:tavLst>
                                        <p:tav tm="0">
                                          <p:val>
                                            <p:fltVal val="0"/>
                                          </p:val>
                                        </p:tav>
                                        <p:tav tm="100000">
                                          <p:val>
                                            <p:strVal val="#ppt_h"/>
                                          </p:val>
                                        </p:tav>
                                      </p:tavLst>
                                    </p:anim>
                                    <p:animEffect transition="in" filter="fade">
                                      <p:cBhvr>
                                        <p:cTn id="9" dur="1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500" fill="hold"/>
                                        <p:tgtEl>
                                          <p:spTgt spid="15"/>
                                        </p:tgtEl>
                                        <p:attrNameLst>
                                          <p:attrName>ppt_w</p:attrName>
                                        </p:attrNameLst>
                                      </p:cBhvr>
                                      <p:tavLst>
                                        <p:tav tm="0">
                                          <p:val>
                                            <p:fltVal val="0"/>
                                          </p:val>
                                        </p:tav>
                                        <p:tav tm="100000">
                                          <p:val>
                                            <p:strVal val="#ppt_w"/>
                                          </p:val>
                                        </p:tav>
                                      </p:tavLst>
                                    </p:anim>
                                    <p:anim calcmode="lin" valueType="num">
                                      <p:cBhvr>
                                        <p:cTn id="13" dur="1500" fill="hold"/>
                                        <p:tgtEl>
                                          <p:spTgt spid="15"/>
                                        </p:tgtEl>
                                        <p:attrNameLst>
                                          <p:attrName>ppt_h</p:attrName>
                                        </p:attrNameLst>
                                      </p:cBhvr>
                                      <p:tavLst>
                                        <p:tav tm="0">
                                          <p:val>
                                            <p:fltVal val="0"/>
                                          </p:val>
                                        </p:tav>
                                        <p:tav tm="100000">
                                          <p:val>
                                            <p:strVal val="#ppt_h"/>
                                          </p:val>
                                        </p:tav>
                                      </p:tavLst>
                                    </p:anim>
                                    <p:animEffect transition="in" filter="fade">
                                      <p:cBhvr>
                                        <p:cTn id="14" dur="1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500" fill="hold"/>
                                        <p:tgtEl>
                                          <p:spTgt spid="19"/>
                                        </p:tgtEl>
                                        <p:attrNameLst>
                                          <p:attrName>ppt_w</p:attrName>
                                        </p:attrNameLst>
                                      </p:cBhvr>
                                      <p:tavLst>
                                        <p:tav tm="0">
                                          <p:val>
                                            <p:fltVal val="0"/>
                                          </p:val>
                                        </p:tav>
                                        <p:tav tm="100000">
                                          <p:val>
                                            <p:strVal val="#ppt_w"/>
                                          </p:val>
                                        </p:tav>
                                      </p:tavLst>
                                    </p:anim>
                                    <p:anim calcmode="lin" valueType="num">
                                      <p:cBhvr>
                                        <p:cTn id="18" dur="1500" fill="hold"/>
                                        <p:tgtEl>
                                          <p:spTgt spid="19"/>
                                        </p:tgtEl>
                                        <p:attrNameLst>
                                          <p:attrName>ppt_h</p:attrName>
                                        </p:attrNameLst>
                                      </p:cBhvr>
                                      <p:tavLst>
                                        <p:tav tm="0">
                                          <p:val>
                                            <p:fltVal val="0"/>
                                          </p:val>
                                        </p:tav>
                                        <p:tav tm="100000">
                                          <p:val>
                                            <p:strVal val="#ppt_h"/>
                                          </p:val>
                                        </p:tav>
                                      </p:tavLst>
                                    </p:anim>
                                    <p:animEffect transition="in" filter="fade">
                                      <p:cBhvr>
                                        <p:cTn id="19" dur="1500"/>
                                        <p:tgtEl>
                                          <p:spTgt spid="19"/>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1500" fill="hold"/>
                                        <p:tgtEl>
                                          <p:spTgt spid="17"/>
                                        </p:tgtEl>
                                        <p:attrNameLst>
                                          <p:attrName>ppt_w</p:attrName>
                                        </p:attrNameLst>
                                      </p:cBhvr>
                                      <p:tavLst>
                                        <p:tav tm="0">
                                          <p:val>
                                            <p:fltVal val="0"/>
                                          </p:val>
                                        </p:tav>
                                        <p:tav tm="100000">
                                          <p:val>
                                            <p:strVal val="#ppt_w"/>
                                          </p:val>
                                        </p:tav>
                                      </p:tavLst>
                                    </p:anim>
                                    <p:anim calcmode="lin" valueType="num">
                                      <p:cBhvr>
                                        <p:cTn id="23" dur="1500" fill="hold"/>
                                        <p:tgtEl>
                                          <p:spTgt spid="17"/>
                                        </p:tgtEl>
                                        <p:attrNameLst>
                                          <p:attrName>ppt_h</p:attrName>
                                        </p:attrNameLst>
                                      </p:cBhvr>
                                      <p:tavLst>
                                        <p:tav tm="0">
                                          <p:val>
                                            <p:fltVal val="0"/>
                                          </p:val>
                                        </p:tav>
                                        <p:tav tm="100000">
                                          <p:val>
                                            <p:strVal val="#ppt_h"/>
                                          </p:val>
                                        </p:tav>
                                      </p:tavLst>
                                    </p:anim>
                                    <p:animEffect transition="in" filter="fade">
                                      <p:cBhvr>
                                        <p:cTn id="24" dur="15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
                                            <p:bg/>
                                          </p:spTgt>
                                        </p:tgtEl>
                                        <p:attrNameLst>
                                          <p:attrName>style.visibility</p:attrName>
                                        </p:attrNameLst>
                                      </p:cBhvr>
                                      <p:to>
                                        <p:strVal val="visible"/>
                                      </p:to>
                                    </p:set>
                                    <p:anim calcmode="lin" valueType="num">
                                      <p:cBhvr>
                                        <p:cTn id="27" dur="1500" fill="hold"/>
                                        <p:tgtEl>
                                          <p:spTgt spid="4">
                                            <p:bg/>
                                          </p:spTgt>
                                        </p:tgtEl>
                                        <p:attrNameLst>
                                          <p:attrName>ppt_w</p:attrName>
                                        </p:attrNameLst>
                                      </p:cBhvr>
                                      <p:tavLst>
                                        <p:tav tm="0">
                                          <p:val>
                                            <p:fltVal val="0"/>
                                          </p:val>
                                        </p:tav>
                                        <p:tav tm="100000">
                                          <p:val>
                                            <p:strVal val="#ppt_w"/>
                                          </p:val>
                                        </p:tav>
                                      </p:tavLst>
                                    </p:anim>
                                    <p:anim calcmode="lin" valueType="num">
                                      <p:cBhvr>
                                        <p:cTn id="28" dur="1500" fill="hold"/>
                                        <p:tgtEl>
                                          <p:spTgt spid="4">
                                            <p:bg/>
                                          </p:spTgt>
                                        </p:tgtEl>
                                        <p:attrNameLst>
                                          <p:attrName>ppt_h</p:attrName>
                                        </p:attrNameLst>
                                      </p:cBhvr>
                                      <p:tavLst>
                                        <p:tav tm="0">
                                          <p:val>
                                            <p:fltVal val="0"/>
                                          </p:val>
                                        </p:tav>
                                        <p:tav tm="100000">
                                          <p:val>
                                            <p:strVal val="#ppt_h"/>
                                          </p:val>
                                        </p:tav>
                                      </p:tavLst>
                                    </p:anim>
                                    <p:animEffect transition="in" filter="fade">
                                      <p:cBhvr>
                                        <p:cTn id="29" dur="1500"/>
                                        <p:tgtEl>
                                          <p:spTgt spid="4">
                                            <p:bg/>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 calcmode="lin" valueType="num">
                                      <p:cBhvr>
                                        <p:cTn id="32" dur="1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33" dur="1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34" dur="1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470CDD-C18D-FFA6-4D3A-4C8F8EE071D9}"/>
              </a:ext>
            </a:extLst>
          </p:cNvPr>
          <p:cNvSpPr>
            <a:spLocks noGrp="1"/>
          </p:cNvSpPr>
          <p:nvPr>
            <p:ph type="sldNum" sz="quarter" idx="4"/>
          </p:nvPr>
        </p:nvSpPr>
        <p:spPr/>
        <p:txBody>
          <a:bodyPr/>
          <a:lstStyle/>
          <a:p>
            <a:fld id="{8FF8BE51-C3B0-9B4F-9A06-4F809A9A7941}" type="slidenum">
              <a:rPr lang="en-US" smtClean="0"/>
              <a:pPr/>
              <a:t>30</a:t>
            </a:fld>
            <a:endParaRPr lang="en-US"/>
          </a:p>
        </p:txBody>
      </p:sp>
      <p:sp>
        <p:nvSpPr>
          <p:cNvPr id="5" name="Title 4">
            <a:extLst>
              <a:ext uri="{FF2B5EF4-FFF2-40B4-BE49-F238E27FC236}">
                <a16:creationId xmlns:a16="http://schemas.microsoft.com/office/drawing/2014/main" id="{33768CDC-BF58-0359-F78F-50E05BCF5DC7}"/>
              </a:ext>
            </a:extLst>
          </p:cNvPr>
          <p:cNvSpPr>
            <a:spLocks noGrp="1"/>
          </p:cNvSpPr>
          <p:nvPr>
            <p:ph type="title"/>
          </p:nvPr>
        </p:nvSpPr>
        <p:spPr/>
        <p:txBody>
          <a:bodyPr/>
          <a:lstStyle/>
          <a:p>
            <a:r>
              <a:rPr lang="en-US">
                <a:latin typeface="Arial"/>
                <a:cs typeface="Arial"/>
              </a:rPr>
              <a:t>Summary Statement 2 by Primary Race</a:t>
            </a:r>
            <a:endParaRPr lang="en-US"/>
          </a:p>
        </p:txBody>
      </p:sp>
      <p:pic>
        <p:nvPicPr>
          <p:cNvPr id="4" name="Picture 3" descr="A bar chart displays the results for Outcome C - Actions to Meet Needs, Summary Statement 2 by primary race. The data is sorted from highest to lowest outcome result. The Japanese category is highest with 81% and Cambodian is lowest with 48%.">
            <a:extLst>
              <a:ext uri="{FF2B5EF4-FFF2-40B4-BE49-F238E27FC236}">
                <a16:creationId xmlns:a16="http://schemas.microsoft.com/office/drawing/2014/main" id="{B40D71CB-27AB-1458-D95A-AB5D7747EA52}"/>
              </a:ext>
            </a:extLst>
          </p:cNvPr>
          <p:cNvPicPr>
            <a:picLocks noChangeAspect="1"/>
          </p:cNvPicPr>
          <p:nvPr/>
        </p:nvPicPr>
        <p:blipFill>
          <a:blip r:embed="rId2"/>
          <a:stretch>
            <a:fillRect/>
          </a:stretch>
        </p:blipFill>
        <p:spPr>
          <a:xfrm>
            <a:off x="227659" y="687680"/>
            <a:ext cx="11877792" cy="5407380"/>
          </a:xfrm>
          <a:prstGeom prst="rect">
            <a:avLst/>
          </a:prstGeom>
        </p:spPr>
      </p:pic>
    </p:spTree>
    <p:extLst>
      <p:ext uri="{BB962C8B-B14F-4D97-AF65-F5344CB8AC3E}">
        <p14:creationId xmlns:p14="http://schemas.microsoft.com/office/powerpoint/2010/main" val="28144309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035E2B-25E2-C242-6B44-45411A5B97F3}"/>
              </a:ext>
            </a:extLst>
          </p:cNvPr>
          <p:cNvSpPr>
            <a:spLocks noGrp="1"/>
          </p:cNvSpPr>
          <p:nvPr>
            <p:ph type="sldNum" sz="quarter" idx="4"/>
          </p:nvPr>
        </p:nvSpPr>
        <p:spPr/>
        <p:txBody>
          <a:bodyPr/>
          <a:lstStyle/>
          <a:p>
            <a:fld id="{8FF8BE51-C3B0-9B4F-9A06-4F809A9A7941}" type="slidenum">
              <a:rPr lang="en-US" smtClean="0"/>
              <a:pPr/>
              <a:t>31</a:t>
            </a:fld>
            <a:endParaRPr lang="en-US"/>
          </a:p>
        </p:txBody>
      </p:sp>
      <p:sp>
        <p:nvSpPr>
          <p:cNvPr id="5" name="Title 4">
            <a:extLst>
              <a:ext uri="{FF2B5EF4-FFF2-40B4-BE49-F238E27FC236}">
                <a16:creationId xmlns:a16="http://schemas.microsoft.com/office/drawing/2014/main" id="{66F77F6E-945C-1E86-F9FC-EDAAA81B7780}"/>
              </a:ext>
            </a:extLst>
          </p:cNvPr>
          <p:cNvSpPr>
            <a:spLocks noGrp="1"/>
          </p:cNvSpPr>
          <p:nvPr>
            <p:ph type="title"/>
          </p:nvPr>
        </p:nvSpPr>
        <p:spPr/>
        <p:txBody>
          <a:bodyPr/>
          <a:lstStyle/>
          <a:p>
            <a:r>
              <a:rPr lang="en-US">
                <a:latin typeface="Arial"/>
                <a:cs typeface="Arial"/>
              </a:rPr>
              <a:t>As a result of the analyses by race...</a:t>
            </a:r>
            <a:endParaRPr lang="en-US"/>
          </a:p>
        </p:txBody>
      </p:sp>
      <p:sp>
        <p:nvSpPr>
          <p:cNvPr id="4" name="Content Placeholder 3">
            <a:extLst>
              <a:ext uri="{FF2B5EF4-FFF2-40B4-BE49-F238E27FC236}">
                <a16:creationId xmlns:a16="http://schemas.microsoft.com/office/drawing/2014/main" id="{C870BD5B-3E79-35B0-80A0-C8308FF31273}"/>
              </a:ext>
            </a:extLst>
          </p:cNvPr>
          <p:cNvSpPr>
            <a:spLocks noGrp="1"/>
          </p:cNvSpPr>
          <p:nvPr>
            <p:ph idx="1"/>
          </p:nvPr>
        </p:nvSpPr>
        <p:spPr/>
        <p:txBody>
          <a:bodyPr>
            <a:normAutofit/>
          </a:bodyPr>
          <a:lstStyle/>
          <a:p>
            <a:r>
              <a:rPr lang="en-US">
                <a:latin typeface="Arial"/>
                <a:cs typeface="Arial"/>
              </a:rPr>
              <a:t>Deeper understanding of the population we serve in California</a:t>
            </a:r>
            <a:endParaRPr lang="en-US"/>
          </a:p>
          <a:p>
            <a:r>
              <a:rPr lang="en-US">
                <a:latin typeface="Arial"/>
                <a:cs typeface="Arial"/>
              </a:rPr>
              <a:t>Importance of disaggregating the Asian category</a:t>
            </a:r>
            <a:endParaRPr lang="en-US"/>
          </a:p>
          <a:p>
            <a:pPr lvl="1"/>
            <a:r>
              <a:rPr lang="en-US">
                <a:latin typeface="Arial"/>
                <a:cs typeface="Arial"/>
              </a:rPr>
              <a:t>If you are interested in more information about data disaggregation as it relates to Asian Americans: </a:t>
            </a:r>
            <a:r>
              <a:rPr lang="en-US">
                <a:solidFill>
                  <a:srgbClr val="0071BC"/>
                </a:solidFill>
                <a:latin typeface="Arial"/>
                <a:cs typeface="Arial"/>
                <a:hlinkClick r:id="rId2" tooltip="How data disaggregation matters for Asian Americans and Pacific Islanders">
                  <a:extLst>
                    <a:ext uri="{A12FA001-AC4F-418D-AE19-62706E023703}">
                      <ahyp:hlinkClr xmlns:ahyp="http://schemas.microsoft.com/office/drawing/2018/hyperlinkcolor" val="tx"/>
                    </a:ext>
                  </a:extLst>
                </a:hlinkClick>
              </a:rPr>
              <a:t>https://equitablegrowth.org/how-data-disaggregation-matters-for-asian-americans-and-pacific-islanders/</a:t>
            </a:r>
            <a:r>
              <a:rPr lang="en-US">
                <a:solidFill>
                  <a:srgbClr val="0071BC"/>
                </a:solidFill>
                <a:latin typeface="Arial"/>
                <a:cs typeface="Arial"/>
              </a:rPr>
              <a:t> </a:t>
            </a:r>
            <a:endParaRPr lang="en-US">
              <a:solidFill>
                <a:srgbClr val="0071BC"/>
              </a:solidFill>
              <a:cs typeface="Arial"/>
            </a:endParaRPr>
          </a:p>
          <a:p>
            <a:r>
              <a:rPr lang="en-US">
                <a:latin typeface="Arial"/>
                <a:cs typeface="Arial"/>
              </a:rPr>
              <a:t>Caused us to ask "are there other groupings that are masking different outcomes as a result of differences?"</a:t>
            </a:r>
            <a:endParaRPr lang="en-US"/>
          </a:p>
        </p:txBody>
      </p:sp>
    </p:spTree>
    <p:extLst>
      <p:ext uri="{BB962C8B-B14F-4D97-AF65-F5344CB8AC3E}">
        <p14:creationId xmlns:p14="http://schemas.microsoft.com/office/powerpoint/2010/main" val="4627398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31122E-D6DB-4F7C-4F6A-B93C9A706151}"/>
              </a:ext>
            </a:extLst>
          </p:cNvPr>
          <p:cNvSpPr>
            <a:spLocks noGrp="1"/>
          </p:cNvSpPr>
          <p:nvPr>
            <p:ph type="sldNum" sz="quarter" idx="4"/>
          </p:nvPr>
        </p:nvSpPr>
        <p:spPr/>
        <p:txBody>
          <a:bodyPr/>
          <a:lstStyle/>
          <a:p>
            <a:fld id="{8FF8BE51-C3B0-9B4F-9A06-4F809A9A7941}" type="slidenum">
              <a:rPr lang="en-US" smtClean="0"/>
              <a:pPr/>
              <a:t>32</a:t>
            </a:fld>
            <a:endParaRPr lang="en-US"/>
          </a:p>
        </p:txBody>
      </p:sp>
      <p:sp>
        <p:nvSpPr>
          <p:cNvPr id="5" name="Title 4">
            <a:extLst>
              <a:ext uri="{FF2B5EF4-FFF2-40B4-BE49-F238E27FC236}">
                <a16:creationId xmlns:a16="http://schemas.microsoft.com/office/drawing/2014/main" id="{ACB87801-9649-57AB-F47C-60F1D10B0460}"/>
              </a:ext>
            </a:extLst>
          </p:cNvPr>
          <p:cNvSpPr>
            <a:spLocks noGrp="1"/>
          </p:cNvSpPr>
          <p:nvPr>
            <p:ph type="title"/>
          </p:nvPr>
        </p:nvSpPr>
        <p:spPr/>
        <p:txBody>
          <a:bodyPr>
            <a:normAutofit fontScale="90000"/>
          </a:bodyPr>
          <a:lstStyle/>
          <a:p>
            <a:r>
              <a:rPr lang="en-US">
                <a:latin typeface="Arial"/>
                <a:cs typeface="Arial"/>
              </a:rPr>
              <a:t>Exited At Age Expectations (Summary Statement 2) by Ethnicity</a:t>
            </a:r>
            <a:endParaRPr lang="en-US"/>
          </a:p>
        </p:txBody>
      </p:sp>
      <p:pic>
        <p:nvPicPr>
          <p:cNvPr id="4" name="Picture 3" descr="A bar chart is displayed that includes the &quot;exited at age expectations&quot; results for Outcomes A, B, and C by ethnicity. Children who are Hispanic have higher results compared to non-Hispanic children in outcome A, lower results for outcome B, and the same results for outcome C. ">
            <a:extLst>
              <a:ext uri="{FF2B5EF4-FFF2-40B4-BE49-F238E27FC236}">
                <a16:creationId xmlns:a16="http://schemas.microsoft.com/office/drawing/2014/main" id="{2CC86BE8-7314-13DC-8384-FE0D85A3CE7B}"/>
              </a:ext>
            </a:extLst>
          </p:cNvPr>
          <p:cNvPicPr>
            <a:picLocks noChangeAspect="1"/>
          </p:cNvPicPr>
          <p:nvPr/>
        </p:nvPicPr>
        <p:blipFill>
          <a:blip r:embed="rId3"/>
          <a:stretch>
            <a:fillRect/>
          </a:stretch>
        </p:blipFill>
        <p:spPr>
          <a:xfrm>
            <a:off x="2438400" y="783792"/>
            <a:ext cx="7303826" cy="5165310"/>
          </a:xfrm>
          <a:prstGeom prst="rect">
            <a:avLst/>
          </a:prstGeom>
        </p:spPr>
      </p:pic>
    </p:spTree>
    <p:extLst>
      <p:ext uri="{BB962C8B-B14F-4D97-AF65-F5344CB8AC3E}">
        <p14:creationId xmlns:p14="http://schemas.microsoft.com/office/powerpoint/2010/main" val="17073059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FC926C-4ECC-40C4-DC08-3D4C253775E3}"/>
              </a:ext>
            </a:extLst>
          </p:cNvPr>
          <p:cNvSpPr>
            <a:spLocks noGrp="1"/>
          </p:cNvSpPr>
          <p:nvPr>
            <p:ph type="sldNum" sz="quarter" idx="4"/>
          </p:nvPr>
        </p:nvSpPr>
        <p:spPr/>
        <p:txBody>
          <a:bodyPr/>
          <a:lstStyle/>
          <a:p>
            <a:fld id="{8FF8BE51-C3B0-9B4F-9A06-4F809A9A7941}" type="slidenum">
              <a:rPr lang="en-US" smtClean="0"/>
              <a:pPr/>
              <a:t>33</a:t>
            </a:fld>
            <a:endParaRPr lang="en-US"/>
          </a:p>
        </p:txBody>
      </p:sp>
      <p:sp>
        <p:nvSpPr>
          <p:cNvPr id="5" name="Title 4">
            <a:extLst>
              <a:ext uri="{FF2B5EF4-FFF2-40B4-BE49-F238E27FC236}">
                <a16:creationId xmlns:a16="http://schemas.microsoft.com/office/drawing/2014/main" id="{BF928BF0-13D9-EE7E-F88C-B19A2FDE7DE7}"/>
              </a:ext>
            </a:extLst>
          </p:cNvPr>
          <p:cNvSpPr>
            <a:spLocks noGrp="1"/>
          </p:cNvSpPr>
          <p:nvPr>
            <p:ph type="title"/>
          </p:nvPr>
        </p:nvSpPr>
        <p:spPr>
          <a:xfrm>
            <a:off x="1200150" y="226980"/>
            <a:ext cx="9931400" cy="914400"/>
          </a:xfrm>
        </p:spPr>
        <p:txBody>
          <a:bodyPr>
            <a:normAutofit fontScale="90000"/>
          </a:bodyPr>
          <a:lstStyle/>
          <a:p>
            <a:r>
              <a:rPr lang="en-US">
                <a:latin typeface="Arial"/>
                <a:cs typeface="Arial"/>
              </a:rPr>
              <a:t>Exited At Age Expectations (Summary Statement 2) by Primary Language</a:t>
            </a:r>
            <a:endParaRPr lang="en-US"/>
          </a:p>
        </p:txBody>
      </p:sp>
      <p:pic>
        <p:nvPicPr>
          <p:cNvPr id="3" name="Picture 2" descr="A bar chart is displayed that includes the results for each outcome for Summary Statement 2 for children who speak English, Spanish, or another language. The results for both English and Spanish are higher than the other category for all three outcomes.">
            <a:extLst>
              <a:ext uri="{FF2B5EF4-FFF2-40B4-BE49-F238E27FC236}">
                <a16:creationId xmlns:a16="http://schemas.microsoft.com/office/drawing/2014/main" id="{E322D6DB-B115-1880-E5E6-732C63C36CBB}"/>
              </a:ext>
            </a:extLst>
          </p:cNvPr>
          <p:cNvPicPr>
            <a:picLocks noChangeAspect="1"/>
          </p:cNvPicPr>
          <p:nvPr/>
        </p:nvPicPr>
        <p:blipFill>
          <a:blip r:embed="rId3"/>
          <a:stretch>
            <a:fillRect/>
          </a:stretch>
        </p:blipFill>
        <p:spPr>
          <a:xfrm>
            <a:off x="2308719" y="1141380"/>
            <a:ext cx="7315200" cy="4940021"/>
          </a:xfrm>
          <a:prstGeom prst="rect">
            <a:avLst/>
          </a:prstGeom>
        </p:spPr>
      </p:pic>
    </p:spTree>
    <p:extLst>
      <p:ext uri="{BB962C8B-B14F-4D97-AF65-F5344CB8AC3E}">
        <p14:creationId xmlns:p14="http://schemas.microsoft.com/office/powerpoint/2010/main" val="14116156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0E57B6-A9D4-C4BB-FBDE-59845E6BFF4E}"/>
              </a:ext>
            </a:extLst>
          </p:cNvPr>
          <p:cNvSpPr>
            <a:spLocks noGrp="1"/>
          </p:cNvSpPr>
          <p:nvPr>
            <p:ph type="sldNum" sz="quarter" idx="4"/>
          </p:nvPr>
        </p:nvSpPr>
        <p:spPr/>
        <p:txBody>
          <a:bodyPr/>
          <a:lstStyle/>
          <a:p>
            <a:fld id="{8FF8BE51-C3B0-9B4F-9A06-4F809A9A7941}" type="slidenum">
              <a:rPr lang="en-US" smtClean="0"/>
              <a:pPr/>
              <a:t>34</a:t>
            </a:fld>
            <a:endParaRPr lang="en-US"/>
          </a:p>
        </p:txBody>
      </p:sp>
      <p:sp>
        <p:nvSpPr>
          <p:cNvPr id="5" name="Title 4">
            <a:extLst>
              <a:ext uri="{FF2B5EF4-FFF2-40B4-BE49-F238E27FC236}">
                <a16:creationId xmlns:a16="http://schemas.microsoft.com/office/drawing/2014/main" id="{6568384B-B43D-4FC7-A89E-5A5F9D6670BD}"/>
              </a:ext>
            </a:extLst>
          </p:cNvPr>
          <p:cNvSpPr>
            <a:spLocks noGrp="1"/>
          </p:cNvSpPr>
          <p:nvPr>
            <p:ph type="title"/>
          </p:nvPr>
        </p:nvSpPr>
        <p:spPr/>
        <p:txBody>
          <a:bodyPr/>
          <a:lstStyle/>
          <a:p>
            <a:r>
              <a:rPr lang="en-US">
                <a:latin typeface="Arial"/>
                <a:cs typeface="Arial"/>
              </a:rPr>
              <a:t>Next Steps</a:t>
            </a:r>
            <a:endParaRPr lang="en-US"/>
          </a:p>
        </p:txBody>
      </p:sp>
      <p:sp>
        <p:nvSpPr>
          <p:cNvPr id="4" name="Content Placeholder 3">
            <a:extLst>
              <a:ext uri="{FF2B5EF4-FFF2-40B4-BE49-F238E27FC236}">
                <a16:creationId xmlns:a16="http://schemas.microsoft.com/office/drawing/2014/main" id="{75789794-17CA-E5C4-CF1F-A73AAA9DD999}"/>
              </a:ext>
            </a:extLst>
          </p:cNvPr>
          <p:cNvSpPr>
            <a:spLocks noGrp="1"/>
          </p:cNvSpPr>
          <p:nvPr>
            <p:ph idx="1"/>
          </p:nvPr>
        </p:nvSpPr>
        <p:spPr/>
        <p:txBody>
          <a:bodyPr>
            <a:noAutofit/>
          </a:bodyPr>
          <a:lstStyle/>
          <a:p>
            <a:r>
              <a:rPr lang="en-US" sz="2300">
                <a:latin typeface="Arial"/>
                <a:cs typeface="Arial"/>
              </a:rPr>
              <a:t>Our team plans on recreate these analyses with the 2022-2023 outcomes data</a:t>
            </a:r>
          </a:p>
          <a:p>
            <a:r>
              <a:rPr lang="en-US" sz="2300">
                <a:latin typeface="Arial"/>
                <a:cs typeface="Arial"/>
              </a:rPr>
              <a:t>We have reviewed the DaSy Center's </a:t>
            </a:r>
            <a:r>
              <a:rPr lang="en-US" sz="2300">
                <a:solidFill>
                  <a:srgbClr val="0071BC"/>
                </a:solidFill>
                <a:latin typeface="Arial"/>
                <a:ea typeface="Open Sans"/>
                <a:cs typeface="Arial"/>
                <a:hlinkClick r:id="rId2" tooltip="Critical Questions for Addressing Racial Equity in Early Intervention and Early Childhood Special Education">
                  <a:extLst>
                    <a:ext uri="{A12FA001-AC4F-418D-AE19-62706E023703}">
                      <ahyp:hlinkClr xmlns:ahyp="http://schemas.microsoft.com/office/drawing/2018/hyperlinkcolor" val="tx"/>
                    </a:ext>
                  </a:extLst>
                </a:hlinkClick>
              </a:rPr>
              <a:t>Critical Questions for Addressing Racial Equity in Early Intervention and Early Childhood Special Education</a:t>
            </a:r>
            <a:r>
              <a:rPr lang="en-US" sz="2300">
                <a:solidFill>
                  <a:srgbClr val="0071BC"/>
                </a:solidFill>
                <a:latin typeface="Arial"/>
                <a:ea typeface="Open Sans"/>
                <a:cs typeface="Arial"/>
              </a:rPr>
              <a:t> </a:t>
            </a:r>
            <a:r>
              <a:rPr lang="en-US" sz="2300">
                <a:latin typeface="Arial"/>
                <a:ea typeface="Open Sans"/>
                <a:cs typeface="Arial"/>
              </a:rPr>
              <a:t>and plan to build upon several of the recommendations in this document for future analyses:</a:t>
            </a:r>
          </a:p>
          <a:p>
            <a:pPr lvl="1"/>
            <a:r>
              <a:rPr lang="en-US" sz="2300">
                <a:latin typeface="Arial"/>
                <a:ea typeface="Open Sans"/>
                <a:cs typeface="Arial"/>
              </a:rPr>
              <a:t>Are there differences by race/ethnicity in the length of time children receive EI/ECSE?</a:t>
            </a:r>
          </a:p>
          <a:p>
            <a:pPr lvl="1"/>
            <a:r>
              <a:rPr lang="en-US" sz="2300">
                <a:latin typeface="Arial"/>
                <a:ea typeface="Open Sans"/>
                <a:cs typeface="Arial"/>
              </a:rPr>
              <a:t>Are there differences by race/ethnicity in the percentage of children receiving IDEA services in settings that are for all children (e.g., state-operated prekindergarten, Head Start)? ...in specialized/special education settings?</a:t>
            </a:r>
          </a:p>
        </p:txBody>
      </p:sp>
    </p:spTree>
    <p:extLst>
      <p:ext uri="{BB962C8B-B14F-4D97-AF65-F5344CB8AC3E}">
        <p14:creationId xmlns:p14="http://schemas.microsoft.com/office/powerpoint/2010/main" val="2582923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CB3111-47D0-5F2E-BAA3-51526EC098DB}"/>
              </a:ext>
            </a:extLst>
          </p:cNvPr>
          <p:cNvSpPr>
            <a:spLocks noGrp="1"/>
          </p:cNvSpPr>
          <p:nvPr>
            <p:ph type="title"/>
          </p:nvPr>
        </p:nvSpPr>
        <p:spPr/>
        <p:txBody>
          <a:bodyPr/>
          <a:lstStyle/>
          <a:p>
            <a:r>
              <a:rPr lang="en-US"/>
              <a:t>Other Considerations</a:t>
            </a:r>
          </a:p>
        </p:txBody>
      </p:sp>
    </p:spTree>
    <p:extLst>
      <p:ext uri="{BB962C8B-B14F-4D97-AF65-F5344CB8AC3E}">
        <p14:creationId xmlns:p14="http://schemas.microsoft.com/office/powerpoint/2010/main" val="27818446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D2987F-581D-AAB6-5DB8-778C68A22E11}"/>
              </a:ext>
            </a:extLst>
          </p:cNvPr>
          <p:cNvSpPr>
            <a:spLocks noGrp="1"/>
          </p:cNvSpPr>
          <p:nvPr>
            <p:ph type="sldNum" sz="quarter" idx="4"/>
          </p:nvPr>
        </p:nvSpPr>
        <p:spPr/>
        <p:txBody>
          <a:bodyPr/>
          <a:lstStyle/>
          <a:p>
            <a:fld id="{8FF8BE51-C3B0-9B4F-9A06-4F809A9A7941}" type="slidenum">
              <a:rPr lang="en-US" smtClean="0"/>
              <a:pPr/>
              <a:t>36</a:t>
            </a:fld>
            <a:endParaRPr lang="en-US"/>
          </a:p>
        </p:txBody>
      </p:sp>
      <p:sp>
        <p:nvSpPr>
          <p:cNvPr id="5" name="Title 4">
            <a:extLst>
              <a:ext uri="{FF2B5EF4-FFF2-40B4-BE49-F238E27FC236}">
                <a16:creationId xmlns:a16="http://schemas.microsoft.com/office/drawing/2014/main" id="{152FF3A5-63A3-26DD-9A71-C31732814CC6}"/>
              </a:ext>
            </a:extLst>
          </p:cNvPr>
          <p:cNvSpPr>
            <a:spLocks noGrp="1"/>
          </p:cNvSpPr>
          <p:nvPr>
            <p:ph type="title"/>
          </p:nvPr>
        </p:nvSpPr>
        <p:spPr/>
        <p:txBody>
          <a:bodyPr/>
          <a:lstStyle/>
          <a:p>
            <a:pPr algn="l"/>
            <a:r>
              <a:rPr lang="en-US"/>
              <a:t>What About Small Ns?</a:t>
            </a:r>
          </a:p>
        </p:txBody>
      </p:sp>
      <p:sp>
        <p:nvSpPr>
          <p:cNvPr id="4" name="Content Placeholder 3">
            <a:extLst>
              <a:ext uri="{FF2B5EF4-FFF2-40B4-BE49-F238E27FC236}">
                <a16:creationId xmlns:a16="http://schemas.microsoft.com/office/drawing/2014/main" id="{49242CD3-DD92-F08D-FB42-D13FC0507EE5}"/>
              </a:ext>
            </a:extLst>
          </p:cNvPr>
          <p:cNvSpPr>
            <a:spLocks noGrp="1"/>
          </p:cNvSpPr>
          <p:nvPr>
            <p:ph idx="1"/>
          </p:nvPr>
        </p:nvSpPr>
        <p:spPr>
          <a:xfrm>
            <a:off x="5758543" y="2266121"/>
            <a:ext cx="6297385" cy="3775985"/>
          </a:xfrm>
        </p:spPr>
        <p:txBody>
          <a:bodyPr>
            <a:normAutofit/>
          </a:bodyPr>
          <a:lstStyle/>
          <a:p>
            <a:pPr fontAlgn="base"/>
            <a:r>
              <a:rPr lang="en-US" b="0" i="0">
                <a:solidFill>
                  <a:srgbClr val="000000"/>
                </a:solidFill>
                <a:effectLst/>
                <a:latin typeface="Arial" panose="020B0604020202020204" pitchFamily="34" charset="0"/>
              </a:rPr>
              <a:t>Slicing data sets too small with too many variables can lead to:</a:t>
            </a:r>
          </a:p>
          <a:p>
            <a:pPr lvl="1" fontAlgn="base"/>
            <a:r>
              <a:rPr lang="en-US" b="0" i="0">
                <a:solidFill>
                  <a:srgbClr val="000000"/>
                </a:solidFill>
                <a:effectLst/>
                <a:latin typeface="Arial" panose="020B0604020202020204" pitchFamily="34" charset="0"/>
              </a:rPr>
              <a:t>Risk of re-identifying children</a:t>
            </a:r>
          </a:p>
          <a:p>
            <a:pPr lvl="1" fontAlgn="base"/>
            <a:r>
              <a:rPr lang="en-US" b="0" i="0">
                <a:solidFill>
                  <a:srgbClr val="000000"/>
                </a:solidFill>
                <a:effectLst/>
                <a:latin typeface="Arial" panose="020B0604020202020204" pitchFamily="34" charset="0"/>
              </a:rPr>
              <a:t>Lack of statistical significance</a:t>
            </a:r>
            <a:endParaRPr lang="en-US">
              <a:solidFill>
                <a:srgbClr val="000000"/>
              </a:solidFill>
              <a:latin typeface="Arial" panose="020B0604020202020204" pitchFamily="34" charset="0"/>
            </a:endParaRPr>
          </a:p>
        </p:txBody>
      </p:sp>
      <p:pic>
        <p:nvPicPr>
          <p:cNvPr id="7" name="Picture 6" descr="Sankey diagram illustrating lots of small groups/tendrils branching off from one large group.">
            <a:extLst>
              <a:ext uri="{FF2B5EF4-FFF2-40B4-BE49-F238E27FC236}">
                <a16:creationId xmlns:a16="http://schemas.microsoft.com/office/drawing/2014/main" id="{466F2E92-A406-5C51-22BD-03AD7F09258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87828" y="1643742"/>
            <a:ext cx="4776954" cy="2500360"/>
          </a:xfrm>
          <a:prstGeom prst="rect">
            <a:avLst/>
          </a:prstGeom>
        </p:spPr>
      </p:pic>
      <p:pic>
        <p:nvPicPr>
          <p:cNvPr id="10" name="Picture 9" descr="&quot;Caution&quot; symbol.">
            <a:extLst>
              <a:ext uri="{FF2B5EF4-FFF2-40B4-BE49-F238E27FC236}">
                <a16:creationId xmlns:a16="http://schemas.microsoft.com/office/drawing/2014/main" id="{B4F9835F-0FBF-CF75-036D-6130E10FFF95}"/>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809717" y="591582"/>
            <a:ext cx="1652720" cy="1377043"/>
          </a:xfrm>
          <a:prstGeom prst="rect">
            <a:avLst/>
          </a:prstGeom>
        </p:spPr>
      </p:pic>
      <p:sp>
        <p:nvSpPr>
          <p:cNvPr id="12" name="TextBox 11">
            <a:extLst>
              <a:ext uri="{FF2B5EF4-FFF2-40B4-BE49-F238E27FC236}">
                <a16:creationId xmlns:a16="http://schemas.microsoft.com/office/drawing/2014/main" id="{9C8FCB30-7F2F-E94A-ABBF-0E7745221A89}"/>
              </a:ext>
            </a:extLst>
          </p:cNvPr>
          <p:cNvSpPr txBox="1"/>
          <p:nvPr/>
        </p:nvSpPr>
        <p:spPr>
          <a:xfrm>
            <a:off x="6631580" y="4818491"/>
            <a:ext cx="4008994" cy="461665"/>
          </a:xfrm>
          <a:prstGeom prst="rect">
            <a:avLst/>
          </a:prstGeom>
          <a:noFill/>
        </p:spPr>
        <p:txBody>
          <a:bodyPr wrap="square" rtlCol="0">
            <a:spAutoFit/>
          </a:bodyPr>
          <a:lstStyle/>
          <a:p>
            <a:pPr algn="ctr"/>
            <a:r>
              <a:rPr lang="en-US" sz="2400" b="1"/>
              <a:t>BUT…</a:t>
            </a:r>
          </a:p>
        </p:txBody>
      </p:sp>
    </p:spTree>
    <p:extLst>
      <p:ext uri="{BB962C8B-B14F-4D97-AF65-F5344CB8AC3E}">
        <p14:creationId xmlns:p14="http://schemas.microsoft.com/office/powerpoint/2010/main" val="253084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ED62020-2514-EE66-F526-79ECA8C3E7F1}"/>
              </a:ext>
            </a:extLst>
          </p:cNvPr>
          <p:cNvSpPr>
            <a:spLocks noGrp="1"/>
          </p:cNvSpPr>
          <p:nvPr>
            <p:ph type="sldNum" sz="quarter" idx="4"/>
          </p:nvPr>
        </p:nvSpPr>
        <p:spPr/>
        <p:txBody>
          <a:bodyPr/>
          <a:lstStyle/>
          <a:p>
            <a:fld id="{8FF8BE51-C3B0-9B4F-9A06-4F809A9A7941}" type="slidenum">
              <a:rPr lang="en-US" smtClean="0"/>
              <a:pPr/>
              <a:t>37</a:t>
            </a:fld>
            <a:endParaRPr lang="en-US"/>
          </a:p>
        </p:txBody>
      </p:sp>
      <p:sp>
        <p:nvSpPr>
          <p:cNvPr id="5" name="Title 4">
            <a:extLst>
              <a:ext uri="{FF2B5EF4-FFF2-40B4-BE49-F238E27FC236}">
                <a16:creationId xmlns:a16="http://schemas.microsoft.com/office/drawing/2014/main" id="{2952D44F-6586-C45C-5C1B-C5FCFF48F7F2}"/>
              </a:ext>
            </a:extLst>
          </p:cNvPr>
          <p:cNvSpPr>
            <a:spLocks noGrp="1"/>
          </p:cNvSpPr>
          <p:nvPr>
            <p:ph type="title"/>
          </p:nvPr>
        </p:nvSpPr>
        <p:spPr/>
        <p:txBody>
          <a:bodyPr/>
          <a:lstStyle/>
          <a:p>
            <a:r>
              <a:rPr lang="en-US"/>
              <a:t>What About Small Ns?</a:t>
            </a:r>
          </a:p>
        </p:txBody>
      </p:sp>
      <p:sp>
        <p:nvSpPr>
          <p:cNvPr id="4" name="Content Placeholder 3">
            <a:extLst>
              <a:ext uri="{FF2B5EF4-FFF2-40B4-BE49-F238E27FC236}">
                <a16:creationId xmlns:a16="http://schemas.microsoft.com/office/drawing/2014/main" id="{9C65A842-696F-0CD2-CDB0-096E37BE8B0A}"/>
              </a:ext>
            </a:extLst>
          </p:cNvPr>
          <p:cNvSpPr>
            <a:spLocks noGrp="1"/>
          </p:cNvSpPr>
          <p:nvPr>
            <p:ph idx="1"/>
          </p:nvPr>
        </p:nvSpPr>
        <p:spPr>
          <a:xfrm>
            <a:off x="587828" y="1035637"/>
            <a:ext cx="6184760" cy="1048839"/>
          </a:xfrm>
        </p:spPr>
        <p:txBody>
          <a:bodyPr/>
          <a:lstStyle/>
          <a:p>
            <a:r>
              <a:rPr lang="en-US"/>
              <a:t>Equity, burden, and the almighty p-value</a:t>
            </a:r>
          </a:p>
        </p:txBody>
      </p:sp>
      <p:grpSp>
        <p:nvGrpSpPr>
          <p:cNvPr id="9" name="Group 8" descr="Picture from the Don’t Let the P in P Value Stand for Privilege article by Heather Krause.">
            <a:extLst>
              <a:ext uri="{FF2B5EF4-FFF2-40B4-BE49-F238E27FC236}">
                <a16:creationId xmlns:a16="http://schemas.microsoft.com/office/drawing/2014/main" id="{25F8AE91-8AB3-03A4-68E8-9528E17A31AC}"/>
              </a:ext>
            </a:extLst>
          </p:cNvPr>
          <p:cNvGrpSpPr/>
          <p:nvPr/>
        </p:nvGrpSpPr>
        <p:grpSpPr>
          <a:xfrm>
            <a:off x="741379" y="1724162"/>
            <a:ext cx="4022008" cy="2976390"/>
            <a:chOff x="7319387" y="1298859"/>
            <a:chExt cx="4284783" cy="3170851"/>
          </a:xfrm>
        </p:grpSpPr>
        <p:pic>
          <p:nvPicPr>
            <p:cNvPr id="6" name="Picture 5" descr="Screenshot from Heather Krause's We All Acount project, with several people bowing down to the &quot;alimght p-value.&quot;">
              <a:extLst>
                <a:ext uri="{FF2B5EF4-FFF2-40B4-BE49-F238E27FC236}">
                  <a16:creationId xmlns:a16="http://schemas.microsoft.com/office/drawing/2014/main" id="{FCFC4480-5CF8-703B-60E0-0F8E4595F8CE}"/>
                </a:ext>
              </a:extLst>
            </p:cNvPr>
            <p:cNvPicPr>
              <a:picLocks noChangeAspect="1"/>
            </p:cNvPicPr>
            <p:nvPr/>
          </p:nvPicPr>
          <p:blipFill>
            <a:blip r:embed="rId3"/>
            <a:stretch>
              <a:fillRect/>
            </a:stretch>
          </p:blipFill>
          <p:spPr>
            <a:xfrm>
              <a:off x="7319387" y="1298859"/>
              <a:ext cx="4273898" cy="2482292"/>
            </a:xfrm>
            <a:prstGeom prst="rect">
              <a:avLst/>
            </a:prstGeom>
          </p:spPr>
        </p:pic>
        <p:sp>
          <p:nvSpPr>
            <p:cNvPr id="7" name="TextBox 6">
              <a:extLst>
                <a:ext uri="{FF2B5EF4-FFF2-40B4-BE49-F238E27FC236}">
                  <a16:creationId xmlns:a16="http://schemas.microsoft.com/office/drawing/2014/main" id="{76693BD6-3CAF-D2E2-10A2-70B7945E8E6E}"/>
                </a:ext>
              </a:extLst>
            </p:cNvPr>
            <p:cNvSpPr txBox="1"/>
            <p:nvPr/>
          </p:nvSpPr>
          <p:spPr>
            <a:xfrm>
              <a:off x="7330272" y="3781151"/>
              <a:ext cx="4273898" cy="688559"/>
            </a:xfrm>
            <a:prstGeom prst="rect">
              <a:avLst/>
            </a:prstGeom>
            <a:noFill/>
          </p:spPr>
          <p:txBody>
            <a:bodyPr wrap="square" rtlCol="0">
              <a:spAutoFit/>
            </a:bodyPr>
            <a:lstStyle/>
            <a:p>
              <a:r>
                <a:rPr lang="en-US"/>
                <a:t>Source: Krause, H. (2022).</a:t>
              </a:r>
              <a:r>
                <a:rPr lang="en-US">
                  <a:solidFill>
                    <a:srgbClr val="0071BC"/>
                  </a:solidFill>
                </a:rPr>
                <a:t> </a:t>
              </a:r>
              <a:r>
                <a:rPr lang="en-US">
                  <a:solidFill>
                    <a:srgbClr val="0071BC"/>
                  </a:solidFill>
                  <a:hlinkClick r:id="rId4" tooltip="Don’t Let the P in P Value Stand for Privilege">
                    <a:extLst>
                      <a:ext uri="{A12FA001-AC4F-418D-AE19-62706E023703}">
                        <ahyp:hlinkClr xmlns:ahyp="http://schemas.microsoft.com/office/drawing/2018/hyperlinkcolor" val="tx"/>
                      </a:ext>
                    </a:extLst>
                  </a:hlinkClick>
                </a:rPr>
                <a:t>Don’t Let the P in P Value Stand for Privilege</a:t>
              </a:r>
              <a:r>
                <a:rPr lang="en-US"/>
                <a:t>.</a:t>
              </a:r>
            </a:p>
          </p:txBody>
        </p:sp>
      </p:grpSp>
      <p:sp>
        <p:nvSpPr>
          <p:cNvPr id="3" name="Content Placeholder 3">
            <a:extLst>
              <a:ext uri="{FF2B5EF4-FFF2-40B4-BE49-F238E27FC236}">
                <a16:creationId xmlns:a16="http://schemas.microsoft.com/office/drawing/2014/main" id="{A289C1A1-C66A-5801-0B30-0DA9C90175FD}"/>
              </a:ext>
            </a:extLst>
          </p:cNvPr>
          <p:cNvSpPr txBox="1">
            <a:spLocks/>
          </p:cNvSpPr>
          <p:nvPr/>
        </p:nvSpPr>
        <p:spPr>
          <a:xfrm>
            <a:off x="877357" y="4951196"/>
            <a:ext cx="5410536" cy="1368358"/>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1pPr>
            <a:lvl2pPr marL="6858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2pPr>
            <a:lvl3pPr marL="11430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3pPr>
            <a:lvl4pPr marL="16002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4pPr>
            <a:lvl5pPr marL="20574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en-US">
                <a:solidFill>
                  <a:schemeClr val="accent6">
                    <a:lumMod val="75000"/>
                  </a:schemeClr>
                </a:solidFill>
                <a:latin typeface="Arial"/>
                <a:cs typeface="Arial"/>
              </a:rPr>
              <a:t>It’s not always about public reporting or research</a:t>
            </a:r>
          </a:p>
        </p:txBody>
      </p:sp>
      <p:pic>
        <p:nvPicPr>
          <p:cNvPr id="8" name="Picture 7" descr="Image contains two figures (A &amp; B).  Figure A is demonstrating the factors tending to increase p-value and decrease significance.  The graph has two flattened parabolic curves representing two groups (1 &amp;2)which are overlapping considerably.  The x-axis is variance and the y-axis is sample size.  Small sample size, high variance, and the small difference in means contributes to a low p-value.  &#10;Figure B is demonstrating the factors tending to decrease  p-value and increase significance. Two parabolic curves for groups 1 &amp; 2 are shown again but are much taller and barely overlapping.  Large sample size, low variance, and larger differences in means are increasing significance. &#10;Figure retrieved from: https://www.medmastery.com/guides/interpreting-medical-literature-mini-guide/evaluating-statistical-methods">
            <a:extLst>
              <a:ext uri="{FF2B5EF4-FFF2-40B4-BE49-F238E27FC236}">
                <a16:creationId xmlns:a16="http://schemas.microsoft.com/office/drawing/2014/main" id="{AC18CE3D-B523-A504-3E7B-23511FCA750B}"/>
              </a:ext>
            </a:extLst>
          </p:cNvPr>
          <p:cNvPicPr>
            <a:picLocks noChangeAspect="1"/>
          </p:cNvPicPr>
          <p:nvPr/>
        </p:nvPicPr>
        <p:blipFill>
          <a:blip r:embed="rId5"/>
          <a:stretch>
            <a:fillRect/>
          </a:stretch>
        </p:blipFill>
        <p:spPr>
          <a:xfrm>
            <a:off x="6926139" y="1141380"/>
            <a:ext cx="4761158" cy="5554684"/>
          </a:xfrm>
          <a:prstGeom prst="rect">
            <a:avLst/>
          </a:prstGeom>
        </p:spPr>
      </p:pic>
    </p:spTree>
    <p:extLst>
      <p:ext uri="{BB962C8B-B14F-4D97-AF65-F5344CB8AC3E}">
        <p14:creationId xmlns:p14="http://schemas.microsoft.com/office/powerpoint/2010/main" val="2195610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9489B3-0098-2DA5-1795-A9538F560757}"/>
              </a:ext>
            </a:extLst>
          </p:cNvPr>
          <p:cNvSpPr>
            <a:spLocks noGrp="1"/>
          </p:cNvSpPr>
          <p:nvPr>
            <p:ph type="sldNum" sz="quarter" idx="4"/>
          </p:nvPr>
        </p:nvSpPr>
        <p:spPr/>
        <p:txBody>
          <a:bodyPr/>
          <a:lstStyle/>
          <a:p>
            <a:fld id="{8FF8BE51-C3B0-9B4F-9A06-4F809A9A7941}" type="slidenum">
              <a:rPr lang="en-US" smtClean="0"/>
              <a:pPr/>
              <a:t>38</a:t>
            </a:fld>
            <a:endParaRPr lang="en-US"/>
          </a:p>
        </p:txBody>
      </p:sp>
      <p:sp>
        <p:nvSpPr>
          <p:cNvPr id="5" name="Title 4">
            <a:extLst>
              <a:ext uri="{FF2B5EF4-FFF2-40B4-BE49-F238E27FC236}">
                <a16:creationId xmlns:a16="http://schemas.microsoft.com/office/drawing/2014/main" id="{8F6DA4A6-E288-8AC2-C6EC-9C536254C2E7}"/>
              </a:ext>
            </a:extLst>
          </p:cNvPr>
          <p:cNvSpPr>
            <a:spLocks noGrp="1"/>
          </p:cNvSpPr>
          <p:nvPr>
            <p:ph type="title"/>
          </p:nvPr>
        </p:nvSpPr>
        <p:spPr/>
        <p:txBody>
          <a:bodyPr/>
          <a:lstStyle/>
          <a:p>
            <a:r>
              <a:rPr lang="en-US"/>
              <a:t>Don’t Neglect Your Qualitative Data!</a:t>
            </a:r>
          </a:p>
        </p:txBody>
      </p:sp>
      <p:sp>
        <p:nvSpPr>
          <p:cNvPr id="4" name="Content Placeholder 3">
            <a:extLst>
              <a:ext uri="{FF2B5EF4-FFF2-40B4-BE49-F238E27FC236}">
                <a16:creationId xmlns:a16="http://schemas.microsoft.com/office/drawing/2014/main" id="{106CEF1E-6AA5-5F7E-87F4-48C433E186EE}"/>
              </a:ext>
            </a:extLst>
          </p:cNvPr>
          <p:cNvSpPr>
            <a:spLocks noGrp="1"/>
          </p:cNvSpPr>
          <p:nvPr>
            <p:ph idx="1"/>
          </p:nvPr>
        </p:nvSpPr>
        <p:spPr>
          <a:xfrm>
            <a:off x="587829" y="981513"/>
            <a:ext cx="11005457" cy="1719742"/>
          </a:xfrm>
        </p:spPr>
        <p:txBody>
          <a:bodyPr>
            <a:normAutofit fontScale="92500" lnSpcReduction="10000"/>
          </a:bodyPr>
          <a:lstStyle/>
          <a:p>
            <a:r>
              <a:rPr lang="en-US"/>
              <a:t>Qualitative data are used to illustrate the story behind the numbers and are often collected through case studies, surveys, interviews, focus groups, observations, documentation review. etc.</a:t>
            </a:r>
          </a:p>
          <a:p>
            <a:r>
              <a:rPr lang="en-US"/>
              <a:t>Can provide important context and meaningful differentiation for conversations.</a:t>
            </a:r>
          </a:p>
        </p:txBody>
      </p:sp>
      <p:graphicFrame>
        <p:nvGraphicFramePr>
          <p:cNvPr id="10" name="Object 9" descr="Table shows a cross-tabulation entry and exit ratings.  Columns labeled 1-7 represent the number of children exiting with a rating of the respective column number.  The rows labeled 1-7 represent the children entering at a rating of their respective column name.  Each cell then corresponds to the number of children exiting with a given rating between 1-7 and exiting at a rating of 1-7.  The expected pattern is that most children will enter and exit at the same rating with a +1 or 2 and -1.  In the extreme, where an entry rating of 1 and an exit rating of 7 intersect, there is a relatively large number (5 of 76 total) which is circled and shaded blue.  All relatively large values are shaded progressively darker blue to indicate their size.  With small numbers like 5 you have the opportunity to do further analysis by collecting and using qualitative data.">
            <a:extLst>
              <a:ext uri="{FF2B5EF4-FFF2-40B4-BE49-F238E27FC236}">
                <a16:creationId xmlns:a16="http://schemas.microsoft.com/office/drawing/2014/main" id="{7E279106-3BBC-FF42-0A60-41C738FF153E}"/>
              </a:ext>
            </a:extLst>
          </p:cNvPr>
          <p:cNvGraphicFramePr>
            <a:graphicFrameLocks noChangeAspect="1"/>
          </p:cNvGraphicFramePr>
          <p:nvPr>
            <p:extLst>
              <p:ext uri="{D42A27DB-BD31-4B8C-83A1-F6EECF244321}">
                <p14:modId xmlns:p14="http://schemas.microsoft.com/office/powerpoint/2010/main" val="2233647525"/>
              </p:ext>
            </p:extLst>
          </p:nvPr>
        </p:nvGraphicFramePr>
        <p:xfrm>
          <a:off x="1774901" y="2827566"/>
          <a:ext cx="8642197" cy="3245576"/>
        </p:xfrm>
        <a:graphic>
          <a:graphicData uri="http://schemas.openxmlformats.org/presentationml/2006/ole">
            <mc:AlternateContent xmlns:mc="http://schemas.openxmlformats.org/markup-compatibility/2006">
              <mc:Choice xmlns:v="urn:schemas-microsoft-com:vml" Requires="v">
                <p:oleObj name="Worksheet" r:id="rId3" imgW="5051940" imgH="1897380" progId="Excel.Sheet.12">
                  <p:embed/>
                </p:oleObj>
              </mc:Choice>
              <mc:Fallback>
                <p:oleObj name="Worksheet" r:id="rId3" imgW="5051940" imgH="1897380" progId="Excel.Sheet.12">
                  <p:embed/>
                  <p:pic>
                    <p:nvPicPr>
                      <p:cNvPr id="10" name="Object 9" descr="Table shows a cross-tabulation entry and exit ratings.  Columns labeled 1-7 represent the number of children exiting with a rating of the respective column number.  The rows labeled 1-7 represent the children entering at a rating of their respective column name.  Each cell then corresponds to the number of children exiting with a given rating between 1-7 and exiting at a rating of 1-7.  The expected pattern is that most children will enter and exit at the same rating with a +1 or 2 and -1.  In the extreme, where an entry rating of 1 and an exit rating of 7 intersect, there is a relatively large number (5 of 76 total) which is circled and shaded blue.  All relatively large values are shaded progressively darker blue to indicate their size.  With small numbers like 5 you have the opportunity to do further analysis by collecting and using qualitative data.">
                        <a:extLst>
                          <a:ext uri="{FF2B5EF4-FFF2-40B4-BE49-F238E27FC236}">
                            <a16:creationId xmlns:a16="http://schemas.microsoft.com/office/drawing/2014/main" id="{7E279106-3BBC-FF42-0A60-41C738FF153E}"/>
                          </a:ext>
                        </a:extLst>
                      </p:cNvPr>
                      <p:cNvPicPr/>
                      <p:nvPr/>
                    </p:nvPicPr>
                    <p:blipFill>
                      <a:blip r:embed="rId4"/>
                      <a:stretch>
                        <a:fillRect/>
                      </a:stretch>
                    </p:blipFill>
                    <p:spPr>
                      <a:xfrm>
                        <a:off x="1774901" y="2827566"/>
                        <a:ext cx="8642197" cy="3245576"/>
                      </a:xfrm>
                      <a:prstGeom prst="rect">
                        <a:avLst/>
                      </a:prstGeom>
                    </p:spPr>
                  </p:pic>
                </p:oleObj>
              </mc:Fallback>
            </mc:AlternateContent>
          </a:graphicData>
        </a:graphic>
      </p:graphicFrame>
      <mc:AlternateContent xmlns:mc="http://schemas.openxmlformats.org/markup-compatibility/2006">
        <mc:Choice xmlns:p14="http://schemas.microsoft.com/office/powerpoint/2010/main" Requires="p14">
          <p:contentPart p14:bwMode="auto" r:id="rId5">
            <p14:nvContentPartPr>
              <p14:cNvPr id="14" name="Ink 13" descr="Circle highlighting the intersection of the entry rating of 1 and the exit rating of 7 ">
                <a:extLst>
                  <a:ext uri="{FF2B5EF4-FFF2-40B4-BE49-F238E27FC236}">
                    <a16:creationId xmlns:a16="http://schemas.microsoft.com/office/drawing/2014/main" id="{5B26E4C4-3E9F-61CC-09CF-485D65374810}"/>
                  </a:ext>
                </a:extLst>
              </p14:cNvPr>
              <p14:cNvContentPartPr/>
              <p14:nvPr/>
            </p14:nvContentPartPr>
            <p14:xfrm>
              <a:off x="9127222" y="3339748"/>
              <a:ext cx="784363" cy="611467"/>
            </p14:xfrm>
          </p:contentPart>
        </mc:Choice>
        <mc:Fallback>
          <p:pic>
            <p:nvPicPr>
              <p:cNvPr id="14" name="Ink 13" descr="Circle highlighting the intersection of the entry rating of 1 and the exit rating of 7 ">
                <a:extLst>
                  <a:ext uri="{FF2B5EF4-FFF2-40B4-BE49-F238E27FC236}">
                    <a16:creationId xmlns:a16="http://schemas.microsoft.com/office/drawing/2014/main" id="{5B26E4C4-3E9F-61CC-09CF-485D65374810}"/>
                  </a:ext>
                </a:extLst>
              </p:cNvPr>
              <p:cNvPicPr/>
              <p:nvPr/>
            </p:nvPicPr>
            <p:blipFill>
              <a:blip r:embed="rId6"/>
              <a:stretch>
                <a:fillRect/>
              </a:stretch>
            </p:blipFill>
            <p:spPr>
              <a:xfrm>
                <a:off x="9091226" y="3303737"/>
                <a:ext cx="855996" cy="683129"/>
              </a:xfrm>
              <a:prstGeom prst="rect">
                <a:avLst/>
              </a:prstGeom>
            </p:spPr>
          </p:pic>
        </mc:Fallback>
      </mc:AlternateContent>
    </p:spTree>
    <p:extLst>
      <p:ext uri="{BB962C8B-B14F-4D97-AF65-F5344CB8AC3E}">
        <p14:creationId xmlns:p14="http://schemas.microsoft.com/office/powerpoint/2010/main" val="1578317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2000" fill="hold"/>
                                        <p:tgtEl>
                                          <p:spTgt spid="14"/>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A7DC0F-FB95-DEE5-52C0-DEE1557C1FFA}"/>
              </a:ext>
            </a:extLst>
          </p:cNvPr>
          <p:cNvSpPr>
            <a:spLocks noGrp="1"/>
          </p:cNvSpPr>
          <p:nvPr>
            <p:ph type="sldNum" sz="quarter" idx="4"/>
          </p:nvPr>
        </p:nvSpPr>
        <p:spPr/>
        <p:txBody>
          <a:bodyPr/>
          <a:lstStyle/>
          <a:p>
            <a:fld id="{8FF8BE51-C3B0-9B4F-9A06-4F809A9A7941}" type="slidenum">
              <a:rPr lang="en-US" smtClean="0"/>
              <a:pPr/>
              <a:t>39</a:t>
            </a:fld>
            <a:endParaRPr lang="en-US"/>
          </a:p>
        </p:txBody>
      </p:sp>
      <p:sp>
        <p:nvSpPr>
          <p:cNvPr id="5" name="Title 4">
            <a:extLst>
              <a:ext uri="{FF2B5EF4-FFF2-40B4-BE49-F238E27FC236}">
                <a16:creationId xmlns:a16="http://schemas.microsoft.com/office/drawing/2014/main" id="{A984BA03-619E-89DC-27AF-FD83AD720420}"/>
              </a:ext>
            </a:extLst>
          </p:cNvPr>
          <p:cNvSpPr>
            <a:spLocks noGrp="1"/>
          </p:cNvSpPr>
          <p:nvPr>
            <p:ph type="title"/>
          </p:nvPr>
        </p:nvSpPr>
        <p:spPr/>
        <p:txBody>
          <a:bodyPr/>
          <a:lstStyle/>
          <a:p>
            <a:r>
              <a:rPr lang="en-US"/>
              <a:t>Resources</a:t>
            </a:r>
          </a:p>
        </p:txBody>
      </p:sp>
      <p:sp>
        <p:nvSpPr>
          <p:cNvPr id="4" name="Content Placeholder 3">
            <a:extLst>
              <a:ext uri="{FF2B5EF4-FFF2-40B4-BE49-F238E27FC236}">
                <a16:creationId xmlns:a16="http://schemas.microsoft.com/office/drawing/2014/main" id="{EC859743-D98A-4D8D-EC53-599B4CD86402}"/>
              </a:ext>
            </a:extLst>
          </p:cNvPr>
          <p:cNvSpPr>
            <a:spLocks noGrp="1"/>
          </p:cNvSpPr>
          <p:nvPr>
            <p:ph idx="1"/>
          </p:nvPr>
        </p:nvSpPr>
        <p:spPr>
          <a:xfrm>
            <a:off x="587829" y="1368358"/>
            <a:ext cx="10917904" cy="4477806"/>
          </a:xfrm>
        </p:spPr>
        <p:txBody>
          <a:bodyPr>
            <a:normAutofit/>
          </a:bodyPr>
          <a:lstStyle/>
          <a:p>
            <a:r>
              <a:rPr lang="en-US">
                <a:solidFill>
                  <a:srgbClr val="0071BC"/>
                </a:solidFill>
                <a:latin typeface="Arial"/>
                <a:cs typeface="Arial"/>
                <a:hlinkClick r:id="rId2" tooltip="Critical Questions for Addressing Racial Equity in Early Intervention and Early Childhood Special Education">
                  <a:extLst>
                    <a:ext uri="{A12FA001-AC4F-418D-AE19-62706E023703}">
                      <ahyp:hlinkClr xmlns:ahyp="http://schemas.microsoft.com/office/drawing/2018/hyperlinkcolor" val="tx"/>
                    </a:ext>
                  </a:extLst>
                </a:hlinkClick>
              </a:rPr>
              <a:t>Critical Questions for Addressing Racial Equity in Early Intervention and Early Childhood Special Education</a:t>
            </a:r>
            <a:r>
              <a:rPr lang="en-US">
                <a:solidFill>
                  <a:srgbClr val="003366"/>
                </a:solidFill>
                <a:latin typeface="Arial"/>
                <a:cs typeface="Arial"/>
              </a:rPr>
              <a:t> (</a:t>
            </a:r>
            <a:r>
              <a:rPr lang="en-US" err="1">
                <a:solidFill>
                  <a:srgbClr val="003366"/>
                </a:solidFill>
                <a:latin typeface="Arial"/>
                <a:cs typeface="Arial"/>
              </a:rPr>
              <a:t>DaSy</a:t>
            </a:r>
            <a:r>
              <a:rPr lang="en-US">
                <a:solidFill>
                  <a:srgbClr val="003366"/>
                </a:solidFill>
                <a:latin typeface="Arial"/>
                <a:cs typeface="Arial"/>
              </a:rPr>
              <a:t> Center)</a:t>
            </a:r>
          </a:p>
          <a:p>
            <a:r>
              <a:rPr lang="en-US">
                <a:solidFill>
                  <a:srgbClr val="0071BC"/>
                </a:solidFill>
                <a:latin typeface="Arial"/>
                <a:cs typeface="Arial"/>
                <a:hlinkClick r:id="rId3" tooltip="Equitable Research Communication Guidelines - Child Trends">
                  <a:extLst>
                    <a:ext uri="{A12FA001-AC4F-418D-AE19-62706E023703}">
                      <ahyp:hlinkClr xmlns:ahyp="http://schemas.microsoft.com/office/drawing/2018/hyperlinkcolor" val="tx"/>
                    </a:ext>
                  </a:extLst>
                </a:hlinkClick>
              </a:rPr>
              <a:t>Equitable Research Communication Guidelines</a:t>
            </a:r>
            <a:r>
              <a:rPr lang="en-US">
                <a:solidFill>
                  <a:srgbClr val="003366"/>
                </a:solidFill>
                <a:latin typeface="Arial"/>
                <a:cs typeface="Arial"/>
              </a:rPr>
              <a:t> (Child Trends)</a:t>
            </a:r>
          </a:p>
          <a:p>
            <a:r>
              <a:rPr lang="en-US">
                <a:solidFill>
                  <a:srgbClr val="0071BC"/>
                </a:solidFill>
                <a:latin typeface="Arial"/>
                <a:cs typeface="Arial"/>
                <a:hlinkClick r:id="rId4" tooltip="Equity in Early Childhood Data Webinar">
                  <a:extLst>
                    <a:ext uri="{A12FA001-AC4F-418D-AE19-62706E023703}">
                      <ahyp:hlinkClr xmlns:ahyp="http://schemas.microsoft.com/office/drawing/2018/hyperlinkcolor" val="tx"/>
                    </a:ext>
                  </a:extLst>
                </a:hlinkClick>
              </a:rPr>
              <a:t>Equity in Early Childhood Data Webinar</a:t>
            </a:r>
            <a:r>
              <a:rPr lang="en-US">
                <a:solidFill>
                  <a:srgbClr val="003366"/>
                </a:solidFill>
                <a:latin typeface="Arial"/>
                <a:cs typeface="Arial"/>
              </a:rPr>
              <a:t> (PDG B-5 TA Center)</a:t>
            </a:r>
          </a:p>
          <a:p>
            <a:r>
              <a:rPr lang="en-US">
                <a:solidFill>
                  <a:srgbClr val="0071BC"/>
                </a:solidFill>
                <a:latin typeface="Arial"/>
                <a:cs typeface="Arial"/>
                <a:hlinkClick r:id="rId5" tooltip="Home - We All Count">
                  <a:extLst>
                    <a:ext uri="{A12FA001-AC4F-418D-AE19-62706E023703}">
                      <ahyp:hlinkClr xmlns:ahyp="http://schemas.microsoft.com/office/drawing/2018/hyperlinkcolor" val="tx"/>
                    </a:ext>
                  </a:extLst>
                </a:hlinkClick>
              </a:rPr>
              <a:t>We All Count</a:t>
            </a:r>
            <a:endParaRPr lang="en-US">
              <a:solidFill>
                <a:srgbClr val="0071BC"/>
              </a:solidFill>
            </a:endParaRPr>
          </a:p>
        </p:txBody>
      </p:sp>
      <p:pic>
        <p:nvPicPr>
          <p:cNvPr id="8" name="Picture 7" descr="&quot; &quot;">
            <a:extLst>
              <a:ext uri="{FF2B5EF4-FFF2-40B4-BE49-F238E27FC236}">
                <a16:creationId xmlns:a16="http://schemas.microsoft.com/office/drawing/2014/main" id="{3D426B53-B845-87DC-523C-164F731C812E}"/>
              </a:ext>
            </a:extLst>
          </p:cNvPr>
          <p:cNvPicPr>
            <a:picLocks noChangeAspect="1"/>
          </p:cNvPicPr>
          <p:nvPr/>
        </p:nvPicPr>
        <p:blipFill>
          <a:blip r:embed="rId6"/>
          <a:stretch>
            <a:fillRect/>
          </a:stretch>
        </p:blipFill>
        <p:spPr>
          <a:xfrm>
            <a:off x="5803986" y="3859552"/>
            <a:ext cx="3641074" cy="2386117"/>
          </a:xfrm>
          <a:prstGeom prst="rect">
            <a:avLst/>
          </a:prstGeom>
        </p:spPr>
      </p:pic>
    </p:spTree>
    <p:extLst>
      <p:ext uri="{BB962C8B-B14F-4D97-AF65-F5344CB8AC3E}">
        <p14:creationId xmlns:p14="http://schemas.microsoft.com/office/powerpoint/2010/main" val="4062073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B4F62C-AB93-1654-9B9F-A9B9D0FE4873}"/>
              </a:ext>
            </a:extLst>
          </p:cNvPr>
          <p:cNvSpPr>
            <a:spLocks noGrp="1"/>
          </p:cNvSpPr>
          <p:nvPr>
            <p:ph type="sldNum" sz="quarter" idx="4"/>
          </p:nvPr>
        </p:nvSpPr>
        <p:spPr/>
        <p:txBody>
          <a:bodyPr/>
          <a:lstStyle/>
          <a:p>
            <a:fld id="{8FF8BE51-C3B0-9B4F-9A06-4F809A9A7941}" type="slidenum">
              <a:rPr lang="en-US" smtClean="0"/>
              <a:pPr/>
              <a:t>4</a:t>
            </a:fld>
            <a:endParaRPr lang="en-US"/>
          </a:p>
        </p:txBody>
      </p:sp>
      <p:sp>
        <p:nvSpPr>
          <p:cNvPr id="5" name="Title 4">
            <a:extLst>
              <a:ext uri="{FF2B5EF4-FFF2-40B4-BE49-F238E27FC236}">
                <a16:creationId xmlns:a16="http://schemas.microsoft.com/office/drawing/2014/main" id="{D54EAF80-3B46-BAA7-27EF-C3883C865CE6}"/>
              </a:ext>
            </a:extLst>
          </p:cNvPr>
          <p:cNvSpPr>
            <a:spLocks noGrp="1"/>
          </p:cNvSpPr>
          <p:nvPr>
            <p:ph type="title"/>
          </p:nvPr>
        </p:nvSpPr>
        <p:spPr/>
        <p:txBody>
          <a:bodyPr/>
          <a:lstStyle/>
          <a:p>
            <a:r>
              <a:rPr lang="en-US"/>
              <a:t>Closer to Home</a:t>
            </a:r>
          </a:p>
        </p:txBody>
      </p:sp>
      <p:grpSp>
        <p:nvGrpSpPr>
          <p:cNvPr id="4" name="Group 3" descr="Screenshot of ECTA Racial Equity Fact Sheet: &quot;Racial and economic disparities occur in access to early intervention and early childhood special education screening, ">
            <a:extLst>
              <a:ext uri="{FF2B5EF4-FFF2-40B4-BE49-F238E27FC236}">
                <a16:creationId xmlns:a16="http://schemas.microsoft.com/office/drawing/2014/main" id="{3637F334-F4E5-42B4-341C-AAAA0A917CA5}"/>
              </a:ext>
            </a:extLst>
          </p:cNvPr>
          <p:cNvGrpSpPr/>
          <p:nvPr/>
        </p:nvGrpSpPr>
        <p:grpSpPr>
          <a:xfrm>
            <a:off x="1822445" y="1046184"/>
            <a:ext cx="8176321" cy="4508392"/>
            <a:chOff x="1822445" y="1046184"/>
            <a:chExt cx="8176321" cy="4508392"/>
          </a:xfrm>
        </p:grpSpPr>
        <p:pic>
          <p:nvPicPr>
            <p:cNvPr id="7" name="Picture 6" descr="Screenshot of ECTA Racial Equity Fact Sheet: &quot;Racial and economic disparities occur in access to early intervention and early childhood special education screening, identification, and referral.&quot; Contains chart of differential rates of toddlers receiving developmental screening by family race (26.1% for Asian families, 27.2% for Black families, 27.9% for Hispanic families, 35.7% for White families).">
              <a:extLst>
                <a:ext uri="{FF2B5EF4-FFF2-40B4-BE49-F238E27FC236}">
                  <a16:creationId xmlns:a16="http://schemas.microsoft.com/office/drawing/2014/main" id="{4B3C5C1A-B6DB-3198-37EF-D18B17E6C4F2}"/>
                </a:ext>
              </a:extLst>
            </p:cNvPr>
            <p:cNvPicPr>
              <a:picLocks noChangeAspect="1"/>
            </p:cNvPicPr>
            <p:nvPr/>
          </p:nvPicPr>
          <p:blipFill>
            <a:blip r:embed="rId2"/>
            <a:stretch>
              <a:fillRect/>
            </a:stretch>
          </p:blipFill>
          <p:spPr>
            <a:xfrm>
              <a:off x="1822445" y="1046184"/>
              <a:ext cx="8176321" cy="4193500"/>
            </a:xfrm>
            <a:prstGeom prst="rect">
              <a:avLst/>
            </a:prstGeom>
            <a:ln>
              <a:solidFill>
                <a:schemeClr val="tx1"/>
              </a:solidFill>
            </a:ln>
          </p:spPr>
        </p:pic>
        <p:sp>
          <p:nvSpPr>
            <p:cNvPr id="8" name="TextBox 7">
              <a:extLst>
                <a:ext uri="{FF2B5EF4-FFF2-40B4-BE49-F238E27FC236}">
                  <a16:creationId xmlns:a16="http://schemas.microsoft.com/office/drawing/2014/main" id="{C5CA5204-E5AF-EBCD-8B6F-7BF29C45649C}"/>
                </a:ext>
              </a:extLst>
            </p:cNvPr>
            <p:cNvSpPr txBox="1"/>
            <p:nvPr/>
          </p:nvSpPr>
          <p:spPr>
            <a:xfrm>
              <a:off x="2222045" y="5246800"/>
              <a:ext cx="7737022" cy="307776"/>
            </a:xfrm>
            <a:prstGeom prst="rect">
              <a:avLst/>
            </a:prstGeom>
            <a:noFill/>
          </p:spPr>
          <p:txBody>
            <a:bodyPr wrap="square" rtlCol="0">
              <a:spAutoFit/>
            </a:bodyPr>
            <a:lstStyle/>
            <a:p>
              <a:pPr algn="ctr"/>
              <a:r>
                <a:rPr lang="en-US" sz="1400"/>
                <a:t>Source: </a:t>
              </a:r>
              <a:r>
                <a:rPr lang="en-US" sz="1400">
                  <a:solidFill>
                    <a:srgbClr val="0071BC"/>
                  </a:solidFill>
                  <a:hlinkClick r:id="rId3" tooltip="Fact Sheet: Advancing Racial Equity in Early Intervention and Preschool Special Education">
                    <a:extLst>
                      <a:ext uri="{A12FA001-AC4F-418D-AE19-62706E023703}">
                        <ahyp:hlinkClr xmlns:ahyp="http://schemas.microsoft.com/office/drawing/2018/hyperlinkcolor" val="tx"/>
                      </a:ext>
                    </a:extLst>
                  </a:hlinkClick>
                </a:rPr>
                <a:t>ECTA Racial Equity Fact Sheet</a:t>
              </a:r>
              <a:r>
                <a:rPr lang="en-US" sz="1400">
                  <a:solidFill>
                    <a:srgbClr val="0071BC"/>
                  </a:solidFill>
                </a:rPr>
                <a:t> </a:t>
              </a:r>
              <a:r>
                <a:rPr lang="en-US" sz="1400"/>
                <a:t>(2023)</a:t>
              </a:r>
            </a:p>
          </p:txBody>
        </p:sp>
      </p:grpSp>
    </p:spTree>
    <p:extLst>
      <p:ext uri="{BB962C8B-B14F-4D97-AF65-F5344CB8AC3E}">
        <p14:creationId xmlns:p14="http://schemas.microsoft.com/office/powerpoint/2010/main" val="1308895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A7BFF1-41E1-4B6F-4ADD-B7F1C2F8DBD4}"/>
              </a:ext>
            </a:extLst>
          </p:cNvPr>
          <p:cNvSpPr>
            <a:spLocks noGrp="1"/>
          </p:cNvSpPr>
          <p:nvPr>
            <p:ph type="title"/>
          </p:nvPr>
        </p:nvSpPr>
        <p:spPr/>
        <p:txBody>
          <a:bodyPr>
            <a:noAutofit/>
          </a:bodyPr>
          <a:lstStyle/>
          <a:p>
            <a:pPr algn="l"/>
            <a:r>
              <a:rPr lang="en-US" b="1"/>
              <a:t>How might you apply this analysis approach to other data?</a:t>
            </a:r>
            <a:br>
              <a:rPr lang="en-US" b="1"/>
            </a:br>
            <a:br>
              <a:rPr lang="en-US" b="1"/>
            </a:br>
            <a:r>
              <a:rPr lang="en-US"/>
              <a:t>Jot your own question of interest to which you could apply an intersectional approach.</a:t>
            </a:r>
          </a:p>
        </p:txBody>
      </p:sp>
      <p:pic>
        <p:nvPicPr>
          <p:cNvPr id="5" name="Picture 4" descr="&quot; &quot;">
            <a:extLst>
              <a:ext uri="{FF2B5EF4-FFF2-40B4-BE49-F238E27FC236}">
                <a16:creationId xmlns:a16="http://schemas.microsoft.com/office/drawing/2014/main" id="{B6CC9458-10CF-A9B9-FC26-8F866DF27128}"/>
              </a:ext>
            </a:extLst>
          </p:cNvPr>
          <p:cNvPicPr>
            <a:picLocks noChangeAspect="1"/>
          </p:cNvPicPr>
          <p:nvPr/>
        </p:nvPicPr>
        <p:blipFill>
          <a:blip r:embed="rId2"/>
          <a:stretch>
            <a:fillRect/>
          </a:stretch>
        </p:blipFill>
        <p:spPr>
          <a:xfrm>
            <a:off x="4134293" y="3940457"/>
            <a:ext cx="3923414" cy="2615609"/>
          </a:xfrm>
          <a:prstGeom prst="rect">
            <a:avLst/>
          </a:prstGeom>
        </p:spPr>
      </p:pic>
    </p:spTree>
    <p:extLst>
      <p:ext uri="{BB962C8B-B14F-4D97-AF65-F5344CB8AC3E}">
        <p14:creationId xmlns:p14="http://schemas.microsoft.com/office/powerpoint/2010/main" val="20364031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09E47-EF3D-C865-82BE-B2C98FBFB350}"/>
              </a:ext>
            </a:extLst>
          </p:cNvPr>
          <p:cNvSpPr>
            <a:spLocks noGrp="1"/>
          </p:cNvSpPr>
          <p:nvPr>
            <p:ph type="title"/>
          </p:nvPr>
        </p:nvSpPr>
        <p:spPr>
          <a:xfrm>
            <a:off x="1973580" y="2376910"/>
            <a:ext cx="8259347" cy="914400"/>
          </a:xfrm>
        </p:spPr>
        <p:txBody>
          <a:bodyPr>
            <a:normAutofit fontScale="90000"/>
          </a:bodyPr>
          <a:lstStyle/>
          <a:p>
            <a:r>
              <a:rPr lang="en-US" b="0"/>
              <a:t>Find out more at:</a:t>
            </a:r>
            <a:br>
              <a:rPr lang="en-US" b="0"/>
            </a:br>
            <a:r>
              <a:rPr lang="en-US"/>
              <a:t>ectacenter.org</a:t>
            </a:r>
            <a:br>
              <a:rPr lang="en-US"/>
            </a:br>
            <a:r>
              <a:rPr lang="en-US"/>
              <a:t>dasycenter.org</a:t>
            </a:r>
            <a:br>
              <a:rPr lang="en-US"/>
            </a:br>
            <a:r>
              <a:rPr lang="en-US"/>
              <a:t>draccess.org</a:t>
            </a:r>
          </a:p>
        </p:txBody>
      </p:sp>
    </p:spTree>
    <p:extLst>
      <p:ext uri="{BB962C8B-B14F-4D97-AF65-F5344CB8AC3E}">
        <p14:creationId xmlns:p14="http://schemas.microsoft.com/office/powerpoint/2010/main" val="817683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B4F62C-AB93-1654-9B9F-A9B9D0FE4873}"/>
              </a:ext>
            </a:extLst>
          </p:cNvPr>
          <p:cNvSpPr>
            <a:spLocks noGrp="1"/>
          </p:cNvSpPr>
          <p:nvPr>
            <p:ph type="sldNum" sz="quarter" idx="4"/>
          </p:nvPr>
        </p:nvSpPr>
        <p:spPr/>
        <p:txBody>
          <a:bodyPr/>
          <a:lstStyle/>
          <a:p>
            <a:fld id="{8FF8BE51-C3B0-9B4F-9A06-4F809A9A7941}" type="slidenum">
              <a:rPr lang="en-US" smtClean="0"/>
              <a:pPr/>
              <a:t>5</a:t>
            </a:fld>
            <a:endParaRPr lang="en-US"/>
          </a:p>
        </p:txBody>
      </p:sp>
      <p:sp>
        <p:nvSpPr>
          <p:cNvPr id="5" name="Title 4">
            <a:extLst>
              <a:ext uri="{FF2B5EF4-FFF2-40B4-BE49-F238E27FC236}">
                <a16:creationId xmlns:a16="http://schemas.microsoft.com/office/drawing/2014/main" id="{D54EAF80-3B46-BAA7-27EF-C3883C865CE6}"/>
              </a:ext>
            </a:extLst>
          </p:cNvPr>
          <p:cNvSpPr>
            <a:spLocks noGrp="1"/>
          </p:cNvSpPr>
          <p:nvPr>
            <p:ph type="title"/>
          </p:nvPr>
        </p:nvSpPr>
        <p:spPr/>
        <p:txBody>
          <a:bodyPr/>
          <a:lstStyle/>
          <a:p>
            <a:r>
              <a:rPr lang="en-US"/>
              <a:t>Yet Another Example</a:t>
            </a:r>
          </a:p>
        </p:txBody>
      </p:sp>
      <p:grpSp>
        <p:nvGrpSpPr>
          <p:cNvPr id="6" name="Group 5" descr="Chart illustrating the wide variation in poverty rates within each racial group.">
            <a:extLst>
              <a:ext uri="{FF2B5EF4-FFF2-40B4-BE49-F238E27FC236}">
                <a16:creationId xmlns:a16="http://schemas.microsoft.com/office/drawing/2014/main" id="{C03CFF2D-CC7B-0856-F68D-5812AD534CB0}"/>
              </a:ext>
            </a:extLst>
          </p:cNvPr>
          <p:cNvGrpSpPr/>
          <p:nvPr/>
        </p:nvGrpSpPr>
        <p:grpSpPr>
          <a:xfrm>
            <a:off x="1598838" y="857250"/>
            <a:ext cx="8983435" cy="5074301"/>
            <a:chOff x="1598838" y="857250"/>
            <a:chExt cx="8983435" cy="5074301"/>
          </a:xfrm>
        </p:grpSpPr>
        <p:pic>
          <p:nvPicPr>
            <p:cNvPr id="13" name="Picture 12" descr="Chart illustrating the wide variation in poverty rates within each racial group.">
              <a:extLst>
                <a:ext uri="{FF2B5EF4-FFF2-40B4-BE49-F238E27FC236}">
                  <a16:creationId xmlns:a16="http://schemas.microsoft.com/office/drawing/2014/main" id="{17B26D11-4087-4E24-FC0F-E614A61F5BE8}"/>
                </a:ext>
              </a:extLst>
            </p:cNvPr>
            <p:cNvPicPr>
              <a:picLocks noChangeAspect="1"/>
            </p:cNvPicPr>
            <p:nvPr/>
          </p:nvPicPr>
          <p:blipFill rotWithShape="1">
            <a:blip r:embed="rId2"/>
            <a:srcRect t="1170" b="6071"/>
            <a:stretch/>
          </p:blipFill>
          <p:spPr>
            <a:xfrm>
              <a:off x="2328588" y="857250"/>
              <a:ext cx="7523936" cy="4686300"/>
            </a:xfrm>
            <a:prstGeom prst="rect">
              <a:avLst/>
            </a:prstGeom>
            <a:ln>
              <a:solidFill>
                <a:schemeClr val="tx1"/>
              </a:solidFill>
            </a:ln>
          </p:spPr>
        </p:pic>
        <p:sp>
          <p:nvSpPr>
            <p:cNvPr id="4" name="TextBox 3">
              <a:extLst>
                <a:ext uri="{FF2B5EF4-FFF2-40B4-BE49-F238E27FC236}">
                  <a16:creationId xmlns:a16="http://schemas.microsoft.com/office/drawing/2014/main" id="{7B10A81F-52E9-284E-BC3A-F95780407168}"/>
                </a:ext>
              </a:extLst>
            </p:cNvPr>
            <p:cNvSpPr txBox="1"/>
            <p:nvPr/>
          </p:nvSpPr>
          <p:spPr>
            <a:xfrm>
              <a:off x="1598838" y="5623774"/>
              <a:ext cx="8983435" cy="307777"/>
            </a:xfrm>
            <a:prstGeom prst="rect">
              <a:avLst/>
            </a:prstGeom>
            <a:noFill/>
          </p:spPr>
          <p:txBody>
            <a:bodyPr wrap="square" rtlCol="0">
              <a:spAutoFit/>
            </a:bodyPr>
            <a:lstStyle/>
            <a:p>
              <a:pPr algn="ctr"/>
              <a:r>
                <a:rPr lang="en-US" sz="1400"/>
                <a:t>Source: </a:t>
              </a:r>
              <a:r>
                <a:rPr lang="en-US" sz="1400">
                  <a:solidFill>
                    <a:srgbClr val="0071BC"/>
                  </a:solidFill>
                  <a:hlinkClick r:id="rId3" tooltip="Do No Harm Guide: Applying Equity Awareness in Data Visualization">
                    <a:extLst>
                      <a:ext uri="{A12FA001-AC4F-418D-AE19-62706E023703}">
                        <ahyp:hlinkClr xmlns:ahyp="http://schemas.microsoft.com/office/drawing/2018/hyperlinkcolor" val="tx"/>
                      </a:ext>
                    </a:extLst>
                  </a:hlinkClick>
                </a:rPr>
                <a:t>Do No Harm Guide: Appling Equity Awareness in Data Visualization</a:t>
              </a:r>
              <a:r>
                <a:rPr lang="en-US" sz="1400">
                  <a:solidFill>
                    <a:srgbClr val="0071BC"/>
                  </a:solidFill>
                </a:rPr>
                <a:t> </a:t>
              </a:r>
              <a:r>
                <a:rPr lang="en-US" sz="1400"/>
                <a:t>(</a:t>
              </a:r>
              <a:r>
                <a:rPr lang="en-US" sz="1400" err="1"/>
                <a:t>Schwabish</a:t>
              </a:r>
              <a:r>
                <a:rPr lang="en-US" sz="1400"/>
                <a:t> &amp; Feng, 2021)</a:t>
              </a:r>
            </a:p>
          </p:txBody>
        </p:sp>
      </p:grpSp>
    </p:spTree>
    <p:extLst>
      <p:ext uri="{BB962C8B-B14F-4D97-AF65-F5344CB8AC3E}">
        <p14:creationId xmlns:p14="http://schemas.microsoft.com/office/powerpoint/2010/main" val="525720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4ADD2D-C4E6-9209-CF83-99E2673E6000}"/>
              </a:ext>
            </a:extLst>
          </p:cNvPr>
          <p:cNvSpPr>
            <a:spLocks noGrp="1"/>
          </p:cNvSpPr>
          <p:nvPr>
            <p:ph type="sldNum" sz="quarter" idx="4"/>
          </p:nvPr>
        </p:nvSpPr>
        <p:spPr/>
        <p:txBody>
          <a:bodyPr/>
          <a:lstStyle/>
          <a:p>
            <a:fld id="{8FF8BE51-C3B0-9B4F-9A06-4F809A9A7941}" type="slidenum">
              <a:rPr lang="en-US" smtClean="0"/>
              <a:pPr/>
              <a:t>6</a:t>
            </a:fld>
            <a:endParaRPr lang="en-US"/>
          </a:p>
        </p:txBody>
      </p:sp>
      <p:sp>
        <p:nvSpPr>
          <p:cNvPr id="5" name="Title 4">
            <a:extLst>
              <a:ext uri="{FF2B5EF4-FFF2-40B4-BE49-F238E27FC236}">
                <a16:creationId xmlns:a16="http://schemas.microsoft.com/office/drawing/2014/main" id="{663A9441-DF71-F326-2D2A-52A5E4B2EA7A}"/>
              </a:ext>
            </a:extLst>
          </p:cNvPr>
          <p:cNvSpPr>
            <a:spLocks noGrp="1"/>
          </p:cNvSpPr>
          <p:nvPr>
            <p:ph type="title"/>
          </p:nvPr>
        </p:nvSpPr>
        <p:spPr/>
        <p:txBody>
          <a:bodyPr/>
          <a:lstStyle/>
          <a:p>
            <a:r>
              <a:rPr lang="en-US"/>
              <a:t>Intersectional data analysis is…</a:t>
            </a:r>
          </a:p>
        </p:txBody>
      </p:sp>
      <p:sp>
        <p:nvSpPr>
          <p:cNvPr id="4" name="Content Placeholder 3">
            <a:extLst>
              <a:ext uri="{FF2B5EF4-FFF2-40B4-BE49-F238E27FC236}">
                <a16:creationId xmlns:a16="http://schemas.microsoft.com/office/drawing/2014/main" id="{FB7DBAFC-395B-4B28-BF24-D7D9E61F56BF}"/>
              </a:ext>
            </a:extLst>
          </p:cNvPr>
          <p:cNvSpPr>
            <a:spLocks noGrp="1"/>
          </p:cNvSpPr>
          <p:nvPr>
            <p:ph idx="1"/>
          </p:nvPr>
        </p:nvSpPr>
        <p:spPr/>
        <p:txBody>
          <a:bodyPr/>
          <a:lstStyle/>
          <a:p>
            <a:r>
              <a:rPr lang="en-US"/>
              <a:t>“…</a:t>
            </a:r>
            <a:r>
              <a:rPr lang="en-US">
                <a:solidFill>
                  <a:srgbClr val="2C3841"/>
                </a:solidFill>
                <a:latin typeface="arial" panose="020B0604020202020204" pitchFamily="34" charset="0"/>
              </a:rPr>
              <a:t>d</a:t>
            </a:r>
            <a:r>
              <a:rPr lang="en-US" b="0" i="0">
                <a:solidFill>
                  <a:srgbClr val="2C3841"/>
                </a:solidFill>
                <a:effectLst/>
                <a:latin typeface="arial" panose="020B0604020202020204" pitchFamily="34" charset="0"/>
              </a:rPr>
              <a:t>esigned </a:t>
            </a:r>
            <a:r>
              <a:rPr lang="en-US" b="1" i="0">
                <a:solidFill>
                  <a:srgbClr val="2C3841"/>
                </a:solidFill>
                <a:effectLst/>
                <a:latin typeface="arial" panose="020B0604020202020204" pitchFamily="34" charset="0"/>
              </a:rPr>
              <a:t>to illuminate the multiplicative effects </a:t>
            </a:r>
            <a:r>
              <a:rPr lang="en-US" b="0" i="0">
                <a:solidFill>
                  <a:srgbClr val="2C3841"/>
                </a:solidFill>
                <a:effectLst/>
                <a:latin typeface="arial" panose="020B0604020202020204" pitchFamily="34" charset="0"/>
              </a:rPr>
              <a:t>of different but interdependent categories and factors.” (</a:t>
            </a:r>
            <a:r>
              <a:rPr lang="en-US" b="0" i="0">
                <a:solidFill>
                  <a:srgbClr val="0071BC"/>
                </a:solidFill>
                <a:effectLst/>
                <a:latin typeface="arial" panose="020B0604020202020204" pitchFamily="34" charset="0"/>
                <a:hlinkClick r:id="rId3" tooltip="Intersectional Approaches| Gendered Innovations">
                  <a:extLst>
                    <a:ext uri="{A12FA001-AC4F-418D-AE19-62706E023703}">
                      <ahyp:hlinkClr xmlns:ahyp="http://schemas.microsoft.com/office/drawing/2018/hyperlinkcolor" val="tx"/>
                    </a:ext>
                  </a:extLst>
                </a:hlinkClick>
              </a:rPr>
              <a:t>Gendered Innovations</a:t>
            </a:r>
            <a:r>
              <a:rPr lang="en-US" b="0" i="0">
                <a:solidFill>
                  <a:srgbClr val="2C3841"/>
                </a:solidFill>
                <a:effectLst/>
                <a:latin typeface="arial" panose="020B0604020202020204" pitchFamily="34" charset="0"/>
              </a:rPr>
              <a:t>)</a:t>
            </a:r>
          </a:p>
          <a:p>
            <a:r>
              <a:rPr lang="en-US" b="1">
                <a:solidFill>
                  <a:srgbClr val="2C3841"/>
                </a:solidFill>
                <a:latin typeface="arial" panose="020B0604020202020204" pitchFamily="34" charset="0"/>
              </a:rPr>
              <a:t>Related to many sociocultural, biological, and contextual factors</a:t>
            </a:r>
            <a:r>
              <a:rPr lang="en-US">
                <a:solidFill>
                  <a:srgbClr val="2C3841"/>
                </a:solidFill>
                <a:latin typeface="arial" panose="020B0604020202020204" pitchFamily="34" charset="0"/>
              </a:rPr>
              <a:t>—race, gender, ability, sexual orientation, geography genetics, and more</a:t>
            </a:r>
          </a:p>
          <a:p>
            <a:r>
              <a:rPr lang="en-US">
                <a:solidFill>
                  <a:srgbClr val="2C3841"/>
                </a:solidFill>
                <a:latin typeface="arial" panose="020B0604020202020204" pitchFamily="34" charset="0"/>
              </a:rPr>
              <a:t>A way to help </a:t>
            </a:r>
            <a:r>
              <a:rPr lang="en-US" b="1">
                <a:solidFill>
                  <a:srgbClr val="2C3841"/>
                </a:solidFill>
                <a:latin typeface="arial" panose="020B0604020202020204" pitchFamily="34" charset="0"/>
              </a:rPr>
              <a:t>target strategies for program improvement</a:t>
            </a:r>
          </a:p>
          <a:p>
            <a:r>
              <a:rPr lang="en-US">
                <a:solidFill>
                  <a:srgbClr val="2C3841"/>
                </a:solidFill>
                <a:latin typeface="arial" panose="020B0604020202020204" pitchFamily="34" charset="0"/>
              </a:rPr>
              <a:t>A way to </a:t>
            </a:r>
            <a:r>
              <a:rPr lang="en-US" b="1">
                <a:solidFill>
                  <a:srgbClr val="2C3841"/>
                </a:solidFill>
                <a:latin typeface="arial" panose="020B0604020202020204" pitchFamily="34" charset="0"/>
              </a:rPr>
              <a:t>shed light on micro-decisions</a:t>
            </a:r>
            <a:r>
              <a:rPr lang="en-US">
                <a:solidFill>
                  <a:srgbClr val="2C3841"/>
                </a:solidFill>
                <a:latin typeface="arial" panose="020B0604020202020204" pitchFamily="34" charset="0"/>
              </a:rPr>
              <a:t> about data collection, reporting, and use</a:t>
            </a:r>
          </a:p>
        </p:txBody>
      </p:sp>
    </p:spTree>
    <p:extLst>
      <p:ext uri="{BB962C8B-B14F-4D97-AF65-F5344CB8AC3E}">
        <p14:creationId xmlns:p14="http://schemas.microsoft.com/office/powerpoint/2010/main" val="1252117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023A2B7-DA68-1BA8-45DC-5A18A463C617}"/>
              </a:ext>
            </a:extLst>
          </p:cNvPr>
          <p:cNvSpPr>
            <a:spLocks noGrp="1"/>
          </p:cNvSpPr>
          <p:nvPr>
            <p:ph type="sldNum" sz="quarter" idx="4"/>
          </p:nvPr>
        </p:nvSpPr>
        <p:spPr/>
        <p:txBody>
          <a:bodyPr/>
          <a:lstStyle/>
          <a:p>
            <a:fld id="{8FF8BE51-C3B0-9B4F-9A06-4F809A9A7941}" type="slidenum">
              <a:rPr lang="en-US" smtClean="0"/>
              <a:pPr/>
              <a:t>7</a:t>
            </a:fld>
            <a:endParaRPr lang="en-US"/>
          </a:p>
        </p:txBody>
      </p:sp>
      <p:sp>
        <p:nvSpPr>
          <p:cNvPr id="5" name="Title 4">
            <a:extLst>
              <a:ext uri="{FF2B5EF4-FFF2-40B4-BE49-F238E27FC236}">
                <a16:creationId xmlns:a16="http://schemas.microsoft.com/office/drawing/2014/main" id="{65577F3C-3123-1D0E-7CDB-543849024AB4}"/>
              </a:ext>
            </a:extLst>
          </p:cNvPr>
          <p:cNvSpPr>
            <a:spLocks noGrp="1"/>
          </p:cNvSpPr>
          <p:nvPr>
            <p:ph type="title"/>
          </p:nvPr>
        </p:nvSpPr>
        <p:spPr/>
        <p:txBody>
          <a:bodyPr/>
          <a:lstStyle/>
          <a:p>
            <a:r>
              <a:rPr lang="en-US"/>
              <a:t>Agenda for rest of session</a:t>
            </a:r>
          </a:p>
        </p:txBody>
      </p:sp>
      <p:sp>
        <p:nvSpPr>
          <p:cNvPr id="4" name="Content Placeholder 3">
            <a:extLst>
              <a:ext uri="{FF2B5EF4-FFF2-40B4-BE49-F238E27FC236}">
                <a16:creationId xmlns:a16="http://schemas.microsoft.com/office/drawing/2014/main" id="{EDEE2304-F85A-AE5B-A0F6-D6FC9A7FD1A8}"/>
              </a:ext>
            </a:extLst>
          </p:cNvPr>
          <p:cNvSpPr>
            <a:spLocks noGrp="1"/>
          </p:cNvSpPr>
          <p:nvPr>
            <p:ph idx="1"/>
          </p:nvPr>
        </p:nvSpPr>
        <p:spPr/>
        <p:txBody>
          <a:bodyPr/>
          <a:lstStyle/>
          <a:p>
            <a:pPr>
              <a:buFont typeface="Wingdings" panose="05000000000000000000" pitchFamily="2" charset="2"/>
              <a:buChar char="Ø"/>
            </a:pPr>
            <a:r>
              <a:rPr lang="en-US"/>
              <a:t>Data analysis in context of data inquiry cycle</a:t>
            </a:r>
          </a:p>
          <a:p>
            <a:pPr>
              <a:buFont typeface="Wingdings" panose="05000000000000000000" pitchFamily="2" charset="2"/>
              <a:buChar char="Ø"/>
            </a:pPr>
            <a:r>
              <a:rPr lang="en-US"/>
              <a:t>Child outcomes background and analysis examples</a:t>
            </a:r>
          </a:p>
          <a:p>
            <a:pPr>
              <a:buFont typeface="Wingdings" panose="05000000000000000000" pitchFamily="2" charset="2"/>
              <a:buChar char="Ø"/>
            </a:pPr>
            <a:r>
              <a:rPr lang="en-US"/>
              <a:t>California’s story</a:t>
            </a:r>
          </a:p>
          <a:p>
            <a:pPr>
              <a:buFont typeface="Wingdings" panose="05000000000000000000" pitchFamily="2" charset="2"/>
              <a:buChar char="Ø"/>
            </a:pPr>
            <a:r>
              <a:rPr lang="en-US"/>
              <a:t>Other considerations: small Ns and qualitative data</a:t>
            </a:r>
          </a:p>
          <a:p>
            <a:pPr>
              <a:buFont typeface="Wingdings" panose="05000000000000000000" pitchFamily="2" charset="2"/>
              <a:buChar char="Ø"/>
            </a:pPr>
            <a:r>
              <a:rPr lang="en-US"/>
              <a:t>Resources</a:t>
            </a:r>
          </a:p>
          <a:p>
            <a:pPr>
              <a:buFont typeface="Wingdings" panose="05000000000000000000" pitchFamily="2" charset="2"/>
              <a:buChar char="Ø"/>
            </a:pPr>
            <a:r>
              <a:rPr lang="en-US"/>
              <a:t>Reflection time</a:t>
            </a:r>
          </a:p>
        </p:txBody>
      </p:sp>
    </p:spTree>
    <p:extLst>
      <p:ext uri="{BB962C8B-B14F-4D97-AF65-F5344CB8AC3E}">
        <p14:creationId xmlns:p14="http://schemas.microsoft.com/office/powerpoint/2010/main" val="31791956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035317-1420-D4F1-C985-1B26B21AE7BD}"/>
              </a:ext>
            </a:extLst>
          </p:cNvPr>
          <p:cNvSpPr>
            <a:spLocks noGrp="1"/>
          </p:cNvSpPr>
          <p:nvPr>
            <p:ph type="title"/>
          </p:nvPr>
        </p:nvSpPr>
        <p:spPr/>
        <p:txBody>
          <a:bodyPr/>
          <a:lstStyle/>
          <a:p>
            <a:r>
              <a:rPr lang="en-US"/>
              <a:t>Putting It in Context</a:t>
            </a:r>
          </a:p>
        </p:txBody>
      </p:sp>
    </p:spTree>
    <p:extLst>
      <p:ext uri="{BB962C8B-B14F-4D97-AF65-F5344CB8AC3E}">
        <p14:creationId xmlns:p14="http://schemas.microsoft.com/office/powerpoint/2010/main" val="7238221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20B502-D7A4-51ED-4D8E-FC273B7CBE20}"/>
              </a:ext>
            </a:extLst>
          </p:cNvPr>
          <p:cNvSpPr>
            <a:spLocks noGrp="1"/>
          </p:cNvSpPr>
          <p:nvPr>
            <p:ph type="sldNum" sz="quarter" idx="4"/>
          </p:nvPr>
        </p:nvSpPr>
        <p:spPr/>
        <p:txBody>
          <a:bodyPr/>
          <a:lstStyle/>
          <a:p>
            <a:fld id="{8FF8BE51-C3B0-9B4F-9A06-4F809A9A7941}" type="slidenum">
              <a:rPr lang="en-US" smtClean="0"/>
              <a:pPr/>
              <a:t>9</a:t>
            </a:fld>
            <a:endParaRPr lang="en-US"/>
          </a:p>
        </p:txBody>
      </p:sp>
      <p:sp>
        <p:nvSpPr>
          <p:cNvPr id="5" name="Title 4">
            <a:extLst>
              <a:ext uri="{FF2B5EF4-FFF2-40B4-BE49-F238E27FC236}">
                <a16:creationId xmlns:a16="http://schemas.microsoft.com/office/drawing/2014/main" id="{1D774DE6-B1FE-FD4C-90F9-32EA2D81D939}"/>
              </a:ext>
            </a:extLst>
          </p:cNvPr>
          <p:cNvSpPr>
            <a:spLocks noGrp="1"/>
          </p:cNvSpPr>
          <p:nvPr>
            <p:ph type="title"/>
          </p:nvPr>
        </p:nvSpPr>
        <p:spPr/>
        <p:txBody>
          <a:bodyPr/>
          <a:lstStyle/>
          <a:p>
            <a:r>
              <a:rPr lang="en-US"/>
              <a:t>The Data Inquiry Cycle</a:t>
            </a:r>
          </a:p>
        </p:txBody>
      </p:sp>
      <p:graphicFrame>
        <p:nvGraphicFramePr>
          <p:cNvPr id="6" name="Diagram 5" descr="Graphic of the steps in the data inquiry cycle: define critical questions, clarify expectations, analyze data, draw inferences, make data-based program improvements, and repeat&#10;">
            <a:extLst>
              <a:ext uri="{FF2B5EF4-FFF2-40B4-BE49-F238E27FC236}">
                <a16:creationId xmlns:a16="http://schemas.microsoft.com/office/drawing/2014/main" id="{5F7CFEE7-74EC-E69C-CF59-6BD28268F207}"/>
              </a:ext>
            </a:extLst>
          </p:cNvPr>
          <p:cNvGraphicFramePr/>
          <p:nvPr>
            <p:extLst>
              <p:ext uri="{D42A27DB-BD31-4B8C-83A1-F6EECF244321}">
                <p14:modId xmlns:p14="http://schemas.microsoft.com/office/powerpoint/2010/main" val="3313233628"/>
              </p:ext>
            </p:extLst>
          </p:nvPr>
        </p:nvGraphicFramePr>
        <p:xfrm>
          <a:off x="2274820" y="931230"/>
          <a:ext cx="7642360" cy="50949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44048857"/>
      </p:ext>
    </p:extLst>
  </p:cSld>
  <p:clrMapOvr>
    <a:masterClrMapping/>
  </p:clrMapOvr>
</p:sld>
</file>

<file path=ppt/theme/theme1.xml><?xml version="1.0" encoding="utf-8"?>
<a:theme xmlns:a="http://schemas.openxmlformats.org/drawingml/2006/main" name="Gallery">
  <a:themeElements>
    <a:clrScheme name="ECTA-DaSy">
      <a:dk1>
        <a:srgbClr val="000000"/>
      </a:dk1>
      <a:lt1>
        <a:srgbClr val="FFFFFF"/>
      </a:lt1>
      <a:dk2>
        <a:srgbClr val="222222"/>
      </a:dk2>
      <a:lt2>
        <a:srgbClr val="CCCCCC"/>
      </a:lt2>
      <a:accent1>
        <a:srgbClr val="ED3232"/>
      </a:accent1>
      <a:accent2>
        <a:srgbClr val="FF6600"/>
      </a:accent2>
      <a:accent3>
        <a:srgbClr val="FFBE00"/>
      </a:accent3>
      <a:accent4>
        <a:srgbClr val="38B549"/>
      </a:accent4>
      <a:accent5>
        <a:srgbClr val="2777B9"/>
      </a:accent5>
      <a:accent6>
        <a:srgbClr val="982C78"/>
      </a:accent6>
      <a:hlink>
        <a:srgbClr val="007BFF"/>
      </a:hlink>
      <a:folHlink>
        <a:srgbClr val="007B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cta2-template" id="{E5C0DB02-524A-EA4E-8D6F-50CA54B66DB3}" vid="{F3436B59-AE16-654A-BAEA-9AD8E5CF8C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F4B50AABF06BE4CBBFF59A49BCDF035" ma:contentTypeVersion="5" ma:contentTypeDescription="Create a new document." ma:contentTypeScope="" ma:versionID="34c3172e7dd7a9f8d857d77644945bd0">
  <xsd:schema xmlns:xsd="http://www.w3.org/2001/XMLSchema" xmlns:xs="http://www.w3.org/2001/XMLSchema" xmlns:p="http://schemas.microsoft.com/office/2006/metadata/properties" xmlns:ns2="86f266fc-1f42-4318-b750-a4ced78a36d1" targetNamespace="http://schemas.microsoft.com/office/2006/metadata/properties" ma:root="true" ma:fieldsID="5a2837e571493f26cd718a19f79f64bf" ns2:_="">
    <xsd:import namespace="86f266fc-1f42-4318-b750-a4ced78a36d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f266fc-1f42-4318-b750-a4ced78a36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F08E32E-7C5B-4ED9-898E-67D249F63669}">
  <ds:schemaRefs>
    <ds:schemaRef ds:uri="86f266fc-1f42-4318-b750-a4ced78a36d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CEDFB18-B309-4C57-A094-79E719906607}">
  <ds:schemaRefs>
    <ds:schemaRef ds:uri="http://schemas.microsoft.com/sharepoint/v3/contenttype/forms"/>
  </ds:schemaRefs>
</ds:datastoreItem>
</file>

<file path=customXml/itemProps3.xml><?xml version="1.0" encoding="utf-8"?>
<ds:datastoreItem xmlns:ds="http://schemas.openxmlformats.org/officeDocument/2006/customXml" ds:itemID="{6497BB4A-2583-418C-B318-B2081ED201AE}">
  <ds:schemaRefs>
    <ds:schemaRef ds:uri="86f266fc-1f42-4318-b750-a4ced78a36d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41</Slides>
  <Notes>18</Notes>
  <HiddenSlides>0</HiddenSlide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Gallery</vt:lpstr>
      <vt:lpstr>Crossing the Divide: An Intersectional Approach to Data Analysis</vt:lpstr>
      <vt:lpstr>What comes to mind when you hear the term “intersectional data analysis”?</vt:lpstr>
      <vt:lpstr>In the News</vt:lpstr>
      <vt:lpstr>Closer to Home</vt:lpstr>
      <vt:lpstr>Yet Another Example</vt:lpstr>
      <vt:lpstr>Intersectional data analysis is…</vt:lpstr>
      <vt:lpstr>Agenda for rest of session</vt:lpstr>
      <vt:lpstr>Putting It in Context</vt:lpstr>
      <vt:lpstr>The Data Inquiry Cycle</vt:lpstr>
      <vt:lpstr>An Intersectional Approach to Measuring Early Childhood Outcomes for Children with Disabilities</vt:lpstr>
      <vt:lpstr>Summary Statements</vt:lpstr>
      <vt:lpstr>Disaggregating Child Outcomes Data: 1st Level</vt:lpstr>
      <vt:lpstr>Disaggregating Child Outcomes Data: 2nd Level</vt:lpstr>
      <vt:lpstr>Disaggregating Child Outcomes Data: 3rd Level</vt:lpstr>
      <vt:lpstr>California’s Story</vt:lpstr>
      <vt:lpstr>Setting the Stage: California</vt:lpstr>
      <vt:lpstr>What is the Desired Results Developmental Profile (DRDP)?</vt:lpstr>
      <vt:lpstr>Local Outcomes Reporting: DR Access Outcomes</vt:lpstr>
      <vt:lpstr>DR Access Outcomes: Results</vt:lpstr>
      <vt:lpstr>DR Access Outcomes: Dashboard</vt:lpstr>
      <vt:lpstr>DR Access Outcomes: Detail</vt:lpstr>
      <vt:lpstr>DR Access Outcomes: by Disability Category</vt:lpstr>
      <vt:lpstr>DR Access Outcomes: by SELPA</vt:lpstr>
      <vt:lpstr>Preschool Outcomes (Indicator B7) State-Level Sub-Analyses</vt:lpstr>
      <vt:lpstr>Summary Statement 1 by Primary Disability</vt:lpstr>
      <vt:lpstr>Summary Statement 2 by Primary Disability</vt:lpstr>
      <vt:lpstr>Summary Statements by Gender</vt:lpstr>
      <vt:lpstr>Summary Statement 2 by Primary Race</vt:lpstr>
      <vt:lpstr>Summary Statement 2 by Primary Race</vt:lpstr>
      <vt:lpstr>Summary Statement 2 by Primary Race</vt:lpstr>
      <vt:lpstr>As a result of the analyses by race...</vt:lpstr>
      <vt:lpstr>Exited At Age Expectations (Summary Statement 2) by Ethnicity</vt:lpstr>
      <vt:lpstr>Exited At Age Expectations (Summary Statement 2) by Primary Language</vt:lpstr>
      <vt:lpstr>Next Steps</vt:lpstr>
      <vt:lpstr>Other Considerations</vt:lpstr>
      <vt:lpstr>What About Small Ns?</vt:lpstr>
      <vt:lpstr>What About Small Ns?</vt:lpstr>
      <vt:lpstr>Don’t Neglect Your Qualitative Data!</vt:lpstr>
      <vt:lpstr>Resources</vt:lpstr>
      <vt:lpstr>How might you apply this analysis approach to other data?  Jot your own question of interest to which you could apply an intersectional approach.</vt:lpstr>
      <vt:lpstr>Find out more at: ectacenter.org dasycenter.org draccess.org</vt:lpstr>
    </vt:vector>
  </TitlesOfParts>
  <Company>DaSy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Crossing the Divide: An Intersectional Approach to Data Analysis</dc:title>
  <dc:creator>Nicholas Ortiz (ECTA/DaSy);Kellen Reid (ECTA/DaSy);Elizabeth Schroeder (Desired Results Access Project - California)</dc:creator>
  <cp:revision>1</cp:revision>
  <dcterms:created xsi:type="dcterms:W3CDTF">2017-11-28T16:39:02Z</dcterms:created>
  <dcterms:modified xsi:type="dcterms:W3CDTF">2024-01-18T23:59:30Z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0x010100DF4B50AABF06BE4CBBFF59A49BCDF035</vt:lpwstr>
  </property>
  <property fmtid="{D5CDD505-2E9C-101B-9397-08002B2CF9AE}" pid="3" name="MediaServiceImageTags">
    <vt:lpwstr/>
  </property>
  <property fmtid="{D5CDD505-2E9C-101B-9397-08002B2CF9AE}" pid="4" name="Language">
    <vt:lpwstr>English</vt:lpwstr>
  </property>
  <property fmtid="{D5CDD505-2E9C-101B-9397-08002B2CF9AE}" pid="5" name="Status">
    <vt:lpwstr>Final</vt:lpwstr>
  </property>
</Properties>
</file>