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5"/>
  </p:notesMasterIdLst>
  <p:handoutMasterIdLst>
    <p:handoutMasterId r:id="rId26"/>
  </p:handoutMasterIdLst>
  <p:sldIdLst>
    <p:sldId id="275" r:id="rId5"/>
    <p:sldId id="276" r:id="rId6"/>
    <p:sldId id="278" r:id="rId7"/>
    <p:sldId id="279" r:id="rId8"/>
    <p:sldId id="309" r:id="rId9"/>
    <p:sldId id="303" r:id="rId10"/>
    <p:sldId id="285" r:id="rId11"/>
    <p:sldId id="288" r:id="rId12"/>
    <p:sldId id="286" r:id="rId13"/>
    <p:sldId id="310" r:id="rId14"/>
    <p:sldId id="305" r:id="rId15"/>
    <p:sldId id="307" r:id="rId16"/>
    <p:sldId id="293" r:id="rId17"/>
    <p:sldId id="295" r:id="rId18"/>
    <p:sldId id="298" r:id="rId19"/>
    <p:sldId id="301" r:id="rId20"/>
    <p:sldId id="308" r:id="rId21"/>
    <p:sldId id="306" r:id="rId22"/>
    <p:sldId id="300" r:id="rId23"/>
    <p:sldId id="30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C4C010-BD89-5D11-F3E3-2D018DC49A50}" name="Charles Harding" initials="CH" userId="S::charles.harding@sri.com::e7224828-7a4d-40fa-b71a-d8da92916921" providerId="AD"/>
  <p188:author id="{3110C261-E213-42B2-B1D6-4F3E04EE96E2}" name="Roxanne Jones" initials="RJ" userId="S::RJones@sriinternational.com::eee357d1-15dd-4a73-981c-b704138728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54A"/>
    <a:srgbClr val="1045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A5F245-3509-4997-8791-F1490E94CD55}" v="58" dt="2024-01-26T20:47:31.8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95" autoAdjust="0"/>
    <p:restoredTop sz="86412" autoAdjust="0"/>
  </p:normalViewPr>
  <p:slideViewPr>
    <p:cSldViewPr snapToGrid="0">
      <p:cViewPr varScale="1">
        <p:scale>
          <a:sx n="66" d="100"/>
          <a:sy n="66" d="100"/>
        </p:scale>
        <p:origin x="90" y="4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Lee Porterfield" userId="S::mporterfield@sriinternational.com::deb813fa-b9ba-47eb-8fe0-1fb868e5c8a3" providerId="AD" clId="Web-{765FC6C8-D311-425A-08C7-561229229815}"/>
    <pc:docChg chg="modSld sldOrd">
      <pc:chgData name="Mary Lee Porterfield" userId="S::mporterfield@sriinternational.com::deb813fa-b9ba-47eb-8fe0-1fb868e5c8a3" providerId="AD" clId="Web-{765FC6C8-D311-425A-08C7-561229229815}" dt="2023-11-29T15:46:30.461" v="35"/>
      <pc:docMkLst>
        <pc:docMk/>
      </pc:docMkLst>
      <pc:sldChg chg="modSp">
        <pc:chgData name="Mary Lee Porterfield" userId="S::mporterfield@sriinternational.com::deb813fa-b9ba-47eb-8fe0-1fb868e5c8a3" providerId="AD" clId="Web-{765FC6C8-D311-425A-08C7-561229229815}" dt="2023-11-29T15:34:27.187" v="18" actId="20577"/>
        <pc:sldMkLst>
          <pc:docMk/>
          <pc:sldMk cId="2943368725" sldId="278"/>
        </pc:sldMkLst>
        <pc:spChg chg="mod">
          <ac:chgData name="Mary Lee Porterfield" userId="S::mporterfield@sriinternational.com::deb813fa-b9ba-47eb-8fe0-1fb868e5c8a3" providerId="AD" clId="Web-{765FC6C8-D311-425A-08C7-561229229815}" dt="2023-11-29T15:34:27.187" v="18" actId="20577"/>
          <ac:spMkLst>
            <pc:docMk/>
            <pc:sldMk cId="2943368725" sldId="278"/>
            <ac:spMk id="2" creationId="{43E9CB86-401D-24A8-F72F-A321BA0E73B5}"/>
          </ac:spMkLst>
        </pc:spChg>
      </pc:sldChg>
      <pc:sldChg chg="mod ord modShow">
        <pc:chgData name="Mary Lee Porterfield" userId="S::mporterfield@sriinternational.com::deb813fa-b9ba-47eb-8fe0-1fb868e5c8a3" providerId="AD" clId="Web-{765FC6C8-D311-425A-08C7-561229229815}" dt="2023-11-29T15:35:35.688" v="20"/>
        <pc:sldMkLst>
          <pc:docMk/>
          <pc:sldMk cId="737559233" sldId="287"/>
        </pc:sldMkLst>
      </pc:sldChg>
      <pc:sldChg chg="modSp">
        <pc:chgData name="Mary Lee Porterfield" userId="S::mporterfield@sriinternational.com::deb813fa-b9ba-47eb-8fe0-1fb868e5c8a3" providerId="AD" clId="Web-{765FC6C8-D311-425A-08C7-561229229815}" dt="2023-11-29T15:45:33.101" v="30"/>
        <pc:sldMkLst>
          <pc:docMk/>
          <pc:sldMk cId="3340598501" sldId="293"/>
        </pc:sldMkLst>
        <pc:spChg chg="mod">
          <ac:chgData name="Mary Lee Porterfield" userId="S::mporterfield@sriinternational.com::deb813fa-b9ba-47eb-8fe0-1fb868e5c8a3" providerId="AD" clId="Web-{765FC6C8-D311-425A-08C7-561229229815}" dt="2023-11-29T15:45:33.101" v="30"/>
          <ac:spMkLst>
            <pc:docMk/>
            <pc:sldMk cId="3340598501" sldId="293"/>
            <ac:spMk id="3" creationId="{E998E653-F1E9-E1C5-790C-C0397E132DAC}"/>
          </ac:spMkLst>
        </pc:spChg>
      </pc:sldChg>
      <pc:sldChg chg="modSp">
        <pc:chgData name="Mary Lee Porterfield" userId="S::mporterfield@sriinternational.com::deb813fa-b9ba-47eb-8fe0-1fb868e5c8a3" providerId="AD" clId="Web-{765FC6C8-D311-425A-08C7-561229229815}" dt="2023-11-29T15:46:30.461" v="35"/>
        <pc:sldMkLst>
          <pc:docMk/>
          <pc:sldMk cId="1915572941" sldId="308"/>
        </pc:sldMkLst>
        <pc:spChg chg="mod">
          <ac:chgData name="Mary Lee Porterfield" userId="S::mporterfield@sriinternational.com::deb813fa-b9ba-47eb-8fe0-1fb868e5c8a3" providerId="AD" clId="Web-{765FC6C8-D311-425A-08C7-561229229815}" dt="2023-11-29T15:46:30.461" v="35"/>
          <ac:spMkLst>
            <pc:docMk/>
            <pc:sldMk cId="1915572941" sldId="308"/>
            <ac:spMk id="4" creationId="{6D90521F-4C9C-9085-67A3-B92E24C0D76F}"/>
          </ac:spMkLst>
        </pc:spChg>
      </pc:sldChg>
      <pc:sldChg chg="modSp">
        <pc:chgData name="Mary Lee Porterfield" userId="S::mporterfield@sriinternational.com::deb813fa-b9ba-47eb-8fe0-1fb868e5c8a3" providerId="AD" clId="Web-{765FC6C8-D311-425A-08C7-561229229815}" dt="2023-11-29T15:45:06.647" v="26" actId="14100"/>
        <pc:sldMkLst>
          <pc:docMk/>
          <pc:sldMk cId="910691562" sldId="310"/>
        </pc:sldMkLst>
        <pc:spChg chg="mod">
          <ac:chgData name="Mary Lee Porterfield" userId="S::mporterfield@sriinternational.com::deb813fa-b9ba-47eb-8fe0-1fb868e5c8a3" providerId="AD" clId="Web-{765FC6C8-D311-425A-08C7-561229229815}" dt="2023-11-29T15:45:06.647" v="26" actId="14100"/>
          <ac:spMkLst>
            <pc:docMk/>
            <pc:sldMk cId="910691562" sldId="310"/>
            <ac:spMk id="4" creationId="{DDE82DF2-39CE-C163-E8C7-CE415136E6A1}"/>
          </ac:spMkLst>
        </pc:spChg>
        <pc:spChg chg="mod">
          <ac:chgData name="Mary Lee Porterfield" userId="S::mporterfield@sriinternational.com::deb813fa-b9ba-47eb-8fe0-1fb868e5c8a3" providerId="AD" clId="Web-{765FC6C8-D311-425A-08C7-561229229815}" dt="2023-11-29T15:44:09.428" v="22" actId="20577"/>
          <ac:spMkLst>
            <pc:docMk/>
            <pc:sldMk cId="910691562" sldId="310"/>
            <ac:spMk id="5" creationId="{C0421AA7-2EDE-3FA3-2DA2-760CD0168A50}"/>
          </ac:spMkLst>
        </pc:spChg>
      </pc:sldChg>
    </pc:docChg>
  </pc:docChgLst>
  <pc:docChgLst>
    <pc:chgData name="Ciearra Norwood-Williams" userId="61a26a7c-c72a-49f4-822c-e42405c6e5ec" providerId="ADAL" clId="{46B99540-890A-44F7-B546-5355DD5A9208}"/>
    <pc:docChg chg="undo custSel modSld">
      <pc:chgData name="Ciearra Norwood-Williams" userId="61a26a7c-c72a-49f4-822c-e42405c6e5ec" providerId="ADAL" clId="{46B99540-890A-44F7-B546-5355DD5A9208}" dt="2024-01-25T00:19:59.588" v="136" actId="962"/>
      <pc:docMkLst>
        <pc:docMk/>
      </pc:docMkLst>
      <pc:sldChg chg="modSp mod">
        <pc:chgData name="Ciearra Norwood-Williams" userId="61a26a7c-c72a-49f4-822c-e42405c6e5ec" providerId="ADAL" clId="{46B99540-890A-44F7-B546-5355DD5A9208}" dt="2024-01-25T00:10:38.775" v="0" actId="1036"/>
        <pc:sldMkLst>
          <pc:docMk/>
          <pc:sldMk cId="2943368725" sldId="278"/>
        </pc:sldMkLst>
        <pc:picChg chg="mod">
          <ac:chgData name="Ciearra Norwood-Williams" userId="61a26a7c-c72a-49f4-822c-e42405c6e5ec" providerId="ADAL" clId="{46B99540-890A-44F7-B546-5355DD5A9208}" dt="2024-01-25T00:10:38.775" v="0" actId="1036"/>
          <ac:picMkLst>
            <pc:docMk/>
            <pc:sldMk cId="2943368725" sldId="278"/>
            <ac:picMk id="7" creationId="{844BB3B4-8C18-CE98-1C34-60A01E9999EA}"/>
          </ac:picMkLst>
        </pc:picChg>
      </pc:sldChg>
      <pc:sldChg chg="modSp mod">
        <pc:chgData name="Ciearra Norwood-Williams" userId="61a26a7c-c72a-49f4-822c-e42405c6e5ec" providerId="ADAL" clId="{46B99540-890A-44F7-B546-5355DD5A9208}" dt="2024-01-25T00:15:42.739" v="98" actId="962"/>
        <pc:sldMkLst>
          <pc:docMk/>
          <pc:sldMk cId="468661914" sldId="285"/>
        </pc:sldMkLst>
        <pc:picChg chg="mod">
          <ac:chgData name="Ciearra Norwood-Williams" userId="61a26a7c-c72a-49f4-822c-e42405c6e5ec" providerId="ADAL" clId="{46B99540-890A-44F7-B546-5355DD5A9208}" dt="2024-01-25T00:15:42.739" v="98" actId="962"/>
          <ac:picMkLst>
            <pc:docMk/>
            <pc:sldMk cId="468661914" sldId="285"/>
            <ac:picMk id="4" creationId="{E59E71B5-383D-03F4-80D0-17B8E731462F}"/>
          </ac:picMkLst>
        </pc:picChg>
      </pc:sldChg>
      <pc:sldChg chg="modSp mod">
        <pc:chgData name="Ciearra Norwood-Williams" userId="61a26a7c-c72a-49f4-822c-e42405c6e5ec" providerId="ADAL" clId="{46B99540-890A-44F7-B546-5355DD5A9208}" dt="2024-01-25T00:17:45.817" v="132" actId="962"/>
        <pc:sldMkLst>
          <pc:docMk/>
          <pc:sldMk cId="2778500089" sldId="288"/>
        </pc:sldMkLst>
        <pc:picChg chg="mod">
          <ac:chgData name="Ciearra Norwood-Williams" userId="61a26a7c-c72a-49f4-822c-e42405c6e5ec" providerId="ADAL" clId="{46B99540-890A-44F7-B546-5355DD5A9208}" dt="2024-01-25T00:16:56.342" v="120" actId="962"/>
          <ac:picMkLst>
            <pc:docMk/>
            <pc:sldMk cId="2778500089" sldId="288"/>
            <ac:picMk id="4" creationId="{8729BBB4-B4B7-630B-B794-23F9D077B02B}"/>
          </ac:picMkLst>
        </pc:picChg>
        <pc:picChg chg="mod">
          <ac:chgData name="Ciearra Norwood-Williams" userId="61a26a7c-c72a-49f4-822c-e42405c6e5ec" providerId="ADAL" clId="{46B99540-890A-44F7-B546-5355DD5A9208}" dt="2024-01-25T00:17:45.817" v="132" actId="962"/>
          <ac:picMkLst>
            <pc:docMk/>
            <pc:sldMk cId="2778500089" sldId="288"/>
            <ac:picMk id="6" creationId="{A9A68DDF-F2D1-1BAB-B4E8-B1FFB706FE2A}"/>
          </ac:picMkLst>
        </pc:picChg>
        <pc:picChg chg="mod">
          <ac:chgData name="Ciearra Norwood-Williams" userId="61a26a7c-c72a-49f4-822c-e42405c6e5ec" providerId="ADAL" clId="{46B99540-890A-44F7-B546-5355DD5A9208}" dt="2024-01-25T00:16:25.022" v="110" actId="962"/>
          <ac:picMkLst>
            <pc:docMk/>
            <pc:sldMk cId="2778500089" sldId="288"/>
            <ac:picMk id="10" creationId="{9B642ABB-BD5B-9520-307A-16E7E996D340}"/>
          </ac:picMkLst>
        </pc:picChg>
      </pc:sldChg>
      <pc:sldChg chg="modSp mod">
        <pc:chgData name="Ciearra Norwood-Williams" userId="61a26a7c-c72a-49f4-822c-e42405c6e5ec" providerId="ADAL" clId="{46B99540-890A-44F7-B546-5355DD5A9208}" dt="2024-01-25T00:19:59.588" v="136" actId="962"/>
        <pc:sldMkLst>
          <pc:docMk/>
          <pc:sldMk cId="2642150151" sldId="300"/>
        </pc:sldMkLst>
        <pc:picChg chg="mod">
          <ac:chgData name="Ciearra Norwood-Williams" userId="61a26a7c-c72a-49f4-822c-e42405c6e5ec" providerId="ADAL" clId="{46B99540-890A-44F7-B546-5355DD5A9208}" dt="2024-01-25T00:19:59.588" v="136" actId="962"/>
          <ac:picMkLst>
            <pc:docMk/>
            <pc:sldMk cId="2642150151" sldId="300"/>
            <ac:picMk id="5" creationId="{420BFEB0-CFFF-7B33-EF29-488C97C67422}"/>
          </ac:picMkLst>
        </pc:picChg>
      </pc:sldChg>
      <pc:sldChg chg="modSp mod">
        <pc:chgData name="Ciearra Norwood-Williams" userId="61a26a7c-c72a-49f4-822c-e42405c6e5ec" providerId="ADAL" clId="{46B99540-890A-44F7-B546-5355DD5A9208}" dt="2024-01-25T00:10:58.935" v="4" actId="1036"/>
        <pc:sldMkLst>
          <pc:docMk/>
          <pc:sldMk cId="124156418" sldId="303"/>
        </pc:sldMkLst>
        <pc:picChg chg="mod">
          <ac:chgData name="Ciearra Norwood-Williams" userId="61a26a7c-c72a-49f4-822c-e42405c6e5ec" providerId="ADAL" clId="{46B99540-890A-44F7-B546-5355DD5A9208}" dt="2024-01-25T00:10:58.935" v="4" actId="1036"/>
          <ac:picMkLst>
            <pc:docMk/>
            <pc:sldMk cId="124156418" sldId="303"/>
            <ac:picMk id="9" creationId="{8A4ECE0A-03E2-780A-7F90-D6F3561B33C1}"/>
          </ac:picMkLst>
        </pc:picChg>
      </pc:sldChg>
      <pc:sldChg chg="modSp mod">
        <pc:chgData name="Ciearra Norwood-Williams" userId="61a26a7c-c72a-49f4-822c-e42405c6e5ec" providerId="ADAL" clId="{46B99540-890A-44F7-B546-5355DD5A9208}" dt="2024-01-25T00:11:44.840" v="30" actId="962"/>
        <pc:sldMkLst>
          <pc:docMk/>
          <pc:sldMk cId="700035442" sldId="305"/>
        </pc:sldMkLst>
        <pc:picChg chg="mod">
          <ac:chgData name="Ciearra Norwood-Williams" userId="61a26a7c-c72a-49f4-822c-e42405c6e5ec" providerId="ADAL" clId="{46B99540-890A-44F7-B546-5355DD5A9208}" dt="2024-01-25T00:11:38.670" v="18" actId="962"/>
          <ac:picMkLst>
            <pc:docMk/>
            <pc:sldMk cId="700035442" sldId="305"/>
            <ac:picMk id="4" creationId="{AB89C824-1E40-A201-96C8-C264FC5C432C}"/>
          </ac:picMkLst>
        </pc:picChg>
        <pc:picChg chg="mod">
          <ac:chgData name="Ciearra Norwood-Williams" userId="61a26a7c-c72a-49f4-822c-e42405c6e5ec" providerId="ADAL" clId="{46B99540-890A-44F7-B546-5355DD5A9208}" dt="2024-01-25T00:11:44.840" v="30" actId="962"/>
          <ac:picMkLst>
            <pc:docMk/>
            <pc:sldMk cId="700035442" sldId="305"/>
            <ac:picMk id="7" creationId="{924DD44D-590F-45F4-E7E7-96536D3300A2}"/>
          </ac:picMkLst>
        </pc:picChg>
      </pc:sldChg>
      <pc:sldChg chg="modSp mod">
        <pc:chgData name="Ciearra Norwood-Williams" userId="61a26a7c-c72a-49f4-822c-e42405c6e5ec" providerId="ADAL" clId="{46B99540-890A-44F7-B546-5355DD5A9208}" dt="2024-01-25T00:12:10.872" v="42" actId="962"/>
        <pc:sldMkLst>
          <pc:docMk/>
          <pc:sldMk cId="2105472726" sldId="307"/>
        </pc:sldMkLst>
        <pc:picChg chg="mod">
          <ac:chgData name="Ciearra Norwood-Williams" userId="61a26a7c-c72a-49f4-822c-e42405c6e5ec" providerId="ADAL" clId="{46B99540-890A-44F7-B546-5355DD5A9208}" dt="2024-01-25T00:12:07.325" v="36" actId="962"/>
          <ac:picMkLst>
            <pc:docMk/>
            <pc:sldMk cId="2105472726" sldId="307"/>
            <ac:picMk id="8" creationId="{ACAD6651-5E38-A068-EAD3-03D791824E8E}"/>
          </ac:picMkLst>
        </pc:picChg>
        <pc:picChg chg="mod">
          <ac:chgData name="Ciearra Norwood-Williams" userId="61a26a7c-c72a-49f4-822c-e42405c6e5ec" providerId="ADAL" clId="{46B99540-890A-44F7-B546-5355DD5A9208}" dt="2024-01-25T00:12:10.872" v="42" actId="962"/>
          <ac:picMkLst>
            <pc:docMk/>
            <pc:sldMk cId="2105472726" sldId="307"/>
            <ac:picMk id="10" creationId="{B862FDFC-50BD-AD7E-174D-CCE26BFD6823}"/>
          </ac:picMkLst>
        </pc:picChg>
      </pc:sldChg>
    </pc:docChg>
  </pc:docChgLst>
  <pc:docChgLst>
    <pc:chgData name="Lauren Barton" userId="S::lauren.bartonconsulting_gmail.com#ext#@sriit.onmicrosoft.com::ffaddb3a-71be-4eaf-b0b2-7d2b9d00ca5d" providerId="AD" clId="Web-{A0DEC897-93DC-8989-7CD0-F75F72FBA1F1}"/>
    <pc:docChg chg="modSld sldOrd">
      <pc:chgData name="Lauren Barton" userId="S::lauren.bartonconsulting_gmail.com#ext#@sriit.onmicrosoft.com::ffaddb3a-71be-4eaf-b0b2-7d2b9d00ca5d" providerId="AD" clId="Web-{A0DEC897-93DC-8989-7CD0-F75F72FBA1F1}" dt="2023-11-30T15:51:49.786" v="548"/>
      <pc:docMkLst>
        <pc:docMk/>
      </pc:docMkLst>
      <pc:sldChg chg="modNotes">
        <pc:chgData name="Lauren Barton" userId="S::lauren.bartonconsulting_gmail.com#ext#@sriit.onmicrosoft.com::ffaddb3a-71be-4eaf-b0b2-7d2b9d00ca5d" providerId="AD" clId="Web-{A0DEC897-93DC-8989-7CD0-F75F72FBA1F1}" dt="2023-11-30T15:50:33.861" v="547"/>
        <pc:sldMkLst>
          <pc:docMk/>
          <pc:sldMk cId="2716376208" sldId="275"/>
        </pc:sldMkLst>
      </pc:sldChg>
      <pc:sldChg chg="modNotes">
        <pc:chgData name="Lauren Barton" userId="S::lauren.bartonconsulting_gmail.com#ext#@sriit.onmicrosoft.com::ffaddb3a-71be-4eaf-b0b2-7d2b9d00ca5d" providerId="AD" clId="Web-{A0DEC897-93DC-8989-7CD0-F75F72FBA1F1}" dt="2023-11-30T15:21:34.493" v="103"/>
        <pc:sldMkLst>
          <pc:docMk/>
          <pc:sldMk cId="673116312" sldId="276"/>
        </pc:sldMkLst>
      </pc:sldChg>
      <pc:sldChg chg="modSp ord modNotes">
        <pc:chgData name="Lauren Barton" userId="S::lauren.bartonconsulting_gmail.com#ext#@sriit.onmicrosoft.com::ffaddb3a-71be-4eaf-b0b2-7d2b9d00ca5d" providerId="AD" clId="Web-{A0DEC897-93DC-8989-7CD0-F75F72FBA1F1}" dt="2023-11-30T15:46:11.744" v="512"/>
        <pc:sldMkLst>
          <pc:docMk/>
          <pc:sldMk cId="2943368725" sldId="278"/>
        </pc:sldMkLst>
        <pc:spChg chg="mod">
          <ac:chgData name="Lauren Barton" userId="S::lauren.bartonconsulting_gmail.com#ext#@sriit.onmicrosoft.com::ffaddb3a-71be-4eaf-b0b2-7d2b9d00ca5d" providerId="AD" clId="Web-{A0DEC897-93DC-8989-7CD0-F75F72FBA1F1}" dt="2023-11-30T15:20:54.898" v="93" actId="20577"/>
          <ac:spMkLst>
            <pc:docMk/>
            <pc:sldMk cId="2943368725" sldId="278"/>
            <ac:spMk id="2" creationId="{43E9CB86-401D-24A8-F72F-A321BA0E73B5}"/>
          </ac:spMkLst>
        </pc:spChg>
      </pc:sldChg>
      <pc:sldChg chg="modNotes">
        <pc:chgData name="Lauren Barton" userId="S::lauren.bartonconsulting_gmail.com#ext#@sriit.onmicrosoft.com::ffaddb3a-71be-4eaf-b0b2-7d2b9d00ca5d" providerId="AD" clId="Web-{A0DEC897-93DC-8989-7CD0-F75F72FBA1F1}" dt="2023-11-30T15:45:50.290" v="511"/>
        <pc:sldMkLst>
          <pc:docMk/>
          <pc:sldMk cId="2859446289" sldId="279"/>
        </pc:sldMkLst>
      </pc:sldChg>
      <pc:sldChg chg="modSp">
        <pc:chgData name="Lauren Barton" userId="S::lauren.bartonconsulting_gmail.com#ext#@sriit.onmicrosoft.com::ffaddb3a-71be-4eaf-b0b2-7d2b9d00ca5d" providerId="AD" clId="Web-{A0DEC897-93DC-8989-7CD0-F75F72FBA1F1}" dt="2023-11-30T15:39:10.730" v="437" actId="20577"/>
        <pc:sldMkLst>
          <pc:docMk/>
          <pc:sldMk cId="468661914" sldId="285"/>
        </pc:sldMkLst>
        <pc:spChg chg="mod">
          <ac:chgData name="Lauren Barton" userId="S::lauren.bartonconsulting_gmail.com#ext#@sriit.onmicrosoft.com::ffaddb3a-71be-4eaf-b0b2-7d2b9d00ca5d" providerId="AD" clId="Web-{A0DEC897-93DC-8989-7CD0-F75F72FBA1F1}" dt="2023-11-30T15:39:10.730" v="437" actId="20577"/>
          <ac:spMkLst>
            <pc:docMk/>
            <pc:sldMk cId="468661914" sldId="285"/>
            <ac:spMk id="2" creationId="{5077B165-5CD1-90CF-99B2-AD047F77071D}"/>
          </ac:spMkLst>
        </pc:spChg>
      </pc:sldChg>
      <pc:sldChg chg="ord">
        <pc:chgData name="Lauren Barton" userId="S::lauren.bartonconsulting_gmail.com#ext#@sriit.onmicrosoft.com::ffaddb3a-71be-4eaf-b0b2-7d2b9d00ca5d" providerId="AD" clId="Web-{A0DEC897-93DC-8989-7CD0-F75F72FBA1F1}" dt="2023-11-30T15:46:51.635" v="516"/>
        <pc:sldMkLst>
          <pc:docMk/>
          <pc:sldMk cId="4134034811" sldId="286"/>
        </pc:sldMkLst>
      </pc:sldChg>
      <pc:sldChg chg="ord">
        <pc:chgData name="Lauren Barton" userId="S::lauren.bartonconsulting_gmail.com#ext#@sriit.onmicrosoft.com::ffaddb3a-71be-4eaf-b0b2-7d2b9d00ca5d" providerId="AD" clId="Web-{A0DEC897-93DC-8989-7CD0-F75F72FBA1F1}" dt="2023-11-30T15:40:43.420" v="441"/>
        <pc:sldMkLst>
          <pc:docMk/>
          <pc:sldMk cId="3340598501" sldId="293"/>
        </pc:sldMkLst>
      </pc:sldChg>
      <pc:sldChg chg="modSp modNotes">
        <pc:chgData name="Lauren Barton" userId="S::lauren.bartonconsulting_gmail.com#ext#@sriit.onmicrosoft.com::ffaddb3a-71be-4eaf-b0b2-7d2b9d00ca5d" providerId="AD" clId="Web-{A0DEC897-93DC-8989-7CD0-F75F72FBA1F1}" dt="2023-11-30T15:46:48.354" v="515" actId="20577"/>
        <pc:sldMkLst>
          <pc:docMk/>
          <pc:sldMk cId="124156418" sldId="303"/>
        </pc:sldMkLst>
        <pc:spChg chg="mod">
          <ac:chgData name="Lauren Barton" userId="S::lauren.bartonconsulting_gmail.com#ext#@sriit.onmicrosoft.com::ffaddb3a-71be-4eaf-b0b2-7d2b9d00ca5d" providerId="AD" clId="Web-{A0DEC897-93DC-8989-7CD0-F75F72FBA1F1}" dt="2023-11-30T15:46:48.354" v="515" actId="20577"/>
          <ac:spMkLst>
            <pc:docMk/>
            <pc:sldMk cId="124156418" sldId="303"/>
            <ac:spMk id="2" creationId="{A1D68C44-CB72-83A6-B6EF-FDEA3FB701B7}"/>
          </ac:spMkLst>
        </pc:spChg>
        <pc:picChg chg="mod">
          <ac:chgData name="Lauren Barton" userId="S::lauren.bartonconsulting_gmail.com#ext#@sriit.onmicrosoft.com::ffaddb3a-71be-4eaf-b0b2-7d2b9d00ca5d" providerId="AD" clId="Web-{A0DEC897-93DC-8989-7CD0-F75F72FBA1F1}" dt="2023-11-30T15:36:40.850" v="250" actId="1076"/>
          <ac:picMkLst>
            <pc:docMk/>
            <pc:sldMk cId="124156418" sldId="303"/>
            <ac:picMk id="7" creationId="{F25FE44B-30E1-FE39-EDAB-C12C51D754F2}"/>
          </ac:picMkLst>
        </pc:picChg>
      </pc:sldChg>
      <pc:sldChg chg="modSp">
        <pc:chgData name="Lauren Barton" userId="S::lauren.bartonconsulting_gmail.com#ext#@sriit.onmicrosoft.com::ffaddb3a-71be-4eaf-b0b2-7d2b9d00ca5d" providerId="AD" clId="Web-{A0DEC897-93DC-8989-7CD0-F75F72FBA1F1}" dt="2023-11-30T15:43:17.566" v="505" actId="20577"/>
        <pc:sldMkLst>
          <pc:docMk/>
          <pc:sldMk cId="3502295279" sldId="306"/>
        </pc:sldMkLst>
        <pc:spChg chg="mod">
          <ac:chgData name="Lauren Barton" userId="S::lauren.bartonconsulting_gmail.com#ext#@sriit.onmicrosoft.com::ffaddb3a-71be-4eaf-b0b2-7d2b9d00ca5d" providerId="AD" clId="Web-{A0DEC897-93DC-8989-7CD0-F75F72FBA1F1}" dt="2023-11-30T15:43:17.566" v="505" actId="20577"/>
          <ac:spMkLst>
            <pc:docMk/>
            <pc:sldMk cId="3502295279" sldId="306"/>
            <ac:spMk id="2" creationId="{1AA29036-5312-4AF5-B51C-2396C35F19B7}"/>
          </ac:spMkLst>
        </pc:spChg>
      </pc:sldChg>
      <pc:sldChg chg="ord">
        <pc:chgData name="Lauren Barton" userId="S::lauren.bartonconsulting_gmail.com#ext#@sriit.onmicrosoft.com::ffaddb3a-71be-4eaf-b0b2-7d2b9d00ca5d" providerId="AD" clId="Web-{A0DEC897-93DC-8989-7CD0-F75F72FBA1F1}" dt="2023-11-30T15:51:49.786" v="548"/>
        <pc:sldMkLst>
          <pc:docMk/>
          <pc:sldMk cId="1915572941" sldId="308"/>
        </pc:sldMkLst>
      </pc:sldChg>
      <pc:sldChg chg="modNotes">
        <pc:chgData name="Lauren Barton" userId="S::lauren.bartonconsulting_gmail.com#ext#@sriit.onmicrosoft.com::ffaddb3a-71be-4eaf-b0b2-7d2b9d00ca5d" providerId="AD" clId="Web-{A0DEC897-93DC-8989-7CD0-F75F72FBA1F1}" dt="2023-11-30T15:45:05.585" v="506"/>
        <pc:sldMkLst>
          <pc:docMk/>
          <pc:sldMk cId="4247982950" sldId="309"/>
        </pc:sldMkLst>
      </pc:sldChg>
      <pc:sldChg chg="modNotes">
        <pc:chgData name="Lauren Barton" userId="S::lauren.bartonconsulting_gmail.com#ext#@sriit.onmicrosoft.com::ffaddb3a-71be-4eaf-b0b2-7d2b9d00ca5d" providerId="AD" clId="Web-{A0DEC897-93DC-8989-7CD0-F75F72FBA1F1}" dt="2023-11-30T15:40:34.670" v="440"/>
        <pc:sldMkLst>
          <pc:docMk/>
          <pc:sldMk cId="910691562" sldId="310"/>
        </pc:sldMkLst>
      </pc:sldChg>
    </pc:docChg>
  </pc:docChgLst>
  <pc:docChgLst>
    <pc:chgData name="Roxanne Jones" userId="eee357d1-15dd-4a73-981c-b7041387288c" providerId="ADAL" clId="{CEA5F245-3509-4997-8791-F1490E94CD55}"/>
    <pc:docChg chg="modSld">
      <pc:chgData name="Roxanne Jones" userId="eee357d1-15dd-4a73-981c-b7041387288c" providerId="ADAL" clId="{CEA5F245-3509-4997-8791-F1490E94CD55}" dt="2024-01-26T20:47:31.817" v="48" actId="962"/>
      <pc:docMkLst>
        <pc:docMk/>
      </pc:docMkLst>
      <pc:sldChg chg="modSp">
        <pc:chgData name="Roxanne Jones" userId="eee357d1-15dd-4a73-981c-b7041387288c" providerId="ADAL" clId="{CEA5F245-3509-4997-8791-F1490E94CD55}" dt="2024-01-26T20:35:26.670" v="2"/>
        <pc:sldMkLst>
          <pc:docMk/>
          <pc:sldMk cId="2716376208" sldId="275"/>
        </pc:sldMkLst>
        <pc:spChg chg="mod">
          <ac:chgData name="Roxanne Jones" userId="eee357d1-15dd-4a73-981c-b7041387288c" providerId="ADAL" clId="{CEA5F245-3509-4997-8791-F1490E94CD55}" dt="2024-01-26T20:35:26.670" v="2"/>
          <ac:spMkLst>
            <pc:docMk/>
            <pc:sldMk cId="2716376208" sldId="275"/>
            <ac:spMk id="6" creationId="{52274E51-303C-F390-66AA-F4A9409789CD}"/>
          </ac:spMkLst>
        </pc:spChg>
      </pc:sldChg>
      <pc:sldChg chg="modSp">
        <pc:chgData name="Roxanne Jones" userId="eee357d1-15dd-4a73-981c-b7041387288c" providerId="ADAL" clId="{CEA5F245-3509-4997-8791-F1490E94CD55}" dt="2024-01-26T20:38:28.461" v="12"/>
        <pc:sldMkLst>
          <pc:docMk/>
          <pc:sldMk cId="1094025608" sldId="301"/>
        </pc:sldMkLst>
        <pc:picChg chg="mod">
          <ac:chgData name="Roxanne Jones" userId="eee357d1-15dd-4a73-981c-b7041387288c" providerId="ADAL" clId="{CEA5F245-3509-4997-8791-F1490E94CD55}" dt="2024-01-26T20:38:28.461" v="12"/>
          <ac:picMkLst>
            <pc:docMk/>
            <pc:sldMk cId="1094025608" sldId="301"/>
            <ac:picMk id="15" creationId="{EF547759-6706-B0E5-3A98-CE92CB3BE5B4}"/>
          </ac:picMkLst>
        </pc:picChg>
      </pc:sldChg>
      <pc:sldChg chg="modSp">
        <pc:chgData name="Roxanne Jones" userId="eee357d1-15dd-4a73-981c-b7041387288c" providerId="ADAL" clId="{CEA5F245-3509-4997-8791-F1490E94CD55}" dt="2024-01-26T20:45:32.835" v="16" actId="27636"/>
        <pc:sldMkLst>
          <pc:docMk/>
          <pc:sldMk cId="3502295279" sldId="306"/>
        </pc:sldMkLst>
        <pc:spChg chg="mod">
          <ac:chgData name="Roxanne Jones" userId="eee357d1-15dd-4a73-981c-b7041387288c" providerId="ADAL" clId="{CEA5F245-3509-4997-8791-F1490E94CD55}" dt="2024-01-26T20:45:32.835" v="16" actId="27636"/>
          <ac:spMkLst>
            <pc:docMk/>
            <pc:sldMk cId="3502295279" sldId="306"/>
            <ac:spMk id="2" creationId="{1AA29036-5312-4AF5-B51C-2396C35F19B7}"/>
          </ac:spMkLst>
        </pc:spChg>
      </pc:sldChg>
      <pc:sldChg chg="modSp">
        <pc:chgData name="Roxanne Jones" userId="eee357d1-15dd-4a73-981c-b7041387288c" providerId="ADAL" clId="{CEA5F245-3509-4997-8791-F1490E94CD55}" dt="2024-01-26T20:47:31.817" v="48" actId="962"/>
        <pc:sldMkLst>
          <pc:docMk/>
          <pc:sldMk cId="2105472726" sldId="307"/>
        </pc:sldMkLst>
        <pc:spChg chg="mod">
          <ac:chgData name="Roxanne Jones" userId="eee357d1-15dd-4a73-981c-b7041387288c" providerId="ADAL" clId="{CEA5F245-3509-4997-8791-F1490E94CD55}" dt="2024-01-26T20:37:56.646" v="9"/>
          <ac:spMkLst>
            <pc:docMk/>
            <pc:sldMk cId="2105472726" sldId="307"/>
            <ac:spMk id="2" creationId="{1DEA7C37-D4E1-F4C6-CF85-25FD076F26EF}"/>
          </ac:spMkLst>
        </pc:spChg>
        <pc:spChg chg="mod">
          <ac:chgData name="Roxanne Jones" userId="eee357d1-15dd-4a73-981c-b7041387288c" providerId="ADAL" clId="{CEA5F245-3509-4997-8791-F1490E94CD55}" dt="2024-01-26T20:37:51.671" v="7"/>
          <ac:spMkLst>
            <pc:docMk/>
            <pc:sldMk cId="2105472726" sldId="307"/>
            <ac:spMk id="5" creationId="{DC3A1EB9-CC4E-A600-2C77-B77C9F6CC337}"/>
          </ac:spMkLst>
        </pc:spChg>
        <pc:picChg chg="mod">
          <ac:chgData name="Roxanne Jones" userId="eee357d1-15dd-4a73-981c-b7041387288c" providerId="ADAL" clId="{CEA5F245-3509-4997-8791-F1490E94CD55}" dt="2024-01-26T20:47:23.413" v="34" actId="962"/>
          <ac:picMkLst>
            <pc:docMk/>
            <pc:sldMk cId="2105472726" sldId="307"/>
            <ac:picMk id="8" creationId="{ACAD6651-5E38-A068-EAD3-03D791824E8E}"/>
          </ac:picMkLst>
        </pc:picChg>
        <pc:picChg chg="mod">
          <ac:chgData name="Roxanne Jones" userId="eee357d1-15dd-4a73-981c-b7041387288c" providerId="ADAL" clId="{CEA5F245-3509-4997-8791-F1490E94CD55}" dt="2024-01-26T20:47:31.817" v="48" actId="962"/>
          <ac:picMkLst>
            <pc:docMk/>
            <pc:sldMk cId="2105472726" sldId="307"/>
            <ac:picMk id="10" creationId="{B862FDFC-50BD-AD7E-174D-CCE26BFD6823}"/>
          </ac:picMkLst>
        </pc:picChg>
      </pc:sldChg>
      <pc:sldChg chg="modSp">
        <pc:chgData name="Roxanne Jones" userId="eee357d1-15dd-4a73-981c-b7041387288c" providerId="ADAL" clId="{CEA5F245-3509-4997-8791-F1490E94CD55}" dt="2024-01-26T20:38:37.019" v="13"/>
        <pc:sldMkLst>
          <pc:docMk/>
          <pc:sldMk cId="1915572941" sldId="308"/>
        </pc:sldMkLst>
        <pc:spChg chg="mod">
          <ac:chgData name="Roxanne Jones" userId="eee357d1-15dd-4a73-981c-b7041387288c" providerId="ADAL" clId="{CEA5F245-3509-4997-8791-F1490E94CD55}" dt="2024-01-26T20:38:37.019" v="13"/>
          <ac:spMkLst>
            <pc:docMk/>
            <pc:sldMk cId="1915572941" sldId="308"/>
            <ac:spMk id="5" creationId="{DB61B915-6EEA-201A-5C70-72D6F36BA11F}"/>
          </ac:spMkLst>
        </pc:spChg>
      </pc:sldChg>
      <pc:sldChg chg="delSp modSp">
        <pc:chgData name="Roxanne Jones" userId="eee357d1-15dd-4a73-981c-b7041387288c" providerId="ADAL" clId="{CEA5F245-3509-4997-8791-F1490E94CD55}" dt="2024-01-26T20:36:14.854" v="5" actId="478"/>
        <pc:sldMkLst>
          <pc:docMk/>
          <pc:sldMk cId="4247982950" sldId="309"/>
        </pc:sldMkLst>
        <pc:spChg chg="del mod">
          <ac:chgData name="Roxanne Jones" userId="eee357d1-15dd-4a73-981c-b7041387288c" providerId="ADAL" clId="{CEA5F245-3509-4997-8791-F1490E94CD55}" dt="2024-01-26T20:36:14.854" v="5" actId="478"/>
          <ac:spMkLst>
            <pc:docMk/>
            <pc:sldMk cId="4247982950" sldId="309"/>
            <ac:spMk id="5" creationId="{3C12F5EE-BC06-FD11-88CE-2CA4BFFFD062}"/>
          </ac:spMkLst>
        </pc:spChg>
      </pc:sldChg>
      <pc:sldChg chg="modSp">
        <pc:chgData name="Roxanne Jones" userId="eee357d1-15dd-4a73-981c-b7041387288c" providerId="ADAL" clId="{CEA5F245-3509-4997-8791-F1490E94CD55}" dt="2024-01-26T20:37:26.754" v="6"/>
        <pc:sldMkLst>
          <pc:docMk/>
          <pc:sldMk cId="910691562" sldId="310"/>
        </pc:sldMkLst>
        <pc:spChg chg="mod">
          <ac:chgData name="Roxanne Jones" userId="eee357d1-15dd-4a73-981c-b7041387288c" providerId="ADAL" clId="{CEA5F245-3509-4997-8791-F1490E94CD55}" dt="2024-01-26T20:37:26.754" v="6"/>
          <ac:spMkLst>
            <pc:docMk/>
            <pc:sldMk cId="910691562" sldId="310"/>
            <ac:spMk id="5" creationId="{C0421AA7-2EDE-3FA3-2DA2-760CD0168A50}"/>
          </ac:spMkLst>
        </pc:spChg>
      </pc:sldChg>
    </pc:docChg>
  </pc:docChgLst>
  <pc:docChgLst>
    <pc:chgData name="Mary Lee Porterfield" userId="deb813fa-b9ba-47eb-8fe0-1fb868e5c8a3" providerId="ADAL" clId="{03E7DD4C-2D18-49DF-B768-96CAA0E0874D}"/>
    <pc:docChg chg="delSld">
      <pc:chgData name="Mary Lee Porterfield" userId="deb813fa-b9ba-47eb-8fe0-1fb868e5c8a3" providerId="ADAL" clId="{03E7DD4C-2D18-49DF-B768-96CAA0E0874D}" dt="2023-12-01T03:17:09.649" v="0" actId="47"/>
      <pc:docMkLst>
        <pc:docMk/>
      </pc:docMkLst>
      <pc:sldChg chg="del">
        <pc:chgData name="Mary Lee Porterfield" userId="deb813fa-b9ba-47eb-8fe0-1fb868e5c8a3" providerId="ADAL" clId="{03E7DD4C-2D18-49DF-B768-96CAA0E0874D}" dt="2023-12-01T03:17:09.649" v="0" actId="47"/>
        <pc:sldMkLst>
          <pc:docMk/>
          <pc:sldMk cId="1060123283" sldId="277"/>
        </pc:sldMkLst>
      </pc:sldChg>
      <pc:sldChg chg="del">
        <pc:chgData name="Mary Lee Porterfield" userId="deb813fa-b9ba-47eb-8fe0-1fb868e5c8a3" providerId="ADAL" clId="{03E7DD4C-2D18-49DF-B768-96CAA0E0874D}" dt="2023-12-01T03:17:09.649" v="0" actId="47"/>
        <pc:sldMkLst>
          <pc:docMk/>
          <pc:sldMk cId="2472826642" sldId="280"/>
        </pc:sldMkLst>
      </pc:sldChg>
      <pc:sldChg chg="del">
        <pc:chgData name="Mary Lee Porterfield" userId="deb813fa-b9ba-47eb-8fe0-1fb868e5c8a3" providerId="ADAL" clId="{03E7DD4C-2D18-49DF-B768-96CAA0E0874D}" dt="2023-12-01T03:17:09.649" v="0" actId="47"/>
        <pc:sldMkLst>
          <pc:docMk/>
          <pc:sldMk cId="3805001846" sldId="281"/>
        </pc:sldMkLst>
      </pc:sldChg>
      <pc:sldChg chg="del">
        <pc:chgData name="Mary Lee Porterfield" userId="deb813fa-b9ba-47eb-8fe0-1fb868e5c8a3" providerId="ADAL" clId="{03E7DD4C-2D18-49DF-B768-96CAA0E0874D}" dt="2023-12-01T03:17:09.649" v="0" actId="47"/>
        <pc:sldMkLst>
          <pc:docMk/>
          <pc:sldMk cId="1618358822" sldId="282"/>
        </pc:sldMkLst>
      </pc:sldChg>
      <pc:sldChg chg="del">
        <pc:chgData name="Mary Lee Porterfield" userId="deb813fa-b9ba-47eb-8fe0-1fb868e5c8a3" providerId="ADAL" clId="{03E7DD4C-2D18-49DF-B768-96CAA0E0874D}" dt="2023-12-01T03:17:09.649" v="0" actId="47"/>
        <pc:sldMkLst>
          <pc:docMk/>
          <pc:sldMk cId="737559233" sldId="287"/>
        </pc:sldMkLst>
      </pc:sldChg>
      <pc:sldChg chg="del">
        <pc:chgData name="Mary Lee Porterfield" userId="deb813fa-b9ba-47eb-8fe0-1fb868e5c8a3" providerId="ADAL" clId="{03E7DD4C-2D18-49DF-B768-96CAA0E0874D}" dt="2023-12-01T03:17:09.649" v="0" actId="47"/>
        <pc:sldMkLst>
          <pc:docMk/>
          <pc:sldMk cId="3948616662" sldId="289"/>
        </pc:sldMkLst>
      </pc:sldChg>
      <pc:sldChg chg="del">
        <pc:chgData name="Mary Lee Porterfield" userId="deb813fa-b9ba-47eb-8fe0-1fb868e5c8a3" providerId="ADAL" clId="{03E7DD4C-2D18-49DF-B768-96CAA0E0874D}" dt="2023-12-01T03:17:09.649" v="0" actId="47"/>
        <pc:sldMkLst>
          <pc:docMk/>
          <pc:sldMk cId="1107930945" sldId="290"/>
        </pc:sldMkLst>
      </pc:sldChg>
      <pc:sldChg chg="del">
        <pc:chgData name="Mary Lee Porterfield" userId="deb813fa-b9ba-47eb-8fe0-1fb868e5c8a3" providerId="ADAL" clId="{03E7DD4C-2D18-49DF-B768-96CAA0E0874D}" dt="2023-12-01T03:17:09.649" v="0" actId="47"/>
        <pc:sldMkLst>
          <pc:docMk/>
          <pc:sldMk cId="469205247" sldId="30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98058-8D94-324A-88BA-6357AD2FDE55}" type="datetimeFigureOut">
              <a:rPr lang="en-US" smtClean="0"/>
              <a:t>1/26/2024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2074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23FA6-E043-9F4E-99C7-7E8AF99961B7}"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AE9E6-FC52-7F4E-B22E-76509B4751CB}" type="slidenum">
              <a:rPr lang="en-US" smtClean="0"/>
              <a:t>‹#›</a:t>
            </a:fld>
            <a:endParaRPr lang="en-US"/>
          </a:p>
        </p:txBody>
      </p:sp>
    </p:spTree>
    <p:extLst>
      <p:ext uri="{BB962C8B-B14F-4D97-AF65-F5344CB8AC3E}">
        <p14:creationId xmlns:p14="http://schemas.microsoft.com/office/powerpoint/2010/main" val="198839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Introduce all at the beginning</a:t>
            </a:r>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a:t>
            </a:fld>
            <a:endParaRPr lang="en-US"/>
          </a:p>
        </p:txBody>
      </p:sp>
    </p:spTree>
    <p:extLst>
      <p:ext uri="{BB962C8B-B14F-4D97-AF65-F5344CB8AC3E}">
        <p14:creationId xmlns:p14="http://schemas.microsoft.com/office/powerpoint/2010/main" val="3180862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COS-KC is part of a system that allows state and local reports about COS knowledge. </a:t>
            </a:r>
          </a:p>
        </p:txBody>
      </p:sp>
      <p:sp>
        <p:nvSpPr>
          <p:cNvPr id="4" name="Slide Number Placeholder 3"/>
          <p:cNvSpPr>
            <a:spLocks noGrp="1"/>
          </p:cNvSpPr>
          <p:nvPr>
            <p:ph type="sldNum" sz="quarter" idx="5"/>
          </p:nvPr>
        </p:nvSpPr>
        <p:spPr/>
        <p:txBody>
          <a:bodyPr/>
          <a:lstStyle/>
          <a:p>
            <a:fld id="{44BAE9E6-FC52-7F4E-B22E-76509B4751CB}" type="slidenum">
              <a:rPr lang="en-US" smtClean="0"/>
              <a:t>10</a:t>
            </a:fld>
            <a:endParaRPr lang="en-US"/>
          </a:p>
        </p:txBody>
      </p:sp>
    </p:spTree>
    <p:extLst>
      <p:ext uri="{BB962C8B-B14F-4D97-AF65-F5344CB8AC3E}">
        <p14:creationId xmlns:p14="http://schemas.microsoft.com/office/powerpoint/2010/main" val="3509806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effectLst/>
                <a:latin typeface="Calibri" panose="020F0502020204030204" pitchFamily="34" charset="0"/>
                <a:ea typeface="Calibri" panose="020F0502020204030204" pitchFamily="34" charset="0"/>
              </a:rPr>
              <a:t>Why did you decide to adopt the COS-KC;  (this question addressed </a:t>
            </a:r>
            <a:r>
              <a:rPr lang="en-US" dirty="0" err="1">
                <a:effectLst/>
                <a:latin typeface="Calibri" panose="020F0502020204030204" pitchFamily="34" charset="0"/>
                <a:ea typeface="Calibri" panose="020F0502020204030204" pitchFamily="34" charset="0"/>
              </a:rPr>
              <a:t>earier</a:t>
            </a:r>
            <a:r>
              <a:rPr lang="en-US" dirty="0">
                <a:effectLst/>
                <a:latin typeface="Calibri" panose="020F0502020204030204" pitchFamily="34" charset="0"/>
                <a:ea typeface="Calibri" panose="020F0502020204030204" pitchFamily="34" charset="0"/>
              </a:rPr>
              <a:t> </a:t>
            </a:r>
          </a:p>
          <a:p>
            <a:r>
              <a:rPr lang="en-US" dirty="0">
                <a:effectLst/>
                <a:latin typeface="Calibri" panose="020F0502020204030204" pitchFamily="34" charset="0"/>
                <a:ea typeface="Calibri" panose="020F0502020204030204" pitchFamily="34" charset="0"/>
              </a:rPr>
              <a:t>How did you start using – </a:t>
            </a:r>
          </a:p>
          <a:p>
            <a:pPr lvl="1"/>
            <a:r>
              <a:rPr lang="en-US" dirty="0">
                <a:effectLst/>
                <a:latin typeface="Calibri" panose="020F0502020204030204" pitchFamily="34" charset="0"/>
                <a:ea typeface="Calibri" panose="020F0502020204030204" pitchFamily="34" charset="0"/>
              </a:rPr>
              <a:t>who participates </a:t>
            </a:r>
          </a:p>
          <a:p>
            <a:pPr lvl="1"/>
            <a:r>
              <a:rPr lang="en-US" dirty="0">
                <a:effectLst/>
                <a:latin typeface="Calibri" panose="020F0502020204030204" pitchFamily="34" charset="0"/>
                <a:ea typeface="Calibri" panose="020F0502020204030204" pitchFamily="34" charset="0"/>
              </a:rPr>
              <a:t>(required/voluntary), </a:t>
            </a:r>
          </a:p>
          <a:p>
            <a:pPr lvl="1"/>
            <a:r>
              <a:rPr lang="en-US" dirty="0">
                <a:effectLst/>
                <a:latin typeface="Calibri" panose="020F0502020204030204" pitchFamily="34" charset="0"/>
                <a:ea typeface="Calibri" panose="020F0502020204030204" pitchFamily="34" charset="0"/>
              </a:rPr>
              <a:t>how did you roll it out;  (this question addressed on overview slide </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12</a:t>
            </a:fld>
            <a:endParaRPr lang="en-US"/>
          </a:p>
        </p:txBody>
      </p:sp>
    </p:spTree>
    <p:extLst>
      <p:ext uri="{BB962C8B-B14F-4D97-AF65-F5344CB8AC3E}">
        <p14:creationId xmlns:p14="http://schemas.microsoft.com/office/powerpoint/2010/main" val="2121358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DCD83E-FB9E-4B2B-999A-3C4D4E05CB39}" type="slidenum">
              <a:rPr lang="en-US" smtClean="0"/>
              <a:t>13</a:t>
            </a:fld>
            <a:endParaRPr lang="en-US"/>
          </a:p>
        </p:txBody>
      </p:sp>
    </p:spTree>
    <p:extLst>
      <p:ext uri="{BB962C8B-B14F-4D97-AF65-F5344CB8AC3E}">
        <p14:creationId xmlns:p14="http://schemas.microsoft.com/office/powerpoint/2010/main" val="2820642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DCD83E-FB9E-4B2B-999A-3C4D4E05CB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642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Shannon Foster from Alabama will try to be on the call. </a:t>
            </a:r>
            <a:endParaRPr lang="en-US"/>
          </a:p>
        </p:txBody>
      </p:sp>
      <p:sp>
        <p:nvSpPr>
          <p:cNvPr id="4" name="Slide Number Placeholder 3"/>
          <p:cNvSpPr>
            <a:spLocks noGrp="1"/>
          </p:cNvSpPr>
          <p:nvPr>
            <p:ph type="sldNum" sz="quarter" idx="5"/>
          </p:nvPr>
        </p:nvSpPr>
        <p:spPr/>
        <p:txBody>
          <a:bodyPr/>
          <a:lstStyle/>
          <a:p>
            <a:fld id="{ABDCD83E-FB9E-4B2B-999A-3C4D4E05CB39}" type="slidenum">
              <a:rPr lang="en-US" smtClean="0"/>
              <a:t>15</a:t>
            </a:fld>
            <a:endParaRPr lang="en-US"/>
          </a:p>
        </p:txBody>
      </p:sp>
    </p:spTree>
    <p:extLst>
      <p:ext uri="{BB962C8B-B14F-4D97-AF65-F5344CB8AC3E}">
        <p14:creationId xmlns:p14="http://schemas.microsoft.com/office/powerpoint/2010/main" val="2820642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DCD83E-FB9E-4B2B-999A-3C4D4E05CB39}" type="slidenum">
              <a:rPr lang="en-US" smtClean="0"/>
              <a:t>16</a:t>
            </a:fld>
            <a:endParaRPr lang="en-US"/>
          </a:p>
        </p:txBody>
      </p:sp>
    </p:spTree>
    <p:extLst>
      <p:ext uri="{BB962C8B-B14F-4D97-AF65-F5344CB8AC3E}">
        <p14:creationId xmlns:p14="http://schemas.microsoft.com/office/powerpoint/2010/main" val="1296604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34290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Now that you’ve engaged in it for a while….</a:t>
            </a:r>
          </a:p>
          <a:p>
            <a:pPr marL="34290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342900" marR="0">
              <a:spcBef>
                <a:spcPts val="0"/>
              </a:spcBef>
              <a:spcAft>
                <a:spcPts val="0"/>
              </a:spcAft>
            </a:pPr>
            <a:r>
              <a:rPr lang="en-US" sz="1200" dirty="0">
                <a:effectLst/>
                <a:latin typeface="Calibri" panose="020F0502020204030204" pitchFamily="34" charset="0"/>
                <a:ea typeface="Calibri" panose="020F0502020204030204" pitchFamily="34" charset="0"/>
              </a:rPr>
              <a:t>Other possible questions:</a:t>
            </a:r>
          </a:p>
          <a:p>
            <a:pPr marL="34290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342900" marR="0">
              <a:spcBef>
                <a:spcPts val="0"/>
              </a:spcBef>
              <a:spcAft>
                <a:spcPts val="0"/>
              </a:spcAft>
            </a:pPr>
            <a:r>
              <a:rPr lang="en-US" sz="1200" dirty="0">
                <a:effectLst/>
                <a:latin typeface="Calibri" panose="020F0502020204030204" pitchFamily="34" charset="0"/>
                <a:ea typeface="Calibri" panose="020F0502020204030204" pitchFamily="34" charset="0"/>
              </a:rPr>
              <a:t>Now that you’ve engaged in it for a while….</a:t>
            </a:r>
          </a:p>
          <a:p>
            <a:pPr marL="342900" marR="0">
              <a:spcBef>
                <a:spcPts val="0"/>
              </a:spcBef>
              <a:spcAft>
                <a:spcPts val="0"/>
              </a:spcAft>
            </a:pPr>
            <a:r>
              <a:rPr lang="en-US" sz="1200" dirty="0">
                <a:effectLst/>
                <a:latin typeface="Calibri" panose="020F0502020204030204" pitchFamily="34" charset="0"/>
                <a:ea typeface="Calibri" panose="020F0502020204030204" pitchFamily="34" charset="0"/>
              </a:rPr>
              <a:t>What lessons have you learned in your implementation of the COS-KC? (timing, )</a:t>
            </a:r>
          </a:p>
          <a:p>
            <a:pPr marL="342900" marR="0">
              <a:spcBef>
                <a:spcPts val="0"/>
              </a:spcBef>
              <a:spcAft>
                <a:spcPts val="0"/>
              </a:spcAft>
            </a:pPr>
            <a:r>
              <a:rPr lang="en-US" sz="1200" dirty="0">
                <a:effectLst/>
                <a:latin typeface="Calibri" panose="020F0502020204030204" pitchFamily="34" charset="0"/>
                <a:ea typeface="Calibri" panose="020F0502020204030204" pitchFamily="34" charset="0"/>
              </a:rPr>
              <a:t>What advice do you have for states thinking about using?</a:t>
            </a:r>
          </a:p>
          <a:p>
            <a:pPr marL="342900" marR="0">
              <a:spcBef>
                <a:spcPts val="0"/>
              </a:spcBef>
              <a:spcAft>
                <a:spcPts val="0"/>
              </a:spcAft>
            </a:pPr>
            <a:r>
              <a:rPr lang="en-US" sz="1200" dirty="0">
                <a:effectLst/>
                <a:latin typeface="Calibri" panose="020F0502020204030204" pitchFamily="34" charset="0"/>
                <a:ea typeface="Calibri" panose="020F0502020204030204" pitchFamily="34" charset="0"/>
              </a:rPr>
              <a:t>What do you wish you had known before you started?</a:t>
            </a:r>
          </a:p>
          <a:p>
            <a:pPr marL="342900" marR="0">
              <a:spcBef>
                <a:spcPts val="0"/>
              </a:spcBef>
              <a:spcAft>
                <a:spcPts val="0"/>
              </a:spcAft>
            </a:pPr>
            <a:r>
              <a:rPr lang="en-US" sz="1200" dirty="0">
                <a:effectLst/>
                <a:latin typeface="Calibri" panose="020F0502020204030204" pitchFamily="34" charset="0"/>
                <a:ea typeface="Calibri" panose="020F0502020204030204" pitchFamily="34" charset="0"/>
              </a:rPr>
              <a:t>How did you use reports generated from the COS-KC to learn about your system or plan improvements?</a:t>
            </a:r>
          </a:p>
          <a:p>
            <a:pPr marL="342900" marR="0">
              <a:spcBef>
                <a:spcPts val="0"/>
              </a:spcBef>
              <a:spcAft>
                <a:spcPts val="0"/>
              </a:spcAft>
            </a:pPr>
            <a:r>
              <a:rPr lang="en-US" sz="1200" dirty="0">
                <a:effectLst/>
                <a:latin typeface="Calibri" panose="020F0502020204030204" pitchFamily="34" charset="0"/>
                <a:ea typeface="Calibri" panose="020F0502020204030204" pitchFamily="34" charset="0"/>
              </a:rPr>
              <a:t>Anything learned about how to describe and encourage use/participation  in the COS-KC? (how it will be useful for them)</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17</a:t>
            </a:fld>
            <a:endParaRPr lang="en-US"/>
          </a:p>
        </p:txBody>
      </p:sp>
    </p:spTree>
    <p:extLst>
      <p:ext uri="{BB962C8B-B14F-4D97-AF65-F5344CB8AC3E}">
        <p14:creationId xmlns:p14="http://schemas.microsoft.com/office/powerpoint/2010/main" val="2118743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18</a:t>
            </a:fld>
            <a:endParaRPr lang="en-US"/>
          </a:p>
        </p:txBody>
      </p:sp>
    </p:spTree>
    <p:extLst>
      <p:ext uri="{BB962C8B-B14F-4D97-AF65-F5344CB8AC3E}">
        <p14:creationId xmlns:p14="http://schemas.microsoft.com/office/powerpoint/2010/main" val="2323195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Under development and improving regularly (based on feedback from users like you!)</a:t>
            </a:r>
          </a:p>
        </p:txBody>
      </p:sp>
      <p:sp>
        <p:nvSpPr>
          <p:cNvPr id="4" name="Slide Number Placeholder 3"/>
          <p:cNvSpPr>
            <a:spLocks noGrp="1"/>
          </p:cNvSpPr>
          <p:nvPr>
            <p:ph type="sldNum" sz="quarter" idx="5"/>
          </p:nvPr>
        </p:nvSpPr>
        <p:spPr/>
        <p:txBody>
          <a:bodyPr/>
          <a:lstStyle/>
          <a:p>
            <a:fld id="{ABDCD83E-FB9E-4B2B-999A-3C4D4E05CB39}" type="slidenum">
              <a:rPr lang="en-US" smtClean="0"/>
              <a:t>19</a:t>
            </a:fld>
            <a:endParaRPr lang="en-US"/>
          </a:p>
        </p:txBody>
      </p:sp>
    </p:spTree>
    <p:extLst>
      <p:ext uri="{BB962C8B-B14F-4D97-AF65-F5344CB8AC3E}">
        <p14:creationId xmlns:p14="http://schemas.microsoft.com/office/powerpoint/2010/main" val="2664936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a:t>session will</a:t>
            </a:r>
            <a:r>
              <a:rPr lang="en-US" dirty="0"/>
              <a:t> include some background information as well as a panel discussion from two states implementing the COS-KC.</a:t>
            </a:r>
            <a:r>
              <a:rPr lang="en-US"/>
              <a:t> </a:t>
            </a:r>
            <a:r>
              <a:rPr lang="en-US" dirty="0"/>
              <a:t> We will reserve some time for Q &amp; A at the end, but welcome clarifying questions throughout as needed.</a:t>
            </a:r>
          </a:p>
          <a:p>
            <a:endParaRPr lang="en-US" dirty="0"/>
          </a:p>
          <a:p>
            <a:endParaRPr lang="en-US" dirty="0"/>
          </a:p>
          <a:p>
            <a:r>
              <a:rPr lang="en-US" dirty="0"/>
              <a:t>LB: I deleted “in their states” because some could come who are practitioners or higher ed and they can take the assessment even if they don’t set it up for their state…   Added picture with alt text.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LB:  Was: </a:t>
            </a:r>
            <a:r>
              <a:rPr lang="en-US" dirty="0">
                <a:latin typeface="Tahoma"/>
                <a:ea typeface="Tahoma"/>
                <a:cs typeface="Tahoma"/>
              </a:rPr>
              <a:t>How the COS-KC is impacting COS practices and data quality  I changed it because we don’t have much info on impact, more how it influences activities.</a:t>
            </a:r>
          </a:p>
          <a:p>
            <a:endParaRPr lang="en-US" dirty="0"/>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a:t>
            </a:fld>
            <a:endParaRPr lang="en-US"/>
          </a:p>
        </p:txBody>
      </p:sp>
    </p:spTree>
    <p:extLst>
      <p:ext uri="{BB962C8B-B14F-4D97-AF65-F5344CB8AC3E}">
        <p14:creationId xmlns:p14="http://schemas.microsoft.com/office/powerpoint/2010/main" val="1254648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getting to know you</a:t>
            </a:r>
            <a:r>
              <a:rPr lang="en-US"/>
              <a:t>.</a:t>
            </a:r>
            <a:endParaRPr lang="en-US" dirty="0"/>
          </a:p>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3</a:t>
            </a:fld>
            <a:endParaRPr lang="en-US"/>
          </a:p>
        </p:txBody>
      </p:sp>
    </p:spTree>
    <p:extLst>
      <p:ext uri="{BB962C8B-B14F-4D97-AF65-F5344CB8AC3E}">
        <p14:creationId xmlns:p14="http://schemas.microsoft.com/office/powerpoint/2010/main" val="1140675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What is your familiarity with the COS-Knowledge Check?</a:t>
            </a:r>
          </a:p>
          <a:p>
            <a:pPr lvl="1"/>
            <a:r>
              <a:rPr lang="en-US"/>
              <a:t>Here to learn. When I first heard of COS-KC, I thought I might win a trip to Kansas City.</a:t>
            </a:r>
            <a:endParaRPr lang="en-US">
              <a:cs typeface="Calibri"/>
            </a:endParaRPr>
          </a:p>
          <a:p>
            <a:pPr lvl="1"/>
            <a:r>
              <a:rPr lang="en-US"/>
              <a:t>I’ve heard others mention it, but I don’t really know what it is.</a:t>
            </a:r>
            <a:endParaRPr lang="en-US">
              <a:cs typeface="Calibri"/>
            </a:endParaRPr>
          </a:p>
          <a:p>
            <a:pPr lvl="1"/>
            <a:r>
              <a:rPr lang="en-US"/>
              <a:t>I’ve been watching for updates about the development of this tool for years and am eager to hear the latest.</a:t>
            </a:r>
            <a:endParaRPr lang="en-US">
              <a:cs typeface="Calibri"/>
            </a:endParaRPr>
          </a:p>
          <a:p>
            <a:pPr lvl="1"/>
            <a:r>
              <a:rPr lang="en-US"/>
              <a:t>I have learned about the COS-KC. Pretty familiar.</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BDCD83E-FB9E-4B2B-999A-3C4D4E05CB39}" type="slidenum">
              <a:rPr lang="en-US" smtClean="0"/>
              <a:t>4</a:t>
            </a:fld>
            <a:endParaRPr lang="en-US"/>
          </a:p>
        </p:txBody>
      </p:sp>
    </p:spTree>
    <p:extLst>
      <p:ext uri="{BB962C8B-B14F-4D97-AF65-F5344CB8AC3E}">
        <p14:creationId xmlns:p14="http://schemas.microsoft.com/office/powerpoint/2010/main" val="3985944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place for federal reporting</a:t>
            </a:r>
          </a:p>
          <a:p>
            <a:endParaRPr lang="en-US">
              <a:cs typeface="Calibri"/>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5</a:t>
            </a:fld>
            <a:endParaRPr lang="en-US"/>
          </a:p>
        </p:txBody>
      </p:sp>
    </p:spTree>
    <p:extLst>
      <p:ext uri="{BB962C8B-B14F-4D97-AF65-F5344CB8AC3E}">
        <p14:creationId xmlns:p14="http://schemas.microsoft.com/office/powerpoint/2010/main" val="994118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was an outgrowth of information from the field about a need for a knowledge check.  Several rounds of development. We are confident that the items are performing well and that it is a valid assessment.</a:t>
            </a:r>
          </a:p>
        </p:txBody>
      </p:sp>
      <p:sp>
        <p:nvSpPr>
          <p:cNvPr id="4" name="Slide Number Placeholder 3"/>
          <p:cNvSpPr>
            <a:spLocks noGrp="1"/>
          </p:cNvSpPr>
          <p:nvPr>
            <p:ph type="sldNum" sz="quarter" idx="5"/>
          </p:nvPr>
        </p:nvSpPr>
        <p:spPr/>
        <p:txBody>
          <a:bodyPr/>
          <a:lstStyle/>
          <a:p>
            <a:fld id="{ABDCD83E-FB9E-4B2B-999A-3C4D4E05CB39}" type="slidenum">
              <a:rPr lang="en-US" smtClean="0"/>
              <a:t>6</a:t>
            </a:fld>
            <a:endParaRPr lang="en-US"/>
          </a:p>
        </p:txBody>
      </p:sp>
    </p:spTree>
    <p:extLst>
      <p:ext uri="{BB962C8B-B14F-4D97-AF65-F5344CB8AC3E}">
        <p14:creationId xmlns:p14="http://schemas.microsoft.com/office/powerpoint/2010/main" val="2312903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Self-sign up....</a:t>
            </a:r>
            <a:endParaRPr lang="en-US"/>
          </a:p>
          <a:p>
            <a:pPr>
              <a:defRPr/>
            </a:pPr>
            <a:endParaRPr lang="en-US"/>
          </a:p>
          <a:p>
            <a:pPr>
              <a:defRPr/>
            </a:pPr>
            <a:r>
              <a:rPr lang="en-US"/>
              <a:t>Raise hand if involved in the field test  3 C 3 B….</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 reports provided to states because items under development)</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6 forms – 3 with children Part C age and 3 with children preschool age, 42 items per form</a:t>
            </a:r>
            <a:endParaRPr lang="en-US">
              <a:cs typeface="Calibri"/>
            </a:endParaRPr>
          </a:p>
          <a:p>
            <a:pPr lvl="1"/>
            <a:r>
              <a:rPr lang="en-US" sz="1200"/>
              <a:t>Same content assessed in each</a:t>
            </a:r>
            <a:endParaRPr lang="en-US" sz="1200">
              <a:cs typeface="Calibri"/>
            </a:endParaRPr>
          </a:p>
          <a:p>
            <a:pPr lvl="1"/>
            <a:r>
              <a:rPr lang="en-US" sz="1200"/>
              <a:t>Child examples use skills with children at different ages</a:t>
            </a: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ABDCD83E-FB9E-4B2B-999A-3C4D4E05CB39}" type="slidenum">
              <a:rPr lang="en-US" smtClean="0"/>
              <a:t>7</a:t>
            </a:fld>
            <a:endParaRPr lang="en-US"/>
          </a:p>
        </p:txBody>
      </p:sp>
    </p:spTree>
    <p:extLst>
      <p:ext uri="{BB962C8B-B14F-4D97-AF65-F5344CB8AC3E}">
        <p14:creationId xmlns:p14="http://schemas.microsoft.com/office/powerpoint/2010/main" val="2174714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 have access to resources in everyday life when doing the COS … So allow them in this setting too….</a:t>
            </a:r>
          </a:p>
          <a:p>
            <a:endParaRPr lang="en-US"/>
          </a:p>
          <a:p>
            <a:r>
              <a:rPr lang="en-US"/>
              <a:t>Can save and come back to finish</a:t>
            </a:r>
          </a:p>
        </p:txBody>
      </p:sp>
      <p:sp>
        <p:nvSpPr>
          <p:cNvPr id="4" name="Slide Number Placeholder 3"/>
          <p:cNvSpPr>
            <a:spLocks noGrp="1"/>
          </p:cNvSpPr>
          <p:nvPr>
            <p:ph type="sldNum" sz="quarter" idx="5"/>
          </p:nvPr>
        </p:nvSpPr>
        <p:spPr/>
        <p:txBody>
          <a:bodyPr/>
          <a:lstStyle/>
          <a:p>
            <a:fld id="{ABDCD83E-FB9E-4B2B-999A-3C4D4E05CB39}" type="slidenum">
              <a:rPr lang="en-US" smtClean="0"/>
              <a:t>8</a:t>
            </a:fld>
            <a:endParaRPr lang="en-US"/>
          </a:p>
        </p:txBody>
      </p:sp>
    </p:spTree>
    <p:extLst>
      <p:ext uri="{BB962C8B-B14F-4D97-AF65-F5344CB8AC3E}">
        <p14:creationId xmlns:p14="http://schemas.microsoft.com/office/powerpoint/2010/main" val="4264213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Areas/topics/categories of information</a:t>
            </a:r>
          </a:p>
          <a:p>
            <a:endParaRPr lang="en-US"/>
          </a:p>
          <a:p>
            <a:r>
              <a:rPr lang="en-US"/>
              <a:t>It will not give you subtest scores on the indented bullets – only 30 items and that would require a lot more items. General assessment of knowledge of COS content</a:t>
            </a:r>
          </a:p>
          <a:p>
            <a:endParaRPr lang="en-US"/>
          </a:p>
          <a:p>
            <a:r>
              <a:rPr lang="en-US"/>
              <a:t>Put different versions to take it again in later….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A one-factor test to assess general knowledge of the COS process</a:t>
            </a:r>
          </a:p>
          <a:p>
            <a:endParaRPr lang="en-US"/>
          </a:p>
        </p:txBody>
      </p:sp>
      <p:sp>
        <p:nvSpPr>
          <p:cNvPr id="4" name="Slide Number Placeholder 3"/>
          <p:cNvSpPr>
            <a:spLocks noGrp="1"/>
          </p:cNvSpPr>
          <p:nvPr>
            <p:ph type="sldNum" sz="quarter" idx="5"/>
          </p:nvPr>
        </p:nvSpPr>
        <p:spPr/>
        <p:txBody>
          <a:bodyPr/>
          <a:lstStyle/>
          <a:p>
            <a:fld id="{ABDCD83E-FB9E-4B2B-999A-3C4D4E05CB39}" type="slidenum">
              <a:rPr lang="en-US" smtClean="0"/>
              <a:t>9</a:t>
            </a:fld>
            <a:endParaRPr lang="en-US"/>
          </a:p>
        </p:txBody>
      </p:sp>
    </p:spTree>
    <p:extLst>
      <p:ext uri="{BB962C8B-B14F-4D97-AF65-F5344CB8AC3E}">
        <p14:creationId xmlns:p14="http://schemas.microsoft.com/office/powerpoint/2010/main" val="2576705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ECTA">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83F405-385F-4347-8627-2FFAC5E4B36E}"/>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2" name="Picture 1" title="Logo: Early Childhood Technical Assistance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 y="891304"/>
            <a:ext cx="5305312" cy="782751"/>
          </a:xfrm>
          <a:prstGeom prst="rect">
            <a:avLst/>
          </a:prstGeom>
        </p:spPr>
      </p:pic>
      <p:pic>
        <p:nvPicPr>
          <p:cNvPr id="4" name="Picture 3" title="Logo: The Center for IDEA Early Childhood Data Systems (DaSy)">
            <a:extLst>
              <a:ext uri="{FF2B5EF4-FFF2-40B4-BE49-F238E27FC236}">
                <a16:creationId xmlns:a16="http://schemas.microsoft.com/office/drawing/2014/main" id="{593F925B-A6DF-B144-8BF5-61A1B8D83AFB}"/>
              </a:ext>
            </a:extLst>
          </p:cNvPr>
          <p:cNvPicPr>
            <a:picLocks noChangeAspect="1"/>
          </p:cNvPicPr>
          <p:nvPr userDrawn="1"/>
        </p:nvPicPr>
        <p:blipFill>
          <a:blip r:embed="rId3"/>
          <a:stretch>
            <a:fillRect/>
          </a:stretch>
        </p:blipFill>
        <p:spPr>
          <a:xfrm>
            <a:off x="6279052" y="587326"/>
            <a:ext cx="5319390" cy="1202499"/>
          </a:xfrm>
          <a:prstGeom prst="rect">
            <a:avLst/>
          </a:prstGeom>
        </p:spPr>
      </p:pic>
      <p:sp>
        <p:nvSpPr>
          <p:cNvPr id="8" name="Subtitle 2"/>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p:cNvSpPr>
            <a:spLocks noGrp="1"/>
          </p:cNvSpPr>
          <p:nvPr>
            <p:ph type="ctrTitle" hasCustomPrompt="1"/>
          </p:nvPr>
        </p:nvSpPr>
        <p:spPr>
          <a:xfrm>
            <a:off x="495300" y="1993311"/>
            <a:ext cx="11103142" cy="1841842"/>
          </a:xfrm>
        </p:spPr>
        <p:txBody>
          <a:bodyPr bIns="0" anchor="b">
            <a:normAutofit/>
          </a:bodyPr>
          <a:lstStyle>
            <a:lvl1pPr algn="l">
              <a:defRPr sz="5400" b="0" cap="none">
                <a:solidFill>
                  <a:schemeClr val="accent5">
                    <a:lumMod val="75000"/>
                  </a:schemeClr>
                </a:solidFill>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Content2: ECTA">
    <p:spTree>
      <p:nvGrpSpPr>
        <p:cNvPr id="1" name=""/>
        <p:cNvGrpSpPr/>
        <p:nvPr/>
      </p:nvGrpSpPr>
      <p:grpSpPr>
        <a:xfrm>
          <a:off x="0" y="0"/>
          <a:ext cx="0" cy="0"/>
          <a:chOff x="0" y="0"/>
          <a:chExt cx="0" cy="0"/>
        </a:xfrm>
      </p:grpSpPr>
      <p:pic>
        <p:nvPicPr>
          <p:cNvPr id="9" name="Picture 8" title="Logo: DaSy">
            <a:extLst>
              <a:ext uri="{FF2B5EF4-FFF2-40B4-BE49-F238E27FC236}">
                <a16:creationId xmlns:a16="http://schemas.microsoft.com/office/drawing/2014/main" id="{9A75216B-F3C0-0A41-A3DB-E796040CF3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10" name="Picture 9" title="Logo: ECTA">
            <a:extLst>
              <a:ext uri="{FF2B5EF4-FFF2-40B4-BE49-F238E27FC236}">
                <a16:creationId xmlns:a16="http://schemas.microsoft.com/office/drawing/2014/main" id="{74302E6B-5405-5D49-8373-ACF0C8A0E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70024"/>
          </a:xfrm>
        </p:spPr>
        <p:txBody>
          <a:bodyPr/>
          <a:lstStyle>
            <a:lvl1pPr>
              <a:buClr>
                <a:srgbClr val="467D32"/>
              </a:buClr>
              <a:defRPr/>
            </a:lvl1pPr>
            <a:lvl2pPr>
              <a:buClr>
                <a:srgbClr val="467D32"/>
              </a:buClr>
              <a:defRPr/>
            </a:lvl2pPr>
            <a:lvl3pPr>
              <a:buClr>
                <a:srgbClr val="467D32"/>
              </a:buClr>
              <a:defRPr/>
            </a:lvl3pPr>
            <a:lvl4pPr>
              <a:buClr>
                <a:srgbClr val="467D32"/>
              </a:buClr>
              <a:defRPr/>
            </a:lvl4pPr>
            <a:lvl5pPr>
              <a:buClr>
                <a:srgbClr val="467D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7"/>
            <a:ext cx="5388428" cy="4479213"/>
          </a:xfrm>
        </p:spPr>
        <p:txBody>
          <a:bodyPr/>
          <a:lstStyle>
            <a:lvl1pPr>
              <a:buClr>
                <a:srgbClr val="467D32"/>
              </a:buClr>
              <a:defRPr/>
            </a:lvl1pPr>
            <a:lvl2pPr>
              <a:buClr>
                <a:srgbClr val="467D32"/>
              </a:buClr>
              <a:defRPr/>
            </a:lvl2pPr>
            <a:lvl3pPr>
              <a:buClr>
                <a:srgbClr val="467D32"/>
              </a:buClr>
              <a:defRPr/>
            </a:lvl3pPr>
            <a:lvl4pPr>
              <a:buClr>
                <a:srgbClr val="467D32"/>
              </a:buClr>
              <a:defRPr/>
            </a:lvl4pPr>
            <a:lvl5pPr>
              <a:buClr>
                <a:srgbClr val="467D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Content2: DaSy">
    <p:spTree>
      <p:nvGrpSpPr>
        <p:cNvPr id="1" name=""/>
        <p:cNvGrpSpPr/>
        <p:nvPr/>
      </p:nvGrpSpPr>
      <p:grpSpPr>
        <a:xfrm>
          <a:off x="0" y="0"/>
          <a:ext cx="0" cy="0"/>
          <a:chOff x="0" y="0"/>
          <a:chExt cx="0" cy="0"/>
        </a:xfrm>
      </p:grpSpPr>
      <p:pic>
        <p:nvPicPr>
          <p:cNvPr id="13" name="Picture 12" title="Logo: ECTA">
            <a:extLst>
              <a:ext uri="{FF2B5EF4-FFF2-40B4-BE49-F238E27FC236}">
                <a16:creationId xmlns:a16="http://schemas.microsoft.com/office/drawing/2014/main" id="{6DC21DC3-FA2A-8947-AD46-863BD10708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2" name="Picture 11" title="Logo: DaSy">
            <a:extLst>
              <a:ext uri="{FF2B5EF4-FFF2-40B4-BE49-F238E27FC236}">
                <a16:creationId xmlns:a16="http://schemas.microsoft.com/office/drawing/2014/main" id="{B90E49D4-530B-6C45-A7BD-397A8BD473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68620"/>
          </a:xfrm>
        </p:spPr>
        <p:txBody>
          <a:bodyPr/>
          <a:lstStyle>
            <a:lvl1pPr>
              <a:buClr>
                <a:srgbClr val="467D32"/>
              </a:buClr>
              <a:defRPr/>
            </a:lvl1pPr>
            <a:lvl2pPr>
              <a:buClr>
                <a:srgbClr val="467D32"/>
              </a:buClr>
              <a:defRPr/>
            </a:lvl2pPr>
            <a:lvl3pPr>
              <a:buClr>
                <a:srgbClr val="467D32"/>
              </a:buClr>
              <a:defRPr/>
            </a:lvl3pPr>
            <a:lvl4pPr>
              <a:buClr>
                <a:srgbClr val="467D32"/>
              </a:buClr>
              <a:defRPr/>
            </a:lvl4pPr>
            <a:lvl5pPr>
              <a:buClr>
                <a:srgbClr val="467D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8"/>
            <a:ext cx="5388428" cy="4477806"/>
          </a:xfrm>
        </p:spPr>
        <p:txBody>
          <a:bodyPr/>
          <a:lstStyle>
            <a:lvl1pPr>
              <a:buClr>
                <a:srgbClr val="467D32"/>
              </a:buClr>
              <a:defRPr/>
            </a:lvl1pPr>
            <a:lvl2pPr>
              <a:buClr>
                <a:srgbClr val="467D32"/>
              </a:buClr>
              <a:defRPr/>
            </a:lvl2pPr>
            <a:lvl3pPr>
              <a:buClr>
                <a:srgbClr val="467D32"/>
              </a:buClr>
              <a:defRPr/>
            </a:lvl3pPr>
            <a:lvl4pPr>
              <a:buClr>
                <a:srgbClr val="467D32"/>
              </a:buClr>
              <a:defRPr/>
            </a:lvl4pPr>
            <a:lvl5pPr>
              <a:buClr>
                <a:srgbClr val="467D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332261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4: Color Block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DFC899-3EC5-DB43-A9CC-118545BCA960}"/>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1C2A460B-0C02-0947-B29B-910DB98C9E32}"/>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4">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4">
              <a:lumMod val="50000"/>
            </a:schemeClr>
          </a:solidFill>
          <a:ln w="50800">
            <a:solidFill>
              <a:schemeClr val="accent4">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5">
              <a:lumMod val="50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ntent4: Color Blocks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587829" y="2148784"/>
            <a:ext cx="5388428" cy="4023415"/>
          </a:xfrm>
          <a:solidFill>
            <a:schemeClr val="accent2">
              <a:lumMod val="20000"/>
              <a:lumOff val="80000"/>
            </a:schemeClr>
          </a:solidFill>
          <a:effectLst>
            <a:softEdge rad="12700"/>
          </a:effectLst>
        </p:spPr>
        <p:txBody>
          <a:bodyPr/>
          <a:lstStyle>
            <a:lvl1pPr>
              <a:buClr>
                <a:schemeClr val="accent2">
                  <a:lumMod val="75000"/>
                </a:schemeClr>
              </a:buClr>
              <a:defRPr/>
            </a:lvl1pPr>
            <a:lvl2pPr>
              <a:buClr>
                <a:schemeClr val="accent2">
                  <a:lumMod val="75000"/>
                </a:schemeClr>
              </a:buClr>
              <a:defRPr/>
            </a:lvl2pPr>
            <a:lvl3pPr>
              <a:buClr>
                <a:schemeClr val="accent2">
                  <a:lumMod val="75000"/>
                </a:schemeClr>
              </a:buClr>
              <a:defRPr/>
            </a:lvl3pPr>
            <a:lvl4pPr>
              <a:buClr>
                <a:schemeClr val="accent2">
                  <a:lumMod val="75000"/>
                </a:schemeClr>
              </a:buClr>
              <a:defRPr/>
            </a:lvl4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2">
              <a:lumMod val="75000"/>
            </a:schemeClr>
          </a:solidFill>
          <a:ln w="50800">
            <a:solidFill>
              <a:schemeClr val="accent2">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4012634"/>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ntent4: Color Block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3">
              <a:lumMod val="20000"/>
              <a:lumOff val="80000"/>
            </a:schemeClr>
          </a:solidFill>
          <a:ln>
            <a:noFill/>
          </a:ln>
          <a:effectLst>
            <a:softEdge rad="12700"/>
          </a:effectLst>
        </p:spPr>
        <p:txBody>
          <a:bodyPr/>
          <a:lstStyle>
            <a:lvl1pPr>
              <a:buClr>
                <a:schemeClr val="accent3">
                  <a:lumMod val="75000"/>
                </a:schemeClr>
              </a:buClr>
              <a:defRPr/>
            </a:lvl1pPr>
            <a:lvl2pPr>
              <a:buClr>
                <a:schemeClr val="accent3">
                  <a:lumMod val="75000"/>
                </a:schemeClr>
              </a:buClr>
              <a:defRPr/>
            </a:lvl2pPr>
            <a:lvl3pPr>
              <a:buClr>
                <a:schemeClr val="accent3">
                  <a:lumMod val="75000"/>
                </a:schemeClr>
              </a:buClr>
              <a:defRPr/>
            </a:lvl3pPr>
            <a:lvl4pPr>
              <a:buClr>
                <a:schemeClr val="accent3">
                  <a:lumMod val="75000"/>
                </a:schemeClr>
              </a:buClr>
              <a:defRPr/>
            </a:lvl4pPr>
            <a:lvl5pPr>
              <a:buClr>
                <a:schemeClr val="accent3">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3">
              <a:lumMod val="75000"/>
            </a:schemeClr>
          </a:solidFill>
          <a:ln w="50800">
            <a:solidFill>
              <a:schemeClr val="accent3">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1">
              <a:lumMod val="20000"/>
              <a:lumOff val="80000"/>
            </a:schemeClr>
          </a:solidFill>
          <a:effectLst>
            <a:softEdge rad="12700"/>
          </a:effectLst>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1">
              <a:lumMod val="50000"/>
            </a:schemeClr>
          </a:solidFill>
          <a:ln w="50800">
            <a:solidFill>
              <a:schemeClr val="accent1">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280532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5: Complex; No Logos">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7F9705D-84BE-9B47-92B6-2C9E1EF227A6}"/>
              </a:ext>
            </a:extLst>
          </p:cNvPr>
          <p:cNvSpPr>
            <a:spLocks noGrp="1"/>
          </p:cNvSpPr>
          <p:nvPr>
            <p:ph type="sldNum" sz="quarter" idx="4"/>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7" name="Footer Placeholder 4">
            <a:extLst>
              <a:ext uri="{FF2B5EF4-FFF2-40B4-BE49-F238E27FC236}">
                <a16:creationId xmlns:a16="http://schemas.microsoft.com/office/drawing/2014/main" id="{E3E57410-020D-7546-9C85-5557049FC25D}"/>
              </a:ext>
            </a:extLst>
          </p:cNvPr>
          <p:cNvSpPr>
            <a:spLocks noGrp="1"/>
          </p:cNvSpPr>
          <p:nvPr>
            <p:ph type="ftr" sz="quarter" idx="3"/>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043714" y="798973"/>
            <a:ext cx="6549572" cy="5394997"/>
          </a:xfrm>
        </p:spPr>
        <p:txBody>
          <a:bodyPr anchor="ctr"/>
          <a:lstStyle>
            <a:lvl1pPr>
              <a:buClr>
                <a:srgbClr val="467D32"/>
              </a:buClr>
              <a:defRPr/>
            </a:lvl1pPr>
            <a:lvl2pPr>
              <a:buClr>
                <a:srgbClr val="467D32"/>
              </a:buClr>
              <a:defRPr/>
            </a:lvl2pPr>
            <a:lvl3pPr>
              <a:buClr>
                <a:srgbClr val="467D32"/>
              </a:buClr>
              <a:defRPr/>
            </a:lvl3pPr>
            <a:lvl4pPr>
              <a:buClr>
                <a:srgbClr val="467D32"/>
              </a:buClr>
              <a:defRPr/>
            </a:lvl4pPr>
            <a:lvl5pPr>
              <a:buClr>
                <a:srgbClr val="467D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98847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5">
                    <a:lumMod val="50000"/>
                  </a:schemeClr>
                </a:solidFill>
              </a:defRPr>
            </a:lvl1pPr>
          </a:lstStyle>
          <a:p>
            <a:r>
              <a:rPr lang="en-US"/>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lank: ECTA">
    <p:spTree>
      <p:nvGrpSpPr>
        <p:cNvPr id="1" name=""/>
        <p:cNvGrpSpPr/>
        <p:nvPr/>
      </p:nvGrpSpPr>
      <p:grpSpPr>
        <a:xfrm>
          <a:off x="0" y="0"/>
          <a:ext cx="0" cy="0"/>
          <a:chOff x="0" y="0"/>
          <a:chExt cx="0" cy="0"/>
        </a:xfrm>
      </p:grpSpPr>
      <p:pic>
        <p:nvPicPr>
          <p:cNvPr id="7" name="Picture 6" title="Logo: DaSy">
            <a:extLst>
              <a:ext uri="{FF2B5EF4-FFF2-40B4-BE49-F238E27FC236}">
                <a16:creationId xmlns:a16="http://schemas.microsoft.com/office/drawing/2014/main" id="{57FA37DA-13B6-714F-B5B5-B44257DAA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8" name="Picture 7" title="Logo: ECTA">
            <a:extLst>
              <a:ext uri="{FF2B5EF4-FFF2-40B4-BE49-F238E27FC236}">
                <a16:creationId xmlns:a16="http://schemas.microsoft.com/office/drawing/2014/main" id="{CDC2E725-B364-8B4E-ADC5-CA79FA137D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2" name="Slide Number Placeholder 5">
            <a:extLst>
              <a:ext uri="{FF2B5EF4-FFF2-40B4-BE49-F238E27FC236}">
                <a16:creationId xmlns:a16="http://schemas.microsoft.com/office/drawing/2014/main" id="{89DE2F01-BF07-1541-BAC6-892BA875643E}"/>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78896D6F-DBA9-4348-A229-82D25A72473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DaSy">
    <p:spTree>
      <p:nvGrpSpPr>
        <p:cNvPr id="1" name=""/>
        <p:cNvGrpSpPr/>
        <p:nvPr/>
      </p:nvGrpSpPr>
      <p:grpSpPr>
        <a:xfrm>
          <a:off x="0" y="0"/>
          <a:ext cx="0" cy="0"/>
          <a:chOff x="0" y="0"/>
          <a:chExt cx="0" cy="0"/>
        </a:xfrm>
      </p:grpSpPr>
      <p:pic>
        <p:nvPicPr>
          <p:cNvPr id="11" name="Picture 10" title="Logo: ECTA">
            <a:extLst>
              <a:ext uri="{FF2B5EF4-FFF2-40B4-BE49-F238E27FC236}">
                <a16:creationId xmlns:a16="http://schemas.microsoft.com/office/drawing/2014/main" id="{9DA26D44-7A0D-9E49-AE51-4F7EF2A69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0" name="Picture 9" title="Logo: DaSy">
            <a:extLst>
              <a:ext uri="{FF2B5EF4-FFF2-40B4-BE49-F238E27FC236}">
                <a16:creationId xmlns:a16="http://schemas.microsoft.com/office/drawing/2014/main" id="{54682CFA-0607-B241-8E73-0D62C07A24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8" name="Footer Placeholder 4">
            <a:extLst>
              <a:ext uri="{FF2B5EF4-FFF2-40B4-BE49-F238E27FC236}">
                <a16:creationId xmlns:a16="http://schemas.microsoft.com/office/drawing/2014/main" id="{DEC3398F-E097-534F-AB11-120DEF5A7050}"/>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e: ECTA">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5CC5FE8-12C2-FD46-820B-4130229A6D41}"/>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4B31A5-9F95-734E-8045-BD3BF0922473}"/>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title="Logo: OSEP: IDEAs that Work">
            <a:extLst>
              <a:ext uri="{FF2B5EF4-FFF2-40B4-BE49-F238E27FC236}">
                <a16:creationId xmlns:a16="http://schemas.microsoft.com/office/drawing/2014/main" id="{6390C289-AC1D-A143-ACE0-64A98DEF7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3"/>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4"/>
          <a:stretch>
            <a:fillRect/>
          </a:stretch>
        </p:blipFill>
        <p:spPr>
          <a:xfrm>
            <a:off x="1973580" y="786003"/>
            <a:ext cx="4218498" cy="620041"/>
          </a:xfrm>
          <a:prstGeom prst="rect">
            <a:avLst/>
          </a:prstGeom>
        </p:spPr>
      </p:pic>
      <p:sp>
        <p:nvSpPr>
          <p:cNvPr id="3" name="TextBox 2">
            <a:extLst>
              <a:ext uri="{FF2B5EF4-FFF2-40B4-BE49-F238E27FC236}">
                <a16:creationId xmlns:a16="http://schemas.microsoft.com/office/drawing/2014/main" id="{4B4C06CB-4F94-5A40-9177-5C4E1F343A0D}"/>
              </a:ext>
            </a:extLst>
          </p:cNvPr>
          <p:cNvSpPr txBox="1"/>
          <p:nvPr userDrawn="1"/>
        </p:nvSpPr>
        <p:spPr>
          <a:xfrm>
            <a:off x="1973580" y="3613237"/>
            <a:ext cx="57988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The contents of this document were developed under a cooperative agreement, #H326P170001, and a grant, #H373Z190002,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p:txBody>
      </p:sp>
      <p:sp>
        <p:nvSpPr>
          <p:cNvPr id="24" name="Title 1">
            <a:extLst>
              <a:ext uri="{FF2B5EF4-FFF2-40B4-BE49-F238E27FC236}">
                <a16:creationId xmlns:a16="http://schemas.microsoft.com/office/drawing/2014/main" id="{AA3EA1C7-F4F9-944F-B906-67B63B9C34C5}"/>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ectacenter.org</a:t>
            </a:r>
            <a:br>
              <a:rPr lang="en-US"/>
            </a:br>
            <a:r>
              <a:rPr lang="en-US" b="0"/>
              <a:t>and</a:t>
            </a:r>
            <a:r>
              <a:rPr lang="en-US"/>
              <a:t> </a:t>
            </a:r>
            <a:r>
              <a:rPr lang="en-US" err="1"/>
              <a:t>dasycenter.org</a:t>
            </a:r>
            <a:endParaRPr lang="en-US"/>
          </a:p>
        </p:txBody>
      </p:sp>
    </p:spTree>
    <p:extLst>
      <p:ext uri="{BB962C8B-B14F-4D97-AF65-F5344CB8AC3E}">
        <p14:creationId xmlns:p14="http://schemas.microsoft.com/office/powerpoint/2010/main" val="2370758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e: DaSy">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098D700-1770-E84C-870C-C000EF1C291B}"/>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175660-4F39-C347-AFC6-E25DE82FC7C0}"/>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title="Logo: OSEP: IDEAs that Work">
            <a:extLst>
              <a:ext uri="{FF2B5EF4-FFF2-40B4-BE49-F238E27FC236}">
                <a16:creationId xmlns:a16="http://schemas.microsoft.com/office/drawing/2014/main" id="{26DFEC1E-414E-CC44-AB2A-4684EC4FC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3"/>
          <a:stretch>
            <a:fillRect/>
          </a:stretch>
        </p:blipFill>
        <p:spPr>
          <a:xfrm>
            <a:off x="6014429" y="786003"/>
            <a:ext cx="4218498" cy="620041"/>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4"/>
          <a:stretch>
            <a:fillRect/>
          </a:stretch>
        </p:blipFill>
        <p:spPr>
          <a:xfrm>
            <a:off x="1975539" y="660584"/>
            <a:ext cx="3709833" cy="838644"/>
          </a:xfrm>
          <a:prstGeom prst="rect">
            <a:avLst/>
          </a:prstGeom>
        </p:spPr>
      </p:pic>
      <p:sp>
        <p:nvSpPr>
          <p:cNvPr id="9" name="TextBox 8">
            <a:extLst>
              <a:ext uri="{FF2B5EF4-FFF2-40B4-BE49-F238E27FC236}">
                <a16:creationId xmlns:a16="http://schemas.microsoft.com/office/drawing/2014/main" id="{5F2FE289-1EED-DF41-BE1B-9E86A92F7019}"/>
              </a:ext>
            </a:extLst>
          </p:cNvPr>
          <p:cNvSpPr txBox="1"/>
          <p:nvPr userDrawn="1"/>
        </p:nvSpPr>
        <p:spPr>
          <a:xfrm>
            <a:off x="1973580" y="3613237"/>
            <a:ext cx="5798820" cy="1754326"/>
          </a:xfrm>
          <a:prstGeom prst="rect">
            <a:avLst/>
          </a:prstGeom>
          <a:noFill/>
        </p:spPr>
        <p:txBody>
          <a:bodyPr wrap="square" rtlCol="0">
            <a:spAutoFit/>
          </a:bodyPr>
          <a:lstStyle/>
          <a:p>
            <a:pPr marL="0" indent="0">
              <a:buNone/>
            </a:pPr>
            <a:r>
              <a:rPr lang="en-US" sz="1200">
                <a:latin typeface="Arial" panose="020B0604020202020204" pitchFamily="34" charset="0"/>
                <a:cs typeface="Arial" panose="020B0604020202020204" pitchFamily="34" charset="0"/>
              </a:rPr>
              <a:t>The contents of this document were developed under a grant, #H373Z190002, and a cooperative agreement, #H326P170001,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a:p>
            <a:pPr marL="0" indent="0">
              <a:buNone/>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466FE9D8-B2F8-F343-BB50-AC0590FAD917}"/>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dasycenter.org</a:t>
            </a:r>
            <a:br>
              <a:rPr lang="en-US"/>
            </a:br>
            <a:r>
              <a:rPr lang="en-US" b="0"/>
              <a:t>and</a:t>
            </a:r>
            <a:r>
              <a:rPr lang="en-US"/>
              <a:t> </a:t>
            </a:r>
            <a:r>
              <a:rPr lang="en-US" err="1"/>
              <a:t>ectacenter.org</a:t>
            </a:r>
            <a:endParaRPr lang="en-US"/>
          </a:p>
        </p:txBody>
      </p:sp>
    </p:spTree>
    <p:extLst>
      <p:ext uri="{BB962C8B-B14F-4D97-AF65-F5344CB8AC3E}">
        <p14:creationId xmlns:p14="http://schemas.microsoft.com/office/powerpoint/2010/main" val="414338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DaSy">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1334B48-82A9-CF47-99E7-279285FAC58A}"/>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14" name="Picture 13" title="Logo: Early Childhood Technical Assistance (ECTA) Center">
            <a:extLst>
              <a:ext uri="{FF2B5EF4-FFF2-40B4-BE49-F238E27FC236}">
                <a16:creationId xmlns:a16="http://schemas.microsoft.com/office/drawing/2014/main" id="{C896FB86-43F6-CE40-B89B-A5E05498E9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3130" y="891304"/>
            <a:ext cx="5305312" cy="782751"/>
          </a:xfrm>
          <a:prstGeom prst="rect">
            <a:avLst/>
          </a:prstGeom>
        </p:spPr>
      </p:pic>
      <p:pic>
        <p:nvPicPr>
          <p:cNvPr id="15" name="Picture 14" title="Logo: The Center for IDEA Early Childhood Data Systems (DaSy)">
            <a:extLst>
              <a:ext uri="{FF2B5EF4-FFF2-40B4-BE49-F238E27FC236}">
                <a16:creationId xmlns:a16="http://schemas.microsoft.com/office/drawing/2014/main" id="{040FF9C1-73D0-2742-9053-7A2DA44C370C}"/>
              </a:ext>
            </a:extLst>
          </p:cNvPr>
          <p:cNvPicPr>
            <a:picLocks noChangeAspect="1"/>
          </p:cNvPicPr>
          <p:nvPr userDrawn="1"/>
        </p:nvPicPr>
        <p:blipFill>
          <a:blip r:embed="rId3"/>
          <a:stretch>
            <a:fillRect/>
          </a:stretch>
        </p:blipFill>
        <p:spPr>
          <a:xfrm>
            <a:off x="495300" y="587326"/>
            <a:ext cx="5319390" cy="1202499"/>
          </a:xfrm>
          <a:prstGeom prst="rect">
            <a:avLst/>
          </a:prstGeom>
        </p:spPr>
      </p:pic>
      <p:sp>
        <p:nvSpPr>
          <p:cNvPr id="8" name="Subtitle 2">
            <a:extLst>
              <a:ext uri="{FF2B5EF4-FFF2-40B4-BE49-F238E27FC236}">
                <a16:creationId xmlns:a16="http://schemas.microsoft.com/office/drawing/2014/main" id="{8761A80A-1896-1341-AB24-ABE0BB635E64}"/>
              </a:ext>
            </a:extLst>
          </p:cNvPr>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a:extLst>
              <a:ext uri="{FF2B5EF4-FFF2-40B4-BE49-F238E27FC236}">
                <a16:creationId xmlns:a16="http://schemas.microsoft.com/office/drawing/2014/main" id="{913B8F30-4749-634F-BCF0-D0A3B22CB2D1}"/>
              </a:ext>
            </a:extLst>
          </p:cNvPr>
          <p:cNvSpPr>
            <a:spLocks noGrp="1"/>
          </p:cNvSpPr>
          <p:nvPr>
            <p:ph type="ctrTitle" hasCustomPrompt="1"/>
          </p:nvPr>
        </p:nvSpPr>
        <p:spPr>
          <a:xfrm>
            <a:off x="495300" y="1993311"/>
            <a:ext cx="11103142" cy="1841842"/>
          </a:xfrm>
        </p:spPr>
        <p:txBody>
          <a:bodyPr bIns="0" anchor="b">
            <a:normAutofit/>
          </a:bodyPr>
          <a:lstStyle>
            <a:lvl1pPr algn="l">
              <a:defRPr sz="5400" b="0" cap="none"/>
            </a:lvl1p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2: ECTA">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0002" y="964540"/>
            <a:ext cx="2210057" cy="1586849"/>
          </a:xfrm>
          <a:prstGeom prst="rect">
            <a:avLst/>
          </a:prstGeom>
        </p:spPr>
      </p:pic>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782" y="1292081"/>
            <a:ext cx="2937416" cy="1129775"/>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2: DaSy">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6518" y="1292081"/>
            <a:ext cx="2937416" cy="1129775"/>
          </a:xfrm>
          <a:prstGeom prst="rect">
            <a:avLst/>
          </a:prstGeom>
        </p:spPr>
      </p:pic>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964540"/>
            <a:ext cx="2210057" cy="1586849"/>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extLst>
      <p:ext uri="{BB962C8B-B14F-4D97-AF65-F5344CB8AC3E}">
        <p14:creationId xmlns:p14="http://schemas.microsoft.com/office/powerpoint/2010/main" val="4016102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ver3: ECTA">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solidFill>
                  <a:srgbClr val="104578"/>
                </a:solidFill>
              </a:defRPr>
            </a:lvl1p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over3: DaSy">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B5B02B17-5D97-2644-97C5-C061AB48C6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802298"/>
            <a:ext cx="2392815" cy="1718072"/>
          </a:xfrm>
          <a:prstGeom prst="rect">
            <a:avLst/>
          </a:prstGeom>
        </p:spPr>
      </p:pic>
      <p:pic>
        <p:nvPicPr>
          <p:cNvPr id="9" name="Picture 8" title="Logo: ECTA">
            <a:extLst>
              <a:ext uri="{FF2B5EF4-FFF2-40B4-BE49-F238E27FC236}">
                <a16:creationId xmlns:a16="http://schemas.microsoft.com/office/drawing/2014/main" id="{71B0B65B-83C5-6A40-8F3D-059E802235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2715774"/>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No Logos">
    <p:spTree>
      <p:nvGrpSpPr>
        <p:cNvPr id="1" name=""/>
        <p:cNvGrpSpPr/>
        <p:nvPr/>
      </p:nvGrpSpPr>
      <p:grpSpPr>
        <a:xfrm>
          <a:off x="0" y="0"/>
          <a:ext cx="0" cy="0"/>
          <a:chOff x="0" y="0"/>
          <a:chExt cx="0" cy="0"/>
        </a:xfrm>
      </p:grpSpPr>
      <p:cxnSp>
        <p:nvCxnSpPr>
          <p:cNvPr id="8" name="Straight Connector 7"/>
          <p:cNvCxnSpPr/>
          <p:nvPr userDrawn="1"/>
        </p:nvCxnSpPr>
        <p:spPr>
          <a:xfrm>
            <a:off x="1941533" y="3713663"/>
            <a:ext cx="8299747" cy="0"/>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941679" y="3949888"/>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ECTA">
    <p:spTree>
      <p:nvGrpSpPr>
        <p:cNvPr id="1" name=""/>
        <p:cNvGrpSpPr/>
        <p:nvPr/>
      </p:nvGrpSpPr>
      <p:grpSpPr>
        <a:xfrm>
          <a:off x="0" y="0"/>
          <a:ext cx="0" cy="0"/>
          <a:chOff x="0" y="0"/>
          <a:chExt cx="0" cy="0"/>
        </a:xfrm>
      </p:grpSpPr>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1" name="Slide Number Placeholder 5">
            <a:extLst>
              <a:ext uri="{FF2B5EF4-FFF2-40B4-BE49-F238E27FC236}">
                <a16:creationId xmlns:a16="http://schemas.microsoft.com/office/drawing/2014/main" id="{D32A7D1F-55B1-8F42-9218-AFF4F6DB44DB}"/>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5A037DF-05AD-7B4D-A7ED-3FAE44DBCF0D}"/>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DaSy">
    <p:spTree>
      <p:nvGrpSpPr>
        <p:cNvPr id="1" name=""/>
        <p:cNvGrpSpPr/>
        <p:nvPr/>
      </p:nvGrpSpPr>
      <p:grpSpPr>
        <a:xfrm>
          <a:off x="0" y="0"/>
          <a:ext cx="0" cy="0"/>
          <a:chOff x="0" y="0"/>
          <a:chExt cx="0" cy="0"/>
        </a:xfrm>
      </p:grpSpPr>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lvl1pPr>
              <a:buClr>
                <a:srgbClr val="467D32"/>
              </a:buClr>
              <a:defRPr/>
            </a:lvl1pPr>
            <a:lvl2pPr>
              <a:buClr>
                <a:srgbClr val="467D32"/>
              </a:buClr>
              <a:defRPr/>
            </a:lvl2pPr>
            <a:lvl3pPr>
              <a:buClr>
                <a:srgbClr val="467D32"/>
              </a:buClr>
              <a:defRPr/>
            </a:lvl3pPr>
            <a:lvl4pPr>
              <a:buClr>
                <a:srgbClr val="467D32"/>
              </a:buClr>
              <a:defRPr/>
            </a:lvl4pPr>
            <a:lvl5pPr>
              <a:buClr>
                <a:srgbClr val="467D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327653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A94B60-EE4C-FE4C-AFBC-B4BDBF4367A6}"/>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6" name="Footer Placeholder 4">
            <a:extLst>
              <a:ext uri="{FF2B5EF4-FFF2-40B4-BE49-F238E27FC236}">
                <a16:creationId xmlns:a16="http://schemas.microsoft.com/office/drawing/2014/main" id="{7511721A-BFCF-7348-B8A7-84C708CA93D7}"/>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Text Placeholder 2"/>
          <p:cNvSpPr>
            <a:spLocks noGrp="1"/>
          </p:cNvSpPr>
          <p:nvPr>
            <p:ph type="body" idx="1"/>
          </p:nvPr>
        </p:nvSpPr>
        <p:spPr>
          <a:xfrm>
            <a:off x="587829" y="1368358"/>
            <a:ext cx="11005457" cy="44778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76" r:id="rId1"/>
    <p:sldLayoutId id="2147483674" r:id="rId2"/>
    <p:sldLayoutId id="2147483672" r:id="rId3"/>
    <p:sldLayoutId id="2147483687" r:id="rId4"/>
    <p:sldLayoutId id="2147483661" r:id="rId5"/>
    <p:sldLayoutId id="2147483673" r:id="rId6"/>
    <p:sldLayoutId id="2147483663" r:id="rId7"/>
    <p:sldLayoutId id="2147483662" r:id="rId8"/>
    <p:sldLayoutId id="2147483682" r:id="rId9"/>
    <p:sldLayoutId id="2147483664" r:id="rId10"/>
    <p:sldLayoutId id="2147483684" r:id="rId11"/>
    <p:sldLayoutId id="2147483665" r:id="rId12"/>
    <p:sldLayoutId id="2147483671" r:id="rId13"/>
    <p:sldLayoutId id="2147483685" r:id="rId14"/>
    <p:sldLayoutId id="2147483668" r:id="rId15"/>
    <p:sldLayoutId id="2147483666" r:id="rId16"/>
    <p:sldLayoutId id="2147483667" r:id="rId17"/>
    <p:sldLayoutId id="2147483679" r:id="rId18"/>
    <p:sldLayoutId id="2147483686" r:id="rId19"/>
  </p:sldLayoutIdLst>
  <p:hf hdr="0"/>
  <p:txStyles>
    <p:titleStyle>
      <a:lvl1pPr algn="ctr" defTabSz="914400" rtl="0" eaLnBrk="1" latinLnBrk="0" hangingPunct="1">
        <a:lnSpc>
          <a:spcPct val="90000"/>
        </a:lnSpc>
        <a:spcBef>
          <a:spcPct val="0"/>
        </a:spcBef>
        <a:buNone/>
        <a:defRPr sz="3200" b="0" i="0" kern="1200" cap="none">
          <a:solidFill>
            <a:schemeClr val="accent5">
              <a:lumMod val="75000"/>
            </a:schemeClr>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dasycenter.org/technical-assistance/need-help/"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hyperlink" Target="https://dasycenter.org/cos-kc/"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hyperlink" Target="https://dasycenter.org/cos-kc/" TargetMode="External"/><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hyperlink" Target="https://coskc.dasyonline.org/" TargetMode="Externa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ectacenter.org/~pdfs/eco/cos-resources.pdf"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hyperlink" Target="https://ectacenter.org/~pdfs/eco/cos-quick-reference-guide.pdf"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34E-6C98-6746-9080-918888B03E0B}"/>
              </a:ext>
            </a:extLst>
          </p:cNvPr>
          <p:cNvSpPr>
            <a:spLocks noGrp="1"/>
          </p:cNvSpPr>
          <p:nvPr>
            <p:ph type="ctrTitle"/>
          </p:nvPr>
        </p:nvSpPr>
        <p:spPr>
          <a:xfrm>
            <a:off x="495300" y="1993311"/>
            <a:ext cx="6266978" cy="1841842"/>
          </a:xfrm>
        </p:spPr>
        <p:txBody>
          <a:bodyPr>
            <a:noAutofit/>
          </a:bodyPr>
          <a:lstStyle/>
          <a:p>
            <a:r>
              <a:rPr lang="en-US" sz="3600" b="1" dirty="0">
                <a:latin typeface="Calibri"/>
                <a:ea typeface="Calibri" panose="020F0502020204030204" pitchFamily="34" charset="0"/>
                <a:cs typeface="Times New Roman"/>
              </a:rPr>
              <a:t>Improving Data Quality Using </a:t>
            </a:r>
            <a:r>
              <a:rPr lang="en-US" sz="3600" b="1" dirty="0">
                <a:effectLst/>
                <a:latin typeface="Calibri"/>
                <a:ea typeface="Calibri" panose="020F0502020204030204" pitchFamily="34" charset="0"/>
                <a:cs typeface="Times New Roman"/>
              </a:rPr>
              <a:t>the Child Outcomes Summary Knowledge Check (COS-KC)</a:t>
            </a:r>
            <a:endParaRPr lang="en-US" sz="3600" dirty="0">
              <a:latin typeface="Calibri"/>
              <a:cs typeface="Times New Roman"/>
            </a:endParaRPr>
          </a:p>
        </p:txBody>
      </p:sp>
      <p:sp>
        <p:nvSpPr>
          <p:cNvPr id="6" name="Subtitle 5">
            <a:extLst>
              <a:ext uri="{FF2B5EF4-FFF2-40B4-BE49-F238E27FC236}">
                <a16:creationId xmlns:a16="http://schemas.microsoft.com/office/drawing/2014/main" id="{52274E51-303C-F390-66AA-F4A9409789CD}"/>
              </a:ext>
            </a:extLst>
          </p:cNvPr>
          <p:cNvSpPr>
            <a:spLocks noGrp="1"/>
          </p:cNvSpPr>
          <p:nvPr>
            <p:ph type="subTitle" idx="1"/>
          </p:nvPr>
        </p:nvSpPr>
        <p:spPr>
          <a:xfrm>
            <a:off x="495299" y="4436836"/>
            <a:ext cx="7856221" cy="1702399"/>
          </a:xfrm>
        </p:spPr>
        <p:txBody>
          <a:bodyPr>
            <a:noAutofit/>
          </a:bodyPr>
          <a:lstStyle/>
          <a:p>
            <a:r>
              <a:rPr lang="en-US" sz="2200">
                <a:latin typeface="Arial" panose="020B0604020202020204" pitchFamily="34" charset="0"/>
                <a:ea typeface="Tahoma"/>
                <a:cs typeface="Arial" panose="020B0604020202020204" pitchFamily="34" charset="0"/>
              </a:rPr>
              <a:t>Mary Lee Porterfield, Lauren Barton, </a:t>
            </a:r>
            <a:br>
              <a:rPr lang="en-US" sz="2200">
                <a:latin typeface="Arial" panose="020B0604020202020204" pitchFamily="34" charset="0"/>
                <a:ea typeface="Tahoma"/>
                <a:cs typeface="Arial" panose="020B0604020202020204" pitchFamily="34" charset="0"/>
              </a:rPr>
            </a:br>
            <a:r>
              <a:rPr lang="en-US" sz="2200">
                <a:latin typeface="Arial" panose="020B0604020202020204" pitchFamily="34" charset="0"/>
                <a:ea typeface="Tahoma"/>
                <a:cs typeface="Arial" panose="020B0604020202020204" pitchFamily="34" charset="0"/>
              </a:rPr>
              <a:t>Brandi Brown, Michelle </a:t>
            </a:r>
            <a:r>
              <a:rPr lang="en-US" sz="2200" dirty="0" err="1">
                <a:latin typeface="Arial" panose="020B0604020202020204" pitchFamily="34" charset="0"/>
                <a:ea typeface="Tahoma"/>
                <a:cs typeface="Arial" panose="020B0604020202020204" pitchFamily="34" charset="0"/>
              </a:rPr>
              <a:t>Ogorek</a:t>
            </a:r>
            <a:endParaRPr lang="en-US" sz="2200">
              <a:latin typeface="Arial" panose="020B0604020202020204" pitchFamily="34" charset="0"/>
              <a:cs typeface="Arial" panose="020B0604020202020204" pitchFamily="34" charset="0"/>
            </a:endParaRPr>
          </a:p>
          <a:p>
            <a:r>
              <a:rPr lang="en-US" sz="1600">
                <a:latin typeface="Arial"/>
                <a:cs typeface="Arial"/>
              </a:rPr>
              <a:t>DEC 39th Annual International Conference on Young Children with </a:t>
            </a:r>
            <a:br>
              <a:rPr lang="en-US" sz="1600">
                <a:latin typeface="Arial"/>
                <a:cs typeface="Arial"/>
              </a:rPr>
            </a:br>
            <a:r>
              <a:rPr lang="en-US" sz="1600">
                <a:latin typeface="Arial"/>
                <a:cs typeface="Arial"/>
              </a:rPr>
              <a:t>Disabilities and Their Families</a:t>
            </a:r>
            <a:br>
              <a:rPr lang="en-US" sz="1600"/>
            </a:br>
            <a:r>
              <a:rPr lang="en-US" sz="1600">
                <a:latin typeface="Arial"/>
                <a:cs typeface="Arial"/>
              </a:rPr>
              <a:t>Minneapolis, MN | November 28–December 1, 2023</a:t>
            </a:r>
          </a:p>
        </p:txBody>
      </p:sp>
      <p:pic>
        <p:nvPicPr>
          <p:cNvPr id="12" name="Picture 11" descr="&quot; &quot;">
            <a:extLst>
              <a:ext uri="{FF2B5EF4-FFF2-40B4-BE49-F238E27FC236}">
                <a16:creationId xmlns:a16="http://schemas.microsoft.com/office/drawing/2014/main" id="{841051B0-F0E4-DA5D-8A6D-923BC7236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296" y="2131450"/>
            <a:ext cx="2484329" cy="3726493"/>
          </a:xfrm>
          <a:prstGeom prst="rect">
            <a:avLst/>
          </a:prstGeom>
          <a:ln>
            <a:noFill/>
          </a:ln>
          <a:effectLst>
            <a:softEdge rad="112500"/>
          </a:effectLst>
        </p:spPr>
      </p:pic>
      <p:pic>
        <p:nvPicPr>
          <p:cNvPr id="17" name="Picture 16" descr="&quot; &quot;">
            <a:extLst>
              <a:ext uri="{FF2B5EF4-FFF2-40B4-BE49-F238E27FC236}">
                <a16:creationId xmlns:a16="http://schemas.microsoft.com/office/drawing/2014/main" id="{8A20C5FE-423A-9C82-918E-189CB1B06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203" y="1659948"/>
            <a:ext cx="2924210" cy="4384110"/>
          </a:xfrm>
          <a:prstGeom prst="rect">
            <a:avLst/>
          </a:prstGeom>
          <a:ln>
            <a:noFill/>
          </a:ln>
          <a:effectLst>
            <a:softEdge rad="112500"/>
          </a:effectLst>
        </p:spPr>
      </p:pic>
      <p:pic>
        <p:nvPicPr>
          <p:cNvPr id="10" name="Picture 9" descr="&quot; &quot;">
            <a:extLst>
              <a:ext uri="{FF2B5EF4-FFF2-40B4-BE49-F238E27FC236}">
                <a16:creationId xmlns:a16="http://schemas.microsoft.com/office/drawing/2014/main" id="{BC627164-A795-15CB-4A16-88D3A1513E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3797" y="4861874"/>
            <a:ext cx="3490563" cy="2327042"/>
          </a:xfrm>
          <a:prstGeom prst="rect">
            <a:avLst/>
          </a:prstGeom>
          <a:ln>
            <a:noFill/>
          </a:ln>
          <a:effectLst>
            <a:softEdge rad="112500"/>
          </a:effectLst>
        </p:spPr>
      </p:pic>
    </p:spTree>
    <p:extLst>
      <p:ext uri="{BB962C8B-B14F-4D97-AF65-F5344CB8AC3E}">
        <p14:creationId xmlns:p14="http://schemas.microsoft.com/office/powerpoint/2010/main" val="2716376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A97EB0-2606-51B8-735E-8B1B7FA9A889}"/>
              </a:ext>
            </a:extLst>
          </p:cNvPr>
          <p:cNvSpPr>
            <a:spLocks noGrp="1"/>
          </p:cNvSpPr>
          <p:nvPr>
            <p:ph type="sldNum" sz="quarter" idx="4"/>
          </p:nvPr>
        </p:nvSpPr>
        <p:spPr/>
        <p:txBody>
          <a:bodyPr/>
          <a:lstStyle/>
          <a:p>
            <a:fld id="{8FF8BE51-C3B0-9B4F-9A06-4F809A9A7941}" type="slidenum">
              <a:rPr lang="en-US" smtClean="0"/>
              <a:pPr/>
              <a:t>10</a:t>
            </a:fld>
            <a:endParaRPr lang="en-US"/>
          </a:p>
        </p:txBody>
      </p:sp>
      <p:sp>
        <p:nvSpPr>
          <p:cNvPr id="5" name="Title 4">
            <a:extLst>
              <a:ext uri="{FF2B5EF4-FFF2-40B4-BE49-F238E27FC236}">
                <a16:creationId xmlns:a16="http://schemas.microsoft.com/office/drawing/2014/main" id="{C0421AA7-2EDE-3FA3-2DA2-760CD0168A50}"/>
              </a:ext>
            </a:extLst>
          </p:cNvPr>
          <p:cNvSpPr>
            <a:spLocks noGrp="1"/>
          </p:cNvSpPr>
          <p:nvPr>
            <p:ph type="title"/>
          </p:nvPr>
        </p:nvSpPr>
        <p:spPr/>
        <p:txBody>
          <a:bodyPr/>
          <a:lstStyle/>
          <a:p>
            <a:r>
              <a:rPr lang="en-US" dirty="0">
                <a:latin typeface="Arial"/>
                <a:cs typeface="Arial"/>
              </a:rPr>
              <a:t>COS-KC Reports</a:t>
            </a:r>
          </a:p>
        </p:txBody>
      </p:sp>
      <p:sp>
        <p:nvSpPr>
          <p:cNvPr id="4" name="Content Placeholder 3">
            <a:extLst>
              <a:ext uri="{FF2B5EF4-FFF2-40B4-BE49-F238E27FC236}">
                <a16:creationId xmlns:a16="http://schemas.microsoft.com/office/drawing/2014/main" id="{DDE82DF2-39CE-C163-E8C7-CE415136E6A1}"/>
              </a:ext>
            </a:extLst>
          </p:cNvPr>
          <p:cNvSpPr>
            <a:spLocks noGrp="1"/>
          </p:cNvSpPr>
          <p:nvPr>
            <p:ph idx="1"/>
          </p:nvPr>
        </p:nvSpPr>
        <p:spPr>
          <a:xfrm>
            <a:off x="587829" y="1218457"/>
            <a:ext cx="11005457" cy="4627707"/>
          </a:xfrm>
        </p:spPr>
        <p:txBody>
          <a:bodyPr>
            <a:normAutofit lnSpcReduction="10000"/>
          </a:bodyPr>
          <a:lstStyle/>
          <a:p>
            <a:r>
              <a:rPr lang="en-US" b="1" dirty="0"/>
              <a:t>By Program. </a:t>
            </a:r>
            <a:r>
              <a:rPr lang="en-US" dirty="0"/>
              <a:t>Show pass/fail and in progress rates by program/district or region</a:t>
            </a:r>
          </a:p>
          <a:p>
            <a:r>
              <a:rPr lang="en-US" b="1" dirty="0">
                <a:latin typeface="Arial"/>
                <a:cs typeface="Arial"/>
              </a:rPr>
              <a:t>By Characteristics. </a:t>
            </a:r>
            <a:r>
              <a:rPr lang="en-US" dirty="0">
                <a:latin typeface="Arial"/>
                <a:cs typeface="Arial"/>
              </a:rPr>
              <a:t>Describe number and percent of participants who pass/fail/in progress by role, age group work with, years of experience, COS training received, and English language usage</a:t>
            </a:r>
          </a:p>
          <a:p>
            <a:r>
              <a:rPr lang="en-US" b="1" dirty="0"/>
              <a:t>For Individuals</a:t>
            </a:r>
            <a:r>
              <a:rPr lang="en-US" dirty="0"/>
              <a:t>. Provide status of individuals in signing up and taking the COS-KC as well as if they pass/fail/in progress</a:t>
            </a:r>
          </a:p>
          <a:p>
            <a:r>
              <a:rPr lang="en-US" b="1" dirty="0"/>
              <a:t>About Permissions. </a:t>
            </a:r>
            <a:r>
              <a:rPr lang="en-US" dirty="0"/>
              <a:t>Summarize who is authorized with different permissions to see reports about locations</a:t>
            </a:r>
          </a:p>
          <a:p>
            <a:r>
              <a:rPr lang="en-US" b="1" dirty="0">
                <a:latin typeface="Arial"/>
                <a:cs typeface="Arial"/>
              </a:rPr>
              <a:t>Are Linkable. </a:t>
            </a:r>
            <a:r>
              <a:rPr lang="en-US" dirty="0">
                <a:latin typeface="Arial"/>
                <a:cs typeface="Arial"/>
              </a:rPr>
              <a:t>Are exportable to link to other data and analyze in more detail.</a:t>
            </a:r>
          </a:p>
        </p:txBody>
      </p:sp>
    </p:spTree>
    <p:extLst>
      <p:ext uri="{BB962C8B-B14F-4D97-AF65-F5344CB8AC3E}">
        <p14:creationId xmlns:p14="http://schemas.microsoft.com/office/powerpoint/2010/main" val="910691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D6C6FF-47D0-D9A0-E158-341600445677}"/>
              </a:ext>
            </a:extLst>
          </p:cNvPr>
          <p:cNvSpPr>
            <a:spLocks noGrp="1"/>
          </p:cNvSpPr>
          <p:nvPr>
            <p:ph type="title"/>
          </p:nvPr>
        </p:nvSpPr>
        <p:spPr/>
        <p:txBody>
          <a:bodyPr/>
          <a:lstStyle/>
          <a:p>
            <a:r>
              <a:rPr lang="en-US" dirty="0"/>
              <a:t>Special Thanks to COS-KC Early Adopter States!</a:t>
            </a:r>
          </a:p>
        </p:txBody>
      </p:sp>
      <p:sp>
        <p:nvSpPr>
          <p:cNvPr id="2" name="Content Placeholder 1">
            <a:extLst>
              <a:ext uri="{FF2B5EF4-FFF2-40B4-BE49-F238E27FC236}">
                <a16:creationId xmlns:a16="http://schemas.microsoft.com/office/drawing/2014/main" id="{FF585C44-239F-50A9-8A53-3EB70E7D2742}"/>
              </a:ext>
            </a:extLst>
          </p:cNvPr>
          <p:cNvSpPr>
            <a:spLocks noGrp="1"/>
          </p:cNvSpPr>
          <p:nvPr>
            <p:ph idx="1"/>
          </p:nvPr>
        </p:nvSpPr>
        <p:spPr>
          <a:xfrm>
            <a:off x="587829" y="886442"/>
            <a:ext cx="11005457" cy="4477806"/>
          </a:xfrm>
        </p:spPr>
        <p:txBody>
          <a:bodyPr/>
          <a:lstStyle/>
          <a:p>
            <a:r>
              <a:rPr lang="en-US"/>
              <a:t>Early adopters helped us work out enrollment processes and identified needed technical improvements in the system:</a:t>
            </a:r>
          </a:p>
        </p:txBody>
      </p:sp>
      <p:sp>
        <p:nvSpPr>
          <p:cNvPr id="10" name="TextBox 9">
            <a:extLst>
              <a:ext uri="{FF2B5EF4-FFF2-40B4-BE49-F238E27FC236}">
                <a16:creationId xmlns:a16="http://schemas.microsoft.com/office/drawing/2014/main" id="{7593EB17-62C2-CC38-C379-3DC0982C8B6A}"/>
              </a:ext>
            </a:extLst>
          </p:cNvPr>
          <p:cNvSpPr txBox="1"/>
          <p:nvPr/>
        </p:nvSpPr>
        <p:spPr>
          <a:xfrm>
            <a:off x="1239998" y="1993710"/>
            <a:ext cx="2273644"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Alaska Part C</a:t>
            </a:r>
            <a:endParaRPr lang="en-US"/>
          </a:p>
        </p:txBody>
      </p:sp>
      <p:pic>
        <p:nvPicPr>
          <p:cNvPr id="4" name="Picture 3" descr="Early Intervention. ILP. Alaska Infant Learning Program logo.">
            <a:extLst>
              <a:ext uri="{FF2B5EF4-FFF2-40B4-BE49-F238E27FC236}">
                <a16:creationId xmlns:a16="http://schemas.microsoft.com/office/drawing/2014/main" id="{AB89C824-1E40-A201-96C8-C264FC5C432C}"/>
              </a:ext>
            </a:extLst>
          </p:cNvPr>
          <p:cNvPicPr>
            <a:picLocks noChangeAspect="1"/>
          </p:cNvPicPr>
          <p:nvPr/>
        </p:nvPicPr>
        <p:blipFill>
          <a:blip r:embed="rId2"/>
          <a:stretch>
            <a:fillRect/>
          </a:stretch>
        </p:blipFill>
        <p:spPr>
          <a:xfrm>
            <a:off x="1327542" y="2460380"/>
            <a:ext cx="2098556" cy="1171821"/>
          </a:xfrm>
          <a:prstGeom prst="rect">
            <a:avLst/>
          </a:prstGeom>
        </p:spPr>
      </p:pic>
      <p:sp>
        <p:nvSpPr>
          <p:cNvPr id="11" name="TextBox 10">
            <a:extLst>
              <a:ext uri="{FF2B5EF4-FFF2-40B4-BE49-F238E27FC236}">
                <a16:creationId xmlns:a16="http://schemas.microsoft.com/office/drawing/2014/main" id="{D4CF854B-5D97-3C91-A8F2-B5A2705CCD93}"/>
              </a:ext>
            </a:extLst>
          </p:cNvPr>
          <p:cNvSpPr txBox="1"/>
          <p:nvPr/>
        </p:nvSpPr>
        <p:spPr>
          <a:xfrm>
            <a:off x="6824205" y="1993710"/>
            <a:ext cx="2542375" cy="461665"/>
          </a:xfrm>
          <a:prstGeom prst="rect">
            <a:avLst/>
          </a:prstGeom>
          <a:noFill/>
        </p:spPr>
        <p:txBody>
          <a:bodyPr wrap="square" rtlCol="0">
            <a:spAutoFit/>
          </a:bodyPr>
          <a:lstStyle/>
          <a:p>
            <a:r>
              <a:rPr lang="en-US" sz="2400"/>
              <a:t>Alabama Part C</a:t>
            </a:r>
            <a:endParaRPr lang="en-US"/>
          </a:p>
        </p:txBody>
      </p:sp>
      <p:pic>
        <p:nvPicPr>
          <p:cNvPr id="7" name="Picture 6" descr="Alabama's Early Intervention System logo.">
            <a:extLst>
              <a:ext uri="{FF2B5EF4-FFF2-40B4-BE49-F238E27FC236}">
                <a16:creationId xmlns:a16="http://schemas.microsoft.com/office/drawing/2014/main" id="{924DD44D-590F-45F4-E7E7-96536D3300A2}"/>
              </a:ext>
            </a:extLst>
          </p:cNvPr>
          <p:cNvPicPr>
            <a:picLocks noChangeAspect="1"/>
          </p:cNvPicPr>
          <p:nvPr/>
        </p:nvPicPr>
        <p:blipFill>
          <a:blip r:embed="rId3"/>
          <a:stretch>
            <a:fillRect/>
          </a:stretch>
        </p:blipFill>
        <p:spPr>
          <a:xfrm>
            <a:off x="6604394" y="2564483"/>
            <a:ext cx="2981997" cy="963615"/>
          </a:xfrm>
          <a:prstGeom prst="rect">
            <a:avLst/>
          </a:prstGeom>
        </p:spPr>
      </p:pic>
      <p:sp>
        <p:nvSpPr>
          <p:cNvPr id="12" name="TextBox 11">
            <a:extLst>
              <a:ext uri="{FF2B5EF4-FFF2-40B4-BE49-F238E27FC236}">
                <a16:creationId xmlns:a16="http://schemas.microsoft.com/office/drawing/2014/main" id="{69B7AF9E-70A4-9608-804E-1605FFDE9DB7}"/>
              </a:ext>
            </a:extLst>
          </p:cNvPr>
          <p:cNvSpPr txBox="1"/>
          <p:nvPr/>
        </p:nvSpPr>
        <p:spPr>
          <a:xfrm>
            <a:off x="1105633" y="3876120"/>
            <a:ext cx="2542375" cy="461665"/>
          </a:xfrm>
          <a:prstGeom prst="rect">
            <a:avLst/>
          </a:prstGeom>
          <a:noFill/>
        </p:spPr>
        <p:txBody>
          <a:bodyPr wrap="square" rtlCol="0">
            <a:spAutoFit/>
          </a:bodyPr>
          <a:lstStyle/>
          <a:p>
            <a:pPr algn="ctr"/>
            <a:r>
              <a:rPr lang="en-US" sz="2400"/>
              <a:t>Hawaii Part C</a:t>
            </a:r>
            <a:endParaRPr lang="en-US"/>
          </a:p>
        </p:txBody>
      </p:sp>
      <p:pic>
        <p:nvPicPr>
          <p:cNvPr id="6" name="Picture 5" descr="Logo of Hawaii's Early Intervention Section program">
            <a:extLst>
              <a:ext uri="{FF2B5EF4-FFF2-40B4-BE49-F238E27FC236}">
                <a16:creationId xmlns:a16="http://schemas.microsoft.com/office/drawing/2014/main" id="{0F24F049-556E-98D0-66A1-D9E33B0AD412}"/>
              </a:ext>
            </a:extLst>
          </p:cNvPr>
          <p:cNvPicPr>
            <a:picLocks noChangeAspect="1"/>
          </p:cNvPicPr>
          <p:nvPr/>
        </p:nvPicPr>
        <p:blipFill rotWithShape="1">
          <a:blip r:embed="rId4"/>
          <a:srcRect t="7297"/>
          <a:stretch/>
        </p:blipFill>
        <p:spPr>
          <a:xfrm>
            <a:off x="1571958" y="4343306"/>
            <a:ext cx="1609725" cy="1156724"/>
          </a:xfrm>
          <a:prstGeom prst="rect">
            <a:avLst/>
          </a:prstGeom>
        </p:spPr>
      </p:pic>
      <p:sp>
        <p:nvSpPr>
          <p:cNvPr id="13" name="TextBox 12">
            <a:extLst>
              <a:ext uri="{FF2B5EF4-FFF2-40B4-BE49-F238E27FC236}">
                <a16:creationId xmlns:a16="http://schemas.microsoft.com/office/drawing/2014/main" id="{78D5CE86-9EC5-057D-32CC-F218BA2D8A9C}"/>
              </a:ext>
            </a:extLst>
          </p:cNvPr>
          <p:cNvSpPr txBox="1"/>
          <p:nvPr/>
        </p:nvSpPr>
        <p:spPr>
          <a:xfrm>
            <a:off x="6473039" y="3881641"/>
            <a:ext cx="3244705" cy="461665"/>
          </a:xfrm>
          <a:prstGeom prst="rect">
            <a:avLst/>
          </a:prstGeom>
          <a:noFill/>
        </p:spPr>
        <p:txBody>
          <a:bodyPr wrap="square" rtlCol="0">
            <a:spAutoFit/>
          </a:bodyPr>
          <a:lstStyle/>
          <a:p>
            <a:pPr algn="ctr"/>
            <a:r>
              <a:rPr lang="en-US" sz="2400"/>
              <a:t>Wisconsin Part B 619</a:t>
            </a:r>
            <a:endParaRPr lang="en-US"/>
          </a:p>
        </p:txBody>
      </p:sp>
      <p:pic>
        <p:nvPicPr>
          <p:cNvPr id="8" name="Content Placeholder 4" descr="Logo of Wisconsin's Early Learning Technical Assistance and Implementation (EL-TAI) grant">
            <a:extLst>
              <a:ext uri="{FF2B5EF4-FFF2-40B4-BE49-F238E27FC236}">
                <a16:creationId xmlns:a16="http://schemas.microsoft.com/office/drawing/2014/main" id="{778BA2B2-B66C-1C09-B858-A4CC0B6A6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4204" y="4463816"/>
            <a:ext cx="2762377" cy="915705"/>
          </a:xfrm>
          <a:prstGeom prst="rect">
            <a:avLst/>
          </a:prstGeom>
        </p:spPr>
      </p:pic>
    </p:spTree>
    <p:extLst>
      <p:ext uri="{BB962C8B-B14F-4D97-AF65-F5344CB8AC3E}">
        <p14:creationId xmlns:p14="http://schemas.microsoft.com/office/powerpoint/2010/main" val="700035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EA7C37-D4E1-F4C6-CF85-25FD076F26EF}"/>
              </a:ext>
            </a:extLst>
          </p:cNvPr>
          <p:cNvSpPr>
            <a:spLocks noGrp="1"/>
          </p:cNvSpPr>
          <p:nvPr>
            <p:ph type="sldNum" sz="quarter" idx="4294967295"/>
          </p:nvPr>
        </p:nvSpPr>
        <p:spPr>
          <a:xfrm>
            <a:off x="10958513" y="6319838"/>
            <a:ext cx="1233487" cy="503237"/>
          </a:xfrm>
        </p:spPr>
        <p:txBody>
          <a:bodyPr/>
          <a:lstStyle/>
          <a:p>
            <a:fld id="{8FF8BE51-C3B0-9B4F-9A06-4F809A9A7941}" type="slidenum">
              <a:rPr lang="en-US" smtClean="0"/>
              <a:pPr/>
              <a:t>12</a:t>
            </a:fld>
            <a:endParaRPr lang="en-US"/>
          </a:p>
        </p:txBody>
      </p:sp>
      <p:sp>
        <p:nvSpPr>
          <p:cNvPr id="5" name="Title 4">
            <a:extLst>
              <a:ext uri="{FF2B5EF4-FFF2-40B4-BE49-F238E27FC236}">
                <a16:creationId xmlns:a16="http://schemas.microsoft.com/office/drawing/2014/main" id="{DC3A1EB9-CC4E-A600-2C77-B77C9F6CC337}"/>
              </a:ext>
            </a:extLst>
          </p:cNvPr>
          <p:cNvSpPr>
            <a:spLocks noGrp="1"/>
          </p:cNvSpPr>
          <p:nvPr>
            <p:ph type="title"/>
          </p:nvPr>
        </p:nvSpPr>
        <p:spPr/>
        <p:txBody>
          <a:bodyPr>
            <a:normAutofit/>
          </a:bodyPr>
          <a:lstStyle/>
          <a:p>
            <a:r>
              <a:rPr lang="en-US" dirty="0"/>
              <a:t>State Experiences with the COS-KC</a:t>
            </a:r>
          </a:p>
        </p:txBody>
      </p:sp>
      <p:sp>
        <p:nvSpPr>
          <p:cNvPr id="4" name="Content Placeholder 3">
            <a:extLst>
              <a:ext uri="{FF2B5EF4-FFF2-40B4-BE49-F238E27FC236}">
                <a16:creationId xmlns:a16="http://schemas.microsoft.com/office/drawing/2014/main" id="{72A2AE3C-615D-A7A0-0AA6-67D3E98CFC87}"/>
              </a:ext>
            </a:extLst>
          </p:cNvPr>
          <p:cNvSpPr>
            <a:spLocks noGrp="1"/>
          </p:cNvSpPr>
          <p:nvPr>
            <p:ph type="body" idx="1"/>
          </p:nvPr>
        </p:nvSpPr>
        <p:spPr>
          <a:xfrm>
            <a:off x="2928396" y="3799417"/>
            <a:ext cx="6562846" cy="1270294"/>
          </a:xfrm>
        </p:spPr>
        <p:txBody>
          <a:bodyPr>
            <a:normAutofit fontScale="92500"/>
          </a:bodyPr>
          <a:lstStyle/>
          <a:p>
            <a:r>
              <a:rPr lang="en-US" sz="2800" dirty="0"/>
              <a:t>Tell us about your system, your decision to use the COS-KC, and how you set it up </a:t>
            </a:r>
            <a:endParaRPr lang="en-US" sz="1600" dirty="0"/>
          </a:p>
        </p:txBody>
      </p:sp>
      <p:pic>
        <p:nvPicPr>
          <p:cNvPr id="8" name="Picture 7" descr="Wisconsin">
            <a:extLst>
              <a:ext uri="{FF2B5EF4-FFF2-40B4-BE49-F238E27FC236}">
                <a16:creationId xmlns:a16="http://schemas.microsoft.com/office/drawing/2014/main" id="{ACAD6651-5E38-A068-EAD3-03D791824E8E}"/>
              </a:ext>
            </a:extLst>
          </p:cNvPr>
          <p:cNvPicPr>
            <a:picLocks noChangeAspect="1"/>
          </p:cNvPicPr>
          <p:nvPr/>
        </p:nvPicPr>
        <p:blipFill>
          <a:blip r:embed="rId3"/>
          <a:stretch>
            <a:fillRect/>
          </a:stretch>
        </p:blipFill>
        <p:spPr>
          <a:xfrm rot="20991148">
            <a:off x="821313" y="308537"/>
            <a:ext cx="2240438" cy="2302386"/>
          </a:xfrm>
          <a:prstGeom prst="rect">
            <a:avLst/>
          </a:prstGeom>
        </p:spPr>
      </p:pic>
      <p:pic>
        <p:nvPicPr>
          <p:cNvPr id="10" name="Picture 9" descr="Alabama">
            <a:extLst>
              <a:ext uri="{FF2B5EF4-FFF2-40B4-BE49-F238E27FC236}">
                <a16:creationId xmlns:a16="http://schemas.microsoft.com/office/drawing/2014/main" id="{B862FDFC-50BD-AD7E-174D-CCE26BFD6823}"/>
              </a:ext>
            </a:extLst>
          </p:cNvPr>
          <p:cNvPicPr>
            <a:picLocks noChangeAspect="1"/>
          </p:cNvPicPr>
          <p:nvPr/>
        </p:nvPicPr>
        <p:blipFill>
          <a:blip r:embed="rId4"/>
          <a:stretch>
            <a:fillRect/>
          </a:stretch>
        </p:blipFill>
        <p:spPr>
          <a:xfrm rot="593589">
            <a:off x="9916728" y="193676"/>
            <a:ext cx="1745353" cy="2765800"/>
          </a:xfrm>
          <a:prstGeom prst="rect">
            <a:avLst/>
          </a:prstGeom>
        </p:spPr>
      </p:pic>
    </p:spTree>
    <p:extLst>
      <p:ext uri="{BB962C8B-B14F-4D97-AF65-F5344CB8AC3E}">
        <p14:creationId xmlns:p14="http://schemas.microsoft.com/office/powerpoint/2010/main" val="2105472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D7375A-3D1C-4BD4-BF8A-6B7A6172E258}"/>
              </a:ext>
            </a:extLst>
          </p:cNvPr>
          <p:cNvSpPr>
            <a:spLocks noGrp="1"/>
          </p:cNvSpPr>
          <p:nvPr>
            <p:ph type="title"/>
          </p:nvPr>
        </p:nvSpPr>
        <p:spPr/>
        <p:txBody>
          <a:bodyPr>
            <a:normAutofit/>
          </a:bodyPr>
          <a:lstStyle/>
          <a:p>
            <a:r>
              <a:rPr lang="en-US" dirty="0"/>
              <a:t>How States Are Using the COS-KC</a:t>
            </a:r>
          </a:p>
        </p:txBody>
      </p:sp>
      <p:sp>
        <p:nvSpPr>
          <p:cNvPr id="3" name="Content Placeholder 2">
            <a:extLst>
              <a:ext uri="{FF2B5EF4-FFF2-40B4-BE49-F238E27FC236}">
                <a16:creationId xmlns:a16="http://schemas.microsoft.com/office/drawing/2014/main" id="{E998E653-F1E9-E1C5-790C-C0397E132DAC}"/>
              </a:ext>
            </a:extLst>
          </p:cNvPr>
          <p:cNvSpPr>
            <a:spLocks noGrp="1"/>
          </p:cNvSpPr>
          <p:nvPr>
            <p:ph idx="1"/>
          </p:nvPr>
        </p:nvSpPr>
        <p:spPr>
          <a:xfrm>
            <a:off x="1042988" y="1368358"/>
            <a:ext cx="10550298" cy="3729125"/>
          </a:xfrm>
        </p:spPr>
        <p:txBody>
          <a:bodyPr anchor="ctr">
            <a:normAutofit/>
          </a:bodyPr>
          <a:lstStyle/>
          <a:p>
            <a:pPr>
              <a:spcAft>
                <a:spcPts val="1200"/>
              </a:spcAft>
            </a:pPr>
            <a:r>
              <a:rPr lang="en-US" sz="3200" dirty="0">
                <a:latin typeface="Arial"/>
                <a:cs typeface="Arial"/>
              </a:rPr>
              <a:t>Wisconsin Part B 619</a:t>
            </a:r>
          </a:p>
          <a:p>
            <a:pPr>
              <a:spcAft>
                <a:spcPts val="1200"/>
              </a:spcAft>
            </a:pPr>
            <a:r>
              <a:rPr lang="en-US" sz="3200" dirty="0"/>
              <a:t>Alabama Part C</a:t>
            </a:r>
          </a:p>
        </p:txBody>
      </p:sp>
      <p:pic>
        <p:nvPicPr>
          <p:cNvPr id="4" name="Picture 3" descr="&quot; &quot;">
            <a:extLst>
              <a:ext uri="{FF2B5EF4-FFF2-40B4-BE49-F238E27FC236}">
                <a16:creationId xmlns:a16="http://schemas.microsoft.com/office/drawing/2014/main" id="{4A93A498-67BB-19A9-CD99-BFB0A05030D7}"/>
              </a:ext>
            </a:extLst>
          </p:cNvPr>
          <p:cNvPicPr>
            <a:picLocks noChangeAspect="1"/>
          </p:cNvPicPr>
          <p:nvPr/>
        </p:nvPicPr>
        <p:blipFill>
          <a:blip r:embed="rId3"/>
          <a:stretch>
            <a:fillRect/>
          </a:stretch>
        </p:blipFill>
        <p:spPr>
          <a:xfrm>
            <a:off x="6372799" y="1760517"/>
            <a:ext cx="5005915" cy="3336966"/>
          </a:xfrm>
          <a:prstGeom prst="rect">
            <a:avLst/>
          </a:prstGeom>
        </p:spPr>
      </p:pic>
    </p:spTree>
    <p:extLst>
      <p:ext uri="{BB962C8B-B14F-4D97-AF65-F5344CB8AC3E}">
        <p14:creationId xmlns:p14="http://schemas.microsoft.com/office/powerpoint/2010/main" val="3340598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D7375A-3D1C-4BD4-BF8A-6B7A6172E258}"/>
              </a:ext>
            </a:extLst>
          </p:cNvPr>
          <p:cNvSpPr>
            <a:spLocks noGrp="1"/>
          </p:cNvSpPr>
          <p:nvPr>
            <p:ph type="title"/>
          </p:nvPr>
        </p:nvSpPr>
        <p:spPr/>
        <p:txBody>
          <a:bodyPr/>
          <a:lstStyle/>
          <a:p>
            <a:r>
              <a:rPr lang="en-US" dirty="0"/>
              <a:t>Wisconsin’s COS-KC Story: Michelle </a:t>
            </a:r>
            <a:r>
              <a:rPr lang="en-US" dirty="0" err="1"/>
              <a:t>Ogorek</a:t>
            </a:r>
            <a:endParaRPr lang="en-US" dirty="0"/>
          </a:p>
        </p:txBody>
      </p:sp>
      <p:sp>
        <p:nvSpPr>
          <p:cNvPr id="12" name="Content Placeholder 11">
            <a:extLst>
              <a:ext uri="{FF2B5EF4-FFF2-40B4-BE49-F238E27FC236}">
                <a16:creationId xmlns:a16="http://schemas.microsoft.com/office/drawing/2014/main" id="{AA25C9B0-48F7-A6BE-D1B8-0EF0A9831ED3}"/>
              </a:ext>
            </a:extLst>
          </p:cNvPr>
          <p:cNvSpPr>
            <a:spLocks noGrp="1"/>
          </p:cNvSpPr>
          <p:nvPr>
            <p:ph sz="half" idx="1"/>
          </p:nvPr>
        </p:nvSpPr>
        <p:spPr>
          <a:xfrm>
            <a:off x="587829" y="1368358"/>
            <a:ext cx="6750520" cy="4477806"/>
          </a:xfrm>
        </p:spPr>
        <p:txBody>
          <a:bodyPr>
            <a:normAutofit/>
          </a:bodyPr>
          <a:lstStyle/>
          <a:p>
            <a:pPr lvl="0">
              <a:spcAft>
                <a:spcPts val="1200"/>
              </a:spcAft>
            </a:pPr>
            <a:r>
              <a:rPr lang="en-US" dirty="0"/>
              <a:t>Introducing the COS-KC as part of a child outcomes data quality professional development event</a:t>
            </a:r>
          </a:p>
          <a:p>
            <a:pPr lvl="0">
              <a:spcAft>
                <a:spcPts val="1200"/>
              </a:spcAft>
            </a:pPr>
            <a:r>
              <a:rPr lang="en-US" dirty="0"/>
              <a:t>COS-KC participation - voluntary</a:t>
            </a:r>
          </a:p>
          <a:p>
            <a:pPr lvl="0">
              <a:spcAft>
                <a:spcPts val="1200"/>
              </a:spcAft>
            </a:pPr>
            <a:r>
              <a:rPr lang="en-US" dirty="0"/>
              <a:t>Program support teachers will be COS-KC local admins</a:t>
            </a:r>
          </a:p>
          <a:p>
            <a:pPr lvl="0">
              <a:spcAft>
                <a:spcPts val="1200"/>
              </a:spcAft>
            </a:pPr>
            <a:r>
              <a:rPr lang="en-US" dirty="0"/>
              <a:t>Will need to ‘sell’ the COS-KC</a:t>
            </a:r>
          </a:p>
        </p:txBody>
      </p:sp>
      <p:pic>
        <p:nvPicPr>
          <p:cNvPr id="13" name="Content Placeholder 4" descr="Logo of Wisconsin's Early Learning Technical Assistance and Implementation (EL-TAI) grant">
            <a:extLst>
              <a:ext uri="{FF2B5EF4-FFF2-40B4-BE49-F238E27FC236}">
                <a16:creationId xmlns:a16="http://schemas.microsoft.com/office/drawing/2014/main" id="{1C6C8BBA-EB62-3F07-262C-F4BC2B40A81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09652" y="2713289"/>
            <a:ext cx="4594519" cy="1523045"/>
          </a:xfrm>
        </p:spPr>
      </p:pic>
    </p:spTree>
    <p:extLst>
      <p:ext uri="{BB962C8B-B14F-4D97-AF65-F5344CB8AC3E}">
        <p14:creationId xmlns:p14="http://schemas.microsoft.com/office/powerpoint/2010/main" val="3426495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D7375A-3D1C-4BD4-BF8A-6B7A6172E258}"/>
              </a:ext>
            </a:extLst>
          </p:cNvPr>
          <p:cNvSpPr>
            <a:spLocks noGrp="1"/>
          </p:cNvSpPr>
          <p:nvPr>
            <p:ph type="title"/>
          </p:nvPr>
        </p:nvSpPr>
        <p:spPr>
          <a:xfrm>
            <a:off x="2280212" y="381166"/>
            <a:ext cx="9313072" cy="914400"/>
          </a:xfrm>
        </p:spPr>
        <p:txBody>
          <a:bodyPr/>
          <a:lstStyle/>
          <a:p>
            <a:r>
              <a:rPr lang="en-US" dirty="0"/>
              <a:t>Alabama’s COS-KC Story: Brandi Brown</a:t>
            </a:r>
          </a:p>
        </p:txBody>
      </p:sp>
      <p:sp>
        <p:nvSpPr>
          <p:cNvPr id="8" name="Content Placeholder 7">
            <a:extLst>
              <a:ext uri="{FF2B5EF4-FFF2-40B4-BE49-F238E27FC236}">
                <a16:creationId xmlns:a16="http://schemas.microsoft.com/office/drawing/2014/main" id="{E1F90087-6D11-963F-2991-3DE62ED7C6F6}"/>
              </a:ext>
            </a:extLst>
          </p:cNvPr>
          <p:cNvSpPr>
            <a:spLocks noGrp="1"/>
          </p:cNvSpPr>
          <p:nvPr>
            <p:ph idx="1"/>
          </p:nvPr>
        </p:nvSpPr>
        <p:spPr>
          <a:xfrm>
            <a:off x="587827" y="1557107"/>
            <a:ext cx="11005457" cy="4103861"/>
          </a:xfrm>
        </p:spPr>
        <p:txBody>
          <a:bodyPr anchor="ctr"/>
          <a:lstStyle/>
          <a:p>
            <a:pPr>
              <a:spcAft>
                <a:spcPts val="1200"/>
              </a:spcAft>
            </a:pPr>
            <a:r>
              <a:rPr lang="en-US" dirty="0"/>
              <a:t>Service coordinators are required to take the COS-KC</a:t>
            </a:r>
          </a:p>
          <a:p>
            <a:pPr>
              <a:spcAft>
                <a:spcPts val="1200"/>
              </a:spcAft>
            </a:pPr>
            <a:r>
              <a:rPr lang="en-US" dirty="0"/>
              <a:t>Guidance: If service coordinators do not pass the COS-KC after taking it twice, they must complete COS Process Online Module</a:t>
            </a:r>
          </a:p>
          <a:p>
            <a:pPr>
              <a:spcAft>
                <a:spcPts val="1200"/>
              </a:spcAft>
            </a:pPr>
            <a:r>
              <a:rPr lang="en-US" dirty="0"/>
              <a:t>Building COS module and COS-KC into new hire orientation</a:t>
            </a:r>
          </a:p>
        </p:txBody>
      </p:sp>
      <p:pic>
        <p:nvPicPr>
          <p:cNvPr id="4" name="Picture 4" descr="Logo of Alabama's Early Intervention System">
            <a:extLst>
              <a:ext uri="{FF2B5EF4-FFF2-40B4-BE49-F238E27FC236}">
                <a16:creationId xmlns:a16="http://schemas.microsoft.com/office/drawing/2014/main" id="{0D364C79-66AC-40A1-93DD-0E49853990A6}"/>
              </a:ext>
            </a:extLst>
          </p:cNvPr>
          <p:cNvPicPr>
            <a:picLocks noChangeAspect="1"/>
          </p:cNvPicPr>
          <p:nvPr/>
        </p:nvPicPr>
        <p:blipFill>
          <a:blip r:embed="rId3"/>
          <a:stretch>
            <a:fillRect/>
          </a:stretch>
        </p:blipFill>
        <p:spPr>
          <a:xfrm>
            <a:off x="324692" y="223266"/>
            <a:ext cx="2356897" cy="1230200"/>
          </a:xfrm>
          <a:prstGeom prst="rect">
            <a:avLst/>
          </a:prstGeom>
          <a:ln>
            <a:solidFill>
              <a:schemeClr val="tx1"/>
            </a:solidFill>
          </a:ln>
        </p:spPr>
      </p:pic>
    </p:spTree>
    <p:extLst>
      <p:ext uri="{BB962C8B-B14F-4D97-AF65-F5344CB8AC3E}">
        <p14:creationId xmlns:p14="http://schemas.microsoft.com/office/powerpoint/2010/main" val="4157509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292310-39B2-EF3E-B6C0-E8CDD1BB7EF4}"/>
              </a:ext>
            </a:extLst>
          </p:cNvPr>
          <p:cNvSpPr>
            <a:spLocks noGrp="1"/>
          </p:cNvSpPr>
          <p:nvPr>
            <p:ph type="sldNum" sz="quarter" idx="4"/>
          </p:nvPr>
        </p:nvSpPr>
        <p:spPr/>
        <p:txBody>
          <a:bodyPr/>
          <a:lstStyle/>
          <a:p>
            <a:fld id="{8FF8BE51-C3B0-9B4F-9A06-4F809A9A7941}" type="slidenum">
              <a:rPr lang="en-US" smtClean="0"/>
              <a:pPr/>
              <a:t>16</a:t>
            </a:fld>
            <a:endParaRPr lang="en-US"/>
          </a:p>
        </p:txBody>
      </p:sp>
      <p:sp>
        <p:nvSpPr>
          <p:cNvPr id="5" name="Title 4">
            <a:extLst>
              <a:ext uri="{FF2B5EF4-FFF2-40B4-BE49-F238E27FC236}">
                <a16:creationId xmlns:a16="http://schemas.microsoft.com/office/drawing/2014/main" id="{2E41CDF3-9CDA-86B5-5B75-9468147FA947}"/>
              </a:ext>
            </a:extLst>
          </p:cNvPr>
          <p:cNvSpPr>
            <a:spLocks noGrp="1"/>
          </p:cNvSpPr>
          <p:nvPr>
            <p:ph type="title"/>
          </p:nvPr>
        </p:nvSpPr>
        <p:spPr/>
        <p:txBody>
          <a:bodyPr>
            <a:normAutofit/>
          </a:bodyPr>
          <a:lstStyle/>
          <a:p>
            <a:r>
              <a:rPr lang="en-US" sz="4000" dirty="0"/>
              <a:t>Q&amp;A </a:t>
            </a:r>
          </a:p>
        </p:txBody>
      </p:sp>
      <p:sp>
        <p:nvSpPr>
          <p:cNvPr id="4" name="Content Placeholder 3">
            <a:extLst>
              <a:ext uri="{FF2B5EF4-FFF2-40B4-BE49-F238E27FC236}">
                <a16:creationId xmlns:a16="http://schemas.microsoft.com/office/drawing/2014/main" id="{9A299468-CC70-B9B8-F71B-F8FA583AEE1F}"/>
              </a:ext>
            </a:extLst>
          </p:cNvPr>
          <p:cNvSpPr>
            <a:spLocks noGrp="1"/>
          </p:cNvSpPr>
          <p:nvPr>
            <p:ph idx="1"/>
          </p:nvPr>
        </p:nvSpPr>
        <p:spPr>
          <a:xfrm>
            <a:off x="5554980" y="1368358"/>
            <a:ext cx="6038306" cy="4477806"/>
          </a:xfrm>
        </p:spPr>
        <p:txBody>
          <a:bodyPr>
            <a:normAutofit/>
          </a:bodyPr>
          <a:lstStyle/>
          <a:p>
            <a:r>
              <a:rPr lang="en-US" sz="3200" dirty="0"/>
              <a:t>What questions do you have for Michelle, Brandi, or for us?</a:t>
            </a:r>
          </a:p>
        </p:txBody>
      </p:sp>
      <p:pic>
        <p:nvPicPr>
          <p:cNvPr id="15" name="Picture 14" descr="&quot; &quot;">
            <a:extLst>
              <a:ext uri="{FF2B5EF4-FFF2-40B4-BE49-F238E27FC236}">
                <a16:creationId xmlns:a16="http://schemas.microsoft.com/office/drawing/2014/main" id="{EF547759-6706-B0E5-3A98-CE92CB3BE5B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6696" t="508" r="32860" b="-508"/>
          <a:stretch/>
        </p:blipFill>
        <p:spPr>
          <a:xfrm>
            <a:off x="210700" y="1205136"/>
            <a:ext cx="5252840" cy="4742745"/>
          </a:xfrm>
          <a:prstGeom prst="rect">
            <a:avLst/>
          </a:prstGeom>
          <a:ln>
            <a:noFill/>
          </a:ln>
          <a:effectLst>
            <a:softEdge rad="112500"/>
          </a:effectLst>
        </p:spPr>
      </p:pic>
    </p:spTree>
    <p:extLst>
      <p:ext uri="{BB962C8B-B14F-4D97-AF65-F5344CB8AC3E}">
        <p14:creationId xmlns:p14="http://schemas.microsoft.com/office/powerpoint/2010/main" val="1094025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EAD823-E0AA-600F-70AC-3C1D44BFB42C}"/>
              </a:ext>
            </a:extLst>
          </p:cNvPr>
          <p:cNvSpPr>
            <a:spLocks noGrp="1"/>
          </p:cNvSpPr>
          <p:nvPr>
            <p:ph type="sldNum" sz="quarter" idx="4"/>
          </p:nvPr>
        </p:nvSpPr>
        <p:spPr/>
        <p:txBody>
          <a:bodyPr/>
          <a:lstStyle/>
          <a:p>
            <a:fld id="{8FF8BE51-C3B0-9B4F-9A06-4F809A9A7941}" type="slidenum">
              <a:rPr lang="en-US" smtClean="0"/>
              <a:pPr/>
              <a:t>17</a:t>
            </a:fld>
            <a:endParaRPr lang="en-US"/>
          </a:p>
        </p:txBody>
      </p:sp>
      <p:sp>
        <p:nvSpPr>
          <p:cNvPr id="5" name="Title 4">
            <a:extLst>
              <a:ext uri="{FF2B5EF4-FFF2-40B4-BE49-F238E27FC236}">
                <a16:creationId xmlns:a16="http://schemas.microsoft.com/office/drawing/2014/main" id="{DB61B915-6EEA-201A-5C70-72D6F36BA11F}"/>
              </a:ext>
            </a:extLst>
          </p:cNvPr>
          <p:cNvSpPr>
            <a:spLocks noGrp="1"/>
          </p:cNvSpPr>
          <p:nvPr>
            <p:ph type="title"/>
          </p:nvPr>
        </p:nvSpPr>
        <p:spPr/>
        <p:txBody>
          <a:bodyPr/>
          <a:lstStyle/>
          <a:p>
            <a:r>
              <a:rPr lang="en-US" dirty="0"/>
              <a:t>Panel Discussion Questions</a:t>
            </a:r>
          </a:p>
        </p:txBody>
      </p:sp>
      <p:sp>
        <p:nvSpPr>
          <p:cNvPr id="4" name="Content Placeholder 3">
            <a:extLst>
              <a:ext uri="{FF2B5EF4-FFF2-40B4-BE49-F238E27FC236}">
                <a16:creationId xmlns:a16="http://schemas.microsoft.com/office/drawing/2014/main" id="{6D90521F-4C9C-9085-67A3-B92E24C0D76F}"/>
              </a:ext>
            </a:extLst>
          </p:cNvPr>
          <p:cNvSpPr>
            <a:spLocks noGrp="1"/>
          </p:cNvSpPr>
          <p:nvPr>
            <p:ph idx="1"/>
          </p:nvPr>
        </p:nvSpPr>
        <p:spPr>
          <a:xfrm>
            <a:off x="587829" y="1405833"/>
            <a:ext cx="11005457" cy="4440331"/>
          </a:xfrm>
        </p:spPr>
        <p:txBody>
          <a:bodyPr>
            <a:normAutofit/>
          </a:bodyPr>
          <a:lstStyle/>
          <a:p>
            <a:pPr marL="342900" marR="0">
              <a:spcBef>
                <a:spcPts val="0"/>
              </a:spcBef>
              <a:spcAft>
                <a:spcPts val="0"/>
              </a:spcAft>
            </a:pPr>
            <a:r>
              <a:rPr lang="en-US" sz="2800" dirty="0">
                <a:effectLst/>
                <a:latin typeface="Calibri" panose="020F0502020204030204" pitchFamily="34" charset="0"/>
                <a:ea typeface="Calibri" panose="020F0502020204030204" pitchFamily="34" charset="0"/>
              </a:rPr>
              <a:t>What lessons have you learned in your implementation of the COS-KC?</a:t>
            </a:r>
          </a:p>
          <a:p>
            <a:pPr marL="342900" marR="0">
              <a:spcBef>
                <a:spcPts val="0"/>
              </a:spcBef>
              <a:spcAft>
                <a:spcPts val="0"/>
              </a:spcAft>
            </a:pPr>
            <a:r>
              <a:rPr lang="en-US" sz="2800" dirty="0">
                <a:effectLst/>
                <a:latin typeface="Calibri" panose="020F0502020204030204" pitchFamily="34" charset="0"/>
                <a:ea typeface="Calibri" panose="020F0502020204030204" pitchFamily="34" charset="0"/>
              </a:rPr>
              <a:t>What advice do you have for states thinking about using it?</a:t>
            </a:r>
          </a:p>
          <a:p>
            <a:pPr marL="342900">
              <a:spcBef>
                <a:spcPts val="0"/>
              </a:spcBef>
            </a:pPr>
            <a:r>
              <a:rPr lang="en-US" sz="2800" dirty="0">
                <a:effectLst/>
                <a:latin typeface="Calibri"/>
                <a:ea typeface="Calibri" panose="020F0502020204030204" pitchFamily="34" charset="0"/>
                <a:cs typeface="Arial"/>
              </a:rPr>
              <a:t>How did you use reports</a:t>
            </a:r>
            <a:r>
              <a:rPr lang="en-US" sz="2800" dirty="0">
                <a:latin typeface="Calibri"/>
                <a:ea typeface="Calibri" panose="020F0502020204030204" pitchFamily="34" charset="0"/>
                <a:cs typeface="Arial"/>
              </a:rPr>
              <a:t> </a:t>
            </a:r>
            <a:r>
              <a:rPr lang="en-US" sz="2800" dirty="0">
                <a:effectLst/>
                <a:latin typeface="Calibri"/>
                <a:ea typeface="Calibri" panose="020F0502020204030204" pitchFamily="34" charset="0"/>
                <a:cs typeface="Arial"/>
              </a:rPr>
              <a:t> from the COS-KC to learn about your system or plan improvements?</a:t>
            </a:r>
          </a:p>
          <a:p>
            <a:pPr marL="342900">
              <a:spcBef>
                <a:spcPts val="0"/>
              </a:spcBef>
            </a:pPr>
            <a:r>
              <a:rPr lang="en-US" sz="2800" dirty="0">
                <a:effectLst/>
                <a:latin typeface="Calibri" panose="020F0502020204030204" pitchFamily="34" charset="0"/>
                <a:ea typeface="Calibri" panose="020F0502020204030204" pitchFamily="34" charset="0"/>
              </a:rPr>
              <a:t>What have you learned about your workforce and/or professional development system since implementing the COS-KC?</a:t>
            </a:r>
          </a:p>
          <a:p>
            <a:pPr marL="342900">
              <a:spcBef>
                <a:spcPts val="0"/>
              </a:spcBef>
            </a:pPr>
            <a:r>
              <a:rPr lang="en-US" sz="2800" dirty="0">
                <a:latin typeface="Calibri"/>
                <a:ea typeface="Calibri" panose="020F0502020204030204" pitchFamily="34" charset="0"/>
                <a:cs typeface="Arial"/>
              </a:rPr>
              <a:t>Where do you plan to go next in your use of the COS-KC?</a:t>
            </a:r>
            <a:endParaRPr lang="en-US" sz="2800" dirty="0">
              <a:effectLst/>
              <a:latin typeface="Calibri"/>
              <a:ea typeface="Calibri" panose="020F0502020204030204" pitchFamily="34" charset="0"/>
              <a:cs typeface="Arial"/>
            </a:endParaRPr>
          </a:p>
        </p:txBody>
      </p:sp>
    </p:spTree>
    <p:extLst>
      <p:ext uri="{BB962C8B-B14F-4D97-AF65-F5344CB8AC3E}">
        <p14:creationId xmlns:p14="http://schemas.microsoft.com/office/powerpoint/2010/main" val="1915572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90DE70-3674-45D8-9BBD-ACA5ADE5F3F0}"/>
              </a:ext>
            </a:extLst>
          </p:cNvPr>
          <p:cNvSpPr>
            <a:spLocks noGrp="1"/>
          </p:cNvSpPr>
          <p:nvPr>
            <p:ph type="title"/>
          </p:nvPr>
        </p:nvSpPr>
        <p:spPr/>
        <p:txBody>
          <a:bodyPr>
            <a:normAutofit fontScale="90000"/>
          </a:bodyPr>
          <a:lstStyle/>
          <a:p>
            <a:r>
              <a:rPr lang="en-US" sz="4000" dirty="0"/>
              <a:t>Interested in Learning More or Using the COS-KC?</a:t>
            </a:r>
          </a:p>
        </p:txBody>
      </p:sp>
      <p:sp>
        <p:nvSpPr>
          <p:cNvPr id="2" name="Content Placeholder 1">
            <a:extLst>
              <a:ext uri="{FF2B5EF4-FFF2-40B4-BE49-F238E27FC236}">
                <a16:creationId xmlns:a16="http://schemas.microsoft.com/office/drawing/2014/main" id="{1AA29036-5312-4AF5-B51C-2396C35F19B7}"/>
              </a:ext>
            </a:extLst>
          </p:cNvPr>
          <p:cNvSpPr>
            <a:spLocks noGrp="1"/>
          </p:cNvSpPr>
          <p:nvPr>
            <p:ph idx="1"/>
          </p:nvPr>
        </p:nvSpPr>
        <p:spPr/>
        <p:txBody>
          <a:bodyPr anchor="ctr">
            <a:normAutofit/>
          </a:bodyPr>
          <a:lstStyle/>
          <a:p>
            <a:pPr marL="0" indent="0">
              <a:spcAft>
                <a:spcPts val="3600"/>
              </a:spcAft>
              <a:buNone/>
            </a:pPr>
            <a:r>
              <a:rPr lang="en-US" sz="3200" b="1" dirty="0"/>
              <a:t>For State Staff: </a:t>
            </a:r>
            <a:r>
              <a:rPr lang="en-US" sz="3200" dirty="0"/>
              <a:t>Reach out to your DaSy liaison or ECTA contact, or go to the following link to request TA: </a:t>
            </a:r>
            <a:r>
              <a:rPr lang="en-US" sz="3200" dirty="0">
                <a:hlinkClick r:id="rId3" tooltip="Request technical assistance from the DaSy center"/>
              </a:rPr>
              <a:t>https://dasycenter.org/technical-assistance/need-help/</a:t>
            </a:r>
            <a:endParaRPr lang="en-US" sz="3200" dirty="0"/>
          </a:p>
          <a:p>
            <a:pPr marL="0" indent="0">
              <a:buNone/>
            </a:pPr>
            <a:r>
              <a:rPr lang="en-US" sz="3200" b="1">
                <a:latin typeface="Arial"/>
                <a:cs typeface="Arial"/>
              </a:rPr>
              <a:t>For Everyone Else: </a:t>
            </a:r>
            <a:r>
              <a:rPr lang="en-US" sz="3200">
                <a:latin typeface="Arial"/>
                <a:cs typeface="Arial"/>
              </a:rPr>
              <a:t>Visit  </a:t>
            </a:r>
            <a:r>
              <a:rPr lang="en-US" sz="3200">
                <a:latin typeface="Arial"/>
                <a:cs typeface="Arial"/>
                <a:hlinkClick r:id="rId4" tooltip="Child Outcomes Summary Knowledge Check (COS-KC)"/>
              </a:rPr>
              <a:t>https://dasycenter.org/cos-kc/</a:t>
            </a:r>
            <a:r>
              <a:rPr lang="en-US" sz="3200">
                <a:latin typeface="Arial"/>
                <a:cs typeface="Arial"/>
              </a:rPr>
              <a:t> for more information and check with your state staff about plans for use.</a:t>
            </a:r>
            <a:endParaRPr lang="en-US" sz="3200" dirty="0"/>
          </a:p>
        </p:txBody>
      </p:sp>
    </p:spTree>
    <p:extLst>
      <p:ext uri="{BB962C8B-B14F-4D97-AF65-F5344CB8AC3E}">
        <p14:creationId xmlns:p14="http://schemas.microsoft.com/office/powerpoint/2010/main" val="3502295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25B0FC-DCD0-4096-AA10-944F8285F437}"/>
              </a:ext>
            </a:extLst>
          </p:cNvPr>
          <p:cNvSpPr>
            <a:spLocks noGrp="1"/>
          </p:cNvSpPr>
          <p:nvPr>
            <p:ph type="title"/>
          </p:nvPr>
        </p:nvSpPr>
        <p:spPr/>
        <p:txBody>
          <a:bodyPr/>
          <a:lstStyle/>
          <a:p>
            <a:r>
              <a:rPr lang="en-US" dirty="0"/>
              <a:t>For More Information</a:t>
            </a:r>
          </a:p>
        </p:txBody>
      </p:sp>
      <p:sp>
        <p:nvSpPr>
          <p:cNvPr id="2" name="Content Placeholder 1">
            <a:extLst>
              <a:ext uri="{FF2B5EF4-FFF2-40B4-BE49-F238E27FC236}">
                <a16:creationId xmlns:a16="http://schemas.microsoft.com/office/drawing/2014/main" id="{158D683E-93E4-1708-1A7C-71F369CA39DE}"/>
              </a:ext>
            </a:extLst>
          </p:cNvPr>
          <p:cNvSpPr>
            <a:spLocks noGrp="1"/>
          </p:cNvSpPr>
          <p:nvPr>
            <p:ph idx="1"/>
          </p:nvPr>
        </p:nvSpPr>
        <p:spPr/>
        <p:txBody>
          <a:bodyPr>
            <a:normAutofit/>
          </a:bodyPr>
          <a:lstStyle/>
          <a:p>
            <a:pPr algn="ctr"/>
            <a:r>
              <a:rPr lang="en-US" sz="3200"/>
              <a:t>Visit our webpage at </a:t>
            </a:r>
            <a:r>
              <a:rPr lang="en-US" sz="3200" b="1">
                <a:effectLst/>
                <a:latin typeface="+mn-lt"/>
                <a:cs typeface="Arial"/>
              </a:rPr>
              <a:t>https://dasycenter.org/cos-kc/</a:t>
            </a:r>
          </a:p>
        </p:txBody>
      </p:sp>
      <p:pic>
        <p:nvPicPr>
          <p:cNvPr id="5" name="Picture 4" descr="Screenshot of the Child Outcomes Summary Knowledge Check webpage on the DaSy website (https://dasycenter.org/cos-kc/).">
            <a:extLst>
              <a:ext uri="{FF2B5EF4-FFF2-40B4-BE49-F238E27FC236}">
                <a16:creationId xmlns:a16="http://schemas.microsoft.com/office/drawing/2014/main" id="{420BFEB0-CFFF-7B33-EF29-488C97C67422}"/>
              </a:ext>
            </a:extLst>
          </p:cNvPr>
          <p:cNvPicPr>
            <a:picLocks noChangeAspect="1"/>
          </p:cNvPicPr>
          <p:nvPr/>
        </p:nvPicPr>
        <p:blipFill>
          <a:blip r:embed="rId3"/>
          <a:stretch>
            <a:fillRect/>
          </a:stretch>
        </p:blipFill>
        <p:spPr>
          <a:xfrm>
            <a:off x="1840206" y="2074815"/>
            <a:ext cx="8745415" cy="4092625"/>
          </a:xfrm>
          <a:prstGeom prst="rect">
            <a:avLst/>
          </a:prstGeom>
        </p:spPr>
      </p:pic>
    </p:spTree>
    <p:extLst>
      <p:ext uri="{BB962C8B-B14F-4D97-AF65-F5344CB8AC3E}">
        <p14:creationId xmlns:p14="http://schemas.microsoft.com/office/powerpoint/2010/main" val="2642150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253E1-588C-B800-9BF6-4D8631ADB24A}"/>
              </a:ext>
            </a:extLst>
          </p:cNvPr>
          <p:cNvSpPr>
            <a:spLocks noGrp="1"/>
          </p:cNvSpPr>
          <p:nvPr>
            <p:ph type="title"/>
          </p:nvPr>
        </p:nvSpPr>
        <p:spPr>
          <a:xfrm>
            <a:off x="587828" y="226980"/>
            <a:ext cx="10742160" cy="914400"/>
          </a:xfrm>
        </p:spPr>
        <p:txBody>
          <a:bodyPr/>
          <a:lstStyle/>
          <a:p>
            <a:r>
              <a:rPr lang="en-US" dirty="0">
                <a:latin typeface="Tahoma"/>
                <a:ea typeface="Tahoma"/>
                <a:cs typeface="Tahoma"/>
              </a:rPr>
              <a:t>Intended Outcomes</a:t>
            </a:r>
            <a:endParaRPr lang="en-US" dirty="0"/>
          </a:p>
        </p:txBody>
      </p:sp>
      <p:sp>
        <p:nvSpPr>
          <p:cNvPr id="3" name="Content Placeholder 2">
            <a:extLst>
              <a:ext uri="{FF2B5EF4-FFF2-40B4-BE49-F238E27FC236}">
                <a16:creationId xmlns:a16="http://schemas.microsoft.com/office/drawing/2014/main" id="{F2E0D573-7E91-2CFC-F7DF-C973273FB3E5}"/>
              </a:ext>
            </a:extLst>
          </p:cNvPr>
          <p:cNvSpPr>
            <a:spLocks noGrp="1"/>
          </p:cNvSpPr>
          <p:nvPr>
            <p:ph idx="1"/>
          </p:nvPr>
        </p:nvSpPr>
        <p:spPr>
          <a:xfrm>
            <a:off x="587827" y="1141380"/>
            <a:ext cx="9441997" cy="4504046"/>
          </a:xfrm>
        </p:spPr>
        <p:txBody>
          <a:bodyPr vert="horz" lIns="91440" tIns="45720" rIns="91440" bIns="45720" rtlCol="0" anchor="ctr">
            <a:normAutofit/>
          </a:bodyPr>
          <a:lstStyle/>
          <a:p>
            <a:pPr marL="0" indent="0">
              <a:spcAft>
                <a:spcPts val="1200"/>
              </a:spcAft>
              <a:buNone/>
            </a:pPr>
            <a:r>
              <a:rPr lang="en-US" dirty="0">
                <a:latin typeface="Tahoma"/>
                <a:ea typeface="Tahoma"/>
                <a:cs typeface="Tahoma"/>
              </a:rPr>
              <a:t>Participants will know:</a:t>
            </a:r>
          </a:p>
          <a:p>
            <a:pPr>
              <a:spcAft>
                <a:spcPts val="1200"/>
              </a:spcAft>
            </a:pPr>
            <a:r>
              <a:rPr lang="en-US" dirty="0">
                <a:latin typeface="Tahoma"/>
                <a:ea typeface="Tahoma"/>
                <a:cs typeface="Tahoma"/>
              </a:rPr>
              <a:t>The purpose and features of the Child Outcomes Summary Knowledge Check (COS-KC)</a:t>
            </a:r>
            <a:endParaRPr lang="en-US" dirty="0"/>
          </a:p>
          <a:p>
            <a:pPr>
              <a:spcAft>
                <a:spcPts val="1200"/>
              </a:spcAft>
            </a:pPr>
            <a:r>
              <a:rPr lang="en-US" dirty="0">
                <a:latin typeface="Tahoma"/>
                <a:ea typeface="Tahoma"/>
                <a:cs typeface="Tahoma"/>
              </a:rPr>
              <a:t>How states are using the COS-KC in their systems</a:t>
            </a:r>
          </a:p>
          <a:p>
            <a:pPr>
              <a:spcAft>
                <a:spcPts val="1200"/>
              </a:spcAft>
            </a:pPr>
            <a:r>
              <a:rPr lang="en-US" dirty="0">
                <a:latin typeface="Tahoma"/>
                <a:ea typeface="Tahoma"/>
                <a:cs typeface="Tahoma"/>
              </a:rPr>
              <a:t>How the COS-KC supports improving COS data quality  </a:t>
            </a:r>
          </a:p>
          <a:p>
            <a:pPr>
              <a:spcAft>
                <a:spcPts val="1200"/>
              </a:spcAft>
            </a:pPr>
            <a:r>
              <a:rPr lang="en-US" dirty="0">
                <a:latin typeface="Tahoma"/>
                <a:ea typeface="Tahoma"/>
                <a:cs typeface="Tahoma"/>
              </a:rPr>
              <a:t>How to sign up to use the COS-KC</a:t>
            </a:r>
            <a:endParaRPr lang="en-US" dirty="0"/>
          </a:p>
        </p:txBody>
      </p:sp>
    </p:spTree>
    <p:extLst>
      <p:ext uri="{BB962C8B-B14F-4D97-AF65-F5344CB8AC3E}">
        <p14:creationId xmlns:p14="http://schemas.microsoft.com/office/powerpoint/2010/main" val="673116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6EB770-2EF9-A141-B071-25BF286243FC}"/>
              </a:ext>
            </a:extLst>
          </p:cNvPr>
          <p:cNvSpPr>
            <a:spLocks noGrp="1"/>
          </p:cNvSpPr>
          <p:nvPr>
            <p:ph type="title"/>
          </p:nvPr>
        </p:nvSpPr>
        <p:spPr/>
        <p:txBody>
          <a:bodyPr>
            <a:normAutofit fontScale="90000"/>
          </a:bodyPr>
          <a:lstStyle/>
          <a:p>
            <a:r>
              <a:rPr lang="en-US" b="0" dirty="0"/>
              <a:t>Find out more at</a:t>
            </a:r>
            <a:r>
              <a:rPr lang="en-US" dirty="0"/>
              <a:t> dasycenter.org</a:t>
            </a:r>
            <a:br>
              <a:rPr lang="en-US" dirty="0"/>
            </a:br>
            <a:r>
              <a:rPr lang="en-US" b="0" dirty="0"/>
              <a:t>and</a:t>
            </a:r>
            <a:r>
              <a:rPr lang="en-US" dirty="0"/>
              <a:t> ectacenter.org</a:t>
            </a:r>
          </a:p>
        </p:txBody>
      </p:sp>
    </p:spTree>
    <p:extLst>
      <p:ext uri="{BB962C8B-B14F-4D97-AF65-F5344CB8AC3E}">
        <p14:creationId xmlns:p14="http://schemas.microsoft.com/office/powerpoint/2010/main" val="223734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F34147-4F93-0209-5F85-E9D2D7C94537}"/>
              </a:ext>
            </a:extLst>
          </p:cNvPr>
          <p:cNvSpPr>
            <a:spLocks noGrp="1"/>
          </p:cNvSpPr>
          <p:nvPr>
            <p:ph type="title"/>
          </p:nvPr>
        </p:nvSpPr>
        <p:spPr>
          <a:xfrm>
            <a:off x="4997884" y="226980"/>
            <a:ext cx="7064679" cy="914400"/>
          </a:xfrm>
        </p:spPr>
        <p:txBody>
          <a:bodyPr>
            <a:normAutofit/>
          </a:bodyPr>
          <a:lstStyle/>
          <a:p>
            <a:r>
              <a:rPr lang="en-US" dirty="0">
                <a:latin typeface="Arial"/>
                <a:cs typeface="Arial"/>
              </a:rPr>
              <a:t>Show of Hands: Who is in the room?</a:t>
            </a:r>
          </a:p>
        </p:txBody>
      </p:sp>
      <p:sp>
        <p:nvSpPr>
          <p:cNvPr id="2" name="Content Placeholder 1">
            <a:extLst>
              <a:ext uri="{FF2B5EF4-FFF2-40B4-BE49-F238E27FC236}">
                <a16:creationId xmlns:a16="http://schemas.microsoft.com/office/drawing/2014/main" id="{43E9CB86-401D-24A8-F72F-A321BA0E73B5}"/>
              </a:ext>
            </a:extLst>
          </p:cNvPr>
          <p:cNvSpPr>
            <a:spLocks noGrp="1"/>
          </p:cNvSpPr>
          <p:nvPr>
            <p:ph idx="1"/>
          </p:nvPr>
        </p:nvSpPr>
        <p:spPr>
          <a:xfrm>
            <a:off x="4997885" y="1141380"/>
            <a:ext cx="7064679" cy="5489640"/>
          </a:xfrm>
        </p:spPr>
        <p:txBody>
          <a:bodyPr>
            <a:normAutofit/>
          </a:bodyPr>
          <a:lstStyle/>
          <a:p>
            <a:r>
              <a:rPr lang="en-US" sz="2600">
                <a:latin typeface="Arial"/>
                <a:cs typeface="Arial"/>
              </a:rPr>
              <a:t>Do you work with?</a:t>
            </a:r>
          </a:p>
          <a:p>
            <a:pPr lvl="1"/>
            <a:r>
              <a:rPr lang="en-US" sz="2600">
                <a:latin typeface="Arial"/>
                <a:cs typeface="Arial"/>
              </a:rPr>
              <a:t>EI /0-3</a:t>
            </a:r>
          </a:p>
          <a:p>
            <a:pPr lvl="1"/>
            <a:r>
              <a:rPr lang="en-US" sz="2600">
                <a:latin typeface="Arial"/>
                <a:cs typeface="Arial"/>
              </a:rPr>
              <a:t>ECSE/3-5</a:t>
            </a:r>
          </a:p>
          <a:p>
            <a:pPr lvl="1"/>
            <a:r>
              <a:rPr lang="en-US" sz="2600">
                <a:latin typeface="Arial"/>
                <a:cs typeface="Arial"/>
              </a:rPr>
              <a:t>Both</a:t>
            </a:r>
          </a:p>
          <a:p>
            <a:r>
              <a:rPr lang="en-US" sz="2600" dirty="0">
                <a:latin typeface="Arial"/>
                <a:cs typeface="Arial"/>
              </a:rPr>
              <a:t>What is your primary role?</a:t>
            </a:r>
            <a:r>
              <a:rPr lang="en-US" sz="2600">
                <a:latin typeface="Arial"/>
                <a:cs typeface="Arial"/>
              </a:rPr>
              <a:t> </a:t>
            </a:r>
            <a:endParaRPr lang="en-US"/>
          </a:p>
          <a:p>
            <a:pPr lvl="1"/>
            <a:r>
              <a:rPr lang="en-US" sz="2600" dirty="0">
                <a:latin typeface="Arial"/>
                <a:cs typeface="Arial"/>
              </a:rPr>
              <a:t>Family member/ Parent Center</a:t>
            </a:r>
          </a:p>
          <a:p>
            <a:pPr lvl="1"/>
            <a:r>
              <a:rPr lang="en-US" sz="2600">
                <a:latin typeface="Arial"/>
                <a:cs typeface="Arial"/>
              </a:rPr>
              <a:t>Practitioner/Teacher/Therapist </a:t>
            </a:r>
            <a:endParaRPr lang="en-US"/>
          </a:p>
          <a:p>
            <a:pPr lvl="1"/>
            <a:r>
              <a:rPr lang="en-US" sz="2600">
                <a:latin typeface="Arial"/>
                <a:cs typeface="Arial"/>
              </a:rPr>
              <a:t>Administrator</a:t>
            </a:r>
            <a:endParaRPr lang="en-US" sz="2600" dirty="0">
              <a:latin typeface="Arial"/>
              <a:cs typeface="Arial"/>
            </a:endParaRPr>
          </a:p>
          <a:p>
            <a:pPr lvl="1"/>
            <a:r>
              <a:rPr lang="en-US" sz="2600" dirty="0">
                <a:latin typeface="Arial"/>
                <a:cs typeface="Arial"/>
              </a:rPr>
              <a:t>TA Provider</a:t>
            </a:r>
          </a:p>
          <a:p>
            <a:pPr lvl="1"/>
            <a:r>
              <a:rPr lang="en-US" sz="2600">
                <a:latin typeface="Arial"/>
                <a:cs typeface="Arial"/>
              </a:rPr>
              <a:t>Other</a:t>
            </a:r>
          </a:p>
        </p:txBody>
      </p:sp>
      <p:pic>
        <p:nvPicPr>
          <p:cNvPr id="7" name="Picture 6" descr="&quot; &quot;">
            <a:extLst>
              <a:ext uri="{FF2B5EF4-FFF2-40B4-BE49-F238E27FC236}">
                <a16:creationId xmlns:a16="http://schemas.microsoft.com/office/drawing/2014/main" id="{844BB3B4-8C18-CE98-1C34-60A01E9999EA}"/>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83" y="14288"/>
            <a:ext cx="4572801" cy="6995786"/>
          </a:xfrm>
          <a:prstGeom prst="rect">
            <a:avLst/>
          </a:prstGeom>
        </p:spPr>
      </p:pic>
    </p:spTree>
    <p:extLst>
      <p:ext uri="{BB962C8B-B14F-4D97-AF65-F5344CB8AC3E}">
        <p14:creationId xmlns:p14="http://schemas.microsoft.com/office/powerpoint/2010/main" val="2943368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F34147-4F93-0209-5F85-E9D2D7C94537}"/>
              </a:ext>
            </a:extLst>
          </p:cNvPr>
          <p:cNvSpPr>
            <a:spLocks noGrp="1"/>
          </p:cNvSpPr>
          <p:nvPr>
            <p:ph type="title"/>
          </p:nvPr>
        </p:nvSpPr>
        <p:spPr/>
        <p:txBody>
          <a:bodyPr>
            <a:normAutofit fontScale="90000"/>
          </a:bodyPr>
          <a:lstStyle/>
          <a:p>
            <a:r>
              <a:rPr lang="en-US" dirty="0">
                <a:latin typeface="Arial"/>
                <a:cs typeface="Arial"/>
              </a:rPr>
              <a:t>Show of Hands: </a:t>
            </a:r>
            <a:br>
              <a:rPr lang="en-US" dirty="0"/>
            </a:br>
            <a:r>
              <a:rPr lang="en-US" dirty="0">
                <a:latin typeface="Arial"/>
                <a:cs typeface="Arial"/>
              </a:rPr>
              <a:t>How familiar are you with the COS-KC?</a:t>
            </a:r>
          </a:p>
        </p:txBody>
      </p:sp>
      <p:sp>
        <p:nvSpPr>
          <p:cNvPr id="2" name="Content Placeholder 1">
            <a:extLst>
              <a:ext uri="{FF2B5EF4-FFF2-40B4-BE49-F238E27FC236}">
                <a16:creationId xmlns:a16="http://schemas.microsoft.com/office/drawing/2014/main" id="{43E9CB86-401D-24A8-F72F-A321BA0E73B5}"/>
              </a:ext>
            </a:extLst>
          </p:cNvPr>
          <p:cNvSpPr>
            <a:spLocks noGrp="1"/>
          </p:cNvSpPr>
          <p:nvPr>
            <p:ph idx="1"/>
          </p:nvPr>
        </p:nvSpPr>
        <p:spPr>
          <a:xfrm>
            <a:off x="587829" y="1368358"/>
            <a:ext cx="5508171" cy="4477806"/>
          </a:xfrm>
        </p:spPr>
        <p:txBody>
          <a:bodyPr anchor="ctr"/>
          <a:lstStyle/>
          <a:p>
            <a:pPr marL="457200" indent="-457200">
              <a:spcAft>
                <a:spcPts val="1200"/>
              </a:spcAft>
              <a:buClr>
                <a:srgbClr val="467D32"/>
              </a:buClr>
              <a:buFont typeface="+mj-lt"/>
              <a:buAutoNum type="arabicPeriod"/>
            </a:pPr>
            <a:r>
              <a:rPr lang="en-US"/>
              <a:t>Here to learn!</a:t>
            </a:r>
          </a:p>
          <a:p>
            <a:pPr marL="457200" indent="-457200">
              <a:spcAft>
                <a:spcPts val="1200"/>
              </a:spcAft>
              <a:buClr>
                <a:srgbClr val="467D32"/>
              </a:buClr>
              <a:buFont typeface="+mj-lt"/>
              <a:buAutoNum type="arabicPeriod"/>
            </a:pPr>
            <a:r>
              <a:rPr lang="en-US"/>
              <a:t>Heard about it – need more information.</a:t>
            </a:r>
          </a:p>
          <a:p>
            <a:pPr marL="457200" indent="-457200">
              <a:spcAft>
                <a:spcPts val="1200"/>
              </a:spcAft>
              <a:buClr>
                <a:srgbClr val="467D32"/>
              </a:buClr>
              <a:buFont typeface="+mj-lt"/>
              <a:buAutoNum type="arabicPeriod"/>
            </a:pPr>
            <a:r>
              <a:rPr lang="en-US"/>
              <a:t>Somewhat familiar with it – have been watching for updates.</a:t>
            </a:r>
          </a:p>
          <a:p>
            <a:pPr marL="457200" indent="-457200">
              <a:spcAft>
                <a:spcPts val="1200"/>
              </a:spcAft>
              <a:buClr>
                <a:srgbClr val="467D32"/>
              </a:buClr>
              <a:buFont typeface="+mj-lt"/>
              <a:buAutoNum type="arabicPeriod"/>
            </a:pPr>
            <a:r>
              <a:rPr lang="en-US"/>
              <a:t>Pretty familiar with it.</a:t>
            </a:r>
          </a:p>
        </p:txBody>
      </p:sp>
      <p:pic>
        <p:nvPicPr>
          <p:cNvPr id="6" name="Picture 5" descr="&quot; &quot;">
            <a:extLst>
              <a:ext uri="{FF2B5EF4-FFF2-40B4-BE49-F238E27FC236}">
                <a16:creationId xmlns:a16="http://schemas.microsoft.com/office/drawing/2014/main" id="{4F375665-C53C-74A6-A086-86CF867A11FB}"/>
              </a:ext>
            </a:extLst>
          </p:cNvPr>
          <p:cNvPicPr>
            <a:picLocks noChangeAspect="1"/>
          </p:cNvPicPr>
          <p:nvPr/>
        </p:nvPicPr>
        <p:blipFill rotWithShape="1">
          <a:blip r:embed="rId3"/>
          <a:srcRect r="11473"/>
          <a:stretch/>
        </p:blipFill>
        <p:spPr>
          <a:xfrm>
            <a:off x="6356266" y="1454727"/>
            <a:ext cx="5647619" cy="4257304"/>
          </a:xfrm>
          <a:prstGeom prst="rect">
            <a:avLst/>
          </a:prstGeom>
        </p:spPr>
      </p:pic>
    </p:spTree>
    <p:extLst>
      <p:ext uri="{BB962C8B-B14F-4D97-AF65-F5344CB8AC3E}">
        <p14:creationId xmlns:p14="http://schemas.microsoft.com/office/powerpoint/2010/main" val="2859446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763E3D-6C93-D0E7-8D56-89CABB9681C5}"/>
              </a:ext>
            </a:extLst>
          </p:cNvPr>
          <p:cNvSpPr>
            <a:spLocks noGrp="1"/>
          </p:cNvSpPr>
          <p:nvPr>
            <p:ph type="title"/>
          </p:nvPr>
        </p:nvSpPr>
        <p:spPr/>
        <p:txBody>
          <a:bodyPr/>
          <a:lstStyle/>
          <a:p>
            <a:r>
              <a:rPr lang="en-US" dirty="0"/>
              <a:t>A Little Background on Child Outcomes and COS</a:t>
            </a:r>
          </a:p>
        </p:txBody>
      </p:sp>
      <p:sp>
        <p:nvSpPr>
          <p:cNvPr id="2" name="Content Placeholder 1">
            <a:extLst>
              <a:ext uri="{FF2B5EF4-FFF2-40B4-BE49-F238E27FC236}">
                <a16:creationId xmlns:a16="http://schemas.microsoft.com/office/drawing/2014/main" id="{643D1EB4-333D-3684-9956-A8A5B40735A3}"/>
              </a:ext>
            </a:extLst>
          </p:cNvPr>
          <p:cNvSpPr>
            <a:spLocks noGrp="1"/>
          </p:cNvSpPr>
          <p:nvPr>
            <p:ph idx="1"/>
          </p:nvPr>
        </p:nvSpPr>
        <p:spPr>
          <a:xfrm>
            <a:off x="190500" y="932922"/>
            <a:ext cx="11658600" cy="5124978"/>
          </a:xfrm>
        </p:spPr>
        <p:txBody>
          <a:bodyPr anchor="ctr">
            <a:normAutofit/>
          </a:bodyPr>
          <a:lstStyle/>
          <a:p>
            <a:pPr marL="0" indent="0">
              <a:lnSpc>
                <a:spcPct val="100000"/>
              </a:lnSpc>
              <a:spcAft>
                <a:spcPts val="1200"/>
              </a:spcAft>
              <a:buClr>
                <a:srgbClr val="467D32"/>
              </a:buClr>
              <a:buNone/>
            </a:pPr>
            <a:r>
              <a:rPr lang="en-US" b="1" dirty="0">
                <a:latin typeface="Arial"/>
                <a:cs typeface="Arial"/>
              </a:rPr>
              <a:t>Child outcomes measured in Part C Indicator 3 and Part B 619 Indicator 7:</a:t>
            </a:r>
          </a:p>
          <a:p>
            <a:pPr marL="914400" lvl="1" indent="-457200">
              <a:lnSpc>
                <a:spcPct val="100000"/>
              </a:lnSpc>
              <a:spcAft>
                <a:spcPts val="1200"/>
              </a:spcAft>
              <a:buClr>
                <a:srgbClr val="467D32"/>
              </a:buClr>
              <a:buAutoNum type="alphaUcPeriod"/>
            </a:pPr>
            <a:r>
              <a:rPr lang="en-US" sz="2200" dirty="0">
                <a:latin typeface="Arial"/>
                <a:cs typeface="Arial"/>
              </a:rPr>
              <a:t>Positive Social-Emotional Skills</a:t>
            </a:r>
          </a:p>
          <a:p>
            <a:pPr marL="914400" lvl="1" indent="-457200">
              <a:lnSpc>
                <a:spcPct val="100000"/>
              </a:lnSpc>
              <a:spcAft>
                <a:spcPts val="1200"/>
              </a:spcAft>
              <a:buClr>
                <a:srgbClr val="467D32"/>
              </a:buClr>
              <a:buAutoNum type="alphaUcPeriod"/>
            </a:pPr>
            <a:r>
              <a:rPr lang="en-US" sz="2200" dirty="0">
                <a:latin typeface="Arial"/>
                <a:cs typeface="Arial"/>
              </a:rPr>
              <a:t>Acquisition and Use of Knowledge and Skills</a:t>
            </a:r>
            <a:endParaRPr lang="en-US" sz="2200" dirty="0">
              <a:cs typeface="Arial"/>
            </a:endParaRPr>
          </a:p>
          <a:p>
            <a:pPr marL="914400" lvl="1" indent="-457200">
              <a:lnSpc>
                <a:spcPct val="100000"/>
              </a:lnSpc>
              <a:spcAft>
                <a:spcPts val="1200"/>
              </a:spcAft>
              <a:buClr>
                <a:srgbClr val="467D32"/>
              </a:buClr>
              <a:buAutoNum type="alphaUcPeriod"/>
            </a:pPr>
            <a:r>
              <a:rPr lang="en-US" sz="2200" dirty="0">
                <a:latin typeface="Arial"/>
                <a:cs typeface="Arial"/>
              </a:rPr>
              <a:t>Use of Appropriate Behaviors to Meet Needs</a:t>
            </a:r>
          </a:p>
          <a:p>
            <a:pPr marL="0" indent="0">
              <a:lnSpc>
                <a:spcPct val="100000"/>
              </a:lnSpc>
              <a:spcAft>
                <a:spcPts val="1200"/>
              </a:spcAft>
              <a:buFont typeface="Arial" panose="020B0604020202020204" pitchFamily="34" charset="0"/>
              <a:buNone/>
            </a:pPr>
            <a:r>
              <a:rPr lang="en-US" sz="2400" b="1" dirty="0">
                <a:latin typeface="Arial"/>
                <a:cs typeface="Arial"/>
              </a:rPr>
              <a:t>Child Outcomes Summary (COS) Process</a:t>
            </a:r>
          </a:p>
          <a:p>
            <a:pPr>
              <a:lnSpc>
                <a:spcPct val="100000"/>
              </a:lnSpc>
              <a:spcBef>
                <a:spcPts val="600"/>
              </a:spcBef>
              <a:spcAft>
                <a:spcPts val="600"/>
              </a:spcAft>
            </a:pPr>
            <a:r>
              <a:rPr lang="en-US" sz="2400" dirty="0"/>
              <a:t>A team decision-making process </a:t>
            </a:r>
          </a:p>
          <a:p>
            <a:pPr>
              <a:lnSpc>
                <a:spcPct val="100000"/>
              </a:lnSpc>
              <a:spcBef>
                <a:spcPts val="600"/>
              </a:spcBef>
              <a:spcAft>
                <a:spcPts val="600"/>
              </a:spcAft>
            </a:pPr>
            <a:r>
              <a:rPr lang="en-US" sz="2400" dirty="0"/>
              <a:t>Discussing the child's functioning across settings and situations on three outcomes</a:t>
            </a:r>
          </a:p>
          <a:p>
            <a:pPr>
              <a:lnSpc>
                <a:spcPct val="100000"/>
              </a:lnSpc>
              <a:spcBef>
                <a:spcPts val="600"/>
              </a:spcBef>
              <a:spcAft>
                <a:spcPts val="600"/>
              </a:spcAft>
            </a:pPr>
            <a:r>
              <a:rPr lang="en-US" sz="2400" dirty="0"/>
              <a:t>Use consistent criteria to use all available information and rate a child's functioning relative to age-expected behavior at a specific point in </a:t>
            </a:r>
            <a:r>
              <a:rPr lang="en-US" sz="2400"/>
              <a:t>time.</a:t>
            </a:r>
            <a:endParaRPr lang="en-US" sz="2400" dirty="0"/>
          </a:p>
        </p:txBody>
      </p:sp>
    </p:spTree>
    <p:extLst>
      <p:ext uri="{BB962C8B-B14F-4D97-AF65-F5344CB8AC3E}">
        <p14:creationId xmlns:p14="http://schemas.microsoft.com/office/powerpoint/2010/main" val="4247982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FDE9F-D846-B726-1C7C-489A0F223D52}"/>
              </a:ext>
            </a:extLst>
          </p:cNvPr>
          <p:cNvSpPr>
            <a:spLocks noGrp="1"/>
          </p:cNvSpPr>
          <p:nvPr>
            <p:ph type="title"/>
          </p:nvPr>
        </p:nvSpPr>
        <p:spPr/>
        <p:txBody>
          <a:bodyPr>
            <a:normAutofit fontScale="90000"/>
          </a:bodyPr>
          <a:lstStyle/>
          <a:p>
            <a:r>
              <a:rPr lang="en-US" dirty="0"/>
              <a:t>The Child Outcomes Summary Knowledge Check</a:t>
            </a:r>
            <a:br>
              <a:rPr lang="en-US" dirty="0"/>
            </a:br>
            <a:r>
              <a:rPr lang="en-US" dirty="0"/>
              <a:t>(COS-KC)</a:t>
            </a:r>
          </a:p>
        </p:txBody>
      </p:sp>
      <p:sp>
        <p:nvSpPr>
          <p:cNvPr id="2" name="Content Placeholder 1">
            <a:extLst>
              <a:ext uri="{FF2B5EF4-FFF2-40B4-BE49-F238E27FC236}">
                <a16:creationId xmlns:a16="http://schemas.microsoft.com/office/drawing/2014/main" id="{A1D68C44-CB72-83A6-B6EF-FDEA3FB701B7}"/>
              </a:ext>
            </a:extLst>
          </p:cNvPr>
          <p:cNvSpPr>
            <a:spLocks noGrp="1"/>
          </p:cNvSpPr>
          <p:nvPr>
            <p:ph idx="1"/>
          </p:nvPr>
        </p:nvSpPr>
        <p:spPr>
          <a:xfrm>
            <a:off x="707063" y="1126052"/>
            <a:ext cx="9566264" cy="4760397"/>
          </a:xfrm>
        </p:spPr>
        <p:txBody>
          <a:bodyPr anchor="ctr">
            <a:normAutofit fontScale="77500" lnSpcReduction="20000"/>
          </a:bodyPr>
          <a:lstStyle/>
          <a:p>
            <a:pPr>
              <a:spcAft>
                <a:spcPts val="1200"/>
              </a:spcAft>
            </a:pPr>
            <a:r>
              <a:rPr lang="en-US" b="1" dirty="0"/>
              <a:t>Why:</a:t>
            </a:r>
            <a:r>
              <a:rPr lang="en-US" dirty="0"/>
              <a:t> It provides a way for states and local programs to know whether practitioners have the basic knowledge they need to participate effectively in the COS process.  This is critical for quality COS implementation and gathering high quality data.</a:t>
            </a:r>
          </a:p>
          <a:p>
            <a:pPr>
              <a:spcAft>
                <a:spcPts val="1200"/>
              </a:spcAft>
            </a:pPr>
            <a:r>
              <a:rPr lang="en-US" b="1" dirty="0"/>
              <a:t>What:</a:t>
            </a:r>
            <a:r>
              <a:rPr lang="en-US" dirty="0"/>
              <a:t> It’s a free, open-book, 30 multiple-choice question assessment about the COS process. Takes 45 minutes to 1 hour.</a:t>
            </a:r>
          </a:p>
          <a:p>
            <a:pPr lvl="1">
              <a:spcAft>
                <a:spcPts val="1200"/>
              </a:spcAft>
            </a:pPr>
            <a:r>
              <a:rPr lang="en-US" b="1" i="1" dirty="0"/>
              <a:t>Assessment items may not be shared.</a:t>
            </a:r>
          </a:p>
          <a:p>
            <a:pPr>
              <a:spcAft>
                <a:spcPts val="1200"/>
              </a:spcAft>
            </a:pPr>
            <a:r>
              <a:rPr lang="en-US" b="1">
                <a:latin typeface="Arial"/>
                <a:cs typeface="Arial"/>
              </a:rPr>
              <a:t>Where:</a:t>
            </a:r>
            <a:r>
              <a:rPr lang="en-US">
                <a:latin typeface="Arial"/>
                <a:cs typeface="Arial"/>
              </a:rPr>
              <a:t> </a:t>
            </a:r>
          </a:p>
          <a:p>
            <a:pPr lvl="1">
              <a:spcAft>
                <a:spcPts val="1200"/>
              </a:spcAft>
            </a:pPr>
            <a:r>
              <a:rPr lang="en-US">
                <a:latin typeface="Arial"/>
                <a:cs typeface="Arial"/>
              </a:rPr>
              <a:t>Information is available at </a:t>
            </a:r>
            <a:r>
              <a:rPr lang="en-US">
                <a:latin typeface="Arial"/>
                <a:cs typeface="Arial"/>
                <a:hlinkClick r:id="rId3" tooltip="Child Outcomes Summary Knowledge Check (COS-KC)"/>
              </a:rPr>
              <a:t>https://dasycenter.org/cos-kc/</a:t>
            </a:r>
            <a:r>
              <a:rPr lang="en-US">
                <a:latin typeface="Arial"/>
                <a:cs typeface="Arial"/>
              </a:rPr>
              <a:t> </a:t>
            </a:r>
            <a:endParaRPr lang="en-US"/>
          </a:p>
          <a:p>
            <a:pPr lvl="1">
              <a:spcAft>
                <a:spcPts val="1200"/>
              </a:spcAft>
            </a:pPr>
            <a:r>
              <a:rPr lang="en-US">
                <a:latin typeface="Arial"/>
                <a:cs typeface="Arial"/>
              </a:rPr>
              <a:t>The tool is online at </a:t>
            </a:r>
            <a:r>
              <a:rPr lang="en-US">
                <a:latin typeface="Arial"/>
                <a:cs typeface="Arial"/>
                <a:hlinkClick r:id="rId4" tooltip="Child Outcomes Summary Knowledge Check (COS-KC) Online Tool"/>
              </a:rPr>
              <a:t>https://coskc.dasyonline.org/</a:t>
            </a:r>
            <a:r>
              <a:rPr lang="en-US">
                <a:latin typeface="Arial"/>
                <a:cs typeface="Arial"/>
              </a:rPr>
              <a:t>.</a:t>
            </a:r>
            <a:endParaRPr lang="en-US"/>
          </a:p>
          <a:p>
            <a:pPr>
              <a:spcAft>
                <a:spcPts val="1200"/>
              </a:spcAft>
            </a:pPr>
            <a:r>
              <a:rPr lang="en-US" dirty="0"/>
              <a:t>Tool was developed and items were validated in a field test with strong results.</a:t>
            </a:r>
          </a:p>
        </p:txBody>
      </p:sp>
      <p:pic>
        <p:nvPicPr>
          <p:cNvPr id="7" name="Graphic 6" descr="&quot; &quot;">
            <a:extLst>
              <a:ext uri="{FF2B5EF4-FFF2-40B4-BE49-F238E27FC236}">
                <a16:creationId xmlns:a16="http://schemas.microsoft.com/office/drawing/2014/main" id="{F25FE44B-30E1-FE39-EDAB-C12C51D754F2}"/>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50051" y="1033217"/>
            <a:ext cx="1624706" cy="1624706"/>
          </a:xfrm>
          <a:prstGeom prst="rect">
            <a:avLst/>
          </a:prstGeom>
        </p:spPr>
      </p:pic>
      <p:pic>
        <p:nvPicPr>
          <p:cNvPr id="5" name="Graphic 4" descr="&quot; &quot;">
            <a:extLst>
              <a:ext uri="{FF2B5EF4-FFF2-40B4-BE49-F238E27FC236}">
                <a16:creationId xmlns:a16="http://schemas.microsoft.com/office/drawing/2014/main" id="{D2A91B84-965B-9578-1AC1-50D08C8E7F6A}"/>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60142" y="2988908"/>
            <a:ext cx="1088029" cy="1088029"/>
          </a:xfrm>
          <a:prstGeom prst="rect">
            <a:avLst/>
          </a:prstGeom>
        </p:spPr>
      </p:pic>
      <p:pic>
        <p:nvPicPr>
          <p:cNvPr id="11" name="Graphic 10" descr="&quot; &quot;">
            <a:extLst>
              <a:ext uri="{FF2B5EF4-FFF2-40B4-BE49-F238E27FC236}">
                <a16:creationId xmlns:a16="http://schemas.microsoft.com/office/drawing/2014/main" id="{DE3B514D-F65A-C243-14D5-1DC394C64D4A}"/>
              </a:ext>
              <a:ext uri="{C183D7F6-B498-43B3-948B-1728B52AA6E4}">
                <adec:decorative xmlns:adec="http://schemas.microsoft.com/office/drawing/2017/decorative" val="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46956" y="4232259"/>
            <a:ext cx="914400" cy="914400"/>
          </a:xfrm>
          <a:prstGeom prst="rect">
            <a:avLst/>
          </a:prstGeom>
        </p:spPr>
      </p:pic>
      <p:pic>
        <p:nvPicPr>
          <p:cNvPr id="9" name="Graphic 8" descr="&quot; &quot;">
            <a:extLst>
              <a:ext uri="{FF2B5EF4-FFF2-40B4-BE49-F238E27FC236}">
                <a16:creationId xmlns:a16="http://schemas.microsoft.com/office/drawing/2014/main" id="{8A4ECE0A-03E2-780A-7F90-D6F3561B33C1}"/>
              </a:ext>
              <a:ext uri="{C183D7F6-B498-43B3-948B-1728B52AA6E4}">
                <adec:decorative xmlns:adec="http://schemas.microsoft.com/office/drawing/2017/decorative" val="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533771" y="5146659"/>
            <a:ext cx="914400" cy="914400"/>
          </a:xfrm>
          <a:prstGeom prst="rect">
            <a:avLst/>
          </a:prstGeom>
        </p:spPr>
      </p:pic>
    </p:spTree>
    <p:extLst>
      <p:ext uri="{BB962C8B-B14F-4D97-AF65-F5344CB8AC3E}">
        <p14:creationId xmlns:p14="http://schemas.microsoft.com/office/powerpoint/2010/main" val="124156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5556DD-35F7-90CF-43DD-1107E602BB0B}"/>
              </a:ext>
            </a:extLst>
          </p:cNvPr>
          <p:cNvSpPr>
            <a:spLocks noGrp="1"/>
          </p:cNvSpPr>
          <p:nvPr>
            <p:ph type="title"/>
          </p:nvPr>
        </p:nvSpPr>
        <p:spPr/>
        <p:txBody>
          <a:bodyPr/>
          <a:lstStyle/>
          <a:p>
            <a:r>
              <a:rPr lang="en-US" dirty="0"/>
              <a:t>Features of the COS-KC Assessment</a:t>
            </a:r>
          </a:p>
        </p:txBody>
      </p:sp>
      <p:sp>
        <p:nvSpPr>
          <p:cNvPr id="2" name="Content Placeholder 1">
            <a:extLst>
              <a:ext uri="{FF2B5EF4-FFF2-40B4-BE49-F238E27FC236}">
                <a16:creationId xmlns:a16="http://schemas.microsoft.com/office/drawing/2014/main" id="{5077B165-5CD1-90CF-99B2-AD047F77071D}"/>
              </a:ext>
            </a:extLst>
          </p:cNvPr>
          <p:cNvSpPr>
            <a:spLocks noGrp="1"/>
          </p:cNvSpPr>
          <p:nvPr>
            <p:ph idx="1"/>
          </p:nvPr>
        </p:nvSpPr>
        <p:spPr>
          <a:xfrm>
            <a:off x="6209517" y="1190096"/>
            <a:ext cx="5383769" cy="4477806"/>
          </a:xfrm>
        </p:spPr>
        <p:txBody>
          <a:bodyPr/>
          <a:lstStyle/>
          <a:p>
            <a:r>
              <a:rPr lang="en-US">
                <a:latin typeface="Arial"/>
                <a:cs typeface="Arial"/>
              </a:rPr>
              <a:t>Six versions with 30 items each</a:t>
            </a:r>
          </a:p>
          <a:p>
            <a:pPr lvl="1"/>
            <a:r>
              <a:rPr lang="en-US">
                <a:latin typeface="Arial"/>
                <a:cs typeface="Arial"/>
              </a:rPr>
              <a:t>Three versions for Birth–3</a:t>
            </a:r>
          </a:p>
          <a:p>
            <a:pPr lvl="1"/>
            <a:r>
              <a:rPr lang="en-US">
                <a:latin typeface="Arial"/>
                <a:cs typeface="Arial"/>
              </a:rPr>
              <a:t>Three versions for 3–5</a:t>
            </a:r>
          </a:p>
          <a:p>
            <a:r>
              <a:rPr lang="en-US">
                <a:latin typeface="Arial"/>
                <a:cs typeface="Arial"/>
              </a:rPr>
              <a:t>Assessment is pass/fail </a:t>
            </a:r>
          </a:p>
          <a:p>
            <a:r>
              <a:rPr lang="en-US">
                <a:latin typeface="Arial"/>
                <a:cs typeface="Arial"/>
              </a:rPr>
              <a:t>Certificate upon passing </a:t>
            </a:r>
          </a:p>
          <a:p>
            <a:r>
              <a:rPr lang="en-US">
                <a:latin typeface="Arial"/>
                <a:cs typeface="Arial"/>
              </a:rPr>
              <a:t>Option to retake after 24 hours</a:t>
            </a:r>
          </a:p>
          <a:p>
            <a:pPr lvl="1"/>
            <a:r>
              <a:rPr lang="en-US">
                <a:latin typeface="Arial"/>
                <a:cs typeface="Arial"/>
              </a:rPr>
              <a:t>Different version of the form when retaking</a:t>
            </a:r>
          </a:p>
        </p:txBody>
      </p:sp>
      <p:pic>
        <p:nvPicPr>
          <p:cNvPr id="4" name="Picture 3" descr="Picture of the login screen for The Child Outcomes Summary Knowledge Check (COS-KC) assessment tool https://coskc.dasyonline.org/#!/login.">
            <a:extLst>
              <a:ext uri="{FF2B5EF4-FFF2-40B4-BE49-F238E27FC236}">
                <a16:creationId xmlns:a16="http://schemas.microsoft.com/office/drawing/2014/main" id="{E59E71B5-383D-03F4-80D0-17B8E731462F}"/>
              </a:ext>
            </a:extLst>
          </p:cNvPr>
          <p:cNvPicPr>
            <a:picLocks noChangeAspect="1"/>
          </p:cNvPicPr>
          <p:nvPr/>
        </p:nvPicPr>
        <p:blipFill>
          <a:blip r:embed="rId3"/>
          <a:stretch>
            <a:fillRect/>
          </a:stretch>
        </p:blipFill>
        <p:spPr>
          <a:xfrm>
            <a:off x="598714" y="1190096"/>
            <a:ext cx="4687661" cy="461543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68661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66BB6E-9874-9013-6206-73A79DF63642}"/>
              </a:ext>
            </a:extLst>
          </p:cNvPr>
          <p:cNvSpPr>
            <a:spLocks noGrp="1"/>
          </p:cNvSpPr>
          <p:nvPr>
            <p:ph type="title"/>
          </p:nvPr>
        </p:nvSpPr>
        <p:spPr/>
        <p:txBody>
          <a:bodyPr/>
          <a:lstStyle/>
          <a:p>
            <a:r>
              <a:rPr lang="en-US" dirty="0"/>
              <a:t>The COS-KC Is Open-Book</a:t>
            </a:r>
          </a:p>
        </p:txBody>
      </p:sp>
      <p:sp>
        <p:nvSpPr>
          <p:cNvPr id="2" name="Content Placeholder 1">
            <a:extLst>
              <a:ext uri="{FF2B5EF4-FFF2-40B4-BE49-F238E27FC236}">
                <a16:creationId xmlns:a16="http://schemas.microsoft.com/office/drawing/2014/main" id="{5A6619C5-1E7D-B535-D3FE-04B9EBAE9A70}"/>
              </a:ext>
            </a:extLst>
          </p:cNvPr>
          <p:cNvSpPr>
            <a:spLocks noGrp="1"/>
          </p:cNvSpPr>
          <p:nvPr>
            <p:ph idx="1"/>
          </p:nvPr>
        </p:nvSpPr>
        <p:spPr>
          <a:xfrm>
            <a:off x="475885" y="813335"/>
            <a:ext cx="11005457" cy="4477806"/>
          </a:xfrm>
        </p:spPr>
        <p:txBody>
          <a:bodyPr/>
          <a:lstStyle/>
          <a:p>
            <a:r>
              <a:rPr lang="en-US"/>
              <a:t>Users are encouraged to use resources during assessment</a:t>
            </a:r>
          </a:p>
          <a:p>
            <a:r>
              <a:rPr lang="en-US"/>
              <a:t>No time limit</a:t>
            </a:r>
          </a:p>
        </p:txBody>
      </p:sp>
      <p:pic>
        <p:nvPicPr>
          <p:cNvPr id="10" name="Picture 9" descr="Screenshot of the Child Outcomes Summary Process Quick Reference Guide resource (https://ectacenter.org/~pdfs/eco/cos-quick-reference-guide.pdf).">
            <a:extLst>
              <a:ext uri="{FF2B5EF4-FFF2-40B4-BE49-F238E27FC236}">
                <a16:creationId xmlns:a16="http://schemas.microsoft.com/office/drawing/2014/main" id="{9B642ABB-BD5B-9520-307A-16E7E996D340}"/>
              </a:ext>
            </a:extLst>
          </p:cNvPr>
          <p:cNvPicPr>
            <a:picLocks noChangeAspect="1"/>
          </p:cNvPicPr>
          <p:nvPr/>
        </p:nvPicPr>
        <p:blipFill>
          <a:blip r:embed="rId3"/>
          <a:stretch>
            <a:fillRect/>
          </a:stretch>
        </p:blipFill>
        <p:spPr>
          <a:xfrm rot="20619692">
            <a:off x="921640" y="1985506"/>
            <a:ext cx="3218339" cy="3631126"/>
          </a:xfrm>
          <a:prstGeom prst="rect">
            <a:avLst/>
          </a:prstGeom>
          <a:ln>
            <a:solidFill>
              <a:schemeClr val="tx1"/>
            </a:solidFill>
          </a:ln>
        </p:spPr>
      </p:pic>
      <p:pic>
        <p:nvPicPr>
          <p:cNvPr id="6" name="Picture 5" descr="Screenshot of the Decision Tree for Child Outcomes Summary Rating Discussions resource (https://ectacenter.org/eco/assets/pdfs/decision_tree.pdf).">
            <a:extLst>
              <a:ext uri="{FF2B5EF4-FFF2-40B4-BE49-F238E27FC236}">
                <a16:creationId xmlns:a16="http://schemas.microsoft.com/office/drawing/2014/main" id="{A9A68DDF-F2D1-1BAB-B4E8-B1FFB706FE2A}"/>
              </a:ext>
            </a:extLst>
          </p:cNvPr>
          <p:cNvPicPr>
            <a:picLocks noChangeAspect="1"/>
          </p:cNvPicPr>
          <p:nvPr/>
        </p:nvPicPr>
        <p:blipFill>
          <a:blip r:embed="rId4"/>
          <a:stretch>
            <a:fillRect/>
          </a:stretch>
        </p:blipFill>
        <p:spPr>
          <a:xfrm>
            <a:off x="4392877" y="1702308"/>
            <a:ext cx="3955256" cy="2699860"/>
          </a:xfrm>
          <a:prstGeom prst="rect">
            <a:avLst/>
          </a:prstGeom>
        </p:spPr>
      </p:pic>
      <p:pic>
        <p:nvPicPr>
          <p:cNvPr id="4" name="Google Shape;459;p62" descr="Screenshot of the Breadth of the Three Child Outcomes resource (https://ectacenter.org/~pdfs/eco/three-child-outcomes-breadth.pdf)">
            <a:extLst>
              <a:ext uri="{FF2B5EF4-FFF2-40B4-BE49-F238E27FC236}">
                <a16:creationId xmlns:a16="http://schemas.microsoft.com/office/drawing/2014/main" id="{8729BBB4-B4B7-630B-B794-23F9D077B02B}"/>
              </a:ext>
            </a:extLst>
          </p:cNvPr>
          <p:cNvPicPr preferRelativeResize="0"/>
          <p:nvPr/>
        </p:nvPicPr>
        <p:blipFill>
          <a:blip r:embed="rId5">
            <a:alphaModFix/>
          </a:blip>
          <a:stretch>
            <a:fillRect/>
          </a:stretch>
        </p:blipFill>
        <p:spPr>
          <a:xfrm rot="461576">
            <a:off x="8586970" y="1769396"/>
            <a:ext cx="3280756" cy="3788929"/>
          </a:xfrm>
          <a:prstGeom prst="rect">
            <a:avLst/>
          </a:prstGeom>
          <a:noFill/>
          <a:ln w="9525" cap="flat" cmpd="sng">
            <a:solidFill>
              <a:schemeClr val="accent5"/>
            </a:solidFill>
            <a:prstDash val="solid"/>
            <a:round/>
            <a:headEnd type="none" w="sm" len="sm"/>
            <a:tailEnd type="none" w="sm" len="sm"/>
          </a:ln>
        </p:spPr>
      </p:pic>
      <p:sp>
        <p:nvSpPr>
          <p:cNvPr id="12" name="TextBox 11">
            <a:extLst>
              <a:ext uri="{FF2B5EF4-FFF2-40B4-BE49-F238E27FC236}">
                <a16:creationId xmlns:a16="http://schemas.microsoft.com/office/drawing/2014/main" id="{58EA42E1-73BA-D99B-EF29-8CB8D0765D66}"/>
              </a:ext>
            </a:extLst>
          </p:cNvPr>
          <p:cNvSpPr txBox="1"/>
          <p:nvPr/>
        </p:nvSpPr>
        <p:spPr>
          <a:xfrm>
            <a:off x="3063381" y="5934670"/>
            <a:ext cx="8134888" cy="923330"/>
          </a:xfrm>
          <a:prstGeom prst="rect">
            <a:avLst/>
          </a:prstGeom>
          <a:noFill/>
        </p:spPr>
        <p:txBody>
          <a:bodyPr wrap="square">
            <a:spAutoFit/>
          </a:bodyPr>
          <a:lstStyle/>
          <a:p>
            <a:r>
              <a:rPr lang="en-US" dirty="0">
                <a:hlinkClick r:id="rId6" tooltip="Child Outcomes Summary (COS) Process Quick Reference Guide"/>
              </a:rPr>
              <a:t>https://ectacenter.org/~pdfs/eco/cos-quick-reference-guide.pdf</a:t>
            </a:r>
            <a:endParaRPr lang="en-US" dirty="0"/>
          </a:p>
          <a:p>
            <a:r>
              <a:rPr lang="en-US" dirty="0">
                <a:hlinkClick r:id="rId7" tooltip="Resources for More Information about the Child Outcomes Summary (COS) Process"/>
              </a:rPr>
              <a:t>https://ectacenter.org/~pdfs/eco/cos-resources.pdf</a:t>
            </a:r>
            <a:r>
              <a:rPr lang="en-US" dirty="0"/>
              <a:t>  (resource links by topic)</a:t>
            </a:r>
          </a:p>
          <a:p>
            <a:endParaRPr lang="en-US" dirty="0"/>
          </a:p>
        </p:txBody>
      </p:sp>
    </p:spTree>
    <p:extLst>
      <p:ext uri="{BB962C8B-B14F-4D97-AF65-F5344CB8AC3E}">
        <p14:creationId xmlns:p14="http://schemas.microsoft.com/office/powerpoint/2010/main" val="2778500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FAAA4C-F629-FEE4-8BEC-DCE7A8DA8000}"/>
              </a:ext>
            </a:extLst>
          </p:cNvPr>
          <p:cNvSpPr>
            <a:spLocks noGrp="1"/>
          </p:cNvSpPr>
          <p:nvPr>
            <p:ph type="title"/>
          </p:nvPr>
        </p:nvSpPr>
        <p:spPr/>
        <p:txBody>
          <a:bodyPr>
            <a:normAutofit/>
          </a:bodyPr>
          <a:lstStyle/>
          <a:p>
            <a:r>
              <a:rPr lang="en-US" dirty="0"/>
              <a:t>What does the COS-KC cover?</a:t>
            </a:r>
            <a:br>
              <a:rPr lang="en-US" dirty="0"/>
            </a:br>
            <a:r>
              <a:rPr lang="en-US" sz="2700" dirty="0"/>
              <a:t>(Content is aligned with the national COS Process Module)</a:t>
            </a:r>
          </a:p>
        </p:txBody>
      </p:sp>
      <p:sp>
        <p:nvSpPr>
          <p:cNvPr id="2" name="Content Placeholder 1">
            <a:extLst>
              <a:ext uri="{FF2B5EF4-FFF2-40B4-BE49-F238E27FC236}">
                <a16:creationId xmlns:a16="http://schemas.microsoft.com/office/drawing/2014/main" id="{894D836E-4277-AE80-4713-D6D0BD5D0F49}"/>
              </a:ext>
            </a:extLst>
          </p:cNvPr>
          <p:cNvSpPr>
            <a:spLocks noGrp="1"/>
          </p:cNvSpPr>
          <p:nvPr>
            <p:ph idx="1"/>
          </p:nvPr>
        </p:nvSpPr>
        <p:spPr>
          <a:xfrm>
            <a:off x="587830" y="1368358"/>
            <a:ext cx="5908664" cy="4477806"/>
          </a:xfrm>
        </p:spPr>
        <p:txBody>
          <a:bodyPr>
            <a:normAutofit lnSpcReduction="10000"/>
          </a:bodyPr>
          <a:lstStyle/>
          <a:p>
            <a:r>
              <a:rPr lang="en-US"/>
              <a:t>The three child outcomes and why they are measured </a:t>
            </a:r>
          </a:p>
          <a:p>
            <a:r>
              <a:rPr lang="en-US"/>
              <a:t>Functionality of skills and how they relate to the three child outcomes</a:t>
            </a:r>
          </a:p>
          <a:p>
            <a:r>
              <a:rPr lang="en-US"/>
              <a:t>COS teaming</a:t>
            </a:r>
          </a:p>
          <a:p>
            <a:r>
              <a:rPr lang="en-US"/>
              <a:t>The 1–7 COS rating scale</a:t>
            </a:r>
          </a:p>
          <a:p>
            <a:r>
              <a:rPr lang="en-US"/>
              <a:t>Age anchoring (AE, IF, and F)</a:t>
            </a:r>
          </a:p>
          <a:p>
            <a:r>
              <a:rPr lang="en-US"/>
              <a:t>Special considerations</a:t>
            </a:r>
          </a:p>
          <a:p>
            <a:r>
              <a:rPr lang="en-US"/>
              <a:t>Evidence/documentation</a:t>
            </a:r>
          </a:p>
        </p:txBody>
      </p:sp>
      <p:pic>
        <p:nvPicPr>
          <p:cNvPr id="4" name="Picture 3" descr="&quot; &quot;">
            <a:extLst>
              <a:ext uri="{FF2B5EF4-FFF2-40B4-BE49-F238E27FC236}">
                <a16:creationId xmlns:a16="http://schemas.microsoft.com/office/drawing/2014/main" id="{D048AEEC-C1A4-9A63-CA88-19C783346B77}"/>
              </a:ext>
            </a:extLst>
          </p:cNvPr>
          <p:cNvPicPr>
            <a:picLocks noChangeAspect="1"/>
          </p:cNvPicPr>
          <p:nvPr/>
        </p:nvPicPr>
        <p:blipFill rotWithShape="1">
          <a:blip r:embed="rId3"/>
          <a:srcRect r="14632"/>
          <a:stretch/>
        </p:blipFill>
        <p:spPr>
          <a:xfrm>
            <a:off x="6650950" y="1558845"/>
            <a:ext cx="5023087" cy="4261322"/>
          </a:xfrm>
          <a:prstGeom prst="rect">
            <a:avLst/>
          </a:prstGeom>
        </p:spPr>
      </p:pic>
    </p:spTree>
    <p:extLst>
      <p:ext uri="{BB962C8B-B14F-4D97-AF65-F5344CB8AC3E}">
        <p14:creationId xmlns:p14="http://schemas.microsoft.com/office/powerpoint/2010/main" val="4134034811"/>
      </p:ext>
    </p:extLst>
  </p:cSld>
  <p:clrMapOvr>
    <a:masterClrMapping/>
  </p:clrMapOvr>
</p:sld>
</file>

<file path=ppt/theme/theme1.xml><?xml version="1.0" encoding="utf-8"?>
<a:theme xmlns:a="http://schemas.openxmlformats.org/drawingml/2006/main" name="Gallery">
  <a:themeElements>
    <a:clrScheme name="ECTA-DaSy">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BFF"/>
      </a:hlink>
      <a:folHlink>
        <a:srgbClr val="007B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4B50AABF06BE4CBBFF59A49BCDF035" ma:contentTypeVersion="5" ma:contentTypeDescription="Create a new document." ma:contentTypeScope="" ma:versionID="34c3172e7dd7a9f8d857d77644945bd0">
  <xsd:schema xmlns:xsd="http://www.w3.org/2001/XMLSchema" xmlns:xs="http://www.w3.org/2001/XMLSchema" xmlns:p="http://schemas.microsoft.com/office/2006/metadata/properties" xmlns:ns2="86f266fc-1f42-4318-b750-a4ced78a36d1" targetNamespace="http://schemas.microsoft.com/office/2006/metadata/properties" ma:root="true" ma:fieldsID="5a2837e571493f26cd718a19f79f64bf" ns2:_="">
    <xsd:import namespace="86f266fc-1f42-4318-b750-a4ced78a36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266fc-1f42-4318-b750-a4ced78a36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CEDFB18-B309-4C57-A094-79E719906607}">
  <ds:schemaRefs>
    <ds:schemaRef ds:uri="http://schemas.microsoft.com/sharepoint/v3/contenttype/forms"/>
  </ds:schemaRefs>
</ds:datastoreItem>
</file>

<file path=customXml/itemProps2.xml><?xml version="1.0" encoding="utf-8"?>
<ds:datastoreItem xmlns:ds="http://schemas.openxmlformats.org/officeDocument/2006/customXml" ds:itemID="{4ED59FCE-22DB-4C4D-9E39-6F2F925AC3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f266fc-1f42-4318-b750-a4ced78a36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97BB4A-2583-418C-B318-B2081ED201AE}">
  <ds:schemaRefs>
    <ds:schemaRef ds:uri="http://schemas.microsoft.com/office/2006/metadata/properties"/>
    <ds:schemaRef ds:uri="http://purl.org/dc/dcmitype/"/>
    <ds:schemaRef ds:uri="http://schemas.microsoft.com/office/2006/documentManagement/types"/>
    <ds:schemaRef ds:uri="http://purl.org/dc/elements/1.1/"/>
    <ds:schemaRef ds:uri="86f266fc-1f42-4318-b750-a4ced78a36d1"/>
    <ds:schemaRef ds:uri="http://schemas.microsoft.com/office/infopath/2007/PartnerControl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ecta2-template-v1</Template>
  <TotalTime>3022</TotalTime>
  <Words>1608</Words>
  <Application>Microsoft Office PowerPoint</Application>
  <PresentationFormat>Widescreen</PresentationFormat>
  <Paragraphs>180</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Tahoma</vt:lpstr>
      <vt:lpstr>Gallery</vt:lpstr>
      <vt:lpstr>Improving Data Quality Using the Child Outcomes Summary Knowledge Check (COS-KC)</vt:lpstr>
      <vt:lpstr>Intended Outcomes</vt:lpstr>
      <vt:lpstr>Show of Hands: Who is in the room?</vt:lpstr>
      <vt:lpstr>Show of Hands:  How familiar are you with the COS-KC?</vt:lpstr>
      <vt:lpstr>A Little Background on Child Outcomes and COS</vt:lpstr>
      <vt:lpstr>The Child Outcomes Summary Knowledge Check (COS-KC)</vt:lpstr>
      <vt:lpstr>Features of the COS-KC Assessment</vt:lpstr>
      <vt:lpstr>The COS-KC Is Open-Book</vt:lpstr>
      <vt:lpstr>What does the COS-KC cover? (Content is aligned with the national COS Process Module)</vt:lpstr>
      <vt:lpstr>COS-KC Reports</vt:lpstr>
      <vt:lpstr>Special Thanks to COS-KC Early Adopter States!</vt:lpstr>
      <vt:lpstr>State Experiences with the COS-KC</vt:lpstr>
      <vt:lpstr>How States Are Using the COS-KC</vt:lpstr>
      <vt:lpstr>Wisconsin’s COS-KC Story: Michelle Ogorek</vt:lpstr>
      <vt:lpstr>Alabama’s COS-KC Story: Brandi Brown</vt:lpstr>
      <vt:lpstr>Q&amp;A </vt:lpstr>
      <vt:lpstr>Panel Discussion Questions</vt:lpstr>
      <vt:lpstr>Interested in Learning More or Using the COS-KC?</vt:lpstr>
      <vt:lpstr>For More Information</vt:lpstr>
      <vt:lpstr>Find out more at dasycenter.org and ectacenter.org</vt:lpstr>
    </vt:vector>
  </TitlesOfParts>
  <Company>SRI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Data Quality Using the Child Outcomes Summary Knowledge Check (COS-KC)</dc:title>
  <dc:creator>Mary Lee Porterfield, Lauren Barton, Brandi Brown, Michelle Ogorek</dc:creator>
  <cp:lastModifiedBy>Roxanne Jones</cp:lastModifiedBy>
  <cp:revision>32</cp:revision>
  <dcterms:created xsi:type="dcterms:W3CDTF">2017-11-28T16:39:02Z</dcterms:created>
  <dcterms:modified xsi:type="dcterms:W3CDTF">2024-01-26T20:49:07Z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0x010100DF4B50AABF06BE4CBBFF59A49BCDF035</vt:lpwstr>
  </property>
  <property fmtid="{D5CDD505-2E9C-101B-9397-08002B2CF9AE}" pid="3" name="Language">
    <vt:lpwstr>English</vt:lpwstr>
  </property>
  <property fmtid="{D5CDD505-2E9C-101B-9397-08002B2CF9AE}" pid="4" name="Status">
    <vt:lpwstr>Final</vt:lpwstr>
  </property>
</Properties>
</file>