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958" r:id="rId5"/>
    <p:sldId id="268" r:id="rId6"/>
    <p:sldId id="959" r:id="rId7"/>
    <p:sldId id="953" r:id="rId8"/>
    <p:sldId id="954" r:id="rId9"/>
    <p:sldId id="286" r:id="rId10"/>
    <p:sldId id="259" r:id="rId11"/>
    <p:sldId id="940" r:id="rId12"/>
    <p:sldId id="951" r:id="rId13"/>
    <p:sldId id="952" r:id="rId14"/>
    <p:sldId id="942" r:id="rId15"/>
    <p:sldId id="955" r:id="rId16"/>
    <p:sldId id="949" r:id="rId17"/>
    <p:sldId id="287" r:id="rId18"/>
    <p:sldId id="288" r:id="rId19"/>
    <p:sldId id="905" r:id="rId20"/>
    <p:sldId id="947" r:id="rId21"/>
    <p:sldId id="948" r:id="rId22"/>
    <p:sldId id="906" r:id="rId23"/>
    <p:sldId id="907" r:id="rId24"/>
    <p:sldId id="289" r:id="rId25"/>
    <p:sldId id="290" r:id="rId26"/>
    <p:sldId id="291" r:id="rId27"/>
    <p:sldId id="292" r:id="rId28"/>
    <p:sldId id="293" r:id="rId29"/>
    <p:sldId id="946" r:id="rId30"/>
    <p:sldId id="590" r:id="rId31"/>
    <p:sldId id="908" r:id="rId32"/>
    <p:sldId id="911" r:id="rId33"/>
    <p:sldId id="909" r:id="rId34"/>
    <p:sldId id="945" r:id="rId35"/>
    <p:sldId id="915" r:id="rId36"/>
    <p:sldId id="892" r:id="rId37"/>
    <p:sldId id="950" r:id="rId38"/>
    <p:sldId id="957" r:id="rId39"/>
    <p:sldId id="938" r:id="rId40"/>
    <p:sldId id="960" r:id="rId41"/>
    <p:sldId id="935" r:id="rId42"/>
    <p:sldId id="2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5ED841-C86F-DA8D-2F45-5E4308D6A311}" name="Ross Lemke" initials="RL" userId="S::rlemke@aemcorp.com::8f7693b6-3496-42ec-87ca-5befb57dc8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6A9B9-F109-457F-B7B0-0B5B6E7FB96C}" v="2" dt="2023-11-14T17:01:42.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8" autoAdjust="0"/>
    <p:restoredTop sz="86364" autoAdjust="0"/>
  </p:normalViewPr>
  <p:slideViewPr>
    <p:cSldViewPr snapToGrid="0" snapToObjects="1">
      <p:cViewPr varScale="1">
        <p:scale>
          <a:sx n="83" d="100"/>
          <a:sy n="83" d="100"/>
        </p:scale>
        <p:origin x="132" y="66"/>
      </p:cViewPr>
      <p:guideLst/>
    </p:cSldViewPr>
  </p:slideViewPr>
  <p:outlineViewPr>
    <p:cViewPr>
      <p:scale>
        <a:sx n="33" d="100"/>
        <a:sy n="33" d="100"/>
      </p:scale>
      <p:origin x="0" y="-25074"/>
    </p:cViewPr>
  </p:outlineViewPr>
  <p:notesTextViewPr>
    <p:cViewPr>
      <p:scale>
        <a:sx n="1" d="1"/>
        <a:sy n="1" d="1"/>
      </p:scale>
      <p:origin x="0" y="0"/>
    </p:cViewPr>
  </p:notesTextViewPr>
  <p:sorterViewPr>
    <p:cViewPr>
      <p:scale>
        <a:sx n="80" d="100"/>
        <a:sy n="80" d="100"/>
      </p:scale>
      <p:origin x="0" y="-7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Roberts" userId="e009c79c-4612-4372-b2c9-e803c8926a39" providerId="ADAL" clId="{CE2BD82C-F73D-40E1-9C78-492C0AC7E684}"/>
    <pc:docChg chg="custSel modSld">
      <pc:chgData name="Katie Roberts" userId="e009c79c-4612-4372-b2c9-e803c8926a39" providerId="ADAL" clId="{CE2BD82C-F73D-40E1-9C78-492C0AC7E684}" dt="2023-11-08T21:42:40.638" v="94" actId="20577"/>
      <pc:docMkLst>
        <pc:docMk/>
      </pc:docMkLst>
      <pc:sldChg chg="modSp mod">
        <pc:chgData name="Katie Roberts" userId="e009c79c-4612-4372-b2c9-e803c8926a39" providerId="ADAL" clId="{CE2BD82C-F73D-40E1-9C78-492C0AC7E684}" dt="2023-11-08T21:42:40.638" v="94" actId="20577"/>
        <pc:sldMkLst>
          <pc:docMk/>
          <pc:sldMk cId="3348653348" sldId="947"/>
        </pc:sldMkLst>
        <pc:spChg chg="mod">
          <ac:chgData name="Katie Roberts" userId="e009c79c-4612-4372-b2c9-e803c8926a39" providerId="ADAL" clId="{CE2BD82C-F73D-40E1-9C78-492C0AC7E684}" dt="2023-11-08T21:42:40.638" v="94" actId="20577"/>
          <ac:spMkLst>
            <pc:docMk/>
            <pc:sldMk cId="3348653348" sldId="947"/>
            <ac:spMk id="3" creationId="{DC1B5B3E-C5F9-EE71-FEC8-B79D831EF478}"/>
          </ac:spMkLst>
        </pc:spChg>
      </pc:sldChg>
    </pc:docChg>
  </pc:docChgLst>
  <pc:docChgLst>
    <pc:chgData name="Roxanne Jones" userId="eee357d1-15dd-4a73-981c-b7041387288c" providerId="ADAL" clId="{D156A9B9-F109-457F-B7B0-0B5B6E7FB96C}"/>
    <pc:docChg chg="modSld">
      <pc:chgData name="Roxanne Jones" userId="eee357d1-15dd-4a73-981c-b7041387288c" providerId="ADAL" clId="{D156A9B9-F109-457F-B7B0-0B5B6E7FB96C}" dt="2023-11-14T17:01:42.336" v="1" actId="20577"/>
      <pc:docMkLst>
        <pc:docMk/>
      </pc:docMkLst>
      <pc:sldChg chg="modSp">
        <pc:chgData name="Roxanne Jones" userId="eee357d1-15dd-4a73-981c-b7041387288c" providerId="ADAL" clId="{D156A9B9-F109-457F-B7B0-0B5B6E7FB96C}" dt="2023-11-14T17:01:42.336" v="1" actId="20577"/>
        <pc:sldMkLst>
          <pc:docMk/>
          <pc:sldMk cId="3348653348" sldId="947"/>
        </pc:sldMkLst>
        <pc:spChg chg="mod">
          <ac:chgData name="Roxanne Jones" userId="eee357d1-15dd-4a73-981c-b7041387288c" providerId="ADAL" clId="{D156A9B9-F109-457F-B7B0-0B5B6E7FB96C}" dt="2023-11-14T17:01:42.336" v="1" actId="20577"/>
          <ac:spMkLst>
            <pc:docMk/>
            <pc:sldMk cId="3348653348" sldId="947"/>
            <ac:spMk id="3" creationId="{DC1B5B3E-C5F9-EE71-FEC8-B79D831EF4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BCB4C-048F-476D-9657-94A1448231D8}"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679B-4818-4520-B88F-DD43BC507B28}" type="slidenum">
              <a:rPr lang="en-US" smtClean="0"/>
              <a:t>‹#›</a:t>
            </a:fld>
            <a:endParaRPr lang="en-US"/>
          </a:p>
        </p:txBody>
      </p:sp>
    </p:spTree>
    <p:extLst>
      <p:ext uri="{BB962C8B-B14F-4D97-AF65-F5344CB8AC3E}">
        <p14:creationId xmlns:p14="http://schemas.microsoft.com/office/powerpoint/2010/main" val="369105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uninterrupted-scholars-act-guidance.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5"/>
          </p:nvPr>
        </p:nvSpPr>
        <p:spPr/>
        <p:txBody>
          <a:bodyPr/>
          <a:lstStyle/>
          <a:p>
            <a:fld id="{7DCA679B-4818-4520-B88F-DD43BC507B28}" type="slidenum">
              <a:rPr lang="en-US" smtClean="0"/>
              <a:t>2</a:t>
            </a:fld>
            <a:endParaRPr lang="en-US"/>
          </a:p>
        </p:txBody>
      </p:sp>
    </p:spTree>
    <p:extLst>
      <p:ext uri="{BB962C8B-B14F-4D97-AF65-F5344CB8AC3E}">
        <p14:creationId xmlns:p14="http://schemas.microsoft.com/office/powerpoint/2010/main" val="186006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p:txBody>
      </p:sp>
      <p:sp>
        <p:nvSpPr>
          <p:cNvPr id="4" name="Slide Number Placeholder 3"/>
          <p:cNvSpPr>
            <a:spLocks noGrp="1"/>
          </p:cNvSpPr>
          <p:nvPr>
            <p:ph type="sldNum" sz="quarter" idx="5"/>
          </p:nvPr>
        </p:nvSpPr>
        <p:spPr/>
        <p:txBody>
          <a:bodyPr/>
          <a:lstStyle/>
          <a:p>
            <a:fld id="{25AF9EDE-B866-4147-B37A-8C04873221E3}" type="slidenum">
              <a:rPr lang="en-US" smtClean="0"/>
              <a:t>14</a:t>
            </a:fld>
            <a:endParaRPr lang="en-US"/>
          </a:p>
        </p:txBody>
      </p:sp>
    </p:spTree>
    <p:extLst>
      <p:ext uri="{BB962C8B-B14F-4D97-AF65-F5344CB8AC3E}">
        <p14:creationId xmlns:p14="http://schemas.microsoft.com/office/powerpoint/2010/main" val="79220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5"/>
          </p:nvPr>
        </p:nvSpPr>
        <p:spPr/>
        <p:txBody>
          <a:bodyPr/>
          <a:lstStyle/>
          <a:p>
            <a:fld id="{25AF9EDE-B866-4147-B37A-8C04873221E3}" type="slidenum">
              <a:rPr lang="en-US" smtClean="0"/>
              <a:t>15</a:t>
            </a:fld>
            <a:endParaRPr lang="en-US"/>
          </a:p>
        </p:txBody>
      </p:sp>
    </p:spTree>
    <p:extLst>
      <p:ext uri="{BB962C8B-B14F-4D97-AF65-F5344CB8AC3E}">
        <p14:creationId xmlns:p14="http://schemas.microsoft.com/office/powerpoint/2010/main" val="305343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p:txBody>
      </p:sp>
      <p:sp>
        <p:nvSpPr>
          <p:cNvPr id="4" name="Slide Number Placeholder 3"/>
          <p:cNvSpPr>
            <a:spLocks noGrp="1"/>
          </p:cNvSpPr>
          <p:nvPr>
            <p:ph type="sldNum" sz="quarter" idx="5"/>
          </p:nvPr>
        </p:nvSpPr>
        <p:spPr/>
        <p:txBody>
          <a:bodyPr/>
          <a:lstStyle/>
          <a:p>
            <a:fld id="{25AF9EDE-B866-4147-B37A-8C04873221E3}" type="slidenum">
              <a:rPr lang="en-US" smtClean="0"/>
              <a:t>16</a:t>
            </a:fld>
            <a:endParaRPr lang="en-US"/>
          </a:p>
        </p:txBody>
      </p:sp>
    </p:spTree>
    <p:extLst>
      <p:ext uri="{BB962C8B-B14F-4D97-AF65-F5344CB8AC3E}">
        <p14:creationId xmlns:p14="http://schemas.microsoft.com/office/powerpoint/2010/main" val="357140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spc="-50" dirty="0"/>
              <a:t>Frank to cover education records and PII</a:t>
            </a:r>
          </a:p>
          <a:p>
            <a:pPr lvl="1"/>
            <a:r>
              <a:rPr lang="en-US" sz="1200" spc="-50" dirty="0"/>
              <a:t>Kala and Frank parent and child and student</a:t>
            </a:r>
          </a:p>
          <a:p>
            <a:pPr lvl="1"/>
            <a:r>
              <a:rPr lang="en-US" sz="1200" spc="-50" dirty="0"/>
              <a:t>Kala to cover participating agency</a:t>
            </a:r>
          </a:p>
          <a:p>
            <a:pPr lvl="1"/>
            <a:r>
              <a:rPr lang="en-US" sz="1200" spc="-50" dirty="0"/>
              <a:t>Education record is the same under IDEA Part B and FERPA, IDEA Part C uses early intervention records to includes records that are collected, maintained or </a:t>
            </a:r>
            <a:r>
              <a:rPr lang="en-US" sz="1200" i="1" spc="-50" dirty="0"/>
              <a:t>used</a:t>
            </a:r>
            <a:r>
              <a:rPr lang="en-US" sz="1200" spc="-50" dirty="0"/>
              <a:t>.   </a:t>
            </a:r>
          </a:p>
          <a:p>
            <a:pPr lvl="1"/>
            <a:r>
              <a:rPr lang="en-US" sz="1200" dirty="0"/>
              <a:t>P</a:t>
            </a:r>
            <a:r>
              <a:rPr lang="en-US" sz="1200" dirty="0">
                <a:effectLst/>
              </a:rPr>
              <a:t>articipating agency is different under the IDEA Part B and Part C regulations and applies differently in different States under IDEA Part C depending on how the State delivers IDEA Part C services. In contrast, FERPA uses educational agency or institution to which funds have been made available</a:t>
            </a:r>
          </a:p>
          <a:p>
            <a:pPr lvl="1"/>
            <a:r>
              <a:rPr lang="en-US" sz="1200" dirty="0"/>
              <a:t>Parent </a:t>
            </a:r>
            <a:r>
              <a:rPr lang="en-US" sz="1200" dirty="0">
                <a:effectLst/>
              </a:rPr>
              <a:t>all three have similar definitions for parent and student, but Part B and C include provisions for child, and FERPA includes eligible </a:t>
            </a:r>
            <a:r>
              <a:rPr lang="en-US" sz="1200" dirty="0"/>
              <a:t>student. </a:t>
            </a:r>
          </a:p>
          <a:p>
            <a:pPr lvl="1"/>
            <a:r>
              <a:rPr lang="en-US" sz="1200" dirty="0"/>
              <a:t>t</a:t>
            </a:r>
            <a:r>
              <a:rPr lang="en-US" sz="1200" dirty="0">
                <a:effectLst/>
              </a:rPr>
              <a:t>he definitions of PII are generally the same across all three statutes; they are slightly different under IDEA Part B and Part C and the definition of PII under IDEA Part C is the same as FERPA.</a:t>
            </a:r>
            <a:endParaRPr lang="en-US" sz="1200" dirty="0"/>
          </a:p>
          <a:p>
            <a:endParaRPr lang="en-US" dirty="0"/>
          </a:p>
        </p:txBody>
      </p:sp>
      <p:sp>
        <p:nvSpPr>
          <p:cNvPr id="4" name="Slide Number Placeholder 3"/>
          <p:cNvSpPr>
            <a:spLocks noGrp="1"/>
          </p:cNvSpPr>
          <p:nvPr>
            <p:ph type="sldNum" sz="quarter" idx="5"/>
          </p:nvPr>
        </p:nvSpPr>
        <p:spPr/>
        <p:txBody>
          <a:bodyPr/>
          <a:lstStyle/>
          <a:p>
            <a:fld id="{25AF9EDE-B866-4147-B37A-8C04873221E3}" type="slidenum">
              <a:rPr lang="en-US" smtClean="0"/>
              <a:t>19</a:t>
            </a:fld>
            <a:endParaRPr lang="en-US"/>
          </a:p>
        </p:txBody>
      </p:sp>
    </p:spTree>
    <p:extLst>
      <p:ext uri="{BB962C8B-B14F-4D97-AF65-F5344CB8AC3E}">
        <p14:creationId xmlns:p14="http://schemas.microsoft.com/office/powerpoint/2010/main" val="208832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  (Frank does bold)</a:t>
            </a:r>
          </a:p>
        </p:txBody>
      </p:sp>
      <p:sp>
        <p:nvSpPr>
          <p:cNvPr id="4" name="Slide Number Placeholder 3"/>
          <p:cNvSpPr>
            <a:spLocks noGrp="1"/>
          </p:cNvSpPr>
          <p:nvPr>
            <p:ph type="sldNum" sz="quarter" idx="5"/>
          </p:nvPr>
        </p:nvSpPr>
        <p:spPr/>
        <p:txBody>
          <a:bodyPr/>
          <a:lstStyle/>
          <a:p>
            <a:fld id="{25AF9EDE-B866-4147-B37A-8C04873221E3}" type="slidenum">
              <a:rPr lang="en-US" smtClean="0"/>
              <a:t>20</a:t>
            </a:fld>
            <a:endParaRPr lang="en-US"/>
          </a:p>
        </p:txBody>
      </p:sp>
    </p:spTree>
    <p:extLst>
      <p:ext uri="{BB962C8B-B14F-4D97-AF65-F5344CB8AC3E}">
        <p14:creationId xmlns:p14="http://schemas.microsoft.com/office/powerpoint/2010/main" val="219327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 – first two bullets; Kala – Consent under IDEA last two bullets.</a:t>
            </a:r>
          </a:p>
        </p:txBody>
      </p:sp>
      <p:sp>
        <p:nvSpPr>
          <p:cNvPr id="4" name="Slide Number Placeholder 3"/>
          <p:cNvSpPr>
            <a:spLocks noGrp="1"/>
          </p:cNvSpPr>
          <p:nvPr>
            <p:ph type="sldNum" sz="quarter" idx="5"/>
          </p:nvPr>
        </p:nvSpPr>
        <p:spPr/>
        <p:txBody>
          <a:bodyPr/>
          <a:lstStyle/>
          <a:p>
            <a:fld id="{25AF9EDE-B866-4147-B37A-8C04873221E3}" type="slidenum">
              <a:rPr lang="en-US" smtClean="0"/>
              <a:t>21</a:t>
            </a:fld>
            <a:endParaRPr lang="en-US"/>
          </a:p>
        </p:txBody>
      </p:sp>
    </p:spTree>
    <p:extLst>
      <p:ext uri="{BB962C8B-B14F-4D97-AF65-F5344CB8AC3E}">
        <p14:creationId xmlns:p14="http://schemas.microsoft.com/office/powerpoint/2010/main" val="313290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Frank</a:t>
            </a:r>
          </a:p>
          <a:p>
            <a:endParaRPr lang="en-US" dirty="0">
              <a:effectLst/>
            </a:endParaRPr>
          </a:p>
          <a:p>
            <a:r>
              <a:rPr lang="en-US" dirty="0">
                <a:effectLst/>
              </a:rPr>
              <a:t>Parts B and C of the IDEA and FERPA provide parents the right to:</a:t>
            </a:r>
          </a:p>
          <a:p>
            <a:pPr lvl="1"/>
            <a:endParaRPr lang="en-US" dirty="0">
              <a:effectLst/>
            </a:endParaRPr>
          </a:p>
          <a:p>
            <a:pPr marL="685800" lvl="1" indent="-228600">
              <a:buFont typeface="+mj-lt"/>
              <a:buAutoNum type="arabicPeriod"/>
            </a:pPr>
            <a:r>
              <a:rPr lang="en-US" dirty="0">
                <a:effectLst/>
              </a:rPr>
              <a:t>inspect and review education records.  While Parts B and C of the IDEA require parents be provided copies of certain records, </a:t>
            </a:r>
            <a:r>
              <a:rPr lang="en-US" dirty="0"/>
              <a:t>FERPA, generally, </a:t>
            </a:r>
            <a:r>
              <a:rPr lang="en-US" dirty="0">
                <a:effectLst/>
              </a:rPr>
              <a:t>does not require parents be provided copies of records. </a:t>
            </a:r>
          </a:p>
          <a:p>
            <a:pPr marL="685800" lvl="1" indent="-228600">
              <a:buFont typeface="+mj-lt"/>
              <a:buAutoNum type="arabicPeriod"/>
            </a:pPr>
            <a:endParaRPr lang="en-US" dirty="0">
              <a:effectLst/>
            </a:endParaRPr>
          </a:p>
          <a:p>
            <a:pPr marL="685800" lvl="1" indent="-228600">
              <a:buFont typeface="+mj-lt"/>
              <a:buAutoNum type="arabicPeriod"/>
            </a:pPr>
            <a:r>
              <a:rPr lang="en-US" dirty="0">
                <a:effectLst/>
              </a:rPr>
              <a:t>re</a:t>
            </a:r>
            <a:r>
              <a:rPr lang="en-US" dirty="0"/>
              <a:t>quest the amendment of records that are </a:t>
            </a:r>
            <a:r>
              <a:rPr lang="en-US" dirty="0">
                <a:effectLst/>
              </a:rPr>
              <a:t>inaccurate, misleading, or violates the student’s privacy. </a:t>
            </a:r>
          </a:p>
          <a:p>
            <a:pPr marL="685800" lvl="1" indent="-228600">
              <a:buFont typeface="+mj-lt"/>
              <a:buAutoNum type="arabicPeriod"/>
            </a:pPr>
            <a:endParaRPr lang="en-US" dirty="0">
              <a:effectLst/>
            </a:endParaRPr>
          </a:p>
          <a:p>
            <a:pPr marL="685800" lvl="1" indent="-228600">
              <a:buFont typeface="+mj-lt"/>
              <a:buAutoNum type="arabicPeriod"/>
            </a:pPr>
            <a:r>
              <a:rPr lang="en-US" dirty="0">
                <a:effectLst/>
              </a:rPr>
              <a:t>Request, </a:t>
            </a:r>
            <a:r>
              <a:rPr lang="en-US" dirty="0"/>
              <a:t>aside from substantive decisions, a hearing to relating to those amendment requests and the ability to submit an explanation or statement where the hearing does not result in the requested amendment.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5AF9EDE-B866-4147-B37A-8C04873221E3}" type="slidenum">
              <a:rPr lang="en-US" smtClean="0"/>
              <a:t>22</a:t>
            </a:fld>
            <a:endParaRPr lang="en-US"/>
          </a:p>
        </p:txBody>
      </p:sp>
    </p:spTree>
    <p:extLst>
      <p:ext uri="{BB962C8B-B14F-4D97-AF65-F5344CB8AC3E}">
        <p14:creationId xmlns:p14="http://schemas.microsoft.com/office/powerpoint/2010/main" val="157048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Frank first two bullets</a:t>
            </a:r>
          </a:p>
          <a:p>
            <a:r>
              <a:rPr lang="en-US" dirty="0">
                <a:effectLst/>
              </a:rPr>
              <a:t>Kala last bullet</a:t>
            </a:r>
          </a:p>
          <a:p>
            <a:r>
              <a:rPr lang="en-US" dirty="0">
                <a:effectLst/>
              </a:rPr>
              <a:t>While both Part C and B </a:t>
            </a:r>
            <a:r>
              <a:rPr lang="en-US" dirty="0"/>
              <a:t>IDEA include express </a:t>
            </a:r>
            <a:r>
              <a:rPr lang="en-US" dirty="0">
                <a:effectLst/>
              </a:rPr>
              <a:t>provisions for record retention and destruction of records, FERPA only discusses the destruction of records in the context of prohibition on destroying education records if there is an outstanding request to inspect and review the records.</a:t>
            </a:r>
          </a:p>
          <a:p>
            <a:r>
              <a:rPr lang="en-US" dirty="0">
                <a:effectLst/>
              </a:rPr>
              <a:t>All three have record keeping requirements in terms of requests for access/disclosures and limitations on  records related to multiple students.</a:t>
            </a:r>
          </a:p>
          <a:p>
            <a:r>
              <a:rPr lang="en-US" dirty="0"/>
              <a:t>In contrast, only Part C and B of IDEA, have safeguarding provisions for the designation of a specific individual responsible for ensuring the confidentiality of personally identifiable information.  </a:t>
            </a:r>
            <a:r>
              <a:rPr lang="en-US" dirty="0">
                <a:effectLst/>
              </a:rPr>
              <a:t>  </a:t>
            </a:r>
          </a:p>
          <a:p>
            <a:endParaRPr lang="en-US" dirty="0"/>
          </a:p>
        </p:txBody>
      </p:sp>
      <p:sp>
        <p:nvSpPr>
          <p:cNvPr id="4" name="Slide Number Placeholder 3"/>
          <p:cNvSpPr>
            <a:spLocks noGrp="1"/>
          </p:cNvSpPr>
          <p:nvPr>
            <p:ph type="sldNum" sz="quarter" idx="5"/>
          </p:nvPr>
        </p:nvSpPr>
        <p:spPr/>
        <p:txBody>
          <a:bodyPr/>
          <a:lstStyle/>
          <a:p>
            <a:fld id="{25AF9EDE-B866-4147-B37A-8C04873221E3}" type="slidenum">
              <a:rPr lang="en-US" smtClean="0"/>
              <a:t>23</a:t>
            </a:fld>
            <a:endParaRPr lang="en-US"/>
          </a:p>
        </p:txBody>
      </p:sp>
    </p:spTree>
    <p:extLst>
      <p:ext uri="{BB962C8B-B14F-4D97-AF65-F5344CB8AC3E}">
        <p14:creationId xmlns:p14="http://schemas.microsoft.com/office/powerpoint/2010/main" val="307142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a:p>
            <a:r>
              <a:rPr lang="en-US" dirty="0"/>
              <a:t>IDEA notices – subject process substance violations under IDEA;</a:t>
            </a:r>
          </a:p>
        </p:txBody>
      </p:sp>
      <p:sp>
        <p:nvSpPr>
          <p:cNvPr id="4" name="Slide Number Placeholder 3"/>
          <p:cNvSpPr>
            <a:spLocks noGrp="1"/>
          </p:cNvSpPr>
          <p:nvPr>
            <p:ph type="sldNum" sz="quarter" idx="5"/>
          </p:nvPr>
        </p:nvSpPr>
        <p:spPr/>
        <p:txBody>
          <a:bodyPr/>
          <a:lstStyle/>
          <a:p>
            <a:fld id="{25AF9EDE-B866-4147-B37A-8C04873221E3}" type="slidenum">
              <a:rPr lang="en-US" smtClean="0"/>
              <a:t>24</a:t>
            </a:fld>
            <a:endParaRPr lang="en-US"/>
          </a:p>
        </p:txBody>
      </p:sp>
    </p:spTree>
    <p:extLst>
      <p:ext uri="{BB962C8B-B14F-4D97-AF65-F5344CB8AC3E}">
        <p14:creationId xmlns:p14="http://schemas.microsoft.com/office/powerpoint/2010/main" val="327737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 –</a:t>
            </a:r>
          </a:p>
          <a:p>
            <a:r>
              <a:rPr lang="en-US" dirty="0"/>
              <a:t>Other State specific processes such as Resolution sessions and Facilitated IEP Meetings</a:t>
            </a:r>
          </a:p>
          <a:p>
            <a:r>
              <a:rPr lang="en-US" dirty="0"/>
              <a:t>Frank --</a:t>
            </a:r>
          </a:p>
        </p:txBody>
      </p:sp>
      <p:sp>
        <p:nvSpPr>
          <p:cNvPr id="4" name="Slide Number Placeholder 3"/>
          <p:cNvSpPr>
            <a:spLocks noGrp="1"/>
          </p:cNvSpPr>
          <p:nvPr>
            <p:ph type="sldNum" sz="quarter" idx="5"/>
          </p:nvPr>
        </p:nvSpPr>
        <p:spPr/>
        <p:txBody>
          <a:bodyPr/>
          <a:lstStyle/>
          <a:p>
            <a:fld id="{25AF9EDE-B866-4147-B37A-8C04873221E3}" type="slidenum">
              <a:rPr lang="en-US" smtClean="0"/>
              <a:t>25</a:t>
            </a:fld>
            <a:endParaRPr lang="en-US"/>
          </a:p>
        </p:txBody>
      </p:sp>
    </p:spTree>
    <p:extLst>
      <p:ext uri="{BB962C8B-B14F-4D97-AF65-F5344CB8AC3E}">
        <p14:creationId xmlns:p14="http://schemas.microsoft.com/office/powerpoint/2010/main" val="231142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5"/>
          </p:nvPr>
        </p:nvSpPr>
        <p:spPr/>
        <p:txBody>
          <a:bodyPr/>
          <a:lstStyle/>
          <a:p>
            <a:fld id="{7DCA679B-4818-4520-B88F-DD43BC507B28}" type="slidenum">
              <a:rPr lang="en-US" smtClean="0"/>
              <a:t>3</a:t>
            </a:fld>
            <a:endParaRPr lang="en-US"/>
          </a:p>
        </p:txBody>
      </p:sp>
    </p:spTree>
    <p:extLst>
      <p:ext uri="{BB962C8B-B14F-4D97-AF65-F5344CB8AC3E}">
        <p14:creationId xmlns:p14="http://schemas.microsoft.com/office/powerpoint/2010/main" val="156774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p:txBody>
      </p:sp>
      <p:sp>
        <p:nvSpPr>
          <p:cNvPr id="4" name="Slide Number Placeholder 3"/>
          <p:cNvSpPr>
            <a:spLocks noGrp="1"/>
          </p:cNvSpPr>
          <p:nvPr>
            <p:ph type="sldNum" sz="quarter" idx="5"/>
          </p:nvPr>
        </p:nvSpPr>
        <p:spPr/>
        <p:txBody>
          <a:bodyPr/>
          <a:lstStyle/>
          <a:p>
            <a:fld id="{7DCA679B-4818-4520-B88F-DD43BC507B28}" type="slidenum">
              <a:rPr lang="en-US" smtClean="0"/>
              <a:t>26</a:t>
            </a:fld>
            <a:endParaRPr lang="en-US"/>
          </a:p>
        </p:txBody>
      </p:sp>
    </p:spTree>
    <p:extLst>
      <p:ext uri="{BB962C8B-B14F-4D97-AF65-F5344CB8AC3E}">
        <p14:creationId xmlns:p14="http://schemas.microsoft.com/office/powerpoint/2010/main" val="38789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Frank - The audit or evaluation exception permits federal, state and local officials (as well as authorized representatives) to have access to PII from education records only in connection with an audit or evaluation of Federal or State supported education programs or for the enforcement of or compliance with Federal legal requirements which relate to those programs. </a:t>
            </a:r>
          </a:p>
          <a:p>
            <a:pPr eaLnBrk="1" hangingPunct="1">
              <a:spcBef>
                <a:spcPct val="0"/>
              </a:spcBef>
            </a:pPr>
            <a:endParaRPr lang="en-US" dirty="0"/>
          </a:p>
          <a:p>
            <a:pPr eaLnBrk="1" hangingPunct="1">
              <a:spcBef>
                <a:spcPct val="0"/>
              </a:spcBef>
            </a:pPr>
            <a:r>
              <a:rPr lang="en-US" dirty="0"/>
              <a:t>This is the exception that was used to develop the two templates we showed earlier</a:t>
            </a:r>
          </a:p>
          <a:p>
            <a:pPr eaLnBrk="1" hangingPunct="1">
              <a:spcBef>
                <a:spcPct val="0"/>
              </a:spcBef>
            </a:pPr>
            <a:endParaRPr lang="en-US" dirty="0"/>
          </a:p>
          <a:p>
            <a:pPr eaLnBrk="1" hangingPunct="1">
              <a:spcBef>
                <a:spcPct val="0"/>
              </a:spcBef>
            </a:pPr>
            <a:r>
              <a:rPr lang="en-US" b="1" dirty="0"/>
              <a:t>For outside authorities receiving PII under this exception </a:t>
            </a:r>
            <a:r>
              <a:rPr lang="en-US" dirty="0"/>
              <a:t>it is best practice to review data access policies and limit the number of employees that have access to personally identifiable data to those that need to have that level of access and does not permit for the disclosure of that data to anyone else. All employees should be trained in the proper use and protection of personally identifiable data, and destroy the data when no longer needed for the purpose it was acquired.</a:t>
            </a:r>
          </a:p>
          <a:p>
            <a:pPr eaLnBrk="1" hangingPunct="1">
              <a:spcBef>
                <a:spcPct val="0"/>
              </a:spcBef>
            </a:pPr>
            <a:endParaRPr lang="en-US" baseline="0" dirty="0"/>
          </a:p>
          <a:p>
            <a:pPr eaLnBrk="1" hangingPunct="1">
              <a:spcBef>
                <a:spcPct val="0"/>
              </a:spcBef>
            </a:pPr>
            <a:r>
              <a:rPr lang="en-US" b="1" baseline="0" dirty="0"/>
              <a:t>THIS 2</a:t>
            </a:r>
            <a:r>
              <a:rPr lang="en-US" b="1" baseline="30000" dirty="0"/>
              <a:t>ND</a:t>
            </a:r>
            <a:r>
              <a:rPr lang="en-US" b="1" baseline="0" dirty="0"/>
              <a:t> PARAGRAPH IS AWKWARD.  IT’S NOT THE EMPLOYEES THAT WILL “RECEIVE” PII UNDER THIS EXCEPTION, BUT AN OUTSIDE AUTHORITY. – does the edit address?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4F5AE-8201-4145-B683-655907AC8E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94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5"/>
          </p:nvPr>
        </p:nvSpPr>
        <p:spPr/>
        <p:txBody>
          <a:bodyPr/>
          <a:lstStyle/>
          <a:p>
            <a:fld id="{25AF9EDE-B866-4147-B37A-8C04873221E3}" type="slidenum">
              <a:rPr lang="en-US" smtClean="0"/>
              <a:t>28</a:t>
            </a:fld>
            <a:endParaRPr lang="en-US"/>
          </a:p>
        </p:txBody>
      </p:sp>
    </p:spTree>
    <p:extLst>
      <p:ext uri="{BB962C8B-B14F-4D97-AF65-F5344CB8AC3E}">
        <p14:creationId xmlns:p14="http://schemas.microsoft.com/office/powerpoint/2010/main" val="373723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Ross</a:t>
            </a:r>
            <a:br>
              <a:rPr lang="en-US" dirty="0"/>
            </a:br>
            <a:r>
              <a:rPr lang="en-US" dirty="0"/>
              <a:t>Frank first bullet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Kala second bullet</a:t>
            </a:r>
            <a:br>
              <a:rPr lang="en-US" dirty="0"/>
            </a:br>
            <a:r>
              <a:rPr lang="en-US" dirty="0"/>
              <a:t>Frank - See Qs 19 – 23 of May 2014 ED Guidance at-- </a:t>
            </a:r>
            <a:r>
              <a:rPr lang="en-US" sz="1200" dirty="0">
                <a:hlinkClick r:id="rId3"/>
              </a:rPr>
              <a:t>https://studentprivacy.ed.gov/sites/default/files/resource_document/file/uninterrupted-scholars-act-guidance.pdf</a:t>
            </a:r>
            <a:r>
              <a:rPr lang="en-US" sz="1200" dirty="0"/>
              <a:t>. </a:t>
            </a:r>
          </a:p>
          <a:p>
            <a:endParaRPr lang="en-US" dirty="0"/>
          </a:p>
        </p:txBody>
      </p:sp>
      <p:sp>
        <p:nvSpPr>
          <p:cNvPr id="4" name="Slide Number Placeholder 3"/>
          <p:cNvSpPr>
            <a:spLocks noGrp="1"/>
          </p:cNvSpPr>
          <p:nvPr>
            <p:ph type="sldNum" sz="quarter" idx="5"/>
          </p:nvPr>
        </p:nvSpPr>
        <p:spPr/>
        <p:txBody>
          <a:bodyPr/>
          <a:lstStyle/>
          <a:p>
            <a:fld id="{25AF9EDE-B866-4147-B37A-8C04873221E3}" type="slidenum">
              <a:rPr lang="en-US" smtClean="0"/>
              <a:t>29</a:t>
            </a:fld>
            <a:endParaRPr lang="en-US"/>
          </a:p>
        </p:txBody>
      </p:sp>
    </p:spTree>
    <p:extLst>
      <p:ext uri="{BB962C8B-B14F-4D97-AF65-F5344CB8AC3E}">
        <p14:creationId xmlns:p14="http://schemas.microsoft.com/office/powerpoint/2010/main" val="188402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br>
              <a:rPr lang="en-US" dirty="0"/>
            </a:br>
            <a:r>
              <a:rPr lang="en-US" dirty="0"/>
              <a:t>then Kala</a:t>
            </a:r>
          </a:p>
        </p:txBody>
      </p:sp>
      <p:sp>
        <p:nvSpPr>
          <p:cNvPr id="4" name="Slide Number Placeholder 3"/>
          <p:cNvSpPr>
            <a:spLocks noGrp="1"/>
          </p:cNvSpPr>
          <p:nvPr>
            <p:ph type="sldNum" sz="quarter" idx="5"/>
          </p:nvPr>
        </p:nvSpPr>
        <p:spPr/>
        <p:txBody>
          <a:bodyPr/>
          <a:lstStyle/>
          <a:p>
            <a:fld id="{25AF9EDE-B866-4147-B37A-8C04873221E3}" type="slidenum">
              <a:rPr lang="en-US" smtClean="0"/>
              <a:t>30</a:t>
            </a:fld>
            <a:endParaRPr lang="en-US"/>
          </a:p>
        </p:txBody>
      </p:sp>
    </p:spTree>
    <p:extLst>
      <p:ext uri="{BB962C8B-B14F-4D97-AF65-F5344CB8AC3E}">
        <p14:creationId xmlns:p14="http://schemas.microsoft.com/office/powerpoint/2010/main" val="2228298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a:p>
            <a:r>
              <a:rPr lang="en-US" dirty="0"/>
              <a:t>Kala</a:t>
            </a:r>
          </a:p>
        </p:txBody>
      </p:sp>
      <p:sp>
        <p:nvSpPr>
          <p:cNvPr id="4" name="Slide Number Placeholder 3"/>
          <p:cNvSpPr>
            <a:spLocks noGrp="1"/>
          </p:cNvSpPr>
          <p:nvPr>
            <p:ph type="sldNum" sz="quarter" idx="5"/>
          </p:nvPr>
        </p:nvSpPr>
        <p:spPr/>
        <p:txBody>
          <a:bodyPr/>
          <a:lstStyle/>
          <a:p>
            <a:fld id="{25AF9EDE-B866-4147-B37A-8C04873221E3}" type="slidenum">
              <a:rPr lang="en-US" smtClean="0"/>
              <a:t>31</a:t>
            </a:fld>
            <a:endParaRPr lang="en-US"/>
          </a:p>
        </p:txBody>
      </p:sp>
    </p:spTree>
    <p:extLst>
      <p:ext uri="{BB962C8B-B14F-4D97-AF65-F5344CB8AC3E}">
        <p14:creationId xmlns:p14="http://schemas.microsoft.com/office/powerpoint/2010/main" val="3026667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asks the question</a:t>
            </a:r>
          </a:p>
          <a:p>
            <a:r>
              <a:rPr lang="en-US" dirty="0"/>
              <a:t>Frank introduce exception to parent consent under FERPA</a:t>
            </a:r>
          </a:p>
          <a:p>
            <a:r>
              <a:rPr lang="en-US" dirty="0"/>
              <a:t>Kala to discuss data sharing CDC sample and EHDI examples</a:t>
            </a:r>
          </a:p>
        </p:txBody>
      </p:sp>
      <p:sp>
        <p:nvSpPr>
          <p:cNvPr id="4" name="Slide Number Placeholder 3"/>
          <p:cNvSpPr>
            <a:spLocks noGrp="1"/>
          </p:cNvSpPr>
          <p:nvPr>
            <p:ph type="sldNum" sz="quarter" idx="5"/>
          </p:nvPr>
        </p:nvSpPr>
        <p:spPr/>
        <p:txBody>
          <a:bodyPr/>
          <a:lstStyle/>
          <a:p>
            <a:fld id="{25AF9EDE-B866-4147-B37A-8C04873221E3}" type="slidenum">
              <a:rPr lang="en-US" smtClean="0"/>
              <a:t>32</a:t>
            </a:fld>
            <a:endParaRPr lang="en-US"/>
          </a:p>
        </p:txBody>
      </p:sp>
    </p:spTree>
    <p:extLst>
      <p:ext uri="{BB962C8B-B14F-4D97-AF65-F5344CB8AC3E}">
        <p14:creationId xmlns:p14="http://schemas.microsoft.com/office/powerpoint/2010/main" val="1539309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 resources</a:t>
            </a:r>
          </a:p>
        </p:txBody>
      </p:sp>
      <p:sp>
        <p:nvSpPr>
          <p:cNvPr id="4" name="Slide Number Placeholder 3"/>
          <p:cNvSpPr>
            <a:spLocks noGrp="1"/>
          </p:cNvSpPr>
          <p:nvPr>
            <p:ph type="sldNum" sz="quarter" idx="5"/>
          </p:nvPr>
        </p:nvSpPr>
        <p:spPr/>
        <p:txBody>
          <a:bodyPr/>
          <a:lstStyle/>
          <a:p>
            <a:fld id="{25AF9EDE-B866-4147-B37A-8C04873221E3}" type="slidenum">
              <a:rPr lang="en-US" smtClean="0"/>
              <a:t>33</a:t>
            </a:fld>
            <a:endParaRPr lang="en-US"/>
          </a:p>
        </p:txBody>
      </p:sp>
    </p:spTree>
    <p:extLst>
      <p:ext uri="{BB962C8B-B14F-4D97-AF65-F5344CB8AC3E}">
        <p14:creationId xmlns:p14="http://schemas.microsoft.com/office/powerpoint/2010/main" val="17307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p:txBody>
      </p:sp>
      <p:sp>
        <p:nvSpPr>
          <p:cNvPr id="4" name="Slide Number Placeholder 3"/>
          <p:cNvSpPr>
            <a:spLocks noGrp="1"/>
          </p:cNvSpPr>
          <p:nvPr>
            <p:ph type="sldNum" sz="quarter" idx="5"/>
          </p:nvPr>
        </p:nvSpPr>
        <p:spPr/>
        <p:txBody>
          <a:bodyPr/>
          <a:lstStyle/>
          <a:p>
            <a:fld id="{7DCA679B-4818-4520-B88F-DD43BC507B28}" type="slidenum">
              <a:rPr lang="en-US" smtClean="0"/>
              <a:t>34</a:t>
            </a:fld>
            <a:endParaRPr lang="en-US"/>
          </a:p>
        </p:txBody>
      </p:sp>
    </p:spTree>
    <p:extLst>
      <p:ext uri="{BB962C8B-B14F-4D97-AF65-F5344CB8AC3E}">
        <p14:creationId xmlns:p14="http://schemas.microsoft.com/office/powerpoint/2010/main" val="393681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5"/>
          </p:nvPr>
        </p:nvSpPr>
        <p:spPr/>
        <p:txBody>
          <a:bodyPr/>
          <a:lstStyle/>
          <a:p>
            <a:fld id="{25AF9EDE-B866-4147-B37A-8C04873221E3}" type="slidenum">
              <a:rPr lang="en-US" smtClean="0"/>
              <a:t>36</a:t>
            </a:fld>
            <a:endParaRPr lang="en-US"/>
          </a:p>
        </p:txBody>
      </p:sp>
    </p:spTree>
    <p:extLst>
      <p:ext uri="{BB962C8B-B14F-4D97-AF65-F5344CB8AC3E}">
        <p14:creationId xmlns:p14="http://schemas.microsoft.com/office/powerpoint/2010/main" val="273331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A679B-4818-4520-B88F-DD43BC507B28}" type="slidenum">
              <a:rPr lang="en-US" smtClean="0"/>
              <a:t>4</a:t>
            </a:fld>
            <a:endParaRPr lang="en-US"/>
          </a:p>
        </p:txBody>
      </p:sp>
    </p:spTree>
    <p:extLst>
      <p:ext uri="{BB962C8B-B14F-4D97-AF65-F5344CB8AC3E}">
        <p14:creationId xmlns:p14="http://schemas.microsoft.com/office/powerpoint/2010/main" val="3963014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5"/>
          </p:nvPr>
        </p:nvSpPr>
        <p:spPr/>
        <p:txBody>
          <a:bodyPr/>
          <a:lstStyle/>
          <a:p>
            <a:fld id="{25AF9EDE-B866-4147-B37A-8C04873221E3}" type="slidenum">
              <a:rPr lang="en-US" smtClean="0"/>
              <a:t>37</a:t>
            </a:fld>
            <a:endParaRPr lang="en-US"/>
          </a:p>
        </p:txBody>
      </p:sp>
    </p:spTree>
    <p:extLst>
      <p:ext uri="{BB962C8B-B14F-4D97-AF65-F5344CB8AC3E}">
        <p14:creationId xmlns:p14="http://schemas.microsoft.com/office/powerpoint/2010/main" val="3805011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3C0109E-E244-4862-859B-5AADF3E75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097C86-C552-4FC6-AFC7-E2EB8D16C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Ross/Sharon</a:t>
            </a:r>
          </a:p>
        </p:txBody>
      </p:sp>
      <p:sp>
        <p:nvSpPr>
          <p:cNvPr id="130052" name="Slide Number Placeholder 3">
            <a:extLst>
              <a:ext uri="{FF2B5EF4-FFF2-40B4-BE49-F238E27FC236}">
                <a16:creationId xmlns:a16="http://schemas.microsoft.com/office/drawing/2014/main" id="{5162641F-99E8-4CA9-953C-00C1E393C1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7246" indent="-294465">
              <a:defRPr>
                <a:solidFill>
                  <a:schemeClr val="tx1"/>
                </a:solidFill>
                <a:latin typeface="Arial" panose="020B0604020202020204" pitchFamily="34" charset="0"/>
                <a:cs typeface="Arial" panose="020B0604020202020204" pitchFamily="34" charset="0"/>
              </a:defRPr>
            </a:lvl2pPr>
            <a:lvl3pPr marL="1181133" indent="-235572">
              <a:defRPr>
                <a:solidFill>
                  <a:schemeClr val="tx1"/>
                </a:solidFill>
                <a:latin typeface="Arial" panose="020B0604020202020204" pitchFamily="34" charset="0"/>
                <a:cs typeface="Arial" panose="020B0604020202020204" pitchFamily="34" charset="0"/>
              </a:defRPr>
            </a:lvl3pPr>
            <a:lvl4pPr marL="1653914" indent="-235572">
              <a:defRPr>
                <a:solidFill>
                  <a:schemeClr val="tx1"/>
                </a:solidFill>
                <a:latin typeface="Arial" panose="020B0604020202020204" pitchFamily="34" charset="0"/>
                <a:cs typeface="Arial" panose="020B0604020202020204" pitchFamily="34" charset="0"/>
              </a:defRPr>
            </a:lvl4pPr>
            <a:lvl5pPr marL="2125059" indent="-235572">
              <a:defRPr>
                <a:solidFill>
                  <a:schemeClr val="tx1"/>
                </a:solidFill>
                <a:latin typeface="Arial" panose="020B0604020202020204" pitchFamily="34" charset="0"/>
                <a:cs typeface="Arial" panose="020B0604020202020204" pitchFamily="34" charset="0"/>
              </a:defRPr>
            </a:lvl5pPr>
            <a:lvl6pPr marL="2596204"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348"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8493"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9637"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7C3B3B-15B5-405E-88C9-83DE4CA3185C}" type="slidenum">
              <a:rPr lang="en-US" altLang="en-US" smtClean="0"/>
              <a:pPr/>
              <a:t>38</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Ross/Sharon</a:t>
            </a:r>
          </a:p>
        </p:txBody>
      </p:sp>
      <p:sp>
        <p:nvSpPr>
          <p:cNvPr id="4" name="Slide Number Placeholder 3"/>
          <p:cNvSpPr>
            <a:spLocks noGrp="1"/>
          </p:cNvSpPr>
          <p:nvPr>
            <p:ph type="sldNum" sz="quarter" idx="5"/>
          </p:nvPr>
        </p:nvSpPr>
        <p:spPr/>
        <p:txBody>
          <a:bodyPr/>
          <a:lstStyle/>
          <a:p>
            <a:fld id="{7DCA679B-4818-4520-B88F-DD43BC507B28}" type="slidenum">
              <a:rPr lang="en-US" smtClean="0"/>
              <a:t>39</a:t>
            </a:fld>
            <a:endParaRPr lang="en-US"/>
          </a:p>
        </p:txBody>
      </p:sp>
    </p:spTree>
    <p:extLst>
      <p:ext uri="{BB962C8B-B14F-4D97-AF65-F5344CB8AC3E}">
        <p14:creationId xmlns:p14="http://schemas.microsoft.com/office/powerpoint/2010/main" val="20159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5"/>
          </p:nvPr>
        </p:nvSpPr>
        <p:spPr/>
        <p:txBody>
          <a:bodyPr/>
          <a:lstStyle/>
          <a:p>
            <a:fld id="{25AF9EDE-B866-4147-B37A-8C04873221E3}" type="slidenum">
              <a:rPr lang="en-US" smtClean="0"/>
              <a:t>6</a:t>
            </a:fld>
            <a:endParaRPr lang="en-US"/>
          </a:p>
        </p:txBody>
      </p:sp>
    </p:spTree>
    <p:extLst>
      <p:ext uri="{BB962C8B-B14F-4D97-AF65-F5344CB8AC3E}">
        <p14:creationId xmlns:p14="http://schemas.microsoft.com/office/powerpoint/2010/main" val="172380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5"/>
          </p:nvPr>
        </p:nvSpPr>
        <p:spPr/>
        <p:txBody>
          <a:bodyPr/>
          <a:lstStyle/>
          <a:p>
            <a:fld id="{7DCA679B-4818-4520-B88F-DD43BC507B28}" type="slidenum">
              <a:rPr lang="en-US" smtClean="0"/>
              <a:t>8</a:t>
            </a:fld>
            <a:endParaRPr lang="en-US"/>
          </a:p>
        </p:txBody>
      </p:sp>
    </p:spTree>
    <p:extLst>
      <p:ext uri="{BB962C8B-B14F-4D97-AF65-F5344CB8AC3E}">
        <p14:creationId xmlns:p14="http://schemas.microsoft.com/office/powerpoint/2010/main" val="35632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A679B-4818-4520-B88F-DD43BC507B28}" type="slidenum">
              <a:rPr lang="en-US" smtClean="0"/>
              <a:t>9</a:t>
            </a:fld>
            <a:endParaRPr lang="en-US"/>
          </a:p>
        </p:txBody>
      </p:sp>
    </p:spTree>
    <p:extLst>
      <p:ext uri="{BB962C8B-B14F-4D97-AF65-F5344CB8AC3E}">
        <p14:creationId xmlns:p14="http://schemas.microsoft.com/office/powerpoint/2010/main" val="265707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A679B-4818-4520-B88F-DD43BC507B28}" type="slidenum">
              <a:rPr lang="en-US" smtClean="0"/>
              <a:t>10</a:t>
            </a:fld>
            <a:endParaRPr lang="en-US"/>
          </a:p>
        </p:txBody>
      </p:sp>
    </p:spTree>
    <p:extLst>
      <p:ext uri="{BB962C8B-B14F-4D97-AF65-F5344CB8AC3E}">
        <p14:creationId xmlns:p14="http://schemas.microsoft.com/office/powerpoint/2010/main" val="224090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Kala</a:t>
            </a:r>
          </a:p>
        </p:txBody>
      </p:sp>
      <p:sp>
        <p:nvSpPr>
          <p:cNvPr id="4" name="Slide Number Placeholder 3"/>
          <p:cNvSpPr>
            <a:spLocks noGrp="1"/>
          </p:cNvSpPr>
          <p:nvPr>
            <p:ph type="sldNum" sz="quarter" idx="5"/>
          </p:nvPr>
        </p:nvSpPr>
        <p:spPr/>
        <p:txBody>
          <a:bodyPr/>
          <a:lstStyle/>
          <a:p>
            <a:fld id="{7DCA679B-4818-4520-B88F-DD43BC507B28}" type="slidenum">
              <a:rPr lang="en-US" smtClean="0"/>
              <a:t>11</a:t>
            </a:fld>
            <a:endParaRPr lang="en-US"/>
          </a:p>
        </p:txBody>
      </p:sp>
    </p:spTree>
    <p:extLst>
      <p:ext uri="{BB962C8B-B14F-4D97-AF65-F5344CB8AC3E}">
        <p14:creationId xmlns:p14="http://schemas.microsoft.com/office/powerpoint/2010/main" val="371078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 Intro</a:t>
            </a:r>
          </a:p>
        </p:txBody>
      </p:sp>
      <p:sp>
        <p:nvSpPr>
          <p:cNvPr id="4" name="Slide Number Placeholder 3"/>
          <p:cNvSpPr>
            <a:spLocks noGrp="1"/>
          </p:cNvSpPr>
          <p:nvPr>
            <p:ph type="sldNum" sz="quarter" idx="5"/>
          </p:nvPr>
        </p:nvSpPr>
        <p:spPr/>
        <p:txBody>
          <a:bodyPr/>
          <a:lstStyle/>
          <a:p>
            <a:fld id="{7DCA679B-4818-4520-B88F-DD43BC507B28}" type="slidenum">
              <a:rPr lang="en-US" smtClean="0"/>
              <a:t>13</a:t>
            </a:fld>
            <a:endParaRPr lang="en-US"/>
          </a:p>
        </p:txBody>
      </p:sp>
    </p:spTree>
    <p:extLst>
      <p:ext uri="{BB962C8B-B14F-4D97-AF65-F5344CB8AC3E}">
        <p14:creationId xmlns:p14="http://schemas.microsoft.com/office/powerpoint/2010/main" val="260695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dirty="0"/>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2573963" y="135880"/>
            <a:ext cx="987552" cy="82296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681428" y="252001"/>
            <a:ext cx="1159235" cy="685695"/>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6" name="Picture 5" descr="US Department of Education logo">
            <a:extLst>
              <a:ext uri="{FF2B5EF4-FFF2-40B4-BE49-F238E27FC236}">
                <a16:creationId xmlns:a16="http://schemas.microsoft.com/office/drawing/2014/main" id="{D8052993-2479-3EE6-224A-CB463376AF5D}"/>
              </a:ext>
            </a:extLst>
          </p:cNvPr>
          <p:cNvPicPr>
            <a:picLocks noChangeAspect="1"/>
          </p:cNvPicPr>
          <p:nvPr userDrawn="1"/>
        </p:nvPicPr>
        <p:blipFill>
          <a:blip r:embed="rId4"/>
          <a:stretch>
            <a:fillRect/>
          </a:stretch>
        </p:blipFill>
        <p:spPr>
          <a:xfrm>
            <a:off x="495358" y="137265"/>
            <a:ext cx="822960" cy="822960"/>
          </a:xfrm>
          <a:prstGeom prst="rect">
            <a:avLst/>
          </a:prstGeom>
        </p:spPr>
      </p:pic>
      <p:pic>
        <p:nvPicPr>
          <p:cNvPr id="10" name="Picture 9" descr="US Department of Education Privacy Technical Assistance Center logo">
            <a:extLst>
              <a:ext uri="{FF2B5EF4-FFF2-40B4-BE49-F238E27FC236}">
                <a16:creationId xmlns:a16="http://schemas.microsoft.com/office/drawing/2014/main" id="{D54B6F85-9BC2-2FCE-661F-381ED9233DB9}"/>
              </a:ext>
            </a:extLst>
          </p:cNvPr>
          <p:cNvPicPr>
            <a:picLocks noChangeAspect="1"/>
          </p:cNvPicPr>
          <p:nvPr userDrawn="1"/>
        </p:nvPicPr>
        <p:blipFill>
          <a:blip r:embed="rId5"/>
          <a:stretch>
            <a:fillRect/>
          </a:stretch>
        </p:blipFill>
        <p:spPr>
          <a:xfrm>
            <a:off x="1530810" y="137265"/>
            <a:ext cx="822960" cy="8229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6" name="Date Placeholder 3">
            <a:extLst>
              <a:ext uri="{FF2B5EF4-FFF2-40B4-BE49-F238E27FC236}">
                <a16:creationId xmlns:a16="http://schemas.microsoft.com/office/drawing/2014/main" id="{3551CA61-DAC8-E227-55DA-16804A9E2358}"/>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pic>
        <p:nvPicPr>
          <p:cNvPr id="21" name="Picture 20" descr="DaSy: The Center for IDEA Early Childhood Data Systems">
            <a:extLst>
              <a:ext uri="{FF2B5EF4-FFF2-40B4-BE49-F238E27FC236}">
                <a16:creationId xmlns:a16="http://schemas.microsoft.com/office/drawing/2014/main" id="{5EC4A136-F305-F213-2077-FB74FAE7B1EB}"/>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2" name="Picture 21" descr="ECTA Early Childhood Technical Assistance Logo">
            <a:extLst>
              <a:ext uri="{FF2B5EF4-FFF2-40B4-BE49-F238E27FC236}">
                <a16:creationId xmlns:a16="http://schemas.microsoft.com/office/drawing/2014/main" id="{8D739E73-BD2F-4182-F2DB-9E13D4F1488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3" name="Picture 22" descr="US Department of Education logo">
            <a:extLst>
              <a:ext uri="{FF2B5EF4-FFF2-40B4-BE49-F238E27FC236}">
                <a16:creationId xmlns:a16="http://schemas.microsoft.com/office/drawing/2014/main" id="{64FA1689-6612-5A3C-6C41-5C37AF9A234A}"/>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4" name="Picture 23" descr="US Department of Education Privacy Technical Assistance Center logo">
            <a:extLst>
              <a:ext uri="{FF2B5EF4-FFF2-40B4-BE49-F238E27FC236}">
                <a16:creationId xmlns:a16="http://schemas.microsoft.com/office/drawing/2014/main" id="{68E0DDFE-EE99-8B31-C19C-5041A1CA1BF8}"/>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12669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6" name="Date Placeholder 3">
            <a:extLst>
              <a:ext uri="{FF2B5EF4-FFF2-40B4-BE49-F238E27FC236}">
                <a16:creationId xmlns:a16="http://schemas.microsoft.com/office/drawing/2014/main" id="{82D3CA87-20C2-C0B6-62F3-04B22B7729FF}"/>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pic>
        <p:nvPicPr>
          <p:cNvPr id="25" name="Picture 24" descr="DaSy: The Center for IDEA Early Childhood Data Systems">
            <a:extLst>
              <a:ext uri="{FF2B5EF4-FFF2-40B4-BE49-F238E27FC236}">
                <a16:creationId xmlns:a16="http://schemas.microsoft.com/office/drawing/2014/main" id="{C657FEE3-AEA1-216E-795C-91B68C471584}"/>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6" name="Picture 25" descr="ECTA Early Childhood Technical Assistance Logo">
            <a:extLst>
              <a:ext uri="{FF2B5EF4-FFF2-40B4-BE49-F238E27FC236}">
                <a16:creationId xmlns:a16="http://schemas.microsoft.com/office/drawing/2014/main" id="{C71322BD-6B5B-D800-8A6C-6230B1C80FB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7" name="Picture 26" descr="US Department of Education logo">
            <a:extLst>
              <a:ext uri="{FF2B5EF4-FFF2-40B4-BE49-F238E27FC236}">
                <a16:creationId xmlns:a16="http://schemas.microsoft.com/office/drawing/2014/main" id="{80D9BFED-227F-5505-7634-D0AC35DEBD86}"/>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8" name="Picture 27" descr="US Department of Education Privacy Technical Assistance Center logo">
            <a:extLst>
              <a:ext uri="{FF2B5EF4-FFF2-40B4-BE49-F238E27FC236}">
                <a16:creationId xmlns:a16="http://schemas.microsoft.com/office/drawing/2014/main" id="{3C81392E-D69B-8EFD-A1B7-79D177386AE8}"/>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34663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Date Placeholder 3">
            <a:extLst>
              <a:ext uri="{FF2B5EF4-FFF2-40B4-BE49-F238E27FC236}">
                <a16:creationId xmlns:a16="http://schemas.microsoft.com/office/drawing/2014/main" id="{4E5AF642-9431-034C-9311-EA968D9E4EA8}"/>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pic>
        <p:nvPicPr>
          <p:cNvPr id="27" name="Picture 26" descr="DaSy: The Center for IDEA Early Childhood Data Systems">
            <a:extLst>
              <a:ext uri="{FF2B5EF4-FFF2-40B4-BE49-F238E27FC236}">
                <a16:creationId xmlns:a16="http://schemas.microsoft.com/office/drawing/2014/main" id="{FF607BC7-5A0A-894A-4058-4B04F42D3096}"/>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8" name="Picture 27" descr="ECTA Early Childhood Technical Assistance Logo">
            <a:extLst>
              <a:ext uri="{FF2B5EF4-FFF2-40B4-BE49-F238E27FC236}">
                <a16:creationId xmlns:a16="http://schemas.microsoft.com/office/drawing/2014/main" id="{8EC472EF-713B-73A9-36E6-8372E5E0904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9" name="Picture 28" descr="US Department of Education logo">
            <a:extLst>
              <a:ext uri="{FF2B5EF4-FFF2-40B4-BE49-F238E27FC236}">
                <a16:creationId xmlns:a16="http://schemas.microsoft.com/office/drawing/2014/main" id="{3AC26201-3A96-9A8C-EB05-1D9B03B08D60}"/>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30" name="Picture 29" descr="US Department of Education Privacy Technical Assistance Center logo">
            <a:extLst>
              <a:ext uri="{FF2B5EF4-FFF2-40B4-BE49-F238E27FC236}">
                <a16:creationId xmlns:a16="http://schemas.microsoft.com/office/drawing/2014/main" id="{BC79A4E9-63C8-43AD-8E60-1BF9F4956490}"/>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B1EF-4F8F-734F-A6F5-4BFA1D3E419D}"/>
              </a:ext>
            </a:extLst>
          </p:cNvPr>
          <p:cNvSpPr>
            <a:spLocks noGrp="1"/>
          </p:cNvSpPr>
          <p:nvPr userDrawn="1">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pic>
        <p:nvPicPr>
          <p:cNvPr id="27" name="Picture 26" descr="DaSy: The Center for IDEA Early Childhood Data Systems">
            <a:extLst>
              <a:ext uri="{FF2B5EF4-FFF2-40B4-BE49-F238E27FC236}">
                <a16:creationId xmlns:a16="http://schemas.microsoft.com/office/drawing/2014/main" id="{A4271E84-8F69-19B9-95AB-3172A9F85CE0}"/>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8" name="Picture 27" descr="ECTA Early Childhood Technical Assistance Logo">
            <a:extLst>
              <a:ext uri="{FF2B5EF4-FFF2-40B4-BE49-F238E27FC236}">
                <a16:creationId xmlns:a16="http://schemas.microsoft.com/office/drawing/2014/main" id="{4C0DA644-7638-8B13-6920-D821CA332A5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9" name="Picture 28" descr="US Department of Education logo">
            <a:extLst>
              <a:ext uri="{FF2B5EF4-FFF2-40B4-BE49-F238E27FC236}">
                <a16:creationId xmlns:a16="http://schemas.microsoft.com/office/drawing/2014/main" id="{DBD9E612-3866-7E40-BB01-5355D52C66B0}"/>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30" name="Picture 29" descr="US Department of Education Privacy Technical Assistance Center logo">
            <a:extLst>
              <a:ext uri="{FF2B5EF4-FFF2-40B4-BE49-F238E27FC236}">
                <a16:creationId xmlns:a16="http://schemas.microsoft.com/office/drawing/2014/main" id="{334D3414-C646-6D38-3C43-EF2AF8AE971A}"/>
              </a:ext>
            </a:extLst>
          </p:cNvPr>
          <p:cNvPicPr>
            <a:picLocks noChangeAspect="1"/>
          </p:cNvPicPr>
          <p:nvPr userDrawn="1"/>
        </p:nvPicPr>
        <p:blipFill>
          <a:blip r:embed="rId5"/>
          <a:stretch>
            <a:fillRect/>
          </a:stretch>
        </p:blipFill>
        <p:spPr>
          <a:xfrm>
            <a:off x="8967367" y="6122997"/>
            <a:ext cx="593361" cy="593361"/>
          </a:xfrm>
          <a:prstGeom prst="rect">
            <a:avLst/>
          </a:prstGeom>
        </p:spPr>
      </p:pic>
      <p:sp>
        <p:nvSpPr>
          <p:cNvPr id="3" name="Content Placeholder 2">
            <a:extLst>
              <a:ext uri="{FF2B5EF4-FFF2-40B4-BE49-F238E27FC236}">
                <a16:creationId xmlns:a16="http://schemas.microsoft.com/office/drawing/2014/main" id="{96D54A78-A974-054E-9F5F-8441C1B19B45}"/>
              </a:ext>
            </a:extLst>
          </p:cNvPr>
          <p:cNvSpPr>
            <a:spLocks noGrp="1"/>
          </p:cNvSpPr>
          <p:nvPr userDrawn="1">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8DDC46BF-59E7-D237-DFC6-5C891B4A70BD}"/>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27" name="Picture 26" descr="DaSy: The Center for IDEA Early Childhood Data Systems">
            <a:extLst>
              <a:ext uri="{FF2B5EF4-FFF2-40B4-BE49-F238E27FC236}">
                <a16:creationId xmlns:a16="http://schemas.microsoft.com/office/drawing/2014/main" id="{E54B2F8B-9140-179E-46DE-2C3492C307FC}"/>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8" name="Picture 27" descr="ECTA Early Childhood Technical Assistance Logo">
            <a:extLst>
              <a:ext uri="{FF2B5EF4-FFF2-40B4-BE49-F238E27FC236}">
                <a16:creationId xmlns:a16="http://schemas.microsoft.com/office/drawing/2014/main" id="{EAFAF358-FEB4-BCE3-DE59-E1673D93856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9" name="Picture 28" descr="US Department of Education logo">
            <a:extLst>
              <a:ext uri="{FF2B5EF4-FFF2-40B4-BE49-F238E27FC236}">
                <a16:creationId xmlns:a16="http://schemas.microsoft.com/office/drawing/2014/main" id="{391537EE-0C29-1F19-4629-E890F98F7CB2}"/>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30" name="Picture 29" descr="US Department of Education Privacy Technical Assistance Center logo">
            <a:extLst>
              <a:ext uri="{FF2B5EF4-FFF2-40B4-BE49-F238E27FC236}">
                <a16:creationId xmlns:a16="http://schemas.microsoft.com/office/drawing/2014/main" id="{67D6B45A-E453-7572-12C7-93DDE71B6C32}"/>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dirty="0"/>
              <a:t>Section Divider</a:t>
            </a:r>
            <a:br>
              <a:rPr lang="en-US" dirty="0"/>
            </a:br>
            <a:r>
              <a:rPr lang="en-US" dirty="0"/>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9" name="Date Placeholder 3">
            <a:extLst>
              <a:ext uri="{FF2B5EF4-FFF2-40B4-BE49-F238E27FC236}">
                <a16:creationId xmlns:a16="http://schemas.microsoft.com/office/drawing/2014/main" id="{49FE2EAC-EE20-3EA8-AE7C-FDD656FE7CB7}"/>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solidFill>
                  <a:schemeClr val="bg1"/>
                </a:solidFill>
              </a:rPr>
              <a:t>   </a:t>
            </a:r>
          </a:p>
          <a:p>
            <a:endParaRPr lang="en-US" dirty="0"/>
          </a:p>
        </p:txBody>
      </p:sp>
      <p:pic>
        <p:nvPicPr>
          <p:cNvPr id="24" name="Picture 23" descr="DaSy: The Center for IDEA Early Childhood Data Systems">
            <a:extLst>
              <a:ext uri="{FF2B5EF4-FFF2-40B4-BE49-F238E27FC236}">
                <a16:creationId xmlns:a16="http://schemas.microsoft.com/office/drawing/2014/main" id="{D7268FB0-AE72-ED0B-1F73-AFF077A9DC29}"/>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5" name="Picture 24" descr="ECTA Early Childhood Technical Assistance Logo">
            <a:extLst>
              <a:ext uri="{FF2B5EF4-FFF2-40B4-BE49-F238E27FC236}">
                <a16:creationId xmlns:a16="http://schemas.microsoft.com/office/drawing/2014/main" id="{F2EF86B4-1022-9D4B-A496-D9A962B4F59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6" name="Picture 25" descr="US Department of Education logo">
            <a:extLst>
              <a:ext uri="{FF2B5EF4-FFF2-40B4-BE49-F238E27FC236}">
                <a16:creationId xmlns:a16="http://schemas.microsoft.com/office/drawing/2014/main" id="{1140580F-B73C-0142-4716-4F02E52A31EF}"/>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7" name="Picture 26" descr="US Department of Education Privacy Technical Assistance Center logo">
            <a:extLst>
              <a:ext uri="{FF2B5EF4-FFF2-40B4-BE49-F238E27FC236}">
                <a16:creationId xmlns:a16="http://schemas.microsoft.com/office/drawing/2014/main" id="{A86328E5-666D-1FCE-5B95-8B4FFD4997D0}"/>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92E45576-CE64-191A-EDF5-9E2088C7C0F4}"/>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pic>
        <p:nvPicPr>
          <p:cNvPr id="21" name="Picture 20" descr="DaSy: The Center for IDEA Early Childhood Data Systems">
            <a:extLst>
              <a:ext uri="{FF2B5EF4-FFF2-40B4-BE49-F238E27FC236}">
                <a16:creationId xmlns:a16="http://schemas.microsoft.com/office/drawing/2014/main" id="{67BB13A2-468B-D17E-33E3-F939029D08A2}"/>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2" name="Picture 21" descr="ECTA Early Childhood Technical Assistance Logo">
            <a:extLst>
              <a:ext uri="{FF2B5EF4-FFF2-40B4-BE49-F238E27FC236}">
                <a16:creationId xmlns:a16="http://schemas.microsoft.com/office/drawing/2014/main" id="{8D47BFB4-F458-9E5E-CB95-3D8E2CF14A0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3" name="Picture 22" descr="US Department of Education logo">
            <a:extLst>
              <a:ext uri="{FF2B5EF4-FFF2-40B4-BE49-F238E27FC236}">
                <a16:creationId xmlns:a16="http://schemas.microsoft.com/office/drawing/2014/main" id="{7F4488EA-4F91-9160-C5C7-E554CA501020}"/>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4" name="Picture 23" descr="US Department of Education Privacy Technical Assistance Center logo">
            <a:extLst>
              <a:ext uri="{FF2B5EF4-FFF2-40B4-BE49-F238E27FC236}">
                <a16:creationId xmlns:a16="http://schemas.microsoft.com/office/drawing/2014/main" id="{AA6BD07D-A571-D292-42A8-E33BAD05A1FF}"/>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4" name="Date Placeholder 3">
            <a:extLst>
              <a:ext uri="{FF2B5EF4-FFF2-40B4-BE49-F238E27FC236}">
                <a16:creationId xmlns:a16="http://schemas.microsoft.com/office/drawing/2014/main" id="{0DD91488-4B33-3131-7CD0-ECF71B73AA48}"/>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pic>
        <p:nvPicPr>
          <p:cNvPr id="22" name="Picture 21" descr="DaSy: The Center for IDEA Early Childhood Data Systems">
            <a:extLst>
              <a:ext uri="{FF2B5EF4-FFF2-40B4-BE49-F238E27FC236}">
                <a16:creationId xmlns:a16="http://schemas.microsoft.com/office/drawing/2014/main" id="{04A747B3-F73C-39CA-0378-913B6F86AA2E}"/>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3" name="Picture 22" descr="ECTA Early Childhood Technical Assistance Logo">
            <a:extLst>
              <a:ext uri="{FF2B5EF4-FFF2-40B4-BE49-F238E27FC236}">
                <a16:creationId xmlns:a16="http://schemas.microsoft.com/office/drawing/2014/main" id="{DD382938-A543-A81B-E403-356119F6B86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4" name="Picture 23" descr="US Department of Education logo">
            <a:extLst>
              <a:ext uri="{FF2B5EF4-FFF2-40B4-BE49-F238E27FC236}">
                <a16:creationId xmlns:a16="http://schemas.microsoft.com/office/drawing/2014/main" id="{C5A8EF2E-376D-50FC-A9CE-B5E8126E5FEB}"/>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5" name="Picture 24" descr="US Department of Education Privacy Technical Assistance Center logo">
            <a:extLst>
              <a:ext uri="{FF2B5EF4-FFF2-40B4-BE49-F238E27FC236}">
                <a16:creationId xmlns:a16="http://schemas.microsoft.com/office/drawing/2014/main" id="{CF9F2C7E-32D6-223E-3B36-1229710E0AB9}"/>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6" name="Date Placeholder 3">
            <a:extLst>
              <a:ext uri="{FF2B5EF4-FFF2-40B4-BE49-F238E27FC236}">
                <a16:creationId xmlns:a16="http://schemas.microsoft.com/office/drawing/2014/main" id="{1D01B985-F5F9-0914-A7E6-063F8F947230}"/>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t>   </a:t>
            </a:r>
          </a:p>
          <a:p>
            <a:endParaRPr lang="en-US" dirty="0"/>
          </a:p>
        </p:txBody>
      </p:sp>
      <p:pic>
        <p:nvPicPr>
          <p:cNvPr id="24" name="Picture 23" descr="DaSy: The Center for IDEA Early Childhood Data Systems">
            <a:extLst>
              <a:ext uri="{FF2B5EF4-FFF2-40B4-BE49-F238E27FC236}">
                <a16:creationId xmlns:a16="http://schemas.microsoft.com/office/drawing/2014/main" id="{252662DB-969D-12A7-2A31-765BF03DD74D}"/>
              </a:ext>
            </a:extLst>
          </p:cNvPr>
          <p:cNvPicPr>
            <a:picLocks noChangeAspect="1"/>
          </p:cNvPicPr>
          <p:nvPr userDrawn="1"/>
        </p:nvPicPr>
        <p:blipFill>
          <a:blip r:embed="rId2"/>
          <a:stretch>
            <a:fillRect/>
          </a:stretch>
        </p:blipFill>
        <p:spPr>
          <a:xfrm>
            <a:off x="9719489" y="6121998"/>
            <a:ext cx="712034" cy="593361"/>
          </a:xfrm>
          <a:prstGeom prst="rect">
            <a:avLst/>
          </a:prstGeom>
        </p:spPr>
      </p:pic>
      <p:pic>
        <p:nvPicPr>
          <p:cNvPr id="25" name="Picture 24" descr="ECTA Early Childhood Technical Assistance Logo">
            <a:extLst>
              <a:ext uri="{FF2B5EF4-FFF2-40B4-BE49-F238E27FC236}">
                <a16:creationId xmlns:a16="http://schemas.microsoft.com/office/drawing/2014/main" id="{0CB205E2-4B43-FC43-3437-F1E8664CAA9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517981" y="6205722"/>
            <a:ext cx="835819" cy="494392"/>
          </a:xfrm>
          <a:prstGeom prst="rect">
            <a:avLst/>
          </a:prstGeom>
        </p:spPr>
      </p:pic>
      <p:pic>
        <p:nvPicPr>
          <p:cNvPr id="26" name="Picture 25" descr="US Department of Education logo">
            <a:extLst>
              <a:ext uri="{FF2B5EF4-FFF2-40B4-BE49-F238E27FC236}">
                <a16:creationId xmlns:a16="http://schemas.microsoft.com/office/drawing/2014/main" id="{0137E168-178D-29D0-E6F7-E2290D5C706D}"/>
              </a:ext>
            </a:extLst>
          </p:cNvPr>
          <p:cNvPicPr>
            <a:picLocks noChangeAspect="1"/>
          </p:cNvPicPr>
          <p:nvPr userDrawn="1"/>
        </p:nvPicPr>
        <p:blipFill>
          <a:blip r:embed="rId4"/>
          <a:stretch>
            <a:fillRect/>
          </a:stretch>
        </p:blipFill>
        <p:spPr>
          <a:xfrm>
            <a:off x="8220797" y="6122997"/>
            <a:ext cx="593361" cy="593361"/>
          </a:xfrm>
          <a:prstGeom prst="rect">
            <a:avLst/>
          </a:prstGeom>
        </p:spPr>
      </p:pic>
      <p:pic>
        <p:nvPicPr>
          <p:cNvPr id="27" name="Picture 26" descr="US Department of Education Privacy Technical Assistance Center logo">
            <a:extLst>
              <a:ext uri="{FF2B5EF4-FFF2-40B4-BE49-F238E27FC236}">
                <a16:creationId xmlns:a16="http://schemas.microsoft.com/office/drawing/2014/main" id="{E0C90184-B447-BAD8-9803-D8E81C184182}"/>
              </a:ext>
            </a:extLst>
          </p:cNvPr>
          <p:cNvPicPr>
            <a:picLocks noChangeAspect="1"/>
          </p:cNvPicPr>
          <p:nvPr userDrawn="1"/>
        </p:nvPicPr>
        <p:blipFill>
          <a:blip r:embed="rId5"/>
          <a:stretch>
            <a:fillRect/>
          </a:stretch>
        </p:blipFill>
        <p:spPr>
          <a:xfrm>
            <a:off x="8967367" y="6122997"/>
            <a:ext cx="593361" cy="593361"/>
          </a:xfrm>
          <a:prstGeom prst="rect">
            <a:avLst/>
          </a:prstGeom>
        </p:spPr>
      </p:pic>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3">
            <a:extLst>
              <a:ext uri="{FF2B5EF4-FFF2-40B4-BE49-F238E27FC236}">
                <a16:creationId xmlns:a16="http://schemas.microsoft.com/office/drawing/2014/main" id="{E5540FAA-3D35-E2DF-5840-A25FF891085B}"/>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dirty="0">
                <a:solidFill>
                  <a:schemeClr val="bg1"/>
                </a:solidFill>
              </a:rPr>
              <a:t>   </a:t>
            </a:r>
          </a:p>
          <a:p>
            <a:endParaRPr lang="en-US" dirty="0"/>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
        <p:nvSpPr>
          <p:cNvPr id="2" name="Date Placeholder 3">
            <a:extLst>
              <a:ext uri="{FF2B5EF4-FFF2-40B4-BE49-F238E27FC236}">
                <a16:creationId xmlns:a16="http://schemas.microsoft.com/office/drawing/2014/main" id="{55B9D448-886D-F4C0-6B9C-D662BC896EA1}"/>
              </a:ext>
            </a:extLst>
          </p:cNvPr>
          <p:cNvSpPr txBox="1">
            <a:spLocks/>
          </p:cNvSpPr>
          <p:nvPr userDrawn="1"/>
        </p:nvSpPr>
        <p:spPr>
          <a:xfrm>
            <a:off x="838200" y="6326189"/>
            <a:ext cx="4524214" cy="594360"/>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630B18-F0C1-7D4C-8E26-779EB5C2578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292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9F76742-9B88-9646-A1C9-33F60B794E5F}" type="datetimeFigureOut">
              <a:rPr lang="en-US" smtClean="0"/>
              <a:pPr/>
              <a:t>11/14/2023</a:t>
            </a:fld>
            <a:endParaRPr lang="en-US" dirty="0"/>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 </a:t>
            </a:r>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C8F726C4-0B4F-C543-B26D-F6E5E2F5EDCC}" type="slidenum">
              <a:rPr lang="en-US" smtClean="0"/>
              <a:pPr/>
              <a:t>‹#›</a:t>
            </a:fld>
            <a:endParaRPr lang="en-US" dirty="0"/>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64" r:id="rId9"/>
    <p:sldLayoutId id="2147483656" r:id="rId10"/>
    <p:sldLayoutId id="2147483657" r:id="rId11"/>
    <p:sldLayoutId id="2147483663"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po.gov/fdsys/pkg/CFR-2013-title34-vol2/pdf/CFR-2013-title34-vol2-sec300-506.pdf" TargetMode="External"/><Relationship Id="rId7" Type="http://schemas.openxmlformats.org/officeDocument/2006/relationships/hyperlink" Target="https://studentprivacy.ed.gov/file-a-complai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gpo.gov/fdsys/pkg/CFR-2013-title34-vol2/pdf/CFR-2013-title34-vol2-sec303-430.pdf" TargetMode="External"/><Relationship Id="rId5" Type="http://schemas.openxmlformats.org/officeDocument/2006/relationships/hyperlink" Target="http://www.gpo.gov/fdsys/pkg/CFR-2002-title34-vol2/pdf/CFR-2002-title34-vol2-part300-subpartE-subjectgroup-id215.pdf" TargetMode="External"/><Relationship Id="rId4" Type="http://schemas.openxmlformats.org/officeDocument/2006/relationships/hyperlink" Target="http://www.gpo.gov/fdsys/pkg/CFR-2013-title34-vol2/pdf/CFR-2013-title34-vol2-sec303-431.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tudentprivacy.ed.gov/resources/written-agreement-checklis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studentprivacy.ed.gov/resources/checklist-mapping-data-flows" TargetMode="External"/><Relationship Id="rId4" Type="http://schemas.openxmlformats.org/officeDocument/2006/relationships/hyperlink" Target="https://studentprivacy.ed.gov/resources/guidance-reasonable-methods-and-written-agreement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studentprivacy.ed.gov/resources/ferpaidea-cross-walk" TargetMode="External"/><Relationship Id="rId7" Type="http://schemas.openxmlformats.org/officeDocument/2006/relationships/hyperlink" Target="https://www.cdc.gov/ncbddd/autism/pdf/Memorandum-of-Understanding-508.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studentprivacy.ed.gov/subscribe-student-privacy-newsletter" TargetMode="External"/><Relationship Id="rId5" Type="http://schemas.openxmlformats.org/officeDocument/2006/relationships/hyperlink" Target="https://studentprivacy.ed.gov/training/ferpa-101-local-education-agencies" TargetMode="External"/><Relationship Id="rId4" Type="http://schemas.openxmlformats.org/officeDocument/2006/relationships/hyperlink" Target="https://studentprivacy.ed.gov/sites/default/files/resource_document/file/idea-confidentiality-requirements-faq_0.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hyperlink" Target="https://twitter.com/usedgov" TargetMode="External"/><Relationship Id="rId13" Type="http://schemas.openxmlformats.org/officeDocument/2006/relationships/image" Target="../media/image21.gif"/><Relationship Id="rId3" Type="http://schemas.openxmlformats.org/officeDocument/2006/relationships/image" Target="../media/image3.png"/><Relationship Id="rId7" Type="http://schemas.openxmlformats.org/officeDocument/2006/relationships/hyperlink" Target="http://www.ed.gov/" TargetMode="External"/><Relationship Id="rId12" Type="http://schemas.openxmlformats.org/officeDocument/2006/relationships/hyperlink" Target="https://twitter.com/ECTACenter"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0.jpeg"/><Relationship Id="rId11" Type="http://schemas.openxmlformats.org/officeDocument/2006/relationships/hyperlink" Target="https://ectacenter.org/" TargetMode="External"/><Relationship Id="rId5" Type="http://schemas.openxmlformats.org/officeDocument/2006/relationships/image" Target="../media/image1.png"/><Relationship Id="rId10" Type="http://schemas.openxmlformats.org/officeDocument/2006/relationships/hyperlink" Target="https://twitter.com/DaSyCenter" TargetMode="External"/><Relationship Id="rId4" Type="http://schemas.openxmlformats.org/officeDocument/2006/relationships/image" Target="../media/image4.jpg"/><Relationship Id="rId9" Type="http://schemas.openxmlformats.org/officeDocument/2006/relationships/hyperlink" Target="https://dasycen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403860" y="1033463"/>
            <a:ext cx="5300663" cy="2377440"/>
          </a:xfrm>
        </p:spPr>
        <p:txBody>
          <a:bodyPr>
            <a:normAutofit fontScale="90000"/>
          </a:bodyPr>
          <a:lstStyle/>
          <a:p>
            <a:r>
              <a:rPr lang="en-US" dirty="0"/>
              <a:t>Navigating IDEA and FERPA to Protect Privacy in Today’s Early Childhood World</a:t>
            </a:r>
          </a:p>
        </p:txBody>
      </p:sp>
      <p:sp>
        <p:nvSpPr>
          <p:cNvPr id="6" name="Subtitle 5">
            <a:extLst>
              <a:ext uri="{FF2B5EF4-FFF2-40B4-BE49-F238E27FC236}">
                <a16:creationId xmlns:a16="http://schemas.microsoft.com/office/drawing/2014/main" id="{CFB551D7-94F6-C204-0ABE-B13185564E8E}"/>
              </a:ext>
            </a:extLst>
          </p:cNvPr>
          <p:cNvSpPr>
            <a:spLocks noGrp="1"/>
          </p:cNvSpPr>
          <p:nvPr>
            <p:ph type="subTitle" idx="1"/>
          </p:nvPr>
        </p:nvSpPr>
        <p:spPr>
          <a:xfrm>
            <a:off x="394334" y="3932873"/>
            <a:ext cx="5701666" cy="2377440"/>
          </a:xfrm>
        </p:spPr>
        <p:txBody>
          <a:bodyPr>
            <a:normAutofit fontScale="77500" lnSpcReduction="20000"/>
          </a:bodyPr>
          <a:lstStyle/>
          <a:p>
            <a:pPr lvl="0"/>
            <a:r>
              <a:rPr lang="en-US" sz="2200" b="1" dirty="0"/>
              <a:t>Speakers:</a:t>
            </a:r>
          </a:p>
          <a:p>
            <a:pPr lvl="0">
              <a:lnSpc>
                <a:spcPct val="100000"/>
              </a:lnSpc>
            </a:pPr>
            <a:r>
              <a:rPr lang="en-US" sz="2200" dirty="0"/>
              <a:t>Kala Shah Surprenant, Senior Counsel, Office of the General Counsel, U.S. Department of Education</a:t>
            </a:r>
          </a:p>
          <a:p>
            <a:pPr lvl="0">
              <a:lnSpc>
                <a:spcPct val="100000"/>
              </a:lnSpc>
            </a:pPr>
            <a:r>
              <a:rPr lang="en-US" sz="2200" dirty="0"/>
              <a:t>Frank Miller, Deputy Director, Student Privacy Policy Office, U.S. Department of Education</a:t>
            </a:r>
          </a:p>
          <a:p>
            <a:pPr lvl="0"/>
            <a:r>
              <a:rPr lang="en-US" sz="2200" b="1" dirty="0"/>
              <a:t>Moderators:</a:t>
            </a:r>
          </a:p>
          <a:p>
            <a:pPr marR="0" fontAlgn="ctr">
              <a:spcAft>
                <a:spcPts val="0"/>
              </a:spcAft>
              <a:buSzPts val="1000"/>
              <a:tabLst>
                <a:tab pos="457200" algn="l"/>
              </a:tabLst>
            </a:pPr>
            <a:r>
              <a:rPr lang="en-US" sz="2200" dirty="0"/>
              <a:t>Ross Lemke, Director, Privacy Technical Assistance Center</a:t>
            </a:r>
          </a:p>
          <a:p>
            <a:pPr marR="0" fontAlgn="ctr">
              <a:spcAft>
                <a:spcPts val="0"/>
              </a:spcAft>
              <a:buSzPts val="1000"/>
              <a:tabLst>
                <a:tab pos="457200" algn="l"/>
              </a:tabLst>
            </a:pPr>
            <a:r>
              <a:rPr lang="en-US" sz="2200" dirty="0"/>
              <a:t>Sharon Walsh, DaSy </a:t>
            </a:r>
            <a:r>
              <a:rPr lang="en-US" sz="2200"/>
              <a:t>&amp; ECTA</a:t>
            </a:r>
            <a:endParaRPr lang="en-US" sz="2200" dirty="0"/>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96978" y="5783512"/>
            <a:ext cx="5500688" cy="9592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900" b="1" dirty="0">
                <a:solidFill>
                  <a:srgbClr val="154578"/>
                </a:solidFill>
              </a:rPr>
            </a:br>
            <a:r>
              <a:rPr lang="en-US" sz="1900" dirty="0">
                <a:solidFill>
                  <a:srgbClr val="154578"/>
                </a:solidFill>
              </a:rPr>
              <a:t>September 22, 2023  </a:t>
            </a:r>
          </a:p>
        </p:txBody>
      </p:sp>
      <p:pic>
        <p:nvPicPr>
          <p:cNvPr id="14" name="Picture 13" descr="&quot; &quot;&#10;">
            <a:extLst>
              <a:ext uri="{FF2B5EF4-FFF2-40B4-BE49-F238E27FC236}">
                <a16:creationId xmlns:a16="http://schemas.microsoft.com/office/drawing/2014/main" id="{CD11E601-3F7B-4343-8069-8F7DBEB137C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096000" y="0"/>
            <a:ext cx="6101148" cy="5584371"/>
          </a:xfrm>
          <a:prstGeom prst="rect">
            <a:avLst/>
          </a:prstGeom>
        </p:spPr>
      </p:pic>
    </p:spTree>
    <p:extLst>
      <p:ext uri="{BB962C8B-B14F-4D97-AF65-F5344CB8AC3E}">
        <p14:creationId xmlns:p14="http://schemas.microsoft.com/office/powerpoint/2010/main" val="29032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8C6C-39DA-1EB9-1593-58C80C77CD58}"/>
              </a:ext>
            </a:extLst>
          </p:cNvPr>
          <p:cNvSpPr>
            <a:spLocks noGrp="1"/>
          </p:cNvSpPr>
          <p:nvPr>
            <p:ph type="title"/>
          </p:nvPr>
        </p:nvSpPr>
        <p:spPr/>
        <p:txBody>
          <a:bodyPr/>
          <a:lstStyle/>
          <a:p>
            <a:r>
              <a:rPr lang="en-US" dirty="0"/>
              <a:t>Data Sharing Agreement Checklist Between Part C and EHDI</a:t>
            </a:r>
          </a:p>
        </p:txBody>
      </p:sp>
      <p:sp>
        <p:nvSpPr>
          <p:cNvPr id="3" name="Content Placeholder 2">
            <a:extLst>
              <a:ext uri="{FF2B5EF4-FFF2-40B4-BE49-F238E27FC236}">
                <a16:creationId xmlns:a16="http://schemas.microsoft.com/office/drawing/2014/main" id="{50A1A789-DBD7-C403-9A96-D35AF3EEF433}"/>
              </a:ext>
            </a:extLst>
          </p:cNvPr>
          <p:cNvSpPr>
            <a:spLocks noGrp="1"/>
          </p:cNvSpPr>
          <p:nvPr>
            <p:ph idx="1"/>
          </p:nvPr>
        </p:nvSpPr>
        <p:spPr>
          <a:xfrm>
            <a:off x="838201" y="1825625"/>
            <a:ext cx="5100842" cy="4351338"/>
          </a:xfrm>
        </p:spPr>
        <p:txBody>
          <a:bodyPr>
            <a:normAutofit lnSpcReduction="10000"/>
          </a:bodyPr>
          <a:lstStyle/>
          <a:p>
            <a:r>
              <a:rPr lang="en-US" dirty="0"/>
              <a:t>Consistent with the federal requirements under IDEA and FERPA </a:t>
            </a:r>
          </a:p>
          <a:p>
            <a:r>
              <a:rPr lang="en-US" dirty="0"/>
              <a:t>Includes both essential components and suggested additions </a:t>
            </a:r>
          </a:p>
          <a:p>
            <a:r>
              <a:rPr lang="en-US" dirty="0"/>
              <a:t>State staff are encouraged to consider items as necessary and appropriate to state-specific circumstances, including any additional state requirements </a:t>
            </a:r>
          </a:p>
          <a:p>
            <a:r>
              <a:rPr lang="en-US" dirty="0"/>
              <a:t>State staff are encouraged to seek the guidance of their legal counsel</a:t>
            </a:r>
          </a:p>
        </p:txBody>
      </p:sp>
      <p:pic>
        <p:nvPicPr>
          <p:cNvPr id="6" name="Picture 5" descr="Screen shot of Data Sharing Agreement Checklist">
            <a:extLst>
              <a:ext uri="{FF2B5EF4-FFF2-40B4-BE49-F238E27FC236}">
                <a16:creationId xmlns:a16="http://schemas.microsoft.com/office/drawing/2014/main" id="{2BF82F75-E6A8-CDDE-CDA4-E195FFE26784}"/>
              </a:ext>
            </a:extLst>
          </p:cNvPr>
          <p:cNvPicPr>
            <a:picLocks noChangeAspect="1"/>
          </p:cNvPicPr>
          <p:nvPr/>
        </p:nvPicPr>
        <p:blipFill>
          <a:blip r:embed="rId3"/>
          <a:stretch>
            <a:fillRect/>
          </a:stretch>
        </p:blipFill>
        <p:spPr>
          <a:xfrm>
            <a:off x="6478621" y="1690688"/>
            <a:ext cx="5100841" cy="4441486"/>
          </a:xfrm>
          <a:prstGeom prst="rect">
            <a:avLst/>
          </a:prstGeom>
        </p:spPr>
      </p:pic>
    </p:spTree>
    <p:extLst>
      <p:ext uri="{BB962C8B-B14F-4D97-AF65-F5344CB8AC3E}">
        <p14:creationId xmlns:p14="http://schemas.microsoft.com/office/powerpoint/2010/main" val="383041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B389-4A4C-7847-D250-A5844E3B85FD}"/>
              </a:ext>
            </a:extLst>
          </p:cNvPr>
          <p:cNvSpPr>
            <a:spLocks noGrp="1"/>
          </p:cNvSpPr>
          <p:nvPr>
            <p:ph type="title"/>
          </p:nvPr>
        </p:nvSpPr>
        <p:spPr/>
        <p:txBody>
          <a:bodyPr>
            <a:normAutofit/>
          </a:bodyPr>
          <a:lstStyle/>
          <a:p>
            <a:r>
              <a:rPr lang="en-US" dirty="0"/>
              <a:t>New Data Sharing Agreement Template</a:t>
            </a:r>
          </a:p>
        </p:txBody>
      </p:sp>
      <p:pic>
        <p:nvPicPr>
          <p:cNvPr id="5" name="Content Placeholder 4" descr="Screen shot of Data Sharing Agreement Template">
            <a:extLst>
              <a:ext uri="{FF2B5EF4-FFF2-40B4-BE49-F238E27FC236}">
                <a16:creationId xmlns:a16="http://schemas.microsoft.com/office/drawing/2014/main" id="{901367F8-BBD1-7A65-F2A4-0F45515EF2E9}"/>
              </a:ext>
            </a:extLst>
          </p:cNvPr>
          <p:cNvPicPr>
            <a:picLocks noGrp="1" noChangeAspect="1"/>
          </p:cNvPicPr>
          <p:nvPr>
            <p:ph idx="1"/>
          </p:nvPr>
        </p:nvPicPr>
        <p:blipFill>
          <a:blip r:embed="rId3"/>
          <a:stretch>
            <a:fillRect/>
          </a:stretch>
        </p:blipFill>
        <p:spPr>
          <a:xfrm>
            <a:off x="1459149" y="1825624"/>
            <a:ext cx="6420304" cy="4661051"/>
          </a:xfrm>
        </p:spPr>
      </p:pic>
    </p:spTree>
    <p:extLst>
      <p:ext uri="{BB962C8B-B14F-4D97-AF65-F5344CB8AC3E}">
        <p14:creationId xmlns:p14="http://schemas.microsoft.com/office/powerpoint/2010/main" val="266142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032D-E98F-A44A-9184-DE24550177F2}"/>
              </a:ext>
            </a:extLst>
          </p:cNvPr>
          <p:cNvSpPr>
            <a:spLocks noGrp="1"/>
          </p:cNvSpPr>
          <p:nvPr>
            <p:ph type="title"/>
          </p:nvPr>
        </p:nvSpPr>
        <p:spPr/>
        <p:txBody>
          <a:bodyPr>
            <a:normAutofit/>
          </a:bodyPr>
          <a:lstStyle/>
          <a:p>
            <a:r>
              <a:rPr lang="en-US" sz="4400" dirty="0"/>
              <a:t>Federal Requirements</a:t>
            </a:r>
            <a:endParaRPr lang="en-US" dirty="0"/>
          </a:p>
        </p:txBody>
      </p:sp>
      <p:sp>
        <p:nvSpPr>
          <p:cNvPr id="3" name="TextBox 2">
            <a:extLst>
              <a:ext uri="{FF2B5EF4-FFF2-40B4-BE49-F238E27FC236}">
                <a16:creationId xmlns:a16="http://schemas.microsoft.com/office/drawing/2014/main" id="{86753D57-AA49-3689-6BD9-98DBC8DC836B}"/>
              </a:ext>
            </a:extLst>
          </p:cNvPr>
          <p:cNvSpPr txBox="1"/>
          <p:nvPr/>
        </p:nvSpPr>
        <p:spPr>
          <a:xfrm>
            <a:off x="476655" y="2329486"/>
            <a:ext cx="561934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Overview of Privacy under IDEA &amp; FERPA</a:t>
            </a:r>
          </a:p>
          <a:p>
            <a:pPr marL="285750" indent="-28575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Common Privacy Themes under IDEA &amp; FERPA</a:t>
            </a:r>
          </a:p>
        </p:txBody>
      </p:sp>
      <p:pic>
        <p:nvPicPr>
          <p:cNvPr id="2050" name="Picture 2" descr="&quot; &quot; ">
            <a:extLst>
              <a:ext uri="{FF2B5EF4-FFF2-40B4-BE49-F238E27FC236}">
                <a16:creationId xmlns:a16="http://schemas.microsoft.com/office/drawing/2014/main" id="{C9DCFA5C-1644-0194-6F04-D34B321EF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243" y="2067128"/>
            <a:ext cx="4873557" cy="32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3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64ED-97AF-0B19-6738-652D9758F81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43C6C2F-A35A-D57B-37B1-23B5429CE3A4}"/>
              </a:ext>
            </a:extLst>
          </p:cNvPr>
          <p:cNvSpPr>
            <a:spLocks noGrp="1"/>
          </p:cNvSpPr>
          <p:nvPr>
            <p:ph idx="1"/>
          </p:nvPr>
        </p:nvSpPr>
        <p:spPr/>
        <p:txBody>
          <a:bodyPr/>
          <a:lstStyle/>
          <a:p>
            <a:pPr>
              <a:spcAft>
                <a:spcPts val="3600"/>
              </a:spcAft>
            </a:pPr>
            <a:r>
              <a:rPr lang="en-US" dirty="0"/>
              <a:t>Data </a:t>
            </a:r>
            <a:r>
              <a:rPr lang="en-US"/>
              <a:t>Sharing  --</a:t>
            </a:r>
            <a:endParaRPr lang="en-US" dirty="0"/>
          </a:p>
          <a:p>
            <a:pPr>
              <a:spcAft>
                <a:spcPts val="2400"/>
              </a:spcAft>
            </a:pPr>
            <a:r>
              <a:rPr lang="en-US" dirty="0"/>
              <a:t>Requires a good understanding </a:t>
            </a:r>
            <a:r>
              <a:rPr lang="en-US"/>
              <a:t>of –</a:t>
            </a:r>
            <a:endParaRPr lang="en-US" dirty="0"/>
          </a:p>
          <a:p>
            <a:pPr lvl="1">
              <a:spcAft>
                <a:spcPts val="2400"/>
              </a:spcAft>
            </a:pPr>
            <a:r>
              <a:rPr lang="en-US"/>
              <a:t>IDEA &amp;</a:t>
            </a:r>
            <a:endParaRPr lang="en-US" dirty="0"/>
          </a:p>
          <a:p>
            <a:pPr lvl="1"/>
            <a:r>
              <a:rPr lang="en-US" dirty="0"/>
              <a:t>FERPA</a:t>
            </a:r>
          </a:p>
        </p:txBody>
      </p:sp>
    </p:spTree>
    <p:extLst>
      <p:ext uri="{BB962C8B-B14F-4D97-AF65-F5344CB8AC3E}">
        <p14:creationId xmlns:p14="http://schemas.microsoft.com/office/powerpoint/2010/main" val="224763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4C4E-0205-03D8-A564-8B1515A56BAB}"/>
              </a:ext>
            </a:extLst>
          </p:cNvPr>
          <p:cNvSpPr>
            <a:spLocks noGrp="1"/>
          </p:cNvSpPr>
          <p:nvPr>
            <p:ph type="title"/>
          </p:nvPr>
        </p:nvSpPr>
        <p:spPr/>
        <p:txBody>
          <a:bodyPr>
            <a:normAutofit/>
          </a:bodyPr>
          <a:lstStyle/>
          <a:p>
            <a:r>
              <a:rPr lang="en-US" dirty="0"/>
              <a:t>Individuals</a:t>
            </a:r>
            <a:r>
              <a:rPr lang="en-US" sz="3200" dirty="0"/>
              <a:t> </a:t>
            </a:r>
            <a:r>
              <a:rPr lang="en-US" dirty="0"/>
              <a:t>with Disabilities Education Act (IDEA)</a:t>
            </a:r>
            <a:endParaRPr lang="en-US" sz="3200" dirty="0"/>
          </a:p>
        </p:txBody>
      </p:sp>
      <p:sp>
        <p:nvSpPr>
          <p:cNvPr id="3" name="Content Placeholder 2">
            <a:extLst>
              <a:ext uri="{FF2B5EF4-FFF2-40B4-BE49-F238E27FC236}">
                <a16:creationId xmlns:a16="http://schemas.microsoft.com/office/drawing/2014/main" id="{17C58D1D-CA2A-4A33-9BC2-382F21E807CA}"/>
              </a:ext>
            </a:extLst>
          </p:cNvPr>
          <p:cNvSpPr>
            <a:spLocks noGrp="1"/>
          </p:cNvSpPr>
          <p:nvPr>
            <p:ph idx="1"/>
          </p:nvPr>
        </p:nvSpPr>
        <p:spPr/>
        <p:txBody>
          <a:bodyPr>
            <a:normAutofit/>
          </a:bodyPr>
          <a:lstStyle/>
          <a:p>
            <a:pPr fontAlgn="base">
              <a:lnSpc>
                <a:spcPct val="100000"/>
              </a:lnSpc>
              <a:spcBef>
                <a:spcPts val="0"/>
              </a:spcBef>
              <a:spcAft>
                <a:spcPts val="2400"/>
              </a:spcAft>
              <a:defRPr/>
            </a:pPr>
            <a:r>
              <a:rPr lang="en-US" dirty="0"/>
              <a:t>P</a:t>
            </a:r>
            <a:r>
              <a:rPr lang="en-US" sz="2400" dirty="0"/>
              <a:t>arents of children referred to IDEA have the right to:</a:t>
            </a:r>
          </a:p>
          <a:p>
            <a:pPr marL="571500" fontAlgn="base">
              <a:lnSpc>
                <a:spcPct val="100000"/>
              </a:lnSpc>
              <a:spcBef>
                <a:spcPts val="0"/>
              </a:spcBef>
              <a:defRPr/>
            </a:pPr>
            <a:r>
              <a:rPr lang="en-US"/>
              <a:t>A</a:t>
            </a:r>
            <a:r>
              <a:rPr lang="en-US" sz="2400"/>
              <a:t>ccess </a:t>
            </a:r>
            <a:r>
              <a:rPr lang="en-US" sz="2400" dirty="0"/>
              <a:t>child’s records,</a:t>
            </a:r>
          </a:p>
          <a:p>
            <a:pPr marL="571500" fontAlgn="base">
              <a:lnSpc>
                <a:spcPct val="100000"/>
              </a:lnSpc>
              <a:spcBef>
                <a:spcPts val="0"/>
              </a:spcBef>
              <a:defRPr/>
            </a:pPr>
            <a:r>
              <a:rPr lang="en-US" sz="2400" dirty="0"/>
              <a:t>Seek to have the records amended, and </a:t>
            </a:r>
          </a:p>
          <a:p>
            <a:pPr marL="571500" fontAlgn="base">
              <a:lnSpc>
                <a:spcPct val="100000"/>
              </a:lnSpc>
              <a:spcBef>
                <a:spcPts val="0"/>
              </a:spcBef>
              <a:spcAft>
                <a:spcPts val="3600"/>
              </a:spcAft>
              <a:defRPr/>
            </a:pPr>
            <a:r>
              <a:rPr lang="en-US" sz="2400" dirty="0"/>
              <a:t>Consent to the disclosure of PII or personally identifiable information </a:t>
            </a:r>
            <a:r>
              <a:rPr lang="en-US" dirty="0"/>
              <a:t>.</a:t>
            </a:r>
            <a:endParaRPr lang="en-US" sz="2400" dirty="0"/>
          </a:p>
          <a:p>
            <a:pPr>
              <a:spcAft>
                <a:spcPts val="2400"/>
              </a:spcAft>
            </a:pPr>
            <a:r>
              <a:rPr lang="en-US" sz="2300"/>
              <a:t>IDEA </a:t>
            </a:r>
            <a:r>
              <a:rPr lang="en-US" sz="2300" dirty="0"/>
              <a:t>includes protections beyond FERPA.</a:t>
            </a:r>
          </a:p>
          <a:p>
            <a:r>
              <a:rPr lang="en-US" sz="2300" b="1" u="sng"/>
              <a:t>When </a:t>
            </a:r>
            <a:r>
              <a:rPr lang="en-US" sz="2300" b="1" u="sng" dirty="0"/>
              <a:t>reading IDEA &amp; FERPA together, always start with IDEA </a:t>
            </a:r>
            <a:r>
              <a:rPr lang="en-US" sz="2300" b="1" u="sng"/>
              <a:t>first.</a:t>
            </a:r>
            <a:endParaRPr lang="en-US" sz="2300" b="1" u="sng" dirty="0"/>
          </a:p>
        </p:txBody>
      </p:sp>
    </p:spTree>
    <p:extLst>
      <p:ext uri="{BB962C8B-B14F-4D97-AF65-F5344CB8AC3E}">
        <p14:creationId xmlns:p14="http://schemas.microsoft.com/office/powerpoint/2010/main" val="162906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67CB-94FA-8F95-63A9-0D0858FA1D50}"/>
              </a:ext>
            </a:extLst>
          </p:cNvPr>
          <p:cNvSpPr>
            <a:spLocks noGrp="1"/>
          </p:cNvSpPr>
          <p:nvPr>
            <p:ph type="title"/>
          </p:nvPr>
        </p:nvSpPr>
        <p:spPr>
          <a:xfrm>
            <a:off x="1012860" y="365125"/>
            <a:ext cx="10515600" cy="1325563"/>
          </a:xfrm>
        </p:spPr>
        <p:txBody>
          <a:bodyPr>
            <a:normAutofit/>
          </a:bodyPr>
          <a:lstStyle/>
          <a:p>
            <a:r>
              <a:rPr lang="en-US" dirty="0"/>
              <a:t>Family Educational Rights and Privacy Act (FERPA)</a:t>
            </a:r>
          </a:p>
        </p:txBody>
      </p:sp>
      <p:sp>
        <p:nvSpPr>
          <p:cNvPr id="3" name="Content Placeholder 2">
            <a:extLst>
              <a:ext uri="{FF2B5EF4-FFF2-40B4-BE49-F238E27FC236}">
                <a16:creationId xmlns:a16="http://schemas.microsoft.com/office/drawing/2014/main" id="{960C5F40-D7F2-C092-8194-7983632F8EB7}"/>
              </a:ext>
            </a:extLst>
          </p:cNvPr>
          <p:cNvSpPr>
            <a:spLocks noGrp="1"/>
          </p:cNvSpPr>
          <p:nvPr>
            <p:ph idx="1"/>
          </p:nvPr>
        </p:nvSpPr>
        <p:spPr>
          <a:xfrm>
            <a:off x="838200" y="1713052"/>
            <a:ext cx="10515600" cy="4328973"/>
          </a:xfrm>
        </p:spPr>
        <p:txBody>
          <a:bodyPr>
            <a:noAutofit/>
          </a:bodyPr>
          <a:lstStyle/>
          <a:p>
            <a:pPr fontAlgn="base">
              <a:lnSpc>
                <a:spcPct val="100000"/>
              </a:lnSpc>
              <a:spcBef>
                <a:spcPts val="0"/>
              </a:spcBef>
              <a:spcAft>
                <a:spcPts val="2400"/>
              </a:spcAft>
              <a:defRPr/>
            </a:pPr>
            <a:r>
              <a:rPr lang="en-US"/>
              <a:t>FERPA </a:t>
            </a:r>
            <a:r>
              <a:rPr lang="en-US" dirty="0"/>
              <a:t>provides parents and eligible students the right to:</a:t>
            </a:r>
          </a:p>
          <a:p>
            <a:pPr marL="571500" fontAlgn="base">
              <a:lnSpc>
                <a:spcPct val="100000"/>
              </a:lnSpc>
              <a:spcBef>
                <a:spcPts val="0"/>
              </a:spcBef>
              <a:defRPr/>
            </a:pPr>
            <a:r>
              <a:rPr lang="en-US"/>
              <a:t>Access </a:t>
            </a:r>
            <a:r>
              <a:rPr lang="en-US" dirty="0"/>
              <a:t>to their children’s education records, </a:t>
            </a:r>
          </a:p>
          <a:p>
            <a:pPr marL="571500" fontAlgn="base">
              <a:lnSpc>
                <a:spcPct val="100000"/>
              </a:lnSpc>
              <a:spcBef>
                <a:spcPts val="0"/>
              </a:spcBef>
              <a:defRPr/>
            </a:pPr>
            <a:r>
              <a:rPr lang="en-US" dirty="0"/>
              <a:t>Seek to have education records amended, and </a:t>
            </a:r>
          </a:p>
          <a:p>
            <a:pPr marL="571500" fontAlgn="base">
              <a:lnSpc>
                <a:spcPct val="100000"/>
              </a:lnSpc>
              <a:spcBef>
                <a:spcPts val="0"/>
              </a:spcBef>
              <a:spcAft>
                <a:spcPts val="2400"/>
              </a:spcAft>
              <a:defRPr/>
            </a:pPr>
            <a:r>
              <a:rPr lang="en-US" dirty="0"/>
              <a:t>Consent to the disclosure of PII or personally identifiable information, except as provided by law.</a:t>
            </a:r>
          </a:p>
          <a:p>
            <a:pPr fontAlgn="base">
              <a:lnSpc>
                <a:spcPct val="100000"/>
              </a:lnSpc>
              <a:spcBef>
                <a:spcPts val="0"/>
              </a:spcBef>
              <a:defRPr/>
            </a:pPr>
            <a:r>
              <a:rPr lang="en-US"/>
              <a:t>FERPA </a:t>
            </a:r>
            <a:r>
              <a:rPr lang="en-US" dirty="0"/>
              <a:t>protects PII in education records of eligible students maintained by educational agencies and </a:t>
            </a:r>
            <a:r>
              <a:rPr lang="en-US"/>
              <a:t>institutions.</a:t>
            </a:r>
            <a:endParaRPr lang="en-US" dirty="0"/>
          </a:p>
        </p:txBody>
      </p:sp>
    </p:spTree>
    <p:extLst>
      <p:ext uri="{BB962C8B-B14F-4D97-AF65-F5344CB8AC3E}">
        <p14:creationId xmlns:p14="http://schemas.microsoft.com/office/powerpoint/2010/main" val="232691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DFBF-A962-9CF4-555C-2229D915F8AB}"/>
              </a:ext>
            </a:extLst>
          </p:cNvPr>
          <p:cNvSpPr>
            <a:spLocks noGrp="1"/>
          </p:cNvSpPr>
          <p:nvPr>
            <p:ph type="title"/>
          </p:nvPr>
        </p:nvSpPr>
        <p:spPr/>
        <p:txBody>
          <a:bodyPr/>
          <a:lstStyle/>
          <a:p>
            <a:r>
              <a:rPr lang="en-US" dirty="0"/>
              <a:t>Who Does This Apply To?</a:t>
            </a:r>
          </a:p>
        </p:txBody>
      </p:sp>
      <p:sp>
        <p:nvSpPr>
          <p:cNvPr id="3" name="Content Placeholder 2">
            <a:extLst>
              <a:ext uri="{FF2B5EF4-FFF2-40B4-BE49-F238E27FC236}">
                <a16:creationId xmlns:a16="http://schemas.microsoft.com/office/drawing/2014/main" id="{14C625B1-8BBD-5CF1-C0E7-463250D622C2}"/>
              </a:ext>
            </a:extLst>
          </p:cNvPr>
          <p:cNvSpPr>
            <a:spLocks noGrp="1"/>
          </p:cNvSpPr>
          <p:nvPr>
            <p:ph idx="1"/>
          </p:nvPr>
        </p:nvSpPr>
        <p:spPr/>
        <p:txBody>
          <a:bodyPr>
            <a:normAutofit/>
          </a:bodyPr>
          <a:lstStyle/>
          <a:p>
            <a:pPr marL="0" indent="0">
              <a:spcAft>
                <a:spcPts val="3600"/>
              </a:spcAft>
              <a:buNone/>
            </a:pPr>
            <a:r>
              <a:rPr lang="en-US" sz="2400" u="sng"/>
              <a:t>W</a:t>
            </a:r>
            <a:r>
              <a:rPr lang="en-US" u="sng"/>
              <a:t>ho</a:t>
            </a:r>
            <a:endParaRPr lang="en-US" sz="2400" u="sng" dirty="0"/>
          </a:p>
          <a:p>
            <a:r>
              <a:rPr lang="en-US" sz="2400" dirty="0"/>
              <a:t>IDEA applies to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n-US" dirty="0"/>
              <a:t>Participating agencies </a:t>
            </a:r>
          </a:p>
          <a:p>
            <a:pPr lvl="1">
              <a:spcAft>
                <a:spcPts val="3600"/>
              </a:spcAft>
            </a:pPr>
            <a:r>
              <a:rPr lang="en-US" dirty="0"/>
              <a:t>Different definitions for Part C vs. </a:t>
            </a:r>
            <a:r>
              <a:rPr lang="en-US"/>
              <a:t>Part B</a:t>
            </a:r>
            <a:endParaRPr lang="en-US" dirty="0"/>
          </a:p>
          <a:p>
            <a:r>
              <a:rPr lang="en-US" dirty="0"/>
              <a:t>FERPA applies to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pPr lvl="1"/>
            <a:r>
              <a:rPr lang="en-US" dirty="0"/>
              <a:t>Educational agencies and institutions that receive funds from the U.S. Department </a:t>
            </a:r>
            <a:r>
              <a:rPr lang="en-US"/>
              <a:t>of Education</a:t>
            </a:r>
            <a:endParaRPr lang="en-US" dirty="0"/>
          </a:p>
        </p:txBody>
      </p:sp>
    </p:spTree>
    <p:extLst>
      <p:ext uri="{BB962C8B-B14F-4D97-AF65-F5344CB8AC3E}">
        <p14:creationId xmlns:p14="http://schemas.microsoft.com/office/powerpoint/2010/main" val="168588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3DFE-0C8B-A1E6-03D8-D49B220A62CD}"/>
              </a:ext>
            </a:extLst>
          </p:cNvPr>
          <p:cNvSpPr>
            <a:spLocks noGrp="1"/>
          </p:cNvSpPr>
          <p:nvPr>
            <p:ph type="title"/>
          </p:nvPr>
        </p:nvSpPr>
        <p:spPr/>
        <p:txBody>
          <a:bodyPr/>
          <a:lstStyle/>
          <a:p>
            <a:r>
              <a:rPr lang="en-US" dirty="0"/>
              <a:t>When Do These Rights Apply?</a:t>
            </a:r>
          </a:p>
        </p:txBody>
      </p:sp>
      <p:sp>
        <p:nvSpPr>
          <p:cNvPr id="3" name="Content Placeholder 2">
            <a:extLst>
              <a:ext uri="{FF2B5EF4-FFF2-40B4-BE49-F238E27FC236}">
                <a16:creationId xmlns:a16="http://schemas.microsoft.com/office/drawing/2014/main" id="{DC1B5B3E-C5F9-EE71-FEC8-B79D831EF478}"/>
              </a:ext>
            </a:extLst>
          </p:cNvPr>
          <p:cNvSpPr>
            <a:spLocks noGrp="1"/>
          </p:cNvSpPr>
          <p:nvPr>
            <p:ph idx="1"/>
          </p:nvPr>
        </p:nvSpPr>
        <p:spPr/>
        <p:txBody>
          <a:bodyPr/>
          <a:lstStyle/>
          <a:p>
            <a:r>
              <a:rPr lang="en-US" sz="2400" dirty="0"/>
              <a:t>IDEA</a:t>
            </a:r>
            <a:r>
              <a:rPr lang="en-US" sz="2400" b="1" dirty="0"/>
              <a:t> </a:t>
            </a:r>
            <a:r>
              <a:rPr lang="en-US" sz="2400" dirty="0"/>
              <a:t>privacy provisions apply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a:p>
            <a:pPr lvl="1">
              <a:spcAft>
                <a:spcPts val="4800"/>
              </a:spcAft>
            </a:pPr>
            <a:r>
              <a:rPr lang="en-US" dirty="0"/>
              <a:t>once child is referred to IDEA.</a:t>
            </a:r>
            <a:endParaRPr lang="en-US" sz="2400" dirty="0"/>
          </a:p>
          <a:p>
            <a:r>
              <a:rPr lang="en-US" dirty="0"/>
              <a:t>FERPA privacy provisions apply to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 </a:t>
            </a:r>
          </a:p>
          <a:p>
            <a:pPr marR="0" lvl="1">
              <a:spcAft>
                <a:spcPts val="0"/>
              </a:spcAft>
              <a:tabLst>
                <a:tab pos="914400" algn="l"/>
              </a:tabLst>
            </a:pPr>
            <a:r>
              <a:rPr lang="en-US" dirty="0"/>
              <a:t>when a student attends a school (preschool, K12</a:t>
            </a:r>
            <a:r>
              <a:rPr lang="en-US"/>
              <a:t>, Higher Education</a:t>
            </a:r>
            <a:r>
              <a:rPr lang="en-US" dirty="0"/>
              <a:t>) receiving funds from the U.S. Department of </a:t>
            </a:r>
            <a:r>
              <a:rPr lang="en-US"/>
              <a:t>Education.</a:t>
            </a:r>
            <a:endParaRPr lang="en-US" dirty="0"/>
          </a:p>
        </p:txBody>
      </p:sp>
    </p:spTree>
    <p:extLst>
      <p:ext uri="{BB962C8B-B14F-4D97-AF65-F5344CB8AC3E}">
        <p14:creationId xmlns:p14="http://schemas.microsoft.com/office/powerpoint/2010/main" val="334865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DB71-EBD7-F24E-FC06-1507C0D5331E}"/>
              </a:ext>
            </a:extLst>
          </p:cNvPr>
          <p:cNvSpPr>
            <a:spLocks noGrp="1"/>
          </p:cNvSpPr>
          <p:nvPr>
            <p:ph type="title"/>
          </p:nvPr>
        </p:nvSpPr>
        <p:spPr/>
        <p:txBody>
          <a:bodyPr/>
          <a:lstStyle/>
          <a:p>
            <a:r>
              <a:rPr lang="en-US" dirty="0"/>
              <a:t>Where Can I Find These Privacy Laws?</a:t>
            </a:r>
          </a:p>
        </p:txBody>
      </p:sp>
      <p:sp>
        <p:nvSpPr>
          <p:cNvPr id="3" name="Content Placeholder 2">
            <a:extLst>
              <a:ext uri="{FF2B5EF4-FFF2-40B4-BE49-F238E27FC236}">
                <a16:creationId xmlns:a16="http://schemas.microsoft.com/office/drawing/2014/main" id="{6893E2EE-3F36-2249-38B9-970039332E7E}"/>
              </a:ext>
            </a:extLst>
          </p:cNvPr>
          <p:cNvSpPr>
            <a:spLocks noGrp="1"/>
          </p:cNvSpPr>
          <p:nvPr>
            <p:ph idx="1"/>
          </p:nvPr>
        </p:nvSpPr>
        <p:spPr/>
        <p:txBody>
          <a:bodyPr>
            <a:normAutofit fontScale="92500" lnSpcReduction="10000"/>
          </a:bodyPr>
          <a:lstStyle/>
          <a:p>
            <a:r>
              <a:rPr lang="en-US" sz="2400" dirty="0"/>
              <a:t>IDEA Part B </a:t>
            </a:r>
            <a:r>
              <a:rPr lang="en-US" dirty="0"/>
              <a:t>and Section 619</a:t>
            </a:r>
          </a:p>
          <a:p>
            <a:pPr lvl="1"/>
            <a:r>
              <a:rPr lang="en-US" dirty="0"/>
              <a:t>34 CFR 300.611 through 300. 627</a:t>
            </a:r>
          </a:p>
          <a:p>
            <a:pPr lvl="1">
              <a:spcAft>
                <a:spcPts val="3600"/>
              </a:spcAft>
            </a:pPr>
            <a:r>
              <a:rPr lang="en-US" dirty="0"/>
              <a:t>Last </a:t>
            </a:r>
            <a:r>
              <a:rPr lang="en-US"/>
              <a:t>amended 2006</a:t>
            </a:r>
            <a:endParaRPr lang="en-US" sz="2400" dirty="0"/>
          </a:p>
          <a:p>
            <a:r>
              <a:rPr lang="en-US" sz="2400" dirty="0"/>
              <a:t>IDEA Part C </a:t>
            </a:r>
          </a:p>
          <a:p>
            <a:pPr lvl="1"/>
            <a:r>
              <a:rPr lang="en-US" dirty="0"/>
              <a:t>34 CFR 303.401 through 303.417 </a:t>
            </a:r>
          </a:p>
          <a:p>
            <a:pPr lvl="1">
              <a:spcAft>
                <a:spcPts val="3600"/>
              </a:spcAft>
            </a:pPr>
            <a:r>
              <a:rPr lang="en-US" dirty="0"/>
              <a:t>Last </a:t>
            </a:r>
            <a:r>
              <a:rPr lang="en-US"/>
              <a:t>amended 2011</a:t>
            </a:r>
            <a:endParaRPr lang="en-US" dirty="0"/>
          </a:p>
          <a:p>
            <a:r>
              <a:rPr lang="en-US" sz="2400" dirty="0"/>
              <a:t>FERPA  </a:t>
            </a:r>
          </a:p>
          <a:p>
            <a:pPr lvl="1"/>
            <a:r>
              <a:rPr lang="en-US" dirty="0"/>
              <a:t>34 CFR Part 99 and 20 U.S.C. § 1232g.</a:t>
            </a:r>
          </a:p>
          <a:p>
            <a:pPr lvl="1"/>
            <a:r>
              <a:rPr lang="en-US" dirty="0"/>
              <a:t>Last amended 2011, USA Amendment </a:t>
            </a:r>
            <a:r>
              <a:rPr lang="en-US"/>
              <a:t>in 2013</a:t>
            </a:r>
            <a:endParaRPr lang="en-US" dirty="0"/>
          </a:p>
        </p:txBody>
      </p:sp>
    </p:spTree>
    <p:extLst>
      <p:ext uri="{BB962C8B-B14F-4D97-AF65-F5344CB8AC3E}">
        <p14:creationId xmlns:p14="http://schemas.microsoft.com/office/powerpoint/2010/main" val="11840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451F-D3B7-E2E2-ACAB-6286DE4BC313}"/>
              </a:ext>
            </a:extLst>
          </p:cNvPr>
          <p:cNvSpPr>
            <a:spLocks noGrp="1"/>
          </p:cNvSpPr>
          <p:nvPr>
            <p:ph type="title"/>
          </p:nvPr>
        </p:nvSpPr>
        <p:spPr/>
        <p:txBody>
          <a:bodyPr/>
          <a:lstStyle/>
          <a:p>
            <a:r>
              <a:rPr lang="en-US" dirty="0"/>
              <a:t>What Are Some Differences Between IDEA &amp; FERPA? - Definitions</a:t>
            </a:r>
          </a:p>
        </p:txBody>
      </p:sp>
      <p:sp>
        <p:nvSpPr>
          <p:cNvPr id="3" name="Content Placeholder 2">
            <a:extLst>
              <a:ext uri="{FF2B5EF4-FFF2-40B4-BE49-F238E27FC236}">
                <a16:creationId xmlns:a16="http://schemas.microsoft.com/office/drawing/2014/main" id="{37678EBF-2032-4976-7EF2-EC03B9D985AF}"/>
              </a:ext>
            </a:extLst>
          </p:cNvPr>
          <p:cNvSpPr>
            <a:spLocks noGrp="1"/>
          </p:cNvSpPr>
          <p:nvPr>
            <p:ph idx="1"/>
          </p:nvPr>
        </p:nvSpPr>
        <p:spPr/>
        <p:txBody>
          <a:bodyPr>
            <a:normAutofit/>
          </a:bodyPr>
          <a:lstStyle/>
          <a:p>
            <a:pPr lvl="1">
              <a:spcAft>
                <a:spcPts val="2400"/>
              </a:spcAft>
            </a:pPr>
            <a:r>
              <a:rPr lang="en-US" sz="2800" spc="-50"/>
              <a:t>Education </a:t>
            </a:r>
            <a:r>
              <a:rPr lang="en-US" sz="2800" spc="-50" dirty="0"/>
              <a:t>Record/Early Intervention Record</a:t>
            </a:r>
          </a:p>
          <a:p>
            <a:pPr lvl="1">
              <a:spcAft>
                <a:spcPts val="2400"/>
              </a:spcAft>
            </a:pPr>
            <a:r>
              <a:rPr lang="en-US" sz="2800">
                <a:effectLst/>
              </a:rPr>
              <a:t>Personally </a:t>
            </a:r>
            <a:r>
              <a:rPr lang="en-US" sz="2800" dirty="0">
                <a:effectLst/>
              </a:rPr>
              <a:t>identifiable information (PII)</a:t>
            </a:r>
          </a:p>
          <a:p>
            <a:pPr lvl="1">
              <a:spcAft>
                <a:spcPts val="2400"/>
              </a:spcAft>
            </a:pPr>
            <a:r>
              <a:rPr lang="en-US" sz="2800"/>
              <a:t>Parent </a:t>
            </a:r>
            <a:r>
              <a:rPr lang="en-US" sz="2800" dirty="0"/>
              <a:t>(FERPA vs. </a:t>
            </a:r>
            <a:r>
              <a:rPr lang="en-US" sz="2800"/>
              <a:t>IDEA)</a:t>
            </a:r>
            <a:endParaRPr lang="en-US" sz="2800" dirty="0">
              <a:effectLst/>
            </a:endParaRPr>
          </a:p>
          <a:p>
            <a:pPr lvl="1">
              <a:spcAft>
                <a:spcPts val="3600"/>
              </a:spcAft>
            </a:pPr>
            <a:r>
              <a:rPr lang="en-US" sz="2800" dirty="0"/>
              <a:t>Child vs</a:t>
            </a:r>
            <a:r>
              <a:rPr lang="en-US" sz="2800"/>
              <a:t>. Student</a:t>
            </a:r>
            <a:endParaRPr lang="en-US" sz="2800" dirty="0"/>
          </a:p>
          <a:p>
            <a:pPr marL="0" indent="0">
              <a:buNone/>
            </a:pPr>
            <a:r>
              <a:rPr lang="en-US" sz="2800" b="1" u="sng" dirty="0"/>
              <a:t>When reading IDEA &amp; FERPA, always start with IDEA </a:t>
            </a:r>
            <a:r>
              <a:rPr lang="en-US" sz="2800" b="1" u="sng"/>
              <a:t>first.</a:t>
            </a:r>
            <a:endParaRPr lang="en-US" sz="2800" b="1" u="sng" dirty="0"/>
          </a:p>
        </p:txBody>
      </p:sp>
    </p:spTree>
    <p:extLst>
      <p:ext uri="{BB962C8B-B14F-4D97-AF65-F5344CB8AC3E}">
        <p14:creationId xmlns:p14="http://schemas.microsoft.com/office/powerpoint/2010/main" val="121581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3DA1-E681-3128-380D-6C934AD496F6}"/>
              </a:ext>
            </a:extLst>
          </p:cNvPr>
          <p:cNvSpPr>
            <a:spLocks noGrp="1"/>
          </p:cNvSpPr>
          <p:nvPr>
            <p:ph type="title"/>
          </p:nvPr>
        </p:nvSpPr>
        <p:spPr>
          <a:xfrm>
            <a:off x="838199" y="476655"/>
            <a:ext cx="10791825" cy="1214034"/>
          </a:xfrm>
        </p:spPr>
        <p:txBody>
          <a:bodyPr>
            <a:normAutofit/>
          </a:bodyPr>
          <a:lstStyle/>
          <a:p>
            <a:r>
              <a:rPr lang="en-US" sz="4400" dirty="0">
                <a:effectLst/>
              </a:rPr>
              <a:t>Protecting Privacy in Today’s World</a:t>
            </a:r>
            <a:endParaRPr lang="en-US" dirty="0"/>
          </a:p>
        </p:txBody>
      </p:sp>
      <p:sp>
        <p:nvSpPr>
          <p:cNvPr id="3" name="Content Placeholder 2">
            <a:extLst>
              <a:ext uri="{FF2B5EF4-FFF2-40B4-BE49-F238E27FC236}">
                <a16:creationId xmlns:a16="http://schemas.microsoft.com/office/drawing/2014/main" id="{3C967122-4A10-5D74-2D44-4578384241CB}"/>
              </a:ext>
            </a:extLst>
          </p:cNvPr>
          <p:cNvSpPr>
            <a:spLocks noGrp="1"/>
          </p:cNvSpPr>
          <p:nvPr>
            <p:ph idx="1"/>
          </p:nvPr>
        </p:nvSpPr>
        <p:spPr/>
        <p:txBody>
          <a:bodyPr/>
          <a:lstStyle/>
          <a:p>
            <a:pPr marL="0" marR="0" indent="0">
              <a:spcBef>
                <a:spcPts val="0"/>
              </a:spcBef>
              <a:spcAft>
                <a:spcPts val="2400"/>
              </a:spcAft>
              <a:buNone/>
            </a:pPr>
            <a:r>
              <a:rPr lang="en-US" dirty="0">
                <a:effectLst/>
              </a:rPr>
              <a:t>Participants will:</a:t>
            </a:r>
          </a:p>
          <a:p>
            <a:pPr>
              <a:spcBef>
                <a:spcPts val="0"/>
              </a:spcBef>
              <a:spcAft>
                <a:spcPts val="2400"/>
              </a:spcAft>
            </a:pPr>
            <a:r>
              <a:rPr lang="en-US"/>
              <a:t>H</a:t>
            </a:r>
            <a:r>
              <a:rPr lang="en-US">
                <a:effectLst/>
              </a:rPr>
              <a:t>ave </a:t>
            </a:r>
            <a:r>
              <a:rPr lang="en-US" dirty="0">
                <a:effectLst/>
              </a:rPr>
              <a:t>an increased understanding of IDEA and FERPA as related to data privacy in early childhood program.</a:t>
            </a:r>
          </a:p>
          <a:p>
            <a:pPr>
              <a:spcBef>
                <a:spcPts val="0"/>
              </a:spcBef>
              <a:spcAft>
                <a:spcPts val="2400"/>
              </a:spcAft>
            </a:pPr>
            <a:r>
              <a:rPr lang="en-US"/>
              <a:t>H</a:t>
            </a:r>
            <a:r>
              <a:rPr lang="en-US">
                <a:effectLst/>
              </a:rPr>
              <a:t>ave </a:t>
            </a:r>
            <a:r>
              <a:rPr lang="en-US" dirty="0">
                <a:effectLst/>
              </a:rPr>
              <a:t>an opportunity to discuss issues related to COVID-19 impact on service provision and data sharing across programs. </a:t>
            </a:r>
          </a:p>
          <a:p>
            <a:pPr marL="0" marR="0">
              <a:spcBef>
                <a:spcPts val="0"/>
              </a:spcBef>
              <a:spcAft>
                <a:spcPts val="0"/>
              </a:spcAft>
            </a:pPr>
            <a:r>
              <a:rPr lang="en-US"/>
              <a:t>Identify </a:t>
            </a:r>
            <a:r>
              <a:rPr lang="en-US" dirty="0"/>
              <a:t>&amp; o</a:t>
            </a:r>
            <a:r>
              <a:rPr lang="en-US" dirty="0">
                <a:effectLst/>
              </a:rPr>
              <a:t>btain resources related to privacy and data </a:t>
            </a:r>
            <a:r>
              <a:rPr lang="en-US">
                <a:effectLst/>
              </a:rPr>
              <a:t>sharing.</a:t>
            </a:r>
            <a:endParaRPr lang="en-US" dirty="0">
              <a:effectLst/>
            </a:endParaRPr>
          </a:p>
        </p:txBody>
      </p:sp>
    </p:spTree>
    <p:extLst>
      <p:ext uri="{BB962C8B-B14F-4D97-AF65-F5344CB8AC3E}">
        <p14:creationId xmlns:p14="http://schemas.microsoft.com/office/powerpoint/2010/main" val="15082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DFBF-A962-9CF4-555C-2229D915F8AB}"/>
              </a:ext>
            </a:extLst>
          </p:cNvPr>
          <p:cNvSpPr>
            <a:spLocks noGrp="1"/>
          </p:cNvSpPr>
          <p:nvPr>
            <p:ph type="title"/>
          </p:nvPr>
        </p:nvSpPr>
        <p:spPr/>
        <p:txBody>
          <a:bodyPr/>
          <a:lstStyle/>
          <a:p>
            <a:r>
              <a:rPr lang="en-US" sz="4400" dirty="0"/>
              <a:t>What </a:t>
            </a:r>
            <a:r>
              <a:rPr lang="en-US" dirty="0"/>
              <a:t>A</a:t>
            </a:r>
            <a:r>
              <a:rPr lang="en-US" sz="4400" dirty="0"/>
              <a:t>re Other Differences?</a:t>
            </a:r>
            <a:endParaRPr lang="en-US" dirty="0"/>
          </a:p>
        </p:txBody>
      </p:sp>
      <p:sp>
        <p:nvSpPr>
          <p:cNvPr id="3" name="Content Placeholder 2">
            <a:extLst>
              <a:ext uri="{FF2B5EF4-FFF2-40B4-BE49-F238E27FC236}">
                <a16:creationId xmlns:a16="http://schemas.microsoft.com/office/drawing/2014/main" id="{14C625B1-8BBD-5CF1-C0E7-463250D622C2}"/>
              </a:ext>
            </a:extLst>
          </p:cNvPr>
          <p:cNvSpPr>
            <a:spLocks noGrp="1"/>
          </p:cNvSpPr>
          <p:nvPr>
            <p:ph idx="1"/>
          </p:nvPr>
        </p:nvSpPr>
        <p:spPr/>
        <p:txBody>
          <a:bodyPr>
            <a:normAutofit/>
          </a:bodyPr>
          <a:lstStyle/>
          <a:p>
            <a:r>
              <a:rPr lang="en-US">
                <a:effectLst/>
              </a:rPr>
              <a:t>IDEA </a:t>
            </a:r>
            <a:r>
              <a:rPr lang="en-US" dirty="0">
                <a:effectLst/>
              </a:rPr>
              <a:t>incorporates FERPA privacy protections </a:t>
            </a:r>
          </a:p>
          <a:p>
            <a:r>
              <a:rPr lang="en-US" dirty="0">
                <a:effectLst/>
              </a:rPr>
              <a:t>IDEA has extra exceptions beyond FERPA.</a:t>
            </a:r>
          </a:p>
          <a:p>
            <a:pPr>
              <a:spcAft>
                <a:spcPts val="3600"/>
              </a:spcAft>
            </a:pPr>
            <a:r>
              <a:rPr lang="en-US" dirty="0"/>
              <a:t>IDEA has extra </a:t>
            </a:r>
            <a:r>
              <a:rPr lang="en-US" dirty="0">
                <a:effectLst/>
              </a:rPr>
              <a:t>protections beyond FERPA</a:t>
            </a:r>
            <a:r>
              <a:rPr lang="en-US">
                <a:effectLst/>
              </a:rPr>
              <a:t>. </a:t>
            </a:r>
            <a:endParaRPr lang="en-US" dirty="0"/>
          </a:p>
          <a:p>
            <a:r>
              <a:rPr lang="en-US" dirty="0">
                <a:effectLst/>
              </a:rPr>
              <a:t>34 CFR 300.622 and 303.414</a:t>
            </a:r>
          </a:p>
          <a:p>
            <a:pPr marL="0" indent="0">
              <a:buNone/>
            </a:pPr>
            <a:r>
              <a:rPr lang="en-US" b="1" dirty="0"/>
              <a:t>W</a:t>
            </a:r>
            <a:r>
              <a:rPr lang="en-US" b="1" dirty="0">
                <a:effectLst/>
              </a:rPr>
              <a:t>hen analyzing the privacy for children with disabilities, review the IDEA requirements before reading FERPA.</a:t>
            </a:r>
            <a:endParaRPr lang="en-US" b="1" dirty="0"/>
          </a:p>
        </p:txBody>
      </p:sp>
    </p:spTree>
    <p:extLst>
      <p:ext uri="{BB962C8B-B14F-4D97-AF65-F5344CB8AC3E}">
        <p14:creationId xmlns:p14="http://schemas.microsoft.com/office/powerpoint/2010/main" val="39735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451F-D3B7-E2E2-ACAB-6286DE4BC313}"/>
              </a:ext>
            </a:extLst>
          </p:cNvPr>
          <p:cNvSpPr>
            <a:spLocks noGrp="1"/>
          </p:cNvSpPr>
          <p:nvPr>
            <p:ph type="title"/>
          </p:nvPr>
        </p:nvSpPr>
        <p:spPr/>
        <p:txBody>
          <a:bodyPr/>
          <a:lstStyle/>
          <a:p>
            <a:r>
              <a:rPr lang="en-US" dirty="0"/>
              <a:t>Why Does Consent Matter?</a:t>
            </a:r>
          </a:p>
        </p:txBody>
      </p:sp>
      <p:sp>
        <p:nvSpPr>
          <p:cNvPr id="3" name="Content Placeholder 2">
            <a:extLst>
              <a:ext uri="{FF2B5EF4-FFF2-40B4-BE49-F238E27FC236}">
                <a16:creationId xmlns:a16="http://schemas.microsoft.com/office/drawing/2014/main" id="{37678EBF-2032-4976-7EF2-EC03B9D985AF}"/>
              </a:ext>
            </a:extLst>
          </p:cNvPr>
          <p:cNvSpPr>
            <a:spLocks noGrp="1"/>
          </p:cNvSpPr>
          <p:nvPr>
            <p:ph idx="1"/>
          </p:nvPr>
        </p:nvSpPr>
        <p:spPr/>
        <p:txBody>
          <a:bodyPr>
            <a:normAutofit/>
          </a:bodyPr>
          <a:lstStyle/>
          <a:p>
            <a:r>
              <a:rPr lang="en-US" dirty="0"/>
              <a:t>IDEA &amp; FERPA - C</a:t>
            </a:r>
            <a:r>
              <a:rPr lang="en-US" dirty="0">
                <a:effectLst/>
              </a:rPr>
              <a:t>onsent means obtaining prior written parental consent before the disclosure of PII from records.</a:t>
            </a:r>
          </a:p>
          <a:p>
            <a:pPr>
              <a:spcAft>
                <a:spcPts val="3600"/>
              </a:spcAft>
            </a:pPr>
            <a:r>
              <a:rPr lang="en-US" dirty="0"/>
              <a:t>IDEA &amp; FERPA - </a:t>
            </a:r>
            <a:r>
              <a:rPr lang="en-US" dirty="0">
                <a:effectLst/>
              </a:rPr>
              <a:t>Consent must specify the PII in record(s) that may be disclosed, the purpose &amp;</a:t>
            </a:r>
            <a:r>
              <a:rPr lang="en-US" dirty="0"/>
              <a:t> the parties receiving the </a:t>
            </a:r>
            <a:r>
              <a:rPr lang="en-US"/>
              <a:t>records.</a:t>
            </a:r>
            <a:endParaRPr lang="en-US" dirty="0">
              <a:effectLst/>
            </a:endParaRPr>
          </a:p>
          <a:p>
            <a:r>
              <a:rPr lang="en-US" dirty="0">
                <a:effectLst/>
              </a:rPr>
              <a:t>IDEA - Consent must be informed.</a:t>
            </a:r>
          </a:p>
          <a:p>
            <a:r>
              <a:rPr lang="en-US" dirty="0">
                <a:effectLst/>
              </a:rPr>
              <a:t>IDEA – Consent applies to other areas of IDEA not just disclosure of PII</a:t>
            </a:r>
          </a:p>
          <a:p>
            <a:pPr lvl="1"/>
            <a:r>
              <a:rPr lang="en-US" dirty="0">
                <a:effectLst/>
              </a:rPr>
              <a:t>(e.g., evaluation, service provision, use of insurance, etc.).</a:t>
            </a:r>
            <a:endParaRPr lang="en-US" dirty="0"/>
          </a:p>
        </p:txBody>
      </p:sp>
    </p:spTree>
    <p:extLst>
      <p:ext uri="{BB962C8B-B14F-4D97-AF65-F5344CB8AC3E}">
        <p14:creationId xmlns:p14="http://schemas.microsoft.com/office/powerpoint/2010/main" val="286785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DFBF-A962-9CF4-555C-2229D915F8AB}"/>
              </a:ext>
            </a:extLst>
          </p:cNvPr>
          <p:cNvSpPr>
            <a:spLocks noGrp="1"/>
          </p:cNvSpPr>
          <p:nvPr>
            <p:ph type="title"/>
          </p:nvPr>
        </p:nvSpPr>
        <p:spPr/>
        <p:txBody>
          <a:bodyPr>
            <a:normAutofit fontScale="90000"/>
          </a:bodyPr>
          <a:lstStyle/>
          <a:p>
            <a:r>
              <a:rPr lang="en-US" b="1" dirty="0"/>
              <a:t>How Are IDEA &amp; FERPA Similar? </a:t>
            </a:r>
            <a:br>
              <a:rPr lang="en-US" dirty="0"/>
            </a:br>
            <a:r>
              <a:rPr lang="en-US" dirty="0"/>
              <a:t>Inspection, Review, &amp; Amendment of Records </a:t>
            </a:r>
          </a:p>
        </p:txBody>
      </p:sp>
      <p:sp>
        <p:nvSpPr>
          <p:cNvPr id="3" name="Content Placeholder 2">
            <a:extLst>
              <a:ext uri="{FF2B5EF4-FFF2-40B4-BE49-F238E27FC236}">
                <a16:creationId xmlns:a16="http://schemas.microsoft.com/office/drawing/2014/main" id="{14C625B1-8BBD-5CF1-C0E7-463250D622C2}"/>
              </a:ext>
            </a:extLst>
          </p:cNvPr>
          <p:cNvSpPr>
            <a:spLocks noGrp="1"/>
          </p:cNvSpPr>
          <p:nvPr>
            <p:ph idx="1"/>
          </p:nvPr>
        </p:nvSpPr>
        <p:spPr>
          <a:xfrm>
            <a:off x="838200" y="1825624"/>
            <a:ext cx="10515600" cy="4468171"/>
          </a:xfrm>
        </p:spPr>
        <p:txBody>
          <a:bodyPr>
            <a:normAutofit lnSpcReduction="10000"/>
          </a:bodyPr>
          <a:lstStyle/>
          <a:p>
            <a:pPr>
              <a:spcAft>
                <a:spcPts val="2400"/>
              </a:spcAft>
            </a:pPr>
            <a:r>
              <a:rPr lang="en-US" dirty="0">
                <a:effectLst/>
              </a:rPr>
              <a:t>IDEA &amp; FERPA provide parents the right to:</a:t>
            </a:r>
          </a:p>
          <a:p>
            <a:pPr lvl="1">
              <a:spcAft>
                <a:spcPts val="2400"/>
              </a:spcAft>
            </a:pPr>
            <a:r>
              <a:rPr lang="en-US">
                <a:effectLst/>
              </a:rPr>
              <a:t>Inspect </a:t>
            </a:r>
            <a:r>
              <a:rPr lang="en-US" dirty="0">
                <a:effectLst/>
              </a:rPr>
              <a:t>and review records</a:t>
            </a:r>
            <a:r>
              <a:rPr lang="en-US">
                <a:effectLst/>
              </a:rPr>
              <a:t>.  </a:t>
            </a:r>
            <a:endParaRPr lang="en-US" dirty="0">
              <a:effectLst/>
            </a:endParaRPr>
          </a:p>
          <a:p>
            <a:pPr lvl="1">
              <a:spcAft>
                <a:spcPts val="2400"/>
              </a:spcAft>
            </a:pPr>
            <a:r>
              <a:rPr lang="en-US" dirty="0">
                <a:effectLst/>
              </a:rPr>
              <a:t>Copies of records (some free under </a:t>
            </a:r>
            <a:r>
              <a:rPr lang="en-US">
                <a:effectLst/>
              </a:rPr>
              <a:t>IDEA).</a:t>
            </a:r>
            <a:endParaRPr lang="en-US" dirty="0">
              <a:effectLst/>
            </a:endParaRPr>
          </a:p>
          <a:p>
            <a:pPr lvl="1">
              <a:spcAft>
                <a:spcPts val="2400"/>
              </a:spcAft>
            </a:pPr>
            <a:r>
              <a:rPr lang="en-US" dirty="0"/>
              <a:t>R</a:t>
            </a:r>
            <a:r>
              <a:rPr lang="en-US" dirty="0">
                <a:effectLst/>
              </a:rPr>
              <a:t>e</a:t>
            </a:r>
            <a:r>
              <a:rPr lang="en-US" dirty="0"/>
              <a:t>quest amendment of records that are </a:t>
            </a:r>
            <a:r>
              <a:rPr lang="en-US" dirty="0">
                <a:effectLst/>
              </a:rPr>
              <a:t>inaccurate, misleading, or violates the child’s privacy</a:t>
            </a:r>
            <a:r>
              <a:rPr lang="en-US">
                <a:effectLst/>
              </a:rPr>
              <a:t>. </a:t>
            </a:r>
            <a:endParaRPr lang="en-US" dirty="0">
              <a:effectLst/>
            </a:endParaRPr>
          </a:p>
          <a:p>
            <a:pPr lvl="1"/>
            <a:r>
              <a:rPr lang="en-US" dirty="0">
                <a:effectLst/>
              </a:rPr>
              <a:t>Request, </a:t>
            </a:r>
            <a:r>
              <a:rPr lang="en-US" dirty="0"/>
              <a:t>aside from substantive decisions, a hearing relating to those amendment requests and the ability to submit an explanation or statement where the hearing does not result in the requested </a:t>
            </a:r>
            <a:r>
              <a:rPr lang="en-US"/>
              <a:t>amendment.</a:t>
            </a:r>
            <a:endParaRPr lang="en-US" dirty="0">
              <a:effectLst/>
            </a:endParaRPr>
          </a:p>
        </p:txBody>
      </p:sp>
    </p:spTree>
    <p:extLst>
      <p:ext uri="{BB962C8B-B14F-4D97-AF65-F5344CB8AC3E}">
        <p14:creationId xmlns:p14="http://schemas.microsoft.com/office/powerpoint/2010/main" val="23027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451F-D3B7-E2E2-ACAB-6286DE4BC313}"/>
              </a:ext>
            </a:extLst>
          </p:cNvPr>
          <p:cNvSpPr>
            <a:spLocks noGrp="1"/>
          </p:cNvSpPr>
          <p:nvPr>
            <p:ph type="title"/>
          </p:nvPr>
        </p:nvSpPr>
        <p:spPr/>
        <p:txBody>
          <a:bodyPr/>
          <a:lstStyle/>
          <a:p>
            <a:r>
              <a:rPr lang="en-US" b="1" dirty="0"/>
              <a:t>What Is Different? </a:t>
            </a:r>
            <a:br>
              <a:rPr lang="en-US" b="1" dirty="0"/>
            </a:br>
            <a:r>
              <a:rPr lang="en-US" dirty="0"/>
              <a:t>Keeping Records </a:t>
            </a:r>
          </a:p>
        </p:txBody>
      </p:sp>
      <p:sp>
        <p:nvSpPr>
          <p:cNvPr id="3" name="Content Placeholder 2">
            <a:extLst>
              <a:ext uri="{FF2B5EF4-FFF2-40B4-BE49-F238E27FC236}">
                <a16:creationId xmlns:a16="http://schemas.microsoft.com/office/drawing/2014/main" id="{37678EBF-2032-4976-7EF2-EC03B9D985AF}"/>
              </a:ext>
            </a:extLst>
          </p:cNvPr>
          <p:cNvSpPr>
            <a:spLocks noGrp="1"/>
          </p:cNvSpPr>
          <p:nvPr>
            <p:ph idx="1"/>
          </p:nvPr>
        </p:nvSpPr>
        <p:spPr/>
        <p:txBody>
          <a:bodyPr/>
          <a:lstStyle/>
          <a:p>
            <a:r>
              <a:rPr lang="en-US" dirty="0">
                <a:effectLst/>
              </a:rPr>
              <a:t>IDEA &amp; FERPA </a:t>
            </a:r>
          </a:p>
          <a:p>
            <a:pPr lvl="1"/>
            <a:r>
              <a:rPr lang="en-US" dirty="0"/>
              <a:t>R</a:t>
            </a:r>
            <a:r>
              <a:rPr lang="en-US" dirty="0">
                <a:effectLst/>
              </a:rPr>
              <a:t>ecord keeping requirements in terms of requests for access/disclosures and limitations on records related to multiple students.</a:t>
            </a:r>
          </a:p>
          <a:p>
            <a:r>
              <a:rPr lang="en-US" dirty="0"/>
              <a:t>IDEA </a:t>
            </a:r>
          </a:p>
          <a:p>
            <a:pPr lvl="1"/>
            <a:r>
              <a:rPr lang="en-US" dirty="0"/>
              <a:t>Safeguarding provisions for the designation of a specific individual responsible for ensuring the confidentiality of PII.  </a:t>
            </a:r>
            <a:r>
              <a:rPr lang="en-US" dirty="0">
                <a:effectLst/>
              </a:rPr>
              <a:t>  </a:t>
            </a:r>
          </a:p>
          <a:p>
            <a:pPr lvl="1"/>
            <a:r>
              <a:rPr lang="en-US" dirty="0">
                <a:effectLst/>
              </a:rPr>
              <a:t>Record retention and destruction of records </a:t>
            </a:r>
            <a:r>
              <a:rPr lang="en-US">
                <a:effectLst/>
              </a:rPr>
              <a:t>provisions.</a:t>
            </a:r>
            <a:endParaRPr lang="en-US" dirty="0">
              <a:effectLst/>
            </a:endParaRPr>
          </a:p>
        </p:txBody>
      </p:sp>
    </p:spTree>
    <p:extLst>
      <p:ext uri="{BB962C8B-B14F-4D97-AF65-F5344CB8AC3E}">
        <p14:creationId xmlns:p14="http://schemas.microsoft.com/office/powerpoint/2010/main" val="350638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5943-653F-3672-3134-AC164812F86B}"/>
              </a:ext>
            </a:extLst>
          </p:cNvPr>
          <p:cNvSpPr>
            <a:spLocks noGrp="1"/>
          </p:cNvSpPr>
          <p:nvPr>
            <p:ph type="title"/>
          </p:nvPr>
        </p:nvSpPr>
        <p:spPr/>
        <p:txBody>
          <a:bodyPr/>
          <a:lstStyle/>
          <a:p>
            <a:r>
              <a:rPr lang="en-US" dirty="0"/>
              <a:t>What Is Different About the Notice to Parents?</a:t>
            </a:r>
          </a:p>
        </p:txBody>
      </p:sp>
      <p:sp>
        <p:nvSpPr>
          <p:cNvPr id="3" name="Content Placeholder 2">
            <a:extLst>
              <a:ext uri="{FF2B5EF4-FFF2-40B4-BE49-F238E27FC236}">
                <a16:creationId xmlns:a16="http://schemas.microsoft.com/office/drawing/2014/main" id="{164CDEB4-E004-552B-676F-60993152767E}"/>
              </a:ext>
            </a:extLst>
          </p:cNvPr>
          <p:cNvSpPr>
            <a:spLocks noGrp="1"/>
          </p:cNvSpPr>
          <p:nvPr>
            <p:ph idx="1"/>
          </p:nvPr>
        </p:nvSpPr>
        <p:spPr>
          <a:xfrm>
            <a:off x="838200" y="1810335"/>
            <a:ext cx="10515600" cy="4351338"/>
          </a:xfrm>
        </p:spPr>
        <p:txBody>
          <a:bodyPr/>
          <a:lstStyle/>
          <a:p>
            <a:pPr>
              <a:spcAft>
                <a:spcPts val="3600"/>
              </a:spcAft>
            </a:pPr>
            <a:r>
              <a:rPr lang="en-US" dirty="0">
                <a:effectLst/>
              </a:rPr>
              <a:t>IDEA &amp; FERPA require an annual privacy notice to </a:t>
            </a:r>
            <a:r>
              <a:rPr lang="en-US">
                <a:effectLst/>
              </a:rPr>
              <a:t>parents.</a:t>
            </a:r>
            <a:endParaRPr lang="en-US" dirty="0">
              <a:effectLst/>
            </a:endParaRPr>
          </a:p>
          <a:p>
            <a:pPr>
              <a:spcAft>
                <a:spcPts val="3600"/>
              </a:spcAft>
            </a:pPr>
            <a:r>
              <a:rPr lang="en-US" dirty="0"/>
              <a:t>IDEA requires additional notices to </a:t>
            </a:r>
            <a:r>
              <a:rPr lang="en-US"/>
              <a:t>parents </a:t>
            </a:r>
            <a:endParaRPr lang="en-US" dirty="0"/>
          </a:p>
          <a:p>
            <a:pPr lvl="1"/>
            <a:r>
              <a:rPr lang="en-US" dirty="0"/>
              <a:t>Procedural safeguards, notice of proposed evaluation, notice of eligibility or non-eligibility, notice of use of public insurance, etc.</a:t>
            </a:r>
            <a:r>
              <a:rPr lang="en-US" dirty="0">
                <a:effectLst/>
              </a:rPr>
              <a:t> and dictates when and how they must be </a:t>
            </a:r>
            <a:r>
              <a:rPr lang="en-US">
                <a:effectLst/>
              </a:rPr>
              <a:t>provided.</a:t>
            </a:r>
            <a:endParaRPr lang="en-US" dirty="0">
              <a:effectLst/>
            </a:endParaRPr>
          </a:p>
        </p:txBody>
      </p:sp>
    </p:spTree>
    <p:extLst>
      <p:ext uri="{BB962C8B-B14F-4D97-AF65-F5344CB8AC3E}">
        <p14:creationId xmlns:p14="http://schemas.microsoft.com/office/powerpoint/2010/main" val="31865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2D77-1AC0-30E9-87F8-FB88F35AC2DD}"/>
              </a:ext>
            </a:extLst>
          </p:cNvPr>
          <p:cNvSpPr>
            <a:spLocks noGrp="1"/>
          </p:cNvSpPr>
          <p:nvPr>
            <p:ph type="title"/>
          </p:nvPr>
        </p:nvSpPr>
        <p:spPr>
          <a:xfrm>
            <a:off x="749030" y="184827"/>
            <a:ext cx="10604770" cy="1505862"/>
          </a:xfrm>
        </p:spPr>
        <p:txBody>
          <a:bodyPr>
            <a:normAutofit/>
          </a:bodyPr>
          <a:lstStyle/>
          <a:p>
            <a:r>
              <a:rPr lang="en-US" dirty="0"/>
              <a:t>What is Different About the Dispute Resolution Options Under IDEA &amp; FERPA? </a:t>
            </a:r>
          </a:p>
        </p:txBody>
      </p:sp>
      <p:sp>
        <p:nvSpPr>
          <p:cNvPr id="3" name="Content Placeholder 2">
            <a:extLst>
              <a:ext uri="{FF2B5EF4-FFF2-40B4-BE49-F238E27FC236}">
                <a16:creationId xmlns:a16="http://schemas.microsoft.com/office/drawing/2014/main" id="{CEFAE730-DC57-37F6-80F9-2536EB4FDA3E}"/>
              </a:ext>
            </a:extLst>
          </p:cNvPr>
          <p:cNvSpPr>
            <a:spLocks noGrp="1"/>
          </p:cNvSpPr>
          <p:nvPr>
            <p:ph idx="1"/>
          </p:nvPr>
        </p:nvSpPr>
        <p:spPr>
          <a:xfrm>
            <a:off x="838199" y="1825624"/>
            <a:ext cx="10689077" cy="4633541"/>
          </a:xfrm>
        </p:spPr>
        <p:txBody>
          <a:bodyPr>
            <a:normAutofit lnSpcReduction="10000"/>
          </a:bodyPr>
          <a:lstStyle/>
          <a:p>
            <a:pPr>
              <a:spcBef>
                <a:spcPts val="710"/>
              </a:spcBef>
              <a:spcAft>
                <a:spcPts val="2400"/>
              </a:spcAft>
              <a:tabLst>
                <a:tab pos="9277985" algn="r"/>
              </a:tabLst>
            </a:pPr>
            <a:r>
              <a:rPr lang="en-US" dirty="0">
                <a:effectLst/>
              </a:rPr>
              <a:t>IDEA &amp; FERPA both require some form of dispute resolution or complaint </a:t>
            </a:r>
            <a:r>
              <a:rPr lang="en-US">
                <a:effectLst/>
              </a:rPr>
              <a:t>process</a:t>
            </a:r>
            <a:r>
              <a:rPr lang="en-US"/>
              <a:t>.</a:t>
            </a:r>
            <a:endParaRPr lang="en-US" dirty="0">
              <a:effectLst/>
            </a:endParaRPr>
          </a:p>
          <a:p>
            <a:pPr>
              <a:spcBef>
                <a:spcPts val="710"/>
              </a:spcBef>
              <a:tabLst>
                <a:tab pos="9277985" algn="r"/>
              </a:tabLst>
            </a:pPr>
            <a:r>
              <a:rPr lang="en-US" dirty="0"/>
              <a:t>IDEA disput</a:t>
            </a:r>
            <a:r>
              <a:rPr lang="en-US" dirty="0">
                <a:effectLst/>
              </a:rPr>
              <a:t>e resolution provides parents with 3 options-	</a:t>
            </a:r>
          </a:p>
          <a:p>
            <a:pPr lvl="1">
              <a:spcBef>
                <a:spcPts val="710"/>
              </a:spcBef>
              <a:tabLst>
                <a:tab pos="9277985" algn="r"/>
              </a:tabLst>
            </a:pPr>
            <a:r>
              <a:rPr lang="en-US" dirty="0">
                <a:effectLst/>
              </a:rPr>
              <a:t>State</a:t>
            </a:r>
            <a:r>
              <a:rPr lang="en-US" spc="-20" dirty="0">
                <a:effectLst/>
              </a:rPr>
              <a:t> </a:t>
            </a:r>
            <a:r>
              <a:rPr lang="en-US" dirty="0">
                <a:effectLst/>
              </a:rPr>
              <a:t>complaints ; </a:t>
            </a:r>
            <a:endParaRPr lang="en-US" dirty="0"/>
          </a:p>
          <a:p>
            <a:pPr lvl="1">
              <a:spcBef>
                <a:spcPts val="710"/>
              </a:spcBef>
              <a:tabLst>
                <a:tab pos="9277985" algn="r"/>
              </a:tabLst>
            </a:pPr>
            <a:r>
              <a:rPr lang="en-US" dirty="0">
                <a:effectLst/>
              </a:rPr>
              <a:t>Mediation at</a:t>
            </a:r>
            <a:r>
              <a:rPr lang="en-US" u="sng" dirty="0">
                <a:solidFill>
                  <a:srgbClr val="0000FF"/>
                </a:solidFill>
                <a:effectLst/>
                <a:hlinkClick r:id="rId3"/>
              </a:rPr>
              <a:t> 34 CFR §</a:t>
            </a:r>
            <a:r>
              <a:rPr lang="en-US" u="sng" spc="-5" dirty="0">
                <a:solidFill>
                  <a:srgbClr val="0000FF"/>
                </a:solidFill>
                <a:effectLst/>
                <a:hlinkClick r:id="rId3"/>
              </a:rPr>
              <a:t> </a:t>
            </a:r>
            <a:r>
              <a:rPr lang="en-US" u="sng" dirty="0">
                <a:solidFill>
                  <a:srgbClr val="0000FF"/>
                </a:solidFill>
                <a:effectLst/>
                <a:hlinkClick r:id="rId3"/>
              </a:rPr>
              <a:t>300.506</a:t>
            </a:r>
            <a:r>
              <a:rPr lang="en-US" dirty="0">
                <a:solidFill>
                  <a:srgbClr val="0000FF"/>
                </a:solidFill>
                <a:effectLst/>
              </a:rPr>
              <a:t> </a:t>
            </a:r>
            <a:r>
              <a:rPr lang="en-US" dirty="0">
                <a:effectLst/>
              </a:rPr>
              <a:t>and </a:t>
            </a:r>
            <a:r>
              <a:rPr lang="en-US" u="sng" dirty="0">
                <a:solidFill>
                  <a:srgbClr val="0000FF"/>
                </a:solidFill>
                <a:effectLst/>
                <a:hlinkClick r:id="rId4"/>
              </a:rPr>
              <a:t>34 CFR § 303.431</a:t>
            </a:r>
            <a:r>
              <a:rPr lang="en-US" u="sng" dirty="0">
                <a:solidFill>
                  <a:srgbClr val="0000FF"/>
                </a:solidFill>
              </a:rPr>
              <a:t>; and</a:t>
            </a:r>
            <a:endParaRPr lang="en-US" dirty="0">
              <a:effectLst/>
            </a:endParaRPr>
          </a:p>
          <a:p>
            <a:pPr lvl="1">
              <a:spcBef>
                <a:spcPts val="710"/>
              </a:spcBef>
              <a:tabLst>
                <a:tab pos="9277985" algn="r"/>
              </a:tabLst>
            </a:pPr>
            <a:r>
              <a:rPr lang="en-US" dirty="0"/>
              <a:t>D</a:t>
            </a:r>
            <a:r>
              <a:rPr lang="en-US" dirty="0">
                <a:effectLst/>
              </a:rPr>
              <a:t>ue process hearing requests at</a:t>
            </a:r>
            <a:r>
              <a:rPr lang="en-US" u="sng" dirty="0">
                <a:solidFill>
                  <a:srgbClr val="0000FF"/>
                </a:solidFill>
                <a:effectLst/>
                <a:hlinkClick r:id="rId5"/>
              </a:rPr>
              <a:t> 34 CFR §§ 300.507 through 300.518</a:t>
            </a:r>
            <a:r>
              <a:rPr lang="en-US" dirty="0">
                <a:solidFill>
                  <a:srgbClr val="0000FF"/>
                </a:solidFill>
                <a:effectLst/>
              </a:rPr>
              <a:t> </a:t>
            </a:r>
            <a:r>
              <a:rPr lang="en-US" dirty="0">
                <a:effectLst/>
              </a:rPr>
              <a:t>and </a:t>
            </a:r>
            <a:r>
              <a:rPr lang="en-US" u="sng" dirty="0">
                <a:solidFill>
                  <a:srgbClr val="0000FF"/>
                </a:solidFill>
                <a:effectLst/>
                <a:hlinkClick r:id="rId6"/>
              </a:rPr>
              <a:t>34 CFR § 303.430</a:t>
            </a:r>
            <a:r>
              <a:rPr lang="en-US" u="none" strike="noStrike" dirty="0">
                <a:solidFill>
                  <a:srgbClr val="0000FF"/>
                </a:solidFill>
                <a:effectLst/>
                <a:hlinkClick r:id="rId6"/>
              </a:rPr>
              <a:t>.</a:t>
            </a:r>
            <a:endParaRPr lang="en-US" u="none" strike="noStrike" dirty="0">
              <a:solidFill>
                <a:srgbClr val="0000FF"/>
              </a:solidFill>
              <a:effectLst/>
            </a:endParaRPr>
          </a:p>
          <a:p>
            <a:pPr>
              <a:spcBef>
                <a:spcPts val="710"/>
              </a:spcBef>
              <a:spcAft>
                <a:spcPts val="2400"/>
              </a:spcAft>
              <a:tabLst>
                <a:tab pos="9277985" algn="r"/>
              </a:tabLst>
            </a:pPr>
            <a:r>
              <a:rPr lang="en-US" dirty="0">
                <a:effectLst/>
              </a:rPr>
              <a:t>IDEA’s complaint process focuses on the role of the State </a:t>
            </a:r>
            <a:r>
              <a:rPr lang="en-US">
                <a:effectLst/>
              </a:rPr>
              <a:t>agency.</a:t>
            </a:r>
            <a:endParaRPr lang="en-US" sz="2000" dirty="0">
              <a:effectLst/>
            </a:endParaRPr>
          </a:p>
          <a:p>
            <a:pPr>
              <a:spcBef>
                <a:spcPts val="710"/>
              </a:spcBef>
              <a:tabLst>
                <a:tab pos="9277985" algn="r"/>
              </a:tabLst>
            </a:pPr>
            <a:r>
              <a:rPr lang="en-US" dirty="0">
                <a:effectLst/>
              </a:rPr>
              <a:t>FERPA permits complaints to be filed at the federal level with the Student Privacy Policy Office within the U.S. Department of Education. See </a:t>
            </a:r>
            <a:r>
              <a:rPr lang="en-US" dirty="0">
                <a:effectLst/>
                <a:hlinkClick r:id="rId7"/>
              </a:rPr>
              <a:t>https://studentprivacy.ed.gov/</a:t>
            </a:r>
            <a:r>
              <a:rPr lang="en-US">
                <a:effectLst/>
                <a:hlinkClick r:id="rId7"/>
              </a:rPr>
              <a:t>file-a-complaint</a:t>
            </a:r>
            <a:r>
              <a:rPr lang="en-US">
                <a:effectLst/>
              </a:rPr>
              <a:t>.</a:t>
            </a:r>
            <a:endParaRPr lang="en-US" dirty="0">
              <a:effectLst/>
            </a:endParaRPr>
          </a:p>
        </p:txBody>
      </p:sp>
    </p:spTree>
    <p:extLst>
      <p:ext uri="{BB962C8B-B14F-4D97-AF65-F5344CB8AC3E}">
        <p14:creationId xmlns:p14="http://schemas.microsoft.com/office/powerpoint/2010/main" val="187490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2FC8-1CDD-990F-6EB4-137DD5D1F4C7}"/>
              </a:ext>
            </a:extLst>
          </p:cNvPr>
          <p:cNvSpPr>
            <a:spLocks noGrp="1"/>
          </p:cNvSpPr>
          <p:nvPr>
            <p:ph type="title"/>
          </p:nvPr>
        </p:nvSpPr>
        <p:spPr/>
        <p:txBody>
          <a:bodyPr/>
          <a:lstStyle/>
          <a:p>
            <a:r>
              <a:rPr lang="en-US" dirty="0"/>
              <a:t>How Can Data Be Shared? 3 Ways</a:t>
            </a:r>
          </a:p>
        </p:txBody>
      </p:sp>
      <p:sp>
        <p:nvSpPr>
          <p:cNvPr id="3" name="Content Placeholder 2">
            <a:extLst>
              <a:ext uri="{FF2B5EF4-FFF2-40B4-BE49-F238E27FC236}">
                <a16:creationId xmlns:a16="http://schemas.microsoft.com/office/drawing/2014/main" id="{D791170A-937B-0024-3D7B-EC33ABD52D51}"/>
              </a:ext>
            </a:extLst>
          </p:cNvPr>
          <p:cNvSpPr>
            <a:spLocks noGrp="1"/>
          </p:cNvSpPr>
          <p:nvPr>
            <p:ph idx="1"/>
          </p:nvPr>
        </p:nvSpPr>
        <p:spPr/>
        <p:txBody>
          <a:bodyPr/>
          <a:lstStyle/>
          <a:p>
            <a:pPr marL="457200" indent="-457200">
              <a:spcAft>
                <a:spcPts val="3000"/>
              </a:spcAft>
              <a:buAutoNum type="arabicPeriod"/>
            </a:pPr>
            <a:r>
              <a:rPr lang="en-US" b="1"/>
              <a:t>Consent </a:t>
            </a:r>
            <a:r>
              <a:rPr lang="en-US" b="1" dirty="0"/>
              <a:t>under IDEA and/or </a:t>
            </a:r>
            <a:r>
              <a:rPr lang="en-US" b="1"/>
              <a:t>FERPA;</a:t>
            </a:r>
            <a:endParaRPr lang="en-US" b="1" dirty="0"/>
          </a:p>
          <a:p>
            <a:pPr marL="457200" indent="-457200">
              <a:spcAft>
                <a:spcPts val="3000"/>
              </a:spcAft>
              <a:buAutoNum type="arabicPeriod"/>
            </a:pPr>
            <a:r>
              <a:rPr lang="en-US" b="1" dirty="0"/>
              <a:t>De-identified or Aggregate (no PII</a:t>
            </a:r>
            <a:r>
              <a:rPr lang="en-US" b="1"/>
              <a:t>); OR</a:t>
            </a:r>
            <a:endParaRPr lang="en-US" b="1" dirty="0"/>
          </a:p>
          <a:p>
            <a:pPr marL="457200" indent="-457200">
              <a:buAutoNum type="arabicPeriod"/>
            </a:pPr>
            <a:r>
              <a:rPr lang="en-US" b="1" dirty="0"/>
              <a:t>Authority/Exception to Consent under IDEA and/or FERPA</a:t>
            </a:r>
          </a:p>
        </p:txBody>
      </p:sp>
    </p:spTree>
    <p:extLst>
      <p:ext uri="{BB962C8B-B14F-4D97-AF65-F5344CB8AC3E}">
        <p14:creationId xmlns:p14="http://schemas.microsoft.com/office/powerpoint/2010/main" val="383419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IDEA &amp; FERPA </a:t>
            </a:r>
            <a:br>
              <a:rPr lang="en-US" dirty="0"/>
            </a:br>
            <a:r>
              <a:rPr lang="en-US" dirty="0">
                <a:effectLst/>
              </a:rPr>
              <a:t>Audit or Evaluation Exception</a:t>
            </a:r>
          </a:p>
        </p:txBody>
      </p:sp>
      <p:sp>
        <p:nvSpPr>
          <p:cNvPr id="9" name="Content Placeholder 8"/>
          <p:cNvSpPr>
            <a:spLocks noGrp="1"/>
          </p:cNvSpPr>
          <p:nvPr>
            <p:ph idx="1"/>
          </p:nvPr>
        </p:nvSpPr>
        <p:spPr>
          <a:xfrm>
            <a:off x="838200" y="1825625"/>
            <a:ext cx="10515600" cy="4351338"/>
          </a:xfrm>
        </p:spPr>
        <p:txBody>
          <a:bodyPr>
            <a:normAutofit/>
          </a:bodyPr>
          <a:lstStyle/>
          <a:p>
            <a:pPr>
              <a:spcBef>
                <a:spcPts val="0"/>
              </a:spcBef>
              <a:spcAft>
                <a:spcPts val="1200"/>
              </a:spcAft>
            </a:pPr>
            <a:r>
              <a:rPr lang="en-US" dirty="0"/>
              <a:t>Federal, State, and local officials listed under § 99.31(a)(3), or their authorized representative, may have access to education records only –</a:t>
            </a:r>
          </a:p>
          <a:p>
            <a:pPr lvl="1">
              <a:spcBef>
                <a:spcPts val="0"/>
              </a:spcBef>
              <a:spcAft>
                <a:spcPts val="1200"/>
              </a:spcAft>
            </a:pPr>
            <a:r>
              <a:rPr lang="en-US" dirty="0"/>
              <a:t>in connection with an audit or evaluation of Federal or State supported education programs, or</a:t>
            </a:r>
          </a:p>
          <a:p>
            <a:pPr lvl="1">
              <a:spcBef>
                <a:spcPts val="0"/>
              </a:spcBef>
              <a:spcAft>
                <a:spcPts val="1200"/>
              </a:spcAft>
            </a:pPr>
            <a:r>
              <a:rPr lang="en-US" dirty="0"/>
              <a:t>for the enforcement of or compliance with Federal legal requirements which relate to those programs.</a:t>
            </a:r>
          </a:p>
          <a:p>
            <a:pPr>
              <a:spcBef>
                <a:spcPts val="0"/>
              </a:spcBef>
              <a:spcAft>
                <a:spcPts val="600"/>
              </a:spcAft>
            </a:pPr>
            <a:r>
              <a:rPr lang="en-US" dirty="0"/>
              <a:t>The information must be:</a:t>
            </a:r>
          </a:p>
          <a:p>
            <a:pPr lvl="1">
              <a:spcBef>
                <a:spcPts val="0"/>
              </a:spcBef>
              <a:spcAft>
                <a:spcPts val="600"/>
              </a:spcAft>
            </a:pPr>
            <a:r>
              <a:rPr lang="en-US" dirty="0"/>
              <a:t>protected in a manner that does not permit disclosure of PII to anyone; AND  </a:t>
            </a:r>
          </a:p>
          <a:p>
            <a:pPr lvl="1">
              <a:spcBef>
                <a:spcPts val="0"/>
              </a:spcBef>
              <a:spcAft>
                <a:spcPts val="600"/>
              </a:spcAft>
            </a:pPr>
            <a:r>
              <a:rPr lang="en-US" dirty="0"/>
              <a:t>destroyed when no longer needed for the purposes listed </a:t>
            </a:r>
            <a:r>
              <a:rPr lang="en-US"/>
              <a:t>above.</a:t>
            </a:r>
            <a:endParaRPr lang="en-US" dirty="0"/>
          </a:p>
        </p:txBody>
      </p:sp>
    </p:spTree>
    <p:extLst>
      <p:ext uri="{BB962C8B-B14F-4D97-AF65-F5344CB8AC3E}">
        <p14:creationId xmlns:p14="http://schemas.microsoft.com/office/powerpoint/2010/main" val="347930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AD30-F2ED-B897-25C0-4C1822234DB6}"/>
              </a:ext>
            </a:extLst>
          </p:cNvPr>
          <p:cNvSpPr>
            <a:spLocks noGrp="1"/>
          </p:cNvSpPr>
          <p:nvPr>
            <p:ph type="title"/>
          </p:nvPr>
        </p:nvSpPr>
        <p:spPr/>
        <p:txBody>
          <a:bodyPr>
            <a:normAutofit/>
          </a:bodyPr>
          <a:lstStyle/>
          <a:p>
            <a:r>
              <a:rPr lang="en-US" dirty="0"/>
              <a:t>How Can We Apply IDEA &amp; FERPA in the Real World?</a:t>
            </a:r>
          </a:p>
        </p:txBody>
      </p:sp>
      <p:sp>
        <p:nvSpPr>
          <p:cNvPr id="3" name="Content Placeholder 2">
            <a:extLst>
              <a:ext uri="{FF2B5EF4-FFF2-40B4-BE49-F238E27FC236}">
                <a16:creationId xmlns:a16="http://schemas.microsoft.com/office/drawing/2014/main" id="{DBE5D162-9224-2330-F264-B7440CB62BB3}"/>
              </a:ext>
            </a:extLst>
          </p:cNvPr>
          <p:cNvSpPr>
            <a:spLocks noGrp="1"/>
          </p:cNvSpPr>
          <p:nvPr>
            <p:ph idx="1"/>
          </p:nvPr>
        </p:nvSpPr>
        <p:spPr/>
        <p:txBody>
          <a:bodyPr>
            <a:normAutofit/>
          </a:bodyPr>
          <a:lstStyle/>
          <a:p>
            <a:pPr>
              <a:spcAft>
                <a:spcPts val="3600"/>
              </a:spcAft>
            </a:pPr>
            <a:r>
              <a:rPr lang="en-US" dirty="0"/>
              <a:t>	Scenario 1 - 	Who can be a parent under IDEA &amp; </a:t>
            </a:r>
            <a:r>
              <a:rPr lang="en-US"/>
              <a:t>FERPA?</a:t>
            </a:r>
            <a:endParaRPr lang="en-US" dirty="0"/>
          </a:p>
          <a:p>
            <a:pPr>
              <a:spcAft>
                <a:spcPts val="3600"/>
              </a:spcAft>
            </a:pPr>
            <a:r>
              <a:rPr lang="en-US" dirty="0"/>
              <a:t> 	Scenario 2 -	How Can Data be Shared with Referral </a:t>
            </a:r>
            <a:r>
              <a:rPr lang="en-US"/>
              <a:t>Sources?</a:t>
            </a:r>
            <a:endParaRPr lang="en-US" dirty="0"/>
          </a:p>
          <a:p>
            <a:pPr>
              <a:spcAft>
                <a:spcPts val="3600"/>
              </a:spcAft>
            </a:pPr>
            <a:r>
              <a:rPr lang="en-US" dirty="0"/>
              <a:t>	Scenario 3 - 	What Data can be Shared at </a:t>
            </a:r>
            <a:r>
              <a:rPr lang="en-US"/>
              <a:t>Transition?</a:t>
            </a:r>
            <a:endParaRPr lang="en-US" dirty="0"/>
          </a:p>
          <a:p>
            <a:r>
              <a:rPr lang="en-US" dirty="0"/>
              <a:t> 	Scenario 4 -	</a:t>
            </a:r>
            <a:r>
              <a:rPr lang="en-US" sz="2400" dirty="0"/>
              <a:t>Data Sharing Agreement: Audit/Evaluation Exception </a:t>
            </a:r>
            <a:r>
              <a:rPr lang="en-US" dirty="0"/>
              <a:t>	</a:t>
            </a:r>
          </a:p>
        </p:txBody>
      </p:sp>
    </p:spTree>
    <p:extLst>
      <p:ext uri="{BB962C8B-B14F-4D97-AF65-F5344CB8AC3E}">
        <p14:creationId xmlns:p14="http://schemas.microsoft.com/office/powerpoint/2010/main" val="170086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B655-F8A0-C6D7-9FF8-B875D38A63AD}"/>
              </a:ext>
            </a:extLst>
          </p:cNvPr>
          <p:cNvSpPr>
            <a:spLocks noGrp="1"/>
          </p:cNvSpPr>
          <p:nvPr>
            <p:ph type="title"/>
          </p:nvPr>
        </p:nvSpPr>
        <p:spPr/>
        <p:txBody>
          <a:bodyPr>
            <a:normAutofit/>
          </a:bodyPr>
          <a:lstStyle/>
          <a:p>
            <a:r>
              <a:rPr lang="en-US" dirty="0"/>
              <a:t>Scenario 1 – Who Can Be a Parent?</a:t>
            </a:r>
          </a:p>
        </p:txBody>
      </p:sp>
      <p:sp>
        <p:nvSpPr>
          <p:cNvPr id="3" name="Content Placeholder 2">
            <a:extLst>
              <a:ext uri="{FF2B5EF4-FFF2-40B4-BE49-F238E27FC236}">
                <a16:creationId xmlns:a16="http://schemas.microsoft.com/office/drawing/2014/main" id="{53F04843-68D4-47C8-0BE4-2F8C2D6E5C49}"/>
              </a:ext>
            </a:extLst>
          </p:cNvPr>
          <p:cNvSpPr>
            <a:spLocks noGrp="1"/>
          </p:cNvSpPr>
          <p:nvPr>
            <p:ph idx="1"/>
          </p:nvPr>
        </p:nvSpPr>
        <p:spPr/>
        <p:txBody>
          <a:bodyPr/>
          <a:lstStyle/>
          <a:p>
            <a:r>
              <a:rPr lang="en-US" dirty="0"/>
              <a:t>Two parents are divorced, and the mother has physical custody of the children, one child has an IFSP and is served by the local early intervention service provider under IDEA Part C and the other has an IEP and is served by the IDEA Part B program in the local school district. </a:t>
            </a:r>
          </a:p>
          <a:p>
            <a:r>
              <a:rPr lang="en-US" dirty="0"/>
              <a:t>A child is referred to the IDEA Part C program from the child welfare agency.  The child is placed in foster care and living with foster parents.  The child’s biological parents decline to consent to disclose information back to the child welfare agency</a:t>
            </a:r>
            <a:r>
              <a:rPr lang="en-US"/>
              <a:t>.  </a:t>
            </a:r>
            <a:endParaRPr lang="en-US" dirty="0"/>
          </a:p>
        </p:txBody>
      </p:sp>
      <p:pic>
        <p:nvPicPr>
          <p:cNvPr id="1026" name="Picture 2" descr="&quot; &quot;">
            <a:extLst>
              <a:ext uri="{FF2B5EF4-FFF2-40B4-BE49-F238E27FC236}">
                <a16:creationId xmlns:a16="http://schemas.microsoft.com/office/drawing/2014/main" id="{3784E9A9-44AD-67BB-C8A1-5613F5F2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5804" y="82193"/>
            <a:ext cx="1001407" cy="150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1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3DA1-E681-3128-380D-6C934AD496F6}"/>
              </a:ext>
            </a:extLst>
          </p:cNvPr>
          <p:cNvSpPr>
            <a:spLocks noGrp="1"/>
          </p:cNvSpPr>
          <p:nvPr>
            <p:ph type="title"/>
          </p:nvPr>
        </p:nvSpPr>
        <p:spPr>
          <a:xfrm>
            <a:off x="838199" y="476655"/>
            <a:ext cx="10791825" cy="1214034"/>
          </a:xfrm>
        </p:spPr>
        <p:txBody>
          <a:bodyPr>
            <a:normAutofit/>
          </a:bodyPr>
          <a:lstStyle/>
          <a:p>
            <a:r>
              <a:rPr lang="en-US" sz="4400" dirty="0">
                <a:effectLst/>
              </a:rPr>
              <a:t>Protecting Privacy in Today’s World</a:t>
            </a:r>
            <a:endParaRPr lang="en-US" dirty="0"/>
          </a:p>
        </p:txBody>
      </p:sp>
      <p:sp>
        <p:nvSpPr>
          <p:cNvPr id="3" name="Content Placeholder 2">
            <a:extLst>
              <a:ext uri="{FF2B5EF4-FFF2-40B4-BE49-F238E27FC236}">
                <a16:creationId xmlns:a16="http://schemas.microsoft.com/office/drawing/2014/main" id="{3C967122-4A10-5D74-2D44-4578384241CB}"/>
              </a:ext>
            </a:extLst>
          </p:cNvPr>
          <p:cNvSpPr>
            <a:spLocks noGrp="1"/>
          </p:cNvSpPr>
          <p:nvPr>
            <p:ph idx="1"/>
          </p:nvPr>
        </p:nvSpPr>
        <p:spPr/>
        <p:txBody>
          <a:bodyPr>
            <a:normAutofit fontScale="92500" lnSpcReduction="10000"/>
          </a:bodyPr>
          <a:lstStyle/>
          <a:p>
            <a:r>
              <a:rPr lang="en-US" sz="2800" u="sng" dirty="0"/>
              <a:t>Speakers – U.S. Department of Education</a:t>
            </a:r>
          </a:p>
          <a:p>
            <a:pPr lvl="1"/>
            <a:r>
              <a:rPr lang="en-US" sz="2800" dirty="0"/>
              <a:t>Kala Shah Surprenant, Senior Counsel </a:t>
            </a:r>
          </a:p>
          <a:p>
            <a:pPr marL="457200" lvl="1" indent="0">
              <a:spcAft>
                <a:spcPts val="2400"/>
              </a:spcAft>
              <a:buNone/>
            </a:pPr>
            <a:r>
              <a:rPr lang="en-US" sz="2800" dirty="0"/>
              <a:t>	Office of the General Counsel, U.S. Department </a:t>
            </a:r>
            <a:r>
              <a:rPr lang="en-US" sz="2800"/>
              <a:t>of Education</a:t>
            </a:r>
            <a:endParaRPr lang="en-US" sz="2800" dirty="0"/>
          </a:p>
          <a:p>
            <a:pPr lvl="1"/>
            <a:r>
              <a:rPr lang="en-US" sz="2800" dirty="0"/>
              <a:t>Frank Miller, Deputy Director</a:t>
            </a:r>
          </a:p>
          <a:p>
            <a:pPr marL="457200" lvl="1" indent="0">
              <a:spcAft>
                <a:spcPts val="3600"/>
              </a:spcAft>
              <a:buNone/>
            </a:pPr>
            <a:r>
              <a:rPr lang="en-US" sz="2800" dirty="0"/>
              <a:t>	Student Privacy Policy Office, U.S. Department </a:t>
            </a:r>
            <a:r>
              <a:rPr lang="en-US" sz="2800"/>
              <a:t>of Education</a:t>
            </a:r>
            <a:endParaRPr lang="en-US" sz="2800" dirty="0"/>
          </a:p>
          <a:p>
            <a:r>
              <a:rPr lang="en-US" sz="2800" u="sng" dirty="0"/>
              <a:t>Moderators &amp; Key TA Providers</a:t>
            </a:r>
          </a:p>
          <a:p>
            <a:pPr lvl="1">
              <a:spcAft>
                <a:spcPts val="2400"/>
              </a:spcAft>
            </a:pPr>
            <a:r>
              <a:rPr lang="en-US" sz="2800" dirty="0"/>
              <a:t>Ross Lemke, Director, Privacy Technical Assistance Center (</a:t>
            </a:r>
            <a:r>
              <a:rPr lang="en-US" sz="2800"/>
              <a:t>PTAC)</a:t>
            </a:r>
            <a:endParaRPr lang="en-US" sz="2800" dirty="0"/>
          </a:p>
          <a:p>
            <a:pPr lvl="1"/>
            <a:r>
              <a:rPr lang="en-US" sz="2800" dirty="0"/>
              <a:t>Sharon Walsh, Policy Consultant, DaSy &amp; ECTA</a:t>
            </a:r>
          </a:p>
        </p:txBody>
      </p:sp>
    </p:spTree>
    <p:extLst>
      <p:ext uri="{BB962C8B-B14F-4D97-AF65-F5344CB8AC3E}">
        <p14:creationId xmlns:p14="http://schemas.microsoft.com/office/powerpoint/2010/main" val="251455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1CF7-E673-2AC1-3AF4-5BB8F6C3B334}"/>
              </a:ext>
            </a:extLst>
          </p:cNvPr>
          <p:cNvSpPr>
            <a:spLocks noGrp="1"/>
          </p:cNvSpPr>
          <p:nvPr>
            <p:ph type="title"/>
          </p:nvPr>
        </p:nvSpPr>
        <p:spPr/>
        <p:txBody>
          <a:bodyPr>
            <a:normAutofit/>
          </a:bodyPr>
          <a:lstStyle/>
          <a:p>
            <a:r>
              <a:rPr lang="en-US" dirty="0"/>
              <a:t>Scenario 2 – How Can Data Be Shared With Referral Source?</a:t>
            </a:r>
            <a:endParaRPr lang="en-US" b="1" dirty="0"/>
          </a:p>
        </p:txBody>
      </p:sp>
      <p:sp>
        <p:nvSpPr>
          <p:cNvPr id="3" name="Content Placeholder 2">
            <a:extLst>
              <a:ext uri="{FF2B5EF4-FFF2-40B4-BE49-F238E27FC236}">
                <a16:creationId xmlns:a16="http://schemas.microsoft.com/office/drawing/2014/main" id="{B990E357-60B8-F16E-3E4A-629EBB148411}"/>
              </a:ext>
            </a:extLst>
          </p:cNvPr>
          <p:cNvSpPr>
            <a:spLocks noGrp="1"/>
          </p:cNvSpPr>
          <p:nvPr>
            <p:ph idx="1"/>
          </p:nvPr>
        </p:nvSpPr>
        <p:spPr/>
        <p:txBody>
          <a:bodyPr/>
          <a:lstStyle/>
          <a:p>
            <a:r>
              <a:rPr lang="en-US" dirty="0"/>
              <a:t>Primary r</a:t>
            </a:r>
            <a:r>
              <a:rPr lang="en-US" sz="2400" dirty="0">
                <a:effectLst/>
              </a:rPr>
              <a:t>eferral sources, such as EHDI programs, physicians, and other primary referral sources, are interested in receiving follow-up information when they refer a child to </a:t>
            </a:r>
            <a:r>
              <a:rPr lang="en-US" dirty="0"/>
              <a:t>the IDEA </a:t>
            </a:r>
            <a:r>
              <a:rPr lang="en-US" sz="2400" dirty="0">
                <a:effectLst/>
              </a:rPr>
              <a:t>Part C program.</a:t>
            </a:r>
          </a:p>
          <a:p>
            <a:r>
              <a:rPr lang="en-US" sz="2400" dirty="0">
                <a:effectLst/>
              </a:rPr>
              <a:t>What information can be shared with referral sources (e.g., the IDEA program has not been able to make contact with the child’s parent or  whether the child is determined eligible)? </a:t>
            </a:r>
          </a:p>
          <a:p>
            <a:r>
              <a:rPr lang="en-US" dirty="0"/>
              <a:t>Is the answer different under Part B of the IDEA when a child is referred to either Part B or Section 619 preschool </a:t>
            </a:r>
            <a:r>
              <a:rPr lang="en-US"/>
              <a:t>services?</a:t>
            </a:r>
            <a:endParaRPr lang="en-US" dirty="0"/>
          </a:p>
        </p:txBody>
      </p:sp>
      <p:pic>
        <p:nvPicPr>
          <p:cNvPr id="5" name="Picture 4" descr="&quot; &quot;">
            <a:extLst>
              <a:ext uri="{FF2B5EF4-FFF2-40B4-BE49-F238E27FC236}">
                <a16:creationId xmlns:a16="http://schemas.microsoft.com/office/drawing/2014/main" id="{F7EA7E10-16D8-1118-40C9-C02B2AC92B16}"/>
              </a:ext>
            </a:extLst>
          </p:cNvPr>
          <p:cNvPicPr>
            <a:picLocks noChangeAspect="1"/>
          </p:cNvPicPr>
          <p:nvPr/>
        </p:nvPicPr>
        <p:blipFill>
          <a:blip r:embed="rId3"/>
          <a:stretch>
            <a:fillRect/>
          </a:stretch>
        </p:blipFill>
        <p:spPr>
          <a:xfrm>
            <a:off x="1338541" y="5024564"/>
            <a:ext cx="2427002" cy="1468311"/>
          </a:xfrm>
          <a:prstGeom prst="rect">
            <a:avLst/>
          </a:prstGeom>
        </p:spPr>
      </p:pic>
    </p:spTree>
    <p:extLst>
      <p:ext uri="{BB962C8B-B14F-4D97-AF65-F5344CB8AC3E}">
        <p14:creationId xmlns:p14="http://schemas.microsoft.com/office/powerpoint/2010/main" val="234741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1673-4C68-BBC9-89E8-6420FE4D6B73}"/>
              </a:ext>
            </a:extLst>
          </p:cNvPr>
          <p:cNvSpPr>
            <a:spLocks noGrp="1"/>
          </p:cNvSpPr>
          <p:nvPr>
            <p:ph type="title"/>
          </p:nvPr>
        </p:nvSpPr>
        <p:spPr>
          <a:xfrm>
            <a:off x="826770" y="365125"/>
            <a:ext cx="10725150" cy="1216025"/>
          </a:xfrm>
        </p:spPr>
        <p:txBody>
          <a:bodyPr>
            <a:noAutofit/>
          </a:bodyPr>
          <a:lstStyle/>
          <a:p>
            <a:r>
              <a:rPr lang="en-US" dirty="0"/>
              <a:t>Scenario 3 – What Data Can Be </a:t>
            </a:r>
            <a:br>
              <a:rPr lang="en-US" dirty="0"/>
            </a:br>
            <a:r>
              <a:rPr lang="en-US" dirty="0"/>
              <a:t>Shared at Transition?</a:t>
            </a:r>
          </a:p>
        </p:txBody>
      </p:sp>
      <p:sp>
        <p:nvSpPr>
          <p:cNvPr id="3" name="Content Placeholder 2">
            <a:extLst>
              <a:ext uri="{FF2B5EF4-FFF2-40B4-BE49-F238E27FC236}">
                <a16:creationId xmlns:a16="http://schemas.microsoft.com/office/drawing/2014/main" id="{265D74F1-723D-89D2-5435-79535EC18489}"/>
              </a:ext>
            </a:extLst>
          </p:cNvPr>
          <p:cNvSpPr>
            <a:spLocks noGrp="1"/>
          </p:cNvSpPr>
          <p:nvPr>
            <p:ph idx="1"/>
          </p:nvPr>
        </p:nvSpPr>
        <p:spPr/>
        <p:txBody>
          <a:bodyPr>
            <a:normAutofit/>
          </a:bodyPr>
          <a:lstStyle/>
          <a:p>
            <a:r>
              <a:rPr lang="en-US" dirty="0"/>
              <a:t>A child is approaching age 3, and the Part C system is ready to conduct the Transition Notification to the state educational agency (SEA) and the local educational agency (LEA) (child’s name, the parent’s name and contact information). What else can Part C provide to the LEA?</a:t>
            </a:r>
          </a:p>
          <a:p>
            <a:r>
              <a:rPr lang="en-US" dirty="0"/>
              <a:t>The LEA requests the service coordinator send the IFSP and any current evaluations to them to expedite the evaluation process.  Can this be done without parental consent? </a:t>
            </a:r>
          </a:p>
          <a:p>
            <a:r>
              <a:rPr lang="en-US" dirty="0"/>
              <a:t>What parent consent must be obtained if the service coordinator is invited to the initial IEP meeting or if other individuals show up? </a:t>
            </a:r>
          </a:p>
        </p:txBody>
      </p:sp>
      <p:pic>
        <p:nvPicPr>
          <p:cNvPr id="5" name="Picture 4" descr="&quot; &quot;">
            <a:extLst>
              <a:ext uri="{FF2B5EF4-FFF2-40B4-BE49-F238E27FC236}">
                <a16:creationId xmlns:a16="http://schemas.microsoft.com/office/drawing/2014/main" id="{398F16B6-43D8-67C1-C378-1A0AC44EA942}"/>
              </a:ext>
            </a:extLst>
          </p:cNvPr>
          <p:cNvPicPr>
            <a:picLocks noChangeAspect="1"/>
          </p:cNvPicPr>
          <p:nvPr/>
        </p:nvPicPr>
        <p:blipFill>
          <a:blip r:embed="rId3"/>
          <a:stretch>
            <a:fillRect/>
          </a:stretch>
        </p:blipFill>
        <p:spPr>
          <a:xfrm>
            <a:off x="9403080" y="59237"/>
            <a:ext cx="1950720" cy="1521913"/>
          </a:xfrm>
          <a:prstGeom prst="rect">
            <a:avLst/>
          </a:prstGeom>
        </p:spPr>
      </p:pic>
    </p:spTree>
    <p:extLst>
      <p:ext uri="{BB962C8B-B14F-4D97-AF65-F5344CB8AC3E}">
        <p14:creationId xmlns:p14="http://schemas.microsoft.com/office/powerpoint/2010/main" val="698836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1106-3A3C-B948-8A14-46D1B4833C24}"/>
              </a:ext>
            </a:extLst>
          </p:cNvPr>
          <p:cNvSpPr>
            <a:spLocks noGrp="1"/>
          </p:cNvSpPr>
          <p:nvPr>
            <p:ph type="title"/>
          </p:nvPr>
        </p:nvSpPr>
        <p:spPr>
          <a:xfrm>
            <a:off x="838199" y="365126"/>
            <a:ext cx="10753725" cy="1244600"/>
          </a:xfrm>
        </p:spPr>
        <p:txBody>
          <a:bodyPr>
            <a:normAutofit fontScale="90000"/>
          </a:bodyPr>
          <a:lstStyle/>
          <a:p>
            <a:r>
              <a:rPr lang="en-US" sz="3600" dirty="0"/>
              <a:t>Scenario 4 – How Can Data Be Shared Through Written Agreements Under the Evaluation Exception?</a:t>
            </a:r>
          </a:p>
        </p:txBody>
      </p:sp>
      <p:sp>
        <p:nvSpPr>
          <p:cNvPr id="3" name="Content Placeholder 2">
            <a:extLst>
              <a:ext uri="{FF2B5EF4-FFF2-40B4-BE49-F238E27FC236}">
                <a16:creationId xmlns:a16="http://schemas.microsoft.com/office/drawing/2014/main" id="{981B8CAA-BC11-5E98-CF2F-4D48FF6F6682}"/>
              </a:ext>
            </a:extLst>
          </p:cNvPr>
          <p:cNvSpPr>
            <a:spLocks noGrp="1"/>
          </p:cNvSpPr>
          <p:nvPr>
            <p:ph idx="1"/>
          </p:nvPr>
        </p:nvSpPr>
        <p:spPr/>
        <p:txBody>
          <a:bodyPr>
            <a:normAutofit/>
          </a:bodyPr>
          <a:lstStyle/>
          <a:p>
            <a:r>
              <a:rPr lang="en-US" dirty="0"/>
              <a:t>The IDEA agency/provider is asked to share data with a referral source such as the EHDI program.</a:t>
            </a:r>
          </a:p>
          <a:p>
            <a:r>
              <a:rPr lang="en-US" dirty="0">
                <a:effectLst/>
              </a:rPr>
              <a:t>The IDEA agency/provider is asked to share data with another agency to evaluate outcomes for children served under IDEA.</a:t>
            </a:r>
          </a:p>
          <a:p>
            <a:r>
              <a:rPr lang="en-US" dirty="0">
                <a:effectLst/>
              </a:rPr>
              <a:t>This IDEA/FERPA exception is not intended for “tracking” individual children, but to improve outcomes for children with disabilities and evaluate the IDEA program.</a:t>
            </a:r>
            <a:endParaRPr lang="en-US" sz="1800" dirty="0"/>
          </a:p>
        </p:txBody>
      </p:sp>
    </p:spTree>
    <p:extLst>
      <p:ext uri="{BB962C8B-B14F-4D97-AF65-F5344CB8AC3E}">
        <p14:creationId xmlns:p14="http://schemas.microsoft.com/office/powerpoint/2010/main" val="79211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1106-3A3C-B948-8A14-46D1B4833C24}"/>
              </a:ext>
            </a:extLst>
          </p:cNvPr>
          <p:cNvSpPr>
            <a:spLocks noGrp="1"/>
          </p:cNvSpPr>
          <p:nvPr>
            <p:ph type="title"/>
          </p:nvPr>
        </p:nvSpPr>
        <p:spPr>
          <a:xfrm>
            <a:off x="838199" y="365126"/>
            <a:ext cx="10753725" cy="1244600"/>
          </a:xfrm>
        </p:spPr>
        <p:txBody>
          <a:bodyPr>
            <a:normAutofit fontScale="90000"/>
          </a:bodyPr>
          <a:lstStyle/>
          <a:p>
            <a:r>
              <a:rPr lang="en-US" dirty="0"/>
              <a:t>Scenario 4 – Data Sharing: Relevant Resources</a:t>
            </a:r>
          </a:p>
        </p:txBody>
      </p:sp>
      <p:sp>
        <p:nvSpPr>
          <p:cNvPr id="3" name="Content Placeholder 2">
            <a:extLst>
              <a:ext uri="{FF2B5EF4-FFF2-40B4-BE49-F238E27FC236}">
                <a16:creationId xmlns:a16="http://schemas.microsoft.com/office/drawing/2014/main" id="{981B8CAA-BC11-5E98-CF2F-4D48FF6F6682}"/>
              </a:ext>
            </a:extLst>
          </p:cNvPr>
          <p:cNvSpPr>
            <a:spLocks noGrp="1"/>
          </p:cNvSpPr>
          <p:nvPr>
            <p:ph idx="1"/>
          </p:nvPr>
        </p:nvSpPr>
        <p:spPr/>
        <p:txBody>
          <a:bodyPr>
            <a:normAutofit/>
          </a:bodyPr>
          <a:lstStyle/>
          <a:p>
            <a:pPr marL="0" marR="0">
              <a:spcBef>
                <a:spcPts val="0"/>
              </a:spcBef>
              <a:spcAft>
                <a:spcPts val="2400"/>
              </a:spcAft>
            </a:pPr>
            <a:r>
              <a:rPr lang="en-US" u="sng">
                <a:solidFill>
                  <a:srgbClr val="0563C1"/>
                </a:solidFill>
                <a:latin typeface="Calibri" panose="020F0502020204030204" pitchFamily="34" charset="0"/>
                <a:ea typeface="Calibri" panose="020F0502020204030204" pitchFamily="34" charset="0"/>
                <a:hlinkClick r:id="rId3"/>
              </a:rPr>
              <a:t>https://studentprivacy.ed.gov/resources/written-agreement-checklist</a:t>
            </a:r>
            <a:endParaRPr lang="en-US" u="sng">
              <a:solidFill>
                <a:srgbClr val="0563C1"/>
              </a:solidFill>
              <a:latin typeface="Calibri" panose="020F0502020204030204" pitchFamily="34" charset="0"/>
              <a:ea typeface="Calibri" panose="020F0502020204030204" pitchFamily="34" charset="0"/>
            </a:endParaRPr>
          </a:p>
          <a:p>
            <a:pPr marL="234950" marR="0">
              <a:spcBef>
                <a:spcPts val="0"/>
              </a:spcBef>
              <a:spcAft>
                <a:spcPts val="2400"/>
              </a:spcAft>
            </a:pPr>
            <a:r>
              <a:rPr lang="en-US" u="sng">
                <a:solidFill>
                  <a:srgbClr val="0563C1"/>
                </a:solidFill>
                <a:latin typeface="Calibri" panose="020F0502020204030204" pitchFamily="34" charset="0"/>
                <a:ea typeface="Calibri" panose="020F0502020204030204" pitchFamily="34" charset="0"/>
                <a:hlinkClick r:id="rId4"/>
              </a:rPr>
              <a:t>https://studentprivacy.ed.gov/resources/guidance-reasonable-methods-and-written-agreements</a:t>
            </a:r>
            <a:endParaRPr lang="en-US">
              <a:latin typeface="Calibri" panose="020F0502020204030204" pitchFamily="34" charset="0"/>
              <a:ea typeface="Calibri" panose="020F0502020204030204" pitchFamily="34" charset="0"/>
            </a:endParaRPr>
          </a:p>
          <a:p>
            <a:pPr marL="234950" marR="0">
              <a:spcBef>
                <a:spcPts val="0"/>
              </a:spcBef>
              <a:spcAft>
                <a:spcPts val="2400"/>
              </a:spcAft>
            </a:pPr>
            <a:r>
              <a:rPr lang="en-US" u="sng">
                <a:solidFill>
                  <a:srgbClr val="0563C1"/>
                </a:solidFill>
                <a:latin typeface="Calibri" panose="020F0502020204030204" pitchFamily="34" charset="0"/>
                <a:ea typeface="Calibri" panose="020F0502020204030204" pitchFamily="34" charset="0"/>
                <a:hlinkClick r:id="rId5"/>
              </a:rPr>
              <a:t>https://studentprivacy.ed.gov/resources/checklist-mapping-data-flows</a:t>
            </a:r>
            <a:endParaRPr lang="en-US"/>
          </a:p>
          <a:p>
            <a:pPr marL="234950" marR="0">
              <a:spcBef>
                <a:spcPts val="0"/>
              </a:spcBef>
              <a:spcAft>
                <a:spcPts val="0"/>
              </a:spcAft>
            </a:pPr>
            <a:r>
              <a:rPr lang="en-US" u="sng">
                <a:solidFill>
                  <a:srgbClr val="0563C1"/>
                </a:solidFill>
                <a:latin typeface="Calibri" panose="020F0502020204030204" pitchFamily="34" charset="0"/>
                <a:ea typeface="Calibri" panose="020F0502020204030204" pitchFamily="34" charset="0"/>
              </a:rPr>
              <a:t>https://dasycenter.org/data-sharing-agreement-checklist-for-idea-part-c-and-part-b-619-agencies-and-programs-2/</a:t>
            </a:r>
            <a:endParaRPr lang="en-US" u="sng" dirty="0">
              <a:solidFill>
                <a:srgbClr val="0563C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7860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DDDC-3D15-EB18-E16D-3EF3A2F882BC}"/>
              </a:ext>
            </a:extLst>
          </p:cNvPr>
          <p:cNvSpPr>
            <a:spLocks noGrp="1"/>
          </p:cNvSpPr>
          <p:nvPr>
            <p:ph type="title"/>
          </p:nvPr>
        </p:nvSpPr>
        <p:spPr/>
        <p:txBody>
          <a:bodyPr/>
          <a:lstStyle/>
          <a:p>
            <a:r>
              <a:rPr lang="en-US" dirty="0"/>
              <a:t>Remember Our Two New Resources</a:t>
            </a:r>
          </a:p>
        </p:txBody>
      </p:sp>
      <p:pic>
        <p:nvPicPr>
          <p:cNvPr id="4" name="Content Placeholder 3" descr="Screen shot of Data Sharing Agreement Checklist">
            <a:extLst>
              <a:ext uri="{FF2B5EF4-FFF2-40B4-BE49-F238E27FC236}">
                <a16:creationId xmlns:a16="http://schemas.microsoft.com/office/drawing/2014/main" id="{DE61B0A2-9316-3DD0-E6B4-69A07581D654}"/>
              </a:ext>
            </a:extLst>
          </p:cNvPr>
          <p:cNvPicPr>
            <a:picLocks noGrp="1" noChangeAspect="1"/>
          </p:cNvPicPr>
          <p:nvPr>
            <p:ph idx="1"/>
          </p:nvPr>
        </p:nvPicPr>
        <p:blipFill>
          <a:blip r:embed="rId3"/>
          <a:stretch>
            <a:fillRect/>
          </a:stretch>
        </p:blipFill>
        <p:spPr>
          <a:xfrm>
            <a:off x="838200" y="1852518"/>
            <a:ext cx="4935538" cy="4297551"/>
          </a:xfrm>
          <a:prstGeom prst="rect">
            <a:avLst/>
          </a:prstGeom>
        </p:spPr>
      </p:pic>
      <p:pic>
        <p:nvPicPr>
          <p:cNvPr id="5" name="Picture 4" descr="Screen shot of Data Sharing Agreement Template">
            <a:extLst>
              <a:ext uri="{FF2B5EF4-FFF2-40B4-BE49-F238E27FC236}">
                <a16:creationId xmlns:a16="http://schemas.microsoft.com/office/drawing/2014/main" id="{47E60B1A-9C98-1F40-7F7B-484AC38D5C74}"/>
              </a:ext>
            </a:extLst>
          </p:cNvPr>
          <p:cNvPicPr>
            <a:picLocks noChangeAspect="1"/>
          </p:cNvPicPr>
          <p:nvPr/>
        </p:nvPicPr>
        <p:blipFill>
          <a:blip r:embed="rId4"/>
          <a:stretch>
            <a:fillRect/>
          </a:stretch>
        </p:blipFill>
        <p:spPr>
          <a:xfrm>
            <a:off x="5952863" y="1825625"/>
            <a:ext cx="5780712" cy="4196715"/>
          </a:xfrm>
          <a:prstGeom prst="rect">
            <a:avLst/>
          </a:prstGeom>
        </p:spPr>
      </p:pic>
    </p:spTree>
    <p:extLst>
      <p:ext uri="{BB962C8B-B14F-4D97-AF65-F5344CB8AC3E}">
        <p14:creationId xmlns:p14="http://schemas.microsoft.com/office/powerpoint/2010/main" val="2353284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032D-E98F-A44A-9184-DE24550177F2}"/>
              </a:ext>
            </a:extLst>
          </p:cNvPr>
          <p:cNvSpPr>
            <a:spLocks noGrp="1"/>
          </p:cNvSpPr>
          <p:nvPr>
            <p:ph type="title"/>
          </p:nvPr>
        </p:nvSpPr>
        <p:spPr/>
        <p:txBody>
          <a:bodyPr/>
          <a:lstStyle/>
          <a:p>
            <a:r>
              <a:rPr lang="en-US" dirty="0"/>
              <a:t>Resources and Q &amp; A</a:t>
            </a:r>
          </a:p>
        </p:txBody>
      </p:sp>
      <p:pic>
        <p:nvPicPr>
          <p:cNvPr id="3074" name="Picture 2" descr="&quot; &quot;">
            <a:extLst>
              <a:ext uri="{FF2B5EF4-FFF2-40B4-BE49-F238E27FC236}">
                <a16:creationId xmlns:a16="http://schemas.microsoft.com/office/drawing/2014/main" id="{FB7FBE0E-2FB9-60E4-D7E3-09E5DDD3E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99417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65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7E89-7018-80C1-7139-7FCF7DA6472A}"/>
              </a:ext>
            </a:extLst>
          </p:cNvPr>
          <p:cNvSpPr>
            <a:spLocks noGrp="1"/>
          </p:cNvSpPr>
          <p:nvPr>
            <p:ph type="title"/>
          </p:nvPr>
        </p:nvSpPr>
        <p:spPr/>
        <p:txBody>
          <a:bodyPr/>
          <a:lstStyle/>
          <a:p>
            <a:r>
              <a:rPr lang="en-US" sz="4400" dirty="0"/>
              <a:t>Resources on IDEA/FERPA Privacy </a:t>
            </a:r>
            <a:endParaRPr lang="en-US" dirty="0"/>
          </a:p>
        </p:txBody>
      </p:sp>
      <p:sp>
        <p:nvSpPr>
          <p:cNvPr id="3" name="Content Placeholder 2">
            <a:extLst>
              <a:ext uri="{FF2B5EF4-FFF2-40B4-BE49-F238E27FC236}">
                <a16:creationId xmlns:a16="http://schemas.microsoft.com/office/drawing/2014/main" id="{9BDF306C-BBE5-DE3C-C3EA-1DBED4AEEAD0}"/>
              </a:ext>
            </a:extLst>
          </p:cNvPr>
          <p:cNvSpPr>
            <a:spLocks noGrp="1"/>
          </p:cNvSpPr>
          <p:nvPr>
            <p:ph idx="1"/>
          </p:nvPr>
        </p:nvSpPr>
        <p:spPr/>
        <p:txBody>
          <a:bodyPr>
            <a:normAutofit fontScale="92500"/>
          </a:bodyPr>
          <a:lstStyle/>
          <a:p>
            <a:r>
              <a:rPr lang="en-US" dirty="0"/>
              <a:t>IDEA/FERPA Crosswalk –</a:t>
            </a:r>
            <a:r>
              <a:rPr lang="en-US" dirty="0">
                <a:hlinkClick r:id="rId3"/>
              </a:rPr>
              <a:t>https://studentprivacy.ed.gov/resources/ferpaidea-cross-walk</a:t>
            </a:r>
            <a:r>
              <a:rPr lang="en-US" dirty="0"/>
              <a:t> </a:t>
            </a:r>
          </a:p>
          <a:p>
            <a:r>
              <a:rPr lang="en-US" dirty="0"/>
              <a:t>Understanding the Confidentiality Requirements Applicable to IDEA Early Childhood Programs FAQs Oct. 2016 – </a:t>
            </a:r>
            <a:r>
              <a:rPr lang="en-US" dirty="0">
                <a:hlinkClick r:id="rId4"/>
              </a:rPr>
              <a:t>https://studentprivacy.ed.gov/sites/default/files/resource_document/file/idea-confidentiality-requirements-faq_0.pdf</a:t>
            </a:r>
            <a:r>
              <a:rPr lang="en-US" dirty="0"/>
              <a:t> </a:t>
            </a:r>
          </a:p>
          <a:p>
            <a:r>
              <a:rPr lang="en-US" dirty="0"/>
              <a:t>FERPA 101 Training Modules - </a:t>
            </a:r>
            <a:r>
              <a:rPr lang="en-US" dirty="0">
                <a:hlinkClick r:id="rId5"/>
              </a:rPr>
              <a:t>https://studentprivacy.ed.gov/training/ferpa-101-local-education-agencies</a:t>
            </a:r>
            <a:r>
              <a:rPr lang="en-US" dirty="0"/>
              <a:t> </a:t>
            </a:r>
          </a:p>
          <a:p>
            <a:r>
              <a:rPr lang="en-US" dirty="0"/>
              <a:t>Student Privacy Newsletter - </a:t>
            </a:r>
            <a:r>
              <a:rPr lang="en-US" dirty="0">
                <a:hlinkClick r:id="rId6"/>
              </a:rPr>
              <a:t>https://studentprivacy.ed.gov/subscribe-student-privacy-newsletter</a:t>
            </a:r>
            <a:r>
              <a:rPr lang="en-US" dirty="0"/>
              <a:t> </a:t>
            </a:r>
          </a:p>
          <a:p>
            <a:r>
              <a:rPr lang="en-US" dirty="0"/>
              <a:t>Data Sharing With CDC - </a:t>
            </a:r>
            <a:r>
              <a:rPr lang="en-US" dirty="0">
                <a:effectLst/>
                <a:hlinkClick r:id="rId7" tooltip="https://www.cdc.gov/ncbddd/autism/pdf/memorandum-of-understanding-508.pdf"/>
              </a:rPr>
              <a:t>https://www.cdc.gov/ncbddd/autism/pdf/Memorandum-of-Understanding-508.pdf</a:t>
            </a:r>
            <a:endParaRPr lang="en-US" dirty="0"/>
          </a:p>
        </p:txBody>
      </p:sp>
    </p:spTree>
    <p:extLst>
      <p:ext uri="{BB962C8B-B14F-4D97-AF65-F5344CB8AC3E}">
        <p14:creationId xmlns:p14="http://schemas.microsoft.com/office/powerpoint/2010/main" val="349299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7E89-7018-80C1-7139-7FCF7DA6472A}"/>
              </a:ext>
            </a:extLst>
          </p:cNvPr>
          <p:cNvSpPr>
            <a:spLocks noGrp="1"/>
          </p:cNvSpPr>
          <p:nvPr>
            <p:ph type="title"/>
          </p:nvPr>
        </p:nvSpPr>
        <p:spPr/>
        <p:txBody>
          <a:bodyPr/>
          <a:lstStyle/>
          <a:p>
            <a:r>
              <a:rPr lang="en-US" sz="4400" dirty="0"/>
              <a:t>Resources on IDEA/FERPA Privacy </a:t>
            </a:r>
            <a:endParaRPr lang="en-US" dirty="0"/>
          </a:p>
        </p:txBody>
      </p:sp>
      <p:pic>
        <p:nvPicPr>
          <p:cNvPr id="5" name="Content Placeholder 4" descr="Screen shot from CDC.gov describing how the ADDM Network sites access data ">
            <a:extLst>
              <a:ext uri="{FF2B5EF4-FFF2-40B4-BE49-F238E27FC236}">
                <a16:creationId xmlns:a16="http://schemas.microsoft.com/office/drawing/2014/main" id="{153E179F-29D9-E5FB-255A-B8344319B3EF}"/>
              </a:ext>
            </a:extLst>
          </p:cNvPr>
          <p:cNvPicPr>
            <a:picLocks noGrp="1" noChangeAspect="1"/>
          </p:cNvPicPr>
          <p:nvPr>
            <p:ph idx="1"/>
          </p:nvPr>
        </p:nvPicPr>
        <p:blipFill>
          <a:blip r:embed="rId3"/>
          <a:stretch>
            <a:fillRect/>
          </a:stretch>
        </p:blipFill>
        <p:spPr>
          <a:xfrm>
            <a:off x="4462154" y="1825625"/>
            <a:ext cx="3267692" cy="4351338"/>
          </a:xfrm>
        </p:spPr>
      </p:pic>
    </p:spTree>
    <p:extLst>
      <p:ext uri="{BB962C8B-B14F-4D97-AF65-F5344CB8AC3E}">
        <p14:creationId xmlns:p14="http://schemas.microsoft.com/office/powerpoint/2010/main" val="407954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7">
            <a:extLst>
              <a:ext uri="{FF2B5EF4-FFF2-40B4-BE49-F238E27FC236}">
                <a16:creationId xmlns:a16="http://schemas.microsoft.com/office/drawing/2014/main" id="{32CEF13D-46C8-4C7C-B10B-B60E6594DFCD}"/>
              </a:ext>
            </a:extLst>
          </p:cNvPr>
          <p:cNvSpPr>
            <a:spLocks noGrp="1" noChangeArrowheads="1"/>
          </p:cNvSpPr>
          <p:nvPr>
            <p:ph type="title"/>
          </p:nvPr>
        </p:nvSpPr>
        <p:spPr/>
        <p:txBody>
          <a:bodyPr>
            <a:noAutofit/>
          </a:bodyPr>
          <a:lstStyle/>
          <a:p>
            <a:pPr>
              <a:defRPr/>
            </a:pPr>
            <a:r>
              <a:rPr lang="en-US" altLang="en-US" dirty="0"/>
              <a:t>Open for Q &amp; A</a:t>
            </a:r>
          </a:p>
        </p:txBody>
      </p:sp>
      <p:sp>
        <p:nvSpPr>
          <p:cNvPr id="3" name="Content Placeholder 2">
            <a:extLst>
              <a:ext uri="{FF2B5EF4-FFF2-40B4-BE49-F238E27FC236}">
                <a16:creationId xmlns:a16="http://schemas.microsoft.com/office/drawing/2014/main" id="{9AD2FE78-09C5-F5AD-39FA-399084840190}"/>
              </a:ext>
            </a:extLst>
          </p:cNvPr>
          <p:cNvSpPr>
            <a:spLocks noGrp="1"/>
          </p:cNvSpPr>
          <p:nvPr>
            <p:ph sz="half" idx="1"/>
          </p:nvPr>
        </p:nvSpPr>
        <p:spPr/>
        <p:txBody>
          <a:bodyPr>
            <a:normAutofit/>
          </a:bodyPr>
          <a:lstStyle/>
          <a:p>
            <a:pPr>
              <a:spcAft>
                <a:spcPts val="2400"/>
              </a:spcAft>
            </a:pPr>
            <a:r>
              <a:rPr lang="en-US" sz="3500" dirty="0"/>
              <a:t>When looking at a Privacy Q, read IDEA &amp; FERPA </a:t>
            </a:r>
            <a:r>
              <a:rPr lang="en-US" sz="3500"/>
              <a:t>together.</a:t>
            </a:r>
            <a:endParaRPr lang="en-US" sz="3500" dirty="0"/>
          </a:p>
          <a:p>
            <a:pPr>
              <a:spcAft>
                <a:spcPts val="3600"/>
              </a:spcAft>
            </a:pPr>
            <a:r>
              <a:rPr lang="en-US" sz="3500" dirty="0"/>
              <a:t>Start with IDEA </a:t>
            </a:r>
            <a:r>
              <a:rPr lang="en-US" sz="3500"/>
              <a:t>first.</a:t>
            </a:r>
            <a:endParaRPr lang="en-US" sz="3800" dirty="0"/>
          </a:p>
          <a:p>
            <a:r>
              <a:rPr lang="en-US" sz="3800" dirty="0"/>
              <a:t>Thank you </a:t>
            </a:r>
            <a:r>
              <a:rPr lang="en-US" sz="3800"/>
              <a:t>all!</a:t>
            </a:r>
            <a:endParaRPr lang="en-US" sz="3800" dirty="0"/>
          </a:p>
        </p:txBody>
      </p:sp>
      <p:pic>
        <p:nvPicPr>
          <p:cNvPr id="10" name="Content Placeholder 4" descr="&quot; &quot;">
            <a:extLst>
              <a:ext uri="{FF2B5EF4-FFF2-40B4-BE49-F238E27FC236}">
                <a16:creationId xmlns:a16="http://schemas.microsoft.com/office/drawing/2014/main" id="{4CAD3C48-E080-4C74-84C2-1DC18FE86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40171" y="1993380"/>
            <a:ext cx="2313629" cy="1743647"/>
          </a:xfrm>
          <a:prstGeom prst="rect">
            <a:avLst/>
          </a:prstGeom>
          <a:ln w="12700">
            <a:miter lim="400000"/>
          </a:ln>
          <a:extLst>
            <a:ext uri="{C572A759-6A51-4108-AA02-DFA0A04FC94B}">
              <ma14:wrappingTextBoxFlag xmlns:ma14="http://schemas.microsoft.com/office/mac/drawingml/2011/main" xmlns="" val="1"/>
            </a:ext>
          </a:extLst>
        </p:spPr>
      </p:pic>
      <p:pic>
        <p:nvPicPr>
          <p:cNvPr id="4" name="Picture 4" descr="&quot; &quot;">
            <a:extLst>
              <a:ext uri="{FF2B5EF4-FFF2-40B4-BE49-F238E27FC236}">
                <a16:creationId xmlns:a16="http://schemas.microsoft.com/office/drawing/2014/main" id="{121A9B01-96BC-2A08-AD52-8CDAC92692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449373" y="3047408"/>
            <a:ext cx="2273531" cy="1907771"/>
          </a:xfrm>
          <a:prstGeom prst="rect">
            <a:avLst/>
          </a:prstGeom>
          <a:noFill/>
        </p:spPr>
      </p:pic>
      <p:pic>
        <p:nvPicPr>
          <p:cNvPr id="129032" name="Picture 1" descr="&quot; &quot;">
            <a:extLst>
              <a:ext uri="{FF2B5EF4-FFF2-40B4-BE49-F238E27FC236}">
                <a16:creationId xmlns:a16="http://schemas.microsoft.com/office/drawing/2014/main" id="{B5A2105B-E9F7-4C83-8ACC-AEBA4C0377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7894" y="4095920"/>
            <a:ext cx="1785419" cy="178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858C5-9190-E484-B7E9-1E35E30A5284}"/>
              </a:ext>
            </a:extLst>
          </p:cNvPr>
          <p:cNvSpPr>
            <a:spLocks noGrp="1"/>
          </p:cNvSpPr>
          <p:nvPr>
            <p:ph type="title" idx="4294967295"/>
          </p:nvPr>
        </p:nvSpPr>
        <p:spPr>
          <a:xfrm>
            <a:off x="838200" y="365126"/>
            <a:ext cx="10515600" cy="980444"/>
          </a:xfrm>
        </p:spPr>
        <p:txBody>
          <a:bodyPr>
            <a:normAutofit/>
          </a:bodyPr>
          <a:lstStyle/>
          <a:p>
            <a:pPr algn="ctr"/>
            <a:r>
              <a:rPr lang="en-US" b="1"/>
              <a:t>Contact Us</a:t>
            </a:r>
          </a:p>
        </p:txBody>
      </p:sp>
      <p:pic>
        <p:nvPicPr>
          <p:cNvPr id="2" name="Picture 1" descr="US Department of Education logo">
            <a:extLst>
              <a:ext uri="{FF2B5EF4-FFF2-40B4-BE49-F238E27FC236}">
                <a16:creationId xmlns:a16="http://schemas.microsoft.com/office/drawing/2014/main" id="{997FB052-2437-66E0-A43F-8843DCA39A7E}"/>
              </a:ext>
            </a:extLst>
          </p:cNvPr>
          <p:cNvPicPr>
            <a:picLocks noChangeAspect="1"/>
          </p:cNvPicPr>
          <p:nvPr/>
        </p:nvPicPr>
        <p:blipFill>
          <a:blip r:embed="rId3"/>
          <a:stretch>
            <a:fillRect/>
          </a:stretch>
        </p:blipFill>
        <p:spPr>
          <a:xfrm>
            <a:off x="1003021" y="2047606"/>
            <a:ext cx="1280160" cy="1280160"/>
          </a:xfrm>
          <a:prstGeom prst="rect">
            <a:avLst/>
          </a:prstGeom>
        </p:spPr>
      </p:pic>
      <p:pic>
        <p:nvPicPr>
          <p:cNvPr id="4" name="Picture 3" descr="US Department of Education Privacy Technical Assistance Center logo">
            <a:extLst>
              <a:ext uri="{FF2B5EF4-FFF2-40B4-BE49-F238E27FC236}">
                <a16:creationId xmlns:a16="http://schemas.microsoft.com/office/drawing/2014/main" id="{D8E28556-B56A-20C3-C567-022422BB0C3A}"/>
              </a:ext>
            </a:extLst>
          </p:cNvPr>
          <p:cNvPicPr>
            <a:picLocks noChangeAspect="1"/>
          </p:cNvPicPr>
          <p:nvPr/>
        </p:nvPicPr>
        <p:blipFill>
          <a:blip r:embed="rId4"/>
          <a:stretch>
            <a:fillRect/>
          </a:stretch>
        </p:blipFill>
        <p:spPr>
          <a:xfrm>
            <a:off x="3874352" y="2047606"/>
            <a:ext cx="1280160" cy="1280160"/>
          </a:xfrm>
          <a:prstGeom prst="rect">
            <a:avLst/>
          </a:prstGeom>
        </p:spPr>
      </p:pic>
      <p:pic>
        <p:nvPicPr>
          <p:cNvPr id="16" name="Picture 15" descr="DaSy: The Center for IDEA Early Childhood Data Systems">
            <a:extLst>
              <a:ext uri="{FF2B5EF4-FFF2-40B4-BE49-F238E27FC236}">
                <a16:creationId xmlns:a16="http://schemas.microsoft.com/office/drawing/2014/main" id="{D63D23C7-2ABF-B740-9870-84DDDCE9FC69}"/>
              </a:ext>
            </a:extLst>
          </p:cNvPr>
          <p:cNvPicPr>
            <a:picLocks noChangeAspect="1"/>
          </p:cNvPicPr>
          <p:nvPr/>
        </p:nvPicPr>
        <p:blipFill>
          <a:blip r:embed="rId5"/>
          <a:stretch>
            <a:fillRect/>
          </a:stretch>
        </p:blipFill>
        <p:spPr>
          <a:xfrm>
            <a:off x="6216357" y="1956166"/>
            <a:ext cx="1645920" cy="1371600"/>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739479" y="2139046"/>
            <a:ext cx="1942338" cy="1188720"/>
          </a:xfrm>
          <a:prstGeom prst="rect">
            <a:avLst/>
          </a:prstGeom>
        </p:spPr>
      </p:pic>
      <p:graphicFrame>
        <p:nvGraphicFramePr>
          <p:cNvPr id="11" name="Table 11">
            <a:extLst>
              <a:ext uri="{FF2B5EF4-FFF2-40B4-BE49-F238E27FC236}">
                <a16:creationId xmlns:a16="http://schemas.microsoft.com/office/drawing/2014/main" id="{000AE545-8978-6A46-856D-A04572005486}"/>
              </a:ext>
            </a:extLst>
          </p:cNvPr>
          <p:cNvGraphicFramePr>
            <a:graphicFrameLocks noGrp="1"/>
          </p:cNvGraphicFramePr>
          <p:nvPr>
            <p:extLst>
              <p:ext uri="{D42A27DB-BD31-4B8C-83A1-F6EECF244321}">
                <p14:modId xmlns:p14="http://schemas.microsoft.com/office/powerpoint/2010/main" val="1908919304"/>
              </p:ext>
            </p:extLst>
          </p:nvPr>
        </p:nvGraphicFramePr>
        <p:xfrm>
          <a:off x="664368" y="3448717"/>
          <a:ext cx="10634992" cy="1356360"/>
        </p:xfrm>
        <a:graphic>
          <a:graphicData uri="http://schemas.openxmlformats.org/drawingml/2006/table">
            <a:tbl>
              <a:tblPr firstRow="1" bandRow="1">
                <a:tableStyleId>{2D5ABB26-0587-4C30-8999-92F81FD0307C}</a:tableStyleId>
              </a:tblPr>
              <a:tblGrid>
                <a:gridCol w="2658748">
                  <a:extLst>
                    <a:ext uri="{9D8B030D-6E8A-4147-A177-3AD203B41FA5}">
                      <a16:colId xmlns:a16="http://schemas.microsoft.com/office/drawing/2014/main" val="1363261876"/>
                    </a:ext>
                  </a:extLst>
                </a:gridCol>
                <a:gridCol w="2658748">
                  <a:extLst>
                    <a:ext uri="{9D8B030D-6E8A-4147-A177-3AD203B41FA5}">
                      <a16:colId xmlns:a16="http://schemas.microsoft.com/office/drawing/2014/main" val="238281573"/>
                    </a:ext>
                  </a:extLst>
                </a:gridCol>
                <a:gridCol w="2658748">
                  <a:extLst>
                    <a:ext uri="{9D8B030D-6E8A-4147-A177-3AD203B41FA5}">
                      <a16:colId xmlns:a16="http://schemas.microsoft.com/office/drawing/2014/main" val="3625692359"/>
                    </a:ext>
                  </a:extLst>
                </a:gridCol>
                <a:gridCol w="2658748">
                  <a:extLst>
                    <a:ext uri="{9D8B030D-6E8A-4147-A177-3AD203B41FA5}">
                      <a16:colId xmlns:a16="http://schemas.microsoft.com/office/drawing/2014/main" val="1692853249"/>
                    </a:ext>
                  </a:extLst>
                </a:gridCol>
              </a:tblGrid>
              <a:tr h="32243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u="sng" dirty="0">
                          <a:solidFill>
                            <a:srgbClr val="154578"/>
                          </a:solidFill>
                          <a:hlinkClick r:id="rId7">
                            <a:extLst>
                              <a:ext uri="{A12FA001-AC4F-418D-AE19-62706E023703}">
                                <ahyp:hlinkClr xmlns:ahyp="http://schemas.microsoft.com/office/drawing/2018/hyperlinkcolor" val="tx"/>
                              </a:ext>
                            </a:extLst>
                          </a:hlinkClick>
                        </a:rPr>
                        <a:t>www.ed.gov</a:t>
                      </a:r>
                      <a:endParaRPr lang="en-US" sz="2100" u="sng" dirty="0">
                        <a:solidFill>
                          <a:srgbClr val="154578"/>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dirty="0"/>
                        <a:t>Twitter: </a:t>
                      </a:r>
                      <a:r>
                        <a:rPr lang="en-US" sz="2100" dirty="0">
                          <a:solidFill>
                            <a:srgbClr val="0563C1"/>
                          </a:solidFill>
                          <a:hlinkClick r:id="rId8">
                            <a:extLst>
                              <a:ext uri="{A12FA001-AC4F-418D-AE19-62706E023703}">
                                <ahyp:hlinkClr xmlns:ahyp="http://schemas.microsoft.com/office/drawing/2018/hyperlinkcolor" val="tx"/>
                              </a:ext>
                            </a:extLst>
                          </a:hlinkClick>
                        </a:rPr>
                        <a:t>@</a:t>
                      </a:r>
                      <a:r>
                        <a:rPr lang="en-US" sz="2100" dirty="0">
                          <a:solidFill>
                            <a:srgbClr val="154578"/>
                          </a:solidFill>
                          <a:hlinkClick r:id="rId8">
                            <a:extLst>
                              <a:ext uri="{A12FA001-AC4F-418D-AE19-62706E023703}">
                                <ahyp:hlinkClr xmlns:ahyp="http://schemas.microsoft.com/office/drawing/2018/hyperlinkcolor" val="tx"/>
                              </a:ext>
                            </a:extLst>
                          </a:hlinkClick>
                        </a:rPr>
                        <a:t>usedgov</a:t>
                      </a:r>
                      <a:endParaRPr lang="en-US" sz="2100" u="sng" dirty="0">
                        <a:solidFill>
                          <a:srgbClr val="154578"/>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2100" u="sng"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u="sng">
                          <a:solidFill>
                            <a:srgbClr val="154578"/>
                          </a:solidFill>
                        </a:rPr>
                        <a:t>studentprivacy.ed.gov</a:t>
                      </a:r>
                      <a:endParaRPr lang="en-US" sz="2100" u="sng" dirty="0">
                        <a:solidFill>
                          <a:srgbClr val="154578"/>
                        </a:solidFill>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a:solidFill>
                            <a:srgbClr val="154578"/>
                          </a:solidFill>
                          <a:hlinkClick r:id="rId9" tooltip="DaSy Center website">
                            <a:extLst>
                              <a:ext uri="{A12FA001-AC4F-418D-AE19-62706E023703}">
                                <ahyp:hlinkClr xmlns:ahyp="http://schemas.microsoft.com/office/drawing/2018/hyperlinkcolor" val="tx"/>
                              </a:ext>
                            </a:extLst>
                          </a:hlinkClick>
                        </a:rPr>
                        <a:t>dasycenter.org</a:t>
                      </a:r>
                      <a:endParaRPr lang="en-US" sz="2100">
                        <a:solidFill>
                          <a:srgbClr val="154578"/>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a:t>Twitter: </a:t>
                      </a:r>
                      <a:r>
                        <a:rPr lang="en-US" sz="2100" u="sng">
                          <a:hlinkClick r:id="rId10" tooltip="DaSy Center Twitter feed"/>
                        </a:rPr>
                        <a:t>@DaSyCenter</a:t>
                      </a:r>
                      <a:endParaRPr lang="en-US" sz="2100" u="sng"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a:hlinkClick r:id="rId11"/>
                        </a:rPr>
                        <a:t>ectacenter.org</a:t>
                      </a:r>
                      <a:endParaRPr lang="en-US" sz="210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100"/>
                        <a:t>Twitter: </a:t>
                      </a:r>
                      <a:r>
                        <a:rPr lang="en-US" sz="2100" u="sng">
                          <a:hlinkClick r:id="rId12" tooltip="ECTA Center Twitter feed"/>
                        </a:rPr>
                        <a:t>@ECTACenter</a:t>
                      </a:r>
                      <a:endParaRPr lang="en-US" sz="2100" dirty="0"/>
                    </a:p>
                  </a:txBody>
                  <a:tcPr/>
                </a:tc>
                <a:extLst>
                  <a:ext uri="{0D108BD9-81ED-4DB2-BD59-A6C34878D82A}">
                    <a16:rowId xmlns:a16="http://schemas.microsoft.com/office/drawing/2014/main" val="1945109452"/>
                  </a:ext>
                </a:extLst>
              </a:tr>
            </a:tbl>
          </a:graphicData>
        </a:graphic>
      </p:graphicFrame>
      <p:sp>
        <p:nvSpPr>
          <p:cNvPr id="7" name="Rectangle 6" descr="&quot; &quot;">
            <a:extLst>
              <a:ext uri="{FF2B5EF4-FFF2-40B4-BE49-F238E27FC236}">
                <a16:creationId xmlns:a16="http://schemas.microsoft.com/office/drawing/2014/main" id="{56351E58-02D1-867C-88D9-58EA8AF54071}"/>
              </a:ext>
            </a:extLst>
          </p:cNvPr>
          <p:cNvSpPr/>
          <p:nvPr/>
        </p:nvSpPr>
        <p:spPr>
          <a:xfrm>
            <a:off x="436094" y="6152827"/>
            <a:ext cx="4492367" cy="705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36094" y="5415674"/>
            <a:ext cx="1351142" cy="1126962"/>
          </a:xfrm>
          <a:prstGeom prst="rect">
            <a:avLst/>
          </a:prstGeom>
        </p:spPr>
      </p:pic>
      <p:sp>
        <p:nvSpPr>
          <p:cNvPr id="5" name="Title 1">
            <a:extLst>
              <a:ext uri="{FF2B5EF4-FFF2-40B4-BE49-F238E27FC236}">
                <a16:creationId xmlns:a16="http://schemas.microsoft.com/office/drawing/2014/main" id="{82868270-1D6E-A64D-BEBF-EAE6FFC751AF}"/>
              </a:ext>
            </a:extLst>
          </p:cNvPr>
          <p:cNvSpPr txBox="1">
            <a:spLocks/>
          </p:cNvSpPr>
          <p:nvPr/>
        </p:nvSpPr>
        <p:spPr>
          <a:xfrm>
            <a:off x="1981199" y="5682343"/>
            <a:ext cx="9899401" cy="88800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sz="1400" dirty="0"/>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a:t>
            </a:r>
            <a:r>
              <a:rPr lang="en-US" sz="1400" dirty="0" err="1"/>
              <a:t>Eile</a:t>
            </a:r>
            <a:r>
              <a:rPr lang="en-US" sz="1400" dirty="0"/>
              <a:t>. </a:t>
            </a:r>
          </a:p>
        </p:txBody>
      </p:sp>
    </p:spTree>
    <p:extLst>
      <p:ext uri="{BB962C8B-B14F-4D97-AF65-F5344CB8AC3E}">
        <p14:creationId xmlns:p14="http://schemas.microsoft.com/office/powerpoint/2010/main" val="330697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40D6-C8DA-4FFB-CB52-5D5D4829FC2A}"/>
              </a:ext>
            </a:extLst>
          </p:cNvPr>
          <p:cNvSpPr>
            <a:spLocks noGrp="1"/>
          </p:cNvSpPr>
          <p:nvPr>
            <p:ph type="title"/>
          </p:nvPr>
        </p:nvSpPr>
        <p:spPr/>
        <p:txBody>
          <a:bodyPr>
            <a:normAutofit fontScale="90000"/>
          </a:bodyPr>
          <a:lstStyle/>
          <a:p>
            <a:r>
              <a:rPr lang="en-US" sz="4900" dirty="0"/>
              <a:t>Poll Question 1: </a:t>
            </a:r>
            <a:r>
              <a:rPr lang="en-US" sz="4900" kern="0" dirty="0">
                <a:effectLst/>
              </a:rPr>
              <a:t>Select the option that best describes your primary role</a:t>
            </a:r>
            <a:r>
              <a:rPr lang="en-US" sz="4900" dirty="0">
                <a:effectLst/>
              </a:rPr>
              <a:t>  </a:t>
            </a:r>
            <a:endParaRPr lang="en-US" sz="4900" dirty="0"/>
          </a:p>
        </p:txBody>
      </p:sp>
      <p:sp>
        <p:nvSpPr>
          <p:cNvPr id="3" name="Content Placeholder 2">
            <a:extLst>
              <a:ext uri="{FF2B5EF4-FFF2-40B4-BE49-F238E27FC236}">
                <a16:creationId xmlns:a16="http://schemas.microsoft.com/office/drawing/2014/main" id="{2CF2C532-F1B0-11EE-D2AB-1F74433A6E3F}"/>
              </a:ext>
            </a:extLst>
          </p:cNvPr>
          <p:cNvSpPr>
            <a:spLocks noGrp="1"/>
          </p:cNvSpPr>
          <p:nvPr>
            <p:ph idx="1"/>
          </p:nvPr>
        </p:nvSpPr>
        <p:spPr/>
        <p:txBody>
          <a:bodyPr>
            <a:normAutofit/>
          </a:bodyPr>
          <a:lstStyle/>
          <a:p>
            <a:pPr marL="457200" marR="0">
              <a:spcBef>
                <a:spcPts val="0"/>
              </a:spcBef>
              <a:spcAft>
                <a:spcPts val="2400"/>
              </a:spcAft>
            </a:pPr>
            <a:r>
              <a:rPr lang="en-US" dirty="0">
                <a:effectLst/>
              </a:rPr>
              <a:t>Part C Coordinator or Data Manager</a:t>
            </a:r>
          </a:p>
          <a:p>
            <a:pPr marL="457200" marR="0">
              <a:spcBef>
                <a:spcPts val="0"/>
              </a:spcBef>
              <a:spcAft>
                <a:spcPts val="2400"/>
              </a:spcAft>
            </a:pPr>
            <a:r>
              <a:rPr lang="en-US">
                <a:effectLst/>
              </a:rPr>
              <a:t>Part </a:t>
            </a:r>
            <a:r>
              <a:rPr lang="en-US" dirty="0">
                <a:effectLst/>
              </a:rPr>
              <a:t>B 619 Coordinator or Data Manager</a:t>
            </a:r>
          </a:p>
          <a:p>
            <a:pPr marL="457200" marR="0">
              <a:spcBef>
                <a:spcPts val="0"/>
              </a:spcBef>
              <a:spcAft>
                <a:spcPts val="2400"/>
              </a:spcAft>
            </a:pPr>
            <a:r>
              <a:rPr lang="en-US">
                <a:effectLst/>
              </a:rPr>
              <a:t>Other </a:t>
            </a:r>
            <a:r>
              <a:rPr lang="en-US" dirty="0">
                <a:effectLst/>
              </a:rPr>
              <a:t>Part C State </a:t>
            </a:r>
            <a:r>
              <a:rPr lang="en-US">
                <a:effectLst/>
              </a:rPr>
              <a:t>Staff </a:t>
            </a:r>
            <a:endParaRPr lang="en-US" dirty="0">
              <a:effectLst/>
            </a:endParaRPr>
          </a:p>
          <a:p>
            <a:pPr marL="457200" marR="0">
              <a:spcBef>
                <a:spcPts val="0"/>
              </a:spcBef>
              <a:spcAft>
                <a:spcPts val="2400"/>
              </a:spcAft>
            </a:pPr>
            <a:r>
              <a:rPr lang="en-US" dirty="0">
                <a:effectLst/>
              </a:rPr>
              <a:t>Other Part B State Staff</a:t>
            </a:r>
          </a:p>
          <a:p>
            <a:pPr marL="457200" marR="0">
              <a:spcBef>
                <a:spcPts val="0"/>
              </a:spcBef>
              <a:spcAft>
                <a:spcPts val="2400"/>
              </a:spcAft>
            </a:pPr>
            <a:r>
              <a:rPr lang="en-US">
                <a:effectLst/>
              </a:rPr>
              <a:t>Regional </a:t>
            </a:r>
            <a:r>
              <a:rPr lang="en-US" dirty="0">
                <a:effectLst/>
              </a:rPr>
              <a:t>or </a:t>
            </a:r>
            <a:r>
              <a:rPr lang="en-US">
                <a:effectLst/>
              </a:rPr>
              <a:t>Local Provider</a:t>
            </a:r>
            <a:endParaRPr lang="en-US" dirty="0">
              <a:effectLst/>
            </a:endParaRPr>
          </a:p>
          <a:p>
            <a:pPr marL="457200" marR="0">
              <a:spcBef>
                <a:spcPts val="0"/>
              </a:spcBef>
              <a:spcAft>
                <a:spcPts val="2400"/>
              </a:spcAft>
            </a:pPr>
            <a:r>
              <a:rPr lang="en-US" dirty="0">
                <a:effectLst/>
              </a:rPr>
              <a:t>National or State </a:t>
            </a:r>
            <a:r>
              <a:rPr lang="en-US">
                <a:effectLst/>
              </a:rPr>
              <a:t>TA Provider</a:t>
            </a:r>
            <a:endParaRPr lang="en-US" dirty="0">
              <a:effectLst/>
            </a:endParaRPr>
          </a:p>
          <a:p>
            <a:pPr marL="457200" marR="0">
              <a:spcBef>
                <a:spcPts val="0"/>
              </a:spcBef>
              <a:spcAft>
                <a:spcPts val="0"/>
              </a:spcAft>
            </a:pPr>
            <a:r>
              <a:rPr lang="en-US" dirty="0">
                <a:effectLst/>
              </a:rPr>
              <a:t>Other (Put in the </a:t>
            </a:r>
            <a:r>
              <a:rPr lang="en-US">
                <a:effectLst/>
              </a:rPr>
              <a:t>Chat)</a:t>
            </a:r>
            <a:endParaRPr lang="en-US" dirty="0">
              <a:effectLst/>
            </a:endParaRPr>
          </a:p>
        </p:txBody>
      </p:sp>
      <p:pic>
        <p:nvPicPr>
          <p:cNvPr id="7" name="Picture 6" descr="&quot; &quot;">
            <a:extLst>
              <a:ext uri="{FF2B5EF4-FFF2-40B4-BE49-F238E27FC236}">
                <a16:creationId xmlns:a16="http://schemas.microsoft.com/office/drawing/2014/main" id="{8FDB054C-15FB-87FB-2072-68FFBB3AC481}"/>
              </a:ext>
            </a:extLst>
          </p:cNvPr>
          <p:cNvPicPr>
            <a:picLocks noChangeAspect="1"/>
          </p:cNvPicPr>
          <p:nvPr/>
        </p:nvPicPr>
        <p:blipFill>
          <a:blip r:embed="rId3"/>
          <a:stretch>
            <a:fillRect/>
          </a:stretch>
        </p:blipFill>
        <p:spPr>
          <a:xfrm>
            <a:off x="7577846" y="2071991"/>
            <a:ext cx="3023140" cy="3023140"/>
          </a:xfrm>
          <a:prstGeom prst="rect">
            <a:avLst/>
          </a:prstGeom>
        </p:spPr>
      </p:pic>
    </p:spTree>
    <p:extLst>
      <p:ext uri="{BB962C8B-B14F-4D97-AF65-F5344CB8AC3E}">
        <p14:creationId xmlns:p14="http://schemas.microsoft.com/office/powerpoint/2010/main" val="97622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40D6-C8DA-4FFB-CB52-5D5D4829FC2A}"/>
              </a:ext>
            </a:extLst>
          </p:cNvPr>
          <p:cNvSpPr>
            <a:spLocks noGrp="1"/>
          </p:cNvSpPr>
          <p:nvPr>
            <p:ph type="title"/>
          </p:nvPr>
        </p:nvSpPr>
        <p:spPr/>
        <p:txBody>
          <a:bodyPr>
            <a:normAutofit fontScale="90000"/>
          </a:bodyPr>
          <a:lstStyle/>
          <a:p>
            <a:r>
              <a:rPr lang="en-US" sz="4900" dirty="0"/>
              <a:t>Poll Question 2: </a:t>
            </a:r>
            <a:r>
              <a:rPr lang="en-US" sz="4900" kern="0" dirty="0">
                <a:effectLst/>
              </a:rPr>
              <a:t>How familiar are you with the IDEA/FERPA requirements?</a:t>
            </a:r>
            <a:endParaRPr lang="en-US" sz="4900" dirty="0"/>
          </a:p>
        </p:txBody>
      </p:sp>
      <p:sp>
        <p:nvSpPr>
          <p:cNvPr id="3" name="Content Placeholder 2">
            <a:extLst>
              <a:ext uri="{FF2B5EF4-FFF2-40B4-BE49-F238E27FC236}">
                <a16:creationId xmlns:a16="http://schemas.microsoft.com/office/drawing/2014/main" id="{2CF2C532-F1B0-11EE-D2AB-1F74433A6E3F}"/>
              </a:ext>
            </a:extLst>
          </p:cNvPr>
          <p:cNvSpPr>
            <a:spLocks noGrp="1"/>
          </p:cNvSpPr>
          <p:nvPr>
            <p:ph idx="1"/>
          </p:nvPr>
        </p:nvSpPr>
        <p:spPr>
          <a:xfrm>
            <a:off x="838199" y="1825625"/>
            <a:ext cx="5698787" cy="4351338"/>
          </a:xfrm>
        </p:spPr>
        <p:txBody>
          <a:bodyPr>
            <a:normAutofit/>
          </a:bodyPr>
          <a:lstStyle/>
          <a:p>
            <a:pPr marL="457200" marR="0">
              <a:spcBef>
                <a:spcPts val="0"/>
              </a:spcBef>
              <a:spcAft>
                <a:spcPts val="2400"/>
              </a:spcAft>
            </a:pPr>
            <a:r>
              <a:rPr lang="en-US" dirty="0">
                <a:effectLst/>
              </a:rPr>
              <a:t>I’m very familiar with these requirements/I’ve </a:t>
            </a:r>
            <a:r>
              <a:rPr lang="en-US">
                <a:effectLst/>
              </a:rPr>
              <a:t>got this</a:t>
            </a:r>
            <a:endParaRPr lang="en-US" dirty="0">
              <a:effectLst/>
            </a:endParaRPr>
          </a:p>
          <a:p>
            <a:pPr marL="457200" marR="0">
              <a:spcBef>
                <a:spcPts val="0"/>
              </a:spcBef>
              <a:spcAft>
                <a:spcPts val="2400"/>
              </a:spcAft>
            </a:pPr>
            <a:r>
              <a:rPr lang="en-US" dirty="0">
                <a:effectLst/>
              </a:rPr>
              <a:t>I have knowledge of these requirements but could use </a:t>
            </a:r>
            <a:r>
              <a:rPr lang="en-US">
                <a:effectLst/>
              </a:rPr>
              <a:t>a refresher</a:t>
            </a:r>
            <a:endParaRPr lang="en-US" dirty="0">
              <a:effectLst/>
            </a:endParaRPr>
          </a:p>
          <a:p>
            <a:pPr marL="457200" marR="0">
              <a:spcBef>
                <a:spcPts val="0"/>
              </a:spcBef>
              <a:spcAft>
                <a:spcPts val="2400"/>
              </a:spcAft>
            </a:pPr>
            <a:r>
              <a:rPr lang="en-US" dirty="0">
                <a:effectLst/>
              </a:rPr>
              <a:t>I’ve got the basics but need </a:t>
            </a:r>
            <a:r>
              <a:rPr lang="en-US">
                <a:effectLst/>
              </a:rPr>
              <a:t>more information</a:t>
            </a:r>
            <a:endParaRPr lang="en-US" dirty="0">
              <a:effectLst/>
            </a:endParaRPr>
          </a:p>
          <a:p>
            <a:pPr marL="457200" marR="0">
              <a:spcBef>
                <a:spcPts val="0"/>
              </a:spcBef>
              <a:spcAft>
                <a:spcPts val="0"/>
              </a:spcAft>
            </a:pPr>
            <a:r>
              <a:rPr lang="en-US" dirty="0">
                <a:effectLst/>
              </a:rPr>
              <a:t>I’m not familiar with these requirements and look forward to learning more </a:t>
            </a:r>
            <a:r>
              <a:rPr lang="en-US">
                <a:effectLst/>
              </a:rPr>
              <a:t>about them</a:t>
            </a:r>
            <a:endParaRPr lang="en-US" dirty="0">
              <a:effectLst/>
            </a:endParaRPr>
          </a:p>
        </p:txBody>
      </p:sp>
      <p:pic>
        <p:nvPicPr>
          <p:cNvPr id="6" name="Picture 5" descr="&quot; &quot;">
            <a:extLst>
              <a:ext uri="{FF2B5EF4-FFF2-40B4-BE49-F238E27FC236}">
                <a16:creationId xmlns:a16="http://schemas.microsoft.com/office/drawing/2014/main" id="{CB04598F-0987-EFF2-FB22-82F58E4380A9}"/>
              </a:ext>
            </a:extLst>
          </p:cNvPr>
          <p:cNvPicPr>
            <a:picLocks noChangeAspect="1"/>
          </p:cNvPicPr>
          <p:nvPr/>
        </p:nvPicPr>
        <p:blipFill>
          <a:blip r:embed="rId2"/>
          <a:stretch>
            <a:fillRect/>
          </a:stretch>
        </p:blipFill>
        <p:spPr>
          <a:xfrm>
            <a:off x="7519482" y="2055053"/>
            <a:ext cx="2957209" cy="2957209"/>
          </a:xfrm>
          <a:prstGeom prst="rect">
            <a:avLst/>
          </a:prstGeom>
        </p:spPr>
      </p:pic>
    </p:spTree>
    <p:extLst>
      <p:ext uri="{BB962C8B-B14F-4D97-AF65-F5344CB8AC3E}">
        <p14:creationId xmlns:p14="http://schemas.microsoft.com/office/powerpoint/2010/main" val="77961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C820-A405-2EFB-F639-28AC58486742}"/>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88B30CFA-EE67-8ED1-CB01-5A1283B6264C}"/>
              </a:ext>
            </a:extLst>
          </p:cNvPr>
          <p:cNvSpPr>
            <a:spLocks noGrp="1"/>
          </p:cNvSpPr>
          <p:nvPr>
            <p:ph idx="1"/>
          </p:nvPr>
        </p:nvSpPr>
        <p:spPr/>
        <p:txBody>
          <a:bodyPr>
            <a:normAutofit/>
          </a:bodyPr>
          <a:lstStyle/>
          <a:p>
            <a:r>
              <a:rPr lang="en-US" sz="2800" dirty="0"/>
              <a:t>Two New Data Sharing Resources – </a:t>
            </a:r>
          </a:p>
          <a:p>
            <a:pPr lvl="1"/>
            <a:r>
              <a:rPr lang="en-US" sz="2800" dirty="0"/>
              <a:t>ED/CDC Template &amp; </a:t>
            </a:r>
          </a:p>
          <a:p>
            <a:pPr lvl="1"/>
            <a:r>
              <a:rPr lang="en-US" sz="2800" dirty="0" err="1"/>
              <a:t>DaSy</a:t>
            </a:r>
            <a:r>
              <a:rPr lang="en-US" sz="2800" dirty="0"/>
              <a:t>/ECTA/NCHAM Checklist</a:t>
            </a:r>
          </a:p>
          <a:p>
            <a:r>
              <a:rPr lang="en-US" sz="2800" dirty="0"/>
              <a:t>Overview of Privacy Under IDEA &amp; FERPA</a:t>
            </a:r>
          </a:p>
          <a:p>
            <a:r>
              <a:rPr lang="en-US" sz="2800" dirty="0"/>
              <a:t>Common Privacy Themes Under IDEA &amp; FERPA</a:t>
            </a:r>
          </a:p>
          <a:p>
            <a:r>
              <a:rPr lang="en-US" sz="2800" dirty="0"/>
              <a:t>Applying Privacy Law – 4 Scenarios</a:t>
            </a:r>
          </a:p>
          <a:p>
            <a:r>
              <a:rPr lang="en-US" sz="2800" dirty="0"/>
              <a:t>Data Sharing Agreements</a:t>
            </a:r>
          </a:p>
          <a:p>
            <a:r>
              <a:rPr lang="en-US" sz="2800" dirty="0"/>
              <a:t>Q &amp; A and Resources </a:t>
            </a:r>
          </a:p>
        </p:txBody>
      </p:sp>
    </p:spTree>
    <p:extLst>
      <p:ext uri="{BB962C8B-B14F-4D97-AF65-F5344CB8AC3E}">
        <p14:creationId xmlns:p14="http://schemas.microsoft.com/office/powerpoint/2010/main" val="71594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032D-E98F-A44A-9184-DE24550177F2}"/>
              </a:ext>
            </a:extLst>
          </p:cNvPr>
          <p:cNvSpPr>
            <a:spLocks noGrp="1"/>
          </p:cNvSpPr>
          <p:nvPr>
            <p:ph type="title"/>
          </p:nvPr>
        </p:nvSpPr>
        <p:spPr/>
        <p:txBody>
          <a:bodyPr/>
          <a:lstStyle/>
          <a:p>
            <a:r>
              <a:rPr lang="en-US" dirty="0"/>
              <a:t>Two New Resources</a:t>
            </a:r>
          </a:p>
        </p:txBody>
      </p:sp>
      <p:pic>
        <p:nvPicPr>
          <p:cNvPr id="1028" name="Picture 4" descr="&quot; &quot;">
            <a:extLst>
              <a:ext uri="{FF2B5EF4-FFF2-40B4-BE49-F238E27FC236}">
                <a16:creationId xmlns:a16="http://schemas.microsoft.com/office/drawing/2014/main" id="{01E4F11D-8E83-D665-C3C1-D449082D7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182" y="1926079"/>
            <a:ext cx="5397635" cy="359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6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C22C-39BB-DCCF-781B-C286B2DDBACD}"/>
              </a:ext>
            </a:extLst>
          </p:cNvPr>
          <p:cNvSpPr>
            <a:spLocks noGrp="1"/>
          </p:cNvSpPr>
          <p:nvPr>
            <p:ph type="title"/>
          </p:nvPr>
        </p:nvSpPr>
        <p:spPr/>
        <p:txBody>
          <a:bodyPr/>
          <a:lstStyle/>
          <a:p>
            <a:r>
              <a:rPr lang="en-US" dirty="0"/>
              <a:t>Data Sharing Agreements</a:t>
            </a:r>
          </a:p>
        </p:txBody>
      </p:sp>
      <p:sp>
        <p:nvSpPr>
          <p:cNvPr id="3" name="Content Placeholder 2">
            <a:extLst>
              <a:ext uri="{FF2B5EF4-FFF2-40B4-BE49-F238E27FC236}">
                <a16:creationId xmlns:a16="http://schemas.microsoft.com/office/drawing/2014/main" id="{9DB8329D-BEE7-51D9-B696-18B0D5CC01F4}"/>
              </a:ext>
            </a:extLst>
          </p:cNvPr>
          <p:cNvSpPr>
            <a:spLocks noGrp="1"/>
          </p:cNvSpPr>
          <p:nvPr>
            <p:ph idx="1"/>
          </p:nvPr>
        </p:nvSpPr>
        <p:spPr/>
        <p:txBody>
          <a:bodyPr>
            <a:normAutofit/>
          </a:bodyPr>
          <a:lstStyle/>
          <a:p>
            <a:r>
              <a:rPr lang="en-US" sz="2800" dirty="0"/>
              <a:t>IDEA Part C - Early Hearing Detection and Intervention (EHDI) </a:t>
            </a:r>
          </a:p>
          <a:p>
            <a:pPr lvl="1">
              <a:spcAft>
                <a:spcPts val="3600"/>
              </a:spcAft>
            </a:pPr>
            <a:r>
              <a:rPr lang="en-US" sz="2800" dirty="0"/>
              <a:t>New data sharing agreement checklist developed jointly by DaSy, ECTA, and </a:t>
            </a:r>
            <a:r>
              <a:rPr lang="en-US" sz="2800"/>
              <a:t>NCHAM </a:t>
            </a:r>
            <a:endParaRPr lang="en-US" sz="2800" dirty="0"/>
          </a:p>
          <a:p>
            <a:r>
              <a:rPr lang="en-US" sz="2800" dirty="0"/>
              <a:t>IDEA Part B, Section 619 and IDEA Part C</a:t>
            </a:r>
          </a:p>
          <a:p>
            <a:pPr lvl="1"/>
            <a:r>
              <a:rPr lang="en-US" sz="2800" dirty="0"/>
              <a:t>New data sharing agreement template developed jointly by the U.S. Department of Education and the Centers for Disease Control (CDC)</a:t>
            </a:r>
          </a:p>
        </p:txBody>
      </p:sp>
    </p:spTree>
    <p:extLst>
      <p:ext uri="{BB962C8B-B14F-4D97-AF65-F5344CB8AC3E}">
        <p14:creationId xmlns:p14="http://schemas.microsoft.com/office/powerpoint/2010/main" val="80028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8C6C-39DA-1EB9-1593-58C80C77CD58}"/>
              </a:ext>
            </a:extLst>
          </p:cNvPr>
          <p:cNvSpPr>
            <a:spLocks noGrp="1"/>
          </p:cNvSpPr>
          <p:nvPr>
            <p:ph type="title"/>
          </p:nvPr>
        </p:nvSpPr>
        <p:spPr/>
        <p:txBody>
          <a:bodyPr/>
          <a:lstStyle/>
          <a:p>
            <a:r>
              <a:rPr lang="en-US" dirty="0"/>
              <a:t>Data Sharing Agreement Checklist Between Part C and EHDI</a:t>
            </a:r>
          </a:p>
        </p:txBody>
      </p:sp>
      <p:sp>
        <p:nvSpPr>
          <p:cNvPr id="3" name="Content Placeholder 2">
            <a:extLst>
              <a:ext uri="{FF2B5EF4-FFF2-40B4-BE49-F238E27FC236}">
                <a16:creationId xmlns:a16="http://schemas.microsoft.com/office/drawing/2014/main" id="{50A1A789-DBD7-C403-9A96-D35AF3EEF433}"/>
              </a:ext>
            </a:extLst>
          </p:cNvPr>
          <p:cNvSpPr>
            <a:spLocks noGrp="1"/>
          </p:cNvSpPr>
          <p:nvPr>
            <p:ph idx="1"/>
          </p:nvPr>
        </p:nvSpPr>
        <p:spPr>
          <a:xfrm>
            <a:off x="838201" y="1825625"/>
            <a:ext cx="5100842" cy="4351338"/>
          </a:xfrm>
        </p:spPr>
        <p:txBody>
          <a:bodyPr/>
          <a:lstStyle/>
          <a:p>
            <a:r>
              <a:rPr lang="en-US" dirty="0"/>
              <a:t>Developed by the national EHDI Outcomes Committee, comprised of state Part C and EHDI representatives, federal staff and TA, and others </a:t>
            </a:r>
          </a:p>
          <a:p>
            <a:r>
              <a:rPr lang="en-US" dirty="0"/>
              <a:t>Published by DaSy, ECTA, and NCHAM </a:t>
            </a:r>
          </a:p>
          <a:p>
            <a:r>
              <a:rPr lang="en-US" dirty="0"/>
              <a:t>Designed as a resource for state Part C and EHDI staff as they develop Data Sharing Agreements </a:t>
            </a:r>
          </a:p>
        </p:txBody>
      </p:sp>
      <p:pic>
        <p:nvPicPr>
          <p:cNvPr id="6" name="Picture 5" descr="Screen shot of Data Sharing Agreement Checklist">
            <a:extLst>
              <a:ext uri="{FF2B5EF4-FFF2-40B4-BE49-F238E27FC236}">
                <a16:creationId xmlns:a16="http://schemas.microsoft.com/office/drawing/2014/main" id="{2BF82F75-E6A8-CDDE-CDA4-E195FFE26784}"/>
              </a:ext>
            </a:extLst>
          </p:cNvPr>
          <p:cNvPicPr>
            <a:picLocks noChangeAspect="1"/>
          </p:cNvPicPr>
          <p:nvPr/>
        </p:nvPicPr>
        <p:blipFill>
          <a:blip r:embed="rId3"/>
          <a:stretch>
            <a:fillRect/>
          </a:stretch>
        </p:blipFill>
        <p:spPr>
          <a:xfrm>
            <a:off x="6478621" y="1690688"/>
            <a:ext cx="5100841" cy="4441486"/>
          </a:xfrm>
          <a:prstGeom prst="rect">
            <a:avLst/>
          </a:prstGeom>
        </p:spPr>
      </p:pic>
    </p:spTree>
    <p:extLst>
      <p:ext uri="{BB962C8B-B14F-4D97-AF65-F5344CB8AC3E}">
        <p14:creationId xmlns:p14="http://schemas.microsoft.com/office/powerpoint/2010/main" val="157524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E67E5E30FC5F4CBE54ED2EFE62EBDB" ma:contentTypeVersion="7" ma:contentTypeDescription="Create a new document." ma:contentTypeScope="" ma:versionID="d0ad9a1de57c9b1a1076c49e00d89e09">
  <xsd:schema xmlns:xsd="http://www.w3.org/2001/XMLSchema" xmlns:xs="http://www.w3.org/2001/XMLSchema" xmlns:p="http://schemas.microsoft.com/office/2006/metadata/properties" xmlns:ns2="94e00e09-0982-455b-94a7-fdbc59e7ae67" targetNamespace="http://schemas.microsoft.com/office/2006/metadata/properties" ma:root="true" ma:fieldsID="b86fc13e45d3bbbc285030c6f63e7886" ns2:_="">
    <xsd:import namespace="94e00e09-0982-455b-94a7-fdbc59e7ae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e00e09-0982-455b-94a7-fdbc59e7a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55D86-83A8-4A00-A882-E44A6296FAA3}">
  <ds:schemaRefs>
    <ds:schemaRef ds:uri="http://purl.org/dc/elements/1.1/"/>
    <ds:schemaRef ds:uri="http://schemas.microsoft.com/office/2006/documentManagement/types"/>
    <ds:schemaRef ds:uri="http://purl.org/dc/terms/"/>
    <ds:schemaRef ds:uri="http://schemas.microsoft.com/office/infopath/2007/PartnerControls"/>
    <ds:schemaRef ds:uri="94e00e09-0982-455b-94a7-fdbc59e7ae67"/>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DCC3E63-B343-4AA9-BFAE-6F38FBEB2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e00e09-0982-455b-94a7-fdbc59e7a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Metadata/LabelInfo.xml><?xml version="1.0" encoding="utf-8"?>
<clbl:labelList xmlns:clbl="http://schemas.microsoft.com/office/2020/mipLabelMetadata">
  <clbl:label id="{afded6f5-d1d0-4596-a1c0-00c047dd6749}" enabled="1" method="Standard" siteId="{7a41925e-f697-4f7c-bec3-0470887ac752}" removed="0"/>
</clbl:labelList>
</file>

<file path=docProps/app.xml><?xml version="1.0" encoding="utf-8"?>
<Properties xmlns="http://schemas.openxmlformats.org/officeDocument/2006/extended-properties" xmlns:vt="http://schemas.openxmlformats.org/officeDocument/2006/docPropsVTypes">
  <TotalTime>4263</TotalTime>
  <Words>3047</Words>
  <Application>Microsoft Office PowerPoint</Application>
  <PresentationFormat>Widescreen</PresentationFormat>
  <Paragraphs>296</Paragraphs>
  <Slides>39</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System Font Regular</vt:lpstr>
      <vt:lpstr>Tahoma</vt:lpstr>
      <vt:lpstr>Wingdings</vt:lpstr>
      <vt:lpstr>Office Theme</vt:lpstr>
      <vt:lpstr>Navigating IDEA and FERPA to Protect Privacy in Today’s Early Childhood World</vt:lpstr>
      <vt:lpstr>Protecting Privacy in Today’s World</vt:lpstr>
      <vt:lpstr>Protecting Privacy in Today’s World</vt:lpstr>
      <vt:lpstr>Poll Question 1: Select the option that best describes your primary role  </vt:lpstr>
      <vt:lpstr>Poll Question 2: How familiar are you with the IDEA/FERPA requirements?</vt:lpstr>
      <vt:lpstr>Agenda</vt:lpstr>
      <vt:lpstr>Two New Resources</vt:lpstr>
      <vt:lpstr>Data Sharing Agreements</vt:lpstr>
      <vt:lpstr>Data Sharing Agreement Checklist Between Part C and EHDI</vt:lpstr>
      <vt:lpstr>Data Sharing Agreement Checklist Between Part C and EHDI</vt:lpstr>
      <vt:lpstr>New Data Sharing Agreement Template</vt:lpstr>
      <vt:lpstr>Federal Requirements</vt:lpstr>
      <vt:lpstr>Overview</vt:lpstr>
      <vt:lpstr>Individuals with Disabilities Education Act (IDEA)</vt:lpstr>
      <vt:lpstr>Family Educational Rights and Privacy Act (FERPA)</vt:lpstr>
      <vt:lpstr>Who Does This Apply To?</vt:lpstr>
      <vt:lpstr>When Do These Rights Apply?</vt:lpstr>
      <vt:lpstr>Where Can I Find These Privacy Laws?</vt:lpstr>
      <vt:lpstr>What Are Some Differences Between IDEA &amp; FERPA? - Definitions</vt:lpstr>
      <vt:lpstr>What Are Other Differences?</vt:lpstr>
      <vt:lpstr>Why Does Consent Matter?</vt:lpstr>
      <vt:lpstr>How Are IDEA &amp; FERPA Similar?  Inspection, Review, &amp; Amendment of Records </vt:lpstr>
      <vt:lpstr>What Is Different?  Keeping Records </vt:lpstr>
      <vt:lpstr>What Is Different About the Notice to Parents?</vt:lpstr>
      <vt:lpstr>What is Different About the Dispute Resolution Options Under IDEA &amp; FERPA? </vt:lpstr>
      <vt:lpstr>How Can Data Be Shared? 3 Ways</vt:lpstr>
      <vt:lpstr>IDEA &amp; FERPA  Audit or Evaluation Exception</vt:lpstr>
      <vt:lpstr>How Can We Apply IDEA &amp; FERPA in the Real World?</vt:lpstr>
      <vt:lpstr>Scenario 1 – Who Can Be a Parent?</vt:lpstr>
      <vt:lpstr>Scenario 2 – How Can Data Be Shared With Referral Source?</vt:lpstr>
      <vt:lpstr>Scenario 3 – What Data Can Be  Shared at Transition?</vt:lpstr>
      <vt:lpstr>Scenario 4 – How Can Data Be Shared Through Written Agreements Under the Evaluation Exception?</vt:lpstr>
      <vt:lpstr>Scenario 4 – Data Sharing: Relevant Resources</vt:lpstr>
      <vt:lpstr>Remember Our Two New Resources</vt:lpstr>
      <vt:lpstr>Resources and Q &amp; A</vt:lpstr>
      <vt:lpstr>Resources on IDEA/FERPA Privacy </vt:lpstr>
      <vt:lpstr>Resources on IDEA/FERPA Privacy </vt:lpstr>
      <vt:lpstr>Open for Q &amp; A</vt:lpstr>
      <vt:lpstr>Contact Us</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IDEA and FERPA to Protect Privacy in Today’s Early Childhood World</dc:title>
  <dc:subject/>
  <dc:creator>The DaSy Center, the ECTA Center, Privacy Technical Assistance Center, U.S. Department of Education</dc:creator>
  <cp:keywords/>
  <dc:description/>
  <cp:lastModifiedBy>Roxanne Jones</cp:lastModifiedBy>
  <cp:revision>670</cp:revision>
  <dcterms:created xsi:type="dcterms:W3CDTF">2020-09-01T15:49:59Z</dcterms:created>
  <dcterms:modified xsi:type="dcterms:W3CDTF">2023-11-14T17:01:52Z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0x01010014E67E5E30FC5F4CBE54ED2EFE62EBDB</vt:lpwstr>
  </property>
  <property fmtid="{D5CDD505-2E9C-101B-9397-08002B2CF9AE}" pid="3" name="Language">
    <vt:lpwstr>English</vt:lpwstr>
  </property>
  <property fmtid="{D5CDD505-2E9C-101B-9397-08002B2CF9AE}" pid="4" name="Status">
    <vt:lpwstr>Final</vt:lpwstr>
  </property>
</Properties>
</file>