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1"/>
  </p:notesMasterIdLst>
  <p:sldIdLst>
    <p:sldId id="256" r:id="rId5"/>
    <p:sldId id="273" r:id="rId6"/>
    <p:sldId id="274" r:id="rId7"/>
    <p:sldId id="272" r:id="rId8"/>
    <p:sldId id="258" r:id="rId9"/>
    <p:sldId id="277" r:id="rId10"/>
    <p:sldId id="284" r:id="rId11"/>
    <p:sldId id="283" r:id="rId12"/>
    <p:sldId id="302" r:id="rId13"/>
    <p:sldId id="298" r:id="rId14"/>
    <p:sldId id="285" r:id="rId15"/>
    <p:sldId id="293" r:id="rId16"/>
    <p:sldId id="266" r:id="rId17"/>
    <p:sldId id="296" r:id="rId18"/>
    <p:sldId id="297" r:id="rId19"/>
    <p:sldId id="271" r:id="rId20"/>
    <p:sldId id="287" r:id="rId21"/>
    <p:sldId id="288" r:id="rId22"/>
    <p:sldId id="289" r:id="rId23"/>
    <p:sldId id="290" r:id="rId24"/>
    <p:sldId id="291" r:id="rId25"/>
    <p:sldId id="295" r:id="rId26"/>
    <p:sldId id="257" r:id="rId27"/>
    <p:sldId id="294" r:id="rId28"/>
    <p:sldId id="281"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AFC423-2E13-0E4F-12C7-E32E2D3C0E5E}" name="Howard Morrison" initials="HM" userId="S::HMorrison@sriinternational.com::953a7a86-74f4-47f3-8247-678123f7a62f" providerId="AD"/>
  <p188:author id="{0FEAE2B8-ED60-12A8-3E34-12D83F379E3E}" name="Ginger Elliott-Teague" initials="" userId="S::gelliott-teague@sriinternational.com::eefb298b-226e-4acb-8308-892a407d92a2" providerId="AD"/>
  <p188:author id="{523048EF-769C-B846-BF31-3B7400D1EA45}" name="kgillaspy@anlar.com" initials="kg" userId="S::kgillaspy_anlar.com#ext#@sriit.onmicrosoft.com::cf3071b4-1db1-4f67-8a03-708fd900a5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95A8F"/>
    <a:srgbClr val="154578"/>
    <a:srgbClr val="39B54A"/>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077C3-36C4-4366-80CE-5FFA349C0BD1}" v="491" dt="2023-08-30T19:03:33.673"/>
    <p1510:client id="{E30375FC-F97A-4C3D-8A3C-738AEC72396F}" v="2" dt="2023-08-30T21:27:27.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86364" autoAdjust="0"/>
  </p:normalViewPr>
  <p:slideViewPr>
    <p:cSldViewPr snapToGrid="0">
      <p:cViewPr varScale="1">
        <p:scale>
          <a:sx n="83" d="100"/>
          <a:sy n="83" d="100"/>
        </p:scale>
        <p:origin x="27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231B8-490F-4697-A78B-CA80F3F7DBF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81B423-2698-418F-AEC9-A5CD2EA77B62}">
      <dgm:prSet custT="1"/>
      <dgm:spPr/>
      <dgm:t>
        <a:bodyPr/>
        <a:lstStyle/>
        <a:p>
          <a:pPr>
            <a:lnSpc>
              <a:spcPct val="100000"/>
            </a:lnSpc>
          </a:pPr>
          <a:r>
            <a:rPr lang="en-US" sz="2000">
              <a:latin typeface="Tahoma"/>
              <a:ea typeface="Tahoma"/>
              <a:cs typeface="Tahoma"/>
            </a:rPr>
            <a:t>ECIDS</a:t>
          </a:r>
        </a:p>
      </dgm:t>
    </dgm:pt>
    <dgm:pt modelId="{7A2BFC2C-BEC2-4A9B-93A2-AF83BE107185}" type="parTrans" cxnId="{8C8FE7D2-4466-4A53-BD19-858D08CEFF41}">
      <dgm:prSet/>
      <dgm:spPr/>
      <dgm:t>
        <a:bodyPr/>
        <a:lstStyle/>
        <a:p>
          <a:endParaRPr lang="en-US" sz="2400"/>
        </a:p>
      </dgm:t>
    </dgm:pt>
    <dgm:pt modelId="{A7ADDD03-F944-457C-A59E-B22746CD62D8}" type="sibTrans" cxnId="{8C8FE7D2-4466-4A53-BD19-858D08CEFF41}">
      <dgm:prSet/>
      <dgm:spPr/>
      <dgm:t>
        <a:bodyPr/>
        <a:lstStyle/>
        <a:p>
          <a:endParaRPr lang="en-US" sz="2400"/>
        </a:p>
      </dgm:t>
    </dgm:pt>
    <dgm:pt modelId="{F80622C0-A225-487E-9F6C-7A61AAF9CA18}">
      <dgm:prSet custT="1"/>
      <dgm:spPr/>
      <dgm:t>
        <a:bodyPr/>
        <a:lstStyle/>
        <a:p>
          <a:pPr>
            <a:lnSpc>
              <a:spcPct val="100000"/>
            </a:lnSpc>
          </a:pPr>
          <a:r>
            <a:rPr lang="en-US" sz="2000">
              <a:latin typeface="Tahoma"/>
              <a:ea typeface="Tahoma"/>
              <a:cs typeface="Tahoma"/>
            </a:rPr>
            <a:t>SLDS  </a:t>
          </a:r>
        </a:p>
      </dgm:t>
    </dgm:pt>
    <dgm:pt modelId="{E2D2B50D-5158-4CAC-BBE1-1F4FAD787144}" type="parTrans" cxnId="{8C7E6C83-595B-4BD8-A9FA-6ABDEA06E99C}">
      <dgm:prSet/>
      <dgm:spPr/>
      <dgm:t>
        <a:bodyPr/>
        <a:lstStyle/>
        <a:p>
          <a:endParaRPr lang="en-US" sz="2400"/>
        </a:p>
      </dgm:t>
    </dgm:pt>
    <dgm:pt modelId="{0C18FFDC-3051-4E62-A396-430F89A3D2C8}" type="sibTrans" cxnId="{8C7E6C83-595B-4BD8-A9FA-6ABDEA06E99C}">
      <dgm:prSet/>
      <dgm:spPr/>
      <dgm:t>
        <a:bodyPr/>
        <a:lstStyle/>
        <a:p>
          <a:endParaRPr lang="en-US" sz="2400"/>
        </a:p>
      </dgm:t>
    </dgm:pt>
    <dgm:pt modelId="{6B96DA5D-61D9-4EF2-819E-5D573330590C}">
      <dgm:prSet custT="1"/>
      <dgm:spPr/>
      <dgm:t>
        <a:bodyPr/>
        <a:lstStyle/>
        <a:p>
          <a:pPr>
            <a:lnSpc>
              <a:spcPct val="100000"/>
            </a:lnSpc>
          </a:pPr>
          <a:r>
            <a:rPr lang="en-US" sz="2000">
              <a:latin typeface="Tahoma"/>
              <a:ea typeface="Tahoma"/>
              <a:cs typeface="Tahoma"/>
            </a:rPr>
            <a:t>EIS</a:t>
          </a:r>
        </a:p>
      </dgm:t>
    </dgm:pt>
    <dgm:pt modelId="{F2A481A3-3B71-4B5D-8F03-D954036A3F67}" type="parTrans" cxnId="{A0F017B0-B16C-49D7-981D-A6CAE37326B1}">
      <dgm:prSet/>
      <dgm:spPr/>
      <dgm:t>
        <a:bodyPr/>
        <a:lstStyle/>
        <a:p>
          <a:endParaRPr lang="en-US" sz="2400"/>
        </a:p>
      </dgm:t>
    </dgm:pt>
    <dgm:pt modelId="{062DDB9D-A51F-4385-AABA-9F4B8B48ED3E}" type="sibTrans" cxnId="{A0F017B0-B16C-49D7-981D-A6CAE37326B1}">
      <dgm:prSet/>
      <dgm:spPr/>
      <dgm:t>
        <a:bodyPr/>
        <a:lstStyle/>
        <a:p>
          <a:endParaRPr lang="en-US" sz="2400"/>
        </a:p>
      </dgm:t>
    </dgm:pt>
    <dgm:pt modelId="{4049AB4D-0198-4DD2-BC83-68064EF9D7FC}">
      <dgm:prSet custT="1"/>
      <dgm:spPr/>
      <dgm:t>
        <a:bodyPr/>
        <a:lstStyle/>
        <a:p>
          <a:pPr>
            <a:lnSpc>
              <a:spcPct val="100000"/>
            </a:lnSpc>
          </a:pPr>
          <a:r>
            <a:rPr lang="en-US" sz="2000">
              <a:latin typeface="Tahoma"/>
              <a:ea typeface="Tahoma"/>
              <a:cs typeface="Tahoma"/>
            </a:rPr>
            <a:t>ECSE</a:t>
          </a:r>
        </a:p>
      </dgm:t>
    </dgm:pt>
    <dgm:pt modelId="{FBA18FEE-AD66-47A5-AD0E-F96540F5F149}" type="parTrans" cxnId="{17A1A4E8-F78F-4753-9425-739BCBD95989}">
      <dgm:prSet/>
      <dgm:spPr/>
      <dgm:t>
        <a:bodyPr/>
        <a:lstStyle/>
        <a:p>
          <a:endParaRPr lang="en-US" sz="2400"/>
        </a:p>
      </dgm:t>
    </dgm:pt>
    <dgm:pt modelId="{09159550-7185-4EE1-8169-ADBF7E42C033}" type="sibTrans" cxnId="{17A1A4E8-F78F-4753-9425-739BCBD95989}">
      <dgm:prSet/>
      <dgm:spPr/>
      <dgm:t>
        <a:bodyPr/>
        <a:lstStyle/>
        <a:p>
          <a:endParaRPr lang="en-US" sz="2400"/>
        </a:p>
      </dgm:t>
    </dgm:pt>
    <dgm:pt modelId="{1448044D-E4F2-4922-ADAE-73E659540854}">
      <dgm:prSet custT="1"/>
      <dgm:spPr/>
      <dgm:t>
        <a:bodyPr/>
        <a:lstStyle/>
        <a:p>
          <a:pPr>
            <a:lnSpc>
              <a:spcPct val="100000"/>
            </a:lnSpc>
          </a:pPr>
          <a:r>
            <a:rPr lang="en-US" sz="2000">
              <a:latin typeface="Tahoma"/>
              <a:ea typeface="Tahoma"/>
              <a:cs typeface="Tahoma"/>
            </a:rPr>
            <a:t>Data Sharing</a:t>
          </a:r>
        </a:p>
      </dgm:t>
    </dgm:pt>
    <dgm:pt modelId="{C6415836-6E48-49E0-8A22-1AEE10E62489}" type="parTrans" cxnId="{1E690351-4893-494E-A86B-0985B40BAA38}">
      <dgm:prSet/>
      <dgm:spPr/>
      <dgm:t>
        <a:bodyPr/>
        <a:lstStyle/>
        <a:p>
          <a:endParaRPr lang="en-US"/>
        </a:p>
      </dgm:t>
    </dgm:pt>
    <dgm:pt modelId="{B67AD46B-93CB-400A-A130-98E2F64077C3}" type="sibTrans" cxnId="{1E690351-4893-494E-A86B-0985B40BAA38}">
      <dgm:prSet/>
      <dgm:spPr/>
      <dgm:t>
        <a:bodyPr/>
        <a:lstStyle/>
        <a:p>
          <a:endParaRPr lang="en-US"/>
        </a:p>
      </dgm:t>
    </dgm:pt>
    <dgm:pt modelId="{0E917317-CEC9-489E-A3C9-DA63E0A0D455}">
      <dgm:prSet/>
      <dgm:spPr/>
      <dgm:t>
        <a:bodyPr/>
        <a:lstStyle/>
        <a:p>
          <a:pPr>
            <a:lnSpc>
              <a:spcPct val="100000"/>
            </a:lnSpc>
          </a:pPr>
          <a:r>
            <a:rPr lang="en-US">
              <a:latin typeface="Tahoma"/>
              <a:ea typeface="Tahoma"/>
              <a:cs typeface="Tahoma"/>
            </a:rPr>
            <a:t>Data Linking </a:t>
          </a:r>
        </a:p>
      </dgm:t>
    </dgm:pt>
    <dgm:pt modelId="{6DAFCD35-0B7C-4590-ADC3-6CDCA4174380}" type="parTrans" cxnId="{2E3172E3-B39B-43BA-B1CB-CBCA7B5935CA}">
      <dgm:prSet/>
      <dgm:spPr/>
      <dgm:t>
        <a:bodyPr/>
        <a:lstStyle/>
        <a:p>
          <a:endParaRPr lang="en-US"/>
        </a:p>
      </dgm:t>
    </dgm:pt>
    <dgm:pt modelId="{C219AF00-7A9D-445C-B607-8629CFE52B74}" type="sibTrans" cxnId="{2E3172E3-B39B-43BA-B1CB-CBCA7B5935CA}">
      <dgm:prSet/>
      <dgm:spPr/>
      <dgm:t>
        <a:bodyPr/>
        <a:lstStyle/>
        <a:p>
          <a:endParaRPr lang="en-US"/>
        </a:p>
      </dgm:t>
    </dgm:pt>
    <dgm:pt modelId="{F5F2D6E5-263E-4946-A5A0-75D7243126F6}">
      <dgm:prSet/>
      <dgm:spPr/>
      <dgm:t>
        <a:bodyPr/>
        <a:lstStyle/>
        <a:p>
          <a:pPr>
            <a:lnSpc>
              <a:spcPct val="100000"/>
            </a:lnSpc>
          </a:pPr>
          <a:r>
            <a:rPr lang="en-US">
              <a:latin typeface="Tahoma"/>
              <a:ea typeface="Tahoma"/>
              <a:cs typeface="Tahoma"/>
            </a:rPr>
            <a:t>Data Integration</a:t>
          </a:r>
        </a:p>
      </dgm:t>
    </dgm:pt>
    <dgm:pt modelId="{6C0E4B64-AAB8-404F-BC47-F7635BDEACC3}" type="parTrans" cxnId="{89EF87F6-5279-405D-B53F-899355437250}">
      <dgm:prSet/>
      <dgm:spPr/>
      <dgm:t>
        <a:bodyPr/>
        <a:lstStyle/>
        <a:p>
          <a:endParaRPr lang="en-US"/>
        </a:p>
      </dgm:t>
    </dgm:pt>
    <dgm:pt modelId="{476A00BE-FE5D-4943-90EE-41C3A7CB35AF}" type="sibTrans" cxnId="{89EF87F6-5279-405D-B53F-899355437250}">
      <dgm:prSet/>
      <dgm:spPr/>
      <dgm:t>
        <a:bodyPr/>
        <a:lstStyle/>
        <a:p>
          <a:endParaRPr lang="en-US"/>
        </a:p>
      </dgm:t>
    </dgm:pt>
    <dgm:pt modelId="{37948F39-95EA-4B25-9145-A0FAFEBF1D33}" type="pres">
      <dgm:prSet presAssocID="{159231B8-490F-4697-A78B-CA80F3F7DBFD}" presName="root" presStyleCnt="0">
        <dgm:presLayoutVars>
          <dgm:dir/>
          <dgm:resizeHandles val="exact"/>
        </dgm:presLayoutVars>
      </dgm:prSet>
      <dgm:spPr/>
    </dgm:pt>
    <dgm:pt modelId="{AED30305-D6B5-41E6-80E4-6E4DBA3C6456}" type="pres">
      <dgm:prSet presAssocID="{E681B423-2698-418F-AEC9-A5CD2EA77B62}" presName="compNode" presStyleCnt="0"/>
      <dgm:spPr/>
    </dgm:pt>
    <dgm:pt modelId="{6043B13E-A3A5-4990-9270-6D302B6C679F}" type="pres">
      <dgm:prSet presAssocID="{E681B423-2698-418F-AEC9-A5CD2EA77B62}" presName="iconRect" presStyleLbl="node1" presStyleIdx="0" presStyleCnt="7" custScaleX="121000" custScaleY="121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ot; &quot;"/>
        </a:ext>
      </dgm:extLst>
    </dgm:pt>
    <dgm:pt modelId="{6991E4CE-7D0B-4F92-982D-8A68997913CA}" type="pres">
      <dgm:prSet presAssocID="{E681B423-2698-418F-AEC9-A5CD2EA77B62}" presName="spaceRect" presStyleCnt="0"/>
      <dgm:spPr/>
    </dgm:pt>
    <dgm:pt modelId="{0ED8E3AF-EAF4-47CA-82BA-2DD7020B50B6}" type="pres">
      <dgm:prSet presAssocID="{E681B423-2698-418F-AEC9-A5CD2EA77B62}" presName="textRect" presStyleLbl="revTx" presStyleIdx="0" presStyleCnt="7">
        <dgm:presLayoutVars>
          <dgm:chMax val="1"/>
          <dgm:chPref val="1"/>
        </dgm:presLayoutVars>
      </dgm:prSet>
      <dgm:spPr/>
    </dgm:pt>
    <dgm:pt modelId="{F7C1F9C9-50E0-493C-8889-AED9E88C914D}" type="pres">
      <dgm:prSet presAssocID="{A7ADDD03-F944-457C-A59E-B22746CD62D8}" presName="sibTrans" presStyleCnt="0"/>
      <dgm:spPr/>
    </dgm:pt>
    <dgm:pt modelId="{4208BDFF-7DA9-4EFB-8819-78028552479C}" type="pres">
      <dgm:prSet presAssocID="{F80622C0-A225-487E-9F6C-7A61AAF9CA18}" presName="compNode" presStyleCnt="0"/>
      <dgm:spPr/>
    </dgm:pt>
    <dgm:pt modelId="{95F5CEF1-E01E-47ED-838C-FEED0E7968D4}" type="pres">
      <dgm:prSet presAssocID="{F80622C0-A225-487E-9F6C-7A61AAF9CA18}" presName="iconRect" presStyleLbl="node1" presStyleIdx="1" presStyleCnt="7" custScaleX="121000" custScaleY="121000" custLinFactNeighborX="537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uot; &quot;"/>
        </a:ext>
      </dgm:extLst>
    </dgm:pt>
    <dgm:pt modelId="{4A60C0CE-194C-4FD3-B4C4-453786894578}" type="pres">
      <dgm:prSet presAssocID="{F80622C0-A225-487E-9F6C-7A61AAF9CA18}" presName="spaceRect" presStyleCnt="0"/>
      <dgm:spPr/>
    </dgm:pt>
    <dgm:pt modelId="{F2C4D72B-6431-452D-82E3-15EFDC5D00BB}" type="pres">
      <dgm:prSet presAssocID="{F80622C0-A225-487E-9F6C-7A61AAF9CA18}" presName="textRect" presStyleLbl="revTx" presStyleIdx="1" presStyleCnt="7">
        <dgm:presLayoutVars>
          <dgm:chMax val="1"/>
          <dgm:chPref val="1"/>
        </dgm:presLayoutVars>
      </dgm:prSet>
      <dgm:spPr/>
    </dgm:pt>
    <dgm:pt modelId="{3B193966-D530-474B-9236-BD84E002CFF0}" type="pres">
      <dgm:prSet presAssocID="{0C18FFDC-3051-4E62-A396-430F89A3D2C8}" presName="sibTrans" presStyleCnt="0"/>
      <dgm:spPr/>
    </dgm:pt>
    <dgm:pt modelId="{AFC567B4-7C83-4EFB-A774-635BB8C86B77}" type="pres">
      <dgm:prSet presAssocID="{6B96DA5D-61D9-4EF2-819E-5D573330590C}" presName="compNode" presStyleCnt="0"/>
      <dgm:spPr/>
    </dgm:pt>
    <dgm:pt modelId="{BA67C76F-9270-4BBF-A1EC-881321243F18}" type="pres">
      <dgm:prSet presAssocID="{6B96DA5D-61D9-4EF2-819E-5D573330590C}" presName="iconRect" presStyleLbl="node1" presStyleIdx="2" presStyleCnt="7" custScaleX="121000" custScaleY="121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ot; &quot;"/>
        </a:ext>
      </dgm:extLst>
    </dgm:pt>
    <dgm:pt modelId="{4D159215-5F05-4884-9050-EB958E05363A}" type="pres">
      <dgm:prSet presAssocID="{6B96DA5D-61D9-4EF2-819E-5D573330590C}" presName="spaceRect" presStyleCnt="0"/>
      <dgm:spPr/>
    </dgm:pt>
    <dgm:pt modelId="{8C7D8F87-149B-40A0-BA5D-9EC544E42985}" type="pres">
      <dgm:prSet presAssocID="{6B96DA5D-61D9-4EF2-819E-5D573330590C}" presName="textRect" presStyleLbl="revTx" presStyleIdx="2" presStyleCnt="7">
        <dgm:presLayoutVars>
          <dgm:chMax val="1"/>
          <dgm:chPref val="1"/>
        </dgm:presLayoutVars>
      </dgm:prSet>
      <dgm:spPr/>
    </dgm:pt>
    <dgm:pt modelId="{E69F74B9-4EE7-4AD5-AC80-69AF2E893276}" type="pres">
      <dgm:prSet presAssocID="{062DDB9D-A51F-4385-AABA-9F4B8B48ED3E}" presName="sibTrans" presStyleCnt="0"/>
      <dgm:spPr/>
    </dgm:pt>
    <dgm:pt modelId="{589A71A6-2AFB-4074-9634-75BF6ACFA32D}" type="pres">
      <dgm:prSet presAssocID="{4049AB4D-0198-4DD2-BC83-68064EF9D7FC}" presName="compNode" presStyleCnt="0"/>
      <dgm:spPr/>
    </dgm:pt>
    <dgm:pt modelId="{92B3BFFA-AB82-4D7B-B508-1593AF8112D4}" type="pres">
      <dgm:prSet presAssocID="{4049AB4D-0198-4DD2-BC83-68064EF9D7FC}" presName="iconRect" presStyleLbl="node1" presStyleIdx="3" presStyleCnt="7" custScaleX="121000" custScaleY="121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ot; &quot;"/>
        </a:ext>
      </dgm:extLst>
    </dgm:pt>
    <dgm:pt modelId="{552AF2DA-7108-49AF-9B12-017E5B274A07}" type="pres">
      <dgm:prSet presAssocID="{4049AB4D-0198-4DD2-BC83-68064EF9D7FC}" presName="spaceRect" presStyleCnt="0"/>
      <dgm:spPr/>
    </dgm:pt>
    <dgm:pt modelId="{2111769A-63D1-455C-B950-02CEDAD716DE}" type="pres">
      <dgm:prSet presAssocID="{4049AB4D-0198-4DD2-BC83-68064EF9D7FC}" presName="textRect" presStyleLbl="revTx" presStyleIdx="3" presStyleCnt="7">
        <dgm:presLayoutVars>
          <dgm:chMax val="1"/>
          <dgm:chPref val="1"/>
        </dgm:presLayoutVars>
      </dgm:prSet>
      <dgm:spPr/>
    </dgm:pt>
    <dgm:pt modelId="{4F1B24AB-E4BA-4726-91D7-5B73AF37268B}" type="pres">
      <dgm:prSet presAssocID="{09159550-7185-4EE1-8169-ADBF7E42C033}" presName="sibTrans" presStyleCnt="0"/>
      <dgm:spPr/>
    </dgm:pt>
    <dgm:pt modelId="{FE136631-BDE8-41B9-B181-96C7E1CDD372}" type="pres">
      <dgm:prSet presAssocID="{1448044D-E4F2-4922-ADAE-73E659540854}" presName="compNode" presStyleCnt="0"/>
      <dgm:spPr/>
    </dgm:pt>
    <dgm:pt modelId="{34037F58-3277-47A7-B513-4D31DFC10FD6}" type="pres">
      <dgm:prSet presAssocID="{1448044D-E4F2-4922-ADAE-73E659540854}" presName="iconRect" presStyleLbl="node1" presStyleIdx="4" presStyleCnt="7"/>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quot; &quot;"/>
        </a:ext>
      </dgm:extLst>
    </dgm:pt>
    <dgm:pt modelId="{99E0A02B-897D-4D50-97DC-6270A1746158}" type="pres">
      <dgm:prSet presAssocID="{1448044D-E4F2-4922-ADAE-73E659540854}" presName="spaceRect" presStyleCnt="0"/>
      <dgm:spPr/>
    </dgm:pt>
    <dgm:pt modelId="{F8A30C77-CBE9-41A5-B964-5ABF29B38427}" type="pres">
      <dgm:prSet presAssocID="{1448044D-E4F2-4922-ADAE-73E659540854}" presName="textRect" presStyleLbl="revTx" presStyleIdx="4" presStyleCnt="7">
        <dgm:presLayoutVars>
          <dgm:chMax val="1"/>
          <dgm:chPref val="1"/>
        </dgm:presLayoutVars>
      </dgm:prSet>
      <dgm:spPr/>
    </dgm:pt>
    <dgm:pt modelId="{608CA60C-7185-46DC-80CD-D8A0DB514333}" type="pres">
      <dgm:prSet presAssocID="{B67AD46B-93CB-400A-A130-98E2F64077C3}" presName="sibTrans" presStyleCnt="0"/>
      <dgm:spPr/>
    </dgm:pt>
    <dgm:pt modelId="{EEAF388A-8DB4-4083-832B-4AC4C95F2362}" type="pres">
      <dgm:prSet presAssocID="{0E917317-CEC9-489E-A3C9-DA63E0A0D455}" presName="compNode" presStyleCnt="0"/>
      <dgm:spPr/>
    </dgm:pt>
    <dgm:pt modelId="{1EDB322E-AB8B-4749-87D4-28A1748E4410}" type="pres">
      <dgm:prSet presAssocID="{0E917317-CEC9-489E-A3C9-DA63E0A0D45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quot; &quot;"/>
        </a:ext>
      </dgm:extLst>
    </dgm:pt>
    <dgm:pt modelId="{2C6AA51D-DA8C-4F80-951F-26949581D446}" type="pres">
      <dgm:prSet presAssocID="{0E917317-CEC9-489E-A3C9-DA63E0A0D455}" presName="spaceRect" presStyleCnt="0"/>
      <dgm:spPr/>
    </dgm:pt>
    <dgm:pt modelId="{A2B647D1-2908-4524-8BC0-13597A4893EF}" type="pres">
      <dgm:prSet presAssocID="{0E917317-CEC9-489E-A3C9-DA63E0A0D455}" presName="textRect" presStyleLbl="revTx" presStyleIdx="5" presStyleCnt="7">
        <dgm:presLayoutVars>
          <dgm:chMax val="1"/>
          <dgm:chPref val="1"/>
        </dgm:presLayoutVars>
      </dgm:prSet>
      <dgm:spPr/>
    </dgm:pt>
    <dgm:pt modelId="{149F2984-81A2-43C2-B55A-66B1D1AACCD7}" type="pres">
      <dgm:prSet presAssocID="{C219AF00-7A9D-445C-B607-8629CFE52B74}" presName="sibTrans" presStyleCnt="0"/>
      <dgm:spPr/>
    </dgm:pt>
    <dgm:pt modelId="{09004804-6335-4B4F-B17C-1D26AD5A71F6}" type="pres">
      <dgm:prSet presAssocID="{F5F2D6E5-263E-4946-A5A0-75D7243126F6}" presName="compNode" presStyleCnt="0"/>
      <dgm:spPr/>
    </dgm:pt>
    <dgm:pt modelId="{0466506D-7CFA-4CA2-881A-8530880DCD39}" type="pres">
      <dgm:prSet presAssocID="{F5F2D6E5-263E-4946-A5A0-75D7243126F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quot; &quot;"/>
        </a:ext>
      </dgm:extLst>
    </dgm:pt>
    <dgm:pt modelId="{A619B076-DAD8-4396-96CF-F60060A800ED}" type="pres">
      <dgm:prSet presAssocID="{F5F2D6E5-263E-4946-A5A0-75D7243126F6}" presName="spaceRect" presStyleCnt="0"/>
      <dgm:spPr/>
    </dgm:pt>
    <dgm:pt modelId="{7D356F8B-4744-49FB-8110-58A04AD27D04}" type="pres">
      <dgm:prSet presAssocID="{F5F2D6E5-263E-4946-A5A0-75D7243126F6}" presName="textRect" presStyleLbl="revTx" presStyleIdx="6" presStyleCnt="7">
        <dgm:presLayoutVars>
          <dgm:chMax val="1"/>
          <dgm:chPref val="1"/>
        </dgm:presLayoutVars>
      </dgm:prSet>
      <dgm:spPr/>
    </dgm:pt>
  </dgm:ptLst>
  <dgm:cxnLst>
    <dgm:cxn modelId="{99549008-11AA-4E2F-910F-EF6D83B18FA8}" type="presOf" srcId="{F5F2D6E5-263E-4946-A5A0-75D7243126F6}" destId="{7D356F8B-4744-49FB-8110-58A04AD27D04}" srcOrd="0" destOrd="0" presId="urn:microsoft.com/office/officeart/2018/2/layout/IconLabelList"/>
    <dgm:cxn modelId="{AC5E2E11-98C8-4CA1-8F64-4EDC41B241A5}" type="presOf" srcId="{159231B8-490F-4697-A78B-CA80F3F7DBFD}" destId="{37948F39-95EA-4B25-9145-A0FAFEBF1D33}" srcOrd="0" destOrd="0" presId="urn:microsoft.com/office/officeart/2018/2/layout/IconLabelList"/>
    <dgm:cxn modelId="{90981316-AE9A-454C-B870-21FDB3793C7F}" type="presOf" srcId="{0E917317-CEC9-489E-A3C9-DA63E0A0D455}" destId="{A2B647D1-2908-4524-8BC0-13597A4893EF}" srcOrd="0" destOrd="0" presId="urn:microsoft.com/office/officeart/2018/2/layout/IconLabelList"/>
    <dgm:cxn modelId="{A496D139-C6BF-45A0-82D1-C6F5BD044DE2}" type="presOf" srcId="{6B96DA5D-61D9-4EF2-819E-5D573330590C}" destId="{8C7D8F87-149B-40A0-BA5D-9EC544E42985}" srcOrd="0" destOrd="0" presId="urn:microsoft.com/office/officeart/2018/2/layout/IconLabelList"/>
    <dgm:cxn modelId="{1E690351-4893-494E-A86B-0985B40BAA38}" srcId="{159231B8-490F-4697-A78B-CA80F3F7DBFD}" destId="{1448044D-E4F2-4922-ADAE-73E659540854}" srcOrd="4" destOrd="0" parTransId="{C6415836-6E48-49E0-8A22-1AEE10E62489}" sibTransId="{B67AD46B-93CB-400A-A130-98E2F64077C3}"/>
    <dgm:cxn modelId="{8C7E6C83-595B-4BD8-A9FA-6ABDEA06E99C}" srcId="{159231B8-490F-4697-A78B-CA80F3F7DBFD}" destId="{F80622C0-A225-487E-9F6C-7A61AAF9CA18}" srcOrd="1" destOrd="0" parTransId="{E2D2B50D-5158-4CAC-BBE1-1F4FAD787144}" sibTransId="{0C18FFDC-3051-4E62-A396-430F89A3D2C8}"/>
    <dgm:cxn modelId="{6C1CF1AD-E439-473E-9985-725A399B9D69}" type="presOf" srcId="{1448044D-E4F2-4922-ADAE-73E659540854}" destId="{F8A30C77-CBE9-41A5-B964-5ABF29B38427}" srcOrd="0" destOrd="0" presId="urn:microsoft.com/office/officeart/2018/2/layout/IconLabelList"/>
    <dgm:cxn modelId="{A0F017B0-B16C-49D7-981D-A6CAE37326B1}" srcId="{159231B8-490F-4697-A78B-CA80F3F7DBFD}" destId="{6B96DA5D-61D9-4EF2-819E-5D573330590C}" srcOrd="2" destOrd="0" parTransId="{F2A481A3-3B71-4B5D-8F03-D954036A3F67}" sibTransId="{062DDB9D-A51F-4385-AABA-9F4B8B48ED3E}"/>
    <dgm:cxn modelId="{0573F3B4-CA71-4E05-814C-D712ACB40C18}" type="presOf" srcId="{4049AB4D-0198-4DD2-BC83-68064EF9D7FC}" destId="{2111769A-63D1-455C-B950-02CEDAD716DE}" srcOrd="0" destOrd="0" presId="urn:microsoft.com/office/officeart/2018/2/layout/IconLabelList"/>
    <dgm:cxn modelId="{8C8FE7D2-4466-4A53-BD19-858D08CEFF41}" srcId="{159231B8-490F-4697-A78B-CA80F3F7DBFD}" destId="{E681B423-2698-418F-AEC9-A5CD2EA77B62}" srcOrd="0" destOrd="0" parTransId="{7A2BFC2C-BEC2-4A9B-93A2-AF83BE107185}" sibTransId="{A7ADDD03-F944-457C-A59E-B22746CD62D8}"/>
    <dgm:cxn modelId="{2E3172E3-B39B-43BA-B1CB-CBCA7B5935CA}" srcId="{159231B8-490F-4697-A78B-CA80F3F7DBFD}" destId="{0E917317-CEC9-489E-A3C9-DA63E0A0D455}" srcOrd="5" destOrd="0" parTransId="{6DAFCD35-0B7C-4590-ADC3-6CDCA4174380}" sibTransId="{C219AF00-7A9D-445C-B607-8629CFE52B74}"/>
    <dgm:cxn modelId="{AEADDEE4-0C50-4D5F-B622-948731F7440D}" type="presOf" srcId="{F80622C0-A225-487E-9F6C-7A61AAF9CA18}" destId="{F2C4D72B-6431-452D-82E3-15EFDC5D00BB}" srcOrd="0" destOrd="0" presId="urn:microsoft.com/office/officeart/2018/2/layout/IconLabelList"/>
    <dgm:cxn modelId="{17A1A4E8-F78F-4753-9425-739BCBD95989}" srcId="{159231B8-490F-4697-A78B-CA80F3F7DBFD}" destId="{4049AB4D-0198-4DD2-BC83-68064EF9D7FC}" srcOrd="3" destOrd="0" parTransId="{FBA18FEE-AD66-47A5-AD0E-F96540F5F149}" sibTransId="{09159550-7185-4EE1-8169-ADBF7E42C033}"/>
    <dgm:cxn modelId="{5C992AF2-68AE-4E7E-B6E2-605A99AF7A39}" type="presOf" srcId="{E681B423-2698-418F-AEC9-A5CD2EA77B62}" destId="{0ED8E3AF-EAF4-47CA-82BA-2DD7020B50B6}" srcOrd="0" destOrd="0" presId="urn:microsoft.com/office/officeart/2018/2/layout/IconLabelList"/>
    <dgm:cxn modelId="{89EF87F6-5279-405D-B53F-899355437250}" srcId="{159231B8-490F-4697-A78B-CA80F3F7DBFD}" destId="{F5F2D6E5-263E-4946-A5A0-75D7243126F6}" srcOrd="6" destOrd="0" parTransId="{6C0E4B64-AAB8-404F-BC47-F7635BDEACC3}" sibTransId="{476A00BE-FE5D-4943-90EE-41C3A7CB35AF}"/>
    <dgm:cxn modelId="{46306163-0D17-4941-9C35-C0B9ADB3B208}" type="presParOf" srcId="{37948F39-95EA-4B25-9145-A0FAFEBF1D33}" destId="{AED30305-D6B5-41E6-80E4-6E4DBA3C6456}" srcOrd="0" destOrd="0" presId="urn:microsoft.com/office/officeart/2018/2/layout/IconLabelList"/>
    <dgm:cxn modelId="{AEB92B0C-206D-4AD1-B2A7-9AA242ECD432}" type="presParOf" srcId="{AED30305-D6B5-41E6-80E4-6E4DBA3C6456}" destId="{6043B13E-A3A5-4990-9270-6D302B6C679F}" srcOrd="0" destOrd="0" presId="urn:microsoft.com/office/officeart/2018/2/layout/IconLabelList"/>
    <dgm:cxn modelId="{A3EFEEEB-2915-40AF-80E5-9923EAEF6D4F}" type="presParOf" srcId="{AED30305-D6B5-41E6-80E4-6E4DBA3C6456}" destId="{6991E4CE-7D0B-4F92-982D-8A68997913CA}" srcOrd="1" destOrd="0" presId="urn:microsoft.com/office/officeart/2018/2/layout/IconLabelList"/>
    <dgm:cxn modelId="{4E048814-C2DE-4C02-A476-F460D351EF94}" type="presParOf" srcId="{AED30305-D6B5-41E6-80E4-6E4DBA3C6456}" destId="{0ED8E3AF-EAF4-47CA-82BA-2DD7020B50B6}" srcOrd="2" destOrd="0" presId="urn:microsoft.com/office/officeart/2018/2/layout/IconLabelList"/>
    <dgm:cxn modelId="{BFA1E49B-ECB1-4CBA-958D-E8CEAFB7FAE2}" type="presParOf" srcId="{37948F39-95EA-4B25-9145-A0FAFEBF1D33}" destId="{F7C1F9C9-50E0-493C-8889-AED9E88C914D}" srcOrd="1" destOrd="0" presId="urn:microsoft.com/office/officeart/2018/2/layout/IconLabelList"/>
    <dgm:cxn modelId="{6E4CDCC3-8E9B-4B99-A6FE-4BBF74C5DD73}" type="presParOf" srcId="{37948F39-95EA-4B25-9145-A0FAFEBF1D33}" destId="{4208BDFF-7DA9-4EFB-8819-78028552479C}" srcOrd="2" destOrd="0" presId="urn:microsoft.com/office/officeart/2018/2/layout/IconLabelList"/>
    <dgm:cxn modelId="{4116F290-2B58-47EA-85C3-8B1C3A76B4FB}" type="presParOf" srcId="{4208BDFF-7DA9-4EFB-8819-78028552479C}" destId="{95F5CEF1-E01E-47ED-838C-FEED0E7968D4}" srcOrd="0" destOrd="0" presId="urn:microsoft.com/office/officeart/2018/2/layout/IconLabelList"/>
    <dgm:cxn modelId="{7A957E75-A2A0-4686-95D5-EC31C43EFF93}" type="presParOf" srcId="{4208BDFF-7DA9-4EFB-8819-78028552479C}" destId="{4A60C0CE-194C-4FD3-B4C4-453786894578}" srcOrd="1" destOrd="0" presId="urn:microsoft.com/office/officeart/2018/2/layout/IconLabelList"/>
    <dgm:cxn modelId="{FC2D79F0-A22E-4F84-ACBA-FBACEA23663D}" type="presParOf" srcId="{4208BDFF-7DA9-4EFB-8819-78028552479C}" destId="{F2C4D72B-6431-452D-82E3-15EFDC5D00BB}" srcOrd="2" destOrd="0" presId="urn:microsoft.com/office/officeart/2018/2/layout/IconLabelList"/>
    <dgm:cxn modelId="{07F40D2B-ACC7-4113-873A-09DC01BAE8D7}" type="presParOf" srcId="{37948F39-95EA-4B25-9145-A0FAFEBF1D33}" destId="{3B193966-D530-474B-9236-BD84E002CFF0}" srcOrd="3" destOrd="0" presId="urn:microsoft.com/office/officeart/2018/2/layout/IconLabelList"/>
    <dgm:cxn modelId="{662D1C35-E325-412F-A419-B3034556E7D6}" type="presParOf" srcId="{37948F39-95EA-4B25-9145-A0FAFEBF1D33}" destId="{AFC567B4-7C83-4EFB-A774-635BB8C86B77}" srcOrd="4" destOrd="0" presId="urn:microsoft.com/office/officeart/2018/2/layout/IconLabelList"/>
    <dgm:cxn modelId="{B3F3033C-C650-444D-BCBB-9CBA6AF17589}" type="presParOf" srcId="{AFC567B4-7C83-4EFB-A774-635BB8C86B77}" destId="{BA67C76F-9270-4BBF-A1EC-881321243F18}" srcOrd="0" destOrd="0" presId="urn:microsoft.com/office/officeart/2018/2/layout/IconLabelList"/>
    <dgm:cxn modelId="{78A0A0DE-2F31-4BD5-B943-AA2982829926}" type="presParOf" srcId="{AFC567B4-7C83-4EFB-A774-635BB8C86B77}" destId="{4D159215-5F05-4884-9050-EB958E05363A}" srcOrd="1" destOrd="0" presId="urn:microsoft.com/office/officeart/2018/2/layout/IconLabelList"/>
    <dgm:cxn modelId="{B99E6044-6454-4989-B1F4-8A40818BD2A8}" type="presParOf" srcId="{AFC567B4-7C83-4EFB-A774-635BB8C86B77}" destId="{8C7D8F87-149B-40A0-BA5D-9EC544E42985}" srcOrd="2" destOrd="0" presId="urn:microsoft.com/office/officeart/2018/2/layout/IconLabelList"/>
    <dgm:cxn modelId="{C4BF0C56-F00E-4213-8641-BAC0D1F4E490}" type="presParOf" srcId="{37948F39-95EA-4B25-9145-A0FAFEBF1D33}" destId="{E69F74B9-4EE7-4AD5-AC80-69AF2E893276}" srcOrd="5" destOrd="0" presId="urn:microsoft.com/office/officeart/2018/2/layout/IconLabelList"/>
    <dgm:cxn modelId="{ED8BB580-5D88-4F51-9053-EF80893B5844}" type="presParOf" srcId="{37948F39-95EA-4B25-9145-A0FAFEBF1D33}" destId="{589A71A6-2AFB-4074-9634-75BF6ACFA32D}" srcOrd="6" destOrd="0" presId="urn:microsoft.com/office/officeart/2018/2/layout/IconLabelList"/>
    <dgm:cxn modelId="{6D4ECF0C-C61D-4E11-BF08-646098B3A285}" type="presParOf" srcId="{589A71A6-2AFB-4074-9634-75BF6ACFA32D}" destId="{92B3BFFA-AB82-4D7B-B508-1593AF8112D4}" srcOrd="0" destOrd="0" presId="urn:microsoft.com/office/officeart/2018/2/layout/IconLabelList"/>
    <dgm:cxn modelId="{3E2FE98D-5E83-461F-95D2-0A919A8473F5}" type="presParOf" srcId="{589A71A6-2AFB-4074-9634-75BF6ACFA32D}" destId="{552AF2DA-7108-49AF-9B12-017E5B274A07}" srcOrd="1" destOrd="0" presId="urn:microsoft.com/office/officeart/2018/2/layout/IconLabelList"/>
    <dgm:cxn modelId="{3545AA75-3717-4BF9-AE8A-F8C0A089B489}" type="presParOf" srcId="{589A71A6-2AFB-4074-9634-75BF6ACFA32D}" destId="{2111769A-63D1-455C-B950-02CEDAD716DE}" srcOrd="2" destOrd="0" presId="urn:microsoft.com/office/officeart/2018/2/layout/IconLabelList"/>
    <dgm:cxn modelId="{1313311F-32EC-4DC0-9FAD-569981A4385C}" type="presParOf" srcId="{37948F39-95EA-4B25-9145-A0FAFEBF1D33}" destId="{4F1B24AB-E4BA-4726-91D7-5B73AF37268B}" srcOrd="7" destOrd="0" presId="urn:microsoft.com/office/officeart/2018/2/layout/IconLabelList"/>
    <dgm:cxn modelId="{A0C4A917-2E58-4661-B2D2-AC74D7F26771}" type="presParOf" srcId="{37948F39-95EA-4B25-9145-A0FAFEBF1D33}" destId="{FE136631-BDE8-41B9-B181-96C7E1CDD372}" srcOrd="8" destOrd="0" presId="urn:microsoft.com/office/officeart/2018/2/layout/IconLabelList"/>
    <dgm:cxn modelId="{8BE036E4-C46C-42EF-87EE-63106E96CF6F}" type="presParOf" srcId="{FE136631-BDE8-41B9-B181-96C7E1CDD372}" destId="{34037F58-3277-47A7-B513-4D31DFC10FD6}" srcOrd="0" destOrd="0" presId="urn:microsoft.com/office/officeart/2018/2/layout/IconLabelList"/>
    <dgm:cxn modelId="{C3002684-EBD6-485F-8EBC-3D349184F2B1}" type="presParOf" srcId="{FE136631-BDE8-41B9-B181-96C7E1CDD372}" destId="{99E0A02B-897D-4D50-97DC-6270A1746158}" srcOrd="1" destOrd="0" presId="urn:microsoft.com/office/officeart/2018/2/layout/IconLabelList"/>
    <dgm:cxn modelId="{1F187877-E8BA-4EDF-9F42-05DFDB0065BA}" type="presParOf" srcId="{FE136631-BDE8-41B9-B181-96C7E1CDD372}" destId="{F8A30C77-CBE9-41A5-B964-5ABF29B38427}" srcOrd="2" destOrd="0" presId="urn:microsoft.com/office/officeart/2018/2/layout/IconLabelList"/>
    <dgm:cxn modelId="{9761A2EF-5295-4D40-B30F-F1151442DDDE}" type="presParOf" srcId="{37948F39-95EA-4B25-9145-A0FAFEBF1D33}" destId="{608CA60C-7185-46DC-80CD-D8A0DB514333}" srcOrd="9" destOrd="0" presId="urn:microsoft.com/office/officeart/2018/2/layout/IconLabelList"/>
    <dgm:cxn modelId="{37D6FDC4-D4F2-4463-9C76-B0FAD811BAB7}" type="presParOf" srcId="{37948F39-95EA-4B25-9145-A0FAFEBF1D33}" destId="{EEAF388A-8DB4-4083-832B-4AC4C95F2362}" srcOrd="10" destOrd="0" presId="urn:microsoft.com/office/officeart/2018/2/layout/IconLabelList"/>
    <dgm:cxn modelId="{4133369D-D145-4C07-89B7-8C4A5F6E7C0F}" type="presParOf" srcId="{EEAF388A-8DB4-4083-832B-4AC4C95F2362}" destId="{1EDB322E-AB8B-4749-87D4-28A1748E4410}" srcOrd="0" destOrd="0" presId="urn:microsoft.com/office/officeart/2018/2/layout/IconLabelList"/>
    <dgm:cxn modelId="{BB75B774-9F10-46EC-98BA-A29AB9378BF2}" type="presParOf" srcId="{EEAF388A-8DB4-4083-832B-4AC4C95F2362}" destId="{2C6AA51D-DA8C-4F80-951F-26949581D446}" srcOrd="1" destOrd="0" presId="urn:microsoft.com/office/officeart/2018/2/layout/IconLabelList"/>
    <dgm:cxn modelId="{E3AE3906-9FD1-40C9-A884-9F2B068AD5CB}" type="presParOf" srcId="{EEAF388A-8DB4-4083-832B-4AC4C95F2362}" destId="{A2B647D1-2908-4524-8BC0-13597A4893EF}" srcOrd="2" destOrd="0" presId="urn:microsoft.com/office/officeart/2018/2/layout/IconLabelList"/>
    <dgm:cxn modelId="{4B745D26-017C-4168-A338-DD83B6EA3157}" type="presParOf" srcId="{37948F39-95EA-4B25-9145-A0FAFEBF1D33}" destId="{149F2984-81A2-43C2-B55A-66B1D1AACCD7}" srcOrd="11" destOrd="0" presId="urn:microsoft.com/office/officeart/2018/2/layout/IconLabelList"/>
    <dgm:cxn modelId="{267A9041-FE30-45D2-98E4-FA07EFE6C7B0}" type="presParOf" srcId="{37948F39-95EA-4B25-9145-A0FAFEBF1D33}" destId="{09004804-6335-4B4F-B17C-1D26AD5A71F6}" srcOrd="12" destOrd="0" presId="urn:microsoft.com/office/officeart/2018/2/layout/IconLabelList"/>
    <dgm:cxn modelId="{E8E44433-9992-4C40-AAC5-73AD047E1923}" type="presParOf" srcId="{09004804-6335-4B4F-B17C-1D26AD5A71F6}" destId="{0466506D-7CFA-4CA2-881A-8530880DCD39}" srcOrd="0" destOrd="0" presId="urn:microsoft.com/office/officeart/2018/2/layout/IconLabelList"/>
    <dgm:cxn modelId="{126D2E3A-DE3C-49FC-9B45-B1316F87C857}" type="presParOf" srcId="{09004804-6335-4B4F-B17C-1D26AD5A71F6}" destId="{A619B076-DAD8-4396-96CF-F60060A800ED}" srcOrd="1" destOrd="0" presId="urn:microsoft.com/office/officeart/2018/2/layout/IconLabelList"/>
    <dgm:cxn modelId="{9FB15BC1-86AD-42A1-8FBE-7BBF7FAAE2D6}" type="presParOf" srcId="{09004804-6335-4B4F-B17C-1D26AD5A71F6}" destId="{7D356F8B-4744-49FB-8110-58A04AD27D0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3B13E-A3A5-4990-9270-6D302B6C679F}">
      <dsp:nvSpPr>
        <dsp:cNvPr id="0" name=""/>
        <dsp:cNvSpPr/>
      </dsp:nvSpPr>
      <dsp:spPr>
        <a:xfrm>
          <a:off x="331745" y="1253474"/>
          <a:ext cx="790588" cy="790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8E3AF-EAF4-47CA-82BA-2DD7020B50B6}">
      <dsp:nvSpPr>
        <dsp:cNvPr id="0" name=""/>
        <dsp:cNvSpPr/>
      </dsp:nvSpPr>
      <dsp:spPr>
        <a:xfrm>
          <a:off x="1063" y="2218631"/>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Tahoma"/>
              <a:ea typeface="Tahoma"/>
              <a:cs typeface="Tahoma"/>
            </a:rPr>
            <a:t>ECIDS</a:t>
          </a:r>
        </a:p>
      </dsp:txBody>
      <dsp:txXfrm>
        <a:off x="1063" y="2218631"/>
        <a:ext cx="1451953" cy="580781"/>
      </dsp:txXfrm>
    </dsp:sp>
    <dsp:sp modelId="{95F5CEF1-E01E-47ED-838C-FEED0E7968D4}">
      <dsp:nvSpPr>
        <dsp:cNvPr id="0" name=""/>
        <dsp:cNvSpPr/>
      </dsp:nvSpPr>
      <dsp:spPr>
        <a:xfrm>
          <a:off x="2072877" y="1253474"/>
          <a:ext cx="790588" cy="790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4D72B-6431-452D-82E3-15EFDC5D00BB}">
      <dsp:nvSpPr>
        <dsp:cNvPr id="0" name=""/>
        <dsp:cNvSpPr/>
      </dsp:nvSpPr>
      <dsp:spPr>
        <a:xfrm>
          <a:off x="1707108" y="2218631"/>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Tahoma"/>
              <a:ea typeface="Tahoma"/>
              <a:cs typeface="Tahoma"/>
            </a:rPr>
            <a:t>SLDS  </a:t>
          </a:r>
        </a:p>
      </dsp:txBody>
      <dsp:txXfrm>
        <a:off x="1707108" y="2218631"/>
        <a:ext cx="1451953" cy="580781"/>
      </dsp:txXfrm>
    </dsp:sp>
    <dsp:sp modelId="{BA67C76F-9270-4BBF-A1EC-881321243F18}">
      <dsp:nvSpPr>
        <dsp:cNvPr id="0" name=""/>
        <dsp:cNvSpPr/>
      </dsp:nvSpPr>
      <dsp:spPr>
        <a:xfrm>
          <a:off x="3743835" y="1253474"/>
          <a:ext cx="790588" cy="790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D8F87-149B-40A0-BA5D-9EC544E42985}">
      <dsp:nvSpPr>
        <dsp:cNvPr id="0" name=""/>
        <dsp:cNvSpPr/>
      </dsp:nvSpPr>
      <dsp:spPr>
        <a:xfrm>
          <a:off x="3413153" y="2218631"/>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Tahoma"/>
              <a:ea typeface="Tahoma"/>
              <a:cs typeface="Tahoma"/>
            </a:rPr>
            <a:t>EIS</a:t>
          </a:r>
        </a:p>
      </dsp:txBody>
      <dsp:txXfrm>
        <a:off x="3413153" y="2218631"/>
        <a:ext cx="1451953" cy="580781"/>
      </dsp:txXfrm>
    </dsp:sp>
    <dsp:sp modelId="{92B3BFFA-AB82-4D7B-B508-1593AF8112D4}">
      <dsp:nvSpPr>
        <dsp:cNvPr id="0" name=""/>
        <dsp:cNvSpPr/>
      </dsp:nvSpPr>
      <dsp:spPr>
        <a:xfrm>
          <a:off x="5449880" y="1253474"/>
          <a:ext cx="790588" cy="790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1769A-63D1-455C-B950-02CEDAD716DE}">
      <dsp:nvSpPr>
        <dsp:cNvPr id="0" name=""/>
        <dsp:cNvSpPr/>
      </dsp:nvSpPr>
      <dsp:spPr>
        <a:xfrm>
          <a:off x="5119198" y="2218631"/>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Tahoma"/>
              <a:ea typeface="Tahoma"/>
              <a:cs typeface="Tahoma"/>
            </a:rPr>
            <a:t>ECSE</a:t>
          </a:r>
        </a:p>
      </dsp:txBody>
      <dsp:txXfrm>
        <a:off x="5119198" y="2218631"/>
        <a:ext cx="1451953" cy="580781"/>
      </dsp:txXfrm>
    </dsp:sp>
    <dsp:sp modelId="{34037F58-3277-47A7-B513-4D31DFC10FD6}">
      <dsp:nvSpPr>
        <dsp:cNvPr id="0" name=""/>
        <dsp:cNvSpPr/>
      </dsp:nvSpPr>
      <dsp:spPr>
        <a:xfrm>
          <a:off x="7224530" y="1287777"/>
          <a:ext cx="653378" cy="653378"/>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30C77-CBE9-41A5-B964-5ABF29B38427}">
      <dsp:nvSpPr>
        <dsp:cNvPr id="0" name=""/>
        <dsp:cNvSpPr/>
      </dsp:nvSpPr>
      <dsp:spPr>
        <a:xfrm>
          <a:off x="6825243" y="21843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Tahoma"/>
              <a:ea typeface="Tahoma"/>
              <a:cs typeface="Tahoma"/>
            </a:rPr>
            <a:t>Data Sharing</a:t>
          </a:r>
        </a:p>
      </dsp:txBody>
      <dsp:txXfrm>
        <a:off x="6825243" y="2184329"/>
        <a:ext cx="1451953" cy="580781"/>
      </dsp:txXfrm>
    </dsp:sp>
    <dsp:sp modelId="{1EDB322E-AB8B-4749-87D4-28A1748E4410}">
      <dsp:nvSpPr>
        <dsp:cNvPr id="0" name=""/>
        <dsp:cNvSpPr/>
      </dsp:nvSpPr>
      <dsp:spPr>
        <a:xfrm>
          <a:off x="8930575" y="1287777"/>
          <a:ext cx="653378" cy="6533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647D1-2908-4524-8BC0-13597A4893EF}">
      <dsp:nvSpPr>
        <dsp:cNvPr id="0" name=""/>
        <dsp:cNvSpPr/>
      </dsp:nvSpPr>
      <dsp:spPr>
        <a:xfrm>
          <a:off x="8531288" y="21843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Tahoma"/>
              <a:ea typeface="Tahoma"/>
              <a:cs typeface="Tahoma"/>
            </a:rPr>
            <a:t>Data Linking </a:t>
          </a:r>
        </a:p>
      </dsp:txBody>
      <dsp:txXfrm>
        <a:off x="8531288" y="2184329"/>
        <a:ext cx="1451953" cy="580781"/>
      </dsp:txXfrm>
    </dsp:sp>
    <dsp:sp modelId="{0466506D-7CFA-4CA2-881A-8530880DCD39}">
      <dsp:nvSpPr>
        <dsp:cNvPr id="0" name=""/>
        <dsp:cNvSpPr/>
      </dsp:nvSpPr>
      <dsp:spPr>
        <a:xfrm>
          <a:off x="10636620" y="1287777"/>
          <a:ext cx="653378" cy="65337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56F8B-4744-49FB-8110-58A04AD27D04}">
      <dsp:nvSpPr>
        <dsp:cNvPr id="0" name=""/>
        <dsp:cNvSpPr/>
      </dsp:nvSpPr>
      <dsp:spPr>
        <a:xfrm>
          <a:off x="10237333" y="21843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Tahoma"/>
              <a:ea typeface="Tahoma"/>
              <a:cs typeface="Tahoma"/>
            </a:rPr>
            <a:t>Data Integration</a:t>
          </a:r>
        </a:p>
      </dsp:txBody>
      <dsp:txXfrm>
        <a:off x="10237333" y="2184329"/>
        <a:ext cx="1451953" cy="58078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ahoma" panose="020B0604030504040204" pitchFamily="34" charset="0"/>
              </a:defRPr>
            </a:lvl1pPr>
          </a:lstStyle>
          <a:p>
            <a:fld id="{324BE9C7-861C-C045-99EF-02EF34322148}" type="datetimeFigureOut">
              <a:rPr lang="en-US" smtClean="0"/>
              <a:pPr/>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ahoma" panose="020B0604030504040204" pitchFamily="34" charset="0"/>
              </a:defRPr>
            </a:lvl1pPr>
          </a:lstStyle>
          <a:p>
            <a:fld id="{5AE7A38C-5F75-D34C-8EEB-9617AEF57B70}" type="slidenum">
              <a:rPr lang="en-US" smtClean="0"/>
              <a:pPr/>
              <a:t>‹#›</a:t>
            </a:fld>
            <a:endParaRPr lang="en-US"/>
          </a:p>
        </p:txBody>
      </p:sp>
    </p:spTree>
    <p:extLst>
      <p:ext uri="{BB962C8B-B14F-4D97-AF65-F5344CB8AC3E}">
        <p14:creationId xmlns:p14="http://schemas.microsoft.com/office/powerpoint/2010/main" val="320600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ahoma" panose="020B0604030504040204" pitchFamily="34" charset="0"/>
        <a:ea typeface="+mn-ea"/>
        <a:cs typeface="+mn-cs"/>
      </a:defRPr>
    </a:lvl1pPr>
    <a:lvl2pPr marL="457200" algn="l" defTabSz="914400" rtl="0" eaLnBrk="1" latinLnBrk="0" hangingPunct="1">
      <a:defRPr sz="1200" b="0" i="0" kern="1200">
        <a:solidFill>
          <a:schemeClr val="tx1"/>
        </a:solidFill>
        <a:latin typeface="Tahoma" panose="020B0604030504040204" pitchFamily="34" charset="0"/>
        <a:ea typeface="+mn-ea"/>
        <a:cs typeface="+mn-cs"/>
      </a:defRPr>
    </a:lvl2pPr>
    <a:lvl3pPr marL="914400" algn="l" defTabSz="914400" rtl="0" eaLnBrk="1" latinLnBrk="0" hangingPunct="1">
      <a:defRPr sz="1200" b="0" i="0" kern="1200">
        <a:solidFill>
          <a:schemeClr val="tx1"/>
        </a:solidFill>
        <a:latin typeface="Tahoma" panose="020B0604030504040204" pitchFamily="34" charset="0"/>
        <a:ea typeface="+mn-ea"/>
        <a:cs typeface="+mn-cs"/>
      </a:defRPr>
    </a:lvl3pPr>
    <a:lvl4pPr marL="1371600" algn="l" defTabSz="914400" rtl="0" eaLnBrk="1" latinLnBrk="0" hangingPunct="1">
      <a:defRPr sz="1200" b="0" i="0" kern="1200">
        <a:solidFill>
          <a:schemeClr val="tx1"/>
        </a:solidFill>
        <a:latin typeface="Tahoma" panose="020B0604030504040204" pitchFamily="34" charset="0"/>
        <a:ea typeface="+mn-ea"/>
        <a:cs typeface="+mn-cs"/>
      </a:defRPr>
    </a:lvl4pPr>
    <a:lvl5pPr marL="1828800" algn="l" defTabSz="914400" rtl="0" eaLnBrk="1" latinLnBrk="0" hangingPunct="1">
      <a:defRPr sz="1200" b="0" i="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1</a:t>
            </a:fld>
            <a:endParaRPr lang="en-US"/>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think about integrating special population data into your SLDS, whether EI, ECSE, or for some other population, we want you to think about some key questions. If you can answer these questions without a none or a no, then you are already on your way. </a:t>
            </a:r>
          </a:p>
        </p:txBody>
      </p:sp>
      <p:sp>
        <p:nvSpPr>
          <p:cNvPr id="4" name="Slide Number Placeholder 3"/>
          <p:cNvSpPr>
            <a:spLocks noGrp="1"/>
          </p:cNvSpPr>
          <p:nvPr>
            <p:ph type="sldNum" sz="quarter" idx="5"/>
          </p:nvPr>
        </p:nvSpPr>
        <p:spPr/>
        <p:txBody>
          <a:bodyPr/>
          <a:lstStyle/>
          <a:p>
            <a:fld id="{5AE7A38C-5F75-D34C-8EEB-9617AEF57B70}" type="slidenum">
              <a:rPr lang="en-US" smtClean="0"/>
              <a:pPr/>
              <a:t>10</a:t>
            </a:fld>
            <a:endParaRPr lang="en-US"/>
          </a:p>
        </p:txBody>
      </p:sp>
    </p:spTree>
    <p:extLst>
      <p:ext uri="{BB962C8B-B14F-4D97-AF65-F5344CB8AC3E}">
        <p14:creationId xmlns:p14="http://schemas.microsoft.com/office/powerpoint/2010/main" val="35688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11</a:t>
            </a:fld>
            <a:endParaRPr lang="en-US"/>
          </a:p>
        </p:txBody>
      </p:sp>
    </p:spTree>
    <p:extLst>
      <p:ext uri="{BB962C8B-B14F-4D97-AF65-F5344CB8AC3E}">
        <p14:creationId xmlns:p14="http://schemas.microsoft.com/office/powerpoint/2010/main" val="378874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OLPYNJ+CenturyGothic-Bold"/>
              </a:rPr>
              <a:t>How is an ECIDS connected yet distinct from a P-20W+1 statewide longitudinal data system (SLDS)? </a:t>
            </a:r>
            <a:endParaRPr lang="en-US" sz="1800" b="0" i="0" u="none" strike="noStrike" baseline="0">
              <a:solidFill>
                <a:srgbClr val="000000"/>
              </a:solidFill>
              <a:latin typeface="OLPYNJ+CenturyGothic-Bold"/>
            </a:endParaRPr>
          </a:p>
          <a:p>
            <a:r>
              <a:rPr lang="en-US" sz="1800" b="0" i="0" u="none" strike="noStrike" baseline="0">
                <a:solidFill>
                  <a:srgbClr val="000000"/>
                </a:solidFill>
                <a:latin typeface="TFUNAT+Garamond"/>
              </a:rPr>
              <a:t>A statewide longitudinal data system (SLDS) is a data system that integrates unit-level, high-quality student, staff, and program data that are linked across entities and over time, and makes these data accessible through reporting and analysis tools. Some ECIDS data—potentially all in some states, depending upon the purpose—should be included in the state’s P-20W+ SLDS to provide a longitudinal view of children as they progress through their schooling and into the workforce. </a:t>
            </a:r>
          </a:p>
          <a:p>
            <a:r>
              <a:rPr lang="en-US" sz="1800" b="0" i="0" u="none" strike="noStrike" baseline="0">
                <a:solidFill>
                  <a:srgbClr val="000000"/>
                </a:solidFill>
                <a:latin typeface="TFUNAT+Garamond"/>
              </a:rPr>
              <a:t>The primary difference between an ECIDS and a P-20W+ SLDS is the scope—the sectors that are included. An ECIDS brings together data from multiple early childhood programs and agencies. A P-20W+ SLDS brings together data from numerous sectors, one of which is usually early childhood. In turn, an ECIDS is designed to answer questions focused on early childhood and a P-20W+ SLDS is designed to answer questions that span more than one sector. In many states, these systems are being designed simultaneously, and so it is important for states to establish the distinct purpose of each system and to leverage the commonalities and share best practices and lessons learned. 1 P-20W+ refers to data from prekindergarten (early childhood), K12, and postsecondary through post-graduate education, along with workforce and other outcomes data (e.g., public assistance and corrections data). The specific agencies and other organizations that participate in the P-20W+ initiative vary from state to state. </a:t>
            </a:r>
          </a:p>
          <a:p>
            <a:r>
              <a:rPr lang="en-US" sz="1800" b="0" i="0" u="none" strike="noStrike" baseline="0">
                <a:solidFill>
                  <a:srgbClr val="000000"/>
                </a:solidFill>
                <a:latin typeface="TFUNAT+Garamond"/>
              </a:rPr>
              <a:t>From “What is an ECIDS” by the SLDS SST</a:t>
            </a:r>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12</a:t>
            </a:fld>
            <a:endParaRPr lang="en-US"/>
          </a:p>
        </p:txBody>
      </p:sp>
    </p:spTree>
    <p:extLst>
      <p:ext uri="{BB962C8B-B14F-4D97-AF65-F5344CB8AC3E}">
        <p14:creationId xmlns:p14="http://schemas.microsoft.com/office/powerpoint/2010/main" val="265682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(As reported by states through the DaSy State of the States Survey.)</a:t>
            </a:r>
          </a:p>
          <a:p>
            <a:r>
              <a:rPr lang="en-US">
                <a:latin typeface="Calibri"/>
                <a:cs typeface="Calibri"/>
              </a:rPr>
              <a:t>Important to note that the next several slides reflect different data sources between DaSy and SLDS that tell us what the status of ECIDS/integration for C/619 is across the country.</a:t>
            </a:r>
          </a:p>
          <a:p>
            <a:endParaRPr lang="en-US">
              <a:latin typeface="Calibri"/>
              <a:cs typeface="Calibri"/>
            </a:endParaRPr>
          </a:p>
          <a:p>
            <a:r>
              <a:rPr lang="en-US">
                <a:latin typeface="Calibri"/>
                <a:cs typeface="Calibri"/>
              </a:rPr>
              <a:t>Source: DaSy state of the states map from 2021 – specifically looking at integration of Part C and 619 data linked in some way to other K12 general education programs.</a:t>
            </a:r>
          </a:p>
        </p:txBody>
      </p:sp>
      <p:sp>
        <p:nvSpPr>
          <p:cNvPr id="4" name="Slide Number Placeholder 3"/>
          <p:cNvSpPr>
            <a:spLocks noGrp="1"/>
          </p:cNvSpPr>
          <p:nvPr>
            <p:ph type="sldNum" sz="quarter" idx="5"/>
          </p:nvPr>
        </p:nvSpPr>
        <p:spPr/>
        <p:txBody>
          <a:bodyPr/>
          <a:lstStyle/>
          <a:p>
            <a:fld id="{5AE7A38C-5F75-D34C-8EEB-9617AEF57B70}" type="slidenum">
              <a:rPr lang="en-US" smtClean="0"/>
              <a:pPr/>
              <a:t>13</a:t>
            </a:fld>
            <a:endParaRPr lang="en-US"/>
          </a:p>
        </p:txBody>
      </p:sp>
    </p:spTree>
    <p:extLst>
      <p:ext uri="{BB962C8B-B14F-4D97-AF65-F5344CB8AC3E}">
        <p14:creationId xmlns:p14="http://schemas.microsoft.com/office/powerpoint/2010/main" val="281696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14</a:t>
            </a:fld>
            <a:endParaRPr lang="en-US"/>
          </a:p>
        </p:txBody>
      </p:sp>
    </p:spTree>
    <p:extLst>
      <p:ext uri="{BB962C8B-B14F-4D97-AF65-F5344CB8AC3E}">
        <p14:creationId xmlns:p14="http://schemas.microsoft.com/office/powerpoint/2010/main" val="25460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15</a:t>
            </a:fld>
            <a:endParaRPr lang="en-US"/>
          </a:p>
        </p:txBody>
      </p:sp>
    </p:spTree>
    <p:extLst>
      <p:ext uri="{BB962C8B-B14F-4D97-AF65-F5344CB8AC3E}">
        <p14:creationId xmlns:p14="http://schemas.microsoft.com/office/powerpoint/2010/main" val="211861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an ECIDS, it is possible to look at the breadth of data for comparison and use, including health and human services data. This can increase the analytical capacity of the whole dataset. </a:t>
            </a:r>
          </a:p>
        </p:txBody>
      </p:sp>
      <p:sp>
        <p:nvSpPr>
          <p:cNvPr id="4" name="Slide Number Placeholder 3"/>
          <p:cNvSpPr>
            <a:spLocks noGrp="1"/>
          </p:cNvSpPr>
          <p:nvPr>
            <p:ph type="sldNum" sz="quarter" idx="5"/>
          </p:nvPr>
        </p:nvSpPr>
        <p:spPr/>
        <p:txBody>
          <a:bodyPr/>
          <a:lstStyle/>
          <a:p>
            <a:fld id="{5AE7A38C-5F75-D34C-8EEB-9617AEF57B70}" type="slidenum">
              <a:rPr lang="en-US" smtClean="0"/>
              <a:t>16</a:t>
            </a:fld>
            <a:endParaRPr lang="en-US"/>
          </a:p>
        </p:txBody>
      </p:sp>
    </p:spTree>
    <p:extLst>
      <p:ext uri="{BB962C8B-B14F-4D97-AF65-F5344CB8AC3E}">
        <p14:creationId xmlns:p14="http://schemas.microsoft.com/office/powerpoint/2010/main" val="3753227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17</a:t>
            </a:fld>
            <a:endParaRPr lang="en-US"/>
          </a:p>
        </p:txBody>
      </p:sp>
    </p:spTree>
    <p:extLst>
      <p:ext uri="{BB962C8B-B14F-4D97-AF65-F5344CB8AC3E}">
        <p14:creationId xmlns:p14="http://schemas.microsoft.com/office/powerpoint/2010/main" val="55632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18</a:t>
            </a:fld>
            <a:endParaRPr lang="en-US"/>
          </a:p>
        </p:txBody>
      </p:sp>
    </p:spTree>
    <p:extLst>
      <p:ext uri="{BB962C8B-B14F-4D97-AF65-F5344CB8AC3E}">
        <p14:creationId xmlns:p14="http://schemas.microsoft.com/office/powerpoint/2010/main" val="309348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19</a:t>
            </a:fld>
            <a:endParaRPr lang="en-US"/>
          </a:p>
        </p:txBody>
      </p:sp>
    </p:spTree>
    <p:extLst>
      <p:ext uri="{BB962C8B-B14F-4D97-AF65-F5344CB8AC3E}">
        <p14:creationId xmlns:p14="http://schemas.microsoft.com/office/powerpoint/2010/main" val="263684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2</a:t>
            </a:fld>
            <a:endParaRPr lang="en-US"/>
          </a:p>
        </p:txBody>
      </p:sp>
    </p:spTree>
    <p:extLst>
      <p:ext uri="{BB962C8B-B14F-4D97-AF65-F5344CB8AC3E}">
        <p14:creationId xmlns:p14="http://schemas.microsoft.com/office/powerpoint/2010/main" val="4139571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20</a:t>
            </a:fld>
            <a:endParaRPr lang="en-US"/>
          </a:p>
        </p:txBody>
      </p:sp>
    </p:spTree>
    <p:extLst>
      <p:ext uri="{BB962C8B-B14F-4D97-AF65-F5344CB8AC3E}">
        <p14:creationId xmlns:p14="http://schemas.microsoft.com/office/powerpoint/2010/main" val="339583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Basic needs not being met, so the specific challenges of incorporating special populations are even harder when facing these basic needs. </a:t>
            </a:r>
          </a:p>
        </p:txBody>
      </p:sp>
      <p:sp>
        <p:nvSpPr>
          <p:cNvPr id="4" name="Slide Number Placeholder 3"/>
          <p:cNvSpPr>
            <a:spLocks noGrp="1"/>
          </p:cNvSpPr>
          <p:nvPr>
            <p:ph type="sldNum" sz="quarter" idx="5"/>
          </p:nvPr>
        </p:nvSpPr>
        <p:spPr/>
        <p:txBody>
          <a:bodyPr/>
          <a:lstStyle/>
          <a:p>
            <a:fld id="{5AE7A38C-5F75-D34C-8EEB-9617AEF57B70}" type="slidenum">
              <a:rPr lang="en-US" smtClean="0"/>
              <a:pPr/>
              <a:t>21</a:t>
            </a:fld>
            <a:endParaRPr lang="en-US"/>
          </a:p>
        </p:txBody>
      </p:sp>
    </p:spTree>
    <p:extLst>
      <p:ext uri="{BB962C8B-B14F-4D97-AF65-F5344CB8AC3E}">
        <p14:creationId xmlns:p14="http://schemas.microsoft.com/office/powerpoint/2010/main" val="1490440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22</a:t>
            </a:fld>
            <a:endParaRPr lang="en-US"/>
          </a:p>
        </p:txBody>
      </p:sp>
    </p:spTree>
    <p:extLst>
      <p:ext uri="{BB962C8B-B14F-4D97-AF65-F5344CB8AC3E}">
        <p14:creationId xmlns:p14="http://schemas.microsoft.com/office/powerpoint/2010/main" val="2185263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1CACF6-B856-4B25-820C-FBC2E94D9BBA}" type="slidenum">
              <a:rPr lang="en-US" smtClean="0"/>
              <a:t>23</a:t>
            </a:fld>
            <a:endParaRPr lang="en-US"/>
          </a:p>
        </p:txBody>
      </p:sp>
    </p:spTree>
    <p:extLst>
      <p:ext uri="{BB962C8B-B14F-4D97-AF65-F5344CB8AC3E}">
        <p14:creationId xmlns:p14="http://schemas.microsoft.com/office/powerpoint/2010/main" val="1115553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24</a:t>
            </a:fld>
            <a:endParaRPr lang="en-US"/>
          </a:p>
        </p:txBody>
      </p:sp>
    </p:spTree>
    <p:extLst>
      <p:ext uri="{BB962C8B-B14F-4D97-AF65-F5344CB8AC3E}">
        <p14:creationId xmlns:p14="http://schemas.microsoft.com/office/powerpoint/2010/main" val="136950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25</a:t>
            </a:fld>
            <a:endParaRPr lang="en-US"/>
          </a:p>
        </p:txBody>
      </p:sp>
    </p:spTree>
    <p:extLst>
      <p:ext uri="{BB962C8B-B14F-4D97-AF65-F5344CB8AC3E}">
        <p14:creationId xmlns:p14="http://schemas.microsoft.com/office/powerpoint/2010/main" val="3761380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26</a:t>
            </a:fld>
            <a:endParaRPr lang="en-US"/>
          </a:p>
        </p:txBody>
      </p:sp>
    </p:spTree>
    <p:extLst>
      <p:ext uri="{BB962C8B-B14F-4D97-AF65-F5344CB8AC3E}">
        <p14:creationId xmlns:p14="http://schemas.microsoft.com/office/powerpoint/2010/main" val="255633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3</a:t>
            </a:fld>
            <a:endParaRPr lang="en-US"/>
          </a:p>
        </p:txBody>
      </p:sp>
    </p:spTree>
    <p:extLst>
      <p:ext uri="{BB962C8B-B14F-4D97-AF65-F5344CB8AC3E}">
        <p14:creationId xmlns:p14="http://schemas.microsoft.com/office/powerpoint/2010/main" val="148587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4</a:t>
            </a:fld>
            <a:endParaRPr lang="en-US"/>
          </a:p>
        </p:txBody>
      </p:sp>
    </p:spTree>
    <p:extLst>
      <p:ext uri="{BB962C8B-B14F-4D97-AF65-F5344CB8AC3E}">
        <p14:creationId xmlns:p14="http://schemas.microsoft.com/office/powerpoint/2010/main" val="264879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5</a:t>
            </a:fld>
            <a:endParaRPr lang="en-US"/>
          </a:p>
        </p:txBody>
      </p:sp>
    </p:spTree>
    <p:extLst>
      <p:ext uri="{BB962C8B-B14F-4D97-AF65-F5344CB8AC3E}">
        <p14:creationId xmlns:p14="http://schemas.microsoft.com/office/powerpoint/2010/main" val="274939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6</a:t>
            </a:fld>
            <a:endParaRPr lang="en-US"/>
          </a:p>
        </p:txBody>
      </p:sp>
    </p:spTree>
    <p:extLst>
      <p:ext uri="{BB962C8B-B14F-4D97-AF65-F5344CB8AC3E}">
        <p14:creationId xmlns:p14="http://schemas.microsoft.com/office/powerpoint/2010/main" val="409810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7</a:t>
            </a:fld>
            <a:endParaRPr lang="en-US"/>
          </a:p>
        </p:txBody>
      </p:sp>
    </p:spTree>
    <p:extLst>
      <p:ext uri="{BB962C8B-B14F-4D97-AF65-F5344CB8AC3E}">
        <p14:creationId xmlns:p14="http://schemas.microsoft.com/office/powerpoint/2010/main" val="140579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8</a:t>
            </a:fld>
            <a:endParaRPr lang="en-US"/>
          </a:p>
        </p:txBody>
      </p:sp>
    </p:spTree>
    <p:extLst>
      <p:ext uri="{BB962C8B-B14F-4D97-AF65-F5344CB8AC3E}">
        <p14:creationId xmlns:p14="http://schemas.microsoft.com/office/powerpoint/2010/main" val="308816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9</a:t>
            </a:fld>
            <a:endParaRPr lang="en-US"/>
          </a:p>
        </p:txBody>
      </p:sp>
    </p:spTree>
    <p:extLst>
      <p:ext uri="{BB962C8B-B14F-4D97-AF65-F5344CB8AC3E}">
        <p14:creationId xmlns:p14="http://schemas.microsoft.com/office/powerpoint/2010/main" val="633168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5" name="Picture 4">
            <a:extLst>
              <a:ext uri="{FF2B5EF4-FFF2-40B4-BE49-F238E27FC236}">
                <a16:creationId xmlns:a16="http://schemas.microsoft.com/office/drawing/2014/main" id="{1B1CD960-30A5-2F8E-34A9-B2333BAC5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pic>
        <p:nvPicPr>
          <p:cNvPr id="6" name="Picture 2">
            <a:extLst>
              <a:ext uri="{FF2B5EF4-FFF2-40B4-BE49-F238E27FC236}">
                <a16:creationId xmlns:a16="http://schemas.microsoft.com/office/drawing/2014/main" id="{BCB80861-C135-203D-1427-8A38F00F50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Tree>
    <p:extLst>
      <p:ext uri="{BB962C8B-B14F-4D97-AF65-F5344CB8AC3E}">
        <p14:creationId xmlns:p14="http://schemas.microsoft.com/office/powerpoint/2010/main" val="37825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5" name="Picture 2">
            <a:extLst>
              <a:ext uri="{FF2B5EF4-FFF2-40B4-BE49-F238E27FC236}">
                <a16:creationId xmlns:a16="http://schemas.microsoft.com/office/drawing/2014/main" id="{25FBB042-FA64-7455-3C53-A5996662B0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93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1862983"/>
            <a:ext cx="6172200" cy="39980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1870921"/>
            <a:ext cx="3932237" cy="3998067"/>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DE77CF9C-0034-E3E5-9581-53CE326D95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35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1837349"/>
            <a:ext cx="3932237" cy="403322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1837349"/>
            <a:ext cx="6172200" cy="40332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ACEC4B02-AFD2-E883-69ED-1D2547F3E6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052636"/>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9E713E74-84F6-9862-6288-B261A6F0E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4"/>
            <a:ext cx="10515600" cy="3934776"/>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A1448ED-F6B2-6B11-CA11-B9962CF0EB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pic>
        <p:nvPicPr>
          <p:cNvPr id="5" name="Picture 2">
            <a:extLst>
              <a:ext uri="{FF2B5EF4-FFF2-40B4-BE49-F238E27FC236}">
                <a16:creationId xmlns:a16="http://schemas.microsoft.com/office/drawing/2014/main" id="{BB21DCF9-E6CB-7DA8-79A1-32F275C1F5F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052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052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3" name="Straight Connector 12">
            <a:extLst>
              <a:ext uri="{FF2B5EF4-FFF2-40B4-BE49-F238E27FC236}">
                <a16:creationId xmlns:a16="http://schemas.microsoft.com/office/drawing/2014/main" id="{78047698-6C71-504E-B128-C955D3CD0548}"/>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AD1E8D05-75D7-76D6-F856-90B032FD14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28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820254"/>
            <a:ext cx="5157787" cy="684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373186"/>
          </a:xfrm>
        </p:spPr>
        <p:txBody>
          <a:bodyPr/>
          <a:lstStyle>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820254"/>
            <a:ext cx="5183188" cy="684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373186"/>
          </a:xfrm>
        </p:spPr>
        <p:txBody>
          <a:bodyPr/>
          <a:lstStyle>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5" name="Straight Connector 14">
            <a:extLst>
              <a:ext uri="{FF2B5EF4-FFF2-40B4-BE49-F238E27FC236}">
                <a16:creationId xmlns:a16="http://schemas.microsoft.com/office/drawing/2014/main" id="{8C152C72-737B-9845-A90F-33403C1189C1}"/>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0693584D-85C7-F60F-652B-0F43DC3CC5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97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77E28C-2876-E723-18A8-83B7747DC23E}"/>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393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393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93AB349-A208-D84C-977E-4450BB3210E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3B011413-5863-DA29-6529-19899C534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50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D5B303-8E2D-B4AE-5B76-060B8D85F9A5}"/>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808319"/>
            <a:ext cx="5157787" cy="6967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255325"/>
          </a:xfrm>
        </p:spPr>
        <p:txBody>
          <a:bodyPr/>
          <a:lstStyle>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808319"/>
            <a:ext cx="5183188" cy="6967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255325"/>
          </a:xfrm>
        </p:spPr>
        <p:txBody>
          <a:bodyPr/>
          <a:lstStyle>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F9CCE5B2-370E-2E40-A8BF-CC7EE8904C9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7D55C817-4F60-C2C5-9E1A-C73FD61061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940" y="5878261"/>
            <a:ext cx="1192124" cy="8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8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8/30/2023</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61" r:id="rId3"/>
    <p:sldLayoutId id="2147483660" r:id="rId4"/>
    <p:sldLayoutId id="2147483670" r:id="rId5"/>
    <p:sldLayoutId id="2147483671" r:id="rId6"/>
    <p:sldLayoutId id="2147483665" r:id="rId7"/>
    <p:sldLayoutId id="2147483666" r:id="rId8"/>
    <p:sldLayoutId id="2147483672" r:id="rId9"/>
    <p:sldLayoutId id="2147483664" r:id="rId10"/>
    <p:sldLayoutId id="2147483673" r:id="rId11"/>
    <p:sldLayoutId id="2147483674" r:id="rId12"/>
    <p:sldLayoutId id="2147483663" r:id="rId13"/>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dasycenter.org/" TargetMode="External"/><Relationship Id="rId7"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hyperlink" Target="https://slds.ed.gov/#progra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asycenter.org/resources/critical-ques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lstStyle/>
          <a:p>
            <a:r>
              <a:rPr lang="en-US">
                <a:latin typeface="Tahoma"/>
                <a:ea typeface="Tahoma"/>
                <a:cs typeface="Tahoma"/>
              </a:rPr>
              <a:t>Expanding your SLDS to Include Special Populations</a:t>
            </a:r>
            <a:endParaRPr lang="en-US"/>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vert="horz" lIns="91440" tIns="45720" rIns="91440" bIns="45720" rtlCol="0" anchor="t">
            <a:normAutofit fontScale="92500" lnSpcReduction="10000"/>
          </a:bodyPr>
          <a:lstStyle/>
          <a:p>
            <a:r>
              <a:rPr lang="en-US">
                <a:latin typeface="Tahoma"/>
                <a:ea typeface="Tahoma"/>
                <a:cs typeface="Tahoma"/>
              </a:rPr>
              <a:t>Ginger Elliott-Teague - DaSy</a:t>
            </a:r>
          </a:p>
          <a:p>
            <a:r>
              <a:rPr lang="en-US">
                <a:latin typeface="Tahoma"/>
                <a:ea typeface="Tahoma"/>
                <a:cs typeface="Tahoma"/>
              </a:rPr>
              <a:t>Erik Friend - Oklahoma</a:t>
            </a:r>
          </a:p>
          <a:p>
            <a:r>
              <a:rPr lang="en-US">
                <a:latin typeface="Tahoma"/>
                <a:ea typeface="Tahoma"/>
                <a:cs typeface="Tahoma"/>
              </a:rPr>
              <a:t>Kathi Gillaspy – SLDS </a:t>
            </a:r>
            <a:endParaRPr lang="en-US"/>
          </a:p>
          <a:p>
            <a:r>
              <a:rPr lang="en-US"/>
              <a:t>Leah Piatt - DaSy</a:t>
            </a:r>
          </a:p>
        </p:txBody>
      </p:sp>
      <p:sp>
        <p:nvSpPr>
          <p:cNvPr id="6" name="Subtitle 2">
            <a:extLst>
              <a:ext uri="{FF2B5EF4-FFF2-40B4-BE49-F238E27FC236}">
                <a16:creationId xmlns:a16="http://schemas.microsoft.com/office/drawing/2014/main" id="{DDD9773E-4D7A-6B40-93BB-006355B9B13C}"/>
              </a:ext>
            </a:extLst>
          </p:cNvPr>
          <p:cNvSpPr txBox="1">
            <a:spLocks/>
          </p:cNvSpPr>
          <p:nvPr/>
        </p:nvSpPr>
        <p:spPr>
          <a:xfrm>
            <a:off x="6286500" y="5068423"/>
            <a:ext cx="5500688" cy="74453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a:solidFill>
                  <a:srgbClr val="154578"/>
                </a:solidFill>
                <a:latin typeface="Tahoma"/>
                <a:ea typeface="Tahoma"/>
                <a:cs typeface="Tahoma"/>
              </a:rPr>
              <a:t>NCES STATS-DC</a:t>
            </a:r>
            <a:endParaRPr lang="en-US"/>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886450"/>
            <a:ext cx="5500688" cy="744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rgbClr val="154578"/>
                </a:solidFill>
                <a:latin typeface="Tahoma"/>
                <a:ea typeface="Tahoma"/>
                <a:cs typeface="Tahoma"/>
              </a:rPr>
              <a:t>Bethesda, MD</a:t>
            </a:r>
            <a:endParaRPr lang="en-US" sz="2000">
              <a:solidFill>
                <a:srgbClr val="154578"/>
              </a:solidFill>
            </a:endParaRPr>
          </a:p>
          <a:p>
            <a:r>
              <a:rPr lang="en-US" sz="2000">
                <a:solidFill>
                  <a:srgbClr val="154578"/>
                </a:solidFill>
                <a:latin typeface="Tahoma"/>
                <a:ea typeface="Tahoma"/>
                <a:cs typeface="Tahoma"/>
              </a:rPr>
              <a:t>August 9-11, 2023</a:t>
            </a:r>
            <a:endParaRPr lang="en-US" sz="2000">
              <a:solidFill>
                <a:srgbClr val="154578"/>
              </a:solidFill>
            </a:endParaRPr>
          </a:p>
        </p:txBody>
      </p:sp>
      <p:pic>
        <p:nvPicPr>
          <p:cNvPr id="4" name="Picture 3" descr="Oklahoma Department of Education Logo">
            <a:extLst>
              <a:ext uri="{FF2B5EF4-FFF2-40B4-BE49-F238E27FC236}">
                <a16:creationId xmlns:a16="http://schemas.microsoft.com/office/drawing/2014/main" id="{7D02B766-B16F-1833-CB59-27A2570C63E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4045" y="5127854"/>
            <a:ext cx="1949572" cy="692509"/>
          </a:xfrm>
          <a:prstGeom prst="rect">
            <a:avLst/>
          </a:prstGeom>
        </p:spPr>
      </p:pic>
      <p:pic>
        <p:nvPicPr>
          <p:cNvPr id="14" name="Picture 13" descr="&quot; &quot;&#10;">
            <a:extLst>
              <a:ext uri="{FF2B5EF4-FFF2-40B4-BE49-F238E27FC236}">
                <a16:creationId xmlns:a16="http://schemas.microsoft.com/office/drawing/2014/main" id="{CD11E601-3F7B-4343-8069-8F7DBEB137C9}"/>
              </a:ext>
            </a:extLst>
          </p:cNvPr>
          <p:cNvPicPr>
            <a:picLocks noChangeAspect="1"/>
          </p:cNvPicPr>
          <p:nvPr/>
        </p:nvPicPr>
        <p:blipFill rotWithShape="1">
          <a:blip r:embed="rId4"/>
          <a:srcRect l="84" r="-84" b="13818"/>
          <a:stretch/>
        </p:blipFill>
        <p:spPr>
          <a:xfrm>
            <a:off x="6096000" y="0"/>
            <a:ext cx="6101148" cy="492529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8D14-AE3D-3366-8EBC-C5A6E9FD582E}"/>
              </a:ext>
            </a:extLst>
          </p:cNvPr>
          <p:cNvSpPr>
            <a:spLocks noGrp="1"/>
          </p:cNvSpPr>
          <p:nvPr>
            <p:ph type="title"/>
          </p:nvPr>
        </p:nvSpPr>
        <p:spPr/>
        <p:txBody>
          <a:bodyPr/>
          <a:lstStyle/>
          <a:p>
            <a:r>
              <a:rPr lang="en-US"/>
              <a:t>Initial Setup Questions</a:t>
            </a:r>
          </a:p>
        </p:txBody>
      </p:sp>
      <p:sp>
        <p:nvSpPr>
          <p:cNvPr id="3" name="Content Placeholder 2">
            <a:extLst>
              <a:ext uri="{FF2B5EF4-FFF2-40B4-BE49-F238E27FC236}">
                <a16:creationId xmlns:a16="http://schemas.microsoft.com/office/drawing/2014/main" id="{C2FCC8C4-25FC-0A7F-437A-663DC30E81B9}"/>
              </a:ext>
            </a:extLst>
          </p:cNvPr>
          <p:cNvSpPr>
            <a:spLocks noGrp="1"/>
          </p:cNvSpPr>
          <p:nvPr>
            <p:ph idx="1"/>
          </p:nvPr>
        </p:nvSpPr>
        <p:spPr/>
        <p:txBody>
          <a:bodyPr/>
          <a:lstStyle/>
          <a:p>
            <a:r>
              <a:rPr lang="en-US"/>
              <a:t>What special population data systems does your state maintain?</a:t>
            </a:r>
          </a:p>
          <a:p>
            <a:pPr lvl="1"/>
            <a:r>
              <a:rPr lang="en-US"/>
              <a:t>Where are they housed?</a:t>
            </a:r>
          </a:p>
          <a:p>
            <a:pPr lvl="1"/>
            <a:r>
              <a:rPr lang="en-US"/>
              <a:t>Does an SLDS or ECIDS already exist?</a:t>
            </a:r>
          </a:p>
          <a:p>
            <a:r>
              <a:rPr lang="en-US">
                <a:latin typeface="Tahoma"/>
                <a:ea typeface="Tahoma"/>
                <a:cs typeface="Tahoma"/>
              </a:rPr>
              <a:t>What is the level of data collection within the systems?</a:t>
            </a:r>
          </a:p>
          <a:p>
            <a:r>
              <a:rPr lang="en-US"/>
              <a:t>Can the unique identifiers be matched across systems?</a:t>
            </a:r>
          </a:p>
          <a:p>
            <a:r>
              <a:rPr lang="en-US"/>
              <a:t>Are any data already shared or linked?</a:t>
            </a:r>
          </a:p>
          <a:p>
            <a:r>
              <a:rPr lang="en-US"/>
              <a:t>Will DSAs be required to share data across systems and are any in place?</a:t>
            </a:r>
          </a:p>
        </p:txBody>
      </p:sp>
    </p:spTree>
    <p:extLst>
      <p:ext uri="{BB962C8B-B14F-4D97-AF65-F5344CB8AC3E}">
        <p14:creationId xmlns:p14="http://schemas.microsoft.com/office/powerpoint/2010/main" val="291708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65089-C1A8-E672-59CF-617DF04A1EC6}"/>
              </a:ext>
            </a:extLst>
          </p:cNvPr>
          <p:cNvSpPr>
            <a:spLocks noGrp="1"/>
          </p:cNvSpPr>
          <p:nvPr>
            <p:ph type="ctrTitle"/>
          </p:nvPr>
        </p:nvSpPr>
        <p:spPr>
          <a:xfrm>
            <a:off x="485774" y="1156771"/>
            <a:ext cx="7803983" cy="3255962"/>
          </a:xfrm>
        </p:spPr>
        <p:txBody>
          <a:bodyPr/>
          <a:lstStyle/>
          <a:p>
            <a:r>
              <a:rPr lang="en-US">
                <a:latin typeface="Tahoma"/>
                <a:ea typeface="Tahoma"/>
                <a:cs typeface="Tahoma"/>
              </a:rPr>
              <a:t>National Context for Integrated Data</a:t>
            </a:r>
            <a:endParaRPr lang="en-US"/>
          </a:p>
        </p:txBody>
      </p:sp>
    </p:spTree>
    <p:extLst>
      <p:ext uri="{BB962C8B-B14F-4D97-AF65-F5344CB8AC3E}">
        <p14:creationId xmlns:p14="http://schemas.microsoft.com/office/powerpoint/2010/main" val="236790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7D3C-9E05-1BB4-B1EF-0CE74A1E05BD}"/>
              </a:ext>
            </a:extLst>
          </p:cNvPr>
          <p:cNvSpPr>
            <a:spLocks noGrp="1"/>
          </p:cNvSpPr>
          <p:nvPr>
            <p:ph type="title"/>
          </p:nvPr>
        </p:nvSpPr>
        <p:spPr/>
        <p:txBody>
          <a:bodyPr/>
          <a:lstStyle/>
          <a:p>
            <a:r>
              <a:rPr lang="en-US">
                <a:latin typeface="Tahoma"/>
                <a:ea typeface="Tahoma"/>
                <a:cs typeface="Tahoma"/>
              </a:rPr>
              <a:t>EI &amp; ECSE Data within an SLDS (P20W+)</a:t>
            </a:r>
            <a:endParaRPr lang="en-US"/>
          </a:p>
        </p:txBody>
      </p:sp>
      <p:sp>
        <p:nvSpPr>
          <p:cNvPr id="3" name="Content Placeholder 2">
            <a:extLst>
              <a:ext uri="{FF2B5EF4-FFF2-40B4-BE49-F238E27FC236}">
                <a16:creationId xmlns:a16="http://schemas.microsoft.com/office/drawing/2014/main" id="{7A165CBF-185B-CB4B-2ED2-1C784301A47F}"/>
              </a:ext>
            </a:extLst>
          </p:cNvPr>
          <p:cNvSpPr>
            <a:spLocks noGrp="1"/>
          </p:cNvSpPr>
          <p:nvPr>
            <p:ph idx="1"/>
          </p:nvPr>
        </p:nvSpPr>
        <p:spPr/>
        <p:txBody>
          <a:bodyPr vert="horz" lIns="91440" tIns="45720" rIns="91440" bIns="45720" rtlCol="0" anchor="t">
            <a:normAutofit fontScale="92500" lnSpcReduction="10000"/>
          </a:bodyPr>
          <a:lstStyle/>
          <a:p>
            <a:r>
              <a:rPr lang="en-US" sz="2800">
                <a:latin typeface="Tahoma"/>
                <a:ea typeface="Tahoma"/>
                <a:cs typeface="Tahoma"/>
              </a:rPr>
              <a:t>Potential data for integration:</a:t>
            </a:r>
          </a:p>
          <a:p>
            <a:pPr lvl="1">
              <a:buFont typeface="System Font Regular" panose="020B0604020202020204" pitchFamily="34" charset="0"/>
              <a:buChar char="‒"/>
            </a:pPr>
            <a:r>
              <a:rPr lang="en-US" sz="2800">
                <a:latin typeface="Tahoma"/>
                <a:ea typeface="Tahoma"/>
                <a:cs typeface="Tahoma"/>
              </a:rPr>
              <a:t>Disability status &amp; category</a:t>
            </a:r>
          </a:p>
          <a:p>
            <a:pPr lvl="1">
              <a:buFont typeface="System Font Regular" panose="020B0604020202020204" pitchFamily="34" charset="0"/>
              <a:buChar char="‒"/>
            </a:pPr>
            <a:r>
              <a:rPr lang="en-US" sz="2800">
                <a:latin typeface="Tahoma"/>
                <a:ea typeface="Tahoma"/>
                <a:cs typeface="Tahoma"/>
              </a:rPr>
              <a:t>Services received over time (incl. program eligibility)</a:t>
            </a:r>
          </a:p>
          <a:p>
            <a:pPr lvl="1">
              <a:buFont typeface="System Font Regular" panose="020B0604020202020204" pitchFamily="34" charset="0"/>
              <a:buChar char="‒"/>
            </a:pPr>
            <a:r>
              <a:rPr lang="en-US" sz="2800">
                <a:latin typeface="Tahoma"/>
                <a:ea typeface="Tahoma"/>
                <a:cs typeface="Tahoma"/>
              </a:rPr>
              <a:t>Outcomes from kindergarten through grade 3 and beyond</a:t>
            </a:r>
          </a:p>
          <a:p>
            <a:pPr lvl="1">
              <a:buFont typeface="System Font Regular" panose="020B0604020202020204" pitchFamily="34" charset="0"/>
              <a:buChar char="‒"/>
            </a:pPr>
            <a:r>
              <a:rPr lang="en-US" sz="2800" err="1">
                <a:latin typeface="Tahoma"/>
                <a:ea typeface="Tahoma"/>
                <a:cs typeface="Tahoma"/>
              </a:rPr>
              <a:t>Intersectionalities</a:t>
            </a:r>
            <a:r>
              <a:rPr lang="en-US" sz="2800">
                <a:latin typeface="Tahoma"/>
                <a:ea typeface="Tahoma"/>
                <a:cs typeface="Tahoma"/>
              </a:rPr>
              <a:t>:</a:t>
            </a:r>
            <a:endParaRPr lang="en-US"/>
          </a:p>
          <a:p>
            <a:pPr lvl="2">
              <a:buFont typeface="Courier New" panose="020B0604020202020204" pitchFamily="34" charset="0"/>
              <a:buChar char="o"/>
            </a:pPr>
            <a:r>
              <a:rPr lang="en-US" sz="2800">
                <a:latin typeface="Tahoma"/>
                <a:ea typeface="Tahoma"/>
                <a:cs typeface="Tahoma"/>
              </a:rPr>
              <a:t>Poverty</a:t>
            </a:r>
          </a:p>
          <a:p>
            <a:pPr lvl="2">
              <a:buFont typeface="Courier New" panose="020B0604020202020204" pitchFamily="34" charset="0"/>
              <a:buChar char="o"/>
            </a:pPr>
            <a:r>
              <a:rPr lang="en-US" sz="2800">
                <a:latin typeface="Tahoma"/>
                <a:ea typeface="Tahoma"/>
                <a:cs typeface="Tahoma"/>
              </a:rPr>
              <a:t>Child welfare</a:t>
            </a:r>
          </a:p>
          <a:p>
            <a:pPr lvl="2">
              <a:buFont typeface="Courier New" panose="020B0604020202020204" pitchFamily="34" charset="0"/>
              <a:buChar char="o"/>
            </a:pPr>
            <a:r>
              <a:rPr lang="en-US" sz="2800">
                <a:latin typeface="Tahoma"/>
                <a:ea typeface="Tahoma"/>
                <a:cs typeface="Tahoma"/>
              </a:rPr>
              <a:t>Race and ethnicity</a:t>
            </a:r>
          </a:p>
          <a:p>
            <a:pPr lvl="2">
              <a:buFont typeface="Courier New" panose="020B0604020202020204" pitchFamily="34" charset="0"/>
              <a:buChar char="o"/>
            </a:pPr>
            <a:r>
              <a:rPr lang="en-US" sz="2800">
                <a:latin typeface="Tahoma"/>
                <a:ea typeface="Tahoma"/>
                <a:cs typeface="Tahoma"/>
              </a:rPr>
              <a:t>Attendance</a:t>
            </a:r>
            <a:endParaRPr lang="en-US" sz="2800"/>
          </a:p>
        </p:txBody>
      </p:sp>
    </p:spTree>
    <p:extLst>
      <p:ext uri="{BB962C8B-B14F-4D97-AF65-F5344CB8AC3E}">
        <p14:creationId xmlns:p14="http://schemas.microsoft.com/office/powerpoint/2010/main" val="103829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48F447-EDDA-D340-950D-55F49A76F4FB}"/>
              </a:ext>
            </a:extLst>
          </p:cNvPr>
          <p:cNvSpPr>
            <a:spLocks noGrp="1"/>
          </p:cNvSpPr>
          <p:nvPr>
            <p:ph type="title" idx="4294967295"/>
          </p:nvPr>
        </p:nvSpPr>
        <p:spPr>
          <a:xfrm>
            <a:off x="1" y="2026070"/>
            <a:ext cx="2328530" cy="2805859"/>
          </a:xfrm>
        </p:spPr>
        <p:txBody>
          <a:bodyPr>
            <a:normAutofit fontScale="90000"/>
          </a:bodyPr>
          <a:lstStyle/>
          <a:p>
            <a:r>
              <a:rPr lang="en-US" sz="3600">
                <a:solidFill>
                  <a:schemeClr val="bg1"/>
                </a:solidFill>
                <a:latin typeface="Tahoma"/>
                <a:ea typeface="Tahoma"/>
                <a:cs typeface="Tahoma"/>
              </a:rPr>
              <a:t>EI/ECSE Data Linked to K-12 Data </a:t>
            </a:r>
            <a:br>
              <a:rPr lang="en-US" sz="3600">
                <a:solidFill>
                  <a:schemeClr val="bg1"/>
                </a:solidFill>
                <a:latin typeface="Tahoma"/>
                <a:ea typeface="Tahoma"/>
                <a:cs typeface="Tahoma"/>
              </a:rPr>
            </a:br>
            <a:r>
              <a:rPr lang="en-US" sz="3600">
                <a:solidFill>
                  <a:schemeClr val="bg1"/>
                </a:solidFill>
                <a:latin typeface="Tahoma"/>
                <a:ea typeface="Tahoma"/>
                <a:cs typeface="Tahoma"/>
              </a:rPr>
              <a:t>(SLDS) in 2021</a:t>
            </a:r>
          </a:p>
        </p:txBody>
      </p:sp>
      <p:pic>
        <p:nvPicPr>
          <p:cNvPr id="7" name="Content Placeholder 6" descr="Map of State of the States data showing which states have EI and/or ECSE data linked to K-12. Nine states have both, one has only Part C linked, 26 states and territories have B-619 linked, and seven have neither. The remainder were incomplete responses.">
            <a:extLst>
              <a:ext uri="{FF2B5EF4-FFF2-40B4-BE49-F238E27FC236}">
                <a16:creationId xmlns:a16="http://schemas.microsoft.com/office/drawing/2014/main" id="{D344D42B-3A9B-654E-C04B-C6F13D959BBC}"/>
              </a:ext>
            </a:extLst>
          </p:cNvPr>
          <p:cNvPicPr>
            <a:picLocks noGrp="1" noChangeAspect="1"/>
          </p:cNvPicPr>
          <p:nvPr>
            <p:ph idx="4294967295"/>
          </p:nvPr>
        </p:nvPicPr>
        <p:blipFill>
          <a:blip r:embed="rId3"/>
          <a:stretch>
            <a:fillRect/>
          </a:stretch>
        </p:blipFill>
        <p:spPr>
          <a:xfrm>
            <a:off x="2243162" y="124339"/>
            <a:ext cx="9823328" cy="6609322"/>
          </a:xfrm>
        </p:spPr>
      </p:pic>
      <p:sp>
        <p:nvSpPr>
          <p:cNvPr id="8" name="TextBox 7">
            <a:extLst>
              <a:ext uri="{FF2B5EF4-FFF2-40B4-BE49-F238E27FC236}">
                <a16:creationId xmlns:a16="http://schemas.microsoft.com/office/drawing/2014/main" id="{42425ABB-32A0-F668-E585-8B6392AEFCD7}"/>
              </a:ext>
            </a:extLst>
          </p:cNvPr>
          <p:cNvSpPr txBox="1"/>
          <p:nvPr/>
        </p:nvSpPr>
        <p:spPr>
          <a:xfrm>
            <a:off x="5898465" y="6500581"/>
            <a:ext cx="6300956" cy="276999"/>
          </a:xfrm>
          <a:prstGeom prst="rect">
            <a:avLst/>
          </a:prstGeom>
          <a:noFill/>
        </p:spPr>
        <p:txBody>
          <a:bodyPr wrap="none" rtlCol="0">
            <a:spAutoFit/>
          </a:bodyPr>
          <a:lstStyle/>
          <a:p>
            <a:r>
              <a:rPr lang="en-US" sz="1200"/>
              <a:t>https://dasycenter.org/state-of-the-states-2021/child-data-linked-to-k-12-general-education-data/</a:t>
            </a:r>
          </a:p>
        </p:txBody>
      </p:sp>
    </p:spTree>
    <p:extLst>
      <p:ext uri="{BB962C8B-B14F-4D97-AF65-F5344CB8AC3E}">
        <p14:creationId xmlns:p14="http://schemas.microsoft.com/office/powerpoint/2010/main" val="173395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1A68-8056-4D87-AA77-0B5E16659B62}"/>
              </a:ext>
            </a:extLst>
          </p:cNvPr>
          <p:cNvSpPr>
            <a:spLocks noGrp="1"/>
          </p:cNvSpPr>
          <p:nvPr>
            <p:ph type="title"/>
          </p:nvPr>
        </p:nvSpPr>
        <p:spPr/>
        <p:txBody>
          <a:bodyPr/>
          <a:lstStyle/>
          <a:p>
            <a:r>
              <a:rPr lang="en-US"/>
              <a:t>Challenges to SLDS Expansion</a:t>
            </a:r>
          </a:p>
        </p:txBody>
      </p:sp>
      <p:sp>
        <p:nvSpPr>
          <p:cNvPr id="3" name="Content Placeholder 2">
            <a:extLst>
              <a:ext uri="{FF2B5EF4-FFF2-40B4-BE49-F238E27FC236}">
                <a16:creationId xmlns:a16="http://schemas.microsoft.com/office/drawing/2014/main" id="{44CE3B27-3B14-0632-AF29-2A1941EEB1B6}"/>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Including extensive EI and ECSE data in a P20W+ is not always a priority </a:t>
            </a:r>
          </a:p>
          <a:p>
            <a:pPr lvl="1"/>
            <a:r>
              <a:rPr lang="en-US">
                <a:latin typeface="Tahoma"/>
                <a:ea typeface="Tahoma"/>
                <a:cs typeface="Tahoma"/>
              </a:rPr>
              <a:t>States focus on public preschool data</a:t>
            </a:r>
          </a:p>
          <a:p>
            <a:r>
              <a:rPr lang="en-US">
                <a:latin typeface="Tahoma"/>
                <a:ea typeface="Tahoma"/>
                <a:cs typeface="Tahoma"/>
              </a:rPr>
              <a:t>Part C data may not be part of the SEA data; it is often in Depts. of Health</a:t>
            </a:r>
            <a:endParaRPr lang="en-US"/>
          </a:p>
          <a:p>
            <a:pPr lvl="1"/>
            <a:r>
              <a:rPr lang="en-US">
                <a:latin typeface="Tahoma"/>
                <a:ea typeface="Tahoma"/>
                <a:cs typeface="Tahoma"/>
              </a:rPr>
              <a:t>As a separate sector, it is harder to prioritize getting into the system</a:t>
            </a:r>
          </a:p>
          <a:p>
            <a:pPr lvl="1"/>
            <a:r>
              <a:rPr lang="en-US">
                <a:latin typeface="Tahoma"/>
                <a:ea typeface="Tahoma"/>
                <a:cs typeface="Tahoma"/>
              </a:rPr>
              <a:t>Data matching is difficult across sectors </a:t>
            </a:r>
          </a:p>
          <a:p>
            <a:r>
              <a:rPr lang="en-US">
                <a:latin typeface="Tahoma"/>
                <a:ea typeface="Tahoma"/>
                <a:cs typeface="Tahoma"/>
              </a:rPr>
              <a:t>Perception that EI and EC programs are pre-kindergarten and therefore not part of the education pipeline</a:t>
            </a:r>
          </a:p>
          <a:p>
            <a:r>
              <a:rPr lang="en-US">
                <a:latin typeface="Tahoma"/>
                <a:ea typeface="Tahoma"/>
                <a:cs typeface="Tahoma"/>
              </a:rPr>
              <a:t>Critical policy questions often focus on children in general, and rarely identify children with disabilities as the focus of inquiry</a:t>
            </a:r>
            <a:endParaRPr lang="en-US"/>
          </a:p>
        </p:txBody>
      </p:sp>
    </p:spTree>
    <p:extLst>
      <p:ext uri="{BB962C8B-B14F-4D97-AF65-F5344CB8AC3E}">
        <p14:creationId xmlns:p14="http://schemas.microsoft.com/office/powerpoint/2010/main" val="94731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AE99-58A8-D143-20A4-95F0E68AA9D0}"/>
              </a:ext>
            </a:extLst>
          </p:cNvPr>
          <p:cNvSpPr>
            <a:spLocks noGrp="1"/>
          </p:cNvSpPr>
          <p:nvPr>
            <p:ph type="title"/>
          </p:nvPr>
        </p:nvSpPr>
        <p:spPr/>
        <p:txBody>
          <a:bodyPr/>
          <a:lstStyle/>
          <a:p>
            <a:r>
              <a:rPr lang="en-US"/>
              <a:t>Another Option: the ECIDS</a:t>
            </a:r>
          </a:p>
        </p:txBody>
      </p:sp>
      <p:sp>
        <p:nvSpPr>
          <p:cNvPr id="3" name="Content Placeholder 2">
            <a:extLst>
              <a:ext uri="{FF2B5EF4-FFF2-40B4-BE49-F238E27FC236}">
                <a16:creationId xmlns:a16="http://schemas.microsoft.com/office/drawing/2014/main" id="{D3DD49FD-27BF-1090-A099-5CC2B557158A}"/>
              </a:ext>
            </a:extLst>
          </p:cNvPr>
          <p:cNvSpPr>
            <a:spLocks noGrp="1"/>
          </p:cNvSpPr>
          <p:nvPr>
            <p:ph idx="1"/>
          </p:nvPr>
        </p:nvSpPr>
        <p:spPr/>
        <p:txBody>
          <a:bodyPr vert="horz" lIns="91440" tIns="45720" rIns="91440" bIns="45720" rtlCol="0" anchor="t">
            <a:normAutofit fontScale="92500" lnSpcReduction="10000"/>
          </a:bodyPr>
          <a:lstStyle/>
          <a:p>
            <a:r>
              <a:rPr lang="en-US"/>
              <a:t>Benefits</a:t>
            </a:r>
          </a:p>
          <a:p>
            <a:pPr lvl="1"/>
            <a:r>
              <a:rPr lang="en-US">
                <a:latin typeface="Tahoma"/>
                <a:ea typeface="Tahoma"/>
                <a:cs typeface="Tahoma"/>
              </a:rPr>
              <a:t>ECIDS bring in data across early childhood programs in many sectors (education, health, social services), reducing the barrier of bringing in data across sectors</a:t>
            </a:r>
          </a:p>
          <a:p>
            <a:pPr lvl="1"/>
            <a:r>
              <a:rPr lang="en-US">
                <a:latin typeface="Tahoma"/>
                <a:ea typeface="Tahoma"/>
                <a:cs typeface="Tahoma"/>
              </a:rPr>
              <a:t>Allows for a comprehensive look at early childhood experiences within a state (including the experiences of young children with disabilities)</a:t>
            </a:r>
          </a:p>
          <a:p>
            <a:pPr lvl="1"/>
            <a:r>
              <a:rPr lang="en-US">
                <a:latin typeface="Tahoma"/>
                <a:ea typeface="Tahoma"/>
                <a:cs typeface="Tahoma"/>
              </a:rPr>
              <a:t>Includes child data as well as family, classroom, program, and workforce data</a:t>
            </a:r>
            <a:endParaRPr lang="en-US"/>
          </a:p>
          <a:p>
            <a:r>
              <a:rPr lang="en-US">
                <a:latin typeface="Tahoma"/>
                <a:ea typeface="Tahoma"/>
                <a:cs typeface="Tahoma"/>
              </a:rPr>
              <a:t>Challenges</a:t>
            </a:r>
            <a:endParaRPr lang="en-US"/>
          </a:p>
          <a:p>
            <a:pPr lvl="1"/>
            <a:r>
              <a:rPr lang="en-US">
                <a:latin typeface="Tahoma"/>
                <a:ea typeface="Tahoma"/>
                <a:cs typeface="Tahoma"/>
              </a:rPr>
              <a:t>There is variation across states in which programs are included</a:t>
            </a:r>
          </a:p>
          <a:p>
            <a:pPr lvl="1"/>
            <a:r>
              <a:rPr lang="en-US">
                <a:latin typeface="Tahoma"/>
                <a:ea typeface="Tahoma"/>
                <a:cs typeface="Tahoma"/>
              </a:rPr>
              <a:t>Data governance is complex and can take a long time</a:t>
            </a:r>
          </a:p>
          <a:p>
            <a:pPr lvl="1"/>
            <a:r>
              <a:rPr lang="en-US">
                <a:latin typeface="Tahoma"/>
                <a:ea typeface="Tahoma"/>
                <a:cs typeface="Tahoma"/>
              </a:rPr>
              <a:t>Some programs' data is harder to include in an ECIDS than others’</a:t>
            </a:r>
          </a:p>
        </p:txBody>
      </p:sp>
    </p:spTree>
    <p:extLst>
      <p:ext uri="{BB962C8B-B14F-4D97-AF65-F5344CB8AC3E}">
        <p14:creationId xmlns:p14="http://schemas.microsoft.com/office/powerpoint/2010/main" val="336847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1B83-EE10-654B-BB2F-674D61D1C35C}"/>
              </a:ext>
            </a:extLst>
          </p:cNvPr>
          <p:cNvSpPr>
            <a:spLocks noGrp="1"/>
          </p:cNvSpPr>
          <p:nvPr>
            <p:ph type="title"/>
          </p:nvPr>
        </p:nvSpPr>
        <p:spPr/>
        <p:txBody>
          <a:bodyPr>
            <a:normAutofit/>
          </a:bodyPr>
          <a:lstStyle/>
          <a:p>
            <a:r>
              <a:rPr lang="en-US">
                <a:latin typeface="Tahoma"/>
                <a:ea typeface="Tahoma"/>
                <a:cs typeface="Tahoma"/>
              </a:rPr>
              <a:t>EI &amp; ECSE Data within an ECIDS </a:t>
            </a:r>
          </a:p>
        </p:txBody>
      </p:sp>
      <p:sp>
        <p:nvSpPr>
          <p:cNvPr id="15" name="Content Placeholder 14">
            <a:extLst>
              <a:ext uri="{FF2B5EF4-FFF2-40B4-BE49-F238E27FC236}">
                <a16:creationId xmlns:a16="http://schemas.microsoft.com/office/drawing/2014/main" id="{5935BD41-873C-5812-3DD0-F9B167A3FC8A}"/>
              </a:ext>
            </a:extLst>
          </p:cNvPr>
          <p:cNvSpPr>
            <a:spLocks noGrp="1"/>
          </p:cNvSpPr>
          <p:nvPr>
            <p:ph sz="half" idx="1"/>
          </p:nvPr>
        </p:nvSpPr>
        <p:spPr>
          <a:xfrm>
            <a:off x="838200" y="1825625"/>
            <a:ext cx="5257800" cy="4121788"/>
          </a:xfrm>
        </p:spPr>
        <p:txBody>
          <a:bodyPr vert="horz" lIns="91440" tIns="45720" rIns="91440" bIns="45720" rtlCol="0" anchor="t">
            <a:normAutofit/>
          </a:bodyPr>
          <a:lstStyle/>
          <a:p>
            <a:r>
              <a:rPr lang="en-US">
                <a:latin typeface="Tahoma"/>
                <a:ea typeface="Tahoma"/>
                <a:cs typeface="Tahoma"/>
              </a:rPr>
              <a:t>Potential data for integration:</a:t>
            </a:r>
          </a:p>
          <a:p>
            <a:pPr lvl="1"/>
            <a:r>
              <a:rPr lang="en-US">
                <a:latin typeface="Tahoma"/>
                <a:ea typeface="Tahoma"/>
                <a:cs typeface="Tahoma"/>
              </a:rPr>
              <a:t>Disability status &amp; category</a:t>
            </a:r>
          </a:p>
          <a:p>
            <a:pPr lvl="1"/>
            <a:r>
              <a:rPr lang="en-US">
                <a:latin typeface="Tahoma"/>
                <a:ea typeface="Tahoma"/>
                <a:cs typeface="Tahoma"/>
              </a:rPr>
              <a:t>Service types and location</a:t>
            </a:r>
          </a:p>
          <a:p>
            <a:pPr lvl="1"/>
            <a:r>
              <a:rPr lang="en-US" err="1">
                <a:latin typeface="Tahoma"/>
                <a:ea typeface="Tahoma"/>
                <a:cs typeface="Tahoma"/>
              </a:rPr>
              <a:t>Intersectionalities</a:t>
            </a:r>
            <a:r>
              <a:rPr lang="en-US">
                <a:latin typeface="Tahoma"/>
                <a:ea typeface="Tahoma"/>
                <a:cs typeface="Tahoma"/>
              </a:rPr>
              <a:t>:</a:t>
            </a:r>
          </a:p>
          <a:p>
            <a:pPr lvl="2"/>
            <a:r>
              <a:rPr lang="en-US">
                <a:latin typeface="Tahoma"/>
                <a:ea typeface="Tahoma"/>
                <a:cs typeface="Tahoma"/>
              </a:rPr>
              <a:t>Poverty</a:t>
            </a:r>
          </a:p>
          <a:p>
            <a:pPr lvl="2"/>
            <a:r>
              <a:rPr lang="en-US">
                <a:latin typeface="Tahoma"/>
                <a:ea typeface="Tahoma"/>
                <a:cs typeface="Tahoma"/>
              </a:rPr>
              <a:t>Child welfare</a:t>
            </a:r>
          </a:p>
          <a:p>
            <a:pPr lvl="2"/>
            <a:r>
              <a:rPr lang="en-US">
                <a:latin typeface="Tahoma"/>
                <a:ea typeface="Tahoma"/>
                <a:cs typeface="Tahoma"/>
              </a:rPr>
              <a:t>Childcare and EC education</a:t>
            </a:r>
          </a:p>
          <a:p>
            <a:pPr lvl="2"/>
            <a:r>
              <a:rPr lang="en-US">
                <a:latin typeface="Tahoma"/>
                <a:ea typeface="Tahoma"/>
                <a:cs typeface="Tahoma"/>
              </a:rPr>
              <a:t>Insurance and Medicaid</a:t>
            </a:r>
          </a:p>
          <a:p>
            <a:pPr lvl="2"/>
            <a:r>
              <a:rPr lang="en-US">
                <a:latin typeface="Tahoma"/>
                <a:ea typeface="Tahoma"/>
                <a:cs typeface="Tahoma"/>
              </a:rPr>
              <a:t>Race and ethnicity</a:t>
            </a:r>
          </a:p>
        </p:txBody>
      </p:sp>
      <p:pic>
        <p:nvPicPr>
          <p:cNvPr id="18" name="Picture 17" descr="&quot; &quot;">
            <a:extLst>
              <a:ext uri="{FF2B5EF4-FFF2-40B4-BE49-F238E27FC236}">
                <a16:creationId xmlns:a16="http://schemas.microsoft.com/office/drawing/2014/main" id="{33B914C9-34A3-56FC-1E46-CF60E491798C}"/>
              </a:ext>
            </a:extLst>
          </p:cNvPr>
          <p:cNvPicPr>
            <a:picLocks noChangeAspect="1"/>
          </p:cNvPicPr>
          <p:nvPr/>
        </p:nvPicPr>
        <p:blipFill rotWithShape="1">
          <a:blip r:embed="rId3"/>
          <a:srcRect b="20756"/>
          <a:stretch/>
        </p:blipFill>
        <p:spPr>
          <a:xfrm>
            <a:off x="6528007" y="2196352"/>
            <a:ext cx="5113884" cy="3161647"/>
          </a:xfrm>
          <a:prstGeom prst="rect">
            <a:avLst/>
          </a:prstGeom>
        </p:spPr>
      </p:pic>
    </p:spTree>
    <p:extLst>
      <p:ext uri="{BB962C8B-B14F-4D97-AF65-F5344CB8AC3E}">
        <p14:creationId xmlns:p14="http://schemas.microsoft.com/office/powerpoint/2010/main" val="183335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7EA1-CDD3-4127-5D5B-0B79ABE80F4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ECIDS Data Map</a:t>
            </a:r>
          </a:p>
        </p:txBody>
      </p:sp>
      <p:pic>
        <p:nvPicPr>
          <p:cNvPr id="4" name="Content Placeholder 4" descr="Potential Data Subsets within an ECIDS (Public Primary Education, Head Start, Public PK, Home Visiting, Part C, Part B-619, and Child Care) across five types of data (child, family, classroom, program, and workforce), all working toward answering questions that are impossible in any one subset alone, in order to take action as a result of integrated data.">
            <a:extLst>
              <a:ext uri="{FF2B5EF4-FFF2-40B4-BE49-F238E27FC236}">
                <a16:creationId xmlns:a16="http://schemas.microsoft.com/office/drawing/2014/main" id="{D6D31FE1-3FF6-74F1-F5A3-DF6F9071C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781" y="1"/>
            <a:ext cx="8956438" cy="6858000"/>
          </a:xfrm>
          <a:prstGeom prst="rect">
            <a:avLst/>
          </a:prstGeom>
        </p:spPr>
      </p:pic>
    </p:spTree>
    <p:extLst>
      <p:ext uri="{BB962C8B-B14F-4D97-AF65-F5344CB8AC3E}">
        <p14:creationId xmlns:p14="http://schemas.microsoft.com/office/powerpoint/2010/main" val="251433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CED7-F49B-DCF1-F072-A6C84017573A}"/>
              </a:ext>
            </a:extLst>
          </p:cNvPr>
          <p:cNvSpPr>
            <a:spLocks noGrp="1"/>
          </p:cNvSpPr>
          <p:nvPr>
            <p:ph type="title"/>
          </p:nvPr>
        </p:nvSpPr>
        <p:spPr/>
        <p:txBody>
          <a:bodyPr/>
          <a:lstStyle/>
          <a:p>
            <a:r>
              <a:rPr lang="en-US">
                <a:latin typeface="Tahoma"/>
                <a:ea typeface="Tahoma"/>
                <a:cs typeface="Tahoma"/>
              </a:rPr>
              <a:t>2018 – 2021 Early Childhood Trends</a:t>
            </a:r>
            <a:endParaRPr lang="en-US"/>
          </a:p>
        </p:txBody>
      </p:sp>
      <p:sp>
        <p:nvSpPr>
          <p:cNvPr id="6" name="TextBox 5">
            <a:extLst>
              <a:ext uri="{FF2B5EF4-FFF2-40B4-BE49-F238E27FC236}">
                <a16:creationId xmlns:a16="http://schemas.microsoft.com/office/drawing/2014/main" id="{822E6EFF-90EC-8219-4D78-1B33999834BC}"/>
              </a:ext>
            </a:extLst>
          </p:cNvPr>
          <p:cNvSpPr txBox="1"/>
          <p:nvPr/>
        </p:nvSpPr>
        <p:spPr>
          <a:xfrm>
            <a:off x="9827287" y="2014904"/>
            <a:ext cx="196905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ahoma"/>
                <a:ea typeface="Tahoma"/>
                <a:cs typeface="Tahoma"/>
              </a:rPr>
              <a:t>Pre-Release Results for the recent annual SLDS State Capacity Surveys</a:t>
            </a:r>
          </a:p>
        </p:txBody>
      </p:sp>
      <p:pic>
        <p:nvPicPr>
          <p:cNvPr id="7" name="Picture 7" descr="Image showing multiple graphs showing where EC data are housed. Since 2018, fewer states report operational ECIDS, more report storing data in &quot;multiple separate EC data systems or source files,&quot; and more report using SLDS. About 40% of respondents report not using any of these.">
            <a:extLst>
              <a:ext uri="{FF2B5EF4-FFF2-40B4-BE49-F238E27FC236}">
                <a16:creationId xmlns:a16="http://schemas.microsoft.com/office/drawing/2014/main" id="{6B2683A2-467F-1B59-B61F-D27CFBF296A2}"/>
              </a:ext>
            </a:extLst>
          </p:cNvPr>
          <p:cNvPicPr>
            <a:picLocks noGrp="1" noChangeAspect="1"/>
          </p:cNvPicPr>
          <p:nvPr>
            <p:ph sz="half" idx="2"/>
          </p:nvPr>
        </p:nvPicPr>
        <p:blipFill>
          <a:blip r:embed="rId3"/>
          <a:stretch>
            <a:fillRect/>
          </a:stretch>
        </p:blipFill>
        <p:spPr>
          <a:xfrm>
            <a:off x="254375" y="1511428"/>
            <a:ext cx="8909722" cy="5287249"/>
          </a:xfrm>
        </p:spPr>
      </p:pic>
    </p:spTree>
    <p:extLst>
      <p:ext uri="{BB962C8B-B14F-4D97-AF65-F5344CB8AC3E}">
        <p14:creationId xmlns:p14="http://schemas.microsoft.com/office/powerpoint/2010/main" val="137802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329D-BEAD-1B4C-22C0-B1ED06919A87}"/>
              </a:ext>
            </a:extLst>
          </p:cNvPr>
          <p:cNvSpPr>
            <a:spLocks noGrp="1"/>
          </p:cNvSpPr>
          <p:nvPr>
            <p:ph type="title"/>
          </p:nvPr>
        </p:nvSpPr>
        <p:spPr/>
        <p:txBody>
          <a:bodyPr>
            <a:normAutofit/>
          </a:bodyPr>
          <a:lstStyle/>
          <a:p>
            <a:r>
              <a:rPr lang="en-US">
                <a:latin typeface="Tahoma"/>
                <a:ea typeface="Tahoma"/>
                <a:cs typeface="Tahoma"/>
              </a:rPr>
              <a:t>2018 Results: States Reporting ECIDS</a:t>
            </a:r>
            <a:endParaRPr lang="en-US" i="1"/>
          </a:p>
        </p:txBody>
      </p:sp>
      <p:sp>
        <p:nvSpPr>
          <p:cNvPr id="3" name="Content Placeholder 2">
            <a:extLst>
              <a:ext uri="{FF2B5EF4-FFF2-40B4-BE49-F238E27FC236}">
                <a16:creationId xmlns:a16="http://schemas.microsoft.com/office/drawing/2014/main" id="{86B03D7C-BDBD-2175-2C2C-A83EE08408AF}"/>
              </a:ext>
            </a:extLst>
          </p:cNvPr>
          <p:cNvSpPr>
            <a:spLocks noGrp="1"/>
          </p:cNvSpPr>
          <p:nvPr>
            <p:ph idx="1"/>
          </p:nvPr>
        </p:nvSpPr>
        <p:spPr/>
        <p:txBody>
          <a:bodyPr vert="horz" lIns="91440" tIns="45720" rIns="91440" bIns="45720" numCol="3" rtlCol="0" anchor="t">
            <a:normAutofit/>
          </a:bodyPr>
          <a:lstStyle/>
          <a:p>
            <a:r>
              <a:rPr lang="en-US">
                <a:latin typeface="Tahoma"/>
                <a:ea typeface="Tahoma"/>
                <a:cs typeface="Tahoma"/>
              </a:rPr>
              <a:t>Alabama</a:t>
            </a:r>
            <a:endParaRPr lang="en-US"/>
          </a:p>
          <a:p>
            <a:r>
              <a:rPr lang="en-US">
                <a:latin typeface="Tahoma"/>
                <a:ea typeface="Tahoma"/>
                <a:cs typeface="Tahoma"/>
              </a:rPr>
              <a:t>American Samoa</a:t>
            </a:r>
            <a:endParaRPr lang="en-US"/>
          </a:p>
          <a:p>
            <a:r>
              <a:rPr lang="en-US">
                <a:latin typeface="Tahoma"/>
                <a:ea typeface="Tahoma"/>
                <a:cs typeface="Tahoma"/>
              </a:rPr>
              <a:t>Arkansas</a:t>
            </a:r>
          </a:p>
          <a:p>
            <a:r>
              <a:rPr lang="en-US">
                <a:latin typeface="Tahoma"/>
                <a:ea typeface="Tahoma"/>
                <a:cs typeface="Tahoma"/>
              </a:rPr>
              <a:t>California</a:t>
            </a:r>
          </a:p>
          <a:p>
            <a:r>
              <a:rPr lang="en-US">
                <a:latin typeface="Tahoma"/>
                <a:ea typeface="Tahoma"/>
                <a:cs typeface="Tahoma"/>
              </a:rPr>
              <a:t>Florida</a:t>
            </a:r>
          </a:p>
          <a:p>
            <a:r>
              <a:rPr lang="en-US">
                <a:latin typeface="Tahoma"/>
                <a:ea typeface="Tahoma"/>
                <a:cs typeface="Tahoma"/>
              </a:rPr>
              <a:t>Georgia</a:t>
            </a:r>
          </a:p>
          <a:p>
            <a:r>
              <a:rPr lang="en-US">
                <a:latin typeface="Tahoma"/>
                <a:ea typeface="Tahoma"/>
                <a:cs typeface="Tahoma"/>
              </a:rPr>
              <a:t>Illinois</a:t>
            </a:r>
          </a:p>
          <a:p>
            <a:r>
              <a:rPr lang="en-US">
                <a:latin typeface="Tahoma"/>
                <a:ea typeface="Tahoma"/>
                <a:cs typeface="Tahoma"/>
              </a:rPr>
              <a:t>Mariana Islands</a:t>
            </a:r>
            <a:endParaRPr lang="en-US"/>
          </a:p>
          <a:p>
            <a:r>
              <a:rPr lang="en-US">
                <a:latin typeface="Tahoma"/>
                <a:ea typeface="Tahoma"/>
                <a:cs typeface="Tahoma"/>
              </a:rPr>
              <a:t>Maryland</a:t>
            </a:r>
            <a:endParaRPr lang="en-US"/>
          </a:p>
          <a:p>
            <a:r>
              <a:rPr lang="en-US">
                <a:latin typeface="Tahoma"/>
                <a:ea typeface="Tahoma"/>
                <a:cs typeface="Tahoma"/>
              </a:rPr>
              <a:t>Massachusetts</a:t>
            </a:r>
          </a:p>
          <a:p>
            <a:r>
              <a:rPr lang="en-US">
                <a:latin typeface="Tahoma"/>
                <a:ea typeface="Tahoma"/>
                <a:cs typeface="Tahoma"/>
              </a:rPr>
              <a:t>Michigan</a:t>
            </a:r>
          </a:p>
          <a:p>
            <a:r>
              <a:rPr lang="en-US">
                <a:latin typeface="Tahoma"/>
                <a:ea typeface="Tahoma"/>
                <a:cs typeface="Tahoma"/>
              </a:rPr>
              <a:t>Missouri</a:t>
            </a:r>
            <a:endParaRPr lang="en-US"/>
          </a:p>
          <a:p>
            <a:r>
              <a:rPr lang="en-US">
                <a:latin typeface="Tahoma"/>
                <a:ea typeface="Tahoma"/>
                <a:cs typeface="Tahoma"/>
              </a:rPr>
              <a:t>Montana</a:t>
            </a:r>
          </a:p>
          <a:p>
            <a:r>
              <a:rPr lang="en-US">
                <a:latin typeface="Tahoma"/>
                <a:ea typeface="Tahoma"/>
                <a:cs typeface="Tahoma"/>
              </a:rPr>
              <a:t>New Jersey</a:t>
            </a:r>
            <a:endParaRPr lang="en-US"/>
          </a:p>
          <a:p>
            <a:r>
              <a:rPr lang="en-US">
                <a:latin typeface="Tahoma"/>
                <a:ea typeface="Tahoma"/>
                <a:cs typeface="Tahoma"/>
              </a:rPr>
              <a:t>North Carolina</a:t>
            </a:r>
            <a:endParaRPr lang="en-US"/>
          </a:p>
          <a:p>
            <a:r>
              <a:rPr lang="en-US">
                <a:latin typeface="Tahoma"/>
                <a:ea typeface="Tahoma"/>
                <a:cs typeface="Tahoma"/>
              </a:rPr>
              <a:t>Pennsylvania</a:t>
            </a:r>
          </a:p>
          <a:p>
            <a:r>
              <a:rPr lang="en-US">
                <a:latin typeface="Tahoma"/>
                <a:ea typeface="Tahoma"/>
                <a:cs typeface="Tahoma"/>
              </a:rPr>
              <a:t>Rhode Island</a:t>
            </a:r>
          </a:p>
          <a:p>
            <a:r>
              <a:rPr lang="en-US">
                <a:latin typeface="Tahoma"/>
                <a:ea typeface="Tahoma"/>
                <a:cs typeface="Tahoma"/>
              </a:rPr>
              <a:t>Virgin Islands</a:t>
            </a:r>
          </a:p>
          <a:p>
            <a:r>
              <a:rPr lang="en-US">
                <a:latin typeface="Tahoma"/>
                <a:ea typeface="Tahoma"/>
                <a:cs typeface="Tahoma"/>
              </a:rPr>
              <a:t>Washington</a:t>
            </a:r>
          </a:p>
          <a:p>
            <a:r>
              <a:rPr lang="en-US">
                <a:latin typeface="Tahoma"/>
                <a:ea typeface="Tahoma"/>
                <a:cs typeface="Tahoma"/>
              </a:rPr>
              <a:t>West Virginia</a:t>
            </a:r>
          </a:p>
          <a:p>
            <a:r>
              <a:rPr lang="en-US">
                <a:latin typeface="Tahoma"/>
                <a:ea typeface="Tahoma"/>
                <a:cs typeface="Tahoma"/>
              </a:rPr>
              <a:t>Wyoming</a:t>
            </a:r>
          </a:p>
        </p:txBody>
      </p:sp>
    </p:spTree>
    <p:extLst>
      <p:ext uri="{BB962C8B-B14F-4D97-AF65-F5344CB8AC3E}">
        <p14:creationId xmlns:p14="http://schemas.microsoft.com/office/powerpoint/2010/main" val="36682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84A-605B-B0BF-C1EC-57D0F54032A6}"/>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9496EBFC-7573-A54F-D92A-E29F17CB3BBC}"/>
              </a:ext>
            </a:extLst>
          </p:cNvPr>
          <p:cNvSpPr>
            <a:spLocks noGrp="1"/>
          </p:cNvSpPr>
          <p:nvPr>
            <p:ph idx="1"/>
          </p:nvPr>
        </p:nvSpPr>
        <p:spPr/>
        <p:txBody>
          <a:bodyPr/>
          <a:lstStyle/>
          <a:p>
            <a:r>
              <a:rPr lang="en-US"/>
              <a:t>Presenters</a:t>
            </a:r>
          </a:p>
          <a:p>
            <a:r>
              <a:rPr lang="en-US"/>
              <a:t>Who is in the room?</a:t>
            </a:r>
          </a:p>
          <a:p>
            <a:pPr lvl="1"/>
            <a:r>
              <a:rPr lang="en-US"/>
              <a:t>Quick poll</a:t>
            </a:r>
          </a:p>
        </p:txBody>
      </p:sp>
    </p:spTree>
    <p:extLst>
      <p:ext uri="{BB962C8B-B14F-4D97-AF65-F5344CB8AC3E}">
        <p14:creationId xmlns:p14="http://schemas.microsoft.com/office/powerpoint/2010/main" val="4173932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C8FFF4-CDF6-D1E3-F7EA-4D206B43062D}"/>
              </a:ext>
            </a:extLst>
          </p:cNvPr>
          <p:cNvSpPr>
            <a:spLocks noGrp="1"/>
          </p:cNvSpPr>
          <p:nvPr>
            <p:ph type="title"/>
          </p:nvPr>
        </p:nvSpPr>
        <p:spPr/>
        <p:txBody>
          <a:bodyPr/>
          <a:lstStyle/>
          <a:p>
            <a:r>
              <a:rPr lang="en-US">
                <a:latin typeface="Tahoma"/>
                <a:ea typeface="Tahoma"/>
                <a:cs typeface="Tahoma"/>
              </a:rPr>
              <a:t>Which programs link directly to K-12 data?</a:t>
            </a:r>
            <a:endParaRPr lang="en-US"/>
          </a:p>
        </p:txBody>
      </p:sp>
      <p:sp>
        <p:nvSpPr>
          <p:cNvPr id="12" name="Content Placeholder 11">
            <a:extLst>
              <a:ext uri="{FF2B5EF4-FFF2-40B4-BE49-F238E27FC236}">
                <a16:creationId xmlns:a16="http://schemas.microsoft.com/office/drawing/2014/main" id="{5972D58F-9B8B-2966-6402-48D5B6D12486}"/>
              </a:ext>
            </a:extLst>
          </p:cNvPr>
          <p:cNvSpPr>
            <a:spLocks noGrp="1"/>
          </p:cNvSpPr>
          <p:nvPr>
            <p:ph sz="quarter" idx="4"/>
          </p:nvPr>
        </p:nvSpPr>
        <p:spPr>
          <a:xfrm>
            <a:off x="8711920" y="2043479"/>
            <a:ext cx="3310217" cy="3373186"/>
          </a:xfrm>
        </p:spPr>
        <p:txBody>
          <a:bodyPr vert="horz" lIns="91440" tIns="45720" rIns="91440" bIns="45720" rtlCol="0" anchor="t">
            <a:normAutofit/>
          </a:bodyPr>
          <a:lstStyle/>
          <a:p>
            <a:r>
              <a:rPr lang="en-US">
                <a:latin typeface="Tahoma"/>
                <a:ea typeface="Tahoma"/>
                <a:cs typeface="Tahoma"/>
              </a:rPr>
              <a:t>Of the 22 states with an ECIDS, &gt;60% have special education Part B (619) and Part C program data included</a:t>
            </a:r>
            <a:endParaRPr lang="en-US"/>
          </a:p>
        </p:txBody>
      </p:sp>
      <p:pic>
        <p:nvPicPr>
          <p:cNvPr id="4" name="Picture 5" descr="Graph showing program data linked to K-12 student data. Public PK is most likely to be linked (76% of states), and Private PK is least likely (16% of states). Head Start, EI, child care and 619 data fall between these two.">
            <a:extLst>
              <a:ext uri="{FF2B5EF4-FFF2-40B4-BE49-F238E27FC236}">
                <a16:creationId xmlns:a16="http://schemas.microsoft.com/office/drawing/2014/main" id="{3DA3DC01-1CAF-DD76-1B87-78391EA474A2}"/>
              </a:ext>
            </a:extLst>
          </p:cNvPr>
          <p:cNvPicPr>
            <a:picLocks noGrp="1" noChangeAspect="1"/>
          </p:cNvPicPr>
          <p:nvPr>
            <p:ph sz="half" idx="2"/>
          </p:nvPr>
        </p:nvPicPr>
        <p:blipFill>
          <a:blip r:embed="rId3"/>
          <a:stretch>
            <a:fillRect/>
          </a:stretch>
        </p:blipFill>
        <p:spPr>
          <a:xfrm>
            <a:off x="204877" y="1585402"/>
            <a:ext cx="8406560" cy="5072032"/>
          </a:xfrm>
        </p:spPr>
      </p:pic>
    </p:spTree>
    <p:extLst>
      <p:ext uri="{BB962C8B-B14F-4D97-AF65-F5344CB8AC3E}">
        <p14:creationId xmlns:p14="http://schemas.microsoft.com/office/powerpoint/2010/main" val="314540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AF5C-623A-F3BD-7195-8D77B85FE999}"/>
              </a:ext>
            </a:extLst>
          </p:cNvPr>
          <p:cNvSpPr>
            <a:spLocks noGrp="1"/>
          </p:cNvSpPr>
          <p:nvPr>
            <p:ph type="title"/>
          </p:nvPr>
        </p:nvSpPr>
        <p:spPr/>
        <p:txBody>
          <a:bodyPr/>
          <a:lstStyle/>
          <a:p>
            <a:r>
              <a:rPr lang="en-US">
                <a:latin typeface="Tahoma"/>
                <a:ea typeface="Tahoma"/>
                <a:cs typeface="Tahoma"/>
              </a:rPr>
              <a:t>Current National Outlook</a:t>
            </a:r>
            <a:endParaRPr lang="en-US"/>
          </a:p>
        </p:txBody>
      </p:sp>
      <p:sp>
        <p:nvSpPr>
          <p:cNvPr id="4" name="Content Placeholder 3">
            <a:extLst>
              <a:ext uri="{FF2B5EF4-FFF2-40B4-BE49-F238E27FC236}">
                <a16:creationId xmlns:a16="http://schemas.microsoft.com/office/drawing/2014/main" id="{D29BA6D5-2552-31D6-7401-B516AA3DD8D8}"/>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2800">
                <a:latin typeface="Tahoma"/>
                <a:ea typeface="Tahoma"/>
                <a:cs typeface="Tahoma"/>
              </a:rPr>
              <a:t>Supports for ECIDS</a:t>
            </a:r>
          </a:p>
          <a:p>
            <a:r>
              <a:rPr lang="en-US">
                <a:latin typeface="Tahoma"/>
                <a:ea typeface="Tahoma"/>
                <a:cs typeface="Tahoma"/>
              </a:rPr>
              <a:t>PDG B-5 grant requirements and implementation approaches</a:t>
            </a:r>
            <a:endParaRPr lang="en-US"/>
          </a:p>
          <a:p>
            <a:r>
              <a:rPr lang="en-US">
                <a:latin typeface="Tahoma"/>
                <a:ea typeface="Tahoma"/>
                <a:cs typeface="Tahoma"/>
              </a:rPr>
              <a:t>SLDS funding for infrastructure and policy questions</a:t>
            </a:r>
          </a:p>
          <a:p>
            <a:r>
              <a:rPr lang="en-US">
                <a:latin typeface="Tahoma"/>
                <a:ea typeface="Tahoma"/>
                <a:cs typeface="Tahoma"/>
              </a:rPr>
              <a:t>DaSy technical assistance</a:t>
            </a:r>
          </a:p>
          <a:p>
            <a:r>
              <a:rPr lang="en-US">
                <a:latin typeface="Tahoma"/>
                <a:ea typeface="Tahoma"/>
                <a:cs typeface="Tahoma"/>
              </a:rPr>
              <a:t>Early childhood education agency and office creation in states, resulting in shared governance</a:t>
            </a:r>
          </a:p>
          <a:p>
            <a:pPr marL="0" indent="0">
              <a:buNone/>
            </a:pPr>
            <a:r>
              <a:rPr lang="en-US" sz="2800">
                <a:latin typeface="Tahoma"/>
                <a:ea typeface="Tahoma"/>
                <a:cs typeface="Tahoma"/>
              </a:rPr>
              <a:t>Challenges to ECIDS</a:t>
            </a:r>
          </a:p>
          <a:p>
            <a:r>
              <a:rPr lang="en-US">
                <a:latin typeface="Tahoma"/>
                <a:ea typeface="Tahoma"/>
                <a:cs typeface="Tahoma"/>
              </a:rPr>
              <a:t>Inconsistent/insufficient funding</a:t>
            </a:r>
          </a:p>
          <a:p>
            <a:r>
              <a:rPr lang="en-US">
                <a:latin typeface="Tahoma"/>
                <a:ea typeface="Tahoma"/>
                <a:cs typeface="Tahoma"/>
              </a:rPr>
              <a:t>Political will and support</a:t>
            </a:r>
          </a:p>
          <a:p>
            <a:r>
              <a:rPr lang="en-US">
                <a:latin typeface="Tahoma"/>
                <a:ea typeface="Tahoma"/>
                <a:cs typeface="Tahoma"/>
              </a:rPr>
              <a:t>Inconsistent access to dedicated staff</a:t>
            </a:r>
          </a:p>
          <a:p>
            <a:r>
              <a:rPr lang="en-US">
                <a:latin typeface="Tahoma"/>
                <a:ea typeface="Tahoma"/>
                <a:cs typeface="Tahoma"/>
              </a:rPr>
              <a:t>Location and status of Part C/Section 619 data systems</a:t>
            </a:r>
          </a:p>
        </p:txBody>
      </p:sp>
    </p:spTree>
    <p:extLst>
      <p:ext uri="{BB962C8B-B14F-4D97-AF65-F5344CB8AC3E}">
        <p14:creationId xmlns:p14="http://schemas.microsoft.com/office/powerpoint/2010/main" val="360906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C276-559B-19E9-61B7-54D363E39002}"/>
              </a:ext>
            </a:extLst>
          </p:cNvPr>
          <p:cNvSpPr>
            <a:spLocks noGrp="1"/>
          </p:cNvSpPr>
          <p:nvPr>
            <p:ph type="ctrTitle"/>
          </p:nvPr>
        </p:nvSpPr>
        <p:spPr/>
        <p:txBody>
          <a:bodyPr/>
          <a:lstStyle/>
          <a:p>
            <a:r>
              <a:rPr lang="en-US"/>
              <a:t>Oklahoma’s Work </a:t>
            </a:r>
          </a:p>
        </p:txBody>
      </p:sp>
      <p:sp>
        <p:nvSpPr>
          <p:cNvPr id="4" name="Subtitle 3">
            <a:extLst>
              <a:ext uri="{FF2B5EF4-FFF2-40B4-BE49-F238E27FC236}">
                <a16:creationId xmlns:a16="http://schemas.microsoft.com/office/drawing/2014/main" id="{68005D64-0019-37E6-0CA9-710591F4AE97}"/>
              </a:ext>
            </a:extLst>
          </p:cNvPr>
          <p:cNvSpPr>
            <a:spLocks noGrp="1"/>
          </p:cNvSpPr>
          <p:nvPr>
            <p:ph type="subTitle" idx="1"/>
          </p:nvPr>
        </p:nvSpPr>
        <p:spPr/>
        <p:txBody>
          <a:bodyPr>
            <a:normAutofit lnSpcReduction="10000"/>
          </a:bodyPr>
          <a:lstStyle/>
          <a:p>
            <a:r>
              <a:rPr lang="en-US"/>
              <a:t>Erik Friend, Chief Technology Officer</a:t>
            </a:r>
          </a:p>
          <a:p>
            <a:r>
              <a:rPr lang="en-US"/>
              <a:t>Oklahoma State Dept. of Education</a:t>
            </a:r>
          </a:p>
          <a:p>
            <a:r>
              <a:rPr lang="en-US"/>
              <a:t>Office of Management &amp; Enterprise Services </a:t>
            </a:r>
          </a:p>
        </p:txBody>
      </p:sp>
      <p:pic>
        <p:nvPicPr>
          <p:cNvPr id="3" name="Picture 2" descr="Oklahoma Department of Education Logo">
            <a:extLst>
              <a:ext uri="{FF2B5EF4-FFF2-40B4-BE49-F238E27FC236}">
                <a16:creationId xmlns:a16="http://schemas.microsoft.com/office/drawing/2014/main" id="{65B2A9F4-9120-7EE2-84A2-ACEC6B516AE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575" y="6013198"/>
            <a:ext cx="1949572" cy="692509"/>
          </a:xfrm>
          <a:prstGeom prst="rect">
            <a:avLst/>
          </a:prstGeom>
        </p:spPr>
      </p:pic>
    </p:spTree>
    <p:extLst>
      <p:ext uri="{BB962C8B-B14F-4D97-AF65-F5344CB8AC3E}">
        <p14:creationId xmlns:p14="http://schemas.microsoft.com/office/powerpoint/2010/main" val="1447292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7DD4-0320-C74F-FACB-4E3DEC789EBD}"/>
              </a:ext>
            </a:extLst>
          </p:cNvPr>
          <p:cNvSpPr>
            <a:spLocks noGrp="1"/>
          </p:cNvSpPr>
          <p:nvPr>
            <p:ph type="title"/>
          </p:nvPr>
        </p:nvSpPr>
        <p:spPr/>
        <p:txBody>
          <a:bodyPr/>
          <a:lstStyle/>
          <a:p>
            <a:r>
              <a:rPr lang="en-US"/>
              <a:t>Integrating EI and ECSE into the SLDS</a:t>
            </a:r>
          </a:p>
        </p:txBody>
      </p:sp>
      <p:sp>
        <p:nvSpPr>
          <p:cNvPr id="3" name="Content Placeholder 2">
            <a:extLst>
              <a:ext uri="{FF2B5EF4-FFF2-40B4-BE49-F238E27FC236}">
                <a16:creationId xmlns:a16="http://schemas.microsoft.com/office/drawing/2014/main" id="{33B1CA68-65B3-3DC1-6D66-4B49123785FC}"/>
              </a:ext>
            </a:extLst>
          </p:cNvPr>
          <p:cNvSpPr>
            <a:spLocks noGrp="1"/>
          </p:cNvSpPr>
          <p:nvPr>
            <p:ph idx="1"/>
          </p:nvPr>
        </p:nvSpPr>
        <p:spPr/>
        <p:txBody>
          <a:bodyPr>
            <a:normAutofit fontScale="85000" lnSpcReduction="20000"/>
          </a:bodyPr>
          <a:lstStyle/>
          <a:p>
            <a:r>
              <a:rPr lang="en-US"/>
              <a:t>Overview of the integration project and its goals</a:t>
            </a:r>
          </a:p>
          <a:p>
            <a:r>
              <a:rPr lang="en-US"/>
              <a:t>Seamless Transition Process</a:t>
            </a:r>
          </a:p>
          <a:p>
            <a:pPr lvl="1"/>
            <a:r>
              <a:rPr lang="en-US" b="0" i="0">
                <a:effectLst/>
                <a:latin typeface="Söhne"/>
              </a:rPr>
              <a:t>How the alignment of Part C and Part B transition processes was achieved.</a:t>
            </a:r>
          </a:p>
          <a:p>
            <a:r>
              <a:rPr lang="en-US">
                <a:latin typeface="Söhne"/>
              </a:rPr>
              <a:t>Use of PCG’s </a:t>
            </a:r>
            <a:r>
              <a:rPr lang="en-US" err="1">
                <a:latin typeface="Söhne"/>
              </a:rPr>
              <a:t>EdPlan</a:t>
            </a:r>
            <a:r>
              <a:rPr lang="en-US">
                <a:latin typeface="Söhne"/>
              </a:rPr>
              <a:t> solution</a:t>
            </a:r>
          </a:p>
          <a:p>
            <a:pPr lvl="1"/>
            <a:r>
              <a:rPr lang="en-US" b="0" i="0">
                <a:effectLst/>
                <a:latin typeface="Söhne"/>
              </a:rPr>
              <a:t>Decision to use Public Consulting Group's (PCG) </a:t>
            </a:r>
            <a:r>
              <a:rPr lang="en-US" b="0" i="0" err="1">
                <a:effectLst/>
                <a:latin typeface="Söhne"/>
              </a:rPr>
              <a:t>EdPlan</a:t>
            </a:r>
            <a:r>
              <a:rPr lang="en-US" b="0" i="0">
                <a:effectLst/>
                <a:latin typeface="Söhne"/>
              </a:rPr>
              <a:t> solution for both Part C and Part B data transfer.</a:t>
            </a:r>
          </a:p>
          <a:p>
            <a:r>
              <a:rPr lang="en-US">
                <a:latin typeface="Söhne"/>
              </a:rPr>
              <a:t>Integration with Oklahoma SLDS</a:t>
            </a:r>
          </a:p>
          <a:p>
            <a:pPr lvl="1"/>
            <a:r>
              <a:rPr lang="en-US">
                <a:latin typeface="Söhne"/>
              </a:rPr>
              <a:t>Project to integrate Part B data into the Oklahoma SLDS.</a:t>
            </a:r>
          </a:p>
          <a:p>
            <a:r>
              <a:rPr lang="en-US">
                <a:latin typeface="Söhne"/>
              </a:rPr>
              <a:t>Future Integration Projects</a:t>
            </a:r>
          </a:p>
          <a:p>
            <a:pPr lvl="1"/>
            <a:r>
              <a:rPr lang="en-US">
                <a:latin typeface="Söhne"/>
              </a:rPr>
              <a:t>Upcoming plans for integrating Part C data and modernizing the SLDS. </a:t>
            </a:r>
          </a:p>
          <a:p>
            <a:r>
              <a:rPr lang="en-US">
                <a:latin typeface="Söhne"/>
              </a:rPr>
              <a:t>Seamless Validation Process</a:t>
            </a:r>
          </a:p>
          <a:p>
            <a:pPr lvl="1"/>
            <a:r>
              <a:rPr lang="en-US">
                <a:latin typeface="Söhne"/>
              </a:rPr>
              <a:t>How the integrated data allows for seamless validation and compliance monitoring.</a:t>
            </a:r>
            <a:endParaRPr lang="en-US"/>
          </a:p>
        </p:txBody>
      </p:sp>
      <p:pic>
        <p:nvPicPr>
          <p:cNvPr id="5" name="Picture 4" descr="Oklahoma Department of Education Logo">
            <a:extLst>
              <a:ext uri="{FF2B5EF4-FFF2-40B4-BE49-F238E27FC236}">
                <a16:creationId xmlns:a16="http://schemas.microsoft.com/office/drawing/2014/main" id="{BBD59BFD-EF99-C4D3-EF24-19475611C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575" y="6037912"/>
            <a:ext cx="1949572" cy="692509"/>
          </a:xfrm>
          <a:prstGeom prst="rect">
            <a:avLst/>
          </a:prstGeom>
        </p:spPr>
      </p:pic>
    </p:spTree>
    <p:extLst>
      <p:ext uri="{BB962C8B-B14F-4D97-AF65-F5344CB8AC3E}">
        <p14:creationId xmlns:p14="http://schemas.microsoft.com/office/powerpoint/2010/main" val="413925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08ACFF-6662-7797-D6DD-1FB99A165AFD}"/>
              </a:ext>
            </a:extLst>
          </p:cNvPr>
          <p:cNvSpPr>
            <a:spLocks noGrp="1"/>
          </p:cNvSpPr>
          <p:nvPr>
            <p:ph type="title"/>
          </p:nvPr>
        </p:nvSpPr>
        <p:spPr/>
        <p:txBody>
          <a:bodyPr/>
          <a:lstStyle/>
          <a:p>
            <a:r>
              <a:rPr lang="en-US"/>
              <a:t>Discussion Questions </a:t>
            </a:r>
          </a:p>
        </p:txBody>
      </p:sp>
      <p:sp>
        <p:nvSpPr>
          <p:cNvPr id="6" name="Content Placeholder 5">
            <a:extLst>
              <a:ext uri="{FF2B5EF4-FFF2-40B4-BE49-F238E27FC236}">
                <a16:creationId xmlns:a16="http://schemas.microsoft.com/office/drawing/2014/main" id="{26C76EBF-374D-B746-0864-3991F6FF8C0E}"/>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Including special populations’ data in ECIDS or SLDS…</a:t>
            </a:r>
          </a:p>
          <a:p>
            <a:pPr lvl="1"/>
            <a:r>
              <a:rPr lang="en-US">
                <a:latin typeface="Tahoma"/>
                <a:ea typeface="Tahoma"/>
                <a:cs typeface="Tahoma"/>
              </a:rPr>
              <a:t>Where are you in the process? </a:t>
            </a:r>
          </a:p>
          <a:p>
            <a:pPr lvl="2"/>
            <a:r>
              <a:rPr lang="en-US">
                <a:latin typeface="Tahoma"/>
                <a:ea typeface="Tahoma"/>
                <a:cs typeface="Tahoma"/>
              </a:rPr>
              <a:t>Who is involved in current discussions?</a:t>
            </a:r>
          </a:p>
          <a:p>
            <a:pPr lvl="1"/>
            <a:r>
              <a:rPr lang="en-US">
                <a:latin typeface="Tahoma"/>
                <a:ea typeface="Tahoma"/>
                <a:cs typeface="Tahoma"/>
              </a:rPr>
              <a:t>What are the current challenges in your states or programs?</a:t>
            </a:r>
          </a:p>
          <a:p>
            <a:pPr lvl="1"/>
            <a:r>
              <a:rPr lang="en-US">
                <a:latin typeface="Tahoma"/>
                <a:ea typeface="Tahoma"/>
                <a:cs typeface="Tahoma"/>
              </a:rPr>
              <a:t>What strategies have you implemented?</a:t>
            </a:r>
          </a:p>
          <a:p>
            <a:pPr lvl="1"/>
            <a:r>
              <a:rPr lang="en-US">
                <a:latin typeface="Tahoma"/>
                <a:ea typeface="Tahoma"/>
                <a:cs typeface="Tahoma"/>
              </a:rPr>
              <a:t>What successes can you share?</a:t>
            </a:r>
          </a:p>
          <a:p>
            <a:r>
              <a:rPr lang="en-US">
                <a:latin typeface="Tahoma"/>
                <a:ea typeface="Tahoma"/>
                <a:cs typeface="Tahoma"/>
              </a:rPr>
              <a:t>What are your next steps?</a:t>
            </a:r>
          </a:p>
        </p:txBody>
      </p:sp>
      <p:pic>
        <p:nvPicPr>
          <p:cNvPr id="2" name="Picture 1" descr="Oklahoma Dept. of Education logo">
            <a:extLst>
              <a:ext uri="{FF2B5EF4-FFF2-40B4-BE49-F238E27FC236}">
                <a16:creationId xmlns:a16="http://schemas.microsoft.com/office/drawing/2014/main" id="{46832DC3-3A06-75F7-1D42-B1A9AD2D8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575" y="6037912"/>
            <a:ext cx="1949572" cy="692509"/>
          </a:xfrm>
          <a:prstGeom prst="rect">
            <a:avLst/>
          </a:prstGeom>
        </p:spPr>
      </p:pic>
    </p:spTree>
    <p:extLst>
      <p:ext uri="{BB962C8B-B14F-4D97-AF65-F5344CB8AC3E}">
        <p14:creationId xmlns:p14="http://schemas.microsoft.com/office/powerpoint/2010/main" val="86986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866D1-80E8-917F-5E9F-8DD907E36B08}"/>
              </a:ext>
            </a:extLst>
          </p:cNvPr>
          <p:cNvSpPr>
            <a:spLocks noGrp="1"/>
          </p:cNvSpPr>
          <p:nvPr>
            <p:ph type="title"/>
          </p:nvPr>
        </p:nvSpPr>
        <p:spPr/>
        <p:txBody>
          <a:bodyPr/>
          <a:lstStyle/>
          <a:p>
            <a:r>
              <a:rPr lang="en-US"/>
              <a:t>Resources Available</a:t>
            </a:r>
          </a:p>
        </p:txBody>
      </p:sp>
      <p:sp>
        <p:nvSpPr>
          <p:cNvPr id="3" name="Text Placeholder 2">
            <a:extLst>
              <a:ext uri="{FF2B5EF4-FFF2-40B4-BE49-F238E27FC236}">
                <a16:creationId xmlns:a16="http://schemas.microsoft.com/office/drawing/2014/main" id="{D898B560-822F-B240-32E0-B6A8EA665984}"/>
              </a:ext>
            </a:extLst>
          </p:cNvPr>
          <p:cNvSpPr>
            <a:spLocks noGrp="1"/>
          </p:cNvSpPr>
          <p:nvPr>
            <p:ph type="body" sz="half" idx="2"/>
          </p:nvPr>
        </p:nvSpPr>
        <p:spPr>
          <a:xfrm>
            <a:off x="839788" y="1870921"/>
            <a:ext cx="4689142" cy="3998067"/>
          </a:xfrm>
        </p:spPr>
        <p:txBody>
          <a:bodyPr/>
          <a:lstStyle/>
          <a:p>
            <a:r>
              <a:rPr lang="en-US"/>
              <a:t>DaSy </a:t>
            </a:r>
          </a:p>
          <a:p>
            <a:pPr marL="342900" indent="-342900">
              <a:buFont typeface="Arial" panose="020B0604020202020204" pitchFamily="34" charset="0"/>
              <a:buChar char="•"/>
            </a:pPr>
            <a:r>
              <a:rPr lang="en-US"/>
              <a:t>Data system guidance</a:t>
            </a:r>
          </a:p>
          <a:p>
            <a:pPr marL="342900" indent="-342900">
              <a:buFont typeface="Arial" panose="020B0604020202020204" pitchFamily="34" charset="0"/>
              <a:buChar char="•"/>
            </a:pPr>
            <a:r>
              <a:rPr lang="en-US"/>
              <a:t>Individualized TA </a:t>
            </a:r>
          </a:p>
          <a:p>
            <a:pPr marL="342900" indent="-342900">
              <a:buFont typeface="Arial" panose="020B0604020202020204" pitchFamily="34" charset="0"/>
              <a:buChar char="•"/>
            </a:pPr>
            <a:r>
              <a:rPr lang="en-US"/>
              <a:t>Cross State TA </a:t>
            </a:r>
          </a:p>
          <a:p>
            <a:r>
              <a:rPr lang="en-US"/>
              <a:t>SLDS</a:t>
            </a:r>
          </a:p>
          <a:p>
            <a:pPr marL="342900" indent="-342900">
              <a:buFont typeface="Arial" panose="020B0604020202020204" pitchFamily="34" charset="0"/>
              <a:buChar char="•"/>
            </a:pPr>
            <a:r>
              <a:rPr lang="en-US"/>
              <a:t>Individual Assistance </a:t>
            </a:r>
          </a:p>
          <a:p>
            <a:pPr marL="342900" indent="-342900">
              <a:buFont typeface="Arial" panose="020B0604020202020204" pitchFamily="34" charset="0"/>
              <a:buChar char="•"/>
            </a:pPr>
            <a:r>
              <a:rPr lang="en-US"/>
              <a:t>Multi-State Approach </a:t>
            </a:r>
          </a:p>
        </p:txBody>
      </p:sp>
      <p:pic>
        <p:nvPicPr>
          <p:cNvPr id="5" name="Picture 4" descr="DaSy. The Center for IDEA Early Childhood Data Systems">
            <a:extLst>
              <a:ext uri="{FF2B5EF4-FFF2-40B4-BE49-F238E27FC236}">
                <a16:creationId xmlns:a16="http://schemas.microsoft.com/office/drawing/2014/main" id="{BC70D7F7-7DCC-24EF-EE10-08C7AB504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7650"/>
            <a:ext cx="4218940" cy="1076325"/>
          </a:xfrm>
          <a:prstGeom prst="rect">
            <a:avLst/>
          </a:prstGeom>
          <a:noFill/>
          <a:ln>
            <a:noFill/>
          </a:ln>
        </p:spPr>
      </p:pic>
      <p:pic>
        <p:nvPicPr>
          <p:cNvPr id="7" name="Picture 6" descr="SLDS. Statewide Longitudinal Data Systems Grant Program">
            <a:extLst>
              <a:ext uri="{FF2B5EF4-FFF2-40B4-BE49-F238E27FC236}">
                <a16:creationId xmlns:a16="http://schemas.microsoft.com/office/drawing/2014/main" id="{0D9C8286-47FC-86BB-B8CB-78C205444E84}"/>
              </a:ext>
            </a:extLst>
          </p:cNvPr>
          <p:cNvPicPr>
            <a:picLocks noChangeAspect="1"/>
          </p:cNvPicPr>
          <p:nvPr/>
        </p:nvPicPr>
        <p:blipFill>
          <a:blip r:embed="rId4"/>
          <a:stretch>
            <a:fillRect/>
          </a:stretch>
        </p:blipFill>
        <p:spPr>
          <a:xfrm>
            <a:off x="6096000" y="3907025"/>
            <a:ext cx="5534025" cy="1028700"/>
          </a:xfrm>
          <a:prstGeom prst="rect">
            <a:avLst/>
          </a:prstGeom>
        </p:spPr>
      </p:pic>
    </p:spTree>
    <p:extLst>
      <p:ext uri="{BB962C8B-B14F-4D97-AF65-F5344CB8AC3E}">
        <p14:creationId xmlns:p14="http://schemas.microsoft.com/office/powerpoint/2010/main" val="34921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2333B6-2FF6-D846-B637-E6799129F67A}"/>
              </a:ext>
            </a:extLst>
          </p:cNvPr>
          <p:cNvSpPr txBox="1">
            <a:spLocks/>
          </p:cNvSpPr>
          <p:nvPr/>
        </p:nvSpPr>
        <p:spPr>
          <a:xfrm>
            <a:off x="287813" y="498138"/>
            <a:ext cx="11319812" cy="912633"/>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4800" b="1">
                <a:solidFill>
                  <a:schemeClr val="bg1"/>
                </a:solidFill>
              </a:rPr>
              <a:t>Thank you</a:t>
            </a:r>
            <a:endParaRPr lang="en-US">
              <a:solidFill>
                <a:schemeClr val="bg1"/>
              </a:solidFill>
            </a:endParaRPr>
          </a:p>
        </p:txBody>
      </p:sp>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a:xfrm>
            <a:off x="850392" y="1410771"/>
            <a:ext cx="10515600" cy="815612"/>
          </a:xfrm>
        </p:spPr>
        <p:txBody>
          <a:bodyPr>
            <a:noAutofit/>
          </a:bodyPr>
          <a:lstStyle/>
          <a:p>
            <a:pPr algn="ctr"/>
            <a:r>
              <a:rPr lang="en-US" sz="2400">
                <a:solidFill>
                  <a:schemeClr val="bg1"/>
                </a:solidFill>
              </a:rPr>
              <a:t>Visit us at </a:t>
            </a:r>
            <a:r>
              <a:rPr lang="en-US" sz="2400">
                <a:solidFill>
                  <a:schemeClr val="bg1"/>
                </a:solidFill>
                <a:hlinkClick r:id="rId3" tooltip="DaSy Center website">
                  <a:extLst>
                    <a:ext uri="{A12FA001-AC4F-418D-AE19-62706E023703}">
                      <ahyp:hlinkClr xmlns:ahyp="http://schemas.microsoft.com/office/drawing/2018/hyperlinkcolor" val="tx"/>
                    </a:ext>
                  </a:extLst>
                </a:hlinkClick>
              </a:rPr>
              <a:t>http://dasycenter.org/</a:t>
            </a:r>
            <a:r>
              <a:rPr lang="en-US" sz="2400">
                <a:solidFill>
                  <a:schemeClr val="bg1"/>
                </a:solidFill>
              </a:rPr>
              <a:t> and </a:t>
            </a:r>
            <a:r>
              <a:rPr lang="en-US" sz="2400">
                <a:solidFill>
                  <a:schemeClr val="bg1"/>
                </a:solidFill>
                <a:hlinkClick r:id="rId4" tooltip="Statewide Longitudinal Data Systems (SLDS) Program website">
                  <a:extLst>
                    <a:ext uri="{A12FA001-AC4F-418D-AE19-62706E023703}">
                      <ahyp:hlinkClr xmlns:ahyp="http://schemas.microsoft.com/office/drawing/2018/hyperlinkcolor" val="tx"/>
                    </a:ext>
                  </a:extLst>
                </a:hlinkClick>
              </a:rPr>
              <a:t>https://slds.ed.gov/#program</a:t>
            </a:r>
            <a:endParaRPr lang="en-US" sz="2400" b="1">
              <a:solidFill>
                <a:schemeClr val="bg1"/>
              </a:solidFill>
            </a:endParaRPr>
          </a:p>
        </p:txBody>
      </p:sp>
      <p:pic>
        <p:nvPicPr>
          <p:cNvPr id="2" name="Picture 1" descr="DaSy. The Center for IDEA Early Childhood Systems">
            <a:extLst>
              <a:ext uri="{FF2B5EF4-FFF2-40B4-BE49-F238E27FC236}">
                <a16:creationId xmlns:a16="http://schemas.microsoft.com/office/drawing/2014/main" id="{5FCC8E4B-9410-1846-9631-C6AE2E173A6F}"/>
              </a:ext>
            </a:extLst>
          </p:cNvPr>
          <p:cNvPicPr>
            <a:picLocks noChangeAspect="1"/>
          </p:cNvPicPr>
          <p:nvPr/>
        </p:nvPicPr>
        <p:blipFill>
          <a:blip r:embed="rId5"/>
          <a:stretch>
            <a:fillRect/>
          </a:stretch>
        </p:blipFill>
        <p:spPr>
          <a:xfrm>
            <a:off x="1893513" y="3183607"/>
            <a:ext cx="3848928" cy="1273844"/>
          </a:xfrm>
          <a:prstGeom prst="rect">
            <a:avLst/>
          </a:prstGeom>
        </p:spPr>
      </p:pic>
      <p:pic>
        <p:nvPicPr>
          <p:cNvPr id="3" name="Picture 2" descr="Statewide Longitudinal Data Systems State Support Team">
            <a:extLst>
              <a:ext uri="{FF2B5EF4-FFF2-40B4-BE49-F238E27FC236}">
                <a16:creationId xmlns:a16="http://schemas.microsoft.com/office/drawing/2014/main" id="{857086B9-1BBA-0124-AE94-24FEED673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8637" y="2518441"/>
            <a:ext cx="2669523" cy="20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C63B822-9323-2548-8D04-18100BC95202}"/>
              </a:ext>
              <a:ext uri="{C183D7F6-B498-43B3-948B-1728B52AA6E4}">
                <adec:decorative xmlns:adec="http://schemas.microsoft.com/office/drawing/2017/decorative" val="1"/>
              </a:ext>
            </a:extLst>
          </p:cNvPr>
          <p:cNvSpPr/>
          <p:nvPr/>
        </p:nvSpPr>
        <p:spPr>
          <a:xfrm>
            <a:off x="0" y="5310695"/>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ndParaRPr>
          </a:p>
        </p:txBody>
      </p:sp>
      <p:pic>
        <p:nvPicPr>
          <p:cNvPr id="10" name="Picture 9" descr="IDEAs that Work logo. U.S. Office of Special Education Programs">
            <a:extLst>
              <a:ext uri="{FF2B5EF4-FFF2-40B4-BE49-F238E27FC236}">
                <a16:creationId xmlns:a16="http://schemas.microsoft.com/office/drawing/2014/main" id="{C10C30C0-6FA3-CA47-BE38-14956011A4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lang="en-US" sz="1500" b="1"/>
          </a:p>
        </p:txBody>
      </p:sp>
    </p:spTree>
    <p:extLst>
      <p:ext uri="{BB962C8B-B14F-4D97-AF65-F5344CB8AC3E}">
        <p14:creationId xmlns:p14="http://schemas.microsoft.com/office/powerpoint/2010/main" val="226165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A5F8-3E59-C676-818C-98F032B7C343}"/>
              </a:ext>
            </a:extLst>
          </p:cNvPr>
          <p:cNvSpPr>
            <a:spLocks noGrp="1"/>
          </p:cNvSpPr>
          <p:nvPr>
            <p:ph type="title"/>
          </p:nvPr>
        </p:nvSpPr>
        <p:spPr/>
        <p:txBody>
          <a:bodyPr/>
          <a:lstStyle/>
          <a:p>
            <a:r>
              <a:rPr lang="en-US"/>
              <a:t>Purpose and Agenda</a:t>
            </a:r>
          </a:p>
        </p:txBody>
      </p:sp>
      <p:sp>
        <p:nvSpPr>
          <p:cNvPr id="9" name="Rectangle 8">
            <a:extLst>
              <a:ext uri="{FF2B5EF4-FFF2-40B4-BE49-F238E27FC236}">
                <a16:creationId xmlns:a16="http://schemas.microsoft.com/office/drawing/2014/main" id="{6EC39023-A9B2-7BB6-30F9-C6FDD550F7DC}"/>
              </a:ext>
              <a:ext uri="{C183D7F6-B498-43B3-948B-1728B52AA6E4}">
                <adec:decorative xmlns:adec="http://schemas.microsoft.com/office/drawing/2017/decorative" val="1"/>
              </a:ext>
            </a:extLst>
          </p:cNvPr>
          <p:cNvSpPr/>
          <p:nvPr/>
        </p:nvSpPr>
        <p:spPr>
          <a:xfrm>
            <a:off x="661182" y="1941342"/>
            <a:ext cx="5434818" cy="40936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D0CB78A-2D0F-1E6D-528E-81F2446E0A2B}"/>
              </a:ext>
            </a:extLst>
          </p:cNvPr>
          <p:cNvSpPr>
            <a:spLocks noGrp="1"/>
          </p:cNvSpPr>
          <p:nvPr>
            <p:ph type="body" idx="1"/>
          </p:nvPr>
        </p:nvSpPr>
        <p:spPr/>
        <p:txBody>
          <a:bodyPr/>
          <a:lstStyle/>
          <a:p>
            <a:r>
              <a:rPr lang="en-US"/>
              <a:t>Purpose</a:t>
            </a:r>
          </a:p>
        </p:txBody>
      </p:sp>
      <p:sp>
        <p:nvSpPr>
          <p:cNvPr id="3" name="Content Placeholder 2">
            <a:extLst>
              <a:ext uri="{FF2B5EF4-FFF2-40B4-BE49-F238E27FC236}">
                <a16:creationId xmlns:a16="http://schemas.microsoft.com/office/drawing/2014/main" id="{ABE802F5-73BA-E3BE-332E-A5FA0C59F24D}"/>
              </a:ext>
            </a:extLst>
          </p:cNvPr>
          <p:cNvSpPr>
            <a:spLocks noGrp="1"/>
          </p:cNvSpPr>
          <p:nvPr>
            <p:ph sz="half" idx="2"/>
          </p:nvPr>
        </p:nvSpPr>
        <p:spPr>
          <a:xfrm>
            <a:off x="839788" y="2505074"/>
            <a:ext cx="5157787" cy="3373187"/>
          </a:xfrm>
        </p:spPr>
        <p:txBody>
          <a:bodyPr>
            <a:normAutofit/>
          </a:bodyPr>
          <a:lstStyle/>
          <a:p>
            <a:r>
              <a:rPr lang="en-US"/>
              <a:t>Discuss how and why states should incorporate data about special child populations into the SLDS (and the ECIDS), specifically children with disabilities aged birth to five</a:t>
            </a:r>
          </a:p>
        </p:txBody>
      </p:sp>
      <p:sp>
        <p:nvSpPr>
          <p:cNvPr id="8" name="Text Placeholder 7">
            <a:extLst>
              <a:ext uri="{FF2B5EF4-FFF2-40B4-BE49-F238E27FC236}">
                <a16:creationId xmlns:a16="http://schemas.microsoft.com/office/drawing/2014/main" id="{95A68E83-6108-0F50-0909-C0B2BB9D3F65}"/>
              </a:ext>
            </a:extLst>
          </p:cNvPr>
          <p:cNvSpPr>
            <a:spLocks noGrp="1"/>
          </p:cNvSpPr>
          <p:nvPr>
            <p:ph type="body" sz="quarter" idx="3"/>
          </p:nvPr>
        </p:nvSpPr>
        <p:spPr/>
        <p:txBody>
          <a:bodyPr/>
          <a:lstStyle/>
          <a:p>
            <a:r>
              <a:rPr lang="en-US"/>
              <a:t>Agenda</a:t>
            </a:r>
          </a:p>
        </p:txBody>
      </p:sp>
      <p:sp>
        <p:nvSpPr>
          <p:cNvPr id="6" name="Content Placeholder 5">
            <a:extLst>
              <a:ext uri="{FF2B5EF4-FFF2-40B4-BE49-F238E27FC236}">
                <a16:creationId xmlns:a16="http://schemas.microsoft.com/office/drawing/2014/main" id="{905AB14C-0EDD-80E7-CC4D-E9C4843867A3}"/>
              </a:ext>
            </a:extLst>
          </p:cNvPr>
          <p:cNvSpPr>
            <a:spLocks noGrp="1"/>
          </p:cNvSpPr>
          <p:nvPr>
            <p:ph sz="quarter" idx="4"/>
          </p:nvPr>
        </p:nvSpPr>
        <p:spPr/>
        <p:txBody>
          <a:bodyPr>
            <a:normAutofit/>
          </a:bodyPr>
          <a:lstStyle/>
          <a:p>
            <a:r>
              <a:rPr lang="en-US"/>
              <a:t>Level Setting</a:t>
            </a:r>
          </a:p>
          <a:p>
            <a:r>
              <a:rPr lang="en-US"/>
              <a:t>National Context</a:t>
            </a:r>
          </a:p>
          <a:p>
            <a:r>
              <a:rPr lang="en-US"/>
              <a:t>Focus on ECIDS</a:t>
            </a:r>
          </a:p>
          <a:p>
            <a:r>
              <a:rPr lang="en-US"/>
              <a:t>State Example</a:t>
            </a:r>
          </a:p>
          <a:p>
            <a:r>
              <a:rPr lang="en-US"/>
              <a:t>Available Resources &amp; Support</a:t>
            </a:r>
          </a:p>
          <a:p>
            <a:r>
              <a:rPr lang="en-US"/>
              <a:t>Discussion</a:t>
            </a:r>
          </a:p>
        </p:txBody>
      </p:sp>
    </p:spTree>
    <p:extLst>
      <p:ext uri="{BB962C8B-B14F-4D97-AF65-F5344CB8AC3E}">
        <p14:creationId xmlns:p14="http://schemas.microsoft.com/office/powerpoint/2010/main" val="129164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p:txBody>
          <a:bodyPr/>
          <a:lstStyle/>
          <a:p>
            <a:r>
              <a:rPr lang="en-US"/>
              <a:t>Why is it important for your state?</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idx="1"/>
          </p:nvPr>
        </p:nvSpPr>
        <p:spPr>
          <a:xfrm>
            <a:off x="838200" y="1825625"/>
            <a:ext cx="8622792" cy="4052636"/>
          </a:xfrm>
        </p:spPr>
        <p:txBody>
          <a:bodyPr vert="horz" lIns="91440" tIns="45720" rIns="91440" bIns="45720" rtlCol="0" anchor="t">
            <a:normAutofit lnSpcReduction="10000"/>
          </a:bodyPr>
          <a:lstStyle/>
          <a:p>
            <a:pPr>
              <a:buFont typeface="System Font Regular" panose="020B0604020202020204" pitchFamily="34" charset="0"/>
            </a:pPr>
            <a:r>
              <a:rPr lang="en-US" b="1">
                <a:latin typeface="Tahoma"/>
                <a:ea typeface="Tahoma"/>
                <a:cs typeface="Tahoma"/>
              </a:rPr>
              <a:t>How many</a:t>
            </a:r>
            <a:r>
              <a:rPr lang="en-US">
                <a:latin typeface="Tahoma"/>
                <a:ea typeface="Tahoma"/>
                <a:cs typeface="Tahoma"/>
              </a:rPr>
              <a:t> children who receive Part C early intervention or Part B 619 early childhood special education services are…</a:t>
            </a:r>
          </a:p>
          <a:p>
            <a:pPr lvl="1">
              <a:buFont typeface="System Font Regular" panose="020B0604020202020204" pitchFamily="34" charset="0"/>
            </a:pPr>
            <a:r>
              <a:rPr lang="en-US">
                <a:latin typeface="Tahoma"/>
                <a:ea typeface="Tahoma"/>
                <a:cs typeface="Tahoma"/>
              </a:rPr>
              <a:t>In community childcare? </a:t>
            </a:r>
          </a:p>
          <a:p>
            <a:pPr lvl="1">
              <a:buFont typeface="System Font Regular" panose="020B0604020202020204" pitchFamily="34" charset="0"/>
            </a:pPr>
            <a:r>
              <a:rPr lang="en-US">
                <a:latin typeface="Tahoma"/>
                <a:ea typeface="Tahoma"/>
                <a:cs typeface="Tahoma"/>
              </a:rPr>
              <a:t>In Head Start?</a:t>
            </a:r>
          </a:p>
          <a:p>
            <a:pPr lvl="1">
              <a:buFont typeface="System Font Regular" panose="020B0604020202020204" pitchFamily="34" charset="0"/>
            </a:pPr>
            <a:r>
              <a:rPr lang="en-US">
                <a:latin typeface="Tahoma"/>
                <a:ea typeface="Tahoma"/>
                <a:cs typeface="Tahoma"/>
              </a:rPr>
              <a:t>Receiving SNAP benefits?</a:t>
            </a:r>
          </a:p>
          <a:p>
            <a:pPr lvl="1">
              <a:buFont typeface="System Font Regular" panose="020B0604020202020204" pitchFamily="34" charset="0"/>
            </a:pPr>
            <a:r>
              <a:rPr lang="en-US">
                <a:latin typeface="Tahoma"/>
                <a:ea typeface="Tahoma"/>
                <a:cs typeface="Tahoma"/>
              </a:rPr>
              <a:t>Receiving other home visiting services?</a:t>
            </a:r>
          </a:p>
          <a:p>
            <a:pPr>
              <a:buFont typeface="System Font Regular" panose="020B0604020202020204" pitchFamily="34" charset="0"/>
            </a:pPr>
            <a:r>
              <a:rPr lang="en-US" i="1">
                <a:latin typeface="Tahoma"/>
                <a:ea typeface="Tahoma"/>
                <a:cs typeface="Tahoma"/>
              </a:rPr>
              <a:t>And…</a:t>
            </a:r>
            <a:r>
              <a:rPr lang="en-US">
                <a:latin typeface="Tahoma"/>
                <a:ea typeface="Tahoma"/>
                <a:cs typeface="Tahoma"/>
              </a:rPr>
              <a:t>do services or outcomes </a:t>
            </a:r>
            <a:r>
              <a:rPr lang="en-US" b="1">
                <a:latin typeface="Tahoma"/>
                <a:ea typeface="Tahoma"/>
                <a:cs typeface="Tahoma"/>
              </a:rPr>
              <a:t>differ across </a:t>
            </a:r>
            <a:r>
              <a:rPr lang="en-US">
                <a:latin typeface="Tahoma"/>
                <a:ea typeface="Tahoma"/>
                <a:cs typeface="Tahoma"/>
              </a:rPr>
              <a:t>these groups?</a:t>
            </a:r>
            <a:endParaRPr lang="en-US" i="1">
              <a:latin typeface="Tahoma"/>
              <a:ea typeface="Tahoma"/>
              <a:cs typeface="Tahoma"/>
            </a:endParaRPr>
          </a:p>
          <a:p>
            <a:pPr>
              <a:buFont typeface="System Font Regular" panose="020B0604020202020204" pitchFamily="34" charset="0"/>
            </a:pPr>
            <a:r>
              <a:rPr lang="en-US">
                <a:latin typeface="Tahoma"/>
                <a:ea typeface="Tahoma"/>
                <a:cs typeface="Tahoma"/>
              </a:rPr>
              <a:t>What are the kindergarten through grade 3 </a:t>
            </a:r>
            <a:r>
              <a:rPr lang="en-US" b="1">
                <a:latin typeface="Tahoma"/>
                <a:ea typeface="Tahoma"/>
                <a:cs typeface="Tahoma"/>
              </a:rPr>
              <a:t>outcomes</a:t>
            </a:r>
            <a:r>
              <a:rPr lang="en-US">
                <a:latin typeface="Tahoma"/>
                <a:ea typeface="Tahoma"/>
                <a:cs typeface="Tahoma"/>
              </a:rPr>
              <a:t> for children enrolled in early intervention and/or early childhood special education?</a:t>
            </a:r>
            <a:endParaRPr lang="en-US"/>
          </a:p>
        </p:txBody>
      </p:sp>
      <p:sp>
        <p:nvSpPr>
          <p:cNvPr id="5" name="TextBox 4">
            <a:extLst>
              <a:ext uri="{FF2B5EF4-FFF2-40B4-BE49-F238E27FC236}">
                <a16:creationId xmlns:a16="http://schemas.microsoft.com/office/drawing/2014/main" id="{B561CF5A-71D3-FB08-6033-4A1D021F7E17}"/>
              </a:ext>
            </a:extLst>
          </p:cNvPr>
          <p:cNvSpPr txBox="1"/>
          <p:nvPr/>
        </p:nvSpPr>
        <p:spPr>
          <a:xfrm>
            <a:off x="9649043" y="3740467"/>
            <a:ext cx="2420679" cy="707886"/>
          </a:xfrm>
          <a:prstGeom prst="rect">
            <a:avLst/>
          </a:prstGeom>
          <a:noFill/>
        </p:spPr>
        <p:txBody>
          <a:bodyPr wrap="square" rtlCol="0">
            <a:spAutoFit/>
          </a:bodyPr>
          <a:lstStyle/>
          <a:p>
            <a:pPr algn="ctr"/>
            <a:r>
              <a:rPr lang="en-US" sz="2000" err="1">
                <a:latin typeface="Tahoma" panose="020B0604030504040204" pitchFamily="34" charset="0"/>
                <a:ea typeface="Tahoma" panose="020B0604030504040204" pitchFamily="34" charset="0"/>
                <a:cs typeface="Tahoma" panose="020B0604030504040204" pitchFamily="34" charset="0"/>
                <a:hlinkClick r:id="rId3" tooltip="Critical Questions About Early Intervention and Early Childhood Special Education"/>
              </a:rPr>
              <a:t>DaSy</a:t>
            </a:r>
            <a:r>
              <a:rPr lang="en-US" sz="2000">
                <a:latin typeface="Tahoma" panose="020B0604030504040204" pitchFamily="34" charset="0"/>
                <a:ea typeface="Tahoma" panose="020B0604030504040204" pitchFamily="34" charset="0"/>
                <a:cs typeface="Tahoma" panose="020B0604030504040204" pitchFamily="34" charset="0"/>
                <a:hlinkClick r:id="rId3" tooltip="Critical Questions About Early Intervention and Early Childhood Special Education"/>
              </a:rPr>
              <a:t> Critical Questions</a:t>
            </a:r>
            <a:endParaRPr lang="en-US" sz="200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quot; &quot;">
            <a:extLst>
              <a:ext uri="{FF2B5EF4-FFF2-40B4-BE49-F238E27FC236}">
                <a16:creationId xmlns:a16="http://schemas.microsoft.com/office/drawing/2014/main" id="{14E9292C-1BF8-CBF1-32EB-4BA5B1B2B6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45961" y="2002155"/>
            <a:ext cx="1426845" cy="1426845"/>
          </a:xfrm>
          <a:prstGeom prst="rect">
            <a:avLst/>
          </a:prstGeom>
          <a:noFill/>
          <a:ln>
            <a:noFill/>
          </a:ln>
        </p:spPr>
      </p:pic>
    </p:spTree>
    <p:extLst>
      <p:ext uri="{BB962C8B-B14F-4D97-AF65-F5344CB8AC3E}">
        <p14:creationId xmlns:p14="http://schemas.microsoft.com/office/powerpoint/2010/main" val="299281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a:t>Terminology Level Setting </a:t>
            </a:r>
          </a:p>
        </p:txBody>
      </p:sp>
    </p:spTree>
    <p:extLst>
      <p:ext uri="{BB962C8B-B14F-4D97-AF65-F5344CB8AC3E}">
        <p14:creationId xmlns:p14="http://schemas.microsoft.com/office/powerpoint/2010/main" val="28038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F0B19E-3801-32EF-81CB-E75055A29550}"/>
              </a:ext>
            </a:extLst>
          </p:cNvPr>
          <p:cNvSpPr>
            <a:spLocks noGrp="1"/>
          </p:cNvSpPr>
          <p:nvPr>
            <p:ph type="title"/>
          </p:nvPr>
        </p:nvSpPr>
        <p:spPr>
          <a:xfrm>
            <a:off x="878958" y="316705"/>
            <a:ext cx="10515600" cy="1325563"/>
          </a:xfrm>
        </p:spPr>
        <p:txBody>
          <a:bodyPr/>
          <a:lstStyle/>
          <a:p>
            <a:r>
              <a:rPr lang="en-US"/>
              <a:t>Commonly Used Terminology </a:t>
            </a:r>
          </a:p>
        </p:txBody>
      </p:sp>
      <p:graphicFrame>
        <p:nvGraphicFramePr>
          <p:cNvPr id="7" name="Content Placeholder 4" descr="Icons and words of the 7 terms to be defined: data sharing, data linking, data integration, ECIDS, SLDS, EIS, and ECSE.">
            <a:extLst>
              <a:ext uri="{FF2B5EF4-FFF2-40B4-BE49-F238E27FC236}">
                <a16:creationId xmlns:a16="http://schemas.microsoft.com/office/drawing/2014/main" id="{1DB2EFD0-AED7-0B32-65D3-0B22BB949A8D}"/>
              </a:ext>
            </a:extLst>
          </p:cNvPr>
          <p:cNvGraphicFramePr>
            <a:graphicFrameLocks noGrp="1"/>
          </p:cNvGraphicFramePr>
          <p:nvPr>
            <p:ph idx="1"/>
            <p:extLst>
              <p:ext uri="{D42A27DB-BD31-4B8C-83A1-F6EECF244321}">
                <p14:modId xmlns:p14="http://schemas.microsoft.com/office/powerpoint/2010/main" val="3055901364"/>
              </p:ext>
            </p:extLst>
          </p:nvPr>
        </p:nvGraphicFramePr>
        <p:xfrm>
          <a:off x="298450" y="1825625"/>
          <a:ext cx="11690350"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688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F5F2-6E5B-7C3E-7239-42E07F26984A}"/>
              </a:ext>
            </a:extLst>
          </p:cNvPr>
          <p:cNvSpPr>
            <a:spLocks noGrp="1"/>
          </p:cNvSpPr>
          <p:nvPr>
            <p:ph type="title"/>
          </p:nvPr>
        </p:nvSpPr>
        <p:spPr/>
        <p:txBody>
          <a:bodyPr/>
          <a:lstStyle/>
          <a:p>
            <a:r>
              <a:rPr lang="en-US">
                <a:latin typeface="Tahoma"/>
                <a:ea typeface="Tahoma"/>
                <a:cs typeface="Tahoma"/>
              </a:rPr>
              <a:t>Defining Systems and Populations</a:t>
            </a:r>
            <a:endParaRPr lang="en-US"/>
          </a:p>
        </p:txBody>
      </p:sp>
      <p:sp>
        <p:nvSpPr>
          <p:cNvPr id="3" name="Content Placeholder 2">
            <a:extLst>
              <a:ext uri="{FF2B5EF4-FFF2-40B4-BE49-F238E27FC236}">
                <a16:creationId xmlns:a16="http://schemas.microsoft.com/office/drawing/2014/main" id="{1E3C9009-15B5-EC31-ED32-E3FF46203703}"/>
              </a:ext>
            </a:extLst>
          </p:cNvPr>
          <p:cNvSpPr>
            <a:spLocks noGrp="1"/>
          </p:cNvSpPr>
          <p:nvPr>
            <p:ph idx="1"/>
          </p:nvPr>
        </p:nvSpPr>
        <p:spPr/>
        <p:txBody>
          <a:bodyPr vert="horz" lIns="91440" tIns="45720" rIns="91440" bIns="45720" rtlCol="0" anchor="t">
            <a:normAutofit fontScale="92500" lnSpcReduction="10000"/>
          </a:bodyPr>
          <a:lstStyle/>
          <a:p>
            <a:r>
              <a:rPr lang="en-US" b="1">
                <a:latin typeface="Tahoma"/>
                <a:ea typeface="Tahoma"/>
                <a:cs typeface="Tahoma"/>
              </a:rPr>
              <a:t>Early Childhood Integrated Data System (ECIDS)</a:t>
            </a:r>
            <a:r>
              <a:rPr lang="en-US">
                <a:latin typeface="Tahoma"/>
                <a:ea typeface="Tahoma"/>
                <a:cs typeface="Tahoma"/>
              </a:rPr>
              <a:t> – A data system that collects, integrates, maintains, stores, and reports information from early childhood programs across multiple agencies within a state that serve children and families from birth to age eight. </a:t>
            </a:r>
            <a:endParaRPr lang="en-US"/>
          </a:p>
          <a:p>
            <a:r>
              <a:rPr lang="en-US" b="1">
                <a:latin typeface="Tahoma"/>
                <a:ea typeface="Tahoma"/>
                <a:cs typeface="Tahoma"/>
              </a:rPr>
              <a:t>Statewide Longitudinal Data System (SLDS)</a:t>
            </a:r>
            <a:r>
              <a:rPr lang="en-US">
                <a:latin typeface="Tahoma"/>
                <a:ea typeface="Tahoma"/>
                <a:cs typeface="Tahoma"/>
              </a:rPr>
              <a:t> – A unit-level data system designed for the collection, management, analysis, and reporting of statewide </a:t>
            </a:r>
            <a:r>
              <a:rPr lang="en-US" i="1">
                <a:latin typeface="Tahoma"/>
                <a:ea typeface="Tahoma"/>
                <a:cs typeface="Tahoma"/>
              </a:rPr>
              <a:t>education</a:t>
            </a:r>
            <a:r>
              <a:rPr lang="en-US">
                <a:latin typeface="Tahoma"/>
                <a:ea typeface="Tahoma"/>
                <a:cs typeface="Tahoma"/>
              </a:rPr>
              <a:t> data over time and across programs.</a:t>
            </a:r>
          </a:p>
          <a:p>
            <a:r>
              <a:rPr lang="en-US" b="1">
                <a:latin typeface="Tahoma"/>
                <a:ea typeface="Tahoma"/>
                <a:cs typeface="Tahoma"/>
              </a:rPr>
              <a:t>Early Intervention Services (EIS)</a:t>
            </a:r>
            <a:r>
              <a:rPr lang="en-US">
                <a:latin typeface="Tahoma"/>
                <a:ea typeface="Tahoma"/>
                <a:cs typeface="Tahoma"/>
              </a:rPr>
              <a:t> – a general term referring to IDEA Part C programs’ services for birth to three.</a:t>
            </a:r>
          </a:p>
          <a:p>
            <a:r>
              <a:rPr lang="en-US" b="1">
                <a:latin typeface="Tahoma"/>
                <a:ea typeface="Tahoma"/>
                <a:cs typeface="Tahoma"/>
              </a:rPr>
              <a:t>Early Childhood Special Education (ECSE)</a:t>
            </a:r>
            <a:r>
              <a:rPr lang="en-US">
                <a:latin typeface="Tahoma"/>
                <a:ea typeface="Tahoma"/>
                <a:cs typeface="Tahoma"/>
              </a:rPr>
              <a:t> – alternatively called IDEA Part B-619 programs for preschool children.</a:t>
            </a:r>
            <a:endParaRPr lang="en-US"/>
          </a:p>
        </p:txBody>
      </p:sp>
      <p:sp>
        <p:nvSpPr>
          <p:cNvPr id="4" name="Rectangle 3" descr="&quot; &quot;">
            <a:extLst>
              <a:ext uri="{FF2B5EF4-FFF2-40B4-BE49-F238E27FC236}">
                <a16:creationId xmlns:a16="http://schemas.microsoft.com/office/drawing/2014/main" id="{11A7FE98-6F42-0427-D58C-A3DC4CCBCB15}"/>
              </a:ext>
              <a:ext uri="{C183D7F6-B498-43B3-948B-1728B52AA6E4}">
                <adec:decorative xmlns:adec="http://schemas.microsoft.com/office/drawing/2017/decorative" val="0"/>
              </a:ext>
            </a:extLst>
          </p:cNvPr>
          <p:cNvSpPr/>
          <p:nvPr/>
        </p:nvSpPr>
        <p:spPr>
          <a:xfrm>
            <a:off x="75858" y="1878105"/>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5" name="Rectangle 4" descr="&quot; &quot;">
            <a:extLst>
              <a:ext uri="{FF2B5EF4-FFF2-40B4-BE49-F238E27FC236}">
                <a16:creationId xmlns:a16="http://schemas.microsoft.com/office/drawing/2014/main" id="{21D78DA9-882C-9136-1D08-4D4822EC7608}"/>
              </a:ext>
              <a:ext uri="{C183D7F6-B498-43B3-948B-1728B52AA6E4}">
                <adec:decorative xmlns:adec="http://schemas.microsoft.com/office/drawing/2017/decorative" val="0"/>
              </a:ext>
            </a:extLst>
          </p:cNvPr>
          <p:cNvSpPr/>
          <p:nvPr/>
        </p:nvSpPr>
        <p:spPr>
          <a:xfrm>
            <a:off x="75858" y="3121536"/>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alpha val="0"/>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6" name="Rectangle 5" descr="&quot; &quot;">
            <a:extLst>
              <a:ext uri="{FF2B5EF4-FFF2-40B4-BE49-F238E27FC236}">
                <a16:creationId xmlns:a16="http://schemas.microsoft.com/office/drawing/2014/main" id="{1BDADD8B-5926-5630-1516-D1B6C0B1771E}"/>
              </a:ext>
              <a:ext uri="{C183D7F6-B498-43B3-948B-1728B52AA6E4}">
                <adec:decorative xmlns:adec="http://schemas.microsoft.com/office/drawing/2017/decorative" val="0"/>
              </a:ext>
            </a:extLst>
          </p:cNvPr>
          <p:cNvSpPr/>
          <p:nvPr/>
        </p:nvSpPr>
        <p:spPr>
          <a:xfrm>
            <a:off x="137958" y="4158055"/>
            <a:ext cx="685800" cy="64008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8" name="Rectangle 7" descr="&quot; &quot;">
            <a:extLst>
              <a:ext uri="{FF2B5EF4-FFF2-40B4-BE49-F238E27FC236}">
                <a16:creationId xmlns:a16="http://schemas.microsoft.com/office/drawing/2014/main" id="{15127187-A68B-0D72-7D33-F39ED30BD828}"/>
              </a:ext>
              <a:ext uri="{C183D7F6-B498-43B3-948B-1728B52AA6E4}">
                <adec:decorative xmlns:adec="http://schemas.microsoft.com/office/drawing/2017/decorative" val="0"/>
              </a:ext>
            </a:extLst>
          </p:cNvPr>
          <p:cNvSpPr/>
          <p:nvPr/>
        </p:nvSpPr>
        <p:spPr>
          <a:xfrm>
            <a:off x="167086" y="4969688"/>
            <a:ext cx="627544" cy="68116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10884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0BBF-6F0F-DD91-25CE-A18DD2633BA5}"/>
              </a:ext>
            </a:extLst>
          </p:cNvPr>
          <p:cNvSpPr>
            <a:spLocks noGrp="1"/>
          </p:cNvSpPr>
          <p:nvPr>
            <p:ph type="title"/>
          </p:nvPr>
        </p:nvSpPr>
        <p:spPr/>
        <p:txBody>
          <a:bodyPr/>
          <a:lstStyle/>
          <a:p>
            <a:r>
              <a:rPr lang="en-US">
                <a:latin typeface="Tahoma"/>
                <a:ea typeface="Tahoma"/>
                <a:cs typeface="Tahoma"/>
              </a:rPr>
              <a:t>Types of Data Communication</a:t>
            </a:r>
            <a:endParaRPr lang="en-US"/>
          </a:p>
        </p:txBody>
      </p:sp>
      <p:sp>
        <p:nvSpPr>
          <p:cNvPr id="3" name="Content Placeholder 2">
            <a:extLst>
              <a:ext uri="{FF2B5EF4-FFF2-40B4-BE49-F238E27FC236}">
                <a16:creationId xmlns:a16="http://schemas.microsoft.com/office/drawing/2014/main" id="{04D222BC-D5E1-7F39-8CA8-3DC197D7A35F}"/>
              </a:ext>
            </a:extLst>
          </p:cNvPr>
          <p:cNvSpPr>
            <a:spLocks noGrp="1"/>
          </p:cNvSpPr>
          <p:nvPr>
            <p:ph idx="1"/>
          </p:nvPr>
        </p:nvSpPr>
        <p:spPr/>
        <p:txBody>
          <a:bodyPr>
            <a:normAutofit/>
          </a:bodyPr>
          <a:lstStyle/>
          <a:p>
            <a:r>
              <a:rPr lang="en-US" b="1"/>
              <a:t>Data Sharing </a:t>
            </a:r>
            <a:r>
              <a:rPr lang="en-US"/>
              <a:t>– The practice of providing partners information they can’t access in their own data systems. Data are typically sufficient for recipients’ needs without linking locally. May occur once or repeatedly.</a:t>
            </a:r>
          </a:p>
          <a:p>
            <a:r>
              <a:rPr lang="en-US" b="1"/>
              <a:t>Data Linking </a:t>
            </a:r>
            <a:r>
              <a:rPr lang="en-US"/>
              <a:t>– Manually connecting extracted information about an entity (e.g., child, service provider, service) from one data source with information related to that same entity from another data source. May occur once or repeatedly, typically outside of a data system.</a:t>
            </a:r>
          </a:p>
          <a:p>
            <a:r>
              <a:rPr lang="en-US" b="1"/>
              <a:t>Data Integration </a:t>
            </a:r>
            <a:r>
              <a:rPr lang="en-US"/>
              <a:t>– Combining data from disparate sources into a single data system to merge information about entities in one location. Maintained systematically through data management/governance plans.</a:t>
            </a:r>
          </a:p>
        </p:txBody>
      </p:sp>
      <p:sp>
        <p:nvSpPr>
          <p:cNvPr id="4" name="Rectangle 3" descr="&quot; &quot;">
            <a:extLst>
              <a:ext uri="{FF2B5EF4-FFF2-40B4-BE49-F238E27FC236}">
                <a16:creationId xmlns:a16="http://schemas.microsoft.com/office/drawing/2014/main" id="{173DB85D-C21A-DB3E-E686-4D41C9D356F4}"/>
              </a:ext>
              <a:ext uri="{C183D7F6-B498-43B3-948B-1728B52AA6E4}">
                <adec:decorative xmlns:adec="http://schemas.microsoft.com/office/drawing/2017/decorative" val="0"/>
              </a:ext>
            </a:extLst>
          </p:cNvPr>
          <p:cNvSpPr/>
          <p:nvPr/>
        </p:nvSpPr>
        <p:spPr>
          <a:xfrm>
            <a:off x="151437" y="1850009"/>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 name="Rectangle 4" descr="&quot; &quot;">
            <a:extLst>
              <a:ext uri="{FF2B5EF4-FFF2-40B4-BE49-F238E27FC236}">
                <a16:creationId xmlns:a16="http://schemas.microsoft.com/office/drawing/2014/main" id="{367774D4-AE56-EF45-8925-AFE36705A408}"/>
              </a:ext>
              <a:ext uri="{C183D7F6-B498-43B3-948B-1728B52AA6E4}">
                <adec:decorative xmlns:adec="http://schemas.microsoft.com/office/drawing/2017/decorative" val="0"/>
              </a:ext>
            </a:extLst>
          </p:cNvPr>
          <p:cNvSpPr/>
          <p:nvPr/>
        </p:nvSpPr>
        <p:spPr>
          <a:xfrm>
            <a:off x="151437" y="3109905"/>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6" name="Rectangle 5" descr="&quot; &quot;">
            <a:extLst>
              <a:ext uri="{FF2B5EF4-FFF2-40B4-BE49-F238E27FC236}">
                <a16:creationId xmlns:a16="http://schemas.microsoft.com/office/drawing/2014/main" id="{0A778ADC-F8F3-9DD7-50D0-DBA4CA2B639B}"/>
              </a:ext>
              <a:ext uri="{C183D7F6-B498-43B3-948B-1728B52AA6E4}">
                <adec:decorative xmlns:adec="http://schemas.microsoft.com/office/drawing/2017/decorative" val="1"/>
              </a:ext>
            </a:extLst>
          </p:cNvPr>
          <p:cNvSpPr/>
          <p:nvPr/>
        </p:nvSpPr>
        <p:spPr>
          <a:xfrm>
            <a:off x="151437" y="4721557"/>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87685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E444-51B9-363D-689F-4984F61F74AD}"/>
              </a:ext>
            </a:extLst>
          </p:cNvPr>
          <p:cNvSpPr>
            <a:spLocks noGrp="1"/>
          </p:cNvSpPr>
          <p:nvPr>
            <p:ph type="title"/>
          </p:nvPr>
        </p:nvSpPr>
        <p:spPr/>
        <p:txBody>
          <a:bodyPr/>
          <a:lstStyle/>
          <a:p>
            <a:r>
              <a:rPr lang="en-US"/>
              <a:t>Example Processes</a:t>
            </a:r>
          </a:p>
        </p:txBody>
      </p:sp>
      <p:sp>
        <p:nvSpPr>
          <p:cNvPr id="3" name="Content Placeholder 2">
            <a:extLst>
              <a:ext uri="{FF2B5EF4-FFF2-40B4-BE49-F238E27FC236}">
                <a16:creationId xmlns:a16="http://schemas.microsoft.com/office/drawing/2014/main" id="{5DE3E99F-50E7-8048-8912-ADB1B9695143}"/>
              </a:ext>
            </a:extLst>
          </p:cNvPr>
          <p:cNvSpPr>
            <a:spLocks noGrp="1"/>
          </p:cNvSpPr>
          <p:nvPr>
            <p:ph idx="1"/>
          </p:nvPr>
        </p:nvSpPr>
        <p:spPr/>
        <p:txBody>
          <a:bodyPr/>
          <a:lstStyle/>
          <a:p>
            <a:r>
              <a:rPr lang="en-US"/>
              <a:t>Sharing:</a:t>
            </a:r>
          </a:p>
          <a:p>
            <a:pPr lvl="1"/>
            <a:r>
              <a:rPr lang="en-US"/>
              <a:t>Providing aggregate ECSE program participation counts for three-year-olds to the EIS office (without child specific program information)</a:t>
            </a:r>
          </a:p>
          <a:p>
            <a:r>
              <a:rPr lang="en-US"/>
              <a:t>Linking: </a:t>
            </a:r>
          </a:p>
          <a:p>
            <a:pPr lvl="1"/>
            <a:r>
              <a:rPr lang="en-US"/>
              <a:t>Providing annual child-level EIS eligibility and enrollment status to the Dept. of Health for children identified by the state EHDI program </a:t>
            </a:r>
          </a:p>
          <a:p>
            <a:r>
              <a:rPr lang="en-US"/>
              <a:t>Integration:</a:t>
            </a:r>
          </a:p>
          <a:p>
            <a:pPr lvl="1"/>
            <a:r>
              <a:rPr lang="en-US"/>
              <a:t>The state foster care database auto-updates a child’s status and contact information in the state public health data system</a:t>
            </a:r>
          </a:p>
        </p:txBody>
      </p:sp>
      <p:sp>
        <p:nvSpPr>
          <p:cNvPr id="4" name="Rectangle 3" descr="&quot; &quot;">
            <a:extLst>
              <a:ext uri="{FF2B5EF4-FFF2-40B4-BE49-F238E27FC236}">
                <a16:creationId xmlns:a16="http://schemas.microsoft.com/office/drawing/2014/main" id="{3478BC9D-016A-9B90-503E-47EFFCE108CE}"/>
              </a:ext>
              <a:ext uri="{C183D7F6-B498-43B3-948B-1728B52AA6E4}">
                <adec:decorative xmlns:adec="http://schemas.microsoft.com/office/drawing/2017/decorative" val="0"/>
              </a:ext>
            </a:extLst>
          </p:cNvPr>
          <p:cNvSpPr/>
          <p:nvPr/>
        </p:nvSpPr>
        <p:spPr>
          <a:xfrm>
            <a:off x="151437" y="1863657"/>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 name="Rectangle 4" descr="&quot; &quot;">
            <a:extLst>
              <a:ext uri="{FF2B5EF4-FFF2-40B4-BE49-F238E27FC236}">
                <a16:creationId xmlns:a16="http://schemas.microsoft.com/office/drawing/2014/main" id="{A815D0B7-3D7B-2F41-B230-5B1996E031B3}"/>
              </a:ext>
              <a:ext uri="{C183D7F6-B498-43B3-948B-1728B52AA6E4}">
                <adec:decorative xmlns:adec="http://schemas.microsoft.com/office/drawing/2017/decorative" val="0"/>
              </a:ext>
            </a:extLst>
          </p:cNvPr>
          <p:cNvSpPr/>
          <p:nvPr/>
        </p:nvSpPr>
        <p:spPr>
          <a:xfrm>
            <a:off x="151437" y="3150849"/>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6" name="Rectangle 5" descr="&quot; &quot;">
            <a:extLst>
              <a:ext uri="{FF2B5EF4-FFF2-40B4-BE49-F238E27FC236}">
                <a16:creationId xmlns:a16="http://schemas.microsoft.com/office/drawing/2014/main" id="{AE217727-A79D-38A1-9BF6-D5ED2FA2D76F}"/>
              </a:ext>
              <a:ext uri="{C183D7F6-B498-43B3-948B-1728B52AA6E4}">
                <adec:decorative xmlns:adec="http://schemas.microsoft.com/office/drawing/2017/decorative" val="0"/>
              </a:ext>
            </a:extLst>
          </p:cNvPr>
          <p:cNvSpPr/>
          <p:nvPr/>
        </p:nvSpPr>
        <p:spPr>
          <a:xfrm>
            <a:off x="151437" y="4489542"/>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48068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4B50AABF06BE4CBBFF59A49BCDF035" ma:contentTypeVersion="5" ma:contentTypeDescription="Create a new document." ma:contentTypeScope="" ma:versionID="34c3172e7dd7a9f8d857d77644945bd0">
  <xsd:schema xmlns:xsd="http://www.w3.org/2001/XMLSchema" xmlns:xs="http://www.w3.org/2001/XMLSchema" xmlns:p="http://schemas.microsoft.com/office/2006/metadata/properties" xmlns:ns2="86f266fc-1f42-4318-b750-a4ced78a36d1" targetNamespace="http://schemas.microsoft.com/office/2006/metadata/properties" ma:root="true" ma:fieldsID="5a2837e571493f26cd718a19f79f64bf" ns2:_="">
    <xsd:import namespace="86f266fc-1f42-4318-b750-a4ced78a3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266fc-1f42-4318-b750-a4ced78a3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9F22C-7309-4BEB-899E-CD79B88A58A7}">
  <ds:schemaRefs>
    <ds:schemaRef ds:uri="86f266fc-1f42-4318-b750-a4ced78a36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A55D86-83A8-4A00-A882-E44A6296FAA3}">
  <ds:schemaRefs>
    <ds:schemaRef ds:uri="http://purl.org/dc/dcmitype/"/>
    <ds:schemaRef ds:uri="86f266fc-1f42-4318-b750-a4ced78a36d1"/>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TotalTime>
  <Words>1832</Words>
  <Application>Microsoft Office PowerPoint</Application>
  <PresentationFormat>Widescreen</PresentationFormat>
  <Paragraphs>214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Expanding your SLDS to Include Special Populations</vt:lpstr>
      <vt:lpstr>Introductions</vt:lpstr>
      <vt:lpstr>Purpose and Agenda</vt:lpstr>
      <vt:lpstr>Why is it important for your state?</vt:lpstr>
      <vt:lpstr>Terminology Level Setting </vt:lpstr>
      <vt:lpstr>Commonly Used Terminology </vt:lpstr>
      <vt:lpstr>Defining Systems and Populations</vt:lpstr>
      <vt:lpstr>Types of Data Communication</vt:lpstr>
      <vt:lpstr>Example Processes</vt:lpstr>
      <vt:lpstr>Initial Setup Questions</vt:lpstr>
      <vt:lpstr>National Context for Integrated Data</vt:lpstr>
      <vt:lpstr>EI &amp; ECSE Data within an SLDS (P20W+)</vt:lpstr>
      <vt:lpstr>EI/ECSE Data Linked to K-12 Data  (SLDS) in 2021</vt:lpstr>
      <vt:lpstr>Challenges to SLDS Expansion</vt:lpstr>
      <vt:lpstr>Another Option: the ECIDS</vt:lpstr>
      <vt:lpstr>EI &amp; ECSE Data within an ECIDS </vt:lpstr>
      <vt:lpstr>ECIDS Data Map</vt:lpstr>
      <vt:lpstr>2018 – 2021 Early Childhood Trends</vt:lpstr>
      <vt:lpstr>2018 Results: States Reporting ECIDS</vt:lpstr>
      <vt:lpstr>Which programs link directly to K-12 data?</vt:lpstr>
      <vt:lpstr>Current National Outlook</vt:lpstr>
      <vt:lpstr>Oklahoma’s Work </vt:lpstr>
      <vt:lpstr>Integrating EI and ECSE into the SLDS</vt:lpstr>
      <vt:lpstr>Discussion Questions </vt:lpstr>
      <vt:lpstr>Resources Available</vt:lpstr>
      <vt:lpstr>Visit us at http://dasycenter.org/ and https://slds.ed.gov/#program</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your SLDS to Include Special Populations</dc:title>
  <dc:subject/>
  <dc:creator>Ginger Elliott-Teague, Erik Friend, Kathi Gillaspy, Leah Piatt</dc:creator>
  <cp:keywords/>
  <dc:description/>
  <cp:lastModifiedBy>Roxanne Jones</cp:lastModifiedBy>
  <cp:revision>2</cp:revision>
  <dcterms:created xsi:type="dcterms:W3CDTF">2020-09-01T15:49:59Z</dcterms:created>
  <dcterms:modified xsi:type="dcterms:W3CDTF">2023-08-31T03:40:48Z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0x010100DF4B50AABF06BE4CBBFF59A49BCDF035</vt:lpwstr>
  </property>
  <property fmtid="{D5CDD505-2E9C-101B-9397-08002B2CF9AE}" pid="3" name="Language">
    <vt:lpwstr>English</vt:lpwstr>
  </property>
  <property fmtid="{D5CDD505-2E9C-101B-9397-08002B2CF9AE}" pid="4" name="Status">
    <vt:lpwstr>Final</vt:lpwstr>
  </property>
</Properties>
</file>