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 id="2147483683" r:id="rId6"/>
    <p:sldMasterId id="2147483722" r:id="rId7"/>
    <p:sldMasterId id="2147483764" r:id="rId8"/>
    <p:sldMasterId id="2147483776" r:id="rId9"/>
  </p:sldMasterIdLst>
  <p:notesMasterIdLst>
    <p:notesMasterId r:id="rId55"/>
  </p:notesMasterIdLst>
  <p:sldIdLst>
    <p:sldId id="271" r:id="rId10"/>
    <p:sldId id="256" r:id="rId11"/>
    <p:sldId id="1558" r:id="rId12"/>
    <p:sldId id="1554" r:id="rId13"/>
    <p:sldId id="341" r:id="rId14"/>
    <p:sldId id="518" r:id="rId15"/>
    <p:sldId id="519" r:id="rId16"/>
    <p:sldId id="520" r:id="rId17"/>
    <p:sldId id="259" r:id="rId18"/>
    <p:sldId id="270" r:id="rId19"/>
    <p:sldId id="269" r:id="rId20"/>
    <p:sldId id="521" r:id="rId21"/>
    <p:sldId id="522" r:id="rId22"/>
    <p:sldId id="523" r:id="rId23"/>
    <p:sldId id="514" r:id="rId24"/>
    <p:sldId id="516" r:id="rId25"/>
    <p:sldId id="274" r:id="rId26"/>
    <p:sldId id="1555" r:id="rId27"/>
    <p:sldId id="1536" r:id="rId28"/>
    <p:sldId id="595" r:id="rId29"/>
    <p:sldId id="717" r:id="rId30"/>
    <p:sldId id="719" r:id="rId31"/>
    <p:sldId id="683" r:id="rId32"/>
    <p:sldId id="721" r:id="rId33"/>
    <p:sldId id="700" r:id="rId34"/>
    <p:sldId id="1553" r:id="rId35"/>
    <p:sldId id="1552" r:id="rId36"/>
    <p:sldId id="1539" r:id="rId37"/>
    <p:sldId id="524" r:id="rId38"/>
    <p:sldId id="525" r:id="rId39"/>
    <p:sldId id="1556" r:id="rId40"/>
    <p:sldId id="330" r:id="rId41"/>
    <p:sldId id="336" r:id="rId42"/>
    <p:sldId id="337" r:id="rId43"/>
    <p:sldId id="340" r:id="rId44"/>
    <p:sldId id="338" r:id="rId45"/>
    <p:sldId id="339" r:id="rId46"/>
    <p:sldId id="333" r:id="rId47"/>
    <p:sldId id="1559" r:id="rId48"/>
    <p:sldId id="283" r:id="rId49"/>
    <p:sldId id="267" r:id="rId50"/>
    <p:sldId id="272" r:id="rId51"/>
    <p:sldId id="257" r:id="rId52"/>
    <p:sldId id="1560" r:id="rId53"/>
    <p:sldId id="26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46110E-BB9C-1BC5-5D48-0B22F8FB74CC}" name="Patrick, Tanesha Nicole" initials="PN" userId="S::taneshap_ad.unc.edu#ext#@sriit.onmicrosoft.com::9e83914c-5628-47db-833d-aecd6f21cfa7" providerId="AD"/>
  <p188:author id="{709673D6-F192-2AE5-235B-AF8174F3F7C0}" name="Madeline Cincebeaux" initials="MC" userId="Madeline Cincebeaux" providerId="None"/>
  <p188:author id="{7827DDD7-739D-0493-7622-7EA1AB7CFA3D}" name="Deborah Z" initials="DZ" userId="S::debzieg1_gmail.com#ext#@sriit.onmicrosoft.com::f06c46cf-4c16-475e-9ac5-f1677d30fb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578"/>
    <a:srgbClr val="39B54A"/>
    <a:srgbClr val="ED3532"/>
    <a:srgbClr val="404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58" d="100"/>
          <a:sy n="58" d="100"/>
        </p:scale>
        <p:origin x="102" y="474"/>
      </p:cViewPr>
      <p:guideLst/>
    </p:cSldViewPr>
  </p:slideViewPr>
  <p:outlineViewPr>
    <p:cViewPr>
      <p:scale>
        <a:sx n="33" d="100"/>
        <a:sy n="33" d="100"/>
      </p:scale>
      <p:origin x="0" y="-16848"/>
    </p:cViewPr>
  </p:outlineViewPr>
  <p:notesTextViewPr>
    <p:cViewPr>
      <p:scale>
        <a:sx n="1" d="1"/>
        <a:sy n="1" d="1"/>
      </p:scale>
      <p:origin x="0" y="0"/>
    </p:cViewPr>
  </p:notesTextViewPr>
  <p:sorterViewPr>
    <p:cViewPr>
      <p:scale>
        <a:sx n="100" d="100"/>
        <a:sy n="100" d="100"/>
      </p:scale>
      <p:origin x="0" y="-82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D5DE0-EDD0-4FAE-9EB6-AF274FC0B863}" type="doc">
      <dgm:prSet loTypeId="urn:microsoft.com/office/officeart/2005/8/layout/balance1" loCatId="relationship" qsTypeId="urn:microsoft.com/office/officeart/2005/8/quickstyle/simple1" qsCatId="simple" csTypeId="urn:microsoft.com/office/officeart/2005/8/colors/colorful1" csCatId="colorful" phldr="1"/>
      <dgm:spPr/>
      <dgm:t>
        <a:bodyPr/>
        <a:lstStyle/>
        <a:p>
          <a:endParaRPr lang="en-US"/>
        </a:p>
      </dgm:t>
    </dgm:pt>
    <dgm:pt modelId="{F50B25EB-D977-4A98-850C-5348217FAFC4}">
      <dgm:prSet phldrT="[Text]"/>
      <dgm:spPr/>
      <dgm:t>
        <a:bodyPr/>
        <a:lstStyle/>
        <a:p>
          <a:r>
            <a:rPr lang="en-US" dirty="0">
              <a:solidFill>
                <a:srgbClr val="000000"/>
              </a:solidFill>
            </a:rPr>
            <a:t>Payment rates barely cover operating expenses</a:t>
          </a:r>
        </a:p>
      </dgm:t>
    </dgm:pt>
    <dgm:pt modelId="{7E1E265E-DF3C-4752-AA42-192D7912B6D3}" type="parTrans" cxnId="{57F06211-7C8D-4DFB-9047-F8EF93A815D5}">
      <dgm:prSet/>
      <dgm:spPr/>
      <dgm:t>
        <a:bodyPr/>
        <a:lstStyle/>
        <a:p>
          <a:endParaRPr lang="en-US"/>
        </a:p>
      </dgm:t>
    </dgm:pt>
    <dgm:pt modelId="{EDDC8213-DFED-4108-8F30-CA496FC4D68D}" type="sibTrans" cxnId="{57F06211-7C8D-4DFB-9047-F8EF93A815D5}">
      <dgm:prSet/>
      <dgm:spPr/>
      <dgm:t>
        <a:bodyPr/>
        <a:lstStyle/>
        <a:p>
          <a:endParaRPr lang="en-US"/>
        </a:p>
      </dgm:t>
    </dgm:pt>
    <dgm:pt modelId="{16170FF4-8CBF-4295-877F-AB96D6737976}">
      <dgm:prSet phldrT="[Text]"/>
      <dgm:spPr/>
      <dgm:t>
        <a:bodyPr/>
        <a:lstStyle/>
        <a:p>
          <a:r>
            <a:rPr lang="en-US">
              <a:solidFill>
                <a:schemeClr val="tx1"/>
              </a:solidFill>
            </a:rPr>
            <a:t>Family costs are very high</a:t>
          </a:r>
        </a:p>
      </dgm:t>
    </dgm:pt>
    <dgm:pt modelId="{311C4103-2BED-4FFF-B40C-3A1D6AA406E5}" type="parTrans" cxnId="{A20CC0DA-4AF3-4438-9B19-65DD96F5B87A}">
      <dgm:prSet/>
      <dgm:spPr/>
      <dgm:t>
        <a:bodyPr/>
        <a:lstStyle/>
        <a:p>
          <a:endParaRPr lang="en-US"/>
        </a:p>
      </dgm:t>
    </dgm:pt>
    <dgm:pt modelId="{BC9720DB-3261-4174-9B44-07D77E44BAAC}" type="sibTrans" cxnId="{A20CC0DA-4AF3-4438-9B19-65DD96F5B87A}">
      <dgm:prSet/>
      <dgm:spPr/>
      <dgm:t>
        <a:bodyPr/>
        <a:lstStyle/>
        <a:p>
          <a:endParaRPr lang="en-US"/>
        </a:p>
      </dgm:t>
    </dgm:pt>
    <dgm:pt modelId="{5CEF5DEC-43B7-481A-9174-B8CACF223303}">
      <dgm:prSet phldrT="[Text]" custT="1"/>
      <dgm:spPr>
        <a:noFill/>
        <a:ln>
          <a:noFill/>
        </a:ln>
      </dgm:spPr>
      <dgm:t>
        <a:bodyPr/>
        <a:lstStyle/>
        <a:p>
          <a:r>
            <a:rPr lang="en-US" sz="1800" b="1" dirty="0">
              <a:solidFill>
                <a:srgbClr val="2E75B6"/>
              </a:solidFill>
            </a:rPr>
            <a:t>Providers</a:t>
          </a:r>
        </a:p>
      </dgm:t>
    </dgm:pt>
    <dgm:pt modelId="{9D22C6EE-6D3F-499B-9926-4520DEC8F179}" type="sibTrans" cxnId="{C9682CBA-E2FB-42FC-9DC4-EBC415D69329}">
      <dgm:prSet/>
      <dgm:spPr/>
      <dgm:t>
        <a:bodyPr/>
        <a:lstStyle/>
        <a:p>
          <a:endParaRPr lang="en-US"/>
        </a:p>
      </dgm:t>
    </dgm:pt>
    <dgm:pt modelId="{E2C7B8DB-D9A8-4E01-B32C-38C06169F556}" type="parTrans" cxnId="{C9682CBA-E2FB-42FC-9DC4-EBC415D69329}">
      <dgm:prSet/>
      <dgm:spPr/>
      <dgm:t>
        <a:bodyPr/>
        <a:lstStyle/>
        <a:p>
          <a:endParaRPr lang="en-US"/>
        </a:p>
      </dgm:t>
    </dgm:pt>
    <dgm:pt modelId="{F4321E0E-D4BD-4A77-B11D-F16047E77F37}">
      <dgm:prSet phldrT="[Text]" custT="1"/>
      <dgm:spPr>
        <a:noFill/>
        <a:ln>
          <a:noFill/>
        </a:ln>
      </dgm:spPr>
      <dgm:t>
        <a:bodyPr/>
        <a:lstStyle/>
        <a:p>
          <a:r>
            <a:rPr lang="en-US" sz="1800" b="1">
              <a:solidFill>
                <a:srgbClr val="2E75B6"/>
              </a:solidFill>
            </a:rPr>
            <a:t>Families</a:t>
          </a:r>
        </a:p>
      </dgm:t>
    </dgm:pt>
    <dgm:pt modelId="{53D37575-BC33-4B78-A0E9-9AFFCBDC986F}" type="sibTrans" cxnId="{CA608766-AEE2-49DD-9773-F09B69AAA8B7}">
      <dgm:prSet/>
      <dgm:spPr/>
      <dgm:t>
        <a:bodyPr/>
        <a:lstStyle/>
        <a:p>
          <a:endParaRPr lang="en-US"/>
        </a:p>
      </dgm:t>
    </dgm:pt>
    <dgm:pt modelId="{77FD6AFC-E183-4CA2-8B99-F35CE9E59443}" type="parTrans" cxnId="{CA608766-AEE2-49DD-9773-F09B69AAA8B7}">
      <dgm:prSet/>
      <dgm:spPr/>
      <dgm:t>
        <a:bodyPr/>
        <a:lstStyle/>
        <a:p>
          <a:endParaRPr lang="en-US"/>
        </a:p>
      </dgm:t>
    </dgm:pt>
    <dgm:pt modelId="{F8E9AFEA-C9AA-4078-A97E-DA21058F2F07}">
      <dgm:prSet phldrT="[Text]"/>
      <dgm:spPr/>
      <dgm:t>
        <a:bodyPr/>
        <a:lstStyle/>
        <a:p>
          <a:r>
            <a:rPr lang="en-US">
              <a:solidFill>
                <a:schemeClr val="tx1"/>
              </a:solidFill>
            </a:rPr>
            <a:t>CCDF serves too few children</a:t>
          </a:r>
        </a:p>
      </dgm:t>
    </dgm:pt>
    <dgm:pt modelId="{FC59E1F3-4124-481D-8569-63EB9C51CD17}" type="parTrans" cxnId="{92691B56-1328-4F75-9B30-05D8D7ABCFA3}">
      <dgm:prSet/>
      <dgm:spPr/>
      <dgm:t>
        <a:bodyPr/>
        <a:lstStyle/>
        <a:p>
          <a:endParaRPr lang="en-US"/>
        </a:p>
      </dgm:t>
    </dgm:pt>
    <dgm:pt modelId="{FA1A49ED-2D84-475F-A703-B318DBDBD90F}" type="sibTrans" cxnId="{92691B56-1328-4F75-9B30-05D8D7ABCFA3}">
      <dgm:prSet/>
      <dgm:spPr/>
      <dgm:t>
        <a:bodyPr/>
        <a:lstStyle/>
        <a:p>
          <a:endParaRPr lang="en-US"/>
        </a:p>
      </dgm:t>
    </dgm:pt>
    <dgm:pt modelId="{712E156D-5678-4ACA-A975-7BFA2B0834FD}">
      <dgm:prSet phldrT="[Text]"/>
      <dgm:spPr/>
      <dgm:t>
        <a:bodyPr/>
        <a:lstStyle/>
        <a:p>
          <a:r>
            <a:rPr lang="en-US">
              <a:solidFill>
                <a:schemeClr val="tx1"/>
              </a:solidFill>
            </a:rPr>
            <a:t>Not enough supply</a:t>
          </a:r>
        </a:p>
      </dgm:t>
    </dgm:pt>
    <dgm:pt modelId="{FBCEA6B6-4504-4517-B7F2-759B8B14991F}" type="parTrans" cxnId="{88618E5A-C167-4B29-A938-85AD9CDFCE1B}">
      <dgm:prSet/>
      <dgm:spPr/>
      <dgm:t>
        <a:bodyPr/>
        <a:lstStyle/>
        <a:p>
          <a:endParaRPr lang="en-US"/>
        </a:p>
      </dgm:t>
    </dgm:pt>
    <dgm:pt modelId="{99872310-CE4E-4A93-974F-7042A543271C}" type="sibTrans" cxnId="{88618E5A-C167-4B29-A938-85AD9CDFCE1B}">
      <dgm:prSet/>
      <dgm:spPr/>
      <dgm:t>
        <a:bodyPr/>
        <a:lstStyle/>
        <a:p>
          <a:endParaRPr lang="en-US"/>
        </a:p>
      </dgm:t>
    </dgm:pt>
    <dgm:pt modelId="{0876FD8B-E633-4F24-A8D2-C7328B587C0C}">
      <dgm:prSet phldrT="[Text]"/>
      <dgm:spPr/>
      <dgm:t>
        <a:bodyPr/>
        <a:lstStyle/>
        <a:p>
          <a:r>
            <a:rPr lang="en-US">
              <a:solidFill>
                <a:schemeClr val="tx1"/>
              </a:solidFill>
            </a:rPr>
            <a:t>Uneven quality</a:t>
          </a:r>
        </a:p>
      </dgm:t>
    </dgm:pt>
    <dgm:pt modelId="{E9780F34-BF07-46C3-A06B-0AC0FF1A55A7}" type="parTrans" cxnId="{D3E4D380-3722-4E7F-B9B2-4335463234DC}">
      <dgm:prSet/>
      <dgm:spPr/>
      <dgm:t>
        <a:bodyPr/>
        <a:lstStyle/>
        <a:p>
          <a:endParaRPr lang="en-US"/>
        </a:p>
      </dgm:t>
    </dgm:pt>
    <dgm:pt modelId="{EE44E577-A837-4CCE-9E73-27D623F33977}" type="sibTrans" cxnId="{D3E4D380-3722-4E7F-B9B2-4335463234DC}">
      <dgm:prSet/>
      <dgm:spPr/>
      <dgm:t>
        <a:bodyPr/>
        <a:lstStyle/>
        <a:p>
          <a:endParaRPr lang="en-US"/>
        </a:p>
      </dgm:t>
    </dgm:pt>
    <dgm:pt modelId="{30A34287-122D-4F2B-9212-101621CEED05}">
      <dgm:prSet phldrT="[Text]"/>
      <dgm:spPr/>
      <dgm:t>
        <a:bodyPr/>
        <a:lstStyle/>
        <a:p>
          <a:r>
            <a:rPr lang="en-US">
              <a:solidFill>
                <a:schemeClr val="tx1"/>
              </a:solidFill>
            </a:rPr>
            <a:t>Priced out of care, underemployment</a:t>
          </a:r>
        </a:p>
      </dgm:t>
    </dgm:pt>
    <dgm:pt modelId="{ED0F39D0-E32A-478E-A1C7-A594AB711851}" type="parTrans" cxnId="{4F6C4C41-73D5-4158-8509-7168679A873E}">
      <dgm:prSet/>
      <dgm:spPr/>
      <dgm:t>
        <a:bodyPr/>
        <a:lstStyle/>
        <a:p>
          <a:endParaRPr lang="en-US"/>
        </a:p>
      </dgm:t>
    </dgm:pt>
    <dgm:pt modelId="{D7EF4777-8470-4EBF-991C-8E7AE734B056}" type="sibTrans" cxnId="{4F6C4C41-73D5-4158-8509-7168679A873E}">
      <dgm:prSet/>
      <dgm:spPr/>
      <dgm:t>
        <a:bodyPr/>
        <a:lstStyle/>
        <a:p>
          <a:endParaRPr lang="en-US"/>
        </a:p>
      </dgm:t>
    </dgm:pt>
    <dgm:pt modelId="{FCD42CF6-1775-4C9E-BB14-4A6C63B63CF9}">
      <dgm:prSet phldrT="[Text]"/>
      <dgm:spPr/>
      <dgm:t>
        <a:bodyPr/>
        <a:lstStyle/>
        <a:p>
          <a:r>
            <a:rPr lang="en-US">
              <a:solidFill>
                <a:schemeClr val="tx1"/>
              </a:solidFill>
            </a:rPr>
            <a:t>Provider wages are                    very low</a:t>
          </a:r>
        </a:p>
      </dgm:t>
    </dgm:pt>
    <dgm:pt modelId="{AC5C1CD9-8FDF-42DF-A089-33083FCB1DD3}" type="parTrans" cxnId="{7F57254E-0DB5-444D-A328-3B0C4B5DFECE}">
      <dgm:prSet/>
      <dgm:spPr/>
      <dgm:t>
        <a:bodyPr/>
        <a:lstStyle/>
        <a:p>
          <a:endParaRPr lang="en-US"/>
        </a:p>
      </dgm:t>
    </dgm:pt>
    <dgm:pt modelId="{AFDEF7FE-5848-4232-B054-634A64DD4C6B}" type="sibTrans" cxnId="{7F57254E-0DB5-444D-A328-3B0C4B5DFECE}">
      <dgm:prSet/>
      <dgm:spPr/>
      <dgm:t>
        <a:bodyPr/>
        <a:lstStyle/>
        <a:p>
          <a:endParaRPr lang="en-US"/>
        </a:p>
      </dgm:t>
    </dgm:pt>
    <dgm:pt modelId="{C61DCD2B-B1F8-4862-B260-52B75C2539AE}" type="pres">
      <dgm:prSet presAssocID="{240D5DE0-EDD0-4FAE-9EB6-AF274FC0B863}" presName="outerComposite" presStyleCnt="0">
        <dgm:presLayoutVars>
          <dgm:chMax val="2"/>
          <dgm:animLvl val="lvl"/>
          <dgm:resizeHandles val="exact"/>
        </dgm:presLayoutVars>
      </dgm:prSet>
      <dgm:spPr/>
    </dgm:pt>
    <dgm:pt modelId="{DE6228E5-BB5B-4032-B3A7-4953D33C68AE}" type="pres">
      <dgm:prSet presAssocID="{240D5DE0-EDD0-4FAE-9EB6-AF274FC0B863}" presName="dummyMaxCanvas" presStyleCnt="0"/>
      <dgm:spPr/>
    </dgm:pt>
    <dgm:pt modelId="{CE63E57D-EEC5-4CDE-B751-3FFA6DD23CD1}" type="pres">
      <dgm:prSet presAssocID="{240D5DE0-EDD0-4FAE-9EB6-AF274FC0B863}" presName="parentComposite" presStyleCnt="0"/>
      <dgm:spPr/>
    </dgm:pt>
    <dgm:pt modelId="{A9710F0B-FD72-46E1-8CBC-CD5D7831DA0F}" type="pres">
      <dgm:prSet presAssocID="{240D5DE0-EDD0-4FAE-9EB6-AF274FC0B863}" presName="parent1" presStyleLbl="alignAccFollowNode1" presStyleIdx="0" presStyleCnt="4" custScaleY="35434" custLinFactX="-33468" custLinFactY="100000" custLinFactNeighborX="-100000" custLinFactNeighborY="127148">
        <dgm:presLayoutVars>
          <dgm:chMax val="4"/>
        </dgm:presLayoutVars>
      </dgm:prSet>
      <dgm:spPr/>
    </dgm:pt>
    <dgm:pt modelId="{653BACD7-BA76-46D5-BACD-D2A8C1EB3BD3}" type="pres">
      <dgm:prSet presAssocID="{240D5DE0-EDD0-4FAE-9EB6-AF274FC0B863}" presName="parent2" presStyleLbl="alignAccFollowNode1" presStyleIdx="1" presStyleCnt="4" custScaleY="35434" custLinFactX="27907" custLinFactY="100000" custLinFactNeighborX="100000" custLinFactNeighborY="125825">
        <dgm:presLayoutVars>
          <dgm:chMax val="4"/>
        </dgm:presLayoutVars>
      </dgm:prSet>
      <dgm:spPr/>
    </dgm:pt>
    <dgm:pt modelId="{3A438CBA-BBB5-4ABB-969A-6BFB4BC7B4B0}" type="pres">
      <dgm:prSet presAssocID="{240D5DE0-EDD0-4FAE-9EB6-AF274FC0B863}" presName="childrenComposite" presStyleCnt="0"/>
      <dgm:spPr/>
    </dgm:pt>
    <dgm:pt modelId="{50400C6F-6CF8-4CA1-AF4B-023E5A139C3F}" type="pres">
      <dgm:prSet presAssocID="{240D5DE0-EDD0-4FAE-9EB6-AF274FC0B863}" presName="dummyMaxCanvas_ChildArea" presStyleCnt="0"/>
      <dgm:spPr/>
    </dgm:pt>
    <dgm:pt modelId="{C4703B29-0810-4D0D-B578-1A63F95445DE}" type="pres">
      <dgm:prSet presAssocID="{240D5DE0-EDD0-4FAE-9EB6-AF274FC0B863}" presName="fulcrum" presStyleLbl="alignAccFollowNode1" presStyleIdx="2" presStyleCnt="4"/>
      <dgm:spPr/>
    </dgm:pt>
    <dgm:pt modelId="{2CD81245-CDD1-4AD2-85F6-222F6C41363B}" type="pres">
      <dgm:prSet presAssocID="{240D5DE0-EDD0-4FAE-9EB6-AF274FC0B863}" presName="balance_34" presStyleLbl="alignAccFollowNode1" presStyleIdx="3" presStyleCnt="4" custScaleX="186535" custScaleY="107146">
        <dgm:presLayoutVars>
          <dgm:bulletEnabled val="1"/>
        </dgm:presLayoutVars>
      </dgm:prSet>
      <dgm:spPr/>
    </dgm:pt>
    <dgm:pt modelId="{5DA10D96-D437-488A-B364-FA2ADD77470D}" type="pres">
      <dgm:prSet presAssocID="{240D5DE0-EDD0-4FAE-9EB6-AF274FC0B863}" presName="right_34_1" presStyleLbl="node1" presStyleIdx="0" presStyleCnt="7" custScaleX="118113">
        <dgm:presLayoutVars>
          <dgm:bulletEnabled val="1"/>
        </dgm:presLayoutVars>
      </dgm:prSet>
      <dgm:spPr/>
    </dgm:pt>
    <dgm:pt modelId="{B737AB06-54EA-45C6-87AD-E5F81D7E208E}" type="pres">
      <dgm:prSet presAssocID="{240D5DE0-EDD0-4FAE-9EB6-AF274FC0B863}" presName="right_34_2" presStyleLbl="node1" presStyleIdx="1" presStyleCnt="7" custScaleX="118113">
        <dgm:presLayoutVars>
          <dgm:bulletEnabled val="1"/>
        </dgm:presLayoutVars>
      </dgm:prSet>
      <dgm:spPr/>
    </dgm:pt>
    <dgm:pt modelId="{31EE3A37-428A-4FBC-B312-12C617F0769C}" type="pres">
      <dgm:prSet presAssocID="{240D5DE0-EDD0-4FAE-9EB6-AF274FC0B863}" presName="right_34_3" presStyleLbl="node1" presStyleIdx="2" presStyleCnt="7" custScaleX="118113">
        <dgm:presLayoutVars>
          <dgm:bulletEnabled val="1"/>
        </dgm:presLayoutVars>
      </dgm:prSet>
      <dgm:spPr/>
    </dgm:pt>
    <dgm:pt modelId="{E6B3CD52-6990-4CBD-B596-23168E0B40CC}" type="pres">
      <dgm:prSet presAssocID="{240D5DE0-EDD0-4FAE-9EB6-AF274FC0B863}" presName="right_34_4" presStyleLbl="node1" presStyleIdx="3" presStyleCnt="7" custScaleX="118113">
        <dgm:presLayoutVars>
          <dgm:bulletEnabled val="1"/>
        </dgm:presLayoutVars>
      </dgm:prSet>
      <dgm:spPr/>
    </dgm:pt>
    <dgm:pt modelId="{5A356FD8-9AC8-4BDF-B997-DF65B5293C10}" type="pres">
      <dgm:prSet presAssocID="{240D5DE0-EDD0-4FAE-9EB6-AF274FC0B863}" presName="left_34_1" presStyleLbl="node1" presStyleIdx="4" presStyleCnt="7" custScaleX="118113">
        <dgm:presLayoutVars>
          <dgm:bulletEnabled val="1"/>
        </dgm:presLayoutVars>
      </dgm:prSet>
      <dgm:spPr/>
    </dgm:pt>
    <dgm:pt modelId="{B63C122B-4D5E-4D49-89B4-6521D81DD4D1}" type="pres">
      <dgm:prSet presAssocID="{240D5DE0-EDD0-4FAE-9EB6-AF274FC0B863}" presName="left_34_2" presStyleLbl="node1" presStyleIdx="5" presStyleCnt="7" custScaleX="118113">
        <dgm:presLayoutVars>
          <dgm:bulletEnabled val="1"/>
        </dgm:presLayoutVars>
      </dgm:prSet>
      <dgm:spPr/>
    </dgm:pt>
    <dgm:pt modelId="{88FE6C79-9297-449D-8EB4-81354FFB8BEC}" type="pres">
      <dgm:prSet presAssocID="{240D5DE0-EDD0-4FAE-9EB6-AF274FC0B863}" presName="left_34_3" presStyleLbl="node1" presStyleIdx="6" presStyleCnt="7" custScaleX="118113">
        <dgm:presLayoutVars>
          <dgm:bulletEnabled val="1"/>
        </dgm:presLayoutVars>
      </dgm:prSet>
      <dgm:spPr/>
    </dgm:pt>
  </dgm:ptLst>
  <dgm:cxnLst>
    <dgm:cxn modelId="{C6138C0A-1267-460E-9031-7659D17977B3}" type="presOf" srcId="{712E156D-5678-4ACA-A975-7BFA2B0834FD}" destId="{B737AB06-54EA-45C6-87AD-E5F81D7E208E}" srcOrd="0" destOrd="0" presId="urn:microsoft.com/office/officeart/2005/8/layout/balance1"/>
    <dgm:cxn modelId="{57F06211-7C8D-4DFB-9047-F8EF93A815D5}" srcId="{5CEF5DEC-43B7-481A-9174-B8CACF223303}" destId="{F50B25EB-D977-4A98-850C-5348217FAFC4}" srcOrd="2" destOrd="0" parTransId="{7E1E265E-DF3C-4752-AA42-192D7912B6D3}" sibTransId="{EDDC8213-DFED-4108-8F30-CA496FC4D68D}"/>
    <dgm:cxn modelId="{764AA514-2407-48E5-BB6F-FD2113691140}" type="presOf" srcId="{16170FF4-8CBF-4295-877F-AB96D6737976}" destId="{E6B3CD52-6990-4CBD-B596-23168E0B40CC}" srcOrd="0" destOrd="0" presId="urn:microsoft.com/office/officeart/2005/8/layout/balance1"/>
    <dgm:cxn modelId="{5A86DF1C-E9C1-453F-ABDF-1C6911789FB0}" type="presOf" srcId="{240D5DE0-EDD0-4FAE-9EB6-AF274FC0B863}" destId="{C61DCD2B-B1F8-4862-B260-52B75C2539AE}" srcOrd="0" destOrd="0" presId="urn:microsoft.com/office/officeart/2005/8/layout/balance1"/>
    <dgm:cxn modelId="{DC4A6B2B-80DF-4F0E-9E9A-76BCE942B17B}" type="presOf" srcId="{5CEF5DEC-43B7-481A-9174-B8CACF223303}" destId="{A9710F0B-FD72-46E1-8CBC-CD5D7831DA0F}" srcOrd="0" destOrd="0" presId="urn:microsoft.com/office/officeart/2005/8/layout/balance1"/>
    <dgm:cxn modelId="{53C6BF3C-AC34-44F8-932F-52B32D87A610}" type="presOf" srcId="{0876FD8B-E633-4F24-A8D2-C7328B587C0C}" destId="{5A356FD8-9AC8-4BDF-B997-DF65B5293C10}" srcOrd="0" destOrd="0" presId="urn:microsoft.com/office/officeart/2005/8/layout/balance1"/>
    <dgm:cxn modelId="{389FC05F-57A4-4183-8B77-14A1AB297AE4}" type="presOf" srcId="{FCD42CF6-1775-4C9E-BB14-4A6C63B63CF9}" destId="{B63C122B-4D5E-4D49-89B4-6521D81DD4D1}" srcOrd="0" destOrd="0" presId="urn:microsoft.com/office/officeart/2005/8/layout/balance1"/>
    <dgm:cxn modelId="{4F6C4C41-73D5-4158-8509-7168679A873E}" srcId="{F4321E0E-D4BD-4A77-B11D-F16047E77F37}" destId="{30A34287-122D-4F2B-9212-101621CEED05}" srcOrd="2" destOrd="0" parTransId="{ED0F39D0-E32A-478E-A1C7-A594AB711851}" sibTransId="{D7EF4777-8470-4EBF-991C-8E7AE734B056}"/>
    <dgm:cxn modelId="{8F18AA42-DA54-4133-BD20-FD6231A541E3}" type="presOf" srcId="{F8E9AFEA-C9AA-4078-A97E-DA21058F2F07}" destId="{5DA10D96-D437-488A-B364-FA2ADD77470D}" srcOrd="0" destOrd="0" presId="urn:microsoft.com/office/officeart/2005/8/layout/balance1"/>
    <dgm:cxn modelId="{CA608766-AEE2-49DD-9773-F09B69AAA8B7}" srcId="{240D5DE0-EDD0-4FAE-9EB6-AF274FC0B863}" destId="{F4321E0E-D4BD-4A77-B11D-F16047E77F37}" srcOrd="1" destOrd="0" parTransId="{77FD6AFC-E183-4CA2-8B99-F35CE9E59443}" sibTransId="{53D37575-BC33-4B78-A0E9-9AFFCBDC986F}"/>
    <dgm:cxn modelId="{7F57254E-0DB5-444D-A328-3B0C4B5DFECE}" srcId="{5CEF5DEC-43B7-481A-9174-B8CACF223303}" destId="{FCD42CF6-1775-4C9E-BB14-4A6C63B63CF9}" srcOrd="1" destOrd="0" parTransId="{AC5C1CD9-8FDF-42DF-A089-33083FCB1DD3}" sibTransId="{AFDEF7FE-5848-4232-B054-634A64DD4C6B}"/>
    <dgm:cxn modelId="{92691B56-1328-4F75-9B30-05D8D7ABCFA3}" srcId="{F4321E0E-D4BD-4A77-B11D-F16047E77F37}" destId="{F8E9AFEA-C9AA-4078-A97E-DA21058F2F07}" srcOrd="0" destOrd="0" parTransId="{FC59E1F3-4124-481D-8569-63EB9C51CD17}" sibTransId="{FA1A49ED-2D84-475F-A703-B318DBDBD90F}"/>
    <dgm:cxn modelId="{88618E5A-C167-4B29-A938-85AD9CDFCE1B}" srcId="{F4321E0E-D4BD-4A77-B11D-F16047E77F37}" destId="{712E156D-5678-4ACA-A975-7BFA2B0834FD}" srcOrd="1" destOrd="0" parTransId="{FBCEA6B6-4504-4517-B7F2-759B8B14991F}" sibTransId="{99872310-CE4E-4A93-974F-7042A543271C}"/>
    <dgm:cxn modelId="{D3E4D380-3722-4E7F-B9B2-4335463234DC}" srcId="{5CEF5DEC-43B7-481A-9174-B8CACF223303}" destId="{0876FD8B-E633-4F24-A8D2-C7328B587C0C}" srcOrd="0" destOrd="0" parTransId="{E9780F34-BF07-46C3-A06B-0AC0FF1A55A7}" sibTransId="{EE44E577-A837-4CCE-9E73-27D623F33977}"/>
    <dgm:cxn modelId="{2F81D5B0-B704-4ADD-B563-200CC31ADBB8}" type="presOf" srcId="{F4321E0E-D4BD-4A77-B11D-F16047E77F37}" destId="{653BACD7-BA76-46D5-BACD-D2A8C1EB3BD3}" srcOrd="0" destOrd="0" presId="urn:microsoft.com/office/officeart/2005/8/layout/balance1"/>
    <dgm:cxn modelId="{C9682CBA-E2FB-42FC-9DC4-EBC415D69329}" srcId="{240D5DE0-EDD0-4FAE-9EB6-AF274FC0B863}" destId="{5CEF5DEC-43B7-481A-9174-B8CACF223303}" srcOrd="0" destOrd="0" parTransId="{E2C7B8DB-D9A8-4E01-B32C-38C06169F556}" sibTransId="{9D22C6EE-6D3F-499B-9926-4520DEC8F179}"/>
    <dgm:cxn modelId="{F16F2FD8-E8C6-493C-BD69-E6A22D2048C0}" type="presOf" srcId="{30A34287-122D-4F2B-9212-101621CEED05}" destId="{31EE3A37-428A-4FBC-B312-12C617F0769C}" srcOrd="0" destOrd="0" presId="urn:microsoft.com/office/officeart/2005/8/layout/balance1"/>
    <dgm:cxn modelId="{A20CC0DA-4AF3-4438-9B19-65DD96F5B87A}" srcId="{F4321E0E-D4BD-4A77-B11D-F16047E77F37}" destId="{16170FF4-8CBF-4295-877F-AB96D6737976}" srcOrd="3" destOrd="0" parTransId="{311C4103-2BED-4FFF-B40C-3A1D6AA406E5}" sibTransId="{BC9720DB-3261-4174-9B44-07D77E44BAAC}"/>
    <dgm:cxn modelId="{76A857EB-3B07-4EC4-849D-542F30087C7C}" type="presOf" srcId="{F50B25EB-D977-4A98-850C-5348217FAFC4}" destId="{88FE6C79-9297-449D-8EB4-81354FFB8BEC}" srcOrd="0" destOrd="0" presId="urn:microsoft.com/office/officeart/2005/8/layout/balance1"/>
    <dgm:cxn modelId="{4D28A744-6EDF-4E45-B2E3-93CED89A5FB9}" type="presParOf" srcId="{C61DCD2B-B1F8-4862-B260-52B75C2539AE}" destId="{DE6228E5-BB5B-4032-B3A7-4953D33C68AE}" srcOrd="0" destOrd="0" presId="urn:microsoft.com/office/officeart/2005/8/layout/balance1"/>
    <dgm:cxn modelId="{EDA81193-2120-4495-8E22-31036BEB0BC1}" type="presParOf" srcId="{C61DCD2B-B1F8-4862-B260-52B75C2539AE}" destId="{CE63E57D-EEC5-4CDE-B751-3FFA6DD23CD1}" srcOrd="1" destOrd="0" presId="urn:microsoft.com/office/officeart/2005/8/layout/balance1"/>
    <dgm:cxn modelId="{787F0202-0C0F-46F5-A3FA-10767E851018}" type="presParOf" srcId="{CE63E57D-EEC5-4CDE-B751-3FFA6DD23CD1}" destId="{A9710F0B-FD72-46E1-8CBC-CD5D7831DA0F}" srcOrd="0" destOrd="0" presId="urn:microsoft.com/office/officeart/2005/8/layout/balance1"/>
    <dgm:cxn modelId="{5729CE00-0B75-4620-8FFC-69C6BDF11A56}" type="presParOf" srcId="{CE63E57D-EEC5-4CDE-B751-3FFA6DD23CD1}" destId="{653BACD7-BA76-46D5-BACD-D2A8C1EB3BD3}" srcOrd="1" destOrd="0" presId="urn:microsoft.com/office/officeart/2005/8/layout/balance1"/>
    <dgm:cxn modelId="{FA1290DA-4121-4EFB-9404-AF1469537BF9}" type="presParOf" srcId="{C61DCD2B-B1F8-4862-B260-52B75C2539AE}" destId="{3A438CBA-BBB5-4ABB-969A-6BFB4BC7B4B0}" srcOrd="2" destOrd="0" presId="urn:microsoft.com/office/officeart/2005/8/layout/balance1"/>
    <dgm:cxn modelId="{3AFB5716-C64C-4271-818F-FDF61FA672FB}" type="presParOf" srcId="{3A438CBA-BBB5-4ABB-969A-6BFB4BC7B4B0}" destId="{50400C6F-6CF8-4CA1-AF4B-023E5A139C3F}" srcOrd="0" destOrd="0" presId="urn:microsoft.com/office/officeart/2005/8/layout/balance1"/>
    <dgm:cxn modelId="{9E4C9F37-D102-4E09-B68B-C9038EF10895}" type="presParOf" srcId="{3A438CBA-BBB5-4ABB-969A-6BFB4BC7B4B0}" destId="{C4703B29-0810-4D0D-B578-1A63F95445DE}" srcOrd="1" destOrd="0" presId="urn:microsoft.com/office/officeart/2005/8/layout/balance1"/>
    <dgm:cxn modelId="{E6EF08ED-B5E8-44A3-8B6B-5D79DDE57110}" type="presParOf" srcId="{3A438CBA-BBB5-4ABB-969A-6BFB4BC7B4B0}" destId="{2CD81245-CDD1-4AD2-85F6-222F6C41363B}" srcOrd="2" destOrd="0" presId="urn:microsoft.com/office/officeart/2005/8/layout/balance1"/>
    <dgm:cxn modelId="{3F6A47D9-89CD-43F0-B8EA-9C1C906E788A}" type="presParOf" srcId="{3A438CBA-BBB5-4ABB-969A-6BFB4BC7B4B0}" destId="{5DA10D96-D437-488A-B364-FA2ADD77470D}" srcOrd="3" destOrd="0" presId="urn:microsoft.com/office/officeart/2005/8/layout/balance1"/>
    <dgm:cxn modelId="{48F817FB-1C0F-42CC-B673-A34D6512A78C}" type="presParOf" srcId="{3A438CBA-BBB5-4ABB-969A-6BFB4BC7B4B0}" destId="{B737AB06-54EA-45C6-87AD-E5F81D7E208E}" srcOrd="4" destOrd="0" presId="urn:microsoft.com/office/officeart/2005/8/layout/balance1"/>
    <dgm:cxn modelId="{12E97D72-CB8E-419E-ABFD-02E5592180FC}" type="presParOf" srcId="{3A438CBA-BBB5-4ABB-969A-6BFB4BC7B4B0}" destId="{31EE3A37-428A-4FBC-B312-12C617F0769C}" srcOrd="5" destOrd="0" presId="urn:microsoft.com/office/officeart/2005/8/layout/balance1"/>
    <dgm:cxn modelId="{AF0FE43D-08F5-4564-B5AA-D6707AFAD214}" type="presParOf" srcId="{3A438CBA-BBB5-4ABB-969A-6BFB4BC7B4B0}" destId="{E6B3CD52-6990-4CBD-B596-23168E0B40CC}" srcOrd="6" destOrd="0" presId="urn:microsoft.com/office/officeart/2005/8/layout/balance1"/>
    <dgm:cxn modelId="{B5867865-D7A6-41C2-BE70-4AD87CEA082A}" type="presParOf" srcId="{3A438CBA-BBB5-4ABB-969A-6BFB4BC7B4B0}" destId="{5A356FD8-9AC8-4BDF-B997-DF65B5293C10}" srcOrd="7" destOrd="0" presId="urn:microsoft.com/office/officeart/2005/8/layout/balance1"/>
    <dgm:cxn modelId="{C7828C4F-DA9C-45A3-B55E-A8B59A0DE3E1}" type="presParOf" srcId="{3A438CBA-BBB5-4ABB-969A-6BFB4BC7B4B0}" destId="{B63C122B-4D5E-4D49-89B4-6521D81DD4D1}" srcOrd="8" destOrd="0" presId="urn:microsoft.com/office/officeart/2005/8/layout/balance1"/>
    <dgm:cxn modelId="{671FBE4A-6C81-4DC1-9FA3-3FAE79E4EB0E}" type="presParOf" srcId="{3A438CBA-BBB5-4ABB-969A-6BFB4BC7B4B0}" destId="{88FE6C79-9297-449D-8EB4-81354FFB8BEC}"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280111-D7C2-4470-8067-3E56D0B68A51}" type="doc">
      <dgm:prSet loTypeId="urn:diagrams.loki3.com/BracketList" loCatId="list" qsTypeId="urn:microsoft.com/office/officeart/2005/8/quickstyle/simple1" qsCatId="simple" csTypeId="urn:microsoft.com/office/officeart/2005/8/colors/colorful5" csCatId="colorful" phldr="1"/>
      <dgm:spPr/>
      <dgm:t>
        <a:bodyPr/>
        <a:lstStyle/>
        <a:p>
          <a:endParaRPr lang="en-US"/>
        </a:p>
      </dgm:t>
    </dgm:pt>
    <dgm:pt modelId="{A2D064E4-104F-4194-AF0D-969C210F3644}">
      <dgm:prSet phldrT="[Text]" custT="1"/>
      <dgm:spPr/>
      <dgm:t>
        <a:bodyPr/>
        <a:lstStyle/>
        <a:p>
          <a:r>
            <a:rPr lang="en-US" sz="1600"/>
            <a:t>Children &amp; Families</a:t>
          </a:r>
        </a:p>
      </dgm:t>
    </dgm:pt>
    <dgm:pt modelId="{06082002-CA63-4DDD-A0FB-74394E62E70E}" type="parTrans" cxnId="{3C6576B2-AF28-490D-A995-44995BB0557C}">
      <dgm:prSet/>
      <dgm:spPr/>
      <dgm:t>
        <a:bodyPr/>
        <a:lstStyle/>
        <a:p>
          <a:endParaRPr lang="en-US"/>
        </a:p>
      </dgm:t>
    </dgm:pt>
    <dgm:pt modelId="{773873FA-6928-47F5-9B21-73DC88E9046F}" type="sibTrans" cxnId="{3C6576B2-AF28-490D-A995-44995BB0557C}">
      <dgm:prSet/>
      <dgm:spPr/>
      <dgm:t>
        <a:bodyPr/>
        <a:lstStyle/>
        <a:p>
          <a:endParaRPr lang="en-US"/>
        </a:p>
      </dgm:t>
    </dgm:pt>
    <dgm:pt modelId="{CE748535-4581-4EA0-BE1A-99F6404ED30F}">
      <dgm:prSet phldrT="[Text]" custT="1"/>
      <dgm:spPr/>
      <dgm:t>
        <a:bodyPr/>
        <a:lstStyle/>
        <a:p>
          <a:pPr rtl="0"/>
          <a:r>
            <a:rPr lang="en-US" sz="1600" dirty="0">
              <a:solidFill>
                <a:schemeClr val="tx1"/>
              </a:solidFill>
            </a:rPr>
            <a:t>Safe</a:t>
          </a:r>
          <a:r>
            <a:rPr lang="en-US" sz="1600" dirty="0">
              <a:solidFill>
                <a:schemeClr val="tx1"/>
              </a:solidFill>
              <a:latin typeface="Calibri" panose="020F0502020204030204"/>
            </a:rPr>
            <a:t> and</a:t>
          </a:r>
          <a:r>
            <a:rPr lang="en-US" sz="1600" dirty="0">
              <a:solidFill>
                <a:schemeClr val="tx1"/>
              </a:solidFill>
            </a:rPr>
            <a:t> </a:t>
          </a:r>
          <a:r>
            <a:rPr lang="en-US" sz="1600" dirty="0">
              <a:solidFill>
                <a:schemeClr val="tx1"/>
              </a:solidFill>
              <a:latin typeface="Calibri" panose="020F0502020204030204"/>
            </a:rPr>
            <a:t>supportive environments</a:t>
          </a:r>
          <a:r>
            <a:rPr lang="en-US" sz="1600" dirty="0">
              <a:solidFill>
                <a:schemeClr val="tx1"/>
              </a:solidFill>
            </a:rPr>
            <a:t> that promote child development across multiple domains - physical, cognitive, social-emotional.</a:t>
          </a:r>
        </a:p>
      </dgm:t>
    </dgm:pt>
    <dgm:pt modelId="{270BBC7E-F074-4D0C-9255-2F5AE66131EE}" type="parTrans" cxnId="{69B15E7D-4316-4B76-AE45-BB8D9F5228A5}">
      <dgm:prSet/>
      <dgm:spPr/>
      <dgm:t>
        <a:bodyPr/>
        <a:lstStyle/>
        <a:p>
          <a:endParaRPr lang="en-US"/>
        </a:p>
      </dgm:t>
    </dgm:pt>
    <dgm:pt modelId="{6AAAAC6E-9E3E-4277-8C22-4D153E42656B}" type="sibTrans" cxnId="{69B15E7D-4316-4B76-AE45-BB8D9F5228A5}">
      <dgm:prSet/>
      <dgm:spPr/>
      <dgm:t>
        <a:bodyPr/>
        <a:lstStyle/>
        <a:p>
          <a:endParaRPr lang="en-US"/>
        </a:p>
      </dgm:t>
    </dgm:pt>
    <dgm:pt modelId="{4FC498C2-B8E2-40D9-9915-A39B14C616A7}">
      <dgm:prSet phldrT="[Text]" custT="1"/>
      <dgm:spPr/>
      <dgm:t>
        <a:bodyPr/>
        <a:lstStyle/>
        <a:p>
          <a:pPr rtl="0"/>
          <a:r>
            <a:rPr lang="en-US" sz="1600">
              <a:solidFill>
                <a:schemeClr val="tx1"/>
              </a:solidFill>
              <a:latin typeface="Calibri" panose="020F0502020204030204"/>
            </a:rPr>
            <a:t>Access to high-quality programs that</a:t>
          </a:r>
          <a:r>
            <a:rPr lang="en-US" sz="1600">
              <a:solidFill>
                <a:schemeClr val="tx1"/>
              </a:solidFill>
            </a:rPr>
            <a:t> meet </a:t>
          </a:r>
          <a:r>
            <a:rPr lang="en-US" sz="1600">
              <a:solidFill>
                <a:schemeClr val="tx1"/>
              </a:solidFill>
              <a:latin typeface="Calibri" panose="020F0502020204030204"/>
            </a:rPr>
            <a:t>families’ unique </a:t>
          </a:r>
          <a:r>
            <a:rPr lang="en-US" sz="1600">
              <a:solidFill>
                <a:schemeClr val="tx1"/>
              </a:solidFill>
            </a:rPr>
            <a:t>needs - </a:t>
          </a:r>
          <a:r>
            <a:rPr lang="en-US" sz="1600">
              <a:solidFill>
                <a:schemeClr val="tx1"/>
              </a:solidFill>
              <a:latin typeface="Calibri" panose="020F0502020204030204"/>
            </a:rPr>
            <a:t>logistically</a:t>
          </a:r>
          <a:r>
            <a:rPr lang="en-US" sz="1600">
              <a:solidFill>
                <a:schemeClr val="tx1"/>
              </a:solidFill>
            </a:rPr>
            <a:t>, linguistically, culturally, and financially.</a:t>
          </a:r>
        </a:p>
      </dgm:t>
    </dgm:pt>
    <dgm:pt modelId="{2EF3F5E1-B4A0-4BF6-A413-8C6F5A4B4450}" type="parTrans" cxnId="{319F9A2D-897E-44FD-AFB7-9017F392579E}">
      <dgm:prSet/>
      <dgm:spPr/>
      <dgm:t>
        <a:bodyPr/>
        <a:lstStyle/>
        <a:p>
          <a:endParaRPr lang="en-US"/>
        </a:p>
      </dgm:t>
    </dgm:pt>
    <dgm:pt modelId="{F67FDC0E-1DC3-4E1A-8A27-5B551DF80D36}" type="sibTrans" cxnId="{319F9A2D-897E-44FD-AFB7-9017F392579E}">
      <dgm:prSet/>
      <dgm:spPr/>
      <dgm:t>
        <a:bodyPr/>
        <a:lstStyle/>
        <a:p>
          <a:endParaRPr lang="en-US"/>
        </a:p>
      </dgm:t>
    </dgm:pt>
    <dgm:pt modelId="{2C5201BC-BDEB-4394-95EB-58D52DBB0320}">
      <dgm:prSet phldrT="[Text]" custT="1"/>
      <dgm:spPr/>
      <dgm:t>
        <a:bodyPr/>
        <a:lstStyle/>
        <a:p>
          <a:r>
            <a:rPr lang="en-US" sz="1600"/>
            <a:t>Early Childhood Workforce</a:t>
          </a:r>
        </a:p>
      </dgm:t>
    </dgm:pt>
    <dgm:pt modelId="{F2340E21-5BAB-421A-B3B1-14D6C0DEA2AD}" type="parTrans" cxnId="{D7A90D1B-E0DF-4F82-B98B-38D88E33F344}">
      <dgm:prSet/>
      <dgm:spPr/>
      <dgm:t>
        <a:bodyPr/>
        <a:lstStyle/>
        <a:p>
          <a:endParaRPr lang="en-US"/>
        </a:p>
      </dgm:t>
    </dgm:pt>
    <dgm:pt modelId="{B159B670-CB5B-41A4-A4F2-BA485A30CBFA}" type="sibTrans" cxnId="{D7A90D1B-E0DF-4F82-B98B-38D88E33F344}">
      <dgm:prSet/>
      <dgm:spPr/>
      <dgm:t>
        <a:bodyPr/>
        <a:lstStyle/>
        <a:p>
          <a:endParaRPr lang="en-US"/>
        </a:p>
      </dgm:t>
    </dgm:pt>
    <dgm:pt modelId="{6F13EEFB-716E-47DE-BF48-FFB24700891B}">
      <dgm:prSet phldrT="[Text]" custT="1"/>
      <dgm:spPr/>
      <dgm:t>
        <a:bodyPr/>
        <a:lstStyle/>
        <a:p>
          <a:pPr rtl="0"/>
          <a:r>
            <a:rPr lang="en-US" sz="1600">
              <a:solidFill>
                <a:schemeClr val="tx1"/>
              </a:solidFill>
            </a:rPr>
            <a:t>System that attracts, prepares, supports, and retains a qualified, diverse workforce</a:t>
          </a:r>
          <a:r>
            <a:rPr lang="en-US" sz="1600">
              <a:solidFill>
                <a:schemeClr val="tx1"/>
              </a:solidFill>
              <a:latin typeface="Calibri" panose="020F0502020204030204"/>
            </a:rPr>
            <a:t> across settings and programs.</a:t>
          </a:r>
          <a:endParaRPr lang="en-US" sz="1600">
            <a:solidFill>
              <a:schemeClr val="tx1"/>
            </a:solidFill>
          </a:endParaRPr>
        </a:p>
      </dgm:t>
    </dgm:pt>
    <dgm:pt modelId="{98642D0A-8B7C-4AF2-A56C-CB6835AC7ACA}" type="parTrans" cxnId="{0F533E11-63CC-43F5-AD38-6CADC1279F18}">
      <dgm:prSet/>
      <dgm:spPr/>
      <dgm:t>
        <a:bodyPr/>
        <a:lstStyle/>
        <a:p>
          <a:endParaRPr lang="en-US"/>
        </a:p>
      </dgm:t>
    </dgm:pt>
    <dgm:pt modelId="{E5BEAB37-247A-4E6F-9D02-CD72B6B4D2B5}" type="sibTrans" cxnId="{0F533E11-63CC-43F5-AD38-6CADC1279F18}">
      <dgm:prSet/>
      <dgm:spPr/>
      <dgm:t>
        <a:bodyPr/>
        <a:lstStyle/>
        <a:p>
          <a:endParaRPr lang="en-US"/>
        </a:p>
      </dgm:t>
    </dgm:pt>
    <dgm:pt modelId="{6BEE7BFA-A665-4257-B80E-8CE389619BD2}">
      <dgm:prSet phldrT="[Text]" custT="1"/>
      <dgm:spPr/>
      <dgm:t>
        <a:bodyPr/>
        <a:lstStyle/>
        <a:p>
          <a:r>
            <a:rPr lang="en-US" sz="1600">
              <a:solidFill>
                <a:schemeClr val="tx1"/>
              </a:solidFill>
            </a:rPr>
            <a:t>Compensation, including benefits, that demonstrate the value of the workforce to our communities.</a:t>
          </a:r>
        </a:p>
      </dgm:t>
    </dgm:pt>
    <dgm:pt modelId="{BC2AE80F-C0F4-4F81-AD9D-B0EAB78A543E}" type="parTrans" cxnId="{69DD990C-9A24-49C4-B9DE-6F9CCADCD7C4}">
      <dgm:prSet/>
      <dgm:spPr/>
      <dgm:t>
        <a:bodyPr/>
        <a:lstStyle/>
        <a:p>
          <a:endParaRPr lang="en-US"/>
        </a:p>
      </dgm:t>
    </dgm:pt>
    <dgm:pt modelId="{5C71E9AA-B599-4697-A696-8A25BAEECABC}" type="sibTrans" cxnId="{69DD990C-9A24-49C4-B9DE-6F9CCADCD7C4}">
      <dgm:prSet/>
      <dgm:spPr/>
      <dgm:t>
        <a:bodyPr/>
        <a:lstStyle/>
        <a:p>
          <a:endParaRPr lang="en-US"/>
        </a:p>
      </dgm:t>
    </dgm:pt>
    <dgm:pt modelId="{69E596D6-3A54-4881-855B-0DCC73433EAB}" type="pres">
      <dgm:prSet presAssocID="{4B280111-D7C2-4470-8067-3E56D0B68A51}" presName="Name0" presStyleCnt="0">
        <dgm:presLayoutVars>
          <dgm:dir/>
          <dgm:animLvl val="lvl"/>
          <dgm:resizeHandles val="exact"/>
        </dgm:presLayoutVars>
      </dgm:prSet>
      <dgm:spPr/>
    </dgm:pt>
    <dgm:pt modelId="{15453215-FDD1-4D73-A1D4-2FF62E9C8569}" type="pres">
      <dgm:prSet presAssocID="{A2D064E4-104F-4194-AF0D-969C210F3644}" presName="linNode" presStyleCnt="0"/>
      <dgm:spPr/>
    </dgm:pt>
    <dgm:pt modelId="{2CD9B562-F325-4B78-BD90-783285E62E83}" type="pres">
      <dgm:prSet presAssocID="{A2D064E4-104F-4194-AF0D-969C210F3644}" presName="parTx" presStyleLbl="revTx" presStyleIdx="0" presStyleCnt="2">
        <dgm:presLayoutVars>
          <dgm:chMax val="1"/>
          <dgm:bulletEnabled val="1"/>
        </dgm:presLayoutVars>
      </dgm:prSet>
      <dgm:spPr/>
    </dgm:pt>
    <dgm:pt modelId="{14C86AFB-CA0C-4D2F-AEEE-2B67B773966F}" type="pres">
      <dgm:prSet presAssocID="{A2D064E4-104F-4194-AF0D-969C210F3644}" presName="bracket" presStyleLbl="parChTrans1D1" presStyleIdx="0" presStyleCnt="2"/>
      <dgm:spPr/>
    </dgm:pt>
    <dgm:pt modelId="{F0EAF480-4DBF-44B5-87D4-A48F7BA73008}" type="pres">
      <dgm:prSet presAssocID="{A2D064E4-104F-4194-AF0D-969C210F3644}" presName="spH" presStyleCnt="0"/>
      <dgm:spPr/>
    </dgm:pt>
    <dgm:pt modelId="{AF5438B7-9D7E-46AF-9168-EFE124F03D8F}" type="pres">
      <dgm:prSet presAssocID="{A2D064E4-104F-4194-AF0D-969C210F3644}" presName="desTx" presStyleLbl="node1" presStyleIdx="0" presStyleCnt="2" custScaleX="111038">
        <dgm:presLayoutVars>
          <dgm:bulletEnabled val="1"/>
        </dgm:presLayoutVars>
      </dgm:prSet>
      <dgm:spPr/>
    </dgm:pt>
    <dgm:pt modelId="{065F92BB-D5B3-4517-82C2-708DE1BC08DF}" type="pres">
      <dgm:prSet presAssocID="{773873FA-6928-47F5-9B21-73DC88E9046F}" presName="spV" presStyleCnt="0"/>
      <dgm:spPr/>
    </dgm:pt>
    <dgm:pt modelId="{63B4DEAF-2FA0-4035-92AC-A6E4B7C05440}" type="pres">
      <dgm:prSet presAssocID="{2C5201BC-BDEB-4394-95EB-58D52DBB0320}" presName="linNode" presStyleCnt="0"/>
      <dgm:spPr/>
    </dgm:pt>
    <dgm:pt modelId="{80DFBDD1-15DE-49D9-B373-0A052EEDB4DB}" type="pres">
      <dgm:prSet presAssocID="{2C5201BC-BDEB-4394-95EB-58D52DBB0320}" presName="parTx" presStyleLbl="revTx" presStyleIdx="1" presStyleCnt="2">
        <dgm:presLayoutVars>
          <dgm:chMax val="1"/>
          <dgm:bulletEnabled val="1"/>
        </dgm:presLayoutVars>
      </dgm:prSet>
      <dgm:spPr/>
    </dgm:pt>
    <dgm:pt modelId="{0F3FC0B6-7833-4E8D-B72B-0933A30AA7D6}" type="pres">
      <dgm:prSet presAssocID="{2C5201BC-BDEB-4394-95EB-58D52DBB0320}" presName="bracket" presStyleLbl="parChTrans1D1" presStyleIdx="1" presStyleCnt="2"/>
      <dgm:spPr/>
    </dgm:pt>
    <dgm:pt modelId="{D1D3A480-93C3-4F9C-9BEF-16DA14EA6E1A}" type="pres">
      <dgm:prSet presAssocID="{2C5201BC-BDEB-4394-95EB-58D52DBB0320}" presName="spH" presStyleCnt="0"/>
      <dgm:spPr/>
    </dgm:pt>
    <dgm:pt modelId="{2ECCF796-3423-4E13-85F8-CB4B7F5EEBC5}" type="pres">
      <dgm:prSet presAssocID="{2C5201BC-BDEB-4394-95EB-58D52DBB0320}" presName="desTx" presStyleLbl="node1" presStyleIdx="1" presStyleCnt="2" custScaleX="109473">
        <dgm:presLayoutVars>
          <dgm:bulletEnabled val="1"/>
        </dgm:presLayoutVars>
      </dgm:prSet>
      <dgm:spPr/>
    </dgm:pt>
  </dgm:ptLst>
  <dgm:cxnLst>
    <dgm:cxn modelId="{5D2ED805-CB36-46F3-A9EC-5A10FE028B07}" type="presOf" srcId="{A2D064E4-104F-4194-AF0D-969C210F3644}" destId="{2CD9B562-F325-4B78-BD90-783285E62E83}" srcOrd="0" destOrd="0" presId="urn:diagrams.loki3.com/BracketList"/>
    <dgm:cxn modelId="{69DD990C-9A24-49C4-B9DE-6F9CCADCD7C4}" srcId="{2C5201BC-BDEB-4394-95EB-58D52DBB0320}" destId="{6BEE7BFA-A665-4257-B80E-8CE389619BD2}" srcOrd="1" destOrd="0" parTransId="{BC2AE80F-C0F4-4F81-AD9D-B0EAB78A543E}" sibTransId="{5C71E9AA-B599-4697-A696-8A25BAEECABC}"/>
    <dgm:cxn modelId="{0F533E11-63CC-43F5-AD38-6CADC1279F18}" srcId="{2C5201BC-BDEB-4394-95EB-58D52DBB0320}" destId="{6F13EEFB-716E-47DE-BF48-FFB24700891B}" srcOrd="0" destOrd="0" parTransId="{98642D0A-8B7C-4AF2-A56C-CB6835AC7ACA}" sibTransId="{E5BEAB37-247A-4E6F-9D02-CD72B6B4D2B5}"/>
    <dgm:cxn modelId="{1F1E9A12-D730-4D93-95DB-1E45452BDD96}" type="presOf" srcId="{4B280111-D7C2-4470-8067-3E56D0B68A51}" destId="{69E596D6-3A54-4881-855B-0DCC73433EAB}" srcOrd="0" destOrd="0" presId="urn:diagrams.loki3.com/BracketList"/>
    <dgm:cxn modelId="{D7A90D1B-E0DF-4F82-B98B-38D88E33F344}" srcId="{4B280111-D7C2-4470-8067-3E56D0B68A51}" destId="{2C5201BC-BDEB-4394-95EB-58D52DBB0320}" srcOrd="1" destOrd="0" parTransId="{F2340E21-5BAB-421A-B3B1-14D6C0DEA2AD}" sibTransId="{B159B670-CB5B-41A4-A4F2-BA485A30CBFA}"/>
    <dgm:cxn modelId="{319F9A2D-897E-44FD-AFB7-9017F392579E}" srcId="{A2D064E4-104F-4194-AF0D-969C210F3644}" destId="{4FC498C2-B8E2-40D9-9915-A39B14C616A7}" srcOrd="1" destOrd="0" parTransId="{2EF3F5E1-B4A0-4BF6-A413-8C6F5A4B4450}" sibTransId="{F67FDC0E-1DC3-4E1A-8A27-5B551DF80D36}"/>
    <dgm:cxn modelId="{C915915D-D409-48CE-83EF-F64F524136C8}" type="presOf" srcId="{2C5201BC-BDEB-4394-95EB-58D52DBB0320}" destId="{80DFBDD1-15DE-49D9-B373-0A052EEDB4DB}" srcOrd="0" destOrd="0" presId="urn:diagrams.loki3.com/BracketList"/>
    <dgm:cxn modelId="{0835366E-5216-4C8C-BECA-ACECE0143BD7}" type="presOf" srcId="{4FC498C2-B8E2-40D9-9915-A39B14C616A7}" destId="{AF5438B7-9D7E-46AF-9168-EFE124F03D8F}" srcOrd="0" destOrd="1" presId="urn:diagrams.loki3.com/BracketList"/>
    <dgm:cxn modelId="{69B15E7D-4316-4B76-AE45-BB8D9F5228A5}" srcId="{A2D064E4-104F-4194-AF0D-969C210F3644}" destId="{CE748535-4581-4EA0-BE1A-99F6404ED30F}" srcOrd="0" destOrd="0" parTransId="{270BBC7E-F074-4D0C-9255-2F5AE66131EE}" sibTransId="{6AAAAC6E-9E3E-4277-8C22-4D153E42656B}"/>
    <dgm:cxn modelId="{3C6576B2-AF28-490D-A995-44995BB0557C}" srcId="{4B280111-D7C2-4470-8067-3E56D0B68A51}" destId="{A2D064E4-104F-4194-AF0D-969C210F3644}" srcOrd="0" destOrd="0" parTransId="{06082002-CA63-4DDD-A0FB-74394E62E70E}" sibTransId="{773873FA-6928-47F5-9B21-73DC88E9046F}"/>
    <dgm:cxn modelId="{C54149FA-5066-4A9F-B83A-BC3AE7526942}" type="presOf" srcId="{CE748535-4581-4EA0-BE1A-99F6404ED30F}" destId="{AF5438B7-9D7E-46AF-9168-EFE124F03D8F}" srcOrd="0" destOrd="0" presId="urn:diagrams.loki3.com/BracketList"/>
    <dgm:cxn modelId="{C711F7FB-3624-4CE2-9371-228701C5DD6F}" type="presOf" srcId="{6F13EEFB-716E-47DE-BF48-FFB24700891B}" destId="{2ECCF796-3423-4E13-85F8-CB4B7F5EEBC5}" srcOrd="0" destOrd="0" presId="urn:diagrams.loki3.com/BracketList"/>
    <dgm:cxn modelId="{1D1241FD-5069-4BBF-AE19-8E042CEB713C}" type="presOf" srcId="{6BEE7BFA-A665-4257-B80E-8CE389619BD2}" destId="{2ECCF796-3423-4E13-85F8-CB4B7F5EEBC5}" srcOrd="0" destOrd="1" presId="urn:diagrams.loki3.com/BracketList"/>
    <dgm:cxn modelId="{63D276F6-D3F9-48B6-BD4E-5CC6D830EDF6}" type="presParOf" srcId="{69E596D6-3A54-4881-855B-0DCC73433EAB}" destId="{15453215-FDD1-4D73-A1D4-2FF62E9C8569}" srcOrd="0" destOrd="0" presId="urn:diagrams.loki3.com/BracketList"/>
    <dgm:cxn modelId="{3A23810C-CD0B-4472-B29D-28A27F86010F}" type="presParOf" srcId="{15453215-FDD1-4D73-A1D4-2FF62E9C8569}" destId="{2CD9B562-F325-4B78-BD90-783285E62E83}" srcOrd="0" destOrd="0" presId="urn:diagrams.loki3.com/BracketList"/>
    <dgm:cxn modelId="{AD77AF42-A268-4DC1-B0F1-3077656AEE06}" type="presParOf" srcId="{15453215-FDD1-4D73-A1D4-2FF62E9C8569}" destId="{14C86AFB-CA0C-4D2F-AEEE-2B67B773966F}" srcOrd="1" destOrd="0" presId="urn:diagrams.loki3.com/BracketList"/>
    <dgm:cxn modelId="{8E324725-2C67-4EF4-9489-506B116134F2}" type="presParOf" srcId="{15453215-FDD1-4D73-A1D4-2FF62E9C8569}" destId="{F0EAF480-4DBF-44B5-87D4-A48F7BA73008}" srcOrd="2" destOrd="0" presId="urn:diagrams.loki3.com/BracketList"/>
    <dgm:cxn modelId="{0A007B69-7384-4EE4-979A-4E58A766D6CE}" type="presParOf" srcId="{15453215-FDD1-4D73-A1D4-2FF62E9C8569}" destId="{AF5438B7-9D7E-46AF-9168-EFE124F03D8F}" srcOrd="3" destOrd="0" presId="urn:diagrams.loki3.com/BracketList"/>
    <dgm:cxn modelId="{00CA8379-D45D-4DDE-B03B-3CAE7F3BC39E}" type="presParOf" srcId="{69E596D6-3A54-4881-855B-0DCC73433EAB}" destId="{065F92BB-D5B3-4517-82C2-708DE1BC08DF}" srcOrd="1" destOrd="0" presId="urn:diagrams.loki3.com/BracketList"/>
    <dgm:cxn modelId="{89C0C4E1-AC11-4532-9A47-B3D6BA1779A2}" type="presParOf" srcId="{69E596D6-3A54-4881-855B-0DCC73433EAB}" destId="{63B4DEAF-2FA0-4035-92AC-A6E4B7C05440}" srcOrd="2" destOrd="0" presId="urn:diagrams.loki3.com/BracketList"/>
    <dgm:cxn modelId="{C5AA5F5C-E3FF-46E9-9FB5-5F39D20A6BA7}" type="presParOf" srcId="{63B4DEAF-2FA0-4035-92AC-A6E4B7C05440}" destId="{80DFBDD1-15DE-49D9-B373-0A052EEDB4DB}" srcOrd="0" destOrd="0" presId="urn:diagrams.loki3.com/BracketList"/>
    <dgm:cxn modelId="{0033F717-19B6-4041-AC32-FCA73A9EC262}" type="presParOf" srcId="{63B4DEAF-2FA0-4035-92AC-A6E4B7C05440}" destId="{0F3FC0B6-7833-4E8D-B72B-0933A30AA7D6}" srcOrd="1" destOrd="0" presId="urn:diagrams.loki3.com/BracketList"/>
    <dgm:cxn modelId="{8315929F-5CA8-43B3-8BC6-DEDD5217ABFD}" type="presParOf" srcId="{63B4DEAF-2FA0-4035-92AC-A6E4B7C05440}" destId="{D1D3A480-93C3-4F9C-9BEF-16DA14EA6E1A}" srcOrd="2" destOrd="0" presId="urn:diagrams.loki3.com/BracketList"/>
    <dgm:cxn modelId="{D43689A7-5823-4F63-91F2-230AF0DED341}" type="presParOf" srcId="{63B4DEAF-2FA0-4035-92AC-A6E4B7C05440}" destId="{2ECCF796-3423-4E13-85F8-CB4B7F5EEBC5}"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054080-98FF-4345-8CC5-FE8E0B82EF8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8FB1467-8D0B-4849-9A83-3D489DA08CC8}">
      <dgm:prSet custT="1"/>
      <dgm:spPr/>
      <dgm:t>
        <a:bodyPr/>
        <a:lstStyle/>
        <a:p>
          <a:pPr rtl="0"/>
          <a:r>
            <a:rPr lang="en-US" sz="2700">
              <a:latin typeface="Arial" panose="020B0604020202020204" pitchFamily="34" charset="0"/>
              <a:cs typeface="Arial" panose="020B0604020202020204" pitchFamily="34" charset="0"/>
            </a:rPr>
            <a:t>Check State NSCH Developmental Screening Rates</a:t>
          </a:r>
        </a:p>
      </dgm:t>
    </dgm:pt>
    <dgm:pt modelId="{145AFA2E-EBCB-487E-9582-C414AF6E656E}" type="parTrans" cxnId="{A7F4CBBA-F0AF-48F1-A9B9-BE0F342935D6}">
      <dgm:prSet/>
      <dgm:spPr/>
      <dgm:t>
        <a:bodyPr/>
        <a:lstStyle/>
        <a:p>
          <a:endParaRPr lang="en-US" sz="2700">
            <a:latin typeface="Arial" panose="020B0604020202020204" pitchFamily="34" charset="0"/>
            <a:cs typeface="Arial" panose="020B0604020202020204" pitchFamily="34" charset="0"/>
          </a:endParaRPr>
        </a:p>
      </dgm:t>
    </dgm:pt>
    <dgm:pt modelId="{9DAE4382-E8F2-46E0-9356-A556A3E38027}" type="sibTrans" cxnId="{A7F4CBBA-F0AF-48F1-A9B9-BE0F342935D6}">
      <dgm:prSet/>
      <dgm:spPr/>
      <dgm:t>
        <a:bodyPr/>
        <a:lstStyle/>
        <a:p>
          <a:endParaRPr lang="en-US" sz="2700">
            <a:latin typeface="Arial" panose="020B0604020202020204" pitchFamily="34" charset="0"/>
            <a:cs typeface="Arial" panose="020B0604020202020204" pitchFamily="34" charset="0"/>
          </a:endParaRPr>
        </a:p>
      </dgm:t>
    </dgm:pt>
    <dgm:pt modelId="{6A32D2D1-19AA-47DE-AAE3-A81A770C7289}">
      <dgm:prSet custT="1"/>
      <dgm:spPr/>
      <dgm:t>
        <a:bodyPr/>
        <a:lstStyle/>
        <a:p>
          <a:pPr rtl="0"/>
          <a:r>
            <a:rPr lang="en-US" sz="2700">
              <a:latin typeface="Arial" panose="020B0604020202020204" pitchFamily="34" charset="0"/>
              <a:cs typeface="Arial" panose="020B0604020202020204" pitchFamily="34" charset="0"/>
            </a:rPr>
            <a:t>Partner with ECCS Programs</a:t>
          </a:r>
        </a:p>
      </dgm:t>
    </dgm:pt>
    <dgm:pt modelId="{70E35EFD-2E18-4C5B-BD67-E306B1A35C2F}" type="parTrans" cxnId="{AA8792CD-07AD-4C6E-837C-9C7EBC6DA222}">
      <dgm:prSet/>
      <dgm:spPr/>
      <dgm:t>
        <a:bodyPr/>
        <a:lstStyle/>
        <a:p>
          <a:endParaRPr lang="en-US" sz="2700">
            <a:latin typeface="Arial" panose="020B0604020202020204" pitchFamily="34" charset="0"/>
            <a:cs typeface="Arial" panose="020B0604020202020204" pitchFamily="34" charset="0"/>
          </a:endParaRPr>
        </a:p>
      </dgm:t>
    </dgm:pt>
    <dgm:pt modelId="{3BC3440F-AC72-4C91-B772-7F8636AABCB9}" type="sibTrans" cxnId="{AA8792CD-07AD-4C6E-837C-9C7EBC6DA222}">
      <dgm:prSet/>
      <dgm:spPr/>
      <dgm:t>
        <a:bodyPr/>
        <a:lstStyle/>
        <a:p>
          <a:endParaRPr lang="en-US" sz="2700">
            <a:latin typeface="Arial" panose="020B0604020202020204" pitchFamily="34" charset="0"/>
            <a:cs typeface="Arial" panose="020B0604020202020204" pitchFamily="34" charset="0"/>
          </a:endParaRPr>
        </a:p>
      </dgm:t>
    </dgm:pt>
    <dgm:pt modelId="{67743887-41B1-4638-A02F-2E9E56A1A6F0}">
      <dgm:prSet custT="1"/>
      <dgm:spPr/>
      <dgm:t>
        <a:bodyPr/>
        <a:lstStyle/>
        <a:p>
          <a:pPr rtl="0"/>
          <a:r>
            <a:rPr lang="en-US" sz="2700">
              <a:latin typeface="Arial" panose="020B0604020202020204" pitchFamily="34" charset="0"/>
              <a:cs typeface="Arial" panose="020B0604020202020204" pitchFamily="34" charset="0"/>
            </a:rPr>
            <a:t>Partner with Health and Child Welfare Systems</a:t>
          </a:r>
        </a:p>
      </dgm:t>
    </dgm:pt>
    <dgm:pt modelId="{F8C8EE23-7714-487F-B175-1F6E825579DC}" type="parTrans" cxnId="{E9BBF7DD-0E81-4EC4-BDB4-9D32F60A6D36}">
      <dgm:prSet/>
      <dgm:spPr/>
      <dgm:t>
        <a:bodyPr/>
        <a:lstStyle/>
        <a:p>
          <a:endParaRPr lang="en-US" sz="2700">
            <a:latin typeface="Arial" panose="020B0604020202020204" pitchFamily="34" charset="0"/>
            <a:cs typeface="Arial" panose="020B0604020202020204" pitchFamily="34" charset="0"/>
          </a:endParaRPr>
        </a:p>
      </dgm:t>
    </dgm:pt>
    <dgm:pt modelId="{6981BB32-61C5-409B-BD1E-31ED27FB16D2}" type="sibTrans" cxnId="{E9BBF7DD-0E81-4EC4-BDB4-9D32F60A6D36}">
      <dgm:prSet/>
      <dgm:spPr/>
      <dgm:t>
        <a:bodyPr/>
        <a:lstStyle/>
        <a:p>
          <a:endParaRPr lang="en-US" sz="2700">
            <a:latin typeface="Arial" panose="020B0604020202020204" pitchFamily="34" charset="0"/>
            <a:cs typeface="Arial" panose="020B0604020202020204" pitchFamily="34" charset="0"/>
          </a:endParaRPr>
        </a:p>
      </dgm:t>
    </dgm:pt>
    <dgm:pt modelId="{0202EC7E-2486-4B3A-AEE4-68D9BA6C57AE}">
      <dgm:prSet custT="1"/>
      <dgm:spPr/>
      <dgm:t>
        <a:bodyPr/>
        <a:lstStyle/>
        <a:p>
          <a:pPr rtl="0"/>
          <a:r>
            <a:rPr lang="en-US" sz="2700">
              <a:latin typeface="Arial" panose="020B0604020202020204" pitchFamily="34" charset="0"/>
              <a:cs typeface="Arial" panose="020B0604020202020204" pitchFamily="34" charset="0"/>
            </a:rPr>
            <a:t>Implement QI Initiatives</a:t>
          </a:r>
        </a:p>
      </dgm:t>
    </dgm:pt>
    <dgm:pt modelId="{CD1CBF7B-E8DD-46DF-9C5A-D8A3E561C9BD}" type="parTrans" cxnId="{FBD5036A-466E-4BEB-8738-3725BE4ABB0E}">
      <dgm:prSet/>
      <dgm:spPr/>
      <dgm:t>
        <a:bodyPr/>
        <a:lstStyle/>
        <a:p>
          <a:endParaRPr lang="en-US" sz="2700">
            <a:latin typeface="Arial" panose="020B0604020202020204" pitchFamily="34" charset="0"/>
            <a:cs typeface="Arial" panose="020B0604020202020204" pitchFamily="34" charset="0"/>
          </a:endParaRPr>
        </a:p>
      </dgm:t>
    </dgm:pt>
    <dgm:pt modelId="{19A6991E-E9BA-4CD7-98FE-344A595C4A9A}" type="sibTrans" cxnId="{FBD5036A-466E-4BEB-8738-3725BE4ABB0E}">
      <dgm:prSet/>
      <dgm:spPr/>
      <dgm:t>
        <a:bodyPr/>
        <a:lstStyle/>
        <a:p>
          <a:endParaRPr lang="en-US" sz="2700">
            <a:latin typeface="Arial" panose="020B0604020202020204" pitchFamily="34" charset="0"/>
            <a:cs typeface="Arial" panose="020B0604020202020204" pitchFamily="34" charset="0"/>
          </a:endParaRPr>
        </a:p>
      </dgm:t>
    </dgm:pt>
    <dgm:pt modelId="{13B451BB-C7EB-4400-80E3-F61C08BB555B}">
      <dgm:prSet custT="1"/>
      <dgm:spPr/>
      <dgm:t>
        <a:bodyPr/>
        <a:lstStyle/>
        <a:p>
          <a:pPr rtl="0"/>
          <a:r>
            <a:rPr lang="en-US" sz="2700">
              <a:latin typeface="Arial" panose="020B0604020202020204" pitchFamily="34" charset="0"/>
              <a:cs typeface="Arial" panose="020B0604020202020204" pitchFamily="34" charset="0"/>
            </a:rPr>
            <a:t>Connect with State MIECHV and </a:t>
          </a:r>
          <a:br>
            <a:rPr lang="en-US" sz="2700">
              <a:latin typeface="Arial" panose="020B0604020202020204" pitchFamily="34" charset="0"/>
              <a:cs typeface="Arial" panose="020B0604020202020204" pitchFamily="34" charset="0"/>
            </a:rPr>
          </a:br>
          <a:r>
            <a:rPr lang="en-US" sz="2700">
              <a:latin typeface="Arial" panose="020B0604020202020204" pitchFamily="34" charset="0"/>
              <a:cs typeface="Arial" panose="020B0604020202020204" pitchFamily="34" charset="0"/>
            </a:rPr>
            <a:t>Title V Programs</a:t>
          </a:r>
        </a:p>
      </dgm:t>
    </dgm:pt>
    <dgm:pt modelId="{1E83E5AD-9394-4D42-90B3-7ED4D4FF74F0}" type="parTrans" cxnId="{8CB0FA9D-13CC-4E1B-AA40-FE9187FD12C7}">
      <dgm:prSet/>
      <dgm:spPr/>
      <dgm:t>
        <a:bodyPr/>
        <a:lstStyle/>
        <a:p>
          <a:endParaRPr lang="en-US" sz="2700">
            <a:latin typeface="Arial" panose="020B0604020202020204" pitchFamily="34" charset="0"/>
            <a:cs typeface="Arial" panose="020B0604020202020204" pitchFamily="34" charset="0"/>
          </a:endParaRPr>
        </a:p>
      </dgm:t>
    </dgm:pt>
    <dgm:pt modelId="{2B563BF1-C4EF-4014-A991-D8B2AE34C969}" type="sibTrans" cxnId="{8CB0FA9D-13CC-4E1B-AA40-FE9187FD12C7}">
      <dgm:prSet/>
      <dgm:spPr/>
      <dgm:t>
        <a:bodyPr/>
        <a:lstStyle/>
        <a:p>
          <a:endParaRPr lang="en-US" sz="2700">
            <a:latin typeface="Arial" panose="020B0604020202020204" pitchFamily="34" charset="0"/>
            <a:cs typeface="Arial" panose="020B0604020202020204" pitchFamily="34" charset="0"/>
          </a:endParaRPr>
        </a:p>
      </dgm:t>
    </dgm:pt>
    <dgm:pt modelId="{2138A7A7-EC2E-4B89-9B85-A5A552B83479}" type="pres">
      <dgm:prSet presAssocID="{EB054080-98FF-4345-8CC5-FE8E0B82EF8F}" presName="vert0" presStyleCnt="0">
        <dgm:presLayoutVars>
          <dgm:dir/>
          <dgm:animOne val="branch"/>
          <dgm:animLvl val="lvl"/>
        </dgm:presLayoutVars>
      </dgm:prSet>
      <dgm:spPr/>
    </dgm:pt>
    <dgm:pt modelId="{40AC9F71-A282-448D-9127-4FF394919883}" type="pres">
      <dgm:prSet presAssocID="{B8FB1467-8D0B-4849-9A83-3D489DA08CC8}" presName="thickLine" presStyleLbl="alignNode1" presStyleIdx="0" presStyleCnt="5"/>
      <dgm:spPr/>
    </dgm:pt>
    <dgm:pt modelId="{21411585-2804-4F38-9C02-24AEE6818513}" type="pres">
      <dgm:prSet presAssocID="{B8FB1467-8D0B-4849-9A83-3D489DA08CC8}" presName="horz1" presStyleCnt="0"/>
      <dgm:spPr/>
    </dgm:pt>
    <dgm:pt modelId="{1127CBF1-87AE-4967-8172-1E3EF1E6E9CA}" type="pres">
      <dgm:prSet presAssocID="{B8FB1467-8D0B-4849-9A83-3D489DA08CC8}" presName="tx1" presStyleLbl="revTx" presStyleIdx="0" presStyleCnt="5"/>
      <dgm:spPr/>
    </dgm:pt>
    <dgm:pt modelId="{B5C8B9DA-05EA-4773-93DC-7893AE36F48B}" type="pres">
      <dgm:prSet presAssocID="{B8FB1467-8D0B-4849-9A83-3D489DA08CC8}" presName="vert1" presStyleCnt="0"/>
      <dgm:spPr/>
    </dgm:pt>
    <dgm:pt modelId="{E0C82A78-654C-4E06-A5B3-A7CD15AFBF55}" type="pres">
      <dgm:prSet presAssocID="{6A32D2D1-19AA-47DE-AAE3-A81A770C7289}" presName="thickLine" presStyleLbl="alignNode1" presStyleIdx="1" presStyleCnt="5"/>
      <dgm:spPr/>
    </dgm:pt>
    <dgm:pt modelId="{C8F5D3DA-34F5-4B5A-93B2-2DC893B385B6}" type="pres">
      <dgm:prSet presAssocID="{6A32D2D1-19AA-47DE-AAE3-A81A770C7289}" presName="horz1" presStyleCnt="0"/>
      <dgm:spPr/>
    </dgm:pt>
    <dgm:pt modelId="{C833D5DC-6624-4881-AC85-784CD2E27E08}" type="pres">
      <dgm:prSet presAssocID="{6A32D2D1-19AA-47DE-AAE3-A81A770C7289}" presName="tx1" presStyleLbl="revTx" presStyleIdx="1" presStyleCnt="5"/>
      <dgm:spPr/>
    </dgm:pt>
    <dgm:pt modelId="{B867CADD-3CE6-4F3C-95B5-68CF4BEFDE2C}" type="pres">
      <dgm:prSet presAssocID="{6A32D2D1-19AA-47DE-AAE3-A81A770C7289}" presName="vert1" presStyleCnt="0"/>
      <dgm:spPr/>
    </dgm:pt>
    <dgm:pt modelId="{FC137801-3AE8-4B7C-A83B-2B83FB76AA67}" type="pres">
      <dgm:prSet presAssocID="{67743887-41B1-4638-A02F-2E9E56A1A6F0}" presName="thickLine" presStyleLbl="alignNode1" presStyleIdx="2" presStyleCnt="5"/>
      <dgm:spPr/>
    </dgm:pt>
    <dgm:pt modelId="{52E9391A-E976-4510-8EA2-65F7BD1CEBBE}" type="pres">
      <dgm:prSet presAssocID="{67743887-41B1-4638-A02F-2E9E56A1A6F0}" presName="horz1" presStyleCnt="0"/>
      <dgm:spPr/>
    </dgm:pt>
    <dgm:pt modelId="{B340E0D3-20BD-4EBF-A0B4-3CFFC2292520}" type="pres">
      <dgm:prSet presAssocID="{67743887-41B1-4638-A02F-2E9E56A1A6F0}" presName="tx1" presStyleLbl="revTx" presStyleIdx="2" presStyleCnt="5"/>
      <dgm:spPr/>
    </dgm:pt>
    <dgm:pt modelId="{66CEF805-ED50-419B-B3D0-D9294B8A4A93}" type="pres">
      <dgm:prSet presAssocID="{67743887-41B1-4638-A02F-2E9E56A1A6F0}" presName="vert1" presStyleCnt="0"/>
      <dgm:spPr/>
    </dgm:pt>
    <dgm:pt modelId="{014FF7E8-5B7B-4C0C-85D8-38146ABE35F1}" type="pres">
      <dgm:prSet presAssocID="{0202EC7E-2486-4B3A-AEE4-68D9BA6C57AE}" presName="thickLine" presStyleLbl="alignNode1" presStyleIdx="3" presStyleCnt="5"/>
      <dgm:spPr/>
    </dgm:pt>
    <dgm:pt modelId="{57E348BC-0F5C-405B-B01A-A1382A1387D4}" type="pres">
      <dgm:prSet presAssocID="{0202EC7E-2486-4B3A-AEE4-68D9BA6C57AE}" presName="horz1" presStyleCnt="0"/>
      <dgm:spPr/>
    </dgm:pt>
    <dgm:pt modelId="{5BF55592-998C-40AE-A14E-FECE173A7FB7}" type="pres">
      <dgm:prSet presAssocID="{0202EC7E-2486-4B3A-AEE4-68D9BA6C57AE}" presName="tx1" presStyleLbl="revTx" presStyleIdx="3" presStyleCnt="5"/>
      <dgm:spPr/>
    </dgm:pt>
    <dgm:pt modelId="{6EA7DD64-D6CC-4A87-B966-8C5B4FEC9218}" type="pres">
      <dgm:prSet presAssocID="{0202EC7E-2486-4B3A-AEE4-68D9BA6C57AE}" presName="vert1" presStyleCnt="0"/>
      <dgm:spPr/>
    </dgm:pt>
    <dgm:pt modelId="{48C78630-7D17-463A-A14B-2D7B5C749E03}" type="pres">
      <dgm:prSet presAssocID="{13B451BB-C7EB-4400-80E3-F61C08BB555B}" presName="thickLine" presStyleLbl="alignNode1" presStyleIdx="4" presStyleCnt="5"/>
      <dgm:spPr/>
    </dgm:pt>
    <dgm:pt modelId="{A533EC64-61D5-46A9-9D1E-D28C84DB08D1}" type="pres">
      <dgm:prSet presAssocID="{13B451BB-C7EB-4400-80E3-F61C08BB555B}" presName="horz1" presStyleCnt="0"/>
      <dgm:spPr/>
    </dgm:pt>
    <dgm:pt modelId="{F484F673-EB6D-4A49-B8ED-38F7F100F29A}" type="pres">
      <dgm:prSet presAssocID="{13B451BB-C7EB-4400-80E3-F61C08BB555B}" presName="tx1" presStyleLbl="revTx" presStyleIdx="4" presStyleCnt="5"/>
      <dgm:spPr/>
    </dgm:pt>
    <dgm:pt modelId="{5201863C-85F0-4660-BF00-6612C4BB4472}" type="pres">
      <dgm:prSet presAssocID="{13B451BB-C7EB-4400-80E3-F61C08BB555B}" presName="vert1" presStyleCnt="0"/>
      <dgm:spPr/>
    </dgm:pt>
  </dgm:ptLst>
  <dgm:cxnLst>
    <dgm:cxn modelId="{D26EFE17-A7E0-463D-9127-7914CEE1460A}" type="presOf" srcId="{0202EC7E-2486-4B3A-AEE4-68D9BA6C57AE}" destId="{5BF55592-998C-40AE-A14E-FECE173A7FB7}" srcOrd="0" destOrd="0" presId="urn:microsoft.com/office/officeart/2008/layout/LinedList"/>
    <dgm:cxn modelId="{FBD5036A-466E-4BEB-8738-3725BE4ABB0E}" srcId="{EB054080-98FF-4345-8CC5-FE8E0B82EF8F}" destId="{0202EC7E-2486-4B3A-AEE4-68D9BA6C57AE}" srcOrd="3" destOrd="0" parTransId="{CD1CBF7B-E8DD-46DF-9C5A-D8A3E561C9BD}" sibTransId="{19A6991E-E9BA-4CD7-98FE-344A595C4A9A}"/>
    <dgm:cxn modelId="{8CB0FA9D-13CC-4E1B-AA40-FE9187FD12C7}" srcId="{EB054080-98FF-4345-8CC5-FE8E0B82EF8F}" destId="{13B451BB-C7EB-4400-80E3-F61C08BB555B}" srcOrd="4" destOrd="0" parTransId="{1E83E5AD-9394-4D42-90B3-7ED4D4FF74F0}" sibTransId="{2B563BF1-C4EF-4014-A991-D8B2AE34C969}"/>
    <dgm:cxn modelId="{7E92FAB3-1BE3-4244-A209-E7D903CAA03C}" type="presOf" srcId="{67743887-41B1-4638-A02F-2E9E56A1A6F0}" destId="{B340E0D3-20BD-4EBF-A0B4-3CFFC2292520}" srcOrd="0" destOrd="0" presId="urn:microsoft.com/office/officeart/2008/layout/LinedList"/>
    <dgm:cxn modelId="{A7F4CBBA-F0AF-48F1-A9B9-BE0F342935D6}" srcId="{EB054080-98FF-4345-8CC5-FE8E0B82EF8F}" destId="{B8FB1467-8D0B-4849-9A83-3D489DA08CC8}" srcOrd="0" destOrd="0" parTransId="{145AFA2E-EBCB-487E-9582-C414AF6E656E}" sibTransId="{9DAE4382-E8F2-46E0-9356-A556A3E38027}"/>
    <dgm:cxn modelId="{55AB70CB-D28D-44A6-B25C-4879D94F12C3}" type="presOf" srcId="{6A32D2D1-19AA-47DE-AAE3-A81A770C7289}" destId="{C833D5DC-6624-4881-AC85-784CD2E27E08}" srcOrd="0" destOrd="0" presId="urn:microsoft.com/office/officeart/2008/layout/LinedList"/>
    <dgm:cxn modelId="{AA8792CD-07AD-4C6E-837C-9C7EBC6DA222}" srcId="{EB054080-98FF-4345-8CC5-FE8E0B82EF8F}" destId="{6A32D2D1-19AA-47DE-AAE3-A81A770C7289}" srcOrd="1" destOrd="0" parTransId="{70E35EFD-2E18-4C5B-BD67-E306B1A35C2F}" sibTransId="{3BC3440F-AC72-4C91-B772-7F8636AABCB9}"/>
    <dgm:cxn modelId="{E9BBF7DD-0E81-4EC4-BDB4-9D32F60A6D36}" srcId="{EB054080-98FF-4345-8CC5-FE8E0B82EF8F}" destId="{67743887-41B1-4638-A02F-2E9E56A1A6F0}" srcOrd="2" destOrd="0" parTransId="{F8C8EE23-7714-487F-B175-1F6E825579DC}" sibTransId="{6981BB32-61C5-409B-BD1E-31ED27FB16D2}"/>
    <dgm:cxn modelId="{EB3400E0-FDE7-4CD0-B192-249B1B31CE39}" type="presOf" srcId="{B8FB1467-8D0B-4849-9A83-3D489DA08CC8}" destId="{1127CBF1-87AE-4967-8172-1E3EF1E6E9CA}" srcOrd="0" destOrd="0" presId="urn:microsoft.com/office/officeart/2008/layout/LinedList"/>
    <dgm:cxn modelId="{3FF6A2E6-6673-41CB-ADA8-A50D7356C449}" type="presOf" srcId="{EB054080-98FF-4345-8CC5-FE8E0B82EF8F}" destId="{2138A7A7-EC2E-4B89-9B85-A5A552B83479}" srcOrd="0" destOrd="0" presId="urn:microsoft.com/office/officeart/2008/layout/LinedList"/>
    <dgm:cxn modelId="{32223FFA-CF4A-4537-986B-6A2F0287BA63}" type="presOf" srcId="{13B451BB-C7EB-4400-80E3-F61C08BB555B}" destId="{F484F673-EB6D-4A49-B8ED-38F7F100F29A}" srcOrd="0" destOrd="0" presId="urn:microsoft.com/office/officeart/2008/layout/LinedList"/>
    <dgm:cxn modelId="{93F24919-4309-4900-BB69-2FC4ABF1B00D}" type="presParOf" srcId="{2138A7A7-EC2E-4B89-9B85-A5A552B83479}" destId="{40AC9F71-A282-448D-9127-4FF394919883}" srcOrd="0" destOrd="0" presId="urn:microsoft.com/office/officeart/2008/layout/LinedList"/>
    <dgm:cxn modelId="{FE5222BD-88BA-48FD-B13B-14591089D2AD}" type="presParOf" srcId="{2138A7A7-EC2E-4B89-9B85-A5A552B83479}" destId="{21411585-2804-4F38-9C02-24AEE6818513}" srcOrd="1" destOrd="0" presId="urn:microsoft.com/office/officeart/2008/layout/LinedList"/>
    <dgm:cxn modelId="{919BDD8A-CF88-4501-AABC-0FE304AAFA1A}" type="presParOf" srcId="{21411585-2804-4F38-9C02-24AEE6818513}" destId="{1127CBF1-87AE-4967-8172-1E3EF1E6E9CA}" srcOrd="0" destOrd="0" presId="urn:microsoft.com/office/officeart/2008/layout/LinedList"/>
    <dgm:cxn modelId="{6EA8B581-4F5C-45A9-A8D9-9E8331ED3310}" type="presParOf" srcId="{21411585-2804-4F38-9C02-24AEE6818513}" destId="{B5C8B9DA-05EA-4773-93DC-7893AE36F48B}" srcOrd="1" destOrd="0" presId="urn:microsoft.com/office/officeart/2008/layout/LinedList"/>
    <dgm:cxn modelId="{EA0E4B4D-7794-4756-BBAB-9616E33E460B}" type="presParOf" srcId="{2138A7A7-EC2E-4B89-9B85-A5A552B83479}" destId="{E0C82A78-654C-4E06-A5B3-A7CD15AFBF55}" srcOrd="2" destOrd="0" presId="urn:microsoft.com/office/officeart/2008/layout/LinedList"/>
    <dgm:cxn modelId="{A8C7248D-4BDB-46C6-A043-0AB7C1FE2AB6}" type="presParOf" srcId="{2138A7A7-EC2E-4B89-9B85-A5A552B83479}" destId="{C8F5D3DA-34F5-4B5A-93B2-2DC893B385B6}" srcOrd="3" destOrd="0" presId="urn:microsoft.com/office/officeart/2008/layout/LinedList"/>
    <dgm:cxn modelId="{FD7C120E-86FE-4651-9CCB-7C23F1089831}" type="presParOf" srcId="{C8F5D3DA-34F5-4B5A-93B2-2DC893B385B6}" destId="{C833D5DC-6624-4881-AC85-784CD2E27E08}" srcOrd="0" destOrd="0" presId="urn:microsoft.com/office/officeart/2008/layout/LinedList"/>
    <dgm:cxn modelId="{D5775DB4-E2BE-4433-8233-765D0C75A377}" type="presParOf" srcId="{C8F5D3DA-34F5-4B5A-93B2-2DC893B385B6}" destId="{B867CADD-3CE6-4F3C-95B5-68CF4BEFDE2C}" srcOrd="1" destOrd="0" presId="urn:microsoft.com/office/officeart/2008/layout/LinedList"/>
    <dgm:cxn modelId="{C5AA88A7-6207-42BC-832D-979A68695330}" type="presParOf" srcId="{2138A7A7-EC2E-4B89-9B85-A5A552B83479}" destId="{FC137801-3AE8-4B7C-A83B-2B83FB76AA67}" srcOrd="4" destOrd="0" presId="urn:microsoft.com/office/officeart/2008/layout/LinedList"/>
    <dgm:cxn modelId="{17E3C31A-AAB5-43E9-8D2A-67B22CCB2558}" type="presParOf" srcId="{2138A7A7-EC2E-4B89-9B85-A5A552B83479}" destId="{52E9391A-E976-4510-8EA2-65F7BD1CEBBE}" srcOrd="5" destOrd="0" presId="urn:microsoft.com/office/officeart/2008/layout/LinedList"/>
    <dgm:cxn modelId="{BD231EA8-204C-4747-8768-50408E21DFC5}" type="presParOf" srcId="{52E9391A-E976-4510-8EA2-65F7BD1CEBBE}" destId="{B340E0D3-20BD-4EBF-A0B4-3CFFC2292520}" srcOrd="0" destOrd="0" presId="urn:microsoft.com/office/officeart/2008/layout/LinedList"/>
    <dgm:cxn modelId="{386115B9-B2DF-4159-AD7C-B6A452DEC164}" type="presParOf" srcId="{52E9391A-E976-4510-8EA2-65F7BD1CEBBE}" destId="{66CEF805-ED50-419B-B3D0-D9294B8A4A93}" srcOrd="1" destOrd="0" presId="urn:microsoft.com/office/officeart/2008/layout/LinedList"/>
    <dgm:cxn modelId="{07FDDF6C-9179-48F8-881D-944EA2A39002}" type="presParOf" srcId="{2138A7A7-EC2E-4B89-9B85-A5A552B83479}" destId="{014FF7E8-5B7B-4C0C-85D8-38146ABE35F1}" srcOrd="6" destOrd="0" presId="urn:microsoft.com/office/officeart/2008/layout/LinedList"/>
    <dgm:cxn modelId="{0ED828A9-09A8-46C0-8286-4B0668AC1202}" type="presParOf" srcId="{2138A7A7-EC2E-4B89-9B85-A5A552B83479}" destId="{57E348BC-0F5C-405B-B01A-A1382A1387D4}" srcOrd="7" destOrd="0" presId="urn:microsoft.com/office/officeart/2008/layout/LinedList"/>
    <dgm:cxn modelId="{AE1F94A6-A7DC-45F5-964D-B07EE33B6AA1}" type="presParOf" srcId="{57E348BC-0F5C-405B-B01A-A1382A1387D4}" destId="{5BF55592-998C-40AE-A14E-FECE173A7FB7}" srcOrd="0" destOrd="0" presId="urn:microsoft.com/office/officeart/2008/layout/LinedList"/>
    <dgm:cxn modelId="{DAB50E5B-5A95-4B95-9CEE-E0D250A2E28A}" type="presParOf" srcId="{57E348BC-0F5C-405B-B01A-A1382A1387D4}" destId="{6EA7DD64-D6CC-4A87-B966-8C5B4FEC9218}" srcOrd="1" destOrd="0" presId="urn:microsoft.com/office/officeart/2008/layout/LinedList"/>
    <dgm:cxn modelId="{40321A8D-A354-4D46-A08F-76455A43538F}" type="presParOf" srcId="{2138A7A7-EC2E-4B89-9B85-A5A552B83479}" destId="{48C78630-7D17-463A-A14B-2D7B5C749E03}" srcOrd="8" destOrd="0" presId="urn:microsoft.com/office/officeart/2008/layout/LinedList"/>
    <dgm:cxn modelId="{75D8A24A-CC7E-44B6-A802-1E7267969E65}" type="presParOf" srcId="{2138A7A7-EC2E-4B89-9B85-A5A552B83479}" destId="{A533EC64-61D5-46A9-9D1E-D28C84DB08D1}" srcOrd="9" destOrd="0" presId="urn:microsoft.com/office/officeart/2008/layout/LinedList"/>
    <dgm:cxn modelId="{AAFCEC32-7E16-49F5-B085-AC244BF147AC}" type="presParOf" srcId="{A533EC64-61D5-46A9-9D1E-D28C84DB08D1}" destId="{F484F673-EB6D-4A49-B8ED-38F7F100F29A}" srcOrd="0" destOrd="0" presId="urn:microsoft.com/office/officeart/2008/layout/LinedList"/>
    <dgm:cxn modelId="{0019E7A4-3EBF-4C26-85F5-4113ED7B4977}" type="presParOf" srcId="{A533EC64-61D5-46A9-9D1E-D28C84DB08D1}" destId="{5201863C-85F0-4660-BF00-6612C4BB447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10F0B-FD72-46E1-8CBC-CD5D7831DA0F}">
      <dsp:nvSpPr>
        <dsp:cNvPr id="0" name=""/>
        <dsp:cNvSpPr/>
      </dsp:nvSpPr>
      <dsp:spPr>
        <a:xfrm>
          <a:off x="75258" y="3203238"/>
          <a:ext cx="2222490" cy="4375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2E75B6"/>
              </a:solidFill>
            </a:rPr>
            <a:t>Providers</a:t>
          </a:r>
        </a:p>
      </dsp:txBody>
      <dsp:txXfrm>
        <a:off x="88072" y="3216052"/>
        <a:ext cx="2196862" cy="411881"/>
      </dsp:txXfrm>
    </dsp:sp>
    <dsp:sp modelId="{653BACD7-BA76-46D5-BACD-D2A8C1EB3BD3}">
      <dsp:nvSpPr>
        <dsp:cNvPr id="0" name=""/>
        <dsp:cNvSpPr/>
      </dsp:nvSpPr>
      <dsp:spPr>
        <a:xfrm>
          <a:off x="9094557" y="3186903"/>
          <a:ext cx="2222490" cy="4375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E75B6"/>
              </a:solidFill>
            </a:rPr>
            <a:t>Families</a:t>
          </a:r>
        </a:p>
      </dsp:txBody>
      <dsp:txXfrm>
        <a:off x="9107371" y="3199717"/>
        <a:ext cx="2196862" cy="411881"/>
      </dsp:txXfrm>
    </dsp:sp>
    <dsp:sp modelId="{C4703B29-0810-4D0D-B578-1A63F95445DE}">
      <dsp:nvSpPr>
        <dsp:cNvPr id="0" name=""/>
        <dsp:cNvSpPr/>
      </dsp:nvSpPr>
      <dsp:spPr>
        <a:xfrm>
          <a:off x="5294930" y="5247547"/>
          <a:ext cx="926037" cy="926037"/>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D81245-CDD1-4AD2-85F6-222F6C41363B}">
      <dsp:nvSpPr>
        <dsp:cNvPr id="0" name=""/>
        <dsp:cNvSpPr/>
      </dsp:nvSpPr>
      <dsp:spPr>
        <a:xfrm rot="240000">
          <a:off x="2780403" y="4836843"/>
          <a:ext cx="5955092" cy="4164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A10D96-D437-488A-B364-FA2ADD77470D}">
      <dsp:nvSpPr>
        <dsp:cNvPr id="0" name=""/>
        <dsp:cNvSpPr/>
      </dsp:nvSpPr>
      <dsp:spPr>
        <a:xfrm rot="240000">
          <a:off x="6116439" y="4164941"/>
          <a:ext cx="2616756" cy="732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CCDF serves too few children</a:t>
          </a:r>
        </a:p>
      </dsp:txBody>
      <dsp:txXfrm>
        <a:off x="6152218" y="4200720"/>
        <a:ext cx="2545198" cy="661382"/>
      </dsp:txXfrm>
    </dsp:sp>
    <dsp:sp modelId="{B737AB06-54EA-45C6-87AD-E5F81D7E208E}">
      <dsp:nvSpPr>
        <dsp:cNvPr id="0" name=""/>
        <dsp:cNvSpPr/>
      </dsp:nvSpPr>
      <dsp:spPr>
        <a:xfrm rot="240000">
          <a:off x="6178175" y="3350028"/>
          <a:ext cx="2616756" cy="7329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Not enough supply</a:t>
          </a:r>
        </a:p>
      </dsp:txBody>
      <dsp:txXfrm>
        <a:off x="6213954" y="3385807"/>
        <a:ext cx="2545198" cy="661382"/>
      </dsp:txXfrm>
    </dsp:sp>
    <dsp:sp modelId="{31EE3A37-428A-4FBC-B312-12C617F0769C}">
      <dsp:nvSpPr>
        <dsp:cNvPr id="0" name=""/>
        <dsp:cNvSpPr/>
      </dsp:nvSpPr>
      <dsp:spPr>
        <a:xfrm rot="240000">
          <a:off x="6239910" y="2535114"/>
          <a:ext cx="2616756" cy="7329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Priced out of care, underemployment</a:t>
          </a:r>
        </a:p>
      </dsp:txBody>
      <dsp:txXfrm>
        <a:off x="6275689" y="2570893"/>
        <a:ext cx="2545198" cy="661382"/>
      </dsp:txXfrm>
    </dsp:sp>
    <dsp:sp modelId="{E6B3CD52-6990-4CBD-B596-23168E0B40CC}">
      <dsp:nvSpPr>
        <dsp:cNvPr id="0" name=""/>
        <dsp:cNvSpPr/>
      </dsp:nvSpPr>
      <dsp:spPr>
        <a:xfrm rot="240000">
          <a:off x="6301646" y="1720201"/>
          <a:ext cx="2616756" cy="7329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Family costs are very high</a:t>
          </a:r>
        </a:p>
      </dsp:txBody>
      <dsp:txXfrm>
        <a:off x="6337425" y="1755980"/>
        <a:ext cx="2545198" cy="661382"/>
      </dsp:txXfrm>
    </dsp:sp>
    <dsp:sp modelId="{5A356FD8-9AC8-4BDF-B997-DF65B5293C10}">
      <dsp:nvSpPr>
        <dsp:cNvPr id="0" name=""/>
        <dsp:cNvSpPr/>
      </dsp:nvSpPr>
      <dsp:spPr>
        <a:xfrm rot="240000">
          <a:off x="2906175" y="3942692"/>
          <a:ext cx="2616756" cy="7329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Uneven quality</a:t>
          </a:r>
        </a:p>
      </dsp:txBody>
      <dsp:txXfrm>
        <a:off x="2941954" y="3978471"/>
        <a:ext cx="2545198" cy="661382"/>
      </dsp:txXfrm>
    </dsp:sp>
    <dsp:sp modelId="{B63C122B-4D5E-4D49-89B4-6521D81DD4D1}">
      <dsp:nvSpPr>
        <dsp:cNvPr id="0" name=""/>
        <dsp:cNvSpPr/>
      </dsp:nvSpPr>
      <dsp:spPr>
        <a:xfrm rot="240000">
          <a:off x="2967910" y="3127778"/>
          <a:ext cx="2616756" cy="732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Provider wages are                    very low</a:t>
          </a:r>
        </a:p>
      </dsp:txBody>
      <dsp:txXfrm>
        <a:off x="3003689" y="3163557"/>
        <a:ext cx="2545198" cy="661382"/>
      </dsp:txXfrm>
    </dsp:sp>
    <dsp:sp modelId="{88FE6C79-9297-449D-8EB4-81354FFB8BEC}">
      <dsp:nvSpPr>
        <dsp:cNvPr id="0" name=""/>
        <dsp:cNvSpPr/>
      </dsp:nvSpPr>
      <dsp:spPr>
        <a:xfrm rot="240000">
          <a:off x="3029646" y="2312865"/>
          <a:ext cx="2616756" cy="7329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00000"/>
              </a:solidFill>
            </a:rPr>
            <a:t>Payment rates barely cover operating expenses</a:t>
          </a:r>
        </a:p>
      </dsp:txBody>
      <dsp:txXfrm>
        <a:off x="3065425" y="2348644"/>
        <a:ext cx="2545198" cy="661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9B562-F325-4B78-BD90-783285E62E83}">
      <dsp:nvSpPr>
        <dsp:cNvPr id="0" name=""/>
        <dsp:cNvSpPr/>
      </dsp:nvSpPr>
      <dsp:spPr>
        <a:xfrm>
          <a:off x="178" y="169107"/>
          <a:ext cx="270702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a:t>Children &amp; Families</a:t>
          </a:r>
        </a:p>
      </dsp:txBody>
      <dsp:txXfrm>
        <a:off x="178" y="169107"/>
        <a:ext cx="2707026" cy="1287000"/>
      </dsp:txXfrm>
    </dsp:sp>
    <dsp:sp modelId="{14C86AFB-CA0C-4D2F-AEEE-2B67B773966F}">
      <dsp:nvSpPr>
        <dsp:cNvPr id="0" name=""/>
        <dsp:cNvSpPr/>
      </dsp:nvSpPr>
      <dsp:spPr>
        <a:xfrm>
          <a:off x="2707205" y="169107"/>
          <a:ext cx="541405" cy="1287000"/>
        </a:xfrm>
        <a:prstGeom prst="leftBrace">
          <a:avLst>
            <a:gd name="adj1" fmla="val 35000"/>
            <a:gd name="adj2" fmla="val 50000"/>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5438B7-9D7E-46AF-9168-EFE124F03D8F}">
      <dsp:nvSpPr>
        <dsp:cNvPr id="0" name=""/>
        <dsp:cNvSpPr/>
      </dsp:nvSpPr>
      <dsp:spPr>
        <a:xfrm>
          <a:off x="3465172" y="169107"/>
          <a:ext cx="8175852" cy="128700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solidFill>
                <a:schemeClr val="tx1"/>
              </a:solidFill>
            </a:rPr>
            <a:t>Safe</a:t>
          </a:r>
          <a:r>
            <a:rPr lang="en-US" sz="1600" kern="1200" dirty="0">
              <a:solidFill>
                <a:schemeClr val="tx1"/>
              </a:solidFill>
              <a:latin typeface="Calibri" panose="020F0502020204030204"/>
            </a:rPr>
            <a:t> and</a:t>
          </a:r>
          <a:r>
            <a:rPr lang="en-US" sz="1600" kern="1200" dirty="0">
              <a:solidFill>
                <a:schemeClr val="tx1"/>
              </a:solidFill>
            </a:rPr>
            <a:t> </a:t>
          </a:r>
          <a:r>
            <a:rPr lang="en-US" sz="1600" kern="1200" dirty="0">
              <a:solidFill>
                <a:schemeClr val="tx1"/>
              </a:solidFill>
              <a:latin typeface="Calibri" panose="020F0502020204030204"/>
            </a:rPr>
            <a:t>supportive environments</a:t>
          </a:r>
          <a:r>
            <a:rPr lang="en-US" sz="1600" kern="1200" dirty="0">
              <a:solidFill>
                <a:schemeClr val="tx1"/>
              </a:solidFill>
            </a:rPr>
            <a:t> that promote child development across multiple domains - physical, cognitive, social-emotional.</a:t>
          </a:r>
        </a:p>
        <a:p>
          <a:pPr marL="171450" lvl="1" indent="-171450" algn="l" defTabSz="711200" rtl="0">
            <a:lnSpc>
              <a:spcPct val="90000"/>
            </a:lnSpc>
            <a:spcBef>
              <a:spcPct val="0"/>
            </a:spcBef>
            <a:spcAft>
              <a:spcPct val="15000"/>
            </a:spcAft>
            <a:buChar char="•"/>
          </a:pPr>
          <a:r>
            <a:rPr lang="en-US" sz="1600" kern="1200">
              <a:solidFill>
                <a:schemeClr val="tx1"/>
              </a:solidFill>
              <a:latin typeface="Calibri" panose="020F0502020204030204"/>
            </a:rPr>
            <a:t>Access to high-quality programs that</a:t>
          </a:r>
          <a:r>
            <a:rPr lang="en-US" sz="1600" kern="1200">
              <a:solidFill>
                <a:schemeClr val="tx1"/>
              </a:solidFill>
            </a:rPr>
            <a:t> meet </a:t>
          </a:r>
          <a:r>
            <a:rPr lang="en-US" sz="1600" kern="1200">
              <a:solidFill>
                <a:schemeClr val="tx1"/>
              </a:solidFill>
              <a:latin typeface="Calibri" panose="020F0502020204030204"/>
            </a:rPr>
            <a:t>families’ unique </a:t>
          </a:r>
          <a:r>
            <a:rPr lang="en-US" sz="1600" kern="1200">
              <a:solidFill>
                <a:schemeClr val="tx1"/>
              </a:solidFill>
            </a:rPr>
            <a:t>needs - </a:t>
          </a:r>
          <a:r>
            <a:rPr lang="en-US" sz="1600" kern="1200">
              <a:solidFill>
                <a:schemeClr val="tx1"/>
              </a:solidFill>
              <a:latin typeface="Calibri" panose="020F0502020204030204"/>
            </a:rPr>
            <a:t>logistically</a:t>
          </a:r>
          <a:r>
            <a:rPr lang="en-US" sz="1600" kern="1200">
              <a:solidFill>
                <a:schemeClr val="tx1"/>
              </a:solidFill>
            </a:rPr>
            <a:t>, linguistically, culturally, and financially.</a:t>
          </a:r>
        </a:p>
      </dsp:txBody>
      <dsp:txXfrm>
        <a:off x="3465172" y="169107"/>
        <a:ext cx="8175852" cy="1287000"/>
      </dsp:txXfrm>
    </dsp:sp>
    <dsp:sp modelId="{80DFBDD1-15DE-49D9-B373-0A052EEDB4DB}">
      <dsp:nvSpPr>
        <dsp:cNvPr id="0" name=""/>
        <dsp:cNvSpPr/>
      </dsp:nvSpPr>
      <dsp:spPr>
        <a:xfrm>
          <a:off x="178" y="1690108"/>
          <a:ext cx="2735461"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a:t>Early Childhood Workforce</a:t>
          </a:r>
        </a:p>
      </dsp:txBody>
      <dsp:txXfrm>
        <a:off x="178" y="1690108"/>
        <a:ext cx="2735461" cy="1287000"/>
      </dsp:txXfrm>
    </dsp:sp>
    <dsp:sp modelId="{0F3FC0B6-7833-4E8D-B72B-0933A30AA7D6}">
      <dsp:nvSpPr>
        <dsp:cNvPr id="0" name=""/>
        <dsp:cNvSpPr/>
      </dsp:nvSpPr>
      <dsp:spPr>
        <a:xfrm>
          <a:off x="2735640" y="1690108"/>
          <a:ext cx="547092" cy="1287000"/>
        </a:xfrm>
        <a:prstGeom prst="leftBrace">
          <a:avLst>
            <a:gd name="adj1" fmla="val 35000"/>
            <a:gd name="adj2" fmla="val 50000"/>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CCF796-3423-4E13-85F8-CB4B7F5EEBC5}">
      <dsp:nvSpPr>
        <dsp:cNvPr id="0" name=""/>
        <dsp:cNvSpPr/>
      </dsp:nvSpPr>
      <dsp:spPr>
        <a:xfrm>
          <a:off x="3501569" y="1690108"/>
          <a:ext cx="8145290" cy="1287000"/>
        </a:xfrm>
        <a:prstGeom prst="rect">
          <a:avLst/>
        </a:prstGeom>
        <a:solidFill>
          <a:schemeClr val="accent5">
            <a:hueOff val="-8404972"/>
            <a:satOff val="33313"/>
            <a:lumOff val="35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a:solidFill>
                <a:schemeClr val="tx1"/>
              </a:solidFill>
            </a:rPr>
            <a:t>System that attracts, prepares, supports, and retains a qualified, diverse workforce</a:t>
          </a:r>
          <a:r>
            <a:rPr lang="en-US" sz="1600" kern="1200">
              <a:solidFill>
                <a:schemeClr val="tx1"/>
              </a:solidFill>
              <a:latin typeface="Calibri" panose="020F0502020204030204"/>
            </a:rPr>
            <a:t> across settings and programs.</a:t>
          </a:r>
          <a:endParaRPr lang="en-US" sz="1600" kern="1200">
            <a:solidFill>
              <a:schemeClr val="tx1"/>
            </a:solidFill>
          </a:endParaRPr>
        </a:p>
        <a:p>
          <a:pPr marL="171450" lvl="1" indent="-171450" algn="l" defTabSz="711200">
            <a:lnSpc>
              <a:spcPct val="90000"/>
            </a:lnSpc>
            <a:spcBef>
              <a:spcPct val="0"/>
            </a:spcBef>
            <a:spcAft>
              <a:spcPct val="15000"/>
            </a:spcAft>
            <a:buChar char="•"/>
          </a:pPr>
          <a:r>
            <a:rPr lang="en-US" sz="1600" kern="1200">
              <a:solidFill>
                <a:schemeClr val="tx1"/>
              </a:solidFill>
            </a:rPr>
            <a:t>Compensation, including benefits, that demonstrate the value of the workforce to our communities.</a:t>
          </a:r>
        </a:p>
      </dsp:txBody>
      <dsp:txXfrm>
        <a:off x="3501569" y="1690108"/>
        <a:ext cx="8145290" cy="1287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C9F71-A282-448D-9127-4FF394919883}">
      <dsp:nvSpPr>
        <dsp:cNvPr id="0" name=""/>
        <dsp:cNvSpPr/>
      </dsp:nvSpPr>
      <dsp:spPr>
        <a:xfrm>
          <a:off x="0" y="537"/>
          <a:ext cx="5943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7CBF1-87AE-4967-8172-1E3EF1E6E9CA}">
      <dsp:nvSpPr>
        <dsp:cNvPr id="0" name=""/>
        <dsp:cNvSpPr/>
      </dsp:nvSpPr>
      <dsp:spPr>
        <a:xfrm>
          <a:off x="0" y="537"/>
          <a:ext cx="5943600" cy="879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Check State NSCH Developmental Screening Rates</a:t>
          </a:r>
        </a:p>
      </dsp:txBody>
      <dsp:txXfrm>
        <a:off x="0" y="537"/>
        <a:ext cx="5943600" cy="879652"/>
      </dsp:txXfrm>
    </dsp:sp>
    <dsp:sp modelId="{E0C82A78-654C-4E06-A5B3-A7CD15AFBF55}">
      <dsp:nvSpPr>
        <dsp:cNvPr id="0" name=""/>
        <dsp:cNvSpPr/>
      </dsp:nvSpPr>
      <dsp:spPr>
        <a:xfrm>
          <a:off x="0" y="880189"/>
          <a:ext cx="5943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3D5DC-6624-4881-AC85-784CD2E27E08}">
      <dsp:nvSpPr>
        <dsp:cNvPr id="0" name=""/>
        <dsp:cNvSpPr/>
      </dsp:nvSpPr>
      <dsp:spPr>
        <a:xfrm>
          <a:off x="0" y="880189"/>
          <a:ext cx="5943600" cy="879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Partner with ECCS Programs</a:t>
          </a:r>
        </a:p>
      </dsp:txBody>
      <dsp:txXfrm>
        <a:off x="0" y="880189"/>
        <a:ext cx="5943600" cy="879652"/>
      </dsp:txXfrm>
    </dsp:sp>
    <dsp:sp modelId="{FC137801-3AE8-4B7C-A83B-2B83FB76AA67}">
      <dsp:nvSpPr>
        <dsp:cNvPr id="0" name=""/>
        <dsp:cNvSpPr/>
      </dsp:nvSpPr>
      <dsp:spPr>
        <a:xfrm>
          <a:off x="0" y="1759841"/>
          <a:ext cx="5943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40E0D3-20BD-4EBF-A0B4-3CFFC2292520}">
      <dsp:nvSpPr>
        <dsp:cNvPr id="0" name=""/>
        <dsp:cNvSpPr/>
      </dsp:nvSpPr>
      <dsp:spPr>
        <a:xfrm>
          <a:off x="0" y="1759841"/>
          <a:ext cx="5943600" cy="879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Partner with Health and Child Welfare Systems</a:t>
          </a:r>
        </a:p>
      </dsp:txBody>
      <dsp:txXfrm>
        <a:off x="0" y="1759841"/>
        <a:ext cx="5943600" cy="879652"/>
      </dsp:txXfrm>
    </dsp:sp>
    <dsp:sp modelId="{014FF7E8-5B7B-4C0C-85D8-38146ABE35F1}">
      <dsp:nvSpPr>
        <dsp:cNvPr id="0" name=""/>
        <dsp:cNvSpPr/>
      </dsp:nvSpPr>
      <dsp:spPr>
        <a:xfrm>
          <a:off x="0" y="2639493"/>
          <a:ext cx="5943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55592-998C-40AE-A14E-FECE173A7FB7}">
      <dsp:nvSpPr>
        <dsp:cNvPr id="0" name=""/>
        <dsp:cNvSpPr/>
      </dsp:nvSpPr>
      <dsp:spPr>
        <a:xfrm>
          <a:off x="0" y="2639493"/>
          <a:ext cx="5943600" cy="879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Implement QI Initiatives</a:t>
          </a:r>
        </a:p>
      </dsp:txBody>
      <dsp:txXfrm>
        <a:off x="0" y="2639493"/>
        <a:ext cx="5943600" cy="879652"/>
      </dsp:txXfrm>
    </dsp:sp>
    <dsp:sp modelId="{48C78630-7D17-463A-A14B-2D7B5C749E03}">
      <dsp:nvSpPr>
        <dsp:cNvPr id="0" name=""/>
        <dsp:cNvSpPr/>
      </dsp:nvSpPr>
      <dsp:spPr>
        <a:xfrm>
          <a:off x="0" y="3519145"/>
          <a:ext cx="5943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84F673-EB6D-4A49-B8ED-38F7F100F29A}">
      <dsp:nvSpPr>
        <dsp:cNvPr id="0" name=""/>
        <dsp:cNvSpPr/>
      </dsp:nvSpPr>
      <dsp:spPr>
        <a:xfrm>
          <a:off x="0" y="3519145"/>
          <a:ext cx="5943600" cy="879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Connect with State MIECHV and </a:t>
          </a:r>
          <a:br>
            <a:rPr lang="en-US" sz="2700" kern="1200">
              <a:latin typeface="Arial" panose="020B0604020202020204" pitchFamily="34" charset="0"/>
              <a:cs typeface="Arial" panose="020B0604020202020204" pitchFamily="34" charset="0"/>
            </a:rPr>
          </a:br>
          <a:r>
            <a:rPr lang="en-US" sz="2700" kern="1200">
              <a:latin typeface="Arial" panose="020B0604020202020204" pitchFamily="34" charset="0"/>
              <a:cs typeface="Arial" panose="020B0604020202020204" pitchFamily="34" charset="0"/>
            </a:rPr>
            <a:t>Title V Programs</a:t>
          </a:r>
        </a:p>
      </dsp:txBody>
      <dsp:txXfrm>
        <a:off x="0" y="3519145"/>
        <a:ext cx="5943600" cy="879652"/>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ahoma" panose="020B0604030504040204" pitchFamily="34" charset="0"/>
              </a:defRPr>
            </a:lvl1pPr>
          </a:lstStyle>
          <a:p>
            <a:fld id="{324BE9C7-861C-C045-99EF-02EF34322148}" type="datetimeFigureOut">
              <a:rPr lang="en-US" smtClean="0"/>
              <a:pPr/>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ahoma" panose="020B0604030504040204" pitchFamily="34" charset="0"/>
              </a:defRPr>
            </a:lvl1pPr>
          </a:lstStyle>
          <a:p>
            <a:fld id="{5AE7A38C-5F75-D34C-8EEB-9617AEF57B70}" type="slidenum">
              <a:rPr lang="en-US" smtClean="0"/>
              <a:pPr/>
              <a:t>‹#›</a:t>
            </a:fld>
            <a:endParaRPr lang="en-US"/>
          </a:p>
        </p:txBody>
      </p:sp>
    </p:spTree>
    <p:extLst>
      <p:ext uri="{BB962C8B-B14F-4D97-AF65-F5344CB8AC3E}">
        <p14:creationId xmlns:p14="http://schemas.microsoft.com/office/powerpoint/2010/main" val="32060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ahoma" panose="020B0604030504040204" pitchFamily="34" charset="0"/>
        <a:ea typeface="+mn-ea"/>
        <a:cs typeface="+mn-cs"/>
      </a:defRPr>
    </a:lvl1pPr>
    <a:lvl2pPr marL="457200" algn="l" defTabSz="914400" rtl="0" eaLnBrk="1" latinLnBrk="0" hangingPunct="1">
      <a:defRPr sz="1200" b="0" i="0" kern="1200">
        <a:solidFill>
          <a:schemeClr val="tx1"/>
        </a:solidFill>
        <a:latin typeface="Tahoma" panose="020B0604030504040204" pitchFamily="34" charset="0"/>
        <a:ea typeface="+mn-ea"/>
        <a:cs typeface="+mn-cs"/>
      </a:defRPr>
    </a:lvl2pPr>
    <a:lvl3pPr marL="914400" algn="l" defTabSz="914400" rtl="0" eaLnBrk="1" latinLnBrk="0" hangingPunct="1">
      <a:defRPr sz="1200" b="0" i="0" kern="1200">
        <a:solidFill>
          <a:schemeClr val="tx1"/>
        </a:solidFill>
        <a:latin typeface="Tahoma" panose="020B0604030504040204" pitchFamily="34" charset="0"/>
        <a:ea typeface="+mn-ea"/>
        <a:cs typeface="+mn-cs"/>
      </a:defRPr>
    </a:lvl3pPr>
    <a:lvl4pPr marL="1371600" algn="l" defTabSz="914400" rtl="0" eaLnBrk="1" latinLnBrk="0" hangingPunct="1">
      <a:defRPr sz="1200" b="0" i="0" kern="1200">
        <a:solidFill>
          <a:schemeClr val="tx1"/>
        </a:solidFill>
        <a:latin typeface="Tahoma" panose="020B0604030504040204" pitchFamily="34" charset="0"/>
        <a:ea typeface="+mn-ea"/>
        <a:cs typeface="+mn-cs"/>
      </a:defRPr>
    </a:lvl4pPr>
    <a:lvl5pPr marL="1828800" algn="l" defTabSz="914400" rtl="0" eaLnBrk="1" latinLnBrk="0" hangingPunct="1">
      <a:defRPr sz="1200" b="0" i="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2</a:t>
            </a:fld>
            <a:endParaRPr lang="en-US"/>
          </a:p>
        </p:txBody>
      </p:sp>
    </p:spTree>
    <p:extLst>
      <p:ext uri="{BB962C8B-B14F-4D97-AF65-F5344CB8AC3E}">
        <p14:creationId xmlns:p14="http://schemas.microsoft.com/office/powerpoint/2010/main" val="248118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93D98-ECC5-4D9B-9275-6A95D2CD75E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126269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Simply put, kids can’t learn if they are not in school.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93D98-ECC5-4D9B-9275-6A95D2CD75E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111289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93D98-ECC5-4D9B-9275-6A95D2CD75E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42825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30A13"/>
                </a:solidFill>
                <a:latin typeface="Times New Roman" panose="02020603050405020304" pitchFamily="18" charset="0"/>
                <a:cs typeface="Times New Roman" panose="02020603050405020304" pitchFamily="18" charset="0"/>
              </a:rPr>
              <a:t>So, now I’d like to move to some numbers.  </a:t>
            </a:r>
          </a:p>
          <a:p>
            <a:r>
              <a:rPr lang="en-US">
                <a:solidFill>
                  <a:srgbClr val="030A13"/>
                </a:solidFill>
                <a:latin typeface="Times New Roman" panose="02020603050405020304" pitchFamily="18" charset="0"/>
                <a:cs typeface="Times New Roman" panose="02020603050405020304" pitchFamily="18" charset="0"/>
              </a:rPr>
              <a:t>47 – the number of years children with disabilities (k-12) have been guaranteed a free, appropriate public education in the least restrictive environment. </a:t>
            </a:r>
          </a:p>
          <a:p>
            <a:r>
              <a:rPr lang="en-US">
                <a:solidFill>
                  <a:srgbClr val="030A13"/>
                </a:solidFill>
                <a:latin typeface="Times New Roman" panose="02020603050405020304" pitchFamily="18" charset="0"/>
                <a:cs typeface="Times New Roman" panose="02020603050405020304" pitchFamily="18" charset="0"/>
              </a:rPr>
              <a:t>22 – the number of states that “meet requirements” under Part B in the most recent round of determinations. </a:t>
            </a:r>
          </a:p>
          <a:p>
            <a:r>
              <a:rPr lang="en-US">
                <a:solidFill>
                  <a:srgbClr val="030A13"/>
                </a:solidFill>
                <a:latin typeface="Times New Roman" panose="02020603050405020304" pitchFamily="18" charset="0"/>
                <a:cs typeface="Times New Roman" panose="02020603050405020304" pitchFamily="18" charset="0"/>
              </a:rPr>
              <a:t>15 – the number of states that have fewer than 1% of students taking the alternate assessment based on alternate achievement standards in reading</a:t>
            </a:r>
          </a:p>
          <a:p>
            <a:r>
              <a:rPr lang="en-US">
                <a:solidFill>
                  <a:srgbClr val="030A13"/>
                </a:solidFill>
                <a:latin typeface="Times New Roman" panose="02020603050405020304" pitchFamily="18" charset="0"/>
                <a:cs typeface="Times New Roman" panose="02020603050405020304" pitchFamily="18" charset="0"/>
              </a:rPr>
              <a:t>14 – the number of states that have fewer than 1% of students taking the alternate assessment based on alternate achievement standards in math</a:t>
            </a:r>
          </a:p>
          <a:p>
            <a:r>
              <a:rPr lang="en-US">
                <a:solidFill>
                  <a:srgbClr val="030A13"/>
                </a:solidFill>
                <a:latin typeface="Times New Roman" panose="02020603050405020304" pitchFamily="18" charset="0"/>
                <a:cs typeface="Times New Roman" panose="02020603050405020304" pitchFamily="18" charset="0"/>
              </a:rPr>
              <a:t>36 – the number of years the Part C program for infants and toddlers with disabilities, and Section 619 services for preschoolers has been the law of the land</a:t>
            </a:r>
          </a:p>
          <a:p>
            <a:r>
              <a:rPr lang="en-US">
                <a:solidFill>
                  <a:srgbClr val="030A13"/>
                </a:solidFill>
                <a:latin typeface="Times New Roman" panose="02020603050405020304" pitchFamily="18" charset="0"/>
                <a:cs typeface="Times New Roman" panose="02020603050405020304" pitchFamily="18" charset="0"/>
              </a:rPr>
              <a:t>28 – the number of years all states have established statewide systems of early intervention services</a:t>
            </a:r>
          </a:p>
          <a:p>
            <a:r>
              <a:rPr lang="en-US">
                <a:solidFill>
                  <a:srgbClr val="030A13"/>
                </a:solidFill>
                <a:latin typeface="Times New Roman" panose="02020603050405020304" pitchFamily="18" charset="0"/>
                <a:cs typeface="Times New Roman" panose="02020603050405020304" pitchFamily="18" charset="0"/>
              </a:rPr>
              <a:t>30 – the number of states that “meet requirements under Part C.</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170446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return home, please think about what can be done to change our current state. </a:t>
            </a:r>
          </a:p>
          <a:p>
            <a:r>
              <a:rPr lang="en-US"/>
              <a:t>What are the circumstances of our current environment that we can leverage to make things different? </a:t>
            </a:r>
          </a:p>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9/22/2023</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402227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don’t hesitate to contact me with your ideas.</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9/22/2023</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68711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9487BA-E512-4BE9-97A9-14803F1F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254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B0CD6A4-884A-4617-9FE6-125C319E721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66390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r>
              <a:rPr lang="en-US" b="1">
                <a:cs typeface="Calibri"/>
              </a:rPr>
              <a:t>FRAMING </a:t>
            </a:r>
          </a:p>
          <a:p>
            <a:pPr marL="171450" indent="-171450">
              <a:buFontTx/>
              <a:buChar char="-"/>
            </a:pPr>
            <a:r>
              <a:rPr lang="en-US" b="1">
                <a:cs typeface="Calibri"/>
              </a:rPr>
              <a:t>Here, this is both a reflection of the work happening and a destination we are traveling to together. </a:t>
            </a:r>
          </a:p>
          <a:p>
            <a:pPr marL="171450" indent="-171450">
              <a:buFontTx/>
              <a:buChar char="-"/>
            </a:pPr>
            <a:endParaRPr lang="en-US" b="1"/>
          </a:p>
          <a:p>
            <a:pPr marL="171450" indent="-171450">
              <a:buFontTx/>
              <a:buChar char="-"/>
            </a:pPr>
            <a:r>
              <a:rPr lang="en-US">
                <a:cs typeface="Calibri"/>
              </a:rPr>
              <a:t>ACF priorities were broad. This helps bring us into the moment and the opportunities we have right now! </a:t>
            </a:r>
          </a:p>
          <a:p>
            <a:pPr marL="171450" indent="-171450">
              <a:buFontTx/>
              <a:buChar char="-"/>
            </a:pPr>
            <a:r>
              <a:rPr lang="en-US">
                <a:cs typeface="Calibri"/>
              </a:rPr>
              <a:t>Verbatim: </a:t>
            </a:r>
          </a:p>
          <a:p>
            <a:r>
              <a:rPr lang="en-US" sz="1200" b="1">
                <a:solidFill>
                  <a:schemeClr val="accent3"/>
                </a:solidFill>
              </a:rPr>
              <a:t>- Mission: </a:t>
            </a:r>
            <a:r>
              <a:rPr lang="en-US" sz="1200"/>
              <a:t>Promoting an early childhood sector that meets the needs of children and their families in communities across the country.</a:t>
            </a:r>
            <a:endParaRPr lang="en-US" sz="1200">
              <a:cs typeface="Calibri"/>
            </a:endParaRPr>
          </a:p>
          <a:p>
            <a:r>
              <a:rPr lang="en-US" sz="1200" b="1">
                <a:solidFill>
                  <a:schemeClr val="accent3"/>
                </a:solidFill>
              </a:rPr>
              <a:t>- Vision:</a:t>
            </a:r>
            <a:r>
              <a:rPr lang="en-US" sz="1200" b="1">
                <a:solidFill>
                  <a:schemeClr val="accent3"/>
                </a:solidFill>
                <a:cs typeface="Calibri"/>
              </a:rPr>
              <a:t> </a:t>
            </a:r>
            <a:r>
              <a:rPr lang="en-US" sz="1200"/>
              <a:t>It is our responsibility to </a:t>
            </a:r>
            <a:r>
              <a:rPr lang="en-US" sz="1200" b="1">
                <a:solidFill>
                  <a:srgbClr val="054777"/>
                </a:solidFill>
              </a:rPr>
              <a:t>create opportunities</a:t>
            </a:r>
            <a:r>
              <a:rPr lang="en-US" sz="1200">
                <a:solidFill>
                  <a:schemeClr val="tx1"/>
                </a:solidFill>
              </a:rPr>
              <a:t> for </a:t>
            </a:r>
            <a:r>
              <a:rPr lang="en-US" sz="1200" b="1">
                <a:solidFill>
                  <a:schemeClr val="accent5"/>
                </a:solidFill>
              </a:rPr>
              <a:t>children and their families </a:t>
            </a:r>
            <a:r>
              <a:rPr lang="en-US" sz="1200"/>
              <a:t>and the </a:t>
            </a:r>
            <a:r>
              <a:rPr lang="en-US" sz="1200" b="1">
                <a:solidFill>
                  <a:schemeClr val="accent6"/>
                </a:solidFill>
              </a:rPr>
              <a:t>early childhood workforce,</a:t>
            </a:r>
            <a:r>
              <a:rPr lang="en-US" sz="1200" b="1">
                <a:solidFill>
                  <a:schemeClr val="accent3"/>
                </a:solidFill>
              </a:rPr>
              <a:t> </a:t>
            </a:r>
            <a:r>
              <a:rPr lang="en-US" sz="1200"/>
              <a:t>so they have –</a:t>
            </a:r>
          </a:p>
          <a:p>
            <a:pPr lvl="0" rtl="0"/>
            <a:r>
              <a:rPr lang="en-US" sz="1200"/>
              <a:t>- Children and families: Safe</a:t>
            </a:r>
            <a:r>
              <a:rPr lang="en-US" sz="1200">
                <a:latin typeface="Calibri" panose="020F0502020204030204"/>
              </a:rPr>
              <a:t> and</a:t>
            </a:r>
            <a:r>
              <a:rPr lang="en-US" sz="1200"/>
              <a:t> </a:t>
            </a:r>
            <a:r>
              <a:rPr lang="en-US" sz="1200">
                <a:latin typeface="Calibri" panose="020F0502020204030204"/>
              </a:rPr>
              <a:t>supportive environments</a:t>
            </a:r>
            <a:r>
              <a:rPr lang="en-US" sz="1200"/>
              <a:t> that promote child development across multiple domains - physical, cognitive, social-emotional.; </a:t>
            </a:r>
            <a:r>
              <a:rPr lang="en-US" sz="1200">
                <a:latin typeface="Calibri" panose="020F0502020204030204"/>
              </a:rPr>
              <a:t>High-quality opportunities</a:t>
            </a:r>
            <a:r>
              <a:rPr lang="en-US" sz="1200"/>
              <a:t> that meet </a:t>
            </a:r>
            <a:r>
              <a:rPr lang="en-US" sz="1200">
                <a:latin typeface="Calibri" panose="020F0502020204030204"/>
              </a:rPr>
              <a:t>families’ unique </a:t>
            </a:r>
            <a:r>
              <a:rPr lang="en-US" sz="1200"/>
              <a:t>needs - </a:t>
            </a:r>
            <a:r>
              <a:rPr lang="en-US" sz="1200">
                <a:latin typeface="Calibri" panose="020F0502020204030204"/>
              </a:rPr>
              <a:t>logistically</a:t>
            </a:r>
            <a:r>
              <a:rPr lang="en-US" sz="1200"/>
              <a:t>, linguistically, culturally, and financially.</a:t>
            </a:r>
          </a:p>
          <a:p>
            <a:pPr lvl="0" rtl="0"/>
            <a:r>
              <a:rPr lang="en-US" sz="1200"/>
              <a:t>- Early childhood workforce: System that attracts, prepares, supports, and retains a qualified, diverse workforce</a:t>
            </a:r>
            <a:r>
              <a:rPr lang="en-US" sz="1200">
                <a:latin typeface="Calibri" panose="020F0502020204030204"/>
              </a:rPr>
              <a:t> across settings and programs; </a:t>
            </a:r>
            <a:r>
              <a:rPr lang="en-US" sz="1200"/>
              <a:t>Compensation, including benefits, that demonstrate the value of the workforce to our communities.</a:t>
            </a:r>
          </a:p>
          <a:p>
            <a:pPr marL="171450" indent="-171450">
              <a:buFontTx/>
              <a:buChar char="-"/>
            </a:pPr>
            <a:endParaRPr lang="en-US" sz="1200"/>
          </a:p>
          <a:p>
            <a:pPr marL="628650" lvl="1" indent="-171450">
              <a:buFontTx/>
              <a:buChar char="-"/>
            </a:pPr>
            <a:endParaRPr lang="en-US">
              <a:cs typeface="Calibri"/>
            </a:endParaRPr>
          </a:p>
          <a:p>
            <a:pPr marL="0" indent="0">
              <a:buFontTx/>
              <a:buNone/>
            </a:pPr>
            <a:endParaRPr lang="en-US">
              <a:cs typeface="Calibri"/>
              <a:hlinkClick r:id="" action="ppaction://noaction"/>
            </a:endParaRPr>
          </a:p>
          <a:p>
            <a:pPr indent="0">
              <a:lnSpc>
                <a:spcPct val="100000"/>
              </a:lnSpc>
              <a:spcAft>
                <a:spcPts val="0"/>
              </a:spcAft>
              <a:buNone/>
            </a:pPr>
            <a:endParaRPr lang="en-US" sz="2400" b="1">
              <a:solidFill>
                <a:srgbClr val="A5A5A5"/>
              </a:solidFill>
              <a:ea typeface="+mn-lt"/>
              <a:cs typeface="+mn-lt"/>
            </a:endParaRPr>
          </a:p>
          <a:p>
            <a:pPr>
              <a:spcAft>
                <a:spcPts val="0"/>
              </a:spcAft>
            </a:pPr>
            <a:endParaRPr lang="en-US" sz="2400" b="1">
              <a:solidFill>
                <a:srgbClr val="A5A5A5"/>
              </a:solidFill>
              <a:ea typeface="+mn-lt"/>
              <a:cs typeface="+mn-lt"/>
            </a:endParaRPr>
          </a:p>
          <a:p>
            <a:endParaRPr lang="en-US" sz="2400" b="1">
              <a:solidFill>
                <a:srgbClr val="A5A5A5"/>
              </a:solidFill>
              <a:cs typeface="Calibri"/>
            </a:endParaRPr>
          </a:p>
          <a:p>
            <a:pPr marL="150495" lvl="1">
              <a:spcBef>
                <a:spcPts val="500"/>
              </a:spcBef>
              <a:buClr>
                <a:srgbClr val="336A90"/>
              </a:buClr>
            </a:pPr>
            <a:endParaRPr lang="en-US" sz="2000" b="1">
              <a:solidFill>
                <a:srgbClr val="70AD47"/>
              </a:solidFill>
              <a:cs typeface="Calibri"/>
            </a:endParaRPr>
          </a:p>
          <a:p>
            <a:pPr marL="561975" lvl="3">
              <a:spcBef>
                <a:spcPts val="500"/>
              </a:spcBef>
              <a:buClr>
                <a:srgbClr val="336A90"/>
              </a:buClr>
              <a:buFont typeface="Courier New" panose="020B0604020202020204" pitchFamily="34" charset="0"/>
              <a:buChar char="o"/>
            </a:pPr>
            <a:endParaRPr lang="en-US" sz="170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533D1A-FCC4-4F35-9706-0B154F15D7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639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 THEMES: We want to hone in how exactly how we'll deliver for children and families and the early childhood workforce.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CHILDREN AND FAMILIES: We'll work to create opportunities for and ensure safe and supportive environments and access to programs that meet families' needs. We'll work to name both the tremendous work ALREADY happening across the offices in these areas – but we will continue to deliver on this areas for families and children, given the stakes! </a:t>
            </a:r>
          </a:p>
          <a:p>
            <a:r>
              <a:rPr lang="en-US">
                <a:cs typeface="Calibri"/>
              </a:rPr>
              <a:t>- WORKFORCE: We will build a system that attracts and retains a qualified, diverse workforce and compensation that demonstrates values </a:t>
            </a:r>
          </a:p>
          <a:p>
            <a:pPr marL="171450" indent="-171450">
              <a:buFontTx/>
              <a:buChar char="-"/>
            </a:pPr>
            <a:r>
              <a:rPr lang="en-US">
                <a:cs typeface="Calibri"/>
              </a:rPr>
              <a:t>OPPORTUNITIES: We know we aren’t the ones doing it – we are a critical leader for these to happen. </a:t>
            </a:r>
          </a:p>
          <a:p>
            <a:pPr marL="171450" indent="-171450">
              <a:buFontTx/>
              <a:buChar char="-"/>
            </a:pPr>
            <a:r>
              <a:rPr lang="en-US">
                <a:cs typeface="Calibri"/>
              </a:rPr>
              <a:t>Our APPROACH of course includes PROVIDERS </a:t>
            </a:r>
          </a:p>
          <a:p>
            <a:pPr marL="171450" indent="-171450">
              <a:buFontTx/>
              <a:buChar char="-"/>
            </a:pPr>
            <a:r>
              <a:rPr lang="en-US">
                <a:cs typeface="Calibri"/>
              </a:rPr>
              <a:t>WORKFORCE IS SUPPLY: We know that at this point, quality and access are one and the same. For too long, we allowed early childhood to be subsidized by poor wages – we have to continue the path forward here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33D1A-FCC4-4F35-9706-0B154F15D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22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7A38C-5F75-D34C-8EEB-9617AEF57B70}"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568088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r>
              <a:rPr lang="en-US" b="1">
                <a:cs typeface="Calibri"/>
              </a:rPr>
              <a:t>- </a:t>
            </a:r>
            <a:r>
              <a:rPr lang="en-US">
                <a:cs typeface="Calibri"/>
              </a:rPr>
              <a:t>ASPIRATION: </a:t>
            </a:r>
            <a:r>
              <a:rPr lang="en-US"/>
              <a:t> Build an inclusive approach for workforce across programs and settings, including family child care and home visiting.</a:t>
            </a:r>
            <a:endParaRPr lang="en-US">
              <a:cs typeface="Calibri"/>
            </a:endParaRPr>
          </a:p>
          <a:p>
            <a:r>
              <a:rPr lang="en-US">
                <a:cs typeface="Calibri"/>
              </a:rPr>
              <a:t>- Safe and Support environments: We're not seeking to provide all work possibly happening here, but to provide a glimpse and snapshot across the offices to the tremendous outcomes already delivered. For instance, the work that has and will continue to happen with the lead remediation and the COVID 19 support</a:t>
            </a:r>
          </a:p>
          <a:p>
            <a:pPr marL="171450" indent="-171450">
              <a:buFontTx/>
              <a:buChar char="-"/>
            </a:pPr>
            <a:r>
              <a:rPr lang="en-US"/>
              <a:t>Build inclusive approach for workforce across programs and settings, including family child care and home visiting.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33D1A-FCC4-4F35-9706-0B154F15D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8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ASPIRATION: </a:t>
            </a:r>
            <a:r>
              <a:rPr lang="en-US"/>
              <a:t> Build inclusive approach for workforce across programs and settings, including family child care and home visiting.</a:t>
            </a:r>
            <a:endParaRPr lang="en-US">
              <a:cs typeface="Calibri"/>
            </a:endParaRPr>
          </a:p>
          <a:p>
            <a:r>
              <a:rPr lang="en-US">
                <a:cs typeface="Calibri"/>
              </a:rPr>
              <a:t>- Maintain diversity of the workforce </a:t>
            </a:r>
          </a:p>
          <a:p>
            <a:endParaRPr lang="en-US">
              <a:cs typeface="Calibri"/>
            </a:endParaRPr>
          </a:p>
          <a:p>
            <a:pPr marL="457200" lvl="1" indent="0">
              <a:buFont typeface="Arial"/>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33D1A-FCC4-4F35-9706-0B154F15D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009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33D1A-FCC4-4F35-9706-0B154F15D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77CB8CE-284C-4FA3-A6FA-044DDFEB583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78432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9487BA-E512-4BE9-97A9-14803F1F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109B2F9-5E53-42AB-960A-201F28139D8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23702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31CB7-F6C6-4647-9F81-C0DEFC9F6D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207DB5DB-D2A0-4B35-B90D-FE3BBCABB67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56964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9487BA-E512-4BE9-97A9-14803F1FC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551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788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30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469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095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that warm introduction</a:t>
            </a:r>
          </a:p>
          <a:p>
            <a:r>
              <a:rPr lang="en-US"/>
              <a:t>So very nice to be with you today and to discuss the Biden Harris Administration’s priorities for children with disabilities and their families. </a:t>
            </a:r>
          </a:p>
          <a:p>
            <a:r>
              <a:rPr lang="en-US"/>
              <a:t>I’m very pleased to have this opportunity to reaffirm the essential role that robust data collection has on the implementation of services under the Individuals with Disabilities Education Act. </a:t>
            </a:r>
          </a:p>
          <a:p>
            <a:r>
              <a:rPr lang="en-US"/>
              <a:t>As I was reading through the conference details – one of the intended out comes jumped out at me. </a:t>
            </a:r>
          </a:p>
          <a:p>
            <a:r>
              <a:rPr lang="en-US"/>
              <a:t>Participants of this conference will increase their knowledge on the need to enhance, streamline, and integrate early childhood data systems to address critical policy and practice questions that will facilitate program improvement and improve compliance accountability and outcomes for young children with disabilities and their families. </a:t>
            </a:r>
          </a:p>
          <a:p>
            <a:r>
              <a:rPr lang="en-US"/>
              <a:t>I hope my remarks today will contribute to this outcome. </a:t>
            </a:r>
          </a:p>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9/22/2023</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741399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339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758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up for Q&amp;A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7A38C-5F75-D34C-8EEB-9617AEF57B70}"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49010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41</a:t>
            </a:fld>
            <a:endParaRPr lang="en-US"/>
          </a:p>
        </p:txBody>
      </p:sp>
    </p:spTree>
    <p:extLst>
      <p:ext uri="{BB962C8B-B14F-4D97-AF65-F5344CB8AC3E}">
        <p14:creationId xmlns:p14="http://schemas.microsoft.com/office/powerpoint/2010/main" val="3588824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42</a:t>
            </a:fld>
            <a:endParaRPr lang="en-US"/>
          </a:p>
        </p:txBody>
      </p:sp>
    </p:spTree>
    <p:extLst>
      <p:ext uri="{BB962C8B-B14F-4D97-AF65-F5344CB8AC3E}">
        <p14:creationId xmlns:p14="http://schemas.microsoft.com/office/powerpoint/2010/main" val="1678789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43</a:t>
            </a:fld>
            <a:endParaRPr lang="en-US"/>
          </a:p>
        </p:txBody>
      </p:sp>
    </p:spTree>
    <p:extLst>
      <p:ext uri="{BB962C8B-B14F-4D97-AF65-F5344CB8AC3E}">
        <p14:creationId xmlns:p14="http://schemas.microsoft.com/office/powerpoint/2010/main" val="3766223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7A38C-5F75-D34C-8EEB-9617AEF57B70}"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908224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45</a:t>
            </a:fld>
            <a:endParaRPr lang="en-US"/>
          </a:p>
        </p:txBody>
      </p:sp>
    </p:spTree>
    <p:extLst>
      <p:ext uri="{BB962C8B-B14F-4D97-AF65-F5344CB8AC3E}">
        <p14:creationId xmlns:p14="http://schemas.microsoft.com/office/powerpoint/2010/main" val="255633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an historic time to be in education, especially for SWD.  </a:t>
            </a:r>
          </a:p>
          <a:p>
            <a:r>
              <a:rPr lang="en-US"/>
              <a:t>We have seen unprecedented resources go to states. They can provide a foundation to address long-standing challenges in early learning </a:t>
            </a:r>
          </a:p>
          <a:p>
            <a:r>
              <a:rPr lang="en-US"/>
              <a:t>Secretary laser-focused on having all students be in school, in person, where they are safe and learning. And he really means all students. Equity is a high priority – both meeting for the diverse needs of our children as well as to ensure that university faculty, educators, specialized instructional support personnel and other essential staff reflect the backgrounds of the families they are serving. </a:t>
            </a:r>
          </a:p>
          <a:p>
            <a:r>
              <a:rPr lang="en-US"/>
              <a:t>Supporting the whole child – (1) Positive Developmental Relationships (2)  Environments Filled With Safety and Belonging, (3)  Rich Learning Experiences and Knowledge Development, (4) Development of Skills, Habits, and Mindsets &amp; (5) Integrated Support Systems – CORE tenets of our disability community</a:t>
            </a:r>
          </a:p>
          <a:p>
            <a:r>
              <a:rPr lang="en-US"/>
              <a:t>Following the law is not the gold standard</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9/22/2023</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1682292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colleagues on the panel will provide additional information on these federal programs, but as you can see, there are robust federal resources going to states to help them deliver high quality early education and care experiences for our nation’s families with young children. </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OSERS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807AD3-414F-4515-A222-6110AF951954}" type="datetime1">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9/22/2023</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506A"/>
                </a:solidFill>
                <a:effectLst/>
                <a:uLnTx/>
                <a:uFillTx/>
                <a:latin typeface="Century Gothic"/>
                <a:ea typeface="+mn-ea"/>
                <a:cs typeface="+mn-cs"/>
              </a:rPr>
              <a:t>U.S. Department of Education</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226A8-F53C-4EEC-A3E1-81BF3702430A}"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3680919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month, the Department released guidance designed to improve the overall implementation of IDEA and to reduce the use of discriminatory disciplinary practices on children with disabilities. </a:t>
            </a:r>
          </a:p>
          <a:p>
            <a:r>
              <a:rPr lang="en-US"/>
              <a:t>The  IDEA guidance was part of a set of resources that included guidance from the Office for Civil Rights on the implementation of Section 504 of the Rehabilitation Act and the discriminatory disciplinary practices on students with disabilities. </a:t>
            </a:r>
          </a:p>
          <a:p>
            <a:r>
              <a:rPr lang="en-US"/>
              <a:t>DATA is one of the primary reasons we were able to craft such strong guidance </a:t>
            </a:r>
          </a:p>
          <a:p>
            <a:r>
              <a:rPr lang="en-US"/>
              <a:t>Here is just a sample of what the data show</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93D98-ECC5-4D9B-9275-6A95D2CD75E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869066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93D98-ECC5-4D9B-9275-6A95D2CD75E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09157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93D98-ECC5-4D9B-9275-6A95D2CD75E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81331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93D98-ECC5-4D9B-9275-6A95D2CD75EB}" type="slidenum">
              <a:rPr kumimoji="0" lang="en-US" sz="1200" b="1" i="0" u="none" strike="noStrike" kern="1200" cap="none" spc="0" normalizeH="0" baseline="0" noProof="0" smtClean="0">
                <a:ln>
                  <a:noFill/>
                </a:ln>
                <a:solidFill>
                  <a:srgbClr val="2C506A"/>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srgbClr val="2C506A"/>
              </a:solidFill>
              <a:effectLst/>
              <a:uLnTx/>
              <a:uFillTx/>
              <a:latin typeface="Century Gothic"/>
              <a:ea typeface="+mn-ea"/>
              <a:cs typeface="+mn-cs"/>
            </a:endParaRPr>
          </a:p>
        </p:txBody>
      </p:sp>
    </p:spTree>
    <p:extLst>
      <p:ext uri="{BB962C8B-B14F-4D97-AF65-F5344CB8AC3E}">
        <p14:creationId xmlns:p14="http://schemas.microsoft.com/office/powerpoint/2010/main" val="2894056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lnSpc>
                <a:spcPct val="100000"/>
              </a:lnSpc>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377935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spTree>
    <p:extLst>
      <p:ext uri="{BB962C8B-B14F-4D97-AF65-F5344CB8AC3E}">
        <p14:creationId xmlns:p14="http://schemas.microsoft.com/office/powerpoint/2010/main" val="37825954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5"/>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710014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014143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3697051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21327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a:t>Click to edit Master text styles</a:t>
            </a:r>
          </a:p>
        </p:txBody>
      </p:sp>
    </p:spTree>
    <p:extLst>
      <p:ext uri="{BB962C8B-B14F-4D97-AF65-F5344CB8AC3E}">
        <p14:creationId xmlns:p14="http://schemas.microsoft.com/office/powerpoint/2010/main" val="1939694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6EC4-9D07-4493-A014-68AE6C3E87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7CCC9-3B79-4DD2-A358-66C340CBEB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D95979-B5E3-48F4-BFE6-DCDBAEC111E4}"/>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5" name="Footer Placeholder 4">
            <a:extLst>
              <a:ext uri="{FF2B5EF4-FFF2-40B4-BE49-F238E27FC236}">
                <a16:creationId xmlns:a16="http://schemas.microsoft.com/office/drawing/2014/main" id="{2CF39C78-A103-4A5F-9389-F634348CF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B76F0-5D80-4DD3-95A7-8AA2EABDE2ED}"/>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467649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4A8F-36FE-4167-8D7B-F80AFE9130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E6F4E-1EA2-4BB9-A3B4-FFAA6AB88A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4EE8E-BB7D-4A5F-85B7-BFA830927F91}"/>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5" name="Footer Placeholder 4">
            <a:extLst>
              <a:ext uri="{FF2B5EF4-FFF2-40B4-BE49-F238E27FC236}">
                <a16:creationId xmlns:a16="http://schemas.microsoft.com/office/drawing/2014/main" id="{04DADFB1-7214-4926-BE54-4FC3EDFBB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0A485-90B5-4473-A3B8-D6D3DC00D3EB}"/>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37321911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B5D4-B352-4CCC-A1A4-4C1F353A0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6696E-073F-45DA-B357-3CA2EE0496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33718-A107-452A-A1AD-31B1711AEBF4}"/>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5" name="Footer Placeholder 4">
            <a:extLst>
              <a:ext uri="{FF2B5EF4-FFF2-40B4-BE49-F238E27FC236}">
                <a16:creationId xmlns:a16="http://schemas.microsoft.com/office/drawing/2014/main" id="{B6C9D21B-73A4-42EA-946C-CEA02B3C9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DC4E4-5EDF-427D-A4B6-C785A36F473F}"/>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1227599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5583F-6823-4A3E-93F7-45955AE14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567E55-5750-448B-889B-2E74CC8CB6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4FED9B-9566-40C2-A1C3-BABE5B0EC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B3E07B-B5CD-4173-A276-CEC24A7FF17E}"/>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6" name="Footer Placeholder 5">
            <a:extLst>
              <a:ext uri="{FF2B5EF4-FFF2-40B4-BE49-F238E27FC236}">
                <a16:creationId xmlns:a16="http://schemas.microsoft.com/office/drawing/2014/main" id="{E86399D4-D4A6-47DA-A3F6-4F8632A458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BF4D0-3AC4-445B-A33F-3F5DAC824648}"/>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8151405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1999-58EA-45E1-A794-F1042797F9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A4DF65-E6F9-4908-BD3F-E374BA353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E869D6-DB23-46CB-A3DE-4D0F35E2E0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961794-0D3D-4464-86A6-5D99DDFEE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158EF-302D-4B37-832A-F723269793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02849C-73F4-4757-B225-50BEB0A12449}"/>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8" name="Footer Placeholder 7">
            <a:extLst>
              <a:ext uri="{FF2B5EF4-FFF2-40B4-BE49-F238E27FC236}">
                <a16:creationId xmlns:a16="http://schemas.microsoft.com/office/drawing/2014/main" id="{49E5A0CF-0126-43B9-B130-2FB2A6885C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C06771-4CD3-442E-9DBF-13745F17320C}"/>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834021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457201"/>
            <a:ext cx="6172200" cy="5403850"/>
          </a:xfrm>
        </p:spPr>
        <p:txBody>
          <a:bodyPr/>
          <a:lstStyle>
            <a:lvl1pPr>
              <a:defRPr sz="24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Tree>
    <p:extLst>
      <p:ext uri="{BB962C8B-B14F-4D97-AF65-F5344CB8AC3E}">
        <p14:creationId xmlns:p14="http://schemas.microsoft.com/office/powerpoint/2010/main" val="12669382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C588-6B17-4734-9EF5-845DF00A41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F0CDFD-B5FF-4C3E-9BC5-727B4EAF9E6B}"/>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4" name="Footer Placeholder 3">
            <a:extLst>
              <a:ext uri="{FF2B5EF4-FFF2-40B4-BE49-F238E27FC236}">
                <a16:creationId xmlns:a16="http://schemas.microsoft.com/office/drawing/2014/main" id="{2005CF4C-B232-4B56-924F-265ED08BE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244F5F-B524-4837-BC30-00FFBE1D4593}"/>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3328942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4C3C11-99A6-41A8-AB61-54114D6BE829}"/>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3" name="Footer Placeholder 2">
            <a:extLst>
              <a:ext uri="{FF2B5EF4-FFF2-40B4-BE49-F238E27FC236}">
                <a16:creationId xmlns:a16="http://schemas.microsoft.com/office/drawing/2014/main" id="{F483876B-A861-439D-9032-07FCAA558C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C56F3-6320-47FB-9B39-E4DFFFB049F9}"/>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33992441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74F54-D721-40A4-95EB-60A634DDE4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0F3F7-67F9-459F-B158-D911E8E99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2AC125-9739-49E4-A8F5-467361C48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03642-7818-4A70-ADFB-B7DA384654ED}"/>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6" name="Footer Placeholder 5">
            <a:extLst>
              <a:ext uri="{FF2B5EF4-FFF2-40B4-BE49-F238E27FC236}">
                <a16:creationId xmlns:a16="http://schemas.microsoft.com/office/drawing/2014/main" id="{AC45ABCF-C088-421D-A387-4B1AB4A5F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DECEE-D6F2-4FA1-B9A5-6CD93225FB48}"/>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36614751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7BB3-1AB1-4675-A6DE-5FC5A60B6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07236C-3954-42D0-8F43-E9A7B7E2EE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92AD65-961A-49C0-A6FE-04949C218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B23D6-7203-4C8D-9810-7B3D33BAD494}"/>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6" name="Footer Placeholder 5">
            <a:extLst>
              <a:ext uri="{FF2B5EF4-FFF2-40B4-BE49-F238E27FC236}">
                <a16:creationId xmlns:a16="http://schemas.microsoft.com/office/drawing/2014/main" id="{406CA417-FD2D-4082-BE06-4CF832C6A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6EB998-B8AA-4A8A-9BAD-3DF800C8E377}"/>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2363725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DA706-A209-47EF-AD18-86FFFE7AC5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DD6DB-1A42-40B9-BF50-16129CC364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E9684-DBB0-41D8-AC7E-BF52F5A43DBA}"/>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5" name="Footer Placeholder 4">
            <a:extLst>
              <a:ext uri="{FF2B5EF4-FFF2-40B4-BE49-F238E27FC236}">
                <a16:creationId xmlns:a16="http://schemas.microsoft.com/office/drawing/2014/main" id="{EF8BC466-45BB-4EC9-8313-940CE3BF9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F54DC-F70A-4317-809F-4F1F2BBA3A9A}"/>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39734686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5413DD-44D4-4EB3-AC55-EA50DFB188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766BCC-209F-4310-8F06-B5A709CCE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CDC45-E88A-4AF3-AB05-3DB85E27D26E}"/>
              </a:ext>
            </a:extLst>
          </p:cNvPr>
          <p:cNvSpPr>
            <a:spLocks noGrp="1"/>
          </p:cNvSpPr>
          <p:nvPr>
            <p:ph type="dt" sz="half" idx="10"/>
          </p:nvPr>
        </p:nvSpPr>
        <p:spPr/>
        <p:txBody>
          <a:bodyPr/>
          <a:lstStyle/>
          <a:p>
            <a:fld id="{DE30C0A7-880B-42AD-8B52-CF1D37429040}" type="datetimeFigureOut">
              <a:rPr lang="en-US" smtClean="0"/>
              <a:t>9/22/2023</a:t>
            </a:fld>
            <a:endParaRPr lang="en-US"/>
          </a:p>
        </p:txBody>
      </p:sp>
      <p:sp>
        <p:nvSpPr>
          <p:cNvPr id="5" name="Footer Placeholder 4">
            <a:extLst>
              <a:ext uri="{FF2B5EF4-FFF2-40B4-BE49-F238E27FC236}">
                <a16:creationId xmlns:a16="http://schemas.microsoft.com/office/drawing/2014/main" id="{6121D1EA-32F4-489D-83A2-776588411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B7B82-360A-429C-9988-080B076D61C0}"/>
              </a:ext>
            </a:extLst>
          </p:cNvPr>
          <p:cNvSpPr>
            <a:spLocks noGrp="1"/>
          </p:cNvSpPr>
          <p:nvPr>
            <p:ph type="sldNum" sz="quarter" idx="12"/>
          </p:nvPr>
        </p:nvSpPr>
        <p:spPr/>
        <p:txBody>
          <a:bodyPr/>
          <a:lstStyle/>
          <a:p>
            <a:fld id="{9686FB38-FAF7-4014-AD7D-32BE8B57F613}" type="slidenum">
              <a:rPr lang="en-US" smtClean="0"/>
              <a:t>‹#›</a:t>
            </a:fld>
            <a:endParaRPr lang="en-US"/>
          </a:p>
        </p:txBody>
      </p:sp>
    </p:spTree>
    <p:extLst>
      <p:ext uri="{BB962C8B-B14F-4D97-AF65-F5344CB8AC3E}">
        <p14:creationId xmlns:p14="http://schemas.microsoft.com/office/powerpoint/2010/main" val="36382833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97280" y="758952"/>
            <a:ext cx="10058400" cy="3566160"/>
          </a:xfrm>
        </p:spPr>
        <p:txBody>
          <a:bodyPr anchor="b">
            <a:noAutofit/>
          </a:bodyPr>
          <a:lstStyle>
            <a:lvl1pPr algn="l">
              <a:lnSpc>
                <a:spcPct val="85000"/>
              </a:lnSpc>
              <a:defRPr sz="6000" spc="-50" baseline="0">
                <a:solidFill>
                  <a:schemeClr val="accent2"/>
                </a:solidFill>
              </a:defRPr>
            </a:lvl1pPr>
          </a:lstStyle>
          <a:p>
            <a:r>
              <a:rPr lang="en-US"/>
              <a:t>Administration for Children and Families Simple Slide Layout</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6332442"/>
            <a:ext cx="12192001" cy="52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 y="6265958"/>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99978" y="6384965"/>
            <a:ext cx="2453001" cy="407635"/>
          </a:xfrm>
          <a:prstGeom prst="rect">
            <a:avLst/>
          </a:prstGeom>
        </p:spPr>
      </p:pic>
    </p:spTree>
    <p:extLst>
      <p:ext uri="{BB962C8B-B14F-4D97-AF65-F5344CB8AC3E}">
        <p14:creationId xmlns:p14="http://schemas.microsoft.com/office/powerpoint/2010/main" val="38690119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351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80" y="758952"/>
            <a:ext cx="10058400" cy="3566160"/>
          </a:xfrm>
        </p:spPr>
        <p:txBody>
          <a:bodyPr anchor="b" anchorCtr="0">
            <a:normAutofit/>
          </a:bodyPr>
          <a:lstStyle>
            <a:lvl1pPr>
              <a:lnSpc>
                <a:spcPct val="85000"/>
              </a:lnSpc>
              <a:defRPr sz="6000" b="0">
                <a:solidFill>
                  <a:schemeClr val="accent2"/>
                </a:solidFill>
              </a:defRPr>
            </a:lvl1pPr>
          </a:lstStyle>
          <a:p>
            <a:r>
              <a:rPr lang="en-US"/>
              <a:t>Section Header Title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6332442"/>
            <a:ext cx="12192001" cy="52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 y="6265958"/>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99978" y="6384965"/>
            <a:ext cx="2453001" cy="407635"/>
          </a:xfrm>
          <a:prstGeom prst="rect">
            <a:avLst/>
          </a:prstGeom>
        </p:spPr>
      </p:pic>
    </p:spTree>
    <p:extLst>
      <p:ext uri="{BB962C8B-B14F-4D97-AF65-F5344CB8AC3E}">
        <p14:creationId xmlns:p14="http://schemas.microsoft.com/office/powerpoint/2010/main" val="15218358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986718"/>
          </a:xfrm>
        </p:spPr>
        <p:txBody>
          <a:bodyPr/>
          <a:lstStyle/>
          <a:p>
            <a:r>
              <a:rPr lang="en-US"/>
              <a:t>Click to edit Master title style</a:t>
            </a:r>
          </a:p>
        </p:txBody>
      </p:sp>
      <p:sp>
        <p:nvSpPr>
          <p:cNvPr id="3" name="Content Placeholder 2"/>
          <p:cNvSpPr>
            <a:spLocks noGrp="1"/>
          </p:cNvSpPr>
          <p:nvPr>
            <p:ph sz="half" idx="1"/>
          </p:nvPr>
        </p:nvSpPr>
        <p:spPr>
          <a:xfrm>
            <a:off x="1097280" y="1427148"/>
            <a:ext cx="4937760" cy="4648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427151"/>
            <a:ext cx="4937760" cy="4648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71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Title 4">
            <a:extLst>
              <a:ext uri="{FF2B5EF4-FFF2-40B4-BE49-F238E27FC236}">
                <a16:creationId xmlns:a16="http://schemas.microsoft.com/office/drawing/2014/main" id="{B4DA8F08-7FF8-5846-A1F3-9A1CE307C9B6}"/>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CEE7F13-F52D-7C43-9F04-29EF723D655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3563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986718"/>
          </a:xfrm>
        </p:spPr>
        <p:txBody>
          <a:bodyPr/>
          <a:lstStyle/>
          <a:p>
            <a:r>
              <a:rPr lang="en-US"/>
              <a:t>Click to edit Master title style</a:t>
            </a:r>
          </a:p>
        </p:txBody>
      </p:sp>
      <p:sp>
        <p:nvSpPr>
          <p:cNvPr id="3" name="Text Placeholder 2"/>
          <p:cNvSpPr>
            <a:spLocks noGrp="1"/>
          </p:cNvSpPr>
          <p:nvPr>
            <p:ph type="body" idx="1"/>
          </p:nvPr>
        </p:nvSpPr>
        <p:spPr>
          <a:xfrm>
            <a:off x="1097280" y="1427148"/>
            <a:ext cx="4937760" cy="702258"/>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129406"/>
            <a:ext cx="4937760" cy="3963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427148"/>
            <a:ext cx="4937760" cy="702258"/>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129406"/>
            <a:ext cx="4937760" cy="3963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6584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97156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613650" y="731520"/>
            <a:ext cx="6679191" cy="55736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1668548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Picture Placeholder 15"/>
          <p:cNvSpPr>
            <a:spLocks noGrp="1" noChangeAspect="1"/>
          </p:cNvSpPr>
          <p:nvPr>
            <p:ph type="pic" sz="quarter" idx="10" hasCustomPrompt="1"/>
          </p:nvPr>
        </p:nvSpPr>
        <p:spPr>
          <a:xfrm>
            <a:off x="1" y="0"/>
            <a:ext cx="12189884" cy="4914900"/>
          </a:xfrm>
          <a:noFill/>
        </p:spPr>
        <p:txBody>
          <a:bodyPr/>
          <a:lstStyle>
            <a:lvl1pPr>
              <a:defRPr baseline="0"/>
            </a:lvl1pPr>
          </a:lstStyle>
          <a:p>
            <a:r>
              <a:rPr lang="en-US"/>
              <a:t>Click icon to insert picture</a:t>
            </a:r>
          </a:p>
        </p:txBody>
      </p:sp>
    </p:spTree>
    <p:extLst>
      <p:ext uri="{BB962C8B-B14F-4D97-AF65-F5344CB8AC3E}">
        <p14:creationId xmlns:p14="http://schemas.microsoft.com/office/powerpoint/2010/main" val="402065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2058987"/>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a:extLst>
              <a:ext uri="{FF2B5EF4-FFF2-40B4-BE49-F238E27FC236}">
                <a16:creationId xmlns:a16="http://schemas.microsoft.com/office/drawing/2014/main" id="{C1781DDC-FAAB-1D48-A740-F63BA1EC640F}"/>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85EA0ADD-956A-E54E-8B99-BA2A33D393E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58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SEP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258EF-E31C-4D9E-BA23-39E04DAF8B48}"/>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2" name="Title 1">
            <a:extLst>
              <a:ext uri="{FF2B5EF4-FFF2-40B4-BE49-F238E27FC236}">
                <a16:creationId xmlns:a16="http://schemas.microsoft.com/office/drawing/2014/main" id="{3264EB9D-E3AB-4ABF-B51E-6072C84A8865}"/>
              </a:ext>
            </a:extLst>
          </p:cNvPr>
          <p:cNvSpPr>
            <a:spLocks noGrp="1"/>
          </p:cNvSpPr>
          <p:nvPr>
            <p:ph type="ctrTitle" hasCustomPrompt="1"/>
          </p:nvPr>
        </p:nvSpPr>
        <p:spPr bwMode="gray">
          <a:xfrm>
            <a:off x="1524000" y="1122363"/>
            <a:ext cx="9144000" cy="2387600"/>
          </a:xfrm>
          <a:prstGeom prst="rect">
            <a:avLst/>
          </a:prstGeom>
        </p:spPr>
        <p:txBody>
          <a:bodyPr anchor="b"/>
          <a:lstStyle>
            <a:lvl1pPr algn="ctr">
              <a:defRPr sz="4800" cap="small" baseline="0">
                <a:solidFill>
                  <a:srgbClr val="345065"/>
                </a:solidFill>
              </a:defRPr>
            </a:lvl1pPr>
          </a:lstStyle>
          <a:p>
            <a:r>
              <a:rPr lang="en-US"/>
              <a:t>Click to edit Title Slide title</a:t>
            </a:r>
          </a:p>
        </p:txBody>
      </p:sp>
      <p:sp>
        <p:nvSpPr>
          <p:cNvPr id="3" name="Subtitle 2">
            <a:extLst>
              <a:ext uri="{FF2B5EF4-FFF2-40B4-BE49-F238E27FC236}">
                <a16:creationId xmlns:a16="http://schemas.microsoft.com/office/drawing/2014/main" id="{424C1248-5182-42B7-95A4-7C18EC4DEDB5}"/>
              </a:ext>
            </a:extLst>
          </p:cNvPr>
          <p:cNvSpPr>
            <a:spLocks noGrp="1"/>
          </p:cNvSpPr>
          <p:nvPr>
            <p:ph type="subTitle" idx="1" hasCustomPrompt="1"/>
          </p:nvPr>
        </p:nvSpPr>
        <p:spPr bwMode="gray">
          <a:xfrm>
            <a:off x="1524000" y="3657600"/>
            <a:ext cx="9144000" cy="1600200"/>
          </a:xfrm>
          <a:prstGeom prst="rect">
            <a:avLst/>
          </a:prstGeom>
        </p:spPr>
        <p:txBody>
          <a:bodyPr>
            <a:normAutofit/>
          </a:bodyPr>
          <a:lstStyle>
            <a:lvl1pPr marL="0" indent="0" algn="ctr">
              <a:buNone/>
              <a:defRPr sz="2800" cap="small" baseline="0">
                <a:solidFill>
                  <a:srgbClr val="2CA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Title Slide subtitle</a:t>
            </a:r>
          </a:p>
        </p:txBody>
      </p:sp>
    </p:spTree>
    <p:extLst>
      <p:ext uri="{BB962C8B-B14F-4D97-AF65-F5344CB8AC3E}">
        <p14:creationId xmlns:p14="http://schemas.microsoft.com/office/powerpoint/2010/main" val="86767148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SEP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Tree>
    <p:extLst>
      <p:ext uri="{BB962C8B-B14F-4D97-AF65-F5344CB8AC3E}">
        <p14:creationId xmlns:p14="http://schemas.microsoft.com/office/powerpoint/2010/main" val="16973177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OSEP Section Header">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7806AD7D-BFE9-414B-A614-F152C75AEBF6}"/>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426D53A-FEC1-4E25-A2A6-4D10945FC26B}"/>
              </a:ext>
            </a:extLst>
          </p:cNvPr>
          <p:cNvSpPr>
            <a:spLocks noGrp="1"/>
          </p:cNvSpPr>
          <p:nvPr>
            <p:ph type="title" hasCustomPrompt="1"/>
          </p:nvPr>
        </p:nvSpPr>
        <p:spPr bwMode="gray">
          <a:xfrm>
            <a:off x="831850" y="1709739"/>
            <a:ext cx="10515600" cy="1719262"/>
          </a:xfrm>
          <a:prstGeom prst="rect">
            <a:avLst/>
          </a:prstGeom>
        </p:spPr>
        <p:txBody>
          <a:bodyPr anchor="b"/>
          <a:lstStyle>
            <a:lvl1pPr>
              <a:defRPr sz="4400">
                <a:solidFill>
                  <a:srgbClr val="345065"/>
                </a:solidFill>
              </a:defRPr>
            </a:lvl1pPr>
          </a:lstStyle>
          <a:p>
            <a:r>
              <a:rPr lang="en-US"/>
              <a:t>Click to edit Sub-Section title</a:t>
            </a:r>
          </a:p>
        </p:txBody>
      </p:sp>
      <p:sp>
        <p:nvSpPr>
          <p:cNvPr id="3" name="Text Placeholder 2">
            <a:extLst>
              <a:ext uri="{FF2B5EF4-FFF2-40B4-BE49-F238E27FC236}">
                <a16:creationId xmlns:a16="http://schemas.microsoft.com/office/drawing/2014/main" id="{C5E2D17F-89F4-403A-9B65-20F1F0EA63AB}"/>
              </a:ext>
            </a:extLst>
          </p:cNvPr>
          <p:cNvSpPr>
            <a:spLocks noGrp="1"/>
          </p:cNvSpPr>
          <p:nvPr>
            <p:ph type="body" idx="1" hasCustomPrompt="1"/>
          </p:nvPr>
        </p:nvSpPr>
        <p:spPr>
          <a:xfrm>
            <a:off x="831850" y="3657599"/>
            <a:ext cx="10515600" cy="2432051"/>
          </a:xfrm>
          <a:prstGeom prst="rect">
            <a:avLst/>
          </a:prstGeom>
        </p:spPr>
        <p:txBody>
          <a:bodyPr lIns="0" tIns="45720" rIns="0"/>
          <a:lstStyle>
            <a:lvl1pPr marL="0" indent="0">
              <a:buNone/>
              <a:defRPr sz="2400">
                <a:solidFill>
                  <a:srgbClr val="2CA34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Sub-Section subtitle</a:t>
            </a:r>
          </a:p>
        </p:txBody>
      </p:sp>
    </p:spTree>
    <p:extLst>
      <p:ext uri="{BB962C8B-B14F-4D97-AF65-F5344CB8AC3E}">
        <p14:creationId xmlns:p14="http://schemas.microsoft.com/office/powerpoint/2010/main" val="22611680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SEP Two Content">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ED77C1F-80C1-4923-B2AF-605F242C8A14}"/>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7" name="Title Placeholder 1">
            <a:extLst>
              <a:ext uri="{FF2B5EF4-FFF2-40B4-BE49-F238E27FC236}">
                <a16:creationId xmlns:a16="http://schemas.microsoft.com/office/drawing/2014/main" id="{24A52A0B-E7A9-42D3-8330-4705100E16F1}"/>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Two Content</a:t>
            </a:r>
          </a:p>
        </p:txBody>
      </p:sp>
      <p:sp>
        <p:nvSpPr>
          <p:cNvPr id="3" name="Content Placeholder 2">
            <a:extLst>
              <a:ext uri="{FF2B5EF4-FFF2-40B4-BE49-F238E27FC236}">
                <a16:creationId xmlns:a16="http://schemas.microsoft.com/office/drawing/2014/main" id="{7FF60ADA-4614-45E3-A5BF-95629D7B64E6}"/>
              </a:ext>
            </a:extLst>
          </p:cNvPr>
          <p:cNvSpPr>
            <a:spLocks noGrp="1"/>
          </p:cNvSpPr>
          <p:nvPr>
            <p:ph sz="half" idx="1" hasCustomPrompt="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CE599-7CBD-44DC-8DFC-6C6FAC6A3DD0}"/>
              </a:ext>
            </a:extLst>
          </p:cNvPr>
          <p:cNvSpPr>
            <a:spLocks noGrp="1"/>
          </p:cNvSpPr>
          <p:nvPr>
            <p:ph sz="half" idx="2" hasCustomPrompt="1"/>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Content 2</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86835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SEP Comparison">
    <p:spTree>
      <p:nvGrpSpPr>
        <p:cNvPr id="1" name=""/>
        <p:cNvGrpSpPr/>
        <p:nvPr/>
      </p:nvGrpSpPr>
      <p:grpSpPr>
        <a:xfrm>
          <a:off x="0" y="0"/>
          <a:ext cx="0" cy="0"/>
          <a:chOff x="0" y="0"/>
          <a:chExt cx="0" cy="0"/>
        </a:xfrm>
      </p:grpSpPr>
      <p:sp>
        <p:nvSpPr>
          <p:cNvPr id="11" name="Slide Number Placeholder 5" descr="Slide number">
            <a:extLst>
              <a:ext uri="{FF2B5EF4-FFF2-40B4-BE49-F238E27FC236}">
                <a16:creationId xmlns:a16="http://schemas.microsoft.com/office/drawing/2014/main" id="{9598033F-3D57-4969-A39A-2525ADCE1D04}"/>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9" name="Title Placeholder 1">
            <a:extLst>
              <a:ext uri="{FF2B5EF4-FFF2-40B4-BE49-F238E27FC236}">
                <a16:creationId xmlns:a16="http://schemas.microsoft.com/office/drawing/2014/main" id="{EC7F6BC6-0A85-4C6D-B20F-0B41C7D177A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Comparison</a:t>
            </a:r>
          </a:p>
        </p:txBody>
      </p:sp>
      <p:sp>
        <p:nvSpPr>
          <p:cNvPr id="3" name="Text Placeholder 2">
            <a:extLst>
              <a:ext uri="{FF2B5EF4-FFF2-40B4-BE49-F238E27FC236}">
                <a16:creationId xmlns:a16="http://schemas.microsoft.com/office/drawing/2014/main" id="{A97943C8-2E58-46B7-BB78-69936D29A657}"/>
              </a:ext>
            </a:extLst>
          </p:cNvPr>
          <p:cNvSpPr>
            <a:spLocks noGrp="1"/>
          </p:cNvSpPr>
          <p:nvPr>
            <p:ph type="body" idx="1" hasCustomPrompt="1"/>
          </p:nvPr>
        </p:nvSpPr>
        <p:spPr>
          <a:xfrm>
            <a:off x="638176" y="1167905"/>
            <a:ext cx="535781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1 head</a:t>
            </a:r>
          </a:p>
        </p:txBody>
      </p:sp>
      <p:sp>
        <p:nvSpPr>
          <p:cNvPr id="4" name="Content Placeholder 3">
            <a:extLst>
              <a:ext uri="{FF2B5EF4-FFF2-40B4-BE49-F238E27FC236}">
                <a16:creationId xmlns:a16="http://schemas.microsoft.com/office/drawing/2014/main" id="{EFDA34BC-A09D-42A2-BEE6-A2169B3B5448}"/>
              </a:ext>
            </a:extLst>
          </p:cNvPr>
          <p:cNvSpPr>
            <a:spLocks noGrp="1"/>
          </p:cNvSpPr>
          <p:nvPr>
            <p:ph sz="half" idx="2" hasCustomPrompt="1"/>
          </p:nvPr>
        </p:nvSpPr>
        <p:spPr>
          <a:xfrm>
            <a:off x="638176" y="1991817"/>
            <a:ext cx="5357812"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1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C18036-3872-4576-9EA7-9CC17CDC1A02}"/>
              </a:ext>
            </a:extLst>
          </p:cNvPr>
          <p:cNvSpPr>
            <a:spLocks noGrp="1"/>
          </p:cNvSpPr>
          <p:nvPr>
            <p:ph type="body" sz="quarter" idx="3" hasCustomPrompt="1"/>
          </p:nvPr>
        </p:nvSpPr>
        <p:spPr>
          <a:xfrm>
            <a:off x="6170612" y="1167905"/>
            <a:ext cx="5411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Comparison 2 head</a:t>
            </a:r>
          </a:p>
        </p:txBody>
      </p:sp>
      <p:sp>
        <p:nvSpPr>
          <p:cNvPr id="6" name="Content Placeholder 5">
            <a:extLst>
              <a:ext uri="{FF2B5EF4-FFF2-40B4-BE49-F238E27FC236}">
                <a16:creationId xmlns:a16="http://schemas.microsoft.com/office/drawing/2014/main" id="{B37A7CF3-F993-4581-A10C-4E3B2216D440}"/>
              </a:ext>
            </a:extLst>
          </p:cNvPr>
          <p:cNvSpPr>
            <a:spLocks noGrp="1"/>
          </p:cNvSpPr>
          <p:nvPr>
            <p:ph sz="quarter" idx="4" hasCustomPrompt="1"/>
          </p:nvPr>
        </p:nvSpPr>
        <p:spPr>
          <a:xfrm>
            <a:off x="6170612" y="1991817"/>
            <a:ext cx="5411788" cy="3684588"/>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Comparison 2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88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SEP Title Only">
    <p:spTree>
      <p:nvGrpSpPr>
        <p:cNvPr id="1" name=""/>
        <p:cNvGrpSpPr/>
        <p:nvPr/>
      </p:nvGrpSpPr>
      <p:grpSpPr>
        <a:xfrm>
          <a:off x="0" y="0"/>
          <a:ext cx="0" cy="0"/>
          <a:chOff x="0" y="0"/>
          <a:chExt cx="0" cy="0"/>
        </a:xfrm>
      </p:grpSpPr>
      <p:sp>
        <p:nvSpPr>
          <p:cNvPr id="7" name="Slide Number Placeholder 5" descr="Slide number">
            <a:extLst>
              <a:ext uri="{FF2B5EF4-FFF2-40B4-BE49-F238E27FC236}">
                <a16:creationId xmlns:a16="http://schemas.microsoft.com/office/drawing/2014/main" id="{4D9458F7-9707-486D-A49C-16642C40ED39}"/>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itle Placeholder 1">
            <a:extLst>
              <a:ext uri="{FF2B5EF4-FFF2-40B4-BE49-F238E27FC236}">
                <a16:creationId xmlns:a16="http://schemas.microsoft.com/office/drawing/2014/main" id="{38FDDEB1-0D88-4419-8F6A-851C52DF9E9F}"/>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Blank Slide</a:t>
            </a:r>
          </a:p>
        </p:txBody>
      </p:sp>
    </p:spTree>
    <p:extLst>
      <p:ext uri="{BB962C8B-B14F-4D97-AF65-F5344CB8AC3E}">
        <p14:creationId xmlns:p14="http://schemas.microsoft.com/office/powerpoint/2010/main" val="9035131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4121788"/>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11" name="Straight Connector 10">
            <a:extLst>
              <a:ext uri="{FF2B5EF4-FFF2-40B4-BE49-F238E27FC236}">
                <a16:creationId xmlns:a16="http://schemas.microsoft.com/office/drawing/2014/main" id="{741D638F-16BA-174C-A385-51CF95BB68DD}"/>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53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OSEP Blank">
    <p:spTree>
      <p:nvGrpSpPr>
        <p:cNvPr id="1" name=""/>
        <p:cNvGrpSpPr/>
        <p:nvPr/>
      </p:nvGrpSpPr>
      <p:grpSpPr>
        <a:xfrm>
          <a:off x="0" y="0"/>
          <a:ext cx="0" cy="0"/>
          <a:chOff x="0" y="0"/>
          <a:chExt cx="0" cy="0"/>
        </a:xfrm>
      </p:grpSpPr>
      <p:sp>
        <p:nvSpPr>
          <p:cNvPr id="6" name="Slide Number Placeholder 5" descr="Slide number">
            <a:extLst>
              <a:ext uri="{FF2B5EF4-FFF2-40B4-BE49-F238E27FC236}">
                <a16:creationId xmlns:a16="http://schemas.microsoft.com/office/drawing/2014/main" id="{4AF364BE-B342-4A94-9B81-AE140878C62F}"/>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Tree>
    <p:extLst>
      <p:ext uri="{BB962C8B-B14F-4D97-AF65-F5344CB8AC3E}">
        <p14:creationId xmlns:p14="http://schemas.microsoft.com/office/powerpoint/2010/main" val="30087546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SEP Content with Caption">
    <p:spTree>
      <p:nvGrpSpPr>
        <p:cNvPr id="1" name=""/>
        <p:cNvGrpSpPr/>
        <p:nvPr/>
      </p:nvGrpSpPr>
      <p:grpSpPr>
        <a:xfrm>
          <a:off x="0" y="0"/>
          <a:ext cx="0" cy="0"/>
          <a:chOff x="0" y="0"/>
          <a:chExt cx="0" cy="0"/>
        </a:xfrm>
      </p:grpSpPr>
      <p:sp>
        <p:nvSpPr>
          <p:cNvPr id="10" name="Slide Number Placeholder 5" descr="Slide number">
            <a:extLst>
              <a:ext uri="{FF2B5EF4-FFF2-40B4-BE49-F238E27FC236}">
                <a16:creationId xmlns:a16="http://schemas.microsoft.com/office/drawing/2014/main" id="{2AD3A5EF-E03C-426C-8D47-77888598FC73}"/>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FF5A315C-57C9-42E3-8B89-F845F852E1C4}"/>
              </a:ext>
            </a:extLst>
          </p:cNvPr>
          <p:cNvSpPr>
            <a:spLocks noGrp="1"/>
          </p:cNvSpPr>
          <p:nvPr>
            <p:ph type="body" sz="quarter" idx="14" hasCustomPrompt="1"/>
          </p:nvPr>
        </p:nvSpPr>
        <p:spPr>
          <a:xfrm>
            <a:off x="640080" y="0"/>
            <a:ext cx="10972800" cy="672111"/>
          </a:xfrm>
        </p:spPr>
        <p:txBody>
          <a:bodyPr lIns="0" tIns="0" rIns="0" bIns="0" anchor="b" anchorCtr="0">
            <a:norm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14450" indent="0">
              <a:buNone/>
              <a:defRPr sz="4000">
                <a:solidFill>
                  <a:schemeClr val="bg1"/>
                </a:solidFill>
              </a:defRPr>
            </a:lvl4pPr>
            <a:lvl5pPr marL="1600200" indent="0">
              <a:buNone/>
              <a:defRPr sz="4000">
                <a:solidFill>
                  <a:schemeClr val="bg1"/>
                </a:solidFill>
              </a:defRPr>
            </a:lvl5pPr>
          </a:lstStyle>
          <a:p>
            <a:pPr lvl="0"/>
            <a:r>
              <a:rPr lang="en-US"/>
              <a:t>Click to edit Title: Caption and Content</a:t>
            </a:r>
          </a:p>
        </p:txBody>
      </p:sp>
      <p:sp>
        <p:nvSpPr>
          <p:cNvPr id="4" name="Text Placeholder 3">
            <a:extLst>
              <a:ext uri="{FF2B5EF4-FFF2-40B4-BE49-F238E27FC236}">
                <a16:creationId xmlns:a16="http://schemas.microsoft.com/office/drawing/2014/main" id="{E2EA7CFC-5AFD-449A-AA6A-E3A1B413E74D}"/>
              </a:ext>
            </a:extLst>
          </p:cNvPr>
          <p:cNvSpPr>
            <a:spLocks noGrp="1"/>
          </p:cNvSpPr>
          <p:nvPr>
            <p:ph type="body" sz="half" idx="2" hasCustomPrompt="1"/>
          </p:nvPr>
        </p:nvSpPr>
        <p:spPr>
          <a:xfrm>
            <a:off x="638176" y="1143000"/>
            <a:ext cx="2714624" cy="4725988"/>
          </a:xfrm>
          <a:prstGeom prst="rect">
            <a:avLst/>
          </a:prstGeom>
        </p:spPr>
        <p:txBody>
          <a:bodyPr>
            <a:normAutofit/>
          </a:bodyPr>
          <a:lstStyle>
            <a:lvl1pPr marL="0" indent="0">
              <a:buNone/>
              <a:defRPr sz="1800">
                <a:solidFill>
                  <a:srgbClr val="375A7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a:t>
            </a:r>
          </a:p>
        </p:txBody>
      </p:sp>
      <p:sp>
        <p:nvSpPr>
          <p:cNvPr id="3" name="Content Placeholder 2">
            <a:extLst>
              <a:ext uri="{FF2B5EF4-FFF2-40B4-BE49-F238E27FC236}">
                <a16:creationId xmlns:a16="http://schemas.microsoft.com/office/drawing/2014/main" id="{2FAA3630-DA43-46D5-941C-DEA5A942F880}"/>
              </a:ext>
            </a:extLst>
          </p:cNvPr>
          <p:cNvSpPr>
            <a:spLocks noGrp="1"/>
          </p:cNvSpPr>
          <p:nvPr>
            <p:ph idx="1" hasCustomPrompt="1"/>
          </p:nvPr>
        </p:nvSpPr>
        <p:spPr>
          <a:xfrm>
            <a:off x="3810000" y="1143000"/>
            <a:ext cx="7545388" cy="4718050"/>
          </a:xfrm>
          <a:prstGeom prst="rect">
            <a:avLst/>
          </a:prstGeom>
        </p:spPr>
        <p:txBody>
          <a:bodyPr/>
          <a:lstStyle>
            <a:lvl1pPr marL="457200" indent="-457200">
              <a:buClr>
                <a:srgbClr val="2CA34E"/>
              </a:buClr>
              <a:defRPr sz="3200"/>
            </a:lvl1pPr>
            <a:lvl2pPr marL="685800" indent="-228600">
              <a:buClr>
                <a:srgbClr val="2CA34E"/>
              </a:buClr>
              <a:defRPr sz="2800"/>
            </a:lvl2pPr>
            <a:lvl3pPr>
              <a:buClr>
                <a:srgbClr val="2CA34E"/>
              </a:buClr>
              <a:defRPr sz="2400"/>
            </a:lvl3pPr>
            <a:lvl4pPr>
              <a:buClr>
                <a:srgbClr val="2CA34E"/>
              </a:buClr>
              <a:defRPr sz="2000"/>
            </a:lvl4pPr>
            <a:lvl5pPr>
              <a:buClr>
                <a:srgbClr val="2CA34E"/>
              </a:buClr>
              <a:defRPr sz="2000"/>
            </a:lvl5pPr>
            <a:lvl6pPr>
              <a:defRPr sz="2000"/>
            </a:lvl6pPr>
            <a:lvl7pPr>
              <a:defRPr sz="2000"/>
            </a:lvl7pPr>
            <a:lvl8pPr>
              <a:defRPr sz="2000"/>
            </a:lvl8pPr>
            <a:lvl9pPr>
              <a:defRPr sz="2000"/>
            </a:lvl9pPr>
          </a:lstStyle>
          <a:p>
            <a:pPr lvl="0"/>
            <a:r>
              <a:rPr lang="en-US"/>
              <a:t>Click to edit Content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51611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SEP Picture with Caption">
    <p:spTree>
      <p:nvGrpSpPr>
        <p:cNvPr id="1" name=""/>
        <p:cNvGrpSpPr/>
        <p:nvPr/>
      </p:nvGrpSpPr>
      <p:grpSpPr>
        <a:xfrm>
          <a:off x="0" y="0"/>
          <a:ext cx="0" cy="0"/>
          <a:chOff x="0" y="0"/>
          <a:chExt cx="0" cy="0"/>
        </a:xfrm>
      </p:grpSpPr>
      <p:sp>
        <p:nvSpPr>
          <p:cNvPr id="9" name="Slide Number Placeholder 5" descr="Slide number">
            <a:extLst>
              <a:ext uri="{FF2B5EF4-FFF2-40B4-BE49-F238E27FC236}">
                <a16:creationId xmlns:a16="http://schemas.microsoft.com/office/drawing/2014/main" id="{286CC856-5F3B-4541-B8B4-E7AF35261008}"/>
              </a:ext>
            </a:extLst>
          </p:cNvPr>
          <p:cNvSpPr txBox="1">
            <a:spLocks/>
          </p:cNvSpPr>
          <p:nvPr userDrawn="1"/>
        </p:nvSpPr>
        <p:spPr bwMode="white">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02111984F565}" type="slidenum">
              <a:rPr lang="en-US" smtClean="0"/>
              <a:pPr/>
              <a:t>‹#›</a:t>
            </a:fld>
            <a:endParaRPr lang="en-US"/>
          </a:p>
        </p:txBody>
      </p:sp>
      <p:sp>
        <p:nvSpPr>
          <p:cNvPr id="2" name="Title 1">
            <a:extLst>
              <a:ext uri="{FF2B5EF4-FFF2-40B4-BE49-F238E27FC236}">
                <a16:creationId xmlns:a16="http://schemas.microsoft.com/office/drawing/2014/main" id="{E66B089B-8474-4A9D-81FB-4014BB9F3C06}"/>
              </a:ext>
            </a:extLst>
          </p:cNvPr>
          <p:cNvSpPr>
            <a:spLocks noGrp="1"/>
          </p:cNvSpPr>
          <p:nvPr>
            <p:ph type="title" hasCustomPrompt="1"/>
          </p:nvPr>
        </p:nvSpPr>
        <p:spPr bwMode="gray">
          <a:xfrm>
            <a:off x="839788" y="987424"/>
            <a:ext cx="3932237" cy="1069975"/>
          </a:xfrm>
          <a:prstGeom prst="rect">
            <a:avLst/>
          </a:prstGeom>
        </p:spPr>
        <p:txBody>
          <a:bodyPr anchor="b"/>
          <a:lstStyle>
            <a:lvl1pPr>
              <a:defRPr sz="3200">
                <a:solidFill>
                  <a:srgbClr val="2C506A"/>
                </a:solidFill>
              </a:defRPr>
            </a:lvl1pPr>
          </a:lstStyle>
          <a:p>
            <a:r>
              <a:rPr lang="en-US"/>
              <a:t>Click edit Master title style</a:t>
            </a:r>
          </a:p>
        </p:txBody>
      </p:sp>
      <p:sp>
        <p:nvSpPr>
          <p:cNvPr id="4" name="Text Placeholder 3">
            <a:extLst>
              <a:ext uri="{FF2B5EF4-FFF2-40B4-BE49-F238E27FC236}">
                <a16:creationId xmlns:a16="http://schemas.microsoft.com/office/drawing/2014/main" id="{33BA6967-2DC3-4055-96A7-39B922A326B5}"/>
              </a:ext>
            </a:extLst>
          </p:cNvPr>
          <p:cNvSpPr>
            <a:spLocks noGrp="1"/>
          </p:cNvSpPr>
          <p:nvPr>
            <p:ph type="body" sz="half" idx="2" hasCustomPrompt="1"/>
          </p:nvPr>
        </p:nvSpPr>
        <p:spPr bwMode="gray">
          <a:xfrm>
            <a:off x="839788" y="2286000"/>
            <a:ext cx="3932237" cy="3582988"/>
          </a:xfrm>
          <a:prstGeom prst="rect">
            <a:avLst/>
          </a:prstGeom>
        </p:spPr>
        <p:txBody>
          <a:bodyPr>
            <a:normAutofit/>
          </a:bodyPr>
          <a:lstStyle>
            <a:lvl1pPr marL="0" indent="0">
              <a:buNone/>
              <a:defRPr sz="1800">
                <a:solidFill>
                  <a:srgbClr val="2D87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Caption text</a:t>
            </a:r>
          </a:p>
        </p:txBody>
      </p:sp>
      <p:sp>
        <p:nvSpPr>
          <p:cNvPr id="3" name="Picture Placeholder 2">
            <a:extLst>
              <a:ext uri="{FF2B5EF4-FFF2-40B4-BE49-F238E27FC236}">
                <a16:creationId xmlns:a16="http://schemas.microsoft.com/office/drawing/2014/main" id="{2779BEC0-E3C9-428E-A09E-7E38D7E17B37}"/>
              </a:ext>
            </a:extLst>
          </p:cNvPr>
          <p:cNvSpPr>
            <a:spLocks noGrp="1"/>
          </p:cNvSpPr>
          <p:nvPr>
            <p:ph type="pic" idx="1"/>
          </p:nvPr>
        </p:nvSpPr>
        <p:spPr bwMode="gray">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81796548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SEP End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bwMode="gray">
          <a:xfrm>
            <a:off x="580767"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2" name="TextBox 1">
            <a:extLst>
              <a:ext uri="{FF2B5EF4-FFF2-40B4-BE49-F238E27FC236}">
                <a16:creationId xmlns:a16="http://schemas.microsoft.com/office/drawing/2014/main" id="{6652472D-2C37-4839-80EA-30713C149CA2}"/>
              </a:ext>
            </a:extLst>
          </p:cNvPr>
          <p:cNvSpPr txBox="1"/>
          <p:nvPr userDrawn="1"/>
        </p:nvSpPr>
        <p:spPr bwMode="gray">
          <a:xfrm>
            <a:off x="580767"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127594576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SEP End Slide, Link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3" name="TextBox 2">
            <a:extLst>
              <a:ext uri="{FF2B5EF4-FFF2-40B4-BE49-F238E27FC236}">
                <a16:creationId xmlns:a16="http://schemas.microsoft.com/office/drawing/2014/main" id="{EF6E18A5-FF83-466F-AAEB-502A8675691F}"/>
              </a:ext>
            </a:extLst>
          </p:cNvPr>
          <p:cNvSpPr txBox="1"/>
          <p:nvPr userDrawn="1"/>
        </p:nvSpPr>
        <p:spPr bwMode="gray">
          <a:xfrm>
            <a:off x="595183" y="2286000"/>
            <a:ext cx="10972800" cy="1107996"/>
          </a:xfrm>
          <a:prstGeom prst="rect">
            <a:avLst/>
          </a:prstGeom>
          <a:noFill/>
        </p:spPr>
        <p:txBody>
          <a:bodyPr wrap="square" rtlCol="0" anchor="b">
            <a:spAutoFit/>
          </a:bodyPr>
          <a:lstStyle/>
          <a:p>
            <a:pPr algn="ctr"/>
            <a:r>
              <a:rPr lang="en-US" sz="6600">
                <a:solidFill>
                  <a:srgbClr val="2D8700"/>
                </a:solidFill>
                <a:latin typeface="Century Gothic" panose="020B0502020202020204" pitchFamily="34" charset="0"/>
              </a:rPr>
              <a:t>OSEP</a:t>
            </a:r>
          </a:p>
        </p:txBody>
      </p:sp>
      <p:sp>
        <p:nvSpPr>
          <p:cNvPr id="9" name="TextBox 8">
            <a:extLst>
              <a:ext uri="{FF2B5EF4-FFF2-40B4-BE49-F238E27FC236}">
                <a16:creationId xmlns:a16="http://schemas.microsoft.com/office/drawing/2014/main" id="{534AA617-C9A8-41E8-8354-6B52BEE9BBD7}"/>
              </a:ext>
            </a:extLst>
          </p:cNvPr>
          <p:cNvSpPr txBox="1"/>
          <p:nvPr userDrawn="1"/>
        </p:nvSpPr>
        <p:spPr bwMode="gray">
          <a:xfrm>
            <a:off x="595183"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
        <p:nvSpPr>
          <p:cNvPr id="4" name="TextBox 3">
            <a:extLst>
              <a:ext uri="{FF2B5EF4-FFF2-40B4-BE49-F238E27FC236}">
                <a16:creationId xmlns:a16="http://schemas.microsoft.com/office/drawing/2014/main" id="{5DAE739A-8E85-4E4A-9F6B-6E1070A2EFA6}"/>
              </a:ext>
            </a:extLst>
          </p:cNvPr>
          <p:cNvSpPr txBox="1"/>
          <p:nvPr userDrawn="1"/>
        </p:nvSpPr>
        <p:spPr bwMode="gray">
          <a:xfrm>
            <a:off x="615778" y="4838708"/>
            <a:ext cx="10931610" cy="1184940"/>
          </a:xfrm>
          <a:prstGeom prst="rect">
            <a:avLst/>
          </a:prstGeom>
          <a:noFill/>
        </p:spPr>
        <p:txBody>
          <a:bodyPr wrap="square" rtlCol="0" anchor="ctr" anchorCtr="0">
            <a:spAutoFit/>
          </a:bodyPr>
          <a:lstStyle/>
          <a:p>
            <a:pPr marL="0" indent="0" algn="l">
              <a:lnSpc>
                <a:spcPct val="100000"/>
              </a:lnSpc>
              <a:spcBef>
                <a:spcPts val="1200"/>
              </a:spcBef>
              <a:buNone/>
              <a:tabLst>
                <a:tab pos="4799013" algn="r"/>
                <a:tab pos="5033963" algn="l"/>
              </a:tabLst>
            </a:pPr>
            <a:r>
              <a:rPr lang="en-US" sz="1400" b="1">
                <a:solidFill>
                  <a:srgbClr val="345065"/>
                </a:solidFill>
                <a:latin typeface="Century Gothic" panose="020B0502020202020204" pitchFamily="34" charset="0"/>
              </a:rPr>
              <a:t>	</a:t>
            </a:r>
            <a:r>
              <a:rPr lang="en-US" sz="1400" b="1">
                <a:solidFill>
                  <a:srgbClr val="215070"/>
                </a:solidFill>
                <a:latin typeface="Century Gothic" panose="020B0502020202020204" pitchFamily="34" charset="0"/>
              </a:rPr>
              <a:t>Home:</a:t>
            </a:r>
            <a:r>
              <a:rPr lang="en-US" sz="1400">
                <a:solidFill>
                  <a:srgbClr val="215070"/>
                </a:solidFill>
                <a:latin typeface="Century Gothic" panose="020B0502020202020204" pitchFamily="34" charset="0"/>
              </a:rPr>
              <a:t>	www.ed.gov/osers/osep</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Blog:</a:t>
            </a:r>
            <a:r>
              <a:rPr lang="en-US" sz="1400">
                <a:solidFill>
                  <a:srgbClr val="215070"/>
                </a:solidFill>
                <a:latin typeface="Century Gothic" panose="020B0502020202020204" pitchFamily="34" charset="0"/>
              </a:rPr>
              <a:t>	https://sites.ed.gov/osers</a:t>
            </a:r>
          </a:p>
          <a:p>
            <a:pPr marL="0" indent="0" algn="l">
              <a:lnSpc>
                <a:spcPct val="100000"/>
              </a:lnSpc>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Twitter:</a:t>
            </a:r>
            <a:r>
              <a:rPr lang="en-US" sz="1400">
                <a:solidFill>
                  <a:srgbClr val="215070"/>
                </a:solidFill>
                <a:latin typeface="Century Gothic" panose="020B0502020202020204" pitchFamily="34" charset="0"/>
              </a:rPr>
              <a:t>	https://twitter.com/ED_Sped_Rehab</a:t>
            </a:r>
          </a:p>
          <a:p>
            <a:pPr marL="0" indent="0">
              <a:spcBef>
                <a:spcPts val="600"/>
              </a:spcBef>
              <a:buNone/>
              <a:tabLst>
                <a:tab pos="4799013" algn="r"/>
                <a:tab pos="5033963" algn="l"/>
              </a:tabLst>
            </a:pPr>
            <a:r>
              <a:rPr lang="en-US" sz="1400">
                <a:solidFill>
                  <a:srgbClr val="215070"/>
                </a:solidFill>
                <a:latin typeface="Century Gothic" panose="020B0502020202020204" pitchFamily="34" charset="0"/>
              </a:rPr>
              <a:t>	</a:t>
            </a:r>
            <a:r>
              <a:rPr lang="en-US" sz="1400" b="1">
                <a:solidFill>
                  <a:srgbClr val="215070"/>
                </a:solidFill>
                <a:latin typeface="Century Gothic" panose="020B0502020202020204" pitchFamily="34" charset="0"/>
              </a:rPr>
              <a:t>YouTube</a:t>
            </a:r>
            <a:r>
              <a:rPr lang="en-US" sz="1400">
                <a:solidFill>
                  <a:srgbClr val="215070"/>
                </a:solidFill>
                <a:latin typeface="Century Gothic" panose="020B0502020202020204" pitchFamily="34" charset="0"/>
              </a:rPr>
              <a:t>:	www.youtube.com/c/OSERS</a:t>
            </a:r>
            <a:endParaRPr lang="en-US" sz="1400">
              <a:latin typeface="Century Gothic" panose="020B0502020202020204" pitchFamily="34" charset="0"/>
            </a:endParaRPr>
          </a:p>
        </p:txBody>
      </p:sp>
    </p:spTree>
    <p:extLst>
      <p:ext uri="{BB962C8B-B14F-4D97-AF65-F5344CB8AC3E}">
        <p14:creationId xmlns:p14="http://schemas.microsoft.com/office/powerpoint/2010/main" val="21520903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SEP End Slide, Editab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FE7388-91A7-4A33-96B0-6E59040A5A50}"/>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3806621" y="1143000"/>
            <a:ext cx="4578759" cy="4572000"/>
          </a:xfrm>
          <a:prstGeom prst="rect">
            <a:avLst/>
          </a:prstGeom>
        </p:spPr>
      </p:pic>
      <p:sp>
        <p:nvSpPr>
          <p:cNvPr id="11" name="Slide Number Placeholder 5" descr="Slide number">
            <a:extLst>
              <a:ext uri="{FF2B5EF4-FFF2-40B4-BE49-F238E27FC236}">
                <a16:creationId xmlns:a16="http://schemas.microsoft.com/office/drawing/2014/main" id="{387F6CA9-995E-481A-8042-32332D351367}"/>
              </a:ext>
            </a:extLst>
          </p:cNvPr>
          <p:cNvSpPr>
            <a:spLocks noGrp="1"/>
          </p:cNvSpPr>
          <p:nvPr>
            <p:ph type="sldNum" sz="quarter" idx="4"/>
          </p:nvPr>
        </p:nvSpPr>
        <p:spPr>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5" name="Text Placeholder 4">
            <a:extLst>
              <a:ext uri="{FF2B5EF4-FFF2-40B4-BE49-F238E27FC236}">
                <a16:creationId xmlns:a16="http://schemas.microsoft.com/office/drawing/2014/main" id="{D1B7D111-6E89-43EC-BF9F-638E13098704}"/>
              </a:ext>
            </a:extLst>
          </p:cNvPr>
          <p:cNvSpPr>
            <a:spLocks noGrp="1"/>
          </p:cNvSpPr>
          <p:nvPr>
            <p:ph type="body" sz="quarter" idx="10"/>
          </p:nvPr>
        </p:nvSpPr>
        <p:spPr>
          <a:xfrm>
            <a:off x="1371599" y="2514600"/>
            <a:ext cx="9448800" cy="914400"/>
          </a:xfrm>
        </p:spPr>
        <p:txBody>
          <a:bodyPr anchor="b">
            <a:normAutofit/>
          </a:bodyPr>
          <a:lstStyle>
            <a:lvl1pPr marL="0" indent="0" algn="ctr">
              <a:buNone/>
              <a:defRPr sz="4800">
                <a:solidFill>
                  <a:srgbClr val="008710"/>
                </a:solidFill>
              </a:defRPr>
            </a:lvl1pPr>
          </a:lstStyle>
          <a:p>
            <a:pPr lvl="0"/>
            <a:r>
              <a:rPr lang="en-US"/>
              <a:t>Click to edit Master text styles</a:t>
            </a:r>
          </a:p>
        </p:txBody>
      </p:sp>
      <p:sp>
        <p:nvSpPr>
          <p:cNvPr id="7" name="TextBox 6">
            <a:extLst>
              <a:ext uri="{FF2B5EF4-FFF2-40B4-BE49-F238E27FC236}">
                <a16:creationId xmlns:a16="http://schemas.microsoft.com/office/drawing/2014/main" id="{5060B812-163D-48D4-ADD4-2BE579EA1AE0}"/>
              </a:ext>
            </a:extLst>
          </p:cNvPr>
          <p:cNvSpPr txBox="1"/>
          <p:nvPr userDrawn="1"/>
        </p:nvSpPr>
        <p:spPr bwMode="gray">
          <a:xfrm>
            <a:off x="609599" y="3429000"/>
            <a:ext cx="10972800"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lang="en-US" sz="2400" cap="small" baseline="0">
                <a:solidFill>
                  <a:srgbClr val="2C506A"/>
                </a:solidFill>
                <a:latin typeface="Century Gothic" panose="020B0502020202020204" pitchFamily="34" charset="0"/>
              </a:rPr>
              <a:t>Office of Special Education Programs</a:t>
            </a:r>
          </a:p>
          <a:p>
            <a:pPr algn="ctr">
              <a:spcBef>
                <a:spcPts val="600"/>
              </a:spcBef>
            </a:pPr>
            <a:r>
              <a:rPr lang="en-US" sz="1800" cap="small" baseline="0">
                <a:solidFill>
                  <a:srgbClr val="2C506A"/>
                </a:solidFill>
                <a:latin typeface="Century Gothic" panose="020B0502020202020204" pitchFamily="34" charset="0"/>
              </a:rPr>
              <a:t>Office of Special Education and Rehabilitative Services</a:t>
            </a:r>
          </a:p>
          <a:p>
            <a:pPr algn="ctr">
              <a:spcBef>
                <a:spcPts val="600"/>
              </a:spcBef>
            </a:pPr>
            <a:r>
              <a:rPr lang="en-US" sz="1800" cap="small" baseline="0">
                <a:solidFill>
                  <a:srgbClr val="2C506A"/>
                </a:solidFill>
                <a:latin typeface="Century Gothic" panose="020B0502020202020204" pitchFamily="34" charset="0"/>
              </a:rPr>
              <a:t>U.S. Department of Education</a:t>
            </a:r>
          </a:p>
        </p:txBody>
      </p:sp>
    </p:spTree>
    <p:extLst>
      <p:ext uri="{BB962C8B-B14F-4D97-AF65-F5344CB8AC3E}">
        <p14:creationId xmlns:p14="http://schemas.microsoft.com/office/powerpoint/2010/main" val="351933330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SERS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4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121929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774A-E652-4079-09E7-9BAF199EE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EE8BD-80FD-0E57-BE6D-92EC35D2BA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6FE69-4F7E-EC4B-6C07-2E0E14DE22E5}"/>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41A3666-B438-47FE-8D62-1AF34FAD5DD2}"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025BB3-6026-3936-93EB-80FA3CF6969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D11DB7-C0AC-8BE0-FCEF-E5C997F35E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8A448F7-4836-4E8B-A053-8D754AD29974}" type="slidenum">
              <a:rPr kumimoji="0" lang="en-US" sz="14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5017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OSEP-IDEA Title and Content">
    <p:spTree>
      <p:nvGrpSpPr>
        <p:cNvPr id="1" name=""/>
        <p:cNvGrpSpPr/>
        <p:nvPr/>
      </p:nvGrpSpPr>
      <p:grpSpPr>
        <a:xfrm>
          <a:off x="0" y="0"/>
          <a:ext cx="0" cy="0"/>
          <a:chOff x="0" y="0"/>
          <a:chExt cx="0" cy="0"/>
        </a:xfrm>
      </p:grpSpPr>
      <p:sp>
        <p:nvSpPr>
          <p:cNvPr id="8" name="Slide Number Placeholder 5" descr="Slide number">
            <a:extLst>
              <a:ext uri="{FF2B5EF4-FFF2-40B4-BE49-F238E27FC236}">
                <a16:creationId xmlns:a16="http://schemas.microsoft.com/office/drawing/2014/main" id="{F428696E-6B16-4B0F-A35F-0B1BA82091AF}"/>
              </a:ext>
            </a:extLst>
          </p:cNvPr>
          <p:cNvSpPr txBox="1">
            <a:spLocks/>
          </p:cNvSpPr>
          <p:nvPr userDrawn="1"/>
        </p:nvSpPr>
        <p:spPr>
          <a:xfrm>
            <a:off x="-3359" y="6172200"/>
            <a:ext cx="654148" cy="685800"/>
          </a:xfrm>
          <a:prstGeom prst="rect">
            <a:avLst/>
          </a:prstGeom>
        </p:spPr>
        <p:txBody>
          <a:bodyPr vert="horz" lIns="91440" tIns="45720" rIns="91440" bIns="45720" rtlCol="0"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4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itle Placeholder 1">
            <a:extLst>
              <a:ext uri="{FF2B5EF4-FFF2-40B4-BE49-F238E27FC236}">
                <a16:creationId xmlns:a16="http://schemas.microsoft.com/office/drawing/2014/main" id="{B9C2A3DB-D378-42A9-BD1C-EC5DF4AA4517}"/>
              </a:ext>
            </a:extLst>
          </p:cNvPr>
          <p:cNvSpPr>
            <a:spLocks noGrp="1"/>
          </p:cNvSpPr>
          <p:nvPr>
            <p:ph type="title" hasCustomPrompt="1"/>
          </p:nvPr>
        </p:nvSpPr>
        <p:spPr>
          <a:xfrm>
            <a:off x="638175" y="0"/>
            <a:ext cx="10944225" cy="672111"/>
          </a:xfrm>
          <a:prstGeom prst="rect">
            <a:avLst/>
          </a:prstGeom>
          <a:effectLst/>
        </p:spPr>
        <p:txBody>
          <a:bodyPr vert="horz" lIns="0" tIns="0" rIns="0" bIns="0" rtlCol="0" anchor="b">
            <a:noAutofit/>
          </a:bodyPr>
          <a:lstStyle>
            <a:lvl1pPr>
              <a:defRPr/>
            </a:lvl1pPr>
          </a:lstStyle>
          <a:p>
            <a:r>
              <a:rPr lang="en-US"/>
              <a:t>Click to edit title: OSERS Title and Content</a:t>
            </a:r>
          </a:p>
        </p:txBody>
      </p:sp>
      <p:sp>
        <p:nvSpPr>
          <p:cNvPr id="3" name="Content Placeholder 2">
            <a:extLst>
              <a:ext uri="{FF2B5EF4-FFF2-40B4-BE49-F238E27FC236}">
                <a16:creationId xmlns:a16="http://schemas.microsoft.com/office/drawing/2014/main" id="{0E13F86F-197B-46F2-B71E-6E5A8451397F}"/>
              </a:ext>
            </a:extLst>
          </p:cNvPr>
          <p:cNvSpPr>
            <a:spLocks noGrp="1"/>
          </p:cNvSpPr>
          <p:nvPr>
            <p:ph idx="1" hasCustomPrompt="1"/>
          </p:nvPr>
        </p:nvSpPr>
        <p:spPr>
          <a:xfrm>
            <a:off x="609600" y="1143001"/>
            <a:ext cx="10972800" cy="4648200"/>
          </a:xfrm>
          <a:prstGeom prst="rect">
            <a:avLst/>
          </a:prstGeom>
        </p:spPr>
        <p:txBody>
          <a:bodyPr/>
          <a:lstStyle>
            <a:lvl1pPr>
              <a:defRPr/>
            </a:lvl1pPr>
          </a:lstStyle>
          <a:p>
            <a:pPr lvl="0"/>
            <a:r>
              <a:rPr lang="en-US"/>
              <a:t>Click to edit First Level</a:t>
            </a:r>
          </a:p>
          <a:p>
            <a:pPr lvl="1"/>
            <a:r>
              <a:rPr lang="en-US"/>
              <a:t>Click to edit Second level</a:t>
            </a:r>
          </a:p>
          <a:p>
            <a:pPr lvl="2"/>
            <a:r>
              <a:rPr lang="en-US"/>
              <a:t>Click to edit Third level</a:t>
            </a:r>
          </a:p>
          <a:p>
            <a:pPr lvl="3"/>
            <a:r>
              <a:rPr lang="en-US"/>
              <a:t>Click to edit Fourth level</a:t>
            </a:r>
          </a:p>
          <a:p>
            <a:pPr lvl="4"/>
            <a:r>
              <a:rPr lang="en-US"/>
              <a:t>Click to edit Fifth level</a:t>
            </a:r>
          </a:p>
        </p:txBody>
      </p:sp>
      <p:sp>
        <p:nvSpPr>
          <p:cNvPr id="7" name="Date Placeholder 3">
            <a:extLst>
              <a:ext uri="{FF2B5EF4-FFF2-40B4-BE49-F238E27FC236}">
                <a16:creationId xmlns:a16="http://schemas.microsoft.com/office/drawing/2014/main" id="{CCFD5C6B-7889-4339-8F75-3B4A510288F0}"/>
              </a:ext>
            </a:extLst>
          </p:cNvPr>
          <p:cNvSpPr>
            <a:spLocks noGrp="1"/>
          </p:cNvSpPr>
          <p:nvPr>
            <p:ph type="dt" sz="half" idx="2"/>
          </p:nvPr>
        </p:nvSpPr>
        <p:spPr>
          <a:xfrm>
            <a:off x="1066800" y="6172199"/>
            <a:ext cx="914400" cy="685800"/>
          </a:xfrm>
          <a:prstGeom prst="rect">
            <a:avLst/>
          </a:prstGeom>
          <a:effectLst>
            <a:outerShdw blurRad="76200" dist="38100" dir="2700000" algn="tl" rotWithShape="0">
              <a:prstClr val="black">
                <a:alpha val="20000"/>
              </a:prstClr>
            </a:outerShdw>
          </a:effectLst>
        </p:spPr>
        <p:txBody>
          <a:bodyPr vert="horz" lIns="91440" tIns="0" rIns="91440" bIns="0" rtlCol="0" anchor="ctr" anchorCtr="0"/>
          <a:lstStyle>
            <a:lvl1pPr algn="ctr">
              <a:defRPr sz="1100" b="0" i="0">
                <a:solidFill>
                  <a:schemeClr val="bg1"/>
                </a:solidFill>
                <a:latin typeface="Century Gothic" panose="020B0502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391086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548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3822821"/>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8" name="Straight Connector 7">
            <a:extLst>
              <a:ext uri="{FF2B5EF4-FFF2-40B4-BE49-F238E27FC236}">
                <a16:creationId xmlns:a16="http://schemas.microsoft.com/office/drawing/2014/main" id="{6C4E6479-DBC6-D340-9083-F99AA10359EE}"/>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68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068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4699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708660" y="2689860"/>
            <a:ext cx="4465319" cy="1828800"/>
          </a:xfrm>
        </p:spPr>
        <p:txBody>
          <a:bodyPr>
            <a:noAutofit/>
          </a:bodyPr>
          <a:lstStyle>
            <a:lvl1pPr marL="0" indent="0">
              <a:buNone/>
              <a:defRPr sz="5400" b="1">
                <a:solidFill>
                  <a:srgbClr val="800000"/>
                </a:solidFill>
                <a:latin typeface="Arial" panose="020B0604020202020204" pitchFamily="34" charset="0"/>
                <a:cs typeface="Arial" panose="020B0604020202020204" pitchFamily="34" charset="0"/>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7"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lvl1pPr>
              <a:defRPr>
                <a:latin typeface="Arial" panose="020B0604020202020204" pitchFamily="34" charset="0"/>
                <a:cs typeface="Arial" panose="020B0604020202020204" pitchFamily="34" charset="0"/>
              </a:defRPr>
            </a:lvl1pPr>
          </a:lstStyle>
          <a:p>
            <a:fld id="{F9ECA865-404D-4A57-9AC1-FD3038CC100D}" type="slidenum">
              <a:rPr lang="en-US" smtClean="0"/>
              <a:pPr/>
              <a:t>‹#›</a:t>
            </a:fld>
            <a:endParaRPr lang="en-US"/>
          </a:p>
        </p:txBody>
      </p:sp>
    </p:spTree>
    <p:extLst>
      <p:ext uri="{BB962C8B-B14F-4D97-AF65-F5344CB8AC3E}">
        <p14:creationId xmlns:p14="http://schemas.microsoft.com/office/powerpoint/2010/main" val="1683211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722265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644297"/>
            <a:ext cx="9454896" cy="33855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8" y="1535600"/>
            <a:ext cx="665743" cy="598621"/>
          </a:xfrm>
          <a:prstGeom prst="rect">
            <a:avLst/>
          </a:prstGeom>
        </p:spPr>
      </p:pic>
      <p:sp>
        <p:nvSpPr>
          <p:cNvPr id="10" name="Content Placeholder 1"/>
          <p:cNvSpPr>
            <a:spLocks noGrp="1"/>
          </p:cNvSpPr>
          <p:nvPr>
            <p:ph sz="quarter" idx="13"/>
          </p:nvPr>
        </p:nvSpPr>
        <p:spPr>
          <a:xfrm>
            <a:off x="2281220" y="1600200"/>
            <a:ext cx="1292225" cy="685800"/>
          </a:xfrm>
        </p:spPr>
        <p:txBody>
          <a:bodyPr>
            <a:noAutofit/>
          </a:bodyPr>
          <a:lstStyle>
            <a:lvl1pPr marL="0" indent="0">
              <a:buNone/>
              <a:defRPr sz="2400" b="1">
                <a:latin typeface="Arial" panose="020B0604020202020204" pitchFamily="34" charset="0"/>
                <a:cs typeface="Arial" panose="020B0604020202020204" pitchFamily="34" charset="0"/>
              </a:defRPr>
            </a:lvl1pPr>
          </a:lstStyle>
          <a:p>
            <a:pPr lvl="0"/>
            <a:r>
              <a:rPr lang="en-US"/>
              <a:t>Edit Master</a:t>
            </a:r>
          </a:p>
        </p:txBody>
      </p:sp>
      <p:grpSp>
        <p:nvGrpSpPr>
          <p:cNvPr id="4" name="Group 1" descr="&quot; &quot;"/>
          <p:cNvGrpSpPr/>
          <p:nvPr userDrawn="1"/>
        </p:nvGrpSpPr>
        <p:grpSpPr>
          <a:xfrm>
            <a:off x="3782989" y="1672426"/>
            <a:ext cx="672207"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latin typeface="Arial" panose="020B0604020202020204" pitchFamily="34" charset="0"/>
                <a:cs typeface="Arial" panose="020B0604020202020204" pitchFamily="34" charset="0"/>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5448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3" y="2421393"/>
            <a:ext cx="848701" cy="668420"/>
          </a:xfrm>
          <a:prstGeom prst="rect">
            <a:avLst/>
          </a:prstGeom>
        </p:spPr>
      </p:pic>
      <p:sp>
        <p:nvSpPr>
          <p:cNvPr id="16" name="Content Placeholder 2"/>
          <p:cNvSpPr>
            <a:spLocks noGrp="1"/>
          </p:cNvSpPr>
          <p:nvPr>
            <p:ph sz="quarter" idx="14"/>
          </p:nvPr>
        </p:nvSpPr>
        <p:spPr>
          <a:xfrm>
            <a:off x="2286001" y="2514600"/>
            <a:ext cx="1292225" cy="685800"/>
          </a:xfrm>
        </p:spPr>
        <p:txBody>
          <a:bodyPr>
            <a:noAutofit/>
          </a:bodyPr>
          <a:lstStyle>
            <a:lvl1pPr marL="0" indent="0">
              <a:buNone/>
              <a:defRPr sz="2400" b="1">
                <a:latin typeface="Arial" panose="020B0604020202020204" pitchFamily="34" charset="0"/>
                <a:cs typeface="Arial" panose="020B0604020202020204" pitchFamily="34" charset="0"/>
              </a:defRPr>
            </a:lvl1pPr>
          </a:lstStyle>
          <a:p>
            <a:pPr lvl="0"/>
            <a:r>
              <a:rPr lang="en-US"/>
              <a:t>Edit Master</a:t>
            </a:r>
          </a:p>
        </p:txBody>
      </p:sp>
      <p:grpSp>
        <p:nvGrpSpPr>
          <p:cNvPr id="5" name="Group 2" descr="&quot; &quot;"/>
          <p:cNvGrpSpPr/>
          <p:nvPr userDrawn="1"/>
        </p:nvGrpSpPr>
        <p:grpSpPr>
          <a:xfrm>
            <a:off x="3781817" y="2580900"/>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459218"/>
            <a:ext cx="9451427"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4" y="3224268"/>
            <a:ext cx="948727" cy="717739"/>
          </a:xfrm>
          <a:prstGeom prst="rect">
            <a:avLst/>
          </a:prstGeom>
        </p:spPr>
      </p:pic>
      <p:sp>
        <p:nvSpPr>
          <p:cNvPr id="22" name="Content Placeholder 3"/>
          <p:cNvSpPr>
            <a:spLocks noGrp="1"/>
          </p:cNvSpPr>
          <p:nvPr>
            <p:ph sz="quarter" idx="15"/>
          </p:nvPr>
        </p:nvSpPr>
        <p:spPr>
          <a:xfrm>
            <a:off x="2286001" y="3429000"/>
            <a:ext cx="1292225" cy="685800"/>
          </a:xfrm>
        </p:spPr>
        <p:txBody>
          <a:bodyPr>
            <a:noAutofit/>
          </a:bodyPr>
          <a:lstStyle>
            <a:lvl1pPr marL="0" indent="0">
              <a:buNone/>
              <a:defRPr sz="2400" b="1">
                <a:latin typeface="Arial" panose="020B0604020202020204" pitchFamily="34" charset="0"/>
                <a:cs typeface="Arial" panose="020B0604020202020204" pitchFamily="34" charset="0"/>
              </a:defRPr>
            </a:lvl1pPr>
          </a:lstStyle>
          <a:p>
            <a:pPr lvl="0"/>
            <a:r>
              <a:rPr lang="en-US"/>
              <a:t>Edit Master</a:t>
            </a:r>
          </a:p>
        </p:txBody>
      </p:sp>
      <p:grpSp>
        <p:nvGrpSpPr>
          <p:cNvPr id="40" name="Group 3" descr="&quot; &quot;"/>
          <p:cNvGrpSpPr/>
          <p:nvPr userDrawn="1"/>
        </p:nvGrpSpPr>
        <p:grpSpPr>
          <a:xfrm>
            <a:off x="3782989" y="3481002"/>
            <a:ext cx="672207"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latin typeface="Arial" panose="020B0604020202020204" pitchFamily="34" charset="0"/>
                <a:cs typeface="Arial" panose="020B0604020202020204" pitchFamily="34" charset="0"/>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3736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2" y="4218554"/>
            <a:ext cx="779503" cy="658246"/>
          </a:xfrm>
          <a:prstGeom prst="rect">
            <a:avLst/>
          </a:prstGeom>
        </p:spPr>
      </p:pic>
      <p:sp>
        <p:nvSpPr>
          <p:cNvPr id="28" name="Content Placeholder 4"/>
          <p:cNvSpPr>
            <a:spLocks noGrp="1"/>
          </p:cNvSpPr>
          <p:nvPr>
            <p:ph sz="quarter" idx="16"/>
          </p:nvPr>
        </p:nvSpPr>
        <p:spPr>
          <a:xfrm>
            <a:off x="2286001" y="4343400"/>
            <a:ext cx="1292225" cy="685800"/>
          </a:xfrm>
        </p:spPr>
        <p:txBody>
          <a:bodyPr>
            <a:noAutofit/>
          </a:bodyPr>
          <a:lstStyle>
            <a:lvl1pPr marL="0" indent="0">
              <a:buNone/>
              <a:defRPr sz="2400" b="1">
                <a:latin typeface="Arial" panose="020B0604020202020204" pitchFamily="34" charset="0"/>
                <a:cs typeface="Arial" panose="020B0604020202020204" pitchFamily="34" charset="0"/>
              </a:defRPr>
            </a:lvl1pPr>
          </a:lstStyle>
          <a:p>
            <a:pPr lvl="0"/>
            <a:r>
              <a:rPr lang="en-US"/>
              <a:t>Edit Master</a:t>
            </a:r>
          </a:p>
        </p:txBody>
      </p:sp>
      <p:grpSp>
        <p:nvGrpSpPr>
          <p:cNvPr id="41" name="Group 4" descr="&quot; &quot;"/>
          <p:cNvGrpSpPr/>
          <p:nvPr userDrawn="1"/>
        </p:nvGrpSpPr>
        <p:grpSpPr>
          <a:xfrm>
            <a:off x="3780693" y="4398462"/>
            <a:ext cx="674503"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latin typeface="Arial" panose="020B0604020202020204" pitchFamily="34" charset="0"/>
                <a:cs typeface="Arial" panose="020B0604020202020204" pitchFamily="34" charset="0"/>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2" y="5288673"/>
            <a:ext cx="9451425"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1" y="5257800"/>
            <a:ext cx="1292225" cy="685800"/>
          </a:xfrm>
        </p:spPr>
        <p:txBody>
          <a:bodyPr>
            <a:noAutofit/>
          </a:bodyPr>
          <a:lstStyle>
            <a:lvl1pPr marL="0" indent="0">
              <a:buNone/>
              <a:defRPr sz="2400" b="1">
                <a:latin typeface="Arial" panose="020B0604020202020204" pitchFamily="34" charset="0"/>
                <a:cs typeface="Arial" panose="020B0604020202020204" pitchFamily="34" charset="0"/>
              </a:defRPr>
            </a:lvl1pPr>
          </a:lstStyle>
          <a:p>
            <a:pPr lvl="0"/>
            <a:r>
              <a:rPr lang="en-US"/>
              <a:t>Edit Master</a:t>
            </a:r>
          </a:p>
        </p:txBody>
      </p:sp>
      <p:grpSp>
        <p:nvGrpSpPr>
          <p:cNvPr id="42" name="Group 5"/>
          <p:cNvGrpSpPr/>
          <p:nvPr userDrawn="1"/>
        </p:nvGrpSpPr>
        <p:grpSpPr>
          <a:xfrm>
            <a:off x="3781861" y="5329485"/>
            <a:ext cx="674503"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latin typeface="Arial" panose="020B0604020202020204" pitchFamily="34" charset="0"/>
                <a:cs typeface="Arial" panose="020B0604020202020204" pitchFamily="34" charset="0"/>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748481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lvl1pPr>
              <a:defRPr>
                <a:latin typeface="Arial" panose="020B0604020202020204" pitchFamily="34" charset="0"/>
                <a:cs typeface="Arial" panose="020B0604020202020204" pitchFamily="34" charset="0"/>
              </a:defRPr>
            </a:lvl1pPr>
          </a:lstStyle>
          <a:p>
            <a:fld id="{F9ECA865-404D-4A57-9AC1-FD3038CC100D}" type="slidenum">
              <a:rPr lang="en-US" smtClean="0"/>
              <a:pPr/>
              <a:t>‹#›</a:t>
            </a:fld>
            <a:endParaRPr lang="en-US"/>
          </a:p>
        </p:txBody>
      </p:sp>
    </p:spTree>
    <p:extLst>
      <p:ext uri="{BB962C8B-B14F-4D97-AF65-F5344CB8AC3E}">
        <p14:creationId xmlns:p14="http://schemas.microsoft.com/office/powerpoint/2010/main" val="168635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lvl1pPr>
              <a:defRPr>
                <a:latin typeface="Arial" panose="020B0604020202020204" pitchFamily="34" charset="0"/>
                <a:cs typeface="Arial" panose="020B0604020202020204" pitchFamily="34" charset="0"/>
              </a:defRPr>
            </a:lvl1pPr>
          </a:lstStyle>
          <a:p>
            <a:fld id="{F9ECA865-404D-4A57-9AC1-FD3038CC100D}" type="slidenum">
              <a:rPr lang="en-US" smtClean="0"/>
              <a:pPr/>
              <a:t>‹#›</a:t>
            </a:fld>
            <a:endParaRPr lang="en-US"/>
          </a:p>
        </p:txBody>
      </p:sp>
    </p:spTree>
    <p:extLst>
      <p:ext uri="{BB962C8B-B14F-4D97-AF65-F5344CB8AC3E}">
        <p14:creationId xmlns:p14="http://schemas.microsoft.com/office/powerpoint/2010/main" val="3677306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9ECA865-404D-4A57-9AC1-FD3038CC100D}" type="slidenum">
              <a:rPr lang="en-US" smtClean="0"/>
              <a:pPr/>
              <a:t>‹#›</a:t>
            </a:fld>
            <a:endParaRPr lang="en-US"/>
          </a:p>
        </p:txBody>
      </p:sp>
    </p:spTree>
    <p:extLst>
      <p:ext uri="{BB962C8B-B14F-4D97-AF65-F5344CB8AC3E}">
        <p14:creationId xmlns:p14="http://schemas.microsoft.com/office/powerpoint/2010/main" val="311336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9ECA865-404D-4A57-9AC1-FD3038CC100D}" type="slidenum">
              <a:rPr lang="en-US" smtClean="0"/>
              <a:pPr/>
              <a:t>‹#›</a:t>
            </a:fld>
            <a:endParaRPr lang="en-US"/>
          </a:p>
        </p:txBody>
      </p:sp>
    </p:spTree>
    <p:extLst>
      <p:ext uri="{BB962C8B-B14F-4D97-AF65-F5344CB8AC3E}">
        <p14:creationId xmlns:p14="http://schemas.microsoft.com/office/powerpoint/2010/main" val="1406001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9ECA865-404D-4A57-9AC1-FD3038CC100D}" type="slidenum">
              <a:rPr lang="en-US" smtClean="0"/>
              <a:pPr/>
              <a:t>‹#›</a:t>
            </a:fld>
            <a:endParaRPr lang="en-US"/>
          </a:p>
        </p:txBody>
      </p:sp>
    </p:spTree>
    <p:extLst>
      <p:ext uri="{BB962C8B-B14F-4D97-AF65-F5344CB8AC3E}">
        <p14:creationId xmlns:p14="http://schemas.microsoft.com/office/powerpoint/2010/main" val="35373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12192000" cy="5635487"/>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4" y="0"/>
            <a:ext cx="7803983" cy="3255962"/>
          </a:xfrm>
        </p:spPr>
        <p:txBody>
          <a:bodyPr anchor="b">
            <a:normAutofit/>
          </a:bodyPr>
          <a:lstStyle>
            <a:lvl1pPr algn="l">
              <a:lnSpc>
                <a:spcPct val="100000"/>
              </a:lnSpc>
              <a:defRPr sz="4800">
                <a:solidFill>
                  <a:schemeClr val="bg1"/>
                </a:solidFill>
              </a:defRPr>
            </a:lvl1pPr>
          </a:lstStyle>
          <a:p>
            <a:r>
              <a:rPr lang="en-US"/>
              <a:t>Section Divider</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7803982"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pic>
        <p:nvPicPr>
          <p:cNvPr id="4" name="Picture 3">
            <a:extLst>
              <a:ext uri="{FF2B5EF4-FFF2-40B4-BE49-F238E27FC236}">
                <a16:creationId xmlns:a16="http://schemas.microsoft.com/office/drawing/2014/main" id="{B8F2FC0E-43D4-BC45-9E8D-6C0087A3E05E}"/>
              </a:ext>
            </a:extLst>
          </p:cNvPr>
          <p:cNvPicPr>
            <a:picLocks noChangeAspect="1"/>
          </p:cNvPicPr>
          <p:nvPr userDrawn="1"/>
        </p:nvPicPr>
        <p:blipFill>
          <a:blip r:embed="rId3">
            <a:alphaModFix amt="50000"/>
          </a:blip>
          <a:stretch>
            <a:fillRect/>
          </a:stretch>
        </p:blipFill>
        <p:spPr>
          <a:xfrm>
            <a:off x="7986532" y="-529048"/>
            <a:ext cx="5044585" cy="5044585"/>
          </a:xfrm>
          <a:prstGeom prst="rect">
            <a:avLst/>
          </a:prstGeom>
        </p:spPr>
      </p:pic>
    </p:spTree>
    <p:extLst>
      <p:ext uri="{BB962C8B-B14F-4D97-AF65-F5344CB8AC3E}">
        <p14:creationId xmlns:p14="http://schemas.microsoft.com/office/powerpoint/2010/main" val="316420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lvl1pPr>
              <a:defRPr u="none">
                <a:latin typeface="Arial" panose="020B0604020202020204" pitchFamily="34" charset="0"/>
                <a:cs typeface="Arial" panose="020B0604020202020204" pitchFamily="34" charset="0"/>
              </a:defRPr>
            </a:lvl1pPr>
            <a:lvl2pPr>
              <a:defRPr u="none">
                <a:latin typeface="Arial" panose="020B0604020202020204" pitchFamily="34" charset="0"/>
                <a:cs typeface="Arial" panose="020B0604020202020204" pitchFamily="34" charset="0"/>
              </a:defRPr>
            </a:lvl2pPr>
            <a:lvl3pPr>
              <a:defRPr u="none">
                <a:latin typeface="Arial" panose="020B0604020202020204" pitchFamily="34" charset="0"/>
                <a:cs typeface="Arial" panose="020B0604020202020204" pitchFamily="34" charset="0"/>
              </a:defRPr>
            </a:lvl3pPr>
            <a:lvl4pPr>
              <a:defRPr u="none">
                <a:latin typeface="Arial" panose="020B0604020202020204" pitchFamily="34" charset="0"/>
                <a:cs typeface="Arial" panose="020B0604020202020204" pitchFamily="34" charset="0"/>
              </a:defRPr>
            </a:lvl4pPr>
            <a:lvl5pPr>
              <a:defRPr u="none">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683531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35258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6"/>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6"/>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5"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555128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521823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5"/>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89651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60586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858020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81489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273081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5"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73317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3" name="Straight Connector 12">
            <a:extLst>
              <a:ext uri="{FF2B5EF4-FFF2-40B4-BE49-F238E27FC236}">
                <a16:creationId xmlns:a16="http://schemas.microsoft.com/office/drawing/2014/main" id="{78047698-6C71-504E-B128-C955D3CD0548}"/>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285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11736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2"/>
            <a:ext cx="5708651"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06470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7"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1" y="1133856"/>
            <a:ext cx="849967"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656142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4"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7"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27341633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1" y="1133856"/>
            <a:ext cx="849967"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755080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2" y="1133856"/>
            <a:ext cx="849967"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227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709335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400901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7487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9"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1"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219355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5" name="Straight Connector 14">
            <a:extLst>
              <a:ext uri="{FF2B5EF4-FFF2-40B4-BE49-F238E27FC236}">
                <a16:creationId xmlns:a16="http://schemas.microsoft.com/office/drawing/2014/main" id="{8C152C72-737B-9845-A90F-33403C1189C1}"/>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977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60791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08273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7"/>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209330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518791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882169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95196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a:t>Click to edit Master text styles</a:t>
            </a:r>
          </a:p>
        </p:txBody>
      </p:sp>
    </p:spTree>
    <p:extLst>
      <p:ext uri="{BB962C8B-B14F-4D97-AF65-F5344CB8AC3E}">
        <p14:creationId xmlns:p14="http://schemas.microsoft.com/office/powerpoint/2010/main" val="2976347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2" name="Group 1" descr="&quot; &quot;">
            <a:extLst>
              <a:ext uri="{FF2B5EF4-FFF2-40B4-BE49-F238E27FC236}">
                <a16:creationId xmlns:a16="http://schemas.microsoft.com/office/drawing/2014/main" id="{2C960D17-959D-4832-B7DA-9C0FB85CD4DE}"/>
              </a:ext>
            </a:extLst>
          </p:cNvPr>
          <p:cNvGrpSpPr/>
          <p:nvPr userDrawn="1"/>
        </p:nvGrpSpPr>
        <p:grpSpPr>
          <a:xfrm>
            <a:off x="0" y="0"/>
            <a:ext cx="12192000" cy="1463832"/>
            <a:chOff x="-6349" y="0"/>
            <a:chExt cx="12192000" cy="1463832"/>
          </a:xfrm>
        </p:grpSpPr>
        <p:pic>
          <p:nvPicPr>
            <p:cNvPr id="13" name="Picture 1" descr="&quot; &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 cy="1371600"/>
            </a:xfrm>
            <a:prstGeom prst="rect">
              <a:avLst/>
            </a:prstGeom>
          </p:spPr>
        </p:pic>
        <p:pic>
          <p:nvPicPr>
            <p:cNvPr id="14" name="Picture 2" descr="&quot; &quot;"/>
            <p:cNvPicPr>
              <a:picLocks noChangeAspect="1"/>
            </p:cNvPicPr>
            <p:nvPr/>
          </p:nvPicPr>
          <p:blipFill>
            <a:blip r:embed="rId3"/>
            <a:stretch>
              <a:fillRect/>
            </a:stretch>
          </p:blipFill>
          <p:spPr>
            <a:xfrm>
              <a:off x="2438400" y="0"/>
              <a:ext cx="2043187" cy="1371600"/>
            </a:xfrm>
            <a:prstGeom prst="rect">
              <a:avLst/>
            </a:prstGeom>
          </p:spPr>
        </p:pic>
        <p:pic>
          <p:nvPicPr>
            <p:cNvPr id="15" name="Picture 3" descr="&quot; &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0"/>
              <a:ext cx="2362200" cy="1371600"/>
            </a:xfrm>
            <a:prstGeom prst="rect">
              <a:avLst/>
            </a:prstGeom>
          </p:spPr>
        </p:pic>
        <p:pic>
          <p:nvPicPr>
            <p:cNvPr id="16" name="Picture 4" descr="&quot; &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0"/>
              <a:ext cx="2226633" cy="1371600"/>
            </a:xfrm>
            <a:prstGeom prst="rect">
              <a:avLst/>
            </a:prstGeom>
          </p:spPr>
        </p:pic>
        <p:pic>
          <p:nvPicPr>
            <p:cNvPr id="17" name="Picture 5" descr="&quot; &quot;"/>
            <p:cNvPicPr>
              <a:picLocks noChangeAspect="1"/>
            </p:cNvPicPr>
            <p:nvPr/>
          </p:nvPicPr>
          <p:blipFill>
            <a:blip r:embed="rId6"/>
            <a:stretch>
              <a:fillRect/>
            </a:stretch>
          </p:blipFill>
          <p:spPr>
            <a:xfrm>
              <a:off x="8951768" y="0"/>
              <a:ext cx="1944832" cy="1371600"/>
            </a:xfrm>
            <a:prstGeom prst="rect">
              <a:avLst/>
            </a:prstGeom>
          </p:spPr>
        </p:pic>
        <p:pic>
          <p:nvPicPr>
            <p:cNvPr id="18" name="Picture 6" descr="&quot; &quot;"/>
            <p:cNvPicPr>
              <a:picLocks noChangeAspect="1"/>
            </p:cNvPicPr>
            <p:nvPr/>
          </p:nvPicPr>
          <p:blipFill>
            <a:blip r:embed="rId7"/>
            <a:stretch>
              <a:fillRect/>
            </a:stretch>
          </p:blipFill>
          <p:spPr>
            <a:xfrm>
              <a:off x="10896600" y="0"/>
              <a:ext cx="1289051" cy="1371600"/>
            </a:xfrm>
            <a:prstGeom prst="rect">
              <a:avLst/>
            </a:prstGeom>
          </p:spPr>
        </p:pic>
        <p:sp>
          <p:nvSpPr>
            <p:cNvPr id="19" name="Rectangle 1" descr="&quot; &quot;"/>
            <p:cNvSpPr/>
            <p:nvPr/>
          </p:nvSpPr>
          <p:spPr>
            <a:xfrm>
              <a:off x="-6349" y="1341911"/>
              <a:ext cx="12192000" cy="121921"/>
            </a:xfrm>
            <a:prstGeom prst="rect">
              <a:avLst/>
            </a:prstGeom>
            <a:solidFill>
              <a:srgbClr val="8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712279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10190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3634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6EFA2D-6585-5C4B-9B23-AA6C8E7ADD0F}"/>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4" name="Straight Connector 13">
            <a:extLst>
              <a:ext uri="{FF2B5EF4-FFF2-40B4-BE49-F238E27FC236}">
                <a16:creationId xmlns:a16="http://schemas.microsoft.com/office/drawing/2014/main" id="{E93AB349-A208-D84C-977E-4450BB3210E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5076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6"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25442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lvl1pPr>
              <a:defRPr>
                <a:latin typeface="Arial" panose="020B0604020202020204" pitchFamily="34" charset="0"/>
                <a:cs typeface="Arial" panose="020B0604020202020204" pitchFamily="34" charset="0"/>
              </a:defRPr>
            </a:lvl1pPr>
          </a:lstStyle>
          <a:p>
            <a:fld id="{F9ECA865-404D-4A57-9AC1-FD3038CC100D}" type="slidenum">
              <a:rPr lang="en-US" smtClean="0"/>
              <a:pPr/>
              <a:t>‹#›</a:t>
            </a:fld>
            <a:endParaRPr lang="en-US"/>
          </a:p>
        </p:txBody>
      </p:sp>
    </p:spTree>
    <p:extLst>
      <p:ext uri="{BB962C8B-B14F-4D97-AF65-F5344CB8AC3E}">
        <p14:creationId xmlns:p14="http://schemas.microsoft.com/office/powerpoint/2010/main" val="2151868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47067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7" y="1535598"/>
            <a:ext cx="665743" cy="598621"/>
          </a:xfrm>
          <a:prstGeom prst="rect">
            <a:avLst/>
          </a:prstGeom>
        </p:spPr>
      </p:pic>
      <p:sp>
        <p:nvSpPr>
          <p:cNvPr id="10" name="Content Placeholder 1"/>
          <p:cNvSpPr>
            <a:spLocks noGrp="1"/>
          </p:cNvSpPr>
          <p:nvPr>
            <p:ph sz="quarter" idx="13"/>
          </p:nvPr>
        </p:nvSpPr>
        <p:spPr>
          <a:xfrm>
            <a:off x="2281218"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8" y="1672425"/>
            <a:ext cx="672206"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3865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2" y="2421393"/>
            <a:ext cx="848701" cy="668420"/>
          </a:xfrm>
          <a:prstGeom prst="rect">
            <a:avLst/>
          </a:prstGeom>
        </p:spPr>
      </p:pic>
      <p:sp>
        <p:nvSpPr>
          <p:cNvPr id="16" name="Content Placeholder 2"/>
          <p:cNvSpPr>
            <a:spLocks noGrp="1"/>
          </p:cNvSpPr>
          <p:nvPr>
            <p:ph sz="quarter" idx="14"/>
          </p:nvPr>
        </p:nvSpPr>
        <p:spPr>
          <a:xfrm>
            <a:off x="2286000"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6" y="2580898"/>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300984"/>
            <a:ext cx="945142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2" y="3224268"/>
            <a:ext cx="948727" cy="717739"/>
          </a:xfrm>
          <a:prstGeom prst="rect">
            <a:avLst/>
          </a:prstGeom>
        </p:spPr>
      </p:pic>
      <p:sp>
        <p:nvSpPr>
          <p:cNvPr id="22" name="Content Placeholder 3"/>
          <p:cNvSpPr>
            <a:spLocks noGrp="1"/>
          </p:cNvSpPr>
          <p:nvPr>
            <p:ph sz="quarter" idx="15"/>
          </p:nvPr>
        </p:nvSpPr>
        <p:spPr>
          <a:xfrm>
            <a:off x="2286000"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8" y="3481001"/>
            <a:ext cx="672206"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215384"/>
            <a:ext cx="9454896" cy="685800"/>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1" y="4218554"/>
            <a:ext cx="779503" cy="658246"/>
          </a:xfrm>
          <a:prstGeom prst="rect">
            <a:avLst/>
          </a:prstGeom>
        </p:spPr>
      </p:pic>
      <p:sp>
        <p:nvSpPr>
          <p:cNvPr id="28" name="Content Placeholder 4"/>
          <p:cNvSpPr>
            <a:spLocks noGrp="1"/>
          </p:cNvSpPr>
          <p:nvPr>
            <p:ph sz="quarter" idx="16"/>
          </p:nvPr>
        </p:nvSpPr>
        <p:spPr>
          <a:xfrm>
            <a:off x="2286000"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2" y="4398460"/>
            <a:ext cx="674502"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0" y="5129784"/>
            <a:ext cx="9451425" cy="687111"/>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0"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0" y="5329483"/>
            <a:ext cx="674502"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11540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1123886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8805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336951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5943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919977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230831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43582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5DF860-CCE8-DA46-997B-8843C2EC8120}"/>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6" name="Straight Connector 15">
            <a:extLst>
              <a:ext uri="{FF2B5EF4-FFF2-40B4-BE49-F238E27FC236}">
                <a16:creationId xmlns:a16="http://schemas.microsoft.com/office/drawing/2014/main" id="{F9CCE5B2-370E-2E40-A8BF-CC7EE8904C9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8233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4"/>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4"/>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4"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4932303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3170513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3"/>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25891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66194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504962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6943383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401039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3"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402382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876353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0"/>
            <a:ext cx="5708650"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35043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3662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0" y="1133856"/>
            <a:ext cx="849966"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729991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3"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6"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838947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599"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0"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2105398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1" y="1133856"/>
            <a:ext cx="849966"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757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0873409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5930218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2"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4"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5"/>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473080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8"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0"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151976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212476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43808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5.wmf"/><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theme" Target="../theme/theme3.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image" Target="../media/image7.tiff"/><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theme" Target="../theme/theme4.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image" Target="../media/image8.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image" Target="../media/image7.tiff"/><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5.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10" Type="http://schemas.openxmlformats.org/officeDocument/2006/relationships/image" Target="../media/image21.emf"/><Relationship Id="rId4" Type="http://schemas.openxmlformats.org/officeDocument/2006/relationships/slideLayout" Target="../slideLayouts/slideLayout119.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defRPr>
            </a:lvl1pPr>
          </a:lstStyle>
          <a:p>
            <a:fld id="{B9F76742-9B88-9646-A1C9-33F60B794E5F}" type="datetimeFigureOut">
              <a:rPr lang="en-US" smtClean="0"/>
              <a:pPr/>
              <a:t>9/22/2023</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defRPr>
            </a:lvl1pPr>
          </a:lstStyle>
          <a:p>
            <a:fld id="{C8F726C4-0B4F-C543-B26D-F6E5E2F5EDCC}" type="slidenum">
              <a:rPr lang="en-US" smtClean="0"/>
              <a:pPr/>
              <a:t>‹#›</a:t>
            </a:fld>
            <a:endParaRPr lang="en-US"/>
          </a:p>
        </p:txBody>
      </p:sp>
    </p:spTree>
    <p:extLst>
      <p:ext uri="{BB962C8B-B14F-4D97-AF65-F5344CB8AC3E}">
        <p14:creationId xmlns:p14="http://schemas.microsoft.com/office/powerpoint/2010/main" val="950663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2" r:id="rId5"/>
    <p:sldLayoutId id="2147483653" r:id="rId6"/>
    <p:sldLayoutId id="2147483665" r:id="rId7"/>
    <p:sldLayoutId id="2147483666" r:id="rId8"/>
    <p:sldLayoutId id="2147483655" r:id="rId9"/>
    <p:sldLayoutId id="2147483664" r:id="rId10"/>
    <p:sldLayoutId id="2147483656" r:id="rId11"/>
    <p:sldLayoutId id="2147483657" r:id="rId12"/>
    <p:sldLayoutId id="2147483663" r:id="rId13"/>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Header Box">
            <a:extLst>
              <a:ext uri="{FF2B5EF4-FFF2-40B4-BE49-F238E27FC236}">
                <a16:creationId xmlns:a16="http://schemas.microsoft.com/office/drawing/2014/main" id="{E7907DA4-0FAD-434F-8C7E-2AE42D528672}"/>
              </a:ext>
              <a:ext uri="{C183D7F6-B498-43B3-948B-1728B52AA6E4}">
                <adec:decorative xmlns:adec="http://schemas.microsoft.com/office/drawing/2017/decorative" val="1"/>
              </a:ext>
            </a:extLst>
          </p:cNvPr>
          <p:cNvSpPr/>
          <p:nvPr userDrawn="1"/>
        </p:nvSpPr>
        <p:spPr bwMode="gray">
          <a:xfrm>
            <a:off x="-3360" y="1"/>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sp>
      <p:sp>
        <p:nvSpPr>
          <p:cNvPr id="7" name="Footer Box">
            <a:extLst>
              <a:ext uri="{FF2B5EF4-FFF2-40B4-BE49-F238E27FC236}">
                <a16:creationId xmlns:a16="http://schemas.microsoft.com/office/drawing/2014/main" id="{568199A8-B750-45E3-AB01-9FE9206C0C6D}"/>
              </a:ext>
              <a:ext uri="{C183D7F6-B498-43B3-948B-1728B52AA6E4}">
                <adec:decorative xmlns:adec="http://schemas.microsoft.com/office/drawing/2017/decorative" val="1"/>
              </a:ext>
            </a:extLst>
          </p:cNvPr>
          <p:cNvSpPr/>
          <p:nvPr userDrawn="1"/>
        </p:nvSpPr>
        <p:spPr bwMode="gray">
          <a:xfrm>
            <a:off x="-3361" y="6172200"/>
            <a:ext cx="12195359" cy="685800"/>
          </a:xfrm>
          <a:prstGeom prst="rect">
            <a:avLst/>
          </a:prstGeom>
          <a:solidFill>
            <a:srgbClr val="34506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latin typeface="Century Gothic" panose="020B0502020202020204" pitchFamily="34" charset="0"/>
            </a:endParaRPr>
          </a:p>
        </p:txBody>
      </p:sp>
      <p:sp>
        <p:nvSpPr>
          <p:cNvPr id="16" name="Slide Number Placeholder 5" descr="Slide number">
            <a:extLst>
              <a:ext uri="{FF2B5EF4-FFF2-40B4-BE49-F238E27FC236}">
                <a16:creationId xmlns:a16="http://schemas.microsoft.com/office/drawing/2014/main" id="{6671BBBF-DB32-41B6-98AC-B5A2F6925702}"/>
              </a:ext>
            </a:extLst>
          </p:cNvPr>
          <p:cNvSpPr>
            <a:spLocks noGrp="1"/>
          </p:cNvSpPr>
          <p:nvPr>
            <p:ph type="sldNum" sz="quarter" idx="4"/>
          </p:nvPr>
        </p:nvSpPr>
        <p:spPr bwMode="white">
          <a:xfrm>
            <a:off x="-3359" y="6172200"/>
            <a:ext cx="654148" cy="685800"/>
          </a:xfrm>
          <a:prstGeom prst="rect">
            <a:avLst/>
          </a:prstGeom>
        </p:spPr>
        <p:txBody>
          <a:bodyPr vert="horz" lIns="91440" tIns="45720" rIns="91440" bIns="45720" rtlCol="0" anchor="ctr"/>
          <a:lstStyle>
            <a:lvl1pPr algn="ctr">
              <a:defRPr sz="1400" b="1" i="0">
                <a:solidFill>
                  <a:schemeClr val="bg1"/>
                </a:solidFill>
                <a:latin typeface="Century Gothic" panose="020B0502020202020204" pitchFamily="34" charset="0"/>
              </a:defRPr>
            </a:lvl1pPr>
          </a:lstStyle>
          <a:p>
            <a:fld id="{D57F1E4F-1CFF-5643-939E-02111984F565}" type="slidenum">
              <a:rPr lang="en-US" smtClean="0"/>
              <a:pPr/>
              <a:t>‹#›</a:t>
            </a:fld>
            <a:endParaRPr lang="en-US"/>
          </a:p>
        </p:txBody>
      </p:sp>
      <p:sp>
        <p:nvSpPr>
          <p:cNvPr id="15" name="Title Placeholder 1">
            <a:extLst>
              <a:ext uri="{FF2B5EF4-FFF2-40B4-BE49-F238E27FC236}">
                <a16:creationId xmlns:a16="http://schemas.microsoft.com/office/drawing/2014/main" id="{FB0DF862-988D-47B3-98A2-64A6895CEDF7}"/>
              </a:ext>
            </a:extLst>
          </p:cNvPr>
          <p:cNvSpPr>
            <a:spLocks noGrp="1"/>
          </p:cNvSpPr>
          <p:nvPr>
            <p:ph type="title"/>
          </p:nvPr>
        </p:nvSpPr>
        <p:spPr bwMode="white">
          <a:xfrm>
            <a:off x="638175" y="0"/>
            <a:ext cx="10944225" cy="672111"/>
          </a:xfrm>
          <a:prstGeom prst="rect">
            <a:avLst/>
          </a:prstGeom>
          <a:effectLst/>
        </p:spPr>
        <p:txBody>
          <a:bodyPr vert="horz" lIns="0" tIns="0" rIns="0" bIns="0" rtlCol="0" anchor="b">
            <a:noAutofit/>
          </a:bodyPr>
          <a:lstStyle/>
          <a:p>
            <a:r>
              <a:rPr lang="en-US"/>
              <a:t>Click to edit Master title style</a:t>
            </a:r>
          </a:p>
        </p:txBody>
      </p:sp>
      <p:sp>
        <p:nvSpPr>
          <p:cNvPr id="18" name="Text Placeholder 2">
            <a:extLst>
              <a:ext uri="{FF2B5EF4-FFF2-40B4-BE49-F238E27FC236}">
                <a16:creationId xmlns:a16="http://schemas.microsoft.com/office/drawing/2014/main" id="{3FA57E29-B688-45F6-91D1-FCD6B0D66B6C}"/>
              </a:ext>
            </a:extLst>
          </p:cNvPr>
          <p:cNvSpPr>
            <a:spLocks noGrp="1"/>
          </p:cNvSpPr>
          <p:nvPr>
            <p:ph type="body" idx="1"/>
          </p:nvPr>
        </p:nvSpPr>
        <p:spPr bwMode="gray">
          <a:xfrm>
            <a:off x="650789" y="1143000"/>
            <a:ext cx="10931611" cy="4572000"/>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ED Seal">
            <a:extLst>
              <a:ext uri="{FF2B5EF4-FFF2-40B4-BE49-F238E27FC236}">
                <a16:creationId xmlns:a16="http://schemas.microsoft.com/office/drawing/2014/main" id="{A01ACA3F-BD12-49B8-8EFD-BDBCDC75C774}"/>
              </a:ext>
              <a:ext uri="{C183D7F6-B498-43B3-948B-1728B52AA6E4}">
                <adec:decorative xmlns:adec="http://schemas.microsoft.com/office/drawing/2017/decorative" val="1"/>
              </a:ext>
            </a:extLst>
          </p:cNvPr>
          <p:cNvPicPr>
            <a:picLocks noChangeAspect="1"/>
          </p:cNvPicPr>
          <p:nvPr userDrawn="1"/>
        </p:nvPicPr>
        <p:blipFill>
          <a:blip r:embed="rId17" cstate="print">
            <a:alphaModFix/>
            <a:extLst>
              <a:ext uri="{28A0092B-C50C-407E-A947-70E740481C1C}">
                <a14:useLocalDpi xmlns:a14="http://schemas.microsoft.com/office/drawing/2010/main"/>
              </a:ext>
            </a:extLst>
          </a:blip>
          <a:stretch>
            <a:fillRect/>
          </a:stretch>
        </p:blipFill>
        <p:spPr>
          <a:xfrm>
            <a:off x="11557998" y="6241185"/>
            <a:ext cx="548637" cy="547827"/>
          </a:xfrm>
          <a:prstGeom prst="rect">
            <a:avLst/>
          </a:prstGeom>
          <a:ln>
            <a:noFill/>
          </a:ln>
          <a:effectLst/>
        </p:spPr>
      </p:pic>
      <p:grpSp>
        <p:nvGrpSpPr>
          <p:cNvPr id="17" name="Group 16">
            <a:extLst>
              <a:ext uri="{FF2B5EF4-FFF2-40B4-BE49-F238E27FC236}">
                <a16:creationId xmlns:a16="http://schemas.microsoft.com/office/drawing/2014/main" id="{447B1D10-21B6-459B-9814-AEA24F4FC435}"/>
              </a:ext>
              <a:ext uri="{C183D7F6-B498-43B3-948B-1728B52AA6E4}">
                <adec:decorative xmlns:adec="http://schemas.microsoft.com/office/drawing/2017/decorative" val="1"/>
              </a:ext>
            </a:extLst>
          </p:cNvPr>
          <p:cNvGrpSpPr/>
          <p:nvPr userDrawn="1"/>
        </p:nvGrpSpPr>
        <p:grpSpPr bwMode="white">
          <a:xfrm>
            <a:off x="6596448" y="6321441"/>
            <a:ext cx="4757352" cy="457200"/>
            <a:chOff x="6596448" y="6321441"/>
            <a:chExt cx="4757352" cy="457200"/>
          </a:xfrm>
        </p:grpSpPr>
        <p:sp>
          <p:nvSpPr>
            <p:cNvPr id="22" name="Footer Placeholder 4">
              <a:extLst>
                <a:ext uri="{FF2B5EF4-FFF2-40B4-BE49-F238E27FC236}">
                  <a16:creationId xmlns:a16="http://schemas.microsoft.com/office/drawing/2014/main" id="{D90578AF-1139-44ED-94B3-BFDFF2DB673F}"/>
                </a:ext>
                <a:ext uri="{C183D7F6-B498-43B3-948B-1728B52AA6E4}">
                  <adec:decorative xmlns:adec="http://schemas.microsoft.com/office/drawing/2017/decorative" val="1"/>
                </a:ext>
              </a:extLst>
            </p:cNvPr>
            <p:cNvSpPr txBox="1">
              <a:spLocks/>
            </p:cNvSpPr>
            <p:nvPr userDrawn="1"/>
          </p:nvSpPr>
          <p:spPr bwMode="white">
            <a:xfrm>
              <a:off x="7975326" y="6348113"/>
              <a:ext cx="3378474" cy="365760"/>
            </a:xfrm>
            <a:prstGeom prst="rect">
              <a:avLst/>
            </a:prstGeom>
            <a:noFill/>
            <a:ln>
              <a:noFill/>
            </a:ln>
            <a:effectLst/>
          </p:spPr>
          <p:txBody>
            <a:bodyPr vert="horz" lIns="45720" tIns="0" rIns="45720" bIns="0" rtlCol="0" anchor="ctr" anchorCtr="0"/>
            <a:lstStyle>
              <a:defPPr>
                <a:defRPr lang="en-US"/>
              </a:defPPr>
              <a:lvl1pPr marL="0" algn="l" defTabSz="457200" rtl="0" eaLnBrk="1" latinLnBrk="0" hangingPunct="1">
                <a:lnSpc>
                  <a:spcPct val="100000"/>
                </a:lnSpc>
                <a:defRPr sz="1000" b="1" i="0" kern="0" cap="small" spc="20" baseline="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t>Office of Special Education Programs</a:t>
              </a:r>
            </a:p>
            <a:p>
              <a:r>
                <a:rPr lang="en-US" b="0"/>
                <a:t>Office of Special Education and Rehabilitative Services</a:t>
              </a:r>
            </a:p>
          </p:txBody>
        </p:sp>
        <p:cxnSp>
          <p:nvCxnSpPr>
            <p:cNvPr id="23" name="Straight Connector 22">
              <a:extLst>
                <a:ext uri="{FF2B5EF4-FFF2-40B4-BE49-F238E27FC236}">
                  <a16:creationId xmlns:a16="http://schemas.microsoft.com/office/drawing/2014/main" id="{AF83FEFF-3E03-48BE-869D-D2056DC9AEFB}"/>
                </a:ext>
                <a:ext uri="{C183D7F6-B498-43B3-948B-1728B52AA6E4}">
                  <adec:decorative xmlns:adec="http://schemas.microsoft.com/office/drawing/2017/decorative" val="1"/>
                </a:ext>
              </a:extLst>
            </p:cNvPr>
            <p:cNvCxnSpPr>
              <a:cxnSpLocks/>
            </p:cNvCxnSpPr>
            <p:nvPr userDrawn="1"/>
          </p:nvCxnSpPr>
          <p:spPr bwMode="white">
            <a:xfrm>
              <a:off x="7926859" y="6341282"/>
              <a:ext cx="0" cy="36576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descr="OSERS">
              <a:extLst>
                <a:ext uri="{FF2B5EF4-FFF2-40B4-BE49-F238E27FC236}">
                  <a16:creationId xmlns:a16="http://schemas.microsoft.com/office/drawing/2014/main" id="{2357A4C5-C69C-469F-85DC-5A702CFE13CC}"/>
                </a:ext>
              </a:extLst>
            </p:cNvPr>
            <p:cNvSpPr txBox="1"/>
            <p:nvPr userDrawn="1"/>
          </p:nvSpPr>
          <p:spPr bwMode="white">
            <a:xfrm>
              <a:off x="6596448" y="6321441"/>
              <a:ext cx="1245048" cy="457200"/>
            </a:xfrm>
            <a:prstGeom prst="rect">
              <a:avLst/>
            </a:prstGeom>
            <a:noFill/>
          </p:spPr>
          <p:txBody>
            <a:bodyPr wrap="square" lIns="0" tIns="0" rIns="0" bIns="0" rtlCol="0" anchor="ctr">
              <a:noAutofit/>
            </a:bodyPr>
            <a:lstStyle/>
            <a:p>
              <a:pPr algn="r">
                <a:lnSpc>
                  <a:spcPct val="85000"/>
                </a:lnSpc>
              </a:pPr>
              <a:r>
                <a:rPr lang="en-US" sz="3600" b="0" spc="0" baseline="0">
                  <a:solidFill>
                    <a:schemeClr val="bg1"/>
                  </a:solidFill>
                  <a:latin typeface="Century Gothic" panose="020B0502020202020204" pitchFamily="34" charset="0"/>
                </a:rPr>
                <a:t>OSEP</a:t>
              </a:r>
              <a:endParaRPr lang="en-US" sz="3200" b="0" spc="0" baseline="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8022840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761" r:id="rId13"/>
    <p:sldLayoutId id="2147483762" r:id="rId14"/>
    <p:sldLayoutId id="2147483763" r:id="rId15"/>
  </p:sldLayoutIdLst>
  <p:transition>
    <p:fade/>
  </p:transition>
  <p:hf hdr="0" ftr="0" dt="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lnSpc>
          <a:spcPct val="100000"/>
        </a:lnSpc>
        <a:spcBef>
          <a:spcPts val="2400"/>
        </a:spcBef>
        <a:buClr>
          <a:srgbClr val="6EC940"/>
        </a:buClr>
        <a:buFont typeface="Wingdings 3" panose="05040102010807070707" pitchFamily="18" charset="2"/>
        <a:buChar char=""/>
        <a:defRPr sz="2800" kern="1200">
          <a:solidFill>
            <a:srgbClr val="345065"/>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1200"/>
        </a:spcBef>
        <a:buClr>
          <a:srgbClr val="6EC940"/>
        </a:buClr>
        <a:buFont typeface="Arial" panose="020B0604020202020204" pitchFamily="34" charset="0"/>
        <a:buChar char="•"/>
        <a:defRPr sz="2400" kern="1200">
          <a:solidFill>
            <a:srgbClr val="345065"/>
          </a:solidFill>
          <a:latin typeface="Century Gothic" panose="020B0502020202020204" pitchFamily="34" charset="0"/>
          <a:ea typeface="+mn-ea"/>
          <a:cs typeface="+mn-cs"/>
        </a:defRPr>
      </a:lvl2pPr>
      <a:lvl3pPr marL="1085850" indent="-171450" algn="l" defTabSz="914400" rtl="0" eaLnBrk="1" latinLnBrk="0" hangingPunct="1">
        <a:lnSpc>
          <a:spcPct val="100000"/>
        </a:lnSpc>
        <a:spcBef>
          <a:spcPts val="600"/>
        </a:spcBef>
        <a:buClr>
          <a:srgbClr val="6EC940"/>
        </a:buClr>
        <a:buFont typeface="Arial" panose="020B0604020202020204" pitchFamily="34" charset="0"/>
        <a:buChar char="•"/>
        <a:defRPr sz="2000" kern="1200">
          <a:solidFill>
            <a:srgbClr val="345065"/>
          </a:solidFill>
          <a:latin typeface="Century Gothic" panose="020B0502020202020204" pitchFamily="34" charset="0"/>
          <a:ea typeface="+mn-ea"/>
          <a:cs typeface="+mn-cs"/>
        </a:defRPr>
      </a:lvl3pPr>
      <a:lvl4pPr marL="148590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4pPr>
      <a:lvl5pPr marL="1771650" indent="-171450" algn="l" defTabSz="914400" rtl="0" eaLnBrk="1" latinLnBrk="0" hangingPunct="1">
        <a:lnSpc>
          <a:spcPct val="100000"/>
        </a:lnSpc>
        <a:spcBef>
          <a:spcPts val="600"/>
        </a:spcBef>
        <a:buClr>
          <a:srgbClr val="6EC940"/>
        </a:buClr>
        <a:buFont typeface="Arial" panose="020B0604020202020204" pitchFamily="34" charset="0"/>
        <a:buChar char="•"/>
        <a:defRPr sz="1800" kern="1200">
          <a:solidFill>
            <a:srgbClr val="34506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7"/>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title="Maternal and Child Health Logo"/>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439401" y="5982608"/>
            <a:ext cx="1463111" cy="412059"/>
          </a:xfrm>
          <a:prstGeom prst="rect">
            <a:avLst/>
          </a:prstGeom>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spTree>
    <p:extLst>
      <p:ext uri="{BB962C8B-B14F-4D97-AF65-F5344CB8AC3E}">
        <p14:creationId xmlns:p14="http://schemas.microsoft.com/office/powerpoint/2010/main" val="369519439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title="Maternal and Child Health Logo"/>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439400" y="5982606"/>
            <a:ext cx="1463111" cy="412059"/>
          </a:xfrm>
          <a:prstGeom prst="rect">
            <a:avLst/>
          </a:prstGeom>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spTree>
    <p:extLst>
      <p:ext uri="{BB962C8B-B14F-4D97-AF65-F5344CB8AC3E}">
        <p14:creationId xmlns:p14="http://schemas.microsoft.com/office/powerpoint/2010/main" val="329286267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52E2E-246D-43EA-90CA-22547B1A8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1ABB1E-5FB2-4EAC-A75C-F2A52C4FA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0EF38-11ED-46E0-99CE-1DE499D772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C0A7-880B-42AD-8B52-CF1D37429040}" type="datetimeFigureOut">
              <a:rPr lang="en-US" smtClean="0"/>
              <a:t>9/22/2023</a:t>
            </a:fld>
            <a:endParaRPr lang="en-US"/>
          </a:p>
        </p:txBody>
      </p:sp>
      <p:sp>
        <p:nvSpPr>
          <p:cNvPr id="5" name="Footer Placeholder 4">
            <a:extLst>
              <a:ext uri="{FF2B5EF4-FFF2-40B4-BE49-F238E27FC236}">
                <a16:creationId xmlns:a16="http://schemas.microsoft.com/office/drawing/2014/main" id="{7F327D90-1C7C-448C-B4BF-C123DA546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403C00-4EAE-40A7-B9DD-5396EE6A0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6FB38-FAF7-4014-AD7D-32BE8B57F613}" type="slidenum">
              <a:rPr lang="en-US" smtClean="0"/>
              <a:t>‹#›</a:t>
            </a:fld>
            <a:endParaRPr lang="en-US"/>
          </a:p>
        </p:txBody>
      </p:sp>
    </p:spTree>
    <p:extLst>
      <p:ext uri="{BB962C8B-B14F-4D97-AF65-F5344CB8AC3E}">
        <p14:creationId xmlns:p14="http://schemas.microsoft.com/office/powerpoint/2010/main" val="322348840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332442"/>
            <a:ext cx="12192001" cy="52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265958"/>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98601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79" y="1444239"/>
            <a:ext cx="10058401" cy="4589093"/>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1193532" y="1272623"/>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899978" y="6384965"/>
            <a:ext cx="2453001" cy="407635"/>
          </a:xfrm>
          <a:prstGeom prst="rect">
            <a:avLst/>
          </a:prstGeom>
        </p:spPr>
      </p:pic>
    </p:spTree>
    <p:extLst>
      <p:ext uri="{BB962C8B-B14F-4D97-AF65-F5344CB8AC3E}">
        <p14:creationId xmlns:p14="http://schemas.microsoft.com/office/powerpoint/2010/main" val="713359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Lst>
  <p:txStyles>
    <p:titleStyle>
      <a:lvl1pPr algn="l" defTabSz="914400" rtl="0" eaLnBrk="1" latinLnBrk="0" hangingPunct="1">
        <a:lnSpc>
          <a:spcPct val="85000"/>
        </a:lnSpc>
        <a:spcBef>
          <a:spcPct val="0"/>
        </a:spcBef>
        <a:buNone/>
        <a:defRPr lang="en-US" sz="4000" kern="1200" spc="-50" baseline="0" dirty="0">
          <a:solidFill>
            <a:schemeClr val="accent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6.xml"/><Relationship Id="rId6" Type="http://schemas.openxmlformats.org/officeDocument/2006/relationships/diagramColors" Target="../diagrams/colors1.xml"/><Relationship Id="rId11" Type="http://schemas.openxmlformats.org/officeDocument/2006/relationships/image" Target="../media/image33.svg"/><Relationship Id="rId5" Type="http://schemas.openxmlformats.org/officeDocument/2006/relationships/diagramQuickStyle" Target="../diagrams/quickStyle1.xml"/><Relationship Id="rId10" Type="http://schemas.openxmlformats.org/officeDocument/2006/relationships/image" Target="../media/image32.png"/><Relationship Id="rId4" Type="http://schemas.openxmlformats.org/officeDocument/2006/relationships/diagramLayout" Target="../diagrams/layout1.xml"/><Relationship Id="rId9"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0.xml"/><Relationship Id="rId1" Type="http://schemas.openxmlformats.org/officeDocument/2006/relationships/slideLayout" Target="../slideLayouts/slideLayout11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1.xml"/><Relationship Id="rId1" Type="http://schemas.openxmlformats.org/officeDocument/2006/relationships/slideLayout" Target="../slideLayouts/slideLayout11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hyperlink" Target="mailto:mwarren@hrsa.gov" TargetMode="External"/><Relationship Id="rId2" Type="http://schemas.openxmlformats.org/officeDocument/2006/relationships/notesSlide" Target="../notesSlides/notesSlide30.xml"/><Relationship Id="rId1" Type="http://schemas.openxmlformats.org/officeDocument/2006/relationships/slideLayout" Target="../slideLayouts/slideLayout71.xml"/><Relationship Id="rId4" Type="http://schemas.openxmlformats.org/officeDocument/2006/relationships/hyperlink" Target="http://mchb.hrsa.gov/"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www.youtube.com/user/HRSAtube" TargetMode="External"/><Relationship Id="rId3" Type="http://schemas.openxmlformats.org/officeDocument/2006/relationships/hyperlink" Target="http://www.hrsa.gov/" TargetMode="External"/><Relationship Id="rId7" Type="http://schemas.openxmlformats.org/officeDocument/2006/relationships/hyperlink" Target="https://twitter.com/hrsagov" TargetMode="External"/><Relationship Id="rId12"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6.xml"/><Relationship Id="rId6" Type="http://schemas.openxmlformats.org/officeDocument/2006/relationships/image" Target="../media/image70.png"/><Relationship Id="rId11" Type="http://schemas.openxmlformats.org/officeDocument/2006/relationships/hyperlink" Target="https://www.linkedin.com/company/us-government-department-of-health-&amp;-human-services-hrsa/" TargetMode="External"/><Relationship Id="rId5" Type="http://schemas.openxmlformats.org/officeDocument/2006/relationships/hyperlink" Target="https://facebook.com/HRSAgov/" TargetMode="External"/><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hyperlink" Target="https://www.instagram.com/hrsagov/" TargetMode="External"/><Relationship Id="rId1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hyperlink" Target="https://twitter.com/DaSyCenter" TargetMode="External"/><Relationship Id="rId5" Type="http://schemas.openxmlformats.org/officeDocument/2006/relationships/hyperlink" Target="http://dasycenter.org/" TargetMode="External"/><Relationship Id="rId4" Type="http://schemas.openxmlformats.org/officeDocument/2006/relationships/image" Target="../media/image90.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2022 Improving Data, Improving Outcomes Conference. Leadership, Equity, Impact. August 21-26, 2022. Sponsored by DaSy. The Center for IDEA Early Childhood Data System. In collaboration with CIFR, the Center for IDEA Fiscal Reporting; Center for Parent Information and Resources; ECPC, the Early Childhood Personnel Center; ECTA, Early Childhood Technical Assistance Center; National Center for Pyramid Model Innovations; NCSI, National Center for Systemic Improvement">
            <a:extLst>
              <a:ext uri="{FF2B5EF4-FFF2-40B4-BE49-F238E27FC236}">
                <a16:creationId xmlns:a16="http://schemas.microsoft.com/office/drawing/2014/main" id="{C9146EA4-D4F5-E72A-80A4-7F08A2B0E97B}"/>
              </a:ext>
            </a:extLst>
          </p:cNvPr>
          <p:cNvPicPr>
            <a:picLocks noChangeAspect="1"/>
          </p:cNvPicPr>
          <p:nvPr/>
        </p:nvPicPr>
        <p:blipFill rotWithShape="1">
          <a:blip r:embed="rId2"/>
          <a:srcRect b="-400"/>
          <a:stretch/>
        </p:blipFill>
        <p:spPr>
          <a:xfrm>
            <a:off x="316958" y="1282"/>
            <a:ext cx="11558104" cy="6855190"/>
          </a:xfrm>
          <a:prstGeom prst="rect">
            <a:avLst/>
          </a:prstGeom>
        </p:spPr>
      </p:pic>
    </p:spTree>
    <p:extLst>
      <p:ext uri="{BB962C8B-B14F-4D97-AF65-F5344CB8AC3E}">
        <p14:creationId xmlns:p14="http://schemas.microsoft.com/office/powerpoint/2010/main" val="1204838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4F0D-FF02-4B80-92C7-7118684597E3}"/>
              </a:ext>
            </a:extLst>
          </p:cNvPr>
          <p:cNvSpPr>
            <a:spLocks noGrp="1"/>
          </p:cNvSpPr>
          <p:nvPr>
            <p:ph type="title"/>
          </p:nvPr>
        </p:nvSpPr>
        <p:spPr/>
        <p:txBody>
          <a:bodyPr/>
          <a:lstStyle/>
          <a:p>
            <a:r>
              <a:rPr lang="en-US" dirty="0"/>
              <a:t>School-age children under IDEA:</a:t>
            </a:r>
          </a:p>
        </p:txBody>
      </p:sp>
      <p:sp>
        <p:nvSpPr>
          <p:cNvPr id="6" name="Content Placeholder 3">
            <a:extLst>
              <a:ext uri="{FF2B5EF4-FFF2-40B4-BE49-F238E27FC236}">
                <a16:creationId xmlns:a16="http://schemas.microsoft.com/office/drawing/2014/main" id="{E9A3ADBB-71F4-C31E-884E-01461348AFEB}"/>
              </a:ext>
            </a:extLst>
          </p:cNvPr>
          <p:cNvSpPr>
            <a:spLocks noGrp="1"/>
          </p:cNvSpPr>
          <p:nvPr>
            <p:ph sz="half" idx="1"/>
          </p:nvPr>
        </p:nvSpPr>
        <p:spPr>
          <a:xfrm>
            <a:off x="638175" y="1216097"/>
            <a:ext cx="5381625" cy="4572000"/>
          </a:xfrm>
        </p:spPr>
        <p:txBody>
          <a:bodyPr>
            <a:noAutofit/>
          </a:bodyPr>
          <a:lstStyle/>
          <a:p>
            <a:pPr>
              <a:lnSpc>
                <a:spcPct val="110000"/>
              </a:lnSpc>
            </a:pPr>
            <a:r>
              <a:rPr lang="en-US" sz="3200">
                <a:solidFill>
                  <a:srgbClr val="215070"/>
                </a:solidFill>
                <a:effectLst/>
                <a:ea typeface="Calibri" panose="020F0502020204030204" pitchFamily="34" charset="0"/>
              </a:rPr>
              <a:t>Represent </a:t>
            </a:r>
            <a:r>
              <a:rPr lang="en-US" sz="3200" b="1">
                <a:solidFill>
                  <a:srgbClr val="008710"/>
                </a:solidFill>
                <a:effectLst/>
                <a:ea typeface="Calibri" panose="020F0502020204030204" pitchFamily="34" charset="0"/>
              </a:rPr>
              <a:t>13.2 percent </a:t>
            </a:r>
            <a:r>
              <a:rPr lang="en-US" sz="3200">
                <a:solidFill>
                  <a:srgbClr val="215070"/>
                </a:solidFill>
                <a:effectLst/>
                <a:ea typeface="Calibri" panose="020F0502020204030204" pitchFamily="34" charset="0"/>
              </a:rPr>
              <a:t>of total student enrollment</a:t>
            </a:r>
            <a:endParaRPr lang="en-US" sz="3200">
              <a:solidFill>
                <a:srgbClr val="008710"/>
              </a:solidFill>
              <a:ea typeface="Calibri" panose="020F0502020204030204" pitchFamily="34" charset="0"/>
            </a:endParaRPr>
          </a:p>
        </p:txBody>
      </p:sp>
      <p:sp>
        <p:nvSpPr>
          <p:cNvPr id="3" name="Content Placeholder 2">
            <a:extLst>
              <a:ext uri="{FF2B5EF4-FFF2-40B4-BE49-F238E27FC236}">
                <a16:creationId xmlns:a16="http://schemas.microsoft.com/office/drawing/2014/main" id="{830B538D-1861-4AB4-971A-B40BF3A53A26}"/>
              </a:ext>
            </a:extLst>
          </p:cNvPr>
          <p:cNvSpPr>
            <a:spLocks noGrp="1"/>
          </p:cNvSpPr>
          <p:nvPr>
            <p:ph sz="half" idx="2"/>
          </p:nvPr>
        </p:nvSpPr>
        <p:spPr/>
        <p:txBody>
          <a:bodyPr>
            <a:noAutofit/>
          </a:bodyPr>
          <a:lstStyle/>
          <a:p>
            <a:r>
              <a:rPr lang="en-US" sz="3200">
                <a:solidFill>
                  <a:srgbClr val="375A71"/>
                </a:solidFill>
                <a:effectLst/>
                <a:ea typeface="Calibri" panose="020F0502020204030204" pitchFamily="34" charset="0"/>
              </a:rPr>
              <a:t>Yet received </a:t>
            </a:r>
            <a:r>
              <a:rPr lang="en-US" sz="3200" b="1">
                <a:solidFill>
                  <a:srgbClr val="008710"/>
                </a:solidFill>
                <a:ea typeface="Calibri" panose="020F0502020204030204" pitchFamily="34" charset="0"/>
              </a:rPr>
              <a:t>20.</a:t>
            </a:r>
            <a:r>
              <a:rPr lang="en-US" sz="3200" b="1">
                <a:solidFill>
                  <a:srgbClr val="008710"/>
                </a:solidFill>
                <a:effectLst/>
                <a:ea typeface="Calibri" panose="020F0502020204030204" pitchFamily="34" charset="0"/>
              </a:rPr>
              <a:t>5 percent </a:t>
            </a:r>
            <a:r>
              <a:rPr lang="en-US" sz="3200">
                <a:solidFill>
                  <a:srgbClr val="215070"/>
                </a:solidFill>
                <a:effectLst/>
                <a:ea typeface="Calibri" panose="020F0502020204030204" pitchFamily="34" charset="0"/>
              </a:rPr>
              <a:t>of one or more </a:t>
            </a:r>
            <a:r>
              <a:rPr lang="en-US" sz="3200">
                <a:solidFill>
                  <a:srgbClr val="008710"/>
                </a:solidFill>
                <a:effectLst/>
                <a:ea typeface="Calibri" panose="020F0502020204030204" pitchFamily="34" charset="0"/>
              </a:rPr>
              <a:t>i</a:t>
            </a:r>
            <a:r>
              <a:rPr lang="en-US" sz="3200">
                <a:solidFill>
                  <a:srgbClr val="008710"/>
                </a:solidFill>
                <a:ea typeface="Calibri" panose="020F0502020204030204" pitchFamily="34" charset="0"/>
              </a:rPr>
              <a:t>n-school suspension </a:t>
            </a:r>
            <a:r>
              <a:rPr lang="en-US" sz="3200">
                <a:solidFill>
                  <a:srgbClr val="215070"/>
                </a:solidFill>
                <a:ea typeface="Calibri" panose="020F0502020204030204" pitchFamily="34" charset="0"/>
              </a:rPr>
              <a:t>and </a:t>
            </a:r>
            <a:r>
              <a:rPr lang="en-US" sz="3200" b="1">
                <a:solidFill>
                  <a:srgbClr val="008710"/>
                </a:solidFill>
                <a:ea typeface="Calibri" panose="020F0502020204030204" pitchFamily="34" charset="0"/>
              </a:rPr>
              <a:t>24.</a:t>
            </a:r>
            <a:r>
              <a:rPr lang="en-US" sz="3200" b="1">
                <a:solidFill>
                  <a:srgbClr val="008710"/>
                </a:solidFill>
                <a:effectLst/>
                <a:ea typeface="Calibri" panose="020F0502020204030204" pitchFamily="34" charset="0"/>
              </a:rPr>
              <a:t>5 percent </a:t>
            </a:r>
            <a:r>
              <a:rPr lang="en-US" sz="3200">
                <a:solidFill>
                  <a:srgbClr val="215070"/>
                </a:solidFill>
                <a:effectLst/>
                <a:ea typeface="Calibri" panose="020F0502020204030204" pitchFamily="34" charset="0"/>
              </a:rPr>
              <a:t>of one or more </a:t>
            </a:r>
            <a:r>
              <a:rPr lang="en-US" sz="3200">
                <a:solidFill>
                  <a:srgbClr val="008710"/>
                </a:solidFill>
                <a:effectLst/>
                <a:ea typeface="Calibri" panose="020F0502020204030204" pitchFamily="34" charset="0"/>
              </a:rPr>
              <a:t>out-of-school suspensions.</a:t>
            </a:r>
            <a:endParaRPr lang="en-US" sz="3200"/>
          </a:p>
        </p:txBody>
      </p:sp>
      <p:sp>
        <p:nvSpPr>
          <p:cNvPr id="7" name="TextBox 6">
            <a:extLst>
              <a:ext uri="{FF2B5EF4-FFF2-40B4-BE49-F238E27FC236}">
                <a16:creationId xmlns:a16="http://schemas.microsoft.com/office/drawing/2014/main" id="{ED0CB5B2-C882-446E-093D-A2887F31C340}"/>
              </a:ext>
            </a:extLst>
          </p:cNvPr>
          <p:cNvSpPr txBox="1"/>
          <p:nvPr/>
        </p:nvSpPr>
        <p:spPr>
          <a:xfrm>
            <a:off x="2438400" y="5499557"/>
            <a:ext cx="9372600" cy="57708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Source: U.S. Department of Education, EDFacts Data Warehouse (EDW): “IDEA Part B Discipline Collection,” 2019-20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U.S. Department of Education, Office for Civil Rights. “An Overview of Exclusionary Discipline Practices in Public Schools for the 2017-2018 school year: Civil Rights Data Collection.” June 2021. </a:t>
            </a: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 </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0228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4F0D-FF02-4B80-92C7-7118684597E3}"/>
              </a:ext>
            </a:extLst>
          </p:cNvPr>
          <p:cNvSpPr>
            <a:spLocks noGrp="1"/>
          </p:cNvSpPr>
          <p:nvPr>
            <p:ph type="title"/>
          </p:nvPr>
        </p:nvSpPr>
        <p:spPr/>
        <p:txBody>
          <a:bodyPr/>
          <a:lstStyle/>
          <a:p>
            <a:r>
              <a:rPr lang="en-US" dirty="0"/>
              <a:t>Students with disabilities under IDEA:</a:t>
            </a:r>
          </a:p>
        </p:txBody>
      </p:sp>
      <p:sp>
        <p:nvSpPr>
          <p:cNvPr id="6" name="Content Placeholder 3">
            <a:extLst>
              <a:ext uri="{FF2B5EF4-FFF2-40B4-BE49-F238E27FC236}">
                <a16:creationId xmlns:a16="http://schemas.microsoft.com/office/drawing/2014/main" id="{E9A3ADBB-71F4-C31E-884E-01461348AFEB}"/>
              </a:ext>
            </a:extLst>
          </p:cNvPr>
          <p:cNvSpPr>
            <a:spLocks noGrp="1"/>
          </p:cNvSpPr>
          <p:nvPr>
            <p:ph sz="half" idx="1"/>
          </p:nvPr>
        </p:nvSpPr>
        <p:spPr>
          <a:xfrm>
            <a:off x="638175" y="1216097"/>
            <a:ext cx="5381625" cy="4572000"/>
          </a:xfrm>
        </p:spPr>
        <p:txBody>
          <a:bodyPr>
            <a:noAutofit/>
          </a:bodyPr>
          <a:lstStyle/>
          <a:p>
            <a:pPr>
              <a:lnSpc>
                <a:spcPct val="110000"/>
              </a:lnSpc>
            </a:pPr>
            <a:r>
              <a:rPr lang="en-US" sz="3200">
                <a:solidFill>
                  <a:srgbClr val="215070"/>
                </a:solidFill>
                <a:effectLst/>
                <a:ea typeface="Calibri" panose="020F0502020204030204" pitchFamily="34" charset="0"/>
              </a:rPr>
              <a:t>Made up </a:t>
            </a:r>
            <a:r>
              <a:rPr lang="en-US" sz="3200" b="1">
                <a:solidFill>
                  <a:srgbClr val="008710"/>
                </a:solidFill>
                <a:effectLst/>
                <a:ea typeface="Calibri" panose="020F0502020204030204" pitchFamily="34" charset="0"/>
              </a:rPr>
              <a:t>80.2 percent</a:t>
            </a:r>
            <a:r>
              <a:rPr lang="en-US" sz="3200" b="1">
                <a:solidFill>
                  <a:srgbClr val="215070"/>
                </a:solidFill>
                <a:effectLst/>
                <a:ea typeface="Calibri" panose="020F0502020204030204" pitchFamily="34" charset="0"/>
              </a:rPr>
              <a:t> </a:t>
            </a:r>
            <a:r>
              <a:rPr lang="en-US" sz="3200">
                <a:solidFill>
                  <a:srgbClr val="215070"/>
                </a:solidFill>
                <a:effectLst/>
                <a:ea typeface="Calibri" panose="020F0502020204030204" pitchFamily="34" charset="0"/>
              </a:rPr>
              <a:t>of students subject to </a:t>
            </a:r>
            <a:r>
              <a:rPr lang="en-US" sz="3200">
                <a:solidFill>
                  <a:srgbClr val="008710"/>
                </a:solidFill>
                <a:effectLst/>
                <a:ea typeface="Calibri" panose="020F0502020204030204" pitchFamily="34" charset="0"/>
              </a:rPr>
              <a:t>physical restraint </a:t>
            </a:r>
            <a:r>
              <a:rPr lang="en-US" sz="3200">
                <a:solidFill>
                  <a:srgbClr val="215070"/>
                </a:solidFill>
                <a:ea typeface="Calibri" panose="020F0502020204030204" pitchFamily="34" charset="0"/>
              </a:rPr>
              <a:t>a</a:t>
            </a:r>
            <a:r>
              <a:rPr lang="en-US" sz="3200">
                <a:solidFill>
                  <a:srgbClr val="375A71"/>
                </a:solidFill>
                <a:effectLst/>
                <a:ea typeface="Calibri" panose="020F0502020204030204" pitchFamily="34" charset="0"/>
              </a:rPr>
              <a:t>nd </a:t>
            </a:r>
            <a:r>
              <a:rPr lang="en-US" sz="3200" b="1">
                <a:solidFill>
                  <a:srgbClr val="008710"/>
                </a:solidFill>
                <a:effectLst/>
                <a:ea typeface="Calibri" panose="020F0502020204030204" pitchFamily="34" charset="0"/>
              </a:rPr>
              <a:t>77.3 percent </a:t>
            </a:r>
            <a:r>
              <a:rPr lang="en-US" sz="3200">
                <a:solidFill>
                  <a:srgbClr val="215070"/>
                </a:solidFill>
                <a:effectLst/>
                <a:ea typeface="Calibri" panose="020F0502020204030204" pitchFamily="34" charset="0"/>
              </a:rPr>
              <a:t>of all students subject to </a:t>
            </a:r>
            <a:r>
              <a:rPr lang="en-US" sz="3200">
                <a:solidFill>
                  <a:srgbClr val="008710"/>
                </a:solidFill>
                <a:effectLst/>
                <a:ea typeface="Calibri" panose="020F0502020204030204" pitchFamily="34" charset="0"/>
              </a:rPr>
              <a:t>seclusion</a:t>
            </a:r>
            <a:r>
              <a:rPr lang="en-US" sz="3200">
                <a:solidFill>
                  <a:srgbClr val="215070"/>
                </a:solidFill>
                <a:effectLst/>
                <a:ea typeface="Calibri" panose="020F0502020204030204" pitchFamily="34" charset="0"/>
              </a:rPr>
              <a:t> </a:t>
            </a:r>
            <a:endParaRPr lang="en-US" sz="3200">
              <a:solidFill>
                <a:srgbClr val="008710"/>
              </a:solidFill>
              <a:ea typeface="Calibri" panose="020F0502020204030204" pitchFamily="34" charset="0"/>
            </a:endParaRPr>
          </a:p>
        </p:txBody>
      </p:sp>
      <p:sp>
        <p:nvSpPr>
          <p:cNvPr id="3" name="Content Placeholder 2">
            <a:extLst>
              <a:ext uri="{FF2B5EF4-FFF2-40B4-BE49-F238E27FC236}">
                <a16:creationId xmlns:a16="http://schemas.microsoft.com/office/drawing/2014/main" id="{830B538D-1861-4AB4-971A-B40BF3A53A26}"/>
              </a:ext>
            </a:extLst>
          </p:cNvPr>
          <p:cNvSpPr>
            <a:spLocks noGrp="1"/>
          </p:cNvSpPr>
          <p:nvPr>
            <p:ph sz="half" idx="2"/>
          </p:nvPr>
        </p:nvSpPr>
        <p:spPr/>
        <p:txBody>
          <a:bodyPr>
            <a:noAutofit/>
          </a:bodyPr>
          <a:lstStyle/>
          <a:p>
            <a:r>
              <a:rPr lang="en-US" sz="3200">
                <a:solidFill>
                  <a:srgbClr val="215070"/>
                </a:solidFill>
                <a:effectLst/>
                <a:ea typeface="Calibri" panose="020F0502020204030204" pitchFamily="34" charset="0"/>
              </a:rPr>
              <a:t>Despite making up only </a:t>
            </a:r>
            <a:r>
              <a:rPr lang="en-US" sz="3200" b="1">
                <a:solidFill>
                  <a:srgbClr val="008710"/>
                </a:solidFill>
                <a:ea typeface="Calibri" panose="020F0502020204030204" pitchFamily="34" charset="0"/>
              </a:rPr>
              <a:t>13.2 percent </a:t>
            </a:r>
            <a:r>
              <a:rPr lang="en-US" sz="3200">
                <a:solidFill>
                  <a:srgbClr val="008710"/>
                </a:solidFill>
                <a:ea typeface="Calibri" panose="020F0502020204030204" pitchFamily="34" charset="0"/>
              </a:rPr>
              <a:t>of students enrolled in public schools.</a:t>
            </a:r>
            <a:endParaRPr lang="en-US" sz="3200" b="1"/>
          </a:p>
        </p:txBody>
      </p:sp>
      <p:sp>
        <p:nvSpPr>
          <p:cNvPr id="7" name="TextBox 6">
            <a:extLst>
              <a:ext uri="{FF2B5EF4-FFF2-40B4-BE49-F238E27FC236}">
                <a16:creationId xmlns:a16="http://schemas.microsoft.com/office/drawing/2014/main" id="{ED0CB5B2-C882-446E-093D-A2887F31C340}"/>
              </a:ext>
            </a:extLst>
          </p:cNvPr>
          <p:cNvSpPr txBox="1"/>
          <p:nvPr/>
        </p:nvSpPr>
        <p:spPr>
          <a:xfrm>
            <a:off x="2438400" y="5499557"/>
            <a:ext cx="9372600" cy="57708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Source: U.S. Department of Education, EDFacts Data Warehouse (EDW): “IDEA Part B Discipline Collection,” 2019-20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U.S. Department of Education, Office for Civil Rights. “An Overview of Exclusionary Discipline Practices in Public Schools for the 2017-2018 school year: Civil Rights Data Collection.” June 2021. </a:t>
            </a: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 </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864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4F0D-FF02-4B80-92C7-7118684597E3}"/>
              </a:ext>
            </a:extLst>
          </p:cNvPr>
          <p:cNvSpPr>
            <a:spLocks noGrp="1"/>
          </p:cNvSpPr>
          <p:nvPr>
            <p:ph type="title"/>
          </p:nvPr>
        </p:nvSpPr>
        <p:spPr/>
        <p:txBody>
          <a:bodyPr/>
          <a:lstStyle/>
          <a:p>
            <a:r>
              <a:rPr lang="en-US" dirty="0"/>
              <a:t>Black children with disabilities:</a:t>
            </a:r>
          </a:p>
        </p:txBody>
      </p:sp>
      <p:sp>
        <p:nvSpPr>
          <p:cNvPr id="6" name="Content Placeholder 3">
            <a:extLst>
              <a:ext uri="{FF2B5EF4-FFF2-40B4-BE49-F238E27FC236}">
                <a16:creationId xmlns:a16="http://schemas.microsoft.com/office/drawing/2014/main" id="{E9A3ADBB-71F4-C31E-884E-01461348AFEB}"/>
              </a:ext>
            </a:extLst>
          </p:cNvPr>
          <p:cNvSpPr>
            <a:spLocks noGrp="1"/>
          </p:cNvSpPr>
          <p:nvPr>
            <p:ph sz="half" idx="1"/>
          </p:nvPr>
        </p:nvSpPr>
        <p:spPr>
          <a:xfrm>
            <a:off x="638175" y="1216097"/>
            <a:ext cx="5381625" cy="4572000"/>
          </a:xfrm>
        </p:spPr>
        <p:txBody>
          <a:bodyPr>
            <a:noAutofit/>
          </a:bodyPr>
          <a:lstStyle/>
          <a:p>
            <a:pPr>
              <a:lnSpc>
                <a:spcPct val="110000"/>
              </a:lnSpc>
            </a:pPr>
            <a:r>
              <a:rPr lang="en-US" sz="3200">
                <a:solidFill>
                  <a:srgbClr val="215070"/>
                </a:solidFill>
                <a:effectLst/>
                <a:ea typeface="Calibri" panose="020F0502020204030204" pitchFamily="34" charset="0"/>
              </a:rPr>
              <a:t>Made up </a:t>
            </a:r>
            <a:r>
              <a:rPr lang="en-US" sz="3200" b="1">
                <a:solidFill>
                  <a:srgbClr val="008710"/>
                </a:solidFill>
                <a:effectLst/>
                <a:ea typeface="Calibri" panose="020F0502020204030204" pitchFamily="34" charset="0"/>
              </a:rPr>
              <a:t>17.2 percent</a:t>
            </a:r>
            <a:r>
              <a:rPr lang="en-US" sz="3200" b="1">
                <a:solidFill>
                  <a:srgbClr val="215070"/>
                </a:solidFill>
                <a:effectLst/>
                <a:ea typeface="Calibri" panose="020F0502020204030204" pitchFamily="34" charset="0"/>
              </a:rPr>
              <a:t> </a:t>
            </a:r>
            <a:r>
              <a:rPr lang="en-US" sz="3200">
                <a:solidFill>
                  <a:srgbClr val="215070"/>
                </a:solidFill>
                <a:effectLst/>
                <a:ea typeface="Calibri" panose="020F0502020204030204" pitchFamily="34" charset="0"/>
              </a:rPr>
              <a:t>of children with disabilities served under IDEA during the 2019-20 school year</a:t>
            </a:r>
            <a:endParaRPr lang="en-US" sz="3200">
              <a:solidFill>
                <a:srgbClr val="008710"/>
              </a:solidFill>
              <a:ea typeface="Calibri" panose="020F0502020204030204" pitchFamily="34" charset="0"/>
            </a:endParaRPr>
          </a:p>
        </p:txBody>
      </p:sp>
      <p:sp>
        <p:nvSpPr>
          <p:cNvPr id="3" name="Content Placeholder 2">
            <a:extLst>
              <a:ext uri="{FF2B5EF4-FFF2-40B4-BE49-F238E27FC236}">
                <a16:creationId xmlns:a16="http://schemas.microsoft.com/office/drawing/2014/main" id="{830B538D-1861-4AB4-971A-B40BF3A53A26}"/>
              </a:ext>
            </a:extLst>
          </p:cNvPr>
          <p:cNvSpPr>
            <a:spLocks noGrp="1"/>
          </p:cNvSpPr>
          <p:nvPr>
            <p:ph sz="half" idx="2"/>
          </p:nvPr>
        </p:nvSpPr>
        <p:spPr/>
        <p:txBody>
          <a:bodyPr>
            <a:noAutofit/>
          </a:bodyPr>
          <a:lstStyle/>
          <a:p>
            <a:r>
              <a:rPr lang="en-US" sz="3200">
                <a:solidFill>
                  <a:srgbClr val="375A71"/>
                </a:solidFill>
                <a:effectLst/>
                <a:ea typeface="Calibri" panose="020F0502020204030204" pitchFamily="34" charset="0"/>
              </a:rPr>
              <a:t>Yet made up </a:t>
            </a:r>
            <a:r>
              <a:rPr lang="en-US" sz="3200" b="1">
                <a:solidFill>
                  <a:srgbClr val="008710"/>
                </a:solidFill>
                <a:effectLst/>
                <a:ea typeface="Calibri" panose="020F0502020204030204" pitchFamily="34" charset="0"/>
              </a:rPr>
              <a:t>43.5 percent </a:t>
            </a:r>
            <a:r>
              <a:rPr lang="en-US" sz="3200">
                <a:solidFill>
                  <a:srgbClr val="215070"/>
                </a:solidFill>
                <a:effectLst/>
                <a:ea typeface="Calibri" panose="020F0502020204030204" pitchFamily="34" charset="0"/>
              </a:rPr>
              <a:t>of all children with disabilities aged 3-21 served under IDEA who were </a:t>
            </a:r>
            <a:r>
              <a:rPr lang="en-US" sz="3200">
                <a:solidFill>
                  <a:srgbClr val="008710"/>
                </a:solidFill>
                <a:effectLst/>
                <a:ea typeface="Calibri" panose="020F0502020204030204" pitchFamily="34" charset="0"/>
              </a:rPr>
              <a:t>suspended out-of-school or expelled for </a:t>
            </a:r>
            <a:r>
              <a:rPr lang="en-US" sz="3200" b="1">
                <a:solidFill>
                  <a:srgbClr val="008710"/>
                </a:solidFill>
                <a:effectLst/>
                <a:ea typeface="Calibri" panose="020F0502020204030204" pitchFamily="34" charset="0"/>
              </a:rPr>
              <a:t>more than 10 school days</a:t>
            </a:r>
            <a:endParaRPr lang="en-US" sz="3200" b="1"/>
          </a:p>
        </p:txBody>
      </p:sp>
      <p:sp>
        <p:nvSpPr>
          <p:cNvPr id="7" name="TextBox 6">
            <a:extLst>
              <a:ext uri="{FF2B5EF4-FFF2-40B4-BE49-F238E27FC236}">
                <a16:creationId xmlns:a16="http://schemas.microsoft.com/office/drawing/2014/main" id="{ED0CB5B2-C882-446E-093D-A2887F31C340}"/>
              </a:ext>
            </a:extLst>
          </p:cNvPr>
          <p:cNvSpPr txBox="1"/>
          <p:nvPr/>
        </p:nvSpPr>
        <p:spPr>
          <a:xfrm>
            <a:off x="2438400" y="5499557"/>
            <a:ext cx="9372600" cy="57708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Source: U.S. Department of Education, EDFacts Data Warehouse (EDW): “IDEA Part B Discipline Collection,” 2019-20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U.S. Department of Education, Office for Civil Rights. “An Overview of Exclusionary Discipline Practices in Public Schools for the 2017-2018 school year: Civil Rights Data Collection.” June 2021. </a:t>
            </a: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 </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7357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35BBA7C-C410-627E-34B7-634495FE3CE8}"/>
              </a:ext>
            </a:extLst>
          </p:cNvPr>
          <p:cNvSpPr>
            <a:spLocks noGrp="1"/>
          </p:cNvSpPr>
          <p:nvPr>
            <p:ph sz="half" idx="1"/>
          </p:nvPr>
        </p:nvSpPr>
        <p:spPr>
          <a:xfrm>
            <a:off x="638175" y="1143001"/>
            <a:ext cx="11249025" cy="4572000"/>
          </a:xfrm>
        </p:spPr>
        <p:txBody>
          <a:bodyPr>
            <a:normAutofit/>
          </a:bodyPr>
          <a:lstStyle/>
          <a:p>
            <a:pPr marL="0" indent="0" algn="ctr">
              <a:buNone/>
            </a:pPr>
            <a:r>
              <a:rPr lang="en-US" sz="3600" dirty="0">
                <a:effectLst/>
                <a:ea typeface="Calibri" panose="020F0502020204030204" pitchFamily="34" charset="0"/>
              </a:rPr>
              <a:t>“The use of exclusionary disciplinary practices places large numbers of children with disabilities at risk for short- and long-term negative outcomes, including lower achievement and increased likelihood of not graduating.”</a:t>
            </a:r>
          </a:p>
          <a:p>
            <a:pPr marL="0" indent="0" algn="ctr">
              <a:buNone/>
            </a:pPr>
            <a:endParaRPr lang="en-US" sz="3600" dirty="0"/>
          </a:p>
          <a:p>
            <a:pPr marL="0" indent="0" algn="ctr">
              <a:buNone/>
            </a:pPr>
            <a:endParaRPr lang="en-US" sz="3600" dirty="0"/>
          </a:p>
          <a:p>
            <a:pPr algn="r">
              <a:buFontTx/>
              <a:buChar char="-"/>
            </a:pPr>
            <a:r>
              <a:rPr lang="en-US" sz="1400" dirty="0" err="1">
                <a:solidFill>
                  <a:srgbClr val="008710"/>
                </a:solidFill>
              </a:rPr>
              <a:t>OSEP</a:t>
            </a:r>
            <a:r>
              <a:rPr lang="en-US" sz="1400" dirty="0">
                <a:solidFill>
                  <a:srgbClr val="008710"/>
                </a:solidFill>
              </a:rPr>
              <a:t> Dear Colleague Letter, July 19, 2022</a:t>
            </a:r>
          </a:p>
        </p:txBody>
      </p:sp>
    </p:spTree>
    <p:extLst>
      <p:ext uri="{BB962C8B-B14F-4D97-AF65-F5344CB8AC3E}">
        <p14:creationId xmlns:p14="http://schemas.microsoft.com/office/powerpoint/2010/main" val="40711566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2160-DB26-F905-7114-E59FF06EE8A2}"/>
              </a:ext>
            </a:extLst>
          </p:cNvPr>
          <p:cNvSpPr>
            <a:spLocks noGrp="1"/>
          </p:cNvSpPr>
          <p:nvPr>
            <p:ph type="title"/>
          </p:nvPr>
        </p:nvSpPr>
        <p:spPr/>
        <p:txBody>
          <a:bodyPr/>
          <a:lstStyle/>
          <a:p>
            <a:r>
              <a:rPr lang="en-US" dirty="0"/>
              <a:t>Two resources:</a:t>
            </a:r>
          </a:p>
        </p:txBody>
      </p:sp>
      <p:sp>
        <p:nvSpPr>
          <p:cNvPr id="3" name="Content Placeholder 2">
            <a:extLst>
              <a:ext uri="{FF2B5EF4-FFF2-40B4-BE49-F238E27FC236}">
                <a16:creationId xmlns:a16="http://schemas.microsoft.com/office/drawing/2014/main" id="{1CF568B2-69C7-B962-FADE-5E1AD4EC6DE3}"/>
              </a:ext>
            </a:extLst>
          </p:cNvPr>
          <p:cNvSpPr>
            <a:spLocks noGrp="1"/>
          </p:cNvSpPr>
          <p:nvPr>
            <p:ph idx="1"/>
          </p:nvPr>
        </p:nvSpPr>
        <p:spPr>
          <a:xfrm>
            <a:off x="650789" y="1143000"/>
            <a:ext cx="11312611" cy="4572000"/>
          </a:xfrm>
        </p:spPr>
        <p:txBody>
          <a:bodyPr>
            <a:normAutofit/>
          </a:bodyPr>
          <a:lstStyle/>
          <a:p>
            <a:r>
              <a:rPr lang="en-US" sz="3200" b="1">
                <a:solidFill>
                  <a:srgbClr val="215070"/>
                </a:solidFill>
                <a:effectLst/>
                <a:ea typeface="Calibri" panose="020F0502020204030204" pitchFamily="34" charset="0"/>
              </a:rPr>
              <a:t>Dear Colleague Letter</a:t>
            </a:r>
          </a:p>
          <a:p>
            <a:r>
              <a:rPr lang="en-US" sz="3200" b="1">
                <a:solidFill>
                  <a:srgbClr val="215070"/>
                </a:solidFill>
                <a:effectLst/>
                <a:ea typeface="Calibri" panose="020F0502020204030204" pitchFamily="34" charset="0"/>
              </a:rPr>
              <a:t>Questions and Answers: </a:t>
            </a:r>
            <a:r>
              <a:rPr lang="en-US" sz="3200">
                <a:solidFill>
                  <a:srgbClr val="215070"/>
                </a:solidFill>
                <a:effectLst/>
                <a:ea typeface="Calibri" panose="020F0502020204030204" pitchFamily="34" charset="0"/>
              </a:rPr>
              <a:t>Addressing the Needs of Children with Disabilities and IDEA’s Discipline Provisions </a:t>
            </a:r>
          </a:p>
          <a:p>
            <a:r>
              <a:rPr lang="en-US" sz="3200">
                <a:solidFill>
                  <a:srgbClr val="215070"/>
                </a:solidFill>
                <a:effectLst/>
                <a:ea typeface="Calibri" panose="020F0502020204030204" pitchFamily="34" charset="0"/>
                <a:cs typeface="Arial" panose="020B0604020202020204" pitchFamily="34" charset="0"/>
              </a:rPr>
              <a:t>Positive, Proactive Approaches to Supporting the Needs of Children with Disabilities: </a:t>
            </a:r>
            <a:r>
              <a:rPr lang="en-US" sz="3200" b="1">
                <a:solidFill>
                  <a:srgbClr val="215070"/>
                </a:solidFill>
                <a:effectLst/>
                <a:ea typeface="Calibri" panose="020F0502020204030204" pitchFamily="34" charset="0"/>
                <a:cs typeface="Arial" panose="020B0604020202020204" pitchFamily="34" charset="0"/>
              </a:rPr>
              <a:t>A Guide for Stakeholders </a:t>
            </a:r>
            <a:endParaRPr lang="en-US" sz="3200" b="1"/>
          </a:p>
        </p:txBody>
      </p:sp>
    </p:spTree>
    <p:extLst>
      <p:ext uri="{BB962C8B-B14F-4D97-AF65-F5344CB8AC3E}">
        <p14:creationId xmlns:p14="http://schemas.microsoft.com/office/powerpoint/2010/main" val="63797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CC63-EC2C-4E90-A0F3-C5C162FF6421}"/>
              </a:ext>
            </a:extLst>
          </p:cNvPr>
          <p:cNvSpPr>
            <a:spLocks noGrp="1"/>
          </p:cNvSpPr>
          <p:nvPr>
            <p:ph type="title"/>
          </p:nvPr>
        </p:nvSpPr>
        <p:spPr/>
        <p:txBody>
          <a:bodyPr/>
          <a:lstStyle/>
          <a:p>
            <a:r>
              <a:rPr lang="en-US" sz="3600" dirty="0"/>
              <a:t>Fun with Numbers</a:t>
            </a:r>
          </a:p>
        </p:txBody>
      </p:sp>
      <p:sp>
        <p:nvSpPr>
          <p:cNvPr id="3" name="Content Placeholder 2">
            <a:extLst>
              <a:ext uri="{FF2B5EF4-FFF2-40B4-BE49-F238E27FC236}">
                <a16:creationId xmlns:a16="http://schemas.microsoft.com/office/drawing/2014/main" id="{F4A09B63-D804-4FCB-A554-D0D3987179F7}"/>
              </a:ext>
            </a:extLst>
          </p:cNvPr>
          <p:cNvSpPr>
            <a:spLocks noGrp="1"/>
          </p:cNvSpPr>
          <p:nvPr>
            <p:ph idx="1"/>
          </p:nvPr>
        </p:nvSpPr>
        <p:spPr/>
        <p:txBody>
          <a:bodyPr>
            <a:normAutofit lnSpcReduction="10000"/>
          </a:bodyPr>
          <a:lstStyle/>
          <a:p>
            <a:r>
              <a:rPr lang="en-US" sz="3600" dirty="0">
                <a:solidFill>
                  <a:srgbClr val="008710"/>
                </a:solidFill>
              </a:rPr>
              <a:t>47</a:t>
            </a:r>
          </a:p>
          <a:p>
            <a:r>
              <a:rPr lang="en-US" sz="3600" dirty="0">
                <a:solidFill>
                  <a:srgbClr val="008710"/>
                </a:solidFill>
              </a:rPr>
              <a:t>22</a:t>
            </a:r>
            <a:r>
              <a:rPr lang="en-US" sz="3600" dirty="0">
                <a:solidFill>
                  <a:srgbClr val="00B050"/>
                </a:solidFill>
              </a:rPr>
              <a:t> </a:t>
            </a:r>
          </a:p>
          <a:p>
            <a:r>
              <a:rPr lang="en-US" sz="3600" dirty="0">
                <a:solidFill>
                  <a:srgbClr val="008710"/>
                </a:solidFill>
              </a:rPr>
              <a:t>15</a:t>
            </a:r>
          </a:p>
          <a:p>
            <a:r>
              <a:rPr lang="en-US" sz="3600" dirty="0">
                <a:solidFill>
                  <a:srgbClr val="008710"/>
                </a:solidFill>
              </a:rPr>
              <a:t>14</a:t>
            </a:r>
          </a:p>
          <a:p>
            <a:r>
              <a:rPr lang="en-US" sz="3600" dirty="0">
                <a:solidFill>
                  <a:srgbClr val="008710"/>
                </a:solidFill>
              </a:rPr>
              <a:t>36 (28)</a:t>
            </a:r>
          </a:p>
          <a:p>
            <a:r>
              <a:rPr lang="en-US" sz="3600" dirty="0">
                <a:solidFill>
                  <a:srgbClr val="008710"/>
                </a:solidFill>
              </a:rPr>
              <a:t>30</a:t>
            </a:r>
          </a:p>
        </p:txBody>
      </p:sp>
    </p:spTree>
    <p:extLst>
      <p:ext uri="{BB962C8B-B14F-4D97-AF65-F5344CB8AC3E}">
        <p14:creationId xmlns:p14="http://schemas.microsoft.com/office/powerpoint/2010/main" val="23174056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D6277-1BEC-4B31-BAF0-A2F638E233F2}"/>
              </a:ext>
            </a:extLst>
          </p:cNvPr>
          <p:cNvSpPr>
            <a:spLocks noGrp="1"/>
          </p:cNvSpPr>
          <p:nvPr>
            <p:ph type="title"/>
          </p:nvPr>
        </p:nvSpPr>
        <p:spPr/>
        <p:txBody>
          <a:bodyPr/>
          <a:lstStyle/>
          <a:p>
            <a:r>
              <a:rPr lang="en-US" dirty="0"/>
              <a:t>Rolling Up our Sleeves and Working Together</a:t>
            </a:r>
          </a:p>
        </p:txBody>
      </p:sp>
      <p:sp>
        <p:nvSpPr>
          <p:cNvPr id="4" name="Content Placeholder 3">
            <a:extLst>
              <a:ext uri="{FF2B5EF4-FFF2-40B4-BE49-F238E27FC236}">
                <a16:creationId xmlns:a16="http://schemas.microsoft.com/office/drawing/2014/main" id="{9361D357-A2CC-4099-8DDB-65923398C4BF}"/>
              </a:ext>
            </a:extLst>
          </p:cNvPr>
          <p:cNvSpPr>
            <a:spLocks noGrp="1"/>
          </p:cNvSpPr>
          <p:nvPr>
            <p:ph idx="1"/>
          </p:nvPr>
        </p:nvSpPr>
        <p:spPr>
          <a:xfrm>
            <a:off x="609600" y="1143001"/>
            <a:ext cx="10972800" cy="4571999"/>
          </a:xfrm>
        </p:spPr>
        <p:txBody>
          <a:bodyPr/>
          <a:lstStyle/>
          <a:p>
            <a:r>
              <a:rPr lang="en-US"/>
              <a:t>What’s it going to take to change the current state? </a:t>
            </a:r>
          </a:p>
          <a:p>
            <a:r>
              <a:rPr lang="en-US"/>
              <a:t>How can we work together to make a difference for our infants, toddlers, students and their families?</a:t>
            </a:r>
          </a:p>
          <a:p>
            <a:r>
              <a:rPr lang="en-US"/>
              <a:t>We are experiencing unprecedented collaboration between ED and HHS.</a:t>
            </a:r>
          </a:p>
          <a:p>
            <a:r>
              <a:rPr lang="en-US"/>
              <a:t>Money alone is not the answer. </a:t>
            </a:r>
          </a:p>
        </p:txBody>
      </p:sp>
    </p:spTree>
    <p:extLst>
      <p:ext uri="{BB962C8B-B14F-4D97-AF65-F5344CB8AC3E}">
        <p14:creationId xmlns:p14="http://schemas.microsoft.com/office/powerpoint/2010/main" val="18113606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DE41BB-D7A7-4529-90B6-6334F3B1BBBE}"/>
              </a:ext>
            </a:extLst>
          </p:cNvPr>
          <p:cNvSpPr>
            <a:spLocks noGrp="1"/>
          </p:cNvSpPr>
          <p:nvPr>
            <p:ph type="body" sz="quarter" idx="10"/>
          </p:nvPr>
        </p:nvSpPr>
        <p:spPr>
          <a:xfrm>
            <a:off x="1295400" y="1676400"/>
            <a:ext cx="9448800" cy="1524000"/>
          </a:xfrm>
        </p:spPr>
        <p:txBody>
          <a:bodyPr>
            <a:normAutofit/>
          </a:bodyPr>
          <a:lstStyle/>
          <a:p>
            <a:r>
              <a:rPr lang="en-US" dirty="0"/>
              <a:t>Katherine.Neas@ed.gov</a:t>
            </a:r>
          </a:p>
        </p:txBody>
      </p:sp>
    </p:spTree>
    <p:extLst>
      <p:ext uri="{BB962C8B-B14F-4D97-AF65-F5344CB8AC3E}">
        <p14:creationId xmlns:p14="http://schemas.microsoft.com/office/powerpoint/2010/main" val="139489671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2E37-6F2E-2CBB-9717-060163F386B6}"/>
              </a:ext>
            </a:extLst>
          </p:cNvPr>
          <p:cNvSpPr>
            <a:spLocks noGrp="1"/>
          </p:cNvSpPr>
          <p:nvPr>
            <p:ph type="ctrTitle"/>
          </p:nvPr>
        </p:nvSpPr>
        <p:spPr>
          <a:xfrm>
            <a:off x="495358" y="1032734"/>
            <a:ext cx="5300664" cy="3043320"/>
          </a:xfrm>
        </p:spPr>
        <p:txBody>
          <a:bodyPr/>
          <a:lstStyle/>
          <a:p>
            <a:r>
              <a:rPr lang="en-US" sz="4400" b="1" dirty="0">
                <a:solidFill>
                  <a:schemeClr val="bg1"/>
                </a:solidFill>
                <a:latin typeface="Tahoma"/>
                <a:ea typeface="Tahoma"/>
                <a:cs typeface="Tahoma"/>
              </a:rPr>
              <a:t>Ruth Friedman</a:t>
            </a:r>
            <a:endParaRPr lang="en-US" dirty="0"/>
          </a:p>
        </p:txBody>
      </p:sp>
      <p:sp>
        <p:nvSpPr>
          <p:cNvPr id="3" name="Subtitle 2">
            <a:extLst>
              <a:ext uri="{FF2B5EF4-FFF2-40B4-BE49-F238E27FC236}">
                <a16:creationId xmlns:a16="http://schemas.microsoft.com/office/drawing/2014/main" id="{32510E89-68C6-C2AC-6B69-44BE3CC4250F}"/>
              </a:ext>
            </a:extLst>
          </p:cNvPr>
          <p:cNvSpPr>
            <a:spLocks noGrp="1"/>
          </p:cNvSpPr>
          <p:nvPr>
            <p:ph type="subTitle" idx="1"/>
          </p:nvPr>
        </p:nvSpPr>
        <p:spPr>
          <a:xfrm>
            <a:off x="495358" y="4085369"/>
            <a:ext cx="4907635" cy="1739897"/>
          </a:xfrm>
        </p:spPr>
        <p:txBody>
          <a:bodyPr/>
          <a:lstStyle/>
          <a:p>
            <a:r>
              <a:rPr lang="en-US" sz="2400" dirty="0">
                <a:solidFill>
                  <a:schemeClr val="bg1"/>
                </a:solidFill>
                <a:latin typeface="Tahoma"/>
                <a:ea typeface="Tahoma"/>
                <a:cs typeface="Tahoma"/>
              </a:rPr>
              <a:t>Office of Child Care</a:t>
            </a:r>
            <a:endParaRPr lang="en-US" dirty="0">
              <a:solidFill>
                <a:schemeClr val="bg1"/>
              </a:solidFill>
            </a:endParaRPr>
          </a:p>
        </p:txBody>
      </p:sp>
      <p:pic>
        <p:nvPicPr>
          <p:cNvPr id="4" name="Picture 3" descr="&quot; &quot;">
            <a:extLst>
              <a:ext uri="{FF2B5EF4-FFF2-40B4-BE49-F238E27FC236}">
                <a16:creationId xmlns:a16="http://schemas.microsoft.com/office/drawing/2014/main" id="{67F19A10-68C5-C964-8538-EFAA3283F5AC}"/>
              </a:ext>
            </a:extLst>
          </p:cNvPr>
          <p:cNvPicPr>
            <a:picLocks noChangeAspect="1"/>
          </p:cNvPicPr>
          <p:nvPr/>
        </p:nvPicPr>
        <p:blipFill>
          <a:blip r:embed="rId2"/>
          <a:stretch>
            <a:fillRect/>
          </a:stretch>
        </p:blipFill>
        <p:spPr>
          <a:xfrm>
            <a:off x="7370141" y="1580411"/>
            <a:ext cx="3839629" cy="3697178"/>
          </a:xfrm>
          <a:prstGeom prst="rect">
            <a:avLst/>
          </a:prstGeom>
        </p:spPr>
      </p:pic>
    </p:spTree>
    <p:extLst>
      <p:ext uri="{BB962C8B-B14F-4D97-AF65-F5344CB8AC3E}">
        <p14:creationId xmlns:p14="http://schemas.microsoft.com/office/powerpoint/2010/main" val="292171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quot; &quot;">
            <a:extLst>
              <a:ext uri="{FF2B5EF4-FFF2-40B4-BE49-F238E27FC236}">
                <a16:creationId xmlns:a16="http://schemas.microsoft.com/office/drawing/2014/main" id="{942EA0AA-A112-53D5-1336-8E0BBA2BB9B1}"/>
              </a:ext>
            </a:extLst>
          </p:cNvPr>
          <p:cNvPicPr>
            <a:picLocks noGrp="1" noChangeAspect="1"/>
          </p:cNvPicPr>
          <p:nvPr>
            <p:ph idx="1"/>
          </p:nvPr>
        </p:nvPicPr>
        <p:blipFill rotWithShape="1">
          <a:blip r:embed="rId3"/>
          <a:srcRect b="19"/>
          <a:stretch/>
        </p:blipFill>
        <p:spPr>
          <a:xfrm>
            <a:off x="20" y="-194661"/>
            <a:ext cx="12191980" cy="6856718"/>
          </a:xfrm>
          <a:prstGeom prst="rect">
            <a:avLst/>
          </a:prstGeom>
        </p:spPr>
      </p:pic>
      <p:sp>
        <p:nvSpPr>
          <p:cNvPr id="6" name="TextBox 5">
            <a:extLst>
              <a:ext uri="{FF2B5EF4-FFF2-40B4-BE49-F238E27FC236}">
                <a16:creationId xmlns:a16="http://schemas.microsoft.com/office/drawing/2014/main" id="{F721BD4F-F148-0E29-0EF8-872DA1BDB548}"/>
              </a:ext>
            </a:extLst>
          </p:cNvPr>
          <p:cNvSpPr txBox="1"/>
          <p:nvPr/>
        </p:nvSpPr>
        <p:spPr>
          <a:xfrm>
            <a:off x="107990" y="5050519"/>
            <a:ext cx="1197374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DaSy IDIO Conference </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Leadership, Equity, Impact: Federal Programs Supporting Early Care, Education, and Well-Being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Ruth Friedman, Ph.D., Director, Office of Child 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3385209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p:txBody>
          <a:bodyPr>
            <a:normAutofit/>
          </a:bodyPr>
          <a:lstStyle/>
          <a:p>
            <a:r>
              <a:rPr lang="en-US" sz="3800" dirty="0">
                <a:latin typeface="Tahoma"/>
                <a:ea typeface="Tahoma"/>
                <a:cs typeface="Tahoma"/>
              </a:rPr>
              <a:t>Leadership, Equity, Impact: Federal Programs Supporting Early Care, Education, and Well-Being</a:t>
            </a:r>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a:xfrm>
            <a:off x="485775" y="4676760"/>
            <a:ext cx="4550052" cy="1739897"/>
          </a:xfrm>
        </p:spPr>
        <p:txBody>
          <a:bodyPr vert="horz" lIns="91440" tIns="45720" rIns="91440" bIns="45720" rtlCol="0" anchor="t">
            <a:normAutofit/>
          </a:bodyPr>
          <a:lstStyle/>
          <a:p>
            <a:pPr>
              <a:spcBef>
                <a:spcPts val="0"/>
              </a:spcBef>
              <a:spcAft>
                <a:spcPts val="1200"/>
              </a:spcAft>
            </a:pPr>
            <a:r>
              <a:rPr lang="en-US" b="1" dirty="0">
                <a:latin typeface="Tahoma"/>
                <a:ea typeface="Tahoma"/>
                <a:cs typeface="Tahoma"/>
              </a:rPr>
              <a:t>Sharon Walsh</a:t>
            </a:r>
            <a:endParaRPr lang="en-US" b="1" dirty="0"/>
          </a:p>
          <a:p>
            <a:pPr>
              <a:spcBef>
                <a:spcPts val="0"/>
              </a:spcBef>
            </a:pPr>
            <a:r>
              <a:rPr lang="en-US" sz="2000" dirty="0">
                <a:latin typeface="Tahoma"/>
                <a:ea typeface="Tahoma"/>
                <a:cs typeface="Tahoma"/>
              </a:rPr>
              <a:t>Center for IDEA</a:t>
            </a:r>
          </a:p>
          <a:p>
            <a:pPr>
              <a:spcBef>
                <a:spcPts val="0"/>
              </a:spcBef>
            </a:pPr>
            <a:r>
              <a:rPr lang="en-US" sz="2000" dirty="0">
                <a:latin typeface="Tahoma"/>
                <a:ea typeface="Tahoma"/>
                <a:cs typeface="Tahoma"/>
              </a:rPr>
              <a:t>Early Childhood Data Systems</a:t>
            </a:r>
          </a:p>
          <a:p>
            <a:pPr>
              <a:spcBef>
                <a:spcPts val="0"/>
              </a:spcBef>
            </a:pPr>
            <a:r>
              <a:rPr lang="en-US" sz="2000" dirty="0">
                <a:latin typeface="Tahoma"/>
                <a:ea typeface="Tahoma"/>
                <a:cs typeface="Tahoma"/>
              </a:rPr>
              <a:t>Moderator</a:t>
            </a:r>
          </a:p>
        </p:txBody>
      </p:sp>
      <p:sp>
        <p:nvSpPr>
          <p:cNvPr id="5" name="Subtitle 2">
            <a:extLst>
              <a:ext uri="{FF2B5EF4-FFF2-40B4-BE49-F238E27FC236}">
                <a16:creationId xmlns:a16="http://schemas.microsoft.com/office/drawing/2014/main" id="{A5DFBCD2-8FCE-A049-A1EB-C8F7F5B3C29F}"/>
              </a:ext>
            </a:extLst>
          </p:cNvPr>
          <p:cNvSpPr txBox="1">
            <a:spLocks/>
          </p:cNvSpPr>
          <p:nvPr/>
        </p:nvSpPr>
        <p:spPr>
          <a:xfrm>
            <a:off x="6291072" y="5888736"/>
            <a:ext cx="5500688" cy="7445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a:solidFill>
                  <a:srgbClr val="154578"/>
                </a:solidFill>
              </a:rPr>
              <a:t>#IDIO2022 </a:t>
            </a:r>
          </a:p>
          <a:p>
            <a:r>
              <a:rPr lang="en-US" sz="1600">
                <a:solidFill>
                  <a:srgbClr val="154578"/>
                </a:solidFill>
                <a:latin typeface="Tahoma"/>
                <a:ea typeface="Tahoma"/>
                <a:cs typeface="Tahoma"/>
              </a:rPr>
              <a:t>August 25, 2022</a:t>
            </a:r>
            <a:endParaRPr lang="en-US" sz="1600">
              <a:solidFill>
                <a:srgbClr val="154578"/>
              </a:solidFill>
            </a:endParaRPr>
          </a:p>
        </p:txBody>
      </p:sp>
      <p:sp>
        <p:nvSpPr>
          <p:cNvPr id="6" name="Subtitle 2">
            <a:extLst>
              <a:ext uri="{FF2B5EF4-FFF2-40B4-BE49-F238E27FC236}">
                <a16:creationId xmlns:a16="http://schemas.microsoft.com/office/drawing/2014/main" id="{DDD9773E-4D7A-6B40-93BB-006355B9B13C}"/>
              </a:ext>
            </a:extLst>
          </p:cNvPr>
          <p:cNvSpPr txBox="1">
            <a:spLocks/>
          </p:cNvSpPr>
          <p:nvPr/>
        </p:nvSpPr>
        <p:spPr>
          <a:xfrm>
            <a:off x="6291072" y="4974336"/>
            <a:ext cx="5500688" cy="74453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a:solidFill>
                  <a:srgbClr val="154578"/>
                </a:solidFill>
              </a:rPr>
              <a:t>Improving Data, Improving Outcomes (IDIO) 2022: Leadership, Equity, Impact</a:t>
            </a:r>
          </a:p>
        </p:txBody>
      </p:sp>
      <p:pic>
        <p:nvPicPr>
          <p:cNvPr id="8" name="Picture 7" descr="&quot; &quot;">
            <a:extLst>
              <a:ext uri="{FF2B5EF4-FFF2-40B4-BE49-F238E27FC236}">
                <a16:creationId xmlns:a16="http://schemas.microsoft.com/office/drawing/2014/main" id="{F275B531-C49B-19F9-AF7B-275646D00778}"/>
              </a:ext>
            </a:extLst>
          </p:cNvPr>
          <p:cNvPicPr>
            <a:picLocks noChangeAspect="1"/>
          </p:cNvPicPr>
          <p:nvPr/>
        </p:nvPicPr>
        <p:blipFill rotWithShape="1">
          <a:blip r:embed="rId3"/>
          <a:srcRect l="17270" t="-149" r="17934" b="-588"/>
          <a:stretch/>
        </p:blipFill>
        <p:spPr>
          <a:xfrm>
            <a:off x="6096111" y="-208936"/>
            <a:ext cx="6099408" cy="3143508"/>
          </a:xfrm>
          <a:prstGeom prst="rect">
            <a:avLst/>
          </a:prstGeom>
        </p:spPr>
      </p:pic>
    </p:spTree>
    <p:extLst>
      <p:ext uri="{BB962C8B-B14F-4D97-AF65-F5344CB8AC3E}">
        <p14:creationId xmlns:p14="http://schemas.microsoft.com/office/powerpoint/2010/main" val="61665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6E4ED94-3803-4E94-BA10-5DAF2C65488E}"/>
              </a:ext>
            </a:extLst>
          </p:cNvPr>
          <p:cNvSpPr txBox="1">
            <a:spLocks/>
          </p:cNvSpPr>
          <p:nvPr/>
        </p:nvSpPr>
        <p:spPr>
          <a:xfrm>
            <a:off x="3" y="197401"/>
            <a:ext cx="10482471" cy="602752"/>
          </a:xfrm>
          <a:prstGeom prst="rect">
            <a:avLst/>
          </a:prstGeom>
          <a:solidFill>
            <a:srgbClr val="054777"/>
          </a:solidFill>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3400" b="0" i="0" u="none" strike="noStrike" kern="1200" cap="all" spc="0" normalizeH="0" baseline="0" noProof="0">
                <a:ln>
                  <a:noFill/>
                </a:ln>
                <a:solidFill>
                  <a:prstClr val="white"/>
                </a:solidFill>
                <a:effectLst/>
                <a:uLnTx/>
                <a:uFillTx/>
                <a:latin typeface="Calibri Light"/>
                <a:ea typeface="+mj-ea"/>
                <a:cs typeface="+mj-cs"/>
              </a:rPr>
              <a:t>The child care sector is Broken</a:t>
            </a:r>
          </a:p>
        </p:txBody>
      </p:sp>
      <p:sp>
        <p:nvSpPr>
          <p:cNvPr id="3" name="Slide Number Placeholder 5">
            <a:extLst>
              <a:ext uri="{FF2B5EF4-FFF2-40B4-BE49-F238E27FC236}">
                <a16:creationId xmlns:a16="http://schemas.microsoft.com/office/drawing/2014/main" id="{0BC901F0-3FF8-434A-8B38-80D1E4287DAD}"/>
              </a:ext>
            </a:extLst>
          </p:cNvPr>
          <p:cNvSpPr txBox="1">
            <a:spLocks/>
          </p:cNvSpPr>
          <p:nvPr/>
        </p:nvSpPr>
        <p:spPr>
          <a:xfrm>
            <a:off x="8940800" y="6356352"/>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1400" b="0" kern="1200">
                <a:solidFill>
                  <a:srgbClr val="054777"/>
                </a:solidFill>
                <a:latin typeface="+mn-lt"/>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332"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867" b="0" i="0" u="none" strike="noStrike" kern="1200" cap="none" spc="0" normalizeH="0" baseline="0" noProof="0">
                <a:ln>
                  <a:noFill/>
                </a:ln>
                <a:solidFill>
                  <a:srgbClr val="054777"/>
                </a:solidFill>
                <a:effectLst/>
                <a:uLnTx/>
                <a:uFillTx/>
                <a:latin typeface="Calibri"/>
                <a:ea typeface="+mn-ea"/>
                <a:cs typeface="Arial"/>
              </a:rPr>
              <a:pPr marL="0" marR="0" lvl="0" indent="0" algn="r" defTabSz="914332" rtl="0" eaLnBrk="1" fontAlgn="auto" latinLnBrk="0" hangingPunct="1">
                <a:lnSpc>
                  <a:spcPct val="100000"/>
                </a:lnSpc>
                <a:spcBef>
                  <a:spcPts val="0"/>
                </a:spcBef>
                <a:spcAft>
                  <a:spcPts val="0"/>
                </a:spcAft>
                <a:buClrTx/>
                <a:buSzTx/>
                <a:buFontTx/>
                <a:buNone/>
                <a:tabLst/>
                <a:defRPr/>
              </a:pPr>
              <a:t>20</a:t>
            </a:fld>
            <a:endParaRPr kumimoji="0" lang="en-US" sz="1867" b="0" i="0" u="none" strike="noStrike" kern="1200" cap="none" spc="0" normalizeH="0" baseline="0" noProof="0">
              <a:ln>
                <a:noFill/>
              </a:ln>
              <a:solidFill>
                <a:srgbClr val="054777"/>
              </a:solidFill>
              <a:effectLst/>
              <a:uLnTx/>
              <a:uFillTx/>
              <a:latin typeface="Calibri"/>
              <a:ea typeface="+mn-ea"/>
              <a:cs typeface="Arial"/>
            </a:endParaRPr>
          </a:p>
        </p:txBody>
      </p:sp>
      <p:graphicFrame>
        <p:nvGraphicFramePr>
          <p:cNvPr id="11" name="Diagram 10" descr="An unbalanced scale depicting the child care sector is broken">
            <a:extLst>
              <a:ext uri="{FF2B5EF4-FFF2-40B4-BE49-F238E27FC236}">
                <a16:creationId xmlns:a16="http://schemas.microsoft.com/office/drawing/2014/main" id="{D8E1A970-E6D9-4C12-B494-8142D0DD7AC7}"/>
              </a:ext>
            </a:extLst>
          </p:cNvPr>
          <p:cNvGraphicFramePr/>
          <p:nvPr>
            <p:extLst>
              <p:ext uri="{D42A27DB-BD31-4B8C-83A1-F6EECF244321}">
                <p14:modId xmlns:p14="http://schemas.microsoft.com/office/powerpoint/2010/main" val="4094412784"/>
              </p:ext>
            </p:extLst>
          </p:nvPr>
        </p:nvGraphicFramePr>
        <p:xfrm>
          <a:off x="448993" y="-322921"/>
          <a:ext cx="11515899" cy="6173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Families">
            <a:extLst>
              <a:ext uri="{FF2B5EF4-FFF2-40B4-BE49-F238E27FC236}">
                <a16:creationId xmlns:a16="http://schemas.microsoft.com/office/drawing/2014/main" id="{DDB0A9F2-7162-4F02-BE0A-906C9CC005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5306" y="3109370"/>
            <a:ext cx="1920393" cy="1848252"/>
          </a:xfrm>
          <a:prstGeom prst="rect">
            <a:avLst/>
          </a:prstGeom>
        </p:spPr>
      </p:pic>
      <p:grpSp>
        <p:nvGrpSpPr>
          <p:cNvPr id="13" name="Group 12" descr="Providers">
            <a:extLst>
              <a:ext uri="{FF2B5EF4-FFF2-40B4-BE49-F238E27FC236}">
                <a16:creationId xmlns:a16="http://schemas.microsoft.com/office/drawing/2014/main" id="{02EF222D-1D30-4904-937B-A820C1B5717A}"/>
              </a:ext>
            </a:extLst>
          </p:cNvPr>
          <p:cNvGrpSpPr/>
          <p:nvPr/>
        </p:nvGrpSpPr>
        <p:grpSpPr>
          <a:xfrm>
            <a:off x="227108" y="3128563"/>
            <a:ext cx="2557929" cy="1848253"/>
            <a:chOff x="147512" y="1488018"/>
            <a:chExt cx="2223589" cy="1645659"/>
          </a:xfrm>
          <a:solidFill>
            <a:schemeClr val="accent5">
              <a:lumMod val="60000"/>
              <a:lumOff val="40000"/>
            </a:schemeClr>
          </a:solidFill>
        </p:grpSpPr>
        <p:pic>
          <p:nvPicPr>
            <p:cNvPr id="14" name="Graphic 13" descr="Schoolhouse">
              <a:extLst>
                <a:ext uri="{FF2B5EF4-FFF2-40B4-BE49-F238E27FC236}">
                  <a16:creationId xmlns:a16="http://schemas.microsoft.com/office/drawing/2014/main" id="{697C3CCE-8658-4C5B-B88F-2299D128CB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5442" y="1488018"/>
              <a:ext cx="1645659" cy="1645659"/>
            </a:xfrm>
            <a:prstGeom prst="rect">
              <a:avLst/>
            </a:prstGeom>
          </p:spPr>
        </p:pic>
        <p:pic>
          <p:nvPicPr>
            <p:cNvPr id="15" name="Graphic 14" descr="Woman with baby">
              <a:extLst>
                <a:ext uri="{FF2B5EF4-FFF2-40B4-BE49-F238E27FC236}">
                  <a16:creationId xmlns:a16="http://schemas.microsoft.com/office/drawing/2014/main" id="{F08F8C17-FE00-4C54-8741-7BE5825651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512" y="1906653"/>
              <a:ext cx="967201" cy="967201"/>
            </a:xfrm>
            <a:prstGeom prst="rect">
              <a:avLst/>
            </a:prstGeom>
          </p:spPr>
        </p:pic>
      </p:grpSp>
    </p:spTree>
    <p:extLst>
      <p:ext uri="{BB962C8B-B14F-4D97-AF65-F5344CB8AC3E}">
        <p14:creationId xmlns:p14="http://schemas.microsoft.com/office/powerpoint/2010/main" val="374092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8A2E-FF6D-4A75-A6B8-EF2C811146EA}"/>
              </a:ext>
            </a:extLst>
          </p:cNvPr>
          <p:cNvSpPr>
            <a:spLocks noGrp="1"/>
          </p:cNvSpPr>
          <p:nvPr>
            <p:ph type="title"/>
          </p:nvPr>
        </p:nvSpPr>
        <p:spPr>
          <a:xfrm>
            <a:off x="1189048" y="332491"/>
            <a:ext cx="10058400" cy="986019"/>
          </a:xfrm>
        </p:spPr>
        <p:txBody>
          <a:bodyPr>
            <a:normAutofit fontScale="90000"/>
          </a:bodyPr>
          <a:lstStyle/>
          <a:p>
            <a:br>
              <a:rPr lang="en-US" sz="5333" dirty="0"/>
            </a:br>
            <a:endParaRPr lang="en-US" sz="5333" dirty="0">
              <a:cs typeface="Calibri"/>
            </a:endParaRPr>
          </a:p>
        </p:txBody>
      </p:sp>
      <p:sp>
        <p:nvSpPr>
          <p:cNvPr id="21" name="TextBox 20">
            <a:extLst>
              <a:ext uri="{FF2B5EF4-FFF2-40B4-BE49-F238E27FC236}">
                <a16:creationId xmlns:a16="http://schemas.microsoft.com/office/drawing/2014/main" id="{BB899872-212E-A3AF-C554-7E16BC08205A}"/>
              </a:ext>
            </a:extLst>
          </p:cNvPr>
          <p:cNvSpPr txBox="1"/>
          <p:nvPr/>
        </p:nvSpPr>
        <p:spPr>
          <a:xfrm>
            <a:off x="1029017" y="415609"/>
            <a:ext cx="9702800" cy="7797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336A90"/>
                </a:solidFill>
                <a:effectLst/>
                <a:uLnTx/>
                <a:uFillTx/>
                <a:latin typeface="Calibri" panose="020F0502020204030204"/>
                <a:ea typeface="+mn-ea"/>
                <a:cs typeface="+mn-cs"/>
              </a:rPr>
              <a:t>ACF’s Early Childhood Mission and Vision </a:t>
            </a:r>
            <a:endParaRPr kumimoji="0" lang="en-US" sz="4267" b="0" i="0" u="none" strike="noStrike" kern="1200" cap="none" spc="0" normalizeH="0" baseline="0" noProof="0">
              <a:ln>
                <a:noFill/>
              </a:ln>
              <a:solidFill>
                <a:srgbClr val="21272D"/>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FA27C97C-128C-45F7-B81C-C0C1E9C6604B}"/>
              </a:ext>
            </a:extLst>
          </p:cNvPr>
          <p:cNvSpPr>
            <a:spLocks noGrp="1"/>
          </p:cNvSpPr>
          <p:nvPr>
            <p:ph idx="1"/>
          </p:nvPr>
        </p:nvSpPr>
        <p:spPr>
          <a:xfrm>
            <a:off x="402211" y="1402081"/>
            <a:ext cx="11230048" cy="2373055"/>
          </a:xfrm>
        </p:spPr>
        <p:txBody>
          <a:bodyPr vert="horz" lIns="0" tIns="60960" rIns="0" bIns="60960" rtlCol="0" anchor="t">
            <a:noAutofit/>
          </a:bodyPr>
          <a:lstStyle/>
          <a:p>
            <a:r>
              <a:rPr lang="en-US" sz="2667" b="1" dirty="0">
                <a:solidFill>
                  <a:schemeClr val="accent3"/>
                </a:solidFill>
              </a:rPr>
              <a:t>Mis</a:t>
            </a:r>
            <a:r>
              <a:rPr lang="en-US" sz="2667" b="1" dirty="0">
                <a:solidFill>
                  <a:srgbClr val="A12854"/>
                </a:solidFill>
              </a:rPr>
              <a:t>si</a:t>
            </a:r>
            <a:r>
              <a:rPr lang="en-US" sz="2667" b="1" dirty="0">
                <a:solidFill>
                  <a:schemeClr val="accent3"/>
                </a:solidFill>
              </a:rPr>
              <a:t>on: </a:t>
            </a:r>
            <a:r>
              <a:rPr lang="en-US" sz="2667" dirty="0"/>
              <a:t>Advancing an early childhood sector that meets the developmental needs of children and their families in communities across the country.</a:t>
            </a:r>
            <a:endParaRPr lang="en-US" sz="2667" dirty="0">
              <a:cs typeface="Calibri"/>
            </a:endParaRPr>
          </a:p>
          <a:p>
            <a:r>
              <a:rPr lang="en-US" sz="2667" b="1" dirty="0">
                <a:solidFill>
                  <a:schemeClr val="accent3"/>
                </a:solidFill>
              </a:rPr>
              <a:t>Vision:</a:t>
            </a:r>
            <a:r>
              <a:rPr lang="en-US" sz="2667" b="1" dirty="0">
                <a:solidFill>
                  <a:schemeClr val="accent3"/>
                </a:solidFill>
                <a:cs typeface="Calibri"/>
              </a:rPr>
              <a:t> </a:t>
            </a:r>
            <a:r>
              <a:rPr lang="en-US" sz="2667" dirty="0"/>
              <a:t>It is our responsibility to </a:t>
            </a:r>
            <a:r>
              <a:rPr lang="en-US" sz="2667" b="1" dirty="0">
                <a:solidFill>
                  <a:srgbClr val="054777"/>
                </a:solidFill>
              </a:rPr>
              <a:t>create opportunities</a:t>
            </a:r>
            <a:r>
              <a:rPr lang="en-US" sz="2667" dirty="0">
                <a:solidFill>
                  <a:schemeClr val="tx1"/>
                </a:solidFill>
              </a:rPr>
              <a:t> for </a:t>
            </a:r>
            <a:r>
              <a:rPr lang="en-US" sz="2667" b="1" dirty="0">
                <a:solidFill>
                  <a:schemeClr val="tx1"/>
                </a:solidFill>
              </a:rPr>
              <a:t>children and their families</a:t>
            </a:r>
            <a:r>
              <a:rPr lang="en-US" sz="2667" b="1" dirty="0">
                <a:solidFill>
                  <a:schemeClr val="accent5"/>
                </a:solidFill>
              </a:rPr>
              <a:t> </a:t>
            </a:r>
            <a:r>
              <a:rPr lang="en-US" sz="2667" dirty="0"/>
              <a:t>and the </a:t>
            </a:r>
            <a:r>
              <a:rPr lang="en-US" sz="2667" b="1" dirty="0">
                <a:solidFill>
                  <a:schemeClr val="tx1"/>
                </a:solidFill>
              </a:rPr>
              <a:t>early childhood workforce,</a:t>
            </a:r>
            <a:r>
              <a:rPr lang="en-US" sz="2667" b="1" dirty="0">
                <a:solidFill>
                  <a:schemeClr val="accent3"/>
                </a:solidFill>
              </a:rPr>
              <a:t> </a:t>
            </a:r>
            <a:r>
              <a:rPr lang="en-US" sz="2667" dirty="0"/>
              <a:t>so they have -</a:t>
            </a:r>
            <a:endParaRPr lang="en-US" sz="2667" dirty="0">
              <a:cs typeface="Calibri"/>
            </a:endParaRPr>
          </a:p>
        </p:txBody>
      </p:sp>
      <p:graphicFrame>
        <p:nvGraphicFramePr>
          <p:cNvPr id="9" name="Diagram 8" descr="&quot; &quot;">
            <a:extLst>
              <a:ext uri="{FF2B5EF4-FFF2-40B4-BE49-F238E27FC236}">
                <a16:creationId xmlns:a16="http://schemas.microsoft.com/office/drawing/2014/main" id="{A9493F4A-040A-4EE9-BA65-8DBC419C0947}"/>
              </a:ext>
            </a:extLst>
          </p:cNvPr>
          <p:cNvGraphicFramePr/>
          <p:nvPr>
            <p:extLst>
              <p:ext uri="{D42A27DB-BD31-4B8C-83A1-F6EECF244321}">
                <p14:modId xmlns:p14="http://schemas.microsoft.com/office/powerpoint/2010/main" val="1211850337"/>
              </p:ext>
            </p:extLst>
          </p:nvPr>
        </p:nvGraphicFramePr>
        <p:xfrm>
          <a:off x="272481" y="3111500"/>
          <a:ext cx="11647039" cy="314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254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B989-4020-416B-9038-D1A10C321D69}"/>
              </a:ext>
            </a:extLst>
          </p:cNvPr>
          <p:cNvSpPr>
            <a:spLocks noGrp="1"/>
          </p:cNvSpPr>
          <p:nvPr>
            <p:ph type="title"/>
          </p:nvPr>
        </p:nvSpPr>
        <p:spPr/>
        <p:txBody>
          <a:bodyPr/>
          <a:lstStyle/>
          <a:p>
            <a:r>
              <a:rPr lang="en-US" dirty="0"/>
              <a:t>Create Opportunities For: </a:t>
            </a:r>
          </a:p>
        </p:txBody>
      </p:sp>
      <p:sp>
        <p:nvSpPr>
          <p:cNvPr id="6" name="Text Placeholder 5">
            <a:extLst>
              <a:ext uri="{FF2B5EF4-FFF2-40B4-BE49-F238E27FC236}">
                <a16:creationId xmlns:a16="http://schemas.microsoft.com/office/drawing/2014/main" id="{7E1DE176-2DC0-4A8E-B6BC-BDCC7DA0C2F1}"/>
              </a:ext>
            </a:extLst>
          </p:cNvPr>
          <p:cNvSpPr>
            <a:spLocks noGrp="1"/>
          </p:cNvSpPr>
          <p:nvPr>
            <p:ph type="body" sz="quarter" idx="3"/>
          </p:nvPr>
        </p:nvSpPr>
        <p:spPr>
          <a:xfrm>
            <a:off x="6217923" y="1707041"/>
            <a:ext cx="5383528" cy="986719"/>
          </a:xfrm>
        </p:spPr>
        <p:style>
          <a:lnRef idx="0">
            <a:schemeClr val="accent6"/>
          </a:lnRef>
          <a:fillRef idx="3">
            <a:schemeClr val="accent6"/>
          </a:fillRef>
          <a:effectRef idx="3">
            <a:schemeClr val="accent6"/>
          </a:effectRef>
          <a:fontRef idx="minor">
            <a:schemeClr val="lt1"/>
          </a:fontRef>
        </p:style>
        <p:txBody>
          <a:bodyPr>
            <a:noAutofit/>
          </a:bodyPr>
          <a:lstStyle/>
          <a:p>
            <a:pPr algn="ctr"/>
            <a:r>
              <a:rPr lang="en-US" sz="3200" b="1">
                <a:solidFill>
                  <a:schemeClr val="tx1"/>
                </a:solidFill>
              </a:rPr>
              <a:t>Early Childhood Workforce</a:t>
            </a:r>
          </a:p>
        </p:txBody>
      </p:sp>
      <p:sp>
        <p:nvSpPr>
          <p:cNvPr id="4" name="Text Placeholder 3">
            <a:extLst>
              <a:ext uri="{FF2B5EF4-FFF2-40B4-BE49-F238E27FC236}">
                <a16:creationId xmlns:a16="http://schemas.microsoft.com/office/drawing/2014/main" id="{60C26755-3A12-46DA-A7B1-ECB7AE7FF3F5}"/>
              </a:ext>
            </a:extLst>
          </p:cNvPr>
          <p:cNvSpPr>
            <a:spLocks noGrp="1"/>
          </p:cNvSpPr>
          <p:nvPr>
            <p:ph type="body" idx="1"/>
          </p:nvPr>
        </p:nvSpPr>
        <p:spPr>
          <a:xfrm>
            <a:off x="590550" y="1707041"/>
            <a:ext cx="5383529" cy="986719"/>
          </a:xfrm>
        </p:spPr>
        <p:style>
          <a:lnRef idx="0">
            <a:schemeClr val="accent5"/>
          </a:lnRef>
          <a:fillRef idx="3">
            <a:schemeClr val="accent5"/>
          </a:fillRef>
          <a:effectRef idx="3">
            <a:schemeClr val="accent5"/>
          </a:effectRef>
          <a:fontRef idx="minor">
            <a:schemeClr val="lt1"/>
          </a:fontRef>
        </p:style>
        <p:txBody>
          <a:bodyPr>
            <a:normAutofit/>
          </a:bodyPr>
          <a:lstStyle/>
          <a:p>
            <a:pPr algn="ctr"/>
            <a:r>
              <a:rPr lang="en-US" sz="3200" b="1">
                <a:solidFill>
                  <a:schemeClr val="tx1"/>
                </a:solidFill>
              </a:rPr>
              <a:t>Children and Families</a:t>
            </a:r>
          </a:p>
        </p:txBody>
      </p:sp>
      <p:sp>
        <p:nvSpPr>
          <p:cNvPr id="13" name="TextBox 12">
            <a:extLst>
              <a:ext uri="{FF2B5EF4-FFF2-40B4-BE49-F238E27FC236}">
                <a16:creationId xmlns:a16="http://schemas.microsoft.com/office/drawing/2014/main" id="{69E7AB73-7EA8-44C9-AA2F-3651A4D9B33A}"/>
              </a:ext>
            </a:extLst>
          </p:cNvPr>
          <p:cNvSpPr txBox="1"/>
          <p:nvPr/>
        </p:nvSpPr>
        <p:spPr>
          <a:xfrm>
            <a:off x="6217923" y="2948389"/>
            <a:ext cx="5707379" cy="309636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475260"/>
                </a:solidFill>
                <a:effectLst/>
                <a:uLnTx/>
                <a:uFillTx/>
                <a:latin typeface="Calibri"/>
                <a:ea typeface="Calibri" panose="020F0502020204030204" pitchFamily="34" charset="0"/>
                <a:cs typeface="Times New Roman"/>
              </a:rPr>
              <a:t> System that attracts and retains a qualified, diverse workforce</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475260"/>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475260"/>
                </a:solidFill>
                <a:effectLst/>
                <a:uLnTx/>
                <a:uFillTx/>
                <a:latin typeface="Calibri" panose="020F0502020204030204" pitchFamily="34" charset="0"/>
                <a:ea typeface="Calibri" panose="020F0502020204030204" pitchFamily="34" charset="0"/>
                <a:cs typeface="Times New Roman" panose="02020603050405020304" pitchFamily="18" charset="0"/>
              </a:rPr>
              <a:t> Compensation that demonstrates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F5E7D7-5C67-22E9-24E7-12BE643AA2AD}"/>
              </a:ext>
            </a:extLst>
          </p:cNvPr>
          <p:cNvSpPr txBox="1"/>
          <p:nvPr/>
        </p:nvSpPr>
        <p:spPr>
          <a:xfrm>
            <a:off x="341243" y="2953027"/>
            <a:ext cx="6136860" cy="154632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marR="0" lvl="0" indent="-380990" algn="l" defTabSz="914400" rtl="0" eaLnBrk="1" fontAlgn="auto" latinLnBrk="0" hangingPunct="1">
              <a:lnSpc>
                <a:spcPct val="107000"/>
              </a:lnSpc>
              <a:spcBef>
                <a:spcPts val="0"/>
              </a:spcBef>
              <a:spcAft>
                <a:spcPts val="0"/>
              </a:spcAft>
              <a:buClrTx/>
              <a:buSzTx/>
              <a:buFont typeface="Arial,Sans-Serif"/>
              <a:buChar char="•"/>
              <a:tabLst/>
              <a:defRPr/>
            </a:pPr>
            <a:r>
              <a:rPr kumimoji="0" lang="en-US" sz="3200" b="0" i="0" u="none" strike="noStrike" kern="1200" cap="none" spc="0" normalizeH="0" baseline="0" noProof="0">
                <a:ln>
                  <a:noFill/>
                </a:ln>
                <a:solidFill>
                  <a:srgbClr val="475260"/>
                </a:solidFill>
                <a:effectLst/>
                <a:uLnTx/>
                <a:uFillTx/>
                <a:latin typeface="Calibri" panose="020F0502020204030204"/>
                <a:ea typeface="+mn-ea"/>
                <a:cs typeface="+mn-cs"/>
              </a:rPr>
              <a:t>Safe and supportive environments</a:t>
            </a:r>
            <a:endParaRPr kumimoji="0" lang="en-US" sz="3200" b="0" i="0" u="none" strike="noStrike" kern="1200" cap="none" spc="0" normalizeH="0" baseline="0" noProof="0">
              <a:ln>
                <a:noFill/>
              </a:ln>
              <a:solidFill>
                <a:srgbClr val="47526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1272D"/>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38009806-6BEA-5ADE-C384-B68FEAAAE8C6}"/>
              </a:ext>
            </a:extLst>
          </p:cNvPr>
          <p:cNvSpPr txBox="1"/>
          <p:nvPr/>
        </p:nvSpPr>
        <p:spPr>
          <a:xfrm>
            <a:off x="338484" y="4308612"/>
            <a:ext cx="5750337" cy="209288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marR="0" lvl="0" indent="-38099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dirty="0">
                <a:ln>
                  <a:noFill/>
                </a:ln>
                <a:solidFill>
                  <a:srgbClr val="475260"/>
                </a:solidFill>
                <a:effectLst/>
                <a:uLnTx/>
                <a:uFillTx/>
                <a:latin typeface="Calibri" panose="020F0502020204030204"/>
                <a:ea typeface="+mn-ea"/>
                <a:cs typeface="+mn-cs"/>
              </a:rPr>
              <a:t>Access to high-quality programs and supports that meet families’ needs</a:t>
            </a:r>
            <a:endParaRPr kumimoji="0" lang="en-US" sz="3200" b="0" i="0" u="none" strike="noStrike" kern="1200" cap="none" spc="0" normalizeH="0" baseline="0" noProof="0" dirty="0">
              <a:ln>
                <a:noFill/>
              </a:ln>
              <a:solidFill>
                <a:srgbClr val="47526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1272D"/>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835975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8A2E-FF6D-4A75-A6B8-EF2C811146EA}"/>
              </a:ext>
            </a:extLst>
          </p:cNvPr>
          <p:cNvSpPr>
            <a:spLocks noGrp="1"/>
          </p:cNvSpPr>
          <p:nvPr>
            <p:ph type="title"/>
          </p:nvPr>
        </p:nvSpPr>
        <p:spPr>
          <a:xfrm>
            <a:off x="1189048" y="332491"/>
            <a:ext cx="10058400" cy="986019"/>
          </a:xfrm>
        </p:spPr>
        <p:txBody>
          <a:bodyPr>
            <a:normAutofit/>
          </a:bodyPr>
          <a:lstStyle/>
          <a:p>
            <a:r>
              <a:rPr lang="en-US" sz="5333" dirty="0">
                <a:cs typeface="Calibri"/>
              </a:rPr>
              <a:t>Children and Families </a:t>
            </a:r>
          </a:p>
        </p:txBody>
      </p:sp>
      <p:sp>
        <p:nvSpPr>
          <p:cNvPr id="3" name="Rectangle: Rounded Corners 2">
            <a:extLst>
              <a:ext uri="{FF2B5EF4-FFF2-40B4-BE49-F238E27FC236}">
                <a16:creationId xmlns:a16="http://schemas.microsoft.com/office/drawing/2014/main" id="{83787E3A-8A46-4F0D-80FA-3B87AAA618E1}"/>
              </a:ext>
            </a:extLst>
          </p:cNvPr>
          <p:cNvSpPr/>
          <p:nvPr/>
        </p:nvSpPr>
        <p:spPr>
          <a:xfrm>
            <a:off x="552452" y="307595"/>
            <a:ext cx="10971977" cy="98601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1272D"/>
                </a:solidFill>
                <a:effectLst/>
                <a:uLnTx/>
                <a:uFillTx/>
                <a:latin typeface="Calibri" panose="020F0502020204030204"/>
                <a:ea typeface="+mn-ea"/>
                <a:cs typeface="+mn-cs"/>
              </a:rPr>
              <a:t>Safe and Supportive Environments For All Children</a:t>
            </a:r>
            <a:endParaRPr kumimoji="0" lang="en-US" sz="3200" b="0" i="0" u="none" strike="noStrike" kern="1200" cap="none" spc="0" normalizeH="0" baseline="0" noProof="0">
              <a:ln>
                <a:noFill/>
              </a:ln>
              <a:solidFill>
                <a:srgbClr val="21272D"/>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E9E94371-FAEC-40CB-929C-332B118A4DAE}"/>
              </a:ext>
            </a:extLst>
          </p:cNvPr>
          <p:cNvSpPr txBox="1"/>
          <p:nvPr/>
        </p:nvSpPr>
        <p:spPr>
          <a:xfrm>
            <a:off x="1207864" y="1641758"/>
            <a:ext cx="10579880" cy="492443"/>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Partner with agencies on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lead remediation </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in early childhood settings</a:t>
            </a:r>
          </a:p>
        </p:txBody>
      </p:sp>
      <p:sp>
        <p:nvSpPr>
          <p:cNvPr id="14" name="TextBox 13">
            <a:extLst>
              <a:ext uri="{FF2B5EF4-FFF2-40B4-BE49-F238E27FC236}">
                <a16:creationId xmlns:a16="http://schemas.microsoft.com/office/drawing/2014/main" id="{1EFD9F71-EAFC-4998-A434-0DF55E154085}"/>
              </a:ext>
            </a:extLst>
          </p:cNvPr>
          <p:cNvSpPr txBox="1"/>
          <p:nvPr/>
        </p:nvSpPr>
        <p:spPr>
          <a:xfrm>
            <a:off x="1208138" y="4274417"/>
            <a:ext cx="10442557" cy="861774"/>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Dear Colleague Letter to promote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social-emotional development </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and</a:t>
            </a:r>
            <a:r>
              <a:rPr kumimoji="0" lang="en-US" sz="2400" b="1" i="0" u="none" strike="noStrike" kern="1200" cap="none" spc="0" normalizeH="0" baseline="0" noProof="0">
                <a:ln>
                  <a:noFill/>
                </a:ln>
                <a:solidFill>
                  <a:srgbClr val="63BAB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mental health</a:t>
            </a:r>
            <a:r>
              <a:rPr kumimoji="0" lang="en-US" sz="2400" b="1" i="0" u="none" strike="noStrike" kern="1200" cap="none" spc="0" normalizeH="0" baseline="0" noProof="0">
                <a:ln>
                  <a:noFill/>
                </a:ln>
                <a:solidFill>
                  <a:srgbClr val="63BAB0"/>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 </a:t>
            </a:r>
          </a:p>
        </p:txBody>
      </p:sp>
      <p:pic>
        <p:nvPicPr>
          <p:cNvPr id="16" name="Graphic 15" descr="Postit Notes with solid fill">
            <a:extLst>
              <a:ext uri="{FF2B5EF4-FFF2-40B4-BE49-F238E27FC236}">
                <a16:creationId xmlns:a16="http://schemas.microsoft.com/office/drawing/2014/main" id="{08D9F331-7FAB-41E7-AEC9-7B6FB5D80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089" y="4175429"/>
            <a:ext cx="861775" cy="861775"/>
          </a:xfrm>
          <a:prstGeom prst="rect">
            <a:avLst/>
          </a:prstGeom>
        </p:spPr>
      </p:pic>
      <p:sp>
        <p:nvSpPr>
          <p:cNvPr id="18" name="TextBox 17">
            <a:extLst>
              <a:ext uri="{FF2B5EF4-FFF2-40B4-BE49-F238E27FC236}">
                <a16:creationId xmlns:a16="http://schemas.microsoft.com/office/drawing/2014/main" id="{3AB94700-6708-4A88-9C7B-43C94F0EFAA5}"/>
              </a:ext>
            </a:extLst>
          </p:cNvPr>
          <p:cNvSpPr txBox="1"/>
          <p:nvPr/>
        </p:nvSpPr>
        <p:spPr>
          <a:xfrm>
            <a:off x="1249055" y="2390867"/>
            <a:ext cx="10335380" cy="861774"/>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Support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COVID-19 vaccine access </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for early educators, families, and young children and distribute public health resources and guidance</a:t>
            </a:r>
            <a:endParaRPr kumimoji="0" lang="en-US" sz="2400" b="0" i="0" u="none" strike="noStrike" kern="1200" cap="none" spc="0" normalizeH="0" baseline="0" noProof="0">
              <a:ln>
                <a:noFill/>
              </a:ln>
              <a:solidFill>
                <a:srgbClr val="63BAB0"/>
              </a:solidFill>
              <a:effectLst/>
              <a:uLnTx/>
              <a:uFillTx/>
              <a:latin typeface="Calibri" panose="020F0502020204030204"/>
              <a:ea typeface="+mn-ea"/>
              <a:cs typeface="Calibri"/>
            </a:endParaRPr>
          </a:p>
        </p:txBody>
      </p:sp>
      <p:sp>
        <p:nvSpPr>
          <p:cNvPr id="22" name="TextBox 21">
            <a:extLst>
              <a:ext uri="{FF2B5EF4-FFF2-40B4-BE49-F238E27FC236}">
                <a16:creationId xmlns:a16="http://schemas.microsoft.com/office/drawing/2014/main" id="{8D11326B-38CF-4680-8700-066EF7FEBAE6}"/>
              </a:ext>
            </a:extLst>
          </p:cNvPr>
          <p:cNvSpPr txBox="1"/>
          <p:nvPr/>
        </p:nvSpPr>
        <p:spPr>
          <a:xfrm>
            <a:off x="1220779" y="3472587"/>
            <a:ext cx="10442556" cy="492443"/>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Promote compliance with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health and safety measures </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in </a:t>
            </a:r>
            <a:r>
              <a:rPr kumimoji="0" lang="en-US" sz="2400" b="0" i="0" u="none" strike="noStrike" kern="1200" cap="none" spc="0" normalizeH="0" baseline="0" noProof="0" err="1">
                <a:ln>
                  <a:noFill/>
                </a:ln>
                <a:solidFill>
                  <a:srgbClr val="21272D"/>
                </a:solidFill>
                <a:effectLst/>
                <a:uLnTx/>
                <a:uFillTx/>
                <a:latin typeface="Calibri" panose="020F0502020204030204"/>
                <a:ea typeface="+mn-ea"/>
                <a:cs typeface="+mn-cs"/>
              </a:rPr>
              <a:t>CCDF</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 and Head Start</a:t>
            </a:r>
            <a:endParaRPr kumimoji="0" lang="en-US" sz="2400" b="0" i="0" u="none" strike="noStrike" kern="1200" cap="none" spc="0" normalizeH="0" baseline="0" noProof="0">
              <a:ln>
                <a:noFill/>
              </a:ln>
              <a:solidFill>
                <a:srgbClr val="21272D"/>
              </a:solidFill>
              <a:effectLst/>
              <a:uLnTx/>
              <a:uFillTx/>
              <a:latin typeface="Calibri" panose="020F0502020204030204"/>
              <a:ea typeface="+mn-ea"/>
              <a:cs typeface="Calibri"/>
            </a:endParaRPr>
          </a:p>
        </p:txBody>
      </p:sp>
      <p:pic>
        <p:nvPicPr>
          <p:cNvPr id="24" name="Graphic 23" descr="Checkbox Checked with solid fill">
            <a:extLst>
              <a:ext uri="{FF2B5EF4-FFF2-40B4-BE49-F238E27FC236}">
                <a16:creationId xmlns:a16="http://schemas.microsoft.com/office/drawing/2014/main" id="{E8877C3A-0267-403E-80E0-E4B98DA435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936" y="3193167"/>
            <a:ext cx="986947" cy="986947"/>
          </a:xfrm>
          <a:prstGeom prst="rect">
            <a:avLst/>
          </a:prstGeom>
        </p:spPr>
      </p:pic>
      <p:sp>
        <p:nvSpPr>
          <p:cNvPr id="26" name="TextBox 25">
            <a:extLst>
              <a:ext uri="{FF2B5EF4-FFF2-40B4-BE49-F238E27FC236}">
                <a16:creationId xmlns:a16="http://schemas.microsoft.com/office/drawing/2014/main" id="{F48CF6C4-12F0-40E5-8DEE-6338AFFA336D}"/>
              </a:ext>
            </a:extLst>
          </p:cNvPr>
          <p:cNvSpPr txBox="1"/>
          <p:nvPr/>
        </p:nvSpPr>
        <p:spPr>
          <a:xfrm>
            <a:off x="1208138" y="5182266"/>
            <a:ext cx="10442557" cy="861774"/>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Promote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Head Start children's mental health</a:t>
            </a:r>
            <a:r>
              <a:rPr kumimoji="0" lang="en-US" sz="2400" b="1" i="0" u="none" strike="noStrike" kern="1200" cap="none" spc="0" normalizeH="0" baseline="0" noProof="0">
                <a:ln>
                  <a:noFill/>
                </a:ln>
                <a:solidFill>
                  <a:srgbClr val="63BAB0"/>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and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social and emotional well-being</a:t>
            </a:r>
          </a:p>
        </p:txBody>
      </p:sp>
      <p:pic>
        <p:nvPicPr>
          <p:cNvPr id="30" name="Graphic 29" descr="Sink with solid fill">
            <a:extLst>
              <a:ext uri="{FF2B5EF4-FFF2-40B4-BE49-F238E27FC236}">
                <a16:creationId xmlns:a16="http://schemas.microsoft.com/office/drawing/2014/main" id="{F42EDD62-54CA-4993-92D4-6A9ABE3DB0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504" y="1343409"/>
            <a:ext cx="986947" cy="986947"/>
          </a:xfrm>
          <a:prstGeom prst="rect">
            <a:avLst/>
          </a:prstGeom>
        </p:spPr>
      </p:pic>
      <p:pic>
        <p:nvPicPr>
          <p:cNvPr id="32" name="Graphic 31" descr="Covid-19 with solid fill">
            <a:extLst>
              <a:ext uri="{FF2B5EF4-FFF2-40B4-BE49-F238E27FC236}">
                <a16:creationId xmlns:a16="http://schemas.microsoft.com/office/drawing/2014/main" id="{44A42CCB-B55C-47E8-8884-EA0127BB68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4675" y="2336077"/>
            <a:ext cx="905776" cy="916468"/>
          </a:xfrm>
          <a:prstGeom prst="rect">
            <a:avLst/>
          </a:prstGeom>
        </p:spPr>
      </p:pic>
      <p:pic>
        <p:nvPicPr>
          <p:cNvPr id="34" name="Graphic 33" descr="Aperture with solid fill">
            <a:extLst>
              <a:ext uri="{FF2B5EF4-FFF2-40B4-BE49-F238E27FC236}">
                <a16:creationId xmlns:a16="http://schemas.microsoft.com/office/drawing/2014/main" id="{4383BE1D-1D95-48ED-8A36-9992CBFA76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7272" y="5184276"/>
            <a:ext cx="924361" cy="924361"/>
          </a:xfrm>
          <a:prstGeom prst="rect">
            <a:avLst/>
          </a:prstGeom>
        </p:spPr>
      </p:pic>
    </p:spTree>
    <p:extLst>
      <p:ext uri="{BB962C8B-B14F-4D97-AF65-F5344CB8AC3E}">
        <p14:creationId xmlns:p14="http://schemas.microsoft.com/office/powerpoint/2010/main" val="1258718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8A2E-FF6D-4A75-A6B8-EF2C811146EA}"/>
              </a:ext>
            </a:extLst>
          </p:cNvPr>
          <p:cNvSpPr>
            <a:spLocks noGrp="1"/>
          </p:cNvSpPr>
          <p:nvPr>
            <p:ph type="title"/>
          </p:nvPr>
        </p:nvSpPr>
        <p:spPr>
          <a:xfrm>
            <a:off x="1189048" y="332491"/>
            <a:ext cx="10058400" cy="986019"/>
          </a:xfrm>
        </p:spPr>
        <p:txBody>
          <a:bodyPr>
            <a:normAutofit/>
          </a:bodyPr>
          <a:lstStyle/>
          <a:p>
            <a:r>
              <a:rPr lang="en-US" sz="5333" dirty="0">
                <a:cs typeface="Calibri"/>
              </a:rPr>
              <a:t>Children and Families </a:t>
            </a:r>
          </a:p>
        </p:txBody>
      </p:sp>
      <p:sp>
        <p:nvSpPr>
          <p:cNvPr id="3" name="Rectangle: Rounded Corners 2">
            <a:extLst>
              <a:ext uri="{FF2B5EF4-FFF2-40B4-BE49-F238E27FC236}">
                <a16:creationId xmlns:a16="http://schemas.microsoft.com/office/drawing/2014/main" id="{83787E3A-8A46-4F0D-80FA-3B87AAA618E1}"/>
              </a:ext>
            </a:extLst>
          </p:cNvPr>
          <p:cNvSpPr/>
          <p:nvPr/>
        </p:nvSpPr>
        <p:spPr>
          <a:xfrm>
            <a:off x="552452" y="307595"/>
            <a:ext cx="10971977" cy="98601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29713"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1272D"/>
                </a:solidFill>
                <a:effectLst/>
                <a:uLnTx/>
                <a:uFillTx/>
                <a:latin typeface="Calibri" panose="020F0502020204030204"/>
                <a:ea typeface="+mn-ea"/>
                <a:cs typeface="+mn-cs"/>
              </a:rPr>
              <a:t>Early Childhood Workforce: </a:t>
            </a:r>
          </a:p>
          <a:p>
            <a:pPr marL="0" marR="0" lvl="0" indent="0" algn="l" defTabSz="829713"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1272D"/>
                </a:solidFill>
                <a:effectLst/>
                <a:uLnTx/>
                <a:uFillTx/>
                <a:latin typeface="Calibri" panose="020F0502020204030204"/>
                <a:ea typeface="+mn-ea"/>
                <a:cs typeface="+mn-cs"/>
              </a:rPr>
              <a:t>System that Attracts and Retains a Qualified, Diverse Field</a:t>
            </a:r>
          </a:p>
        </p:txBody>
      </p:sp>
      <p:sp>
        <p:nvSpPr>
          <p:cNvPr id="10" name="TextBox 9">
            <a:extLst>
              <a:ext uri="{FF2B5EF4-FFF2-40B4-BE49-F238E27FC236}">
                <a16:creationId xmlns:a16="http://schemas.microsoft.com/office/drawing/2014/main" id="{E9E94371-FAEC-40CB-929C-332B118A4DAE}"/>
              </a:ext>
            </a:extLst>
          </p:cNvPr>
          <p:cNvSpPr txBox="1"/>
          <p:nvPr/>
        </p:nvSpPr>
        <p:spPr>
          <a:xfrm>
            <a:off x="1219183" y="1393969"/>
            <a:ext cx="10579880" cy="861774"/>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Developing a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$30 million National Early Care and Education Childhood Workforce Center</a:t>
            </a:r>
            <a:endParaRPr kumimoji="0" lang="en-US" sz="2400" b="0" i="0" u="none" strike="noStrike" kern="1200" cap="none" spc="0" normalizeH="0" baseline="0" noProof="0">
              <a:ln>
                <a:noFill/>
              </a:ln>
              <a:solidFill>
                <a:srgbClr val="21272D"/>
              </a:solidFill>
              <a:effectLst/>
              <a:uLnTx/>
              <a:uFillTx/>
              <a:latin typeface="Calibri" panose="020F0502020204030204"/>
              <a:ea typeface="+mn-ea"/>
              <a:cs typeface="Calibri"/>
            </a:endParaRPr>
          </a:p>
        </p:txBody>
      </p:sp>
      <p:sp>
        <p:nvSpPr>
          <p:cNvPr id="18" name="TextBox 17">
            <a:extLst>
              <a:ext uri="{FF2B5EF4-FFF2-40B4-BE49-F238E27FC236}">
                <a16:creationId xmlns:a16="http://schemas.microsoft.com/office/drawing/2014/main" id="{3AB94700-6708-4A88-9C7B-43C94F0EFAA5}"/>
              </a:ext>
            </a:extLst>
          </p:cNvPr>
          <p:cNvSpPr txBox="1"/>
          <p:nvPr/>
        </p:nvSpPr>
        <p:spPr>
          <a:xfrm>
            <a:off x="1223203" y="2258753"/>
            <a:ext cx="10335380" cy="492443"/>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Partnering with the Department of Education on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Public Service Loan Forgiveness</a:t>
            </a:r>
            <a:endPar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48CF6C4-12F0-40E5-8DEE-6338AFFA336D}"/>
              </a:ext>
            </a:extLst>
          </p:cNvPr>
          <p:cNvSpPr txBox="1"/>
          <p:nvPr/>
        </p:nvSpPr>
        <p:spPr>
          <a:xfrm>
            <a:off x="1248854" y="5365410"/>
            <a:ext cx="10714095" cy="861774"/>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Tribal College and University partnerships to increase the number of qualified education staff working in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American Indian and Alaska Native Head Start programs</a:t>
            </a:r>
          </a:p>
        </p:txBody>
      </p:sp>
      <p:pic>
        <p:nvPicPr>
          <p:cNvPr id="8" name="Graphic 7" descr="Warehouse with solid fill">
            <a:extLst>
              <a:ext uri="{FF2B5EF4-FFF2-40B4-BE49-F238E27FC236}">
                <a16:creationId xmlns:a16="http://schemas.microsoft.com/office/drawing/2014/main" id="{C9B98E79-CDBF-419E-93AF-BE9F08EB48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517" y="1342890"/>
            <a:ext cx="812956" cy="812956"/>
          </a:xfrm>
          <a:prstGeom prst="rect">
            <a:avLst/>
          </a:prstGeom>
        </p:spPr>
      </p:pic>
      <p:pic>
        <p:nvPicPr>
          <p:cNvPr id="13" name="Graphic 12" descr="Loan with solid fill">
            <a:extLst>
              <a:ext uri="{FF2B5EF4-FFF2-40B4-BE49-F238E27FC236}">
                <a16:creationId xmlns:a16="http://schemas.microsoft.com/office/drawing/2014/main" id="{88AFAD08-52CC-466C-A8A8-D47B89386F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367" y="2255743"/>
            <a:ext cx="800100" cy="800100"/>
          </a:xfrm>
          <a:prstGeom prst="rect">
            <a:avLst/>
          </a:prstGeom>
        </p:spPr>
      </p:pic>
      <p:pic>
        <p:nvPicPr>
          <p:cNvPr id="17" name="Graphic 16" descr="Woman with kid with solid fill">
            <a:extLst>
              <a:ext uri="{FF2B5EF4-FFF2-40B4-BE49-F238E27FC236}">
                <a16:creationId xmlns:a16="http://schemas.microsoft.com/office/drawing/2014/main" id="{A6D87C53-8F52-4794-BA08-EDAECF3CC2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095" y="5237337"/>
            <a:ext cx="842952" cy="842952"/>
          </a:xfrm>
          <a:prstGeom prst="rect">
            <a:avLst/>
          </a:prstGeom>
        </p:spPr>
      </p:pic>
      <p:sp>
        <p:nvSpPr>
          <p:cNvPr id="21" name="TextBox 20">
            <a:extLst>
              <a:ext uri="{FF2B5EF4-FFF2-40B4-BE49-F238E27FC236}">
                <a16:creationId xmlns:a16="http://schemas.microsoft.com/office/drawing/2014/main" id="{D8BC5340-0B02-435C-B05F-6B55801D3A46}"/>
              </a:ext>
            </a:extLst>
          </p:cNvPr>
          <p:cNvSpPr txBox="1"/>
          <p:nvPr/>
        </p:nvSpPr>
        <p:spPr>
          <a:xfrm>
            <a:off x="1249672" y="3039827"/>
            <a:ext cx="1057988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Head Start and Child Care Development Fund grantees providing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bonuses or increased compensation</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 with American Rescue Plan funds</a:t>
            </a:r>
          </a:p>
        </p:txBody>
      </p:sp>
      <p:sp>
        <p:nvSpPr>
          <p:cNvPr id="23" name="TextBox 22">
            <a:extLst>
              <a:ext uri="{FF2B5EF4-FFF2-40B4-BE49-F238E27FC236}">
                <a16:creationId xmlns:a16="http://schemas.microsoft.com/office/drawing/2014/main" id="{27DC1318-7CA4-48A5-83EA-07EFAD0A2B97}"/>
              </a:ext>
            </a:extLst>
          </p:cNvPr>
          <p:cNvSpPr txBox="1"/>
          <p:nvPr/>
        </p:nvSpPr>
        <p:spPr>
          <a:xfrm>
            <a:off x="1248854" y="3863593"/>
            <a:ext cx="10335380" cy="1600438"/>
          </a:xfrm>
          <a:prstGeom prst="rect">
            <a:avLst/>
          </a:prstGeom>
          <a:noFill/>
        </p:spPr>
        <p:txBody>
          <a:bodyPr wrap="square" lIns="121920" tIns="60960" rIns="121920" bIns="609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Guidance and letters to </a:t>
            </a:r>
            <a:r>
              <a:rPr kumimoji="0" lang="en-US" sz="2400" b="1" i="0" u="none" strike="noStrike" kern="1200" cap="none" spc="0" normalizeH="0" baseline="0" noProof="0">
                <a:ln>
                  <a:noFill/>
                </a:ln>
                <a:solidFill>
                  <a:srgbClr val="21272D"/>
                </a:solidFill>
                <a:effectLst/>
                <a:uLnTx/>
                <a:uFillTx/>
                <a:latin typeface="Calibri" panose="020F0502020204030204"/>
                <a:ea typeface="+mn-ea"/>
                <a:cs typeface="+mn-cs"/>
              </a:rPr>
              <a:t>Head Start, Child Care Development Fund grantees, and Preschool Development Grant recipients, and states and agencies leadership</a:t>
            </a:r>
            <a:r>
              <a:rPr kumimoji="0" lang="en-US" sz="2400" b="1" i="0" u="none" strike="noStrike" kern="1200" cap="none" spc="0" normalizeH="0" baseline="0" noProof="0">
                <a:ln>
                  <a:noFill/>
                </a:ln>
                <a:solidFill>
                  <a:srgbClr val="E29F4D"/>
                </a:solidFill>
                <a:effectLst/>
                <a:uLnTx/>
                <a:uFillTx/>
                <a:latin typeface="Calibri" panose="020F0502020204030204"/>
                <a:ea typeface="+mn-ea"/>
                <a:cs typeface="+mn-cs"/>
              </a:rPr>
              <a:t> </a:t>
            </a:r>
            <a:r>
              <a:rPr kumimoji="0" lang="en-US" sz="2400" b="0" i="0" u="none" strike="noStrike" kern="1200" cap="none" spc="0" normalizeH="0" baseline="0" noProof="0">
                <a:ln>
                  <a:noFill/>
                </a:ln>
                <a:solidFill>
                  <a:srgbClr val="21272D"/>
                </a:solidFill>
                <a:effectLst/>
                <a:uLnTx/>
                <a:uFillTx/>
                <a:latin typeface="Calibri" panose="020F0502020204030204"/>
                <a:ea typeface="+mn-ea"/>
                <a:cs typeface="+mn-cs"/>
              </a:rPr>
              <a:t>encouraging federal funding streams to support increased compensation</a:t>
            </a:r>
          </a:p>
        </p:txBody>
      </p:sp>
      <p:pic>
        <p:nvPicPr>
          <p:cNvPr id="24" name="Graphic 23" descr="Money with solid fill">
            <a:extLst>
              <a:ext uri="{FF2B5EF4-FFF2-40B4-BE49-F238E27FC236}">
                <a16:creationId xmlns:a16="http://schemas.microsoft.com/office/drawing/2014/main" id="{3E9C0036-0F2C-4AD2-A02E-74DDCB2FE8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857" y="3016143"/>
            <a:ext cx="993139" cy="993139"/>
          </a:xfrm>
          <a:prstGeom prst="rect">
            <a:avLst/>
          </a:prstGeom>
        </p:spPr>
      </p:pic>
      <p:pic>
        <p:nvPicPr>
          <p:cNvPr id="25" name="Graphic 24" descr="Chat with solid fill">
            <a:extLst>
              <a:ext uri="{FF2B5EF4-FFF2-40B4-BE49-F238E27FC236}">
                <a16:creationId xmlns:a16="http://schemas.microsoft.com/office/drawing/2014/main" id="{DFB5A714-7064-44F7-A497-D408CE79C3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566" y="4150569"/>
            <a:ext cx="945481" cy="945481"/>
          </a:xfrm>
          <a:prstGeom prst="rect">
            <a:avLst/>
          </a:prstGeom>
        </p:spPr>
      </p:pic>
    </p:spTree>
    <p:extLst>
      <p:ext uri="{BB962C8B-B14F-4D97-AF65-F5344CB8AC3E}">
        <p14:creationId xmlns:p14="http://schemas.microsoft.com/office/powerpoint/2010/main" val="683045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the U.S.">
            <a:extLst>
              <a:ext uri="{FF2B5EF4-FFF2-40B4-BE49-F238E27FC236}">
                <a16:creationId xmlns:a16="http://schemas.microsoft.com/office/drawing/2014/main" id="{ECFD5659-D0AE-4F65-A53B-7722AB1028BC}"/>
              </a:ext>
            </a:extLst>
          </p:cNvPr>
          <p:cNvPicPr>
            <a:picLocks noChangeAspect="1"/>
          </p:cNvPicPr>
          <p:nvPr/>
        </p:nvPicPr>
        <p:blipFill>
          <a:blip r:embed="rId3"/>
          <a:stretch>
            <a:fillRect/>
          </a:stretch>
        </p:blipFill>
        <p:spPr>
          <a:xfrm>
            <a:off x="12222" y="1463788"/>
            <a:ext cx="7229316" cy="4670312"/>
          </a:xfrm>
          <a:prstGeom prst="rect">
            <a:avLst/>
          </a:prstGeom>
        </p:spPr>
      </p:pic>
      <p:sp>
        <p:nvSpPr>
          <p:cNvPr id="7" name="TextBox 6">
            <a:extLst>
              <a:ext uri="{FF2B5EF4-FFF2-40B4-BE49-F238E27FC236}">
                <a16:creationId xmlns:a16="http://schemas.microsoft.com/office/drawing/2014/main" id="{15D03BDB-62DD-41DC-B476-BEA65518E057}"/>
              </a:ext>
            </a:extLst>
          </p:cNvPr>
          <p:cNvSpPr txBox="1"/>
          <p:nvPr/>
        </p:nvSpPr>
        <p:spPr>
          <a:xfrm>
            <a:off x="7129941" y="1346999"/>
            <a:ext cx="4832415" cy="4653262"/>
          </a:xfrm>
          <a:prstGeom prst="rect">
            <a:avLst/>
          </a:prstGeom>
          <a:noFill/>
        </p:spPr>
        <p:txBody>
          <a:bodyPr wrap="square" lIns="121920" tIns="60960" rIns="121920" bIns="60960" anchor="t">
            <a:spAutoFit/>
          </a:bodyPr>
          <a:lstStyle/>
          <a:p>
            <a:pPr marL="380365" marR="0" lvl="0" indent="-380365" algn="l" defTabSz="914354" rtl="0" eaLnBrk="1" fontAlgn="auto" latinLnBrk="0" hangingPunct="1">
              <a:lnSpc>
                <a:spcPct val="100000"/>
              </a:lnSpc>
              <a:spcBef>
                <a:spcPts val="0"/>
              </a:spcBef>
              <a:spcAft>
                <a:spcPts val="0"/>
              </a:spcAft>
              <a:buClr>
                <a:srgbClr val="054777"/>
              </a:buClr>
              <a:buSzPct val="80000"/>
              <a:buFont typeface="Arial" panose="020B0604020202020204" pitchFamily="34" charset="0"/>
              <a:buChar char="•"/>
              <a:tabLst/>
              <a:defRPr/>
            </a:pPr>
            <a:r>
              <a:rPr kumimoji="0" lang="en-US" sz="2250" b="1" i="0" u="none" strike="noStrike" kern="1200" cap="none" spc="0" normalizeH="0" baseline="0" noProof="0" dirty="0">
                <a:ln>
                  <a:noFill/>
                </a:ln>
                <a:solidFill>
                  <a:srgbClr val="59A14F"/>
                </a:solidFill>
                <a:effectLst/>
                <a:uLnTx/>
                <a:uFillTx/>
                <a:latin typeface="Calibri"/>
                <a:ea typeface="+mn-lt"/>
                <a:cs typeface="Calibri"/>
              </a:rPr>
              <a:t>49 states </a:t>
            </a:r>
            <a:r>
              <a:rPr kumimoji="0" lang="en-US" sz="2250" b="0" i="0" u="none" strike="noStrike" kern="1200" cap="none" spc="0" normalizeH="0" baseline="0" noProof="0" dirty="0">
                <a:ln>
                  <a:noFill/>
                </a:ln>
                <a:solidFill>
                  <a:prstClr val="black"/>
                </a:solidFill>
                <a:effectLst/>
                <a:uLnTx/>
                <a:uFillTx/>
                <a:latin typeface="Calibri" panose="020F0502020204030204"/>
                <a:ea typeface="+mn-lt"/>
                <a:cs typeface="Calibri"/>
              </a:rPr>
              <a:t>have released ARP Stabilization Grant applications</a:t>
            </a:r>
            <a:r>
              <a:rPr kumimoji="0" lang="en-US" sz="2250" b="0" i="0" u="none" strike="noStrike" kern="1200" cap="none" spc="0" normalizeH="0" baseline="0" noProof="0" dirty="0">
                <a:ln>
                  <a:noFill/>
                </a:ln>
                <a:solidFill>
                  <a:srgbClr val="D4B5D5"/>
                </a:solidFill>
                <a:effectLst/>
                <a:uLnTx/>
                <a:uFillTx/>
                <a:latin typeface="Calibri"/>
                <a:ea typeface="+mn-lt"/>
                <a:cs typeface="Calibri"/>
              </a:rPr>
              <a:t> </a:t>
            </a:r>
            <a:r>
              <a:rPr kumimoji="0" lang="en-US" sz="2250" b="0" i="0" u="none" strike="noStrike" kern="1200" cap="none" spc="0" normalizeH="0" baseline="0" noProof="0" dirty="0">
                <a:ln>
                  <a:noFill/>
                </a:ln>
                <a:solidFill>
                  <a:srgbClr val="000000"/>
                </a:solidFill>
                <a:effectLst/>
                <a:uLnTx/>
                <a:uFillTx/>
                <a:latin typeface="Calibri"/>
                <a:ea typeface="+mn-lt"/>
                <a:cs typeface="Calibri"/>
              </a:rPr>
              <a:t>and</a:t>
            </a:r>
            <a:r>
              <a:rPr kumimoji="0" lang="en-US" sz="2250" b="1" i="1" u="none" strike="noStrike" kern="1200" cap="none" spc="0" normalizeH="0" baseline="0" noProof="0" dirty="0">
                <a:ln>
                  <a:noFill/>
                </a:ln>
                <a:solidFill>
                  <a:srgbClr val="000000"/>
                </a:solidFill>
                <a:effectLst/>
                <a:uLnTx/>
                <a:uFillTx/>
                <a:latin typeface="Calibri"/>
                <a:ea typeface="+mn-lt"/>
                <a:cs typeface="Calibri"/>
              </a:rPr>
              <a:t> </a:t>
            </a:r>
            <a:r>
              <a:rPr kumimoji="0" lang="en-US" sz="2250" b="1" i="0" u="none" strike="noStrike" kern="1200" cap="none" spc="0" normalizeH="0" baseline="0" noProof="0" dirty="0">
                <a:ln>
                  <a:noFill/>
                </a:ln>
                <a:solidFill>
                  <a:srgbClr val="59A14F"/>
                </a:solidFill>
                <a:effectLst/>
                <a:uLnTx/>
                <a:uFillTx/>
                <a:latin typeface="Calibri"/>
                <a:ea typeface="+mn-lt"/>
                <a:cs typeface="Calibri"/>
              </a:rPr>
              <a:t>sent payments to providers</a:t>
            </a:r>
            <a:endParaRPr kumimoji="0" lang="en-US" sz="225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80365" marR="0" lvl="0" indent="-380365" algn="l" defTabSz="914354" rtl="0" eaLnBrk="1" fontAlgn="auto" latinLnBrk="0" hangingPunct="1">
              <a:lnSpc>
                <a:spcPct val="100000"/>
              </a:lnSpc>
              <a:spcBef>
                <a:spcPts val="0"/>
              </a:spcBef>
              <a:spcAft>
                <a:spcPts val="0"/>
              </a:spcAft>
              <a:buClr>
                <a:srgbClr val="054777"/>
              </a:buClr>
              <a:buSzPct val="80000"/>
              <a:buFont typeface="Arial" panose="020B0604020202020204" pitchFamily="34" charset="0"/>
              <a:buChar char="•"/>
              <a:tabLst/>
              <a:defRPr/>
            </a:pPr>
            <a:endParaRPr kumimoji="0" lang="en-US" sz="2267" b="1" i="0" u="none" strike="noStrike" kern="1200" cap="none" spc="0" normalizeH="0" baseline="0" noProof="0" dirty="0">
              <a:ln>
                <a:noFill/>
              </a:ln>
              <a:solidFill>
                <a:srgbClr val="C9A3C2"/>
              </a:solidFill>
              <a:effectLst/>
              <a:uLnTx/>
              <a:uFillTx/>
              <a:latin typeface="Calibri"/>
              <a:ea typeface="+mn-lt"/>
              <a:cs typeface="Calibri"/>
            </a:endParaRPr>
          </a:p>
          <a:p>
            <a:pPr marL="380365" marR="0" lvl="0" indent="-380365" algn="l" defTabSz="914354" rtl="0" eaLnBrk="1" fontAlgn="auto" latinLnBrk="0" hangingPunct="1">
              <a:lnSpc>
                <a:spcPct val="100000"/>
              </a:lnSpc>
              <a:spcBef>
                <a:spcPts val="0"/>
              </a:spcBef>
              <a:spcAft>
                <a:spcPts val="0"/>
              </a:spcAft>
              <a:buClr>
                <a:srgbClr val="054777"/>
              </a:buClr>
              <a:buSzPct val="80000"/>
              <a:buFont typeface="Arial" panose="020B0604020202020204" pitchFamily="34" charset="0"/>
              <a:buChar char="•"/>
              <a:tabLst/>
              <a:defRPr/>
            </a:pPr>
            <a:r>
              <a:rPr kumimoji="0" lang="en-US" sz="2250" b="1" i="0" u="none" strike="noStrike" kern="1200" cap="none" spc="0" normalizeH="0" baseline="0" noProof="0" dirty="0">
                <a:ln>
                  <a:noFill/>
                </a:ln>
                <a:solidFill>
                  <a:srgbClr val="59A14F"/>
                </a:solidFill>
                <a:effectLst/>
                <a:uLnTx/>
                <a:uFillTx/>
                <a:latin typeface="Calibri"/>
                <a:ea typeface="+mn-lt"/>
                <a:cs typeface="Calibri"/>
              </a:rPr>
              <a:t>200,000+ child care providers </a:t>
            </a:r>
            <a:r>
              <a:rPr kumimoji="0" lang="en-US" sz="2250" b="0" i="0" u="none" strike="noStrike" kern="1200" cap="none" spc="0" normalizeH="0" baseline="0" noProof="0" dirty="0">
                <a:ln>
                  <a:noFill/>
                </a:ln>
                <a:solidFill>
                  <a:prstClr val="black"/>
                </a:solidFill>
                <a:effectLst/>
                <a:uLnTx/>
                <a:uFillTx/>
                <a:latin typeface="Calibri"/>
                <a:ea typeface="+mn-lt"/>
                <a:cs typeface="Calibri"/>
              </a:rPr>
              <a:t>have received a stabilization award so far</a:t>
            </a:r>
          </a:p>
          <a:p>
            <a:pPr marL="380365" marR="0" lvl="0" indent="-380365" algn="l" defTabSz="914354" rtl="0" eaLnBrk="1" fontAlgn="auto" latinLnBrk="0" hangingPunct="1">
              <a:lnSpc>
                <a:spcPct val="100000"/>
              </a:lnSpc>
              <a:spcBef>
                <a:spcPts val="0"/>
              </a:spcBef>
              <a:spcAft>
                <a:spcPts val="0"/>
              </a:spcAft>
              <a:buClr>
                <a:srgbClr val="054777"/>
              </a:buClr>
              <a:buSzPct val="80000"/>
              <a:buFont typeface="Arial" panose="020B0604020202020204" pitchFamily="34" charset="0"/>
              <a:buChar char="•"/>
              <a:tabLst/>
              <a:defRPr/>
            </a:pPr>
            <a:endParaRPr kumimoji="0" lang="en-US" sz="2267" b="1" i="0" u="none" strike="noStrike" kern="1200" cap="none" spc="0" normalizeH="0" baseline="0" noProof="0" dirty="0">
              <a:ln>
                <a:noFill/>
              </a:ln>
              <a:solidFill>
                <a:prstClr val="black"/>
              </a:solidFill>
              <a:effectLst/>
              <a:uLnTx/>
              <a:uFillTx/>
              <a:latin typeface="Calibri"/>
              <a:ea typeface="+mn-lt"/>
              <a:cs typeface="Calibri"/>
            </a:endParaRPr>
          </a:p>
          <a:p>
            <a:pPr marL="380365" marR="0" lvl="0" indent="-380365" algn="l" defTabSz="914354" rtl="0" eaLnBrk="1" fontAlgn="auto" latinLnBrk="0" hangingPunct="1">
              <a:lnSpc>
                <a:spcPct val="100000"/>
              </a:lnSpc>
              <a:spcBef>
                <a:spcPts val="0"/>
              </a:spcBef>
              <a:spcAft>
                <a:spcPts val="0"/>
              </a:spcAft>
              <a:buClr>
                <a:srgbClr val="054777"/>
              </a:buClr>
              <a:buSzPct val="80000"/>
              <a:buFont typeface="Arial" panose="020B0604020202020204" pitchFamily="34" charset="0"/>
              <a:buChar char="•"/>
              <a:tabLst/>
              <a:defRPr/>
            </a:pPr>
            <a:r>
              <a:rPr kumimoji="0" lang="en-US" sz="2250" b="1" i="0" u="none" strike="noStrike" kern="1200" cap="none" spc="0" normalizeH="0" baseline="0" noProof="0" dirty="0">
                <a:ln>
                  <a:noFill/>
                </a:ln>
                <a:solidFill>
                  <a:srgbClr val="59A14F"/>
                </a:solidFill>
                <a:effectLst/>
                <a:uLnTx/>
                <a:uFillTx/>
                <a:latin typeface="Calibri"/>
                <a:ea typeface="+mn-lt"/>
                <a:cs typeface="Calibri"/>
              </a:rPr>
              <a:t>Over ½ of states </a:t>
            </a:r>
            <a:r>
              <a:rPr kumimoji="0" lang="en-US" sz="2250" b="0" i="0" u="none" strike="noStrike" kern="1200" cap="none" spc="0" normalizeH="0" baseline="0" noProof="0" dirty="0">
                <a:ln>
                  <a:noFill/>
                </a:ln>
                <a:solidFill>
                  <a:prstClr val="black"/>
                </a:solidFill>
                <a:effectLst/>
                <a:uLnTx/>
                <a:uFillTx/>
                <a:latin typeface="Calibri"/>
                <a:ea typeface="+mn-lt"/>
                <a:cs typeface="Calibri"/>
              </a:rPr>
              <a:t>have implemented strategies to direct funds to the </a:t>
            </a:r>
            <a:r>
              <a:rPr kumimoji="0" lang="en-US" sz="2250" b="1" i="0" u="none" strike="noStrike" kern="1200" cap="none" spc="0" normalizeH="0" baseline="0" noProof="0" dirty="0">
                <a:ln>
                  <a:noFill/>
                </a:ln>
                <a:solidFill>
                  <a:srgbClr val="59A14F"/>
                </a:solidFill>
                <a:effectLst/>
                <a:uLnTx/>
                <a:uFillTx/>
                <a:latin typeface="Calibri"/>
                <a:ea typeface="+mn-lt"/>
                <a:cs typeface="Calibri"/>
              </a:rPr>
              <a:t>child care workforce </a:t>
            </a:r>
          </a:p>
          <a:p>
            <a:pPr marL="380365" marR="0" lvl="0" indent="-380365" algn="l" defTabSz="914354" rtl="0" eaLnBrk="1" fontAlgn="auto" latinLnBrk="0" hangingPunct="1">
              <a:lnSpc>
                <a:spcPct val="100000"/>
              </a:lnSpc>
              <a:spcBef>
                <a:spcPts val="0"/>
              </a:spcBef>
              <a:spcAft>
                <a:spcPts val="0"/>
              </a:spcAft>
              <a:buClr>
                <a:srgbClr val="054777"/>
              </a:buClr>
              <a:buSzPct val="80000"/>
              <a:buFont typeface="Arial" panose="020B0604020202020204" pitchFamily="34" charset="0"/>
              <a:buChar char="•"/>
              <a:tabLst/>
              <a:defRPr/>
            </a:pPr>
            <a:endParaRPr kumimoji="0" lang="en-US" sz="2267" b="1" i="0" u="none" strike="noStrike" kern="1200" cap="none" spc="0" normalizeH="0" baseline="0" noProof="0" dirty="0">
              <a:ln>
                <a:noFill/>
              </a:ln>
              <a:solidFill>
                <a:srgbClr val="59A14F"/>
              </a:solidFill>
              <a:effectLst/>
              <a:uLnTx/>
              <a:uFillTx/>
              <a:latin typeface="Calibri"/>
              <a:ea typeface="+mn-lt"/>
              <a:cs typeface="Calibri"/>
            </a:endParaRPr>
          </a:p>
          <a:p>
            <a:pPr marL="380990" marR="0" lvl="0" indent="-380990" algn="l" defTabSz="914354" rtl="0" eaLnBrk="1" fontAlgn="auto" latinLnBrk="0" hangingPunct="1">
              <a:lnSpc>
                <a:spcPct val="100000"/>
              </a:lnSpc>
              <a:spcBef>
                <a:spcPts val="0"/>
              </a:spcBef>
              <a:spcAft>
                <a:spcPts val="0"/>
              </a:spcAft>
              <a:buClr>
                <a:srgbClr val="054777"/>
              </a:buClr>
              <a:buSzPct val="80000"/>
              <a:buFont typeface="Arial" panose="020B0604020202020204" pitchFamily="34" charset="0"/>
              <a:buChar char="•"/>
              <a:tabLst/>
              <a:defRPr/>
            </a:pPr>
            <a:r>
              <a:rPr kumimoji="0" lang="en-US" sz="2250" b="1" i="0" u="none" strike="noStrike" kern="1200" cap="none" spc="0" normalizeH="0" baseline="0" noProof="0" dirty="0">
                <a:ln>
                  <a:noFill/>
                </a:ln>
                <a:solidFill>
                  <a:srgbClr val="59A14F"/>
                </a:solidFill>
                <a:effectLst/>
                <a:uLnTx/>
                <a:uFillTx/>
                <a:latin typeface="Calibri"/>
                <a:ea typeface="+mn-lt"/>
                <a:cs typeface="Calibri"/>
              </a:rPr>
              <a:t>At least ⅓ of states incorporated equity </a:t>
            </a:r>
            <a:r>
              <a:rPr kumimoji="0" lang="en-US" sz="2250" b="0" i="0" u="none" strike="noStrike" kern="1200" cap="none" spc="0" normalizeH="0" baseline="0" noProof="0" dirty="0">
                <a:ln>
                  <a:noFill/>
                </a:ln>
                <a:solidFill>
                  <a:prstClr val="black"/>
                </a:solidFill>
                <a:effectLst/>
                <a:uLnTx/>
                <a:uFillTx/>
                <a:latin typeface="Calibri"/>
                <a:ea typeface="+mn-lt"/>
                <a:cs typeface="Calibri"/>
              </a:rPr>
              <a:t>into their funding formula </a:t>
            </a:r>
          </a:p>
        </p:txBody>
      </p:sp>
      <p:sp>
        <p:nvSpPr>
          <p:cNvPr id="20" name="Title 1">
            <a:extLst>
              <a:ext uri="{FF2B5EF4-FFF2-40B4-BE49-F238E27FC236}">
                <a16:creationId xmlns:a16="http://schemas.microsoft.com/office/drawing/2014/main" id="{B553D528-AFDE-413C-9E6D-196113A01BC8}"/>
              </a:ext>
            </a:extLst>
          </p:cNvPr>
          <p:cNvSpPr txBox="1">
            <a:spLocks/>
          </p:cNvSpPr>
          <p:nvPr/>
        </p:nvSpPr>
        <p:spPr>
          <a:xfrm>
            <a:off x="0" y="264468"/>
            <a:ext cx="11201400" cy="569214"/>
          </a:xfrm>
          <a:prstGeom prst="rect">
            <a:avLst/>
          </a:prstGeom>
          <a:solidFill>
            <a:schemeClr val="accent1">
              <a:lumMod val="75000"/>
            </a:schemeClr>
          </a:solidFill>
        </p:spPr>
        <p:txBody>
          <a:bodyPr vert="horz" lIns="68580" tIns="34290" rIns="68580" bIns="34290" rtlCol="0" anchor="b">
            <a:normAutofit/>
          </a:bodyPr>
          <a:lst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a:ln>
                  <a:noFill/>
                </a:ln>
                <a:solidFill>
                  <a:prstClr val="white"/>
                </a:solidFill>
                <a:effectLst/>
                <a:uLnTx/>
                <a:uFillTx/>
                <a:latin typeface="Calibri Light" panose="020F0302020204030204"/>
                <a:ea typeface="+mj-ea"/>
                <a:cs typeface="+mj-cs"/>
              </a:rPr>
              <a:t> ARP Stabilization can help address barriers</a:t>
            </a:r>
          </a:p>
        </p:txBody>
      </p:sp>
    </p:spTree>
    <p:extLst>
      <p:ext uri="{BB962C8B-B14F-4D97-AF65-F5344CB8AC3E}">
        <p14:creationId xmlns:p14="http://schemas.microsoft.com/office/powerpoint/2010/main" val="4147144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ADEC2C-692C-CC4F-5D8A-A8D97EA9A963}"/>
              </a:ext>
            </a:extLst>
          </p:cNvPr>
          <p:cNvSpPr txBox="1">
            <a:spLocks/>
          </p:cNvSpPr>
          <p:nvPr/>
        </p:nvSpPr>
        <p:spPr>
          <a:xfrm>
            <a:off x="0" y="5676"/>
            <a:ext cx="11747739" cy="1345590"/>
          </a:xfrm>
          <a:prstGeom prst="rect">
            <a:avLst/>
          </a:prstGeom>
          <a:solidFill>
            <a:schemeClr val="accent1">
              <a:lumMod val="75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a:ln>
                  <a:noFill/>
                </a:ln>
                <a:solidFill>
                  <a:prstClr val="white"/>
                </a:solidFill>
                <a:effectLst/>
                <a:uLnTx/>
                <a:uFillTx/>
                <a:latin typeface="Calibri Light" panose="020F0302020204030204"/>
                <a:ea typeface="+mj-ea"/>
                <a:cs typeface="+mj-cs"/>
              </a:rPr>
              <a:t>  ARP Supplemental can support families with children </a:t>
            </a:r>
            <a:endParaRPr kumimoji="0" lang="en-US" sz="3400" b="0" i="0" u="none" strike="noStrike" kern="1200" cap="all" spc="0" normalizeH="0" baseline="0" noProof="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a:ln>
                  <a:noFill/>
                </a:ln>
                <a:solidFill>
                  <a:prstClr val="white"/>
                </a:solidFill>
                <a:effectLst/>
                <a:uLnTx/>
                <a:uFillTx/>
                <a:latin typeface="Calibri Light" panose="020F0302020204030204"/>
                <a:ea typeface="+mj-ea"/>
                <a:cs typeface="+mj-cs"/>
              </a:rPr>
              <a:t>  with special needs</a:t>
            </a:r>
            <a:endParaRPr kumimoji="0" lang="en-US" sz="3400" b="0" i="0" u="none" strike="noStrike" kern="1200" cap="all" spc="0" normalizeH="0" baseline="0" noProof="0">
              <a:ln>
                <a:noFill/>
              </a:ln>
              <a:solidFill>
                <a:prstClr val="white"/>
              </a:solidFill>
              <a:effectLst/>
              <a:uLnTx/>
              <a:uFillTx/>
              <a:latin typeface="Calibri Light" panose="020F0302020204030204"/>
              <a:ea typeface="+mj-ea"/>
              <a:cs typeface="Calibri Light" panose="020F0302020204030204"/>
            </a:endParaRPr>
          </a:p>
        </p:txBody>
      </p:sp>
      <p:sp>
        <p:nvSpPr>
          <p:cNvPr id="12" name="Content Placeholder 11">
            <a:extLst>
              <a:ext uri="{FF2B5EF4-FFF2-40B4-BE49-F238E27FC236}">
                <a16:creationId xmlns:a16="http://schemas.microsoft.com/office/drawing/2014/main" id="{FA86F91F-7FBE-99B0-9786-523921032F5C}"/>
              </a:ext>
            </a:extLst>
          </p:cNvPr>
          <p:cNvSpPr>
            <a:spLocks noGrp="1"/>
          </p:cNvSpPr>
          <p:nvPr>
            <p:ph idx="1"/>
          </p:nvPr>
        </p:nvSpPr>
        <p:spPr>
          <a:xfrm>
            <a:off x="838200" y="1556657"/>
            <a:ext cx="10515600" cy="4620306"/>
          </a:xfrm>
        </p:spPr>
        <p:txBody>
          <a:bodyPr/>
          <a:lstStyle/>
          <a:p>
            <a:pPr marL="0" indent="0" algn="ctr">
              <a:buNone/>
            </a:pPr>
            <a:r>
              <a:rPr lang="en-US" b="1" dirty="0">
                <a:solidFill>
                  <a:srgbClr val="1F4286"/>
                </a:solidFill>
              </a:rPr>
              <a:t>How States are Spending ARP Supplemental Funding</a:t>
            </a:r>
          </a:p>
        </p:txBody>
      </p:sp>
      <p:grpSp>
        <p:nvGrpSpPr>
          <p:cNvPr id="22" name="Group 21" descr="&quot; &quot;">
            <a:extLst>
              <a:ext uri="{FF2B5EF4-FFF2-40B4-BE49-F238E27FC236}">
                <a16:creationId xmlns:a16="http://schemas.microsoft.com/office/drawing/2014/main" id="{03BFD075-119D-719A-6E1A-D70EBFE95BDA}"/>
              </a:ext>
            </a:extLst>
          </p:cNvPr>
          <p:cNvGrpSpPr/>
          <p:nvPr/>
        </p:nvGrpSpPr>
        <p:grpSpPr>
          <a:xfrm>
            <a:off x="1028700" y="2326021"/>
            <a:ext cx="2286000" cy="788895"/>
            <a:chOff x="338419" y="2303929"/>
            <a:chExt cx="2286000" cy="788895"/>
          </a:xfrm>
        </p:grpSpPr>
        <p:sp>
          <p:nvSpPr>
            <p:cNvPr id="14" name="Rectangle: Rounded Corners 13">
              <a:extLst>
                <a:ext uri="{FF2B5EF4-FFF2-40B4-BE49-F238E27FC236}">
                  <a16:creationId xmlns:a16="http://schemas.microsoft.com/office/drawing/2014/main" id="{61C4DB63-6C97-202B-D227-CFDE51FDF029}"/>
                </a:ext>
              </a:extLst>
            </p:cNvPr>
            <p:cNvSpPr/>
            <p:nvPr/>
          </p:nvSpPr>
          <p:spPr>
            <a:xfrm>
              <a:off x="338419" y="2303929"/>
              <a:ext cx="2286000" cy="788895"/>
            </a:xfrm>
            <a:prstGeom prst="roundRect">
              <a:avLst/>
            </a:prstGeom>
            <a:solidFill>
              <a:srgbClr val="138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9FCD10-F47D-967F-54B9-CF448C08DE15}"/>
                </a:ext>
              </a:extLst>
            </p:cNvPr>
            <p:cNvSpPr txBox="1"/>
            <p:nvPr/>
          </p:nvSpPr>
          <p:spPr>
            <a:xfrm>
              <a:off x="490819" y="2498321"/>
              <a:ext cx="1981200"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Helping Families</a:t>
              </a:r>
            </a:p>
          </p:txBody>
        </p:sp>
      </p:grpSp>
      <p:grpSp>
        <p:nvGrpSpPr>
          <p:cNvPr id="23" name="Group 22" descr="&quot; &quot;">
            <a:extLst>
              <a:ext uri="{FF2B5EF4-FFF2-40B4-BE49-F238E27FC236}">
                <a16:creationId xmlns:a16="http://schemas.microsoft.com/office/drawing/2014/main" id="{E2B3B562-1188-54C7-2854-AE39E8725FF4}"/>
              </a:ext>
            </a:extLst>
          </p:cNvPr>
          <p:cNvGrpSpPr/>
          <p:nvPr/>
        </p:nvGrpSpPr>
        <p:grpSpPr>
          <a:xfrm>
            <a:off x="3534830" y="2326021"/>
            <a:ext cx="2286000" cy="788895"/>
            <a:chOff x="3308538" y="2316785"/>
            <a:chExt cx="2286000" cy="788895"/>
          </a:xfrm>
        </p:grpSpPr>
        <p:sp>
          <p:nvSpPr>
            <p:cNvPr id="16" name="Rectangle: Rounded Corners 15">
              <a:extLst>
                <a:ext uri="{FF2B5EF4-FFF2-40B4-BE49-F238E27FC236}">
                  <a16:creationId xmlns:a16="http://schemas.microsoft.com/office/drawing/2014/main" id="{8A8E4E87-71EF-CB14-0FA5-DACF1B87592B}"/>
                </a:ext>
              </a:extLst>
            </p:cNvPr>
            <p:cNvSpPr/>
            <p:nvPr/>
          </p:nvSpPr>
          <p:spPr>
            <a:xfrm>
              <a:off x="3308538" y="2316785"/>
              <a:ext cx="2286000" cy="788895"/>
            </a:xfrm>
            <a:prstGeom prst="roundRect">
              <a:avLst/>
            </a:prstGeom>
            <a:solidFill>
              <a:srgbClr val="C38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C77252E-0920-DFBB-0FE8-0F3382FDB3A3}"/>
                </a:ext>
              </a:extLst>
            </p:cNvPr>
            <p:cNvSpPr txBox="1"/>
            <p:nvPr/>
          </p:nvSpPr>
          <p:spPr>
            <a:xfrm>
              <a:off x="3460938" y="2357289"/>
              <a:ext cx="198120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Building Supply of Child Care</a:t>
              </a:r>
            </a:p>
          </p:txBody>
        </p:sp>
      </p:grpSp>
      <p:grpSp>
        <p:nvGrpSpPr>
          <p:cNvPr id="24" name="Group 23" descr="&quot; &quot;">
            <a:extLst>
              <a:ext uri="{FF2B5EF4-FFF2-40B4-BE49-F238E27FC236}">
                <a16:creationId xmlns:a16="http://schemas.microsoft.com/office/drawing/2014/main" id="{A78B7D37-91F6-B28F-36FF-8396ACF175F7}"/>
              </a:ext>
            </a:extLst>
          </p:cNvPr>
          <p:cNvGrpSpPr/>
          <p:nvPr/>
        </p:nvGrpSpPr>
        <p:grpSpPr>
          <a:xfrm>
            <a:off x="6095626" y="2326021"/>
            <a:ext cx="2286000" cy="788895"/>
            <a:chOff x="6340291" y="2326021"/>
            <a:chExt cx="2286000" cy="788895"/>
          </a:xfrm>
        </p:grpSpPr>
        <p:sp>
          <p:nvSpPr>
            <p:cNvPr id="18" name="Rectangle: Rounded Corners 17">
              <a:extLst>
                <a:ext uri="{FF2B5EF4-FFF2-40B4-BE49-F238E27FC236}">
                  <a16:creationId xmlns:a16="http://schemas.microsoft.com/office/drawing/2014/main" id="{E4E13E73-1614-EA82-D516-59DFECFD878C}"/>
                </a:ext>
              </a:extLst>
            </p:cNvPr>
            <p:cNvSpPr/>
            <p:nvPr/>
          </p:nvSpPr>
          <p:spPr>
            <a:xfrm>
              <a:off x="6340291" y="2326021"/>
              <a:ext cx="2286000" cy="788895"/>
            </a:xfrm>
            <a:prstGeom prst="roundRect">
              <a:avLst/>
            </a:prstGeom>
            <a:solidFill>
              <a:srgbClr val="CE76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89CA0A6-78BE-850D-2E97-6E8EC59BBD78}"/>
                </a:ext>
              </a:extLst>
            </p:cNvPr>
            <p:cNvSpPr txBox="1"/>
            <p:nvPr/>
          </p:nvSpPr>
          <p:spPr>
            <a:xfrm>
              <a:off x="6492691" y="2366525"/>
              <a:ext cx="198120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Investing in the Workforce</a:t>
              </a:r>
            </a:p>
          </p:txBody>
        </p:sp>
      </p:grpSp>
      <p:grpSp>
        <p:nvGrpSpPr>
          <p:cNvPr id="25" name="Group 24" descr="&quot; &quot;">
            <a:extLst>
              <a:ext uri="{FF2B5EF4-FFF2-40B4-BE49-F238E27FC236}">
                <a16:creationId xmlns:a16="http://schemas.microsoft.com/office/drawing/2014/main" id="{B728C352-6D82-B913-D16F-1DB519C688AA}"/>
              </a:ext>
            </a:extLst>
          </p:cNvPr>
          <p:cNvGrpSpPr/>
          <p:nvPr/>
        </p:nvGrpSpPr>
        <p:grpSpPr>
          <a:xfrm>
            <a:off x="8629089" y="2326021"/>
            <a:ext cx="2286000" cy="788895"/>
            <a:chOff x="9310407" y="2316067"/>
            <a:chExt cx="2286000" cy="788895"/>
          </a:xfrm>
        </p:grpSpPr>
        <p:sp>
          <p:nvSpPr>
            <p:cNvPr id="20" name="Rectangle: Rounded Corners 19">
              <a:extLst>
                <a:ext uri="{FF2B5EF4-FFF2-40B4-BE49-F238E27FC236}">
                  <a16:creationId xmlns:a16="http://schemas.microsoft.com/office/drawing/2014/main" id="{7480F77C-5BEA-FD12-AFD3-2BAE47B689A7}"/>
                </a:ext>
              </a:extLst>
            </p:cNvPr>
            <p:cNvSpPr/>
            <p:nvPr/>
          </p:nvSpPr>
          <p:spPr>
            <a:xfrm>
              <a:off x="9310407" y="2316067"/>
              <a:ext cx="2286000" cy="788895"/>
            </a:xfrm>
            <a:prstGeom prst="roundRect">
              <a:avLst/>
            </a:prstGeom>
            <a:solidFill>
              <a:srgbClr val="544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C7C0B85-A725-46E0-86D6-E5A13F3F9390}"/>
                </a:ext>
              </a:extLst>
            </p:cNvPr>
            <p:cNvSpPr txBox="1"/>
            <p:nvPr/>
          </p:nvSpPr>
          <p:spPr>
            <a:xfrm>
              <a:off x="9401847" y="2356571"/>
              <a:ext cx="210312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Supporting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Providers</a:t>
              </a:r>
            </a:p>
          </p:txBody>
        </p:sp>
      </p:grpSp>
      <p:grpSp>
        <p:nvGrpSpPr>
          <p:cNvPr id="46" name="Group 45" descr="&quot; &quot;">
            <a:extLst>
              <a:ext uri="{FF2B5EF4-FFF2-40B4-BE49-F238E27FC236}">
                <a16:creationId xmlns:a16="http://schemas.microsoft.com/office/drawing/2014/main" id="{8FCFE832-B35E-3E80-D0A8-1B9CF3B1B64E}"/>
              </a:ext>
            </a:extLst>
          </p:cNvPr>
          <p:cNvGrpSpPr/>
          <p:nvPr/>
        </p:nvGrpSpPr>
        <p:grpSpPr>
          <a:xfrm>
            <a:off x="1028700" y="3316942"/>
            <a:ext cx="2286000" cy="788895"/>
            <a:chOff x="1028700" y="3316942"/>
            <a:chExt cx="2286000" cy="788895"/>
          </a:xfrm>
        </p:grpSpPr>
        <p:sp>
          <p:nvSpPr>
            <p:cNvPr id="27" name="Rectangle: Rounded Corners 26">
              <a:extLst>
                <a:ext uri="{FF2B5EF4-FFF2-40B4-BE49-F238E27FC236}">
                  <a16:creationId xmlns:a16="http://schemas.microsoft.com/office/drawing/2014/main" id="{766CCC5B-875F-8D4F-CB44-AA02C505FF99}"/>
                </a:ext>
              </a:extLst>
            </p:cNvPr>
            <p:cNvSpPr/>
            <p:nvPr/>
          </p:nvSpPr>
          <p:spPr>
            <a:xfrm>
              <a:off x="1028700" y="3316942"/>
              <a:ext cx="2286000" cy="788895"/>
            </a:xfrm>
            <a:prstGeom prst="roundRect">
              <a:avLst/>
            </a:prstGeom>
            <a:noFill/>
            <a:ln w="38100">
              <a:solidFill>
                <a:srgbClr val="138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9AE85BD-7BCD-8F26-FB61-D2F11471638E}"/>
                </a:ext>
              </a:extLst>
            </p:cNvPr>
            <p:cNvSpPr txBox="1"/>
            <p:nvPr/>
          </p:nvSpPr>
          <p:spPr>
            <a:xfrm>
              <a:off x="1181100" y="3511334"/>
              <a:ext cx="1981200" cy="400110"/>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38085"/>
                  </a:solidFill>
                  <a:effectLst/>
                  <a:uLnTx/>
                  <a:uFillTx/>
                  <a:latin typeface="Calibri" panose="020F0502020204030204"/>
                  <a:ea typeface="+mn-ea"/>
                  <a:cs typeface="+mn-cs"/>
                </a:rPr>
                <a:t>Direct Services</a:t>
              </a:r>
            </a:p>
          </p:txBody>
        </p:sp>
      </p:grpSp>
      <p:grpSp>
        <p:nvGrpSpPr>
          <p:cNvPr id="47" name="Group 46" descr="&quot; &quot;">
            <a:extLst>
              <a:ext uri="{FF2B5EF4-FFF2-40B4-BE49-F238E27FC236}">
                <a16:creationId xmlns:a16="http://schemas.microsoft.com/office/drawing/2014/main" id="{C98A50B0-7132-8AD6-2AD1-B225F57809BE}"/>
              </a:ext>
            </a:extLst>
          </p:cNvPr>
          <p:cNvGrpSpPr/>
          <p:nvPr/>
        </p:nvGrpSpPr>
        <p:grpSpPr>
          <a:xfrm>
            <a:off x="1028700" y="4389679"/>
            <a:ext cx="2286000" cy="788895"/>
            <a:chOff x="1028700" y="4356821"/>
            <a:chExt cx="2286000" cy="788895"/>
          </a:xfrm>
        </p:grpSpPr>
        <p:sp>
          <p:nvSpPr>
            <p:cNvPr id="30" name="Rectangle: Rounded Corners 29">
              <a:extLst>
                <a:ext uri="{FF2B5EF4-FFF2-40B4-BE49-F238E27FC236}">
                  <a16:creationId xmlns:a16="http://schemas.microsoft.com/office/drawing/2014/main" id="{83E1A5C7-4FD4-DB26-0E53-BD3D7199CACE}"/>
                </a:ext>
              </a:extLst>
            </p:cNvPr>
            <p:cNvSpPr/>
            <p:nvPr/>
          </p:nvSpPr>
          <p:spPr>
            <a:xfrm>
              <a:off x="1028700" y="4356821"/>
              <a:ext cx="2286000" cy="788895"/>
            </a:xfrm>
            <a:prstGeom prst="roundRect">
              <a:avLst/>
            </a:prstGeom>
            <a:noFill/>
            <a:ln w="38100">
              <a:solidFill>
                <a:srgbClr val="138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1926DE7-33EA-0968-2A8B-235146E1F03D}"/>
                </a:ext>
              </a:extLst>
            </p:cNvPr>
            <p:cNvSpPr txBox="1"/>
            <p:nvPr/>
          </p:nvSpPr>
          <p:spPr>
            <a:xfrm>
              <a:off x="1104900" y="4401837"/>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38085"/>
                  </a:solidFill>
                  <a:effectLst/>
                  <a:uLnTx/>
                  <a:uFillTx/>
                  <a:latin typeface="Calibri" panose="020F0502020204030204"/>
                  <a:ea typeface="+mn-ea"/>
                  <a:cs typeface="+mn-cs"/>
                </a:rPr>
                <a:t>Reducing/Waiving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38085"/>
                  </a:solidFill>
                  <a:effectLst/>
                  <a:uLnTx/>
                  <a:uFillTx/>
                  <a:latin typeface="Calibri" panose="020F0502020204030204"/>
                  <a:ea typeface="+mn-ea"/>
                  <a:cs typeface="+mn-cs"/>
                </a:rPr>
                <a:t>Copayments</a:t>
              </a:r>
            </a:p>
          </p:txBody>
        </p:sp>
      </p:grpSp>
      <p:grpSp>
        <p:nvGrpSpPr>
          <p:cNvPr id="48" name="Group 47" descr="&quot; &quot;">
            <a:extLst>
              <a:ext uri="{FF2B5EF4-FFF2-40B4-BE49-F238E27FC236}">
                <a16:creationId xmlns:a16="http://schemas.microsoft.com/office/drawing/2014/main" id="{1106F040-05EA-D84D-150B-E27FA42C6698}"/>
              </a:ext>
            </a:extLst>
          </p:cNvPr>
          <p:cNvGrpSpPr/>
          <p:nvPr/>
        </p:nvGrpSpPr>
        <p:grpSpPr>
          <a:xfrm>
            <a:off x="1028700" y="5462416"/>
            <a:ext cx="2286000" cy="788895"/>
            <a:chOff x="1028700" y="5462416"/>
            <a:chExt cx="2286000" cy="788895"/>
          </a:xfrm>
        </p:grpSpPr>
        <p:sp>
          <p:nvSpPr>
            <p:cNvPr id="33" name="Rectangle: Rounded Corners 32">
              <a:extLst>
                <a:ext uri="{FF2B5EF4-FFF2-40B4-BE49-F238E27FC236}">
                  <a16:creationId xmlns:a16="http://schemas.microsoft.com/office/drawing/2014/main" id="{BD07C93C-0A7C-F74B-44F4-5F63D95B260E}"/>
                </a:ext>
              </a:extLst>
            </p:cNvPr>
            <p:cNvSpPr/>
            <p:nvPr/>
          </p:nvSpPr>
          <p:spPr>
            <a:xfrm>
              <a:off x="1028700" y="5462416"/>
              <a:ext cx="2286000" cy="788895"/>
            </a:xfrm>
            <a:prstGeom prst="roundRect">
              <a:avLst/>
            </a:prstGeom>
            <a:noFill/>
            <a:ln w="38100">
              <a:solidFill>
                <a:srgbClr val="138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6758E77-9D45-FB17-6277-F65C69B6271A}"/>
                </a:ext>
              </a:extLst>
            </p:cNvPr>
            <p:cNvSpPr txBox="1"/>
            <p:nvPr/>
          </p:nvSpPr>
          <p:spPr>
            <a:xfrm>
              <a:off x="1181100" y="5502920"/>
              <a:ext cx="1981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38085"/>
                  </a:solidFill>
                  <a:effectLst/>
                  <a:uLnTx/>
                  <a:uFillTx/>
                  <a:latin typeface="Calibri" panose="020F0502020204030204"/>
                  <a:ea typeface="+mn-ea"/>
                  <a:cs typeface="+mn-cs"/>
                </a:rPr>
                <a:t>Expanding Eligibility</a:t>
              </a:r>
            </a:p>
          </p:txBody>
        </p:sp>
      </p:grpSp>
      <p:grpSp>
        <p:nvGrpSpPr>
          <p:cNvPr id="72" name="Group 71" descr="&quot; &quot;">
            <a:extLst>
              <a:ext uri="{FF2B5EF4-FFF2-40B4-BE49-F238E27FC236}">
                <a16:creationId xmlns:a16="http://schemas.microsoft.com/office/drawing/2014/main" id="{C1B1E85E-37BA-5877-DABF-6C591CB676F9}"/>
              </a:ext>
            </a:extLst>
          </p:cNvPr>
          <p:cNvGrpSpPr/>
          <p:nvPr/>
        </p:nvGrpSpPr>
        <p:grpSpPr>
          <a:xfrm>
            <a:off x="3534830" y="4389679"/>
            <a:ext cx="2286000" cy="788895"/>
            <a:chOff x="3534830" y="4356821"/>
            <a:chExt cx="2286000" cy="788895"/>
          </a:xfrm>
        </p:grpSpPr>
        <p:sp>
          <p:nvSpPr>
            <p:cNvPr id="38" name="Rectangle: Rounded Corners 37">
              <a:extLst>
                <a:ext uri="{FF2B5EF4-FFF2-40B4-BE49-F238E27FC236}">
                  <a16:creationId xmlns:a16="http://schemas.microsoft.com/office/drawing/2014/main" id="{F07C0424-82ED-D215-A075-A9AF5130BCDB}"/>
                </a:ext>
              </a:extLst>
            </p:cNvPr>
            <p:cNvSpPr/>
            <p:nvPr/>
          </p:nvSpPr>
          <p:spPr>
            <a:xfrm>
              <a:off x="3534830" y="4356821"/>
              <a:ext cx="2286000" cy="788895"/>
            </a:xfrm>
            <a:prstGeom prst="roundRect">
              <a:avLst/>
            </a:prstGeom>
            <a:noFill/>
            <a:ln w="38100">
              <a:solidFill>
                <a:srgbClr val="C38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5466D53-2CCF-69EA-1E0A-70C7D7F288D9}"/>
                </a:ext>
              </a:extLst>
            </p:cNvPr>
            <p:cNvSpPr txBox="1"/>
            <p:nvPr/>
          </p:nvSpPr>
          <p:spPr>
            <a:xfrm>
              <a:off x="3687230" y="4397325"/>
              <a:ext cx="1981200" cy="707886"/>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38251"/>
                  </a:solidFill>
                  <a:effectLst/>
                  <a:uLnTx/>
                  <a:uFillTx/>
                  <a:latin typeface="Calibri" panose="020F0502020204030204"/>
                  <a:ea typeface="+mn-ea"/>
                  <a:cs typeface="+mn-cs"/>
                </a:rPr>
                <a:t>Child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38251"/>
                  </a:solidFill>
                  <a:effectLst/>
                  <a:uLnTx/>
                  <a:uFillTx/>
                  <a:latin typeface="Calibri" panose="020F0502020204030204"/>
                  <a:ea typeface="+mn-ea"/>
                  <a:cs typeface="+mn-cs"/>
                </a:rPr>
                <a:t>Networks</a:t>
              </a:r>
            </a:p>
          </p:txBody>
        </p:sp>
      </p:grpSp>
      <p:grpSp>
        <p:nvGrpSpPr>
          <p:cNvPr id="71" name="Group 70" descr="&quot; &quot;">
            <a:extLst>
              <a:ext uri="{FF2B5EF4-FFF2-40B4-BE49-F238E27FC236}">
                <a16:creationId xmlns:a16="http://schemas.microsoft.com/office/drawing/2014/main" id="{5B53BA7D-D1C2-DC48-859C-2F278317B2C4}"/>
              </a:ext>
            </a:extLst>
          </p:cNvPr>
          <p:cNvGrpSpPr/>
          <p:nvPr/>
        </p:nvGrpSpPr>
        <p:grpSpPr>
          <a:xfrm>
            <a:off x="3534830" y="3316942"/>
            <a:ext cx="2286000" cy="788895"/>
            <a:chOff x="3534830" y="3316942"/>
            <a:chExt cx="2286000" cy="788895"/>
          </a:xfrm>
        </p:grpSpPr>
        <p:sp>
          <p:nvSpPr>
            <p:cNvPr id="41" name="Rectangle: Rounded Corners 40">
              <a:extLst>
                <a:ext uri="{FF2B5EF4-FFF2-40B4-BE49-F238E27FC236}">
                  <a16:creationId xmlns:a16="http://schemas.microsoft.com/office/drawing/2014/main" id="{3E55A8FF-B7E5-7DB5-DECF-5DEB1328087C}"/>
                </a:ext>
              </a:extLst>
            </p:cNvPr>
            <p:cNvSpPr/>
            <p:nvPr/>
          </p:nvSpPr>
          <p:spPr>
            <a:xfrm>
              <a:off x="3534830" y="3316942"/>
              <a:ext cx="2286000" cy="788895"/>
            </a:xfrm>
            <a:prstGeom prst="roundRect">
              <a:avLst/>
            </a:prstGeom>
            <a:noFill/>
            <a:ln w="38100">
              <a:solidFill>
                <a:srgbClr val="C38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F8A08A7-EC44-C50E-0801-653B5E29F3E1}"/>
                </a:ext>
              </a:extLst>
            </p:cNvPr>
            <p:cNvSpPr txBox="1"/>
            <p:nvPr/>
          </p:nvSpPr>
          <p:spPr>
            <a:xfrm>
              <a:off x="3687230" y="3511334"/>
              <a:ext cx="1981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38251"/>
                  </a:solidFill>
                  <a:effectLst/>
                  <a:uLnTx/>
                  <a:uFillTx/>
                  <a:latin typeface="Calibri" panose="020F0502020204030204"/>
                  <a:ea typeface="+mn-ea"/>
                  <a:cs typeface="+mn-cs"/>
                </a:rPr>
                <a:t>Start Up Grants</a:t>
              </a:r>
            </a:p>
          </p:txBody>
        </p:sp>
      </p:grpSp>
      <p:grpSp>
        <p:nvGrpSpPr>
          <p:cNvPr id="73" name="Group 72" descr="&quot; &quot;">
            <a:extLst>
              <a:ext uri="{FF2B5EF4-FFF2-40B4-BE49-F238E27FC236}">
                <a16:creationId xmlns:a16="http://schemas.microsoft.com/office/drawing/2014/main" id="{61608A13-813B-345A-17B9-15A63A8A6026}"/>
              </a:ext>
            </a:extLst>
          </p:cNvPr>
          <p:cNvGrpSpPr/>
          <p:nvPr/>
        </p:nvGrpSpPr>
        <p:grpSpPr>
          <a:xfrm>
            <a:off x="3534830" y="5462416"/>
            <a:ext cx="2286000" cy="788895"/>
            <a:chOff x="3534830" y="5438970"/>
            <a:chExt cx="2286000" cy="788895"/>
          </a:xfrm>
        </p:grpSpPr>
        <p:sp>
          <p:nvSpPr>
            <p:cNvPr id="44" name="Rectangle: Rounded Corners 43">
              <a:extLst>
                <a:ext uri="{FF2B5EF4-FFF2-40B4-BE49-F238E27FC236}">
                  <a16:creationId xmlns:a16="http://schemas.microsoft.com/office/drawing/2014/main" id="{A1EEF236-5476-8A34-AAB4-F2B7DB8AE222}"/>
                </a:ext>
              </a:extLst>
            </p:cNvPr>
            <p:cNvSpPr/>
            <p:nvPr/>
          </p:nvSpPr>
          <p:spPr>
            <a:xfrm>
              <a:off x="3534830" y="5438970"/>
              <a:ext cx="2286000" cy="788895"/>
            </a:xfrm>
            <a:prstGeom prst="roundRect">
              <a:avLst/>
            </a:prstGeom>
            <a:noFill/>
            <a:ln w="38100">
              <a:solidFill>
                <a:srgbClr val="C38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B92C457-9C28-2918-DB1E-ACABA2D8A088}"/>
                </a:ext>
              </a:extLst>
            </p:cNvPr>
            <p:cNvSpPr txBox="1"/>
            <p:nvPr/>
          </p:nvSpPr>
          <p:spPr>
            <a:xfrm>
              <a:off x="3687230" y="5479475"/>
              <a:ext cx="198120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38251"/>
                  </a:solidFill>
                  <a:effectLst/>
                  <a:uLnTx/>
                  <a:uFillTx/>
                  <a:latin typeface="Calibri" panose="020F0502020204030204"/>
                  <a:ea typeface="+mn-ea"/>
                  <a:cs typeface="+mn-cs"/>
                </a:rPr>
                <a:t>Grants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38251"/>
                  </a:solidFill>
                  <a:effectLst/>
                  <a:uLnTx/>
                  <a:uFillTx/>
                  <a:latin typeface="Calibri" panose="020F0502020204030204"/>
                  <a:ea typeface="+mn-ea"/>
                  <a:cs typeface="+mn-cs"/>
                </a:rPr>
                <a:t>Contracts</a:t>
              </a:r>
            </a:p>
          </p:txBody>
        </p:sp>
      </p:grpSp>
      <p:grpSp>
        <p:nvGrpSpPr>
          <p:cNvPr id="59" name="Group 58" descr="&quot; &quot;">
            <a:extLst>
              <a:ext uri="{FF2B5EF4-FFF2-40B4-BE49-F238E27FC236}">
                <a16:creationId xmlns:a16="http://schemas.microsoft.com/office/drawing/2014/main" id="{D8171742-1A8F-8576-7D40-C1344F9E56ED}"/>
              </a:ext>
            </a:extLst>
          </p:cNvPr>
          <p:cNvGrpSpPr/>
          <p:nvPr/>
        </p:nvGrpSpPr>
        <p:grpSpPr>
          <a:xfrm>
            <a:off x="6095626" y="3316942"/>
            <a:ext cx="2286000" cy="788895"/>
            <a:chOff x="6095626" y="3316942"/>
            <a:chExt cx="2286000" cy="788895"/>
          </a:xfrm>
        </p:grpSpPr>
        <p:sp>
          <p:nvSpPr>
            <p:cNvPr id="51" name="Rectangle: Rounded Corners 50">
              <a:extLst>
                <a:ext uri="{FF2B5EF4-FFF2-40B4-BE49-F238E27FC236}">
                  <a16:creationId xmlns:a16="http://schemas.microsoft.com/office/drawing/2014/main" id="{5C76BE7F-C4A4-802B-9933-5D04A254B7FD}"/>
                </a:ext>
              </a:extLst>
            </p:cNvPr>
            <p:cNvSpPr/>
            <p:nvPr/>
          </p:nvSpPr>
          <p:spPr>
            <a:xfrm>
              <a:off x="6095626" y="3316942"/>
              <a:ext cx="2286000" cy="788895"/>
            </a:xfrm>
            <a:prstGeom prst="roundRect">
              <a:avLst/>
            </a:prstGeom>
            <a:noFill/>
            <a:ln w="38100">
              <a:solidFill>
                <a:srgbClr val="CE7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8921A236-67CB-4727-25BF-951CE8BA11C6}"/>
                </a:ext>
              </a:extLst>
            </p:cNvPr>
            <p:cNvSpPr txBox="1"/>
            <p:nvPr/>
          </p:nvSpPr>
          <p:spPr>
            <a:xfrm>
              <a:off x="6248026" y="3357446"/>
              <a:ext cx="1981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E7672"/>
                  </a:solidFill>
                  <a:effectLst/>
                  <a:uLnTx/>
                  <a:uFillTx/>
                  <a:latin typeface="Calibri" panose="020F0502020204030204"/>
                  <a:ea typeface="+mn-ea"/>
                  <a:cs typeface="+mn-cs"/>
                </a:rPr>
                <a:t>Staff Compensation</a:t>
              </a:r>
            </a:p>
          </p:txBody>
        </p:sp>
      </p:grpSp>
      <p:grpSp>
        <p:nvGrpSpPr>
          <p:cNvPr id="74" name="Group 73" descr="&quot; &quot;">
            <a:extLst>
              <a:ext uri="{FF2B5EF4-FFF2-40B4-BE49-F238E27FC236}">
                <a16:creationId xmlns:a16="http://schemas.microsoft.com/office/drawing/2014/main" id="{2BB01822-978C-568D-239D-2726DF80A2C4}"/>
              </a:ext>
            </a:extLst>
          </p:cNvPr>
          <p:cNvGrpSpPr/>
          <p:nvPr/>
        </p:nvGrpSpPr>
        <p:grpSpPr>
          <a:xfrm>
            <a:off x="6095626" y="4389679"/>
            <a:ext cx="2286000" cy="788895"/>
            <a:chOff x="6095626" y="4316316"/>
            <a:chExt cx="2286000" cy="788895"/>
          </a:xfrm>
        </p:grpSpPr>
        <p:sp>
          <p:nvSpPr>
            <p:cNvPr id="54" name="Rectangle: Rounded Corners 53">
              <a:extLst>
                <a:ext uri="{FF2B5EF4-FFF2-40B4-BE49-F238E27FC236}">
                  <a16:creationId xmlns:a16="http://schemas.microsoft.com/office/drawing/2014/main" id="{E2F3A88A-CFA7-4FCC-A631-1C1E45144D78}"/>
                </a:ext>
              </a:extLst>
            </p:cNvPr>
            <p:cNvSpPr/>
            <p:nvPr/>
          </p:nvSpPr>
          <p:spPr>
            <a:xfrm>
              <a:off x="6095626" y="4316316"/>
              <a:ext cx="2286000" cy="788895"/>
            </a:xfrm>
            <a:prstGeom prst="roundRect">
              <a:avLst/>
            </a:prstGeom>
            <a:noFill/>
            <a:ln w="38100">
              <a:solidFill>
                <a:srgbClr val="CE7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00604B97-6B26-B3B8-38E7-54468A1570A9}"/>
                </a:ext>
              </a:extLst>
            </p:cNvPr>
            <p:cNvSpPr txBox="1"/>
            <p:nvPr/>
          </p:nvSpPr>
          <p:spPr>
            <a:xfrm>
              <a:off x="6248026" y="4356820"/>
              <a:ext cx="1981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E7672"/>
                  </a:solidFill>
                  <a:effectLst/>
                  <a:uLnTx/>
                  <a:uFillTx/>
                  <a:latin typeface="Calibri" panose="020F0502020204030204"/>
                  <a:ea typeface="+mn-ea"/>
                  <a:cs typeface="+mn-cs"/>
                </a:rPr>
                <a:t>Professional Development</a:t>
              </a:r>
            </a:p>
          </p:txBody>
        </p:sp>
      </p:grpSp>
      <p:grpSp>
        <p:nvGrpSpPr>
          <p:cNvPr id="75" name="Group 74" descr="&quot; &quot;">
            <a:extLst>
              <a:ext uri="{FF2B5EF4-FFF2-40B4-BE49-F238E27FC236}">
                <a16:creationId xmlns:a16="http://schemas.microsoft.com/office/drawing/2014/main" id="{CDE20CEC-C45C-1AE5-BB87-8077BD9F3B3A}"/>
              </a:ext>
            </a:extLst>
          </p:cNvPr>
          <p:cNvGrpSpPr/>
          <p:nvPr/>
        </p:nvGrpSpPr>
        <p:grpSpPr>
          <a:xfrm>
            <a:off x="6095626" y="5462416"/>
            <a:ext cx="2286000" cy="788895"/>
            <a:chOff x="6095626" y="5436680"/>
            <a:chExt cx="2286000" cy="788895"/>
          </a:xfrm>
        </p:grpSpPr>
        <p:sp>
          <p:nvSpPr>
            <p:cNvPr id="57" name="Rectangle: Rounded Corners 56">
              <a:extLst>
                <a:ext uri="{FF2B5EF4-FFF2-40B4-BE49-F238E27FC236}">
                  <a16:creationId xmlns:a16="http://schemas.microsoft.com/office/drawing/2014/main" id="{E24339E8-1A5D-1D23-1A21-AAF886CC5503}"/>
                </a:ext>
              </a:extLst>
            </p:cNvPr>
            <p:cNvSpPr/>
            <p:nvPr/>
          </p:nvSpPr>
          <p:spPr>
            <a:xfrm>
              <a:off x="6095626" y="5436680"/>
              <a:ext cx="2286000" cy="788895"/>
            </a:xfrm>
            <a:prstGeom prst="roundRect">
              <a:avLst/>
            </a:prstGeom>
            <a:noFill/>
            <a:ln w="38100">
              <a:solidFill>
                <a:srgbClr val="CE7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E207EAEF-3D61-C582-73FD-DB8B8856FF34}"/>
                </a:ext>
              </a:extLst>
            </p:cNvPr>
            <p:cNvSpPr txBox="1"/>
            <p:nvPr/>
          </p:nvSpPr>
          <p:spPr>
            <a:xfrm>
              <a:off x="6248026" y="5631072"/>
              <a:ext cx="1981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E7672"/>
                  </a:solidFill>
                  <a:effectLst/>
                  <a:uLnTx/>
                  <a:uFillTx/>
                  <a:latin typeface="Calibri" panose="020F0502020204030204"/>
                  <a:ea typeface="+mn-ea"/>
                  <a:cs typeface="+mn-cs"/>
                </a:rPr>
                <a:t>Scholarships</a:t>
              </a:r>
            </a:p>
          </p:txBody>
        </p:sp>
      </p:grpSp>
      <p:grpSp>
        <p:nvGrpSpPr>
          <p:cNvPr id="69" name="Group 68" descr="&quot; &quot;">
            <a:extLst>
              <a:ext uri="{FF2B5EF4-FFF2-40B4-BE49-F238E27FC236}">
                <a16:creationId xmlns:a16="http://schemas.microsoft.com/office/drawing/2014/main" id="{37049E51-9F04-1651-0956-FD443E417844}"/>
              </a:ext>
            </a:extLst>
          </p:cNvPr>
          <p:cNvGrpSpPr/>
          <p:nvPr/>
        </p:nvGrpSpPr>
        <p:grpSpPr>
          <a:xfrm>
            <a:off x="8629089" y="3301477"/>
            <a:ext cx="2286000" cy="788895"/>
            <a:chOff x="8656422" y="3301477"/>
            <a:chExt cx="2286000" cy="788895"/>
          </a:xfrm>
        </p:grpSpPr>
        <p:sp>
          <p:nvSpPr>
            <p:cNvPr id="61" name="Rectangle: Rounded Corners 60">
              <a:extLst>
                <a:ext uri="{FF2B5EF4-FFF2-40B4-BE49-F238E27FC236}">
                  <a16:creationId xmlns:a16="http://schemas.microsoft.com/office/drawing/2014/main" id="{7E100CEE-11ED-9503-F7AC-9B74F524215A}"/>
                </a:ext>
              </a:extLst>
            </p:cNvPr>
            <p:cNvSpPr/>
            <p:nvPr/>
          </p:nvSpPr>
          <p:spPr>
            <a:xfrm>
              <a:off x="8656422" y="3301477"/>
              <a:ext cx="2286000" cy="788895"/>
            </a:xfrm>
            <a:prstGeom prst="roundRect">
              <a:avLst/>
            </a:prstGeom>
            <a:noFill/>
            <a:ln w="38100">
              <a:solidFill>
                <a:srgbClr val="544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3DCE09B-0FEC-79C7-ADF9-8579DAE776DB}"/>
                </a:ext>
              </a:extLst>
            </p:cNvPr>
            <p:cNvSpPr txBox="1"/>
            <p:nvPr/>
          </p:nvSpPr>
          <p:spPr>
            <a:xfrm>
              <a:off x="8747862" y="3341981"/>
              <a:ext cx="2103120"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44667"/>
                  </a:solidFill>
                  <a:effectLst/>
                  <a:uLnTx/>
                  <a:uFillTx/>
                  <a:latin typeface="Calibri" panose="020F0502020204030204"/>
                  <a:ea typeface="+mn-ea"/>
                  <a:cs typeface="+mn-cs"/>
                </a:rPr>
                <a:t>Increasing Payment Rates</a:t>
              </a:r>
            </a:p>
          </p:txBody>
        </p:sp>
      </p:grpSp>
      <p:grpSp>
        <p:nvGrpSpPr>
          <p:cNvPr id="70" name="Group 69" descr="&quot; &quot;">
            <a:extLst>
              <a:ext uri="{FF2B5EF4-FFF2-40B4-BE49-F238E27FC236}">
                <a16:creationId xmlns:a16="http://schemas.microsoft.com/office/drawing/2014/main" id="{BB10FE44-2106-C2BB-F96F-531E202A8E92}"/>
              </a:ext>
            </a:extLst>
          </p:cNvPr>
          <p:cNvGrpSpPr/>
          <p:nvPr/>
        </p:nvGrpSpPr>
        <p:grpSpPr>
          <a:xfrm>
            <a:off x="8629089" y="4389679"/>
            <a:ext cx="2286000" cy="788895"/>
            <a:chOff x="8629089" y="4316316"/>
            <a:chExt cx="2286000" cy="788895"/>
          </a:xfrm>
        </p:grpSpPr>
        <p:sp>
          <p:nvSpPr>
            <p:cNvPr id="64" name="Rectangle: Rounded Corners 63">
              <a:extLst>
                <a:ext uri="{FF2B5EF4-FFF2-40B4-BE49-F238E27FC236}">
                  <a16:creationId xmlns:a16="http://schemas.microsoft.com/office/drawing/2014/main" id="{D7348476-9B43-A042-6B4D-1DDA5F22A918}"/>
                </a:ext>
              </a:extLst>
            </p:cNvPr>
            <p:cNvSpPr/>
            <p:nvPr/>
          </p:nvSpPr>
          <p:spPr>
            <a:xfrm>
              <a:off x="8629089" y="4316316"/>
              <a:ext cx="2286000" cy="788895"/>
            </a:xfrm>
            <a:prstGeom prst="roundRect">
              <a:avLst/>
            </a:prstGeom>
            <a:noFill/>
            <a:ln w="38100">
              <a:solidFill>
                <a:srgbClr val="544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45C16BB0-F4A8-9982-CF1F-769F01181D0B}"/>
                </a:ext>
              </a:extLst>
            </p:cNvPr>
            <p:cNvSpPr txBox="1"/>
            <p:nvPr/>
          </p:nvSpPr>
          <p:spPr>
            <a:xfrm>
              <a:off x="8720529" y="4356820"/>
              <a:ext cx="2103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44667"/>
                  </a:solidFill>
                  <a:effectLst/>
                  <a:uLnTx/>
                  <a:uFillTx/>
                  <a:latin typeface="Calibri" panose="020F0502020204030204"/>
                  <a:ea typeface="+mn-ea"/>
                  <a:cs typeface="+mn-cs"/>
                </a:rPr>
                <a:t>Improving Payment Practices</a:t>
              </a:r>
            </a:p>
          </p:txBody>
        </p:sp>
      </p:grpSp>
      <p:grpSp>
        <p:nvGrpSpPr>
          <p:cNvPr id="76" name="Group 75" descr="&quot; &quot;">
            <a:extLst>
              <a:ext uri="{FF2B5EF4-FFF2-40B4-BE49-F238E27FC236}">
                <a16:creationId xmlns:a16="http://schemas.microsoft.com/office/drawing/2014/main" id="{398B26DA-4CB2-96FF-49DC-6504612B83B5}"/>
              </a:ext>
            </a:extLst>
          </p:cNvPr>
          <p:cNvGrpSpPr/>
          <p:nvPr/>
        </p:nvGrpSpPr>
        <p:grpSpPr>
          <a:xfrm>
            <a:off x="8629089" y="5462416"/>
            <a:ext cx="2286000" cy="788895"/>
            <a:chOff x="8672846" y="5388068"/>
            <a:chExt cx="2286000" cy="788895"/>
          </a:xfrm>
        </p:grpSpPr>
        <p:sp>
          <p:nvSpPr>
            <p:cNvPr id="67" name="Rectangle: Rounded Corners 66">
              <a:extLst>
                <a:ext uri="{FF2B5EF4-FFF2-40B4-BE49-F238E27FC236}">
                  <a16:creationId xmlns:a16="http://schemas.microsoft.com/office/drawing/2014/main" id="{65F74CF8-E711-D6E6-15C8-AD79A238D1A9}"/>
                </a:ext>
              </a:extLst>
            </p:cNvPr>
            <p:cNvSpPr/>
            <p:nvPr/>
          </p:nvSpPr>
          <p:spPr>
            <a:xfrm>
              <a:off x="8672846" y="5388068"/>
              <a:ext cx="2286000" cy="788895"/>
            </a:xfrm>
            <a:prstGeom prst="roundRect">
              <a:avLst/>
            </a:prstGeom>
            <a:noFill/>
            <a:ln w="38100">
              <a:solidFill>
                <a:srgbClr val="544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A9B76EF0-A29C-E6C4-38D7-A97249080CBA}"/>
                </a:ext>
              </a:extLst>
            </p:cNvPr>
            <p:cNvSpPr txBox="1"/>
            <p:nvPr/>
          </p:nvSpPr>
          <p:spPr>
            <a:xfrm>
              <a:off x="8672847" y="5428572"/>
              <a:ext cx="2285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44667"/>
                  </a:solidFill>
                  <a:effectLst/>
                  <a:uLnTx/>
                  <a:uFillTx/>
                  <a:latin typeface="Calibri" panose="020F0502020204030204"/>
                  <a:ea typeface="+mn-ea"/>
                  <a:cs typeface="+mn-cs"/>
                </a:rPr>
                <a:t>Extending Stabilization Grants</a:t>
              </a:r>
            </a:p>
          </p:txBody>
        </p:sp>
      </p:grpSp>
    </p:spTree>
    <p:extLst>
      <p:ext uri="{BB962C8B-B14F-4D97-AF65-F5344CB8AC3E}">
        <p14:creationId xmlns:p14="http://schemas.microsoft.com/office/powerpoint/2010/main" val="3193254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941D6B-CBB9-031A-93AB-04D703503FB0}"/>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3100" dirty="0">
                <a:solidFill>
                  <a:schemeClr val="tx1">
                    <a:lumMod val="85000"/>
                    <a:lumOff val="15000"/>
                  </a:schemeClr>
                </a:solidFill>
              </a:rPr>
              <a:t>Preschool Development Birth to Five Grants can help develop systems of support for young children with disabilities</a:t>
            </a:r>
          </a:p>
        </p:txBody>
      </p:sp>
      <p:pic>
        <p:nvPicPr>
          <p:cNvPr id="6" name="Picture 6" descr="Map of PDG States">
            <a:extLst>
              <a:ext uri="{FF2B5EF4-FFF2-40B4-BE49-F238E27FC236}">
                <a16:creationId xmlns:a16="http://schemas.microsoft.com/office/drawing/2014/main" id="{BEB51E6D-BD88-8E68-1037-EA63DC1D2B0E}"/>
              </a:ext>
            </a:extLst>
          </p:cNvPr>
          <p:cNvPicPr>
            <a:picLocks noGrp="1" noChangeAspect="1"/>
          </p:cNvPicPr>
          <p:nvPr>
            <p:ph idx="1"/>
          </p:nvPr>
        </p:nvPicPr>
        <p:blipFill>
          <a:blip r:embed="rId3"/>
          <a:stretch>
            <a:fillRect/>
          </a:stretch>
        </p:blipFill>
        <p:spPr>
          <a:xfrm>
            <a:off x="633999" y="685852"/>
            <a:ext cx="6912217" cy="4916315"/>
          </a:xfrm>
          <a:prstGeom prst="rect">
            <a:avLst/>
          </a:prstGeom>
        </p:spPr>
      </p:pic>
      <p:cxnSp>
        <p:nvCxnSpPr>
          <p:cNvPr id="19" name="Straight Connector 1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2701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quot; &quot;">
            <a:extLst>
              <a:ext uri="{FF2B5EF4-FFF2-40B4-BE49-F238E27FC236}">
                <a16:creationId xmlns:a16="http://schemas.microsoft.com/office/drawing/2014/main" id="{0526F3D6-CB4E-46AD-4A42-5B126BFC539D}"/>
              </a:ext>
            </a:extLst>
          </p:cNvPr>
          <p:cNvPicPr>
            <a:picLocks noGrp="1" noChangeAspect="1"/>
          </p:cNvPicPr>
          <p:nvPr>
            <p:ph idx="1"/>
          </p:nvPr>
        </p:nvPicPr>
        <p:blipFill rotWithShape="1">
          <a:blip r:embed="rId3"/>
          <a:srcRect b="6306"/>
          <a:stretch/>
        </p:blipFill>
        <p:spPr>
          <a:xfrm>
            <a:off x="457200" y="457200"/>
            <a:ext cx="11277600" cy="5943600"/>
          </a:xfrm>
          <a:prstGeom prst="rect">
            <a:avLst/>
          </a:prstGeom>
        </p:spPr>
      </p:pic>
    </p:spTree>
    <p:extLst>
      <p:ext uri="{BB962C8B-B14F-4D97-AF65-F5344CB8AC3E}">
        <p14:creationId xmlns:p14="http://schemas.microsoft.com/office/powerpoint/2010/main" val="1436695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2E37-6F2E-2CBB-9717-060163F386B6}"/>
              </a:ext>
            </a:extLst>
          </p:cNvPr>
          <p:cNvSpPr>
            <a:spLocks noGrp="1"/>
          </p:cNvSpPr>
          <p:nvPr>
            <p:ph type="ctrTitle"/>
          </p:nvPr>
        </p:nvSpPr>
        <p:spPr>
          <a:xfrm>
            <a:off x="495358" y="1032734"/>
            <a:ext cx="5300664" cy="3043320"/>
          </a:xfrm>
        </p:spPr>
        <p:txBody>
          <a:bodyPr/>
          <a:lstStyle/>
          <a:p>
            <a:r>
              <a:rPr lang="en-US" sz="4400" b="1" dirty="0">
                <a:solidFill>
                  <a:schemeClr val="bg1"/>
                </a:solidFill>
                <a:latin typeface="Tahoma"/>
                <a:ea typeface="Tahoma"/>
                <a:cs typeface="Tahoma"/>
              </a:rPr>
              <a:t>Swati </a:t>
            </a:r>
            <a:r>
              <a:rPr lang="en-US" sz="4400" b="1" dirty="0" err="1">
                <a:solidFill>
                  <a:schemeClr val="bg1"/>
                </a:solidFill>
                <a:latin typeface="Tahoma"/>
                <a:ea typeface="Tahoma"/>
                <a:cs typeface="Tahoma"/>
              </a:rPr>
              <a:t>Adarkar</a:t>
            </a:r>
            <a:endParaRPr lang="en-US" dirty="0"/>
          </a:p>
        </p:txBody>
      </p:sp>
      <p:sp>
        <p:nvSpPr>
          <p:cNvPr id="3" name="Subtitle 2">
            <a:extLst>
              <a:ext uri="{FF2B5EF4-FFF2-40B4-BE49-F238E27FC236}">
                <a16:creationId xmlns:a16="http://schemas.microsoft.com/office/drawing/2014/main" id="{32510E89-68C6-C2AC-6B69-44BE3CC4250F}"/>
              </a:ext>
            </a:extLst>
          </p:cNvPr>
          <p:cNvSpPr>
            <a:spLocks noGrp="1"/>
          </p:cNvSpPr>
          <p:nvPr>
            <p:ph type="subTitle" idx="1"/>
          </p:nvPr>
        </p:nvSpPr>
        <p:spPr>
          <a:xfrm>
            <a:off x="495358" y="4330111"/>
            <a:ext cx="4906821" cy="1739897"/>
          </a:xfrm>
        </p:spPr>
        <p:txBody>
          <a:bodyPr/>
          <a:lstStyle/>
          <a:p>
            <a:pPr marL="0" indent="0">
              <a:spcBef>
                <a:spcPts val="0"/>
              </a:spcBef>
              <a:buNone/>
            </a:pPr>
            <a:r>
              <a:rPr lang="en-US" sz="2400" dirty="0">
                <a:solidFill>
                  <a:schemeClr val="bg1"/>
                </a:solidFill>
                <a:latin typeface="Tahoma"/>
                <a:ea typeface="Tahoma"/>
                <a:cs typeface="Tahoma"/>
              </a:rPr>
              <a:t>Office of Elementary and Secondary Education</a:t>
            </a:r>
            <a:endParaRPr lang="en-US" sz="2400" dirty="0">
              <a:solidFill>
                <a:schemeClr val="bg1"/>
              </a:solidFill>
            </a:endParaRPr>
          </a:p>
        </p:txBody>
      </p:sp>
      <p:pic>
        <p:nvPicPr>
          <p:cNvPr id="4" name="Picture 3" descr="&quot; &quot;">
            <a:extLst>
              <a:ext uri="{FF2B5EF4-FFF2-40B4-BE49-F238E27FC236}">
                <a16:creationId xmlns:a16="http://schemas.microsoft.com/office/drawing/2014/main" id="{795AB730-98AE-D89C-5CD5-464CBAC1E203}"/>
              </a:ext>
            </a:extLst>
          </p:cNvPr>
          <p:cNvPicPr>
            <a:picLocks noChangeAspect="1"/>
          </p:cNvPicPr>
          <p:nvPr/>
        </p:nvPicPr>
        <p:blipFill rotWithShape="1">
          <a:blip r:embed="rId2"/>
          <a:srcRect r="157" b="4520"/>
          <a:stretch/>
        </p:blipFill>
        <p:spPr>
          <a:xfrm>
            <a:off x="6995380" y="1335958"/>
            <a:ext cx="4321975" cy="4186083"/>
          </a:xfrm>
          <a:prstGeom prst="rect">
            <a:avLst/>
          </a:prstGeom>
        </p:spPr>
      </p:pic>
    </p:spTree>
    <p:extLst>
      <p:ext uri="{BB962C8B-B14F-4D97-AF65-F5344CB8AC3E}">
        <p14:creationId xmlns:p14="http://schemas.microsoft.com/office/powerpoint/2010/main" val="3963442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dirty="0">
                <a:latin typeface="Tahoma"/>
                <a:ea typeface="Tahoma"/>
                <a:cs typeface="Tahoma"/>
              </a:rPr>
              <a:t>Closing Plenary Panel</a:t>
            </a:r>
            <a:endParaRPr lang="en-US" dirty="0"/>
          </a:p>
        </p:txBody>
      </p:sp>
      <p:sp>
        <p:nvSpPr>
          <p:cNvPr id="4" name="Content Placeholder 2">
            <a:extLst>
              <a:ext uri="{FF2B5EF4-FFF2-40B4-BE49-F238E27FC236}">
                <a16:creationId xmlns:a16="http://schemas.microsoft.com/office/drawing/2014/main" id="{B13B2CC9-64FE-2154-4800-CDC45389C49B}"/>
              </a:ext>
            </a:extLst>
          </p:cNvPr>
          <p:cNvSpPr txBox="1">
            <a:spLocks/>
          </p:cNvSpPr>
          <p:nvPr/>
        </p:nvSpPr>
        <p:spPr>
          <a:xfrm>
            <a:off x="2973886" y="4066047"/>
            <a:ext cx="1922803"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Ruth Friedman</a:t>
            </a: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Child Care - HHS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quot; &quot;">
            <a:extLst>
              <a:ext uri="{FF2B5EF4-FFF2-40B4-BE49-F238E27FC236}">
                <a16:creationId xmlns:a16="http://schemas.microsoft.com/office/drawing/2014/main" id="{B216615B-CD42-12D4-5531-E7278D8551FA}"/>
              </a:ext>
            </a:extLst>
          </p:cNvPr>
          <p:cNvPicPr>
            <a:picLocks noChangeAspect="1"/>
          </p:cNvPicPr>
          <p:nvPr/>
        </p:nvPicPr>
        <p:blipFill>
          <a:blip r:embed="rId3"/>
          <a:stretch>
            <a:fillRect/>
          </a:stretch>
        </p:blipFill>
        <p:spPr>
          <a:xfrm>
            <a:off x="2974436" y="2144486"/>
            <a:ext cx="1920898" cy="1849632"/>
          </a:xfrm>
          <a:prstGeom prst="rect">
            <a:avLst/>
          </a:prstGeom>
        </p:spPr>
      </p:pic>
      <p:sp>
        <p:nvSpPr>
          <p:cNvPr id="6" name="Content Placeholder 2">
            <a:extLst>
              <a:ext uri="{FF2B5EF4-FFF2-40B4-BE49-F238E27FC236}">
                <a16:creationId xmlns:a16="http://schemas.microsoft.com/office/drawing/2014/main" id="{ED123538-CB9F-B31F-8275-D4D89A85B8E2}"/>
              </a:ext>
            </a:extLst>
          </p:cNvPr>
          <p:cNvSpPr txBox="1">
            <a:spLocks/>
          </p:cNvSpPr>
          <p:nvPr/>
        </p:nvSpPr>
        <p:spPr>
          <a:xfrm>
            <a:off x="5046087" y="4066047"/>
            <a:ext cx="1922803"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Swati </a:t>
            </a:r>
            <a:r>
              <a:rPr kumimoji="0" lang="en-US" sz="1700" b="1" i="0" u="none" strike="noStrike" kern="1200" cap="none" spc="0" normalizeH="0" baseline="0" noProof="0" dirty="0" err="1">
                <a:ln>
                  <a:noFill/>
                </a:ln>
                <a:solidFill>
                  <a:prstClr val="white"/>
                </a:solidFill>
                <a:effectLst/>
                <a:uLnTx/>
                <a:uFillTx/>
                <a:latin typeface="Tahoma"/>
                <a:ea typeface="Tahoma"/>
                <a:cs typeface="Tahoma"/>
              </a:rPr>
              <a:t>Adarkar</a:t>
            </a:r>
            <a:endParaRPr kumimoji="0" lang="en-US" sz="1700" b="1" i="0" u="none" strike="noStrike" kern="1200" cap="none" spc="0" normalizeH="0" baseline="0" noProof="0" dirty="0" err="1">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Elementary and Secondary Education - ED</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quot; &quot;">
            <a:extLst>
              <a:ext uri="{FF2B5EF4-FFF2-40B4-BE49-F238E27FC236}">
                <a16:creationId xmlns:a16="http://schemas.microsoft.com/office/drawing/2014/main" id="{528D9CA5-C8C4-F5C2-3F18-2912435EE55B}"/>
              </a:ext>
            </a:extLst>
          </p:cNvPr>
          <p:cNvPicPr>
            <a:picLocks noChangeAspect="1"/>
          </p:cNvPicPr>
          <p:nvPr/>
        </p:nvPicPr>
        <p:blipFill rotWithShape="1">
          <a:blip r:embed="rId4"/>
          <a:srcRect r="157" b="4520"/>
          <a:stretch/>
        </p:blipFill>
        <p:spPr>
          <a:xfrm>
            <a:off x="5046638" y="2145921"/>
            <a:ext cx="1912403" cy="1852273"/>
          </a:xfrm>
          <a:prstGeom prst="rect">
            <a:avLst/>
          </a:prstGeom>
        </p:spPr>
      </p:pic>
      <p:sp>
        <p:nvSpPr>
          <p:cNvPr id="10" name="Content Placeholder 2">
            <a:extLst>
              <a:ext uri="{FF2B5EF4-FFF2-40B4-BE49-F238E27FC236}">
                <a16:creationId xmlns:a16="http://schemas.microsoft.com/office/drawing/2014/main" id="{1AFE19CB-B029-69BE-2832-E3C9F3A22241}"/>
              </a:ext>
            </a:extLst>
          </p:cNvPr>
          <p:cNvSpPr txBox="1">
            <a:spLocks/>
          </p:cNvSpPr>
          <p:nvPr/>
        </p:nvSpPr>
        <p:spPr>
          <a:xfrm>
            <a:off x="7118288" y="4066047"/>
            <a:ext cx="1922803"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Tahoma"/>
                <a:ea typeface="Tahoma"/>
                <a:cs typeface="Tahoma"/>
              </a:rPr>
              <a:t>Valerie Williams</a:t>
            </a:r>
            <a:endPar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Special Education Programs - ED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176DB6C-2A6D-2148-9A11-4A618AAA0CEB}"/>
              </a:ext>
            </a:extLst>
          </p:cNvPr>
          <p:cNvSpPr txBox="1">
            <a:spLocks/>
          </p:cNvSpPr>
          <p:nvPr/>
        </p:nvSpPr>
        <p:spPr>
          <a:xfrm>
            <a:off x="9186939" y="4066046"/>
            <a:ext cx="1922803" cy="1398679"/>
          </a:xfrm>
          <a:prstGeom prst="rect">
            <a:avLst/>
          </a:prstGeom>
          <a:solidFill>
            <a:srgbClr val="154578"/>
          </a:solidFill>
          <a:ln>
            <a:solidFill>
              <a:srgbClr val="4472C4"/>
            </a:solidFill>
          </a:ln>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Michael Warren</a:t>
            </a: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Maternal and Child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Health Bureau - HHS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quot; &quot;">
            <a:extLst>
              <a:ext uri="{FF2B5EF4-FFF2-40B4-BE49-F238E27FC236}">
                <a16:creationId xmlns:a16="http://schemas.microsoft.com/office/drawing/2014/main" id="{90FFB894-C047-3C35-35D6-3B44CC62A523}"/>
              </a:ext>
            </a:extLst>
          </p:cNvPr>
          <p:cNvPicPr>
            <a:picLocks noChangeAspect="1"/>
          </p:cNvPicPr>
          <p:nvPr/>
        </p:nvPicPr>
        <p:blipFill>
          <a:blip r:embed="rId5"/>
          <a:stretch>
            <a:fillRect/>
          </a:stretch>
        </p:blipFill>
        <p:spPr>
          <a:xfrm>
            <a:off x="7118839" y="2144486"/>
            <a:ext cx="1920898" cy="1849632"/>
          </a:xfrm>
          <a:prstGeom prst="rect">
            <a:avLst/>
          </a:prstGeom>
        </p:spPr>
      </p:pic>
      <p:pic>
        <p:nvPicPr>
          <p:cNvPr id="14" name="Picture 13" descr="&quot; &quot;">
            <a:extLst>
              <a:ext uri="{FF2B5EF4-FFF2-40B4-BE49-F238E27FC236}">
                <a16:creationId xmlns:a16="http://schemas.microsoft.com/office/drawing/2014/main" id="{C608E627-5A78-405F-1FE0-2B4CCD2D531F}"/>
              </a:ext>
            </a:extLst>
          </p:cNvPr>
          <p:cNvPicPr>
            <a:picLocks noChangeAspect="1"/>
          </p:cNvPicPr>
          <p:nvPr/>
        </p:nvPicPr>
        <p:blipFill rotWithShape="1">
          <a:blip r:embed="rId6"/>
          <a:srcRect t="280" r="5245" b="22853"/>
          <a:stretch/>
        </p:blipFill>
        <p:spPr>
          <a:xfrm>
            <a:off x="9187477" y="2138461"/>
            <a:ext cx="1922265" cy="1851996"/>
          </a:xfrm>
          <a:prstGeom prst="rect">
            <a:avLst/>
          </a:prstGeom>
        </p:spPr>
      </p:pic>
      <p:sp>
        <p:nvSpPr>
          <p:cNvPr id="16" name="Content Placeholder 2">
            <a:extLst>
              <a:ext uri="{FF2B5EF4-FFF2-40B4-BE49-F238E27FC236}">
                <a16:creationId xmlns:a16="http://schemas.microsoft.com/office/drawing/2014/main" id="{118CD6FC-2DEB-CB26-FDA5-9880006BA950}"/>
              </a:ext>
            </a:extLst>
          </p:cNvPr>
          <p:cNvSpPr txBox="1">
            <a:spLocks/>
          </p:cNvSpPr>
          <p:nvPr/>
        </p:nvSpPr>
        <p:spPr>
          <a:xfrm>
            <a:off x="835900" y="4066047"/>
            <a:ext cx="1988587"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Katherine Neas</a:t>
            </a:r>
            <a:r>
              <a:rPr kumimoji="0" lang="en-US" sz="1700" b="1" i="0" u="none" strike="noStrike" kern="1200" cap="none" spc="0" normalizeH="0" baseline="0" noProof="0" dirty="0">
                <a:ln>
                  <a:noFill/>
                </a:ln>
                <a:solidFill>
                  <a:prstClr val="black"/>
                </a:solidFill>
                <a:effectLst/>
                <a:uLnTx/>
                <a:uFillTx/>
                <a:latin typeface="Tahoma"/>
                <a:ea typeface="Tahoma"/>
                <a:cs typeface="Tahoma"/>
              </a:rPr>
              <a:t> </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Special Education and Rehabilitative Services - ED</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Tahoma"/>
              <a:ea typeface="Tahoma"/>
              <a:cs typeface="Tahoma"/>
            </a:endParaRPr>
          </a:p>
        </p:txBody>
      </p:sp>
      <p:pic>
        <p:nvPicPr>
          <p:cNvPr id="9" name="Picture 8" descr="&quot; &quot;">
            <a:extLst>
              <a:ext uri="{FF2B5EF4-FFF2-40B4-BE49-F238E27FC236}">
                <a16:creationId xmlns:a16="http://schemas.microsoft.com/office/drawing/2014/main" id="{EAD8A83D-EB5E-35EA-A8A4-2B8124E92F85}"/>
              </a:ext>
            </a:extLst>
          </p:cNvPr>
          <p:cNvPicPr>
            <a:picLocks noChangeAspect="1"/>
          </p:cNvPicPr>
          <p:nvPr/>
        </p:nvPicPr>
        <p:blipFill>
          <a:blip r:embed="rId7"/>
          <a:stretch>
            <a:fillRect/>
          </a:stretch>
        </p:blipFill>
        <p:spPr>
          <a:xfrm>
            <a:off x="839789" y="2146588"/>
            <a:ext cx="1974849" cy="1843869"/>
          </a:xfrm>
          <a:prstGeom prst="rect">
            <a:avLst/>
          </a:prstGeom>
        </p:spPr>
      </p:pic>
    </p:spTree>
    <p:extLst>
      <p:ext uri="{BB962C8B-B14F-4D97-AF65-F5344CB8AC3E}">
        <p14:creationId xmlns:p14="http://schemas.microsoft.com/office/powerpoint/2010/main" val="1772082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2E37-6F2E-2CBB-9717-060163F386B6}"/>
              </a:ext>
            </a:extLst>
          </p:cNvPr>
          <p:cNvSpPr>
            <a:spLocks noGrp="1"/>
          </p:cNvSpPr>
          <p:nvPr>
            <p:ph type="ctrTitle"/>
          </p:nvPr>
        </p:nvSpPr>
        <p:spPr>
          <a:xfrm>
            <a:off x="495358" y="1032734"/>
            <a:ext cx="5300664" cy="3120812"/>
          </a:xfrm>
        </p:spPr>
        <p:txBody>
          <a:bodyPr/>
          <a:lstStyle/>
          <a:p>
            <a:pPr marL="0" indent="0">
              <a:spcBef>
                <a:spcPts val="0"/>
              </a:spcBef>
              <a:buNone/>
            </a:pPr>
            <a:r>
              <a:rPr lang="en-US" sz="4400" b="1" dirty="0">
                <a:solidFill>
                  <a:schemeClr val="bg1"/>
                </a:solidFill>
                <a:latin typeface="Tahoma"/>
                <a:ea typeface="Tahoma"/>
                <a:cs typeface="Tahoma"/>
              </a:rPr>
              <a:t>Valerie Williams</a:t>
            </a:r>
            <a:endParaRPr lang="en-US" sz="4400" b="1" dirty="0">
              <a:solidFill>
                <a:schemeClr val="bg1"/>
              </a:solidFill>
            </a:endParaRPr>
          </a:p>
        </p:txBody>
      </p:sp>
      <p:sp>
        <p:nvSpPr>
          <p:cNvPr id="3" name="Subtitle 2">
            <a:extLst>
              <a:ext uri="{FF2B5EF4-FFF2-40B4-BE49-F238E27FC236}">
                <a16:creationId xmlns:a16="http://schemas.microsoft.com/office/drawing/2014/main" id="{32510E89-68C6-C2AC-6B69-44BE3CC4250F}"/>
              </a:ext>
            </a:extLst>
          </p:cNvPr>
          <p:cNvSpPr>
            <a:spLocks noGrp="1"/>
          </p:cNvSpPr>
          <p:nvPr>
            <p:ph type="subTitle" idx="1"/>
          </p:nvPr>
        </p:nvSpPr>
        <p:spPr>
          <a:xfrm>
            <a:off x="495358" y="4330111"/>
            <a:ext cx="5300664" cy="1739897"/>
          </a:xfrm>
        </p:spPr>
        <p:txBody>
          <a:bodyPr/>
          <a:lstStyle/>
          <a:p>
            <a:pPr marL="0" indent="0">
              <a:spcBef>
                <a:spcPts val="0"/>
              </a:spcBef>
              <a:buNone/>
            </a:pPr>
            <a:r>
              <a:rPr lang="en-US" sz="2400" dirty="0">
                <a:solidFill>
                  <a:schemeClr val="bg1"/>
                </a:solidFill>
                <a:latin typeface="Tahoma"/>
                <a:ea typeface="Tahoma"/>
                <a:cs typeface="Tahoma"/>
              </a:rPr>
              <a:t>Office of Special Education Programs</a:t>
            </a:r>
            <a:endParaRPr lang="en-US" dirty="0">
              <a:solidFill>
                <a:schemeClr val="bg1"/>
              </a:solidFill>
            </a:endParaRPr>
          </a:p>
        </p:txBody>
      </p:sp>
      <p:pic>
        <p:nvPicPr>
          <p:cNvPr id="5" name="Picture 4" descr="&quot; &quot;">
            <a:extLst>
              <a:ext uri="{FF2B5EF4-FFF2-40B4-BE49-F238E27FC236}">
                <a16:creationId xmlns:a16="http://schemas.microsoft.com/office/drawing/2014/main" id="{1003BBBF-F0EC-8603-51F7-6D903F797947}"/>
              </a:ext>
            </a:extLst>
          </p:cNvPr>
          <p:cNvPicPr>
            <a:picLocks noChangeAspect="1"/>
          </p:cNvPicPr>
          <p:nvPr/>
        </p:nvPicPr>
        <p:blipFill>
          <a:blip r:embed="rId2"/>
          <a:stretch>
            <a:fillRect/>
          </a:stretch>
        </p:blipFill>
        <p:spPr>
          <a:xfrm>
            <a:off x="6999845" y="1319815"/>
            <a:ext cx="4380903" cy="4218370"/>
          </a:xfrm>
          <a:prstGeom prst="rect">
            <a:avLst/>
          </a:prstGeom>
        </p:spPr>
      </p:pic>
    </p:spTree>
    <p:extLst>
      <p:ext uri="{BB962C8B-B14F-4D97-AF65-F5344CB8AC3E}">
        <p14:creationId xmlns:p14="http://schemas.microsoft.com/office/powerpoint/2010/main" val="2731608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2E37-6F2E-2CBB-9717-060163F386B6}"/>
              </a:ext>
            </a:extLst>
          </p:cNvPr>
          <p:cNvSpPr>
            <a:spLocks noGrp="1"/>
          </p:cNvSpPr>
          <p:nvPr>
            <p:ph type="ctrTitle"/>
          </p:nvPr>
        </p:nvSpPr>
        <p:spPr>
          <a:xfrm>
            <a:off x="495358" y="1032734"/>
            <a:ext cx="5300664" cy="3043320"/>
          </a:xfrm>
        </p:spPr>
        <p:txBody>
          <a:bodyPr/>
          <a:lstStyle/>
          <a:p>
            <a:r>
              <a:rPr lang="en-US" b="1" dirty="0">
                <a:latin typeface="Tahoma"/>
                <a:ea typeface="Tahoma"/>
                <a:cs typeface="Tahoma"/>
              </a:rPr>
              <a:t>Michael Warren</a:t>
            </a:r>
            <a:endParaRPr lang="en-US" dirty="0"/>
          </a:p>
        </p:txBody>
      </p:sp>
      <p:sp>
        <p:nvSpPr>
          <p:cNvPr id="3" name="Subtitle 2">
            <a:extLst>
              <a:ext uri="{FF2B5EF4-FFF2-40B4-BE49-F238E27FC236}">
                <a16:creationId xmlns:a16="http://schemas.microsoft.com/office/drawing/2014/main" id="{32510E89-68C6-C2AC-6B69-44BE3CC4250F}"/>
              </a:ext>
            </a:extLst>
          </p:cNvPr>
          <p:cNvSpPr>
            <a:spLocks noGrp="1"/>
          </p:cNvSpPr>
          <p:nvPr>
            <p:ph type="subTitle" idx="1"/>
          </p:nvPr>
        </p:nvSpPr>
        <p:spPr>
          <a:xfrm>
            <a:off x="495358" y="4269954"/>
            <a:ext cx="4907635" cy="1739897"/>
          </a:xfrm>
        </p:spPr>
        <p:txBody>
          <a:bodyPr/>
          <a:lstStyle/>
          <a:p>
            <a:pPr>
              <a:spcBef>
                <a:spcPts val="0"/>
              </a:spcBef>
              <a:buNone/>
            </a:pPr>
            <a:r>
              <a:rPr lang="en-US" sz="2400" dirty="0">
                <a:solidFill>
                  <a:schemeClr val="bg1"/>
                </a:solidFill>
                <a:latin typeface="Tahoma"/>
                <a:ea typeface="Tahoma"/>
                <a:cs typeface="Tahoma"/>
              </a:rPr>
              <a:t>Maternal and Child</a:t>
            </a:r>
            <a:r>
              <a:rPr lang="en-US" dirty="0">
                <a:cs typeface="Calibri"/>
              </a:rPr>
              <a:t> </a:t>
            </a:r>
            <a:r>
              <a:rPr lang="en-US" sz="2400" dirty="0">
                <a:solidFill>
                  <a:schemeClr val="bg1"/>
                </a:solidFill>
                <a:latin typeface="Tahoma"/>
                <a:ea typeface="Tahoma"/>
                <a:cs typeface="Tahoma"/>
              </a:rPr>
              <a:t>Health Bureau</a:t>
            </a:r>
            <a:endParaRPr lang="en-US" dirty="0">
              <a:solidFill>
                <a:schemeClr val="bg1"/>
              </a:solidFill>
            </a:endParaRPr>
          </a:p>
        </p:txBody>
      </p:sp>
      <p:pic>
        <p:nvPicPr>
          <p:cNvPr id="4" name="Picture 3" descr="&quot; &quot;">
            <a:extLst>
              <a:ext uri="{FF2B5EF4-FFF2-40B4-BE49-F238E27FC236}">
                <a16:creationId xmlns:a16="http://schemas.microsoft.com/office/drawing/2014/main" id="{B919D662-F811-55A9-4678-14BC355C7999}"/>
              </a:ext>
            </a:extLst>
          </p:cNvPr>
          <p:cNvPicPr>
            <a:picLocks noChangeAspect="1"/>
          </p:cNvPicPr>
          <p:nvPr/>
        </p:nvPicPr>
        <p:blipFill rotWithShape="1">
          <a:blip r:embed="rId2"/>
          <a:srcRect t="280" r="5245" b="22853"/>
          <a:stretch/>
        </p:blipFill>
        <p:spPr>
          <a:xfrm>
            <a:off x="7171571" y="1428822"/>
            <a:ext cx="4152139" cy="4000356"/>
          </a:xfrm>
          <a:prstGeom prst="rect">
            <a:avLst/>
          </a:prstGeom>
        </p:spPr>
      </p:pic>
    </p:spTree>
    <p:extLst>
      <p:ext uri="{BB962C8B-B14F-4D97-AF65-F5344CB8AC3E}">
        <p14:creationId xmlns:p14="http://schemas.microsoft.com/office/powerpoint/2010/main" val="1015282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400"/>
              <a:t>MCHB Early Childhood Connections and Opportunities for Partnership</a:t>
            </a:r>
            <a:br>
              <a:rPr lang="en-US" sz="4300">
                <a:latin typeface="Arial" panose="020B0604020202020204" pitchFamily="34" charset="0"/>
                <a:cs typeface="Arial" panose="020B0604020202020204" pitchFamily="34" charset="0"/>
              </a:rPr>
            </a:br>
            <a:r>
              <a:rPr lang="en-US" sz="2800">
                <a:ea typeface="Calibri" panose="020F0502020204030204" pitchFamily="34" charset="0"/>
              </a:rPr>
              <a:t>Improving Data, Improving Outcomes (IDIO) Conference 2022</a:t>
            </a:r>
            <a:br>
              <a:rPr lang="en-US" sz="2500">
                <a:latin typeface="Arial" panose="020B0604020202020204" pitchFamily="34" charset="0"/>
                <a:cs typeface="Arial" panose="020B0604020202020204" pitchFamily="34" charset="0"/>
              </a:rPr>
            </a:br>
            <a:r>
              <a:rPr lang="en-US" sz="2500" i="1"/>
              <a:t>August</a:t>
            </a:r>
            <a:r>
              <a:rPr lang="en-US" sz="2500" i="1">
                <a:latin typeface="Arial" panose="020B0604020202020204" pitchFamily="34" charset="0"/>
                <a:cs typeface="Arial" panose="020B0604020202020204" pitchFamily="34" charset="0"/>
              </a:rPr>
              <a:t> 25, 2022</a:t>
            </a:r>
            <a:endParaRPr lang="en-US">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914400" y="4495800"/>
            <a:ext cx="10515600" cy="914400"/>
          </a:xfrm>
        </p:spPr>
        <p:txBody>
          <a:bodyPr>
            <a:noAutofit/>
          </a:bodyPr>
          <a:lstStyle/>
          <a:p>
            <a:pPr algn="l">
              <a:spcBef>
                <a:spcPts val="0"/>
              </a:spcBef>
            </a:pPr>
            <a:r>
              <a:rPr lang="en-US" sz="2000"/>
              <a:t>Michael D. Warren, MD, MPH, FAAP</a:t>
            </a:r>
            <a:endParaRPr lang="es-ES" sz="2000">
              <a:latin typeface="Arial" panose="020B0604020202020204" pitchFamily="34" charset="0"/>
              <a:cs typeface="Arial" panose="020B0604020202020204" pitchFamily="34" charset="0"/>
            </a:endParaRPr>
          </a:p>
          <a:p>
            <a:pPr algn="l">
              <a:spcBef>
                <a:spcPts val="0"/>
              </a:spcBef>
            </a:pPr>
            <a:r>
              <a:rPr lang="en-US" sz="2000"/>
              <a:t>Associate Administrator </a:t>
            </a:r>
            <a:endParaRPr lang="en-US" sz="2000">
              <a:latin typeface="Arial" panose="020B0604020202020204" pitchFamily="34" charset="0"/>
              <a:cs typeface="Arial" panose="020B0604020202020204" pitchFamily="34" charset="0"/>
            </a:endParaRPr>
          </a:p>
          <a:p>
            <a:pPr algn="l">
              <a:spcBef>
                <a:spcPts val="0"/>
              </a:spcBef>
            </a:pPr>
            <a:r>
              <a:rPr lang="en-US" sz="2000">
                <a:solidFill>
                  <a:srgbClr val="0F4D7B"/>
                </a:solidFill>
                <a:latin typeface="Arial" panose="020B0604020202020204" pitchFamily="34" charset="0"/>
                <a:cs typeface="Arial" panose="020B0604020202020204" pitchFamily="34" charset="0"/>
              </a:rPr>
              <a:t>Maternal and Child Health Bureau (MCHB)</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51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8" descr="&quot; &quot;">
            <a:extLst>
              <a:ext uri="{FF2B5EF4-FFF2-40B4-BE49-F238E27FC236}">
                <a16:creationId xmlns:a16="http://schemas.microsoft.com/office/drawing/2014/main" id="{5C32A381-28AA-4824-A3E4-FD6D002AFA2D}"/>
              </a:ext>
            </a:extLst>
          </p:cNvPr>
          <p:cNvSpPr/>
          <p:nvPr/>
        </p:nvSpPr>
        <p:spPr>
          <a:xfrm>
            <a:off x="2468216" y="2838769"/>
            <a:ext cx="7345275" cy="35996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quot; &quot;">
            <a:extLst>
              <a:ext uri="{FF2B5EF4-FFF2-40B4-BE49-F238E27FC236}">
                <a16:creationId xmlns:a16="http://schemas.microsoft.com/office/drawing/2014/main" id="{95340FDD-050A-CB4C-A112-556292CE077A}"/>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6307190" y="1442997"/>
            <a:ext cx="805195" cy="741145"/>
          </a:xfrm>
          <a:prstGeom prst="rect">
            <a:avLst/>
          </a:prstGeom>
        </p:spPr>
      </p:pic>
      <p:pic>
        <p:nvPicPr>
          <p:cNvPr id="35" name="Picture 34" descr="&quot; &quot;">
            <a:extLst>
              <a:ext uri="{FF2B5EF4-FFF2-40B4-BE49-F238E27FC236}">
                <a16:creationId xmlns:a16="http://schemas.microsoft.com/office/drawing/2014/main" id="{5C4DEE75-9392-7C48-B2F7-0FD326D16B58}"/>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2508803" y="1442997"/>
            <a:ext cx="805195" cy="741145"/>
          </a:xfrm>
          <a:prstGeom prst="rect">
            <a:avLst/>
          </a:prstGeom>
        </p:spPr>
      </p:pic>
      <p:sp>
        <p:nvSpPr>
          <p:cNvPr id="24" name="Rounded Rectangle 23" descr="&quot; &quot;">
            <a:extLst>
              <a:ext uri="{FF2B5EF4-FFF2-40B4-BE49-F238E27FC236}">
                <a16:creationId xmlns:a16="http://schemas.microsoft.com/office/drawing/2014/main" id="{D1150F3A-59BC-D641-A134-907C4D6D8B67}"/>
              </a:ext>
            </a:extLst>
          </p:cNvPr>
          <p:cNvSpPr/>
          <p:nvPr/>
        </p:nvSpPr>
        <p:spPr>
          <a:xfrm>
            <a:off x="4359708" y="4001502"/>
            <a:ext cx="1710338" cy="20507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24" descr="&quot; &quot;">
            <a:extLst>
              <a:ext uri="{FF2B5EF4-FFF2-40B4-BE49-F238E27FC236}">
                <a16:creationId xmlns:a16="http://schemas.microsoft.com/office/drawing/2014/main" id="{2976C5A5-5939-1A43-8E70-312D6CF64BBA}"/>
              </a:ext>
            </a:extLst>
          </p:cNvPr>
          <p:cNvSpPr/>
          <p:nvPr/>
        </p:nvSpPr>
        <p:spPr>
          <a:xfrm>
            <a:off x="6174221" y="4001502"/>
            <a:ext cx="1710338" cy="20507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descr="&quot; &quot;">
            <a:extLst>
              <a:ext uri="{FF2B5EF4-FFF2-40B4-BE49-F238E27FC236}">
                <a16:creationId xmlns:a16="http://schemas.microsoft.com/office/drawing/2014/main" id="{7063E9DC-537D-D64E-BC23-2881DA491F80}"/>
              </a:ext>
            </a:extLst>
          </p:cNvPr>
          <p:cNvSpPr/>
          <p:nvPr/>
        </p:nvSpPr>
        <p:spPr>
          <a:xfrm>
            <a:off x="7984058" y="4001502"/>
            <a:ext cx="1710338" cy="20507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descr="&quot; &quot;">
            <a:extLst>
              <a:ext uri="{FF2B5EF4-FFF2-40B4-BE49-F238E27FC236}">
                <a16:creationId xmlns:a16="http://schemas.microsoft.com/office/drawing/2014/main" id="{16D647D5-766C-B743-9484-A580B7FBB7FC}"/>
              </a:ext>
            </a:extLst>
          </p:cNvPr>
          <p:cNvSpPr/>
          <p:nvPr/>
        </p:nvSpPr>
        <p:spPr>
          <a:xfrm>
            <a:off x="2554545" y="4001502"/>
            <a:ext cx="1710338" cy="205071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1D9C619-C0B3-D34A-8450-B9891C933DA1}"/>
              </a:ext>
            </a:extLst>
          </p:cNvPr>
          <p:cNvSpPr txBox="1"/>
          <p:nvPr/>
        </p:nvSpPr>
        <p:spPr>
          <a:xfrm>
            <a:off x="2468216" y="4305285"/>
            <a:ext cx="1971530" cy="1811393"/>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Helvetica Neue Condensed" panose="02000503000000020004" pitchFamily="2" charset="0"/>
                <a:cs typeface="Arial" panose="020B0604020202020204" pitchFamily="34" charset="0"/>
              </a:rPr>
              <a:t>Assure access to high-quality and equitable health services to optimize health and well-being for all MCH populations.</a:t>
            </a:r>
          </a:p>
        </p:txBody>
      </p:sp>
      <p:sp>
        <p:nvSpPr>
          <p:cNvPr id="11" name="TextBox 10">
            <a:extLst>
              <a:ext uri="{FF2B5EF4-FFF2-40B4-BE49-F238E27FC236}">
                <a16:creationId xmlns:a16="http://schemas.microsoft.com/office/drawing/2014/main" id="{4DB2A1C8-46BC-D847-AFF2-1F09BECF415B}"/>
              </a:ext>
            </a:extLst>
          </p:cNvPr>
          <p:cNvSpPr txBox="1"/>
          <p:nvPr/>
        </p:nvSpPr>
        <p:spPr>
          <a:xfrm>
            <a:off x="4484133" y="4463498"/>
            <a:ext cx="1477624" cy="808555"/>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Helvetica Neue Condensed" panose="02000503000000020004" pitchFamily="2" charset="0"/>
                <a:cs typeface="Arial" panose="020B0604020202020204" pitchFamily="34" charset="0"/>
              </a:rPr>
              <a:t>Achieve health equity for MCH populations. </a:t>
            </a:r>
          </a:p>
        </p:txBody>
      </p:sp>
      <p:sp>
        <p:nvSpPr>
          <p:cNvPr id="12" name="TextBox 11">
            <a:extLst>
              <a:ext uri="{FF2B5EF4-FFF2-40B4-BE49-F238E27FC236}">
                <a16:creationId xmlns:a16="http://schemas.microsoft.com/office/drawing/2014/main" id="{DC53CE91-2986-0142-9900-D5B8A38F3273}"/>
              </a:ext>
            </a:extLst>
          </p:cNvPr>
          <p:cNvSpPr txBox="1"/>
          <p:nvPr/>
        </p:nvSpPr>
        <p:spPr>
          <a:xfrm>
            <a:off x="6216643" y="4406345"/>
            <a:ext cx="1667916" cy="1074653"/>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Helvetica Neue Condensed" panose="02000503000000020004" pitchFamily="2" charset="0"/>
                <a:cs typeface="Arial" panose="020B0604020202020204" pitchFamily="34" charset="0"/>
              </a:rPr>
              <a:t>Strengthen public health capacity and workforce for MCH.</a:t>
            </a:r>
          </a:p>
        </p:txBody>
      </p:sp>
      <p:sp>
        <p:nvSpPr>
          <p:cNvPr id="13" name="TextBox 12">
            <a:extLst>
              <a:ext uri="{FF2B5EF4-FFF2-40B4-BE49-F238E27FC236}">
                <a16:creationId xmlns:a16="http://schemas.microsoft.com/office/drawing/2014/main" id="{986A8B41-CACD-5B48-86CB-55B451909A64}"/>
              </a:ext>
            </a:extLst>
          </p:cNvPr>
          <p:cNvSpPr txBox="1"/>
          <p:nvPr/>
        </p:nvSpPr>
        <p:spPr>
          <a:xfrm>
            <a:off x="7950249" y="4406344"/>
            <a:ext cx="1734565" cy="1074653"/>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Helvetica Neue Condensed" panose="02000503000000020004" pitchFamily="2" charset="0"/>
                <a:cs typeface="Arial" panose="020B0604020202020204" pitchFamily="34" charset="0"/>
              </a:rPr>
              <a:t>Maximize impact through leadership, partnership, and stewardship. </a:t>
            </a:r>
          </a:p>
        </p:txBody>
      </p:sp>
      <p:pic>
        <p:nvPicPr>
          <p:cNvPr id="14" name="Picture 13" descr="&quot; &quot;">
            <a:extLst>
              <a:ext uri="{FF2B5EF4-FFF2-40B4-BE49-F238E27FC236}">
                <a16:creationId xmlns:a16="http://schemas.microsoft.com/office/drawing/2014/main" id="{D7CBB0F1-9805-154B-951F-05F299E9C2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5400" y="3344960"/>
            <a:ext cx="964265" cy="1061385"/>
          </a:xfrm>
          <a:prstGeom prst="rect">
            <a:avLst/>
          </a:prstGeom>
        </p:spPr>
      </p:pic>
      <p:pic>
        <p:nvPicPr>
          <p:cNvPr id="15" name="Picture 14" descr="&quot; &quot;">
            <a:extLst>
              <a:ext uri="{FF2B5EF4-FFF2-40B4-BE49-F238E27FC236}">
                <a16:creationId xmlns:a16="http://schemas.microsoft.com/office/drawing/2014/main" id="{C1D31752-07ED-5745-AF56-778FB552A3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9047" y="3344960"/>
            <a:ext cx="964265" cy="1061385"/>
          </a:xfrm>
          <a:prstGeom prst="rect">
            <a:avLst/>
          </a:prstGeom>
        </p:spPr>
      </p:pic>
      <p:pic>
        <p:nvPicPr>
          <p:cNvPr id="16" name="Picture 15" descr="&quot; &quot;">
            <a:extLst>
              <a:ext uri="{FF2B5EF4-FFF2-40B4-BE49-F238E27FC236}">
                <a16:creationId xmlns:a16="http://schemas.microsoft.com/office/drawing/2014/main" id="{AB986AF9-BAA8-C247-A9EB-265217C6C5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2188" y="3344961"/>
            <a:ext cx="964265" cy="1061385"/>
          </a:xfrm>
          <a:prstGeom prst="rect">
            <a:avLst/>
          </a:prstGeom>
        </p:spPr>
      </p:pic>
      <p:pic>
        <p:nvPicPr>
          <p:cNvPr id="17" name="Picture 16" descr="&quot; &quot;">
            <a:extLst>
              <a:ext uri="{FF2B5EF4-FFF2-40B4-BE49-F238E27FC236}">
                <a16:creationId xmlns:a16="http://schemas.microsoft.com/office/drawing/2014/main" id="{DCC1828D-DA8A-D943-BB79-03C243900C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2921" y="3344960"/>
            <a:ext cx="964265" cy="1061385"/>
          </a:xfrm>
          <a:prstGeom prst="rect">
            <a:avLst/>
          </a:prstGeom>
        </p:spPr>
      </p:pic>
      <p:sp>
        <p:nvSpPr>
          <p:cNvPr id="18" name="Text Placeholder 2">
            <a:extLst>
              <a:ext uri="{FF2B5EF4-FFF2-40B4-BE49-F238E27FC236}">
                <a16:creationId xmlns:a16="http://schemas.microsoft.com/office/drawing/2014/main" id="{08C5D91D-EB8F-8545-971B-5F6A71155819}"/>
              </a:ext>
            </a:extLst>
          </p:cNvPr>
          <p:cNvSpPr txBox="1">
            <a:spLocks/>
          </p:cNvSpPr>
          <p:nvPr/>
        </p:nvSpPr>
        <p:spPr>
          <a:xfrm>
            <a:off x="2780414" y="3677672"/>
            <a:ext cx="1152990" cy="692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Helvetica Neue Condensed" panose="02000503000000020004" pitchFamily="2" charset="0"/>
                <a:cs typeface="Arial" panose="020B0604020202020204" pitchFamily="34" charset="0"/>
              </a:rPr>
              <a:t>ACCESS</a:t>
            </a:r>
          </a:p>
        </p:txBody>
      </p:sp>
      <p:sp>
        <p:nvSpPr>
          <p:cNvPr id="19" name="Text Placeholder 2">
            <a:extLst>
              <a:ext uri="{FF2B5EF4-FFF2-40B4-BE49-F238E27FC236}">
                <a16:creationId xmlns:a16="http://schemas.microsoft.com/office/drawing/2014/main" id="{1A735942-8A7D-B849-B3F4-04BBCD194203}"/>
              </a:ext>
            </a:extLst>
          </p:cNvPr>
          <p:cNvSpPr txBox="1">
            <a:spLocks/>
          </p:cNvSpPr>
          <p:nvPr/>
        </p:nvSpPr>
        <p:spPr>
          <a:xfrm>
            <a:off x="4655635" y="3687979"/>
            <a:ext cx="1152990" cy="692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Helvetica Neue Condensed" panose="02000503000000020004" pitchFamily="2" charset="0"/>
                <a:cs typeface="Arial" panose="020B0604020202020204" pitchFamily="34" charset="0"/>
              </a:rPr>
              <a:t>EQUITY</a:t>
            </a:r>
          </a:p>
        </p:txBody>
      </p:sp>
      <p:sp>
        <p:nvSpPr>
          <p:cNvPr id="20" name="Text Placeholder 2">
            <a:extLst>
              <a:ext uri="{FF2B5EF4-FFF2-40B4-BE49-F238E27FC236}">
                <a16:creationId xmlns:a16="http://schemas.microsoft.com/office/drawing/2014/main" id="{F05F15DC-1733-B242-AD01-385C8025B6D7}"/>
              </a:ext>
            </a:extLst>
          </p:cNvPr>
          <p:cNvSpPr txBox="1">
            <a:spLocks/>
          </p:cNvSpPr>
          <p:nvPr/>
        </p:nvSpPr>
        <p:spPr>
          <a:xfrm>
            <a:off x="6419781" y="3692784"/>
            <a:ext cx="1152990" cy="692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Helvetica Neue Condensed" panose="02000503000000020004" pitchFamily="2" charset="0"/>
                <a:cs typeface="Arial" panose="020B0604020202020204" pitchFamily="34" charset="0"/>
              </a:rPr>
              <a:t>CAPACITY</a:t>
            </a:r>
          </a:p>
          <a:p>
            <a:pPr marL="0" marR="0" lvl="0" indent="0" algn="ctr"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Helvetica Neue Condensed" panose="02000503000000020004" pitchFamily="2" charset="0"/>
              <a:cs typeface="Arial" panose="020B0604020202020204" pitchFamily="34" charset="0"/>
            </a:endParaRPr>
          </a:p>
        </p:txBody>
      </p:sp>
      <p:sp>
        <p:nvSpPr>
          <p:cNvPr id="21" name="Text Placeholder 2">
            <a:extLst>
              <a:ext uri="{FF2B5EF4-FFF2-40B4-BE49-F238E27FC236}">
                <a16:creationId xmlns:a16="http://schemas.microsoft.com/office/drawing/2014/main" id="{AD7BD411-01E1-A64C-AB06-76D0B924A3EF}"/>
              </a:ext>
            </a:extLst>
          </p:cNvPr>
          <p:cNvSpPr txBox="1">
            <a:spLocks/>
          </p:cNvSpPr>
          <p:nvPr/>
        </p:nvSpPr>
        <p:spPr>
          <a:xfrm>
            <a:off x="8251988" y="3689112"/>
            <a:ext cx="1152990" cy="692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T Std 47 Light " panose="020B040602020203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Helvetica Neue Condensed" panose="02000503000000020004" pitchFamily="2" charset="0"/>
                <a:cs typeface="Arial" panose="020B0604020202020204" pitchFamily="34" charset="0"/>
              </a:rPr>
              <a:t>IMPACT</a:t>
            </a:r>
          </a:p>
        </p:txBody>
      </p:sp>
      <p:sp>
        <p:nvSpPr>
          <p:cNvPr id="33" name="TextBox 32">
            <a:extLst>
              <a:ext uri="{FF2B5EF4-FFF2-40B4-BE49-F238E27FC236}">
                <a16:creationId xmlns:a16="http://schemas.microsoft.com/office/drawing/2014/main" id="{CD828CE7-497D-8942-BE17-4CD7BAAE9A1A}"/>
              </a:ext>
            </a:extLst>
          </p:cNvPr>
          <p:cNvSpPr txBox="1"/>
          <p:nvPr/>
        </p:nvSpPr>
        <p:spPr>
          <a:xfrm>
            <a:off x="2733021" y="1613793"/>
            <a:ext cx="3281962" cy="1179938"/>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262"/>
                </a:solidFill>
                <a:effectLst/>
                <a:uLnTx/>
                <a:uFillTx/>
                <a:latin typeface="Arial" panose="020B0604020202020204" pitchFamily="34" charset="0"/>
                <a:ea typeface="Helvetica Neue Condensed" panose="02000503000000020004" pitchFamily="2" charset="0"/>
                <a:cs typeface="Arial" panose="020B0604020202020204" pitchFamily="34" charset="0"/>
              </a:rPr>
              <a:t>Mission </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Helvetica Neue Condensed" panose="02000503000000020004" pitchFamily="2" charset="0"/>
                <a:cs typeface="Arial" panose="020B0604020202020204" pitchFamily="34" charset="0"/>
              </a:rPr>
              <a:t>To improve the health and well-being of America’s mothers, children, and families.</a:t>
            </a:r>
          </a:p>
        </p:txBody>
      </p:sp>
      <p:sp>
        <p:nvSpPr>
          <p:cNvPr id="34" name="TextBox 33">
            <a:extLst>
              <a:ext uri="{FF2B5EF4-FFF2-40B4-BE49-F238E27FC236}">
                <a16:creationId xmlns:a16="http://schemas.microsoft.com/office/drawing/2014/main" id="{5596E288-23F5-C146-84C8-D4ED8FCCC953}"/>
              </a:ext>
            </a:extLst>
          </p:cNvPr>
          <p:cNvSpPr txBox="1"/>
          <p:nvPr/>
        </p:nvSpPr>
        <p:spPr>
          <a:xfrm>
            <a:off x="6532920" y="1613793"/>
            <a:ext cx="3504789" cy="1179938"/>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3262"/>
                </a:solidFill>
                <a:effectLst/>
                <a:uLnTx/>
                <a:uFillTx/>
                <a:latin typeface="Arial" panose="020B0604020202020204" pitchFamily="34" charset="0"/>
                <a:ea typeface="Helvetica Neue Condensed" panose="02000503000000020004" pitchFamily="2" charset="0"/>
                <a:cs typeface="Arial" panose="020B0604020202020204" pitchFamily="34" charset="0"/>
              </a:rPr>
              <a:t>Vision </a:t>
            </a: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Helvetica Neue Condensed" panose="02000503000000020004" pitchFamily="2" charset="0"/>
                <a:cs typeface="Arial" panose="020B0604020202020204" pitchFamily="34" charset="0"/>
              </a:rPr>
              <a:t>Our vision is an America where all mothers, children, and families thrive and reach their full potential.</a:t>
            </a:r>
          </a:p>
        </p:txBody>
      </p:sp>
      <p:sp>
        <p:nvSpPr>
          <p:cNvPr id="27" name="TextBox 26">
            <a:extLst>
              <a:ext uri="{FF2B5EF4-FFF2-40B4-BE49-F238E27FC236}">
                <a16:creationId xmlns:a16="http://schemas.microsoft.com/office/drawing/2014/main" id="{607C0193-FC1B-4D82-B7C0-38347D56E9D2}"/>
              </a:ext>
            </a:extLst>
          </p:cNvPr>
          <p:cNvSpPr txBox="1"/>
          <p:nvPr/>
        </p:nvSpPr>
        <p:spPr>
          <a:xfrm>
            <a:off x="2780414" y="2793731"/>
            <a:ext cx="6564985" cy="413639"/>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3262"/>
                </a:solidFill>
                <a:effectLst/>
                <a:uLnTx/>
                <a:uFillTx/>
                <a:latin typeface="Arial" panose="020B0604020202020204" pitchFamily="34" charset="0"/>
                <a:ea typeface="Helvetica Neue Condensed" panose="02000503000000020004" pitchFamily="2" charset="0"/>
                <a:cs typeface="Arial" panose="020B0604020202020204" pitchFamily="34" charset="0"/>
              </a:rPr>
              <a:t>MCHB Goals</a:t>
            </a:r>
          </a:p>
        </p:txBody>
      </p:sp>
      <p:sp>
        <p:nvSpPr>
          <p:cNvPr id="29" name="Title 1"/>
          <p:cNvSpPr txBox="1">
            <a:spLocks/>
          </p:cNvSpPr>
          <p:nvPr/>
        </p:nvSpPr>
        <p:spPr>
          <a:xfrm>
            <a:off x="593585" y="12392"/>
            <a:ext cx="11029122" cy="106680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b="1" kern="1200">
                <a:solidFill>
                  <a:srgbClr val="0F4D7B"/>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F4D7B"/>
                </a:solidFill>
                <a:effectLst/>
                <a:uLnTx/>
                <a:uFillTx/>
                <a:latin typeface="Arial" panose="020B0604020202020204" pitchFamily="34" charset="0"/>
                <a:ea typeface="+mj-ea"/>
                <a:cs typeface="Arial" panose="020B0604020202020204" pitchFamily="34" charset="0"/>
              </a:rPr>
              <a:t>Maternal and Child Health Bureau Strategic Plan</a:t>
            </a:r>
          </a:p>
        </p:txBody>
      </p:sp>
      <p:sp>
        <p:nvSpPr>
          <p:cNvPr id="30"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649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err="1"/>
              <a:t>MCHB</a:t>
            </a:r>
            <a:r>
              <a:rPr lang="en-US" sz="3600" dirty="0"/>
              <a:t> Early Childhood Connections</a:t>
            </a:r>
          </a:p>
        </p:txBody>
      </p:sp>
      <p:pic>
        <p:nvPicPr>
          <p:cNvPr id="6" name="Picture 5" descr="MCHB Blueprint for Change"/>
          <p:cNvPicPr>
            <a:picLocks noChangeAspect="1"/>
          </p:cNvPicPr>
          <p:nvPr/>
        </p:nvPicPr>
        <p:blipFill>
          <a:blip r:embed="rId3"/>
          <a:stretch>
            <a:fillRect/>
          </a:stretch>
        </p:blipFill>
        <p:spPr>
          <a:xfrm>
            <a:off x="9228723" y="4191000"/>
            <a:ext cx="1896477" cy="1654852"/>
          </a:xfrm>
          <a:prstGeom prst="rect">
            <a:avLst/>
          </a:prstGeom>
          <a:ln w="38100">
            <a:solidFill>
              <a:srgbClr val="002060"/>
            </a:solidFill>
          </a:ln>
        </p:spPr>
        <p:style>
          <a:lnRef idx="2">
            <a:schemeClr val="accent5"/>
          </a:lnRef>
          <a:fillRef idx="1">
            <a:schemeClr val="lt1"/>
          </a:fillRef>
          <a:effectRef idx="0">
            <a:schemeClr val="accent5"/>
          </a:effectRef>
          <a:fontRef idx="minor">
            <a:schemeClr val="dk1"/>
          </a:fontRef>
        </p:style>
      </p:pic>
      <p:pic>
        <p:nvPicPr>
          <p:cNvPr id="3" name="Picture 2" descr="US map with MCH Block Grant regions"/>
          <p:cNvPicPr>
            <a:picLocks noChangeAspect="1"/>
          </p:cNvPicPr>
          <p:nvPr/>
        </p:nvPicPr>
        <p:blipFill>
          <a:blip r:embed="rId4"/>
          <a:stretch>
            <a:fillRect/>
          </a:stretch>
        </p:blipFill>
        <p:spPr>
          <a:xfrm>
            <a:off x="4782631" y="2135304"/>
            <a:ext cx="2258203" cy="1914293"/>
          </a:xfrm>
          <a:prstGeom prst="rect">
            <a:avLst/>
          </a:prstGeom>
        </p:spPr>
      </p:pic>
      <p:pic>
        <p:nvPicPr>
          <p:cNvPr id="7" name="Picture 6" descr="HRSA MIECHV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4191000"/>
            <a:ext cx="2167765" cy="1841824"/>
          </a:xfrm>
          <a:prstGeom prst="rect">
            <a:avLst/>
          </a:prstGeom>
        </p:spPr>
      </p:pic>
      <p:sp>
        <p:nvSpPr>
          <p:cNvPr id="8" name="Rounded Rectangle 7">
            <a:extLst>
              <a:ext uri="{FF2B5EF4-FFF2-40B4-BE49-F238E27FC236}">
                <a16:creationId xmlns:a16="http://schemas.microsoft.com/office/drawing/2014/main" id="{16D647D5-766C-B743-9484-A580B7FBB7FC}"/>
              </a:ext>
            </a:extLst>
          </p:cNvPr>
          <p:cNvSpPr/>
          <p:nvPr/>
        </p:nvSpPr>
        <p:spPr>
          <a:xfrm>
            <a:off x="571243" y="1600200"/>
            <a:ext cx="3000493" cy="116350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Early Childhood Comprehensive Systems</a:t>
            </a:r>
          </a:p>
        </p:txBody>
      </p:sp>
      <p:sp>
        <p:nvSpPr>
          <p:cNvPr id="9" name="Rounded Rectangle 8">
            <a:extLst>
              <a:ext uri="{FF2B5EF4-FFF2-40B4-BE49-F238E27FC236}">
                <a16:creationId xmlns:a16="http://schemas.microsoft.com/office/drawing/2014/main" id="{16D647D5-766C-B743-9484-A580B7FBB7FC}"/>
              </a:ext>
            </a:extLst>
          </p:cNvPr>
          <p:cNvSpPr/>
          <p:nvPr/>
        </p:nvSpPr>
        <p:spPr>
          <a:xfrm>
            <a:off x="4411487" y="4722696"/>
            <a:ext cx="3000493" cy="116350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Early Childhood Developmental Health Systems</a:t>
            </a:r>
          </a:p>
        </p:txBody>
      </p:sp>
      <p:sp>
        <p:nvSpPr>
          <p:cNvPr id="10" name="Rounded Rectangle 9">
            <a:extLst>
              <a:ext uri="{FF2B5EF4-FFF2-40B4-BE49-F238E27FC236}">
                <a16:creationId xmlns:a16="http://schemas.microsoft.com/office/drawing/2014/main" id="{16D647D5-766C-B743-9484-A580B7FBB7FC}"/>
              </a:ext>
            </a:extLst>
          </p:cNvPr>
          <p:cNvSpPr/>
          <p:nvPr/>
        </p:nvSpPr>
        <p:spPr>
          <a:xfrm>
            <a:off x="8686800" y="1590524"/>
            <a:ext cx="3000493" cy="116350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Survey of Children’s Health</a:t>
            </a:r>
          </a:p>
        </p:txBody>
      </p:sp>
      <p:sp>
        <p:nvSpPr>
          <p:cNvPr id="13" name="Rounded Rectangle 12">
            <a:extLst>
              <a:ext uri="{FF2B5EF4-FFF2-40B4-BE49-F238E27FC236}">
                <a16:creationId xmlns:a16="http://schemas.microsoft.com/office/drawing/2014/main" id="{16D647D5-766C-B743-9484-A580B7FBB7FC}"/>
              </a:ext>
            </a:extLst>
          </p:cNvPr>
          <p:cNvSpPr/>
          <p:nvPr/>
        </p:nvSpPr>
        <p:spPr>
          <a:xfrm>
            <a:off x="4411487" y="1590524"/>
            <a:ext cx="3000493" cy="48740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MCH Block Grant</a:t>
            </a:r>
          </a:p>
        </p:txBody>
      </p:sp>
      <p:sp>
        <p:nvSpPr>
          <p:cNvPr id="15" name="Rounded Rectangle 14">
            <a:extLst>
              <a:ext uri="{FF2B5EF4-FFF2-40B4-BE49-F238E27FC236}">
                <a16:creationId xmlns:a16="http://schemas.microsoft.com/office/drawing/2014/main" id="{16D647D5-766C-B743-9484-A580B7FBB7FC}"/>
              </a:ext>
            </a:extLst>
          </p:cNvPr>
          <p:cNvSpPr/>
          <p:nvPr/>
        </p:nvSpPr>
        <p:spPr>
          <a:xfrm>
            <a:off x="571242" y="3581400"/>
            <a:ext cx="3000493" cy="48740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MIECHV</a:t>
            </a:r>
          </a:p>
        </p:txBody>
      </p:sp>
      <p:sp>
        <p:nvSpPr>
          <p:cNvPr id="16" name="Rounded Rectangle 15">
            <a:extLst>
              <a:ext uri="{FF2B5EF4-FFF2-40B4-BE49-F238E27FC236}">
                <a16:creationId xmlns:a16="http://schemas.microsoft.com/office/drawing/2014/main" id="{16D647D5-766C-B743-9484-A580B7FBB7FC}"/>
              </a:ext>
            </a:extLst>
          </p:cNvPr>
          <p:cNvSpPr/>
          <p:nvPr/>
        </p:nvSpPr>
        <p:spPr>
          <a:xfrm>
            <a:off x="8686797" y="3581400"/>
            <a:ext cx="3000493" cy="48740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Blueprint for Change</a:t>
            </a:r>
          </a:p>
        </p:txBody>
      </p:sp>
      <p:sp>
        <p:nvSpPr>
          <p:cNvPr id="17"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9205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Early Childhood Comprehensive Systems</a:t>
            </a:r>
          </a:p>
        </p:txBody>
      </p:sp>
      <p:pic>
        <p:nvPicPr>
          <p:cNvPr id="5" name="Content Placeholder 4" descr="Map of states with the ECCS grant"/>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91" b="17669"/>
          <a:stretch/>
        </p:blipFill>
        <p:spPr>
          <a:xfrm>
            <a:off x="2514600" y="1600200"/>
            <a:ext cx="7824216" cy="4379842"/>
          </a:xfrm>
        </p:spPr>
      </p:pic>
      <p:sp>
        <p:nvSpPr>
          <p:cNvPr id="6"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215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What Can You Do?</a:t>
            </a:r>
          </a:p>
        </p:txBody>
      </p:sp>
      <p:graphicFrame>
        <p:nvGraphicFramePr>
          <p:cNvPr id="7" name="Content Placeholder 6" descr="&quot; &quot;"/>
          <p:cNvGraphicFramePr>
            <a:graphicFrameLocks noGrp="1"/>
          </p:cNvGraphicFramePr>
          <p:nvPr>
            <p:ph idx="1"/>
            <p:extLst>
              <p:ext uri="{D42A27DB-BD31-4B8C-83A1-F6EECF244321}">
                <p14:modId xmlns:p14="http://schemas.microsoft.com/office/powerpoint/2010/main" val="3833143619"/>
              </p:ext>
            </p:extLst>
          </p:nvPr>
        </p:nvGraphicFramePr>
        <p:xfrm>
          <a:off x="838200" y="1447799"/>
          <a:ext cx="5943600" cy="4399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quot; &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1414" y="1413352"/>
            <a:ext cx="3846186" cy="2564124"/>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16D647D5-766C-B743-9484-A580B7FBB7FC}"/>
              </a:ext>
            </a:extLst>
          </p:cNvPr>
          <p:cNvSpPr/>
          <p:nvPr/>
        </p:nvSpPr>
        <p:spPr>
          <a:xfrm>
            <a:off x="7473944" y="5150146"/>
            <a:ext cx="3879856" cy="696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mchb.tvisdata.hrsa.gov</a:t>
            </a:r>
          </a:p>
        </p:txBody>
      </p:sp>
      <p:sp>
        <p:nvSpPr>
          <p:cNvPr id="10"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ounded Rectangle 10">
            <a:extLst>
              <a:ext uri="{FF2B5EF4-FFF2-40B4-BE49-F238E27FC236}">
                <a16:creationId xmlns:a16="http://schemas.microsoft.com/office/drawing/2014/main" id="{16D647D5-766C-B743-9484-A580B7FBB7FC}"/>
              </a:ext>
            </a:extLst>
          </p:cNvPr>
          <p:cNvSpPr/>
          <p:nvPr/>
        </p:nvSpPr>
        <p:spPr>
          <a:xfrm>
            <a:off x="7473944" y="4191000"/>
            <a:ext cx="3879856" cy="696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Childhealthdata.org</a:t>
            </a:r>
          </a:p>
        </p:txBody>
      </p:sp>
    </p:spTree>
    <p:extLst>
      <p:ext uri="{BB962C8B-B14F-4D97-AF65-F5344CB8AC3E}">
        <p14:creationId xmlns:p14="http://schemas.microsoft.com/office/powerpoint/2010/main" val="3410146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3200">
                <a:latin typeface="Arial" panose="020B0604020202020204" pitchFamily="34" charset="0"/>
                <a:cs typeface="Arial" panose="020B0604020202020204" pitchFamily="34" charset="0"/>
              </a:rPr>
              <a:t>Contact </a:t>
            </a:r>
            <a:r>
              <a:rPr lang="en-US" sz="3600">
                <a:latin typeface="Arial" panose="020B0604020202020204" pitchFamily="34" charset="0"/>
                <a:cs typeface="Arial" panose="020B0604020202020204" pitchFamily="34" charset="0"/>
              </a:rPr>
              <a:t>Information</a:t>
            </a:r>
            <a:r>
              <a:rPr lang="en-US" sz="3200">
                <a:latin typeface="Arial" panose="020B0604020202020204" pitchFamily="34" charset="0"/>
                <a:cs typeface="Arial" panose="020B0604020202020204" pitchFamily="34" charset="0"/>
              </a:rPr>
              <a:t> </a:t>
            </a:r>
          </a:p>
        </p:txBody>
      </p:sp>
      <p:sp>
        <p:nvSpPr>
          <p:cNvPr id="6" name="Content Placeholder 5"/>
          <p:cNvSpPr>
            <a:spLocks noGrp="1"/>
          </p:cNvSpPr>
          <p:nvPr>
            <p:ph idx="1"/>
          </p:nvPr>
        </p:nvSpPr>
        <p:spPr/>
        <p:txBody>
          <a:bodyPr>
            <a:normAutofit/>
          </a:bodyPr>
          <a:lstStyle/>
          <a:p>
            <a:pPr marL="0" indent="0">
              <a:buNone/>
            </a:pPr>
            <a:r>
              <a:rPr lang="en-US" sz="2400" b="1" dirty="0">
                <a:solidFill>
                  <a:srgbClr val="800000"/>
                </a:solidFill>
                <a:latin typeface="Arial" panose="020B0604020202020204" pitchFamily="34" charset="0"/>
                <a:cs typeface="Arial" panose="020B0604020202020204" pitchFamily="34" charset="0"/>
              </a:rPr>
              <a:t>Dr. Michael Warren, MD MPH FAAP</a:t>
            </a:r>
          </a:p>
          <a:p>
            <a:pPr marL="0" indent="0">
              <a:buNone/>
            </a:pPr>
            <a:r>
              <a:rPr lang="en-US" sz="2400" dirty="0">
                <a:latin typeface="Arial" panose="020B0604020202020204" pitchFamily="34" charset="0"/>
                <a:cs typeface="Arial" panose="020B0604020202020204" pitchFamily="34" charset="0"/>
              </a:rPr>
              <a:t>Associate Administrator</a:t>
            </a:r>
          </a:p>
          <a:p>
            <a:pPr marL="0" indent="0">
              <a:buNone/>
            </a:pPr>
            <a:r>
              <a:rPr lang="en-US" sz="2400" dirty="0">
                <a:latin typeface="Arial" panose="020B0604020202020204" pitchFamily="34" charset="0"/>
                <a:cs typeface="Arial" panose="020B0604020202020204" pitchFamily="34" charset="0"/>
              </a:rPr>
              <a:t>Maternal and Child Health Bureau (</a:t>
            </a:r>
            <a:r>
              <a:rPr lang="en-US" sz="2400" dirty="0" err="1">
                <a:latin typeface="Arial" panose="020B0604020202020204" pitchFamily="34" charset="0"/>
                <a:cs typeface="Arial" panose="020B0604020202020204" pitchFamily="34" charset="0"/>
              </a:rPr>
              <a:t>MCHB</a:t>
            </a:r>
            <a:r>
              <a:rPr lang="en-US" sz="2400" dirty="0">
                <a:latin typeface="Arial" panose="020B0604020202020204" pitchFamily="34" charset="0"/>
                <a:cs typeface="Arial" panose="020B0604020202020204" pitchFamily="34" charset="0"/>
              </a:rPr>
              <a:t>)</a:t>
            </a:r>
          </a:p>
          <a:p>
            <a:pPr marL="0" indent="0">
              <a:buNone/>
            </a:pPr>
            <a:r>
              <a:rPr lang="en-US" sz="2400" dirty="0">
                <a:latin typeface="Arial" panose="020B0604020202020204" pitchFamily="34" charset="0"/>
                <a:cs typeface="Arial" panose="020B0604020202020204" pitchFamily="34" charset="0"/>
              </a:rPr>
              <a:t>Health Resources and Services Administration (HRSA)</a:t>
            </a:r>
          </a:p>
          <a:p>
            <a:pPr marL="0" indent="0">
              <a:buNone/>
            </a:pPr>
            <a:r>
              <a:rPr lang="en-US" sz="2400" dirty="0">
                <a:latin typeface="Arial" panose="020B0604020202020204" pitchFamily="34" charset="0"/>
                <a:cs typeface="Arial" panose="020B0604020202020204" pitchFamily="34" charset="0"/>
              </a:rPr>
              <a:t>Email: </a:t>
            </a:r>
            <a:r>
              <a:rPr lang="en-US" sz="2400" dirty="0">
                <a:solidFill>
                  <a:srgbClr val="800000"/>
                </a:solidFill>
                <a:latin typeface="Arial" panose="020B0604020202020204" pitchFamily="34" charset="0"/>
                <a:cs typeface="Arial" panose="020B0604020202020204" pitchFamily="34" charset="0"/>
                <a:hlinkClick r:id="rId3"/>
              </a:rPr>
              <a:t>mwarren@hrsa.gov</a:t>
            </a:r>
            <a:r>
              <a:rPr lang="en-US" sz="2400" dirty="0">
                <a:solidFill>
                  <a:srgbClr val="800000"/>
                </a:solidFill>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Phone: 301-443-2170</a:t>
            </a:r>
          </a:p>
          <a:p>
            <a:pPr marL="0" indent="0">
              <a:buNone/>
            </a:pPr>
            <a:r>
              <a:rPr lang="en-US" sz="2400" dirty="0">
                <a:latin typeface="Arial" panose="020B0604020202020204" pitchFamily="34" charset="0"/>
                <a:cs typeface="Arial" panose="020B0604020202020204" pitchFamily="34" charset="0"/>
              </a:rPr>
              <a:t>Web: </a:t>
            </a:r>
            <a:r>
              <a:rPr lang="en-US" sz="2400" dirty="0">
                <a:latin typeface="Arial" panose="020B0604020202020204" pitchFamily="34" charset="0"/>
                <a:cs typeface="Arial" panose="020B0604020202020204" pitchFamily="34" charset="0"/>
                <a:hlinkClick r:id="rId4"/>
              </a:rPr>
              <a:t>mchb.hrsa.gov</a:t>
            </a:r>
            <a:r>
              <a:rPr lang="en-US" sz="2400" dirty="0">
                <a:latin typeface="Arial" panose="020B0604020202020204" pitchFamily="34" charset="0"/>
                <a:cs typeface="Arial" panose="020B0604020202020204" pitchFamily="34" charset="0"/>
              </a:rPr>
              <a:t> </a:t>
            </a:r>
          </a:p>
        </p:txBody>
      </p:sp>
      <p:sp>
        <p:nvSpPr>
          <p:cNvPr id="7"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6093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838200" y="120109"/>
            <a:ext cx="10515600" cy="950416"/>
          </a:xfrm>
        </p:spPr>
        <p:txBody>
          <a:bodyPr>
            <a:normAutofit/>
          </a:bodyPr>
          <a:lstStyle/>
          <a:p>
            <a:r>
              <a:rPr lang="en-US" sz="4000">
                <a:latin typeface="Arial" panose="020B0604020202020204" pitchFamily="34" charset="0"/>
                <a:cs typeface="Arial" panose="020B0604020202020204" pitchFamily="34" charset="0"/>
              </a:rPr>
              <a:t>Connect with HRSA</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38200" y="1518590"/>
            <a:ext cx="10515600" cy="1497076"/>
          </a:xfrm>
        </p:spPr>
        <p:txBody>
          <a:bodyPr>
            <a:normAutofit/>
          </a:bodyPr>
          <a:lstStyle/>
          <a:p>
            <a:pPr marL="0" indent="0">
              <a:buNone/>
            </a:pPr>
            <a:r>
              <a:rPr lang="en-US" sz="3900">
                <a:solidFill>
                  <a:schemeClr val="tx1"/>
                </a:solidFill>
                <a:latin typeface="Arial" panose="020B0604020202020204" pitchFamily="34" charset="0"/>
                <a:cs typeface="Arial" panose="020B0604020202020204" pitchFamily="34" charset="0"/>
              </a:rPr>
              <a:t>Learn more about our agency at: </a:t>
            </a:r>
          </a:p>
          <a:p>
            <a:pPr marL="0" indent="0">
              <a:buNone/>
            </a:pPr>
            <a:r>
              <a:rPr lang="en-US" sz="4300" u="sng">
                <a:solidFill>
                  <a:srgbClr val="0563C1"/>
                </a:solidFill>
                <a:uFill>
                  <a:solidFill>
                    <a:srgbClr val="0563C1"/>
                  </a:solidFill>
                </a:uFill>
                <a:latin typeface="Arial" panose="020B0604020202020204" pitchFamily="34" charset="0"/>
                <a:cs typeface="Arial" panose="020B0604020202020204" pitchFamily="34" charset="0"/>
                <a:sym typeface="Calibri"/>
                <a:hlinkClick r:id="rId3"/>
              </a:rPr>
              <a:t>www.HRSA.gov</a:t>
            </a:r>
            <a:endParaRPr lang="en-US" sz="4300" u="sng">
              <a:solidFill>
                <a:srgbClr val="0563C1"/>
              </a:solidFill>
              <a:uFill>
                <a:solidFill>
                  <a:srgbClr val="0563C1"/>
                </a:solidFill>
              </a:uFill>
              <a:latin typeface="Arial" panose="020B0604020202020204" pitchFamily="34" charset="0"/>
              <a:cs typeface="Arial" panose="020B0604020202020204" pitchFamily="34" charset="0"/>
              <a:sym typeface="Calibri"/>
            </a:endParaRPr>
          </a:p>
        </p:txBody>
      </p:sp>
      <p:sp>
        <p:nvSpPr>
          <p:cNvPr id="5" name="Content Placeholder 4">
            <a:extLst>
              <a:ext uri="{FF2B5EF4-FFF2-40B4-BE49-F238E27FC236}">
                <a16:creationId xmlns:a16="http://schemas.microsoft.com/office/drawing/2014/main" id="{CE9220D7-A106-44C2-B0E6-9AE990EBF466}"/>
              </a:ext>
            </a:extLst>
          </p:cNvPr>
          <p:cNvSpPr>
            <a:spLocks noGrp="1"/>
          </p:cNvSpPr>
          <p:nvPr>
            <p:ph sz="quarter" idx="14"/>
          </p:nvPr>
        </p:nvSpPr>
        <p:spPr>
          <a:xfrm>
            <a:off x="1143000" y="3502713"/>
            <a:ext cx="10515600" cy="707214"/>
          </a:xfrm>
        </p:spPr>
        <p:txBody>
          <a:bodyPr>
            <a:normAutofit/>
          </a:bodyPr>
          <a:lstStyle/>
          <a:p>
            <a:pPr marL="0" indent="0">
              <a:buNone/>
            </a:pPr>
            <a:r>
              <a:rPr lang="en-US">
                <a:solidFill>
                  <a:schemeClr val="tx1"/>
                </a:solidFill>
                <a:latin typeface="Arial" panose="020B0604020202020204" pitchFamily="34" charset="0"/>
                <a:cs typeface="Arial" panose="020B0604020202020204" pitchFamily="34" charset="0"/>
              </a:rPr>
              <a:t>Sign up for the HRSA eNews</a:t>
            </a:r>
          </a:p>
        </p:txBody>
      </p:sp>
      <p:sp>
        <p:nvSpPr>
          <p:cNvPr id="13" name="Content Placeholder 12">
            <a:extLst>
              <a:ext uri="{FF2B5EF4-FFF2-40B4-BE49-F238E27FC236}">
                <a16:creationId xmlns:a16="http://schemas.microsoft.com/office/drawing/2014/main" id="{4F51BE1E-2A32-47E0-96AD-C6A7DF86731E}"/>
              </a:ext>
            </a:extLst>
          </p:cNvPr>
          <p:cNvSpPr>
            <a:spLocks noGrp="1"/>
          </p:cNvSpPr>
          <p:nvPr>
            <p:ph sz="quarter" idx="15"/>
          </p:nvPr>
        </p:nvSpPr>
        <p:spPr>
          <a:xfrm>
            <a:off x="2409264" y="4431966"/>
            <a:ext cx="7373471" cy="707214"/>
          </a:xfrm>
        </p:spPr>
        <p:txBody>
          <a:bodyPr/>
          <a:lstStyle/>
          <a:p>
            <a:pPr marL="0" indent="0">
              <a:buNone/>
            </a:pPr>
            <a:r>
              <a:rPr lang="en-US">
                <a:solidFill>
                  <a:schemeClr val="tx1"/>
                </a:solidFill>
                <a:latin typeface="Arial" panose="020B0604020202020204" pitchFamily="34" charset="0"/>
                <a:cs typeface="Arial" panose="020B0604020202020204" pitchFamily="34" charset="0"/>
              </a:rPr>
              <a:t>FOLLOW US: </a:t>
            </a:r>
          </a:p>
        </p:txBody>
      </p:sp>
      <p:pic>
        <p:nvPicPr>
          <p:cNvPr id="7" name="Picture 6" descr="&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3511882"/>
            <a:ext cx="737487" cy="490447"/>
          </a:xfrm>
          <a:prstGeom prst="rect">
            <a:avLst/>
          </a:prstGeom>
        </p:spPr>
      </p:pic>
      <p:grpSp>
        <p:nvGrpSpPr>
          <p:cNvPr id="14" name="Group 13" descr="Social Media Icons&#10;"/>
          <p:cNvGrpSpPr/>
          <p:nvPr/>
        </p:nvGrpSpPr>
        <p:grpSpPr>
          <a:xfrm>
            <a:off x="3796726" y="5139180"/>
            <a:ext cx="4598531" cy="797995"/>
            <a:chOff x="3799084" y="5111968"/>
            <a:chExt cx="4598531" cy="797995"/>
          </a:xfrm>
        </p:grpSpPr>
        <p:pic>
          <p:nvPicPr>
            <p:cNvPr id="8" name="Picture 7" descr="Facebook">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084" y="5117474"/>
              <a:ext cx="781093" cy="781093"/>
            </a:xfrm>
            <a:prstGeom prst="rect">
              <a:avLst/>
            </a:prstGeom>
          </p:spPr>
        </p:pic>
        <p:pic>
          <p:nvPicPr>
            <p:cNvPr id="9" name="Picture 8" descr="Twitter">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5581" y="5113531"/>
              <a:ext cx="777240" cy="777240"/>
            </a:xfrm>
            <a:prstGeom prst="rect">
              <a:avLst/>
            </a:prstGeom>
          </p:spPr>
        </p:pic>
        <p:pic>
          <p:nvPicPr>
            <p:cNvPr id="10" name="Picture 9" descr="Instagram">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9646" y="5119224"/>
              <a:ext cx="786290" cy="785036"/>
            </a:xfrm>
            <a:prstGeom prst="rect">
              <a:avLst/>
            </a:prstGeom>
          </p:spPr>
        </p:pic>
        <p:pic>
          <p:nvPicPr>
            <p:cNvPr id="11" name="Picture 10" descr="Instagram">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9254" y="5124834"/>
              <a:ext cx="786384" cy="785129"/>
            </a:xfrm>
            <a:prstGeom prst="rect">
              <a:avLst/>
            </a:prstGeom>
          </p:spPr>
        </p:pic>
        <p:pic>
          <p:nvPicPr>
            <p:cNvPr id="12" name="Picture 11" descr="YouTube">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12580" y="5111968"/>
              <a:ext cx="785035" cy="785035"/>
            </a:xfrm>
            <a:prstGeom prst="rect">
              <a:avLst/>
            </a:prstGeom>
          </p:spPr>
        </p:pic>
      </p:grpSp>
      <p:sp>
        <p:nvSpPr>
          <p:cNvPr id="15"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1596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dirty="0">
                <a:latin typeface="Tahoma"/>
                <a:ea typeface="Tahoma"/>
                <a:cs typeface="Tahoma"/>
              </a:rPr>
              <a:t>Closing Plenary Panel</a:t>
            </a:r>
            <a:endParaRPr lang="en-US" dirty="0"/>
          </a:p>
        </p:txBody>
      </p:sp>
      <p:sp>
        <p:nvSpPr>
          <p:cNvPr id="4" name="Content Placeholder 2">
            <a:extLst>
              <a:ext uri="{FF2B5EF4-FFF2-40B4-BE49-F238E27FC236}">
                <a16:creationId xmlns:a16="http://schemas.microsoft.com/office/drawing/2014/main" id="{B13B2CC9-64FE-2154-4800-CDC45389C49B}"/>
              </a:ext>
            </a:extLst>
          </p:cNvPr>
          <p:cNvSpPr txBox="1">
            <a:spLocks/>
          </p:cNvSpPr>
          <p:nvPr/>
        </p:nvSpPr>
        <p:spPr>
          <a:xfrm>
            <a:off x="2973886" y="4066047"/>
            <a:ext cx="1922803"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Ruth Friedman</a:t>
            </a: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Child Care - HHS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quot; &quot;">
            <a:extLst>
              <a:ext uri="{FF2B5EF4-FFF2-40B4-BE49-F238E27FC236}">
                <a16:creationId xmlns:a16="http://schemas.microsoft.com/office/drawing/2014/main" id="{B216615B-CD42-12D4-5531-E7278D8551FA}"/>
              </a:ext>
            </a:extLst>
          </p:cNvPr>
          <p:cNvPicPr>
            <a:picLocks noChangeAspect="1"/>
          </p:cNvPicPr>
          <p:nvPr/>
        </p:nvPicPr>
        <p:blipFill>
          <a:blip r:embed="rId3"/>
          <a:stretch>
            <a:fillRect/>
          </a:stretch>
        </p:blipFill>
        <p:spPr>
          <a:xfrm>
            <a:off x="2975791" y="2145921"/>
            <a:ext cx="1920898" cy="1849632"/>
          </a:xfrm>
          <a:prstGeom prst="rect">
            <a:avLst/>
          </a:prstGeom>
        </p:spPr>
      </p:pic>
      <p:sp>
        <p:nvSpPr>
          <p:cNvPr id="6" name="Content Placeholder 2">
            <a:extLst>
              <a:ext uri="{FF2B5EF4-FFF2-40B4-BE49-F238E27FC236}">
                <a16:creationId xmlns:a16="http://schemas.microsoft.com/office/drawing/2014/main" id="{ED123538-CB9F-B31F-8275-D4D89A85B8E2}"/>
              </a:ext>
            </a:extLst>
          </p:cNvPr>
          <p:cNvSpPr txBox="1">
            <a:spLocks/>
          </p:cNvSpPr>
          <p:nvPr/>
        </p:nvSpPr>
        <p:spPr>
          <a:xfrm>
            <a:off x="5046087" y="4066047"/>
            <a:ext cx="1922803"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Swati </a:t>
            </a:r>
            <a:r>
              <a:rPr kumimoji="0" lang="en-US" sz="1700" b="1" i="0" u="none" strike="noStrike" kern="1200" cap="none" spc="0" normalizeH="0" baseline="0" noProof="0" dirty="0" err="1">
                <a:ln>
                  <a:noFill/>
                </a:ln>
                <a:solidFill>
                  <a:prstClr val="white"/>
                </a:solidFill>
                <a:effectLst/>
                <a:uLnTx/>
                <a:uFillTx/>
                <a:latin typeface="Tahoma"/>
                <a:ea typeface="Tahoma"/>
                <a:cs typeface="Tahoma"/>
              </a:rPr>
              <a:t>Adarkar</a:t>
            </a:r>
            <a:endParaRPr kumimoji="0" lang="en-US" sz="1700" b="1" i="0" u="none" strike="noStrike" kern="1200" cap="none" spc="0" normalizeH="0" baseline="0" noProof="0" dirty="0" err="1">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Elementary and Secondary Education - ED</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quot; &quot;">
            <a:extLst>
              <a:ext uri="{FF2B5EF4-FFF2-40B4-BE49-F238E27FC236}">
                <a16:creationId xmlns:a16="http://schemas.microsoft.com/office/drawing/2014/main" id="{528D9CA5-C8C4-F5C2-3F18-2912435EE55B}"/>
              </a:ext>
            </a:extLst>
          </p:cNvPr>
          <p:cNvPicPr>
            <a:picLocks noChangeAspect="1"/>
          </p:cNvPicPr>
          <p:nvPr/>
        </p:nvPicPr>
        <p:blipFill rotWithShape="1">
          <a:blip r:embed="rId4"/>
          <a:srcRect r="157" b="4520"/>
          <a:stretch/>
        </p:blipFill>
        <p:spPr>
          <a:xfrm>
            <a:off x="5046638" y="2145921"/>
            <a:ext cx="1912403" cy="1852273"/>
          </a:xfrm>
          <a:prstGeom prst="rect">
            <a:avLst/>
          </a:prstGeom>
        </p:spPr>
      </p:pic>
      <p:sp>
        <p:nvSpPr>
          <p:cNvPr id="10" name="Content Placeholder 2">
            <a:extLst>
              <a:ext uri="{FF2B5EF4-FFF2-40B4-BE49-F238E27FC236}">
                <a16:creationId xmlns:a16="http://schemas.microsoft.com/office/drawing/2014/main" id="{1AFE19CB-B029-69BE-2832-E3C9F3A22241}"/>
              </a:ext>
            </a:extLst>
          </p:cNvPr>
          <p:cNvSpPr txBox="1">
            <a:spLocks/>
          </p:cNvSpPr>
          <p:nvPr/>
        </p:nvSpPr>
        <p:spPr>
          <a:xfrm>
            <a:off x="7118288" y="4066047"/>
            <a:ext cx="1922803"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Tahoma"/>
                <a:ea typeface="Tahoma"/>
                <a:cs typeface="Tahoma"/>
              </a:rPr>
              <a:t>Valerie Williams</a:t>
            </a:r>
            <a:endParaRPr kumimoji="0" lang="en-US" sz="165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Special Education Programs - ED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7176DB6C-2A6D-2148-9A11-4A618AAA0CEB}"/>
              </a:ext>
            </a:extLst>
          </p:cNvPr>
          <p:cNvSpPr txBox="1">
            <a:spLocks/>
          </p:cNvSpPr>
          <p:nvPr/>
        </p:nvSpPr>
        <p:spPr>
          <a:xfrm>
            <a:off x="9186939" y="4066046"/>
            <a:ext cx="1922803" cy="1398679"/>
          </a:xfrm>
          <a:prstGeom prst="rect">
            <a:avLst/>
          </a:prstGeom>
          <a:solidFill>
            <a:srgbClr val="154578"/>
          </a:solidFill>
          <a:ln>
            <a:solidFill>
              <a:srgbClr val="4472C4"/>
            </a:solidFill>
          </a:ln>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Michael Warren</a:t>
            </a: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Maternal and Child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Health Bureau - HHS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quot; &quot;">
            <a:extLst>
              <a:ext uri="{FF2B5EF4-FFF2-40B4-BE49-F238E27FC236}">
                <a16:creationId xmlns:a16="http://schemas.microsoft.com/office/drawing/2014/main" id="{90FFB894-C047-3C35-35D6-3B44CC62A523}"/>
              </a:ext>
            </a:extLst>
          </p:cNvPr>
          <p:cNvPicPr>
            <a:picLocks noChangeAspect="1"/>
          </p:cNvPicPr>
          <p:nvPr/>
        </p:nvPicPr>
        <p:blipFill>
          <a:blip r:embed="rId5"/>
          <a:stretch>
            <a:fillRect/>
          </a:stretch>
        </p:blipFill>
        <p:spPr>
          <a:xfrm>
            <a:off x="7118839" y="2144486"/>
            <a:ext cx="1920898" cy="1849632"/>
          </a:xfrm>
          <a:prstGeom prst="rect">
            <a:avLst/>
          </a:prstGeom>
        </p:spPr>
      </p:pic>
      <p:pic>
        <p:nvPicPr>
          <p:cNvPr id="14" name="Picture 13" descr="&quot; &quot;">
            <a:extLst>
              <a:ext uri="{FF2B5EF4-FFF2-40B4-BE49-F238E27FC236}">
                <a16:creationId xmlns:a16="http://schemas.microsoft.com/office/drawing/2014/main" id="{C608E627-5A78-405F-1FE0-2B4CCD2D531F}"/>
              </a:ext>
            </a:extLst>
          </p:cNvPr>
          <p:cNvPicPr>
            <a:picLocks noChangeAspect="1"/>
          </p:cNvPicPr>
          <p:nvPr/>
        </p:nvPicPr>
        <p:blipFill rotWithShape="1">
          <a:blip r:embed="rId6"/>
          <a:srcRect t="280" r="5245" b="22853"/>
          <a:stretch/>
        </p:blipFill>
        <p:spPr>
          <a:xfrm>
            <a:off x="9187477" y="2138461"/>
            <a:ext cx="1922265" cy="1851996"/>
          </a:xfrm>
          <a:prstGeom prst="rect">
            <a:avLst/>
          </a:prstGeom>
        </p:spPr>
      </p:pic>
      <p:sp>
        <p:nvSpPr>
          <p:cNvPr id="16" name="Content Placeholder 2">
            <a:extLst>
              <a:ext uri="{FF2B5EF4-FFF2-40B4-BE49-F238E27FC236}">
                <a16:creationId xmlns:a16="http://schemas.microsoft.com/office/drawing/2014/main" id="{118CD6FC-2DEB-CB26-FDA5-9880006BA950}"/>
              </a:ext>
            </a:extLst>
          </p:cNvPr>
          <p:cNvSpPr txBox="1">
            <a:spLocks/>
          </p:cNvSpPr>
          <p:nvPr/>
        </p:nvSpPr>
        <p:spPr>
          <a:xfrm>
            <a:off x="835900" y="4066047"/>
            <a:ext cx="1988587" cy="1398679"/>
          </a:xfrm>
          <a:prstGeom prst="rect">
            <a:avLst/>
          </a:prstGeom>
          <a:solidFill>
            <a:srgbClr val="154578"/>
          </a:solidFill>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Tahoma"/>
                <a:ea typeface="Tahoma"/>
                <a:cs typeface="Tahoma"/>
              </a:rPr>
              <a:t>Katherine Neas</a:t>
            </a:r>
            <a:r>
              <a:rPr kumimoji="0" lang="en-US" sz="1700" b="1" i="0" u="none" strike="noStrike" kern="1200" cap="none" spc="0" normalizeH="0" baseline="0" noProof="0" dirty="0">
                <a:ln>
                  <a:noFill/>
                </a:ln>
                <a:solidFill>
                  <a:prstClr val="black"/>
                </a:solidFill>
                <a:effectLst/>
                <a:uLnTx/>
                <a:uFillTx/>
                <a:latin typeface="Tahoma"/>
                <a:ea typeface="Tahoma"/>
                <a:cs typeface="Tahoma"/>
              </a:rPr>
              <a:t> </a:t>
            </a: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a:ea typeface="Tahoma"/>
                <a:cs typeface="Tahoma"/>
              </a:rPr>
              <a:t>Office of Special Education and Rehabilitative Services - ED</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Tahoma"/>
              <a:ea typeface="Tahoma"/>
              <a:cs typeface="Tahoma"/>
            </a:endParaRPr>
          </a:p>
        </p:txBody>
      </p:sp>
      <p:pic>
        <p:nvPicPr>
          <p:cNvPr id="9" name="Picture 8" descr="&quot; &quot;">
            <a:extLst>
              <a:ext uri="{FF2B5EF4-FFF2-40B4-BE49-F238E27FC236}">
                <a16:creationId xmlns:a16="http://schemas.microsoft.com/office/drawing/2014/main" id="{EAD8A83D-EB5E-35EA-A8A4-2B8124E92F85}"/>
              </a:ext>
            </a:extLst>
          </p:cNvPr>
          <p:cNvPicPr>
            <a:picLocks noChangeAspect="1"/>
          </p:cNvPicPr>
          <p:nvPr/>
        </p:nvPicPr>
        <p:blipFill>
          <a:blip r:embed="rId7"/>
          <a:stretch>
            <a:fillRect/>
          </a:stretch>
        </p:blipFill>
        <p:spPr>
          <a:xfrm>
            <a:off x="839789" y="2146588"/>
            <a:ext cx="1974849" cy="1843869"/>
          </a:xfrm>
          <a:prstGeom prst="rect">
            <a:avLst/>
          </a:prstGeom>
        </p:spPr>
      </p:pic>
    </p:spTree>
    <p:extLst>
      <p:ext uri="{BB962C8B-B14F-4D97-AF65-F5344CB8AC3E}">
        <p14:creationId xmlns:p14="http://schemas.microsoft.com/office/powerpoint/2010/main" val="41592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2E37-6F2E-2CBB-9717-060163F386B6}"/>
              </a:ext>
            </a:extLst>
          </p:cNvPr>
          <p:cNvSpPr>
            <a:spLocks noGrp="1"/>
          </p:cNvSpPr>
          <p:nvPr>
            <p:ph type="ctrTitle"/>
          </p:nvPr>
        </p:nvSpPr>
        <p:spPr>
          <a:xfrm>
            <a:off x="495358" y="1032734"/>
            <a:ext cx="5300664" cy="3043320"/>
          </a:xfrm>
        </p:spPr>
        <p:txBody>
          <a:bodyPr/>
          <a:lstStyle/>
          <a:p>
            <a:r>
              <a:rPr lang="en-US" sz="4400" b="1" dirty="0">
                <a:solidFill>
                  <a:schemeClr val="bg1"/>
                </a:solidFill>
                <a:latin typeface="Tahoma"/>
                <a:ea typeface="Tahoma"/>
                <a:cs typeface="Tahoma"/>
              </a:rPr>
              <a:t>Katherine </a:t>
            </a:r>
            <a:r>
              <a:rPr lang="en-US" sz="4400" b="1" dirty="0" err="1">
                <a:solidFill>
                  <a:schemeClr val="bg1"/>
                </a:solidFill>
                <a:latin typeface="Tahoma"/>
                <a:ea typeface="Tahoma"/>
                <a:cs typeface="Tahoma"/>
              </a:rPr>
              <a:t>Neas</a:t>
            </a:r>
            <a:endParaRPr lang="en-US" dirty="0"/>
          </a:p>
        </p:txBody>
      </p:sp>
      <p:sp>
        <p:nvSpPr>
          <p:cNvPr id="3" name="Subtitle 2">
            <a:extLst>
              <a:ext uri="{FF2B5EF4-FFF2-40B4-BE49-F238E27FC236}">
                <a16:creationId xmlns:a16="http://schemas.microsoft.com/office/drawing/2014/main" id="{32510E89-68C6-C2AC-6B69-44BE3CC4250F}"/>
              </a:ext>
            </a:extLst>
          </p:cNvPr>
          <p:cNvSpPr>
            <a:spLocks noGrp="1"/>
          </p:cNvSpPr>
          <p:nvPr>
            <p:ph type="subTitle" idx="1"/>
          </p:nvPr>
        </p:nvSpPr>
        <p:spPr>
          <a:xfrm>
            <a:off x="495358" y="4397790"/>
            <a:ext cx="4907635" cy="1739897"/>
          </a:xfrm>
        </p:spPr>
        <p:txBody>
          <a:bodyPr/>
          <a:lstStyle/>
          <a:p>
            <a:r>
              <a:rPr lang="en-US" sz="2400" dirty="0">
                <a:solidFill>
                  <a:schemeClr val="bg1"/>
                </a:solidFill>
                <a:latin typeface="Tahoma"/>
                <a:ea typeface="Tahoma"/>
                <a:cs typeface="Tahoma"/>
              </a:rPr>
              <a:t>Office of Special Education and Rehabilitative Services</a:t>
            </a:r>
            <a:endParaRPr lang="en-US" sz="2400" dirty="0">
              <a:solidFill>
                <a:schemeClr val="bg1"/>
              </a:solidFill>
            </a:endParaRPr>
          </a:p>
        </p:txBody>
      </p:sp>
      <p:pic>
        <p:nvPicPr>
          <p:cNvPr id="6" name="Picture 5" descr="&quot; &quot;">
            <a:extLst>
              <a:ext uri="{FF2B5EF4-FFF2-40B4-BE49-F238E27FC236}">
                <a16:creationId xmlns:a16="http://schemas.microsoft.com/office/drawing/2014/main" id="{B85BF630-B276-9466-B788-FD2A0CA95E73}"/>
              </a:ext>
            </a:extLst>
          </p:cNvPr>
          <p:cNvPicPr>
            <a:picLocks noChangeAspect="1"/>
          </p:cNvPicPr>
          <p:nvPr/>
        </p:nvPicPr>
        <p:blipFill>
          <a:blip r:embed="rId2"/>
          <a:stretch>
            <a:fillRect/>
          </a:stretch>
        </p:blipFill>
        <p:spPr>
          <a:xfrm>
            <a:off x="7321037" y="1590261"/>
            <a:ext cx="3831107" cy="3677478"/>
          </a:xfrm>
          <a:prstGeom prst="rect">
            <a:avLst/>
          </a:prstGeom>
        </p:spPr>
      </p:pic>
    </p:spTree>
    <p:extLst>
      <p:ext uri="{BB962C8B-B14F-4D97-AF65-F5344CB8AC3E}">
        <p14:creationId xmlns:p14="http://schemas.microsoft.com/office/powerpoint/2010/main" val="980213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756174-A344-63CE-DE6C-323264FBF8B2}"/>
              </a:ext>
            </a:extLst>
          </p:cNvPr>
          <p:cNvSpPr>
            <a:spLocks noGrp="1"/>
          </p:cNvSpPr>
          <p:nvPr>
            <p:ph type="title"/>
          </p:nvPr>
        </p:nvSpPr>
        <p:spPr/>
        <p:txBody>
          <a:bodyPr/>
          <a:lstStyle/>
          <a:p>
            <a:r>
              <a:rPr lang="en-US" dirty="0" err="1">
                <a:latin typeface="Tahoma"/>
                <a:ea typeface="Tahoma"/>
                <a:cs typeface="Tahoma"/>
              </a:rPr>
              <a:t>IDIO</a:t>
            </a:r>
            <a:r>
              <a:rPr lang="en-US" dirty="0">
                <a:latin typeface="Tahoma"/>
                <a:ea typeface="Tahoma"/>
                <a:cs typeface="Tahoma"/>
              </a:rPr>
              <a:t> Conference Planning Team</a:t>
            </a:r>
            <a:endParaRPr lang="en-US" dirty="0"/>
          </a:p>
        </p:txBody>
      </p:sp>
      <p:pic>
        <p:nvPicPr>
          <p:cNvPr id="5" name="Picture 4" descr="&quot; &quot;">
            <a:extLst>
              <a:ext uri="{FF2B5EF4-FFF2-40B4-BE49-F238E27FC236}">
                <a16:creationId xmlns:a16="http://schemas.microsoft.com/office/drawing/2014/main" id="{5AA99FBE-9845-E0F0-279F-F7B0B7F8E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770943" y="1959296"/>
            <a:ext cx="1564936" cy="1543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uot; &quot;">
            <a:extLst>
              <a:ext uri="{FF2B5EF4-FFF2-40B4-BE49-F238E27FC236}">
                <a16:creationId xmlns:a16="http://schemas.microsoft.com/office/drawing/2014/main" id="{381E690B-1B58-1CA1-C2DE-24E94934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051" y="1957959"/>
            <a:ext cx="1572192" cy="16087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uot; &quot;">
            <a:extLst>
              <a:ext uri="{FF2B5EF4-FFF2-40B4-BE49-F238E27FC236}">
                <a16:creationId xmlns:a16="http://schemas.microsoft.com/office/drawing/2014/main" id="{453A3B6C-6BB3-9101-8C56-3B1BCAE9F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70383" y="4219913"/>
            <a:ext cx="1579449" cy="1524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quot; &quot;">
            <a:extLst>
              <a:ext uri="{FF2B5EF4-FFF2-40B4-BE49-F238E27FC236}">
                <a16:creationId xmlns:a16="http://schemas.microsoft.com/office/drawing/2014/main" id="{ECA2C1D1-03CE-2527-64F4-855A772F37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963"/>
          <a:stretch/>
        </p:blipFill>
        <p:spPr bwMode="auto">
          <a:xfrm flipH="1">
            <a:off x="6429150" y="4205398"/>
            <a:ext cx="1532413" cy="1546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quot; &quot;">
            <a:extLst>
              <a:ext uri="{FF2B5EF4-FFF2-40B4-BE49-F238E27FC236}">
                <a16:creationId xmlns:a16="http://schemas.microsoft.com/office/drawing/2014/main" id="{3ADB483B-0370-50AB-2499-50E0CA2A84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711"/>
          <a:stretch/>
        </p:blipFill>
        <p:spPr bwMode="auto">
          <a:xfrm flipH="1">
            <a:off x="4027197" y="4203596"/>
            <a:ext cx="1485377" cy="1524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quot; &quot;">
            <a:extLst>
              <a:ext uri="{FF2B5EF4-FFF2-40B4-BE49-F238E27FC236}">
                <a16:creationId xmlns:a16="http://schemas.microsoft.com/office/drawing/2014/main" id="{69DD485F-AA1E-F9C2-D00D-A4E9EA12B1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4996"/>
          <a:stretch/>
        </p:blipFill>
        <p:spPr bwMode="auto">
          <a:xfrm flipH="1">
            <a:off x="8924584" y="4203596"/>
            <a:ext cx="1634014" cy="15604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8">
            <a:extLst>
              <a:ext uri="{FF2B5EF4-FFF2-40B4-BE49-F238E27FC236}">
                <a16:creationId xmlns:a16="http://schemas.microsoft.com/office/drawing/2014/main" id="{0B2B6A66-F517-0CAF-1315-DD56DD874B10}"/>
              </a:ext>
            </a:extLst>
          </p:cNvPr>
          <p:cNvSpPr txBox="1"/>
          <p:nvPr/>
        </p:nvSpPr>
        <p:spPr>
          <a:xfrm>
            <a:off x="2496684" y="3465515"/>
            <a:ext cx="2108008"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0">
                <a:solidFill>
                  <a:schemeClr val="bg1"/>
                </a:solidFill>
                <a:effectLst/>
                <a:latin typeface="Tahoma"/>
                <a:ea typeface="Tahoma"/>
                <a:cs typeface="Times New Roman"/>
              </a:rPr>
              <a:t> Sarah </a:t>
            </a:r>
            <a:r>
              <a:rPr lang="en-US" sz="2000">
                <a:solidFill>
                  <a:schemeClr val="bg1"/>
                </a:solidFill>
                <a:latin typeface="Tahoma"/>
                <a:ea typeface="Tahoma"/>
                <a:cs typeface="Times New Roman"/>
              </a:rPr>
              <a:t>Criscuolo</a:t>
            </a:r>
          </a:p>
        </p:txBody>
      </p:sp>
      <p:pic>
        <p:nvPicPr>
          <p:cNvPr id="13" name="Picture 12" descr="&quot; &quot;">
            <a:extLst>
              <a:ext uri="{FF2B5EF4-FFF2-40B4-BE49-F238E27FC236}">
                <a16:creationId xmlns:a16="http://schemas.microsoft.com/office/drawing/2014/main" id="{D887D3C7-6FCB-5D68-C369-1A091681D2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690"/>
          <a:stretch/>
        </p:blipFill>
        <p:spPr bwMode="auto">
          <a:xfrm>
            <a:off x="7671248" y="1933304"/>
            <a:ext cx="1557948" cy="1545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quot; &quot;">
            <a:extLst>
              <a:ext uri="{FF2B5EF4-FFF2-40B4-BE49-F238E27FC236}">
                <a16:creationId xmlns:a16="http://schemas.microsoft.com/office/drawing/2014/main" id="{34B28453-8E7C-A400-92D6-36F72F78B9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755"/>
          <a:stretch/>
        </p:blipFill>
        <p:spPr bwMode="auto">
          <a:xfrm>
            <a:off x="5251095" y="1960505"/>
            <a:ext cx="1544156" cy="15370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quot; &quot;">
            <a:extLst>
              <a:ext uri="{FF2B5EF4-FFF2-40B4-BE49-F238E27FC236}">
                <a16:creationId xmlns:a16="http://schemas.microsoft.com/office/drawing/2014/main" id="{6E6AA442-8A4E-6A36-7F56-023788CB39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402" y="1939368"/>
            <a:ext cx="1572463" cy="153380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8">
            <a:extLst>
              <a:ext uri="{FF2B5EF4-FFF2-40B4-BE49-F238E27FC236}">
                <a16:creationId xmlns:a16="http://schemas.microsoft.com/office/drawing/2014/main" id="{DAA23131-BC25-E116-3E21-81189D95F473}"/>
              </a:ext>
            </a:extLst>
          </p:cNvPr>
          <p:cNvSpPr txBox="1"/>
          <p:nvPr/>
        </p:nvSpPr>
        <p:spPr>
          <a:xfrm>
            <a:off x="4935082" y="3465515"/>
            <a:ext cx="2108008"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0">
                <a:solidFill>
                  <a:schemeClr val="bg1"/>
                </a:solidFill>
                <a:effectLst/>
                <a:latin typeface="Tahoma"/>
                <a:ea typeface="Tahoma"/>
                <a:cs typeface="Times New Roman"/>
              </a:rPr>
              <a:t> </a:t>
            </a:r>
            <a:r>
              <a:rPr lang="en-US" sz="2000">
                <a:solidFill>
                  <a:schemeClr val="bg1"/>
                </a:solidFill>
                <a:latin typeface="Tahoma"/>
                <a:ea typeface="Tahoma"/>
                <a:cs typeface="Times New Roman"/>
              </a:rPr>
              <a:t>Kate Ferguson</a:t>
            </a:r>
          </a:p>
        </p:txBody>
      </p:sp>
      <p:sp>
        <p:nvSpPr>
          <p:cNvPr id="25" name="TextBox 8">
            <a:extLst>
              <a:ext uri="{FF2B5EF4-FFF2-40B4-BE49-F238E27FC236}">
                <a16:creationId xmlns:a16="http://schemas.microsoft.com/office/drawing/2014/main" id="{EEA2F87F-9186-0609-947D-9E4668DFC51F}"/>
              </a:ext>
            </a:extLst>
          </p:cNvPr>
          <p:cNvSpPr txBox="1"/>
          <p:nvPr/>
        </p:nvSpPr>
        <p:spPr>
          <a:xfrm>
            <a:off x="109083" y="3465515"/>
            <a:ext cx="2108008"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Tahoma"/>
                <a:ea typeface="Tahoma"/>
                <a:cs typeface="Times New Roman"/>
              </a:rPr>
              <a:t> Kate Borelli</a:t>
            </a:r>
            <a:endParaRPr lang="en-US">
              <a:solidFill>
                <a:schemeClr val="bg1"/>
              </a:solidFill>
            </a:endParaRPr>
          </a:p>
        </p:txBody>
      </p:sp>
      <p:sp>
        <p:nvSpPr>
          <p:cNvPr id="26" name="TextBox 8">
            <a:extLst>
              <a:ext uri="{FF2B5EF4-FFF2-40B4-BE49-F238E27FC236}">
                <a16:creationId xmlns:a16="http://schemas.microsoft.com/office/drawing/2014/main" id="{CD3F15A8-FEF6-4241-2E16-4F6B3251E81F}"/>
              </a:ext>
            </a:extLst>
          </p:cNvPr>
          <p:cNvSpPr txBox="1"/>
          <p:nvPr/>
        </p:nvSpPr>
        <p:spPr>
          <a:xfrm>
            <a:off x="7192055" y="3465515"/>
            <a:ext cx="2543435"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Tahoma"/>
                <a:ea typeface="Tahoma"/>
                <a:cs typeface="Times New Roman"/>
              </a:rPr>
              <a:t>Kori Hamilton Biagas</a:t>
            </a:r>
            <a:endParaRPr lang="en-US">
              <a:solidFill>
                <a:schemeClr val="bg1"/>
              </a:solidFill>
            </a:endParaRPr>
          </a:p>
        </p:txBody>
      </p:sp>
      <p:sp>
        <p:nvSpPr>
          <p:cNvPr id="27" name="TextBox 8">
            <a:extLst>
              <a:ext uri="{FF2B5EF4-FFF2-40B4-BE49-F238E27FC236}">
                <a16:creationId xmlns:a16="http://schemas.microsoft.com/office/drawing/2014/main" id="{2F3AB946-A8F2-07C8-B481-0B30A013D398}"/>
              </a:ext>
            </a:extLst>
          </p:cNvPr>
          <p:cNvSpPr txBox="1"/>
          <p:nvPr/>
        </p:nvSpPr>
        <p:spPr>
          <a:xfrm>
            <a:off x="9906226" y="3465515"/>
            <a:ext cx="2108008"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0">
                <a:solidFill>
                  <a:schemeClr val="bg1"/>
                </a:solidFill>
                <a:effectLst/>
                <a:latin typeface="Tahoma"/>
                <a:ea typeface="Tahoma"/>
                <a:cs typeface="Times New Roman"/>
              </a:rPr>
              <a:t> </a:t>
            </a:r>
            <a:r>
              <a:rPr lang="en-US" sz="2000">
                <a:solidFill>
                  <a:schemeClr val="bg1"/>
                </a:solidFill>
                <a:latin typeface="Tahoma"/>
                <a:ea typeface="Tahoma"/>
                <a:cs typeface="Times New Roman"/>
              </a:rPr>
              <a:t>Roxanne Jones</a:t>
            </a:r>
          </a:p>
        </p:txBody>
      </p:sp>
      <p:sp>
        <p:nvSpPr>
          <p:cNvPr id="28" name="TextBox 8">
            <a:extLst>
              <a:ext uri="{FF2B5EF4-FFF2-40B4-BE49-F238E27FC236}">
                <a16:creationId xmlns:a16="http://schemas.microsoft.com/office/drawing/2014/main" id="{F5BD24F3-C0AC-1569-8371-0F1D45FE9075}"/>
              </a:ext>
            </a:extLst>
          </p:cNvPr>
          <p:cNvSpPr txBox="1"/>
          <p:nvPr/>
        </p:nvSpPr>
        <p:spPr>
          <a:xfrm>
            <a:off x="1146854" y="5676953"/>
            <a:ext cx="2224122"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Tahoma"/>
                <a:ea typeface="Tahoma"/>
                <a:cs typeface="Times New Roman"/>
              </a:rPr>
              <a:t> Kathryn Morrison</a:t>
            </a:r>
            <a:endParaRPr lang="en-US">
              <a:solidFill>
                <a:schemeClr val="bg1"/>
              </a:solidFill>
            </a:endParaRPr>
          </a:p>
        </p:txBody>
      </p:sp>
      <p:sp>
        <p:nvSpPr>
          <p:cNvPr id="29" name="TextBox 8">
            <a:extLst>
              <a:ext uri="{FF2B5EF4-FFF2-40B4-BE49-F238E27FC236}">
                <a16:creationId xmlns:a16="http://schemas.microsoft.com/office/drawing/2014/main" id="{37506A41-0E5A-7305-952F-625778DFE477}"/>
              </a:ext>
            </a:extLst>
          </p:cNvPr>
          <p:cNvSpPr txBox="1"/>
          <p:nvPr/>
        </p:nvSpPr>
        <p:spPr>
          <a:xfrm>
            <a:off x="3715882" y="5676954"/>
            <a:ext cx="2108008"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Tahoma"/>
                <a:ea typeface="Tahoma"/>
                <a:cs typeface="Times New Roman"/>
              </a:rPr>
              <a:t> Tanesha Patrick</a:t>
            </a:r>
            <a:endParaRPr lang="en-US">
              <a:solidFill>
                <a:schemeClr val="bg1"/>
              </a:solidFill>
            </a:endParaRPr>
          </a:p>
        </p:txBody>
      </p:sp>
      <p:sp>
        <p:nvSpPr>
          <p:cNvPr id="30" name="TextBox 8">
            <a:extLst>
              <a:ext uri="{FF2B5EF4-FFF2-40B4-BE49-F238E27FC236}">
                <a16:creationId xmlns:a16="http://schemas.microsoft.com/office/drawing/2014/main" id="{410D01A5-FEC5-20E7-F186-E6441C858B5E}"/>
              </a:ext>
            </a:extLst>
          </p:cNvPr>
          <p:cNvSpPr txBox="1"/>
          <p:nvPr/>
        </p:nvSpPr>
        <p:spPr>
          <a:xfrm>
            <a:off x="6139767" y="5676953"/>
            <a:ext cx="2108008"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Tahoma"/>
                <a:ea typeface="Tahoma"/>
                <a:cs typeface="Times New Roman"/>
              </a:rPr>
              <a:t> Faith Scheibe</a:t>
            </a:r>
            <a:endParaRPr lang="en-US">
              <a:solidFill>
                <a:schemeClr val="bg1"/>
              </a:solidFill>
              <a:cs typeface="Calibri"/>
            </a:endParaRPr>
          </a:p>
        </p:txBody>
      </p:sp>
      <p:sp>
        <p:nvSpPr>
          <p:cNvPr id="31" name="TextBox 8">
            <a:extLst>
              <a:ext uri="{FF2B5EF4-FFF2-40B4-BE49-F238E27FC236}">
                <a16:creationId xmlns:a16="http://schemas.microsoft.com/office/drawing/2014/main" id="{D993CD0E-39E6-D635-E0A2-2CFAB2D60FE7}"/>
              </a:ext>
            </a:extLst>
          </p:cNvPr>
          <p:cNvSpPr txBox="1"/>
          <p:nvPr/>
        </p:nvSpPr>
        <p:spPr>
          <a:xfrm>
            <a:off x="8687023" y="5676952"/>
            <a:ext cx="2108008" cy="400110"/>
          </a:xfrm>
          <a:prstGeom prst="rect">
            <a:avLst/>
          </a:prstGeom>
          <a:solidFill>
            <a:srgbClr val="154578"/>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Tahoma"/>
                <a:ea typeface="Tahoma"/>
                <a:cs typeface="Times New Roman"/>
              </a:rPr>
              <a:t> Deb Ziegler</a:t>
            </a:r>
            <a:endParaRPr lang="en-US">
              <a:solidFill>
                <a:schemeClr val="bg1"/>
              </a:solidFill>
              <a:cs typeface="Calibri"/>
            </a:endParaRPr>
          </a:p>
        </p:txBody>
      </p:sp>
    </p:spTree>
    <p:extLst>
      <p:ext uri="{BB962C8B-B14F-4D97-AF65-F5344CB8AC3E}">
        <p14:creationId xmlns:p14="http://schemas.microsoft.com/office/powerpoint/2010/main" val="3525762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dirty="0">
                <a:latin typeface="Tahoma"/>
                <a:ea typeface="Tahoma"/>
                <a:cs typeface="Tahoma"/>
              </a:rPr>
              <a:t>Parting Reflections</a:t>
            </a:r>
            <a:endParaRPr lang="en-US" dirty="0"/>
          </a:p>
        </p:txBody>
      </p:sp>
      <p:sp>
        <p:nvSpPr>
          <p:cNvPr id="8" name="Content Placeholder 7">
            <a:extLst>
              <a:ext uri="{FF2B5EF4-FFF2-40B4-BE49-F238E27FC236}">
                <a16:creationId xmlns:a16="http://schemas.microsoft.com/office/drawing/2014/main" id="{29A3198D-8EDA-9542-824F-CDC2122A9F80}"/>
              </a:ext>
            </a:extLst>
          </p:cNvPr>
          <p:cNvSpPr>
            <a:spLocks noGrp="1"/>
          </p:cNvSpPr>
          <p:nvPr>
            <p:ph sz="half" idx="2"/>
          </p:nvPr>
        </p:nvSpPr>
        <p:spPr>
          <a:xfrm>
            <a:off x="839788" y="1863148"/>
            <a:ext cx="6147601" cy="3300222"/>
          </a:xfrm>
        </p:spPr>
        <p:txBody>
          <a:bodyPr vert="horz" lIns="91440" tIns="45720" rIns="91440" bIns="45720" rtlCol="0" anchor="t">
            <a:noAutofit/>
          </a:bodyPr>
          <a:lstStyle/>
          <a:p>
            <a:pPr marL="0" indent="0">
              <a:spcBef>
                <a:spcPts val="600"/>
              </a:spcBef>
              <a:buNone/>
            </a:pPr>
            <a:r>
              <a:rPr lang="en-US" sz="2800">
                <a:latin typeface="Tahoma"/>
                <a:ea typeface="Tahoma"/>
                <a:cs typeface="Tahoma"/>
              </a:rPr>
              <a:t>"I have always been delighted at </a:t>
            </a:r>
            <a:endParaRPr lang="en-US" sz="2800"/>
          </a:p>
          <a:p>
            <a:pPr marL="0" indent="0">
              <a:spcBef>
                <a:spcPts val="600"/>
              </a:spcBef>
              <a:buNone/>
            </a:pPr>
            <a:r>
              <a:rPr lang="en-US" sz="2800">
                <a:latin typeface="Tahoma"/>
                <a:ea typeface="Tahoma"/>
                <a:cs typeface="Tahoma"/>
              </a:rPr>
              <a:t>the prospect of a new day,</a:t>
            </a:r>
          </a:p>
          <a:p>
            <a:pPr marL="0" indent="0">
              <a:spcBef>
                <a:spcPts val="600"/>
              </a:spcBef>
              <a:buNone/>
            </a:pPr>
            <a:r>
              <a:rPr lang="en-US" sz="2800">
                <a:latin typeface="Tahoma"/>
                <a:ea typeface="Tahoma"/>
                <a:cs typeface="Tahoma"/>
              </a:rPr>
              <a:t>a fresh try,</a:t>
            </a:r>
          </a:p>
          <a:p>
            <a:pPr marL="0" indent="0">
              <a:spcBef>
                <a:spcPts val="600"/>
              </a:spcBef>
              <a:buNone/>
            </a:pPr>
            <a:r>
              <a:rPr lang="en-US" sz="2800">
                <a:latin typeface="Tahoma"/>
                <a:ea typeface="Tahoma"/>
                <a:cs typeface="Tahoma"/>
              </a:rPr>
              <a:t>one more start,</a:t>
            </a:r>
          </a:p>
          <a:p>
            <a:pPr marL="0" indent="0">
              <a:spcBef>
                <a:spcPts val="600"/>
              </a:spcBef>
              <a:buNone/>
            </a:pPr>
            <a:r>
              <a:rPr lang="en-US" sz="2800">
                <a:latin typeface="Tahoma"/>
                <a:ea typeface="Tahoma"/>
                <a:cs typeface="Tahoma"/>
              </a:rPr>
              <a:t>with perhaps a bit of magic waiting</a:t>
            </a:r>
          </a:p>
          <a:p>
            <a:pPr marL="0" indent="0">
              <a:spcBef>
                <a:spcPts val="600"/>
              </a:spcBef>
              <a:buNone/>
            </a:pPr>
            <a:r>
              <a:rPr lang="en-US" sz="2800">
                <a:latin typeface="Tahoma"/>
                <a:ea typeface="Tahoma"/>
                <a:cs typeface="Tahoma"/>
              </a:rPr>
              <a:t>somewhere behind the morning."</a:t>
            </a:r>
          </a:p>
        </p:txBody>
      </p:sp>
      <p:pic>
        <p:nvPicPr>
          <p:cNvPr id="3" name="Picture 3" descr="&quot; &quot;">
            <a:extLst>
              <a:ext uri="{FF2B5EF4-FFF2-40B4-BE49-F238E27FC236}">
                <a16:creationId xmlns:a16="http://schemas.microsoft.com/office/drawing/2014/main" id="{CA428F84-95D8-71E4-39C7-6CC7F0ED7B0B}"/>
              </a:ext>
            </a:extLst>
          </p:cNvPr>
          <p:cNvPicPr>
            <a:picLocks noChangeAspect="1"/>
          </p:cNvPicPr>
          <p:nvPr/>
        </p:nvPicPr>
        <p:blipFill>
          <a:blip r:embed="rId3"/>
          <a:stretch>
            <a:fillRect/>
          </a:stretch>
        </p:blipFill>
        <p:spPr>
          <a:xfrm>
            <a:off x="8548715" y="2819750"/>
            <a:ext cx="3064933" cy="3081866"/>
          </a:xfrm>
          <a:prstGeom prst="rect">
            <a:avLst/>
          </a:prstGeom>
        </p:spPr>
      </p:pic>
      <p:sp>
        <p:nvSpPr>
          <p:cNvPr id="4" name="TextBox 3">
            <a:extLst>
              <a:ext uri="{FF2B5EF4-FFF2-40B4-BE49-F238E27FC236}">
                <a16:creationId xmlns:a16="http://schemas.microsoft.com/office/drawing/2014/main" id="{D27D1E16-D540-3187-8200-D3AE6407481D}"/>
              </a:ext>
            </a:extLst>
          </p:cNvPr>
          <p:cNvSpPr txBox="1"/>
          <p:nvPr/>
        </p:nvSpPr>
        <p:spPr>
          <a:xfrm>
            <a:off x="5926666" y="51646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Tahoma"/>
                <a:ea typeface="Tahoma"/>
                <a:cs typeface="Tahoma"/>
              </a:rPr>
              <a:t>J.B. Priestley</a:t>
            </a:r>
          </a:p>
        </p:txBody>
      </p:sp>
    </p:spTree>
    <p:extLst>
      <p:ext uri="{BB962C8B-B14F-4D97-AF65-F5344CB8AC3E}">
        <p14:creationId xmlns:p14="http://schemas.microsoft.com/office/powerpoint/2010/main" val="3189926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CB2E-814C-BF42-A292-A3891521E205}"/>
              </a:ext>
            </a:extLst>
          </p:cNvPr>
          <p:cNvSpPr>
            <a:spLocks noGrp="1"/>
          </p:cNvSpPr>
          <p:nvPr>
            <p:ph type="title"/>
          </p:nvPr>
        </p:nvSpPr>
        <p:spPr/>
        <p:txBody>
          <a:bodyPr/>
          <a:lstStyle/>
          <a:p>
            <a:r>
              <a:rPr lang="en-US" dirty="0" err="1">
                <a:latin typeface="Tahoma"/>
                <a:ea typeface="Tahoma"/>
                <a:cs typeface="Tahoma"/>
              </a:rPr>
              <a:t>IDIO</a:t>
            </a:r>
            <a:r>
              <a:rPr lang="en-US" dirty="0">
                <a:latin typeface="Tahoma"/>
                <a:ea typeface="Tahoma"/>
                <a:cs typeface="Tahoma"/>
              </a:rPr>
              <a:t> Partners</a:t>
            </a:r>
            <a:endParaRPr lang="en-US" dirty="0"/>
          </a:p>
        </p:txBody>
      </p:sp>
      <p:pic>
        <p:nvPicPr>
          <p:cNvPr id="8" name="Picture 3" descr="Logos: ECTA. Early Childhood Technical Assistance Center; National Center for Pyramid Model Innovations; NCSI. National Center for Systemic Improvement.">
            <a:extLst>
              <a:ext uri="{FF2B5EF4-FFF2-40B4-BE49-F238E27FC236}">
                <a16:creationId xmlns:a16="http://schemas.microsoft.com/office/drawing/2014/main" id="{D3F1B2F4-C922-93FC-D06B-368D6F595046}"/>
              </a:ext>
            </a:extLst>
          </p:cNvPr>
          <p:cNvPicPr>
            <a:picLocks noChangeAspect="1"/>
          </p:cNvPicPr>
          <p:nvPr/>
        </p:nvPicPr>
        <p:blipFill rotWithShape="1">
          <a:blip r:embed="rId3"/>
          <a:srcRect l="59488" t="85027" b="-552"/>
          <a:stretch/>
        </p:blipFill>
        <p:spPr>
          <a:xfrm>
            <a:off x="1635122" y="3615726"/>
            <a:ext cx="8921755" cy="2051418"/>
          </a:xfrm>
          <a:prstGeom prst="rect">
            <a:avLst/>
          </a:prstGeom>
        </p:spPr>
      </p:pic>
      <p:pic>
        <p:nvPicPr>
          <p:cNvPr id="9" name="Picture 3" descr="Logos: CIFR. Center for IDEA Fiscal Reporting. WestEd; Center for Parent Information and Resources; ECPC. Early Childhood Personnel Center. www.ecpcta.org">
            <a:extLst>
              <a:ext uri="{FF2B5EF4-FFF2-40B4-BE49-F238E27FC236}">
                <a16:creationId xmlns:a16="http://schemas.microsoft.com/office/drawing/2014/main" id="{DF0B3C1B-8A96-11AB-ECBB-0C560182371D}"/>
              </a:ext>
            </a:extLst>
          </p:cNvPr>
          <p:cNvPicPr>
            <a:picLocks noChangeAspect="1"/>
          </p:cNvPicPr>
          <p:nvPr/>
        </p:nvPicPr>
        <p:blipFill rotWithShape="1">
          <a:blip r:embed="rId3"/>
          <a:srcRect l="21111" t="85048" r="40561" b="2507"/>
          <a:stretch/>
        </p:blipFill>
        <p:spPr>
          <a:xfrm>
            <a:off x="883401" y="1815246"/>
            <a:ext cx="9953972" cy="1909339"/>
          </a:xfrm>
          <a:prstGeom prst="rect">
            <a:avLst/>
          </a:prstGeom>
        </p:spPr>
      </p:pic>
    </p:spTree>
    <p:extLst>
      <p:ext uri="{BB962C8B-B14F-4D97-AF65-F5344CB8AC3E}">
        <p14:creationId xmlns:p14="http://schemas.microsoft.com/office/powerpoint/2010/main" val="4106264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err="1">
                <a:latin typeface="Tahoma"/>
                <a:ea typeface="Tahoma"/>
                <a:cs typeface="Tahoma"/>
              </a:rPr>
              <a:t>IDIO</a:t>
            </a:r>
            <a:r>
              <a:rPr lang="en-US" dirty="0">
                <a:latin typeface="Tahoma"/>
                <a:ea typeface="Tahoma"/>
                <a:cs typeface="Tahoma"/>
              </a:rPr>
              <a:t> Conference Evaluation Surveys</a:t>
            </a:r>
            <a:endParaRPr lang="en-US" dirty="0"/>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967596" y="2256945"/>
            <a:ext cx="7091523" cy="2464464"/>
          </a:xfrm>
        </p:spPr>
        <p:txBody>
          <a:bodyPr vert="horz" lIns="91440" tIns="45720" rIns="91440" bIns="45720" rtlCol="0" anchor="t">
            <a:normAutofit fontScale="92500" lnSpcReduction="10000"/>
          </a:bodyPr>
          <a:lstStyle/>
          <a:p>
            <a:r>
              <a:rPr lang="en-US" sz="2800">
                <a:latin typeface="Tahoma"/>
                <a:ea typeface="Tahoma"/>
                <a:cs typeface="Tahoma"/>
              </a:rPr>
              <a:t>Please complete the evaluation surveys for:</a:t>
            </a:r>
            <a:endParaRPr lang="en-US" sz="2800"/>
          </a:p>
          <a:p>
            <a:pPr lvl="1"/>
            <a:r>
              <a:rPr lang="en-US" sz="2800">
                <a:latin typeface="Tahoma"/>
                <a:ea typeface="Tahoma"/>
                <a:cs typeface="Tahoma"/>
              </a:rPr>
              <a:t>Each session you attended</a:t>
            </a:r>
          </a:p>
          <a:p>
            <a:pPr lvl="1">
              <a:spcAft>
                <a:spcPts val="1200"/>
              </a:spcAft>
            </a:pPr>
            <a:r>
              <a:rPr lang="en-US" sz="2800">
                <a:latin typeface="Tahoma"/>
                <a:ea typeface="Tahoma"/>
                <a:cs typeface="Tahoma"/>
              </a:rPr>
              <a:t>The overall IDIO Conference</a:t>
            </a:r>
          </a:p>
          <a:p>
            <a:r>
              <a:rPr lang="en-US" sz="2800">
                <a:latin typeface="Tahoma"/>
                <a:ea typeface="Tahoma"/>
                <a:cs typeface="Tahoma"/>
              </a:rPr>
              <a:t>Go to the IDIO Attendee Hub App to find and complete the evaluation surveys</a:t>
            </a:r>
            <a:endParaRPr lang="en-US"/>
          </a:p>
        </p:txBody>
      </p:sp>
      <p:pic>
        <p:nvPicPr>
          <p:cNvPr id="5" name="Picture 5" descr="Leadership, Equity, Impact">
            <a:extLst>
              <a:ext uri="{FF2B5EF4-FFF2-40B4-BE49-F238E27FC236}">
                <a16:creationId xmlns:a16="http://schemas.microsoft.com/office/drawing/2014/main" id="{C8B9F043-FD77-4325-99FA-7BEA58100330}"/>
              </a:ext>
            </a:extLst>
          </p:cNvPr>
          <p:cNvPicPr>
            <a:picLocks noChangeAspect="1"/>
          </p:cNvPicPr>
          <p:nvPr/>
        </p:nvPicPr>
        <p:blipFill rotWithShape="1">
          <a:blip r:embed="rId3"/>
          <a:srcRect l="28181" t="48058" r="3813" b="23301"/>
          <a:stretch/>
        </p:blipFill>
        <p:spPr>
          <a:xfrm>
            <a:off x="967596" y="5131568"/>
            <a:ext cx="10071465" cy="876981"/>
          </a:xfrm>
          <a:prstGeom prst="rect">
            <a:avLst/>
          </a:prstGeom>
        </p:spPr>
      </p:pic>
      <p:pic>
        <p:nvPicPr>
          <p:cNvPr id="6" name="Picture 5" descr="&quot; &quot;">
            <a:extLst>
              <a:ext uri="{FF2B5EF4-FFF2-40B4-BE49-F238E27FC236}">
                <a16:creationId xmlns:a16="http://schemas.microsoft.com/office/drawing/2014/main" id="{728CDDFD-B67E-8519-2A1C-DC6CAE366585}"/>
              </a:ext>
            </a:extLst>
          </p:cNvPr>
          <p:cNvPicPr>
            <a:picLocks noChangeAspect="1"/>
          </p:cNvPicPr>
          <p:nvPr/>
        </p:nvPicPr>
        <p:blipFill>
          <a:blip r:embed="rId4"/>
          <a:stretch>
            <a:fillRect/>
          </a:stretch>
        </p:blipFill>
        <p:spPr>
          <a:xfrm>
            <a:off x="8517442" y="2027498"/>
            <a:ext cx="2521619" cy="2713576"/>
          </a:xfrm>
          <a:prstGeom prst="rect">
            <a:avLst/>
          </a:prstGeom>
        </p:spPr>
      </p:pic>
    </p:spTree>
    <p:extLst>
      <p:ext uri="{BB962C8B-B14F-4D97-AF65-F5344CB8AC3E}">
        <p14:creationId xmlns:p14="http://schemas.microsoft.com/office/powerpoint/2010/main" val="1393821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a:xfrm>
            <a:off x="652221" y="403953"/>
            <a:ext cx="10515600" cy="1325563"/>
          </a:xfrm>
        </p:spPr>
        <p:txBody>
          <a:bodyPr/>
          <a:lstStyle/>
          <a:p>
            <a:r>
              <a:rPr lang="en-US" dirty="0">
                <a:latin typeface="Tahoma"/>
                <a:ea typeface="Tahoma"/>
                <a:cs typeface="Tahoma"/>
              </a:rPr>
              <a:t>Thank You To Our Community</a:t>
            </a:r>
            <a:endParaRPr lang="en-US" dirty="0"/>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652221" y="2004491"/>
            <a:ext cx="9983122" cy="1790989"/>
          </a:xfrm>
        </p:spPr>
        <p:txBody>
          <a:bodyPr vert="horz" lIns="91440" tIns="45720" rIns="91440" bIns="45720" rtlCol="0" anchor="t">
            <a:normAutofit/>
          </a:bodyPr>
          <a:lstStyle/>
          <a:p>
            <a:pPr>
              <a:spcBef>
                <a:spcPts val="0"/>
              </a:spcBef>
              <a:spcAft>
                <a:spcPts val="600"/>
              </a:spcAft>
            </a:pPr>
            <a:r>
              <a:rPr lang="en-US" dirty="0">
                <a:latin typeface="Tahoma"/>
                <a:ea typeface="Tahoma"/>
                <a:cs typeface="Tahoma"/>
              </a:rPr>
              <a:t>It was great to be together in person!</a:t>
            </a:r>
            <a:endParaRPr lang="en-US" dirty="0"/>
          </a:p>
          <a:p>
            <a:pPr>
              <a:spcBef>
                <a:spcPts val="0"/>
              </a:spcBef>
              <a:spcAft>
                <a:spcPts val="600"/>
              </a:spcAft>
            </a:pPr>
            <a:r>
              <a:rPr lang="en-US" dirty="0">
                <a:latin typeface="Tahoma"/>
                <a:ea typeface="Tahoma"/>
                <a:cs typeface="Tahoma"/>
              </a:rPr>
              <a:t>A week filled with robust content, learning, networking, and fun.</a:t>
            </a:r>
            <a:endParaRPr lang="en-US" dirty="0"/>
          </a:p>
          <a:p>
            <a:pPr>
              <a:spcBef>
                <a:spcPts val="0"/>
              </a:spcBef>
            </a:pPr>
            <a:r>
              <a:rPr lang="en-US" dirty="0">
                <a:latin typeface="Tahoma"/>
                <a:ea typeface="Tahoma"/>
                <a:cs typeface="Tahoma"/>
              </a:rPr>
              <a:t>We hope you have reinvigorated your WHY!</a:t>
            </a:r>
          </a:p>
        </p:txBody>
      </p:sp>
      <p:sp>
        <p:nvSpPr>
          <p:cNvPr id="4" name="Content Placeholder 2">
            <a:extLst>
              <a:ext uri="{FF2B5EF4-FFF2-40B4-BE49-F238E27FC236}">
                <a16:creationId xmlns:a16="http://schemas.microsoft.com/office/drawing/2014/main" id="{2F1B98D9-D18A-7262-9115-0847840CC878}"/>
              </a:ext>
            </a:extLst>
          </p:cNvPr>
          <p:cNvSpPr txBox="1">
            <a:spLocks/>
          </p:cNvSpPr>
          <p:nvPr/>
        </p:nvSpPr>
        <p:spPr>
          <a:xfrm>
            <a:off x="652221" y="5823857"/>
            <a:ext cx="9983122" cy="53876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800" b="1" i="1" dirty="0">
                <a:solidFill>
                  <a:srgbClr val="154578"/>
                </a:solidFill>
                <a:latin typeface="Tahoma"/>
                <a:ea typeface="Tahoma"/>
                <a:cs typeface="Tahoma"/>
              </a:rPr>
              <a:t>Safe Travels Home!</a:t>
            </a:r>
          </a:p>
          <a:p>
            <a:pPr marL="0" indent="0">
              <a:buFont typeface="Arial" panose="020B0604020202020204" pitchFamily="34" charset="0"/>
              <a:buNone/>
            </a:pPr>
            <a:endParaRPr lang="en-US" sz="2800" dirty="0"/>
          </a:p>
        </p:txBody>
      </p:sp>
      <p:pic>
        <p:nvPicPr>
          <p:cNvPr id="6" name="Picture 5" descr="&quot; &quot;">
            <a:extLst>
              <a:ext uri="{FF2B5EF4-FFF2-40B4-BE49-F238E27FC236}">
                <a16:creationId xmlns:a16="http://schemas.microsoft.com/office/drawing/2014/main" id="{47A7B05D-6734-D19C-1A1C-56B73B504A94}"/>
              </a:ext>
            </a:extLst>
          </p:cNvPr>
          <p:cNvPicPr>
            <a:picLocks noChangeAspect="1"/>
          </p:cNvPicPr>
          <p:nvPr/>
        </p:nvPicPr>
        <p:blipFill>
          <a:blip r:embed="rId3"/>
          <a:stretch>
            <a:fillRect/>
          </a:stretch>
        </p:blipFill>
        <p:spPr>
          <a:xfrm>
            <a:off x="652221" y="3637143"/>
            <a:ext cx="3390699" cy="1907268"/>
          </a:xfrm>
          <a:prstGeom prst="rect">
            <a:avLst/>
          </a:prstGeom>
        </p:spPr>
      </p:pic>
      <p:pic>
        <p:nvPicPr>
          <p:cNvPr id="17" name="Picture 16" descr="&quot; &quot;">
            <a:extLst>
              <a:ext uri="{FF2B5EF4-FFF2-40B4-BE49-F238E27FC236}">
                <a16:creationId xmlns:a16="http://schemas.microsoft.com/office/drawing/2014/main" id="{2CE853A0-C025-9813-ABA1-1BA9510C0ED4}"/>
              </a:ext>
            </a:extLst>
          </p:cNvPr>
          <p:cNvPicPr>
            <a:picLocks noChangeAspect="1"/>
          </p:cNvPicPr>
          <p:nvPr/>
        </p:nvPicPr>
        <p:blipFill>
          <a:blip r:embed="rId4"/>
          <a:stretch>
            <a:fillRect/>
          </a:stretch>
        </p:blipFill>
        <p:spPr>
          <a:xfrm>
            <a:off x="4208194" y="3660391"/>
            <a:ext cx="3846917" cy="1888491"/>
          </a:xfrm>
          <a:prstGeom prst="rect">
            <a:avLst/>
          </a:prstGeom>
        </p:spPr>
      </p:pic>
      <p:pic>
        <p:nvPicPr>
          <p:cNvPr id="25" name="Picture 24" descr="&quot; &quot;">
            <a:extLst>
              <a:ext uri="{FF2B5EF4-FFF2-40B4-BE49-F238E27FC236}">
                <a16:creationId xmlns:a16="http://schemas.microsoft.com/office/drawing/2014/main" id="{80AD7E40-3D24-E7B1-E057-01A94CC22A32}"/>
              </a:ext>
            </a:extLst>
          </p:cNvPr>
          <p:cNvPicPr>
            <a:picLocks noChangeAspect="1"/>
          </p:cNvPicPr>
          <p:nvPr/>
        </p:nvPicPr>
        <p:blipFill>
          <a:blip r:embed="rId5"/>
          <a:stretch>
            <a:fillRect/>
          </a:stretch>
        </p:blipFill>
        <p:spPr>
          <a:xfrm>
            <a:off x="8220385" y="3695617"/>
            <a:ext cx="3319394" cy="1848794"/>
          </a:xfrm>
          <a:prstGeom prst="rect">
            <a:avLst/>
          </a:prstGeom>
        </p:spPr>
      </p:pic>
    </p:spTree>
    <p:extLst>
      <p:ext uri="{BB962C8B-B14F-4D97-AF65-F5344CB8AC3E}">
        <p14:creationId xmlns:p14="http://schemas.microsoft.com/office/powerpoint/2010/main" val="1820713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sy Logo">
            <a:extLst>
              <a:ext uri="{FF2B5EF4-FFF2-40B4-BE49-F238E27FC236}">
                <a16:creationId xmlns:a16="http://schemas.microsoft.com/office/drawing/2014/main" id="{5FCC8E4B-9410-1846-9631-C6AE2E173A6F}"/>
              </a:ext>
            </a:extLst>
          </p:cNvPr>
          <p:cNvPicPr>
            <a:picLocks noChangeAspect="1"/>
          </p:cNvPicPr>
          <p:nvPr/>
        </p:nvPicPr>
        <p:blipFill>
          <a:blip r:embed="rId3"/>
          <a:stretch>
            <a:fillRect/>
          </a:stretch>
        </p:blipFill>
        <p:spPr>
          <a:xfrm>
            <a:off x="3609420" y="1659626"/>
            <a:ext cx="4973160" cy="1645920"/>
          </a:xfrm>
          <a:prstGeom prst="rect">
            <a:avLst/>
          </a:prstGeom>
        </p:spPr>
      </p:pic>
      <p:sp>
        <p:nvSpPr>
          <p:cNvPr id="9" name="Rectangle 8" descr="IDEAS that Work logo">
            <a:extLst>
              <a:ext uri="{FF2B5EF4-FFF2-40B4-BE49-F238E27FC236}">
                <a16:creationId xmlns:a16="http://schemas.microsoft.com/office/drawing/2014/main" id="{6C63B822-9323-2548-8D04-18100BC95202}"/>
              </a:ext>
            </a:extLst>
          </p:cNvPr>
          <p:cNvSpPr/>
          <p:nvPr/>
        </p:nvSpPr>
        <p:spPr>
          <a:xfrm>
            <a:off x="-13855" y="5306291"/>
            <a:ext cx="12216384" cy="155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ndParaRPr>
          </a:p>
        </p:txBody>
      </p:sp>
      <p:sp>
        <p:nvSpPr>
          <p:cNvPr id="8" name="Title 1">
            <a:extLst>
              <a:ext uri="{FF2B5EF4-FFF2-40B4-BE49-F238E27FC236}">
                <a16:creationId xmlns:a16="http://schemas.microsoft.com/office/drawing/2014/main" id="{CE2C777A-643E-E341-B65D-7F673EF98944}"/>
              </a:ext>
            </a:extLst>
          </p:cNvPr>
          <p:cNvSpPr txBox="1">
            <a:spLocks/>
          </p:cNvSpPr>
          <p:nvPr/>
        </p:nvSpPr>
        <p:spPr>
          <a:xfrm>
            <a:off x="1981199" y="5500254"/>
            <a:ext cx="9899401" cy="1070091"/>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nSpc>
                <a:spcPts val="2000"/>
              </a:lnSpc>
            </a:pPr>
            <a:r>
              <a:rPr lang="en-US" sz="1500"/>
              <a:t>The contents of this presentation were developed under a grant from the U.S. Department of Education, #H373Z190002. The contents and resources do not necessarily represent the policy of the U.S. Department of Education, and you should not assume endorsement by the Federal Government. Project Officers: Meredith Miceli and Amy Bae.</a:t>
            </a:r>
            <a:endParaRPr lang="en-US" sz="1500" b="1"/>
          </a:p>
        </p:txBody>
      </p:sp>
      <p:pic>
        <p:nvPicPr>
          <p:cNvPr id="10" name="Picture 9" descr="IDEAs that Work. U.S. Office of Special Education Programs">
            <a:extLst>
              <a:ext uri="{FF2B5EF4-FFF2-40B4-BE49-F238E27FC236}">
                <a16:creationId xmlns:a16="http://schemas.microsoft.com/office/drawing/2014/main" id="{C10C30C0-6FA3-CA47-BE38-14956011A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sp>
        <p:nvSpPr>
          <p:cNvPr id="4" name="Title 3">
            <a:extLst>
              <a:ext uri="{FF2B5EF4-FFF2-40B4-BE49-F238E27FC236}">
                <a16:creationId xmlns:a16="http://schemas.microsoft.com/office/drawing/2014/main" id="{79C76601-96DD-2C41-9A9C-E99CD7DD7AAC}"/>
              </a:ext>
            </a:extLst>
          </p:cNvPr>
          <p:cNvSpPr>
            <a:spLocks noGrp="1"/>
          </p:cNvSpPr>
          <p:nvPr>
            <p:ph type="title" idx="4294967295"/>
          </p:nvPr>
        </p:nvSpPr>
        <p:spPr>
          <a:xfrm>
            <a:off x="838200" y="365125"/>
            <a:ext cx="10515600" cy="1325563"/>
          </a:xfrm>
        </p:spPr>
        <p:txBody>
          <a:bodyPr/>
          <a:lstStyle/>
          <a:p>
            <a:pPr algn="ctr"/>
            <a:r>
              <a:rPr lang="en-US" b="1" dirty="0">
                <a:solidFill>
                  <a:schemeClr val="bg1"/>
                </a:solidFill>
              </a:rPr>
              <a:t>Thank you</a:t>
            </a:r>
          </a:p>
        </p:txBody>
      </p:sp>
      <p:grpSp>
        <p:nvGrpSpPr>
          <p:cNvPr id="6" name="Group 5">
            <a:extLst>
              <a:ext uri="{FF2B5EF4-FFF2-40B4-BE49-F238E27FC236}">
                <a16:creationId xmlns:a16="http://schemas.microsoft.com/office/drawing/2014/main" id="{1F3BC469-D6A8-4045-9804-B8B3FD19DDAA}"/>
              </a:ext>
            </a:extLst>
          </p:cNvPr>
          <p:cNvGrpSpPr/>
          <p:nvPr/>
        </p:nvGrpSpPr>
        <p:grpSpPr>
          <a:xfrm>
            <a:off x="2488705" y="3790864"/>
            <a:ext cx="7027434" cy="1371600"/>
            <a:chOff x="2686670" y="3790864"/>
            <a:chExt cx="7027434" cy="1371600"/>
          </a:xfrm>
        </p:grpSpPr>
        <p:sp>
          <p:nvSpPr>
            <p:cNvPr id="7" name="Title 1">
              <a:extLst>
                <a:ext uri="{FF2B5EF4-FFF2-40B4-BE49-F238E27FC236}">
                  <a16:creationId xmlns:a16="http://schemas.microsoft.com/office/drawing/2014/main" id="{C52333B6-2FF6-D846-B637-E6799129F67A}"/>
                </a:ext>
              </a:extLst>
            </p:cNvPr>
            <p:cNvSpPr txBox="1">
              <a:spLocks/>
            </p:cNvSpPr>
            <p:nvPr/>
          </p:nvSpPr>
          <p:spPr>
            <a:xfrm>
              <a:off x="2686670" y="3790864"/>
              <a:ext cx="5624571" cy="122777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2600">
                  <a:solidFill>
                    <a:schemeClr val="bg1"/>
                  </a:solidFill>
                  <a:latin typeface="Tahoma"/>
                  <a:ea typeface="Tahoma"/>
                  <a:cs typeface="Tahoma"/>
                </a:rPr>
                <a:t>Visit us at </a:t>
              </a:r>
              <a:r>
                <a:rPr lang="en-US" sz="2600">
                  <a:solidFill>
                    <a:schemeClr val="bg2"/>
                  </a:solidFill>
                  <a:latin typeface="Tahoma"/>
                  <a:ea typeface="Tahoma"/>
                  <a:cs typeface="Tahoma"/>
                  <a:hlinkClick r:id="rId5">
                    <a:extLst>
                      <a:ext uri="{A12FA001-AC4F-418D-AE19-62706E023703}">
                        <ahyp:hlinkClr xmlns:ahyp="http://schemas.microsoft.com/office/drawing/2018/hyperlinkcolor" val="tx"/>
                      </a:ext>
                    </a:extLst>
                  </a:hlinkClick>
                </a:rPr>
                <a:t>DaSyCenter.org</a:t>
              </a:r>
              <a:r>
                <a:rPr lang="en-US" sz="2600">
                  <a:solidFill>
                    <a:schemeClr val="bg1"/>
                  </a:solidFill>
                  <a:latin typeface="Tahoma"/>
                  <a:ea typeface="Tahoma"/>
                  <a:cs typeface="Tahoma"/>
                </a:rPr>
                <a:t>.</a:t>
              </a:r>
            </a:p>
            <a:p>
              <a:pPr>
                <a:lnSpc>
                  <a:spcPct val="150000"/>
                </a:lnSpc>
              </a:pPr>
              <a:r>
                <a:rPr lang="en-US" sz="2600">
                  <a:solidFill>
                    <a:schemeClr val="bg1"/>
                  </a:solidFill>
                </a:rPr>
                <a:t>Follow us on Twitter: </a:t>
              </a:r>
              <a:r>
                <a:rPr lang="en-US" sz="2600" u="sng">
                  <a:solidFill>
                    <a:schemeClr val="bg1"/>
                  </a:solidFill>
                  <a:hlinkClick r:id="rId6" tooltip="DaSy Center Twitter feed">
                    <a:extLst>
                      <a:ext uri="{A12FA001-AC4F-418D-AE19-62706E023703}">
                        <ahyp:hlinkClr xmlns:ahyp="http://schemas.microsoft.com/office/drawing/2018/hyperlinkcolor" val="tx"/>
                      </a:ext>
                    </a:extLst>
                  </a:hlinkClick>
                </a:rPr>
                <a:t>@DaSyCenter</a:t>
              </a:r>
              <a:r>
                <a:rPr lang="en-US" sz="2600">
                  <a:solidFill>
                    <a:schemeClr val="bg1"/>
                  </a:solidFill>
                </a:rPr>
                <a:t>  </a:t>
              </a:r>
            </a:p>
            <a:p>
              <a:pPr algn="ctr">
                <a:lnSpc>
                  <a:spcPct val="150000"/>
                </a:lnSpc>
              </a:pPr>
              <a:endParaRPr lang="en-US">
                <a:solidFill>
                  <a:schemeClr val="bg1"/>
                </a:solidFill>
              </a:endParaRPr>
            </a:p>
          </p:txBody>
        </p:sp>
        <p:pic>
          <p:nvPicPr>
            <p:cNvPr id="5" name="Picture 4">
              <a:extLst>
                <a:ext uri="{FF2B5EF4-FFF2-40B4-BE49-F238E27FC236}">
                  <a16:creationId xmlns:a16="http://schemas.microsoft.com/office/drawing/2014/main" id="{BEFB747B-01BD-6FDB-E73D-2983D6F99CD4}"/>
                </a:ext>
              </a:extLst>
            </p:cNvPr>
            <p:cNvPicPr>
              <a:picLocks noChangeAspect="1"/>
            </p:cNvPicPr>
            <p:nvPr/>
          </p:nvPicPr>
          <p:blipFill>
            <a:blip r:embed="rId7"/>
            <a:stretch>
              <a:fillRect/>
            </a:stretch>
          </p:blipFill>
          <p:spPr>
            <a:xfrm>
              <a:off x="8656043" y="3790864"/>
              <a:ext cx="1058061" cy="1371600"/>
            </a:xfrm>
            <a:prstGeom prst="rect">
              <a:avLst/>
            </a:prstGeom>
          </p:spPr>
        </p:pic>
      </p:grpSp>
    </p:spTree>
    <p:extLst>
      <p:ext uri="{BB962C8B-B14F-4D97-AF65-F5344CB8AC3E}">
        <p14:creationId xmlns:p14="http://schemas.microsoft.com/office/powerpoint/2010/main" val="226165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085-45C7-52D1-1093-166A07AF9FFF}"/>
              </a:ext>
            </a:extLst>
          </p:cNvPr>
          <p:cNvSpPr>
            <a:spLocks noGrp="1"/>
          </p:cNvSpPr>
          <p:nvPr>
            <p:ph type="ctrTitle"/>
          </p:nvPr>
        </p:nvSpPr>
        <p:spPr>
          <a:xfrm>
            <a:off x="533400" y="1122362"/>
            <a:ext cx="11125200" cy="2763837"/>
          </a:xfrm>
        </p:spPr>
        <p:txBody>
          <a:bodyPr/>
          <a:lstStyle/>
          <a:p>
            <a:r>
              <a:rPr lang="en-US" sz="4800" cap="none" dirty="0">
                <a:solidFill>
                  <a:srgbClr val="215070"/>
                </a:solidFill>
                <a:effectLst/>
                <a:ea typeface="Times New Roman" panose="02020603050405020304" pitchFamily="18" charset="0"/>
                <a:cs typeface="Arial" panose="020B0604020202020204" pitchFamily="34" charset="0"/>
              </a:rPr>
              <a:t>Improving Data, </a:t>
            </a:r>
            <a:br>
              <a:rPr lang="en-US" sz="4800" cap="none" dirty="0">
                <a:solidFill>
                  <a:srgbClr val="215070"/>
                </a:solidFill>
                <a:effectLst/>
                <a:ea typeface="Times New Roman" panose="02020603050405020304" pitchFamily="18" charset="0"/>
                <a:cs typeface="Arial" panose="020B0604020202020204" pitchFamily="34" charset="0"/>
              </a:rPr>
            </a:br>
            <a:r>
              <a:rPr lang="en-US" sz="4800" cap="none" dirty="0">
                <a:solidFill>
                  <a:srgbClr val="215070"/>
                </a:solidFill>
                <a:effectLst/>
                <a:ea typeface="Times New Roman" panose="02020603050405020304" pitchFamily="18" charset="0"/>
                <a:cs typeface="Arial" panose="020B0604020202020204" pitchFamily="34" charset="0"/>
              </a:rPr>
              <a:t>Improving Outcomes</a:t>
            </a:r>
            <a:br>
              <a:rPr lang="en-US" sz="4800" cap="none" dirty="0">
                <a:solidFill>
                  <a:srgbClr val="215070"/>
                </a:solidFill>
                <a:effectLst/>
                <a:ea typeface="Times New Roman" panose="02020603050405020304" pitchFamily="18" charset="0"/>
                <a:cs typeface="Arial" panose="020B0604020202020204" pitchFamily="34" charset="0"/>
              </a:rPr>
            </a:br>
            <a:r>
              <a:rPr lang="en-US" sz="3600" cap="none" dirty="0">
                <a:solidFill>
                  <a:srgbClr val="215070"/>
                </a:solidFill>
                <a:effectLst/>
                <a:ea typeface="Times New Roman" panose="02020603050405020304" pitchFamily="18" charset="0"/>
                <a:cs typeface="Arial" panose="020B0604020202020204" pitchFamily="34" charset="0"/>
              </a:rPr>
              <a:t>Leadership, Equity, Impact:  Federal Programs Supporting Early Care Education and Well-Being</a:t>
            </a:r>
            <a:br>
              <a:rPr lang="en-US" sz="3200" cap="none" dirty="0">
                <a:solidFill>
                  <a:srgbClr val="215070"/>
                </a:solidFill>
                <a:effectLst/>
                <a:ea typeface="Times New Roman" panose="02020603050405020304" pitchFamily="18" charset="0"/>
                <a:cs typeface="Arial" panose="020B0604020202020204" pitchFamily="34" charset="0"/>
              </a:rPr>
            </a:br>
            <a:endParaRPr lang="en-US" sz="3200" cap="none" dirty="0">
              <a:solidFill>
                <a:srgbClr val="215070"/>
              </a:solidFill>
            </a:endParaRPr>
          </a:p>
        </p:txBody>
      </p:sp>
      <p:sp>
        <p:nvSpPr>
          <p:cNvPr id="3" name="Subtitle 2">
            <a:extLst>
              <a:ext uri="{FF2B5EF4-FFF2-40B4-BE49-F238E27FC236}">
                <a16:creationId xmlns:a16="http://schemas.microsoft.com/office/drawing/2014/main" id="{83552F83-D2D2-1B58-796B-110219DC2881}"/>
              </a:ext>
            </a:extLst>
          </p:cNvPr>
          <p:cNvSpPr>
            <a:spLocks noGrp="1"/>
          </p:cNvSpPr>
          <p:nvPr>
            <p:ph type="subTitle" idx="1"/>
          </p:nvPr>
        </p:nvSpPr>
        <p:spPr/>
        <p:txBody>
          <a:bodyPr/>
          <a:lstStyle/>
          <a:p>
            <a:endParaRPr lang="en-US"/>
          </a:p>
          <a:p>
            <a:r>
              <a:rPr lang="en-US"/>
              <a:t>August 25, 2022</a:t>
            </a:r>
          </a:p>
        </p:txBody>
      </p:sp>
    </p:spTree>
    <p:extLst>
      <p:ext uri="{BB962C8B-B14F-4D97-AF65-F5344CB8AC3E}">
        <p14:creationId xmlns:p14="http://schemas.microsoft.com/office/powerpoint/2010/main" val="34084952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38BE-DA74-4B5C-9C14-F68C1A29176A}"/>
              </a:ext>
            </a:extLst>
          </p:cNvPr>
          <p:cNvSpPr>
            <a:spLocks noGrp="1"/>
          </p:cNvSpPr>
          <p:nvPr>
            <p:ph type="title"/>
          </p:nvPr>
        </p:nvSpPr>
        <p:spPr/>
        <p:txBody>
          <a:bodyPr/>
          <a:lstStyle/>
          <a:p>
            <a:r>
              <a:rPr lang="en-US" dirty="0"/>
              <a:t>Biden-Harris Administration Priorities</a:t>
            </a:r>
          </a:p>
        </p:txBody>
      </p:sp>
      <p:sp>
        <p:nvSpPr>
          <p:cNvPr id="3" name="Content Placeholder 2">
            <a:extLst>
              <a:ext uri="{FF2B5EF4-FFF2-40B4-BE49-F238E27FC236}">
                <a16:creationId xmlns:a16="http://schemas.microsoft.com/office/drawing/2014/main" id="{3829F5C6-765C-4614-9AD5-C9BB38467DA6}"/>
              </a:ext>
            </a:extLst>
          </p:cNvPr>
          <p:cNvSpPr>
            <a:spLocks noGrp="1"/>
          </p:cNvSpPr>
          <p:nvPr>
            <p:ph idx="1"/>
          </p:nvPr>
        </p:nvSpPr>
        <p:spPr/>
        <p:txBody>
          <a:bodyPr>
            <a:normAutofit/>
          </a:bodyPr>
          <a:lstStyle/>
          <a:p>
            <a:pPr lvl="1"/>
            <a:r>
              <a:rPr lang="en-US" sz="3200"/>
              <a:t>$200 billion new funds to states for education</a:t>
            </a:r>
          </a:p>
          <a:p>
            <a:pPr lvl="1"/>
            <a:r>
              <a:rPr lang="en-US" sz="3200"/>
              <a:t>In person, safe and learning</a:t>
            </a:r>
          </a:p>
          <a:p>
            <a:pPr lvl="1"/>
            <a:r>
              <a:rPr lang="en-US" sz="3200"/>
              <a:t>Data-driven best practice</a:t>
            </a:r>
          </a:p>
          <a:p>
            <a:pPr lvl="1"/>
            <a:r>
              <a:rPr lang="en-US" sz="3200"/>
              <a:t>Equity</a:t>
            </a:r>
          </a:p>
          <a:p>
            <a:pPr lvl="1"/>
            <a:r>
              <a:rPr lang="en-US" sz="3200"/>
              <a:t>Whole Child</a:t>
            </a:r>
          </a:p>
          <a:p>
            <a:pPr lvl="1"/>
            <a:r>
              <a:rPr lang="en-US" sz="3200"/>
              <a:t>Following the law is the baseline – not the gold standard</a:t>
            </a:r>
          </a:p>
        </p:txBody>
      </p:sp>
    </p:spTree>
    <p:extLst>
      <p:ext uri="{BB962C8B-B14F-4D97-AF65-F5344CB8AC3E}">
        <p14:creationId xmlns:p14="http://schemas.microsoft.com/office/powerpoint/2010/main" val="185831382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90AED-4BBF-4402-ABE4-3DAE1FD958DA}"/>
              </a:ext>
            </a:extLst>
          </p:cNvPr>
          <p:cNvSpPr>
            <a:spLocks noGrp="1"/>
          </p:cNvSpPr>
          <p:nvPr>
            <p:ph type="title"/>
          </p:nvPr>
        </p:nvSpPr>
        <p:spPr/>
        <p:txBody>
          <a:bodyPr/>
          <a:lstStyle/>
          <a:p>
            <a:r>
              <a:rPr lang="en-US" dirty="0"/>
              <a:t>Federal Investments in  Early Learning</a:t>
            </a:r>
          </a:p>
        </p:txBody>
      </p:sp>
      <p:sp>
        <p:nvSpPr>
          <p:cNvPr id="3" name="Content Placeholder 2">
            <a:extLst>
              <a:ext uri="{FF2B5EF4-FFF2-40B4-BE49-F238E27FC236}">
                <a16:creationId xmlns:a16="http://schemas.microsoft.com/office/drawing/2014/main" id="{4BBFAF3C-B69C-4424-8C7D-9977098CE4C1}"/>
              </a:ext>
            </a:extLst>
          </p:cNvPr>
          <p:cNvSpPr>
            <a:spLocks noGrp="1"/>
          </p:cNvSpPr>
          <p:nvPr>
            <p:ph idx="1"/>
          </p:nvPr>
        </p:nvSpPr>
        <p:spPr/>
        <p:txBody>
          <a:bodyPr>
            <a:normAutofit/>
          </a:bodyPr>
          <a:lstStyle/>
          <a:p>
            <a:pPr marL="457200" marR="0" lvl="1"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Existing federal early education programs</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Title I, Title II, Title III of the Elementary and Secondary Education Act</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Part C and Section 619 of the Individuals with Disabilities Education Act</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Elementary and Secondary Education Relief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ESSER</a:t>
            </a:r>
            <a:r>
              <a:rPr lang="en-US" sz="2400" dirty="0">
                <a:effectLst/>
                <a:latin typeface="Calibri" panose="020F0502020204030204" pitchFamily="34" charset="0"/>
                <a:ea typeface="Calibri" panose="020F0502020204030204" pitchFamily="34" charset="0"/>
                <a:cs typeface="Times New Roman" panose="02020603050405020304" pitchFamily="18" charset="0"/>
              </a:rPr>
              <a:t>) Funds</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Governor’s Emergency Education Relief (GEER) Funds</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American Rescue Plan funds</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Preschool Development Grants</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Child Care and Development Block Grant</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Head Start and Early Head Start</a:t>
            </a:r>
          </a:p>
          <a:p>
            <a:pPr marL="1600200" marR="0" lvl="3" indent="-228600">
              <a:lnSpc>
                <a:spcPct val="107000"/>
              </a:lnSpc>
              <a:spcBef>
                <a:spcPts val="0"/>
              </a:spcBef>
              <a:spcAft>
                <a:spcPts val="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Maternal Infant Early Childhood Home Visiting Program</a:t>
            </a:r>
          </a:p>
          <a:p>
            <a:pPr marL="1600200" marR="0" lvl="3" indent="-228600">
              <a:lnSpc>
                <a:spcPct val="107000"/>
              </a:lnSpc>
              <a:spcBef>
                <a:spcPts val="0"/>
              </a:spcBef>
              <a:spcAft>
                <a:spcPts val="800"/>
              </a:spcAft>
              <a:buClr>
                <a:srgbClr val="2CA34E"/>
              </a:buClr>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Medicaid</a:t>
            </a:r>
          </a:p>
        </p:txBody>
      </p:sp>
    </p:spTree>
    <p:extLst>
      <p:ext uri="{BB962C8B-B14F-4D97-AF65-F5344CB8AC3E}">
        <p14:creationId xmlns:p14="http://schemas.microsoft.com/office/powerpoint/2010/main" val="27614351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35BBA7C-C410-627E-34B7-634495FE3CE8}"/>
              </a:ext>
            </a:extLst>
          </p:cNvPr>
          <p:cNvSpPr>
            <a:spLocks noGrp="1"/>
          </p:cNvSpPr>
          <p:nvPr>
            <p:ph sz="half" idx="1"/>
          </p:nvPr>
        </p:nvSpPr>
        <p:spPr>
          <a:xfrm>
            <a:off x="638175" y="1143001"/>
            <a:ext cx="11249025" cy="4572000"/>
          </a:xfrm>
        </p:spPr>
        <p:txBody>
          <a:bodyPr>
            <a:normAutofit lnSpcReduction="10000"/>
          </a:bodyPr>
          <a:lstStyle/>
          <a:p>
            <a:pPr marL="0" indent="0" algn="ctr">
              <a:buNone/>
            </a:pPr>
            <a:r>
              <a:rPr lang="en-US" sz="3600" dirty="0">
                <a:effectLst/>
                <a:ea typeface="Calibri" panose="020F0502020204030204" pitchFamily="34" charset="0"/>
              </a:rPr>
              <a:t>“There is an urgent need for </a:t>
            </a:r>
            <a:r>
              <a:rPr lang="en-US" sz="3600" dirty="0" err="1">
                <a:effectLst/>
                <a:ea typeface="Calibri" panose="020F0502020204030204" pitchFamily="34" charset="0"/>
              </a:rPr>
              <a:t>SEAs</a:t>
            </a:r>
            <a:r>
              <a:rPr lang="en-US" sz="3600" dirty="0">
                <a:effectLst/>
                <a:ea typeface="Calibri" panose="020F0502020204030204" pitchFamily="34" charset="0"/>
              </a:rPr>
              <a:t> and LEAs to improve the implementation of IDEA so that all eligible children with disabilities are served appropriately and equitably. For years, data have demonstrated clear disparities in the use of discipline for children with disabilities.”</a:t>
            </a:r>
          </a:p>
          <a:p>
            <a:pPr marL="0" indent="0" algn="ctr">
              <a:buNone/>
            </a:pPr>
            <a:endParaRPr lang="en-US" sz="3600" dirty="0"/>
          </a:p>
          <a:p>
            <a:pPr marL="0" indent="0" algn="ctr">
              <a:buNone/>
            </a:pPr>
            <a:endParaRPr lang="en-US" sz="3600" dirty="0"/>
          </a:p>
          <a:p>
            <a:pPr algn="r">
              <a:buFontTx/>
              <a:buChar char="-"/>
            </a:pPr>
            <a:r>
              <a:rPr lang="en-US" sz="1400" dirty="0" err="1">
                <a:solidFill>
                  <a:srgbClr val="008710"/>
                </a:solidFill>
              </a:rPr>
              <a:t>OSEP</a:t>
            </a:r>
            <a:r>
              <a:rPr lang="en-US" sz="1400" dirty="0">
                <a:solidFill>
                  <a:srgbClr val="008710"/>
                </a:solidFill>
              </a:rPr>
              <a:t> Dear Colleague Letter, July 19, 2022</a:t>
            </a:r>
          </a:p>
        </p:txBody>
      </p:sp>
    </p:spTree>
    <p:extLst>
      <p:ext uri="{BB962C8B-B14F-4D97-AF65-F5344CB8AC3E}">
        <p14:creationId xmlns:p14="http://schemas.microsoft.com/office/powerpoint/2010/main" val="9387353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4F0D-FF02-4B80-92C7-7118684597E3}"/>
              </a:ext>
            </a:extLst>
          </p:cNvPr>
          <p:cNvSpPr>
            <a:spLocks noGrp="1"/>
          </p:cNvSpPr>
          <p:nvPr>
            <p:ph type="title"/>
          </p:nvPr>
        </p:nvSpPr>
        <p:spPr/>
        <p:txBody>
          <a:bodyPr/>
          <a:lstStyle/>
          <a:p>
            <a:r>
              <a:rPr lang="en-US" dirty="0"/>
              <a:t>Pre-school students under IDEA:</a:t>
            </a:r>
          </a:p>
        </p:txBody>
      </p:sp>
      <p:sp>
        <p:nvSpPr>
          <p:cNvPr id="6" name="Content Placeholder 3">
            <a:extLst>
              <a:ext uri="{FF2B5EF4-FFF2-40B4-BE49-F238E27FC236}">
                <a16:creationId xmlns:a16="http://schemas.microsoft.com/office/drawing/2014/main" id="{E9A3ADBB-71F4-C31E-884E-01461348AFEB}"/>
              </a:ext>
            </a:extLst>
          </p:cNvPr>
          <p:cNvSpPr>
            <a:spLocks noGrp="1"/>
          </p:cNvSpPr>
          <p:nvPr>
            <p:ph sz="half" idx="1"/>
          </p:nvPr>
        </p:nvSpPr>
        <p:spPr>
          <a:xfrm>
            <a:off x="638175" y="1216097"/>
            <a:ext cx="5381625" cy="4572000"/>
          </a:xfrm>
        </p:spPr>
        <p:txBody>
          <a:bodyPr>
            <a:normAutofit/>
          </a:bodyPr>
          <a:lstStyle/>
          <a:p>
            <a:r>
              <a:rPr lang="en-US" sz="4000">
                <a:ea typeface="Calibri" panose="020F0502020204030204" pitchFamily="34" charset="0"/>
              </a:rPr>
              <a:t>A</a:t>
            </a:r>
            <a:r>
              <a:rPr lang="en-US" sz="4000">
                <a:effectLst/>
                <a:ea typeface="Calibri" panose="020F0502020204030204" pitchFamily="34" charset="0"/>
              </a:rPr>
              <a:t>ccounted for </a:t>
            </a:r>
            <a:r>
              <a:rPr lang="en-US" sz="4000" b="1">
                <a:solidFill>
                  <a:srgbClr val="008710"/>
                </a:solidFill>
                <a:effectLst/>
                <a:ea typeface="Calibri" panose="020F0502020204030204" pitchFamily="34" charset="0"/>
              </a:rPr>
              <a:t>22.7 percent </a:t>
            </a:r>
            <a:r>
              <a:rPr lang="en-US" sz="4000">
                <a:effectLst/>
                <a:ea typeface="Calibri" panose="020F0502020204030204" pitchFamily="34" charset="0"/>
              </a:rPr>
              <a:t>of total preschool enrollment</a:t>
            </a:r>
            <a:endParaRPr lang="en-US" sz="4000">
              <a:solidFill>
                <a:srgbClr val="008710"/>
              </a:solidFill>
            </a:endParaRPr>
          </a:p>
        </p:txBody>
      </p:sp>
      <p:sp>
        <p:nvSpPr>
          <p:cNvPr id="3" name="Content Placeholder 2">
            <a:extLst>
              <a:ext uri="{FF2B5EF4-FFF2-40B4-BE49-F238E27FC236}">
                <a16:creationId xmlns:a16="http://schemas.microsoft.com/office/drawing/2014/main" id="{830B538D-1861-4AB4-971A-B40BF3A53A26}"/>
              </a:ext>
            </a:extLst>
          </p:cNvPr>
          <p:cNvSpPr>
            <a:spLocks noGrp="1"/>
          </p:cNvSpPr>
          <p:nvPr>
            <p:ph sz="half" idx="2"/>
          </p:nvPr>
        </p:nvSpPr>
        <p:spPr/>
        <p:txBody>
          <a:bodyPr>
            <a:normAutofit/>
          </a:bodyPr>
          <a:lstStyle/>
          <a:p>
            <a:r>
              <a:rPr lang="en-US" sz="4000" dirty="0">
                <a:effectLst/>
                <a:ea typeface="Calibri" panose="020F0502020204030204" pitchFamily="34" charset="0"/>
              </a:rPr>
              <a:t>Accounted for </a:t>
            </a:r>
            <a:br>
              <a:rPr lang="en-US" sz="4000" dirty="0">
                <a:effectLst/>
                <a:ea typeface="Calibri" panose="020F0502020204030204" pitchFamily="34" charset="0"/>
              </a:rPr>
            </a:br>
            <a:r>
              <a:rPr lang="en-US" sz="4000" b="1" dirty="0">
                <a:solidFill>
                  <a:srgbClr val="008710"/>
                </a:solidFill>
                <a:effectLst/>
                <a:ea typeface="Calibri" panose="020F0502020204030204" pitchFamily="34" charset="0"/>
              </a:rPr>
              <a:t>56.9 percent </a:t>
            </a:r>
            <a:r>
              <a:rPr lang="en-US" sz="4000" dirty="0">
                <a:effectLst/>
                <a:ea typeface="Calibri" panose="020F0502020204030204" pitchFamily="34" charset="0"/>
              </a:rPr>
              <a:t>of preschool students who were </a:t>
            </a:r>
            <a:r>
              <a:rPr lang="en-US" sz="4000" b="1" dirty="0">
                <a:solidFill>
                  <a:srgbClr val="008710"/>
                </a:solidFill>
                <a:effectLst/>
                <a:ea typeface="Calibri" panose="020F0502020204030204" pitchFamily="34" charset="0"/>
              </a:rPr>
              <a:t>expelled</a:t>
            </a:r>
            <a:endParaRPr lang="en-US" sz="4000" dirty="0"/>
          </a:p>
        </p:txBody>
      </p:sp>
      <p:sp>
        <p:nvSpPr>
          <p:cNvPr id="7" name="TextBox 6">
            <a:extLst>
              <a:ext uri="{FF2B5EF4-FFF2-40B4-BE49-F238E27FC236}">
                <a16:creationId xmlns:a16="http://schemas.microsoft.com/office/drawing/2014/main" id="{ED0CB5B2-C882-446E-093D-A2887F31C340}"/>
              </a:ext>
            </a:extLst>
          </p:cNvPr>
          <p:cNvSpPr txBox="1"/>
          <p:nvPr/>
        </p:nvSpPr>
        <p:spPr>
          <a:xfrm>
            <a:off x="2438400" y="5499557"/>
            <a:ext cx="9372600" cy="57708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Source: U.S. Department of Education, EDFacts Data Warehouse (EDW): “IDEA Part B Discipline Collection,” 2019-20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U.S. Department of Education, Office for Civil Rights. “An Overview of Exclusionary Discipline Practices in Public Schools for the 2017-2018 school year: Civil Rights Data Collection.” June 2021. </a:t>
            </a:r>
            <a:r>
              <a:rPr kumimoji="0" lang="en-US" sz="1050" b="0" i="0" u="none" strike="noStrike" kern="1200" cap="none" spc="0" normalizeH="0" baseline="0" noProof="0">
                <a:ln>
                  <a:noFill/>
                </a:ln>
                <a:solidFill>
                  <a:srgbClr val="333333"/>
                </a:solidFill>
                <a:effectLst/>
                <a:uLnTx/>
                <a:uFillTx/>
                <a:latin typeface="Calibri" panose="020F0502020204030204"/>
                <a:ea typeface="Times New Roman" panose="02020603050405020304" pitchFamily="18" charset="0"/>
                <a:cs typeface="Arial" panose="020B0604020202020204" pitchFamily="34" charset="0"/>
              </a:rPr>
              <a:t> </a:t>
            </a: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80173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EP Design Masters">
  <a:themeElements>
    <a:clrScheme name="OSERS Brand">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 Doc Presentation for OSEP Leadership Conference" id="{B6FA6263-4A63-4FA5-9CF0-EF26E1728023}" vid="{A62FEAE9-24F8-4FAE-BA77-B0FCBDD74901}"/>
    </a:ext>
  </a:extLst>
</a:theme>
</file>

<file path=ppt/theme/theme3.xml><?xml version="1.0" encoding="utf-8"?>
<a:theme xmlns:a="http://schemas.openxmlformats.org/drawingml/2006/main" name="1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Custom 1">
      <a:dk1>
        <a:srgbClr val="21272D"/>
      </a:dk1>
      <a:lt1>
        <a:srgbClr val="FFFFFF"/>
      </a:lt1>
      <a:dk2>
        <a:srgbClr val="264A64"/>
      </a:dk2>
      <a:lt2>
        <a:srgbClr val="FFFFFF"/>
      </a:lt2>
      <a:accent1>
        <a:srgbClr val="BFB0A3"/>
      </a:accent1>
      <a:accent2>
        <a:srgbClr val="336A90"/>
      </a:accent2>
      <a:accent3>
        <a:srgbClr val="A12854"/>
      </a:accent3>
      <a:accent4>
        <a:srgbClr val="475260"/>
      </a:accent4>
      <a:accent5>
        <a:srgbClr val="63BAB0"/>
      </a:accent5>
      <a:accent6>
        <a:srgbClr val="E29F4D"/>
      </a:accent6>
      <a:hlink>
        <a:srgbClr val="336A90"/>
      </a:hlink>
      <a:folHlink>
        <a:srgbClr val="47526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1DAF8EFD299B4986258C2346F8E864" ma:contentTypeVersion="13" ma:contentTypeDescription="Create a new document." ma:contentTypeScope="" ma:versionID="35f96a3d871cdc638f4ea823b50a1c43">
  <xsd:schema xmlns:xsd="http://www.w3.org/2001/XMLSchema" xmlns:xs="http://www.w3.org/2001/XMLSchema" xmlns:p="http://schemas.microsoft.com/office/2006/metadata/properties" xmlns:ns2="9479d6f6-0ed6-415d-a6a3-50bba1df46b4" xmlns:ns3="9389f5b4-ce8b-4c9c-9f0b-be74c383084a" targetNamespace="http://schemas.microsoft.com/office/2006/metadata/properties" ma:root="true" ma:fieldsID="2cff6d130ba374d651ae64e83a9b592d" ns2:_="" ns3:_="">
    <xsd:import namespace="9479d6f6-0ed6-415d-a6a3-50bba1df46b4"/>
    <xsd:import namespace="9389f5b4-ce8b-4c9c-9f0b-be74c38308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9d6f6-0ed6-415d-a6a3-50bba1df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445cae-00a8-41b2-b692-3298960a8651"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9f5b4-ce8b-4c9c-9f0b-be74c38308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9b5793-c82e-43e6-8580-f136cc3fd639}" ma:internalName="TaxCatchAll" ma:showField="CatchAllData" ma:web="9389f5b4-ce8b-4c9c-9f0b-be74c3830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389f5b4-ce8b-4c9c-9f0b-be74c383084a" xsi:nil="true"/>
    <lcf76f155ced4ddcb4097134ff3c332f xmlns="9479d6f6-0ed6-415d-a6a3-50bba1df46b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7C78C6-F5D6-4F08-8277-0547D99832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9d6f6-0ed6-415d-a6a3-50bba1df46b4"/>
    <ds:schemaRef ds:uri="9389f5b4-ce8b-4c9c-9f0b-be74c3830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A55D86-83A8-4A00-A882-E44A6296FAA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purl.org/dc/dcmitype/"/>
    <ds:schemaRef ds:uri="22d72712-53f3-408c-9ae0-3dd98ad599f4"/>
    <ds:schemaRef ds:uri="http://schemas.microsoft.com/office/2006/metadata/properties"/>
    <ds:schemaRef ds:uri="http://schemas.openxmlformats.org/package/2006/metadata/core-properties"/>
    <ds:schemaRef ds:uri="9389f5b4-ce8b-4c9c-9f0b-be74c383084a"/>
    <ds:schemaRef ds:uri="9479d6f6-0ed6-415d-a6a3-50bba1df46b4"/>
  </ds:schemaRefs>
</ds:datastoreItem>
</file>

<file path=customXml/itemProps3.xml><?xml version="1.0" encoding="utf-8"?>
<ds:datastoreItem xmlns:ds="http://schemas.openxmlformats.org/officeDocument/2006/customXml" ds:itemID="{B5868ADE-723D-4E89-9BCF-A824134489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408</TotalTime>
  <Words>3241</Words>
  <Application>Microsoft Office PowerPoint</Application>
  <PresentationFormat>Widescreen</PresentationFormat>
  <Paragraphs>388</Paragraphs>
  <Slides>45</Slides>
  <Notes>37</Notes>
  <HiddenSlides>0</HiddenSlides>
  <MMClips>0</MMClips>
  <ScaleCrop>false</ScaleCrop>
  <HeadingPairs>
    <vt:vector size="4" baseType="variant">
      <vt:variant>
        <vt:lpstr>Theme</vt:lpstr>
      </vt:variant>
      <vt:variant>
        <vt:i4>6</vt:i4>
      </vt:variant>
      <vt:variant>
        <vt:lpstr>Slide Titles</vt:lpstr>
      </vt:variant>
      <vt:variant>
        <vt:i4>45</vt:i4>
      </vt:variant>
    </vt:vector>
  </HeadingPairs>
  <TitlesOfParts>
    <vt:vector size="51" baseType="lpstr">
      <vt:lpstr>Office Theme</vt:lpstr>
      <vt:lpstr>OSEP Design Masters</vt:lpstr>
      <vt:lpstr>1_Office Theme</vt:lpstr>
      <vt:lpstr>2_Office Theme</vt:lpstr>
      <vt:lpstr>3_Office Theme</vt:lpstr>
      <vt:lpstr>Retrospect</vt:lpstr>
      <vt:lpstr>PowerPoint Presentation</vt:lpstr>
      <vt:lpstr>Leadership, Equity, Impact: Federal Programs Supporting Early Care, Education, and Well-Being</vt:lpstr>
      <vt:lpstr>Closing Plenary Panel</vt:lpstr>
      <vt:lpstr>Katherine Neas</vt:lpstr>
      <vt:lpstr>Improving Data,  Improving Outcomes Leadership, Equity, Impact:  Federal Programs Supporting Early Care Education and Well-Being </vt:lpstr>
      <vt:lpstr>Biden-Harris Administration Priorities</vt:lpstr>
      <vt:lpstr>Federal Investments in  Early Learning</vt:lpstr>
      <vt:lpstr>PowerPoint Presentation</vt:lpstr>
      <vt:lpstr>Pre-school students under IDEA:</vt:lpstr>
      <vt:lpstr>School-age children under IDEA:</vt:lpstr>
      <vt:lpstr>Students with disabilities under IDEA:</vt:lpstr>
      <vt:lpstr>Black children with disabilities:</vt:lpstr>
      <vt:lpstr>PowerPoint Presentation</vt:lpstr>
      <vt:lpstr>Two resources:</vt:lpstr>
      <vt:lpstr>Fun with Numbers</vt:lpstr>
      <vt:lpstr>Rolling Up our Sleeves and Working Together</vt:lpstr>
      <vt:lpstr>PowerPoint Presentation</vt:lpstr>
      <vt:lpstr>Ruth Friedman</vt:lpstr>
      <vt:lpstr>PowerPoint Presentation</vt:lpstr>
      <vt:lpstr>PowerPoint Presentation</vt:lpstr>
      <vt:lpstr> </vt:lpstr>
      <vt:lpstr>Create Opportunities For: </vt:lpstr>
      <vt:lpstr>Children and Families </vt:lpstr>
      <vt:lpstr>Children and Families </vt:lpstr>
      <vt:lpstr>PowerPoint Presentation</vt:lpstr>
      <vt:lpstr>PowerPoint Presentation</vt:lpstr>
      <vt:lpstr>Preschool Development Birth to Five Grants can help develop systems of support for young children with disabilities</vt:lpstr>
      <vt:lpstr>PowerPoint Presentation</vt:lpstr>
      <vt:lpstr>Swati Adarkar</vt:lpstr>
      <vt:lpstr>Valerie Williams</vt:lpstr>
      <vt:lpstr>Michael Warren</vt:lpstr>
      <vt:lpstr>MCHB Early Childhood Connections and Opportunities for Partnership Improving Data, Improving Outcomes (IDIO) Conference 2022 August 25, 2022</vt:lpstr>
      <vt:lpstr>PowerPoint Presentation</vt:lpstr>
      <vt:lpstr>MCHB Early Childhood Connections</vt:lpstr>
      <vt:lpstr>Early Childhood Comprehensive Systems</vt:lpstr>
      <vt:lpstr>What Can You Do?</vt:lpstr>
      <vt:lpstr>Contact Information </vt:lpstr>
      <vt:lpstr>Connect with HRSA</vt:lpstr>
      <vt:lpstr>Closing Plenary Panel</vt:lpstr>
      <vt:lpstr>IDIO Conference Planning Team</vt:lpstr>
      <vt:lpstr>Parting Reflections</vt:lpstr>
      <vt:lpstr>IDIO Partners</vt:lpstr>
      <vt:lpstr>IDIO Conference Evaluation Surveys</vt:lpstr>
      <vt:lpstr>Thank You To Our Community</vt:lpstr>
      <vt:lpstr>Thank you</vt:lpstr>
    </vt:vector>
  </TitlesOfParts>
  <Manager/>
  <Company>SRI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IDIO 2022 Closing Plenary: Leadership, Equity, Impact: Federal Programs Supporting Early Care, Education, and Well-Being</dc:title>
  <dc:subject/>
  <dc:creator>The DaSy Center</dc:creator>
  <cp:keywords/>
  <dc:description/>
  <cp:lastModifiedBy>Roxanne Jones</cp:lastModifiedBy>
  <cp:revision>7</cp:revision>
  <dcterms:created xsi:type="dcterms:W3CDTF">2020-09-01T15:49:59Z</dcterms:created>
  <dcterms:modified xsi:type="dcterms:W3CDTF">2023-09-23T03:54:17Z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0x010100F11DAF8EFD299B4986258C2346F8E864</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