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13"/>
  </p:notesMasterIdLst>
  <p:sldIdLst>
    <p:sldId id="256" r:id="rId5"/>
    <p:sldId id="257" r:id="rId6"/>
    <p:sldId id="258" r:id="rId7"/>
    <p:sldId id="454" r:id="rId8"/>
    <p:sldId id="458" r:id="rId9"/>
    <p:sldId id="457" r:id="rId10"/>
    <p:sldId id="449" r:id="rId11"/>
    <p:sldId id="29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4578"/>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6214E-5556-4FB5-96A3-4FD5E08BA71E}" v="26" dt="2022-11-09T23:43:34.770"/>
  </p1510:revLst>
</p1510:revInfo>
</file>

<file path=ppt/tableStyles.xml><?xml version="1.0" encoding="utf-8"?>
<a:tblStyleLst xmlns:a="http://schemas.openxmlformats.org/drawingml/2006/main" def="{5424507A-A717-4D0D-B246-3B20359A1340}">
  <a:tblStyle styleId="{5424507A-A717-4D0D-B246-3B20359A134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 styleId="{88A0358F-4937-4316-B866-83E7F6D0FC64}" styleName="Table_1">
    <a:wholeTbl>
      <a:tcTxStyle b="off" i="off">
        <a:font>
          <a:latin typeface="Gentona Book"/>
          <a:ea typeface="Gentona Book"/>
          <a:cs typeface="Gentona Book"/>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3" autoAdjust="0"/>
    <p:restoredTop sz="86414" autoAdjust="0"/>
  </p:normalViewPr>
  <p:slideViewPr>
    <p:cSldViewPr snapToGrid="0">
      <p:cViewPr varScale="1">
        <p:scale>
          <a:sx n="60" d="100"/>
          <a:sy n="60" d="100"/>
        </p:scale>
        <p:origin x="72" y="2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Jones" userId="eee357d1-15dd-4a73-981c-b7041387288c" providerId="ADAL" clId="{88F6214E-5556-4FB5-96A3-4FD5E08BA71E}"/>
    <pc:docChg chg="modSld">
      <pc:chgData name="Roxanne Jones" userId="eee357d1-15dd-4a73-981c-b7041387288c" providerId="ADAL" clId="{88F6214E-5556-4FB5-96A3-4FD5E08BA71E}" dt="2022-11-09T23:43:34.770" v="15" actId="27636"/>
      <pc:docMkLst>
        <pc:docMk/>
      </pc:docMkLst>
      <pc:sldChg chg="modSp">
        <pc:chgData name="Roxanne Jones" userId="eee357d1-15dd-4a73-981c-b7041387288c" providerId="ADAL" clId="{88F6214E-5556-4FB5-96A3-4FD5E08BA71E}" dt="2022-11-09T23:37:20.021" v="2" actId="20577"/>
        <pc:sldMkLst>
          <pc:docMk/>
          <pc:sldMk cId="0" sldId="256"/>
        </pc:sldMkLst>
        <pc:spChg chg="mod">
          <ac:chgData name="Roxanne Jones" userId="eee357d1-15dd-4a73-981c-b7041387288c" providerId="ADAL" clId="{88F6214E-5556-4FB5-96A3-4FD5E08BA71E}" dt="2022-11-09T23:37:20.021" v="2" actId="20577"/>
          <ac:spMkLst>
            <pc:docMk/>
            <pc:sldMk cId="0" sldId="256"/>
            <ac:spMk id="143" creationId="{00000000-0000-0000-0000-000000000000}"/>
          </ac:spMkLst>
        </pc:spChg>
      </pc:sldChg>
      <pc:sldChg chg="modSp">
        <pc:chgData name="Roxanne Jones" userId="eee357d1-15dd-4a73-981c-b7041387288c" providerId="ADAL" clId="{88F6214E-5556-4FB5-96A3-4FD5E08BA71E}" dt="2022-11-09T23:40:05.447" v="10" actId="207"/>
        <pc:sldMkLst>
          <pc:docMk/>
          <pc:sldMk cId="0" sldId="291"/>
        </pc:sldMkLst>
        <pc:spChg chg="mod">
          <ac:chgData name="Roxanne Jones" userId="eee357d1-15dd-4a73-981c-b7041387288c" providerId="ADAL" clId="{88F6214E-5556-4FB5-96A3-4FD5E08BA71E}" dt="2022-11-09T23:40:05.447" v="10" actId="207"/>
          <ac:spMkLst>
            <pc:docMk/>
            <pc:sldMk cId="0" sldId="291"/>
            <ac:spMk id="636" creationId="{00000000-0000-0000-0000-000000000000}"/>
          </ac:spMkLst>
        </pc:spChg>
      </pc:sldChg>
      <pc:sldChg chg="modSp">
        <pc:chgData name="Roxanne Jones" userId="eee357d1-15dd-4a73-981c-b7041387288c" providerId="ADAL" clId="{88F6214E-5556-4FB5-96A3-4FD5E08BA71E}" dt="2022-11-09T23:37:29.030" v="8" actId="20577"/>
        <pc:sldMkLst>
          <pc:docMk/>
          <pc:sldMk cId="1356935123" sldId="457"/>
        </pc:sldMkLst>
        <pc:spChg chg="mod">
          <ac:chgData name="Roxanne Jones" userId="eee357d1-15dd-4a73-981c-b7041387288c" providerId="ADAL" clId="{88F6214E-5556-4FB5-96A3-4FD5E08BA71E}" dt="2022-11-09T23:37:29.030" v="8" actId="20577"/>
          <ac:spMkLst>
            <pc:docMk/>
            <pc:sldMk cId="1356935123" sldId="457"/>
            <ac:spMk id="2" creationId="{4105785E-036A-44C0-8E62-A5B2135C17D9}"/>
          </ac:spMkLst>
        </pc:spChg>
      </pc:sldChg>
      <pc:sldChg chg="modSp">
        <pc:chgData name="Roxanne Jones" userId="eee357d1-15dd-4a73-981c-b7041387288c" providerId="ADAL" clId="{88F6214E-5556-4FB5-96A3-4FD5E08BA71E}" dt="2022-11-09T23:43:34.770" v="15" actId="27636"/>
        <pc:sldMkLst>
          <pc:docMk/>
          <pc:sldMk cId="575352951" sldId="458"/>
        </pc:sldMkLst>
        <pc:spChg chg="mod">
          <ac:chgData name="Roxanne Jones" userId="eee357d1-15dd-4a73-981c-b7041387288c" providerId="ADAL" clId="{88F6214E-5556-4FB5-96A3-4FD5E08BA71E}" dt="2022-11-09T23:43:34.770" v="15" actId="27636"/>
          <ac:spMkLst>
            <pc:docMk/>
            <pc:sldMk cId="575352951" sldId="458"/>
            <ac:spMk id="3" creationId="{371BFBA3-1DF5-441D-9F24-7D58B013FC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9E175-47C7-4099-8CB5-BD248BD03F4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DC8057-EED9-4EE4-B23D-07D1E9CEC656}">
      <dgm:prSet phldrT="[Text]" custT="1"/>
      <dgm:spPr>
        <a:solidFill>
          <a:srgbClr val="154578"/>
        </a:solidFill>
        <a:ln w="57150">
          <a:solidFill>
            <a:srgbClr val="39B54A"/>
          </a:solidFill>
        </a:ln>
      </dgm:spPr>
      <dgm:t>
        <a:bodyPr/>
        <a:lstStyle/>
        <a:p>
          <a:r>
            <a:rPr lang="en-US" sz="2000" dirty="0"/>
            <a:t>Document evidence of implementation</a:t>
          </a:r>
        </a:p>
      </dgm:t>
    </dgm:pt>
    <dgm:pt modelId="{B82D79AB-5D95-41DA-9013-049847D4FCBA}" type="parTrans" cxnId="{58B81951-E6F4-4DB9-A125-93C99F57EE34}">
      <dgm:prSet/>
      <dgm:spPr/>
      <dgm:t>
        <a:bodyPr/>
        <a:lstStyle/>
        <a:p>
          <a:endParaRPr lang="en-US"/>
        </a:p>
      </dgm:t>
    </dgm:pt>
    <dgm:pt modelId="{2057CC25-F21C-4DA1-BF9E-92BC7CEA29CA}" type="sibTrans" cxnId="{58B81951-E6F4-4DB9-A125-93C99F57EE34}">
      <dgm:prSet/>
      <dgm:spPr/>
      <dgm:t>
        <a:bodyPr/>
        <a:lstStyle/>
        <a:p>
          <a:endParaRPr lang="en-US"/>
        </a:p>
      </dgm:t>
    </dgm:pt>
    <dgm:pt modelId="{7BEDF065-2596-4E66-B92E-C95F15EFB2A3}">
      <dgm:prSet phldrT="[Text]" custT="1"/>
      <dgm:spPr>
        <a:solidFill>
          <a:srgbClr val="154578"/>
        </a:solidFill>
        <a:ln w="57150">
          <a:solidFill>
            <a:srgbClr val="39B54A"/>
          </a:solidFill>
        </a:ln>
      </dgm:spPr>
      <dgm:t>
        <a:bodyPr/>
        <a:lstStyle/>
        <a:p>
          <a:r>
            <a:rPr lang="en-US" sz="2000" dirty="0"/>
            <a:t>Organize evidence to allow for ongoing monitoring</a:t>
          </a:r>
        </a:p>
      </dgm:t>
      <dgm:extLst>
        <a:ext uri="{E40237B7-FDA0-4F09-8148-C483321AD2D9}">
          <dgm14:cNvPr xmlns:dgm14="http://schemas.microsoft.com/office/drawing/2010/diagram" id="0" name="" descr="Organize evidence to allow for ongoing monitoring&#10;Add folders and organize materials  based on the context of your work&#10;"/>
        </a:ext>
      </dgm:extLst>
    </dgm:pt>
    <dgm:pt modelId="{FADE4A78-A83B-4E95-AD0E-D5E4FAF0B297}" type="parTrans" cxnId="{9ADB06B8-E09E-41C8-BBFF-C000781CF736}">
      <dgm:prSet/>
      <dgm:spPr/>
      <dgm:t>
        <a:bodyPr/>
        <a:lstStyle/>
        <a:p>
          <a:endParaRPr lang="en-US"/>
        </a:p>
      </dgm:t>
    </dgm:pt>
    <dgm:pt modelId="{864ED7C9-F4AC-46AE-975E-56D65E940181}" type="sibTrans" cxnId="{9ADB06B8-E09E-41C8-BBFF-C000781CF736}">
      <dgm:prSet/>
      <dgm:spPr/>
      <dgm:t>
        <a:bodyPr/>
        <a:lstStyle/>
        <a:p>
          <a:endParaRPr lang="en-US"/>
        </a:p>
      </dgm:t>
    </dgm:pt>
    <dgm:pt modelId="{E03340AA-3CA7-441D-89AD-0B7E1E0E284B}">
      <dgm:prSet phldrT="[Text]" custT="1"/>
      <dgm:spPr>
        <a:solidFill>
          <a:schemeClr val="bg1">
            <a:alpha val="90000"/>
          </a:schemeClr>
        </a:solidFill>
        <a:ln>
          <a:solidFill>
            <a:srgbClr val="39B54A"/>
          </a:solidFill>
        </a:ln>
      </dgm:spPr>
      <dgm:t>
        <a:bodyPr/>
        <a:lstStyle/>
        <a:p>
          <a:r>
            <a:rPr lang="en-US" sz="2000" b="0" i="0" dirty="0">
              <a:solidFill>
                <a:srgbClr val="161616"/>
              </a:solidFill>
              <a:effectLst/>
              <a:latin typeface="+mn-lt"/>
            </a:rPr>
            <a:t>Store evidence of completion in the Team File Cabinet </a:t>
          </a:r>
          <a:endParaRPr lang="en-US" sz="2000" dirty="0">
            <a:latin typeface="+mn-lt"/>
          </a:endParaRPr>
        </a:p>
      </dgm:t>
      <dgm:extLst>
        <a:ext uri="{E40237B7-FDA0-4F09-8148-C483321AD2D9}">
          <dgm14:cNvPr xmlns:dgm14="http://schemas.microsoft.com/office/drawing/2010/diagram" id="0" name="" descr="Document evidence of implementation&#10;Store evidence of completion in the Team File Cabinet &#10;Agendas, meeting notes, any documentation or evidence of team’s work &#10;&#10;"/>
        </a:ext>
      </dgm:extLst>
    </dgm:pt>
    <dgm:pt modelId="{3F8860C0-E194-4035-AC8C-6FCD15CA9098}" type="parTrans" cxnId="{1484155E-A292-4AE7-B7FD-44BF58D004DE}">
      <dgm:prSet/>
      <dgm:spPr/>
      <dgm:t>
        <a:bodyPr/>
        <a:lstStyle/>
        <a:p>
          <a:endParaRPr lang="en-US"/>
        </a:p>
      </dgm:t>
    </dgm:pt>
    <dgm:pt modelId="{ED3DE45A-E84C-477D-8515-5EEB67ADE22F}" type="sibTrans" cxnId="{1484155E-A292-4AE7-B7FD-44BF58D004DE}">
      <dgm:prSet/>
      <dgm:spPr/>
      <dgm:t>
        <a:bodyPr/>
        <a:lstStyle/>
        <a:p>
          <a:endParaRPr lang="en-US"/>
        </a:p>
      </dgm:t>
    </dgm:pt>
    <dgm:pt modelId="{43F00E64-DB81-4491-9726-5BAA60B679D4}">
      <dgm:prSet phldrT="[Text]" custT="1"/>
      <dgm:spPr>
        <a:ln>
          <a:solidFill>
            <a:srgbClr val="39B54A"/>
          </a:solidFill>
        </a:ln>
      </dgm:spPr>
      <dgm:t>
        <a:bodyPr/>
        <a:lstStyle/>
        <a:p>
          <a:r>
            <a:rPr lang="en-US" sz="2000" dirty="0"/>
            <a:t>Add folders and organize materials  based on the context of your work</a:t>
          </a:r>
        </a:p>
      </dgm:t>
    </dgm:pt>
    <dgm:pt modelId="{684C5D9B-DB5F-40E1-B5C9-2DEF09BB32CF}" type="parTrans" cxnId="{FEED3478-2FFB-4BDD-9434-C15332D2E89B}">
      <dgm:prSet/>
      <dgm:spPr/>
      <dgm:t>
        <a:bodyPr/>
        <a:lstStyle/>
        <a:p>
          <a:endParaRPr lang="en-US"/>
        </a:p>
      </dgm:t>
    </dgm:pt>
    <dgm:pt modelId="{F3833D43-FE18-4960-BE8D-8EA6F4803F33}" type="sibTrans" cxnId="{FEED3478-2FFB-4BDD-9434-C15332D2E89B}">
      <dgm:prSet/>
      <dgm:spPr/>
      <dgm:t>
        <a:bodyPr/>
        <a:lstStyle/>
        <a:p>
          <a:endParaRPr lang="en-US"/>
        </a:p>
      </dgm:t>
    </dgm:pt>
    <dgm:pt modelId="{9FF6E8A6-97C0-4216-88A1-4A9DB7C15EFA}">
      <dgm:prSet phldrT="[Text]" custT="1"/>
      <dgm:spPr>
        <a:solidFill>
          <a:schemeClr val="bg1">
            <a:alpha val="90000"/>
          </a:schemeClr>
        </a:solidFill>
        <a:ln>
          <a:solidFill>
            <a:srgbClr val="39B54A"/>
          </a:solidFill>
        </a:ln>
      </dgm:spPr>
      <dgm:t>
        <a:bodyPr/>
        <a:lstStyle/>
        <a:p>
          <a:r>
            <a:rPr lang="en-US" sz="2000" dirty="0"/>
            <a:t> Agendas, meeting notes, any documentation or evidence of team’s work </a:t>
          </a:r>
        </a:p>
      </dgm:t>
    </dgm:pt>
    <dgm:pt modelId="{F701F575-B428-4390-9697-8414B30DD653}" type="parTrans" cxnId="{499EBCC7-227E-4291-8D03-CAEBEC0409F5}">
      <dgm:prSet/>
      <dgm:spPr/>
      <dgm:t>
        <a:bodyPr/>
        <a:lstStyle/>
        <a:p>
          <a:endParaRPr lang="en-US"/>
        </a:p>
      </dgm:t>
    </dgm:pt>
    <dgm:pt modelId="{74FEE93B-A872-42E8-BC7B-29D5D19A6B06}" type="sibTrans" cxnId="{499EBCC7-227E-4291-8D03-CAEBEC0409F5}">
      <dgm:prSet/>
      <dgm:spPr/>
      <dgm:t>
        <a:bodyPr/>
        <a:lstStyle/>
        <a:p>
          <a:endParaRPr lang="en-US"/>
        </a:p>
      </dgm:t>
    </dgm:pt>
    <dgm:pt modelId="{B1B6E00A-9788-4293-8E3C-256AC248A32E}" type="pres">
      <dgm:prSet presAssocID="{F949E175-47C7-4099-8CB5-BD248BD03F49}" presName="linear" presStyleCnt="0">
        <dgm:presLayoutVars>
          <dgm:dir/>
          <dgm:animLvl val="lvl"/>
          <dgm:resizeHandles val="exact"/>
        </dgm:presLayoutVars>
      </dgm:prSet>
      <dgm:spPr/>
    </dgm:pt>
    <dgm:pt modelId="{FB30E5B0-148D-4D5F-AFC0-833DF25D73F6}" type="pres">
      <dgm:prSet presAssocID="{B0DC8057-EED9-4EE4-B23D-07D1E9CEC656}" presName="parentLin" presStyleCnt="0"/>
      <dgm:spPr/>
    </dgm:pt>
    <dgm:pt modelId="{0637FFD3-D5F7-4B1B-8B04-DA776CB6358E}" type="pres">
      <dgm:prSet presAssocID="{B0DC8057-EED9-4EE4-B23D-07D1E9CEC656}" presName="parentLeftMargin" presStyleLbl="node1" presStyleIdx="0" presStyleCnt="2"/>
      <dgm:spPr/>
    </dgm:pt>
    <dgm:pt modelId="{B9CE300D-D008-498D-BFAF-4A7CB0F43C49}" type="pres">
      <dgm:prSet presAssocID="{B0DC8057-EED9-4EE4-B23D-07D1E9CEC656}" presName="parentText" presStyleLbl="node1" presStyleIdx="0" presStyleCnt="2" custScaleX="100167" custScaleY="61625">
        <dgm:presLayoutVars>
          <dgm:chMax val="0"/>
          <dgm:bulletEnabled val="1"/>
        </dgm:presLayoutVars>
      </dgm:prSet>
      <dgm:spPr/>
    </dgm:pt>
    <dgm:pt modelId="{C291962A-F8BE-4F73-9FD1-347CEEA5191C}" type="pres">
      <dgm:prSet presAssocID="{B0DC8057-EED9-4EE4-B23D-07D1E9CEC656}" presName="negativeSpace" presStyleCnt="0"/>
      <dgm:spPr/>
    </dgm:pt>
    <dgm:pt modelId="{869D819C-6369-4EA8-9623-C90F0257A4DF}" type="pres">
      <dgm:prSet presAssocID="{B0DC8057-EED9-4EE4-B23D-07D1E9CEC656}" presName="childText" presStyleLbl="conFgAcc1" presStyleIdx="0" presStyleCnt="2">
        <dgm:presLayoutVars>
          <dgm:bulletEnabled val="1"/>
        </dgm:presLayoutVars>
      </dgm:prSet>
      <dgm:spPr/>
    </dgm:pt>
    <dgm:pt modelId="{1CDC6769-279F-4078-9D9D-8C304C0B5C91}" type="pres">
      <dgm:prSet presAssocID="{2057CC25-F21C-4DA1-BF9E-92BC7CEA29CA}" presName="spaceBetweenRectangles" presStyleCnt="0"/>
      <dgm:spPr/>
    </dgm:pt>
    <dgm:pt modelId="{060E022F-C20F-4174-B3D0-7DA7073233CB}" type="pres">
      <dgm:prSet presAssocID="{7BEDF065-2596-4E66-B92E-C95F15EFB2A3}" presName="parentLin" presStyleCnt="0"/>
      <dgm:spPr/>
    </dgm:pt>
    <dgm:pt modelId="{03F4285B-74D7-4FD1-AF82-079CD1CA4E5F}" type="pres">
      <dgm:prSet presAssocID="{7BEDF065-2596-4E66-B92E-C95F15EFB2A3}" presName="parentLeftMargin" presStyleLbl="node1" presStyleIdx="0" presStyleCnt="2"/>
      <dgm:spPr/>
    </dgm:pt>
    <dgm:pt modelId="{E0F69696-466F-4F55-A653-6D619C35B94B}" type="pres">
      <dgm:prSet presAssocID="{7BEDF065-2596-4E66-B92E-C95F15EFB2A3}" presName="parentText" presStyleLbl="node1" presStyleIdx="1" presStyleCnt="2" custScaleX="101623" custScaleY="58186">
        <dgm:presLayoutVars>
          <dgm:chMax val="0"/>
          <dgm:bulletEnabled val="1"/>
        </dgm:presLayoutVars>
      </dgm:prSet>
      <dgm:spPr/>
    </dgm:pt>
    <dgm:pt modelId="{A74B9CFC-1387-47AA-BCAE-B092E7FCAC56}" type="pres">
      <dgm:prSet presAssocID="{7BEDF065-2596-4E66-B92E-C95F15EFB2A3}" presName="negativeSpace" presStyleCnt="0"/>
      <dgm:spPr/>
    </dgm:pt>
    <dgm:pt modelId="{BE1E0D80-FD8E-496C-8060-93B23588ED5A}" type="pres">
      <dgm:prSet presAssocID="{7BEDF065-2596-4E66-B92E-C95F15EFB2A3}" presName="childText" presStyleLbl="conFgAcc1" presStyleIdx="1" presStyleCnt="2">
        <dgm:presLayoutVars>
          <dgm:bulletEnabled val="1"/>
        </dgm:presLayoutVars>
      </dgm:prSet>
      <dgm:spPr/>
    </dgm:pt>
  </dgm:ptLst>
  <dgm:cxnLst>
    <dgm:cxn modelId="{FAD6B019-2B1B-4F76-8983-BA66C98D8C07}" type="presOf" srcId="{43F00E64-DB81-4491-9726-5BAA60B679D4}" destId="{BE1E0D80-FD8E-496C-8060-93B23588ED5A}" srcOrd="0" destOrd="0" presId="urn:microsoft.com/office/officeart/2005/8/layout/list1"/>
    <dgm:cxn modelId="{C010B328-5BA7-4A44-B56E-E989F5E303DC}" type="presOf" srcId="{B0DC8057-EED9-4EE4-B23D-07D1E9CEC656}" destId="{0637FFD3-D5F7-4B1B-8B04-DA776CB6358E}" srcOrd="0" destOrd="0" presId="urn:microsoft.com/office/officeart/2005/8/layout/list1"/>
    <dgm:cxn modelId="{E467F12D-F3C6-444A-BBC3-965B28CFC3E0}" type="presOf" srcId="{E03340AA-3CA7-441D-89AD-0B7E1E0E284B}" destId="{869D819C-6369-4EA8-9623-C90F0257A4DF}" srcOrd="0" destOrd="0" presId="urn:microsoft.com/office/officeart/2005/8/layout/list1"/>
    <dgm:cxn modelId="{3B04E334-BDCB-4326-9F34-23A4600DA5C5}" type="presOf" srcId="{7BEDF065-2596-4E66-B92E-C95F15EFB2A3}" destId="{E0F69696-466F-4F55-A653-6D619C35B94B}" srcOrd="1" destOrd="0" presId="urn:microsoft.com/office/officeart/2005/8/layout/list1"/>
    <dgm:cxn modelId="{1484155E-A292-4AE7-B7FD-44BF58D004DE}" srcId="{B0DC8057-EED9-4EE4-B23D-07D1E9CEC656}" destId="{E03340AA-3CA7-441D-89AD-0B7E1E0E284B}" srcOrd="0" destOrd="0" parTransId="{3F8860C0-E194-4035-AC8C-6FCD15CA9098}" sibTransId="{ED3DE45A-E84C-477D-8515-5EEB67ADE22F}"/>
    <dgm:cxn modelId="{58B81951-E6F4-4DB9-A125-93C99F57EE34}" srcId="{F949E175-47C7-4099-8CB5-BD248BD03F49}" destId="{B0DC8057-EED9-4EE4-B23D-07D1E9CEC656}" srcOrd="0" destOrd="0" parTransId="{B82D79AB-5D95-41DA-9013-049847D4FCBA}" sibTransId="{2057CC25-F21C-4DA1-BF9E-92BC7CEA29CA}"/>
    <dgm:cxn modelId="{FEED3478-2FFB-4BDD-9434-C15332D2E89B}" srcId="{7BEDF065-2596-4E66-B92E-C95F15EFB2A3}" destId="{43F00E64-DB81-4491-9726-5BAA60B679D4}" srcOrd="0" destOrd="0" parTransId="{684C5D9B-DB5F-40E1-B5C9-2DEF09BB32CF}" sibTransId="{F3833D43-FE18-4960-BE8D-8EA6F4803F33}"/>
    <dgm:cxn modelId="{574839AF-AB87-4A3B-9B66-061D4967B9F9}" type="presOf" srcId="{F949E175-47C7-4099-8CB5-BD248BD03F49}" destId="{B1B6E00A-9788-4293-8E3C-256AC248A32E}" srcOrd="0" destOrd="0" presId="urn:microsoft.com/office/officeart/2005/8/layout/list1"/>
    <dgm:cxn modelId="{9ADB06B8-E09E-41C8-BBFF-C000781CF736}" srcId="{F949E175-47C7-4099-8CB5-BD248BD03F49}" destId="{7BEDF065-2596-4E66-B92E-C95F15EFB2A3}" srcOrd="1" destOrd="0" parTransId="{FADE4A78-A83B-4E95-AD0E-D5E4FAF0B297}" sibTransId="{864ED7C9-F4AC-46AE-975E-56D65E940181}"/>
    <dgm:cxn modelId="{9E95D7B8-9FBA-4597-BA3D-1B3CD4C8F910}" type="presOf" srcId="{7BEDF065-2596-4E66-B92E-C95F15EFB2A3}" destId="{03F4285B-74D7-4FD1-AF82-079CD1CA4E5F}" srcOrd="0" destOrd="0" presId="urn:microsoft.com/office/officeart/2005/8/layout/list1"/>
    <dgm:cxn modelId="{499EBCC7-227E-4291-8D03-CAEBEC0409F5}" srcId="{E03340AA-3CA7-441D-89AD-0B7E1E0E284B}" destId="{9FF6E8A6-97C0-4216-88A1-4A9DB7C15EFA}" srcOrd="0" destOrd="0" parTransId="{F701F575-B428-4390-9697-8414B30DD653}" sibTransId="{74FEE93B-A872-42E8-BC7B-29D5D19A6B06}"/>
    <dgm:cxn modelId="{1CD395D3-C265-46BC-A606-695117C8A4D1}" type="presOf" srcId="{9FF6E8A6-97C0-4216-88A1-4A9DB7C15EFA}" destId="{869D819C-6369-4EA8-9623-C90F0257A4DF}" srcOrd="0" destOrd="1" presId="urn:microsoft.com/office/officeart/2005/8/layout/list1"/>
    <dgm:cxn modelId="{618B4ED4-6714-40D3-A001-DEB0DB3FADE9}" type="presOf" srcId="{B0DC8057-EED9-4EE4-B23D-07D1E9CEC656}" destId="{B9CE300D-D008-498D-BFAF-4A7CB0F43C49}" srcOrd="1" destOrd="0" presId="urn:microsoft.com/office/officeart/2005/8/layout/list1"/>
    <dgm:cxn modelId="{41EAACA8-CDC6-462C-93EF-1E0E6108B2D6}" type="presParOf" srcId="{B1B6E00A-9788-4293-8E3C-256AC248A32E}" destId="{FB30E5B0-148D-4D5F-AFC0-833DF25D73F6}" srcOrd="0" destOrd="0" presId="urn:microsoft.com/office/officeart/2005/8/layout/list1"/>
    <dgm:cxn modelId="{03984DB5-A447-4043-9A9D-A1FFE2B4545A}" type="presParOf" srcId="{FB30E5B0-148D-4D5F-AFC0-833DF25D73F6}" destId="{0637FFD3-D5F7-4B1B-8B04-DA776CB6358E}" srcOrd="0" destOrd="0" presId="urn:microsoft.com/office/officeart/2005/8/layout/list1"/>
    <dgm:cxn modelId="{556F2B01-D3A3-4FB4-A836-3ED93D453444}" type="presParOf" srcId="{FB30E5B0-148D-4D5F-AFC0-833DF25D73F6}" destId="{B9CE300D-D008-498D-BFAF-4A7CB0F43C49}" srcOrd="1" destOrd="0" presId="urn:microsoft.com/office/officeart/2005/8/layout/list1"/>
    <dgm:cxn modelId="{D44A2B3E-6928-4B4C-9801-68878285F527}" type="presParOf" srcId="{B1B6E00A-9788-4293-8E3C-256AC248A32E}" destId="{C291962A-F8BE-4F73-9FD1-347CEEA5191C}" srcOrd="1" destOrd="0" presId="urn:microsoft.com/office/officeart/2005/8/layout/list1"/>
    <dgm:cxn modelId="{54823E77-619F-4261-B202-1B809F8B01DB}" type="presParOf" srcId="{B1B6E00A-9788-4293-8E3C-256AC248A32E}" destId="{869D819C-6369-4EA8-9623-C90F0257A4DF}" srcOrd="2" destOrd="0" presId="urn:microsoft.com/office/officeart/2005/8/layout/list1"/>
    <dgm:cxn modelId="{F927937E-D9C9-49AC-8786-EEF70E377496}" type="presParOf" srcId="{B1B6E00A-9788-4293-8E3C-256AC248A32E}" destId="{1CDC6769-279F-4078-9D9D-8C304C0B5C91}" srcOrd="3" destOrd="0" presId="urn:microsoft.com/office/officeart/2005/8/layout/list1"/>
    <dgm:cxn modelId="{023B5C8B-CC85-42AE-8D8D-A2072491BCFE}" type="presParOf" srcId="{B1B6E00A-9788-4293-8E3C-256AC248A32E}" destId="{060E022F-C20F-4174-B3D0-7DA7073233CB}" srcOrd="4" destOrd="0" presId="urn:microsoft.com/office/officeart/2005/8/layout/list1"/>
    <dgm:cxn modelId="{AB021579-CCB5-493F-9613-A60B0B1C4788}" type="presParOf" srcId="{060E022F-C20F-4174-B3D0-7DA7073233CB}" destId="{03F4285B-74D7-4FD1-AF82-079CD1CA4E5F}" srcOrd="0" destOrd="0" presId="urn:microsoft.com/office/officeart/2005/8/layout/list1"/>
    <dgm:cxn modelId="{B6C706D9-700B-46F4-A3F9-AB0100A09FD8}" type="presParOf" srcId="{060E022F-C20F-4174-B3D0-7DA7073233CB}" destId="{E0F69696-466F-4F55-A653-6D619C35B94B}" srcOrd="1" destOrd="0" presId="urn:microsoft.com/office/officeart/2005/8/layout/list1"/>
    <dgm:cxn modelId="{6ED84FA0-6F7D-470F-B535-29667CA962FB}" type="presParOf" srcId="{B1B6E00A-9788-4293-8E3C-256AC248A32E}" destId="{A74B9CFC-1387-47AA-BCAE-B092E7FCAC56}" srcOrd="5" destOrd="0" presId="urn:microsoft.com/office/officeart/2005/8/layout/list1"/>
    <dgm:cxn modelId="{7A676DCD-F162-4192-9451-CAB3724AB051}" type="presParOf" srcId="{B1B6E00A-9788-4293-8E3C-256AC248A32E}" destId="{BE1E0D80-FD8E-496C-8060-93B23588ED5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819C-6369-4EA8-9623-C90F0257A4DF}">
      <dsp:nvSpPr>
        <dsp:cNvPr id="0" name=""/>
        <dsp:cNvSpPr/>
      </dsp:nvSpPr>
      <dsp:spPr>
        <a:xfrm>
          <a:off x="0" y="193647"/>
          <a:ext cx="8753643" cy="2160900"/>
        </a:xfrm>
        <a:prstGeom prst="rect">
          <a:avLst/>
        </a:prstGeom>
        <a:solidFill>
          <a:schemeClr val="bg1">
            <a:alpha val="90000"/>
          </a:schemeClr>
        </a:solidFill>
        <a:ln w="25400" cap="flat" cmpd="sng" algn="ctr">
          <a:solidFill>
            <a:srgbClr val="39B54A"/>
          </a:solidFill>
          <a:prstDash val="solid"/>
        </a:ln>
        <a:effectLst/>
      </dsp:spPr>
      <dsp:style>
        <a:lnRef idx="2">
          <a:scrgbClr r="0" g="0" b="0"/>
        </a:lnRef>
        <a:fillRef idx="1">
          <a:scrgbClr r="0" g="0" b="0"/>
        </a:fillRef>
        <a:effectRef idx="0">
          <a:scrgbClr r="0" g="0" b="0"/>
        </a:effectRef>
        <a:fontRef idx="minor"/>
      </dsp:style>
      <dsp:txBody>
        <a:bodyPr spcFirstLastPara="0" vert="horz" wrap="square" lIns="679380" tIns="1166368" rIns="679380"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rgbClr val="161616"/>
              </a:solidFill>
              <a:effectLst/>
              <a:latin typeface="+mn-lt"/>
            </a:rPr>
            <a:t>Store evidence of completion in the Team File Cabinet </a:t>
          </a:r>
          <a:endParaRPr lang="en-US" sz="2000" kern="1200" dirty="0">
            <a:latin typeface="+mn-lt"/>
          </a:endParaRPr>
        </a:p>
        <a:p>
          <a:pPr marL="457200" lvl="2" indent="-228600" algn="l" defTabSz="889000">
            <a:lnSpc>
              <a:spcPct val="90000"/>
            </a:lnSpc>
            <a:spcBef>
              <a:spcPct val="0"/>
            </a:spcBef>
            <a:spcAft>
              <a:spcPct val="15000"/>
            </a:spcAft>
            <a:buChar char="•"/>
          </a:pPr>
          <a:r>
            <a:rPr lang="en-US" sz="2000" kern="1200" dirty="0"/>
            <a:t> Agendas, meeting notes, any documentation or evidence of team’s work </a:t>
          </a:r>
        </a:p>
      </dsp:txBody>
      <dsp:txXfrm>
        <a:off x="0" y="193647"/>
        <a:ext cx="8753643" cy="2160900"/>
      </dsp:txXfrm>
    </dsp:sp>
    <dsp:sp modelId="{B9CE300D-D008-498D-BFAF-4A7CB0F43C49}">
      <dsp:nvSpPr>
        <dsp:cNvPr id="0" name=""/>
        <dsp:cNvSpPr/>
      </dsp:nvSpPr>
      <dsp:spPr>
        <a:xfrm>
          <a:off x="437682" y="1472"/>
          <a:ext cx="6137783" cy="1018735"/>
        </a:xfrm>
        <a:prstGeom prst="roundRect">
          <a:avLst/>
        </a:prstGeom>
        <a:solidFill>
          <a:srgbClr val="154578"/>
        </a:solidFill>
        <a:ln w="57150" cap="flat" cmpd="sng" algn="ctr">
          <a:solidFill>
            <a:srgbClr val="39B54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07" tIns="0" rIns="231607" bIns="0" numCol="1" spcCol="1270" anchor="ctr" anchorCtr="0">
          <a:noAutofit/>
        </a:bodyPr>
        <a:lstStyle/>
        <a:p>
          <a:pPr marL="0" lvl="0" indent="0" algn="l" defTabSz="889000">
            <a:lnSpc>
              <a:spcPct val="90000"/>
            </a:lnSpc>
            <a:spcBef>
              <a:spcPct val="0"/>
            </a:spcBef>
            <a:spcAft>
              <a:spcPct val="35000"/>
            </a:spcAft>
            <a:buNone/>
          </a:pPr>
          <a:r>
            <a:rPr lang="en-US" sz="2000" kern="1200" dirty="0"/>
            <a:t>Document evidence of implementation</a:t>
          </a:r>
        </a:p>
      </dsp:txBody>
      <dsp:txXfrm>
        <a:off x="487413" y="51203"/>
        <a:ext cx="6038321" cy="919273"/>
      </dsp:txXfrm>
    </dsp:sp>
    <dsp:sp modelId="{BE1E0D80-FD8E-496C-8060-93B23588ED5A}">
      <dsp:nvSpPr>
        <dsp:cNvPr id="0" name=""/>
        <dsp:cNvSpPr/>
      </dsp:nvSpPr>
      <dsp:spPr>
        <a:xfrm>
          <a:off x="0" y="2792271"/>
          <a:ext cx="8753643" cy="1852200"/>
        </a:xfrm>
        <a:prstGeom prst="rect">
          <a:avLst/>
        </a:prstGeom>
        <a:solidFill>
          <a:schemeClr val="lt1">
            <a:alpha val="90000"/>
            <a:hueOff val="0"/>
            <a:satOff val="0"/>
            <a:lumOff val="0"/>
            <a:alphaOff val="0"/>
          </a:schemeClr>
        </a:solidFill>
        <a:ln w="25400" cap="flat" cmpd="sng" algn="ctr">
          <a:solidFill>
            <a:srgbClr val="39B54A"/>
          </a:solidFill>
          <a:prstDash val="solid"/>
        </a:ln>
        <a:effectLst/>
      </dsp:spPr>
      <dsp:style>
        <a:lnRef idx="2">
          <a:scrgbClr r="0" g="0" b="0"/>
        </a:lnRef>
        <a:fillRef idx="1">
          <a:scrgbClr r="0" g="0" b="0"/>
        </a:fillRef>
        <a:effectRef idx="0">
          <a:scrgbClr r="0" g="0" b="0"/>
        </a:effectRef>
        <a:fontRef idx="minor"/>
      </dsp:style>
      <dsp:txBody>
        <a:bodyPr spcFirstLastPara="0" vert="horz" wrap="square" lIns="679380" tIns="1166368" rIns="6793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Add folders and organize materials  based on the context of your work</a:t>
          </a:r>
        </a:p>
      </dsp:txBody>
      <dsp:txXfrm>
        <a:off x="0" y="2792271"/>
        <a:ext cx="8753643" cy="1852200"/>
      </dsp:txXfrm>
    </dsp:sp>
    <dsp:sp modelId="{E0F69696-466F-4F55-A653-6D619C35B94B}">
      <dsp:nvSpPr>
        <dsp:cNvPr id="0" name=""/>
        <dsp:cNvSpPr/>
      </dsp:nvSpPr>
      <dsp:spPr>
        <a:xfrm>
          <a:off x="437682" y="2656947"/>
          <a:ext cx="6227000" cy="961884"/>
        </a:xfrm>
        <a:prstGeom prst="roundRect">
          <a:avLst/>
        </a:prstGeom>
        <a:solidFill>
          <a:srgbClr val="154578"/>
        </a:solidFill>
        <a:ln w="57150" cap="flat" cmpd="sng" algn="ctr">
          <a:solidFill>
            <a:srgbClr val="39B54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07" tIns="0" rIns="231607" bIns="0" numCol="1" spcCol="1270" anchor="ctr" anchorCtr="0">
          <a:noAutofit/>
        </a:bodyPr>
        <a:lstStyle/>
        <a:p>
          <a:pPr marL="0" lvl="0" indent="0" algn="l" defTabSz="889000">
            <a:lnSpc>
              <a:spcPct val="90000"/>
            </a:lnSpc>
            <a:spcBef>
              <a:spcPct val="0"/>
            </a:spcBef>
            <a:spcAft>
              <a:spcPct val="35000"/>
            </a:spcAft>
            <a:buNone/>
          </a:pPr>
          <a:r>
            <a:rPr lang="en-US" sz="2000" kern="1200" dirty="0"/>
            <a:t>Organize evidence to allow for ongoing monitoring</a:t>
          </a:r>
        </a:p>
      </dsp:txBody>
      <dsp:txXfrm>
        <a:off x="484637" y="2703902"/>
        <a:ext cx="6133090" cy="8679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t>Welcome to Session 3 of the DaSy Dynamic Impact for Improvement training for DaSy TA providers.   This PPT is a resource for facilitation of the Implement stage, to use when providing intensive TA to a team.</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US" sz="1600" dirty="0"/>
              <a:t>PPT slide notes provide </a:t>
            </a:r>
            <a:r>
              <a:rPr lang="en-US" sz="1600" b="1" dirty="0"/>
              <a:t>Content</a:t>
            </a:r>
            <a:r>
              <a:rPr lang="en-US" sz="1600" dirty="0"/>
              <a:t> as well as </a:t>
            </a:r>
            <a:r>
              <a:rPr lang="en-US" sz="1600" b="1" dirty="0"/>
              <a:t>Facilitation Tips</a:t>
            </a:r>
            <a:r>
              <a:rPr lang="en-US" sz="1600" dirty="0"/>
              <a:t>.</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b="1" dirty="0"/>
              <a:t>Recommended Time: </a:t>
            </a:r>
            <a:r>
              <a:rPr lang="en-US" sz="1600" dirty="0"/>
              <a:t>30 seconds</a:t>
            </a:r>
            <a:endParaRPr lang="en-US" sz="1600" b="0" i="0" dirty="0">
              <a:effectLst/>
              <a:latin typeface="Calibri"/>
            </a:endParaRPr>
          </a:p>
          <a:p>
            <a:pPr marL="0" lvl="0" indent="0" algn="l" rtl="0">
              <a:spcBef>
                <a:spcPts val="0"/>
              </a:spcBef>
              <a:spcAft>
                <a:spcPts val="0"/>
              </a:spcAft>
              <a:buNone/>
            </a:pPr>
            <a:endParaRPr lang="en-US" sz="1600" b="0" i="0" dirty="0">
              <a:effectLst/>
              <a:latin typeface="Arial" panose="020B0604020202020204" pitchFamily="34" charset="0"/>
            </a:endParaRPr>
          </a:p>
          <a:p>
            <a:pPr marL="0" lvl="0" indent="0" algn="l" rtl="0">
              <a:spcBef>
                <a:spcPts val="0"/>
              </a:spcBef>
              <a:spcAft>
                <a:spcPts val="0"/>
              </a:spcAft>
              <a:buNone/>
            </a:pPr>
            <a:r>
              <a:rPr lang="en-US" sz="1600" b="0" i="0" dirty="0">
                <a:effectLst/>
                <a:latin typeface="Arial" panose="020B0604020202020204" pitchFamily="34" charset="0"/>
              </a:rPr>
              <a:t>Content:</a:t>
            </a:r>
          </a:p>
          <a:p>
            <a:pPr marL="0" lvl="0" indent="0" algn="l" rtl="0">
              <a:spcBef>
                <a:spcPts val="0"/>
              </a:spcBef>
              <a:spcAft>
                <a:spcPts val="0"/>
              </a:spcAft>
              <a:buNone/>
            </a:pPr>
            <a:endParaRPr lang="en-US" sz="2400" b="0" i="0" dirty="0">
              <a:effectLst/>
              <a:latin typeface="Arial" panose="020B0604020202020204" pitchFamily="34" charset="0"/>
            </a:endParaRPr>
          </a:p>
        </p:txBody>
      </p:sp>
      <p:sp>
        <p:nvSpPr>
          <p:cNvPr id="146" name="Google Shape;1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ef423006e_0_1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b="1"/>
              <a:t>Recommended Time: </a:t>
            </a:r>
            <a:r>
              <a:rPr lang="en-US" sz="1600"/>
              <a:t>5 - 10 minutes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b="1"/>
              <a:t>Facilitation Tips:</a:t>
            </a:r>
            <a:r>
              <a:rPr lang="en-US" sz="1600"/>
              <a:t> </a:t>
            </a:r>
            <a:endParaRPr sz="1600"/>
          </a:p>
          <a:p>
            <a:pPr marL="457200" lvl="0" indent="-330200" algn="l" rtl="0">
              <a:spcBef>
                <a:spcPts val="0"/>
              </a:spcBef>
              <a:spcAft>
                <a:spcPts val="0"/>
              </a:spcAft>
              <a:buSzPts val="1600"/>
              <a:buChar char="●"/>
            </a:pPr>
            <a:r>
              <a:rPr lang="en-US" sz="1600"/>
              <a:t>Conduct any icebreaker or introduction activity</a:t>
            </a:r>
            <a:endParaRPr sz="1600"/>
          </a:p>
          <a:p>
            <a:pPr marL="0" lvl="0" indent="0" algn="l" rtl="0">
              <a:spcBef>
                <a:spcPts val="0"/>
              </a:spcBef>
              <a:spcAft>
                <a:spcPts val="0"/>
              </a:spcAft>
              <a:buNone/>
            </a:pPr>
            <a:endParaRPr sz="1600"/>
          </a:p>
          <a:p>
            <a:pPr marL="457200" lvl="0" indent="0" algn="l" rtl="0">
              <a:lnSpc>
                <a:spcPct val="90000"/>
              </a:lnSpc>
              <a:spcBef>
                <a:spcPts val="0"/>
              </a:spcBef>
              <a:spcAft>
                <a:spcPts val="0"/>
              </a:spcAft>
              <a:buNone/>
            </a:pPr>
            <a:endParaRPr sz="1600"/>
          </a:p>
        </p:txBody>
      </p:sp>
      <p:sp>
        <p:nvSpPr>
          <p:cNvPr id="153" name="Google Shape;153;gbef423006e_0_1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161616"/>
                </a:solidFill>
                <a:effectLst/>
                <a:latin typeface="SF Pro Text"/>
              </a:rPr>
              <a:t>Recommended Time</a:t>
            </a:r>
            <a:r>
              <a:rPr lang="en-US" b="0" i="0" dirty="0">
                <a:solidFill>
                  <a:srgbClr val="161616"/>
                </a:solidFill>
                <a:effectLst/>
                <a:latin typeface="SF Pro Text"/>
              </a:rPr>
              <a:t>: 3 minutes</a:t>
            </a:r>
          </a:p>
          <a:p>
            <a:pPr algn="l" rtl="0"/>
            <a:endParaRPr lang="en-US" b="0" i="0" dirty="0">
              <a:solidFill>
                <a:srgbClr val="161616"/>
              </a:solidFill>
              <a:effectLst/>
              <a:latin typeface="SF Pro Text"/>
            </a:endParaRPr>
          </a:p>
          <a:p>
            <a:pPr algn="l" rtl="0"/>
            <a:r>
              <a:rPr lang="en-US" b="1" i="0" dirty="0">
                <a:solidFill>
                  <a:srgbClr val="161616"/>
                </a:solidFill>
                <a:effectLst/>
                <a:latin typeface="SF Pro Text"/>
              </a:rPr>
              <a:t>Content:</a:t>
            </a:r>
          </a:p>
          <a:p>
            <a:pPr algn="l"/>
            <a:r>
              <a:rPr lang="en-US" sz="1200" b="0" i="0" dirty="0">
                <a:effectLst/>
                <a:latin typeface="Arial" panose="020B0604020202020204" pitchFamily="34" charset="0"/>
              </a:rPr>
              <a:t>During the Implement Stage, teams implement their activities. They store the “evidence of the completion”</a:t>
            </a:r>
          </a:p>
          <a:p>
            <a:pPr algn="l"/>
            <a:r>
              <a:rPr lang="en-US" sz="1200" b="0" i="0" dirty="0">
                <a:effectLst/>
                <a:latin typeface="Arial" panose="020B0604020202020204" pitchFamily="34" charset="0"/>
              </a:rPr>
              <a:t>for each activity in the Team File Cabinet. The Team File Cabinet provides a shared storage space for</a:t>
            </a:r>
          </a:p>
          <a:p>
            <a:pPr algn="l"/>
            <a:r>
              <a:rPr lang="en-US" sz="1200" b="0" i="0" dirty="0">
                <a:effectLst/>
                <a:latin typeface="Arial" panose="020B0604020202020204" pitchFamily="34" charset="0"/>
              </a:rPr>
              <a:t>The Teams, enabling everyone to monitor the completion of activities along the way. In addition, teams use</a:t>
            </a:r>
          </a:p>
          <a:p>
            <a:pPr algn="l"/>
            <a:r>
              <a:rPr lang="en-US" sz="1200" b="0" i="0" dirty="0">
                <a:effectLst/>
                <a:latin typeface="Arial" panose="020B0604020202020204" pitchFamily="34" charset="0"/>
              </a:rPr>
              <a:t>this space to keep meeting agendas and notes and other artifacts of their work. Teams can add and</a:t>
            </a:r>
          </a:p>
          <a:p>
            <a:pPr algn="l"/>
            <a:r>
              <a:rPr lang="en-US" sz="1200" b="0" i="0" dirty="0">
                <a:effectLst/>
                <a:latin typeface="Arial" panose="020B0604020202020204" pitchFamily="34" charset="0"/>
              </a:rPr>
              <a:t>organize folders as needed based on the context of</a:t>
            </a:r>
          </a:p>
          <a:p>
            <a:pPr algn="l"/>
            <a:r>
              <a:rPr lang="en-US" sz="1200" b="0" i="0" dirty="0">
                <a:effectLst/>
                <a:latin typeface="Arial" panose="020B0604020202020204" pitchFamily="34" charset="0"/>
              </a:rPr>
              <a:t>their work. </a:t>
            </a:r>
          </a:p>
          <a:p>
            <a:pPr algn="l"/>
            <a:endParaRPr lang="en-US" sz="1200" b="0" i="0" dirty="0">
              <a:effectLst/>
              <a:latin typeface="Arial" panose="020B0604020202020204" pitchFamily="34" charset="0"/>
            </a:endParaRPr>
          </a:p>
          <a:p>
            <a:pPr algn="l"/>
            <a:r>
              <a:rPr lang="en-US" b="0" i="0" dirty="0">
                <a:solidFill>
                  <a:srgbClr val="161616"/>
                </a:solidFill>
                <a:effectLst/>
                <a:latin typeface="SF Pro Text"/>
              </a:rPr>
              <a:t>     </a:t>
            </a:r>
            <a:endParaRPr lang="en-US" b="1" i="0" dirty="0">
              <a:solidFill>
                <a:srgbClr val="161616"/>
              </a:solidFill>
              <a:effectLst/>
              <a:latin typeface="SF Pro Tex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solidFill>
                  <a:srgbClr val="161616"/>
                </a:solidFill>
                <a:effectLst/>
                <a:latin typeface="SF Pro Text"/>
              </a:rPr>
              <a:t>Facilitation Tips:</a:t>
            </a:r>
          </a:p>
          <a:p>
            <a:pPr algn="l" rtl="0">
              <a:buAutoNum type="arabicPeriod"/>
            </a:pPr>
            <a:r>
              <a:rPr lang="en-US" b="0" i="0" dirty="0">
                <a:solidFill>
                  <a:srgbClr val="161616"/>
                </a:solidFill>
                <a:effectLst/>
                <a:latin typeface="SF Pro Text"/>
              </a:rPr>
              <a:t>Remind teams that decisions about organization are up to them. Identify and select a method of organizing that  makes sense to the entire team and be consistent with where you are documenting the evidence. </a:t>
            </a:r>
          </a:p>
          <a:p>
            <a:pPr algn="l" rtl="0">
              <a:buAutoNum type="arabicPeriod"/>
            </a:pPr>
            <a:r>
              <a:rPr lang="en-US" b="0" i="0" dirty="0">
                <a:solidFill>
                  <a:srgbClr val="161616"/>
                </a:solidFill>
                <a:effectLst/>
                <a:latin typeface="SF Pro Text"/>
              </a:rPr>
              <a:t>Be sure that the team adheres to all data sharing requirements of their state. </a:t>
            </a:r>
          </a:p>
          <a:p>
            <a:pPr marL="228600" indent="0" algn="l" rtl="0">
              <a:buNone/>
            </a:pPr>
            <a:endParaRPr lang="en-US" b="0" i="0" dirty="0">
              <a:solidFill>
                <a:srgbClr val="161616"/>
              </a:solidFill>
              <a:effectLst/>
              <a:latin typeface="SF Pro Text"/>
            </a:endParaRPr>
          </a:p>
          <a:p>
            <a:pPr algn="l" rtl="0"/>
            <a:endParaRPr lang="en-US" b="0" i="0" dirty="0">
              <a:solidFill>
                <a:srgbClr val="161616"/>
              </a:solidFill>
              <a:effectLst/>
              <a:latin typeface="SF Pro Tex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11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161616"/>
                </a:solidFill>
                <a:effectLst/>
                <a:latin typeface="SF Pro Text"/>
              </a:rPr>
              <a:t>Recommended Time</a:t>
            </a:r>
            <a:r>
              <a:rPr lang="en-US" b="0" i="0" dirty="0">
                <a:solidFill>
                  <a:srgbClr val="161616"/>
                </a:solidFill>
                <a:effectLst/>
                <a:latin typeface="SF Pro Text"/>
              </a:rPr>
              <a:t>: 3 - 5 minutes</a:t>
            </a:r>
          </a:p>
          <a:p>
            <a:pPr algn="l" rtl="0"/>
            <a:endParaRPr lang="en-US" b="0" i="0" dirty="0">
              <a:solidFill>
                <a:srgbClr val="161616"/>
              </a:solidFill>
              <a:effectLst/>
              <a:latin typeface="SF Pro Text"/>
            </a:endParaRPr>
          </a:p>
          <a:p>
            <a:pPr algn="l" rtl="0"/>
            <a:r>
              <a:rPr lang="en-US" b="1" i="0" dirty="0">
                <a:solidFill>
                  <a:srgbClr val="161616"/>
                </a:solidFill>
                <a:effectLst/>
                <a:latin typeface="SF Pro Text"/>
              </a:rPr>
              <a:t>Content:</a:t>
            </a:r>
          </a:p>
          <a:p>
            <a:pPr algn="l"/>
            <a:r>
              <a:rPr lang="en-US" sz="1200" b="0" i="0" dirty="0">
                <a:effectLst/>
                <a:latin typeface="Arial" panose="020B0604020202020204" pitchFamily="34" charset="0"/>
              </a:rPr>
              <a:t>The site is configured with three folders: Action Step Evidence, Meeting Agendas and Notes, and Miscellaneous. </a:t>
            </a:r>
          </a:p>
          <a:p>
            <a:r>
              <a:rPr lang="en-US" dirty="0"/>
              <a:t>The Action Step Evidence folder can store documents, images, data charts, etc. The Meeting Agendas and Notes folder can store the team’s DaSy Dynamic Impact Agenda and meeting notes, and the Miscellaneous folder may be used for any additional information necessary to implement the team’s work. </a:t>
            </a:r>
          </a:p>
          <a:p>
            <a:pPr algn="l"/>
            <a:endParaRPr lang="en-US" sz="1200" b="0" i="0" dirty="0">
              <a:effectLst/>
              <a:latin typeface="Arial" panose="020B0604020202020204" pitchFamily="34" charset="0"/>
            </a:endParaRPr>
          </a:p>
          <a:p>
            <a:pPr algn="l"/>
            <a:r>
              <a:rPr lang="en-US" b="0" i="0" dirty="0">
                <a:solidFill>
                  <a:srgbClr val="161616"/>
                </a:solidFill>
                <a:effectLst/>
                <a:latin typeface="SF Pro Text"/>
              </a:rPr>
              <a:t>     </a:t>
            </a:r>
            <a:endParaRPr lang="en-US" b="1" i="0" dirty="0">
              <a:solidFill>
                <a:srgbClr val="161616"/>
              </a:solidFill>
              <a:effectLst/>
              <a:latin typeface="SF Pro Tex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solidFill>
                  <a:srgbClr val="161616"/>
                </a:solidFill>
                <a:effectLst/>
                <a:latin typeface="SF Pro Text"/>
              </a:rPr>
              <a:t>Facilitation Tips: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161616"/>
                </a:solidFill>
                <a:effectLst/>
                <a:latin typeface="SF Pro Text"/>
              </a:rPr>
              <a:t>1. </a:t>
            </a:r>
            <a:r>
              <a:rPr lang="en-US" sz="1200" b="0" i="0" dirty="0">
                <a:effectLst/>
                <a:latin typeface="Arial" panose="020B0604020202020204" pitchFamily="34" charset="0"/>
              </a:rPr>
              <a:t>The </a:t>
            </a:r>
            <a:r>
              <a:rPr lang="en-US" sz="1200" b="0" i="0" dirty="0" err="1">
                <a:effectLst/>
                <a:latin typeface="Arial" panose="020B0604020202020204" pitchFamily="34" charset="0"/>
              </a:rPr>
              <a:t>MyDaSy</a:t>
            </a:r>
            <a:r>
              <a:rPr lang="en-US" sz="1200" b="0" i="0" dirty="0">
                <a:effectLst/>
                <a:latin typeface="Arial" panose="020B0604020202020204" pitchFamily="34" charset="0"/>
              </a:rPr>
              <a:t> TA space is flexible and team members can add additional folders at any time.</a:t>
            </a:r>
          </a:p>
          <a:p>
            <a:pPr marL="228600" indent="0" algn="l" rtl="0">
              <a:buNone/>
            </a:pPr>
            <a:endParaRPr lang="en-US" b="0" i="0" dirty="0">
              <a:solidFill>
                <a:srgbClr val="161616"/>
              </a:solidFill>
              <a:effectLst/>
              <a:latin typeface="SF Pro Tex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72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Recommended time:  </a:t>
            </a:r>
            <a:r>
              <a:rPr lang="en-US" b="0" dirty="0"/>
              <a:t>5 </a:t>
            </a:r>
            <a:r>
              <a:rPr lang="en-US" dirty="0"/>
              <a:t>minutes</a:t>
            </a:r>
          </a:p>
          <a:p>
            <a:endParaRPr lang="en-US" dirty="0"/>
          </a:p>
          <a:p>
            <a:r>
              <a:rPr lang="en-US" b="1" dirty="0"/>
              <a:t>Content:</a:t>
            </a:r>
          </a:p>
          <a:p>
            <a:pPr algn="l"/>
            <a:r>
              <a:rPr lang="en-US" sz="1200" b="0" i="0" dirty="0">
                <a:effectLst/>
                <a:latin typeface="Arial" panose="020B0604020202020204" pitchFamily="34" charset="0"/>
              </a:rPr>
              <a:t>An agenda template is provided for teams to work through the DI process which includes a space for</a:t>
            </a:r>
          </a:p>
          <a:p>
            <a:pPr algn="l"/>
            <a:r>
              <a:rPr lang="en-US" sz="1200" b="0" i="0" dirty="0">
                <a:effectLst/>
                <a:latin typeface="Arial" panose="020B0604020202020204" pitchFamily="34" charset="0"/>
              </a:rPr>
              <a:t>vision and mission, team operating standards, and team member roles. As teams have ongoing meetings,</a:t>
            </a:r>
          </a:p>
          <a:p>
            <a:pPr algn="l"/>
            <a:r>
              <a:rPr lang="en-US" sz="1200" b="0" i="0" dirty="0">
                <a:effectLst/>
                <a:latin typeface="Arial" panose="020B0604020202020204" pitchFamily="34" charset="0"/>
              </a:rPr>
              <a:t>it is recommended to use this template to stay aligned to the DI process. </a:t>
            </a:r>
          </a:p>
          <a:p>
            <a:pPr algn="l"/>
            <a:endParaRPr lang="en-US" sz="1200" b="0" i="0" dirty="0">
              <a:effectLst/>
              <a:latin typeface="Arial" panose="020B0604020202020204" pitchFamily="34" charset="0"/>
            </a:endParaRPr>
          </a:p>
          <a:p>
            <a:pPr algn="l"/>
            <a:r>
              <a:rPr lang="en-US" sz="1200" b="1" i="0" dirty="0">
                <a:effectLst/>
                <a:latin typeface="Arial" panose="020B0604020202020204" pitchFamily="34" charset="0"/>
              </a:rPr>
              <a:t>Facilitation Tips:</a:t>
            </a:r>
            <a:endParaRPr lang="en-US" b="1" i="0" dirty="0">
              <a:effectLst/>
              <a:latin typeface="Arial" panose="020B0604020202020204" pitchFamily="34" charset="0"/>
            </a:endParaRPr>
          </a:p>
          <a:p>
            <a:pPr algn="l"/>
            <a:r>
              <a:rPr lang="en-US" b="0" dirty="0"/>
              <a:t>1. The DI agenda template was configured intentionally to incorporate the characteristics of high performance teams, and using it consistently helps teams sustain high performance over time by keeping critical elements such as the vision, mission, team goal, standards and principles at the forefront. </a:t>
            </a:r>
          </a:p>
          <a:p>
            <a:endParaRPr lang="en-US" b="1" dirty="0"/>
          </a:p>
          <a:p>
            <a:pPr rtl="0"/>
            <a:endParaRPr lang="en-US" dirty="0">
              <a:effectLst/>
              <a:latin typeface="Arial" panose="020B0604020202020204" pitchFamily="34" charset="0"/>
            </a:endParaRPr>
          </a:p>
          <a:p>
            <a:br>
              <a:rPr lang="en-US" b="0" i="0" dirty="0">
                <a:solidFill>
                  <a:srgbClr val="000000"/>
                </a:solidFill>
                <a:effectLst/>
                <a:latin typeface="Arial" panose="020B0604020202020204" pitchFamily="34" charset="0"/>
              </a:rPr>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59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0"/>
            <a:ext cx="6096000"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495358" y="1032734"/>
            <a:ext cx="5300664" cy="32559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Tahom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85775" y="4570743"/>
            <a:ext cx="5300664" cy="173989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0" name="Google Shape;20;p2"/>
          <p:cNvPicPr preferRelativeResize="0"/>
          <p:nvPr/>
        </p:nvPicPr>
        <p:blipFill rotWithShape="1">
          <a:blip r:embed="rId2">
            <a:alphaModFix/>
          </a:blip>
          <a:srcRect/>
          <a:stretch/>
        </p:blipFill>
        <p:spPr>
          <a:xfrm>
            <a:off x="523182" y="170970"/>
            <a:ext cx="2210292" cy="731520"/>
          </a:xfrm>
          <a:prstGeom prst="rect">
            <a:avLst/>
          </a:prstGeom>
          <a:noFill/>
          <a:ln>
            <a:noFill/>
          </a:ln>
        </p:spPr>
      </p:pic>
      <p:sp>
        <p:nvSpPr>
          <p:cNvPr id="21" name="Google Shape;21;p2"/>
          <p:cNvSpPr txBox="1"/>
          <p:nvPr/>
        </p:nvSpPr>
        <p:spPr>
          <a:xfrm>
            <a:off x="6286500" y="5886450"/>
            <a:ext cx="5500688" cy="7445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54578"/>
              </a:buClr>
              <a:buSzPts val="2000"/>
              <a:buFont typeface="Arial"/>
              <a:buNone/>
            </a:pPr>
            <a:r>
              <a:rPr lang="en-US" sz="2000" b="0" i="0" u="none" strike="noStrike" cap="none">
                <a:solidFill>
                  <a:srgbClr val="154578"/>
                </a:solidFill>
                <a:latin typeface="Tahoma"/>
                <a:ea typeface="Tahoma"/>
                <a:cs typeface="Tahoma"/>
                <a:sym typeface="Tahoma"/>
              </a:rPr>
              <a:t>Location </a:t>
            </a:r>
            <a:endParaRPr/>
          </a:p>
          <a:p>
            <a:pPr marL="0" marR="0" lvl="0" indent="0" algn="l" rtl="0">
              <a:lnSpc>
                <a:spcPct val="90000"/>
              </a:lnSpc>
              <a:spcBef>
                <a:spcPts val="1000"/>
              </a:spcBef>
              <a:spcAft>
                <a:spcPts val="0"/>
              </a:spcAft>
              <a:buClr>
                <a:srgbClr val="154578"/>
              </a:buClr>
              <a:buSzPts val="2000"/>
              <a:buFont typeface="Arial"/>
              <a:buNone/>
            </a:pPr>
            <a:r>
              <a:rPr lang="en-US" sz="2000" b="0" i="0" u="none" strike="noStrike" cap="none">
                <a:solidFill>
                  <a:srgbClr val="154578"/>
                </a:solidFill>
                <a:latin typeface="Tahoma"/>
                <a:ea typeface="Tahoma"/>
                <a:cs typeface="Tahoma"/>
                <a:sym typeface="Tahoma"/>
              </a:rPr>
              <a:t>Date </a:t>
            </a:r>
            <a:endParaRPr/>
          </a:p>
        </p:txBody>
      </p:sp>
      <p:pic>
        <p:nvPicPr>
          <p:cNvPr id="22" name="Google Shape;22;p2" descr="A picture containing drawing&#10;&#10;Description automatically generated"/>
          <p:cNvPicPr preferRelativeResize="0"/>
          <p:nvPr/>
        </p:nvPicPr>
        <p:blipFill rotWithShape="1">
          <a:blip r:embed="rId3">
            <a:alphaModFix/>
          </a:blip>
          <a:srcRect/>
          <a:stretch/>
        </p:blipFill>
        <p:spPr>
          <a:xfrm>
            <a:off x="4212187" y="6356665"/>
            <a:ext cx="1615440" cy="3657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54578"/>
              </a:buClr>
              <a:buSzPts val="2400"/>
              <a:buChar char="•"/>
              <a:defRPr sz="2400">
                <a:latin typeface="Tahoma"/>
                <a:ea typeface="Tahoma"/>
                <a:cs typeface="Tahoma"/>
                <a:sym typeface="Tahoma"/>
              </a:defRPr>
            </a:lvl1pPr>
            <a:lvl2pPr marL="914400" lvl="1" indent="-381000" algn="l">
              <a:lnSpc>
                <a:spcPct val="90000"/>
              </a:lnSpc>
              <a:spcBef>
                <a:spcPts val="500"/>
              </a:spcBef>
              <a:spcAft>
                <a:spcPts val="0"/>
              </a:spcAft>
              <a:buClr>
                <a:srgbClr val="154578"/>
              </a:buClr>
              <a:buSzPts val="2400"/>
              <a:buFont typeface="NTR"/>
              <a:buChar char="‒"/>
              <a:defRPr sz="2400">
                <a:latin typeface="Tahoma"/>
                <a:ea typeface="Tahoma"/>
                <a:cs typeface="Tahoma"/>
                <a:sym typeface="Tahoma"/>
              </a:defRPr>
            </a:lvl2pPr>
            <a:lvl3pPr marL="1371600" lvl="2" indent="-381000" algn="l">
              <a:lnSpc>
                <a:spcPct val="90000"/>
              </a:lnSpc>
              <a:spcBef>
                <a:spcPts val="500"/>
              </a:spcBef>
              <a:spcAft>
                <a:spcPts val="0"/>
              </a:spcAft>
              <a:buClr>
                <a:srgbClr val="154578"/>
              </a:buClr>
              <a:buSzPts val="2400"/>
              <a:buFont typeface="Courier New"/>
              <a:buChar char="o"/>
              <a:defRPr sz="2400">
                <a:latin typeface="Tahoma"/>
                <a:ea typeface="Tahoma"/>
                <a:cs typeface="Tahoma"/>
                <a:sym typeface="Tahoma"/>
              </a:defRPr>
            </a:lvl3pPr>
            <a:lvl4pPr marL="1828800" lvl="3" indent="-381000" algn="l">
              <a:lnSpc>
                <a:spcPct val="90000"/>
              </a:lnSpc>
              <a:spcBef>
                <a:spcPts val="500"/>
              </a:spcBef>
              <a:spcAft>
                <a:spcPts val="0"/>
              </a:spcAft>
              <a:buClr>
                <a:srgbClr val="154578"/>
              </a:buClr>
              <a:buSzPts val="2400"/>
              <a:buFont typeface="Noto Sans Symbols"/>
              <a:buChar char="▪"/>
              <a:defRPr sz="2400">
                <a:latin typeface="Tahoma"/>
                <a:ea typeface="Tahoma"/>
                <a:cs typeface="Tahoma"/>
                <a:sym typeface="Tahoma"/>
              </a:defRPr>
            </a:lvl4pPr>
            <a:lvl5pPr marL="2286000" lvl="4" indent="-381000" algn="l">
              <a:lnSpc>
                <a:spcPct val="90000"/>
              </a:lnSpc>
              <a:spcBef>
                <a:spcPts val="500"/>
              </a:spcBef>
              <a:spcAft>
                <a:spcPts val="0"/>
              </a:spcAft>
              <a:buClr>
                <a:srgbClr val="154578"/>
              </a:buClr>
              <a:buSzPts val="2400"/>
              <a:buChar char="•"/>
              <a:defRPr sz="2400">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600">
                <a:solidFill>
                  <a:srgbClr val="154578"/>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28" name="Google Shape;28;p3"/>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29" name="Google Shape;29;p3"/>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30" name="Google Shape;30;p3"/>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1"/>
          <p:cNvSpPr/>
          <p:nvPr/>
        </p:nvSpPr>
        <p:spPr>
          <a:xfrm>
            <a:off x="-14284" y="0"/>
            <a:ext cx="12206284"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1"/>
          <p:cNvSpPr/>
          <p:nvPr/>
        </p:nvSpPr>
        <p:spPr>
          <a:xfrm>
            <a:off x="11963403" y="5762000"/>
            <a:ext cx="228597" cy="109728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2"/>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92" name="Google Shape;92;p12"/>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93" name="Google Shape;93;p12"/>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94" name="Google Shape;94;p12"/>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5" name="Google Shape;95;p12"/>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9788" y="457200"/>
            <a:ext cx="3932237" cy="1233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4578"/>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13"/>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01" name="Google Shape;101;p13"/>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02" name="Google Shape;102;p13"/>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03" name="Google Shape;103;p13"/>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8_01">
  <p:cSld name="38_01">
    <p:spTree>
      <p:nvGrpSpPr>
        <p:cNvPr id="1" name="Shape 120"/>
        <p:cNvGrpSpPr/>
        <p:nvPr/>
      </p:nvGrpSpPr>
      <p:grpSpPr>
        <a:xfrm>
          <a:off x="0" y="0"/>
          <a:ext cx="0" cy="0"/>
          <a:chOff x="0" y="0"/>
          <a:chExt cx="0" cy="0"/>
        </a:xfrm>
      </p:grpSpPr>
      <p:cxnSp>
        <p:nvCxnSpPr>
          <p:cNvPr id="121" name="Google Shape;121;p18"/>
          <p:cNvCxnSpPr/>
          <p:nvPr/>
        </p:nvCxnSpPr>
        <p:spPr>
          <a:xfrm>
            <a:off x="7574989" y="1548479"/>
            <a:ext cx="4617000" cy="0"/>
          </a:xfrm>
          <a:prstGeom prst="straightConnector1">
            <a:avLst/>
          </a:prstGeom>
          <a:noFill/>
          <a:ln w="28575" cap="flat" cmpd="sng">
            <a:solidFill>
              <a:srgbClr val="FADC00"/>
            </a:solidFill>
            <a:prstDash val="solid"/>
            <a:miter lim="400000"/>
            <a:headEnd type="none" w="sm" len="sm"/>
            <a:tailEnd type="none" w="sm" len="sm"/>
          </a:ln>
        </p:spPr>
      </p:cxnSp>
      <p:sp>
        <p:nvSpPr>
          <p:cNvPr id="122" name="Google Shape;122;p18"/>
          <p:cNvSpPr txBox="1">
            <a:spLocks noGrp="1"/>
          </p:cNvSpPr>
          <p:nvPr>
            <p:ph type="title"/>
          </p:nvPr>
        </p:nvSpPr>
        <p:spPr>
          <a:xfrm>
            <a:off x="7092042" y="600835"/>
            <a:ext cx="1590600" cy="1203600"/>
          </a:xfrm>
          <a:prstGeom prst="rect">
            <a:avLst/>
          </a:prstGeom>
          <a:solidFill>
            <a:schemeClr val="lt1"/>
          </a:solidFill>
          <a:ln>
            <a:noFill/>
          </a:ln>
        </p:spPr>
        <p:txBody>
          <a:bodyPr spcFirstLastPara="1" wrap="square" lIns="91425" tIns="457200" rIns="91425" bIns="45700" anchor="b" anchorCtr="0">
            <a:normAutofit/>
          </a:bodyPr>
          <a:lstStyle>
            <a:lvl1pPr lvl="0" algn="l" rtl="0">
              <a:lnSpc>
                <a:spcPct val="80000"/>
              </a:lnSpc>
              <a:spcBef>
                <a:spcPts val="0"/>
              </a:spcBef>
              <a:spcAft>
                <a:spcPts val="0"/>
              </a:spcAft>
              <a:buClr>
                <a:schemeClr val="accent1"/>
              </a:buClr>
              <a:buSzPts val="5400"/>
              <a:buFont typeface="Arial"/>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8"/>
          <p:cNvSpPr txBox="1">
            <a:spLocks noGrp="1"/>
          </p:cNvSpPr>
          <p:nvPr>
            <p:ph type="body" idx="1"/>
          </p:nvPr>
        </p:nvSpPr>
        <p:spPr>
          <a:xfrm>
            <a:off x="7092042" y="1749064"/>
            <a:ext cx="1377000" cy="369300"/>
          </a:xfrm>
          <a:prstGeom prst="rect">
            <a:avLst/>
          </a:prstGeom>
          <a:noFill/>
          <a:ln>
            <a:noFill/>
          </a:ln>
        </p:spPr>
        <p:txBody>
          <a:bodyPr spcFirstLastPara="1" wrap="square" lIns="91425" tIns="45700" rIns="457200" bIns="45700" anchor="ctr" anchorCtr="0">
            <a:normAutofit/>
          </a:bodyPr>
          <a:lstStyle>
            <a:lvl1pPr marL="457200" lvl="0" indent="-228600" algn="l" rtl="0">
              <a:lnSpc>
                <a:spcPct val="90000"/>
              </a:lnSpc>
              <a:spcBef>
                <a:spcPts val="1000"/>
              </a:spcBef>
              <a:spcAft>
                <a:spcPts val="0"/>
              </a:spcAft>
              <a:buClr>
                <a:schemeClr val="dk2"/>
              </a:buClr>
              <a:buSzPts val="2000"/>
              <a:buNone/>
              <a:defRPr sz="2000">
                <a:solidFill>
                  <a:schemeClr val="dk2"/>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o"/>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01">
  <p:cSld name="8_01">
    <p:spTree>
      <p:nvGrpSpPr>
        <p:cNvPr id="1" name="Shape 128"/>
        <p:cNvGrpSpPr/>
        <p:nvPr/>
      </p:nvGrpSpPr>
      <p:grpSpPr>
        <a:xfrm>
          <a:off x="0" y="0"/>
          <a:ext cx="0" cy="0"/>
          <a:chOff x="0" y="0"/>
          <a:chExt cx="0" cy="0"/>
        </a:xfrm>
      </p:grpSpPr>
      <p:sp>
        <p:nvSpPr>
          <p:cNvPr id="129" name="Google Shape;129;p20"/>
          <p:cNvSpPr>
            <a:spLocks noGrp="1"/>
          </p:cNvSpPr>
          <p:nvPr>
            <p:ph type="pic" idx="2"/>
          </p:nvPr>
        </p:nvSpPr>
        <p:spPr>
          <a:xfrm>
            <a:off x="686207" y="671524"/>
            <a:ext cx="5070600" cy="5522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3985FE"/>
              </a:buClr>
              <a:buSzPts val="3594"/>
              <a:buFont typeface="Arial"/>
              <a:buNone/>
              <a:defRPr sz="3593" b="0" i="0" u="none" strike="noStrike" cap="none">
                <a:solidFill>
                  <a:srgbClr val="3985FE"/>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30" name="Google Shape;130;p20"/>
          <p:cNvCxnSpPr/>
          <p:nvPr/>
        </p:nvCxnSpPr>
        <p:spPr>
          <a:xfrm>
            <a:off x="7574989" y="1548479"/>
            <a:ext cx="4617000" cy="0"/>
          </a:xfrm>
          <a:prstGeom prst="straightConnector1">
            <a:avLst/>
          </a:prstGeom>
          <a:noFill/>
          <a:ln w="28575" cap="flat" cmpd="sng">
            <a:solidFill>
              <a:srgbClr val="FADC00"/>
            </a:solidFill>
            <a:prstDash val="solid"/>
            <a:miter lim="400000"/>
            <a:headEnd type="none" w="sm" len="sm"/>
            <a:tailEnd type="none" w="sm" len="sm"/>
          </a:ln>
        </p:spPr>
      </p:cxnSp>
      <p:sp>
        <p:nvSpPr>
          <p:cNvPr id="131" name="Google Shape;131;p20"/>
          <p:cNvSpPr txBox="1">
            <a:spLocks noGrp="1"/>
          </p:cNvSpPr>
          <p:nvPr>
            <p:ph type="body" idx="1"/>
          </p:nvPr>
        </p:nvSpPr>
        <p:spPr>
          <a:xfrm>
            <a:off x="7092042" y="1703113"/>
            <a:ext cx="1521900" cy="287100"/>
          </a:xfrm>
          <a:prstGeom prst="rect">
            <a:avLst/>
          </a:prstGeom>
          <a:noFill/>
          <a:ln>
            <a:noFill/>
          </a:ln>
        </p:spPr>
        <p:txBody>
          <a:bodyPr spcFirstLastPara="1" wrap="square" lIns="91425" tIns="45700" rIns="457200" bIns="45700" anchor="ctr" anchorCtr="0">
            <a:normAutofit/>
          </a:bodyPr>
          <a:lstStyle>
            <a:lvl1pPr marL="457200" lvl="0" indent="-228600" algn="l" rtl="0">
              <a:lnSpc>
                <a:spcPct val="90000"/>
              </a:lnSpc>
              <a:spcBef>
                <a:spcPts val="1000"/>
              </a:spcBef>
              <a:spcAft>
                <a:spcPts val="0"/>
              </a:spcAft>
              <a:buClr>
                <a:schemeClr val="dk2"/>
              </a:buClr>
              <a:buSzPts val="1406"/>
              <a:buNone/>
              <a:defRPr sz="1406">
                <a:solidFill>
                  <a:schemeClr val="dk2"/>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o"/>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p20"/>
          <p:cNvSpPr txBox="1">
            <a:spLocks noGrp="1"/>
          </p:cNvSpPr>
          <p:nvPr>
            <p:ph type="title"/>
          </p:nvPr>
        </p:nvSpPr>
        <p:spPr>
          <a:xfrm>
            <a:off x="7092042" y="541134"/>
            <a:ext cx="1561500" cy="1188900"/>
          </a:xfrm>
          <a:prstGeom prst="rect">
            <a:avLst/>
          </a:prstGeom>
          <a:solidFill>
            <a:schemeClr val="lt1"/>
          </a:solidFill>
          <a:ln>
            <a:noFill/>
          </a:ln>
        </p:spPr>
        <p:txBody>
          <a:bodyPr spcFirstLastPara="1" wrap="square" lIns="91425" tIns="457200" rIns="91425" bIns="45700" anchor="b" anchorCtr="0">
            <a:normAutofit/>
          </a:bodyPr>
          <a:lstStyle>
            <a:lvl1pPr lvl="0" algn="l" rtl="0">
              <a:lnSpc>
                <a:spcPct val="80000"/>
              </a:lnSpc>
              <a:spcBef>
                <a:spcPts val="0"/>
              </a:spcBef>
              <a:spcAft>
                <a:spcPts val="0"/>
              </a:spcAft>
              <a:buClr>
                <a:schemeClr val="accent1"/>
              </a:buClr>
              <a:buSzPts val="5286"/>
              <a:buFont typeface="Arial"/>
              <a:buNone/>
              <a:defRPr sz="5286">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9_01">
  <p:cSld name="19_01">
    <p:spTree>
      <p:nvGrpSpPr>
        <p:cNvPr id="1" name="Shape 133"/>
        <p:cNvGrpSpPr/>
        <p:nvPr/>
      </p:nvGrpSpPr>
      <p:grpSpPr>
        <a:xfrm>
          <a:off x="0" y="0"/>
          <a:ext cx="0" cy="0"/>
          <a:chOff x="0" y="0"/>
          <a:chExt cx="0" cy="0"/>
        </a:xfrm>
      </p:grpSpPr>
      <p:cxnSp>
        <p:nvCxnSpPr>
          <p:cNvPr id="134" name="Google Shape;134;p21"/>
          <p:cNvCxnSpPr/>
          <p:nvPr/>
        </p:nvCxnSpPr>
        <p:spPr>
          <a:xfrm rot="10800000">
            <a:off x="11068881" y="-96"/>
            <a:ext cx="0" cy="5497500"/>
          </a:xfrm>
          <a:prstGeom prst="straightConnector1">
            <a:avLst/>
          </a:prstGeom>
          <a:noFill/>
          <a:ln w="28575" cap="flat" cmpd="sng">
            <a:solidFill>
              <a:srgbClr val="FADC00"/>
            </a:solidFill>
            <a:prstDash val="solid"/>
            <a:miter lim="400000"/>
            <a:headEnd type="none" w="sm" len="sm"/>
            <a:tailEnd type="none" w="sm" len="sm"/>
          </a:ln>
        </p:spPr>
      </p:cxnSp>
      <p:sp>
        <p:nvSpPr>
          <p:cNvPr id="135" name="Google Shape;135;p21"/>
          <p:cNvSpPr txBox="1">
            <a:spLocks noGrp="1"/>
          </p:cNvSpPr>
          <p:nvPr>
            <p:ph type="body" idx="1"/>
          </p:nvPr>
        </p:nvSpPr>
        <p:spPr>
          <a:xfrm>
            <a:off x="7237625" y="5621274"/>
            <a:ext cx="3932700" cy="287100"/>
          </a:xfrm>
          <a:prstGeom prst="rect">
            <a:avLst/>
          </a:prstGeom>
          <a:noFill/>
          <a:ln>
            <a:noFill/>
          </a:ln>
        </p:spPr>
        <p:txBody>
          <a:bodyPr spcFirstLastPara="1" wrap="square" lIns="91425" tIns="45700" rIns="0" bIns="45700" anchor="ctr" anchorCtr="0">
            <a:normAutofit/>
          </a:bodyPr>
          <a:lstStyle>
            <a:lvl1pPr marL="457200" lvl="0" indent="-228600" algn="r" rtl="0">
              <a:lnSpc>
                <a:spcPct val="90000"/>
              </a:lnSpc>
              <a:spcBef>
                <a:spcPts val="1000"/>
              </a:spcBef>
              <a:spcAft>
                <a:spcPts val="0"/>
              </a:spcAft>
              <a:buClr>
                <a:schemeClr val="dk2"/>
              </a:buClr>
              <a:buSzPts val="1406"/>
              <a:buNone/>
              <a:defRPr sz="1406">
                <a:solidFill>
                  <a:schemeClr val="dk2"/>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o"/>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p21"/>
          <p:cNvSpPr txBox="1">
            <a:spLocks noGrp="1"/>
          </p:cNvSpPr>
          <p:nvPr>
            <p:ph type="title"/>
          </p:nvPr>
        </p:nvSpPr>
        <p:spPr>
          <a:xfrm>
            <a:off x="9513379" y="4663640"/>
            <a:ext cx="1656900" cy="957600"/>
          </a:xfrm>
          <a:prstGeom prst="rect">
            <a:avLst/>
          </a:prstGeom>
          <a:solidFill>
            <a:schemeClr val="lt1"/>
          </a:solidFill>
          <a:ln>
            <a:noFill/>
          </a:ln>
        </p:spPr>
        <p:txBody>
          <a:bodyPr spcFirstLastPara="1" wrap="square" lIns="91425" tIns="91425" rIns="0" bIns="91425" anchor="b" anchorCtr="0">
            <a:normAutofit/>
          </a:bodyPr>
          <a:lstStyle>
            <a:lvl1pPr lvl="0" algn="r" rtl="0">
              <a:lnSpc>
                <a:spcPct val="80000"/>
              </a:lnSpc>
              <a:spcBef>
                <a:spcPts val="0"/>
              </a:spcBef>
              <a:spcAft>
                <a:spcPts val="0"/>
              </a:spcAft>
              <a:buClr>
                <a:schemeClr val="accent1"/>
              </a:buClr>
              <a:buSzPts val="6000"/>
              <a:buFont typeface="Arial"/>
              <a:buNone/>
              <a:defRPr sz="6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9_0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2F9B5AC-7875-4DA4-BD2F-9066E176EDDE}"/>
              </a:ext>
            </a:extLst>
          </p:cNvPr>
          <p:cNvCxnSpPr>
            <a:cxnSpLocks/>
          </p:cNvCxnSpPr>
          <p:nvPr userDrawn="1"/>
        </p:nvCxnSpPr>
        <p:spPr>
          <a:xfrm flipV="1">
            <a:off x="7574989" y="1548479"/>
            <a:ext cx="4617011" cy="0"/>
          </a:xfrm>
          <a:prstGeom prst="line">
            <a:avLst/>
          </a:prstGeom>
          <a:noFill/>
          <a:ln w="28575" cap="flat">
            <a:solidFill>
              <a:srgbClr val="FADC00"/>
            </a:solidFill>
            <a:prstDash val="solid"/>
            <a:miter lim="400000"/>
          </a:ln>
          <a:effectLst/>
          <a:sp3d/>
        </p:spPr>
        <p:style>
          <a:lnRef idx="0">
            <a:scrgbClr r="0" g="0" b="0"/>
          </a:lnRef>
          <a:fillRef idx="0">
            <a:scrgbClr r="0" g="0" b="0"/>
          </a:fillRef>
          <a:effectRef idx="0">
            <a:scrgbClr r="0" g="0" b="0"/>
          </a:effectRef>
          <a:fontRef idx="none"/>
        </p:style>
      </p:cxnSp>
      <p:sp>
        <p:nvSpPr>
          <p:cNvPr id="7" name="Title 7">
            <a:extLst>
              <a:ext uri="{FF2B5EF4-FFF2-40B4-BE49-F238E27FC236}">
                <a16:creationId xmlns:a16="http://schemas.microsoft.com/office/drawing/2014/main" id="{68F0D6EB-7209-45F2-9E9B-DF47E4BE5910}"/>
              </a:ext>
            </a:extLst>
          </p:cNvPr>
          <p:cNvSpPr>
            <a:spLocks noGrp="1"/>
          </p:cNvSpPr>
          <p:nvPr>
            <p:ph type="title" hasCustomPrompt="1"/>
          </p:nvPr>
        </p:nvSpPr>
        <p:spPr>
          <a:xfrm>
            <a:off x="7092042" y="536270"/>
            <a:ext cx="1749197" cy="1280800"/>
          </a:xfrm>
          <a:solidFill>
            <a:schemeClr val="bg1"/>
          </a:solidFill>
        </p:spPr>
        <p:txBody>
          <a:bodyPr wrap="none" tIns="457200" anchor="b" anchorCtr="0">
            <a:spAutoFit/>
          </a:bodyPr>
          <a:lstStyle>
            <a:lvl1pPr>
              <a:lnSpc>
                <a:spcPct val="80000"/>
              </a:lnSpc>
              <a:defRPr sz="6000">
                <a:solidFill>
                  <a:schemeClr val="accent1"/>
                </a:solidFill>
              </a:defRPr>
            </a:lvl1pPr>
          </a:lstStyle>
          <a:p>
            <a:r>
              <a:rPr lang="en-US" dirty="0"/>
              <a:t>title.</a:t>
            </a:r>
          </a:p>
        </p:txBody>
      </p:sp>
      <p:sp>
        <p:nvSpPr>
          <p:cNvPr id="5" name="Text Placeholder 9">
            <a:extLst>
              <a:ext uri="{FF2B5EF4-FFF2-40B4-BE49-F238E27FC236}">
                <a16:creationId xmlns:a16="http://schemas.microsoft.com/office/drawing/2014/main" id="{F48B7E96-1274-40B2-B78F-39D21ACDFD38}"/>
              </a:ext>
            </a:extLst>
          </p:cNvPr>
          <p:cNvSpPr>
            <a:spLocks noGrp="1"/>
          </p:cNvSpPr>
          <p:nvPr>
            <p:ph type="body" sz="quarter" idx="10" hasCustomPrompt="1"/>
          </p:nvPr>
        </p:nvSpPr>
        <p:spPr>
          <a:xfrm>
            <a:off x="7092042" y="1749064"/>
            <a:ext cx="1377108" cy="369332"/>
          </a:xfrm>
        </p:spPr>
        <p:txBody>
          <a:bodyPr wrap="none" lIns="91440" tIns="45720" rIns="457200" anchor="ctr" anchorCtr="0">
            <a:spAutoFit/>
          </a:bodyPr>
          <a:lstStyle>
            <a:lvl1pPr algn="l">
              <a:buNone/>
              <a:defRPr sz="2000">
                <a:solidFill>
                  <a:schemeClr val="tx2"/>
                </a:solidFill>
              </a:defRPr>
            </a:lvl1pPr>
          </a:lstStyle>
          <a:p>
            <a:pPr lvl="0"/>
            <a:r>
              <a:rPr lang="en-US" dirty="0"/>
              <a:t>subtitle</a:t>
            </a:r>
          </a:p>
        </p:txBody>
      </p:sp>
    </p:spTree>
    <p:extLst>
      <p:ext uri="{BB962C8B-B14F-4D97-AF65-F5344CB8AC3E}">
        <p14:creationId xmlns:p14="http://schemas.microsoft.com/office/powerpoint/2010/main" val="152665571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54578"/>
              </a:buClr>
              <a:buSzPts val="4400"/>
              <a:buFont typeface="Tahoma"/>
              <a:buNone/>
              <a:defRPr sz="4400" b="0" i="0" u="none" strike="noStrike" cap="none">
                <a:solidFill>
                  <a:srgbClr val="154578"/>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500"/>
              </a:spcBef>
              <a:spcAft>
                <a:spcPts val="0"/>
              </a:spcAft>
              <a:buClr>
                <a:srgbClr val="154578"/>
              </a:buClr>
              <a:buSzPts val="2400"/>
              <a:buFont typeface="NTR"/>
              <a:buChar char="‒"/>
              <a:defRPr sz="2400" b="0" i="0" u="none" strike="noStrike" cap="none">
                <a:solidFill>
                  <a:schemeClr val="dk1"/>
                </a:solidFill>
                <a:latin typeface="Tahoma"/>
                <a:ea typeface="Tahoma"/>
                <a:cs typeface="Tahoma"/>
                <a:sym typeface="Tahoma"/>
              </a:defRPr>
            </a:lvl2pPr>
            <a:lvl3pPr marL="1371600" marR="0" lvl="2" indent="-381000" algn="l" rtl="0">
              <a:lnSpc>
                <a:spcPct val="90000"/>
              </a:lnSpc>
              <a:spcBef>
                <a:spcPts val="500"/>
              </a:spcBef>
              <a:spcAft>
                <a:spcPts val="0"/>
              </a:spcAft>
              <a:buClr>
                <a:srgbClr val="154578"/>
              </a:buClr>
              <a:buSzPts val="2400"/>
              <a:buFont typeface="Courier New"/>
              <a:buChar char="o"/>
              <a:defRPr sz="2400" b="0" i="0" u="none" strike="noStrike" cap="none">
                <a:solidFill>
                  <a:schemeClr val="dk1"/>
                </a:solidFill>
                <a:latin typeface="Tahoma"/>
                <a:ea typeface="Tahoma"/>
                <a:cs typeface="Tahoma"/>
                <a:sym typeface="Tahoma"/>
              </a:defRPr>
            </a:lvl3pPr>
            <a:lvl4pPr marL="1828800" marR="0" lvl="3" indent="-381000" algn="l" rtl="0">
              <a:lnSpc>
                <a:spcPct val="90000"/>
              </a:lnSpc>
              <a:spcBef>
                <a:spcPts val="500"/>
              </a:spcBef>
              <a:spcAft>
                <a:spcPts val="0"/>
              </a:spcAft>
              <a:buClr>
                <a:srgbClr val="154578"/>
              </a:buClr>
              <a:buSzPts val="2400"/>
              <a:buFont typeface="Noto Sans Symbols"/>
              <a:buChar char="▪"/>
              <a:defRPr sz="2400" b="0" i="0" u="none" strike="noStrike" cap="none">
                <a:solidFill>
                  <a:schemeClr val="dk1"/>
                </a:solidFill>
                <a:latin typeface="Tahoma"/>
                <a:ea typeface="Tahoma"/>
                <a:cs typeface="Tahoma"/>
                <a:sym typeface="Tahoma"/>
              </a:defRPr>
            </a:lvl4pPr>
            <a:lvl5pPr marL="2286000" marR="0" lvl="4" indent="-381000" algn="l" rtl="0">
              <a:lnSpc>
                <a:spcPct val="90000"/>
              </a:lnSpc>
              <a:spcBef>
                <a:spcPts val="5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59" r:id="rId5"/>
    <p:sldLayoutId id="2147483664" r:id="rId6"/>
    <p:sldLayoutId id="2147483666" r:id="rId7"/>
    <p:sldLayoutId id="2147483667"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1.png"/><Relationship Id="rId4" Type="http://schemas.openxmlformats.org/officeDocument/2006/relationships/hyperlink" Target="https://twitter.com/DaSy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2" descr="Logo for the DaSy Center for IDEA Early Childhood Data System"/>
          <p:cNvSpPr txBox="1">
            <a:spLocks noGrp="1"/>
          </p:cNvSpPr>
          <p:nvPr>
            <p:ph type="ctrTitle"/>
          </p:nvPr>
        </p:nvSpPr>
        <p:spPr>
          <a:xfrm>
            <a:off x="495300" y="1033463"/>
            <a:ext cx="5300663" cy="32559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ct val="100000"/>
              <a:buFont typeface="Arial"/>
              <a:buNone/>
            </a:pPr>
            <a:r>
              <a:rPr lang="en-US" sz="4000" b="1" i="0" u="none" strike="noStrike" dirty="0" err="1">
                <a:latin typeface="Arial"/>
                <a:ea typeface="Arial"/>
                <a:cs typeface="Arial"/>
                <a:sym typeface="Arial"/>
              </a:rPr>
              <a:t>DaSy</a:t>
            </a:r>
            <a:r>
              <a:rPr lang="en-US" sz="4000" b="1" i="0" u="none" strike="noStrike" dirty="0">
                <a:latin typeface="Arial"/>
                <a:ea typeface="Arial"/>
                <a:cs typeface="Arial"/>
                <a:sym typeface="Arial"/>
              </a:rPr>
              <a:t> Dynamic Impact for Improvement </a:t>
            </a:r>
            <a:br>
              <a:rPr lang="en-US" sz="5400" dirty="0">
                <a:solidFill>
                  <a:srgbClr val="1F3864"/>
                </a:solidFill>
              </a:rPr>
            </a:br>
            <a:endParaRPr dirty="0"/>
          </a:p>
        </p:txBody>
      </p:sp>
      <p:sp>
        <p:nvSpPr>
          <p:cNvPr id="141" name="Google Shape;141;p22"/>
          <p:cNvSpPr txBox="1">
            <a:spLocks noGrp="1"/>
          </p:cNvSpPr>
          <p:nvPr>
            <p:ph type="subTitle" idx="1"/>
          </p:nvPr>
        </p:nvSpPr>
        <p:spPr>
          <a:xfrm>
            <a:off x="335756" y="4570743"/>
            <a:ext cx="5610225" cy="17398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Implement Stage</a:t>
            </a:r>
            <a:endParaRPr dirty="0"/>
          </a:p>
        </p:txBody>
      </p:sp>
      <p:pic>
        <p:nvPicPr>
          <p:cNvPr id="142" name="Google Shape;142;p22" descr="Photo of happy kids holding hands&#10;"/>
          <p:cNvPicPr preferRelativeResize="0"/>
          <p:nvPr/>
        </p:nvPicPr>
        <p:blipFill rotWithShape="1">
          <a:blip r:embed="rId3">
            <a:alphaModFix/>
          </a:blip>
          <a:srcRect b="2286"/>
          <a:stretch/>
        </p:blipFill>
        <p:spPr>
          <a:xfrm>
            <a:off x="6096000" y="0"/>
            <a:ext cx="6101148" cy="55843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3" descr="&quot; &quot;"/>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4578"/>
              </a:buClr>
              <a:buSzPts val="4400"/>
              <a:buFont typeface="Tahoma"/>
              <a:buNone/>
            </a:pPr>
            <a:r>
              <a:rPr lang="en-US" dirty="0"/>
              <a:t> Session Outcomes</a:t>
            </a:r>
            <a:endParaRPr dirty="0"/>
          </a:p>
        </p:txBody>
      </p:sp>
      <p:sp>
        <p:nvSpPr>
          <p:cNvPr id="148" name="Google Shape;148;p23"/>
          <p:cNvSpPr txBox="1">
            <a:spLocks noGrp="1"/>
          </p:cNvSpPr>
          <p:nvPr>
            <p:ph type="sldNum" idx="4294967295"/>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2</a:t>
            </a:fld>
            <a:endParaRPr sz="1600" b="0" i="0" u="none" strike="noStrike" cap="none">
              <a:solidFill>
                <a:srgbClr val="154578"/>
              </a:solidFill>
              <a:latin typeface="Tahoma"/>
              <a:ea typeface="Tahoma"/>
              <a:cs typeface="Tahoma"/>
              <a:sym typeface="Tahoma"/>
            </a:endParaRPr>
          </a:p>
        </p:txBody>
      </p:sp>
      <p:sp>
        <p:nvSpPr>
          <p:cNvPr id="150" name="Google Shape;150;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19100" algn="l" rtl="0">
              <a:lnSpc>
                <a:spcPct val="90000"/>
              </a:lnSpc>
              <a:spcBef>
                <a:spcPts val="0"/>
              </a:spcBef>
              <a:spcAft>
                <a:spcPts val="0"/>
              </a:spcAft>
              <a:buSzPts val="3000"/>
              <a:buChar char="•"/>
            </a:pPr>
            <a:r>
              <a:rPr lang="en-US" sz="3000" dirty="0"/>
              <a:t>Identify the purpose of the Implement stage of the DaSy Dynamic Impact approach.</a:t>
            </a:r>
          </a:p>
          <a:p>
            <a:pPr marL="457200" lvl="0" indent="-419100" algn="l" rtl="0">
              <a:lnSpc>
                <a:spcPct val="90000"/>
              </a:lnSpc>
              <a:spcBef>
                <a:spcPts val="0"/>
              </a:spcBef>
              <a:spcAft>
                <a:spcPts val="0"/>
              </a:spcAft>
              <a:buSzPts val="3000"/>
              <a:buChar char="•"/>
            </a:pPr>
            <a:r>
              <a:rPr lang="en-US" sz="3000" dirty="0"/>
              <a:t>Understand how to use available resources to effectively document implementation of action steps as identified in your team’s action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4" descr="&quot; &quot;"/>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4578"/>
              </a:buClr>
              <a:buSzPts val="4400"/>
              <a:buFont typeface="Tahoma"/>
              <a:buNone/>
            </a:pPr>
            <a:r>
              <a:rPr lang="en-US" dirty="0"/>
              <a:t> Activity</a:t>
            </a:r>
            <a:endParaRPr dirty="0"/>
          </a:p>
        </p:txBody>
      </p:sp>
      <p:sp>
        <p:nvSpPr>
          <p:cNvPr id="155" name="Google Shape;155;p24"/>
          <p:cNvSpPr txBox="1">
            <a:spLocks noGrp="1"/>
          </p:cNvSpPr>
          <p:nvPr>
            <p:ph type="sldNum" idx="4294967295"/>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3</a:t>
            </a:fld>
            <a:endParaRPr sz="1600" b="0" i="0" u="none" strike="noStrike" cap="none">
              <a:solidFill>
                <a:srgbClr val="154578"/>
              </a:solidFill>
              <a:latin typeface="Tahoma"/>
              <a:ea typeface="Tahoma"/>
              <a:cs typeface="Tahoma"/>
              <a:sym typeface="Tahoma"/>
            </a:endParaRPr>
          </a:p>
        </p:txBody>
      </p:sp>
      <p:sp>
        <p:nvSpPr>
          <p:cNvPr id="157" name="Google Shape;157;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19100" algn="l" rtl="0">
              <a:lnSpc>
                <a:spcPct val="90000"/>
              </a:lnSpc>
              <a:spcBef>
                <a:spcPts val="0"/>
              </a:spcBef>
              <a:spcAft>
                <a:spcPts val="0"/>
              </a:spcAft>
              <a:buSzPts val="3000"/>
              <a:buChar char="•"/>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8FF1-2852-4166-BACE-FF950AF19A4E}"/>
              </a:ext>
            </a:extLst>
          </p:cNvPr>
          <p:cNvSpPr>
            <a:spLocks noGrp="1"/>
          </p:cNvSpPr>
          <p:nvPr>
            <p:ph type="title"/>
          </p:nvPr>
        </p:nvSpPr>
        <p:spPr/>
        <p:txBody>
          <a:bodyPr/>
          <a:lstStyle/>
          <a:p>
            <a:r>
              <a:rPr lang="en-US" dirty="0"/>
              <a:t>Implement Stage</a:t>
            </a:r>
          </a:p>
        </p:txBody>
      </p:sp>
      <p:graphicFrame>
        <p:nvGraphicFramePr>
          <p:cNvPr id="4" name="Diagram 3" descr="Steps of the Implement Stage&#10;">
            <a:extLst>
              <a:ext uri="{FF2B5EF4-FFF2-40B4-BE49-F238E27FC236}">
                <a16:creationId xmlns:a16="http://schemas.microsoft.com/office/drawing/2014/main" id="{8AE31B18-702C-4DD6-AA75-3999E0B58476}"/>
              </a:ext>
            </a:extLst>
          </p:cNvPr>
          <p:cNvGraphicFramePr/>
          <p:nvPr>
            <p:extLst>
              <p:ext uri="{D42A27DB-BD31-4B8C-83A1-F6EECF244321}">
                <p14:modId xmlns:p14="http://schemas.microsoft.com/office/powerpoint/2010/main" val="663036133"/>
              </p:ext>
            </p:extLst>
          </p:nvPr>
        </p:nvGraphicFramePr>
        <p:xfrm>
          <a:off x="967873" y="1690688"/>
          <a:ext cx="8753643" cy="464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25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E829-DFC8-4D19-8A76-F1C1DDB219F8}"/>
              </a:ext>
            </a:extLst>
          </p:cNvPr>
          <p:cNvSpPr>
            <a:spLocks noGrp="1"/>
          </p:cNvSpPr>
          <p:nvPr>
            <p:ph type="title"/>
          </p:nvPr>
        </p:nvSpPr>
        <p:spPr/>
        <p:txBody>
          <a:bodyPr/>
          <a:lstStyle/>
          <a:p>
            <a:r>
              <a:rPr lang="en-US" dirty="0"/>
              <a:t>Team File Cabinet</a:t>
            </a:r>
          </a:p>
        </p:txBody>
      </p:sp>
      <p:pic>
        <p:nvPicPr>
          <p:cNvPr id="5" name="Picture 4" descr="Screen shot of the Team file cabinet ">
            <a:extLst>
              <a:ext uri="{FF2B5EF4-FFF2-40B4-BE49-F238E27FC236}">
                <a16:creationId xmlns:a16="http://schemas.microsoft.com/office/drawing/2014/main" id="{E85119BD-F64D-4B13-9463-4892FE82067E}"/>
              </a:ext>
            </a:extLst>
          </p:cNvPr>
          <p:cNvPicPr>
            <a:picLocks noChangeAspect="1"/>
          </p:cNvPicPr>
          <p:nvPr/>
        </p:nvPicPr>
        <p:blipFill>
          <a:blip r:embed="rId3"/>
          <a:stretch>
            <a:fillRect/>
          </a:stretch>
        </p:blipFill>
        <p:spPr>
          <a:xfrm>
            <a:off x="1048215" y="1825624"/>
            <a:ext cx="4059043" cy="4674049"/>
          </a:xfrm>
          <a:prstGeom prst="rect">
            <a:avLst/>
          </a:prstGeom>
          <a:ln>
            <a:solidFill>
              <a:srgbClr val="154578"/>
            </a:solidFill>
          </a:ln>
        </p:spPr>
      </p:pic>
      <p:sp>
        <p:nvSpPr>
          <p:cNvPr id="3" name="Text Placeholder 2">
            <a:extLst>
              <a:ext uri="{FF2B5EF4-FFF2-40B4-BE49-F238E27FC236}">
                <a16:creationId xmlns:a16="http://schemas.microsoft.com/office/drawing/2014/main" id="{371BFBA3-1DF5-441D-9F24-7D58B013FC73}"/>
              </a:ext>
            </a:extLst>
          </p:cNvPr>
          <p:cNvSpPr>
            <a:spLocks noGrp="1"/>
          </p:cNvSpPr>
          <p:nvPr>
            <p:ph type="body" idx="1"/>
          </p:nvPr>
        </p:nvSpPr>
        <p:spPr>
          <a:xfrm>
            <a:off x="5709423" y="2092635"/>
            <a:ext cx="4685371" cy="4351338"/>
          </a:xfrm>
        </p:spPr>
        <p:txBody>
          <a:bodyPr>
            <a:normAutofit fontScale="92500"/>
          </a:bodyPr>
          <a:lstStyle/>
          <a:p>
            <a:r>
              <a:rPr lang="en-US" dirty="0"/>
              <a:t>Action Step Evidence</a:t>
            </a:r>
          </a:p>
          <a:p>
            <a:pPr lvl="1">
              <a:spcAft>
                <a:spcPts val="2400"/>
              </a:spcAft>
            </a:pPr>
            <a:r>
              <a:rPr lang="en-US" dirty="0"/>
              <a:t>Documents, images, data charts</a:t>
            </a:r>
          </a:p>
          <a:p>
            <a:r>
              <a:rPr lang="en-US" dirty="0"/>
              <a:t>Meeting Agendas and Notes</a:t>
            </a:r>
          </a:p>
          <a:p>
            <a:pPr lvl="1">
              <a:spcAft>
                <a:spcPts val="2400"/>
              </a:spcAft>
            </a:pPr>
            <a:r>
              <a:rPr lang="en-US" dirty="0"/>
              <a:t>DaSy Dynamic Impact Agenda and meeting notes</a:t>
            </a:r>
          </a:p>
          <a:p>
            <a:r>
              <a:rPr lang="en-US" dirty="0"/>
              <a:t>Miscellaneous</a:t>
            </a:r>
          </a:p>
          <a:p>
            <a:pPr lvl="1"/>
            <a:r>
              <a:rPr lang="en-US" dirty="0"/>
              <a:t>Any additional information necessary to implement the team’s work</a:t>
            </a:r>
          </a:p>
        </p:txBody>
      </p:sp>
    </p:spTree>
    <p:extLst>
      <p:ext uri="{BB962C8B-B14F-4D97-AF65-F5344CB8AC3E}">
        <p14:creationId xmlns:p14="http://schemas.microsoft.com/office/powerpoint/2010/main" val="57535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6425B-527B-43FF-81D3-EED50343A86F}"/>
              </a:ext>
            </a:extLst>
          </p:cNvPr>
          <p:cNvSpPr>
            <a:spLocks noGrp="1"/>
          </p:cNvSpPr>
          <p:nvPr>
            <p:ph type="title"/>
          </p:nvPr>
        </p:nvSpPr>
        <p:spPr/>
        <p:txBody>
          <a:bodyPr/>
          <a:lstStyle/>
          <a:p>
            <a:r>
              <a:rPr lang="en-US" dirty="0"/>
              <a:t>DaSy Dynamic Impact Agenda Template</a:t>
            </a:r>
          </a:p>
        </p:txBody>
      </p:sp>
      <p:sp>
        <p:nvSpPr>
          <p:cNvPr id="2" name="Text Placeholder 1">
            <a:extLst>
              <a:ext uri="{FF2B5EF4-FFF2-40B4-BE49-F238E27FC236}">
                <a16:creationId xmlns:a16="http://schemas.microsoft.com/office/drawing/2014/main" id="{4105785E-036A-44C0-8E62-A5B2135C17D9}"/>
              </a:ext>
            </a:extLst>
          </p:cNvPr>
          <p:cNvSpPr>
            <a:spLocks noGrp="1"/>
          </p:cNvSpPr>
          <p:nvPr>
            <p:ph type="body" idx="1"/>
          </p:nvPr>
        </p:nvSpPr>
        <p:spPr>
          <a:xfrm>
            <a:off x="0" y="1690688"/>
            <a:ext cx="12192000" cy="1738312"/>
          </a:xfrm>
        </p:spPr>
        <p:txBody>
          <a:bodyPr/>
          <a:lstStyle/>
          <a:p>
            <a:r>
              <a:rPr lang="en-US" dirty="0"/>
              <a:t>The agenda template helps teams stay aligned to the DaSy Dynamic Impact process.</a:t>
            </a:r>
          </a:p>
        </p:txBody>
      </p:sp>
      <p:sp>
        <p:nvSpPr>
          <p:cNvPr id="11" name="Google Shape;148;p23">
            <a:extLst>
              <a:ext uri="{FF2B5EF4-FFF2-40B4-BE49-F238E27FC236}">
                <a16:creationId xmlns:a16="http://schemas.microsoft.com/office/drawing/2014/main" id="{F9D6F184-04BF-49F4-803A-F0C346AE61D1}"/>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US" sz="1600" smtClean="0">
                <a:solidFill>
                  <a:srgbClr val="154578"/>
                </a:solidFill>
                <a:latin typeface="Tahoma"/>
                <a:ea typeface="Tahoma"/>
                <a:cs typeface="Tahoma"/>
                <a:sym typeface="Tahoma"/>
              </a:rPr>
              <a:pPr algn="l"/>
              <a:t>6</a:t>
            </a:fld>
            <a:endParaRPr lang="en-US" sz="1600">
              <a:solidFill>
                <a:srgbClr val="154578"/>
              </a:solidFill>
              <a:latin typeface="Tahoma"/>
              <a:ea typeface="Tahoma"/>
              <a:cs typeface="Tahoma"/>
              <a:sym typeface="Tahoma"/>
            </a:endParaRPr>
          </a:p>
        </p:txBody>
      </p:sp>
      <p:pic>
        <p:nvPicPr>
          <p:cNvPr id="6" name="Picture 5" descr="Screen shot of the DaSy Dynamic Impact Agenda Template ">
            <a:extLst>
              <a:ext uri="{FF2B5EF4-FFF2-40B4-BE49-F238E27FC236}">
                <a16:creationId xmlns:a16="http://schemas.microsoft.com/office/drawing/2014/main" id="{AE5175CB-718F-4ADE-8BA3-50F6A5F4E417}"/>
              </a:ext>
            </a:extLst>
          </p:cNvPr>
          <p:cNvPicPr>
            <a:picLocks noChangeAspect="1"/>
          </p:cNvPicPr>
          <p:nvPr/>
        </p:nvPicPr>
        <p:blipFill>
          <a:blip r:embed="rId3"/>
          <a:stretch>
            <a:fillRect/>
          </a:stretch>
        </p:blipFill>
        <p:spPr>
          <a:xfrm>
            <a:off x="2295640" y="2266563"/>
            <a:ext cx="7064031" cy="4583151"/>
          </a:xfrm>
          <a:prstGeom prst="rect">
            <a:avLst/>
          </a:prstGeom>
        </p:spPr>
      </p:pic>
    </p:spTree>
    <p:extLst>
      <p:ext uri="{BB962C8B-B14F-4D97-AF65-F5344CB8AC3E}">
        <p14:creationId xmlns:p14="http://schemas.microsoft.com/office/powerpoint/2010/main" val="135693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76FB-94F4-49F5-8412-A31B8C84724A}"/>
              </a:ext>
            </a:extLst>
          </p:cNvPr>
          <p:cNvSpPr>
            <a:spLocks noGrp="1"/>
          </p:cNvSpPr>
          <p:nvPr>
            <p:ph type="title"/>
          </p:nvPr>
        </p:nvSpPr>
        <p:spPr/>
        <p:txBody>
          <a:bodyPr/>
          <a:lstStyle/>
          <a:p>
            <a:r>
              <a:rPr lang="en-US" dirty="0"/>
              <a:t>Questions</a:t>
            </a:r>
          </a:p>
        </p:txBody>
      </p:sp>
      <p:pic>
        <p:nvPicPr>
          <p:cNvPr id="5" name="Graphic 4" descr="Badge Question Mark with solid fill">
            <a:extLst>
              <a:ext uri="{FF2B5EF4-FFF2-40B4-BE49-F238E27FC236}">
                <a16:creationId xmlns:a16="http://schemas.microsoft.com/office/drawing/2014/main" id="{7DA091F3-9A00-48ED-A874-820D6FFCB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3563" y="2223653"/>
            <a:ext cx="3179619" cy="3179619"/>
          </a:xfrm>
          <a:prstGeom prst="rect">
            <a:avLst/>
          </a:prstGeom>
        </p:spPr>
      </p:pic>
      <p:sp>
        <p:nvSpPr>
          <p:cNvPr id="6" name="Google Shape;148;p23">
            <a:extLst>
              <a:ext uri="{FF2B5EF4-FFF2-40B4-BE49-F238E27FC236}">
                <a16:creationId xmlns:a16="http://schemas.microsoft.com/office/drawing/2014/main" id="{4E5FB396-8226-4F33-8184-21858668ABAF}"/>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l"/>
            <a:fld id="{00000000-1234-1234-1234-123412341234}" type="slidenum">
              <a:rPr lang="en-US" sz="1600" smtClean="0">
                <a:solidFill>
                  <a:srgbClr val="154578"/>
                </a:solidFill>
                <a:latin typeface="Tahoma"/>
                <a:ea typeface="Tahoma"/>
                <a:cs typeface="Tahoma"/>
                <a:sym typeface="Tahoma"/>
              </a:rPr>
              <a:pPr algn="l"/>
              <a:t>7</a:t>
            </a:fld>
            <a:endParaRPr lang="en-US" sz="1600">
              <a:solidFill>
                <a:srgbClr val="154578"/>
              </a:solidFill>
              <a:latin typeface="Tahoma"/>
              <a:ea typeface="Tahoma"/>
              <a:cs typeface="Tahoma"/>
              <a:sym typeface="Tahoma"/>
            </a:endParaRPr>
          </a:p>
        </p:txBody>
      </p:sp>
    </p:spTree>
    <p:extLst>
      <p:ext uri="{BB962C8B-B14F-4D97-AF65-F5344CB8AC3E}">
        <p14:creationId xmlns:p14="http://schemas.microsoft.com/office/powerpoint/2010/main" val="303934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2" name="Title 1">
            <a:extLst>
              <a:ext uri="{FF2B5EF4-FFF2-40B4-BE49-F238E27FC236}">
                <a16:creationId xmlns:a16="http://schemas.microsoft.com/office/drawing/2014/main" id="{C0EF6919-6BBA-D99C-0AAC-479BF66E08DA}"/>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Thank You</a:t>
            </a:r>
          </a:p>
        </p:txBody>
      </p:sp>
      <p:sp>
        <p:nvSpPr>
          <p:cNvPr id="635" name="Google Shape;635;p57"/>
          <p:cNvSpPr txBox="1"/>
          <p:nvPr/>
        </p:nvSpPr>
        <p:spPr>
          <a:xfrm>
            <a:off x="664369" y="662805"/>
            <a:ext cx="10863263" cy="6533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Tahoma"/>
              <a:buNone/>
            </a:pPr>
            <a:r>
              <a:rPr lang="en-US" sz="4400" b="1" i="0" u="none" strike="noStrike" cap="none">
                <a:solidFill>
                  <a:schemeClr val="lt1"/>
                </a:solidFill>
                <a:latin typeface="Tahoma"/>
                <a:ea typeface="Tahoma"/>
                <a:cs typeface="Tahoma"/>
                <a:sym typeface="Tahoma"/>
              </a:rPr>
              <a:t>Thank you</a:t>
            </a:r>
            <a:endParaRPr/>
          </a:p>
        </p:txBody>
      </p:sp>
      <p:sp>
        <p:nvSpPr>
          <p:cNvPr id="636" name="Google Shape;636;p57"/>
          <p:cNvSpPr txBox="1"/>
          <p:nvPr/>
        </p:nvSpPr>
        <p:spPr>
          <a:xfrm>
            <a:off x="436094" y="1741953"/>
            <a:ext cx="11319812" cy="12738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600"/>
              <a:buFont typeface="Tahoma"/>
              <a:buNone/>
            </a:pPr>
            <a:r>
              <a:rPr lang="en-US" sz="2600" b="0" i="0" u="none" strike="noStrike" cap="none" dirty="0">
                <a:solidFill>
                  <a:schemeClr val="lt1"/>
                </a:solidFill>
                <a:latin typeface="Tahoma"/>
                <a:ea typeface="Tahoma"/>
                <a:cs typeface="Tahoma"/>
                <a:sym typeface="Tahoma"/>
              </a:rPr>
              <a:t>Visit us at </a:t>
            </a:r>
            <a:r>
              <a:rPr lang="en-US" sz="2600" b="0" i="0" u="sng" strike="noStrike" cap="none" dirty="0">
                <a:solidFill>
                  <a:srgbClr val="FFFFFF"/>
                </a:solidFill>
                <a:latin typeface="Tahoma"/>
                <a:ea typeface="Tahoma"/>
                <a:cs typeface="Tahoma"/>
                <a:sym typeface="Tahoma"/>
                <a:hlinkClick r:id="rId3" tooltip="The DaSy Center">
                  <a:extLst>
                    <a:ext uri="{A12FA001-AC4F-418D-AE19-62706E023703}">
                      <ahyp:hlinkClr xmlns:ahyp="http://schemas.microsoft.com/office/drawing/2018/hyperlinkcolor" val="tx"/>
                    </a:ext>
                  </a:extLst>
                </a:hlinkClick>
              </a:rPr>
              <a:t>http://dasycenter.org/</a:t>
            </a:r>
            <a:endParaRPr sz="2600" b="0" i="0" u="none" strike="noStrike" cap="none" dirty="0">
              <a:solidFill>
                <a:srgbClr val="FFFFFF"/>
              </a:solidFill>
              <a:latin typeface="Tahoma"/>
              <a:ea typeface="Tahoma"/>
              <a:cs typeface="Tahoma"/>
              <a:sym typeface="Tahoma"/>
            </a:endParaRPr>
          </a:p>
          <a:p>
            <a:pPr marL="0" marR="0" lvl="0" indent="0" algn="ctr" rtl="0">
              <a:lnSpc>
                <a:spcPct val="90000"/>
              </a:lnSpc>
              <a:spcBef>
                <a:spcPts val="2400"/>
              </a:spcBef>
              <a:spcAft>
                <a:spcPts val="0"/>
              </a:spcAft>
              <a:buClr>
                <a:schemeClr val="lt1"/>
              </a:buClr>
              <a:buSzPts val="2600"/>
              <a:buFont typeface="Tahoma"/>
              <a:buNone/>
            </a:pPr>
            <a:r>
              <a:rPr lang="en-US" sz="2600" b="0" i="0" u="none" strike="noStrike" cap="none" dirty="0">
                <a:solidFill>
                  <a:schemeClr val="lt1"/>
                </a:solidFill>
                <a:latin typeface="Tahoma"/>
                <a:ea typeface="Tahoma"/>
                <a:cs typeface="Tahoma"/>
                <a:sym typeface="Tahoma"/>
              </a:rPr>
              <a:t>Follow us on Twitter: </a:t>
            </a:r>
            <a:r>
              <a:rPr lang="en-US" sz="2600" b="0" i="0" u="sng" strike="noStrike" cap="none" dirty="0">
                <a:solidFill>
                  <a:srgbClr val="FFFFFF"/>
                </a:solidFill>
                <a:latin typeface="Tahoma"/>
                <a:ea typeface="Tahoma"/>
                <a:cs typeface="Tahoma"/>
                <a:sym typeface="Tahoma"/>
                <a:hlinkClick r:id="rId4" tooltip="DaSy Twitter feed">
                  <a:extLst>
                    <a:ext uri="{A12FA001-AC4F-418D-AE19-62706E023703}">
                      <ahyp:hlinkClr xmlns:ahyp="http://schemas.microsoft.com/office/drawing/2018/hyperlinkcolor" val="tx"/>
                    </a:ext>
                  </a:extLst>
                </a:hlinkClick>
              </a:rPr>
              <a:t>@DaSyCenter</a:t>
            </a:r>
            <a:r>
              <a:rPr lang="en-US" sz="2600" b="0" i="0" u="none" strike="noStrike" cap="none" dirty="0">
                <a:solidFill>
                  <a:srgbClr val="FFFFFF"/>
                </a:solidFill>
                <a:latin typeface="Tahoma"/>
                <a:ea typeface="Tahoma"/>
                <a:cs typeface="Tahoma"/>
                <a:sym typeface="Tahoma"/>
              </a:rPr>
              <a:t>  </a:t>
            </a:r>
            <a:endParaRPr dirty="0">
              <a:solidFill>
                <a:srgbClr val="FFFFFF"/>
              </a:solidFill>
            </a:endParaRPr>
          </a:p>
          <a:p>
            <a:pPr marL="0" marR="0" lvl="0" indent="0" algn="ctr" rtl="0">
              <a:lnSpc>
                <a:spcPct val="90000"/>
              </a:lnSpc>
              <a:spcBef>
                <a:spcPts val="0"/>
              </a:spcBef>
              <a:spcAft>
                <a:spcPts val="0"/>
              </a:spcAft>
              <a:buClr>
                <a:srgbClr val="154578"/>
              </a:buClr>
              <a:buSzPts val="4400"/>
              <a:buFont typeface="Tahoma"/>
              <a:buNone/>
            </a:pPr>
            <a:endParaRPr sz="4400" b="0" i="0" u="none" strike="noStrike" cap="none" dirty="0">
              <a:solidFill>
                <a:schemeClr val="lt1"/>
              </a:solidFill>
              <a:latin typeface="Tahoma"/>
              <a:ea typeface="Tahoma"/>
              <a:cs typeface="Tahoma"/>
              <a:sym typeface="Tahoma"/>
            </a:endParaRPr>
          </a:p>
        </p:txBody>
      </p:sp>
      <p:pic>
        <p:nvPicPr>
          <p:cNvPr id="634" name="Google Shape;634;p57" descr="Dasy Logo"/>
          <p:cNvPicPr preferRelativeResize="0"/>
          <p:nvPr/>
        </p:nvPicPr>
        <p:blipFill rotWithShape="1">
          <a:blip r:embed="rId5">
            <a:alphaModFix/>
          </a:blip>
          <a:srcRect/>
          <a:stretch/>
        </p:blipFill>
        <p:spPr>
          <a:xfrm>
            <a:off x="4171536" y="3269710"/>
            <a:ext cx="3848928" cy="1273844"/>
          </a:xfrm>
          <a:prstGeom prst="rect">
            <a:avLst/>
          </a:prstGeom>
          <a:noFill/>
          <a:ln>
            <a:noFill/>
          </a:ln>
        </p:spPr>
      </p:pic>
      <p:sp>
        <p:nvSpPr>
          <p:cNvPr id="637" name="Google Shape;637;p57" descr="IDEAS that Work logo"/>
          <p:cNvSpPr/>
          <p:nvPr/>
        </p:nvSpPr>
        <p:spPr>
          <a:xfrm>
            <a:off x="-13855" y="5306291"/>
            <a:ext cx="12216383" cy="1551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8" name="Google Shape;638;p57"/>
          <p:cNvSpPr txBox="1"/>
          <p:nvPr/>
        </p:nvSpPr>
        <p:spPr>
          <a:xfrm>
            <a:off x="1981199" y="5500254"/>
            <a:ext cx="9899401" cy="1070091"/>
          </a:xfrm>
          <a:prstGeom prst="rect">
            <a:avLst/>
          </a:prstGeom>
          <a:noFill/>
          <a:ln>
            <a:noFill/>
          </a:ln>
        </p:spPr>
        <p:txBody>
          <a:bodyPr spcFirstLastPara="1" wrap="square" lIns="91425" tIns="45700" rIns="91425" bIns="45700" anchor="t" anchorCtr="0">
            <a:noAutofit/>
          </a:bodyPr>
          <a:lstStyle/>
          <a:p>
            <a:pPr marL="0" marR="0" lvl="0" indent="0" algn="l" rtl="0">
              <a:lnSpc>
                <a:spcPct val="133333"/>
              </a:lnSpc>
              <a:spcBef>
                <a:spcPts val="0"/>
              </a:spcBef>
              <a:spcAft>
                <a:spcPts val="0"/>
              </a:spcAft>
              <a:buClr>
                <a:srgbClr val="154578"/>
              </a:buClr>
              <a:buSzPts val="1500"/>
              <a:buFont typeface="Tahoma"/>
              <a:buNone/>
            </a:pPr>
            <a:r>
              <a:rPr lang="en-US" sz="1500" b="0" i="0" u="none" strike="noStrike" cap="none">
                <a:solidFill>
                  <a:srgbClr val="154578"/>
                </a:solidFill>
                <a:latin typeface="Tahoma"/>
                <a:ea typeface="Tahoma"/>
                <a:cs typeface="Tahoma"/>
                <a:sym typeface="Tahoma"/>
              </a:rPr>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sz="1500" b="1" i="0" u="none" strike="noStrike" cap="none">
              <a:solidFill>
                <a:srgbClr val="154578"/>
              </a:solidFill>
              <a:latin typeface="Tahoma"/>
              <a:ea typeface="Tahoma"/>
              <a:cs typeface="Tahoma"/>
              <a:sym typeface="Tahoma"/>
            </a:endParaRPr>
          </a:p>
        </p:txBody>
      </p:sp>
      <p:pic>
        <p:nvPicPr>
          <p:cNvPr id="639" name="Google Shape;639;p57" descr="IDEAs that Work. U.S. Office of Special Education Programs"/>
          <p:cNvPicPr preferRelativeResize="0"/>
          <p:nvPr/>
        </p:nvPicPr>
        <p:blipFill rotWithShape="1">
          <a:blip r:embed="rId6">
            <a:alphaModFix/>
          </a:blip>
          <a:srcRect/>
          <a:stretch/>
        </p:blipFill>
        <p:spPr>
          <a:xfrm>
            <a:off x="436094" y="5415674"/>
            <a:ext cx="1351142" cy="11269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89f5b4-ce8b-4c9c-9f0b-be74c383084a" xsi:nil="true"/>
    <lcf76f155ced4ddcb4097134ff3c332f xmlns="c0805199-1d1e-485c-b7ed-61fc3390a0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B497A1B110FC4EBED4561C68949326" ma:contentTypeVersion="12" ma:contentTypeDescription="Create a new document." ma:contentTypeScope="" ma:versionID="500bfffc16c883ac091e8f3e64bc735b">
  <xsd:schema xmlns:xsd="http://www.w3.org/2001/XMLSchema" xmlns:xs="http://www.w3.org/2001/XMLSchema" xmlns:p="http://schemas.microsoft.com/office/2006/metadata/properties" xmlns:ns2="c0805199-1d1e-485c-b7ed-61fc3390a097" xmlns:ns3="9389f5b4-ce8b-4c9c-9f0b-be74c383084a" targetNamespace="http://schemas.microsoft.com/office/2006/metadata/properties" ma:root="true" ma:fieldsID="d9f224a515ba17a301bf7a8e757f9423" ns2:_="" ns3:_="">
    <xsd:import namespace="c0805199-1d1e-485c-b7ed-61fc3390a097"/>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05199-1d1e-485c-b7ed-61fc3390a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2445cae-00a8-41b2-b692-3298960a86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99b5793-c82e-43e6-8580-f136cc3fd639}" ma:internalName="TaxCatchAll" ma:showField="CatchAllData" ma:web="9389f5b4-ce8b-4c9c-9f0b-be74c383084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0E9C7-BE2A-482C-8730-6727227498FF}">
  <ds:schemaRefs>
    <ds:schemaRef ds:uri="http://schemas.microsoft.com/office/infopath/2007/PartnerControls"/>
    <ds:schemaRef ds:uri="http://schemas.openxmlformats.org/package/2006/metadata/core-properties"/>
    <ds:schemaRef ds:uri="http://purl.org/dc/elements/1.1/"/>
    <ds:schemaRef ds:uri="9389f5b4-ce8b-4c9c-9f0b-be74c383084a"/>
    <ds:schemaRef ds:uri="http://schemas.microsoft.com/office/2006/documentManagement/types"/>
    <ds:schemaRef ds:uri="http://purl.org/dc/terms/"/>
    <ds:schemaRef ds:uri="http://schemas.microsoft.com/office/2006/metadata/properties"/>
    <ds:schemaRef ds:uri="c0805199-1d1e-485c-b7ed-61fc3390a097"/>
    <ds:schemaRef ds:uri="http://www.w3.org/XML/1998/namespace"/>
    <ds:schemaRef ds:uri="http://purl.org/dc/dcmitype/"/>
  </ds:schemaRefs>
</ds:datastoreItem>
</file>

<file path=customXml/itemProps2.xml><?xml version="1.0" encoding="utf-8"?>
<ds:datastoreItem xmlns:ds="http://schemas.openxmlformats.org/officeDocument/2006/customXml" ds:itemID="{FAAEDAAC-D5C4-4E50-B143-A34623443F09}">
  <ds:schemaRefs>
    <ds:schemaRef ds:uri="http://schemas.microsoft.com/sharepoint/v3/contenttype/forms"/>
  </ds:schemaRefs>
</ds:datastoreItem>
</file>

<file path=customXml/itemProps3.xml><?xml version="1.0" encoding="utf-8"?>
<ds:datastoreItem xmlns:ds="http://schemas.openxmlformats.org/officeDocument/2006/customXml" ds:itemID="{10A08B4F-3E3C-4423-9817-3DB5A687D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805199-1d1e-485c-b7ed-61fc3390a097"/>
    <ds:schemaRef ds:uri="9389f5b4-ce8b-4c9c-9f0b-be74c383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2557</TotalTime>
  <Words>679</Words>
  <Application>Microsoft Office PowerPoint</Application>
  <PresentationFormat>Widescreen</PresentationFormat>
  <Paragraphs>80</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Noto Sans Symbols</vt:lpstr>
      <vt:lpstr>NTR</vt:lpstr>
      <vt:lpstr>Arial</vt:lpstr>
      <vt:lpstr>SF Pro Text</vt:lpstr>
      <vt:lpstr>Tahoma</vt:lpstr>
      <vt:lpstr>Courier New</vt:lpstr>
      <vt:lpstr>Calibri</vt:lpstr>
      <vt:lpstr>Office Theme</vt:lpstr>
      <vt:lpstr>DaSy Dynamic Impact for Improvement  </vt:lpstr>
      <vt:lpstr> Session Outcomes</vt:lpstr>
      <vt:lpstr> Activity</vt:lpstr>
      <vt:lpstr>Implement Stage</vt:lpstr>
      <vt:lpstr>Team File Cabinet</vt:lpstr>
      <vt:lpstr>DaSy Dynamic Impact Agenda Template</vt:lpstr>
      <vt:lpstr>Questions</vt:lpstr>
      <vt:lpstr>Thank You</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DaSy Dynamic Impact for Improvement. Implement Stage</dc:title>
  <dc:creator>The DaSy Center</dc:creator>
  <cp:lastModifiedBy>Roxanne Jones</cp:lastModifiedBy>
  <cp:revision>31</cp:revision>
  <dcterms:modified xsi:type="dcterms:W3CDTF">2022-11-09T23:47:22Z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0x0101009AB497A1B110FC4EBED4561C68949326</vt:lpwstr>
  </property>
  <property fmtid="{D5CDD505-2E9C-101B-9397-08002B2CF9AE}" pid="3" name="Language">
    <vt:lpwstr>English</vt:lpwstr>
  </property>
  <property fmtid="{D5CDD505-2E9C-101B-9397-08002B2CF9AE}" pid="4" name="Status">
    <vt:lpwstr>Final</vt:lpwstr>
  </property>
  <property fmtid="{D5CDD505-2E9C-101B-9397-08002B2CF9AE}" pid="5" name="MediaServiceImageTags">
    <vt:lpwstr/>
  </property>
</Properties>
</file>