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2"/>
  </p:notesMasterIdLst>
  <p:sldIdLst>
    <p:sldId id="256" r:id="rId5"/>
    <p:sldId id="268" r:id="rId6"/>
    <p:sldId id="425" r:id="rId7"/>
    <p:sldId id="257" r:id="rId8"/>
    <p:sldId id="260" r:id="rId9"/>
    <p:sldId id="446" r:id="rId10"/>
    <p:sldId id="424" r:id="rId11"/>
    <p:sldId id="411" r:id="rId12"/>
    <p:sldId id="396" r:id="rId13"/>
    <p:sldId id="360" r:id="rId14"/>
    <p:sldId id="420" r:id="rId15"/>
    <p:sldId id="434" r:id="rId16"/>
    <p:sldId id="435" r:id="rId17"/>
    <p:sldId id="432" r:id="rId18"/>
    <p:sldId id="427" r:id="rId19"/>
    <p:sldId id="436" r:id="rId20"/>
    <p:sldId id="351" r:id="rId21"/>
    <p:sldId id="391" r:id="rId22"/>
    <p:sldId id="437" r:id="rId23"/>
    <p:sldId id="444" r:id="rId24"/>
    <p:sldId id="389" r:id="rId25"/>
    <p:sldId id="362" r:id="rId26"/>
    <p:sldId id="364" r:id="rId27"/>
    <p:sldId id="373" r:id="rId28"/>
    <p:sldId id="412" r:id="rId29"/>
    <p:sldId id="414" r:id="rId30"/>
    <p:sldId id="438" r:id="rId31"/>
    <p:sldId id="415" r:id="rId32"/>
    <p:sldId id="367" r:id="rId33"/>
    <p:sldId id="447" r:id="rId34"/>
    <p:sldId id="448" r:id="rId35"/>
    <p:sldId id="422" r:id="rId36"/>
    <p:sldId id="423" r:id="rId37"/>
    <p:sldId id="439" r:id="rId38"/>
    <p:sldId id="443" r:id="rId39"/>
    <p:sldId id="442" r:id="rId40"/>
    <p:sldId id="263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D1B6519-CB57-0356-D01E-55CC9472CDC6}" name="Betsy Mercier" initials="BM" userId="S::elizabeth.mercier@sri.com::04a115ac-02f6-4299-9d0b-3f1fd90d0985" providerId="AD"/>
  <p188:author id="{08ACA5BA-3F14-429E-B4DF-AEE3A3AF0B06}" name="Betsy Mercier" initials="BM" userId="S::bmercier@sriinternational.com::3d0560f5-fc45-464e-b660-843e380390d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4578"/>
    <a:srgbClr val="39B54A"/>
    <a:srgbClr val="ED3532"/>
    <a:srgbClr val="404A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B69D32-4D31-489B-BCB1-41B2277610DD}" v="951" dt="2022-10-14T19:28:48.6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97" autoAdjust="0"/>
    <p:restoredTop sz="86462" autoAdjust="0"/>
  </p:normalViewPr>
  <p:slideViewPr>
    <p:cSldViewPr snapToGrid="0" snapToObjects="1">
      <p:cViewPr>
        <p:scale>
          <a:sx n="60" d="100"/>
          <a:sy n="60" d="100"/>
        </p:scale>
        <p:origin x="312" y="6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928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48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400A78-8EE5-4DB0-8F19-D8C5AA4E03CD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C6C62F4-3478-476A-8CB2-30E88390154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/>
            <a:t>Using a practice interview guide, break into pairs or small groups to make improvements to the guide</a:t>
          </a:r>
        </a:p>
      </dgm:t>
    </dgm:pt>
    <dgm:pt modelId="{4DB57306-7136-4C21-9EB4-F1C17B2C9CBC}" type="parTrans" cxnId="{428B5475-89C4-4C27-B324-9FA9B478E66A}">
      <dgm:prSet/>
      <dgm:spPr/>
      <dgm:t>
        <a:bodyPr/>
        <a:lstStyle/>
        <a:p>
          <a:endParaRPr lang="en-US"/>
        </a:p>
      </dgm:t>
    </dgm:pt>
    <dgm:pt modelId="{9B3E9345-04DF-4023-AE7B-0924C19BBAC0}" type="sibTrans" cxnId="{428B5475-89C4-4C27-B324-9FA9B478E66A}">
      <dgm:prSet/>
      <dgm:spPr/>
      <dgm:t>
        <a:bodyPr/>
        <a:lstStyle/>
        <a:p>
          <a:endParaRPr lang="en-US"/>
        </a:p>
      </dgm:t>
    </dgm:pt>
    <dgm:pt modelId="{411F6C8A-72E8-4292-B26D-0D9882AAA3E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/>
            <a:t>Talk through proposed changes in your group </a:t>
          </a:r>
        </a:p>
      </dgm:t>
    </dgm:pt>
    <dgm:pt modelId="{A6FF7518-AEBB-4AF0-BC27-4481EADFA279}" type="parTrans" cxnId="{D98811C0-EF1A-4749-95AA-AE745B9A4037}">
      <dgm:prSet/>
      <dgm:spPr/>
      <dgm:t>
        <a:bodyPr/>
        <a:lstStyle/>
        <a:p>
          <a:endParaRPr lang="en-US"/>
        </a:p>
      </dgm:t>
    </dgm:pt>
    <dgm:pt modelId="{F0C1222A-382C-48A1-8C7F-2D3EB0F8F964}" type="sibTrans" cxnId="{D98811C0-EF1A-4749-95AA-AE745B9A4037}">
      <dgm:prSet/>
      <dgm:spPr/>
      <dgm:t>
        <a:bodyPr/>
        <a:lstStyle/>
        <a:p>
          <a:endParaRPr lang="en-US"/>
        </a:p>
      </dgm:t>
    </dgm:pt>
    <dgm:pt modelId="{9140D47F-BEB0-4B07-AB72-8761B4EA298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/>
            <a:t>Debrief and share back in large group discussion </a:t>
          </a:r>
        </a:p>
      </dgm:t>
    </dgm:pt>
    <dgm:pt modelId="{EA106C13-431A-4884-9407-B8B0C3D2B196}" type="parTrans" cxnId="{326765B9-8D1D-45FA-8047-7787FC30750B}">
      <dgm:prSet/>
      <dgm:spPr/>
      <dgm:t>
        <a:bodyPr/>
        <a:lstStyle/>
        <a:p>
          <a:endParaRPr lang="en-US"/>
        </a:p>
      </dgm:t>
    </dgm:pt>
    <dgm:pt modelId="{3ADE1EC2-EFDB-4456-8787-8253DE6AC00E}" type="sibTrans" cxnId="{326765B9-8D1D-45FA-8047-7787FC30750B}">
      <dgm:prSet/>
      <dgm:spPr/>
      <dgm:t>
        <a:bodyPr/>
        <a:lstStyle/>
        <a:p>
          <a:endParaRPr lang="en-US"/>
        </a:p>
      </dgm:t>
    </dgm:pt>
    <dgm:pt modelId="{CD9475CA-D56E-4810-A4DD-A02134150C87}" type="pres">
      <dgm:prSet presAssocID="{D9400A78-8EE5-4DB0-8F19-D8C5AA4E03CD}" presName="root" presStyleCnt="0">
        <dgm:presLayoutVars>
          <dgm:dir/>
          <dgm:resizeHandles val="exact"/>
        </dgm:presLayoutVars>
      </dgm:prSet>
      <dgm:spPr/>
    </dgm:pt>
    <dgm:pt modelId="{AF559C1F-B417-4284-AA41-3FF6A3DABB90}" type="pres">
      <dgm:prSet presAssocID="{2C6C62F4-3478-476A-8CB2-30E88390154C}" presName="compNode" presStyleCnt="0"/>
      <dgm:spPr/>
    </dgm:pt>
    <dgm:pt modelId="{4B1F537C-2592-41EA-8FE7-31AF4BF0558F}" type="pres">
      <dgm:prSet presAssocID="{2C6C62F4-3478-476A-8CB2-30E88390154C}" presName="bgRect" presStyleLbl="bgShp" presStyleIdx="0" presStyleCnt="3"/>
      <dgm:spPr/>
    </dgm:pt>
    <dgm:pt modelId="{D73987AF-B427-450E-907C-7396A083372B}" type="pres">
      <dgm:prSet presAssocID="{2C6C62F4-3478-476A-8CB2-30E88390154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&quot; &quot;"/>
        </a:ext>
      </dgm:extLst>
    </dgm:pt>
    <dgm:pt modelId="{4A2A163A-B7E2-4AE9-91B4-BE4DEBF78185}" type="pres">
      <dgm:prSet presAssocID="{2C6C62F4-3478-476A-8CB2-30E88390154C}" presName="spaceRect" presStyleCnt="0"/>
      <dgm:spPr/>
    </dgm:pt>
    <dgm:pt modelId="{89D3F647-9810-4873-A960-A4E8E55524FD}" type="pres">
      <dgm:prSet presAssocID="{2C6C62F4-3478-476A-8CB2-30E88390154C}" presName="parTx" presStyleLbl="revTx" presStyleIdx="0" presStyleCnt="3">
        <dgm:presLayoutVars>
          <dgm:chMax val="0"/>
          <dgm:chPref val="0"/>
        </dgm:presLayoutVars>
      </dgm:prSet>
      <dgm:spPr/>
    </dgm:pt>
    <dgm:pt modelId="{06CFF34A-DAF4-4DED-A03C-4032719BDD1E}" type="pres">
      <dgm:prSet presAssocID="{9B3E9345-04DF-4023-AE7B-0924C19BBAC0}" presName="sibTrans" presStyleCnt="0"/>
      <dgm:spPr/>
    </dgm:pt>
    <dgm:pt modelId="{0397DE74-8790-4DD0-997B-170FA9CDEA4D}" type="pres">
      <dgm:prSet presAssocID="{411F6C8A-72E8-4292-B26D-0D9882AAA3E6}" presName="compNode" presStyleCnt="0"/>
      <dgm:spPr/>
    </dgm:pt>
    <dgm:pt modelId="{F6E2079E-15C3-43C2-A989-7696735AA96A}" type="pres">
      <dgm:prSet presAssocID="{411F6C8A-72E8-4292-B26D-0D9882AAA3E6}" presName="bgRect" presStyleLbl="bgShp" presStyleIdx="1" presStyleCnt="3" custLinFactNeighborX="2464" custLinFactNeighborY="-5017"/>
      <dgm:spPr/>
    </dgm:pt>
    <dgm:pt modelId="{A61B60B4-06C5-4D41-ACC2-5A85462DBD2A}" type="pres">
      <dgm:prSet presAssocID="{411F6C8A-72E8-4292-B26D-0D9882AAA3E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&quot; &quot;"/>
        </a:ext>
      </dgm:extLst>
    </dgm:pt>
    <dgm:pt modelId="{D4226D87-4B98-4C24-988A-8AA0B4B54E98}" type="pres">
      <dgm:prSet presAssocID="{411F6C8A-72E8-4292-B26D-0D9882AAA3E6}" presName="spaceRect" presStyleCnt="0"/>
      <dgm:spPr/>
    </dgm:pt>
    <dgm:pt modelId="{9AF0DFE0-C99D-4170-9B95-63F609073262}" type="pres">
      <dgm:prSet presAssocID="{411F6C8A-72E8-4292-B26D-0D9882AAA3E6}" presName="parTx" presStyleLbl="revTx" presStyleIdx="1" presStyleCnt="3">
        <dgm:presLayoutVars>
          <dgm:chMax val="0"/>
          <dgm:chPref val="0"/>
        </dgm:presLayoutVars>
      </dgm:prSet>
      <dgm:spPr/>
    </dgm:pt>
    <dgm:pt modelId="{8696E2C4-6DCF-4DD4-A138-EEDC16ADBF22}" type="pres">
      <dgm:prSet presAssocID="{F0C1222A-382C-48A1-8C7F-2D3EB0F8F964}" presName="sibTrans" presStyleCnt="0"/>
      <dgm:spPr/>
    </dgm:pt>
    <dgm:pt modelId="{ACD7491B-B12D-4D7D-9B88-AC8D86DC5B99}" type="pres">
      <dgm:prSet presAssocID="{9140D47F-BEB0-4B07-AB72-8761B4EA298D}" presName="compNode" presStyleCnt="0"/>
      <dgm:spPr/>
    </dgm:pt>
    <dgm:pt modelId="{CB5A5199-D34E-49A5-BEA3-84233B65B2BF}" type="pres">
      <dgm:prSet presAssocID="{9140D47F-BEB0-4B07-AB72-8761B4EA298D}" presName="bgRect" presStyleLbl="bgShp" presStyleIdx="2" presStyleCnt="3"/>
      <dgm:spPr/>
    </dgm:pt>
    <dgm:pt modelId="{B4F3D256-B11A-4C92-9729-7D8E52758310}" type="pres">
      <dgm:prSet presAssocID="{9140D47F-BEB0-4B07-AB72-8761B4EA298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&quot; &quot;"/>
        </a:ext>
      </dgm:extLst>
    </dgm:pt>
    <dgm:pt modelId="{4B880412-67DC-4023-9E92-5CF0FCC49A95}" type="pres">
      <dgm:prSet presAssocID="{9140D47F-BEB0-4B07-AB72-8761B4EA298D}" presName="spaceRect" presStyleCnt="0"/>
      <dgm:spPr/>
    </dgm:pt>
    <dgm:pt modelId="{041AE3E9-1500-478C-A692-75C3B0352297}" type="pres">
      <dgm:prSet presAssocID="{9140D47F-BEB0-4B07-AB72-8761B4EA298D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E81F700A-2E2D-465A-9389-F7C69A348012}" type="presOf" srcId="{9140D47F-BEB0-4B07-AB72-8761B4EA298D}" destId="{041AE3E9-1500-478C-A692-75C3B0352297}" srcOrd="0" destOrd="0" presId="urn:microsoft.com/office/officeart/2018/2/layout/IconVerticalSolidList"/>
    <dgm:cxn modelId="{439E4615-9CB4-441A-BE08-42B0FEE2EE9F}" type="presOf" srcId="{2C6C62F4-3478-476A-8CB2-30E88390154C}" destId="{89D3F647-9810-4873-A960-A4E8E55524FD}" srcOrd="0" destOrd="0" presId="urn:microsoft.com/office/officeart/2018/2/layout/IconVerticalSolidList"/>
    <dgm:cxn modelId="{428B5475-89C4-4C27-B324-9FA9B478E66A}" srcId="{D9400A78-8EE5-4DB0-8F19-D8C5AA4E03CD}" destId="{2C6C62F4-3478-476A-8CB2-30E88390154C}" srcOrd="0" destOrd="0" parTransId="{4DB57306-7136-4C21-9EB4-F1C17B2C9CBC}" sibTransId="{9B3E9345-04DF-4023-AE7B-0924C19BBAC0}"/>
    <dgm:cxn modelId="{6F6570A6-4BEF-4ABF-BFAE-B522EA34462D}" type="presOf" srcId="{D9400A78-8EE5-4DB0-8F19-D8C5AA4E03CD}" destId="{CD9475CA-D56E-4810-A4DD-A02134150C87}" srcOrd="0" destOrd="0" presId="urn:microsoft.com/office/officeart/2018/2/layout/IconVerticalSolidList"/>
    <dgm:cxn modelId="{326765B9-8D1D-45FA-8047-7787FC30750B}" srcId="{D9400A78-8EE5-4DB0-8F19-D8C5AA4E03CD}" destId="{9140D47F-BEB0-4B07-AB72-8761B4EA298D}" srcOrd="2" destOrd="0" parTransId="{EA106C13-431A-4884-9407-B8B0C3D2B196}" sibTransId="{3ADE1EC2-EFDB-4456-8787-8253DE6AC00E}"/>
    <dgm:cxn modelId="{D98811C0-EF1A-4749-95AA-AE745B9A4037}" srcId="{D9400A78-8EE5-4DB0-8F19-D8C5AA4E03CD}" destId="{411F6C8A-72E8-4292-B26D-0D9882AAA3E6}" srcOrd="1" destOrd="0" parTransId="{A6FF7518-AEBB-4AF0-BC27-4481EADFA279}" sibTransId="{F0C1222A-382C-48A1-8C7F-2D3EB0F8F964}"/>
    <dgm:cxn modelId="{5FFCAECE-59B8-4317-9DEA-A910A65B8560}" type="presOf" srcId="{411F6C8A-72E8-4292-B26D-0D9882AAA3E6}" destId="{9AF0DFE0-C99D-4170-9B95-63F609073262}" srcOrd="0" destOrd="0" presId="urn:microsoft.com/office/officeart/2018/2/layout/IconVerticalSolidList"/>
    <dgm:cxn modelId="{89F3068D-76A5-4E9A-8F79-F701A5CC3835}" type="presParOf" srcId="{CD9475CA-D56E-4810-A4DD-A02134150C87}" destId="{AF559C1F-B417-4284-AA41-3FF6A3DABB90}" srcOrd="0" destOrd="0" presId="urn:microsoft.com/office/officeart/2018/2/layout/IconVerticalSolidList"/>
    <dgm:cxn modelId="{373624F1-36BC-4450-8F2B-854D7928B2E0}" type="presParOf" srcId="{AF559C1F-B417-4284-AA41-3FF6A3DABB90}" destId="{4B1F537C-2592-41EA-8FE7-31AF4BF0558F}" srcOrd="0" destOrd="0" presId="urn:microsoft.com/office/officeart/2018/2/layout/IconVerticalSolidList"/>
    <dgm:cxn modelId="{A10F9E0F-F803-410E-B137-9D642E328227}" type="presParOf" srcId="{AF559C1F-B417-4284-AA41-3FF6A3DABB90}" destId="{D73987AF-B427-450E-907C-7396A083372B}" srcOrd="1" destOrd="0" presId="urn:microsoft.com/office/officeart/2018/2/layout/IconVerticalSolidList"/>
    <dgm:cxn modelId="{6189EDF2-5BA0-4B1A-8CB4-16D7EC207514}" type="presParOf" srcId="{AF559C1F-B417-4284-AA41-3FF6A3DABB90}" destId="{4A2A163A-B7E2-4AE9-91B4-BE4DEBF78185}" srcOrd="2" destOrd="0" presId="urn:microsoft.com/office/officeart/2018/2/layout/IconVerticalSolidList"/>
    <dgm:cxn modelId="{8AE66496-5E77-4ACD-A22C-D69FF4DE1615}" type="presParOf" srcId="{AF559C1F-B417-4284-AA41-3FF6A3DABB90}" destId="{89D3F647-9810-4873-A960-A4E8E55524FD}" srcOrd="3" destOrd="0" presId="urn:microsoft.com/office/officeart/2018/2/layout/IconVerticalSolidList"/>
    <dgm:cxn modelId="{B883614A-B9AA-4B55-A4CF-78E00A730D9A}" type="presParOf" srcId="{CD9475CA-D56E-4810-A4DD-A02134150C87}" destId="{06CFF34A-DAF4-4DED-A03C-4032719BDD1E}" srcOrd="1" destOrd="0" presId="urn:microsoft.com/office/officeart/2018/2/layout/IconVerticalSolidList"/>
    <dgm:cxn modelId="{AD093A92-715B-49D6-A6B4-DAE7EE7DE210}" type="presParOf" srcId="{CD9475CA-D56E-4810-A4DD-A02134150C87}" destId="{0397DE74-8790-4DD0-997B-170FA9CDEA4D}" srcOrd="2" destOrd="0" presId="urn:microsoft.com/office/officeart/2018/2/layout/IconVerticalSolidList"/>
    <dgm:cxn modelId="{3A6F7D5D-E4DE-467F-A776-4FC143665CD6}" type="presParOf" srcId="{0397DE74-8790-4DD0-997B-170FA9CDEA4D}" destId="{F6E2079E-15C3-43C2-A989-7696735AA96A}" srcOrd="0" destOrd="0" presId="urn:microsoft.com/office/officeart/2018/2/layout/IconVerticalSolidList"/>
    <dgm:cxn modelId="{4A6EC074-37EC-4F96-918D-F231DF20AFAA}" type="presParOf" srcId="{0397DE74-8790-4DD0-997B-170FA9CDEA4D}" destId="{A61B60B4-06C5-4D41-ACC2-5A85462DBD2A}" srcOrd="1" destOrd="0" presId="urn:microsoft.com/office/officeart/2018/2/layout/IconVerticalSolidList"/>
    <dgm:cxn modelId="{6798B80A-6F24-4961-8F4C-E60594189625}" type="presParOf" srcId="{0397DE74-8790-4DD0-997B-170FA9CDEA4D}" destId="{D4226D87-4B98-4C24-988A-8AA0B4B54E98}" srcOrd="2" destOrd="0" presId="urn:microsoft.com/office/officeart/2018/2/layout/IconVerticalSolidList"/>
    <dgm:cxn modelId="{926F42EB-AA5B-455B-947C-9094B18710BE}" type="presParOf" srcId="{0397DE74-8790-4DD0-997B-170FA9CDEA4D}" destId="{9AF0DFE0-C99D-4170-9B95-63F609073262}" srcOrd="3" destOrd="0" presId="urn:microsoft.com/office/officeart/2018/2/layout/IconVerticalSolidList"/>
    <dgm:cxn modelId="{1D867E4C-708A-4CDD-A30A-8FDF727E1A06}" type="presParOf" srcId="{CD9475CA-D56E-4810-A4DD-A02134150C87}" destId="{8696E2C4-6DCF-4DD4-A138-EEDC16ADBF22}" srcOrd="3" destOrd="0" presId="urn:microsoft.com/office/officeart/2018/2/layout/IconVerticalSolidList"/>
    <dgm:cxn modelId="{CC11805E-A7DB-4C01-ABAC-367D2B0388D9}" type="presParOf" srcId="{CD9475CA-D56E-4810-A4DD-A02134150C87}" destId="{ACD7491B-B12D-4D7D-9B88-AC8D86DC5B99}" srcOrd="4" destOrd="0" presId="urn:microsoft.com/office/officeart/2018/2/layout/IconVerticalSolidList"/>
    <dgm:cxn modelId="{11F7990A-9469-429B-9412-BA7746B1E35F}" type="presParOf" srcId="{ACD7491B-B12D-4D7D-9B88-AC8D86DC5B99}" destId="{CB5A5199-D34E-49A5-BEA3-84233B65B2BF}" srcOrd="0" destOrd="0" presId="urn:microsoft.com/office/officeart/2018/2/layout/IconVerticalSolidList"/>
    <dgm:cxn modelId="{EA3FFDD7-8A24-4C13-B282-AFC9145AD15D}" type="presParOf" srcId="{ACD7491B-B12D-4D7D-9B88-AC8D86DC5B99}" destId="{B4F3D256-B11A-4C92-9729-7D8E52758310}" srcOrd="1" destOrd="0" presId="urn:microsoft.com/office/officeart/2018/2/layout/IconVerticalSolidList"/>
    <dgm:cxn modelId="{DEF55696-7ED2-4750-8F6A-07D6B7DDCF2C}" type="presParOf" srcId="{ACD7491B-B12D-4D7D-9B88-AC8D86DC5B99}" destId="{4B880412-67DC-4023-9E92-5CF0FCC49A95}" srcOrd="2" destOrd="0" presId="urn:microsoft.com/office/officeart/2018/2/layout/IconVerticalSolidList"/>
    <dgm:cxn modelId="{6A66DBDB-BACA-4AAC-85DA-6762BEE2B244}" type="presParOf" srcId="{ACD7491B-B12D-4D7D-9B88-AC8D86DC5B99}" destId="{041AE3E9-1500-478C-A692-75C3B035229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94E091-9713-47CA-AAEE-154C837602C2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FE6D0AF-AF02-4E7D-AFB2-4B9ACD3E6DF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Record evidence from your data for each theme</a:t>
          </a:r>
          <a:r>
            <a:rPr lang="en-US" sz="2000" dirty="0"/>
            <a:t>. </a:t>
          </a:r>
        </a:p>
      </dgm:t>
    </dgm:pt>
    <dgm:pt modelId="{D0A63F86-F3C4-4142-B339-50C6FDC3D366}" type="parTrans" cxnId="{AECB9840-DB94-4512-B6DD-F9A0DF2BFCC5}">
      <dgm:prSet/>
      <dgm:spPr/>
      <dgm:t>
        <a:bodyPr/>
        <a:lstStyle/>
        <a:p>
          <a:endParaRPr lang="en-US"/>
        </a:p>
      </dgm:t>
    </dgm:pt>
    <dgm:pt modelId="{DD997792-FB60-4941-A3AA-235488F72D66}" type="sibTrans" cxnId="{AECB9840-DB94-4512-B6DD-F9A0DF2BFCC5}">
      <dgm:prSet/>
      <dgm:spPr/>
      <dgm:t>
        <a:bodyPr/>
        <a:lstStyle/>
        <a:p>
          <a:endParaRPr lang="en-US"/>
        </a:p>
      </dgm:t>
    </dgm:pt>
    <dgm:pt modelId="{A5590E13-E621-4084-ACAA-7438A1A4DBC2}">
      <dgm:prSet/>
      <dgm:spPr/>
      <dgm:t>
        <a:bodyPr/>
        <a:lstStyle/>
        <a:p>
          <a:pPr>
            <a:lnSpc>
              <a:spcPct val="100000"/>
            </a:lnSpc>
          </a:pPr>
          <a:endParaRPr lang="en-US" strike="sngStrike" baseline="0"/>
        </a:p>
      </dgm:t>
    </dgm:pt>
    <dgm:pt modelId="{C822F637-5C59-4C9F-AFFA-B69FAA0C034B}" type="parTrans" cxnId="{DB1B4DCD-2582-4065-94D2-19EF0097C5CF}">
      <dgm:prSet/>
      <dgm:spPr/>
      <dgm:t>
        <a:bodyPr/>
        <a:lstStyle/>
        <a:p>
          <a:endParaRPr lang="en-US"/>
        </a:p>
      </dgm:t>
    </dgm:pt>
    <dgm:pt modelId="{33A34690-4DF7-4382-9A26-E9F36946DD3E}" type="sibTrans" cxnId="{DB1B4DCD-2582-4065-94D2-19EF0097C5CF}">
      <dgm:prSet/>
      <dgm:spPr/>
      <dgm:t>
        <a:bodyPr/>
        <a:lstStyle/>
        <a:p>
          <a:endParaRPr lang="en-US"/>
        </a:p>
      </dgm:t>
    </dgm:pt>
    <dgm:pt modelId="{62C3620A-FF49-4C5D-98AE-D31205174A9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As time allows, have multiple people analyze the same data and discuss any differences in the evidence they identified. </a:t>
          </a:r>
        </a:p>
      </dgm:t>
    </dgm:pt>
    <dgm:pt modelId="{0EAFDC80-8567-4479-802F-D6FD3333057C}" type="parTrans" cxnId="{94D6E798-CE2F-41B0-98C5-9C9627816F8D}">
      <dgm:prSet/>
      <dgm:spPr/>
      <dgm:t>
        <a:bodyPr/>
        <a:lstStyle/>
        <a:p>
          <a:endParaRPr lang="en-US"/>
        </a:p>
      </dgm:t>
    </dgm:pt>
    <dgm:pt modelId="{6682D500-D51E-473B-AF55-8CA951E29079}" type="sibTrans" cxnId="{94D6E798-CE2F-41B0-98C5-9C9627816F8D}">
      <dgm:prSet/>
      <dgm:spPr/>
      <dgm:t>
        <a:bodyPr/>
        <a:lstStyle/>
        <a:p>
          <a:endParaRPr lang="en-US"/>
        </a:p>
      </dgm:t>
    </dgm:pt>
    <dgm:pt modelId="{F734FC1E-5BEC-45B2-9E3C-74947920FA6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Have team members identify evidence that supports and contradicts the themes.</a:t>
          </a:r>
        </a:p>
      </dgm:t>
    </dgm:pt>
    <dgm:pt modelId="{2146C0F2-E6C9-424D-AC4B-570C0F82C75A}" type="parTrans" cxnId="{1F1094FE-97D2-445B-97DE-259ED712CDE2}">
      <dgm:prSet/>
      <dgm:spPr/>
      <dgm:t>
        <a:bodyPr/>
        <a:lstStyle/>
        <a:p>
          <a:endParaRPr lang="en-US"/>
        </a:p>
      </dgm:t>
    </dgm:pt>
    <dgm:pt modelId="{72D6535F-6514-4012-9783-B6C8AB6C826A}" type="sibTrans" cxnId="{1F1094FE-97D2-445B-97DE-259ED712CDE2}">
      <dgm:prSet/>
      <dgm:spPr/>
      <dgm:t>
        <a:bodyPr/>
        <a:lstStyle/>
        <a:p>
          <a:endParaRPr lang="en-US"/>
        </a:p>
      </dgm:t>
    </dgm:pt>
    <dgm:pt modelId="{E4565849-0D5E-4201-AC32-F5C78D99F50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Flag illustrative stories and quotes that could help tell a story.</a:t>
          </a:r>
        </a:p>
      </dgm:t>
    </dgm:pt>
    <dgm:pt modelId="{E1A82DC8-4D06-4F6A-AD91-148326FC1E70}" type="parTrans" cxnId="{A9484456-A646-40EC-82CE-6646714BD8ED}">
      <dgm:prSet/>
      <dgm:spPr/>
      <dgm:t>
        <a:bodyPr/>
        <a:lstStyle/>
        <a:p>
          <a:endParaRPr lang="en-US"/>
        </a:p>
      </dgm:t>
    </dgm:pt>
    <dgm:pt modelId="{C3DABD81-209F-41FD-BC19-51E477C2C397}" type="sibTrans" cxnId="{A9484456-A646-40EC-82CE-6646714BD8ED}">
      <dgm:prSet/>
      <dgm:spPr/>
      <dgm:t>
        <a:bodyPr/>
        <a:lstStyle/>
        <a:p>
          <a:endParaRPr lang="en-US"/>
        </a:p>
      </dgm:t>
    </dgm:pt>
    <dgm:pt modelId="{CE6ACCC4-08A0-4A8E-B28C-2381D26F6731}" type="pres">
      <dgm:prSet presAssocID="{1294E091-9713-47CA-AAEE-154C837602C2}" presName="root" presStyleCnt="0">
        <dgm:presLayoutVars>
          <dgm:dir/>
          <dgm:resizeHandles val="exact"/>
        </dgm:presLayoutVars>
      </dgm:prSet>
      <dgm:spPr/>
    </dgm:pt>
    <dgm:pt modelId="{8DDC3C55-2531-42AE-AC6E-11E605DDB31B}" type="pres">
      <dgm:prSet presAssocID="{7FE6D0AF-AF02-4E7D-AFB2-4B9ACD3E6DFA}" presName="compNode" presStyleCnt="0"/>
      <dgm:spPr/>
    </dgm:pt>
    <dgm:pt modelId="{7544F17C-BC46-4E87-96EA-CDD45D914B0D}" type="pres">
      <dgm:prSet presAssocID="{7FE6D0AF-AF02-4E7D-AFB2-4B9ACD3E6DFA}" presName="bgRect" presStyleLbl="bgShp" presStyleIdx="0" presStyleCnt="4" custLinFactNeighborY="-1249"/>
      <dgm:spPr/>
    </dgm:pt>
    <dgm:pt modelId="{923D6446-9DBD-4BC0-A8AF-4ED8F2A3A571}" type="pres">
      <dgm:prSet presAssocID="{7FE6D0AF-AF02-4E7D-AFB2-4B9ACD3E6DFA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&quot; &quot;"/>
        </a:ext>
      </dgm:extLst>
    </dgm:pt>
    <dgm:pt modelId="{E7AEA252-DADF-433D-B8A7-A8DB5905451F}" type="pres">
      <dgm:prSet presAssocID="{7FE6D0AF-AF02-4E7D-AFB2-4B9ACD3E6DFA}" presName="spaceRect" presStyleCnt="0"/>
      <dgm:spPr/>
    </dgm:pt>
    <dgm:pt modelId="{53278ACD-0221-4800-817D-B2F3FE53ED5A}" type="pres">
      <dgm:prSet presAssocID="{7FE6D0AF-AF02-4E7D-AFB2-4B9ACD3E6DFA}" presName="parTx" presStyleLbl="revTx" presStyleIdx="0" presStyleCnt="5" custScaleX="148411" custLinFactNeighborX="22306" custLinFactNeighborY="-2073">
        <dgm:presLayoutVars>
          <dgm:chMax val="0"/>
          <dgm:chPref val="0"/>
        </dgm:presLayoutVars>
      </dgm:prSet>
      <dgm:spPr/>
    </dgm:pt>
    <dgm:pt modelId="{3244A7A0-FE05-4175-B433-8E5815CE4183}" type="pres">
      <dgm:prSet presAssocID="{7FE6D0AF-AF02-4E7D-AFB2-4B9ACD3E6DFA}" presName="desTx" presStyleLbl="revTx" presStyleIdx="1" presStyleCnt="5">
        <dgm:presLayoutVars/>
      </dgm:prSet>
      <dgm:spPr/>
    </dgm:pt>
    <dgm:pt modelId="{DFE9540E-6FF5-47F8-A0CC-73567CBAC0F1}" type="pres">
      <dgm:prSet presAssocID="{DD997792-FB60-4941-A3AA-235488F72D66}" presName="sibTrans" presStyleCnt="0"/>
      <dgm:spPr/>
    </dgm:pt>
    <dgm:pt modelId="{6D149CA9-3D80-4DAC-B1EE-6D3091DF57EF}" type="pres">
      <dgm:prSet presAssocID="{62C3620A-FF49-4C5D-98AE-D31205174A96}" presName="compNode" presStyleCnt="0"/>
      <dgm:spPr/>
    </dgm:pt>
    <dgm:pt modelId="{31A85BF1-0691-4BB7-A860-1EAB047FF49F}" type="pres">
      <dgm:prSet presAssocID="{62C3620A-FF49-4C5D-98AE-D31205174A96}" presName="bgRect" presStyleLbl="bgShp" presStyleIdx="1" presStyleCnt="4"/>
      <dgm:spPr/>
    </dgm:pt>
    <dgm:pt modelId="{CB121602-C3DB-49F9-AEE6-66C401D88D57}" type="pres">
      <dgm:prSet presAssocID="{62C3620A-FF49-4C5D-98AE-D31205174A96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&quot; &quot;"/>
        </a:ext>
      </dgm:extLst>
    </dgm:pt>
    <dgm:pt modelId="{F8276810-E500-4DE8-B4C0-ABB721BFE564}" type="pres">
      <dgm:prSet presAssocID="{62C3620A-FF49-4C5D-98AE-D31205174A96}" presName="spaceRect" presStyleCnt="0"/>
      <dgm:spPr/>
    </dgm:pt>
    <dgm:pt modelId="{0842E57D-E602-41AB-AB4B-801F38772C36}" type="pres">
      <dgm:prSet presAssocID="{62C3620A-FF49-4C5D-98AE-D31205174A96}" presName="parTx" presStyleLbl="revTx" presStyleIdx="2" presStyleCnt="5">
        <dgm:presLayoutVars>
          <dgm:chMax val="0"/>
          <dgm:chPref val="0"/>
        </dgm:presLayoutVars>
      </dgm:prSet>
      <dgm:spPr/>
    </dgm:pt>
    <dgm:pt modelId="{5D273D8A-1B35-4941-BC30-32E0FE90767C}" type="pres">
      <dgm:prSet presAssocID="{6682D500-D51E-473B-AF55-8CA951E29079}" presName="sibTrans" presStyleCnt="0"/>
      <dgm:spPr/>
    </dgm:pt>
    <dgm:pt modelId="{7C4232A7-03A4-4E51-B971-79064A7F2BB7}" type="pres">
      <dgm:prSet presAssocID="{F734FC1E-5BEC-45B2-9E3C-74947920FA64}" presName="compNode" presStyleCnt="0"/>
      <dgm:spPr/>
    </dgm:pt>
    <dgm:pt modelId="{7BBE36BA-A8F4-44FA-93A3-F8061C10EB0C}" type="pres">
      <dgm:prSet presAssocID="{F734FC1E-5BEC-45B2-9E3C-74947920FA64}" presName="bgRect" presStyleLbl="bgShp" presStyleIdx="2" presStyleCnt="4"/>
      <dgm:spPr/>
    </dgm:pt>
    <dgm:pt modelId="{A1F744C8-BE6E-4541-896E-67C4CA414630}" type="pres">
      <dgm:prSet presAssocID="{F734FC1E-5BEC-45B2-9E3C-74947920FA6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&quot; &quot;"/>
        </a:ext>
      </dgm:extLst>
    </dgm:pt>
    <dgm:pt modelId="{A185C6BE-5E64-4F85-A853-66319C0CCDFE}" type="pres">
      <dgm:prSet presAssocID="{F734FC1E-5BEC-45B2-9E3C-74947920FA64}" presName="spaceRect" presStyleCnt="0"/>
      <dgm:spPr/>
    </dgm:pt>
    <dgm:pt modelId="{31549896-7ACC-4DEC-8108-55BD78DC26AF}" type="pres">
      <dgm:prSet presAssocID="{F734FC1E-5BEC-45B2-9E3C-74947920FA64}" presName="parTx" presStyleLbl="revTx" presStyleIdx="3" presStyleCnt="5">
        <dgm:presLayoutVars>
          <dgm:chMax val="0"/>
          <dgm:chPref val="0"/>
        </dgm:presLayoutVars>
      </dgm:prSet>
      <dgm:spPr/>
    </dgm:pt>
    <dgm:pt modelId="{03664892-2FCF-4D60-BB38-3240583C4358}" type="pres">
      <dgm:prSet presAssocID="{72D6535F-6514-4012-9783-B6C8AB6C826A}" presName="sibTrans" presStyleCnt="0"/>
      <dgm:spPr/>
    </dgm:pt>
    <dgm:pt modelId="{048C5F39-65D2-4353-9A7F-51811EB54C97}" type="pres">
      <dgm:prSet presAssocID="{E4565849-0D5E-4201-AC32-F5C78D99F50C}" presName="compNode" presStyleCnt="0"/>
      <dgm:spPr/>
    </dgm:pt>
    <dgm:pt modelId="{CF51CB39-FA4A-4B53-A3C5-3ADA46B500E1}" type="pres">
      <dgm:prSet presAssocID="{E4565849-0D5E-4201-AC32-F5C78D99F50C}" presName="bgRect" presStyleLbl="bgShp" presStyleIdx="3" presStyleCnt="4"/>
      <dgm:spPr/>
    </dgm:pt>
    <dgm:pt modelId="{9A49CC80-4E66-4F70-8CCC-41F25716F52C}" type="pres">
      <dgm:prSet presAssocID="{E4565849-0D5E-4201-AC32-F5C78D99F50C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&quot; &quot;"/>
        </a:ext>
      </dgm:extLst>
    </dgm:pt>
    <dgm:pt modelId="{BE534BB5-FA75-4077-A5E8-DA57A2D964A0}" type="pres">
      <dgm:prSet presAssocID="{E4565849-0D5E-4201-AC32-F5C78D99F50C}" presName="spaceRect" presStyleCnt="0"/>
      <dgm:spPr/>
    </dgm:pt>
    <dgm:pt modelId="{F0CCE43E-F6D5-478D-B662-7CED195D72C2}" type="pres">
      <dgm:prSet presAssocID="{E4565849-0D5E-4201-AC32-F5C78D99F50C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1A383E14-46ED-4D13-83D4-2FA146CEA70E}" type="presOf" srcId="{E4565849-0D5E-4201-AC32-F5C78D99F50C}" destId="{F0CCE43E-F6D5-478D-B662-7CED195D72C2}" srcOrd="0" destOrd="0" presId="urn:microsoft.com/office/officeart/2018/2/layout/IconVerticalSolidList"/>
    <dgm:cxn modelId="{D0A9E728-7729-4CC9-95C7-21B95E7D731C}" type="presOf" srcId="{7FE6D0AF-AF02-4E7D-AFB2-4B9ACD3E6DFA}" destId="{53278ACD-0221-4800-817D-B2F3FE53ED5A}" srcOrd="0" destOrd="0" presId="urn:microsoft.com/office/officeart/2018/2/layout/IconVerticalSolidList"/>
    <dgm:cxn modelId="{AECB9840-DB94-4512-B6DD-F9A0DF2BFCC5}" srcId="{1294E091-9713-47CA-AAEE-154C837602C2}" destId="{7FE6D0AF-AF02-4E7D-AFB2-4B9ACD3E6DFA}" srcOrd="0" destOrd="0" parTransId="{D0A63F86-F3C4-4142-B339-50C6FDC3D366}" sibTransId="{DD997792-FB60-4941-A3AA-235488F72D66}"/>
    <dgm:cxn modelId="{E733F050-B7FB-4462-930B-402F750579EB}" type="presOf" srcId="{F734FC1E-5BEC-45B2-9E3C-74947920FA64}" destId="{31549896-7ACC-4DEC-8108-55BD78DC26AF}" srcOrd="0" destOrd="0" presId="urn:microsoft.com/office/officeart/2018/2/layout/IconVerticalSolidList"/>
    <dgm:cxn modelId="{D9FC7E54-01CA-4757-8899-94D0299A4B26}" type="presOf" srcId="{1294E091-9713-47CA-AAEE-154C837602C2}" destId="{CE6ACCC4-08A0-4A8E-B28C-2381D26F6731}" srcOrd="0" destOrd="0" presId="urn:microsoft.com/office/officeart/2018/2/layout/IconVerticalSolidList"/>
    <dgm:cxn modelId="{A9484456-A646-40EC-82CE-6646714BD8ED}" srcId="{1294E091-9713-47CA-AAEE-154C837602C2}" destId="{E4565849-0D5E-4201-AC32-F5C78D99F50C}" srcOrd="3" destOrd="0" parTransId="{E1A82DC8-4D06-4F6A-AD91-148326FC1E70}" sibTransId="{C3DABD81-209F-41FD-BC19-51E477C2C397}"/>
    <dgm:cxn modelId="{F137F47B-DFC2-4F6C-9440-FE2F7BE2AB14}" type="presOf" srcId="{62C3620A-FF49-4C5D-98AE-D31205174A96}" destId="{0842E57D-E602-41AB-AB4B-801F38772C36}" srcOrd="0" destOrd="0" presId="urn:microsoft.com/office/officeart/2018/2/layout/IconVerticalSolidList"/>
    <dgm:cxn modelId="{94D6E798-CE2F-41B0-98C5-9C9627816F8D}" srcId="{1294E091-9713-47CA-AAEE-154C837602C2}" destId="{62C3620A-FF49-4C5D-98AE-D31205174A96}" srcOrd="1" destOrd="0" parTransId="{0EAFDC80-8567-4479-802F-D6FD3333057C}" sibTransId="{6682D500-D51E-473B-AF55-8CA951E29079}"/>
    <dgm:cxn modelId="{DB1B4DCD-2582-4065-94D2-19EF0097C5CF}" srcId="{7FE6D0AF-AF02-4E7D-AFB2-4B9ACD3E6DFA}" destId="{A5590E13-E621-4084-ACAA-7438A1A4DBC2}" srcOrd="0" destOrd="0" parTransId="{C822F637-5C59-4C9F-AFFA-B69FAA0C034B}" sibTransId="{33A34690-4DF7-4382-9A26-E9F36946DD3E}"/>
    <dgm:cxn modelId="{1F1094FE-97D2-445B-97DE-259ED712CDE2}" srcId="{1294E091-9713-47CA-AAEE-154C837602C2}" destId="{F734FC1E-5BEC-45B2-9E3C-74947920FA64}" srcOrd="2" destOrd="0" parTransId="{2146C0F2-E6C9-424D-AC4B-570C0F82C75A}" sibTransId="{72D6535F-6514-4012-9783-B6C8AB6C826A}"/>
    <dgm:cxn modelId="{63F4F3FF-8D6D-4CE8-A484-42EA5B7F364A}" type="presOf" srcId="{A5590E13-E621-4084-ACAA-7438A1A4DBC2}" destId="{3244A7A0-FE05-4175-B433-8E5815CE4183}" srcOrd="0" destOrd="0" presId="urn:microsoft.com/office/officeart/2018/2/layout/IconVerticalSolidList"/>
    <dgm:cxn modelId="{775D4FB4-4557-4345-AD68-FE4534089761}" type="presParOf" srcId="{CE6ACCC4-08A0-4A8E-B28C-2381D26F6731}" destId="{8DDC3C55-2531-42AE-AC6E-11E605DDB31B}" srcOrd="0" destOrd="0" presId="urn:microsoft.com/office/officeart/2018/2/layout/IconVerticalSolidList"/>
    <dgm:cxn modelId="{680C1D85-76C2-4D62-A486-2AEBE3DF4CF5}" type="presParOf" srcId="{8DDC3C55-2531-42AE-AC6E-11E605DDB31B}" destId="{7544F17C-BC46-4E87-96EA-CDD45D914B0D}" srcOrd="0" destOrd="0" presId="urn:microsoft.com/office/officeart/2018/2/layout/IconVerticalSolidList"/>
    <dgm:cxn modelId="{9C7C444C-CAC2-41D8-A88C-6D9B4D54875C}" type="presParOf" srcId="{8DDC3C55-2531-42AE-AC6E-11E605DDB31B}" destId="{923D6446-9DBD-4BC0-A8AF-4ED8F2A3A571}" srcOrd="1" destOrd="0" presId="urn:microsoft.com/office/officeart/2018/2/layout/IconVerticalSolidList"/>
    <dgm:cxn modelId="{88BB8885-7D54-41FA-8D8B-763B807D6A83}" type="presParOf" srcId="{8DDC3C55-2531-42AE-AC6E-11E605DDB31B}" destId="{E7AEA252-DADF-433D-B8A7-A8DB5905451F}" srcOrd="2" destOrd="0" presId="urn:microsoft.com/office/officeart/2018/2/layout/IconVerticalSolidList"/>
    <dgm:cxn modelId="{016CEE3E-32D8-4098-9593-F72068E39DC9}" type="presParOf" srcId="{8DDC3C55-2531-42AE-AC6E-11E605DDB31B}" destId="{53278ACD-0221-4800-817D-B2F3FE53ED5A}" srcOrd="3" destOrd="0" presId="urn:microsoft.com/office/officeart/2018/2/layout/IconVerticalSolidList"/>
    <dgm:cxn modelId="{0E5AB229-0683-4EF4-8FA8-794DC27EDFAC}" type="presParOf" srcId="{8DDC3C55-2531-42AE-AC6E-11E605DDB31B}" destId="{3244A7A0-FE05-4175-B433-8E5815CE4183}" srcOrd="4" destOrd="0" presId="urn:microsoft.com/office/officeart/2018/2/layout/IconVerticalSolidList"/>
    <dgm:cxn modelId="{6866011F-A305-4CEC-AB3E-5EA629A25A06}" type="presParOf" srcId="{CE6ACCC4-08A0-4A8E-B28C-2381D26F6731}" destId="{DFE9540E-6FF5-47F8-A0CC-73567CBAC0F1}" srcOrd="1" destOrd="0" presId="urn:microsoft.com/office/officeart/2018/2/layout/IconVerticalSolidList"/>
    <dgm:cxn modelId="{AA1D44E2-FD50-4FE4-BAEC-C9DB8D1645BC}" type="presParOf" srcId="{CE6ACCC4-08A0-4A8E-B28C-2381D26F6731}" destId="{6D149CA9-3D80-4DAC-B1EE-6D3091DF57EF}" srcOrd="2" destOrd="0" presId="urn:microsoft.com/office/officeart/2018/2/layout/IconVerticalSolidList"/>
    <dgm:cxn modelId="{350B0FF9-A9A5-4821-B3A9-80E83C5FE291}" type="presParOf" srcId="{6D149CA9-3D80-4DAC-B1EE-6D3091DF57EF}" destId="{31A85BF1-0691-4BB7-A860-1EAB047FF49F}" srcOrd="0" destOrd="0" presId="urn:microsoft.com/office/officeart/2018/2/layout/IconVerticalSolidList"/>
    <dgm:cxn modelId="{425C2AF7-4968-422A-90B0-05EC2033254E}" type="presParOf" srcId="{6D149CA9-3D80-4DAC-B1EE-6D3091DF57EF}" destId="{CB121602-C3DB-49F9-AEE6-66C401D88D57}" srcOrd="1" destOrd="0" presId="urn:microsoft.com/office/officeart/2018/2/layout/IconVerticalSolidList"/>
    <dgm:cxn modelId="{3EF9E793-6AA9-4C9F-8201-59AB52223432}" type="presParOf" srcId="{6D149CA9-3D80-4DAC-B1EE-6D3091DF57EF}" destId="{F8276810-E500-4DE8-B4C0-ABB721BFE564}" srcOrd="2" destOrd="0" presId="urn:microsoft.com/office/officeart/2018/2/layout/IconVerticalSolidList"/>
    <dgm:cxn modelId="{E8F62362-8CCE-4976-869B-4CCE5162BF2A}" type="presParOf" srcId="{6D149CA9-3D80-4DAC-B1EE-6D3091DF57EF}" destId="{0842E57D-E602-41AB-AB4B-801F38772C36}" srcOrd="3" destOrd="0" presId="urn:microsoft.com/office/officeart/2018/2/layout/IconVerticalSolidList"/>
    <dgm:cxn modelId="{0B1B087C-C05D-412E-9A41-E5982CE8A31C}" type="presParOf" srcId="{CE6ACCC4-08A0-4A8E-B28C-2381D26F6731}" destId="{5D273D8A-1B35-4941-BC30-32E0FE90767C}" srcOrd="3" destOrd="0" presId="urn:microsoft.com/office/officeart/2018/2/layout/IconVerticalSolidList"/>
    <dgm:cxn modelId="{21DDCA4E-9C4C-4F7A-8CBC-5443754BBE76}" type="presParOf" srcId="{CE6ACCC4-08A0-4A8E-B28C-2381D26F6731}" destId="{7C4232A7-03A4-4E51-B971-79064A7F2BB7}" srcOrd="4" destOrd="0" presId="urn:microsoft.com/office/officeart/2018/2/layout/IconVerticalSolidList"/>
    <dgm:cxn modelId="{B0EB5194-5819-4176-8E4C-D55E39C5680B}" type="presParOf" srcId="{7C4232A7-03A4-4E51-B971-79064A7F2BB7}" destId="{7BBE36BA-A8F4-44FA-93A3-F8061C10EB0C}" srcOrd="0" destOrd="0" presId="urn:microsoft.com/office/officeart/2018/2/layout/IconVerticalSolidList"/>
    <dgm:cxn modelId="{7A85A456-191F-472B-BD48-3CBBE1C84333}" type="presParOf" srcId="{7C4232A7-03A4-4E51-B971-79064A7F2BB7}" destId="{A1F744C8-BE6E-4541-896E-67C4CA414630}" srcOrd="1" destOrd="0" presId="urn:microsoft.com/office/officeart/2018/2/layout/IconVerticalSolidList"/>
    <dgm:cxn modelId="{BDFE0F83-15F2-45AC-A691-E3159D38AFA5}" type="presParOf" srcId="{7C4232A7-03A4-4E51-B971-79064A7F2BB7}" destId="{A185C6BE-5E64-4F85-A853-66319C0CCDFE}" srcOrd="2" destOrd="0" presId="urn:microsoft.com/office/officeart/2018/2/layout/IconVerticalSolidList"/>
    <dgm:cxn modelId="{6243C167-FDF5-40A5-BE30-3322449C007F}" type="presParOf" srcId="{7C4232A7-03A4-4E51-B971-79064A7F2BB7}" destId="{31549896-7ACC-4DEC-8108-55BD78DC26AF}" srcOrd="3" destOrd="0" presId="urn:microsoft.com/office/officeart/2018/2/layout/IconVerticalSolidList"/>
    <dgm:cxn modelId="{0A2E4799-6CC3-4758-9AE1-4D2E0BEB2514}" type="presParOf" srcId="{CE6ACCC4-08A0-4A8E-B28C-2381D26F6731}" destId="{03664892-2FCF-4D60-BB38-3240583C4358}" srcOrd="5" destOrd="0" presId="urn:microsoft.com/office/officeart/2018/2/layout/IconVerticalSolidList"/>
    <dgm:cxn modelId="{063BBC4B-9E7B-4304-8CA2-CD01FD59DE12}" type="presParOf" srcId="{CE6ACCC4-08A0-4A8E-B28C-2381D26F6731}" destId="{048C5F39-65D2-4353-9A7F-51811EB54C97}" srcOrd="6" destOrd="0" presId="urn:microsoft.com/office/officeart/2018/2/layout/IconVerticalSolidList"/>
    <dgm:cxn modelId="{29E89426-8F1C-40DF-BC61-7F4B4396F4C1}" type="presParOf" srcId="{048C5F39-65D2-4353-9A7F-51811EB54C97}" destId="{CF51CB39-FA4A-4B53-A3C5-3ADA46B500E1}" srcOrd="0" destOrd="0" presId="urn:microsoft.com/office/officeart/2018/2/layout/IconVerticalSolidList"/>
    <dgm:cxn modelId="{2CA064BA-2AC4-4A98-ADF6-2F964DCB7057}" type="presParOf" srcId="{048C5F39-65D2-4353-9A7F-51811EB54C97}" destId="{9A49CC80-4E66-4F70-8CCC-41F25716F52C}" srcOrd="1" destOrd="0" presId="urn:microsoft.com/office/officeart/2018/2/layout/IconVerticalSolidList"/>
    <dgm:cxn modelId="{97D9DC47-46FF-4598-96C2-EEFA58C1AE83}" type="presParOf" srcId="{048C5F39-65D2-4353-9A7F-51811EB54C97}" destId="{BE534BB5-FA75-4077-A5E8-DA57A2D964A0}" srcOrd="2" destOrd="0" presId="urn:microsoft.com/office/officeart/2018/2/layout/IconVerticalSolidList"/>
    <dgm:cxn modelId="{9536E927-D8FA-4308-A2FE-0F88E16F2AF9}" type="presParOf" srcId="{048C5F39-65D2-4353-9A7F-51811EB54C97}" destId="{F0CCE43E-F6D5-478D-B662-7CED195D72C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9400A78-8EE5-4DB0-8F19-D8C5AA4E03CD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C6C62F4-3478-476A-8CB2-30E88390154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Break into small groups and review excerpts from interviews</a:t>
          </a:r>
        </a:p>
      </dgm:t>
    </dgm:pt>
    <dgm:pt modelId="{4DB57306-7136-4C21-9EB4-F1C17B2C9CBC}" type="parTrans" cxnId="{428B5475-89C4-4C27-B324-9FA9B478E66A}">
      <dgm:prSet/>
      <dgm:spPr/>
      <dgm:t>
        <a:bodyPr/>
        <a:lstStyle/>
        <a:p>
          <a:endParaRPr lang="en-US"/>
        </a:p>
      </dgm:t>
    </dgm:pt>
    <dgm:pt modelId="{9B3E9345-04DF-4023-AE7B-0924C19BBAC0}" type="sibTrans" cxnId="{428B5475-89C4-4C27-B324-9FA9B478E66A}">
      <dgm:prSet/>
      <dgm:spPr/>
      <dgm:t>
        <a:bodyPr/>
        <a:lstStyle/>
        <a:p>
          <a:endParaRPr lang="en-US"/>
        </a:p>
      </dgm:t>
    </dgm:pt>
    <dgm:pt modelId="{411F6C8A-72E8-4292-B26D-0D9882AAA3E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Use the handout to guide your analysis and discussion of potential themes</a:t>
          </a:r>
        </a:p>
      </dgm:t>
    </dgm:pt>
    <dgm:pt modelId="{A6FF7518-AEBB-4AF0-BC27-4481EADFA279}" type="parTrans" cxnId="{D98811C0-EF1A-4749-95AA-AE745B9A4037}">
      <dgm:prSet/>
      <dgm:spPr/>
      <dgm:t>
        <a:bodyPr/>
        <a:lstStyle/>
        <a:p>
          <a:endParaRPr lang="en-US"/>
        </a:p>
      </dgm:t>
    </dgm:pt>
    <dgm:pt modelId="{F0C1222A-382C-48A1-8C7F-2D3EB0F8F964}" type="sibTrans" cxnId="{D98811C0-EF1A-4749-95AA-AE745B9A4037}">
      <dgm:prSet/>
      <dgm:spPr/>
      <dgm:t>
        <a:bodyPr/>
        <a:lstStyle/>
        <a:p>
          <a:endParaRPr lang="en-US"/>
        </a:p>
      </dgm:t>
    </dgm:pt>
    <dgm:pt modelId="{9140D47F-BEB0-4B07-AB72-8761B4EA298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Debrief and share back in large group discussion </a:t>
          </a:r>
        </a:p>
      </dgm:t>
    </dgm:pt>
    <dgm:pt modelId="{EA106C13-431A-4884-9407-B8B0C3D2B196}" type="parTrans" cxnId="{326765B9-8D1D-45FA-8047-7787FC30750B}">
      <dgm:prSet/>
      <dgm:spPr/>
      <dgm:t>
        <a:bodyPr/>
        <a:lstStyle/>
        <a:p>
          <a:endParaRPr lang="en-US"/>
        </a:p>
      </dgm:t>
    </dgm:pt>
    <dgm:pt modelId="{3ADE1EC2-EFDB-4456-8787-8253DE6AC00E}" type="sibTrans" cxnId="{326765B9-8D1D-45FA-8047-7787FC30750B}">
      <dgm:prSet/>
      <dgm:spPr/>
      <dgm:t>
        <a:bodyPr/>
        <a:lstStyle/>
        <a:p>
          <a:endParaRPr lang="en-US"/>
        </a:p>
      </dgm:t>
    </dgm:pt>
    <dgm:pt modelId="{CD9475CA-D56E-4810-A4DD-A02134150C87}" type="pres">
      <dgm:prSet presAssocID="{D9400A78-8EE5-4DB0-8F19-D8C5AA4E03CD}" presName="root" presStyleCnt="0">
        <dgm:presLayoutVars>
          <dgm:dir/>
          <dgm:resizeHandles val="exact"/>
        </dgm:presLayoutVars>
      </dgm:prSet>
      <dgm:spPr/>
    </dgm:pt>
    <dgm:pt modelId="{AF559C1F-B417-4284-AA41-3FF6A3DABB90}" type="pres">
      <dgm:prSet presAssocID="{2C6C62F4-3478-476A-8CB2-30E88390154C}" presName="compNode" presStyleCnt="0"/>
      <dgm:spPr/>
    </dgm:pt>
    <dgm:pt modelId="{4B1F537C-2592-41EA-8FE7-31AF4BF0558F}" type="pres">
      <dgm:prSet presAssocID="{2C6C62F4-3478-476A-8CB2-30E88390154C}" presName="bgRect" presStyleLbl="bgShp" presStyleIdx="0" presStyleCnt="3"/>
      <dgm:spPr/>
    </dgm:pt>
    <dgm:pt modelId="{D73987AF-B427-450E-907C-7396A083372B}" type="pres">
      <dgm:prSet presAssocID="{2C6C62F4-3478-476A-8CB2-30E88390154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&quot; &quot;"/>
        </a:ext>
      </dgm:extLst>
    </dgm:pt>
    <dgm:pt modelId="{4A2A163A-B7E2-4AE9-91B4-BE4DEBF78185}" type="pres">
      <dgm:prSet presAssocID="{2C6C62F4-3478-476A-8CB2-30E88390154C}" presName="spaceRect" presStyleCnt="0"/>
      <dgm:spPr/>
    </dgm:pt>
    <dgm:pt modelId="{89D3F647-9810-4873-A960-A4E8E55524FD}" type="pres">
      <dgm:prSet presAssocID="{2C6C62F4-3478-476A-8CB2-30E88390154C}" presName="parTx" presStyleLbl="revTx" presStyleIdx="0" presStyleCnt="3">
        <dgm:presLayoutVars>
          <dgm:chMax val="0"/>
          <dgm:chPref val="0"/>
        </dgm:presLayoutVars>
      </dgm:prSet>
      <dgm:spPr/>
    </dgm:pt>
    <dgm:pt modelId="{06CFF34A-DAF4-4DED-A03C-4032719BDD1E}" type="pres">
      <dgm:prSet presAssocID="{9B3E9345-04DF-4023-AE7B-0924C19BBAC0}" presName="sibTrans" presStyleCnt="0"/>
      <dgm:spPr/>
    </dgm:pt>
    <dgm:pt modelId="{0397DE74-8790-4DD0-997B-170FA9CDEA4D}" type="pres">
      <dgm:prSet presAssocID="{411F6C8A-72E8-4292-B26D-0D9882AAA3E6}" presName="compNode" presStyleCnt="0"/>
      <dgm:spPr/>
    </dgm:pt>
    <dgm:pt modelId="{F6E2079E-15C3-43C2-A989-7696735AA96A}" type="pres">
      <dgm:prSet presAssocID="{411F6C8A-72E8-4292-B26D-0D9882AAA3E6}" presName="bgRect" presStyleLbl="bgShp" presStyleIdx="1" presStyleCnt="3" custLinFactNeighborX="2464" custLinFactNeighborY="-5017"/>
      <dgm:spPr/>
    </dgm:pt>
    <dgm:pt modelId="{A61B60B4-06C5-4D41-ACC2-5A85462DBD2A}" type="pres">
      <dgm:prSet presAssocID="{411F6C8A-72E8-4292-B26D-0D9882AAA3E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&quot; &quot;"/>
        </a:ext>
      </dgm:extLst>
    </dgm:pt>
    <dgm:pt modelId="{D4226D87-4B98-4C24-988A-8AA0B4B54E98}" type="pres">
      <dgm:prSet presAssocID="{411F6C8A-72E8-4292-B26D-0D9882AAA3E6}" presName="spaceRect" presStyleCnt="0"/>
      <dgm:spPr/>
    </dgm:pt>
    <dgm:pt modelId="{9AF0DFE0-C99D-4170-9B95-63F609073262}" type="pres">
      <dgm:prSet presAssocID="{411F6C8A-72E8-4292-B26D-0D9882AAA3E6}" presName="parTx" presStyleLbl="revTx" presStyleIdx="1" presStyleCnt="3">
        <dgm:presLayoutVars>
          <dgm:chMax val="0"/>
          <dgm:chPref val="0"/>
        </dgm:presLayoutVars>
      </dgm:prSet>
      <dgm:spPr/>
    </dgm:pt>
    <dgm:pt modelId="{8696E2C4-6DCF-4DD4-A138-EEDC16ADBF22}" type="pres">
      <dgm:prSet presAssocID="{F0C1222A-382C-48A1-8C7F-2D3EB0F8F964}" presName="sibTrans" presStyleCnt="0"/>
      <dgm:spPr/>
    </dgm:pt>
    <dgm:pt modelId="{ACD7491B-B12D-4D7D-9B88-AC8D86DC5B99}" type="pres">
      <dgm:prSet presAssocID="{9140D47F-BEB0-4B07-AB72-8761B4EA298D}" presName="compNode" presStyleCnt="0"/>
      <dgm:spPr/>
    </dgm:pt>
    <dgm:pt modelId="{CB5A5199-D34E-49A5-BEA3-84233B65B2BF}" type="pres">
      <dgm:prSet presAssocID="{9140D47F-BEB0-4B07-AB72-8761B4EA298D}" presName="bgRect" presStyleLbl="bgShp" presStyleIdx="2" presStyleCnt="3" custLinFactNeighborX="-65017" custLinFactNeighborY="11952"/>
      <dgm:spPr/>
    </dgm:pt>
    <dgm:pt modelId="{B4F3D256-B11A-4C92-9729-7D8E52758310}" type="pres">
      <dgm:prSet presAssocID="{9140D47F-BEB0-4B07-AB72-8761B4EA298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&quot; &quot;"/>
        </a:ext>
      </dgm:extLst>
    </dgm:pt>
    <dgm:pt modelId="{4B880412-67DC-4023-9E92-5CF0FCC49A95}" type="pres">
      <dgm:prSet presAssocID="{9140D47F-BEB0-4B07-AB72-8761B4EA298D}" presName="spaceRect" presStyleCnt="0"/>
      <dgm:spPr/>
    </dgm:pt>
    <dgm:pt modelId="{041AE3E9-1500-478C-A692-75C3B0352297}" type="pres">
      <dgm:prSet presAssocID="{9140D47F-BEB0-4B07-AB72-8761B4EA298D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E81F700A-2E2D-465A-9389-F7C69A348012}" type="presOf" srcId="{9140D47F-BEB0-4B07-AB72-8761B4EA298D}" destId="{041AE3E9-1500-478C-A692-75C3B0352297}" srcOrd="0" destOrd="0" presId="urn:microsoft.com/office/officeart/2018/2/layout/IconVerticalSolidList"/>
    <dgm:cxn modelId="{439E4615-9CB4-441A-BE08-42B0FEE2EE9F}" type="presOf" srcId="{2C6C62F4-3478-476A-8CB2-30E88390154C}" destId="{89D3F647-9810-4873-A960-A4E8E55524FD}" srcOrd="0" destOrd="0" presId="urn:microsoft.com/office/officeart/2018/2/layout/IconVerticalSolidList"/>
    <dgm:cxn modelId="{428B5475-89C4-4C27-B324-9FA9B478E66A}" srcId="{D9400A78-8EE5-4DB0-8F19-D8C5AA4E03CD}" destId="{2C6C62F4-3478-476A-8CB2-30E88390154C}" srcOrd="0" destOrd="0" parTransId="{4DB57306-7136-4C21-9EB4-F1C17B2C9CBC}" sibTransId="{9B3E9345-04DF-4023-AE7B-0924C19BBAC0}"/>
    <dgm:cxn modelId="{6F6570A6-4BEF-4ABF-BFAE-B522EA34462D}" type="presOf" srcId="{D9400A78-8EE5-4DB0-8F19-D8C5AA4E03CD}" destId="{CD9475CA-D56E-4810-A4DD-A02134150C87}" srcOrd="0" destOrd="0" presId="urn:microsoft.com/office/officeart/2018/2/layout/IconVerticalSolidList"/>
    <dgm:cxn modelId="{326765B9-8D1D-45FA-8047-7787FC30750B}" srcId="{D9400A78-8EE5-4DB0-8F19-D8C5AA4E03CD}" destId="{9140D47F-BEB0-4B07-AB72-8761B4EA298D}" srcOrd="2" destOrd="0" parTransId="{EA106C13-431A-4884-9407-B8B0C3D2B196}" sibTransId="{3ADE1EC2-EFDB-4456-8787-8253DE6AC00E}"/>
    <dgm:cxn modelId="{D98811C0-EF1A-4749-95AA-AE745B9A4037}" srcId="{D9400A78-8EE5-4DB0-8F19-D8C5AA4E03CD}" destId="{411F6C8A-72E8-4292-B26D-0D9882AAA3E6}" srcOrd="1" destOrd="0" parTransId="{A6FF7518-AEBB-4AF0-BC27-4481EADFA279}" sibTransId="{F0C1222A-382C-48A1-8C7F-2D3EB0F8F964}"/>
    <dgm:cxn modelId="{5FFCAECE-59B8-4317-9DEA-A910A65B8560}" type="presOf" srcId="{411F6C8A-72E8-4292-B26D-0D9882AAA3E6}" destId="{9AF0DFE0-C99D-4170-9B95-63F609073262}" srcOrd="0" destOrd="0" presId="urn:microsoft.com/office/officeart/2018/2/layout/IconVerticalSolidList"/>
    <dgm:cxn modelId="{89F3068D-76A5-4E9A-8F79-F701A5CC3835}" type="presParOf" srcId="{CD9475CA-D56E-4810-A4DD-A02134150C87}" destId="{AF559C1F-B417-4284-AA41-3FF6A3DABB90}" srcOrd="0" destOrd="0" presId="urn:microsoft.com/office/officeart/2018/2/layout/IconVerticalSolidList"/>
    <dgm:cxn modelId="{373624F1-36BC-4450-8F2B-854D7928B2E0}" type="presParOf" srcId="{AF559C1F-B417-4284-AA41-3FF6A3DABB90}" destId="{4B1F537C-2592-41EA-8FE7-31AF4BF0558F}" srcOrd="0" destOrd="0" presId="urn:microsoft.com/office/officeart/2018/2/layout/IconVerticalSolidList"/>
    <dgm:cxn modelId="{A10F9E0F-F803-410E-B137-9D642E328227}" type="presParOf" srcId="{AF559C1F-B417-4284-AA41-3FF6A3DABB90}" destId="{D73987AF-B427-450E-907C-7396A083372B}" srcOrd="1" destOrd="0" presId="urn:microsoft.com/office/officeart/2018/2/layout/IconVerticalSolidList"/>
    <dgm:cxn modelId="{6189EDF2-5BA0-4B1A-8CB4-16D7EC207514}" type="presParOf" srcId="{AF559C1F-B417-4284-AA41-3FF6A3DABB90}" destId="{4A2A163A-B7E2-4AE9-91B4-BE4DEBF78185}" srcOrd="2" destOrd="0" presId="urn:microsoft.com/office/officeart/2018/2/layout/IconVerticalSolidList"/>
    <dgm:cxn modelId="{8AE66496-5E77-4ACD-A22C-D69FF4DE1615}" type="presParOf" srcId="{AF559C1F-B417-4284-AA41-3FF6A3DABB90}" destId="{89D3F647-9810-4873-A960-A4E8E55524FD}" srcOrd="3" destOrd="0" presId="urn:microsoft.com/office/officeart/2018/2/layout/IconVerticalSolidList"/>
    <dgm:cxn modelId="{B883614A-B9AA-4B55-A4CF-78E00A730D9A}" type="presParOf" srcId="{CD9475CA-D56E-4810-A4DD-A02134150C87}" destId="{06CFF34A-DAF4-4DED-A03C-4032719BDD1E}" srcOrd="1" destOrd="0" presId="urn:microsoft.com/office/officeart/2018/2/layout/IconVerticalSolidList"/>
    <dgm:cxn modelId="{AD093A92-715B-49D6-A6B4-DAE7EE7DE210}" type="presParOf" srcId="{CD9475CA-D56E-4810-A4DD-A02134150C87}" destId="{0397DE74-8790-4DD0-997B-170FA9CDEA4D}" srcOrd="2" destOrd="0" presId="urn:microsoft.com/office/officeart/2018/2/layout/IconVerticalSolidList"/>
    <dgm:cxn modelId="{3A6F7D5D-E4DE-467F-A776-4FC143665CD6}" type="presParOf" srcId="{0397DE74-8790-4DD0-997B-170FA9CDEA4D}" destId="{F6E2079E-15C3-43C2-A989-7696735AA96A}" srcOrd="0" destOrd="0" presId="urn:microsoft.com/office/officeart/2018/2/layout/IconVerticalSolidList"/>
    <dgm:cxn modelId="{4A6EC074-37EC-4F96-918D-F231DF20AFAA}" type="presParOf" srcId="{0397DE74-8790-4DD0-997B-170FA9CDEA4D}" destId="{A61B60B4-06C5-4D41-ACC2-5A85462DBD2A}" srcOrd="1" destOrd="0" presId="urn:microsoft.com/office/officeart/2018/2/layout/IconVerticalSolidList"/>
    <dgm:cxn modelId="{6798B80A-6F24-4961-8F4C-E60594189625}" type="presParOf" srcId="{0397DE74-8790-4DD0-997B-170FA9CDEA4D}" destId="{D4226D87-4B98-4C24-988A-8AA0B4B54E98}" srcOrd="2" destOrd="0" presId="urn:microsoft.com/office/officeart/2018/2/layout/IconVerticalSolidList"/>
    <dgm:cxn modelId="{926F42EB-AA5B-455B-947C-9094B18710BE}" type="presParOf" srcId="{0397DE74-8790-4DD0-997B-170FA9CDEA4D}" destId="{9AF0DFE0-C99D-4170-9B95-63F609073262}" srcOrd="3" destOrd="0" presId="urn:microsoft.com/office/officeart/2018/2/layout/IconVerticalSolidList"/>
    <dgm:cxn modelId="{1D867E4C-708A-4CDD-A30A-8FDF727E1A06}" type="presParOf" srcId="{CD9475CA-D56E-4810-A4DD-A02134150C87}" destId="{8696E2C4-6DCF-4DD4-A138-EEDC16ADBF22}" srcOrd="3" destOrd="0" presId="urn:microsoft.com/office/officeart/2018/2/layout/IconVerticalSolidList"/>
    <dgm:cxn modelId="{CC11805E-A7DB-4C01-ABAC-367D2B0388D9}" type="presParOf" srcId="{CD9475CA-D56E-4810-A4DD-A02134150C87}" destId="{ACD7491B-B12D-4D7D-9B88-AC8D86DC5B99}" srcOrd="4" destOrd="0" presId="urn:microsoft.com/office/officeart/2018/2/layout/IconVerticalSolidList"/>
    <dgm:cxn modelId="{11F7990A-9469-429B-9412-BA7746B1E35F}" type="presParOf" srcId="{ACD7491B-B12D-4D7D-9B88-AC8D86DC5B99}" destId="{CB5A5199-D34E-49A5-BEA3-84233B65B2BF}" srcOrd="0" destOrd="0" presId="urn:microsoft.com/office/officeart/2018/2/layout/IconVerticalSolidList"/>
    <dgm:cxn modelId="{EA3FFDD7-8A24-4C13-B282-AFC9145AD15D}" type="presParOf" srcId="{ACD7491B-B12D-4D7D-9B88-AC8D86DC5B99}" destId="{B4F3D256-B11A-4C92-9729-7D8E52758310}" srcOrd="1" destOrd="0" presId="urn:microsoft.com/office/officeart/2018/2/layout/IconVerticalSolidList"/>
    <dgm:cxn modelId="{DEF55696-7ED2-4750-8F6A-07D6B7DDCF2C}" type="presParOf" srcId="{ACD7491B-B12D-4D7D-9B88-AC8D86DC5B99}" destId="{4B880412-67DC-4023-9E92-5CF0FCC49A95}" srcOrd="2" destOrd="0" presId="urn:microsoft.com/office/officeart/2018/2/layout/IconVerticalSolidList"/>
    <dgm:cxn modelId="{6A66DBDB-BACA-4AAC-85DA-6762BEE2B244}" type="presParOf" srcId="{ACD7491B-B12D-4D7D-9B88-AC8D86DC5B99}" destId="{041AE3E9-1500-478C-A692-75C3B035229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1F537C-2592-41EA-8FE7-31AF4BF0558F}">
      <dsp:nvSpPr>
        <dsp:cNvPr id="0" name=""/>
        <dsp:cNvSpPr/>
      </dsp:nvSpPr>
      <dsp:spPr>
        <a:xfrm>
          <a:off x="0" y="2595"/>
          <a:ext cx="10515600" cy="114240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3987AF-B427-450E-907C-7396A083372B}">
      <dsp:nvSpPr>
        <dsp:cNvPr id="0" name=""/>
        <dsp:cNvSpPr/>
      </dsp:nvSpPr>
      <dsp:spPr>
        <a:xfrm>
          <a:off x="345576" y="259636"/>
          <a:ext cx="628935" cy="62832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D3F647-9810-4873-A960-A4E8E55524FD}">
      <dsp:nvSpPr>
        <dsp:cNvPr id="0" name=""/>
        <dsp:cNvSpPr/>
      </dsp:nvSpPr>
      <dsp:spPr>
        <a:xfrm>
          <a:off x="1320089" y="2595"/>
          <a:ext cx="9155526" cy="12138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461" tIns="128461" rIns="128461" bIns="128461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Using a practice interview guide, break into pairs or small groups to make improvements to the guide</a:t>
          </a:r>
        </a:p>
      </dsp:txBody>
      <dsp:txXfrm>
        <a:off x="1320089" y="2595"/>
        <a:ext cx="9155526" cy="1213802"/>
      </dsp:txXfrm>
    </dsp:sp>
    <dsp:sp modelId="{F6E2079E-15C3-43C2-A989-7696735AA96A}">
      <dsp:nvSpPr>
        <dsp:cNvPr id="0" name=""/>
        <dsp:cNvSpPr/>
      </dsp:nvSpPr>
      <dsp:spPr>
        <a:xfrm>
          <a:off x="0" y="1462534"/>
          <a:ext cx="10515600" cy="114240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1B60B4-06C5-4D41-ACC2-5A85462DBD2A}">
      <dsp:nvSpPr>
        <dsp:cNvPr id="0" name=""/>
        <dsp:cNvSpPr/>
      </dsp:nvSpPr>
      <dsp:spPr>
        <a:xfrm>
          <a:off x="345576" y="1776889"/>
          <a:ext cx="628935" cy="62832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F0DFE0-C99D-4170-9B95-63F609073262}">
      <dsp:nvSpPr>
        <dsp:cNvPr id="0" name=""/>
        <dsp:cNvSpPr/>
      </dsp:nvSpPr>
      <dsp:spPr>
        <a:xfrm>
          <a:off x="1320089" y="1519849"/>
          <a:ext cx="9155526" cy="12138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461" tIns="128461" rIns="128461" bIns="128461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Talk through proposed changes in your group </a:t>
          </a:r>
        </a:p>
      </dsp:txBody>
      <dsp:txXfrm>
        <a:off x="1320089" y="1519849"/>
        <a:ext cx="9155526" cy="1213802"/>
      </dsp:txXfrm>
    </dsp:sp>
    <dsp:sp modelId="{CB5A5199-D34E-49A5-BEA3-84233B65B2BF}">
      <dsp:nvSpPr>
        <dsp:cNvPr id="0" name=""/>
        <dsp:cNvSpPr/>
      </dsp:nvSpPr>
      <dsp:spPr>
        <a:xfrm>
          <a:off x="0" y="3037102"/>
          <a:ext cx="10515600" cy="114240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F3D256-B11A-4C92-9729-7D8E52758310}">
      <dsp:nvSpPr>
        <dsp:cNvPr id="0" name=""/>
        <dsp:cNvSpPr/>
      </dsp:nvSpPr>
      <dsp:spPr>
        <a:xfrm>
          <a:off x="345576" y="3294143"/>
          <a:ext cx="628935" cy="62832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1AE3E9-1500-478C-A692-75C3B0352297}">
      <dsp:nvSpPr>
        <dsp:cNvPr id="0" name=""/>
        <dsp:cNvSpPr/>
      </dsp:nvSpPr>
      <dsp:spPr>
        <a:xfrm>
          <a:off x="1320089" y="3037102"/>
          <a:ext cx="9155526" cy="12138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461" tIns="128461" rIns="128461" bIns="128461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Debrief and share back in large group discussion </a:t>
          </a:r>
        </a:p>
      </dsp:txBody>
      <dsp:txXfrm>
        <a:off x="1320089" y="3037102"/>
        <a:ext cx="9155526" cy="12138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44F17C-BC46-4E87-96EA-CDD45D914B0D}">
      <dsp:nvSpPr>
        <dsp:cNvPr id="0" name=""/>
        <dsp:cNvSpPr/>
      </dsp:nvSpPr>
      <dsp:spPr>
        <a:xfrm>
          <a:off x="75196" y="0"/>
          <a:ext cx="10371119" cy="84707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3D6446-9DBD-4BC0-A8AF-4ED8F2A3A571}">
      <dsp:nvSpPr>
        <dsp:cNvPr id="0" name=""/>
        <dsp:cNvSpPr/>
      </dsp:nvSpPr>
      <dsp:spPr>
        <a:xfrm>
          <a:off x="331435" y="196556"/>
          <a:ext cx="466800" cy="46588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278ACD-0221-4800-817D-B2F3FE53ED5A}">
      <dsp:nvSpPr>
        <dsp:cNvPr id="0" name=""/>
        <dsp:cNvSpPr/>
      </dsp:nvSpPr>
      <dsp:spPr>
        <a:xfrm>
          <a:off x="965825" y="0"/>
          <a:ext cx="6926346" cy="900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339" tIns="95339" rIns="95339" bIns="95339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Record evidence from your data for each theme</a:t>
          </a:r>
          <a:r>
            <a:rPr lang="en-US" sz="2000" kern="1200" dirty="0"/>
            <a:t>. </a:t>
          </a:r>
        </a:p>
      </dsp:txBody>
      <dsp:txXfrm>
        <a:off x="965825" y="0"/>
        <a:ext cx="6926346" cy="900840"/>
      </dsp:txXfrm>
    </dsp:sp>
    <dsp:sp modelId="{3244A7A0-FE05-4175-B433-8E5815CE4183}">
      <dsp:nvSpPr>
        <dsp:cNvPr id="0" name=""/>
        <dsp:cNvSpPr/>
      </dsp:nvSpPr>
      <dsp:spPr>
        <a:xfrm>
          <a:off x="5721478" y="5965"/>
          <a:ext cx="4694203" cy="847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648" tIns="89648" rIns="89648" bIns="89648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strike="sngStrike" kern="1200" baseline="0"/>
        </a:p>
      </dsp:txBody>
      <dsp:txXfrm>
        <a:off x="5721478" y="5965"/>
        <a:ext cx="4694203" cy="847071"/>
      </dsp:txXfrm>
    </dsp:sp>
    <dsp:sp modelId="{31A85BF1-0691-4BB7-A860-1EAB047FF49F}">
      <dsp:nvSpPr>
        <dsp:cNvPr id="0" name=""/>
        <dsp:cNvSpPr/>
      </dsp:nvSpPr>
      <dsp:spPr>
        <a:xfrm>
          <a:off x="-75196" y="1132016"/>
          <a:ext cx="10371119" cy="84707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121602-C3DB-49F9-AEE6-66C401D88D57}">
      <dsp:nvSpPr>
        <dsp:cNvPr id="0" name=""/>
        <dsp:cNvSpPr/>
      </dsp:nvSpPr>
      <dsp:spPr>
        <a:xfrm>
          <a:off x="181042" y="1322607"/>
          <a:ext cx="466800" cy="46588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42E57D-E602-41AB-AB4B-801F38772C36}">
      <dsp:nvSpPr>
        <dsp:cNvPr id="0" name=""/>
        <dsp:cNvSpPr/>
      </dsp:nvSpPr>
      <dsp:spPr>
        <a:xfrm>
          <a:off x="904082" y="1132016"/>
          <a:ext cx="9361207" cy="900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339" tIns="95339" rIns="95339" bIns="95339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As time allows, have multiple people analyze the same data and discuss any differences in the evidence they identified. </a:t>
          </a:r>
        </a:p>
      </dsp:txBody>
      <dsp:txXfrm>
        <a:off x="904082" y="1132016"/>
        <a:ext cx="9361207" cy="900840"/>
      </dsp:txXfrm>
    </dsp:sp>
    <dsp:sp modelId="{7BBE36BA-A8F4-44FA-93A3-F8061C10EB0C}">
      <dsp:nvSpPr>
        <dsp:cNvPr id="0" name=""/>
        <dsp:cNvSpPr/>
      </dsp:nvSpPr>
      <dsp:spPr>
        <a:xfrm>
          <a:off x="-75196" y="2258067"/>
          <a:ext cx="10371119" cy="84707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F744C8-BE6E-4541-896E-67C4CA414630}">
      <dsp:nvSpPr>
        <dsp:cNvPr id="0" name=""/>
        <dsp:cNvSpPr/>
      </dsp:nvSpPr>
      <dsp:spPr>
        <a:xfrm>
          <a:off x="181042" y="2448658"/>
          <a:ext cx="466800" cy="46588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549896-7ACC-4DEC-8108-55BD78DC26AF}">
      <dsp:nvSpPr>
        <dsp:cNvPr id="0" name=""/>
        <dsp:cNvSpPr/>
      </dsp:nvSpPr>
      <dsp:spPr>
        <a:xfrm>
          <a:off x="904082" y="2258067"/>
          <a:ext cx="9361207" cy="900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339" tIns="95339" rIns="95339" bIns="95339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Have team members identify evidence that supports and contradicts the themes.</a:t>
          </a:r>
        </a:p>
      </dsp:txBody>
      <dsp:txXfrm>
        <a:off x="904082" y="2258067"/>
        <a:ext cx="9361207" cy="900840"/>
      </dsp:txXfrm>
    </dsp:sp>
    <dsp:sp modelId="{CF51CB39-FA4A-4B53-A3C5-3ADA46B500E1}">
      <dsp:nvSpPr>
        <dsp:cNvPr id="0" name=""/>
        <dsp:cNvSpPr/>
      </dsp:nvSpPr>
      <dsp:spPr>
        <a:xfrm>
          <a:off x="-75196" y="3384117"/>
          <a:ext cx="10371119" cy="84707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49CC80-4E66-4F70-8CCC-41F25716F52C}">
      <dsp:nvSpPr>
        <dsp:cNvPr id="0" name=""/>
        <dsp:cNvSpPr/>
      </dsp:nvSpPr>
      <dsp:spPr>
        <a:xfrm>
          <a:off x="181042" y="3574708"/>
          <a:ext cx="466800" cy="46588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CCE43E-F6D5-478D-B662-7CED195D72C2}">
      <dsp:nvSpPr>
        <dsp:cNvPr id="0" name=""/>
        <dsp:cNvSpPr/>
      </dsp:nvSpPr>
      <dsp:spPr>
        <a:xfrm>
          <a:off x="904082" y="3384117"/>
          <a:ext cx="9361207" cy="900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339" tIns="95339" rIns="95339" bIns="95339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Flag illustrative stories and quotes that could help tell a story.</a:t>
          </a:r>
        </a:p>
      </dsp:txBody>
      <dsp:txXfrm>
        <a:off x="904082" y="3384117"/>
        <a:ext cx="9361207" cy="9008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1F537C-2592-41EA-8FE7-31AF4BF0558F}">
      <dsp:nvSpPr>
        <dsp:cNvPr id="0" name=""/>
        <dsp:cNvSpPr/>
      </dsp:nvSpPr>
      <dsp:spPr>
        <a:xfrm>
          <a:off x="0" y="2595"/>
          <a:ext cx="10515600" cy="117702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3987AF-B427-450E-907C-7396A083372B}">
      <dsp:nvSpPr>
        <dsp:cNvPr id="0" name=""/>
        <dsp:cNvSpPr/>
      </dsp:nvSpPr>
      <dsp:spPr>
        <a:xfrm>
          <a:off x="356048" y="267425"/>
          <a:ext cx="647994" cy="64736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D3F647-9810-4873-A960-A4E8E55524FD}">
      <dsp:nvSpPr>
        <dsp:cNvPr id="0" name=""/>
        <dsp:cNvSpPr/>
      </dsp:nvSpPr>
      <dsp:spPr>
        <a:xfrm>
          <a:off x="1360091" y="2595"/>
          <a:ext cx="9134562" cy="12138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461" tIns="128461" rIns="128461" bIns="128461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Break into small groups and review excerpts from interviews</a:t>
          </a:r>
        </a:p>
      </dsp:txBody>
      <dsp:txXfrm>
        <a:off x="1360091" y="2595"/>
        <a:ext cx="9134562" cy="1213802"/>
      </dsp:txXfrm>
    </dsp:sp>
    <dsp:sp modelId="{F6E2079E-15C3-43C2-A989-7696735AA96A}">
      <dsp:nvSpPr>
        <dsp:cNvPr id="0" name=""/>
        <dsp:cNvSpPr/>
      </dsp:nvSpPr>
      <dsp:spPr>
        <a:xfrm>
          <a:off x="0" y="1460797"/>
          <a:ext cx="10515600" cy="117702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1B60B4-06C5-4D41-ACC2-5A85462DBD2A}">
      <dsp:nvSpPr>
        <dsp:cNvPr id="0" name=""/>
        <dsp:cNvSpPr/>
      </dsp:nvSpPr>
      <dsp:spPr>
        <a:xfrm>
          <a:off x="356048" y="1784678"/>
          <a:ext cx="647994" cy="64736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F0DFE0-C99D-4170-9B95-63F609073262}">
      <dsp:nvSpPr>
        <dsp:cNvPr id="0" name=""/>
        <dsp:cNvSpPr/>
      </dsp:nvSpPr>
      <dsp:spPr>
        <a:xfrm>
          <a:off x="1360091" y="1519849"/>
          <a:ext cx="9134562" cy="12138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461" tIns="128461" rIns="128461" bIns="128461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Use the handout to guide your analysis and discussion of potential themes</a:t>
          </a:r>
        </a:p>
      </dsp:txBody>
      <dsp:txXfrm>
        <a:off x="1360091" y="1519849"/>
        <a:ext cx="9134562" cy="1213802"/>
      </dsp:txXfrm>
    </dsp:sp>
    <dsp:sp modelId="{CB5A5199-D34E-49A5-BEA3-84233B65B2BF}">
      <dsp:nvSpPr>
        <dsp:cNvPr id="0" name=""/>
        <dsp:cNvSpPr/>
      </dsp:nvSpPr>
      <dsp:spPr>
        <a:xfrm>
          <a:off x="0" y="3076480"/>
          <a:ext cx="10515600" cy="117702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F3D256-B11A-4C92-9729-7D8E52758310}">
      <dsp:nvSpPr>
        <dsp:cNvPr id="0" name=""/>
        <dsp:cNvSpPr/>
      </dsp:nvSpPr>
      <dsp:spPr>
        <a:xfrm>
          <a:off x="356048" y="3301932"/>
          <a:ext cx="647994" cy="64736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1AE3E9-1500-478C-A692-75C3B0352297}">
      <dsp:nvSpPr>
        <dsp:cNvPr id="0" name=""/>
        <dsp:cNvSpPr/>
      </dsp:nvSpPr>
      <dsp:spPr>
        <a:xfrm>
          <a:off x="1360091" y="3037102"/>
          <a:ext cx="9134562" cy="12138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461" tIns="128461" rIns="128461" bIns="128461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Debrief and share back in large group discussion </a:t>
          </a:r>
        </a:p>
      </dsp:txBody>
      <dsp:txXfrm>
        <a:off x="1360091" y="3037102"/>
        <a:ext cx="9134562" cy="12138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Tahom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Tahoma" panose="020B0604030504040204" pitchFamily="34" charset="0"/>
              </a:defRPr>
            </a:lvl1pPr>
          </a:lstStyle>
          <a:p>
            <a:fld id="{324BE9C7-861C-C045-99EF-02EF34322148}" type="datetimeFigureOut">
              <a:rPr lang="en-US" smtClean="0"/>
              <a:pPr/>
              <a:t>1/8/2024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Tahom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Tahoma" panose="020B0604030504040204" pitchFamily="34" charset="0"/>
              </a:defRPr>
            </a:lvl1pPr>
          </a:lstStyle>
          <a:p>
            <a:fld id="{5AE7A38C-5F75-D34C-8EEB-9617AEF57B7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005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7A38C-5F75-D34C-8EEB-9617AEF57B7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1860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B8A27-588C-4790-A019-BCA3DBF2D9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0627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9B8A27-588C-4790-A019-BCA3DBF2D97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076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7A38C-5F75-D34C-8EEB-9617AEF57B7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0149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7A38C-5F75-D34C-8EEB-9617AEF57B7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919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7A38C-5F75-D34C-8EEB-9617AEF57B7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9017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7A38C-5F75-D34C-8EEB-9617AEF57B7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79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7A38C-5F75-D34C-8EEB-9617AEF57B7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2734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9B8A27-588C-4790-A019-BCA3DBF2D97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7968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9B8A27-588C-4790-A019-BCA3DBF2D97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9558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7A38C-5F75-D34C-8EEB-9617AEF57B7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806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9B8A27-588C-4790-A019-BCA3DBF2D97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7889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7A38C-5F75-D34C-8EEB-9617AEF57B7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0158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9B8A27-588C-4790-A019-BCA3DBF2D97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4027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9B8A27-588C-4790-A019-BCA3DBF2D97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9734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9B8A27-588C-4790-A019-BCA3DBF2D97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061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9B8A27-588C-4790-A019-BCA3DBF2D97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5637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i="0" dirty="0">
              <a:latin typeface="Tahoma"/>
              <a:ea typeface="Tahoma"/>
              <a:cs typeface="Tahom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9B8A27-588C-4790-A019-BCA3DBF2D97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6013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9B8A27-588C-4790-A019-BCA3DBF2D97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9046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7A38C-5F75-D34C-8EEB-9617AEF57B70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3047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9B8A27-588C-4790-A019-BCA3DBF2D97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9288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9B8A27-588C-4790-A019-BCA3DBF2D97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405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B8A27-588C-4790-A019-BCA3DBF2D9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07903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9B8A27-588C-4790-A019-BCA3DBF2D97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955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9B8A27-588C-4790-A019-BCA3DBF2D97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8403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9B8A27-588C-4790-A019-BCA3DBF2D97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5650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9B8A27-588C-4790-A019-BCA3DBF2D97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2788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9B8A27-588C-4790-A019-BCA3DBF2D97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4666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9B8A27-588C-4790-A019-BCA3DBF2D97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0168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7A38C-5F75-D34C-8EEB-9617AEF57B7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069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7A38C-5F75-D34C-8EEB-9617AEF57B7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339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7A38C-5F75-D34C-8EEB-9617AEF57B7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23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7A38C-5F75-D34C-8EEB-9617AEF57B7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257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B8A27-588C-4790-A019-BCA3DBF2D9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4702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B8A27-588C-4790-A019-BCA3DBF2D9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5736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9B8A27-588C-4790-A019-BCA3DBF2D97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283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B8A27-588C-4790-A019-BCA3DBF2D9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480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67EE84-FA90-F048-BE34-262D4091903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545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Tahom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04C3C2-9787-E940-96FB-F9FE96BC97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358" y="1032734"/>
            <a:ext cx="5300664" cy="3255962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02FC7B-BC2F-E046-B777-77C923BDB4B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5775" y="4570743"/>
            <a:ext cx="5300664" cy="1739897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Authors &amp; Affiliations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D73571-B3E4-DE42-9902-1FEBA637C67C}"/>
              </a:ext>
            </a:extLst>
          </p:cNvPr>
          <p:cNvSpPr/>
          <p:nvPr userDrawn="1"/>
        </p:nvSpPr>
        <p:spPr>
          <a:xfrm>
            <a:off x="11963403" y="5762000"/>
            <a:ext cx="228597" cy="1097280"/>
          </a:xfrm>
          <a:prstGeom prst="rect">
            <a:avLst/>
          </a:prstGeom>
          <a:solidFill>
            <a:srgbClr val="154578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/>
            <a:endParaRPr lang="en-US" b="0" i="0" dirty="0">
              <a:latin typeface="Tahoma" panose="020B060403050404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E0615AD-8FBE-3E43-9E47-8226A0C108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3182" y="170970"/>
            <a:ext cx="2210292" cy="731520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C4259D6C-A1C2-1B4D-A240-86FD09AB95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12187" y="6356665"/>
            <a:ext cx="1615440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357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FEB0352-F9D2-B044-A614-D5D3D9482497}"/>
              </a:ext>
            </a:extLst>
          </p:cNvPr>
          <p:cNvSpPr txBox="1">
            <a:spLocks/>
          </p:cNvSpPr>
          <p:nvPr userDrawn="1"/>
        </p:nvSpPr>
        <p:spPr>
          <a:xfrm>
            <a:off x="838200" y="63261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rgbClr val="1545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630B18-F0C1-7D4C-8E26-779EB5C25781}" type="slidenum">
              <a:rPr lang="en-US" smtClean="0">
                <a:solidFill>
                  <a:srgbClr val="154578"/>
                </a:solidFill>
              </a:rPr>
              <a:pPr/>
              <a:t>‹#›</a:t>
            </a:fld>
            <a:endParaRPr lang="en-US" dirty="0">
              <a:solidFill>
                <a:srgbClr val="1545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595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DF9A3-8D34-A442-AB9A-B91240E80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23380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B64D7-E98E-FD4C-8A40-6B870EBB3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F0CA11-0E82-7E47-8650-31921D8BF2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0D33D83-16A1-B94D-9619-17DE350E462D}"/>
              </a:ext>
            </a:extLst>
          </p:cNvPr>
          <p:cNvSpPr txBox="1">
            <a:spLocks/>
          </p:cNvSpPr>
          <p:nvPr userDrawn="1"/>
        </p:nvSpPr>
        <p:spPr>
          <a:xfrm>
            <a:off x="838200" y="63261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rgbClr val="1545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630B18-F0C1-7D4C-8E26-779EB5C2578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E6F029-3380-DA41-B576-60CC4FA826D5}"/>
              </a:ext>
            </a:extLst>
          </p:cNvPr>
          <p:cNvSpPr/>
          <p:nvPr userDrawn="1"/>
        </p:nvSpPr>
        <p:spPr>
          <a:xfrm>
            <a:off x="-14284" y="0"/>
            <a:ext cx="228597" cy="1691004"/>
          </a:xfrm>
          <a:prstGeom prst="rect">
            <a:avLst/>
          </a:prstGeom>
          <a:solidFill>
            <a:srgbClr val="154578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/>
            <a:endParaRPr lang="en-US" b="0" i="0" dirty="0">
              <a:latin typeface="Tahom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1F90A6-F424-F443-81B7-9DF3D5D626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865" y="5947729"/>
            <a:ext cx="1154151" cy="82296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506C722-754B-9646-943B-C6D19FAED5F2}"/>
              </a:ext>
            </a:extLst>
          </p:cNvPr>
          <p:cNvSpPr/>
          <p:nvPr userDrawn="1"/>
        </p:nvSpPr>
        <p:spPr>
          <a:xfrm>
            <a:off x="11963403" y="5762000"/>
            <a:ext cx="228597" cy="1097280"/>
          </a:xfrm>
          <a:prstGeom prst="rect">
            <a:avLst/>
          </a:prstGeom>
          <a:solidFill>
            <a:srgbClr val="154578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/>
            <a:endParaRPr lang="en-US" b="0" i="0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938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5395DF-49A0-5F45-94AB-3900E8582D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2049462"/>
            <a:ext cx="6172200" cy="38115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DB567A-A5E4-E04D-A362-E0DA8568AB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3EBC57-A7C3-D844-840D-A3ABBF74C036}"/>
              </a:ext>
            </a:extLst>
          </p:cNvPr>
          <p:cNvSpPr/>
          <p:nvPr userDrawn="1"/>
        </p:nvSpPr>
        <p:spPr>
          <a:xfrm>
            <a:off x="-14284" y="0"/>
            <a:ext cx="228597" cy="1691004"/>
          </a:xfrm>
          <a:prstGeom prst="rect">
            <a:avLst/>
          </a:prstGeom>
          <a:solidFill>
            <a:srgbClr val="154578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/>
            <a:endParaRPr lang="en-US" b="0" i="0" dirty="0">
              <a:latin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82E268-A8F4-7743-8D1A-DA97EEE0C7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865" y="5947729"/>
            <a:ext cx="1154151" cy="82296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FE2ABC8-C21A-6B44-9D8E-5E2C4F7613AB}"/>
              </a:ext>
            </a:extLst>
          </p:cNvPr>
          <p:cNvSpPr/>
          <p:nvPr userDrawn="1"/>
        </p:nvSpPr>
        <p:spPr>
          <a:xfrm>
            <a:off x="11963403" y="5762000"/>
            <a:ext cx="228597" cy="1097280"/>
          </a:xfrm>
          <a:prstGeom prst="rect">
            <a:avLst/>
          </a:prstGeom>
          <a:solidFill>
            <a:srgbClr val="154578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/>
            <a:endParaRPr lang="en-US" b="0" i="0" dirty="0">
              <a:latin typeface="Tahoma" panose="020B0604030504040204" pitchFamily="34" charset="0"/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AA1E1D3-B500-0048-B59E-E681E97EA974}"/>
              </a:ext>
            </a:extLst>
          </p:cNvPr>
          <p:cNvSpPr txBox="1">
            <a:spLocks/>
          </p:cNvSpPr>
          <p:nvPr userDrawn="1"/>
        </p:nvSpPr>
        <p:spPr>
          <a:xfrm>
            <a:off x="838200" y="63261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rgbClr val="1545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630B18-F0C1-7D4C-8E26-779EB5C2578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4DA8F08-7FF8-5846-A1F3-9A1CE307C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CEE7F13-F52D-7C43-9F04-29EF723D6555}"/>
              </a:ext>
            </a:extLst>
          </p:cNvPr>
          <p:cNvCxnSpPr/>
          <p:nvPr userDrawn="1"/>
        </p:nvCxnSpPr>
        <p:spPr>
          <a:xfrm>
            <a:off x="-14284" y="1690457"/>
            <a:ext cx="12206284" cy="0"/>
          </a:xfrm>
          <a:prstGeom prst="line">
            <a:avLst/>
          </a:prstGeom>
          <a:ln w="6350">
            <a:solidFill>
              <a:srgbClr val="1545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6356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DB567A-A5E4-E04D-A362-E0DA8568AB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23151" y="2058987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3EBC57-A7C3-D844-840D-A3ABBF74C036}"/>
              </a:ext>
            </a:extLst>
          </p:cNvPr>
          <p:cNvSpPr/>
          <p:nvPr userDrawn="1"/>
        </p:nvSpPr>
        <p:spPr>
          <a:xfrm>
            <a:off x="-14284" y="0"/>
            <a:ext cx="228597" cy="1691004"/>
          </a:xfrm>
          <a:prstGeom prst="rect">
            <a:avLst/>
          </a:prstGeom>
          <a:solidFill>
            <a:srgbClr val="154578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/>
            <a:endParaRPr lang="en-US" b="0" i="0" dirty="0">
              <a:latin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82E268-A8F4-7743-8D1A-DA97EEE0C7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865" y="5947729"/>
            <a:ext cx="1154151" cy="82296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FE2ABC8-C21A-6B44-9D8E-5E2C4F7613AB}"/>
              </a:ext>
            </a:extLst>
          </p:cNvPr>
          <p:cNvSpPr/>
          <p:nvPr userDrawn="1"/>
        </p:nvSpPr>
        <p:spPr>
          <a:xfrm>
            <a:off x="11963403" y="5762000"/>
            <a:ext cx="228597" cy="1097280"/>
          </a:xfrm>
          <a:prstGeom prst="rect">
            <a:avLst/>
          </a:prstGeom>
          <a:solidFill>
            <a:srgbClr val="154578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/>
            <a:endParaRPr lang="en-US" b="0" i="0" dirty="0">
              <a:latin typeface="Tahoma" panose="020B0604030504040204" pitchFamily="34" charset="0"/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AA1E1D3-B500-0048-B59E-E681E97EA974}"/>
              </a:ext>
            </a:extLst>
          </p:cNvPr>
          <p:cNvSpPr txBox="1">
            <a:spLocks/>
          </p:cNvSpPr>
          <p:nvPr userDrawn="1"/>
        </p:nvSpPr>
        <p:spPr>
          <a:xfrm>
            <a:off x="838200" y="63261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rgbClr val="1545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630B18-F0C1-7D4C-8E26-779EB5C2578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8D2E7641-E5E6-DA46-BCEF-4F0045838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6612" y="2058987"/>
            <a:ext cx="6172200" cy="38115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781DDC-FAAB-1D48-A740-F63BA1EC6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5EA0ADD-956A-E54E-8B99-BA2A33D393EC}"/>
              </a:ext>
            </a:extLst>
          </p:cNvPr>
          <p:cNvCxnSpPr/>
          <p:nvPr userDrawn="1"/>
        </p:nvCxnSpPr>
        <p:spPr>
          <a:xfrm>
            <a:off x="-14284" y="1690457"/>
            <a:ext cx="12206284" cy="0"/>
          </a:xfrm>
          <a:prstGeom prst="line">
            <a:avLst/>
          </a:prstGeom>
          <a:ln w="6350">
            <a:solidFill>
              <a:srgbClr val="1545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8586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3B66B617-154B-C54C-916F-2E3EDB88AD40}"/>
              </a:ext>
            </a:extLst>
          </p:cNvPr>
          <p:cNvSpPr txBox="1">
            <a:spLocks/>
          </p:cNvSpPr>
          <p:nvPr userDrawn="1"/>
        </p:nvSpPr>
        <p:spPr>
          <a:xfrm>
            <a:off x="838200" y="63261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rgbClr val="1545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630B18-F0C1-7D4C-8E26-779EB5C2578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D0B1EF-4F8F-734F-A6F5-4BFA1D3E4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545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54A78-A974-054E-9F5F-8441C1B19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21788"/>
          </a:xfrm>
        </p:spPr>
        <p:txBody>
          <a:bodyPr>
            <a:normAutofit/>
          </a:bodyPr>
          <a:lstStyle>
            <a:lvl1pPr>
              <a:buClr>
                <a:srgbClr val="154578"/>
              </a:buClr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buClr>
                <a:srgbClr val="154578"/>
              </a:buClr>
              <a:buFont typeface="System Font Regular"/>
              <a:buChar char="‒"/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154578"/>
              </a:buClr>
              <a:buFont typeface="Courier New" panose="02070309020205020404" pitchFamily="49" charset="0"/>
              <a:buChar char="o"/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154578"/>
              </a:buClr>
              <a:buFont typeface="Wingdings" pitchFamily="2" charset="2"/>
              <a:buChar char="§"/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buClr>
                <a:srgbClr val="154578"/>
              </a:buClr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3FFD93-FE4D-D84D-B881-E66389239AA7}"/>
              </a:ext>
            </a:extLst>
          </p:cNvPr>
          <p:cNvSpPr/>
          <p:nvPr userDrawn="1"/>
        </p:nvSpPr>
        <p:spPr>
          <a:xfrm>
            <a:off x="-14284" y="0"/>
            <a:ext cx="228597" cy="1691004"/>
          </a:xfrm>
          <a:prstGeom prst="rect">
            <a:avLst/>
          </a:prstGeom>
          <a:solidFill>
            <a:srgbClr val="154578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/>
            <a:endParaRPr lang="en-US" b="0" i="0" dirty="0">
              <a:latin typeface="Tahoma" panose="020B060403050404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EE89859-A09C-8D4E-985F-81D5BF9932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865" y="5947729"/>
            <a:ext cx="1154151" cy="82296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D9F3E1E-84EE-8D45-8BC6-C953E7BCA3F3}"/>
              </a:ext>
            </a:extLst>
          </p:cNvPr>
          <p:cNvSpPr/>
          <p:nvPr userDrawn="1"/>
        </p:nvSpPr>
        <p:spPr>
          <a:xfrm>
            <a:off x="11963403" y="5762000"/>
            <a:ext cx="228597" cy="1097280"/>
          </a:xfrm>
          <a:prstGeom prst="rect">
            <a:avLst/>
          </a:prstGeom>
          <a:solidFill>
            <a:srgbClr val="154578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/>
            <a:endParaRPr lang="en-US" b="0" i="0" dirty="0">
              <a:latin typeface="Tahoma" panose="020B060403050404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1D638F-16BA-174C-A385-51CF95BB68DD}"/>
              </a:ext>
            </a:extLst>
          </p:cNvPr>
          <p:cNvCxnSpPr/>
          <p:nvPr userDrawn="1"/>
        </p:nvCxnSpPr>
        <p:spPr>
          <a:xfrm>
            <a:off x="-14284" y="1690457"/>
            <a:ext cx="12206284" cy="0"/>
          </a:xfrm>
          <a:prstGeom prst="line">
            <a:avLst/>
          </a:prstGeom>
          <a:ln w="6350">
            <a:solidFill>
              <a:srgbClr val="1545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953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D761EDC7-9D99-F748-847D-8BC8146F6C7D}"/>
              </a:ext>
            </a:extLst>
          </p:cNvPr>
          <p:cNvSpPr txBox="1">
            <a:spLocks/>
          </p:cNvSpPr>
          <p:nvPr userDrawn="1"/>
        </p:nvSpPr>
        <p:spPr>
          <a:xfrm>
            <a:off x="838200" y="63261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rgbClr val="1545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630B18-F0C1-7D4C-8E26-779EB5C2578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AB53C1-60F3-B84B-B1B7-D08E877590D9}"/>
              </a:ext>
            </a:extLst>
          </p:cNvPr>
          <p:cNvSpPr/>
          <p:nvPr userDrawn="1"/>
        </p:nvSpPr>
        <p:spPr>
          <a:xfrm>
            <a:off x="-14284" y="1691320"/>
            <a:ext cx="12206284" cy="40560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Tahom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D0B1EF-4F8F-734F-A6F5-4BFA1D3E4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545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54A78-A974-054E-9F5F-8441C1B19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22821"/>
          </a:xfrm>
        </p:spPr>
        <p:txBody>
          <a:bodyPr>
            <a:normAutofit/>
          </a:bodyPr>
          <a:lstStyle>
            <a:lvl1pPr>
              <a:buClr>
                <a:srgbClr val="154578"/>
              </a:buClr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buClr>
                <a:srgbClr val="154578"/>
              </a:buClr>
              <a:buFont typeface="System Font Regular"/>
              <a:buChar char="‒"/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154578"/>
              </a:buClr>
              <a:buFont typeface="Courier New" panose="02070309020205020404" pitchFamily="49" charset="0"/>
              <a:buChar char="o"/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154578"/>
              </a:buClr>
              <a:buFont typeface="Wingdings" pitchFamily="2" charset="2"/>
              <a:buChar char="§"/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buClr>
                <a:srgbClr val="154578"/>
              </a:buClr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3FFD93-FE4D-D84D-B881-E66389239AA7}"/>
              </a:ext>
            </a:extLst>
          </p:cNvPr>
          <p:cNvSpPr/>
          <p:nvPr userDrawn="1"/>
        </p:nvSpPr>
        <p:spPr>
          <a:xfrm>
            <a:off x="-14284" y="0"/>
            <a:ext cx="228597" cy="1691004"/>
          </a:xfrm>
          <a:prstGeom prst="rect">
            <a:avLst/>
          </a:prstGeom>
          <a:solidFill>
            <a:srgbClr val="154578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/>
            <a:endParaRPr lang="en-US" b="0" i="0" dirty="0">
              <a:latin typeface="Tahoma" panose="020B060403050404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EE89859-A09C-8D4E-985F-81D5BF9932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865" y="5947729"/>
            <a:ext cx="1154151" cy="82296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D9F3E1E-84EE-8D45-8BC6-C953E7BCA3F3}"/>
              </a:ext>
            </a:extLst>
          </p:cNvPr>
          <p:cNvSpPr/>
          <p:nvPr userDrawn="1"/>
        </p:nvSpPr>
        <p:spPr>
          <a:xfrm>
            <a:off x="11963403" y="5762000"/>
            <a:ext cx="228597" cy="1097280"/>
          </a:xfrm>
          <a:prstGeom prst="rect">
            <a:avLst/>
          </a:prstGeom>
          <a:solidFill>
            <a:srgbClr val="154578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/>
            <a:endParaRPr lang="en-US" b="0" i="0" dirty="0">
              <a:latin typeface="Tahoma" panose="020B060403050404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C4E6479-DBC6-D340-9083-F99AA10359EE}"/>
              </a:ext>
            </a:extLst>
          </p:cNvPr>
          <p:cNvCxnSpPr/>
          <p:nvPr userDrawn="1"/>
        </p:nvCxnSpPr>
        <p:spPr>
          <a:xfrm>
            <a:off x="-14284" y="1690457"/>
            <a:ext cx="12206284" cy="0"/>
          </a:xfrm>
          <a:prstGeom prst="line">
            <a:avLst/>
          </a:prstGeom>
          <a:ln w="6350">
            <a:solidFill>
              <a:srgbClr val="1545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7683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67EE84-FA90-F048-BE34-262D4091903B}"/>
              </a:ext>
            </a:extLst>
          </p:cNvPr>
          <p:cNvSpPr/>
          <p:nvPr userDrawn="1"/>
        </p:nvSpPr>
        <p:spPr>
          <a:xfrm>
            <a:off x="0" y="0"/>
            <a:ext cx="12192000" cy="5635487"/>
          </a:xfrm>
          <a:prstGeom prst="rect">
            <a:avLst/>
          </a:prstGeom>
          <a:solidFill>
            <a:srgbClr val="1545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Tahom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04C3C2-9787-E940-96FB-F9FE96BC97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5774" y="0"/>
            <a:ext cx="7803983" cy="3255962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Divider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02FC7B-BC2F-E046-B777-77C923BDB4B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5774" y="3603627"/>
            <a:ext cx="7803982" cy="1739897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Section Subtitle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D73571-B3E4-DE42-9902-1FEBA637C67C}"/>
              </a:ext>
            </a:extLst>
          </p:cNvPr>
          <p:cNvSpPr/>
          <p:nvPr userDrawn="1"/>
        </p:nvSpPr>
        <p:spPr>
          <a:xfrm>
            <a:off x="11963403" y="5762000"/>
            <a:ext cx="228597" cy="1097280"/>
          </a:xfrm>
          <a:prstGeom prst="rect">
            <a:avLst/>
          </a:prstGeom>
          <a:solidFill>
            <a:srgbClr val="154578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/>
            <a:endParaRPr lang="en-US" b="0" i="0" dirty="0">
              <a:latin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76ED2C-5527-F143-A131-A0F67F0C0D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865" y="5947729"/>
            <a:ext cx="1154151" cy="822960"/>
          </a:xfrm>
          <a:prstGeom prst="rect">
            <a:avLst/>
          </a:prstGeom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C8EBEBC-955A-7444-8EA4-6958A0085BD5}"/>
              </a:ext>
            </a:extLst>
          </p:cNvPr>
          <p:cNvSpPr txBox="1">
            <a:spLocks/>
          </p:cNvSpPr>
          <p:nvPr userDrawn="1"/>
        </p:nvSpPr>
        <p:spPr>
          <a:xfrm>
            <a:off x="838200" y="63261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rgbClr val="1545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630B18-F0C1-7D4C-8E26-779EB5C25781}" type="slidenum">
              <a:rPr lang="en-US" smtClean="0">
                <a:solidFill>
                  <a:srgbClr val="154578"/>
                </a:solidFill>
              </a:rPr>
              <a:pPr/>
              <a:t>‹#›</a:t>
            </a:fld>
            <a:endParaRPr lang="en-US" dirty="0">
              <a:solidFill>
                <a:srgbClr val="154578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F2FC0E-43D4-BC45-9E8D-6C0087A3E0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7986532" y="-529048"/>
            <a:ext cx="5044585" cy="504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09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95970-D6F6-774F-BF07-34E938FB6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59CF2-639E-CA46-9257-7458C4FE36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217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E909C0-FFFF-DB45-8C73-7D44B50390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217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36D627-FFBF-5F49-8FCD-F2BFAD59D9F1}"/>
              </a:ext>
            </a:extLst>
          </p:cNvPr>
          <p:cNvSpPr/>
          <p:nvPr userDrawn="1"/>
        </p:nvSpPr>
        <p:spPr>
          <a:xfrm>
            <a:off x="-14284" y="0"/>
            <a:ext cx="228597" cy="1691004"/>
          </a:xfrm>
          <a:prstGeom prst="rect">
            <a:avLst/>
          </a:prstGeom>
          <a:solidFill>
            <a:srgbClr val="154578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/>
            <a:endParaRPr lang="en-US" b="0" i="0" dirty="0">
              <a:latin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F24961-ED3C-484C-BC33-7B4A15ED86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865" y="5947729"/>
            <a:ext cx="1154151" cy="82296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74121BA-EBB7-FF4E-ACCA-E0998F4C510A}"/>
              </a:ext>
            </a:extLst>
          </p:cNvPr>
          <p:cNvSpPr/>
          <p:nvPr userDrawn="1"/>
        </p:nvSpPr>
        <p:spPr>
          <a:xfrm>
            <a:off x="11963403" y="5762000"/>
            <a:ext cx="228597" cy="1097280"/>
          </a:xfrm>
          <a:prstGeom prst="rect">
            <a:avLst/>
          </a:prstGeom>
          <a:solidFill>
            <a:srgbClr val="154578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/>
            <a:endParaRPr lang="en-US" b="0" i="0" dirty="0">
              <a:latin typeface="Tahoma" panose="020B0604030504040204" pitchFamily="34" charset="0"/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CE4F9A42-37D6-1B47-A882-8E818ECD952E}"/>
              </a:ext>
            </a:extLst>
          </p:cNvPr>
          <p:cNvSpPr txBox="1">
            <a:spLocks/>
          </p:cNvSpPr>
          <p:nvPr userDrawn="1"/>
        </p:nvSpPr>
        <p:spPr>
          <a:xfrm>
            <a:off x="838200" y="63261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rgbClr val="1545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630B18-F0C1-7D4C-8E26-779EB5C2578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047698-6C71-504E-B128-C955D3CD0548}"/>
              </a:ext>
            </a:extLst>
          </p:cNvPr>
          <p:cNvCxnSpPr/>
          <p:nvPr userDrawn="1"/>
        </p:nvCxnSpPr>
        <p:spPr>
          <a:xfrm>
            <a:off x="-14284" y="1690457"/>
            <a:ext cx="12206284" cy="0"/>
          </a:xfrm>
          <a:prstGeom prst="line">
            <a:avLst/>
          </a:prstGeom>
          <a:ln w="6350">
            <a:solidFill>
              <a:srgbClr val="1545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3285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103D5-7581-7446-9BA5-71760341D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3CCD1C-9DDE-EF4E-9C74-58EC21C04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FE93F1-5FC8-2F40-81D0-9DAC4B874D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442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39045A-434F-0746-808F-64867B8BE5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2780A1-52E1-BC46-BC31-AC53F2D481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42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072E45-4B20-644D-962E-4D6B7A78D9D3}"/>
              </a:ext>
            </a:extLst>
          </p:cNvPr>
          <p:cNvSpPr/>
          <p:nvPr userDrawn="1"/>
        </p:nvSpPr>
        <p:spPr>
          <a:xfrm>
            <a:off x="-14284" y="0"/>
            <a:ext cx="228597" cy="1691004"/>
          </a:xfrm>
          <a:prstGeom prst="rect">
            <a:avLst/>
          </a:prstGeom>
          <a:solidFill>
            <a:srgbClr val="154578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/>
            <a:endParaRPr lang="en-US" b="0" i="0" dirty="0">
              <a:latin typeface="Tahoma" panose="020B060403050404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5502DE-0F6F-284E-B48B-C2AD667EFC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865" y="5947729"/>
            <a:ext cx="1154151" cy="82296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7A421F6-47ED-3C46-9B55-97757160ED76}"/>
              </a:ext>
            </a:extLst>
          </p:cNvPr>
          <p:cNvSpPr/>
          <p:nvPr userDrawn="1"/>
        </p:nvSpPr>
        <p:spPr>
          <a:xfrm>
            <a:off x="11963403" y="5762000"/>
            <a:ext cx="228597" cy="1097280"/>
          </a:xfrm>
          <a:prstGeom prst="rect">
            <a:avLst/>
          </a:prstGeom>
          <a:solidFill>
            <a:srgbClr val="154578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/>
            <a:endParaRPr lang="en-US" b="0" i="0" dirty="0">
              <a:latin typeface="Tahoma" panose="020B0604030504040204" pitchFamily="34" charset="0"/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791FBF0D-7F99-2B4A-887A-CBCBB1894D34}"/>
              </a:ext>
            </a:extLst>
          </p:cNvPr>
          <p:cNvSpPr txBox="1">
            <a:spLocks/>
          </p:cNvSpPr>
          <p:nvPr userDrawn="1"/>
        </p:nvSpPr>
        <p:spPr>
          <a:xfrm>
            <a:off x="838200" y="63261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rgbClr val="1545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630B18-F0C1-7D4C-8E26-779EB5C2578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152C72-737B-9845-A90F-33403C1189C1}"/>
              </a:ext>
            </a:extLst>
          </p:cNvPr>
          <p:cNvCxnSpPr/>
          <p:nvPr userDrawn="1"/>
        </p:nvCxnSpPr>
        <p:spPr>
          <a:xfrm>
            <a:off x="-14284" y="1690457"/>
            <a:ext cx="12206284" cy="0"/>
          </a:xfrm>
          <a:prstGeom prst="line">
            <a:avLst/>
          </a:prstGeom>
          <a:ln w="6350">
            <a:solidFill>
              <a:srgbClr val="1545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8977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36EFA2D-6585-5C4B-9B23-AA6C8E7ADD0F}"/>
              </a:ext>
            </a:extLst>
          </p:cNvPr>
          <p:cNvSpPr/>
          <p:nvPr userDrawn="1"/>
        </p:nvSpPr>
        <p:spPr>
          <a:xfrm>
            <a:off x="-14284" y="1691320"/>
            <a:ext cx="12206284" cy="40560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Tahom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D95970-D6F6-774F-BF07-34E938FB6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59CF2-639E-CA46-9257-7458C4FE36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217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E909C0-FFFF-DB45-8C73-7D44B50390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217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36D627-FFBF-5F49-8FCD-F2BFAD59D9F1}"/>
              </a:ext>
            </a:extLst>
          </p:cNvPr>
          <p:cNvSpPr/>
          <p:nvPr userDrawn="1"/>
        </p:nvSpPr>
        <p:spPr>
          <a:xfrm>
            <a:off x="-14284" y="0"/>
            <a:ext cx="228597" cy="1691004"/>
          </a:xfrm>
          <a:prstGeom prst="rect">
            <a:avLst/>
          </a:prstGeom>
          <a:solidFill>
            <a:srgbClr val="154578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/>
            <a:endParaRPr lang="en-US" b="0" i="0" dirty="0">
              <a:latin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F24961-ED3C-484C-BC33-7B4A15ED86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865" y="5947729"/>
            <a:ext cx="1154151" cy="82296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74121BA-EBB7-FF4E-ACCA-E0998F4C510A}"/>
              </a:ext>
            </a:extLst>
          </p:cNvPr>
          <p:cNvSpPr/>
          <p:nvPr userDrawn="1"/>
        </p:nvSpPr>
        <p:spPr>
          <a:xfrm>
            <a:off x="11963403" y="5762000"/>
            <a:ext cx="228597" cy="1097280"/>
          </a:xfrm>
          <a:prstGeom prst="rect">
            <a:avLst/>
          </a:prstGeom>
          <a:solidFill>
            <a:srgbClr val="154578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/>
            <a:endParaRPr lang="en-US" b="0" i="0" dirty="0">
              <a:latin typeface="Tahoma" panose="020B0604030504040204" pitchFamily="34" charset="0"/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CE4F9A42-37D6-1B47-A882-8E818ECD952E}"/>
              </a:ext>
            </a:extLst>
          </p:cNvPr>
          <p:cNvSpPr txBox="1">
            <a:spLocks/>
          </p:cNvSpPr>
          <p:nvPr userDrawn="1"/>
        </p:nvSpPr>
        <p:spPr>
          <a:xfrm>
            <a:off x="838200" y="63261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rgbClr val="1545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630B18-F0C1-7D4C-8E26-779EB5C2578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93AB349-A208-D84C-977E-4450BB3210E5}"/>
              </a:ext>
            </a:extLst>
          </p:cNvPr>
          <p:cNvCxnSpPr/>
          <p:nvPr userDrawn="1"/>
        </p:nvCxnSpPr>
        <p:spPr>
          <a:xfrm>
            <a:off x="-14284" y="1690457"/>
            <a:ext cx="12206284" cy="0"/>
          </a:xfrm>
          <a:prstGeom prst="line">
            <a:avLst/>
          </a:prstGeom>
          <a:ln w="6350">
            <a:solidFill>
              <a:srgbClr val="1545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7507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95DF860-CCE8-DA46-997B-8843C2EC8120}"/>
              </a:ext>
            </a:extLst>
          </p:cNvPr>
          <p:cNvSpPr/>
          <p:nvPr userDrawn="1"/>
        </p:nvSpPr>
        <p:spPr>
          <a:xfrm>
            <a:off x="-14284" y="1691320"/>
            <a:ext cx="12206284" cy="40560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Tahom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D103D5-7581-7446-9BA5-71760341D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3CCD1C-9DDE-EF4E-9C74-58EC21C04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FE93F1-5FC8-2F40-81D0-9DAC4B874D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442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39045A-434F-0746-808F-64867B8BE5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2780A1-52E1-BC46-BC31-AC53F2D481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42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072E45-4B20-644D-962E-4D6B7A78D9D3}"/>
              </a:ext>
            </a:extLst>
          </p:cNvPr>
          <p:cNvSpPr/>
          <p:nvPr userDrawn="1"/>
        </p:nvSpPr>
        <p:spPr>
          <a:xfrm>
            <a:off x="-14284" y="0"/>
            <a:ext cx="228597" cy="1691004"/>
          </a:xfrm>
          <a:prstGeom prst="rect">
            <a:avLst/>
          </a:prstGeom>
          <a:solidFill>
            <a:srgbClr val="154578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/>
            <a:endParaRPr lang="en-US" b="0" i="0" dirty="0">
              <a:latin typeface="Tahoma" panose="020B060403050404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5502DE-0F6F-284E-B48B-C2AD667EFC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865" y="5947729"/>
            <a:ext cx="1154151" cy="82296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7A421F6-47ED-3C46-9B55-97757160ED76}"/>
              </a:ext>
            </a:extLst>
          </p:cNvPr>
          <p:cNvSpPr/>
          <p:nvPr userDrawn="1"/>
        </p:nvSpPr>
        <p:spPr>
          <a:xfrm>
            <a:off x="11963403" y="5762000"/>
            <a:ext cx="228597" cy="1097280"/>
          </a:xfrm>
          <a:prstGeom prst="rect">
            <a:avLst/>
          </a:prstGeom>
          <a:solidFill>
            <a:srgbClr val="154578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/>
            <a:endParaRPr lang="en-US" b="0" i="0" dirty="0">
              <a:latin typeface="Tahoma" panose="020B0604030504040204" pitchFamily="34" charset="0"/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791FBF0D-7F99-2B4A-887A-CBCBB1894D34}"/>
              </a:ext>
            </a:extLst>
          </p:cNvPr>
          <p:cNvSpPr txBox="1">
            <a:spLocks/>
          </p:cNvSpPr>
          <p:nvPr userDrawn="1"/>
        </p:nvSpPr>
        <p:spPr>
          <a:xfrm>
            <a:off x="838200" y="63261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rgbClr val="1545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630B18-F0C1-7D4C-8E26-779EB5C2578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9CCE5B2-370E-2E40-A8BF-CC7EE8904C9C}"/>
              </a:ext>
            </a:extLst>
          </p:cNvPr>
          <p:cNvCxnSpPr/>
          <p:nvPr userDrawn="1"/>
        </p:nvCxnSpPr>
        <p:spPr>
          <a:xfrm>
            <a:off x="-14284" y="1690457"/>
            <a:ext cx="12206284" cy="0"/>
          </a:xfrm>
          <a:prstGeom prst="line">
            <a:avLst/>
          </a:prstGeom>
          <a:ln w="6350">
            <a:solidFill>
              <a:srgbClr val="1545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6823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5C43AA-3006-354C-98C1-058D814A2ED1}"/>
              </a:ext>
            </a:extLst>
          </p:cNvPr>
          <p:cNvSpPr/>
          <p:nvPr userDrawn="1"/>
        </p:nvSpPr>
        <p:spPr>
          <a:xfrm>
            <a:off x="-14284" y="0"/>
            <a:ext cx="12206284" cy="6858000"/>
          </a:xfrm>
          <a:prstGeom prst="rect">
            <a:avLst/>
          </a:prstGeom>
          <a:solidFill>
            <a:srgbClr val="1545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Tahoma" panose="020B0604030504040204" pitchFamily="34" charset="0"/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FEB0352-F9D2-B044-A614-D5D3D9482497}"/>
              </a:ext>
            </a:extLst>
          </p:cNvPr>
          <p:cNvSpPr txBox="1">
            <a:spLocks/>
          </p:cNvSpPr>
          <p:nvPr userDrawn="1"/>
        </p:nvSpPr>
        <p:spPr>
          <a:xfrm>
            <a:off x="838200" y="63261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rgbClr val="1545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630B18-F0C1-7D4C-8E26-779EB5C25781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62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D56D2A-DA1F-AE40-9BA3-336ADC5E5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F7827D-B12E-2F47-8C5F-C26A97D2E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A356F8-D448-1441-9501-7BF1B3128D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</a:defRPr>
            </a:lvl1pPr>
          </a:lstStyle>
          <a:p>
            <a:fld id="{B9F76742-9B88-9646-A1C9-33F60B794E5F}" type="datetimeFigureOut">
              <a:rPr lang="en-US" smtClean="0"/>
              <a:pPr/>
              <a:t>1/8/2024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F351FE-43D5-6042-B65E-C810BA80CE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F078C-2072-CE4B-B33E-97C1D33EB1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</a:defRPr>
            </a:lvl1pPr>
          </a:lstStyle>
          <a:p>
            <a:fld id="{C8F726C4-0B4F-C543-B26D-F6E5E2F5ED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663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0" r:id="rId4"/>
    <p:sldLayoutId id="2147483652" r:id="rId5"/>
    <p:sldLayoutId id="2147483653" r:id="rId6"/>
    <p:sldLayoutId id="2147483665" r:id="rId7"/>
    <p:sldLayoutId id="2147483666" r:id="rId8"/>
    <p:sldLayoutId id="2147483655" r:id="rId9"/>
    <p:sldLayoutId id="2147483664" r:id="rId10"/>
    <p:sldLayoutId id="2147483656" r:id="rId11"/>
    <p:sldLayoutId id="2147483657" r:id="rId12"/>
    <p:sldLayoutId id="21474836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54578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154578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154578"/>
        </a:buClr>
        <a:buFont typeface="System Font Regular"/>
        <a:buChar char="‒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154578"/>
        </a:buClr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154578"/>
        </a:buClr>
        <a:buFont typeface="Wingdings" pitchFamily="2" charset="2"/>
        <a:buChar char="§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154578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ildtrends.org/publications/a-guide-to-incorporating-a-racial-and-ethnic-equity-perspective-throughout-the-research-process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freesvg.org/diverse-group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freesvg.org/diverse-group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tscpl.org/parents/understanding-your-childs-developmental-milestone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freesvg.org/diverse-group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thetoolkit.me/123-method/metrics-based-evaluation/metrics-step-3/qualitative-techniques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gradcoach.com/qualitative-data-analysis-methods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stephanieevergreen.com/qualitative-chart-chooser/" TargetMode="External"/><Relationship Id="rId5" Type="http://schemas.openxmlformats.org/officeDocument/2006/relationships/hyperlink" Target="https://dasycenter.org/datavis-toolkit/qualitative-data/" TargetMode="External"/><Relationship Id="rId4" Type="http://schemas.openxmlformats.org/officeDocument/2006/relationships/hyperlink" Target="https://www.intellspot.com/qualitative-data-analysis-methods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dasycenter.org/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gif"/><Relationship Id="rId5" Type="http://schemas.openxmlformats.org/officeDocument/2006/relationships/image" Target="../media/image1.png"/><Relationship Id="rId4" Type="http://schemas.openxmlformats.org/officeDocument/2006/relationships/hyperlink" Target="https://twitter.com/DaSyCenter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en/binoculars-search-see-to-find-1015265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8334E-6C98-6746-9080-918888B03E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Tahoma"/>
                <a:ea typeface="Tahoma"/>
                <a:cs typeface="Tahoma"/>
              </a:rPr>
              <a:t>Using Qualitative Data to Inform Programming and Engage Stakeholders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19F451-67B2-1447-A6BD-5A8F88C47B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Jessica Edwards, PIRE</a:t>
            </a:r>
          </a:p>
          <a:p>
            <a:r>
              <a:rPr lang="en-US" dirty="0"/>
              <a:t>Kathy Atwood, PIRE</a:t>
            </a:r>
          </a:p>
          <a:p>
            <a:r>
              <a:rPr lang="en-US" dirty="0"/>
              <a:t>Betsy Mercier, </a:t>
            </a:r>
            <a:r>
              <a:rPr lang="en-US" dirty="0" err="1"/>
              <a:t>DaSy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DD9773E-4D7A-6B40-93BB-006355B9B13C}"/>
              </a:ext>
            </a:extLst>
          </p:cNvPr>
          <p:cNvSpPr txBox="1">
            <a:spLocks/>
          </p:cNvSpPr>
          <p:nvPr/>
        </p:nvSpPr>
        <p:spPr>
          <a:xfrm>
            <a:off x="6286500" y="5068423"/>
            <a:ext cx="5500688" cy="7445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54578"/>
              </a:buClr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54578"/>
              </a:buClr>
              <a:buFont typeface="System Font Regular"/>
              <a:buNone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54578"/>
              </a:buClr>
              <a:buFont typeface="Courier New" panose="02070309020205020404" pitchFamily="49" charset="0"/>
              <a:buNone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54578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54578"/>
              </a:buClr>
              <a:buFont typeface="Arial" panose="020B0604020202020204" pitchFamily="34" charset="0"/>
              <a:buNone/>
              <a:defRPr sz="1600" kern="1200">
                <a:solidFill>
                  <a:srgbClr val="404A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rgbClr val="154578"/>
                </a:solidFill>
              </a:rPr>
              <a:t>Improving Data, Improving Outcomes (IDIO)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5DFBCD2-8FCE-A049-A1EB-C8F7F5B3C29F}"/>
              </a:ext>
            </a:extLst>
          </p:cNvPr>
          <p:cNvSpPr txBox="1">
            <a:spLocks/>
          </p:cNvSpPr>
          <p:nvPr/>
        </p:nvSpPr>
        <p:spPr>
          <a:xfrm>
            <a:off x="6286500" y="5886450"/>
            <a:ext cx="5500688" cy="7445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54578"/>
              </a:buClr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54578"/>
              </a:buClr>
              <a:buFont typeface="System Font Regular"/>
              <a:buNone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54578"/>
              </a:buClr>
              <a:buFont typeface="Courier New" panose="02070309020205020404" pitchFamily="49" charset="0"/>
              <a:buNone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54578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54578"/>
              </a:buClr>
              <a:buFont typeface="Arial" panose="020B0604020202020204" pitchFamily="34" charset="0"/>
              <a:buNone/>
              <a:defRPr sz="1600" kern="1200">
                <a:solidFill>
                  <a:srgbClr val="404A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>
                <a:solidFill>
                  <a:srgbClr val="154578"/>
                </a:solidFill>
              </a:rPr>
              <a:t>Washington, DC</a:t>
            </a:r>
          </a:p>
          <a:p>
            <a:pPr algn="l"/>
            <a:r>
              <a:rPr lang="en-US" sz="2000" dirty="0">
                <a:solidFill>
                  <a:srgbClr val="154578"/>
                </a:solidFill>
              </a:rPr>
              <a:t>August 23, 2022 </a:t>
            </a:r>
          </a:p>
        </p:txBody>
      </p:sp>
      <p:pic>
        <p:nvPicPr>
          <p:cNvPr id="7" name="Picture 6" descr="Logo: PIRE">
            <a:extLst>
              <a:ext uri="{FF2B5EF4-FFF2-40B4-BE49-F238E27FC236}">
                <a16:creationId xmlns:a16="http://schemas.microsoft.com/office/drawing/2014/main" id="{D98A8BE3-9087-AF11-3E4D-5E3752740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2853" y="226861"/>
            <a:ext cx="1582376" cy="734674"/>
          </a:xfrm>
          <a:prstGeom prst="rect">
            <a:avLst/>
          </a:prstGeom>
        </p:spPr>
      </p:pic>
      <p:pic>
        <p:nvPicPr>
          <p:cNvPr id="14" name="Picture 13" descr="Photo of happy kids holding hands&#10;">
            <a:extLst>
              <a:ext uri="{FF2B5EF4-FFF2-40B4-BE49-F238E27FC236}">
                <a16:creationId xmlns:a16="http://schemas.microsoft.com/office/drawing/2014/main" id="{CD11E601-3F7B-4343-8069-8F7DBEB137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" r="-84" b="13818"/>
          <a:stretch/>
        </p:blipFill>
        <p:spPr>
          <a:xfrm>
            <a:off x="6096000" y="0"/>
            <a:ext cx="6101148" cy="492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654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CDFE2-4E01-415B-B06D-C0E8F7426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9019"/>
          </a:xfrm>
        </p:spPr>
        <p:txBody>
          <a:bodyPr>
            <a:noAutofit/>
          </a:bodyPr>
          <a:lstStyle/>
          <a:p>
            <a:r>
              <a:rPr lang="en-US" sz="3600" dirty="0"/>
              <a:t>Using an Equity Lens When Collecting and Analyzing Qualitative Data 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F0F266E6-5977-F043-A3FA-24532615B24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60685"/>
          <a:ext cx="10515600" cy="4102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57866">
                  <a:extLst>
                    <a:ext uri="{9D8B030D-6E8A-4147-A177-3AD203B41FA5}">
                      <a16:colId xmlns:a16="http://schemas.microsoft.com/office/drawing/2014/main" val="3956869426"/>
                    </a:ext>
                  </a:extLst>
                </a:gridCol>
                <a:gridCol w="5357734">
                  <a:extLst>
                    <a:ext uri="{9D8B030D-6E8A-4147-A177-3AD203B41FA5}">
                      <a16:colId xmlns:a16="http://schemas.microsoft.com/office/drawing/2014/main" val="2410410154"/>
                    </a:ext>
                  </a:extLst>
                </a:gridCol>
              </a:tblGrid>
              <a:tr h="519259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Step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Equity Consideration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9296033"/>
                  </a:ext>
                </a:extLst>
              </a:tr>
              <a:tr h="1862445">
                <a:tc>
                  <a:txBody>
                    <a:bodyPr/>
                    <a:lstStyle/>
                    <a:p>
                      <a:r>
                        <a:rPr lang="en-US" sz="2200" b="1"/>
                        <a:t>Design and data collection:</a:t>
                      </a:r>
                      <a:r>
                        <a:rPr lang="en-US" sz="2200" b="1" baseline="0"/>
                        <a:t> </a:t>
                      </a:r>
                      <a:r>
                        <a:rPr lang="en-US" sz="2200" b="0" baseline="0"/>
                        <a:t>Determine key </a:t>
                      </a:r>
                      <a:r>
                        <a:rPr lang="en-US" sz="2200" baseline="0"/>
                        <a:t>research questions, develop protocols for collecting data, develop templates for storing and analyzing data, collect data, transcribe notes from data collection</a:t>
                      </a:r>
                      <a:endParaRPr lang="en-US" sz="2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dirty="0"/>
                        <a:t>Gather stakeholder</a:t>
                      </a:r>
                      <a:r>
                        <a:rPr lang="en-US" sz="2200" b="1" baseline="0" dirty="0"/>
                        <a:t> perspectives and w</a:t>
                      </a:r>
                      <a:r>
                        <a:rPr lang="en-US" sz="2200" b="1" dirty="0"/>
                        <a:t>ork with a</a:t>
                      </a:r>
                      <a:r>
                        <a:rPr lang="en-US" sz="2200" b="1" baseline="0" dirty="0"/>
                        <a:t> </a:t>
                      </a:r>
                      <a:r>
                        <a:rPr lang="en-US" sz="2200" b="1" dirty="0"/>
                        <a:t>diverse </a:t>
                      </a:r>
                      <a:r>
                        <a:rPr lang="en-US" sz="2200" b="1" baseline="0" dirty="0"/>
                        <a:t>team</a:t>
                      </a:r>
                      <a:r>
                        <a:rPr lang="en-US" sz="2200" baseline="0" dirty="0"/>
                        <a:t>. Consider community preferences in deciding on how to collect data 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(e.g., interviews</a:t>
                      </a:r>
                      <a:r>
                        <a:rPr lang="en-US" sz="22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versus surveys or focus groups).</a:t>
                      </a:r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151250"/>
                  </a:ext>
                </a:extLst>
              </a:tr>
              <a:tr h="1721090">
                <a:tc>
                  <a:txBody>
                    <a:bodyPr/>
                    <a:lstStyle/>
                    <a:p>
                      <a:r>
                        <a:rPr lang="en-US" sz="2200" b="1"/>
                        <a:t>Data</a:t>
                      </a:r>
                      <a:r>
                        <a:rPr lang="en-US" sz="2200" b="1" baseline="0"/>
                        <a:t> analysis: </a:t>
                      </a:r>
                      <a:r>
                        <a:rPr lang="en-US" sz="2200" b="0" baseline="0"/>
                        <a:t>Use multiple reviewers to identify evidence for expected and new themes; assess level of agreement and different perspectives.</a:t>
                      </a:r>
                      <a:endParaRPr lang="en-US" sz="2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Disaggregate data, discuss data trends with appropriate </a:t>
                      </a:r>
                      <a:r>
                        <a:rPr lang="en-US" sz="2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contex</a:t>
                      </a: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t, beware of implicit bias, </a:t>
                      </a:r>
                      <a:r>
                        <a:rPr lang="en-US" sz="2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seek input from community</a:t>
                      </a:r>
                      <a:r>
                        <a:rPr lang="en-US" sz="22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about interpretation</a:t>
                      </a:r>
                      <a:endParaRPr lang="en-US" sz="2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410068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552ACD1-2903-4D1D-AFC6-8977944BCF59}"/>
              </a:ext>
            </a:extLst>
          </p:cNvPr>
          <p:cNvSpPr txBox="1"/>
          <p:nvPr/>
        </p:nvSpPr>
        <p:spPr>
          <a:xfrm>
            <a:off x="1003851" y="6067745"/>
            <a:ext cx="9889436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Source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: Child Trends, How to Embed a Racial and Ethnic Equity Perspective in Research: Practical Guidance for the Research Process​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/>
                <a:ea typeface="Calibri"/>
                <a:cs typeface="Calibri"/>
                <a:hlinkClick r:id="rId3" tooltip="A guide to incorporating a racial and ethnic equity perspective throughout the research process"/>
              </a:rPr>
              <a:t>https://www.childtrends.org/publications/a-guide-to-incorporating-a-racial-and-ethnic-equity-perspective-throughout-the-research-process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​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9666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3B2B4-CD4C-4307-8BAA-74661B629A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337" y="407096"/>
            <a:ext cx="5300664" cy="3255962"/>
          </a:xfrm>
        </p:spPr>
        <p:txBody>
          <a:bodyPr>
            <a:normAutofit/>
          </a:bodyPr>
          <a:lstStyle/>
          <a:p>
            <a:r>
              <a:rPr lang="en-US" dirty="0">
                <a:latin typeface="Tahoma"/>
                <a:ea typeface="Tahoma"/>
                <a:cs typeface="Tahoma"/>
              </a:rPr>
              <a:t>Developing Interview &amp; Group Discussion Guides</a:t>
            </a:r>
            <a:endParaRPr lang="en-US" dirty="0"/>
          </a:p>
        </p:txBody>
      </p:sp>
      <p:pic>
        <p:nvPicPr>
          <p:cNvPr id="3" name="Picture 3" descr="&quot; &quot;">
            <a:extLst>
              <a:ext uri="{FF2B5EF4-FFF2-40B4-BE49-F238E27FC236}">
                <a16:creationId xmlns:a16="http://schemas.microsoft.com/office/drawing/2014/main" id="{261D27AA-BD5C-410C-B5EB-8E94DFFA0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9529" y="681123"/>
            <a:ext cx="2179983" cy="1895581"/>
          </a:xfrm>
          <a:prstGeom prst="rect">
            <a:avLst/>
          </a:prstGeom>
        </p:spPr>
      </p:pic>
      <p:pic>
        <p:nvPicPr>
          <p:cNvPr id="4" name="Picture 4" descr="&quot; &quot;">
            <a:extLst>
              <a:ext uri="{FF2B5EF4-FFF2-40B4-BE49-F238E27FC236}">
                <a16:creationId xmlns:a16="http://schemas.microsoft.com/office/drawing/2014/main" id="{EECDF34C-DBC8-49E2-AA2C-6E60CF09E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0881" y="2574028"/>
            <a:ext cx="2242930" cy="1511162"/>
          </a:xfrm>
          <a:prstGeom prst="rect">
            <a:avLst/>
          </a:prstGeom>
        </p:spPr>
      </p:pic>
      <p:pic>
        <p:nvPicPr>
          <p:cNvPr id="5" name="Picture 5" descr="&quot; &quot;">
            <a:extLst>
              <a:ext uri="{FF2B5EF4-FFF2-40B4-BE49-F238E27FC236}">
                <a16:creationId xmlns:a16="http://schemas.microsoft.com/office/drawing/2014/main" id="{E0A2E477-F9DC-4F1E-AA19-32A78C2A8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7878" y="4115116"/>
            <a:ext cx="2091636" cy="189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215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0E826-FE36-E242-B05D-C00F353E4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Developing Interview &amp; Group Discussion Guides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95323-A99A-B94A-8108-A011F8010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02910" cy="3822821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sz="2600" dirty="0"/>
              <a:t>Make questions clear; avoid ambiguity, vagueness, and lengthy questions</a:t>
            </a:r>
          </a:p>
          <a:p>
            <a:endParaRPr lang="en-US" altLang="en-US" sz="2600" dirty="0"/>
          </a:p>
          <a:p>
            <a:r>
              <a:rPr lang="en-US" altLang="en-US" sz="2600" dirty="0"/>
              <a:t>Avoid yes/no questions; aim to obtain details and an explanation in the response</a:t>
            </a:r>
          </a:p>
          <a:p>
            <a:endParaRPr lang="en-US" altLang="en-US" sz="2600" dirty="0"/>
          </a:p>
          <a:p>
            <a:r>
              <a:rPr lang="en-US" altLang="en-US" sz="2600" dirty="0"/>
              <a:t>Avoid leading and biased questions/terms </a:t>
            </a:r>
            <a:r>
              <a:rPr lang="en-US" altLang="en-US" sz="2600" i="1" dirty="0"/>
              <a:t> </a:t>
            </a:r>
          </a:p>
          <a:p>
            <a:pPr lvl="1"/>
            <a:r>
              <a:rPr lang="en-US" altLang="en-US" sz="2600" dirty="0"/>
              <a:t>Rather than leading with, “Do you agree…?,” consider phrasing such as, “Can you describe for me…”</a:t>
            </a:r>
          </a:p>
        </p:txBody>
      </p:sp>
      <p:pic>
        <p:nvPicPr>
          <p:cNvPr id="4" name="Picture 3" descr="&quot; &quot;">
            <a:extLst>
              <a:ext uri="{FF2B5EF4-FFF2-40B4-BE49-F238E27FC236}">
                <a16:creationId xmlns:a16="http://schemas.microsoft.com/office/drawing/2014/main" id="{24A0B6DA-DF53-3B03-EB59-F4CB6AE186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795" r="-3" b="-3"/>
          <a:stretch/>
        </p:blipFill>
        <p:spPr>
          <a:xfrm>
            <a:off x="8545798" y="2146845"/>
            <a:ext cx="2808002" cy="285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32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0E826-FE36-E242-B05D-C00F353E4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Developing Interview &amp; Group Discussion Guides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95323-A99A-B94A-8108-A011F8010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02910" cy="382282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altLang="en-US" sz="2600" dirty="0"/>
              <a:t>Avoid multiple questions in one item  </a:t>
            </a:r>
          </a:p>
          <a:p>
            <a:pPr lvl="1"/>
            <a:r>
              <a:rPr lang="en-US" altLang="en-US" sz="2600" i="1" dirty="0"/>
              <a:t>Are there unmet needs among this population and are there efforts to address the needs?  </a:t>
            </a:r>
          </a:p>
          <a:p>
            <a:pPr marL="0" indent="0">
              <a:buNone/>
            </a:pPr>
            <a:endParaRPr lang="en-US" altLang="en-US" sz="2600" dirty="0"/>
          </a:p>
          <a:p>
            <a:r>
              <a:rPr lang="en-US" altLang="en-US" sz="2600" dirty="0"/>
              <a:t>Avoid negatively worded items when possible. People tend to read over </a:t>
            </a:r>
            <a:r>
              <a:rPr lang="ja-JP" altLang="en-US" sz="2600" dirty="0">
                <a:ea typeface="ＭＳ Ｐゴシック" panose="020B0600070205080204" pitchFamily="34" charset="-128"/>
              </a:rPr>
              <a:t>“</a:t>
            </a:r>
            <a:r>
              <a:rPr lang="en-US" altLang="ja-JP" sz="2600" dirty="0"/>
              <a:t>no</a:t>
            </a:r>
            <a:r>
              <a:rPr lang="ja-JP" altLang="en-US" sz="2600" dirty="0">
                <a:ea typeface="ＭＳ Ｐゴシック" panose="020B0600070205080204" pitchFamily="34" charset="-128"/>
              </a:rPr>
              <a:t>”</a:t>
            </a:r>
            <a:r>
              <a:rPr lang="en-US" altLang="ja-JP" sz="2600" dirty="0"/>
              <a:t> and </a:t>
            </a:r>
            <a:r>
              <a:rPr lang="ja-JP" altLang="en-US" sz="2600" dirty="0">
                <a:ea typeface="ＭＳ Ｐゴシック" panose="020B0600070205080204" pitchFamily="34" charset="-128"/>
              </a:rPr>
              <a:t>“</a:t>
            </a:r>
            <a:r>
              <a:rPr lang="en-US" altLang="ja-JP" sz="2600" dirty="0"/>
              <a:t>not</a:t>
            </a:r>
            <a:r>
              <a:rPr lang="ja-JP" altLang="en-US" sz="2000" dirty="0">
                <a:ea typeface="ＭＳ Ｐゴシック" panose="020B0600070205080204" pitchFamily="34" charset="-128"/>
              </a:rPr>
              <a:t>”</a:t>
            </a:r>
            <a:endParaRPr lang="en-US" altLang="ja-JP" sz="2000" dirty="0">
              <a:ea typeface="ＭＳ Ｐゴシック" panose="020B0600070205080204" pitchFamily="34" charset="-128"/>
            </a:endParaRPr>
          </a:p>
          <a:p>
            <a:endParaRPr lang="en-US" altLang="ja-JP" sz="2000" dirty="0">
              <a:ea typeface="ＭＳ Ｐゴシック" panose="020B0600070205080204" pitchFamily="34" charset="-128"/>
            </a:endParaRPr>
          </a:p>
          <a:p>
            <a:r>
              <a:rPr lang="en-US" altLang="ja-JP" sz="2800" dirty="0">
                <a:latin typeface="Tahoma"/>
                <a:ea typeface="Tahoma"/>
                <a:cs typeface="Tahoma"/>
              </a:rPr>
              <a:t>Use inclusive language (e.g., "disadvantaged" vs. "historically underserved")</a:t>
            </a:r>
            <a:endParaRPr lang="en-US" altLang="ja-JP" sz="2800" dirty="0">
              <a:highlight>
                <a:srgbClr val="FFFF00"/>
              </a:highlight>
              <a:latin typeface="Tahoma"/>
              <a:ea typeface="Tahoma"/>
              <a:cs typeface="Tahoma"/>
            </a:endParaRPr>
          </a:p>
        </p:txBody>
      </p:sp>
      <p:pic>
        <p:nvPicPr>
          <p:cNvPr id="4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24A0B6DA-DF53-3B03-EB59-F4CB6AE186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795" r="-3" b="-3"/>
          <a:stretch/>
        </p:blipFill>
        <p:spPr>
          <a:xfrm>
            <a:off x="8545798" y="2146845"/>
            <a:ext cx="2808002" cy="285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74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8CE41-E7E0-2E4E-B02F-223C4BFA4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Avoiding Bias When Leading an Interview or Group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2BBE5-1980-6845-9E68-C274E9D90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endParaRPr lang="en-US" b="1" dirty="0"/>
          </a:p>
          <a:p>
            <a:pPr lvl="0"/>
            <a:r>
              <a:rPr lang="en-US" b="1" dirty="0"/>
              <a:t>Interviewer’s Bias </a:t>
            </a:r>
            <a:r>
              <a:rPr lang="en-US" dirty="0"/>
              <a:t>- Do we choose participants who agree with our view? Do we ask leading questions to get the answers we want? Or, ignore data that don’t support our views?</a:t>
            </a:r>
          </a:p>
          <a:p>
            <a:pPr lvl="0"/>
            <a:r>
              <a:rPr lang="en-US" b="1" dirty="0"/>
              <a:t>Reactivity </a:t>
            </a:r>
            <a:r>
              <a:rPr lang="en-US" dirty="0"/>
              <a:t>- How is the interviewer affecting participants’ engagement in the interview or group discussion and the responses they’re providing? </a:t>
            </a:r>
          </a:p>
          <a:p>
            <a:pPr lvl="0"/>
            <a:r>
              <a:rPr lang="en-US" b="1" dirty="0"/>
              <a:t>Respondent’s Bias</a:t>
            </a:r>
            <a:r>
              <a:rPr lang="en-US" dirty="0"/>
              <a:t> – Respondent/s may withhold information to protect their privacy or tell you what they think you want to hear</a:t>
            </a:r>
          </a:p>
        </p:txBody>
      </p:sp>
    </p:spTree>
    <p:extLst>
      <p:ext uri="{BB962C8B-B14F-4D97-AF65-F5344CB8AC3E}">
        <p14:creationId xmlns:p14="http://schemas.microsoft.com/office/powerpoint/2010/main" val="448233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0E826-FE36-E242-B05D-C00F353E4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for Leading Interviews and Group Discussions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95323-A99A-B94A-8108-A011F8010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715865" cy="3822821"/>
          </a:xfrm>
        </p:spPr>
        <p:txBody>
          <a:bodyPr>
            <a:normAutofit lnSpcReduction="10000"/>
          </a:bodyPr>
          <a:lstStyle/>
          <a:p>
            <a:pPr marL="398463" indent="-398463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altLang="en-US" b="1" dirty="0"/>
              <a:t>Prepare</a:t>
            </a:r>
            <a:r>
              <a:rPr lang="en-US" altLang="en-US" dirty="0"/>
              <a:t> interview questions in advance and practice </a:t>
            </a:r>
          </a:p>
          <a:p>
            <a:pPr marL="398463" indent="-398463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altLang="en-US" b="1" dirty="0"/>
              <a:t>Setting</a:t>
            </a:r>
            <a:r>
              <a:rPr lang="en-US" altLang="en-US" dirty="0"/>
              <a:t> - aim for privacy, comfort, and minimal distractions </a:t>
            </a:r>
          </a:p>
          <a:p>
            <a:pPr marL="398463" indent="-398463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altLang="en-US" b="1" dirty="0"/>
              <a:t>Ensure confidentiality – </a:t>
            </a:r>
            <a:r>
              <a:rPr lang="en-US" altLang="en-US" dirty="0"/>
              <a:t>explain how participants’ responses will be used and safeguarded</a:t>
            </a:r>
          </a:p>
          <a:p>
            <a:pPr marL="398463" indent="-398463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altLang="en-US" b="1" dirty="0"/>
              <a:t>Keep pace </a:t>
            </a:r>
            <a:r>
              <a:rPr lang="en-US" altLang="en-US" dirty="0"/>
              <a:t>- brief small talk helps with rapport but then keep on topic; stay mindful of the allotted time and prioritize key questions if you begin to run out of time</a:t>
            </a:r>
          </a:p>
        </p:txBody>
      </p:sp>
      <p:pic>
        <p:nvPicPr>
          <p:cNvPr id="4" name="Picture 3" descr="&quot; &quot;">
            <a:extLst>
              <a:ext uri="{FF2B5EF4-FFF2-40B4-BE49-F238E27FC236}">
                <a16:creationId xmlns:a16="http://schemas.microsoft.com/office/drawing/2014/main" id="{1F320309-45D2-779E-CC4D-4E902783EE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469399" y="1966011"/>
            <a:ext cx="3522227" cy="200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089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0E826-FE36-E242-B05D-C00F353E4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for Leading Interviews and Group Discussions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95323-A99A-B94A-8108-A011F8010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715865" cy="3822821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b="1" dirty="0"/>
              <a:t>Be engaged </a:t>
            </a:r>
            <a:r>
              <a:rPr lang="en-US" dirty="0"/>
              <a:t>- engage in active listening (e.g., use verbal or visual affirmations &amp; encourage flow of the discussion) 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b="1" dirty="0"/>
              <a:t>Probe </a:t>
            </a:r>
            <a:r>
              <a:rPr lang="en-US" dirty="0"/>
              <a:t>- seek sufficient details and ask for additional details about important and interesting comments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b="1" dirty="0"/>
              <a:t>Watch for group dynamics </a:t>
            </a:r>
            <a:r>
              <a:rPr lang="en-US" dirty="0"/>
              <a:t>- balance dominating voices to allow free flow of ideas</a:t>
            </a:r>
          </a:p>
        </p:txBody>
      </p:sp>
      <p:pic>
        <p:nvPicPr>
          <p:cNvPr id="10" name="Picture 9" descr="&quot; &quot;">
            <a:extLst>
              <a:ext uri="{FF2B5EF4-FFF2-40B4-BE49-F238E27FC236}">
                <a16:creationId xmlns:a16="http://schemas.microsoft.com/office/drawing/2014/main" id="{BD3C3D95-67D8-6D85-A08A-B1132A4D2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4065" y="2171090"/>
            <a:ext cx="2960271" cy="190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599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3B2B4-CD4C-4307-8BAA-74661B629A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337" y="407096"/>
            <a:ext cx="5300664" cy="325596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ahoma"/>
                <a:ea typeface="Tahoma"/>
                <a:cs typeface="Tahoma"/>
              </a:rPr>
              <a:t>Small Group Activity: Refine an Interview Guide and Practice Interviewing Skills</a:t>
            </a:r>
            <a:endParaRPr lang="en-US" dirty="0"/>
          </a:p>
        </p:txBody>
      </p:sp>
      <p:pic>
        <p:nvPicPr>
          <p:cNvPr id="3" name="Picture 3" descr="&quot; &quot;">
            <a:extLst>
              <a:ext uri="{FF2B5EF4-FFF2-40B4-BE49-F238E27FC236}">
                <a16:creationId xmlns:a16="http://schemas.microsoft.com/office/drawing/2014/main" id="{261D27AA-BD5C-410C-B5EB-8E94DFFA0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9529" y="681123"/>
            <a:ext cx="2179983" cy="1895581"/>
          </a:xfrm>
          <a:prstGeom prst="rect">
            <a:avLst/>
          </a:prstGeom>
        </p:spPr>
      </p:pic>
      <p:pic>
        <p:nvPicPr>
          <p:cNvPr id="4" name="Picture 4" descr="&quot; &quot;">
            <a:extLst>
              <a:ext uri="{FF2B5EF4-FFF2-40B4-BE49-F238E27FC236}">
                <a16:creationId xmlns:a16="http://schemas.microsoft.com/office/drawing/2014/main" id="{EECDF34C-DBC8-49E2-AA2C-6E60CF09E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0881" y="2574028"/>
            <a:ext cx="2242930" cy="1511162"/>
          </a:xfrm>
          <a:prstGeom prst="rect">
            <a:avLst/>
          </a:prstGeom>
        </p:spPr>
      </p:pic>
      <p:pic>
        <p:nvPicPr>
          <p:cNvPr id="5" name="Picture 5" descr="&quot; &quot;">
            <a:extLst>
              <a:ext uri="{FF2B5EF4-FFF2-40B4-BE49-F238E27FC236}">
                <a16:creationId xmlns:a16="http://schemas.microsoft.com/office/drawing/2014/main" id="{E0A2E477-F9DC-4F1E-AA19-32A78C2A8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7878" y="4115116"/>
            <a:ext cx="2091636" cy="189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7626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CDFE2-4E01-415B-B06D-C0E8F7426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01338"/>
          </a:xfrm>
        </p:spPr>
        <p:txBody>
          <a:bodyPr>
            <a:normAutofit/>
          </a:bodyPr>
          <a:lstStyle/>
          <a:p>
            <a:r>
              <a:rPr lang="en-US" sz="3600" dirty="0"/>
              <a:t>Small Group Activity </a:t>
            </a:r>
          </a:p>
        </p:txBody>
      </p:sp>
      <p:graphicFrame>
        <p:nvGraphicFramePr>
          <p:cNvPr id="6" name="Content Placeholder 2" descr="&quot; &quot;">
            <a:extLst>
              <a:ext uri="{FF2B5EF4-FFF2-40B4-BE49-F238E27FC236}">
                <a16:creationId xmlns:a16="http://schemas.microsoft.com/office/drawing/2014/main" id="{ADF2FE4D-FB47-F9B4-CF37-51B2E3EDD8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635375"/>
              </p:ext>
            </p:extLst>
          </p:nvPr>
        </p:nvGraphicFramePr>
        <p:xfrm>
          <a:off x="838200" y="1870529"/>
          <a:ext cx="10515600" cy="4253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94014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0E826-FE36-E242-B05D-C00F353E4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Reminders for Revising the Interview Guide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95323-A99A-B94A-8108-A011F8010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3976"/>
            <a:ext cx="7715865" cy="3822821"/>
          </a:xfrm>
        </p:spPr>
        <p:txBody>
          <a:bodyPr>
            <a:noAutofit/>
          </a:bodyPr>
          <a:lstStyle/>
          <a:p>
            <a:pPr marL="517525" indent="-517525">
              <a:buFont typeface="Wingdings" panose="05000000000000000000" pitchFamily="2" charset="2"/>
              <a:buChar char="ü"/>
            </a:pPr>
            <a:r>
              <a:rPr lang="en-US" altLang="en-US" dirty="0"/>
              <a:t>Make questions clear</a:t>
            </a:r>
          </a:p>
          <a:p>
            <a:pPr marL="517525" indent="-517525">
              <a:buFont typeface="Wingdings" panose="05000000000000000000" pitchFamily="2" charset="2"/>
              <a:buChar char="ü"/>
            </a:pPr>
            <a:r>
              <a:rPr lang="en-US" altLang="en-US" dirty="0"/>
              <a:t>Avoid yes/no questions </a:t>
            </a:r>
          </a:p>
          <a:p>
            <a:pPr marL="517525" indent="-517525">
              <a:buFont typeface="Wingdings" panose="05000000000000000000" pitchFamily="2" charset="2"/>
              <a:buChar char="ü"/>
            </a:pPr>
            <a:r>
              <a:rPr lang="en-US" altLang="en-US" dirty="0"/>
              <a:t>Avoid writing biased questions/terms </a:t>
            </a:r>
            <a:r>
              <a:rPr lang="en-US" altLang="en-US" i="1" dirty="0"/>
              <a:t> </a:t>
            </a:r>
            <a:endParaRPr lang="en-US" altLang="en-US" dirty="0"/>
          </a:p>
          <a:p>
            <a:pPr marL="517525" indent="-517525">
              <a:buFont typeface="Wingdings" panose="05000000000000000000" pitchFamily="2" charset="2"/>
              <a:buChar char="ü"/>
            </a:pPr>
            <a:r>
              <a:rPr lang="en-US" altLang="en-US" dirty="0"/>
              <a:t>Avoid multiple questions in one item  </a:t>
            </a:r>
          </a:p>
          <a:p>
            <a:pPr marL="517525" indent="-517525">
              <a:buFont typeface="Wingdings" panose="05000000000000000000" pitchFamily="2" charset="2"/>
              <a:buChar char="ü"/>
            </a:pPr>
            <a:r>
              <a:rPr lang="en-US" altLang="en-US" dirty="0"/>
              <a:t>Avoid negative items when possible. People tend to read over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 dirty="0"/>
              <a:t>no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 dirty="0"/>
              <a:t> and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 dirty="0"/>
              <a:t>not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endParaRPr lang="en-US" altLang="ja-JP" dirty="0">
              <a:ea typeface="ＭＳ Ｐゴシック" panose="020B0600070205080204" pitchFamily="34" charset="-128"/>
            </a:endParaRPr>
          </a:p>
          <a:p>
            <a:pPr marL="517525" indent="-517525">
              <a:buFont typeface="Wingdings" panose="05000000000000000000" pitchFamily="2" charset="2"/>
              <a:buChar char="ü"/>
            </a:pPr>
            <a:r>
              <a:rPr lang="en-US" altLang="ja-JP" dirty="0">
                <a:ea typeface="ＭＳ Ｐゴシック" panose="020B0600070205080204" pitchFamily="34" charset="-128"/>
              </a:rPr>
              <a:t>Use Inclusive language</a:t>
            </a:r>
            <a:endParaRPr lang="en-US" altLang="ja-JP" dirty="0"/>
          </a:p>
        </p:txBody>
      </p:sp>
      <p:pic>
        <p:nvPicPr>
          <p:cNvPr id="8" name="Picture 7" descr="&quot; &quot;">
            <a:extLst>
              <a:ext uri="{FF2B5EF4-FFF2-40B4-BE49-F238E27FC236}">
                <a16:creationId xmlns:a16="http://schemas.microsoft.com/office/drawing/2014/main" id="{A1CA77D0-E254-65E2-1305-35F3DF7DC3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795" r="-3" b="-3"/>
          <a:stretch/>
        </p:blipFill>
        <p:spPr>
          <a:xfrm>
            <a:off x="8554065" y="2093976"/>
            <a:ext cx="2908975" cy="302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12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0E826-FE36-E242-B05D-C00F353E4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/>
                <a:ea typeface="Tahoma"/>
                <a:cs typeface="Tahoma"/>
              </a:rPr>
              <a:t>Outcomes for Today’s Workshop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95323-A99A-B94A-8108-A011F8010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473592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0" indent="0" fontAlgn="base">
              <a:buNone/>
            </a:pPr>
            <a:r>
              <a:rPr lang="en-US" sz="2600" dirty="0">
                <a:latin typeface="Tahoma"/>
                <a:ea typeface="Tahoma"/>
                <a:cs typeface="Tahoma"/>
              </a:rPr>
              <a:t>Participants will: </a:t>
            </a:r>
            <a:endParaRPr lang="en-US" sz="26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600" dirty="0">
              <a:latin typeface="Tahoma"/>
              <a:ea typeface="Tahoma"/>
              <a:cs typeface="Tahoma"/>
            </a:endParaRPr>
          </a:p>
          <a:p>
            <a:r>
              <a:rPr lang="en-US" sz="2800" dirty="0"/>
              <a:t>Gain and practice interview and focus group design and facilitation skills</a:t>
            </a:r>
          </a:p>
          <a:p>
            <a:endParaRPr lang="en-US" sz="2600" dirty="0">
              <a:latin typeface="Tahoma"/>
              <a:ea typeface="Tahoma"/>
              <a:cs typeface="Tahoma"/>
            </a:endParaRPr>
          </a:p>
          <a:p>
            <a:r>
              <a:rPr lang="en-US" sz="2600" dirty="0">
                <a:latin typeface="Tahoma"/>
                <a:ea typeface="Tahoma"/>
                <a:cs typeface="Tahoma"/>
              </a:rPr>
              <a:t>Understand how qualitative data can help state staff examine Diversity Equity and Inclusion Issues and elevate voices of hard-to-reach stakeholders</a:t>
            </a:r>
          </a:p>
          <a:p>
            <a:endParaRPr lang="en-US" sz="2600" dirty="0">
              <a:latin typeface="Tahoma"/>
              <a:ea typeface="Tahoma"/>
              <a:cs typeface="Tahoma"/>
            </a:endParaRPr>
          </a:p>
          <a:p>
            <a:r>
              <a:rPr lang="en-US" sz="2600" dirty="0">
                <a:latin typeface="Tahoma"/>
                <a:ea typeface="Tahoma"/>
                <a:cs typeface="Tahoma"/>
              </a:rPr>
              <a:t>Understand and practice qualitative data analysis techniques  </a:t>
            </a:r>
          </a:p>
        </p:txBody>
      </p:sp>
    </p:spTree>
    <p:extLst>
      <p:ext uri="{BB962C8B-B14F-4D97-AF65-F5344CB8AC3E}">
        <p14:creationId xmlns:p14="http://schemas.microsoft.com/office/powerpoint/2010/main" val="17884695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0E826-FE36-E242-B05D-C00F353E4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BREAK</a:t>
            </a:r>
          </a:p>
        </p:txBody>
      </p:sp>
      <p:pic>
        <p:nvPicPr>
          <p:cNvPr id="14" name="Content Placeholder 13" descr="&quot; &quot;">
            <a:extLst>
              <a:ext uri="{FF2B5EF4-FFF2-40B4-BE49-F238E27FC236}">
                <a16:creationId xmlns:a16="http://schemas.microsoft.com/office/drawing/2014/main" id="{10E5DDE7-0FD5-5723-3AEF-A1F2F740BC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33248" y="1825625"/>
            <a:ext cx="5725504" cy="3822700"/>
          </a:xfrm>
        </p:spPr>
      </p:pic>
    </p:spTree>
    <p:extLst>
      <p:ext uri="{BB962C8B-B14F-4D97-AF65-F5344CB8AC3E}">
        <p14:creationId xmlns:p14="http://schemas.microsoft.com/office/powerpoint/2010/main" val="27354702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3B2B4-CD4C-4307-8BAA-74661B629A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337" y="407096"/>
            <a:ext cx="5300664" cy="3255962"/>
          </a:xfrm>
        </p:spPr>
        <p:txBody>
          <a:bodyPr/>
          <a:lstStyle/>
          <a:p>
            <a:r>
              <a:rPr lang="en-US" dirty="0">
                <a:latin typeface="Tahoma"/>
                <a:ea typeface="Tahoma"/>
                <a:cs typeface="Tahoma"/>
              </a:rPr>
              <a:t>Qualitative Data Analysis</a:t>
            </a:r>
            <a:endParaRPr lang="en-US" dirty="0"/>
          </a:p>
        </p:txBody>
      </p:sp>
      <p:pic>
        <p:nvPicPr>
          <p:cNvPr id="3" name="Picture 3" descr="&quot; &quot;">
            <a:extLst>
              <a:ext uri="{FF2B5EF4-FFF2-40B4-BE49-F238E27FC236}">
                <a16:creationId xmlns:a16="http://schemas.microsoft.com/office/drawing/2014/main" id="{261D27AA-BD5C-410C-B5EB-8E94DFFA0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9529" y="681123"/>
            <a:ext cx="2179983" cy="1895581"/>
          </a:xfrm>
          <a:prstGeom prst="rect">
            <a:avLst/>
          </a:prstGeom>
        </p:spPr>
      </p:pic>
      <p:pic>
        <p:nvPicPr>
          <p:cNvPr id="4" name="Picture 4" descr="&quot; &quot;">
            <a:extLst>
              <a:ext uri="{FF2B5EF4-FFF2-40B4-BE49-F238E27FC236}">
                <a16:creationId xmlns:a16="http://schemas.microsoft.com/office/drawing/2014/main" id="{EECDF34C-DBC8-49E2-AA2C-6E60CF09E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0881" y="2574028"/>
            <a:ext cx="2242930" cy="1511162"/>
          </a:xfrm>
          <a:prstGeom prst="rect">
            <a:avLst/>
          </a:prstGeom>
        </p:spPr>
      </p:pic>
      <p:pic>
        <p:nvPicPr>
          <p:cNvPr id="5" name="Picture 5" descr="&quot; &quot;">
            <a:extLst>
              <a:ext uri="{FF2B5EF4-FFF2-40B4-BE49-F238E27FC236}">
                <a16:creationId xmlns:a16="http://schemas.microsoft.com/office/drawing/2014/main" id="{E0A2E477-F9DC-4F1E-AA19-32A78C2A8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7878" y="4115116"/>
            <a:ext cx="2091636" cy="189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632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CDFE2-4E01-415B-B06D-C0E8F7426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Build Your Analysis Team(s)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38FEF-FE79-46FC-B71C-728A8910F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4422" y="1825625"/>
            <a:ext cx="4882551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latin typeface="Tahoma"/>
                <a:ea typeface="Tahoma"/>
                <a:cs typeface="Tahoma"/>
              </a:rPr>
              <a:t>Assemble teams with diverse perspectives to work together on:</a:t>
            </a:r>
          </a:p>
          <a:p>
            <a:pPr marL="0" indent="0">
              <a:buNone/>
            </a:pPr>
            <a:endParaRPr lang="en-US" dirty="0">
              <a:latin typeface="Tahoma"/>
              <a:ea typeface="Tahoma"/>
              <a:cs typeface="Tahoma"/>
            </a:endParaRPr>
          </a:p>
          <a:p>
            <a:r>
              <a:rPr lang="en-US" dirty="0">
                <a:latin typeface="Tahoma"/>
                <a:ea typeface="Tahoma"/>
                <a:cs typeface="Tahoma"/>
              </a:rPr>
              <a:t>Developing themes to answer your question</a:t>
            </a:r>
            <a:endParaRPr lang="en-US" dirty="0"/>
          </a:p>
          <a:p>
            <a:r>
              <a:rPr lang="en-US" dirty="0">
                <a:latin typeface="Tahoma"/>
                <a:ea typeface="Tahoma"/>
                <a:cs typeface="Tahoma"/>
              </a:rPr>
              <a:t>Analyzing the data by organizing evidence for themes</a:t>
            </a:r>
            <a:endParaRPr lang="en-US" dirty="0"/>
          </a:p>
          <a:p>
            <a:r>
              <a:rPr lang="en-US" dirty="0">
                <a:latin typeface="Tahoma"/>
                <a:ea typeface="Tahoma"/>
                <a:cs typeface="Tahoma"/>
              </a:rPr>
              <a:t>Summarizing data findings</a:t>
            </a:r>
            <a:endParaRPr lang="en-US" dirty="0"/>
          </a:p>
          <a:p>
            <a:r>
              <a:rPr lang="en-US" dirty="0">
                <a:latin typeface="Tahoma"/>
                <a:ea typeface="Tahoma"/>
                <a:cs typeface="Tahoma"/>
              </a:rPr>
              <a:t>Sharing findings and considering action steps</a:t>
            </a:r>
          </a:p>
        </p:txBody>
      </p:sp>
      <p:pic>
        <p:nvPicPr>
          <p:cNvPr id="6" name="Picture 5" descr="&quot; &quot;">
            <a:extLst>
              <a:ext uri="{FF2B5EF4-FFF2-40B4-BE49-F238E27FC236}">
                <a16:creationId xmlns:a16="http://schemas.microsoft.com/office/drawing/2014/main" id="{09EF7884-0293-4B47-BFFD-075CACECC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147" y="2296422"/>
            <a:ext cx="4294229" cy="377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649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CDFE2-4E01-415B-B06D-C0E8F7426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Tahoma"/>
                <a:ea typeface="Tahoma"/>
                <a:cs typeface="Tahoma"/>
              </a:rPr>
              <a:t>Analyzing Qualitative Data Using Thematic Analysis: An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38FEF-FE79-46FC-B71C-728A8910F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0480"/>
            <a:ext cx="7658595" cy="448328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dirty="0"/>
              <a:t>From quantitative data, we know that Part C referral rates dropped during COVID. </a:t>
            </a:r>
          </a:p>
          <a:p>
            <a:pPr marL="0" indent="0">
              <a:buNone/>
            </a:pPr>
            <a:r>
              <a:rPr lang="en-US" dirty="0"/>
              <a:t>To support programs to increase referral rates to pre-COVID levels, Part C staff want to understand: </a:t>
            </a:r>
          </a:p>
          <a:p>
            <a:pPr marL="0" indent="0">
              <a:buNone/>
            </a:pPr>
            <a:endParaRPr lang="en-US" sz="900" b="1" i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b="1" i="1" dirty="0">
                <a:solidFill>
                  <a:schemeClr val="accent1"/>
                </a:solidFill>
              </a:rPr>
              <a:t>Why</a:t>
            </a:r>
            <a:r>
              <a:rPr lang="en-US" b="1" dirty="0">
                <a:solidFill>
                  <a:schemeClr val="accent1"/>
                </a:solidFill>
              </a:rPr>
              <a:t> did Part C referral rates drop between 2019 and 2021?</a:t>
            </a:r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r>
              <a:rPr lang="en-US" dirty="0"/>
              <a:t>Data from a parent survey may help answer this question. </a:t>
            </a:r>
          </a:p>
        </p:txBody>
      </p:sp>
      <p:pic>
        <p:nvPicPr>
          <p:cNvPr id="8" name="Picture 7" descr="&quot; &quot;">
            <a:extLst>
              <a:ext uri="{FF2B5EF4-FFF2-40B4-BE49-F238E27FC236}">
                <a16:creationId xmlns:a16="http://schemas.microsoft.com/office/drawing/2014/main" id="{147C1889-8370-D143-AE48-7FA8D5554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415" y="2532145"/>
            <a:ext cx="2988694" cy="210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3839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CDFE2-4E01-415B-B06D-C0E8F7426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8620"/>
            <a:ext cx="10515600" cy="130206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ahoma"/>
                <a:ea typeface="Tahoma"/>
                <a:cs typeface="Tahoma"/>
              </a:rPr>
              <a:t>Review Raw Data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38FEF-FE79-46FC-B71C-728A8910F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5142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>
                <a:latin typeface="Tahoma"/>
                <a:ea typeface="Tahoma"/>
                <a:cs typeface="Tahoma"/>
              </a:rPr>
              <a:t>Identify the open-ended survey items that are relevant to the key question:</a:t>
            </a:r>
          </a:p>
          <a:p>
            <a:pPr marL="0" indent="0">
              <a:buNone/>
            </a:pPr>
            <a:endParaRPr lang="en-US" sz="2800" dirty="0">
              <a:latin typeface="Tahoma"/>
              <a:ea typeface="Tahoma"/>
              <a:cs typeface="Tahoma"/>
            </a:endParaRPr>
          </a:p>
          <a:p>
            <a:pPr lvl="1"/>
            <a:r>
              <a:rPr lang="en-US" sz="2800" i="1" dirty="0">
                <a:latin typeface="Tahoma"/>
                <a:ea typeface="Tahoma"/>
                <a:cs typeface="Tahoma"/>
              </a:rPr>
              <a:t>Please describe the process of getting your child evaluated for early intervention. </a:t>
            </a:r>
          </a:p>
          <a:p>
            <a:endParaRPr lang="en-US" sz="2800" dirty="0">
              <a:latin typeface="Tahoma"/>
              <a:ea typeface="Tahoma"/>
              <a:cs typeface="Tahoma"/>
            </a:endParaRPr>
          </a:p>
          <a:p>
            <a:r>
              <a:rPr lang="en-US" sz="2800" dirty="0">
                <a:latin typeface="Tahoma"/>
                <a:ea typeface="Tahoma"/>
                <a:cs typeface="Tahoma"/>
              </a:rPr>
              <a:t>Read through a few completed surveys. </a:t>
            </a:r>
          </a:p>
          <a:p>
            <a:r>
              <a:rPr lang="en-US" sz="2800" dirty="0">
                <a:latin typeface="Tahoma"/>
                <a:ea typeface="Tahoma"/>
                <a:cs typeface="Tahoma"/>
              </a:rPr>
              <a:t>Make a list of preliminary themes. </a:t>
            </a:r>
            <a:endParaRPr lang="en-US" sz="2800" dirty="0"/>
          </a:p>
        </p:txBody>
      </p:sp>
      <p:pic>
        <p:nvPicPr>
          <p:cNvPr id="5" name="Picture 4" descr="&quot; &quot;">
            <a:extLst>
              <a:ext uri="{FF2B5EF4-FFF2-40B4-BE49-F238E27FC236}">
                <a16:creationId xmlns:a16="http://schemas.microsoft.com/office/drawing/2014/main" id="{AD98A2F2-2458-C205-995A-EDF9AEA2D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0598" y="2941351"/>
            <a:ext cx="3460145" cy="234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2574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CDFE2-4E01-415B-B06D-C0E8F7426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Tahoma"/>
                <a:ea typeface="Tahoma"/>
                <a:cs typeface="Tahoma"/>
              </a:rPr>
              <a:t>Review Raw Data: Example Survey Responses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38FEF-FE79-46FC-B71C-728A8910F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1" y="2209800"/>
            <a:ext cx="10180319" cy="40538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Parent 1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effectLst/>
                <a:latin typeface="Tahoma"/>
                <a:ea typeface="Tahoma"/>
                <a:cs typeface="Tahoma"/>
              </a:rPr>
              <a:t>“I had concerns about our daughter but didn’t know who to talk to. I wanted to ask the pediatrician, but we had so much going on during COVID. Working remotely, trying to deal with the kids.</a:t>
            </a:r>
            <a:r>
              <a:rPr lang="en-US" sz="2800" dirty="0">
                <a:latin typeface="Tahoma"/>
                <a:ea typeface="Tahoma"/>
                <a:cs typeface="Tahoma"/>
              </a:rPr>
              <a:t> </a:t>
            </a:r>
            <a:r>
              <a:rPr lang="en-US" sz="2800" dirty="0">
                <a:effectLst/>
                <a:latin typeface="Tahoma"/>
                <a:ea typeface="Tahoma"/>
                <a:cs typeface="Tahoma"/>
              </a:rPr>
              <a:t>When we finally got around to </a:t>
            </a:r>
            <a:r>
              <a:rPr lang="en-US" sz="2800" dirty="0">
                <a:latin typeface="Tahoma"/>
                <a:ea typeface="Tahoma"/>
                <a:cs typeface="Tahoma"/>
              </a:rPr>
              <a:t>calling the doctor</a:t>
            </a:r>
            <a:r>
              <a:rPr lang="en-US" sz="2800" dirty="0">
                <a:effectLst/>
                <a:latin typeface="Tahoma"/>
                <a:ea typeface="Tahoma"/>
                <a:cs typeface="Tahoma"/>
              </a:rPr>
              <a:t>, they weren’t taking appointments for well care visits. I finally got in last week and the doctor told me about early intervention.”</a:t>
            </a:r>
            <a:r>
              <a:rPr lang="en-US" sz="2800" dirty="0">
                <a:latin typeface="Tahoma"/>
                <a:ea typeface="Tahoma"/>
                <a:cs typeface="Tahoma"/>
              </a:rPr>
              <a:t> </a:t>
            </a:r>
            <a:endParaRPr lang="en-US" sz="2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490273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CDFE2-4E01-415B-B06D-C0E8F7426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6475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ahoma"/>
                <a:ea typeface="Tahoma"/>
                <a:cs typeface="Tahoma"/>
              </a:rPr>
              <a:t>Review Raw Data: Example Survey Responses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38FEF-FE79-46FC-B71C-728A8910F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1" y="1814052"/>
            <a:ext cx="10683239" cy="467882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marR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i="1" dirty="0">
                <a:effectLst/>
              </a:rPr>
              <a:t>Parent 2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228600" algn="l"/>
              </a:tabLst>
            </a:pPr>
            <a:r>
              <a:rPr lang="en-US" dirty="0">
                <a:latin typeface="Tahoma"/>
                <a:ea typeface="Tahoma"/>
                <a:cs typeface="Tahoma"/>
              </a:rPr>
              <a:t>I finally found out about EI from our doctor, but by then our well-child visit had been delayed for about 4 months. Then we </a:t>
            </a:r>
            <a:r>
              <a:rPr lang="en-US" dirty="0">
                <a:effectLst/>
                <a:latin typeface="Tahoma"/>
                <a:ea typeface="Tahoma"/>
                <a:cs typeface="Tahoma"/>
              </a:rPr>
              <a:t>got a referral for EI services, but they were booked out for months and the first appointment was online. That was frustrating and did not accomplish much. I haven’t gotten around to calling back.</a:t>
            </a:r>
            <a:r>
              <a:rPr lang="en-US" dirty="0">
                <a:latin typeface="Tahoma"/>
                <a:ea typeface="Tahoma"/>
                <a:cs typeface="Tahoma"/>
              </a:rPr>
              <a:t> </a:t>
            </a:r>
            <a:endParaRPr lang="en-US" dirty="0">
              <a:effectLst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buNone/>
            </a:pPr>
            <a:endParaRPr lang="en-US" b="1" i="1" dirty="0">
              <a:effectLst/>
            </a:endParaRPr>
          </a:p>
          <a:p>
            <a:pPr marL="0" marR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i="1" dirty="0">
                <a:effectLst/>
              </a:rPr>
              <a:t>Parent 3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effectLst/>
                <a:latin typeface="Tahoma"/>
                <a:ea typeface="Tahoma"/>
                <a:cs typeface="Tahoma"/>
              </a:rPr>
              <a:t>Our first appointment with early intervention was online. I don’t have good Wi-Fi so it </a:t>
            </a:r>
            <a:r>
              <a:rPr lang="en-US" dirty="0">
                <a:latin typeface="Tahoma"/>
                <a:ea typeface="Tahoma"/>
                <a:cs typeface="Tahoma"/>
              </a:rPr>
              <a:t>was</a:t>
            </a:r>
            <a:r>
              <a:rPr lang="en-US" dirty="0">
                <a:effectLst/>
                <a:latin typeface="Tahoma"/>
                <a:ea typeface="Tahoma"/>
                <a:cs typeface="Tahoma"/>
              </a:rPr>
              <a:t> </a:t>
            </a:r>
            <a:r>
              <a:rPr lang="en-US" dirty="0">
                <a:latin typeface="Tahoma"/>
                <a:ea typeface="Tahoma"/>
                <a:cs typeface="Tahoma"/>
              </a:rPr>
              <a:t>a very</a:t>
            </a:r>
            <a:r>
              <a:rPr lang="en-US" dirty="0">
                <a:effectLst/>
                <a:latin typeface="Tahoma"/>
                <a:ea typeface="Tahoma"/>
                <a:cs typeface="Tahoma"/>
              </a:rPr>
              <a:t> frustrating process to engage our child and have a useful session. The whole thing was stressful. After that we just waited until things opened up more</a:t>
            </a:r>
            <a:r>
              <a:rPr lang="en-US" dirty="0">
                <a:latin typeface="Tahoma"/>
                <a:ea typeface="Tahoma"/>
                <a:cs typeface="Tahoma"/>
              </a:rPr>
              <a:t>. My son starts speech therapy next week.</a:t>
            </a:r>
          </a:p>
        </p:txBody>
      </p:sp>
    </p:spTree>
    <p:extLst>
      <p:ext uri="{BB962C8B-B14F-4D97-AF65-F5344CB8AC3E}">
        <p14:creationId xmlns:p14="http://schemas.microsoft.com/office/powerpoint/2010/main" val="8332045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160AA49-F332-F347-BD9D-C79C8D44A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1" y="458787"/>
            <a:ext cx="10518777" cy="1232217"/>
          </a:xfrm>
        </p:spPr>
        <p:txBody>
          <a:bodyPr/>
          <a:lstStyle/>
          <a:p>
            <a:r>
              <a:rPr lang="en-US" sz="3600" dirty="0"/>
              <a:t>Identify Themes</a:t>
            </a:r>
            <a:br>
              <a:rPr lang="en-US" dirty="0"/>
            </a:b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6A0403-F602-7C42-A83A-A188D63B0F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83629" y="1691004"/>
            <a:ext cx="4947773" cy="3811588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ahoma"/>
                <a:ea typeface="Tahoma"/>
                <a:cs typeface="Tahoma"/>
              </a:rPr>
              <a:t>Discuss the common themes or patterns with team members and refine. 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ahoma"/>
                <a:ea typeface="Tahoma"/>
                <a:cs typeface="Tahoma"/>
              </a:rPr>
              <a:t>Come to group agreement about initial themes and document them. </a:t>
            </a:r>
            <a:r>
              <a:rPr lang="en-US" dirty="0">
                <a:latin typeface="Tahoma"/>
                <a:ea typeface="Tahoma"/>
                <a:cs typeface="Tahoma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ahoma"/>
                <a:ea typeface="Tahoma"/>
                <a:cs typeface="Tahoma"/>
              </a:rPr>
              <a:t>Use </a:t>
            </a:r>
            <a:r>
              <a:rPr lang="en-US" dirty="0">
                <a:solidFill>
                  <a:srgbClr val="FF0000"/>
                </a:solidFill>
                <a:latin typeface="Tahoma"/>
                <a:ea typeface="Tahoma"/>
                <a:cs typeface="Tahoma"/>
              </a:rPr>
              <a:t>color coding </a:t>
            </a:r>
            <a:r>
              <a:rPr lang="en-US" dirty="0">
                <a:latin typeface="Tahoma"/>
                <a:ea typeface="Tahoma"/>
                <a:cs typeface="Tahoma"/>
              </a:rPr>
              <a:t>to show which evidence fits with each theme. </a:t>
            </a:r>
            <a:endParaRPr lang="en-US" sz="2400" dirty="0">
              <a:latin typeface="Tahoma"/>
              <a:ea typeface="Tahoma"/>
              <a:cs typeface="Tahom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ahoma"/>
                <a:ea typeface="Tahoma"/>
                <a:cs typeface="Tahoma"/>
              </a:rPr>
              <a:t>Team members may identify additional themes in the data that you did not consider initially.</a:t>
            </a:r>
          </a:p>
        </p:txBody>
      </p:sp>
      <p:pic>
        <p:nvPicPr>
          <p:cNvPr id="3" name="Picture 2" descr="&quot; &quot;">
            <a:extLst>
              <a:ext uri="{FF2B5EF4-FFF2-40B4-BE49-F238E27FC236}">
                <a16:creationId xmlns:a16="http://schemas.microsoft.com/office/drawing/2014/main" id="{D1F50404-F1E8-7AA3-EBAE-7E1A1710C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829" y="1827310"/>
            <a:ext cx="4805069" cy="320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3596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CDFE2-4E01-415B-B06D-C0E8F7426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Tahoma"/>
                <a:ea typeface="Tahoma"/>
                <a:cs typeface="Tahoma"/>
              </a:rPr>
              <a:t>Identify Themes: Possible Themes From Our Example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38FEF-FE79-46FC-B71C-728A8910F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756" y="1794169"/>
            <a:ext cx="9479280" cy="427772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3200" dirty="0">
              <a:latin typeface="Tahoma"/>
              <a:ea typeface="Tahoma"/>
              <a:cs typeface="Tahoma"/>
            </a:endParaRPr>
          </a:p>
          <a:p>
            <a:r>
              <a:rPr lang="en-US" sz="3200" dirty="0">
                <a:latin typeface="Tahoma"/>
                <a:ea typeface="Tahoma"/>
                <a:cs typeface="Tahoma"/>
              </a:rPr>
              <a:t>Family stress surrounding COVID</a:t>
            </a:r>
          </a:p>
          <a:p>
            <a:r>
              <a:rPr lang="en-US" sz="3200" dirty="0">
                <a:latin typeface="Tahoma"/>
                <a:ea typeface="Tahoma"/>
                <a:cs typeface="Tahoma"/>
              </a:rPr>
              <a:t>Family frustration with getting into providers</a:t>
            </a:r>
          </a:p>
          <a:p>
            <a:r>
              <a:rPr lang="en-US" sz="3200" dirty="0">
                <a:latin typeface="Tahoma"/>
                <a:ea typeface="Tahoma"/>
                <a:cs typeface="Tahoma"/>
              </a:rPr>
              <a:t>Families delaying assessment </a:t>
            </a:r>
          </a:p>
          <a:p>
            <a:r>
              <a:rPr lang="en-US" sz="3200" dirty="0">
                <a:latin typeface="Tahoma"/>
                <a:ea typeface="Tahoma"/>
                <a:cs typeface="Tahoma"/>
              </a:rPr>
              <a:t>Technology Issues with online interactions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9999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CDFE2-4E01-415B-B06D-C0E8F7426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Tahoma"/>
                <a:ea typeface="Tahoma"/>
                <a:cs typeface="Tahoma"/>
              </a:rPr>
              <a:t>Review All Data: Organize the Data into Themes</a:t>
            </a:r>
            <a:endParaRPr lang="en-US" sz="3600" dirty="0"/>
          </a:p>
        </p:txBody>
      </p:sp>
      <p:graphicFrame>
        <p:nvGraphicFramePr>
          <p:cNvPr id="6" name="Content Placeholder 2" descr="&quot; &quot;">
            <a:extLst>
              <a:ext uri="{FF2B5EF4-FFF2-40B4-BE49-F238E27FC236}">
                <a16:creationId xmlns:a16="http://schemas.microsoft.com/office/drawing/2014/main" id="{0F897EB4-90D2-1939-0B27-17CA61A39B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4715756"/>
              </p:ext>
            </p:extLst>
          </p:nvPr>
        </p:nvGraphicFramePr>
        <p:xfrm>
          <a:off x="979311" y="1823776"/>
          <a:ext cx="10371119" cy="4290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45339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CDFE2-4E01-415B-B06D-C0E8F7426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What Is Qualitative Data?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38FEF-FE79-46FC-B71C-728A8910F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87513"/>
            <a:ext cx="10989365" cy="4971704"/>
          </a:xfrm>
        </p:spPr>
        <p:txBody>
          <a:bodyPr>
            <a:normAutofit fontScale="92500"/>
          </a:bodyPr>
          <a:lstStyle/>
          <a:p>
            <a:pPr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Information that cannot be fully expressed or understood through numbers.</a:t>
            </a:r>
            <a:r>
              <a:rPr lang="en-US" b="0" i="0" dirty="0">
                <a:solidFill>
                  <a:srgbClr val="000000"/>
                </a:solidFill>
                <a:effectLst/>
              </a:rPr>
              <a:t>​</a:t>
            </a:r>
          </a:p>
          <a:p>
            <a:pPr algn="l" rtl="0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Provides a more complete understanding of an issue, from the perspectives of those most involved with or affected by the issue.</a:t>
            </a:r>
            <a:r>
              <a:rPr lang="en-US" b="0" i="0" dirty="0">
                <a:solidFill>
                  <a:srgbClr val="000000"/>
                </a:solidFill>
                <a:effectLst/>
              </a:rPr>
              <a:t>​</a:t>
            </a:r>
          </a:p>
          <a:p>
            <a:pPr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Quantitative data help to answer the question: </a:t>
            </a:r>
            <a:r>
              <a:rPr lang="en-US" b="0" i="0" dirty="0">
                <a:solidFill>
                  <a:srgbClr val="000000"/>
                </a:solidFill>
                <a:effectLst/>
              </a:rPr>
              <a:t>​</a:t>
            </a:r>
          </a:p>
          <a:p>
            <a:pPr lvl="1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“</a:t>
            </a:r>
            <a:r>
              <a:rPr lang="en-US" b="0" i="1" u="none" strike="noStrike" dirty="0">
                <a:solidFill>
                  <a:srgbClr val="000000"/>
                </a:solidFill>
                <a:effectLst/>
              </a:rPr>
              <a:t>Do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 we have a problem?”</a:t>
            </a:r>
            <a:r>
              <a:rPr lang="en-US" b="0" i="0" dirty="0">
                <a:solidFill>
                  <a:srgbClr val="000000"/>
                </a:solidFill>
                <a:effectLst/>
              </a:rPr>
              <a:t>​</a:t>
            </a:r>
          </a:p>
          <a:p>
            <a:pPr fontAlgn="base">
              <a:lnSpc>
                <a:spcPct val="150000"/>
              </a:lnSpc>
            </a:pPr>
            <a:r>
              <a:rPr lang="en-US" dirty="0">
                <a:solidFill>
                  <a:srgbClr val="000000"/>
                </a:solidFill>
              </a:rPr>
              <a:t>Qualitative data help to answer the question:</a:t>
            </a:r>
          </a:p>
          <a:p>
            <a:pPr lvl="1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"</a:t>
            </a:r>
            <a:r>
              <a:rPr lang="en-US" i="1" dirty="0">
                <a:solidFill>
                  <a:srgbClr val="000000"/>
                </a:solidFill>
              </a:rPr>
              <a:t>Why</a:t>
            </a:r>
            <a:r>
              <a:rPr lang="en-US" dirty="0">
                <a:solidFill>
                  <a:srgbClr val="000000"/>
                </a:solidFill>
              </a:rPr>
              <a:t> do we have a problem?”​</a:t>
            </a:r>
            <a:endParaRPr lang="en-US" b="0" i="0" dirty="0">
              <a:solidFill>
                <a:srgbClr val="000000"/>
              </a:solidFill>
              <a:effectLst/>
            </a:endParaRPr>
          </a:p>
          <a:p>
            <a:pPr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Like quantitative data, qualitative data involve a systematic process of collecting and using information.</a:t>
            </a:r>
            <a:endParaRPr lang="en-US" b="0" i="0" dirty="0">
              <a:solidFill>
                <a:srgbClr val="000000"/>
              </a:solidFill>
              <a:effectLst/>
            </a:endParaRPr>
          </a:p>
        </p:txBody>
      </p:sp>
      <p:pic>
        <p:nvPicPr>
          <p:cNvPr id="4" name="Picture 3" descr="Word cloud showing terms such as qualitative research, focus group, content analysis, semi-structured interview">
            <a:extLst>
              <a:ext uri="{FF2B5EF4-FFF2-40B4-BE49-F238E27FC236}">
                <a16:creationId xmlns:a16="http://schemas.microsoft.com/office/drawing/2014/main" id="{E4419DCC-1977-49EF-8C86-AB5C27DFD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037871" y="2893095"/>
            <a:ext cx="3141407" cy="19796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0C8849-8287-4A55-B9CB-E43BB5BD906A}"/>
              </a:ext>
            </a:extLst>
          </p:cNvPr>
          <p:cNvSpPr txBox="1"/>
          <p:nvPr/>
        </p:nvSpPr>
        <p:spPr>
          <a:xfrm>
            <a:off x="8212393" y="4872788"/>
            <a:ext cx="31414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thetoolkit.me/123-method/metrics-based-evaluation/metrics-step-3/qualitative-techniques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/3.0/"/>
              </a:rPr>
              <a:t>CC BY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955406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CDFE2-4E01-415B-B06D-C0E8F7426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Tahoma"/>
                <a:ea typeface="Tahoma"/>
                <a:cs typeface="Tahoma"/>
              </a:rPr>
              <a:t>Synthesize Your Findings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38FEF-FE79-46FC-B71C-728A8910F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756" y="1794169"/>
            <a:ext cx="9479280" cy="427772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endParaRPr lang="en-US" sz="3200" dirty="0">
              <a:latin typeface="Tahoma"/>
              <a:ea typeface="Tahoma"/>
              <a:cs typeface="Tahoma"/>
            </a:endParaRPr>
          </a:p>
          <a:p>
            <a:pPr lvl="0">
              <a:spcAft>
                <a:spcPts val="0"/>
              </a:spcAft>
            </a:pPr>
            <a:r>
              <a:rPr lang="en-US" sz="3200" dirty="0"/>
              <a:t>Look for </a:t>
            </a:r>
            <a:r>
              <a:rPr lang="en-US" sz="3200" b="1" dirty="0"/>
              <a:t>similarities and difference </a:t>
            </a:r>
            <a:r>
              <a:rPr lang="en-US" sz="3200" dirty="0"/>
              <a:t>across sources (e.g., agreement across families, differences across regions).</a:t>
            </a:r>
          </a:p>
          <a:p>
            <a:pPr lvl="0">
              <a:spcAft>
                <a:spcPts val="0"/>
              </a:spcAft>
            </a:pPr>
            <a:r>
              <a:rPr lang="en-US" sz="3200" dirty="0"/>
              <a:t>How much </a:t>
            </a:r>
            <a:r>
              <a:rPr lang="en-US" sz="3200" b="1" dirty="0"/>
              <a:t>consistency </a:t>
            </a:r>
            <a:r>
              <a:rPr lang="en-US" sz="3200" dirty="0"/>
              <a:t>is there (e.g., clear consensus, prevailing view with some variation)? </a:t>
            </a:r>
          </a:p>
          <a:p>
            <a:r>
              <a:rPr lang="en-US" sz="3200" dirty="0"/>
              <a:t>May </a:t>
            </a:r>
            <a:r>
              <a:rPr lang="en-US" sz="3200" b="1" dirty="0"/>
              <a:t>combine themes or separate </a:t>
            </a:r>
            <a:r>
              <a:rPr lang="en-US" sz="3200" dirty="0"/>
              <a:t>one theme into multiple themes or sub-themes.</a:t>
            </a:r>
          </a:p>
        </p:txBody>
      </p:sp>
    </p:spTree>
    <p:extLst>
      <p:ext uri="{BB962C8B-B14F-4D97-AF65-F5344CB8AC3E}">
        <p14:creationId xmlns:p14="http://schemas.microsoft.com/office/powerpoint/2010/main" val="340891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CDFE2-4E01-415B-B06D-C0E8F7426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Tahoma"/>
                <a:ea typeface="Tahoma"/>
                <a:cs typeface="Tahoma"/>
              </a:rPr>
              <a:t>Synthesize Your Findings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38FEF-FE79-46FC-B71C-728A8910F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756" y="1794169"/>
            <a:ext cx="9479280" cy="427772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200" b="1" dirty="0">
                <a:latin typeface="Tahoma"/>
                <a:ea typeface="Tahoma"/>
                <a:cs typeface="Tahoma"/>
              </a:rPr>
              <a:t>Iterate</a:t>
            </a:r>
            <a:r>
              <a:rPr lang="en-US" sz="3200" dirty="0">
                <a:latin typeface="Tahoma"/>
                <a:ea typeface="Tahoma"/>
                <a:cs typeface="Tahoma"/>
              </a:rPr>
              <a:t> with your team to see if you agree about what the data are telling you.</a:t>
            </a:r>
            <a:endParaRPr lang="en-US" sz="3200" dirty="0"/>
          </a:p>
          <a:p>
            <a:pPr marL="0" indent="0">
              <a:buNone/>
            </a:pPr>
            <a:endParaRPr lang="en-US" sz="3200" dirty="0">
              <a:latin typeface="Tahoma"/>
              <a:ea typeface="Tahoma"/>
              <a:cs typeface="Tahoma"/>
            </a:endParaRPr>
          </a:p>
          <a:p>
            <a:pPr marL="0" indent="0">
              <a:buNone/>
            </a:pPr>
            <a:r>
              <a:rPr lang="en-US" sz="3200" dirty="0">
                <a:latin typeface="Tahoma"/>
                <a:ea typeface="Tahoma"/>
                <a:cs typeface="Tahoma"/>
              </a:rPr>
              <a:t>Bring </a:t>
            </a:r>
            <a:r>
              <a:rPr lang="en-US" sz="3200" b="1" dirty="0">
                <a:latin typeface="Tahoma"/>
                <a:ea typeface="Tahoma"/>
                <a:cs typeface="Tahoma"/>
              </a:rPr>
              <a:t>inconclusive data </a:t>
            </a:r>
            <a:r>
              <a:rPr lang="en-US" sz="3200" dirty="0">
                <a:latin typeface="Tahoma"/>
                <a:ea typeface="Tahoma"/>
                <a:cs typeface="Tahoma"/>
              </a:rPr>
              <a:t>back to your larger team or stakeholders.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8393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3B2B4-CD4C-4307-8BAA-74661B629A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337" y="407096"/>
            <a:ext cx="5300664" cy="325596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ahoma"/>
                <a:ea typeface="Tahoma"/>
                <a:cs typeface="Tahoma"/>
              </a:rPr>
              <a:t>Small Group Activity: Analyze Qualitative Data by Identifying Key Themes</a:t>
            </a:r>
            <a:endParaRPr lang="en-US" dirty="0"/>
          </a:p>
        </p:txBody>
      </p:sp>
      <p:pic>
        <p:nvPicPr>
          <p:cNvPr id="3" name="Picture 3" descr="&quot; &quot;">
            <a:extLst>
              <a:ext uri="{FF2B5EF4-FFF2-40B4-BE49-F238E27FC236}">
                <a16:creationId xmlns:a16="http://schemas.microsoft.com/office/drawing/2014/main" id="{261D27AA-BD5C-410C-B5EB-8E94DFFA0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9529" y="681123"/>
            <a:ext cx="2179983" cy="1895581"/>
          </a:xfrm>
          <a:prstGeom prst="rect">
            <a:avLst/>
          </a:prstGeom>
        </p:spPr>
      </p:pic>
      <p:pic>
        <p:nvPicPr>
          <p:cNvPr id="4" name="Picture 4" descr="&quot; &quot;">
            <a:extLst>
              <a:ext uri="{FF2B5EF4-FFF2-40B4-BE49-F238E27FC236}">
                <a16:creationId xmlns:a16="http://schemas.microsoft.com/office/drawing/2014/main" id="{EECDF34C-DBC8-49E2-AA2C-6E60CF09E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0881" y="2574028"/>
            <a:ext cx="2242930" cy="1511162"/>
          </a:xfrm>
          <a:prstGeom prst="rect">
            <a:avLst/>
          </a:prstGeom>
        </p:spPr>
      </p:pic>
      <p:pic>
        <p:nvPicPr>
          <p:cNvPr id="5" name="Picture 5" descr="&quot; &quot;">
            <a:extLst>
              <a:ext uri="{FF2B5EF4-FFF2-40B4-BE49-F238E27FC236}">
                <a16:creationId xmlns:a16="http://schemas.microsoft.com/office/drawing/2014/main" id="{E0A2E477-F9DC-4F1E-AA19-32A78C2A8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7878" y="4115116"/>
            <a:ext cx="2091636" cy="189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4502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CDFE2-4E01-415B-B06D-C0E8F7426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01338"/>
          </a:xfrm>
        </p:spPr>
        <p:txBody>
          <a:bodyPr>
            <a:normAutofit/>
          </a:bodyPr>
          <a:lstStyle/>
          <a:p>
            <a:r>
              <a:rPr lang="en-US" sz="3600" dirty="0"/>
              <a:t>Small Group Activity </a:t>
            </a:r>
          </a:p>
        </p:txBody>
      </p:sp>
      <p:graphicFrame>
        <p:nvGraphicFramePr>
          <p:cNvPr id="6" name="Content Placeholder 2" descr="&quot; &quot;">
            <a:extLst>
              <a:ext uri="{FF2B5EF4-FFF2-40B4-BE49-F238E27FC236}">
                <a16:creationId xmlns:a16="http://schemas.microsoft.com/office/drawing/2014/main" id="{ADF2FE4D-FB47-F9B4-CF37-51B2E3EDD8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8953556"/>
              </p:ext>
            </p:extLst>
          </p:nvPr>
        </p:nvGraphicFramePr>
        <p:xfrm>
          <a:off x="838200" y="1954935"/>
          <a:ext cx="10515600" cy="4253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429902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CDFE2-4E01-415B-B06D-C0E8F7426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01338"/>
          </a:xfrm>
        </p:spPr>
        <p:txBody>
          <a:bodyPr>
            <a:normAutofit/>
          </a:bodyPr>
          <a:lstStyle/>
          <a:p>
            <a:r>
              <a:rPr lang="en-US" sz="3600" dirty="0"/>
              <a:t>Next Steps: Ways to Strengthen Your Findings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1C1A80-6A76-4AC2-41DC-D534CE2F6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20897" cy="4121788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Triangulation</a:t>
            </a:r>
            <a:r>
              <a:rPr lang="en-US" dirty="0"/>
              <a:t> - Use 2 or more sources (e.g., use of survey responses and interview data) to achieve a comprehensive picture of the issue/topic studying; provides a consistency check on the findings.</a:t>
            </a:r>
          </a:p>
          <a:p>
            <a:r>
              <a:rPr lang="en-US" b="1" dirty="0"/>
              <a:t>Colleagues’ feedback </a:t>
            </a:r>
            <a:r>
              <a:rPr lang="en-US" dirty="0"/>
              <a:t>-</a:t>
            </a:r>
            <a:r>
              <a:rPr lang="en-US" b="1" dirty="0"/>
              <a:t> </a:t>
            </a:r>
            <a:r>
              <a:rPr lang="en-US" dirty="0"/>
              <a:t>Present findings to colleagues for their views on the results and interpretations</a:t>
            </a:r>
          </a:p>
          <a:p>
            <a:r>
              <a:rPr lang="en-US" b="1" dirty="0"/>
              <a:t>Stakeholders’ feedback</a:t>
            </a:r>
            <a:r>
              <a:rPr lang="en-US" dirty="0"/>
              <a:t> - Share findings with respondents and broader stakeholder groups to get their views about the results and interpretations</a:t>
            </a:r>
          </a:p>
        </p:txBody>
      </p:sp>
      <p:pic>
        <p:nvPicPr>
          <p:cNvPr id="6" name="Picture 5" descr="&quot; &quot;">
            <a:extLst>
              <a:ext uri="{FF2B5EF4-FFF2-40B4-BE49-F238E27FC236}">
                <a16:creationId xmlns:a16="http://schemas.microsoft.com/office/drawing/2014/main" id="{905AB867-419A-D7F2-97DC-CD74E43E8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9097" y="2604052"/>
            <a:ext cx="3399183" cy="226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9359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0E826-FE36-E242-B05D-C00F353E4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/>
                <a:ea typeface="Tahoma"/>
                <a:cs typeface="Tahoma"/>
              </a:rPr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95323-A99A-B94A-8108-A011F8010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4735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fontAlgn="base">
              <a:buNone/>
            </a:pPr>
            <a:r>
              <a:rPr lang="en-US" sz="2600" dirty="0">
                <a:latin typeface="Tahoma"/>
                <a:ea typeface="Tahoma"/>
                <a:cs typeface="Tahoma"/>
              </a:rPr>
              <a:t>How can you use the information shared today in your state?</a:t>
            </a:r>
            <a:endParaRPr lang="en-US" sz="2600" dirty="0">
              <a:solidFill>
                <a:srgbClr val="000000"/>
              </a:solidFill>
            </a:endParaRPr>
          </a:p>
        </p:txBody>
      </p:sp>
      <p:pic>
        <p:nvPicPr>
          <p:cNvPr id="7" name="Picture 6" descr="&quot; &quot;">
            <a:extLst>
              <a:ext uri="{FF2B5EF4-FFF2-40B4-BE49-F238E27FC236}">
                <a16:creationId xmlns:a16="http://schemas.microsoft.com/office/drawing/2014/main" id="{F9D35B80-254B-04C5-E125-202018213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9267" y="2735619"/>
            <a:ext cx="3725334" cy="2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3131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ACB2E-814C-BF42-A292-A3891521E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/>
                <a:ea typeface="Tahoma"/>
                <a:cs typeface="Tahoma"/>
              </a:rPr>
              <a:t>Qualitative Data Resources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93FBBA-2DAA-DF4D-A99D-ABBB46B03E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General Resources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2BC92A-25D3-7B4D-AEE0-DC5F57B1457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>
              <a:spcBef>
                <a:spcPts val="20"/>
              </a:spcBef>
              <a:spcAft>
                <a:spcPts val="20"/>
              </a:spcAft>
            </a:pPr>
            <a:r>
              <a:rPr lang="en-US" dirty="0">
                <a:latin typeface="+mn-lt"/>
              </a:rPr>
              <a:t>Qualitative Data Analysis Methods 101:</a:t>
            </a:r>
            <a:r>
              <a:rPr lang="en-US" dirty="0">
                <a:latin typeface="+mn-lt"/>
                <a:hlinkClick r:id="rId3" tooltip="Qualitative Data Analysis Methods 101"/>
              </a:rPr>
              <a:t>https://gradcoach.com/qualitative-data-analysis-methods/</a:t>
            </a:r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r>
              <a:rPr lang="en-US" dirty="0" err="1">
                <a:latin typeface="+mn-lt"/>
                <a:ea typeface="Calibri" panose="020F0502020204030204" pitchFamily="34" charset="0"/>
                <a:cs typeface="Times New Roman"/>
              </a:rPr>
              <a:t>Intellspot</a:t>
            </a:r>
            <a:r>
              <a:rPr lang="en-US" dirty="0">
                <a:latin typeface="+mn-lt"/>
                <a:ea typeface="Calibri" panose="020F0502020204030204" pitchFamily="34" charset="0"/>
                <a:cs typeface="Times New Roman"/>
              </a:rPr>
              <a:t>: Qualitative Data Analysis Methods and Techniques: </a:t>
            </a:r>
            <a:r>
              <a:rPr lang="en-US" dirty="0">
                <a:latin typeface="+mn-lt"/>
                <a:ea typeface="Calibri" panose="020F0502020204030204" pitchFamily="34" charset="0"/>
                <a:cs typeface="Times New Roman"/>
                <a:hlinkClick r:id="rId4" tooltip="Qualitative Data Analysis Methods And Techniques"/>
              </a:rPr>
              <a:t>https://www.intellspot.com/qualitative-data-analysis-methods/</a:t>
            </a:r>
            <a:endParaRPr lang="en-US" dirty="0">
              <a:latin typeface="+mn-lt"/>
              <a:ea typeface="Calibri" panose="020F0502020204030204" pitchFamily="34" charset="0"/>
              <a:cs typeface="Times New Roman"/>
            </a:endParaRP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3CF2C4-0676-B742-9DF5-4CECBC718C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Analysis Tools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9DCCBD-D531-9241-BA09-F519EC7BDEE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/>
            <a:r>
              <a:rPr lang="en-US" dirty="0">
                <a:solidFill>
                  <a:srgbClr val="141414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Microsoft Excel, Word</a:t>
            </a:r>
          </a:p>
          <a:p>
            <a:pPr marL="342900" indent="-342900"/>
            <a:r>
              <a:rPr lang="en-US" dirty="0" err="1">
                <a:solidFill>
                  <a:srgbClr val="141414"/>
                </a:solidFill>
                <a:latin typeface="Calibri"/>
                <a:ea typeface="Calibri" panose="020F0502020204030204" pitchFamily="34" charset="0"/>
                <a:cs typeface="Arial"/>
              </a:rPr>
              <a:t>Nvivo</a:t>
            </a:r>
            <a:r>
              <a:rPr lang="en-US" dirty="0">
                <a:solidFill>
                  <a:srgbClr val="141414"/>
                </a:solidFill>
                <a:latin typeface="Calibri"/>
                <a:ea typeface="Calibri" panose="020F0502020204030204" pitchFamily="34" charset="0"/>
                <a:cs typeface="Arial"/>
              </a:rPr>
              <a:t>, </a:t>
            </a:r>
            <a:r>
              <a:rPr lang="en-US" dirty="0" err="1">
                <a:solidFill>
                  <a:srgbClr val="141414"/>
                </a:solidFill>
                <a:latin typeface="Calibri"/>
                <a:ea typeface="Calibri" panose="020F0502020204030204" pitchFamily="34" charset="0"/>
                <a:cs typeface="Arial"/>
              </a:rPr>
              <a:t>Atlas.ti</a:t>
            </a:r>
            <a:r>
              <a:rPr lang="en-US" dirty="0">
                <a:solidFill>
                  <a:srgbClr val="141414"/>
                </a:solidFill>
                <a:latin typeface="Calibri"/>
                <a:ea typeface="Calibri" panose="020F0502020204030204" pitchFamily="34" charset="0"/>
                <a:cs typeface="Arial"/>
              </a:rPr>
              <a:t>, </a:t>
            </a:r>
            <a:r>
              <a:rPr lang="en-US" dirty="0" err="1">
                <a:solidFill>
                  <a:srgbClr val="141414"/>
                </a:solidFill>
                <a:latin typeface="Calibri"/>
                <a:ea typeface="Calibri" panose="020F0502020204030204" pitchFamily="34" charset="0"/>
                <a:cs typeface="Arial"/>
              </a:rPr>
              <a:t>Dedoose</a:t>
            </a:r>
            <a:r>
              <a:rPr lang="en-US" dirty="0">
                <a:solidFill>
                  <a:srgbClr val="141414"/>
                </a:solidFill>
                <a:latin typeface="Calibri"/>
                <a:ea typeface="Calibri" panose="020F0502020204030204" pitchFamily="34" charset="0"/>
                <a:cs typeface="Arial"/>
              </a:rPr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Data Visualization Tools</a:t>
            </a:r>
          </a:p>
          <a:p>
            <a:r>
              <a:rPr lang="en-US" dirty="0" err="1">
                <a:latin typeface="+mn-lt"/>
              </a:rPr>
              <a:t>DaSy</a:t>
            </a:r>
            <a:r>
              <a:rPr lang="en-US" dirty="0">
                <a:latin typeface="+mn-lt"/>
              </a:rPr>
              <a:t> Data Visualization toolkit: </a:t>
            </a:r>
            <a:r>
              <a:rPr lang="en-US" dirty="0">
                <a:latin typeface="+mn-lt"/>
                <a:hlinkClick r:id="rId5" tooltip="Data Visualization Toolkit: Qualitative Data Design Principles"/>
              </a:rPr>
              <a:t>https://dasycenter.org/datavis-toolkit/qualitative-data/</a:t>
            </a:r>
            <a:endParaRPr lang="en-US" dirty="0">
              <a:latin typeface="+mn-lt"/>
            </a:endParaRPr>
          </a:p>
          <a:p>
            <a:r>
              <a:rPr lang="en-US" u="sng" dirty="0">
                <a:solidFill>
                  <a:srgbClr val="0563C1"/>
                </a:solidFill>
                <a:latin typeface="+mn-lt"/>
                <a:ea typeface="Tahoma"/>
                <a:cs typeface="Calibri"/>
                <a:hlinkClick r:id="rId6" tooltip="Qualitative Chart Chooser 3.0"/>
              </a:rPr>
              <a:t>http://stephanieevergreen.com/qualitative-chart-chooser/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20754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9C76601-96DD-2C41-9A9C-E99CD7DD7AAC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52333B6-2FF6-D846-B637-E6799129F67A}"/>
              </a:ext>
            </a:extLst>
          </p:cNvPr>
          <p:cNvSpPr txBox="1">
            <a:spLocks/>
          </p:cNvSpPr>
          <p:nvPr/>
        </p:nvSpPr>
        <p:spPr>
          <a:xfrm>
            <a:off x="436094" y="1741953"/>
            <a:ext cx="11319812" cy="12738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545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en-US" sz="2600" dirty="0">
                <a:solidFill>
                  <a:schemeClr val="bg1"/>
                </a:solidFill>
              </a:rPr>
              <a:t>Visit us at </a:t>
            </a:r>
            <a:r>
              <a:rPr lang="en-US" sz="2600" dirty="0">
                <a:solidFill>
                  <a:schemeClr val="bg1"/>
                </a:solidFill>
                <a:hlinkClick r:id="rId3" tooltip="DaSy Center websit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http://dasycenter.org/</a:t>
            </a:r>
            <a:endParaRPr lang="en-US" sz="2600" dirty="0">
              <a:solidFill>
                <a:schemeClr val="bg1"/>
              </a:solidFill>
            </a:endParaRPr>
          </a:p>
          <a:p>
            <a:pPr algn="ctr">
              <a:spcBef>
                <a:spcPts val="2400"/>
              </a:spcBef>
            </a:pPr>
            <a:r>
              <a:rPr lang="en-US" sz="2600" dirty="0">
                <a:solidFill>
                  <a:schemeClr val="bg1"/>
                </a:solidFill>
              </a:rPr>
              <a:t>Follow us on Twitter: </a:t>
            </a:r>
            <a:r>
              <a:rPr lang="en-US" sz="2600" u="sng" dirty="0">
                <a:solidFill>
                  <a:schemeClr val="bg1"/>
                </a:solidFill>
                <a:hlinkClick r:id="rId4" tooltip="DaSy Center Twitter feed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@DaSyCenter</a:t>
            </a:r>
            <a:r>
              <a:rPr lang="en-US" sz="2600" dirty="0">
                <a:solidFill>
                  <a:schemeClr val="bg1"/>
                </a:solidFill>
              </a:rPr>
              <a:t>  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 descr="Logo: DaSy. The Center for IDEA Early Childhood Data Systems">
            <a:extLst>
              <a:ext uri="{FF2B5EF4-FFF2-40B4-BE49-F238E27FC236}">
                <a16:creationId xmlns:a16="http://schemas.microsoft.com/office/drawing/2014/main" id="{5FCC8E4B-9410-1846-9631-C6AE2E173A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1536" y="3269710"/>
            <a:ext cx="3848928" cy="1273844"/>
          </a:xfrm>
          <a:prstGeom prst="rect">
            <a:avLst/>
          </a:prstGeom>
        </p:spPr>
      </p:pic>
      <p:sp>
        <p:nvSpPr>
          <p:cNvPr id="9" name="Rectangle 8" descr="IDEAS that Work logo">
            <a:extLst>
              <a:ext uri="{FF2B5EF4-FFF2-40B4-BE49-F238E27FC236}">
                <a16:creationId xmlns:a16="http://schemas.microsoft.com/office/drawing/2014/main" id="{6C63B822-9323-2548-8D04-18100BC95202}"/>
              </a:ext>
            </a:extLst>
          </p:cNvPr>
          <p:cNvSpPr/>
          <p:nvPr/>
        </p:nvSpPr>
        <p:spPr>
          <a:xfrm>
            <a:off x="-13855" y="5306291"/>
            <a:ext cx="12216384" cy="1551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E2C777A-643E-E341-B65D-7F673EF98944}"/>
              </a:ext>
            </a:extLst>
          </p:cNvPr>
          <p:cNvSpPr txBox="1">
            <a:spLocks/>
          </p:cNvSpPr>
          <p:nvPr/>
        </p:nvSpPr>
        <p:spPr>
          <a:xfrm>
            <a:off x="1981199" y="5500254"/>
            <a:ext cx="9899401" cy="10700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545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lnSpc>
                <a:spcPts val="2000"/>
              </a:lnSpc>
            </a:pPr>
            <a:r>
              <a:rPr lang="en-US" sz="1500" dirty="0"/>
              <a:t>The contents of this presentation were developed under a grant from the U.S. Department of Education, #H373Z190002. The contents and resources do not necessarily represent the policy of the U.S. Department of Education, and you should not assume endorsement by the Federal Government. Project Officers: Meredith Miceli and Amy Bae.</a:t>
            </a:r>
            <a:endParaRPr lang="en-US" sz="1500" b="1" dirty="0"/>
          </a:p>
        </p:txBody>
      </p:sp>
      <p:pic>
        <p:nvPicPr>
          <p:cNvPr id="10" name="Picture 9" descr="IDEAs that Work. U.S. Office of Special Education Programs">
            <a:extLst>
              <a:ext uri="{FF2B5EF4-FFF2-40B4-BE49-F238E27FC236}">
                <a16:creationId xmlns:a16="http://schemas.microsoft.com/office/drawing/2014/main" id="{C10C30C0-6FA3-CA47-BE38-14956011A4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94" y="5415674"/>
            <a:ext cx="1351142" cy="112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658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8CE41-E7E0-2E4E-B02F-223C4BFA4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from Anecdotal Information to Systematic Qualitative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2BBE5-1980-6845-9E68-C274E9D90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851490" cy="4121788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1200"/>
              </a:spcAft>
            </a:pPr>
            <a:r>
              <a:rPr lang="en-US" sz="2600" dirty="0"/>
              <a:t>You may have anecdotal information related to various aspects of your work (e.g., feedback from families, staff). </a:t>
            </a:r>
          </a:p>
          <a:p>
            <a:pPr>
              <a:spcAft>
                <a:spcPts val="1200"/>
              </a:spcAft>
            </a:pPr>
            <a:r>
              <a:rPr lang="en-US" sz="2600" dirty="0">
                <a:latin typeface="Tahoma"/>
                <a:ea typeface="Tahoma"/>
                <a:cs typeface="Tahoma"/>
              </a:rPr>
              <a:t>This can be a springboard to collecting and using qualitative data more systematically, including to: </a:t>
            </a:r>
          </a:p>
          <a:p>
            <a:pPr marL="628650" lvl="1" indent="-1714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600" dirty="0"/>
              <a:t>Assess the landscape or context before beginning a more extensive assessment </a:t>
            </a:r>
            <a:endParaRPr lang="en-US" sz="2600" dirty="0">
              <a:cs typeface="Calibri"/>
            </a:endParaRPr>
          </a:p>
          <a:p>
            <a:pPr marL="628650" lvl="1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Inform the development of key questions you'd like to answer</a:t>
            </a:r>
            <a:endParaRPr lang="en-US" sz="2600" strike="sngStrike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2600" dirty="0">
                <a:cs typeface="Calibri"/>
              </a:rPr>
              <a:t>Generate discussion among stakeholders 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2600" dirty="0">
                <a:cs typeface="Calibri"/>
              </a:rPr>
              <a:t>What else do we need to know? 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2600" dirty="0">
                <a:cs typeface="Calibri"/>
              </a:rPr>
              <a:t>What do we do next?  </a:t>
            </a:r>
          </a:p>
        </p:txBody>
      </p:sp>
      <p:pic>
        <p:nvPicPr>
          <p:cNvPr id="4" name="Picture 3" descr="&quot; &quot;">
            <a:extLst>
              <a:ext uri="{FF2B5EF4-FFF2-40B4-BE49-F238E27FC236}">
                <a16:creationId xmlns:a16="http://schemas.microsoft.com/office/drawing/2014/main" id="{0ADE3AA5-9F50-D2A8-E39F-2B94B0E2D5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505" r="287" b="-3"/>
          <a:stretch/>
        </p:blipFill>
        <p:spPr>
          <a:xfrm>
            <a:off x="9778181" y="2129162"/>
            <a:ext cx="2256504" cy="324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821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0E826-FE36-E242-B05D-C00F353E4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Use Qualitative Data?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95323-A99A-B94A-8108-A011F8010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39232" cy="3822821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>
                <a:latin typeface="Tahoma"/>
                <a:ea typeface="Tahoma"/>
                <a:cs typeface="Tahoma"/>
              </a:rPr>
              <a:t>To </a:t>
            </a:r>
            <a:r>
              <a:rPr lang="en-US" b="1" dirty="0">
                <a:latin typeface="Tahoma"/>
                <a:ea typeface="Tahoma"/>
                <a:cs typeface="Tahoma"/>
              </a:rPr>
              <a:t>explore</a:t>
            </a:r>
            <a:r>
              <a:rPr lang="en-US" dirty="0">
                <a:latin typeface="Tahoma"/>
                <a:ea typeface="Tahoma"/>
                <a:cs typeface="Tahoma"/>
              </a:rPr>
              <a:t>, </a:t>
            </a:r>
            <a:r>
              <a:rPr lang="en-US" b="1" dirty="0">
                <a:latin typeface="Tahoma"/>
                <a:ea typeface="Tahoma"/>
                <a:cs typeface="Tahoma"/>
              </a:rPr>
              <a:t>understand</a:t>
            </a:r>
            <a:r>
              <a:rPr lang="en-US" dirty="0">
                <a:latin typeface="Tahoma"/>
                <a:ea typeface="Tahoma"/>
                <a:cs typeface="Tahoma"/>
              </a:rPr>
              <a:t>, and </a:t>
            </a:r>
            <a:r>
              <a:rPr lang="en-US" b="1" dirty="0">
                <a:latin typeface="Tahoma"/>
                <a:ea typeface="Tahoma"/>
                <a:cs typeface="Tahoma"/>
              </a:rPr>
              <a:t>explain</a:t>
            </a:r>
            <a:r>
              <a:rPr lang="en-US" dirty="0">
                <a:latin typeface="Tahoma"/>
                <a:ea typeface="Tahoma"/>
                <a:cs typeface="Tahoma"/>
              </a:rPr>
              <a:t> what is happening, especially that which cannot be easily or fully understood through numbers.</a:t>
            </a:r>
            <a:endParaRPr lang="en-US" dirty="0"/>
          </a:p>
          <a:p>
            <a:pPr>
              <a:spcAft>
                <a:spcPts val="1200"/>
              </a:spcAft>
            </a:pPr>
            <a:r>
              <a:rPr lang="en-US" dirty="0">
                <a:latin typeface="Tahoma"/>
                <a:ea typeface="Tahoma"/>
                <a:cs typeface="Tahoma"/>
              </a:rPr>
              <a:t>To </a:t>
            </a:r>
            <a:r>
              <a:rPr lang="en-US" b="1" dirty="0">
                <a:latin typeface="Tahoma"/>
                <a:ea typeface="Tahoma"/>
                <a:cs typeface="Tahoma"/>
              </a:rPr>
              <a:t>bring numbers to life </a:t>
            </a:r>
            <a:r>
              <a:rPr lang="en-US" dirty="0">
                <a:latin typeface="Tahoma"/>
                <a:ea typeface="Tahoma"/>
                <a:cs typeface="Tahoma"/>
              </a:rPr>
              <a:t>and help stakeholders relate to the findings.</a:t>
            </a:r>
            <a:endParaRPr lang="en-US" dirty="0"/>
          </a:p>
          <a:p>
            <a:pPr>
              <a:spcAft>
                <a:spcPts val="1200"/>
              </a:spcAft>
            </a:pPr>
            <a:r>
              <a:rPr lang="en-US" dirty="0"/>
              <a:t>Including qualitative data is a </a:t>
            </a:r>
            <a:r>
              <a:rPr lang="en-US" b="1" dirty="0"/>
              <a:t>best practice </a:t>
            </a:r>
            <a:r>
              <a:rPr lang="en-US" dirty="0"/>
              <a:t>for collecting, analyzing, and using data with an equity lens.</a:t>
            </a:r>
          </a:p>
        </p:txBody>
      </p:sp>
      <p:pic>
        <p:nvPicPr>
          <p:cNvPr id="4" name="Picture 3" descr="&quot; &quot;">
            <a:extLst>
              <a:ext uri="{FF2B5EF4-FFF2-40B4-BE49-F238E27FC236}">
                <a16:creationId xmlns:a16="http://schemas.microsoft.com/office/drawing/2014/main" id="{08425905-0E84-48E8-A317-EA07A44B74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37" r="2" b="2"/>
          <a:stretch/>
        </p:blipFill>
        <p:spPr>
          <a:xfrm>
            <a:off x="8298180" y="1825625"/>
            <a:ext cx="3249962" cy="337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095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CDFE2-4E01-415B-B06D-C0E8F7426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Sources of Qualitative Data 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8B2D6C83-551C-687F-6F1C-8A975F88E1A7}"/>
              </a:ext>
            </a:extLst>
          </p:cNvPr>
          <p:cNvSpPr/>
          <p:nvPr/>
        </p:nvSpPr>
        <p:spPr>
          <a:xfrm>
            <a:off x="1046114" y="3883229"/>
            <a:ext cx="1772251" cy="1062175"/>
          </a:xfrm>
          <a:custGeom>
            <a:avLst/>
            <a:gdLst>
              <a:gd name="connsiteX0" fmla="*/ 0 w 1772251"/>
              <a:gd name="connsiteY0" fmla="*/ 0 h 1792870"/>
              <a:gd name="connsiteX1" fmla="*/ 1772251 w 1772251"/>
              <a:gd name="connsiteY1" fmla="*/ 0 h 1792870"/>
              <a:gd name="connsiteX2" fmla="*/ 1772251 w 1772251"/>
              <a:gd name="connsiteY2" fmla="*/ 1792870 h 1792870"/>
              <a:gd name="connsiteX3" fmla="*/ 0 w 1772251"/>
              <a:gd name="connsiteY3" fmla="*/ 1792870 h 1792870"/>
              <a:gd name="connsiteX4" fmla="*/ 0 w 1772251"/>
              <a:gd name="connsiteY4" fmla="*/ 0 h 1792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2251" h="1792870">
                <a:moveTo>
                  <a:pt x="0" y="0"/>
                </a:moveTo>
                <a:lnTo>
                  <a:pt x="1772251" y="0"/>
                </a:lnTo>
                <a:lnTo>
                  <a:pt x="1772251" y="1792870"/>
                </a:lnTo>
                <a:lnTo>
                  <a:pt x="0" y="179287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10668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b="1"/>
            </a:pPr>
            <a:r>
              <a:rPr lang="en-US" sz="2400" kern="1200" dirty="0"/>
              <a:t>Open-ended survey items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5CFE20-B26F-630B-78A6-F0FE22E40372}"/>
              </a:ext>
            </a:extLst>
          </p:cNvPr>
          <p:cNvSpPr txBox="1"/>
          <p:nvPr/>
        </p:nvSpPr>
        <p:spPr>
          <a:xfrm>
            <a:off x="2996928" y="3883229"/>
            <a:ext cx="178839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10668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b="1"/>
            </a:pPr>
            <a:r>
              <a:rPr lang="en-US" sz="2400" kern="1200" dirty="0"/>
              <a:t>Interviews allow you to gain perspectives without influence of others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0F15B3-B417-1F62-B33C-AB986B1587FE}"/>
              </a:ext>
            </a:extLst>
          </p:cNvPr>
          <p:cNvSpPr txBox="1"/>
          <p:nvPr/>
        </p:nvSpPr>
        <p:spPr>
          <a:xfrm>
            <a:off x="4963882" y="3883229"/>
            <a:ext cx="2321169" cy="2068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10668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b="1"/>
            </a:pPr>
            <a:r>
              <a:rPr lang="en-US" sz="2400" kern="1200" dirty="0"/>
              <a:t>Focus groups</a:t>
            </a:r>
          </a:p>
          <a:p>
            <a:pPr marL="0" lvl="0" indent="0" algn="ctr" defTabSz="10668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b="1"/>
            </a:pPr>
            <a:r>
              <a:rPr lang="en-US" sz="2400" kern="1200" dirty="0"/>
              <a:t>draw on the synergy between members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70008A-3A15-BC74-41B4-135775CD371D}"/>
              </a:ext>
            </a:extLst>
          </p:cNvPr>
          <p:cNvSpPr txBox="1"/>
          <p:nvPr/>
        </p:nvSpPr>
        <p:spPr>
          <a:xfrm>
            <a:off x="7075961" y="3883229"/>
            <a:ext cx="211911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Document reviews (e.g., policy documents)</a:t>
            </a:r>
          </a:p>
          <a:p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CC1A8F-04CF-CEA1-D5C5-EA8B030180FF}"/>
              </a:ext>
            </a:extLst>
          </p:cNvPr>
          <p:cNvSpPr txBox="1"/>
          <p:nvPr/>
        </p:nvSpPr>
        <p:spPr>
          <a:xfrm>
            <a:off x="9397130" y="3883229"/>
            <a:ext cx="232116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8890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b="1"/>
            </a:pPr>
            <a:r>
              <a:rPr lang="en-US" sz="2400" kern="1200" dirty="0"/>
              <a:t>Other data not collected as part of a systematic inquiry</a:t>
            </a:r>
          </a:p>
        </p:txBody>
      </p:sp>
      <p:sp>
        <p:nvSpPr>
          <p:cNvPr id="15" name="Rectangle 14" descr="&quot; &quot;">
            <a:extLst>
              <a:ext uri="{FF2B5EF4-FFF2-40B4-BE49-F238E27FC236}">
                <a16:creationId xmlns:a16="http://schemas.microsoft.com/office/drawing/2014/main" id="{44043B1A-260F-5A7B-D1AD-8D2878BD90F9}"/>
              </a:ext>
            </a:extLst>
          </p:cNvPr>
          <p:cNvSpPr/>
          <p:nvPr/>
        </p:nvSpPr>
        <p:spPr>
          <a:xfrm>
            <a:off x="921439" y="1810901"/>
            <a:ext cx="1859386" cy="1908312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Rectangle 5" descr="&quot; &quot;">
            <a:extLst>
              <a:ext uri="{FF2B5EF4-FFF2-40B4-BE49-F238E27FC236}">
                <a16:creationId xmlns:a16="http://schemas.microsoft.com/office/drawing/2014/main" id="{E3EB6689-DED1-5DAC-82DE-1E4F17C6ABAB}"/>
              </a:ext>
            </a:extLst>
          </p:cNvPr>
          <p:cNvSpPr/>
          <p:nvPr/>
        </p:nvSpPr>
        <p:spPr>
          <a:xfrm>
            <a:off x="3411641" y="1646886"/>
            <a:ext cx="1389644" cy="2236343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Rectangle 7" descr="&quot; &quot;">
            <a:extLst>
              <a:ext uri="{FF2B5EF4-FFF2-40B4-BE49-F238E27FC236}">
                <a16:creationId xmlns:a16="http://schemas.microsoft.com/office/drawing/2014/main" id="{94F5F5AD-FBEE-722A-CE3C-806D48C4F90C}"/>
              </a:ext>
            </a:extLst>
          </p:cNvPr>
          <p:cNvSpPr/>
          <p:nvPr/>
        </p:nvSpPr>
        <p:spPr>
          <a:xfrm>
            <a:off x="5432101" y="2008312"/>
            <a:ext cx="1355850" cy="1513490"/>
          </a:xfrm>
          <a:prstGeom prst="rec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Rectangle 10" descr="&quot; &quot;">
            <a:extLst>
              <a:ext uri="{FF2B5EF4-FFF2-40B4-BE49-F238E27FC236}">
                <a16:creationId xmlns:a16="http://schemas.microsoft.com/office/drawing/2014/main" id="{540A8B74-2E1B-A80B-68E6-8832599AF81D}"/>
              </a:ext>
            </a:extLst>
          </p:cNvPr>
          <p:cNvSpPr/>
          <p:nvPr/>
        </p:nvSpPr>
        <p:spPr>
          <a:xfrm>
            <a:off x="7418767" y="1812146"/>
            <a:ext cx="1671316" cy="1905823"/>
          </a:xfrm>
          <a:prstGeom prst="rect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3" name="Rectangle 12" descr="&quot; &quot;">
            <a:extLst>
              <a:ext uri="{FF2B5EF4-FFF2-40B4-BE49-F238E27FC236}">
                <a16:creationId xmlns:a16="http://schemas.microsoft.com/office/drawing/2014/main" id="{6890A866-C196-F4BB-320F-CD4185A5D727}"/>
              </a:ext>
            </a:extLst>
          </p:cNvPr>
          <p:cNvSpPr/>
          <p:nvPr/>
        </p:nvSpPr>
        <p:spPr>
          <a:xfrm>
            <a:off x="9720899" y="2182194"/>
            <a:ext cx="1393285" cy="1165726"/>
          </a:xfrm>
          <a:prstGeom prst="rect">
            <a:avLst/>
          </a:prstGeom>
          <a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5985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CDFE2-4E01-415B-B06D-C0E8F7426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Protecting the Rights of Those Represented in Qualitative Data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38FEF-FE79-46FC-B71C-728A8910F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564" y="1825625"/>
            <a:ext cx="11238015" cy="418328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spcAft>
                <a:spcPts val="1200"/>
              </a:spcAft>
            </a:pPr>
            <a:r>
              <a:rPr lang="en-US" sz="2200" dirty="0">
                <a:latin typeface="Sans serif"/>
                <a:ea typeface="Tahoma"/>
                <a:cs typeface="Tahoma"/>
              </a:rPr>
              <a:t>Before collecting or using qualitative data, confirm any reviews or approvals that are necessary.</a:t>
            </a:r>
          </a:p>
          <a:p>
            <a:pPr lvl="1">
              <a:spcAft>
                <a:spcPts val="1200"/>
              </a:spcAft>
            </a:pPr>
            <a:r>
              <a:rPr lang="en-US" sz="2200" dirty="0">
                <a:latin typeface="Sans serif"/>
                <a:ea typeface="Tahoma"/>
                <a:cs typeface="Tahoma"/>
              </a:rPr>
              <a:t>For example, universities and research organizations have an Institutional Review Board (IRB) that reviews and approves the use of data about people.</a:t>
            </a:r>
          </a:p>
          <a:p>
            <a:pPr>
              <a:spcAft>
                <a:spcPts val="1200"/>
              </a:spcAft>
            </a:pPr>
            <a:r>
              <a:rPr lang="en-US" sz="2200" dirty="0">
                <a:latin typeface="Sans serif"/>
                <a:ea typeface="Tahoma"/>
                <a:cs typeface="Tahoma"/>
              </a:rPr>
              <a:t>Your agency/partner may have policies and processes to consider.</a:t>
            </a:r>
          </a:p>
          <a:p>
            <a:pPr>
              <a:spcAft>
                <a:spcPts val="1200"/>
              </a:spcAft>
            </a:pPr>
            <a:r>
              <a:rPr lang="en-US" sz="2200" dirty="0">
                <a:latin typeface="Sans serif"/>
                <a:ea typeface="Tahoma"/>
                <a:cs typeface="Tahoma"/>
              </a:rPr>
              <a:t>At minimum, inform those you are collecting information from or about:</a:t>
            </a:r>
          </a:p>
          <a:p>
            <a:pPr lvl="1">
              <a:spcAft>
                <a:spcPts val="1200"/>
              </a:spcAft>
            </a:pPr>
            <a:r>
              <a:rPr lang="en-US" sz="2200" dirty="0">
                <a:latin typeface="Sans serif"/>
                <a:ea typeface="Tahoma"/>
                <a:cs typeface="Tahoma"/>
              </a:rPr>
              <a:t>What is involved in data collection </a:t>
            </a:r>
          </a:p>
          <a:p>
            <a:pPr lvl="1">
              <a:spcAft>
                <a:spcPts val="1200"/>
              </a:spcAft>
            </a:pPr>
            <a:r>
              <a:rPr lang="en-US" sz="2200" dirty="0">
                <a:latin typeface="Sans serif"/>
                <a:ea typeface="Tahoma"/>
                <a:cs typeface="Tahoma"/>
              </a:rPr>
              <a:t>How information will be used</a:t>
            </a:r>
          </a:p>
          <a:p>
            <a:pPr lvl="1">
              <a:spcAft>
                <a:spcPts val="1200"/>
              </a:spcAft>
            </a:pPr>
            <a:r>
              <a:rPr lang="en-US" sz="2200" dirty="0">
                <a:latin typeface="Sans serif"/>
                <a:ea typeface="Tahoma"/>
                <a:cs typeface="Tahoma"/>
              </a:rPr>
              <a:t>What their rights are (e.g., voluntary participation, who to contact with questions).</a:t>
            </a:r>
            <a:endParaRPr lang="en-US" sz="2200" dirty="0">
              <a:latin typeface="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2999960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3B2B4-CD4C-4307-8BAA-74661B629A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337" y="407096"/>
            <a:ext cx="5300664" cy="3255962"/>
          </a:xfrm>
        </p:spPr>
        <p:txBody>
          <a:bodyPr>
            <a:normAutofit/>
          </a:bodyPr>
          <a:lstStyle/>
          <a:p>
            <a:r>
              <a:rPr lang="en-US" dirty="0">
                <a:latin typeface="Tahoma"/>
                <a:ea typeface="Tahoma"/>
                <a:cs typeface="Tahoma"/>
              </a:rPr>
              <a:t>Examining Diversity, Equity and Inclusion in Data Collection and Use </a:t>
            </a:r>
            <a:endParaRPr lang="en-US" dirty="0"/>
          </a:p>
        </p:txBody>
      </p:sp>
      <p:pic>
        <p:nvPicPr>
          <p:cNvPr id="3" name="Picture 3" descr="&quot; &quot;">
            <a:extLst>
              <a:ext uri="{FF2B5EF4-FFF2-40B4-BE49-F238E27FC236}">
                <a16:creationId xmlns:a16="http://schemas.microsoft.com/office/drawing/2014/main" id="{261D27AA-BD5C-410C-B5EB-8E94DFFA0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9529" y="681123"/>
            <a:ext cx="2179983" cy="1895581"/>
          </a:xfrm>
          <a:prstGeom prst="rect">
            <a:avLst/>
          </a:prstGeom>
        </p:spPr>
      </p:pic>
      <p:pic>
        <p:nvPicPr>
          <p:cNvPr id="4" name="Picture 4" descr="&quot; &quot;">
            <a:extLst>
              <a:ext uri="{FF2B5EF4-FFF2-40B4-BE49-F238E27FC236}">
                <a16:creationId xmlns:a16="http://schemas.microsoft.com/office/drawing/2014/main" id="{EECDF34C-DBC8-49E2-AA2C-6E60CF09E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0881" y="2574028"/>
            <a:ext cx="2242930" cy="1511162"/>
          </a:xfrm>
          <a:prstGeom prst="rect">
            <a:avLst/>
          </a:prstGeom>
        </p:spPr>
      </p:pic>
      <p:pic>
        <p:nvPicPr>
          <p:cNvPr id="5" name="Picture 5" descr="&quot; &quot;">
            <a:extLst>
              <a:ext uri="{FF2B5EF4-FFF2-40B4-BE49-F238E27FC236}">
                <a16:creationId xmlns:a16="http://schemas.microsoft.com/office/drawing/2014/main" id="{E0A2E477-F9DC-4F1E-AA19-32A78C2A8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7878" y="4115116"/>
            <a:ext cx="2091636" cy="189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873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CDFE2-4E01-415B-B06D-C0E8F7426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an Equity Lens When Collecting and Using Qualitative Data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38FEF-FE79-46FC-B71C-728A8910F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7513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As you plan to collect and use qualitative data, incorporate attention to equity throughout the process:</a:t>
            </a:r>
          </a:p>
          <a:p>
            <a:pPr marL="457200" lvl="1" indent="0">
              <a:buNone/>
            </a:pPr>
            <a:endParaRPr lang="en-US" b="0" i="0" dirty="0">
              <a:effectLst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C</a:t>
            </a:r>
            <a:r>
              <a:rPr lang="en-US" b="0" i="0" dirty="0">
                <a:solidFill>
                  <a:srgbClr val="000000"/>
                </a:solidFill>
                <a:effectLst/>
              </a:rPr>
              <a:t>onsidering the purpose of the data collection activity and the implications of the questions that will be examined.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lvl="2"/>
            <a:r>
              <a:rPr lang="en-US" b="0" i="0" dirty="0">
                <a:solidFill>
                  <a:srgbClr val="000000"/>
                </a:solidFill>
                <a:effectLst/>
              </a:rPr>
              <a:t>Determine how qualitative data will provide contextual information to better understand and make decisions about issues you are working on.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I</a:t>
            </a:r>
            <a:r>
              <a:rPr lang="en-US" b="0" i="0" dirty="0">
                <a:solidFill>
                  <a:srgbClr val="000000"/>
                </a:solidFill>
                <a:effectLst/>
              </a:rPr>
              <a:t>dentifying a diverse and representative group of stakeholders to engage in the </a:t>
            </a:r>
            <a:r>
              <a:rPr lang="en-US" dirty="0"/>
              <a:t>data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b="0" i="0" dirty="0">
                <a:solidFill>
                  <a:srgbClr val="000000"/>
                </a:solidFill>
                <a:effectLst/>
              </a:rPr>
              <a:t>collection, interpretation, and reporting process.</a:t>
            </a:r>
          </a:p>
        </p:txBody>
      </p:sp>
    </p:spTree>
    <p:extLst>
      <p:ext uri="{BB962C8B-B14F-4D97-AF65-F5344CB8AC3E}">
        <p14:creationId xmlns:p14="http://schemas.microsoft.com/office/powerpoint/2010/main" val="20417699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1DAF8EFD299B4986258C2346F8E864" ma:contentTypeVersion="14" ma:contentTypeDescription="Create a new document." ma:contentTypeScope="" ma:versionID="2681145b31dc31fac8e3b6d925b1e2e6">
  <xsd:schema xmlns:xsd="http://www.w3.org/2001/XMLSchema" xmlns:xs="http://www.w3.org/2001/XMLSchema" xmlns:p="http://schemas.microsoft.com/office/2006/metadata/properties" xmlns:ns2="9479d6f6-0ed6-415d-a6a3-50bba1df46b4" xmlns:ns3="9389f5b4-ce8b-4c9c-9f0b-be74c383084a" targetNamespace="http://schemas.microsoft.com/office/2006/metadata/properties" ma:root="true" ma:fieldsID="9f2602117012dc5c4a3ae56406a9bd7f" ns2:_="" ns3:_="">
    <xsd:import namespace="9479d6f6-0ed6-415d-a6a3-50bba1df46b4"/>
    <xsd:import namespace="9389f5b4-ce8b-4c9c-9f0b-be74c38308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79d6f6-0ed6-415d-a6a3-50bba1df46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52445cae-00a8-41b2-b692-3298960a865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89f5b4-ce8b-4c9c-9f0b-be74c383084a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299b5793-c82e-43e6-8580-f136cc3fd639}" ma:internalName="TaxCatchAll" ma:showField="CatchAllData" ma:web="9389f5b4-ce8b-4c9c-9f0b-be74c383084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389f5b4-ce8b-4c9c-9f0b-be74c383084a" xsi:nil="true"/>
    <lcf76f155ced4ddcb4097134ff3c332f xmlns="9479d6f6-0ed6-415d-a6a3-50bba1df46b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5868ADE-723D-4E89-9BCF-A8241344890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DDF6BA4-5FF9-43A3-B19B-EF4C508069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479d6f6-0ed6-415d-a6a3-50bba1df46b4"/>
    <ds:schemaRef ds:uri="9389f5b4-ce8b-4c9c-9f0b-be74c38308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7A55D86-83A8-4A00-A882-E44A6296FAA3}">
  <ds:schemaRefs>
    <ds:schemaRef ds:uri="http://purl.org/dc/dcmitype/"/>
    <ds:schemaRef ds:uri="9479d6f6-0ed6-415d-a6a3-50bba1df46b4"/>
    <ds:schemaRef ds:uri="http://schemas.openxmlformats.org/package/2006/metadata/core-properties"/>
    <ds:schemaRef ds:uri="http://purl.org/dc/elements/1.1/"/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9389f5b4-ce8b-4c9c-9f0b-be74c383084a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2944</TotalTime>
  <Words>2118</Words>
  <Application>Microsoft Office PowerPoint</Application>
  <PresentationFormat>Widescreen</PresentationFormat>
  <Paragraphs>233</Paragraphs>
  <Slides>37</Slides>
  <Notes>37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Using Qualitative Data to Inform Programming and Engage Stakeholders</vt:lpstr>
      <vt:lpstr>Outcomes for Today’s Workshop</vt:lpstr>
      <vt:lpstr>What Is Qualitative Data?</vt:lpstr>
      <vt:lpstr>Building from Anecdotal Information to Systematic Qualitative Data</vt:lpstr>
      <vt:lpstr>Why Use Qualitative Data? </vt:lpstr>
      <vt:lpstr>Sources of Qualitative Data </vt:lpstr>
      <vt:lpstr>Protecting the Rights of Those Represented in Qualitative Data </vt:lpstr>
      <vt:lpstr>Examining Diversity, Equity and Inclusion in Data Collection and Use </vt:lpstr>
      <vt:lpstr>Using an Equity Lens When Collecting and Using Qualitative Data </vt:lpstr>
      <vt:lpstr>Using an Equity Lens When Collecting and Analyzing Qualitative Data </vt:lpstr>
      <vt:lpstr>Developing Interview &amp; Group Discussion Guides</vt:lpstr>
      <vt:lpstr>Developing Interview &amp; Group Discussion Guides </vt:lpstr>
      <vt:lpstr>Developing Interview &amp; Group Discussion Guides </vt:lpstr>
      <vt:lpstr>Avoiding Bias When Leading an Interview or Group Discussion</vt:lpstr>
      <vt:lpstr>Tips for Leading Interviews and Group Discussions </vt:lpstr>
      <vt:lpstr>Tips for Leading Interviews and Group Discussions </vt:lpstr>
      <vt:lpstr>Small Group Activity: Refine an Interview Guide and Practice Interviewing Skills</vt:lpstr>
      <vt:lpstr>Small Group Activity </vt:lpstr>
      <vt:lpstr>Reminders for Revising the Interview Guide </vt:lpstr>
      <vt:lpstr>BREAK</vt:lpstr>
      <vt:lpstr>Qualitative Data Analysis</vt:lpstr>
      <vt:lpstr>Build Your Analysis Team(s)</vt:lpstr>
      <vt:lpstr>Analyzing Qualitative Data Using Thematic Analysis: An Example</vt:lpstr>
      <vt:lpstr>Review Raw Data</vt:lpstr>
      <vt:lpstr>Review Raw Data: Example Survey Responses</vt:lpstr>
      <vt:lpstr>Review Raw Data: Example Survey Responses</vt:lpstr>
      <vt:lpstr>Identify Themes </vt:lpstr>
      <vt:lpstr>Identify Themes: Possible Themes From Our Example</vt:lpstr>
      <vt:lpstr>Review All Data: Organize the Data into Themes</vt:lpstr>
      <vt:lpstr>Synthesize Your Findings</vt:lpstr>
      <vt:lpstr>Synthesize Your Findings</vt:lpstr>
      <vt:lpstr>Small Group Activity: Analyze Qualitative Data by Identifying Key Themes</vt:lpstr>
      <vt:lpstr>Small Group Activity </vt:lpstr>
      <vt:lpstr>Next Steps: Ways to Strengthen Your Findings</vt:lpstr>
      <vt:lpstr>Discussion</vt:lpstr>
      <vt:lpstr>Qualitative Data Resources</vt:lpstr>
      <vt:lpstr>Thank you</vt:lpstr>
    </vt:vector>
  </TitlesOfParts>
  <Manager/>
  <Company>SRI International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Qualitative Data to Inform Programming and Engage Stakeholders</dc:title>
  <dc:subject/>
  <dc:creator>Jessica Edwards, Kathy Atwood, Betsy Mercier</dc:creator>
  <cp:keywords/>
  <dc:description/>
  <cp:lastModifiedBy>Roxanne Jones</cp:lastModifiedBy>
  <cp:revision>164</cp:revision>
  <cp:lastPrinted>2022-09-26T16:57:59Z</cp:lastPrinted>
  <dcterms:created xsi:type="dcterms:W3CDTF">2020-09-01T15:49:59Z</dcterms:created>
  <dcterms:modified xsi:type="dcterms:W3CDTF">2024-01-08T18:21:49Z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0x010100F11DAF8EFD299B4986258C2346F8E864</vt:lpwstr>
  </property>
  <property fmtid="{D5CDD505-2E9C-101B-9397-08002B2CF9AE}" pid="3" name="Language">
    <vt:lpwstr>English</vt:lpwstr>
  </property>
  <property fmtid="{D5CDD505-2E9C-101B-9397-08002B2CF9AE}" pid="4" name="Status">
    <vt:lpwstr>Final</vt:lpwstr>
  </property>
  <property fmtid="{D5CDD505-2E9C-101B-9397-08002B2CF9AE}" pid="5" name="MediaServiceImageTags">
    <vt:lpwstr/>
  </property>
</Properties>
</file>