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handoutMasterIdLst>
    <p:handoutMasterId r:id="rId22"/>
  </p:handoutMasterIdLst>
  <p:sldIdLst>
    <p:sldId id="261" r:id="rId5"/>
    <p:sldId id="288" r:id="rId6"/>
    <p:sldId id="413" r:id="rId7"/>
    <p:sldId id="256" r:id="rId8"/>
    <p:sldId id="1025" r:id="rId9"/>
    <p:sldId id="1026" r:id="rId10"/>
    <p:sldId id="1058" r:id="rId11"/>
    <p:sldId id="1073" r:id="rId12"/>
    <p:sldId id="1079" r:id="rId13"/>
    <p:sldId id="1078" r:id="rId14"/>
    <p:sldId id="411" r:id="rId15"/>
    <p:sldId id="395" r:id="rId16"/>
    <p:sldId id="386" r:id="rId17"/>
    <p:sldId id="339" r:id="rId18"/>
    <p:sldId id="338" r:id="rId19"/>
    <p:sldId id="2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e, Debbie" initials="CD" lastIdx="1" clrIdx="0">
    <p:extLst>
      <p:ext uri="{19B8F6BF-5375-455C-9EA6-DF929625EA0E}">
        <p15:presenceInfo xmlns:p15="http://schemas.microsoft.com/office/powerpoint/2012/main" userId="S-1-5-21-344340502-4252695000-2390403120-1270047" providerId="AD"/>
      </p:ext>
    </p:extLst>
  </p:cmAuthor>
  <p:cmAuthor id="2" name="Cate, Debbie" initials="CD [2]" lastIdx="2" clrIdx="1">
    <p:extLst>
      <p:ext uri="{19B8F6BF-5375-455C-9EA6-DF929625EA0E}">
        <p15:presenceInfo xmlns:p15="http://schemas.microsoft.com/office/powerpoint/2012/main" userId="S::dcate@ad.unc.edu::88f73ae6-8edf-4083-b53e-eeee702d46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49E"/>
    <a:srgbClr val="CAAE08"/>
    <a:srgbClr val="D2CD00"/>
    <a:srgbClr val="E6C3FB"/>
    <a:srgbClr val="F7DDF0"/>
    <a:srgbClr val="FF99FF"/>
    <a:srgbClr val="E4EBF8"/>
    <a:srgbClr val="2FFF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7" autoAdjust="0"/>
    <p:restoredTop sz="86454" autoAdjust="0"/>
  </p:normalViewPr>
  <p:slideViewPr>
    <p:cSldViewPr snapToGrid="0">
      <p:cViewPr varScale="1">
        <p:scale>
          <a:sx n="44" d="100"/>
          <a:sy n="44" d="100"/>
        </p:scale>
        <p:origin x="48" y="208"/>
      </p:cViewPr>
      <p:guideLst/>
    </p:cSldViewPr>
  </p:slideViewPr>
  <p:outlineViewPr>
    <p:cViewPr>
      <p:scale>
        <a:sx n="33" d="100"/>
        <a:sy n="33" d="100"/>
      </p:scale>
      <p:origin x="0" y="-2304"/>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xanne Jones" userId="eee357d1-15dd-4a73-981c-b7041387288c" providerId="ADAL" clId="{5C97ED96-8B33-4025-A75B-DEA9B0A5429E}"/>
    <pc:docChg chg="modSld">
      <pc:chgData name="Roxanne Jones" userId="eee357d1-15dd-4a73-981c-b7041387288c" providerId="ADAL" clId="{5C97ED96-8B33-4025-A75B-DEA9B0A5429E}" dt="2022-09-24T00:03:59.312" v="205" actId="962"/>
      <pc:docMkLst>
        <pc:docMk/>
      </pc:docMkLst>
      <pc:sldChg chg="modSp">
        <pc:chgData name="Roxanne Jones" userId="eee357d1-15dd-4a73-981c-b7041387288c" providerId="ADAL" clId="{5C97ED96-8B33-4025-A75B-DEA9B0A5429E}" dt="2022-09-23T23:47:58.068" v="6" actId="20577"/>
        <pc:sldMkLst>
          <pc:docMk/>
          <pc:sldMk cId="3181154953" sldId="256"/>
        </pc:sldMkLst>
        <pc:spChg chg="mod">
          <ac:chgData name="Roxanne Jones" userId="eee357d1-15dd-4a73-981c-b7041387288c" providerId="ADAL" clId="{5C97ED96-8B33-4025-A75B-DEA9B0A5429E}" dt="2022-09-23T23:47:58.068" v="6" actId="20577"/>
          <ac:spMkLst>
            <pc:docMk/>
            <pc:sldMk cId="3181154953" sldId="256"/>
            <ac:spMk id="4" creationId="{88A8ADF3-94B8-4ED3-886B-15D27A82F3A3}"/>
          </ac:spMkLst>
        </pc:spChg>
      </pc:sldChg>
      <pc:sldChg chg="modSp mod">
        <pc:chgData name="Roxanne Jones" userId="eee357d1-15dd-4a73-981c-b7041387288c" providerId="ADAL" clId="{5C97ED96-8B33-4025-A75B-DEA9B0A5429E}" dt="2022-09-23T23:37:31.697" v="5" actId="962"/>
        <pc:sldMkLst>
          <pc:docMk/>
          <pc:sldMk cId="1537928672" sldId="257"/>
        </pc:sldMkLst>
        <pc:cxnChg chg="mod">
          <ac:chgData name="Roxanne Jones" userId="eee357d1-15dd-4a73-981c-b7041387288c" providerId="ADAL" clId="{5C97ED96-8B33-4025-A75B-DEA9B0A5429E}" dt="2022-09-23T23:37:31.697" v="5" actId="962"/>
          <ac:cxnSpMkLst>
            <pc:docMk/>
            <pc:sldMk cId="1537928672" sldId="257"/>
            <ac:cxnSpMk id="6" creationId="{00000000-0000-0000-0000-000000000000}"/>
          </ac:cxnSpMkLst>
        </pc:cxnChg>
      </pc:sldChg>
      <pc:sldChg chg="modSp">
        <pc:chgData name="Roxanne Jones" userId="eee357d1-15dd-4a73-981c-b7041387288c" providerId="ADAL" clId="{5C97ED96-8B33-4025-A75B-DEA9B0A5429E}" dt="2022-09-23T23:52:43.145" v="81"/>
        <pc:sldMkLst>
          <pc:docMk/>
          <pc:sldMk cId="631247283" sldId="338"/>
        </pc:sldMkLst>
        <pc:spChg chg="mod">
          <ac:chgData name="Roxanne Jones" userId="eee357d1-15dd-4a73-981c-b7041387288c" providerId="ADAL" clId="{5C97ED96-8B33-4025-A75B-DEA9B0A5429E}" dt="2022-09-23T23:52:43.145" v="81"/>
          <ac:spMkLst>
            <pc:docMk/>
            <pc:sldMk cId="631247283" sldId="338"/>
            <ac:spMk id="3" creationId="{00000000-0000-0000-0000-000000000000}"/>
          </ac:spMkLst>
        </pc:spChg>
        <pc:spChg chg="mod">
          <ac:chgData name="Roxanne Jones" userId="eee357d1-15dd-4a73-981c-b7041387288c" providerId="ADAL" clId="{5C97ED96-8B33-4025-A75B-DEA9B0A5429E}" dt="2022-09-23T23:52:38.569" v="80"/>
          <ac:spMkLst>
            <pc:docMk/>
            <pc:sldMk cId="631247283" sldId="338"/>
            <ac:spMk id="15363" creationId="{00000000-0000-0000-0000-000000000000}"/>
          </ac:spMkLst>
        </pc:spChg>
      </pc:sldChg>
      <pc:sldChg chg="modSp">
        <pc:chgData name="Roxanne Jones" userId="eee357d1-15dd-4a73-981c-b7041387288c" providerId="ADAL" clId="{5C97ED96-8B33-4025-A75B-DEA9B0A5429E}" dt="2022-09-23T23:52:32.331" v="79"/>
        <pc:sldMkLst>
          <pc:docMk/>
          <pc:sldMk cId="2830903340" sldId="339"/>
        </pc:sldMkLst>
        <pc:spChg chg="mod">
          <ac:chgData name="Roxanne Jones" userId="eee357d1-15dd-4a73-981c-b7041387288c" providerId="ADAL" clId="{5C97ED96-8B33-4025-A75B-DEA9B0A5429E}" dt="2022-09-23T23:52:32.331" v="79"/>
          <ac:spMkLst>
            <pc:docMk/>
            <pc:sldMk cId="2830903340" sldId="339"/>
            <ac:spMk id="4" creationId="{FC5BA4EF-AB7B-4C14-83AB-86F17FD906D6}"/>
          </ac:spMkLst>
        </pc:spChg>
      </pc:sldChg>
      <pc:sldChg chg="modSp">
        <pc:chgData name="Roxanne Jones" userId="eee357d1-15dd-4a73-981c-b7041387288c" providerId="ADAL" clId="{5C97ED96-8B33-4025-A75B-DEA9B0A5429E}" dt="2022-09-23T23:52:24.542" v="78"/>
        <pc:sldMkLst>
          <pc:docMk/>
          <pc:sldMk cId="1182440525" sldId="386"/>
        </pc:sldMkLst>
        <pc:spChg chg="mod">
          <ac:chgData name="Roxanne Jones" userId="eee357d1-15dd-4a73-981c-b7041387288c" providerId="ADAL" clId="{5C97ED96-8B33-4025-A75B-DEA9B0A5429E}" dt="2022-09-23T23:52:24.542" v="78"/>
          <ac:spMkLst>
            <pc:docMk/>
            <pc:sldMk cId="1182440525" sldId="386"/>
            <ac:spMk id="5" creationId="{A439D345-2DEF-4C30-ACEF-3A724FB2D590}"/>
          </ac:spMkLst>
        </pc:spChg>
      </pc:sldChg>
      <pc:sldChg chg="addSp modSp">
        <pc:chgData name="Roxanne Jones" userId="eee357d1-15dd-4a73-981c-b7041387288c" providerId="ADAL" clId="{5C97ED96-8B33-4025-A75B-DEA9B0A5429E}" dt="2022-09-23T23:52:13.644" v="76"/>
        <pc:sldMkLst>
          <pc:docMk/>
          <pc:sldMk cId="4119798764" sldId="395"/>
        </pc:sldMkLst>
        <pc:spChg chg="add mod">
          <ac:chgData name="Roxanne Jones" userId="eee357d1-15dd-4a73-981c-b7041387288c" providerId="ADAL" clId="{5C97ED96-8B33-4025-A75B-DEA9B0A5429E}" dt="2022-09-23T23:52:11.268" v="75"/>
          <ac:spMkLst>
            <pc:docMk/>
            <pc:sldMk cId="4119798764" sldId="395"/>
            <ac:spMk id="2" creationId="{064A8259-5407-45D6-FDA4-1FE483BF4DBC}"/>
          </ac:spMkLst>
        </pc:spChg>
        <pc:picChg chg="mod">
          <ac:chgData name="Roxanne Jones" userId="eee357d1-15dd-4a73-981c-b7041387288c" providerId="ADAL" clId="{5C97ED96-8B33-4025-A75B-DEA9B0A5429E}" dt="2022-09-23T23:52:13.644" v="76"/>
          <ac:picMkLst>
            <pc:docMk/>
            <pc:sldMk cId="4119798764" sldId="395"/>
            <ac:picMk id="11" creationId="{7724A2EF-D821-46D7-AC91-B99173847248}"/>
          </ac:picMkLst>
        </pc:picChg>
      </pc:sldChg>
      <pc:sldChg chg="modSp">
        <pc:chgData name="Roxanne Jones" userId="eee357d1-15dd-4a73-981c-b7041387288c" providerId="ADAL" clId="{5C97ED96-8B33-4025-A75B-DEA9B0A5429E}" dt="2022-09-24T00:03:59.312" v="205" actId="962"/>
        <pc:sldMkLst>
          <pc:docMk/>
          <pc:sldMk cId="3930163558" sldId="411"/>
        </pc:sldMkLst>
        <pc:spChg chg="mod">
          <ac:chgData name="Roxanne Jones" userId="eee357d1-15dd-4a73-981c-b7041387288c" providerId="ADAL" clId="{5C97ED96-8B33-4025-A75B-DEA9B0A5429E}" dt="2022-09-23T23:51:59.427" v="73"/>
          <ac:spMkLst>
            <pc:docMk/>
            <pc:sldMk cId="3930163558" sldId="411"/>
            <ac:spMk id="5" creationId="{C42C2998-B909-4FEA-8CB1-17942FF38915}"/>
          </ac:spMkLst>
        </pc:spChg>
        <pc:picChg chg="mod">
          <ac:chgData name="Roxanne Jones" userId="eee357d1-15dd-4a73-981c-b7041387288c" providerId="ADAL" clId="{5C97ED96-8B33-4025-A75B-DEA9B0A5429E}" dt="2022-09-24T00:03:59.312" v="205" actId="962"/>
          <ac:picMkLst>
            <pc:docMk/>
            <pc:sldMk cId="3930163558" sldId="411"/>
            <ac:picMk id="7" creationId="{D0B620BE-B957-4AF2-48CC-AD3D526BE3CF}"/>
          </ac:picMkLst>
        </pc:picChg>
      </pc:sldChg>
      <pc:sldChg chg="modSp">
        <pc:chgData name="Roxanne Jones" userId="eee357d1-15dd-4a73-981c-b7041387288c" providerId="ADAL" clId="{5C97ED96-8B33-4025-A75B-DEA9B0A5429E}" dt="2022-09-23T23:50:49.170" v="61"/>
        <pc:sldMkLst>
          <pc:docMk/>
          <pc:sldMk cId="1629019132" sldId="1025"/>
        </pc:sldMkLst>
        <pc:spChg chg="mod">
          <ac:chgData name="Roxanne Jones" userId="eee357d1-15dd-4a73-981c-b7041387288c" providerId="ADAL" clId="{5C97ED96-8B33-4025-A75B-DEA9B0A5429E}" dt="2022-09-23T23:50:45.619" v="60"/>
          <ac:spMkLst>
            <pc:docMk/>
            <pc:sldMk cId="1629019132" sldId="1025"/>
            <ac:spMk id="5" creationId="{686D9444-8058-4E09-8501-027170632135}"/>
          </ac:spMkLst>
        </pc:spChg>
        <pc:picChg chg="mod">
          <ac:chgData name="Roxanne Jones" userId="eee357d1-15dd-4a73-981c-b7041387288c" providerId="ADAL" clId="{5C97ED96-8B33-4025-A75B-DEA9B0A5429E}" dt="2022-09-23T23:50:49.170" v="61"/>
          <ac:picMkLst>
            <pc:docMk/>
            <pc:sldMk cId="1629019132" sldId="1025"/>
            <ac:picMk id="9" creationId="{40109885-11C4-499A-BE95-FD9359526256}"/>
          </ac:picMkLst>
        </pc:picChg>
      </pc:sldChg>
      <pc:sldChg chg="modSp">
        <pc:chgData name="Roxanne Jones" userId="eee357d1-15dd-4a73-981c-b7041387288c" providerId="ADAL" clId="{5C97ED96-8B33-4025-A75B-DEA9B0A5429E}" dt="2022-09-23T23:50:54.085" v="63"/>
        <pc:sldMkLst>
          <pc:docMk/>
          <pc:sldMk cId="1602371522" sldId="1026"/>
        </pc:sldMkLst>
        <pc:spChg chg="mod">
          <ac:chgData name="Roxanne Jones" userId="eee357d1-15dd-4a73-981c-b7041387288c" providerId="ADAL" clId="{5C97ED96-8B33-4025-A75B-DEA9B0A5429E}" dt="2022-09-23T23:50:54.085" v="63"/>
          <ac:spMkLst>
            <pc:docMk/>
            <pc:sldMk cId="1602371522" sldId="1026"/>
            <ac:spMk id="5" creationId="{686D9444-8058-4E09-8501-027170632135}"/>
          </ac:spMkLst>
        </pc:spChg>
      </pc:sldChg>
      <pc:sldChg chg="delSp modSp">
        <pc:chgData name="Roxanne Jones" userId="eee357d1-15dd-4a73-981c-b7041387288c" providerId="ADAL" clId="{5C97ED96-8B33-4025-A75B-DEA9B0A5429E}" dt="2022-09-23T23:57:20.206" v="82" actId="207"/>
        <pc:sldMkLst>
          <pc:docMk/>
          <pc:sldMk cId="2775555906" sldId="1058"/>
        </pc:sldMkLst>
        <pc:spChg chg="del">
          <ac:chgData name="Roxanne Jones" userId="eee357d1-15dd-4a73-981c-b7041387288c" providerId="ADAL" clId="{5C97ED96-8B33-4025-A75B-DEA9B0A5429E}" dt="2022-09-23T23:51:07.295" v="66" actId="478"/>
          <ac:spMkLst>
            <pc:docMk/>
            <pc:sldMk cId="2775555906" sldId="1058"/>
            <ac:spMk id="4" creationId="{99AA1C76-CCB9-485C-A3E8-C512254B5C15}"/>
          </ac:spMkLst>
        </pc:spChg>
        <pc:spChg chg="mod">
          <ac:chgData name="Roxanne Jones" userId="eee357d1-15dd-4a73-981c-b7041387288c" providerId="ADAL" clId="{5C97ED96-8B33-4025-A75B-DEA9B0A5429E}" dt="2022-09-23T23:51:02.324" v="65"/>
          <ac:spMkLst>
            <pc:docMk/>
            <pc:sldMk cId="2775555906" sldId="1058"/>
            <ac:spMk id="5" creationId="{9E0ECEB5-5524-4506-9AFC-87C83FCF43B8}"/>
          </ac:spMkLst>
        </pc:spChg>
        <pc:spChg chg="mod">
          <ac:chgData name="Roxanne Jones" userId="eee357d1-15dd-4a73-981c-b7041387288c" providerId="ADAL" clId="{5C97ED96-8B33-4025-A75B-DEA9B0A5429E}" dt="2022-09-23T23:57:20.206" v="82" actId="207"/>
          <ac:spMkLst>
            <pc:docMk/>
            <pc:sldMk cId="2775555906" sldId="1058"/>
            <ac:spMk id="7" creationId="{689CDF3A-85B9-4DC5-ACCE-1FC7901D01DA}"/>
          </ac:spMkLst>
        </pc:spChg>
      </pc:sldChg>
      <pc:sldChg chg="modSp">
        <pc:chgData name="Roxanne Jones" userId="eee357d1-15dd-4a73-981c-b7041387288c" providerId="ADAL" clId="{5C97ED96-8B33-4025-A75B-DEA9B0A5429E}" dt="2022-09-23T23:58:05.327" v="84" actId="207"/>
        <pc:sldMkLst>
          <pc:docMk/>
          <pc:sldMk cId="2510045166" sldId="1073"/>
        </pc:sldMkLst>
        <pc:spChg chg="mod">
          <ac:chgData name="Roxanne Jones" userId="eee357d1-15dd-4a73-981c-b7041387288c" providerId="ADAL" clId="{5C97ED96-8B33-4025-A75B-DEA9B0A5429E}" dt="2022-09-23T23:51:24.568" v="67"/>
          <ac:spMkLst>
            <pc:docMk/>
            <pc:sldMk cId="2510045166" sldId="1073"/>
            <ac:spMk id="5" creationId="{4B3A5F7A-621E-454F-9DBD-5E3A4D2F4D14}"/>
          </ac:spMkLst>
        </pc:spChg>
        <pc:spChg chg="mod">
          <ac:chgData name="Roxanne Jones" userId="eee357d1-15dd-4a73-981c-b7041387288c" providerId="ADAL" clId="{5C97ED96-8B33-4025-A75B-DEA9B0A5429E}" dt="2022-09-23T23:58:05.327" v="84" actId="207"/>
          <ac:spMkLst>
            <pc:docMk/>
            <pc:sldMk cId="2510045166" sldId="1073"/>
            <ac:spMk id="10" creationId="{D9C2CD6E-8217-4F4A-8C73-E620EB837846}"/>
          </ac:spMkLst>
        </pc:spChg>
        <pc:spChg chg="mod">
          <ac:chgData name="Roxanne Jones" userId="eee357d1-15dd-4a73-981c-b7041387288c" providerId="ADAL" clId="{5C97ED96-8B33-4025-A75B-DEA9B0A5429E}" dt="2022-09-23T23:51:29.781" v="68"/>
          <ac:spMkLst>
            <pc:docMk/>
            <pc:sldMk cId="2510045166" sldId="1073"/>
            <ac:spMk id="14" creationId="{3DCF2AB1-84A4-458A-B405-FD8C758FDA91}"/>
          </ac:spMkLst>
        </pc:spChg>
      </pc:sldChg>
      <pc:sldChg chg="modSp">
        <pc:chgData name="Roxanne Jones" userId="eee357d1-15dd-4a73-981c-b7041387288c" providerId="ADAL" clId="{5C97ED96-8B33-4025-A75B-DEA9B0A5429E}" dt="2022-09-23T23:51:51.117" v="71"/>
        <pc:sldMkLst>
          <pc:docMk/>
          <pc:sldMk cId="1591233599" sldId="1078"/>
        </pc:sldMkLst>
        <pc:spChg chg="mod">
          <ac:chgData name="Roxanne Jones" userId="eee357d1-15dd-4a73-981c-b7041387288c" providerId="ADAL" clId="{5C97ED96-8B33-4025-A75B-DEA9B0A5429E}" dt="2022-09-23T23:48:07.183" v="8" actId="20577"/>
          <ac:spMkLst>
            <pc:docMk/>
            <pc:sldMk cId="1591233599" sldId="1078"/>
            <ac:spMk id="2" creationId="{A550A0B1-AF94-4EED-9C75-99D1C0812041}"/>
          </ac:spMkLst>
        </pc:spChg>
        <pc:spChg chg="mod">
          <ac:chgData name="Roxanne Jones" userId="eee357d1-15dd-4a73-981c-b7041387288c" providerId="ADAL" clId="{5C97ED96-8B33-4025-A75B-DEA9B0A5429E}" dt="2022-09-23T23:51:51.117" v="71"/>
          <ac:spMkLst>
            <pc:docMk/>
            <pc:sldMk cId="1591233599" sldId="1078"/>
            <ac:spMk id="5" creationId="{6BA42B32-8886-4BB2-8092-CE2513F9141F}"/>
          </ac:spMkLst>
        </pc:spChg>
      </pc:sldChg>
      <pc:sldChg chg="modSp">
        <pc:chgData name="Roxanne Jones" userId="eee357d1-15dd-4a73-981c-b7041387288c" providerId="ADAL" clId="{5C97ED96-8B33-4025-A75B-DEA9B0A5429E}" dt="2022-09-23T23:51:44.422" v="70"/>
        <pc:sldMkLst>
          <pc:docMk/>
          <pc:sldMk cId="3875008757" sldId="1079"/>
        </pc:sldMkLst>
        <pc:spChg chg="mod">
          <ac:chgData name="Roxanne Jones" userId="eee357d1-15dd-4a73-981c-b7041387288c" providerId="ADAL" clId="{5C97ED96-8B33-4025-A75B-DEA9B0A5429E}" dt="2022-09-23T23:48:02.915" v="7" actId="20577"/>
          <ac:spMkLst>
            <pc:docMk/>
            <pc:sldMk cId="3875008757" sldId="1079"/>
            <ac:spMk id="2" creationId="{A550A0B1-AF94-4EED-9C75-99D1C0812041}"/>
          </ac:spMkLst>
        </pc:spChg>
        <pc:spChg chg="mod">
          <ac:chgData name="Roxanne Jones" userId="eee357d1-15dd-4a73-981c-b7041387288c" providerId="ADAL" clId="{5C97ED96-8B33-4025-A75B-DEA9B0A5429E}" dt="2022-09-23T23:51:44.422" v="70"/>
          <ac:spMkLst>
            <pc:docMk/>
            <pc:sldMk cId="3875008757" sldId="1079"/>
            <ac:spMk id="5" creationId="{6BA42B32-8886-4BB2-8092-CE2513F9141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 over time'!$B$3</c:f>
              <c:strCache>
                <c:ptCount val="1"/>
                <c:pt idx="0">
                  <c:v>6a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over time'!$A$4:$A$11</c:f>
              <c:strCache>
                <c:ptCount val="8"/>
                <c:pt idx="0">
                  <c:v>12 13</c:v>
                </c:pt>
                <c:pt idx="1">
                  <c:v>13-14</c:v>
                </c:pt>
                <c:pt idx="2">
                  <c:v>14-15</c:v>
                </c:pt>
                <c:pt idx="3">
                  <c:v>15-16</c:v>
                </c:pt>
                <c:pt idx="4">
                  <c:v>17-18</c:v>
                </c:pt>
                <c:pt idx="5">
                  <c:v>18-19</c:v>
                </c:pt>
                <c:pt idx="6">
                  <c:v>19-20</c:v>
                </c:pt>
                <c:pt idx="7">
                  <c:v>20-21</c:v>
                </c:pt>
              </c:strCache>
            </c:strRef>
          </c:cat>
          <c:val>
            <c:numRef>
              <c:f>'Data over time'!$B$4:$B$11</c:f>
              <c:numCache>
                <c:formatCode>General</c:formatCode>
                <c:ptCount val="8"/>
                <c:pt idx="0">
                  <c:v>42</c:v>
                </c:pt>
                <c:pt idx="1">
                  <c:v>44</c:v>
                </c:pt>
                <c:pt idx="2">
                  <c:v>44</c:v>
                </c:pt>
                <c:pt idx="3">
                  <c:v>45</c:v>
                </c:pt>
                <c:pt idx="4">
                  <c:v>45</c:v>
                </c:pt>
                <c:pt idx="5">
                  <c:v>45</c:v>
                </c:pt>
                <c:pt idx="6">
                  <c:v>44</c:v>
                </c:pt>
                <c:pt idx="7">
                  <c:v>40</c:v>
                </c:pt>
              </c:numCache>
            </c:numRef>
          </c:val>
          <c:extLst>
            <c:ext xmlns:c16="http://schemas.microsoft.com/office/drawing/2014/chart" uri="{C3380CC4-5D6E-409C-BE32-E72D297353CC}">
              <c16:uniqueId val="{00000000-B84D-4C58-BDC8-E73B1558DD63}"/>
            </c:ext>
          </c:extLst>
        </c:ser>
        <c:ser>
          <c:idx val="1"/>
          <c:order val="1"/>
          <c:tx>
            <c:strRef>
              <c:f>'Data over time'!$C$3</c:f>
              <c:strCache>
                <c:ptCount val="1"/>
                <c:pt idx="0">
                  <c:v>6b</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over time'!$A$4:$A$11</c:f>
              <c:strCache>
                <c:ptCount val="8"/>
                <c:pt idx="0">
                  <c:v>12 13</c:v>
                </c:pt>
                <c:pt idx="1">
                  <c:v>13-14</c:v>
                </c:pt>
                <c:pt idx="2">
                  <c:v>14-15</c:v>
                </c:pt>
                <c:pt idx="3">
                  <c:v>15-16</c:v>
                </c:pt>
                <c:pt idx="4">
                  <c:v>17-18</c:v>
                </c:pt>
                <c:pt idx="5">
                  <c:v>18-19</c:v>
                </c:pt>
                <c:pt idx="6">
                  <c:v>19-20</c:v>
                </c:pt>
                <c:pt idx="7">
                  <c:v>20-21</c:v>
                </c:pt>
              </c:strCache>
            </c:strRef>
          </c:cat>
          <c:val>
            <c:numRef>
              <c:f>'Data over time'!$C$4:$C$11</c:f>
              <c:numCache>
                <c:formatCode>General</c:formatCode>
                <c:ptCount val="8"/>
                <c:pt idx="0">
                  <c:v>26</c:v>
                </c:pt>
                <c:pt idx="1">
                  <c:v>26</c:v>
                </c:pt>
                <c:pt idx="2">
                  <c:v>26</c:v>
                </c:pt>
                <c:pt idx="3">
                  <c:v>25</c:v>
                </c:pt>
                <c:pt idx="4">
                  <c:v>25</c:v>
                </c:pt>
                <c:pt idx="5">
                  <c:v>25</c:v>
                </c:pt>
                <c:pt idx="6">
                  <c:v>26</c:v>
                </c:pt>
                <c:pt idx="7">
                  <c:v>30</c:v>
                </c:pt>
              </c:numCache>
            </c:numRef>
          </c:val>
          <c:extLst>
            <c:ext xmlns:c16="http://schemas.microsoft.com/office/drawing/2014/chart" uri="{C3380CC4-5D6E-409C-BE32-E72D297353CC}">
              <c16:uniqueId val="{00000001-B84D-4C58-BDC8-E73B1558DD63}"/>
            </c:ext>
          </c:extLst>
        </c:ser>
        <c:dLbls>
          <c:showLegendKey val="0"/>
          <c:showVal val="1"/>
          <c:showCatName val="0"/>
          <c:showSerName val="0"/>
          <c:showPercent val="0"/>
          <c:showBubbleSize val="0"/>
        </c:dLbls>
        <c:gapWidth val="150"/>
        <c:overlap val="-25"/>
        <c:axId val="1118606399"/>
        <c:axId val="1118607231"/>
      </c:barChart>
      <c:catAx>
        <c:axId val="1118606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118607231"/>
        <c:crosses val="autoZero"/>
        <c:auto val="1"/>
        <c:lblAlgn val="ctr"/>
        <c:lblOffset val="100"/>
        <c:noMultiLvlLbl val="0"/>
      </c:catAx>
      <c:valAx>
        <c:axId val="1118607231"/>
        <c:scaling>
          <c:orientation val="minMax"/>
        </c:scaling>
        <c:delete val="1"/>
        <c:axPos val="l"/>
        <c:numFmt formatCode="General" sourceLinked="1"/>
        <c:majorTickMark val="none"/>
        <c:minorTickMark val="none"/>
        <c:tickLblPos val="nextTo"/>
        <c:crossAx val="111860639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692917352117519E-2"/>
          <c:y val="1.960508363420619E-2"/>
          <c:w val="0.97461416529576494"/>
          <c:h val="0.92811469334124397"/>
        </c:manualLayout>
      </c:layout>
      <c:barChart>
        <c:barDir val="col"/>
        <c:grouping val="clustered"/>
        <c:varyColors val="0"/>
        <c:ser>
          <c:idx val="0"/>
          <c:order val="0"/>
          <c:spPr>
            <a:solidFill>
              <a:schemeClr val="accent1"/>
            </a:solidFill>
            <a:ln>
              <a:noFill/>
            </a:ln>
            <a:effectLst/>
          </c:spPr>
          <c:invertIfNegative val="0"/>
          <c:dPt>
            <c:idx val="2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2-132A-4BA5-9344-4242734F18FF}"/>
              </c:ext>
            </c:extLst>
          </c:dPt>
          <c:val>
            <c:numRef>
              <c:f>'6a high to low'!$K$2:$K$55</c:f>
              <c:numCache>
                <c:formatCode>0</c:formatCode>
                <c:ptCount val="54"/>
                <c:pt idx="0">
                  <c:v>91.92</c:v>
                </c:pt>
                <c:pt idx="1">
                  <c:v>76.87</c:v>
                </c:pt>
                <c:pt idx="2">
                  <c:v>76.27</c:v>
                </c:pt>
                <c:pt idx="3">
                  <c:v>71.25</c:v>
                </c:pt>
                <c:pt idx="4">
                  <c:v>68.699999999999989</c:v>
                </c:pt>
                <c:pt idx="5">
                  <c:v>66.81</c:v>
                </c:pt>
                <c:pt idx="6">
                  <c:v>65.36</c:v>
                </c:pt>
                <c:pt idx="7">
                  <c:v>60.870000000000005</c:v>
                </c:pt>
                <c:pt idx="8">
                  <c:v>55.989999999999995</c:v>
                </c:pt>
                <c:pt idx="9">
                  <c:v>55.2</c:v>
                </c:pt>
                <c:pt idx="10">
                  <c:v>53.379999999999995</c:v>
                </c:pt>
                <c:pt idx="11">
                  <c:v>52.69</c:v>
                </c:pt>
                <c:pt idx="12">
                  <c:v>52.32</c:v>
                </c:pt>
                <c:pt idx="13">
                  <c:v>50.69</c:v>
                </c:pt>
                <c:pt idx="14">
                  <c:v>49.24</c:v>
                </c:pt>
                <c:pt idx="15">
                  <c:v>48.07</c:v>
                </c:pt>
                <c:pt idx="16">
                  <c:v>47.49</c:v>
                </c:pt>
                <c:pt idx="17">
                  <c:v>46.91</c:v>
                </c:pt>
                <c:pt idx="18">
                  <c:v>45.14</c:v>
                </c:pt>
                <c:pt idx="19">
                  <c:v>45.04</c:v>
                </c:pt>
                <c:pt idx="20">
                  <c:v>44</c:v>
                </c:pt>
                <c:pt idx="21">
                  <c:v>43.04</c:v>
                </c:pt>
                <c:pt idx="22">
                  <c:v>41.51</c:v>
                </c:pt>
                <c:pt idx="23">
                  <c:v>40.29</c:v>
                </c:pt>
                <c:pt idx="24">
                  <c:v>39.479999999999997</c:v>
                </c:pt>
                <c:pt idx="25">
                  <c:v>38.64</c:v>
                </c:pt>
                <c:pt idx="26">
                  <c:v>38.04</c:v>
                </c:pt>
                <c:pt idx="27">
                  <c:v>37.36</c:v>
                </c:pt>
                <c:pt idx="28">
                  <c:v>35.650000000000006</c:v>
                </c:pt>
                <c:pt idx="29">
                  <c:v>35.230000000000004</c:v>
                </c:pt>
                <c:pt idx="30">
                  <c:v>34.089999999999996</c:v>
                </c:pt>
                <c:pt idx="31">
                  <c:v>33.450000000000003</c:v>
                </c:pt>
                <c:pt idx="32">
                  <c:v>32.39</c:v>
                </c:pt>
                <c:pt idx="33">
                  <c:v>30.689999999999998</c:v>
                </c:pt>
                <c:pt idx="34">
                  <c:v>29.639999999999997</c:v>
                </c:pt>
                <c:pt idx="35">
                  <c:v>29.36</c:v>
                </c:pt>
                <c:pt idx="36">
                  <c:v>29.259999999999998</c:v>
                </c:pt>
                <c:pt idx="37">
                  <c:v>28.889999999999997</c:v>
                </c:pt>
                <c:pt idx="38">
                  <c:v>28.28</c:v>
                </c:pt>
                <c:pt idx="39">
                  <c:v>27.23</c:v>
                </c:pt>
                <c:pt idx="40">
                  <c:v>27.23</c:v>
                </c:pt>
                <c:pt idx="41">
                  <c:v>27.05</c:v>
                </c:pt>
                <c:pt idx="42">
                  <c:v>25.93</c:v>
                </c:pt>
                <c:pt idx="43">
                  <c:v>24.65</c:v>
                </c:pt>
                <c:pt idx="44">
                  <c:v>24.58</c:v>
                </c:pt>
                <c:pt idx="45">
                  <c:v>21.76</c:v>
                </c:pt>
                <c:pt idx="46">
                  <c:v>21.33</c:v>
                </c:pt>
                <c:pt idx="47">
                  <c:v>21.22</c:v>
                </c:pt>
                <c:pt idx="48">
                  <c:v>21.05</c:v>
                </c:pt>
                <c:pt idx="49">
                  <c:v>19.46</c:v>
                </c:pt>
                <c:pt idx="50">
                  <c:v>18.77</c:v>
                </c:pt>
                <c:pt idx="51">
                  <c:v>17.87</c:v>
                </c:pt>
                <c:pt idx="52">
                  <c:v>16.21</c:v>
                </c:pt>
                <c:pt idx="53">
                  <c:v>12.57</c:v>
                </c:pt>
              </c:numCache>
            </c:numRef>
          </c:val>
          <c:extLst>
            <c:ext xmlns:c16="http://schemas.microsoft.com/office/drawing/2014/chart" uri="{C3380CC4-5D6E-409C-BE32-E72D297353CC}">
              <c16:uniqueId val="{00000000-132A-4BA5-9344-4242734F18FF}"/>
            </c:ext>
          </c:extLst>
        </c:ser>
        <c:dLbls>
          <c:showLegendKey val="0"/>
          <c:showVal val="0"/>
          <c:showCatName val="0"/>
          <c:showSerName val="0"/>
          <c:showPercent val="0"/>
          <c:showBubbleSize val="0"/>
        </c:dLbls>
        <c:gapWidth val="219"/>
        <c:overlap val="-27"/>
        <c:axId val="1943098528"/>
        <c:axId val="1943104352"/>
      </c:barChart>
      <c:catAx>
        <c:axId val="1943098528"/>
        <c:scaling>
          <c:orientation val="minMax"/>
        </c:scaling>
        <c:delete val="1"/>
        <c:axPos val="b"/>
        <c:majorTickMark val="none"/>
        <c:minorTickMark val="none"/>
        <c:tickLblPos val="nextTo"/>
        <c:crossAx val="1943104352"/>
        <c:crosses val="autoZero"/>
        <c:auto val="1"/>
        <c:lblAlgn val="ctr"/>
        <c:lblOffset val="100"/>
        <c:noMultiLvlLbl val="0"/>
      </c:catAx>
      <c:valAx>
        <c:axId val="1943104352"/>
        <c:scaling>
          <c:orientation val="minMax"/>
        </c:scaling>
        <c:delete val="1"/>
        <c:axPos val="l"/>
        <c:numFmt formatCode="0" sourceLinked="1"/>
        <c:majorTickMark val="none"/>
        <c:minorTickMark val="none"/>
        <c:tickLblPos val="nextTo"/>
        <c:crossAx val="1943098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692917352117519E-2"/>
          <c:y val="6.1991468607178616E-3"/>
          <c:w val="0.97461416529576494"/>
          <c:h val="0.93180938453210349"/>
        </c:manualLayout>
      </c:layout>
      <c:barChart>
        <c:barDir val="col"/>
        <c:grouping val="clustered"/>
        <c:varyColors val="0"/>
        <c:ser>
          <c:idx val="0"/>
          <c:order val="0"/>
          <c:spPr>
            <a:solidFill>
              <a:schemeClr val="bg2">
                <a:lumMod val="25000"/>
              </a:schemeClr>
            </a:solidFill>
            <a:ln>
              <a:noFill/>
            </a:ln>
            <a:effectLst/>
          </c:spPr>
          <c:invertIfNegative val="0"/>
          <c:dPt>
            <c:idx val="2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2-6973-4031-970D-DB60E5F44E8D}"/>
              </c:ext>
            </c:extLst>
          </c:dPt>
          <c:val>
            <c:numRef>
              <c:f>'B6b high to low'!$L$2:$L$53</c:f>
              <c:numCache>
                <c:formatCode>0</c:formatCode>
                <c:ptCount val="52"/>
                <c:pt idx="0">
                  <c:v>71.039999999999992</c:v>
                </c:pt>
                <c:pt idx="1">
                  <c:v>63.36</c:v>
                </c:pt>
                <c:pt idx="2">
                  <c:v>60.84</c:v>
                </c:pt>
                <c:pt idx="3">
                  <c:v>54.53</c:v>
                </c:pt>
                <c:pt idx="4">
                  <c:v>53.5</c:v>
                </c:pt>
                <c:pt idx="5">
                  <c:v>51.15</c:v>
                </c:pt>
                <c:pt idx="6">
                  <c:v>49.190000000000005</c:v>
                </c:pt>
                <c:pt idx="7">
                  <c:v>48.05</c:v>
                </c:pt>
                <c:pt idx="8">
                  <c:v>46.03</c:v>
                </c:pt>
                <c:pt idx="9">
                  <c:v>42.08</c:v>
                </c:pt>
                <c:pt idx="10">
                  <c:v>41.910000000000004</c:v>
                </c:pt>
                <c:pt idx="11">
                  <c:v>40.909999999999997</c:v>
                </c:pt>
                <c:pt idx="12">
                  <c:v>40.76</c:v>
                </c:pt>
                <c:pt idx="13">
                  <c:v>39.519999999999996</c:v>
                </c:pt>
                <c:pt idx="14">
                  <c:v>39.36</c:v>
                </c:pt>
                <c:pt idx="15">
                  <c:v>39.15</c:v>
                </c:pt>
                <c:pt idx="16">
                  <c:v>38.85</c:v>
                </c:pt>
                <c:pt idx="17">
                  <c:v>38.79</c:v>
                </c:pt>
                <c:pt idx="18">
                  <c:v>32.29</c:v>
                </c:pt>
                <c:pt idx="19">
                  <c:v>31.259999999999998</c:v>
                </c:pt>
                <c:pt idx="20">
                  <c:v>31.14</c:v>
                </c:pt>
                <c:pt idx="21">
                  <c:v>30.19</c:v>
                </c:pt>
                <c:pt idx="22">
                  <c:v>29.78</c:v>
                </c:pt>
                <c:pt idx="23">
                  <c:v>27.98</c:v>
                </c:pt>
                <c:pt idx="24">
                  <c:v>26.839999999999996</c:v>
                </c:pt>
                <c:pt idx="25">
                  <c:v>26.280000000000005</c:v>
                </c:pt>
                <c:pt idx="26">
                  <c:v>25.91</c:v>
                </c:pt>
                <c:pt idx="27">
                  <c:v>25.700000000000003</c:v>
                </c:pt>
                <c:pt idx="28">
                  <c:v>24.97</c:v>
                </c:pt>
                <c:pt idx="29">
                  <c:v>22.15</c:v>
                </c:pt>
                <c:pt idx="30">
                  <c:v>21.709999999999997</c:v>
                </c:pt>
                <c:pt idx="31">
                  <c:v>20.92</c:v>
                </c:pt>
                <c:pt idx="32">
                  <c:v>19.48</c:v>
                </c:pt>
                <c:pt idx="33">
                  <c:v>19.36</c:v>
                </c:pt>
                <c:pt idx="34">
                  <c:v>19.22</c:v>
                </c:pt>
                <c:pt idx="35">
                  <c:v>18.940000000000001</c:v>
                </c:pt>
                <c:pt idx="36">
                  <c:v>18.41</c:v>
                </c:pt>
                <c:pt idx="37">
                  <c:v>18.18</c:v>
                </c:pt>
                <c:pt idx="38">
                  <c:v>18.149999999999999</c:v>
                </c:pt>
                <c:pt idx="39">
                  <c:v>17.98</c:v>
                </c:pt>
                <c:pt idx="40">
                  <c:v>17.729999999999997</c:v>
                </c:pt>
                <c:pt idx="41">
                  <c:v>17.710000000000004</c:v>
                </c:pt>
                <c:pt idx="42">
                  <c:v>12.709999999999999</c:v>
                </c:pt>
                <c:pt idx="43">
                  <c:v>12.49</c:v>
                </c:pt>
                <c:pt idx="44">
                  <c:v>9.66</c:v>
                </c:pt>
                <c:pt idx="45">
                  <c:v>5.7799999999999994</c:v>
                </c:pt>
                <c:pt idx="46">
                  <c:v>4.4099999999999993</c:v>
                </c:pt>
                <c:pt idx="47">
                  <c:v>4.28</c:v>
                </c:pt>
                <c:pt idx="48">
                  <c:v>4.13</c:v>
                </c:pt>
                <c:pt idx="49">
                  <c:v>3.37</c:v>
                </c:pt>
                <c:pt idx="50">
                  <c:v>3.29</c:v>
                </c:pt>
                <c:pt idx="51">
                  <c:v>0.81</c:v>
                </c:pt>
              </c:numCache>
            </c:numRef>
          </c:val>
          <c:extLst>
            <c:ext xmlns:c16="http://schemas.microsoft.com/office/drawing/2014/chart" uri="{C3380CC4-5D6E-409C-BE32-E72D297353CC}">
              <c16:uniqueId val="{00000000-6973-4031-970D-DB60E5F44E8D}"/>
            </c:ext>
          </c:extLst>
        </c:ser>
        <c:dLbls>
          <c:showLegendKey val="0"/>
          <c:showVal val="0"/>
          <c:showCatName val="0"/>
          <c:showSerName val="0"/>
          <c:showPercent val="0"/>
          <c:showBubbleSize val="0"/>
        </c:dLbls>
        <c:gapWidth val="219"/>
        <c:overlap val="-27"/>
        <c:axId val="2068642064"/>
        <c:axId val="2068644144"/>
      </c:barChart>
      <c:catAx>
        <c:axId val="2068642064"/>
        <c:scaling>
          <c:orientation val="minMax"/>
        </c:scaling>
        <c:delete val="1"/>
        <c:axPos val="b"/>
        <c:majorTickMark val="none"/>
        <c:minorTickMark val="none"/>
        <c:tickLblPos val="nextTo"/>
        <c:crossAx val="2068644144"/>
        <c:crosses val="autoZero"/>
        <c:auto val="1"/>
        <c:lblAlgn val="ctr"/>
        <c:lblOffset val="100"/>
        <c:noMultiLvlLbl val="0"/>
      </c:catAx>
      <c:valAx>
        <c:axId val="2068644144"/>
        <c:scaling>
          <c:orientation val="minMax"/>
        </c:scaling>
        <c:delete val="1"/>
        <c:axPos val="l"/>
        <c:numFmt formatCode="0" sourceLinked="1"/>
        <c:majorTickMark val="none"/>
        <c:minorTickMark val="none"/>
        <c:tickLblPos val="nextTo"/>
        <c:crossAx val="20686420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E98058-8D94-324A-88BA-6357AD2FDE55}" type="datetimeFigureOut">
              <a:rPr lang="en-US" smtClean="0"/>
              <a:t>9/28/2022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2074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23FA6-E043-9F4E-99C7-7E8AF99961B7}" type="datetimeFigureOut">
              <a:rPr lang="en-US" smtClean="0"/>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AE9E6-FC52-7F4E-B22E-76509B4751CB}" type="slidenum">
              <a:rPr lang="en-US" smtClean="0"/>
              <a:t>‹#›</a:t>
            </a:fld>
            <a:endParaRPr lang="en-US"/>
          </a:p>
        </p:txBody>
      </p:sp>
    </p:spTree>
    <p:extLst>
      <p:ext uri="{BB962C8B-B14F-4D97-AF65-F5344CB8AC3E}">
        <p14:creationId xmlns:p14="http://schemas.microsoft.com/office/powerpoint/2010/main" val="198839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A259929-E479-4B68-87C1-2449A64D3CC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0617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74080" y="2410119"/>
            <a:ext cx="5624362" cy="1841842"/>
          </a:xfrm>
        </p:spPr>
        <p:txBody>
          <a:bodyPr bIns="0" anchor="b">
            <a:normAutofit/>
          </a:bodyPr>
          <a:lstStyle>
            <a:lvl1pPr algn="l">
              <a:defRPr sz="5400" cap="none"/>
            </a:lvl1pPr>
          </a:lstStyle>
          <a:p>
            <a:r>
              <a:rPr lang="en-US"/>
              <a:t>Click to edit master title style</a:t>
            </a:r>
          </a:p>
        </p:txBody>
      </p:sp>
      <p:sp>
        <p:nvSpPr>
          <p:cNvPr id="8" name="Subtitle 2"/>
          <p:cNvSpPr>
            <a:spLocks noGrp="1"/>
          </p:cNvSpPr>
          <p:nvPr>
            <p:ph type="subTitle" idx="1" hasCustomPrompt="1"/>
          </p:nvPr>
        </p:nvSpPr>
        <p:spPr>
          <a:xfrm>
            <a:off x="5974080" y="4436836"/>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ubtitle 2"/>
          <p:cNvSpPr txBox="1">
            <a:spLocks/>
          </p:cNvSpPr>
          <p:nvPr userDrawn="1"/>
        </p:nvSpPr>
        <p:spPr>
          <a:xfrm>
            <a:off x="495300" y="2410119"/>
            <a:ext cx="3451860" cy="3729116"/>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cxnSp>
        <p:nvCxnSpPr>
          <p:cNvPr id="13" name="Straight Connector 12"/>
          <p:cNvCxnSpPr/>
          <p:nvPr userDrawn="1"/>
        </p:nvCxnSpPr>
        <p:spPr>
          <a:xfrm>
            <a:off x="5974080" y="1906003"/>
            <a:ext cx="56243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4080" y="891304"/>
            <a:ext cx="5624362" cy="82982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587829" y="1368358"/>
            <a:ext cx="5388428"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4856" y="1376140"/>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5" name="Slide Number Placeholder 5"/>
          <p:cNvSpPr>
            <a:spLocks noGrp="1"/>
          </p:cNvSpPr>
          <p:nvPr>
            <p:ph type="sldNum" sz="quarter" idx="12"/>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5" name="Picture 4"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5043714"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7329" y="3205491"/>
            <a:ext cx="4132356"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2"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973580" y="2523098"/>
            <a:ext cx="8259347" cy="913250"/>
          </a:xfrm>
        </p:spPr>
        <p:txBody>
          <a:bodyPr anchor="ctr" anchorCtr="0"/>
          <a:lstStyle/>
          <a:p>
            <a:r>
              <a:rPr lang="en-US" b="0"/>
              <a:t>Find out more at</a:t>
            </a:r>
            <a:r>
              <a:rPr lang="en-US"/>
              <a:t> </a:t>
            </a:r>
            <a:r>
              <a:rPr lang="en-US" err="1"/>
              <a:t>ectacenter.org</a:t>
            </a:r>
            <a:endParaRPr lang="en-US"/>
          </a:p>
        </p:txBody>
      </p:sp>
      <p:sp>
        <p:nvSpPr>
          <p:cNvPr id="12" name="Text Placeholder 2"/>
          <p:cNvSpPr>
            <a:spLocks noGrp="1"/>
          </p:cNvSpPr>
          <p:nvPr>
            <p:ph type="body" idx="1" hasCustomPrompt="1"/>
          </p:nvPr>
        </p:nvSpPr>
        <p:spPr>
          <a:xfrm>
            <a:off x="1905852" y="3846280"/>
            <a:ext cx="8327075" cy="1012929"/>
          </a:xfrm>
        </p:spPr>
        <p:txBody>
          <a:bodyPr>
            <a:noAutofit/>
          </a:bodyPr>
          <a:lstStyle>
            <a:lvl1pPr>
              <a:defRPr baseline="0"/>
            </a:lvl1pPr>
          </a:lstStyle>
          <a:p>
            <a:r>
              <a:rPr lang="en-US" sz="1200"/>
              <a:t>The ECTA Center is a program of the FPG Child Development Institute of the University of North Carolina at Chapel Hill, funded through cooperative agreement number </a:t>
            </a:r>
            <a:r>
              <a:rPr lang="is-IS" sz="1200"/>
              <a:t>H326P170001 </a:t>
            </a:r>
            <a:r>
              <a:rPr lang="en-US" sz="1200"/>
              <a:t>from the Office of Special Education Programs, U.S. Department of Education. Opinions expressed herein do not necessarily represent the Department of Education's position or policy. Project Officer: Julia Martin </a:t>
            </a:r>
            <a:r>
              <a:rPr lang="en-US" sz="1200" err="1"/>
              <a:t>Eile</a:t>
            </a:r>
            <a:endParaRPr lang="en-US" sz="120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852" y="5058531"/>
            <a:ext cx="3779520" cy="585216"/>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3669" y="4750570"/>
            <a:ext cx="1867611" cy="1099570"/>
          </a:xfrm>
          <a:prstGeom prst="rect">
            <a:avLst/>
          </a:prstGeom>
        </p:spPr>
      </p:pic>
      <p:cxnSp>
        <p:nvCxnSpPr>
          <p:cNvPr id="15" name="Straight Connector 14"/>
          <p:cNvCxnSpPr/>
          <p:nvPr userDrawn="1"/>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3580" y="833545"/>
            <a:ext cx="7382443" cy="10892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pic>
        <p:nvPicPr>
          <p:cNvPr id="11" name="Picture 10" title="Logo: DaS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5667" y="5250566"/>
            <a:ext cx="1988153" cy="1427519"/>
          </a:xfrm>
          <a:prstGeom prst="rect">
            <a:avLst/>
          </a:prstGeom>
        </p:spPr>
      </p:pic>
      <p:pic>
        <p:nvPicPr>
          <p:cNvPr id="4" name="Picture 3" title="Logo: ECTA"/>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74080" y="5524683"/>
            <a:ext cx="2725422" cy="104823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571154" y="2743200"/>
            <a:ext cx="1100915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pic>
        <p:nvPicPr>
          <p:cNvPr id="6" name="Picture 5" title="Logo: ECTA: Early Childhood Technical Assistance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154" y="1333947"/>
            <a:ext cx="7382443" cy="10892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9" name="Picture 8"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3"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a:t>Click to edit master title style</a:t>
            </a:r>
          </a:p>
        </p:txBody>
      </p:sp>
      <p:sp>
        <p:nvSpPr>
          <p:cNvPr id="3" name="Text Placeholder 2"/>
          <p:cNvSpPr>
            <a:spLocks noGrp="1"/>
          </p:cNvSpPr>
          <p:nvPr>
            <p:ph type="body" idx="1"/>
          </p:nvPr>
        </p:nvSpPr>
        <p:spPr>
          <a:xfrm>
            <a:off x="1941679" y="3851915"/>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1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7" name="Picture 6"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87829" y="1368358"/>
            <a:ext cx="11005457" cy="409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2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7" r:id="rId3"/>
    <p:sldLayoutId id="2147483672" r:id="rId4"/>
    <p:sldLayoutId id="2147483661" r:id="rId5"/>
    <p:sldLayoutId id="2147483673" r:id="rId6"/>
    <p:sldLayoutId id="2147483662" r:id="rId7"/>
    <p:sldLayoutId id="2147483670" r:id="rId8"/>
    <p:sldLayoutId id="2147483663" r:id="rId9"/>
    <p:sldLayoutId id="2147483664" r:id="rId10"/>
    <p:sldLayoutId id="2147483665" r:id="rId11"/>
    <p:sldLayoutId id="2147483671" r:id="rId12"/>
    <p:sldLayoutId id="2147483666" r:id="rId13"/>
    <p:sldLayoutId id="2147483667" r:id="rId14"/>
    <p:sldLayoutId id="2147483668" r:id="rId15"/>
    <p:sldLayoutId id="2147483678" r:id="rId16"/>
  </p:sldLayoutIdLst>
  <p:hf hdr="0"/>
  <p:txStyles>
    <p:title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ctacenter.org/topics/iep/iep-placement.asp"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ctacenter.org/"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ectacenter.org/topics/inclusion/indicators-partners.asp"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sites.ed.gov/idea/idea-files/updated-dear-colleague-letter-on-preschool-least-restrictive-environment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2.ed.gov/policy/speced/guid/earlylearning/joint-statement-full-text.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s://sites.ed.gov/idea/files/idea/policy/speced/guid/idea/memosdcltrs/preschool-lre-dcl-1-10-17.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data.ed.gov/dataset/idea-section-618-data-products-static-tables-part-b-count-environ-tables12/resources" TargetMode="Externa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data.ed.gov/dataset/idea-section-618-data-products" TargetMode="External"/><Relationship Id="rId2" Type="http://schemas.openxmlformats.org/officeDocument/2006/relationships/hyperlink" Target="https://www2.ed.gov/programs/osepidea/618-data/static-tables/index.html" TargetMode="External"/><Relationship Id="rId1" Type="http://schemas.openxmlformats.org/officeDocument/2006/relationships/slideLayout" Target="../slideLayouts/slideLayout10.xml"/><Relationship Id="rId4" Type="http://schemas.openxmlformats.org/officeDocument/2006/relationships/image" Target="../media/image12.jf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2.ed.gov/programs/osepidea/618-data/static-tables/index.html" TargetMode="Externa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2.ed.gov/programs/osepidea/618-data/static-tables/index.html" TargetMode="Externa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3912" y="3786798"/>
            <a:ext cx="5624362" cy="1841842"/>
          </a:xfrm>
        </p:spPr>
        <p:txBody>
          <a:bodyPr>
            <a:normAutofit fontScale="90000"/>
          </a:bodyPr>
          <a:lstStyle/>
          <a:p>
            <a:r>
              <a:rPr lang="en-US" sz="4000" dirty="0"/>
              <a:t>Making Sound &amp; Equitable Preschool LRE Decisions</a:t>
            </a:r>
            <a:br>
              <a:rPr lang="en-US" sz="4000" dirty="0"/>
            </a:br>
            <a:br>
              <a:rPr lang="en-US" dirty="0"/>
            </a:br>
            <a:r>
              <a:rPr lang="en-US" sz="3600" dirty="0"/>
              <a:t>Improving Data, Improving Outcomes Conference</a:t>
            </a:r>
            <a:br>
              <a:rPr lang="en-US" sz="2800" dirty="0"/>
            </a:br>
            <a:r>
              <a:rPr lang="en-US" sz="3100" dirty="0"/>
              <a:t> August 2022</a:t>
            </a:r>
            <a:endParaRPr lang="en-US" sz="3100" dirty="0">
              <a:solidFill>
                <a:schemeClr val="tx1"/>
              </a:solidFill>
            </a:endParaRPr>
          </a:p>
        </p:txBody>
      </p:sp>
      <p:sp>
        <p:nvSpPr>
          <p:cNvPr id="3" name="Subtitle 2"/>
          <p:cNvSpPr>
            <a:spLocks noGrp="1"/>
          </p:cNvSpPr>
          <p:nvPr>
            <p:ph type="subTitle" idx="1"/>
          </p:nvPr>
        </p:nvSpPr>
        <p:spPr>
          <a:xfrm>
            <a:off x="5983912" y="5628640"/>
            <a:ext cx="5624362" cy="1016000"/>
          </a:xfrm>
        </p:spPr>
        <p:txBody>
          <a:bodyPr>
            <a:normAutofit/>
          </a:bodyPr>
          <a:lstStyle/>
          <a:p>
            <a:pPr algn="r">
              <a:lnSpc>
                <a:spcPct val="100000"/>
              </a:lnSpc>
            </a:pPr>
            <a:r>
              <a:rPr lang="en-US" sz="2800" dirty="0"/>
              <a:t>Debbie Cate  &amp;  Mary Peters</a:t>
            </a:r>
          </a:p>
        </p:txBody>
      </p:sp>
      <p:pic>
        <p:nvPicPr>
          <p:cNvPr id="4" name="Picture 3" descr="Photo of two children one with a cymbal, the other tapping it with a drum stick.">
            <a:extLst>
              <a:ext uri="{FF2B5EF4-FFF2-40B4-BE49-F238E27FC236}">
                <a16:creationId xmlns:a16="http://schemas.microsoft.com/office/drawing/2014/main" id="{27AC2A7B-02AD-48DE-947B-868BA389B9D8}"/>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758" t="69" r="17796" b="661"/>
          <a:stretch/>
        </p:blipFill>
        <p:spPr>
          <a:xfrm>
            <a:off x="247887" y="1311442"/>
            <a:ext cx="4602097" cy="4548583"/>
          </a:xfrm>
          <a:prstGeom prst="rect">
            <a:avLst/>
          </a:prstGeom>
        </p:spPr>
      </p:pic>
    </p:spTree>
    <p:extLst>
      <p:ext uri="{BB962C8B-B14F-4D97-AF65-F5344CB8AC3E}">
        <p14:creationId xmlns:p14="http://schemas.microsoft.com/office/powerpoint/2010/main" val="547558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BA42B32-8886-4BB2-8092-CE2513F9141F}"/>
              </a:ext>
            </a:extLst>
          </p:cNvPr>
          <p:cNvSpPr>
            <a:spLocks noGrp="1"/>
          </p:cNvSpPr>
          <p:nvPr>
            <p:ph type="sldNum" sz="quarter" idx="4"/>
          </p:nvPr>
        </p:nvSpPr>
        <p:spPr/>
        <p:txBody>
          <a:bodyPr/>
          <a:lstStyle/>
          <a:p>
            <a:fld id="{8FF8BE51-C3B0-9B4F-9A06-4F809A9A7941}" type="slidenum">
              <a:rPr lang="en-US" smtClean="0"/>
              <a:pPr/>
              <a:t>10</a:t>
            </a:fld>
            <a:endParaRPr lang="en-US"/>
          </a:p>
        </p:txBody>
      </p:sp>
      <p:sp>
        <p:nvSpPr>
          <p:cNvPr id="2" name="Title 1">
            <a:extLst>
              <a:ext uri="{FF2B5EF4-FFF2-40B4-BE49-F238E27FC236}">
                <a16:creationId xmlns:a16="http://schemas.microsoft.com/office/drawing/2014/main" id="{A550A0B1-AF94-4EED-9C75-99D1C0812041}"/>
              </a:ext>
            </a:extLst>
          </p:cNvPr>
          <p:cNvSpPr>
            <a:spLocks noGrp="1"/>
          </p:cNvSpPr>
          <p:nvPr>
            <p:ph type="title"/>
          </p:nvPr>
        </p:nvSpPr>
        <p:spPr>
          <a:xfrm>
            <a:off x="193165" y="439183"/>
            <a:ext cx="11888652" cy="914400"/>
          </a:xfrm>
        </p:spPr>
        <p:txBody>
          <a:bodyPr>
            <a:normAutofit fontScale="90000"/>
          </a:bodyPr>
          <a:lstStyle/>
          <a:p>
            <a:r>
              <a:rPr lang="en-US" dirty="0"/>
              <a:t>618 Data and SPP/APR Indicator 6b Attending Separate Special Education Class, Separate School or Residential Facility.</a:t>
            </a:r>
          </a:p>
        </p:txBody>
      </p:sp>
      <p:pic>
        <p:nvPicPr>
          <p:cNvPr id="8" name="Picture 7" descr="This image conveys the range of educational environments and the SPP/APR Indicators.&#10;618 Data and SPP/APR &#10;Indicator B6-B &#10;Percent of children 3 through 5 with IEPs attending separate special education class, separate school or residential facility.">
            <a:extLst>
              <a:ext uri="{FF2B5EF4-FFF2-40B4-BE49-F238E27FC236}">
                <a16:creationId xmlns:a16="http://schemas.microsoft.com/office/drawing/2014/main" id="{0A99C7E5-1EB8-B0F7-641D-E06087BA7A27}"/>
              </a:ext>
            </a:extLst>
          </p:cNvPr>
          <p:cNvPicPr>
            <a:picLocks noChangeAspect="1"/>
          </p:cNvPicPr>
          <p:nvPr/>
        </p:nvPicPr>
        <p:blipFill>
          <a:blip r:embed="rId2"/>
          <a:stretch>
            <a:fillRect/>
          </a:stretch>
        </p:blipFill>
        <p:spPr>
          <a:xfrm>
            <a:off x="-1" y="2276474"/>
            <a:ext cx="12081817" cy="3447877"/>
          </a:xfrm>
          <a:prstGeom prst="rect">
            <a:avLst/>
          </a:prstGeom>
        </p:spPr>
      </p:pic>
    </p:spTree>
    <p:extLst>
      <p:ext uri="{BB962C8B-B14F-4D97-AF65-F5344CB8AC3E}">
        <p14:creationId xmlns:p14="http://schemas.microsoft.com/office/powerpoint/2010/main" val="1591233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2C2998-B909-4FEA-8CB1-17942FF38915}"/>
              </a:ext>
            </a:extLst>
          </p:cNvPr>
          <p:cNvSpPr>
            <a:spLocks noGrp="1"/>
          </p:cNvSpPr>
          <p:nvPr>
            <p:ph type="sldNum" sz="quarter" idx="4"/>
          </p:nvPr>
        </p:nvSpPr>
        <p:spPr/>
        <p:txBody>
          <a:bodyPr/>
          <a:lstStyle/>
          <a:p>
            <a:fld id="{8FF8BE51-C3B0-9B4F-9A06-4F809A9A7941}" type="slidenum">
              <a:rPr lang="en-US" smtClean="0"/>
              <a:pPr/>
              <a:t>11</a:t>
            </a:fld>
            <a:endParaRPr lang="en-US"/>
          </a:p>
        </p:txBody>
      </p:sp>
      <p:sp>
        <p:nvSpPr>
          <p:cNvPr id="2" name="Title 1">
            <a:extLst>
              <a:ext uri="{FF2B5EF4-FFF2-40B4-BE49-F238E27FC236}">
                <a16:creationId xmlns:a16="http://schemas.microsoft.com/office/drawing/2014/main" id="{D3EE732F-83FE-48AD-90DE-2B7222512867}"/>
              </a:ext>
            </a:extLst>
          </p:cNvPr>
          <p:cNvSpPr>
            <a:spLocks noGrp="1"/>
          </p:cNvSpPr>
          <p:nvPr>
            <p:ph type="title"/>
          </p:nvPr>
        </p:nvSpPr>
        <p:spPr>
          <a:xfrm>
            <a:off x="2229633" y="1118135"/>
            <a:ext cx="9917958" cy="1887950"/>
          </a:xfrm>
        </p:spPr>
        <p:txBody>
          <a:bodyPr/>
          <a:lstStyle/>
          <a:p>
            <a:r>
              <a:rPr lang="en-US" dirty="0"/>
              <a:t>Making Sound Preschool LRE Decisions</a:t>
            </a:r>
          </a:p>
        </p:txBody>
      </p:sp>
      <p:sp>
        <p:nvSpPr>
          <p:cNvPr id="3" name="Text Placeholder 2" descr="QR Code for https://ectacenter.org/topics/iep/iep-placement.asp &#10;">
            <a:extLst>
              <a:ext uri="{FF2B5EF4-FFF2-40B4-BE49-F238E27FC236}">
                <a16:creationId xmlns:a16="http://schemas.microsoft.com/office/drawing/2014/main" id="{91086FF9-EFB9-4366-9CB6-21B8E506703C}"/>
              </a:ext>
            </a:extLst>
          </p:cNvPr>
          <p:cNvSpPr>
            <a:spLocks noGrp="1"/>
          </p:cNvSpPr>
          <p:nvPr>
            <p:ph type="body" idx="1"/>
          </p:nvPr>
        </p:nvSpPr>
        <p:spPr/>
        <p:txBody>
          <a:bodyPr>
            <a:normAutofit/>
          </a:bodyPr>
          <a:lstStyle/>
          <a:p>
            <a:r>
              <a:rPr lang="en-US" sz="2800" dirty="0">
                <a:solidFill>
                  <a:schemeClr val="tx2">
                    <a:lumMod val="75000"/>
                    <a:lumOff val="25000"/>
                  </a:schemeClr>
                </a:solidFill>
                <a:hlinkClick r:id="rId2" tooltip="Making Sound Preschool LRE Decisions">
                  <a:extLst>
                    <a:ext uri="{A12FA001-AC4F-418D-AE19-62706E023703}">
                      <ahyp:hlinkClr xmlns:ahyp="http://schemas.microsoft.com/office/drawing/2018/hyperlinkcolor" val="tx"/>
                    </a:ext>
                  </a:extLst>
                </a:hlinkClick>
              </a:rPr>
              <a:t>https://ectacenter.org/topics/iep/iep-placement.asp</a:t>
            </a:r>
            <a:r>
              <a:rPr lang="en-US" sz="2800" dirty="0">
                <a:solidFill>
                  <a:schemeClr val="tx2">
                    <a:lumMod val="75000"/>
                    <a:lumOff val="25000"/>
                  </a:schemeClr>
                </a:solidFill>
              </a:rPr>
              <a:t> </a:t>
            </a:r>
          </a:p>
        </p:txBody>
      </p:sp>
      <p:pic>
        <p:nvPicPr>
          <p:cNvPr id="7" name="Picture 6" descr="QR codes that goes to Making Sound Preschool LRE Decisions https://ectacenter.org/topics/iep/iep-placement.asp">
            <a:extLst>
              <a:ext uri="{FF2B5EF4-FFF2-40B4-BE49-F238E27FC236}">
                <a16:creationId xmlns:a16="http://schemas.microsoft.com/office/drawing/2014/main" id="{D0B620BE-B957-4AF2-48CC-AD3D526BE3CF}"/>
              </a:ext>
            </a:extLst>
          </p:cNvPr>
          <p:cNvPicPr>
            <a:picLocks noChangeAspect="1"/>
          </p:cNvPicPr>
          <p:nvPr/>
        </p:nvPicPr>
        <p:blipFill>
          <a:blip r:embed="rId3"/>
          <a:stretch>
            <a:fillRect/>
          </a:stretch>
        </p:blipFill>
        <p:spPr>
          <a:xfrm>
            <a:off x="430789" y="1120135"/>
            <a:ext cx="2047875" cy="1885950"/>
          </a:xfrm>
          <a:prstGeom prst="rect">
            <a:avLst/>
          </a:prstGeom>
        </p:spPr>
      </p:pic>
    </p:spTree>
    <p:extLst>
      <p:ext uri="{BB962C8B-B14F-4D97-AF65-F5344CB8AC3E}">
        <p14:creationId xmlns:p14="http://schemas.microsoft.com/office/powerpoint/2010/main" val="3930163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CA38D1-1D3A-4573-839C-46A79B233D22}"/>
              </a:ext>
            </a:extLst>
          </p:cNvPr>
          <p:cNvSpPr>
            <a:spLocks noGrp="1"/>
          </p:cNvSpPr>
          <p:nvPr>
            <p:ph type="sldNum" sz="quarter" idx="4"/>
          </p:nvPr>
        </p:nvSpPr>
        <p:spPr/>
        <p:txBody>
          <a:bodyPr/>
          <a:lstStyle/>
          <a:p>
            <a:fld id="{8FF8BE51-C3B0-9B4F-9A06-4F809A9A7941}" type="slidenum">
              <a:rPr lang="en-US" smtClean="0"/>
              <a:pPr/>
              <a:t>12</a:t>
            </a:fld>
            <a:endParaRPr lang="en-US"/>
          </a:p>
        </p:txBody>
      </p:sp>
      <p:sp>
        <p:nvSpPr>
          <p:cNvPr id="2" name="Title 1">
            <a:extLst>
              <a:ext uri="{FF2B5EF4-FFF2-40B4-BE49-F238E27FC236}">
                <a16:creationId xmlns:a16="http://schemas.microsoft.com/office/drawing/2014/main" id="{064A8259-5407-45D6-FDA4-1FE483BF4DBC}"/>
              </a:ext>
            </a:extLst>
          </p:cNvPr>
          <p:cNvSpPr>
            <a:spLocks noGrp="1"/>
          </p:cNvSpPr>
          <p:nvPr>
            <p:ph type="title"/>
          </p:nvPr>
        </p:nvSpPr>
        <p:spPr>
          <a:xfrm>
            <a:off x="587829" y="-1073840"/>
            <a:ext cx="11005457" cy="914400"/>
          </a:xfrm>
        </p:spPr>
        <p:txBody>
          <a:bodyPr/>
          <a:lstStyle/>
          <a:p>
            <a:r>
              <a:rPr lang="en-US" dirty="0"/>
              <a:t>The</a:t>
            </a:r>
            <a:r>
              <a:rPr lang="en-US" baseline="0" dirty="0"/>
              <a:t> </a:t>
            </a:r>
            <a:r>
              <a:rPr lang="en-US" baseline="0" dirty="0" err="1"/>
              <a:t>ECTA</a:t>
            </a:r>
            <a:r>
              <a:rPr lang="en-US" baseline="0" dirty="0"/>
              <a:t> Center</a:t>
            </a:r>
            <a:endParaRPr lang="en-US" dirty="0"/>
          </a:p>
        </p:txBody>
      </p:sp>
      <p:sp>
        <p:nvSpPr>
          <p:cNvPr id="12" name="TextBox 11">
            <a:extLst>
              <a:ext uri="{FF2B5EF4-FFF2-40B4-BE49-F238E27FC236}">
                <a16:creationId xmlns:a16="http://schemas.microsoft.com/office/drawing/2014/main" id="{5CE34880-FED3-43C8-B33E-05180D4FBA28}"/>
              </a:ext>
            </a:extLst>
          </p:cNvPr>
          <p:cNvSpPr txBox="1"/>
          <p:nvPr/>
        </p:nvSpPr>
        <p:spPr>
          <a:xfrm>
            <a:off x="462078" y="792946"/>
            <a:ext cx="4378960" cy="5016758"/>
          </a:xfrm>
          <a:prstGeom prst="rect">
            <a:avLst/>
          </a:prstGeom>
          <a:noFill/>
        </p:spPr>
        <p:txBody>
          <a:bodyPr wrap="square" rtlCol="0">
            <a:spAutoFit/>
          </a:bodyPr>
          <a:lstStyle/>
          <a:p>
            <a:r>
              <a:rPr lang="en-US" sz="3200" dirty="0">
                <a:solidFill>
                  <a:schemeClr val="tx2">
                    <a:lumMod val="75000"/>
                    <a:lumOff val="25000"/>
                  </a:schemeClr>
                </a:solidFill>
                <a:hlinkClick r:id="rId2" tooltip="The ECTA Center website">
                  <a:extLst>
                    <a:ext uri="{A12FA001-AC4F-418D-AE19-62706E023703}">
                      <ahyp:hlinkClr xmlns:ahyp="http://schemas.microsoft.com/office/drawing/2018/hyperlinkcolor" val="tx"/>
                    </a:ext>
                  </a:extLst>
                </a:hlinkClick>
              </a:rPr>
              <a:t>https://ectacenter.org/</a:t>
            </a:r>
            <a:endParaRPr lang="en-US" sz="3200" dirty="0">
              <a:solidFill>
                <a:schemeClr val="tx2">
                  <a:lumMod val="75000"/>
                  <a:lumOff val="25000"/>
                </a:schemeClr>
              </a:solidFill>
            </a:endParaRPr>
          </a:p>
          <a:p>
            <a:endParaRPr lang="en-US" sz="2400" dirty="0"/>
          </a:p>
          <a:p>
            <a:r>
              <a:rPr lang="en-US" sz="2400" dirty="0"/>
              <a:t>Information &amp; Resources:</a:t>
            </a:r>
          </a:p>
          <a:p>
            <a:endParaRPr lang="en-US" sz="2400" dirty="0"/>
          </a:p>
          <a:p>
            <a:r>
              <a:rPr lang="en-US" sz="2400" dirty="0"/>
              <a:t>Inclusion Indicators</a:t>
            </a:r>
          </a:p>
          <a:p>
            <a:r>
              <a:rPr lang="en-US" sz="2400" dirty="0"/>
              <a:t>	State</a:t>
            </a:r>
          </a:p>
          <a:p>
            <a:r>
              <a:rPr lang="en-US" sz="2400" dirty="0"/>
              <a:t>	Program</a:t>
            </a:r>
          </a:p>
          <a:p>
            <a:r>
              <a:rPr lang="en-US" sz="2400" dirty="0"/>
              <a:t>	Environment/Class</a:t>
            </a:r>
          </a:p>
          <a:p>
            <a:r>
              <a:rPr lang="en-US" sz="2400" dirty="0"/>
              <a:t>Rules, Regs, Memos</a:t>
            </a:r>
          </a:p>
          <a:p>
            <a:r>
              <a:rPr lang="en-US" sz="2400" dirty="0"/>
              <a:t>Collaboration</a:t>
            </a:r>
          </a:p>
          <a:p>
            <a:r>
              <a:rPr lang="en-US" sz="2400" dirty="0"/>
              <a:t>Funding for Inclusion</a:t>
            </a:r>
          </a:p>
          <a:p>
            <a:r>
              <a:rPr lang="en-US" sz="2400" dirty="0"/>
              <a:t>DEC Recommended Practices</a:t>
            </a:r>
          </a:p>
          <a:p>
            <a:r>
              <a:rPr lang="en-US" sz="2400" dirty="0"/>
              <a:t>   …and more</a:t>
            </a:r>
          </a:p>
        </p:txBody>
      </p:sp>
      <p:pic>
        <p:nvPicPr>
          <p:cNvPr id="11" name="Picture 10" descr="This is a screenshot of the ECTA Website home page which highlights &#10;&quot;Featured&quot;, &quot;Events&quot;, and &quot;News&quot;">
            <a:extLst>
              <a:ext uri="{FF2B5EF4-FFF2-40B4-BE49-F238E27FC236}">
                <a16:creationId xmlns:a16="http://schemas.microsoft.com/office/drawing/2014/main" id="{7724A2EF-D821-46D7-AC91-B99173847248}"/>
              </a:ext>
            </a:extLst>
          </p:cNvPr>
          <p:cNvPicPr>
            <a:picLocks noChangeAspect="1"/>
          </p:cNvPicPr>
          <p:nvPr/>
        </p:nvPicPr>
        <p:blipFill rotWithShape="1">
          <a:blip r:embed="rId3"/>
          <a:srcRect l="15834" t="8593" r="16167" b="7414"/>
          <a:stretch/>
        </p:blipFill>
        <p:spPr>
          <a:xfrm>
            <a:off x="4841038" y="867509"/>
            <a:ext cx="7168082" cy="4551214"/>
          </a:xfrm>
          <a:prstGeom prst="rect">
            <a:avLst/>
          </a:prstGeom>
        </p:spPr>
      </p:pic>
    </p:spTree>
    <p:extLst>
      <p:ext uri="{BB962C8B-B14F-4D97-AF65-F5344CB8AC3E}">
        <p14:creationId xmlns:p14="http://schemas.microsoft.com/office/powerpoint/2010/main" val="4119798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39D345-2DEF-4C30-ACEF-3A724FB2D590}"/>
              </a:ext>
            </a:extLst>
          </p:cNvPr>
          <p:cNvSpPr>
            <a:spLocks noGrp="1"/>
          </p:cNvSpPr>
          <p:nvPr>
            <p:ph type="sldNum" sz="quarter" idx="4"/>
          </p:nvPr>
        </p:nvSpPr>
        <p:spPr/>
        <p:txBody>
          <a:bodyPr/>
          <a:lstStyle/>
          <a:p>
            <a:fld id="{8FF8BE51-C3B0-9B4F-9A06-4F809A9A7941}" type="slidenum">
              <a:rPr lang="en-US" smtClean="0"/>
              <a:pPr/>
              <a:t>13</a:t>
            </a:fld>
            <a:endParaRPr lang="en-US"/>
          </a:p>
        </p:txBody>
      </p:sp>
      <p:sp>
        <p:nvSpPr>
          <p:cNvPr id="2" name="Title 1">
            <a:extLst>
              <a:ext uri="{FF2B5EF4-FFF2-40B4-BE49-F238E27FC236}">
                <a16:creationId xmlns:a16="http://schemas.microsoft.com/office/drawing/2014/main" id="{1D743F34-8AD0-4E9B-BD2C-12174D050F91}"/>
              </a:ext>
            </a:extLst>
          </p:cNvPr>
          <p:cNvSpPr>
            <a:spLocks noGrp="1"/>
          </p:cNvSpPr>
          <p:nvPr>
            <p:ph type="title"/>
          </p:nvPr>
        </p:nvSpPr>
        <p:spPr>
          <a:xfrm>
            <a:off x="587829" y="376255"/>
            <a:ext cx="11005457" cy="914400"/>
          </a:xfrm>
        </p:spPr>
        <p:txBody>
          <a:bodyPr/>
          <a:lstStyle/>
          <a:p>
            <a:r>
              <a:rPr lang="en-US" dirty="0">
                <a:solidFill>
                  <a:schemeClr val="tx2">
                    <a:lumMod val="75000"/>
                    <a:lumOff val="25000"/>
                  </a:schemeClr>
                </a:solidFill>
              </a:rPr>
              <a:t>National EC Inclusion Indicators Initiative</a:t>
            </a:r>
          </a:p>
        </p:txBody>
      </p:sp>
      <p:pic>
        <p:nvPicPr>
          <p:cNvPr id="6" name="Content Placeholder 5" descr="This is a screenshot of the July 19, 2019 announcement of the partnership between the ECTA Center and the National Center for Pyramid Model Innovations (NCPMI) to launch the National Early Childhood Inclusion Indicators Initiative. ">
            <a:extLst>
              <a:ext uri="{FF2B5EF4-FFF2-40B4-BE49-F238E27FC236}">
                <a16:creationId xmlns:a16="http://schemas.microsoft.com/office/drawing/2014/main" id="{75BE49D7-6E75-4901-A6C9-29FC680AF0D0}"/>
              </a:ext>
            </a:extLst>
          </p:cNvPr>
          <p:cNvPicPr>
            <a:picLocks noGrp="1" noChangeAspect="1"/>
          </p:cNvPicPr>
          <p:nvPr>
            <p:ph idx="1"/>
          </p:nvPr>
        </p:nvPicPr>
        <p:blipFill rotWithShape="1">
          <a:blip r:embed="rId2"/>
          <a:srcRect l="16322" t="22961" r="18819" b="9879"/>
          <a:stretch/>
        </p:blipFill>
        <p:spPr>
          <a:xfrm>
            <a:off x="741317" y="1338055"/>
            <a:ext cx="7179679" cy="4181890"/>
          </a:xfrm>
          <a:prstGeom prst="rect">
            <a:avLst/>
          </a:prstGeom>
        </p:spPr>
      </p:pic>
      <p:sp>
        <p:nvSpPr>
          <p:cNvPr id="7" name="TextBox 6">
            <a:extLst>
              <a:ext uri="{FF2B5EF4-FFF2-40B4-BE49-F238E27FC236}">
                <a16:creationId xmlns:a16="http://schemas.microsoft.com/office/drawing/2014/main" id="{4E9E1A4A-1934-4AB9-B26B-6A42445DE04E}"/>
              </a:ext>
            </a:extLst>
          </p:cNvPr>
          <p:cNvSpPr txBox="1"/>
          <p:nvPr/>
        </p:nvSpPr>
        <p:spPr>
          <a:xfrm>
            <a:off x="8552059" y="1818973"/>
            <a:ext cx="2681514" cy="3416320"/>
          </a:xfrm>
          <a:prstGeom prst="rect">
            <a:avLst/>
          </a:prstGeom>
          <a:solidFill>
            <a:srgbClr val="F7DDF0"/>
          </a:solidFill>
        </p:spPr>
        <p:txBody>
          <a:bodyPr wrap="square" rtlCol="0">
            <a:spAutoFit/>
          </a:bodyPr>
          <a:lstStyle/>
          <a:p>
            <a:r>
              <a:rPr lang="en-US" sz="2400" dirty="0"/>
              <a:t>State, Program and Environment Indicators</a:t>
            </a:r>
          </a:p>
          <a:p>
            <a:endParaRPr lang="en-US" sz="2400" dirty="0"/>
          </a:p>
          <a:p>
            <a:r>
              <a:rPr lang="en-US" sz="2400" dirty="0"/>
              <a:t>Self-Assessments</a:t>
            </a:r>
          </a:p>
          <a:p>
            <a:r>
              <a:rPr lang="en-US" sz="2400" dirty="0"/>
              <a:t>&amp; Resources coming very soon!!</a:t>
            </a:r>
          </a:p>
          <a:p>
            <a:r>
              <a:rPr lang="en-US" sz="2400" b="1" dirty="0"/>
              <a:t>PLEASE ASK</a:t>
            </a:r>
          </a:p>
        </p:txBody>
      </p:sp>
      <p:sp>
        <p:nvSpPr>
          <p:cNvPr id="4" name="TextBox 3">
            <a:extLst>
              <a:ext uri="{FF2B5EF4-FFF2-40B4-BE49-F238E27FC236}">
                <a16:creationId xmlns:a16="http://schemas.microsoft.com/office/drawing/2014/main" id="{35075D6C-212B-AC5B-DC1C-4BE3D7C5A16E}"/>
              </a:ext>
            </a:extLst>
          </p:cNvPr>
          <p:cNvSpPr txBox="1"/>
          <p:nvPr/>
        </p:nvSpPr>
        <p:spPr>
          <a:xfrm>
            <a:off x="1283156" y="5624946"/>
            <a:ext cx="6791328" cy="369332"/>
          </a:xfrm>
          <a:prstGeom prst="rect">
            <a:avLst/>
          </a:prstGeom>
          <a:noFill/>
        </p:spPr>
        <p:txBody>
          <a:bodyPr wrap="square">
            <a:spAutoFit/>
          </a:bodyPr>
          <a:lstStyle/>
          <a:p>
            <a:r>
              <a:rPr lang="en-US" dirty="0">
                <a:solidFill>
                  <a:schemeClr val="accent3">
                    <a:lumMod val="75000"/>
                  </a:schemeClr>
                </a:solidFill>
                <a:hlinkClick r:id="rId3" tooltip="National Early Childhood Inclusion Indicators Initiative">
                  <a:extLst>
                    <a:ext uri="{A12FA001-AC4F-418D-AE19-62706E023703}">
                      <ahyp:hlinkClr xmlns:ahyp="http://schemas.microsoft.com/office/drawing/2018/hyperlinkcolor" val="tx"/>
                    </a:ext>
                  </a:extLst>
                </a:hlinkClick>
              </a:rPr>
              <a:t>https://ectacenter.org/topics/inclusion/indicators-partners.asp</a:t>
            </a:r>
            <a:r>
              <a:rPr lang="en-US" dirty="0">
                <a:solidFill>
                  <a:schemeClr val="accent3">
                    <a:lumMod val="75000"/>
                  </a:schemeClr>
                </a:solidFill>
              </a:rPr>
              <a:t> </a:t>
            </a:r>
          </a:p>
        </p:txBody>
      </p:sp>
    </p:spTree>
    <p:extLst>
      <p:ext uri="{BB962C8B-B14F-4D97-AF65-F5344CB8AC3E}">
        <p14:creationId xmlns:p14="http://schemas.microsoft.com/office/powerpoint/2010/main" val="1182440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5BA4EF-AB7B-4C14-83AB-86F17FD906D6}"/>
              </a:ext>
            </a:extLst>
          </p:cNvPr>
          <p:cNvSpPr>
            <a:spLocks noGrp="1"/>
          </p:cNvSpPr>
          <p:nvPr>
            <p:ph type="sldNum" sz="quarter" idx="10"/>
          </p:nvPr>
        </p:nvSpPr>
        <p:spPr>
          <a:xfrm>
            <a:off x="304800" y="640080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200" kern="1200">
                <a:solidFill>
                  <a:srgbClr val="898989"/>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fld id="{AB268D0E-8075-9746-99AF-58F28B56088B}" type="slidenum">
              <a:rPr lang="en-US" smtClean="0"/>
              <a:pPr>
                <a:defRPr/>
              </a:pPr>
              <a:t>14</a:t>
            </a:fld>
            <a:endParaRPr lang="en-US" dirty="0"/>
          </a:p>
        </p:txBody>
      </p:sp>
      <p:sp>
        <p:nvSpPr>
          <p:cNvPr id="2" name="Title 1">
            <a:extLst>
              <a:ext uri="{FF2B5EF4-FFF2-40B4-BE49-F238E27FC236}">
                <a16:creationId xmlns:a16="http://schemas.microsoft.com/office/drawing/2014/main" id="{0E11F91C-6C84-4C85-A10E-A88BEA9064B6}"/>
              </a:ext>
            </a:extLst>
          </p:cNvPr>
          <p:cNvSpPr>
            <a:spLocks noGrp="1"/>
          </p:cNvSpPr>
          <p:nvPr>
            <p:ph type="title"/>
          </p:nvPr>
        </p:nvSpPr>
        <p:spPr>
          <a:xfrm>
            <a:off x="593271" y="250602"/>
            <a:ext cx="11005457" cy="914400"/>
          </a:xfrm>
        </p:spPr>
        <p:txBody>
          <a:bodyPr/>
          <a:lstStyle/>
          <a:p>
            <a:r>
              <a:rPr lang="en-US" b="1" dirty="0">
                <a:solidFill>
                  <a:schemeClr val="tx2">
                    <a:lumMod val="75000"/>
                    <a:lumOff val="25000"/>
                  </a:schemeClr>
                </a:solidFill>
                <a:hlinkClick r:id="rId2" tooltip="Updated Dear Colleague Letter on Preschool Least Restrictive Environments (January 9, 2017)">
                  <a:extLst>
                    <a:ext uri="{A12FA001-AC4F-418D-AE19-62706E023703}">
                      <ahyp:hlinkClr xmlns:ahyp="http://schemas.microsoft.com/office/drawing/2018/hyperlinkcolor" val="tx"/>
                    </a:ext>
                  </a:extLst>
                </a:hlinkClick>
              </a:rPr>
              <a:t>OSEP Dear Colleague Letter – Preschool LRE</a:t>
            </a:r>
            <a:endParaRPr lang="en-US" b="1" dirty="0">
              <a:solidFill>
                <a:schemeClr val="tx2">
                  <a:lumMod val="75000"/>
                  <a:lumOff val="25000"/>
                </a:schemeClr>
              </a:solidFill>
            </a:endParaRPr>
          </a:p>
        </p:txBody>
      </p:sp>
      <p:sp>
        <p:nvSpPr>
          <p:cNvPr id="8" name="TextBox 7">
            <a:extLst>
              <a:ext uri="{FF2B5EF4-FFF2-40B4-BE49-F238E27FC236}">
                <a16:creationId xmlns:a16="http://schemas.microsoft.com/office/drawing/2014/main" id="{A350B8A8-2CF7-4FD9-904B-4E40F74EDD68}"/>
              </a:ext>
            </a:extLst>
          </p:cNvPr>
          <p:cNvSpPr txBox="1"/>
          <p:nvPr/>
        </p:nvSpPr>
        <p:spPr>
          <a:xfrm>
            <a:off x="6188362" y="1245586"/>
            <a:ext cx="5435600" cy="4401205"/>
          </a:xfrm>
          <a:prstGeom prst="rect">
            <a:avLst/>
          </a:prstGeom>
          <a:noFill/>
        </p:spPr>
        <p:txBody>
          <a:bodyPr wrap="square" rtlCol="0">
            <a:spAutoFit/>
          </a:bodyPr>
          <a:lstStyle/>
          <a:p>
            <a:pPr marL="457200" indent="-457200">
              <a:buClr>
                <a:srgbClr val="FFC000"/>
              </a:buClr>
              <a:buFont typeface="Wingdings" panose="05000000000000000000" pitchFamily="2" charset="2"/>
              <a:buChar char="v"/>
            </a:pPr>
            <a:r>
              <a:rPr lang="en-US" sz="2800" dirty="0">
                <a:latin typeface="+mn-lt"/>
              </a:rPr>
              <a:t>January 2017</a:t>
            </a:r>
          </a:p>
          <a:p>
            <a:pPr marL="457200" indent="-457200">
              <a:buClr>
                <a:srgbClr val="FFC000"/>
              </a:buClr>
              <a:buFont typeface="Wingdings" panose="05000000000000000000" pitchFamily="2" charset="2"/>
              <a:buChar char="v"/>
            </a:pPr>
            <a:r>
              <a:rPr lang="en-US" sz="2800" dirty="0">
                <a:latin typeface="+mn-lt"/>
              </a:rPr>
              <a:t>Updates a previous DCL</a:t>
            </a:r>
          </a:p>
          <a:p>
            <a:pPr marL="457200" indent="-457200">
              <a:buClr>
                <a:srgbClr val="FFC000"/>
              </a:buClr>
              <a:buFont typeface="Wingdings" panose="05000000000000000000" pitchFamily="2" charset="2"/>
              <a:buChar char="v"/>
            </a:pPr>
            <a:r>
              <a:rPr lang="en-US" sz="2800" dirty="0">
                <a:latin typeface="+mn-lt"/>
              </a:rPr>
              <a:t>LRE Requirements</a:t>
            </a:r>
          </a:p>
          <a:p>
            <a:pPr marL="457200" indent="-457200">
              <a:buClr>
                <a:srgbClr val="FFC000"/>
              </a:buClr>
              <a:buFont typeface="Wingdings" panose="05000000000000000000" pitchFamily="2" charset="2"/>
              <a:buChar char="v"/>
            </a:pPr>
            <a:r>
              <a:rPr lang="en-US" sz="2800" dirty="0">
                <a:latin typeface="+mn-lt"/>
              </a:rPr>
              <a:t>Key Statutory and Regulatory Requirements</a:t>
            </a:r>
          </a:p>
          <a:p>
            <a:pPr marL="457200" indent="-457200">
              <a:buClr>
                <a:srgbClr val="FFC000"/>
              </a:buClr>
              <a:buFont typeface="Wingdings" panose="05000000000000000000" pitchFamily="2" charset="2"/>
              <a:buChar char="v"/>
            </a:pPr>
            <a:r>
              <a:rPr lang="en-US" sz="2800" dirty="0">
                <a:latin typeface="+mn-lt"/>
              </a:rPr>
              <a:t>Preschool Placement Options</a:t>
            </a:r>
          </a:p>
          <a:p>
            <a:pPr marL="457200" indent="-457200">
              <a:buClr>
                <a:srgbClr val="FFC000"/>
              </a:buClr>
              <a:buFont typeface="Wingdings" panose="05000000000000000000" pitchFamily="2" charset="2"/>
              <a:buChar char="v"/>
            </a:pPr>
            <a:r>
              <a:rPr lang="en-US" sz="2800" dirty="0">
                <a:latin typeface="+mn-lt"/>
              </a:rPr>
              <a:t>Reporting Educational Environments</a:t>
            </a:r>
          </a:p>
          <a:p>
            <a:pPr marL="457200" indent="-457200">
              <a:buClr>
                <a:srgbClr val="FFC000"/>
              </a:buClr>
              <a:buFont typeface="Wingdings" panose="05000000000000000000" pitchFamily="2" charset="2"/>
              <a:buChar char="v"/>
            </a:pPr>
            <a:r>
              <a:rPr lang="en-US" sz="2800" dirty="0">
                <a:latin typeface="+mn-lt"/>
              </a:rPr>
              <a:t>Use of IDEA Funds for Preschool</a:t>
            </a:r>
          </a:p>
        </p:txBody>
      </p:sp>
      <p:pic>
        <p:nvPicPr>
          <p:cNvPr id="13" name="Picture 12" descr="Image of the OSEP Dear Colleague Letter (2016)">
            <a:extLst>
              <a:ext uri="{FF2B5EF4-FFF2-40B4-BE49-F238E27FC236}">
                <a16:creationId xmlns:a16="http://schemas.microsoft.com/office/drawing/2014/main" id="{59837580-2A0B-3C60-5135-02462C0467BB}"/>
              </a:ext>
            </a:extLst>
          </p:cNvPr>
          <p:cNvPicPr>
            <a:picLocks noChangeAspect="1"/>
          </p:cNvPicPr>
          <p:nvPr/>
        </p:nvPicPr>
        <p:blipFill>
          <a:blip r:embed="rId3"/>
          <a:stretch>
            <a:fillRect/>
          </a:stretch>
        </p:blipFill>
        <p:spPr>
          <a:xfrm>
            <a:off x="568038" y="1141522"/>
            <a:ext cx="5070763" cy="4574955"/>
          </a:xfrm>
          <a:prstGeom prst="rect">
            <a:avLst/>
          </a:prstGeom>
        </p:spPr>
      </p:pic>
    </p:spTree>
    <p:extLst>
      <p:ext uri="{BB962C8B-B14F-4D97-AF65-F5344CB8AC3E}">
        <p14:creationId xmlns:p14="http://schemas.microsoft.com/office/powerpoint/2010/main" val="283090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0"/>
          </p:nvPr>
        </p:nvSpPr>
        <p:spPr bwMode="auto">
          <a:xfrm>
            <a:off x="304800" y="640080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200" kern="1200">
                <a:solidFill>
                  <a:srgbClr val="898989"/>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eaLnBrk="1" hangingPunct="1">
              <a:defRPr/>
            </a:pPr>
            <a:fld id="{AB268D0E-8075-9746-99AF-58F28B56088B}" type="slidenum">
              <a:rPr lang="en-US" smtClean="0"/>
              <a:pPr eaLnBrk="1" hangingPunct="1">
                <a:defRPr/>
              </a:pPr>
              <a:t>15</a:t>
            </a:fld>
            <a:endParaRPr lang="en-US" sz="1200">
              <a:solidFill>
                <a:srgbClr val="898989"/>
              </a:solidFill>
            </a:endParaRPr>
          </a:p>
        </p:txBody>
      </p:sp>
      <p:sp>
        <p:nvSpPr>
          <p:cNvPr id="2" name="Title 1"/>
          <p:cNvSpPr>
            <a:spLocks noGrp="1"/>
          </p:cNvSpPr>
          <p:nvPr>
            <p:ph type="title"/>
          </p:nvPr>
        </p:nvSpPr>
        <p:spPr>
          <a:xfrm>
            <a:off x="422031" y="304800"/>
            <a:ext cx="10996245" cy="533400"/>
          </a:xfrm>
        </p:spPr>
        <p:txBody>
          <a:bodyPr>
            <a:noAutofit/>
          </a:bodyPr>
          <a:lstStyle/>
          <a:p>
            <a:r>
              <a:rPr lang="en-US" b="1" dirty="0">
                <a:solidFill>
                  <a:schemeClr val="tx2">
                    <a:lumMod val="75000"/>
                    <a:lumOff val="25000"/>
                  </a:schemeClr>
                </a:solidFill>
                <a:latin typeface="+mn-lt"/>
                <a:hlinkClick r:id="rId2" tooltip="Policy Statement on Inclusion of Children with Disabilities in Early Childhood Programs (2015)">
                  <a:extLst>
                    <a:ext uri="{A12FA001-AC4F-418D-AE19-62706E023703}">
                      <ahyp:hlinkClr xmlns:ahyp="http://schemas.microsoft.com/office/drawing/2018/hyperlinkcolor" val="tx"/>
                    </a:ext>
                  </a:extLst>
                </a:hlinkClick>
              </a:rPr>
              <a:t>HHS and ED Policy Statement on Inclusion of Children with Disabilities in Early Childhood Programs</a:t>
            </a:r>
            <a:endParaRPr lang="en-US" b="1" dirty="0">
              <a:solidFill>
                <a:schemeClr val="tx2">
                  <a:lumMod val="75000"/>
                  <a:lumOff val="25000"/>
                </a:schemeClr>
              </a:solidFill>
              <a:latin typeface="+mn-lt"/>
            </a:endParaRPr>
          </a:p>
        </p:txBody>
      </p:sp>
      <p:sp>
        <p:nvSpPr>
          <p:cNvPr id="3" name="TextBox 2"/>
          <p:cNvSpPr txBox="1"/>
          <p:nvPr/>
        </p:nvSpPr>
        <p:spPr>
          <a:xfrm>
            <a:off x="910334" y="1564243"/>
            <a:ext cx="9296400" cy="5293757"/>
          </a:xfrm>
          <a:prstGeom prst="rect">
            <a:avLst/>
          </a:prstGeom>
          <a:noFill/>
        </p:spPr>
        <p:txBody>
          <a:bodyPr wrap="square" rtlCol="0">
            <a:spAutoFit/>
          </a:bodyPr>
          <a:lstStyle/>
          <a:p>
            <a:pPr marL="342900" lvl="0" indent="-342900">
              <a:buClr>
                <a:schemeClr val="accent5">
                  <a:lumMod val="60000"/>
                  <a:lumOff val="40000"/>
                </a:schemeClr>
              </a:buClr>
              <a:buFont typeface="Wingdings" panose="05000000000000000000" pitchFamily="2" charset="2"/>
              <a:buChar char="v"/>
            </a:pPr>
            <a:r>
              <a:rPr lang="en-US" sz="2600" dirty="0">
                <a:latin typeface="+mn-lt"/>
              </a:rPr>
              <a:t>Purpose</a:t>
            </a:r>
          </a:p>
          <a:p>
            <a:pPr marL="342900" lvl="0" indent="-342900">
              <a:buClr>
                <a:schemeClr val="accent5">
                  <a:lumMod val="60000"/>
                  <a:lumOff val="40000"/>
                </a:schemeClr>
              </a:buClr>
              <a:buFont typeface="Wingdings" panose="05000000000000000000" pitchFamily="2" charset="2"/>
              <a:buChar char="v"/>
            </a:pPr>
            <a:r>
              <a:rPr lang="en-US" sz="2600" dirty="0">
                <a:latin typeface="+mn-lt"/>
              </a:rPr>
              <a:t>Overview</a:t>
            </a:r>
          </a:p>
          <a:p>
            <a:pPr marL="342900" lvl="0" indent="-342900">
              <a:buClr>
                <a:schemeClr val="accent5">
                  <a:lumMod val="60000"/>
                  <a:lumOff val="40000"/>
                </a:schemeClr>
              </a:buClr>
              <a:buFont typeface="Wingdings" panose="05000000000000000000" pitchFamily="2" charset="2"/>
              <a:buChar char="v"/>
            </a:pPr>
            <a:r>
              <a:rPr lang="en-US" sz="2600" dirty="0">
                <a:latin typeface="+mn-lt"/>
              </a:rPr>
              <a:t>Foundations </a:t>
            </a:r>
          </a:p>
          <a:p>
            <a:pPr marL="800100" lvl="1" indent="-342900">
              <a:buClr>
                <a:schemeClr val="accent5">
                  <a:lumMod val="60000"/>
                  <a:lumOff val="40000"/>
                </a:schemeClr>
              </a:buClr>
              <a:buFont typeface="Wingdings" panose="05000000000000000000" pitchFamily="2" charset="2"/>
              <a:buChar char="v"/>
            </a:pPr>
            <a:r>
              <a:rPr lang="en-US" sz="2600" dirty="0">
                <a:latin typeface="+mn-lt"/>
              </a:rPr>
              <a:t>Inclusion in Early Childhood programs</a:t>
            </a:r>
          </a:p>
          <a:p>
            <a:pPr marL="800100" lvl="1" indent="-342900">
              <a:buClr>
                <a:schemeClr val="accent5">
                  <a:lumMod val="60000"/>
                  <a:lumOff val="40000"/>
                </a:schemeClr>
              </a:buClr>
              <a:buFont typeface="Wingdings" panose="05000000000000000000" pitchFamily="2" charset="2"/>
              <a:buChar char="v"/>
            </a:pPr>
            <a:r>
              <a:rPr lang="en-US" sz="2600" dirty="0">
                <a:latin typeface="+mn-lt"/>
              </a:rPr>
              <a:t>Scientific base </a:t>
            </a:r>
          </a:p>
          <a:p>
            <a:pPr marL="800100" lvl="1" indent="-342900">
              <a:buClr>
                <a:schemeClr val="accent5">
                  <a:lumMod val="60000"/>
                  <a:lumOff val="40000"/>
                </a:schemeClr>
              </a:buClr>
              <a:buFont typeface="Wingdings" panose="05000000000000000000" pitchFamily="2" charset="2"/>
              <a:buChar char="v"/>
            </a:pPr>
            <a:r>
              <a:rPr lang="en-US" sz="2600" dirty="0">
                <a:latin typeface="+mn-lt"/>
              </a:rPr>
              <a:t>Legal Foundations</a:t>
            </a:r>
          </a:p>
          <a:p>
            <a:pPr marL="342900" lvl="0" indent="-342900">
              <a:buClr>
                <a:schemeClr val="accent5">
                  <a:lumMod val="60000"/>
                  <a:lumOff val="40000"/>
                </a:schemeClr>
              </a:buClr>
              <a:buFont typeface="Wingdings" panose="05000000000000000000" pitchFamily="2" charset="2"/>
              <a:buChar char="v"/>
            </a:pPr>
            <a:r>
              <a:rPr lang="en-US" sz="2600" dirty="0">
                <a:latin typeface="+mn-lt"/>
              </a:rPr>
              <a:t>Challenges</a:t>
            </a:r>
          </a:p>
          <a:p>
            <a:pPr marL="342900" lvl="0" indent="-342900">
              <a:buClr>
                <a:schemeClr val="accent5">
                  <a:lumMod val="60000"/>
                  <a:lumOff val="40000"/>
                </a:schemeClr>
              </a:buClr>
              <a:buFont typeface="Wingdings" panose="05000000000000000000" pitchFamily="2" charset="2"/>
              <a:buChar char="v"/>
            </a:pPr>
            <a:r>
              <a:rPr lang="en-US" sz="2600" dirty="0">
                <a:latin typeface="+mn-lt"/>
              </a:rPr>
              <a:t>The Path Ahead – Collaboration</a:t>
            </a:r>
          </a:p>
          <a:p>
            <a:pPr marL="342900" lvl="0" indent="-342900">
              <a:buClr>
                <a:schemeClr val="accent5">
                  <a:lumMod val="60000"/>
                  <a:lumOff val="40000"/>
                </a:schemeClr>
              </a:buClr>
              <a:buFont typeface="Wingdings" panose="05000000000000000000" pitchFamily="2" charset="2"/>
              <a:buChar char="v"/>
            </a:pPr>
            <a:r>
              <a:rPr lang="en-US" sz="2600" b="1" dirty="0">
                <a:solidFill>
                  <a:schemeClr val="accent2">
                    <a:lumMod val="50000"/>
                  </a:schemeClr>
                </a:solidFill>
                <a:latin typeface="+mn-lt"/>
              </a:rPr>
              <a:t>Recommendations for State Action</a:t>
            </a:r>
          </a:p>
          <a:p>
            <a:pPr marL="342900" lvl="0" indent="-342900">
              <a:buClr>
                <a:schemeClr val="accent5">
                  <a:lumMod val="60000"/>
                  <a:lumOff val="40000"/>
                </a:schemeClr>
              </a:buClr>
              <a:buFont typeface="Wingdings" panose="05000000000000000000" pitchFamily="2" charset="2"/>
              <a:buChar char="v"/>
            </a:pPr>
            <a:r>
              <a:rPr lang="en-US" sz="2600" b="1" dirty="0">
                <a:solidFill>
                  <a:schemeClr val="accent2">
                    <a:lumMod val="50000"/>
                  </a:schemeClr>
                </a:solidFill>
                <a:latin typeface="+mn-lt"/>
              </a:rPr>
              <a:t>Recommendations for Local Action</a:t>
            </a:r>
          </a:p>
          <a:p>
            <a:pPr marL="342900" lvl="0" indent="-342900">
              <a:buClr>
                <a:schemeClr val="accent5">
                  <a:lumMod val="60000"/>
                  <a:lumOff val="40000"/>
                </a:schemeClr>
              </a:buClr>
              <a:buFont typeface="Wingdings" panose="05000000000000000000" pitchFamily="2" charset="2"/>
              <a:buChar char="v"/>
            </a:pPr>
            <a:endParaRPr lang="en-US" sz="2600" dirty="0">
              <a:latin typeface="+mn-lt"/>
            </a:endParaRPr>
          </a:p>
          <a:p>
            <a:pPr lvl="1">
              <a:buClr>
                <a:schemeClr val="accent1"/>
              </a:buClr>
            </a:pPr>
            <a:endParaRPr lang="en-US" sz="2600" dirty="0">
              <a:latin typeface="+mn-lt"/>
            </a:endParaRPr>
          </a:p>
          <a:p>
            <a:pPr marL="342900" lvl="0" indent="-342900">
              <a:buClr>
                <a:schemeClr val="accent1"/>
              </a:buClr>
              <a:buFont typeface="Wingdings" panose="05000000000000000000" pitchFamily="2" charset="2"/>
              <a:buChar char="v"/>
            </a:pPr>
            <a:endParaRPr lang="en-US" sz="2600" dirty="0">
              <a:latin typeface="+mn-lt"/>
            </a:endParaRPr>
          </a:p>
        </p:txBody>
      </p:sp>
      <p:pic>
        <p:nvPicPr>
          <p:cNvPr id="7" name="Picture 6" descr="Image of the document: HHS and ED Policy Statement on Inclusion of Children with Disabilities in Early Childhood Programs."/>
          <p:cNvPicPr>
            <a:picLocks noChangeAspect="1"/>
          </p:cNvPicPr>
          <p:nvPr/>
        </p:nvPicPr>
        <p:blipFill rotWithShape="1">
          <a:blip r:embed="rId3"/>
          <a:srcRect l="35496" t="22223" r="37003" b="14073"/>
          <a:stretch/>
        </p:blipFill>
        <p:spPr>
          <a:xfrm rot="330640">
            <a:off x="7892548" y="1744481"/>
            <a:ext cx="3196512" cy="4165153"/>
          </a:xfrm>
          <a:prstGeom prst="rect">
            <a:avLst/>
          </a:prstGeom>
          <a:ln w="3175">
            <a:solidFill>
              <a:schemeClr val="tx1"/>
            </a:solidFill>
          </a:ln>
        </p:spPr>
      </p:pic>
    </p:spTree>
    <p:extLst>
      <p:ext uri="{BB962C8B-B14F-4D97-AF65-F5344CB8AC3E}">
        <p14:creationId xmlns:p14="http://schemas.microsoft.com/office/powerpoint/2010/main" val="631247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4"/>
          </p:nvPr>
        </p:nvSpPr>
        <p:spPr>
          <a:prstGeom prst="rect">
            <a:avLst/>
          </a:prstGeom>
        </p:spPr>
        <p:txBody>
          <a:bodyPr/>
          <a:lstStyle/>
          <a:p>
            <a:fld id="{8FF8BE51-C3B0-9B4F-9A06-4F809A9A7941}" type="slidenum">
              <a:rPr lang="en-US" smtClean="0"/>
              <a:t>16</a:t>
            </a:fld>
            <a:endParaRPr lang="en-US"/>
          </a:p>
        </p:txBody>
      </p:sp>
      <p:sp>
        <p:nvSpPr>
          <p:cNvPr id="2" name="Title 1"/>
          <p:cNvSpPr>
            <a:spLocks noGrp="1"/>
          </p:cNvSpPr>
          <p:nvPr>
            <p:ph type="title"/>
          </p:nvPr>
        </p:nvSpPr>
        <p:spPr/>
        <p:txBody>
          <a:bodyPr anchor="ctr" anchorCtr="0"/>
          <a:lstStyle/>
          <a:p>
            <a:r>
              <a:rPr lang="en-US" b="0" dirty="0"/>
              <a:t>Find out more at</a:t>
            </a:r>
            <a:r>
              <a:rPr lang="en-US" dirty="0"/>
              <a:t> ectacenter.org</a:t>
            </a:r>
          </a:p>
        </p:txBody>
      </p:sp>
      <p:sp>
        <p:nvSpPr>
          <p:cNvPr id="3" name="Text Placeholder 2"/>
          <p:cNvSpPr>
            <a:spLocks noGrp="1"/>
          </p:cNvSpPr>
          <p:nvPr>
            <p:ph type="body" idx="1"/>
          </p:nvPr>
        </p:nvSpPr>
        <p:spPr/>
        <p:txBody>
          <a:bodyPr>
            <a:noAutofit/>
          </a:bodyPr>
          <a:lstStyle/>
          <a:p>
            <a:r>
              <a:rPr lang="en-US" sz="1200" dirty="0"/>
              <a:t>The ECTA Center is a program of the FPG Child Development Institute of the University of North Carolina at Chapel Hill, funded through cooperative agreement number </a:t>
            </a:r>
            <a:r>
              <a:rPr lang="is-IS" sz="1200" dirty="0"/>
              <a:t>H326P170001 </a:t>
            </a:r>
            <a:r>
              <a:rPr lang="en-US" sz="1200" dirty="0"/>
              <a:t>from the Office of Special Education Programs, U.S. Department of Education. Opinions expressed herein do not necessarily represent the Department of Education's position or policy.</a:t>
            </a:r>
          </a:p>
        </p:txBody>
      </p:sp>
      <p:cxnSp>
        <p:nvCxnSpPr>
          <p:cNvPr id="6" name="Straight Connector 5" descr="&quot; &quot;"/>
          <p:cNvCxnSpPr/>
          <p:nvPr/>
        </p:nvCxnSpPr>
        <p:spPr>
          <a:xfrm>
            <a:off x="1973580" y="2270760"/>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928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736" y="586205"/>
            <a:ext cx="8134806" cy="903000"/>
          </a:xfrm>
        </p:spPr>
        <p:txBody>
          <a:bodyPr>
            <a:normAutofit/>
          </a:bodyPr>
          <a:lstStyle/>
          <a:p>
            <a:r>
              <a:rPr lang="en-US" sz="3600" b="1" dirty="0">
                <a:latin typeface="+mn-lt"/>
              </a:rPr>
              <a:t>Valuing Inclusion</a:t>
            </a:r>
          </a:p>
        </p:txBody>
      </p:sp>
      <p:sp>
        <p:nvSpPr>
          <p:cNvPr id="3" name="Content Placeholder 2"/>
          <p:cNvSpPr>
            <a:spLocks noGrp="1"/>
          </p:cNvSpPr>
          <p:nvPr>
            <p:ph idx="1"/>
          </p:nvPr>
        </p:nvSpPr>
        <p:spPr>
          <a:xfrm>
            <a:off x="5131397" y="1489205"/>
            <a:ext cx="7520544" cy="3948735"/>
          </a:xfrm>
        </p:spPr>
        <p:txBody>
          <a:bodyPr>
            <a:normAutofit/>
          </a:bodyPr>
          <a:lstStyle/>
          <a:p>
            <a:pPr marL="0" indent="0">
              <a:buNone/>
            </a:pPr>
            <a:r>
              <a:rPr lang="en-US" sz="2400" b="1" dirty="0">
                <a:solidFill>
                  <a:schemeClr val="tx2">
                    <a:lumMod val="75000"/>
                    <a:lumOff val="25000"/>
                  </a:schemeClr>
                </a:solidFill>
                <a:hlinkClick r:id="rId3" tooltip="OSEP Dear Colleague Letter EC Inclusion, January 2017">
                  <a:extLst>
                    <a:ext uri="{A12FA001-AC4F-418D-AE19-62706E023703}">
                      <ahyp:hlinkClr xmlns:ahyp="http://schemas.microsoft.com/office/drawing/2018/hyperlinkcolor" val="tx"/>
                    </a:ext>
                  </a:extLst>
                </a:hlinkClick>
              </a:rPr>
              <a:t>OSEP Dear Colleague Letter EC Inclusion</a:t>
            </a:r>
            <a:endParaRPr lang="en-US" sz="2400" b="1" dirty="0">
              <a:solidFill>
                <a:schemeClr val="tx2">
                  <a:lumMod val="75000"/>
                  <a:lumOff val="25000"/>
                </a:schemeClr>
              </a:solidFill>
            </a:endParaRPr>
          </a:p>
        </p:txBody>
      </p:sp>
      <p:sp>
        <p:nvSpPr>
          <p:cNvPr id="4" name="Rectangle 3">
            <a:extLst>
              <a:ext uri="{FF2B5EF4-FFF2-40B4-BE49-F238E27FC236}">
                <a16:creationId xmlns:a16="http://schemas.microsoft.com/office/drawing/2014/main" id="{0CDE0826-FE51-4764-B42D-C5AE9C64240F}"/>
              </a:ext>
            </a:extLst>
          </p:cNvPr>
          <p:cNvSpPr/>
          <p:nvPr/>
        </p:nvSpPr>
        <p:spPr>
          <a:xfrm>
            <a:off x="5131397" y="2151474"/>
            <a:ext cx="5944573" cy="3347840"/>
          </a:xfrm>
          <a:prstGeom prst="rect">
            <a:avLst/>
          </a:prstGeom>
        </p:spPr>
        <p:txBody>
          <a:bodyPr wrap="square">
            <a:spAutoFit/>
          </a:bodyPr>
          <a:lstStyle/>
          <a:p>
            <a:pPr algn="ctr">
              <a:lnSpc>
                <a:spcPct val="150000"/>
              </a:lnSpc>
            </a:pPr>
            <a:r>
              <a:rPr lang="en-US" sz="2400" dirty="0"/>
              <a:t>All young children with disabilities should have access to inclusive high-quality early childhood programs where they are provided with individualized and appropriate supports to enable them to meet high expectations.</a:t>
            </a:r>
            <a:endParaRPr lang="en-US" sz="2400" dirty="0">
              <a:effectLst/>
            </a:endParaRPr>
          </a:p>
        </p:txBody>
      </p:sp>
      <p:pic>
        <p:nvPicPr>
          <p:cNvPr id="6" name="Picture 5" descr="Two children looking at each other. One child is using a walker, the other child is squatting down to eye level of the other.">
            <a:extLst>
              <a:ext uri="{FF2B5EF4-FFF2-40B4-BE49-F238E27FC236}">
                <a16:creationId xmlns:a16="http://schemas.microsoft.com/office/drawing/2014/main" id="{8BBB6747-CD63-4762-9CF0-C361E39A1181}"/>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9696" t="6666" r="25913"/>
          <a:stretch/>
        </p:blipFill>
        <p:spPr>
          <a:xfrm>
            <a:off x="725653" y="978638"/>
            <a:ext cx="3518240" cy="4900723"/>
          </a:xfrm>
          <a:prstGeom prst="rect">
            <a:avLst/>
          </a:prstGeom>
          <a:ln w="28575">
            <a:solidFill>
              <a:schemeClr val="accent5">
                <a:lumMod val="50000"/>
              </a:schemeClr>
            </a:solidFill>
          </a:ln>
          <a:effectLst/>
        </p:spPr>
      </p:pic>
    </p:spTree>
    <p:extLst>
      <p:ext uri="{BB962C8B-B14F-4D97-AF65-F5344CB8AC3E}">
        <p14:creationId xmlns:p14="http://schemas.microsoft.com/office/powerpoint/2010/main" val="2843498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5A6679-4CB4-42BE-A8DA-B6DBA5B21D5A}"/>
              </a:ext>
            </a:extLst>
          </p:cNvPr>
          <p:cNvSpPr>
            <a:spLocks noGrp="1"/>
          </p:cNvSpPr>
          <p:nvPr>
            <p:ph type="title"/>
          </p:nvPr>
        </p:nvSpPr>
        <p:spPr/>
        <p:txBody>
          <a:bodyPr/>
          <a:lstStyle/>
          <a:p>
            <a:r>
              <a:rPr lang="en-US" dirty="0"/>
              <a:t>Welcome </a:t>
            </a:r>
          </a:p>
        </p:txBody>
      </p:sp>
      <p:sp>
        <p:nvSpPr>
          <p:cNvPr id="5" name="Content Placeholder 4">
            <a:extLst>
              <a:ext uri="{FF2B5EF4-FFF2-40B4-BE49-F238E27FC236}">
                <a16:creationId xmlns:a16="http://schemas.microsoft.com/office/drawing/2014/main" id="{67ACFB06-E3F5-4304-B741-033EF759B5C8}"/>
              </a:ext>
            </a:extLst>
          </p:cNvPr>
          <p:cNvSpPr>
            <a:spLocks noGrp="1"/>
          </p:cNvSpPr>
          <p:nvPr>
            <p:ph idx="1"/>
          </p:nvPr>
        </p:nvSpPr>
        <p:spPr>
          <a:xfrm>
            <a:off x="587830" y="1368358"/>
            <a:ext cx="4509356" cy="4097988"/>
          </a:xfrm>
        </p:spPr>
        <p:txBody>
          <a:bodyPr>
            <a:normAutofit/>
          </a:bodyPr>
          <a:lstStyle/>
          <a:p>
            <a:pPr marL="0" indent="0">
              <a:buNone/>
            </a:pPr>
            <a:r>
              <a:rPr lang="en-US" sz="2800" dirty="0">
                <a:latin typeface="+mn-lt"/>
              </a:rPr>
              <a:t>Please share your:</a:t>
            </a:r>
          </a:p>
          <a:p>
            <a:pPr marL="514350" indent="-514350">
              <a:buFont typeface="+mj-lt"/>
              <a:buAutoNum type="arabicPeriod"/>
            </a:pPr>
            <a:r>
              <a:rPr lang="en-US" sz="2800" dirty="0">
                <a:latin typeface="+mn-lt"/>
              </a:rPr>
              <a:t>name</a:t>
            </a:r>
          </a:p>
          <a:p>
            <a:pPr marL="514350" indent="-514350">
              <a:buFont typeface="+mj-lt"/>
              <a:buAutoNum type="arabicPeriod"/>
            </a:pPr>
            <a:r>
              <a:rPr lang="en-US" sz="2800" dirty="0">
                <a:latin typeface="+mn-lt"/>
              </a:rPr>
              <a:t>state</a:t>
            </a:r>
          </a:p>
          <a:p>
            <a:pPr marL="514350" indent="-514350">
              <a:buFont typeface="+mj-lt"/>
              <a:buAutoNum type="arabicPeriod"/>
            </a:pPr>
            <a:r>
              <a:rPr lang="en-US" sz="2800" dirty="0">
                <a:latin typeface="+mn-lt"/>
              </a:rPr>
              <a:t>role </a:t>
            </a:r>
          </a:p>
          <a:p>
            <a:pPr marL="514350" indent="-514350">
              <a:buFont typeface="+mj-lt"/>
              <a:buAutoNum type="arabicPeriod"/>
            </a:pPr>
            <a:r>
              <a:rPr lang="en-US" sz="2800" dirty="0">
                <a:latin typeface="+mn-lt"/>
              </a:rPr>
              <a:t>word or phrase on </a:t>
            </a:r>
          </a:p>
          <a:p>
            <a:pPr marL="0" indent="0">
              <a:buNone/>
            </a:pPr>
            <a:r>
              <a:rPr lang="en-US" sz="2800" b="1" dirty="0">
                <a:latin typeface="+mn-lt"/>
              </a:rPr>
              <a:t>the meaning of inclusion</a:t>
            </a:r>
            <a:endParaRPr lang="en-US" sz="2800" dirty="0">
              <a:latin typeface="+mn-lt"/>
            </a:endParaRPr>
          </a:p>
        </p:txBody>
      </p:sp>
      <p:pic>
        <p:nvPicPr>
          <p:cNvPr id="7" name="Picture 6" descr="A group of three children with an adult. The children are painting with watercolor paints. ">
            <a:extLst>
              <a:ext uri="{FF2B5EF4-FFF2-40B4-BE49-F238E27FC236}">
                <a16:creationId xmlns:a16="http://schemas.microsoft.com/office/drawing/2014/main" id="{46F92B79-262D-4CC0-BBE6-5B49D914BA7C}"/>
              </a:ext>
              <a:ext uri="{C183D7F6-B498-43B3-948B-1728B52AA6E4}">
                <adec:decorative xmlns:adec="http://schemas.microsoft.com/office/drawing/2017/decorative" val="1"/>
              </a:ext>
            </a:extLst>
          </p:cNvPr>
          <p:cNvPicPr>
            <a:picLocks noChangeAspect="1"/>
          </p:cNvPicPr>
          <p:nvPr/>
        </p:nvPicPr>
        <p:blipFill rotWithShape="1">
          <a:blip r:embed="rId2"/>
          <a:srcRect l="73421" t="34210" r="7731" b="40245"/>
          <a:stretch/>
        </p:blipFill>
        <p:spPr>
          <a:xfrm>
            <a:off x="5245100" y="983475"/>
            <a:ext cx="6200270" cy="4726576"/>
          </a:xfrm>
          <a:prstGeom prst="rect">
            <a:avLst/>
          </a:prstGeom>
          <a:ln w="28575">
            <a:solidFill>
              <a:schemeClr val="accent1">
                <a:lumMod val="60000"/>
                <a:lumOff val="40000"/>
              </a:schemeClr>
            </a:solidFill>
          </a:ln>
        </p:spPr>
      </p:pic>
    </p:spTree>
    <p:extLst>
      <p:ext uri="{BB962C8B-B14F-4D97-AF65-F5344CB8AC3E}">
        <p14:creationId xmlns:p14="http://schemas.microsoft.com/office/powerpoint/2010/main" val="60783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A8ADF3-94B8-4ED3-886B-15D27A82F3A3}"/>
              </a:ext>
            </a:extLst>
          </p:cNvPr>
          <p:cNvSpPr>
            <a:spLocks noGrp="1"/>
          </p:cNvSpPr>
          <p:nvPr>
            <p:ph type="title"/>
          </p:nvPr>
        </p:nvSpPr>
        <p:spPr>
          <a:xfrm>
            <a:off x="265814" y="191409"/>
            <a:ext cx="11182579" cy="1033781"/>
          </a:xfrm>
        </p:spPr>
        <p:txBody>
          <a:bodyPr>
            <a:normAutofit fontScale="90000"/>
          </a:bodyPr>
          <a:lstStyle/>
          <a:p>
            <a:pPr algn="ctr"/>
            <a:r>
              <a:rPr lang="en-US" sz="3600" dirty="0"/>
              <a:t>National Early Childhood Environments Data Over Time</a:t>
            </a:r>
          </a:p>
        </p:txBody>
      </p:sp>
      <p:graphicFrame>
        <p:nvGraphicFramePr>
          <p:cNvPr id="6" name="Content Placeholder 5" descr="This chart shows data on children attending regular early childhood programs and receiving services in the program, and those who do not attend regular programs, but receive services in separate special education classrooms or programs has not changed significantly since the 12-13 reporting year. ">
            <a:extLst>
              <a:ext uri="{FF2B5EF4-FFF2-40B4-BE49-F238E27FC236}">
                <a16:creationId xmlns:a16="http://schemas.microsoft.com/office/drawing/2014/main" id="{CB1CDB68-F76D-435A-90B4-71355F88435C}"/>
              </a:ext>
            </a:extLst>
          </p:cNvPr>
          <p:cNvGraphicFramePr>
            <a:graphicFrameLocks noGrp="1"/>
          </p:cNvGraphicFramePr>
          <p:nvPr>
            <p:ph idx="1"/>
            <p:extLst>
              <p:ext uri="{D42A27DB-BD31-4B8C-83A1-F6EECF244321}">
                <p14:modId xmlns:p14="http://schemas.microsoft.com/office/powerpoint/2010/main" val="1436171154"/>
              </p:ext>
            </p:extLst>
          </p:nvPr>
        </p:nvGraphicFramePr>
        <p:xfrm>
          <a:off x="754118" y="708299"/>
          <a:ext cx="10515600" cy="391096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075F3F7-9893-4B79-ABAC-4B00B881F350}"/>
              </a:ext>
            </a:extLst>
          </p:cNvPr>
          <p:cNvSpPr txBox="1"/>
          <p:nvPr/>
        </p:nvSpPr>
        <p:spPr>
          <a:xfrm>
            <a:off x="751490" y="4671665"/>
            <a:ext cx="11030606" cy="1323439"/>
          </a:xfrm>
          <a:prstGeom prst="rect">
            <a:avLst/>
          </a:prstGeom>
          <a:noFill/>
        </p:spPr>
        <p:txBody>
          <a:bodyPr wrap="square" rtlCol="0">
            <a:spAutoFit/>
          </a:bodyPr>
          <a:lstStyle/>
          <a:p>
            <a:r>
              <a:rPr lang="en-US" b="1" dirty="0"/>
              <a:t>SPP/APR Indicator 6a</a:t>
            </a:r>
            <a:r>
              <a:rPr lang="en-US" dirty="0"/>
              <a:t>: Children attending a regular early childhood program (RECP) and receiving the majority of special education services in the program </a:t>
            </a:r>
          </a:p>
          <a:p>
            <a:endParaRPr lang="en-US" sz="800" dirty="0"/>
          </a:p>
          <a:p>
            <a:r>
              <a:rPr lang="en-US" b="1" dirty="0"/>
              <a:t>SPP/APR Indicator 6b</a:t>
            </a:r>
            <a:r>
              <a:rPr lang="en-US" dirty="0"/>
              <a:t>: Children who do not  attend an RECP, who receive their special education services in a separate class, separate school or residential facility </a:t>
            </a:r>
          </a:p>
        </p:txBody>
      </p:sp>
      <p:sp>
        <p:nvSpPr>
          <p:cNvPr id="2" name="TextBox 1">
            <a:extLst>
              <a:ext uri="{FF2B5EF4-FFF2-40B4-BE49-F238E27FC236}">
                <a16:creationId xmlns:a16="http://schemas.microsoft.com/office/drawing/2014/main" id="{3A007C9F-3874-48D9-8124-130D9A8A7840}"/>
              </a:ext>
            </a:extLst>
          </p:cNvPr>
          <p:cNvSpPr txBox="1"/>
          <p:nvPr/>
        </p:nvSpPr>
        <p:spPr>
          <a:xfrm>
            <a:off x="2119589" y="6112593"/>
            <a:ext cx="9865708" cy="553998"/>
          </a:xfrm>
          <a:prstGeom prst="rect">
            <a:avLst/>
          </a:prstGeom>
          <a:noFill/>
        </p:spPr>
        <p:txBody>
          <a:bodyPr wrap="square" rtlCol="0">
            <a:spAutoFit/>
          </a:bodyPr>
          <a:lstStyle/>
          <a:p>
            <a:endParaRPr lang="en-US" sz="1500" dirty="0">
              <a:solidFill>
                <a:schemeClr val="bg1">
                  <a:lumMod val="85000"/>
                </a:schemeClr>
              </a:solidFill>
            </a:endParaRPr>
          </a:p>
          <a:p>
            <a:r>
              <a:rPr lang="en-US" sz="1500" dirty="0">
                <a:solidFill>
                  <a:schemeClr val="bg1">
                    <a:lumMod val="85000"/>
                  </a:schemeClr>
                </a:solidFill>
                <a:hlinkClick r:id="rId3" tooltip="IDEA Section 618 Data Products: Static Tables Part B Child Count &amp; Educational Environments Table 12">
                  <a:extLst>
                    <a:ext uri="{A12FA001-AC4F-418D-AE19-62706E023703}">
                      <ahyp:hlinkClr xmlns:ahyp="http://schemas.microsoft.com/office/drawing/2018/hyperlinkcolor" val="tx"/>
                    </a:ext>
                  </a:extLst>
                </a:hlinkClick>
              </a:rPr>
              <a:t>https://data.ed.gov/dataset/idea-section-618-data-products-static-tables-part-b-count-environ-tables12/resources</a:t>
            </a:r>
            <a:endParaRPr lang="en-US" sz="1500" dirty="0">
              <a:solidFill>
                <a:schemeClr val="bg1">
                  <a:lumMod val="85000"/>
                </a:schemeClr>
              </a:solidFill>
            </a:endParaRPr>
          </a:p>
        </p:txBody>
      </p:sp>
      <p:sp>
        <p:nvSpPr>
          <p:cNvPr id="7" name="TextBox 6">
            <a:extLst>
              <a:ext uri="{FF2B5EF4-FFF2-40B4-BE49-F238E27FC236}">
                <a16:creationId xmlns:a16="http://schemas.microsoft.com/office/drawing/2014/main" id="{AE6DED79-8B9B-47A0-AB9E-92B4D0089A7F}"/>
              </a:ext>
            </a:extLst>
          </p:cNvPr>
          <p:cNvSpPr txBox="1"/>
          <p:nvPr/>
        </p:nvSpPr>
        <p:spPr>
          <a:xfrm rot="5400000">
            <a:off x="6861979" y="2479116"/>
            <a:ext cx="3419943" cy="369332"/>
          </a:xfrm>
          <a:prstGeom prst="rect">
            <a:avLst/>
          </a:prstGeom>
          <a:noFill/>
        </p:spPr>
        <p:txBody>
          <a:bodyPr wrap="square" rtlCol="0">
            <a:spAutoFit/>
          </a:bodyPr>
          <a:lstStyle/>
          <a:p>
            <a:r>
              <a:rPr lang="en-US" dirty="0"/>
              <a:t> - - - - - - - - - - - - - - - - - - - - - - </a:t>
            </a:r>
          </a:p>
        </p:txBody>
      </p:sp>
      <p:sp>
        <p:nvSpPr>
          <p:cNvPr id="10" name="TextBox 9">
            <a:extLst>
              <a:ext uri="{FF2B5EF4-FFF2-40B4-BE49-F238E27FC236}">
                <a16:creationId xmlns:a16="http://schemas.microsoft.com/office/drawing/2014/main" id="{D1AB9B6D-8FA9-4BA4-A85E-0C9B6FD26449}"/>
              </a:ext>
            </a:extLst>
          </p:cNvPr>
          <p:cNvSpPr txBox="1"/>
          <p:nvPr/>
        </p:nvSpPr>
        <p:spPr>
          <a:xfrm rot="5400000">
            <a:off x="8348922" y="2394744"/>
            <a:ext cx="3251200" cy="369332"/>
          </a:xfrm>
          <a:prstGeom prst="rect">
            <a:avLst/>
          </a:prstGeom>
          <a:noFill/>
        </p:spPr>
        <p:txBody>
          <a:bodyPr wrap="square" rtlCol="0">
            <a:spAutoFit/>
          </a:bodyPr>
          <a:lstStyle/>
          <a:p>
            <a:r>
              <a:rPr lang="en-US" dirty="0"/>
              <a:t>_______________________</a:t>
            </a:r>
          </a:p>
        </p:txBody>
      </p:sp>
    </p:spTree>
    <p:extLst>
      <p:ext uri="{BB962C8B-B14F-4D97-AF65-F5344CB8AC3E}">
        <p14:creationId xmlns:p14="http://schemas.microsoft.com/office/powerpoint/2010/main" val="3181154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6D9444-8058-4E09-8501-027170632135}"/>
              </a:ext>
            </a:extLst>
          </p:cNvPr>
          <p:cNvSpPr>
            <a:spLocks noGrp="1"/>
          </p:cNvSpPr>
          <p:nvPr>
            <p:ph type="sldNum" sz="quarter" idx="4"/>
          </p:nvPr>
        </p:nvSpPr>
        <p:spPr>
          <a:xfrm>
            <a:off x="10360510" y="6349534"/>
            <a:ext cx="1232776" cy="503578"/>
          </a:xfrm>
        </p:spPr>
        <p:txBody>
          <a:bodyPr anchor="ctr">
            <a:normAutofit/>
          </a:bodyPr>
          <a:lstStyle/>
          <a:p>
            <a:pPr>
              <a:spcAft>
                <a:spcPts val="600"/>
              </a:spcAft>
            </a:pPr>
            <a:fld id="{8FF8BE51-C3B0-9B4F-9A06-4F809A9A7941}" type="slidenum">
              <a:rPr lang="en-US" smtClean="0"/>
              <a:pPr>
                <a:spcAft>
                  <a:spcPts val="600"/>
                </a:spcAft>
              </a:pPr>
              <a:t>5</a:t>
            </a:fld>
            <a:endParaRPr lang="en-US"/>
          </a:p>
        </p:txBody>
      </p:sp>
      <p:sp>
        <p:nvSpPr>
          <p:cNvPr id="2" name="Title 1">
            <a:extLst>
              <a:ext uri="{FF2B5EF4-FFF2-40B4-BE49-F238E27FC236}">
                <a16:creationId xmlns:a16="http://schemas.microsoft.com/office/drawing/2014/main" id="{E8BF3BDB-5E51-495B-BB0E-E3F58410AF90}"/>
              </a:ext>
            </a:extLst>
          </p:cNvPr>
          <p:cNvSpPr>
            <a:spLocks noGrp="1"/>
          </p:cNvSpPr>
          <p:nvPr>
            <p:ph type="title"/>
          </p:nvPr>
        </p:nvSpPr>
        <p:spPr>
          <a:xfrm>
            <a:off x="587829" y="226979"/>
            <a:ext cx="11005456" cy="899693"/>
          </a:xfrm>
        </p:spPr>
        <p:txBody>
          <a:bodyPr anchor="t">
            <a:normAutofit/>
          </a:bodyPr>
          <a:lstStyle/>
          <a:p>
            <a:r>
              <a:rPr lang="en-US" dirty="0"/>
              <a:t>SPP/APR Indicator B6: Preschool Environments</a:t>
            </a:r>
          </a:p>
        </p:txBody>
      </p:sp>
      <p:sp>
        <p:nvSpPr>
          <p:cNvPr id="3" name="Content Placeholder 2">
            <a:extLst>
              <a:ext uri="{FF2B5EF4-FFF2-40B4-BE49-F238E27FC236}">
                <a16:creationId xmlns:a16="http://schemas.microsoft.com/office/drawing/2014/main" id="{CE92ECD8-F0A9-4CD8-A93F-779A80F0C18C}"/>
              </a:ext>
            </a:extLst>
          </p:cNvPr>
          <p:cNvSpPr>
            <a:spLocks noGrp="1"/>
          </p:cNvSpPr>
          <p:nvPr>
            <p:ph sz="half" idx="2"/>
          </p:nvPr>
        </p:nvSpPr>
        <p:spPr>
          <a:xfrm>
            <a:off x="3268120" y="1152546"/>
            <a:ext cx="8659720" cy="4866821"/>
          </a:xfrm>
        </p:spPr>
        <p:txBody>
          <a:bodyPr>
            <a:normAutofit fontScale="92500" lnSpcReduction="20000"/>
          </a:bodyPr>
          <a:lstStyle/>
          <a:p>
            <a:pPr>
              <a:buFont typeface="Wingdings" panose="05000000000000000000" pitchFamily="2" charset="2"/>
              <a:buChar char="v"/>
            </a:pPr>
            <a:r>
              <a:rPr lang="en-US" sz="2400" dirty="0"/>
              <a:t> Used to be called Early Childhood Environments</a:t>
            </a:r>
          </a:p>
          <a:p>
            <a:pPr>
              <a:buFont typeface="Wingdings" panose="05000000000000000000" pitchFamily="2" charset="2"/>
              <a:buChar char="v"/>
            </a:pPr>
            <a:r>
              <a:rPr lang="en-US" sz="2400" dirty="0"/>
              <a:t> 619 Coordinators &amp; B Data Managers advocated for change</a:t>
            </a:r>
          </a:p>
          <a:p>
            <a:pPr>
              <a:buFont typeface="Wingdings" panose="05000000000000000000" pitchFamily="2" charset="2"/>
              <a:buChar char="v"/>
            </a:pPr>
            <a:r>
              <a:rPr lang="en-US" sz="2400" dirty="0"/>
              <a:t> Children 5 in K now reported in B5, school age LRE</a:t>
            </a:r>
          </a:p>
          <a:p>
            <a:pPr>
              <a:buFont typeface="Wingdings" panose="05000000000000000000" pitchFamily="2" charset="2"/>
              <a:buChar char="v"/>
            </a:pPr>
            <a:r>
              <a:rPr lang="en-US" sz="2400" dirty="0"/>
              <a:t> Home added as a reporting category</a:t>
            </a:r>
          </a:p>
          <a:p>
            <a:pPr>
              <a:buFont typeface="Wingdings" panose="05000000000000000000" pitchFamily="2" charset="2"/>
              <a:buChar char="v"/>
            </a:pPr>
            <a:r>
              <a:rPr lang="en-US" sz="2400" dirty="0"/>
              <a:t> Indicator data taken from 618 Data Collection - point in time</a:t>
            </a:r>
          </a:p>
          <a:p>
            <a:pPr>
              <a:buFont typeface="Wingdings" panose="05000000000000000000" pitchFamily="2" charset="2"/>
              <a:buChar char="v"/>
            </a:pPr>
            <a:r>
              <a:rPr lang="en-US" sz="2400" dirty="0"/>
              <a:t> Charts in this presentation do not include data from entities</a:t>
            </a:r>
          </a:p>
          <a:p>
            <a:pPr>
              <a:buFont typeface="Wingdings" panose="05000000000000000000" pitchFamily="2" charset="2"/>
              <a:buChar char="v"/>
            </a:pPr>
            <a:r>
              <a:rPr lang="en-US" sz="2400" dirty="0"/>
              <a:t>Data is from US DOE Static Table12: </a:t>
            </a:r>
            <a:r>
              <a:rPr lang="en-US" sz="2600" dirty="0">
                <a:solidFill>
                  <a:srgbClr val="28549E"/>
                </a:solidFill>
                <a:hlinkClick r:id="rId2" tooltip="IDEA Section 618 Data Products: Static Tables">
                  <a:extLst>
                    <a:ext uri="{A12FA001-AC4F-418D-AE19-62706E023703}">
                      <ahyp:hlinkClr xmlns:ahyp="http://schemas.microsoft.com/office/drawing/2018/hyperlinkcolor" val="tx"/>
                    </a:ext>
                  </a:extLst>
                </a:hlinkClick>
              </a:rPr>
              <a:t>https://www2.ed.gov/programs/osepidea/618-data/static-tables/index.html</a:t>
            </a:r>
            <a:r>
              <a:rPr lang="en-US" sz="2600" dirty="0">
                <a:solidFill>
                  <a:schemeClr val="tx2">
                    <a:lumMod val="75000"/>
                    <a:lumOff val="25000"/>
                  </a:schemeClr>
                </a:solidFill>
              </a:rPr>
              <a:t> </a:t>
            </a:r>
            <a:r>
              <a:rPr lang="en-US" sz="2400" dirty="0"/>
              <a:t>percentages are rounded</a:t>
            </a:r>
            <a:endParaRPr lang="en-US" sz="2400" dirty="0">
              <a:solidFill>
                <a:schemeClr val="tx2">
                  <a:lumMod val="75000"/>
                  <a:lumOff val="25000"/>
                </a:schemeClr>
              </a:solidFill>
            </a:endParaRPr>
          </a:p>
          <a:p>
            <a:pPr marL="0" indent="0">
              <a:buNone/>
            </a:pPr>
            <a:r>
              <a:rPr lang="en-US" b="1" dirty="0"/>
              <a:t>New Data Platform:</a:t>
            </a:r>
          </a:p>
          <a:p>
            <a:pPr>
              <a:buFont typeface="Wingdings" panose="05000000000000000000" pitchFamily="2" charset="2"/>
              <a:buChar char="v"/>
            </a:pPr>
            <a:r>
              <a:rPr lang="en-US" sz="2300" dirty="0">
                <a:solidFill>
                  <a:schemeClr val="tx2">
                    <a:lumMod val="75000"/>
                    <a:lumOff val="25000"/>
                  </a:schemeClr>
                </a:solidFill>
                <a:hlinkClick r:id="rId3" tooltip="Go to the IDEA Section 618 Data Products on OpenData.gov">
                  <a:extLst>
                    <a:ext uri="{A12FA001-AC4F-418D-AE19-62706E023703}">
                      <ahyp:hlinkClr xmlns:ahyp="http://schemas.microsoft.com/office/drawing/2018/hyperlinkcolor" val="tx"/>
                    </a:ext>
                  </a:extLst>
                </a:hlinkClick>
              </a:rPr>
              <a:t>https://</a:t>
            </a:r>
            <a:r>
              <a:rPr lang="en-US" sz="2300" dirty="0">
                <a:solidFill>
                  <a:srgbClr val="28549E"/>
                </a:solidFill>
                <a:hlinkClick r:id="rId3" tooltip="Go to the IDEA Section 618 Data Products on OpenData.gov">
                  <a:extLst>
                    <a:ext uri="{A12FA001-AC4F-418D-AE19-62706E023703}">
                      <ahyp:hlinkClr xmlns:ahyp="http://schemas.microsoft.com/office/drawing/2018/hyperlinkcolor" val="tx"/>
                    </a:ext>
                  </a:extLst>
                </a:hlinkClick>
              </a:rPr>
              <a:t>data.ed</a:t>
            </a:r>
            <a:r>
              <a:rPr lang="en-US" sz="2300" dirty="0">
                <a:solidFill>
                  <a:schemeClr val="tx2">
                    <a:lumMod val="75000"/>
                    <a:lumOff val="25000"/>
                  </a:schemeClr>
                </a:solidFill>
                <a:hlinkClick r:id="rId3" tooltip="Go to the IDEA Section 618 Data Products on OpenData.gov">
                  <a:extLst>
                    <a:ext uri="{A12FA001-AC4F-418D-AE19-62706E023703}">
                      <ahyp:hlinkClr xmlns:ahyp="http://schemas.microsoft.com/office/drawing/2018/hyperlinkcolor" val="tx"/>
                    </a:ext>
                  </a:extLst>
                </a:hlinkClick>
              </a:rPr>
              <a:t>.gov/dataset/idea-section-618-data-products</a:t>
            </a:r>
            <a:r>
              <a:rPr lang="en-US" sz="2300" dirty="0">
                <a:solidFill>
                  <a:schemeClr val="tx2">
                    <a:lumMod val="75000"/>
                    <a:lumOff val="25000"/>
                  </a:schemeClr>
                </a:solidFill>
              </a:rPr>
              <a:t> </a:t>
            </a:r>
          </a:p>
        </p:txBody>
      </p:sp>
      <p:pic>
        <p:nvPicPr>
          <p:cNvPr id="9" name="Picture 8" descr="Young child playing with a toy camera, holding it backwards and looking into the lens. ">
            <a:extLst>
              <a:ext uri="{FF2B5EF4-FFF2-40B4-BE49-F238E27FC236}">
                <a16:creationId xmlns:a16="http://schemas.microsoft.com/office/drawing/2014/main" id="{40109885-11C4-499A-BE95-FD9359526256}"/>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59717" t="15438" r="6378" b="547"/>
          <a:stretch/>
        </p:blipFill>
        <p:spPr>
          <a:xfrm flipH="1">
            <a:off x="587829" y="1126672"/>
            <a:ext cx="2416507" cy="4892695"/>
          </a:xfrm>
          <a:prstGeom prst="rect">
            <a:avLst/>
          </a:prstGeom>
          <a:noFill/>
          <a:ln w="38100">
            <a:solidFill>
              <a:schemeClr val="accent1">
                <a:lumMod val="60000"/>
                <a:lumOff val="40000"/>
              </a:schemeClr>
            </a:solidFill>
          </a:ln>
        </p:spPr>
      </p:pic>
    </p:spTree>
    <p:extLst>
      <p:ext uri="{BB962C8B-B14F-4D97-AF65-F5344CB8AC3E}">
        <p14:creationId xmlns:p14="http://schemas.microsoft.com/office/powerpoint/2010/main" val="162901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6D9444-8058-4E09-8501-027170632135}"/>
              </a:ext>
            </a:extLst>
          </p:cNvPr>
          <p:cNvSpPr>
            <a:spLocks noGrp="1"/>
          </p:cNvSpPr>
          <p:nvPr>
            <p:ph type="sldNum" sz="quarter" idx="4"/>
          </p:nvPr>
        </p:nvSpPr>
        <p:spPr/>
        <p:txBody>
          <a:bodyPr/>
          <a:lstStyle/>
          <a:p>
            <a:fld id="{8FF8BE51-C3B0-9B4F-9A06-4F809A9A7941}" type="slidenum">
              <a:rPr lang="en-US" smtClean="0"/>
              <a:pPr/>
              <a:t>6</a:t>
            </a:fld>
            <a:endParaRPr lang="en-US"/>
          </a:p>
        </p:txBody>
      </p:sp>
      <p:sp>
        <p:nvSpPr>
          <p:cNvPr id="2" name="Title 1">
            <a:extLst>
              <a:ext uri="{FF2B5EF4-FFF2-40B4-BE49-F238E27FC236}">
                <a16:creationId xmlns:a16="http://schemas.microsoft.com/office/drawing/2014/main" id="{E8BF3BDB-5E51-495B-BB0E-E3F58410AF90}"/>
              </a:ext>
            </a:extLst>
          </p:cNvPr>
          <p:cNvSpPr>
            <a:spLocks noGrp="1"/>
          </p:cNvSpPr>
          <p:nvPr>
            <p:ph type="title"/>
          </p:nvPr>
        </p:nvSpPr>
        <p:spPr/>
        <p:txBody>
          <a:bodyPr>
            <a:normAutofit fontScale="90000"/>
          </a:bodyPr>
          <a:lstStyle/>
          <a:p>
            <a:r>
              <a:rPr lang="en-US" dirty="0"/>
              <a:t>IDEA State Performance Plan, Annual Performance Report SPP/APR Indicator B6: Preschool Environments</a:t>
            </a:r>
          </a:p>
        </p:txBody>
      </p:sp>
      <p:sp>
        <p:nvSpPr>
          <p:cNvPr id="3" name="Content Placeholder 2">
            <a:extLst>
              <a:ext uri="{FF2B5EF4-FFF2-40B4-BE49-F238E27FC236}">
                <a16:creationId xmlns:a16="http://schemas.microsoft.com/office/drawing/2014/main" id="{CE92ECD8-F0A9-4CD8-A93F-779A80F0C18C}"/>
              </a:ext>
            </a:extLst>
          </p:cNvPr>
          <p:cNvSpPr>
            <a:spLocks noGrp="1"/>
          </p:cNvSpPr>
          <p:nvPr>
            <p:ph idx="1"/>
          </p:nvPr>
        </p:nvSpPr>
        <p:spPr/>
        <p:txBody>
          <a:bodyPr>
            <a:normAutofit/>
          </a:bodyPr>
          <a:lstStyle/>
          <a:p>
            <a:r>
              <a:rPr lang="en-US" sz="2800" b="1" dirty="0">
                <a:solidFill>
                  <a:schemeClr val="accent2">
                    <a:lumMod val="50000"/>
                  </a:schemeClr>
                </a:solidFill>
              </a:rPr>
              <a:t>B6a</a:t>
            </a:r>
            <a:r>
              <a:rPr lang="en-US" sz="2800" b="1" dirty="0">
                <a:solidFill>
                  <a:srgbClr val="00B050"/>
                </a:solidFill>
              </a:rPr>
              <a:t> </a:t>
            </a:r>
            <a:r>
              <a:rPr lang="en-US" sz="2400" dirty="0"/>
              <a:t>Children enrolled in a Regular EC Program (RECP) and receive majority of special ed services in the program</a:t>
            </a:r>
          </a:p>
          <a:p>
            <a:endParaRPr lang="en-US" sz="1050" dirty="0"/>
          </a:p>
          <a:p>
            <a:r>
              <a:rPr lang="en-US" sz="2800" b="1" dirty="0">
                <a:solidFill>
                  <a:schemeClr val="bg2">
                    <a:lumMod val="25000"/>
                  </a:schemeClr>
                </a:solidFill>
              </a:rPr>
              <a:t>B6b</a:t>
            </a:r>
            <a:r>
              <a:rPr lang="en-US" sz="2400" dirty="0">
                <a:solidFill>
                  <a:srgbClr val="00B050"/>
                </a:solidFill>
              </a:rPr>
              <a:t> </a:t>
            </a:r>
            <a:r>
              <a:rPr lang="en-US" sz="2400" dirty="0"/>
              <a:t>Children who do not attend a Regular EC Program and receive services in special education class, special education school, residential facility</a:t>
            </a:r>
          </a:p>
          <a:p>
            <a:endParaRPr lang="en-US" sz="1000" dirty="0"/>
          </a:p>
          <a:p>
            <a:r>
              <a:rPr lang="en-US" sz="2800" b="1" dirty="0">
                <a:solidFill>
                  <a:srgbClr val="CAAE08"/>
                </a:solidFill>
              </a:rPr>
              <a:t>B6c</a:t>
            </a:r>
            <a:r>
              <a:rPr lang="en-US" sz="2800" b="1" dirty="0">
                <a:solidFill>
                  <a:schemeClr val="accent5">
                    <a:lumMod val="75000"/>
                  </a:schemeClr>
                </a:solidFill>
              </a:rPr>
              <a:t> </a:t>
            </a:r>
            <a:r>
              <a:rPr lang="en-US" sz="2400" dirty="0"/>
              <a:t>Children who do not attend a Regular EC Program or Special Ed Program, receive services in the home</a:t>
            </a:r>
          </a:p>
        </p:txBody>
      </p:sp>
    </p:spTree>
    <p:extLst>
      <p:ext uri="{BB962C8B-B14F-4D97-AF65-F5344CB8AC3E}">
        <p14:creationId xmlns:p14="http://schemas.microsoft.com/office/powerpoint/2010/main" val="1602371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E0ECEB5-5524-4506-9AFC-87C83FCF43B8}"/>
              </a:ext>
            </a:extLst>
          </p:cNvPr>
          <p:cNvSpPr>
            <a:spLocks noGrp="1"/>
          </p:cNvSpPr>
          <p:nvPr>
            <p:ph type="sldNum" sz="quarter" idx="4"/>
          </p:nvPr>
        </p:nvSpPr>
        <p:spPr/>
        <p:txBody>
          <a:bodyPr/>
          <a:lstStyle/>
          <a:p>
            <a:fld id="{8FF8BE51-C3B0-9B4F-9A06-4F809A9A7941}" type="slidenum">
              <a:rPr lang="en-US" smtClean="0"/>
              <a:pPr/>
              <a:t>7</a:t>
            </a:fld>
            <a:endParaRPr lang="en-US"/>
          </a:p>
        </p:txBody>
      </p:sp>
      <p:sp>
        <p:nvSpPr>
          <p:cNvPr id="2" name="Title 1">
            <a:extLst>
              <a:ext uri="{FF2B5EF4-FFF2-40B4-BE49-F238E27FC236}">
                <a16:creationId xmlns:a16="http://schemas.microsoft.com/office/drawing/2014/main" id="{0D582204-142B-4B04-8E10-284DF8AD0618}"/>
              </a:ext>
            </a:extLst>
          </p:cNvPr>
          <p:cNvSpPr>
            <a:spLocks noGrp="1"/>
          </p:cNvSpPr>
          <p:nvPr>
            <p:ph type="title"/>
          </p:nvPr>
        </p:nvSpPr>
        <p:spPr/>
        <p:txBody>
          <a:bodyPr>
            <a:normAutofit fontScale="90000"/>
          </a:bodyPr>
          <a:lstStyle/>
          <a:p>
            <a:r>
              <a:rPr lang="en-US" dirty="0"/>
              <a:t>Children Attending a Regular PS Program and </a:t>
            </a:r>
            <a:br>
              <a:rPr lang="en-US" dirty="0"/>
            </a:br>
            <a:r>
              <a:rPr lang="en-US" dirty="0"/>
              <a:t>Receiving Services in the Program, 20-21</a:t>
            </a:r>
          </a:p>
        </p:txBody>
      </p:sp>
      <p:graphicFrame>
        <p:nvGraphicFramePr>
          <p:cNvPr id="6" name="Content Placeholder 5" descr="This bar chart shows the range of children attending a Regular Preschool Program and Receiving IEP services in the Program for the year 2020-21. Each bar on the chart represents a state. The range is from a high of 92% to a low of 13%.  The national average is 40%.  ">
            <a:extLst>
              <a:ext uri="{FF2B5EF4-FFF2-40B4-BE49-F238E27FC236}">
                <a16:creationId xmlns:a16="http://schemas.microsoft.com/office/drawing/2014/main" id="{F2BF3C31-1379-4030-BE28-B9E0D2095AE2}"/>
              </a:ext>
            </a:extLst>
          </p:cNvPr>
          <p:cNvGraphicFramePr>
            <a:graphicFrameLocks noGrp="1"/>
          </p:cNvGraphicFramePr>
          <p:nvPr>
            <p:ph idx="1"/>
            <p:extLst>
              <p:ext uri="{D42A27DB-BD31-4B8C-83A1-F6EECF244321}">
                <p14:modId xmlns:p14="http://schemas.microsoft.com/office/powerpoint/2010/main" val="1710301604"/>
              </p:ext>
            </p:extLst>
          </p:nvPr>
        </p:nvGraphicFramePr>
        <p:xfrm>
          <a:off x="587147" y="1262656"/>
          <a:ext cx="11006138" cy="388674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89CDF3A-85B9-4DC5-ACCE-1FC7901D01DA}"/>
              </a:ext>
            </a:extLst>
          </p:cNvPr>
          <p:cNvSpPr txBox="1"/>
          <p:nvPr/>
        </p:nvSpPr>
        <p:spPr>
          <a:xfrm>
            <a:off x="1928023" y="5143347"/>
            <a:ext cx="8734096" cy="707886"/>
          </a:xfrm>
          <a:prstGeom prst="rect">
            <a:avLst/>
          </a:prstGeom>
          <a:noFill/>
        </p:spPr>
        <p:txBody>
          <a:bodyPr wrap="square" rtlCol="0">
            <a:spAutoFit/>
          </a:bodyPr>
          <a:lstStyle/>
          <a:p>
            <a:r>
              <a:rPr lang="en-US" sz="2000" dirty="0"/>
              <a:t>Each bar represents a state. Ed.gov Static Table: </a:t>
            </a:r>
            <a:r>
              <a:rPr lang="en-US" sz="2000" dirty="0">
                <a:solidFill>
                  <a:srgbClr val="28549E"/>
                </a:solidFill>
                <a:hlinkClick r:id="rId3" tooltip="IDEA Section 618 Data Products: Static Tables">
                  <a:extLst>
                    <a:ext uri="{A12FA001-AC4F-418D-AE19-62706E023703}">
                      <ahyp:hlinkClr xmlns:ahyp="http://schemas.microsoft.com/office/drawing/2018/hyperlinkcolor" val="tx"/>
                    </a:ext>
                  </a:extLst>
                </a:hlinkClick>
              </a:rPr>
              <a:t>https://www2.ed.gov/programs/osepidea/618-data/static-tables/index.html</a:t>
            </a:r>
            <a:endParaRPr lang="en-US" sz="2000" dirty="0">
              <a:solidFill>
                <a:srgbClr val="28549E"/>
              </a:solidFill>
            </a:endParaRPr>
          </a:p>
        </p:txBody>
      </p:sp>
      <p:sp>
        <p:nvSpPr>
          <p:cNvPr id="8" name="TextBox 7">
            <a:extLst>
              <a:ext uri="{FF2B5EF4-FFF2-40B4-BE49-F238E27FC236}">
                <a16:creationId xmlns:a16="http://schemas.microsoft.com/office/drawing/2014/main" id="{DB32AF0F-1E9D-47CF-AE75-E810C7C5125B}"/>
              </a:ext>
            </a:extLst>
          </p:cNvPr>
          <p:cNvSpPr txBox="1"/>
          <p:nvPr/>
        </p:nvSpPr>
        <p:spPr>
          <a:xfrm>
            <a:off x="493986" y="1264909"/>
            <a:ext cx="882869" cy="461665"/>
          </a:xfrm>
          <a:prstGeom prst="rect">
            <a:avLst/>
          </a:prstGeom>
          <a:noFill/>
        </p:spPr>
        <p:txBody>
          <a:bodyPr wrap="square" rtlCol="0">
            <a:spAutoFit/>
          </a:bodyPr>
          <a:lstStyle/>
          <a:p>
            <a:r>
              <a:rPr lang="en-US" sz="2400" b="1" dirty="0"/>
              <a:t>92%</a:t>
            </a:r>
          </a:p>
        </p:txBody>
      </p:sp>
      <p:sp>
        <p:nvSpPr>
          <p:cNvPr id="10" name="TextBox 9">
            <a:extLst>
              <a:ext uri="{FF2B5EF4-FFF2-40B4-BE49-F238E27FC236}">
                <a16:creationId xmlns:a16="http://schemas.microsoft.com/office/drawing/2014/main" id="{941A0BE5-7150-40D6-B154-C7008923E071}"/>
              </a:ext>
            </a:extLst>
          </p:cNvPr>
          <p:cNvSpPr txBox="1"/>
          <p:nvPr/>
        </p:nvSpPr>
        <p:spPr>
          <a:xfrm>
            <a:off x="10976898" y="3719075"/>
            <a:ext cx="882869" cy="461665"/>
          </a:xfrm>
          <a:prstGeom prst="rect">
            <a:avLst/>
          </a:prstGeom>
          <a:noFill/>
        </p:spPr>
        <p:txBody>
          <a:bodyPr wrap="square" rtlCol="0">
            <a:spAutoFit/>
          </a:bodyPr>
          <a:lstStyle/>
          <a:p>
            <a:r>
              <a:rPr lang="en-US" sz="2400" b="1" dirty="0"/>
              <a:t>13%</a:t>
            </a:r>
          </a:p>
        </p:txBody>
      </p:sp>
      <p:sp>
        <p:nvSpPr>
          <p:cNvPr id="11" name="TextBox 10">
            <a:extLst>
              <a:ext uri="{FF2B5EF4-FFF2-40B4-BE49-F238E27FC236}">
                <a16:creationId xmlns:a16="http://schemas.microsoft.com/office/drawing/2014/main" id="{6378EFB0-E79F-4501-80E6-03EED44F53CD}"/>
              </a:ext>
            </a:extLst>
          </p:cNvPr>
          <p:cNvSpPr txBox="1"/>
          <p:nvPr/>
        </p:nvSpPr>
        <p:spPr>
          <a:xfrm>
            <a:off x="3248123" y="1408846"/>
            <a:ext cx="4174958" cy="461665"/>
          </a:xfrm>
          <a:prstGeom prst="rect">
            <a:avLst/>
          </a:prstGeom>
          <a:noFill/>
        </p:spPr>
        <p:txBody>
          <a:bodyPr wrap="square" rtlCol="0">
            <a:spAutoFit/>
          </a:bodyPr>
          <a:lstStyle/>
          <a:p>
            <a:r>
              <a:rPr lang="en-US" sz="2400" dirty="0"/>
              <a:t>National Average: 40%	</a:t>
            </a:r>
          </a:p>
        </p:txBody>
      </p:sp>
      <p:sp>
        <p:nvSpPr>
          <p:cNvPr id="12" name="Arrow: Down 11" descr="Up arrow.">
            <a:extLst>
              <a:ext uri="{FF2B5EF4-FFF2-40B4-BE49-F238E27FC236}">
                <a16:creationId xmlns:a16="http://schemas.microsoft.com/office/drawing/2014/main" id="{737ED645-2BAA-4CDA-B7E1-159E4032EAA6}"/>
              </a:ext>
            </a:extLst>
          </p:cNvPr>
          <p:cNvSpPr/>
          <p:nvPr/>
        </p:nvSpPr>
        <p:spPr>
          <a:xfrm rot="10800000">
            <a:off x="4713792" y="213798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5555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B3A5F7A-621E-454F-9DBD-5E3A4D2F4D14}"/>
              </a:ext>
            </a:extLst>
          </p:cNvPr>
          <p:cNvSpPr>
            <a:spLocks noGrp="1"/>
          </p:cNvSpPr>
          <p:nvPr>
            <p:ph type="sldNum" sz="quarter" idx="4"/>
          </p:nvPr>
        </p:nvSpPr>
        <p:spPr/>
        <p:txBody>
          <a:bodyPr/>
          <a:lstStyle/>
          <a:p>
            <a:fld id="{8FF8BE51-C3B0-9B4F-9A06-4F809A9A7941}" type="slidenum">
              <a:rPr lang="en-US" smtClean="0"/>
              <a:pPr/>
              <a:t>8</a:t>
            </a:fld>
            <a:endParaRPr lang="en-US"/>
          </a:p>
        </p:txBody>
      </p:sp>
      <p:sp>
        <p:nvSpPr>
          <p:cNvPr id="2" name="Title 1">
            <a:extLst>
              <a:ext uri="{FF2B5EF4-FFF2-40B4-BE49-F238E27FC236}">
                <a16:creationId xmlns:a16="http://schemas.microsoft.com/office/drawing/2014/main" id="{FCC47A71-00CD-4984-9094-5B6AA733D218}"/>
              </a:ext>
            </a:extLst>
          </p:cNvPr>
          <p:cNvSpPr>
            <a:spLocks noGrp="1"/>
          </p:cNvSpPr>
          <p:nvPr>
            <p:ph type="title"/>
          </p:nvPr>
        </p:nvSpPr>
        <p:spPr/>
        <p:txBody>
          <a:bodyPr>
            <a:normAutofit fontScale="90000"/>
          </a:bodyPr>
          <a:lstStyle/>
          <a:p>
            <a:r>
              <a:rPr lang="en-US" dirty="0"/>
              <a:t>Children Not Attending a Regular PS Program,  </a:t>
            </a:r>
            <a:br>
              <a:rPr lang="en-US" dirty="0"/>
            </a:br>
            <a:r>
              <a:rPr lang="en-US" dirty="0"/>
              <a:t>Receiving Services in a Special Education Program, 20-21</a:t>
            </a:r>
          </a:p>
        </p:txBody>
      </p:sp>
      <p:graphicFrame>
        <p:nvGraphicFramePr>
          <p:cNvPr id="9" name="Content Placeholder 8" descr="This bar chart shows the range of children not attending a Regular Preschool Program; receiving IEP services in a special education program for the year 2020-21. Each bar on the chart represents a state. The range is from a high of 71% to a low of 1%.  The national average is 30%.  ">
            <a:extLst>
              <a:ext uri="{FF2B5EF4-FFF2-40B4-BE49-F238E27FC236}">
                <a16:creationId xmlns:a16="http://schemas.microsoft.com/office/drawing/2014/main" id="{1A285757-478C-4297-88DD-1CD06C220000}"/>
              </a:ext>
            </a:extLst>
          </p:cNvPr>
          <p:cNvGraphicFramePr>
            <a:graphicFrameLocks noGrp="1"/>
          </p:cNvGraphicFramePr>
          <p:nvPr>
            <p:ph idx="1"/>
            <p:extLst>
              <p:ext uri="{D42A27DB-BD31-4B8C-83A1-F6EECF244321}">
                <p14:modId xmlns:p14="http://schemas.microsoft.com/office/powerpoint/2010/main" val="321823309"/>
              </p:ext>
            </p:extLst>
          </p:nvPr>
        </p:nvGraphicFramePr>
        <p:xfrm>
          <a:off x="587147" y="1260141"/>
          <a:ext cx="11006138" cy="4097338"/>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6FA7EC34-822E-4079-BC4D-8A1456479C92}"/>
              </a:ext>
            </a:extLst>
          </p:cNvPr>
          <p:cNvSpPr txBox="1"/>
          <p:nvPr/>
        </p:nvSpPr>
        <p:spPr>
          <a:xfrm>
            <a:off x="598487" y="1260141"/>
            <a:ext cx="882869" cy="461665"/>
          </a:xfrm>
          <a:prstGeom prst="rect">
            <a:avLst/>
          </a:prstGeom>
          <a:noFill/>
        </p:spPr>
        <p:txBody>
          <a:bodyPr wrap="square" rtlCol="0">
            <a:spAutoFit/>
          </a:bodyPr>
          <a:lstStyle/>
          <a:p>
            <a:r>
              <a:rPr lang="en-US" sz="2400" b="1" dirty="0"/>
              <a:t>71%</a:t>
            </a:r>
          </a:p>
        </p:txBody>
      </p:sp>
      <p:sp>
        <p:nvSpPr>
          <p:cNvPr id="14" name="TextBox 13">
            <a:extLst>
              <a:ext uri="{FF2B5EF4-FFF2-40B4-BE49-F238E27FC236}">
                <a16:creationId xmlns:a16="http://schemas.microsoft.com/office/drawing/2014/main" id="{3DCF2AB1-84A4-458A-B405-FD8C758FDA91}"/>
              </a:ext>
            </a:extLst>
          </p:cNvPr>
          <p:cNvSpPr txBox="1"/>
          <p:nvPr/>
        </p:nvSpPr>
        <p:spPr>
          <a:xfrm>
            <a:off x="10976898" y="4465309"/>
            <a:ext cx="882869" cy="461665"/>
          </a:xfrm>
          <a:prstGeom prst="rect">
            <a:avLst/>
          </a:prstGeom>
          <a:noFill/>
        </p:spPr>
        <p:txBody>
          <a:bodyPr wrap="square" rtlCol="0">
            <a:spAutoFit/>
          </a:bodyPr>
          <a:lstStyle/>
          <a:p>
            <a:r>
              <a:rPr lang="en-US" sz="2400" b="1" dirty="0"/>
              <a:t>1%</a:t>
            </a:r>
          </a:p>
        </p:txBody>
      </p:sp>
      <p:sp>
        <p:nvSpPr>
          <p:cNvPr id="16" name="TextBox 15">
            <a:extLst>
              <a:ext uri="{FF2B5EF4-FFF2-40B4-BE49-F238E27FC236}">
                <a16:creationId xmlns:a16="http://schemas.microsoft.com/office/drawing/2014/main" id="{5925D6E0-1E30-4A87-9A77-F350F26D36AA}"/>
              </a:ext>
            </a:extLst>
          </p:cNvPr>
          <p:cNvSpPr txBox="1"/>
          <p:nvPr/>
        </p:nvSpPr>
        <p:spPr>
          <a:xfrm>
            <a:off x="4207592" y="1721806"/>
            <a:ext cx="4174958" cy="461665"/>
          </a:xfrm>
          <a:prstGeom prst="rect">
            <a:avLst/>
          </a:prstGeom>
          <a:noFill/>
        </p:spPr>
        <p:txBody>
          <a:bodyPr wrap="square" rtlCol="0">
            <a:spAutoFit/>
          </a:bodyPr>
          <a:lstStyle/>
          <a:p>
            <a:r>
              <a:rPr lang="en-US" sz="2400" dirty="0"/>
              <a:t>National Average: 30%	</a:t>
            </a:r>
          </a:p>
        </p:txBody>
      </p:sp>
      <p:sp>
        <p:nvSpPr>
          <p:cNvPr id="3" name="Arrow: Down 2" descr="down arrow">
            <a:extLst>
              <a:ext uri="{FF2B5EF4-FFF2-40B4-BE49-F238E27FC236}">
                <a16:creationId xmlns:a16="http://schemas.microsoft.com/office/drawing/2014/main" id="{8613F178-24F7-4F75-BD8A-A41BD140EE47}"/>
              </a:ext>
            </a:extLst>
          </p:cNvPr>
          <p:cNvSpPr/>
          <p:nvPr/>
        </p:nvSpPr>
        <p:spPr>
          <a:xfrm>
            <a:off x="5329382" y="2475875"/>
            <a:ext cx="484632" cy="978408"/>
          </a:xfrm>
          <a:prstGeom prst="downArrow">
            <a:avLst/>
          </a:prstGeom>
          <a:solidFill>
            <a:schemeClr val="tx2">
              <a:lumMod val="75000"/>
              <a:lumOff val="25000"/>
            </a:schemeClr>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lumOff val="25000"/>
                </a:schemeClr>
              </a:solidFill>
            </a:endParaRPr>
          </a:p>
        </p:txBody>
      </p:sp>
      <p:sp>
        <p:nvSpPr>
          <p:cNvPr id="10" name="TextBox 9">
            <a:extLst>
              <a:ext uri="{FF2B5EF4-FFF2-40B4-BE49-F238E27FC236}">
                <a16:creationId xmlns:a16="http://schemas.microsoft.com/office/drawing/2014/main" id="{D9C2CD6E-8217-4F4A-8C73-E620EB837846}"/>
              </a:ext>
            </a:extLst>
          </p:cNvPr>
          <p:cNvSpPr txBox="1"/>
          <p:nvPr/>
        </p:nvSpPr>
        <p:spPr>
          <a:xfrm>
            <a:off x="1928023" y="5143347"/>
            <a:ext cx="8734096" cy="707886"/>
          </a:xfrm>
          <a:prstGeom prst="rect">
            <a:avLst/>
          </a:prstGeom>
          <a:noFill/>
        </p:spPr>
        <p:txBody>
          <a:bodyPr wrap="square" rtlCol="0">
            <a:spAutoFit/>
          </a:bodyPr>
          <a:lstStyle/>
          <a:p>
            <a:r>
              <a:rPr lang="en-US" sz="2000" dirty="0"/>
              <a:t>Each bar represents a state. Ed.gov Static Table: </a:t>
            </a:r>
            <a:r>
              <a:rPr lang="en-US" sz="2000" dirty="0">
                <a:solidFill>
                  <a:srgbClr val="28549E"/>
                </a:solidFill>
                <a:hlinkClick r:id="rId3" tooltip="IDEA Section 618 Data Products: Static Tables">
                  <a:extLst>
                    <a:ext uri="{A12FA001-AC4F-418D-AE19-62706E023703}">
                      <ahyp:hlinkClr xmlns:ahyp="http://schemas.microsoft.com/office/drawing/2018/hyperlinkcolor" val="tx"/>
                    </a:ext>
                  </a:extLst>
                </a:hlinkClick>
              </a:rPr>
              <a:t>https://www2.ed.gov/programs/osepidea/618-data/static-tables/index.html</a:t>
            </a:r>
            <a:endParaRPr lang="en-US" sz="2000" dirty="0">
              <a:solidFill>
                <a:srgbClr val="28549E"/>
              </a:solidFill>
            </a:endParaRPr>
          </a:p>
        </p:txBody>
      </p:sp>
    </p:spTree>
    <p:extLst>
      <p:ext uri="{BB962C8B-B14F-4D97-AF65-F5344CB8AC3E}">
        <p14:creationId xmlns:p14="http://schemas.microsoft.com/office/powerpoint/2010/main" val="2510045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BA42B32-8886-4BB2-8092-CE2513F9141F}"/>
              </a:ext>
            </a:extLst>
          </p:cNvPr>
          <p:cNvSpPr>
            <a:spLocks noGrp="1"/>
          </p:cNvSpPr>
          <p:nvPr>
            <p:ph type="sldNum" sz="quarter" idx="4"/>
          </p:nvPr>
        </p:nvSpPr>
        <p:spPr/>
        <p:txBody>
          <a:bodyPr/>
          <a:lstStyle/>
          <a:p>
            <a:fld id="{8FF8BE51-C3B0-9B4F-9A06-4F809A9A7941}" type="slidenum">
              <a:rPr lang="en-US" smtClean="0"/>
              <a:pPr/>
              <a:t>9</a:t>
            </a:fld>
            <a:endParaRPr lang="en-US"/>
          </a:p>
        </p:txBody>
      </p:sp>
      <p:sp>
        <p:nvSpPr>
          <p:cNvPr id="2" name="Title 1">
            <a:extLst>
              <a:ext uri="{FF2B5EF4-FFF2-40B4-BE49-F238E27FC236}">
                <a16:creationId xmlns:a16="http://schemas.microsoft.com/office/drawing/2014/main" id="{A550A0B1-AF94-4EED-9C75-99D1C0812041}"/>
              </a:ext>
            </a:extLst>
          </p:cNvPr>
          <p:cNvSpPr>
            <a:spLocks noGrp="1"/>
          </p:cNvSpPr>
          <p:nvPr>
            <p:ph type="title"/>
          </p:nvPr>
        </p:nvSpPr>
        <p:spPr>
          <a:xfrm>
            <a:off x="193165" y="439183"/>
            <a:ext cx="11888652" cy="914400"/>
          </a:xfrm>
        </p:spPr>
        <p:txBody>
          <a:bodyPr>
            <a:normAutofit fontScale="90000"/>
          </a:bodyPr>
          <a:lstStyle/>
          <a:p>
            <a:r>
              <a:rPr lang="en-US" dirty="0"/>
              <a:t>618 Data and SPP/APR Indicator 6a, Children Attending a Regular EC Program and Receiving Services in the Program</a:t>
            </a:r>
          </a:p>
        </p:txBody>
      </p:sp>
      <p:pic>
        <p:nvPicPr>
          <p:cNvPr id="8" name="Picture 7" descr="This image conveys the range of educational environments and the SPP/APR Indicators.&#10;618 Data and SPP/APR Indicator 6a  includes Regular Early Childhood Program, 10+ hours of IEP services in the program AND less than 10 hours of IEP services in the program. ">
            <a:extLst>
              <a:ext uri="{FF2B5EF4-FFF2-40B4-BE49-F238E27FC236}">
                <a16:creationId xmlns:a16="http://schemas.microsoft.com/office/drawing/2014/main" id="{1B87D271-0F74-47FA-B3E8-9B991853D11A}"/>
              </a:ext>
            </a:extLst>
          </p:cNvPr>
          <p:cNvPicPr>
            <a:picLocks noChangeAspect="1"/>
          </p:cNvPicPr>
          <p:nvPr/>
        </p:nvPicPr>
        <p:blipFill>
          <a:blip r:embed="rId2"/>
          <a:stretch>
            <a:fillRect/>
          </a:stretch>
        </p:blipFill>
        <p:spPr>
          <a:xfrm>
            <a:off x="469392" y="1834896"/>
            <a:ext cx="11253216" cy="3188208"/>
          </a:xfrm>
          <a:prstGeom prst="rect">
            <a:avLst/>
          </a:prstGeom>
        </p:spPr>
      </p:pic>
    </p:spTree>
    <p:extLst>
      <p:ext uri="{BB962C8B-B14F-4D97-AF65-F5344CB8AC3E}">
        <p14:creationId xmlns:p14="http://schemas.microsoft.com/office/powerpoint/2010/main" val="3875008757"/>
      </p:ext>
    </p:extLst>
  </p:cSld>
  <p:clrMapOvr>
    <a:masterClrMapping/>
  </p:clrMapOvr>
</p:sld>
</file>

<file path=ppt/theme/theme1.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1DAF8EFD299B4986258C2346F8E864" ma:contentTypeVersion="13" ma:contentTypeDescription="Create a new document." ma:contentTypeScope="" ma:versionID="35f96a3d871cdc638f4ea823b50a1c43">
  <xsd:schema xmlns:xsd="http://www.w3.org/2001/XMLSchema" xmlns:xs="http://www.w3.org/2001/XMLSchema" xmlns:p="http://schemas.microsoft.com/office/2006/metadata/properties" xmlns:ns2="9479d6f6-0ed6-415d-a6a3-50bba1df46b4" xmlns:ns3="9389f5b4-ce8b-4c9c-9f0b-be74c383084a" targetNamespace="http://schemas.microsoft.com/office/2006/metadata/properties" ma:root="true" ma:fieldsID="2cff6d130ba374d651ae64e83a9b592d" ns2:_="" ns3:_="">
    <xsd:import namespace="9479d6f6-0ed6-415d-a6a3-50bba1df46b4"/>
    <xsd:import namespace="9389f5b4-ce8b-4c9c-9f0b-be74c38308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79d6f6-0ed6-415d-a6a3-50bba1df46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2445cae-00a8-41b2-b692-3298960a8651"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89f5b4-ce8b-4c9c-9f0b-be74c383084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99b5793-c82e-43e6-8580-f136cc3fd639}" ma:internalName="TaxCatchAll" ma:showField="CatchAllData" ma:web="9389f5b4-ce8b-4c9c-9f0b-be74c38308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389f5b4-ce8b-4c9c-9f0b-be74c383084a" xsi:nil="true"/>
    <lcf76f155ced4ddcb4097134ff3c332f xmlns="9479d6f6-0ed6-415d-a6a3-50bba1df46b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9F48DA-12A4-433B-859A-F21BB53C5D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79d6f6-0ed6-415d-a6a3-50bba1df46b4"/>
    <ds:schemaRef ds:uri="9389f5b4-ce8b-4c9c-9f0b-be74c38308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DED297-0F05-48E1-B0A1-BC6FF0CA07F2}">
  <ds:schemaRefs>
    <ds:schemaRef ds:uri="http://purl.org/dc/dcmitype/"/>
    <ds:schemaRef ds:uri="http://purl.org/dc/terms/"/>
    <ds:schemaRef ds:uri="http://schemas.microsoft.com/office/2006/documentManagement/types"/>
    <ds:schemaRef ds:uri="http://schemas.microsoft.com/office/2006/metadata/properties"/>
    <ds:schemaRef ds:uri="9389f5b4-ce8b-4c9c-9f0b-be74c383084a"/>
    <ds:schemaRef ds:uri="http://purl.org/dc/elements/1.1/"/>
    <ds:schemaRef ds:uri="http://schemas.openxmlformats.org/package/2006/metadata/core-properties"/>
    <ds:schemaRef ds:uri="9479d6f6-0ed6-415d-a6a3-50bba1df46b4"/>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3CF6B7A-E5E0-4877-B6CF-8A79427AF9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47023</TotalTime>
  <Words>772</Words>
  <Application>Microsoft Office PowerPoint</Application>
  <PresentationFormat>Widescreen</PresentationFormat>
  <Paragraphs>105</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Gallery</vt:lpstr>
      <vt:lpstr>Making Sound &amp; Equitable Preschool LRE Decisions  Improving Data, Improving Outcomes Conference  August 2022</vt:lpstr>
      <vt:lpstr>Valuing Inclusion</vt:lpstr>
      <vt:lpstr>Welcome </vt:lpstr>
      <vt:lpstr>National Early Childhood Environments Data Over Time</vt:lpstr>
      <vt:lpstr>SPP/APR Indicator B6: Preschool Environments</vt:lpstr>
      <vt:lpstr>IDEA State Performance Plan, Annual Performance Report SPP/APR Indicator B6: Preschool Environments</vt:lpstr>
      <vt:lpstr>Children Attending a Regular PS Program and  Receiving Services in the Program, 20-21</vt:lpstr>
      <vt:lpstr>Children Not Attending a Regular PS Program,   Receiving Services in a Special Education Program, 20-21</vt:lpstr>
      <vt:lpstr>618 Data and SPP/APR Indicator 6a, Children Attending a Regular EC Program and Receiving Services in the Program</vt:lpstr>
      <vt:lpstr>618 Data and SPP/APR Indicator 6b Attending Separate Special Education Class, Separate School or Residential Facility.</vt:lpstr>
      <vt:lpstr>Making Sound Preschool LRE Decisions</vt:lpstr>
      <vt:lpstr>The ECTA Center</vt:lpstr>
      <vt:lpstr>National EC Inclusion Indicators Initiative</vt:lpstr>
      <vt:lpstr>OSEP Dear Colleague Letter – Preschool LRE</vt:lpstr>
      <vt:lpstr>HHS and ED Policy Statement on Inclusion of Children with Disabilities in Early Childhood Programs</vt:lpstr>
      <vt:lpstr>Find out more at ectacenter.org</vt:lpstr>
    </vt:vector>
  </TitlesOfParts>
  <Company>ECTA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Sound &amp; Equitable Preschool LRE Decisions</dc:title>
  <dc:creator>Debbie Cate  &amp;  Mary Peters</dc:creator>
  <cp:lastModifiedBy>Ciearra Norwood-Williams</cp:lastModifiedBy>
  <cp:revision>151</cp:revision>
  <dcterms:modified xsi:type="dcterms:W3CDTF">2022-09-28T18:54:08Z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0x010100F11DAF8EFD299B4986258C2346F8E864</vt:lpwstr>
  </property>
  <property fmtid="{D5CDD505-2E9C-101B-9397-08002B2CF9AE}" pid="3" name="Language">
    <vt:lpwstr>English</vt:lpwstr>
  </property>
  <property fmtid="{D5CDD505-2E9C-101B-9397-08002B2CF9AE}" pid="4" name="Status">
    <vt:lpwstr>Final</vt:lpwstr>
  </property>
  <property fmtid="{D5CDD505-2E9C-101B-9397-08002B2CF9AE}" pid="5" name="MediaServiceImageTags">
    <vt:lpwstr/>
  </property>
</Properties>
</file>