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437" r:id="rId6"/>
    <p:sldId id="266" r:id="rId7"/>
    <p:sldId id="453" r:id="rId8"/>
    <p:sldId id="257" r:id="rId9"/>
    <p:sldId id="258" r:id="rId10"/>
    <p:sldId id="272" r:id="rId11"/>
    <p:sldId id="443" r:id="rId12"/>
    <p:sldId id="444" r:id="rId13"/>
    <p:sldId id="271" r:id="rId14"/>
    <p:sldId id="454" r:id="rId15"/>
    <p:sldId id="268" r:id="rId16"/>
    <p:sldId id="452" r:id="rId17"/>
    <p:sldId id="450" r:id="rId18"/>
    <p:sldId id="451" r:id="rId19"/>
    <p:sldId id="449" r:id="rId20"/>
    <p:sldId id="269" r:id="rId21"/>
    <p:sldId id="262" r:id="rId22"/>
    <p:sldId id="441" r:id="rId23"/>
    <p:sldId id="448" r:id="rId24"/>
    <p:sldId id="456" r:id="rId25"/>
    <p:sldId id="260" r:id="rId26"/>
    <p:sldId id="270"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40C613-B2D1-4717-1939-74BF38062E26}" name="Howard Morrison" initials="HM" userId="S::hmorrison@sriinternational.com::953a7a86-74f4-47f3-8247-678123f7a62f" providerId="AD"/>
  <p188:author id="{54899419-AE08-F343-1CD0-0C066AE0D1C5}" name="Grace Kelley" initials="GK" userId="Grace Kelley" providerId="None"/>
  <p188:author id="{0F8F6124-8E71-7A46-E339-3ADDE849539C}" name="Mallory Rousseau" initials="MR" userId="Mallory Rousseau" providerId="None"/>
  <p188:author id="{5FA6C627-6FAB-46FA-C979-3E099D375225}" name="Grace Kelley" initials="GK" userId="S::gkelley@sriinternational.com::05501824-1d16-43a2-830c-5b0632cbb6ef" providerId="AD"/>
  <p188:author id="{599C8756-89F3-8439-5919-865893EE1892}" name="Bruce Bull" initials="BB" userId="S::bruce.bull_idcsinc.com#ext#@sriit.onmicrosoft.com::0a5369cc-5ed9-454a-b107-47ab68a0343a" providerId="AD"/>
  <p188:author id="{972EFB5D-36CD-9F85-E39F-BD1EE6E1B676}" name="Howard Morrison" initials="HM" userId="Howard Morrison" providerId="None"/>
  <p188:author id="{1253D984-FBB1-8885-5520-2FECD2BD7DE0}" name="Kate Grannemann" initials="KG" userId="S::kgrannemann_anlar.com#ext#@sriit.onmicrosoft.com::93ea10b6-3bdb-4ccc-92e4-5b71289c7e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9395"/>
    <a:srgbClr val="E07647"/>
    <a:srgbClr val="D67931"/>
    <a:srgbClr val="ED7D31"/>
    <a:srgbClr val="154578"/>
    <a:srgbClr val="39B54A"/>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23AC3-8384-44B2-AEC6-E50899D30709}" v="1522" dt="2022-08-18T02:32:10.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61" autoAdjust="0"/>
  </p:normalViewPr>
  <p:slideViewPr>
    <p:cSldViewPr snapToGrid="0">
      <p:cViewPr>
        <p:scale>
          <a:sx n="70" d="100"/>
          <a:sy n="70" d="100"/>
        </p:scale>
        <p:origin x="48" y="29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AE2E0-4BD4-4CE3-9E55-E1554D58886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C1F9048-9418-4006-96E3-5A699AC762B7}">
      <dgm:prSet/>
      <dgm:spPr>
        <a:solidFill>
          <a:srgbClr val="E07647"/>
        </a:solidFill>
      </dgm:spPr>
      <dgm:t>
        <a:bodyPr/>
        <a:lstStyle/>
        <a:p>
          <a:r>
            <a:rPr lang="en-US" dirty="0"/>
            <a:t>What is data linking?</a:t>
          </a:r>
        </a:p>
      </dgm:t>
    </dgm:pt>
    <dgm:pt modelId="{A92CBF60-0C8D-4B25-8BFA-936E590BF033}" type="parTrans" cxnId="{EA8FF94C-CC60-4A62-B26F-C7028FA6B550}">
      <dgm:prSet/>
      <dgm:spPr/>
      <dgm:t>
        <a:bodyPr/>
        <a:lstStyle/>
        <a:p>
          <a:endParaRPr lang="en-US"/>
        </a:p>
      </dgm:t>
    </dgm:pt>
    <dgm:pt modelId="{F02CF149-E9D2-46E9-863A-BA2147AD7169}" type="sibTrans" cxnId="{EA8FF94C-CC60-4A62-B26F-C7028FA6B550}">
      <dgm:prSet/>
      <dgm:spPr/>
      <dgm:t>
        <a:bodyPr/>
        <a:lstStyle/>
        <a:p>
          <a:endParaRPr lang="en-US"/>
        </a:p>
      </dgm:t>
    </dgm:pt>
    <dgm:pt modelId="{947D7BF0-74E7-4F5B-922F-DEF431618960}">
      <dgm:prSet/>
      <dgm:spPr>
        <a:solidFill>
          <a:srgbClr val="939395"/>
        </a:solidFill>
      </dgm:spPr>
      <dgm:t>
        <a:bodyPr/>
        <a:lstStyle/>
        <a:p>
          <a:pPr rtl="0"/>
          <a:r>
            <a:rPr lang="en-US"/>
            <a:t>What is the goal of data linking?</a:t>
          </a:r>
          <a:r>
            <a:rPr lang="en-US">
              <a:latin typeface="Calibri Light" panose="020F0302020204030204"/>
            </a:rPr>
            <a:t> </a:t>
          </a:r>
          <a:endParaRPr lang="en-US"/>
        </a:p>
      </dgm:t>
    </dgm:pt>
    <dgm:pt modelId="{A60C8B6E-2CBE-4666-8D68-BFE07C36F069}" type="parTrans" cxnId="{E16624F6-29F9-412A-BB63-E279007D1697}">
      <dgm:prSet/>
      <dgm:spPr/>
      <dgm:t>
        <a:bodyPr/>
        <a:lstStyle/>
        <a:p>
          <a:endParaRPr lang="en-US"/>
        </a:p>
      </dgm:t>
    </dgm:pt>
    <dgm:pt modelId="{8B32320F-C4EA-4F48-A9DA-1380DF83601F}" type="sibTrans" cxnId="{E16624F6-29F9-412A-BB63-E279007D1697}">
      <dgm:prSet/>
      <dgm:spPr/>
      <dgm:t>
        <a:bodyPr/>
        <a:lstStyle/>
        <a:p>
          <a:endParaRPr lang="en-US"/>
        </a:p>
      </dgm:t>
    </dgm:pt>
    <dgm:pt modelId="{AB72314C-AF15-499E-937E-9179C5171EC8}" type="pres">
      <dgm:prSet presAssocID="{184AE2E0-4BD4-4CE3-9E55-E1554D58886E}" presName="diagram" presStyleCnt="0">
        <dgm:presLayoutVars>
          <dgm:dir/>
          <dgm:resizeHandles val="exact"/>
        </dgm:presLayoutVars>
      </dgm:prSet>
      <dgm:spPr/>
    </dgm:pt>
    <dgm:pt modelId="{347405C8-68F0-4933-8A13-B66751F70146}" type="pres">
      <dgm:prSet presAssocID="{9C1F9048-9418-4006-96E3-5A699AC762B7}" presName="node" presStyleLbl="node1" presStyleIdx="0" presStyleCnt="2">
        <dgm:presLayoutVars>
          <dgm:bulletEnabled val="1"/>
        </dgm:presLayoutVars>
      </dgm:prSet>
      <dgm:spPr/>
    </dgm:pt>
    <dgm:pt modelId="{51C0E8B9-F40E-4032-A9CC-5CD48B392BE0}" type="pres">
      <dgm:prSet presAssocID="{F02CF149-E9D2-46E9-863A-BA2147AD7169}" presName="sibTrans" presStyleCnt="0"/>
      <dgm:spPr/>
    </dgm:pt>
    <dgm:pt modelId="{145A8E01-B87E-4B91-9635-267D9517E3E4}" type="pres">
      <dgm:prSet presAssocID="{947D7BF0-74E7-4F5B-922F-DEF431618960}" presName="node" presStyleLbl="node1" presStyleIdx="1" presStyleCnt="2">
        <dgm:presLayoutVars>
          <dgm:bulletEnabled val="1"/>
        </dgm:presLayoutVars>
      </dgm:prSet>
      <dgm:spPr/>
    </dgm:pt>
  </dgm:ptLst>
  <dgm:cxnLst>
    <dgm:cxn modelId="{16F22715-07CE-47E8-B7B7-71F24BF50E0D}" type="presOf" srcId="{184AE2E0-4BD4-4CE3-9E55-E1554D58886E}" destId="{AB72314C-AF15-499E-937E-9179C5171EC8}" srcOrd="0" destOrd="0" presId="urn:microsoft.com/office/officeart/2005/8/layout/default"/>
    <dgm:cxn modelId="{A233D41B-2696-4856-80FE-F70ADA0D2FE6}" type="presOf" srcId="{9C1F9048-9418-4006-96E3-5A699AC762B7}" destId="{347405C8-68F0-4933-8A13-B66751F70146}" srcOrd="0" destOrd="0" presId="urn:microsoft.com/office/officeart/2005/8/layout/default"/>
    <dgm:cxn modelId="{EA8FF94C-CC60-4A62-B26F-C7028FA6B550}" srcId="{184AE2E0-4BD4-4CE3-9E55-E1554D58886E}" destId="{9C1F9048-9418-4006-96E3-5A699AC762B7}" srcOrd="0" destOrd="0" parTransId="{A92CBF60-0C8D-4B25-8BFA-936E590BF033}" sibTransId="{F02CF149-E9D2-46E9-863A-BA2147AD7169}"/>
    <dgm:cxn modelId="{DBF14993-5E4D-4F23-9D14-E8E78C6FBB3E}" type="presOf" srcId="{947D7BF0-74E7-4F5B-922F-DEF431618960}" destId="{145A8E01-B87E-4B91-9635-267D9517E3E4}" srcOrd="0" destOrd="0" presId="urn:microsoft.com/office/officeart/2005/8/layout/default"/>
    <dgm:cxn modelId="{E16624F6-29F9-412A-BB63-E279007D1697}" srcId="{184AE2E0-4BD4-4CE3-9E55-E1554D58886E}" destId="{947D7BF0-74E7-4F5B-922F-DEF431618960}" srcOrd="1" destOrd="0" parTransId="{A60C8B6E-2CBE-4666-8D68-BFE07C36F069}" sibTransId="{8B32320F-C4EA-4F48-A9DA-1380DF83601F}"/>
    <dgm:cxn modelId="{9173A227-4EDF-4709-BE39-606B604E6AA7}" type="presParOf" srcId="{AB72314C-AF15-499E-937E-9179C5171EC8}" destId="{347405C8-68F0-4933-8A13-B66751F70146}" srcOrd="0" destOrd="0" presId="urn:microsoft.com/office/officeart/2005/8/layout/default"/>
    <dgm:cxn modelId="{5BF50193-1F39-49B2-8EA1-A6CF46647918}" type="presParOf" srcId="{AB72314C-AF15-499E-937E-9179C5171EC8}" destId="{51C0E8B9-F40E-4032-A9CC-5CD48B392BE0}" srcOrd="1" destOrd="0" presId="urn:microsoft.com/office/officeart/2005/8/layout/default"/>
    <dgm:cxn modelId="{CA1B3002-9AE4-40CC-8448-54F750BD9216}" type="presParOf" srcId="{AB72314C-AF15-499E-937E-9179C5171EC8}" destId="{145A8E01-B87E-4B91-9635-267D9517E3E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405C8-68F0-4933-8A13-B66751F70146}">
      <dsp:nvSpPr>
        <dsp:cNvPr id="0" name=""/>
        <dsp:cNvSpPr/>
      </dsp:nvSpPr>
      <dsp:spPr>
        <a:xfrm>
          <a:off x="1283" y="559032"/>
          <a:ext cx="5006206" cy="3003723"/>
        </a:xfrm>
        <a:prstGeom prst="rect">
          <a:avLst/>
        </a:prstGeom>
        <a:solidFill>
          <a:srgbClr val="E076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What is data linking?</a:t>
          </a:r>
        </a:p>
      </dsp:txBody>
      <dsp:txXfrm>
        <a:off x="1283" y="559032"/>
        <a:ext cx="5006206" cy="3003723"/>
      </dsp:txXfrm>
    </dsp:sp>
    <dsp:sp modelId="{145A8E01-B87E-4B91-9635-267D9517E3E4}">
      <dsp:nvSpPr>
        <dsp:cNvPr id="0" name=""/>
        <dsp:cNvSpPr/>
      </dsp:nvSpPr>
      <dsp:spPr>
        <a:xfrm>
          <a:off x="5508110" y="559032"/>
          <a:ext cx="5006206" cy="3003723"/>
        </a:xfrm>
        <a:prstGeom prst="rect">
          <a:avLst/>
        </a:prstGeom>
        <a:solidFill>
          <a:srgbClr val="9393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0">
            <a:lnSpc>
              <a:spcPct val="90000"/>
            </a:lnSpc>
            <a:spcBef>
              <a:spcPct val="0"/>
            </a:spcBef>
            <a:spcAft>
              <a:spcPct val="35000"/>
            </a:spcAft>
            <a:buNone/>
          </a:pPr>
          <a:r>
            <a:rPr lang="en-US" sz="6000" kern="1200"/>
            <a:t>What is the goal of data linking?</a:t>
          </a:r>
          <a:r>
            <a:rPr lang="en-US" sz="6000" kern="1200">
              <a:latin typeface="Calibri Light" panose="020F0302020204030204"/>
            </a:rPr>
            <a:t> </a:t>
          </a:r>
          <a:endParaRPr lang="en-US" sz="6000" kern="1200"/>
        </a:p>
      </dsp:txBody>
      <dsp:txXfrm>
        <a:off x="5508110" y="559032"/>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ahoma" panose="020B0604030504040204" pitchFamily="34" charset="0"/>
              </a:defRPr>
            </a:lvl1pPr>
          </a:lstStyle>
          <a:p>
            <a:fld id="{324BE9C7-861C-C045-99EF-02EF34322148}" type="datetimeFigureOut">
              <a:rPr lang="en-US" smtClean="0"/>
              <a:pPr/>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ahoma" panose="020B0604030504040204" pitchFamily="34" charset="0"/>
              </a:defRPr>
            </a:lvl1pPr>
          </a:lstStyle>
          <a:p>
            <a:fld id="{5AE7A38C-5F75-D34C-8EEB-9617AEF57B70}" type="slidenum">
              <a:rPr lang="en-US" smtClean="0"/>
              <a:pPr/>
              <a:t>‹#›</a:t>
            </a:fld>
            <a:endParaRPr lang="en-US"/>
          </a:p>
        </p:txBody>
      </p:sp>
    </p:spTree>
    <p:extLst>
      <p:ext uri="{BB962C8B-B14F-4D97-AF65-F5344CB8AC3E}">
        <p14:creationId xmlns:p14="http://schemas.microsoft.com/office/powerpoint/2010/main" val="320600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ahoma" panose="020B0604030504040204" pitchFamily="34" charset="0"/>
        <a:ea typeface="+mn-ea"/>
        <a:cs typeface="+mn-cs"/>
      </a:defRPr>
    </a:lvl1pPr>
    <a:lvl2pPr marL="457200" algn="l" defTabSz="914400" rtl="0" eaLnBrk="1" latinLnBrk="0" hangingPunct="1">
      <a:defRPr sz="1200" b="0" i="0" kern="1200">
        <a:solidFill>
          <a:schemeClr val="tx1"/>
        </a:solidFill>
        <a:latin typeface="Tahoma" panose="020B0604030504040204" pitchFamily="34" charset="0"/>
        <a:ea typeface="+mn-ea"/>
        <a:cs typeface="+mn-cs"/>
      </a:defRPr>
    </a:lvl2pPr>
    <a:lvl3pPr marL="914400" algn="l" defTabSz="914400" rtl="0" eaLnBrk="1" latinLnBrk="0" hangingPunct="1">
      <a:defRPr sz="1200" b="0" i="0" kern="1200">
        <a:solidFill>
          <a:schemeClr val="tx1"/>
        </a:solidFill>
        <a:latin typeface="Tahoma" panose="020B0604030504040204" pitchFamily="34" charset="0"/>
        <a:ea typeface="+mn-ea"/>
        <a:cs typeface="+mn-cs"/>
      </a:defRPr>
    </a:lvl3pPr>
    <a:lvl4pPr marL="1371600" algn="l" defTabSz="914400" rtl="0" eaLnBrk="1" latinLnBrk="0" hangingPunct="1">
      <a:defRPr sz="1200" b="0" i="0" kern="1200">
        <a:solidFill>
          <a:schemeClr val="tx1"/>
        </a:solidFill>
        <a:latin typeface="Tahoma" panose="020B0604030504040204" pitchFamily="34" charset="0"/>
        <a:ea typeface="+mn-ea"/>
        <a:cs typeface="+mn-cs"/>
      </a:defRPr>
    </a:lvl4pPr>
    <a:lvl5pPr marL="1828800" algn="l" defTabSz="914400" rtl="0" eaLnBrk="1" latinLnBrk="0" hangingPunct="1">
      <a:defRPr sz="1200" b="0" i="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adlet.com/DaSyCenter/tbynxhkbu1enwmd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asycenter.org/resources/critical-quest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t>Good morning/afternoon. My name is Howard Morrison, and I will be your host for today’s webinar, titled Introduction to </a:t>
            </a:r>
            <a:r>
              <a:rPr lang="en-US" dirty="0" err="1"/>
              <a:t>DaSy’s</a:t>
            </a:r>
            <a:r>
              <a:rPr lang="en-US" dirty="0"/>
              <a:t> Data Linking toolkit webinar. My co-presenters today are Denise Mauzy and Bruce Bull from the </a:t>
            </a:r>
            <a:r>
              <a:rPr lang="en-US" dirty="0" err="1"/>
              <a:t>DaSy</a:t>
            </a:r>
            <a:r>
              <a:rPr lang="en-US" dirty="0"/>
              <a:t> Center. </a:t>
            </a:r>
          </a:p>
          <a:p>
            <a:endParaRPr lang="en-US" dirty="0"/>
          </a:p>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t>1</a:t>
            </a:fld>
            <a:endParaRPr lang="en-US"/>
          </a:p>
        </p:txBody>
      </p:sp>
    </p:spTree>
    <p:extLst>
      <p:ext uri="{BB962C8B-B14F-4D97-AF65-F5344CB8AC3E}">
        <p14:creationId xmlns:p14="http://schemas.microsoft.com/office/powerpoint/2010/main" val="248118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endParaRPr lang="en-US" dirty="0">
              <a:latin typeface="Tahoma"/>
              <a:ea typeface="Tahoma"/>
              <a:cs typeface="Tahoma"/>
            </a:endParaRPr>
          </a:p>
          <a:p>
            <a:r>
              <a:rPr lang="en-US" dirty="0">
                <a:latin typeface="Tahoma"/>
                <a:ea typeface="Tahoma"/>
                <a:cs typeface="Tahoma"/>
              </a:rPr>
              <a:t>Type any other types in the chat </a:t>
            </a:r>
            <a:endParaRPr lang="en-US" dirty="0">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10</a:t>
            </a:fld>
            <a:endParaRPr lang="en-US"/>
          </a:p>
        </p:txBody>
      </p:sp>
    </p:spTree>
    <p:extLst>
      <p:ext uri="{BB962C8B-B14F-4D97-AF65-F5344CB8AC3E}">
        <p14:creationId xmlns:p14="http://schemas.microsoft.com/office/powerpoint/2010/main" val="82820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ea typeface="Tahoma"/>
                <a:cs typeface="Tahoma"/>
              </a:rPr>
              <a:t>Howard </a:t>
            </a:r>
          </a:p>
          <a:p>
            <a:endParaRPr lang="en-US" dirty="0">
              <a:latin typeface="Tahoma"/>
              <a:ea typeface="Tahoma"/>
              <a:cs typeface="Tahoma"/>
            </a:endParaRPr>
          </a:p>
          <a:p>
            <a:r>
              <a:rPr lang="en-US" dirty="0">
                <a:latin typeface="Tahoma"/>
                <a:ea typeface="Tahoma"/>
                <a:cs typeface="Tahoma"/>
              </a:rPr>
              <a:t>Throughout the next part of the presentation, please think about the following questions and respond appropriately in the </a:t>
            </a:r>
            <a:r>
              <a:rPr lang="en-US" dirty="0" err="1">
                <a:latin typeface="Tahoma"/>
                <a:ea typeface="Tahoma"/>
                <a:cs typeface="Tahoma"/>
              </a:rPr>
              <a:t>padlet</a:t>
            </a:r>
            <a:r>
              <a:rPr lang="en-US" dirty="0">
                <a:latin typeface="Tahoma"/>
                <a:ea typeface="Tahoma"/>
                <a:cs typeface="Tahoma"/>
              </a:rPr>
              <a:t>. </a:t>
            </a:r>
            <a:endParaRPr lang="en-US" dirty="0"/>
          </a:p>
          <a:p>
            <a:endParaRPr lang="en-US" dirty="0"/>
          </a:p>
          <a:p>
            <a:r>
              <a:rPr lang="en-US" dirty="0">
                <a:hlinkClick r:id="rId3"/>
              </a:rPr>
              <a:t>https://padlet.com/DaSyCenter/tbynxhkbu1enwmdt</a:t>
            </a:r>
            <a:r>
              <a:rPr lang="en-US" dirty="0"/>
              <a:t> </a:t>
            </a:r>
          </a:p>
          <a:p>
            <a:endParaRPr lang="en-US" dirty="0">
              <a:latin typeface="Tahoma"/>
              <a:ea typeface="Tahoma"/>
              <a:cs typeface="Tahoma"/>
            </a:endParaRPr>
          </a:p>
          <a:p>
            <a:r>
              <a:rPr lang="en-US" dirty="0">
                <a:latin typeface="Tahoma"/>
                <a:ea typeface="Tahoma"/>
                <a:cs typeface="Tahoma"/>
              </a:rPr>
              <a:t>Handoff to Denise </a:t>
            </a:r>
          </a:p>
          <a:p>
            <a:endParaRPr lang="en-US" dirty="0">
              <a:latin typeface="Tahoma"/>
              <a:ea typeface="Tahoma"/>
              <a:cs typeface="Tahoma"/>
            </a:endParaRPr>
          </a:p>
          <a:p>
            <a:r>
              <a:rPr lang="en-US" dirty="0">
                <a:latin typeface="Tahoma"/>
                <a:ea typeface="Tahoma"/>
                <a:cs typeface="Tahoma"/>
              </a:rPr>
              <a:t>Feel free to ask question in the chat throughout the presentation </a:t>
            </a:r>
            <a:endParaRPr lang="en-US" dirty="0">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11</a:t>
            </a:fld>
            <a:endParaRPr lang="en-US"/>
          </a:p>
        </p:txBody>
      </p:sp>
    </p:spTree>
    <p:extLst>
      <p:ext uri="{BB962C8B-B14F-4D97-AF65-F5344CB8AC3E}">
        <p14:creationId xmlns:p14="http://schemas.microsoft.com/office/powerpoint/2010/main" val="309775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 </a:t>
            </a:r>
          </a:p>
          <a:p>
            <a:endParaRPr lang="en-US" dirty="0"/>
          </a:p>
          <a:p>
            <a:r>
              <a:rPr lang="en-US" dirty="0"/>
              <a:t>Switch to data linking toolkit URL to display. </a:t>
            </a:r>
            <a:r>
              <a:rPr lang="en-US"/>
              <a:t>Link to share, https://dasycenter.org/data-linking-toolkit/ </a:t>
            </a:r>
            <a:endParaRPr lang="en-US" dirty="0"/>
          </a:p>
          <a:p>
            <a:endParaRPr lang="en-US" dirty="0"/>
          </a:p>
          <a:p>
            <a:r>
              <a:rPr lang="en-US" dirty="0"/>
              <a:t>Reminder to continue working on the </a:t>
            </a:r>
            <a:r>
              <a:rPr lang="en-US" dirty="0" err="1"/>
              <a:t>padlet</a:t>
            </a:r>
            <a:r>
              <a:rPr lang="en-US" dirty="0"/>
              <a:t> exercise </a:t>
            </a:r>
          </a:p>
        </p:txBody>
      </p:sp>
      <p:sp>
        <p:nvSpPr>
          <p:cNvPr id="4" name="Slide Number Placeholder 3"/>
          <p:cNvSpPr>
            <a:spLocks noGrp="1"/>
          </p:cNvSpPr>
          <p:nvPr>
            <p:ph type="sldNum" sz="quarter" idx="5"/>
          </p:nvPr>
        </p:nvSpPr>
        <p:spPr/>
        <p:txBody>
          <a:bodyPr/>
          <a:lstStyle/>
          <a:p>
            <a:fld id="{5AE7A38C-5F75-D34C-8EEB-9617AEF57B70}" type="slidenum">
              <a:rPr lang="en-US" smtClean="0"/>
              <a:pPr/>
              <a:t>12</a:t>
            </a:fld>
            <a:endParaRPr lang="en-US"/>
          </a:p>
        </p:txBody>
      </p:sp>
    </p:spTree>
    <p:extLst>
      <p:ext uri="{BB962C8B-B14F-4D97-AF65-F5344CB8AC3E}">
        <p14:creationId xmlns:p14="http://schemas.microsoft.com/office/powerpoint/2010/main" val="164919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a:p>
            <a:endParaRPr lang="en-US" dirty="0"/>
          </a:p>
          <a:p>
            <a:r>
              <a:rPr lang="en-US" dirty="0"/>
              <a:t>How does this toolkit support Part C and Part B 619 program staff with data linking?</a:t>
            </a:r>
          </a:p>
          <a:p>
            <a:endParaRPr lang="en-US" dirty="0"/>
          </a:p>
          <a:p>
            <a:r>
              <a:rPr lang="en-US" dirty="0"/>
              <a:t>Tried to focus this toolkit on the kinds of activities we know many of you are engaged in and or are seeking </a:t>
            </a:r>
            <a:r>
              <a:rPr lang="en-US"/>
              <a:t>to engage in.</a:t>
            </a:r>
          </a:p>
          <a:p>
            <a:endParaRPr lang="en-US"/>
          </a:p>
          <a:p>
            <a:endParaRPr lang="en-US" dirty="0"/>
          </a:p>
          <a:p>
            <a:r>
              <a:rPr lang="en-US" dirty="0"/>
              <a:t>Who is this toolkit designed for?</a:t>
            </a:r>
          </a:p>
          <a:p>
            <a:endParaRPr lang="en-US" dirty="0"/>
          </a:p>
          <a:p>
            <a:r>
              <a:rPr lang="en-US" dirty="0"/>
              <a:t>What is not included in this toolkit?</a:t>
            </a:r>
          </a:p>
          <a:p>
            <a:endParaRPr lang="en-US" dirty="0"/>
          </a:p>
          <a:p>
            <a:r>
              <a:rPr lang="en-US" dirty="0"/>
              <a:t>How should this toolkit be used?</a:t>
            </a:r>
          </a:p>
        </p:txBody>
      </p:sp>
      <p:sp>
        <p:nvSpPr>
          <p:cNvPr id="4" name="Slide Number Placeholder 3"/>
          <p:cNvSpPr>
            <a:spLocks noGrp="1"/>
          </p:cNvSpPr>
          <p:nvPr>
            <p:ph type="sldNum" sz="quarter" idx="5"/>
          </p:nvPr>
        </p:nvSpPr>
        <p:spPr/>
        <p:txBody>
          <a:bodyPr/>
          <a:lstStyle/>
          <a:p>
            <a:fld id="{5AE7A38C-5F75-D34C-8EEB-9617AEF57B70}" type="slidenum">
              <a:rPr lang="en-US" smtClean="0"/>
              <a:pPr/>
              <a:t>13</a:t>
            </a:fld>
            <a:endParaRPr lang="en-US"/>
          </a:p>
        </p:txBody>
      </p:sp>
    </p:spTree>
    <p:extLst>
      <p:ext uri="{BB962C8B-B14F-4D97-AF65-F5344CB8AC3E}">
        <p14:creationId xmlns:p14="http://schemas.microsoft.com/office/powerpoint/2010/main" val="60993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Denise</a:t>
            </a:r>
          </a:p>
          <a:p>
            <a:endParaRPr lang="en-US" dirty="0"/>
          </a:p>
          <a:p>
            <a:r>
              <a:rPr lang="en-US" dirty="0"/>
              <a:t>Data Linking Partnerships </a:t>
            </a:r>
          </a:p>
          <a:p>
            <a:r>
              <a:rPr lang="en-US" dirty="0"/>
              <a:t>What about data linking work by researchers?</a:t>
            </a:r>
          </a:p>
          <a:p>
            <a:endParaRPr lang="en-US" dirty="0"/>
          </a:p>
          <a:p>
            <a:endParaRPr lang="en-US" dirty="0"/>
          </a:p>
          <a:p>
            <a:r>
              <a:rPr lang="en-US" dirty="0"/>
              <a:t>Benefits of Data Linking Partnerships</a:t>
            </a:r>
          </a:p>
          <a:p>
            <a:endParaRPr lang="en-US" dirty="0"/>
          </a:p>
          <a:p>
            <a:r>
              <a:rPr lang="en-US" dirty="0"/>
              <a:t>Potential Risks of Data Linking</a:t>
            </a:r>
          </a:p>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14</a:t>
            </a:fld>
            <a:endParaRPr lang="en-US"/>
          </a:p>
        </p:txBody>
      </p:sp>
    </p:spTree>
    <p:extLst>
      <p:ext uri="{BB962C8B-B14F-4D97-AF65-F5344CB8AC3E}">
        <p14:creationId xmlns:p14="http://schemas.microsoft.com/office/powerpoint/2010/main" val="1399897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Denise</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Overview </a:t>
            </a:r>
          </a:p>
          <a:p>
            <a:pPr marL="171450" indent="-171450">
              <a:buFont typeface="Arial" panose="020B0604020202020204" pitchFamily="34" charset="0"/>
              <a:buChar char="•"/>
            </a:pPr>
            <a:r>
              <a:rPr lang="en-US"/>
              <a:t>Linking Part C Data with Part B 619 Data</a:t>
            </a:r>
          </a:p>
          <a:p>
            <a:pPr marL="628650" lvl="1" indent="-171450">
              <a:buFont typeface="Arial" panose="020B0604020202020204" pitchFamily="34" charset="0"/>
              <a:buChar char="•"/>
            </a:pPr>
            <a:r>
              <a:rPr lang="en-US"/>
              <a:t>Data Linking of Part C Transition Data with Part B 619 Data</a:t>
            </a:r>
          </a:p>
          <a:p>
            <a:pPr marL="628650" lvl="1" indent="-171450">
              <a:buFont typeface="Arial" panose="020B0604020202020204" pitchFamily="34" charset="0"/>
              <a:buChar char="•"/>
            </a:pPr>
            <a:r>
              <a:rPr lang="en-US"/>
              <a:t>Data Linking of Part C Child Outcomes Data with Part B 619 Child Outcomes Data</a:t>
            </a:r>
          </a:p>
          <a:p>
            <a:pPr marL="628650" lvl="1" indent="-171450">
              <a:buFont typeface="Arial" panose="020B0604020202020204" pitchFamily="34" charset="0"/>
              <a:buChar char="•"/>
            </a:pPr>
            <a:r>
              <a:rPr lang="en-US"/>
              <a:t>Questions That Linked Part C Data and Part B 619 Data Can Answer</a:t>
            </a:r>
          </a:p>
        </p:txBody>
      </p:sp>
      <p:sp>
        <p:nvSpPr>
          <p:cNvPr id="4" name="Slide Number Placeholder 3"/>
          <p:cNvSpPr>
            <a:spLocks noGrp="1"/>
          </p:cNvSpPr>
          <p:nvPr>
            <p:ph type="sldNum" sz="quarter" idx="5"/>
          </p:nvPr>
        </p:nvSpPr>
        <p:spPr/>
        <p:txBody>
          <a:bodyPr/>
          <a:lstStyle/>
          <a:p>
            <a:fld id="{5AE7A38C-5F75-D34C-8EEB-9617AEF57B70}" type="slidenum">
              <a:rPr lang="en-US" smtClean="0"/>
              <a:pPr/>
              <a:t>15</a:t>
            </a:fld>
            <a:endParaRPr lang="en-US"/>
          </a:p>
        </p:txBody>
      </p:sp>
    </p:spTree>
    <p:extLst>
      <p:ext uri="{BB962C8B-B14F-4D97-AF65-F5344CB8AC3E}">
        <p14:creationId xmlns:p14="http://schemas.microsoft.com/office/powerpoint/2010/main" val="33755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Bruce </a:t>
            </a:r>
          </a:p>
          <a:p>
            <a:r>
              <a:rPr lang="en-US"/>
              <a:t>Graphic link, https://dasycenter.org/wp-content/uploads/2022/03/Data-Linking-Steps_v17.pdf? </a:t>
            </a:r>
          </a:p>
        </p:txBody>
      </p:sp>
      <p:sp>
        <p:nvSpPr>
          <p:cNvPr id="4" name="Slide Number Placeholder 3"/>
          <p:cNvSpPr>
            <a:spLocks noGrp="1"/>
          </p:cNvSpPr>
          <p:nvPr>
            <p:ph type="sldNum" sz="quarter" idx="5"/>
          </p:nvPr>
        </p:nvSpPr>
        <p:spPr/>
        <p:txBody>
          <a:bodyPr/>
          <a:lstStyle/>
          <a:p>
            <a:fld id="{5AE7A38C-5F75-D34C-8EEB-9617AEF57B70}" type="slidenum">
              <a:rPr lang="en-US" smtClean="0"/>
              <a:pPr/>
              <a:t>16</a:t>
            </a:fld>
            <a:endParaRPr lang="en-US"/>
          </a:p>
        </p:txBody>
      </p:sp>
    </p:spTree>
    <p:extLst>
      <p:ext uri="{BB962C8B-B14F-4D97-AF65-F5344CB8AC3E}">
        <p14:creationId xmlns:p14="http://schemas.microsoft.com/office/powerpoint/2010/main" val="3225427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endParaRPr lang="en-US" dirty="0"/>
          </a:p>
          <a:p>
            <a:r>
              <a:rPr lang="en-US" dirty="0"/>
              <a:t>Let’s discuss the data linking opportunities and next steps</a:t>
            </a:r>
          </a:p>
        </p:txBody>
      </p:sp>
      <p:sp>
        <p:nvSpPr>
          <p:cNvPr id="4" name="Slide Number Placeholder 3"/>
          <p:cNvSpPr>
            <a:spLocks noGrp="1"/>
          </p:cNvSpPr>
          <p:nvPr>
            <p:ph type="sldNum" sz="quarter" idx="5"/>
          </p:nvPr>
        </p:nvSpPr>
        <p:spPr/>
        <p:txBody>
          <a:bodyPr/>
          <a:lstStyle/>
          <a:p>
            <a:fld id="{5AE7A38C-5F75-D34C-8EEB-9617AEF57B70}" type="slidenum">
              <a:rPr lang="en-US" smtClean="0"/>
              <a:pPr/>
              <a:t>17</a:t>
            </a:fld>
            <a:endParaRPr lang="en-US"/>
          </a:p>
        </p:txBody>
      </p:sp>
    </p:spTree>
    <p:extLst>
      <p:ext uri="{BB962C8B-B14F-4D97-AF65-F5344CB8AC3E}">
        <p14:creationId xmlns:p14="http://schemas.microsoft.com/office/powerpoint/2010/main" val="238173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a:ea typeface="Tahoma"/>
                <a:cs typeface="Tahoma"/>
              </a:rPr>
              <a:t>Howard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err="1">
                <a:latin typeface="Tahoma"/>
                <a:ea typeface="Tahoma"/>
                <a:cs typeface="Tahoma"/>
              </a:rPr>
              <a:t>DaSy</a:t>
            </a:r>
            <a:r>
              <a:rPr lang="en-US">
                <a:latin typeface="Tahoma"/>
                <a:ea typeface="Tahoma"/>
                <a:cs typeface="Tahoma"/>
              </a:rPr>
              <a:t> will be offering a series of meetings focused on data linking.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Tahoma"/>
                <a:ea typeface="Tahoma"/>
                <a:cs typeface="Tahoma"/>
              </a:rPr>
              <a:t>Maximum 5-6 states </a:t>
            </a:r>
            <a:endParaRPr lang="en-US"/>
          </a:p>
          <a:p>
            <a:pPr marL="171450" indent="-171450">
              <a:buFont typeface="Arial" panose="020B0604020202020204" pitchFamily="34" charset="0"/>
              <a:buChar char="•"/>
            </a:pPr>
            <a:r>
              <a:rPr lang="en-US"/>
              <a:t>2-3 call happenings </a:t>
            </a:r>
          </a:p>
          <a:p>
            <a:pPr marL="171450" indent="-171450">
              <a:buFont typeface="Arial" panose="020B0604020202020204" pitchFamily="34" charset="0"/>
              <a:buChar char="•"/>
            </a:pPr>
            <a:r>
              <a:rPr lang="en-US"/>
              <a:t>An announcement will be forthcoming to apply for the data linking working series </a:t>
            </a:r>
          </a:p>
          <a:p>
            <a:endParaRPr lang="en-US"/>
          </a:p>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18</a:t>
            </a:fld>
            <a:endParaRPr lang="en-US"/>
          </a:p>
        </p:txBody>
      </p:sp>
    </p:spTree>
    <p:extLst>
      <p:ext uri="{BB962C8B-B14F-4D97-AF65-F5344CB8AC3E}">
        <p14:creationId xmlns:p14="http://schemas.microsoft.com/office/powerpoint/2010/main" val="423261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latin typeface="Tahoma"/>
                <a:ea typeface="Tahoma"/>
                <a:cs typeface="Tahoma"/>
              </a:rPr>
              <a:t>Share session dates/times if available. </a:t>
            </a:r>
          </a:p>
          <a:p>
            <a:endParaRPr lang="en-US" dirty="0">
              <a:ea typeface="Tahoma"/>
              <a:cs typeface="Tahoma"/>
            </a:endParaRPr>
          </a:p>
          <a:p>
            <a:r>
              <a:rPr lang="en-US" dirty="0">
                <a:latin typeface="Tahoma"/>
                <a:ea typeface="Tahoma"/>
                <a:cs typeface="Tahoma"/>
              </a:rPr>
              <a:t>Arizona presentation description (if needed for reference): </a:t>
            </a:r>
            <a:r>
              <a:rPr lang="en-US" dirty="0"/>
              <a:t>Since 2014, Arizona and its system partners have worked to build a shared, population-level integrated data system that combines data from a range of programs that serve children and young adults. The associated interactive mapping tools serve as a clearinghouse for census, school, health, and family engagement data related to school readiness and early literacy. These tools provide users with graphic views of select data for all Arizona public or charter elementary schools and preschool sites. The interactive tools allow users to process and analyze data from the big picture down to focalized data so they may make informed decisions on behalf of children, families, schools, and communities.</a:t>
            </a:r>
            <a:endParaRPr lang="en-US" dirty="0">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19</a:t>
            </a:fld>
            <a:endParaRPr lang="en-US"/>
          </a:p>
        </p:txBody>
      </p:sp>
    </p:spTree>
    <p:extLst>
      <p:ext uri="{BB962C8B-B14F-4D97-AF65-F5344CB8AC3E}">
        <p14:creationId xmlns:p14="http://schemas.microsoft.com/office/powerpoint/2010/main" val="129516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a:ea typeface="Tahoma"/>
                <a:cs typeface="Tahoma"/>
              </a:rPr>
              <a:t>Howard </a:t>
            </a:r>
          </a:p>
          <a:p>
            <a:r>
              <a:rPr lang="en-US" dirty="0">
                <a:latin typeface="Tahoma"/>
                <a:ea typeface="Tahoma"/>
                <a:cs typeface="Tahoma"/>
              </a:rPr>
              <a:t>A few logistics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a:ea typeface="Tahoma"/>
                <a:cs typeface="Tahoma"/>
              </a:rPr>
              <a:t>Feel free to ask question in the chat throughout the presentation </a:t>
            </a:r>
            <a:endParaRPr lang="en-US" dirty="0">
              <a:ea typeface="Tahoma"/>
              <a:cs typeface="Tahoma"/>
            </a:endParaRPr>
          </a:p>
          <a:p>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2</a:t>
            </a:fld>
            <a:endParaRPr lang="en-US"/>
          </a:p>
        </p:txBody>
      </p:sp>
    </p:spTree>
    <p:extLst>
      <p:ext uri="{BB962C8B-B14F-4D97-AF65-F5344CB8AC3E}">
        <p14:creationId xmlns:p14="http://schemas.microsoft.com/office/powerpoint/2010/main" val="2008653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p:txBody>
      </p:sp>
      <p:sp>
        <p:nvSpPr>
          <p:cNvPr id="4" name="Slide Number Placeholder 3"/>
          <p:cNvSpPr>
            <a:spLocks noGrp="1"/>
          </p:cNvSpPr>
          <p:nvPr>
            <p:ph type="sldNum" sz="quarter" idx="5"/>
          </p:nvPr>
        </p:nvSpPr>
        <p:spPr/>
        <p:txBody>
          <a:bodyPr/>
          <a:lstStyle/>
          <a:p>
            <a:fld id="{5AE7A38C-5F75-D34C-8EEB-9617AEF57B70}" type="slidenum">
              <a:rPr lang="en-US" smtClean="0"/>
              <a:pPr/>
              <a:t>20</a:t>
            </a:fld>
            <a:endParaRPr lang="en-US"/>
          </a:p>
        </p:txBody>
      </p:sp>
    </p:spTree>
    <p:extLst>
      <p:ext uri="{BB962C8B-B14F-4D97-AF65-F5344CB8AC3E}">
        <p14:creationId xmlns:p14="http://schemas.microsoft.com/office/powerpoint/2010/main" val="2849603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endParaRPr lang="en-US" dirty="0"/>
          </a:p>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21</a:t>
            </a:fld>
            <a:endParaRPr lang="en-US"/>
          </a:p>
        </p:txBody>
      </p:sp>
    </p:spTree>
    <p:extLst>
      <p:ext uri="{BB962C8B-B14F-4D97-AF65-F5344CB8AC3E}">
        <p14:creationId xmlns:p14="http://schemas.microsoft.com/office/powerpoint/2010/main" val="4081565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22</a:t>
            </a:fld>
            <a:endParaRPr lang="en-US"/>
          </a:p>
        </p:txBody>
      </p:sp>
    </p:spTree>
    <p:extLst>
      <p:ext uri="{BB962C8B-B14F-4D97-AF65-F5344CB8AC3E}">
        <p14:creationId xmlns:p14="http://schemas.microsoft.com/office/powerpoint/2010/main" val="427425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23</a:t>
            </a:fld>
            <a:endParaRPr lang="en-US"/>
          </a:p>
        </p:txBody>
      </p:sp>
    </p:spTree>
    <p:extLst>
      <p:ext uri="{BB962C8B-B14F-4D97-AF65-F5344CB8AC3E}">
        <p14:creationId xmlns:p14="http://schemas.microsoft.com/office/powerpoint/2010/main" val="346772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the data linking toolkit webinar. You will be receiving an evaluation email from </a:t>
            </a:r>
            <a:r>
              <a:rPr lang="en-US" dirty="0" err="1"/>
              <a:t>DaSy</a:t>
            </a:r>
            <a:r>
              <a:rPr lang="en-US" dirty="0"/>
              <a:t>. Please take a few minutes to complete that so we can continue to improve your webinar experience. </a:t>
            </a:r>
          </a:p>
        </p:txBody>
      </p:sp>
      <p:sp>
        <p:nvSpPr>
          <p:cNvPr id="4" name="Slide Number Placeholder 3"/>
          <p:cNvSpPr>
            <a:spLocks noGrp="1"/>
          </p:cNvSpPr>
          <p:nvPr>
            <p:ph type="sldNum" sz="quarter" idx="5"/>
          </p:nvPr>
        </p:nvSpPr>
        <p:spPr/>
        <p:txBody>
          <a:bodyPr/>
          <a:lstStyle/>
          <a:p>
            <a:fld id="{5AE7A38C-5F75-D34C-8EEB-9617AEF57B70}" type="slidenum">
              <a:rPr lang="en-US" smtClean="0"/>
              <a:t>24</a:t>
            </a:fld>
            <a:endParaRPr lang="en-US"/>
          </a:p>
        </p:txBody>
      </p:sp>
    </p:spTree>
    <p:extLst>
      <p:ext uri="{BB962C8B-B14F-4D97-AF65-F5344CB8AC3E}">
        <p14:creationId xmlns:p14="http://schemas.microsoft.com/office/powerpoint/2010/main" val="255633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p:txBody>
      </p:sp>
      <p:sp>
        <p:nvSpPr>
          <p:cNvPr id="4" name="Slide Number Placeholder 3"/>
          <p:cNvSpPr>
            <a:spLocks noGrp="1"/>
          </p:cNvSpPr>
          <p:nvPr>
            <p:ph type="sldNum" sz="quarter" idx="5"/>
          </p:nvPr>
        </p:nvSpPr>
        <p:spPr/>
        <p:txBody>
          <a:bodyPr/>
          <a:lstStyle/>
          <a:p>
            <a:fld id="{5AE7A38C-5F75-D34C-8EEB-9617AEF57B70}" type="slidenum">
              <a:rPr lang="en-US" smtClean="0"/>
              <a:pPr/>
              <a:t>3</a:t>
            </a:fld>
            <a:endParaRPr lang="en-US"/>
          </a:p>
        </p:txBody>
      </p:sp>
    </p:spTree>
    <p:extLst>
      <p:ext uri="{BB962C8B-B14F-4D97-AF65-F5344CB8AC3E}">
        <p14:creationId xmlns:p14="http://schemas.microsoft.com/office/powerpoint/2010/main" val="234278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We’d like to begin with a special guest speaker. Today we have Meredith Miceli, </a:t>
            </a:r>
            <a:r>
              <a:rPr lang="en-US" dirty="0" err="1">
                <a:latin typeface="Calibri"/>
                <a:cs typeface="Calibri"/>
              </a:rPr>
              <a:t>DaSy</a:t>
            </a:r>
            <a:r>
              <a:rPr lang="en-US" dirty="0">
                <a:latin typeface="Calibri"/>
                <a:cs typeface="Calibri"/>
              </a:rPr>
              <a:t> Project Officer from </a:t>
            </a:r>
            <a:r>
              <a:rPr lang="en-US" dirty="0" err="1">
                <a:latin typeface="Calibri"/>
                <a:cs typeface="Calibri"/>
              </a:rPr>
              <a:t>OSEP</a:t>
            </a:r>
            <a:r>
              <a:rPr lang="en-US" dirty="0">
                <a:latin typeface="Calibri"/>
                <a:cs typeface="Calibri"/>
              </a:rPr>
              <a:t> share the federal perspective on data linking. </a:t>
            </a:r>
          </a:p>
          <a:p>
            <a:r>
              <a:rPr lang="en-US" dirty="0">
                <a:latin typeface="Calibri"/>
                <a:cs typeface="Calibri"/>
              </a:rPr>
              <a:t>Meredith Slide – 3 min</a:t>
            </a:r>
          </a:p>
          <a:p>
            <a:endParaRPr lang="en-US" dirty="0">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4</a:t>
            </a:fld>
            <a:endParaRPr lang="en-US"/>
          </a:p>
        </p:txBody>
      </p:sp>
    </p:spTree>
    <p:extLst>
      <p:ext uri="{BB962C8B-B14F-4D97-AF65-F5344CB8AC3E}">
        <p14:creationId xmlns:p14="http://schemas.microsoft.com/office/powerpoint/2010/main" val="19956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Howard </a:t>
            </a:r>
          </a:p>
        </p:txBody>
      </p:sp>
      <p:sp>
        <p:nvSpPr>
          <p:cNvPr id="4" name="Slide Number Placeholder 3"/>
          <p:cNvSpPr>
            <a:spLocks noGrp="1"/>
          </p:cNvSpPr>
          <p:nvPr>
            <p:ph type="sldNum" sz="quarter" idx="5"/>
          </p:nvPr>
        </p:nvSpPr>
        <p:spPr/>
        <p:txBody>
          <a:bodyPr/>
          <a:lstStyle/>
          <a:p>
            <a:fld id="{5AE7A38C-5F75-D34C-8EEB-9617AEF57B70}" type="slidenum">
              <a:rPr lang="en-US" smtClean="0"/>
              <a:t>5</a:t>
            </a:fld>
            <a:endParaRPr lang="en-US"/>
          </a:p>
        </p:txBody>
      </p:sp>
    </p:spTree>
    <p:extLst>
      <p:ext uri="{BB962C8B-B14F-4D97-AF65-F5344CB8AC3E}">
        <p14:creationId xmlns:p14="http://schemas.microsoft.com/office/powerpoint/2010/main" val="376622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t>We’re now going to transition to what is data linking…</a:t>
            </a:r>
          </a:p>
        </p:txBody>
      </p:sp>
      <p:sp>
        <p:nvSpPr>
          <p:cNvPr id="4" name="Slide Number Placeholder 3"/>
          <p:cNvSpPr>
            <a:spLocks noGrp="1"/>
          </p:cNvSpPr>
          <p:nvPr>
            <p:ph type="sldNum" sz="quarter" idx="5"/>
          </p:nvPr>
        </p:nvSpPr>
        <p:spPr/>
        <p:txBody>
          <a:bodyPr/>
          <a:lstStyle/>
          <a:p>
            <a:fld id="{5AE7A38C-5F75-D34C-8EEB-9617AEF57B70}" type="slidenum">
              <a:rPr lang="en-US" smtClean="0"/>
              <a:pPr/>
              <a:t>6</a:t>
            </a:fld>
            <a:endParaRPr lang="en-US"/>
          </a:p>
        </p:txBody>
      </p:sp>
    </p:spTree>
    <p:extLst>
      <p:ext uri="{BB962C8B-B14F-4D97-AF65-F5344CB8AC3E}">
        <p14:creationId xmlns:p14="http://schemas.microsoft.com/office/powerpoint/2010/main" val="1763061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Howard </a:t>
            </a:r>
          </a:p>
          <a:p>
            <a:r>
              <a:rPr lang="en-US" dirty="0"/>
              <a:t>We will start with what is data linking definition and then discuss the goal of data linking. </a:t>
            </a:r>
          </a:p>
        </p:txBody>
      </p:sp>
      <p:sp>
        <p:nvSpPr>
          <p:cNvPr id="4" name="Slide Number Placeholder 3"/>
          <p:cNvSpPr>
            <a:spLocks noGrp="1"/>
          </p:cNvSpPr>
          <p:nvPr>
            <p:ph type="sldNum" sz="quarter" idx="5"/>
          </p:nvPr>
        </p:nvSpPr>
        <p:spPr/>
        <p:txBody>
          <a:bodyPr/>
          <a:lstStyle/>
          <a:p>
            <a:fld id="{5AE7A38C-5F75-D34C-8EEB-9617AEF57B70}" type="slidenum">
              <a:rPr lang="en-US" smtClean="0"/>
              <a:pPr/>
              <a:t>7</a:t>
            </a:fld>
            <a:endParaRPr lang="en-US"/>
          </a:p>
        </p:txBody>
      </p:sp>
    </p:spTree>
    <p:extLst>
      <p:ext uri="{BB962C8B-B14F-4D97-AF65-F5344CB8AC3E}">
        <p14:creationId xmlns:p14="http://schemas.microsoft.com/office/powerpoint/2010/main" val="4019706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Tahoma"/>
                <a:ea typeface="Tahoma"/>
                <a:cs typeface="Tahoma"/>
              </a:rPr>
              <a:t>Howard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a:ea typeface="Tahoma"/>
                <a:cs typeface="Tahoma"/>
              </a:rPr>
              <a:t>This could include connecting data related to one child participating in multiple programs (e.g., child receiving services from Part C and EHDI), or linking different types of data about the same child within a single program (e.g., child’s Part C service provider and child’s Part C outcome data).</a:t>
            </a:r>
          </a:p>
          <a:p>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pPr/>
              <a:t>8</a:t>
            </a:fld>
            <a:endParaRPr lang="en-US"/>
          </a:p>
        </p:txBody>
      </p:sp>
    </p:spTree>
    <p:extLst>
      <p:ext uri="{BB962C8B-B14F-4D97-AF65-F5344CB8AC3E}">
        <p14:creationId xmlns:p14="http://schemas.microsoft.com/office/powerpoint/2010/main" val="137577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Howard </a:t>
            </a:r>
            <a:endParaRPr lang="en-US" dirty="0"/>
          </a:p>
          <a:p>
            <a:endParaRPr lang="en-US" dirty="0">
              <a:latin typeface="Calibri"/>
              <a:cs typeface="Calibri"/>
            </a:endParaRPr>
          </a:p>
          <a:p>
            <a:r>
              <a:rPr lang="en-US" dirty="0">
                <a:latin typeface="Tahoma"/>
                <a:ea typeface="Tahoma"/>
                <a:cs typeface="Tahoma"/>
              </a:rPr>
              <a:t>So why do you need to link data or what drives the need for data linking? This is to answer one or more complex questions that program staff cannot answer with only Part C or Part B 619 data.  So these questions may come from within the Part C or Part B 619 program, within the lead agency, conversations between administrators in different programs or agencies, state legislators, stakeholder groups, advisory committee members—anyone with an interest in early intervention or preschool special education.</a:t>
            </a:r>
            <a:endParaRPr lang="en-US" dirty="0">
              <a:latin typeface="Calibri"/>
              <a:cs typeface="Calibri"/>
            </a:endParaRPr>
          </a:p>
          <a:p>
            <a:endParaRPr lang="en-US" dirty="0">
              <a:latin typeface="Calibri"/>
              <a:cs typeface="Calibri"/>
            </a:endParaRPr>
          </a:p>
          <a:p>
            <a:r>
              <a:rPr lang="en-US" dirty="0">
                <a:latin typeface="Calibri"/>
                <a:cs typeface="Calibri"/>
              </a:rPr>
              <a:t>To link data, there may be different partner configurations </a:t>
            </a:r>
          </a:p>
          <a:p>
            <a:endParaRPr lang="en-US" dirty="0">
              <a:latin typeface="Calibri"/>
              <a:cs typeface="Calibri"/>
            </a:endParaRPr>
          </a:p>
          <a:p>
            <a:r>
              <a:rPr lang="en-US" dirty="0">
                <a:latin typeface="Calibri"/>
                <a:cs typeface="Calibri"/>
              </a:rPr>
              <a:t>Partnership configurations:</a:t>
            </a:r>
          </a:p>
          <a:p>
            <a:pPr marL="171450" indent="-171450">
              <a:buFont typeface="System Font Regular,Sans-Serif"/>
              <a:buChar char="‒"/>
            </a:pPr>
            <a:r>
              <a:rPr lang="en-US" b="1" dirty="0">
                <a:latin typeface="Tahoma"/>
                <a:ea typeface="Tahoma"/>
                <a:cs typeface="Tahoma"/>
              </a:rPr>
              <a:t>Single agency, single program</a:t>
            </a:r>
            <a:r>
              <a:rPr lang="en-US" dirty="0">
                <a:latin typeface="Tahoma"/>
                <a:ea typeface="Tahoma"/>
                <a:cs typeface="Tahoma"/>
              </a:rPr>
              <a:t>: A program linking two data sets within the same program (e.g., linking Part C child outcome data with Part C child demographic data).</a:t>
            </a:r>
          </a:p>
          <a:p>
            <a:pPr marL="171450" indent="-171450">
              <a:buFont typeface="System Font Regular,Sans-Serif"/>
              <a:buChar char="‒"/>
            </a:pPr>
            <a:r>
              <a:rPr lang="en-US" b="1" dirty="0">
                <a:latin typeface="Tahoma"/>
                <a:ea typeface="Tahoma"/>
                <a:cs typeface="Tahoma"/>
              </a:rPr>
              <a:t>Single agency, multiple programs</a:t>
            </a:r>
            <a:r>
              <a:rPr lang="en-US" dirty="0">
                <a:latin typeface="Tahoma"/>
                <a:ea typeface="Tahoma"/>
                <a:cs typeface="Tahoma"/>
              </a:rPr>
              <a:t>: Two programs within the same agency linking data sets (e.g., linking Part C demographic data with Early Hearing and Detection Intervention data when both programs reside in a state health department).</a:t>
            </a:r>
          </a:p>
          <a:p>
            <a:pPr marL="171450" indent="-171450">
              <a:buFont typeface="System Font Regular,Sans-Serif"/>
              <a:buChar char="‒"/>
            </a:pPr>
            <a:r>
              <a:rPr lang="en-US" b="1" dirty="0">
                <a:latin typeface="Tahoma"/>
                <a:ea typeface="Tahoma"/>
                <a:cs typeface="Tahoma"/>
              </a:rPr>
              <a:t>Multiple agencies, multiple programs</a:t>
            </a:r>
            <a:r>
              <a:rPr lang="en-US" dirty="0">
                <a:latin typeface="Tahoma"/>
                <a:ea typeface="Tahoma"/>
                <a:cs typeface="Tahoma"/>
              </a:rPr>
              <a:t>: One program within one agency linking data with data from another program within a different agency (e.g., linking Part B 619 data with data from the Child Abuse Prevention and Treatment Act program).</a:t>
            </a:r>
          </a:p>
          <a:p>
            <a:pPr marL="0" indent="0">
              <a:buFont typeface="System Font Regular,Sans-Serif"/>
              <a:buNone/>
            </a:pPr>
            <a:endParaRPr lang="en-US" dirty="0">
              <a:latin typeface="Tahoma"/>
              <a:ea typeface="Tahoma"/>
              <a:cs typeface="Tahoma"/>
            </a:endParaRPr>
          </a:p>
          <a:p>
            <a:pPr marL="0" indent="0">
              <a:buFont typeface="System Font Regular,Sans-Serif"/>
              <a:buNone/>
            </a:pPr>
            <a:r>
              <a:rPr lang="en-US" dirty="0">
                <a:latin typeface="Tahoma"/>
                <a:ea typeface="Tahoma"/>
                <a:cs typeface="Tahoma"/>
              </a:rPr>
              <a:t>. </a:t>
            </a:r>
            <a:endParaRPr lang="en-US" dirty="0"/>
          </a:p>
          <a:p>
            <a:pPr marL="0" marR="0" lvl="0" indent="0" algn="l" defTabSz="914400">
              <a:lnSpc>
                <a:spcPct val="100000"/>
              </a:lnSpc>
              <a:spcBef>
                <a:spcPts val="0"/>
              </a:spcBef>
              <a:spcAft>
                <a:spcPts val="0"/>
              </a:spcAft>
              <a:buClrTx/>
              <a:buSzTx/>
              <a:buFontTx/>
              <a:buNone/>
              <a:tabLst/>
              <a:defRPr/>
            </a:pPr>
            <a:endParaRPr lang="en-US" dirty="0">
              <a:ea typeface="Tahoma"/>
              <a:cs typeface="Tahoma"/>
            </a:endParaRPr>
          </a:p>
          <a:p>
            <a:r>
              <a:rPr lang="en-US" dirty="0">
                <a:latin typeface="Tahoma"/>
                <a:ea typeface="Tahoma"/>
                <a:cs typeface="Tahoma"/>
              </a:rPr>
              <a:t>Show DaSy Critical Questions and pull up on screen – </a:t>
            </a:r>
            <a:r>
              <a:rPr lang="en-US" dirty="0">
                <a:latin typeface="Tahoma"/>
                <a:ea typeface="Tahoma"/>
                <a:cs typeface="Tahoma"/>
                <a:hlinkClick r:id="rId3"/>
              </a:rPr>
              <a:t>https://dasycenter.org/resources/critical-questions/</a:t>
            </a:r>
            <a:r>
              <a:rPr lang="en-US" dirty="0">
                <a:latin typeface="Tahoma"/>
                <a:ea typeface="Tahoma"/>
                <a:cs typeface="Tahoma"/>
              </a:rPr>
              <a:t> </a:t>
            </a:r>
            <a:endParaRPr lang="en-US" dirty="0">
              <a:ea typeface="Tahoma"/>
              <a:cs typeface="Tahoma"/>
            </a:endParaRPr>
          </a:p>
          <a:p>
            <a:pPr marL="0" indent="0">
              <a:buFont typeface="System Font Regular,Sans-Serif"/>
              <a:buNone/>
            </a:pPr>
            <a:endParaRPr lang="en-US" dirty="0">
              <a:latin typeface="Tahoma"/>
              <a:ea typeface="Tahoma"/>
              <a:cs typeface="Tahoma"/>
            </a:endParaRPr>
          </a:p>
        </p:txBody>
      </p:sp>
      <p:sp>
        <p:nvSpPr>
          <p:cNvPr id="4" name="Slide Number Placeholder 3"/>
          <p:cNvSpPr>
            <a:spLocks noGrp="1"/>
          </p:cNvSpPr>
          <p:nvPr>
            <p:ph type="sldNum" sz="quarter" idx="5"/>
          </p:nvPr>
        </p:nvSpPr>
        <p:spPr/>
        <p:txBody>
          <a:bodyPr/>
          <a:lstStyle/>
          <a:p>
            <a:fld id="{5AE7A38C-5F75-D34C-8EEB-9617AEF57B70}" type="slidenum">
              <a:rPr lang="en-US" smtClean="0"/>
              <a:pPr/>
              <a:t>9</a:t>
            </a:fld>
            <a:endParaRPr lang="en-US"/>
          </a:p>
        </p:txBody>
      </p:sp>
    </p:spTree>
    <p:extLst>
      <p:ext uri="{BB962C8B-B14F-4D97-AF65-F5344CB8AC3E}">
        <p14:creationId xmlns:p14="http://schemas.microsoft.com/office/powerpoint/2010/main" val="3886809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lnSpc>
                <a:spcPct val="100000"/>
              </a:lnSpc>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59D6C-A1C2-1B4D-A240-86FD09AB9560}"/>
              </a:ext>
            </a:extLst>
          </p:cNvPr>
          <p:cNvPicPr>
            <a:picLocks noChangeAspect="1"/>
          </p:cNvPicPr>
          <p:nvPr userDrawn="1"/>
        </p:nvPicPr>
        <p:blipFill>
          <a:blip r:embed="rId3"/>
          <a:stretch>
            <a:fillRect/>
          </a:stretch>
        </p:blipFill>
        <p:spPr>
          <a:xfrm>
            <a:off x="4212187" y="6356665"/>
            <a:ext cx="1615440" cy="3657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spTree>
    <p:extLst>
      <p:ext uri="{BB962C8B-B14F-4D97-AF65-F5344CB8AC3E}">
        <p14:creationId xmlns:p14="http://schemas.microsoft.com/office/powerpoint/2010/main" val="37825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457201"/>
            <a:ext cx="6172200" cy="5403850"/>
          </a:xfrm>
        </p:spPr>
        <p:txBody>
          <a:bodyPr/>
          <a:lstStyle>
            <a:lvl1pPr>
              <a:defRPr sz="24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Tree>
    <p:extLst>
      <p:ext uri="{BB962C8B-B14F-4D97-AF65-F5344CB8AC3E}">
        <p14:creationId xmlns:p14="http://schemas.microsoft.com/office/powerpoint/2010/main" val="126693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Title 4">
            <a:extLst>
              <a:ext uri="{FF2B5EF4-FFF2-40B4-BE49-F238E27FC236}">
                <a16:creationId xmlns:a16="http://schemas.microsoft.com/office/drawing/2014/main" id="{B4DA8F08-7FF8-5846-A1F3-9A1CE307C9B6}"/>
              </a:ext>
            </a:extLst>
          </p:cNvPr>
          <p:cNvSpPr>
            <a:spLocks noGrp="1"/>
          </p:cNvSpPr>
          <p:nvPr>
            <p:ph type="title"/>
          </p:nvPr>
        </p:nvSpPr>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9CEE7F13-F52D-7C43-9F04-29EF723D655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35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2058987"/>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itle 2">
            <a:extLst>
              <a:ext uri="{FF2B5EF4-FFF2-40B4-BE49-F238E27FC236}">
                <a16:creationId xmlns:a16="http://schemas.microsoft.com/office/drawing/2014/main" id="{C1781DDC-FAAB-1D48-A740-F63BA1EC640F}"/>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85EA0ADD-956A-E54E-8B99-BA2A33D393E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4121788"/>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11" name="Straight Connector 10">
            <a:extLst>
              <a:ext uri="{FF2B5EF4-FFF2-40B4-BE49-F238E27FC236}">
                <a16:creationId xmlns:a16="http://schemas.microsoft.com/office/drawing/2014/main" id="{741D638F-16BA-174C-A385-51CF95BB68DD}"/>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a:xfrm>
            <a:off x="838200" y="1825625"/>
            <a:ext cx="10515600" cy="3822821"/>
          </a:xfrm>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cxnSp>
        <p:nvCxnSpPr>
          <p:cNvPr id="8" name="Straight Connector 7">
            <a:extLst>
              <a:ext uri="{FF2B5EF4-FFF2-40B4-BE49-F238E27FC236}">
                <a16:creationId xmlns:a16="http://schemas.microsoft.com/office/drawing/2014/main" id="{6C4E6479-DBC6-D340-9083-F99AA10359EE}"/>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12192000" cy="5635487"/>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4" y="0"/>
            <a:ext cx="7803983" cy="3255962"/>
          </a:xfrm>
        </p:spPr>
        <p:txBody>
          <a:bodyPr anchor="b">
            <a:normAutofit/>
          </a:bodyPr>
          <a:lstStyle>
            <a:lvl1pPr algn="l">
              <a:lnSpc>
                <a:spcPct val="100000"/>
              </a:lnSpc>
              <a:defRPr sz="4800">
                <a:solidFill>
                  <a:schemeClr val="bg1"/>
                </a:solidFill>
              </a:defRPr>
            </a:lvl1pPr>
          </a:lstStyle>
          <a:p>
            <a:r>
              <a:rPr lang="en-US"/>
              <a:t>Section Divider</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7803982"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rgbClr val="154578"/>
                </a:solidFill>
              </a:rPr>
              <a:pPr/>
              <a:t>‹#›</a:t>
            </a:fld>
            <a:endParaRPr lang="en-US">
              <a:solidFill>
                <a:srgbClr val="154578"/>
              </a:solidFill>
            </a:endParaRPr>
          </a:p>
        </p:txBody>
      </p:sp>
      <p:pic>
        <p:nvPicPr>
          <p:cNvPr id="4" name="Picture 3">
            <a:extLst>
              <a:ext uri="{FF2B5EF4-FFF2-40B4-BE49-F238E27FC236}">
                <a16:creationId xmlns:a16="http://schemas.microsoft.com/office/drawing/2014/main" id="{B8F2FC0E-43D4-BC45-9E8D-6C0087A3E05E}"/>
              </a:ext>
            </a:extLst>
          </p:cNvPr>
          <p:cNvPicPr>
            <a:picLocks noChangeAspect="1"/>
          </p:cNvPicPr>
          <p:nvPr userDrawn="1"/>
        </p:nvPicPr>
        <p:blipFill>
          <a:blip r:embed="rId3">
            <a:alphaModFix amt="50000"/>
          </a:blip>
          <a:stretch>
            <a:fillRect/>
          </a:stretch>
        </p:blipFill>
        <p:spPr>
          <a:xfrm>
            <a:off x="7986532" y="-529048"/>
            <a:ext cx="5044585" cy="5044585"/>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3" name="Straight Connector 12">
            <a:extLst>
              <a:ext uri="{FF2B5EF4-FFF2-40B4-BE49-F238E27FC236}">
                <a16:creationId xmlns:a16="http://schemas.microsoft.com/office/drawing/2014/main" id="{78047698-6C71-504E-B128-C955D3CD0548}"/>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28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5" name="Straight Connector 14">
            <a:extLst>
              <a:ext uri="{FF2B5EF4-FFF2-40B4-BE49-F238E27FC236}">
                <a16:creationId xmlns:a16="http://schemas.microsoft.com/office/drawing/2014/main" id="{8C152C72-737B-9845-A90F-33403C1189C1}"/>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97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6EFA2D-6585-5C4B-9B23-AA6C8E7ADD0F}"/>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121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4" name="Straight Connector 13">
            <a:extLst>
              <a:ext uri="{FF2B5EF4-FFF2-40B4-BE49-F238E27FC236}">
                <a16:creationId xmlns:a16="http://schemas.microsoft.com/office/drawing/2014/main" id="{E93AB349-A208-D84C-977E-4450BB3210E5}"/>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0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5DF860-CCE8-DA46-997B-8843C2EC8120}"/>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44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b="0" i="0">
              <a:latin typeface="Tahoma" panose="020B0604030504040204" pitchFamily="34" charset="0"/>
            </a:endParaRPr>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cxnSp>
        <p:nvCxnSpPr>
          <p:cNvPr id="16" name="Straight Connector 15">
            <a:extLst>
              <a:ext uri="{FF2B5EF4-FFF2-40B4-BE49-F238E27FC236}">
                <a16:creationId xmlns:a16="http://schemas.microsoft.com/office/drawing/2014/main" id="{F9CCE5B2-370E-2E40-A8BF-CC7EE8904C9C}"/>
              </a:ext>
            </a:extLst>
          </p:cNvPr>
          <p:cNvCxnSpPr/>
          <p:nvPr userDrawn="1"/>
        </p:nvCxnSpPr>
        <p:spPr>
          <a:xfrm>
            <a:off x="-14284" y="1690457"/>
            <a:ext cx="12206284" cy="0"/>
          </a:xfrm>
          <a:prstGeom prst="line">
            <a:avLst/>
          </a:prstGeom>
          <a:ln w="6350">
            <a:solidFill>
              <a:srgbClr val="15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8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ahoma" panose="020B0604030504040204" pitchFamily="34" charset="0"/>
            </a:endParaRPr>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ahoma" panose="020B0604030504040204" pitchFamily="34" charset="0"/>
              </a:defRPr>
            </a:lvl1pPr>
          </a:lstStyle>
          <a:p>
            <a:fld id="{B9F76742-9B88-9646-A1C9-33F60B794E5F}" type="datetimeFigureOut">
              <a:rPr lang="en-US" smtClean="0"/>
              <a:pPr/>
              <a:t>9/1/2022</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ahoma" panose="020B0604030504040204" pitchFamily="34" charset="0"/>
              </a:defRPr>
            </a:lvl1pPr>
          </a:lstStyle>
          <a:p>
            <a:fld id="{C8F726C4-0B4F-C543-B26D-F6E5E2F5EDCC}" type="slidenum">
              <a:rPr lang="en-US" smtClean="0"/>
              <a:pPr/>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3" r:id="rId6"/>
    <p:sldLayoutId id="2147483665" r:id="rId7"/>
    <p:sldLayoutId id="2147483666" r:id="rId8"/>
    <p:sldLayoutId id="2147483655" r:id="rId9"/>
    <p:sldLayoutId id="2147483664" r:id="rId10"/>
    <p:sldLayoutId id="2147483656" r:id="rId11"/>
    <p:sldLayoutId id="2147483657" r:id="rId12"/>
    <p:sldLayoutId id="2147483663" r:id="rId13"/>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sycenter.org/technical-assistance/need-hel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s://dasycenter.org/data-linking-toolk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dasycenter.org/resources/critical-questions/" TargetMode="External"/><Relationship Id="rId4" Type="http://schemas.openxmlformats.org/officeDocument/2006/relationships/hyperlink" Target="https://dasycenter.org/data-linking-toolkit/resourc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7.gif"/><Relationship Id="rId5" Type="http://schemas.openxmlformats.org/officeDocument/2006/relationships/image" Target="../media/image1.png"/><Relationship Id="rId4" Type="http://schemas.openxmlformats.org/officeDocument/2006/relationships/hyperlink" Target="https://twitter.com/DaSyCen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asycenter.org/resources/critical-ques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lstStyle/>
          <a:p>
            <a:r>
              <a:rPr lang="en-US" dirty="0">
                <a:latin typeface="Tahoma"/>
                <a:ea typeface="Tahoma"/>
                <a:cs typeface="Tahoma"/>
              </a:rPr>
              <a:t>Introduction to </a:t>
            </a:r>
            <a:r>
              <a:rPr lang="en-US" dirty="0" err="1">
                <a:latin typeface="Tahoma"/>
                <a:ea typeface="Tahoma"/>
                <a:cs typeface="Tahoma"/>
              </a:rPr>
              <a:t>DaSy's</a:t>
            </a:r>
            <a:r>
              <a:rPr lang="en-US" dirty="0">
                <a:latin typeface="Tahoma"/>
                <a:ea typeface="Tahoma"/>
                <a:cs typeface="Tahoma"/>
              </a:rPr>
              <a:t> Data Linking Toolkit</a:t>
            </a:r>
            <a:endParaRPr lang="en-US" dirty="0"/>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vert="horz" lIns="91440" tIns="45720" rIns="91440" bIns="45720" rtlCol="0" anchor="t">
            <a:normAutofit/>
          </a:bodyPr>
          <a:lstStyle/>
          <a:p>
            <a:r>
              <a:rPr lang="en-US" dirty="0">
                <a:latin typeface="Tahoma"/>
                <a:ea typeface="Tahoma"/>
                <a:cs typeface="Tahoma"/>
              </a:rPr>
              <a:t>Howard Morrison, </a:t>
            </a:r>
            <a:r>
              <a:rPr lang="en-US" dirty="0" err="1">
                <a:latin typeface="Tahoma"/>
                <a:ea typeface="Tahoma"/>
                <a:cs typeface="Tahoma"/>
              </a:rPr>
              <a:t>DaSy</a:t>
            </a:r>
            <a:r>
              <a:rPr lang="en-US" dirty="0">
                <a:latin typeface="Tahoma"/>
                <a:ea typeface="Tahoma"/>
                <a:cs typeface="Tahoma"/>
              </a:rPr>
              <a:t> Center </a:t>
            </a:r>
          </a:p>
          <a:p>
            <a:r>
              <a:rPr lang="en-US" dirty="0">
                <a:latin typeface="Tahoma"/>
                <a:ea typeface="Tahoma"/>
                <a:cs typeface="Tahoma"/>
              </a:rPr>
              <a:t>Denise Mauzy, </a:t>
            </a:r>
            <a:r>
              <a:rPr lang="en-US" dirty="0" err="1">
                <a:latin typeface="Tahoma"/>
                <a:ea typeface="Tahoma"/>
                <a:cs typeface="Tahoma"/>
              </a:rPr>
              <a:t>DaSy</a:t>
            </a:r>
            <a:r>
              <a:rPr lang="en-US" dirty="0">
                <a:latin typeface="Tahoma"/>
                <a:ea typeface="Tahoma"/>
                <a:cs typeface="Tahoma"/>
              </a:rPr>
              <a:t> Center</a:t>
            </a:r>
          </a:p>
          <a:p>
            <a:r>
              <a:rPr lang="en-US" dirty="0">
                <a:latin typeface="Tahoma"/>
                <a:ea typeface="Tahoma"/>
                <a:cs typeface="Tahoma"/>
              </a:rPr>
              <a:t>Bruce Bull, </a:t>
            </a:r>
            <a:r>
              <a:rPr lang="en-US" dirty="0" err="1">
                <a:latin typeface="Tahoma"/>
                <a:ea typeface="Tahoma"/>
                <a:cs typeface="Tahoma"/>
              </a:rPr>
              <a:t>DaSy</a:t>
            </a:r>
            <a:r>
              <a:rPr lang="en-US" dirty="0">
                <a:latin typeface="Tahoma"/>
                <a:ea typeface="Tahoma"/>
                <a:cs typeface="Tahoma"/>
              </a:rPr>
              <a:t> Center </a:t>
            </a: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l="84" r="-84" b="13818"/>
          <a:stretch/>
        </p:blipFill>
        <p:spPr>
          <a:xfrm>
            <a:off x="6096000" y="0"/>
            <a:ext cx="6101148" cy="4925291"/>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rgbClr val="154578"/>
                </a:solidFill>
                <a:latin typeface="Tahoma"/>
                <a:ea typeface="Tahoma"/>
                <a:cs typeface="Tahoma"/>
              </a:rPr>
              <a:t>Webinar</a:t>
            </a:r>
          </a:p>
          <a:p>
            <a:r>
              <a:rPr lang="en-US" sz="2000">
                <a:solidFill>
                  <a:srgbClr val="154578"/>
                </a:solidFill>
                <a:latin typeface="Tahoma"/>
                <a:ea typeface="Tahoma"/>
                <a:cs typeface="Tahoma"/>
              </a:rPr>
              <a:t>August 4, 2022</a:t>
            </a:r>
            <a:endParaRPr lang="en-US" sz="2000">
              <a:solidFill>
                <a:srgbClr val="154578"/>
              </a:solidFill>
            </a:endParaRPr>
          </a:p>
        </p:txBody>
      </p:sp>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2B64BD0-98ED-88CC-9447-646268CD0294}"/>
              </a:ext>
            </a:extLst>
          </p:cNvPr>
          <p:cNvSpPr>
            <a:spLocks noGrp="1"/>
          </p:cNvSpPr>
          <p:nvPr>
            <p:ph type="title"/>
          </p:nvPr>
        </p:nvSpPr>
        <p:spPr/>
        <p:txBody>
          <a:bodyPr/>
          <a:lstStyle/>
          <a:p>
            <a:r>
              <a:rPr lang="en-US" dirty="0"/>
              <a:t>Poll Questions </a:t>
            </a:r>
          </a:p>
        </p:txBody>
      </p:sp>
      <p:sp>
        <p:nvSpPr>
          <p:cNvPr id="13" name="Content Placeholder 12">
            <a:extLst>
              <a:ext uri="{FF2B5EF4-FFF2-40B4-BE49-F238E27FC236}">
                <a16:creationId xmlns:a16="http://schemas.microsoft.com/office/drawing/2014/main" id="{819888B9-4B7D-7D01-2CDE-C2DE10A829FE}"/>
              </a:ext>
            </a:extLst>
          </p:cNvPr>
          <p:cNvSpPr>
            <a:spLocks noGrp="1"/>
          </p:cNvSpPr>
          <p:nvPr>
            <p:ph sz="half" idx="2"/>
          </p:nvPr>
        </p:nvSpPr>
        <p:spPr>
          <a:xfrm>
            <a:off x="1143000" y="1825625"/>
            <a:ext cx="9267703" cy="4752012"/>
          </a:xfrm>
        </p:spPr>
        <p:txBody>
          <a:bodyPr vert="horz" lIns="91440" tIns="45720" rIns="91440" bIns="45720" rtlCol="0" anchor="t">
            <a:normAutofit fontScale="70000" lnSpcReduction="20000"/>
          </a:bodyPr>
          <a:lstStyle/>
          <a:p>
            <a:pPr marL="457200" indent="-457200">
              <a:buAutoNum type="arabicPeriod"/>
            </a:pPr>
            <a:r>
              <a:rPr lang="en-US" sz="2600" b="1">
                <a:latin typeface="Tahoma"/>
                <a:ea typeface="Tahoma"/>
                <a:cs typeface="Tahoma"/>
              </a:rPr>
              <a:t>How much data linking experience (of any kind) do you have?</a:t>
            </a:r>
            <a:endParaRPr lang="en-US" sz="2600" b="1"/>
          </a:p>
          <a:p>
            <a:pPr lvl="1"/>
            <a:r>
              <a:rPr lang="en-US" sz="2600">
                <a:latin typeface="Tahoma"/>
                <a:ea typeface="Tahoma"/>
                <a:cs typeface="Tahoma"/>
              </a:rPr>
              <a:t>None</a:t>
            </a:r>
          </a:p>
          <a:p>
            <a:pPr lvl="1"/>
            <a:r>
              <a:rPr lang="en-US" sz="2600">
                <a:latin typeface="Tahoma"/>
                <a:ea typeface="Tahoma"/>
                <a:cs typeface="Tahoma"/>
              </a:rPr>
              <a:t>Some</a:t>
            </a:r>
          </a:p>
          <a:p>
            <a:pPr lvl="1"/>
            <a:r>
              <a:rPr lang="en-US" sz="2600">
                <a:latin typeface="Tahoma"/>
                <a:ea typeface="Tahoma"/>
                <a:cs typeface="Tahoma"/>
              </a:rPr>
              <a:t>A lot </a:t>
            </a:r>
          </a:p>
          <a:p>
            <a:pPr marL="457200" indent="-457200">
              <a:buFont typeface="+mj-lt"/>
              <a:buAutoNum type="arabicPeriod"/>
            </a:pPr>
            <a:r>
              <a:rPr lang="en-US" sz="2600" b="1">
                <a:latin typeface="Tahoma"/>
                <a:ea typeface="Tahoma"/>
                <a:cs typeface="Tahoma"/>
              </a:rPr>
              <a:t>If you have experience with data linking, which partners have you worked with on data linking? </a:t>
            </a:r>
            <a:r>
              <a:rPr lang="en-US" sz="2600">
                <a:latin typeface="Tahoma"/>
                <a:ea typeface="Tahoma"/>
                <a:cs typeface="Tahoma"/>
              </a:rPr>
              <a:t>(</a:t>
            </a:r>
            <a:r>
              <a:rPr lang="en-US" sz="2600" i="1">
                <a:latin typeface="Tahoma"/>
                <a:ea typeface="Tahoma"/>
                <a:cs typeface="Tahoma"/>
              </a:rPr>
              <a:t>Select all that apply)</a:t>
            </a:r>
          </a:p>
          <a:p>
            <a:pPr lvl="1"/>
            <a:r>
              <a:rPr lang="en-US" sz="2600">
                <a:latin typeface="Tahoma"/>
                <a:ea typeface="Tahoma"/>
                <a:cs typeface="Tahoma"/>
              </a:rPr>
              <a:t>IDEA Agencies (e.g., Part C with Part B)</a:t>
            </a:r>
          </a:p>
          <a:p>
            <a:pPr lvl="1"/>
            <a:r>
              <a:rPr lang="en-US" sz="2600">
                <a:latin typeface="Tahoma"/>
                <a:ea typeface="Tahoma"/>
                <a:cs typeface="Tahoma"/>
              </a:rPr>
              <a:t>Finance </a:t>
            </a:r>
          </a:p>
          <a:p>
            <a:pPr lvl="1"/>
            <a:r>
              <a:rPr lang="en-US" sz="2600">
                <a:latin typeface="Tahoma"/>
                <a:ea typeface="Tahoma"/>
                <a:cs typeface="Tahoma"/>
              </a:rPr>
              <a:t>Personnel</a:t>
            </a:r>
          </a:p>
          <a:p>
            <a:pPr lvl="1"/>
            <a:r>
              <a:rPr lang="en-US" sz="2600">
                <a:latin typeface="Tahoma"/>
                <a:ea typeface="Tahoma"/>
                <a:cs typeface="Tahoma"/>
              </a:rPr>
              <a:t>Child Welfare and/or Child Abuse Prevention and Treatment Act (CAPTA) </a:t>
            </a:r>
          </a:p>
          <a:p>
            <a:pPr lvl="1"/>
            <a:r>
              <a:rPr lang="en-US" sz="2600">
                <a:latin typeface="Tahoma"/>
                <a:ea typeface="Tahoma"/>
                <a:cs typeface="Tahoma"/>
              </a:rPr>
              <a:t>Quality Rating and Improvement System (QRIS)</a:t>
            </a:r>
          </a:p>
          <a:p>
            <a:pPr lvl="1"/>
            <a:r>
              <a:rPr lang="en-US" sz="2600">
                <a:latin typeface="Tahoma"/>
                <a:ea typeface="Tahoma"/>
                <a:cs typeface="Tahoma"/>
              </a:rPr>
              <a:t>Early Hearing Detection and Intervention (EHDI)</a:t>
            </a:r>
          </a:p>
          <a:p>
            <a:pPr lvl="1"/>
            <a:r>
              <a:rPr lang="en-US" sz="2600">
                <a:latin typeface="Tahoma"/>
                <a:ea typeface="Tahoma"/>
                <a:cs typeface="Tahoma"/>
              </a:rPr>
              <a:t>Maternal, Infant, and Early Childhood Home Visiting (MIECHV)</a:t>
            </a:r>
          </a:p>
          <a:p>
            <a:pPr lvl="1"/>
            <a:r>
              <a:rPr lang="en-US" sz="2600">
                <a:latin typeface="Tahoma"/>
                <a:ea typeface="Tahoma"/>
                <a:cs typeface="Tahoma"/>
              </a:rPr>
              <a:t>Early Childhood Integrated Data System (ECIDS)</a:t>
            </a:r>
          </a:p>
          <a:p>
            <a:pPr lvl="1"/>
            <a:r>
              <a:rPr lang="en-US" sz="2600">
                <a:latin typeface="Tahoma"/>
                <a:ea typeface="Tahoma"/>
                <a:cs typeface="Tahoma"/>
              </a:rPr>
              <a:t>Statewide Longitudinal Data System (SLDS)</a:t>
            </a:r>
          </a:p>
          <a:p>
            <a:pPr lvl="1"/>
            <a:r>
              <a:rPr lang="en-US" sz="2600">
                <a:latin typeface="Tahoma"/>
                <a:ea typeface="Tahoma"/>
                <a:cs typeface="Tahoma"/>
              </a:rPr>
              <a:t>Internal Part C or internal Part B program data (no partnership needed)</a:t>
            </a:r>
          </a:p>
        </p:txBody>
      </p:sp>
    </p:spTree>
    <p:extLst>
      <p:ext uri="{BB962C8B-B14F-4D97-AF65-F5344CB8AC3E}">
        <p14:creationId xmlns:p14="http://schemas.microsoft.com/office/powerpoint/2010/main" val="196408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BF89-FDFF-AA35-6941-47D86609B0E8}"/>
              </a:ext>
            </a:extLst>
          </p:cNvPr>
          <p:cNvSpPr>
            <a:spLocks noGrp="1"/>
          </p:cNvSpPr>
          <p:nvPr>
            <p:ph type="title"/>
          </p:nvPr>
        </p:nvSpPr>
        <p:spPr/>
        <p:txBody>
          <a:bodyPr/>
          <a:lstStyle/>
          <a:p>
            <a:r>
              <a:rPr lang="en-US" dirty="0"/>
              <a:t>Padlet Questions	</a:t>
            </a:r>
          </a:p>
        </p:txBody>
      </p:sp>
      <p:sp>
        <p:nvSpPr>
          <p:cNvPr id="3" name="Content Placeholder 2">
            <a:extLst>
              <a:ext uri="{FF2B5EF4-FFF2-40B4-BE49-F238E27FC236}">
                <a16:creationId xmlns:a16="http://schemas.microsoft.com/office/drawing/2014/main" id="{E47C287F-DA6E-05E1-EB30-ADEEBA7AAE51}"/>
              </a:ext>
            </a:extLst>
          </p:cNvPr>
          <p:cNvSpPr>
            <a:spLocks noGrp="1"/>
          </p:cNvSpPr>
          <p:nvPr>
            <p:ph idx="1"/>
          </p:nvPr>
        </p:nvSpPr>
        <p:spPr/>
        <p:txBody>
          <a:bodyPr vert="horz" lIns="91440" tIns="45720" rIns="91440" bIns="45720" rtlCol="0" anchor="t">
            <a:normAutofit/>
          </a:bodyPr>
          <a:lstStyle/>
          <a:p>
            <a:r>
              <a:rPr lang="en-US" sz="3200" dirty="0">
                <a:latin typeface="Tahoma"/>
                <a:ea typeface="Tahoma"/>
                <a:cs typeface="Tahoma"/>
              </a:rPr>
              <a:t>If you have never linked data, why not? </a:t>
            </a:r>
            <a:endParaRPr lang="en-US" sz="3200" dirty="0"/>
          </a:p>
          <a:p>
            <a:r>
              <a:rPr lang="en-US" sz="3200" dirty="0">
                <a:latin typeface="Tahoma"/>
                <a:ea typeface="Tahoma"/>
                <a:cs typeface="Tahoma"/>
              </a:rPr>
              <a:t>If you have linked data with another program, how has that worked out? </a:t>
            </a:r>
          </a:p>
          <a:p>
            <a:r>
              <a:rPr lang="en-US" sz="3200" dirty="0">
                <a:latin typeface="Tahoma"/>
                <a:ea typeface="Tahoma"/>
                <a:cs typeface="Tahoma"/>
              </a:rPr>
              <a:t>What questions have you been able to answer with linked data?</a:t>
            </a:r>
            <a:r>
              <a:rPr lang="en-US" dirty="0">
                <a:latin typeface="Tahoma"/>
                <a:ea typeface="Tahoma"/>
                <a:cs typeface="Tahoma"/>
              </a:rPr>
              <a:t> </a:t>
            </a:r>
            <a:endParaRPr lang="en-US" dirty="0"/>
          </a:p>
          <a:p>
            <a:pPr>
              <a:buFont typeface="Arial"/>
              <a:buChar char="•"/>
            </a:pPr>
            <a:r>
              <a:rPr lang="en-US" sz="3200" dirty="0">
                <a:latin typeface="Tahoma"/>
                <a:ea typeface="Tahoma"/>
                <a:cs typeface="Tahoma"/>
              </a:rPr>
              <a:t>If you have linked data, what were the challenges? </a:t>
            </a:r>
          </a:p>
        </p:txBody>
      </p:sp>
    </p:spTree>
    <p:extLst>
      <p:ext uri="{BB962C8B-B14F-4D97-AF65-F5344CB8AC3E}">
        <p14:creationId xmlns:p14="http://schemas.microsoft.com/office/powerpoint/2010/main" val="277852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a:latin typeface="Tahoma"/>
                <a:ea typeface="Tahoma"/>
                <a:cs typeface="Tahoma"/>
              </a:rPr>
              <a:t>Overview of the Data Linking Toolkit</a:t>
            </a:r>
            <a:endParaRPr lang="en-US" dirty="0"/>
          </a:p>
        </p:txBody>
      </p:sp>
    </p:spTree>
    <p:extLst>
      <p:ext uri="{BB962C8B-B14F-4D97-AF65-F5344CB8AC3E}">
        <p14:creationId xmlns:p14="http://schemas.microsoft.com/office/powerpoint/2010/main" val="355917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67AC-4D13-94B7-90F8-D50FFED4403C}"/>
              </a:ext>
            </a:extLst>
          </p:cNvPr>
          <p:cNvSpPr>
            <a:spLocks noGrp="1"/>
          </p:cNvSpPr>
          <p:nvPr>
            <p:ph type="title"/>
          </p:nvPr>
        </p:nvSpPr>
        <p:spPr>
          <a:xfrm>
            <a:off x="1338551" y="-1233804"/>
            <a:ext cx="3932237" cy="580661"/>
          </a:xfrm>
        </p:spPr>
        <p:txBody>
          <a:bodyPr/>
          <a:lstStyle/>
          <a:p>
            <a:r>
              <a:rPr lang="en-US" dirty="0"/>
              <a:t>Data</a:t>
            </a:r>
            <a:r>
              <a:rPr lang="en-US" baseline="0" dirty="0"/>
              <a:t> Linking Toolkit</a:t>
            </a:r>
            <a:endParaRPr lang="en-US" dirty="0"/>
          </a:p>
        </p:txBody>
      </p:sp>
      <p:pic>
        <p:nvPicPr>
          <p:cNvPr id="8" name="Content Placeholder 7" descr="Screen shot of the DaSy Center Data Linking Toolkit web page">
            <a:extLst>
              <a:ext uri="{FF2B5EF4-FFF2-40B4-BE49-F238E27FC236}">
                <a16:creationId xmlns:a16="http://schemas.microsoft.com/office/drawing/2014/main" id="{7AC78EDE-780F-600B-1627-A4A1A429792A}"/>
              </a:ext>
            </a:extLst>
          </p:cNvPr>
          <p:cNvPicPr>
            <a:picLocks noGrp="1" noChangeAspect="1"/>
          </p:cNvPicPr>
          <p:nvPr>
            <p:ph idx="1"/>
          </p:nvPr>
        </p:nvPicPr>
        <p:blipFill>
          <a:blip r:embed="rId3"/>
          <a:stretch>
            <a:fillRect/>
          </a:stretch>
        </p:blipFill>
        <p:spPr>
          <a:xfrm>
            <a:off x="1921397" y="420867"/>
            <a:ext cx="7964117" cy="5980009"/>
          </a:xfrm>
        </p:spPr>
      </p:pic>
    </p:spTree>
    <p:extLst>
      <p:ext uri="{BB962C8B-B14F-4D97-AF65-F5344CB8AC3E}">
        <p14:creationId xmlns:p14="http://schemas.microsoft.com/office/powerpoint/2010/main" val="33303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3D5D-25F8-F448-6492-C1E8DBEDBAB6}"/>
              </a:ext>
            </a:extLst>
          </p:cNvPr>
          <p:cNvSpPr>
            <a:spLocks noGrp="1"/>
          </p:cNvSpPr>
          <p:nvPr>
            <p:ph type="title"/>
          </p:nvPr>
        </p:nvSpPr>
        <p:spPr>
          <a:xfrm>
            <a:off x="1587934" y="-842358"/>
            <a:ext cx="7033552" cy="474224"/>
          </a:xfrm>
        </p:spPr>
        <p:txBody>
          <a:bodyPr>
            <a:normAutofit fontScale="90000"/>
          </a:bodyPr>
          <a:lstStyle/>
          <a:p>
            <a:r>
              <a:rPr lang="en-US" dirty="0"/>
              <a:t>Data Linking Toolkit: Partnerships</a:t>
            </a:r>
          </a:p>
        </p:txBody>
      </p:sp>
      <p:pic>
        <p:nvPicPr>
          <p:cNvPr id="7" name="Content Placeholder 6" descr="Screen shot of the DaSy Center Data Linking Toolkit Partnerships web page">
            <a:extLst>
              <a:ext uri="{FF2B5EF4-FFF2-40B4-BE49-F238E27FC236}">
                <a16:creationId xmlns:a16="http://schemas.microsoft.com/office/drawing/2014/main" id="{391B7268-0E29-AF6A-66A3-3F9ACA30A164}"/>
              </a:ext>
            </a:extLst>
          </p:cNvPr>
          <p:cNvPicPr>
            <a:picLocks noGrp="1" noChangeAspect="1"/>
          </p:cNvPicPr>
          <p:nvPr>
            <p:ph idx="1"/>
          </p:nvPr>
        </p:nvPicPr>
        <p:blipFill>
          <a:blip r:embed="rId3"/>
          <a:stretch>
            <a:fillRect/>
          </a:stretch>
        </p:blipFill>
        <p:spPr>
          <a:xfrm>
            <a:off x="1990846" y="578230"/>
            <a:ext cx="8554300" cy="5888325"/>
          </a:xfrm>
        </p:spPr>
      </p:pic>
    </p:spTree>
    <p:extLst>
      <p:ext uri="{BB962C8B-B14F-4D97-AF65-F5344CB8AC3E}">
        <p14:creationId xmlns:p14="http://schemas.microsoft.com/office/powerpoint/2010/main" val="16096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B596-4B94-D105-BAB3-A3ABF1ED1D17}"/>
              </a:ext>
            </a:extLst>
          </p:cNvPr>
          <p:cNvSpPr>
            <a:spLocks noGrp="1"/>
          </p:cNvSpPr>
          <p:nvPr>
            <p:ph type="title"/>
          </p:nvPr>
        </p:nvSpPr>
        <p:spPr>
          <a:xfrm rot="10800000" flipV="1">
            <a:off x="839787" y="-605642"/>
            <a:ext cx="10109261" cy="308759"/>
          </a:xfrm>
        </p:spPr>
        <p:txBody>
          <a:bodyPr>
            <a:normAutofit fontScale="90000"/>
          </a:bodyPr>
          <a:lstStyle/>
          <a:p>
            <a:r>
              <a:rPr lang="en-US" dirty="0"/>
              <a:t>Data Linking Toolkit: Part C and Part B 619 Data Linking Partners</a:t>
            </a:r>
          </a:p>
        </p:txBody>
      </p:sp>
      <p:pic>
        <p:nvPicPr>
          <p:cNvPr id="8" name="Content Placeholder 7" descr="Screen shot of the DaSy Center Data Linking Toolkit Part C and Part B 619 Data Linking Partners web page">
            <a:extLst>
              <a:ext uri="{FF2B5EF4-FFF2-40B4-BE49-F238E27FC236}">
                <a16:creationId xmlns:a16="http://schemas.microsoft.com/office/drawing/2014/main" id="{ED82917F-CE7D-4C49-D065-2045396D0699}"/>
              </a:ext>
            </a:extLst>
          </p:cNvPr>
          <p:cNvPicPr>
            <a:picLocks noGrp="1" noChangeAspect="1"/>
          </p:cNvPicPr>
          <p:nvPr>
            <p:ph idx="1"/>
          </p:nvPr>
        </p:nvPicPr>
        <p:blipFill>
          <a:blip r:embed="rId3"/>
          <a:stretch>
            <a:fillRect/>
          </a:stretch>
        </p:blipFill>
        <p:spPr>
          <a:xfrm>
            <a:off x="3102016" y="337904"/>
            <a:ext cx="6464892" cy="6182192"/>
          </a:xfrm>
        </p:spPr>
      </p:pic>
    </p:spTree>
    <p:extLst>
      <p:ext uri="{BB962C8B-B14F-4D97-AF65-F5344CB8AC3E}">
        <p14:creationId xmlns:p14="http://schemas.microsoft.com/office/powerpoint/2010/main" val="238531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4C89-01F0-3DD7-2E16-4D55B1E3E5EC}"/>
              </a:ext>
            </a:extLst>
          </p:cNvPr>
          <p:cNvSpPr>
            <a:spLocks noGrp="1"/>
          </p:cNvSpPr>
          <p:nvPr>
            <p:ph type="title"/>
          </p:nvPr>
        </p:nvSpPr>
        <p:spPr>
          <a:xfrm rot="10800000" flipV="1">
            <a:off x="839787" y="-356259"/>
            <a:ext cx="9016731" cy="154378"/>
          </a:xfrm>
        </p:spPr>
        <p:txBody>
          <a:bodyPr>
            <a:normAutofit fontScale="90000"/>
          </a:bodyPr>
          <a:lstStyle/>
          <a:p>
            <a:r>
              <a:rPr lang="en-US" dirty="0"/>
              <a:t>Data Linking Steps by Partnership</a:t>
            </a:r>
            <a:r>
              <a:rPr lang="en-US" baseline="0" dirty="0"/>
              <a:t> Configuration</a:t>
            </a:r>
            <a:endParaRPr lang="en-US" dirty="0"/>
          </a:p>
        </p:txBody>
      </p:sp>
      <p:pic>
        <p:nvPicPr>
          <p:cNvPr id="10" name="Content Placeholder 9" descr="Screen shot of the data linking steps by partnership configuration">
            <a:extLst>
              <a:ext uri="{FF2B5EF4-FFF2-40B4-BE49-F238E27FC236}">
                <a16:creationId xmlns:a16="http://schemas.microsoft.com/office/drawing/2014/main" id="{2E089F0B-4E82-B298-51F3-5E020DE267B0}"/>
              </a:ext>
            </a:extLst>
          </p:cNvPr>
          <p:cNvPicPr>
            <a:picLocks noGrp="1" noChangeAspect="1"/>
          </p:cNvPicPr>
          <p:nvPr>
            <p:ph idx="1"/>
          </p:nvPr>
        </p:nvPicPr>
        <p:blipFill rotWithShape="1">
          <a:blip r:embed="rId3"/>
          <a:srcRect t="1897"/>
          <a:stretch/>
        </p:blipFill>
        <p:spPr>
          <a:xfrm>
            <a:off x="3951295" y="187333"/>
            <a:ext cx="4289410" cy="6260511"/>
          </a:xfrm>
          <a:prstGeom prst="rect">
            <a:avLst/>
          </a:prstGeom>
        </p:spPr>
      </p:pic>
    </p:spTree>
    <p:extLst>
      <p:ext uri="{BB962C8B-B14F-4D97-AF65-F5344CB8AC3E}">
        <p14:creationId xmlns:p14="http://schemas.microsoft.com/office/powerpoint/2010/main" val="255604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a:latin typeface="Tahoma"/>
                <a:ea typeface="Tahoma"/>
                <a:cs typeface="Tahoma"/>
              </a:rPr>
              <a:t>Opportunities &amp; Next Steps</a:t>
            </a:r>
            <a:endParaRPr lang="en-US" dirty="0"/>
          </a:p>
        </p:txBody>
      </p:sp>
    </p:spTree>
    <p:extLst>
      <p:ext uri="{BB962C8B-B14F-4D97-AF65-F5344CB8AC3E}">
        <p14:creationId xmlns:p14="http://schemas.microsoft.com/office/powerpoint/2010/main" val="232207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60AA49-F332-F347-BD9D-C79C8D44A9B9}"/>
              </a:ext>
            </a:extLst>
          </p:cNvPr>
          <p:cNvSpPr>
            <a:spLocks noGrp="1"/>
          </p:cNvSpPr>
          <p:nvPr>
            <p:ph type="title"/>
          </p:nvPr>
        </p:nvSpPr>
        <p:spPr/>
        <p:txBody>
          <a:bodyPr/>
          <a:lstStyle/>
          <a:p>
            <a:r>
              <a:rPr lang="en-US" dirty="0"/>
              <a:t>Consider Joining </a:t>
            </a:r>
            <a:r>
              <a:rPr lang="en-US" dirty="0" err="1"/>
              <a:t>DaSy’s</a:t>
            </a:r>
            <a:r>
              <a:rPr lang="en-US" dirty="0"/>
              <a:t> Data Linking Working Series </a:t>
            </a:r>
          </a:p>
        </p:txBody>
      </p:sp>
      <p:sp>
        <p:nvSpPr>
          <p:cNvPr id="6" name="Text Placeholder 5">
            <a:extLst>
              <a:ext uri="{FF2B5EF4-FFF2-40B4-BE49-F238E27FC236}">
                <a16:creationId xmlns:a16="http://schemas.microsoft.com/office/drawing/2014/main" id="{976A0403-F602-7C42-A83A-A188D63B0FB0}"/>
              </a:ext>
            </a:extLst>
          </p:cNvPr>
          <p:cNvSpPr>
            <a:spLocks noGrp="1"/>
          </p:cNvSpPr>
          <p:nvPr>
            <p:ph type="body" sz="half" idx="2"/>
          </p:nvPr>
        </p:nvSpPr>
        <p:spPr/>
        <p:txBody>
          <a:bodyPr vert="horz" lIns="91440" tIns="45720" rIns="91440" bIns="45720" rtlCol="0" anchor="t">
            <a:normAutofit/>
          </a:bodyPr>
          <a:lstStyle/>
          <a:p>
            <a:pPr marL="342900" indent="-342900">
              <a:buFont typeface="Arial" panose="020B0604020202020204" pitchFamily="34" charset="0"/>
              <a:buChar char="•"/>
            </a:pPr>
            <a:r>
              <a:rPr lang="en-US" sz="3200">
                <a:latin typeface="Tahoma"/>
                <a:ea typeface="Tahoma"/>
                <a:cs typeface="Tahoma"/>
              </a:rPr>
              <a:t>Learn more about data linking</a:t>
            </a:r>
          </a:p>
          <a:p>
            <a:pPr marL="342900" indent="-342900">
              <a:buFont typeface="Arial" panose="020B0604020202020204" pitchFamily="34" charset="0"/>
              <a:buChar char="•"/>
            </a:pPr>
            <a:r>
              <a:rPr lang="en-US" sz="3200">
                <a:latin typeface="Tahoma"/>
                <a:ea typeface="Tahoma"/>
                <a:cs typeface="Tahoma"/>
              </a:rPr>
              <a:t>Talk with Part C and Part B 619 colleagues</a:t>
            </a:r>
          </a:p>
        </p:txBody>
      </p:sp>
      <p:pic>
        <p:nvPicPr>
          <p:cNvPr id="8" name="Picture 7" descr="&quot; &quot;">
            <a:extLst>
              <a:ext uri="{FF2B5EF4-FFF2-40B4-BE49-F238E27FC236}">
                <a16:creationId xmlns:a16="http://schemas.microsoft.com/office/drawing/2014/main" id="{CC1C8C0A-B92D-294D-8BCE-EE05B74C03CB}"/>
              </a:ext>
            </a:extLst>
          </p:cNvPr>
          <p:cNvPicPr>
            <a:picLocks noChangeAspect="1"/>
          </p:cNvPicPr>
          <p:nvPr/>
        </p:nvPicPr>
        <p:blipFill rotWithShape="1">
          <a:blip r:embed="rId3"/>
          <a:srcRect l="-2" t="4939" b="16804"/>
          <a:stretch/>
        </p:blipFill>
        <p:spPr>
          <a:xfrm>
            <a:off x="836613" y="2058987"/>
            <a:ext cx="5966717" cy="3683162"/>
          </a:xfrm>
          <a:prstGeom prst="rect">
            <a:avLst/>
          </a:prstGeom>
        </p:spPr>
      </p:pic>
    </p:spTree>
    <p:extLst>
      <p:ext uri="{BB962C8B-B14F-4D97-AF65-F5344CB8AC3E}">
        <p14:creationId xmlns:p14="http://schemas.microsoft.com/office/powerpoint/2010/main" val="1777234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A8B77-74F7-2DD3-B0EC-4346EF09C23B}"/>
              </a:ext>
            </a:extLst>
          </p:cNvPr>
          <p:cNvSpPr>
            <a:spLocks noGrp="1"/>
          </p:cNvSpPr>
          <p:nvPr>
            <p:ph type="title"/>
          </p:nvPr>
        </p:nvSpPr>
        <p:spPr/>
        <p:txBody>
          <a:bodyPr/>
          <a:lstStyle/>
          <a:p>
            <a:r>
              <a:rPr lang="en-US" dirty="0" err="1">
                <a:latin typeface="Tahoma"/>
                <a:ea typeface="Tahoma"/>
                <a:cs typeface="Tahoma"/>
              </a:rPr>
              <a:t>IDIO</a:t>
            </a:r>
            <a:r>
              <a:rPr lang="en-US" dirty="0">
                <a:latin typeface="Tahoma"/>
                <a:ea typeface="Tahoma"/>
                <a:cs typeface="Tahoma"/>
              </a:rPr>
              <a:t> Sessions on Data Linking</a:t>
            </a:r>
            <a:endParaRPr lang="en-US" dirty="0"/>
          </a:p>
        </p:txBody>
      </p:sp>
      <p:sp>
        <p:nvSpPr>
          <p:cNvPr id="2" name="Text Placeholder 1">
            <a:extLst>
              <a:ext uri="{FF2B5EF4-FFF2-40B4-BE49-F238E27FC236}">
                <a16:creationId xmlns:a16="http://schemas.microsoft.com/office/drawing/2014/main" id="{06E9DAA9-77D8-8C9A-B3E2-A89A0992F7F4}"/>
              </a:ext>
            </a:extLst>
          </p:cNvPr>
          <p:cNvSpPr>
            <a:spLocks noGrp="1"/>
          </p:cNvSpPr>
          <p:nvPr>
            <p:ph type="body" sz="half" idx="2"/>
          </p:nvPr>
        </p:nvSpPr>
        <p:spPr>
          <a:xfrm>
            <a:off x="6252543" y="2058987"/>
            <a:ext cx="5102845" cy="3811588"/>
          </a:xfrm>
        </p:spPr>
        <p:txBody>
          <a:bodyPr vert="horz" lIns="91440" tIns="45720" rIns="91440" bIns="45720" rtlCol="0" anchor="t">
            <a:normAutofit fontScale="92500"/>
          </a:bodyPr>
          <a:lstStyle/>
          <a:p>
            <a:pPr marL="342900" indent="-342900">
              <a:buChar char="•"/>
            </a:pPr>
            <a:r>
              <a:rPr lang="en-US" sz="2800" i="1">
                <a:latin typeface="Tahoma"/>
                <a:ea typeface="Tahoma"/>
                <a:cs typeface="Tahoma"/>
              </a:rPr>
              <a:t>Everything You Need to Know to Successfully Link Your Data: A New Resource and a State Success Story</a:t>
            </a:r>
            <a:endParaRPr lang="en-US" sz="2800" i="1"/>
          </a:p>
          <a:p>
            <a:pPr marL="800100" lvl="1" indent="-342900">
              <a:buFont typeface="Arial" panose="020B0604020202020204" pitchFamily="34" charset="0"/>
              <a:buChar char="•"/>
            </a:pPr>
            <a:r>
              <a:rPr lang="en-US" sz="1800">
                <a:latin typeface="Tahoma"/>
                <a:ea typeface="Tahoma"/>
                <a:cs typeface="Tahoma"/>
              </a:rPr>
              <a:t>August 23 @ 3:00-4:30PM (ET)</a:t>
            </a:r>
          </a:p>
          <a:p>
            <a:pPr marL="342900" indent="-342900">
              <a:buChar char="•"/>
            </a:pPr>
            <a:r>
              <a:rPr lang="en-US" sz="2800" i="1">
                <a:latin typeface="Tahoma"/>
                <a:ea typeface="Tahoma"/>
                <a:cs typeface="Tahoma"/>
              </a:rPr>
              <a:t>Take a Walk on the Data Side: Arizona’s Collaborative Approach to Data Integration</a:t>
            </a:r>
          </a:p>
          <a:p>
            <a:pPr marL="800100" lvl="1" indent="-342900">
              <a:buFont typeface="Arial" panose="020B0604020202020204" pitchFamily="34" charset="0"/>
              <a:buChar char="•"/>
            </a:pPr>
            <a:r>
              <a:rPr lang="en-US" sz="1800">
                <a:latin typeface="Tahoma"/>
                <a:ea typeface="Tahoma"/>
                <a:cs typeface="Tahoma"/>
              </a:rPr>
              <a:t>August 25 @ 8:30-10:00AM (ET)</a:t>
            </a:r>
            <a:endParaRPr lang="en-US" sz="1800" i="1">
              <a:latin typeface="Tahoma"/>
              <a:ea typeface="Tahoma"/>
              <a:cs typeface="Tahoma"/>
            </a:endParaRPr>
          </a:p>
        </p:txBody>
      </p:sp>
      <p:pic>
        <p:nvPicPr>
          <p:cNvPr id="5" name="Picture 5" descr="Announcement for the 2022 Improving Data, Improving Outcomes Conference. Leadership, Equity, Impact. August 21-26, 2022. Sponsored by DaSy in collaboration with CIFR, Center for Parent Information and Resources, ECPC, ECTA, and the National Center for Pyramid Model Innovations">
            <a:extLst>
              <a:ext uri="{FF2B5EF4-FFF2-40B4-BE49-F238E27FC236}">
                <a16:creationId xmlns:a16="http://schemas.microsoft.com/office/drawing/2014/main" id="{F524BAA2-8301-80A3-A2F2-4CB280077EAC}"/>
              </a:ext>
            </a:extLst>
          </p:cNvPr>
          <p:cNvPicPr>
            <a:picLocks noGrp="1" noChangeAspect="1"/>
          </p:cNvPicPr>
          <p:nvPr>
            <p:ph type="pic" idx="1"/>
          </p:nvPr>
        </p:nvPicPr>
        <p:blipFill rotWithShape="1">
          <a:blip r:embed="rId3"/>
          <a:srcRect l="1420" r="1420"/>
          <a:stretch/>
        </p:blipFill>
        <p:spPr>
          <a:xfrm>
            <a:off x="356221" y="2246726"/>
            <a:ext cx="5388113" cy="3325675"/>
          </a:xfrm>
        </p:spPr>
      </p:pic>
    </p:spTree>
    <p:extLst>
      <p:ext uri="{BB962C8B-B14F-4D97-AF65-F5344CB8AC3E}">
        <p14:creationId xmlns:p14="http://schemas.microsoft.com/office/powerpoint/2010/main" val="1319446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109EFB-E78B-40CF-A787-4D45895BFCB9}"/>
              </a:ext>
            </a:extLst>
          </p:cNvPr>
          <p:cNvSpPr>
            <a:spLocks noGrp="1"/>
          </p:cNvSpPr>
          <p:nvPr>
            <p:ph type="title"/>
          </p:nvPr>
        </p:nvSpPr>
        <p:spPr/>
        <p:txBody>
          <a:bodyPr/>
          <a:lstStyle/>
          <a:p>
            <a:r>
              <a:rPr lang="en-US" dirty="0"/>
              <a:t>Welcome!</a:t>
            </a:r>
          </a:p>
        </p:txBody>
      </p:sp>
      <p:sp>
        <p:nvSpPr>
          <p:cNvPr id="6" name="Text Placeholder 3">
            <a:extLst>
              <a:ext uri="{FF2B5EF4-FFF2-40B4-BE49-F238E27FC236}">
                <a16:creationId xmlns:a16="http://schemas.microsoft.com/office/drawing/2014/main" id="{AFED9136-478F-49DF-8E77-259FDA68514A}"/>
              </a:ext>
            </a:extLst>
          </p:cNvPr>
          <p:cNvSpPr txBox="1">
            <a:spLocks/>
          </p:cNvSpPr>
          <p:nvPr/>
        </p:nvSpPr>
        <p:spPr>
          <a:xfrm>
            <a:off x="755100" y="1827173"/>
            <a:ext cx="11018808" cy="4180972"/>
          </a:xfrm>
          <a:prstGeom prst="rect">
            <a:avLst/>
          </a:prstGeom>
        </p:spPr>
        <p:txBody>
          <a:bodyPr vert="horz" lIns="0" tIns="0" rIns="0" bIns="0" rtlCol="0" anchor="t">
            <a:normAutofit fontScale="92500" lnSpcReduction="20000"/>
          </a:bodyPr>
          <a:lstStyle>
            <a:lvl1pPr marL="228600" indent="-228600" algn="l" defTabSz="914400" rtl="0" eaLnBrk="1" latinLnBrk="0" hangingPunct="1">
              <a:lnSpc>
                <a:spcPct val="10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Use the </a:t>
            </a:r>
            <a:r>
              <a:rPr lang="en-US" b="1"/>
              <a:t>CHAT</a:t>
            </a:r>
            <a:r>
              <a:rPr lang="en-US"/>
              <a:t> to communicate with facilitators and other attendees:</a:t>
            </a:r>
          </a:p>
          <a:p>
            <a:pPr lvl="1"/>
            <a:r>
              <a:rPr lang="en-US"/>
              <a:t>Introduce yourself and use the chat throughout the webinar.</a:t>
            </a:r>
          </a:p>
          <a:p>
            <a:pPr lvl="1"/>
            <a:r>
              <a:rPr lang="en-US"/>
              <a:t>Select “To: Everyone” so that everyone can see your message.</a:t>
            </a:r>
          </a:p>
          <a:p>
            <a:pPr marL="228872" lvl="1" indent="0">
              <a:buFont typeface="System Font Regular"/>
              <a:buNone/>
            </a:pPr>
            <a:endParaRPr lang="en-US">
              <a:latin typeface="Times New Roman"/>
              <a:cs typeface="Times New Roman"/>
            </a:endParaRPr>
          </a:p>
          <a:p>
            <a:pPr marL="228872" lvl="1" indent="0">
              <a:buFont typeface="System Font Regular"/>
              <a:buNone/>
            </a:pPr>
            <a:endParaRPr lang="en-US">
              <a:latin typeface="Times New Roman"/>
              <a:cs typeface="Times New Roman"/>
            </a:endParaRPr>
          </a:p>
          <a:p>
            <a:r>
              <a:rPr lang="en-US"/>
              <a:t>Use the </a:t>
            </a:r>
            <a:r>
              <a:rPr lang="en-US" b="1"/>
              <a:t>Q&amp;A </a:t>
            </a:r>
            <a:r>
              <a:rPr lang="en-US"/>
              <a:t>to ask questions of facilitators.</a:t>
            </a:r>
          </a:p>
          <a:p>
            <a:r>
              <a:rPr lang="en-US"/>
              <a:t>We will monitor the chat/Q&amp;A to address your questions and comments during or at the end of the webinar.</a:t>
            </a:r>
          </a:p>
          <a:p>
            <a:r>
              <a:rPr lang="en-US" b="1"/>
              <a:t>CLOSED CAPTIONING </a:t>
            </a:r>
            <a:r>
              <a:rPr lang="en-US"/>
              <a:t>is available:</a:t>
            </a:r>
          </a:p>
          <a:p>
            <a:pPr lvl="1"/>
            <a:r>
              <a:rPr lang="en-US"/>
              <a:t>Click on “Closed Caption” at the bottom of the screen, then “Show Subtitle.”</a:t>
            </a:r>
          </a:p>
          <a:p>
            <a:r>
              <a:rPr lang="en-US"/>
              <a:t>We will post a recording of this session and the slides on the </a:t>
            </a:r>
            <a:r>
              <a:rPr lang="en-US" err="1"/>
              <a:t>DaSy</a:t>
            </a:r>
            <a:r>
              <a:rPr lang="en-US"/>
              <a:t> website following the event.</a:t>
            </a:r>
          </a:p>
        </p:txBody>
      </p:sp>
      <p:pic>
        <p:nvPicPr>
          <p:cNvPr id="3" name="Picture 2" descr="Screen shot from Zoom highlighting the Chat and Q&amp;A features">
            <a:extLst>
              <a:ext uri="{FF2B5EF4-FFF2-40B4-BE49-F238E27FC236}">
                <a16:creationId xmlns:a16="http://schemas.microsoft.com/office/drawing/2014/main" id="{9FED1DB6-A5E8-4876-A3D1-A9EB883EA5C5}"/>
              </a:ext>
            </a:extLst>
          </p:cNvPr>
          <p:cNvPicPr>
            <a:picLocks noChangeAspect="1"/>
          </p:cNvPicPr>
          <p:nvPr/>
        </p:nvPicPr>
        <p:blipFill>
          <a:blip r:embed="rId3"/>
          <a:stretch>
            <a:fillRect/>
          </a:stretch>
        </p:blipFill>
        <p:spPr>
          <a:xfrm>
            <a:off x="1299573" y="2829923"/>
            <a:ext cx="9273540" cy="472440"/>
          </a:xfrm>
          <a:prstGeom prst="rect">
            <a:avLst/>
          </a:prstGeom>
        </p:spPr>
      </p:pic>
    </p:spTree>
    <p:extLst>
      <p:ext uri="{BB962C8B-B14F-4D97-AF65-F5344CB8AC3E}">
        <p14:creationId xmlns:p14="http://schemas.microsoft.com/office/powerpoint/2010/main" val="90478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47EF-B355-AD45-D708-29BB9A200222}"/>
              </a:ext>
            </a:extLst>
          </p:cNvPr>
          <p:cNvSpPr>
            <a:spLocks noGrp="1"/>
          </p:cNvSpPr>
          <p:nvPr>
            <p:ph type="title"/>
          </p:nvPr>
        </p:nvSpPr>
        <p:spPr/>
        <p:txBody>
          <a:bodyPr/>
          <a:lstStyle/>
          <a:p>
            <a:r>
              <a:rPr lang="en-US" dirty="0">
                <a:latin typeface="Tahoma"/>
                <a:ea typeface="Tahoma"/>
                <a:cs typeface="Tahoma"/>
              </a:rPr>
              <a:t>Individual State TA on Data Linking</a:t>
            </a:r>
            <a:endParaRPr lang="en-US" dirty="0"/>
          </a:p>
        </p:txBody>
      </p:sp>
      <p:sp>
        <p:nvSpPr>
          <p:cNvPr id="3" name="Content Placeholder 2">
            <a:extLst>
              <a:ext uri="{FF2B5EF4-FFF2-40B4-BE49-F238E27FC236}">
                <a16:creationId xmlns:a16="http://schemas.microsoft.com/office/drawing/2014/main" id="{E1DA2D2B-402C-AF77-930A-026CD0616160}"/>
              </a:ext>
            </a:extLst>
          </p:cNvPr>
          <p:cNvSpPr>
            <a:spLocks noGrp="1"/>
          </p:cNvSpPr>
          <p:nvPr>
            <p:ph idx="1"/>
          </p:nvPr>
        </p:nvSpPr>
        <p:spPr>
          <a:xfrm>
            <a:off x="838200" y="1825625"/>
            <a:ext cx="6437086" cy="4121788"/>
          </a:xfrm>
        </p:spPr>
        <p:txBody>
          <a:bodyPr vert="horz" lIns="91440" tIns="45720" rIns="91440" bIns="45720" rtlCol="0" anchor="t">
            <a:normAutofit/>
          </a:bodyPr>
          <a:lstStyle/>
          <a:p>
            <a:pPr marL="0" indent="0">
              <a:buNone/>
            </a:pPr>
            <a:r>
              <a:rPr lang="en-US" sz="2800" dirty="0">
                <a:latin typeface="Tahoma"/>
                <a:ea typeface="Tahoma"/>
                <a:cs typeface="Tahoma"/>
              </a:rPr>
              <a:t>Reach out to </a:t>
            </a:r>
            <a:r>
              <a:rPr lang="en-US" sz="2800" dirty="0" err="1">
                <a:latin typeface="Tahoma"/>
                <a:ea typeface="Tahoma"/>
                <a:cs typeface="Tahoma"/>
              </a:rPr>
              <a:t>DaSy</a:t>
            </a:r>
            <a:r>
              <a:rPr lang="en-US" sz="2800" dirty="0">
                <a:latin typeface="Tahoma"/>
                <a:ea typeface="Tahoma"/>
                <a:cs typeface="Tahoma"/>
              </a:rPr>
              <a:t> by contacting TA providers or via our website:</a:t>
            </a:r>
            <a:endParaRPr lang="en-US" sz="2800" dirty="0"/>
          </a:p>
          <a:p>
            <a:pPr marL="0" indent="0">
              <a:buNone/>
            </a:pPr>
            <a:endParaRPr lang="en-US" sz="2800" dirty="0">
              <a:latin typeface="Tahoma"/>
              <a:ea typeface="Tahoma"/>
              <a:cs typeface="Tahoma"/>
            </a:endParaRPr>
          </a:p>
          <a:p>
            <a:pPr marL="0" indent="0">
              <a:buNone/>
            </a:pPr>
            <a:r>
              <a:rPr lang="en-US" sz="1600" i="1" dirty="0">
                <a:latin typeface="Tahoma"/>
                <a:ea typeface="Tahoma"/>
                <a:cs typeface="Tahoma"/>
                <a:hlinkClick r:id="rId3" tooltip="DaSy Center Need Help?"/>
              </a:rPr>
              <a:t>https://dasycenter.org/technical-assistance/need-help/</a:t>
            </a:r>
            <a:endParaRPr lang="en-US" sz="1600" i="1" dirty="0"/>
          </a:p>
        </p:txBody>
      </p:sp>
      <p:pic>
        <p:nvPicPr>
          <p:cNvPr id="5" name="Picture 5" descr="Ask DaSy for Help">
            <a:extLst>
              <a:ext uri="{FF2B5EF4-FFF2-40B4-BE49-F238E27FC236}">
                <a16:creationId xmlns:a16="http://schemas.microsoft.com/office/drawing/2014/main" id="{CFCA3B0C-033B-5AF0-8139-8987E7E47A54}"/>
              </a:ext>
            </a:extLst>
          </p:cNvPr>
          <p:cNvPicPr>
            <a:picLocks noChangeAspect="1"/>
          </p:cNvPicPr>
          <p:nvPr/>
        </p:nvPicPr>
        <p:blipFill>
          <a:blip r:embed="rId4"/>
          <a:stretch>
            <a:fillRect/>
          </a:stretch>
        </p:blipFill>
        <p:spPr>
          <a:xfrm>
            <a:off x="1284069" y="4107702"/>
            <a:ext cx="4643717" cy="747991"/>
          </a:xfrm>
          <a:prstGeom prst="rect">
            <a:avLst/>
          </a:prstGeom>
        </p:spPr>
      </p:pic>
      <p:pic>
        <p:nvPicPr>
          <p:cNvPr id="4" name="Picture 4" descr="&quot; &quot;">
            <a:extLst>
              <a:ext uri="{FF2B5EF4-FFF2-40B4-BE49-F238E27FC236}">
                <a16:creationId xmlns:a16="http://schemas.microsoft.com/office/drawing/2014/main" id="{A70C6C05-C0EF-4DB0-9351-F9019B34CBAB}"/>
              </a:ext>
            </a:extLst>
          </p:cNvPr>
          <p:cNvPicPr>
            <a:picLocks noChangeAspect="1"/>
          </p:cNvPicPr>
          <p:nvPr/>
        </p:nvPicPr>
        <p:blipFill>
          <a:blip r:embed="rId5"/>
          <a:stretch>
            <a:fillRect/>
          </a:stretch>
        </p:blipFill>
        <p:spPr>
          <a:xfrm>
            <a:off x="7323404" y="2051893"/>
            <a:ext cx="4027714" cy="3511797"/>
          </a:xfrm>
          <a:prstGeom prst="rect">
            <a:avLst/>
          </a:prstGeom>
        </p:spPr>
      </p:pic>
    </p:spTree>
    <p:extLst>
      <p:ext uri="{BB962C8B-B14F-4D97-AF65-F5344CB8AC3E}">
        <p14:creationId xmlns:p14="http://schemas.microsoft.com/office/powerpoint/2010/main" val="96322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BF89-FDFF-AA35-6941-47D86609B0E8}"/>
              </a:ext>
            </a:extLst>
          </p:cNvPr>
          <p:cNvSpPr>
            <a:spLocks noGrp="1"/>
          </p:cNvSpPr>
          <p:nvPr>
            <p:ph type="title"/>
          </p:nvPr>
        </p:nvSpPr>
        <p:spPr/>
        <p:txBody>
          <a:bodyPr/>
          <a:lstStyle/>
          <a:p>
            <a:r>
              <a:rPr lang="en-US" dirty="0">
                <a:latin typeface="Tahoma"/>
                <a:ea typeface="Tahoma"/>
                <a:cs typeface="Tahoma"/>
              </a:rPr>
              <a:t>Review Responses to Padlet Questions	</a:t>
            </a:r>
          </a:p>
        </p:txBody>
      </p:sp>
      <p:sp>
        <p:nvSpPr>
          <p:cNvPr id="3" name="Content Placeholder 2">
            <a:extLst>
              <a:ext uri="{FF2B5EF4-FFF2-40B4-BE49-F238E27FC236}">
                <a16:creationId xmlns:a16="http://schemas.microsoft.com/office/drawing/2014/main" id="{E47C287F-DA6E-05E1-EB30-ADEEBA7AAE51}"/>
              </a:ext>
            </a:extLst>
          </p:cNvPr>
          <p:cNvSpPr>
            <a:spLocks noGrp="1"/>
          </p:cNvSpPr>
          <p:nvPr>
            <p:ph idx="1"/>
          </p:nvPr>
        </p:nvSpPr>
        <p:spPr/>
        <p:txBody>
          <a:bodyPr vert="horz" lIns="91440" tIns="45720" rIns="91440" bIns="45720" rtlCol="0" anchor="t">
            <a:normAutofit/>
          </a:bodyPr>
          <a:lstStyle/>
          <a:p>
            <a:r>
              <a:rPr lang="en-US" sz="3200">
                <a:latin typeface="Tahoma"/>
                <a:ea typeface="Tahoma"/>
                <a:cs typeface="Tahoma"/>
              </a:rPr>
              <a:t>If you have never linked data, why not? </a:t>
            </a:r>
            <a:endParaRPr lang="en-US" sz="3200"/>
          </a:p>
          <a:p>
            <a:r>
              <a:rPr lang="en-US" sz="3200">
                <a:latin typeface="Tahoma"/>
                <a:ea typeface="Tahoma"/>
                <a:cs typeface="Tahoma"/>
              </a:rPr>
              <a:t>If you have linked data, what were the challenges? </a:t>
            </a:r>
            <a:endParaRPr lang="en-US" sz="3200"/>
          </a:p>
          <a:p>
            <a:r>
              <a:rPr lang="en-US" sz="3200">
                <a:latin typeface="Tahoma"/>
                <a:ea typeface="Tahoma"/>
                <a:cs typeface="Tahoma"/>
              </a:rPr>
              <a:t>If you have linked data with another program, how has that worked out? (Are you continuing to link program data on a regular basis?) </a:t>
            </a:r>
            <a:endParaRPr lang="en-US" sz="3200"/>
          </a:p>
          <a:p>
            <a:r>
              <a:rPr lang="en-US" sz="3200">
                <a:latin typeface="Tahoma"/>
                <a:ea typeface="Tahoma"/>
                <a:cs typeface="Tahoma"/>
              </a:rPr>
              <a:t>What critical questions have you been able to answer with linked data?</a:t>
            </a:r>
            <a:r>
              <a:rPr lang="en-US">
                <a:latin typeface="Tahoma"/>
                <a:ea typeface="Tahoma"/>
                <a:cs typeface="Tahoma"/>
              </a:rPr>
              <a:t> </a:t>
            </a:r>
            <a:endParaRPr lang="en-US"/>
          </a:p>
        </p:txBody>
      </p:sp>
    </p:spTree>
    <p:extLst>
      <p:ext uri="{BB962C8B-B14F-4D97-AF65-F5344CB8AC3E}">
        <p14:creationId xmlns:p14="http://schemas.microsoft.com/office/powerpoint/2010/main" val="3358482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E826-FE36-E242-B05D-C00F353E4F13}"/>
              </a:ext>
            </a:extLst>
          </p:cNvPr>
          <p:cNvSpPr>
            <a:spLocks noGrp="1"/>
          </p:cNvSpPr>
          <p:nvPr>
            <p:ph type="title"/>
          </p:nvPr>
        </p:nvSpPr>
        <p:spPr>
          <a:xfrm>
            <a:off x="7188618" y="365041"/>
            <a:ext cx="4328431" cy="1518274"/>
          </a:xfrm>
        </p:spPr>
        <p:txBody>
          <a:bodyPr>
            <a:normAutofit fontScale="90000"/>
          </a:bodyPr>
          <a:lstStyle/>
          <a:p>
            <a:r>
              <a:rPr lang="en-US" sz="6000" dirty="0">
                <a:latin typeface="Tahoma"/>
                <a:ea typeface="Tahoma"/>
                <a:cs typeface="Tahoma"/>
              </a:rPr>
              <a:t>Questions Discussion</a:t>
            </a:r>
            <a:endParaRPr lang="en-US" sz="6000" dirty="0"/>
          </a:p>
        </p:txBody>
      </p:sp>
      <p:pic>
        <p:nvPicPr>
          <p:cNvPr id="7" name="Picture 6" descr="Photo of parent and toddler">
            <a:extLst>
              <a:ext uri="{FF2B5EF4-FFF2-40B4-BE49-F238E27FC236}">
                <a16:creationId xmlns:a16="http://schemas.microsoft.com/office/drawing/2014/main" id="{DB7F68E1-A70A-4495-B3E9-DBA86D7AC240}"/>
              </a:ext>
            </a:extLst>
          </p:cNvPr>
          <p:cNvPicPr>
            <a:picLocks noChangeAspect="1"/>
          </p:cNvPicPr>
          <p:nvPr/>
        </p:nvPicPr>
        <p:blipFill rotWithShape="1">
          <a:blip r:embed="rId3">
            <a:alphaModFix amt="70000"/>
          </a:blip>
          <a:srcRect b="20756"/>
          <a:stretch/>
        </p:blipFill>
        <p:spPr>
          <a:xfrm>
            <a:off x="-20267" y="1"/>
            <a:ext cx="7046278" cy="4356346"/>
          </a:xfrm>
          <a:prstGeom prst="rect">
            <a:avLst/>
          </a:prstGeom>
          <a:ln w="38100">
            <a:solidFill>
              <a:schemeClr val="bg1"/>
            </a:solidFill>
          </a:ln>
        </p:spPr>
      </p:pic>
      <p:pic>
        <p:nvPicPr>
          <p:cNvPr id="8" name="Picture 7" descr="photo of parent and young son">
            <a:extLst>
              <a:ext uri="{FF2B5EF4-FFF2-40B4-BE49-F238E27FC236}">
                <a16:creationId xmlns:a16="http://schemas.microsoft.com/office/drawing/2014/main" id="{79A5889A-D2CA-417E-A34C-723C6D2CBD36}"/>
              </a:ext>
            </a:extLst>
          </p:cNvPr>
          <p:cNvPicPr>
            <a:picLocks noChangeAspect="1"/>
          </p:cNvPicPr>
          <p:nvPr/>
        </p:nvPicPr>
        <p:blipFill rotWithShape="1">
          <a:blip r:embed="rId4">
            <a:alphaModFix amt="70000"/>
          </a:blip>
          <a:srcRect l="-1" r="2056" b="42441"/>
          <a:stretch/>
        </p:blipFill>
        <p:spPr>
          <a:xfrm>
            <a:off x="8251" y="4380360"/>
            <a:ext cx="7012659" cy="2477639"/>
          </a:xfrm>
          <a:prstGeom prst="rect">
            <a:avLst/>
          </a:prstGeom>
          <a:ln w="38100">
            <a:solidFill>
              <a:schemeClr val="bg1"/>
            </a:solidFill>
          </a:ln>
        </p:spPr>
      </p:pic>
      <p:pic>
        <p:nvPicPr>
          <p:cNvPr id="6" name="Picture 5" descr="Photo of  boy reading">
            <a:extLst>
              <a:ext uri="{FF2B5EF4-FFF2-40B4-BE49-F238E27FC236}">
                <a16:creationId xmlns:a16="http://schemas.microsoft.com/office/drawing/2014/main" id="{61B88292-C65A-4B69-A302-D9E4065BF379}"/>
              </a:ext>
            </a:extLst>
          </p:cNvPr>
          <p:cNvPicPr>
            <a:picLocks noChangeAspect="1"/>
          </p:cNvPicPr>
          <p:nvPr/>
        </p:nvPicPr>
        <p:blipFill rotWithShape="1">
          <a:blip r:embed="rId5">
            <a:alphaModFix amt="70000"/>
          </a:blip>
          <a:srcRect l="-2" t="4939" r="22699" b="16804"/>
          <a:stretch/>
        </p:blipFill>
        <p:spPr>
          <a:xfrm>
            <a:off x="7094584" y="2175110"/>
            <a:ext cx="4695012" cy="3751898"/>
          </a:xfrm>
          <a:prstGeom prst="rect">
            <a:avLst/>
          </a:prstGeom>
          <a:ln w="38100">
            <a:solidFill>
              <a:schemeClr val="bg1"/>
            </a:solidFill>
          </a:ln>
        </p:spPr>
      </p:pic>
    </p:spTree>
    <p:extLst>
      <p:ext uri="{BB962C8B-B14F-4D97-AF65-F5344CB8AC3E}">
        <p14:creationId xmlns:p14="http://schemas.microsoft.com/office/powerpoint/2010/main" val="3292095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B6A6F9-BC2C-0B1E-F0FF-5A1EA81B3FE3}"/>
              </a:ext>
            </a:extLst>
          </p:cNvPr>
          <p:cNvSpPr>
            <a:spLocks noGrp="1"/>
          </p:cNvSpPr>
          <p:nvPr>
            <p:ph type="title"/>
          </p:nvPr>
        </p:nvSpPr>
        <p:spPr/>
        <p:txBody>
          <a:bodyPr/>
          <a:lstStyle/>
          <a:p>
            <a:r>
              <a:rPr lang="en-US" dirty="0"/>
              <a:t>Resources </a:t>
            </a:r>
          </a:p>
        </p:txBody>
      </p:sp>
      <p:sp>
        <p:nvSpPr>
          <p:cNvPr id="8" name="Content Placeholder 7">
            <a:extLst>
              <a:ext uri="{FF2B5EF4-FFF2-40B4-BE49-F238E27FC236}">
                <a16:creationId xmlns:a16="http://schemas.microsoft.com/office/drawing/2014/main" id="{6CB221E1-F128-969F-5D3A-0891CFEA545E}"/>
              </a:ext>
            </a:extLst>
          </p:cNvPr>
          <p:cNvSpPr>
            <a:spLocks noGrp="1"/>
          </p:cNvSpPr>
          <p:nvPr>
            <p:ph idx="1"/>
          </p:nvPr>
        </p:nvSpPr>
        <p:spPr/>
        <p:txBody>
          <a:bodyPr vert="horz" lIns="91440" tIns="45720" rIns="91440" bIns="45720" rtlCol="0" anchor="t">
            <a:normAutofit/>
          </a:bodyPr>
          <a:lstStyle/>
          <a:p>
            <a:r>
              <a:rPr lang="en-US" dirty="0">
                <a:latin typeface="Tahoma"/>
                <a:ea typeface="Tahoma"/>
                <a:cs typeface="Tahoma"/>
                <a:hlinkClick r:id="rId3" tooltip="DaSy Center Data Linking Toolkit web page"/>
              </a:rPr>
              <a:t>Data Linking Toolkit</a:t>
            </a:r>
            <a:endParaRPr lang="en-US" dirty="0">
              <a:latin typeface="Tahoma"/>
              <a:ea typeface="Tahoma"/>
              <a:cs typeface="Tahoma"/>
            </a:endParaRPr>
          </a:p>
          <a:p>
            <a:r>
              <a:rPr lang="en-US" dirty="0">
                <a:latin typeface="Tahoma"/>
                <a:ea typeface="Tahoma"/>
                <a:cs typeface="Tahoma"/>
                <a:hlinkClick r:id="rId4" tooltip="DaSy Center Data Linking Toolkit: Resources web page"/>
              </a:rPr>
              <a:t>Data Linking Toolkit Resources</a:t>
            </a:r>
            <a:endParaRPr lang="en-US" dirty="0">
              <a:latin typeface="Tahoma"/>
              <a:ea typeface="Tahoma"/>
              <a:cs typeface="Tahoma"/>
            </a:endParaRPr>
          </a:p>
          <a:p>
            <a:r>
              <a:rPr lang="en-US" dirty="0" err="1">
                <a:latin typeface="Tahoma"/>
                <a:ea typeface="Tahoma"/>
                <a:cs typeface="Tahoma"/>
                <a:hlinkClick r:id="rId5" tooltip="DaSy Center Critical Questions web page"/>
              </a:rPr>
              <a:t>DaSy</a:t>
            </a:r>
            <a:r>
              <a:rPr lang="en-US" dirty="0">
                <a:latin typeface="Tahoma"/>
                <a:ea typeface="Tahoma"/>
                <a:cs typeface="Tahoma"/>
                <a:hlinkClick r:id="rId5" tooltip="DaSy Center Critical Questions web page"/>
              </a:rPr>
              <a:t> Critical Questions</a:t>
            </a:r>
            <a:r>
              <a:rPr lang="en-US" dirty="0">
                <a:latin typeface="Tahoma"/>
                <a:ea typeface="Tahoma"/>
                <a:cs typeface="Tahoma"/>
              </a:rPr>
              <a:t> </a:t>
            </a:r>
            <a:endParaRPr lang="en-US" dirty="0"/>
          </a:p>
        </p:txBody>
      </p:sp>
    </p:spTree>
    <p:extLst>
      <p:ext uri="{BB962C8B-B14F-4D97-AF65-F5344CB8AC3E}">
        <p14:creationId xmlns:p14="http://schemas.microsoft.com/office/powerpoint/2010/main" val="45585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76601-96DD-2C41-9A9C-E99CD7DD7AAC}"/>
              </a:ext>
            </a:extLst>
          </p:cNvPr>
          <p:cNvSpPr>
            <a:spLocks noGrp="1"/>
          </p:cNvSpPr>
          <p:nvPr>
            <p:ph type="title" idx="4294967295"/>
          </p:nvPr>
        </p:nvSpPr>
        <p:spPr/>
        <p:txBody>
          <a:bodyPr/>
          <a:lstStyle/>
          <a:p>
            <a:pPr algn="ctr"/>
            <a:r>
              <a:rPr lang="en-US" b="1" dirty="0">
                <a:solidFill>
                  <a:schemeClr val="bg1"/>
                </a:solidFill>
              </a:rPr>
              <a:t>Thank you</a:t>
            </a:r>
          </a:p>
        </p:txBody>
      </p:sp>
      <p:sp>
        <p:nvSpPr>
          <p:cNvPr id="7" name="Title 1">
            <a:extLst>
              <a:ext uri="{FF2B5EF4-FFF2-40B4-BE49-F238E27FC236}">
                <a16:creationId xmlns:a16="http://schemas.microsoft.com/office/drawing/2014/main" id="{C52333B6-2FF6-D846-B637-E6799129F67A}"/>
              </a:ext>
            </a:extLst>
          </p:cNvPr>
          <p:cNvSpPr txBox="1">
            <a:spLocks/>
          </p:cNvSpPr>
          <p:nvPr/>
        </p:nvSpPr>
        <p:spPr>
          <a:xfrm>
            <a:off x="436094" y="1741953"/>
            <a:ext cx="11319812" cy="1273844"/>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2600">
                <a:solidFill>
                  <a:schemeClr val="bg1"/>
                </a:solidFill>
              </a:rPr>
              <a:t>Visit us at </a:t>
            </a:r>
            <a:r>
              <a:rPr lang="en-US" sz="2600">
                <a:solidFill>
                  <a:schemeClr val="bg1"/>
                </a:solidFill>
                <a:hlinkClick r:id="rId3" tooltip="DaSy Center website">
                  <a:extLst>
                    <a:ext uri="{A12FA001-AC4F-418D-AE19-62706E023703}">
                      <ahyp:hlinkClr xmlns:ahyp="http://schemas.microsoft.com/office/drawing/2018/hyperlinkcolor" val="tx"/>
                    </a:ext>
                  </a:extLst>
                </a:hlinkClick>
              </a:rPr>
              <a:t>http://dasycenter.org/</a:t>
            </a:r>
            <a:endParaRPr lang="en-US" sz="2600">
              <a:solidFill>
                <a:schemeClr val="bg1"/>
              </a:solidFill>
            </a:endParaRPr>
          </a:p>
          <a:p>
            <a:pPr algn="ctr">
              <a:spcBef>
                <a:spcPts val="2400"/>
              </a:spcBef>
            </a:pPr>
            <a:r>
              <a:rPr lang="en-US" sz="2600">
                <a:solidFill>
                  <a:schemeClr val="bg1"/>
                </a:solidFill>
              </a:rPr>
              <a:t>Follow us on Twitter: </a:t>
            </a:r>
            <a:r>
              <a:rPr lang="en-US" sz="2600" u="sng">
                <a:solidFill>
                  <a:schemeClr val="bg1"/>
                </a:solidFill>
                <a:hlinkClick r:id="rId4" tooltip="DaSy Center Twitter feed">
                  <a:extLst>
                    <a:ext uri="{A12FA001-AC4F-418D-AE19-62706E023703}">
                      <ahyp:hlinkClr xmlns:ahyp="http://schemas.microsoft.com/office/drawing/2018/hyperlinkcolor" val="tx"/>
                    </a:ext>
                  </a:extLst>
                </a:hlinkClick>
              </a:rPr>
              <a:t>@DaSyCenter</a:t>
            </a:r>
            <a:r>
              <a:rPr lang="en-US" sz="2600">
                <a:solidFill>
                  <a:schemeClr val="bg1"/>
                </a:solidFill>
              </a:rPr>
              <a:t>  </a:t>
            </a:r>
          </a:p>
          <a:p>
            <a:pPr algn="ctr"/>
            <a:endParaRPr lang="en-US">
              <a:solidFill>
                <a:schemeClr val="bg1"/>
              </a:solidFill>
            </a:endParaRPr>
          </a:p>
        </p:txBody>
      </p:sp>
      <p:pic>
        <p:nvPicPr>
          <p:cNvPr id="2" name="Picture 1" descr="Dasy Logo">
            <a:extLst>
              <a:ext uri="{FF2B5EF4-FFF2-40B4-BE49-F238E27FC236}">
                <a16:creationId xmlns:a16="http://schemas.microsoft.com/office/drawing/2014/main" id="{5FCC8E4B-9410-1846-9631-C6AE2E173A6F}"/>
              </a:ext>
            </a:extLst>
          </p:cNvPr>
          <p:cNvPicPr>
            <a:picLocks noChangeAspect="1"/>
          </p:cNvPicPr>
          <p:nvPr/>
        </p:nvPicPr>
        <p:blipFill>
          <a:blip r:embed="rId5"/>
          <a:stretch>
            <a:fillRect/>
          </a:stretch>
        </p:blipFill>
        <p:spPr>
          <a:xfrm>
            <a:off x="4171536" y="3269710"/>
            <a:ext cx="3848928" cy="1273844"/>
          </a:xfrm>
          <a:prstGeom prst="rect">
            <a:avLst/>
          </a:prstGeom>
        </p:spPr>
      </p:pic>
      <p:sp>
        <p:nvSpPr>
          <p:cNvPr id="9" name="Rectangle 8" descr="IDEAS that Work logo">
            <a:extLst>
              <a:ext uri="{FF2B5EF4-FFF2-40B4-BE49-F238E27FC236}">
                <a16:creationId xmlns:a16="http://schemas.microsoft.com/office/drawing/2014/main" id="{6C63B822-9323-2548-8D04-18100BC95202}"/>
              </a:ext>
            </a:extLst>
          </p:cNvPr>
          <p:cNvSpPr/>
          <p:nvPr/>
        </p:nvSpPr>
        <p:spPr>
          <a:xfrm>
            <a:off x="-13855" y="5306291"/>
            <a:ext cx="12216384" cy="155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ndParaRPr>
          </a:p>
        </p:txBody>
      </p:sp>
      <p:sp>
        <p:nvSpPr>
          <p:cNvPr id="8" name="Title 1">
            <a:extLst>
              <a:ext uri="{FF2B5EF4-FFF2-40B4-BE49-F238E27FC236}">
                <a16:creationId xmlns:a16="http://schemas.microsoft.com/office/drawing/2014/main" id="{CE2C777A-643E-E341-B65D-7F673EF98944}"/>
              </a:ext>
            </a:extLst>
          </p:cNvPr>
          <p:cNvSpPr txBox="1">
            <a:spLocks/>
          </p:cNvSpPr>
          <p:nvPr/>
        </p:nvSpPr>
        <p:spPr>
          <a:xfrm>
            <a:off x="1981199" y="5500254"/>
            <a:ext cx="9899401" cy="1070091"/>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nSpc>
                <a:spcPts val="2000"/>
              </a:lnSpc>
            </a:pPr>
            <a:r>
              <a:rPr lang="en-US" sz="1500"/>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lang="en-US" sz="1500" b="1"/>
          </a:p>
        </p:txBody>
      </p:sp>
      <p:pic>
        <p:nvPicPr>
          <p:cNvPr id="10" name="Picture 9" descr="IDEAs that Work. U.S. Office of Special Education Programs">
            <a:extLst>
              <a:ext uri="{FF2B5EF4-FFF2-40B4-BE49-F238E27FC236}">
                <a16:creationId xmlns:a16="http://schemas.microsoft.com/office/drawing/2014/main" id="{C10C30C0-6FA3-CA47-BE38-14956011A4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Tree>
    <p:extLst>
      <p:ext uri="{BB962C8B-B14F-4D97-AF65-F5344CB8AC3E}">
        <p14:creationId xmlns:p14="http://schemas.microsoft.com/office/powerpoint/2010/main" val="226165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48F447-EDDA-D340-950D-55F49A76F4FB}"/>
              </a:ext>
            </a:extLst>
          </p:cNvPr>
          <p:cNvSpPr>
            <a:spLocks noGrp="1"/>
          </p:cNvSpPr>
          <p:nvPr>
            <p:ph type="title"/>
          </p:nvPr>
        </p:nvSpPr>
        <p:spPr/>
        <p:txBody>
          <a:bodyPr/>
          <a:lstStyle/>
          <a:p>
            <a:r>
              <a:rPr lang="en-US" dirty="0">
                <a:latin typeface="Tahoma"/>
                <a:ea typeface="Tahoma"/>
                <a:cs typeface="Tahoma"/>
              </a:rPr>
              <a:t>Today's Agenda</a:t>
            </a:r>
            <a:endParaRPr lang="en-US" dirty="0"/>
          </a:p>
        </p:txBody>
      </p:sp>
      <p:sp>
        <p:nvSpPr>
          <p:cNvPr id="3" name="Text Placeholder 2">
            <a:extLst>
              <a:ext uri="{FF2B5EF4-FFF2-40B4-BE49-F238E27FC236}">
                <a16:creationId xmlns:a16="http://schemas.microsoft.com/office/drawing/2014/main" id="{59ACE3DE-E0E5-EF4B-913F-2AB6465CE174}"/>
              </a:ext>
            </a:extLst>
          </p:cNvPr>
          <p:cNvSpPr>
            <a:spLocks noGrp="1"/>
          </p:cNvSpPr>
          <p:nvPr>
            <p:ph type="body" sz="half" idx="2"/>
          </p:nvPr>
        </p:nvSpPr>
        <p:spPr/>
        <p:txBody>
          <a:bodyPr vert="horz" lIns="91440" tIns="45720" rIns="91440" bIns="45720" rtlCol="0" anchor="t">
            <a:normAutofit/>
          </a:bodyPr>
          <a:lstStyle/>
          <a:p>
            <a:pPr marL="342900" indent="-342900">
              <a:spcAft>
                <a:spcPts val="1000"/>
              </a:spcAft>
              <a:buChar char="•"/>
            </a:pPr>
            <a:r>
              <a:rPr lang="en-US">
                <a:latin typeface="Tahoma"/>
                <a:ea typeface="Tahoma"/>
                <a:cs typeface="Tahoma"/>
              </a:rPr>
              <a:t>OSEP's Perspective on Data Linking</a:t>
            </a:r>
          </a:p>
          <a:p>
            <a:pPr marL="342900" indent="-342900">
              <a:spcAft>
                <a:spcPts val="1000"/>
              </a:spcAft>
              <a:buChar char="•"/>
            </a:pPr>
            <a:r>
              <a:rPr lang="en-US">
                <a:latin typeface="Tahoma"/>
                <a:ea typeface="Tahoma"/>
                <a:cs typeface="Tahoma"/>
              </a:rPr>
              <a:t>What is Data Linking?</a:t>
            </a:r>
            <a:endParaRPr lang="en-US"/>
          </a:p>
          <a:p>
            <a:pPr marL="342900" indent="-342900">
              <a:spcAft>
                <a:spcPts val="1000"/>
              </a:spcAft>
              <a:buChar char="•"/>
            </a:pPr>
            <a:r>
              <a:rPr lang="en-US">
                <a:latin typeface="Tahoma"/>
                <a:ea typeface="Tahoma"/>
                <a:cs typeface="Tahoma"/>
              </a:rPr>
              <a:t>Overview of the </a:t>
            </a:r>
            <a:r>
              <a:rPr lang="en-US" i="1">
                <a:latin typeface="Tahoma"/>
                <a:ea typeface="Tahoma"/>
                <a:cs typeface="Tahoma"/>
              </a:rPr>
              <a:t>Data Linking Toolkit</a:t>
            </a:r>
            <a:r>
              <a:rPr lang="en-US">
                <a:latin typeface="Tahoma"/>
                <a:ea typeface="Tahoma"/>
                <a:cs typeface="Tahoma"/>
              </a:rPr>
              <a:t> </a:t>
            </a:r>
            <a:endParaRPr lang="en-US"/>
          </a:p>
          <a:p>
            <a:pPr marL="342900" indent="-342900">
              <a:spcAft>
                <a:spcPts val="1000"/>
              </a:spcAft>
              <a:buChar char="•"/>
            </a:pPr>
            <a:r>
              <a:rPr lang="en-US">
                <a:latin typeface="Tahoma"/>
                <a:ea typeface="Tahoma"/>
                <a:cs typeface="Tahoma"/>
              </a:rPr>
              <a:t>Opportunities and Next Steps</a:t>
            </a:r>
            <a:endParaRPr lang="en-US"/>
          </a:p>
        </p:txBody>
      </p:sp>
      <p:sp>
        <p:nvSpPr>
          <p:cNvPr id="2" name="Picture Placeholder 1" descr="&quot; &quot;">
            <a:extLst>
              <a:ext uri="{FF2B5EF4-FFF2-40B4-BE49-F238E27FC236}">
                <a16:creationId xmlns:a16="http://schemas.microsoft.com/office/drawing/2014/main" id="{5BE42776-ADEF-8A46-86B8-9A04E572BAE8}"/>
              </a:ext>
            </a:extLst>
          </p:cNvPr>
          <p:cNvSpPr>
            <a:spLocks noGrp="1"/>
          </p:cNvSpPr>
          <p:nvPr>
            <p:ph type="pic" idx="1"/>
          </p:nvPr>
        </p:nvSpPr>
        <p:spPr/>
      </p:sp>
      <p:pic>
        <p:nvPicPr>
          <p:cNvPr id="5" name="Picture 4" descr="&quot; &quot;">
            <a:extLst>
              <a:ext uri="{FF2B5EF4-FFF2-40B4-BE49-F238E27FC236}">
                <a16:creationId xmlns:a16="http://schemas.microsoft.com/office/drawing/2014/main" id="{651992E3-1E08-CA47-B3A4-C5830BEC7328}"/>
              </a:ext>
            </a:extLst>
          </p:cNvPr>
          <p:cNvPicPr>
            <a:picLocks noChangeAspect="1"/>
          </p:cNvPicPr>
          <p:nvPr/>
        </p:nvPicPr>
        <p:blipFill rotWithShape="1">
          <a:blip r:embed="rId3"/>
          <a:srcRect r="2056"/>
          <a:stretch/>
        </p:blipFill>
        <p:spPr>
          <a:xfrm>
            <a:off x="5183187" y="2057400"/>
            <a:ext cx="6169025" cy="3803650"/>
          </a:xfrm>
          <a:prstGeom prst="rect">
            <a:avLst/>
          </a:prstGeom>
        </p:spPr>
      </p:pic>
    </p:spTree>
    <p:extLst>
      <p:ext uri="{BB962C8B-B14F-4D97-AF65-F5344CB8AC3E}">
        <p14:creationId xmlns:p14="http://schemas.microsoft.com/office/powerpoint/2010/main" val="173395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1054-2F98-9377-FA6D-B1BE28F5DA56}"/>
              </a:ext>
            </a:extLst>
          </p:cNvPr>
          <p:cNvSpPr>
            <a:spLocks noGrp="1"/>
          </p:cNvSpPr>
          <p:nvPr>
            <p:ph type="ctrTitle"/>
          </p:nvPr>
        </p:nvSpPr>
        <p:spPr/>
        <p:txBody>
          <a:bodyPr/>
          <a:lstStyle/>
          <a:p>
            <a:r>
              <a:rPr lang="en-US" dirty="0" err="1">
                <a:latin typeface="Tahoma"/>
                <a:ea typeface="Tahoma"/>
                <a:cs typeface="Tahoma"/>
              </a:rPr>
              <a:t>OSEP's</a:t>
            </a:r>
            <a:r>
              <a:rPr lang="en-US" dirty="0">
                <a:latin typeface="Tahoma"/>
                <a:ea typeface="Tahoma"/>
                <a:cs typeface="Tahoma"/>
              </a:rPr>
              <a:t> Perspective on Data Linking </a:t>
            </a:r>
            <a:endParaRPr lang="en-US" dirty="0"/>
          </a:p>
        </p:txBody>
      </p:sp>
      <p:sp>
        <p:nvSpPr>
          <p:cNvPr id="3" name="Content Placeholder 2">
            <a:extLst>
              <a:ext uri="{FF2B5EF4-FFF2-40B4-BE49-F238E27FC236}">
                <a16:creationId xmlns:a16="http://schemas.microsoft.com/office/drawing/2014/main" id="{0D919B3C-B82E-9CE1-541C-0F24E050E051}"/>
              </a:ext>
            </a:extLst>
          </p:cNvPr>
          <p:cNvSpPr>
            <a:spLocks noGrp="1"/>
          </p:cNvSpPr>
          <p:nvPr>
            <p:ph type="subTitle" idx="1"/>
          </p:nvPr>
        </p:nvSpPr>
        <p:spPr/>
        <p:txBody>
          <a:bodyPr vert="horz" lIns="91440" tIns="45720" rIns="91440" bIns="45720" rtlCol="0" anchor="t">
            <a:normAutofit/>
          </a:bodyPr>
          <a:lstStyle/>
          <a:p>
            <a:r>
              <a:rPr lang="en-US">
                <a:latin typeface="Tahoma"/>
                <a:ea typeface="Tahoma"/>
                <a:cs typeface="Tahoma"/>
              </a:rPr>
              <a:t>Meredith Miceli, Office of Special Education Programs (OSEP) </a:t>
            </a:r>
            <a:endParaRPr lang="en-US"/>
          </a:p>
        </p:txBody>
      </p:sp>
    </p:spTree>
    <p:extLst>
      <p:ext uri="{BB962C8B-B14F-4D97-AF65-F5344CB8AC3E}">
        <p14:creationId xmlns:p14="http://schemas.microsoft.com/office/powerpoint/2010/main" val="369955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Intended Outcomes  </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p:txBody>
          <a:bodyPr vert="horz" lIns="91440" tIns="45720" rIns="91440" bIns="45720" rtlCol="0" anchor="t">
            <a:normAutofit/>
          </a:bodyPr>
          <a:lstStyle/>
          <a:p>
            <a:r>
              <a:rPr lang="en-US">
                <a:latin typeface="Tahoma"/>
                <a:ea typeface="Tahoma"/>
                <a:cs typeface="Tahoma"/>
              </a:rPr>
              <a:t>State participants will: </a:t>
            </a:r>
            <a:endParaRPr lang="en-US"/>
          </a:p>
          <a:p>
            <a:pPr lvl="1">
              <a:lnSpc>
                <a:spcPct val="150000"/>
              </a:lnSpc>
            </a:pPr>
            <a:r>
              <a:rPr lang="en-US">
                <a:latin typeface="Tahoma"/>
                <a:ea typeface="Tahoma"/>
                <a:cs typeface="Tahoma"/>
              </a:rPr>
              <a:t>increase awareness about the existence of the </a:t>
            </a:r>
            <a:r>
              <a:rPr lang="en-US" i="1">
                <a:latin typeface="Tahoma"/>
                <a:ea typeface="Tahoma"/>
                <a:cs typeface="Tahoma"/>
              </a:rPr>
              <a:t>Data Linking Toolkit </a:t>
            </a:r>
            <a:endParaRPr lang="en-US" i="1"/>
          </a:p>
          <a:p>
            <a:pPr lvl="1">
              <a:lnSpc>
                <a:spcPct val="150000"/>
              </a:lnSpc>
            </a:pPr>
            <a:r>
              <a:rPr lang="en-US">
                <a:latin typeface="Tahoma"/>
                <a:ea typeface="Tahoma"/>
                <a:cs typeface="Tahoma"/>
              </a:rPr>
              <a:t>increase knowledge of the content within the </a:t>
            </a:r>
            <a:r>
              <a:rPr lang="en-US" i="1">
                <a:latin typeface="Tahoma"/>
                <a:ea typeface="Tahoma"/>
                <a:cs typeface="Tahoma"/>
              </a:rPr>
              <a:t>Data Linking Toolkit </a:t>
            </a:r>
            <a:endParaRPr lang="en-US" i="1"/>
          </a:p>
          <a:p>
            <a:pPr lvl="1">
              <a:lnSpc>
                <a:spcPct val="150000"/>
              </a:lnSpc>
            </a:pPr>
            <a:r>
              <a:rPr lang="en-US">
                <a:latin typeface="Tahoma"/>
                <a:ea typeface="Tahoma"/>
                <a:cs typeface="Tahoma"/>
              </a:rPr>
              <a:t>learn about future technical assistance opportunities to support data linking </a:t>
            </a:r>
            <a:endParaRPr lang="en-US"/>
          </a:p>
        </p:txBody>
      </p:sp>
    </p:spTree>
    <p:extLst>
      <p:ext uri="{BB962C8B-B14F-4D97-AF65-F5344CB8AC3E}">
        <p14:creationId xmlns:p14="http://schemas.microsoft.com/office/powerpoint/2010/main" val="139382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BF27-62D8-534D-A4A9-AB0E32E9CF84}"/>
              </a:ext>
            </a:extLst>
          </p:cNvPr>
          <p:cNvSpPr>
            <a:spLocks noGrp="1"/>
          </p:cNvSpPr>
          <p:nvPr>
            <p:ph type="ctrTitle"/>
          </p:nvPr>
        </p:nvSpPr>
        <p:spPr/>
        <p:txBody>
          <a:bodyPr/>
          <a:lstStyle/>
          <a:p>
            <a:r>
              <a:rPr lang="en-US" dirty="0">
                <a:latin typeface="Tahoma"/>
                <a:ea typeface="Tahoma"/>
                <a:cs typeface="Tahoma"/>
              </a:rPr>
              <a:t>What is Data Linking?</a:t>
            </a:r>
            <a:endParaRPr lang="en-US" dirty="0"/>
          </a:p>
        </p:txBody>
      </p:sp>
    </p:spTree>
    <p:extLst>
      <p:ext uri="{BB962C8B-B14F-4D97-AF65-F5344CB8AC3E}">
        <p14:creationId xmlns:p14="http://schemas.microsoft.com/office/powerpoint/2010/main" val="280387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9F8068-9BFE-7A2D-AF30-AAF956CDDB80}"/>
              </a:ext>
            </a:extLst>
          </p:cNvPr>
          <p:cNvSpPr>
            <a:spLocks noGrp="1"/>
          </p:cNvSpPr>
          <p:nvPr>
            <p:ph type="title"/>
          </p:nvPr>
        </p:nvSpPr>
        <p:spPr/>
        <p:txBody>
          <a:bodyPr/>
          <a:lstStyle/>
          <a:p>
            <a:r>
              <a:rPr lang="en-US" dirty="0"/>
              <a:t>Data Linking</a:t>
            </a:r>
          </a:p>
        </p:txBody>
      </p:sp>
      <p:graphicFrame>
        <p:nvGraphicFramePr>
          <p:cNvPr id="6" name="Content Placeholder 5" descr="Questions regarding data linking">
            <a:extLst>
              <a:ext uri="{FF2B5EF4-FFF2-40B4-BE49-F238E27FC236}">
                <a16:creationId xmlns:a16="http://schemas.microsoft.com/office/drawing/2014/main" id="{A5A493F4-E468-90A9-15EE-5C1A3381DD4B}"/>
              </a:ext>
            </a:extLst>
          </p:cNvPr>
          <p:cNvGraphicFramePr>
            <a:graphicFrameLocks noGrp="1"/>
          </p:cNvGraphicFramePr>
          <p:nvPr>
            <p:ph idx="1"/>
            <p:extLst>
              <p:ext uri="{D42A27DB-BD31-4B8C-83A1-F6EECF244321}">
                <p14:modId xmlns:p14="http://schemas.microsoft.com/office/powerpoint/2010/main" val="1191153859"/>
              </p:ext>
            </p:extLst>
          </p:nvPr>
        </p:nvGraphicFramePr>
        <p:xfrm>
          <a:off x="838200" y="1825625"/>
          <a:ext cx="10515600" cy="4121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78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E75D-93CE-1E2F-08FD-108DBE658295}"/>
              </a:ext>
            </a:extLst>
          </p:cNvPr>
          <p:cNvSpPr>
            <a:spLocks noGrp="1"/>
          </p:cNvSpPr>
          <p:nvPr>
            <p:ph type="title"/>
          </p:nvPr>
        </p:nvSpPr>
        <p:spPr/>
        <p:txBody>
          <a:bodyPr/>
          <a:lstStyle/>
          <a:p>
            <a:r>
              <a:rPr lang="en-US" dirty="0"/>
              <a:t>What is Data Linking?</a:t>
            </a:r>
          </a:p>
        </p:txBody>
      </p:sp>
      <p:sp>
        <p:nvSpPr>
          <p:cNvPr id="3" name="Content Placeholder 2">
            <a:extLst>
              <a:ext uri="{FF2B5EF4-FFF2-40B4-BE49-F238E27FC236}">
                <a16:creationId xmlns:a16="http://schemas.microsoft.com/office/drawing/2014/main" id="{3AEC119D-62FA-A4D6-FDA2-FC41CA5DD568}"/>
              </a:ext>
            </a:extLst>
          </p:cNvPr>
          <p:cNvSpPr>
            <a:spLocks noGrp="1"/>
          </p:cNvSpPr>
          <p:nvPr>
            <p:ph idx="1"/>
          </p:nvPr>
        </p:nvSpPr>
        <p:spPr/>
        <p:txBody>
          <a:bodyPr vert="horz" lIns="91440" tIns="45720" rIns="91440" bIns="45720" rtlCol="0" anchor="t">
            <a:normAutofit/>
          </a:bodyPr>
          <a:lstStyle/>
          <a:p>
            <a:r>
              <a:rPr lang="en-US" sz="3600">
                <a:latin typeface="Tahoma"/>
                <a:ea typeface="Tahoma"/>
                <a:cs typeface="Tahoma"/>
              </a:rPr>
              <a:t>Connecting information about an entity (e.g., child, service provider, service) in one data source with information related to that same entity in another data source. </a:t>
            </a:r>
            <a:endParaRPr lang="en-US" sz="3600"/>
          </a:p>
        </p:txBody>
      </p:sp>
    </p:spTree>
    <p:extLst>
      <p:ext uri="{BB962C8B-B14F-4D97-AF65-F5344CB8AC3E}">
        <p14:creationId xmlns:p14="http://schemas.microsoft.com/office/powerpoint/2010/main" val="400029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67A3A-B640-56A5-B2A2-8402705947FC}"/>
              </a:ext>
            </a:extLst>
          </p:cNvPr>
          <p:cNvSpPr>
            <a:spLocks noGrp="1"/>
          </p:cNvSpPr>
          <p:nvPr>
            <p:ph type="title"/>
          </p:nvPr>
        </p:nvSpPr>
        <p:spPr/>
        <p:txBody>
          <a:bodyPr/>
          <a:lstStyle/>
          <a:p>
            <a:r>
              <a:rPr lang="en-US" dirty="0"/>
              <a:t>What is the Goal of Data Linking?</a:t>
            </a:r>
          </a:p>
        </p:txBody>
      </p:sp>
      <p:sp>
        <p:nvSpPr>
          <p:cNvPr id="3" name="Content Placeholder 2">
            <a:extLst>
              <a:ext uri="{FF2B5EF4-FFF2-40B4-BE49-F238E27FC236}">
                <a16:creationId xmlns:a16="http://schemas.microsoft.com/office/drawing/2014/main" id="{084A427B-943B-6210-75D3-A589DA217F2A}"/>
              </a:ext>
            </a:extLst>
          </p:cNvPr>
          <p:cNvSpPr>
            <a:spLocks noGrp="1"/>
          </p:cNvSpPr>
          <p:nvPr>
            <p:ph idx="1"/>
          </p:nvPr>
        </p:nvSpPr>
        <p:spPr/>
        <p:txBody>
          <a:bodyPr vert="horz" lIns="91440" tIns="45720" rIns="91440" bIns="45720" rtlCol="0" anchor="t">
            <a:normAutofit/>
          </a:bodyPr>
          <a:lstStyle/>
          <a:p>
            <a:r>
              <a:rPr lang="en-US" sz="3600" dirty="0">
                <a:latin typeface="Tahoma"/>
                <a:ea typeface="Tahoma"/>
                <a:cs typeface="Tahoma"/>
              </a:rPr>
              <a:t>To create and analyze a new data set to answer important questions, inform program improvement, and ultimately better support children with disabilities and their families.</a:t>
            </a:r>
          </a:p>
          <a:p>
            <a:r>
              <a:rPr lang="en-US" sz="3600" dirty="0">
                <a:latin typeface="Tahoma"/>
                <a:ea typeface="Tahoma"/>
                <a:cs typeface="Tahoma"/>
              </a:rPr>
              <a:t>See </a:t>
            </a:r>
            <a:r>
              <a:rPr lang="en-US" sz="3600" dirty="0" err="1">
                <a:latin typeface="Tahoma"/>
                <a:ea typeface="Tahoma"/>
                <a:cs typeface="Tahoma"/>
                <a:hlinkClick r:id="rId3" tooltip="DaSy Center critical questions"/>
              </a:rPr>
              <a:t>DaSy</a:t>
            </a:r>
            <a:r>
              <a:rPr lang="en-US" sz="3600" dirty="0">
                <a:latin typeface="Tahoma"/>
                <a:ea typeface="Tahoma"/>
                <a:cs typeface="Tahoma"/>
                <a:hlinkClick r:id="rId3" tooltip="DaSy Center critical questions"/>
              </a:rPr>
              <a:t> Critical Questions</a:t>
            </a:r>
            <a:endParaRPr lang="en-US" sz="3600" dirty="0">
              <a:latin typeface="Tahoma"/>
              <a:ea typeface="Tahoma"/>
              <a:cs typeface="Tahoma"/>
            </a:endParaRPr>
          </a:p>
        </p:txBody>
      </p:sp>
    </p:spTree>
    <p:extLst>
      <p:ext uri="{BB962C8B-B14F-4D97-AF65-F5344CB8AC3E}">
        <p14:creationId xmlns:p14="http://schemas.microsoft.com/office/powerpoint/2010/main" val="3743922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0497227EAC23438E03AC361E36427C" ma:contentTypeVersion="4" ma:contentTypeDescription="Create a new document." ma:contentTypeScope="" ma:versionID="29bc3d041dc5ffda1c710df16662f9c4">
  <xsd:schema xmlns:xsd="http://www.w3.org/2001/XMLSchema" xmlns:xs="http://www.w3.org/2001/XMLSchema" xmlns:p="http://schemas.microsoft.com/office/2006/metadata/properties" xmlns:ns2="7765aff9-ae38-464d-9d7f-4f2524c79d84" targetNamespace="http://schemas.microsoft.com/office/2006/metadata/properties" ma:root="true" ma:fieldsID="81dc5300505d02516865d33ca1f01003" ns2:_="">
    <xsd:import namespace="7765aff9-ae38-464d-9d7f-4f2524c79d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5aff9-ae38-464d-9d7f-4f2524c79d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C0D407-D033-433E-BB20-7DF2F5231D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5aff9-ae38-464d-9d7f-4f2524c79d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68ADE-723D-4E89-9BCF-A8241344890A}">
  <ds:schemaRefs>
    <ds:schemaRef ds:uri="http://schemas.microsoft.com/sharepoint/v3/contenttype/forms"/>
  </ds:schemaRefs>
</ds:datastoreItem>
</file>

<file path=customXml/itemProps3.xml><?xml version="1.0" encoding="utf-8"?>
<ds:datastoreItem xmlns:ds="http://schemas.openxmlformats.org/officeDocument/2006/customXml" ds:itemID="{E7A55D86-83A8-4A00-A882-E44A6296FAA3}">
  <ds:schemaRefs>
    <ds:schemaRef ds:uri="http://www.w3.org/XML/1998/namespace"/>
    <ds:schemaRef ds:uri="http://purl.org/dc/elements/1.1/"/>
    <ds:schemaRef ds:uri="7765aff9-ae38-464d-9d7f-4f2524c79d84"/>
    <ds:schemaRef ds:uri="http://purl.org/dc/term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98</TotalTime>
  <Words>1717</Words>
  <Application>Microsoft Office PowerPoint</Application>
  <PresentationFormat>Widescreen</PresentationFormat>
  <Paragraphs>206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Introduction to DaSy's Data Linking Toolkit</vt:lpstr>
      <vt:lpstr>Welcome!</vt:lpstr>
      <vt:lpstr>Today's Agenda</vt:lpstr>
      <vt:lpstr>OSEP's Perspective on Data Linking </vt:lpstr>
      <vt:lpstr>Intended Outcomes  </vt:lpstr>
      <vt:lpstr>What is Data Linking?</vt:lpstr>
      <vt:lpstr>Data Linking</vt:lpstr>
      <vt:lpstr>What is Data Linking?</vt:lpstr>
      <vt:lpstr>What is the Goal of Data Linking?</vt:lpstr>
      <vt:lpstr>Poll Questions </vt:lpstr>
      <vt:lpstr>Padlet Questions </vt:lpstr>
      <vt:lpstr>Overview of the Data Linking Toolkit</vt:lpstr>
      <vt:lpstr>Data Linking Toolkit</vt:lpstr>
      <vt:lpstr>Data Linking Toolkit: Partnerships</vt:lpstr>
      <vt:lpstr>Data Linking Toolkit: Part C and Part B 619 Data Linking Partners</vt:lpstr>
      <vt:lpstr>Data Linking Steps by Partnership Configuration</vt:lpstr>
      <vt:lpstr>Opportunities &amp; Next Steps</vt:lpstr>
      <vt:lpstr>Consider Joining DaSy’s Data Linking Working Series </vt:lpstr>
      <vt:lpstr>IDIO Sessions on Data Linking</vt:lpstr>
      <vt:lpstr>Individual State TA on Data Linking</vt:lpstr>
      <vt:lpstr>Review Responses to Padlet Questions </vt:lpstr>
      <vt:lpstr>Questions Discussion</vt:lpstr>
      <vt:lpstr>Resources </vt:lpstr>
      <vt:lpstr>Thank you</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DaSy's Data Linking Toolkit</dc:title>
  <dc:subject/>
  <dc:creator>Howard Morrison, Denise Mauzy, Bruce Bull</dc:creator>
  <cp:keywords/>
  <dc:description/>
  <cp:lastModifiedBy>Roxanne Jones</cp:lastModifiedBy>
  <cp:revision>4</cp:revision>
  <dcterms:created xsi:type="dcterms:W3CDTF">2020-09-01T15:49:59Z</dcterms:created>
  <dcterms:modified xsi:type="dcterms:W3CDTF">2022-09-02T00:09:14Z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0x010100AA0497227EAC23438E03AC361E36427C</vt:lpwstr>
  </property>
  <property fmtid="{D5CDD505-2E9C-101B-9397-08002B2CF9AE}" pid="3" name="Language">
    <vt:lpwstr>English</vt:lpwstr>
  </property>
  <property fmtid="{D5CDD505-2E9C-101B-9397-08002B2CF9AE}" pid="4" name="Status">
    <vt:lpwstr>Final</vt:lpwstr>
  </property>
</Properties>
</file>