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60" r:id="rId6"/>
    <p:sldId id="598" r:id="rId7"/>
    <p:sldId id="292" r:id="rId8"/>
    <p:sldId id="314" r:id="rId9"/>
    <p:sldId id="316" r:id="rId10"/>
    <p:sldId id="312" r:id="rId11"/>
    <p:sldId id="628" r:id="rId12"/>
    <p:sldId id="589" r:id="rId13"/>
    <p:sldId id="324" r:id="rId14"/>
    <p:sldId id="258" r:id="rId15"/>
    <p:sldId id="321" r:id="rId16"/>
    <p:sldId id="325" r:id="rId17"/>
    <p:sldId id="326" r:id="rId18"/>
    <p:sldId id="331" r:id="rId19"/>
    <p:sldId id="327" r:id="rId20"/>
    <p:sldId id="4258" r:id="rId21"/>
    <p:sldId id="328" r:id="rId22"/>
    <p:sldId id="4259" r:id="rId23"/>
    <p:sldId id="329" r:id="rId24"/>
    <p:sldId id="638" r:id="rId25"/>
    <p:sldId id="591" r:id="rId26"/>
    <p:sldId id="4253" r:id="rId27"/>
    <p:sldId id="635" r:id="rId28"/>
    <p:sldId id="4260" r:id="rId29"/>
    <p:sldId id="637" r:id="rId30"/>
    <p:sldId id="4254"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Jackson" initials="LJ" lastIdx="66" clrIdx="0">
    <p:extLst>
      <p:ext uri="{19B8F6BF-5375-455C-9EA6-DF929625EA0E}">
        <p15:presenceInfo xmlns:p15="http://schemas.microsoft.com/office/powerpoint/2012/main" userId="Lauren Jackson" providerId="None"/>
      </p:ext>
    </p:extLst>
  </p:cmAuthor>
  <p:cmAuthor id="2" name="Michelle Lewis" initials="ML" lastIdx="5" clrIdx="1">
    <p:extLst>
      <p:ext uri="{19B8F6BF-5375-455C-9EA6-DF929625EA0E}">
        <p15:presenceInfo xmlns:p15="http://schemas.microsoft.com/office/powerpoint/2012/main" userId="S::mlewis_picnh.org#ext#@sriit.onmicrosoft.com::1dd397f5-0341-4cab-9b59-82026de79349" providerId="AD"/>
      </p:ext>
    </p:extLst>
  </p:cmAuthor>
  <p:cmAuthor id="3" name="Jenna Nguyen" initials="JN" lastIdx="1" clrIdx="2">
    <p:extLst>
      <p:ext uri="{19B8F6BF-5375-455C-9EA6-DF929625EA0E}">
        <p15:presenceInfo xmlns:p15="http://schemas.microsoft.com/office/powerpoint/2012/main" userId="S::jnguyen@sriinternational.com::48a643a9-f73d-413c-a6b1-85087bec18dd" providerId="AD"/>
      </p:ext>
    </p:extLst>
  </p:cmAuthor>
  <p:cmAuthor id="4" name="Cornelia Taylor" initials="CT" lastIdx="17" clrIdx="3">
    <p:extLst>
      <p:ext uri="{19B8F6BF-5375-455C-9EA6-DF929625EA0E}">
        <p15:presenceInfo xmlns:p15="http://schemas.microsoft.com/office/powerpoint/2012/main" userId="Cornelia Taylor" providerId="None"/>
      </p:ext>
    </p:extLst>
  </p:cmAuthor>
  <p:cmAuthor id="5" name="Roxanne Jones" initials="RJ" lastIdx="4" clrIdx="4">
    <p:extLst>
      <p:ext uri="{19B8F6BF-5375-455C-9EA6-DF929625EA0E}">
        <p15:presenceInfo xmlns:p15="http://schemas.microsoft.com/office/powerpoint/2012/main" userId="Roxanne Jo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FF2CC"/>
    <a:srgbClr val="0070C0"/>
    <a:srgbClr val="154578"/>
    <a:srgbClr val="404A55"/>
    <a:srgbClr val="39B54A"/>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56A68-0589-4A90-BDAA-1121ED3E302A}" v="2" dt="2021-10-11T19:00:21.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51" autoAdjust="0"/>
  </p:normalViewPr>
  <p:slideViewPr>
    <p:cSldViewPr snapToGrid="0">
      <p:cViewPr varScale="1">
        <p:scale>
          <a:sx n="80" d="100"/>
          <a:sy n="80" d="100"/>
        </p:scale>
        <p:origin x="108" y="498"/>
      </p:cViewPr>
      <p:guideLst/>
    </p:cSldViewPr>
  </p:slideViewPr>
  <p:outlineViewPr>
    <p:cViewPr>
      <p:scale>
        <a:sx n="33" d="100"/>
        <a:sy n="33" d="100"/>
      </p:scale>
      <p:origin x="0" y="-15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Lewis" userId="S::mlewis_picnh.org#ext#@sriit.onmicrosoft.com::1dd397f5-0341-4cab-9b59-82026de79349" providerId="AD" clId="Web-{8103B9D6-74A7-BE80-533F-4CE7BBDA895E}"/>
    <pc:docChg chg="modSld">
      <pc:chgData name="Michelle Lewis" userId="S::mlewis_picnh.org#ext#@sriit.onmicrosoft.com::1dd397f5-0341-4cab-9b59-82026de79349" providerId="AD" clId="Web-{8103B9D6-74A7-BE80-533F-4CE7BBDA895E}" dt="2021-08-30T16:53:28.008" v="12" actId="20577"/>
      <pc:docMkLst>
        <pc:docMk/>
      </pc:docMkLst>
      <pc:sldChg chg="modSp">
        <pc:chgData name="Michelle Lewis" userId="S::mlewis_picnh.org#ext#@sriit.onmicrosoft.com::1dd397f5-0341-4cab-9b59-82026de79349" providerId="AD" clId="Web-{8103B9D6-74A7-BE80-533F-4CE7BBDA895E}" dt="2021-08-30T16:53:28.008" v="12" actId="20577"/>
        <pc:sldMkLst>
          <pc:docMk/>
          <pc:sldMk cId="616654060" sldId="256"/>
        </pc:sldMkLst>
        <pc:spChg chg="mod">
          <ac:chgData name="Michelle Lewis" userId="S::mlewis_picnh.org#ext#@sriit.onmicrosoft.com::1dd397f5-0341-4cab-9b59-82026de79349" providerId="AD" clId="Web-{8103B9D6-74A7-BE80-533F-4CE7BBDA895E}" dt="2021-08-30T16:53:28.008" v="12" actId="20577"/>
          <ac:spMkLst>
            <pc:docMk/>
            <pc:sldMk cId="616654060" sldId="256"/>
            <ac:spMk id="3" creationId="{2B19F451-67B2-1447-A6BD-5A8F88C47B7E}"/>
          </ac:spMkLst>
        </pc:spChg>
      </pc:sldChg>
    </pc:docChg>
  </pc:docChgLst>
  <pc:docChgLst>
    <pc:chgData name="Michelle Lewis" userId="S::mlewis_picnh.org#ext#@sriit.onmicrosoft.com::1dd397f5-0341-4cab-9b59-82026de79349" providerId="AD" clId="Web-{0C804773-F6F7-DA46-9C34-0A2FB6285F85}"/>
    <pc:docChg chg="delSld modSld">
      <pc:chgData name="Michelle Lewis" userId="S::mlewis_picnh.org#ext#@sriit.onmicrosoft.com::1dd397f5-0341-4cab-9b59-82026de79349" providerId="AD" clId="Web-{0C804773-F6F7-DA46-9C34-0A2FB6285F85}" dt="2021-08-30T16:55:16.107" v="34"/>
      <pc:docMkLst>
        <pc:docMk/>
      </pc:docMkLst>
      <pc:sldChg chg="modSp">
        <pc:chgData name="Michelle Lewis" userId="S::mlewis_picnh.org#ext#@sriit.onmicrosoft.com::1dd397f5-0341-4cab-9b59-82026de79349" providerId="AD" clId="Web-{0C804773-F6F7-DA46-9C34-0A2FB6285F85}" dt="2021-08-30T16:54:44.575" v="33" actId="20577"/>
        <pc:sldMkLst>
          <pc:docMk/>
          <pc:sldMk cId="616654060" sldId="256"/>
        </pc:sldMkLst>
        <pc:spChg chg="mod">
          <ac:chgData name="Michelle Lewis" userId="S::mlewis_picnh.org#ext#@sriit.onmicrosoft.com::1dd397f5-0341-4cab-9b59-82026de79349" providerId="AD" clId="Web-{0C804773-F6F7-DA46-9C34-0A2FB6285F85}" dt="2021-08-30T16:54:44.575" v="33" actId="20577"/>
          <ac:spMkLst>
            <pc:docMk/>
            <pc:sldMk cId="616654060" sldId="256"/>
            <ac:spMk id="5" creationId="{A5DFBCD2-8FCE-A049-A1EB-C8F7F5B3C29F}"/>
          </ac:spMkLst>
        </pc:spChg>
      </pc:sldChg>
      <pc:sldChg chg="del">
        <pc:chgData name="Michelle Lewis" userId="S::mlewis_picnh.org#ext#@sriit.onmicrosoft.com::1dd397f5-0341-4cab-9b59-82026de79349" providerId="AD" clId="Web-{0C804773-F6F7-DA46-9C34-0A2FB6285F85}" dt="2021-08-30T16:55:16.107" v="34"/>
        <pc:sldMkLst>
          <pc:docMk/>
          <pc:sldMk cId="2105041472" sldId="614"/>
        </pc:sldMkLst>
      </pc:sldChg>
    </pc:docChg>
  </pc:docChgLst>
  <pc:docChgLst>
    <pc:chgData name="Christine Morino" userId="1c41f68e-95e3-42d1-b7d8-faa9c09dcd81" providerId="ADAL" clId="{2DF56A68-0589-4A90-BDAA-1121ED3E302A}"/>
    <pc:docChg chg="modSld">
      <pc:chgData name="Christine Morino" userId="1c41f68e-95e3-42d1-b7d8-faa9c09dcd81" providerId="ADAL" clId="{2DF56A68-0589-4A90-BDAA-1121ED3E302A}" dt="2021-10-11T18:55:23.780" v="1" actId="962"/>
      <pc:docMkLst>
        <pc:docMk/>
      </pc:docMkLst>
      <pc:sldChg chg="modSp mod">
        <pc:chgData name="Christine Morino" userId="1c41f68e-95e3-42d1-b7d8-faa9c09dcd81" providerId="ADAL" clId="{2DF56A68-0589-4A90-BDAA-1121ED3E302A}" dt="2021-10-11T18:55:23.780" v="1" actId="962"/>
        <pc:sldMkLst>
          <pc:docMk/>
          <pc:sldMk cId="88022513" sldId="314"/>
        </pc:sldMkLst>
        <pc:picChg chg="mod">
          <ac:chgData name="Christine Morino" userId="1c41f68e-95e3-42d1-b7d8-faa9c09dcd81" providerId="ADAL" clId="{2DF56A68-0589-4A90-BDAA-1121ED3E302A}" dt="2021-10-11T18:55:23.780" v="1" actId="962"/>
          <ac:picMkLst>
            <pc:docMk/>
            <pc:sldMk cId="88022513" sldId="314"/>
            <ac:picMk id="5" creationId="{2CA03190-BA45-47A9-9464-D4B273875BCF}"/>
          </ac:picMkLst>
        </pc:picChg>
      </pc:sldChg>
    </pc:docChg>
  </pc:docChgLst>
  <pc:docChgLst>
    <pc:chgData name="Roxanne Jones" userId="eee357d1-15dd-4a73-981c-b7041387288c" providerId="ADAL" clId="{BBEA68A2-A104-4BB4-8ECF-E1A6298693F3}"/>
    <pc:docChg chg="undo custSel modSld">
      <pc:chgData name="Roxanne Jones" userId="eee357d1-15dd-4a73-981c-b7041387288c" providerId="ADAL" clId="{BBEA68A2-A104-4BB4-8ECF-E1A6298693F3}" dt="2021-09-01T17:36:42.107" v="20"/>
      <pc:docMkLst>
        <pc:docMk/>
      </pc:docMkLst>
      <pc:sldChg chg="modSp">
        <pc:chgData name="Roxanne Jones" userId="eee357d1-15dd-4a73-981c-b7041387288c" providerId="ADAL" clId="{BBEA68A2-A104-4BB4-8ECF-E1A6298693F3}" dt="2021-09-01T17:25:33.031" v="0" actId="20577"/>
        <pc:sldMkLst>
          <pc:docMk/>
          <pc:sldMk cId="616654060" sldId="256"/>
        </pc:sldMkLst>
        <pc:spChg chg="mod">
          <ac:chgData name="Roxanne Jones" userId="eee357d1-15dd-4a73-981c-b7041387288c" providerId="ADAL" clId="{BBEA68A2-A104-4BB4-8ECF-E1A6298693F3}" dt="2021-09-01T17:25:33.031" v="0" actId="20577"/>
          <ac:spMkLst>
            <pc:docMk/>
            <pc:sldMk cId="616654060" sldId="256"/>
            <ac:spMk id="3" creationId="{2B19F451-67B2-1447-A6BD-5A8F88C47B7E}"/>
          </ac:spMkLst>
        </pc:spChg>
      </pc:sldChg>
      <pc:sldChg chg="modSp">
        <pc:chgData name="Roxanne Jones" userId="eee357d1-15dd-4a73-981c-b7041387288c" providerId="ADAL" clId="{BBEA68A2-A104-4BB4-8ECF-E1A6298693F3}" dt="2021-09-01T17:30:27.476" v="8" actId="1037"/>
        <pc:sldMkLst>
          <pc:docMk/>
          <pc:sldMk cId="2803879232" sldId="258"/>
        </pc:sldMkLst>
        <pc:picChg chg="mod">
          <ac:chgData name="Roxanne Jones" userId="eee357d1-15dd-4a73-981c-b7041387288c" providerId="ADAL" clId="{BBEA68A2-A104-4BB4-8ECF-E1A6298693F3}" dt="2021-09-01T17:30:27.476" v="8" actId="1037"/>
          <ac:picMkLst>
            <pc:docMk/>
            <pc:sldMk cId="2803879232" sldId="258"/>
            <ac:picMk id="4" creationId="{EEB117A6-0620-CF4B-A69E-E9549DCEFD24}"/>
          </ac:picMkLst>
        </pc:picChg>
      </pc:sldChg>
      <pc:sldChg chg="addSp delSp modSp mod chgLayout">
        <pc:chgData name="Roxanne Jones" userId="eee357d1-15dd-4a73-981c-b7041387288c" providerId="ADAL" clId="{BBEA68A2-A104-4BB4-8ECF-E1A6298693F3}" dt="2021-09-01T17:27:04.022" v="6" actId="6264"/>
        <pc:sldMkLst>
          <pc:docMk/>
          <pc:sldMk cId="3292095436" sldId="260"/>
        </pc:sldMkLst>
        <pc:spChg chg="mod ord">
          <ac:chgData name="Roxanne Jones" userId="eee357d1-15dd-4a73-981c-b7041387288c" providerId="ADAL" clId="{BBEA68A2-A104-4BB4-8ECF-E1A6298693F3}" dt="2021-09-01T17:27:04.022" v="6" actId="6264"/>
          <ac:spMkLst>
            <pc:docMk/>
            <pc:sldMk cId="3292095436" sldId="260"/>
            <ac:spMk id="2" creationId="{5700E826-FE36-E242-B05D-C00F353E4F13}"/>
          </ac:spMkLst>
        </pc:spChg>
        <pc:spChg chg="mod ord">
          <ac:chgData name="Roxanne Jones" userId="eee357d1-15dd-4a73-981c-b7041387288c" providerId="ADAL" clId="{BBEA68A2-A104-4BB4-8ECF-E1A6298693F3}" dt="2021-09-01T17:27:04.022" v="6" actId="6264"/>
          <ac:spMkLst>
            <pc:docMk/>
            <pc:sldMk cId="3292095436" sldId="260"/>
            <ac:spMk id="3" creationId="{F6995323-A99A-B94A-8108-A011F80105B6}"/>
          </ac:spMkLst>
        </pc:spChg>
        <pc:spChg chg="add del mod">
          <ac:chgData name="Roxanne Jones" userId="eee357d1-15dd-4a73-981c-b7041387288c" providerId="ADAL" clId="{BBEA68A2-A104-4BB4-8ECF-E1A6298693F3}" dt="2021-09-01T17:26:54.348" v="4" actId="6264"/>
          <ac:spMkLst>
            <pc:docMk/>
            <pc:sldMk cId="3292095436" sldId="260"/>
            <ac:spMk id="4" creationId="{4B7EAE06-65D3-4D96-9CCA-61ED1AA0812A}"/>
          </ac:spMkLst>
        </pc:spChg>
        <pc:spChg chg="add del mod">
          <ac:chgData name="Roxanne Jones" userId="eee357d1-15dd-4a73-981c-b7041387288c" providerId="ADAL" clId="{BBEA68A2-A104-4BB4-8ECF-E1A6298693F3}" dt="2021-09-01T17:26:54.348" v="4" actId="6264"/>
          <ac:spMkLst>
            <pc:docMk/>
            <pc:sldMk cId="3292095436" sldId="260"/>
            <ac:spMk id="5" creationId="{EA96CB11-7A36-4562-86C5-411C23D72B59}"/>
          </ac:spMkLst>
        </pc:spChg>
        <pc:spChg chg="add del mod">
          <ac:chgData name="Roxanne Jones" userId="eee357d1-15dd-4a73-981c-b7041387288c" providerId="ADAL" clId="{BBEA68A2-A104-4BB4-8ECF-E1A6298693F3}" dt="2021-09-01T17:27:04.022" v="6" actId="6264"/>
          <ac:spMkLst>
            <pc:docMk/>
            <pc:sldMk cId="3292095436" sldId="260"/>
            <ac:spMk id="6" creationId="{EA075509-2BAC-4AF4-977D-D88C9610D4C8}"/>
          </ac:spMkLst>
        </pc:spChg>
        <pc:spChg chg="add del mod">
          <ac:chgData name="Roxanne Jones" userId="eee357d1-15dd-4a73-981c-b7041387288c" providerId="ADAL" clId="{BBEA68A2-A104-4BB4-8ECF-E1A6298693F3}" dt="2021-09-01T17:27:04.022" v="6" actId="6264"/>
          <ac:spMkLst>
            <pc:docMk/>
            <pc:sldMk cId="3292095436" sldId="260"/>
            <ac:spMk id="7" creationId="{684AE200-74EC-40BC-B2B5-B5053CE47079}"/>
          </ac:spMkLst>
        </pc:spChg>
      </pc:sldChg>
      <pc:sldChg chg="modSp">
        <pc:chgData name="Roxanne Jones" userId="eee357d1-15dd-4a73-981c-b7041387288c" providerId="ADAL" clId="{BBEA68A2-A104-4BB4-8ECF-E1A6298693F3}" dt="2021-09-01T17:26:11.931" v="2" actId="6549"/>
        <pc:sldMkLst>
          <pc:docMk/>
          <pc:sldMk cId="2516323867" sldId="292"/>
        </pc:sldMkLst>
        <pc:spChg chg="mod">
          <ac:chgData name="Roxanne Jones" userId="eee357d1-15dd-4a73-981c-b7041387288c" providerId="ADAL" clId="{BBEA68A2-A104-4BB4-8ECF-E1A6298693F3}" dt="2021-09-01T17:26:11.931" v="2" actId="6549"/>
          <ac:spMkLst>
            <pc:docMk/>
            <pc:sldMk cId="2516323867" sldId="292"/>
            <ac:spMk id="13" creationId="{E1C331E4-1F66-BD42-A83F-2504CB36A11A}"/>
          </ac:spMkLst>
        </pc:spChg>
      </pc:sldChg>
      <pc:sldChg chg="addCm modCm">
        <pc:chgData name="Roxanne Jones" userId="eee357d1-15dd-4a73-981c-b7041387288c" providerId="ADAL" clId="{BBEA68A2-A104-4BB4-8ECF-E1A6298693F3}" dt="2021-09-01T17:35:35.482" v="18"/>
        <pc:sldMkLst>
          <pc:docMk/>
          <pc:sldMk cId="2554464731" sldId="327"/>
        </pc:sldMkLst>
      </pc:sldChg>
      <pc:sldChg chg="addCm modCm">
        <pc:chgData name="Roxanne Jones" userId="eee357d1-15dd-4a73-981c-b7041387288c" providerId="ADAL" clId="{BBEA68A2-A104-4BB4-8ECF-E1A6298693F3}" dt="2021-09-01T17:36:42.107" v="20"/>
        <pc:sldMkLst>
          <pc:docMk/>
          <pc:sldMk cId="290800660" sldId="329"/>
        </pc:sldMkLst>
      </pc:sldChg>
      <pc:sldChg chg="modSp addCm delCm modCm">
        <pc:chgData name="Roxanne Jones" userId="eee357d1-15dd-4a73-981c-b7041387288c" providerId="ADAL" clId="{BBEA68A2-A104-4BB4-8ECF-E1A6298693F3}" dt="2021-09-01T17:35:10.556" v="16"/>
        <pc:sldMkLst>
          <pc:docMk/>
          <pc:sldMk cId="2734218707" sldId="331"/>
        </pc:sldMkLst>
        <pc:spChg chg="mod">
          <ac:chgData name="Roxanne Jones" userId="eee357d1-15dd-4a73-981c-b7041387288c" providerId="ADAL" clId="{BBEA68A2-A104-4BB4-8ECF-E1A6298693F3}" dt="2021-09-01T17:34:32.249" v="15" actId="207"/>
          <ac:spMkLst>
            <pc:docMk/>
            <pc:sldMk cId="2734218707" sldId="331"/>
            <ac:spMk id="6" creationId="{4924FD48-FB25-416B-8A6D-F6628937A8E5}"/>
          </ac:spMkLst>
        </pc:spChg>
      </pc:sldChg>
    </pc:docChg>
  </pc:docChgLst>
  <pc:docChgLst>
    <pc:chgData name="Michelle Lewis" userId="S::mlewis_picnh.org#ext#@sriit.onmicrosoft.com::1dd397f5-0341-4cab-9b59-82026de79349" providerId="AD" clId="Web-{5F267DF8-6D74-14E5-A80E-850A8CE966B4}"/>
    <pc:docChg chg="modSld">
      <pc:chgData name="Michelle Lewis" userId="S::mlewis_picnh.org#ext#@sriit.onmicrosoft.com::1dd397f5-0341-4cab-9b59-82026de79349" providerId="AD" clId="Web-{5F267DF8-6D74-14E5-A80E-850A8CE966B4}" dt="2021-08-30T16:35:12.792" v="5" actId="20577"/>
      <pc:docMkLst>
        <pc:docMk/>
      </pc:docMkLst>
      <pc:sldChg chg="modSp">
        <pc:chgData name="Michelle Lewis" userId="S::mlewis_picnh.org#ext#@sriit.onmicrosoft.com::1dd397f5-0341-4cab-9b59-82026de79349" providerId="AD" clId="Web-{5F267DF8-6D74-14E5-A80E-850A8CE966B4}" dt="2021-08-30T16:35:12.792" v="5" actId="20577"/>
        <pc:sldMkLst>
          <pc:docMk/>
          <pc:sldMk cId="616654060" sldId="256"/>
        </pc:sldMkLst>
        <pc:spChg chg="mod">
          <ac:chgData name="Michelle Lewis" userId="S::mlewis_picnh.org#ext#@sriit.onmicrosoft.com::1dd397f5-0341-4cab-9b59-82026de79349" providerId="AD" clId="Web-{5F267DF8-6D74-14E5-A80E-850A8CE966B4}" dt="2021-08-30T16:35:12.792" v="5" actId="20577"/>
          <ac:spMkLst>
            <pc:docMk/>
            <pc:sldMk cId="616654060" sldId="256"/>
            <ac:spMk id="3" creationId="{2B19F451-67B2-1447-A6BD-5A8F88C47B7E}"/>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1-09-01T10:31:37.387" idx="1">
    <p:pos x="7621" y="1967"/>
    <p:text>This yellow does not pass the color contrast checker. I suggest using black font if you want this part to stand out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1-09-01T10:35:19.043" idx="3">
    <p:pos x="7479" y="1613"/>
    <p:text>See previous slide regarding color contrast issues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1-09-01T10:36:29.017" idx="4">
    <p:pos x="7612" y="1577"/>
    <p:text>See previous comments regarding color contrast issues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A9D6C-2EF7-4ADF-9115-03050ACE6486}" type="doc">
      <dgm:prSet loTypeId="urn:microsoft.com/office/officeart/2005/8/layout/cycle2" loCatId="cycle" qsTypeId="urn:microsoft.com/office/officeart/2005/8/quickstyle/simple1" qsCatId="simple" csTypeId="urn:microsoft.com/office/officeart/2005/8/colors/accent1_5" csCatId="accent1" phldr="1"/>
      <dgm:spPr/>
      <dgm:t>
        <a:bodyPr/>
        <a:lstStyle/>
        <a:p>
          <a:endParaRPr lang="en-US"/>
        </a:p>
      </dgm:t>
    </dgm:pt>
    <dgm:pt modelId="{20FCAD21-DDED-411B-8103-F981DDBB7759}">
      <dgm:prSet phldrT="[Text]"/>
      <dgm:spPr/>
      <dgm:t>
        <a:bodyPr/>
        <a:lstStyle/>
        <a:p>
          <a:pPr>
            <a:buFont typeface="+mj-lt"/>
            <a:buAutoNum type="romanUcPeriod"/>
          </a:pPr>
          <a:r>
            <a:rPr lang="en-US" b="1" dirty="0">
              <a:solidFill>
                <a:schemeClr val="bg1"/>
              </a:solidFill>
            </a:rPr>
            <a:t>Define Your Question</a:t>
          </a:r>
          <a:endParaRPr lang="en-US" dirty="0">
            <a:solidFill>
              <a:schemeClr val="bg1"/>
            </a:solidFill>
          </a:endParaRPr>
        </a:p>
      </dgm:t>
    </dgm:pt>
    <dgm:pt modelId="{0FD2DD16-95FB-428C-80E5-012A11FCFB5A}" type="parTrans" cxnId="{F434EE1B-CBEB-40A6-8ED0-73FAC70ED3B7}">
      <dgm:prSet/>
      <dgm:spPr/>
      <dgm:t>
        <a:bodyPr/>
        <a:lstStyle/>
        <a:p>
          <a:endParaRPr lang="en-US">
            <a:solidFill>
              <a:schemeClr val="bg1"/>
            </a:solidFill>
          </a:endParaRPr>
        </a:p>
      </dgm:t>
    </dgm:pt>
    <dgm:pt modelId="{2BF4F453-2B55-49DB-97CB-E7756FC1DB88}" type="sibTrans" cxnId="{F434EE1B-CBEB-40A6-8ED0-73FAC70ED3B7}">
      <dgm:prSet/>
      <dgm:spPr/>
      <dgm:t>
        <a:bodyPr/>
        <a:lstStyle/>
        <a:p>
          <a:endParaRPr lang="en-US">
            <a:solidFill>
              <a:schemeClr val="bg1"/>
            </a:solidFill>
          </a:endParaRPr>
        </a:p>
      </dgm:t>
    </dgm:pt>
    <dgm:pt modelId="{5EEF8E89-F8E4-49BF-8EF2-4CD44710B811}">
      <dgm:prSet phldrT="[Text]"/>
      <dgm:spPr/>
      <dgm:t>
        <a:bodyPr/>
        <a:lstStyle/>
        <a:p>
          <a:pPr>
            <a:buFont typeface="+mj-lt"/>
            <a:buAutoNum type="romanUcPeriod"/>
          </a:pPr>
          <a:r>
            <a:rPr lang="en-US" b="1">
              <a:solidFill>
                <a:schemeClr val="bg1"/>
              </a:solidFill>
            </a:rPr>
            <a:t>Gather Data</a:t>
          </a:r>
          <a:endParaRPr lang="en-US">
            <a:solidFill>
              <a:schemeClr val="bg1"/>
            </a:solidFill>
          </a:endParaRPr>
        </a:p>
      </dgm:t>
    </dgm:pt>
    <dgm:pt modelId="{0B07018A-06F4-4FBD-B4C2-CDA2F69B614B}" type="parTrans" cxnId="{ED39E5DE-318B-441C-8AA6-95E1D7F73391}">
      <dgm:prSet/>
      <dgm:spPr/>
      <dgm:t>
        <a:bodyPr/>
        <a:lstStyle/>
        <a:p>
          <a:endParaRPr lang="en-US">
            <a:solidFill>
              <a:schemeClr val="bg1"/>
            </a:solidFill>
          </a:endParaRPr>
        </a:p>
      </dgm:t>
    </dgm:pt>
    <dgm:pt modelId="{C5FEC2E4-5494-41B2-8E72-6DA7D53D083D}" type="sibTrans" cxnId="{ED39E5DE-318B-441C-8AA6-95E1D7F73391}">
      <dgm:prSet/>
      <dgm:spPr/>
      <dgm:t>
        <a:bodyPr/>
        <a:lstStyle/>
        <a:p>
          <a:endParaRPr lang="en-US">
            <a:solidFill>
              <a:schemeClr val="bg1"/>
            </a:solidFill>
          </a:endParaRPr>
        </a:p>
      </dgm:t>
    </dgm:pt>
    <dgm:pt modelId="{0E7475D9-8F89-40C2-89EE-A226FE70F847}">
      <dgm:prSet phldrT="[Text]"/>
      <dgm:spPr/>
      <dgm:t>
        <a:bodyPr/>
        <a:lstStyle/>
        <a:p>
          <a:r>
            <a:rPr lang="en-US" b="1">
              <a:solidFill>
                <a:schemeClr val="bg1"/>
              </a:solidFill>
            </a:rPr>
            <a:t>Analyze Data</a:t>
          </a:r>
        </a:p>
      </dgm:t>
    </dgm:pt>
    <dgm:pt modelId="{01C0912D-094D-49D3-93CD-76FF028AE3A9}" type="parTrans" cxnId="{CD3A05E4-D44A-407B-921D-57A11C6FEAFC}">
      <dgm:prSet/>
      <dgm:spPr/>
      <dgm:t>
        <a:bodyPr/>
        <a:lstStyle/>
        <a:p>
          <a:endParaRPr lang="en-US">
            <a:solidFill>
              <a:schemeClr val="bg1"/>
            </a:solidFill>
          </a:endParaRPr>
        </a:p>
      </dgm:t>
    </dgm:pt>
    <dgm:pt modelId="{611ADE5F-744D-4FB2-820B-81DE3400A9A1}" type="sibTrans" cxnId="{CD3A05E4-D44A-407B-921D-57A11C6FEAFC}">
      <dgm:prSet/>
      <dgm:spPr/>
      <dgm:t>
        <a:bodyPr/>
        <a:lstStyle/>
        <a:p>
          <a:endParaRPr lang="en-US">
            <a:solidFill>
              <a:schemeClr val="bg1"/>
            </a:solidFill>
          </a:endParaRPr>
        </a:p>
      </dgm:t>
    </dgm:pt>
    <dgm:pt modelId="{FC8B4A66-FFBF-4DEB-90A7-8DE140F9E9F3}">
      <dgm:prSet phldrT="[Text]"/>
      <dgm:spPr/>
      <dgm:t>
        <a:bodyPr/>
        <a:lstStyle/>
        <a:p>
          <a:pPr>
            <a:buFont typeface="+mj-lt"/>
            <a:buAutoNum type="romanUcPeriod"/>
          </a:pPr>
          <a:r>
            <a:rPr lang="en-US" b="1">
              <a:solidFill>
                <a:schemeClr val="bg1"/>
              </a:solidFill>
            </a:rPr>
            <a:t>Interpret Results</a:t>
          </a:r>
          <a:endParaRPr lang="en-US">
            <a:solidFill>
              <a:schemeClr val="bg1"/>
            </a:solidFill>
          </a:endParaRPr>
        </a:p>
      </dgm:t>
    </dgm:pt>
    <dgm:pt modelId="{D85691B1-5B1D-4B63-A1E6-1DBAE988A821}" type="parTrans" cxnId="{9DE92538-6EB7-49CA-A324-CAD2C51118BC}">
      <dgm:prSet/>
      <dgm:spPr/>
      <dgm:t>
        <a:bodyPr/>
        <a:lstStyle/>
        <a:p>
          <a:endParaRPr lang="en-US">
            <a:solidFill>
              <a:schemeClr val="bg1"/>
            </a:solidFill>
          </a:endParaRPr>
        </a:p>
      </dgm:t>
    </dgm:pt>
    <dgm:pt modelId="{41097861-1412-4958-9EF6-55CF94A552B1}" type="sibTrans" cxnId="{9DE92538-6EB7-49CA-A324-CAD2C51118BC}">
      <dgm:prSet/>
      <dgm:spPr/>
      <dgm:t>
        <a:bodyPr/>
        <a:lstStyle/>
        <a:p>
          <a:endParaRPr lang="en-US">
            <a:solidFill>
              <a:schemeClr val="bg1"/>
            </a:solidFill>
          </a:endParaRPr>
        </a:p>
      </dgm:t>
    </dgm:pt>
    <dgm:pt modelId="{A4920464-B06B-40B3-B2D7-E2BA5E8A1582}">
      <dgm:prSet phldrT="[Text]"/>
      <dgm:spPr/>
      <dgm:t>
        <a:bodyPr/>
        <a:lstStyle/>
        <a:p>
          <a:r>
            <a:rPr lang="en-US" b="1">
              <a:solidFill>
                <a:schemeClr val="bg1"/>
              </a:solidFill>
            </a:rPr>
            <a:t>Share and Apply Findings</a:t>
          </a:r>
        </a:p>
      </dgm:t>
    </dgm:pt>
    <dgm:pt modelId="{7C87EF0A-58C8-4482-844A-AB2BA7D7BBF6}" type="parTrans" cxnId="{33544C11-8200-4BAF-B905-52C560BA9C88}">
      <dgm:prSet/>
      <dgm:spPr/>
      <dgm:t>
        <a:bodyPr/>
        <a:lstStyle/>
        <a:p>
          <a:endParaRPr lang="en-US">
            <a:solidFill>
              <a:schemeClr val="bg1"/>
            </a:solidFill>
          </a:endParaRPr>
        </a:p>
      </dgm:t>
    </dgm:pt>
    <dgm:pt modelId="{E9786F2D-0B33-4897-9E1A-FAB51C0A06F7}" type="sibTrans" cxnId="{33544C11-8200-4BAF-B905-52C560BA9C88}">
      <dgm:prSet/>
      <dgm:spPr/>
      <dgm:t>
        <a:bodyPr/>
        <a:lstStyle/>
        <a:p>
          <a:endParaRPr lang="en-US">
            <a:solidFill>
              <a:schemeClr val="bg1"/>
            </a:solidFill>
          </a:endParaRPr>
        </a:p>
      </dgm:t>
    </dgm:pt>
    <dgm:pt modelId="{95DD3ED6-028D-4A55-8A1A-1E0A7773064C}" type="pres">
      <dgm:prSet presAssocID="{0D1A9D6C-2EF7-4ADF-9115-03050ACE6486}" presName="cycle" presStyleCnt="0">
        <dgm:presLayoutVars>
          <dgm:dir/>
          <dgm:resizeHandles val="exact"/>
        </dgm:presLayoutVars>
      </dgm:prSet>
      <dgm:spPr/>
    </dgm:pt>
    <dgm:pt modelId="{6348E443-1571-4962-A0A1-4D66A43503BF}" type="pres">
      <dgm:prSet presAssocID="{20FCAD21-DDED-411B-8103-F981DDBB7759}" presName="node" presStyleLbl="node1" presStyleIdx="0" presStyleCnt="5" custScaleX="107699" custScaleY="107699">
        <dgm:presLayoutVars>
          <dgm:bulletEnabled val="1"/>
        </dgm:presLayoutVars>
      </dgm:prSet>
      <dgm:spPr/>
    </dgm:pt>
    <dgm:pt modelId="{49C40E86-717B-4044-AD2D-81B34460F10F}" type="pres">
      <dgm:prSet presAssocID="{2BF4F453-2B55-49DB-97CB-E7756FC1DB88}" presName="sibTrans" presStyleLbl="sibTrans2D1" presStyleIdx="0" presStyleCnt="5"/>
      <dgm:spPr/>
    </dgm:pt>
    <dgm:pt modelId="{F1663746-BFFE-445B-8AF5-7CF7F8691638}" type="pres">
      <dgm:prSet presAssocID="{2BF4F453-2B55-49DB-97CB-E7756FC1DB88}" presName="connectorText" presStyleLbl="sibTrans2D1" presStyleIdx="0" presStyleCnt="5"/>
      <dgm:spPr/>
    </dgm:pt>
    <dgm:pt modelId="{D8B26096-0C8C-491F-94E2-AFCD2FA9997C}" type="pres">
      <dgm:prSet presAssocID="{5EEF8E89-F8E4-49BF-8EF2-4CD44710B811}" presName="node" presStyleLbl="node1" presStyleIdx="1" presStyleCnt="5" custScaleX="107699" custScaleY="107699">
        <dgm:presLayoutVars>
          <dgm:bulletEnabled val="1"/>
        </dgm:presLayoutVars>
      </dgm:prSet>
      <dgm:spPr/>
    </dgm:pt>
    <dgm:pt modelId="{E06D3800-1FEE-4344-836B-B1036AD12BCF}" type="pres">
      <dgm:prSet presAssocID="{C5FEC2E4-5494-41B2-8E72-6DA7D53D083D}" presName="sibTrans" presStyleLbl="sibTrans2D1" presStyleIdx="1" presStyleCnt="5"/>
      <dgm:spPr/>
    </dgm:pt>
    <dgm:pt modelId="{23955CCB-32BB-499A-8AE2-257CFE9F1568}" type="pres">
      <dgm:prSet presAssocID="{C5FEC2E4-5494-41B2-8E72-6DA7D53D083D}" presName="connectorText" presStyleLbl="sibTrans2D1" presStyleIdx="1" presStyleCnt="5"/>
      <dgm:spPr/>
    </dgm:pt>
    <dgm:pt modelId="{08476B3E-D0E2-4090-BBC5-2E4AEA8C6693}" type="pres">
      <dgm:prSet presAssocID="{0E7475D9-8F89-40C2-89EE-A226FE70F847}" presName="node" presStyleLbl="node1" presStyleIdx="2" presStyleCnt="5" custScaleX="107699" custScaleY="107699">
        <dgm:presLayoutVars>
          <dgm:bulletEnabled val="1"/>
        </dgm:presLayoutVars>
      </dgm:prSet>
      <dgm:spPr/>
    </dgm:pt>
    <dgm:pt modelId="{008B8A56-002E-4616-9593-4C461570244C}" type="pres">
      <dgm:prSet presAssocID="{611ADE5F-744D-4FB2-820B-81DE3400A9A1}" presName="sibTrans" presStyleLbl="sibTrans2D1" presStyleIdx="2" presStyleCnt="5"/>
      <dgm:spPr/>
    </dgm:pt>
    <dgm:pt modelId="{AD3AC1E9-66F6-434E-8497-D03A113001F7}" type="pres">
      <dgm:prSet presAssocID="{611ADE5F-744D-4FB2-820B-81DE3400A9A1}" presName="connectorText" presStyleLbl="sibTrans2D1" presStyleIdx="2" presStyleCnt="5"/>
      <dgm:spPr/>
    </dgm:pt>
    <dgm:pt modelId="{DFF692C5-02DA-469D-9409-3EE18D268B1F}" type="pres">
      <dgm:prSet presAssocID="{FC8B4A66-FFBF-4DEB-90A7-8DE140F9E9F3}" presName="node" presStyleLbl="node1" presStyleIdx="3" presStyleCnt="5" custScaleX="107699" custScaleY="107699">
        <dgm:presLayoutVars>
          <dgm:bulletEnabled val="1"/>
        </dgm:presLayoutVars>
      </dgm:prSet>
      <dgm:spPr/>
    </dgm:pt>
    <dgm:pt modelId="{EE226561-636B-45B7-B9AA-C465CB2035E3}" type="pres">
      <dgm:prSet presAssocID="{41097861-1412-4958-9EF6-55CF94A552B1}" presName="sibTrans" presStyleLbl="sibTrans2D1" presStyleIdx="3" presStyleCnt="5"/>
      <dgm:spPr/>
    </dgm:pt>
    <dgm:pt modelId="{9EB1E387-7F42-4EEA-9E9D-4667D417A3A6}" type="pres">
      <dgm:prSet presAssocID="{41097861-1412-4958-9EF6-55CF94A552B1}" presName="connectorText" presStyleLbl="sibTrans2D1" presStyleIdx="3" presStyleCnt="5"/>
      <dgm:spPr/>
    </dgm:pt>
    <dgm:pt modelId="{3AC8C0DB-4C44-4592-A0BB-5E2D507EDDFC}" type="pres">
      <dgm:prSet presAssocID="{A4920464-B06B-40B3-B2D7-E2BA5E8A1582}" presName="node" presStyleLbl="node1" presStyleIdx="4" presStyleCnt="5" custScaleX="107699" custScaleY="107699">
        <dgm:presLayoutVars>
          <dgm:bulletEnabled val="1"/>
        </dgm:presLayoutVars>
      </dgm:prSet>
      <dgm:spPr/>
    </dgm:pt>
    <dgm:pt modelId="{E5868BFE-4070-4056-817D-A3FA206CBC4A}" type="pres">
      <dgm:prSet presAssocID="{E9786F2D-0B33-4897-9E1A-FAB51C0A06F7}" presName="sibTrans" presStyleLbl="sibTrans2D1" presStyleIdx="4" presStyleCnt="5"/>
      <dgm:spPr/>
    </dgm:pt>
    <dgm:pt modelId="{B90A631E-27B1-45EB-9285-ABDB9A84D8DE}" type="pres">
      <dgm:prSet presAssocID="{E9786F2D-0B33-4897-9E1A-FAB51C0A06F7}" presName="connectorText" presStyleLbl="sibTrans2D1" presStyleIdx="4" presStyleCnt="5"/>
      <dgm:spPr/>
    </dgm:pt>
  </dgm:ptLst>
  <dgm:cxnLst>
    <dgm:cxn modelId="{33544C11-8200-4BAF-B905-52C560BA9C88}" srcId="{0D1A9D6C-2EF7-4ADF-9115-03050ACE6486}" destId="{A4920464-B06B-40B3-B2D7-E2BA5E8A1582}" srcOrd="4" destOrd="0" parTransId="{7C87EF0A-58C8-4482-844A-AB2BA7D7BBF6}" sibTransId="{E9786F2D-0B33-4897-9E1A-FAB51C0A06F7}"/>
    <dgm:cxn modelId="{F434EE1B-CBEB-40A6-8ED0-73FAC70ED3B7}" srcId="{0D1A9D6C-2EF7-4ADF-9115-03050ACE6486}" destId="{20FCAD21-DDED-411B-8103-F981DDBB7759}" srcOrd="0" destOrd="0" parTransId="{0FD2DD16-95FB-428C-80E5-012A11FCFB5A}" sibTransId="{2BF4F453-2B55-49DB-97CB-E7756FC1DB88}"/>
    <dgm:cxn modelId="{7B1D5A1E-809B-46F6-9FA5-15CD1D7AF270}" type="presOf" srcId="{A4920464-B06B-40B3-B2D7-E2BA5E8A1582}" destId="{3AC8C0DB-4C44-4592-A0BB-5E2D507EDDFC}" srcOrd="0" destOrd="0" presId="urn:microsoft.com/office/officeart/2005/8/layout/cycle2"/>
    <dgm:cxn modelId="{449B3624-9613-47C0-9635-C838135EA458}" type="presOf" srcId="{611ADE5F-744D-4FB2-820B-81DE3400A9A1}" destId="{008B8A56-002E-4616-9593-4C461570244C}" srcOrd="0" destOrd="0" presId="urn:microsoft.com/office/officeart/2005/8/layout/cycle2"/>
    <dgm:cxn modelId="{F45E2028-4C16-4309-AFBB-8CA77BEFD587}" type="presOf" srcId="{41097861-1412-4958-9EF6-55CF94A552B1}" destId="{EE226561-636B-45B7-B9AA-C465CB2035E3}" srcOrd="0" destOrd="0" presId="urn:microsoft.com/office/officeart/2005/8/layout/cycle2"/>
    <dgm:cxn modelId="{9B6FE72F-C3C8-4E8F-BDE7-645FFD727256}" type="presOf" srcId="{5EEF8E89-F8E4-49BF-8EF2-4CD44710B811}" destId="{D8B26096-0C8C-491F-94E2-AFCD2FA9997C}" srcOrd="0" destOrd="0" presId="urn:microsoft.com/office/officeart/2005/8/layout/cycle2"/>
    <dgm:cxn modelId="{9DE92538-6EB7-49CA-A324-CAD2C51118BC}" srcId="{0D1A9D6C-2EF7-4ADF-9115-03050ACE6486}" destId="{FC8B4A66-FFBF-4DEB-90A7-8DE140F9E9F3}" srcOrd="3" destOrd="0" parTransId="{D85691B1-5B1D-4B63-A1E6-1DBAE988A821}" sibTransId="{41097861-1412-4958-9EF6-55CF94A552B1}"/>
    <dgm:cxn modelId="{8EF5B466-FD0C-44BB-9B0F-53FC42FCB44F}" type="presOf" srcId="{0D1A9D6C-2EF7-4ADF-9115-03050ACE6486}" destId="{95DD3ED6-028D-4A55-8A1A-1E0A7773064C}" srcOrd="0" destOrd="0" presId="urn:microsoft.com/office/officeart/2005/8/layout/cycle2"/>
    <dgm:cxn modelId="{1AD54F52-A9B1-4E93-AA4E-40AC6BDE2B82}" type="presOf" srcId="{0E7475D9-8F89-40C2-89EE-A226FE70F847}" destId="{08476B3E-D0E2-4090-BBC5-2E4AEA8C6693}" srcOrd="0" destOrd="0" presId="urn:microsoft.com/office/officeart/2005/8/layout/cycle2"/>
    <dgm:cxn modelId="{463C4B7B-8D28-4551-9367-367E1256C132}" type="presOf" srcId="{611ADE5F-744D-4FB2-820B-81DE3400A9A1}" destId="{AD3AC1E9-66F6-434E-8497-D03A113001F7}" srcOrd="1" destOrd="0" presId="urn:microsoft.com/office/officeart/2005/8/layout/cycle2"/>
    <dgm:cxn modelId="{26F22092-B213-44BB-97A3-F6AA0A914798}" type="presOf" srcId="{E9786F2D-0B33-4897-9E1A-FAB51C0A06F7}" destId="{E5868BFE-4070-4056-817D-A3FA206CBC4A}" srcOrd="0" destOrd="0" presId="urn:microsoft.com/office/officeart/2005/8/layout/cycle2"/>
    <dgm:cxn modelId="{39B39A94-6E57-4365-A6D7-420ABC8A2A56}" type="presOf" srcId="{C5FEC2E4-5494-41B2-8E72-6DA7D53D083D}" destId="{23955CCB-32BB-499A-8AE2-257CFE9F1568}" srcOrd="1" destOrd="0" presId="urn:microsoft.com/office/officeart/2005/8/layout/cycle2"/>
    <dgm:cxn modelId="{317C52B2-48E1-44BD-80E0-8AE2BA89A207}" type="presOf" srcId="{FC8B4A66-FFBF-4DEB-90A7-8DE140F9E9F3}" destId="{DFF692C5-02DA-469D-9409-3EE18D268B1F}" srcOrd="0" destOrd="0" presId="urn:microsoft.com/office/officeart/2005/8/layout/cycle2"/>
    <dgm:cxn modelId="{076BC2B5-C279-459E-83AF-884A503E0FF0}" type="presOf" srcId="{2BF4F453-2B55-49DB-97CB-E7756FC1DB88}" destId="{49C40E86-717B-4044-AD2D-81B34460F10F}" srcOrd="0" destOrd="0" presId="urn:microsoft.com/office/officeart/2005/8/layout/cycle2"/>
    <dgm:cxn modelId="{F76D4FC8-0355-4451-B012-BA3B4243F926}" type="presOf" srcId="{2BF4F453-2B55-49DB-97CB-E7756FC1DB88}" destId="{F1663746-BFFE-445B-8AF5-7CF7F8691638}" srcOrd="1" destOrd="0" presId="urn:microsoft.com/office/officeart/2005/8/layout/cycle2"/>
    <dgm:cxn modelId="{27FDB9C9-FE1F-40F0-BD5F-B6DDE0B4A717}" type="presOf" srcId="{C5FEC2E4-5494-41B2-8E72-6DA7D53D083D}" destId="{E06D3800-1FEE-4344-836B-B1036AD12BCF}" srcOrd="0" destOrd="0" presId="urn:microsoft.com/office/officeart/2005/8/layout/cycle2"/>
    <dgm:cxn modelId="{AA855ADC-82FC-4CB1-8318-A530F9CE0EBB}" type="presOf" srcId="{E9786F2D-0B33-4897-9E1A-FAB51C0A06F7}" destId="{B90A631E-27B1-45EB-9285-ABDB9A84D8DE}" srcOrd="1" destOrd="0" presId="urn:microsoft.com/office/officeart/2005/8/layout/cycle2"/>
    <dgm:cxn modelId="{ED39E5DE-318B-441C-8AA6-95E1D7F73391}" srcId="{0D1A9D6C-2EF7-4ADF-9115-03050ACE6486}" destId="{5EEF8E89-F8E4-49BF-8EF2-4CD44710B811}" srcOrd="1" destOrd="0" parTransId="{0B07018A-06F4-4FBD-B4C2-CDA2F69B614B}" sibTransId="{C5FEC2E4-5494-41B2-8E72-6DA7D53D083D}"/>
    <dgm:cxn modelId="{CD3A05E4-D44A-407B-921D-57A11C6FEAFC}" srcId="{0D1A9D6C-2EF7-4ADF-9115-03050ACE6486}" destId="{0E7475D9-8F89-40C2-89EE-A226FE70F847}" srcOrd="2" destOrd="0" parTransId="{01C0912D-094D-49D3-93CD-76FF028AE3A9}" sibTransId="{611ADE5F-744D-4FB2-820B-81DE3400A9A1}"/>
    <dgm:cxn modelId="{21DD31EE-989B-4A4E-A9FF-C8577191A731}" type="presOf" srcId="{20FCAD21-DDED-411B-8103-F981DDBB7759}" destId="{6348E443-1571-4962-A0A1-4D66A43503BF}" srcOrd="0" destOrd="0" presId="urn:microsoft.com/office/officeart/2005/8/layout/cycle2"/>
    <dgm:cxn modelId="{D54E8DF4-9689-4674-893C-2325F7CE4364}" type="presOf" srcId="{41097861-1412-4958-9EF6-55CF94A552B1}" destId="{9EB1E387-7F42-4EEA-9E9D-4667D417A3A6}" srcOrd="1" destOrd="0" presId="urn:microsoft.com/office/officeart/2005/8/layout/cycle2"/>
    <dgm:cxn modelId="{573C74FB-C1B5-45AB-B6E9-F5A703958042}" type="presParOf" srcId="{95DD3ED6-028D-4A55-8A1A-1E0A7773064C}" destId="{6348E443-1571-4962-A0A1-4D66A43503BF}" srcOrd="0" destOrd="0" presId="urn:microsoft.com/office/officeart/2005/8/layout/cycle2"/>
    <dgm:cxn modelId="{F919D286-159B-46B8-994D-09B91E737019}" type="presParOf" srcId="{95DD3ED6-028D-4A55-8A1A-1E0A7773064C}" destId="{49C40E86-717B-4044-AD2D-81B34460F10F}" srcOrd="1" destOrd="0" presId="urn:microsoft.com/office/officeart/2005/8/layout/cycle2"/>
    <dgm:cxn modelId="{F8842349-4ACC-4ABC-BBA0-E37EC82DFC21}" type="presParOf" srcId="{49C40E86-717B-4044-AD2D-81B34460F10F}" destId="{F1663746-BFFE-445B-8AF5-7CF7F8691638}" srcOrd="0" destOrd="0" presId="urn:microsoft.com/office/officeart/2005/8/layout/cycle2"/>
    <dgm:cxn modelId="{F801600D-8334-4E41-9E00-28D682909356}" type="presParOf" srcId="{95DD3ED6-028D-4A55-8A1A-1E0A7773064C}" destId="{D8B26096-0C8C-491F-94E2-AFCD2FA9997C}" srcOrd="2" destOrd="0" presId="urn:microsoft.com/office/officeart/2005/8/layout/cycle2"/>
    <dgm:cxn modelId="{80D87D48-FF7C-4962-B3EA-AF7922CD9C77}" type="presParOf" srcId="{95DD3ED6-028D-4A55-8A1A-1E0A7773064C}" destId="{E06D3800-1FEE-4344-836B-B1036AD12BCF}" srcOrd="3" destOrd="0" presId="urn:microsoft.com/office/officeart/2005/8/layout/cycle2"/>
    <dgm:cxn modelId="{11248AD5-3D49-499E-A69C-8DD703E1C7B3}" type="presParOf" srcId="{E06D3800-1FEE-4344-836B-B1036AD12BCF}" destId="{23955CCB-32BB-499A-8AE2-257CFE9F1568}" srcOrd="0" destOrd="0" presId="urn:microsoft.com/office/officeart/2005/8/layout/cycle2"/>
    <dgm:cxn modelId="{D260FD7A-03F2-4D1B-BA5B-446ECA3B99CB}" type="presParOf" srcId="{95DD3ED6-028D-4A55-8A1A-1E0A7773064C}" destId="{08476B3E-D0E2-4090-BBC5-2E4AEA8C6693}" srcOrd="4" destOrd="0" presId="urn:microsoft.com/office/officeart/2005/8/layout/cycle2"/>
    <dgm:cxn modelId="{A20CED6C-9362-4535-ACE2-26A64F7DA78D}" type="presParOf" srcId="{95DD3ED6-028D-4A55-8A1A-1E0A7773064C}" destId="{008B8A56-002E-4616-9593-4C461570244C}" srcOrd="5" destOrd="0" presId="urn:microsoft.com/office/officeart/2005/8/layout/cycle2"/>
    <dgm:cxn modelId="{C0A610C1-30CF-459C-9283-EE2072CA32EB}" type="presParOf" srcId="{008B8A56-002E-4616-9593-4C461570244C}" destId="{AD3AC1E9-66F6-434E-8497-D03A113001F7}" srcOrd="0" destOrd="0" presId="urn:microsoft.com/office/officeart/2005/8/layout/cycle2"/>
    <dgm:cxn modelId="{3F72635A-7095-4F79-89CE-59A61E6E1354}" type="presParOf" srcId="{95DD3ED6-028D-4A55-8A1A-1E0A7773064C}" destId="{DFF692C5-02DA-469D-9409-3EE18D268B1F}" srcOrd="6" destOrd="0" presId="urn:microsoft.com/office/officeart/2005/8/layout/cycle2"/>
    <dgm:cxn modelId="{E42D40CF-FDA8-4622-9341-D334A285A39D}" type="presParOf" srcId="{95DD3ED6-028D-4A55-8A1A-1E0A7773064C}" destId="{EE226561-636B-45B7-B9AA-C465CB2035E3}" srcOrd="7" destOrd="0" presId="urn:microsoft.com/office/officeart/2005/8/layout/cycle2"/>
    <dgm:cxn modelId="{43AE2F87-37E7-4AA8-B34B-3702403A6946}" type="presParOf" srcId="{EE226561-636B-45B7-B9AA-C465CB2035E3}" destId="{9EB1E387-7F42-4EEA-9E9D-4667D417A3A6}" srcOrd="0" destOrd="0" presId="urn:microsoft.com/office/officeart/2005/8/layout/cycle2"/>
    <dgm:cxn modelId="{2F5E082C-B9DC-46CD-85EE-A3EA0BD83BE3}" type="presParOf" srcId="{95DD3ED6-028D-4A55-8A1A-1E0A7773064C}" destId="{3AC8C0DB-4C44-4592-A0BB-5E2D507EDDFC}" srcOrd="8" destOrd="0" presId="urn:microsoft.com/office/officeart/2005/8/layout/cycle2"/>
    <dgm:cxn modelId="{59A52FA0-7365-44F5-A18C-6061DFB4CBB9}" type="presParOf" srcId="{95DD3ED6-028D-4A55-8A1A-1E0A7773064C}" destId="{E5868BFE-4070-4056-817D-A3FA206CBC4A}" srcOrd="9" destOrd="0" presId="urn:microsoft.com/office/officeart/2005/8/layout/cycle2"/>
    <dgm:cxn modelId="{D6B4C3F8-80DC-4ECA-967D-3FC1D9E8E2C6}" type="presParOf" srcId="{E5868BFE-4070-4056-817D-A3FA206CBC4A}" destId="{B90A631E-27B1-45EB-9285-ABDB9A84D8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8E443-1571-4962-A0A1-4D66A43503BF}">
      <dsp:nvSpPr>
        <dsp:cNvPr id="0" name=""/>
        <dsp:cNvSpPr/>
      </dsp:nvSpPr>
      <dsp:spPr>
        <a:xfrm>
          <a:off x="2598623" y="-65134"/>
          <a:ext cx="1838985" cy="1838985"/>
        </a:xfrm>
        <a:prstGeom prst="ellips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Font typeface="+mj-lt"/>
            <a:buNone/>
          </a:pPr>
          <a:r>
            <a:rPr lang="en-US" sz="2300" b="1" kern="1200" dirty="0">
              <a:solidFill>
                <a:schemeClr val="bg1"/>
              </a:solidFill>
            </a:rPr>
            <a:t>Define Your Question</a:t>
          </a:r>
          <a:endParaRPr lang="en-US" sz="2300" kern="1200" dirty="0">
            <a:solidFill>
              <a:schemeClr val="bg1"/>
            </a:solidFill>
          </a:endParaRPr>
        </a:p>
      </dsp:txBody>
      <dsp:txXfrm>
        <a:off x="2867936" y="204179"/>
        <a:ext cx="1300359" cy="1300359"/>
      </dsp:txXfrm>
    </dsp:sp>
    <dsp:sp modelId="{49C40E86-717B-4044-AD2D-81B34460F10F}">
      <dsp:nvSpPr>
        <dsp:cNvPr id="0" name=""/>
        <dsp:cNvSpPr/>
      </dsp:nvSpPr>
      <dsp:spPr>
        <a:xfrm rot="2160000">
          <a:off x="4354162" y="1312945"/>
          <a:ext cx="383482" cy="57628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bg1"/>
            </a:solidFill>
          </a:endParaRPr>
        </a:p>
      </dsp:txBody>
      <dsp:txXfrm>
        <a:off x="4365148" y="1394392"/>
        <a:ext cx="268437" cy="345773"/>
      </dsp:txXfrm>
    </dsp:sp>
    <dsp:sp modelId="{D8B26096-0C8C-491F-94E2-AFCD2FA9997C}">
      <dsp:nvSpPr>
        <dsp:cNvPr id="0" name=""/>
        <dsp:cNvSpPr/>
      </dsp:nvSpPr>
      <dsp:spPr>
        <a:xfrm>
          <a:off x="4671759" y="1441087"/>
          <a:ext cx="1838985" cy="1838985"/>
        </a:xfrm>
        <a:prstGeom prst="ellipse">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Font typeface="+mj-lt"/>
            <a:buNone/>
          </a:pPr>
          <a:r>
            <a:rPr lang="en-US" sz="2300" b="1" kern="1200">
              <a:solidFill>
                <a:schemeClr val="bg1"/>
              </a:solidFill>
            </a:rPr>
            <a:t>Gather Data</a:t>
          </a:r>
          <a:endParaRPr lang="en-US" sz="2300" kern="1200">
            <a:solidFill>
              <a:schemeClr val="bg1"/>
            </a:solidFill>
          </a:endParaRPr>
        </a:p>
      </dsp:txBody>
      <dsp:txXfrm>
        <a:off x="4941072" y="1710400"/>
        <a:ext cx="1300359" cy="1300359"/>
      </dsp:txXfrm>
    </dsp:sp>
    <dsp:sp modelId="{E06D3800-1FEE-4344-836B-B1036AD12BCF}">
      <dsp:nvSpPr>
        <dsp:cNvPr id="0" name=""/>
        <dsp:cNvSpPr/>
      </dsp:nvSpPr>
      <dsp:spPr>
        <a:xfrm rot="6480000">
          <a:off x="5006930" y="3280672"/>
          <a:ext cx="383482" cy="576289"/>
        </a:xfrm>
        <a:prstGeom prst="rightArrow">
          <a:avLst>
            <a:gd name="adj1" fmla="val 60000"/>
            <a:gd name="adj2" fmla="val 50000"/>
          </a:avLst>
        </a:prstGeom>
        <a:solidFill>
          <a:schemeClr val="accent1">
            <a:shade val="90000"/>
            <a:hueOff val="103857"/>
            <a:satOff val="-2218"/>
            <a:lumOff val="82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bg1"/>
            </a:solidFill>
          </a:endParaRPr>
        </a:p>
      </dsp:txBody>
      <dsp:txXfrm rot="10800000">
        <a:off x="5082228" y="3341223"/>
        <a:ext cx="268437" cy="345773"/>
      </dsp:txXfrm>
    </dsp:sp>
    <dsp:sp modelId="{08476B3E-D0E2-4090-BBC5-2E4AEA8C6693}">
      <dsp:nvSpPr>
        <dsp:cNvPr id="0" name=""/>
        <dsp:cNvSpPr/>
      </dsp:nvSpPr>
      <dsp:spPr>
        <a:xfrm>
          <a:off x="3879891" y="3878204"/>
          <a:ext cx="1838985" cy="1838985"/>
        </a:xfrm>
        <a:prstGeom prst="ellipse">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bg1"/>
              </a:solidFill>
            </a:rPr>
            <a:t>Analyze Data</a:t>
          </a:r>
        </a:p>
      </dsp:txBody>
      <dsp:txXfrm>
        <a:off x="4149204" y="4147517"/>
        <a:ext cx="1300359" cy="1300359"/>
      </dsp:txXfrm>
    </dsp:sp>
    <dsp:sp modelId="{008B8A56-002E-4616-9593-4C461570244C}">
      <dsp:nvSpPr>
        <dsp:cNvPr id="0" name=""/>
        <dsp:cNvSpPr/>
      </dsp:nvSpPr>
      <dsp:spPr>
        <a:xfrm rot="10800000">
          <a:off x="3337228" y="4509552"/>
          <a:ext cx="383482" cy="576289"/>
        </a:xfrm>
        <a:prstGeom prst="righ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bg1"/>
            </a:solidFill>
          </a:endParaRPr>
        </a:p>
      </dsp:txBody>
      <dsp:txXfrm rot="10800000">
        <a:off x="3452273" y="4624810"/>
        <a:ext cx="268437" cy="345773"/>
      </dsp:txXfrm>
    </dsp:sp>
    <dsp:sp modelId="{DFF692C5-02DA-469D-9409-3EE18D268B1F}">
      <dsp:nvSpPr>
        <dsp:cNvPr id="0" name=""/>
        <dsp:cNvSpPr/>
      </dsp:nvSpPr>
      <dsp:spPr>
        <a:xfrm>
          <a:off x="1317354" y="3878204"/>
          <a:ext cx="1838985" cy="1838985"/>
        </a:xfrm>
        <a:prstGeom prst="ellipse">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Font typeface="+mj-lt"/>
            <a:buNone/>
          </a:pPr>
          <a:r>
            <a:rPr lang="en-US" sz="2300" b="1" kern="1200">
              <a:solidFill>
                <a:schemeClr val="bg1"/>
              </a:solidFill>
            </a:rPr>
            <a:t>Interpret Results</a:t>
          </a:r>
          <a:endParaRPr lang="en-US" sz="2300" kern="1200">
            <a:solidFill>
              <a:schemeClr val="bg1"/>
            </a:solidFill>
          </a:endParaRPr>
        </a:p>
      </dsp:txBody>
      <dsp:txXfrm>
        <a:off x="1586667" y="4147517"/>
        <a:ext cx="1300359" cy="1300359"/>
      </dsp:txXfrm>
    </dsp:sp>
    <dsp:sp modelId="{EE226561-636B-45B7-B9AA-C465CB2035E3}">
      <dsp:nvSpPr>
        <dsp:cNvPr id="0" name=""/>
        <dsp:cNvSpPr/>
      </dsp:nvSpPr>
      <dsp:spPr>
        <a:xfrm rot="15120000">
          <a:off x="1652526" y="3301316"/>
          <a:ext cx="383482" cy="576289"/>
        </a:xfrm>
        <a:prstGeom prst="rightArrow">
          <a:avLst>
            <a:gd name="adj1" fmla="val 60000"/>
            <a:gd name="adj2" fmla="val 50000"/>
          </a:avLst>
        </a:prstGeom>
        <a:solidFill>
          <a:schemeClr val="accent1">
            <a:shade val="90000"/>
            <a:hueOff val="311570"/>
            <a:satOff val="-6653"/>
            <a:lumOff val="248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bg1"/>
            </a:solidFill>
          </a:endParaRPr>
        </a:p>
      </dsp:txBody>
      <dsp:txXfrm rot="10800000">
        <a:off x="1727824" y="3471281"/>
        <a:ext cx="268437" cy="345773"/>
      </dsp:txXfrm>
    </dsp:sp>
    <dsp:sp modelId="{3AC8C0DB-4C44-4592-A0BB-5E2D507EDDFC}">
      <dsp:nvSpPr>
        <dsp:cNvPr id="0" name=""/>
        <dsp:cNvSpPr/>
      </dsp:nvSpPr>
      <dsp:spPr>
        <a:xfrm>
          <a:off x="525487" y="1441087"/>
          <a:ext cx="1838985" cy="1838985"/>
        </a:xfrm>
        <a:prstGeom prst="ellips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bg1"/>
              </a:solidFill>
            </a:rPr>
            <a:t>Share and Apply Findings</a:t>
          </a:r>
        </a:p>
      </dsp:txBody>
      <dsp:txXfrm>
        <a:off x="794800" y="1710400"/>
        <a:ext cx="1300359" cy="1300359"/>
      </dsp:txXfrm>
    </dsp:sp>
    <dsp:sp modelId="{E5868BFE-4070-4056-817D-A3FA206CBC4A}">
      <dsp:nvSpPr>
        <dsp:cNvPr id="0" name=""/>
        <dsp:cNvSpPr/>
      </dsp:nvSpPr>
      <dsp:spPr>
        <a:xfrm rot="19440000">
          <a:off x="2281026" y="1325704"/>
          <a:ext cx="383482" cy="576289"/>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bg1"/>
            </a:solidFill>
          </a:endParaRPr>
        </a:p>
      </dsp:txBody>
      <dsp:txXfrm>
        <a:off x="2292012" y="1474773"/>
        <a:ext cx="268437" cy="34577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11905-3493-6848-8878-8D555BDF4522}"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93EBC-69CC-4343-97C1-D56BD4E821DE}" type="slidenum">
              <a:rPr lang="en-US" smtClean="0"/>
              <a:t>‹#›</a:t>
            </a:fld>
            <a:endParaRPr lang="en-US"/>
          </a:p>
        </p:txBody>
      </p:sp>
    </p:spTree>
    <p:extLst>
      <p:ext uri="{BB962C8B-B14F-4D97-AF65-F5344CB8AC3E}">
        <p14:creationId xmlns:p14="http://schemas.microsoft.com/office/powerpoint/2010/main" val="26822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1</a:t>
            </a:fld>
            <a:endParaRPr lang="en-US"/>
          </a:p>
        </p:txBody>
      </p:sp>
    </p:spTree>
    <p:extLst>
      <p:ext uri="{BB962C8B-B14F-4D97-AF65-F5344CB8AC3E}">
        <p14:creationId xmlns:p14="http://schemas.microsoft.com/office/powerpoint/2010/main" val="197258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1893EBC-69CC-4343-97C1-D56BD4E821DE}" type="slidenum">
              <a:rPr lang="en-US" smtClean="0"/>
              <a:t>10</a:t>
            </a:fld>
            <a:endParaRPr lang="en-US"/>
          </a:p>
        </p:txBody>
      </p:sp>
    </p:spTree>
    <p:extLst>
      <p:ext uri="{BB962C8B-B14F-4D97-AF65-F5344CB8AC3E}">
        <p14:creationId xmlns:p14="http://schemas.microsoft.com/office/powerpoint/2010/main" val="169508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1893EBC-69CC-4343-97C1-D56BD4E821DE}" type="slidenum">
              <a:rPr lang="en-US" smtClean="0"/>
              <a:t>11</a:t>
            </a:fld>
            <a:endParaRPr lang="en-US"/>
          </a:p>
        </p:txBody>
      </p:sp>
    </p:spTree>
    <p:extLst>
      <p:ext uri="{BB962C8B-B14F-4D97-AF65-F5344CB8AC3E}">
        <p14:creationId xmlns:p14="http://schemas.microsoft.com/office/powerpoint/2010/main" val="191870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1893EBC-69CC-4343-97C1-D56BD4E821DE}" type="slidenum">
              <a:rPr lang="en-US" smtClean="0"/>
              <a:t>12</a:t>
            </a:fld>
            <a:endParaRPr lang="en-US"/>
          </a:p>
        </p:txBody>
      </p:sp>
    </p:spTree>
    <p:extLst>
      <p:ext uri="{BB962C8B-B14F-4D97-AF65-F5344CB8AC3E}">
        <p14:creationId xmlns:p14="http://schemas.microsoft.com/office/powerpoint/2010/main" val="34844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13</a:t>
            </a:fld>
            <a:endParaRPr lang="en-US"/>
          </a:p>
        </p:txBody>
      </p:sp>
    </p:spTree>
    <p:extLst>
      <p:ext uri="{BB962C8B-B14F-4D97-AF65-F5344CB8AC3E}">
        <p14:creationId xmlns:p14="http://schemas.microsoft.com/office/powerpoint/2010/main" val="327337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14</a:t>
            </a:fld>
            <a:endParaRPr lang="en-US"/>
          </a:p>
        </p:txBody>
      </p:sp>
    </p:spTree>
    <p:extLst>
      <p:ext uri="{BB962C8B-B14F-4D97-AF65-F5344CB8AC3E}">
        <p14:creationId xmlns:p14="http://schemas.microsoft.com/office/powerpoint/2010/main" val="164773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15</a:t>
            </a:fld>
            <a:endParaRPr lang="en-US"/>
          </a:p>
        </p:txBody>
      </p:sp>
    </p:spTree>
    <p:extLst>
      <p:ext uri="{BB962C8B-B14F-4D97-AF65-F5344CB8AC3E}">
        <p14:creationId xmlns:p14="http://schemas.microsoft.com/office/powerpoint/2010/main" val="1567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16</a:t>
            </a:fld>
            <a:endParaRPr lang="en-US"/>
          </a:p>
        </p:txBody>
      </p:sp>
    </p:spTree>
    <p:extLst>
      <p:ext uri="{BB962C8B-B14F-4D97-AF65-F5344CB8AC3E}">
        <p14:creationId xmlns:p14="http://schemas.microsoft.com/office/powerpoint/2010/main" val="28803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17</a:t>
            </a:fld>
            <a:endParaRPr lang="en-US"/>
          </a:p>
        </p:txBody>
      </p:sp>
    </p:spTree>
    <p:extLst>
      <p:ext uri="{BB962C8B-B14F-4D97-AF65-F5344CB8AC3E}">
        <p14:creationId xmlns:p14="http://schemas.microsoft.com/office/powerpoint/2010/main" val="3846855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893EBC-69CC-4343-97C1-D56BD4E821DE}" type="slidenum">
              <a:rPr lang="en-US" smtClean="0"/>
              <a:t>18</a:t>
            </a:fld>
            <a:endParaRPr lang="en-US"/>
          </a:p>
        </p:txBody>
      </p:sp>
    </p:spTree>
    <p:extLst>
      <p:ext uri="{BB962C8B-B14F-4D97-AF65-F5344CB8AC3E}">
        <p14:creationId xmlns:p14="http://schemas.microsoft.com/office/powerpoint/2010/main" val="266632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19</a:t>
            </a:fld>
            <a:endParaRPr lang="en-US"/>
          </a:p>
        </p:txBody>
      </p:sp>
    </p:spTree>
    <p:extLst>
      <p:ext uri="{BB962C8B-B14F-4D97-AF65-F5344CB8AC3E}">
        <p14:creationId xmlns:p14="http://schemas.microsoft.com/office/powerpoint/2010/main" val="226529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2</a:t>
            </a:fld>
            <a:endParaRPr lang="en-US"/>
          </a:p>
        </p:txBody>
      </p:sp>
    </p:spTree>
    <p:extLst>
      <p:ext uri="{BB962C8B-B14F-4D97-AF65-F5344CB8AC3E}">
        <p14:creationId xmlns:p14="http://schemas.microsoft.com/office/powerpoint/2010/main" val="3824579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20</a:t>
            </a:fld>
            <a:endParaRPr lang="en-US"/>
          </a:p>
        </p:txBody>
      </p:sp>
    </p:spTree>
    <p:extLst>
      <p:ext uri="{BB962C8B-B14F-4D97-AF65-F5344CB8AC3E}">
        <p14:creationId xmlns:p14="http://schemas.microsoft.com/office/powerpoint/2010/main" val="345800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pPr/>
              <a:t>22</a:t>
            </a:fld>
            <a:endParaRPr lang="en-US"/>
          </a:p>
        </p:txBody>
      </p:sp>
    </p:spTree>
    <p:extLst>
      <p:ext uri="{BB962C8B-B14F-4D97-AF65-F5344CB8AC3E}">
        <p14:creationId xmlns:p14="http://schemas.microsoft.com/office/powerpoint/2010/main" val="151069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pPr/>
              <a:t>23</a:t>
            </a:fld>
            <a:endParaRPr lang="en-US"/>
          </a:p>
        </p:txBody>
      </p:sp>
    </p:spTree>
    <p:extLst>
      <p:ext uri="{BB962C8B-B14F-4D97-AF65-F5344CB8AC3E}">
        <p14:creationId xmlns:p14="http://schemas.microsoft.com/office/powerpoint/2010/main" val="3292504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893EBC-69CC-4343-97C1-D56BD4E821DE}" type="slidenum">
              <a:rPr lang="en-US" smtClean="0"/>
              <a:t>24</a:t>
            </a:fld>
            <a:endParaRPr lang="en-US"/>
          </a:p>
        </p:txBody>
      </p:sp>
    </p:spTree>
    <p:extLst>
      <p:ext uri="{BB962C8B-B14F-4D97-AF65-F5344CB8AC3E}">
        <p14:creationId xmlns:p14="http://schemas.microsoft.com/office/powerpoint/2010/main" val="665208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893EBC-69CC-4343-97C1-D56BD4E821DE}" type="slidenum">
              <a:rPr lang="en-US" smtClean="0"/>
              <a:t>25</a:t>
            </a:fld>
            <a:endParaRPr lang="en-US"/>
          </a:p>
        </p:txBody>
      </p:sp>
    </p:spTree>
    <p:extLst>
      <p:ext uri="{BB962C8B-B14F-4D97-AF65-F5344CB8AC3E}">
        <p14:creationId xmlns:p14="http://schemas.microsoft.com/office/powerpoint/2010/main" val="952846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893EBC-69CC-4343-97C1-D56BD4E821DE}" type="slidenum">
              <a:rPr lang="en-US" smtClean="0"/>
              <a:t>26</a:t>
            </a:fld>
            <a:endParaRPr lang="en-US"/>
          </a:p>
        </p:txBody>
      </p:sp>
    </p:spTree>
    <p:extLst>
      <p:ext uri="{BB962C8B-B14F-4D97-AF65-F5344CB8AC3E}">
        <p14:creationId xmlns:p14="http://schemas.microsoft.com/office/powerpoint/2010/main" val="2331002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893EBC-69CC-4343-97C1-D56BD4E821DE}" type="slidenum">
              <a:rPr lang="en-US" smtClean="0"/>
              <a:t>27</a:t>
            </a:fld>
            <a:endParaRPr lang="en-US"/>
          </a:p>
        </p:txBody>
      </p:sp>
    </p:spTree>
    <p:extLst>
      <p:ext uri="{BB962C8B-B14F-4D97-AF65-F5344CB8AC3E}">
        <p14:creationId xmlns:p14="http://schemas.microsoft.com/office/powerpoint/2010/main" val="80854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07264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4</a:t>
            </a:fld>
            <a:endParaRPr lang="en-US"/>
          </a:p>
        </p:txBody>
      </p:sp>
    </p:spTree>
    <p:extLst>
      <p:ext uri="{BB962C8B-B14F-4D97-AF65-F5344CB8AC3E}">
        <p14:creationId xmlns:p14="http://schemas.microsoft.com/office/powerpoint/2010/main" val="51112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5</a:t>
            </a:fld>
            <a:endParaRPr lang="en-US"/>
          </a:p>
        </p:txBody>
      </p:sp>
    </p:spTree>
    <p:extLst>
      <p:ext uri="{BB962C8B-B14F-4D97-AF65-F5344CB8AC3E}">
        <p14:creationId xmlns:p14="http://schemas.microsoft.com/office/powerpoint/2010/main" val="288951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6</a:t>
            </a:fld>
            <a:endParaRPr lang="en-US"/>
          </a:p>
        </p:txBody>
      </p:sp>
    </p:spTree>
    <p:extLst>
      <p:ext uri="{BB962C8B-B14F-4D97-AF65-F5344CB8AC3E}">
        <p14:creationId xmlns:p14="http://schemas.microsoft.com/office/powerpoint/2010/main" val="284307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93EBC-69CC-4343-97C1-D56BD4E821DE}" type="slidenum">
              <a:rPr lang="en-US" smtClean="0"/>
              <a:t>7</a:t>
            </a:fld>
            <a:endParaRPr lang="en-US"/>
          </a:p>
        </p:txBody>
      </p:sp>
    </p:spTree>
    <p:extLst>
      <p:ext uri="{BB962C8B-B14F-4D97-AF65-F5344CB8AC3E}">
        <p14:creationId xmlns:p14="http://schemas.microsoft.com/office/powerpoint/2010/main" val="26488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E3E47"/>
              </a:solidFill>
              <a:effectLst/>
              <a:latin typeface="Avenir Next"/>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401591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2730408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3182" y="170970"/>
            <a:ext cx="2210292" cy="73152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4259D6C-A1C2-1B4D-A240-86FD09AB95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12187" y="6356665"/>
            <a:ext cx="1615440" cy="365760"/>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34663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2858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33664" y="275908"/>
            <a:ext cx="10515600" cy="561109"/>
          </a:xfrm>
          <a:prstGeom prst="rect">
            <a:avLst/>
          </a:prstGeom>
        </p:spPr>
        <p:txBody>
          <a:bodyPr rtlCol="0" anchor="t">
            <a:normAutofit/>
          </a:bodyPr>
          <a:lstStyle>
            <a:lvl1pPr>
              <a:defRPr sz="3400" baseline="0">
                <a:latin typeface="Calibri" charset="0"/>
              </a:defRPr>
            </a:lvl1pPr>
          </a:lstStyle>
          <a:p>
            <a:r>
              <a:rPr lang="en-US"/>
              <a:t>Click to edit Master title style</a:t>
            </a:r>
          </a:p>
        </p:txBody>
      </p:sp>
      <p:sp>
        <p:nvSpPr>
          <p:cNvPr id="3" name="Slide Number Placeholder 3">
            <a:extLst>
              <a:ext uri="{FF2B5EF4-FFF2-40B4-BE49-F238E27FC236}">
                <a16:creationId xmlns:a16="http://schemas.microsoft.com/office/drawing/2014/main" id="{53C9D15C-1733-4196-9AF1-F447DDF60E23}"/>
              </a:ext>
            </a:extLst>
          </p:cNvPr>
          <p:cNvSpPr>
            <a:spLocks noGrp="1"/>
          </p:cNvSpPr>
          <p:nvPr>
            <p:ph type="sldNum" sz="quarter" idx="10"/>
          </p:nvPr>
        </p:nvSpPr>
        <p:spPr/>
        <p:txBody>
          <a:bodyPr/>
          <a:lstStyle>
            <a:lvl1pPr>
              <a:defRPr>
                <a:solidFill>
                  <a:srgbClr val="FFFFFF"/>
                </a:solidFill>
              </a:defRPr>
            </a:lvl1pPr>
          </a:lstStyle>
          <a:p>
            <a:pPr>
              <a:defRPr/>
            </a:pPr>
            <a:fld id="{5630AA84-A198-4936-8192-C10EDD7EB478}" type="slidenum">
              <a:rPr lang="en-US"/>
              <a:pPr>
                <a:defRPr/>
              </a:pPr>
              <a:t>‹#›</a:t>
            </a:fld>
            <a:endParaRPr lang="en-US"/>
          </a:p>
        </p:txBody>
      </p:sp>
    </p:spTree>
    <p:extLst>
      <p:ext uri="{BB962C8B-B14F-4D97-AF65-F5344CB8AC3E}">
        <p14:creationId xmlns:p14="http://schemas.microsoft.com/office/powerpoint/2010/main" val="72090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a:t>Section Divider</a:t>
            </a:r>
            <a:br>
              <a:rPr lang="en-US"/>
            </a:br>
            <a:r>
              <a:rPr lang="en-US"/>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26693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10/11/2021</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26C4-0B4F-C543-B26D-F6E5E2F5EDCC}" type="slidenum">
              <a:rPr lang="en-US" smtClean="0"/>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56" r:id="rId9"/>
    <p:sldLayoutId id="2147483657" r:id="rId10"/>
    <p:sldLayoutId id="2147483663" r:id="rId11"/>
    <p:sldLayoutId id="2147483664" r:id="rId12"/>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isp.upenn.edu/wp-content/uploads/2020/08/AISP-Toolkit_5.27.2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hyperlink" Target="https://www.aisp.upenn.edu/wp-content/uploads/2020/08/AISP-Toolkit_5.27.20.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earlysuccess.zoom.us/rec/play/lbXdTEaRFOtbTSkzDVBktDjx4YI2MuMxPRPpyhymSzGM7edadg4ugHe_NVHasxk9LdEXYHc0U4P2DPg.6s3VWK8MCurKKjFK?continueMode=true&amp;_x_zm_rtaid=WJTAj1V7Q2uuzvdAVsAqiQ.1619202699090.afbb35e38ea45e7d2132815a9fbce00d&amp;_x_zm_rhtaid=751" TargetMode="External"/><Relationship Id="rId7"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earlysuccess.org/data-and-racial-equity-in-early-childhood-polic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enroe.com/blog/5-whys-root-cause-analysis-template-and-process/800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hu6FcOt7bS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ildtrends.org/publications/equitable-research-communication-guidelin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comments" Target="../comments/comment3.xml"/><Relationship Id="rId5" Type="http://schemas.openxmlformats.org/officeDocument/2006/relationships/image" Target="../media/image11.sv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dasycenter.org/stakeholder-knowledge-toolki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servingongroup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csi.wested.org/resources/leading-by-convening/"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dasycenter.org/wp-content/uploads/2018/07/Data_Teams_infographic_.pn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dasycenter.org/data-culture-toolkit/teaming-for-data-use/guidelines-for-creating-a-great-data-team/"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ssp.org/wp-content/uploads/2019/03/Community-Action-Brief-Equity-FINAL.pdf" TargetMode="External"/><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www.youtube.com/watch?v=hu6FcOt7bS4" TargetMode="External"/><Relationship Id="rId4" Type="http://schemas.openxmlformats.org/officeDocument/2006/relationships/hyperlink" Target="https://earlysuccess.org/data-and-racial-equity-in-early-childhood-polic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isp.upenn.edu/wp-content/uploads/2020/08/AISP-Toolkit_5.27.20.pdf" TargetMode="External"/><Relationship Id="rId7" Type="http://schemas.openxmlformats.org/officeDocument/2006/relationships/hyperlink" Target="https://weallcount.com/2021/02/19/getting-past-identity-to-what-you-really-wan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eallcount.com/2020/05/22/framing-research-questions-that-reflect-who-is-expected-to-change/" TargetMode="External"/><Relationship Id="rId5" Type="http://schemas.openxmlformats.org/officeDocument/2006/relationships/hyperlink" Target="https://weallcount.com/2020/10/02/what-is-a-research-question/" TargetMode="External"/><Relationship Id="rId4" Type="http://schemas.openxmlformats.org/officeDocument/2006/relationships/hyperlink" Target="https://files.eric.ed.gov/fulltext/ED54420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genroe.com/blog/5-whys-root-cause-analysis-template-and-process/800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frameworksinstitute.org/article/order-matters/" TargetMode="External"/><Relationship Id="rId4" Type="http://schemas.openxmlformats.org/officeDocument/2006/relationships/hyperlink" Target="https://www.childtrends.org/publications/equitable-research-communication-guidelin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8.xml"/><Relationship Id="rId5" Type="http://schemas.openxmlformats.org/officeDocument/2006/relationships/image" Target="../media/image25.gif"/><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ssp.org/wp-content/uploads/2019/03/Community-Action-Brief-Equity-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arlysuccess.org/data-and-racial-equity-in-early-childhood-polic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ata-feminism.mitpress.mit.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sycenter.org/wp-content/uploads/2018/07/Data_Teams_infographic_.pn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dasycenter.org/data-culture-toolkit/"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catalyst.org/research/intersectionality-when-identities-conver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377190" y="1032734"/>
            <a:ext cx="5532120" cy="3255962"/>
          </a:xfrm>
        </p:spPr>
        <p:txBody>
          <a:bodyPr/>
          <a:lstStyle/>
          <a:p>
            <a:r>
              <a:rPr lang="en-US" dirty="0"/>
              <a:t>The Power of Families at the Table: Using Data to Advance Equity</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404812" y="4570743"/>
            <a:ext cx="5381627" cy="1739897"/>
          </a:xfrm>
        </p:spPr>
        <p:txBody>
          <a:bodyPr vert="horz" lIns="91440" tIns="45720" rIns="91440" bIns="45720" rtlCol="0" anchor="t">
            <a:normAutofit/>
          </a:bodyPr>
          <a:lstStyle/>
          <a:p>
            <a:r>
              <a:rPr lang="en-US" dirty="0">
                <a:latin typeface="Tahoma"/>
                <a:ea typeface="Tahoma"/>
                <a:cs typeface="Tahoma"/>
              </a:rPr>
              <a:t>Michelle Lewis, DaSy</a:t>
            </a:r>
            <a:endParaRPr lang="en-US" dirty="0"/>
          </a:p>
          <a:p>
            <a:r>
              <a:rPr lang="en-US" dirty="0">
                <a:latin typeface="Tahoma"/>
                <a:ea typeface="Tahoma"/>
                <a:cs typeface="Tahoma"/>
              </a:rPr>
              <a:t>Thomas McGhee, </a:t>
            </a:r>
            <a:r>
              <a:rPr lang="en-US" dirty="0" err="1">
                <a:latin typeface="Tahoma"/>
                <a:ea typeface="Tahoma"/>
                <a:cs typeface="Tahoma"/>
              </a:rPr>
              <a:t>DaSy</a:t>
            </a:r>
            <a:endParaRPr lang="en-US" dirty="0">
              <a:latin typeface="Tahoma"/>
              <a:ea typeface="Tahoma"/>
              <a:cs typeface="Tahoma"/>
            </a:endParaRPr>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711868"/>
            <a:ext cx="5500688" cy="10146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rgbClr val="154578"/>
                </a:solidFill>
                <a:latin typeface="Tahoma"/>
                <a:ea typeface="Tahoma"/>
                <a:cs typeface="Tahoma"/>
              </a:rPr>
              <a:t>Region B Parent Center 2021 Conference</a:t>
            </a:r>
            <a:endParaRPr lang="en-US" sz="2000" dirty="0">
              <a:solidFill>
                <a:srgbClr val="154578"/>
              </a:solidFill>
            </a:endParaRPr>
          </a:p>
          <a:p>
            <a:r>
              <a:rPr lang="en-US" sz="2000" dirty="0">
                <a:solidFill>
                  <a:srgbClr val="154578"/>
                </a:solidFill>
                <a:latin typeface="Tahoma"/>
                <a:ea typeface="Tahoma"/>
                <a:cs typeface="Tahoma"/>
              </a:rPr>
              <a:t>September 16, 2021</a:t>
            </a:r>
          </a:p>
        </p:txBody>
      </p:sp>
      <p:pic>
        <p:nvPicPr>
          <p:cNvPr id="14" name="Picture 13" descr="&quot; &quot;&#10;">
            <a:extLst>
              <a:ext uri="{FF2B5EF4-FFF2-40B4-BE49-F238E27FC236}">
                <a16:creationId xmlns:a16="http://schemas.microsoft.com/office/drawing/2014/main" id="{CD11E601-3F7B-4343-8069-8F7DBEB137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101148" cy="558437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4505A0-EC80-43A8-9CEE-F2AB03264506}"/>
              </a:ext>
            </a:extLst>
          </p:cNvPr>
          <p:cNvSpPr>
            <a:spLocks noGrp="1"/>
          </p:cNvSpPr>
          <p:nvPr>
            <p:ph type="title"/>
          </p:nvPr>
        </p:nvSpPr>
        <p:spPr/>
        <p:txBody>
          <a:bodyPr/>
          <a:lstStyle/>
          <a:p>
            <a:r>
              <a:rPr lang="en-US" dirty="0"/>
              <a:t>Assembling the Table</a:t>
            </a:r>
          </a:p>
        </p:txBody>
      </p:sp>
      <p:sp>
        <p:nvSpPr>
          <p:cNvPr id="5" name="Content Placeholder 4">
            <a:extLst>
              <a:ext uri="{FF2B5EF4-FFF2-40B4-BE49-F238E27FC236}">
                <a16:creationId xmlns:a16="http://schemas.microsoft.com/office/drawing/2014/main" id="{44B3BA45-72A3-47DC-9A48-DDEEB246A320}"/>
              </a:ext>
            </a:extLst>
          </p:cNvPr>
          <p:cNvSpPr>
            <a:spLocks noGrp="1"/>
          </p:cNvSpPr>
          <p:nvPr>
            <p:ph idx="1"/>
          </p:nvPr>
        </p:nvSpPr>
        <p:spPr>
          <a:xfrm>
            <a:off x="838200" y="1825625"/>
            <a:ext cx="10515600" cy="4166961"/>
          </a:xfrm>
        </p:spPr>
        <p:txBody>
          <a:bodyPr>
            <a:noAutofit/>
          </a:bodyPr>
          <a:lstStyle/>
          <a:p>
            <a:pPr marL="0" indent="0">
              <a:buNone/>
            </a:pPr>
            <a:r>
              <a:rPr lang="en-US" b="1" dirty="0">
                <a:effectLst/>
              </a:rPr>
              <a:t>Consider these questions throughout the process to ensure no one is overlooked:</a:t>
            </a:r>
          </a:p>
          <a:p>
            <a:r>
              <a:rPr lang="en-US" sz="2200" dirty="0">
                <a:effectLst/>
              </a:rPr>
              <a:t>Who will be representing the interests of the individual community members whose data are being used?</a:t>
            </a:r>
          </a:p>
          <a:p>
            <a:r>
              <a:rPr lang="en-US" sz="2200" dirty="0">
                <a:effectLst/>
              </a:rPr>
              <a:t>Which people or organizations will be affected by the results of your data team’s effort now and in the future?</a:t>
            </a:r>
          </a:p>
          <a:p>
            <a:r>
              <a:rPr lang="en-US" sz="2200" dirty="0">
                <a:effectLst/>
              </a:rPr>
              <a:t>Who is influential within your area, community, or organization?</a:t>
            </a:r>
          </a:p>
          <a:p>
            <a:r>
              <a:rPr lang="en-US" sz="2200" dirty="0">
                <a:effectLst/>
              </a:rPr>
              <a:t>Who has been involved in this issue in the past?</a:t>
            </a:r>
          </a:p>
          <a:p>
            <a:r>
              <a:rPr lang="en-US" sz="2200" dirty="0">
                <a:effectLst/>
              </a:rPr>
              <a:t>Who has not been involved in past engagements, but should have been?</a:t>
            </a:r>
          </a:p>
          <a:p>
            <a:r>
              <a:rPr lang="en-US" sz="2200" dirty="0">
                <a:effectLst/>
              </a:rPr>
              <a:t>Are there any barriers to engagement that may be/have been deterring some stakeholders?</a:t>
            </a:r>
          </a:p>
        </p:txBody>
      </p:sp>
      <p:sp>
        <p:nvSpPr>
          <p:cNvPr id="6" name="Rectangle 5">
            <a:extLst>
              <a:ext uri="{FF2B5EF4-FFF2-40B4-BE49-F238E27FC236}">
                <a16:creationId xmlns:a16="http://schemas.microsoft.com/office/drawing/2014/main" id="{922EF4E3-82BC-B241-BACD-2053D50295CD}"/>
              </a:ext>
            </a:extLst>
          </p:cNvPr>
          <p:cNvSpPr/>
          <p:nvPr/>
        </p:nvSpPr>
        <p:spPr>
          <a:xfrm>
            <a:off x="1910084" y="6277431"/>
            <a:ext cx="8012392" cy="369332"/>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AISP, (</a:t>
            </a:r>
            <a:r>
              <a:rPr lang="en-US" dirty="0">
                <a:latin typeface="Tahoma" panose="020B0604030504040204" pitchFamily="34" charset="0"/>
                <a:ea typeface="Tahoma" panose="020B0604030504040204" pitchFamily="34" charset="0"/>
                <a:cs typeface="Tahoma" panose="020B0604030504040204" pitchFamily="34" charset="0"/>
                <a:hlinkClick r:id="rId3" tooltip="A Toolkit for Centering Racial Equity Throughout Data Integration (PDF)"/>
              </a:rPr>
              <a:t>A Toolkit for Centering Racial Equity Throughout Data Integration</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9920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a:xfrm>
            <a:off x="423145" y="1187244"/>
            <a:ext cx="5300664" cy="3255962"/>
          </a:xfrm>
        </p:spPr>
        <p:txBody>
          <a:bodyPr/>
          <a:lstStyle/>
          <a:p>
            <a:r>
              <a:rPr lang="en-US" dirty="0"/>
              <a:t>How can data teams work toward equity?</a:t>
            </a:r>
          </a:p>
        </p:txBody>
      </p:sp>
      <p:pic>
        <p:nvPicPr>
          <p:cNvPr id="4" name="Picture 3" descr="&quot; &quot;">
            <a:extLst>
              <a:ext uri="{FF2B5EF4-FFF2-40B4-BE49-F238E27FC236}">
                <a16:creationId xmlns:a16="http://schemas.microsoft.com/office/drawing/2014/main" id="{EEB117A6-0620-CF4B-A69E-E9549DCEFD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7284" y="0"/>
            <a:ext cx="6099238" cy="4090219"/>
          </a:xfrm>
          <a:prstGeom prst="rect">
            <a:avLst/>
          </a:prstGeom>
        </p:spPr>
      </p:pic>
    </p:spTree>
    <p:extLst>
      <p:ext uri="{BB962C8B-B14F-4D97-AF65-F5344CB8AC3E}">
        <p14:creationId xmlns:p14="http://schemas.microsoft.com/office/powerpoint/2010/main" val="280387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FAF8-F91D-4025-85B4-30C56990DEDD}"/>
              </a:ext>
            </a:extLst>
          </p:cNvPr>
          <p:cNvSpPr>
            <a:spLocks noGrp="1"/>
          </p:cNvSpPr>
          <p:nvPr>
            <p:ph type="title"/>
          </p:nvPr>
        </p:nvSpPr>
        <p:spPr>
          <a:xfrm>
            <a:off x="838200" y="208016"/>
            <a:ext cx="10515600" cy="1325563"/>
          </a:xfrm>
        </p:spPr>
        <p:txBody>
          <a:bodyPr/>
          <a:lstStyle/>
          <a:p>
            <a:r>
              <a:rPr lang="en-US" dirty="0"/>
              <a:t>Engage in a Cycle of Inquiry</a:t>
            </a:r>
          </a:p>
        </p:txBody>
      </p:sp>
      <p:sp>
        <p:nvSpPr>
          <p:cNvPr id="3" name="Content Placeholder 2">
            <a:extLst>
              <a:ext uri="{FF2B5EF4-FFF2-40B4-BE49-F238E27FC236}">
                <a16:creationId xmlns:a16="http://schemas.microsoft.com/office/drawing/2014/main" id="{92166F77-CCB6-432F-AD91-4C2C2CE72B19}"/>
              </a:ext>
            </a:extLst>
          </p:cNvPr>
          <p:cNvSpPr>
            <a:spLocks noGrp="1"/>
          </p:cNvSpPr>
          <p:nvPr>
            <p:ph idx="1"/>
          </p:nvPr>
        </p:nvSpPr>
        <p:spPr>
          <a:xfrm>
            <a:off x="838200" y="1939636"/>
            <a:ext cx="4443484" cy="4391891"/>
          </a:xfrm>
        </p:spPr>
        <p:txBody>
          <a:bodyPr>
            <a:normAutofit fontScale="92500"/>
          </a:bodyPr>
          <a:lstStyle/>
          <a:p>
            <a:pPr marL="0" indent="0">
              <a:buNone/>
            </a:pPr>
            <a:r>
              <a:rPr lang="en-US">
                <a:effectLst/>
              </a:rPr>
              <a:t>Inquiry is a </a:t>
            </a:r>
            <a:r>
              <a:rPr lang="en-US" b="1">
                <a:effectLst/>
              </a:rPr>
              <a:t>cyclical process </a:t>
            </a:r>
            <a:r>
              <a:rPr lang="en-US">
                <a:effectLst/>
              </a:rPr>
              <a:t>that takes time, and it’s important for data teams and communities to work together throughout</a:t>
            </a:r>
            <a:r>
              <a:rPr lang="en-US"/>
              <a:t>.</a:t>
            </a:r>
            <a:endParaRPr lang="en-US">
              <a:effectLst/>
            </a:endParaRPr>
          </a:p>
          <a:p>
            <a:pPr marL="0" indent="0">
              <a:buNone/>
            </a:pPr>
            <a:endParaRPr lang="en-US"/>
          </a:p>
          <a:p>
            <a:pPr marL="0" indent="0">
              <a:buNone/>
            </a:pPr>
            <a:r>
              <a:rPr lang="en-US"/>
              <a:t>Applying an </a:t>
            </a:r>
            <a:r>
              <a:rPr lang="en-US" b="1"/>
              <a:t>equity-focused approach to inquiry</a:t>
            </a:r>
            <a:r>
              <a:rPr lang="en-US"/>
              <a:t> prompts data teams to reexamine and assess policies, practices, mental models and beliefs, and even power dynamics that perpetuate systemic barriers and inequalities.</a:t>
            </a:r>
          </a:p>
        </p:txBody>
      </p:sp>
      <p:graphicFrame>
        <p:nvGraphicFramePr>
          <p:cNvPr id="4" name="Diagram 3" descr="The cycle of inquiry starts with defining your question, then gathering data, analyzing data, interpreting results, and finally sharing and applying findings.">
            <a:extLst>
              <a:ext uri="{FF2B5EF4-FFF2-40B4-BE49-F238E27FC236}">
                <a16:creationId xmlns:a16="http://schemas.microsoft.com/office/drawing/2014/main" id="{97DFB213-A158-4857-95B2-A5E5CA99B47E}"/>
              </a:ext>
            </a:extLst>
          </p:cNvPr>
          <p:cNvGraphicFramePr/>
          <p:nvPr>
            <p:extLst>
              <p:ext uri="{D42A27DB-BD31-4B8C-83A1-F6EECF244321}">
                <p14:modId xmlns:p14="http://schemas.microsoft.com/office/powerpoint/2010/main" val="2586333053"/>
              </p:ext>
            </p:extLst>
          </p:nvPr>
        </p:nvGraphicFramePr>
        <p:xfrm>
          <a:off x="4959458" y="1046961"/>
          <a:ext cx="7036232" cy="5652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05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1591F-CE1E-4226-9029-9436B4672BB2}"/>
              </a:ext>
            </a:extLst>
          </p:cNvPr>
          <p:cNvSpPr>
            <a:spLocks noGrp="1"/>
          </p:cNvSpPr>
          <p:nvPr>
            <p:ph type="title"/>
          </p:nvPr>
        </p:nvSpPr>
        <p:spPr/>
        <p:txBody>
          <a:bodyPr/>
          <a:lstStyle/>
          <a:p>
            <a:r>
              <a:rPr lang="en-US" dirty="0"/>
              <a:t>Define Your Question(s)</a:t>
            </a:r>
          </a:p>
        </p:txBody>
      </p:sp>
      <p:sp>
        <p:nvSpPr>
          <p:cNvPr id="5" name="Content Placeholder 4">
            <a:extLst>
              <a:ext uri="{FF2B5EF4-FFF2-40B4-BE49-F238E27FC236}">
                <a16:creationId xmlns:a16="http://schemas.microsoft.com/office/drawing/2014/main" id="{DD1C37DB-812D-4EC1-A005-E9796D0AF1DA}"/>
              </a:ext>
            </a:extLst>
          </p:cNvPr>
          <p:cNvSpPr>
            <a:spLocks noGrp="1"/>
          </p:cNvSpPr>
          <p:nvPr>
            <p:ph idx="1"/>
          </p:nvPr>
        </p:nvSpPr>
        <p:spPr>
          <a:xfrm>
            <a:off x="838200" y="1825625"/>
            <a:ext cx="6870290" cy="4351338"/>
          </a:xfrm>
        </p:spPr>
        <p:txBody>
          <a:bodyPr/>
          <a:lstStyle/>
          <a:p>
            <a:pPr marL="0" indent="0">
              <a:buNone/>
            </a:pPr>
            <a:r>
              <a:rPr lang="en-US" b="1" dirty="0"/>
              <a:t>What do we want to know? What question(s) are we trying to answer? </a:t>
            </a:r>
          </a:p>
          <a:p>
            <a:pPr marL="457200" indent="-457200">
              <a:buFont typeface="+mj-lt"/>
              <a:buAutoNum type="arabicPeriod"/>
            </a:pPr>
            <a:r>
              <a:rPr lang="en-US" dirty="0"/>
              <a:t>Why are we asking this question?</a:t>
            </a:r>
          </a:p>
          <a:p>
            <a:pPr lvl="1"/>
            <a:r>
              <a:rPr lang="en-US" dirty="0"/>
              <a:t>Why is this work necessary? </a:t>
            </a:r>
          </a:p>
          <a:p>
            <a:pPr lvl="1"/>
            <a:r>
              <a:rPr lang="en-US" dirty="0"/>
              <a:t>Who does this work benefit or potentially harm? </a:t>
            </a:r>
          </a:p>
          <a:p>
            <a:pPr lvl="1"/>
            <a:r>
              <a:rPr lang="en-US" dirty="0"/>
              <a:t>How does it benefit the community at large?</a:t>
            </a:r>
          </a:p>
          <a:p>
            <a:pPr marL="457200" indent="-457200">
              <a:buFont typeface="+mj-lt"/>
              <a:buAutoNum type="arabicPeriod"/>
            </a:pPr>
            <a:r>
              <a:rPr lang="en-US" dirty="0"/>
              <a:t>Is our research question </a:t>
            </a:r>
            <a:r>
              <a:rPr lang="en-US" u="sng" dirty="0"/>
              <a:t>concrete</a:t>
            </a:r>
            <a:r>
              <a:rPr lang="en-US" dirty="0"/>
              <a:t>, </a:t>
            </a:r>
            <a:r>
              <a:rPr lang="en-US" u="sng" dirty="0"/>
              <a:t>measurable</a:t>
            </a:r>
            <a:r>
              <a:rPr lang="en-US" dirty="0"/>
              <a:t>, and </a:t>
            </a:r>
            <a:r>
              <a:rPr lang="en-US" u="sng" dirty="0"/>
              <a:t>something that can be answered with data</a:t>
            </a:r>
            <a:r>
              <a:rPr lang="en-US" dirty="0"/>
              <a:t>? </a:t>
            </a:r>
          </a:p>
        </p:txBody>
      </p:sp>
      <p:pic>
        <p:nvPicPr>
          <p:cNvPr id="3" name="Picture 2" descr="&quot; &quot;">
            <a:extLst>
              <a:ext uri="{FF2B5EF4-FFF2-40B4-BE49-F238E27FC236}">
                <a16:creationId xmlns:a16="http://schemas.microsoft.com/office/drawing/2014/main" id="{3D4505E4-215A-ED4E-A41B-23D8A36554E6}"/>
              </a:ext>
            </a:extLst>
          </p:cNvPr>
          <p:cNvPicPr>
            <a:picLocks noChangeAspect="1"/>
          </p:cNvPicPr>
          <p:nvPr/>
        </p:nvPicPr>
        <p:blipFill>
          <a:blip r:embed="rId3"/>
          <a:stretch>
            <a:fillRect/>
          </a:stretch>
        </p:blipFill>
        <p:spPr>
          <a:xfrm>
            <a:off x="8845274" y="714581"/>
            <a:ext cx="3346726" cy="5032375"/>
          </a:xfrm>
          <a:prstGeom prst="rect">
            <a:avLst/>
          </a:prstGeom>
        </p:spPr>
      </p:pic>
    </p:spTree>
    <p:extLst>
      <p:ext uri="{BB962C8B-B14F-4D97-AF65-F5344CB8AC3E}">
        <p14:creationId xmlns:p14="http://schemas.microsoft.com/office/powerpoint/2010/main" val="264862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1591F-CE1E-4226-9029-9436B4672BB2}"/>
              </a:ext>
            </a:extLst>
          </p:cNvPr>
          <p:cNvSpPr>
            <a:spLocks noGrp="1"/>
          </p:cNvSpPr>
          <p:nvPr>
            <p:ph type="title"/>
          </p:nvPr>
        </p:nvSpPr>
        <p:spPr/>
        <p:txBody>
          <a:bodyPr>
            <a:normAutofit/>
          </a:bodyPr>
          <a:lstStyle/>
          <a:p>
            <a:r>
              <a:rPr lang="en-US" dirty="0"/>
              <a:t>Gather Data</a:t>
            </a:r>
          </a:p>
        </p:txBody>
      </p:sp>
      <p:sp>
        <p:nvSpPr>
          <p:cNvPr id="5" name="Content Placeholder 4">
            <a:extLst>
              <a:ext uri="{FF2B5EF4-FFF2-40B4-BE49-F238E27FC236}">
                <a16:creationId xmlns:a16="http://schemas.microsoft.com/office/drawing/2014/main" id="{DD1C37DB-812D-4EC1-A005-E9796D0AF1DA}"/>
              </a:ext>
            </a:extLst>
          </p:cNvPr>
          <p:cNvSpPr>
            <a:spLocks noGrp="1"/>
          </p:cNvSpPr>
          <p:nvPr>
            <p:ph idx="1"/>
          </p:nvPr>
        </p:nvSpPr>
        <p:spPr>
          <a:xfrm>
            <a:off x="838200" y="1690688"/>
            <a:ext cx="10515600" cy="3547355"/>
          </a:xfrm>
        </p:spPr>
        <p:txBody>
          <a:bodyPr>
            <a:normAutofit/>
          </a:bodyPr>
          <a:lstStyle/>
          <a:p>
            <a:pPr marL="0" indent="0">
              <a:buNone/>
            </a:pPr>
            <a:r>
              <a:rPr lang="en-US" b="1"/>
              <a:t>What information is needed to answer the question? Is the data available? </a:t>
            </a:r>
          </a:p>
          <a:p>
            <a:pPr marL="457200" indent="-457200">
              <a:buFont typeface="+mj-lt"/>
              <a:buAutoNum type="arabicPeriod"/>
            </a:pPr>
            <a:r>
              <a:rPr lang="en-US"/>
              <a:t>What </a:t>
            </a:r>
            <a:r>
              <a:rPr lang="en-US" u="sng"/>
              <a:t>quantitative</a:t>
            </a:r>
            <a:r>
              <a:rPr lang="en-US"/>
              <a:t> data do we have that could help answer our question? </a:t>
            </a:r>
          </a:p>
          <a:p>
            <a:pPr marL="457200" indent="-457200">
              <a:buFont typeface="+mj-lt"/>
              <a:buAutoNum type="arabicPeriod"/>
            </a:pPr>
            <a:r>
              <a:rPr lang="en-US"/>
              <a:t>What </a:t>
            </a:r>
            <a:r>
              <a:rPr lang="en-US" u="sng"/>
              <a:t>qualitative</a:t>
            </a:r>
            <a:r>
              <a:rPr lang="en-US"/>
              <a:t> data do we have that could help answer our question?</a:t>
            </a:r>
          </a:p>
          <a:p>
            <a:pPr lvl="1"/>
            <a:r>
              <a:rPr lang="en-US"/>
              <a:t>What perspectives and experiences (e.g., family, community, provider) would help contextualize the quantitative data we have? </a:t>
            </a:r>
          </a:p>
          <a:p>
            <a:pPr lvl="1"/>
            <a:r>
              <a:rPr lang="en-US"/>
              <a:t>Who are we missing from the conversation? What can we do to gather this perspective (e.g., interviews, focus groups, narrative, long-form surveys)? </a:t>
            </a:r>
          </a:p>
          <a:p>
            <a:pPr marL="457200" indent="-457200">
              <a:buFont typeface="+mj-lt"/>
              <a:buAutoNum type="arabicPeriod"/>
            </a:pPr>
            <a:r>
              <a:rPr lang="en-US"/>
              <a:t>What data are we missing?</a:t>
            </a:r>
          </a:p>
        </p:txBody>
      </p:sp>
      <p:sp>
        <p:nvSpPr>
          <p:cNvPr id="2" name="Rectangle: Single Corner Rounded 1">
            <a:extLst>
              <a:ext uri="{FF2B5EF4-FFF2-40B4-BE49-F238E27FC236}">
                <a16:creationId xmlns:a16="http://schemas.microsoft.com/office/drawing/2014/main" id="{0794693E-B9F4-4A04-8334-B1AC6A371C26}"/>
              </a:ext>
            </a:extLst>
          </p:cNvPr>
          <p:cNvSpPr/>
          <p:nvPr/>
        </p:nvSpPr>
        <p:spPr>
          <a:xfrm>
            <a:off x="0" y="5238044"/>
            <a:ext cx="8737601" cy="815975"/>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Qu</a:t>
            </a:r>
            <a:r>
              <a:rPr lang="en-US" b="1" dirty="0">
                <a:solidFill>
                  <a:srgbClr val="E2F0D9"/>
                </a:solidFill>
                <a:latin typeface="Tahoma" panose="020B0604030504040204" pitchFamily="34" charset="0"/>
                <a:ea typeface="Tahoma" panose="020B0604030504040204" pitchFamily="34" charset="0"/>
                <a:cs typeface="Tahoma" panose="020B0604030504040204" pitchFamily="34" charset="0"/>
              </a:rPr>
              <a:t>an</a:t>
            </a:r>
            <a:r>
              <a:rPr lang="en-US"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t</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itative data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are data</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that can either be counted or compared on a numeric scale. This type of data tends to answer questions focused on ‘what’ or ‘how many’. </a:t>
            </a:r>
          </a:p>
        </p:txBody>
      </p:sp>
      <p:sp>
        <p:nvSpPr>
          <p:cNvPr id="6" name="Rectangle: Single Corner Rounded 5">
            <a:extLst>
              <a:ext uri="{FF2B5EF4-FFF2-40B4-BE49-F238E27FC236}">
                <a16:creationId xmlns:a16="http://schemas.microsoft.com/office/drawing/2014/main" id="{55D2D375-943B-4D9D-BD3C-21A257100C35}"/>
              </a:ext>
            </a:extLst>
          </p:cNvPr>
          <p:cNvSpPr/>
          <p:nvPr/>
        </p:nvSpPr>
        <p:spPr>
          <a:xfrm>
            <a:off x="0" y="6042025"/>
            <a:ext cx="10261600" cy="815975"/>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Qual</a:t>
            </a: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itative data </a:t>
            </a:r>
            <a:r>
              <a:rPr lang="en-US" sz="1600">
                <a:solidFill>
                  <a:schemeClr val="bg1"/>
                </a:solidFill>
                <a:latin typeface="Tahoma" panose="020B0604030504040204" pitchFamily="34" charset="0"/>
                <a:ea typeface="Tahoma" panose="020B0604030504040204" pitchFamily="34" charset="0"/>
                <a:cs typeface="Tahoma" panose="020B0604030504040204" pitchFamily="34" charset="0"/>
              </a:rPr>
              <a:t>describes qualities or characteristics. This type of data tends to answer questions about the ‘how’ and ‘why’ of a phenomenon.</a:t>
            </a:r>
          </a:p>
        </p:txBody>
      </p:sp>
    </p:spTree>
    <p:extLst>
      <p:ext uri="{BB962C8B-B14F-4D97-AF65-F5344CB8AC3E}">
        <p14:creationId xmlns:p14="http://schemas.microsoft.com/office/powerpoint/2010/main" val="394935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1591F-CE1E-4226-9029-9436B4672BB2}"/>
              </a:ext>
            </a:extLst>
          </p:cNvPr>
          <p:cNvSpPr>
            <a:spLocks noGrp="1"/>
          </p:cNvSpPr>
          <p:nvPr>
            <p:ph type="title"/>
          </p:nvPr>
        </p:nvSpPr>
        <p:spPr/>
        <p:txBody>
          <a:bodyPr/>
          <a:lstStyle/>
          <a:p>
            <a:r>
              <a:rPr lang="en-US" dirty="0"/>
              <a:t>Analyze Data</a:t>
            </a:r>
          </a:p>
        </p:txBody>
      </p:sp>
      <p:sp>
        <p:nvSpPr>
          <p:cNvPr id="5" name="Content Placeholder 4">
            <a:extLst>
              <a:ext uri="{FF2B5EF4-FFF2-40B4-BE49-F238E27FC236}">
                <a16:creationId xmlns:a16="http://schemas.microsoft.com/office/drawing/2014/main" id="{DD1C37DB-812D-4EC1-A005-E9796D0AF1DA}"/>
              </a:ext>
            </a:extLst>
          </p:cNvPr>
          <p:cNvSpPr>
            <a:spLocks noGrp="1"/>
          </p:cNvSpPr>
          <p:nvPr>
            <p:ph idx="1"/>
          </p:nvPr>
        </p:nvSpPr>
        <p:spPr>
          <a:xfrm>
            <a:off x="838200" y="1839272"/>
            <a:ext cx="7976016" cy="3906433"/>
          </a:xfrm>
        </p:spPr>
        <p:txBody>
          <a:bodyPr>
            <a:normAutofit/>
          </a:bodyPr>
          <a:lstStyle/>
          <a:p>
            <a:pPr marL="0" indent="0">
              <a:buNone/>
            </a:pPr>
            <a:r>
              <a:rPr lang="en-US" b="1" dirty="0"/>
              <a:t>What do the aggregate data suggest?</a:t>
            </a:r>
          </a:p>
          <a:p>
            <a:pPr marL="457200" indent="-457200">
              <a:buFont typeface="+mj-lt"/>
              <a:buAutoNum type="arabicPeriod"/>
            </a:pPr>
            <a:r>
              <a:rPr lang="en-US" dirty="0"/>
              <a:t>What patterns, trends, outcomes, and relationships do we see in the data?</a:t>
            </a:r>
          </a:p>
          <a:p>
            <a:pPr marL="457200" indent="-457200">
              <a:buFont typeface="+mj-lt"/>
              <a:buAutoNum type="arabicPeriod"/>
            </a:pPr>
            <a:r>
              <a:rPr lang="en-US" dirty="0"/>
              <a:t>Were there data changes (e.g., marked increases or decreases) over time?</a:t>
            </a:r>
          </a:p>
          <a:p>
            <a:pPr lvl="1"/>
            <a:r>
              <a:rPr lang="en-US" dirty="0"/>
              <a:t>Consider characteristics and factors related to the child, family, provider, program, and system.</a:t>
            </a:r>
          </a:p>
          <a:p>
            <a:pPr marL="457200" indent="-457200">
              <a:buFont typeface="+mj-lt"/>
              <a:buAutoNum type="arabicPeriod"/>
            </a:pPr>
            <a:r>
              <a:rPr lang="en-US" dirty="0"/>
              <a:t>What strengths and challenges do these patterns point to?</a:t>
            </a:r>
          </a:p>
          <a:p>
            <a:pPr marL="457200" indent="-457200">
              <a:buFont typeface="+mj-lt"/>
              <a:buAutoNum type="arabicPeriod"/>
            </a:pPr>
            <a:r>
              <a:rPr lang="en-US" dirty="0"/>
              <a:t>Are our observations specific, factual, and related to the question?</a:t>
            </a:r>
          </a:p>
        </p:txBody>
      </p:sp>
      <p:sp>
        <p:nvSpPr>
          <p:cNvPr id="6" name="Rectangle 5">
            <a:extLst>
              <a:ext uri="{FF2B5EF4-FFF2-40B4-BE49-F238E27FC236}">
                <a16:creationId xmlns:a16="http://schemas.microsoft.com/office/drawing/2014/main" id="{4924FD48-FB25-416B-8A6D-F6628937A8E5}"/>
              </a:ext>
            </a:extLst>
          </p:cNvPr>
          <p:cNvSpPr/>
          <p:nvPr/>
        </p:nvSpPr>
        <p:spPr>
          <a:xfrm>
            <a:off x="9026576" y="0"/>
            <a:ext cx="3165423" cy="685799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Analyze with </a:t>
            </a:r>
            <a:r>
              <a:rPr lang="en-US" sz="2000" b="1" u="sng"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context</a:t>
            </a:r>
            <a: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b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in mind:</a:t>
            </a: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114300" lvl="1"/>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While looking at the data, </a:t>
            </a:r>
            <a:r>
              <a:rPr lang="en-US" sz="2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con</a:t>
            </a:r>
            <a:r>
              <a:rPr lang="en-US" sz="2000" dirty="0">
                <a:solidFill>
                  <a:srgbClr val="FFF2CC"/>
                </a:solidFill>
                <a:latin typeface="Tahoma" panose="020B0604030504040204" pitchFamily="34" charset="0"/>
                <a:ea typeface="Tahoma" panose="020B0604030504040204" pitchFamily="34" charset="0"/>
                <a:cs typeface="Tahoma" panose="020B0604030504040204" pitchFamily="34" charset="0"/>
              </a:rPr>
              <a:t>si</a:t>
            </a:r>
            <a:r>
              <a:rPr lang="en-US" sz="2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der</a:t>
            </a: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location-specific historical policies and social conditions </a:t>
            </a: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that contribute to disparities in outcomes. </a:t>
            </a: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Graphic 6" descr="&quot; &quot;">
            <a:extLst>
              <a:ext uri="{FF2B5EF4-FFF2-40B4-BE49-F238E27FC236}">
                <a16:creationId xmlns:a16="http://schemas.microsoft.com/office/drawing/2014/main" id="{254BC9F0-8E7E-4ECC-B7F4-D7C216446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2087" y="570706"/>
            <a:ext cx="914400" cy="914400"/>
          </a:xfrm>
          <a:prstGeom prst="rect">
            <a:avLst/>
          </a:prstGeom>
        </p:spPr>
      </p:pic>
      <p:cxnSp>
        <p:nvCxnSpPr>
          <p:cNvPr id="9" name="Straight Connector 8" descr="&quot; &quot;">
            <a:extLst>
              <a:ext uri="{FF2B5EF4-FFF2-40B4-BE49-F238E27FC236}">
                <a16:creationId xmlns:a16="http://schemas.microsoft.com/office/drawing/2014/main" id="{7C71D742-3BAC-4BF6-B9BC-9A124368D10A}"/>
              </a:ext>
            </a:extLst>
          </p:cNvPr>
          <p:cNvCxnSpPr/>
          <p:nvPr/>
        </p:nvCxnSpPr>
        <p:spPr>
          <a:xfrm>
            <a:off x="9046029" y="0"/>
            <a:ext cx="0" cy="6858000"/>
          </a:xfrm>
          <a:prstGeom prst="line">
            <a:avLst/>
          </a:prstGeom>
          <a:ln w="571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1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1591F-CE1E-4226-9029-9436B4672BB2}"/>
              </a:ext>
            </a:extLst>
          </p:cNvPr>
          <p:cNvSpPr>
            <a:spLocks noGrp="1"/>
          </p:cNvSpPr>
          <p:nvPr>
            <p:ph type="title"/>
          </p:nvPr>
        </p:nvSpPr>
        <p:spPr/>
        <p:txBody>
          <a:bodyPr/>
          <a:lstStyle/>
          <a:p>
            <a:r>
              <a:rPr lang="en-US" dirty="0"/>
              <a:t>Analyze Data</a:t>
            </a:r>
          </a:p>
        </p:txBody>
      </p:sp>
      <p:sp>
        <p:nvSpPr>
          <p:cNvPr id="5" name="Content Placeholder 4">
            <a:extLst>
              <a:ext uri="{FF2B5EF4-FFF2-40B4-BE49-F238E27FC236}">
                <a16:creationId xmlns:a16="http://schemas.microsoft.com/office/drawing/2014/main" id="{DD1C37DB-812D-4EC1-A005-E9796D0AF1DA}"/>
              </a:ext>
            </a:extLst>
          </p:cNvPr>
          <p:cNvSpPr>
            <a:spLocks noGrp="1"/>
          </p:cNvSpPr>
          <p:nvPr>
            <p:ph idx="1"/>
          </p:nvPr>
        </p:nvSpPr>
        <p:spPr>
          <a:xfrm>
            <a:off x="838199" y="1739675"/>
            <a:ext cx="7391401" cy="4499923"/>
          </a:xfrm>
        </p:spPr>
        <p:txBody>
          <a:bodyPr>
            <a:normAutofit/>
          </a:bodyPr>
          <a:lstStyle/>
          <a:p>
            <a:pPr marL="0" indent="0">
              <a:buNone/>
            </a:pPr>
            <a:r>
              <a:rPr lang="en-US" b="1" dirty="0"/>
              <a:t>What do the disaggregated data suggest?</a:t>
            </a:r>
          </a:p>
          <a:p>
            <a:pPr marL="457200" indent="-457200">
              <a:buFont typeface="+mj-lt"/>
              <a:buAutoNum type="arabicPeriod"/>
            </a:pPr>
            <a:r>
              <a:rPr lang="en-US" dirty="0"/>
              <a:t>How can we break apart, or </a:t>
            </a:r>
            <a:r>
              <a:rPr lang="en-US" b="1" dirty="0"/>
              <a:t>disaggregate</a:t>
            </a:r>
            <a:r>
              <a:rPr lang="en-US" dirty="0"/>
              <a:t>, the data to look for patterns related to equity (e.g., race, ethnicity, gender, neighborhood, or community)?</a:t>
            </a:r>
          </a:p>
          <a:p>
            <a:pPr marL="457200" indent="-457200">
              <a:buFont typeface="+mj-lt"/>
              <a:buAutoNum type="arabicPeriod"/>
            </a:pPr>
            <a:r>
              <a:rPr lang="en-US" dirty="0"/>
              <a:t>Are data disaggregated in a way that allows us to analyze </a:t>
            </a:r>
            <a:r>
              <a:rPr lang="en-US" u="sng" dirty="0"/>
              <a:t>intersectional</a:t>
            </a:r>
            <a:r>
              <a:rPr lang="en-US" dirty="0"/>
              <a:t> experiences (e.g., looking at race by gender)?</a:t>
            </a:r>
          </a:p>
          <a:p>
            <a:pPr marL="0" indent="0">
              <a:buNone/>
            </a:pPr>
            <a:br>
              <a:rPr lang="en-US" b="1" dirty="0"/>
            </a:br>
            <a:r>
              <a:rPr lang="en-US" b="1" dirty="0"/>
              <a:t>What are the limitations of the data? </a:t>
            </a:r>
          </a:p>
          <a:p>
            <a:pPr marL="457200" indent="-457200">
              <a:buFont typeface="+mj-lt"/>
              <a:buAutoNum type="arabicPeriod"/>
            </a:pPr>
            <a:r>
              <a:rPr lang="en-US" dirty="0"/>
              <a:t>What do the data contain and what do the data omit?</a:t>
            </a:r>
          </a:p>
          <a:p>
            <a:pPr marL="457200" indent="-457200">
              <a:buFont typeface="+mj-lt"/>
              <a:buAutoNum type="arabicPeriod"/>
            </a:pPr>
            <a:r>
              <a:rPr lang="en-US" dirty="0"/>
              <a:t>Do we know who collected the data and how?</a:t>
            </a:r>
          </a:p>
        </p:txBody>
      </p:sp>
      <p:sp>
        <p:nvSpPr>
          <p:cNvPr id="6" name="Rectangle 5">
            <a:extLst>
              <a:ext uri="{FF2B5EF4-FFF2-40B4-BE49-F238E27FC236}">
                <a16:creationId xmlns:a16="http://schemas.microsoft.com/office/drawing/2014/main" id="{6E5C7EC8-0A0F-4B2D-835D-0C3E6900877A}"/>
              </a:ext>
            </a:extLst>
          </p:cNvPr>
          <p:cNvSpPr/>
          <p:nvPr/>
        </p:nvSpPr>
        <p:spPr>
          <a:xfrm>
            <a:off x="8392886" y="1"/>
            <a:ext cx="3799114"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Analyze with </a:t>
            </a:r>
            <a:r>
              <a:rPr lang="en-US" sz="2000" b="1" u="sng"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context</a:t>
            </a:r>
            <a: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in mind:</a:t>
            </a: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114300"/>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Without disaggregating data by subgroup, </a:t>
            </a: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analysis can unintentionally </a:t>
            </a:r>
            <a:r>
              <a:rPr lang="en-US" sz="2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gloss over inequity and lead to invisible experiences</a:t>
            </a: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p>
          <a:p>
            <a:pPr marL="114300"/>
            <a:endPar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114300"/>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On the other hand,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when analysts create a subgroup, </a:t>
            </a: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they may be </a:t>
            </a:r>
            <a:r>
              <a:rPr lang="en-US" sz="2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shifting the focus of analysis</a:t>
            </a: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to a specific population that is likely already over-surveilled</a:t>
            </a: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p>
          <a:p>
            <a:pPr marL="114300"/>
            <a:endPar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(AISP, </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hlinkClick r:id="rId3" tooltip="Toolkit for Centering Racial Equity Throughout Data Integration (PDF)">
                  <a:extLst>
                    <a:ext uri="{A12FA001-AC4F-418D-AE19-62706E023703}">
                      <ahyp:hlinkClr xmlns:ahyp="http://schemas.microsoft.com/office/drawing/2018/hyperlinkcolor" val="tx"/>
                    </a:ext>
                  </a:extLst>
                </a:hlinkClick>
              </a:rPr>
              <a:t>Toolkit for Centering Racial Equity Throughout Data Integration</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p>
        </p:txBody>
      </p:sp>
      <p:pic>
        <p:nvPicPr>
          <p:cNvPr id="8" name="Graphic 7" descr="&quot; &quot;">
            <a:extLst>
              <a:ext uri="{FF2B5EF4-FFF2-40B4-BE49-F238E27FC236}">
                <a16:creationId xmlns:a16="http://schemas.microsoft.com/office/drawing/2014/main" id="{26B02892-3E4D-4241-A35F-787CA8B25C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5243" y="113506"/>
            <a:ext cx="914400" cy="914400"/>
          </a:xfrm>
          <a:prstGeom prst="rect">
            <a:avLst/>
          </a:prstGeom>
        </p:spPr>
      </p:pic>
      <p:cxnSp>
        <p:nvCxnSpPr>
          <p:cNvPr id="9" name="Straight Connector 8" descr="&quot; &quot;">
            <a:extLst>
              <a:ext uri="{FF2B5EF4-FFF2-40B4-BE49-F238E27FC236}">
                <a16:creationId xmlns:a16="http://schemas.microsoft.com/office/drawing/2014/main" id="{074A1F9A-BEAF-4114-8387-F62530F0BDE1}"/>
              </a:ext>
            </a:extLst>
          </p:cNvPr>
          <p:cNvCxnSpPr/>
          <p:nvPr/>
        </p:nvCxnSpPr>
        <p:spPr>
          <a:xfrm>
            <a:off x="8392886" y="0"/>
            <a:ext cx="0" cy="6858000"/>
          </a:xfrm>
          <a:prstGeom prst="line">
            <a:avLst/>
          </a:prstGeom>
          <a:ln w="571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46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CEC8-24E7-4330-BE2A-1B3694BEA374}"/>
              </a:ext>
            </a:extLst>
          </p:cNvPr>
          <p:cNvSpPr>
            <a:spLocks noGrp="1"/>
          </p:cNvSpPr>
          <p:nvPr>
            <p:ph type="title"/>
          </p:nvPr>
        </p:nvSpPr>
        <p:spPr/>
        <p:txBody>
          <a:bodyPr/>
          <a:lstStyle/>
          <a:p>
            <a:r>
              <a:rPr lang="en-US" dirty="0"/>
              <a:t>Why is disaggregating data important?</a:t>
            </a:r>
          </a:p>
        </p:txBody>
      </p:sp>
      <p:sp>
        <p:nvSpPr>
          <p:cNvPr id="3" name="Content Placeholder 2">
            <a:extLst>
              <a:ext uri="{FF2B5EF4-FFF2-40B4-BE49-F238E27FC236}">
                <a16:creationId xmlns:a16="http://schemas.microsoft.com/office/drawing/2014/main" id="{8546DE05-F302-4E91-8525-4228279D8E5C}"/>
              </a:ext>
            </a:extLst>
          </p:cNvPr>
          <p:cNvSpPr>
            <a:spLocks noGrp="1"/>
          </p:cNvSpPr>
          <p:nvPr>
            <p:ph idx="1"/>
          </p:nvPr>
        </p:nvSpPr>
        <p:spPr>
          <a:xfrm>
            <a:off x="838200" y="1763486"/>
            <a:ext cx="11179629" cy="952933"/>
          </a:xfrm>
        </p:spPr>
        <p:txBody>
          <a:bodyPr/>
          <a:lstStyle/>
          <a:p>
            <a:pPr marL="0" indent="0">
              <a:buNone/>
            </a:pPr>
            <a:r>
              <a:rPr lang="en-US" sz="2400" dirty="0"/>
              <a:t>Webinar clip: </a:t>
            </a:r>
            <a:r>
              <a:rPr lang="en-US" sz="2400" dirty="0">
                <a:hlinkClick r:id="rId3" tooltip="Using and Communicating Data to Advance Racial Equity in Early Care and Education Systems"/>
              </a:rPr>
              <a:t>Data and Racial Equity in Early Childhood Policy Advocacy </a:t>
            </a:r>
            <a:endParaRPr lang="en-US" sz="2400" dirty="0"/>
          </a:p>
          <a:p>
            <a:pPr marL="0" indent="0">
              <a:buNone/>
            </a:pPr>
            <a:r>
              <a:rPr lang="en-US" sz="2400" dirty="0"/>
              <a:t>Presenter: Esther Gross, Child Trends</a:t>
            </a:r>
          </a:p>
        </p:txBody>
      </p:sp>
      <p:sp>
        <p:nvSpPr>
          <p:cNvPr id="6" name="Content Placeholder 2">
            <a:extLst>
              <a:ext uri="{FF2B5EF4-FFF2-40B4-BE49-F238E27FC236}">
                <a16:creationId xmlns:a16="http://schemas.microsoft.com/office/drawing/2014/main" id="{2A37DECB-BC0B-4EED-9522-8E9C49CD5E6A}"/>
              </a:ext>
            </a:extLst>
          </p:cNvPr>
          <p:cNvSpPr txBox="1">
            <a:spLocks/>
          </p:cNvSpPr>
          <p:nvPr/>
        </p:nvSpPr>
        <p:spPr>
          <a:xfrm>
            <a:off x="838200" y="5248986"/>
            <a:ext cx="3717471" cy="49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Watch full webinar </a:t>
            </a:r>
            <a:r>
              <a:rPr lang="en-US" b="1" dirty="0">
                <a:hlinkClick r:id="rId4" tooltip="Allies Get Guidance on Using Data and Racial Equity in Early Childhood Policy Advocacy"/>
              </a:rPr>
              <a:t>here</a:t>
            </a:r>
            <a:r>
              <a:rPr lang="en-US" b="1" dirty="0"/>
              <a:t>.</a:t>
            </a:r>
          </a:p>
          <a:p>
            <a:endParaRPr lang="en-US" dirty="0"/>
          </a:p>
        </p:txBody>
      </p:sp>
      <p:pic>
        <p:nvPicPr>
          <p:cNvPr id="11" name="Graphic 10" descr="Arrow: Rotate left with solid fill">
            <a:extLst>
              <a:ext uri="{FF2B5EF4-FFF2-40B4-BE49-F238E27FC236}">
                <a16:creationId xmlns:a16="http://schemas.microsoft.com/office/drawing/2014/main" id="{603DE694-D274-4727-805B-9FEEB5CFB1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2541814" y="2504178"/>
            <a:ext cx="2100943" cy="2514599"/>
          </a:xfrm>
          <a:prstGeom prst="rect">
            <a:avLst/>
          </a:prstGeom>
        </p:spPr>
      </p:pic>
      <p:pic>
        <p:nvPicPr>
          <p:cNvPr id="5" name="Picture 4" descr="Screenshot of Data and Racial Equity in Early Childhood Policy Advocacy webinar">
            <a:extLst>
              <a:ext uri="{FF2B5EF4-FFF2-40B4-BE49-F238E27FC236}">
                <a16:creationId xmlns:a16="http://schemas.microsoft.com/office/drawing/2014/main" id="{CBF40C15-84C4-4FBC-A4BA-DB02F3BFDF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9585" y="2716419"/>
            <a:ext cx="7342415" cy="4141581"/>
          </a:xfrm>
          <a:prstGeom prst="rect">
            <a:avLst/>
          </a:prstGeom>
        </p:spPr>
      </p:pic>
    </p:spTree>
    <p:extLst>
      <p:ext uri="{BB962C8B-B14F-4D97-AF65-F5344CB8AC3E}">
        <p14:creationId xmlns:p14="http://schemas.microsoft.com/office/powerpoint/2010/main" val="78707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1591F-CE1E-4226-9029-9436B4672BB2}"/>
              </a:ext>
            </a:extLst>
          </p:cNvPr>
          <p:cNvSpPr>
            <a:spLocks noGrp="1"/>
          </p:cNvSpPr>
          <p:nvPr>
            <p:ph type="title"/>
          </p:nvPr>
        </p:nvSpPr>
        <p:spPr/>
        <p:txBody>
          <a:bodyPr/>
          <a:lstStyle/>
          <a:p>
            <a:r>
              <a:rPr lang="en-US" dirty="0"/>
              <a:t>Interpret Results</a:t>
            </a:r>
          </a:p>
        </p:txBody>
      </p:sp>
      <p:sp>
        <p:nvSpPr>
          <p:cNvPr id="5" name="Content Placeholder 4">
            <a:extLst>
              <a:ext uri="{FF2B5EF4-FFF2-40B4-BE49-F238E27FC236}">
                <a16:creationId xmlns:a16="http://schemas.microsoft.com/office/drawing/2014/main" id="{DD1C37DB-812D-4EC1-A005-E9796D0AF1DA}"/>
              </a:ext>
            </a:extLst>
          </p:cNvPr>
          <p:cNvSpPr>
            <a:spLocks noGrp="1"/>
          </p:cNvSpPr>
          <p:nvPr>
            <p:ph idx="1"/>
          </p:nvPr>
        </p:nvSpPr>
        <p:spPr>
          <a:xfrm>
            <a:off x="838199" y="1825625"/>
            <a:ext cx="11123952" cy="4351338"/>
          </a:xfrm>
        </p:spPr>
        <p:txBody>
          <a:bodyPr>
            <a:normAutofit/>
          </a:bodyPr>
          <a:lstStyle/>
          <a:p>
            <a:pPr marL="0" indent="0">
              <a:buNone/>
            </a:pPr>
            <a:r>
              <a:rPr lang="en-US" b="1" dirty="0"/>
              <a:t>How can we understand and make sense of the data?</a:t>
            </a:r>
          </a:p>
          <a:p>
            <a:pPr marL="457200" indent="-457200">
              <a:buFont typeface="+mj-lt"/>
              <a:buAutoNum type="arabicPeriod"/>
            </a:pPr>
            <a:r>
              <a:rPr lang="en-US" dirty="0"/>
              <a:t>What hypotheses do we have to explain what we see in the data? </a:t>
            </a:r>
          </a:p>
          <a:p>
            <a:pPr lvl="1"/>
            <a:r>
              <a:rPr lang="en-US" dirty="0"/>
              <a:t>Use the </a:t>
            </a:r>
            <a:r>
              <a:rPr lang="en-US" dirty="0">
                <a:hlinkClick r:id="rId3" tooltip="5 Whys Root Cause Analysis Template and Process"/>
              </a:rPr>
              <a:t>5 Whys</a:t>
            </a:r>
            <a:r>
              <a:rPr lang="en-US" dirty="0"/>
              <a:t> or other root cause analysis tools to reexamine the systems and structures in place that maintain barriers to equitable outcomes</a:t>
            </a:r>
          </a:p>
          <a:p>
            <a:pPr lvl="1"/>
            <a:r>
              <a:rPr lang="en-US" dirty="0"/>
              <a:t>Test and review hypotheses</a:t>
            </a:r>
          </a:p>
          <a:p>
            <a:pPr marL="457200" indent="-457200">
              <a:buFont typeface="+mj-lt"/>
              <a:buAutoNum type="arabicPeriod"/>
            </a:pPr>
            <a:r>
              <a:rPr lang="en-US" dirty="0"/>
              <a:t>What are the limitations of our interpretation?</a:t>
            </a:r>
          </a:p>
          <a:p>
            <a:pPr lvl="1"/>
            <a:r>
              <a:rPr lang="en-US" dirty="0"/>
              <a:t>What are the potential biases of our analysis?</a:t>
            </a:r>
          </a:p>
          <a:p>
            <a:pPr lvl="1"/>
            <a:r>
              <a:rPr lang="en-US" dirty="0"/>
              <a:t>Do we need to add team members or otherwise seek input from families/community members to help with interpretation?</a:t>
            </a:r>
          </a:p>
        </p:txBody>
      </p:sp>
    </p:spTree>
    <p:extLst>
      <p:ext uri="{BB962C8B-B14F-4D97-AF65-F5344CB8AC3E}">
        <p14:creationId xmlns:p14="http://schemas.microsoft.com/office/powerpoint/2010/main" val="267792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3091-50F0-4949-BB51-121B96180F82}"/>
              </a:ext>
            </a:extLst>
          </p:cNvPr>
          <p:cNvSpPr>
            <a:spLocks noGrp="1"/>
          </p:cNvSpPr>
          <p:nvPr>
            <p:ph type="title"/>
          </p:nvPr>
        </p:nvSpPr>
        <p:spPr/>
        <p:txBody>
          <a:bodyPr>
            <a:normAutofit/>
          </a:bodyPr>
          <a:lstStyle/>
          <a:p>
            <a:r>
              <a:rPr lang="en-US" dirty="0"/>
              <a:t>What do our data tell us?</a:t>
            </a:r>
          </a:p>
        </p:txBody>
      </p:sp>
      <p:sp>
        <p:nvSpPr>
          <p:cNvPr id="4" name="Content Placeholder 2">
            <a:extLst>
              <a:ext uri="{FF2B5EF4-FFF2-40B4-BE49-F238E27FC236}">
                <a16:creationId xmlns:a16="http://schemas.microsoft.com/office/drawing/2014/main" id="{620CCCB2-C103-814F-A064-8B098CCDE829}"/>
              </a:ext>
            </a:extLst>
          </p:cNvPr>
          <p:cNvSpPr txBox="1">
            <a:spLocks/>
          </p:cNvSpPr>
          <p:nvPr/>
        </p:nvSpPr>
        <p:spPr>
          <a:xfrm>
            <a:off x="838200" y="1763486"/>
            <a:ext cx="11179629" cy="952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Webinar clip: </a:t>
            </a:r>
            <a:r>
              <a:rPr lang="en-US" sz="2400" dirty="0">
                <a:hlinkClick r:id="rId3" tooltip="What's Missing &amp; Why Does It Matter webinar"/>
              </a:rPr>
              <a:t>What's Missing &amp; Why Does It Matter</a:t>
            </a:r>
            <a:r>
              <a:rPr lang="en-US" sz="2400" dirty="0">
                <a:hlinkClick r:id="rId3"/>
              </a:rPr>
              <a:t>?</a:t>
            </a:r>
            <a:endParaRPr lang="en-US" sz="2400" dirty="0"/>
          </a:p>
          <a:p>
            <a:pPr marL="0" indent="0">
              <a:buFont typeface="Arial" panose="020B0604020202020204" pitchFamily="34" charset="0"/>
              <a:buNone/>
            </a:pPr>
            <a:r>
              <a:rPr lang="en-US" sz="2400" dirty="0"/>
              <a:t>Presenter: </a:t>
            </a:r>
            <a:r>
              <a:rPr lang="en-US" sz="2400" dirty="0" err="1"/>
              <a:t>Iheoma</a:t>
            </a:r>
            <a:r>
              <a:rPr lang="en-US" sz="2400" dirty="0"/>
              <a:t> Iruka, Equity Research-Action Coalition</a:t>
            </a:r>
          </a:p>
          <a:p>
            <a:endParaRPr lang="en-US" dirty="0"/>
          </a:p>
        </p:txBody>
      </p:sp>
      <p:sp>
        <p:nvSpPr>
          <p:cNvPr id="6" name="Content Placeholder 2">
            <a:extLst>
              <a:ext uri="{FF2B5EF4-FFF2-40B4-BE49-F238E27FC236}">
                <a16:creationId xmlns:a16="http://schemas.microsoft.com/office/drawing/2014/main" id="{E7D69555-2B71-8845-AC13-6BB55FE14C4E}"/>
              </a:ext>
            </a:extLst>
          </p:cNvPr>
          <p:cNvSpPr txBox="1">
            <a:spLocks/>
          </p:cNvSpPr>
          <p:nvPr/>
        </p:nvSpPr>
        <p:spPr>
          <a:xfrm>
            <a:off x="838200" y="5248986"/>
            <a:ext cx="3717471" cy="49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Watch full webinar </a:t>
            </a:r>
            <a:r>
              <a:rPr lang="en-US" b="1" dirty="0">
                <a:hlinkClick r:id="rId3" tooltip="What's Missing &amp; Why Does It Matter webinar"/>
              </a:rPr>
              <a:t>here</a:t>
            </a:r>
            <a:r>
              <a:rPr lang="en-US" b="1" dirty="0"/>
              <a:t>.</a:t>
            </a:r>
          </a:p>
          <a:p>
            <a:endParaRPr lang="en-US" dirty="0"/>
          </a:p>
        </p:txBody>
      </p:sp>
      <p:pic>
        <p:nvPicPr>
          <p:cNvPr id="7" name="Graphic 6" descr="Arrow: Rotate left with solid fill">
            <a:extLst>
              <a:ext uri="{FF2B5EF4-FFF2-40B4-BE49-F238E27FC236}">
                <a16:creationId xmlns:a16="http://schemas.microsoft.com/office/drawing/2014/main" id="{4AFC3F87-1D0D-F643-A850-5ED4F6ED8A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541814" y="2504178"/>
            <a:ext cx="2100943" cy="2514599"/>
          </a:xfrm>
          <a:prstGeom prst="rect">
            <a:avLst/>
          </a:prstGeom>
        </p:spPr>
      </p:pic>
      <p:pic>
        <p:nvPicPr>
          <p:cNvPr id="10" name="Picture 9" descr="Screenshot from ECDataWorks' Webinar titled What's Missing &amp; Why Does it Matter?">
            <a:extLst>
              <a:ext uri="{FF2B5EF4-FFF2-40B4-BE49-F238E27FC236}">
                <a16:creationId xmlns:a16="http://schemas.microsoft.com/office/drawing/2014/main" id="{0BCE62EB-37D1-3F4C-8A28-9ED769F7EA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9585" y="2688573"/>
            <a:ext cx="7342415" cy="4169428"/>
          </a:xfrm>
          <a:prstGeom prst="rect">
            <a:avLst/>
          </a:prstGeom>
        </p:spPr>
      </p:pic>
    </p:spTree>
    <p:extLst>
      <p:ext uri="{BB962C8B-B14F-4D97-AF65-F5344CB8AC3E}">
        <p14:creationId xmlns:p14="http://schemas.microsoft.com/office/powerpoint/2010/main" val="94933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p:txBody>
          <a:bodyPr/>
          <a:lstStyle/>
          <a:p>
            <a:r>
              <a:rPr lang="en-US" dirty="0"/>
              <a:t>Session Outcomes</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idx="1"/>
          </p:nvPr>
        </p:nvSpPr>
        <p:spPr/>
        <p:txBody>
          <a:bodyPr>
            <a:normAutofit/>
          </a:bodyPr>
          <a:lstStyle/>
          <a:p>
            <a:pPr marL="0" indent="0">
              <a:buNone/>
            </a:pPr>
            <a:r>
              <a:rPr lang="en-US" sz="2400"/>
              <a:t>Participants will be better able to:</a:t>
            </a:r>
          </a:p>
          <a:p>
            <a:r>
              <a:rPr lang="en-US" sz="2400"/>
              <a:t>Articulate the role of families and community members on effective, equitable data teams</a:t>
            </a:r>
          </a:p>
          <a:p>
            <a:r>
              <a:rPr lang="en-US" sz="2400"/>
              <a:t>Apply potential strategies for engaging stakeholders in meaningful data conversations</a:t>
            </a:r>
          </a:p>
          <a:p>
            <a:r>
              <a:rPr lang="en-US" sz="2400"/>
              <a:t>Collaborate with stakeholders and community partners to use and interpret data to understand and address inequities </a:t>
            </a:r>
          </a:p>
        </p:txBody>
      </p:sp>
    </p:spTree>
    <p:extLst>
      <p:ext uri="{BB962C8B-B14F-4D97-AF65-F5344CB8AC3E}">
        <p14:creationId xmlns:p14="http://schemas.microsoft.com/office/powerpoint/2010/main" val="329209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1591F-CE1E-4226-9029-9436B4672BB2}"/>
              </a:ext>
            </a:extLst>
          </p:cNvPr>
          <p:cNvSpPr>
            <a:spLocks noGrp="1"/>
          </p:cNvSpPr>
          <p:nvPr>
            <p:ph type="title"/>
          </p:nvPr>
        </p:nvSpPr>
        <p:spPr/>
        <p:txBody>
          <a:bodyPr/>
          <a:lstStyle/>
          <a:p>
            <a:r>
              <a:rPr lang="en-US" dirty="0"/>
              <a:t>Share and Apply Findings</a:t>
            </a:r>
          </a:p>
        </p:txBody>
      </p:sp>
      <p:sp>
        <p:nvSpPr>
          <p:cNvPr id="5" name="Content Placeholder 4">
            <a:extLst>
              <a:ext uri="{FF2B5EF4-FFF2-40B4-BE49-F238E27FC236}">
                <a16:creationId xmlns:a16="http://schemas.microsoft.com/office/drawing/2014/main" id="{DD1C37DB-812D-4EC1-A005-E9796D0AF1DA}"/>
              </a:ext>
            </a:extLst>
          </p:cNvPr>
          <p:cNvSpPr>
            <a:spLocks noGrp="1"/>
          </p:cNvSpPr>
          <p:nvPr>
            <p:ph idx="1"/>
          </p:nvPr>
        </p:nvSpPr>
        <p:spPr>
          <a:xfrm>
            <a:off x="554184" y="1740792"/>
            <a:ext cx="8472392" cy="4299790"/>
          </a:xfrm>
        </p:spPr>
        <p:txBody>
          <a:bodyPr/>
          <a:lstStyle/>
          <a:p>
            <a:pPr marL="0" indent="0">
              <a:buNone/>
            </a:pPr>
            <a:r>
              <a:rPr lang="en-US" b="1"/>
              <a:t>How do we apply what we’ve learned? How do we disseminate the information?</a:t>
            </a:r>
          </a:p>
          <a:p>
            <a:pPr marL="457200" indent="-457200">
              <a:buFont typeface="+mj-lt"/>
              <a:buAutoNum type="arabicPeriod"/>
            </a:pPr>
            <a:r>
              <a:rPr lang="en-US"/>
              <a:t>How are we sharing this information and with whom? </a:t>
            </a:r>
          </a:p>
          <a:p>
            <a:pPr lvl="1"/>
            <a:r>
              <a:rPr lang="en-US"/>
              <a:t>Is there opportunity to invite additional feedback from families and community members? </a:t>
            </a:r>
          </a:p>
          <a:p>
            <a:pPr lvl="1"/>
            <a:r>
              <a:rPr lang="en-US"/>
              <a:t>Are we sharing information in ways that are accessible to the families and community members we want to reach?</a:t>
            </a:r>
          </a:p>
          <a:p>
            <a:pPr marL="457200" indent="-457200">
              <a:buFont typeface="+mj-lt"/>
              <a:buAutoNum type="arabicPeriod"/>
            </a:pPr>
            <a:r>
              <a:rPr lang="en-US"/>
              <a:t>What are our data team’s goals for next steps? </a:t>
            </a:r>
          </a:p>
          <a:p>
            <a:pPr lvl="1"/>
            <a:r>
              <a:rPr lang="en-US"/>
              <a:t>What equity work can this analysis move forward? Who should be involved?</a:t>
            </a:r>
          </a:p>
          <a:p>
            <a:pPr marL="457200" indent="-457200">
              <a:buFont typeface="+mj-lt"/>
              <a:buAutoNum type="arabicPeriod"/>
            </a:pPr>
            <a:r>
              <a:rPr lang="en-US"/>
              <a:t>What questions are still unanswered? </a:t>
            </a:r>
          </a:p>
        </p:txBody>
      </p:sp>
      <p:sp>
        <p:nvSpPr>
          <p:cNvPr id="9" name="TextBox 8">
            <a:extLst>
              <a:ext uri="{FF2B5EF4-FFF2-40B4-BE49-F238E27FC236}">
                <a16:creationId xmlns:a16="http://schemas.microsoft.com/office/drawing/2014/main" id="{C980A64B-4BCF-430B-A878-3342533A8E9C}"/>
              </a:ext>
            </a:extLst>
          </p:cNvPr>
          <p:cNvSpPr txBox="1"/>
          <p:nvPr/>
        </p:nvSpPr>
        <p:spPr>
          <a:xfrm>
            <a:off x="0" y="5890631"/>
            <a:ext cx="9016850" cy="400110"/>
          </a:xfrm>
          <a:prstGeom prst="rect">
            <a:avLst/>
          </a:prstGeom>
          <a:noFill/>
        </p:spPr>
        <p:txBody>
          <a:bodyPr wrap="square">
            <a:spAutoFit/>
          </a:bodyPr>
          <a:lstStyle/>
          <a:p>
            <a:pPr algn="r" fontAlgn="base"/>
            <a:r>
              <a:rPr lang="en-US" sz="2000" i="0" dirty="0">
                <a:effectLst/>
                <a:latin typeface="Tahoma" panose="020B0604030504040204" pitchFamily="34" charset="0"/>
                <a:ea typeface="Tahoma" panose="020B0604030504040204" pitchFamily="34" charset="0"/>
                <a:cs typeface="Tahoma" panose="020B0604030504040204" pitchFamily="34" charset="0"/>
              </a:rPr>
              <a:t>See more here: </a:t>
            </a:r>
            <a:r>
              <a:rPr lang="en-US" sz="2000" i="0" dirty="0">
                <a:effectLst/>
                <a:latin typeface="Tahoma" panose="020B0604030504040204" pitchFamily="34" charset="0"/>
                <a:ea typeface="Tahoma" panose="020B0604030504040204" pitchFamily="34" charset="0"/>
                <a:cs typeface="Tahoma" panose="020B0604030504040204" pitchFamily="34" charset="0"/>
                <a:hlinkClick r:id="rId3" tooltip="Equitable Research Communication Guidelines"/>
              </a:rPr>
              <a:t>Equitable Research Communication Guidelines</a:t>
            </a:r>
            <a:r>
              <a:rPr lang="en-US" sz="2000" i="0" dirty="0">
                <a:effectLst/>
                <a:latin typeface="Tahoma" panose="020B0604030504040204" pitchFamily="34" charset="0"/>
                <a:ea typeface="Tahoma" panose="020B0604030504040204" pitchFamily="34" charset="0"/>
                <a:cs typeface="Tahoma" panose="020B0604030504040204" pitchFamily="34" charset="0"/>
              </a:rPr>
              <a:t>, Child Trends</a:t>
            </a:r>
          </a:p>
        </p:txBody>
      </p:sp>
      <p:sp>
        <p:nvSpPr>
          <p:cNvPr id="6" name="Rectangle 5">
            <a:extLst>
              <a:ext uri="{FF2B5EF4-FFF2-40B4-BE49-F238E27FC236}">
                <a16:creationId xmlns:a16="http://schemas.microsoft.com/office/drawing/2014/main" id="{6C49C340-CA1D-46FD-B577-EB12CCEB8BDB}"/>
              </a:ext>
            </a:extLst>
          </p:cNvPr>
          <p:cNvSpPr/>
          <p:nvPr/>
        </p:nvSpPr>
        <p:spPr>
          <a:xfrm>
            <a:off x="9026576" y="0"/>
            <a:ext cx="3165423" cy="685799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Share the findings of your analysis in </a:t>
            </a:r>
            <a:r>
              <a:rPr lang="en-US" sz="2000" b="1" u="sng"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context</a:t>
            </a:r>
            <a:r>
              <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Presenting disparities in data without context can be harmful.</a:t>
            </a:r>
          </a:p>
          <a:p>
            <a:pPr algn="ctr"/>
            <a:endPar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When sharing findings, ask, “Did we provide the reader with sufficient context to interpret this finding? How could this finding be misinterpreted?”</a:t>
            </a:r>
          </a:p>
          <a:p>
            <a:pPr algn="ctr"/>
            <a:endParaRPr lang="en-US"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descr="&quot; &quot;">
            <a:extLst>
              <a:ext uri="{FF2B5EF4-FFF2-40B4-BE49-F238E27FC236}">
                <a16:creationId xmlns:a16="http://schemas.microsoft.com/office/drawing/2014/main" id="{D025CE10-42A1-4B8C-9074-A5E92731C910}"/>
              </a:ext>
            </a:extLst>
          </p:cNvPr>
          <p:cNvCxnSpPr/>
          <p:nvPr/>
        </p:nvCxnSpPr>
        <p:spPr>
          <a:xfrm>
            <a:off x="9046029" y="0"/>
            <a:ext cx="0" cy="6858000"/>
          </a:xfrm>
          <a:prstGeom prst="line">
            <a:avLst/>
          </a:prstGeom>
          <a:ln w="57150">
            <a:solidFill>
              <a:srgbClr val="154578"/>
            </a:solidFill>
          </a:ln>
        </p:spPr>
        <p:style>
          <a:lnRef idx="1">
            <a:schemeClr val="accent1"/>
          </a:lnRef>
          <a:fillRef idx="0">
            <a:schemeClr val="accent1"/>
          </a:fillRef>
          <a:effectRef idx="0">
            <a:schemeClr val="accent1"/>
          </a:effectRef>
          <a:fontRef idx="minor">
            <a:schemeClr val="tx1"/>
          </a:fontRef>
        </p:style>
      </p:cxnSp>
      <p:pic>
        <p:nvPicPr>
          <p:cNvPr id="8" name="Graphic 7" descr="&quot; &quot;">
            <a:extLst>
              <a:ext uri="{FF2B5EF4-FFF2-40B4-BE49-F238E27FC236}">
                <a16:creationId xmlns:a16="http://schemas.microsoft.com/office/drawing/2014/main" id="{47A7D2E9-BDD9-4C22-9C0A-53C1E20B6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2087" y="365124"/>
            <a:ext cx="914400" cy="914400"/>
          </a:xfrm>
          <a:prstGeom prst="rect">
            <a:avLst/>
          </a:prstGeom>
        </p:spPr>
      </p:pic>
    </p:spTree>
    <p:extLst>
      <p:ext uri="{BB962C8B-B14F-4D97-AF65-F5344CB8AC3E}">
        <p14:creationId xmlns:p14="http://schemas.microsoft.com/office/powerpoint/2010/main" val="29080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E21A81-9C3B-49F9-A554-27A39BCC1130}"/>
              </a:ext>
            </a:extLst>
          </p:cNvPr>
          <p:cNvSpPr>
            <a:spLocks noGrp="1"/>
          </p:cNvSpPr>
          <p:nvPr>
            <p:ph type="ctrTitle"/>
          </p:nvPr>
        </p:nvSpPr>
        <p:spPr/>
        <p:txBody>
          <a:bodyPr/>
          <a:lstStyle/>
          <a:p>
            <a:r>
              <a:rPr lang="en-US" dirty="0"/>
              <a:t>Recommended Resources</a:t>
            </a:r>
          </a:p>
        </p:txBody>
      </p:sp>
      <p:sp>
        <p:nvSpPr>
          <p:cNvPr id="5" name="Subtitle 4">
            <a:extLst>
              <a:ext uri="{FF2B5EF4-FFF2-40B4-BE49-F238E27FC236}">
                <a16:creationId xmlns:a16="http://schemas.microsoft.com/office/drawing/2014/main" id="{F00CEFCC-3BA1-441A-909D-5C4CCB148C88}"/>
              </a:ext>
            </a:extLst>
          </p:cNvPr>
          <p:cNvSpPr>
            <a:spLocks noGrp="1"/>
          </p:cNvSpPr>
          <p:nvPr>
            <p:ph type="subTitle" idx="1"/>
          </p:nvPr>
        </p:nvSpPr>
        <p:spPr/>
        <p:txBody>
          <a:bodyPr>
            <a:normAutofit fontScale="62500" lnSpcReduction="20000"/>
          </a:bodyPr>
          <a:lstStyle/>
          <a:p>
            <a:pPr>
              <a:buClr>
                <a:schemeClr val="bg1"/>
              </a:buClr>
            </a:pPr>
            <a:r>
              <a:rPr lang="en-US"/>
              <a:t>Select resources for: </a:t>
            </a:r>
          </a:p>
          <a:p>
            <a:pPr marL="457200" indent="-457200">
              <a:buClr>
                <a:schemeClr val="bg1"/>
              </a:buClr>
              <a:buFont typeface="Wingdings" panose="05000000000000000000" pitchFamily="2" charset="2"/>
              <a:buChar char="ü"/>
            </a:pPr>
            <a:r>
              <a:rPr lang="en-US"/>
              <a:t>Engaging stakeholders</a:t>
            </a:r>
          </a:p>
          <a:p>
            <a:pPr marL="457200" indent="-457200">
              <a:buClr>
                <a:schemeClr val="bg1"/>
              </a:buClr>
              <a:buFont typeface="Wingdings" panose="05000000000000000000" pitchFamily="2" charset="2"/>
              <a:buChar char="ü"/>
            </a:pPr>
            <a:r>
              <a:rPr lang="en-US"/>
              <a:t>Data teams</a:t>
            </a:r>
          </a:p>
          <a:p>
            <a:pPr marL="457200" indent="-457200">
              <a:buClr>
                <a:schemeClr val="bg1"/>
              </a:buClr>
              <a:buFont typeface="Wingdings" panose="05000000000000000000" pitchFamily="2" charset="2"/>
              <a:buChar char="ü"/>
            </a:pPr>
            <a:r>
              <a:rPr lang="en-US"/>
              <a:t>Equity in early childhood</a:t>
            </a:r>
          </a:p>
          <a:p>
            <a:pPr marL="457200" indent="-457200">
              <a:buClr>
                <a:schemeClr val="bg1"/>
              </a:buClr>
              <a:buFont typeface="Wingdings" panose="05000000000000000000" pitchFamily="2" charset="2"/>
              <a:buChar char="ü"/>
            </a:pPr>
            <a:r>
              <a:rPr lang="en-US"/>
              <a:t>Cycle of inquiry</a:t>
            </a:r>
          </a:p>
        </p:txBody>
      </p:sp>
    </p:spTree>
    <p:extLst>
      <p:ext uri="{BB962C8B-B14F-4D97-AF65-F5344CB8AC3E}">
        <p14:creationId xmlns:p14="http://schemas.microsoft.com/office/powerpoint/2010/main" val="186344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301407"/>
            <a:ext cx="9830300" cy="1298811"/>
          </a:xfrm>
        </p:spPr>
        <p:txBody>
          <a:bodyPr>
            <a:noAutofit/>
          </a:bodyPr>
          <a:lstStyle/>
          <a:p>
            <a:r>
              <a:rPr lang="en-US" dirty="0"/>
              <a:t>Resources for Engaging Stakeholders </a:t>
            </a:r>
          </a:p>
        </p:txBody>
      </p:sp>
      <p:sp>
        <p:nvSpPr>
          <p:cNvPr id="3" name="Content Placeholder 2"/>
          <p:cNvSpPr>
            <a:spLocks noGrp="1"/>
          </p:cNvSpPr>
          <p:nvPr>
            <p:ph idx="1"/>
          </p:nvPr>
        </p:nvSpPr>
        <p:spPr>
          <a:xfrm>
            <a:off x="6172199" y="2057401"/>
            <a:ext cx="4531659" cy="4110317"/>
          </a:xfrm>
        </p:spPr>
        <p:txBody>
          <a:bodyPr>
            <a:noAutofit/>
          </a:bodyPr>
          <a:lstStyle/>
          <a:p>
            <a:pPr marL="0" indent="0">
              <a:buNone/>
            </a:pPr>
            <a:r>
              <a:rPr lang="en-US" b="1" dirty="0">
                <a:hlinkClick r:id="rId3" tooltip="DaSy Center: Stakeholder Knowledge Toolkit: Building Knowledge about Data"/>
              </a:rPr>
              <a:t>Stakeholder Knowledge Toolkit: Building Knowledge about Data</a:t>
            </a:r>
            <a:endParaRPr lang="en-US" b="1" dirty="0"/>
          </a:p>
          <a:p>
            <a:pPr marL="0" indent="0">
              <a:buNone/>
            </a:pPr>
            <a:endParaRPr lang="en-US" dirty="0"/>
          </a:p>
          <a:p>
            <a:pPr marL="0" indent="0">
              <a:buNone/>
            </a:pPr>
            <a:r>
              <a:rPr lang="en-US" dirty="0"/>
              <a:t>Provides stakeholders with an orientation to IDEA data and other data-related topics to help them meaningfully participate in conversations about important programmatic issues and decisions.</a:t>
            </a:r>
          </a:p>
        </p:txBody>
      </p:sp>
      <p:pic>
        <p:nvPicPr>
          <p:cNvPr id="5" name="Picture 4" descr="Screenshot of the seven sections of the DaSy toolkit which include Introduction, Data as Information, IDEA Section 618 Data, SPP/APR, SSIP, Data Privacy and Confidentiality, and Data Linkag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3606" y="1981201"/>
            <a:ext cx="3809551" cy="3675455"/>
          </a:xfrm>
          <a:prstGeom prst="rect">
            <a:avLst/>
          </a:prstGeom>
        </p:spPr>
      </p:pic>
      <p:pic>
        <p:nvPicPr>
          <p:cNvPr id="7" name="Picture 6" descr="DaSy: The Center for IDEA Early Childhood Data System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7600" y="4648201"/>
            <a:ext cx="2064910" cy="1764383"/>
          </a:xfrm>
          <a:prstGeom prst="rect">
            <a:avLst/>
          </a:prstGeom>
        </p:spPr>
      </p:pic>
    </p:spTree>
    <p:extLst>
      <p:ext uri="{BB962C8B-B14F-4D97-AF65-F5344CB8AC3E}">
        <p14:creationId xmlns:p14="http://schemas.microsoft.com/office/powerpoint/2010/main" val="238215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301407"/>
            <a:ext cx="9830300" cy="1298811"/>
          </a:xfrm>
        </p:spPr>
        <p:txBody>
          <a:bodyPr>
            <a:noAutofit/>
          </a:bodyPr>
          <a:lstStyle/>
          <a:p>
            <a:r>
              <a:rPr lang="en-US" dirty="0"/>
              <a:t>Resources for Engaging Stakeholders </a:t>
            </a:r>
          </a:p>
        </p:txBody>
      </p:sp>
      <p:sp>
        <p:nvSpPr>
          <p:cNvPr id="3" name="Content Placeholder 2"/>
          <p:cNvSpPr>
            <a:spLocks noGrp="1"/>
          </p:cNvSpPr>
          <p:nvPr>
            <p:ph idx="1"/>
          </p:nvPr>
        </p:nvSpPr>
        <p:spPr>
          <a:xfrm>
            <a:off x="828254" y="1855868"/>
            <a:ext cx="4531659" cy="1298811"/>
          </a:xfrm>
        </p:spPr>
        <p:txBody>
          <a:bodyPr>
            <a:noAutofit/>
          </a:bodyPr>
          <a:lstStyle/>
          <a:p>
            <a:pPr marL="0" indent="0">
              <a:buNone/>
            </a:pPr>
            <a:r>
              <a:rPr lang="en-US" b="1" dirty="0">
                <a:hlinkClick r:id="rId3" tooltip="Serving on Groups that Make Decisions: A Guide for Families"/>
              </a:rPr>
              <a:t>Serving on Groups that Make Decisions: A Guide for Families</a:t>
            </a:r>
            <a:endParaRPr lang="en-US" dirty="0"/>
          </a:p>
        </p:txBody>
      </p:sp>
      <p:sp>
        <p:nvSpPr>
          <p:cNvPr id="11" name="Content Placeholder 8">
            <a:extLst>
              <a:ext uri="{FF2B5EF4-FFF2-40B4-BE49-F238E27FC236}">
                <a16:creationId xmlns:a16="http://schemas.microsoft.com/office/drawing/2014/main" id="{DAC57C26-E5CF-4E8C-817B-0E5DBDFAA7C0}"/>
              </a:ext>
            </a:extLst>
          </p:cNvPr>
          <p:cNvSpPr txBox="1">
            <a:spLocks/>
          </p:cNvSpPr>
          <p:nvPr/>
        </p:nvSpPr>
        <p:spPr>
          <a:xfrm>
            <a:off x="828254" y="2995158"/>
            <a:ext cx="5183188" cy="3295876"/>
          </a:xfrm>
          <a:prstGeom prst="rect">
            <a:avLst/>
          </a:prstGeom>
        </p:spPr>
        <p:txBody>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WI FACETS guidebook for anyone who is currently serving, or wants to serve, on a decision-making group.</a:t>
            </a:r>
          </a:p>
        </p:txBody>
      </p:sp>
      <p:pic>
        <p:nvPicPr>
          <p:cNvPr id="6" name="Picture 5" descr="Cover page of WI FACETS guidebooks">
            <a:extLst>
              <a:ext uri="{FF2B5EF4-FFF2-40B4-BE49-F238E27FC236}">
                <a16:creationId xmlns:a16="http://schemas.microsoft.com/office/drawing/2014/main" id="{25054B05-3FCA-499C-A9CB-632E73D129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18810" y="4100732"/>
            <a:ext cx="2683670" cy="2455861"/>
          </a:xfrm>
          <a:prstGeom prst="rect">
            <a:avLst/>
          </a:prstGeom>
        </p:spPr>
      </p:pic>
      <p:sp>
        <p:nvSpPr>
          <p:cNvPr id="8" name="Content Placeholder 2">
            <a:extLst>
              <a:ext uri="{FF2B5EF4-FFF2-40B4-BE49-F238E27FC236}">
                <a16:creationId xmlns:a16="http://schemas.microsoft.com/office/drawing/2014/main" id="{A55FF829-52B6-4535-A3C3-B8733D1B9CB0}"/>
              </a:ext>
            </a:extLst>
          </p:cNvPr>
          <p:cNvSpPr txBox="1">
            <a:spLocks/>
          </p:cNvSpPr>
          <p:nvPr/>
        </p:nvSpPr>
        <p:spPr>
          <a:xfrm>
            <a:off x="6096000" y="2204125"/>
            <a:ext cx="4531659" cy="615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hlinkClick r:id="rId5" tooltip="Leading by Convening"/>
              </a:rPr>
              <a:t>Leading by Convening</a:t>
            </a:r>
            <a:endParaRPr lang="en-US" dirty="0"/>
          </a:p>
        </p:txBody>
      </p:sp>
      <p:pic>
        <p:nvPicPr>
          <p:cNvPr id="10" name="Picture 9" descr="Cycle of leading by convening which includes coalescing around issues, then ensuring relevant participation, and then doing the work together.">
            <a:extLst>
              <a:ext uri="{FF2B5EF4-FFF2-40B4-BE49-F238E27FC236}">
                <a16:creationId xmlns:a16="http://schemas.microsoft.com/office/drawing/2014/main" id="{B306C34A-29C1-4955-91BE-20EEDDD3ADD7}"/>
              </a:ext>
            </a:extLst>
          </p:cNvPr>
          <p:cNvPicPr>
            <a:picLocks noChangeAspect="1"/>
          </p:cNvPicPr>
          <p:nvPr/>
        </p:nvPicPr>
        <p:blipFill>
          <a:blip r:embed="rId6"/>
          <a:stretch>
            <a:fillRect/>
          </a:stretch>
        </p:blipFill>
        <p:spPr>
          <a:xfrm>
            <a:off x="7098049" y="3841151"/>
            <a:ext cx="2533631" cy="3016849"/>
          </a:xfrm>
          <a:prstGeom prst="rect">
            <a:avLst/>
          </a:prstGeom>
        </p:spPr>
      </p:pic>
      <p:sp>
        <p:nvSpPr>
          <p:cNvPr id="12" name="Content Placeholder 8">
            <a:extLst>
              <a:ext uri="{FF2B5EF4-FFF2-40B4-BE49-F238E27FC236}">
                <a16:creationId xmlns:a16="http://schemas.microsoft.com/office/drawing/2014/main" id="{E25CBC6E-CA71-4FA6-8BBA-3B1C460DB988}"/>
              </a:ext>
            </a:extLst>
          </p:cNvPr>
          <p:cNvSpPr txBox="1">
            <a:spLocks/>
          </p:cNvSpPr>
          <p:nvPr/>
        </p:nvSpPr>
        <p:spPr>
          <a:xfrm>
            <a:off x="6096000" y="2651760"/>
            <a:ext cx="5029200" cy="3639273"/>
          </a:xfrm>
          <a:prstGeom prst="rect">
            <a:avLst/>
          </a:prstGeom>
        </p:spPr>
        <p:txBody>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NCSI framework to engage stakeholders in improving results for infants, toddlers, children and youth with disabilities.  </a:t>
            </a:r>
          </a:p>
          <a:p>
            <a:endParaRPr lang="en-US"/>
          </a:p>
        </p:txBody>
      </p:sp>
    </p:spTree>
    <p:extLst>
      <p:ext uri="{BB962C8B-B14F-4D97-AF65-F5344CB8AC3E}">
        <p14:creationId xmlns:p14="http://schemas.microsoft.com/office/powerpoint/2010/main" val="2922096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D4E7-CDB1-40AC-AB8A-9A448F9F132E}"/>
              </a:ext>
            </a:extLst>
          </p:cNvPr>
          <p:cNvSpPr>
            <a:spLocks noGrp="1"/>
          </p:cNvSpPr>
          <p:nvPr>
            <p:ph type="title"/>
          </p:nvPr>
        </p:nvSpPr>
        <p:spPr/>
        <p:txBody>
          <a:bodyPr/>
          <a:lstStyle/>
          <a:p>
            <a:r>
              <a:rPr lang="en-US" dirty="0"/>
              <a:t>Resources for Data Teams</a:t>
            </a:r>
          </a:p>
        </p:txBody>
      </p:sp>
      <p:sp>
        <p:nvSpPr>
          <p:cNvPr id="8" name="Text Placeholder 7">
            <a:extLst>
              <a:ext uri="{FF2B5EF4-FFF2-40B4-BE49-F238E27FC236}">
                <a16:creationId xmlns:a16="http://schemas.microsoft.com/office/drawing/2014/main" id="{F553F929-B07F-48B0-8275-AEF0B182CD27}"/>
              </a:ext>
            </a:extLst>
          </p:cNvPr>
          <p:cNvSpPr>
            <a:spLocks noGrp="1"/>
          </p:cNvSpPr>
          <p:nvPr>
            <p:ph type="body" sz="quarter" idx="3"/>
          </p:nvPr>
        </p:nvSpPr>
        <p:spPr>
          <a:xfrm>
            <a:off x="828254" y="1782535"/>
            <a:ext cx="5183188" cy="823912"/>
          </a:xfrm>
        </p:spPr>
        <p:txBody>
          <a:bodyPr/>
          <a:lstStyle/>
          <a:p>
            <a:r>
              <a:rPr lang="en-US" dirty="0">
                <a:hlinkClick r:id="rId3" tooltip="DaSy Center: What are Data Teams?"/>
              </a:rPr>
              <a:t>What are Data Teams?</a:t>
            </a:r>
            <a:endParaRPr lang="en-US" dirty="0"/>
          </a:p>
        </p:txBody>
      </p:sp>
      <p:sp>
        <p:nvSpPr>
          <p:cNvPr id="9" name="Content Placeholder 8">
            <a:extLst>
              <a:ext uri="{FF2B5EF4-FFF2-40B4-BE49-F238E27FC236}">
                <a16:creationId xmlns:a16="http://schemas.microsoft.com/office/drawing/2014/main" id="{8AA7FB38-3277-4111-A164-27EE10E160A1}"/>
              </a:ext>
            </a:extLst>
          </p:cNvPr>
          <p:cNvSpPr>
            <a:spLocks noGrp="1"/>
          </p:cNvSpPr>
          <p:nvPr>
            <p:ph sz="quarter" idx="4"/>
          </p:nvPr>
        </p:nvSpPr>
        <p:spPr>
          <a:xfrm>
            <a:off x="828254" y="2606447"/>
            <a:ext cx="5183188" cy="3684588"/>
          </a:xfrm>
        </p:spPr>
        <p:txBody>
          <a:bodyPr/>
          <a:lstStyle/>
          <a:p>
            <a:pPr marL="0" indent="0">
              <a:buNone/>
            </a:pPr>
            <a:r>
              <a:rPr lang="en-US" dirty="0" err="1"/>
              <a:t>DaSy</a:t>
            </a:r>
            <a:r>
              <a:rPr lang="en-US" dirty="0"/>
              <a:t> Center infographic</a:t>
            </a:r>
          </a:p>
        </p:txBody>
      </p:sp>
      <p:pic>
        <p:nvPicPr>
          <p:cNvPr id="12" name="Picture 11" descr="A data team's purpose is to investigate critical questions, engage families and other stakeholders, monitor trends, address challenges, and celebrating successes. Data teams should include members who understand EI and ECSE programs, have experience navigating EI and ECSE services as a family,  have experience with data collection and entry, use and/or consume the data, and understand data.">
            <a:extLst>
              <a:ext uri="{FF2B5EF4-FFF2-40B4-BE49-F238E27FC236}">
                <a16:creationId xmlns:a16="http://schemas.microsoft.com/office/drawing/2014/main" id="{2A3C6AB1-C956-4B88-947C-5E48237100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833" y="3054870"/>
            <a:ext cx="4567284" cy="3213201"/>
          </a:xfrm>
          <a:prstGeom prst="rect">
            <a:avLst/>
          </a:prstGeom>
        </p:spPr>
      </p:pic>
      <p:sp>
        <p:nvSpPr>
          <p:cNvPr id="6" name="Text Placeholder 5">
            <a:extLst>
              <a:ext uri="{FF2B5EF4-FFF2-40B4-BE49-F238E27FC236}">
                <a16:creationId xmlns:a16="http://schemas.microsoft.com/office/drawing/2014/main" id="{4E3F6CF8-588A-4507-92BF-47FBF4EC6867}"/>
              </a:ext>
            </a:extLst>
          </p:cNvPr>
          <p:cNvSpPr>
            <a:spLocks noGrp="1"/>
          </p:cNvSpPr>
          <p:nvPr>
            <p:ph type="body" idx="1"/>
          </p:nvPr>
        </p:nvSpPr>
        <p:spPr>
          <a:xfrm>
            <a:off x="5973287" y="1784817"/>
            <a:ext cx="5157787" cy="823912"/>
          </a:xfrm>
        </p:spPr>
        <p:txBody>
          <a:bodyPr/>
          <a:lstStyle/>
          <a:p>
            <a:r>
              <a:rPr lang="en-US" dirty="0">
                <a:hlinkClick r:id="rId5" tooltip="DaSy Center: Data Culture Toolkit: Guidelines for Creating Great Data Teams"/>
              </a:rPr>
              <a:t>Guidelines for Building Great Data Teams</a:t>
            </a:r>
            <a:endParaRPr lang="en-US" dirty="0"/>
          </a:p>
        </p:txBody>
      </p:sp>
      <p:sp>
        <p:nvSpPr>
          <p:cNvPr id="7" name="Content Placeholder 6">
            <a:extLst>
              <a:ext uri="{FF2B5EF4-FFF2-40B4-BE49-F238E27FC236}">
                <a16:creationId xmlns:a16="http://schemas.microsoft.com/office/drawing/2014/main" id="{175464E7-3CC6-4EFA-84B5-C3A3381C3ACD}"/>
              </a:ext>
            </a:extLst>
          </p:cNvPr>
          <p:cNvSpPr>
            <a:spLocks noGrp="1"/>
          </p:cNvSpPr>
          <p:nvPr>
            <p:ph sz="half" idx="2"/>
          </p:nvPr>
        </p:nvSpPr>
        <p:spPr>
          <a:xfrm>
            <a:off x="5973287" y="2608729"/>
            <a:ext cx="5157787" cy="3684588"/>
          </a:xfrm>
        </p:spPr>
        <p:txBody>
          <a:bodyPr/>
          <a:lstStyle/>
          <a:p>
            <a:pPr marL="0" indent="0">
              <a:buNone/>
            </a:pPr>
            <a:r>
              <a:rPr lang="en-US" err="1"/>
              <a:t>DaSy</a:t>
            </a:r>
            <a:r>
              <a:rPr lang="en-US"/>
              <a:t> Center infographic</a:t>
            </a:r>
          </a:p>
        </p:txBody>
      </p:sp>
      <p:pic>
        <p:nvPicPr>
          <p:cNvPr id="10" name="Picture Placeholder 9" descr="The cycle of building a data team starts with aligning values, then identifying strengths, defining a purpose, then valuing the process, staying solution focused and action oriented, revisiting goals regularly, and finally monitoring and celebrating progress.">
            <a:extLst>
              <a:ext uri="{FF2B5EF4-FFF2-40B4-BE49-F238E27FC236}">
                <a16:creationId xmlns:a16="http://schemas.microsoft.com/office/drawing/2014/main" id="{676527C5-0264-4FFB-937F-32D4716DAF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19628" y="3054870"/>
            <a:ext cx="3265104" cy="3562630"/>
          </a:xfrm>
          <a:prstGeom prst="rect">
            <a:avLst/>
          </a:prstGeom>
        </p:spPr>
      </p:pic>
    </p:spTree>
    <p:extLst>
      <p:ext uri="{BB962C8B-B14F-4D97-AF65-F5344CB8AC3E}">
        <p14:creationId xmlns:p14="http://schemas.microsoft.com/office/powerpoint/2010/main" val="243724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C31E-E76C-4692-B19F-CDC3F3FCDE2F}"/>
              </a:ext>
            </a:extLst>
          </p:cNvPr>
          <p:cNvSpPr>
            <a:spLocks noGrp="1"/>
          </p:cNvSpPr>
          <p:nvPr>
            <p:ph type="title"/>
          </p:nvPr>
        </p:nvSpPr>
        <p:spPr/>
        <p:txBody>
          <a:bodyPr/>
          <a:lstStyle/>
          <a:p>
            <a:r>
              <a:rPr lang="en-US" dirty="0"/>
              <a:t>Resources for Equity</a:t>
            </a:r>
          </a:p>
        </p:txBody>
      </p:sp>
      <p:sp>
        <p:nvSpPr>
          <p:cNvPr id="3" name="Text Placeholder 2">
            <a:extLst>
              <a:ext uri="{FF2B5EF4-FFF2-40B4-BE49-F238E27FC236}">
                <a16:creationId xmlns:a16="http://schemas.microsoft.com/office/drawing/2014/main" id="{ED376482-0B3C-46F9-8BF1-D827D8D2E89E}"/>
              </a:ext>
            </a:extLst>
          </p:cNvPr>
          <p:cNvSpPr>
            <a:spLocks noGrp="1"/>
          </p:cNvSpPr>
          <p:nvPr>
            <p:ph type="body" idx="1"/>
          </p:nvPr>
        </p:nvSpPr>
        <p:spPr>
          <a:xfrm>
            <a:off x="151142" y="1821002"/>
            <a:ext cx="4221310" cy="823912"/>
          </a:xfrm>
        </p:spPr>
        <p:txBody>
          <a:bodyPr>
            <a:noAutofit/>
          </a:bodyPr>
          <a:lstStyle/>
          <a:p>
            <a:pPr>
              <a:lnSpc>
                <a:spcPct val="120000"/>
              </a:lnSpc>
            </a:pPr>
            <a:r>
              <a:rPr lang="en-US" sz="1800" dirty="0">
                <a:hlinkClick r:id="rId3" tooltip="Equity in Early Childhood Systems: A Community Action Brief (PDF)"/>
              </a:rPr>
              <a:t>Equity in Early Childhood Systems: A Community Action Brief</a:t>
            </a:r>
            <a:endParaRPr lang="en-US" sz="1800" dirty="0"/>
          </a:p>
        </p:txBody>
      </p:sp>
      <p:sp>
        <p:nvSpPr>
          <p:cNvPr id="4" name="Content Placeholder 3">
            <a:extLst>
              <a:ext uri="{FF2B5EF4-FFF2-40B4-BE49-F238E27FC236}">
                <a16:creationId xmlns:a16="http://schemas.microsoft.com/office/drawing/2014/main" id="{C281AC0B-3F15-48D4-8E28-638C426BCDD4}"/>
              </a:ext>
            </a:extLst>
          </p:cNvPr>
          <p:cNvSpPr>
            <a:spLocks noGrp="1"/>
          </p:cNvSpPr>
          <p:nvPr>
            <p:ph sz="half" idx="2"/>
          </p:nvPr>
        </p:nvSpPr>
        <p:spPr>
          <a:xfrm>
            <a:off x="151142" y="2857073"/>
            <a:ext cx="4221311" cy="635999"/>
          </a:xfrm>
        </p:spPr>
        <p:txBody>
          <a:bodyPr>
            <a:normAutofit/>
          </a:bodyPr>
          <a:lstStyle/>
          <a:p>
            <a:pPr marL="0" indent="0">
              <a:buNone/>
            </a:pPr>
            <a:r>
              <a:rPr lang="en-US" sz="1600"/>
              <a:t>Center for the Study of Social Policy, National Collaborative for Infants &amp; Toddlers</a:t>
            </a:r>
          </a:p>
        </p:txBody>
      </p:sp>
      <p:sp>
        <p:nvSpPr>
          <p:cNvPr id="5" name="Text Placeholder 4">
            <a:extLst>
              <a:ext uri="{FF2B5EF4-FFF2-40B4-BE49-F238E27FC236}">
                <a16:creationId xmlns:a16="http://schemas.microsoft.com/office/drawing/2014/main" id="{132DCB4B-DB6E-4957-86D2-74D2343E510C}"/>
              </a:ext>
            </a:extLst>
          </p:cNvPr>
          <p:cNvSpPr>
            <a:spLocks noGrp="1"/>
          </p:cNvSpPr>
          <p:nvPr>
            <p:ph type="body" sz="quarter" idx="3"/>
          </p:nvPr>
        </p:nvSpPr>
        <p:spPr>
          <a:xfrm>
            <a:off x="4578857" y="1743171"/>
            <a:ext cx="3912783" cy="1082842"/>
          </a:xfrm>
        </p:spPr>
        <p:txBody>
          <a:bodyPr>
            <a:noAutofit/>
          </a:bodyPr>
          <a:lstStyle/>
          <a:p>
            <a:pPr>
              <a:lnSpc>
                <a:spcPct val="120000"/>
              </a:lnSpc>
            </a:pPr>
            <a:r>
              <a:rPr lang="en-US" sz="1800" dirty="0">
                <a:hlinkClick r:id="rId4" tooltip="Allies Get Guidance on Using Data and Racial Equity in Early Childhood Policy Advocacy"/>
              </a:rPr>
              <a:t>Using and Communicating Data to Advance Racial Equity in Early Childhood Policy</a:t>
            </a:r>
            <a:endParaRPr lang="en-US" sz="1800" dirty="0"/>
          </a:p>
        </p:txBody>
      </p:sp>
      <p:sp>
        <p:nvSpPr>
          <p:cNvPr id="6" name="Content Placeholder 5">
            <a:extLst>
              <a:ext uri="{FF2B5EF4-FFF2-40B4-BE49-F238E27FC236}">
                <a16:creationId xmlns:a16="http://schemas.microsoft.com/office/drawing/2014/main" id="{7787B66D-CA12-490D-B986-1CB482CDE3C2}"/>
              </a:ext>
            </a:extLst>
          </p:cNvPr>
          <p:cNvSpPr>
            <a:spLocks noGrp="1"/>
          </p:cNvSpPr>
          <p:nvPr>
            <p:ph sz="quarter" idx="4"/>
          </p:nvPr>
        </p:nvSpPr>
        <p:spPr>
          <a:xfrm>
            <a:off x="4555198" y="2909556"/>
            <a:ext cx="4137769" cy="635999"/>
          </a:xfrm>
        </p:spPr>
        <p:txBody>
          <a:bodyPr>
            <a:normAutofit/>
          </a:bodyPr>
          <a:lstStyle/>
          <a:p>
            <a:pPr marL="0" indent="0">
              <a:spcBef>
                <a:spcPts val="0"/>
              </a:spcBef>
              <a:buNone/>
            </a:pPr>
            <a:r>
              <a:rPr lang="en-US" sz="1600"/>
              <a:t>Child Trends webinar recording and slides:</a:t>
            </a:r>
          </a:p>
          <a:p>
            <a:pPr marL="0" indent="0">
              <a:spcBef>
                <a:spcPts val="0"/>
              </a:spcBef>
              <a:buNone/>
            </a:pPr>
            <a:r>
              <a:rPr lang="en-US" sz="1600" err="1"/>
              <a:t>Carlise</a:t>
            </a:r>
            <a:r>
              <a:rPr lang="en-US" sz="1600"/>
              <a:t> King &amp; Esther Gross </a:t>
            </a:r>
          </a:p>
        </p:txBody>
      </p:sp>
      <p:sp>
        <p:nvSpPr>
          <p:cNvPr id="11" name="Text Placeholder 2">
            <a:extLst>
              <a:ext uri="{FF2B5EF4-FFF2-40B4-BE49-F238E27FC236}">
                <a16:creationId xmlns:a16="http://schemas.microsoft.com/office/drawing/2014/main" id="{E3FE76A4-B71E-F340-9238-B4A24252D9AA}"/>
              </a:ext>
            </a:extLst>
          </p:cNvPr>
          <p:cNvSpPr txBox="1">
            <a:spLocks/>
          </p:cNvSpPr>
          <p:nvPr/>
        </p:nvSpPr>
        <p:spPr>
          <a:xfrm>
            <a:off x="8698046" y="1630571"/>
            <a:ext cx="339197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2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Clr>
                <a:srgbClr val="154578"/>
              </a:buClr>
              <a:buFont typeface="System Font Regular"/>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Clr>
                <a:srgbClr val="154578"/>
              </a:buClr>
              <a:buFont typeface="Courier New" panose="02070309020205020404" pitchFamily="49"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Clr>
                <a:srgbClr val="154578"/>
              </a:buClr>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Clr>
                <a:srgbClr val="154578"/>
              </a:buClr>
              <a:buFont typeface="Arial" panose="020B0604020202020204"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hlinkClick r:id="rId5" tooltip="What's Missing &amp; Why Does It Matter? webinar"/>
              </a:rPr>
              <a:t>What's Missing &amp; Why Does It Matter?</a:t>
            </a:r>
            <a:endParaRPr lang="en-US" sz="1800" dirty="0"/>
          </a:p>
        </p:txBody>
      </p:sp>
      <p:sp>
        <p:nvSpPr>
          <p:cNvPr id="12" name="Content Placeholder 5">
            <a:extLst>
              <a:ext uri="{FF2B5EF4-FFF2-40B4-BE49-F238E27FC236}">
                <a16:creationId xmlns:a16="http://schemas.microsoft.com/office/drawing/2014/main" id="{EFEB6DBF-D268-0341-8F8A-AD53C8A48FB9}"/>
              </a:ext>
            </a:extLst>
          </p:cNvPr>
          <p:cNvSpPr txBox="1">
            <a:spLocks/>
          </p:cNvSpPr>
          <p:nvPr/>
        </p:nvSpPr>
        <p:spPr>
          <a:xfrm>
            <a:off x="8698046" y="2857073"/>
            <a:ext cx="3258093" cy="709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err="1"/>
              <a:t>ECDataWorks</a:t>
            </a:r>
            <a:r>
              <a:rPr lang="en-US" sz="1600"/>
              <a:t> webinar recording:</a:t>
            </a:r>
          </a:p>
          <a:p>
            <a:pPr marL="0" indent="0">
              <a:spcBef>
                <a:spcPts val="0"/>
              </a:spcBef>
              <a:buFont typeface="Arial" panose="020B0604020202020204" pitchFamily="34" charset="0"/>
              <a:buNone/>
            </a:pPr>
            <a:r>
              <a:rPr lang="en-US" sz="1600" err="1"/>
              <a:t>Iheoma</a:t>
            </a:r>
            <a:r>
              <a:rPr lang="en-US" sz="1600"/>
              <a:t> Iruka, PhD</a:t>
            </a:r>
          </a:p>
        </p:txBody>
      </p:sp>
      <p:pic>
        <p:nvPicPr>
          <p:cNvPr id="7" name="Picture 6" descr="Cover page of Equity in Early Childhood Systems brief">
            <a:extLst>
              <a:ext uri="{FF2B5EF4-FFF2-40B4-BE49-F238E27FC236}">
                <a16:creationId xmlns:a16="http://schemas.microsoft.com/office/drawing/2014/main" id="{AD2CC8FB-26A1-4C6E-9621-2959D65108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1334" y="3399343"/>
            <a:ext cx="2312621" cy="2893644"/>
          </a:xfrm>
          <a:prstGeom prst="rect">
            <a:avLst/>
          </a:prstGeom>
        </p:spPr>
      </p:pic>
      <p:pic>
        <p:nvPicPr>
          <p:cNvPr id="9" name="Picture 8" descr="Screenshot from Child Trends' webinar titled Using and Communicating Data to Advance Racial Equity in Early Childhood Policy">
            <a:extLst>
              <a:ext uri="{FF2B5EF4-FFF2-40B4-BE49-F238E27FC236}">
                <a16:creationId xmlns:a16="http://schemas.microsoft.com/office/drawing/2014/main" id="{6EB8D61C-84D0-4BE6-814B-FAD02241AA6F}"/>
              </a:ext>
            </a:extLst>
          </p:cNvPr>
          <p:cNvPicPr>
            <a:picLocks noChangeAspect="1"/>
          </p:cNvPicPr>
          <p:nvPr/>
        </p:nvPicPr>
        <p:blipFill>
          <a:blip r:embed="rId7"/>
          <a:stretch>
            <a:fillRect/>
          </a:stretch>
        </p:blipFill>
        <p:spPr>
          <a:xfrm>
            <a:off x="4555198" y="3598038"/>
            <a:ext cx="3114675" cy="2962275"/>
          </a:xfrm>
          <a:prstGeom prst="rect">
            <a:avLst/>
          </a:prstGeom>
        </p:spPr>
      </p:pic>
      <p:pic>
        <p:nvPicPr>
          <p:cNvPr id="10" name="Picture 9" descr="Screenshot from ECDataWorks webinar titled What's Missing &amp; Why Does it Matter?">
            <a:extLst>
              <a:ext uri="{FF2B5EF4-FFF2-40B4-BE49-F238E27FC236}">
                <a16:creationId xmlns:a16="http://schemas.microsoft.com/office/drawing/2014/main" id="{6BD63E44-3768-7444-9A98-EF34C136C0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31921" y="3732456"/>
            <a:ext cx="3124219" cy="1774104"/>
          </a:xfrm>
          <a:prstGeom prst="rect">
            <a:avLst/>
          </a:prstGeom>
        </p:spPr>
      </p:pic>
    </p:spTree>
    <p:extLst>
      <p:ext uri="{BB962C8B-B14F-4D97-AF65-F5344CB8AC3E}">
        <p14:creationId xmlns:p14="http://schemas.microsoft.com/office/powerpoint/2010/main" val="129949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14DFE-C520-48D6-A2AC-C5117AA11595}"/>
              </a:ext>
            </a:extLst>
          </p:cNvPr>
          <p:cNvSpPr>
            <a:spLocks noGrp="1"/>
          </p:cNvSpPr>
          <p:nvPr>
            <p:ph type="title"/>
          </p:nvPr>
        </p:nvSpPr>
        <p:spPr/>
        <p:txBody>
          <a:bodyPr/>
          <a:lstStyle/>
          <a:p>
            <a:r>
              <a:rPr lang="en-US" dirty="0"/>
              <a:t>Resources for Cycle of Inquiry</a:t>
            </a:r>
          </a:p>
        </p:txBody>
      </p:sp>
      <p:sp>
        <p:nvSpPr>
          <p:cNvPr id="6" name="Rectangle: Rounded Corners 5" descr="&quot; &quot;">
            <a:extLst>
              <a:ext uri="{FF2B5EF4-FFF2-40B4-BE49-F238E27FC236}">
                <a16:creationId xmlns:a16="http://schemas.microsoft.com/office/drawing/2014/main" id="{9911C7D9-6467-4537-91C0-9B58B4544BA1}"/>
              </a:ext>
            </a:extLst>
          </p:cNvPr>
          <p:cNvSpPr/>
          <p:nvPr/>
        </p:nvSpPr>
        <p:spPr>
          <a:xfrm>
            <a:off x="545432" y="1919289"/>
            <a:ext cx="11101136" cy="17383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C1C992-72E5-4873-B02B-454222B32984}"/>
              </a:ext>
            </a:extLst>
          </p:cNvPr>
          <p:cNvSpPr/>
          <p:nvPr/>
        </p:nvSpPr>
        <p:spPr>
          <a:xfrm>
            <a:off x="838200" y="1690688"/>
            <a:ext cx="10808368" cy="4710111"/>
          </a:xfrm>
          <a:prstGeom prst="rect">
            <a:avLst/>
          </a:prstGeom>
        </p:spPr>
        <p:txBody>
          <a:bodyPr/>
          <a:lstStyle/>
          <a:p>
            <a:pPr lvl="0"/>
            <a:endParaRPr lang="en-US" sz="2000" b="1" dirty="0">
              <a:latin typeface="Tahoma" panose="020B0604030504040204" pitchFamily="34" charset="0"/>
              <a:ea typeface="Tahoma" panose="020B0604030504040204" pitchFamily="34" charset="0"/>
              <a:cs typeface="Tahoma" panose="020B0604030504040204" pitchFamily="34" charset="0"/>
            </a:endParaRPr>
          </a:p>
          <a:p>
            <a:pPr lvl="0"/>
            <a:r>
              <a:rPr lang="en-US" sz="2000" b="1" dirty="0">
                <a:latin typeface="Tahoma" panose="020B0604030504040204" pitchFamily="34" charset="0"/>
                <a:ea typeface="Tahoma" panose="020B0604030504040204" pitchFamily="34" charset="0"/>
                <a:cs typeface="Tahoma" panose="020B0604030504040204" pitchFamily="34" charset="0"/>
              </a:rPr>
              <a:t>Overall</a:t>
            </a:r>
          </a:p>
          <a:p>
            <a:pPr marL="342900" indent="-342900">
              <a:buFont typeface="Wingdings" panose="05000000000000000000" pitchFamily="2" charset="2"/>
              <a:buChar char="q"/>
            </a:pPr>
            <a:r>
              <a:rPr lang="en-US" sz="2000" b="1" dirty="0">
                <a:latin typeface="Tahoma" panose="020B0604030504040204" pitchFamily="34" charset="0"/>
                <a:ea typeface="Tahoma" panose="020B0604030504040204" pitchFamily="34" charset="0"/>
                <a:cs typeface="Tahoma" panose="020B0604030504040204" pitchFamily="34" charset="0"/>
                <a:hlinkClick r:id="rId3" tooltip="A Toolkit for Centering Racial Equity Throughout Data Integration (PDF)"/>
              </a:rPr>
              <a:t>A Toolkit for Centering Racial Equity Throughout Data Integration</a:t>
            </a:r>
            <a:r>
              <a:rPr lang="en-US" sz="2000" dirty="0">
                <a:latin typeface="Tahoma" panose="020B0604030504040204" pitchFamily="34" charset="0"/>
                <a:ea typeface="Tahoma" panose="020B0604030504040204" pitchFamily="34" charset="0"/>
                <a:cs typeface="Tahoma" panose="020B0604030504040204" pitchFamily="34" charset="0"/>
              </a:rPr>
              <a:t>, Actionable Intelligence for Social Policy (AISP), University of Pennsylvania</a:t>
            </a:r>
          </a:p>
          <a:p>
            <a:pPr marL="342900" indent="-342900">
              <a:buFont typeface="Wingdings" panose="05000000000000000000" pitchFamily="2" charset="2"/>
              <a:buChar char="q"/>
            </a:pPr>
            <a:r>
              <a:rPr lang="en-US" sz="2000" b="1" dirty="0">
                <a:latin typeface="Tahoma" panose="020B0604030504040204" pitchFamily="34" charset="0"/>
                <a:ea typeface="Tahoma" panose="020B0604030504040204" pitchFamily="34" charset="0"/>
                <a:cs typeface="Tahoma" panose="020B0604030504040204" pitchFamily="34" charset="0"/>
                <a:hlinkClick r:id="rId4" tooltip="Five steps for structuring data-informed conversations and action in education (PDF)"/>
              </a:rPr>
              <a:t>Five steps for structuring data-informed conversations and action in education</a:t>
            </a:r>
            <a:r>
              <a:rPr lang="en-US" sz="2000" dirty="0">
                <a:latin typeface="Tahoma" panose="020B0604030504040204" pitchFamily="34" charset="0"/>
                <a:ea typeface="Tahoma" panose="020B0604030504040204" pitchFamily="34" charset="0"/>
                <a:cs typeface="Tahoma" panose="020B0604030504040204" pitchFamily="34" charset="0"/>
              </a:rPr>
              <a:t>, IES, National Center for Education Evaluation and Regional Assistance, REL Pacific</a:t>
            </a:r>
          </a:p>
          <a:p>
            <a:pPr lvl="0"/>
            <a:endParaRPr lang="en-US" sz="2000" dirty="0">
              <a:latin typeface="Tahoma" panose="020B0604030504040204" pitchFamily="34" charset="0"/>
              <a:ea typeface="Tahoma" panose="020B0604030504040204" pitchFamily="34" charset="0"/>
              <a:cs typeface="Tahoma" panose="020B0604030504040204" pitchFamily="34" charset="0"/>
            </a:endParaRPr>
          </a:p>
          <a:p>
            <a:pPr lvl="0"/>
            <a:r>
              <a:rPr lang="en-US" sz="2000" b="1" dirty="0">
                <a:latin typeface="Tahoma" panose="020B0604030504040204" pitchFamily="34" charset="0"/>
                <a:ea typeface="Tahoma" panose="020B0604030504040204" pitchFamily="34" charset="0"/>
                <a:cs typeface="Tahoma" panose="020B0604030504040204" pitchFamily="34" charset="0"/>
              </a:rPr>
              <a:t>Define Your Question</a:t>
            </a:r>
          </a:p>
          <a:p>
            <a:pPr marL="800100" lvl="1"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hlinkClick r:id="rId5" tooltip="What is a Research Question?"/>
              </a:rPr>
              <a:t>What is a Research Question?</a:t>
            </a:r>
            <a:r>
              <a:rPr lang="en-US" sz="2000" dirty="0">
                <a:latin typeface="Tahoma" panose="020B0604030504040204" pitchFamily="34" charset="0"/>
                <a:ea typeface="Tahoma" panose="020B0604030504040204" pitchFamily="34" charset="0"/>
                <a:cs typeface="Tahoma" panose="020B0604030504040204" pitchFamily="34" charset="0"/>
              </a:rPr>
              <a:t>, We All Count</a:t>
            </a:r>
          </a:p>
          <a:p>
            <a:pPr marL="800100" lvl="1"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hlinkClick r:id="rId6" tooltip="Framing Research Questions that Reflect Who is Expected to Change"/>
              </a:rPr>
              <a:t>Framing Research Questions that Reflect Who is Expected to Change</a:t>
            </a:r>
            <a:r>
              <a:rPr lang="en-US" sz="2000" dirty="0">
                <a:latin typeface="Tahoma" panose="020B0604030504040204" pitchFamily="34" charset="0"/>
                <a:ea typeface="Tahoma" panose="020B0604030504040204" pitchFamily="34" charset="0"/>
                <a:cs typeface="Tahoma" panose="020B0604030504040204" pitchFamily="34" charset="0"/>
              </a:rPr>
              <a:t>, We All Count</a:t>
            </a:r>
          </a:p>
          <a:p>
            <a:pPr lvl="0"/>
            <a:endParaRPr lang="en-US" sz="2000" dirty="0">
              <a:latin typeface="Tahoma" panose="020B0604030504040204" pitchFamily="34" charset="0"/>
              <a:ea typeface="Tahoma" panose="020B0604030504040204" pitchFamily="34" charset="0"/>
              <a:cs typeface="Tahoma" panose="020B0604030504040204" pitchFamily="34" charset="0"/>
            </a:endParaRPr>
          </a:p>
          <a:p>
            <a:pPr lvl="0"/>
            <a:r>
              <a:rPr lang="en-US" sz="2000" b="1" dirty="0">
                <a:latin typeface="Tahoma" panose="020B0604030504040204" pitchFamily="34" charset="0"/>
                <a:ea typeface="Tahoma" panose="020B0604030504040204" pitchFamily="34" charset="0"/>
                <a:cs typeface="Tahoma" panose="020B0604030504040204" pitchFamily="34" charset="0"/>
              </a:rPr>
              <a:t>Gather Data</a:t>
            </a:r>
          </a:p>
          <a:p>
            <a:pPr marL="800100" lvl="1"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Need to collect new data? Consider </a:t>
            </a:r>
            <a:r>
              <a:rPr lang="en-US" sz="2000" dirty="0">
                <a:latin typeface="Tahoma" panose="020B0604030504040204" pitchFamily="34" charset="0"/>
                <a:ea typeface="Tahoma" panose="020B0604030504040204" pitchFamily="34" charset="0"/>
                <a:cs typeface="Tahoma" panose="020B0604030504040204" pitchFamily="34" charset="0"/>
                <a:hlinkClick r:id="rId7" tooltip="Getting Past Identity to What You Really Want"/>
              </a:rPr>
              <a:t>Getting Past Identity to What You Really Want</a:t>
            </a:r>
            <a:r>
              <a:rPr lang="en-US" sz="2000" dirty="0">
                <a:latin typeface="Tahoma" panose="020B0604030504040204" pitchFamily="34" charset="0"/>
                <a:ea typeface="Tahoma" panose="020B0604030504040204" pitchFamily="34" charset="0"/>
                <a:cs typeface="Tahoma" panose="020B0604030504040204" pitchFamily="34" charset="0"/>
              </a:rPr>
              <a:t>, We All Count</a:t>
            </a:r>
          </a:p>
        </p:txBody>
      </p:sp>
    </p:spTree>
    <p:extLst>
      <p:ext uri="{BB962C8B-B14F-4D97-AF65-F5344CB8AC3E}">
        <p14:creationId xmlns:p14="http://schemas.microsoft.com/office/powerpoint/2010/main" val="404583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14DFE-C520-48D6-A2AC-C5117AA11595}"/>
              </a:ext>
            </a:extLst>
          </p:cNvPr>
          <p:cNvSpPr>
            <a:spLocks noGrp="1"/>
          </p:cNvSpPr>
          <p:nvPr>
            <p:ph type="title"/>
          </p:nvPr>
        </p:nvSpPr>
        <p:spPr/>
        <p:txBody>
          <a:bodyPr/>
          <a:lstStyle/>
          <a:p>
            <a:r>
              <a:rPr lang="en-US" dirty="0"/>
              <a:t>Resources for Cycle of Inquiry</a:t>
            </a:r>
          </a:p>
        </p:txBody>
      </p:sp>
      <p:sp>
        <p:nvSpPr>
          <p:cNvPr id="5" name="Rectangle 4">
            <a:extLst>
              <a:ext uri="{FF2B5EF4-FFF2-40B4-BE49-F238E27FC236}">
                <a16:creationId xmlns:a16="http://schemas.microsoft.com/office/drawing/2014/main" id="{05C1C992-72E5-4873-B02B-454222B32984}"/>
              </a:ext>
            </a:extLst>
          </p:cNvPr>
          <p:cNvSpPr/>
          <p:nvPr/>
        </p:nvSpPr>
        <p:spPr>
          <a:xfrm>
            <a:off x="838200" y="1690688"/>
            <a:ext cx="10808368" cy="4710111"/>
          </a:xfrm>
          <a:prstGeom prst="rect">
            <a:avLst/>
          </a:prstGeom>
        </p:spPr>
        <p:txBody>
          <a:bodyPr/>
          <a:lstStyle/>
          <a:p>
            <a:pPr lvl="0"/>
            <a:endParaRPr lang="en-US" sz="2000" dirty="0">
              <a:latin typeface="Tahoma" panose="020B0604030504040204" pitchFamily="34" charset="0"/>
              <a:ea typeface="Tahoma" panose="020B0604030504040204" pitchFamily="34" charset="0"/>
              <a:cs typeface="Tahoma" panose="020B0604030504040204" pitchFamily="34" charset="0"/>
            </a:endParaRPr>
          </a:p>
          <a:p>
            <a:pPr lvl="0"/>
            <a:r>
              <a:rPr lang="en-US" sz="2000" b="1" dirty="0">
                <a:latin typeface="Tahoma" panose="020B0604030504040204" pitchFamily="34" charset="0"/>
                <a:ea typeface="Tahoma" panose="020B0604030504040204" pitchFamily="34" charset="0"/>
                <a:cs typeface="Tahoma" panose="020B0604030504040204" pitchFamily="34" charset="0"/>
              </a:rPr>
              <a:t>Analyze &amp; Interpret Data</a:t>
            </a:r>
          </a:p>
          <a:p>
            <a:pPr marL="800100" lvl="1"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hlinkClick r:id="rId3" tooltip="5 Whys Root Cause Analysis Template and Process"/>
              </a:rPr>
              <a:t>Root Cause Analysis Tool: 5 Whys</a:t>
            </a:r>
            <a:r>
              <a:rPr lang="en-US" sz="2000" dirty="0">
                <a:latin typeface="Tahoma" panose="020B0604030504040204" pitchFamily="34" charset="0"/>
                <a:ea typeface="Tahoma" panose="020B0604030504040204" pitchFamily="34" charset="0"/>
                <a:cs typeface="Tahoma" panose="020B0604030504040204" pitchFamily="34" charset="0"/>
              </a:rPr>
              <a:t>, GENROE </a:t>
            </a:r>
          </a:p>
          <a:p>
            <a:pPr lvl="0"/>
            <a:endParaRPr lang="en-US" sz="2000" dirty="0">
              <a:latin typeface="Tahoma" panose="020B0604030504040204" pitchFamily="34" charset="0"/>
              <a:ea typeface="Tahoma" panose="020B0604030504040204" pitchFamily="34" charset="0"/>
              <a:cs typeface="Tahoma" panose="020B0604030504040204" pitchFamily="34" charset="0"/>
            </a:endParaRPr>
          </a:p>
          <a:p>
            <a:pPr lvl="0"/>
            <a:r>
              <a:rPr lang="en-US" sz="2000" b="1" dirty="0">
                <a:latin typeface="Tahoma" panose="020B0604030504040204" pitchFamily="34" charset="0"/>
                <a:ea typeface="Tahoma" panose="020B0604030504040204" pitchFamily="34" charset="0"/>
                <a:cs typeface="Tahoma" panose="020B0604030504040204" pitchFamily="34" charset="0"/>
              </a:rPr>
              <a:t>Share and Apply Findings</a:t>
            </a:r>
          </a:p>
          <a:p>
            <a:pPr marL="800100" lvl="1"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hlinkClick r:id="rId4" tooltip="Equitable Research Communication Guidelines"/>
              </a:rPr>
              <a:t>Equitable Research Communication Guidelines</a:t>
            </a:r>
            <a:r>
              <a:rPr lang="en-US" sz="2000" dirty="0">
                <a:latin typeface="Tahoma" panose="020B0604030504040204" pitchFamily="34" charset="0"/>
                <a:ea typeface="Tahoma" panose="020B0604030504040204" pitchFamily="34" charset="0"/>
                <a:cs typeface="Tahoma" panose="020B0604030504040204" pitchFamily="34" charset="0"/>
              </a:rPr>
              <a:t>, Child Trends</a:t>
            </a:r>
          </a:p>
          <a:p>
            <a:pPr marL="800100" lvl="1"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hlinkClick r:id="rId5" tooltip="Order Matters"/>
              </a:rPr>
              <a:t>Order Matters</a:t>
            </a:r>
            <a:r>
              <a:rPr lang="en-US" sz="2000" dirty="0">
                <a:latin typeface="Tahoma" panose="020B0604030504040204" pitchFamily="34" charset="0"/>
                <a:ea typeface="Tahoma" panose="020B0604030504040204" pitchFamily="34" charset="0"/>
                <a:cs typeface="Tahoma" panose="020B0604030504040204" pitchFamily="34" charset="0"/>
              </a:rPr>
              <a:t>, The </a:t>
            </a:r>
            <a:r>
              <a:rPr lang="en-US" sz="2000" dirty="0" err="1">
                <a:latin typeface="Tahoma" panose="020B0604030504040204" pitchFamily="34" charset="0"/>
                <a:ea typeface="Tahoma" panose="020B0604030504040204" pitchFamily="34" charset="0"/>
                <a:cs typeface="Tahoma" panose="020B0604030504040204" pitchFamily="34" charset="0"/>
              </a:rPr>
              <a:t>FrameWorks</a:t>
            </a:r>
            <a:r>
              <a:rPr lang="en-US" sz="2000" dirty="0">
                <a:latin typeface="Tahoma" panose="020B0604030504040204" pitchFamily="34" charset="0"/>
                <a:ea typeface="Tahoma" panose="020B0604030504040204" pitchFamily="34" charset="0"/>
                <a:cs typeface="Tahoma" panose="020B0604030504040204" pitchFamily="34" charset="0"/>
              </a:rPr>
              <a:t> Institute </a:t>
            </a:r>
          </a:p>
        </p:txBody>
      </p:sp>
    </p:spTree>
    <p:extLst>
      <p:ext uri="{BB962C8B-B14F-4D97-AF65-F5344CB8AC3E}">
        <p14:creationId xmlns:p14="http://schemas.microsoft.com/office/powerpoint/2010/main" val="1020137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3B99B2-DABA-452C-A134-DA0C298D6E07}"/>
              </a:ext>
            </a:extLst>
          </p:cNvPr>
          <p:cNvSpPr>
            <a:spLocks noGrp="1"/>
          </p:cNvSpPr>
          <p:nvPr>
            <p:ph type="title" idx="4294967295"/>
          </p:nvPr>
        </p:nvSpPr>
        <p:spPr/>
        <p:txBody>
          <a:bodyPr/>
          <a:lstStyle/>
          <a:p>
            <a:pPr algn="ctr"/>
            <a:r>
              <a:rPr lang="en-US" dirty="0">
                <a:solidFill>
                  <a:schemeClr val="bg1"/>
                </a:solidFill>
              </a:rPr>
              <a:t>Thank you</a:t>
            </a:r>
          </a:p>
        </p:txBody>
      </p:sp>
      <p:sp>
        <p:nvSpPr>
          <p:cNvPr id="7" name="Title 1">
            <a:extLst>
              <a:ext uri="{FF2B5EF4-FFF2-40B4-BE49-F238E27FC236}">
                <a16:creationId xmlns:a16="http://schemas.microsoft.com/office/drawing/2014/main" id="{C52333B6-2FF6-D846-B637-E6799129F67A}"/>
              </a:ext>
            </a:extLst>
          </p:cNvPr>
          <p:cNvSpPr txBox="1">
            <a:spLocks/>
          </p:cNvSpPr>
          <p:nvPr/>
        </p:nvSpPr>
        <p:spPr>
          <a:xfrm>
            <a:off x="436094" y="1741953"/>
            <a:ext cx="11319812" cy="1273844"/>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2600">
                <a:solidFill>
                  <a:schemeClr val="bg1"/>
                </a:solidFill>
              </a:rPr>
              <a:t>Visit us at </a:t>
            </a:r>
            <a:r>
              <a:rPr lang="en-US" sz="2600">
                <a:solidFill>
                  <a:schemeClr val="bg1"/>
                </a:solidFill>
                <a:hlinkClick r:id="rId2" tooltip="DaSy Center website">
                  <a:extLst>
                    <a:ext uri="{A12FA001-AC4F-418D-AE19-62706E023703}">
                      <ahyp:hlinkClr xmlns:ahyp="http://schemas.microsoft.com/office/drawing/2018/hyperlinkcolor" val="tx"/>
                    </a:ext>
                  </a:extLst>
                </a:hlinkClick>
              </a:rPr>
              <a:t>http://dasycenter.org/</a:t>
            </a:r>
            <a:endParaRPr lang="en-US" sz="2600">
              <a:solidFill>
                <a:schemeClr val="bg1"/>
              </a:solidFill>
            </a:endParaRPr>
          </a:p>
          <a:p>
            <a:pPr algn="ctr">
              <a:spcBef>
                <a:spcPts val="2400"/>
              </a:spcBef>
            </a:pPr>
            <a:r>
              <a:rPr lang="en-US" sz="2600">
                <a:solidFill>
                  <a:schemeClr val="bg1"/>
                </a:solidFill>
              </a:rPr>
              <a:t>Follow us on Twitter: </a:t>
            </a:r>
            <a:r>
              <a:rPr lang="en-US" sz="2600" u="sng">
                <a:solidFill>
                  <a:schemeClr val="bg1"/>
                </a:solidFill>
                <a:hlinkClick r:id="rId3" tooltip="DaSy Center Twitter feed">
                  <a:extLst>
                    <a:ext uri="{A12FA001-AC4F-418D-AE19-62706E023703}">
                      <ahyp:hlinkClr xmlns:ahyp="http://schemas.microsoft.com/office/drawing/2018/hyperlinkcolor" val="tx"/>
                    </a:ext>
                  </a:extLst>
                </a:hlinkClick>
              </a:rPr>
              <a:t>@DaSyCenter</a:t>
            </a:r>
            <a:r>
              <a:rPr lang="en-US" sz="2600">
                <a:solidFill>
                  <a:schemeClr val="bg1"/>
                </a:solidFill>
              </a:rPr>
              <a:t>  </a:t>
            </a:r>
          </a:p>
          <a:p>
            <a:pPr algn="ctr"/>
            <a:endParaRPr lang="en-US">
              <a:solidFill>
                <a:schemeClr val="bg1"/>
              </a:solidFill>
            </a:endParaRPr>
          </a:p>
        </p:txBody>
      </p:sp>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aSy Center for IDEA  Early Childhood Data Systems">
            <a:extLst>
              <a:ext uri="{FF2B5EF4-FFF2-40B4-BE49-F238E27FC236}">
                <a16:creationId xmlns:a16="http://schemas.microsoft.com/office/drawing/2014/main" id="{5FCC8E4B-9410-1846-9631-C6AE2E173A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1536" y="3269710"/>
            <a:ext cx="3848928" cy="1273844"/>
          </a:xfrm>
          <a:prstGeom prst="rect">
            <a:avLst/>
          </a:prstGeom>
        </p:spPr>
      </p:pic>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lang="en-US" sz="1500" b="1"/>
          </a:p>
        </p:txBody>
      </p:sp>
      <p:pic>
        <p:nvPicPr>
          <p:cNvPr id="10" name="Picture 9" descr="IDEAs that Work. U.S. Office of Special Education Programs">
            <a:extLst>
              <a:ext uri="{FF2B5EF4-FFF2-40B4-BE49-F238E27FC236}">
                <a16:creationId xmlns:a16="http://schemas.microsoft.com/office/drawing/2014/main" id="{C10C30C0-6FA3-CA47-BE38-14956011A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094" y="5415674"/>
            <a:ext cx="1351142" cy="1126962"/>
          </a:xfrm>
          <a:prstGeom prst="rect">
            <a:avLst/>
          </a:prstGeom>
        </p:spPr>
      </p:pic>
    </p:spTree>
    <p:extLst>
      <p:ext uri="{BB962C8B-B14F-4D97-AF65-F5344CB8AC3E}">
        <p14:creationId xmlns:p14="http://schemas.microsoft.com/office/powerpoint/2010/main" val="226165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Reasons to collect and use data:</a:t>
            </a:r>
          </a:p>
        </p:txBody>
      </p:sp>
      <p:sp>
        <p:nvSpPr>
          <p:cNvPr id="2" name="Content Placeholder 1"/>
          <p:cNvSpPr>
            <a:spLocks noGrp="1"/>
          </p:cNvSpPr>
          <p:nvPr>
            <p:ph idx="1"/>
          </p:nvPr>
        </p:nvSpPr>
        <p:spPr>
          <a:xfrm>
            <a:off x="838200" y="1825625"/>
            <a:ext cx="10515600" cy="3280947"/>
          </a:xfrm>
        </p:spPr>
        <p:txBody>
          <a:bodyPr/>
          <a:lstStyle/>
          <a:p>
            <a:pPr fontAlgn="base"/>
            <a:r>
              <a:rPr lang="en-US"/>
              <a:t>Assess and improve quality of services that benefit children and families</a:t>
            </a:r>
          </a:p>
          <a:p>
            <a:pPr fontAlgn="base"/>
            <a:r>
              <a:rPr lang="en-US"/>
              <a:t>Examine gaps in access to needed services and supports</a:t>
            </a:r>
          </a:p>
          <a:p>
            <a:pPr fontAlgn="base"/>
            <a:r>
              <a:rPr lang="en-US"/>
              <a:t>Advocate for federal, state, and local policy change and investments</a:t>
            </a:r>
          </a:p>
          <a:p>
            <a:pPr fontAlgn="base"/>
            <a:r>
              <a:rPr lang="en-US"/>
              <a:t>Increase public awareness and understanding</a:t>
            </a:r>
          </a:p>
          <a:p>
            <a:pPr fontAlgn="base"/>
            <a:r>
              <a:rPr lang="en-US"/>
              <a:t>Build trust within and across communities and systems</a:t>
            </a:r>
          </a:p>
          <a:p>
            <a:pPr fontAlgn="base"/>
            <a:r>
              <a:rPr lang="en-US"/>
              <a:t>Achieve positive and equitable outcomes for children and families</a:t>
            </a:r>
          </a:p>
        </p:txBody>
      </p:sp>
      <p:sp>
        <p:nvSpPr>
          <p:cNvPr id="5" name="Rounded Rectangle 4"/>
          <p:cNvSpPr/>
          <p:nvPr/>
        </p:nvSpPr>
        <p:spPr>
          <a:xfrm>
            <a:off x="2571750" y="5106572"/>
            <a:ext cx="70485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How are families engaged and empowered in achieving these purposes of data use?</a:t>
            </a:r>
          </a:p>
        </p:txBody>
      </p:sp>
    </p:spTree>
    <p:extLst>
      <p:ext uri="{BB962C8B-B14F-4D97-AF65-F5344CB8AC3E}">
        <p14:creationId xmlns:p14="http://schemas.microsoft.com/office/powerpoint/2010/main" val="267022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10EF06-E804-C946-B313-B87DD404282B}"/>
              </a:ext>
            </a:extLst>
          </p:cNvPr>
          <p:cNvSpPr>
            <a:spLocks noGrp="1"/>
          </p:cNvSpPr>
          <p:nvPr>
            <p:ph type="title"/>
          </p:nvPr>
        </p:nvSpPr>
        <p:spPr/>
        <p:txBody>
          <a:bodyPr/>
          <a:lstStyle/>
          <a:p>
            <a:r>
              <a:rPr lang="en-US" dirty="0"/>
              <a:t>Equity within the Early Childhood Context</a:t>
            </a:r>
          </a:p>
        </p:txBody>
      </p:sp>
      <p:sp>
        <p:nvSpPr>
          <p:cNvPr id="13" name="Content Placeholder 12">
            <a:extLst>
              <a:ext uri="{FF2B5EF4-FFF2-40B4-BE49-F238E27FC236}">
                <a16:creationId xmlns:a16="http://schemas.microsoft.com/office/drawing/2014/main" id="{E1C331E4-1F66-BD42-A83F-2504CB36A11A}"/>
              </a:ext>
            </a:extLst>
          </p:cNvPr>
          <p:cNvSpPr>
            <a:spLocks noGrp="1"/>
          </p:cNvSpPr>
          <p:nvPr>
            <p:ph idx="1"/>
          </p:nvPr>
        </p:nvSpPr>
        <p:spPr/>
        <p:txBody>
          <a:bodyPr>
            <a:normAutofit/>
          </a:bodyPr>
          <a:lstStyle/>
          <a:p>
            <a:pPr marL="0" indent="0" algn="ctr">
              <a:buNone/>
            </a:pPr>
            <a:endParaRPr lang="en-US" sz="2800" dirty="0"/>
          </a:p>
          <a:p>
            <a:pPr marL="0" indent="0" algn="ctr">
              <a:spcAft>
                <a:spcPts val="3600"/>
              </a:spcAft>
              <a:buNone/>
            </a:pPr>
            <a:r>
              <a:rPr lang="en-US" sz="2800" dirty="0"/>
              <a:t>“Achieving the outcomes we want for all young children requires an intentional focus on equity. That means understanding the current conditions in your community that contribute to disparities among different populations, and how those conditions affect families.”</a:t>
            </a:r>
          </a:p>
          <a:p>
            <a:pPr marL="0" indent="0" algn="ctr">
              <a:lnSpc>
                <a:spcPct val="100000"/>
              </a:lnSpc>
              <a:buNone/>
            </a:pPr>
            <a:r>
              <a:rPr lang="en-US" sz="2000" dirty="0">
                <a:hlinkClick r:id="rId3" tooltip="Equity in Early Childhood Systems: A Community Action Brief (PDF)"/>
              </a:rPr>
              <a:t>Equity in Early Childhood Systems: A Community Action Brief</a:t>
            </a:r>
            <a:r>
              <a:rPr lang="en-US" sz="2000" dirty="0"/>
              <a:t>, </a:t>
            </a:r>
            <a:br>
              <a:rPr lang="en-US" sz="2000" dirty="0"/>
            </a:br>
            <a:r>
              <a:rPr lang="en-US" sz="2000" dirty="0"/>
              <a:t>Center for the Study of Social Policy, National Collaborative for Infants &amp; Toddlers</a:t>
            </a:r>
          </a:p>
        </p:txBody>
      </p:sp>
    </p:spTree>
    <p:extLst>
      <p:ext uri="{BB962C8B-B14F-4D97-AF65-F5344CB8AC3E}">
        <p14:creationId xmlns:p14="http://schemas.microsoft.com/office/powerpoint/2010/main" val="251632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2428-4F23-4185-A5F2-78185063053A}"/>
              </a:ext>
            </a:extLst>
          </p:cNvPr>
          <p:cNvSpPr>
            <a:spLocks noGrp="1"/>
          </p:cNvSpPr>
          <p:nvPr>
            <p:ph type="title"/>
          </p:nvPr>
        </p:nvSpPr>
        <p:spPr/>
        <p:txBody>
          <a:bodyPr/>
          <a:lstStyle/>
          <a:p>
            <a:r>
              <a:rPr lang="en-US" dirty="0"/>
              <a:t>What do we mean by equity?</a:t>
            </a:r>
          </a:p>
        </p:txBody>
      </p:sp>
      <p:sp>
        <p:nvSpPr>
          <p:cNvPr id="7" name="TextBox 6">
            <a:extLst>
              <a:ext uri="{FF2B5EF4-FFF2-40B4-BE49-F238E27FC236}">
                <a16:creationId xmlns:a16="http://schemas.microsoft.com/office/drawing/2014/main" id="{FA54F693-A09A-45B5-98C6-D5A69C7D76F3}"/>
              </a:ext>
            </a:extLst>
          </p:cNvPr>
          <p:cNvSpPr txBox="1"/>
          <p:nvPr/>
        </p:nvSpPr>
        <p:spPr>
          <a:xfrm>
            <a:off x="767129" y="1806547"/>
            <a:ext cx="10891472" cy="1200329"/>
          </a:xfrm>
          <a:prstGeom prst="rect">
            <a:avLst/>
          </a:prstGeom>
          <a:noFill/>
        </p:spPr>
        <p:txBody>
          <a:bodyPr wrap="square">
            <a:spAutoFit/>
          </a:bodyPr>
          <a:lstStyle/>
          <a:p>
            <a:pPr marL="0" indent="0">
              <a:buNone/>
            </a:pPr>
            <a:r>
              <a:rPr lang="en-US" sz="2400">
                <a:latin typeface="Tahoma" panose="020B0604030504040204" pitchFamily="34" charset="0"/>
                <a:ea typeface="Tahoma" panose="020B0604030504040204" pitchFamily="34" charset="0"/>
                <a:cs typeface="Tahoma" panose="020B0604030504040204" pitchFamily="34" charset="0"/>
              </a:rPr>
              <a:t>Equity is fair treatment, access, opportunity, and advancement for all people, while at the same time </a:t>
            </a:r>
            <a:r>
              <a:rPr lang="en-US" sz="2400" i="1">
                <a:latin typeface="Tahoma" panose="020B0604030504040204" pitchFamily="34" charset="0"/>
                <a:ea typeface="Tahoma" panose="020B0604030504040204" pitchFamily="34" charset="0"/>
                <a:cs typeface="Tahoma" panose="020B0604030504040204" pitchFamily="34" charset="0"/>
              </a:rPr>
              <a:t>striving to identify and eliminate barriers that have prevented the full participation of some groups. </a:t>
            </a:r>
          </a:p>
        </p:txBody>
      </p:sp>
      <p:sp>
        <p:nvSpPr>
          <p:cNvPr id="3" name="Content Placeholder 2">
            <a:extLst>
              <a:ext uri="{FF2B5EF4-FFF2-40B4-BE49-F238E27FC236}">
                <a16:creationId xmlns:a16="http://schemas.microsoft.com/office/drawing/2014/main" id="{D8B90F00-2650-4FCD-B4D6-258CCC91E5AE}"/>
              </a:ext>
            </a:extLst>
          </p:cNvPr>
          <p:cNvSpPr>
            <a:spLocks noGrp="1"/>
          </p:cNvSpPr>
          <p:nvPr>
            <p:ph idx="1"/>
          </p:nvPr>
        </p:nvSpPr>
        <p:spPr>
          <a:xfrm>
            <a:off x="838200" y="3243354"/>
            <a:ext cx="6048375" cy="2362796"/>
          </a:xfrm>
          <a:solidFill>
            <a:schemeClr val="accent1">
              <a:lumMod val="20000"/>
              <a:lumOff val="80000"/>
            </a:schemeClr>
          </a:solidFill>
        </p:spPr>
        <p:txBody>
          <a:bodyPr/>
          <a:lstStyle/>
          <a:p>
            <a:pPr marL="0" indent="0">
              <a:spcBef>
                <a:spcPts val="1200"/>
              </a:spcBef>
              <a:buNone/>
            </a:pPr>
            <a:r>
              <a:rPr lang="en-US" dirty="0"/>
              <a:t>The Early Childhood Data Collaborative defines racial equity in two ways:</a:t>
            </a:r>
          </a:p>
          <a:p>
            <a:pPr marL="914400" lvl="1" indent="-457200">
              <a:buFont typeface="+mj-lt"/>
              <a:buAutoNum type="arabicPeriod"/>
            </a:pPr>
            <a:r>
              <a:rPr lang="en-US" dirty="0"/>
              <a:t>As an </a:t>
            </a:r>
            <a:r>
              <a:rPr lang="en-US" u="sng" dirty="0"/>
              <a:t>outcome</a:t>
            </a:r>
            <a:r>
              <a:rPr lang="en-US" dirty="0"/>
              <a:t>: Our race no longer predicts how we fare</a:t>
            </a:r>
          </a:p>
          <a:p>
            <a:pPr marL="914400" lvl="1" indent="-457200">
              <a:buFont typeface="+mj-lt"/>
              <a:buAutoNum type="arabicPeriod"/>
            </a:pPr>
            <a:r>
              <a:rPr lang="en-US" dirty="0"/>
              <a:t>As a </a:t>
            </a:r>
            <a:r>
              <a:rPr lang="en-US" u="sng" dirty="0"/>
              <a:t>process</a:t>
            </a:r>
            <a:r>
              <a:rPr lang="en-US" dirty="0"/>
              <a:t>: The work it takes to get there</a:t>
            </a:r>
          </a:p>
        </p:txBody>
      </p:sp>
      <p:pic>
        <p:nvPicPr>
          <p:cNvPr id="5" name="Picture 4" descr="Bar graph example of what data would look like if there were not statistically significant differences by race. Infant mortality and life expectancy would not vary by race and would all be at the same level for different racial groups.">
            <a:extLst>
              <a:ext uri="{FF2B5EF4-FFF2-40B4-BE49-F238E27FC236}">
                <a16:creationId xmlns:a16="http://schemas.microsoft.com/office/drawing/2014/main" id="{2CA03190-BA45-47A9-9464-D4B273875BCF}"/>
              </a:ext>
            </a:extLst>
          </p:cNvPr>
          <p:cNvPicPr>
            <a:picLocks noChangeAspect="1"/>
          </p:cNvPicPr>
          <p:nvPr/>
        </p:nvPicPr>
        <p:blipFill>
          <a:blip r:embed="rId3"/>
          <a:stretch>
            <a:fillRect/>
          </a:stretch>
        </p:blipFill>
        <p:spPr>
          <a:xfrm>
            <a:off x="7086600" y="2930909"/>
            <a:ext cx="4572001" cy="2738107"/>
          </a:xfrm>
          <a:prstGeom prst="rect">
            <a:avLst/>
          </a:prstGeom>
        </p:spPr>
      </p:pic>
      <p:sp>
        <p:nvSpPr>
          <p:cNvPr id="4" name="TextBox 3">
            <a:extLst>
              <a:ext uri="{FF2B5EF4-FFF2-40B4-BE49-F238E27FC236}">
                <a16:creationId xmlns:a16="http://schemas.microsoft.com/office/drawing/2014/main" id="{694EB168-8FFF-447E-B64C-717FBD9B710C}"/>
              </a:ext>
            </a:extLst>
          </p:cNvPr>
          <p:cNvSpPr txBox="1"/>
          <p:nvPr/>
        </p:nvSpPr>
        <p:spPr>
          <a:xfrm>
            <a:off x="1244991" y="5842629"/>
            <a:ext cx="9702018"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Adapted from Early Childhood Data Collaborative. See more here: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hlinkClick r:id="rId4" tooltip="Allies Get Guidance on Using Data and Racial Equity in Early Childhood Policy Advocacy presentation"/>
              </a:rPr>
              <a:t>https://earlysuccess.org/data-and-racial-equity-in-early-childhood-policy</a:t>
            </a:r>
            <a:r>
              <a:rPr lang="en-US" sz="20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880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DFC0-898B-4FB1-8E24-D8A1C0A79DE4}"/>
              </a:ext>
            </a:extLst>
          </p:cNvPr>
          <p:cNvSpPr>
            <a:spLocks noGrp="1"/>
          </p:cNvSpPr>
          <p:nvPr>
            <p:ph type="title"/>
          </p:nvPr>
        </p:nvSpPr>
        <p:spPr/>
        <p:txBody>
          <a:bodyPr/>
          <a:lstStyle/>
          <a:p>
            <a:r>
              <a:rPr lang="en-US" dirty="0"/>
              <a:t>How can data help?</a:t>
            </a:r>
          </a:p>
        </p:txBody>
      </p:sp>
      <p:sp>
        <p:nvSpPr>
          <p:cNvPr id="3" name="Content Placeholder 2">
            <a:extLst>
              <a:ext uri="{FF2B5EF4-FFF2-40B4-BE49-F238E27FC236}">
                <a16:creationId xmlns:a16="http://schemas.microsoft.com/office/drawing/2014/main" id="{F05DFD7C-51FE-4E10-86FC-A43347A8FE63}"/>
              </a:ext>
            </a:extLst>
          </p:cNvPr>
          <p:cNvSpPr>
            <a:spLocks noGrp="1"/>
          </p:cNvSpPr>
          <p:nvPr>
            <p:ph idx="1"/>
          </p:nvPr>
        </p:nvSpPr>
        <p:spPr>
          <a:xfrm>
            <a:off x="838200" y="1825625"/>
            <a:ext cx="6120539" cy="4506164"/>
          </a:xfrm>
        </p:spPr>
        <p:txBody>
          <a:bodyPr>
            <a:normAutofit fontScale="92500"/>
          </a:bodyPr>
          <a:lstStyle/>
          <a:p>
            <a:r>
              <a:rPr lang="en-US"/>
              <a:t>Addressing inequities requires an understanding of the root causes of outcome disparities within our communities</a:t>
            </a:r>
          </a:p>
          <a:p>
            <a:r>
              <a:rPr lang="en-US"/>
              <a:t>Evaluating disaggregated data can help identify inequities, but </a:t>
            </a:r>
            <a:r>
              <a:rPr lang="en-US" b="1"/>
              <a:t>data are not meant to be interpreted in a vacuum</a:t>
            </a:r>
            <a:r>
              <a:rPr lang="en-US"/>
              <a:t>.</a:t>
            </a:r>
          </a:p>
          <a:p>
            <a:r>
              <a:rPr lang="en-US"/>
              <a:t>It’s important to remember that data can and have been used to harm groups and communities. </a:t>
            </a:r>
          </a:p>
          <a:p>
            <a:r>
              <a:rPr lang="en-US"/>
              <a:t>To use data to help identify and reduce inequities, </a:t>
            </a:r>
            <a:r>
              <a:rPr lang="en-US" b="1"/>
              <a:t>it’s critical to look at data with families and communities and listen to lived experiences. </a:t>
            </a:r>
          </a:p>
        </p:txBody>
      </p:sp>
      <p:sp>
        <p:nvSpPr>
          <p:cNvPr id="4" name="Speech Bubble: Rectangle with Corners Rounded 3">
            <a:extLst>
              <a:ext uri="{FF2B5EF4-FFF2-40B4-BE49-F238E27FC236}">
                <a16:creationId xmlns:a16="http://schemas.microsoft.com/office/drawing/2014/main" id="{E972E182-7355-44A4-824B-F7F305361D44}"/>
              </a:ext>
            </a:extLst>
          </p:cNvPr>
          <p:cNvSpPr/>
          <p:nvPr/>
        </p:nvSpPr>
        <p:spPr>
          <a:xfrm>
            <a:off x="7200253" y="1825625"/>
            <a:ext cx="4510007" cy="3219774"/>
          </a:xfrm>
          <a:prstGeom prst="wedgeRoundRectCallout">
            <a:avLst>
              <a:gd name="adj1" fmla="val -2276"/>
              <a:gd name="adj2" fmla="val 75151"/>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154578"/>
                </a:solidFill>
                <a:latin typeface="Tahoma" panose="020B0604030504040204" pitchFamily="34" charset="0"/>
                <a:ea typeface="Tahoma" panose="020B0604030504040204" pitchFamily="34" charset="0"/>
                <a:cs typeface="Tahoma" panose="020B0604030504040204" pitchFamily="34" charset="0"/>
              </a:rPr>
              <a:t>Questions to consider: </a:t>
            </a:r>
          </a:p>
          <a:p>
            <a:pPr marL="285750" indent="-285750">
              <a:buFont typeface="Arial" panose="020B0604020202020204" pitchFamily="34" charset="0"/>
              <a:buChar char="•"/>
            </a:pPr>
            <a:r>
              <a:rPr lang="en-US" sz="2400" dirty="0">
                <a:solidFill>
                  <a:srgbClr val="154578"/>
                </a:solidFill>
                <a:effectLst/>
                <a:latin typeface="Tahoma" panose="020B0604030504040204" pitchFamily="34" charset="0"/>
                <a:ea typeface="Tahoma" panose="020B0604030504040204" pitchFamily="34" charset="0"/>
                <a:cs typeface="Tahoma" panose="020B0604030504040204" pitchFamily="34" charset="0"/>
              </a:rPr>
              <a:t>Who collected the data? </a:t>
            </a:r>
          </a:p>
          <a:p>
            <a:pPr marL="285750" indent="-285750">
              <a:buFont typeface="Arial" panose="020B0604020202020204" pitchFamily="34" charset="0"/>
              <a:buChar char="•"/>
            </a:pPr>
            <a:r>
              <a:rPr lang="en-US" sz="2400" dirty="0">
                <a:solidFill>
                  <a:srgbClr val="154578"/>
                </a:solidFill>
                <a:effectLst/>
                <a:latin typeface="Tahoma" panose="020B0604030504040204" pitchFamily="34" charset="0"/>
                <a:ea typeface="Tahoma" panose="020B0604030504040204" pitchFamily="34" charset="0"/>
                <a:cs typeface="Tahoma" panose="020B0604030504040204" pitchFamily="34" charset="0"/>
              </a:rPr>
              <a:t>Whose lives are embodied in the data? </a:t>
            </a:r>
          </a:p>
          <a:p>
            <a:pPr marL="285750" indent="-285750">
              <a:buFont typeface="Arial" panose="020B0604020202020204" pitchFamily="34" charset="0"/>
              <a:buChar char="•"/>
            </a:pPr>
            <a:r>
              <a:rPr lang="en-US" sz="2400" dirty="0">
                <a:solidFill>
                  <a:srgbClr val="154578"/>
                </a:solidFill>
                <a:effectLst/>
                <a:latin typeface="Tahoma" panose="020B0604030504040204" pitchFamily="34" charset="0"/>
                <a:ea typeface="Tahoma" panose="020B0604030504040204" pitchFamily="34" charset="0"/>
                <a:cs typeface="Tahoma" panose="020B0604030504040204" pitchFamily="34" charset="0"/>
              </a:rPr>
              <a:t>Who is it serving? </a:t>
            </a:r>
          </a:p>
          <a:p>
            <a:pPr marL="285750" indent="-285750">
              <a:buFont typeface="Arial" panose="020B0604020202020204" pitchFamily="34" charset="0"/>
              <a:buChar char="•"/>
            </a:pPr>
            <a:r>
              <a:rPr lang="en-US" sz="2400" dirty="0">
                <a:solidFill>
                  <a:srgbClr val="154578"/>
                </a:solidFill>
                <a:effectLst/>
                <a:latin typeface="Tahoma" panose="020B0604030504040204" pitchFamily="34" charset="0"/>
                <a:ea typeface="Tahoma" panose="020B0604030504040204" pitchFamily="34" charset="0"/>
                <a:cs typeface="Tahoma" panose="020B0604030504040204" pitchFamily="34" charset="0"/>
              </a:rPr>
              <a:t>Who is harmed potentially?</a:t>
            </a:r>
          </a:p>
          <a:p>
            <a:pPr algn="ctr"/>
            <a:endParaRPr lang="en-US" dirty="0"/>
          </a:p>
        </p:txBody>
      </p:sp>
      <p:sp>
        <p:nvSpPr>
          <p:cNvPr id="6" name="TextBox 5">
            <a:extLst>
              <a:ext uri="{FF2B5EF4-FFF2-40B4-BE49-F238E27FC236}">
                <a16:creationId xmlns:a16="http://schemas.microsoft.com/office/drawing/2014/main" id="{C2591830-0A68-4471-A773-D18E1CE1EE62}"/>
              </a:ext>
            </a:extLst>
          </p:cNvPr>
          <p:cNvSpPr txBox="1"/>
          <p:nvPr/>
        </p:nvSpPr>
        <p:spPr>
          <a:xfrm>
            <a:off x="6958739" y="5823957"/>
            <a:ext cx="3978216" cy="1015663"/>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Adapted from </a:t>
            </a:r>
            <a:r>
              <a:rPr lang="en-US" sz="2000" i="1" dirty="0">
                <a:latin typeface="Tahoma" panose="020B0604030504040204" pitchFamily="34" charset="0"/>
                <a:ea typeface="Tahoma" panose="020B0604030504040204" pitchFamily="34" charset="0"/>
                <a:cs typeface="Tahoma" panose="020B0604030504040204" pitchFamily="34" charset="0"/>
              </a:rPr>
              <a:t>Data Feminism</a:t>
            </a:r>
            <a:r>
              <a:rPr lang="en-US" sz="2000" dirty="0">
                <a:latin typeface="Tahoma" panose="020B0604030504040204" pitchFamily="34" charset="0"/>
                <a:ea typeface="Tahoma" panose="020B0604030504040204" pitchFamily="34" charset="0"/>
                <a:cs typeface="Tahoma" panose="020B0604030504040204" pitchFamily="34" charset="0"/>
              </a:rPr>
              <a:t>.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See more here: </a:t>
            </a:r>
            <a:r>
              <a:rPr lang="en-US" sz="2000" dirty="0">
                <a:effectLst/>
                <a:latin typeface="Segoe UI" panose="020B0502040204020203" pitchFamily="34" charset="0"/>
                <a:hlinkClick r:id="rId3" tooltip="Data Feminism "/>
              </a:rPr>
              <a:t>https://data-feminism.mitpress.mit.edu/</a:t>
            </a:r>
            <a:r>
              <a:rPr lang="en-US" sz="2000" dirty="0">
                <a:effectLst/>
                <a:latin typeface="Segoe UI" panose="020B0502040204020203"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049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844F3-E9F3-4111-A812-BE0E5ABD032E}"/>
              </a:ext>
            </a:extLst>
          </p:cNvPr>
          <p:cNvSpPr>
            <a:spLocks noGrp="1"/>
          </p:cNvSpPr>
          <p:nvPr>
            <p:ph type="ctrTitle"/>
          </p:nvPr>
        </p:nvSpPr>
        <p:spPr/>
        <p:txBody>
          <a:bodyPr/>
          <a:lstStyle/>
          <a:p>
            <a:r>
              <a:rPr lang="en-US" dirty="0"/>
              <a:t>Teaming for </a:t>
            </a:r>
            <a:br>
              <a:rPr lang="en-US" dirty="0"/>
            </a:br>
            <a:r>
              <a:rPr lang="en-US" dirty="0"/>
              <a:t>Data Use</a:t>
            </a:r>
          </a:p>
        </p:txBody>
      </p:sp>
      <p:pic>
        <p:nvPicPr>
          <p:cNvPr id="6" name="Picture 4" descr="What are Data Teams? Data teams are groups of individuals dedicated to using data to plan and make decisions about programs and services.">
            <a:hlinkClick r:id="rId3"/>
            <a:extLst>
              <a:ext uri="{FF2B5EF4-FFF2-40B4-BE49-F238E27FC236}">
                <a16:creationId xmlns:a16="http://schemas.microsoft.com/office/drawing/2014/main" id="{A9F13FBC-5ABA-4F07-9C57-F3E19F8F12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5094" y="1200727"/>
            <a:ext cx="7850251" cy="4710546"/>
          </a:xfrm>
          <a:prstGeom prst="rect">
            <a:avLst/>
          </a:prstGeom>
        </p:spPr>
      </p:pic>
      <p:sp>
        <p:nvSpPr>
          <p:cNvPr id="2" name="Rectangle 1">
            <a:extLst>
              <a:ext uri="{FF2B5EF4-FFF2-40B4-BE49-F238E27FC236}">
                <a16:creationId xmlns:a16="http://schemas.microsoft.com/office/drawing/2014/main" id="{D33B8DB0-3307-E841-B166-DC5D2921D33C}"/>
              </a:ext>
            </a:extLst>
          </p:cNvPr>
          <p:cNvSpPr/>
          <p:nvPr/>
        </p:nvSpPr>
        <p:spPr>
          <a:xfrm>
            <a:off x="6111381" y="6358236"/>
            <a:ext cx="4394152" cy="430887"/>
          </a:xfrm>
          <a:prstGeom prst="rect">
            <a:avLst/>
          </a:prstGeom>
        </p:spPr>
        <p:txBody>
          <a:bodyPr wrap="none">
            <a:spAutoFit/>
          </a:bodyPr>
          <a:lstStyle/>
          <a:p>
            <a:r>
              <a:rPr lang="en-US" sz="1100" dirty="0"/>
              <a:t>Image from the </a:t>
            </a:r>
            <a:r>
              <a:rPr lang="en-US" sz="1100" i="1" dirty="0"/>
              <a:t>Data Culture Toolkit: Supporting State and Local Data Use</a:t>
            </a:r>
          </a:p>
          <a:p>
            <a:r>
              <a:rPr lang="en-US" sz="1100" dirty="0"/>
              <a:t>See more here: </a:t>
            </a:r>
            <a:r>
              <a:rPr lang="en-US" sz="1100" dirty="0">
                <a:hlinkClick r:id="rId5" tooltip="DaSy Center: Data Culture Toolkit: Supporting State and Local Data Use"/>
              </a:rPr>
              <a:t>https://dasycenter.org/data-culture-toolkit/</a:t>
            </a:r>
            <a:endParaRPr lang="en-US" sz="1100" dirty="0"/>
          </a:p>
        </p:txBody>
      </p:sp>
    </p:spTree>
    <p:extLst>
      <p:ext uri="{BB962C8B-B14F-4D97-AF65-F5344CB8AC3E}">
        <p14:creationId xmlns:p14="http://schemas.microsoft.com/office/powerpoint/2010/main" val="389528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0271" y="493713"/>
            <a:ext cx="10287000" cy="1143000"/>
          </a:xfrm>
        </p:spPr>
        <p:txBody>
          <a:bodyPr>
            <a:normAutofit fontScale="90000"/>
          </a:bodyPr>
          <a:lstStyle/>
          <a:p>
            <a:r>
              <a:rPr lang="en-US" dirty="0"/>
              <a:t>Family and family organization stakeholders come to the decision-making table with…</a:t>
            </a:r>
          </a:p>
        </p:txBody>
      </p:sp>
      <p:sp>
        <p:nvSpPr>
          <p:cNvPr id="6" name="Content Placeholder 5"/>
          <p:cNvSpPr>
            <a:spLocks noGrp="1"/>
          </p:cNvSpPr>
          <p:nvPr>
            <p:ph idx="1"/>
          </p:nvPr>
        </p:nvSpPr>
        <p:spPr>
          <a:xfrm>
            <a:off x="1008530" y="1929009"/>
            <a:ext cx="9195448" cy="4113016"/>
          </a:xfrm>
        </p:spPr>
        <p:txBody>
          <a:bodyPr/>
          <a:lstStyle/>
          <a:p>
            <a:r>
              <a:rPr lang="en-US"/>
              <a:t>Unique life stories that give them motivation to serve as thought leaders and change agents on behalf of </a:t>
            </a:r>
            <a:r>
              <a:rPr lang="en-US" i="1"/>
              <a:t>all </a:t>
            </a:r>
            <a:r>
              <a:rPr lang="en-US"/>
              <a:t>children and families, not just their own.</a:t>
            </a:r>
          </a:p>
          <a:p>
            <a:r>
              <a:rPr lang="en-US"/>
              <a:t>Different levels of access to information and support.</a:t>
            </a:r>
          </a:p>
          <a:p>
            <a:r>
              <a:rPr lang="en-US"/>
              <a:t>Different experiences with using data in both their personal and professional lives.</a:t>
            </a:r>
          </a:p>
          <a:p>
            <a:r>
              <a:rPr lang="en-US"/>
              <a:t>Intersectional identities that inform their understanding of the data (e.g., identifying as female </a:t>
            </a:r>
            <a:r>
              <a:rPr lang="en-US" i="1"/>
              <a:t>and</a:t>
            </a:r>
            <a:r>
              <a:rPr lang="en-US"/>
              <a:t> Asian American).</a:t>
            </a:r>
          </a:p>
          <a:p>
            <a:r>
              <a:rPr lang="en-US"/>
              <a:t>Varied feelings about today’s “data-rich” culture.</a:t>
            </a:r>
          </a:p>
        </p:txBody>
      </p:sp>
      <p:sp>
        <p:nvSpPr>
          <p:cNvPr id="8" name="Rectangle: Single Corner Rounded 7">
            <a:extLst>
              <a:ext uri="{FF2B5EF4-FFF2-40B4-BE49-F238E27FC236}">
                <a16:creationId xmlns:a16="http://schemas.microsoft.com/office/drawing/2014/main" id="{346EC8A6-D95E-4EE1-931B-43634962483C}"/>
              </a:ext>
            </a:extLst>
          </p:cNvPr>
          <p:cNvSpPr/>
          <p:nvPr/>
        </p:nvSpPr>
        <p:spPr>
          <a:xfrm>
            <a:off x="0" y="5888183"/>
            <a:ext cx="10261600" cy="96981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Considering</a:t>
            </a:r>
            <a:r>
              <a:rPr lang="en-US"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interse</a:t>
            </a:r>
            <a:r>
              <a:rPr lang="en-US" b="1" dirty="0">
                <a:solidFill>
                  <a:srgbClr val="E2F0D9"/>
                </a:solidFill>
                <a:latin typeface="Tahoma" panose="020B0604030504040204" pitchFamily="34" charset="0"/>
                <a:ea typeface="Tahoma" panose="020B0604030504040204" pitchFamily="34" charset="0"/>
                <a:cs typeface="Tahoma" panose="020B0604030504040204" pitchFamily="34" charset="0"/>
              </a:rPr>
              <a:t>c</a:t>
            </a:r>
            <a:r>
              <a:rPr lang="en-US"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tional identities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is not about </a:t>
            </a:r>
            <a:r>
              <a:rPr lang="en-US" sz="1600" i="1" dirty="0">
                <a:solidFill>
                  <a:schemeClr val="bg1"/>
                </a:solidFill>
                <a:latin typeface="Tahoma" panose="020B0604030504040204" pitchFamily="34" charset="0"/>
                <a:ea typeface="Tahoma" panose="020B0604030504040204" pitchFamily="34" charset="0"/>
                <a:cs typeface="Tahoma" panose="020B0604030504040204" pitchFamily="34" charset="0"/>
              </a:rPr>
              <a:t>adding</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one aspect of identity to another. It is about how people with overlapping identities experience systems of power.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Catalyst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2020)</a:t>
            </a:r>
          </a:p>
        </p:txBody>
      </p:sp>
    </p:spTree>
    <p:extLst>
      <p:ext uri="{BB962C8B-B14F-4D97-AF65-F5344CB8AC3E}">
        <p14:creationId xmlns:p14="http://schemas.microsoft.com/office/powerpoint/2010/main" val="295318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3984" y="319335"/>
            <a:ext cx="10893391" cy="1208046"/>
          </a:xfrm>
          <a:ln>
            <a:noFill/>
          </a:ln>
        </p:spPr>
        <p:txBody>
          <a:bodyPr rtlCol="0">
            <a:noAutofit/>
          </a:bodyPr>
          <a:lstStyle/>
          <a:p>
            <a:pPr>
              <a:defRPr/>
            </a:pPr>
            <a:r>
              <a:rPr lang="en-US" sz="3200" dirty="0"/>
              <a:t>To effectively serve as program stakeholders, </a:t>
            </a:r>
            <a:br>
              <a:rPr lang="en-US" sz="3200" dirty="0"/>
            </a:br>
            <a:r>
              <a:rPr lang="en-US" sz="3200" dirty="0"/>
              <a:t>families and family organization representatives need to…</a:t>
            </a:r>
          </a:p>
        </p:txBody>
      </p:sp>
      <p:sp>
        <p:nvSpPr>
          <p:cNvPr id="3" name="Content Placeholder 2"/>
          <p:cNvSpPr>
            <a:spLocks noGrp="1"/>
          </p:cNvSpPr>
          <p:nvPr>
            <p:ph idx="1"/>
          </p:nvPr>
        </p:nvSpPr>
        <p:spPr>
          <a:xfrm>
            <a:off x="970749" y="1866378"/>
            <a:ext cx="10327728" cy="3589240"/>
          </a:xfrm>
        </p:spPr>
        <p:txBody>
          <a:bodyPr>
            <a:normAutofit fontScale="92500"/>
          </a:bodyPr>
          <a:lstStyle/>
          <a:p>
            <a:r>
              <a:rPr lang="en-US" altLang="en-US" sz="2600" dirty="0"/>
              <a:t>Understand why data are important;</a:t>
            </a:r>
          </a:p>
          <a:p>
            <a:r>
              <a:rPr lang="en-US" altLang="en-US" sz="2600" dirty="0"/>
              <a:t>Understand what data are being collected and how those data are used;</a:t>
            </a:r>
          </a:p>
          <a:p>
            <a:r>
              <a:rPr lang="en-US" altLang="en-US" sz="2600" dirty="0"/>
              <a:t>Know who is involved in data conversations and their roles in decision-making; </a:t>
            </a:r>
          </a:p>
          <a:p>
            <a:r>
              <a:rPr lang="en-US" altLang="en-US" sz="2600" dirty="0"/>
              <a:t>Understand how they are/can be involved in data use.</a:t>
            </a:r>
          </a:p>
          <a:p>
            <a:pPr marL="0" indent="0">
              <a:buNone/>
            </a:pPr>
            <a:endParaRPr lang="en-US" altLang="en-US" sz="2600" dirty="0"/>
          </a:p>
          <a:p>
            <a:pPr marL="0" indent="0">
              <a:buNone/>
            </a:pPr>
            <a:r>
              <a:rPr lang="en-US" altLang="en-US" sz="2600" b="1" dirty="0">
                <a:solidFill>
                  <a:srgbClr val="0070C0"/>
                </a:solidFill>
              </a:rPr>
              <a:t>It is essential to create a safe environment and provide support for families to feel comfortable asking questions about data</a:t>
            </a:r>
            <a:r>
              <a:rPr lang="en-US" altLang="en-US" b="1" dirty="0">
                <a:solidFill>
                  <a:srgbClr val="0070C0"/>
                </a:solidFill>
              </a:rPr>
              <a:t>.</a:t>
            </a:r>
          </a:p>
        </p:txBody>
      </p:sp>
      <p:pic>
        <p:nvPicPr>
          <p:cNvPr id="7" name="Picture 6" descr="&quot; &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4841" y="5455618"/>
            <a:ext cx="4262317" cy="1083047"/>
          </a:xfrm>
          <a:prstGeom prst="rect">
            <a:avLst/>
          </a:prstGeom>
        </p:spPr>
      </p:pic>
    </p:spTree>
    <p:extLst>
      <p:ext uri="{BB962C8B-B14F-4D97-AF65-F5344CB8AC3E}">
        <p14:creationId xmlns:p14="http://schemas.microsoft.com/office/powerpoint/2010/main" val="1049025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4B50AABF06BE4CBBFF59A49BCDF035" ma:contentTypeVersion="4" ma:contentTypeDescription="Create a new document." ma:contentTypeScope="" ma:versionID="def5e36a745e01b1659c5c56ab79d9ea">
  <xsd:schema xmlns:xsd="http://www.w3.org/2001/XMLSchema" xmlns:xs="http://www.w3.org/2001/XMLSchema" xmlns:p="http://schemas.microsoft.com/office/2006/metadata/properties" xmlns:ns2="86f266fc-1f42-4318-b750-a4ced78a36d1" targetNamespace="http://schemas.microsoft.com/office/2006/metadata/properties" ma:root="true" ma:fieldsID="97d6428c20384657f18b5073532cc930" ns2:_="">
    <xsd:import namespace="86f266fc-1f42-4318-b750-a4ced78a3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266fc-1f42-4318-b750-a4ced78a3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F4DA5F-F384-4EF7-9FAF-E4DDBAE56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266fc-1f42-4318-b750-a4ced78a3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A55D86-83A8-4A00-A882-E44A6296FAA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f266fc-1f42-4318-b750-a4ced78a36d1"/>
    <ds:schemaRef ds:uri="http://www.w3.org/XML/1998/namespace"/>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TotalTime>
  <Words>2147</Words>
  <Application>Microsoft Office PowerPoint</Application>
  <PresentationFormat>Widescreen</PresentationFormat>
  <Paragraphs>229</Paragraphs>
  <Slides>28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Avenir Next</vt:lpstr>
      <vt:lpstr>Calibri</vt:lpstr>
      <vt:lpstr>Courier New</vt:lpstr>
      <vt:lpstr>Segoe UI</vt:lpstr>
      <vt:lpstr>System Font Regular</vt:lpstr>
      <vt:lpstr>Tahoma</vt:lpstr>
      <vt:lpstr>Wingdings</vt:lpstr>
      <vt:lpstr>Office Theme</vt:lpstr>
      <vt:lpstr>The Power of Families at the Table: Using Data to Advance Equity</vt:lpstr>
      <vt:lpstr>Session Outcomes</vt:lpstr>
      <vt:lpstr>Reasons to collect and use data:</vt:lpstr>
      <vt:lpstr>Equity within the Early Childhood Context</vt:lpstr>
      <vt:lpstr>What do we mean by equity?</vt:lpstr>
      <vt:lpstr>How can data help?</vt:lpstr>
      <vt:lpstr>Teaming for  Data Use</vt:lpstr>
      <vt:lpstr>Family and family organization stakeholders come to the decision-making table with…</vt:lpstr>
      <vt:lpstr>To effectively serve as program stakeholders,  families and family organization representatives need to…</vt:lpstr>
      <vt:lpstr>Assembling the Table</vt:lpstr>
      <vt:lpstr>How can data teams work toward equity?</vt:lpstr>
      <vt:lpstr>Engage in a Cycle of Inquiry</vt:lpstr>
      <vt:lpstr>Define Your Question(s)</vt:lpstr>
      <vt:lpstr>Gather Data</vt:lpstr>
      <vt:lpstr>Analyze Data</vt:lpstr>
      <vt:lpstr>Analyze Data</vt:lpstr>
      <vt:lpstr>Why is disaggregating data important?</vt:lpstr>
      <vt:lpstr>Interpret Results</vt:lpstr>
      <vt:lpstr>What do our data tell us?</vt:lpstr>
      <vt:lpstr>Share and Apply Findings</vt:lpstr>
      <vt:lpstr>Recommended Resources</vt:lpstr>
      <vt:lpstr>Resources for Engaging Stakeholders </vt:lpstr>
      <vt:lpstr>Resources for Engaging Stakeholders </vt:lpstr>
      <vt:lpstr>Resources for Data Teams</vt:lpstr>
      <vt:lpstr>Resources for Equity</vt:lpstr>
      <vt:lpstr>Resources for Cycle of Inquiry</vt:lpstr>
      <vt:lpstr>Resources for Cycle of Inquiry</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Families at the Table: Using Data to Advance Equity</dc:title>
  <dc:creator>Michelle Lewis; Thomas McGhee</dc:creator>
  <cp:lastModifiedBy>Christine Morino</cp:lastModifiedBy>
  <cp:revision>18</cp:revision>
  <dcterms:created xsi:type="dcterms:W3CDTF">2021-03-23T05:57:00Z</dcterms:created>
  <dcterms:modified xsi:type="dcterms:W3CDTF">2021-10-11T19:00:26Z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0x010100DF4B50AABF06BE4CBBFF59A49BCDF035</vt:lpwstr>
  </property>
  <property fmtid="{D5CDD505-2E9C-101B-9397-08002B2CF9AE}" pid="3" name="Language">
    <vt:lpwstr>English</vt:lpwstr>
  </property>
  <property fmtid="{D5CDD505-2E9C-101B-9397-08002B2CF9AE}" pid="4" name="Status">
    <vt:lpwstr>Final</vt:lpwstr>
  </property>
</Properties>
</file>