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Ex2.xml" ContentType="application/vnd.ms-office.chartex+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9"/>
  </p:notesMasterIdLst>
  <p:handoutMasterIdLst>
    <p:handoutMasterId r:id="rId40"/>
  </p:handoutMasterIdLst>
  <p:sldIdLst>
    <p:sldId id="279" r:id="rId5"/>
    <p:sldId id="258" r:id="rId6"/>
    <p:sldId id="281" r:id="rId7"/>
    <p:sldId id="257" r:id="rId8"/>
    <p:sldId id="271" r:id="rId9"/>
    <p:sldId id="272" r:id="rId10"/>
    <p:sldId id="280" r:id="rId11"/>
    <p:sldId id="289" r:id="rId12"/>
    <p:sldId id="285" r:id="rId13"/>
    <p:sldId id="288" r:id="rId14"/>
    <p:sldId id="286" r:id="rId15"/>
    <p:sldId id="293" r:id="rId16"/>
    <p:sldId id="294" r:id="rId17"/>
    <p:sldId id="259" r:id="rId18"/>
    <p:sldId id="260" r:id="rId19"/>
    <p:sldId id="295" r:id="rId20"/>
    <p:sldId id="273" r:id="rId21"/>
    <p:sldId id="274" r:id="rId22"/>
    <p:sldId id="278" r:id="rId23"/>
    <p:sldId id="290" r:id="rId24"/>
    <p:sldId id="287" r:id="rId25"/>
    <p:sldId id="275" r:id="rId26"/>
    <p:sldId id="276" r:id="rId27"/>
    <p:sldId id="256" r:id="rId28"/>
    <p:sldId id="291" r:id="rId29"/>
    <p:sldId id="262" r:id="rId30"/>
    <p:sldId id="292" r:id="rId31"/>
    <p:sldId id="261" r:id="rId32"/>
    <p:sldId id="263" r:id="rId33"/>
    <p:sldId id="264" r:id="rId34"/>
    <p:sldId id="277" r:id="rId35"/>
    <p:sldId id="282" r:id="rId36"/>
    <p:sldId id="267" r:id="rId37"/>
    <p:sldId id="269" r:id="rId38"/>
  </p:sldIdLst>
  <p:sldSz cx="12192000" cy="6858000"/>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BB"/>
    <a:srgbClr val="154578"/>
    <a:srgbClr val="7FBCE7"/>
    <a:srgbClr val="3CB45C"/>
    <a:srgbClr val="39B54A"/>
    <a:srgbClr val="D3E6F3"/>
    <a:srgbClr val="56A0D3"/>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A7E7CB-F826-479D-A6AF-BB213CF8EF34}" v="698" dt="2019-10-29T01:37:42.3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64" autoAdjust="0"/>
  </p:normalViewPr>
  <p:slideViewPr>
    <p:cSldViewPr>
      <p:cViewPr>
        <p:scale>
          <a:sx n="61" d="100"/>
          <a:sy n="61" d="100"/>
        </p:scale>
        <p:origin x="-36" y="504"/>
      </p:cViewPr>
      <p:guideLst>
        <p:guide orient="horz" pos="2160"/>
        <p:guide pos="3840"/>
      </p:guideLst>
    </p:cSldViewPr>
  </p:slideViewPr>
  <p:outlineViewPr>
    <p:cViewPr>
      <p:scale>
        <a:sx n="33" d="100"/>
        <a:sy n="33" d="100"/>
      </p:scale>
      <p:origin x="0" y="-24228"/>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1" d="100"/>
          <a:sy n="51" d="100"/>
        </p:scale>
        <p:origin x="2692" y="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xanne Jones" userId="e1c4ed23-3a2b-47d4-96ca-3a0da3781e2a" providerId="ADAL" clId="{2FA7E7CB-F826-479D-A6AF-BB213CF8EF34}"/>
    <pc:docChg chg="modSld">
      <pc:chgData name="Roxanne Jones" userId="e1c4ed23-3a2b-47d4-96ca-3a0da3781e2a" providerId="ADAL" clId="{2FA7E7CB-F826-479D-A6AF-BB213CF8EF34}" dt="2019-10-29T01:29:28.951" v="686"/>
      <pc:docMkLst>
        <pc:docMk/>
      </pc:docMkLst>
      <pc:sldChg chg="modSp">
        <pc:chgData name="Roxanne Jones" userId="e1c4ed23-3a2b-47d4-96ca-3a0da3781e2a" providerId="ADAL" clId="{2FA7E7CB-F826-479D-A6AF-BB213CF8EF34}" dt="2019-10-29T01:15:34.711" v="3" actId="20577"/>
        <pc:sldMkLst>
          <pc:docMk/>
          <pc:sldMk cId="2035676878" sldId="257"/>
        </pc:sldMkLst>
        <pc:spChg chg="mod">
          <ac:chgData name="Roxanne Jones" userId="e1c4ed23-3a2b-47d4-96ca-3a0da3781e2a" providerId="ADAL" clId="{2FA7E7CB-F826-479D-A6AF-BB213CF8EF34}" dt="2019-10-29T01:15:34.711" v="3" actId="20577"/>
          <ac:spMkLst>
            <pc:docMk/>
            <pc:sldMk cId="2035676878" sldId="257"/>
            <ac:spMk id="2" creationId="{00000000-0000-0000-0000-000000000000}"/>
          </ac:spMkLst>
        </pc:spChg>
      </pc:sldChg>
      <pc:sldChg chg="modSp">
        <pc:chgData name="Roxanne Jones" userId="e1c4ed23-3a2b-47d4-96ca-3a0da3781e2a" providerId="ADAL" clId="{2FA7E7CB-F826-479D-A6AF-BB213CF8EF34}" dt="2019-10-29T01:25:42.792" v="539" actId="962"/>
        <pc:sldMkLst>
          <pc:docMk/>
          <pc:sldMk cId="134139238" sldId="259"/>
        </pc:sldMkLst>
        <pc:picChg chg="mod">
          <ac:chgData name="Roxanne Jones" userId="e1c4ed23-3a2b-47d4-96ca-3a0da3781e2a" providerId="ADAL" clId="{2FA7E7CB-F826-479D-A6AF-BB213CF8EF34}" dt="2019-10-29T01:25:42.792" v="539" actId="962"/>
          <ac:picMkLst>
            <pc:docMk/>
            <pc:sldMk cId="134139238" sldId="259"/>
            <ac:picMk id="8" creationId="{38956C34-01C5-4657-8116-7D647715A3F4}"/>
          </ac:picMkLst>
        </pc:picChg>
      </pc:sldChg>
      <pc:sldChg chg="modSp">
        <pc:chgData name="Roxanne Jones" userId="e1c4ed23-3a2b-47d4-96ca-3a0da3781e2a" providerId="ADAL" clId="{2FA7E7CB-F826-479D-A6AF-BB213CF8EF34}" dt="2019-10-29T01:25:58.762" v="545" actId="962"/>
        <pc:sldMkLst>
          <pc:docMk/>
          <pc:sldMk cId="1638702" sldId="260"/>
        </pc:sldMkLst>
        <pc:spChg chg="mod">
          <ac:chgData name="Roxanne Jones" userId="e1c4ed23-3a2b-47d4-96ca-3a0da3781e2a" providerId="ADAL" clId="{2FA7E7CB-F826-479D-A6AF-BB213CF8EF34}" dt="2019-10-29T01:16:27.411" v="11" actId="20577"/>
          <ac:spMkLst>
            <pc:docMk/>
            <pc:sldMk cId="1638702" sldId="260"/>
            <ac:spMk id="4" creationId="{D372AFD7-4C11-45D7-8182-2281E5395194}"/>
          </ac:spMkLst>
        </pc:spChg>
        <pc:picChg chg="mod">
          <ac:chgData name="Roxanne Jones" userId="e1c4ed23-3a2b-47d4-96ca-3a0da3781e2a" providerId="ADAL" clId="{2FA7E7CB-F826-479D-A6AF-BB213CF8EF34}" dt="2019-10-29T01:25:58.762" v="545" actId="962"/>
          <ac:picMkLst>
            <pc:docMk/>
            <pc:sldMk cId="1638702" sldId="260"/>
            <ac:picMk id="6" creationId="{E32CD08E-A874-435A-A500-A01DFE8556DB}"/>
          </ac:picMkLst>
        </pc:picChg>
      </pc:sldChg>
      <pc:sldChg chg="modSp">
        <pc:chgData name="Roxanne Jones" userId="e1c4ed23-3a2b-47d4-96ca-3a0da3781e2a" providerId="ADAL" clId="{2FA7E7CB-F826-479D-A6AF-BB213CF8EF34}" dt="2019-10-29T01:17:19.152" v="27" actId="20577"/>
        <pc:sldMkLst>
          <pc:docMk/>
          <pc:sldMk cId="2722495081" sldId="261"/>
        </pc:sldMkLst>
        <pc:spChg chg="mod">
          <ac:chgData name="Roxanne Jones" userId="e1c4ed23-3a2b-47d4-96ca-3a0da3781e2a" providerId="ADAL" clId="{2FA7E7CB-F826-479D-A6AF-BB213CF8EF34}" dt="2019-10-29T01:17:19.152" v="27" actId="20577"/>
          <ac:spMkLst>
            <pc:docMk/>
            <pc:sldMk cId="2722495081" sldId="261"/>
            <ac:spMk id="3" creationId="{A45DBF7A-71A0-7C4F-9FC2-9BDB3F134126}"/>
          </ac:spMkLst>
        </pc:spChg>
      </pc:sldChg>
      <pc:sldChg chg="modSp">
        <pc:chgData name="Roxanne Jones" userId="e1c4ed23-3a2b-47d4-96ca-3a0da3781e2a" providerId="ADAL" clId="{2FA7E7CB-F826-479D-A6AF-BB213CF8EF34}" dt="2019-10-29T01:17:11.086" v="24" actId="20577"/>
        <pc:sldMkLst>
          <pc:docMk/>
          <pc:sldMk cId="3774685772" sldId="262"/>
        </pc:sldMkLst>
        <pc:spChg chg="mod">
          <ac:chgData name="Roxanne Jones" userId="e1c4ed23-3a2b-47d4-96ca-3a0da3781e2a" providerId="ADAL" clId="{2FA7E7CB-F826-479D-A6AF-BB213CF8EF34}" dt="2019-10-29T01:17:11.086" v="24" actId="20577"/>
          <ac:spMkLst>
            <pc:docMk/>
            <pc:sldMk cId="3774685772" sldId="262"/>
            <ac:spMk id="3" creationId="{A9DF884E-6728-0946-9644-49ADC5BDA172}"/>
          </ac:spMkLst>
        </pc:spChg>
      </pc:sldChg>
      <pc:sldChg chg="modSp">
        <pc:chgData name="Roxanne Jones" userId="e1c4ed23-3a2b-47d4-96ca-3a0da3781e2a" providerId="ADAL" clId="{2FA7E7CB-F826-479D-A6AF-BB213CF8EF34}" dt="2019-10-29T01:17:23.231" v="29" actId="20577"/>
        <pc:sldMkLst>
          <pc:docMk/>
          <pc:sldMk cId="3856883869" sldId="263"/>
        </pc:sldMkLst>
        <pc:spChg chg="mod">
          <ac:chgData name="Roxanne Jones" userId="e1c4ed23-3a2b-47d4-96ca-3a0da3781e2a" providerId="ADAL" clId="{2FA7E7CB-F826-479D-A6AF-BB213CF8EF34}" dt="2019-10-29T01:17:23.231" v="29" actId="20577"/>
          <ac:spMkLst>
            <pc:docMk/>
            <pc:sldMk cId="3856883869" sldId="263"/>
            <ac:spMk id="3" creationId="{353B298C-3D15-1C44-9EC2-A115CB4703EC}"/>
          </ac:spMkLst>
        </pc:spChg>
      </pc:sldChg>
      <pc:sldChg chg="modSp">
        <pc:chgData name="Roxanne Jones" userId="e1c4ed23-3a2b-47d4-96ca-3a0da3781e2a" providerId="ADAL" clId="{2FA7E7CB-F826-479D-A6AF-BB213CF8EF34}" dt="2019-10-29T01:29:17.512" v="684"/>
        <pc:sldMkLst>
          <pc:docMk/>
          <pc:sldMk cId="1373862922" sldId="267"/>
        </pc:sldMkLst>
        <pc:spChg chg="mod">
          <ac:chgData name="Roxanne Jones" userId="e1c4ed23-3a2b-47d4-96ca-3a0da3781e2a" providerId="ADAL" clId="{2FA7E7CB-F826-479D-A6AF-BB213CF8EF34}" dt="2019-10-29T01:29:15.357" v="682"/>
          <ac:spMkLst>
            <pc:docMk/>
            <pc:sldMk cId="1373862922" sldId="267"/>
            <ac:spMk id="8" creationId="{00000000-0000-0000-0000-000000000000}"/>
          </ac:spMkLst>
        </pc:spChg>
        <pc:spChg chg="mod">
          <ac:chgData name="Roxanne Jones" userId="e1c4ed23-3a2b-47d4-96ca-3a0da3781e2a" providerId="ADAL" clId="{2FA7E7CB-F826-479D-A6AF-BB213CF8EF34}" dt="2019-10-29T01:29:17.512" v="684"/>
          <ac:spMkLst>
            <pc:docMk/>
            <pc:sldMk cId="1373862922" sldId="267"/>
            <ac:spMk id="15" creationId="{22F4736B-0F06-4F4D-8CBA-39D9F88B5CC4}"/>
          </ac:spMkLst>
        </pc:spChg>
      </pc:sldChg>
      <pc:sldChg chg="modSp">
        <pc:chgData name="Roxanne Jones" userId="e1c4ed23-3a2b-47d4-96ca-3a0da3781e2a" providerId="ADAL" clId="{2FA7E7CB-F826-479D-A6AF-BB213CF8EF34}" dt="2019-10-29T01:29:28.951" v="686"/>
        <pc:sldMkLst>
          <pc:docMk/>
          <pc:sldMk cId="2621243068" sldId="269"/>
        </pc:sldMkLst>
        <pc:spChg chg="mod">
          <ac:chgData name="Roxanne Jones" userId="e1c4ed23-3a2b-47d4-96ca-3a0da3781e2a" providerId="ADAL" clId="{2FA7E7CB-F826-479D-A6AF-BB213CF8EF34}" dt="2019-10-29T01:29:28.951" v="686"/>
          <ac:spMkLst>
            <pc:docMk/>
            <pc:sldMk cId="2621243068" sldId="269"/>
            <ac:spMk id="5" creationId="{00000000-0000-0000-0000-000000000000}"/>
          </ac:spMkLst>
        </pc:spChg>
      </pc:sldChg>
      <pc:sldChg chg="modSp">
        <pc:chgData name="Roxanne Jones" userId="e1c4ed23-3a2b-47d4-96ca-3a0da3781e2a" providerId="ADAL" clId="{2FA7E7CB-F826-479D-A6AF-BB213CF8EF34}" dt="2019-10-29T01:18:38.382" v="42"/>
        <pc:sldMkLst>
          <pc:docMk/>
          <pc:sldMk cId="4145490947" sldId="271"/>
        </pc:sldMkLst>
        <pc:spChg chg="mod">
          <ac:chgData name="Roxanne Jones" userId="e1c4ed23-3a2b-47d4-96ca-3a0da3781e2a" providerId="ADAL" clId="{2FA7E7CB-F826-479D-A6AF-BB213CF8EF34}" dt="2019-10-29T01:18:38.382" v="42"/>
          <ac:spMkLst>
            <pc:docMk/>
            <pc:sldMk cId="4145490947" sldId="271"/>
            <ac:spMk id="2" creationId="{CEDF65A7-0D30-48CA-87A7-7C1DDB98DF45}"/>
          </ac:spMkLst>
        </pc:spChg>
        <pc:spChg chg="mod">
          <ac:chgData name="Roxanne Jones" userId="e1c4ed23-3a2b-47d4-96ca-3a0da3781e2a" providerId="ADAL" clId="{2FA7E7CB-F826-479D-A6AF-BB213CF8EF34}" dt="2019-10-29T01:18:36.472" v="40"/>
          <ac:spMkLst>
            <pc:docMk/>
            <pc:sldMk cId="4145490947" sldId="271"/>
            <ac:spMk id="4" creationId="{0F0C001C-0B4A-4685-8059-1EC51830B97E}"/>
          </ac:spMkLst>
        </pc:spChg>
      </pc:sldChg>
      <pc:sldChg chg="modSp">
        <pc:chgData name="Roxanne Jones" userId="e1c4ed23-3a2b-47d4-96ca-3a0da3781e2a" providerId="ADAL" clId="{2FA7E7CB-F826-479D-A6AF-BB213CF8EF34}" dt="2019-10-29T01:18:47.727" v="45"/>
        <pc:sldMkLst>
          <pc:docMk/>
          <pc:sldMk cId="3642069224" sldId="272"/>
        </pc:sldMkLst>
        <pc:spChg chg="mod">
          <ac:chgData name="Roxanne Jones" userId="e1c4ed23-3a2b-47d4-96ca-3a0da3781e2a" providerId="ADAL" clId="{2FA7E7CB-F826-479D-A6AF-BB213CF8EF34}" dt="2019-10-29T01:18:47.727" v="45"/>
          <ac:spMkLst>
            <pc:docMk/>
            <pc:sldMk cId="3642069224" sldId="272"/>
            <ac:spMk id="2" creationId="{492226AD-AAE8-470E-8D0D-EA7613AF6019}"/>
          </ac:spMkLst>
        </pc:spChg>
        <pc:spChg chg="mod">
          <ac:chgData name="Roxanne Jones" userId="e1c4ed23-3a2b-47d4-96ca-3a0da3781e2a" providerId="ADAL" clId="{2FA7E7CB-F826-479D-A6AF-BB213CF8EF34}" dt="2019-10-29T01:18:45.822" v="43"/>
          <ac:spMkLst>
            <pc:docMk/>
            <pc:sldMk cId="3642069224" sldId="272"/>
            <ac:spMk id="4" creationId="{C7E80F4D-7FB2-45E4-A8DE-7826BF2D6E1E}"/>
          </ac:spMkLst>
        </pc:spChg>
      </pc:sldChg>
      <pc:sldChg chg="modSp">
        <pc:chgData name="Roxanne Jones" userId="e1c4ed23-3a2b-47d4-96ca-3a0da3781e2a" providerId="ADAL" clId="{2FA7E7CB-F826-479D-A6AF-BB213CF8EF34}" dt="2019-10-29T01:26:42.061" v="552"/>
        <pc:sldMkLst>
          <pc:docMk/>
          <pc:sldMk cId="4171475585" sldId="273"/>
        </pc:sldMkLst>
        <pc:spChg chg="mod">
          <ac:chgData name="Roxanne Jones" userId="e1c4ed23-3a2b-47d4-96ca-3a0da3781e2a" providerId="ADAL" clId="{2FA7E7CB-F826-479D-A6AF-BB213CF8EF34}" dt="2019-10-29T01:26:42.061" v="552"/>
          <ac:spMkLst>
            <pc:docMk/>
            <pc:sldMk cId="4171475585" sldId="273"/>
            <ac:spMk id="2" creationId="{84CE385A-152E-4D15-B8F4-F17083AC23B8}"/>
          </ac:spMkLst>
        </pc:spChg>
        <pc:spChg chg="mod">
          <ac:chgData name="Roxanne Jones" userId="e1c4ed23-3a2b-47d4-96ca-3a0da3781e2a" providerId="ADAL" clId="{2FA7E7CB-F826-479D-A6AF-BB213CF8EF34}" dt="2019-10-29T01:26:40.321" v="550"/>
          <ac:spMkLst>
            <pc:docMk/>
            <pc:sldMk cId="4171475585" sldId="273"/>
            <ac:spMk id="4" creationId="{C2C7F96B-B7BD-4C99-B503-7220EE66E6BC}"/>
          </ac:spMkLst>
        </pc:spChg>
      </pc:sldChg>
      <pc:sldChg chg="modSp">
        <pc:chgData name="Roxanne Jones" userId="e1c4ed23-3a2b-47d4-96ca-3a0da3781e2a" providerId="ADAL" clId="{2FA7E7CB-F826-479D-A6AF-BB213CF8EF34}" dt="2019-10-29T01:26:53.321" v="555"/>
        <pc:sldMkLst>
          <pc:docMk/>
          <pc:sldMk cId="2839306114" sldId="274"/>
        </pc:sldMkLst>
        <pc:spChg chg="mod">
          <ac:chgData name="Roxanne Jones" userId="e1c4ed23-3a2b-47d4-96ca-3a0da3781e2a" providerId="ADAL" clId="{2FA7E7CB-F826-479D-A6AF-BB213CF8EF34}" dt="2019-10-29T01:26:50.642" v="554"/>
          <ac:spMkLst>
            <pc:docMk/>
            <pc:sldMk cId="2839306114" sldId="274"/>
            <ac:spMk id="2" creationId="{021B4F53-B7D1-4600-9FE9-E922AB689A48}"/>
          </ac:spMkLst>
        </pc:spChg>
        <pc:spChg chg="mod">
          <ac:chgData name="Roxanne Jones" userId="e1c4ed23-3a2b-47d4-96ca-3a0da3781e2a" providerId="ADAL" clId="{2FA7E7CB-F826-479D-A6AF-BB213CF8EF34}" dt="2019-10-29T01:26:53.321" v="555"/>
          <ac:spMkLst>
            <pc:docMk/>
            <pc:sldMk cId="2839306114" sldId="274"/>
            <ac:spMk id="3" creationId="{84D93BC6-4EA5-4D31-9095-4A4A2788AF31}"/>
          </ac:spMkLst>
        </pc:spChg>
      </pc:sldChg>
      <pc:sldChg chg="modSp">
        <pc:chgData name="Roxanne Jones" userId="e1c4ed23-3a2b-47d4-96ca-3a0da3781e2a" providerId="ADAL" clId="{2FA7E7CB-F826-479D-A6AF-BB213CF8EF34}" dt="2019-10-29T01:27:55.152" v="671"/>
        <pc:sldMkLst>
          <pc:docMk/>
          <pc:sldMk cId="2759866909" sldId="275"/>
        </pc:sldMkLst>
        <pc:spChg chg="mod">
          <ac:chgData name="Roxanne Jones" userId="e1c4ed23-3a2b-47d4-96ca-3a0da3781e2a" providerId="ADAL" clId="{2FA7E7CB-F826-479D-A6AF-BB213CF8EF34}" dt="2019-10-29T01:27:55.152" v="671"/>
          <ac:spMkLst>
            <pc:docMk/>
            <pc:sldMk cId="2759866909" sldId="275"/>
            <ac:spMk id="2" creationId="{05D3C133-D88F-4C84-B572-4693FB93287A}"/>
          </ac:spMkLst>
        </pc:spChg>
        <pc:spChg chg="mod">
          <ac:chgData name="Roxanne Jones" userId="e1c4ed23-3a2b-47d4-96ca-3a0da3781e2a" providerId="ADAL" clId="{2FA7E7CB-F826-479D-A6AF-BB213CF8EF34}" dt="2019-10-29T01:27:53.642" v="669"/>
          <ac:spMkLst>
            <pc:docMk/>
            <pc:sldMk cId="2759866909" sldId="275"/>
            <ac:spMk id="4" creationId="{4F5909F4-12B4-4CC6-9828-9AA0B1F36CA2}"/>
          </ac:spMkLst>
        </pc:spChg>
      </pc:sldChg>
      <pc:sldChg chg="modSp">
        <pc:chgData name="Roxanne Jones" userId="e1c4ed23-3a2b-47d4-96ca-3a0da3781e2a" providerId="ADAL" clId="{2FA7E7CB-F826-479D-A6AF-BB213CF8EF34}" dt="2019-10-29T01:28:07.911" v="675"/>
        <pc:sldMkLst>
          <pc:docMk/>
          <pc:sldMk cId="1914664932" sldId="276"/>
        </pc:sldMkLst>
        <pc:spChg chg="mod">
          <ac:chgData name="Roxanne Jones" userId="e1c4ed23-3a2b-47d4-96ca-3a0da3781e2a" providerId="ADAL" clId="{2FA7E7CB-F826-479D-A6AF-BB213CF8EF34}" dt="2019-10-29T01:28:04.142" v="674"/>
          <ac:spMkLst>
            <pc:docMk/>
            <pc:sldMk cId="1914664932" sldId="276"/>
            <ac:spMk id="2" creationId="{43E1DC81-E543-4777-AA81-7E33DAA9BCFC}"/>
          </ac:spMkLst>
        </pc:spChg>
        <pc:spChg chg="mod">
          <ac:chgData name="Roxanne Jones" userId="e1c4ed23-3a2b-47d4-96ca-3a0da3781e2a" providerId="ADAL" clId="{2FA7E7CB-F826-479D-A6AF-BB213CF8EF34}" dt="2019-10-29T01:28:07.911" v="675"/>
          <ac:spMkLst>
            <pc:docMk/>
            <pc:sldMk cId="1914664932" sldId="276"/>
            <ac:spMk id="3" creationId="{EC272139-DCC4-4114-AC2E-442686DA806C}"/>
          </ac:spMkLst>
        </pc:spChg>
        <pc:spChg chg="mod">
          <ac:chgData name="Roxanne Jones" userId="e1c4ed23-3a2b-47d4-96ca-3a0da3781e2a" providerId="ADAL" clId="{2FA7E7CB-F826-479D-A6AF-BB213CF8EF34}" dt="2019-10-29T01:28:02.301" v="672"/>
          <ac:spMkLst>
            <pc:docMk/>
            <pc:sldMk cId="1914664932" sldId="276"/>
            <ac:spMk id="4" creationId="{C417F410-AFC5-4FAD-8CF7-D7779D47F0AD}"/>
          </ac:spMkLst>
        </pc:spChg>
      </pc:sldChg>
      <pc:sldChg chg="modSp">
        <pc:chgData name="Roxanne Jones" userId="e1c4ed23-3a2b-47d4-96ca-3a0da3781e2a" providerId="ADAL" clId="{2FA7E7CB-F826-479D-A6AF-BB213CF8EF34}" dt="2019-10-29T01:29:01.446" v="679"/>
        <pc:sldMkLst>
          <pc:docMk/>
          <pc:sldMk cId="3286976614" sldId="277"/>
        </pc:sldMkLst>
        <pc:spChg chg="mod">
          <ac:chgData name="Roxanne Jones" userId="e1c4ed23-3a2b-47d4-96ca-3a0da3781e2a" providerId="ADAL" clId="{2FA7E7CB-F826-479D-A6AF-BB213CF8EF34}" dt="2019-10-29T01:29:01.446" v="679"/>
          <ac:spMkLst>
            <pc:docMk/>
            <pc:sldMk cId="3286976614" sldId="277"/>
            <ac:spMk id="2" creationId="{5947E6F1-A4CF-4076-839F-B3BE2B0B755C}"/>
          </ac:spMkLst>
        </pc:spChg>
        <pc:spChg chg="mod">
          <ac:chgData name="Roxanne Jones" userId="e1c4ed23-3a2b-47d4-96ca-3a0da3781e2a" providerId="ADAL" clId="{2FA7E7CB-F826-479D-A6AF-BB213CF8EF34}" dt="2019-10-29T01:28:59.212" v="677"/>
          <ac:spMkLst>
            <pc:docMk/>
            <pc:sldMk cId="3286976614" sldId="277"/>
            <ac:spMk id="4" creationId="{7562DE7E-8C70-4A1A-934D-3AA8AF013FF3}"/>
          </ac:spMkLst>
        </pc:spChg>
      </pc:sldChg>
      <pc:sldChg chg="modSp">
        <pc:chgData name="Roxanne Jones" userId="e1c4ed23-3a2b-47d4-96ca-3a0da3781e2a" providerId="ADAL" clId="{2FA7E7CB-F826-479D-A6AF-BB213CF8EF34}" dt="2019-10-29T01:27:03.141" v="558"/>
        <pc:sldMkLst>
          <pc:docMk/>
          <pc:sldMk cId="885176646" sldId="278"/>
        </pc:sldMkLst>
        <pc:spChg chg="mod">
          <ac:chgData name="Roxanne Jones" userId="e1c4ed23-3a2b-47d4-96ca-3a0da3781e2a" providerId="ADAL" clId="{2FA7E7CB-F826-479D-A6AF-BB213CF8EF34}" dt="2019-10-29T01:27:03.141" v="558"/>
          <ac:spMkLst>
            <pc:docMk/>
            <pc:sldMk cId="885176646" sldId="278"/>
            <ac:spMk id="2" creationId="{4383CC82-5C67-4B5A-A025-FAB4DE23070C}"/>
          </ac:spMkLst>
        </pc:spChg>
        <pc:spChg chg="mod">
          <ac:chgData name="Roxanne Jones" userId="e1c4ed23-3a2b-47d4-96ca-3a0da3781e2a" providerId="ADAL" clId="{2FA7E7CB-F826-479D-A6AF-BB213CF8EF34}" dt="2019-10-29T01:27:01.201" v="556"/>
          <ac:spMkLst>
            <pc:docMk/>
            <pc:sldMk cId="885176646" sldId="278"/>
            <ac:spMk id="4" creationId="{FA84AED6-991D-4029-AE60-9BE76540E66D}"/>
          </ac:spMkLst>
        </pc:spChg>
      </pc:sldChg>
      <pc:sldChg chg="modSp">
        <pc:chgData name="Roxanne Jones" userId="e1c4ed23-3a2b-47d4-96ca-3a0da3781e2a" providerId="ADAL" clId="{2FA7E7CB-F826-479D-A6AF-BB213CF8EF34}" dt="2019-10-29T01:18:05.826" v="39"/>
        <pc:sldMkLst>
          <pc:docMk/>
          <pc:sldMk cId="1890418908" sldId="279"/>
        </pc:sldMkLst>
        <pc:spChg chg="mod">
          <ac:chgData name="Roxanne Jones" userId="e1c4ed23-3a2b-47d4-96ca-3a0da3781e2a" providerId="ADAL" clId="{2FA7E7CB-F826-479D-A6AF-BB213CF8EF34}" dt="2019-10-29T01:15:22.791" v="0" actId="20577"/>
          <ac:spMkLst>
            <pc:docMk/>
            <pc:sldMk cId="1890418908" sldId="279"/>
            <ac:spMk id="2" creationId="{F9B3B672-6107-4AEA-AD40-A9EC412E61FA}"/>
          </ac:spMkLst>
        </pc:spChg>
        <pc:spChg chg="mod">
          <ac:chgData name="Roxanne Jones" userId="e1c4ed23-3a2b-47d4-96ca-3a0da3781e2a" providerId="ADAL" clId="{2FA7E7CB-F826-479D-A6AF-BB213CF8EF34}" dt="2019-10-29T01:18:05.826" v="39"/>
          <ac:spMkLst>
            <pc:docMk/>
            <pc:sldMk cId="1890418908" sldId="279"/>
            <ac:spMk id="3" creationId="{565BC3B0-E00B-4475-96D8-8CF57E220EA4}"/>
          </ac:spMkLst>
        </pc:spChg>
      </pc:sldChg>
      <pc:sldChg chg="modSp">
        <pc:chgData name="Roxanne Jones" userId="e1c4ed23-3a2b-47d4-96ca-3a0da3781e2a" providerId="ADAL" clId="{2FA7E7CB-F826-479D-A6AF-BB213CF8EF34}" dt="2019-10-29T01:21:05.882" v="329" actId="962"/>
        <pc:sldMkLst>
          <pc:docMk/>
          <pc:sldMk cId="1300689527" sldId="280"/>
        </pc:sldMkLst>
        <pc:graphicFrameChg chg="mod">
          <ac:chgData name="Roxanne Jones" userId="e1c4ed23-3a2b-47d4-96ca-3a0da3781e2a" providerId="ADAL" clId="{2FA7E7CB-F826-479D-A6AF-BB213CF8EF34}" dt="2019-10-29T01:21:05.882" v="329" actId="962"/>
          <ac:graphicFrameMkLst>
            <pc:docMk/>
            <pc:sldMk cId="1300689527" sldId="280"/>
            <ac:graphicFrameMk id="4" creationId="{46C1018E-BDC4-4DD2-8493-A351B0CE5ADF}"/>
          </ac:graphicFrameMkLst>
        </pc:graphicFrameChg>
      </pc:sldChg>
      <pc:sldChg chg="modSp">
        <pc:chgData name="Roxanne Jones" userId="e1c4ed23-3a2b-47d4-96ca-3a0da3781e2a" providerId="ADAL" clId="{2FA7E7CB-F826-479D-A6AF-BB213CF8EF34}" dt="2019-10-29T01:15:31.032" v="2" actId="20577"/>
        <pc:sldMkLst>
          <pc:docMk/>
          <pc:sldMk cId="1139565595" sldId="281"/>
        </pc:sldMkLst>
        <pc:spChg chg="mod">
          <ac:chgData name="Roxanne Jones" userId="e1c4ed23-3a2b-47d4-96ca-3a0da3781e2a" providerId="ADAL" clId="{2FA7E7CB-F826-479D-A6AF-BB213CF8EF34}" dt="2019-10-29T01:15:31.032" v="2" actId="20577"/>
          <ac:spMkLst>
            <pc:docMk/>
            <pc:sldMk cId="1139565595" sldId="281"/>
            <ac:spMk id="5" creationId="{721000E2-D56F-4D04-BB3A-60E890C3396D}"/>
          </ac:spMkLst>
        </pc:spChg>
      </pc:sldChg>
      <pc:sldChg chg="modSp">
        <pc:chgData name="Roxanne Jones" userId="e1c4ed23-3a2b-47d4-96ca-3a0da3781e2a" providerId="ADAL" clId="{2FA7E7CB-F826-479D-A6AF-BB213CF8EF34}" dt="2019-10-29T01:29:08.362" v="681"/>
        <pc:sldMkLst>
          <pc:docMk/>
          <pc:sldMk cId="2991592582" sldId="282"/>
        </pc:sldMkLst>
        <pc:spChg chg="mod">
          <ac:chgData name="Roxanne Jones" userId="e1c4ed23-3a2b-47d4-96ca-3a0da3781e2a" providerId="ADAL" clId="{2FA7E7CB-F826-479D-A6AF-BB213CF8EF34}" dt="2019-10-29T01:29:08.362" v="681"/>
          <ac:spMkLst>
            <pc:docMk/>
            <pc:sldMk cId="2991592582" sldId="282"/>
            <ac:spMk id="4" creationId="{83D3068A-A867-41DC-B1C4-BB4D8E30D55D}"/>
          </ac:spMkLst>
        </pc:spChg>
        <pc:spChg chg="mod">
          <ac:chgData name="Roxanne Jones" userId="e1c4ed23-3a2b-47d4-96ca-3a0da3781e2a" providerId="ADAL" clId="{2FA7E7CB-F826-479D-A6AF-BB213CF8EF34}" dt="2019-10-29T01:17:41.222" v="37" actId="20577"/>
          <ac:spMkLst>
            <pc:docMk/>
            <pc:sldMk cId="2991592582" sldId="282"/>
            <ac:spMk id="6" creationId="{1758B3CC-19E0-4BAD-A457-F2084CAA5A8A}"/>
          </ac:spMkLst>
        </pc:spChg>
      </pc:sldChg>
      <pc:sldChg chg="modSp">
        <pc:chgData name="Roxanne Jones" userId="e1c4ed23-3a2b-47d4-96ca-3a0da3781e2a" providerId="ADAL" clId="{2FA7E7CB-F826-479D-A6AF-BB213CF8EF34}" dt="2019-10-29T01:23:33.636" v="527"/>
        <pc:sldMkLst>
          <pc:docMk/>
          <pc:sldMk cId="1837280163" sldId="285"/>
        </pc:sldMkLst>
        <pc:spChg chg="mod">
          <ac:chgData name="Roxanne Jones" userId="e1c4ed23-3a2b-47d4-96ca-3a0da3781e2a" providerId="ADAL" clId="{2FA7E7CB-F826-479D-A6AF-BB213CF8EF34}" dt="2019-10-29T01:23:33.636" v="527"/>
          <ac:spMkLst>
            <pc:docMk/>
            <pc:sldMk cId="1837280163" sldId="285"/>
            <ac:spMk id="4" creationId="{9B8DA843-B8D5-4B41-B1D4-23C3B84B67A5}"/>
          </ac:spMkLst>
        </pc:spChg>
        <pc:graphicFrameChg chg="mod">
          <ac:chgData name="Roxanne Jones" userId="e1c4ed23-3a2b-47d4-96ca-3a0da3781e2a" providerId="ADAL" clId="{2FA7E7CB-F826-479D-A6AF-BB213CF8EF34}" dt="2019-10-29T01:22:20.852" v="520" actId="962"/>
          <ac:graphicFrameMkLst>
            <pc:docMk/>
            <pc:sldMk cId="1837280163" sldId="285"/>
            <ac:graphicFrameMk id="5" creationId="{FF6B1700-8F39-4B1E-A228-A6A7867547CB}"/>
          </ac:graphicFrameMkLst>
        </pc:graphicFrameChg>
      </pc:sldChg>
      <pc:sldChg chg="modSp">
        <pc:chgData name="Roxanne Jones" userId="e1c4ed23-3a2b-47d4-96ca-3a0da3781e2a" providerId="ADAL" clId="{2FA7E7CB-F826-479D-A6AF-BB213CF8EF34}" dt="2019-10-29T01:23:20.601" v="526" actId="962"/>
        <pc:sldMkLst>
          <pc:docMk/>
          <pc:sldMk cId="686885688" sldId="286"/>
        </pc:sldMkLst>
        <pc:spChg chg="mod">
          <ac:chgData name="Roxanne Jones" userId="e1c4ed23-3a2b-47d4-96ca-3a0da3781e2a" providerId="ADAL" clId="{2FA7E7CB-F826-479D-A6AF-BB213CF8EF34}" dt="2019-10-29T01:22:37.971" v="524"/>
          <ac:spMkLst>
            <pc:docMk/>
            <pc:sldMk cId="686885688" sldId="286"/>
            <ac:spMk id="4" creationId="{AEFCBF47-92B0-4CE5-B2B3-21FFB4ECD912}"/>
          </ac:spMkLst>
        </pc:spChg>
        <pc:graphicFrameChg chg="mod">
          <ac:chgData name="Roxanne Jones" userId="e1c4ed23-3a2b-47d4-96ca-3a0da3781e2a" providerId="ADAL" clId="{2FA7E7CB-F826-479D-A6AF-BB213CF8EF34}" dt="2019-10-29T01:23:20.601" v="526" actId="962"/>
          <ac:graphicFrameMkLst>
            <pc:docMk/>
            <pc:sldMk cId="686885688" sldId="286"/>
            <ac:graphicFrameMk id="5" creationId="{D85305EA-8D41-4680-B464-C951FA5C2D12}"/>
          </ac:graphicFrameMkLst>
        </pc:graphicFrameChg>
      </pc:sldChg>
      <pc:sldChg chg="modSp">
        <pc:chgData name="Roxanne Jones" userId="e1c4ed23-3a2b-47d4-96ca-3a0da3781e2a" providerId="ADAL" clId="{2FA7E7CB-F826-479D-A6AF-BB213CF8EF34}" dt="2019-10-29T01:27:45.166" v="668" actId="962"/>
        <pc:sldMkLst>
          <pc:docMk/>
          <pc:sldMk cId="1367870793" sldId="287"/>
        </pc:sldMkLst>
        <pc:spChg chg="mod">
          <ac:chgData name="Roxanne Jones" userId="e1c4ed23-3a2b-47d4-96ca-3a0da3781e2a" providerId="ADAL" clId="{2FA7E7CB-F826-479D-A6AF-BB213CF8EF34}" dt="2019-10-29T01:27:20.052" v="562"/>
          <ac:spMkLst>
            <pc:docMk/>
            <pc:sldMk cId="1367870793" sldId="287"/>
            <ac:spMk id="3" creationId="{33D41C19-61DB-49AF-874F-2AF6D3A8BC35}"/>
          </ac:spMkLst>
        </pc:spChg>
        <pc:graphicFrameChg chg="mod">
          <ac:chgData name="Roxanne Jones" userId="e1c4ed23-3a2b-47d4-96ca-3a0da3781e2a" providerId="ADAL" clId="{2FA7E7CB-F826-479D-A6AF-BB213CF8EF34}" dt="2019-10-29T01:27:45.166" v="668" actId="962"/>
          <ac:graphicFrameMkLst>
            <pc:docMk/>
            <pc:sldMk cId="1367870793" sldId="287"/>
            <ac:graphicFrameMk id="5" creationId="{1004266F-2B3B-4146-9092-A35A4EB18C69}"/>
          </ac:graphicFrameMkLst>
        </pc:graphicFrameChg>
      </pc:sldChg>
      <pc:sldChg chg="modSp">
        <pc:chgData name="Roxanne Jones" userId="e1c4ed23-3a2b-47d4-96ca-3a0da3781e2a" providerId="ADAL" clId="{2FA7E7CB-F826-479D-A6AF-BB213CF8EF34}" dt="2019-10-29T01:22:30.161" v="523"/>
        <pc:sldMkLst>
          <pc:docMk/>
          <pc:sldMk cId="929292207" sldId="288"/>
        </pc:sldMkLst>
        <pc:spChg chg="mod">
          <ac:chgData name="Roxanne Jones" userId="e1c4ed23-3a2b-47d4-96ca-3a0da3781e2a" providerId="ADAL" clId="{2FA7E7CB-F826-479D-A6AF-BB213CF8EF34}" dt="2019-10-29T01:22:30.161" v="523"/>
          <ac:spMkLst>
            <pc:docMk/>
            <pc:sldMk cId="929292207" sldId="288"/>
            <ac:spMk id="2" creationId="{328DA12B-009A-4DCE-A620-12BD330F2E16}"/>
          </ac:spMkLst>
        </pc:spChg>
        <pc:spChg chg="mod">
          <ac:chgData name="Roxanne Jones" userId="e1c4ed23-3a2b-47d4-96ca-3a0da3781e2a" providerId="ADAL" clId="{2FA7E7CB-F826-479D-A6AF-BB213CF8EF34}" dt="2019-10-29T01:22:27.861" v="521"/>
          <ac:spMkLst>
            <pc:docMk/>
            <pc:sldMk cId="929292207" sldId="288"/>
            <ac:spMk id="4" creationId="{A3582BFA-F609-476E-84A1-C0DE8953F80C}"/>
          </ac:spMkLst>
        </pc:spChg>
      </pc:sldChg>
      <pc:sldChg chg="modSp">
        <pc:chgData name="Roxanne Jones" userId="e1c4ed23-3a2b-47d4-96ca-3a0da3781e2a" providerId="ADAL" clId="{2FA7E7CB-F826-479D-A6AF-BB213CF8EF34}" dt="2019-10-29T01:21:26.881" v="332"/>
        <pc:sldMkLst>
          <pc:docMk/>
          <pc:sldMk cId="1203729338" sldId="289"/>
        </pc:sldMkLst>
        <pc:spChg chg="mod">
          <ac:chgData name="Roxanne Jones" userId="e1c4ed23-3a2b-47d4-96ca-3a0da3781e2a" providerId="ADAL" clId="{2FA7E7CB-F826-479D-A6AF-BB213CF8EF34}" dt="2019-10-29T01:21:26.881" v="332"/>
          <ac:spMkLst>
            <pc:docMk/>
            <pc:sldMk cId="1203729338" sldId="289"/>
            <ac:spMk id="2" creationId="{5288AFC5-AA62-4184-8B9D-4196A8B1E767}"/>
          </ac:spMkLst>
        </pc:spChg>
        <pc:spChg chg="mod">
          <ac:chgData name="Roxanne Jones" userId="e1c4ed23-3a2b-47d4-96ca-3a0da3781e2a" providerId="ADAL" clId="{2FA7E7CB-F826-479D-A6AF-BB213CF8EF34}" dt="2019-10-29T01:21:25.141" v="330"/>
          <ac:spMkLst>
            <pc:docMk/>
            <pc:sldMk cId="1203729338" sldId="289"/>
            <ac:spMk id="4" creationId="{C01F6588-EDF6-461A-B917-CD7542AC09FA}"/>
          </ac:spMkLst>
        </pc:spChg>
      </pc:sldChg>
      <pc:sldChg chg="modSp">
        <pc:chgData name="Roxanne Jones" userId="e1c4ed23-3a2b-47d4-96ca-3a0da3781e2a" providerId="ADAL" clId="{2FA7E7CB-F826-479D-A6AF-BB213CF8EF34}" dt="2019-10-29T01:27:11.671" v="561"/>
        <pc:sldMkLst>
          <pc:docMk/>
          <pc:sldMk cId="2895914114" sldId="290"/>
        </pc:sldMkLst>
        <pc:spChg chg="mod">
          <ac:chgData name="Roxanne Jones" userId="e1c4ed23-3a2b-47d4-96ca-3a0da3781e2a" providerId="ADAL" clId="{2FA7E7CB-F826-479D-A6AF-BB213CF8EF34}" dt="2019-10-29T01:27:11.671" v="561"/>
          <ac:spMkLst>
            <pc:docMk/>
            <pc:sldMk cId="2895914114" sldId="290"/>
            <ac:spMk id="2" creationId="{8A8AFA49-DC1F-4DC4-B682-314646EFC3FB}"/>
          </ac:spMkLst>
        </pc:spChg>
        <pc:spChg chg="mod">
          <ac:chgData name="Roxanne Jones" userId="e1c4ed23-3a2b-47d4-96ca-3a0da3781e2a" providerId="ADAL" clId="{2FA7E7CB-F826-479D-A6AF-BB213CF8EF34}" dt="2019-10-29T01:27:09.718" v="559"/>
          <ac:spMkLst>
            <pc:docMk/>
            <pc:sldMk cId="2895914114" sldId="290"/>
            <ac:spMk id="4" creationId="{2D83A60E-D7FC-4A15-A076-0823683C6177}"/>
          </ac:spMkLst>
        </pc:spChg>
      </pc:sldChg>
      <pc:sldChg chg="modSp">
        <pc:chgData name="Roxanne Jones" userId="e1c4ed23-3a2b-47d4-96ca-3a0da3781e2a" providerId="ADAL" clId="{2FA7E7CB-F826-479D-A6AF-BB213CF8EF34}" dt="2019-10-29T01:28:28.292" v="676" actId="14430"/>
        <pc:sldMkLst>
          <pc:docMk/>
          <pc:sldMk cId="1328323091" sldId="291"/>
        </pc:sldMkLst>
        <pc:spChg chg="mod">
          <ac:chgData name="Roxanne Jones" userId="e1c4ed23-3a2b-47d4-96ca-3a0da3781e2a" providerId="ADAL" clId="{2FA7E7CB-F826-479D-A6AF-BB213CF8EF34}" dt="2019-10-29T01:28:28.292" v="676" actId="14430"/>
          <ac:spMkLst>
            <pc:docMk/>
            <pc:sldMk cId="1328323091" sldId="291"/>
            <ac:spMk id="4" creationId="{75DA7293-3168-6E44-9A2C-4500AFC0C6DB}"/>
          </ac:spMkLst>
        </pc:spChg>
      </pc:sldChg>
      <pc:sldChg chg="modSp">
        <pc:chgData name="Roxanne Jones" userId="e1c4ed23-3a2b-47d4-96ca-3a0da3781e2a" providerId="ADAL" clId="{2FA7E7CB-F826-479D-A6AF-BB213CF8EF34}" dt="2019-10-29T01:17:15.546" v="26" actId="20577"/>
        <pc:sldMkLst>
          <pc:docMk/>
          <pc:sldMk cId="802147353" sldId="292"/>
        </pc:sldMkLst>
        <pc:spChg chg="mod">
          <ac:chgData name="Roxanne Jones" userId="e1c4ed23-3a2b-47d4-96ca-3a0da3781e2a" providerId="ADAL" clId="{2FA7E7CB-F826-479D-A6AF-BB213CF8EF34}" dt="2019-10-29T01:17:15.546" v="26" actId="20577"/>
          <ac:spMkLst>
            <pc:docMk/>
            <pc:sldMk cId="802147353" sldId="292"/>
            <ac:spMk id="3" creationId="{FA0F92B6-02B9-3E44-9A60-AC90001CB532}"/>
          </ac:spMkLst>
        </pc:spChg>
      </pc:sldChg>
      <pc:sldChg chg="modSp">
        <pc:chgData name="Roxanne Jones" userId="e1c4ed23-3a2b-47d4-96ca-3a0da3781e2a" providerId="ADAL" clId="{2FA7E7CB-F826-479D-A6AF-BB213CF8EF34}" dt="2019-10-29T01:24:58.862" v="533" actId="962"/>
        <pc:sldMkLst>
          <pc:docMk/>
          <pc:sldMk cId="2134706456" sldId="294"/>
        </pc:sldMkLst>
        <pc:spChg chg="mod">
          <ac:chgData name="Roxanne Jones" userId="e1c4ed23-3a2b-47d4-96ca-3a0da3781e2a" providerId="ADAL" clId="{2FA7E7CB-F826-479D-A6AF-BB213CF8EF34}" dt="2019-10-29T01:16:11.852" v="7" actId="20577"/>
          <ac:spMkLst>
            <pc:docMk/>
            <pc:sldMk cId="2134706456" sldId="294"/>
            <ac:spMk id="4" creationId="{CCF4DB58-DFD8-4B33-9CF4-927A03D71E10}"/>
          </ac:spMkLst>
        </pc:spChg>
        <pc:picChg chg="mod">
          <ac:chgData name="Roxanne Jones" userId="e1c4ed23-3a2b-47d4-96ca-3a0da3781e2a" providerId="ADAL" clId="{2FA7E7CB-F826-479D-A6AF-BB213CF8EF34}" dt="2019-10-29T01:24:58.862" v="533" actId="962"/>
          <ac:picMkLst>
            <pc:docMk/>
            <pc:sldMk cId="2134706456" sldId="294"/>
            <ac:picMk id="6" creationId="{39AEB4EF-0526-4072-AB32-1177A6FE90B6}"/>
          </ac:picMkLst>
        </pc:picChg>
      </pc:sldChg>
      <pc:sldChg chg="addSp delSp modSp">
        <pc:chgData name="Roxanne Jones" userId="e1c4ed23-3a2b-47d4-96ca-3a0da3781e2a" providerId="ADAL" clId="{2FA7E7CB-F826-479D-A6AF-BB213CF8EF34}" dt="2019-10-29T01:26:35.032" v="549" actId="478"/>
        <pc:sldMkLst>
          <pc:docMk/>
          <pc:sldMk cId="3301739582" sldId="295"/>
        </pc:sldMkLst>
        <pc:spChg chg="mod">
          <ac:chgData name="Roxanne Jones" userId="e1c4ed23-3a2b-47d4-96ca-3a0da3781e2a" providerId="ADAL" clId="{2FA7E7CB-F826-479D-A6AF-BB213CF8EF34}" dt="2019-10-29T01:16:37.401" v="14" actId="20577"/>
          <ac:spMkLst>
            <pc:docMk/>
            <pc:sldMk cId="3301739582" sldId="295"/>
            <ac:spMk id="3" creationId="{D16CB63B-6CB7-42F2-B238-1E7390EA1849}"/>
          </ac:spMkLst>
        </pc:spChg>
        <pc:spChg chg="add del mod">
          <ac:chgData name="Roxanne Jones" userId="e1c4ed23-3a2b-47d4-96ca-3a0da3781e2a" providerId="ADAL" clId="{2FA7E7CB-F826-479D-A6AF-BB213CF8EF34}" dt="2019-10-29T01:26:35.032" v="549" actId="478"/>
          <ac:spMkLst>
            <pc:docMk/>
            <pc:sldMk cId="3301739582" sldId="295"/>
            <ac:spMk id="4" creationId="{89478510-BB72-4883-B340-B9D93217711F}"/>
          </ac:spMkLst>
        </pc:spChg>
        <pc:picChg chg="del mod">
          <ac:chgData name="Roxanne Jones" userId="e1c4ed23-3a2b-47d4-96ca-3a0da3781e2a" providerId="ADAL" clId="{2FA7E7CB-F826-479D-A6AF-BB213CF8EF34}" dt="2019-10-29T01:26:31.471" v="548" actId="478"/>
          <ac:picMkLst>
            <pc:docMk/>
            <pc:sldMk cId="3301739582" sldId="295"/>
            <ac:picMk id="11" creationId="{72BBB304-1B4F-49BE-93C5-DECB866CE04F}"/>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jkrei\Desktop\Population%20Summar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32810\Documents\CQ%20for%20Megan\CQ%20Analysis%20EI%20and%20Box%20chart.xlsx" TargetMode="External"/><Relationship Id="rId2" Type="http://schemas.microsoft.com/office/2011/relationships/chartColorStyle" Target="colors4.xml"/><Relationship Id="rId1" Type="http://schemas.microsoft.com/office/2011/relationships/chartStyle" Target="style4.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e32810\Documents\CQ%20for%20Megan\Copy%20of%20Example%20data%20for%201-B1%20and%202.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e32810\Documents\CQ%20for%20Megan\Copy%20of%20Example%20data%20for%201-B1%20and%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649016698999583E-2"/>
          <c:y val="3.5347748209860967E-2"/>
          <c:w val="0.99603025193576378"/>
          <c:h val="0.84354840260352071"/>
        </c:manualLayout>
      </c:layout>
      <c:barChart>
        <c:barDir val="col"/>
        <c:grouping val="clustered"/>
        <c:varyColors val="0"/>
        <c:ser>
          <c:idx val="5"/>
          <c:order val="5"/>
          <c:tx>
            <c:strRef>
              <c:f>Sheet4!$G$1</c:f>
              <c:strCache>
                <c:ptCount val="1"/>
                <c:pt idx="0">
                  <c:v>% Served 0-5</c:v>
                </c:pt>
              </c:strCache>
            </c:strRef>
          </c:tx>
          <c:spPr>
            <a:solidFill>
              <a:schemeClr val="tx2"/>
            </a:solidFill>
            <a:ln>
              <a:noFill/>
            </a:ln>
            <a:effectLst/>
          </c:spPr>
          <c:invertIfNegative val="0"/>
          <c:dLbls>
            <c:dLbl>
              <c:idx val="0"/>
              <c:tx>
                <c:rich>
                  <a:bodyPr/>
                  <a:lstStyle/>
                  <a:p>
                    <a:fld id="{904AB02E-0445-4E62-8E13-25AF496E69EA}"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068C-4FDF-A6BE-9672FD014E66}"/>
                </c:ext>
              </c:extLst>
            </c:dLbl>
            <c:dLbl>
              <c:idx val="1"/>
              <c:tx>
                <c:rich>
                  <a:bodyPr/>
                  <a:lstStyle/>
                  <a:p>
                    <a:fld id="{CB1340BB-3445-4006-9962-87E2D8B1CAE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068C-4FDF-A6BE-9672FD014E66}"/>
                </c:ext>
              </c:extLst>
            </c:dLbl>
            <c:dLbl>
              <c:idx val="2"/>
              <c:tx>
                <c:rich>
                  <a:bodyPr/>
                  <a:lstStyle/>
                  <a:p>
                    <a:fld id="{FD2DAA3C-B12A-4456-9006-D5DC2DD8783F}"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068C-4FDF-A6BE-9672FD014E66}"/>
                </c:ext>
              </c:extLst>
            </c:dLbl>
            <c:dLbl>
              <c:idx val="3"/>
              <c:tx>
                <c:rich>
                  <a:bodyPr/>
                  <a:lstStyle/>
                  <a:p>
                    <a:fld id="{AEDDCFFC-9AE1-4667-AB0F-5740D05E4CC6}"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068C-4FDF-A6BE-9672FD014E66}"/>
                </c:ext>
              </c:extLst>
            </c:dLbl>
            <c:dLbl>
              <c:idx val="4"/>
              <c:tx>
                <c:rich>
                  <a:bodyPr/>
                  <a:lstStyle/>
                  <a:p>
                    <a:fld id="{82E555A5-1959-4678-A120-4296D8BFDD90}"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068C-4FDF-A6BE-9672FD014E66}"/>
                </c:ext>
              </c:extLst>
            </c:dLbl>
            <c:dLbl>
              <c:idx val="5"/>
              <c:tx>
                <c:rich>
                  <a:bodyPr/>
                  <a:lstStyle/>
                  <a:p>
                    <a:fld id="{A388A262-D3B3-4F0D-A792-F64AA421026B}"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068C-4FDF-A6BE-9672FD014E66}"/>
                </c:ext>
              </c:extLst>
            </c:dLbl>
            <c:dLbl>
              <c:idx val="6"/>
              <c:tx>
                <c:rich>
                  <a:bodyPr/>
                  <a:lstStyle/>
                  <a:p>
                    <a:fld id="{5DB3D922-56FD-49F2-A7A6-ADFA000D797E}"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068C-4FDF-A6BE-9672FD014E66}"/>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Sheet4!$A$2:$A$8</c:f>
              <c:strCache>
                <c:ptCount val="7"/>
                <c:pt idx="0">
                  <c:v>American Indian or Alaska Native </c:v>
                </c:pt>
                <c:pt idx="1">
                  <c:v>Native Hawaiian or Other Pacific Islander </c:v>
                </c:pt>
                <c:pt idx="2">
                  <c:v>Asian </c:v>
                </c:pt>
                <c:pt idx="3">
                  <c:v>Two or More Races </c:v>
                </c:pt>
                <c:pt idx="4">
                  <c:v>Hispanic/Latino</c:v>
                </c:pt>
                <c:pt idx="5">
                  <c:v>Black or African American </c:v>
                </c:pt>
                <c:pt idx="6">
                  <c:v>White </c:v>
                </c:pt>
              </c:strCache>
            </c:strRef>
          </c:cat>
          <c:val>
            <c:numRef>
              <c:f>Sheet4!$G$2:$G$8</c:f>
              <c:numCache>
                <c:formatCode>0.0%</c:formatCode>
                <c:ptCount val="7"/>
                <c:pt idx="0">
                  <c:v>1.7192446239493505E-2</c:v>
                </c:pt>
                <c:pt idx="1">
                  <c:v>2.0467197904158935E-2</c:v>
                </c:pt>
                <c:pt idx="2">
                  <c:v>4.0934395808317869E-2</c:v>
                </c:pt>
                <c:pt idx="3">
                  <c:v>4.8138849470581814E-2</c:v>
                </c:pt>
                <c:pt idx="4">
                  <c:v>0.12280318742495361</c:v>
                </c:pt>
                <c:pt idx="5">
                  <c:v>0.2524287741512935</c:v>
                </c:pt>
                <c:pt idx="6">
                  <c:v>0.49803514900120072</c:v>
                </c:pt>
              </c:numCache>
            </c:numRef>
          </c:val>
          <c:extLst>
            <c:ext xmlns:c15="http://schemas.microsoft.com/office/drawing/2012/chart" uri="{02D57815-91ED-43cb-92C2-25804820EDAC}">
              <c15:datalabelsRange>
                <c15:f>Sheet4!$H$2:$H$8</c15:f>
                <c15:dlblRangeCache>
                  <c:ptCount val="7"/>
                  <c:pt idx="0">
                    <c:v>2%
(630)</c:v>
                  </c:pt>
                  <c:pt idx="1">
                    <c:v>2%
(750)</c:v>
                  </c:pt>
                  <c:pt idx="2">
                    <c:v>4%
(1,500)</c:v>
                  </c:pt>
                  <c:pt idx="3">
                    <c:v>5%
(1,764)</c:v>
                  </c:pt>
                  <c:pt idx="4">
                    <c:v>12%
(4,500)</c:v>
                  </c:pt>
                  <c:pt idx="5">
                    <c:v>25%
(9,250)</c:v>
                  </c:pt>
                  <c:pt idx="6">
                    <c:v>50%
(18,250)</c:v>
                  </c:pt>
                </c15:dlblRangeCache>
              </c15:datalabelsRange>
            </c:ext>
            <c:ext xmlns:c16="http://schemas.microsoft.com/office/drawing/2014/chart" uri="{C3380CC4-5D6E-409C-BE32-E72D297353CC}">
              <c16:uniqueId val="{00000007-068C-4FDF-A6BE-9672FD014E66}"/>
            </c:ext>
          </c:extLst>
        </c:ser>
        <c:dLbls>
          <c:dLblPos val="ctr"/>
          <c:showLegendKey val="0"/>
          <c:showVal val="1"/>
          <c:showCatName val="0"/>
          <c:showSerName val="0"/>
          <c:showPercent val="0"/>
          <c:showBubbleSize val="0"/>
        </c:dLbls>
        <c:gapWidth val="150"/>
        <c:axId val="223687455"/>
        <c:axId val="1512037839"/>
        <c:extLst>
          <c:ext xmlns:c15="http://schemas.microsoft.com/office/drawing/2012/chart" uri="{02D57815-91ED-43cb-92C2-25804820EDAC}">
            <c15:filteredBarSeries>
              <c15:ser>
                <c:idx val="0"/>
                <c:order val="0"/>
                <c:tx>
                  <c:strRef>
                    <c:extLst>
                      <c:ext uri="{02D57815-91ED-43cb-92C2-25804820EDAC}">
                        <c15:formulaRef>
                          <c15:sqref>Sheet4!$B$1</c15:sqref>
                        </c15:formulaRef>
                      </c:ext>
                    </c:extLst>
                    <c:strCache>
                      <c:ptCount val="1"/>
                      <c:pt idx="0">
                        <c:v>Age 0-3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Sheet4!$A$2:$A$8</c15:sqref>
                        </c15:formulaRef>
                      </c:ext>
                    </c:extLst>
                    <c:strCache>
                      <c:ptCount val="7"/>
                      <c:pt idx="0">
                        <c:v>American Indian or Alaska Native </c:v>
                      </c:pt>
                      <c:pt idx="1">
                        <c:v>Native Hawaiian or Other Pacific Islander </c:v>
                      </c:pt>
                      <c:pt idx="2">
                        <c:v>Asian </c:v>
                      </c:pt>
                      <c:pt idx="3">
                        <c:v>Two or More Races </c:v>
                      </c:pt>
                      <c:pt idx="4">
                        <c:v>Hispanic/Latino</c:v>
                      </c:pt>
                      <c:pt idx="5">
                        <c:v>Black or African American </c:v>
                      </c:pt>
                      <c:pt idx="6">
                        <c:v>White </c:v>
                      </c:pt>
                    </c:strCache>
                  </c:strRef>
                </c:cat>
                <c:val>
                  <c:numRef>
                    <c:extLst>
                      <c:ext uri="{02D57815-91ED-43cb-92C2-25804820EDAC}">
                        <c15:formulaRef>
                          <c15:sqref>Sheet4!$B$2:$B$8</c15:sqref>
                        </c15:formulaRef>
                      </c:ext>
                    </c:extLst>
                    <c:numCache>
                      <c:formatCode>General</c:formatCode>
                      <c:ptCount val="7"/>
                      <c:pt idx="0">
                        <c:v>190</c:v>
                      </c:pt>
                      <c:pt idx="1">
                        <c:v>500</c:v>
                      </c:pt>
                      <c:pt idx="2">
                        <c:v>500</c:v>
                      </c:pt>
                      <c:pt idx="3">
                        <c:v>1000</c:v>
                      </c:pt>
                      <c:pt idx="4">
                        <c:v>2500</c:v>
                      </c:pt>
                      <c:pt idx="5">
                        <c:v>5000</c:v>
                      </c:pt>
                      <c:pt idx="6">
                        <c:v>9250</c:v>
                      </c:pt>
                    </c:numCache>
                  </c:numRef>
                </c:val>
                <c:extLst>
                  <c:ext xmlns:c16="http://schemas.microsoft.com/office/drawing/2014/chart" uri="{C3380CC4-5D6E-409C-BE32-E72D297353CC}">
                    <c16:uniqueId val="{00000008-068C-4FDF-A6BE-9672FD014E66}"/>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Sheet4!$C$1</c15:sqref>
                        </c15:formulaRef>
                      </c:ext>
                    </c:extLst>
                    <c:strCache>
                      <c:ptCount val="1"/>
                      <c:pt idx="0">
                        <c:v>Age 3-5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Sheet4!$A$2:$A$8</c15:sqref>
                        </c15:formulaRef>
                      </c:ext>
                    </c:extLst>
                    <c:strCache>
                      <c:ptCount val="7"/>
                      <c:pt idx="0">
                        <c:v>American Indian or Alaska Native </c:v>
                      </c:pt>
                      <c:pt idx="1">
                        <c:v>Native Hawaiian or Other Pacific Islander </c:v>
                      </c:pt>
                      <c:pt idx="2">
                        <c:v>Asian </c:v>
                      </c:pt>
                      <c:pt idx="3">
                        <c:v>Two or More Races </c:v>
                      </c:pt>
                      <c:pt idx="4">
                        <c:v>Hispanic/Latino</c:v>
                      </c:pt>
                      <c:pt idx="5">
                        <c:v>Black or African American </c:v>
                      </c:pt>
                      <c:pt idx="6">
                        <c:v>White </c:v>
                      </c:pt>
                    </c:strCache>
                  </c:strRef>
                </c:cat>
                <c:val>
                  <c:numRef>
                    <c:extLst xmlns:c15="http://schemas.microsoft.com/office/drawing/2012/chart">
                      <c:ext xmlns:c15="http://schemas.microsoft.com/office/drawing/2012/chart" uri="{02D57815-91ED-43cb-92C2-25804820EDAC}">
                        <c15:formulaRef>
                          <c15:sqref>Sheet4!$C$2:$C$8</c15:sqref>
                        </c15:formulaRef>
                      </c:ext>
                    </c:extLst>
                    <c:numCache>
                      <c:formatCode>General</c:formatCode>
                      <c:ptCount val="7"/>
                      <c:pt idx="0">
                        <c:v>440</c:v>
                      </c:pt>
                      <c:pt idx="1">
                        <c:v>250</c:v>
                      </c:pt>
                      <c:pt idx="2">
                        <c:v>1000</c:v>
                      </c:pt>
                      <c:pt idx="3">
                        <c:v>764</c:v>
                      </c:pt>
                      <c:pt idx="4">
                        <c:v>2000</c:v>
                      </c:pt>
                      <c:pt idx="5">
                        <c:v>4250</c:v>
                      </c:pt>
                      <c:pt idx="6">
                        <c:v>9000</c:v>
                      </c:pt>
                    </c:numCache>
                  </c:numRef>
                </c:val>
                <c:extLst xmlns:c15="http://schemas.microsoft.com/office/drawing/2012/chart">
                  <c:ext xmlns:c16="http://schemas.microsoft.com/office/drawing/2014/chart" uri="{C3380CC4-5D6E-409C-BE32-E72D297353CC}">
                    <c16:uniqueId val="{00000009-068C-4FDF-A6BE-9672FD014E6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Sheet4!$D$1</c15:sqref>
                        </c15:formulaRef>
                      </c:ext>
                    </c:extLst>
                    <c:strCache>
                      <c:ptCount val="1"/>
                      <c:pt idx="0">
                        <c:v>Age 0-5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Sheet4!$A$2:$A$8</c15:sqref>
                        </c15:formulaRef>
                      </c:ext>
                    </c:extLst>
                    <c:strCache>
                      <c:ptCount val="7"/>
                      <c:pt idx="0">
                        <c:v>American Indian or Alaska Native </c:v>
                      </c:pt>
                      <c:pt idx="1">
                        <c:v>Native Hawaiian or Other Pacific Islander </c:v>
                      </c:pt>
                      <c:pt idx="2">
                        <c:v>Asian </c:v>
                      </c:pt>
                      <c:pt idx="3">
                        <c:v>Two or More Races </c:v>
                      </c:pt>
                      <c:pt idx="4">
                        <c:v>Hispanic/Latino</c:v>
                      </c:pt>
                      <c:pt idx="5">
                        <c:v>Black or African American </c:v>
                      </c:pt>
                      <c:pt idx="6">
                        <c:v>White </c:v>
                      </c:pt>
                    </c:strCache>
                  </c:strRef>
                </c:cat>
                <c:val>
                  <c:numRef>
                    <c:extLst xmlns:c15="http://schemas.microsoft.com/office/drawing/2012/chart">
                      <c:ext xmlns:c15="http://schemas.microsoft.com/office/drawing/2012/chart" uri="{02D57815-91ED-43cb-92C2-25804820EDAC}">
                        <c15:formulaRef>
                          <c15:sqref>Sheet4!$D$2:$D$8</c15:sqref>
                        </c15:formulaRef>
                      </c:ext>
                    </c:extLst>
                    <c:numCache>
                      <c:formatCode>General</c:formatCode>
                      <c:ptCount val="7"/>
                      <c:pt idx="0">
                        <c:v>630</c:v>
                      </c:pt>
                      <c:pt idx="1">
                        <c:v>750</c:v>
                      </c:pt>
                      <c:pt idx="2">
                        <c:v>1500</c:v>
                      </c:pt>
                      <c:pt idx="3">
                        <c:v>1764</c:v>
                      </c:pt>
                      <c:pt idx="4">
                        <c:v>4500</c:v>
                      </c:pt>
                      <c:pt idx="5">
                        <c:v>9250</c:v>
                      </c:pt>
                      <c:pt idx="6">
                        <c:v>18250</c:v>
                      </c:pt>
                    </c:numCache>
                  </c:numRef>
                </c:val>
                <c:extLst xmlns:c15="http://schemas.microsoft.com/office/drawing/2012/chart">
                  <c:ext xmlns:c16="http://schemas.microsoft.com/office/drawing/2014/chart" uri="{C3380CC4-5D6E-409C-BE32-E72D297353CC}">
                    <c16:uniqueId val="{0000000A-068C-4FDF-A6BE-9672FD014E6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Sheet4!$E$1</c15:sqref>
                        </c15:formulaRef>
                      </c:ext>
                    </c:extLst>
                    <c:strCache>
                      <c:ptCount val="1"/>
                      <c:pt idx="0">
                        <c:v>% Served 0-3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Sheet4!$A$2:$A$8</c15:sqref>
                        </c15:formulaRef>
                      </c:ext>
                    </c:extLst>
                    <c:strCache>
                      <c:ptCount val="7"/>
                      <c:pt idx="0">
                        <c:v>American Indian or Alaska Native </c:v>
                      </c:pt>
                      <c:pt idx="1">
                        <c:v>Native Hawaiian or Other Pacific Islander </c:v>
                      </c:pt>
                      <c:pt idx="2">
                        <c:v>Asian </c:v>
                      </c:pt>
                      <c:pt idx="3">
                        <c:v>Two or More Races </c:v>
                      </c:pt>
                      <c:pt idx="4">
                        <c:v>Hispanic/Latino</c:v>
                      </c:pt>
                      <c:pt idx="5">
                        <c:v>Black or African American </c:v>
                      </c:pt>
                      <c:pt idx="6">
                        <c:v>White </c:v>
                      </c:pt>
                    </c:strCache>
                  </c:strRef>
                </c:cat>
                <c:val>
                  <c:numRef>
                    <c:extLst xmlns:c15="http://schemas.microsoft.com/office/drawing/2012/chart">
                      <c:ext xmlns:c15="http://schemas.microsoft.com/office/drawing/2012/chart" uri="{02D57815-91ED-43cb-92C2-25804820EDAC}">
                        <c15:formulaRef>
                          <c15:sqref>Sheet4!$E$2:$E$8</c15:sqref>
                        </c15:formulaRef>
                      </c:ext>
                    </c:extLst>
                    <c:numCache>
                      <c:formatCode>0.0%</c:formatCode>
                      <c:ptCount val="7"/>
                      <c:pt idx="0">
                        <c:v>9.4334987471134477E-3</c:v>
                      </c:pt>
                      <c:pt idx="1">
                        <c:v>1.3265857613128287E-3</c:v>
                      </c:pt>
                      <c:pt idx="2">
                        <c:v>2.4861199823121898E-2</c:v>
                      </c:pt>
                      <c:pt idx="3">
                        <c:v>2.6482582420282022E-2</c:v>
                      </c:pt>
                      <c:pt idx="4">
                        <c:v>0.17972780425490101</c:v>
                      </c:pt>
                      <c:pt idx="5">
                        <c:v>0.24355131921584042</c:v>
                      </c:pt>
                      <c:pt idx="6">
                        <c:v>0.51461700977742841</c:v>
                      </c:pt>
                    </c:numCache>
                  </c:numRef>
                </c:val>
                <c:extLst xmlns:c15="http://schemas.microsoft.com/office/drawing/2012/chart">
                  <c:ext xmlns:c16="http://schemas.microsoft.com/office/drawing/2014/chart" uri="{C3380CC4-5D6E-409C-BE32-E72D297353CC}">
                    <c16:uniqueId val="{0000000B-068C-4FDF-A6BE-9672FD014E6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Sheet4!$F$1</c15:sqref>
                        </c15:formulaRef>
                      </c:ext>
                    </c:extLst>
                    <c:strCache>
                      <c:ptCount val="1"/>
                      <c:pt idx="0">
                        <c:v>% Served 3-5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Sheet4!$A$2:$A$8</c15:sqref>
                        </c15:formulaRef>
                      </c:ext>
                    </c:extLst>
                    <c:strCache>
                      <c:ptCount val="7"/>
                      <c:pt idx="0">
                        <c:v>American Indian or Alaska Native </c:v>
                      </c:pt>
                      <c:pt idx="1">
                        <c:v>Native Hawaiian or Other Pacific Islander </c:v>
                      </c:pt>
                      <c:pt idx="2">
                        <c:v>Asian </c:v>
                      </c:pt>
                      <c:pt idx="3">
                        <c:v>Two or More Races </c:v>
                      </c:pt>
                      <c:pt idx="4">
                        <c:v>Hispanic/Latino</c:v>
                      </c:pt>
                      <c:pt idx="5">
                        <c:v>Black or African American </c:v>
                      </c:pt>
                      <c:pt idx="6">
                        <c:v>White </c:v>
                      </c:pt>
                    </c:strCache>
                  </c:strRef>
                </c:cat>
                <c:val>
                  <c:numRef>
                    <c:extLst xmlns:c15="http://schemas.microsoft.com/office/drawing/2012/chart">
                      <c:ext xmlns:c15="http://schemas.microsoft.com/office/drawing/2012/chart" uri="{02D57815-91ED-43cb-92C2-25804820EDAC}">
                        <c15:formulaRef>
                          <c15:sqref>Sheet4!$F$2:$F$8</c15:sqref>
                        </c15:formulaRef>
                      </c:ext>
                    </c:extLst>
                    <c:numCache>
                      <c:formatCode>0.0%</c:formatCode>
                      <c:ptCount val="7"/>
                      <c:pt idx="0">
                        <c:v>2.2111663902708679E-2</c:v>
                      </c:pt>
                      <c:pt idx="1">
                        <c:v>1.2563445399266294E-3</c:v>
                      </c:pt>
                      <c:pt idx="2">
                        <c:v>2.522739836172672E-2</c:v>
                      </c:pt>
                      <c:pt idx="3">
                        <c:v>3.8393889140157796E-2</c:v>
                      </c:pt>
                      <c:pt idx="4">
                        <c:v>0.16307352128247651</c:v>
                      </c:pt>
                      <c:pt idx="5">
                        <c:v>0.24699733654957537</c:v>
                      </c:pt>
                      <c:pt idx="6">
                        <c:v>0.50293984622342836</c:v>
                      </c:pt>
                    </c:numCache>
                  </c:numRef>
                </c:val>
                <c:extLst xmlns:c15="http://schemas.microsoft.com/office/drawing/2012/chart">
                  <c:ext xmlns:c16="http://schemas.microsoft.com/office/drawing/2014/chart" uri="{C3380CC4-5D6E-409C-BE32-E72D297353CC}">
                    <c16:uniqueId val="{0000000C-068C-4FDF-A6BE-9672FD014E66}"/>
                  </c:ext>
                </c:extLst>
              </c15:ser>
            </c15:filteredBarSeries>
          </c:ext>
        </c:extLst>
      </c:barChart>
      <c:catAx>
        <c:axId val="223687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512037839"/>
        <c:crosses val="autoZero"/>
        <c:auto val="1"/>
        <c:lblAlgn val="ctr"/>
        <c:lblOffset val="100"/>
        <c:noMultiLvlLbl val="0"/>
      </c:catAx>
      <c:valAx>
        <c:axId val="1512037839"/>
        <c:scaling>
          <c:orientation val="minMax"/>
          <c:max val="1"/>
        </c:scaling>
        <c:delete val="0"/>
        <c:axPos val="l"/>
        <c:numFmt formatCode="0%" sourceLinked="0"/>
        <c:majorTickMark val="cross"/>
        <c:minorTickMark val="none"/>
        <c:tickLblPos val="nextTo"/>
        <c:spPr>
          <a:noFill/>
          <a:ln>
            <a:solidFill>
              <a:schemeClr val="bg2"/>
            </a:solidFill>
          </a:ln>
          <a:effectLst/>
        </c:spPr>
        <c:txPr>
          <a:bodyPr rot="-60000000" spcFirstLastPara="1" vertOverflow="ellipsis" vert="horz" wrap="square" anchor="ctr" anchorCtr="1"/>
          <a:lstStyle/>
          <a:p>
            <a:pPr>
              <a:defRPr sz="1200" b="0" i="0" u="none" strike="noStrike" kern="1200" baseline="0">
                <a:solidFill>
                  <a:schemeClr val="bg2">
                    <a:lumMod val="50000"/>
                  </a:schemeClr>
                </a:solidFill>
                <a:latin typeface="+mn-lt"/>
                <a:ea typeface="+mn-ea"/>
                <a:cs typeface="+mn-cs"/>
              </a:defRPr>
            </a:pPr>
            <a:endParaRPr lang="en-US"/>
          </a:p>
        </c:txPr>
        <c:crossAx val="223687455"/>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a:t>Children age 3-5 Receiving</a:t>
            </a:r>
            <a:r>
              <a:rPr lang="en-US" sz="2800" baseline="0"/>
              <a:t> Special Education Services</a:t>
            </a:r>
            <a:endParaRPr lang="en-US" sz="280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'EC v ECSE'!$Y$3</c:f>
              <c:strCache>
                <c:ptCount val="1"/>
                <c:pt idx="0">
                  <c:v>transitioned directly from EI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 v ECSE'!$W$4:$X$5</c:f>
              <c:strCache>
                <c:ptCount val="2"/>
                <c:pt idx="0">
                  <c:v> EI to ECSE</c:v>
                </c:pt>
                <c:pt idx="1">
                  <c:v>All Kids in ECSE</c:v>
                </c:pt>
              </c:strCache>
            </c:strRef>
          </c:cat>
          <c:val>
            <c:numRef>
              <c:f>'EC v ECSE'!$Y$4:$Y$5</c:f>
              <c:numCache>
                <c:formatCode>General</c:formatCode>
                <c:ptCount val="2"/>
                <c:pt idx="0">
                  <c:v>250</c:v>
                </c:pt>
                <c:pt idx="1">
                  <c:v>250</c:v>
                </c:pt>
              </c:numCache>
            </c:numRef>
          </c:val>
          <c:extLst>
            <c:ext xmlns:c16="http://schemas.microsoft.com/office/drawing/2014/chart" uri="{C3380CC4-5D6E-409C-BE32-E72D297353CC}">
              <c16:uniqueId val="{00000000-9FFB-4895-923E-1FE60D77CF57}"/>
            </c:ext>
          </c:extLst>
        </c:ser>
        <c:ser>
          <c:idx val="1"/>
          <c:order val="1"/>
          <c:tx>
            <c:strRef>
              <c:f>'EC v ECSE'!$Z$3</c:f>
              <c:strCache>
                <c:ptCount val="1"/>
                <c:pt idx="0">
                  <c:v>did not transition directly from EI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 v ECSE'!$W$4:$X$5</c:f>
              <c:strCache>
                <c:ptCount val="2"/>
                <c:pt idx="0">
                  <c:v> EI to ECSE</c:v>
                </c:pt>
                <c:pt idx="1">
                  <c:v>All Kids in ECSE</c:v>
                </c:pt>
              </c:strCache>
            </c:strRef>
          </c:cat>
          <c:val>
            <c:numRef>
              <c:f>'EC v ECSE'!$Z$4:$Z$5</c:f>
              <c:numCache>
                <c:formatCode>General</c:formatCode>
                <c:ptCount val="2"/>
                <c:pt idx="0">
                  <c:v>375</c:v>
                </c:pt>
                <c:pt idx="1">
                  <c:v>375</c:v>
                </c:pt>
              </c:numCache>
            </c:numRef>
          </c:val>
          <c:extLst>
            <c:ext xmlns:c16="http://schemas.microsoft.com/office/drawing/2014/chart" uri="{C3380CC4-5D6E-409C-BE32-E72D297353CC}">
              <c16:uniqueId val="{00000001-9FFB-4895-923E-1FE60D77CF57}"/>
            </c:ext>
          </c:extLst>
        </c:ser>
        <c:ser>
          <c:idx val="2"/>
          <c:order val="2"/>
          <c:tx>
            <c:strRef>
              <c:f>'EC v ECSE'!$AA$3</c:f>
              <c:strCache>
                <c:ptCount val="1"/>
                <c:pt idx="0">
                  <c:v>Never in EI</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'EC v ECSE'!$W$4:$X$5</c:f>
              <c:strCache>
                <c:ptCount val="2"/>
                <c:pt idx="0">
                  <c:v> EI to ECSE</c:v>
                </c:pt>
                <c:pt idx="1">
                  <c:v>All Kids in ECSE</c:v>
                </c:pt>
              </c:strCache>
            </c:strRef>
          </c:cat>
          <c:val>
            <c:numRef>
              <c:f>'EC v ECSE'!$AA$4:$AA$5</c:f>
              <c:numCache>
                <c:formatCode>General</c:formatCode>
                <c:ptCount val="2"/>
                <c:pt idx="1">
                  <c:v>800</c:v>
                </c:pt>
              </c:numCache>
            </c:numRef>
          </c:val>
          <c:extLst>
            <c:ext xmlns:c16="http://schemas.microsoft.com/office/drawing/2014/chart" uri="{C3380CC4-5D6E-409C-BE32-E72D297353CC}">
              <c16:uniqueId val="{00000002-9FFB-4895-923E-1FE60D77CF57}"/>
            </c:ext>
          </c:extLst>
        </c:ser>
        <c:dLbls>
          <c:showLegendKey val="0"/>
          <c:showVal val="0"/>
          <c:showCatName val="0"/>
          <c:showSerName val="0"/>
          <c:showPercent val="0"/>
          <c:showBubbleSize val="0"/>
        </c:dLbls>
        <c:gapWidth val="150"/>
        <c:overlap val="100"/>
        <c:axId val="1384268432"/>
        <c:axId val="1356640672"/>
      </c:barChart>
      <c:catAx>
        <c:axId val="138426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356640672"/>
        <c:crosses val="autoZero"/>
        <c:auto val="1"/>
        <c:lblAlgn val="ctr"/>
        <c:lblOffset val="100"/>
        <c:noMultiLvlLbl val="0"/>
      </c:catAx>
      <c:valAx>
        <c:axId val="1356640672"/>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4268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'1B2b'!$C$1:$C$4</cx:f>
        <cx:lvl ptCount="4">
          <cx:pt idx="0">Referred</cx:pt>
          <cx:pt idx="1">Referral to Screening </cx:pt>
          <cx:pt idx="2">Screening to Evaluation </cx:pt>
          <cx:pt idx="3">Evaluation to Enrollment</cx:pt>
        </cx:lvl>
      </cx:strDim>
      <cx:numDim type="val">
        <cx:f>'1B2b'!$D$1:$D$4</cx:f>
        <cx:lvl ptCount="4" formatCode="0%">
          <cx:pt idx="0">1</cx:pt>
          <cx:pt idx="1">0.5731391585760518</cx:pt>
          <cx:pt idx="2">0.35598705501618122</cx:pt>
          <cx:pt idx="3">0.22071197411003235</cx:pt>
        </cx:lvl>
      </cx:numDim>
    </cx:data>
  </cx:chartData>
  <cx:chart>
    <cx:title pos="t" align="ctr" overlay="0">
      <cx:tx>
        <cx:rich>
          <a:bodyPr spcFirstLastPara="1" vertOverflow="ellipsis" horzOverflow="overflow" wrap="square" lIns="0" tIns="0" rIns="0" bIns="0" anchor="ctr" anchorCtr="1"/>
          <a:lstStyle/>
          <a:p>
            <a:pPr rtl="0"/>
            <a:r>
              <a:rPr lang="en-US" sz="2200" b="1" i="0" baseline="0" dirty="0">
                <a:effectLst/>
                <a:latin typeface="+mn-lt"/>
              </a:rPr>
              <a:t>Percentage of Children: Referral to Transition</a:t>
            </a:r>
            <a:endParaRPr lang="en-US" sz="2200" b="1" dirty="0">
              <a:effectLst/>
              <a:latin typeface="+mn-lt"/>
            </a:endParaRPr>
          </a:p>
        </cx:rich>
      </cx:tx>
    </cx:title>
    <cx:plotArea>
      <cx:plotAreaRegion>
        <cx:series layoutId="funnel" uniqueId="{CC0DDC96-65BD-41AB-83F0-992181B35C92}">
          <cx:dataLabels>
            <cx:visibility seriesName="0" categoryName="0" value="1"/>
          </cx:dataLabels>
          <cx:dataId val="0"/>
        </cx:series>
      </cx:plotAreaRegion>
      <cx:axis id="0">
        <cx:catScaling gapWidth="0.150000006"/>
        <cx:tick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75000"/>
                  <a:lumOff val="25000"/>
                </a:prstClr>
              </a:solidFill>
              <a:latin typeface="Calibri"/>
            </a:endParaRPr>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'1B2b'!$A$1:$A$5</cx:f>
        <cx:lvl ptCount="5">
          <cx:pt idx="0">Referred</cx:pt>
          <cx:pt idx="1">Referral to Screening </cx:pt>
          <cx:pt idx="2">Screening to Evaluation </cx:pt>
          <cx:pt idx="3">Evaluation to Enrollment</cx:pt>
          <cx:pt idx="4">Transition</cx:pt>
        </cx:lvl>
      </cx:strDim>
      <cx:numDim type="val">
        <cx:f>'1B2b'!$B$1:$B$5</cx:f>
        <cx:lvl ptCount="5" formatCode="0">
          <cx:pt idx="0">6180</cx:pt>
          <cx:pt idx="1">3542</cx:pt>
          <cx:pt idx="2">2200</cx:pt>
          <cx:pt idx="3">1364</cx:pt>
          <cx:pt idx="4">1295.8</cx:pt>
        </cx:lvl>
      </cx:numDim>
    </cx:data>
  </cx:chartData>
  <cx:chart>
    <cx:title pos="t" align="ctr" overlay="0">
      <cx:tx>
        <cx:rich>
          <a:bodyPr spcFirstLastPara="1" vertOverflow="ellipsis" horzOverflow="overflow" wrap="square" lIns="0" tIns="0" rIns="0" bIns="0" anchor="ctr" anchorCtr="1"/>
          <a:lstStyle/>
          <a:p>
            <a:pPr algn="ctr" rtl="0">
              <a:defRPr/>
            </a:pPr>
            <a:r>
              <a:rPr lang="en-US" sz="2200" b="1" i="0" u="none" strike="noStrike" baseline="0" dirty="0">
                <a:solidFill>
                  <a:prstClr val="black">
                    <a:lumMod val="75000"/>
                    <a:lumOff val="25000"/>
                  </a:prstClr>
                </a:solidFill>
                <a:latin typeface="Calibri"/>
              </a:rPr>
              <a:t>Number of </a:t>
            </a:r>
            <a:r>
              <a:rPr lang="en-US" sz="2200" b="1" i="0" u="none" strike="noStrike" baseline="0" dirty="0" err="1">
                <a:solidFill>
                  <a:prstClr val="black">
                    <a:lumMod val="75000"/>
                    <a:lumOff val="25000"/>
                  </a:prstClr>
                </a:solidFill>
                <a:latin typeface="Calibri"/>
              </a:rPr>
              <a:t>Children:Referral</a:t>
            </a:r>
            <a:r>
              <a:rPr lang="en-US" sz="2200" b="1" i="0" u="none" strike="noStrike" baseline="0" dirty="0">
                <a:solidFill>
                  <a:prstClr val="black">
                    <a:lumMod val="75000"/>
                    <a:lumOff val="25000"/>
                  </a:prstClr>
                </a:solidFill>
                <a:latin typeface="Calibri"/>
              </a:rPr>
              <a:t> to Transition </a:t>
            </a:r>
          </a:p>
        </cx:rich>
      </cx:tx>
    </cx:title>
    <cx:plotArea>
      <cx:plotAreaRegion>
        <cx:series layoutId="funnel" uniqueId="{724736C1-615D-4198-B145-71930058A36B}">
          <cx:dataLabels>
            <cx:visibility seriesName="0" categoryName="0" value="1"/>
          </cx:dataLabels>
          <cx:dataId val="0"/>
        </cx:series>
      </cx:plotAreaRegion>
      <cx:axis id="0">
        <cx:catScaling gapWidth="0.150000006"/>
        <cx:tick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75000"/>
                  <a:lumOff val="25000"/>
                </a:prstClr>
              </a:solidFill>
              <a:latin typeface="Calibri"/>
            </a:endParaRPr>
          </a:p>
        </cx:txPr>
      </cx:axis>
    </cx:plotArea>
  </cx:chart>
  <cx:spPr>
    <a:ln w="28575"/>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24">
  <cs:axisTitle>
    <cs:lnRef idx="0"/>
    <cs:fillRef idx="0"/>
    <cs:effectRef idx="0"/>
    <cs:fontRef idx="minor">
      <a:schemeClr val="dk1">
        <a:lumMod val="75000"/>
        <a:lumOff val="25000"/>
      </a:schemeClr>
    </cs:fontRef>
    <cs:defRPr sz="1197"/>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cs:chartArea>
  <cs:dataLabel>
    <cs:lnRef idx="0"/>
    <cs:fillRef idx="0"/>
    <cs:effectRef idx="0"/>
    <cs:fontRef idx="minor">
      <a:schemeClr val="dk1"/>
    </cs:fontRef>
    <cs:defRPr sz="1197"/>
  </cs:dataLabel>
  <cs:dataLabelCallout>
    <cs:lnRef idx="0"/>
    <cs:fillRef idx="0"/>
    <cs:effectRef idx="0"/>
    <cs:fontRef idx="minor">
      <a:schemeClr val="lt1"/>
    </cs:fontRef>
    <cs:spPr>
      <a:solidFill>
        <a:schemeClr val="dk1">
          <a:lumMod val="65000"/>
          <a:lumOff val="35000"/>
          <a:alpha val="75000"/>
        </a:schemeClr>
      </a:solidFill>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1197"/>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22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1197"/>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1197"/>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424">
  <cs:axisTitle>
    <cs:lnRef idx="0"/>
    <cs:fillRef idx="0"/>
    <cs:effectRef idx="0"/>
    <cs:fontRef idx="minor">
      <a:schemeClr val="dk1">
        <a:lumMod val="75000"/>
        <a:lumOff val="25000"/>
      </a:schemeClr>
    </cs:fontRef>
    <cs:defRPr sz="1197"/>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cs:chartArea>
  <cs:dataLabel>
    <cs:lnRef idx="0"/>
    <cs:fillRef idx="0"/>
    <cs:effectRef idx="0"/>
    <cs:fontRef idx="minor">
      <a:schemeClr val="dk1"/>
    </cs:fontRef>
    <cs:defRPr sz="1197"/>
  </cs:dataLabel>
  <cs:dataLabelCallout>
    <cs:lnRef idx="0"/>
    <cs:fillRef idx="0"/>
    <cs:effectRef idx="0"/>
    <cs:fontRef idx="minor">
      <a:schemeClr val="lt1"/>
    </cs:fontRef>
    <cs:spPr>
      <a:solidFill>
        <a:schemeClr val="dk1">
          <a:lumMod val="65000"/>
          <a:lumOff val="35000"/>
          <a:alpha val="75000"/>
        </a:schemeClr>
      </a:solidFill>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1197"/>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22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1197"/>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1197"/>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10/28/2019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10/28/2019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a:t>
            </a:fld>
            <a:endParaRPr lang="en-US"/>
          </a:p>
        </p:txBody>
      </p:sp>
    </p:spTree>
    <p:extLst>
      <p:ext uri="{BB962C8B-B14F-4D97-AF65-F5344CB8AC3E}">
        <p14:creationId xmlns:p14="http://schemas.microsoft.com/office/powerpoint/2010/main" val="294856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also be interesting to see % served by language spoken at home or poverty status.</a:t>
            </a:r>
          </a:p>
        </p:txBody>
      </p:sp>
      <p:sp>
        <p:nvSpPr>
          <p:cNvPr id="4" name="Slide Number Placeholder 3"/>
          <p:cNvSpPr>
            <a:spLocks noGrp="1"/>
          </p:cNvSpPr>
          <p:nvPr>
            <p:ph type="sldNum" sz="quarter" idx="5"/>
          </p:nvPr>
        </p:nvSpPr>
        <p:spPr/>
        <p:txBody>
          <a:bodyPr/>
          <a:lstStyle/>
          <a:p>
            <a:fld id="{FF27A461-7464-4BC9-A6CE-39957F16158C}" type="slidenum">
              <a:rPr lang="en-US" smtClean="0"/>
              <a:t>7</a:t>
            </a:fld>
            <a:endParaRPr lang="en-US"/>
          </a:p>
        </p:txBody>
      </p:sp>
    </p:spTree>
    <p:extLst>
      <p:ext uri="{BB962C8B-B14F-4D97-AF65-F5344CB8AC3E}">
        <p14:creationId xmlns:p14="http://schemas.microsoft.com/office/powerpoint/2010/main" val="214907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green represents children who exit from EI but re-enter Preschool special education at some point</a:t>
            </a:r>
          </a:p>
          <a:p>
            <a:r>
              <a:rPr lang="en-US" dirty="0"/>
              <a:t>Aqua – represents children who were not in EI but enter to Preschool Special Education</a:t>
            </a:r>
          </a:p>
        </p:txBody>
      </p:sp>
      <p:sp>
        <p:nvSpPr>
          <p:cNvPr id="4" name="Slide Number Placeholder 3"/>
          <p:cNvSpPr>
            <a:spLocks noGrp="1"/>
          </p:cNvSpPr>
          <p:nvPr>
            <p:ph type="sldNum" sz="quarter" idx="5"/>
          </p:nvPr>
        </p:nvSpPr>
        <p:spPr/>
        <p:txBody>
          <a:bodyPr/>
          <a:lstStyle/>
          <a:p>
            <a:fld id="{5E69EC22-8000-4A01-AE86-242F21553022}" type="slidenum">
              <a:rPr lang="en-US" smtClean="0"/>
              <a:t>21</a:t>
            </a:fld>
            <a:endParaRPr lang="en-US"/>
          </a:p>
        </p:txBody>
      </p:sp>
    </p:spTree>
    <p:extLst>
      <p:ext uri="{BB962C8B-B14F-4D97-AF65-F5344CB8AC3E}">
        <p14:creationId xmlns:p14="http://schemas.microsoft.com/office/powerpoint/2010/main" val="3872452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Instructions to presenters: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 slide is to be included as the last slide in your deck but you are not expected to show it to the audience. Please be sure to delete these instructions from this slide’s notes page in your </a:t>
            </a:r>
            <a:r>
              <a:rPr lang="en-US" sz="1200" kern="1200">
                <a:solidFill>
                  <a:schemeClr val="tx1"/>
                </a:solidFill>
                <a:effectLst/>
                <a:latin typeface="+mn-lt"/>
                <a:ea typeface="+mn-ea"/>
                <a:cs typeface="+mn-cs"/>
              </a:rPr>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34</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316736" y="5184648"/>
            <a:ext cx="5693664"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1117600" y="2209800"/>
            <a:ext cx="8936736"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1117600" y="3886200"/>
            <a:ext cx="89408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
        <p:nvSpPr>
          <p:cNvPr id="11" name="Rectangle 10" descr="&quot; &quot;"/>
          <p:cNvSpPr/>
          <p:nvPr userDrawn="1"/>
        </p:nvSpPr>
        <p:spPr>
          <a:xfrm>
            <a:off x="-609600" y="-304800"/>
            <a:ext cx="67056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4267200" y="-304800"/>
            <a:ext cx="79248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20" name="Picture 19" descr="&quot; &quot;">
            <a:extLst>
              <a:ext uri="{FF2B5EF4-FFF2-40B4-BE49-F238E27FC236}">
                <a16:creationId xmlns:a16="http://schemas.microsoft.com/office/drawing/2014/main" id="{9F871A95-F3F0-42BE-873F-2C9E9479A40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594" r="11207"/>
          <a:stretch/>
        </p:blipFill>
        <p:spPr>
          <a:xfrm>
            <a:off x="8382000" y="-73231"/>
            <a:ext cx="1744279" cy="1371600"/>
          </a:xfrm>
          <a:prstGeom prst="rect">
            <a:avLst/>
          </a:prstGeom>
        </p:spPr>
      </p:pic>
      <p:pic>
        <p:nvPicPr>
          <p:cNvPr id="21" name="Picture 20">
            <a:extLst>
              <a:ext uri="{FF2B5EF4-FFF2-40B4-BE49-F238E27FC236}">
                <a16:creationId xmlns:a16="http://schemas.microsoft.com/office/drawing/2014/main" id="{13CA4AD6-F8D6-43EE-9113-CE36585C003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556" r="9723"/>
          <a:stretch/>
        </p:blipFill>
        <p:spPr>
          <a:xfrm>
            <a:off x="10448925" y="-73231"/>
            <a:ext cx="1743075" cy="1371600"/>
          </a:xfrm>
          <a:prstGeom prst="rect">
            <a:avLst/>
          </a:prstGeom>
        </p:spPr>
      </p:pic>
      <p:pic>
        <p:nvPicPr>
          <p:cNvPr id="22" name="Picture 21" descr="Early Childhood Technical Assistance Center logo">
            <a:extLst>
              <a:ext uri="{FF2B5EF4-FFF2-40B4-BE49-F238E27FC236}">
                <a16:creationId xmlns:a16="http://schemas.microsoft.com/office/drawing/2014/main" id="{5D7C97A8-C8E6-4C65-9A28-E846DCADA73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05975" y="6415010"/>
            <a:ext cx="2486025" cy="366790"/>
          </a:xfrm>
          <a:prstGeom prst="rect">
            <a:avLst/>
          </a:prstGeom>
        </p:spPr>
      </p:pic>
      <p:pic>
        <p:nvPicPr>
          <p:cNvPr id="23" name="Picture 22">
            <a:extLst>
              <a:ext uri="{FF2B5EF4-FFF2-40B4-BE49-F238E27FC236}">
                <a16:creationId xmlns:a16="http://schemas.microsoft.com/office/drawing/2014/main" id="{A9EE683F-279C-4140-AF6D-909889FB707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486775" y="5867921"/>
            <a:ext cx="1158718" cy="990079"/>
          </a:xfrm>
          <a:prstGeom prst="rect">
            <a:avLst/>
          </a:prstGeom>
        </p:spPr>
      </p:pic>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7" name="Group 6">
            <a:extLst>
              <a:ext uri="{FF2B5EF4-FFF2-40B4-BE49-F238E27FC236}">
                <a16:creationId xmlns:a16="http://schemas.microsoft.com/office/drawing/2014/main" id="{0F23B568-FBC2-4843-9345-AF62DFB5AB50}"/>
              </a:ext>
            </a:extLst>
          </p:cNvPr>
          <p:cNvGrpSpPr/>
          <p:nvPr userDrawn="1"/>
        </p:nvGrpSpPr>
        <p:grpSpPr>
          <a:xfrm>
            <a:off x="-152400" y="6121400"/>
            <a:ext cx="12420600" cy="736600"/>
            <a:chOff x="-152400" y="6121400"/>
            <a:chExt cx="12420600" cy="736600"/>
          </a:xfrm>
        </p:grpSpPr>
        <p:pic>
          <p:nvPicPr>
            <p:cNvPr id="9" name="Picture 2" descr="Logo for the Center for IDEA Early Childhood Data Systems (The DaSy Center)">
              <a:extLst>
                <a:ext uri="{FF2B5EF4-FFF2-40B4-BE49-F238E27FC236}">
                  <a16:creationId xmlns:a16="http://schemas.microsoft.com/office/drawing/2014/main" id="{11B29F62-E1E0-4BCD-A4A5-D1B1ECCC50D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descr="&quot; &quot;">
              <a:extLst>
                <a:ext uri="{FF2B5EF4-FFF2-40B4-BE49-F238E27FC236}">
                  <a16:creationId xmlns:a16="http://schemas.microsoft.com/office/drawing/2014/main" id="{B3CF9A49-0125-4547-814D-7C0129F3377F}"/>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1" name="Picture 10" descr="Early Childhood Technical Assistance Center logo">
              <a:extLst>
                <a:ext uri="{FF2B5EF4-FFF2-40B4-BE49-F238E27FC236}">
                  <a16:creationId xmlns:a16="http://schemas.microsoft.com/office/drawing/2014/main" id="{D126EBDF-BF45-43F1-82F1-C4F590B0A2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185610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marL="342900" indent="-342900">
              <a:buClr>
                <a:srgbClr val="297ABB"/>
              </a:buClr>
              <a:buFont typeface="Arial" panose="020B0604020202020204" pitchFamily="34" charset="0"/>
              <a:buChar char="•"/>
              <a:defRPr sz="3200">
                <a:solidFill>
                  <a:srgbClr val="297ABB"/>
                </a:solidFill>
              </a:defRPr>
            </a:lvl1pPr>
            <a:lvl2pPr marL="742950" indent="-285750">
              <a:buClr>
                <a:srgbClr val="7FBCE7"/>
              </a:buClr>
              <a:buFont typeface="Calibri" panose="020F0502020204030204" pitchFamily="34" charset="0"/>
              <a:buChar char="–"/>
              <a:defRPr sz="2800">
                <a:solidFill>
                  <a:srgbClr val="297ABB"/>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a:extLst>
              <a:ext uri="{FF2B5EF4-FFF2-40B4-BE49-F238E27FC236}">
                <a16:creationId xmlns:a16="http://schemas.microsoft.com/office/drawing/2014/main" id="{78C16F36-547B-41E1-922C-33DF73800B0D}"/>
              </a:ext>
            </a:extLst>
          </p:cNvPr>
          <p:cNvGrpSpPr/>
          <p:nvPr userDrawn="1"/>
        </p:nvGrpSpPr>
        <p:grpSpPr>
          <a:xfrm>
            <a:off x="-152400" y="6121400"/>
            <a:ext cx="12420600" cy="736600"/>
            <a:chOff x="-152400" y="6121400"/>
            <a:chExt cx="12420600" cy="736600"/>
          </a:xfrm>
        </p:grpSpPr>
        <p:pic>
          <p:nvPicPr>
            <p:cNvPr id="12" name="Picture 2" descr="Logo for the Center for IDEA Early Childhood Data Systems (The DaSy Center)">
              <a:extLst>
                <a:ext uri="{FF2B5EF4-FFF2-40B4-BE49-F238E27FC236}">
                  <a16:creationId xmlns:a16="http://schemas.microsoft.com/office/drawing/2014/main" id="{BEA3416D-A51E-4A0F-8AC3-EB1D32622C7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a:extLst>
                <a:ext uri="{FF2B5EF4-FFF2-40B4-BE49-F238E27FC236}">
                  <a16:creationId xmlns:a16="http://schemas.microsoft.com/office/drawing/2014/main" id="{324E37D2-1289-49FC-9431-28C365E4EE03}"/>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4" name="Picture 13" descr="Early Childhood Technical Assistance Center logo">
              <a:extLst>
                <a:ext uri="{FF2B5EF4-FFF2-40B4-BE49-F238E27FC236}">
                  <a16:creationId xmlns:a16="http://schemas.microsoft.com/office/drawing/2014/main" id="{06169829-2D2A-4EB2-B992-108E8C80C14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32532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a:extLst>
              <a:ext uri="{FF2B5EF4-FFF2-40B4-BE49-F238E27FC236}">
                <a16:creationId xmlns:a16="http://schemas.microsoft.com/office/drawing/2014/main" id="{56F6BFB8-7A2F-403A-9604-1B94817EF77B}"/>
              </a:ext>
            </a:extLst>
          </p:cNvPr>
          <p:cNvGrpSpPr/>
          <p:nvPr userDrawn="1"/>
        </p:nvGrpSpPr>
        <p:grpSpPr>
          <a:xfrm>
            <a:off x="-152400" y="6121400"/>
            <a:ext cx="12420600" cy="736600"/>
            <a:chOff x="-152400" y="6121400"/>
            <a:chExt cx="12420600" cy="736600"/>
          </a:xfrm>
        </p:grpSpPr>
        <p:pic>
          <p:nvPicPr>
            <p:cNvPr id="12" name="Picture 2" descr="Logo for the Center for IDEA Early Childhood Data Systems (The DaSy Center)">
              <a:extLst>
                <a:ext uri="{FF2B5EF4-FFF2-40B4-BE49-F238E27FC236}">
                  <a16:creationId xmlns:a16="http://schemas.microsoft.com/office/drawing/2014/main" id="{9FAC96D9-EC13-4EC5-8CB5-9D24DD21DA8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a:extLst>
                <a:ext uri="{FF2B5EF4-FFF2-40B4-BE49-F238E27FC236}">
                  <a16:creationId xmlns:a16="http://schemas.microsoft.com/office/drawing/2014/main" id="{6A78B3B6-1046-4B1B-9C43-F89AF04AA160}"/>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4" name="Picture 13" descr="Early Childhood Technical Assistance Center logo">
              <a:extLst>
                <a:ext uri="{FF2B5EF4-FFF2-40B4-BE49-F238E27FC236}">
                  <a16:creationId xmlns:a16="http://schemas.microsoft.com/office/drawing/2014/main" id="{3D52EEC8-85C1-4C75-AD03-EF59B006E1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3129070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09600" y="1600201"/>
            <a:ext cx="10972800" cy="4038600"/>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a:extLst>
              <a:ext uri="{FF2B5EF4-FFF2-40B4-BE49-F238E27FC236}">
                <a16:creationId xmlns:a16="http://schemas.microsoft.com/office/drawing/2014/main" id="{B7916B25-8BCF-48D2-BF0E-A8502BEE2EA2}"/>
              </a:ext>
            </a:extLst>
          </p:cNvPr>
          <p:cNvGrpSpPr/>
          <p:nvPr userDrawn="1"/>
        </p:nvGrpSpPr>
        <p:grpSpPr>
          <a:xfrm>
            <a:off x="-152400" y="6121400"/>
            <a:ext cx="12420600" cy="736600"/>
            <a:chOff x="-152400" y="6121400"/>
            <a:chExt cx="12420600" cy="736600"/>
          </a:xfrm>
        </p:grpSpPr>
        <p:pic>
          <p:nvPicPr>
            <p:cNvPr id="11" name="Picture 2" descr="Logo for the Center for IDEA Early Childhood Data Systems (The DaSy Center)">
              <a:extLst>
                <a:ext uri="{FF2B5EF4-FFF2-40B4-BE49-F238E27FC236}">
                  <a16:creationId xmlns:a16="http://schemas.microsoft.com/office/drawing/2014/main" id="{17C899FF-725A-4178-A256-0610011ACF2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descr="&quot; &quot;">
              <a:extLst>
                <a:ext uri="{FF2B5EF4-FFF2-40B4-BE49-F238E27FC236}">
                  <a16:creationId xmlns:a16="http://schemas.microsoft.com/office/drawing/2014/main" id="{29D9D38E-7C91-4486-94E8-8138BCE690ED}"/>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3" name="Picture 12" descr="Early Childhood Technical Assistance Center logo">
              <a:extLst>
                <a:ext uri="{FF2B5EF4-FFF2-40B4-BE49-F238E27FC236}">
                  <a16:creationId xmlns:a16="http://schemas.microsoft.com/office/drawing/2014/main" id="{B5A1721B-F2D8-45E8-8FCF-B1ECABC31E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2194939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a:extLst>
              <a:ext uri="{FF2B5EF4-FFF2-40B4-BE49-F238E27FC236}">
                <a16:creationId xmlns:a16="http://schemas.microsoft.com/office/drawing/2014/main" id="{FC3C0387-0064-45C8-99A6-B106625D3110}"/>
              </a:ext>
            </a:extLst>
          </p:cNvPr>
          <p:cNvGrpSpPr/>
          <p:nvPr userDrawn="1"/>
        </p:nvGrpSpPr>
        <p:grpSpPr>
          <a:xfrm>
            <a:off x="-152400" y="6121400"/>
            <a:ext cx="12420600" cy="736600"/>
            <a:chOff x="-152400" y="6121400"/>
            <a:chExt cx="12420600" cy="736600"/>
          </a:xfrm>
        </p:grpSpPr>
        <p:pic>
          <p:nvPicPr>
            <p:cNvPr id="11" name="Picture 2" descr="Logo for the Center for IDEA Early Childhood Data Systems (The DaSy Center)">
              <a:extLst>
                <a:ext uri="{FF2B5EF4-FFF2-40B4-BE49-F238E27FC236}">
                  <a16:creationId xmlns:a16="http://schemas.microsoft.com/office/drawing/2014/main" id="{882C6073-1AA5-483C-B422-717F851240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descr="&quot; &quot;">
              <a:extLst>
                <a:ext uri="{FF2B5EF4-FFF2-40B4-BE49-F238E27FC236}">
                  <a16:creationId xmlns:a16="http://schemas.microsoft.com/office/drawing/2014/main" id="{A864DD9C-F202-4AD7-B5B3-FA7ABDE09E09}"/>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3" name="Picture 12" descr="Early Childhood Technical Assistance Center logo">
              <a:extLst>
                <a:ext uri="{FF2B5EF4-FFF2-40B4-BE49-F238E27FC236}">
                  <a16:creationId xmlns:a16="http://schemas.microsoft.com/office/drawing/2014/main" id="{CD4EAF3F-8175-45BC-B46A-0E217913E5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269930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316736" y="5184648"/>
            <a:ext cx="5693664"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1117600" y="2209800"/>
            <a:ext cx="8936736"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1117600" y="3886200"/>
            <a:ext cx="89408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
        <p:nvSpPr>
          <p:cNvPr id="11" name="Rectangle 10" descr="&quot; &quot;"/>
          <p:cNvSpPr/>
          <p:nvPr userDrawn="1"/>
        </p:nvSpPr>
        <p:spPr>
          <a:xfrm>
            <a:off x="-609600" y="-304800"/>
            <a:ext cx="67056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4267200" y="-304800"/>
            <a:ext cx="79248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18" name="Picture 17" descr="Early Childhood Technical Assistance Center logo">
            <a:extLst>
              <a:ext uri="{FF2B5EF4-FFF2-40B4-BE49-F238E27FC236}">
                <a16:creationId xmlns:a16="http://schemas.microsoft.com/office/drawing/2014/main" id="{1F0C26A3-307A-4C73-AB2C-BBFA1D4DB1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05975" y="6415010"/>
            <a:ext cx="2486025" cy="366790"/>
          </a:xfrm>
          <a:prstGeom prst="rect">
            <a:avLst/>
          </a:prstGeom>
        </p:spPr>
      </p:pic>
      <p:pic>
        <p:nvPicPr>
          <p:cNvPr id="19" name="Picture 18">
            <a:extLst>
              <a:ext uri="{FF2B5EF4-FFF2-40B4-BE49-F238E27FC236}">
                <a16:creationId xmlns:a16="http://schemas.microsoft.com/office/drawing/2014/main" id="{8F63F0A0-E095-4E02-A9B9-D86C05C2CA7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86775" y="5867921"/>
            <a:ext cx="1158718" cy="990079"/>
          </a:xfrm>
          <a:prstGeom prst="rect">
            <a:avLst/>
          </a:prstGeom>
        </p:spPr>
      </p:pic>
      <p:pic>
        <p:nvPicPr>
          <p:cNvPr id="20" name="Picture 19">
            <a:extLst>
              <a:ext uri="{FF2B5EF4-FFF2-40B4-BE49-F238E27FC236}">
                <a16:creationId xmlns:a16="http://schemas.microsoft.com/office/drawing/2014/main" id="{936DC604-F9A6-43E5-A0AD-87A59438B4A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58200" y="-76200"/>
            <a:ext cx="1818612" cy="1371600"/>
          </a:xfrm>
          <a:prstGeom prst="rect">
            <a:avLst/>
          </a:prstGeom>
        </p:spPr>
      </p:pic>
      <p:pic>
        <p:nvPicPr>
          <p:cNvPr id="21" name="Picture 20">
            <a:extLst>
              <a:ext uri="{FF2B5EF4-FFF2-40B4-BE49-F238E27FC236}">
                <a16:creationId xmlns:a16="http://schemas.microsoft.com/office/drawing/2014/main" id="{EC1CEC7D-3650-4CB9-A908-B734305E2074}"/>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0961"/>
          <a:stretch/>
        </p:blipFill>
        <p:spPr>
          <a:xfrm>
            <a:off x="10554055" y="-73231"/>
            <a:ext cx="1627757" cy="1371600"/>
          </a:xfrm>
          <a:prstGeom prst="rect">
            <a:avLst/>
          </a:prstGeom>
        </p:spPr>
      </p:pic>
    </p:spTree>
    <p:extLst>
      <p:ext uri="{BB962C8B-B14F-4D97-AF65-F5344CB8AC3E}">
        <p14:creationId xmlns:p14="http://schemas.microsoft.com/office/powerpoint/2010/main" val="17588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vl3pPr>
              <a:buClr>
                <a:srgbClr val="7FBCE7"/>
              </a:buClr>
              <a:defRPr/>
            </a:lvl3pPr>
            <a:lvl4pPr>
              <a:buClr>
                <a:srgbClr val="7FBCE7"/>
              </a:buClr>
              <a:defRPr/>
            </a:lvl4pPr>
            <a:lvl5pPr>
              <a:buClr>
                <a:srgbClr val="7FBCE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descr="&quot; &quot;"/>
          <p:cNvSpPr>
            <a:spLocks noGrp="1"/>
          </p:cNvSpPr>
          <p:nvPr>
            <p:ph type="title"/>
          </p:nvPr>
        </p:nvSpPr>
        <p:spPr>
          <a:xfrm>
            <a:off x="609600" y="274638"/>
            <a:ext cx="10972800" cy="1143000"/>
          </a:xfrm>
          <a:prstGeom prst="rect">
            <a:avLst/>
          </a:prstGeom>
          <a:ln w="12700">
            <a:no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10" name="Rectangle 9" descr="&quot; &quot;"/>
          <p:cNvSpPr/>
          <p:nvPr userDrawn="1"/>
        </p:nvSpPr>
        <p:spPr>
          <a:xfrm>
            <a:off x="0" y="-1143000"/>
            <a:ext cx="6096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4267200" y="-1143000"/>
            <a:ext cx="79248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nvGrpSpPr>
          <p:cNvPr id="7" name="Group 6">
            <a:extLst>
              <a:ext uri="{FF2B5EF4-FFF2-40B4-BE49-F238E27FC236}">
                <a16:creationId xmlns:a16="http://schemas.microsoft.com/office/drawing/2014/main" id="{23468392-FB7A-4EC8-A32E-1066CF3C9ABA}"/>
              </a:ext>
            </a:extLst>
          </p:cNvPr>
          <p:cNvGrpSpPr/>
          <p:nvPr userDrawn="1"/>
        </p:nvGrpSpPr>
        <p:grpSpPr>
          <a:xfrm>
            <a:off x="-152400" y="6121400"/>
            <a:ext cx="12420600" cy="736600"/>
            <a:chOff x="-152400" y="6121400"/>
            <a:chExt cx="12420600" cy="736600"/>
          </a:xfrm>
        </p:grpSpPr>
        <p:pic>
          <p:nvPicPr>
            <p:cNvPr id="15" name="Picture 2" descr="Logo for the Center for IDEA Early Childhood Data Systems (The DaSy Center)">
              <a:extLst>
                <a:ext uri="{FF2B5EF4-FFF2-40B4-BE49-F238E27FC236}">
                  <a16:creationId xmlns:a16="http://schemas.microsoft.com/office/drawing/2014/main" id="{F897E6E3-1132-43FD-879D-CEFAC144580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935E597F-ECCF-4644-ACEF-4DE192BA70B0}"/>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A6D4093D-9871-4386-B96D-A34DAB5479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288639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6" name="Rectangle 5" descr="&quot; &quot;"/>
          <p:cNvSpPr/>
          <p:nvPr userDrawn="1"/>
        </p:nvSpPr>
        <p:spPr>
          <a:xfrm>
            <a:off x="0" y="-1143000"/>
            <a:ext cx="6096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4267200" y="-1143000"/>
            <a:ext cx="79248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1429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609600" y="1600200"/>
            <a:ext cx="109728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9" name="Rectangle 8" descr="&quot; &quot;"/>
          <p:cNvSpPr/>
          <p:nvPr userDrawn="1"/>
        </p:nvSpPr>
        <p:spPr>
          <a:xfrm>
            <a:off x="0" y="-1143000"/>
            <a:ext cx="6096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4267200" y="-1143000"/>
            <a:ext cx="79248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nvGrpSpPr>
          <p:cNvPr id="19" name="Group 18">
            <a:extLst>
              <a:ext uri="{FF2B5EF4-FFF2-40B4-BE49-F238E27FC236}">
                <a16:creationId xmlns:a16="http://schemas.microsoft.com/office/drawing/2014/main" id="{623C5370-14E7-48CC-8918-2EDC4F22DA3C}"/>
              </a:ext>
            </a:extLst>
          </p:cNvPr>
          <p:cNvGrpSpPr/>
          <p:nvPr userDrawn="1"/>
        </p:nvGrpSpPr>
        <p:grpSpPr>
          <a:xfrm>
            <a:off x="-152400" y="6121400"/>
            <a:ext cx="12420600" cy="736600"/>
            <a:chOff x="-152400" y="6121400"/>
            <a:chExt cx="12420600" cy="736600"/>
          </a:xfrm>
        </p:grpSpPr>
        <p:pic>
          <p:nvPicPr>
            <p:cNvPr id="20" name="Picture 2" descr="Logo for the Center for IDEA Early Childhood Data Systems (The DaSy Center)">
              <a:extLst>
                <a:ext uri="{FF2B5EF4-FFF2-40B4-BE49-F238E27FC236}">
                  <a16:creationId xmlns:a16="http://schemas.microsoft.com/office/drawing/2014/main" id="{C9A2F2D9-982D-4F5F-B35D-E6CD1A6365E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Connector 20" descr="&quot; &quot;">
              <a:extLst>
                <a:ext uri="{FF2B5EF4-FFF2-40B4-BE49-F238E27FC236}">
                  <a16:creationId xmlns:a16="http://schemas.microsoft.com/office/drawing/2014/main" id="{1E53324C-44F4-40FD-93A7-CA099CB5766F}"/>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22" name="Picture 21" descr="Early Childhood Technical Assistance Center logo">
              <a:extLst>
                <a:ext uri="{FF2B5EF4-FFF2-40B4-BE49-F238E27FC236}">
                  <a16:creationId xmlns:a16="http://schemas.microsoft.com/office/drawing/2014/main" id="{073EAA8A-9DD6-4744-9791-ADB142A99DF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414453923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762001"/>
            <a:ext cx="103632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1" name="Picture Placeholder 10"/>
          <p:cNvSpPr>
            <a:spLocks noGrp="1"/>
          </p:cNvSpPr>
          <p:nvPr>
            <p:ph type="pic" sz="quarter" idx="10" hasCustomPrompt="1"/>
          </p:nvPr>
        </p:nvSpPr>
        <p:spPr>
          <a:xfrm>
            <a:off x="4978400" y="2438400"/>
            <a:ext cx="59944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a:extLst>
              <a:ext uri="{FF2B5EF4-FFF2-40B4-BE49-F238E27FC236}">
                <a16:creationId xmlns:a16="http://schemas.microsoft.com/office/drawing/2014/main" id="{24B24F34-6908-4F19-9110-22B7D0EE86C3}"/>
              </a:ext>
            </a:extLst>
          </p:cNvPr>
          <p:cNvGrpSpPr/>
          <p:nvPr userDrawn="1"/>
        </p:nvGrpSpPr>
        <p:grpSpPr>
          <a:xfrm>
            <a:off x="-152400" y="6121400"/>
            <a:ext cx="12420600" cy="736600"/>
            <a:chOff x="-152400" y="6121400"/>
            <a:chExt cx="12420600" cy="736600"/>
          </a:xfrm>
        </p:grpSpPr>
        <p:pic>
          <p:nvPicPr>
            <p:cNvPr id="12" name="Picture 2" descr="Logo for the Center for IDEA Early Childhood Data Systems (The DaSy Center)">
              <a:extLst>
                <a:ext uri="{FF2B5EF4-FFF2-40B4-BE49-F238E27FC236}">
                  <a16:creationId xmlns:a16="http://schemas.microsoft.com/office/drawing/2014/main" id="{992822DA-0956-4E76-8982-117A389780D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a:extLst>
                <a:ext uri="{FF2B5EF4-FFF2-40B4-BE49-F238E27FC236}">
                  <a16:creationId xmlns:a16="http://schemas.microsoft.com/office/drawing/2014/main" id="{92F664B1-2D0E-4471-B595-A4CC41A29248}"/>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4" name="Picture 13" descr="Early Childhood Technical Assistance Center logo">
              <a:extLst>
                <a:ext uri="{FF2B5EF4-FFF2-40B4-BE49-F238E27FC236}">
                  <a16:creationId xmlns:a16="http://schemas.microsoft.com/office/drawing/2014/main" id="{4C48E62F-5616-4831-8AA3-F1DA29BCEB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4490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a:extLst>
              <a:ext uri="{FF2B5EF4-FFF2-40B4-BE49-F238E27FC236}">
                <a16:creationId xmlns:a16="http://schemas.microsoft.com/office/drawing/2014/main" id="{0F0DB19B-0646-4C9D-ADBB-31A22240AFB5}"/>
              </a:ext>
            </a:extLst>
          </p:cNvPr>
          <p:cNvGrpSpPr/>
          <p:nvPr userDrawn="1"/>
        </p:nvGrpSpPr>
        <p:grpSpPr>
          <a:xfrm>
            <a:off x="-152400" y="6121400"/>
            <a:ext cx="12420600" cy="736600"/>
            <a:chOff x="-152400" y="6121400"/>
            <a:chExt cx="12420600" cy="736600"/>
          </a:xfrm>
        </p:grpSpPr>
        <p:pic>
          <p:nvPicPr>
            <p:cNvPr id="12" name="Picture 2" descr="Logo for the Center for IDEA Early Childhood Data Systems (The DaSy Center)">
              <a:extLst>
                <a:ext uri="{FF2B5EF4-FFF2-40B4-BE49-F238E27FC236}">
                  <a16:creationId xmlns:a16="http://schemas.microsoft.com/office/drawing/2014/main" id="{7EE4615C-39B8-4960-BFB1-E4EB4F620B8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a:extLst>
                <a:ext uri="{FF2B5EF4-FFF2-40B4-BE49-F238E27FC236}">
                  <a16:creationId xmlns:a16="http://schemas.microsoft.com/office/drawing/2014/main" id="{AE05ACAE-8C1F-46B4-9643-7F45E921B497}"/>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4" name="Picture 13" descr="Early Childhood Technical Assistance Center logo">
              <a:extLst>
                <a:ext uri="{FF2B5EF4-FFF2-40B4-BE49-F238E27FC236}">
                  <a16:creationId xmlns:a16="http://schemas.microsoft.com/office/drawing/2014/main" id="{45037C37-1B31-49E6-9DAC-27EAF0B142D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258390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3"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2" name="Group 11">
            <a:extLst>
              <a:ext uri="{FF2B5EF4-FFF2-40B4-BE49-F238E27FC236}">
                <a16:creationId xmlns:a16="http://schemas.microsoft.com/office/drawing/2014/main" id="{3AEE33E6-90F0-47FD-AB90-45EBD3526143}"/>
              </a:ext>
            </a:extLst>
          </p:cNvPr>
          <p:cNvGrpSpPr/>
          <p:nvPr userDrawn="1"/>
        </p:nvGrpSpPr>
        <p:grpSpPr>
          <a:xfrm>
            <a:off x="-152400" y="6121400"/>
            <a:ext cx="12420600" cy="736600"/>
            <a:chOff x="-152400" y="6121400"/>
            <a:chExt cx="12420600" cy="736600"/>
          </a:xfrm>
        </p:grpSpPr>
        <p:pic>
          <p:nvPicPr>
            <p:cNvPr id="14" name="Picture 2" descr="Logo for the Center for IDEA Early Childhood Data Systems (The DaSy Center)">
              <a:extLst>
                <a:ext uri="{FF2B5EF4-FFF2-40B4-BE49-F238E27FC236}">
                  <a16:creationId xmlns:a16="http://schemas.microsoft.com/office/drawing/2014/main" id="{8A0B4B02-F40D-45D5-84D0-000020E36959}"/>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descr="&quot; &quot;">
              <a:extLst>
                <a:ext uri="{FF2B5EF4-FFF2-40B4-BE49-F238E27FC236}">
                  <a16:creationId xmlns:a16="http://schemas.microsoft.com/office/drawing/2014/main" id="{3C1CB597-B52D-428B-86CB-17BF7F2A66E6}"/>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6" name="Picture 15" descr="Early Childhood Technical Assistance Center logo">
              <a:extLst>
                <a:ext uri="{FF2B5EF4-FFF2-40B4-BE49-F238E27FC236}">
                  <a16:creationId xmlns:a16="http://schemas.microsoft.com/office/drawing/2014/main" id="{1C501C81-1E0C-4EBD-8AC4-5CD652181C1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120501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9" name="Slide Number Placeholder 3"/>
          <p:cNvSpPr>
            <a:spLocks noGrp="1"/>
          </p:cNvSpPr>
          <p:nvPr>
            <p:ph type="sldNum" sz="quarter" idx="10"/>
          </p:nvPr>
        </p:nvSpPr>
        <p:spPr>
          <a:xfrm>
            <a:off x="609600" y="6327649"/>
            <a:ext cx="28448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8" name="Group 7">
            <a:extLst>
              <a:ext uri="{FF2B5EF4-FFF2-40B4-BE49-F238E27FC236}">
                <a16:creationId xmlns:a16="http://schemas.microsoft.com/office/drawing/2014/main" id="{17BB10D9-D873-479A-8FF7-FA11CE7D995F}"/>
              </a:ext>
            </a:extLst>
          </p:cNvPr>
          <p:cNvGrpSpPr/>
          <p:nvPr userDrawn="1"/>
        </p:nvGrpSpPr>
        <p:grpSpPr>
          <a:xfrm>
            <a:off x="-152400" y="6121400"/>
            <a:ext cx="12420600" cy="736600"/>
            <a:chOff x="-152400" y="6121400"/>
            <a:chExt cx="12420600" cy="736600"/>
          </a:xfrm>
        </p:grpSpPr>
        <p:pic>
          <p:nvPicPr>
            <p:cNvPr id="10" name="Picture 2" descr="Logo for the Center for IDEA Early Childhood Data Systems (The DaSy Center)">
              <a:extLst>
                <a:ext uri="{FF2B5EF4-FFF2-40B4-BE49-F238E27FC236}">
                  <a16:creationId xmlns:a16="http://schemas.microsoft.com/office/drawing/2014/main" id="{4FEF562D-07AF-47A2-A24C-F0D14F0B95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1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a:extLst>
                <a:ext uri="{FF2B5EF4-FFF2-40B4-BE49-F238E27FC236}">
                  <a16:creationId xmlns:a16="http://schemas.microsoft.com/office/drawing/2014/main" id="{95D1CBDF-85D0-4D73-9DC0-EEE6A598D9AC}"/>
                </a:ext>
              </a:extLst>
            </p:cNvPr>
            <p:cNvCxnSpPr>
              <a:cxnSpLocks/>
            </p:cNvCxnSpPr>
            <p:nvPr userDrawn="1"/>
          </p:nvCxnSpPr>
          <p:spPr>
            <a:xfrm>
              <a:off x="-152400" y="6121400"/>
              <a:ext cx="124206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2" name="Picture 11" descr="Early Childhood Technical Assistance Center logo">
              <a:extLst>
                <a:ext uri="{FF2B5EF4-FFF2-40B4-BE49-F238E27FC236}">
                  <a16:creationId xmlns:a16="http://schemas.microsoft.com/office/drawing/2014/main" id="{65E12C2C-C24C-4B8C-87F8-98D9EF5D063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6325833"/>
              <a:ext cx="1063536" cy="409052"/>
            </a:xfrm>
            <a:prstGeom prst="rect">
              <a:avLst/>
            </a:prstGeom>
          </p:spPr>
        </p:pic>
      </p:grpSp>
    </p:spTree>
    <p:extLst>
      <p:ext uri="{BB962C8B-B14F-4D97-AF65-F5344CB8AC3E}">
        <p14:creationId xmlns:p14="http://schemas.microsoft.com/office/powerpoint/2010/main" val="244994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609600" y="6327649"/>
            <a:ext cx="28448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spcBef>
          <a:spcPct val="0"/>
        </a:spcBef>
        <a:buNone/>
        <a:defRPr sz="3600" b="1" kern="1200">
          <a:solidFill>
            <a:srgbClr val="297ABB"/>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microsoft.com/office/2014/relationships/chartEx" Target="../charts/chartEx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courses.evanbradley.net/wiki/doku.php?id=true_lies" TargetMode="External"/><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hyperlink" Target="https://creativecommons.org/licenses/by-nc-sa/3.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eosireads.wordpress.com/2011/07/" TargetMode="External"/><Relationship Id="rId2" Type="http://schemas.openxmlformats.org/officeDocument/2006/relationships/image" Target="../media/image13.jp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ministry-to-children.com/evaluate-sunday-school-curriculum/" TargetMode="External"/><Relationship Id="rId2" Type="http://schemas.openxmlformats.org/officeDocument/2006/relationships/image" Target="../media/image14.jp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osep.grads360.org/#program" TargetMode="External"/><Relationship Id="rId2" Type="http://schemas.openxmlformats.org/officeDocument/2006/relationships/hyperlink" Target="http://ectacenter.org/contact/ptccoord.asp" TargetMode="External"/><Relationship Id="rId1" Type="http://schemas.openxmlformats.org/officeDocument/2006/relationships/slideLayout" Target="../slideLayouts/slideLayout3.xml"/><Relationship Id="rId5" Type="http://schemas.openxmlformats.org/officeDocument/2006/relationships/hyperlink" Target="https://www2.ed.gov/about/reports/annual/osep/2018/parts-b-c/40th-arc-for-idea.pdf" TargetMode="External"/><Relationship Id="rId4" Type="http://schemas.openxmlformats.org/officeDocument/2006/relationships/hyperlink" Target="https://osep.grads360.org/#report/apr/publicView"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dasycenter.sri.com/downloads/DaSy_papers/DaSy_Critical_Questions_FINAL_20151023v2.pdf"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twitter.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3.xml"/><Relationship Id="rId5" Type="http://schemas.openxmlformats.org/officeDocument/2006/relationships/hyperlink" Target="https://twitter.com/ECTACenter" TargetMode="External"/><Relationship Id="rId4" Type="http://schemas.openxmlformats.org/officeDocument/2006/relationships/hyperlink" Target="http://ectacenter.or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microsoft.com/office/2014/relationships/chartEx" Target="../charts/chartEx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5BC3B0-E00B-4475-96D8-8CF57E220EA4}"/>
              </a:ext>
            </a:extLst>
          </p:cNvPr>
          <p:cNvSpPr>
            <a:spLocks noGrp="1"/>
          </p:cNvSpPr>
          <p:nvPr>
            <p:ph type="title"/>
          </p:nvPr>
        </p:nvSpPr>
        <p:spPr/>
        <p:txBody>
          <a:bodyPr>
            <a:normAutofit fontScale="90000"/>
          </a:bodyPr>
          <a:lstStyle/>
          <a:p>
            <a:r>
              <a:rPr lang="en-US" dirty="0"/>
              <a:t>Using IDEA Part C and 619 Data in the PDG 0-5 State Systems Needs Assessment</a:t>
            </a:r>
          </a:p>
        </p:txBody>
      </p:sp>
      <p:sp>
        <p:nvSpPr>
          <p:cNvPr id="2" name="Subtitle 1">
            <a:extLst>
              <a:ext uri="{FF2B5EF4-FFF2-40B4-BE49-F238E27FC236}">
                <a16:creationId xmlns:a16="http://schemas.microsoft.com/office/drawing/2014/main" id="{F9B3B672-6107-4AEA-AD40-A9EC412E61FA}"/>
              </a:ext>
            </a:extLst>
          </p:cNvPr>
          <p:cNvSpPr>
            <a:spLocks noGrp="1"/>
          </p:cNvSpPr>
          <p:nvPr>
            <p:ph type="subTitle" idx="1"/>
          </p:nvPr>
        </p:nvSpPr>
        <p:spPr/>
        <p:txBody>
          <a:bodyPr/>
          <a:lstStyle/>
          <a:p>
            <a:r>
              <a:rPr lang="en-US" dirty="0"/>
              <a:t>Date: Tuesday, August 27</a:t>
            </a:r>
          </a:p>
          <a:p>
            <a:r>
              <a:rPr lang="en-US" dirty="0"/>
              <a:t>Time: 3-4:30 </a:t>
            </a:r>
            <a:r>
              <a:rPr lang="en-US" dirty="0" err="1"/>
              <a:t>est</a:t>
            </a:r>
            <a:r>
              <a:rPr lang="en-US" dirty="0"/>
              <a:t> </a:t>
            </a:r>
          </a:p>
        </p:txBody>
      </p:sp>
    </p:spTree>
    <p:extLst>
      <p:ext uri="{BB962C8B-B14F-4D97-AF65-F5344CB8AC3E}">
        <p14:creationId xmlns:p14="http://schemas.microsoft.com/office/powerpoint/2010/main" val="189041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582BFA-F609-476E-84A1-C0DE8953F80C}"/>
              </a:ext>
            </a:extLst>
          </p:cNvPr>
          <p:cNvSpPr>
            <a:spLocks noGrp="1"/>
          </p:cNvSpPr>
          <p:nvPr>
            <p:ph type="sldNum" sz="quarter" idx="10"/>
          </p:nvPr>
        </p:nvSpPr>
        <p:spPr/>
        <p:txBody>
          <a:bodyPr/>
          <a:lstStyle/>
          <a:p>
            <a:fld id="{B2897048-00E0-47FB-B07B-F36BBE8AF579}" type="slidenum">
              <a:rPr lang="en-US" smtClean="0"/>
              <a:pPr/>
              <a:t>10</a:t>
            </a:fld>
            <a:endParaRPr lang="en-US" dirty="0"/>
          </a:p>
        </p:txBody>
      </p:sp>
      <p:sp>
        <p:nvSpPr>
          <p:cNvPr id="3" name="Title 2">
            <a:extLst>
              <a:ext uri="{FF2B5EF4-FFF2-40B4-BE49-F238E27FC236}">
                <a16:creationId xmlns:a16="http://schemas.microsoft.com/office/drawing/2014/main" id="{A9C92FE2-C076-42BD-93A4-4C6985E8021C}"/>
              </a:ext>
            </a:extLst>
          </p:cNvPr>
          <p:cNvSpPr>
            <a:spLocks noGrp="1"/>
          </p:cNvSpPr>
          <p:nvPr>
            <p:ph type="title"/>
          </p:nvPr>
        </p:nvSpPr>
        <p:spPr/>
        <p:txBody>
          <a:bodyPr/>
          <a:lstStyle/>
          <a:p>
            <a:r>
              <a:rPr lang="en-US" dirty="0"/>
              <a:t>Question</a:t>
            </a:r>
          </a:p>
        </p:txBody>
      </p:sp>
      <p:sp>
        <p:nvSpPr>
          <p:cNvPr id="2" name="Content Placeholder 1">
            <a:extLst>
              <a:ext uri="{FF2B5EF4-FFF2-40B4-BE49-F238E27FC236}">
                <a16:creationId xmlns:a16="http://schemas.microsoft.com/office/drawing/2014/main" id="{328DA12B-009A-4DCE-A620-12BD330F2E16}"/>
              </a:ext>
            </a:extLst>
          </p:cNvPr>
          <p:cNvSpPr>
            <a:spLocks noGrp="1"/>
          </p:cNvSpPr>
          <p:nvPr>
            <p:ph idx="1"/>
          </p:nvPr>
        </p:nvSpPr>
        <p:spPr/>
        <p:txBody>
          <a:bodyPr/>
          <a:lstStyle/>
          <a:p>
            <a:r>
              <a:rPr lang="en-US" dirty="0"/>
              <a:t>How many children  who are referred, receive services and transition to preschool special education programs ?</a:t>
            </a:r>
          </a:p>
        </p:txBody>
      </p:sp>
    </p:spTree>
    <p:extLst>
      <p:ext uri="{BB962C8B-B14F-4D97-AF65-F5344CB8AC3E}">
        <p14:creationId xmlns:p14="http://schemas.microsoft.com/office/powerpoint/2010/main" val="929292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EFCBF47-92B0-4CE5-B2B3-21FFB4ECD912}"/>
              </a:ext>
            </a:extLst>
          </p:cNvPr>
          <p:cNvSpPr>
            <a:spLocks noGrp="1"/>
          </p:cNvSpPr>
          <p:nvPr>
            <p:ph type="sldNum" sz="quarter" idx="10"/>
          </p:nvPr>
        </p:nvSpPr>
        <p:spPr/>
        <p:txBody>
          <a:bodyPr/>
          <a:lstStyle/>
          <a:p>
            <a:fld id="{B2897048-00E0-47FB-B07B-F36BBE8AF579}" type="slidenum">
              <a:rPr lang="en-US" smtClean="0"/>
              <a:pPr/>
              <a:t>11</a:t>
            </a:fld>
            <a:endParaRPr lang="en-US" dirty="0"/>
          </a:p>
        </p:txBody>
      </p:sp>
      <p:sp>
        <p:nvSpPr>
          <p:cNvPr id="3" name="Title 2">
            <a:extLst>
              <a:ext uri="{FF2B5EF4-FFF2-40B4-BE49-F238E27FC236}">
                <a16:creationId xmlns:a16="http://schemas.microsoft.com/office/drawing/2014/main" id="{AF51DD05-25FE-44F5-B47D-32676AA6CA70}"/>
              </a:ext>
            </a:extLst>
          </p:cNvPr>
          <p:cNvSpPr>
            <a:spLocks noGrp="1"/>
          </p:cNvSpPr>
          <p:nvPr>
            <p:ph type="title"/>
          </p:nvPr>
        </p:nvSpPr>
        <p:spPr/>
        <p:txBody>
          <a:bodyPr/>
          <a:lstStyle/>
          <a:p>
            <a:r>
              <a:rPr lang="en-US" dirty="0"/>
              <a:t>Sample Chart Using IDEA Data –Part C</a:t>
            </a:r>
          </a:p>
        </p:txBody>
      </p:sp>
      <mc:AlternateContent xmlns:mc="http://schemas.openxmlformats.org/markup-compatibility/2006">
        <mc:Choice xmlns:cx2="http://schemas.microsoft.com/office/drawing/2015/10/21/chartex" Requires="cx2">
          <p:graphicFrame>
            <p:nvGraphicFramePr>
              <p:cNvPr id="5" name="Content Placeholder 7" descr="Example of a chart displaying information for Part C IDEA data">
                <a:extLst>
                  <a:ext uri="{FF2B5EF4-FFF2-40B4-BE49-F238E27FC236}">
                    <a16:creationId xmlns:a16="http://schemas.microsoft.com/office/drawing/2014/main" id="{D85305EA-8D41-4680-B464-C951FA5C2D12}"/>
                  </a:ext>
                </a:extLst>
              </p:cNvPr>
              <p:cNvGraphicFramePr>
                <a:graphicFrameLocks noGrp="1"/>
              </p:cNvGraphicFramePr>
              <p:nvPr>
                <p:ph idx="1"/>
                <p:extLst>
                  <p:ext uri="{D42A27DB-BD31-4B8C-83A1-F6EECF244321}">
                    <p14:modId xmlns:p14="http://schemas.microsoft.com/office/powerpoint/2010/main" val="3115926029"/>
                  </p:ext>
                </p:extLst>
              </p:nvPr>
            </p:nvGraphicFramePr>
            <p:xfrm>
              <a:off x="609600" y="1600200"/>
              <a:ext cx="10972800" cy="403860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5" name="Content Placeholder 7" descr="Example of a chart displaying information for Part C IDEA data">
                <a:extLst>
                  <a:ext uri="{FF2B5EF4-FFF2-40B4-BE49-F238E27FC236}">
                    <a16:creationId xmlns:a16="http://schemas.microsoft.com/office/drawing/2014/main" id="{D85305EA-8D41-4680-B464-C951FA5C2D12}"/>
                  </a:ext>
                </a:extLst>
              </p:cNvPr>
              <p:cNvPicPr>
                <a:picLocks noGrp="1" noRot="1" noChangeAspect="1" noMove="1" noResize="1" noEditPoints="1" noAdjustHandles="1" noChangeArrowheads="1" noChangeShapeType="1"/>
              </p:cNvPicPr>
              <p:nvPr/>
            </p:nvPicPr>
            <p:blipFill>
              <a:blip r:embed="rId3"/>
              <a:stretch>
                <a:fillRect/>
              </a:stretch>
            </p:blipFill>
            <p:spPr>
              <a:xfrm>
                <a:off x="609600" y="1600200"/>
                <a:ext cx="10972800" cy="4038600"/>
              </a:xfrm>
              <a:prstGeom prst="rect">
                <a:avLst/>
              </a:prstGeom>
            </p:spPr>
          </p:pic>
        </mc:Fallback>
      </mc:AlternateContent>
    </p:spTree>
    <p:extLst>
      <p:ext uri="{BB962C8B-B14F-4D97-AF65-F5344CB8AC3E}">
        <p14:creationId xmlns:p14="http://schemas.microsoft.com/office/powerpoint/2010/main" val="68688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7D003-EE84-4610-9F11-21E163A65C77}"/>
              </a:ext>
            </a:extLst>
          </p:cNvPr>
          <p:cNvSpPr>
            <a:spLocks noGrp="1"/>
          </p:cNvSpPr>
          <p:nvPr>
            <p:ph type="ctrTitle"/>
          </p:nvPr>
        </p:nvSpPr>
        <p:spPr/>
        <p:txBody>
          <a:bodyPr>
            <a:normAutofit fontScale="90000"/>
          </a:bodyPr>
          <a:lstStyle/>
          <a:p>
            <a:r>
              <a:rPr lang="en-US" dirty="0"/>
              <a:t>North Dakota </a:t>
            </a:r>
            <a:br>
              <a:rPr lang="en-US" dirty="0"/>
            </a:br>
            <a:r>
              <a:rPr lang="en-US" dirty="0"/>
              <a:t>Part C and PDG</a:t>
            </a:r>
          </a:p>
        </p:txBody>
      </p:sp>
      <p:sp>
        <p:nvSpPr>
          <p:cNvPr id="3" name="Subtitle 2">
            <a:extLst>
              <a:ext uri="{FF2B5EF4-FFF2-40B4-BE49-F238E27FC236}">
                <a16:creationId xmlns:a16="http://schemas.microsoft.com/office/drawing/2014/main" id="{87148BAE-07B2-44C0-BE7C-9A3F2508FD31}"/>
              </a:ext>
            </a:extLst>
          </p:cNvPr>
          <p:cNvSpPr>
            <a:spLocks noGrp="1"/>
          </p:cNvSpPr>
          <p:nvPr>
            <p:ph type="subTitle" idx="1"/>
          </p:nvPr>
        </p:nvSpPr>
        <p:spPr/>
        <p:txBody>
          <a:bodyPr>
            <a:normAutofit fontScale="92500" lnSpcReduction="20000"/>
          </a:bodyPr>
          <a:lstStyle/>
          <a:p>
            <a:r>
              <a:rPr lang="en-US" dirty="0"/>
              <a:t>Our experience with IDEA Data, Part C Stakeholders and the Preschool Development Grant</a:t>
            </a:r>
          </a:p>
        </p:txBody>
      </p:sp>
    </p:spTree>
    <p:extLst>
      <p:ext uri="{BB962C8B-B14F-4D97-AF65-F5344CB8AC3E}">
        <p14:creationId xmlns:p14="http://schemas.microsoft.com/office/powerpoint/2010/main" val="3021059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26C9-B8E4-4BB4-9632-9AFA0D120B8C}"/>
              </a:ext>
            </a:extLst>
          </p:cNvPr>
          <p:cNvSpPr>
            <a:spLocks noGrp="1"/>
          </p:cNvSpPr>
          <p:nvPr>
            <p:ph type="title"/>
          </p:nvPr>
        </p:nvSpPr>
        <p:spPr/>
        <p:txBody>
          <a:bodyPr/>
          <a:lstStyle/>
          <a:p>
            <a:pPr algn="ctr"/>
            <a:r>
              <a:rPr lang="en-US" dirty="0"/>
              <a:t>Part C Involvement</a:t>
            </a:r>
          </a:p>
        </p:txBody>
      </p:sp>
      <p:pic>
        <p:nvPicPr>
          <p:cNvPr id="6" name="Content Placeholder 5" descr="&quot; &quot;">
            <a:extLst>
              <a:ext uri="{FF2B5EF4-FFF2-40B4-BE49-F238E27FC236}">
                <a16:creationId xmlns:a16="http://schemas.microsoft.com/office/drawing/2014/main" id="{39AEB4EF-0526-4072-AB32-1177A6FE90B6}"/>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85546" y="2104222"/>
            <a:ext cx="5233196" cy="2982922"/>
          </a:xfrm>
        </p:spPr>
      </p:pic>
      <p:sp>
        <p:nvSpPr>
          <p:cNvPr id="4" name="Content Placeholder 3">
            <a:extLst>
              <a:ext uri="{FF2B5EF4-FFF2-40B4-BE49-F238E27FC236}">
                <a16:creationId xmlns:a16="http://schemas.microsoft.com/office/drawing/2014/main" id="{CCF4DB58-DFD8-4B33-9CF4-927A03D71E10}"/>
              </a:ext>
            </a:extLst>
          </p:cNvPr>
          <p:cNvSpPr>
            <a:spLocks noGrp="1"/>
          </p:cNvSpPr>
          <p:nvPr>
            <p:ph sz="half" idx="2"/>
          </p:nvPr>
        </p:nvSpPr>
        <p:spPr/>
        <p:txBody>
          <a:bodyPr/>
          <a:lstStyle/>
          <a:p>
            <a:r>
              <a:rPr lang="en-US" dirty="0"/>
              <a:t>North Dakota Office Of Early Learning (OEL)</a:t>
            </a:r>
          </a:p>
          <a:p>
            <a:pPr lvl="1"/>
            <a:r>
              <a:rPr lang="en-US" dirty="0"/>
              <a:t>Department of Public Instruction (DPI)</a:t>
            </a:r>
          </a:p>
          <a:p>
            <a:pPr lvl="2"/>
            <a:r>
              <a:rPr lang="en-US" dirty="0"/>
              <a:t>Part B 619</a:t>
            </a:r>
          </a:p>
          <a:p>
            <a:pPr lvl="2"/>
            <a:r>
              <a:rPr lang="en-US" dirty="0"/>
              <a:t>Head Start Collaboration Administrator</a:t>
            </a:r>
          </a:p>
          <a:p>
            <a:pPr lvl="2"/>
            <a:r>
              <a:rPr lang="en-US" dirty="0"/>
              <a:t>OEL Director and Assistant Director</a:t>
            </a:r>
          </a:p>
          <a:p>
            <a:pPr lvl="1"/>
            <a:r>
              <a:rPr lang="en-US" dirty="0"/>
              <a:t>Department of Human Services (DHS)</a:t>
            </a:r>
          </a:p>
          <a:p>
            <a:pPr lvl="2"/>
            <a:r>
              <a:rPr lang="en-US" dirty="0"/>
              <a:t>Part C Coordinator</a:t>
            </a:r>
          </a:p>
          <a:p>
            <a:pPr lvl="2"/>
            <a:r>
              <a:rPr lang="en-US" dirty="0"/>
              <a:t>Child Care Administrator</a:t>
            </a:r>
          </a:p>
        </p:txBody>
      </p:sp>
      <p:sp>
        <p:nvSpPr>
          <p:cNvPr id="7" name="TextBox 6">
            <a:extLst>
              <a:ext uri="{FF2B5EF4-FFF2-40B4-BE49-F238E27FC236}">
                <a16:creationId xmlns:a16="http://schemas.microsoft.com/office/drawing/2014/main" id="{8718B4AB-849E-4DD9-A4C0-BDF635C4AA01}"/>
              </a:ext>
            </a:extLst>
          </p:cNvPr>
          <p:cNvSpPr txBox="1"/>
          <p:nvPr/>
        </p:nvSpPr>
        <p:spPr>
          <a:xfrm>
            <a:off x="1524000" y="5087144"/>
            <a:ext cx="3810000" cy="230832"/>
          </a:xfrm>
          <a:prstGeom prst="rect">
            <a:avLst/>
          </a:prstGeom>
          <a:noFill/>
        </p:spPr>
        <p:txBody>
          <a:bodyPr wrap="square" rtlCol="0">
            <a:spAutoFit/>
          </a:bodyPr>
          <a:lstStyle/>
          <a:p>
            <a:r>
              <a:rPr lang="en-US" sz="900" dirty="0">
                <a:hlinkClick r:id="rId3" tooltip="http://courses.evanbradley.net/wiki/doku.php?id=true_lies"/>
              </a:rPr>
              <a:t>This Photo</a:t>
            </a:r>
            <a:r>
              <a:rPr lang="en-US" sz="900" dirty="0"/>
              <a:t> by Unknown Author is licensed under </a:t>
            </a:r>
            <a:r>
              <a:rPr lang="en-US" sz="900" dirty="0">
                <a:hlinkClick r:id="rId4" tooltip="https://creativecommons.org/licenses/by-nc-sa/3.0/"/>
              </a:rPr>
              <a:t>CC BY-SA-NC</a:t>
            </a:r>
            <a:endParaRPr lang="en-US" sz="900" dirty="0"/>
          </a:p>
        </p:txBody>
      </p:sp>
    </p:spTree>
    <p:extLst>
      <p:ext uri="{BB962C8B-B14F-4D97-AF65-F5344CB8AC3E}">
        <p14:creationId xmlns:p14="http://schemas.microsoft.com/office/powerpoint/2010/main" val="2134706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631E-7220-4650-9D46-A97016899554}"/>
              </a:ext>
            </a:extLst>
          </p:cNvPr>
          <p:cNvSpPr>
            <a:spLocks noGrp="1"/>
          </p:cNvSpPr>
          <p:nvPr>
            <p:ph type="title"/>
          </p:nvPr>
        </p:nvSpPr>
        <p:spPr/>
        <p:txBody>
          <a:bodyPr/>
          <a:lstStyle/>
          <a:p>
            <a:pPr algn="ctr"/>
            <a:r>
              <a:rPr lang="en-US" dirty="0"/>
              <a:t>Part C Involvement</a:t>
            </a:r>
          </a:p>
        </p:txBody>
      </p:sp>
      <p:sp>
        <p:nvSpPr>
          <p:cNvPr id="3" name="Content Placeholder 2">
            <a:extLst>
              <a:ext uri="{FF2B5EF4-FFF2-40B4-BE49-F238E27FC236}">
                <a16:creationId xmlns:a16="http://schemas.microsoft.com/office/drawing/2014/main" id="{2DCF0127-653A-40E6-B023-3A52F559BF74}"/>
              </a:ext>
            </a:extLst>
          </p:cNvPr>
          <p:cNvSpPr>
            <a:spLocks noGrp="1"/>
          </p:cNvSpPr>
          <p:nvPr>
            <p:ph sz="half" idx="1"/>
          </p:nvPr>
        </p:nvSpPr>
        <p:spPr/>
        <p:txBody>
          <a:bodyPr/>
          <a:lstStyle/>
          <a:p>
            <a:r>
              <a:rPr lang="en-US" dirty="0"/>
              <a:t>Involved in grant writing process</a:t>
            </a:r>
          </a:p>
          <a:p>
            <a:pPr lvl="1"/>
            <a:r>
              <a:rPr lang="en-US" dirty="0"/>
              <a:t>Contributed information about Part C’s needs in all areas, including SSIP</a:t>
            </a:r>
          </a:p>
          <a:p>
            <a:pPr lvl="1"/>
            <a:r>
              <a:rPr lang="en-US" dirty="0"/>
              <a:t>Directed specific grant activities related to Part C</a:t>
            </a:r>
          </a:p>
          <a:p>
            <a:pPr lvl="1"/>
            <a:r>
              <a:rPr lang="en-US" dirty="0"/>
              <a:t>Helped to determine overall OEL goals and outcomes</a:t>
            </a:r>
          </a:p>
          <a:p>
            <a:r>
              <a:rPr lang="en-US" dirty="0"/>
              <a:t>Collaborating with OEL to work toward goals during this grant period</a:t>
            </a:r>
          </a:p>
        </p:txBody>
      </p:sp>
      <p:pic>
        <p:nvPicPr>
          <p:cNvPr id="8" name="Content Placeholder 7" descr="&quot; &quot;">
            <a:extLst>
              <a:ext uri="{FF2B5EF4-FFF2-40B4-BE49-F238E27FC236}">
                <a16:creationId xmlns:a16="http://schemas.microsoft.com/office/drawing/2014/main" id="{38956C34-01C5-4657-8116-7D647715A3F4}"/>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72200" y="1825625"/>
            <a:ext cx="5854304" cy="3902869"/>
          </a:xfrm>
        </p:spPr>
      </p:pic>
      <p:sp>
        <p:nvSpPr>
          <p:cNvPr id="9" name="TextBox 8">
            <a:extLst>
              <a:ext uri="{FF2B5EF4-FFF2-40B4-BE49-F238E27FC236}">
                <a16:creationId xmlns:a16="http://schemas.microsoft.com/office/drawing/2014/main" id="{06186D5F-AF94-4FAE-859F-2FB7E2C6951E}"/>
              </a:ext>
            </a:extLst>
          </p:cNvPr>
          <p:cNvSpPr txBox="1"/>
          <p:nvPr/>
        </p:nvSpPr>
        <p:spPr>
          <a:xfrm>
            <a:off x="6172200" y="5728494"/>
            <a:ext cx="5181600" cy="230832"/>
          </a:xfrm>
          <a:prstGeom prst="rect">
            <a:avLst/>
          </a:prstGeom>
          <a:noFill/>
        </p:spPr>
        <p:txBody>
          <a:bodyPr wrap="square" rtlCol="0">
            <a:spAutoFit/>
          </a:bodyPr>
          <a:lstStyle/>
          <a:p>
            <a:r>
              <a:rPr lang="en-US" sz="900" dirty="0">
                <a:hlinkClick r:id="rId3" tooltip="http://geosireads.wordpress.com/2011/07/"/>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134139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4F6E0-CBBA-4DDA-A87D-F20500D5542D}"/>
              </a:ext>
            </a:extLst>
          </p:cNvPr>
          <p:cNvSpPr>
            <a:spLocks noGrp="1"/>
          </p:cNvSpPr>
          <p:nvPr>
            <p:ph type="title"/>
          </p:nvPr>
        </p:nvSpPr>
        <p:spPr/>
        <p:txBody>
          <a:bodyPr/>
          <a:lstStyle/>
          <a:p>
            <a:pPr algn="ctr"/>
            <a:r>
              <a:rPr lang="en-US" dirty="0"/>
              <a:t>Part C Involvement</a:t>
            </a:r>
          </a:p>
        </p:txBody>
      </p:sp>
      <p:pic>
        <p:nvPicPr>
          <p:cNvPr id="6" name="Content Placeholder 5" descr="&quot; &quot;">
            <a:extLst>
              <a:ext uri="{FF2B5EF4-FFF2-40B4-BE49-F238E27FC236}">
                <a16:creationId xmlns:a16="http://schemas.microsoft.com/office/drawing/2014/main" id="{E32CD08E-A874-435A-A500-A01DFE8556DB}"/>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2500" y="2548731"/>
            <a:ext cx="4953000" cy="2905125"/>
          </a:xfrm>
        </p:spPr>
      </p:pic>
      <p:sp>
        <p:nvSpPr>
          <p:cNvPr id="4" name="Content Placeholder 3">
            <a:extLst>
              <a:ext uri="{FF2B5EF4-FFF2-40B4-BE49-F238E27FC236}">
                <a16:creationId xmlns:a16="http://schemas.microsoft.com/office/drawing/2014/main" id="{D372AFD7-4C11-45D7-8182-2281E5395194}"/>
              </a:ext>
            </a:extLst>
          </p:cNvPr>
          <p:cNvSpPr>
            <a:spLocks noGrp="1"/>
          </p:cNvSpPr>
          <p:nvPr>
            <p:ph sz="half" idx="2"/>
          </p:nvPr>
        </p:nvSpPr>
        <p:spPr/>
        <p:txBody>
          <a:bodyPr/>
          <a:lstStyle/>
          <a:p>
            <a:r>
              <a:rPr lang="en-US" dirty="0"/>
              <a:t>Needs Assessment</a:t>
            </a:r>
          </a:p>
          <a:p>
            <a:pPr lvl="1"/>
            <a:r>
              <a:rPr lang="en-US" dirty="0"/>
              <a:t>Part C/618 Data- demographics from most recent APR</a:t>
            </a:r>
          </a:p>
          <a:p>
            <a:pPr lvl="1"/>
            <a:r>
              <a:rPr lang="en-US" dirty="0"/>
              <a:t>Feedback from ICC</a:t>
            </a:r>
          </a:p>
          <a:p>
            <a:pPr lvl="2"/>
            <a:r>
              <a:rPr lang="en-US" dirty="0"/>
              <a:t>What information are we missing?</a:t>
            </a:r>
          </a:p>
          <a:p>
            <a:pPr lvl="2"/>
            <a:r>
              <a:rPr lang="en-US" dirty="0"/>
              <a:t>Where can we get that information? </a:t>
            </a:r>
          </a:p>
          <a:p>
            <a:pPr lvl="2"/>
            <a:r>
              <a:rPr lang="en-US" dirty="0"/>
              <a:t>Who else do we need to talk to?</a:t>
            </a:r>
          </a:p>
          <a:p>
            <a:pPr lvl="1"/>
            <a:r>
              <a:rPr lang="en-US" dirty="0"/>
              <a:t>Feedback from Part C Parents</a:t>
            </a:r>
          </a:p>
          <a:p>
            <a:pPr lvl="2"/>
            <a:r>
              <a:rPr lang="en-US" dirty="0"/>
              <a:t>Transition focus groups and surveys</a:t>
            </a:r>
          </a:p>
          <a:p>
            <a:pPr lvl="2"/>
            <a:r>
              <a:rPr lang="en-US" dirty="0"/>
              <a:t>Child Care focus groups</a:t>
            </a:r>
          </a:p>
        </p:txBody>
      </p:sp>
      <p:sp>
        <p:nvSpPr>
          <p:cNvPr id="7" name="TextBox 6">
            <a:extLst>
              <a:ext uri="{FF2B5EF4-FFF2-40B4-BE49-F238E27FC236}">
                <a16:creationId xmlns:a16="http://schemas.microsoft.com/office/drawing/2014/main" id="{C65526E9-79AD-42C7-A85D-5435CEECE604}"/>
              </a:ext>
            </a:extLst>
          </p:cNvPr>
          <p:cNvSpPr txBox="1"/>
          <p:nvPr/>
        </p:nvSpPr>
        <p:spPr>
          <a:xfrm>
            <a:off x="952500" y="5453856"/>
            <a:ext cx="4953000" cy="230832"/>
          </a:xfrm>
          <a:prstGeom prst="rect">
            <a:avLst/>
          </a:prstGeom>
          <a:noFill/>
        </p:spPr>
        <p:txBody>
          <a:bodyPr wrap="square" rtlCol="0">
            <a:spAutoFit/>
          </a:bodyPr>
          <a:lstStyle/>
          <a:p>
            <a:r>
              <a:rPr lang="en-US" sz="900" dirty="0">
                <a:hlinkClick r:id="rId3" tooltip="http://ministry-to-children.com/evaluate-sunday-school-curriculum/"/>
              </a:rPr>
              <a:t>This Photo</a:t>
            </a:r>
            <a:r>
              <a:rPr lang="en-US" sz="900" dirty="0"/>
              <a:t> by Unknown Author is licensed under </a:t>
            </a:r>
            <a:r>
              <a:rPr lang="en-US" sz="900" dirty="0">
                <a:hlinkClick r:id="rId4" tooltip="https://creativecommons.org/licenses/by-sa/3.0/"/>
              </a:rPr>
              <a:t>CC BY-SA</a:t>
            </a:r>
            <a:endParaRPr lang="en-US" sz="900" dirty="0"/>
          </a:p>
        </p:txBody>
      </p:sp>
    </p:spTree>
    <p:extLst>
      <p:ext uri="{BB962C8B-B14F-4D97-AF65-F5344CB8AC3E}">
        <p14:creationId xmlns:p14="http://schemas.microsoft.com/office/powerpoint/2010/main" val="163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B196-8C31-4D33-8E1A-D54833A14996}"/>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id="{D16CB63B-6CB7-42F2-B238-1E7390EA1849}"/>
              </a:ext>
            </a:extLst>
          </p:cNvPr>
          <p:cNvSpPr>
            <a:spLocks noGrp="1"/>
          </p:cNvSpPr>
          <p:nvPr>
            <p:ph sz="half" idx="1"/>
          </p:nvPr>
        </p:nvSpPr>
        <p:spPr/>
        <p:txBody>
          <a:bodyPr/>
          <a:lstStyle/>
          <a:p>
            <a:r>
              <a:rPr lang="en-US" dirty="0"/>
              <a:t>Follow-up with ICC and other Part C Stakeholders</a:t>
            </a:r>
          </a:p>
          <a:p>
            <a:r>
              <a:rPr lang="en-US" dirty="0"/>
              <a:t>Integrated Data System</a:t>
            </a:r>
          </a:p>
          <a:p>
            <a:pPr lvl="1"/>
            <a:r>
              <a:rPr lang="en-US" dirty="0"/>
              <a:t>Pulling together other 0-3 state programs (EHDI, Home Visiting Programs, etc.)</a:t>
            </a:r>
          </a:p>
          <a:p>
            <a:r>
              <a:rPr lang="en-US" dirty="0"/>
              <a:t>Next Grant Cycle</a:t>
            </a:r>
          </a:p>
          <a:p>
            <a:pPr lvl="1"/>
            <a:r>
              <a:rPr lang="en-US" dirty="0"/>
              <a:t>Will remain involved with writing</a:t>
            </a:r>
          </a:p>
          <a:p>
            <a:pPr lvl="1"/>
            <a:r>
              <a:rPr lang="en-US" dirty="0"/>
              <a:t>Building off of current goals and program needs</a:t>
            </a:r>
          </a:p>
        </p:txBody>
      </p:sp>
    </p:spTree>
    <p:extLst>
      <p:ext uri="{BB962C8B-B14F-4D97-AF65-F5344CB8AC3E}">
        <p14:creationId xmlns:p14="http://schemas.microsoft.com/office/powerpoint/2010/main" val="3301739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2C7F96B-B7BD-4C99-B503-7220EE66E6BC}"/>
              </a:ext>
            </a:extLst>
          </p:cNvPr>
          <p:cNvSpPr>
            <a:spLocks noGrp="1"/>
          </p:cNvSpPr>
          <p:nvPr>
            <p:ph type="sldNum" sz="quarter" idx="10"/>
          </p:nvPr>
        </p:nvSpPr>
        <p:spPr/>
        <p:txBody>
          <a:bodyPr/>
          <a:lstStyle/>
          <a:p>
            <a:fld id="{B2897048-00E0-47FB-B07B-F36BBE8AF579}" type="slidenum">
              <a:rPr lang="en-US" smtClean="0"/>
              <a:pPr/>
              <a:t>17</a:t>
            </a:fld>
            <a:endParaRPr lang="en-US" dirty="0"/>
          </a:p>
        </p:txBody>
      </p:sp>
      <p:sp>
        <p:nvSpPr>
          <p:cNvPr id="3" name="Title 2">
            <a:extLst>
              <a:ext uri="{FF2B5EF4-FFF2-40B4-BE49-F238E27FC236}">
                <a16:creationId xmlns:a16="http://schemas.microsoft.com/office/drawing/2014/main" id="{12F35CA2-ADA9-4947-AEA0-4090AA1978BC}"/>
              </a:ext>
            </a:extLst>
          </p:cNvPr>
          <p:cNvSpPr>
            <a:spLocks noGrp="1"/>
          </p:cNvSpPr>
          <p:nvPr>
            <p:ph type="title"/>
          </p:nvPr>
        </p:nvSpPr>
        <p:spPr/>
        <p:txBody>
          <a:bodyPr/>
          <a:lstStyle/>
          <a:p>
            <a:r>
              <a:rPr lang="en-US" dirty="0"/>
              <a:t>Relevant IDEA Preschool Data</a:t>
            </a:r>
          </a:p>
        </p:txBody>
      </p:sp>
      <p:sp>
        <p:nvSpPr>
          <p:cNvPr id="2" name="Content Placeholder 1">
            <a:extLst>
              <a:ext uri="{FF2B5EF4-FFF2-40B4-BE49-F238E27FC236}">
                <a16:creationId xmlns:a16="http://schemas.microsoft.com/office/drawing/2014/main" id="{84CE385A-152E-4D15-B8F4-F17083AC23B8}"/>
              </a:ext>
            </a:extLst>
          </p:cNvPr>
          <p:cNvSpPr>
            <a:spLocks noGrp="1"/>
          </p:cNvSpPr>
          <p:nvPr>
            <p:ph idx="1"/>
          </p:nvPr>
        </p:nvSpPr>
        <p:spPr/>
        <p:txBody>
          <a:bodyPr/>
          <a:lstStyle/>
          <a:p>
            <a:r>
              <a:rPr lang="en-US" dirty="0"/>
              <a:t>Preschool settings: Percent of Children ages 3-5 attending:</a:t>
            </a:r>
          </a:p>
          <a:p>
            <a:pPr lvl="1"/>
            <a:r>
              <a:rPr lang="en-US" dirty="0"/>
              <a:t>Regular early childhood program and receiving the majority of their special education services in a regular early childhood program</a:t>
            </a:r>
          </a:p>
          <a:p>
            <a:pPr lvl="1"/>
            <a:r>
              <a:rPr lang="en-US" dirty="0"/>
              <a:t>Separate special education class, separate school or residential facility</a:t>
            </a:r>
          </a:p>
          <a:p>
            <a:r>
              <a:rPr lang="en-US" dirty="0"/>
              <a:t>Child Outcomes</a:t>
            </a:r>
          </a:p>
          <a:p>
            <a:pPr lvl="1"/>
            <a:r>
              <a:rPr lang="en-US" dirty="0"/>
              <a:t>Positive social emotional skills</a:t>
            </a:r>
          </a:p>
          <a:p>
            <a:pPr lvl="1"/>
            <a:r>
              <a:rPr lang="en-US" dirty="0"/>
              <a:t>Acquisition and use of knowledge and skills</a:t>
            </a:r>
          </a:p>
          <a:p>
            <a:pPr lvl="1"/>
            <a:r>
              <a:rPr lang="en-US" dirty="0"/>
              <a:t>Use of appropriate behavior to meet needs</a:t>
            </a:r>
          </a:p>
        </p:txBody>
      </p:sp>
    </p:spTree>
    <p:extLst>
      <p:ext uri="{BB962C8B-B14F-4D97-AF65-F5344CB8AC3E}">
        <p14:creationId xmlns:p14="http://schemas.microsoft.com/office/powerpoint/2010/main" val="4171475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82105D-112F-46DB-AD63-D355AE6E6656}"/>
              </a:ext>
            </a:extLst>
          </p:cNvPr>
          <p:cNvSpPr>
            <a:spLocks noGrp="1"/>
          </p:cNvSpPr>
          <p:nvPr>
            <p:ph type="sldNum" sz="quarter" idx="10"/>
          </p:nvPr>
        </p:nvSpPr>
        <p:spPr/>
        <p:txBody>
          <a:bodyPr/>
          <a:lstStyle/>
          <a:p>
            <a:fld id="{B2897048-00E0-47FB-B07B-F36BBE8AF579}" type="slidenum">
              <a:rPr lang="en-US" smtClean="0"/>
              <a:pPr/>
              <a:t>18</a:t>
            </a:fld>
            <a:endParaRPr lang="en-US" dirty="0"/>
          </a:p>
        </p:txBody>
      </p:sp>
      <p:sp>
        <p:nvSpPr>
          <p:cNvPr id="3" name="Title 2">
            <a:extLst>
              <a:ext uri="{FF2B5EF4-FFF2-40B4-BE49-F238E27FC236}">
                <a16:creationId xmlns:a16="http://schemas.microsoft.com/office/drawing/2014/main" id="{84D93BC6-4EA5-4D31-9095-4A4A2788AF31}"/>
              </a:ext>
            </a:extLst>
          </p:cNvPr>
          <p:cNvSpPr>
            <a:spLocks noGrp="1"/>
          </p:cNvSpPr>
          <p:nvPr>
            <p:ph type="title"/>
          </p:nvPr>
        </p:nvSpPr>
        <p:spPr/>
        <p:txBody>
          <a:bodyPr/>
          <a:lstStyle/>
          <a:p>
            <a:r>
              <a:rPr lang="en-US" dirty="0"/>
              <a:t>Relevant IDEA Preschool Data</a:t>
            </a:r>
          </a:p>
        </p:txBody>
      </p:sp>
      <p:sp>
        <p:nvSpPr>
          <p:cNvPr id="2" name="Content Placeholder 1">
            <a:extLst>
              <a:ext uri="{FF2B5EF4-FFF2-40B4-BE49-F238E27FC236}">
                <a16:creationId xmlns:a16="http://schemas.microsoft.com/office/drawing/2014/main" id="{021B4F53-B7D1-4600-9FE9-E922AB689A48}"/>
              </a:ext>
            </a:extLst>
          </p:cNvPr>
          <p:cNvSpPr>
            <a:spLocks noGrp="1"/>
          </p:cNvSpPr>
          <p:nvPr>
            <p:ph idx="1"/>
          </p:nvPr>
        </p:nvSpPr>
        <p:spPr/>
        <p:txBody>
          <a:bodyPr/>
          <a:lstStyle/>
          <a:p>
            <a:r>
              <a:rPr lang="en-US" dirty="0"/>
              <a:t>Transition to Preschool: The percent of children referred by Part C prior to age 3 who are found eligible for Part B and have an IEP developed and implemented by Part B by their third birthday</a:t>
            </a:r>
          </a:p>
          <a:p>
            <a:r>
              <a:rPr lang="en-US" dirty="0"/>
              <a:t>Parent Involvement: The percent of parents with a child with disabilities age 3-5 who report that schools facilitated parent involvement</a:t>
            </a:r>
          </a:p>
        </p:txBody>
      </p:sp>
    </p:spTree>
    <p:extLst>
      <p:ext uri="{BB962C8B-B14F-4D97-AF65-F5344CB8AC3E}">
        <p14:creationId xmlns:p14="http://schemas.microsoft.com/office/powerpoint/2010/main" val="2839306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A84AED6-991D-4029-AE60-9BE76540E66D}"/>
              </a:ext>
            </a:extLst>
          </p:cNvPr>
          <p:cNvSpPr>
            <a:spLocks noGrp="1"/>
          </p:cNvSpPr>
          <p:nvPr>
            <p:ph type="sldNum" sz="quarter" idx="10"/>
          </p:nvPr>
        </p:nvSpPr>
        <p:spPr/>
        <p:txBody>
          <a:bodyPr/>
          <a:lstStyle/>
          <a:p>
            <a:fld id="{B2897048-00E0-47FB-B07B-F36BBE8AF579}" type="slidenum">
              <a:rPr lang="en-US" smtClean="0"/>
              <a:pPr/>
              <a:t>19</a:t>
            </a:fld>
            <a:endParaRPr lang="en-US" dirty="0"/>
          </a:p>
        </p:txBody>
      </p:sp>
      <p:sp>
        <p:nvSpPr>
          <p:cNvPr id="3" name="Title 2">
            <a:extLst>
              <a:ext uri="{FF2B5EF4-FFF2-40B4-BE49-F238E27FC236}">
                <a16:creationId xmlns:a16="http://schemas.microsoft.com/office/drawing/2014/main" id="{1D6B2AE0-8D6D-446A-8990-CC9BB662EF45}"/>
              </a:ext>
            </a:extLst>
          </p:cNvPr>
          <p:cNvSpPr>
            <a:spLocks noGrp="1"/>
          </p:cNvSpPr>
          <p:nvPr>
            <p:ph type="title"/>
          </p:nvPr>
        </p:nvSpPr>
        <p:spPr/>
        <p:txBody>
          <a:bodyPr/>
          <a:lstStyle/>
          <a:p>
            <a:r>
              <a:rPr lang="en-US" dirty="0"/>
              <a:t>Relevant IDEA Preschool Data</a:t>
            </a:r>
          </a:p>
        </p:txBody>
      </p:sp>
      <p:sp>
        <p:nvSpPr>
          <p:cNvPr id="2" name="Content Placeholder 1">
            <a:extLst>
              <a:ext uri="{FF2B5EF4-FFF2-40B4-BE49-F238E27FC236}">
                <a16:creationId xmlns:a16="http://schemas.microsoft.com/office/drawing/2014/main" id="{4383CC82-5C67-4B5A-A025-FAB4DE23070C}"/>
              </a:ext>
            </a:extLst>
          </p:cNvPr>
          <p:cNvSpPr>
            <a:spLocks noGrp="1"/>
          </p:cNvSpPr>
          <p:nvPr>
            <p:ph idx="1"/>
          </p:nvPr>
        </p:nvSpPr>
        <p:spPr/>
        <p:txBody>
          <a:bodyPr/>
          <a:lstStyle/>
          <a:p>
            <a:r>
              <a:rPr lang="en-US" dirty="0"/>
              <a:t>Child Count  age 3-5</a:t>
            </a:r>
          </a:p>
          <a:p>
            <a:r>
              <a:rPr lang="en-US" dirty="0"/>
              <a:t>Percent of children aged 3-5 served (state and national level)</a:t>
            </a:r>
          </a:p>
          <a:p>
            <a:pPr lvl="1"/>
            <a:r>
              <a:rPr lang="en-US" dirty="0"/>
              <a:t>By race/ethnicity</a:t>
            </a:r>
          </a:p>
          <a:p>
            <a:pPr lvl="1"/>
            <a:r>
              <a:rPr lang="en-US" dirty="0"/>
              <a:t> By race and by educational settings </a:t>
            </a:r>
          </a:p>
        </p:txBody>
      </p:sp>
    </p:spTree>
    <p:extLst>
      <p:ext uri="{BB962C8B-B14F-4D97-AF65-F5344CB8AC3E}">
        <p14:creationId xmlns:p14="http://schemas.microsoft.com/office/powerpoint/2010/main" val="88517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11582400" cy="1066800"/>
          </a:xfrm>
        </p:spPr>
        <p:txBody>
          <a:bodyPr>
            <a:noAutofit/>
          </a:bodyPr>
          <a:lstStyle/>
          <a:p>
            <a:r>
              <a:rPr lang="en-US" sz="4000" dirty="0"/>
              <a:t> Partners and Presenters</a:t>
            </a:r>
          </a:p>
        </p:txBody>
      </p:sp>
      <p:sp>
        <p:nvSpPr>
          <p:cNvPr id="5" name="Text Placeholder 10"/>
          <p:cNvSpPr txBox="1">
            <a:spLocks/>
          </p:cNvSpPr>
          <p:nvPr/>
        </p:nvSpPr>
        <p:spPr>
          <a:xfrm>
            <a:off x="838200" y="2286000"/>
            <a:ext cx="9829800" cy="46482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solidFill>
                  <a:srgbClr val="297ABB"/>
                </a:solidFill>
              </a:rPr>
              <a:t>Kathleen Hebbeler, </a:t>
            </a:r>
            <a:r>
              <a:rPr lang="en-US" sz="2400" dirty="0" err="1">
                <a:solidFill>
                  <a:srgbClr val="297ABB"/>
                </a:solidFill>
              </a:rPr>
              <a:t>DaSY</a:t>
            </a:r>
            <a:r>
              <a:rPr lang="en-US" sz="2400" dirty="0">
                <a:solidFill>
                  <a:srgbClr val="297ABB"/>
                </a:solidFill>
              </a:rPr>
              <a:t> </a:t>
            </a:r>
          </a:p>
          <a:p>
            <a:r>
              <a:rPr lang="en-US" sz="2400" dirty="0">
                <a:solidFill>
                  <a:srgbClr val="297ABB"/>
                </a:solidFill>
              </a:rPr>
              <a:t>Christina </a:t>
            </a:r>
            <a:r>
              <a:rPr lang="en-US" sz="2400" dirty="0" err="1">
                <a:solidFill>
                  <a:srgbClr val="297ABB"/>
                </a:solidFill>
              </a:rPr>
              <a:t>Kazprzak</a:t>
            </a:r>
            <a:r>
              <a:rPr lang="en-US" sz="2400" dirty="0">
                <a:solidFill>
                  <a:srgbClr val="297ABB"/>
                </a:solidFill>
              </a:rPr>
              <a:t>, ECTA</a:t>
            </a:r>
          </a:p>
          <a:p>
            <a:r>
              <a:rPr lang="en-US" sz="2400" dirty="0">
                <a:solidFill>
                  <a:srgbClr val="297ABB"/>
                </a:solidFill>
              </a:rPr>
              <a:t>Grace Kelley, </a:t>
            </a:r>
            <a:r>
              <a:rPr lang="en-US" sz="2400" dirty="0" err="1">
                <a:solidFill>
                  <a:srgbClr val="297ABB"/>
                </a:solidFill>
              </a:rPr>
              <a:t>DaSY</a:t>
            </a:r>
            <a:endParaRPr lang="en-US" sz="2400" dirty="0">
              <a:solidFill>
                <a:srgbClr val="297ABB"/>
              </a:solidFill>
            </a:endParaRPr>
          </a:p>
          <a:p>
            <a:r>
              <a:rPr lang="en-US" sz="2400" dirty="0">
                <a:solidFill>
                  <a:srgbClr val="297ABB"/>
                </a:solidFill>
              </a:rPr>
              <a:t>Haidee Bernstein, </a:t>
            </a:r>
            <a:r>
              <a:rPr lang="en-US" sz="2400" dirty="0" err="1">
                <a:solidFill>
                  <a:srgbClr val="297ABB"/>
                </a:solidFill>
              </a:rPr>
              <a:t>DaSY</a:t>
            </a:r>
            <a:endParaRPr lang="en-US" sz="2400" dirty="0">
              <a:solidFill>
                <a:srgbClr val="297ABB"/>
              </a:solidFill>
            </a:endParaRPr>
          </a:p>
          <a:p>
            <a:r>
              <a:rPr lang="en-US" sz="2400" dirty="0">
                <a:solidFill>
                  <a:srgbClr val="297ABB"/>
                </a:solidFill>
              </a:rPr>
              <a:t>Jim Lesko, PDGB-5</a:t>
            </a:r>
          </a:p>
          <a:p>
            <a:r>
              <a:rPr lang="en-US" sz="2400" dirty="0">
                <a:solidFill>
                  <a:srgbClr val="297ABB"/>
                </a:solidFill>
              </a:rPr>
              <a:t>State Presenters:</a:t>
            </a:r>
          </a:p>
          <a:p>
            <a:r>
              <a:rPr lang="en-US" sz="2400" dirty="0">
                <a:solidFill>
                  <a:srgbClr val="297ABB"/>
                </a:solidFill>
              </a:rPr>
              <a:t>Debra Anderson, Ginger Elliot-Teague &amp; Jackie </a:t>
            </a:r>
            <a:r>
              <a:rPr lang="en-US" sz="2400" dirty="0" err="1">
                <a:solidFill>
                  <a:srgbClr val="297ABB"/>
                </a:solidFill>
              </a:rPr>
              <a:t>Adusumilli</a:t>
            </a:r>
            <a:r>
              <a:rPr lang="en-US" sz="2400" dirty="0">
                <a:solidFill>
                  <a:srgbClr val="297ABB"/>
                </a:solidFill>
              </a:rPr>
              <a:t> </a:t>
            </a:r>
          </a:p>
          <a:p>
            <a:endParaRPr lang="en-US" sz="2400" dirty="0">
              <a:solidFill>
                <a:srgbClr val="297ABB"/>
              </a:solidFill>
            </a:endParaRPr>
          </a:p>
          <a:p>
            <a:r>
              <a:rPr lang="en-US" sz="2400" dirty="0">
                <a:solidFill>
                  <a:srgbClr val="297ABB"/>
                </a:solidFill>
              </a:rPr>
              <a:t>Presented by: </a:t>
            </a:r>
          </a:p>
          <a:p>
            <a:r>
              <a:rPr lang="en-US" sz="2400" dirty="0" err="1">
                <a:solidFill>
                  <a:srgbClr val="297ABB"/>
                </a:solidFill>
              </a:rPr>
              <a:t>DaSy</a:t>
            </a:r>
            <a:r>
              <a:rPr lang="en-US" sz="2400" dirty="0">
                <a:solidFill>
                  <a:srgbClr val="297ABB"/>
                </a:solidFill>
              </a:rPr>
              <a:t>, ECTA &amp; PDG B-5 TA.</a:t>
            </a:r>
          </a:p>
        </p:txBody>
      </p:sp>
    </p:spTree>
    <p:extLst>
      <p:ext uri="{BB962C8B-B14F-4D97-AF65-F5344CB8AC3E}">
        <p14:creationId xmlns:p14="http://schemas.microsoft.com/office/powerpoint/2010/main" val="941942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D83A60E-D7FC-4A15-A076-0823683C6177}"/>
              </a:ext>
            </a:extLst>
          </p:cNvPr>
          <p:cNvSpPr>
            <a:spLocks noGrp="1"/>
          </p:cNvSpPr>
          <p:nvPr>
            <p:ph type="sldNum" sz="quarter" idx="10"/>
          </p:nvPr>
        </p:nvSpPr>
        <p:spPr/>
        <p:txBody>
          <a:bodyPr/>
          <a:lstStyle/>
          <a:p>
            <a:fld id="{B2897048-00E0-47FB-B07B-F36BBE8AF579}" type="slidenum">
              <a:rPr lang="en-US" smtClean="0"/>
              <a:pPr/>
              <a:t>20</a:t>
            </a:fld>
            <a:endParaRPr lang="en-US" dirty="0"/>
          </a:p>
        </p:txBody>
      </p:sp>
      <p:sp>
        <p:nvSpPr>
          <p:cNvPr id="3" name="Title 2">
            <a:extLst>
              <a:ext uri="{FF2B5EF4-FFF2-40B4-BE49-F238E27FC236}">
                <a16:creationId xmlns:a16="http://schemas.microsoft.com/office/drawing/2014/main" id="{E1943B2C-A89C-47D3-9D41-598CFE1676B2}"/>
              </a:ext>
            </a:extLst>
          </p:cNvPr>
          <p:cNvSpPr>
            <a:spLocks noGrp="1"/>
          </p:cNvSpPr>
          <p:nvPr>
            <p:ph type="title"/>
          </p:nvPr>
        </p:nvSpPr>
        <p:spPr/>
        <p:txBody>
          <a:bodyPr/>
          <a:lstStyle/>
          <a:p>
            <a:r>
              <a:rPr lang="en-US" dirty="0"/>
              <a:t>Question</a:t>
            </a:r>
          </a:p>
        </p:txBody>
      </p:sp>
      <p:sp>
        <p:nvSpPr>
          <p:cNvPr id="2" name="Content Placeholder 1">
            <a:extLst>
              <a:ext uri="{FF2B5EF4-FFF2-40B4-BE49-F238E27FC236}">
                <a16:creationId xmlns:a16="http://schemas.microsoft.com/office/drawing/2014/main" id="{8A8AFA49-DC1F-4DC4-B682-314646EFC3FB}"/>
              </a:ext>
            </a:extLst>
          </p:cNvPr>
          <p:cNvSpPr>
            <a:spLocks noGrp="1"/>
          </p:cNvSpPr>
          <p:nvPr>
            <p:ph idx="1"/>
          </p:nvPr>
        </p:nvSpPr>
        <p:spPr/>
        <p:txBody>
          <a:bodyPr/>
          <a:lstStyle/>
          <a:p>
            <a:r>
              <a:rPr lang="en-US" dirty="0"/>
              <a:t>How many children transition directly or indirectly from EI(Part C)to preschool special education (619)?</a:t>
            </a:r>
          </a:p>
          <a:p>
            <a:r>
              <a:rPr lang="en-US" dirty="0"/>
              <a:t>How many children have not received EI services but enter preschool special education (619)? </a:t>
            </a:r>
          </a:p>
        </p:txBody>
      </p:sp>
    </p:spTree>
    <p:extLst>
      <p:ext uri="{BB962C8B-B14F-4D97-AF65-F5344CB8AC3E}">
        <p14:creationId xmlns:p14="http://schemas.microsoft.com/office/powerpoint/2010/main" val="2895914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4D749-3E54-40D8-A8B6-C3670AB904D8}"/>
              </a:ext>
            </a:extLst>
          </p:cNvPr>
          <p:cNvSpPr>
            <a:spLocks noGrp="1"/>
          </p:cNvSpPr>
          <p:nvPr>
            <p:ph type="sldNum" sz="quarter" idx="10"/>
          </p:nvPr>
        </p:nvSpPr>
        <p:spPr/>
        <p:txBody>
          <a:bodyPr/>
          <a:lstStyle/>
          <a:p>
            <a:fld id="{B2897048-00E0-47FB-B07B-F36BBE8AF579}" type="slidenum">
              <a:rPr lang="en-US" smtClean="0"/>
              <a:pPr/>
              <a:t>21</a:t>
            </a:fld>
            <a:endParaRPr lang="en-US" dirty="0"/>
          </a:p>
        </p:txBody>
      </p:sp>
      <p:sp>
        <p:nvSpPr>
          <p:cNvPr id="3" name="Title 2">
            <a:extLst>
              <a:ext uri="{FF2B5EF4-FFF2-40B4-BE49-F238E27FC236}">
                <a16:creationId xmlns:a16="http://schemas.microsoft.com/office/drawing/2014/main" id="{33D41C19-61DB-49AF-874F-2AF6D3A8BC35}"/>
              </a:ext>
            </a:extLst>
          </p:cNvPr>
          <p:cNvSpPr>
            <a:spLocks noGrp="1"/>
          </p:cNvSpPr>
          <p:nvPr>
            <p:ph type="title"/>
          </p:nvPr>
        </p:nvSpPr>
        <p:spPr/>
        <p:txBody>
          <a:bodyPr>
            <a:normAutofit fontScale="90000"/>
          </a:bodyPr>
          <a:lstStyle/>
          <a:p>
            <a:r>
              <a:rPr lang="en-US" dirty="0"/>
              <a:t>Sample Bar Graph on Preschool Special Education </a:t>
            </a:r>
          </a:p>
        </p:txBody>
      </p:sp>
      <p:graphicFrame>
        <p:nvGraphicFramePr>
          <p:cNvPr id="5" name="Content Placeholder 4" descr="Example of a bar chart displaying information">
            <a:extLst>
              <a:ext uri="{FF2B5EF4-FFF2-40B4-BE49-F238E27FC236}">
                <a16:creationId xmlns:a16="http://schemas.microsoft.com/office/drawing/2014/main" id="{1004266F-2B3B-4146-9092-A35A4EB18C69}"/>
              </a:ext>
            </a:extLst>
          </p:cNvPr>
          <p:cNvGraphicFramePr>
            <a:graphicFrameLocks noGrp="1"/>
          </p:cNvGraphicFramePr>
          <p:nvPr>
            <p:ph idx="1"/>
            <p:extLst>
              <p:ext uri="{D42A27DB-BD31-4B8C-83A1-F6EECF244321}">
                <p14:modId xmlns:p14="http://schemas.microsoft.com/office/powerpoint/2010/main" val="51517734"/>
              </p:ext>
            </p:extLst>
          </p:nvPr>
        </p:nvGraphicFramePr>
        <p:xfrm>
          <a:off x="609600" y="1600200"/>
          <a:ext cx="109728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7870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5909F4-12B4-4CC6-9828-9AA0B1F36CA2}"/>
              </a:ext>
            </a:extLst>
          </p:cNvPr>
          <p:cNvSpPr>
            <a:spLocks noGrp="1"/>
          </p:cNvSpPr>
          <p:nvPr>
            <p:ph type="sldNum" sz="quarter" idx="10"/>
          </p:nvPr>
        </p:nvSpPr>
        <p:spPr/>
        <p:txBody>
          <a:bodyPr/>
          <a:lstStyle/>
          <a:p>
            <a:fld id="{B2897048-00E0-47FB-B07B-F36BBE8AF579}" type="slidenum">
              <a:rPr lang="en-US" smtClean="0"/>
              <a:pPr/>
              <a:t>22</a:t>
            </a:fld>
            <a:endParaRPr lang="en-US" dirty="0"/>
          </a:p>
        </p:txBody>
      </p:sp>
      <p:sp>
        <p:nvSpPr>
          <p:cNvPr id="3" name="Title 2">
            <a:extLst>
              <a:ext uri="{FF2B5EF4-FFF2-40B4-BE49-F238E27FC236}">
                <a16:creationId xmlns:a16="http://schemas.microsoft.com/office/drawing/2014/main" id="{D292AB51-3AA9-4DC3-8353-980CF66D5A32}"/>
              </a:ext>
            </a:extLst>
          </p:cNvPr>
          <p:cNvSpPr>
            <a:spLocks noGrp="1"/>
          </p:cNvSpPr>
          <p:nvPr>
            <p:ph type="title"/>
          </p:nvPr>
        </p:nvSpPr>
        <p:spPr/>
        <p:txBody>
          <a:bodyPr/>
          <a:lstStyle/>
          <a:p>
            <a:r>
              <a:rPr lang="en-US" dirty="0"/>
              <a:t>State Systemic Improvement Plan (SSIP)</a:t>
            </a:r>
          </a:p>
        </p:txBody>
      </p:sp>
      <p:sp>
        <p:nvSpPr>
          <p:cNvPr id="2" name="Content Placeholder 1">
            <a:extLst>
              <a:ext uri="{FF2B5EF4-FFF2-40B4-BE49-F238E27FC236}">
                <a16:creationId xmlns:a16="http://schemas.microsoft.com/office/drawing/2014/main" id="{05D3C133-D88F-4C84-B572-4693FB93287A}"/>
              </a:ext>
            </a:extLst>
          </p:cNvPr>
          <p:cNvSpPr>
            <a:spLocks noGrp="1"/>
          </p:cNvSpPr>
          <p:nvPr>
            <p:ph idx="1"/>
          </p:nvPr>
        </p:nvSpPr>
        <p:spPr>
          <a:xfrm>
            <a:off x="609600" y="1143000"/>
            <a:ext cx="10972800" cy="5029199"/>
          </a:xfrm>
        </p:spPr>
        <p:txBody>
          <a:bodyPr/>
          <a:lstStyle/>
          <a:p>
            <a:r>
              <a:rPr lang="en-US" dirty="0"/>
              <a:t>In 2015, states were required to develop 2 SSIPS. They are an achievable multi-year plan to improve results for: (1) improving results for infants and toddlers with disabilities and their families and (2) improving results for children ages 3-21 with disabilities</a:t>
            </a:r>
          </a:p>
          <a:p>
            <a:r>
              <a:rPr lang="en-US" dirty="0"/>
              <a:t>In the first year (Phase 1), states were required to submit:</a:t>
            </a:r>
          </a:p>
          <a:p>
            <a:pPr lvl="1"/>
            <a:r>
              <a:rPr lang="en-US" dirty="0"/>
              <a:t>Data Analyses (includes child counts and child outcome data related to the work they want to accomplish)</a:t>
            </a:r>
          </a:p>
          <a:p>
            <a:pPr lvl="1"/>
            <a:r>
              <a:rPr lang="en-US" dirty="0"/>
              <a:t>Analyses of the state infrastructure to support improvement and build capacity</a:t>
            </a:r>
          </a:p>
          <a:p>
            <a:pPr lvl="1"/>
            <a:r>
              <a:rPr lang="en-US" dirty="0"/>
              <a:t>State identified Measurable results  for children with disabilities</a:t>
            </a:r>
          </a:p>
          <a:p>
            <a:pPr lvl="1"/>
            <a:r>
              <a:rPr lang="en-US" dirty="0"/>
              <a:t>Selection of Improvement strategies</a:t>
            </a:r>
          </a:p>
          <a:p>
            <a:pPr lvl="1"/>
            <a:r>
              <a:rPr lang="en-US" dirty="0"/>
              <a:t>Theory of Action</a:t>
            </a:r>
          </a:p>
        </p:txBody>
      </p:sp>
    </p:spTree>
    <p:extLst>
      <p:ext uri="{BB962C8B-B14F-4D97-AF65-F5344CB8AC3E}">
        <p14:creationId xmlns:p14="http://schemas.microsoft.com/office/powerpoint/2010/main" val="2759866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17F410-AFC5-4FAD-8CF7-D7779D47F0AD}"/>
              </a:ext>
            </a:extLst>
          </p:cNvPr>
          <p:cNvSpPr>
            <a:spLocks noGrp="1"/>
          </p:cNvSpPr>
          <p:nvPr>
            <p:ph type="sldNum" sz="quarter" idx="10"/>
          </p:nvPr>
        </p:nvSpPr>
        <p:spPr/>
        <p:txBody>
          <a:bodyPr/>
          <a:lstStyle/>
          <a:p>
            <a:fld id="{B2897048-00E0-47FB-B07B-F36BBE8AF579}" type="slidenum">
              <a:rPr lang="en-US" smtClean="0"/>
              <a:pPr/>
              <a:t>23</a:t>
            </a:fld>
            <a:endParaRPr lang="en-US" dirty="0"/>
          </a:p>
        </p:txBody>
      </p:sp>
      <p:sp>
        <p:nvSpPr>
          <p:cNvPr id="2" name="Title 1">
            <a:extLst>
              <a:ext uri="{FF2B5EF4-FFF2-40B4-BE49-F238E27FC236}">
                <a16:creationId xmlns:a16="http://schemas.microsoft.com/office/drawing/2014/main" id="{43E1DC81-E543-4777-AA81-7E33DAA9BCFC}"/>
              </a:ext>
            </a:extLst>
          </p:cNvPr>
          <p:cNvSpPr>
            <a:spLocks noGrp="1"/>
          </p:cNvSpPr>
          <p:nvPr>
            <p:ph type="title"/>
          </p:nvPr>
        </p:nvSpPr>
        <p:spPr/>
        <p:txBody>
          <a:bodyPr/>
          <a:lstStyle/>
          <a:p>
            <a:r>
              <a:rPr lang="en-US" dirty="0"/>
              <a:t>State Systemic Improvement Plan (SSIP)</a:t>
            </a:r>
          </a:p>
        </p:txBody>
      </p:sp>
      <p:sp>
        <p:nvSpPr>
          <p:cNvPr id="3" name="Content Placeholder 2">
            <a:extLst>
              <a:ext uri="{FF2B5EF4-FFF2-40B4-BE49-F238E27FC236}">
                <a16:creationId xmlns:a16="http://schemas.microsoft.com/office/drawing/2014/main" id="{EC272139-DCC4-4114-AC2E-442686DA806C}"/>
              </a:ext>
            </a:extLst>
          </p:cNvPr>
          <p:cNvSpPr>
            <a:spLocks noGrp="1"/>
          </p:cNvSpPr>
          <p:nvPr>
            <p:ph idx="1"/>
          </p:nvPr>
        </p:nvSpPr>
        <p:spPr/>
        <p:txBody>
          <a:bodyPr/>
          <a:lstStyle/>
          <a:p>
            <a:r>
              <a:rPr lang="en-US" dirty="0"/>
              <a:t>Phase II (2016) required states to:</a:t>
            </a:r>
          </a:p>
          <a:p>
            <a:pPr lvl="1"/>
            <a:r>
              <a:rPr lang="en-US" dirty="0"/>
              <a:t>Develop the infrastructure needed to support their improvement strategies</a:t>
            </a:r>
          </a:p>
          <a:p>
            <a:pPr lvl="1"/>
            <a:r>
              <a:rPr lang="en-US" dirty="0"/>
              <a:t>Support local education agencies implementation of evidence-based practices</a:t>
            </a:r>
          </a:p>
          <a:p>
            <a:pPr lvl="1"/>
            <a:r>
              <a:rPr lang="en-US" dirty="0"/>
              <a:t>Conduct evaluations of progress</a:t>
            </a:r>
          </a:p>
          <a:p>
            <a:r>
              <a:rPr lang="en-US" dirty="0"/>
              <a:t>Phase III (2017- now)</a:t>
            </a:r>
          </a:p>
          <a:p>
            <a:pPr lvl="1"/>
            <a:r>
              <a:rPr lang="en-US" dirty="0"/>
              <a:t>Continue implementation of strategies and report progress</a:t>
            </a:r>
          </a:p>
        </p:txBody>
      </p:sp>
    </p:spTree>
    <p:extLst>
      <p:ext uri="{BB962C8B-B14F-4D97-AF65-F5344CB8AC3E}">
        <p14:creationId xmlns:p14="http://schemas.microsoft.com/office/powerpoint/2010/main" val="1914664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97513-9330-194E-98EC-6F265F22D155}"/>
              </a:ext>
            </a:extLst>
          </p:cNvPr>
          <p:cNvSpPr>
            <a:spLocks noGrp="1"/>
          </p:cNvSpPr>
          <p:nvPr>
            <p:ph type="ctrTitle"/>
          </p:nvPr>
        </p:nvSpPr>
        <p:spPr/>
        <p:txBody>
          <a:bodyPr/>
          <a:lstStyle/>
          <a:p>
            <a:r>
              <a:rPr lang="en-US" dirty="0"/>
              <a:t>Oklahoma</a:t>
            </a:r>
          </a:p>
        </p:txBody>
      </p:sp>
      <p:sp>
        <p:nvSpPr>
          <p:cNvPr id="3" name="Subtitle 2">
            <a:extLst>
              <a:ext uri="{FF2B5EF4-FFF2-40B4-BE49-F238E27FC236}">
                <a16:creationId xmlns:a16="http://schemas.microsoft.com/office/drawing/2014/main" id="{64F212DF-62D5-8C4D-9D08-BFFDEEDB373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9556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8576B-2320-C948-A87D-5CBFCBE349CE}"/>
              </a:ext>
            </a:extLst>
          </p:cNvPr>
          <p:cNvSpPr>
            <a:spLocks noGrp="1"/>
          </p:cNvSpPr>
          <p:nvPr>
            <p:ph type="title"/>
          </p:nvPr>
        </p:nvSpPr>
        <p:spPr/>
        <p:txBody>
          <a:bodyPr>
            <a:normAutofit/>
          </a:bodyPr>
          <a:lstStyle/>
          <a:p>
            <a:r>
              <a:rPr lang="en-US" dirty="0"/>
              <a:t>Development of Oklahoma’s ECIDS*</a:t>
            </a:r>
          </a:p>
        </p:txBody>
      </p:sp>
      <p:sp>
        <p:nvSpPr>
          <p:cNvPr id="3" name="Content Placeholder 2">
            <a:extLst>
              <a:ext uri="{FF2B5EF4-FFF2-40B4-BE49-F238E27FC236}">
                <a16:creationId xmlns:a16="http://schemas.microsoft.com/office/drawing/2014/main" id="{D78D2A27-969E-DB4D-850D-02549FBDCE8B}"/>
              </a:ext>
            </a:extLst>
          </p:cNvPr>
          <p:cNvSpPr>
            <a:spLocks noGrp="1"/>
          </p:cNvSpPr>
          <p:nvPr>
            <p:ph idx="1"/>
          </p:nvPr>
        </p:nvSpPr>
        <p:spPr/>
        <p:txBody>
          <a:bodyPr>
            <a:normAutofit fontScale="85000" lnSpcReduction="20000"/>
          </a:bodyPr>
          <a:lstStyle/>
          <a:p>
            <a:r>
              <a:rPr lang="en-US" dirty="0"/>
              <a:t>How </a:t>
            </a:r>
            <a:r>
              <a:rPr lang="en-US" dirty="0" err="1"/>
              <a:t>SoonerStart</a:t>
            </a:r>
            <a:r>
              <a:rPr lang="en-US" dirty="0"/>
              <a:t> (Part C) data became the first step in linking data</a:t>
            </a:r>
          </a:p>
          <a:p>
            <a:pPr lvl="1"/>
            <a:r>
              <a:rPr lang="en-US" dirty="0"/>
              <a:t>Dream big – 10 year journey</a:t>
            </a:r>
          </a:p>
          <a:p>
            <a:pPr lvl="1"/>
            <a:r>
              <a:rPr lang="en-US" dirty="0"/>
              <a:t>Focus on one identifiable action</a:t>
            </a:r>
          </a:p>
          <a:p>
            <a:pPr marL="457200" lvl="1" indent="0">
              <a:buNone/>
            </a:pPr>
            <a:endParaRPr lang="en-US" dirty="0"/>
          </a:p>
          <a:p>
            <a:r>
              <a:rPr lang="en-US" dirty="0"/>
              <a:t>Link to existing efforts</a:t>
            </a:r>
          </a:p>
          <a:p>
            <a:pPr lvl="1"/>
            <a:r>
              <a:rPr lang="en-US" dirty="0"/>
              <a:t>DISCUSS (Interagency body to create data system interoperability) </a:t>
            </a:r>
          </a:p>
          <a:p>
            <a:pPr lvl="1"/>
            <a:r>
              <a:rPr lang="en-US" dirty="0"/>
              <a:t>Unique Identifier (Master Person Index)</a:t>
            </a:r>
          </a:p>
          <a:p>
            <a:pPr lvl="1"/>
            <a:r>
              <a:rPr lang="en-US" dirty="0"/>
              <a:t>W.K. Kellogg Foundation and George Kaiser Family Foundation</a:t>
            </a:r>
          </a:p>
          <a:p>
            <a:pPr lvl="1"/>
            <a:r>
              <a:rPr lang="en-US" dirty="0"/>
              <a:t>Project SHINE</a:t>
            </a:r>
          </a:p>
          <a:p>
            <a:pPr marL="457200" lvl="1" indent="0">
              <a:buNone/>
            </a:pPr>
            <a:endParaRPr lang="en-US" dirty="0"/>
          </a:p>
          <a:p>
            <a:pPr marL="457200" lvl="1" indent="0">
              <a:buNone/>
            </a:pPr>
            <a:r>
              <a:rPr lang="en-US" dirty="0"/>
              <a:t>  </a:t>
            </a:r>
          </a:p>
          <a:p>
            <a:pPr marL="457200" lvl="1" indent="0">
              <a:buNone/>
            </a:pPr>
            <a:endParaRPr lang="en-US" sz="1600" dirty="0"/>
          </a:p>
          <a:p>
            <a:pPr marL="457200" lvl="1" indent="0">
              <a:buNone/>
            </a:pPr>
            <a:r>
              <a:rPr lang="en-US" sz="1600" dirty="0"/>
              <a:t>*Early Childhood Integrated Data System</a:t>
            </a:r>
          </a:p>
        </p:txBody>
      </p:sp>
      <p:sp>
        <p:nvSpPr>
          <p:cNvPr id="4" name="Footer Placeholder 3" hidden="1">
            <a:extLst>
              <a:ext uri="{FF2B5EF4-FFF2-40B4-BE49-F238E27FC236}">
                <a16:creationId xmlns:a16="http://schemas.microsoft.com/office/drawing/2014/main" id="{75DA7293-3168-6E44-9A2C-4500AFC0C6DB}"/>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1328323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C8BC5-B4AA-2A4A-BEF7-E09734D015A3}"/>
              </a:ext>
            </a:extLst>
          </p:cNvPr>
          <p:cNvSpPr>
            <a:spLocks noGrp="1"/>
          </p:cNvSpPr>
          <p:nvPr>
            <p:ph type="title"/>
          </p:nvPr>
        </p:nvSpPr>
        <p:spPr/>
        <p:txBody>
          <a:bodyPr/>
          <a:lstStyle/>
          <a:p>
            <a:r>
              <a:rPr lang="en-US" dirty="0"/>
              <a:t>What Did We Want to Know?</a:t>
            </a:r>
          </a:p>
        </p:txBody>
      </p:sp>
      <p:sp>
        <p:nvSpPr>
          <p:cNvPr id="3" name="Content Placeholder 2">
            <a:extLst>
              <a:ext uri="{FF2B5EF4-FFF2-40B4-BE49-F238E27FC236}">
                <a16:creationId xmlns:a16="http://schemas.microsoft.com/office/drawing/2014/main" id="{A9DF884E-6728-0946-9644-49ADC5BDA172}"/>
              </a:ext>
            </a:extLst>
          </p:cNvPr>
          <p:cNvSpPr>
            <a:spLocks noGrp="1"/>
          </p:cNvSpPr>
          <p:nvPr>
            <p:ph idx="1"/>
          </p:nvPr>
        </p:nvSpPr>
        <p:spPr/>
        <p:txBody>
          <a:bodyPr/>
          <a:lstStyle/>
          <a:p>
            <a:r>
              <a:rPr lang="en-US" dirty="0"/>
              <a:t>Created several research questions about enrollment in HV programs and how that might impact later outcomes and which children are enrolled in programs in addition to HV</a:t>
            </a:r>
          </a:p>
          <a:p>
            <a:endParaRPr lang="en-US" dirty="0"/>
          </a:p>
          <a:p>
            <a:r>
              <a:rPr lang="en-US" dirty="0"/>
              <a:t>The MIECHV program identified a reason to link with </a:t>
            </a:r>
            <a:r>
              <a:rPr lang="en-US" dirty="0" err="1"/>
              <a:t>SoonerStart</a:t>
            </a:r>
            <a:r>
              <a:rPr lang="en-US" dirty="0"/>
              <a:t> to answer one performance measure </a:t>
            </a:r>
          </a:p>
          <a:p>
            <a:pPr lvl="1"/>
            <a:r>
              <a:rPr lang="en-US" dirty="0"/>
              <a:t>Do children enrolled in HV programs who are referred to </a:t>
            </a:r>
            <a:r>
              <a:rPr lang="en-US" dirty="0" err="1"/>
              <a:t>SoonerStart</a:t>
            </a:r>
            <a:r>
              <a:rPr lang="en-US" dirty="0"/>
              <a:t> receive an assessment within 45 days of the referral?  </a:t>
            </a:r>
          </a:p>
        </p:txBody>
      </p:sp>
    </p:spTree>
    <p:extLst>
      <p:ext uri="{BB962C8B-B14F-4D97-AF65-F5344CB8AC3E}">
        <p14:creationId xmlns:p14="http://schemas.microsoft.com/office/powerpoint/2010/main" val="3774685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019C-2F3F-CF44-8AE7-0BE7525D498F}"/>
              </a:ext>
            </a:extLst>
          </p:cNvPr>
          <p:cNvSpPr>
            <a:spLocks noGrp="1"/>
          </p:cNvSpPr>
          <p:nvPr>
            <p:ph type="title"/>
          </p:nvPr>
        </p:nvSpPr>
        <p:spPr/>
        <p:txBody>
          <a:bodyPr/>
          <a:lstStyle/>
          <a:p>
            <a:r>
              <a:rPr lang="en-US" dirty="0"/>
              <a:t>Opportunities and Challenges</a:t>
            </a:r>
          </a:p>
        </p:txBody>
      </p:sp>
      <p:sp>
        <p:nvSpPr>
          <p:cNvPr id="3" name="Content Placeholder 2">
            <a:extLst>
              <a:ext uri="{FF2B5EF4-FFF2-40B4-BE49-F238E27FC236}">
                <a16:creationId xmlns:a16="http://schemas.microsoft.com/office/drawing/2014/main" id="{FA0F92B6-02B9-3E44-9A60-AC90001CB532}"/>
              </a:ext>
            </a:extLst>
          </p:cNvPr>
          <p:cNvSpPr>
            <a:spLocks noGrp="1"/>
          </p:cNvSpPr>
          <p:nvPr>
            <p:ph idx="1"/>
          </p:nvPr>
        </p:nvSpPr>
        <p:spPr/>
        <p:txBody>
          <a:bodyPr/>
          <a:lstStyle/>
          <a:p>
            <a:r>
              <a:rPr lang="en-US" dirty="0"/>
              <a:t>The Master Person Index analytics had been completed on both sets of data. </a:t>
            </a:r>
          </a:p>
          <a:p>
            <a:r>
              <a:rPr lang="en-US" dirty="0"/>
              <a:t>Part C and MIECHV services are both administered through the Department of Health, providing the opportunity for data managers within the same agency to create and manage data linkages.</a:t>
            </a:r>
          </a:p>
          <a:p>
            <a:r>
              <a:rPr lang="en-US" dirty="0"/>
              <a:t>Even though they are in the same agency, their data systems do not automatically link.</a:t>
            </a:r>
          </a:p>
          <a:p>
            <a:r>
              <a:rPr lang="en-US" dirty="0"/>
              <a:t>Department of Education is the lead agency for </a:t>
            </a:r>
            <a:r>
              <a:rPr lang="en-US" dirty="0" err="1"/>
              <a:t>SoonerStart</a:t>
            </a:r>
            <a:r>
              <a:rPr lang="en-US" dirty="0"/>
              <a:t> – which required legal counsel from two state agencies needed to agree and approve this data linkage.</a:t>
            </a:r>
          </a:p>
        </p:txBody>
      </p:sp>
    </p:spTree>
    <p:extLst>
      <p:ext uri="{BB962C8B-B14F-4D97-AF65-F5344CB8AC3E}">
        <p14:creationId xmlns:p14="http://schemas.microsoft.com/office/powerpoint/2010/main" val="802147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B8E58-A9AD-0849-9787-2318FDBCE8DE}"/>
              </a:ext>
            </a:extLst>
          </p:cNvPr>
          <p:cNvSpPr>
            <a:spLocks noGrp="1"/>
          </p:cNvSpPr>
          <p:nvPr>
            <p:ph type="title"/>
          </p:nvPr>
        </p:nvSpPr>
        <p:spPr/>
        <p:txBody>
          <a:bodyPr/>
          <a:lstStyle/>
          <a:p>
            <a:r>
              <a:rPr lang="en-US" dirty="0"/>
              <a:t>Project SHINE </a:t>
            </a:r>
          </a:p>
        </p:txBody>
      </p:sp>
      <p:sp>
        <p:nvSpPr>
          <p:cNvPr id="3" name="Content Placeholder 2">
            <a:extLst>
              <a:ext uri="{FF2B5EF4-FFF2-40B4-BE49-F238E27FC236}">
                <a16:creationId xmlns:a16="http://schemas.microsoft.com/office/drawing/2014/main" id="{A45DBF7A-71A0-7C4F-9FC2-9BDB3F134126}"/>
              </a:ext>
            </a:extLst>
          </p:cNvPr>
          <p:cNvSpPr>
            <a:spLocks noGrp="1"/>
          </p:cNvSpPr>
          <p:nvPr>
            <p:ph idx="1"/>
          </p:nvPr>
        </p:nvSpPr>
        <p:spPr/>
        <p:txBody>
          <a:bodyPr/>
          <a:lstStyle/>
          <a:p>
            <a:r>
              <a:rPr lang="en-US" u="sng" dirty="0"/>
              <a:t>S</a:t>
            </a:r>
            <a:r>
              <a:rPr lang="en-US" dirty="0"/>
              <a:t>tate-level </a:t>
            </a:r>
            <a:r>
              <a:rPr lang="en-US" u="sng" dirty="0"/>
              <a:t>H</a:t>
            </a:r>
            <a:r>
              <a:rPr lang="en-US" dirty="0"/>
              <a:t>ome Visiting </a:t>
            </a:r>
            <a:r>
              <a:rPr lang="en-US" u="sng" dirty="0"/>
              <a:t>In</a:t>
            </a:r>
            <a:r>
              <a:rPr lang="en-US" dirty="0"/>
              <a:t>tegration with </a:t>
            </a:r>
            <a:r>
              <a:rPr lang="en-US" u="sng" dirty="0"/>
              <a:t>E</a:t>
            </a:r>
            <a:r>
              <a:rPr lang="en-US" dirty="0"/>
              <a:t>arly Childhood Data Systems (SHINE) initiative.</a:t>
            </a:r>
          </a:p>
          <a:p>
            <a:r>
              <a:rPr lang="en-US" dirty="0"/>
              <a:t>Oklahoma one of five states</a:t>
            </a:r>
          </a:p>
          <a:p>
            <a:r>
              <a:rPr lang="en-US" dirty="0"/>
              <a:t>Goal in ensure the HV data is integrated into state level early childhood data systems</a:t>
            </a:r>
          </a:p>
          <a:p>
            <a:r>
              <a:rPr lang="en-US" dirty="0"/>
              <a:t>Oklahoma’s objective was to create a schedule in the existing interagency data sharing agreement to link HV data</a:t>
            </a:r>
          </a:p>
        </p:txBody>
      </p:sp>
    </p:spTree>
    <p:extLst>
      <p:ext uri="{BB962C8B-B14F-4D97-AF65-F5344CB8AC3E}">
        <p14:creationId xmlns:p14="http://schemas.microsoft.com/office/powerpoint/2010/main" val="2722495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254D-C388-9344-9DE9-AA51300B65C0}"/>
              </a:ext>
            </a:extLst>
          </p:cNvPr>
          <p:cNvSpPr>
            <a:spLocks noGrp="1"/>
          </p:cNvSpPr>
          <p:nvPr>
            <p:ph type="title"/>
          </p:nvPr>
        </p:nvSpPr>
        <p:spPr/>
        <p:txBody>
          <a:bodyPr/>
          <a:lstStyle/>
          <a:p>
            <a:r>
              <a:rPr lang="en-US" dirty="0"/>
              <a:t>Results and Benefits</a:t>
            </a:r>
          </a:p>
        </p:txBody>
      </p:sp>
      <p:sp>
        <p:nvSpPr>
          <p:cNvPr id="3" name="Content Placeholder 2">
            <a:extLst>
              <a:ext uri="{FF2B5EF4-FFF2-40B4-BE49-F238E27FC236}">
                <a16:creationId xmlns:a16="http://schemas.microsoft.com/office/drawing/2014/main" id="{353B298C-3D15-1C44-9EC2-A115CB4703EC}"/>
              </a:ext>
            </a:extLst>
          </p:cNvPr>
          <p:cNvSpPr>
            <a:spLocks noGrp="1"/>
          </p:cNvSpPr>
          <p:nvPr>
            <p:ph idx="1"/>
          </p:nvPr>
        </p:nvSpPr>
        <p:spPr/>
        <p:txBody>
          <a:bodyPr/>
          <a:lstStyle/>
          <a:p>
            <a:r>
              <a:rPr lang="en-US" dirty="0"/>
              <a:t>A total of 163 records matched</a:t>
            </a:r>
          </a:p>
          <a:p>
            <a:pPr lvl="1"/>
            <a:r>
              <a:rPr lang="en-US" dirty="0"/>
              <a:t>35 received an initial assessment with </a:t>
            </a:r>
            <a:r>
              <a:rPr lang="en-US" dirty="0" err="1"/>
              <a:t>SoonerStart</a:t>
            </a:r>
            <a:r>
              <a:rPr lang="en-US" dirty="0"/>
              <a:t> within the 0-45 day window </a:t>
            </a:r>
          </a:p>
          <a:p>
            <a:pPr lvl="1"/>
            <a:r>
              <a:rPr lang="en-US" dirty="0"/>
              <a:t>118 of them had actually received an initial assessment prior to the ASQ-3 being administered by the Home Visitor </a:t>
            </a:r>
          </a:p>
          <a:p>
            <a:r>
              <a:rPr lang="en-US" dirty="0"/>
              <a:t>Ability to match these records increase in accuracy of the data</a:t>
            </a:r>
          </a:p>
          <a:p>
            <a:r>
              <a:rPr lang="en-US" dirty="0"/>
              <a:t>Reduced burden for the providers to remember to enter the data, so they can focus on service provision</a:t>
            </a:r>
          </a:p>
        </p:txBody>
      </p:sp>
    </p:spTree>
    <p:extLst>
      <p:ext uri="{BB962C8B-B14F-4D97-AF65-F5344CB8AC3E}">
        <p14:creationId xmlns:p14="http://schemas.microsoft.com/office/powerpoint/2010/main" val="385688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87BAE3-B22F-4D14-9070-806B1CB7225F}"/>
              </a:ext>
            </a:extLst>
          </p:cNvPr>
          <p:cNvSpPr>
            <a:spLocks noGrp="1"/>
          </p:cNvSpPr>
          <p:nvPr>
            <p:ph type="title"/>
          </p:nvPr>
        </p:nvSpPr>
        <p:spPr/>
        <p:txBody>
          <a:bodyPr/>
          <a:lstStyle/>
          <a:p>
            <a:r>
              <a:rPr lang="en-US" dirty="0"/>
              <a:t>Purpose</a:t>
            </a:r>
          </a:p>
        </p:txBody>
      </p:sp>
      <p:sp>
        <p:nvSpPr>
          <p:cNvPr id="5" name="Content Placeholder 4">
            <a:extLst>
              <a:ext uri="{FF2B5EF4-FFF2-40B4-BE49-F238E27FC236}">
                <a16:creationId xmlns:a16="http://schemas.microsoft.com/office/drawing/2014/main" id="{721000E2-D56F-4D04-BB3A-60E890C3396D}"/>
              </a:ext>
            </a:extLst>
          </p:cNvPr>
          <p:cNvSpPr>
            <a:spLocks noGrp="1"/>
          </p:cNvSpPr>
          <p:nvPr>
            <p:ph idx="1"/>
          </p:nvPr>
        </p:nvSpPr>
        <p:spPr/>
        <p:txBody>
          <a:bodyPr/>
          <a:lstStyle/>
          <a:p>
            <a:pPr marL="0" indent="0">
              <a:buNone/>
            </a:pPr>
            <a:r>
              <a:rPr lang="en-US" dirty="0"/>
              <a:t> Support state PDG managers in taking a comprehensive approach to develop the needs assessment which will inform the strategic plan by</a:t>
            </a:r>
          </a:p>
          <a:p>
            <a:r>
              <a:rPr lang="en-US" dirty="0"/>
              <a:t>Sharing information about the IDEA Part C and Part B 619 data </a:t>
            </a:r>
          </a:p>
          <a:p>
            <a:r>
              <a:rPr lang="en-US" dirty="0"/>
              <a:t>Highlighting  types of data collected and where the data is located</a:t>
            </a:r>
          </a:p>
          <a:p>
            <a:r>
              <a:rPr lang="en-US" dirty="0"/>
              <a:t>Sharing state examples of how the data can be used and analyzed for effective decision-making </a:t>
            </a:r>
          </a:p>
        </p:txBody>
      </p:sp>
    </p:spTree>
    <p:extLst>
      <p:ext uri="{BB962C8B-B14F-4D97-AF65-F5344CB8AC3E}">
        <p14:creationId xmlns:p14="http://schemas.microsoft.com/office/powerpoint/2010/main" val="1139565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A2DC8-60EE-B541-B982-BCFFCD340001}"/>
              </a:ext>
            </a:extLst>
          </p:cNvPr>
          <p:cNvSpPr>
            <a:spLocks noGrp="1"/>
          </p:cNvSpPr>
          <p:nvPr>
            <p:ph type="title"/>
          </p:nvPr>
        </p:nvSpPr>
        <p:spPr/>
        <p:txBody>
          <a:bodyPr/>
          <a:lstStyle/>
          <a:p>
            <a:r>
              <a:rPr lang="en-US" dirty="0"/>
              <a:t>Future Questions under development </a:t>
            </a:r>
          </a:p>
        </p:txBody>
      </p:sp>
      <p:sp>
        <p:nvSpPr>
          <p:cNvPr id="3" name="Content Placeholder 2">
            <a:extLst>
              <a:ext uri="{FF2B5EF4-FFF2-40B4-BE49-F238E27FC236}">
                <a16:creationId xmlns:a16="http://schemas.microsoft.com/office/drawing/2014/main" id="{5784C8C9-64CE-BB4B-B004-4CC8075DA4E2}"/>
              </a:ext>
            </a:extLst>
          </p:cNvPr>
          <p:cNvSpPr>
            <a:spLocks noGrp="1"/>
          </p:cNvSpPr>
          <p:nvPr>
            <p:ph idx="1"/>
          </p:nvPr>
        </p:nvSpPr>
        <p:spPr/>
        <p:txBody>
          <a:bodyPr/>
          <a:lstStyle/>
          <a:p>
            <a:r>
              <a:rPr lang="en-US" dirty="0"/>
              <a:t>The extent to which constrained supply and restrictive eligibility requirements limit access to Part B/C services. </a:t>
            </a:r>
          </a:p>
          <a:p>
            <a:r>
              <a:rPr lang="en-US" dirty="0"/>
              <a:t>How these issues might differ across regions and/or populations. </a:t>
            </a:r>
          </a:p>
          <a:p>
            <a:r>
              <a:rPr lang="en-US" dirty="0"/>
              <a:t>Help Oklahoma understand which factors drive the significant number of </a:t>
            </a:r>
            <a:r>
              <a:rPr lang="en-US" dirty="0" err="1"/>
              <a:t>SoonerStart</a:t>
            </a:r>
            <a:r>
              <a:rPr lang="en-US" dirty="0"/>
              <a:t> referrals that do not lead to service in order to increase its ability to serve children with developmental delays and ensure continuity of care.</a:t>
            </a:r>
          </a:p>
        </p:txBody>
      </p:sp>
    </p:spTree>
    <p:extLst>
      <p:ext uri="{BB962C8B-B14F-4D97-AF65-F5344CB8AC3E}">
        <p14:creationId xmlns:p14="http://schemas.microsoft.com/office/powerpoint/2010/main" val="3857999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62DE7E-8C70-4A1A-934D-3AA8AF013FF3}"/>
              </a:ext>
            </a:extLst>
          </p:cNvPr>
          <p:cNvSpPr>
            <a:spLocks noGrp="1"/>
          </p:cNvSpPr>
          <p:nvPr>
            <p:ph type="sldNum" sz="quarter" idx="10"/>
          </p:nvPr>
        </p:nvSpPr>
        <p:spPr/>
        <p:txBody>
          <a:bodyPr/>
          <a:lstStyle/>
          <a:p>
            <a:fld id="{B2897048-00E0-47FB-B07B-F36BBE8AF579}" type="slidenum">
              <a:rPr lang="en-US" smtClean="0"/>
              <a:pPr/>
              <a:t>31</a:t>
            </a:fld>
            <a:endParaRPr lang="en-US" dirty="0"/>
          </a:p>
        </p:txBody>
      </p:sp>
      <p:sp>
        <p:nvSpPr>
          <p:cNvPr id="3" name="Title 2">
            <a:extLst>
              <a:ext uri="{FF2B5EF4-FFF2-40B4-BE49-F238E27FC236}">
                <a16:creationId xmlns:a16="http://schemas.microsoft.com/office/drawing/2014/main" id="{7EEC319C-C480-4FC8-BA99-38CFE4A18454}"/>
              </a:ext>
            </a:extLst>
          </p:cNvPr>
          <p:cNvSpPr>
            <a:spLocks noGrp="1"/>
          </p:cNvSpPr>
          <p:nvPr>
            <p:ph type="title"/>
          </p:nvPr>
        </p:nvSpPr>
        <p:spPr/>
        <p:txBody>
          <a:bodyPr/>
          <a:lstStyle/>
          <a:p>
            <a:r>
              <a:rPr lang="en-US" dirty="0"/>
              <a:t>Links</a:t>
            </a:r>
          </a:p>
        </p:txBody>
      </p:sp>
      <p:sp>
        <p:nvSpPr>
          <p:cNvPr id="2" name="Content Placeholder 1">
            <a:extLst>
              <a:ext uri="{FF2B5EF4-FFF2-40B4-BE49-F238E27FC236}">
                <a16:creationId xmlns:a16="http://schemas.microsoft.com/office/drawing/2014/main" id="{5947E6F1-A4CF-4076-839F-B3BE2B0B755C}"/>
              </a:ext>
            </a:extLst>
          </p:cNvPr>
          <p:cNvSpPr>
            <a:spLocks noGrp="1"/>
          </p:cNvSpPr>
          <p:nvPr>
            <p:ph idx="1"/>
          </p:nvPr>
        </p:nvSpPr>
        <p:spPr/>
        <p:txBody>
          <a:bodyPr/>
          <a:lstStyle/>
          <a:p>
            <a:r>
              <a:rPr lang="en-US" dirty="0"/>
              <a:t>Current Part C and Preschool Coordinator Contacts for each state:</a:t>
            </a:r>
          </a:p>
          <a:p>
            <a:pPr lvl="1"/>
            <a:r>
              <a:rPr lang="en-US" dirty="0">
                <a:hlinkClick r:id="rId2" tooltip="State Part C Coordinators"/>
              </a:rPr>
              <a:t>http://ectacenter.org/contact/ptccoord.asp</a:t>
            </a:r>
            <a:endParaRPr lang="en-US" dirty="0"/>
          </a:p>
          <a:p>
            <a:r>
              <a:rPr lang="en-US" dirty="0"/>
              <a:t>Office of Special education</a:t>
            </a:r>
          </a:p>
          <a:p>
            <a:pPr lvl="1"/>
            <a:r>
              <a:rPr lang="en-US" dirty="0"/>
              <a:t>Indicator Analyses: </a:t>
            </a:r>
            <a:r>
              <a:rPr lang="en-US" dirty="0">
                <a:hlinkClick r:id="rId3" tooltip="SPP/APR Community Web page"/>
              </a:rPr>
              <a:t>https://osep.grads360.org/#program</a:t>
            </a:r>
            <a:endParaRPr lang="en-US" dirty="0"/>
          </a:p>
          <a:p>
            <a:pPr lvl="1"/>
            <a:r>
              <a:rPr lang="en-US" dirty="0"/>
              <a:t>State Performance Plan (SPP)/ Annual Performance Plan (APP): </a:t>
            </a:r>
          </a:p>
          <a:p>
            <a:pPr marL="457200" lvl="1" indent="0">
              <a:buNone/>
            </a:pPr>
            <a:r>
              <a:rPr lang="en-US" dirty="0">
                <a:hlinkClick r:id="rId4" tooltip="SPP/APR Final Report Data"/>
              </a:rPr>
              <a:t>https://osep.grads360.org/#report/apr/publicView</a:t>
            </a:r>
            <a:endParaRPr lang="en-US" dirty="0"/>
          </a:p>
          <a:p>
            <a:pPr lvl="1"/>
            <a:r>
              <a:rPr lang="en-US" dirty="0"/>
              <a:t>Annual Report to Congress:</a:t>
            </a:r>
          </a:p>
          <a:p>
            <a:pPr marL="457200" lvl="1" indent="0">
              <a:buNone/>
            </a:pPr>
            <a:r>
              <a:rPr lang="en-US" dirty="0">
                <a:hlinkClick r:id="rId5" tooltip="40th Annual Report to Congress on the Implementation of the Individuals with Disabilities Education Act, 2018"/>
              </a:rPr>
              <a:t>https://www2.ed.gov/about/reports/annual/osep/2018/parts-b-c/40th-arc-for-idea.pdf</a:t>
            </a:r>
            <a:endParaRPr lang="en-US" dirty="0"/>
          </a:p>
        </p:txBody>
      </p:sp>
    </p:spTree>
    <p:extLst>
      <p:ext uri="{BB962C8B-B14F-4D97-AF65-F5344CB8AC3E}">
        <p14:creationId xmlns:p14="http://schemas.microsoft.com/office/powerpoint/2010/main" val="3286976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3D3068A-A867-41DC-B1C4-BB4D8E30D55D}"/>
              </a:ext>
            </a:extLst>
          </p:cNvPr>
          <p:cNvSpPr>
            <a:spLocks noGrp="1"/>
          </p:cNvSpPr>
          <p:nvPr>
            <p:ph type="sldNum" sz="quarter" idx="10"/>
          </p:nvPr>
        </p:nvSpPr>
        <p:spPr/>
        <p:txBody>
          <a:bodyPr/>
          <a:lstStyle/>
          <a:p>
            <a:fld id="{B2897048-00E0-47FB-B07B-F36BBE8AF579}" type="slidenum">
              <a:rPr lang="en-US" smtClean="0"/>
              <a:pPr/>
              <a:t>32</a:t>
            </a:fld>
            <a:endParaRPr lang="en-US" dirty="0"/>
          </a:p>
        </p:txBody>
      </p:sp>
      <p:sp>
        <p:nvSpPr>
          <p:cNvPr id="5" name="Title 4">
            <a:extLst>
              <a:ext uri="{FF2B5EF4-FFF2-40B4-BE49-F238E27FC236}">
                <a16:creationId xmlns:a16="http://schemas.microsoft.com/office/drawing/2014/main" id="{861D25E0-5EE3-4332-8013-BBCEA6CE6BCB}"/>
              </a:ext>
            </a:extLst>
          </p:cNvPr>
          <p:cNvSpPr>
            <a:spLocks noGrp="1"/>
          </p:cNvSpPr>
          <p:nvPr>
            <p:ph type="title"/>
          </p:nvPr>
        </p:nvSpPr>
        <p:spPr/>
        <p:txBody>
          <a:bodyPr/>
          <a:lstStyle/>
          <a:p>
            <a:r>
              <a:rPr lang="en-US" dirty="0"/>
              <a:t>Links</a:t>
            </a:r>
          </a:p>
        </p:txBody>
      </p:sp>
      <p:sp>
        <p:nvSpPr>
          <p:cNvPr id="6" name="Content Placeholder 5">
            <a:extLst>
              <a:ext uri="{FF2B5EF4-FFF2-40B4-BE49-F238E27FC236}">
                <a16:creationId xmlns:a16="http://schemas.microsoft.com/office/drawing/2014/main" id="{1758B3CC-19E0-4BAD-A457-F2084CAA5A8A}"/>
              </a:ext>
            </a:extLst>
          </p:cNvPr>
          <p:cNvSpPr>
            <a:spLocks noGrp="1"/>
          </p:cNvSpPr>
          <p:nvPr>
            <p:ph idx="1"/>
          </p:nvPr>
        </p:nvSpPr>
        <p:spPr/>
        <p:txBody>
          <a:bodyPr/>
          <a:lstStyle/>
          <a:p>
            <a:r>
              <a:rPr lang="en-US" dirty="0"/>
              <a:t>Critical Questions about EI/ECSE</a:t>
            </a:r>
          </a:p>
          <a:p>
            <a:pPr marL="0" indent="0">
              <a:buNone/>
            </a:pPr>
            <a:r>
              <a:rPr lang="en-US" sz="2000" dirty="0">
                <a:hlinkClick r:id="rId2" tooltip="Critical Questions About Early Intervention and Early Childhood Special Education"/>
              </a:rPr>
              <a:t>https://dasycenter.sri.com/downloads/DaSy_papers/DaSy_Critical_Questions_FINAL_20151023v2.pdf</a:t>
            </a:r>
            <a:endParaRPr lang="en-US" sz="2000" dirty="0"/>
          </a:p>
        </p:txBody>
      </p:sp>
    </p:spTree>
    <p:extLst>
      <p:ext uri="{BB962C8B-B14F-4D97-AF65-F5344CB8AC3E}">
        <p14:creationId xmlns:p14="http://schemas.microsoft.com/office/powerpoint/2010/main" val="2991592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33</a:t>
            </a:fld>
            <a:endParaRPr lang="en-US" dirty="0"/>
          </a:p>
        </p:txBody>
      </p:sp>
      <p:sp>
        <p:nvSpPr>
          <p:cNvPr id="2" name="Title 1" descr="&quot; &quot;"/>
          <p:cNvSpPr>
            <a:spLocks noGrp="1"/>
          </p:cNvSpPr>
          <p:nvPr>
            <p:ph type="title"/>
          </p:nvPr>
        </p:nvSpPr>
        <p:spPr/>
        <p:txBody>
          <a:bodyPr/>
          <a:lstStyle/>
          <a:p>
            <a:r>
              <a:rPr lang="en-US" dirty="0"/>
              <a:t>Final presentation slide</a:t>
            </a:r>
          </a:p>
        </p:txBody>
      </p:sp>
      <p:sp>
        <p:nvSpPr>
          <p:cNvPr id="15" name="Content Placeholder 14">
            <a:extLst>
              <a:ext uri="{FF2B5EF4-FFF2-40B4-BE49-F238E27FC236}">
                <a16:creationId xmlns:a16="http://schemas.microsoft.com/office/drawing/2014/main" id="{22F4736B-0F06-4F4D-8CBA-39D9F88B5CC4}"/>
              </a:ext>
            </a:extLst>
          </p:cNvPr>
          <p:cNvSpPr>
            <a:spLocks noGrp="1"/>
          </p:cNvSpPr>
          <p:nvPr>
            <p:ph idx="1"/>
          </p:nvPr>
        </p:nvSpPr>
        <p:spPr/>
        <p:txBody>
          <a:bodyPr/>
          <a:lstStyle/>
          <a:p>
            <a:r>
              <a:rPr lang="en-US" dirty="0"/>
              <a:t>Visit the </a:t>
            </a:r>
            <a:r>
              <a:rPr lang="en-US" dirty="0" err="1"/>
              <a:t>DaSy</a:t>
            </a:r>
            <a:r>
              <a:rPr lang="en-US" dirty="0"/>
              <a:t> website at:</a:t>
            </a:r>
            <a:br>
              <a:rPr lang="en-US" dirty="0"/>
            </a:br>
            <a:r>
              <a:rPr lang="en-US" dirty="0">
                <a:hlinkClick r:id="rId2" tooltip="The DaSy Center website"/>
              </a:rPr>
              <a:t>http://dasycenter.org/</a:t>
            </a:r>
            <a:endParaRPr lang="en-US" dirty="0"/>
          </a:p>
          <a:p>
            <a:r>
              <a:rPr lang="en-US" dirty="0"/>
              <a:t>Follow </a:t>
            </a:r>
            <a:r>
              <a:rPr lang="en-US" dirty="0" err="1"/>
              <a:t>DaSy</a:t>
            </a:r>
            <a:r>
              <a:rPr lang="en-US" dirty="0"/>
              <a:t> on Twitter:</a:t>
            </a:r>
            <a:br>
              <a:rPr lang="en-US" dirty="0"/>
            </a:br>
            <a:r>
              <a:rPr lang="en-US" u="sng" dirty="0">
                <a:hlinkClick r:id="rId3" tooltip="DaSy Center Twitter feed"/>
              </a:rPr>
              <a:t>@</a:t>
            </a:r>
            <a:r>
              <a:rPr lang="en-US" u="sng" dirty="0" err="1">
                <a:hlinkClick r:id="rId3" tooltip="DaSy Center Twitter feed"/>
              </a:rPr>
              <a:t>DaSyCenter</a:t>
            </a:r>
            <a:endParaRPr lang="en-US" u="sng" dirty="0"/>
          </a:p>
          <a:p>
            <a:r>
              <a:rPr lang="en-US" dirty="0"/>
              <a:t>Visit the ECTA website at:</a:t>
            </a:r>
            <a:br>
              <a:rPr lang="en-US" dirty="0"/>
            </a:br>
            <a:r>
              <a:rPr lang="en-US" dirty="0">
                <a:hlinkClick r:id="rId4" tooltip="The ECTA Center website"/>
              </a:rPr>
              <a:t>http://ectacenter.org/</a:t>
            </a:r>
            <a:endParaRPr lang="en-US" dirty="0"/>
          </a:p>
          <a:p>
            <a:r>
              <a:rPr lang="en-US" dirty="0"/>
              <a:t>Follow ECTA on Twitter:</a:t>
            </a:r>
            <a:br>
              <a:rPr lang="en-US" dirty="0"/>
            </a:br>
            <a:r>
              <a:rPr lang="en-US" u="sng" dirty="0">
                <a:hlinkClick r:id="rId5" tooltip="ECTA Center Twitter feed"/>
              </a:rPr>
              <a:t>@</a:t>
            </a:r>
            <a:r>
              <a:rPr lang="en-US" u="sng" dirty="0" err="1">
                <a:hlinkClick r:id="rId5" tooltip="ECTA Center Twitter feed"/>
              </a:rPr>
              <a:t>ECTACenter</a:t>
            </a:r>
            <a:endParaRPr lang="en-US" dirty="0"/>
          </a:p>
        </p:txBody>
      </p:sp>
    </p:spTree>
    <p:extLst>
      <p:ext uri="{BB962C8B-B14F-4D97-AF65-F5344CB8AC3E}">
        <p14:creationId xmlns:p14="http://schemas.microsoft.com/office/powerpoint/2010/main" val="1373862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34</a:t>
            </a:fld>
            <a:endParaRPr lang="en-US" dirty="0"/>
          </a:p>
        </p:txBody>
      </p:sp>
      <p:sp>
        <p:nvSpPr>
          <p:cNvPr id="5" name="Title 1" descr="&quot; &quot;"/>
          <p:cNvSpPr>
            <a:spLocks noGrp="1"/>
          </p:cNvSpPr>
          <p:nvPr>
            <p:ph type="title"/>
          </p:nvPr>
        </p:nvSpPr>
        <p:spPr>
          <a:xfrm>
            <a:off x="1981200" y="274638"/>
            <a:ext cx="8229600" cy="1143000"/>
          </a:xfrm>
        </p:spPr>
        <p:txBody>
          <a:bodyPr/>
          <a:lstStyle/>
          <a:p>
            <a:r>
              <a:rPr lang="en-US" dirty="0"/>
              <a:t>Thank you</a:t>
            </a:r>
          </a:p>
        </p:txBody>
      </p:sp>
      <p:sp>
        <p:nvSpPr>
          <p:cNvPr id="3" name="Content Placeholder 2"/>
          <p:cNvSpPr>
            <a:spLocks noGrp="1"/>
          </p:cNvSpPr>
          <p:nvPr>
            <p:ph idx="1"/>
          </p:nvPr>
        </p:nvSpPr>
        <p:spPr>
          <a:xfrm>
            <a:off x="2514600" y="1752600"/>
            <a:ext cx="7239000" cy="4038600"/>
          </a:xfrm>
        </p:spPr>
        <p:txBody>
          <a:bodyPr/>
          <a:lstStyle/>
          <a:p>
            <a:pPr marL="0" indent="0">
              <a:buNone/>
            </a:pPr>
            <a:r>
              <a:rPr lang="en-US" sz="1800" dirty="0"/>
              <a:t>The contents of this tool and guidance were developed under grants from the U.S. Department of Education, #H373Z120002 and #H326P170001. However, those contents do not necessarily represent the policy of the U.S. Department of Education, and you should not assume endorsement by the Federal Government. Project Officers: Meredith </a:t>
            </a:r>
            <a:r>
              <a:rPr lang="en-US" sz="1800" dirty="0" err="1"/>
              <a:t>Miceli</a:t>
            </a:r>
            <a:r>
              <a:rPr lang="en-US" sz="1800" dirty="0"/>
              <a:t>, </a:t>
            </a:r>
            <a:r>
              <a:rPr lang="en-US" sz="1800" dirty="0" err="1"/>
              <a:t>Richelle</a:t>
            </a:r>
            <a:r>
              <a:rPr lang="en-US" sz="1800" dirty="0"/>
              <a:t> Davis, and Julia Martin </a:t>
            </a:r>
            <a:r>
              <a:rPr lang="en-US" sz="1800" dirty="0" err="1"/>
              <a:t>Eile</a:t>
            </a:r>
            <a:r>
              <a:rPr lang="en-US" sz="1800" dirty="0"/>
              <a:t>. </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9764" y="4296187"/>
            <a:ext cx="1062037" cy="885825"/>
          </a:xfrm>
          <a:prstGeom prst="rect">
            <a:avLst/>
          </a:prstGeom>
        </p:spPr>
      </p:pic>
    </p:spTree>
    <p:extLst>
      <p:ext uri="{BB962C8B-B14F-4D97-AF65-F5344CB8AC3E}">
        <p14:creationId xmlns:p14="http://schemas.microsoft.com/office/powerpoint/2010/main" val="262124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descr="&quot; &quot;"/>
          <p:cNvSpPr>
            <a:spLocks noGrp="1"/>
          </p:cNvSpPr>
          <p:nvPr>
            <p:ph type="title"/>
          </p:nvPr>
        </p:nvSpPr>
        <p:spPr/>
        <p:txBody>
          <a:bodyPr/>
          <a:lstStyle/>
          <a:p>
            <a:r>
              <a:rPr lang="en-US" dirty="0"/>
              <a:t>Overview of the IDEA Requirements</a:t>
            </a:r>
          </a:p>
        </p:txBody>
      </p:sp>
      <p:sp>
        <p:nvSpPr>
          <p:cNvPr id="2" name="Content Placeholder 1"/>
          <p:cNvSpPr>
            <a:spLocks noGrp="1"/>
          </p:cNvSpPr>
          <p:nvPr>
            <p:ph idx="1"/>
          </p:nvPr>
        </p:nvSpPr>
        <p:spPr/>
        <p:txBody>
          <a:bodyPr/>
          <a:lstStyle/>
          <a:p>
            <a:pPr lvl="0"/>
            <a:r>
              <a:rPr lang="en-US" dirty="0"/>
              <a:t>IDEA Part C contains the reporting requirements for eligible infants and toddlers with disabilities ages birth to 3 and their families. There are 10 Annual Performance Reports (APRs) Indicators and 1 State Systemic Improvement Plan (SSIP)</a:t>
            </a:r>
          </a:p>
          <a:p>
            <a:pPr lvl="0"/>
            <a:r>
              <a:rPr lang="en-US" dirty="0"/>
              <a:t>IDEA Part B contains the reporting requirements for eligible children with disabilities ages 3-21. There are 14 APR Indicators and 1 SSIP.</a:t>
            </a:r>
          </a:p>
        </p:txBody>
      </p:sp>
    </p:spTree>
    <p:extLst>
      <p:ext uri="{BB962C8B-B14F-4D97-AF65-F5344CB8AC3E}">
        <p14:creationId xmlns:p14="http://schemas.microsoft.com/office/powerpoint/2010/main" val="2035676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0C001C-0B4A-4685-8059-1EC51830B97E}"/>
              </a:ext>
            </a:extLst>
          </p:cNvPr>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a:extLst>
              <a:ext uri="{FF2B5EF4-FFF2-40B4-BE49-F238E27FC236}">
                <a16:creationId xmlns:a16="http://schemas.microsoft.com/office/drawing/2014/main" id="{C8713FCA-91FE-4C09-BA2E-83D3E612BB2A}"/>
              </a:ext>
            </a:extLst>
          </p:cNvPr>
          <p:cNvSpPr>
            <a:spLocks noGrp="1"/>
          </p:cNvSpPr>
          <p:nvPr>
            <p:ph type="title"/>
          </p:nvPr>
        </p:nvSpPr>
        <p:spPr/>
        <p:txBody>
          <a:bodyPr/>
          <a:lstStyle/>
          <a:p>
            <a:r>
              <a:rPr lang="en-US" dirty="0"/>
              <a:t>Relevant Part C Indicators</a:t>
            </a:r>
          </a:p>
        </p:txBody>
      </p:sp>
      <p:sp>
        <p:nvSpPr>
          <p:cNvPr id="2" name="Content Placeholder 1">
            <a:extLst>
              <a:ext uri="{FF2B5EF4-FFF2-40B4-BE49-F238E27FC236}">
                <a16:creationId xmlns:a16="http://schemas.microsoft.com/office/drawing/2014/main" id="{CEDF65A7-0D30-48CA-87A7-7C1DDB98DF45}"/>
              </a:ext>
            </a:extLst>
          </p:cNvPr>
          <p:cNvSpPr>
            <a:spLocks noGrp="1"/>
          </p:cNvSpPr>
          <p:nvPr>
            <p:ph idx="1"/>
          </p:nvPr>
        </p:nvSpPr>
        <p:spPr>
          <a:xfrm>
            <a:off x="228600" y="1600200"/>
            <a:ext cx="11353800" cy="4648199"/>
          </a:xfrm>
        </p:spPr>
        <p:txBody>
          <a:bodyPr/>
          <a:lstStyle/>
          <a:p>
            <a:r>
              <a:rPr lang="en-US" dirty="0"/>
              <a:t>Child Count </a:t>
            </a:r>
          </a:p>
          <a:p>
            <a:pPr lvl="1"/>
            <a:r>
              <a:rPr lang="en-US" dirty="0"/>
              <a:t>Birth to 1 </a:t>
            </a:r>
          </a:p>
          <a:p>
            <a:pPr lvl="1"/>
            <a:r>
              <a:rPr lang="en-US" dirty="0"/>
              <a:t>Birth to 3</a:t>
            </a:r>
          </a:p>
          <a:p>
            <a:r>
              <a:rPr lang="en-US" dirty="0"/>
              <a:t>Percent of birth to 3 served (state and national level)</a:t>
            </a:r>
          </a:p>
          <a:p>
            <a:pPr lvl="1"/>
            <a:r>
              <a:rPr lang="en-US" dirty="0"/>
              <a:t>By race/ethnicity</a:t>
            </a:r>
          </a:p>
          <a:p>
            <a:pPr lvl="1"/>
            <a:r>
              <a:rPr lang="en-US" dirty="0"/>
              <a:t> By race and by settings </a:t>
            </a:r>
          </a:p>
          <a:p>
            <a:r>
              <a:rPr lang="en-US" dirty="0"/>
              <a:t>Child Outcomes</a:t>
            </a:r>
          </a:p>
          <a:p>
            <a:pPr lvl="1"/>
            <a:r>
              <a:rPr lang="en-US" dirty="0"/>
              <a:t>Positive social emotional skills</a:t>
            </a:r>
          </a:p>
          <a:p>
            <a:pPr lvl="1"/>
            <a:r>
              <a:rPr lang="en-US" dirty="0"/>
              <a:t>Acquisition and use of knowledge and skills</a:t>
            </a:r>
          </a:p>
          <a:p>
            <a:pPr lvl="1"/>
            <a:r>
              <a:rPr lang="en-US" dirty="0"/>
              <a:t>Use of appropriate behavior to meet needs</a:t>
            </a:r>
          </a:p>
        </p:txBody>
      </p:sp>
    </p:spTree>
    <p:extLst>
      <p:ext uri="{BB962C8B-B14F-4D97-AF65-F5344CB8AC3E}">
        <p14:creationId xmlns:p14="http://schemas.microsoft.com/office/powerpoint/2010/main" val="4145490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7E80F4D-7FB2-45E4-A8DE-7826BF2D6E1E}"/>
              </a:ext>
            </a:extLst>
          </p:cNvPr>
          <p:cNvSpPr>
            <a:spLocks noGrp="1"/>
          </p:cNvSpPr>
          <p:nvPr>
            <p:ph type="sldNum" sz="quarter" idx="10"/>
          </p:nvPr>
        </p:nvSpPr>
        <p:spPr/>
        <p:txBody>
          <a:bodyPr/>
          <a:lstStyle/>
          <a:p>
            <a:fld id="{B2897048-00E0-47FB-B07B-F36BBE8AF579}" type="slidenum">
              <a:rPr lang="en-US" smtClean="0"/>
              <a:pPr/>
              <a:t>6</a:t>
            </a:fld>
            <a:endParaRPr lang="en-US" dirty="0"/>
          </a:p>
        </p:txBody>
      </p:sp>
      <p:sp>
        <p:nvSpPr>
          <p:cNvPr id="3" name="Title 2">
            <a:extLst>
              <a:ext uri="{FF2B5EF4-FFF2-40B4-BE49-F238E27FC236}">
                <a16:creationId xmlns:a16="http://schemas.microsoft.com/office/drawing/2014/main" id="{F9D6454A-49C6-4B23-9F85-7EFC168630C5}"/>
              </a:ext>
            </a:extLst>
          </p:cNvPr>
          <p:cNvSpPr>
            <a:spLocks noGrp="1"/>
          </p:cNvSpPr>
          <p:nvPr>
            <p:ph type="title"/>
          </p:nvPr>
        </p:nvSpPr>
        <p:spPr/>
        <p:txBody>
          <a:bodyPr/>
          <a:lstStyle/>
          <a:p>
            <a:r>
              <a:rPr lang="en-US" dirty="0"/>
              <a:t>Relevant Part C Indicators </a:t>
            </a:r>
          </a:p>
        </p:txBody>
      </p:sp>
      <p:sp>
        <p:nvSpPr>
          <p:cNvPr id="2" name="Content Placeholder 1">
            <a:extLst>
              <a:ext uri="{FF2B5EF4-FFF2-40B4-BE49-F238E27FC236}">
                <a16:creationId xmlns:a16="http://schemas.microsoft.com/office/drawing/2014/main" id="{492226AD-AAE8-470E-8D0D-EA7613AF6019}"/>
              </a:ext>
            </a:extLst>
          </p:cNvPr>
          <p:cNvSpPr>
            <a:spLocks noGrp="1"/>
          </p:cNvSpPr>
          <p:nvPr>
            <p:ph idx="1"/>
          </p:nvPr>
        </p:nvSpPr>
        <p:spPr/>
        <p:txBody>
          <a:bodyPr/>
          <a:lstStyle/>
          <a:p>
            <a:r>
              <a:rPr lang="en-US" dirty="0"/>
              <a:t>Family Outcomes: The  percent of families served who:</a:t>
            </a:r>
          </a:p>
          <a:p>
            <a:pPr lvl="1"/>
            <a:r>
              <a:rPr lang="en-US" dirty="0"/>
              <a:t>Know their rights</a:t>
            </a:r>
          </a:p>
          <a:p>
            <a:pPr lvl="1"/>
            <a:r>
              <a:rPr lang="en-US" dirty="0"/>
              <a:t>Effectively communicate their child’s needs</a:t>
            </a:r>
          </a:p>
          <a:p>
            <a:pPr lvl="1"/>
            <a:r>
              <a:rPr lang="en-US" dirty="0"/>
              <a:t>Help their child develop and learn</a:t>
            </a:r>
          </a:p>
          <a:p>
            <a:r>
              <a:rPr lang="en-US" dirty="0"/>
              <a:t>Percent of infants and toddlers primarily served at home or in the community</a:t>
            </a:r>
          </a:p>
        </p:txBody>
      </p:sp>
    </p:spTree>
    <p:extLst>
      <p:ext uri="{BB962C8B-B14F-4D97-AF65-F5344CB8AC3E}">
        <p14:creationId xmlns:p14="http://schemas.microsoft.com/office/powerpoint/2010/main" val="364206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FD27-5E59-4D72-9891-21EBBD6A1B29}"/>
              </a:ext>
            </a:extLst>
          </p:cNvPr>
          <p:cNvSpPr>
            <a:spLocks noGrp="1"/>
          </p:cNvSpPr>
          <p:nvPr>
            <p:ph type="title"/>
          </p:nvPr>
        </p:nvSpPr>
        <p:spPr>
          <a:xfrm>
            <a:off x="632791" y="647700"/>
            <a:ext cx="10972800" cy="1143000"/>
          </a:xfrm>
        </p:spPr>
        <p:txBody>
          <a:bodyPr>
            <a:noAutofit/>
          </a:bodyPr>
          <a:lstStyle/>
          <a:p>
            <a:r>
              <a:rPr lang="en-US" sz="3600" dirty="0"/>
              <a:t>Percentage of Children Served from Birth to Age Five (N=36,664) by Race/Ethnicity for Hypothetical State</a:t>
            </a:r>
          </a:p>
        </p:txBody>
      </p:sp>
      <p:graphicFrame>
        <p:nvGraphicFramePr>
          <p:cNvPr id="4" name="Content Placeholder 3" descr="Example of a bar chart displaying information for a hypothetical state">
            <a:extLst>
              <a:ext uri="{FF2B5EF4-FFF2-40B4-BE49-F238E27FC236}">
                <a16:creationId xmlns:a16="http://schemas.microsoft.com/office/drawing/2014/main" id="{46C1018E-BDC4-4DD2-8493-A351B0CE5ADF}"/>
              </a:ext>
            </a:extLst>
          </p:cNvPr>
          <p:cNvGraphicFramePr>
            <a:graphicFrameLocks noGrp="1"/>
          </p:cNvGraphicFramePr>
          <p:nvPr>
            <p:ph idx="1"/>
            <p:extLst>
              <p:ext uri="{D42A27DB-BD31-4B8C-83A1-F6EECF244321}">
                <p14:modId xmlns:p14="http://schemas.microsoft.com/office/powerpoint/2010/main" val="845140478"/>
              </p:ext>
            </p:extLst>
          </p:nvPr>
        </p:nvGraphicFramePr>
        <p:xfrm>
          <a:off x="609600" y="1600200"/>
          <a:ext cx="109728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068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01F6588-EDF6-461A-B917-CD7542AC09FA}"/>
              </a:ext>
            </a:extLst>
          </p:cNvPr>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Title 2">
            <a:extLst>
              <a:ext uri="{FF2B5EF4-FFF2-40B4-BE49-F238E27FC236}">
                <a16:creationId xmlns:a16="http://schemas.microsoft.com/office/drawing/2014/main" id="{800FF124-AB38-4BB4-9FD6-CA999EC11148}"/>
              </a:ext>
            </a:extLst>
          </p:cNvPr>
          <p:cNvSpPr>
            <a:spLocks noGrp="1"/>
          </p:cNvSpPr>
          <p:nvPr>
            <p:ph type="title"/>
          </p:nvPr>
        </p:nvSpPr>
        <p:spPr/>
        <p:txBody>
          <a:bodyPr/>
          <a:lstStyle/>
          <a:p>
            <a:r>
              <a:rPr lang="en-US" dirty="0"/>
              <a:t>Question: </a:t>
            </a:r>
          </a:p>
        </p:txBody>
      </p:sp>
      <p:sp>
        <p:nvSpPr>
          <p:cNvPr id="2" name="Content Placeholder 1">
            <a:extLst>
              <a:ext uri="{FF2B5EF4-FFF2-40B4-BE49-F238E27FC236}">
                <a16:creationId xmlns:a16="http://schemas.microsoft.com/office/drawing/2014/main" id="{5288AFC5-AA62-4184-8B9D-4196A8B1E767}"/>
              </a:ext>
            </a:extLst>
          </p:cNvPr>
          <p:cNvSpPr>
            <a:spLocks noGrp="1"/>
          </p:cNvSpPr>
          <p:nvPr>
            <p:ph idx="1"/>
          </p:nvPr>
        </p:nvSpPr>
        <p:spPr/>
        <p:txBody>
          <a:bodyPr/>
          <a:lstStyle/>
          <a:p>
            <a:r>
              <a:rPr lang="en-US" dirty="0"/>
              <a:t>What percentage of children referred are enrolled in EI services?</a:t>
            </a:r>
          </a:p>
        </p:txBody>
      </p:sp>
    </p:spTree>
    <p:extLst>
      <p:ext uri="{BB962C8B-B14F-4D97-AF65-F5344CB8AC3E}">
        <p14:creationId xmlns:p14="http://schemas.microsoft.com/office/powerpoint/2010/main" val="1203729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B8DA843-B8D5-4B41-B1D4-23C3B84B67A5}"/>
              </a:ext>
            </a:extLst>
          </p:cNvPr>
          <p:cNvSpPr>
            <a:spLocks noGrp="1"/>
          </p:cNvSpPr>
          <p:nvPr>
            <p:ph type="sldNum" sz="quarter" idx="10"/>
          </p:nvPr>
        </p:nvSpPr>
        <p:spPr/>
        <p:txBody>
          <a:bodyPr/>
          <a:lstStyle/>
          <a:p>
            <a:fld id="{B2897048-00E0-47FB-B07B-F36BBE8AF579}" type="slidenum">
              <a:rPr lang="en-US" smtClean="0"/>
              <a:pPr/>
              <a:t>9</a:t>
            </a:fld>
            <a:endParaRPr lang="en-US" dirty="0"/>
          </a:p>
        </p:txBody>
      </p:sp>
      <p:sp>
        <p:nvSpPr>
          <p:cNvPr id="3" name="Title 2">
            <a:extLst>
              <a:ext uri="{FF2B5EF4-FFF2-40B4-BE49-F238E27FC236}">
                <a16:creationId xmlns:a16="http://schemas.microsoft.com/office/drawing/2014/main" id="{11E83049-4D3D-48A3-B476-1361C3E964D9}"/>
              </a:ext>
            </a:extLst>
          </p:cNvPr>
          <p:cNvSpPr>
            <a:spLocks noGrp="1"/>
          </p:cNvSpPr>
          <p:nvPr>
            <p:ph type="title"/>
          </p:nvPr>
        </p:nvSpPr>
        <p:spPr/>
        <p:txBody>
          <a:bodyPr/>
          <a:lstStyle/>
          <a:p>
            <a:r>
              <a:rPr lang="en-US" dirty="0"/>
              <a:t>Sample Chart Using IDEA Data – Part C </a:t>
            </a:r>
          </a:p>
        </p:txBody>
      </p:sp>
      <mc:AlternateContent xmlns:mc="http://schemas.openxmlformats.org/markup-compatibility/2006">
        <mc:Choice xmlns:cx2="http://schemas.microsoft.com/office/drawing/2015/10/21/chartex" Requires="cx2">
          <p:graphicFrame>
            <p:nvGraphicFramePr>
              <p:cNvPr id="5" name="Content Placeholder 5" descr="Example of a chart displaying information for Part C IDEA data">
                <a:extLst>
                  <a:ext uri="{FF2B5EF4-FFF2-40B4-BE49-F238E27FC236}">
                    <a16:creationId xmlns:a16="http://schemas.microsoft.com/office/drawing/2014/main" id="{FF6B1700-8F39-4B1E-A228-A6A7867547CB}"/>
                  </a:ext>
                </a:extLst>
              </p:cNvPr>
              <p:cNvGraphicFramePr>
                <a:graphicFrameLocks noGrp="1"/>
              </p:cNvGraphicFramePr>
              <p:nvPr>
                <p:ph idx="1"/>
                <p:extLst>
                  <p:ext uri="{D42A27DB-BD31-4B8C-83A1-F6EECF244321}">
                    <p14:modId xmlns:p14="http://schemas.microsoft.com/office/powerpoint/2010/main" val="2646800706"/>
                  </p:ext>
                </p:extLst>
              </p:nvPr>
            </p:nvGraphicFramePr>
            <p:xfrm>
              <a:off x="609600" y="1600200"/>
              <a:ext cx="10972800" cy="403860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5" name="Content Placeholder 5" descr="Example of a chart displaying information for Part C IDEA data">
                <a:extLst>
                  <a:ext uri="{FF2B5EF4-FFF2-40B4-BE49-F238E27FC236}">
                    <a16:creationId xmlns:a16="http://schemas.microsoft.com/office/drawing/2014/main" id="{FF6B1700-8F39-4B1E-A228-A6A7867547CB}"/>
                  </a:ext>
                </a:extLst>
              </p:cNvPr>
              <p:cNvPicPr>
                <a:picLocks noGrp="1" noRot="1" noChangeAspect="1" noMove="1" noResize="1" noEditPoints="1" noAdjustHandles="1" noChangeArrowheads="1" noChangeShapeType="1"/>
              </p:cNvPicPr>
              <p:nvPr/>
            </p:nvPicPr>
            <p:blipFill>
              <a:blip r:embed="rId3"/>
              <a:stretch>
                <a:fillRect/>
              </a:stretch>
            </p:blipFill>
            <p:spPr>
              <a:xfrm>
                <a:off x="609600" y="1600200"/>
                <a:ext cx="10972800" cy="4038600"/>
              </a:xfrm>
              <a:prstGeom prst="rect">
                <a:avLst/>
              </a:prstGeom>
            </p:spPr>
          </p:pic>
        </mc:Fallback>
      </mc:AlternateContent>
    </p:spTree>
    <p:extLst>
      <p:ext uri="{BB962C8B-B14F-4D97-AF65-F5344CB8AC3E}">
        <p14:creationId xmlns:p14="http://schemas.microsoft.com/office/powerpoint/2010/main" val="18372801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7E1EA37A0B1B47B23D5EC247927D17" ma:contentTypeVersion="10" ma:contentTypeDescription="Create a new document." ma:contentTypeScope="" ma:versionID="230e7e068a1743a0f9d36cbb7b6839a0">
  <xsd:schema xmlns:xsd="http://www.w3.org/2001/XMLSchema" xmlns:xs="http://www.w3.org/2001/XMLSchema" xmlns:p="http://schemas.microsoft.com/office/2006/metadata/properties" xmlns:ns3="30d27b2d-7f7e-4d5c-9786-e2712f144a58" xmlns:ns4="4f519c0e-42cb-442d-ae68-153d795a6beb" targetNamespace="http://schemas.microsoft.com/office/2006/metadata/properties" ma:root="true" ma:fieldsID="1ca4ac9370e87dc8ba436b6330c9f654" ns3:_="" ns4:_="">
    <xsd:import namespace="30d27b2d-7f7e-4d5c-9786-e2712f144a58"/>
    <xsd:import namespace="4f519c0e-42cb-442d-ae68-153d795a6be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d27b2d-7f7e-4d5c-9786-e2712f144a5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519c0e-42cb-442d-ae68-153d795a6be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D2BB02-49B5-46E9-B3F2-FDC1E62C9FD6}">
  <ds:schemaRefs>
    <ds:schemaRef ds:uri="http://schemas.microsoft.com/sharepoint/v3/contenttype/forms"/>
  </ds:schemaRefs>
</ds:datastoreItem>
</file>

<file path=customXml/itemProps2.xml><?xml version="1.0" encoding="utf-8"?>
<ds:datastoreItem xmlns:ds="http://schemas.openxmlformats.org/officeDocument/2006/customXml" ds:itemID="{F9ADA04E-D269-4F60-9427-691A7A1DC1E3}">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4f519c0e-42cb-442d-ae68-153d795a6beb"/>
    <ds:schemaRef ds:uri="http://purl.org/dc/terms/"/>
    <ds:schemaRef ds:uri="30d27b2d-7f7e-4d5c-9786-e2712f144a58"/>
    <ds:schemaRef ds:uri="http://www.w3.org/XML/1998/namespace"/>
    <ds:schemaRef ds:uri="http://purl.org/dc/elements/1.1/"/>
  </ds:schemaRefs>
</ds:datastoreItem>
</file>

<file path=customXml/itemProps3.xml><?xml version="1.0" encoding="utf-8"?>
<ds:datastoreItem xmlns:ds="http://schemas.openxmlformats.org/officeDocument/2006/customXml" ds:itemID="{18F7DBA0-CFEC-4B7D-8F99-AB5817183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d27b2d-7f7e-4d5c-9786-e2712f144a58"/>
    <ds:schemaRef ds:uri="4f519c0e-42cb-442d-ae68-153d795a6b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1595</TotalTime>
  <Words>1736</Words>
  <Application>Microsoft Office PowerPoint</Application>
  <PresentationFormat>Widescreen</PresentationFormat>
  <Paragraphs>206</Paragraphs>
  <Slides>34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Century Gothic</vt:lpstr>
      <vt:lpstr>Century Schoolbook</vt:lpstr>
      <vt:lpstr>Microsoft Sans Serif</vt:lpstr>
      <vt:lpstr>Office Theme</vt:lpstr>
      <vt:lpstr>Using IDEA Part C and 619 Data in the PDG 0-5 State Systems Needs Assessment</vt:lpstr>
      <vt:lpstr> Partners and Presenters</vt:lpstr>
      <vt:lpstr>Purpose</vt:lpstr>
      <vt:lpstr>Overview of the IDEA Requirements</vt:lpstr>
      <vt:lpstr>Relevant Part C Indicators</vt:lpstr>
      <vt:lpstr>Relevant Part C Indicators </vt:lpstr>
      <vt:lpstr>Percentage of Children Served from Birth to Age Five (N=36,664) by Race/Ethnicity for Hypothetical State</vt:lpstr>
      <vt:lpstr>Question: </vt:lpstr>
      <vt:lpstr>Sample Chart Using IDEA Data – Part C </vt:lpstr>
      <vt:lpstr>Question</vt:lpstr>
      <vt:lpstr>Sample Chart Using IDEA Data –Part C</vt:lpstr>
      <vt:lpstr>North Dakota  Part C and PDG</vt:lpstr>
      <vt:lpstr>Part C Involvement</vt:lpstr>
      <vt:lpstr>Part C Involvement</vt:lpstr>
      <vt:lpstr>Part C Involvement</vt:lpstr>
      <vt:lpstr>Next Steps</vt:lpstr>
      <vt:lpstr>Relevant IDEA Preschool Data</vt:lpstr>
      <vt:lpstr>Relevant IDEA Preschool Data</vt:lpstr>
      <vt:lpstr>Relevant IDEA Preschool Data</vt:lpstr>
      <vt:lpstr>Question</vt:lpstr>
      <vt:lpstr>Sample Bar Graph on Preschool Special Education </vt:lpstr>
      <vt:lpstr>State Systemic Improvement Plan (SSIP)</vt:lpstr>
      <vt:lpstr>State Systemic Improvement Plan (SSIP)</vt:lpstr>
      <vt:lpstr>Oklahoma</vt:lpstr>
      <vt:lpstr>Development of Oklahoma’s ECIDS*</vt:lpstr>
      <vt:lpstr>What Did We Want to Know?</vt:lpstr>
      <vt:lpstr>Opportunities and Challenges</vt:lpstr>
      <vt:lpstr>Project SHINE </vt:lpstr>
      <vt:lpstr>Results and Benefits</vt:lpstr>
      <vt:lpstr>Future Questions under development </vt:lpstr>
      <vt:lpstr>Links</vt:lpstr>
      <vt:lpstr>Links</vt:lpstr>
      <vt:lpstr>Final presentation slide</vt:lpstr>
      <vt:lpstr>Thank you</vt:lpstr>
    </vt:vector>
  </TitlesOfParts>
  <Company>The DaSy Center and The ECTA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IDEA Part C and 619 Data in the PDG 0-5 State Systems Needs Assessment</dc:title>
  <dc:creator>Kathleen Hebbeler, Christina Kazprzak, Grace Kelley, Haidee Bernstein, Jim Lesko, Debra Anderson, Ginger Elliot-Teague, &amp; Jackie Adusumilli </dc:creator>
  <cp:keywords>Data Informed Decision Making, Data System, Data Use</cp:keywords>
  <cp:lastModifiedBy>Roxanne Jones</cp:lastModifiedBy>
  <cp:revision>115</cp:revision>
  <dcterms:created xsi:type="dcterms:W3CDTF">2013-02-06T21:54:43Z</dcterms:created>
  <dcterms:modified xsi:type="dcterms:W3CDTF">2019-10-29T01:41:30Z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0x010100277E1EA37A0B1B47B23D5EC247927D17</vt:lpwstr>
  </property>
  <property fmtid="{D5CDD505-2E9C-101B-9397-08002B2CF9AE}" pid="4" name="Status">
    <vt:lpwstr>Final</vt:lpwstr>
  </property>
</Properties>
</file>