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2.xml" ContentType="application/vnd.openxmlformats-officedocument.presentationml.tags+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 id="2147483680" r:id="rId5"/>
    <p:sldMasterId id="2147483683" r:id="rId6"/>
    <p:sldMasterId id="2147483719" r:id="rId7"/>
  </p:sldMasterIdLst>
  <p:notesMasterIdLst>
    <p:notesMasterId r:id="rId38"/>
  </p:notesMasterIdLst>
  <p:handoutMasterIdLst>
    <p:handoutMasterId r:id="rId39"/>
  </p:handoutMasterIdLst>
  <p:sldIdLst>
    <p:sldId id="296" r:id="rId8"/>
    <p:sldId id="347" r:id="rId9"/>
    <p:sldId id="273" r:id="rId10"/>
    <p:sldId id="342" r:id="rId11"/>
    <p:sldId id="349" r:id="rId12"/>
    <p:sldId id="291" r:id="rId13"/>
    <p:sldId id="322" r:id="rId14"/>
    <p:sldId id="268" r:id="rId15"/>
    <p:sldId id="297" r:id="rId16"/>
    <p:sldId id="292" r:id="rId17"/>
    <p:sldId id="280" r:id="rId18"/>
    <p:sldId id="336" r:id="rId19"/>
    <p:sldId id="337" r:id="rId20"/>
    <p:sldId id="338" r:id="rId21"/>
    <p:sldId id="339" r:id="rId22"/>
    <p:sldId id="340" r:id="rId23"/>
    <p:sldId id="341" r:id="rId24"/>
    <p:sldId id="335" r:id="rId25"/>
    <p:sldId id="333" r:id="rId26"/>
    <p:sldId id="256" r:id="rId27"/>
    <p:sldId id="260" r:id="rId28"/>
    <p:sldId id="257" r:id="rId29"/>
    <p:sldId id="259" r:id="rId30"/>
    <p:sldId id="261" r:id="rId31"/>
    <p:sldId id="262" r:id="rId32"/>
    <p:sldId id="263" r:id="rId33"/>
    <p:sldId id="265" r:id="rId34"/>
    <p:sldId id="312" r:id="rId35"/>
    <p:sldId id="350" r:id="rId36"/>
    <p:sldId id="815" r:id="rId37"/>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B45C"/>
    <a:srgbClr val="92D050"/>
    <a:srgbClr val="00CC00"/>
    <a:srgbClr val="33CC33"/>
    <a:srgbClr val="009900"/>
    <a:srgbClr val="185380"/>
    <a:srgbClr val="982C7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88037" autoAdjust="0"/>
  </p:normalViewPr>
  <p:slideViewPr>
    <p:cSldViewPr snapToGrid="0">
      <p:cViewPr varScale="1">
        <p:scale>
          <a:sx n="75" d="100"/>
          <a:sy n="75" d="100"/>
        </p:scale>
        <p:origin x="516" y="60"/>
      </p:cViewPr>
      <p:guideLst/>
    </p:cSldViewPr>
  </p:slideViewPr>
  <p:notesTextViewPr>
    <p:cViewPr>
      <p:scale>
        <a:sx n="1" d="1"/>
        <a:sy n="1" d="1"/>
      </p:scale>
      <p:origin x="0" y="0"/>
    </p:cViewPr>
  </p:notesTextViewPr>
  <p:sorterViewPr>
    <p:cViewPr>
      <p:scale>
        <a:sx n="79" d="100"/>
        <a:sy n="79"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heme" Target="theme/theme1.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CDC455F-84C4-47CB-AACE-9F09935DE317}" type="doc">
      <dgm:prSet loTypeId="urn:microsoft.com/office/officeart/2005/8/layout/matrix1" loCatId="matrix" qsTypeId="urn:microsoft.com/office/officeart/2005/8/quickstyle/simple2" qsCatId="simple" csTypeId="urn:microsoft.com/office/officeart/2005/8/colors/colorful1" csCatId="colorful" phldr="1"/>
      <dgm:spPr/>
      <dgm:t>
        <a:bodyPr/>
        <a:lstStyle/>
        <a:p>
          <a:endParaRPr lang="en-US"/>
        </a:p>
      </dgm:t>
    </dgm:pt>
    <dgm:pt modelId="{76D74AF2-2E52-432B-8A13-62EA6999A901}">
      <dgm:prSet phldrT="[Text]" custT="1"/>
      <dgm:spPr/>
      <dgm:t>
        <a:bodyPr/>
        <a:lstStyle/>
        <a:p>
          <a:r>
            <a:rPr lang="en-US" sz="9600" dirty="0"/>
            <a:t>?</a:t>
          </a:r>
        </a:p>
      </dgm:t>
      <dgm:extLst>
        <a:ext uri="{E40237B7-FDA0-4F09-8148-C483321AD2D9}">
          <dgm14:cNvPr xmlns:dgm14="http://schemas.microsoft.com/office/drawing/2010/diagram" id="0" name="" descr="&quot; &quot;"/>
        </a:ext>
      </dgm:extLst>
    </dgm:pt>
    <dgm:pt modelId="{B1AC80E6-5A67-4CED-B007-690CA9422148}" type="parTrans" cxnId="{E3A72577-6A10-4AE0-AE80-C9681ED6FD1B}">
      <dgm:prSet/>
      <dgm:spPr/>
      <dgm:t>
        <a:bodyPr/>
        <a:lstStyle/>
        <a:p>
          <a:endParaRPr lang="en-US"/>
        </a:p>
      </dgm:t>
    </dgm:pt>
    <dgm:pt modelId="{03C2AA67-7741-4F2F-B248-71D31CEFA61C}" type="sibTrans" cxnId="{E3A72577-6A10-4AE0-AE80-C9681ED6FD1B}">
      <dgm:prSet/>
      <dgm:spPr/>
      <dgm:t>
        <a:bodyPr/>
        <a:lstStyle/>
        <a:p>
          <a:endParaRPr lang="en-US"/>
        </a:p>
      </dgm:t>
    </dgm:pt>
    <dgm:pt modelId="{9E5C4F37-6B05-4C89-862E-03A5B5823E4E}">
      <dgm:prSet phldrT="[Text]"/>
      <dgm:spPr/>
      <dgm:t>
        <a:bodyPr/>
        <a:lstStyle/>
        <a:p>
          <a:r>
            <a:rPr lang="en-US" dirty="0"/>
            <a:t>Where do the data reside?</a:t>
          </a:r>
        </a:p>
      </dgm:t>
    </dgm:pt>
    <dgm:pt modelId="{C601C887-B268-41A9-8E8C-2A73672F50B2}" type="parTrans" cxnId="{D76285A2-0A7E-4A46-BA8B-8EF10FD0371D}">
      <dgm:prSet/>
      <dgm:spPr/>
      <dgm:t>
        <a:bodyPr/>
        <a:lstStyle/>
        <a:p>
          <a:endParaRPr lang="en-US"/>
        </a:p>
      </dgm:t>
    </dgm:pt>
    <dgm:pt modelId="{7D6085DA-0F7F-48E6-9982-18AB0F5E3329}" type="sibTrans" cxnId="{D76285A2-0A7E-4A46-BA8B-8EF10FD0371D}">
      <dgm:prSet/>
      <dgm:spPr/>
      <dgm:t>
        <a:bodyPr/>
        <a:lstStyle/>
        <a:p>
          <a:endParaRPr lang="en-US"/>
        </a:p>
      </dgm:t>
    </dgm:pt>
    <dgm:pt modelId="{24BBE3FE-9C0B-4716-9005-202AAFDC2B7B}">
      <dgm:prSet/>
      <dgm:spPr/>
      <dgm:t>
        <a:bodyPr/>
        <a:lstStyle/>
        <a:p>
          <a:r>
            <a:rPr lang="en-US" dirty="0"/>
            <a:t>What federal, state, and local laws apply to data sets?</a:t>
          </a:r>
        </a:p>
      </dgm:t>
    </dgm:pt>
    <dgm:pt modelId="{BD569067-7F9F-43B5-9C58-DCF0B4494F27}" type="parTrans" cxnId="{4AFCE22D-3425-452C-A609-511D31B292F9}">
      <dgm:prSet/>
      <dgm:spPr/>
      <dgm:t>
        <a:bodyPr/>
        <a:lstStyle/>
        <a:p>
          <a:endParaRPr lang="en-US"/>
        </a:p>
      </dgm:t>
    </dgm:pt>
    <dgm:pt modelId="{CB4BEEB5-591D-434A-8533-71EFABA89A79}" type="sibTrans" cxnId="{4AFCE22D-3425-452C-A609-511D31B292F9}">
      <dgm:prSet/>
      <dgm:spPr/>
      <dgm:t>
        <a:bodyPr/>
        <a:lstStyle/>
        <a:p>
          <a:endParaRPr lang="en-US"/>
        </a:p>
      </dgm:t>
    </dgm:pt>
    <dgm:pt modelId="{6F33C33B-01B6-462F-BDEB-A56E8ECA9357}">
      <dgm:prSet/>
      <dgm:spPr/>
      <dgm:t>
        <a:bodyPr/>
        <a:lstStyle/>
        <a:p>
          <a:r>
            <a:rPr lang="en-US" dirty="0"/>
            <a:t>What data sharing agreements need to be in place?  Requirements?</a:t>
          </a:r>
        </a:p>
      </dgm:t>
    </dgm:pt>
    <dgm:pt modelId="{10413CE8-7C8E-4DEE-93DE-8F6B3D6F8F5B}" type="parTrans" cxnId="{14EF5CC9-407F-49F7-84F3-6215D9D759A3}">
      <dgm:prSet/>
      <dgm:spPr/>
      <dgm:t>
        <a:bodyPr/>
        <a:lstStyle/>
        <a:p>
          <a:endParaRPr lang="en-US"/>
        </a:p>
      </dgm:t>
    </dgm:pt>
    <dgm:pt modelId="{85E97021-E375-4059-8F21-78BE4F944371}" type="sibTrans" cxnId="{14EF5CC9-407F-49F7-84F3-6215D9D759A3}">
      <dgm:prSet/>
      <dgm:spPr/>
      <dgm:t>
        <a:bodyPr/>
        <a:lstStyle/>
        <a:p>
          <a:endParaRPr lang="en-US"/>
        </a:p>
      </dgm:t>
    </dgm:pt>
    <dgm:pt modelId="{D2C1D023-DDAF-4D68-96B1-EB30FABDB289}">
      <dgm:prSet phldrT="[Text]"/>
      <dgm:spPr/>
      <dgm:t>
        <a:bodyPr/>
        <a:lstStyle/>
        <a:p>
          <a:r>
            <a:rPr lang="en-US" dirty="0"/>
            <a:t> What data do you want to share, how will the data be shared AND where will it be stored?</a:t>
          </a:r>
        </a:p>
      </dgm:t>
    </dgm:pt>
    <dgm:pt modelId="{6C3E64D2-7338-464C-9BBA-7755A4098721}" type="parTrans" cxnId="{8AD6029C-6FD2-457E-B17A-4A55DA9CDF9D}">
      <dgm:prSet/>
      <dgm:spPr/>
      <dgm:t>
        <a:bodyPr/>
        <a:lstStyle/>
        <a:p>
          <a:endParaRPr lang="en-US"/>
        </a:p>
      </dgm:t>
    </dgm:pt>
    <dgm:pt modelId="{DF3D5127-CD29-4414-8EB9-7679B66AABAF}" type="sibTrans" cxnId="{8AD6029C-6FD2-457E-B17A-4A55DA9CDF9D}">
      <dgm:prSet/>
      <dgm:spPr/>
      <dgm:t>
        <a:bodyPr/>
        <a:lstStyle/>
        <a:p>
          <a:endParaRPr lang="en-US"/>
        </a:p>
      </dgm:t>
    </dgm:pt>
    <dgm:pt modelId="{DA953C59-3A2A-4B51-80DA-2160913748BF}" type="pres">
      <dgm:prSet presAssocID="{BCDC455F-84C4-47CB-AACE-9F09935DE317}" presName="diagram" presStyleCnt="0">
        <dgm:presLayoutVars>
          <dgm:chMax val="1"/>
          <dgm:dir/>
          <dgm:animLvl val="ctr"/>
          <dgm:resizeHandles val="exact"/>
        </dgm:presLayoutVars>
      </dgm:prSet>
      <dgm:spPr/>
    </dgm:pt>
    <dgm:pt modelId="{86D451BA-8370-45F5-8900-8779BC1BEC20}" type="pres">
      <dgm:prSet presAssocID="{BCDC455F-84C4-47CB-AACE-9F09935DE317}" presName="matrix" presStyleCnt="0"/>
      <dgm:spPr/>
    </dgm:pt>
    <dgm:pt modelId="{611F5C6F-4BC4-4C80-9635-0AB2CD4B2E44}" type="pres">
      <dgm:prSet presAssocID="{BCDC455F-84C4-47CB-AACE-9F09935DE317}" presName="tile1" presStyleLbl="node1" presStyleIdx="0" presStyleCnt="4"/>
      <dgm:spPr/>
    </dgm:pt>
    <dgm:pt modelId="{81D7F806-52A6-424B-8703-90AE4B313FF4}" type="pres">
      <dgm:prSet presAssocID="{BCDC455F-84C4-47CB-AACE-9F09935DE317}" presName="tile1text" presStyleLbl="node1" presStyleIdx="0" presStyleCnt="4">
        <dgm:presLayoutVars>
          <dgm:chMax val="0"/>
          <dgm:chPref val="0"/>
          <dgm:bulletEnabled val="1"/>
        </dgm:presLayoutVars>
      </dgm:prSet>
      <dgm:spPr/>
    </dgm:pt>
    <dgm:pt modelId="{8FFAA060-26B7-4E4D-956D-9C26E363F3A0}" type="pres">
      <dgm:prSet presAssocID="{BCDC455F-84C4-47CB-AACE-9F09935DE317}" presName="tile2" presStyleLbl="node1" presStyleIdx="1" presStyleCnt="4"/>
      <dgm:spPr/>
    </dgm:pt>
    <dgm:pt modelId="{2AE144C9-A4B1-4A1E-8D46-F3A0E934978D}" type="pres">
      <dgm:prSet presAssocID="{BCDC455F-84C4-47CB-AACE-9F09935DE317}" presName="tile2text" presStyleLbl="node1" presStyleIdx="1" presStyleCnt="4">
        <dgm:presLayoutVars>
          <dgm:chMax val="0"/>
          <dgm:chPref val="0"/>
          <dgm:bulletEnabled val="1"/>
        </dgm:presLayoutVars>
      </dgm:prSet>
      <dgm:spPr/>
    </dgm:pt>
    <dgm:pt modelId="{8A00902D-D4B0-4A51-868C-223876C955FD}" type="pres">
      <dgm:prSet presAssocID="{BCDC455F-84C4-47CB-AACE-9F09935DE317}" presName="tile3" presStyleLbl="node1" presStyleIdx="2" presStyleCnt="4"/>
      <dgm:spPr/>
    </dgm:pt>
    <dgm:pt modelId="{CF642C82-8B75-4A00-A6B1-BAE1648EE998}" type="pres">
      <dgm:prSet presAssocID="{BCDC455F-84C4-47CB-AACE-9F09935DE317}" presName="tile3text" presStyleLbl="node1" presStyleIdx="2" presStyleCnt="4">
        <dgm:presLayoutVars>
          <dgm:chMax val="0"/>
          <dgm:chPref val="0"/>
          <dgm:bulletEnabled val="1"/>
        </dgm:presLayoutVars>
      </dgm:prSet>
      <dgm:spPr/>
    </dgm:pt>
    <dgm:pt modelId="{A570F97D-1A88-4DF5-9112-0DE8879EEAF9}" type="pres">
      <dgm:prSet presAssocID="{BCDC455F-84C4-47CB-AACE-9F09935DE317}" presName="tile4" presStyleLbl="node1" presStyleIdx="3" presStyleCnt="4"/>
      <dgm:spPr/>
    </dgm:pt>
    <dgm:pt modelId="{F8D37A63-DB94-4FA6-9C42-7EE409BC2E1F}" type="pres">
      <dgm:prSet presAssocID="{BCDC455F-84C4-47CB-AACE-9F09935DE317}" presName="tile4text" presStyleLbl="node1" presStyleIdx="3" presStyleCnt="4">
        <dgm:presLayoutVars>
          <dgm:chMax val="0"/>
          <dgm:chPref val="0"/>
          <dgm:bulletEnabled val="1"/>
        </dgm:presLayoutVars>
      </dgm:prSet>
      <dgm:spPr/>
    </dgm:pt>
    <dgm:pt modelId="{9F86B774-876C-4ADF-A53F-00399DEA2D09}" type="pres">
      <dgm:prSet presAssocID="{BCDC455F-84C4-47CB-AACE-9F09935DE317}" presName="centerTile" presStyleLbl="fgShp" presStyleIdx="0" presStyleCnt="1">
        <dgm:presLayoutVars>
          <dgm:chMax val="0"/>
          <dgm:chPref val="0"/>
        </dgm:presLayoutVars>
      </dgm:prSet>
      <dgm:spPr/>
    </dgm:pt>
  </dgm:ptLst>
  <dgm:cxnLst>
    <dgm:cxn modelId="{2941E909-B49B-447A-ADE4-35B6FDB189E1}" type="presOf" srcId="{24BBE3FE-9C0B-4716-9005-202AAFDC2B7B}" destId="{8A00902D-D4B0-4A51-868C-223876C955FD}" srcOrd="0" destOrd="0" presId="urn:microsoft.com/office/officeart/2005/8/layout/matrix1"/>
    <dgm:cxn modelId="{A2C9320B-4621-4714-B4F7-1B29964BF87A}" type="presOf" srcId="{6F33C33B-01B6-462F-BDEB-A56E8ECA9357}" destId="{A570F97D-1A88-4DF5-9112-0DE8879EEAF9}" srcOrd="0" destOrd="0" presId="urn:microsoft.com/office/officeart/2005/8/layout/matrix1"/>
    <dgm:cxn modelId="{4AFCE22D-3425-452C-A609-511D31B292F9}" srcId="{76D74AF2-2E52-432B-8A13-62EA6999A901}" destId="{24BBE3FE-9C0B-4716-9005-202AAFDC2B7B}" srcOrd="2" destOrd="0" parTransId="{BD569067-7F9F-43B5-9C58-DCF0B4494F27}" sibTransId="{CB4BEEB5-591D-434A-8533-71EFABA89A79}"/>
    <dgm:cxn modelId="{11F36537-63C8-4DF9-A473-F3F2407C449E}" type="presOf" srcId="{24BBE3FE-9C0B-4716-9005-202AAFDC2B7B}" destId="{CF642C82-8B75-4A00-A6B1-BAE1648EE998}" srcOrd="1" destOrd="0" presId="urn:microsoft.com/office/officeart/2005/8/layout/matrix1"/>
    <dgm:cxn modelId="{8A8D8168-509E-45F8-A4A9-15BB61B20AE6}" type="presOf" srcId="{6F33C33B-01B6-462F-BDEB-A56E8ECA9357}" destId="{F8D37A63-DB94-4FA6-9C42-7EE409BC2E1F}" srcOrd="1" destOrd="0" presId="urn:microsoft.com/office/officeart/2005/8/layout/matrix1"/>
    <dgm:cxn modelId="{E3A72577-6A10-4AE0-AE80-C9681ED6FD1B}" srcId="{BCDC455F-84C4-47CB-AACE-9F09935DE317}" destId="{76D74AF2-2E52-432B-8A13-62EA6999A901}" srcOrd="0" destOrd="0" parTransId="{B1AC80E6-5A67-4CED-B007-690CA9422148}" sibTransId="{03C2AA67-7741-4F2F-B248-71D31CEFA61C}"/>
    <dgm:cxn modelId="{095ABC80-2D4C-4368-B8E3-04225ECB0799}" type="presOf" srcId="{76D74AF2-2E52-432B-8A13-62EA6999A901}" destId="{9F86B774-876C-4ADF-A53F-00399DEA2D09}" srcOrd="0" destOrd="0" presId="urn:microsoft.com/office/officeart/2005/8/layout/matrix1"/>
    <dgm:cxn modelId="{8AD6029C-6FD2-457E-B17A-4A55DA9CDF9D}" srcId="{76D74AF2-2E52-432B-8A13-62EA6999A901}" destId="{D2C1D023-DDAF-4D68-96B1-EB30FABDB289}" srcOrd="1" destOrd="0" parTransId="{6C3E64D2-7338-464C-9BBA-7755A4098721}" sibTransId="{DF3D5127-CD29-4414-8EB9-7679B66AABAF}"/>
    <dgm:cxn modelId="{D76285A2-0A7E-4A46-BA8B-8EF10FD0371D}" srcId="{76D74AF2-2E52-432B-8A13-62EA6999A901}" destId="{9E5C4F37-6B05-4C89-862E-03A5B5823E4E}" srcOrd="0" destOrd="0" parTransId="{C601C887-B268-41A9-8E8C-2A73672F50B2}" sibTransId="{7D6085DA-0F7F-48E6-9982-18AB0F5E3329}"/>
    <dgm:cxn modelId="{86CB8EA7-B120-4037-853B-D0C8915EC908}" type="presOf" srcId="{D2C1D023-DDAF-4D68-96B1-EB30FABDB289}" destId="{2AE144C9-A4B1-4A1E-8D46-F3A0E934978D}" srcOrd="1" destOrd="0" presId="urn:microsoft.com/office/officeart/2005/8/layout/matrix1"/>
    <dgm:cxn modelId="{BF0517AA-8729-4FFB-9108-96AD1B4CFBA5}" type="presOf" srcId="{9E5C4F37-6B05-4C89-862E-03A5B5823E4E}" destId="{81D7F806-52A6-424B-8703-90AE4B313FF4}" srcOrd="1" destOrd="0" presId="urn:microsoft.com/office/officeart/2005/8/layout/matrix1"/>
    <dgm:cxn modelId="{8BFB1AB1-63CE-4EAF-98E9-07044AF0900E}" type="presOf" srcId="{BCDC455F-84C4-47CB-AACE-9F09935DE317}" destId="{DA953C59-3A2A-4B51-80DA-2160913748BF}" srcOrd="0" destOrd="0" presId="urn:microsoft.com/office/officeart/2005/8/layout/matrix1"/>
    <dgm:cxn modelId="{C83761B3-C910-4C5D-97D6-0AEC45190985}" type="presOf" srcId="{D2C1D023-DDAF-4D68-96B1-EB30FABDB289}" destId="{8FFAA060-26B7-4E4D-956D-9C26E363F3A0}" srcOrd="0" destOrd="0" presId="urn:microsoft.com/office/officeart/2005/8/layout/matrix1"/>
    <dgm:cxn modelId="{14EF5CC9-407F-49F7-84F3-6215D9D759A3}" srcId="{76D74AF2-2E52-432B-8A13-62EA6999A901}" destId="{6F33C33B-01B6-462F-BDEB-A56E8ECA9357}" srcOrd="3" destOrd="0" parTransId="{10413CE8-7C8E-4DEE-93DE-8F6B3D6F8F5B}" sibTransId="{85E97021-E375-4059-8F21-78BE4F944371}"/>
    <dgm:cxn modelId="{2D91DDD4-F7CC-49F5-BE69-62398124F25B}" type="presOf" srcId="{9E5C4F37-6B05-4C89-862E-03A5B5823E4E}" destId="{611F5C6F-4BC4-4C80-9635-0AB2CD4B2E44}" srcOrd="0" destOrd="0" presId="urn:microsoft.com/office/officeart/2005/8/layout/matrix1"/>
    <dgm:cxn modelId="{3D4CE8DE-CFBD-4741-8B5C-6B4EC65CAAC5}" type="presParOf" srcId="{DA953C59-3A2A-4B51-80DA-2160913748BF}" destId="{86D451BA-8370-45F5-8900-8779BC1BEC20}" srcOrd="0" destOrd="0" presId="urn:microsoft.com/office/officeart/2005/8/layout/matrix1"/>
    <dgm:cxn modelId="{47EC995A-4533-43B3-B935-15D77999AA05}" type="presParOf" srcId="{86D451BA-8370-45F5-8900-8779BC1BEC20}" destId="{611F5C6F-4BC4-4C80-9635-0AB2CD4B2E44}" srcOrd="0" destOrd="0" presId="urn:microsoft.com/office/officeart/2005/8/layout/matrix1"/>
    <dgm:cxn modelId="{E18FAF4B-E1AC-41EA-A8F2-4ED7BE94F155}" type="presParOf" srcId="{86D451BA-8370-45F5-8900-8779BC1BEC20}" destId="{81D7F806-52A6-424B-8703-90AE4B313FF4}" srcOrd="1" destOrd="0" presId="urn:microsoft.com/office/officeart/2005/8/layout/matrix1"/>
    <dgm:cxn modelId="{BB42F6AA-270E-4444-ABA3-2083CC68ED73}" type="presParOf" srcId="{86D451BA-8370-45F5-8900-8779BC1BEC20}" destId="{8FFAA060-26B7-4E4D-956D-9C26E363F3A0}" srcOrd="2" destOrd="0" presId="urn:microsoft.com/office/officeart/2005/8/layout/matrix1"/>
    <dgm:cxn modelId="{2EB3EDF6-CDE5-4985-BFC1-D0FF55AF2663}" type="presParOf" srcId="{86D451BA-8370-45F5-8900-8779BC1BEC20}" destId="{2AE144C9-A4B1-4A1E-8D46-F3A0E934978D}" srcOrd="3" destOrd="0" presId="urn:microsoft.com/office/officeart/2005/8/layout/matrix1"/>
    <dgm:cxn modelId="{2A3F60B1-0F4E-469A-A22E-4232D6245B53}" type="presParOf" srcId="{86D451BA-8370-45F5-8900-8779BC1BEC20}" destId="{8A00902D-D4B0-4A51-868C-223876C955FD}" srcOrd="4" destOrd="0" presId="urn:microsoft.com/office/officeart/2005/8/layout/matrix1"/>
    <dgm:cxn modelId="{86FDEE3B-BA07-4DCB-80EA-02F82080CC62}" type="presParOf" srcId="{86D451BA-8370-45F5-8900-8779BC1BEC20}" destId="{CF642C82-8B75-4A00-A6B1-BAE1648EE998}" srcOrd="5" destOrd="0" presId="urn:microsoft.com/office/officeart/2005/8/layout/matrix1"/>
    <dgm:cxn modelId="{3EC829E2-55C2-4367-88D6-FE1D9C0BF983}" type="presParOf" srcId="{86D451BA-8370-45F5-8900-8779BC1BEC20}" destId="{A570F97D-1A88-4DF5-9112-0DE8879EEAF9}" srcOrd="6" destOrd="0" presId="urn:microsoft.com/office/officeart/2005/8/layout/matrix1"/>
    <dgm:cxn modelId="{325C3262-C0F4-4A2C-ACF2-EC4382680089}" type="presParOf" srcId="{86D451BA-8370-45F5-8900-8779BC1BEC20}" destId="{F8D37A63-DB94-4FA6-9C42-7EE409BC2E1F}" srcOrd="7" destOrd="0" presId="urn:microsoft.com/office/officeart/2005/8/layout/matrix1"/>
    <dgm:cxn modelId="{2DB1B0B1-A03C-4FDD-B38B-6F70B3028F77}" type="presParOf" srcId="{DA953C59-3A2A-4B51-80DA-2160913748BF}" destId="{9F86B774-876C-4ADF-A53F-00399DEA2D09}"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424C933-BCEF-4BC9-AC25-11FB7307E24D}" type="doc">
      <dgm:prSet loTypeId="urn:microsoft.com/office/officeart/2005/8/layout/hierarchy6" loCatId="hierarchy" qsTypeId="urn:microsoft.com/office/officeart/2005/8/quickstyle/simple1" qsCatId="simple" csTypeId="urn:microsoft.com/office/officeart/2005/8/colors/accent0_1" csCatId="mainScheme" phldr="1"/>
      <dgm:spPr/>
      <dgm:t>
        <a:bodyPr/>
        <a:lstStyle/>
        <a:p>
          <a:endParaRPr lang="en-US"/>
        </a:p>
      </dgm:t>
    </dgm:pt>
    <dgm:pt modelId="{42D2C26A-9099-4446-B41C-44DCA5C4AA29}">
      <dgm:prSet phldrT="[Text]"/>
      <dgm:spPr>
        <a:xfrm>
          <a:off x="5218925" y="1483"/>
          <a:ext cx="2258048" cy="1125185"/>
        </a:xfrm>
        <a:prstGeom prst="roundRect">
          <a:avLst>
            <a:gd name="adj" fmla="val 10000"/>
          </a:avLst>
        </a:prstGeom>
      </dgm:spPr>
      <dgm:t>
        <a:bodyPr/>
        <a:lstStyle/>
        <a:p>
          <a:pPr>
            <a:buNone/>
          </a:pPr>
          <a:r>
            <a:rPr lang="en-US">
              <a:latin typeface="Calibri" panose="020F0502020204030204"/>
              <a:ea typeface="+mn-ea"/>
              <a:cs typeface="+mn-cs"/>
            </a:rPr>
            <a:t>Georgia Department of Public Health </a:t>
          </a:r>
          <a:endParaRPr lang="en-US" dirty="0">
            <a:latin typeface="Calibri" panose="020F0502020204030204"/>
            <a:ea typeface="+mn-ea"/>
            <a:cs typeface="+mn-cs"/>
          </a:endParaRPr>
        </a:p>
      </dgm:t>
    </dgm:pt>
    <dgm:pt modelId="{AD000D84-A49F-4796-B5CF-C9F0CE50359E}" type="parTrans" cxnId="{513ACBA1-B7A6-467E-BB7D-729DE9A822CC}">
      <dgm:prSet/>
      <dgm:spPr/>
      <dgm:t>
        <a:bodyPr/>
        <a:lstStyle/>
        <a:p>
          <a:endParaRPr lang="en-US"/>
        </a:p>
      </dgm:t>
    </dgm:pt>
    <dgm:pt modelId="{DF78ECD2-83B1-4F5F-B92C-7EB3E19B56A6}" type="sibTrans" cxnId="{513ACBA1-B7A6-467E-BB7D-729DE9A822CC}">
      <dgm:prSet/>
      <dgm:spPr/>
      <dgm:t>
        <a:bodyPr/>
        <a:lstStyle/>
        <a:p>
          <a:endParaRPr lang="en-US"/>
        </a:p>
      </dgm:t>
    </dgm:pt>
    <dgm:pt modelId="{606CA27B-995D-4BE7-B5C0-761B971DE392}">
      <dgm:prSet phldrT="[Text]"/>
      <dgm:spPr>
        <a:xfrm>
          <a:off x="3132432" y="1435633"/>
          <a:ext cx="2282472" cy="858788"/>
        </a:xfrm>
        <a:prstGeom prst="roundRect">
          <a:avLst>
            <a:gd name="adj" fmla="val 10000"/>
          </a:avLst>
        </a:prstGeom>
      </dgm:spPr>
      <dgm:t>
        <a:bodyPr/>
        <a:lstStyle/>
        <a:p>
          <a:pPr>
            <a:buNone/>
          </a:pPr>
          <a:r>
            <a:rPr lang="en-US">
              <a:latin typeface="Calibri" panose="020F0502020204030204"/>
              <a:ea typeface="+mn-ea"/>
              <a:cs typeface="+mn-cs"/>
            </a:rPr>
            <a:t>Health Promotion </a:t>
          </a:r>
          <a:endParaRPr lang="en-US" dirty="0">
            <a:latin typeface="Calibri" panose="020F0502020204030204"/>
            <a:ea typeface="+mn-ea"/>
            <a:cs typeface="+mn-cs"/>
          </a:endParaRPr>
        </a:p>
      </dgm:t>
    </dgm:pt>
    <dgm:pt modelId="{8B17F908-BE97-496E-ADCA-2AF51ADA796D}" type="parTrans" cxnId="{AB2D5B1D-F387-47D8-8FEA-7F5E93BB7E68}">
      <dgm:prSet/>
      <dgm:spPr>
        <a:xfrm>
          <a:off x="4273668" y="1126669"/>
          <a:ext cx="2074280" cy="308964"/>
        </a:xfrm>
        <a:custGeom>
          <a:avLst/>
          <a:gdLst/>
          <a:ahLst/>
          <a:cxnLst/>
          <a:rect l="0" t="0" r="0" b="0"/>
          <a:pathLst>
            <a:path>
              <a:moveTo>
                <a:pt x="2074280" y="0"/>
              </a:moveTo>
              <a:lnTo>
                <a:pt x="2074280" y="154482"/>
              </a:lnTo>
              <a:lnTo>
                <a:pt x="0" y="154482"/>
              </a:lnTo>
              <a:lnTo>
                <a:pt x="0" y="308964"/>
              </a:lnTo>
            </a:path>
          </a:pathLst>
        </a:custGeom>
      </dgm:spPr>
      <dgm:t>
        <a:bodyPr/>
        <a:lstStyle/>
        <a:p>
          <a:endParaRPr lang="en-US"/>
        </a:p>
      </dgm:t>
    </dgm:pt>
    <dgm:pt modelId="{D3853F90-992E-4457-B4B9-E8BDBB1AF753}" type="sibTrans" cxnId="{AB2D5B1D-F387-47D8-8FEA-7F5E93BB7E68}">
      <dgm:prSet/>
      <dgm:spPr/>
      <dgm:t>
        <a:bodyPr/>
        <a:lstStyle/>
        <a:p>
          <a:endParaRPr lang="en-US"/>
        </a:p>
      </dgm:t>
    </dgm:pt>
    <dgm:pt modelId="{75910F46-6024-4A83-A27E-ACED8510B1D0}">
      <dgm:prSet phldrT="[Text]"/>
      <dgm:spPr>
        <a:xfrm>
          <a:off x="1818145" y="3901993"/>
          <a:ext cx="1734539" cy="968455"/>
        </a:xfrm>
      </dgm:spPr>
      <dgm:t>
        <a:bodyPr/>
        <a:lstStyle/>
        <a:p>
          <a:pPr>
            <a:buNone/>
          </a:pPr>
          <a:r>
            <a:rPr lang="en-US" dirty="0">
              <a:latin typeface="Calibri" panose="020F0502020204030204"/>
              <a:ea typeface="+mn-ea"/>
              <a:cs typeface="+mn-cs"/>
            </a:rPr>
            <a:t>EHDI </a:t>
          </a:r>
        </a:p>
      </dgm:t>
    </dgm:pt>
    <dgm:pt modelId="{31814803-6045-41DE-84EF-41801313E20F}" type="parTrans" cxnId="{0620982D-F748-46E4-B743-3C144D9E2F0C}">
      <dgm:prSet/>
      <dgm:spPr>
        <a:xfrm>
          <a:off x="2685415" y="3601077"/>
          <a:ext cx="1593930" cy="300915"/>
        </a:xfrm>
      </dgm:spPr>
      <dgm:t>
        <a:bodyPr/>
        <a:lstStyle/>
        <a:p>
          <a:endParaRPr lang="en-US"/>
        </a:p>
      </dgm:t>
    </dgm:pt>
    <dgm:pt modelId="{A7839565-EAA0-46FC-9B7D-33BFCC01709B}" type="sibTrans" cxnId="{0620982D-F748-46E4-B743-3C144D9E2F0C}">
      <dgm:prSet/>
      <dgm:spPr/>
      <dgm:t>
        <a:bodyPr/>
        <a:lstStyle/>
        <a:p>
          <a:endParaRPr lang="en-US"/>
        </a:p>
      </dgm:t>
    </dgm:pt>
    <dgm:pt modelId="{68C61263-8A4D-40D4-8C4F-D4F5785D15EC}">
      <dgm:prSet phldrT="[Text]"/>
      <dgm:spPr>
        <a:xfrm>
          <a:off x="5372476" y="3915441"/>
          <a:ext cx="1684394" cy="936145"/>
        </a:xfrm>
      </dgm:spPr>
      <dgm:t>
        <a:bodyPr/>
        <a:lstStyle/>
        <a:p>
          <a:pPr>
            <a:buNone/>
          </a:pPr>
          <a:r>
            <a:rPr lang="en-US" dirty="0">
              <a:latin typeface="Calibri" panose="020F0502020204030204"/>
              <a:ea typeface="+mn-ea"/>
              <a:cs typeface="+mn-cs"/>
            </a:rPr>
            <a:t>Part C </a:t>
          </a:r>
        </a:p>
      </dgm:t>
    </dgm:pt>
    <dgm:pt modelId="{3D16510C-A0CF-4597-8B6A-0D42FC60E446}" type="parTrans" cxnId="{D0BAE6BC-D941-4E1E-9BC2-39A41A1CD856}">
      <dgm:prSet/>
      <dgm:spPr>
        <a:xfrm>
          <a:off x="4279345" y="3601077"/>
          <a:ext cx="1935327" cy="314363"/>
        </a:xfrm>
      </dgm:spPr>
      <dgm:t>
        <a:bodyPr/>
        <a:lstStyle/>
        <a:p>
          <a:endParaRPr lang="en-US"/>
        </a:p>
      </dgm:t>
    </dgm:pt>
    <dgm:pt modelId="{D38AA092-592A-40FC-8195-D9A31076B310}" type="sibTrans" cxnId="{D0BAE6BC-D941-4E1E-9BC2-39A41A1CD856}">
      <dgm:prSet/>
      <dgm:spPr/>
      <dgm:t>
        <a:bodyPr/>
        <a:lstStyle/>
        <a:p>
          <a:endParaRPr lang="en-US"/>
        </a:p>
      </dgm:t>
    </dgm:pt>
    <dgm:pt modelId="{7965E8BC-1AC0-4835-AB68-57E71F8CC9D6}">
      <dgm:prSet phldrT="[Text]"/>
      <dgm:spPr>
        <a:xfrm>
          <a:off x="7514281" y="1435633"/>
          <a:ext cx="2185704" cy="866119"/>
        </a:xfrm>
        <a:prstGeom prst="roundRect">
          <a:avLst>
            <a:gd name="adj" fmla="val 10000"/>
          </a:avLst>
        </a:prstGeom>
      </dgm:spPr>
      <dgm:t>
        <a:bodyPr/>
        <a:lstStyle/>
        <a:p>
          <a:pPr>
            <a:buNone/>
          </a:pPr>
          <a:r>
            <a:rPr lang="en-US">
              <a:latin typeface="Calibri" panose="020F0502020204030204"/>
              <a:ea typeface="+mn-ea"/>
              <a:cs typeface="+mn-cs"/>
            </a:rPr>
            <a:t>Health Protection </a:t>
          </a:r>
          <a:endParaRPr lang="en-US" dirty="0">
            <a:latin typeface="Calibri" panose="020F0502020204030204"/>
            <a:ea typeface="+mn-ea"/>
            <a:cs typeface="+mn-cs"/>
          </a:endParaRPr>
        </a:p>
      </dgm:t>
    </dgm:pt>
    <dgm:pt modelId="{40EB354F-5373-43EC-B33B-F34E92D95047}" type="parTrans" cxnId="{493C20BB-DE3F-4C73-A3F0-DF41CF9CD160}">
      <dgm:prSet/>
      <dgm:spPr>
        <a:xfrm>
          <a:off x="6347949" y="1126669"/>
          <a:ext cx="2259184" cy="308964"/>
        </a:xfrm>
        <a:custGeom>
          <a:avLst/>
          <a:gdLst/>
          <a:ahLst/>
          <a:cxnLst/>
          <a:rect l="0" t="0" r="0" b="0"/>
          <a:pathLst>
            <a:path>
              <a:moveTo>
                <a:pt x="0" y="0"/>
              </a:moveTo>
              <a:lnTo>
                <a:pt x="0" y="154482"/>
              </a:lnTo>
              <a:lnTo>
                <a:pt x="2259184" y="154482"/>
              </a:lnTo>
              <a:lnTo>
                <a:pt x="2259184" y="308964"/>
              </a:lnTo>
            </a:path>
          </a:pathLst>
        </a:custGeom>
      </dgm:spPr>
      <dgm:t>
        <a:bodyPr/>
        <a:lstStyle/>
        <a:p>
          <a:endParaRPr lang="en-US"/>
        </a:p>
      </dgm:t>
    </dgm:pt>
    <dgm:pt modelId="{5DFA9097-213D-436E-90EF-7664D00E0BD1}" type="sibTrans" cxnId="{493C20BB-DE3F-4C73-A3F0-DF41CF9CD160}">
      <dgm:prSet/>
      <dgm:spPr/>
      <dgm:t>
        <a:bodyPr/>
        <a:lstStyle/>
        <a:p>
          <a:endParaRPr lang="en-US"/>
        </a:p>
      </dgm:t>
    </dgm:pt>
    <dgm:pt modelId="{06053557-B997-4CBB-8FDE-043E98D2B044}">
      <dgm:prSet phldrT="[Text]"/>
      <dgm:spPr>
        <a:xfrm>
          <a:off x="3123870" y="2612917"/>
          <a:ext cx="2310950" cy="988159"/>
        </a:xfrm>
      </dgm:spPr>
      <dgm:t>
        <a:bodyPr/>
        <a:lstStyle/>
        <a:p>
          <a:pPr>
            <a:buNone/>
          </a:pPr>
          <a:r>
            <a:rPr lang="en-US" dirty="0">
              <a:latin typeface="Calibri" panose="020F0502020204030204"/>
              <a:ea typeface="+mn-ea"/>
              <a:cs typeface="+mn-cs"/>
            </a:rPr>
            <a:t>Maternal and Child Health </a:t>
          </a:r>
        </a:p>
      </dgm:t>
    </dgm:pt>
    <dgm:pt modelId="{7E4D7727-3943-485A-8D82-AE2A6014ECBA}" type="parTrans" cxnId="{4733A7B4-3818-42DD-A69A-E33D8DD6AA25}">
      <dgm:prSet/>
      <dgm:spPr>
        <a:xfrm>
          <a:off x="4227948" y="2294422"/>
          <a:ext cx="91440" cy="318495"/>
        </a:xfrm>
      </dgm:spPr>
      <dgm:t>
        <a:bodyPr/>
        <a:lstStyle/>
        <a:p>
          <a:endParaRPr lang="en-US"/>
        </a:p>
      </dgm:t>
    </dgm:pt>
    <dgm:pt modelId="{E1C7CBFF-0B84-496F-A968-3DFF20081108}" type="sibTrans" cxnId="{4733A7B4-3818-42DD-A69A-E33D8DD6AA25}">
      <dgm:prSet/>
      <dgm:spPr/>
      <dgm:t>
        <a:bodyPr/>
        <a:lstStyle/>
        <a:p>
          <a:endParaRPr lang="en-US"/>
        </a:p>
      </dgm:t>
    </dgm:pt>
    <dgm:pt modelId="{2BEC8988-E0A4-43AE-99B1-3511A0B8CB88}" type="pres">
      <dgm:prSet presAssocID="{2424C933-BCEF-4BC9-AC25-11FB7307E24D}" presName="mainComposite" presStyleCnt="0">
        <dgm:presLayoutVars>
          <dgm:chPref val="1"/>
          <dgm:dir/>
          <dgm:animOne val="branch"/>
          <dgm:animLvl val="lvl"/>
          <dgm:resizeHandles val="exact"/>
        </dgm:presLayoutVars>
      </dgm:prSet>
      <dgm:spPr/>
    </dgm:pt>
    <dgm:pt modelId="{33955E2E-FF20-41FE-A250-F57414F75BE3}" type="pres">
      <dgm:prSet presAssocID="{2424C933-BCEF-4BC9-AC25-11FB7307E24D}" presName="hierFlow" presStyleCnt="0"/>
      <dgm:spPr/>
    </dgm:pt>
    <dgm:pt modelId="{9FDA4DDB-25A0-44F1-AE45-0F0A9E5C97BC}" type="pres">
      <dgm:prSet presAssocID="{2424C933-BCEF-4BC9-AC25-11FB7307E24D}" presName="hierChild1" presStyleCnt="0">
        <dgm:presLayoutVars>
          <dgm:chPref val="1"/>
          <dgm:animOne val="branch"/>
          <dgm:animLvl val="lvl"/>
        </dgm:presLayoutVars>
      </dgm:prSet>
      <dgm:spPr/>
    </dgm:pt>
    <dgm:pt modelId="{C6D0372B-36DE-403D-98D6-F1DCA2AC3DF9}" type="pres">
      <dgm:prSet presAssocID="{42D2C26A-9099-4446-B41C-44DCA5C4AA29}" presName="Name14" presStyleCnt="0"/>
      <dgm:spPr/>
    </dgm:pt>
    <dgm:pt modelId="{0150E9BD-A549-4D68-9498-879AA2DB2328}" type="pres">
      <dgm:prSet presAssocID="{42D2C26A-9099-4446-B41C-44DCA5C4AA29}" presName="level1Shape" presStyleLbl="node0" presStyleIdx="0" presStyleCnt="1" custScaleX="194892" custScaleY="145672">
        <dgm:presLayoutVars>
          <dgm:chPref val="3"/>
        </dgm:presLayoutVars>
      </dgm:prSet>
      <dgm:spPr/>
    </dgm:pt>
    <dgm:pt modelId="{F41CCC93-98FE-4C7A-8450-5767B16B9938}" type="pres">
      <dgm:prSet presAssocID="{42D2C26A-9099-4446-B41C-44DCA5C4AA29}" presName="hierChild2" presStyleCnt="0"/>
      <dgm:spPr/>
    </dgm:pt>
    <dgm:pt modelId="{7CAA209B-7967-43FB-9AD7-5EED4B4C74E8}" type="pres">
      <dgm:prSet presAssocID="{8B17F908-BE97-496E-ADCA-2AF51ADA796D}" presName="Name19" presStyleLbl="parChTrans1D2" presStyleIdx="0" presStyleCnt="2"/>
      <dgm:spPr/>
    </dgm:pt>
    <dgm:pt modelId="{F487C473-4756-49AB-85A6-BBE1A5D878BF}" type="pres">
      <dgm:prSet presAssocID="{606CA27B-995D-4BE7-B5C0-761B971DE392}" presName="Name21" presStyleCnt="0"/>
      <dgm:spPr/>
    </dgm:pt>
    <dgm:pt modelId="{53866D2D-3124-4FED-B00D-4367C25D8986}" type="pres">
      <dgm:prSet presAssocID="{606CA27B-995D-4BE7-B5C0-761B971DE392}" presName="level2Shape" presStyleLbl="node2" presStyleIdx="0" presStyleCnt="2" custScaleX="197000" custScaleY="111183" custLinFactNeighborX="-69707"/>
      <dgm:spPr/>
    </dgm:pt>
    <dgm:pt modelId="{0670DDD6-3891-4CCA-8FD0-1C0D36688D01}" type="pres">
      <dgm:prSet presAssocID="{606CA27B-995D-4BE7-B5C0-761B971DE392}" presName="hierChild3" presStyleCnt="0"/>
      <dgm:spPr/>
    </dgm:pt>
    <dgm:pt modelId="{F67B88A3-84E1-413A-B96C-30A013BF1E6B}" type="pres">
      <dgm:prSet presAssocID="{7E4D7727-3943-485A-8D82-AE2A6014ECBA}" presName="Name19" presStyleLbl="parChTrans1D3" presStyleIdx="0" presStyleCnt="1"/>
      <dgm:spPr>
        <a:custGeom>
          <a:avLst/>
          <a:gdLst/>
          <a:ahLst/>
          <a:cxnLst/>
          <a:rect l="0" t="0" r="0" b="0"/>
          <a:pathLst>
            <a:path>
              <a:moveTo>
                <a:pt x="45720" y="0"/>
              </a:moveTo>
              <a:lnTo>
                <a:pt x="45720" y="159247"/>
              </a:lnTo>
              <a:lnTo>
                <a:pt x="51397" y="159247"/>
              </a:lnTo>
              <a:lnTo>
                <a:pt x="51397" y="318495"/>
              </a:lnTo>
            </a:path>
          </a:pathLst>
        </a:custGeom>
      </dgm:spPr>
    </dgm:pt>
    <dgm:pt modelId="{E4D6BFFB-0C58-4322-B8C4-9A2A45E7E15C}" type="pres">
      <dgm:prSet presAssocID="{06053557-B997-4CBB-8FDE-043E98D2B044}" presName="Name21" presStyleCnt="0"/>
      <dgm:spPr/>
    </dgm:pt>
    <dgm:pt modelId="{5C490C1C-E670-432B-ABBC-1AD40D99A39E}" type="pres">
      <dgm:prSet presAssocID="{06053557-B997-4CBB-8FDE-043E98D2B044}" presName="level2Shape" presStyleLbl="node3" presStyleIdx="0" presStyleCnt="1" custScaleX="199458" custScaleY="127932" custLinFactNeighborX="-74479" custLinFactNeighborY="1234"/>
      <dgm:spPr>
        <a:prstGeom prst="roundRect">
          <a:avLst>
            <a:gd name="adj" fmla="val 10000"/>
          </a:avLst>
        </a:prstGeom>
      </dgm:spPr>
    </dgm:pt>
    <dgm:pt modelId="{82DB4E96-1DEF-416A-9857-FDCD0486AA05}" type="pres">
      <dgm:prSet presAssocID="{06053557-B997-4CBB-8FDE-043E98D2B044}" presName="hierChild3" presStyleCnt="0"/>
      <dgm:spPr/>
    </dgm:pt>
    <dgm:pt modelId="{77FA71F5-1908-4E2C-B0B9-F6D40361FE87}" type="pres">
      <dgm:prSet presAssocID="{31814803-6045-41DE-84EF-41801313E20F}" presName="Name19" presStyleLbl="parChTrans1D4" presStyleIdx="0" presStyleCnt="2"/>
      <dgm:spPr>
        <a:custGeom>
          <a:avLst/>
          <a:gdLst/>
          <a:ahLst/>
          <a:cxnLst/>
          <a:rect l="0" t="0" r="0" b="0"/>
          <a:pathLst>
            <a:path>
              <a:moveTo>
                <a:pt x="1593930" y="0"/>
              </a:moveTo>
              <a:lnTo>
                <a:pt x="1593930" y="150457"/>
              </a:lnTo>
              <a:lnTo>
                <a:pt x="0" y="150457"/>
              </a:lnTo>
              <a:lnTo>
                <a:pt x="0" y="300915"/>
              </a:lnTo>
            </a:path>
          </a:pathLst>
        </a:custGeom>
      </dgm:spPr>
    </dgm:pt>
    <dgm:pt modelId="{48BE8C9B-A2F8-4C5A-8893-685046E3947C}" type="pres">
      <dgm:prSet presAssocID="{75910F46-6024-4A83-A27E-ACED8510B1D0}" presName="Name21" presStyleCnt="0"/>
      <dgm:spPr/>
    </dgm:pt>
    <dgm:pt modelId="{7571C5A7-9E62-4D69-AEE8-EA869C20959F}" type="pres">
      <dgm:prSet presAssocID="{75910F46-6024-4A83-A27E-ACED8510B1D0}" presName="level2Shape" presStyleLbl="node4" presStyleIdx="0" presStyleCnt="2" custScaleX="149708" custScaleY="125381" custLinFactX="-23609" custLinFactNeighborX="-100000" custLinFactNeighborY="-936"/>
      <dgm:spPr>
        <a:prstGeom prst="roundRect">
          <a:avLst>
            <a:gd name="adj" fmla="val 10000"/>
          </a:avLst>
        </a:prstGeom>
      </dgm:spPr>
    </dgm:pt>
    <dgm:pt modelId="{D53AF89D-8F05-4218-A7A0-CBE2498150A6}" type="pres">
      <dgm:prSet presAssocID="{75910F46-6024-4A83-A27E-ACED8510B1D0}" presName="hierChild3" presStyleCnt="0"/>
      <dgm:spPr/>
    </dgm:pt>
    <dgm:pt modelId="{3C9883D4-ACF7-448F-A4F8-ECCB361EB492}" type="pres">
      <dgm:prSet presAssocID="{3D16510C-A0CF-4597-8B6A-0D42FC60E446}" presName="Name19" presStyleLbl="parChTrans1D4" presStyleIdx="1" presStyleCnt="2"/>
      <dgm:spPr>
        <a:custGeom>
          <a:avLst/>
          <a:gdLst/>
          <a:ahLst/>
          <a:cxnLst/>
          <a:rect l="0" t="0" r="0" b="0"/>
          <a:pathLst>
            <a:path>
              <a:moveTo>
                <a:pt x="0" y="0"/>
              </a:moveTo>
              <a:lnTo>
                <a:pt x="0" y="157181"/>
              </a:lnTo>
              <a:lnTo>
                <a:pt x="1935327" y="157181"/>
              </a:lnTo>
              <a:lnTo>
                <a:pt x="1935327" y="314363"/>
              </a:lnTo>
            </a:path>
          </a:pathLst>
        </a:custGeom>
      </dgm:spPr>
    </dgm:pt>
    <dgm:pt modelId="{576A7CA9-B3E9-4C76-871A-B5B868B04C4B}" type="pres">
      <dgm:prSet presAssocID="{68C61263-8A4D-40D4-8C4F-D4F5785D15EC}" presName="Name21" presStyleCnt="0"/>
      <dgm:spPr/>
    </dgm:pt>
    <dgm:pt modelId="{C557C221-287C-4FBF-BB9C-0DFB199263A0}" type="pres">
      <dgm:prSet presAssocID="{68C61263-8A4D-40D4-8C4F-D4F5785D15EC}" presName="level2Shape" presStyleLbl="node4" presStyleIdx="1" presStyleCnt="2" custScaleX="145380" custScaleY="121198" custLinFactNeighborX="16235" custLinFactNeighborY="1933"/>
      <dgm:spPr>
        <a:prstGeom prst="roundRect">
          <a:avLst>
            <a:gd name="adj" fmla="val 10000"/>
          </a:avLst>
        </a:prstGeom>
      </dgm:spPr>
    </dgm:pt>
    <dgm:pt modelId="{390DD1AF-FC9E-46AC-A0E0-9BF6924EE1D9}" type="pres">
      <dgm:prSet presAssocID="{68C61263-8A4D-40D4-8C4F-D4F5785D15EC}" presName="hierChild3" presStyleCnt="0"/>
      <dgm:spPr/>
    </dgm:pt>
    <dgm:pt modelId="{74D3D39D-3CA1-4749-99B6-BCD98DFA00DF}" type="pres">
      <dgm:prSet presAssocID="{40EB354F-5373-43EC-B33B-F34E92D95047}" presName="Name19" presStyleLbl="parChTrans1D2" presStyleIdx="1" presStyleCnt="2"/>
      <dgm:spPr/>
    </dgm:pt>
    <dgm:pt modelId="{8E0DB694-5C0C-44A9-9926-AE901F953EC7}" type="pres">
      <dgm:prSet presAssocID="{7965E8BC-1AC0-4835-AB68-57E71F8CC9D6}" presName="Name21" presStyleCnt="0"/>
      <dgm:spPr/>
    </dgm:pt>
    <dgm:pt modelId="{7485A01F-E23E-42D0-B8C0-5D1F8A753605}" type="pres">
      <dgm:prSet presAssocID="{7965E8BC-1AC0-4835-AB68-57E71F8CC9D6}" presName="level2Shape" presStyleLbl="node2" presStyleIdx="1" presStyleCnt="2" custScaleX="188648" custScaleY="112132" custLinFactNeighborX="81490"/>
      <dgm:spPr/>
    </dgm:pt>
    <dgm:pt modelId="{76F5CE36-D3BB-4035-84FA-AC82D04027C2}" type="pres">
      <dgm:prSet presAssocID="{7965E8BC-1AC0-4835-AB68-57E71F8CC9D6}" presName="hierChild3" presStyleCnt="0"/>
      <dgm:spPr/>
    </dgm:pt>
    <dgm:pt modelId="{F1E5E808-D41C-471F-8F74-6956E789CAF6}" type="pres">
      <dgm:prSet presAssocID="{2424C933-BCEF-4BC9-AC25-11FB7307E24D}" presName="bgShapesFlow" presStyleCnt="0"/>
      <dgm:spPr/>
    </dgm:pt>
  </dgm:ptLst>
  <dgm:cxnLst>
    <dgm:cxn modelId="{D2804D04-B2CB-4799-87F6-90BC9FFC7447}" type="presOf" srcId="{75910F46-6024-4A83-A27E-ACED8510B1D0}" destId="{7571C5A7-9E62-4D69-AEE8-EA869C20959F}" srcOrd="0" destOrd="0" presId="urn:microsoft.com/office/officeart/2005/8/layout/hierarchy6"/>
    <dgm:cxn modelId="{AB2D5B1D-F387-47D8-8FEA-7F5E93BB7E68}" srcId="{42D2C26A-9099-4446-B41C-44DCA5C4AA29}" destId="{606CA27B-995D-4BE7-B5C0-761B971DE392}" srcOrd="0" destOrd="0" parTransId="{8B17F908-BE97-496E-ADCA-2AF51ADA796D}" sibTransId="{D3853F90-992E-4457-B4B9-E8BDBB1AF753}"/>
    <dgm:cxn modelId="{33DEF62A-A651-416D-9866-7EE3064ED914}" type="presOf" srcId="{2424C933-BCEF-4BC9-AC25-11FB7307E24D}" destId="{2BEC8988-E0A4-43AE-99B1-3511A0B8CB88}" srcOrd="0" destOrd="0" presId="urn:microsoft.com/office/officeart/2005/8/layout/hierarchy6"/>
    <dgm:cxn modelId="{0620982D-F748-46E4-B743-3C144D9E2F0C}" srcId="{06053557-B997-4CBB-8FDE-043E98D2B044}" destId="{75910F46-6024-4A83-A27E-ACED8510B1D0}" srcOrd="0" destOrd="0" parTransId="{31814803-6045-41DE-84EF-41801313E20F}" sibTransId="{A7839565-EAA0-46FC-9B7D-33BFCC01709B}"/>
    <dgm:cxn modelId="{57A9095C-153B-49EE-9A88-77DDE13ABD0E}" type="presOf" srcId="{7E4D7727-3943-485A-8D82-AE2A6014ECBA}" destId="{F67B88A3-84E1-413A-B96C-30A013BF1E6B}" srcOrd="0" destOrd="0" presId="urn:microsoft.com/office/officeart/2005/8/layout/hierarchy6"/>
    <dgm:cxn modelId="{54CFA164-AF09-4CB8-BB9A-B21622EEF9C1}" type="presOf" srcId="{31814803-6045-41DE-84EF-41801313E20F}" destId="{77FA71F5-1908-4E2C-B0B9-F6D40361FE87}" srcOrd="0" destOrd="0" presId="urn:microsoft.com/office/officeart/2005/8/layout/hierarchy6"/>
    <dgm:cxn modelId="{4F72B572-B187-4755-B5C0-8D93F51FBA10}" type="presOf" srcId="{06053557-B997-4CBB-8FDE-043E98D2B044}" destId="{5C490C1C-E670-432B-ABBC-1AD40D99A39E}" srcOrd="0" destOrd="0" presId="urn:microsoft.com/office/officeart/2005/8/layout/hierarchy6"/>
    <dgm:cxn modelId="{3817918A-906A-49F7-91B5-9B022FD9BF16}" type="presOf" srcId="{8B17F908-BE97-496E-ADCA-2AF51ADA796D}" destId="{7CAA209B-7967-43FB-9AD7-5EED4B4C74E8}" srcOrd="0" destOrd="0" presId="urn:microsoft.com/office/officeart/2005/8/layout/hierarchy6"/>
    <dgm:cxn modelId="{4C49B18B-CEE9-4906-B7FF-D00AB4A5C444}" type="presOf" srcId="{68C61263-8A4D-40D4-8C4F-D4F5785D15EC}" destId="{C557C221-287C-4FBF-BB9C-0DFB199263A0}" srcOrd="0" destOrd="0" presId="urn:microsoft.com/office/officeart/2005/8/layout/hierarchy6"/>
    <dgm:cxn modelId="{8AB7EE8B-F955-4849-B61F-49B10A3D9212}" type="presOf" srcId="{42D2C26A-9099-4446-B41C-44DCA5C4AA29}" destId="{0150E9BD-A549-4D68-9498-879AA2DB2328}" srcOrd="0" destOrd="0" presId="urn:microsoft.com/office/officeart/2005/8/layout/hierarchy6"/>
    <dgm:cxn modelId="{3C3D9398-626B-4D0B-AADD-B2060DF3E9C5}" type="presOf" srcId="{606CA27B-995D-4BE7-B5C0-761B971DE392}" destId="{53866D2D-3124-4FED-B00D-4367C25D8986}" srcOrd="0" destOrd="0" presId="urn:microsoft.com/office/officeart/2005/8/layout/hierarchy6"/>
    <dgm:cxn modelId="{513ACBA1-B7A6-467E-BB7D-729DE9A822CC}" srcId="{2424C933-BCEF-4BC9-AC25-11FB7307E24D}" destId="{42D2C26A-9099-4446-B41C-44DCA5C4AA29}" srcOrd="0" destOrd="0" parTransId="{AD000D84-A49F-4796-B5CF-C9F0CE50359E}" sibTransId="{DF78ECD2-83B1-4F5F-B92C-7EB3E19B56A6}"/>
    <dgm:cxn modelId="{4733A7B4-3818-42DD-A69A-E33D8DD6AA25}" srcId="{606CA27B-995D-4BE7-B5C0-761B971DE392}" destId="{06053557-B997-4CBB-8FDE-043E98D2B044}" srcOrd="0" destOrd="0" parTransId="{7E4D7727-3943-485A-8D82-AE2A6014ECBA}" sibTransId="{E1C7CBFF-0B84-496F-A968-3DFF20081108}"/>
    <dgm:cxn modelId="{493C20BB-DE3F-4C73-A3F0-DF41CF9CD160}" srcId="{42D2C26A-9099-4446-B41C-44DCA5C4AA29}" destId="{7965E8BC-1AC0-4835-AB68-57E71F8CC9D6}" srcOrd="1" destOrd="0" parTransId="{40EB354F-5373-43EC-B33B-F34E92D95047}" sibTransId="{5DFA9097-213D-436E-90EF-7664D00E0BD1}"/>
    <dgm:cxn modelId="{D0BAE6BC-D941-4E1E-9BC2-39A41A1CD856}" srcId="{06053557-B997-4CBB-8FDE-043E98D2B044}" destId="{68C61263-8A4D-40D4-8C4F-D4F5785D15EC}" srcOrd="1" destOrd="0" parTransId="{3D16510C-A0CF-4597-8B6A-0D42FC60E446}" sibTransId="{D38AA092-592A-40FC-8195-D9A31076B310}"/>
    <dgm:cxn modelId="{DF83D5C2-1DD9-4FF2-9F9B-84F7086C7A65}" type="presOf" srcId="{3D16510C-A0CF-4597-8B6A-0D42FC60E446}" destId="{3C9883D4-ACF7-448F-A4F8-ECCB361EB492}" srcOrd="0" destOrd="0" presId="urn:microsoft.com/office/officeart/2005/8/layout/hierarchy6"/>
    <dgm:cxn modelId="{1EF7ABD8-2293-45CA-A1BF-6ACD5C64D9BE}" type="presOf" srcId="{7965E8BC-1AC0-4835-AB68-57E71F8CC9D6}" destId="{7485A01F-E23E-42D0-B8C0-5D1F8A753605}" srcOrd="0" destOrd="0" presId="urn:microsoft.com/office/officeart/2005/8/layout/hierarchy6"/>
    <dgm:cxn modelId="{A5D59EEE-8BB0-408C-A034-FCB0C3FDF8F3}" type="presOf" srcId="{40EB354F-5373-43EC-B33B-F34E92D95047}" destId="{74D3D39D-3CA1-4749-99B6-BCD98DFA00DF}" srcOrd="0" destOrd="0" presId="urn:microsoft.com/office/officeart/2005/8/layout/hierarchy6"/>
    <dgm:cxn modelId="{4557B659-9194-4CDB-81AC-DBFF9C0CDDA7}" type="presParOf" srcId="{2BEC8988-E0A4-43AE-99B1-3511A0B8CB88}" destId="{33955E2E-FF20-41FE-A250-F57414F75BE3}" srcOrd="0" destOrd="0" presId="urn:microsoft.com/office/officeart/2005/8/layout/hierarchy6"/>
    <dgm:cxn modelId="{065BB193-5046-438D-AB23-FE565416D032}" type="presParOf" srcId="{33955E2E-FF20-41FE-A250-F57414F75BE3}" destId="{9FDA4DDB-25A0-44F1-AE45-0F0A9E5C97BC}" srcOrd="0" destOrd="0" presId="urn:microsoft.com/office/officeart/2005/8/layout/hierarchy6"/>
    <dgm:cxn modelId="{C65F904B-3E19-4A66-AADF-D1BF2FDF3C96}" type="presParOf" srcId="{9FDA4DDB-25A0-44F1-AE45-0F0A9E5C97BC}" destId="{C6D0372B-36DE-403D-98D6-F1DCA2AC3DF9}" srcOrd="0" destOrd="0" presId="urn:microsoft.com/office/officeart/2005/8/layout/hierarchy6"/>
    <dgm:cxn modelId="{9C926666-70B4-43CF-A411-32918F82B02D}" type="presParOf" srcId="{C6D0372B-36DE-403D-98D6-F1DCA2AC3DF9}" destId="{0150E9BD-A549-4D68-9498-879AA2DB2328}" srcOrd="0" destOrd="0" presId="urn:microsoft.com/office/officeart/2005/8/layout/hierarchy6"/>
    <dgm:cxn modelId="{6467B0AB-BEDB-4EAA-B200-959D6526E68A}" type="presParOf" srcId="{C6D0372B-36DE-403D-98D6-F1DCA2AC3DF9}" destId="{F41CCC93-98FE-4C7A-8450-5767B16B9938}" srcOrd="1" destOrd="0" presId="urn:microsoft.com/office/officeart/2005/8/layout/hierarchy6"/>
    <dgm:cxn modelId="{C68BC904-1DC1-44DA-ABFD-940BC1B0056D}" type="presParOf" srcId="{F41CCC93-98FE-4C7A-8450-5767B16B9938}" destId="{7CAA209B-7967-43FB-9AD7-5EED4B4C74E8}" srcOrd="0" destOrd="0" presId="urn:microsoft.com/office/officeart/2005/8/layout/hierarchy6"/>
    <dgm:cxn modelId="{A3C14B87-AC7C-4911-ABDA-48ED054A7142}" type="presParOf" srcId="{F41CCC93-98FE-4C7A-8450-5767B16B9938}" destId="{F487C473-4756-49AB-85A6-BBE1A5D878BF}" srcOrd="1" destOrd="0" presId="urn:microsoft.com/office/officeart/2005/8/layout/hierarchy6"/>
    <dgm:cxn modelId="{4AC91F98-22AA-47DC-AC46-CEF18BDC1A45}" type="presParOf" srcId="{F487C473-4756-49AB-85A6-BBE1A5D878BF}" destId="{53866D2D-3124-4FED-B00D-4367C25D8986}" srcOrd="0" destOrd="0" presId="urn:microsoft.com/office/officeart/2005/8/layout/hierarchy6"/>
    <dgm:cxn modelId="{4AB3CE6C-DA7D-412C-AB45-089C0574D7C4}" type="presParOf" srcId="{F487C473-4756-49AB-85A6-BBE1A5D878BF}" destId="{0670DDD6-3891-4CCA-8FD0-1C0D36688D01}" srcOrd="1" destOrd="0" presId="urn:microsoft.com/office/officeart/2005/8/layout/hierarchy6"/>
    <dgm:cxn modelId="{CAFD5370-A674-4304-AB39-323AF4762114}" type="presParOf" srcId="{0670DDD6-3891-4CCA-8FD0-1C0D36688D01}" destId="{F67B88A3-84E1-413A-B96C-30A013BF1E6B}" srcOrd="0" destOrd="0" presId="urn:microsoft.com/office/officeart/2005/8/layout/hierarchy6"/>
    <dgm:cxn modelId="{4F593618-0295-47E8-9D10-D8D572FB4373}" type="presParOf" srcId="{0670DDD6-3891-4CCA-8FD0-1C0D36688D01}" destId="{E4D6BFFB-0C58-4322-B8C4-9A2A45E7E15C}" srcOrd="1" destOrd="0" presId="urn:microsoft.com/office/officeart/2005/8/layout/hierarchy6"/>
    <dgm:cxn modelId="{447E4D28-46AF-48F0-974B-D9A006533ACE}" type="presParOf" srcId="{E4D6BFFB-0C58-4322-B8C4-9A2A45E7E15C}" destId="{5C490C1C-E670-432B-ABBC-1AD40D99A39E}" srcOrd="0" destOrd="0" presId="urn:microsoft.com/office/officeart/2005/8/layout/hierarchy6"/>
    <dgm:cxn modelId="{9DA0E16E-BA44-427C-B81B-DBFF6DB595A3}" type="presParOf" srcId="{E4D6BFFB-0C58-4322-B8C4-9A2A45E7E15C}" destId="{82DB4E96-1DEF-416A-9857-FDCD0486AA05}" srcOrd="1" destOrd="0" presId="urn:microsoft.com/office/officeart/2005/8/layout/hierarchy6"/>
    <dgm:cxn modelId="{D79A225C-794F-44A8-BF1D-B3BFA6BBA1C3}" type="presParOf" srcId="{82DB4E96-1DEF-416A-9857-FDCD0486AA05}" destId="{77FA71F5-1908-4E2C-B0B9-F6D40361FE87}" srcOrd="0" destOrd="0" presId="urn:microsoft.com/office/officeart/2005/8/layout/hierarchy6"/>
    <dgm:cxn modelId="{558036ED-BFAF-4987-9125-064DA0744CFD}" type="presParOf" srcId="{82DB4E96-1DEF-416A-9857-FDCD0486AA05}" destId="{48BE8C9B-A2F8-4C5A-8893-685046E3947C}" srcOrd="1" destOrd="0" presId="urn:microsoft.com/office/officeart/2005/8/layout/hierarchy6"/>
    <dgm:cxn modelId="{8246BBE8-7CEB-4FF8-957F-8CFBFE8FBD19}" type="presParOf" srcId="{48BE8C9B-A2F8-4C5A-8893-685046E3947C}" destId="{7571C5A7-9E62-4D69-AEE8-EA869C20959F}" srcOrd="0" destOrd="0" presId="urn:microsoft.com/office/officeart/2005/8/layout/hierarchy6"/>
    <dgm:cxn modelId="{CC2EFC13-D323-4078-9130-4C05E0B62726}" type="presParOf" srcId="{48BE8C9B-A2F8-4C5A-8893-685046E3947C}" destId="{D53AF89D-8F05-4218-A7A0-CBE2498150A6}" srcOrd="1" destOrd="0" presId="urn:microsoft.com/office/officeart/2005/8/layout/hierarchy6"/>
    <dgm:cxn modelId="{B45D41BB-1432-4A3E-B1E1-07E134D3B9D9}" type="presParOf" srcId="{82DB4E96-1DEF-416A-9857-FDCD0486AA05}" destId="{3C9883D4-ACF7-448F-A4F8-ECCB361EB492}" srcOrd="2" destOrd="0" presId="urn:microsoft.com/office/officeart/2005/8/layout/hierarchy6"/>
    <dgm:cxn modelId="{B11AC401-3DCF-4F39-A690-5BEB52E938F9}" type="presParOf" srcId="{82DB4E96-1DEF-416A-9857-FDCD0486AA05}" destId="{576A7CA9-B3E9-4C76-871A-B5B868B04C4B}" srcOrd="3" destOrd="0" presId="urn:microsoft.com/office/officeart/2005/8/layout/hierarchy6"/>
    <dgm:cxn modelId="{4D0F36B6-48B0-475C-8BEC-557B1BF891FD}" type="presParOf" srcId="{576A7CA9-B3E9-4C76-871A-B5B868B04C4B}" destId="{C557C221-287C-4FBF-BB9C-0DFB199263A0}" srcOrd="0" destOrd="0" presId="urn:microsoft.com/office/officeart/2005/8/layout/hierarchy6"/>
    <dgm:cxn modelId="{9FF4B88A-B33E-4A1A-87AC-6DC99A280C7A}" type="presParOf" srcId="{576A7CA9-B3E9-4C76-871A-B5B868B04C4B}" destId="{390DD1AF-FC9E-46AC-A0E0-9BF6924EE1D9}" srcOrd="1" destOrd="0" presId="urn:microsoft.com/office/officeart/2005/8/layout/hierarchy6"/>
    <dgm:cxn modelId="{2F0B9164-E07F-49B0-938D-2979F607AC77}" type="presParOf" srcId="{F41CCC93-98FE-4C7A-8450-5767B16B9938}" destId="{74D3D39D-3CA1-4749-99B6-BCD98DFA00DF}" srcOrd="2" destOrd="0" presId="urn:microsoft.com/office/officeart/2005/8/layout/hierarchy6"/>
    <dgm:cxn modelId="{7EDCCC52-CA93-45B8-BA86-3F09AEFBDAEE}" type="presParOf" srcId="{F41CCC93-98FE-4C7A-8450-5767B16B9938}" destId="{8E0DB694-5C0C-44A9-9926-AE901F953EC7}" srcOrd="3" destOrd="0" presId="urn:microsoft.com/office/officeart/2005/8/layout/hierarchy6"/>
    <dgm:cxn modelId="{696270AE-F6BB-454F-9EC5-CAE95E52A489}" type="presParOf" srcId="{8E0DB694-5C0C-44A9-9926-AE901F953EC7}" destId="{7485A01F-E23E-42D0-B8C0-5D1F8A753605}" srcOrd="0" destOrd="0" presId="urn:microsoft.com/office/officeart/2005/8/layout/hierarchy6"/>
    <dgm:cxn modelId="{297F7CF0-BFBF-4335-B12E-EB728C4F5452}" type="presParOf" srcId="{8E0DB694-5C0C-44A9-9926-AE901F953EC7}" destId="{76F5CE36-D3BB-4035-84FA-AC82D04027C2}" srcOrd="1" destOrd="0" presId="urn:microsoft.com/office/officeart/2005/8/layout/hierarchy6"/>
    <dgm:cxn modelId="{2482B14A-5831-4205-ABBC-E850FCC62E0A}" type="presParOf" srcId="{2BEC8988-E0A4-43AE-99B1-3511A0B8CB88}" destId="{F1E5E808-D41C-471F-8F74-6956E789CAF6}" srcOrd="1" destOrd="0" presId="urn:microsoft.com/office/officeart/2005/8/layout/hierarchy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1F5C6F-4BC4-4C80-9635-0AB2CD4B2E44}">
      <dsp:nvSpPr>
        <dsp:cNvPr id="0" name=""/>
        <dsp:cNvSpPr/>
      </dsp:nvSpPr>
      <dsp:spPr>
        <a:xfrm rot="16200000">
          <a:off x="1727200" y="-1727200"/>
          <a:ext cx="2048669" cy="5503069"/>
        </a:xfrm>
        <a:prstGeom prst="round1Rect">
          <a:avLst/>
        </a:prstGeom>
        <a:solidFill>
          <a:schemeClr val="accent2">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Where do the data reside?</a:t>
          </a:r>
        </a:p>
      </dsp:txBody>
      <dsp:txXfrm rot="5400000">
        <a:off x="-1" y="1"/>
        <a:ext cx="5503069" cy="1536501"/>
      </dsp:txXfrm>
    </dsp:sp>
    <dsp:sp modelId="{8FFAA060-26B7-4E4D-956D-9C26E363F3A0}">
      <dsp:nvSpPr>
        <dsp:cNvPr id="0" name=""/>
        <dsp:cNvSpPr/>
      </dsp:nvSpPr>
      <dsp:spPr>
        <a:xfrm>
          <a:off x="5503069" y="0"/>
          <a:ext cx="5503069" cy="2048669"/>
        </a:xfrm>
        <a:prstGeom prst="round1Rect">
          <a:avLst/>
        </a:prstGeom>
        <a:solidFill>
          <a:schemeClr val="accent3">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 What data do you want to share, how will the data be shared AND where will it be stored?</a:t>
          </a:r>
        </a:p>
      </dsp:txBody>
      <dsp:txXfrm>
        <a:off x="5503069" y="0"/>
        <a:ext cx="5503069" cy="1536501"/>
      </dsp:txXfrm>
    </dsp:sp>
    <dsp:sp modelId="{8A00902D-D4B0-4A51-868C-223876C955FD}">
      <dsp:nvSpPr>
        <dsp:cNvPr id="0" name=""/>
        <dsp:cNvSpPr/>
      </dsp:nvSpPr>
      <dsp:spPr>
        <a:xfrm rot="10800000">
          <a:off x="0" y="2048669"/>
          <a:ext cx="5503069" cy="2048669"/>
        </a:xfrm>
        <a:prstGeom prst="round1Rect">
          <a:avLst/>
        </a:prstGeom>
        <a:solidFill>
          <a:schemeClr val="accent4">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What federal, state, and local laws apply to data sets?</a:t>
          </a:r>
        </a:p>
      </dsp:txBody>
      <dsp:txXfrm rot="10800000">
        <a:off x="0" y="2560836"/>
        <a:ext cx="5503069" cy="1536501"/>
      </dsp:txXfrm>
    </dsp:sp>
    <dsp:sp modelId="{A570F97D-1A88-4DF5-9112-0DE8879EEAF9}">
      <dsp:nvSpPr>
        <dsp:cNvPr id="0" name=""/>
        <dsp:cNvSpPr/>
      </dsp:nvSpPr>
      <dsp:spPr>
        <a:xfrm rot="5400000">
          <a:off x="7230269" y="321469"/>
          <a:ext cx="2048669" cy="5503069"/>
        </a:xfrm>
        <a:prstGeom prst="round1Rect">
          <a:avLst/>
        </a:prstGeom>
        <a:solidFill>
          <a:schemeClr val="accent5">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192024" tIns="192024" rIns="192024" bIns="192024" numCol="1" spcCol="1270" anchor="ctr" anchorCtr="0">
          <a:noAutofit/>
        </a:bodyPr>
        <a:lstStyle/>
        <a:p>
          <a:pPr marL="0" lvl="0" indent="0" algn="ctr" defTabSz="1200150">
            <a:lnSpc>
              <a:spcPct val="90000"/>
            </a:lnSpc>
            <a:spcBef>
              <a:spcPct val="0"/>
            </a:spcBef>
            <a:spcAft>
              <a:spcPct val="35000"/>
            </a:spcAft>
            <a:buNone/>
          </a:pPr>
          <a:r>
            <a:rPr lang="en-US" sz="2700" kern="1200" dirty="0"/>
            <a:t>What data sharing agreements need to be in place?  Requirements?</a:t>
          </a:r>
        </a:p>
      </dsp:txBody>
      <dsp:txXfrm rot="-5400000">
        <a:off x="5503068" y="2560836"/>
        <a:ext cx="5503069" cy="1536501"/>
      </dsp:txXfrm>
    </dsp:sp>
    <dsp:sp modelId="{9F86B774-876C-4ADF-A53F-00399DEA2D09}">
      <dsp:nvSpPr>
        <dsp:cNvPr id="0" name=""/>
        <dsp:cNvSpPr/>
      </dsp:nvSpPr>
      <dsp:spPr>
        <a:xfrm>
          <a:off x="3852148" y="1536501"/>
          <a:ext cx="3301841" cy="1024334"/>
        </a:xfrm>
        <a:prstGeom prst="roundRect">
          <a:avLst/>
        </a:prstGeom>
        <a:solidFill>
          <a:schemeClr val="accent2">
            <a:tint val="40000"/>
            <a:hueOff val="0"/>
            <a:satOff val="0"/>
            <a:lumOff val="0"/>
            <a:alphaOff val="0"/>
          </a:schemeClr>
        </a:solidFill>
        <a:ln w="22225" cap="flat" cmpd="sng" algn="ctr">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dsp:style>
      <dsp:txBody>
        <a:bodyPr spcFirstLastPara="0" vert="horz" wrap="square" lIns="365760" tIns="365760" rIns="365760" bIns="365760" numCol="1" spcCol="1270" anchor="ctr" anchorCtr="0">
          <a:noAutofit/>
        </a:bodyPr>
        <a:lstStyle/>
        <a:p>
          <a:pPr marL="0" lvl="0" indent="0" algn="ctr" defTabSz="4267200">
            <a:lnSpc>
              <a:spcPct val="90000"/>
            </a:lnSpc>
            <a:spcBef>
              <a:spcPct val="0"/>
            </a:spcBef>
            <a:spcAft>
              <a:spcPct val="35000"/>
            </a:spcAft>
            <a:buNone/>
          </a:pPr>
          <a:r>
            <a:rPr lang="en-US" sz="9600" kern="1200" dirty="0"/>
            <a:t>?</a:t>
          </a:r>
        </a:p>
      </dsp:txBody>
      <dsp:txXfrm>
        <a:off x="3902152" y="1586505"/>
        <a:ext cx="3201833" cy="9243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50E9BD-A549-4D68-9498-879AA2DB2328}">
      <dsp:nvSpPr>
        <dsp:cNvPr id="0" name=""/>
        <dsp:cNvSpPr/>
      </dsp:nvSpPr>
      <dsp:spPr>
        <a:xfrm>
          <a:off x="5218925" y="1483"/>
          <a:ext cx="2258048" cy="112518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latin typeface="Calibri" panose="020F0502020204030204"/>
              <a:ea typeface="+mn-ea"/>
              <a:cs typeface="+mn-cs"/>
            </a:rPr>
            <a:t>Georgia Department of Public Health </a:t>
          </a:r>
          <a:endParaRPr lang="en-US" sz="2100" kern="1200" dirty="0">
            <a:latin typeface="Calibri" panose="020F0502020204030204"/>
            <a:ea typeface="+mn-ea"/>
            <a:cs typeface="+mn-cs"/>
          </a:endParaRPr>
        </a:p>
      </dsp:txBody>
      <dsp:txXfrm>
        <a:off x="5251881" y="34439"/>
        <a:ext cx="2192136" cy="1059273"/>
      </dsp:txXfrm>
    </dsp:sp>
    <dsp:sp modelId="{7CAA209B-7967-43FB-9AD7-5EED4B4C74E8}">
      <dsp:nvSpPr>
        <dsp:cNvPr id="0" name=""/>
        <dsp:cNvSpPr/>
      </dsp:nvSpPr>
      <dsp:spPr>
        <a:xfrm>
          <a:off x="4273668" y="1126669"/>
          <a:ext cx="2074280" cy="308964"/>
        </a:xfrm>
        <a:custGeom>
          <a:avLst/>
          <a:gdLst/>
          <a:ahLst/>
          <a:cxnLst/>
          <a:rect l="0" t="0" r="0" b="0"/>
          <a:pathLst>
            <a:path>
              <a:moveTo>
                <a:pt x="2074280" y="0"/>
              </a:moveTo>
              <a:lnTo>
                <a:pt x="2074280" y="154482"/>
              </a:lnTo>
              <a:lnTo>
                <a:pt x="0" y="154482"/>
              </a:lnTo>
              <a:lnTo>
                <a:pt x="0" y="30896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3866D2D-3124-4FED-B00D-4367C25D8986}">
      <dsp:nvSpPr>
        <dsp:cNvPr id="0" name=""/>
        <dsp:cNvSpPr/>
      </dsp:nvSpPr>
      <dsp:spPr>
        <a:xfrm>
          <a:off x="3132432" y="1435633"/>
          <a:ext cx="2282472" cy="858788"/>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latin typeface="Calibri" panose="020F0502020204030204"/>
              <a:ea typeface="+mn-ea"/>
              <a:cs typeface="+mn-cs"/>
            </a:rPr>
            <a:t>Health Promotion </a:t>
          </a:r>
          <a:endParaRPr lang="en-US" sz="2100" kern="1200" dirty="0">
            <a:latin typeface="Calibri" panose="020F0502020204030204"/>
            <a:ea typeface="+mn-ea"/>
            <a:cs typeface="+mn-cs"/>
          </a:endParaRPr>
        </a:p>
      </dsp:txBody>
      <dsp:txXfrm>
        <a:off x="3157585" y="1460786"/>
        <a:ext cx="2232166" cy="808482"/>
      </dsp:txXfrm>
    </dsp:sp>
    <dsp:sp modelId="{F67B88A3-84E1-413A-B96C-30A013BF1E6B}">
      <dsp:nvSpPr>
        <dsp:cNvPr id="0" name=""/>
        <dsp:cNvSpPr/>
      </dsp:nvSpPr>
      <dsp:spPr>
        <a:xfrm>
          <a:off x="4172659" y="2294422"/>
          <a:ext cx="91440" cy="318495"/>
        </a:xfrm>
        <a:custGeom>
          <a:avLst/>
          <a:gdLst/>
          <a:ahLst/>
          <a:cxnLst/>
          <a:rect l="0" t="0" r="0" b="0"/>
          <a:pathLst>
            <a:path>
              <a:moveTo>
                <a:pt x="45720" y="0"/>
              </a:moveTo>
              <a:lnTo>
                <a:pt x="45720" y="159247"/>
              </a:lnTo>
              <a:lnTo>
                <a:pt x="51397" y="159247"/>
              </a:lnTo>
              <a:lnTo>
                <a:pt x="51397" y="31849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C490C1C-E670-432B-ABBC-1AD40D99A39E}">
      <dsp:nvSpPr>
        <dsp:cNvPr id="0" name=""/>
        <dsp:cNvSpPr/>
      </dsp:nvSpPr>
      <dsp:spPr>
        <a:xfrm>
          <a:off x="3062904" y="2612917"/>
          <a:ext cx="2310950" cy="98815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panose="020F0502020204030204"/>
              <a:ea typeface="+mn-ea"/>
              <a:cs typeface="+mn-cs"/>
            </a:rPr>
            <a:t>Maternal and Child Health </a:t>
          </a:r>
        </a:p>
      </dsp:txBody>
      <dsp:txXfrm>
        <a:off x="3091846" y="2641859"/>
        <a:ext cx="2253066" cy="930275"/>
      </dsp:txXfrm>
    </dsp:sp>
    <dsp:sp modelId="{77FA71F5-1908-4E2C-B0B9-F6D40361FE87}">
      <dsp:nvSpPr>
        <dsp:cNvPr id="0" name=""/>
        <dsp:cNvSpPr/>
      </dsp:nvSpPr>
      <dsp:spPr>
        <a:xfrm>
          <a:off x="2633162" y="3601077"/>
          <a:ext cx="1585217" cy="292202"/>
        </a:xfrm>
        <a:custGeom>
          <a:avLst/>
          <a:gdLst/>
          <a:ahLst/>
          <a:cxnLst/>
          <a:rect l="0" t="0" r="0" b="0"/>
          <a:pathLst>
            <a:path>
              <a:moveTo>
                <a:pt x="1593930" y="0"/>
              </a:moveTo>
              <a:lnTo>
                <a:pt x="1593930" y="150457"/>
              </a:lnTo>
              <a:lnTo>
                <a:pt x="0" y="150457"/>
              </a:lnTo>
              <a:lnTo>
                <a:pt x="0" y="300915"/>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571C5A7-9E62-4D69-AEE8-EA869C20959F}">
      <dsp:nvSpPr>
        <dsp:cNvPr id="0" name=""/>
        <dsp:cNvSpPr/>
      </dsp:nvSpPr>
      <dsp:spPr>
        <a:xfrm>
          <a:off x="1765892" y="3893280"/>
          <a:ext cx="1734539" cy="96845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panose="020F0502020204030204"/>
              <a:ea typeface="+mn-ea"/>
              <a:cs typeface="+mn-cs"/>
            </a:rPr>
            <a:t>EHDI </a:t>
          </a:r>
        </a:p>
      </dsp:txBody>
      <dsp:txXfrm>
        <a:off x="1794257" y="3921645"/>
        <a:ext cx="1677809" cy="911725"/>
      </dsp:txXfrm>
    </dsp:sp>
    <dsp:sp modelId="{3C9883D4-ACF7-448F-A4F8-ECCB361EB492}">
      <dsp:nvSpPr>
        <dsp:cNvPr id="0" name=""/>
        <dsp:cNvSpPr/>
      </dsp:nvSpPr>
      <dsp:spPr>
        <a:xfrm>
          <a:off x="4218379" y="3601077"/>
          <a:ext cx="2092088" cy="314363"/>
        </a:xfrm>
        <a:custGeom>
          <a:avLst/>
          <a:gdLst/>
          <a:ahLst/>
          <a:cxnLst/>
          <a:rect l="0" t="0" r="0" b="0"/>
          <a:pathLst>
            <a:path>
              <a:moveTo>
                <a:pt x="0" y="0"/>
              </a:moveTo>
              <a:lnTo>
                <a:pt x="0" y="157181"/>
              </a:lnTo>
              <a:lnTo>
                <a:pt x="1935327" y="157181"/>
              </a:lnTo>
              <a:lnTo>
                <a:pt x="1935327" y="314363"/>
              </a:lnTo>
            </a:path>
          </a:pathLst>
        </a:custGeom>
        <a:noFill/>
        <a:ln w="12700" cap="flat" cmpd="sng" algn="ctr">
          <a:solidFill>
            <a:schemeClr val="dk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557C221-287C-4FBF-BB9C-0DFB199263A0}">
      <dsp:nvSpPr>
        <dsp:cNvPr id="0" name=""/>
        <dsp:cNvSpPr/>
      </dsp:nvSpPr>
      <dsp:spPr>
        <a:xfrm>
          <a:off x="5468270" y="3915441"/>
          <a:ext cx="1684394" cy="936145"/>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Calibri" panose="020F0502020204030204"/>
              <a:ea typeface="+mn-ea"/>
              <a:cs typeface="+mn-cs"/>
            </a:rPr>
            <a:t>Part C </a:t>
          </a:r>
        </a:p>
      </dsp:txBody>
      <dsp:txXfrm>
        <a:off x="5495689" y="3942860"/>
        <a:ext cx="1629556" cy="881307"/>
      </dsp:txXfrm>
    </dsp:sp>
    <dsp:sp modelId="{74D3D39D-3CA1-4749-99B6-BCD98DFA00DF}">
      <dsp:nvSpPr>
        <dsp:cNvPr id="0" name=""/>
        <dsp:cNvSpPr/>
      </dsp:nvSpPr>
      <dsp:spPr>
        <a:xfrm>
          <a:off x="6347949" y="1126669"/>
          <a:ext cx="2259184" cy="308964"/>
        </a:xfrm>
        <a:custGeom>
          <a:avLst/>
          <a:gdLst/>
          <a:ahLst/>
          <a:cxnLst/>
          <a:rect l="0" t="0" r="0" b="0"/>
          <a:pathLst>
            <a:path>
              <a:moveTo>
                <a:pt x="0" y="0"/>
              </a:moveTo>
              <a:lnTo>
                <a:pt x="0" y="154482"/>
              </a:lnTo>
              <a:lnTo>
                <a:pt x="2259184" y="154482"/>
              </a:lnTo>
              <a:lnTo>
                <a:pt x="2259184" y="308964"/>
              </a:lnTo>
            </a:path>
          </a:pathLst>
        </a:custGeom>
        <a:noFill/>
        <a:ln w="12700" cap="flat" cmpd="sng" algn="ctr">
          <a:solidFill>
            <a:schemeClr val="dk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485A01F-E23E-42D0-B8C0-5D1F8A753605}">
      <dsp:nvSpPr>
        <dsp:cNvPr id="0" name=""/>
        <dsp:cNvSpPr/>
      </dsp:nvSpPr>
      <dsp:spPr>
        <a:xfrm>
          <a:off x="7514281" y="1435633"/>
          <a:ext cx="2185704" cy="866119"/>
        </a:xfrm>
        <a:prstGeom prst="roundRect">
          <a:avLst>
            <a:gd name="adj" fmla="val 10000"/>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latin typeface="Calibri" panose="020F0502020204030204"/>
              <a:ea typeface="+mn-ea"/>
              <a:cs typeface="+mn-cs"/>
            </a:rPr>
            <a:t>Health Protection </a:t>
          </a:r>
          <a:endParaRPr lang="en-US" sz="2100" kern="1200" dirty="0">
            <a:latin typeface="Calibri" panose="020F0502020204030204"/>
            <a:ea typeface="+mn-ea"/>
            <a:cs typeface="+mn-cs"/>
          </a:endParaRPr>
        </a:p>
      </dsp:txBody>
      <dsp:txXfrm>
        <a:off x="7539649" y="1461001"/>
        <a:ext cx="2134968" cy="815383"/>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8CE98058-8D94-324A-88BA-6357AD2FDE55}" type="datetimeFigureOut">
              <a:rPr lang="en-US" smtClean="0"/>
              <a:t>8/28/2019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Tree>
    <p:extLst>
      <p:ext uri="{BB962C8B-B14F-4D97-AF65-F5344CB8AC3E}">
        <p14:creationId xmlns:p14="http://schemas.microsoft.com/office/powerpoint/2010/main" val="2207470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A523FA6-E043-9F4E-99C7-7E8AF99961B7}" type="datetimeFigureOut">
              <a:rPr lang="en-US" smtClean="0"/>
              <a:t>8/28/2019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44BAE9E6-FC52-7F4E-B22E-76509B4751CB}" type="slidenum">
              <a:rPr lang="en-US" smtClean="0"/>
              <a:t>‹#›</a:t>
            </a:fld>
            <a:endParaRPr lang="en-US"/>
          </a:p>
        </p:txBody>
      </p:sp>
    </p:spTree>
    <p:extLst>
      <p:ext uri="{BB962C8B-B14F-4D97-AF65-F5344CB8AC3E}">
        <p14:creationId xmlns:p14="http://schemas.microsoft.com/office/powerpoint/2010/main" val="19883911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BAE9E6-FC52-7F4E-B22E-76509B4751CB}" type="slidenum">
              <a:rPr lang="en-US" smtClean="0"/>
              <a:t>1</a:t>
            </a:fld>
            <a:endParaRPr lang="en-US"/>
          </a:p>
        </p:txBody>
      </p:sp>
    </p:spTree>
    <p:extLst>
      <p:ext uri="{BB962C8B-B14F-4D97-AF65-F5344CB8AC3E}">
        <p14:creationId xmlns:p14="http://schemas.microsoft.com/office/powerpoint/2010/main" val="11012081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7063" indent="0">
              <a:buFont typeface="Arial" panose="020B0604020202020204" pitchFamily="34" charset="0"/>
              <a:buNone/>
            </a:pPr>
            <a:r>
              <a:rPr lang="en-US" sz="1200" dirty="0"/>
              <a:t>FRAN (2 minutes)</a:t>
            </a:r>
          </a:p>
          <a:p>
            <a:pPr marL="798513" indent="-171450">
              <a:buFont typeface="Arial" panose="020B0604020202020204" pitchFamily="34" charset="0"/>
              <a:buChar char="•"/>
            </a:pPr>
            <a:r>
              <a:rPr lang="en-US" sz="1200" dirty="0"/>
              <a:t>Improved</a:t>
            </a:r>
            <a:r>
              <a:rPr lang="en-US" sz="1200" baseline="0" dirty="0"/>
              <a:t> reporting to the Centers for Disease Control and on Child Find Activities Office of Special Education Program</a:t>
            </a:r>
          </a:p>
          <a:p>
            <a:pPr marL="798513" indent="-171450">
              <a:buFont typeface="Arial" panose="020B0604020202020204" pitchFamily="34" charset="0"/>
              <a:buChar char="•"/>
            </a:pPr>
            <a:r>
              <a:rPr lang="en-US" sz="1200" baseline="0" dirty="0"/>
              <a:t>Hearing screenings for children under age 2 are required to be submitted.  </a:t>
            </a:r>
          </a:p>
          <a:p>
            <a:pPr marL="798513" indent="-171450">
              <a:buFont typeface="Arial" panose="020B0604020202020204" pitchFamily="34" charset="0"/>
              <a:buChar char="•"/>
            </a:pPr>
            <a:r>
              <a:rPr lang="en-US" sz="1200" baseline="0" dirty="0"/>
              <a:t>Part C provides programs with OAE hearing screening machines and have the duty to make sure they are using and reporting appropriately under our state law.</a:t>
            </a:r>
          </a:p>
          <a:p>
            <a:pPr marL="798513" indent="-171450">
              <a:buFont typeface="Arial" panose="020B0604020202020204" pitchFamily="34" charset="0"/>
              <a:buChar char="•"/>
            </a:pPr>
            <a:r>
              <a:rPr lang="en-US" sz="1200" baseline="0" dirty="0"/>
              <a:t>Did we catch all the kids that are deaf or hard of hearing?  We missed a few last year. How well are we doing?</a:t>
            </a:r>
          </a:p>
          <a:p>
            <a:pPr marL="798513" indent="-171450">
              <a:buFont typeface="Arial" panose="020B0604020202020204" pitchFamily="34" charset="0"/>
              <a:buChar char="•"/>
            </a:pPr>
            <a:r>
              <a:rPr lang="en-US" sz="1200" baseline="0" dirty="0"/>
              <a:t>Ultimately, we would like to analyze Child Outcomes Data because we want to know if we are making a difference.</a:t>
            </a:r>
          </a:p>
          <a:p>
            <a:pPr marL="627063" indent="0">
              <a:buFont typeface="Arial" panose="020B0604020202020204" pitchFamily="34" charset="0"/>
              <a:buNone/>
            </a:pPr>
            <a:endParaRPr lang="en-US" sz="1200" baseline="0" dirty="0"/>
          </a:p>
          <a:p>
            <a:pPr marL="798513" indent="-171450">
              <a:buFont typeface="Arial" panose="020B0604020202020204" pitchFamily="34" charset="0"/>
              <a:buChar char="•"/>
            </a:pPr>
            <a:r>
              <a:rPr lang="en-US" sz="1200" dirty="0"/>
              <a:t>Educating each other and learning about the other system</a:t>
            </a:r>
          </a:p>
          <a:p>
            <a:pPr marL="798513" indent="-171450">
              <a:buFont typeface="Arial" panose="020B0604020202020204" pitchFamily="34" charset="0"/>
              <a:buChar char="•"/>
            </a:pPr>
            <a:r>
              <a:rPr lang="en-US" sz="1200" dirty="0"/>
              <a:t>Advantage of EHDI person coming from Part C</a:t>
            </a:r>
          </a:p>
          <a:p>
            <a:pPr marL="798513" indent="-171450">
              <a:buFont typeface="Arial" panose="020B0604020202020204" pitchFamily="34" charset="0"/>
              <a:buChar char="•"/>
            </a:pPr>
            <a:r>
              <a:rPr lang="en-US" sz="1200" dirty="0"/>
              <a:t>Mutual respect and we have the same goals of making sure children are enrolled in timely services, we both have challenges but we worked through them together</a:t>
            </a:r>
          </a:p>
          <a:p>
            <a:pPr marL="798513" indent="-1714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D92FB-5A2C-444B-B229-9678B9E77F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78571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70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ANNIE (1-2 minutes)</a:t>
            </a:r>
          </a:p>
          <a:p>
            <a:pPr marL="6270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We’ve been able to get this far due to technical assistance with </a:t>
            </a:r>
            <a:r>
              <a:rPr lang="en-US" sz="1200" baseline="0" dirty="0" err="1"/>
              <a:t>DaSy</a:t>
            </a:r>
            <a:r>
              <a:rPr lang="en-US" sz="1200" baseline="0" dirty="0"/>
              <a:t>.  Used tools and resources such as critical questions document, data sharing checklists.  Taken approximately 2 years with a majority of the work within the last 6-7 months.</a:t>
            </a:r>
          </a:p>
          <a:p>
            <a:pPr marL="6270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p>
          <a:p>
            <a:pPr marL="6270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err="1"/>
              <a:t>DaSy</a:t>
            </a:r>
            <a:r>
              <a:rPr lang="en-US" sz="1200" baseline="0" dirty="0"/>
              <a:t> helped to understand and follow the FERPA requirements.  We learned that FERPA does not prevent sharing or disclosing the information.  It just states that it has to be done in certain ways.</a:t>
            </a:r>
            <a:endParaRPr lang="en-US" sz="1200" dirty="0"/>
          </a:p>
          <a:p>
            <a:pPr marL="798513" indent="-1714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D92FB-5A2C-444B-B229-9678B9E77F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10908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27063" indent="0">
              <a:buFont typeface="Arial" panose="020B0604020202020204" pitchFamily="34" charset="0"/>
              <a:buNone/>
            </a:pPr>
            <a:r>
              <a:rPr lang="en-US" sz="1200" baseline="0" dirty="0"/>
              <a:t>ANNIE (4 minutes)</a:t>
            </a:r>
          </a:p>
          <a:p>
            <a:pPr marL="627063" indent="0">
              <a:buFont typeface="Arial" panose="020B0604020202020204" pitchFamily="34" charset="0"/>
              <a:buNone/>
            </a:pPr>
            <a:r>
              <a:rPr lang="en-US" sz="1200" baseline="0" dirty="0"/>
              <a:t>As part of the data sharing agreement we had to specific the data elements being shared.</a:t>
            </a:r>
          </a:p>
          <a:p>
            <a:pPr marL="627063" indent="0">
              <a:buFont typeface="Arial" panose="020B0604020202020204" pitchFamily="34" charset="0"/>
              <a:buNone/>
            </a:pPr>
            <a:endParaRPr lang="en-US" sz="1200" baseline="0" dirty="0"/>
          </a:p>
          <a:p>
            <a:pPr marL="6270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dirty="0"/>
              <a:t>For enrollment, we specified referral and IFSP date</a:t>
            </a:r>
          </a:p>
          <a:p>
            <a:pPr marL="627063" indent="0">
              <a:buFont typeface="Arial" panose="020B0604020202020204" pitchFamily="34" charset="0"/>
              <a:buNone/>
            </a:pPr>
            <a:endParaRPr lang="en-US" sz="1200" baseline="0" dirty="0"/>
          </a:p>
          <a:p>
            <a:pPr marL="627063" indent="0">
              <a:buFont typeface="Arial" panose="020B0604020202020204" pitchFamily="34" charset="0"/>
              <a:buNone/>
            </a:pPr>
            <a:r>
              <a:rPr lang="en-US" sz="1200" baseline="0" dirty="0"/>
              <a:t>The Data Sharing Agreement is the a place to refer back to know what can be shared and what can’t to respect the privacy of the family.  </a:t>
            </a:r>
          </a:p>
          <a:p>
            <a:pPr marL="627063" indent="0">
              <a:buFont typeface="Arial" panose="020B0604020202020204" pitchFamily="34" charset="0"/>
              <a:buNone/>
            </a:pPr>
            <a:endParaRPr lang="en-US" sz="1200" baseline="0" dirty="0"/>
          </a:p>
          <a:p>
            <a:pPr marL="627063" indent="0">
              <a:buFont typeface="Arial" panose="020B0604020202020204" pitchFamily="34" charset="0"/>
              <a:buNone/>
            </a:pPr>
            <a:r>
              <a:rPr lang="en-US" sz="1200" baseline="0" dirty="0"/>
              <a:t>We explored using the same unique identifier but it wasn’t possible in our data system.  We learned as part of the TA other methods for matching the data. Each agency has a unique identifier which we are matching up. We are working on automating the matching process.  When we report, we use both IDs so we can both match.  Able to match the data up at the child level to provide aggregated reports and evaluate the process.</a:t>
            </a:r>
          </a:p>
          <a:p>
            <a:pPr marL="627063" indent="0">
              <a:buFont typeface="Arial" panose="020B0604020202020204" pitchFamily="34" charset="0"/>
              <a:buNone/>
            </a:pPr>
            <a:endParaRPr lang="en-US" sz="1200" baseline="0" dirty="0"/>
          </a:p>
          <a:p>
            <a:pPr marL="627063" indent="0">
              <a:buFont typeface="Arial" panose="020B0604020202020204" pitchFamily="34" charset="0"/>
              <a:buNone/>
            </a:pPr>
            <a:r>
              <a:rPr lang="en-US" sz="1200" baseline="0" dirty="0"/>
              <a:t>Aligning the data elements like Date of birth vs. birthdate. </a:t>
            </a:r>
          </a:p>
          <a:p>
            <a:pPr marL="6270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Helps to develop understanding between both programs about what can and cannot be shared.</a:t>
            </a:r>
          </a:p>
          <a:p>
            <a:pPr marL="627063" indent="0">
              <a:buFont typeface="Arial" panose="020B0604020202020204" pitchFamily="34" charset="0"/>
              <a:buNone/>
            </a:pPr>
            <a:endParaRPr lang="en-US" sz="1200"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D92FB-5A2C-444B-B229-9678B9E77F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82034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8513" indent="-1714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D92FB-5A2C-444B-B229-9678B9E77F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9878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851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ANNIE (4 minutes)</a:t>
            </a:r>
          </a:p>
          <a:p>
            <a:pPr marL="79851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Data Sharing Agreement Completed July 2019</a:t>
            </a:r>
          </a:p>
          <a:p>
            <a:pPr marL="79851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Data linking provides complete data.</a:t>
            </a:r>
          </a:p>
          <a:p>
            <a:pPr marL="79851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The knowledge about the group of children’s referral outcomes.  How many were referred, how many declined </a:t>
            </a:r>
          </a:p>
          <a:p>
            <a:pPr marL="79851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Discovered some children that were not in the Part C database</a:t>
            </a:r>
          </a:p>
          <a:p>
            <a:pPr marL="79851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EHDI didn’t know what happened but Part C data showed they were referred and exited before IFSP, parent declined services, loss of contact with the family</a:t>
            </a:r>
          </a:p>
          <a:p>
            <a:pPr marL="79851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EHDI wasn’t mentioned in policy and although it was a requirement to share hearing screenings the form wasn’t part of the official Arizona Part C forms library.  There was general misunderstanding of the policy as it relates to what was required to be shared.</a:t>
            </a:r>
          </a:p>
          <a:p>
            <a:pPr marL="79851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As a new data manager, it helped me to by job better.  Data sharing and safeguarding data is a key part of my job.  I’ve been able to turn around other data sharing agreements as we had contract changes with out local early intervention program.  </a:t>
            </a:r>
          </a:p>
          <a:p>
            <a:pPr marL="79851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aseline="0" dirty="0"/>
          </a:p>
          <a:p>
            <a:pPr marL="79851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a:t>It was a positive process and I would have started sooner because the information we gathered has been so valuable for evaluating our systems.  Don’t hesitate to get TA.  Get TA if you need it. Our TA providers were a </a:t>
            </a:r>
            <a:r>
              <a:rPr lang="en-US" sz="1200" baseline="0" dirty="0" err="1"/>
              <a:t>neutural</a:t>
            </a:r>
            <a:r>
              <a:rPr lang="en-US" sz="1200" baseline="0" dirty="0"/>
              <a:t> third party that just helps facilitate the conversations.</a:t>
            </a:r>
          </a:p>
          <a:p>
            <a:pPr marL="79851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D92FB-5A2C-444B-B229-9678B9E77F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272434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9851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ANNIE AND FRAN (2 minutes)</a:t>
            </a:r>
          </a:p>
          <a:p>
            <a:pPr marL="79851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Data Sharing Agreement Completed July 2019</a:t>
            </a:r>
          </a:p>
          <a:p>
            <a:pPr marL="79851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Discovered some children that were not in the Part C database</a:t>
            </a:r>
          </a:p>
          <a:p>
            <a:pPr marL="798513"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EHDI didn’t know what happened but Part C data showed they were referred and exited before IFSP</a:t>
            </a:r>
          </a:p>
          <a:p>
            <a:pPr marL="798513" indent="-171450">
              <a:buFont typeface="Arial" panose="020B0604020202020204" pitchFamily="34" charset="0"/>
              <a:buChar char="•"/>
            </a:pPr>
            <a:r>
              <a:rPr lang="en-US" sz="1200" baseline="0" dirty="0"/>
              <a:t>Keep going and work on larger project with Part B counterparts on transition and longitudinal data</a:t>
            </a:r>
          </a:p>
          <a:p>
            <a:pPr marL="798513" indent="-171450">
              <a:buFont typeface="Arial" panose="020B0604020202020204" pitchFamily="34" charset="0"/>
              <a:buChar char="•"/>
            </a:pPr>
            <a:r>
              <a:rPr lang="en-US" sz="1200" baseline="0" dirty="0"/>
              <a:t>Working with our ICC on updating the Parent Right’s booklet with new phrasing on how data are shared across programs.</a:t>
            </a:r>
          </a:p>
          <a:p>
            <a:pPr marL="798513" indent="-171450">
              <a:buFont typeface="Arial" panose="020B0604020202020204" pitchFamily="34" charset="0"/>
              <a:buChar char="•"/>
            </a:pPr>
            <a:endParaRPr lang="en-US" sz="1200" baseline="0" dirty="0"/>
          </a:p>
          <a:p>
            <a:pPr marL="627063" indent="0">
              <a:buFont typeface="Arial" panose="020B0604020202020204" pitchFamily="34" charset="0"/>
              <a:buNone/>
            </a:pPr>
            <a:r>
              <a:rPr lang="en-US" sz="1200" baseline="0" dirty="0"/>
              <a:t>Sharing the data is helping us </a:t>
            </a:r>
          </a:p>
          <a:p>
            <a:pPr marL="627063" indent="0">
              <a:buFont typeface="Arial" panose="020B0604020202020204" pitchFamily="34" charset="0"/>
              <a:buNone/>
            </a:pPr>
            <a:r>
              <a:rPr lang="en-US" sz="1200" baseline="0" dirty="0"/>
              <a:t>Improving Child Find activities</a:t>
            </a:r>
          </a:p>
          <a:p>
            <a:pPr marL="627063" indent="0">
              <a:buFont typeface="Arial" panose="020B0604020202020204" pitchFamily="34" charset="0"/>
              <a:buNone/>
            </a:pPr>
            <a:r>
              <a:rPr lang="en-US" sz="1200" baseline="0" dirty="0"/>
              <a:t>Analyze program efficacy for Child Outcomes</a:t>
            </a:r>
          </a:p>
          <a:p>
            <a:pPr marL="6270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Assessing for compliance with state law</a:t>
            </a:r>
          </a:p>
          <a:p>
            <a:pPr marL="6270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p>
          <a:p>
            <a:pPr marL="6270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EHDI: Educating referral sources on when and how to make a referral</a:t>
            </a:r>
          </a:p>
          <a:p>
            <a:pPr marL="6270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p>
          <a:p>
            <a:pPr marL="6270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aseline="0" dirty="0"/>
              <a:t>Part C: Educating early intervention providers on requirements around hearing screening and enrollment data reporting</a:t>
            </a:r>
          </a:p>
          <a:p>
            <a:pPr marL="798513" indent="-171450">
              <a:buFont typeface="Arial" panose="020B0604020202020204" pitchFamily="34" charset="0"/>
              <a:buChar char="•"/>
            </a:pPr>
            <a:r>
              <a:rPr lang="en-US" sz="1200" baseline="0" dirty="0"/>
              <a:t>Keep going and work on larger project with Part B counterparts on transition and longitudinal data</a:t>
            </a:r>
          </a:p>
          <a:p>
            <a:pPr marL="798513" indent="-171450">
              <a:buFont typeface="Arial" panose="020B0604020202020204" pitchFamily="34" charset="0"/>
              <a:buChar char="•"/>
            </a:pPr>
            <a:r>
              <a:rPr lang="en-US" sz="1200" baseline="0" dirty="0"/>
              <a:t>Working with our ICC on updating the Parent Right’s booklet with new phrasing on how data are shared across programs.</a:t>
            </a:r>
          </a:p>
          <a:p>
            <a:pPr marL="627063"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aseline="0" dirty="0"/>
          </a:p>
          <a:p>
            <a:pPr marL="798513" indent="-1714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D92FB-5A2C-444B-B229-9678B9E77F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03800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Privacy, technical, data elements, unique ID</a:t>
            </a:r>
          </a:p>
        </p:txBody>
      </p:sp>
      <p:sp>
        <p:nvSpPr>
          <p:cNvPr id="4" name="Slide Number Placeholder 3"/>
          <p:cNvSpPr>
            <a:spLocks noGrp="1"/>
          </p:cNvSpPr>
          <p:nvPr>
            <p:ph type="sldNum" sz="quarter" idx="5"/>
          </p:nvPr>
        </p:nvSpPr>
        <p:spPr/>
        <p:txBody>
          <a:bodyPr/>
          <a:lstStyle/>
          <a:p>
            <a:fld id="{44BAE9E6-FC52-7F4E-B22E-76509B4751CB}" type="slidenum">
              <a:rPr lang="en-US" smtClean="0"/>
              <a:t>28</a:t>
            </a:fld>
            <a:endParaRPr lang="en-US"/>
          </a:p>
        </p:txBody>
      </p:sp>
    </p:spTree>
    <p:extLst>
      <p:ext uri="{BB962C8B-B14F-4D97-AF65-F5344CB8AC3E}">
        <p14:creationId xmlns:p14="http://schemas.microsoft.com/office/powerpoint/2010/main" val="250991706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4BAE9E6-FC52-7F4E-B22E-76509B4751CB}" type="slidenum">
              <a:rPr lang="en-US" smtClean="0"/>
              <a:t>30</a:t>
            </a:fld>
            <a:endParaRPr lang="en-US"/>
          </a:p>
        </p:txBody>
      </p:sp>
    </p:spTree>
    <p:extLst>
      <p:ext uri="{BB962C8B-B14F-4D97-AF65-F5344CB8AC3E}">
        <p14:creationId xmlns:p14="http://schemas.microsoft.com/office/powerpoint/2010/main" val="3727055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Evelyn presents</a:t>
            </a:r>
          </a:p>
        </p:txBody>
      </p:sp>
      <p:sp>
        <p:nvSpPr>
          <p:cNvPr id="4" name="Slide Number Placeholder 3"/>
          <p:cNvSpPr>
            <a:spLocks noGrp="1"/>
          </p:cNvSpPr>
          <p:nvPr>
            <p:ph type="sldNum" sz="quarter" idx="10"/>
          </p:nvPr>
        </p:nvSpPr>
        <p:spPr/>
        <p:txBody>
          <a:bodyPr/>
          <a:lstStyle/>
          <a:p>
            <a:fld id="{44BAE9E6-FC52-7F4E-B22E-76509B4751CB}" type="slidenum">
              <a:rPr lang="en-US" smtClean="0"/>
              <a:t>3</a:t>
            </a:fld>
            <a:endParaRPr lang="en-US"/>
          </a:p>
        </p:txBody>
      </p:sp>
    </p:spTree>
    <p:extLst>
      <p:ext uri="{BB962C8B-B14F-4D97-AF65-F5344CB8AC3E}">
        <p14:creationId xmlns:p14="http://schemas.microsoft.com/office/powerpoint/2010/main" val="2112291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1DADEC00-137C-49E1-8FBC-A36C0B5D99E4}" type="slidenum">
              <a:rPr lang="en-US" smtClean="0"/>
              <a:t>6</a:t>
            </a:fld>
            <a:endParaRPr lang="en-US"/>
          </a:p>
        </p:txBody>
      </p:sp>
    </p:spTree>
    <p:extLst>
      <p:ext uri="{BB962C8B-B14F-4D97-AF65-F5344CB8AC3E}">
        <p14:creationId xmlns:p14="http://schemas.microsoft.com/office/powerpoint/2010/main" val="21673049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42950" indent="-285750">
              <a:spcBef>
                <a:spcPct val="30000"/>
              </a:spcBef>
              <a:defRPr sz="1200">
                <a:solidFill>
                  <a:schemeClr val="tx1"/>
                </a:solidFill>
                <a:latin typeface="Calibri" pitchFamily="34" charset="0"/>
              </a:defRPr>
            </a:lvl2pPr>
            <a:lvl3pPr marL="1143000" indent="-228600">
              <a:spcBef>
                <a:spcPct val="30000"/>
              </a:spcBef>
              <a:defRPr sz="1200">
                <a:solidFill>
                  <a:schemeClr val="tx1"/>
                </a:solidFill>
                <a:latin typeface="Calibri" pitchFamily="34" charset="0"/>
              </a:defRPr>
            </a:lvl3pPr>
            <a:lvl4pPr marL="1600200" indent="-228600">
              <a:spcBef>
                <a:spcPct val="30000"/>
              </a:spcBef>
              <a:defRPr sz="1200">
                <a:solidFill>
                  <a:schemeClr val="tx1"/>
                </a:solidFill>
                <a:latin typeface="Calibri" pitchFamily="34" charset="0"/>
              </a:defRPr>
            </a:lvl4pPr>
            <a:lvl5pPr marL="2057400" indent="-22860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a:spcBef>
                <a:spcPct val="0"/>
              </a:spcBef>
            </a:pPr>
            <a:fld id="{3155ED06-DFD6-400E-82DA-443B6A9870A8}" type="slidenum">
              <a:rPr lang="en-US" altLang="en-US"/>
              <a:pPr>
                <a:spcBef>
                  <a:spcPct val="0"/>
                </a:spcBef>
              </a:pPr>
              <a:t>8</a:t>
            </a:fld>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p:spPr>
      </p:sp>
      <p:sp>
        <p:nvSpPr>
          <p:cNvPr id="41987" name="Notes Placeholder 2"/>
          <p:cNvSpPr>
            <a:spLocks noGrp="1"/>
          </p:cNvSpPr>
          <p:nvPr>
            <p:ph type="body" idx="1"/>
            <p:custDataLst>
              <p:tags r:id="rId1"/>
            </p:custDataLst>
          </p:nvPr>
        </p:nvSpPr>
        <p:spPr bwMode="auto">
          <a:noFill/>
        </p:spPr>
        <p:txBody>
          <a:bodyPr wrap="square" numCol="1" anchor="t" anchorCtr="0" compatLnSpc="1">
            <a:prstTxWarp prst="textNoShape">
              <a:avLst/>
            </a:prstTxWarp>
          </a:bodyPr>
          <a:lstStyle/>
          <a:p>
            <a:endParaRPr lang="en-US" dirty="0"/>
          </a:p>
        </p:txBody>
      </p:sp>
      <p:sp>
        <p:nvSpPr>
          <p:cNvPr id="4" name="Slide Number Placeholder 3"/>
          <p:cNvSpPr>
            <a:spLocks noGrp="1"/>
          </p:cNvSpPr>
          <p:nvPr>
            <p:ph type="sldNum" sz="quarter" idx="5"/>
          </p:nvPr>
        </p:nvSpPr>
        <p:spPr/>
        <p:txBody>
          <a:bodyPr/>
          <a:lstStyle/>
          <a:p>
            <a:pPr>
              <a:defRPr/>
            </a:pPr>
            <a:fld id="{6934F5AE-8201-4145-B683-655907AC8E71}" type="slidenum">
              <a:rPr lang="en-US" smtClean="0">
                <a:solidFill>
                  <a:prstClr val="black"/>
                </a:solidFill>
              </a:rPr>
              <a:pPr>
                <a:defRPr/>
              </a:pPr>
              <a:t>9</a:t>
            </a:fld>
            <a:endParaRPr lang="en-US" dirty="0">
              <a:solidFill>
                <a:prstClr val="black"/>
              </a:solidFill>
            </a:endParaRPr>
          </a:p>
        </p:txBody>
      </p:sp>
    </p:spTree>
    <p:extLst>
      <p:ext uri="{BB962C8B-B14F-4D97-AF65-F5344CB8AC3E}">
        <p14:creationId xmlns:p14="http://schemas.microsoft.com/office/powerpoint/2010/main" val="485554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a:defRPr/>
            </a:pPr>
            <a:r>
              <a:rPr lang="en-US"/>
              <a:t>NECTAC/ECO/WRRC 2012</a:t>
            </a:r>
          </a:p>
        </p:txBody>
      </p:sp>
      <p:sp>
        <p:nvSpPr>
          <p:cNvPr id="5" name="Slide Number Placeholder 4"/>
          <p:cNvSpPr>
            <a:spLocks noGrp="1"/>
          </p:cNvSpPr>
          <p:nvPr>
            <p:ph type="sldNum" sz="quarter" idx="11"/>
          </p:nvPr>
        </p:nvSpPr>
        <p:spPr/>
        <p:txBody>
          <a:bodyPr/>
          <a:lstStyle/>
          <a:p>
            <a:pPr>
              <a:defRPr/>
            </a:pPr>
            <a:fld id="{A4D4A29D-0E5E-E34D-8579-0D1C1BBCA53C}" type="slidenum">
              <a:rPr lang="en-US" smtClean="0"/>
              <a:pPr>
                <a:defRPr/>
              </a:pPr>
              <a:t>10</a:t>
            </a:fld>
            <a:endParaRPr lang="en-US"/>
          </a:p>
        </p:txBody>
      </p:sp>
      <p:sp>
        <p:nvSpPr>
          <p:cNvPr id="6" name="TextBox 5"/>
          <p:cNvSpPr txBox="1"/>
          <p:nvPr>
            <p:custDataLst>
              <p:tags r:id="rId1"/>
            </p:custDataLst>
          </p:nvPr>
        </p:nvSpPr>
        <p:spPr>
          <a:xfrm>
            <a:off x="0" y="0"/>
            <a:ext cx="3810000" cy="1270000"/>
          </a:xfrm>
          <a:prstGeom prst="rect">
            <a:avLst/>
          </a:prstGeom>
          <a:noFill/>
        </p:spPr>
        <p:txBody>
          <a:bodyPr vert="horz" rtlCol="0">
            <a:spAutoFit/>
          </a:bodyPr>
          <a:lstStyle/>
          <a:p>
            <a:endParaRPr lang="en-US"/>
          </a:p>
        </p:txBody>
      </p:sp>
    </p:spTree>
    <p:extLst>
      <p:ext uri="{BB962C8B-B14F-4D97-AF65-F5344CB8AC3E}">
        <p14:creationId xmlns:p14="http://schemas.microsoft.com/office/powerpoint/2010/main" val="2994662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Annie-Data Manager with the Arizona Early Intervention Program, IDEA Part C</a:t>
            </a:r>
          </a:p>
        </p:txBody>
      </p:sp>
      <p:sp>
        <p:nvSpPr>
          <p:cNvPr id="4" name="Slide Number Placeholder 3"/>
          <p:cNvSpPr>
            <a:spLocks noGrp="1"/>
          </p:cNvSpPr>
          <p:nvPr>
            <p:ph type="sldNum" sz="quarter" idx="10"/>
          </p:nvPr>
        </p:nvSpPr>
        <p:spPr/>
        <p:txBody>
          <a:bodyPr/>
          <a:lstStyle/>
          <a:p>
            <a:fld id="{1ACD92FB-5A2C-444B-B229-9678B9E77FA8}" type="slidenum">
              <a:rPr lang="en-US" smtClean="0"/>
              <a:t>11</a:t>
            </a:fld>
            <a:endParaRPr lang="en-US"/>
          </a:p>
        </p:txBody>
      </p:sp>
    </p:spTree>
    <p:extLst>
      <p:ext uri="{BB962C8B-B14F-4D97-AF65-F5344CB8AC3E}">
        <p14:creationId xmlns:p14="http://schemas.microsoft.com/office/powerpoint/2010/main" val="30007282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ANNIE (less than 1 minute)</a:t>
            </a:r>
          </a:p>
          <a:p>
            <a:r>
              <a:rPr lang="en-US" dirty="0"/>
              <a:t> Arizona has a 5 state intergovernmental</a:t>
            </a:r>
            <a:r>
              <a:rPr lang="en-US" baseline="0" dirty="0"/>
              <a:t> agreement with Arizona Department of Economic Security as the lead agency.</a:t>
            </a:r>
          </a:p>
          <a:p>
            <a:endParaRPr lang="en-US" baseline="0" dirty="0"/>
          </a:p>
          <a:p>
            <a:r>
              <a:rPr lang="en-US" baseline="0" dirty="0"/>
              <a:t>Challenges: </a:t>
            </a:r>
          </a:p>
          <a:p>
            <a:pPr marL="171450" indent="-171450">
              <a:buFont typeface="Arial" panose="020B0604020202020204" pitchFamily="34" charset="0"/>
              <a:buChar char="•"/>
            </a:pPr>
            <a:r>
              <a:rPr lang="en-US" baseline="0" dirty="0"/>
              <a:t>Physical location can be miles apart.</a:t>
            </a:r>
          </a:p>
          <a:p>
            <a:pPr marL="171450" indent="-171450">
              <a:buFont typeface="Arial" panose="020B0604020202020204" pitchFamily="34" charset="0"/>
              <a:buChar char="•"/>
            </a:pPr>
            <a:r>
              <a:rPr lang="en-US" baseline="0" dirty="0"/>
              <a:t>Privacy/Security-HIPPA, Hybrid, FERPA</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D92FB-5A2C-444B-B229-9678B9E77F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38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FRAN (1-2 minutes)</a:t>
            </a:r>
          </a:p>
          <a:p>
            <a:r>
              <a:rPr lang="en-US" baseline="0" dirty="0"/>
              <a:t>EHDI location: program is within Department of Health Service</a:t>
            </a:r>
          </a:p>
          <a:p>
            <a:r>
              <a:rPr lang="en-US" baseline="0" dirty="0"/>
              <a:t>Strengths: </a:t>
            </a:r>
          </a:p>
          <a:p>
            <a:pPr marL="171450" indent="-171450">
              <a:buFont typeface="Arial" panose="020B0604020202020204" pitchFamily="34" charset="0"/>
              <a:buChar char="•"/>
            </a:pPr>
            <a:r>
              <a:rPr lang="en-US" baseline="0" dirty="0"/>
              <a:t>Close physical proximity across the street</a:t>
            </a:r>
          </a:p>
          <a:p>
            <a:pPr marL="171450" indent="-171450">
              <a:buFont typeface="Arial" panose="020B0604020202020204" pitchFamily="34" charset="0"/>
              <a:buChar char="•"/>
            </a:pPr>
            <a:r>
              <a:rPr lang="en-US" baseline="0" dirty="0"/>
              <a:t>Former early intervention colleagues in new roles understand us</a:t>
            </a:r>
          </a:p>
          <a:p>
            <a:pPr marL="171450" indent="-171450">
              <a:buFont typeface="Arial" panose="020B0604020202020204" pitchFamily="34" charset="0"/>
              <a:buChar char="•"/>
            </a:pPr>
            <a:r>
              <a:rPr lang="en-US" baseline="0" dirty="0"/>
              <a:t>Willingness to work through challenges</a:t>
            </a:r>
          </a:p>
          <a:p>
            <a:pPr marL="171450" indent="-171450">
              <a:buFont typeface="Arial" panose="020B0604020202020204" pitchFamily="34" charset="0"/>
              <a:buChar char="•"/>
            </a:pPr>
            <a:r>
              <a:rPr lang="en-US" baseline="0" dirty="0"/>
              <a:t>Knowledge of both programs</a:t>
            </a:r>
          </a:p>
          <a:p>
            <a:pPr marL="171450" indent="-171450">
              <a:buFont typeface="Arial" panose="020B0604020202020204" pitchFamily="34" charset="0"/>
              <a:buChar char="•"/>
            </a:pPr>
            <a:r>
              <a:rPr lang="en-US" baseline="0" dirty="0"/>
              <a:t>Patience and persistence</a:t>
            </a:r>
          </a:p>
          <a:p>
            <a:pPr marL="0" indent="0">
              <a:buFont typeface="Arial" panose="020B0604020202020204" pitchFamily="34" charset="0"/>
              <a:buNone/>
            </a:pPr>
            <a:r>
              <a:rPr lang="en-US" baseline="0" dirty="0"/>
              <a:t>Challenges</a:t>
            </a:r>
          </a:p>
          <a:p>
            <a:pPr marL="171450" indent="-171450">
              <a:buFont typeface="Arial" panose="020B0604020202020204" pitchFamily="34" charset="0"/>
              <a:buChar char="•"/>
            </a:pPr>
            <a:r>
              <a:rPr lang="en-US" baseline="0" dirty="0"/>
              <a:t>Different Systems (Hi-</a:t>
            </a:r>
            <a:r>
              <a:rPr lang="en-US" baseline="0" dirty="0" err="1"/>
              <a:t>Trac</a:t>
            </a:r>
            <a:r>
              <a:rPr lang="en-US" baseline="0" dirty="0"/>
              <a:t> vs. Homegrown database)</a:t>
            </a:r>
          </a:p>
          <a:p>
            <a:pPr marL="171450" indent="-171450">
              <a:buFont typeface="Arial" panose="020B0604020202020204" pitchFamily="34" charset="0"/>
              <a:buChar char="•"/>
            </a:pPr>
            <a:r>
              <a:rPr lang="en-US" baseline="0" dirty="0"/>
              <a:t>Records retention schedule</a:t>
            </a:r>
          </a:p>
          <a:p>
            <a:pPr marL="171450" indent="-171450">
              <a:buFont typeface="Arial" panose="020B0604020202020204" pitchFamily="34" charset="0"/>
              <a:buChar char="•"/>
            </a:pPr>
            <a:r>
              <a:rPr lang="en-US" baseline="0" dirty="0"/>
              <a:t>HIPPA, FERPA, hybrid</a:t>
            </a:r>
          </a:p>
          <a:p>
            <a:pPr marL="171450" indent="-171450">
              <a:buFont typeface="Arial" panose="020B0604020202020204" pitchFamily="34" charset="0"/>
              <a:buChar char="•"/>
            </a:pPr>
            <a:endParaRPr lang="en-US" baseline="0" dirty="0"/>
          </a:p>
          <a:p>
            <a:pPr marL="0" indent="0">
              <a:buFont typeface="Arial" panose="020B0604020202020204" pitchFamily="34" charset="0"/>
              <a:buNone/>
            </a:pPr>
            <a:endParaRPr lang="en-US" baseline="0" dirty="0"/>
          </a:p>
          <a:p>
            <a:pPr marL="171450" indent="-171450">
              <a:buFont typeface="Arial" panose="020B0604020202020204" pitchFamily="34" charset="0"/>
              <a:buChar char="•"/>
            </a:pPr>
            <a:endParaRPr lang="en-US" baseline="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ACD92FB-5A2C-444B-B229-9678B9E77FA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4075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5" Type="http://schemas.openxmlformats.org/officeDocument/2006/relationships/image" Target="../media/image10.jp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 ECT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p:cNvSpPr>
            <a:spLocks noGrp="1"/>
          </p:cNvSpPr>
          <p:nvPr>
            <p:ph type="ctrTitle" hasCustomPrompt="1"/>
          </p:nvPr>
        </p:nvSpPr>
        <p:spPr>
          <a:xfrm>
            <a:off x="5974080" y="2410119"/>
            <a:ext cx="5624362" cy="1841842"/>
          </a:xfrm>
        </p:spPr>
        <p:txBody>
          <a:bodyPr bIns="0" anchor="b">
            <a:normAutofit/>
          </a:bodyPr>
          <a:lstStyle>
            <a:lvl1pPr algn="l">
              <a:defRPr sz="5400" cap="none"/>
            </a:lvl1pPr>
          </a:lstStyle>
          <a:p>
            <a:r>
              <a:rPr lang="en-US"/>
              <a:t>Click to edit master title style</a:t>
            </a:r>
          </a:p>
        </p:txBody>
      </p:sp>
      <p:sp>
        <p:nvSpPr>
          <p:cNvPr id="8" name="Subtitle 2"/>
          <p:cNvSpPr>
            <a:spLocks noGrp="1"/>
          </p:cNvSpPr>
          <p:nvPr>
            <p:ph type="subTitle" idx="1" hasCustomPrompt="1"/>
          </p:nvPr>
        </p:nvSpPr>
        <p:spPr>
          <a:xfrm>
            <a:off x="5974080" y="4436836"/>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9" name="Subtitle 2"/>
          <p:cNvSpPr txBox="1">
            <a:spLocks/>
          </p:cNvSpPr>
          <p:nvPr userDrawn="1"/>
        </p:nvSpPr>
        <p:spPr>
          <a:xfrm>
            <a:off x="495300" y="2410119"/>
            <a:ext cx="3451860" cy="3729116"/>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cxnSp>
        <p:nvCxnSpPr>
          <p:cNvPr id="13" name="Straight Connector 12"/>
          <p:cNvCxnSpPr/>
          <p:nvPr userDrawn="1"/>
        </p:nvCxnSpPr>
        <p:spPr>
          <a:xfrm>
            <a:off x="5974080" y="1906003"/>
            <a:ext cx="5624362"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2" name="Picture 1" title="Logo: ECTA: Early Childhood Technical Assistance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974080" y="891304"/>
            <a:ext cx="5624362" cy="829824"/>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79"/>
            <a:ext cx="11005456" cy="899693"/>
          </a:xfrm>
        </p:spPr>
        <p:txBody>
          <a:bodyPr/>
          <a:lstStyle>
            <a:lvl1pPr>
              <a:defRPr cap="none"/>
            </a:lvl1pPr>
          </a:lstStyle>
          <a:p>
            <a:r>
              <a:rPr lang="en-US"/>
              <a:t>Click to edit master title style</a:t>
            </a:r>
          </a:p>
        </p:txBody>
      </p:sp>
      <p:sp>
        <p:nvSpPr>
          <p:cNvPr id="3" name="Content Placeholder 2"/>
          <p:cNvSpPr>
            <a:spLocks noGrp="1"/>
          </p:cNvSpPr>
          <p:nvPr>
            <p:ph sz="half" idx="1"/>
          </p:nvPr>
        </p:nvSpPr>
        <p:spPr>
          <a:xfrm>
            <a:off x="587829" y="1368358"/>
            <a:ext cx="5388428" cy="409111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04856" y="1376140"/>
            <a:ext cx="5388429" cy="40827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pic>
        <p:nvPicPr>
          <p:cNvPr id="9" name="Picture 8"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28887" y="6157246"/>
            <a:ext cx="764398" cy="548848"/>
          </a:xfrm>
          <a:prstGeom prst="rect">
            <a:avLst/>
          </a:prstGeom>
          <a:solidFill>
            <a:schemeClr val="bg1"/>
          </a:solidFill>
        </p:spPr>
      </p:pic>
      <p:pic>
        <p:nvPicPr>
          <p:cNvPr id="10" name="Picture 9" title="Logo: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5">
              <a:lumMod val="75000"/>
            </a:schemeClr>
          </a:solidFill>
          <a:ln w="50800">
            <a:solidFill>
              <a:schemeClr val="accent5"/>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5">
              <a:lumMod val="20000"/>
              <a:lumOff val="80000"/>
            </a:schemeClr>
          </a:solidFill>
          <a:effectLst>
            <a:softEdge rad="12700"/>
          </a:effectLst>
        </p:spPr>
        <p:txBody>
          <a:bodyPr/>
          <a:lstStyle>
            <a:lvl1pPr>
              <a:buClr>
                <a:schemeClr val="accent5"/>
              </a:buClr>
              <a:defRPr/>
            </a:lvl1pPr>
            <a:lvl2pPr>
              <a:buClr>
                <a:schemeClr val="accent5"/>
              </a:buClr>
              <a:defRPr/>
            </a:lvl2pPr>
            <a:lvl3pPr>
              <a:buClr>
                <a:schemeClr val="accent5"/>
              </a:buClr>
              <a:defRPr/>
            </a:lvl3pPr>
            <a:lvl4pPr>
              <a:buClr>
                <a:schemeClr val="accent5"/>
              </a:buClr>
              <a:defRPr/>
            </a:lvl4pPr>
            <a:lvl5pPr>
              <a:buClr>
                <a:schemeClr val="accent5"/>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2">
              <a:lumMod val="75000"/>
            </a:schemeClr>
          </a:solidFill>
          <a:ln w="50800">
            <a:solidFill>
              <a:schemeClr val="accent2"/>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2">
              <a:lumMod val="20000"/>
              <a:lumOff val="80000"/>
            </a:schemeClr>
          </a:solidFill>
          <a:effectLst>
            <a:softEdge rad="12700"/>
          </a:effectLst>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pic>
        <p:nvPicPr>
          <p:cNvPr id="11" name="Picture 10"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97088" y="6240258"/>
            <a:ext cx="764398" cy="548848"/>
          </a:xfrm>
          <a:prstGeom prst="rect">
            <a:avLst/>
          </a:prstGeom>
          <a:solidFill>
            <a:schemeClr val="bg1"/>
          </a:solidFill>
        </p:spPr>
      </p:pic>
      <p:pic>
        <p:nvPicPr>
          <p:cNvPr id="12" name="Picture 11" title="Logo: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226989"/>
            <a:ext cx="11005457" cy="911753"/>
          </a:xfrm>
        </p:spPr>
        <p:txBody>
          <a:bodyPr/>
          <a:lstStyle>
            <a:lvl1pPr>
              <a:defRPr cap="none"/>
            </a:lvl1pPr>
          </a:lstStyle>
          <a:p>
            <a:r>
              <a:rPr lang="en-US"/>
              <a:t>Click to edit master title style</a:t>
            </a:r>
          </a:p>
        </p:txBody>
      </p:sp>
      <p:sp>
        <p:nvSpPr>
          <p:cNvPr id="3" name="Text Placeholder 2"/>
          <p:cNvSpPr>
            <a:spLocks noGrp="1"/>
          </p:cNvSpPr>
          <p:nvPr>
            <p:ph type="body" idx="1"/>
          </p:nvPr>
        </p:nvSpPr>
        <p:spPr>
          <a:xfrm>
            <a:off x="587829" y="1258112"/>
            <a:ext cx="5388428" cy="771302"/>
          </a:xfrm>
          <a:solidFill>
            <a:schemeClr val="accent3">
              <a:lumMod val="75000"/>
            </a:schemeClr>
          </a:solidFill>
          <a:ln w="50800">
            <a:solidFill>
              <a:schemeClr val="accent3"/>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7829" y="2148785"/>
            <a:ext cx="5388428" cy="3319942"/>
          </a:xfrm>
          <a:solidFill>
            <a:schemeClr val="accent3">
              <a:lumMod val="20000"/>
              <a:lumOff val="80000"/>
            </a:schemeClr>
          </a:solidFill>
          <a:effectLst>
            <a:softEdge rad="12700"/>
          </a:effectLst>
        </p:spPr>
        <p:txBody>
          <a:bodyPr/>
          <a:lstStyle>
            <a:lvl1pPr>
              <a:buClr>
                <a:schemeClr val="accent3"/>
              </a:buClr>
              <a:defRPr/>
            </a:lvl1pPr>
            <a:lvl2pPr>
              <a:buClr>
                <a:schemeClr val="accent3"/>
              </a:buClr>
              <a:defRPr/>
            </a:lvl2pPr>
            <a:lvl3pPr>
              <a:buClr>
                <a:schemeClr val="accent3"/>
              </a:buClr>
              <a:defRPr/>
            </a:lvl3pPr>
            <a:lvl4pPr>
              <a:buClr>
                <a:schemeClr val="accent3"/>
              </a:buClr>
              <a:defRPr/>
            </a:lvl4pPr>
            <a:lvl5pPr>
              <a:buClr>
                <a:schemeClr val="accent3"/>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04857" y="1261287"/>
            <a:ext cx="5388429" cy="771585"/>
          </a:xfrm>
          <a:solidFill>
            <a:schemeClr val="accent6">
              <a:lumMod val="75000"/>
            </a:schemeClr>
          </a:solidFill>
          <a:ln w="50800">
            <a:solidFill>
              <a:schemeClr val="accent6"/>
            </a:solidFill>
          </a:ln>
        </p:spPr>
        <p:txBody>
          <a:bodyPr anchor="b">
            <a:normAutofit/>
          </a:bodyPr>
          <a:lstStyle>
            <a:lvl1pPr marL="0" indent="0">
              <a:lnSpc>
                <a:spcPct val="100000"/>
              </a:lnSpc>
              <a:buNone/>
              <a:defRPr sz="2200" b="1" cap="all" baseline="0">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4857" y="2147817"/>
            <a:ext cx="5388429" cy="3311046"/>
          </a:xfrm>
          <a:solidFill>
            <a:schemeClr val="accent6">
              <a:lumMod val="20000"/>
              <a:lumOff val="80000"/>
            </a:schemeClr>
          </a:solidFill>
          <a:effectLst>
            <a:softEdge rad="12700"/>
          </a:effectLst>
        </p:spPr>
        <p:txBody>
          <a:bodyPr/>
          <a:lstStyle>
            <a:lvl1pPr>
              <a:buClr>
                <a:schemeClr val="accent6"/>
              </a:buCl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Footer Placeholder 4"/>
          <p:cNvSpPr>
            <a:spLocks noGrp="1"/>
          </p:cNvSpPr>
          <p:nvPr>
            <p:ph type="ftr" sz="quarter" idx="11"/>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pic>
        <p:nvPicPr>
          <p:cNvPr id="11" name="Picture 10"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211087" y="6257689"/>
            <a:ext cx="764398" cy="548848"/>
          </a:xfrm>
          <a:prstGeom prst="rect">
            <a:avLst/>
          </a:prstGeom>
          <a:solidFill>
            <a:schemeClr val="bg1"/>
          </a:solidFill>
        </p:spPr>
      </p:pic>
      <p:pic>
        <p:nvPicPr>
          <p:cNvPr id="13" name="Picture 12" title="Logo: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pic>
        <p:nvPicPr>
          <p:cNvPr id="6" name="Picture 5"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pic>
        <p:nvPicPr>
          <p:cNvPr id="7" name="Picture 6" title="Logo: DaS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130728" y="6251135"/>
            <a:ext cx="764398" cy="548848"/>
          </a:xfrm>
          <a:prstGeom prst="rect">
            <a:avLst/>
          </a:prstGeom>
          <a:solidFill>
            <a:schemeClr val="bg1"/>
          </a:solidFill>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7"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pic>
        <p:nvPicPr>
          <p:cNvPr id="5" name="Picture 4"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7829" y="798973"/>
            <a:ext cx="4129941" cy="2247117"/>
          </a:xfrm>
        </p:spPr>
        <p:txBody>
          <a:bodyPr anchor="b">
            <a:normAutofit/>
          </a:bodyPr>
          <a:lstStyle>
            <a:lvl1pPr algn="ctr">
              <a:defRPr sz="2400" cap="none">
                <a:solidFill>
                  <a:schemeClr val="accent4"/>
                </a:solidFill>
              </a:defRPr>
            </a:lvl1pPr>
          </a:lstStyle>
          <a:p>
            <a:r>
              <a:rPr lang="en-US"/>
              <a:t>Click to edit master title style</a:t>
            </a:r>
          </a:p>
        </p:txBody>
      </p:sp>
      <p:sp>
        <p:nvSpPr>
          <p:cNvPr id="3" name="Content Placeholder 2"/>
          <p:cNvSpPr>
            <a:spLocks noGrp="1"/>
          </p:cNvSpPr>
          <p:nvPr>
            <p:ph idx="1"/>
          </p:nvPr>
        </p:nvSpPr>
        <p:spPr>
          <a:xfrm>
            <a:off x="5043714" y="798974"/>
            <a:ext cx="6549572"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87329" y="3205491"/>
            <a:ext cx="4132356"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pic>
        <p:nvPicPr>
          <p:cNvPr id="8" name="Picture 7" title="Logo: ECTA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pic>
        <p:nvPicPr>
          <p:cNvPr id="9" name="Picture 8" title="Logo: DaS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061577" y="6257689"/>
            <a:ext cx="764398" cy="548848"/>
          </a:xfrm>
          <a:prstGeom prst="rect">
            <a:avLst/>
          </a:prstGeom>
          <a:solidFill>
            <a:schemeClr val="bg1"/>
          </a:solidFill>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CTA disclaimer">
    <p:spTree>
      <p:nvGrpSpPr>
        <p:cNvPr id="1" name=""/>
        <p:cNvGrpSpPr/>
        <p:nvPr/>
      </p:nvGrpSpPr>
      <p:grpSpPr>
        <a:xfrm>
          <a:off x="0" y="0"/>
          <a:ext cx="0" cy="0"/>
          <a:chOff x="0" y="0"/>
          <a:chExt cx="0" cy="0"/>
        </a:xfrm>
      </p:grpSpPr>
      <p:cxnSp>
        <p:nvCxnSpPr>
          <p:cNvPr id="8" name="Straight Connector 7"/>
          <p:cNvCxnSpPr/>
          <p:nvPr userDrawn="1"/>
        </p:nvCxnSpPr>
        <p:spPr>
          <a:xfrm>
            <a:off x="1905852" y="3154369"/>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Title 1"/>
          <p:cNvSpPr>
            <a:spLocks noGrp="1"/>
          </p:cNvSpPr>
          <p:nvPr>
            <p:ph type="title" hasCustomPrompt="1"/>
          </p:nvPr>
        </p:nvSpPr>
        <p:spPr>
          <a:xfrm>
            <a:off x="1973580" y="2329307"/>
            <a:ext cx="8259347" cy="630357"/>
          </a:xfrm>
        </p:spPr>
        <p:txBody>
          <a:bodyPr anchor="ctr" anchorCtr="0"/>
          <a:lstStyle>
            <a:lvl1pPr>
              <a:defRPr b="0"/>
            </a:lvl1pPr>
          </a:lstStyle>
          <a:p>
            <a:r>
              <a:rPr lang="en-US" b="0" dirty="0"/>
              <a:t>Find out more at</a:t>
            </a:r>
            <a:r>
              <a:rPr lang="en-US" dirty="0"/>
              <a:t> ectacenter.org and dasycenter.org </a:t>
            </a:r>
          </a:p>
        </p:txBody>
      </p:sp>
      <p:sp>
        <p:nvSpPr>
          <p:cNvPr id="12" name="Text Placeholder 2"/>
          <p:cNvSpPr>
            <a:spLocks noGrp="1"/>
          </p:cNvSpPr>
          <p:nvPr>
            <p:ph type="body" idx="1" hasCustomPrompt="1"/>
          </p:nvPr>
        </p:nvSpPr>
        <p:spPr>
          <a:xfrm>
            <a:off x="1973580" y="3261983"/>
            <a:ext cx="8327075" cy="1896545"/>
          </a:xfrm>
        </p:spPr>
        <p:txBody>
          <a:bodyPr>
            <a:noAutofit/>
          </a:bodyPr>
          <a:lstStyle>
            <a:lvl1pPr marL="228600" marR="0" indent="-228600" algn="l" defTabSz="914400" rtl="0" eaLnBrk="1" fontAlgn="auto" latinLnBrk="0" hangingPunct="1">
              <a:lnSpc>
                <a:spcPct val="120000"/>
              </a:lnSpc>
              <a:spcBef>
                <a:spcPts val="1000"/>
              </a:spcBef>
              <a:spcAft>
                <a:spcPts val="0"/>
              </a:spcAft>
              <a:buClr>
                <a:schemeClr val="accent1"/>
              </a:buClr>
              <a:buSzPct val="100000"/>
              <a:buFont typeface="Arial" panose="020B0604020202020204" pitchFamily="34" charset="0"/>
              <a:buChar char="•"/>
              <a:tabLst/>
              <a:defRPr baseline="0"/>
            </a:lvl1pPr>
          </a:lstStyle>
          <a:p>
            <a:r>
              <a:rPr lang="en-US" sz="1200" dirty="0"/>
              <a:t>The ECTA Center is a program of the FPG Child Development Institute of the University of North Carolina at Chapel Hill, funded through cooperative agreement number </a:t>
            </a:r>
            <a:r>
              <a:rPr lang="is-IS" sz="1200" dirty="0"/>
              <a:t>H326P170001 </a:t>
            </a:r>
            <a:r>
              <a:rPr lang="en-US" sz="1200" dirty="0"/>
              <a:t>from the Office of Special Education Programs, U.S. Department of Education. Opinions expressed herein do not necessarily represent the Department of Education's position or policy. Project Officer: Julia Martin Eile</a:t>
            </a:r>
          </a:p>
          <a:p>
            <a:endParaRPr lang="en-US" sz="1200" dirty="0"/>
          </a:p>
          <a:p>
            <a:endParaRPr lang="en-US" sz="1200" dirty="0"/>
          </a:p>
          <a:p>
            <a:endParaRPr lang="en-US" sz="1200" dirty="0"/>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905852" y="5353234"/>
            <a:ext cx="3209178" cy="496905"/>
          </a:xfrm>
          <a:prstGeom prst="rect">
            <a:avLst/>
          </a:prstGeom>
        </p:spPr>
      </p:pic>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948691" y="5044297"/>
            <a:ext cx="1504424" cy="885741"/>
          </a:xfrm>
          <a:prstGeom prst="rect">
            <a:avLst/>
          </a:prstGeom>
        </p:spPr>
      </p:pic>
      <p:cxnSp>
        <p:nvCxnSpPr>
          <p:cNvPr id="15" name="Straight Connector 14"/>
          <p:cNvCxnSpPr/>
          <p:nvPr userDrawn="1"/>
        </p:nvCxnSpPr>
        <p:spPr>
          <a:xfrm>
            <a:off x="1905852" y="2146472"/>
            <a:ext cx="82593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7" name="Picture 16" title="Logo: ECTA: Early Childhood Technical Assistance Cente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973581" y="1233854"/>
            <a:ext cx="4669238" cy="688904"/>
          </a:xfrm>
          <a:prstGeom prst="rect">
            <a:avLst/>
          </a:prstGeom>
        </p:spPr>
      </p:pic>
      <p:pic>
        <p:nvPicPr>
          <p:cNvPr id="4" name="Picture 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347420" y="264645"/>
            <a:ext cx="2052498" cy="1753778"/>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Cover_1">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63525" y="5848258"/>
            <a:ext cx="6421438" cy="420687"/>
          </a:xfrm>
        </p:spPr>
        <p:txBody>
          <a:bodyPr>
            <a:noAutofit/>
          </a:bodyPr>
          <a:lstStyle>
            <a:lvl1pPr marL="0" indent="0">
              <a:buNone/>
              <a:defRPr sz="2800" b="1" baseline="0">
                <a:solidFill>
                  <a:srgbClr val="5557A6"/>
                </a:solidFill>
                <a:effectLst>
                  <a:outerShdw blurRad="38100" dist="38100" dir="2700000" algn="tl">
                    <a:srgbClr val="000000">
                      <a:alpha val="43137"/>
                    </a:srgbClr>
                  </a:outerShdw>
                </a:effectLst>
                <a:latin typeface="Roboto light"/>
              </a:defRPr>
            </a:lvl1pPr>
          </a:lstStyle>
          <a:p>
            <a:pPr lvl="0"/>
            <a:r>
              <a:rPr lang="en-US" dirty="0"/>
              <a:t>Name of Division Here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566652"/>
            <a:ext cx="12192000" cy="4337303"/>
          </a:xfrm>
          <a:prstGeom prst="rect">
            <a:avLst/>
          </a:prstGeom>
        </p:spPr>
      </p:pic>
      <p:sp>
        <p:nvSpPr>
          <p:cNvPr id="11" name="Rectangle 10"/>
          <p:cNvSpPr/>
          <p:nvPr userDrawn="1"/>
        </p:nvSpPr>
        <p:spPr>
          <a:xfrm>
            <a:off x="0" y="0"/>
            <a:ext cx="12192000" cy="1327070"/>
          </a:xfrm>
          <a:prstGeom prst="rect">
            <a:avLst/>
          </a:prstGeom>
          <a:solidFill>
            <a:srgbClr val="29367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a:noFill/>
              </a:ln>
              <a:noFill/>
            </a:endParaRPr>
          </a:p>
        </p:txBody>
      </p:sp>
      <p:sp>
        <p:nvSpPr>
          <p:cNvPr id="12" name="Rectangle 11"/>
          <p:cNvSpPr/>
          <p:nvPr userDrawn="1"/>
        </p:nvSpPr>
        <p:spPr>
          <a:xfrm>
            <a:off x="0" y="1407759"/>
            <a:ext cx="12192000" cy="78204"/>
          </a:xfrm>
          <a:prstGeom prst="rect">
            <a:avLst/>
          </a:prstGeom>
          <a:solidFill>
            <a:srgbClr val="CFE8E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a:noFill/>
              </a:ln>
              <a:noFil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6635" y="107592"/>
            <a:ext cx="5398730" cy="1219478"/>
          </a:xfrm>
          <a:prstGeom prst="rect">
            <a:avLst/>
          </a:prstGeom>
        </p:spPr>
      </p:pic>
      <p:sp>
        <p:nvSpPr>
          <p:cNvPr id="16" name="Rectangle 15"/>
          <p:cNvSpPr/>
          <p:nvPr userDrawn="1"/>
        </p:nvSpPr>
        <p:spPr>
          <a:xfrm>
            <a:off x="0" y="5906440"/>
            <a:ext cx="12192000" cy="420788"/>
          </a:xfrm>
          <a:prstGeom prst="rect">
            <a:avLst/>
          </a:prstGeom>
          <a:solidFill>
            <a:srgbClr val="CFE8EC"/>
          </a:solidFill>
          <a:ln>
            <a:noFill/>
          </a:ln>
          <a:effectLst>
            <a:glow rad="63500">
              <a:schemeClr val="accent3">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a:noFill/>
              </a:ln>
              <a:noFill/>
            </a:endParaRPr>
          </a:p>
        </p:txBody>
      </p:sp>
      <p:sp>
        <p:nvSpPr>
          <p:cNvPr id="18" name="Rectangle 17"/>
          <p:cNvSpPr/>
          <p:nvPr userDrawn="1"/>
        </p:nvSpPr>
        <p:spPr>
          <a:xfrm>
            <a:off x="0" y="6385036"/>
            <a:ext cx="12192000" cy="472964"/>
          </a:xfrm>
          <a:prstGeom prst="rect">
            <a:avLst/>
          </a:prstGeom>
          <a:solidFill>
            <a:srgbClr val="29367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a:noFill/>
              </a:ln>
              <a:noFill/>
            </a:endParaRPr>
          </a:p>
        </p:txBody>
      </p:sp>
    </p:spTree>
    <p:extLst>
      <p:ext uri="{BB962C8B-B14F-4D97-AF65-F5344CB8AC3E}">
        <p14:creationId xmlns:p14="http://schemas.microsoft.com/office/powerpoint/2010/main" val="2281247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le 1">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cstate="email">
            <a:extLst>
              <a:ext uri="{28A0092B-C50C-407E-A947-70E740481C1C}">
                <a14:useLocalDpi xmlns:a14="http://schemas.microsoft.com/office/drawing/2010/main" val="0"/>
              </a:ext>
            </a:extLst>
          </a:blip>
          <a:srcRect l="65710" r="23871"/>
          <a:stretch/>
        </p:blipFill>
        <p:spPr>
          <a:xfrm>
            <a:off x="-10511" y="933642"/>
            <a:ext cx="1702677" cy="5814000"/>
          </a:xfrm>
          <a:prstGeom prst="rect">
            <a:avLst/>
          </a:prstGeom>
          <a:ln>
            <a:noFill/>
          </a:ln>
          <a:effectLst>
            <a:softEdge rad="112500"/>
          </a:effectLst>
        </p:spPr>
      </p:pic>
      <p:sp>
        <p:nvSpPr>
          <p:cNvPr id="4" name="Rectangle 3"/>
          <p:cNvSpPr/>
          <p:nvPr/>
        </p:nvSpPr>
        <p:spPr>
          <a:xfrm>
            <a:off x="0" y="0"/>
            <a:ext cx="12192000" cy="1074821"/>
          </a:xfrm>
          <a:prstGeom prst="rect">
            <a:avLst/>
          </a:prstGeom>
          <a:solidFill>
            <a:srgbClr val="29367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a:noFill/>
              </a:ln>
              <a:noFill/>
            </a:endParaRPr>
          </a:p>
        </p:txBody>
      </p:sp>
      <p:sp>
        <p:nvSpPr>
          <p:cNvPr id="2" name="Título 1"/>
          <p:cNvSpPr>
            <a:spLocks noGrp="1"/>
          </p:cNvSpPr>
          <p:nvPr>
            <p:ph type="title" hasCustomPrompt="1"/>
          </p:nvPr>
        </p:nvSpPr>
        <p:spPr>
          <a:xfrm>
            <a:off x="609600" y="82133"/>
            <a:ext cx="10972800" cy="1143000"/>
          </a:xfrm>
        </p:spPr>
        <p:txBody>
          <a:bodyPr/>
          <a:lstStyle>
            <a:lvl1pPr>
              <a:defRPr>
                <a:solidFill>
                  <a:schemeClr val="bg1"/>
                </a:solidFill>
                <a:latin typeface="Roboto light"/>
              </a:defRPr>
            </a:lvl1pPr>
          </a:lstStyle>
          <a:p>
            <a:r>
              <a:rPr lang="en-US" noProof="0" dirty="0"/>
              <a:t>Treat it like a title*</a:t>
            </a:r>
            <a:endParaRPr lang="en-US" dirty="0"/>
          </a:p>
        </p:txBody>
      </p:sp>
      <p:sp>
        <p:nvSpPr>
          <p:cNvPr id="3" name="Marcador de contenido 2"/>
          <p:cNvSpPr>
            <a:spLocks noGrp="1"/>
          </p:cNvSpPr>
          <p:nvPr>
            <p:ph idx="1" hasCustomPrompt="1"/>
          </p:nvPr>
        </p:nvSpPr>
        <p:spPr>
          <a:xfrm>
            <a:off x="1587062" y="1474077"/>
            <a:ext cx="10237076" cy="4925667"/>
          </a:xfrm>
        </p:spPr>
        <p:txBody>
          <a:bodyPr/>
          <a:lstStyle>
            <a:lvl1pPr>
              <a:defRPr>
                <a:latin typeface="Roboto light"/>
              </a:defRPr>
            </a:lvl1pPr>
            <a:lvl2pPr>
              <a:defRPr>
                <a:latin typeface="Roboto light"/>
              </a:defRPr>
            </a:lvl2pPr>
            <a:lvl3pPr>
              <a:defRPr>
                <a:latin typeface="Roboto light"/>
              </a:defRPr>
            </a:lvl3pPr>
            <a:lvl4pPr>
              <a:defRPr baseline="0">
                <a:latin typeface="Roboto light"/>
              </a:defRPr>
            </a:lvl4pPr>
            <a:lvl5pPr>
              <a:defRPr>
                <a:latin typeface="Roboto light"/>
              </a:defRPr>
            </a:lvl5pPr>
          </a:lstStyle>
          <a:p>
            <a:pPr lvl="0"/>
            <a:r>
              <a:rPr lang="en-US" noProof="0" dirty="0"/>
              <a:t>Keep it simple</a:t>
            </a:r>
          </a:p>
          <a:p>
            <a:pPr lvl="1"/>
            <a:r>
              <a:rPr lang="en-US" noProof="0" dirty="0"/>
              <a:t>Don’t overuse these bullets!</a:t>
            </a:r>
          </a:p>
          <a:p>
            <a:pPr lvl="2"/>
            <a:r>
              <a:rPr lang="en-US" noProof="0" dirty="0"/>
              <a:t>We strongly recommend not to use these ones</a:t>
            </a:r>
          </a:p>
          <a:p>
            <a:pPr lvl="3"/>
            <a:r>
              <a:rPr lang="en-US" noProof="0" dirty="0"/>
              <a:t>Your audience won’t read these ones</a:t>
            </a:r>
          </a:p>
          <a:p>
            <a:pPr lvl="4"/>
            <a:r>
              <a:rPr lang="en-US" noProof="0" dirty="0"/>
              <a:t>Forget about it!</a:t>
            </a:r>
          </a:p>
        </p:txBody>
      </p:sp>
      <p:sp>
        <p:nvSpPr>
          <p:cNvPr id="5" name="Rectangle 4"/>
          <p:cNvSpPr/>
          <p:nvPr/>
        </p:nvSpPr>
        <p:spPr>
          <a:xfrm>
            <a:off x="0" y="1146930"/>
            <a:ext cx="12192000" cy="78204"/>
          </a:xfrm>
          <a:prstGeom prst="rect">
            <a:avLst/>
          </a:prstGeom>
          <a:solidFill>
            <a:srgbClr val="CFE8E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a:noFill/>
              </a:ln>
              <a:noFill/>
            </a:endParaRPr>
          </a:p>
        </p:txBody>
      </p:sp>
    </p:spTree>
    <p:extLst>
      <p:ext uri="{BB962C8B-B14F-4D97-AF65-F5344CB8AC3E}">
        <p14:creationId xmlns:p14="http://schemas.microsoft.com/office/powerpoint/2010/main" val="4211385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ver_1">
    <p:spTree>
      <p:nvGrpSpPr>
        <p:cNvPr id="1" name=""/>
        <p:cNvGrpSpPr/>
        <p:nvPr/>
      </p:nvGrpSpPr>
      <p:grpSpPr>
        <a:xfrm>
          <a:off x="0" y="0"/>
          <a:ext cx="0" cy="0"/>
          <a:chOff x="0" y="0"/>
          <a:chExt cx="0" cy="0"/>
        </a:xfrm>
      </p:grpSpPr>
      <p:sp>
        <p:nvSpPr>
          <p:cNvPr id="9" name="Text Placeholder 8"/>
          <p:cNvSpPr>
            <a:spLocks noGrp="1"/>
          </p:cNvSpPr>
          <p:nvPr>
            <p:ph type="body" sz="quarter" idx="10" hasCustomPrompt="1"/>
          </p:nvPr>
        </p:nvSpPr>
        <p:spPr>
          <a:xfrm>
            <a:off x="263525" y="5848258"/>
            <a:ext cx="6421438" cy="420687"/>
          </a:xfrm>
        </p:spPr>
        <p:txBody>
          <a:bodyPr>
            <a:noAutofit/>
          </a:bodyPr>
          <a:lstStyle>
            <a:lvl1pPr marL="0" indent="0">
              <a:buNone/>
              <a:defRPr sz="2800" b="1" baseline="0">
                <a:solidFill>
                  <a:srgbClr val="5557A6"/>
                </a:solidFill>
                <a:effectLst>
                  <a:outerShdw blurRad="38100" dist="38100" dir="2700000" algn="tl">
                    <a:srgbClr val="000000">
                      <a:alpha val="43137"/>
                    </a:srgbClr>
                  </a:outerShdw>
                </a:effectLst>
                <a:latin typeface="Roboto light"/>
              </a:defRPr>
            </a:lvl1pPr>
          </a:lstStyle>
          <a:p>
            <a:pPr lvl="0"/>
            <a:r>
              <a:rPr lang="en-US" dirty="0"/>
              <a:t>Name of Division Here</a:t>
            </a:r>
          </a:p>
        </p:txBody>
      </p:sp>
      <p:pic>
        <p:nvPicPr>
          <p:cNvPr id="10" name="Picture 9"/>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0" y="1566652"/>
            <a:ext cx="12192000" cy="4337303"/>
          </a:xfrm>
          <a:prstGeom prst="rect">
            <a:avLst/>
          </a:prstGeom>
        </p:spPr>
      </p:pic>
      <p:sp>
        <p:nvSpPr>
          <p:cNvPr id="11" name="Rectangle 10"/>
          <p:cNvSpPr/>
          <p:nvPr userDrawn="1"/>
        </p:nvSpPr>
        <p:spPr>
          <a:xfrm>
            <a:off x="0" y="0"/>
            <a:ext cx="12192000" cy="1327070"/>
          </a:xfrm>
          <a:prstGeom prst="rect">
            <a:avLst/>
          </a:prstGeom>
          <a:solidFill>
            <a:srgbClr val="29367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a:noFill/>
              </a:ln>
              <a:noFill/>
            </a:endParaRPr>
          </a:p>
        </p:txBody>
      </p:sp>
      <p:sp>
        <p:nvSpPr>
          <p:cNvPr id="12" name="Rectangle 11"/>
          <p:cNvSpPr/>
          <p:nvPr userDrawn="1"/>
        </p:nvSpPr>
        <p:spPr>
          <a:xfrm>
            <a:off x="0" y="1407759"/>
            <a:ext cx="12192000" cy="78204"/>
          </a:xfrm>
          <a:prstGeom prst="rect">
            <a:avLst/>
          </a:prstGeom>
          <a:solidFill>
            <a:srgbClr val="CFE8EC"/>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a:noFill/>
              </a:ln>
              <a:noFill/>
            </a:endParaRPr>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396635" y="107592"/>
            <a:ext cx="5398730" cy="1219478"/>
          </a:xfrm>
          <a:prstGeom prst="rect">
            <a:avLst/>
          </a:prstGeom>
        </p:spPr>
      </p:pic>
      <p:sp>
        <p:nvSpPr>
          <p:cNvPr id="16" name="Rectangle 15"/>
          <p:cNvSpPr/>
          <p:nvPr userDrawn="1"/>
        </p:nvSpPr>
        <p:spPr>
          <a:xfrm>
            <a:off x="0" y="5906440"/>
            <a:ext cx="12192000" cy="420788"/>
          </a:xfrm>
          <a:prstGeom prst="rect">
            <a:avLst/>
          </a:prstGeom>
          <a:solidFill>
            <a:srgbClr val="CFE8EC"/>
          </a:solidFill>
          <a:ln>
            <a:noFill/>
          </a:ln>
          <a:effectLst>
            <a:glow rad="63500">
              <a:schemeClr val="accent3">
                <a:satMod val="175000"/>
                <a:alpha val="40000"/>
              </a:schemeClr>
            </a:glow>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a:noFill/>
              </a:ln>
              <a:noFill/>
            </a:endParaRPr>
          </a:p>
        </p:txBody>
      </p:sp>
      <p:sp>
        <p:nvSpPr>
          <p:cNvPr id="18" name="Rectangle 17"/>
          <p:cNvSpPr/>
          <p:nvPr userDrawn="1"/>
        </p:nvSpPr>
        <p:spPr>
          <a:xfrm>
            <a:off x="0" y="6385036"/>
            <a:ext cx="12192000" cy="472964"/>
          </a:xfrm>
          <a:prstGeom prst="rect">
            <a:avLst/>
          </a:prstGeom>
          <a:solidFill>
            <a:srgbClr val="29367B"/>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ln>
                <a:noFill/>
              </a:ln>
              <a:noFill/>
            </a:endParaRPr>
          </a:p>
        </p:txBody>
      </p:sp>
    </p:spTree>
    <p:extLst>
      <p:ext uri="{BB962C8B-B14F-4D97-AF65-F5344CB8AC3E}">
        <p14:creationId xmlns:p14="http://schemas.microsoft.com/office/powerpoint/2010/main" val="202695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 ECTA-DaS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pic>
        <p:nvPicPr>
          <p:cNvPr id="11" name="Picture 10" title="Logo: DaSy"/>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525667" y="5250566"/>
            <a:ext cx="1988153" cy="1427519"/>
          </a:xfrm>
          <a:prstGeom prst="rect">
            <a:avLst/>
          </a:prstGeom>
        </p:spPr>
      </p:pic>
      <p:pic>
        <p:nvPicPr>
          <p:cNvPr id="4" name="Picture 3" title="Logo: ECTA"/>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74080" y="5524683"/>
            <a:ext cx="2725422" cy="1048239"/>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Header w/1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Tree>
    <p:extLst>
      <p:ext uri="{BB962C8B-B14F-4D97-AF65-F5344CB8AC3E}">
        <p14:creationId xmlns:p14="http://schemas.microsoft.com/office/powerpoint/2010/main" val="19406265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Header w/1 content &amp;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
        <p:nvSpPr>
          <p:cNvPr id="5" name="Text Placeholder 4"/>
          <p:cNvSpPr>
            <a:spLocks noGrp="1"/>
          </p:cNvSpPr>
          <p:nvPr>
            <p:ph type="body" sz="quarter" idx="11" hasCustomPrompt="1"/>
          </p:nvPr>
        </p:nvSpPr>
        <p:spPr>
          <a:xfrm>
            <a:off x="838200" y="6332276"/>
            <a:ext cx="3225800" cy="279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latin typeface="Segoe UI" panose="020B0502040204020203" pitchFamily="34" charset="0"/>
                <a:cs typeface="Segoe UI" panose="020B0502040204020203" pitchFamily="34" charset="0"/>
              </a:rPr>
              <a:t>Source: Segoe UI 10 or 12</a:t>
            </a:r>
          </a:p>
          <a:p>
            <a:pPr lvl="0"/>
            <a:endParaRPr lang="en-US" dirty="0"/>
          </a:p>
        </p:txBody>
      </p:sp>
    </p:spTree>
    <p:extLst>
      <p:ext uri="{BB962C8B-B14F-4D97-AF65-F5344CB8AC3E}">
        <p14:creationId xmlns:p14="http://schemas.microsoft.com/office/powerpoint/2010/main" val="3810816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Header w/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sp>
        <p:nvSpPr>
          <p:cNvPr id="4" name="Content Placeholder 3"/>
          <p:cNvSpPr>
            <a:spLocks noGrp="1"/>
          </p:cNvSpPr>
          <p:nvPr>
            <p:ph sz="half" idx="2" hasCustomPrompt="1"/>
          </p:nvPr>
        </p:nvSpPr>
        <p:spPr>
          <a:xfrm>
            <a:off x="6625652" y="1648919"/>
            <a:ext cx="4728148" cy="451203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86007" y="1648919"/>
            <a:ext cx="39973" cy="4512038"/>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15" name="Content Placeholder 3"/>
          <p:cNvSpPr>
            <a:spLocks noGrp="1"/>
          </p:cNvSpPr>
          <p:nvPr>
            <p:ph sz="half" idx="10" hasCustomPrompt="1"/>
          </p:nvPr>
        </p:nvSpPr>
        <p:spPr>
          <a:xfrm>
            <a:off x="838200" y="1648919"/>
            <a:ext cx="4728148" cy="451203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spTree>
    <p:extLst>
      <p:ext uri="{BB962C8B-B14F-4D97-AF65-F5344CB8AC3E}">
        <p14:creationId xmlns:p14="http://schemas.microsoft.com/office/powerpoint/2010/main" val="23474298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omparison P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0">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839788" y="2505075"/>
            <a:ext cx="5157787" cy="368458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to be smaller than 18 point.  </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0">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6172200" y="2505075"/>
            <a:ext cx="5183188" cy="368458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Light. Font size should not to be smaller than 18 point.  </a:t>
            </a:r>
          </a:p>
        </p:txBody>
      </p:sp>
      <p:sp>
        <p:nvSpPr>
          <p:cNvPr id="10"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9727369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5616" y="4582697"/>
            <a:ext cx="10193313" cy="349068"/>
          </a:xfrm>
          <a:prstGeom prst="rect">
            <a:avLst/>
          </a:prstGeom>
        </p:spPr>
        <p:txBody>
          <a:bodyPr anchor="b">
            <a:noAutofit/>
          </a:bodyPr>
          <a:lstStyle>
            <a:lvl1pPr algn="l">
              <a:defRPr sz="2000" baseline="0">
                <a:latin typeface="Segoe UI Semibold" panose="020B0702040204020203" pitchFamily="34" charset="0"/>
              </a:defRPr>
            </a:lvl1pPr>
          </a:lstStyle>
          <a:p>
            <a:pPr lvl="0"/>
            <a:br>
              <a:rPr lang="en-US" dirty="0"/>
            </a:br>
            <a:r>
              <a:rPr lang="en-US" dirty="0"/>
              <a:t>Font for caption should be Segoe UI </a:t>
            </a:r>
            <a:r>
              <a:rPr lang="en-US" dirty="0" err="1"/>
              <a:t>Semibold</a:t>
            </a:r>
            <a:r>
              <a:rPr lang="en-US" dirty="0"/>
              <a:t>.</a:t>
            </a:r>
          </a:p>
        </p:txBody>
      </p:sp>
      <p:sp>
        <p:nvSpPr>
          <p:cNvPr id="3" name="Picture Placeholder 2"/>
          <p:cNvSpPr>
            <a:spLocks noGrp="1"/>
          </p:cNvSpPr>
          <p:nvPr>
            <p:ph type="pic" idx="1"/>
          </p:nvPr>
        </p:nvSpPr>
        <p:spPr>
          <a:xfrm>
            <a:off x="965617" y="342424"/>
            <a:ext cx="10193312" cy="4113290"/>
          </a:xfrm>
          <a:prstGeom prst="rect">
            <a:avLst/>
          </a:prstGeom>
        </p:spPr>
        <p:txBody>
          <a:bodyPr/>
          <a:lstStyle>
            <a:lvl1pPr marL="0" indent="0">
              <a:buNone/>
              <a:defRPr sz="3200">
                <a:solidFill>
                  <a:schemeClr val="tx1"/>
                </a:solidFill>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944380" y="5058749"/>
            <a:ext cx="9233941" cy="1357042"/>
          </a:xfrm>
          <a:prstGeom prst="rect">
            <a:avLst/>
          </a:prstGeom>
        </p:spPr>
        <p:txBody>
          <a:bodyPr>
            <a:normAutofit/>
          </a:bodyPr>
          <a:lstStyle>
            <a:lvl1pPr marL="0" indent="0">
              <a:buNone/>
              <a:defRPr sz="18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should be written in Segoe UI. Font size should be at least 18 point.</a:t>
            </a:r>
          </a:p>
        </p:txBody>
      </p:sp>
    </p:spTree>
    <p:extLst>
      <p:ext uri="{BB962C8B-B14F-4D97-AF65-F5344CB8AC3E}">
        <p14:creationId xmlns:p14="http://schemas.microsoft.com/office/powerpoint/2010/main" val="30557551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4512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Cover Slide">
    <p:spTree>
      <p:nvGrpSpPr>
        <p:cNvPr id="1" name=""/>
        <p:cNvGrpSpPr/>
        <p:nvPr/>
      </p:nvGrpSpPr>
      <p:grpSpPr>
        <a:xfrm>
          <a:off x="0" y="0"/>
          <a:ext cx="0" cy="0"/>
          <a:chOff x="0" y="0"/>
          <a:chExt cx="0" cy="0"/>
        </a:xfrm>
      </p:grpSpPr>
      <p:pic>
        <p:nvPicPr>
          <p:cNvPr id="21" name="Picture 2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476101"/>
            <a:ext cx="9867900" cy="753883"/>
          </a:xfrm>
          <a:prstGeom prst="rect">
            <a:avLst/>
          </a:prstGeom>
        </p:spPr>
      </p:pic>
      <p:sp>
        <p:nvSpPr>
          <p:cNvPr id="2" name="Title 1"/>
          <p:cNvSpPr>
            <a:spLocks noGrp="1"/>
          </p:cNvSpPr>
          <p:nvPr>
            <p:ph type="ctrTitle" hasCustomPrompt="1"/>
          </p:nvPr>
        </p:nvSpPr>
        <p:spPr>
          <a:xfrm>
            <a:off x="533400" y="1669122"/>
            <a:ext cx="7061200" cy="779862"/>
          </a:xfrm>
          <a:prstGeom prst="rect">
            <a:avLst/>
          </a:prstGeom>
        </p:spPr>
        <p:txBody>
          <a:bodyPr anchor="b">
            <a:normAutofit/>
          </a:bodyPr>
          <a:lstStyle>
            <a:lvl1pPr algn="l">
              <a:defRPr sz="4000" baseline="0">
                <a:solidFill>
                  <a:srgbClr val="EC1C28"/>
                </a:solidFill>
                <a:latin typeface="Segoe UI Light" panose="020B0502040204020203" pitchFamily="34" charset="0"/>
                <a:cs typeface="Segoe UI Light" panose="020B0502040204020203" pitchFamily="34" charset="0"/>
              </a:defRPr>
            </a:lvl1pPr>
          </a:lstStyle>
          <a:p>
            <a:r>
              <a:rPr lang="en-US" dirty="0"/>
              <a:t>Title Heading 1(as needed)</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6985" y="5816200"/>
            <a:ext cx="1574165" cy="719546"/>
          </a:xfrm>
          <a:prstGeom prst="rect">
            <a:avLst/>
          </a:prstGeom>
        </p:spPr>
      </p:pic>
      <p:sp>
        <p:nvSpPr>
          <p:cNvPr id="16" name="Text Placeholder 15"/>
          <p:cNvSpPr>
            <a:spLocks noGrp="1"/>
          </p:cNvSpPr>
          <p:nvPr>
            <p:ph type="body" sz="quarter" idx="10" hasCustomPrompt="1"/>
          </p:nvPr>
        </p:nvSpPr>
        <p:spPr>
          <a:xfrm>
            <a:off x="533400" y="2547302"/>
            <a:ext cx="3829484" cy="577143"/>
          </a:xfrm>
          <a:prstGeom prst="rect">
            <a:avLst/>
          </a:prstGeom>
        </p:spPr>
        <p:txBody>
          <a:bodyPr/>
          <a:lstStyle>
            <a:lvl1pPr marL="0" indent="0">
              <a:buNone/>
              <a:defRPr sz="4000">
                <a:solidFill>
                  <a:schemeClr val="bg1"/>
                </a:solidFill>
                <a:latin typeface="Segoe UI" panose="020B0502040204020203" pitchFamily="34" charset="0"/>
                <a:cs typeface="Segoe UI" panose="020B0502040204020203" pitchFamily="34" charset="0"/>
              </a:defRPr>
            </a:lvl1pPr>
            <a:lvl5pPr marL="1828800" indent="0">
              <a:buNone/>
              <a:defRPr/>
            </a:lvl5pPr>
          </a:lstStyle>
          <a:p>
            <a:pPr algn="ctr"/>
            <a:r>
              <a:rPr lang="en-US" sz="4500" dirty="0">
                <a:solidFill>
                  <a:schemeClr val="bg1"/>
                </a:solidFill>
                <a:latin typeface="Segoe UI Light" panose="020B0502040204020203" pitchFamily="34" charset="0"/>
              </a:rPr>
              <a:t>Title Heading 2</a:t>
            </a:r>
          </a:p>
        </p:txBody>
      </p:sp>
      <p:sp>
        <p:nvSpPr>
          <p:cNvPr id="20" name="Text Placeholder 19"/>
          <p:cNvSpPr>
            <a:spLocks noGrp="1"/>
          </p:cNvSpPr>
          <p:nvPr>
            <p:ph type="body" sz="quarter" idx="12" hasCustomPrompt="1"/>
          </p:nvPr>
        </p:nvSpPr>
        <p:spPr>
          <a:xfrm>
            <a:off x="533400" y="5396580"/>
            <a:ext cx="9633585" cy="419620"/>
          </a:xfrm>
          <a:prstGeom prst="rect">
            <a:avLst/>
          </a:prstGeom>
        </p:spPr>
        <p:txBody>
          <a:bodyPr/>
          <a:lstStyle>
            <a:lvl1pPr marL="0" indent="0">
              <a:buNone/>
              <a:defRPr sz="2000" baseline="0">
                <a:solidFill>
                  <a:schemeClr val="tx1">
                    <a:lumMod val="75000"/>
                    <a:lumOff val="25000"/>
                  </a:schemeClr>
                </a:solidFill>
                <a:latin typeface="Segoe UI Light" panose="020B0502040204020203" pitchFamily="34" charset="0"/>
                <a:cs typeface="Segoe UI Light" panose="020B0502040204020203" pitchFamily="34" charset="0"/>
              </a:defRPr>
            </a:lvl1pPr>
          </a:lstStyle>
          <a:p>
            <a:pPr lvl="0"/>
            <a:r>
              <a:rPr lang="en-US" dirty="0"/>
              <a:t>Audience   /   Presenter’s name   /   Date</a:t>
            </a:r>
          </a:p>
        </p:txBody>
      </p:sp>
      <p:sp>
        <p:nvSpPr>
          <p:cNvPr id="5" name="Text Placeholder 4"/>
          <p:cNvSpPr>
            <a:spLocks noGrp="1"/>
          </p:cNvSpPr>
          <p:nvPr>
            <p:ph type="body" sz="quarter" idx="13" hasCustomPrompt="1"/>
          </p:nvPr>
        </p:nvSpPr>
        <p:spPr>
          <a:xfrm>
            <a:off x="6273800" y="3390900"/>
            <a:ext cx="2959100" cy="406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000" dirty="0">
                <a:solidFill>
                  <a:schemeClr val="tx1">
                    <a:lumMod val="75000"/>
                    <a:lumOff val="25000"/>
                  </a:schemeClr>
                </a:solidFill>
                <a:latin typeface="Segoe UI Light" panose="020B0502040204020203" pitchFamily="34" charset="0"/>
                <a:cs typeface="Segoe UI Light" panose="020B0502040204020203" pitchFamily="34" charset="0"/>
              </a:rPr>
              <a:t>Sub Heading (as needed)</a:t>
            </a:r>
          </a:p>
          <a:p>
            <a:pPr lvl="0"/>
            <a:endParaRPr lang="en-US" dirty="0"/>
          </a:p>
        </p:txBody>
      </p:sp>
    </p:spTree>
    <p:extLst>
      <p:ext uri="{BB962C8B-B14F-4D97-AF65-F5344CB8AC3E}">
        <p14:creationId xmlns:p14="http://schemas.microsoft.com/office/powerpoint/2010/main" val="20743094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Header w/1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Tree>
    <p:extLst>
      <p:ext uri="{BB962C8B-B14F-4D97-AF65-F5344CB8AC3E}">
        <p14:creationId xmlns:p14="http://schemas.microsoft.com/office/powerpoint/2010/main" val="11443816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Header w/1 content &amp;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6" name="Content Placeholder 5"/>
          <p:cNvSpPr>
            <a:spLocks noGrp="1"/>
          </p:cNvSpPr>
          <p:nvPr>
            <p:ph sz="quarter" idx="10" hasCustomPrompt="1"/>
          </p:nvPr>
        </p:nvSpPr>
        <p:spPr>
          <a:xfrm>
            <a:off x="838200" y="1784350"/>
            <a:ext cx="10515600" cy="4437063"/>
          </a:xfrm>
          <a:prstGeom prst="rect">
            <a:avLst/>
          </a:prstGeom>
        </p:spPr>
        <p:txBody>
          <a:bodyPr/>
          <a:lstStyle>
            <a:lvl1pPr>
              <a:defRPr sz="2400">
                <a:latin typeface="Segoe UI" panose="020B0502040204020203" pitchFamily="34" charset="0"/>
                <a:cs typeface="Segoe UI" panose="020B0502040204020203" pitchFamily="34" charset="0"/>
              </a:defRPr>
            </a:lvl1pPr>
          </a:lstStyle>
          <a:p>
            <a:pPr lvl="0"/>
            <a:r>
              <a:rPr lang="en-US" dirty="0"/>
              <a:t>Content should be written in Segoe UI. Font size should be 24 or 28 depending on amount of text. Font should not be smaller than 18 point.  </a:t>
            </a:r>
          </a:p>
        </p:txBody>
      </p:sp>
      <p:sp>
        <p:nvSpPr>
          <p:cNvPr id="5" name="Text Placeholder 4"/>
          <p:cNvSpPr>
            <a:spLocks noGrp="1"/>
          </p:cNvSpPr>
          <p:nvPr>
            <p:ph type="body" sz="quarter" idx="11" hasCustomPrompt="1"/>
          </p:nvPr>
        </p:nvSpPr>
        <p:spPr>
          <a:xfrm>
            <a:off x="838200" y="6332276"/>
            <a:ext cx="3225800" cy="279400"/>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800"/>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1200" dirty="0">
                <a:latin typeface="Segoe UI" panose="020B0502040204020203" pitchFamily="34" charset="0"/>
                <a:cs typeface="Segoe UI" panose="020B0502040204020203" pitchFamily="34" charset="0"/>
              </a:rPr>
              <a:t>Source: Segoe UI 10 or 12</a:t>
            </a:r>
          </a:p>
          <a:p>
            <a:pPr lvl="0"/>
            <a:endParaRPr lang="en-US" dirty="0"/>
          </a:p>
        </p:txBody>
      </p:sp>
    </p:spTree>
    <p:extLst>
      <p:ext uri="{BB962C8B-B14F-4D97-AF65-F5344CB8AC3E}">
        <p14:creationId xmlns:p14="http://schemas.microsoft.com/office/powerpoint/2010/main" val="16145471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Header w/2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sp>
        <p:nvSpPr>
          <p:cNvPr id="4" name="Content Placeholder 3"/>
          <p:cNvSpPr>
            <a:spLocks noGrp="1"/>
          </p:cNvSpPr>
          <p:nvPr>
            <p:ph sz="half" idx="2" hasCustomPrompt="1"/>
          </p:nvPr>
        </p:nvSpPr>
        <p:spPr>
          <a:xfrm>
            <a:off x="6625652" y="1648919"/>
            <a:ext cx="4728148" cy="451203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6086007" y="1648919"/>
            <a:ext cx="39973" cy="4512038"/>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
        <p:nvSpPr>
          <p:cNvPr id="15" name="Content Placeholder 3"/>
          <p:cNvSpPr>
            <a:spLocks noGrp="1"/>
          </p:cNvSpPr>
          <p:nvPr>
            <p:ph sz="half" idx="10" hasCustomPrompt="1"/>
          </p:nvPr>
        </p:nvSpPr>
        <p:spPr>
          <a:xfrm>
            <a:off x="838200" y="1648919"/>
            <a:ext cx="4728148" cy="451203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be smaller than 18 point.  </a:t>
            </a:r>
          </a:p>
        </p:txBody>
      </p:sp>
    </p:spTree>
    <p:extLst>
      <p:ext uri="{BB962C8B-B14F-4D97-AF65-F5344CB8AC3E}">
        <p14:creationId xmlns:p14="http://schemas.microsoft.com/office/powerpoint/2010/main" val="1793949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Cover - Logos by Ha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5974080" y="268898"/>
            <a:ext cx="5624362" cy="2541431"/>
          </a:xfrm>
        </p:spPr>
        <p:txBody>
          <a:bodyPr bIns="0" anchor="b">
            <a:normAutofit/>
          </a:bodyPr>
          <a:lstStyle>
            <a:lvl1pPr algn="l">
              <a:defRPr sz="5400" cap="none"/>
            </a:lvl1pPr>
          </a:lstStyle>
          <a:p>
            <a:r>
              <a:rPr lang="en-US"/>
              <a:t>Click to edit master title style</a:t>
            </a:r>
          </a:p>
        </p:txBody>
      </p:sp>
      <p:sp>
        <p:nvSpPr>
          <p:cNvPr id="3" name="Subtitle 2"/>
          <p:cNvSpPr>
            <a:spLocks noGrp="1"/>
          </p:cNvSpPr>
          <p:nvPr>
            <p:ph type="subTitle" idx="1" hasCustomPrompt="1"/>
          </p:nvPr>
        </p:nvSpPr>
        <p:spPr>
          <a:xfrm>
            <a:off x="5974080" y="3227741"/>
            <a:ext cx="5624362"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10" name="Subtitle 2"/>
          <p:cNvSpPr txBox="1">
            <a:spLocks/>
          </p:cNvSpPr>
          <p:nvPr userDrawn="1"/>
        </p:nvSpPr>
        <p:spPr>
          <a:xfrm>
            <a:off x="495300" y="337478"/>
            <a:ext cx="3451860" cy="4592662"/>
          </a:xfrm>
          <a:prstGeom prst="rect">
            <a:avLst/>
          </a:prstGeom>
        </p:spPr>
        <p:txBody>
          <a:bodyPr vert="horz" lIns="91440" tIns="91440" rIns="91440" bIns="91440" rtlCol="0" anchor="ctr" anchorCtr="0">
            <a:normAutofit/>
          </a:bodyPr>
          <a:lstStyle>
            <a:lvl1pPr marL="0" indent="0" algn="l" defTabSz="914400" rtl="0" eaLnBrk="1" latinLnBrk="0" hangingPunct="1">
              <a:lnSpc>
                <a:spcPct val="120000"/>
              </a:lnSpc>
              <a:spcBef>
                <a:spcPts val="1000"/>
              </a:spcBef>
              <a:buClr>
                <a:schemeClr val="accent1"/>
              </a:buClr>
              <a:buSzPct val="100000"/>
              <a:buFont typeface="Arial" panose="020B0604020202020204" pitchFamily="34" charset="0"/>
              <a:buNone/>
              <a:defRPr sz="1800" b="0" kern="1200" cap="none" baseline="0">
                <a:solidFill>
                  <a:schemeClr val="tx1"/>
                </a:solidFill>
                <a:effectLst/>
                <a:latin typeface="Arial" charset="0"/>
                <a:ea typeface="Arial" charset="0"/>
                <a:cs typeface="Arial" charset="0"/>
              </a:defRPr>
            </a:lvl1pPr>
            <a:lvl2pPr marL="457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cap="none" baseline="0">
                <a:solidFill>
                  <a:schemeClr val="tx1"/>
                </a:solidFill>
                <a:effectLst/>
                <a:latin typeface="Arial" charset="0"/>
                <a:ea typeface="Arial" charset="0"/>
                <a:cs typeface="Arial" charset="0"/>
              </a:defRPr>
            </a:lvl2pPr>
            <a:lvl3pPr marL="914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800" kern="1200">
                <a:solidFill>
                  <a:schemeClr val="tx1"/>
                </a:solidFill>
                <a:effectLst/>
                <a:latin typeface="Arial" charset="0"/>
                <a:ea typeface="Arial" charset="0"/>
                <a:cs typeface="Arial" charset="0"/>
              </a:defRPr>
            </a:lvl3pPr>
            <a:lvl4pPr marL="1371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cap="none" baseline="0">
                <a:solidFill>
                  <a:schemeClr val="tx1"/>
                </a:solidFill>
                <a:effectLst/>
                <a:latin typeface="Arial" charset="0"/>
                <a:ea typeface="Arial" charset="0"/>
                <a:cs typeface="Arial" charset="0"/>
              </a:defRPr>
            </a:lvl4pPr>
            <a:lvl5pPr marL="18288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Arial" charset="0"/>
                <a:ea typeface="Arial" charset="0"/>
                <a:cs typeface="Arial" charset="0"/>
              </a:defRPr>
            </a:lvl5pPr>
            <a:lvl6pPr marL="22860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6pPr>
            <a:lvl7pPr marL="27432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a:solidFill>
                  <a:schemeClr val="tx1"/>
                </a:solidFill>
                <a:effectLst/>
                <a:latin typeface="+mn-lt"/>
                <a:ea typeface="+mn-ea"/>
                <a:cs typeface="+mn-cs"/>
              </a:defRPr>
            </a:lvl7pPr>
            <a:lvl8pPr marL="32004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8pPr>
            <a:lvl9pPr marL="3657600" indent="0" algn="ctr" defTabSz="914400" rtl="0" eaLnBrk="1" latinLnBrk="0" hangingPunct="1">
              <a:lnSpc>
                <a:spcPct val="120000"/>
              </a:lnSpc>
              <a:spcBef>
                <a:spcPts val="500"/>
              </a:spcBef>
              <a:buClr>
                <a:schemeClr val="accent1"/>
              </a:buClr>
              <a:buSzPct val="100000"/>
              <a:buFont typeface="Arial" panose="020B0604020202020204" pitchFamily="34" charset="0"/>
              <a:buNone/>
              <a:defRPr sz="1600" kern="1200" baseline="0">
                <a:solidFill>
                  <a:schemeClr val="tx1"/>
                </a:solidFill>
                <a:effectLst/>
                <a:latin typeface="+mn-lt"/>
                <a:ea typeface="+mn-ea"/>
                <a:cs typeface="+mn-cs"/>
              </a:defRPr>
            </a:lvl9pPr>
          </a:lstStyle>
          <a:p>
            <a:r>
              <a:rPr lang="en-US">
                <a:solidFill>
                  <a:schemeClr val="bg1"/>
                </a:solidFill>
              </a:rPr>
              <a:t>Additional</a:t>
            </a:r>
            <a:r>
              <a:rPr lang="en-US" baseline="0">
                <a:solidFill>
                  <a:schemeClr val="bg1"/>
                </a:solidFill>
              </a:rPr>
              <a:t> welcome, information or notification</a:t>
            </a:r>
            <a:endParaRPr lang="en-US">
              <a:solidFill>
                <a:schemeClr val="bg1"/>
              </a:solidFil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Comparison Page">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0">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hasCustomPrompt="1"/>
          </p:nvPr>
        </p:nvSpPr>
        <p:spPr>
          <a:xfrm>
            <a:off x="839788" y="2505075"/>
            <a:ext cx="5157787" cy="368458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Font size should not to be smaller than 18 point.  </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0">
                <a:latin typeface="Segoe UI" panose="020B0502040204020203" pitchFamily="34" charset="0"/>
                <a:cs typeface="Segoe UI" panose="020B0502040204020203"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hasCustomPrompt="1"/>
          </p:nvPr>
        </p:nvSpPr>
        <p:spPr>
          <a:xfrm>
            <a:off x="6172200" y="2505075"/>
            <a:ext cx="5183188" cy="3684588"/>
          </a:xfrm>
          <a:prstGeom prst="rect">
            <a:avLst/>
          </a:prstGeom>
        </p:spPr>
        <p:txBody>
          <a:bodyPr/>
          <a:lstStyle>
            <a:lvl1pPr>
              <a:defRPr>
                <a:latin typeface="Segoe UI" panose="020B0502040204020203" pitchFamily="34" charset="0"/>
                <a:cs typeface="Segoe UI" panose="020B0502040204020203" pitchFamily="34" charset="0"/>
              </a:defRPr>
            </a:lvl1pPr>
          </a:lstStyle>
          <a:p>
            <a:pPr lvl="0"/>
            <a:r>
              <a:rPr lang="en-US" dirty="0"/>
              <a:t>Content should be written in Segoe UI Light. Font size should not to be smaller than 18 point.  </a:t>
            </a:r>
          </a:p>
        </p:txBody>
      </p:sp>
      <p:sp>
        <p:nvSpPr>
          <p:cNvPr id="10" name="Title 1"/>
          <p:cNvSpPr>
            <a:spLocks noGrp="1"/>
          </p:cNvSpPr>
          <p:nvPr>
            <p:ph type="title" hasCustomPrompt="1"/>
          </p:nvPr>
        </p:nvSpPr>
        <p:spPr>
          <a:xfrm>
            <a:off x="838200" y="365126"/>
            <a:ext cx="10515600" cy="1028960"/>
          </a:xfrm>
          <a:prstGeom prst="rect">
            <a:avLst/>
          </a:prstGeom>
        </p:spPr>
        <p:txBody>
          <a:bodyPr>
            <a:normAutofit/>
          </a:bodyPr>
          <a:lstStyle>
            <a:lvl1pPr>
              <a:defRPr sz="4000" baseline="0">
                <a:solidFill>
                  <a:schemeClr val="tx1">
                    <a:lumMod val="75000"/>
                    <a:lumOff val="25000"/>
                  </a:schemeClr>
                </a:solidFill>
                <a:latin typeface="Segoe UI" panose="020B0502040204020203" pitchFamily="34" charset="0"/>
                <a:cs typeface="Segoe UI" panose="020B0502040204020203" pitchFamily="34" charset="0"/>
              </a:defRPr>
            </a:lvl1pPr>
          </a:lstStyle>
          <a:p>
            <a:r>
              <a:rPr lang="en-US" dirty="0"/>
              <a:t>Page Title</a:t>
            </a:r>
          </a:p>
        </p:txBody>
      </p:sp>
      <p:cxnSp>
        <p:nvCxnSpPr>
          <p:cNvPr id="11" name="Straight Connector 10"/>
          <p:cNvCxnSpPr/>
          <p:nvPr/>
        </p:nvCxnSpPr>
        <p:spPr>
          <a:xfrm>
            <a:off x="838200" y="1394086"/>
            <a:ext cx="10515600" cy="0"/>
          </a:xfrm>
          <a:prstGeom prst="line">
            <a:avLst/>
          </a:prstGeom>
          <a:ln>
            <a:solidFill>
              <a:srgbClr val="EC1C2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2910351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65616" y="4582697"/>
            <a:ext cx="10193313" cy="349068"/>
          </a:xfrm>
          <a:prstGeom prst="rect">
            <a:avLst/>
          </a:prstGeom>
        </p:spPr>
        <p:txBody>
          <a:bodyPr anchor="b">
            <a:noAutofit/>
          </a:bodyPr>
          <a:lstStyle>
            <a:lvl1pPr algn="l">
              <a:defRPr sz="2000" baseline="0">
                <a:latin typeface="Segoe UI Semibold" panose="020B0702040204020203" pitchFamily="34" charset="0"/>
              </a:defRPr>
            </a:lvl1pPr>
          </a:lstStyle>
          <a:p>
            <a:pPr lvl="0"/>
            <a:br>
              <a:rPr lang="en-US" dirty="0"/>
            </a:br>
            <a:r>
              <a:rPr lang="en-US" dirty="0"/>
              <a:t>Font for caption should be Segoe UI </a:t>
            </a:r>
            <a:r>
              <a:rPr lang="en-US" dirty="0" err="1"/>
              <a:t>Semibold</a:t>
            </a:r>
            <a:r>
              <a:rPr lang="en-US" dirty="0"/>
              <a:t>.</a:t>
            </a:r>
          </a:p>
        </p:txBody>
      </p:sp>
      <p:sp>
        <p:nvSpPr>
          <p:cNvPr id="3" name="Picture Placeholder 2"/>
          <p:cNvSpPr>
            <a:spLocks noGrp="1"/>
          </p:cNvSpPr>
          <p:nvPr>
            <p:ph type="pic" idx="1"/>
          </p:nvPr>
        </p:nvSpPr>
        <p:spPr>
          <a:xfrm>
            <a:off x="965617" y="342424"/>
            <a:ext cx="10193312" cy="4113290"/>
          </a:xfrm>
          <a:prstGeom prst="rect">
            <a:avLst/>
          </a:prstGeom>
        </p:spPr>
        <p:txBody>
          <a:bodyPr/>
          <a:lstStyle>
            <a:lvl1pPr marL="0" indent="0">
              <a:buNone/>
              <a:defRPr sz="3200">
                <a:solidFill>
                  <a:schemeClr val="tx1"/>
                </a:solidFill>
                <a:latin typeface="Segoe UI" panose="020B0502040204020203" pitchFamily="34" charset="0"/>
                <a:cs typeface="Segoe UI" panose="020B0502040204020203"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hasCustomPrompt="1"/>
          </p:nvPr>
        </p:nvSpPr>
        <p:spPr>
          <a:xfrm>
            <a:off x="944380" y="5058749"/>
            <a:ext cx="9233941" cy="1357042"/>
          </a:xfrm>
          <a:prstGeom prst="rect">
            <a:avLst/>
          </a:prstGeom>
        </p:spPr>
        <p:txBody>
          <a:bodyPr>
            <a:normAutofit/>
          </a:bodyPr>
          <a:lstStyle>
            <a:lvl1pPr marL="0" indent="0">
              <a:buNone/>
              <a:defRPr sz="1800">
                <a:latin typeface="Segoe UI" panose="020B0502040204020203" pitchFamily="34" charset="0"/>
                <a:cs typeface="Segoe UI" panose="020B0502040204020203"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Content should be written in Segoe UI. Font size should be at least 18 point.</a:t>
            </a:r>
          </a:p>
        </p:txBody>
      </p:sp>
    </p:spTree>
    <p:extLst>
      <p:ext uri="{BB962C8B-B14F-4D97-AF65-F5344CB8AC3E}">
        <p14:creationId xmlns:p14="http://schemas.microsoft.com/office/powerpoint/2010/main" val="15456769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911002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571155" y="4588551"/>
            <a:ext cx="11027288" cy="977621"/>
          </a:xfrm>
        </p:spPr>
        <p:txBody>
          <a:bodyPr tIns="91440" bIns="9144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571154" y="2743200"/>
            <a:ext cx="11009158" cy="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itle 1"/>
          <p:cNvSpPr>
            <a:spLocks noGrp="1"/>
          </p:cNvSpPr>
          <p:nvPr>
            <p:ph type="ctrTitle" hasCustomPrompt="1"/>
          </p:nvPr>
        </p:nvSpPr>
        <p:spPr>
          <a:xfrm>
            <a:off x="571154" y="3063240"/>
            <a:ext cx="11027289" cy="1333500"/>
          </a:xfrm>
        </p:spPr>
        <p:txBody>
          <a:bodyPr bIns="0" anchor="t" anchorCtr="0">
            <a:normAutofit/>
          </a:bodyPr>
          <a:lstStyle>
            <a:lvl1pPr algn="l">
              <a:defRPr sz="3600" cap="none"/>
            </a:lvl1pPr>
          </a:lstStyle>
          <a:p>
            <a:r>
              <a:rPr lang="en-US"/>
              <a:t>Click to edit master title style</a:t>
            </a:r>
          </a:p>
        </p:txBody>
      </p:sp>
      <p:pic>
        <p:nvPicPr>
          <p:cNvPr id="6" name="Picture 5" title="Logo: ECTA: Early Childhood Technical Assistance Cente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154" y="1333947"/>
            <a:ext cx="7382443" cy="108921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 ECTA-DaSy">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4" name="Picture 13"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98035" y="2273883"/>
            <a:ext cx="2392815" cy="1718072"/>
          </a:xfrm>
          <a:prstGeom prst="rect">
            <a:avLst/>
          </a:prstGeom>
        </p:spPr>
      </p:pic>
      <p:pic>
        <p:nvPicPr>
          <p:cNvPr id="9" name="Picture 8" title="Logo: ECT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 Multi-Or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3821723" y="802298"/>
            <a:ext cx="7776720" cy="2541431"/>
          </a:xfrm>
        </p:spPr>
        <p:txBody>
          <a:bodyPr bIns="0" anchor="b">
            <a:normAutofit/>
          </a:bodyPr>
          <a:lstStyle>
            <a:lvl1pPr algn="l">
              <a:defRPr sz="6600" cap="none"/>
            </a:lvl1pPr>
          </a:lstStyle>
          <a:p>
            <a:r>
              <a:rPr lang="en-US"/>
              <a:t>Click to edit master title style</a:t>
            </a:r>
          </a:p>
        </p:txBody>
      </p:sp>
      <p:sp>
        <p:nvSpPr>
          <p:cNvPr id="3" name="Subtitle 2"/>
          <p:cNvSpPr>
            <a:spLocks noGrp="1"/>
          </p:cNvSpPr>
          <p:nvPr>
            <p:ph type="subTitle" idx="1" hasCustomPrompt="1"/>
          </p:nvPr>
        </p:nvSpPr>
        <p:spPr>
          <a:xfrm>
            <a:off x="3821723" y="3761141"/>
            <a:ext cx="7776719" cy="1702399"/>
          </a:xfrm>
        </p:spPr>
        <p:txBody>
          <a:bodyPr tIns="91440" bIns="91440" anchor="ctr" anchorCtr="0">
            <a:normAutofit/>
          </a:bodyPr>
          <a:lstStyle>
            <a:lvl1pPr marL="0" indent="0" algn="l">
              <a:buNone/>
              <a:defRPr sz="1800" b="0" cap="none"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cxnSp>
        <p:nvCxnSpPr>
          <p:cNvPr id="7" name="Straight Connector 6"/>
          <p:cNvCxnSpPr/>
          <p:nvPr userDrawn="1"/>
        </p:nvCxnSpPr>
        <p:spPr>
          <a:xfrm flipV="1">
            <a:off x="3497580" y="802299"/>
            <a:ext cx="0" cy="4661241"/>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Picture 5" title="Logo: ECT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2841" y="720762"/>
            <a:ext cx="2937416" cy="1129775"/>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dirty="0"/>
          </a:p>
        </p:txBody>
      </p:sp>
      <p:pic>
        <p:nvPicPr>
          <p:cNvPr id="7" name="Picture 6"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92901" y="6297148"/>
            <a:ext cx="764398" cy="548848"/>
          </a:xfrm>
          <a:prstGeom prst="rect">
            <a:avLst/>
          </a:prstGeom>
          <a:solidFill>
            <a:schemeClr val="bg1"/>
          </a:solidFill>
        </p:spPr>
      </p:pic>
      <p:pic>
        <p:nvPicPr>
          <p:cNvPr id="8" name="Picture 7" title="Logo: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pic>
        <p:nvPicPr>
          <p:cNvPr id="9" name="Picture 8">
            <a:extLst>
              <a:ext uri="{FF2B5EF4-FFF2-40B4-BE49-F238E27FC236}">
                <a16:creationId xmlns:a16="http://schemas.microsoft.com/office/drawing/2014/main" id="{2D98BADD-F01A-6441-B74D-5BEBA47876D2}"/>
              </a:ext>
            </a:extLst>
          </p:cNvPr>
          <p:cNvPicPr>
            <a:picLocks noChangeAspect="1"/>
          </p:cNvPicPr>
          <p:nvPr userDrawn="1"/>
        </p:nvPicPr>
        <p:blipFill>
          <a:blip r:embed="rId4"/>
          <a:stretch>
            <a:fillRect/>
          </a:stretch>
        </p:blipFill>
        <p:spPr>
          <a:xfrm>
            <a:off x="3600730" y="6239219"/>
            <a:ext cx="4994613" cy="585788"/>
          </a:xfrm>
          <a:prstGeom prst="rect">
            <a:avLst/>
          </a:prstGeom>
        </p:spPr>
      </p:pic>
      <p:sp>
        <p:nvSpPr>
          <p:cNvPr id="10" name="Slide Number Placeholder 5">
            <a:extLst>
              <a:ext uri="{FF2B5EF4-FFF2-40B4-BE49-F238E27FC236}">
                <a16:creationId xmlns:a16="http://schemas.microsoft.com/office/drawing/2014/main" id="{9A9B0AE2-52B7-8E48-A92D-66FA3AC1B625}"/>
              </a:ext>
            </a:extLst>
          </p:cNvPr>
          <p:cNvSpPr txBox="1">
            <a:spLocks/>
          </p:cNvSpPr>
          <p:nvPr userDrawn="1"/>
        </p:nvSpPr>
        <p:spPr>
          <a:xfrm>
            <a:off x="9127734" y="6342418"/>
            <a:ext cx="1232776" cy="503578"/>
          </a:xfrm>
          <a:prstGeom prst="rect">
            <a:avLst/>
          </a:prstGeom>
        </p:spPr>
        <p:txBody>
          <a:bodyPr anchor="ctr" anchorCtr="0"/>
          <a:lstStyle>
            <a:defPPr>
              <a:defRPr lang="en-US"/>
            </a:defPPr>
            <a:lvl1pPr marL="0" algn="r" defTabSz="914400" rtl="0" eaLnBrk="1" latinLnBrk="0" hangingPunct="1">
              <a:defRPr sz="2000" b="1"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FF8BE51-C3B0-9B4F-9A06-4F809A9A7941}"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no footer logo)">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cap="none"/>
            </a:lvl1pPr>
          </a:lstStyle>
          <a:p>
            <a:r>
              <a:rPr lang="en-US"/>
              <a:t>Click to edit master title style</a:t>
            </a:r>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pic>
        <p:nvPicPr>
          <p:cNvPr id="6" name="Picture 5"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70454" y="6240258"/>
            <a:ext cx="764398" cy="548848"/>
          </a:xfrm>
          <a:prstGeom prst="rect">
            <a:avLst/>
          </a:prstGeom>
          <a:solidFill>
            <a:schemeClr val="bg1"/>
          </a:solidFill>
        </p:spPr>
      </p:pic>
      <p:pic>
        <p:nvPicPr>
          <p:cNvPr id="8" name="Picture 7" title="Logo: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941533" y="1609738"/>
            <a:ext cx="8299747" cy="1887950"/>
          </a:xfrm>
        </p:spPr>
        <p:txBody>
          <a:bodyPr anchor="b">
            <a:normAutofit/>
          </a:bodyPr>
          <a:lstStyle>
            <a:lvl1pPr algn="ctr">
              <a:defRPr sz="3600" cap="none"/>
            </a:lvl1pPr>
          </a:lstStyle>
          <a:p>
            <a:r>
              <a:rPr lang="en-US"/>
              <a:t>Click to edit master title style</a:t>
            </a:r>
          </a:p>
        </p:txBody>
      </p:sp>
      <p:sp>
        <p:nvSpPr>
          <p:cNvPr id="3" name="Text Placeholder 2"/>
          <p:cNvSpPr>
            <a:spLocks noGrp="1"/>
          </p:cNvSpPr>
          <p:nvPr>
            <p:ph type="body" idx="1"/>
          </p:nvPr>
        </p:nvSpPr>
        <p:spPr>
          <a:xfrm>
            <a:off x="1941679" y="3851915"/>
            <a:ext cx="8287544"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cxnSp>
        <p:nvCxnSpPr>
          <p:cNvPr id="8" name="Straight Connector 7"/>
          <p:cNvCxnSpPr/>
          <p:nvPr userDrawn="1"/>
        </p:nvCxnSpPr>
        <p:spPr>
          <a:xfrm>
            <a:off x="1941533" y="3713663"/>
            <a:ext cx="8299747" cy="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12" name="Picture 11" title="Logo: DaSy"/>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875146" y="6240258"/>
            <a:ext cx="764398" cy="548848"/>
          </a:xfrm>
          <a:prstGeom prst="rect">
            <a:avLst/>
          </a:prstGeom>
          <a:solidFill>
            <a:schemeClr val="bg1"/>
          </a:solidFill>
        </p:spPr>
      </p:pic>
      <p:pic>
        <p:nvPicPr>
          <p:cNvPr id="13" name="Picture 12" title="Logo: ECTA Cente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87828" y="6275121"/>
            <a:ext cx="1353705" cy="513985"/>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slideLayout" Target="../slideLayouts/slideLayout22.xml"/><Relationship Id="rId7" Type="http://schemas.openxmlformats.org/officeDocument/2006/relationships/theme" Target="../theme/theme3.xml"/><Relationship Id="rId2" Type="http://schemas.openxmlformats.org/officeDocument/2006/relationships/slideLayout" Target="../slideLayouts/slideLayout21.xml"/><Relationship Id="rId1" Type="http://schemas.openxmlformats.org/officeDocument/2006/relationships/slideLayout" Target="../slideLayouts/slideLayout20.xml"/><Relationship Id="rId6" Type="http://schemas.openxmlformats.org/officeDocument/2006/relationships/slideLayout" Target="../slideLayouts/slideLayout25.xml"/><Relationship Id="rId5" Type="http://schemas.openxmlformats.org/officeDocument/2006/relationships/slideLayout" Target="../slideLayouts/slideLayout24.xml"/><Relationship Id="rId4"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theme" Target="../theme/theme4.xml"/><Relationship Id="rId3" Type="http://schemas.openxmlformats.org/officeDocument/2006/relationships/slideLayout" Target="../slideLayouts/slideLayout28.xml"/><Relationship Id="rId7" Type="http://schemas.openxmlformats.org/officeDocument/2006/relationships/slideLayout" Target="../slideLayouts/slideLayout32.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 Id="rId9" Type="http://schemas.openxmlformats.org/officeDocument/2006/relationships/image" Target="../media/image1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7828" y="226980"/>
            <a:ext cx="11005457" cy="914400"/>
          </a:xfrm>
          <a:prstGeom prst="rect">
            <a:avLst/>
          </a:prstGeom>
        </p:spPr>
        <p:txBody>
          <a:bodyPr vert="horz" lIns="91440" tIns="45720" rIns="91440" bIns="45720" rtlCol="0" anchor="t">
            <a:normAutofit/>
          </a:bodyPr>
          <a:lstStyle/>
          <a:p>
            <a:r>
              <a:rPr lang="en-US"/>
              <a:t>Click to edit Master title style</a:t>
            </a:r>
          </a:p>
        </p:txBody>
      </p:sp>
      <p:sp>
        <p:nvSpPr>
          <p:cNvPr id="3" name="Text Placeholder 2"/>
          <p:cNvSpPr>
            <a:spLocks noGrp="1"/>
          </p:cNvSpPr>
          <p:nvPr>
            <p:ph type="body" idx="1"/>
          </p:nvPr>
        </p:nvSpPr>
        <p:spPr>
          <a:xfrm>
            <a:off x="587829" y="1368358"/>
            <a:ext cx="11005457" cy="40979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9" name="Footer Placeholder 4"/>
          <p:cNvSpPr>
            <a:spLocks noGrp="1"/>
          </p:cNvSpPr>
          <p:nvPr>
            <p:ph type="ftr" sz="quarter" idx="3"/>
          </p:nvPr>
        </p:nvSpPr>
        <p:spPr>
          <a:xfrm>
            <a:off x="2229633" y="6349533"/>
            <a:ext cx="8130877" cy="496463"/>
          </a:xfrm>
          <a:prstGeom prst="rect">
            <a:avLst/>
          </a:prstGeom>
        </p:spPr>
        <p:txBody>
          <a:bodyPr anchor="ctr" anchorCtr="0"/>
          <a:lstStyle>
            <a:lvl1pPr>
              <a:defRPr sz="1100">
                <a:solidFill>
                  <a:schemeClr val="bg1"/>
                </a:solidFill>
              </a:defRPr>
            </a:lvl1pPr>
          </a:lstStyle>
          <a:p>
            <a:endParaRPr lang="en-US"/>
          </a:p>
        </p:txBody>
      </p:sp>
      <p:sp>
        <p:nvSpPr>
          <p:cNvPr id="20" name="Slide Number Placeholder 5"/>
          <p:cNvSpPr>
            <a:spLocks noGrp="1"/>
          </p:cNvSpPr>
          <p:nvPr>
            <p:ph type="sldNum" sz="quarter" idx="4"/>
          </p:nvPr>
        </p:nvSpPr>
        <p:spPr>
          <a:xfrm>
            <a:off x="10360510" y="6349534"/>
            <a:ext cx="1232776" cy="503578"/>
          </a:xfrm>
          <a:prstGeom prst="rect">
            <a:avLst/>
          </a:prstGeom>
        </p:spPr>
        <p:txBody>
          <a:bodyPr anchor="ctr" anchorCtr="0"/>
          <a:lstStyle>
            <a:lvl1pPr algn="r">
              <a:defRPr sz="2000" b="1">
                <a:solidFill>
                  <a:schemeClr val="bg1"/>
                </a:solidFill>
              </a:defRPr>
            </a:lvl1pPr>
          </a:lstStyle>
          <a:p>
            <a:fld id="{8FF8BE51-C3B0-9B4F-9A06-4F809A9A7941}" type="slidenum">
              <a:rPr lang="en-US" smtClean="0"/>
              <a:pPr/>
              <a:t>‹#›</a:t>
            </a:fld>
            <a:endParaRPr lang="en-US"/>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76" r:id="rId1"/>
    <p:sldLayoutId id="2147483674" r:id="rId2"/>
    <p:sldLayoutId id="2147483677" r:id="rId3"/>
    <p:sldLayoutId id="2147483672" r:id="rId4"/>
    <p:sldLayoutId id="2147483661" r:id="rId5"/>
    <p:sldLayoutId id="2147483673" r:id="rId6"/>
    <p:sldLayoutId id="2147483662" r:id="rId7"/>
    <p:sldLayoutId id="2147483670" r:id="rId8"/>
    <p:sldLayoutId id="2147483663" r:id="rId9"/>
    <p:sldLayoutId id="2147483664" r:id="rId10"/>
    <p:sldLayoutId id="2147483665" r:id="rId11"/>
    <p:sldLayoutId id="2147483671" r:id="rId12"/>
    <p:sldLayoutId id="2147483666" r:id="rId13"/>
    <p:sldLayoutId id="2147483667" r:id="rId14"/>
    <p:sldLayoutId id="2147483668" r:id="rId15"/>
    <p:sldLayoutId id="2147483678" r:id="rId16"/>
    <p:sldLayoutId id="2147483679" r:id="rId17"/>
  </p:sldLayoutIdLst>
  <p:hf hdr="0" ftr="0" dt="0"/>
  <p:txStyles>
    <p:titleStyle>
      <a:lvl1pPr algn="ctr" defTabSz="914400" rtl="0" eaLnBrk="1" latinLnBrk="0" hangingPunct="1">
        <a:lnSpc>
          <a:spcPct val="90000"/>
        </a:lnSpc>
        <a:spcBef>
          <a:spcPct val="0"/>
        </a:spcBef>
        <a:buNone/>
        <a:defRPr sz="3200" b="1" i="0" kern="1200" cap="none">
          <a:solidFill>
            <a:schemeClr val="accent4"/>
          </a:solidFill>
          <a:effectLst/>
          <a:latin typeface="Arial" charset="0"/>
          <a:ea typeface="Arial" charset="0"/>
          <a:cs typeface="Arial" charset="0"/>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Arial" charset="0"/>
          <a:ea typeface="Arial" charset="0"/>
          <a:cs typeface="Arial" charset="0"/>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Arial" charset="0"/>
          <a:ea typeface="Arial" charset="0"/>
          <a:cs typeface="Arial" charset="0"/>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Arial" charset="0"/>
          <a:ea typeface="Arial" charset="0"/>
          <a:cs typeface="Arial" charset="0"/>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Arial" charset="0"/>
          <a:ea typeface="Arial" charset="0"/>
          <a:cs typeface="Arial" charset="0"/>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Arial" charset="0"/>
          <a:ea typeface="Arial" charset="0"/>
          <a:cs typeface="Arial" charset="0"/>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609600" y="274638"/>
            <a:ext cx="10972800" cy="1143000"/>
          </a:xfrm>
          <a:prstGeom prst="rect">
            <a:avLst/>
          </a:prstGeom>
        </p:spPr>
        <p:txBody>
          <a:bodyPr vert="horz" lIns="91440" tIns="45720" rIns="91440" bIns="45720" rtlCol="0" anchor="ctr">
            <a:noAutofit/>
          </a:bodyPr>
          <a:lstStyle/>
          <a:p>
            <a:r>
              <a:rPr lang="en-US" noProof="0" dirty="0"/>
              <a:t>Treat it like a title*</a:t>
            </a:r>
          </a:p>
        </p:txBody>
      </p:sp>
      <p:sp>
        <p:nvSpPr>
          <p:cNvPr id="3" name="Marcador de texto 2"/>
          <p:cNvSpPr>
            <a:spLocks noGrp="1"/>
          </p:cNvSpPr>
          <p:nvPr>
            <p:ph type="body" idx="1"/>
          </p:nvPr>
        </p:nvSpPr>
        <p:spPr>
          <a:xfrm>
            <a:off x="609600" y="1600201"/>
            <a:ext cx="10972800" cy="4925667"/>
          </a:xfrm>
          <a:prstGeom prst="rect">
            <a:avLst/>
          </a:prstGeom>
        </p:spPr>
        <p:txBody>
          <a:bodyPr vert="horz" lIns="91440" tIns="45720" rIns="91440" bIns="45720" rtlCol="0">
            <a:normAutofit/>
          </a:bodyPr>
          <a:lstStyle/>
          <a:p>
            <a:pPr lvl="0"/>
            <a:r>
              <a:rPr lang="en-US" noProof="0" dirty="0"/>
              <a:t>Keep it simple</a:t>
            </a:r>
          </a:p>
          <a:p>
            <a:pPr lvl="1"/>
            <a:r>
              <a:rPr lang="en-US" noProof="0" dirty="0"/>
              <a:t>Don’t overuse these bullets!</a:t>
            </a:r>
          </a:p>
          <a:p>
            <a:pPr lvl="2"/>
            <a:r>
              <a:rPr lang="en-US" noProof="0" dirty="0"/>
              <a:t>We strongly recommend not to use these ones</a:t>
            </a:r>
          </a:p>
          <a:p>
            <a:pPr lvl="3"/>
            <a:r>
              <a:rPr lang="en-US" noProof="0" dirty="0"/>
              <a:t>Your audience won’t read these ones</a:t>
            </a:r>
          </a:p>
          <a:p>
            <a:pPr lvl="4"/>
            <a:r>
              <a:rPr lang="en-US" noProof="0" dirty="0"/>
              <a:t>Forget about it!</a:t>
            </a:r>
          </a:p>
        </p:txBody>
      </p:sp>
    </p:spTree>
    <p:extLst>
      <p:ext uri="{BB962C8B-B14F-4D97-AF65-F5344CB8AC3E}">
        <p14:creationId xmlns:p14="http://schemas.microsoft.com/office/powerpoint/2010/main" val="739713993"/>
      </p:ext>
    </p:extLst>
  </p:cSld>
  <p:clrMap bg1="lt1" tx1="dk1" bg2="lt2" tx2="dk2" accent1="accent1" accent2="accent2" accent3="accent3" accent4="accent4" accent5="accent5" accent6="accent6" hlink="hlink" folHlink="folHlink"/>
  <p:sldLayoutIdLst>
    <p:sldLayoutId id="2147483681" r:id="rId1"/>
    <p:sldLayoutId id="2147483682" r:id="rId2"/>
  </p:sldLayoutIdLst>
  <p:txStyles>
    <p:titleStyle>
      <a:lvl1pPr algn="l" defTabSz="457200" rtl="0" eaLnBrk="1" latinLnBrk="0" hangingPunct="1">
        <a:spcBef>
          <a:spcPct val="0"/>
        </a:spcBef>
        <a:buNone/>
        <a:defRPr sz="4800" b="1" kern="1200" baseline="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chemeClr val="tx1"/>
        </a:buClr>
        <a:buSzPct val="70000"/>
        <a:buFont typeface="Courier New"/>
        <a:buChar char="o"/>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baseline="0">
          <a:solidFill>
            <a:schemeClr val="tx1"/>
          </a:solidFill>
          <a:latin typeface="+mn-lt"/>
          <a:ea typeface="+mn-ea"/>
          <a:cs typeface="+mn-cs"/>
        </a:defRPr>
      </a:lvl3pPr>
      <a:lvl4pPr marL="1600200" indent="-228600" algn="l" defTabSz="457200" rtl="0" eaLnBrk="1" latinLnBrk="0" hangingPunct="1">
        <a:spcBef>
          <a:spcPct val="20000"/>
        </a:spcBef>
        <a:buSzPct val="70000"/>
        <a:buFont typeface="Courier New"/>
        <a:buChar char="o"/>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baseline="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677706" y="6662657"/>
            <a:ext cx="6514294" cy="202838"/>
          </a:xfrm>
          <a:prstGeom prst="rect">
            <a:avLst/>
          </a:prstGeom>
        </p:spPr>
      </p:pic>
      <p:sp>
        <p:nvSpPr>
          <p:cNvPr id="8" name="TextBox 7"/>
          <p:cNvSpPr txBox="1"/>
          <p:nvPr/>
        </p:nvSpPr>
        <p:spPr>
          <a:xfrm>
            <a:off x="7088072" y="6639701"/>
            <a:ext cx="3469216" cy="246221"/>
          </a:xfrm>
          <a:prstGeom prst="rect">
            <a:avLst/>
          </a:prstGeom>
          <a:noFill/>
        </p:spPr>
        <p:txBody>
          <a:bodyPr wrap="square" rtlCol="0">
            <a:spAutoFit/>
          </a:bodyPr>
          <a:lstStyle/>
          <a:p>
            <a:pPr algn="r"/>
            <a:r>
              <a:rPr lang="en-US" sz="1000" spc="1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GEORGIA DEPARTMENT OF PUBLIC HEALTH</a:t>
            </a:r>
          </a:p>
        </p:txBody>
      </p:sp>
    </p:spTree>
    <p:extLst>
      <p:ext uri="{BB962C8B-B14F-4D97-AF65-F5344CB8AC3E}">
        <p14:creationId xmlns:p14="http://schemas.microsoft.com/office/powerpoint/2010/main" val="163178424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xStyles>
    <p:titleStyle>
      <a:lvl1pPr algn="l" defTabSz="914400" rtl="0" eaLnBrk="1" latinLnBrk="0" hangingPunct="1">
        <a:lnSpc>
          <a:spcPct val="90000"/>
        </a:lnSpc>
        <a:spcBef>
          <a:spcPct val="0"/>
        </a:spcBef>
        <a:buNone/>
        <a:defRPr sz="4000" kern="1200" baseline="0">
          <a:solidFill>
            <a:schemeClr val="tx1">
              <a:lumMod val="75000"/>
              <a:lumOff val="25000"/>
            </a:schemeClr>
          </a:solidFill>
          <a:latin typeface="Segoe UI Ligh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677706" y="6662657"/>
            <a:ext cx="6514294" cy="202838"/>
          </a:xfrm>
          <a:prstGeom prst="rect">
            <a:avLst/>
          </a:prstGeom>
        </p:spPr>
      </p:pic>
      <p:sp>
        <p:nvSpPr>
          <p:cNvPr id="8" name="TextBox 7"/>
          <p:cNvSpPr txBox="1"/>
          <p:nvPr/>
        </p:nvSpPr>
        <p:spPr>
          <a:xfrm>
            <a:off x="7088072" y="6639701"/>
            <a:ext cx="3469216" cy="246221"/>
          </a:xfrm>
          <a:prstGeom prst="rect">
            <a:avLst/>
          </a:prstGeom>
          <a:noFill/>
        </p:spPr>
        <p:txBody>
          <a:bodyPr wrap="square" rtlCol="0">
            <a:spAutoFit/>
          </a:bodyPr>
          <a:lstStyle/>
          <a:p>
            <a:pPr algn="r"/>
            <a:r>
              <a:rPr lang="en-US" sz="1000" spc="100" baseline="0" dirty="0">
                <a:solidFill>
                  <a:schemeClr val="bg1"/>
                </a:solidFill>
                <a:latin typeface="Segoe UI" panose="020B0502040204020203" pitchFamily="34" charset="0"/>
                <a:ea typeface="Segoe UI" panose="020B0502040204020203" pitchFamily="34" charset="0"/>
                <a:cs typeface="Segoe UI" panose="020B0502040204020203" pitchFamily="34" charset="0"/>
              </a:rPr>
              <a:t>GEORGIA DEPARTMENT OF PUBLIC HEALTH</a:t>
            </a:r>
          </a:p>
        </p:txBody>
      </p:sp>
      <p:sp>
        <p:nvSpPr>
          <p:cNvPr id="2" name="Title Placeholder 1">
            <a:extLst>
              <a:ext uri="{FF2B5EF4-FFF2-40B4-BE49-F238E27FC236}">
                <a16:creationId xmlns:a16="http://schemas.microsoft.com/office/drawing/2014/main" id="{00A72B6B-B2D4-418A-AB8B-2BBF447A580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740562385"/>
      </p:ext>
    </p:extLst>
  </p:cSld>
  <p:clrMap bg1="lt1" tx1="dk1" bg2="lt2" tx2="dk2" accent1="accent1" accent2="accent2" accent3="accent3" accent4="accent4" accent5="accent5" accent6="accent6" hlink="hlink" folHlink="folHlink"/>
  <p:sldLayoutIdLst>
    <p:sldLayoutId id="2147483720" r:id="rId1"/>
    <p:sldLayoutId id="2147483721" r:id="rId2"/>
    <p:sldLayoutId id="2147483722" r:id="rId3"/>
    <p:sldLayoutId id="2147483723" r:id="rId4"/>
    <p:sldLayoutId id="2147483724" r:id="rId5"/>
    <p:sldLayoutId id="2147483725" r:id="rId6"/>
    <p:sldLayoutId id="2147483726" r:id="rId7"/>
  </p:sldLayoutIdLst>
  <p:txStyles>
    <p:titleStyle>
      <a:lvl1pPr algn="l" defTabSz="914400" rtl="0" eaLnBrk="1" latinLnBrk="0" hangingPunct="1">
        <a:lnSpc>
          <a:spcPct val="90000"/>
        </a:lnSpc>
        <a:spcBef>
          <a:spcPct val="0"/>
        </a:spcBef>
        <a:buNone/>
        <a:defRPr sz="4000" b="0" i="0" u="none" kern="1200" baseline="0">
          <a:solidFill>
            <a:schemeClr val="tx1">
              <a:lumMod val="75000"/>
              <a:lumOff val="25000"/>
            </a:schemeClr>
          </a:solidFill>
          <a:latin typeface="Segoe UI Light" panose="020B0502040204020203" pitchFamily="34" charset="0"/>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1800" kern="1200" baseline="0">
          <a:solidFill>
            <a:schemeClr val="tx1"/>
          </a:solidFill>
          <a:latin typeface="Segoe UI Light" panose="020B05020402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hyperlink" Target="mailto:evelyn.shaw@unc.edu" TargetMode="External"/><Relationship Id="rId2" Type="http://schemas.openxmlformats.org/officeDocument/2006/relationships/hyperlink" Target="mailto:haidee.bernstein@sri.com" TargetMode="External"/><Relationship Id="rId1" Type="http://schemas.openxmlformats.org/officeDocument/2006/relationships/slideLayout" Target="../slideLayouts/slideLayout8.xml"/><Relationship Id="rId4" Type="http://schemas.openxmlformats.org/officeDocument/2006/relationships/hyperlink" Target="mailto:walshtaylo@aol.com"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3" Type="http://schemas.openxmlformats.org/officeDocument/2006/relationships/hyperlink" Target="mailto:Lisa.Pennington@dph.ga.gov" TargetMode="External"/><Relationship Id="rId2" Type="http://schemas.openxmlformats.org/officeDocument/2006/relationships/hyperlink" Target="mailto:Brandt.Culpepper@dph.ga.gov" TargetMode="External"/><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dasycenter.org/other-resources/" TargetMode="External"/><Relationship Id="rId7" Type="http://schemas.openxmlformats.org/officeDocument/2006/relationships/hyperlink" Target="https://studentprivacy.ed.gov/" TargetMode="External"/><Relationship Id="rId2" Type="http://schemas.openxmlformats.org/officeDocument/2006/relationships/hyperlink" Target="https://dasycenter.sri.com/downloads/DaSy_papers/DaSy_Data_Sharing_Agreement_Checklist_Acc.pdf" TargetMode="External"/><Relationship Id="rId1" Type="http://schemas.openxmlformats.org/officeDocument/2006/relationships/slideLayout" Target="../slideLayouts/slideLayout8.xml"/><Relationship Id="rId6" Type="http://schemas.openxmlformats.org/officeDocument/2006/relationships/hyperlink" Target="https://dasycenter.org/resources/critical-questions/" TargetMode="External"/><Relationship Id="rId5" Type="http://schemas.openxmlformats.org/officeDocument/2006/relationships/hyperlink" Target="https://studentprivacy.ed.gov/sites/default/files/resource_document/file/IDEA%20FERPA%20Confidentiality%20Provisions%20Comparison%20Chart%2006.06.14.pdf" TargetMode="External"/><Relationship Id="rId4" Type="http://schemas.openxmlformats.org/officeDocument/2006/relationships/hyperlink" Target="https://www2.ed.gov/policy/speced/guid/idea/memosdcltrs/idea-confidentiality-requirements-faq.pdf"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19.emf"/><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821723" y="862872"/>
            <a:ext cx="8076628" cy="2541431"/>
          </a:xfrm>
        </p:spPr>
        <p:txBody>
          <a:bodyPr>
            <a:noAutofit/>
          </a:bodyPr>
          <a:lstStyle/>
          <a:p>
            <a:r>
              <a:rPr lang="en-US" sz="3600" dirty="0"/>
              <a:t>Engaging with Your EHDI Partner in Data Sharing Activities:  Improving Outcomes for Young Children with Hearing Loss</a:t>
            </a:r>
          </a:p>
        </p:txBody>
      </p:sp>
      <p:sp>
        <p:nvSpPr>
          <p:cNvPr id="5" name="Subtitle 4"/>
          <p:cNvSpPr>
            <a:spLocks noGrp="1"/>
          </p:cNvSpPr>
          <p:nvPr>
            <p:ph type="subTitle" idx="1"/>
          </p:nvPr>
        </p:nvSpPr>
        <p:spPr/>
        <p:txBody>
          <a:bodyPr>
            <a:normAutofit/>
          </a:bodyPr>
          <a:lstStyle/>
          <a:p>
            <a:r>
              <a:rPr lang="en-US" sz="3200" b="1" dirty="0">
                <a:solidFill>
                  <a:schemeClr val="accent1"/>
                </a:solidFill>
              </a:rPr>
              <a:t>August 28, 2019</a:t>
            </a:r>
            <a:endParaRPr lang="en-US" sz="3200" dirty="0">
              <a:solidFill>
                <a:schemeClr val="accent1"/>
              </a:solidFill>
            </a:endParaRPr>
          </a:p>
        </p:txBody>
      </p:sp>
    </p:spTree>
    <p:extLst>
      <p:ext uri="{BB962C8B-B14F-4D97-AF65-F5344CB8AC3E}">
        <p14:creationId xmlns:p14="http://schemas.microsoft.com/office/powerpoint/2010/main" val="1525814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Privacy Considerations</a:t>
            </a:r>
          </a:p>
        </p:txBody>
      </p:sp>
      <p:graphicFrame>
        <p:nvGraphicFramePr>
          <p:cNvPr id="4" name="Content Placeholder 3" descr="The four boxes on this slide presents questions regarding privacy considerations: Where does the data reside as a result of your inventory? What data will need to be shared and how will the data flow? What federal, state, and local laws apply to data sets? What data sharing agreements need to be in place? Requirements?"/>
          <p:cNvGraphicFramePr>
            <a:graphicFrameLocks noGrp="1"/>
          </p:cNvGraphicFramePr>
          <p:nvPr>
            <p:ph idx="1"/>
            <p:extLst>
              <p:ext uri="{D42A27DB-BD31-4B8C-83A1-F6EECF244321}">
                <p14:modId xmlns:p14="http://schemas.microsoft.com/office/powerpoint/2010/main" val="1155216281"/>
              </p:ext>
            </p:extLst>
          </p:nvPr>
        </p:nvGraphicFramePr>
        <p:xfrm>
          <a:off x="587375" y="1368425"/>
          <a:ext cx="11006138" cy="4097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Slide Number Placeholder 2"/>
          <p:cNvSpPr>
            <a:spLocks noGrp="1"/>
          </p:cNvSpPr>
          <p:nvPr>
            <p:ph type="sldNum" sz="quarter" idx="4294967295"/>
          </p:nvPr>
        </p:nvSpPr>
        <p:spPr>
          <a:xfrm>
            <a:off x="0" y="642143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10</a:t>
            </a:fld>
            <a:endParaRPr lang="en-US" dirty="0"/>
          </a:p>
        </p:txBody>
      </p:sp>
    </p:spTree>
    <p:extLst>
      <p:ext uri="{BB962C8B-B14F-4D97-AF65-F5344CB8AC3E}">
        <p14:creationId xmlns:p14="http://schemas.microsoft.com/office/powerpoint/2010/main" val="36350308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263525" y="5848258"/>
            <a:ext cx="10986366" cy="586409"/>
          </a:xfrm>
        </p:spPr>
        <p:txBody>
          <a:bodyPr/>
          <a:lstStyle/>
          <a:p>
            <a:r>
              <a:rPr lang="en-US" dirty="0"/>
              <a:t>Arizona</a:t>
            </a:r>
          </a:p>
        </p:txBody>
      </p:sp>
    </p:spTree>
    <p:extLst>
      <p:ext uri="{BB962C8B-B14F-4D97-AF65-F5344CB8AC3E}">
        <p14:creationId xmlns:p14="http://schemas.microsoft.com/office/powerpoint/2010/main" val="4830004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Arizona Early Intervention Program</a:t>
            </a:r>
          </a:p>
        </p:txBody>
      </p:sp>
      <p:pic>
        <p:nvPicPr>
          <p:cNvPr id="1026" name="Picture 2" descr="Image result for des az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4776" y="1400353"/>
            <a:ext cx="7602263" cy="1721267"/>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2938589" y="5274599"/>
            <a:ext cx="7643207" cy="1326507"/>
          </a:xfrm>
          <a:prstGeom prst="rect">
            <a:avLst/>
          </a:prstGeom>
        </p:spPr>
      </p:pic>
      <p:sp>
        <p:nvSpPr>
          <p:cNvPr id="3" name="TextBox 2">
            <a:extLst>
              <a:ext uri="{FF2B5EF4-FFF2-40B4-BE49-F238E27FC236}">
                <a16:creationId xmlns:a16="http://schemas.microsoft.com/office/drawing/2014/main" id="{15B9AD91-2587-4840-A000-9A93A3769927}"/>
              </a:ext>
            </a:extLst>
          </p:cNvPr>
          <p:cNvSpPr txBox="1"/>
          <p:nvPr/>
        </p:nvSpPr>
        <p:spPr>
          <a:xfrm>
            <a:off x="1735811" y="3121620"/>
            <a:ext cx="10104894" cy="206210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a:ea typeface="+mn-ea"/>
                <a:cs typeface="+mn-cs"/>
              </a:rPr>
              <a:t>Annie Converse-Arizona Part C Data Manager</a:t>
            </a:r>
            <a:br>
              <a:rPr kumimoji="0" lang="en-US" sz="3200" b="0" i="0" u="none" strike="noStrike" kern="1200" cap="none" spc="0" normalizeH="0" baseline="0" noProof="0" dirty="0">
                <a:ln>
                  <a:noFill/>
                </a:ln>
                <a:solidFill>
                  <a:prstClr val="black"/>
                </a:solidFill>
                <a:effectLst/>
                <a:uLnTx/>
                <a:uFillTx/>
                <a:latin typeface="Arial"/>
                <a:ea typeface="+mn-ea"/>
                <a:cs typeface="+mn-cs"/>
              </a:rPr>
            </a:br>
            <a:r>
              <a:rPr kumimoji="0" lang="en-US" sz="3200" b="0" i="0" u="none" strike="noStrike" kern="1200" cap="none" spc="0" normalizeH="0" baseline="0" noProof="0" dirty="0">
                <a:ln>
                  <a:noFill/>
                </a:ln>
                <a:solidFill>
                  <a:prstClr val="black"/>
                </a:solidFill>
                <a:effectLst/>
                <a:uLnTx/>
                <a:uFillTx/>
                <a:latin typeface="Arial"/>
                <a:ea typeface="+mn-ea"/>
                <a:cs typeface="+mn-cs"/>
              </a:rPr>
              <a:t>KConverse@azdes.gov</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Arial"/>
                <a:ea typeface="+mn-ea"/>
                <a:cs typeface="+mn-cs"/>
              </a:rPr>
              <a:t>Fran Altmaier-Newborn Screening Manager</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Arial"/>
                <a:ea typeface="+mn-ea"/>
                <a:cs typeface="+mn-cs"/>
              </a:rPr>
              <a:t>Fran.Altmaier@azdhs.gov</a:t>
            </a:r>
          </a:p>
        </p:txBody>
      </p:sp>
    </p:spTree>
    <p:extLst>
      <p:ext uri="{BB962C8B-B14F-4D97-AF65-F5344CB8AC3E}">
        <p14:creationId xmlns:p14="http://schemas.microsoft.com/office/powerpoint/2010/main" val="3112726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82133"/>
            <a:ext cx="11463867" cy="1143000"/>
          </a:xfrm>
        </p:spPr>
        <p:txBody>
          <a:bodyPr/>
          <a:lstStyle/>
          <a:p>
            <a:pPr lvl="0"/>
            <a:r>
              <a:rPr lang="en-US" dirty="0"/>
              <a:t>Early Hearing Detection &amp; Intervention</a:t>
            </a:r>
          </a:p>
        </p:txBody>
      </p:sp>
      <p:sp>
        <p:nvSpPr>
          <p:cNvPr id="3" name="TextBox 2"/>
          <p:cNvSpPr txBox="1"/>
          <p:nvPr/>
        </p:nvSpPr>
        <p:spPr>
          <a:xfrm>
            <a:off x="2082800" y="3657600"/>
            <a:ext cx="9499600" cy="1938992"/>
          </a:xfrm>
          <a:prstGeom prst="rect">
            <a:avLst/>
          </a:prstGeom>
          <a:noFill/>
        </p:spPr>
        <p:txBody>
          <a:bodyPr wrap="square" rtlCol="0">
            <a:spAutoFit/>
          </a:bodyPr>
          <a:lstStyle/>
          <a:p>
            <a:pPr marL="571500"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4000" b="0" i="0" u="none" strike="noStrike" kern="1200" cap="none" spc="0" normalizeH="0" baseline="0" noProof="0" dirty="0">
                <a:ln>
                  <a:noFill/>
                </a:ln>
                <a:solidFill>
                  <a:prstClr val="black"/>
                </a:solidFill>
                <a:effectLst/>
                <a:uLnTx/>
                <a:uFillTx/>
                <a:latin typeface="Roboto light"/>
                <a:ea typeface="+mn-ea"/>
                <a:cs typeface="+mn-cs"/>
              </a:rPr>
              <a:t>Office of Newborn Screening</a:t>
            </a:r>
          </a:p>
          <a:p>
            <a:pPr marL="1028700" marR="0" lvl="1" indent="-57150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en-US" sz="4000" b="0" i="0" u="none" strike="noStrike" kern="1200" cap="none" spc="0" normalizeH="0" baseline="0" noProof="0" dirty="0">
                <a:ln>
                  <a:noFill/>
                </a:ln>
                <a:solidFill>
                  <a:prstClr val="black"/>
                </a:solidFill>
                <a:effectLst/>
                <a:uLnTx/>
                <a:uFillTx/>
                <a:latin typeface="Roboto light"/>
                <a:ea typeface="+mn-ea"/>
                <a:cs typeface="+mn-cs"/>
              </a:rPr>
              <a:t>Early Hearing Detection and Intervention Program (EHDI)</a:t>
            </a:r>
          </a:p>
        </p:txBody>
      </p:sp>
      <p:pic>
        <p:nvPicPr>
          <p:cNvPr id="5" name="Picture 4"/>
          <p:cNvPicPr>
            <a:picLocks noChangeAspect="1"/>
          </p:cNvPicPr>
          <p:nvPr/>
        </p:nvPicPr>
        <p:blipFill>
          <a:blip r:embed="rId3"/>
          <a:stretch>
            <a:fillRect/>
          </a:stretch>
        </p:blipFill>
        <p:spPr>
          <a:xfrm>
            <a:off x="2667656" y="1778113"/>
            <a:ext cx="7643207" cy="1326507"/>
          </a:xfrm>
          <a:prstGeom prst="rect">
            <a:avLst/>
          </a:prstGeom>
        </p:spPr>
      </p:pic>
    </p:spTree>
    <p:extLst>
      <p:ext uri="{BB962C8B-B14F-4D97-AF65-F5344CB8AC3E}">
        <p14:creationId xmlns:p14="http://schemas.microsoft.com/office/powerpoint/2010/main" val="953555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Reasons for Data Sharing</a:t>
            </a:r>
          </a:p>
        </p:txBody>
      </p:sp>
      <p:sp>
        <p:nvSpPr>
          <p:cNvPr id="3" name="Content Placeholder 2"/>
          <p:cNvSpPr>
            <a:spLocks noGrp="1"/>
          </p:cNvSpPr>
          <p:nvPr>
            <p:ph idx="1"/>
          </p:nvPr>
        </p:nvSpPr>
        <p:spPr>
          <a:xfrm>
            <a:off x="1596298" y="1225133"/>
            <a:ext cx="10237076" cy="4925667"/>
          </a:xfrm>
        </p:spPr>
        <p:txBody>
          <a:bodyPr>
            <a:normAutofit/>
          </a:bodyPr>
          <a:lstStyle/>
          <a:p>
            <a:pPr marL="627063"/>
            <a:r>
              <a:rPr lang="en-US" sz="3600" dirty="0"/>
              <a:t>Improve federal reporting for both programs</a:t>
            </a:r>
          </a:p>
          <a:p>
            <a:pPr marL="627063"/>
            <a:r>
              <a:rPr lang="en-US" sz="3600" dirty="0"/>
              <a:t>Improve compliance with state law for reporting hearing screenings</a:t>
            </a:r>
          </a:p>
          <a:p>
            <a:pPr marL="627063"/>
            <a:r>
              <a:rPr lang="en-US" sz="3600" dirty="0"/>
              <a:t>Analysis of Child Find Activities</a:t>
            </a:r>
          </a:p>
          <a:p>
            <a:pPr marL="627063"/>
            <a:r>
              <a:rPr lang="en-US" sz="3600" dirty="0"/>
              <a:t>Answering critical questions like: Are we making a difference?</a:t>
            </a:r>
          </a:p>
          <a:p>
            <a:pPr marL="627063"/>
            <a:endParaRPr lang="en-US" sz="3600" dirty="0"/>
          </a:p>
        </p:txBody>
      </p:sp>
    </p:spTree>
    <p:extLst>
      <p:ext uri="{BB962C8B-B14F-4D97-AF65-F5344CB8AC3E}">
        <p14:creationId xmlns:p14="http://schemas.microsoft.com/office/powerpoint/2010/main" val="21565915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Process of Development</a:t>
            </a:r>
          </a:p>
        </p:txBody>
      </p:sp>
      <p:sp>
        <p:nvSpPr>
          <p:cNvPr id="3" name="Content Placeholder 2"/>
          <p:cNvSpPr>
            <a:spLocks noGrp="1"/>
          </p:cNvSpPr>
          <p:nvPr>
            <p:ph idx="1"/>
          </p:nvPr>
        </p:nvSpPr>
        <p:spPr>
          <a:xfrm>
            <a:off x="1596298" y="1225133"/>
            <a:ext cx="10237076" cy="5423640"/>
          </a:xfrm>
        </p:spPr>
        <p:txBody>
          <a:bodyPr>
            <a:normAutofit lnSpcReduction="10000"/>
          </a:bodyPr>
          <a:lstStyle/>
          <a:p>
            <a:pPr marL="627063"/>
            <a:r>
              <a:rPr lang="en-US" sz="3600" dirty="0"/>
              <a:t>Education on FERPA requirements</a:t>
            </a:r>
          </a:p>
          <a:p>
            <a:pPr marL="627063"/>
            <a:r>
              <a:rPr lang="en-US" sz="3600" dirty="0"/>
              <a:t>Identification of critical questions</a:t>
            </a:r>
          </a:p>
          <a:p>
            <a:pPr marL="627063"/>
            <a:r>
              <a:rPr lang="en-US" sz="3600" dirty="0"/>
              <a:t>Review of documents, policy, best practice</a:t>
            </a:r>
          </a:p>
          <a:p>
            <a:pPr marL="627063"/>
            <a:r>
              <a:rPr lang="en-US" sz="3600" dirty="0"/>
              <a:t>Directed towards available tools</a:t>
            </a:r>
          </a:p>
          <a:p>
            <a:pPr marL="627063"/>
            <a:r>
              <a:rPr lang="en-US" sz="3600" dirty="0"/>
              <a:t>Facilitated review by the Privacy Technical Assistance Center (PTAC)</a:t>
            </a:r>
          </a:p>
          <a:p>
            <a:pPr marL="627063"/>
            <a:r>
              <a:rPr lang="en-US" sz="3600" dirty="0"/>
              <a:t>Regular phone calls and check-ins</a:t>
            </a:r>
          </a:p>
          <a:p>
            <a:pPr marL="627063"/>
            <a:r>
              <a:rPr lang="en-US" sz="3600" dirty="0"/>
              <a:t>Accountability</a:t>
            </a:r>
          </a:p>
          <a:p>
            <a:pPr marL="627063"/>
            <a:r>
              <a:rPr lang="en-US" sz="3600" dirty="0"/>
              <a:t>Cheerleading</a:t>
            </a:r>
          </a:p>
          <a:p>
            <a:pPr marL="627063"/>
            <a:endParaRPr lang="en-US" sz="3600" dirty="0"/>
          </a:p>
          <a:p>
            <a:pPr marL="627063"/>
            <a:endParaRPr lang="en-US" sz="3600" dirty="0"/>
          </a:p>
        </p:txBody>
      </p:sp>
    </p:spTree>
    <p:extLst>
      <p:ext uri="{BB962C8B-B14F-4D97-AF65-F5344CB8AC3E}">
        <p14:creationId xmlns:p14="http://schemas.microsoft.com/office/powerpoint/2010/main" val="3548539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a:t>Data Elements and Match Date</a:t>
            </a:r>
          </a:p>
        </p:txBody>
      </p:sp>
      <p:sp>
        <p:nvSpPr>
          <p:cNvPr id="3" name="Content Placeholder 2"/>
          <p:cNvSpPr>
            <a:spLocks noGrp="1"/>
          </p:cNvSpPr>
          <p:nvPr>
            <p:ph idx="1"/>
          </p:nvPr>
        </p:nvSpPr>
        <p:spPr>
          <a:xfrm>
            <a:off x="1596298" y="1225133"/>
            <a:ext cx="5065759" cy="5423640"/>
          </a:xfrm>
        </p:spPr>
        <p:txBody>
          <a:bodyPr>
            <a:normAutofit fontScale="92500"/>
          </a:bodyPr>
          <a:lstStyle/>
          <a:p>
            <a:pPr marL="284163" indent="0">
              <a:buNone/>
            </a:pPr>
            <a:r>
              <a:rPr lang="en-US" sz="3600" dirty="0"/>
              <a:t>Part C</a:t>
            </a:r>
          </a:p>
          <a:p>
            <a:pPr marL="627063"/>
            <a:r>
              <a:rPr lang="en-US" sz="3600" dirty="0"/>
              <a:t>Unique Identifier</a:t>
            </a:r>
          </a:p>
          <a:p>
            <a:pPr marL="627063"/>
            <a:r>
              <a:rPr lang="en-US" sz="3600" dirty="0"/>
              <a:t>Demographic</a:t>
            </a:r>
          </a:p>
          <a:p>
            <a:pPr marL="627063"/>
            <a:r>
              <a:rPr lang="en-US" sz="3600" dirty="0"/>
              <a:t>Child Outcomes</a:t>
            </a:r>
          </a:p>
          <a:p>
            <a:pPr marL="627063"/>
            <a:r>
              <a:rPr lang="en-US" sz="3600" dirty="0"/>
              <a:t>Referral and IFSP Date</a:t>
            </a:r>
          </a:p>
          <a:p>
            <a:pPr marL="627063"/>
            <a:r>
              <a:rPr lang="en-US" sz="3600" dirty="0"/>
              <a:t>Exit Reason and Date</a:t>
            </a:r>
          </a:p>
          <a:p>
            <a:pPr marL="627063"/>
            <a:r>
              <a:rPr lang="en-US" sz="3600" dirty="0"/>
              <a:t>OAE Hearing Screening Results</a:t>
            </a:r>
          </a:p>
        </p:txBody>
      </p:sp>
      <p:sp>
        <p:nvSpPr>
          <p:cNvPr id="4" name="TextBox 3">
            <a:extLst>
              <a:ext uri="{FF2B5EF4-FFF2-40B4-BE49-F238E27FC236}">
                <a16:creationId xmlns:a16="http://schemas.microsoft.com/office/drawing/2014/main" id="{7320B05F-3346-46ED-95C1-5F485C1CCC4D}"/>
              </a:ext>
            </a:extLst>
          </p:cNvPr>
          <p:cNvSpPr txBox="1"/>
          <p:nvPr/>
        </p:nvSpPr>
        <p:spPr>
          <a:xfrm>
            <a:off x="6400802" y="1143556"/>
            <a:ext cx="5453741" cy="3970318"/>
          </a:xfrm>
          <a:prstGeom prst="rect">
            <a:avLst/>
          </a:prstGeom>
          <a:noFill/>
        </p:spPr>
        <p:txBody>
          <a:bodyPr wrap="square" rtlCol="0">
            <a:spAutoFit/>
          </a:bodyPr>
          <a:lstStyle/>
          <a:p>
            <a:pPr marL="284163"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black"/>
                </a:solidFill>
                <a:effectLst/>
                <a:uLnTx/>
                <a:uFillTx/>
                <a:latin typeface="Roboto light"/>
                <a:ea typeface="+mn-ea"/>
                <a:cs typeface="+mn-cs"/>
              </a:rPr>
              <a:t>Early Hearing Detection and Intervention</a:t>
            </a:r>
          </a:p>
          <a:p>
            <a:pPr marL="1198563"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Roboto light"/>
                <a:ea typeface="+mn-ea"/>
                <a:cs typeface="+mn-cs"/>
              </a:rPr>
              <a:t>Unique Identifier</a:t>
            </a:r>
          </a:p>
          <a:p>
            <a:pPr marL="1198563"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Roboto light"/>
                <a:ea typeface="+mn-ea"/>
                <a:cs typeface="+mn-cs"/>
              </a:rPr>
              <a:t>Demographic</a:t>
            </a:r>
          </a:p>
          <a:p>
            <a:pPr marL="1198563"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Roboto light"/>
                <a:ea typeface="+mn-ea"/>
                <a:cs typeface="+mn-cs"/>
              </a:rPr>
              <a:t>Diagnosis</a:t>
            </a:r>
          </a:p>
          <a:p>
            <a:pPr marL="1198563" marR="0" lvl="0" indent="-5715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3600" b="0" i="0" u="none" strike="noStrike" kern="1200" cap="none" spc="0" normalizeH="0" baseline="0" noProof="0" dirty="0">
                <a:ln>
                  <a:noFill/>
                </a:ln>
                <a:solidFill>
                  <a:prstClr val="black"/>
                </a:solidFill>
                <a:effectLst/>
                <a:uLnTx/>
                <a:uFillTx/>
                <a:latin typeface="Roboto light"/>
                <a:ea typeface="+mn-ea"/>
                <a:cs typeface="+mn-cs"/>
              </a:rPr>
              <a:t>Birth Facility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3421496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426" y="82133"/>
            <a:ext cx="10915973" cy="1143000"/>
          </a:xfrm>
        </p:spPr>
        <p:txBody>
          <a:bodyPr/>
          <a:lstStyle/>
          <a:p>
            <a:pPr lvl="0"/>
            <a:r>
              <a:rPr lang="en-US" dirty="0"/>
              <a:t>Before and After</a:t>
            </a:r>
          </a:p>
        </p:txBody>
      </p:sp>
      <p:pic>
        <p:nvPicPr>
          <p:cNvPr id="5" name="Picture 4">
            <a:extLst>
              <a:ext uri="{FF2B5EF4-FFF2-40B4-BE49-F238E27FC236}">
                <a16:creationId xmlns:a16="http://schemas.microsoft.com/office/drawing/2014/main" id="{79077564-003B-4C8A-BD4B-020DA08DC856}"/>
              </a:ext>
            </a:extLst>
          </p:cNvPr>
          <p:cNvPicPr>
            <a:picLocks noChangeAspect="1"/>
          </p:cNvPicPr>
          <p:nvPr/>
        </p:nvPicPr>
        <p:blipFill>
          <a:blip r:embed="rId3"/>
          <a:stretch>
            <a:fillRect/>
          </a:stretch>
        </p:blipFill>
        <p:spPr>
          <a:xfrm>
            <a:off x="7191374" y="1203742"/>
            <a:ext cx="4391025" cy="5572125"/>
          </a:xfrm>
          <a:prstGeom prst="rect">
            <a:avLst/>
          </a:prstGeom>
        </p:spPr>
      </p:pic>
      <p:pic>
        <p:nvPicPr>
          <p:cNvPr id="8" name="Picture 7">
            <a:extLst>
              <a:ext uri="{FF2B5EF4-FFF2-40B4-BE49-F238E27FC236}">
                <a16:creationId xmlns:a16="http://schemas.microsoft.com/office/drawing/2014/main" id="{E4C1CDDE-96F9-41B2-B930-3614C5556508}"/>
              </a:ext>
            </a:extLst>
          </p:cNvPr>
          <p:cNvPicPr>
            <a:picLocks noChangeAspect="1"/>
          </p:cNvPicPr>
          <p:nvPr/>
        </p:nvPicPr>
        <p:blipFill>
          <a:blip r:embed="rId4"/>
          <a:stretch>
            <a:fillRect/>
          </a:stretch>
        </p:blipFill>
        <p:spPr>
          <a:xfrm>
            <a:off x="2138678" y="1225133"/>
            <a:ext cx="4146784" cy="5323668"/>
          </a:xfrm>
          <a:prstGeom prst="rect">
            <a:avLst/>
          </a:prstGeom>
        </p:spPr>
      </p:pic>
    </p:spTree>
    <p:extLst>
      <p:ext uri="{BB962C8B-B14F-4D97-AF65-F5344CB8AC3E}">
        <p14:creationId xmlns:p14="http://schemas.microsoft.com/office/powerpoint/2010/main" val="1137480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426" y="82133"/>
            <a:ext cx="10915973" cy="1143000"/>
          </a:xfrm>
        </p:spPr>
        <p:txBody>
          <a:bodyPr/>
          <a:lstStyle/>
          <a:p>
            <a:pPr lvl="0"/>
            <a:r>
              <a:rPr lang="en-US" dirty="0"/>
              <a:t>Lessons Learned</a:t>
            </a:r>
          </a:p>
        </p:txBody>
      </p:sp>
      <p:sp>
        <p:nvSpPr>
          <p:cNvPr id="3" name="Content Placeholder 2"/>
          <p:cNvSpPr>
            <a:spLocks noGrp="1"/>
          </p:cNvSpPr>
          <p:nvPr>
            <p:ph idx="1"/>
          </p:nvPr>
        </p:nvSpPr>
        <p:spPr>
          <a:xfrm>
            <a:off x="1596298" y="1225133"/>
            <a:ext cx="10237076" cy="4925667"/>
          </a:xfrm>
        </p:spPr>
        <p:txBody>
          <a:bodyPr>
            <a:normAutofit/>
          </a:bodyPr>
          <a:lstStyle/>
          <a:p>
            <a:pPr marL="627063"/>
            <a:r>
              <a:rPr lang="en-US" sz="3600" dirty="0"/>
              <a:t>Filling the gaps with complete data</a:t>
            </a:r>
          </a:p>
          <a:p>
            <a:pPr marL="627063"/>
            <a:r>
              <a:rPr lang="en-US" sz="3600" dirty="0"/>
              <a:t>Improvement for policy and form updates</a:t>
            </a:r>
          </a:p>
          <a:p>
            <a:pPr marL="627063"/>
            <a:r>
              <a:rPr lang="en-US" sz="3600" dirty="0"/>
              <a:t>Identified technical assistance needs for our local early intervention programs</a:t>
            </a:r>
          </a:p>
          <a:p>
            <a:pPr marL="627063"/>
            <a:r>
              <a:rPr lang="en-US" sz="3600" dirty="0"/>
              <a:t>Better data manager</a:t>
            </a:r>
          </a:p>
        </p:txBody>
      </p:sp>
    </p:spTree>
    <p:extLst>
      <p:ext uri="{BB962C8B-B14F-4D97-AF65-F5344CB8AC3E}">
        <p14:creationId xmlns:p14="http://schemas.microsoft.com/office/powerpoint/2010/main" val="33929755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426" y="82133"/>
            <a:ext cx="10915973" cy="1143000"/>
          </a:xfrm>
        </p:spPr>
        <p:txBody>
          <a:bodyPr/>
          <a:lstStyle/>
          <a:p>
            <a:pPr lvl="0"/>
            <a:r>
              <a:rPr lang="en-US" dirty="0"/>
              <a:t>Next Steps</a:t>
            </a:r>
          </a:p>
        </p:txBody>
      </p:sp>
      <p:sp>
        <p:nvSpPr>
          <p:cNvPr id="3" name="Content Placeholder 2"/>
          <p:cNvSpPr>
            <a:spLocks noGrp="1"/>
          </p:cNvSpPr>
          <p:nvPr>
            <p:ph idx="1"/>
          </p:nvPr>
        </p:nvSpPr>
        <p:spPr>
          <a:xfrm>
            <a:off x="1596298" y="1225133"/>
            <a:ext cx="10237076" cy="4925667"/>
          </a:xfrm>
        </p:spPr>
        <p:txBody>
          <a:bodyPr>
            <a:normAutofit/>
          </a:bodyPr>
          <a:lstStyle/>
          <a:p>
            <a:pPr marL="627063"/>
            <a:r>
              <a:rPr lang="en-US" sz="3600" dirty="0"/>
              <a:t>Increase transparency with families by updating privacy policy and Procedural Safeguards</a:t>
            </a:r>
          </a:p>
          <a:p>
            <a:pPr marL="627063"/>
            <a:r>
              <a:rPr lang="en-US" sz="3600" dirty="0"/>
              <a:t>Use as a template for other data linking projects with Part B 619 and Child Safety</a:t>
            </a:r>
          </a:p>
          <a:p>
            <a:pPr marL="627063"/>
            <a:r>
              <a:rPr lang="en-US" sz="3600" dirty="0"/>
              <a:t>Automation of the data linking</a:t>
            </a:r>
          </a:p>
        </p:txBody>
      </p:sp>
    </p:spTree>
    <p:extLst>
      <p:ext uri="{BB962C8B-B14F-4D97-AF65-F5344CB8AC3E}">
        <p14:creationId xmlns:p14="http://schemas.microsoft.com/office/powerpoint/2010/main" val="3850345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5BBE5-4830-4733-A377-C879DE67B1A9}"/>
              </a:ext>
            </a:extLst>
          </p:cNvPr>
          <p:cNvSpPr>
            <a:spLocks noGrp="1"/>
          </p:cNvSpPr>
          <p:nvPr>
            <p:ph type="title"/>
          </p:nvPr>
        </p:nvSpPr>
        <p:spPr/>
        <p:txBody>
          <a:bodyPr>
            <a:normAutofit/>
          </a:bodyPr>
          <a:lstStyle/>
          <a:p>
            <a:r>
              <a:rPr lang="en-US" sz="4400" dirty="0"/>
              <a:t>Welcome</a:t>
            </a:r>
          </a:p>
        </p:txBody>
      </p:sp>
      <p:sp>
        <p:nvSpPr>
          <p:cNvPr id="3" name="Content Placeholder 2">
            <a:extLst>
              <a:ext uri="{FF2B5EF4-FFF2-40B4-BE49-F238E27FC236}">
                <a16:creationId xmlns:a16="http://schemas.microsoft.com/office/drawing/2014/main" id="{2A7B8C6A-5782-405C-ACD1-2053A307E10A}"/>
              </a:ext>
            </a:extLst>
          </p:cNvPr>
          <p:cNvSpPr>
            <a:spLocks noGrp="1"/>
          </p:cNvSpPr>
          <p:nvPr>
            <p:ph idx="1"/>
          </p:nvPr>
        </p:nvSpPr>
        <p:spPr/>
        <p:txBody>
          <a:bodyPr/>
          <a:lstStyle/>
          <a:p>
            <a:pPr marL="0" indent="0">
              <a:buNone/>
            </a:pPr>
            <a:r>
              <a:rPr lang="en-US" dirty="0"/>
              <a:t>Haidee Bernstein, DaSy</a:t>
            </a:r>
          </a:p>
          <a:p>
            <a:pPr marL="0" indent="0">
              <a:buNone/>
            </a:pPr>
            <a:r>
              <a:rPr lang="de-DE" dirty="0">
                <a:solidFill>
                  <a:schemeClr val="tx2">
                    <a:lumMod val="50000"/>
                    <a:lumOff val="50000"/>
                  </a:schemeClr>
                </a:solidFill>
                <a:hlinkClick r:id="rId2">
                  <a:extLst>
                    <a:ext uri="{A12FA001-AC4F-418D-AE19-62706E023703}">
                      <ahyp:hlinkClr xmlns:ahyp="http://schemas.microsoft.com/office/drawing/2018/hyperlinkcolor" val="tx"/>
                    </a:ext>
                  </a:extLst>
                </a:hlinkClick>
              </a:rPr>
              <a:t>haidee.bernstein@sri.com</a:t>
            </a:r>
            <a:endParaRPr lang="de-DE" dirty="0">
              <a:solidFill>
                <a:schemeClr val="tx2">
                  <a:lumMod val="50000"/>
                  <a:lumOff val="50000"/>
                </a:schemeClr>
              </a:solidFill>
            </a:endParaRPr>
          </a:p>
          <a:p>
            <a:pPr marL="0" indent="0">
              <a:buNone/>
            </a:pPr>
            <a:endParaRPr lang="de-DE" dirty="0">
              <a:solidFill>
                <a:schemeClr val="tx2">
                  <a:lumMod val="50000"/>
                  <a:lumOff val="50000"/>
                </a:schemeClr>
              </a:solidFill>
            </a:endParaRPr>
          </a:p>
          <a:p>
            <a:pPr marL="0" indent="0">
              <a:buNone/>
            </a:pPr>
            <a:r>
              <a:rPr lang="de-DE" dirty="0"/>
              <a:t>Evelyn Shaw, ECTA</a:t>
            </a:r>
          </a:p>
          <a:p>
            <a:pPr marL="0" indent="0">
              <a:buNone/>
            </a:pPr>
            <a:r>
              <a:rPr lang="en-US" dirty="0">
                <a:solidFill>
                  <a:schemeClr val="tx2">
                    <a:lumMod val="50000"/>
                    <a:lumOff val="50000"/>
                  </a:schemeClr>
                </a:solidFill>
                <a:hlinkClick r:id="rId3">
                  <a:extLst>
                    <a:ext uri="{A12FA001-AC4F-418D-AE19-62706E023703}">
                      <ahyp:hlinkClr xmlns:ahyp="http://schemas.microsoft.com/office/drawing/2018/hyperlinkcolor" val="tx"/>
                    </a:ext>
                  </a:extLst>
                </a:hlinkClick>
              </a:rPr>
              <a:t>evelyn.shaw@unc.edu</a:t>
            </a:r>
            <a:endParaRPr lang="en-US" dirty="0">
              <a:solidFill>
                <a:schemeClr val="tx2">
                  <a:lumMod val="50000"/>
                  <a:lumOff val="50000"/>
                </a:schemeClr>
              </a:solidFill>
            </a:endParaRPr>
          </a:p>
          <a:p>
            <a:pPr marL="0" indent="0">
              <a:buNone/>
            </a:pPr>
            <a:endParaRPr lang="en-US" dirty="0">
              <a:solidFill>
                <a:schemeClr val="tx2">
                  <a:lumMod val="50000"/>
                  <a:lumOff val="50000"/>
                </a:schemeClr>
              </a:solidFill>
            </a:endParaRPr>
          </a:p>
          <a:p>
            <a:pPr marL="0" indent="0">
              <a:buNone/>
            </a:pPr>
            <a:r>
              <a:rPr lang="en-US" dirty="0"/>
              <a:t>Sharon Walsh, DaSy</a:t>
            </a:r>
          </a:p>
          <a:p>
            <a:pPr marL="0" indent="0">
              <a:buNone/>
            </a:pPr>
            <a:r>
              <a:rPr lang="de-DE" dirty="0">
                <a:solidFill>
                  <a:schemeClr val="tx2">
                    <a:lumMod val="50000"/>
                    <a:lumOff val="50000"/>
                  </a:schemeClr>
                </a:solidFill>
                <a:hlinkClick r:id="rId4">
                  <a:extLst>
                    <a:ext uri="{A12FA001-AC4F-418D-AE19-62706E023703}">
                      <ahyp:hlinkClr xmlns:ahyp="http://schemas.microsoft.com/office/drawing/2018/hyperlinkcolor" val="tx"/>
                    </a:ext>
                  </a:extLst>
                </a:hlinkClick>
              </a:rPr>
              <a:t>walshtaylo@aol.com</a:t>
            </a:r>
            <a:endParaRPr lang="de-DE" dirty="0">
              <a:solidFill>
                <a:schemeClr val="tx2">
                  <a:lumMod val="50000"/>
                  <a:lumOff val="50000"/>
                </a:schemeClr>
              </a:solidFill>
            </a:endParaRPr>
          </a:p>
          <a:p>
            <a:pPr marL="0" indent="0">
              <a:buNone/>
            </a:pPr>
            <a:endParaRPr lang="de-DE" dirty="0">
              <a:solidFill>
                <a:schemeClr val="tx2">
                  <a:lumMod val="50000"/>
                  <a:lumOff val="50000"/>
                </a:schemeClr>
              </a:solidFill>
            </a:endParaRPr>
          </a:p>
          <a:p>
            <a:pPr marL="0" indent="0">
              <a:buNone/>
            </a:pPr>
            <a:endParaRPr lang="de-DE" dirty="0">
              <a:solidFill>
                <a:schemeClr val="tx2">
                  <a:lumMod val="50000"/>
                  <a:lumOff val="50000"/>
                </a:schemeClr>
              </a:solidFill>
            </a:endParaRPr>
          </a:p>
          <a:p>
            <a:pPr marL="0" indent="0">
              <a:buNone/>
            </a:pPr>
            <a:endParaRPr lang="en-US" dirty="0"/>
          </a:p>
        </p:txBody>
      </p:sp>
    </p:spTree>
    <p:extLst>
      <p:ext uri="{BB962C8B-B14F-4D97-AF65-F5344CB8AC3E}">
        <p14:creationId xmlns:p14="http://schemas.microsoft.com/office/powerpoint/2010/main" val="3911776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Georgia EHDI – Part C Partnership</a:t>
            </a:r>
          </a:p>
        </p:txBody>
      </p:sp>
      <p:sp>
        <p:nvSpPr>
          <p:cNvPr id="3" name="Text Placeholder 2"/>
          <p:cNvSpPr>
            <a:spLocks noGrp="1"/>
          </p:cNvSpPr>
          <p:nvPr>
            <p:ph type="body" sz="quarter" idx="10"/>
          </p:nvPr>
        </p:nvSpPr>
        <p:spPr/>
        <p:txBody>
          <a:bodyPr/>
          <a:lstStyle/>
          <a:p>
            <a:endParaRPr lang="en-US"/>
          </a:p>
        </p:txBody>
      </p:sp>
      <p:sp>
        <p:nvSpPr>
          <p:cNvPr id="4" name="Text Placeholder 3"/>
          <p:cNvSpPr>
            <a:spLocks noGrp="1"/>
          </p:cNvSpPr>
          <p:nvPr>
            <p:ph type="body" sz="quarter" idx="12"/>
          </p:nvPr>
        </p:nvSpPr>
        <p:spPr/>
        <p:txBody>
          <a:bodyPr/>
          <a:lstStyle/>
          <a:p>
            <a:r>
              <a:rPr lang="en-US"/>
              <a:t>Judith Kerr / Brandt Culpepper / </a:t>
            </a:r>
            <a:r>
              <a:rPr lang="en-US" dirty="0"/>
              <a:t>Lisa Pennington</a:t>
            </a:r>
          </a:p>
        </p:txBody>
      </p:sp>
    </p:spTree>
    <p:extLst>
      <p:ext uri="{BB962C8B-B14F-4D97-AF65-F5344CB8AC3E}">
        <p14:creationId xmlns:p14="http://schemas.microsoft.com/office/powerpoint/2010/main" val="22645856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ADBD-DEE8-4CD9-B5E9-2C66F655F862}"/>
              </a:ext>
            </a:extLst>
          </p:cNvPr>
          <p:cNvSpPr>
            <a:spLocks noGrp="1"/>
          </p:cNvSpPr>
          <p:nvPr>
            <p:ph type="title"/>
          </p:nvPr>
        </p:nvSpPr>
        <p:spPr/>
        <p:txBody>
          <a:bodyPr>
            <a:normAutofit/>
          </a:bodyPr>
          <a:lstStyle/>
          <a:p>
            <a:r>
              <a:rPr lang="en-US" dirty="0"/>
              <a:t>EHDI and Part C Organizational Structure </a:t>
            </a:r>
          </a:p>
        </p:txBody>
      </p:sp>
      <p:graphicFrame>
        <p:nvGraphicFramePr>
          <p:cNvPr id="5" name="Content Placeholder 3">
            <a:extLst>
              <a:ext uri="{FF2B5EF4-FFF2-40B4-BE49-F238E27FC236}">
                <a16:creationId xmlns:a16="http://schemas.microsoft.com/office/drawing/2014/main" id="{4F91EAB3-C494-4C38-A095-44EEC065EA60}"/>
              </a:ext>
            </a:extLst>
          </p:cNvPr>
          <p:cNvGraphicFramePr>
            <a:graphicFrameLocks/>
          </p:cNvGraphicFramePr>
          <p:nvPr/>
        </p:nvGraphicFramePr>
        <p:xfrm>
          <a:off x="119062" y="1768475"/>
          <a:ext cx="11953875" cy="487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02735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29ADBD-DEE8-4CD9-B5E9-2C66F655F862}"/>
              </a:ext>
            </a:extLst>
          </p:cNvPr>
          <p:cNvSpPr>
            <a:spLocks noGrp="1"/>
          </p:cNvSpPr>
          <p:nvPr>
            <p:ph type="title"/>
          </p:nvPr>
        </p:nvSpPr>
        <p:spPr/>
        <p:txBody>
          <a:bodyPr/>
          <a:lstStyle/>
          <a:p>
            <a:r>
              <a:rPr lang="en-US" dirty="0"/>
              <a:t>Request to Share Data</a:t>
            </a:r>
          </a:p>
        </p:txBody>
      </p:sp>
      <p:sp>
        <p:nvSpPr>
          <p:cNvPr id="3" name="Content Placeholder 2">
            <a:extLst>
              <a:ext uri="{FF2B5EF4-FFF2-40B4-BE49-F238E27FC236}">
                <a16:creationId xmlns:a16="http://schemas.microsoft.com/office/drawing/2014/main" id="{891B6993-6932-47EE-B9E1-CDE66C6AE3A9}"/>
              </a:ext>
            </a:extLst>
          </p:cNvPr>
          <p:cNvSpPr>
            <a:spLocks noGrp="1"/>
          </p:cNvSpPr>
          <p:nvPr>
            <p:ph sz="quarter" idx="10"/>
          </p:nvPr>
        </p:nvSpPr>
        <p:spPr/>
        <p:txBody>
          <a:bodyPr/>
          <a:lstStyle/>
          <a:p>
            <a:pPr marL="342900" indent="-342900">
              <a:buFont typeface="Arial" panose="020B0604020202020204" pitchFamily="34" charset="0"/>
              <a:buChar char="•"/>
            </a:pPr>
            <a:r>
              <a:rPr lang="en-US" dirty="0"/>
              <a:t>EHDI Program Goals</a:t>
            </a:r>
          </a:p>
          <a:p>
            <a:pPr marL="1028700" lvl="1" indent="-342900"/>
            <a:r>
              <a:rPr lang="en-US" sz="2200" dirty="0"/>
              <a:t>1-3-6 milestones</a:t>
            </a:r>
          </a:p>
          <a:p>
            <a:pPr marL="1028700" lvl="1" indent="-342900"/>
            <a:r>
              <a:rPr lang="en-US" sz="2200" dirty="0"/>
              <a:t>Data Completeness</a:t>
            </a:r>
          </a:p>
          <a:p>
            <a:pPr marL="1028700" lvl="1" indent="-342900"/>
            <a:r>
              <a:rPr lang="en-US" sz="2200" dirty="0"/>
              <a:t>EHDI-IS Functional Standard</a:t>
            </a:r>
          </a:p>
          <a:p>
            <a:pPr marL="1028700" lvl="1" indent="-342900"/>
            <a:r>
              <a:rPr lang="en-US" sz="2200" dirty="0"/>
              <a:t>Evaluate impact and identify areas of improvement </a:t>
            </a:r>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r>
              <a:rPr lang="en-US" dirty="0"/>
              <a:t>Interdepartmental Agreement </a:t>
            </a:r>
          </a:p>
          <a:p>
            <a:pPr marL="1028700" lvl="1" indent="-342900"/>
            <a:r>
              <a:rPr lang="en-US" sz="2200" dirty="0"/>
              <a:t>Purpose</a:t>
            </a:r>
          </a:p>
          <a:p>
            <a:pPr marL="1028700" lvl="1" indent="-342900"/>
            <a:r>
              <a:rPr lang="en-US" sz="2200" dirty="0"/>
              <a:t>Scope </a:t>
            </a:r>
          </a:p>
          <a:p>
            <a:pPr marL="1028700" lvl="1" indent="-342900"/>
            <a:r>
              <a:rPr lang="en-US" sz="2200" dirty="0"/>
              <a:t>Responsibilities of each program</a:t>
            </a:r>
          </a:p>
          <a:p>
            <a:pPr marL="1028700" lvl="1" indent="-342900"/>
            <a:r>
              <a:rPr lang="en-US" sz="2200" dirty="0"/>
              <a:t>Frequency of data sharing </a:t>
            </a:r>
          </a:p>
          <a:p>
            <a:pPr marL="1028700" lvl="1" indent="-342900"/>
            <a:r>
              <a:rPr lang="en-US" sz="2200" dirty="0"/>
              <a:t>Variables to be shared </a:t>
            </a:r>
          </a:p>
        </p:txBody>
      </p:sp>
    </p:spTree>
    <p:extLst>
      <p:ext uri="{BB962C8B-B14F-4D97-AF65-F5344CB8AC3E}">
        <p14:creationId xmlns:p14="http://schemas.microsoft.com/office/powerpoint/2010/main" val="15288968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39B46-AD50-4FEB-8B3B-68D88A8188F4}"/>
              </a:ext>
            </a:extLst>
          </p:cNvPr>
          <p:cNvSpPr>
            <a:spLocks noGrp="1"/>
          </p:cNvSpPr>
          <p:nvPr>
            <p:ph type="title"/>
          </p:nvPr>
        </p:nvSpPr>
        <p:spPr/>
        <p:txBody>
          <a:bodyPr/>
          <a:lstStyle/>
          <a:p>
            <a:r>
              <a:rPr lang="en-US" dirty="0"/>
              <a:t>Part C Variables Available to EHDI Program</a:t>
            </a:r>
          </a:p>
        </p:txBody>
      </p:sp>
      <p:pic>
        <p:nvPicPr>
          <p:cNvPr id="9" name="Content Placeholder 8">
            <a:extLst>
              <a:ext uri="{FF2B5EF4-FFF2-40B4-BE49-F238E27FC236}">
                <a16:creationId xmlns:a16="http://schemas.microsoft.com/office/drawing/2014/main" id="{17E16285-5AC6-4D29-A910-CF8ADACA63B3}"/>
              </a:ext>
            </a:extLst>
          </p:cNvPr>
          <p:cNvPicPr>
            <a:picLocks noGrp="1" noChangeAspect="1"/>
          </p:cNvPicPr>
          <p:nvPr>
            <p:ph sz="quarter" idx="10"/>
          </p:nvPr>
        </p:nvPicPr>
        <p:blipFill>
          <a:blip r:embed="rId2"/>
          <a:stretch>
            <a:fillRect/>
          </a:stretch>
        </p:blipFill>
        <p:spPr>
          <a:xfrm>
            <a:off x="2538265" y="1967524"/>
            <a:ext cx="7326755" cy="4259105"/>
          </a:xfrm>
          <a:prstGeom prst="rect">
            <a:avLst/>
          </a:prstGeom>
        </p:spPr>
      </p:pic>
    </p:spTree>
    <p:extLst>
      <p:ext uri="{BB962C8B-B14F-4D97-AF65-F5344CB8AC3E}">
        <p14:creationId xmlns:p14="http://schemas.microsoft.com/office/powerpoint/2010/main" val="24454477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30D72-0E9D-426A-B0AB-36F96689D0FE}"/>
              </a:ext>
            </a:extLst>
          </p:cNvPr>
          <p:cNvSpPr>
            <a:spLocks noGrp="1"/>
          </p:cNvSpPr>
          <p:nvPr>
            <p:ph type="title"/>
          </p:nvPr>
        </p:nvSpPr>
        <p:spPr/>
        <p:txBody>
          <a:bodyPr/>
          <a:lstStyle/>
          <a:p>
            <a:r>
              <a:rPr lang="en-US" dirty="0"/>
              <a:t>Challenges to Sharing Data</a:t>
            </a:r>
          </a:p>
        </p:txBody>
      </p:sp>
      <p:sp>
        <p:nvSpPr>
          <p:cNvPr id="3" name="Content Placeholder 2">
            <a:extLst>
              <a:ext uri="{FF2B5EF4-FFF2-40B4-BE49-F238E27FC236}">
                <a16:creationId xmlns:a16="http://schemas.microsoft.com/office/drawing/2014/main" id="{E7AEC420-9BC7-4DC6-81BC-86041F38A4D3}"/>
              </a:ext>
            </a:extLst>
          </p:cNvPr>
          <p:cNvSpPr>
            <a:spLocks noGrp="1"/>
          </p:cNvSpPr>
          <p:nvPr>
            <p:ph sz="quarter" idx="10"/>
          </p:nvPr>
        </p:nvSpPr>
        <p:spPr/>
        <p:txBody>
          <a:bodyPr/>
          <a:lstStyle/>
          <a:p>
            <a:pPr marL="342900" indent="-342900">
              <a:buFont typeface="Arial" panose="020B0604020202020204" pitchFamily="34" charset="0"/>
              <a:buChar char="•"/>
            </a:pPr>
            <a:r>
              <a:rPr lang="en-US" dirty="0"/>
              <a:t>Data entry practices across programs</a:t>
            </a:r>
          </a:p>
          <a:p>
            <a:pPr marL="342900" indent="-342900">
              <a:buFont typeface="Arial" panose="020B0604020202020204" pitchFamily="34" charset="0"/>
              <a:buChar char="•"/>
            </a:pPr>
            <a:r>
              <a:rPr lang="en-US" dirty="0"/>
              <a:t>Reports vs. direct access to database</a:t>
            </a:r>
          </a:p>
          <a:p>
            <a:pPr marL="342900" indent="-342900">
              <a:buFont typeface="Arial" panose="020B0604020202020204" pitchFamily="34" charset="0"/>
              <a:buChar char="•"/>
            </a:pPr>
            <a:r>
              <a:rPr lang="en-US" dirty="0"/>
              <a:t>Reasons for sharing </a:t>
            </a:r>
          </a:p>
          <a:p>
            <a:pPr marL="342900" indent="-342900">
              <a:buFont typeface="Arial" panose="020B0604020202020204" pitchFamily="34" charset="0"/>
              <a:buChar char="•"/>
            </a:pPr>
            <a:endParaRPr lang="en-US" dirty="0"/>
          </a:p>
          <a:p>
            <a:endParaRPr lang="en-US" dirty="0"/>
          </a:p>
        </p:txBody>
      </p:sp>
    </p:spTree>
    <p:extLst>
      <p:ext uri="{BB962C8B-B14F-4D97-AF65-F5344CB8AC3E}">
        <p14:creationId xmlns:p14="http://schemas.microsoft.com/office/powerpoint/2010/main" val="33909936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B39B46-AD50-4FEB-8B3B-68D88A8188F4}"/>
              </a:ext>
            </a:extLst>
          </p:cNvPr>
          <p:cNvSpPr>
            <a:spLocks noGrp="1"/>
          </p:cNvSpPr>
          <p:nvPr>
            <p:ph type="title"/>
          </p:nvPr>
        </p:nvSpPr>
        <p:spPr/>
        <p:txBody>
          <a:bodyPr/>
          <a:lstStyle/>
          <a:p>
            <a:r>
              <a:rPr lang="en-US" dirty="0"/>
              <a:t>Lessons Learned </a:t>
            </a:r>
          </a:p>
        </p:txBody>
      </p:sp>
      <p:sp>
        <p:nvSpPr>
          <p:cNvPr id="3" name="Content Placeholder 2">
            <a:extLst>
              <a:ext uri="{FF2B5EF4-FFF2-40B4-BE49-F238E27FC236}">
                <a16:creationId xmlns:a16="http://schemas.microsoft.com/office/drawing/2014/main" id="{648DE1EA-02A4-45E3-8329-423A4263869B}"/>
              </a:ext>
            </a:extLst>
          </p:cNvPr>
          <p:cNvSpPr>
            <a:spLocks noGrp="1"/>
          </p:cNvSpPr>
          <p:nvPr>
            <p:ph sz="quarter" idx="10"/>
          </p:nvPr>
        </p:nvSpPr>
        <p:spPr/>
        <p:txBody>
          <a:bodyPr/>
          <a:lstStyle/>
          <a:p>
            <a:pPr marL="342900" indent="-342900">
              <a:buFont typeface="Arial" panose="020B0604020202020204" pitchFamily="34" charset="0"/>
              <a:buChar char="•"/>
            </a:pPr>
            <a:r>
              <a:rPr lang="en-US" dirty="0"/>
              <a:t>Buy-in from each program</a:t>
            </a:r>
          </a:p>
          <a:p>
            <a:pPr marL="342900" indent="-342900">
              <a:buFont typeface="Arial" panose="020B0604020202020204" pitchFamily="34" charset="0"/>
              <a:buChar char="•"/>
            </a:pPr>
            <a:r>
              <a:rPr lang="en-US" dirty="0"/>
              <a:t>Focus on what you can do</a:t>
            </a:r>
          </a:p>
          <a:p>
            <a:endParaRPr lang="en-US" dirty="0"/>
          </a:p>
        </p:txBody>
      </p:sp>
    </p:spTree>
    <p:extLst>
      <p:ext uri="{BB962C8B-B14F-4D97-AF65-F5344CB8AC3E}">
        <p14:creationId xmlns:p14="http://schemas.microsoft.com/office/powerpoint/2010/main" val="15485643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5C2CF-99E2-486C-85D6-8F594E9FA30D}"/>
              </a:ext>
            </a:extLst>
          </p:cNvPr>
          <p:cNvSpPr>
            <a:spLocks noGrp="1"/>
          </p:cNvSpPr>
          <p:nvPr>
            <p:ph type="title"/>
          </p:nvPr>
        </p:nvSpPr>
        <p:spPr/>
        <p:txBody>
          <a:bodyPr/>
          <a:lstStyle/>
          <a:p>
            <a:r>
              <a:rPr lang="en-US" dirty="0"/>
              <a:t>Next Steps</a:t>
            </a:r>
          </a:p>
        </p:txBody>
      </p:sp>
      <p:sp>
        <p:nvSpPr>
          <p:cNvPr id="3" name="Content Placeholder 2">
            <a:extLst>
              <a:ext uri="{FF2B5EF4-FFF2-40B4-BE49-F238E27FC236}">
                <a16:creationId xmlns:a16="http://schemas.microsoft.com/office/drawing/2014/main" id="{5FFFC18E-29F7-4BF0-A395-52EEC45E9016}"/>
              </a:ext>
            </a:extLst>
          </p:cNvPr>
          <p:cNvSpPr>
            <a:spLocks noGrp="1"/>
          </p:cNvSpPr>
          <p:nvPr>
            <p:ph sz="quarter" idx="10"/>
          </p:nvPr>
        </p:nvSpPr>
        <p:spPr/>
        <p:txBody>
          <a:bodyPr/>
          <a:lstStyle/>
          <a:p>
            <a:pPr marL="342900" indent="-342900">
              <a:buFont typeface="Arial" panose="020B0604020202020204" pitchFamily="34" charset="0"/>
              <a:buChar char="•"/>
            </a:pPr>
            <a:r>
              <a:rPr lang="en-US" dirty="0"/>
              <a:t>Quarterly data reports </a:t>
            </a:r>
          </a:p>
          <a:p>
            <a:pPr marL="342900" indent="-342900">
              <a:buFont typeface="Arial" panose="020B0604020202020204" pitchFamily="34" charset="0"/>
              <a:buChar char="•"/>
            </a:pPr>
            <a:r>
              <a:rPr lang="en-US" dirty="0"/>
              <a:t>Explore storing data in EHDI database</a:t>
            </a:r>
          </a:p>
          <a:p>
            <a:pPr marL="342900" indent="-342900">
              <a:buFont typeface="Arial" panose="020B0604020202020204" pitchFamily="34" charset="0"/>
              <a:buChar char="•"/>
            </a:pPr>
            <a:r>
              <a:rPr lang="en-US" dirty="0"/>
              <a:t>Automation</a:t>
            </a:r>
          </a:p>
        </p:txBody>
      </p:sp>
    </p:spTree>
    <p:extLst>
      <p:ext uri="{BB962C8B-B14F-4D97-AF65-F5344CB8AC3E}">
        <p14:creationId xmlns:p14="http://schemas.microsoft.com/office/powerpoint/2010/main" val="11847038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F7437-EE7B-4BBF-B5BC-23CAA1C7810D}"/>
              </a:ext>
            </a:extLst>
          </p:cNvPr>
          <p:cNvSpPr>
            <a:spLocks noGrp="1"/>
          </p:cNvSpPr>
          <p:nvPr>
            <p:ph type="title"/>
          </p:nvPr>
        </p:nvSpPr>
        <p:spPr/>
        <p:txBody>
          <a:bodyPr/>
          <a:lstStyle/>
          <a:p>
            <a:r>
              <a:rPr lang="en-US" dirty="0">
                <a:latin typeface="Segoe UI"/>
                <a:cs typeface="Segoe UI"/>
              </a:rPr>
              <a:t>Thank You</a:t>
            </a:r>
            <a:endParaRPr lang="en-US" dirty="0"/>
          </a:p>
        </p:txBody>
      </p:sp>
      <p:sp>
        <p:nvSpPr>
          <p:cNvPr id="3" name="Content Placeholder 2">
            <a:extLst>
              <a:ext uri="{FF2B5EF4-FFF2-40B4-BE49-F238E27FC236}">
                <a16:creationId xmlns:a16="http://schemas.microsoft.com/office/drawing/2014/main" id="{C0A032F5-82EE-4370-8403-9C7F3B16533E}"/>
              </a:ext>
            </a:extLst>
          </p:cNvPr>
          <p:cNvSpPr>
            <a:spLocks noGrp="1"/>
          </p:cNvSpPr>
          <p:nvPr>
            <p:ph sz="quarter" idx="10"/>
          </p:nvPr>
        </p:nvSpPr>
        <p:spPr>
          <a:xfrm>
            <a:off x="838200" y="1512208"/>
            <a:ext cx="10515600" cy="6374718"/>
          </a:xfrm>
        </p:spPr>
        <p:txBody>
          <a:bodyPr anchor="t"/>
          <a:lstStyle/>
          <a:p>
            <a:r>
              <a:rPr lang="en-US" sz="1600" b="1" dirty="0">
                <a:latin typeface="Segoe UI"/>
                <a:cs typeface="Segoe UI"/>
              </a:rPr>
              <a:t>Judith Kerr, MPH</a:t>
            </a:r>
            <a:endParaRPr lang="en-US" sz="1600" dirty="0">
              <a:latin typeface="Segoe UI"/>
              <a:cs typeface="Segoe UI"/>
            </a:endParaRPr>
          </a:p>
          <a:p>
            <a:r>
              <a:rPr lang="en-US" sz="1600" i="1" dirty="0">
                <a:latin typeface="Segoe UI"/>
                <a:cs typeface="Segoe UI"/>
              </a:rPr>
              <a:t>Child Health Screening Senior Manager</a:t>
            </a:r>
            <a:endParaRPr lang="en-US" sz="1600" dirty="0">
              <a:latin typeface="Segoe UI"/>
              <a:cs typeface="Segoe UI"/>
            </a:endParaRPr>
          </a:p>
          <a:p>
            <a:r>
              <a:rPr lang="en-US" sz="1600" dirty="0">
                <a:latin typeface="Segoe UI"/>
                <a:cs typeface="Segoe UI"/>
              </a:rPr>
              <a:t>Maternal and Child Health Section</a:t>
            </a:r>
          </a:p>
          <a:p>
            <a:r>
              <a:rPr lang="en-US" sz="1600" dirty="0">
                <a:latin typeface="Segoe UI"/>
                <a:cs typeface="Segoe UI"/>
              </a:rPr>
              <a:t>Georgia Department of Public Health</a:t>
            </a:r>
          </a:p>
          <a:p>
            <a:r>
              <a:rPr lang="en-US" sz="1600" dirty="0">
                <a:latin typeface="Segoe UI"/>
                <a:cs typeface="Segoe UI"/>
              </a:rPr>
              <a:t>Email: </a:t>
            </a:r>
            <a:r>
              <a:rPr lang="en-US" sz="1600" u="sng" dirty="0">
                <a:latin typeface="Segoe UI"/>
                <a:cs typeface="Segoe UI"/>
                <a:hlinkClick r:id="rId2"/>
              </a:rPr>
              <a:t>Judith.Kerr@dph.ga.gov</a:t>
            </a:r>
            <a:endParaRPr lang="en-US" sz="1600">
              <a:latin typeface="Segoe UI"/>
              <a:cs typeface="Segoe UI"/>
            </a:endParaRPr>
          </a:p>
          <a:p>
            <a:pPr>
              <a:lnSpc>
                <a:spcPct val="1000"/>
              </a:lnSpc>
              <a:spcBef>
                <a:spcPts val="400"/>
              </a:spcBef>
            </a:pPr>
            <a:endParaRPr lang="en-US" sz="1600" u="sng" dirty="0">
              <a:latin typeface="Segoe UI"/>
              <a:cs typeface="Segoe UI"/>
            </a:endParaRPr>
          </a:p>
          <a:p>
            <a:r>
              <a:rPr lang="en-US" sz="1600" b="1" dirty="0">
                <a:latin typeface="Segoe UI"/>
                <a:cs typeface="Segoe UI"/>
              </a:rPr>
              <a:t>Lisa Pennington, MS, MA, LPC</a:t>
            </a:r>
            <a:endParaRPr lang="en-US" sz="1600">
              <a:latin typeface="Segoe UI"/>
              <a:cs typeface="Segoe UI"/>
            </a:endParaRPr>
          </a:p>
          <a:p>
            <a:r>
              <a:rPr lang="en-US" sz="1600" i="1" dirty="0">
                <a:latin typeface="Segoe UI"/>
                <a:cs typeface="Segoe UI"/>
              </a:rPr>
              <a:t>Deputy Director, Early Intervention</a:t>
            </a:r>
            <a:endParaRPr lang="en-US" sz="1600" dirty="0">
              <a:latin typeface="Segoe UI"/>
              <a:cs typeface="Segoe UI"/>
            </a:endParaRPr>
          </a:p>
          <a:p>
            <a:r>
              <a:rPr lang="en-US" sz="1600" dirty="0">
                <a:latin typeface="Segoe UI"/>
                <a:cs typeface="Segoe UI"/>
              </a:rPr>
              <a:t>Maternal and Child Health Section</a:t>
            </a:r>
          </a:p>
          <a:p>
            <a:r>
              <a:rPr lang="en-US" sz="1600" dirty="0">
                <a:latin typeface="Segoe UI"/>
                <a:cs typeface="Segoe UI"/>
              </a:rPr>
              <a:t>Georgia Department of Public Health</a:t>
            </a:r>
          </a:p>
          <a:p>
            <a:r>
              <a:rPr lang="en-US" sz="1600" dirty="0">
                <a:latin typeface="Segoe UI"/>
                <a:cs typeface="Segoe UI"/>
              </a:rPr>
              <a:t>Email: </a:t>
            </a:r>
            <a:r>
              <a:rPr lang="en-US" sz="1600" dirty="0">
                <a:latin typeface="Segoe UI"/>
                <a:cs typeface="Segoe UI"/>
                <a:hlinkClick r:id="rId3"/>
              </a:rPr>
              <a:t>Lisa.Pennington@dph.ga.gov</a:t>
            </a:r>
            <a:endParaRPr lang="en-US" sz="1600">
              <a:latin typeface="Segoe UI"/>
              <a:cs typeface="Segoe UI"/>
            </a:endParaRPr>
          </a:p>
          <a:p>
            <a:pPr>
              <a:lnSpc>
                <a:spcPct val="1000"/>
              </a:lnSpc>
              <a:spcBef>
                <a:spcPts val="400"/>
              </a:spcBef>
            </a:pPr>
            <a:endParaRPr lang="en-US" sz="1600" dirty="0">
              <a:latin typeface="Segoe UI"/>
              <a:cs typeface="Segoe UI"/>
            </a:endParaRPr>
          </a:p>
          <a:p>
            <a:r>
              <a:rPr lang="en-US" sz="1600" b="1" dirty="0">
                <a:latin typeface="Segoe UI"/>
                <a:cs typeface="Segoe UI"/>
              </a:rPr>
              <a:t>Brandt Culpepper, PhD, CCC-A</a:t>
            </a:r>
            <a:endParaRPr lang="en-US" sz="1600" dirty="0">
              <a:latin typeface="Segoe UI"/>
              <a:cs typeface="Segoe UI"/>
            </a:endParaRPr>
          </a:p>
          <a:p>
            <a:r>
              <a:rPr lang="en-US" sz="1600" i="1" dirty="0">
                <a:latin typeface="Segoe UI"/>
                <a:cs typeface="Segoe UI"/>
              </a:rPr>
              <a:t>Early Hearing Detection and Intervention Team Lead</a:t>
            </a:r>
            <a:endParaRPr lang="en-US" sz="1600" dirty="0">
              <a:latin typeface="Segoe UI"/>
              <a:cs typeface="Segoe UI"/>
            </a:endParaRPr>
          </a:p>
          <a:p>
            <a:r>
              <a:rPr lang="en-US" sz="1600" dirty="0">
                <a:latin typeface="Segoe UI"/>
                <a:cs typeface="Segoe UI"/>
              </a:rPr>
              <a:t>Maternal and Child Health Section</a:t>
            </a:r>
          </a:p>
          <a:p>
            <a:r>
              <a:rPr lang="en-US" sz="1600" dirty="0">
                <a:latin typeface="Segoe UI"/>
                <a:cs typeface="Segoe UI"/>
              </a:rPr>
              <a:t>Georgia Department of Public Health</a:t>
            </a:r>
          </a:p>
          <a:p>
            <a:r>
              <a:rPr lang="en-US" sz="1600" dirty="0">
                <a:latin typeface="Segoe UI"/>
                <a:cs typeface="Segoe UI"/>
              </a:rPr>
              <a:t>Email: </a:t>
            </a:r>
            <a:r>
              <a:rPr lang="en-US" sz="1600" u="sng" dirty="0">
                <a:latin typeface="Segoe UI"/>
                <a:cs typeface="Segoe UI"/>
                <a:hlinkClick r:id="rId2"/>
              </a:rPr>
              <a:t>Brandt.Culpepper@dph.ga.gov</a:t>
            </a:r>
            <a:endParaRPr lang="en-US" sz="1600">
              <a:latin typeface="Segoe UI"/>
              <a:cs typeface="Segoe UI"/>
            </a:endParaRPr>
          </a:p>
          <a:p>
            <a:endParaRPr lang="en-US" sz="1600" dirty="0"/>
          </a:p>
        </p:txBody>
      </p:sp>
    </p:spTree>
    <p:extLst>
      <p:ext uri="{BB962C8B-B14F-4D97-AF65-F5344CB8AC3E}">
        <p14:creationId xmlns:p14="http://schemas.microsoft.com/office/powerpoint/2010/main" val="35190984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Questions and Discussion </a:t>
            </a:r>
          </a:p>
        </p:txBody>
      </p:sp>
      <p:sp>
        <p:nvSpPr>
          <p:cNvPr id="3" name="Content Placeholder 2"/>
          <p:cNvSpPr>
            <a:spLocks noGrp="1"/>
          </p:cNvSpPr>
          <p:nvPr>
            <p:ph idx="1"/>
          </p:nvPr>
        </p:nvSpPr>
        <p:spPr/>
        <p:txBody>
          <a:bodyPr/>
          <a:lstStyle/>
          <a:p>
            <a:pPr>
              <a:lnSpc>
                <a:spcPct val="100000"/>
              </a:lnSpc>
              <a:spcBef>
                <a:spcPts val="0"/>
              </a:spcBef>
            </a:pPr>
            <a:r>
              <a:rPr lang="en-US" sz="3600" dirty="0"/>
              <a:t>What success have you had in data sharing activities between EHDI and Part C?</a:t>
            </a:r>
          </a:p>
          <a:p>
            <a:pPr marL="0" indent="0">
              <a:lnSpc>
                <a:spcPct val="100000"/>
              </a:lnSpc>
              <a:spcBef>
                <a:spcPts val="0"/>
              </a:spcBef>
              <a:buNone/>
            </a:pPr>
            <a:endParaRPr lang="en-US" sz="3600" dirty="0"/>
          </a:p>
          <a:p>
            <a:pPr>
              <a:lnSpc>
                <a:spcPct val="100000"/>
              </a:lnSpc>
              <a:spcBef>
                <a:spcPts val="0"/>
              </a:spcBef>
            </a:pPr>
            <a:r>
              <a:rPr lang="en-US" sz="3600" dirty="0"/>
              <a:t>What challenges exist in your state for sharing Part C and EHDI data?</a:t>
            </a:r>
          </a:p>
          <a:p>
            <a:pPr marL="0" lvl="0" indent="0" algn="ctr">
              <a:buNone/>
            </a:pPr>
            <a:endParaRPr lang="en-US" sz="3600" dirty="0"/>
          </a:p>
        </p:txBody>
      </p:sp>
      <p:sp>
        <p:nvSpPr>
          <p:cNvPr id="4" name="Slide Number Placeholder 3"/>
          <p:cNvSpPr>
            <a:spLocks noGrp="1"/>
          </p:cNvSpPr>
          <p:nvPr>
            <p:ph type="sldNum" sz="quarter" idx="4294967295"/>
          </p:nvPr>
        </p:nvSpPr>
        <p:spPr>
          <a:xfrm>
            <a:off x="0" y="642143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28</a:t>
            </a:fld>
            <a:endParaRPr lang="en-US" dirty="0"/>
          </a:p>
        </p:txBody>
      </p:sp>
    </p:spTree>
    <p:extLst>
      <p:ext uri="{BB962C8B-B14F-4D97-AF65-F5344CB8AC3E}">
        <p14:creationId xmlns:p14="http://schemas.microsoft.com/office/powerpoint/2010/main" val="9371529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3B9E2-1F84-4E97-AF8D-38B9547B67B5}"/>
              </a:ext>
            </a:extLst>
          </p:cNvPr>
          <p:cNvSpPr>
            <a:spLocks noGrp="1"/>
          </p:cNvSpPr>
          <p:nvPr>
            <p:ph type="title"/>
          </p:nvPr>
        </p:nvSpPr>
        <p:spPr>
          <a:xfrm>
            <a:off x="587828" y="226980"/>
            <a:ext cx="11005457" cy="585820"/>
          </a:xfrm>
        </p:spPr>
        <p:txBody>
          <a:bodyPr>
            <a:normAutofit fontScale="90000"/>
          </a:bodyPr>
          <a:lstStyle/>
          <a:p>
            <a:r>
              <a:rPr lang="en-US" sz="4000" dirty="0"/>
              <a:t>Resources</a:t>
            </a:r>
          </a:p>
        </p:txBody>
      </p:sp>
      <p:sp>
        <p:nvSpPr>
          <p:cNvPr id="3" name="Content Placeholder 2">
            <a:extLst>
              <a:ext uri="{FF2B5EF4-FFF2-40B4-BE49-F238E27FC236}">
                <a16:creationId xmlns:a16="http://schemas.microsoft.com/office/drawing/2014/main" id="{2CED7405-0402-4246-ACC4-8999A691F525}"/>
              </a:ext>
            </a:extLst>
          </p:cNvPr>
          <p:cNvSpPr>
            <a:spLocks noGrp="1"/>
          </p:cNvSpPr>
          <p:nvPr>
            <p:ph idx="1"/>
          </p:nvPr>
        </p:nvSpPr>
        <p:spPr>
          <a:xfrm>
            <a:off x="368300" y="1054100"/>
            <a:ext cx="11709399" cy="4673600"/>
          </a:xfrm>
        </p:spPr>
        <p:txBody>
          <a:bodyPr>
            <a:normAutofit fontScale="92500" lnSpcReduction="20000"/>
          </a:bodyPr>
          <a:lstStyle/>
          <a:p>
            <a:r>
              <a:rPr lang="en-US" dirty="0"/>
              <a:t>Data Sharing Agreement Checklist for IDEA Part C &amp; Part B 619 Agencies and Programs </a:t>
            </a:r>
            <a:r>
              <a:rPr lang="en-US" dirty="0">
                <a:hlinkClick r:id="rId2">
                  <a:extLst>
                    <a:ext uri="{A12FA001-AC4F-418D-AE19-62706E023703}">
                      <ahyp:hlinkClr xmlns:ahyp="http://schemas.microsoft.com/office/drawing/2018/hyperlinkcolor" val="tx"/>
                    </a:ext>
                  </a:extLst>
                </a:hlinkClick>
              </a:rPr>
              <a:t>https://dasycenter.sri.com/downloads/DaSy_papers/DaSy_Data_Sharing_Agreement_Checklist_Acc.pdf</a:t>
            </a:r>
            <a:endParaRPr lang="en-US" dirty="0"/>
          </a:p>
          <a:p>
            <a:r>
              <a:rPr lang="en-US" dirty="0"/>
              <a:t>DaSy Resources: Special Collections on Privacy/Confidentiality and Linking Data  </a:t>
            </a:r>
            <a:r>
              <a:rPr lang="en-US" dirty="0">
                <a:hlinkClick r:id="rId3" tooltip="DaSy Center Resources">
                  <a:extLst>
                    <a:ext uri="{A12FA001-AC4F-418D-AE19-62706E023703}">
                      <ahyp:hlinkClr xmlns:ahyp="http://schemas.microsoft.com/office/drawing/2018/hyperlinkcolor" val="tx"/>
                    </a:ext>
                  </a:extLst>
                </a:hlinkClick>
              </a:rPr>
              <a:t>http://dasycenter.org/other-resources/</a:t>
            </a:r>
            <a:endParaRPr lang="en-US" dirty="0"/>
          </a:p>
          <a:p>
            <a:r>
              <a:rPr lang="en-US" dirty="0"/>
              <a:t>Understanding the Confidentiality Requirements Applicable to IDEA Early Childhood Programs Frequently Asked Questions (FAQs) </a:t>
            </a:r>
            <a:r>
              <a:rPr lang="en-US" dirty="0">
                <a:hlinkClick r:id="rId4">
                  <a:extLst>
                    <a:ext uri="{A12FA001-AC4F-418D-AE19-62706E023703}">
                      <ahyp:hlinkClr xmlns:ahyp="http://schemas.microsoft.com/office/drawing/2018/hyperlinkcolor" val="tx"/>
                    </a:ext>
                  </a:extLst>
                </a:hlinkClick>
              </a:rPr>
              <a:t>https://www2.ed.gov/policy/speced/guid/idea/memosdcltrs/idea-confidentiality-requirements-faq.pdf</a:t>
            </a:r>
            <a:endParaRPr lang="en-US" dirty="0"/>
          </a:p>
          <a:p>
            <a:r>
              <a:rPr lang="en-US" dirty="0"/>
              <a:t>2014 side‐by‐side guide of the IDEA and FERPA Confidentiality Provisions   </a:t>
            </a:r>
            <a:r>
              <a:rPr lang="en-US" dirty="0">
                <a:hlinkClick r:id="rId5">
                  <a:extLst>
                    <a:ext uri="{A12FA001-AC4F-418D-AE19-62706E023703}">
                      <ahyp:hlinkClr xmlns:ahyp="http://schemas.microsoft.com/office/drawing/2018/hyperlinkcolor" val="tx"/>
                    </a:ext>
                  </a:extLst>
                </a:hlinkClick>
              </a:rPr>
              <a:t>https://studentprivacy.ed.gov/sites/default/files/resource_document/file/IDEA%20FERPA%20Confidentiality%20Provisions%20Comparison%20Chart%2006.06.14.pdf</a:t>
            </a:r>
            <a:endParaRPr lang="en-US" dirty="0"/>
          </a:p>
          <a:p>
            <a:r>
              <a:rPr lang="en-US" dirty="0"/>
              <a:t>Critical Questions About Early Intervention and Early Childhood Special Education </a:t>
            </a:r>
            <a:r>
              <a:rPr lang="en-US" dirty="0">
                <a:hlinkClick r:id="rId6">
                  <a:extLst>
                    <a:ext uri="{A12FA001-AC4F-418D-AE19-62706E023703}">
                      <ahyp:hlinkClr xmlns:ahyp="http://schemas.microsoft.com/office/drawing/2018/hyperlinkcolor" val="tx"/>
                    </a:ext>
                  </a:extLst>
                </a:hlinkClick>
              </a:rPr>
              <a:t>https://dasycenter.org/resources/critical-questions/</a:t>
            </a:r>
            <a:endParaRPr lang="en-US" dirty="0"/>
          </a:p>
          <a:p>
            <a:r>
              <a:rPr lang="en-US" dirty="0"/>
              <a:t>US Department of Education: Protecting Student Privacy  </a:t>
            </a:r>
            <a:r>
              <a:rPr lang="en-US" dirty="0">
                <a:hlinkClick r:id="rId7">
                  <a:extLst>
                    <a:ext uri="{A12FA001-AC4F-418D-AE19-62706E023703}">
                      <ahyp:hlinkClr xmlns:ahyp="http://schemas.microsoft.com/office/drawing/2018/hyperlinkcolor" val="tx"/>
                    </a:ext>
                  </a:extLst>
                </a:hlinkClick>
              </a:rPr>
              <a:t>https://studentprivacy.ed.gov/</a:t>
            </a:r>
            <a:endParaRPr lang="en-US" dirty="0"/>
          </a:p>
          <a:p>
            <a:pPr marL="0" indent="0">
              <a:buNone/>
            </a:pPr>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944975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43757-F9E8-4E2E-8AC8-EDE48F666E63}"/>
              </a:ext>
            </a:extLst>
          </p:cNvPr>
          <p:cNvSpPr>
            <a:spLocks noGrp="1"/>
          </p:cNvSpPr>
          <p:nvPr>
            <p:ph type="title"/>
          </p:nvPr>
        </p:nvSpPr>
        <p:spPr/>
        <p:txBody>
          <a:bodyPr>
            <a:normAutofit/>
          </a:bodyPr>
          <a:lstStyle/>
          <a:p>
            <a:r>
              <a:rPr lang="en-US" sz="4400" dirty="0"/>
              <a:t>Outcomes</a:t>
            </a:r>
            <a:endParaRPr lang="en-US" sz="4800" dirty="0"/>
          </a:p>
        </p:txBody>
      </p:sp>
      <p:sp>
        <p:nvSpPr>
          <p:cNvPr id="3" name="Content Placeholder 2">
            <a:extLst>
              <a:ext uri="{FF2B5EF4-FFF2-40B4-BE49-F238E27FC236}">
                <a16:creationId xmlns:a16="http://schemas.microsoft.com/office/drawing/2014/main" id="{3BE12DBC-3DD7-44BC-A9A9-1A97EB6F8E95}"/>
              </a:ext>
            </a:extLst>
          </p:cNvPr>
          <p:cNvSpPr>
            <a:spLocks noGrp="1"/>
          </p:cNvSpPr>
          <p:nvPr>
            <p:ph idx="1"/>
          </p:nvPr>
        </p:nvSpPr>
        <p:spPr/>
        <p:txBody>
          <a:bodyPr>
            <a:normAutofit/>
          </a:bodyPr>
          <a:lstStyle/>
          <a:p>
            <a:pPr>
              <a:lnSpc>
                <a:spcPct val="100000"/>
              </a:lnSpc>
              <a:spcBef>
                <a:spcPts val="0"/>
              </a:spcBef>
            </a:pPr>
            <a:r>
              <a:rPr lang="en-US" sz="2800" dirty="0"/>
              <a:t>Participants will gain an increased understanding of the requirements related to data sharing under IDEA and FERPA.</a:t>
            </a:r>
          </a:p>
          <a:p>
            <a:pPr marL="0" indent="0">
              <a:lnSpc>
                <a:spcPct val="100000"/>
              </a:lnSpc>
              <a:spcBef>
                <a:spcPts val="0"/>
              </a:spcBef>
              <a:buNone/>
            </a:pPr>
            <a:endParaRPr lang="en-US" sz="2800" dirty="0"/>
          </a:p>
          <a:p>
            <a:pPr>
              <a:lnSpc>
                <a:spcPct val="100000"/>
              </a:lnSpc>
              <a:spcBef>
                <a:spcPts val="0"/>
              </a:spcBef>
            </a:pPr>
            <a:r>
              <a:rPr lang="en-US" sz="2800" dirty="0"/>
              <a:t>Participants will gain knowledge of the data sharing arrangements from 2 states’ representatives including challenges and strategies. </a:t>
            </a:r>
          </a:p>
          <a:p>
            <a:pPr>
              <a:lnSpc>
                <a:spcPct val="100000"/>
              </a:lnSpc>
              <a:spcBef>
                <a:spcPts val="0"/>
              </a:spcBef>
            </a:pPr>
            <a:endParaRPr lang="en-US" sz="2800" dirty="0"/>
          </a:p>
          <a:p>
            <a:pPr>
              <a:lnSpc>
                <a:spcPct val="100000"/>
              </a:lnSpc>
              <a:spcBef>
                <a:spcPts val="0"/>
              </a:spcBef>
            </a:pPr>
            <a:r>
              <a:rPr lang="en-US" sz="2800" dirty="0"/>
              <a:t>Participants will become aware of resources related to data sharing.</a:t>
            </a:r>
          </a:p>
          <a:p>
            <a:pPr lvl="0"/>
            <a:endParaRPr lang="en-US" sz="2900" dirty="0"/>
          </a:p>
          <a:p>
            <a:pPr lvl="0"/>
            <a:endParaRPr lang="en-US" sz="2400" dirty="0"/>
          </a:p>
          <a:p>
            <a:endParaRPr lang="en-US" sz="2400" dirty="0"/>
          </a:p>
          <a:p>
            <a:endParaRPr lang="en-US" sz="2400" dirty="0"/>
          </a:p>
        </p:txBody>
      </p:sp>
      <p:sp>
        <p:nvSpPr>
          <p:cNvPr id="9" name="TextBox 8">
            <a:extLst>
              <a:ext uri="{FF2B5EF4-FFF2-40B4-BE49-F238E27FC236}">
                <a16:creationId xmlns:a16="http://schemas.microsoft.com/office/drawing/2014/main" id="{16EC9040-0577-45F8-893B-5EE01CE02254}"/>
              </a:ext>
            </a:extLst>
          </p:cNvPr>
          <p:cNvSpPr txBox="1"/>
          <p:nvPr/>
        </p:nvSpPr>
        <p:spPr>
          <a:xfrm>
            <a:off x="9633857" y="715272"/>
            <a:ext cx="2284679" cy="369332"/>
          </a:xfrm>
          <a:prstGeom prst="rect">
            <a:avLst/>
          </a:prstGeom>
          <a:noFill/>
        </p:spPr>
        <p:txBody>
          <a:bodyPr wrap="square" rtlCol="0">
            <a:spAutoFit/>
          </a:bodyPr>
          <a:lstStyle/>
          <a:p>
            <a:pPr algn="ctr"/>
            <a:endParaRPr lang="en-US" dirty="0"/>
          </a:p>
        </p:txBody>
      </p:sp>
    </p:spTree>
    <p:extLst>
      <p:ext uri="{BB962C8B-B14F-4D97-AF65-F5344CB8AC3E}">
        <p14:creationId xmlns:p14="http://schemas.microsoft.com/office/powerpoint/2010/main" val="9153211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a:extLst>
              <a:ext uri="{FF2B5EF4-FFF2-40B4-BE49-F238E27FC236}">
                <a16:creationId xmlns:a16="http://schemas.microsoft.com/office/drawing/2014/main" id="{85BA5F59-7B16-4901-B97F-97228D8935C5}"/>
              </a:ext>
            </a:extLst>
          </p:cNvPr>
          <p:cNvSpPr>
            <a:spLocks noGrp="1"/>
          </p:cNvSpPr>
          <p:nvPr>
            <p:ph type="title"/>
          </p:nvPr>
        </p:nvSpPr>
        <p:spPr/>
        <p:txBody>
          <a:bodyPr/>
          <a:lstStyle/>
          <a:p>
            <a:pPr eaLnBrk="1" hangingPunct="1"/>
            <a:r>
              <a:rPr lang="en-US" altLang="en-US" sz="4000"/>
              <a:t>Thank you!</a:t>
            </a:r>
          </a:p>
        </p:txBody>
      </p:sp>
      <p:pic>
        <p:nvPicPr>
          <p:cNvPr id="119812" name="Content Placeholder 4">
            <a:extLst>
              <a:ext uri="{FF2B5EF4-FFF2-40B4-BE49-F238E27FC236}">
                <a16:creationId xmlns:a16="http://schemas.microsoft.com/office/drawing/2014/main" id="{4977401C-B2CB-4578-B8FD-DA88462BE17D}"/>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279400" y="889000"/>
            <a:ext cx="11722100" cy="4914899"/>
          </a:xfrm>
        </p:spPr>
      </p:pic>
      <p:sp>
        <p:nvSpPr>
          <p:cNvPr id="119811" name="Slide Number Placeholder 3">
            <a:extLst>
              <a:ext uri="{FF2B5EF4-FFF2-40B4-BE49-F238E27FC236}">
                <a16:creationId xmlns:a16="http://schemas.microsoft.com/office/drawing/2014/main" id="{DDEE50E5-1E5C-40DF-80D9-70CC4F8CD9FC}"/>
              </a:ext>
            </a:extLst>
          </p:cNvPr>
          <p:cNvSpPr>
            <a:spLocks noGrp="1" noChangeArrowheads="1"/>
          </p:cNvSpPr>
          <p:nvPr>
            <p:ph type="sldNum" sz="quarter" idx="4294967295"/>
          </p:nvPr>
        </p:nvSpPr>
        <p:spPr bwMode="gray">
          <a:xfrm>
            <a:off x="0" y="787400"/>
            <a:ext cx="585788"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r" rtl="0" eaLnBrk="0" fontAlgn="base" hangingPunct="0">
              <a:spcBef>
                <a:spcPct val="0"/>
              </a:spcBef>
              <a:spcAft>
                <a:spcPct val="0"/>
              </a:spcAft>
              <a:defRPr sz="2000" kern="1200">
                <a:solidFill>
                  <a:srgbClr val="FEFFFF"/>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spcBef>
                <a:spcPct val="0"/>
              </a:spcBef>
              <a:buClrTx/>
              <a:buFontTx/>
              <a:buNone/>
              <a:defRPr/>
            </a:pPr>
            <a:fld id="{6A034246-B229-4B10-871C-00982D3B4DA4}" type="slidenum">
              <a:rPr lang="en-US" smtClean="0"/>
              <a:pPr>
                <a:spcBef>
                  <a:spcPct val="0"/>
                </a:spcBef>
                <a:buClrTx/>
                <a:buFontTx/>
                <a:buNone/>
                <a:defRPr/>
              </a:pPr>
              <a:t>30</a:t>
            </a:fld>
            <a:endParaRPr lang="en-US" altLang="en-US">
              <a:solidFill>
                <a:srgbClr val="FEFFFF"/>
              </a:solidFill>
              <a:latin typeface="Arial" panose="020B060402020202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9F7AA9-03BA-4F0B-886E-A44083E73D56}"/>
              </a:ext>
            </a:extLst>
          </p:cNvPr>
          <p:cNvSpPr>
            <a:spLocks noGrp="1"/>
          </p:cNvSpPr>
          <p:nvPr>
            <p:ph type="title"/>
          </p:nvPr>
        </p:nvSpPr>
        <p:spPr/>
        <p:txBody>
          <a:bodyPr/>
          <a:lstStyle/>
          <a:p>
            <a:r>
              <a:rPr lang="en-US" dirty="0"/>
              <a:t>Polling Questions</a:t>
            </a:r>
          </a:p>
        </p:txBody>
      </p:sp>
      <p:sp>
        <p:nvSpPr>
          <p:cNvPr id="3" name="Content Placeholder 2">
            <a:extLst>
              <a:ext uri="{FF2B5EF4-FFF2-40B4-BE49-F238E27FC236}">
                <a16:creationId xmlns:a16="http://schemas.microsoft.com/office/drawing/2014/main" id="{04D2FFB3-B477-4DF4-A480-866542D1B49F}"/>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8907914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604C10-DF3A-477B-81F1-0F3CD77DB6BD}"/>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4B70CDE-857F-4EC3-AF8A-DFE519C238D3}"/>
              </a:ext>
            </a:extLst>
          </p:cNvPr>
          <p:cNvSpPr>
            <a:spLocks noGrp="1"/>
          </p:cNvSpPr>
          <p:nvPr>
            <p:ph idx="1"/>
          </p:nvPr>
        </p:nvSpPr>
        <p:spPr/>
        <p:txBody>
          <a:bodyPr>
            <a:normAutofit/>
          </a:bodyPr>
          <a:lstStyle/>
          <a:p>
            <a:pPr marL="0" indent="0" algn="ctr">
              <a:buNone/>
            </a:pPr>
            <a:endParaRPr lang="en-US" sz="3600" dirty="0"/>
          </a:p>
          <a:p>
            <a:pPr marL="0" indent="0" algn="ctr">
              <a:buNone/>
            </a:pPr>
            <a:r>
              <a:rPr lang="en-US" sz="3600" dirty="0">
                <a:solidFill>
                  <a:schemeClr val="bg2">
                    <a:lumMod val="50000"/>
                  </a:schemeClr>
                </a:solidFill>
              </a:rPr>
              <a:t>Brief Reminders of IDEA and FERPA Requirements Related to Data Sharing</a:t>
            </a:r>
          </a:p>
        </p:txBody>
      </p:sp>
    </p:spTree>
    <p:extLst>
      <p:ext uri="{BB962C8B-B14F-4D97-AF65-F5344CB8AC3E}">
        <p14:creationId xmlns:p14="http://schemas.microsoft.com/office/powerpoint/2010/main" val="33348390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4"/>
          </p:nvPr>
        </p:nvSpPr>
        <p:spPr>
          <a:xfrm>
            <a:off x="92250" y="6421795"/>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6</a:t>
            </a:fld>
            <a:endParaRPr lang="en-US" dirty="0"/>
          </a:p>
        </p:txBody>
      </p:sp>
      <p:sp>
        <p:nvSpPr>
          <p:cNvPr id="2" name="Title 1"/>
          <p:cNvSpPr>
            <a:spLocks noGrp="1"/>
          </p:cNvSpPr>
          <p:nvPr>
            <p:ph type="title"/>
          </p:nvPr>
        </p:nvSpPr>
        <p:spPr/>
        <p:txBody>
          <a:bodyPr/>
          <a:lstStyle/>
          <a:p>
            <a:r>
              <a:rPr lang="en-US" dirty="0"/>
              <a:t>Consider Two Scenarios</a:t>
            </a:r>
          </a:p>
        </p:txBody>
      </p:sp>
      <p:sp>
        <p:nvSpPr>
          <p:cNvPr id="6" name="Text Placeholder 5"/>
          <p:cNvSpPr>
            <a:spLocks noGrp="1"/>
          </p:cNvSpPr>
          <p:nvPr>
            <p:ph type="body" idx="4294967295"/>
          </p:nvPr>
        </p:nvSpPr>
        <p:spPr>
          <a:xfrm>
            <a:off x="1447800" y="978724"/>
            <a:ext cx="4040188" cy="762232"/>
          </a:xfrm>
          <a:prstGeom prst="rect">
            <a:avLst/>
          </a:prstGeom>
        </p:spPr>
        <p:txBody>
          <a:bodyPr anchor="b">
            <a:normAutofit/>
          </a:bodyPr>
          <a:lstStyle/>
          <a:p>
            <a:pPr marL="0" indent="0">
              <a:buNone/>
            </a:pPr>
            <a:r>
              <a:rPr lang="en-US" sz="2800" b="1" dirty="0"/>
              <a:t>Scenario A</a:t>
            </a:r>
          </a:p>
        </p:txBody>
      </p:sp>
      <p:sp>
        <p:nvSpPr>
          <p:cNvPr id="3" name="Content Placeholder 2"/>
          <p:cNvSpPr>
            <a:spLocks noGrp="1"/>
          </p:cNvSpPr>
          <p:nvPr>
            <p:ph idx="4294967295"/>
          </p:nvPr>
        </p:nvSpPr>
        <p:spPr>
          <a:xfrm>
            <a:off x="1345641" y="2006600"/>
            <a:ext cx="3648977" cy="3815619"/>
          </a:xfrm>
          <a:prstGeom prst="rect">
            <a:avLst/>
          </a:prstGeom>
        </p:spPr>
        <p:txBody>
          <a:bodyPr/>
          <a:lstStyle/>
          <a:p>
            <a:pPr>
              <a:buBlip>
                <a:blip r:embed="rId3"/>
              </a:buBlip>
            </a:pPr>
            <a:r>
              <a:rPr lang="en-US" sz="2400" dirty="0">
                <a:solidFill>
                  <a:srgbClr val="154578"/>
                </a:solidFill>
              </a:rPr>
              <a:t>Single lead agency, Health Department, two separate data systems for Part C and EHDI</a:t>
            </a:r>
          </a:p>
          <a:p>
            <a:pPr>
              <a:buBlip>
                <a:blip r:embed="rId3"/>
              </a:buBlip>
            </a:pPr>
            <a:endParaRPr lang="en-US" sz="2400" dirty="0">
              <a:solidFill>
                <a:srgbClr val="154578"/>
              </a:solidFill>
            </a:endParaRPr>
          </a:p>
        </p:txBody>
      </p:sp>
      <p:pic>
        <p:nvPicPr>
          <p:cNvPr id="8" name="Picture 7" descr="&quot; &quot;"/>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5641" y="4522750"/>
            <a:ext cx="3853203" cy="1356527"/>
          </a:xfrm>
          <a:prstGeom prst="rect">
            <a:avLst/>
          </a:prstGeom>
        </p:spPr>
      </p:pic>
      <p:sp>
        <p:nvSpPr>
          <p:cNvPr id="7" name="Text Placeholder 6"/>
          <p:cNvSpPr>
            <a:spLocks noGrp="1"/>
          </p:cNvSpPr>
          <p:nvPr>
            <p:ph type="body" sz="quarter" idx="4294967295"/>
          </p:nvPr>
        </p:nvSpPr>
        <p:spPr>
          <a:xfrm>
            <a:off x="6418481" y="1182212"/>
            <a:ext cx="4041775" cy="558744"/>
          </a:xfrm>
          <a:prstGeom prst="rect">
            <a:avLst/>
          </a:prstGeom>
        </p:spPr>
        <p:txBody>
          <a:bodyPr anchor="b">
            <a:normAutofit/>
          </a:bodyPr>
          <a:lstStyle/>
          <a:p>
            <a:pPr marL="0" indent="0">
              <a:buNone/>
            </a:pPr>
            <a:r>
              <a:rPr lang="en-US" sz="2800" b="1" dirty="0"/>
              <a:t>Scenario B</a:t>
            </a:r>
          </a:p>
        </p:txBody>
      </p:sp>
      <p:sp>
        <p:nvSpPr>
          <p:cNvPr id="4" name="Content Placeholder 3"/>
          <p:cNvSpPr>
            <a:spLocks noGrp="1"/>
          </p:cNvSpPr>
          <p:nvPr>
            <p:ph sz="quarter" idx="4294967295"/>
          </p:nvPr>
        </p:nvSpPr>
        <p:spPr>
          <a:xfrm>
            <a:off x="6418481" y="1879601"/>
            <a:ext cx="4041775" cy="4168297"/>
          </a:xfrm>
          <a:prstGeom prst="rect">
            <a:avLst/>
          </a:prstGeom>
        </p:spPr>
        <p:txBody>
          <a:bodyPr/>
          <a:lstStyle/>
          <a:p>
            <a:pPr>
              <a:buBlip>
                <a:blip r:embed="rId3"/>
              </a:buBlip>
            </a:pPr>
            <a:r>
              <a:rPr lang="en-US" sz="2400" dirty="0">
                <a:solidFill>
                  <a:srgbClr val="154578"/>
                </a:solidFill>
              </a:rPr>
              <a:t>Two different lead agencies, Health for EHDI and Non-Health for Part C,  each has its own data system</a:t>
            </a:r>
          </a:p>
        </p:txBody>
      </p:sp>
      <p:pic>
        <p:nvPicPr>
          <p:cNvPr id="9" name="Picture 8" descr="&quot; &quot;"/>
          <p:cNvPicPr>
            <a:picLocks noChangeAspect="1"/>
          </p:cNvPicPr>
          <p:nvPr/>
        </p:nvPicPr>
        <p:blipFill>
          <a:blip r:embed="rId5"/>
          <a:stretch>
            <a:fillRect/>
          </a:stretch>
        </p:blipFill>
        <p:spPr>
          <a:xfrm>
            <a:off x="6622707" y="4354128"/>
            <a:ext cx="3467210" cy="1525149"/>
          </a:xfrm>
          <a:prstGeom prst="rect">
            <a:avLst/>
          </a:prstGeom>
        </p:spPr>
      </p:pic>
    </p:spTree>
    <p:extLst>
      <p:ext uri="{BB962C8B-B14F-4D97-AF65-F5344CB8AC3E}">
        <p14:creationId xmlns:p14="http://schemas.microsoft.com/office/powerpoint/2010/main" val="31142454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58E98-6C32-4118-A0EF-0DDAE53D05D7}"/>
              </a:ext>
            </a:extLst>
          </p:cNvPr>
          <p:cNvSpPr>
            <a:spLocks noGrp="1"/>
          </p:cNvSpPr>
          <p:nvPr>
            <p:ph type="title"/>
          </p:nvPr>
        </p:nvSpPr>
        <p:spPr/>
        <p:txBody>
          <a:bodyPr>
            <a:normAutofit/>
          </a:bodyPr>
          <a:lstStyle/>
          <a:p>
            <a:r>
              <a:rPr lang="en-US" dirty="0"/>
              <a:t>Brief Reminders: IDEA and FERPA</a:t>
            </a:r>
          </a:p>
        </p:txBody>
      </p:sp>
      <p:sp>
        <p:nvSpPr>
          <p:cNvPr id="3" name="Content Placeholder 2">
            <a:extLst>
              <a:ext uri="{FF2B5EF4-FFF2-40B4-BE49-F238E27FC236}">
                <a16:creationId xmlns:a16="http://schemas.microsoft.com/office/drawing/2014/main" id="{CFAB7D06-2AB7-4CF4-97B9-940B3EFB69ED}"/>
              </a:ext>
            </a:extLst>
          </p:cNvPr>
          <p:cNvSpPr>
            <a:spLocks noGrp="1"/>
          </p:cNvSpPr>
          <p:nvPr>
            <p:ph idx="1"/>
          </p:nvPr>
        </p:nvSpPr>
        <p:spPr>
          <a:xfrm>
            <a:off x="587829" y="1141380"/>
            <a:ext cx="11005457" cy="4573620"/>
          </a:xfrm>
        </p:spPr>
        <p:txBody>
          <a:bodyPr>
            <a:normAutofit/>
          </a:bodyPr>
          <a:lstStyle/>
          <a:p>
            <a:r>
              <a:rPr lang="en-US" dirty="0"/>
              <a:t>Obtaining written </a:t>
            </a:r>
            <a:r>
              <a:rPr lang="en-US" b="1" dirty="0"/>
              <a:t>parental consent </a:t>
            </a:r>
            <a:r>
              <a:rPr lang="en-US" dirty="0"/>
              <a:t>is always the safest way to share data</a:t>
            </a:r>
          </a:p>
          <a:p>
            <a:r>
              <a:rPr lang="en-US" dirty="0"/>
              <a:t>If you are sharing </a:t>
            </a:r>
            <a:r>
              <a:rPr lang="en-US" b="1" dirty="0"/>
              <a:t>aggregate data </a:t>
            </a:r>
            <a:r>
              <a:rPr lang="en-US" dirty="0"/>
              <a:t>without releasing personally identifiable data (PII) </a:t>
            </a:r>
            <a:r>
              <a:rPr lang="en-US" b="1" dirty="0"/>
              <a:t>no consent is needed</a:t>
            </a:r>
          </a:p>
          <a:p>
            <a:r>
              <a:rPr lang="en-US" dirty="0"/>
              <a:t>Must follow regulations under </a:t>
            </a:r>
            <a:r>
              <a:rPr lang="en-US" b="1" dirty="0"/>
              <a:t>IDEA Part C at 34 CFR Part 303 </a:t>
            </a:r>
            <a:r>
              <a:rPr lang="en-US" dirty="0"/>
              <a:t>(Consent and Confidentiality Provisions) </a:t>
            </a:r>
          </a:p>
          <a:p>
            <a:r>
              <a:rPr lang="en-US" dirty="0"/>
              <a:t>IDEA requires states to also follow the regulations for the </a:t>
            </a:r>
            <a:r>
              <a:rPr lang="en-US" b="1" dirty="0"/>
              <a:t>Family Education Rights and Privacy Act (FERPA) at</a:t>
            </a:r>
            <a:r>
              <a:rPr lang="en-US" dirty="0"/>
              <a:t> </a:t>
            </a:r>
            <a:r>
              <a:rPr lang="en-US" b="1" dirty="0"/>
              <a:t>34 CFR Part 99 </a:t>
            </a:r>
            <a:r>
              <a:rPr lang="en-US" dirty="0"/>
              <a:t>(Consent and Exceptions to Consent)</a:t>
            </a:r>
          </a:p>
          <a:p>
            <a:r>
              <a:rPr lang="en-US" dirty="0"/>
              <a:t>FERPA consent exception for </a:t>
            </a:r>
            <a:r>
              <a:rPr lang="en-US" b="1" u="sng" dirty="0"/>
              <a:t>evaluation and audit</a:t>
            </a:r>
            <a:r>
              <a:rPr lang="en-US" dirty="0"/>
              <a:t> permits data sharing without parental consent with development of a data sharing agreement</a:t>
            </a:r>
          </a:p>
          <a:p>
            <a:r>
              <a:rPr lang="en-US" dirty="0"/>
              <a:t>Check with your privacy office regarding any HIPAA implications for your state</a:t>
            </a:r>
          </a:p>
        </p:txBody>
      </p:sp>
    </p:spTree>
    <p:extLst>
      <p:ext uri="{BB962C8B-B14F-4D97-AF65-F5344CB8AC3E}">
        <p14:creationId xmlns:p14="http://schemas.microsoft.com/office/powerpoint/2010/main" val="3724036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587828" y="660400"/>
            <a:ext cx="11005457" cy="1181100"/>
          </a:xfrm>
        </p:spPr>
        <p:txBody>
          <a:bodyPr>
            <a:normAutofit/>
          </a:bodyPr>
          <a:lstStyle/>
          <a:p>
            <a:pPr>
              <a:defRPr/>
            </a:pPr>
            <a:r>
              <a:rPr lang="en-US" sz="4000" dirty="0">
                <a:solidFill>
                  <a:schemeClr val="bg2">
                    <a:lumMod val="25000"/>
                  </a:schemeClr>
                </a:solidFill>
              </a:rPr>
              <a:t>IDEA Part C Participating Agency</a:t>
            </a:r>
          </a:p>
        </p:txBody>
      </p:sp>
      <p:sp>
        <p:nvSpPr>
          <p:cNvPr id="4" name="TextBox 3"/>
          <p:cNvSpPr txBox="1"/>
          <p:nvPr/>
        </p:nvSpPr>
        <p:spPr>
          <a:xfrm>
            <a:off x="850900" y="1841500"/>
            <a:ext cx="11176000" cy="2908489"/>
          </a:xfrm>
          <a:prstGeom prst="rect">
            <a:avLst/>
          </a:prstGeom>
          <a:noFill/>
        </p:spPr>
        <p:txBody>
          <a:bodyPr wrap="square">
            <a:spAutoFit/>
          </a:bodyPr>
          <a:lstStyle/>
          <a:p>
            <a:pPr marL="457200" indent="-457200">
              <a:spcBef>
                <a:spcPts val="600"/>
              </a:spcBef>
              <a:buFont typeface="Wingdings" panose="05000000000000000000" pitchFamily="2" charset="2"/>
              <a:buChar char="v"/>
              <a:defRPr/>
            </a:pPr>
            <a:r>
              <a:rPr lang="en-US" sz="2400" dirty="0"/>
              <a:t>PII data can only be shared outside of participating agencies with parental consent</a:t>
            </a:r>
          </a:p>
          <a:p>
            <a:pPr marL="457200" indent="-457200">
              <a:spcBef>
                <a:spcPts val="600"/>
              </a:spcBef>
              <a:buFont typeface="Wingdings" panose="05000000000000000000" pitchFamily="2" charset="2"/>
              <a:buChar char="v"/>
              <a:defRPr/>
            </a:pPr>
            <a:r>
              <a:rPr lang="en-US" sz="2400" dirty="0"/>
              <a:t>Any individual, agency, entity, or institution that collects, maintains, or uses personally identifiable information to implement the requirements in Part C.</a:t>
            </a:r>
          </a:p>
          <a:p>
            <a:pPr marL="457200" indent="-457200">
              <a:spcBef>
                <a:spcPts val="600"/>
              </a:spcBef>
              <a:buFont typeface="Wingdings" panose="05000000000000000000" pitchFamily="2" charset="2"/>
              <a:buChar char="v"/>
              <a:defRPr/>
            </a:pPr>
            <a:r>
              <a:rPr lang="en-US" sz="2400" dirty="0"/>
              <a:t>Includes LA. EIPs, and any individual/entity that provides any part C services.</a:t>
            </a:r>
          </a:p>
          <a:p>
            <a:pPr marL="457200" indent="-457200">
              <a:spcBef>
                <a:spcPts val="600"/>
              </a:spcBef>
              <a:buFont typeface="Wingdings" panose="05000000000000000000" pitchFamily="2" charset="2"/>
              <a:buChar char="v"/>
              <a:defRPr/>
            </a:pPr>
            <a:r>
              <a:rPr lang="en-US" sz="2400" dirty="0"/>
              <a:t>Does not include primary referral sources or public agencies or private entities that act solely as funding sources for Part C services.</a:t>
            </a:r>
          </a:p>
        </p:txBody>
      </p:sp>
      <p:sp>
        <p:nvSpPr>
          <p:cNvPr id="2" name="Footer Placeholder 1"/>
          <p:cNvSpPr>
            <a:spLocks noGrp="1"/>
          </p:cNvSpPr>
          <p:nvPr>
            <p:ph type="ftr" sz="quarter" idx="11"/>
          </p:nvPr>
        </p:nvSpPr>
        <p:spPr>
          <a:xfrm>
            <a:off x="193675" y="6492875"/>
            <a:ext cx="3786188" cy="365125"/>
          </a:xfrm>
          <a:prstGeom prst="rect">
            <a:avLst/>
          </a:prstGeom>
        </p:spPr>
        <p:txBody>
          <a:bodyPr vert="horz" lIns="91440" tIns="45720" rIns="91440" bIns="45720" rtlCol="0" anchor="b"/>
          <a:lstStyle>
            <a:defPPr>
              <a:defRPr lang="en-US"/>
            </a:defPPr>
            <a:lvl1pPr algn="l" rtl="0" eaLnBrk="1" fontAlgn="base" hangingPunct="1">
              <a:spcBef>
                <a:spcPct val="0"/>
              </a:spcBef>
              <a:spcAft>
                <a:spcPct val="0"/>
              </a:spcAft>
              <a:defRPr sz="1000" kern="1200">
                <a:solidFill>
                  <a:schemeClr val="tx2"/>
                </a:solidFill>
                <a:latin typeface="Candara"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Candara"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Candara"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Candara"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Candara" pitchFamily="34" charset="0"/>
                <a:ea typeface="+mn-ea"/>
                <a:cs typeface="Arial" charset="0"/>
              </a:defRPr>
            </a:lvl5pPr>
            <a:lvl6pPr marL="2286000" algn="l" defTabSz="914400" rtl="0" eaLnBrk="1" latinLnBrk="0" hangingPunct="1">
              <a:defRPr kern="1200">
                <a:solidFill>
                  <a:schemeClr val="tx1"/>
                </a:solidFill>
                <a:latin typeface="Candara" pitchFamily="34" charset="0"/>
                <a:ea typeface="+mn-ea"/>
                <a:cs typeface="Arial" charset="0"/>
              </a:defRPr>
            </a:lvl6pPr>
            <a:lvl7pPr marL="2743200" algn="l" defTabSz="914400" rtl="0" eaLnBrk="1" latinLnBrk="0" hangingPunct="1">
              <a:defRPr kern="1200">
                <a:solidFill>
                  <a:schemeClr val="tx1"/>
                </a:solidFill>
                <a:latin typeface="Candara" pitchFamily="34" charset="0"/>
                <a:ea typeface="+mn-ea"/>
                <a:cs typeface="Arial" charset="0"/>
              </a:defRPr>
            </a:lvl7pPr>
            <a:lvl8pPr marL="3200400" algn="l" defTabSz="914400" rtl="0" eaLnBrk="1" latinLnBrk="0" hangingPunct="1">
              <a:defRPr kern="1200">
                <a:solidFill>
                  <a:schemeClr val="tx1"/>
                </a:solidFill>
                <a:latin typeface="Candara" pitchFamily="34" charset="0"/>
                <a:ea typeface="+mn-ea"/>
                <a:cs typeface="Arial" charset="0"/>
              </a:defRPr>
            </a:lvl8pPr>
            <a:lvl9pPr marL="3657600" algn="l" defTabSz="914400" rtl="0" eaLnBrk="1" latinLnBrk="0" hangingPunct="1">
              <a:defRPr kern="1200">
                <a:solidFill>
                  <a:schemeClr val="tx1"/>
                </a:solidFill>
                <a:latin typeface="Candara" pitchFamily="34" charset="0"/>
                <a:ea typeface="+mn-ea"/>
                <a:cs typeface="Arial" charset="0"/>
              </a:defRPr>
            </a:lvl9pPr>
          </a:lstStyle>
          <a:p>
            <a:pP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rmAutofit/>
          </a:bodyPr>
          <a:lstStyle/>
          <a:p>
            <a:r>
              <a:rPr lang="en-US" dirty="0"/>
              <a:t>Disclosure of PII From Records under FERPA</a:t>
            </a:r>
          </a:p>
        </p:txBody>
      </p:sp>
      <p:sp>
        <p:nvSpPr>
          <p:cNvPr id="9" name="Content Placeholder 8"/>
          <p:cNvSpPr>
            <a:spLocks noGrp="1"/>
          </p:cNvSpPr>
          <p:nvPr>
            <p:ph idx="1"/>
          </p:nvPr>
        </p:nvSpPr>
        <p:spPr>
          <a:xfrm>
            <a:off x="587829" y="952500"/>
            <a:ext cx="11299371" cy="4838700"/>
          </a:xfrm>
        </p:spPr>
        <p:txBody>
          <a:bodyPr>
            <a:noAutofit/>
          </a:bodyPr>
          <a:lstStyle/>
          <a:p>
            <a:pPr>
              <a:spcAft>
                <a:spcPts val="600"/>
              </a:spcAft>
              <a:defRPr/>
            </a:pPr>
            <a:r>
              <a:rPr lang="en-US" b="1" u="sng" dirty="0"/>
              <a:t>FERPA</a:t>
            </a:r>
            <a:r>
              <a:rPr lang="en-US" dirty="0"/>
              <a:t> permits disclosure of PII without parental consent from early intervention records under several exceptions:</a:t>
            </a:r>
          </a:p>
          <a:p>
            <a:pPr lvl="1"/>
            <a:r>
              <a:rPr lang="en-US" sz="2000" dirty="0"/>
              <a:t>Staff or employees who need access to perform duties</a:t>
            </a:r>
          </a:p>
          <a:p>
            <a:pPr lvl="2"/>
            <a:r>
              <a:rPr lang="en-US" sz="2000" dirty="0"/>
              <a:t>School official exception</a:t>
            </a:r>
          </a:p>
          <a:p>
            <a:pPr lvl="2"/>
            <a:r>
              <a:rPr lang="en-US" sz="2000" dirty="0"/>
              <a:t>“Legitimate educational interest”</a:t>
            </a:r>
          </a:p>
          <a:p>
            <a:pPr lvl="1">
              <a:defRPr/>
            </a:pPr>
            <a:r>
              <a:rPr lang="en-US" sz="2000" dirty="0"/>
              <a:t>External entities</a:t>
            </a:r>
          </a:p>
          <a:p>
            <a:pPr lvl="2">
              <a:defRPr/>
            </a:pPr>
            <a:r>
              <a:rPr lang="en-US" sz="2000" dirty="0"/>
              <a:t>Studies exception</a:t>
            </a:r>
          </a:p>
          <a:p>
            <a:pPr lvl="2">
              <a:defRPr/>
            </a:pPr>
            <a:r>
              <a:rPr lang="en-US" sz="2000" b="1" u="sng" dirty="0"/>
              <a:t>Audit or evaluation exception</a:t>
            </a:r>
          </a:p>
          <a:p>
            <a:pPr lvl="2">
              <a:defRPr/>
            </a:pPr>
            <a:r>
              <a:rPr lang="en-US" sz="2000" dirty="0"/>
              <a:t>Uninterrupted Scholars Act</a:t>
            </a:r>
          </a:p>
          <a:p>
            <a:pPr lvl="2">
              <a:defRPr/>
            </a:pPr>
            <a:r>
              <a:rPr lang="en-US" sz="2000" dirty="0"/>
              <a:t>Other (e.g., court order, health or safety emergency)</a:t>
            </a:r>
          </a:p>
          <a:p>
            <a:pPr lvl="1">
              <a:defRPr/>
            </a:pPr>
            <a:r>
              <a:rPr lang="en-US" sz="2000" dirty="0"/>
              <a:t>Requires a </a:t>
            </a:r>
            <a:r>
              <a:rPr lang="en-US" sz="2000" b="1" u="sng" dirty="0"/>
              <a:t>data sharing agreement </a:t>
            </a:r>
            <a:r>
              <a:rPr lang="en-US" sz="2000" dirty="0"/>
              <a:t>according to FERPA requirements </a:t>
            </a:r>
          </a:p>
        </p:txBody>
      </p:sp>
      <p:sp>
        <p:nvSpPr>
          <p:cNvPr id="2" name="Slide Number Placeholder 1"/>
          <p:cNvSpPr>
            <a:spLocks noGrp="1"/>
          </p:cNvSpPr>
          <p:nvPr>
            <p:ph type="sldNum" sz="quarter" idx="4294967295"/>
          </p:nvPr>
        </p:nvSpPr>
        <p:spPr>
          <a:xfrm>
            <a:off x="0" y="6421438"/>
            <a:ext cx="2743200" cy="365125"/>
          </a:xfrm>
          <a:prstGeom prst="rect">
            <a:avLst/>
          </a:prstGeom>
        </p:spPr>
        <p:txBody>
          <a:bodyPr vert="horz" lIns="91440" tIns="45720" rIns="91440" bIns="45720" rtlCol="0" anchor="ctr"/>
          <a:lstStyle>
            <a:defPPr>
              <a:defRPr lang="en-US"/>
            </a:defPPr>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B753B17-1229-47A4-BBB2-A02D5F84107F}" type="slidenum">
              <a:rPr lang="en-US" smtClean="0"/>
              <a:pPr/>
              <a:t>9</a:t>
            </a:fld>
            <a:endParaRPr lang="en-US" dirty="0"/>
          </a:p>
        </p:txBody>
      </p:sp>
    </p:spTree>
    <p:extLst>
      <p:ext uri="{BB962C8B-B14F-4D97-AF65-F5344CB8AC3E}">
        <p14:creationId xmlns:p14="http://schemas.microsoft.com/office/powerpoint/2010/main" val="13399453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theme1.xml><?xml version="1.0" encoding="utf-8"?>
<a:theme xmlns:a="http://schemas.openxmlformats.org/drawingml/2006/main" name="Gallery">
  <a:themeElements>
    <a:clrScheme name="ECTA-2018-Final">
      <a:dk1>
        <a:srgbClr val="000000"/>
      </a:dk1>
      <a:lt1>
        <a:srgbClr val="FFFFFF"/>
      </a:lt1>
      <a:dk2>
        <a:srgbClr val="13284B"/>
      </a:dk2>
      <a:lt2>
        <a:srgbClr val="EBF6FF"/>
      </a:lt2>
      <a:accent1>
        <a:srgbClr val="24B953"/>
      </a:accent1>
      <a:accent2>
        <a:srgbClr val="79D32A"/>
      </a:accent2>
      <a:accent3>
        <a:srgbClr val="0178D2"/>
      </a:accent3>
      <a:accent4>
        <a:srgbClr val="145083"/>
      </a:accent4>
      <a:accent5>
        <a:srgbClr val="9A2279"/>
      </a:accent5>
      <a:accent6>
        <a:srgbClr val="F7931D"/>
      </a:accent6>
      <a:hlink>
        <a:srgbClr val="9DD3FF"/>
      </a:hlink>
      <a:folHlink>
        <a:srgbClr val="14508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ecta2-template" id="{E5C0DB02-524A-EA4E-8D6F-50CA54B66DB3}" vid="{F3436B59-AE16-654A-BAEA-9AD8E5CF8C60}"/>
    </a:ext>
  </a:extLst>
</a:theme>
</file>

<file path=ppt/theme/theme2.xml><?xml version="1.0" encoding="utf-8"?>
<a:theme xmlns:a="http://schemas.openxmlformats.org/drawingml/2006/main" name="Tema predeterminado">
  <a:themeElements>
    <a:clrScheme name="Blue Green">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Clásico de Office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4"/>
        </a:solidFill>
        <a:ln>
          <a:noFill/>
        </a:ln>
        <a:effectLst/>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Final DPH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 DPH Theme" id="{E1CCD909-0D60-49BD-A0F7-5463BC2A0010}" vid="{91C0C1DB-AF6D-4B8B-8C55-A08C88F13158}"/>
    </a:ext>
  </a:extLst>
</a:theme>
</file>

<file path=ppt/theme/theme4.xml><?xml version="1.0" encoding="utf-8"?>
<a:theme xmlns:a="http://schemas.openxmlformats.org/drawingml/2006/main" name="1_Final DPH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Final DPH Theme" id="{E1CCD909-0D60-49BD-A0F7-5463BC2A0010}" vid="{91C0C1DB-AF6D-4B8B-8C55-A08C88F13158}"/>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8d8b1221-cb47-43e5-997b-7d0bdebf637a">
      <UserInfo>
        <DisplayName>Lucas, Anne</DisplayName>
        <AccountId>38</AccountId>
        <AccountType/>
      </UserInfo>
    </SharedWithUser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2C9FC4C8E81C74EA077FD4A6A616E7F" ma:contentTypeVersion="9" ma:contentTypeDescription="Create a new document." ma:contentTypeScope="" ma:versionID="248211cd7457da8ed38aa721d9da3c59">
  <xsd:schema xmlns:xsd="http://www.w3.org/2001/XMLSchema" xmlns:xs="http://www.w3.org/2001/XMLSchema" xmlns:p="http://schemas.microsoft.com/office/2006/metadata/properties" xmlns:ns2="8d8b1221-cb47-43e5-997b-7d0bdebf637a" xmlns:ns3="09c8a845-e7a6-41fb-9590-158bae58e4d1" targetNamespace="http://schemas.microsoft.com/office/2006/metadata/properties" ma:root="true" ma:fieldsID="e0bde60dc7930bd3ebc8a4acb84f241a" ns2:_="" ns3:_="">
    <xsd:import namespace="8d8b1221-cb47-43e5-997b-7d0bdebf637a"/>
    <xsd:import namespace="09c8a845-e7a6-41fb-9590-158bae58e4d1"/>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d8b1221-cb47-43e5-997b-7d0bdebf637a"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9c8a845-e7a6-41fb-9590-158bae58e4d1"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3DED297-0F05-48E1-B0A1-BC6FF0CA07F2}">
  <ds:schemaRefs>
    <ds:schemaRef ds:uri="http://purl.org/dc/terms/"/>
    <ds:schemaRef ds:uri="http://schemas.openxmlformats.org/package/2006/metadata/core-properties"/>
    <ds:schemaRef ds:uri="http://purl.org/dc/dcmitype/"/>
    <ds:schemaRef ds:uri="http://schemas.microsoft.com/office/2006/documentManagement/types"/>
    <ds:schemaRef ds:uri="09c8a845-e7a6-41fb-9590-158bae58e4d1"/>
    <ds:schemaRef ds:uri="http://purl.org/dc/elements/1.1/"/>
    <ds:schemaRef ds:uri="http://schemas.microsoft.com/office/infopath/2007/PartnerControls"/>
    <ds:schemaRef ds:uri="8d8b1221-cb47-43e5-997b-7d0bdebf637a"/>
    <ds:schemaRef ds:uri="http://schemas.microsoft.com/office/2006/metadata/properties"/>
    <ds:schemaRef ds:uri="http://www.w3.org/XML/1998/namespace"/>
  </ds:schemaRefs>
</ds:datastoreItem>
</file>

<file path=customXml/itemProps2.xml><?xml version="1.0" encoding="utf-8"?>
<ds:datastoreItem xmlns:ds="http://schemas.openxmlformats.org/officeDocument/2006/customXml" ds:itemID="{7ADD1E81-37ED-435B-A5E8-77D4E49A466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d8b1221-cb47-43e5-997b-7d0bdebf637a"/>
    <ds:schemaRef ds:uri="09c8a845-e7a6-41fb-9590-158bae58e4d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3CF6B7A-E5E0-4877-B6CF-8A79427AF98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8407</TotalTime>
  <Words>1972</Words>
  <Application>Microsoft Office PowerPoint</Application>
  <PresentationFormat>Widescreen</PresentationFormat>
  <Paragraphs>268</Paragraphs>
  <Slides>30</Slides>
  <Notes>17</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30</vt:i4>
      </vt:variant>
    </vt:vector>
  </HeadingPairs>
  <TitlesOfParts>
    <vt:vector size="43" baseType="lpstr">
      <vt:lpstr>Arial</vt:lpstr>
      <vt:lpstr>Calibri</vt:lpstr>
      <vt:lpstr>Candara</vt:lpstr>
      <vt:lpstr>Courier New</vt:lpstr>
      <vt:lpstr>Roboto light</vt:lpstr>
      <vt:lpstr>Segoe UI</vt:lpstr>
      <vt:lpstr>Segoe UI Light</vt:lpstr>
      <vt:lpstr>Segoe UI Semibold</vt:lpstr>
      <vt:lpstr>Wingdings</vt:lpstr>
      <vt:lpstr>Gallery</vt:lpstr>
      <vt:lpstr>Tema predeterminado</vt:lpstr>
      <vt:lpstr>Final DPH Theme</vt:lpstr>
      <vt:lpstr>1_Final DPH Theme</vt:lpstr>
      <vt:lpstr>Engaging with Your EHDI Partner in Data Sharing Activities:  Improving Outcomes for Young Children with Hearing Loss</vt:lpstr>
      <vt:lpstr>Welcome</vt:lpstr>
      <vt:lpstr>Outcomes</vt:lpstr>
      <vt:lpstr>Polling Questions</vt:lpstr>
      <vt:lpstr>PowerPoint Presentation</vt:lpstr>
      <vt:lpstr>Consider Two Scenarios</vt:lpstr>
      <vt:lpstr>Brief Reminders: IDEA and FERPA</vt:lpstr>
      <vt:lpstr>IDEA Part C Participating Agency</vt:lpstr>
      <vt:lpstr>Disclosure of PII From Records under FERPA</vt:lpstr>
      <vt:lpstr>Privacy Considerations</vt:lpstr>
      <vt:lpstr>PowerPoint Presentation</vt:lpstr>
      <vt:lpstr>Arizona Early Intervention Program</vt:lpstr>
      <vt:lpstr>Early Hearing Detection &amp; Intervention</vt:lpstr>
      <vt:lpstr>Reasons for Data Sharing</vt:lpstr>
      <vt:lpstr>Process of Development</vt:lpstr>
      <vt:lpstr>Data Elements and Match Date</vt:lpstr>
      <vt:lpstr>Before and After</vt:lpstr>
      <vt:lpstr>Lessons Learned</vt:lpstr>
      <vt:lpstr>Next Steps</vt:lpstr>
      <vt:lpstr>Georgia EHDI – Part C Partnership</vt:lpstr>
      <vt:lpstr>EHDI and Part C Organizational Structure </vt:lpstr>
      <vt:lpstr>Request to Share Data</vt:lpstr>
      <vt:lpstr>Part C Variables Available to EHDI Program</vt:lpstr>
      <vt:lpstr>Challenges to Sharing Data</vt:lpstr>
      <vt:lpstr>Lessons Learned </vt:lpstr>
      <vt:lpstr>Next Steps</vt:lpstr>
      <vt:lpstr>Thank You</vt:lpstr>
      <vt:lpstr>Questions and Discussion </vt:lpstr>
      <vt:lpstr>Resources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Cover Slide Design</dc:title>
  <dc:creator>Kasprzak, Christina M</dc:creator>
  <cp:lastModifiedBy>Taylor, Sharon Walsh</cp:lastModifiedBy>
  <cp:revision>306</cp:revision>
  <cp:lastPrinted>2018-10-03T17:14:52Z</cp:lastPrinted>
  <dcterms:modified xsi:type="dcterms:W3CDTF">2019-08-28T13:10:35Z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0x010100C2C9FC4C8E81C74EA077FD4A6A616E7F</vt:lpwstr>
  </property>
</Properties>
</file>