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8" r:id="rId2"/>
    <p:sldId id="259" r:id="rId3"/>
    <p:sldId id="282" r:id="rId4"/>
    <p:sldId id="279" r:id="rId5"/>
    <p:sldId id="280" r:id="rId6"/>
    <p:sldId id="283" r:id="rId7"/>
    <p:sldId id="284" r:id="rId8"/>
    <p:sldId id="271" r:id="rId9"/>
    <p:sldId id="281" r:id="rId10"/>
    <p:sldId id="285" r:id="rId11"/>
    <p:sldId id="286" r:id="rId12"/>
    <p:sldId id="272" r:id="rId13"/>
    <p:sldId id="257" r:id="rId14"/>
    <p:sldId id="288" r:id="rId15"/>
    <p:sldId id="289" r:id="rId16"/>
    <p:sldId id="290" r:id="rId17"/>
    <p:sldId id="291" r:id="rId18"/>
    <p:sldId id="292" r:id="rId19"/>
    <p:sldId id="293" r:id="rId20"/>
    <p:sldId id="307" r:id="rId21"/>
    <p:sldId id="295" r:id="rId22"/>
    <p:sldId id="296" r:id="rId23"/>
    <p:sldId id="297" r:id="rId24"/>
    <p:sldId id="298" r:id="rId25"/>
    <p:sldId id="299" r:id="rId26"/>
    <p:sldId id="300" r:id="rId27"/>
    <p:sldId id="301" r:id="rId28"/>
    <p:sldId id="302" r:id="rId29"/>
    <p:sldId id="326" r:id="rId30"/>
    <p:sldId id="389" r:id="rId31"/>
    <p:sldId id="388" r:id="rId32"/>
    <p:sldId id="383" r:id="rId33"/>
    <p:sldId id="384" r:id="rId34"/>
    <p:sldId id="385" r:id="rId35"/>
    <p:sldId id="386" r:id="rId36"/>
    <p:sldId id="319" r:id="rId37"/>
    <p:sldId id="320" r:id="rId38"/>
    <p:sldId id="387" r:id="rId39"/>
    <p:sldId id="303" r:id="rId40"/>
    <p:sldId id="370" r:id="rId41"/>
    <p:sldId id="382" r:id="rId42"/>
    <p:sldId id="390" r:id="rId43"/>
    <p:sldId id="306" r:id="rId44"/>
    <p:sldId id="267" r:id="rId45"/>
    <p:sldId id="305" r:id="rId46"/>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9B54A"/>
    <a:srgbClr val="297ABB"/>
    <a:srgbClr val="154578"/>
    <a:srgbClr val="7FBCE7"/>
    <a:srgbClr val="3CB45C"/>
    <a:srgbClr val="D3E6F3"/>
    <a:srgbClr val="56A0D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7" autoAdjust="0"/>
  </p:normalViewPr>
  <p:slideViewPr>
    <p:cSldViewPr>
      <p:cViewPr varScale="1">
        <p:scale>
          <a:sx n="95" d="100"/>
          <a:sy n="95" d="100"/>
        </p:scale>
        <p:origin x="432" y="78"/>
      </p:cViewPr>
      <p:guideLst>
        <p:guide orient="horz" pos="2160"/>
        <p:guide pos="3840"/>
      </p:guideLst>
    </p:cSldViewPr>
  </p:slideViewPr>
  <p:outlineViewPr>
    <p:cViewPr>
      <p:scale>
        <a:sx n="33" d="100"/>
        <a:sy n="33" d="100"/>
      </p:scale>
      <p:origin x="0" y="-1162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3386A-635C-4052-8420-277140E8EA12}"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DBA2330F-AD90-46C7-9D04-71082C7D4C57}">
      <dgm:prSet phldrT="[Text]"/>
      <dgm:spPr>
        <a:solidFill>
          <a:schemeClr val="tx2">
            <a:lumMod val="75000"/>
          </a:schemeClr>
        </a:solidFill>
        <a:ln>
          <a:solidFill>
            <a:schemeClr val="tx1"/>
          </a:solidFill>
        </a:ln>
      </dgm:spPr>
      <dgm:t>
        <a:bodyPr/>
        <a:lstStyle/>
        <a:p>
          <a:r>
            <a:rPr lang="en-US" dirty="0"/>
            <a:t>Subcomponent 1</a:t>
          </a:r>
        </a:p>
      </dgm:t>
    </dgm:pt>
    <dgm:pt modelId="{513C99F1-D358-497F-8DA1-025620CDD51E}" type="parTrans" cxnId="{0271AE22-913A-424F-ACC7-186E7D2FB545}">
      <dgm:prSet/>
      <dgm:spPr/>
      <dgm:t>
        <a:bodyPr/>
        <a:lstStyle/>
        <a:p>
          <a:endParaRPr lang="en-US"/>
        </a:p>
      </dgm:t>
    </dgm:pt>
    <dgm:pt modelId="{B759237A-1001-4999-92D8-1ACB878430BB}" type="sibTrans" cxnId="{0271AE22-913A-424F-ACC7-186E7D2FB545}">
      <dgm:prSet/>
      <dgm:spPr/>
      <dgm:t>
        <a:bodyPr/>
        <a:lstStyle/>
        <a:p>
          <a:endParaRPr lang="en-US"/>
        </a:p>
      </dgm:t>
    </dgm:pt>
    <dgm:pt modelId="{E8DD528A-5D36-4C41-98CE-F3372A7157C5}">
      <dgm:prSet phldrT="[Text]"/>
      <dgm:spPr/>
      <dgm:t>
        <a:bodyPr/>
        <a:lstStyle/>
        <a:p>
          <a:r>
            <a:rPr lang="en-US" dirty="0"/>
            <a:t>Quality Indicator 1.1</a:t>
          </a:r>
        </a:p>
      </dgm:t>
    </dgm:pt>
    <dgm:pt modelId="{DF22A776-3695-452D-B53B-8C2A71D2A49C}" type="parTrans" cxnId="{4AA037CE-E6BC-4CFB-8F21-113E51292E7A}">
      <dgm:prSet/>
      <dgm:spPr/>
      <dgm:t>
        <a:bodyPr/>
        <a:lstStyle/>
        <a:p>
          <a:endParaRPr lang="en-US"/>
        </a:p>
      </dgm:t>
    </dgm:pt>
    <dgm:pt modelId="{15803527-4C19-4085-A287-1C02BD727654}" type="sibTrans" cxnId="{4AA037CE-E6BC-4CFB-8F21-113E51292E7A}">
      <dgm:prSet/>
      <dgm:spPr/>
      <dgm:t>
        <a:bodyPr/>
        <a:lstStyle/>
        <a:p>
          <a:endParaRPr lang="en-US"/>
        </a:p>
      </dgm:t>
    </dgm:pt>
    <dgm:pt modelId="{A1BAD61E-9357-484D-9F28-85422005C0B9}">
      <dgm:prSet phldrT="[Text]"/>
      <dgm:spPr/>
      <dgm:t>
        <a:bodyPr/>
        <a:lstStyle/>
        <a:p>
          <a:r>
            <a:rPr lang="en-US" dirty="0"/>
            <a:t>Element of Quality 1.1a</a:t>
          </a:r>
        </a:p>
      </dgm:t>
    </dgm:pt>
    <dgm:pt modelId="{A6CE4BE3-364E-4E69-BDCE-B2F8AFED134D}" type="parTrans" cxnId="{45273CAF-AF16-49AD-A033-416904921BCD}">
      <dgm:prSet/>
      <dgm:spPr/>
      <dgm:t>
        <a:bodyPr/>
        <a:lstStyle/>
        <a:p>
          <a:endParaRPr lang="en-US"/>
        </a:p>
      </dgm:t>
    </dgm:pt>
    <dgm:pt modelId="{0AED5FA5-E4B1-48A7-9087-8DD33D61CA22}" type="sibTrans" cxnId="{45273CAF-AF16-49AD-A033-416904921BCD}">
      <dgm:prSet/>
      <dgm:spPr/>
      <dgm:t>
        <a:bodyPr/>
        <a:lstStyle/>
        <a:p>
          <a:endParaRPr lang="en-US"/>
        </a:p>
      </dgm:t>
    </dgm:pt>
    <dgm:pt modelId="{E98DC1A7-3559-470F-BC5D-95749C5CA028}">
      <dgm:prSet phldrT="[Text]"/>
      <dgm:spPr/>
      <dgm:t>
        <a:bodyPr/>
        <a:lstStyle/>
        <a:p>
          <a:r>
            <a:rPr lang="en-US" dirty="0"/>
            <a:t>Element of Quality 1.1b</a:t>
          </a:r>
        </a:p>
      </dgm:t>
    </dgm:pt>
    <dgm:pt modelId="{FDC7313F-5F49-4B64-A65A-5830796556FA}" type="parTrans" cxnId="{E6D05F6F-6368-4B6C-AAED-F2E9B9F018F4}">
      <dgm:prSet/>
      <dgm:spPr/>
      <dgm:t>
        <a:bodyPr/>
        <a:lstStyle/>
        <a:p>
          <a:endParaRPr lang="en-US"/>
        </a:p>
      </dgm:t>
    </dgm:pt>
    <dgm:pt modelId="{7AABE167-04EC-4B6F-A418-0381F543EEFB}" type="sibTrans" cxnId="{E6D05F6F-6368-4B6C-AAED-F2E9B9F018F4}">
      <dgm:prSet/>
      <dgm:spPr/>
      <dgm:t>
        <a:bodyPr/>
        <a:lstStyle/>
        <a:p>
          <a:endParaRPr lang="en-US"/>
        </a:p>
      </dgm:t>
    </dgm:pt>
    <dgm:pt modelId="{C1376C7D-3025-40BB-9EA0-7C54DBBE69A1}">
      <dgm:prSet phldrT="[Text]"/>
      <dgm:spPr>
        <a:solidFill>
          <a:schemeClr val="accent1">
            <a:lumMod val="60000"/>
            <a:lumOff val="40000"/>
          </a:schemeClr>
        </a:solidFill>
      </dgm:spPr>
      <dgm:t>
        <a:bodyPr/>
        <a:lstStyle/>
        <a:p>
          <a:r>
            <a:rPr lang="en-US" dirty="0"/>
            <a:t>Quality Indicator 1.2</a:t>
          </a:r>
        </a:p>
      </dgm:t>
    </dgm:pt>
    <dgm:pt modelId="{F8208C0A-F511-42EC-82B8-1AE80F36CB5A}" type="parTrans" cxnId="{7A7C6C44-1CE6-4967-AB4B-BCC821DA80B0}">
      <dgm:prSet/>
      <dgm:spPr/>
      <dgm:t>
        <a:bodyPr/>
        <a:lstStyle/>
        <a:p>
          <a:endParaRPr lang="en-US"/>
        </a:p>
      </dgm:t>
    </dgm:pt>
    <dgm:pt modelId="{4A684114-3316-4454-BEA6-8FABA85416B4}" type="sibTrans" cxnId="{7A7C6C44-1CE6-4967-AB4B-BCC821DA80B0}">
      <dgm:prSet/>
      <dgm:spPr/>
      <dgm:t>
        <a:bodyPr/>
        <a:lstStyle/>
        <a:p>
          <a:endParaRPr lang="en-US"/>
        </a:p>
      </dgm:t>
    </dgm:pt>
    <dgm:pt modelId="{81F8B5E0-376B-482E-B441-5BADB4158CA1}">
      <dgm:prSet phldrT="[Text]"/>
      <dgm:spPr>
        <a:solidFill>
          <a:schemeClr val="accent1">
            <a:lumMod val="60000"/>
            <a:lumOff val="40000"/>
          </a:schemeClr>
        </a:solidFill>
      </dgm:spPr>
      <dgm:t>
        <a:bodyPr/>
        <a:lstStyle/>
        <a:p>
          <a:r>
            <a:rPr lang="en-US" dirty="0"/>
            <a:t>Element of Quality 1.2a</a:t>
          </a:r>
        </a:p>
      </dgm:t>
    </dgm:pt>
    <dgm:pt modelId="{7B7B1D90-A7A4-47D0-ADE9-DD9282757724}" type="parTrans" cxnId="{6C17B214-EEF2-4A66-8150-DEBE7FF3A46E}">
      <dgm:prSet/>
      <dgm:spPr/>
      <dgm:t>
        <a:bodyPr/>
        <a:lstStyle/>
        <a:p>
          <a:endParaRPr lang="en-US"/>
        </a:p>
      </dgm:t>
    </dgm:pt>
    <dgm:pt modelId="{6E7F91FE-BAC2-4C1C-B3AB-54A883C533D1}" type="sibTrans" cxnId="{6C17B214-EEF2-4A66-8150-DEBE7FF3A46E}">
      <dgm:prSet/>
      <dgm:spPr/>
      <dgm:t>
        <a:bodyPr/>
        <a:lstStyle/>
        <a:p>
          <a:endParaRPr lang="en-US"/>
        </a:p>
      </dgm:t>
    </dgm:pt>
    <dgm:pt modelId="{7966D1C3-6258-4E09-AED3-A5C3E91460C2}" type="pres">
      <dgm:prSet presAssocID="{9A73386A-635C-4052-8420-277140E8EA12}" presName="diagram" presStyleCnt="0">
        <dgm:presLayoutVars>
          <dgm:chPref val="1"/>
          <dgm:dir/>
          <dgm:animOne val="branch"/>
          <dgm:animLvl val="lvl"/>
          <dgm:resizeHandles val="exact"/>
        </dgm:presLayoutVars>
      </dgm:prSet>
      <dgm:spPr/>
    </dgm:pt>
    <dgm:pt modelId="{F44D38A3-0081-4CDC-9A1E-2D643D2B806C}" type="pres">
      <dgm:prSet presAssocID="{DBA2330F-AD90-46C7-9D04-71082C7D4C57}" presName="root1" presStyleCnt="0"/>
      <dgm:spPr/>
    </dgm:pt>
    <dgm:pt modelId="{F3AC7C38-5B78-40BB-8246-5B655B10501C}" type="pres">
      <dgm:prSet presAssocID="{DBA2330F-AD90-46C7-9D04-71082C7D4C57}" presName="LevelOneTextNode" presStyleLbl="node0" presStyleIdx="0" presStyleCnt="1">
        <dgm:presLayoutVars>
          <dgm:chPref val="3"/>
        </dgm:presLayoutVars>
      </dgm:prSet>
      <dgm:spPr/>
    </dgm:pt>
    <dgm:pt modelId="{8D75427E-865C-42E8-BF4D-34CE8E40B288}" type="pres">
      <dgm:prSet presAssocID="{DBA2330F-AD90-46C7-9D04-71082C7D4C57}" presName="level2hierChild" presStyleCnt="0"/>
      <dgm:spPr/>
    </dgm:pt>
    <dgm:pt modelId="{DF727BBC-DF72-4DE0-BA62-9E0AE99A7ABE}" type="pres">
      <dgm:prSet presAssocID="{DF22A776-3695-452D-B53B-8C2A71D2A49C}" presName="conn2-1" presStyleLbl="parChTrans1D2" presStyleIdx="0" presStyleCnt="2"/>
      <dgm:spPr/>
    </dgm:pt>
    <dgm:pt modelId="{BEDAD79C-65CE-43DA-9917-A0F167FE0FD9}" type="pres">
      <dgm:prSet presAssocID="{DF22A776-3695-452D-B53B-8C2A71D2A49C}" presName="connTx" presStyleLbl="parChTrans1D2" presStyleIdx="0" presStyleCnt="2"/>
      <dgm:spPr/>
    </dgm:pt>
    <dgm:pt modelId="{E4610BC2-E247-4165-8610-C712CE4836FB}" type="pres">
      <dgm:prSet presAssocID="{E8DD528A-5D36-4C41-98CE-F3372A7157C5}" presName="root2" presStyleCnt="0"/>
      <dgm:spPr/>
    </dgm:pt>
    <dgm:pt modelId="{01167698-A5F6-48DD-B3C3-7CF0E6032D34}" type="pres">
      <dgm:prSet presAssocID="{E8DD528A-5D36-4C41-98CE-F3372A7157C5}" presName="LevelTwoTextNode" presStyleLbl="node2" presStyleIdx="0" presStyleCnt="2">
        <dgm:presLayoutVars>
          <dgm:chPref val="3"/>
        </dgm:presLayoutVars>
      </dgm:prSet>
      <dgm:spPr/>
    </dgm:pt>
    <dgm:pt modelId="{C49E3308-54BC-4D88-8ED4-517DFBC370F1}" type="pres">
      <dgm:prSet presAssocID="{E8DD528A-5D36-4C41-98CE-F3372A7157C5}" presName="level3hierChild" presStyleCnt="0"/>
      <dgm:spPr/>
    </dgm:pt>
    <dgm:pt modelId="{C06E5D76-2DC9-4672-9048-DE81034AE98A}" type="pres">
      <dgm:prSet presAssocID="{A6CE4BE3-364E-4E69-BDCE-B2F8AFED134D}" presName="conn2-1" presStyleLbl="parChTrans1D3" presStyleIdx="0" presStyleCnt="3"/>
      <dgm:spPr/>
    </dgm:pt>
    <dgm:pt modelId="{77426605-AC04-4928-BC70-7BCD696E3045}" type="pres">
      <dgm:prSet presAssocID="{A6CE4BE3-364E-4E69-BDCE-B2F8AFED134D}" presName="connTx" presStyleLbl="parChTrans1D3" presStyleIdx="0" presStyleCnt="3"/>
      <dgm:spPr/>
    </dgm:pt>
    <dgm:pt modelId="{890503BE-8B8C-46B5-8508-08EC41CB8609}" type="pres">
      <dgm:prSet presAssocID="{A1BAD61E-9357-484D-9F28-85422005C0B9}" presName="root2" presStyleCnt="0"/>
      <dgm:spPr/>
    </dgm:pt>
    <dgm:pt modelId="{4EC00B7B-B886-4FBB-A8A5-64D84503D017}" type="pres">
      <dgm:prSet presAssocID="{A1BAD61E-9357-484D-9F28-85422005C0B9}" presName="LevelTwoTextNode" presStyleLbl="node3" presStyleIdx="0" presStyleCnt="3" custLinFactNeighborY="-13065">
        <dgm:presLayoutVars>
          <dgm:chPref val="3"/>
        </dgm:presLayoutVars>
      </dgm:prSet>
      <dgm:spPr/>
    </dgm:pt>
    <dgm:pt modelId="{89F2352E-AF44-490A-AC6B-5897344A4F84}" type="pres">
      <dgm:prSet presAssocID="{A1BAD61E-9357-484D-9F28-85422005C0B9}" presName="level3hierChild" presStyleCnt="0"/>
      <dgm:spPr/>
    </dgm:pt>
    <dgm:pt modelId="{CD050A03-07C4-4CE0-B824-B94A8D8AE904}" type="pres">
      <dgm:prSet presAssocID="{FDC7313F-5F49-4B64-A65A-5830796556FA}" presName="conn2-1" presStyleLbl="parChTrans1D3" presStyleIdx="1" presStyleCnt="3"/>
      <dgm:spPr/>
    </dgm:pt>
    <dgm:pt modelId="{487D7BAF-D893-47DB-A058-1DBA76A280D7}" type="pres">
      <dgm:prSet presAssocID="{FDC7313F-5F49-4B64-A65A-5830796556FA}" presName="connTx" presStyleLbl="parChTrans1D3" presStyleIdx="1" presStyleCnt="3"/>
      <dgm:spPr/>
    </dgm:pt>
    <dgm:pt modelId="{A3B61579-EF46-45B5-92EC-982362C75994}" type="pres">
      <dgm:prSet presAssocID="{E98DC1A7-3559-470F-BC5D-95749C5CA028}" presName="root2" presStyleCnt="0"/>
      <dgm:spPr/>
    </dgm:pt>
    <dgm:pt modelId="{D03BC337-B652-4B63-B642-531518B70B67}" type="pres">
      <dgm:prSet presAssocID="{E98DC1A7-3559-470F-BC5D-95749C5CA028}" presName="LevelTwoTextNode" presStyleLbl="node3" presStyleIdx="1" presStyleCnt="3" custLinFactNeighborY="-7839">
        <dgm:presLayoutVars>
          <dgm:chPref val="3"/>
        </dgm:presLayoutVars>
      </dgm:prSet>
      <dgm:spPr/>
    </dgm:pt>
    <dgm:pt modelId="{0C0790F6-DF57-4E2E-ACB3-ED7BC20A8C1E}" type="pres">
      <dgm:prSet presAssocID="{E98DC1A7-3559-470F-BC5D-95749C5CA028}" presName="level3hierChild" presStyleCnt="0"/>
      <dgm:spPr/>
    </dgm:pt>
    <dgm:pt modelId="{5DCB59F0-F426-4D16-AFC7-C5C00F3EE7E8}" type="pres">
      <dgm:prSet presAssocID="{F8208C0A-F511-42EC-82B8-1AE80F36CB5A}" presName="conn2-1" presStyleLbl="parChTrans1D2" presStyleIdx="1" presStyleCnt="2"/>
      <dgm:spPr/>
    </dgm:pt>
    <dgm:pt modelId="{F9F8C57E-867B-446E-B257-6F1B116453E9}" type="pres">
      <dgm:prSet presAssocID="{F8208C0A-F511-42EC-82B8-1AE80F36CB5A}" presName="connTx" presStyleLbl="parChTrans1D2" presStyleIdx="1" presStyleCnt="2"/>
      <dgm:spPr/>
    </dgm:pt>
    <dgm:pt modelId="{8C166730-53F7-4BB4-8465-C0FB55553987}" type="pres">
      <dgm:prSet presAssocID="{C1376C7D-3025-40BB-9EA0-7C54DBBE69A1}" presName="root2" presStyleCnt="0"/>
      <dgm:spPr/>
    </dgm:pt>
    <dgm:pt modelId="{48ED7D42-6B24-4757-B5BA-3B13E79245AB}" type="pres">
      <dgm:prSet presAssocID="{C1376C7D-3025-40BB-9EA0-7C54DBBE69A1}" presName="LevelTwoTextNode" presStyleLbl="node2" presStyleIdx="1" presStyleCnt="2">
        <dgm:presLayoutVars>
          <dgm:chPref val="3"/>
        </dgm:presLayoutVars>
      </dgm:prSet>
      <dgm:spPr/>
    </dgm:pt>
    <dgm:pt modelId="{1C8D6588-5F81-40D2-B64F-C7141828C2BB}" type="pres">
      <dgm:prSet presAssocID="{C1376C7D-3025-40BB-9EA0-7C54DBBE69A1}" presName="level3hierChild" presStyleCnt="0"/>
      <dgm:spPr/>
    </dgm:pt>
    <dgm:pt modelId="{B22E93BC-63AF-404D-8CD6-9D1D3C47CD9B}" type="pres">
      <dgm:prSet presAssocID="{7B7B1D90-A7A4-47D0-ADE9-DD9282757724}" presName="conn2-1" presStyleLbl="parChTrans1D3" presStyleIdx="2" presStyleCnt="3"/>
      <dgm:spPr/>
    </dgm:pt>
    <dgm:pt modelId="{55C22C32-3D32-49EC-9177-5C84FC7C7A12}" type="pres">
      <dgm:prSet presAssocID="{7B7B1D90-A7A4-47D0-ADE9-DD9282757724}" presName="connTx" presStyleLbl="parChTrans1D3" presStyleIdx="2" presStyleCnt="3"/>
      <dgm:spPr/>
    </dgm:pt>
    <dgm:pt modelId="{973DD9CA-46A9-4CAB-8ADE-C3C6C5371314}" type="pres">
      <dgm:prSet presAssocID="{81F8B5E0-376B-482E-B441-5BADB4158CA1}" presName="root2" presStyleCnt="0"/>
      <dgm:spPr/>
    </dgm:pt>
    <dgm:pt modelId="{89AC9ADC-378F-4922-A178-7482E56F4648}" type="pres">
      <dgm:prSet presAssocID="{81F8B5E0-376B-482E-B441-5BADB4158CA1}" presName="LevelTwoTextNode" presStyleLbl="node3" presStyleIdx="2" presStyleCnt="3" custLinFactNeighborY="22366">
        <dgm:presLayoutVars>
          <dgm:chPref val="3"/>
        </dgm:presLayoutVars>
      </dgm:prSet>
      <dgm:spPr/>
    </dgm:pt>
    <dgm:pt modelId="{65F6FA13-E57B-48E5-BB30-CC0D491CB447}" type="pres">
      <dgm:prSet presAssocID="{81F8B5E0-376B-482E-B441-5BADB4158CA1}" presName="level3hierChild" presStyleCnt="0"/>
      <dgm:spPr/>
    </dgm:pt>
  </dgm:ptLst>
  <dgm:cxnLst>
    <dgm:cxn modelId="{0574A909-0B88-4464-8BE8-B103D163A7D6}" type="presOf" srcId="{E8DD528A-5D36-4C41-98CE-F3372A7157C5}" destId="{01167698-A5F6-48DD-B3C3-7CF0E6032D34}" srcOrd="0" destOrd="0" presId="urn:microsoft.com/office/officeart/2005/8/layout/hierarchy2"/>
    <dgm:cxn modelId="{6C17B214-EEF2-4A66-8150-DEBE7FF3A46E}" srcId="{C1376C7D-3025-40BB-9EA0-7C54DBBE69A1}" destId="{81F8B5E0-376B-482E-B441-5BADB4158CA1}" srcOrd="0" destOrd="0" parTransId="{7B7B1D90-A7A4-47D0-ADE9-DD9282757724}" sibTransId="{6E7F91FE-BAC2-4C1C-B3AB-54A883C533D1}"/>
    <dgm:cxn modelId="{0271AE22-913A-424F-ACC7-186E7D2FB545}" srcId="{9A73386A-635C-4052-8420-277140E8EA12}" destId="{DBA2330F-AD90-46C7-9D04-71082C7D4C57}" srcOrd="0" destOrd="0" parTransId="{513C99F1-D358-497F-8DA1-025620CDD51E}" sibTransId="{B759237A-1001-4999-92D8-1ACB878430BB}"/>
    <dgm:cxn modelId="{7A7C6C44-1CE6-4967-AB4B-BCC821DA80B0}" srcId="{DBA2330F-AD90-46C7-9D04-71082C7D4C57}" destId="{C1376C7D-3025-40BB-9EA0-7C54DBBE69A1}" srcOrd="1" destOrd="0" parTransId="{F8208C0A-F511-42EC-82B8-1AE80F36CB5A}" sibTransId="{4A684114-3316-4454-BEA6-8FABA85416B4}"/>
    <dgm:cxn modelId="{7B044948-45E5-4334-8E87-28E36F21E33E}" type="presOf" srcId="{FDC7313F-5F49-4B64-A65A-5830796556FA}" destId="{487D7BAF-D893-47DB-A058-1DBA76A280D7}" srcOrd="1" destOrd="0" presId="urn:microsoft.com/office/officeart/2005/8/layout/hierarchy2"/>
    <dgm:cxn modelId="{8BF80269-4DDF-4463-AD2E-9D4D3DD61CF3}" type="presOf" srcId="{DBA2330F-AD90-46C7-9D04-71082C7D4C57}" destId="{F3AC7C38-5B78-40BB-8246-5B655B10501C}" srcOrd="0" destOrd="0" presId="urn:microsoft.com/office/officeart/2005/8/layout/hierarchy2"/>
    <dgm:cxn modelId="{E6D05F6F-6368-4B6C-AAED-F2E9B9F018F4}" srcId="{E8DD528A-5D36-4C41-98CE-F3372A7157C5}" destId="{E98DC1A7-3559-470F-BC5D-95749C5CA028}" srcOrd="1" destOrd="0" parTransId="{FDC7313F-5F49-4B64-A65A-5830796556FA}" sibTransId="{7AABE167-04EC-4B6F-A418-0381F543EEFB}"/>
    <dgm:cxn modelId="{CBFEB97D-376A-4DD7-8B0B-33B05F04BB7A}" type="presOf" srcId="{A6CE4BE3-364E-4E69-BDCE-B2F8AFED134D}" destId="{77426605-AC04-4928-BC70-7BCD696E3045}" srcOrd="1" destOrd="0" presId="urn:microsoft.com/office/officeart/2005/8/layout/hierarchy2"/>
    <dgm:cxn modelId="{CB707383-0774-4C29-8091-5ECC8A4ED4EC}" type="presOf" srcId="{81F8B5E0-376B-482E-B441-5BADB4158CA1}" destId="{89AC9ADC-378F-4922-A178-7482E56F4648}" srcOrd="0" destOrd="0" presId="urn:microsoft.com/office/officeart/2005/8/layout/hierarchy2"/>
    <dgm:cxn modelId="{EA1CB289-C00C-471C-A9E8-1EDDA2766F74}" type="presOf" srcId="{F8208C0A-F511-42EC-82B8-1AE80F36CB5A}" destId="{5DCB59F0-F426-4D16-AFC7-C5C00F3EE7E8}" srcOrd="0" destOrd="0" presId="urn:microsoft.com/office/officeart/2005/8/layout/hierarchy2"/>
    <dgm:cxn modelId="{CCB14D8C-FE57-4366-8A86-5BD78FFD6C63}" type="presOf" srcId="{A1BAD61E-9357-484D-9F28-85422005C0B9}" destId="{4EC00B7B-B886-4FBB-A8A5-64D84503D017}" srcOrd="0" destOrd="0" presId="urn:microsoft.com/office/officeart/2005/8/layout/hierarchy2"/>
    <dgm:cxn modelId="{5EFB6997-F633-4CC4-83B2-C270D614AC9E}" type="presOf" srcId="{A6CE4BE3-364E-4E69-BDCE-B2F8AFED134D}" destId="{C06E5D76-2DC9-4672-9048-DE81034AE98A}" srcOrd="0" destOrd="0" presId="urn:microsoft.com/office/officeart/2005/8/layout/hierarchy2"/>
    <dgm:cxn modelId="{5179209D-6E67-4483-AF61-82C8DD52899F}" type="presOf" srcId="{DF22A776-3695-452D-B53B-8C2A71D2A49C}" destId="{BEDAD79C-65CE-43DA-9917-A0F167FE0FD9}" srcOrd="1" destOrd="0" presId="urn:microsoft.com/office/officeart/2005/8/layout/hierarchy2"/>
    <dgm:cxn modelId="{A58491A1-92DE-4550-84A6-9329A5779A14}" type="presOf" srcId="{7B7B1D90-A7A4-47D0-ADE9-DD9282757724}" destId="{55C22C32-3D32-49EC-9177-5C84FC7C7A12}" srcOrd="1" destOrd="0" presId="urn:microsoft.com/office/officeart/2005/8/layout/hierarchy2"/>
    <dgm:cxn modelId="{630F43A4-4A3E-4A3A-8420-9FF564EAD67B}" type="presOf" srcId="{7B7B1D90-A7A4-47D0-ADE9-DD9282757724}" destId="{B22E93BC-63AF-404D-8CD6-9D1D3C47CD9B}" srcOrd="0" destOrd="0" presId="urn:microsoft.com/office/officeart/2005/8/layout/hierarchy2"/>
    <dgm:cxn modelId="{F1D861AB-C967-4535-B13F-056C6E697772}" type="presOf" srcId="{FDC7313F-5F49-4B64-A65A-5830796556FA}" destId="{CD050A03-07C4-4CE0-B824-B94A8D8AE904}" srcOrd="0" destOrd="0" presId="urn:microsoft.com/office/officeart/2005/8/layout/hierarchy2"/>
    <dgm:cxn modelId="{45273CAF-AF16-49AD-A033-416904921BCD}" srcId="{E8DD528A-5D36-4C41-98CE-F3372A7157C5}" destId="{A1BAD61E-9357-484D-9F28-85422005C0B9}" srcOrd="0" destOrd="0" parTransId="{A6CE4BE3-364E-4E69-BDCE-B2F8AFED134D}" sibTransId="{0AED5FA5-E4B1-48A7-9087-8DD33D61CA22}"/>
    <dgm:cxn modelId="{6B765EB0-D1C2-4DA3-BD9E-89B6C95A2199}" type="presOf" srcId="{E98DC1A7-3559-470F-BC5D-95749C5CA028}" destId="{D03BC337-B652-4B63-B642-531518B70B67}" srcOrd="0" destOrd="0" presId="urn:microsoft.com/office/officeart/2005/8/layout/hierarchy2"/>
    <dgm:cxn modelId="{CDE68DB8-7FB3-4894-A8C8-A37CCD9EDE5B}" type="presOf" srcId="{F8208C0A-F511-42EC-82B8-1AE80F36CB5A}" destId="{F9F8C57E-867B-446E-B257-6F1B116453E9}" srcOrd="1" destOrd="0" presId="urn:microsoft.com/office/officeart/2005/8/layout/hierarchy2"/>
    <dgm:cxn modelId="{4AA037CE-E6BC-4CFB-8F21-113E51292E7A}" srcId="{DBA2330F-AD90-46C7-9D04-71082C7D4C57}" destId="{E8DD528A-5D36-4C41-98CE-F3372A7157C5}" srcOrd="0" destOrd="0" parTransId="{DF22A776-3695-452D-B53B-8C2A71D2A49C}" sibTransId="{15803527-4C19-4085-A287-1C02BD727654}"/>
    <dgm:cxn modelId="{33DEB9E5-3B84-4B67-A133-37BE65813C08}" type="presOf" srcId="{C1376C7D-3025-40BB-9EA0-7C54DBBE69A1}" destId="{48ED7D42-6B24-4757-B5BA-3B13E79245AB}" srcOrd="0" destOrd="0" presId="urn:microsoft.com/office/officeart/2005/8/layout/hierarchy2"/>
    <dgm:cxn modelId="{4F864DE7-FCF6-4A27-BF7A-A26F87C20AAF}" type="presOf" srcId="{9A73386A-635C-4052-8420-277140E8EA12}" destId="{7966D1C3-6258-4E09-AED3-A5C3E91460C2}" srcOrd="0" destOrd="0" presId="urn:microsoft.com/office/officeart/2005/8/layout/hierarchy2"/>
    <dgm:cxn modelId="{504D94F8-D37E-4114-AE8F-4BCA98921D91}" type="presOf" srcId="{DF22A776-3695-452D-B53B-8C2A71D2A49C}" destId="{DF727BBC-DF72-4DE0-BA62-9E0AE99A7ABE}" srcOrd="0" destOrd="0" presId="urn:microsoft.com/office/officeart/2005/8/layout/hierarchy2"/>
    <dgm:cxn modelId="{3BF38BEB-B027-4195-9C26-E71333C5B925}" type="presParOf" srcId="{7966D1C3-6258-4E09-AED3-A5C3E91460C2}" destId="{F44D38A3-0081-4CDC-9A1E-2D643D2B806C}" srcOrd="0" destOrd="0" presId="urn:microsoft.com/office/officeart/2005/8/layout/hierarchy2"/>
    <dgm:cxn modelId="{D8A26DC0-8BEB-415A-8A36-48575ED59B62}" type="presParOf" srcId="{F44D38A3-0081-4CDC-9A1E-2D643D2B806C}" destId="{F3AC7C38-5B78-40BB-8246-5B655B10501C}" srcOrd="0" destOrd="0" presId="urn:microsoft.com/office/officeart/2005/8/layout/hierarchy2"/>
    <dgm:cxn modelId="{2B068E64-A8CB-48C7-AB94-672CA9DEC7B3}" type="presParOf" srcId="{F44D38A3-0081-4CDC-9A1E-2D643D2B806C}" destId="{8D75427E-865C-42E8-BF4D-34CE8E40B288}" srcOrd="1" destOrd="0" presId="urn:microsoft.com/office/officeart/2005/8/layout/hierarchy2"/>
    <dgm:cxn modelId="{8DC42E6A-6584-41E7-BF81-2503596BC29D}" type="presParOf" srcId="{8D75427E-865C-42E8-BF4D-34CE8E40B288}" destId="{DF727BBC-DF72-4DE0-BA62-9E0AE99A7ABE}" srcOrd="0" destOrd="0" presId="urn:microsoft.com/office/officeart/2005/8/layout/hierarchy2"/>
    <dgm:cxn modelId="{0DF473E9-5CC2-4AE0-B53E-CBC1B6EFD016}" type="presParOf" srcId="{DF727BBC-DF72-4DE0-BA62-9E0AE99A7ABE}" destId="{BEDAD79C-65CE-43DA-9917-A0F167FE0FD9}" srcOrd="0" destOrd="0" presId="urn:microsoft.com/office/officeart/2005/8/layout/hierarchy2"/>
    <dgm:cxn modelId="{2BB7E33B-96FC-41CB-AF82-C2CD2042EE0D}" type="presParOf" srcId="{8D75427E-865C-42E8-BF4D-34CE8E40B288}" destId="{E4610BC2-E247-4165-8610-C712CE4836FB}" srcOrd="1" destOrd="0" presId="urn:microsoft.com/office/officeart/2005/8/layout/hierarchy2"/>
    <dgm:cxn modelId="{89746981-EFF0-4A19-9D81-3822BCB550AD}" type="presParOf" srcId="{E4610BC2-E247-4165-8610-C712CE4836FB}" destId="{01167698-A5F6-48DD-B3C3-7CF0E6032D34}" srcOrd="0" destOrd="0" presId="urn:microsoft.com/office/officeart/2005/8/layout/hierarchy2"/>
    <dgm:cxn modelId="{58A5281F-64AD-4270-ABA5-D4DDE1E5AC0B}" type="presParOf" srcId="{E4610BC2-E247-4165-8610-C712CE4836FB}" destId="{C49E3308-54BC-4D88-8ED4-517DFBC370F1}" srcOrd="1" destOrd="0" presId="urn:microsoft.com/office/officeart/2005/8/layout/hierarchy2"/>
    <dgm:cxn modelId="{48A80613-7EC5-4FE6-BF63-4FF1DCF3BE3E}" type="presParOf" srcId="{C49E3308-54BC-4D88-8ED4-517DFBC370F1}" destId="{C06E5D76-2DC9-4672-9048-DE81034AE98A}" srcOrd="0" destOrd="0" presId="urn:microsoft.com/office/officeart/2005/8/layout/hierarchy2"/>
    <dgm:cxn modelId="{882DD2C5-079A-4895-817E-012FE2C29695}" type="presParOf" srcId="{C06E5D76-2DC9-4672-9048-DE81034AE98A}" destId="{77426605-AC04-4928-BC70-7BCD696E3045}" srcOrd="0" destOrd="0" presId="urn:microsoft.com/office/officeart/2005/8/layout/hierarchy2"/>
    <dgm:cxn modelId="{9FF7F143-208B-4866-B6C4-253D130D875D}" type="presParOf" srcId="{C49E3308-54BC-4D88-8ED4-517DFBC370F1}" destId="{890503BE-8B8C-46B5-8508-08EC41CB8609}" srcOrd="1" destOrd="0" presId="urn:microsoft.com/office/officeart/2005/8/layout/hierarchy2"/>
    <dgm:cxn modelId="{AC2B3F99-C1D2-41F9-A93F-44C8E15A53C3}" type="presParOf" srcId="{890503BE-8B8C-46B5-8508-08EC41CB8609}" destId="{4EC00B7B-B886-4FBB-A8A5-64D84503D017}" srcOrd="0" destOrd="0" presId="urn:microsoft.com/office/officeart/2005/8/layout/hierarchy2"/>
    <dgm:cxn modelId="{38760D53-C95E-42AB-AD27-E12648A6CF70}" type="presParOf" srcId="{890503BE-8B8C-46B5-8508-08EC41CB8609}" destId="{89F2352E-AF44-490A-AC6B-5897344A4F84}" srcOrd="1" destOrd="0" presId="urn:microsoft.com/office/officeart/2005/8/layout/hierarchy2"/>
    <dgm:cxn modelId="{883AFDDB-FE15-443C-84E0-DDAE7CA873FF}" type="presParOf" srcId="{C49E3308-54BC-4D88-8ED4-517DFBC370F1}" destId="{CD050A03-07C4-4CE0-B824-B94A8D8AE904}" srcOrd="2" destOrd="0" presId="urn:microsoft.com/office/officeart/2005/8/layout/hierarchy2"/>
    <dgm:cxn modelId="{1D8CA6DA-5B8C-414E-84F1-B5419CAF5F32}" type="presParOf" srcId="{CD050A03-07C4-4CE0-B824-B94A8D8AE904}" destId="{487D7BAF-D893-47DB-A058-1DBA76A280D7}" srcOrd="0" destOrd="0" presId="urn:microsoft.com/office/officeart/2005/8/layout/hierarchy2"/>
    <dgm:cxn modelId="{9DE27DA3-D7B9-402B-B999-0A60164541EA}" type="presParOf" srcId="{C49E3308-54BC-4D88-8ED4-517DFBC370F1}" destId="{A3B61579-EF46-45B5-92EC-982362C75994}" srcOrd="3" destOrd="0" presId="urn:microsoft.com/office/officeart/2005/8/layout/hierarchy2"/>
    <dgm:cxn modelId="{EF617D4A-0243-4306-A5D3-EFDF4C3042E0}" type="presParOf" srcId="{A3B61579-EF46-45B5-92EC-982362C75994}" destId="{D03BC337-B652-4B63-B642-531518B70B67}" srcOrd="0" destOrd="0" presId="urn:microsoft.com/office/officeart/2005/8/layout/hierarchy2"/>
    <dgm:cxn modelId="{E53B1FA8-0BFF-401E-A7D7-F7CBCC50AFAD}" type="presParOf" srcId="{A3B61579-EF46-45B5-92EC-982362C75994}" destId="{0C0790F6-DF57-4E2E-ACB3-ED7BC20A8C1E}" srcOrd="1" destOrd="0" presId="urn:microsoft.com/office/officeart/2005/8/layout/hierarchy2"/>
    <dgm:cxn modelId="{72FBE725-88FA-48C5-8D52-0C1438CCD20B}" type="presParOf" srcId="{8D75427E-865C-42E8-BF4D-34CE8E40B288}" destId="{5DCB59F0-F426-4D16-AFC7-C5C00F3EE7E8}" srcOrd="2" destOrd="0" presId="urn:microsoft.com/office/officeart/2005/8/layout/hierarchy2"/>
    <dgm:cxn modelId="{6F3BDC2D-E810-4C34-BE2A-A40C63113F94}" type="presParOf" srcId="{5DCB59F0-F426-4D16-AFC7-C5C00F3EE7E8}" destId="{F9F8C57E-867B-446E-B257-6F1B116453E9}" srcOrd="0" destOrd="0" presId="urn:microsoft.com/office/officeart/2005/8/layout/hierarchy2"/>
    <dgm:cxn modelId="{D81A51C5-D87C-4430-9890-0127C59CC194}" type="presParOf" srcId="{8D75427E-865C-42E8-BF4D-34CE8E40B288}" destId="{8C166730-53F7-4BB4-8465-C0FB55553987}" srcOrd="3" destOrd="0" presId="urn:microsoft.com/office/officeart/2005/8/layout/hierarchy2"/>
    <dgm:cxn modelId="{30D78195-8E6A-4F8C-8731-F317D5DDFDA0}" type="presParOf" srcId="{8C166730-53F7-4BB4-8465-C0FB55553987}" destId="{48ED7D42-6B24-4757-B5BA-3B13E79245AB}" srcOrd="0" destOrd="0" presId="urn:microsoft.com/office/officeart/2005/8/layout/hierarchy2"/>
    <dgm:cxn modelId="{A158B72A-1BFC-40C0-9E8E-3E19200CFFA6}" type="presParOf" srcId="{8C166730-53F7-4BB4-8465-C0FB55553987}" destId="{1C8D6588-5F81-40D2-B64F-C7141828C2BB}" srcOrd="1" destOrd="0" presId="urn:microsoft.com/office/officeart/2005/8/layout/hierarchy2"/>
    <dgm:cxn modelId="{0E6EB324-8D53-4B0A-B788-04EEFF8499DE}" type="presParOf" srcId="{1C8D6588-5F81-40D2-B64F-C7141828C2BB}" destId="{B22E93BC-63AF-404D-8CD6-9D1D3C47CD9B}" srcOrd="0" destOrd="0" presId="urn:microsoft.com/office/officeart/2005/8/layout/hierarchy2"/>
    <dgm:cxn modelId="{F3DF9C4B-1F42-45F3-A0C1-73225642D9DA}" type="presParOf" srcId="{B22E93BC-63AF-404D-8CD6-9D1D3C47CD9B}" destId="{55C22C32-3D32-49EC-9177-5C84FC7C7A12}" srcOrd="0" destOrd="0" presId="urn:microsoft.com/office/officeart/2005/8/layout/hierarchy2"/>
    <dgm:cxn modelId="{1C509711-7EC5-4C10-93F5-59025FA1E29A}" type="presParOf" srcId="{1C8D6588-5F81-40D2-B64F-C7141828C2BB}" destId="{973DD9CA-46A9-4CAB-8ADE-C3C6C5371314}" srcOrd="1" destOrd="0" presId="urn:microsoft.com/office/officeart/2005/8/layout/hierarchy2"/>
    <dgm:cxn modelId="{46C31B10-5018-4333-83AA-E6A3160DE754}" type="presParOf" srcId="{973DD9CA-46A9-4CAB-8ADE-C3C6C5371314}" destId="{89AC9ADC-378F-4922-A178-7482E56F4648}" srcOrd="0" destOrd="0" presId="urn:microsoft.com/office/officeart/2005/8/layout/hierarchy2"/>
    <dgm:cxn modelId="{99AB60ED-A78F-424B-A9ED-24D7CE31598C}" type="presParOf" srcId="{973DD9CA-46A9-4CAB-8ADE-C3C6C5371314}" destId="{65F6FA13-E57B-48E5-BB30-CC0D491CB4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73386A-635C-4052-8420-277140E8EA12}"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DBA2330F-AD90-46C7-9D04-71082C7D4C57}">
      <dgm:prSet phldrT="[Text]"/>
      <dgm:spPr>
        <a:solidFill>
          <a:schemeClr val="tx2">
            <a:lumMod val="75000"/>
          </a:schemeClr>
        </a:solidFill>
        <a:ln>
          <a:solidFill>
            <a:schemeClr val="tx1"/>
          </a:solidFill>
        </a:ln>
      </dgm:spPr>
      <dgm:t>
        <a:bodyPr/>
        <a:lstStyle/>
        <a:p>
          <a:r>
            <a:rPr lang="en-US" dirty="0"/>
            <a:t>Subcomponent 1</a:t>
          </a:r>
        </a:p>
      </dgm:t>
    </dgm:pt>
    <dgm:pt modelId="{513C99F1-D358-497F-8DA1-025620CDD51E}" type="parTrans" cxnId="{0271AE22-913A-424F-ACC7-186E7D2FB545}">
      <dgm:prSet/>
      <dgm:spPr/>
      <dgm:t>
        <a:bodyPr/>
        <a:lstStyle/>
        <a:p>
          <a:endParaRPr lang="en-US"/>
        </a:p>
      </dgm:t>
    </dgm:pt>
    <dgm:pt modelId="{B759237A-1001-4999-92D8-1ACB878430BB}" type="sibTrans" cxnId="{0271AE22-913A-424F-ACC7-186E7D2FB545}">
      <dgm:prSet/>
      <dgm:spPr/>
      <dgm:t>
        <a:bodyPr/>
        <a:lstStyle/>
        <a:p>
          <a:endParaRPr lang="en-US"/>
        </a:p>
      </dgm:t>
    </dgm:pt>
    <dgm:pt modelId="{E8DD528A-5D36-4C41-98CE-F3372A7157C5}">
      <dgm:prSet phldrT="[Text]"/>
      <dgm:spPr/>
      <dgm:t>
        <a:bodyPr/>
        <a:lstStyle/>
        <a:p>
          <a:r>
            <a:rPr lang="en-US" dirty="0"/>
            <a:t>Quality Indicator 1.1</a:t>
          </a:r>
        </a:p>
      </dgm:t>
    </dgm:pt>
    <dgm:pt modelId="{DF22A776-3695-452D-B53B-8C2A71D2A49C}" type="parTrans" cxnId="{4AA037CE-E6BC-4CFB-8F21-113E51292E7A}">
      <dgm:prSet/>
      <dgm:spPr/>
      <dgm:t>
        <a:bodyPr/>
        <a:lstStyle/>
        <a:p>
          <a:endParaRPr lang="en-US"/>
        </a:p>
      </dgm:t>
    </dgm:pt>
    <dgm:pt modelId="{15803527-4C19-4085-A287-1C02BD727654}" type="sibTrans" cxnId="{4AA037CE-E6BC-4CFB-8F21-113E51292E7A}">
      <dgm:prSet/>
      <dgm:spPr/>
      <dgm:t>
        <a:bodyPr/>
        <a:lstStyle/>
        <a:p>
          <a:endParaRPr lang="en-US"/>
        </a:p>
      </dgm:t>
    </dgm:pt>
    <dgm:pt modelId="{A1BAD61E-9357-484D-9F28-85422005C0B9}">
      <dgm:prSet phldrT="[Text]"/>
      <dgm:spPr/>
      <dgm:t>
        <a:bodyPr/>
        <a:lstStyle/>
        <a:p>
          <a:r>
            <a:rPr lang="en-US" dirty="0"/>
            <a:t>Element of Quality 1.1a</a:t>
          </a:r>
        </a:p>
      </dgm:t>
    </dgm:pt>
    <dgm:pt modelId="{A6CE4BE3-364E-4E69-BDCE-B2F8AFED134D}" type="parTrans" cxnId="{45273CAF-AF16-49AD-A033-416904921BCD}">
      <dgm:prSet/>
      <dgm:spPr/>
      <dgm:t>
        <a:bodyPr/>
        <a:lstStyle/>
        <a:p>
          <a:endParaRPr lang="en-US"/>
        </a:p>
      </dgm:t>
    </dgm:pt>
    <dgm:pt modelId="{0AED5FA5-E4B1-48A7-9087-8DD33D61CA22}" type="sibTrans" cxnId="{45273CAF-AF16-49AD-A033-416904921BCD}">
      <dgm:prSet/>
      <dgm:spPr/>
      <dgm:t>
        <a:bodyPr/>
        <a:lstStyle/>
        <a:p>
          <a:endParaRPr lang="en-US"/>
        </a:p>
      </dgm:t>
    </dgm:pt>
    <dgm:pt modelId="{E98DC1A7-3559-470F-BC5D-95749C5CA028}">
      <dgm:prSet phldrT="[Text]"/>
      <dgm:spPr/>
      <dgm:t>
        <a:bodyPr/>
        <a:lstStyle/>
        <a:p>
          <a:r>
            <a:rPr lang="en-US" dirty="0"/>
            <a:t>Element of Quality 1.1b</a:t>
          </a:r>
        </a:p>
      </dgm:t>
    </dgm:pt>
    <dgm:pt modelId="{FDC7313F-5F49-4B64-A65A-5830796556FA}" type="parTrans" cxnId="{E6D05F6F-6368-4B6C-AAED-F2E9B9F018F4}">
      <dgm:prSet/>
      <dgm:spPr/>
      <dgm:t>
        <a:bodyPr/>
        <a:lstStyle/>
        <a:p>
          <a:endParaRPr lang="en-US"/>
        </a:p>
      </dgm:t>
    </dgm:pt>
    <dgm:pt modelId="{7AABE167-04EC-4B6F-A418-0381F543EEFB}" type="sibTrans" cxnId="{E6D05F6F-6368-4B6C-AAED-F2E9B9F018F4}">
      <dgm:prSet/>
      <dgm:spPr/>
      <dgm:t>
        <a:bodyPr/>
        <a:lstStyle/>
        <a:p>
          <a:endParaRPr lang="en-US"/>
        </a:p>
      </dgm:t>
    </dgm:pt>
    <dgm:pt modelId="{C1376C7D-3025-40BB-9EA0-7C54DBBE69A1}">
      <dgm:prSet phldrT="[Text]"/>
      <dgm:spPr>
        <a:solidFill>
          <a:schemeClr val="accent1">
            <a:lumMod val="60000"/>
            <a:lumOff val="40000"/>
          </a:schemeClr>
        </a:solidFill>
      </dgm:spPr>
      <dgm:t>
        <a:bodyPr/>
        <a:lstStyle/>
        <a:p>
          <a:r>
            <a:rPr lang="en-US" dirty="0"/>
            <a:t>Quality Indicator 1.2</a:t>
          </a:r>
        </a:p>
      </dgm:t>
    </dgm:pt>
    <dgm:pt modelId="{F8208C0A-F511-42EC-82B8-1AE80F36CB5A}" type="parTrans" cxnId="{7A7C6C44-1CE6-4967-AB4B-BCC821DA80B0}">
      <dgm:prSet/>
      <dgm:spPr/>
      <dgm:t>
        <a:bodyPr/>
        <a:lstStyle/>
        <a:p>
          <a:endParaRPr lang="en-US"/>
        </a:p>
      </dgm:t>
    </dgm:pt>
    <dgm:pt modelId="{4A684114-3316-4454-BEA6-8FABA85416B4}" type="sibTrans" cxnId="{7A7C6C44-1CE6-4967-AB4B-BCC821DA80B0}">
      <dgm:prSet/>
      <dgm:spPr/>
      <dgm:t>
        <a:bodyPr/>
        <a:lstStyle/>
        <a:p>
          <a:endParaRPr lang="en-US"/>
        </a:p>
      </dgm:t>
    </dgm:pt>
    <dgm:pt modelId="{81F8B5E0-376B-482E-B441-5BADB4158CA1}">
      <dgm:prSet phldrT="[Text]"/>
      <dgm:spPr>
        <a:solidFill>
          <a:schemeClr val="accent1">
            <a:lumMod val="60000"/>
            <a:lumOff val="40000"/>
          </a:schemeClr>
        </a:solidFill>
      </dgm:spPr>
      <dgm:t>
        <a:bodyPr/>
        <a:lstStyle/>
        <a:p>
          <a:r>
            <a:rPr lang="en-US" dirty="0"/>
            <a:t>Element of Quality 1.2a</a:t>
          </a:r>
        </a:p>
      </dgm:t>
    </dgm:pt>
    <dgm:pt modelId="{7B7B1D90-A7A4-47D0-ADE9-DD9282757724}" type="parTrans" cxnId="{6C17B214-EEF2-4A66-8150-DEBE7FF3A46E}">
      <dgm:prSet/>
      <dgm:spPr/>
      <dgm:t>
        <a:bodyPr/>
        <a:lstStyle/>
        <a:p>
          <a:endParaRPr lang="en-US"/>
        </a:p>
      </dgm:t>
    </dgm:pt>
    <dgm:pt modelId="{6E7F91FE-BAC2-4C1C-B3AB-54A883C533D1}" type="sibTrans" cxnId="{6C17B214-EEF2-4A66-8150-DEBE7FF3A46E}">
      <dgm:prSet/>
      <dgm:spPr/>
      <dgm:t>
        <a:bodyPr/>
        <a:lstStyle/>
        <a:p>
          <a:endParaRPr lang="en-US"/>
        </a:p>
      </dgm:t>
    </dgm:pt>
    <dgm:pt modelId="{7966D1C3-6258-4E09-AED3-A5C3E91460C2}" type="pres">
      <dgm:prSet presAssocID="{9A73386A-635C-4052-8420-277140E8EA12}" presName="diagram" presStyleCnt="0">
        <dgm:presLayoutVars>
          <dgm:chPref val="1"/>
          <dgm:dir/>
          <dgm:animOne val="branch"/>
          <dgm:animLvl val="lvl"/>
          <dgm:resizeHandles val="exact"/>
        </dgm:presLayoutVars>
      </dgm:prSet>
      <dgm:spPr/>
    </dgm:pt>
    <dgm:pt modelId="{F44D38A3-0081-4CDC-9A1E-2D643D2B806C}" type="pres">
      <dgm:prSet presAssocID="{DBA2330F-AD90-46C7-9D04-71082C7D4C57}" presName="root1" presStyleCnt="0"/>
      <dgm:spPr/>
    </dgm:pt>
    <dgm:pt modelId="{F3AC7C38-5B78-40BB-8246-5B655B10501C}" type="pres">
      <dgm:prSet presAssocID="{DBA2330F-AD90-46C7-9D04-71082C7D4C57}" presName="LevelOneTextNode" presStyleLbl="node0" presStyleIdx="0" presStyleCnt="1">
        <dgm:presLayoutVars>
          <dgm:chPref val="3"/>
        </dgm:presLayoutVars>
      </dgm:prSet>
      <dgm:spPr/>
    </dgm:pt>
    <dgm:pt modelId="{8D75427E-865C-42E8-BF4D-34CE8E40B288}" type="pres">
      <dgm:prSet presAssocID="{DBA2330F-AD90-46C7-9D04-71082C7D4C57}" presName="level2hierChild" presStyleCnt="0"/>
      <dgm:spPr/>
    </dgm:pt>
    <dgm:pt modelId="{DF727BBC-DF72-4DE0-BA62-9E0AE99A7ABE}" type="pres">
      <dgm:prSet presAssocID="{DF22A776-3695-452D-B53B-8C2A71D2A49C}" presName="conn2-1" presStyleLbl="parChTrans1D2" presStyleIdx="0" presStyleCnt="2"/>
      <dgm:spPr/>
    </dgm:pt>
    <dgm:pt modelId="{BEDAD79C-65CE-43DA-9917-A0F167FE0FD9}" type="pres">
      <dgm:prSet presAssocID="{DF22A776-3695-452D-B53B-8C2A71D2A49C}" presName="connTx" presStyleLbl="parChTrans1D2" presStyleIdx="0" presStyleCnt="2"/>
      <dgm:spPr/>
    </dgm:pt>
    <dgm:pt modelId="{E4610BC2-E247-4165-8610-C712CE4836FB}" type="pres">
      <dgm:prSet presAssocID="{E8DD528A-5D36-4C41-98CE-F3372A7157C5}" presName="root2" presStyleCnt="0"/>
      <dgm:spPr/>
    </dgm:pt>
    <dgm:pt modelId="{01167698-A5F6-48DD-B3C3-7CF0E6032D34}" type="pres">
      <dgm:prSet presAssocID="{E8DD528A-5D36-4C41-98CE-F3372A7157C5}" presName="LevelTwoTextNode" presStyleLbl="node2" presStyleIdx="0" presStyleCnt="2">
        <dgm:presLayoutVars>
          <dgm:chPref val="3"/>
        </dgm:presLayoutVars>
      </dgm:prSet>
      <dgm:spPr/>
    </dgm:pt>
    <dgm:pt modelId="{C49E3308-54BC-4D88-8ED4-517DFBC370F1}" type="pres">
      <dgm:prSet presAssocID="{E8DD528A-5D36-4C41-98CE-F3372A7157C5}" presName="level3hierChild" presStyleCnt="0"/>
      <dgm:spPr/>
    </dgm:pt>
    <dgm:pt modelId="{C06E5D76-2DC9-4672-9048-DE81034AE98A}" type="pres">
      <dgm:prSet presAssocID="{A6CE4BE3-364E-4E69-BDCE-B2F8AFED134D}" presName="conn2-1" presStyleLbl="parChTrans1D3" presStyleIdx="0" presStyleCnt="3"/>
      <dgm:spPr/>
    </dgm:pt>
    <dgm:pt modelId="{77426605-AC04-4928-BC70-7BCD696E3045}" type="pres">
      <dgm:prSet presAssocID="{A6CE4BE3-364E-4E69-BDCE-B2F8AFED134D}" presName="connTx" presStyleLbl="parChTrans1D3" presStyleIdx="0" presStyleCnt="3"/>
      <dgm:spPr/>
    </dgm:pt>
    <dgm:pt modelId="{890503BE-8B8C-46B5-8508-08EC41CB8609}" type="pres">
      <dgm:prSet presAssocID="{A1BAD61E-9357-484D-9F28-85422005C0B9}" presName="root2" presStyleCnt="0"/>
      <dgm:spPr/>
    </dgm:pt>
    <dgm:pt modelId="{4EC00B7B-B886-4FBB-A8A5-64D84503D017}" type="pres">
      <dgm:prSet presAssocID="{A1BAD61E-9357-484D-9F28-85422005C0B9}" presName="LevelTwoTextNode" presStyleLbl="node3" presStyleIdx="0" presStyleCnt="3" custLinFactNeighborY="-13065">
        <dgm:presLayoutVars>
          <dgm:chPref val="3"/>
        </dgm:presLayoutVars>
      </dgm:prSet>
      <dgm:spPr/>
    </dgm:pt>
    <dgm:pt modelId="{89F2352E-AF44-490A-AC6B-5897344A4F84}" type="pres">
      <dgm:prSet presAssocID="{A1BAD61E-9357-484D-9F28-85422005C0B9}" presName="level3hierChild" presStyleCnt="0"/>
      <dgm:spPr/>
    </dgm:pt>
    <dgm:pt modelId="{CD050A03-07C4-4CE0-B824-B94A8D8AE904}" type="pres">
      <dgm:prSet presAssocID="{FDC7313F-5F49-4B64-A65A-5830796556FA}" presName="conn2-1" presStyleLbl="parChTrans1D3" presStyleIdx="1" presStyleCnt="3"/>
      <dgm:spPr/>
    </dgm:pt>
    <dgm:pt modelId="{487D7BAF-D893-47DB-A058-1DBA76A280D7}" type="pres">
      <dgm:prSet presAssocID="{FDC7313F-5F49-4B64-A65A-5830796556FA}" presName="connTx" presStyleLbl="parChTrans1D3" presStyleIdx="1" presStyleCnt="3"/>
      <dgm:spPr/>
    </dgm:pt>
    <dgm:pt modelId="{A3B61579-EF46-45B5-92EC-982362C75994}" type="pres">
      <dgm:prSet presAssocID="{E98DC1A7-3559-470F-BC5D-95749C5CA028}" presName="root2" presStyleCnt="0"/>
      <dgm:spPr/>
    </dgm:pt>
    <dgm:pt modelId="{D03BC337-B652-4B63-B642-531518B70B67}" type="pres">
      <dgm:prSet presAssocID="{E98DC1A7-3559-470F-BC5D-95749C5CA028}" presName="LevelTwoTextNode" presStyleLbl="node3" presStyleIdx="1" presStyleCnt="3" custLinFactNeighborY="-7839">
        <dgm:presLayoutVars>
          <dgm:chPref val="3"/>
        </dgm:presLayoutVars>
      </dgm:prSet>
      <dgm:spPr/>
    </dgm:pt>
    <dgm:pt modelId="{0C0790F6-DF57-4E2E-ACB3-ED7BC20A8C1E}" type="pres">
      <dgm:prSet presAssocID="{E98DC1A7-3559-470F-BC5D-95749C5CA028}" presName="level3hierChild" presStyleCnt="0"/>
      <dgm:spPr/>
    </dgm:pt>
    <dgm:pt modelId="{5DCB59F0-F426-4D16-AFC7-C5C00F3EE7E8}" type="pres">
      <dgm:prSet presAssocID="{F8208C0A-F511-42EC-82B8-1AE80F36CB5A}" presName="conn2-1" presStyleLbl="parChTrans1D2" presStyleIdx="1" presStyleCnt="2"/>
      <dgm:spPr/>
    </dgm:pt>
    <dgm:pt modelId="{F9F8C57E-867B-446E-B257-6F1B116453E9}" type="pres">
      <dgm:prSet presAssocID="{F8208C0A-F511-42EC-82B8-1AE80F36CB5A}" presName="connTx" presStyleLbl="parChTrans1D2" presStyleIdx="1" presStyleCnt="2"/>
      <dgm:spPr/>
    </dgm:pt>
    <dgm:pt modelId="{8C166730-53F7-4BB4-8465-C0FB55553987}" type="pres">
      <dgm:prSet presAssocID="{C1376C7D-3025-40BB-9EA0-7C54DBBE69A1}" presName="root2" presStyleCnt="0"/>
      <dgm:spPr/>
    </dgm:pt>
    <dgm:pt modelId="{48ED7D42-6B24-4757-B5BA-3B13E79245AB}" type="pres">
      <dgm:prSet presAssocID="{C1376C7D-3025-40BB-9EA0-7C54DBBE69A1}" presName="LevelTwoTextNode" presStyleLbl="node2" presStyleIdx="1" presStyleCnt="2">
        <dgm:presLayoutVars>
          <dgm:chPref val="3"/>
        </dgm:presLayoutVars>
      </dgm:prSet>
      <dgm:spPr/>
    </dgm:pt>
    <dgm:pt modelId="{1C8D6588-5F81-40D2-B64F-C7141828C2BB}" type="pres">
      <dgm:prSet presAssocID="{C1376C7D-3025-40BB-9EA0-7C54DBBE69A1}" presName="level3hierChild" presStyleCnt="0"/>
      <dgm:spPr/>
    </dgm:pt>
    <dgm:pt modelId="{B22E93BC-63AF-404D-8CD6-9D1D3C47CD9B}" type="pres">
      <dgm:prSet presAssocID="{7B7B1D90-A7A4-47D0-ADE9-DD9282757724}" presName="conn2-1" presStyleLbl="parChTrans1D3" presStyleIdx="2" presStyleCnt="3"/>
      <dgm:spPr/>
    </dgm:pt>
    <dgm:pt modelId="{55C22C32-3D32-49EC-9177-5C84FC7C7A12}" type="pres">
      <dgm:prSet presAssocID="{7B7B1D90-A7A4-47D0-ADE9-DD9282757724}" presName="connTx" presStyleLbl="parChTrans1D3" presStyleIdx="2" presStyleCnt="3"/>
      <dgm:spPr/>
    </dgm:pt>
    <dgm:pt modelId="{973DD9CA-46A9-4CAB-8ADE-C3C6C5371314}" type="pres">
      <dgm:prSet presAssocID="{81F8B5E0-376B-482E-B441-5BADB4158CA1}" presName="root2" presStyleCnt="0"/>
      <dgm:spPr/>
    </dgm:pt>
    <dgm:pt modelId="{89AC9ADC-378F-4922-A178-7482E56F4648}" type="pres">
      <dgm:prSet presAssocID="{81F8B5E0-376B-482E-B441-5BADB4158CA1}" presName="LevelTwoTextNode" presStyleLbl="node3" presStyleIdx="2" presStyleCnt="3" custLinFactNeighborY="22366">
        <dgm:presLayoutVars>
          <dgm:chPref val="3"/>
        </dgm:presLayoutVars>
      </dgm:prSet>
      <dgm:spPr/>
    </dgm:pt>
    <dgm:pt modelId="{65F6FA13-E57B-48E5-BB30-CC0D491CB447}" type="pres">
      <dgm:prSet presAssocID="{81F8B5E0-376B-482E-B441-5BADB4158CA1}" presName="level3hierChild" presStyleCnt="0"/>
      <dgm:spPr/>
    </dgm:pt>
  </dgm:ptLst>
  <dgm:cxnLst>
    <dgm:cxn modelId="{50AE360B-B0EC-492D-9287-AB8FF2D119F9}" type="presOf" srcId="{A6CE4BE3-364E-4E69-BDCE-B2F8AFED134D}" destId="{77426605-AC04-4928-BC70-7BCD696E3045}" srcOrd="1" destOrd="0" presId="urn:microsoft.com/office/officeart/2005/8/layout/hierarchy2"/>
    <dgm:cxn modelId="{4E74EA0D-3199-4929-83DF-CB8BF15A05D2}" type="presOf" srcId="{E98DC1A7-3559-470F-BC5D-95749C5CA028}" destId="{D03BC337-B652-4B63-B642-531518B70B67}" srcOrd="0" destOrd="0" presId="urn:microsoft.com/office/officeart/2005/8/layout/hierarchy2"/>
    <dgm:cxn modelId="{6C17B214-EEF2-4A66-8150-DEBE7FF3A46E}" srcId="{C1376C7D-3025-40BB-9EA0-7C54DBBE69A1}" destId="{81F8B5E0-376B-482E-B441-5BADB4158CA1}" srcOrd="0" destOrd="0" parTransId="{7B7B1D90-A7A4-47D0-ADE9-DD9282757724}" sibTransId="{6E7F91FE-BAC2-4C1C-B3AB-54A883C533D1}"/>
    <dgm:cxn modelId="{6F6BAA1D-DE59-4DAD-BF0C-ACAFB024413F}" type="presOf" srcId="{F8208C0A-F511-42EC-82B8-1AE80F36CB5A}" destId="{5DCB59F0-F426-4D16-AFC7-C5C00F3EE7E8}" srcOrd="0" destOrd="0" presId="urn:microsoft.com/office/officeart/2005/8/layout/hierarchy2"/>
    <dgm:cxn modelId="{0271AE22-913A-424F-ACC7-186E7D2FB545}" srcId="{9A73386A-635C-4052-8420-277140E8EA12}" destId="{DBA2330F-AD90-46C7-9D04-71082C7D4C57}" srcOrd="0" destOrd="0" parTransId="{513C99F1-D358-497F-8DA1-025620CDD51E}" sibTransId="{B759237A-1001-4999-92D8-1ACB878430BB}"/>
    <dgm:cxn modelId="{509EAA5B-0D0F-43C0-B60B-1FEB344A0B28}" type="presOf" srcId="{C1376C7D-3025-40BB-9EA0-7C54DBBE69A1}" destId="{48ED7D42-6B24-4757-B5BA-3B13E79245AB}" srcOrd="0" destOrd="0" presId="urn:microsoft.com/office/officeart/2005/8/layout/hierarchy2"/>
    <dgm:cxn modelId="{D5095062-141C-47D7-83D9-2CD6F58B8ED4}" type="presOf" srcId="{DF22A776-3695-452D-B53B-8C2A71D2A49C}" destId="{DF727BBC-DF72-4DE0-BA62-9E0AE99A7ABE}" srcOrd="0" destOrd="0" presId="urn:microsoft.com/office/officeart/2005/8/layout/hierarchy2"/>
    <dgm:cxn modelId="{7A7C6C44-1CE6-4967-AB4B-BCC821DA80B0}" srcId="{DBA2330F-AD90-46C7-9D04-71082C7D4C57}" destId="{C1376C7D-3025-40BB-9EA0-7C54DBBE69A1}" srcOrd="1" destOrd="0" parTransId="{F8208C0A-F511-42EC-82B8-1AE80F36CB5A}" sibTransId="{4A684114-3316-4454-BEA6-8FABA85416B4}"/>
    <dgm:cxn modelId="{45FBDA45-11BD-4E93-BBB9-A318CE59C42B}" type="presOf" srcId="{A6CE4BE3-364E-4E69-BDCE-B2F8AFED134D}" destId="{C06E5D76-2DC9-4672-9048-DE81034AE98A}" srcOrd="0" destOrd="0" presId="urn:microsoft.com/office/officeart/2005/8/layout/hierarchy2"/>
    <dgm:cxn modelId="{418B4F68-C29B-41E8-ACB3-BD5BB751AE9A}" type="presOf" srcId="{FDC7313F-5F49-4B64-A65A-5830796556FA}" destId="{487D7BAF-D893-47DB-A058-1DBA76A280D7}" srcOrd="1" destOrd="0" presId="urn:microsoft.com/office/officeart/2005/8/layout/hierarchy2"/>
    <dgm:cxn modelId="{78F78F4C-D19B-4279-8DD0-FEA5430984C2}" type="presOf" srcId="{F8208C0A-F511-42EC-82B8-1AE80F36CB5A}" destId="{F9F8C57E-867B-446E-B257-6F1B116453E9}" srcOrd="1" destOrd="0" presId="urn:microsoft.com/office/officeart/2005/8/layout/hierarchy2"/>
    <dgm:cxn modelId="{E6D05F6F-6368-4B6C-AAED-F2E9B9F018F4}" srcId="{E8DD528A-5D36-4C41-98CE-F3372A7157C5}" destId="{E98DC1A7-3559-470F-BC5D-95749C5CA028}" srcOrd="1" destOrd="0" parTransId="{FDC7313F-5F49-4B64-A65A-5830796556FA}" sibTransId="{7AABE167-04EC-4B6F-A418-0381F543EEFB}"/>
    <dgm:cxn modelId="{B9B07976-63A3-4F6E-B082-147863907CFC}" type="presOf" srcId="{7B7B1D90-A7A4-47D0-ADE9-DD9282757724}" destId="{55C22C32-3D32-49EC-9177-5C84FC7C7A12}" srcOrd="1" destOrd="0" presId="urn:microsoft.com/office/officeart/2005/8/layout/hierarchy2"/>
    <dgm:cxn modelId="{EDEBA876-BF9E-4996-AAB8-C3AFC5C2854E}" type="presOf" srcId="{DBA2330F-AD90-46C7-9D04-71082C7D4C57}" destId="{F3AC7C38-5B78-40BB-8246-5B655B10501C}" srcOrd="0" destOrd="0" presId="urn:microsoft.com/office/officeart/2005/8/layout/hierarchy2"/>
    <dgm:cxn modelId="{0097FE87-18AF-44C4-BDBE-8D81264CE674}" type="presOf" srcId="{7B7B1D90-A7A4-47D0-ADE9-DD9282757724}" destId="{B22E93BC-63AF-404D-8CD6-9D1D3C47CD9B}" srcOrd="0" destOrd="0" presId="urn:microsoft.com/office/officeart/2005/8/layout/hierarchy2"/>
    <dgm:cxn modelId="{CD9C448C-38FC-4394-A1CA-CF9737D8CB9B}" type="presOf" srcId="{E8DD528A-5D36-4C41-98CE-F3372A7157C5}" destId="{01167698-A5F6-48DD-B3C3-7CF0E6032D34}" srcOrd="0" destOrd="0" presId="urn:microsoft.com/office/officeart/2005/8/layout/hierarchy2"/>
    <dgm:cxn modelId="{9B3FF49C-9311-4DB2-8C12-C401A9B3705B}" type="presOf" srcId="{DF22A776-3695-452D-B53B-8C2A71D2A49C}" destId="{BEDAD79C-65CE-43DA-9917-A0F167FE0FD9}" srcOrd="1" destOrd="0" presId="urn:microsoft.com/office/officeart/2005/8/layout/hierarchy2"/>
    <dgm:cxn modelId="{8571A8A1-1B99-462D-9409-E06284FA4F19}" type="presOf" srcId="{81F8B5E0-376B-482E-B441-5BADB4158CA1}" destId="{89AC9ADC-378F-4922-A178-7482E56F4648}" srcOrd="0" destOrd="0" presId="urn:microsoft.com/office/officeart/2005/8/layout/hierarchy2"/>
    <dgm:cxn modelId="{2B577AA8-9373-4F2E-A84D-B2C9EEAA618B}" type="presOf" srcId="{A1BAD61E-9357-484D-9F28-85422005C0B9}" destId="{4EC00B7B-B886-4FBB-A8A5-64D84503D017}" srcOrd="0" destOrd="0" presId="urn:microsoft.com/office/officeart/2005/8/layout/hierarchy2"/>
    <dgm:cxn modelId="{45273CAF-AF16-49AD-A033-416904921BCD}" srcId="{E8DD528A-5D36-4C41-98CE-F3372A7157C5}" destId="{A1BAD61E-9357-484D-9F28-85422005C0B9}" srcOrd="0" destOrd="0" parTransId="{A6CE4BE3-364E-4E69-BDCE-B2F8AFED134D}" sibTransId="{0AED5FA5-E4B1-48A7-9087-8DD33D61CA22}"/>
    <dgm:cxn modelId="{E69396C3-2ADF-4DA9-BFA1-D4558DC6B251}" type="presOf" srcId="{FDC7313F-5F49-4B64-A65A-5830796556FA}" destId="{CD050A03-07C4-4CE0-B824-B94A8D8AE904}" srcOrd="0" destOrd="0" presId="urn:microsoft.com/office/officeart/2005/8/layout/hierarchy2"/>
    <dgm:cxn modelId="{7B840CC4-4C0D-449A-B783-EE7D8145C762}" type="presOf" srcId="{9A73386A-635C-4052-8420-277140E8EA12}" destId="{7966D1C3-6258-4E09-AED3-A5C3E91460C2}" srcOrd="0" destOrd="0" presId="urn:microsoft.com/office/officeart/2005/8/layout/hierarchy2"/>
    <dgm:cxn modelId="{4AA037CE-E6BC-4CFB-8F21-113E51292E7A}" srcId="{DBA2330F-AD90-46C7-9D04-71082C7D4C57}" destId="{E8DD528A-5D36-4C41-98CE-F3372A7157C5}" srcOrd="0" destOrd="0" parTransId="{DF22A776-3695-452D-B53B-8C2A71D2A49C}" sibTransId="{15803527-4C19-4085-A287-1C02BD727654}"/>
    <dgm:cxn modelId="{7C3DE695-0372-4CD9-8109-846B9E0DA4D8}" type="presParOf" srcId="{7966D1C3-6258-4E09-AED3-A5C3E91460C2}" destId="{F44D38A3-0081-4CDC-9A1E-2D643D2B806C}" srcOrd="0" destOrd="0" presId="urn:microsoft.com/office/officeart/2005/8/layout/hierarchy2"/>
    <dgm:cxn modelId="{4297BF27-1F97-44D7-9D69-F0255FBBC73E}" type="presParOf" srcId="{F44D38A3-0081-4CDC-9A1E-2D643D2B806C}" destId="{F3AC7C38-5B78-40BB-8246-5B655B10501C}" srcOrd="0" destOrd="0" presId="urn:microsoft.com/office/officeart/2005/8/layout/hierarchy2"/>
    <dgm:cxn modelId="{5BCEF804-1447-4B0C-8304-2C704EDECBE5}" type="presParOf" srcId="{F44D38A3-0081-4CDC-9A1E-2D643D2B806C}" destId="{8D75427E-865C-42E8-BF4D-34CE8E40B288}" srcOrd="1" destOrd="0" presId="urn:microsoft.com/office/officeart/2005/8/layout/hierarchy2"/>
    <dgm:cxn modelId="{167611EC-0859-4925-8660-B636D825DA13}" type="presParOf" srcId="{8D75427E-865C-42E8-BF4D-34CE8E40B288}" destId="{DF727BBC-DF72-4DE0-BA62-9E0AE99A7ABE}" srcOrd="0" destOrd="0" presId="urn:microsoft.com/office/officeart/2005/8/layout/hierarchy2"/>
    <dgm:cxn modelId="{DFC0ABD0-BCE9-48F7-A782-CB3790F1D6B5}" type="presParOf" srcId="{DF727BBC-DF72-4DE0-BA62-9E0AE99A7ABE}" destId="{BEDAD79C-65CE-43DA-9917-A0F167FE0FD9}" srcOrd="0" destOrd="0" presId="urn:microsoft.com/office/officeart/2005/8/layout/hierarchy2"/>
    <dgm:cxn modelId="{5169B773-720A-412E-9B5D-423691FABE51}" type="presParOf" srcId="{8D75427E-865C-42E8-BF4D-34CE8E40B288}" destId="{E4610BC2-E247-4165-8610-C712CE4836FB}" srcOrd="1" destOrd="0" presId="urn:microsoft.com/office/officeart/2005/8/layout/hierarchy2"/>
    <dgm:cxn modelId="{60F3ACE4-F8C5-4E49-AF23-FAA7C0B7FA7C}" type="presParOf" srcId="{E4610BC2-E247-4165-8610-C712CE4836FB}" destId="{01167698-A5F6-48DD-B3C3-7CF0E6032D34}" srcOrd="0" destOrd="0" presId="urn:microsoft.com/office/officeart/2005/8/layout/hierarchy2"/>
    <dgm:cxn modelId="{22D9DC99-22EE-4EE8-AB27-52C362723636}" type="presParOf" srcId="{E4610BC2-E247-4165-8610-C712CE4836FB}" destId="{C49E3308-54BC-4D88-8ED4-517DFBC370F1}" srcOrd="1" destOrd="0" presId="urn:microsoft.com/office/officeart/2005/8/layout/hierarchy2"/>
    <dgm:cxn modelId="{EB03AFDD-84BE-421C-ACE8-0CE8AF5124C9}" type="presParOf" srcId="{C49E3308-54BC-4D88-8ED4-517DFBC370F1}" destId="{C06E5D76-2DC9-4672-9048-DE81034AE98A}" srcOrd="0" destOrd="0" presId="urn:microsoft.com/office/officeart/2005/8/layout/hierarchy2"/>
    <dgm:cxn modelId="{AAB90543-350B-4F0A-83F5-E7B1D356F821}" type="presParOf" srcId="{C06E5D76-2DC9-4672-9048-DE81034AE98A}" destId="{77426605-AC04-4928-BC70-7BCD696E3045}" srcOrd="0" destOrd="0" presId="urn:microsoft.com/office/officeart/2005/8/layout/hierarchy2"/>
    <dgm:cxn modelId="{E3ED1874-A523-43E6-930A-77CBB5DD7AEE}" type="presParOf" srcId="{C49E3308-54BC-4D88-8ED4-517DFBC370F1}" destId="{890503BE-8B8C-46B5-8508-08EC41CB8609}" srcOrd="1" destOrd="0" presId="urn:microsoft.com/office/officeart/2005/8/layout/hierarchy2"/>
    <dgm:cxn modelId="{15CEE177-FDBD-4D90-9119-4B2D3BA2B52F}" type="presParOf" srcId="{890503BE-8B8C-46B5-8508-08EC41CB8609}" destId="{4EC00B7B-B886-4FBB-A8A5-64D84503D017}" srcOrd="0" destOrd="0" presId="urn:microsoft.com/office/officeart/2005/8/layout/hierarchy2"/>
    <dgm:cxn modelId="{B9A01621-7AC5-4026-AF82-2C5BB62534A0}" type="presParOf" srcId="{890503BE-8B8C-46B5-8508-08EC41CB8609}" destId="{89F2352E-AF44-490A-AC6B-5897344A4F84}" srcOrd="1" destOrd="0" presId="urn:microsoft.com/office/officeart/2005/8/layout/hierarchy2"/>
    <dgm:cxn modelId="{F36A29D6-7097-47FA-A615-96543A5347A5}" type="presParOf" srcId="{C49E3308-54BC-4D88-8ED4-517DFBC370F1}" destId="{CD050A03-07C4-4CE0-B824-B94A8D8AE904}" srcOrd="2" destOrd="0" presId="urn:microsoft.com/office/officeart/2005/8/layout/hierarchy2"/>
    <dgm:cxn modelId="{76DE1F4A-1064-494D-B904-80CFF25B063D}" type="presParOf" srcId="{CD050A03-07C4-4CE0-B824-B94A8D8AE904}" destId="{487D7BAF-D893-47DB-A058-1DBA76A280D7}" srcOrd="0" destOrd="0" presId="urn:microsoft.com/office/officeart/2005/8/layout/hierarchy2"/>
    <dgm:cxn modelId="{B6F54D98-BAF9-4555-BF07-417FB9A7A182}" type="presParOf" srcId="{C49E3308-54BC-4D88-8ED4-517DFBC370F1}" destId="{A3B61579-EF46-45B5-92EC-982362C75994}" srcOrd="3" destOrd="0" presId="urn:microsoft.com/office/officeart/2005/8/layout/hierarchy2"/>
    <dgm:cxn modelId="{00369EC8-A67A-4427-BF2B-1C1BBC40E7C2}" type="presParOf" srcId="{A3B61579-EF46-45B5-92EC-982362C75994}" destId="{D03BC337-B652-4B63-B642-531518B70B67}" srcOrd="0" destOrd="0" presId="urn:microsoft.com/office/officeart/2005/8/layout/hierarchy2"/>
    <dgm:cxn modelId="{48F91299-B4BF-4905-B7E7-0CFB630DF0A3}" type="presParOf" srcId="{A3B61579-EF46-45B5-92EC-982362C75994}" destId="{0C0790F6-DF57-4E2E-ACB3-ED7BC20A8C1E}" srcOrd="1" destOrd="0" presId="urn:microsoft.com/office/officeart/2005/8/layout/hierarchy2"/>
    <dgm:cxn modelId="{80A72BCE-FB5F-4A65-9006-EB2B2E2CD453}" type="presParOf" srcId="{8D75427E-865C-42E8-BF4D-34CE8E40B288}" destId="{5DCB59F0-F426-4D16-AFC7-C5C00F3EE7E8}" srcOrd="2" destOrd="0" presId="urn:microsoft.com/office/officeart/2005/8/layout/hierarchy2"/>
    <dgm:cxn modelId="{49BA8CFD-C903-4198-BA00-A70B9CF10D8E}" type="presParOf" srcId="{5DCB59F0-F426-4D16-AFC7-C5C00F3EE7E8}" destId="{F9F8C57E-867B-446E-B257-6F1B116453E9}" srcOrd="0" destOrd="0" presId="urn:microsoft.com/office/officeart/2005/8/layout/hierarchy2"/>
    <dgm:cxn modelId="{892926F1-7274-4FF2-B5C5-46195118DFF0}" type="presParOf" srcId="{8D75427E-865C-42E8-BF4D-34CE8E40B288}" destId="{8C166730-53F7-4BB4-8465-C0FB55553987}" srcOrd="3" destOrd="0" presId="urn:microsoft.com/office/officeart/2005/8/layout/hierarchy2"/>
    <dgm:cxn modelId="{AF5551AB-43E7-4C25-9DF2-FC1ECC44B31E}" type="presParOf" srcId="{8C166730-53F7-4BB4-8465-C0FB55553987}" destId="{48ED7D42-6B24-4757-B5BA-3B13E79245AB}" srcOrd="0" destOrd="0" presId="urn:microsoft.com/office/officeart/2005/8/layout/hierarchy2"/>
    <dgm:cxn modelId="{51AE7987-711B-4141-8204-218FBFFECAB4}" type="presParOf" srcId="{8C166730-53F7-4BB4-8465-C0FB55553987}" destId="{1C8D6588-5F81-40D2-B64F-C7141828C2BB}" srcOrd="1" destOrd="0" presId="urn:microsoft.com/office/officeart/2005/8/layout/hierarchy2"/>
    <dgm:cxn modelId="{D0D16B79-8EAE-4EAE-83C4-B2F0D0530FBE}" type="presParOf" srcId="{1C8D6588-5F81-40D2-B64F-C7141828C2BB}" destId="{B22E93BC-63AF-404D-8CD6-9D1D3C47CD9B}" srcOrd="0" destOrd="0" presId="urn:microsoft.com/office/officeart/2005/8/layout/hierarchy2"/>
    <dgm:cxn modelId="{D9A2A9C4-3A75-4415-97F9-075A8C362D07}" type="presParOf" srcId="{B22E93BC-63AF-404D-8CD6-9D1D3C47CD9B}" destId="{55C22C32-3D32-49EC-9177-5C84FC7C7A12}" srcOrd="0" destOrd="0" presId="urn:microsoft.com/office/officeart/2005/8/layout/hierarchy2"/>
    <dgm:cxn modelId="{9409FA06-6864-488E-9DEB-455811FDB274}" type="presParOf" srcId="{1C8D6588-5F81-40D2-B64F-C7141828C2BB}" destId="{973DD9CA-46A9-4CAB-8ADE-C3C6C5371314}" srcOrd="1" destOrd="0" presId="urn:microsoft.com/office/officeart/2005/8/layout/hierarchy2"/>
    <dgm:cxn modelId="{EF30EAB7-1C1A-43BB-9AA2-6C103340F031}" type="presParOf" srcId="{973DD9CA-46A9-4CAB-8ADE-C3C6C5371314}" destId="{89AC9ADC-378F-4922-A178-7482E56F4648}" srcOrd="0" destOrd="0" presId="urn:microsoft.com/office/officeart/2005/8/layout/hierarchy2"/>
    <dgm:cxn modelId="{31F98099-FA63-4B29-98A4-71A048B6A9FB}" type="presParOf" srcId="{973DD9CA-46A9-4CAB-8ADE-C3C6C5371314}" destId="{65F6FA13-E57B-48E5-BB30-CC0D491CB4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C7C38-5B78-40BB-8246-5B655B10501C}">
      <dsp:nvSpPr>
        <dsp:cNvPr id="0" name=""/>
        <dsp:cNvSpPr/>
      </dsp:nvSpPr>
      <dsp:spPr>
        <a:xfrm>
          <a:off x="840432" y="1759492"/>
          <a:ext cx="2445246" cy="1222623"/>
        </a:xfrm>
        <a:prstGeom prst="roundRect">
          <a:avLst>
            <a:gd name="adj" fmla="val 10000"/>
          </a:avLst>
        </a:prstGeom>
        <a:solidFill>
          <a:schemeClr val="tx2">
            <a:lumMod val="75000"/>
          </a:schemeClr>
        </a:solidFill>
        <a:ln>
          <a:solidFill>
            <a:schemeClr val="tx1"/>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Subcomponent 1</a:t>
          </a:r>
        </a:p>
      </dsp:txBody>
      <dsp:txXfrm>
        <a:off x="876241" y="1795301"/>
        <a:ext cx="2373628" cy="1151005"/>
      </dsp:txXfrm>
    </dsp:sp>
    <dsp:sp modelId="{DF727BBC-DF72-4DE0-BA62-9E0AE99A7ABE}">
      <dsp:nvSpPr>
        <dsp:cNvPr id="0" name=""/>
        <dsp:cNvSpPr/>
      </dsp:nvSpPr>
      <dsp:spPr>
        <a:xfrm rot="18770822">
          <a:off x="3055583" y="1816301"/>
          <a:ext cx="1438288" cy="54492"/>
        </a:xfrm>
        <a:custGeom>
          <a:avLst/>
          <a:gdLst/>
          <a:ahLst/>
          <a:cxnLst/>
          <a:rect l="0" t="0" r="0" b="0"/>
          <a:pathLst>
            <a:path>
              <a:moveTo>
                <a:pt x="0" y="27246"/>
              </a:moveTo>
              <a:lnTo>
                <a:pt x="1438288" y="2724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8770" y="1807590"/>
        <a:ext cx="71914" cy="71914"/>
      </dsp:txXfrm>
    </dsp:sp>
    <dsp:sp modelId="{01167698-A5F6-48DD-B3C3-7CF0E6032D34}">
      <dsp:nvSpPr>
        <dsp:cNvPr id="0" name=""/>
        <dsp:cNvSpPr/>
      </dsp:nvSpPr>
      <dsp:spPr>
        <a:xfrm>
          <a:off x="4263776" y="704980"/>
          <a:ext cx="2445246" cy="1222623"/>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Quality Indicator 1.1</a:t>
          </a:r>
        </a:p>
      </dsp:txBody>
      <dsp:txXfrm>
        <a:off x="4299585" y="740789"/>
        <a:ext cx="2373628" cy="1151005"/>
      </dsp:txXfrm>
    </dsp:sp>
    <dsp:sp modelId="{C06E5D76-2DC9-4672-9048-DE81034AE98A}">
      <dsp:nvSpPr>
        <dsp:cNvPr id="0" name=""/>
        <dsp:cNvSpPr/>
      </dsp:nvSpPr>
      <dsp:spPr>
        <a:xfrm rot="19453033">
          <a:off x="6595230" y="936555"/>
          <a:ext cx="1205683" cy="54492"/>
        </a:xfrm>
        <a:custGeom>
          <a:avLst/>
          <a:gdLst/>
          <a:ahLst/>
          <a:cxnLst/>
          <a:rect l="0" t="0" r="0" b="0"/>
          <a:pathLst>
            <a:path>
              <a:moveTo>
                <a:pt x="0" y="27246"/>
              </a:moveTo>
              <a:lnTo>
                <a:pt x="1205683" y="27246"/>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67930" y="933659"/>
        <a:ext cx="60284" cy="60284"/>
      </dsp:txXfrm>
    </dsp:sp>
    <dsp:sp modelId="{4EC00B7B-B886-4FBB-A8A5-64D84503D017}">
      <dsp:nvSpPr>
        <dsp:cNvPr id="0" name=""/>
        <dsp:cNvSpPr/>
      </dsp:nvSpPr>
      <dsp:spPr>
        <a:xfrm>
          <a:off x="7687121" y="0"/>
          <a:ext cx="2445246" cy="1222623"/>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Element of Quality 1.1a</a:t>
          </a:r>
        </a:p>
      </dsp:txBody>
      <dsp:txXfrm>
        <a:off x="7722930" y="35809"/>
        <a:ext cx="2373628" cy="1151005"/>
      </dsp:txXfrm>
    </dsp:sp>
    <dsp:sp modelId="{CD050A03-07C4-4CE0-B824-B94A8D8AE904}">
      <dsp:nvSpPr>
        <dsp:cNvPr id="0" name=""/>
        <dsp:cNvSpPr/>
      </dsp:nvSpPr>
      <dsp:spPr>
        <a:xfrm rot="1909828">
          <a:off x="6622457" y="1592629"/>
          <a:ext cx="1151228" cy="54492"/>
        </a:xfrm>
        <a:custGeom>
          <a:avLst/>
          <a:gdLst/>
          <a:ahLst/>
          <a:cxnLst/>
          <a:rect l="0" t="0" r="0" b="0"/>
          <a:pathLst>
            <a:path>
              <a:moveTo>
                <a:pt x="0" y="27246"/>
              </a:moveTo>
              <a:lnTo>
                <a:pt x="1151228" y="27246"/>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69291" y="1591094"/>
        <a:ext cx="57561" cy="57561"/>
      </dsp:txXfrm>
    </dsp:sp>
    <dsp:sp modelId="{D03BC337-B652-4B63-B642-531518B70B67}">
      <dsp:nvSpPr>
        <dsp:cNvPr id="0" name=""/>
        <dsp:cNvSpPr/>
      </dsp:nvSpPr>
      <dsp:spPr>
        <a:xfrm>
          <a:off x="7687121" y="1312147"/>
          <a:ext cx="2445246" cy="1222623"/>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Element of Quality 1.1b</a:t>
          </a:r>
        </a:p>
      </dsp:txBody>
      <dsp:txXfrm>
        <a:off x="7722930" y="1347956"/>
        <a:ext cx="2373628" cy="1151005"/>
      </dsp:txXfrm>
    </dsp:sp>
    <dsp:sp modelId="{5DCB59F0-F426-4D16-AFC7-C5C00F3EE7E8}">
      <dsp:nvSpPr>
        <dsp:cNvPr id="0" name=""/>
        <dsp:cNvSpPr/>
      </dsp:nvSpPr>
      <dsp:spPr>
        <a:xfrm rot="2829178">
          <a:off x="3055583" y="2870814"/>
          <a:ext cx="1438288" cy="54492"/>
        </a:xfrm>
        <a:custGeom>
          <a:avLst/>
          <a:gdLst/>
          <a:ahLst/>
          <a:cxnLst/>
          <a:rect l="0" t="0" r="0" b="0"/>
          <a:pathLst>
            <a:path>
              <a:moveTo>
                <a:pt x="0" y="27246"/>
              </a:moveTo>
              <a:lnTo>
                <a:pt x="1438288" y="2724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8770" y="2862103"/>
        <a:ext cx="71914" cy="71914"/>
      </dsp:txXfrm>
    </dsp:sp>
    <dsp:sp modelId="{48ED7D42-6B24-4757-B5BA-3B13E79245AB}">
      <dsp:nvSpPr>
        <dsp:cNvPr id="0" name=""/>
        <dsp:cNvSpPr/>
      </dsp:nvSpPr>
      <dsp:spPr>
        <a:xfrm>
          <a:off x="4263776" y="2814004"/>
          <a:ext cx="2445246" cy="1222623"/>
        </a:xfrm>
        <a:prstGeom prst="roundRect">
          <a:avLst>
            <a:gd name="adj" fmla="val 10000"/>
          </a:avLst>
        </a:prstGeom>
        <a:solidFill>
          <a:schemeClr val="accent1">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Quality Indicator 1.2</a:t>
          </a:r>
        </a:p>
      </dsp:txBody>
      <dsp:txXfrm>
        <a:off x="4299585" y="2849813"/>
        <a:ext cx="2373628" cy="1151005"/>
      </dsp:txXfrm>
    </dsp:sp>
    <dsp:sp modelId="{B22E93BC-63AF-404D-8CD6-9D1D3C47CD9B}">
      <dsp:nvSpPr>
        <dsp:cNvPr id="0" name=""/>
        <dsp:cNvSpPr/>
      </dsp:nvSpPr>
      <dsp:spPr>
        <a:xfrm rot="6931">
          <a:off x="6709022" y="3399056"/>
          <a:ext cx="978100" cy="54492"/>
        </a:xfrm>
        <a:custGeom>
          <a:avLst/>
          <a:gdLst/>
          <a:ahLst/>
          <a:cxnLst/>
          <a:rect l="0" t="0" r="0" b="0"/>
          <a:pathLst>
            <a:path>
              <a:moveTo>
                <a:pt x="0" y="27246"/>
              </a:moveTo>
              <a:lnTo>
                <a:pt x="978100" y="27246"/>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73619" y="3401849"/>
        <a:ext cx="48905" cy="48905"/>
      </dsp:txXfrm>
    </dsp:sp>
    <dsp:sp modelId="{89AC9ADC-378F-4922-A178-7482E56F4648}">
      <dsp:nvSpPr>
        <dsp:cNvPr id="0" name=""/>
        <dsp:cNvSpPr/>
      </dsp:nvSpPr>
      <dsp:spPr>
        <a:xfrm>
          <a:off x="7687121" y="2815976"/>
          <a:ext cx="2445246" cy="1222623"/>
        </a:xfrm>
        <a:prstGeom prst="roundRect">
          <a:avLst>
            <a:gd name="adj" fmla="val 10000"/>
          </a:avLst>
        </a:prstGeom>
        <a:solidFill>
          <a:schemeClr val="accent1">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Element of Quality 1.2a</a:t>
          </a:r>
        </a:p>
      </dsp:txBody>
      <dsp:txXfrm>
        <a:off x="7722930" y="2851785"/>
        <a:ext cx="2373628" cy="1151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C7C38-5B78-40BB-8246-5B655B10501C}">
      <dsp:nvSpPr>
        <dsp:cNvPr id="0" name=""/>
        <dsp:cNvSpPr/>
      </dsp:nvSpPr>
      <dsp:spPr>
        <a:xfrm>
          <a:off x="2195" y="833309"/>
          <a:ext cx="1121791" cy="560895"/>
        </a:xfrm>
        <a:prstGeom prst="roundRect">
          <a:avLst>
            <a:gd name="adj" fmla="val 10000"/>
          </a:avLst>
        </a:prstGeom>
        <a:solidFill>
          <a:schemeClr val="tx2">
            <a:lumMod val="75000"/>
          </a:schemeClr>
        </a:solidFill>
        <a:ln>
          <a:solidFill>
            <a:schemeClr val="tx1"/>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Subcomponent 1</a:t>
          </a:r>
        </a:p>
      </dsp:txBody>
      <dsp:txXfrm>
        <a:off x="18623" y="849737"/>
        <a:ext cx="1088935" cy="528039"/>
      </dsp:txXfrm>
    </dsp:sp>
    <dsp:sp modelId="{DF727BBC-DF72-4DE0-BA62-9E0AE99A7ABE}">
      <dsp:nvSpPr>
        <dsp:cNvPr id="0" name=""/>
        <dsp:cNvSpPr/>
      </dsp:nvSpPr>
      <dsp:spPr>
        <a:xfrm rot="18770822">
          <a:off x="1018427" y="845372"/>
          <a:ext cx="659835" cy="52998"/>
        </a:xfrm>
        <a:custGeom>
          <a:avLst/>
          <a:gdLst/>
          <a:ahLst/>
          <a:cxnLst/>
          <a:rect l="0" t="0" r="0" b="0"/>
          <a:pathLst>
            <a:path>
              <a:moveTo>
                <a:pt x="0" y="26499"/>
              </a:moveTo>
              <a:lnTo>
                <a:pt x="659835" y="26499"/>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31849" y="855375"/>
        <a:ext cx="32991" cy="32991"/>
      </dsp:txXfrm>
    </dsp:sp>
    <dsp:sp modelId="{01167698-A5F6-48DD-B3C3-7CF0E6032D34}">
      <dsp:nvSpPr>
        <dsp:cNvPr id="0" name=""/>
        <dsp:cNvSpPr/>
      </dsp:nvSpPr>
      <dsp:spPr>
        <a:xfrm>
          <a:off x="1572704" y="349536"/>
          <a:ext cx="1121791" cy="56089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Quality Indicator 1.1</a:t>
          </a:r>
        </a:p>
      </dsp:txBody>
      <dsp:txXfrm>
        <a:off x="1589132" y="365964"/>
        <a:ext cx="1088935" cy="528039"/>
      </dsp:txXfrm>
    </dsp:sp>
    <dsp:sp modelId="{C06E5D76-2DC9-4672-9048-DE81034AE98A}">
      <dsp:nvSpPr>
        <dsp:cNvPr id="0" name=""/>
        <dsp:cNvSpPr/>
      </dsp:nvSpPr>
      <dsp:spPr>
        <a:xfrm rot="19324949">
          <a:off x="2634459" y="428717"/>
          <a:ext cx="568790" cy="52998"/>
        </a:xfrm>
        <a:custGeom>
          <a:avLst/>
          <a:gdLst/>
          <a:ahLst/>
          <a:cxnLst/>
          <a:rect l="0" t="0" r="0" b="0"/>
          <a:pathLst>
            <a:path>
              <a:moveTo>
                <a:pt x="0" y="26499"/>
              </a:moveTo>
              <a:lnTo>
                <a:pt x="568790" y="26499"/>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4634" y="440996"/>
        <a:ext cx="28439" cy="28439"/>
      </dsp:txXfrm>
    </dsp:sp>
    <dsp:sp modelId="{4EC00B7B-B886-4FBB-A8A5-64D84503D017}">
      <dsp:nvSpPr>
        <dsp:cNvPr id="0" name=""/>
        <dsp:cNvSpPr/>
      </dsp:nvSpPr>
      <dsp:spPr>
        <a:xfrm>
          <a:off x="3143212" y="0"/>
          <a:ext cx="1121791" cy="56089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Element of Quality 1.1a</a:t>
          </a:r>
        </a:p>
      </dsp:txBody>
      <dsp:txXfrm>
        <a:off x="3159640" y="16428"/>
        <a:ext cx="1088935" cy="528039"/>
      </dsp:txXfrm>
    </dsp:sp>
    <dsp:sp modelId="{CD050A03-07C4-4CE0-B824-B94A8D8AE904}">
      <dsp:nvSpPr>
        <dsp:cNvPr id="0" name=""/>
        <dsp:cNvSpPr/>
      </dsp:nvSpPr>
      <dsp:spPr>
        <a:xfrm rot="1909828">
          <a:off x="2654782" y="742759"/>
          <a:ext cx="528142" cy="52998"/>
        </a:xfrm>
        <a:custGeom>
          <a:avLst/>
          <a:gdLst/>
          <a:ahLst/>
          <a:cxnLst/>
          <a:rect l="0" t="0" r="0" b="0"/>
          <a:pathLst>
            <a:path>
              <a:moveTo>
                <a:pt x="0" y="26499"/>
              </a:moveTo>
              <a:lnTo>
                <a:pt x="528142" y="26499"/>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5650" y="756054"/>
        <a:ext cx="26407" cy="26407"/>
      </dsp:txXfrm>
    </dsp:sp>
    <dsp:sp modelId="{D03BC337-B652-4B63-B642-531518B70B67}">
      <dsp:nvSpPr>
        <dsp:cNvPr id="0" name=""/>
        <dsp:cNvSpPr/>
      </dsp:nvSpPr>
      <dsp:spPr>
        <a:xfrm>
          <a:off x="3143212" y="628083"/>
          <a:ext cx="1121791" cy="56089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Element of Quality 1.1b</a:t>
          </a:r>
        </a:p>
      </dsp:txBody>
      <dsp:txXfrm>
        <a:off x="3159640" y="644511"/>
        <a:ext cx="1088935" cy="528039"/>
      </dsp:txXfrm>
    </dsp:sp>
    <dsp:sp modelId="{5DCB59F0-F426-4D16-AFC7-C5C00F3EE7E8}">
      <dsp:nvSpPr>
        <dsp:cNvPr id="0" name=""/>
        <dsp:cNvSpPr/>
      </dsp:nvSpPr>
      <dsp:spPr>
        <a:xfrm rot="2829178">
          <a:off x="1018427" y="1329144"/>
          <a:ext cx="659835" cy="52998"/>
        </a:xfrm>
        <a:custGeom>
          <a:avLst/>
          <a:gdLst/>
          <a:ahLst/>
          <a:cxnLst/>
          <a:rect l="0" t="0" r="0" b="0"/>
          <a:pathLst>
            <a:path>
              <a:moveTo>
                <a:pt x="0" y="26499"/>
              </a:moveTo>
              <a:lnTo>
                <a:pt x="659835" y="26499"/>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31849" y="1339148"/>
        <a:ext cx="32991" cy="32991"/>
      </dsp:txXfrm>
    </dsp:sp>
    <dsp:sp modelId="{48ED7D42-6B24-4757-B5BA-3B13E79245AB}">
      <dsp:nvSpPr>
        <dsp:cNvPr id="0" name=""/>
        <dsp:cNvSpPr/>
      </dsp:nvSpPr>
      <dsp:spPr>
        <a:xfrm>
          <a:off x="1572704" y="1317082"/>
          <a:ext cx="1121791" cy="560895"/>
        </a:xfrm>
        <a:prstGeom prst="roundRect">
          <a:avLst>
            <a:gd name="adj" fmla="val 10000"/>
          </a:avLst>
        </a:prstGeom>
        <a:solidFill>
          <a:schemeClr val="accent1">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Quality Indicator 1.2</a:t>
          </a:r>
        </a:p>
      </dsp:txBody>
      <dsp:txXfrm>
        <a:off x="1589132" y="1333510"/>
        <a:ext cx="1088935" cy="528039"/>
      </dsp:txXfrm>
    </dsp:sp>
    <dsp:sp modelId="{B22E93BC-63AF-404D-8CD6-9D1D3C47CD9B}">
      <dsp:nvSpPr>
        <dsp:cNvPr id="0" name=""/>
        <dsp:cNvSpPr/>
      </dsp:nvSpPr>
      <dsp:spPr>
        <a:xfrm rot="206770">
          <a:off x="2694089" y="1584542"/>
          <a:ext cx="449529" cy="52998"/>
        </a:xfrm>
        <a:custGeom>
          <a:avLst/>
          <a:gdLst/>
          <a:ahLst/>
          <a:cxnLst/>
          <a:rect l="0" t="0" r="0" b="0"/>
          <a:pathLst>
            <a:path>
              <a:moveTo>
                <a:pt x="0" y="26499"/>
              </a:moveTo>
              <a:lnTo>
                <a:pt x="449529" y="26499"/>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7616" y="1599802"/>
        <a:ext cx="22476" cy="22476"/>
      </dsp:txXfrm>
    </dsp:sp>
    <dsp:sp modelId="{89AC9ADC-378F-4922-A178-7482E56F4648}">
      <dsp:nvSpPr>
        <dsp:cNvPr id="0" name=""/>
        <dsp:cNvSpPr/>
      </dsp:nvSpPr>
      <dsp:spPr>
        <a:xfrm>
          <a:off x="3143212" y="1344104"/>
          <a:ext cx="1121791" cy="560895"/>
        </a:xfrm>
        <a:prstGeom prst="roundRect">
          <a:avLst>
            <a:gd name="adj" fmla="val 10000"/>
          </a:avLst>
        </a:prstGeom>
        <a:solidFill>
          <a:schemeClr val="accent1">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Element of Quality 1.2a</a:t>
          </a:r>
        </a:p>
      </dsp:txBody>
      <dsp:txXfrm>
        <a:off x="3159640" y="1360532"/>
        <a:ext cx="1088935" cy="5280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7/31/2019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7/31/2019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4856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pitchFamily="34" charset="-128"/>
              </a:rPr>
              <a:t>Should this be why does EI and ECSE need a….?</a:t>
            </a:r>
          </a:p>
          <a:p>
            <a:endParaRPr lang="en-US" dirty="0">
              <a:ea typeface="ＭＳ Ｐゴシック" pitchFamily="34" charset="-128"/>
            </a:endParaRPr>
          </a:p>
          <a:p>
            <a:r>
              <a:rPr lang="en-US" dirty="0">
                <a:ea typeface="ＭＳ Ｐゴシック" pitchFamily="34" charset="-128"/>
              </a:rPr>
              <a:t>Need to make clear that the framework</a:t>
            </a:r>
            <a:r>
              <a:rPr lang="en-US" baseline="0" dirty="0">
                <a:ea typeface="ＭＳ Ｐゴシック" pitchFamily="34" charset="-128"/>
              </a:rPr>
              <a:t> is about state agency functions, processes, policies.</a:t>
            </a:r>
            <a:endParaRPr lang="en-US" dirty="0">
              <a:ea typeface="ＭＳ Ｐゴシック" pitchFamily="34" charset="-128"/>
            </a:endParaRPr>
          </a:p>
        </p:txBody>
      </p:sp>
      <p:sp>
        <p:nvSpPr>
          <p:cNvPr id="29699" name="Slide Number Placeholder 4"/>
          <p:cNvSpPr>
            <a:spLocks noGrp="1"/>
          </p:cNvSpPr>
          <p:nvPr>
            <p:ph type="sldNum" sz="quarter" idx="5"/>
          </p:nvPr>
        </p:nvSpPr>
        <p:spPr bwMode="auto">
          <a:noFill/>
          <a:ln>
            <a:miter lim="800000"/>
            <a:headEnd/>
            <a:tailEnd/>
          </a:ln>
        </p:spPr>
        <p:txBody>
          <a:bodyPr/>
          <a:lstStyle/>
          <a:p>
            <a:fld id="{DC7CB808-7EF2-4597-BFF5-863A256B800F}" type="slidenum">
              <a:rPr lang="en-US" smtClean="0">
                <a:latin typeface="Calibri" pitchFamily="34" charset="0"/>
                <a:ea typeface="ＭＳ Ｐゴシック" pitchFamily="34" charset="-128"/>
              </a:rPr>
              <a:pPr/>
              <a:t>14</a:t>
            </a:fld>
            <a:endParaRPr lang="en-US" dirty="0">
              <a:latin typeface="Calibri" pitchFamily="34" charset="0"/>
              <a:ea typeface="ＭＳ Ｐゴシック" pitchFamily="34" charset="-128"/>
            </a:endParaRPr>
          </a:p>
        </p:txBody>
      </p:sp>
    </p:spTree>
    <p:extLst>
      <p:ext uri="{BB962C8B-B14F-4D97-AF65-F5344CB8AC3E}">
        <p14:creationId xmlns:p14="http://schemas.microsoft.com/office/powerpoint/2010/main" val="2131766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p:txBody>
      </p:sp>
      <p:sp>
        <p:nvSpPr>
          <p:cNvPr id="29699" name="Slide Number Placeholder 4"/>
          <p:cNvSpPr>
            <a:spLocks noGrp="1"/>
          </p:cNvSpPr>
          <p:nvPr>
            <p:ph type="sldNum" sz="quarter" idx="5"/>
          </p:nvPr>
        </p:nvSpPr>
        <p:spPr bwMode="auto">
          <a:noFill/>
          <a:ln>
            <a:miter lim="800000"/>
            <a:headEnd/>
            <a:tailEnd/>
          </a:ln>
        </p:spPr>
        <p:txBody>
          <a:bodyPr/>
          <a:lstStyle/>
          <a:p>
            <a:fld id="{DC7CB808-7EF2-4597-BFF5-863A256B800F}" type="slidenum">
              <a:rPr lang="en-US" smtClean="0">
                <a:latin typeface="Calibri" pitchFamily="34" charset="0"/>
                <a:ea typeface="ＭＳ Ｐゴシック" pitchFamily="34" charset="-128"/>
              </a:rPr>
              <a:pPr/>
              <a:t>15</a:t>
            </a:fld>
            <a:endParaRPr lang="en-US" dirty="0">
              <a:latin typeface="Calibri" pitchFamily="34" charset="0"/>
              <a:ea typeface="ＭＳ Ｐゴシック" pitchFamily="34" charset="-128"/>
            </a:endParaRPr>
          </a:p>
        </p:txBody>
      </p:sp>
    </p:spTree>
    <p:extLst>
      <p:ext uri="{BB962C8B-B14F-4D97-AF65-F5344CB8AC3E}">
        <p14:creationId xmlns:p14="http://schemas.microsoft.com/office/powerpoint/2010/main" val="287100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16</a:t>
            </a:fld>
            <a:endParaRPr lang="en-US"/>
          </a:p>
        </p:txBody>
      </p:sp>
    </p:spTree>
    <p:extLst>
      <p:ext uri="{BB962C8B-B14F-4D97-AF65-F5344CB8AC3E}">
        <p14:creationId xmlns:p14="http://schemas.microsoft.com/office/powerpoint/2010/main" val="323512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34" charset="-128"/>
            </a:endParaRPr>
          </a:p>
        </p:txBody>
      </p:sp>
      <p:sp>
        <p:nvSpPr>
          <p:cNvPr id="48131" name="Slide Number Placeholder 3"/>
          <p:cNvSpPr>
            <a:spLocks noGrp="1"/>
          </p:cNvSpPr>
          <p:nvPr>
            <p:ph type="sldNum" sz="quarter" idx="5"/>
          </p:nvPr>
        </p:nvSpPr>
        <p:spPr bwMode="auto">
          <a:noFill/>
          <a:ln>
            <a:miter lim="800000"/>
            <a:headEnd/>
            <a:tailEnd/>
          </a:ln>
        </p:spPr>
        <p:txBody>
          <a:bodyPr/>
          <a:lstStyle/>
          <a:p>
            <a:fld id="{5DD993D1-AAE0-42F7-82A0-4C2A72F33724}" type="slidenum">
              <a:rPr lang="en-US" smtClean="0">
                <a:latin typeface="Calibri" pitchFamily="34" charset="0"/>
                <a:ea typeface="ＭＳ Ｐゴシック" pitchFamily="34" charset="-128"/>
              </a:rPr>
              <a:pPr/>
              <a:t>17</a:t>
            </a:fld>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422197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3B3C32-71C2-45AB-8B76-1FA1CA66EFD5}"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846956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2E03C2-4A9E-49D9-BCF0-13B2F22161CF}"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63940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FD79E-68E0-408D-BABD-8322BDE6CB78}"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768665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for example for the indicator under Planning for Data Use there are 6 elements of quality</a:t>
            </a:r>
          </a:p>
          <a:p>
            <a:r>
              <a:rPr lang="en-US" baseline="0" dirty="0"/>
              <a:t>Did staff develop recommendations for effective data use; identify potential users and gather information about their data needs</a:t>
            </a:r>
          </a:p>
          <a:p>
            <a:r>
              <a:rPr lang="en-US" baseline="0" dirty="0"/>
              <a:t>On so on…</a:t>
            </a:r>
            <a:endParaRPr lang="en-US" dirty="0"/>
          </a:p>
        </p:txBody>
      </p:sp>
      <p:sp>
        <p:nvSpPr>
          <p:cNvPr id="4" name="Slide Number Placeholder 3"/>
          <p:cNvSpPr>
            <a:spLocks noGrp="1"/>
          </p:cNvSpPr>
          <p:nvPr>
            <p:ph type="sldNum" sz="quarter" idx="10"/>
          </p:nvPr>
        </p:nvSpPr>
        <p:spPr/>
        <p:txBody>
          <a:bodyPr/>
          <a:lstStyle/>
          <a:p>
            <a:pPr>
              <a:defRPr/>
            </a:pPr>
            <a:fld id="{6E2E03C2-4A9E-49D9-BCF0-13B2F22161CF}"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74481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883291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 element can be partially implemented in a variety of ways.  It might be that some aspects of the element are implemented while others are not.  It might be that the element is implemented in some areas of the system but not others.  For an element to be fully implemented, it must be in place and of high quality. </a:t>
            </a:r>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426758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Distal and proximal,  invisible but important.</a:t>
            </a:r>
          </a:p>
        </p:txBody>
      </p:sp>
      <p:sp>
        <p:nvSpPr>
          <p:cNvPr id="4" name="Slide Number Placeholder 3"/>
          <p:cNvSpPr>
            <a:spLocks noGrp="1"/>
          </p:cNvSpPr>
          <p:nvPr>
            <p:ph type="sldNum" sz="quarter" idx="5"/>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566856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4274246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didn’t we go with an average?</a:t>
            </a:r>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27</a:t>
            </a:fld>
            <a:endParaRPr lang="en-US"/>
          </a:p>
        </p:txBody>
      </p:sp>
    </p:spTree>
    <p:extLst>
      <p:ext uri="{BB962C8B-B14F-4D97-AF65-F5344CB8AC3E}">
        <p14:creationId xmlns:p14="http://schemas.microsoft.com/office/powerpoint/2010/main" val="2947958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further scoring</a:t>
            </a:r>
            <a:r>
              <a:rPr lang="en-US" baseline="0" dirty="0"/>
              <a:t> beyond the quality indicator level</a:t>
            </a:r>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28</a:t>
            </a:fld>
            <a:endParaRPr lang="en-US"/>
          </a:p>
        </p:txBody>
      </p:sp>
    </p:spTree>
    <p:extLst>
      <p:ext uri="{BB962C8B-B14F-4D97-AF65-F5344CB8AC3E}">
        <p14:creationId xmlns:p14="http://schemas.microsoft.com/office/powerpoint/2010/main" val="1611563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2052265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Instructions to presenters: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a:t>
            </a:r>
            <a:r>
              <a:rPr lang="en-US" sz="1200" kern="1200">
                <a:solidFill>
                  <a:schemeClr val="tx1"/>
                </a:solidFill>
                <a:effectLst/>
                <a:latin typeface="+mn-lt"/>
                <a:ea typeface="+mn-ea"/>
                <a:cs typeface="+mn-cs"/>
              </a:rPr>
              <a:t>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08A32-DB71-4474-87C5-CBB73AB70389}" type="slidenum">
              <a:rPr lang="en-US"/>
              <a:pPr/>
              <a:t>3</a:t>
            </a:fld>
            <a:endParaRPr lang="en-US"/>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a:xfrm>
            <a:off x="914400" y="4343400"/>
            <a:ext cx="5029200" cy="4114800"/>
          </a:xfrm>
        </p:spPr>
        <p:txBody>
          <a:bodyPr/>
          <a:lstStyle/>
          <a:p>
            <a:r>
              <a:rPr lang="en-US" dirty="0"/>
              <a:t>Not just distal or proximal.  The things in the outer circle interact.   Part of the intentionality we need to building our systems is the availability and use of good information about the direct service component and the other components in the systems.  Without good information, we are operating in a “pay and pray” mode.  Without good data, we don’t know what we are buying with our money.  </a:t>
            </a:r>
          </a:p>
        </p:txBody>
      </p:sp>
    </p:spTree>
    <p:extLst>
      <p:ext uri="{BB962C8B-B14F-4D97-AF65-F5344CB8AC3E}">
        <p14:creationId xmlns:p14="http://schemas.microsoft.com/office/powerpoint/2010/main" val="149684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I mean by an infrastructure</a:t>
            </a:r>
            <a:r>
              <a:rPr lang="en-US" baseline="0" dirty="0"/>
              <a:t> for Recommended Practices?  </a:t>
            </a:r>
            <a:r>
              <a:rPr lang="en-US" dirty="0"/>
              <a:t>Infrastructure</a:t>
            </a:r>
            <a:r>
              <a:rPr lang="en-US" baseline="0" dirty="0"/>
              <a:t> is defined as the basic underlying features of a system or organization. The infrastructure of our communities are its roads, bridges, schools, electricity.  Our early intervention and early childhood special education program also require basic underlying features.  </a:t>
            </a:r>
          </a:p>
          <a:p>
            <a:endParaRPr lang="en-US" dirty="0"/>
          </a:p>
        </p:txBody>
      </p:sp>
      <p:sp>
        <p:nvSpPr>
          <p:cNvPr id="4" name="Slide Number Placeholder 3"/>
          <p:cNvSpPr>
            <a:spLocks noGrp="1"/>
          </p:cNvSpPr>
          <p:nvPr>
            <p:ph type="sldNum" sz="quarter" idx="10"/>
          </p:nvPr>
        </p:nvSpPr>
        <p:spPr/>
        <p:txBody>
          <a:bodyPr/>
          <a:lstStyle/>
          <a:p>
            <a:fld id="{A9756BBE-EDE5-4C96-8E54-B2AF9688D9EE}" type="slidenum">
              <a:rPr lang="en-US" smtClean="0"/>
              <a:t>4</a:t>
            </a:fld>
            <a:endParaRPr lang="en-US"/>
          </a:p>
        </p:txBody>
      </p:sp>
    </p:spTree>
    <p:extLst>
      <p:ext uri="{BB962C8B-B14F-4D97-AF65-F5344CB8AC3E}">
        <p14:creationId xmlns:p14="http://schemas.microsoft.com/office/powerpoint/2010/main" val="371917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Personnel shortages – systems challenges rarely have a single cause.</a:t>
            </a:r>
          </a:p>
          <a:p>
            <a:r>
              <a:rPr lang="en-US" dirty="0"/>
              <a:t>Do we have a service delivery model that relies too much on therapists?  Is the solution necessarily to have more people?</a:t>
            </a:r>
          </a:p>
        </p:txBody>
      </p:sp>
      <p:sp>
        <p:nvSpPr>
          <p:cNvPr id="4" name="Slide Number Placeholder 3"/>
          <p:cNvSpPr>
            <a:spLocks noGrp="1"/>
          </p:cNvSpPr>
          <p:nvPr>
            <p:ph type="sldNum" sz="quarter" idx="5"/>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17014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water and electricity which are independent components of our infrastructure, the infrastructure in EI is a system. </a:t>
            </a:r>
          </a:p>
        </p:txBody>
      </p:sp>
      <p:sp>
        <p:nvSpPr>
          <p:cNvPr id="4" name="Slide Number Placeholder 3"/>
          <p:cNvSpPr>
            <a:spLocks noGrp="1"/>
          </p:cNvSpPr>
          <p:nvPr>
            <p:ph type="sldNum" sz="quarter" idx="5"/>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5985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assessment – Good service planning – good intervention/instruction –– good communication with families.  Which of this pieces can you do without?   Sorry.  The bad</a:t>
            </a:r>
            <a:r>
              <a:rPr lang="en-US" baseline="0" dirty="0"/>
              <a:t> news for those looking for easy answers is that we can’t have a single piece missing or poorly implemented.</a:t>
            </a:r>
            <a:endParaRPr lang="en-US" dirty="0"/>
          </a:p>
        </p:txBody>
      </p:sp>
      <p:sp>
        <p:nvSpPr>
          <p:cNvPr id="4" name="Slide Number Placeholder 3"/>
          <p:cNvSpPr>
            <a:spLocks noGrp="1"/>
          </p:cNvSpPr>
          <p:nvPr>
            <p:ph type="sldNum" sz="quarter" idx="10"/>
          </p:nvPr>
        </p:nvSpPr>
        <p:spPr/>
        <p:txBody>
          <a:bodyPr/>
          <a:lstStyle/>
          <a:p>
            <a:fld id="{A9756BBE-EDE5-4C96-8E54-B2AF9688D9EE}" type="slidenum">
              <a:rPr lang="en-US" smtClean="0"/>
              <a:t>9</a:t>
            </a:fld>
            <a:endParaRPr lang="en-US"/>
          </a:p>
        </p:txBody>
      </p:sp>
    </p:spTree>
    <p:extLst>
      <p:ext uri="{BB962C8B-B14F-4D97-AF65-F5344CB8AC3E}">
        <p14:creationId xmlns:p14="http://schemas.microsoft.com/office/powerpoint/2010/main" val="689209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08A32-DB71-4474-87C5-CBB73AB70389}" type="slidenum">
              <a:rPr lang="en-US"/>
              <a:pPr/>
              <a:t>10</a:t>
            </a:fld>
            <a:endParaRPr lang="en-US"/>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a:xfrm>
            <a:off x="914400" y="4343400"/>
            <a:ext cx="5029200" cy="4114800"/>
          </a:xfrm>
        </p:spPr>
        <p:txBody>
          <a:bodyPr/>
          <a:lstStyle/>
          <a:p>
            <a:r>
              <a:rPr lang="en-US" dirty="0"/>
              <a:t>Not just distal or proximal.  The things in the outer circle interact.   Part of the intentionality we need to building our systems is the availability and use of good information about the direct service component and the other components in the systems.  Without good information, we are operating in a “pay and pray” mode.  Without good data, we don’t know what we are buying with our money.  </a:t>
            </a:r>
          </a:p>
        </p:txBody>
      </p:sp>
    </p:spTree>
    <p:extLst>
      <p:ext uri="{BB962C8B-B14F-4D97-AF65-F5344CB8AC3E}">
        <p14:creationId xmlns:p14="http://schemas.microsoft.com/office/powerpoint/2010/main" val="241169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policy, monitor, oversight, provide professional development, distribute funds</a:t>
            </a:r>
          </a:p>
          <a:p>
            <a:endParaRPr lang="en-US" dirty="0"/>
          </a:p>
          <a:p>
            <a:r>
              <a:rPr lang="en-US" dirty="0"/>
              <a:t>What are some of the functions of your state system?</a:t>
            </a:r>
          </a:p>
        </p:txBody>
      </p:sp>
      <p:sp>
        <p:nvSpPr>
          <p:cNvPr id="4" name="Slide Number Placeholder 3"/>
          <p:cNvSpPr>
            <a:spLocks noGrp="1"/>
          </p:cNvSpPr>
          <p:nvPr>
            <p:ph type="sldNum" sz="quarter" idx="5"/>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3282116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316736" y="5184648"/>
            <a:ext cx="5693664"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1117600" y="2209800"/>
            <a:ext cx="8936736"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1117600" y="3886200"/>
            <a:ext cx="89408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609600" y="-304800"/>
            <a:ext cx="67056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4267200" y="-304800"/>
            <a:ext cx="79248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20" name="Picture 19" descr="&quot; &quot;">
            <a:extLst>
              <a:ext uri="{FF2B5EF4-FFF2-40B4-BE49-F238E27FC236}">
                <a16:creationId xmlns:a16="http://schemas.microsoft.com/office/drawing/2014/main" id="{9F871A95-F3F0-42BE-873F-2C9E9479A4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94" r="11207"/>
          <a:stretch/>
        </p:blipFill>
        <p:spPr>
          <a:xfrm>
            <a:off x="8382000" y="-73231"/>
            <a:ext cx="1744279" cy="1371600"/>
          </a:xfrm>
          <a:prstGeom prst="rect">
            <a:avLst/>
          </a:prstGeom>
        </p:spPr>
      </p:pic>
      <p:pic>
        <p:nvPicPr>
          <p:cNvPr id="21" name="Picture 20">
            <a:extLst>
              <a:ext uri="{FF2B5EF4-FFF2-40B4-BE49-F238E27FC236}">
                <a16:creationId xmlns:a16="http://schemas.microsoft.com/office/drawing/2014/main" id="{13CA4AD6-F8D6-43EE-9113-CE36585C003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56" r="9723"/>
          <a:stretch/>
        </p:blipFill>
        <p:spPr>
          <a:xfrm>
            <a:off x="10448925" y="-73231"/>
            <a:ext cx="1743075" cy="1371600"/>
          </a:xfrm>
          <a:prstGeom prst="rect">
            <a:avLst/>
          </a:prstGeom>
        </p:spPr>
      </p:pic>
      <p:pic>
        <p:nvPicPr>
          <p:cNvPr id="22" name="Picture 21" descr="Early Childhood Technical Assistance Center logo">
            <a:extLst>
              <a:ext uri="{FF2B5EF4-FFF2-40B4-BE49-F238E27FC236}">
                <a16:creationId xmlns:a16="http://schemas.microsoft.com/office/drawing/2014/main" id="{5D7C97A8-C8E6-4C65-9A28-E846DCADA7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05975" y="6415010"/>
            <a:ext cx="2486025" cy="366790"/>
          </a:xfrm>
          <a:prstGeom prst="rect">
            <a:avLst/>
          </a:prstGeom>
        </p:spPr>
      </p:pic>
      <p:pic>
        <p:nvPicPr>
          <p:cNvPr id="23" name="Picture 22">
            <a:extLst>
              <a:ext uri="{FF2B5EF4-FFF2-40B4-BE49-F238E27FC236}">
                <a16:creationId xmlns:a16="http://schemas.microsoft.com/office/drawing/2014/main" id="{A9EE683F-279C-4140-AF6D-909889FB707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86775" y="5867921"/>
            <a:ext cx="1158718" cy="990079"/>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a:extLst>
              <a:ext uri="{FF2B5EF4-FFF2-40B4-BE49-F238E27FC236}">
                <a16:creationId xmlns:a16="http://schemas.microsoft.com/office/drawing/2014/main" id="{0F23B568-FBC2-4843-9345-AF62DFB5AB50}"/>
              </a:ext>
            </a:extLst>
          </p:cNvPr>
          <p:cNvGrpSpPr/>
          <p:nvPr userDrawn="1"/>
        </p:nvGrpSpPr>
        <p:grpSpPr>
          <a:xfrm>
            <a:off x="-152400" y="6121400"/>
            <a:ext cx="12420600" cy="736600"/>
            <a:chOff x="-152400" y="6121400"/>
            <a:chExt cx="12420600" cy="736600"/>
          </a:xfrm>
        </p:grpSpPr>
        <p:pic>
          <p:nvPicPr>
            <p:cNvPr id="9" name="Picture 2" descr="Logo for the Center for IDEA Early Childhood Data Systems (The DaSy Center)">
              <a:extLst>
                <a:ext uri="{FF2B5EF4-FFF2-40B4-BE49-F238E27FC236}">
                  <a16:creationId xmlns:a16="http://schemas.microsoft.com/office/drawing/2014/main" id="{11B29F62-E1E0-4BCD-A4A5-D1B1ECCC50D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1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descr="&quot; &quot;">
              <a:extLst>
                <a:ext uri="{FF2B5EF4-FFF2-40B4-BE49-F238E27FC236}">
                  <a16:creationId xmlns:a16="http://schemas.microsoft.com/office/drawing/2014/main" id="{B3CF9A49-0125-4547-814D-7C0129F3377F}"/>
                </a:ext>
              </a:extLst>
            </p:cNvPr>
            <p:cNvCxnSpPr>
              <a:cxnSpLocks/>
            </p:cNvCxnSpPr>
            <p:nvPr userDrawn="1"/>
          </p:nvCxnSpPr>
          <p:spPr>
            <a:xfrm>
              <a:off x="-152400" y="6121400"/>
              <a:ext cx="124206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1" name="Picture 10" descr="Early Childhood Technical Assistance Center logo">
              <a:extLst>
                <a:ext uri="{FF2B5EF4-FFF2-40B4-BE49-F238E27FC236}">
                  <a16:creationId xmlns:a16="http://schemas.microsoft.com/office/drawing/2014/main" id="{D126EBDF-BF45-43F1-82F1-C4F590B0A2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0" y="6325833"/>
              <a:ext cx="1063536" cy="409052"/>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a:extLst>
              <a:ext uri="{FF2B5EF4-FFF2-40B4-BE49-F238E27FC236}">
                <a16:creationId xmlns:a16="http://schemas.microsoft.com/office/drawing/2014/main" id="{78C16F36-547B-41E1-922C-33DF73800B0D}"/>
              </a:ext>
            </a:extLst>
          </p:cNvPr>
          <p:cNvGrpSpPr/>
          <p:nvPr userDrawn="1"/>
        </p:nvGrpSpPr>
        <p:grpSpPr>
          <a:xfrm>
            <a:off x="-152400" y="6121400"/>
            <a:ext cx="12420600" cy="736600"/>
            <a:chOff x="-152400" y="6121400"/>
            <a:chExt cx="12420600" cy="736600"/>
          </a:xfrm>
        </p:grpSpPr>
        <p:pic>
          <p:nvPicPr>
            <p:cNvPr id="12" name="Picture 2" descr="Logo for the Center for IDEA Early Childhood Data Systems (The DaSy Center)">
              <a:extLst>
                <a:ext uri="{FF2B5EF4-FFF2-40B4-BE49-F238E27FC236}">
                  <a16:creationId xmlns:a16="http://schemas.microsoft.com/office/drawing/2014/main" id="{BEA3416D-A51E-4A0F-8AC3-EB1D32622C7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1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a:extLst>
                <a:ext uri="{FF2B5EF4-FFF2-40B4-BE49-F238E27FC236}">
                  <a16:creationId xmlns:a16="http://schemas.microsoft.com/office/drawing/2014/main" id="{324E37D2-1289-49FC-9431-28C365E4EE03}"/>
                </a:ext>
              </a:extLst>
            </p:cNvPr>
            <p:cNvCxnSpPr>
              <a:cxnSpLocks/>
            </p:cNvCxnSpPr>
            <p:nvPr userDrawn="1"/>
          </p:nvCxnSpPr>
          <p:spPr>
            <a:xfrm>
              <a:off x="-152400" y="6121400"/>
              <a:ext cx="124206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4" name="Picture 13" descr="Early Childhood Technical Assistance Center logo">
              <a:extLst>
                <a:ext uri="{FF2B5EF4-FFF2-40B4-BE49-F238E27FC236}">
                  <a16:creationId xmlns:a16="http://schemas.microsoft.com/office/drawing/2014/main" id="{06169829-2D2A-4EB2-B992-108E8C80C1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0" y="6325833"/>
              <a:ext cx="1063536" cy="409052"/>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a:extLst>
              <a:ext uri="{FF2B5EF4-FFF2-40B4-BE49-F238E27FC236}">
                <a16:creationId xmlns:a16="http://schemas.microsoft.com/office/drawing/2014/main" id="{56F6BFB8-7A2F-403A-9604-1B94817EF77B}"/>
              </a:ext>
            </a:extLst>
          </p:cNvPr>
          <p:cNvGrpSpPr/>
          <p:nvPr userDrawn="1"/>
        </p:nvGrpSpPr>
        <p:grpSpPr>
          <a:xfrm>
            <a:off x="-152400" y="6121400"/>
            <a:ext cx="12420600" cy="736600"/>
            <a:chOff x="-152400" y="6121400"/>
            <a:chExt cx="12420600" cy="736600"/>
          </a:xfrm>
        </p:grpSpPr>
        <p:pic>
          <p:nvPicPr>
            <p:cNvPr id="12" name="Picture 2" descr="Logo for the Center for IDEA Early Childhood Data Systems (The DaSy Center)">
              <a:extLst>
                <a:ext uri="{FF2B5EF4-FFF2-40B4-BE49-F238E27FC236}">
                  <a16:creationId xmlns:a16="http://schemas.microsoft.com/office/drawing/2014/main" id="{9FAC96D9-EC13-4EC5-8CB5-9D24DD21DA8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1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a:extLst>
                <a:ext uri="{FF2B5EF4-FFF2-40B4-BE49-F238E27FC236}">
                  <a16:creationId xmlns:a16="http://schemas.microsoft.com/office/drawing/2014/main" id="{6A78B3B6-1046-4B1B-9C43-F89AF04AA160}"/>
                </a:ext>
              </a:extLst>
            </p:cNvPr>
            <p:cNvCxnSpPr>
              <a:cxnSpLocks/>
            </p:cNvCxnSpPr>
            <p:nvPr userDrawn="1"/>
          </p:nvCxnSpPr>
          <p:spPr>
            <a:xfrm>
              <a:off x="-152400" y="6121400"/>
              <a:ext cx="124206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4" name="Picture 13" descr="Early Childhood Technical Assistance Center logo">
              <a:extLst>
                <a:ext uri="{FF2B5EF4-FFF2-40B4-BE49-F238E27FC236}">
                  <a16:creationId xmlns:a16="http://schemas.microsoft.com/office/drawing/2014/main" id="{3D52EEC8-85C1-4C75-AD03-EF59B006E1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0" y="6325833"/>
              <a:ext cx="1063536" cy="409052"/>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09600" y="1600201"/>
            <a:ext cx="109728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a:extLst>
              <a:ext uri="{FF2B5EF4-FFF2-40B4-BE49-F238E27FC236}">
                <a16:creationId xmlns:a16="http://schemas.microsoft.com/office/drawing/2014/main" id="{B7916B25-8BCF-48D2-BF0E-A8502BEE2EA2}"/>
              </a:ext>
            </a:extLst>
          </p:cNvPr>
          <p:cNvGrpSpPr/>
          <p:nvPr userDrawn="1"/>
        </p:nvGrpSpPr>
        <p:grpSpPr>
          <a:xfrm>
            <a:off x="-152400" y="6121400"/>
            <a:ext cx="12420600" cy="736600"/>
            <a:chOff x="-152400" y="6121400"/>
            <a:chExt cx="12420600" cy="736600"/>
          </a:xfrm>
        </p:grpSpPr>
        <p:pic>
          <p:nvPicPr>
            <p:cNvPr id="11" name="Picture 2" descr="Logo for the Center for IDEA Early Childhood Data Systems (The DaSy Center)">
              <a:extLst>
                <a:ext uri="{FF2B5EF4-FFF2-40B4-BE49-F238E27FC236}">
                  <a16:creationId xmlns:a16="http://schemas.microsoft.com/office/drawing/2014/main" id="{17C899FF-725A-4178-A256-0610011ACF2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1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a:extLst>
                <a:ext uri="{FF2B5EF4-FFF2-40B4-BE49-F238E27FC236}">
                  <a16:creationId xmlns:a16="http://schemas.microsoft.com/office/drawing/2014/main" id="{29D9D38E-7C91-4486-94E8-8138BCE690ED}"/>
                </a:ext>
              </a:extLst>
            </p:cNvPr>
            <p:cNvCxnSpPr>
              <a:cxnSpLocks/>
            </p:cNvCxnSpPr>
            <p:nvPr userDrawn="1"/>
          </p:nvCxnSpPr>
          <p:spPr>
            <a:xfrm>
              <a:off x="-152400" y="6121400"/>
              <a:ext cx="124206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3" name="Picture 12" descr="Early Childhood Technical Assistance Center logo">
              <a:extLst>
                <a:ext uri="{FF2B5EF4-FFF2-40B4-BE49-F238E27FC236}">
                  <a16:creationId xmlns:a16="http://schemas.microsoft.com/office/drawing/2014/main" id="{B5A1721B-F2D8-45E8-8FCF-B1ECABC31E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0" y="6325833"/>
              <a:ext cx="1063536" cy="409052"/>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a:extLst>
              <a:ext uri="{FF2B5EF4-FFF2-40B4-BE49-F238E27FC236}">
                <a16:creationId xmlns:a16="http://schemas.microsoft.com/office/drawing/2014/main" id="{FC3C0387-0064-45C8-99A6-B106625D3110}"/>
              </a:ext>
            </a:extLst>
          </p:cNvPr>
          <p:cNvGrpSpPr/>
          <p:nvPr userDrawn="1"/>
        </p:nvGrpSpPr>
        <p:grpSpPr>
          <a:xfrm>
            <a:off x="-152400" y="6121400"/>
            <a:ext cx="12420600" cy="736600"/>
            <a:chOff x="-152400" y="6121400"/>
            <a:chExt cx="12420600" cy="736600"/>
          </a:xfrm>
        </p:grpSpPr>
        <p:pic>
          <p:nvPicPr>
            <p:cNvPr id="11" name="Picture 2" descr="Logo for the Center for IDEA Early Childhood Data Systems (The DaSy Center)">
              <a:extLst>
                <a:ext uri="{FF2B5EF4-FFF2-40B4-BE49-F238E27FC236}">
                  <a16:creationId xmlns:a16="http://schemas.microsoft.com/office/drawing/2014/main" id="{882C6073-1AA5-483C-B422-717F851240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1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a:extLst>
                <a:ext uri="{FF2B5EF4-FFF2-40B4-BE49-F238E27FC236}">
                  <a16:creationId xmlns:a16="http://schemas.microsoft.com/office/drawing/2014/main" id="{A864DD9C-F202-4AD7-B5B3-FA7ABDE09E09}"/>
                </a:ext>
              </a:extLst>
            </p:cNvPr>
            <p:cNvCxnSpPr>
              <a:cxnSpLocks/>
            </p:cNvCxnSpPr>
            <p:nvPr userDrawn="1"/>
          </p:nvCxnSpPr>
          <p:spPr>
            <a:xfrm>
              <a:off x="-152400" y="6121400"/>
              <a:ext cx="124206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3" name="Picture 12" descr="Early Childhood Technical Assistance Center logo">
              <a:extLst>
                <a:ext uri="{FF2B5EF4-FFF2-40B4-BE49-F238E27FC236}">
                  <a16:creationId xmlns:a16="http://schemas.microsoft.com/office/drawing/2014/main" id="{CD4EAF3F-8175-45BC-B46A-0E217913E5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0" y="6325833"/>
              <a:ext cx="1063536" cy="409052"/>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316736" y="5184648"/>
            <a:ext cx="5693664"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1117600" y="2209800"/>
            <a:ext cx="8936736"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1117600" y="3886200"/>
            <a:ext cx="89408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609600" y="-304800"/>
            <a:ext cx="67056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4267200" y="-304800"/>
            <a:ext cx="79248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18" name="Picture 17" descr="Early Childhood Technical Assistance Center logo">
            <a:extLst>
              <a:ext uri="{FF2B5EF4-FFF2-40B4-BE49-F238E27FC236}">
                <a16:creationId xmlns:a16="http://schemas.microsoft.com/office/drawing/2014/main" id="{1F0C26A3-307A-4C73-AB2C-BBFA1D4DB1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5975" y="6415010"/>
            <a:ext cx="2486025" cy="366790"/>
          </a:xfrm>
          <a:prstGeom prst="rect">
            <a:avLst/>
          </a:prstGeom>
        </p:spPr>
      </p:pic>
      <p:pic>
        <p:nvPicPr>
          <p:cNvPr id="19" name="Picture 18">
            <a:extLst>
              <a:ext uri="{FF2B5EF4-FFF2-40B4-BE49-F238E27FC236}">
                <a16:creationId xmlns:a16="http://schemas.microsoft.com/office/drawing/2014/main" id="{8F63F0A0-E095-4E02-A9B9-D86C05C2CA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6775" y="5867921"/>
            <a:ext cx="1158718" cy="990079"/>
          </a:xfrm>
          <a:prstGeom prst="rect">
            <a:avLst/>
          </a:prstGeom>
        </p:spPr>
      </p:pic>
      <p:pic>
        <p:nvPicPr>
          <p:cNvPr id="20" name="Picture 19">
            <a:extLst>
              <a:ext uri="{FF2B5EF4-FFF2-40B4-BE49-F238E27FC236}">
                <a16:creationId xmlns:a16="http://schemas.microsoft.com/office/drawing/2014/main" id="{936DC604-F9A6-43E5-A0AD-87A59438B4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58200" y="-76200"/>
            <a:ext cx="1818612" cy="1371600"/>
          </a:xfrm>
          <a:prstGeom prst="rect">
            <a:avLst/>
          </a:prstGeom>
        </p:spPr>
      </p:pic>
      <p:pic>
        <p:nvPicPr>
          <p:cNvPr id="21" name="Picture 20">
            <a:extLst>
              <a:ext uri="{FF2B5EF4-FFF2-40B4-BE49-F238E27FC236}">
                <a16:creationId xmlns:a16="http://schemas.microsoft.com/office/drawing/2014/main" id="{EC1CEC7D-3650-4CB9-A908-B734305E207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20961"/>
          <a:stretch/>
        </p:blipFill>
        <p:spPr>
          <a:xfrm>
            <a:off x="10554055" y="-73231"/>
            <a:ext cx="1627757" cy="1371600"/>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609600" y="274638"/>
            <a:ext cx="109728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10" name="Rectangle 9" descr="&quot; &quot;"/>
          <p:cNvSpPr/>
          <p:nvPr userDrawn="1"/>
        </p:nvSpPr>
        <p:spPr>
          <a:xfrm>
            <a:off x="0" y="-1143000"/>
            <a:ext cx="6096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4267200" y="-1143000"/>
            <a:ext cx="79248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7" name="Group 6">
            <a:extLst>
              <a:ext uri="{FF2B5EF4-FFF2-40B4-BE49-F238E27FC236}">
                <a16:creationId xmlns:a16="http://schemas.microsoft.com/office/drawing/2014/main" id="{23468392-FB7A-4EC8-A32E-1066CF3C9ABA}"/>
              </a:ext>
            </a:extLst>
          </p:cNvPr>
          <p:cNvGrpSpPr/>
          <p:nvPr userDrawn="1"/>
        </p:nvGrpSpPr>
        <p:grpSpPr>
          <a:xfrm>
            <a:off x="-152400" y="6121400"/>
            <a:ext cx="12420600" cy="736600"/>
            <a:chOff x="-152400" y="6121400"/>
            <a:chExt cx="12420600" cy="736600"/>
          </a:xfrm>
        </p:grpSpPr>
        <p:pic>
          <p:nvPicPr>
            <p:cNvPr id="15" name="Picture 2" descr="Logo for the Center for IDEA Early Childhood Data Systems (The DaSy Center)">
              <a:extLst>
                <a:ext uri="{FF2B5EF4-FFF2-40B4-BE49-F238E27FC236}">
                  <a16:creationId xmlns:a16="http://schemas.microsoft.com/office/drawing/2014/main" id="{F897E6E3-1132-43FD-879D-CEFAC144580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1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935E597F-ECCF-4644-ACEF-4DE192BA70B0}"/>
                </a:ext>
              </a:extLst>
            </p:cNvPr>
            <p:cNvCxnSpPr>
              <a:cxnSpLocks/>
            </p:cNvCxnSpPr>
            <p:nvPr userDrawn="1"/>
          </p:nvCxnSpPr>
          <p:spPr>
            <a:xfrm>
              <a:off x="-152400" y="6121400"/>
              <a:ext cx="124206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A6D4093D-9871-4386-B96D-A34DAB5479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0" y="6325833"/>
              <a:ext cx="1063536" cy="409052"/>
            </a:xfrm>
            <a:prstGeom prst="rect">
              <a:avLst/>
            </a:prstGeom>
          </p:spPr>
        </p:pic>
      </p:grpSp>
    </p:spTree>
    <p:extLst>
      <p:ext uri="{BB962C8B-B14F-4D97-AF65-F5344CB8AC3E}">
        <p14:creationId xmlns:p14="http://schemas.microsoft.com/office/powerpoint/2010/main" val="288639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6096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4267200" y="-1143000"/>
            <a:ext cx="79248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609600" y="1600200"/>
            <a:ext cx="109728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6096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4267200" y="-1143000"/>
            <a:ext cx="79248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9" name="Group 18">
            <a:extLst>
              <a:ext uri="{FF2B5EF4-FFF2-40B4-BE49-F238E27FC236}">
                <a16:creationId xmlns:a16="http://schemas.microsoft.com/office/drawing/2014/main" id="{623C5370-14E7-48CC-8918-2EDC4F22DA3C}"/>
              </a:ext>
            </a:extLst>
          </p:cNvPr>
          <p:cNvGrpSpPr/>
          <p:nvPr userDrawn="1"/>
        </p:nvGrpSpPr>
        <p:grpSpPr>
          <a:xfrm>
            <a:off x="-152400" y="6121400"/>
            <a:ext cx="12420600" cy="736600"/>
            <a:chOff x="-152400" y="6121400"/>
            <a:chExt cx="12420600" cy="736600"/>
          </a:xfrm>
        </p:grpSpPr>
        <p:pic>
          <p:nvPicPr>
            <p:cNvPr id="20" name="Picture 2" descr="Logo for the Center for IDEA Early Childhood Data Systems (The DaSy Center)">
              <a:extLst>
                <a:ext uri="{FF2B5EF4-FFF2-40B4-BE49-F238E27FC236}">
                  <a16:creationId xmlns:a16="http://schemas.microsoft.com/office/drawing/2014/main" id="{C9A2F2D9-982D-4F5F-B35D-E6CD1A6365E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1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descr="&quot; &quot;">
              <a:extLst>
                <a:ext uri="{FF2B5EF4-FFF2-40B4-BE49-F238E27FC236}">
                  <a16:creationId xmlns:a16="http://schemas.microsoft.com/office/drawing/2014/main" id="{1E53324C-44F4-40FD-93A7-CA099CB5766F}"/>
                </a:ext>
              </a:extLst>
            </p:cNvPr>
            <p:cNvCxnSpPr>
              <a:cxnSpLocks/>
            </p:cNvCxnSpPr>
            <p:nvPr userDrawn="1"/>
          </p:nvCxnSpPr>
          <p:spPr>
            <a:xfrm>
              <a:off x="-152400" y="6121400"/>
              <a:ext cx="124206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2" name="Picture 21" descr="Early Childhood Technical Assistance Center logo">
              <a:extLst>
                <a:ext uri="{FF2B5EF4-FFF2-40B4-BE49-F238E27FC236}">
                  <a16:creationId xmlns:a16="http://schemas.microsoft.com/office/drawing/2014/main" id="{073EAA8A-9DD6-4744-9791-ADB142A99D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0" y="6325833"/>
              <a:ext cx="1063536" cy="409052"/>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762001"/>
            <a:ext cx="103632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4978400" y="2438400"/>
            <a:ext cx="59944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a:extLst>
              <a:ext uri="{FF2B5EF4-FFF2-40B4-BE49-F238E27FC236}">
                <a16:creationId xmlns:a16="http://schemas.microsoft.com/office/drawing/2014/main" id="{24B24F34-6908-4F19-9110-22B7D0EE86C3}"/>
              </a:ext>
            </a:extLst>
          </p:cNvPr>
          <p:cNvGrpSpPr/>
          <p:nvPr userDrawn="1"/>
        </p:nvGrpSpPr>
        <p:grpSpPr>
          <a:xfrm>
            <a:off x="-152400" y="6121400"/>
            <a:ext cx="12420600" cy="736600"/>
            <a:chOff x="-152400" y="6121400"/>
            <a:chExt cx="12420600" cy="736600"/>
          </a:xfrm>
        </p:grpSpPr>
        <p:pic>
          <p:nvPicPr>
            <p:cNvPr id="12" name="Picture 2" descr="Logo for the Center for IDEA Early Childhood Data Systems (The DaSy Center)">
              <a:extLst>
                <a:ext uri="{FF2B5EF4-FFF2-40B4-BE49-F238E27FC236}">
                  <a16:creationId xmlns:a16="http://schemas.microsoft.com/office/drawing/2014/main" id="{992822DA-0956-4E76-8982-117A389780D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1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a:extLst>
                <a:ext uri="{FF2B5EF4-FFF2-40B4-BE49-F238E27FC236}">
                  <a16:creationId xmlns:a16="http://schemas.microsoft.com/office/drawing/2014/main" id="{92F664B1-2D0E-4471-B595-A4CC41A29248}"/>
                </a:ext>
              </a:extLst>
            </p:cNvPr>
            <p:cNvCxnSpPr>
              <a:cxnSpLocks/>
            </p:cNvCxnSpPr>
            <p:nvPr userDrawn="1"/>
          </p:nvCxnSpPr>
          <p:spPr>
            <a:xfrm>
              <a:off x="-152400" y="6121400"/>
              <a:ext cx="124206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4" name="Picture 13" descr="Early Childhood Technical Assistance Center logo">
              <a:extLst>
                <a:ext uri="{FF2B5EF4-FFF2-40B4-BE49-F238E27FC236}">
                  <a16:creationId xmlns:a16="http://schemas.microsoft.com/office/drawing/2014/main" id="{4C48E62F-5616-4831-8AA3-F1DA29BCEB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0" y="6325833"/>
              <a:ext cx="1063536" cy="409052"/>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a:extLst>
              <a:ext uri="{FF2B5EF4-FFF2-40B4-BE49-F238E27FC236}">
                <a16:creationId xmlns:a16="http://schemas.microsoft.com/office/drawing/2014/main" id="{0F0DB19B-0646-4C9D-ADBB-31A22240AFB5}"/>
              </a:ext>
            </a:extLst>
          </p:cNvPr>
          <p:cNvGrpSpPr/>
          <p:nvPr userDrawn="1"/>
        </p:nvGrpSpPr>
        <p:grpSpPr>
          <a:xfrm>
            <a:off x="-152400" y="6121400"/>
            <a:ext cx="12420600" cy="736600"/>
            <a:chOff x="-152400" y="6121400"/>
            <a:chExt cx="12420600" cy="736600"/>
          </a:xfrm>
        </p:grpSpPr>
        <p:pic>
          <p:nvPicPr>
            <p:cNvPr id="12" name="Picture 2" descr="Logo for the Center for IDEA Early Childhood Data Systems (The DaSy Center)">
              <a:extLst>
                <a:ext uri="{FF2B5EF4-FFF2-40B4-BE49-F238E27FC236}">
                  <a16:creationId xmlns:a16="http://schemas.microsoft.com/office/drawing/2014/main" id="{7EE4615C-39B8-4960-BFB1-E4EB4F620B8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51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a:extLst>
                <a:ext uri="{FF2B5EF4-FFF2-40B4-BE49-F238E27FC236}">
                  <a16:creationId xmlns:a16="http://schemas.microsoft.com/office/drawing/2014/main" id="{AE05ACAE-8C1F-46B4-9643-7F45E921B497}"/>
                </a:ext>
              </a:extLst>
            </p:cNvPr>
            <p:cNvCxnSpPr>
              <a:cxnSpLocks/>
            </p:cNvCxnSpPr>
            <p:nvPr userDrawn="1"/>
          </p:nvCxnSpPr>
          <p:spPr>
            <a:xfrm>
              <a:off x="-152400" y="6121400"/>
              <a:ext cx="124206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4" name="Picture 13" descr="Early Childhood Technical Assistance Center logo">
              <a:extLst>
                <a:ext uri="{FF2B5EF4-FFF2-40B4-BE49-F238E27FC236}">
                  <a16:creationId xmlns:a16="http://schemas.microsoft.com/office/drawing/2014/main" id="{45037C37-1B31-49E6-9DAC-27EAF0B142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49000" y="6325833"/>
              <a:ext cx="1063536" cy="409052"/>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3AEE33E6-90F0-47FD-AB90-45EBD3526143}"/>
              </a:ext>
            </a:extLst>
          </p:cNvPr>
          <p:cNvGrpSpPr/>
          <p:nvPr userDrawn="1"/>
        </p:nvGrpSpPr>
        <p:grpSpPr>
          <a:xfrm>
            <a:off x="-152400" y="6121400"/>
            <a:ext cx="12420600" cy="736600"/>
            <a:chOff x="-152400" y="6121400"/>
            <a:chExt cx="12420600" cy="736600"/>
          </a:xfrm>
        </p:grpSpPr>
        <p:pic>
          <p:nvPicPr>
            <p:cNvPr id="14" name="Picture 2" descr="Logo for the Center for IDEA Early Childhood Data Systems (The DaSy Center)">
              <a:extLst>
                <a:ext uri="{FF2B5EF4-FFF2-40B4-BE49-F238E27FC236}">
                  <a16:creationId xmlns:a16="http://schemas.microsoft.com/office/drawing/2014/main" id="{8A0B4B02-F40D-45D5-84D0-000020E3695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51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3C1CB597-B52D-428B-86CB-17BF7F2A66E6}"/>
                </a:ext>
              </a:extLst>
            </p:cNvPr>
            <p:cNvCxnSpPr>
              <a:cxnSpLocks/>
            </p:cNvCxnSpPr>
            <p:nvPr userDrawn="1"/>
          </p:nvCxnSpPr>
          <p:spPr>
            <a:xfrm>
              <a:off x="-152400" y="6121400"/>
              <a:ext cx="124206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1C501C81-1E0C-4EBD-8AC4-5CD652181C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49000" y="6325833"/>
              <a:ext cx="1063536" cy="409052"/>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a:extLst>
              <a:ext uri="{FF2B5EF4-FFF2-40B4-BE49-F238E27FC236}">
                <a16:creationId xmlns:a16="http://schemas.microsoft.com/office/drawing/2014/main" id="{17BB10D9-D873-479A-8FF7-FA11CE7D995F}"/>
              </a:ext>
            </a:extLst>
          </p:cNvPr>
          <p:cNvGrpSpPr/>
          <p:nvPr userDrawn="1"/>
        </p:nvGrpSpPr>
        <p:grpSpPr>
          <a:xfrm>
            <a:off x="-152400" y="6121400"/>
            <a:ext cx="12420600" cy="736600"/>
            <a:chOff x="-152400" y="6121400"/>
            <a:chExt cx="12420600" cy="736600"/>
          </a:xfrm>
        </p:grpSpPr>
        <p:pic>
          <p:nvPicPr>
            <p:cNvPr id="10" name="Picture 2" descr="Logo for the Center for IDEA Early Childhood Data Systems (The DaSy Center)">
              <a:extLst>
                <a:ext uri="{FF2B5EF4-FFF2-40B4-BE49-F238E27FC236}">
                  <a16:creationId xmlns:a16="http://schemas.microsoft.com/office/drawing/2014/main" id="{4FEF562D-07AF-47A2-A24C-F0D14F0B956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1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a:extLst>
                <a:ext uri="{FF2B5EF4-FFF2-40B4-BE49-F238E27FC236}">
                  <a16:creationId xmlns:a16="http://schemas.microsoft.com/office/drawing/2014/main" id="{95D1CBDF-85D0-4D73-9DC0-EEE6A598D9AC}"/>
                </a:ext>
              </a:extLst>
            </p:cNvPr>
            <p:cNvCxnSpPr>
              <a:cxnSpLocks/>
            </p:cNvCxnSpPr>
            <p:nvPr userDrawn="1"/>
          </p:nvCxnSpPr>
          <p:spPr>
            <a:xfrm>
              <a:off x="-152400" y="6121400"/>
              <a:ext cx="124206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2" name="Picture 11" descr="Early Childhood Technical Assistance Center logo">
              <a:extLst>
                <a:ext uri="{FF2B5EF4-FFF2-40B4-BE49-F238E27FC236}">
                  <a16:creationId xmlns:a16="http://schemas.microsoft.com/office/drawing/2014/main" id="{65E12C2C-C24C-4B8C-87F8-98D9EF5D06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0" y="6325833"/>
              <a:ext cx="1063536" cy="409052"/>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609600" y="6327649"/>
            <a:ext cx="28448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dasycenter.org/self-assessment-for-ecta-and-dasy-frameworks/"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dasycenter.org/self-assessment-for-ecta-and-dasy-frameworks/"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dasycenter.org/self-assessment-comparison-tool/"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ectacenter.org/sysframe/"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twitter.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3.xml"/><Relationship Id="rId5" Type="http://schemas.openxmlformats.org/officeDocument/2006/relationships/hyperlink" Target="https://twitter.com/ECTACenter" TargetMode="External"/><Relationship Id="rId4" Type="http://schemas.openxmlformats.org/officeDocument/2006/relationships/hyperlink" Target="http://ectacenter.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10363200" cy="1676400"/>
          </a:xfrm>
        </p:spPr>
        <p:txBody>
          <a:bodyPr>
            <a:normAutofit fontScale="90000"/>
          </a:bodyPr>
          <a:lstStyle/>
          <a:p>
            <a:pPr>
              <a:spcBef>
                <a:spcPts val="1200"/>
              </a:spcBef>
            </a:pPr>
            <a:r>
              <a:rPr lang="en-US" sz="4000" dirty="0">
                <a:solidFill>
                  <a:srgbClr val="154578"/>
                </a:solidFill>
              </a:rPr>
              <a:t>The Importance of a Strong Infrastructure in Providing Evidence-Based Early Intervention Practices</a:t>
            </a:r>
            <a:endParaRPr lang="en-US" dirty="0">
              <a:solidFill>
                <a:srgbClr val="154578"/>
              </a:solidFill>
            </a:endParaRPr>
          </a:p>
        </p:txBody>
      </p:sp>
      <p:sp>
        <p:nvSpPr>
          <p:cNvPr id="5" name="Text Placeholder 10"/>
          <p:cNvSpPr txBox="1">
            <a:spLocks/>
          </p:cNvSpPr>
          <p:nvPr/>
        </p:nvSpPr>
        <p:spPr>
          <a:xfrm>
            <a:off x="841310" y="3581400"/>
            <a:ext cx="113538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297ABB"/>
                </a:solidFill>
              </a:rPr>
              <a:t>Kathleen Hebbeler, SRI International</a:t>
            </a:r>
          </a:p>
          <a:p>
            <a:r>
              <a:rPr lang="en-US" sz="2400" dirty="0">
                <a:solidFill>
                  <a:srgbClr val="297ABB"/>
                </a:solidFill>
              </a:rPr>
              <a:t>Grace Kelley, SRI International</a:t>
            </a:r>
          </a:p>
          <a:p>
            <a:r>
              <a:rPr lang="en-US" sz="2400" dirty="0">
                <a:solidFill>
                  <a:srgbClr val="297ABB"/>
                </a:solidFill>
              </a:rPr>
              <a:t>Christina Kasprzak, Frank Porter Graham Child Development Institute</a:t>
            </a:r>
          </a:p>
          <a:p>
            <a:r>
              <a:rPr lang="en-US" sz="2400" dirty="0">
                <a:solidFill>
                  <a:srgbClr val="297ABB"/>
                </a:solidFill>
              </a:rPr>
              <a:t>Megan Vinh, Frank Porter Graham Child Development Institute</a:t>
            </a:r>
          </a:p>
        </p:txBody>
      </p:sp>
      <p:sp>
        <p:nvSpPr>
          <p:cNvPr id="6" name="Subtitle 2"/>
          <p:cNvSpPr>
            <a:spLocks noGrp="1"/>
          </p:cNvSpPr>
          <p:nvPr>
            <p:ph type="subTitle" idx="1"/>
          </p:nvPr>
        </p:nvSpPr>
        <p:spPr>
          <a:xfrm>
            <a:off x="-228600" y="6019800"/>
            <a:ext cx="8305800" cy="1216152"/>
          </a:xfrm>
        </p:spPr>
        <p:txBody>
          <a:bodyPr>
            <a:normAutofit/>
          </a:bodyPr>
          <a:lstStyle/>
          <a:p>
            <a:pPr defTabSz="1954354">
              <a:defRPr/>
            </a:pPr>
            <a:r>
              <a:rPr lang="en-US" sz="1600" kern="0" dirty="0">
                <a:solidFill>
                  <a:srgbClr val="154578"/>
                </a:solidFill>
                <a:latin typeface="Arial" panose="020B0604020202020204" pitchFamily="34" charset="0"/>
                <a:cs typeface="Arial" panose="020B0604020202020204" pitchFamily="34" charset="0"/>
              </a:rPr>
              <a:t>International Society on Early Intervention Conference</a:t>
            </a:r>
          </a:p>
          <a:p>
            <a:pPr defTabSz="1954354">
              <a:defRPr/>
            </a:pPr>
            <a:r>
              <a:rPr lang="en-US" sz="1600" kern="0" dirty="0">
                <a:solidFill>
                  <a:srgbClr val="154578"/>
                </a:solidFill>
                <a:latin typeface="Arial" panose="020B0604020202020204" pitchFamily="34" charset="0"/>
                <a:cs typeface="Arial" panose="020B0604020202020204" pitchFamily="34" charset="0"/>
              </a:rPr>
              <a:t>Sydney, Australia | June 2019</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1059" name="Rectangle 3"/>
          <p:cNvSpPr>
            <a:spLocks noGrp="1" noChangeArrowheads="1"/>
          </p:cNvSpPr>
          <p:nvPr>
            <p:ph type="title"/>
          </p:nvPr>
        </p:nvSpPr>
        <p:spPr>
          <a:xfrm>
            <a:off x="2081212" y="288966"/>
            <a:ext cx="8029575" cy="1143000"/>
          </a:xfrm>
        </p:spPr>
        <p:txBody>
          <a:bodyPr>
            <a:normAutofit fontScale="90000"/>
          </a:bodyPr>
          <a:lstStyle/>
          <a:p>
            <a:pPr algn="ctr"/>
            <a:r>
              <a:rPr lang="en-US" b="1" dirty="0">
                <a:solidFill>
                  <a:srgbClr val="3333CC"/>
                </a:solidFill>
              </a:rPr>
              <a:t>System for Producing Good Child and Family Outcomes</a:t>
            </a:r>
          </a:p>
        </p:txBody>
      </p:sp>
      <p:grpSp>
        <p:nvGrpSpPr>
          <p:cNvPr id="3" name="Group 2" descr="This graphic shows the systems that are needed and how they relate to each other, and highlights that good infrastructure, leads to good outcomes for children and families. ">
            <a:extLst>
              <a:ext uri="{FF2B5EF4-FFF2-40B4-BE49-F238E27FC236}">
                <a16:creationId xmlns:a16="http://schemas.microsoft.com/office/drawing/2014/main" id="{94FC48CB-A09A-42E9-8E3C-150136E98017}"/>
              </a:ext>
            </a:extLst>
          </p:cNvPr>
          <p:cNvGrpSpPr/>
          <p:nvPr/>
        </p:nvGrpSpPr>
        <p:grpSpPr>
          <a:xfrm>
            <a:off x="1676400" y="1600200"/>
            <a:ext cx="8763000" cy="4876800"/>
            <a:chOff x="1676400" y="1600200"/>
            <a:chExt cx="8763000" cy="4876800"/>
          </a:xfrm>
        </p:grpSpPr>
        <p:sp>
          <p:nvSpPr>
            <p:cNvPr id="40" name="Line 34">
              <a:extLst>
                <a:ext uri="{FF2B5EF4-FFF2-40B4-BE49-F238E27FC236}">
                  <a16:creationId xmlns:a16="http://schemas.microsoft.com/office/drawing/2014/main" id="{3FB9C5CF-CD8A-4C9C-92F2-B87510F90C8E}"/>
                </a:ext>
              </a:extLst>
            </p:cNvPr>
            <p:cNvSpPr>
              <a:spLocks noChangeShapeType="1"/>
            </p:cNvSpPr>
            <p:nvPr/>
          </p:nvSpPr>
          <p:spPr bwMode="auto">
            <a:xfrm flipH="1" flipV="1">
              <a:off x="5933282" y="4207852"/>
              <a:ext cx="4809" cy="1461685"/>
            </a:xfrm>
            <a:prstGeom prst="line">
              <a:avLst/>
            </a:prstGeom>
            <a:noFill/>
            <a:ln w="12700">
              <a:solidFill>
                <a:schemeClr val="tx2"/>
              </a:solidFill>
              <a:round/>
              <a:headEnd/>
              <a:tailEnd type="triangle" w="med" len="med"/>
            </a:ln>
            <a:effectLst/>
          </p:spPr>
          <p:txBody>
            <a:bodyPr/>
            <a:lstStyle/>
            <a:p>
              <a:endParaRPr lang="en-US"/>
            </a:p>
          </p:txBody>
        </p:sp>
        <p:sp>
          <p:nvSpPr>
            <p:cNvPr id="941090" name="Line 34"/>
            <p:cNvSpPr>
              <a:spLocks noChangeShapeType="1"/>
            </p:cNvSpPr>
            <p:nvPr/>
          </p:nvSpPr>
          <p:spPr bwMode="auto">
            <a:xfrm flipV="1">
              <a:off x="4267200" y="4152900"/>
              <a:ext cx="0" cy="1447800"/>
            </a:xfrm>
            <a:prstGeom prst="line">
              <a:avLst/>
            </a:prstGeom>
            <a:noFill/>
            <a:ln w="12700">
              <a:solidFill>
                <a:schemeClr val="tx2"/>
              </a:solidFill>
              <a:round/>
              <a:headEnd/>
              <a:tailEnd type="triangle" w="med" len="med"/>
            </a:ln>
            <a:effectLst/>
          </p:spPr>
          <p:txBody>
            <a:bodyPr/>
            <a:lstStyle/>
            <a:p>
              <a:endParaRPr lang="en-US"/>
            </a:p>
          </p:txBody>
        </p:sp>
        <p:sp>
          <p:nvSpPr>
            <p:cNvPr id="941093" name="Oval 37"/>
            <p:cNvSpPr>
              <a:spLocks noChangeArrowheads="1"/>
            </p:cNvSpPr>
            <p:nvPr/>
          </p:nvSpPr>
          <p:spPr bwMode="auto">
            <a:xfrm>
              <a:off x="2438400" y="4414620"/>
              <a:ext cx="2286000" cy="762000"/>
            </a:xfrm>
            <a:prstGeom prst="ellipse">
              <a:avLst/>
            </a:prstGeom>
            <a:solidFill>
              <a:schemeClr val="accent4">
                <a:lumMod val="75000"/>
              </a:schemeClr>
            </a:solidFill>
            <a:ln w="9525">
              <a:solidFill>
                <a:schemeClr val="bg1"/>
              </a:solidFill>
              <a:round/>
              <a:headEnd/>
              <a:tailEnd/>
            </a:ln>
            <a:effectLst/>
          </p:spPr>
          <p:txBody>
            <a:bodyPr wrap="none" anchor="ctr"/>
            <a:lstStyle/>
            <a:p>
              <a:endParaRPr lang="en-US"/>
            </a:p>
          </p:txBody>
        </p:sp>
        <p:sp>
          <p:nvSpPr>
            <p:cNvPr id="941094" name="Text Box 38"/>
            <p:cNvSpPr txBox="1">
              <a:spLocks noChangeArrowheads="1"/>
            </p:cNvSpPr>
            <p:nvPr/>
          </p:nvSpPr>
          <p:spPr bwMode="auto">
            <a:xfrm>
              <a:off x="2438400" y="4613057"/>
              <a:ext cx="2743200" cy="336550"/>
            </a:xfrm>
            <a:prstGeom prst="rect">
              <a:avLst/>
            </a:prstGeom>
            <a:noFill/>
            <a:ln w="9525">
              <a:noFill/>
              <a:miter lim="800000"/>
              <a:headEnd/>
              <a:tailEnd/>
            </a:ln>
            <a:effectLst/>
          </p:spPr>
          <p:txBody>
            <a:bodyPr>
              <a:spAutoFit/>
            </a:bodyPr>
            <a:lstStyle/>
            <a:p>
              <a:pPr>
                <a:spcBef>
                  <a:spcPct val="50000"/>
                </a:spcBef>
              </a:pPr>
              <a:r>
                <a:rPr lang="en-US" sz="1600" b="1" dirty="0">
                  <a:solidFill>
                    <a:schemeClr val="bg1"/>
                  </a:solidFill>
                  <a:latin typeface="Tahoma" pitchFamily="34" charset="0"/>
                </a:rPr>
                <a:t>    </a:t>
              </a:r>
              <a:r>
                <a:rPr lang="en-US" sz="1600" dirty="0">
                  <a:solidFill>
                    <a:schemeClr val="bg1"/>
                  </a:solidFill>
                  <a:latin typeface="Tahoma" pitchFamily="34" charset="0"/>
                </a:rPr>
                <a:t>Strong Leadership</a:t>
              </a:r>
            </a:p>
          </p:txBody>
        </p:sp>
        <p:sp>
          <p:nvSpPr>
            <p:cNvPr id="941058" name="Line 2"/>
            <p:cNvSpPr>
              <a:spLocks noChangeShapeType="1"/>
            </p:cNvSpPr>
            <p:nvPr/>
          </p:nvSpPr>
          <p:spPr bwMode="auto">
            <a:xfrm flipV="1">
              <a:off x="5791200" y="4191000"/>
              <a:ext cx="304800" cy="1447800"/>
            </a:xfrm>
            <a:prstGeom prst="line">
              <a:avLst/>
            </a:prstGeom>
            <a:noFill/>
            <a:ln w="9525">
              <a:solidFill>
                <a:schemeClr val="bg1">
                  <a:lumMod val="95000"/>
                </a:schemeClr>
              </a:solidFill>
              <a:round/>
              <a:headEnd/>
              <a:tailEnd type="triangle" w="med" len="med"/>
            </a:ln>
            <a:effectLst/>
          </p:spPr>
          <p:txBody>
            <a:bodyPr/>
            <a:lstStyle/>
            <a:p>
              <a:endParaRPr lang="en-US"/>
            </a:p>
          </p:txBody>
        </p:sp>
        <p:sp>
          <p:nvSpPr>
            <p:cNvPr id="941060" name="Text Box 4"/>
            <p:cNvSpPr txBox="1">
              <a:spLocks noChangeArrowheads="1"/>
            </p:cNvSpPr>
            <p:nvPr/>
          </p:nvSpPr>
          <p:spPr bwMode="auto">
            <a:xfrm>
              <a:off x="1676400" y="3113881"/>
              <a:ext cx="1600200" cy="923330"/>
            </a:xfrm>
            <a:prstGeom prst="rect">
              <a:avLst/>
            </a:prstGeom>
            <a:solidFill>
              <a:schemeClr val="tx2">
                <a:lumMod val="60000"/>
                <a:lumOff val="40000"/>
              </a:schemeClr>
            </a:solidFill>
            <a:ln w="19050">
              <a:solidFill>
                <a:srgbClr val="FFAA2D"/>
              </a:solidFill>
              <a:miter lim="800000"/>
              <a:headEnd/>
              <a:tailEnd/>
            </a:ln>
            <a:effectLst/>
          </p:spPr>
          <p:txBody>
            <a:bodyPr>
              <a:spAutoFit/>
            </a:bodyPr>
            <a:lstStyle/>
            <a:p>
              <a:pPr algn="ctr">
                <a:spcBef>
                  <a:spcPct val="50000"/>
                </a:spcBef>
              </a:pPr>
              <a:r>
                <a:rPr lang="en-US" dirty="0">
                  <a:solidFill>
                    <a:schemeClr val="bg1"/>
                  </a:solidFill>
                  <a:latin typeface="Tahoma" pitchFamily="34" charset="0"/>
                </a:rPr>
                <a:t>Good federal infra-structure</a:t>
              </a:r>
            </a:p>
          </p:txBody>
        </p:sp>
        <p:sp>
          <p:nvSpPr>
            <p:cNvPr id="941061" name="Text Box 5"/>
            <p:cNvSpPr txBox="1">
              <a:spLocks noChangeArrowheads="1"/>
            </p:cNvSpPr>
            <p:nvPr/>
          </p:nvSpPr>
          <p:spPr bwMode="auto">
            <a:xfrm>
              <a:off x="3505200" y="3124200"/>
              <a:ext cx="1524000" cy="923330"/>
            </a:xfrm>
            <a:prstGeom prst="rect">
              <a:avLst/>
            </a:prstGeom>
            <a:solidFill>
              <a:schemeClr val="bg2">
                <a:lumMod val="50000"/>
              </a:schemeClr>
            </a:solidFill>
            <a:ln w="12700">
              <a:solidFill>
                <a:srgbClr val="FFAA2D"/>
              </a:solidFill>
              <a:miter lim="800000"/>
              <a:headEnd/>
              <a:tailEnd/>
            </a:ln>
            <a:effectLst/>
          </p:spPr>
          <p:txBody>
            <a:bodyPr>
              <a:spAutoFit/>
            </a:bodyPr>
            <a:lstStyle/>
            <a:p>
              <a:pPr algn="ctr">
                <a:spcBef>
                  <a:spcPct val="50000"/>
                </a:spcBef>
              </a:pPr>
              <a:r>
                <a:rPr lang="en-US" dirty="0">
                  <a:solidFill>
                    <a:schemeClr val="bg1"/>
                  </a:solidFill>
                  <a:latin typeface="Tahoma" pitchFamily="34" charset="0"/>
                </a:rPr>
                <a:t>Good state infra-structure</a:t>
              </a:r>
            </a:p>
          </p:txBody>
        </p:sp>
        <p:sp>
          <p:nvSpPr>
            <p:cNvPr id="941062" name="Text Box 6"/>
            <p:cNvSpPr txBox="1">
              <a:spLocks noChangeArrowheads="1"/>
            </p:cNvSpPr>
            <p:nvPr/>
          </p:nvSpPr>
          <p:spPr bwMode="auto">
            <a:xfrm>
              <a:off x="7010400" y="2956417"/>
              <a:ext cx="1752600" cy="1785104"/>
            </a:xfrm>
            <a:prstGeom prst="rect">
              <a:avLst/>
            </a:prstGeom>
            <a:solidFill>
              <a:srgbClr val="3333CC"/>
            </a:solidFill>
            <a:ln w="19050">
              <a:solidFill>
                <a:schemeClr val="accent4">
                  <a:lumMod val="40000"/>
                  <a:lumOff val="60000"/>
                </a:schemeClr>
              </a:solidFill>
              <a:miter lim="800000"/>
              <a:headEnd/>
              <a:tailEnd/>
            </a:ln>
            <a:effectLst/>
          </p:spPr>
          <p:txBody>
            <a:bodyPr>
              <a:spAutoFit/>
            </a:bodyPr>
            <a:lstStyle/>
            <a:p>
              <a:pPr algn="ctr">
                <a:spcBef>
                  <a:spcPct val="50000"/>
                </a:spcBef>
              </a:pPr>
              <a:r>
                <a:rPr lang="en-US" dirty="0">
                  <a:solidFill>
                    <a:schemeClr val="bg1"/>
                  </a:solidFill>
                  <a:latin typeface="Tahoma" pitchFamily="34" charset="0"/>
                </a:rPr>
                <a:t>High quality services and supports for children 0-5 and their familie</a:t>
              </a:r>
              <a:r>
                <a:rPr lang="en-US" sz="2000" dirty="0">
                  <a:solidFill>
                    <a:schemeClr val="bg1"/>
                  </a:solidFill>
                  <a:latin typeface="Tahoma" pitchFamily="34" charset="0"/>
                </a:rPr>
                <a:t>s</a:t>
              </a:r>
            </a:p>
          </p:txBody>
        </p:sp>
        <p:sp>
          <p:nvSpPr>
            <p:cNvPr id="941063" name="Text Box 7"/>
            <p:cNvSpPr txBox="1">
              <a:spLocks noChangeArrowheads="1"/>
            </p:cNvSpPr>
            <p:nvPr/>
          </p:nvSpPr>
          <p:spPr bwMode="auto">
            <a:xfrm>
              <a:off x="9067800" y="2971800"/>
              <a:ext cx="1371600" cy="1477328"/>
            </a:xfrm>
            <a:prstGeom prst="rect">
              <a:avLst/>
            </a:prstGeom>
            <a:solidFill>
              <a:srgbClr val="33CCCC"/>
            </a:solidFill>
            <a:ln w="19050">
              <a:solidFill>
                <a:schemeClr val="accent4">
                  <a:lumMod val="40000"/>
                  <a:lumOff val="60000"/>
                </a:schemeClr>
              </a:solidFill>
              <a:miter lim="800000"/>
              <a:headEnd/>
              <a:tailEnd/>
            </a:ln>
            <a:effectLst/>
          </p:spPr>
          <p:txBody>
            <a:bodyPr>
              <a:spAutoFit/>
            </a:bodyPr>
            <a:lstStyle/>
            <a:p>
              <a:pPr algn="ctr">
                <a:spcBef>
                  <a:spcPct val="50000"/>
                </a:spcBef>
              </a:pPr>
              <a:r>
                <a:rPr lang="en-US" dirty="0">
                  <a:solidFill>
                    <a:schemeClr val="bg1"/>
                  </a:solidFill>
                  <a:latin typeface="Tahoma" pitchFamily="34" charset="0"/>
                </a:rPr>
                <a:t>Good outcomes for children and families</a:t>
              </a:r>
            </a:p>
          </p:txBody>
        </p:sp>
        <p:sp>
          <p:nvSpPr>
            <p:cNvPr id="941064" name="AutoShape 8"/>
            <p:cNvSpPr>
              <a:spLocks noChangeArrowheads="1"/>
            </p:cNvSpPr>
            <p:nvPr/>
          </p:nvSpPr>
          <p:spPr bwMode="auto">
            <a:xfrm>
              <a:off x="3266906" y="3517683"/>
              <a:ext cx="228600" cy="152400"/>
            </a:xfrm>
            <a:prstGeom prst="rightArrow">
              <a:avLst>
                <a:gd name="adj1" fmla="val 50000"/>
                <a:gd name="adj2" fmla="val 375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5" name="AutoShape 9"/>
            <p:cNvSpPr>
              <a:spLocks noChangeArrowheads="1"/>
            </p:cNvSpPr>
            <p:nvPr/>
          </p:nvSpPr>
          <p:spPr bwMode="auto">
            <a:xfrm>
              <a:off x="5029200" y="3517900"/>
              <a:ext cx="228600" cy="152400"/>
            </a:xfrm>
            <a:prstGeom prst="rightArrow">
              <a:avLst>
                <a:gd name="adj1" fmla="val 50000"/>
                <a:gd name="adj2" fmla="val 375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6" name="AutoShape 10"/>
            <p:cNvSpPr>
              <a:spLocks noChangeArrowheads="1"/>
            </p:cNvSpPr>
            <p:nvPr/>
          </p:nvSpPr>
          <p:spPr bwMode="auto">
            <a:xfrm>
              <a:off x="6781800" y="3572470"/>
              <a:ext cx="304800" cy="1524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7" name="AutoShape 11"/>
            <p:cNvSpPr>
              <a:spLocks noChangeArrowheads="1"/>
            </p:cNvSpPr>
            <p:nvPr/>
          </p:nvSpPr>
          <p:spPr bwMode="auto">
            <a:xfrm>
              <a:off x="8763000" y="3634264"/>
              <a:ext cx="304800" cy="1524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8" name="Line 12"/>
            <p:cNvSpPr>
              <a:spLocks noChangeShapeType="1"/>
            </p:cNvSpPr>
            <p:nvPr/>
          </p:nvSpPr>
          <p:spPr bwMode="auto">
            <a:xfrm flipV="1">
              <a:off x="6553200" y="4495800"/>
              <a:ext cx="304800" cy="228600"/>
            </a:xfrm>
            <a:prstGeom prst="line">
              <a:avLst/>
            </a:prstGeom>
            <a:noFill/>
            <a:ln w="9525">
              <a:solidFill>
                <a:srgbClr val="3333CC"/>
              </a:solidFill>
              <a:round/>
              <a:headEnd/>
              <a:tailEnd type="triangle" w="med" len="med"/>
            </a:ln>
            <a:effectLst/>
          </p:spPr>
          <p:txBody>
            <a:bodyPr/>
            <a:lstStyle/>
            <a:p>
              <a:endParaRPr lang="en-US"/>
            </a:p>
          </p:txBody>
        </p:sp>
        <p:sp>
          <p:nvSpPr>
            <p:cNvPr id="941069" name="Text Box 13"/>
            <p:cNvSpPr txBox="1">
              <a:spLocks noChangeArrowheads="1"/>
            </p:cNvSpPr>
            <p:nvPr/>
          </p:nvSpPr>
          <p:spPr bwMode="auto">
            <a:xfrm>
              <a:off x="5257800" y="3124200"/>
              <a:ext cx="1524000" cy="923330"/>
            </a:xfrm>
            <a:prstGeom prst="rect">
              <a:avLst/>
            </a:prstGeom>
            <a:solidFill>
              <a:srgbClr val="FF3300"/>
            </a:solidFill>
            <a:ln w="19050">
              <a:solidFill>
                <a:schemeClr val="accent5">
                  <a:lumMod val="40000"/>
                  <a:lumOff val="60000"/>
                </a:schemeClr>
              </a:solidFill>
              <a:miter lim="800000"/>
              <a:headEnd/>
              <a:tailEnd/>
            </a:ln>
            <a:effectLst/>
          </p:spPr>
          <p:txBody>
            <a:bodyPr>
              <a:spAutoFit/>
            </a:bodyPr>
            <a:lstStyle/>
            <a:p>
              <a:pPr algn="ctr">
                <a:spcBef>
                  <a:spcPct val="50000"/>
                </a:spcBef>
              </a:pPr>
              <a:r>
                <a:rPr lang="en-US" dirty="0">
                  <a:solidFill>
                    <a:srgbClr val="F7F2FC"/>
                  </a:solidFill>
                  <a:latin typeface="Tahoma" pitchFamily="34" charset="0"/>
                </a:rPr>
                <a:t>Good local infra-structure</a:t>
              </a:r>
            </a:p>
          </p:txBody>
        </p:sp>
        <p:sp>
          <p:nvSpPr>
            <p:cNvPr id="941070" name="Oval 14"/>
            <p:cNvSpPr>
              <a:spLocks noChangeArrowheads="1"/>
            </p:cNvSpPr>
            <p:nvPr/>
          </p:nvSpPr>
          <p:spPr bwMode="auto">
            <a:xfrm>
              <a:off x="3429000" y="2097974"/>
              <a:ext cx="2667000" cy="838200"/>
            </a:xfrm>
            <a:prstGeom prst="ellipse">
              <a:avLst/>
            </a:prstGeom>
            <a:solidFill>
              <a:schemeClr val="accent6">
                <a:lumMod val="75000"/>
              </a:schemeClr>
            </a:solidFill>
            <a:ln w="9525">
              <a:solidFill>
                <a:schemeClr val="bg1"/>
              </a:solidFill>
              <a:round/>
              <a:headEnd/>
              <a:tailEnd/>
            </a:ln>
            <a:effectLst/>
          </p:spPr>
          <p:txBody>
            <a:bodyPr wrap="none" anchor="ctr"/>
            <a:lstStyle/>
            <a:p>
              <a:endParaRPr lang="en-US"/>
            </a:p>
          </p:txBody>
        </p:sp>
        <p:sp>
          <p:nvSpPr>
            <p:cNvPr id="941071" name="Line 15"/>
            <p:cNvSpPr>
              <a:spLocks noChangeShapeType="1"/>
            </p:cNvSpPr>
            <p:nvPr/>
          </p:nvSpPr>
          <p:spPr bwMode="auto">
            <a:xfrm>
              <a:off x="8001000" y="2590800"/>
              <a:ext cx="457200" cy="304800"/>
            </a:xfrm>
            <a:prstGeom prst="line">
              <a:avLst/>
            </a:prstGeom>
            <a:noFill/>
            <a:ln w="9525">
              <a:solidFill>
                <a:schemeClr val="tx2"/>
              </a:solidFill>
              <a:round/>
              <a:headEnd/>
              <a:tailEnd type="triangle" w="med" len="med"/>
            </a:ln>
            <a:effectLst/>
          </p:spPr>
          <p:txBody>
            <a:bodyPr/>
            <a:lstStyle/>
            <a:p>
              <a:endParaRPr lang="en-US"/>
            </a:p>
          </p:txBody>
        </p:sp>
        <p:sp>
          <p:nvSpPr>
            <p:cNvPr id="941072" name="Line 16"/>
            <p:cNvSpPr>
              <a:spLocks noChangeShapeType="1"/>
            </p:cNvSpPr>
            <p:nvPr/>
          </p:nvSpPr>
          <p:spPr bwMode="auto">
            <a:xfrm flipV="1">
              <a:off x="4724400" y="4267200"/>
              <a:ext cx="381000" cy="304800"/>
            </a:xfrm>
            <a:prstGeom prst="line">
              <a:avLst/>
            </a:prstGeom>
            <a:noFill/>
            <a:ln w="9525">
              <a:solidFill>
                <a:srgbClr val="3333CC"/>
              </a:solidFill>
              <a:round/>
              <a:headEnd/>
              <a:tailEnd type="triangle" w="med" len="med"/>
            </a:ln>
            <a:effectLst/>
          </p:spPr>
          <p:txBody>
            <a:bodyPr/>
            <a:lstStyle/>
            <a:p>
              <a:endParaRPr lang="en-US"/>
            </a:p>
          </p:txBody>
        </p:sp>
        <p:sp>
          <p:nvSpPr>
            <p:cNvPr id="941073" name="Line 17"/>
            <p:cNvSpPr>
              <a:spLocks noChangeShapeType="1"/>
            </p:cNvSpPr>
            <p:nvPr/>
          </p:nvSpPr>
          <p:spPr bwMode="auto">
            <a:xfrm flipH="1" flipV="1">
              <a:off x="2590800" y="4191000"/>
              <a:ext cx="228600" cy="228600"/>
            </a:xfrm>
            <a:prstGeom prst="line">
              <a:avLst/>
            </a:prstGeom>
            <a:noFill/>
            <a:ln w="9525">
              <a:solidFill>
                <a:schemeClr val="tx2"/>
              </a:solidFill>
              <a:round/>
              <a:headEnd/>
              <a:tailEnd type="triangle" w="med" len="med"/>
            </a:ln>
            <a:effectLst/>
          </p:spPr>
          <p:txBody>
            <a:bodyPr/>
            <a:lstStyle/>
            <a:p>
              <a:endParaRPr lang="en-US"/>
            </a:p>
          </p:txBody>
        </p:sp>
        <p:sp>
          <p:nvSpPr>
            <p:cNvPr id="941074" name="Line 18"/>
            <p:cNvSpPr>
              <a:spLocks noChangeShapeType="1"/>
            </p:cNvSpPr>
            <p:nvPr/>
          </p:nvSpPr>
          <p:spPr bwMode="auto">
            <a:xfrm flipV="1">
              <a:off x="4038600" y="4114800"/>
              <a:ext cx="0" cy="228600"/>
            </a:xfrm>
            <a:prstGeom prst="line">
              <a:avLst/>
            </a:prstGeom>
            <a:noFill/>
            <a:ln w="9525">
              <a:solidFill>
                <a:schemeClr val="tx2"/>
              </a:solidFill>
              <a:round/>
              <a:headEnd/>
              <a:tailEnd type="triangle" w="med" len="med"/>
            </a:ln>
            <a:effectLst/>
          </p:spPr>
          <p:txBody>
            <a:bodyPr/>
            <a:lstStyle/>
            <a:p>
              <a:endParaRPr lang="en-US"/>
            </a:p>
          </p:txBody>
        </p:sp>
        <p:sp>
          <p:nvSpPr>
            <p:cNvPr id="941075" name="Oval 19"/>
            <p:cNvSpPr>
              <a:spLocks noChangeArrowheads="1"/>
            </p:cNvSpPr>
            <p:nvPr/>
          </p:nvSpPr>
          <p:spPr bwMode="auto">
            <a:xfrm>
              <a:off x="2438400" y="5715000"/>
              <a:ext cx="5105400" cy="762000"/>
            </a:xfrm>
            <a:prstGeom prst="ellipse">
              <a:avLst/>
            </a:prstGeom>
            <a:solidFill>
              <a:srgbClr val="7030A0"/>
            </a:solidFill>
            <a:ln w="9525">
              <a:solidFill>
                <a:schemeClr val="bg1"/>
              </a:solidFill>
              <a:round/>
              <a:headEnd/>
              <a:tailEnd/>
            </a:ln>
            <a:effectLst/>
          </p:spPr>
          <p:txBody>
            <a:bodyPr wrap="none" anchor="ctr"/>
            <a:lstStyle/>
            <a:p>
              <a:endParaRPr lang="en-US"/>
            </a:p>
          </p:txBody>
        </p:sp>
        <p:sp>
          <p:nvSpPr>
            <p:cNvPr id="941076" name="Text Box 20"/>
            <p:cNvSpPr txBox="1">
              <a:spLocks noChangeArrowheads="1"/>
            </p:cNvSpPr>
            <p:nvPr/>
          </p:nvSpPr>
          <p:spPr bwMode="auto">
            <a:xfrm>
              <a:off x="3220375" y="5920908"/>
              <a:ext cx="3657600" cy="369332"/>
            </a:xfrm>
            <a:prstGeom prst="rect">
              <a:avLst/>
            </a:prstGeom>
            <a:noFill/>
            <a:ln w="9525">
              <a:noFill/>
              <a:miter lim="800000"/>
              <a:headEnd/>
              <a:tailEnd/>
            </a:ln>
            <a:effectLst/>
          </p:spPr>
          <p:txBody>
            <a:bodyPr>
              <a:spAutoFit/>
            </a:bodyPr>
            <a:lstStyle/>
            <a:p>
              <a:pPr>
                <a:spcBef>
                  <a:spcPct val="50000"/>
                </a:spcBef>
              </a:pPr>
              <a:r>
                <a:rPr lang="en-US" dirty="0">
                  <a:solidFill>
                    <a:schemeClr val="bg1"/>
                  </a:solidFill>
                  <a:latin typeface="Tahoma" pitchFamily="34" charset="0"/>
                </a:rPr>
                <a:t>Data system and high quality data</a:t>
              </a:r>
            </a:p>
          </p:txBody>
        </p:sp>
        <p:sp>
          <p:nvSpPr>
            <p:cNvPr id="941077" name="Oval 21"/>
            <p:cNvSpPr>
              <a:spLocks noChangeArrowheads="1"/>
            </p:cNvSpPr>
            <p:nvPr/>
          </p:nvSpPr>
          <p:spPr bwMode="auto">
            <a:xfrm>
              <a:off x="1981200" y="1600200"/>
              <a:ext cx="1676400" cy="685800"/>
            </a:xfrm>
            <a:prstGeom prst="ellipse">
              <a:avLst/>
            </a:prstGeom>
            <a:solidFill>
              <a:schemeClr val="accent2">
                <a:lumMod val="75000"/>
              </a:schemeClr>
            </a:solidFill>
            <a:ln w="9525">
              <a:solidFill>
                <a:schemeClr val="bg1"/>
              </a:solidFill>
              <a:round/>
              <a:headEnd/>
              <a:tailEnd/>
            </a:ln>
            <a:effectLst/>
          </p:spPr>
          <p:txBody>
            <a:bodyPr wrap="none" anchor="ctr"/>
            <a:lstStyle/>
            <a:p>
              <a:endParaRPr lang="en-US"/>
            </a:p>
          </p:txBody>
        </p:sp>
        <p:sp>
          <p:nvSpPr>
            <p:cNvPr id="941078" name="Oval 22"/>
            <p:cNvSpPr>
              <a:spLocks noChangeArrowheads="1"/>
            </p:cNvSpPr>
            <p:nvPr/>
          </p:nvSpPr>
          <p:spPr bwMode="auto">
            <a:xfrm>
              <a:off x="6240261" y="1711246"/>
              <a:ext cx="2286000" cy="762000"/>
            </a:xfrm>
            <a:prstGeom prst="ellipse">
              <a:avLst/>
            </a:prstGeom>
            <a:solidFill>
              <a:srgbClr val="00B050"/>
            </a:solidFill>
            <a:ln w="9525">
              <a:solidFill>
                <a:schemeClr val="bg1"/>
              </a:solidFill>
              <a:round/>
              <a:headEnd/>
              <a:tailEnd/>
            </a:ln>
            <a:effectLst/>
          </p:spPr>
          <p:txBody>
            <a:bodyPr wrap="none" anchor="ctr"/>
            <a:lstStyle/>
            <a:p>
              <a:endParaRPr lang="en-US"/>
            </a:p>
          </p:txBody>
        </p:sp>
        <p:sp>
          <p:nvSpPr>
            <p:cNvPr id="941079" name="Text Box 23"/>
            <p:cNvSpPr txBox="1">
              <a:spLocks noChangeArrowheads="1"/>
            </p:cNvSpPr>
            <p:nvPr/>
          </p:nvSpPr>
          <p:spPr bwMode="auto">
            <a:xfrm>
              <a:off x="2270126" y="1708151"/>
              <a:ext cx="1103313" cy="366713"/>
            </a:xfrm>
            <a:prstGeom prst="rect">
              <a:avLst/>
            </a:prstGeom>
            <a:noFill/>
            <a:ln w="9525">
              <a:noFill/>
              <a:miter lim="800000"/>
              <a:headEnd/>
              <a:tailEnd/>
            </a:ln>
            <a:effectLst/>
          </p:spPr>
          <p:txBody>
            <a:bodyPr wrap="none">
              <a:spAutoFit/>
            </a:bodyPr>
            <a:lstStyle/>
            <a:p>
              <a:r>
                <a:rPr lang="en-US" dirty="0">
                  <a:solidFill>
                    <a:schemeClr val="bg1"/>
                  </a:solidFill>
                  <a:latin typeface="Tahoma" pitchFamily="34" charset="0"/>
                </a:rPr>
                <a:t>Research</a:t>
              </a:r>
            </a:p>
          </p:txBody>
        </p:sp>
        <p:sp>
          <p:nvSpPr>
            <p:cNvPr id="941080" name="Rectangle 24"/>
            <p:cNvSpPr>
              <a:spLocks noChangeArrowheads="1"/>
            </p:cNvSpPr>
            <p:nvPr/>
          </p:nvSpPr>
          <p:spPr bwMode="auto">
            <a:xfrm>
              <a:off x="6426201" y="1935786"/>
              <a:ext cx="1904945" cy="338554"/>
            </a:xfrm>
            <a:prstGeom prst="rect">
              <a:avLst/>
            </a:prstGeom>
            <a:noFill/>
            <a:ln w="9525">
              <a:noFill/>
              <a:miter lim="800000"/>
              <a:headEnd/>
              <a:tailEnd/>
            </a:ln>
            <a:effectLst/>
          </p:spPr>
          <p:txBody>
            <a:bodyPr wrap="none">
              <a:spAutoFit/>
            </a:bodyPr>
            <a:lstStyle/>
            <a:p>
              <a:r>
                <a:rPr lang="en-US" sz="1600" dirty="0" err="1">
                  <a:solidFill>
                    <a:schemeClr val="bg1"/>
                  </a:solidFill>
                  <a:latin typeface="Tahoma" pitchFamily="34" charset="0"/>
                </a:rPr>
                <a:t>Prof’l</a:t>
              </a:r>
              <a:r>
                <a:rPr lang="en-US" sz="1600" dirty="0">
                  <a:solidFill>
                    <a:schemeClr val="bg1"/>
                  </a:solidFill>
                  <a:latin typeface="Tahoma" pitchFamily="34" charset="0"/>
                </a:rPr>
                <a:t> Development</a:t>
              </a:r>
            </a:p>
          </p:txBody>
        </p:sp>
        <p:sp>
          <p:nvSpPr>
            <p:cNvPr id="941081" name="Text Box 25"/>
            <p:cNvSpPr txBox="1">
              <a:spLocks noChangeArrowheads="1"/>
            </p:cNvSpPr>
            <p:nvPr/>
          </p:nvSpPr>
          <p:spPr bwMode="auto">
            <a:xfrm>
              <a:off x="3753097" y="2125421"/>
              <a:ext cx="1997075" cy="830997"/>
            </a:xfrm>
            <a:prstGeom prst="rect">
              <a:avLst/>
            </a:prstGeom>
            <a:noFill/>
            <a:ln w="9525">
              <a:noFill/>
              <a:miter lim="800000"/>
              <a:headEnd/>
              <a:tailEnd/>
            </a:ln>
            <a:effectLst/>
          </p:spPr>
          <p:txBody>
            <a:bodyPr>
              <a:spAutoFit/>
            </a:bodyPr>
            <a:lstStyle/>
            <a:p>
              <a:pPr algn="ctr"/>
              <a:r>
                <a:rPr lang="en-US" sz="1600" dirty="0">
                  <a:solidFill>
                    <a:schemeClr val="bg1"/>
                  </a:solidFill>
                  <a:latin typeface="Tahoma" pitchFamily="34" charset="0"/>
                </a:rPr>
                <a:t>Knowledge Base: Evidence Based Practice</a:t>
              </a:r>
            </a:p>
          </p:txBody>
        </p:sp>
        <p:sp>
          <p:nvSpPr>
            <p:cNvPr id="941082" name="Line 26"/>
            <p:cNvSpPr>
              <a:spLocks noChangeShapeType="1"/>
            </p:cNvSpPr>
            <p:nvPr/>
          </p:nvSpPr>
          <p:spPr bwMode="auto">
            <a:xfrm flipH="1" flipV="1">
              <a:off x="2590800" y="2438400"/>
              <a:ext cx="0" cy="457200"/>
            </a:xfrm>
            <a:prstGeom prst="line">
              <a:avLst/>
            </a:prstGeom>
            <a:noFill/>
            <a:ln w="9525">
              <a:solidFill>
                <a:schemeClr val="tx2"/>
              </a:solidFill>
              <a:round/>
              <a:headEnd/>
              <a:tailEnd type="triangle" w="med" len="med"/>
            </a:ln>
            <a:effectLst/>
          </p:spPr>
          <p:txBody>
            <a:bodyPr/>
            <a:lstStyle/>
            <a:p>
              <a:endParaRPr lang="en-US"/>
            </a:p>
          </p:txBody>
        </p:sp>
        <p:sp>
          <p:nvSpPr>
            <p:cNvPr id="941083" name="Line 27"/>
            <p:cNvSpPr>
              <a:spLocks noChangeShapeType="1"/>
            </p:cNvSpPr>
            <p:nvPr/>
          </p:nvSpPr>
          <p:spPr bwMode="auto">
            <a:xfrm>
              <a:off x="3581400" y="2133600"/>
              <a:ext cx="152400" cy="152400"/>
            </a:xfrm>
            <a:prstGeom prst="line">
              <a:avLst/>
            </a:prstGeom>
            <a:noFill/>
            <a:ln w="9525">
              <a:solidFill>
                <a:schemeClr val="tx2"/>
              </a:solidFill>
              <a:round/>
              <a:headEnd/>
              <a:tailEnd type="triangle" w="med" len="med"/>
            </a:ln>
            <a:effectLst/>
          </p:spPr>
          <p:txBody>
            <a:bodyPr/>
            <a:lstStyle/>
            <a:p>
              <a:endParaRPr lang="en-US"/>
            </a:p>
          </p:txBody>
        </p:sp>
        <p:sp>
          <p:nvSpPr>
            <p:cNvPr id="941084" name="Line 28"/>
            <p:cNvSpPr>
              <a:spLocks noChangeShapeType="1"/>
            </p:cNvSpPr>
            <p:nvPr/>
          </p:nvSpPr>
          <p:spPr bwMode="auto">
            <a:xfrm flipV="1">
              <a:off x="5943600" y="2209800"/>
              <a:ext cx="228600" cy="76200"/>
            </a:xfrm>
            <a:prstGeom prst="line">
              <a:avLst/>
            </a:prstGeom>
            <a:noFill/>
            <a:ln w="9525">
              <a:solidFill>
                <a:schemeClr val="tx2"/>
              </a:solidFill>
              <a:round/>
              <a:headEnd/>
              <a:tailEnd type="triangle" w="med" len="med"/>
            </a:ln>
            <a:effectLst/>
          </p:spPr>
          <p:txBody>
            <a:bodyPr/>
            <a:lstStyle/>
            <a:p>
              <a:endParaRPr lang="en-US"/>
            </a:p>
          </p:txBody>
        </p:sp>
        <p:sp>
          <p:nvSpPr>
            <p:cNvPr id="941085" name="Line 29"/>
            <p:cNvSpPr>
              <a:spLocks noChangeShapeType="1"/>
            </p:cNvSpPr>
            <p:nvPr/>
          </p:nvSpPr>
          <p:spPr bwMode="auto">
            <a:xfrm flipH="1">
              <a:off x="3086100" y="2653090"/>
              <a:ext cx="381000" cy="381000"/>
            </a:xfrm>
            <a:prstGeom prst="line">
              <a:avLst/>
            </a:prstGeom>
            <a:noFill/>
            <a:ln w="9525">
              <a:solidFill>
                <a:schemeClr val="tx2"/>
              </a:solidFill>
              <a:round/>
              <a:headEnd/>
              <a:tailEnd type="triangle" w="med" len="med"/>
            </a:ln>
            <a:effectLst/>
          </p:spPr>
          <p:txBody>
            <a:bodyPr/>
            <a:lstStyle/>
            <a:p>
              <a:endParaRPr lang="en-US"/>
            </a:p>
          </p:txBody>
        </p:sp>
        <p:sp>
          <p:nvSpPr>
            <p:cNvPr id="941086" name="Line 30"/>
            <p:cNvSpPr>
              <a:spLocks noChangeShapeType="1"/>
            </p:cNvSpPr>
            <p:nvPr/>
          </p:nvSpPr>
          <p:spPr bwMode="auto">
            <a:xfrm>
              <a:off x="3962400" y="2895600"/>
              <a:ext cx="0" cy="152400"/>
            </a:xfrm>
            <a:prstGeom prst="line">
              <a:avLst/>
            </a:prstGeom>
            <a:noFill/>
            <a:ln w="9525">
              <a:solidFill>
                <a:schemeClr val="tx2"/>
              </a:solidFill>
              <a:round/>
              <a:headEnd/>
              <a:tailEnd type="triangle" w="med" len="med"/>
            </a:ln>
            <a:effectLst/>
          </p:spPr>
          <p:txBody>
            <a:bodyPr/>
            <a:lstStyle/>
            <a:p>
              <a:endParaRPr lang="en-US"/>
            </a:p>
          </p:txBody>
        </p:sp>
        <p:sp>
          <p:nvSpPr>
            <p:cNvPr id="941087" name="Line 31"/>
            <p:cNvSpPr>
              <a:spLocks noChangeShapeType="1"/>
            </p:cNvSpPr>
            <p:nvPr/>
          </p:nvSpPr>
          <p:spPr bwMode="auto">
            <a:xfrm>
              <a:off x="5715000" y="2895600"/>
              <a:ext cx="152400" cy="76200"/>
            </a:xfrm>
            <a:prstGeom prst="line">
              <a:avLst/>
            </a:prstGeom>
            <a:noFill/>
            <a:ln w="9525">
              <a:solidFill>
                <a:schemeClr val="tx2"/>
              </a:solidFill>
              <a:round/>
              <a:headEnd/>
              <a:tailEnd type="triangle" w="med" len="med"/>
            </a:ln>
            <a:effectLst/>
          </p:spPr>
          <p:txBody>
            <a:bodyPr/>
            <a:lstStyle/>
            <a:p>
              <a:endParaRPr lang="en-US"/>
            </a:p>
          </p:txBody>
        </p:sp>
        <p:sp>
          <p:nvSpPr>
            <p:cNvPr id="941088" name="Line 32"/>
            <p:cNvSpPr>
              <a:spLocks noChangeShapeType="1"/>
            </p:cNvSpPr>
            <p:nvPr/>
          </p:nvSpPr>
          <p:spPr bwMode="auto">
            <a:xfrm>
              <a:off x="6172200" y="2667000"/>
              <a:ext cx="685800" cy="228600"/>
            </a:xfrm>
            <a:prstGeom prst="line">
              <a:avLst/>
            </a:prstGeom>
            <a:noFill/>
            <a:ln w="9525">
              <a:solidFill>
                <a:schemeClr val="tx2"/>
              </a:solidFill>
              <a:round/>
              <a:headEnd/>
              <a:tailEnd type="triangle" w="med" len="med"/>
            </a:ln>
            <a:effectLst/>
          </p:spPr>
          <p:txBody>
            <a:bodyPr/>
            <a:lstStyle/>
            <a:p>
              <a:endParaRPr lang="en-US"/>
            </a:p>
          </p:txBody>
        </p:sp>
        <p:sp>
          <p:nvSpPr>
            <p:cNvPr id="941089" name="Line 33"/>
            <p:cNvSpPr>
              <a:spLocks noChangeShapeType="1"/>
            </p:cNvSpPr>
            <p:nvPr/>
          </p:nvSpPr>
          <p:spPr bwMode="auto">
            <a:xfrm flipH="1" flipV="1">
              <a:off x="2057400" y="4191000"/>
              <a:ext cx="609600" cy="1600200"/>
            </a:xfrm>
            <a:prstGeom prst="line">
              <a:avLst/>
            </a:prstGeom>
            <a:noFill/>
            <a:ln w="12700">
              <a:solidFill>
                <a:schemeClr val="tx2"/>
              </a:solidFill>
              <a:round/>
              <a:headEnd/>
              <a:tailEnd type="triangle" w="med" len="med"/>
            </a:ln>
            <a:effectLst/>
          </p:spPr>
          <p:txBody>
            <a:bodyPr/>
            <a:lstStyle/>
            <a:p>
              <a:endParaRPr lang="en-US"/>
            </a:p>
          </p:txBody>
        </p:sp>
        <p:sp>
          <p:nvSpPr>
            <p:cNvPr id="941091" name="Oval 35"/>
            <p:cNvSpPr>
              <a:spLocks noChangeArrowheads="1"/>
            </p:cNvSpPr>
            <p:nvPr/>
          </p:nvSpPr>
          <p:spPr bwMode="auto">
            <a:xfrm>
              <a:off x="4572000" y="4876800"/>
              <a:ext cx="2667000" cy="685800"/>
            </a:xfrm>
            <a:prstGeom prst="ellipse">
              <a:avLst/>
            </a:prstGeom>
            <a:solidFill>
              <a:schemeClr val="accent5">
                <a:lumMod val="75000"/>
              </a:schemeClr>
            </a:solidFill>
            <a:ln w="9525">
              <a:solidFill>
                <a:schemeClr val="bg1"/>
              </a:solidFill>
              <a:round/>
              <a:headEnd/>
              <a:tailEnd/>
            </a:ln>
            <a:effectLst/>
          </p:spPr>
          <p:txBody>
            <a:bodyPr wrap="none" anchor="ctr"/>
            <a:lstStyle/>
            <a:p>
              <a:pPr algn="ctr"/>
              <a:endParaRPr lang="en-US" sz="1600" b="1">
                <a:solidFill>
                  <a:schemeClr val="bg1"/>
                </a:solidFill>
                <a:latin typeface="Tahoma" pitchFamily="34" charset="0"/>
              </a:endParaRPr>
            </a:p>
            <a:p>
              <a:pPr algn="ctr"/>
              <a:endParaRPr lang="en-US" sz="1600" b="1">
                <a:solidFill>
                  <a:schemeClr val="bg1"/>
                </a:solidFill>
                <a:latin typeface="Tahoma" pitchFamily="34" charset="0"/>
              </a:endParaRPr>
            </a:p>
          </p:txBody>
        </p:sp>
        <p:sp>
          <p:nvSpPr>
            <p:cNvPr id="941092" name="Text Box 36"/>
            <p:cNvSpPr txBox="1">
              <a:spLocks noChangeArrowheads="1"/>
            </p:cNvSpPr>
            <p:nvPr/>
          </p:nvSpPr>
          <p:spPr bwMode="auto">
            <a:xfrm>
              <a:off x="4800601" y="5029200"/>
              <a:ext cx="2265363" cy="336550"/>
            </a:xfrm>
            <a:prstGeom prst="rect">
              <a:avLst/>
            </a:prstGeom>
            <a:noFill/>
            <a:ln w="9525">
              <a:noFill/>
              <a:miter lim="800000"/>
              <a:headEnd/>
              <a:tailEnd/>
            </a:ln>
            <a:effectLst/>
          </p:spPr>
          <p:txBody>
            <a:bodyPr>
              <a:spAutoFit/>
            </a:bodyPr>
            <a:lstStyle/>
            <a:p>
              <a:pPr algn="ctr"/>
              <a:r>
                <a:rPr lang="en-US" sz="1600">
                  <a:solidFill>
                    <a:schemeClr val="bg1"/>
                  </a:solidFill>
                  <a:latin typeface="Tahoma" pitchFamily="34" charset="0"/>
                </a:rPr>
                <a:t>Adequate funding</a:t>
              </a:r>
            </a:p>
          </p:txBody>
        </p:sp>
        <p:sp>
          <p:nvSpPr>
            <p:cNvPr id="941095" name="Line 39"/>
            <p:cNvSpPr>
              <a:spLocks noChangeShapeType="1"/>
            </p:cNvSpPr>
            <p:nvPr/>
          </p:nvSpPr>
          <p:spPr bwMode="auto">
            <a:xfrm flipH="1" flipV="1">
              <a:off x="5486400" y="4267200"/>
              <a:ext cx="152400" cy="381000"/>
            </a:xfrm>
            <a:prstGeom prst="line">
              <a:avLst/>
            </a:prstGeom>
            <a:noFill/>
            <a:ln w="9525">
              <a:solidFill>
                <a:schemeClr val="tx2"/>
              </a:solidFill>
              <a:round/>
              <a:headEnd/>
              <a:tailEnd type="triangle" w="med" len="med"/>
            </a:ln>
            <a:effectLst/>
          </p:spPr>
          <p:txBody>
            <a:bodyPr/>
            <a:lstStyle/>
            <a:p>
              <a:endParaRPr lang="en-US"/>
            </a:p>
          </p:txBody>
        </p:sp>
        <p:sp>
          <p:nvSpPr>
            <p:cNvPr id="2" name="Oval 1">
              <a:extLst>
                <a:ext uri="{FF2B5EF4-FFF2-40B4-BE49-F238E27FC236}">
                  <a16:creationId xmlns:a16="http://schemas.microsoft.com/office/drawing/2014/main" id="{EDD62243-1049-4FA2-8602-DABE154B6680}"/>
                </a:ext>
              </a:extLst>
            </p:cNvPr>
            <p:cNvSpPr/>
            <p:nvPr/>
          </p:nvSpPr>
          <p:spPr>
            <a:xfrm>
              <a:off x="2876798" y="2428568"/>
              <a:ext cx="2696614" cy="2387778"/>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8144172"/>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B11BC4-80DA-4748-AB1A-1302C99D7445}"/>
              </a:ext>
            </a:extLst>
          </p:cNvPr>
          <p:cNvSpPr>
            <a:spLocks noGrp="1"/>
          </p:cNvSpPr>
          <p:nvPr>
            <p:ph type="sldNum" sz="quarter" idx="10"/>
          </p:nvPr>
        </p:nvSpPr>
        <p:spPr/>
        <p:txBody>
          <a:bodyPr/>
          <a:lstStyle/>
          <a:p>
            <a:fld id="{B2897048-00E0-47FB-B07B-F36BBE8AF579}" type="slidenum">
              <a:rPr lang="en-US" smtClean="0"/>
              <a:pPr/>
              <a:t>11</a:t>
            </a:fld>
            <a:endParaRPr lang="en-US" dirty="0"/>
          </a:p>
        </p:txBody>
      </p:sp>
      <p:sp>
        <p:nvSpPr>
          <p:cNvPr id="3" name="Title 2">
            <a:extLst>
              <a:ext uri="{FF2B5EF4-FFF2-40B4-BE49-F238E27FC236}">
                <a16:creationId xmlns:a16="http://schemas.microsoft.com/office/drawing/2014/main" id="{AB527F2D-942F-4780-B7FF-124068BA827A}"/>
              </a:ext>
            </a:extLst>
          </p:cNvPr>
          <p:cNvSpPr>
            <a:spLocks noGrp="1"/>
          </p:cNvSpPr>
          <p:nvPr>
            <p:ph type="title"/>
          </p:nvPr>
        </p:nvSpPr>
        <p:spPr>
          <a:xfrm>
            <a:off x="762000" y="179083"/>
            <a:ext cx="10972800" cy="1143000"/>
          </a:xfrm>
        </p:spPr>
        <p:txBody>
          <a:bodyPr>
            <a:normAutofit/>
          </a:bodyPr>
          <a:lstStyle/>
          <a:p>
            <a:r>
              <a:rPr lang="en-US" dirty="0"/>
              <a:t>Some of the variations in the U.S. in state systems</a:t>
            </a:r>
          </a:p>
        </p:txBody>
      </p:sp>
      <p:sp>
        <p:nvSpPr>
          <p:cNvPr id="2" name="Content Placeholder 1">
            <a:extLst>
              <a:ext uri="{FF2B5EF4-FFF2-40B4-BE49-F238E27FC236}">
                <a16:creationId xmlns:a16="http://schemas.microsoft.com/office/drawing/2014/main" id="{239E27D4-B6E9-4F2A-9256-E30431AEAF6B}"/>
              </a:ext>
            </a:extLst>
          </p:cNvPr>
          <p:cNvSpPr>
            <a:spLocks noGrp="1"/>
          </p:cNvSpPr>
          <p:nvPr>
            <p:ph idx="1"/>
          </p:nvPr>
        </p:nvSpPr>
        <p:spPr>
          <a:xfrm>
            <a:off x="595745" y="1219200"/>
            <a:ext cx="10972800" cy="4229100"/>
          </a:xfrm>
        </p:spPr>
        <p:txBody>
          <a:bodyPr/>
          <a:lstStyle/>
          <a:p>
            <a:r>
              <a:rPr lang="en-US" dirty="0"/>
              <a:t>All states are unique!</a:t>
            </a:r>
          </a:p>
          <a:p>
            <a:r>
              <a:rPr lang="en-US" dirty="0"/>
              <a:t>Extent of state control/authority</a:t>
            </a:r>
          </a:p>
          <a:p>
            <a:r>
              <a:rPr lang="en-US" dirty="0"/>
              <a:t>Size of state           Size of state staff</a:t>
            </a:r>
          </a:p>
          <a:p>
            <a:r>
              <a:rPr lang="en-US" dirty="0"/>
              <a:t>Different state agencies administer early intervention </a:t>
            </a:r>
          </a:p>
          <a:p>
            <a:r>
              <a:rPr lang="en-US" dirty="0"/>
              <a:t>Configuration of service delivery within state </a:t>
            </a:r>
          </a:p>
          <a:p>
            <a:pPr lvl="1"/>
            <a:r>
              <a:rPr lang="en-US" dirty="0"/>
              <a:t>Network of private programs</a:t>
            </a:r>
          </a:p>
          <a:p>
            <a:pPr lvl="1"/>
            <a:r>
              <a:rPr lang="en-US" dirty="0"/>
              <a:t>Public schools</a:t>
            </a:r>
          </a:p>
          <a:p>
            <a:pPr lvl="1"/>
            <a:r>
              <a:rPr lang="en-US" dirty="0"/>
              <a:t>Public and private programs</a:t>
            </a:r>
          </a:p>
          <a:p>
            <a:pPr lvl="1"/>
            <a:r>
              <a:rPr lang="en-US" dirty="0"/>
              <a:t>Many independent providers </a:t>
            </a:r>
          </a:p>
        </p:txBody>
      </p:sp>
      <p:cxnSp>
        <p:nvCxnSpPr>
          <p:cNvPr id="6" name="Straight Arrow Connector 5">
            <a:extLst>
              <a:ext uri="{FF2B5EF4-FFF2-40B4-BE49-F238E27FC236}">
                <a16:creationId xmlns:a16="http://schemas.microsoft.com/office/drawing/2014/main" id="{E3F915C0-24C7-4D1A-AF7E-EEA7F9150DE3}"/>
              </a:ext>
              <a:ext uri="{C183D7F6-B498-43B3-948B-1728B52AA6E4}">
                <adec:decorative xmlns:adec="http://schemas.microsoft.com/office/drawing/2017/decorative" val="1"/>
              </a:ext>
            </a:extLst>
          </p:cNvPr>
          <p:cNvCxnSpPr/>
          <p:nvPr/>
        </p:nvCxnSpPr>
        <p:spPr>
          <a:xfrm>
            <a:off x="2895600" y="2514600"/>
            <a:ext cx="558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33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12</a:t>
            </a:fld>
            <a:endParaRPr lang="en-US" dirty="0"/>
          </a:p>
        </p:txBody>
      </p:sp>
      <p:sp>
        <p:nvSpPr>
          <p:cNvPr id="3" name="Title 2"/>
          <p:cNvSpPr>
            <a:spLocks noGrp="1"/>
          </p:cNvSpPr>
          <p:nvPr>
            <p:ph type="title"/>
          </p:nvPr>
        </p:nvSpPr>
        <p:spPr>
          <a:xfrm>
            <a:off x="609600" y="422564"/>
            <a:ext cx="10972800" cy="1143000"/>
          </a:xfrm>
        </p:spPr>
        <p:txBody>
          <a:bodyPr/>
          <a:lstStyle/>
          <a:p>
            <a:r>
              <a:rPr lang="en-US" dirty="0"/>
              <a:t>What constitutes a good state infrastructure?</a:t>
            </a:r>
          </a:p>
        </p:txBody>
      </p:sp>
      <p:sp>
        <p:nvSpPr>
          <p:cNvPr id="2" name="Content Placeholder 1"/>
          <p:cNvSpPr>
            <a:spLocks noGrp="1"/>
          </p:cNvSpPr>
          <p:nvPr>
            <p:ph idx="1"/>
          </p:nvPr>
        </p:nvSpPr>
        <p:spPr/>
        <p:txBody>
          <a:bodyPr/>
          <a:lstStyle/>
          <a:p>
            <a:pPr lvl="0"/>
            <a:r>
              <a:rPr lang="en-US" dirty="0"/>
              <a:t>What are the functions of the state (the level above the locals)?</a:t>
            </a:r>
          </a:p>
          <a:p>
            <a:pPr lvl="0"/>
            <a:r>
              <a:rPr lang="en-US" dirty="0"/>
              <a:t>What are the criteria for how well these functions are carried out?</a:t>
            </a:r>
          </a:p>
          <a:p>
            <a:r>
              <a:rPr lang="en-US" dirty="0"/>
              <a:t>How does one know if the state infrastructure is functioning effectively?</a:t>
            </a:r>
          </a:p>
          <a:p>
            <a:pPr lvl="1"/>
            <a:r>
              <a:rPr lang="en-US" dirty="0"/>
              <a:t>At a minimum, not impeding the local service delivery</a:t>
            </a:r>
          </a:p>
          <a:p>
            <a:pPr lvl="1"/>
            <a:r>
              <a:rPr lang="en-US" dirty="0"/>
              <a:t>Ideally, supporting the local service</a:t>
            </a:r>
          </a:p>
          <a:p>
            <a:r>
              <a:rPr lang="en-US" dirty="0"/>
              <a:t>How does one know if the state system is supporting or impeding local service delivery?</a:t>
            </a:r>
          </a:p>
          <a:p>
            <a:r>
              <a:rPr lang="en-US" dirty="0"/>
              <a:t>These are empirical questions but have not been researched.</a:t>
            </a:r>
          </a:p>
        </p:txBody>
      </p:sp>
    </p:spTree>
    <p:extLst>
      <p:ext uri="{BB962C8B-B14F-4D97-AF65-F5344CB8AC3E}">
        <p14:creationId xmlns:p14="http://schemas.microsoft.com/office/powerpoint/2010/main" val="333821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13</a:t>
            </a:fld>
            <a:endParaRPr lang="en-US" dirty="0"/>
          </a:p>
        </p:txBody>
      </p:sp>
      <p:sp>
        <p:nvSpPr>
          <p:cNvPr id="3" name="Title 2" descr="&quot; &quot;"/>
          <p:cNvSpPr>
            <a:spLocks noGrp="1"/>
          </p:cNvSpPr>
          <p:nvPr>
            <p:ph type="title"/>
          </p:nvPr>
        </p:nvSpPr>
        <p:spPr/>
        <p:txBody>
          <a:bodyPr/>
          <a:lstStyle/>
          <a:p>
            <a:r>
              <a:rPr lang="en-US" dirty="0"/>
              <a:t>To build a strong state system…</a:t>
            </a:r>
          </a:p>
        </p:txBody>
      </p:sp>
      <p:sp>
        <p:nvSpPr>
          <p:cNvPr id="2" name="Content Placeholder 1"/>
          <p:cNvSpPr>
            <a:spLocks noGrp="1"/>
          </p:cNvSpPr>
          <p:nvPr>
            <p:ph idx="1"/>
          </p:nvPr>
        </p:nvSpPr>
        <p:spPr/>
        <p:txBody>
          <a:bodyPr/>
          <a:lstStyle/>
          <a:p>
            <a:pPr lvl="0"/>
            <a:r>
              <a:rPr lang="en-US" sz="3600" dirty="0"/>
              <a:t>Must be able to articulate… </a:t>
            </a:r>
          </a:p>
          <a:p>
            <a:pPr lvl="1"/>
            <a:r>
              <a:rPr lang="en-US" sz="3600" dirty="0"/>
              <a:t>The components of the system</a:t>
            </a:r>
          </a:p>
          <a:p>
            <a:pPr lvl="1"/>
            <a:r>
              <a:rPr lang="en-US" sz="3600" dirty="0"/>
              <a:t>What constitutes quality within each of the components</a:t>
            </a:r>
          </a:p>
        </p:txBody>
      </p:sp>
    </p:spTree>
    <p:extLst>
      <p:ext uri="{BB962C8B-B14F-4D97-AF65-F5344CB8AC3E}">
        <p14:creationId xmlns:p14="http://schemas.microsoft.com/office/powerpoint/2010/main" val="203567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Why do we need a System Framework?</a:t>
            </a:r>
          </a:p>
        </p:txBody>
      </p:sp>
      <p:sp>
        <p:nvSpPr>
          <p:cNvPr id="28674" name="Content Placeholder 2"/>
          <p:cNvSpPr>
            <a:spLocks noGrp="1"/>
          </p:cNvSpPr>
          <p:nvPr>
            <p:ph idx="1"/>
          </p:nvPr>
        </p:nvSpPr>
        <p:spPr/>
        <p:txBody>
          <a:bodyPr/>
          <a:lstStyle/>
          <a:p>
            <a:pPr marL="171450" indent="-171450"/>
            <a:r>
              <a:rPr lang="en-US" dirty="0">
                <a:ea typeface="ＭＳ Ｐゴシック" pitchFamily="34" charset="-128"/>
              </a:rPr>
              <a:t>Provides common definitions and understanding of high quality EI and ECSE systems</a:t>
            </a:r>
          </a:p>
          <a:p>
            <a:pPr marL="171450" indent="-171450"/>
            <a:r>
              <a:rPr lang="en-US" dirty="0">
                <a:latin typeface="+mj-lt"/>
                <a:ea typeface="ＭＳ Ｐゴシック" pitchFamily="34" charset="-128"/>
              </a:rPr>
              <a:t>Identifies components and elements of a high quality system</a:t>
            </a:r>
          </a:p>
          <a:p>
            <a:pPr marL="171450" indent="-171450"/>
            <a:r>
              <a:rPr lang="en-US" dirty="0">
                <a:latin typeface="+mj-lt"/>
                <a:ea typeface="ＭＳ Ｐゴシック" pitchFamily="34" charset="-128"/>
              </a:rPr>
              <a:t>Provides states with a framework (and self-assessment) for evaluating and improving their system</a:t>
            </a:r>
          </a:p>
          <a:p>
            <a:pPr marL="171450" indent="-171450"/>
            <a:r>
              <a:rPr lang="en-US" dirty="0">
                <a:latin typeface="+mj-lt"/>
                <a:ea typeface="ＭＳ Ｐゴシック" pitchFamily="34" charset="-128"/>
              </a:rPr>
              <a:t>Data from the self assessment provides focus for program planning and information to track improvement over time</a:t>
            </a:r>
          </a:p>
        </p:txBody>
      </p:sp>
    </p:spTree>
    <p:extLst>
      <p:ext uri="{BB962C8B-B14F-4D97-AF65-F5344CB8AC3E}">
        <p14:creationId xmlns:p14="http://schemas.microsoft.com/office/powerpoint/2010/main" val="240951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Purpose and Audience</a:t>
            </a:r>
          </a:p>
        </p:txBody>
      </p:sp>
      <p:sp>
        <p:nvSpPr>
          <p:cNvPr id="28674" name="Content Placeholder 2"/>
          <p:cNvSpPr>
            <a:spLocks noGrp="1"/>
          </p:cNvSpPr>
          <p:nvPr>
            <p:ph idx="1"/>
          </p:nvPr>
        </p:nvSpPr>
        <p:spPr/>
        <p:txBody>
          <a:bodyPr/>
          <a:lstStyle/>
          <a:p>
            <a:pPr marL="454025" indent="-454025">
              <a:buNone/>
            </a:pPr>
            <a:r>
              <a:rPr lang="en-US" b="1" dirty="0">
                <a:ea typeface="ＭＳ Ｐゴシック" pitchFamily="34" charset="-128"/>
                <a:cs typeface="Arial" charset="0"/>
              </a:rPr>
              <a:t>Purpose</a:t>
            </a:r>
            <a:r>
              <a:rPr lang="en-US" dirty="0">
                <a:ea typeface="ＭＳ Ｐゴシック" pitchFamily="34" charset="-128"/>
                <a:cs typeface="Arial" charset="0"/>
              </a:rPr>
              <a:t>: to guide states in evaluating their EI/ECSE system, identifying areas for improvement, and providing direction on how to develop a more effective, efficient system that supports implementation of effective practices. </a:t>
            </a:r>
          </a:p>
          <a:p>
            <a:pPr marL="454025" indent="-454025">
              <a:buNone/>
            </a:pPr>
            <a:endParaRPr lang="en-US" dirty="0">
              <a:ea typeface="ＭＳ Ｐゴシック" pitchFamily="34" charset="-128"/>
              <a:cs typeface="Arial" charset="0"/>
            </a:endParaRPr>
          </a:p>
          <a:p>
            <a:pPr marL="454025" indent="-454025">
              <a:buNone/>
            </a:pPr>
            <a:r>
              <a:rPr lang="en-US" b="1" dirty="0">
                <a:ea typeface="ＭＳ Ｐゴシック" pitchFamily="34" charset="-128"/>
                <a:cs typeface="Arial" charset="0"/>
              </a:rPr>
              <a:t>Broader Relevance</a:t>
            </a:r>
            <a:r>
              <a:rPr lang="en-US" dirty="0">
                <a:ea typeface="ＭＳ Ｐゴシック" pitchFamily="34" charset="-128"/>
                <a:cs typeface="Arial" charset="0"/>
              </a:rPr>
              <a:t>: Although there are pieces that are unique to EI/ECSE, much of the content has relevance and applicability across service systems</a:t>
            </a:r>
          </a:p>
        </p:txBody>
      </p:sp>
    </p:spTree>
    <p:extLst>
      <p:ext uri="{BB962C8B-B14F-4D97-AF65-F5344CB8AC3E}">
        <p14:creationId xmlns:p14="http://schemas.microsoft.com/office/powerpoint/2010/main" val="82283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16</a:t>
            </a:fld>
            <a:endParaRPr lang="en-US" sz="1200">
              <a:solidFill>
                <a:srgbClr val="898989"/>
              </a:solidFill>
            </a:endParaRPr>
          </a:p>
        </p:txBody>
      </p:sp>
      <p:sp>
        <p:nvSpPr>
          <p:cNvPr id="2" name="Title 1"/>
          <p:cNvSpPr>
            <a:spLocks noGrp="1"/>
          </p:cNvSpPr>
          <p:nvPr>
            <p:ph type="title"/>
          </p:nvPr>
        </p:nvSpPr>
        <p:spPr/>
        <p:txBody>
          <a:bodyPr>
            <a:normAutofit fontScale="90000"/>
          </a:bodyPr>
          <a:lstStyle/>
          <a:p>
            <a:pPr algn="ctr"/>
            <a:r>
              <a:rPr lang="en-US" i="1" dirty="0"/>
              <a:t>What does a state need to put into place to support implementation of effective practices?</a:t>
            </a:r>
          </a:p>
        </p:txBody>
      </p:sp>
      <p:grpSp>
        <p:nvGrpSpPr>
          <p:cNvPr id="4" name="Group 3" descr=" Image of the ECTA system framework"/>
          <p:cNvGrpSpPr/>
          <p:nvPr/>
        </p:nvGrpSpPr>
        <p:grpSpPr>
          <a:xfrm>
            <a:off x="1447800" y="1676400"/>
            <a:ext cx="9067800" cy="4189272"/>
            <a:chOff x="1524001" y="2076750"/>
            <a:chExt cx="9067800" cy="4189272"/>
          </a:xfrm>
        </p:grpSpPr>
        <p:sp>
          <p:nvSpPr>
            <p:cNvPr id="12" name="TextBox 11"/>
            <p:cNvSpPr txBox="1"/>
            <p:nvPr/>
          </p:nvSpPr>
          <p:spPr>
            <a:xfrm>
              <a:off x="8839200" y="6019801"/>
              <a:ext cx="1600200" cy="246221"/>
            </a:xfrm>
            <a:prstGeom prst="rect">
              <a:avLst/>
            </a:prstGeom>
            <a:noFill/>
          </p:spPr>
          <p:txBody>
            <a:bodyPr wrap="square" rtlCol="0">
              <a:spAutoFit/>
            </a:bodyPr>
            <a:lstStyle/>
            <a:p>
              <a:pPr algn="r"/>
              <a:r>
                <a:rPr lang="en-US" sz="1000" dirty="0" err="1">
                  <a:solidFill>
                    <a:schemeClr val="tx2"/>
                  </a:solidFill>
                </a:rPr>
                <a:t>ectacenter.org</a:t>
              </a:r>
              <a:r>
                <a:rPr lang="en-US" sz="1000" dirty="0">
                  <a:solidFill>
                    <a:schemeClr val="tx2"/>
                  </a:solidFill>
                </a:rPr>
                <a:t>/</a:t>
              </a:r>
              <a:r>
                <a:rPr lang="en-US" sz="1000" dirty="0" err="1">
                  <a:solidFill>
                    <a:schemeClr val="tx2"/>
                  </a:solidFill>
                </a:rPr>
                <a:t>sysframe</a:t>
              </a:r>
              <a:endParaRPr lang="en-US" sz="1000" dirty="0">
                <a:solidFill>
                  <a:schemeClr val="tx2"/>
                </a:solidFill>
              </a:endParaRPr>
            </a:p>
          </p:txBody>
        </p:sp>
        <p:pic>
          <p:nvPicPr>
            <p:cNvPr id="6" name="Picture 5" descr="sysframe-v5-with-boxes-notex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076750"/>
              <a:ext cx="8991601" cy="4171651"/>
            </a:xfrm>
            <a:prstGeom prst="rect">
              <a:avLst/>
            </a:prstGeom>
          </p:spPr>
        </p:pic>
        <p:sp>
          <p:nvSpPr>
            <p:cNvPr id="21" name="TextBox 20"/>
            <p:cNvSpPr txBox="1"/>
            <p:nvPr/>
          </p:nvSpPr>
          <p:spPr>
            <a:xfrm>
              <a:off x="8763000" y="3810000"/>
              <a:ext cx="1752600" cy="1077218"/>
            </a:xfrm>
            <a:prstGeom prst="rect">
              <a:avLst/>
            </a:prstGeom>
            <a:noFill/>
          </p:spPr>
          <p:txBody>
            <a:bodyPr wrap="square" rtlCol="0">
              <a:spAutoFit/>
            </a:bodyPr>
            <a:lstStyle/>
            <a:p>
              <a:pPr algn="ctr"/>
              <a:r>
                <a:rPr lang="en-US" sz="1600" b="1" i="1" dirty="0">
                  <a:solidFill>
                    <a:schemeClr val="bg1"/>
                  </a:solidFill>
                  <a:effectLst>
                    <a:outerShdw dist="63500" dir="2700000" algn="tl" rotWithShape="0">
                      <a:schemeClr val="tx2">
                        <a:lumMod val="50000"/>
                      </a:schemeClr>
                    </a:outerShdw>
                  </a:effectLst>
                </a:rPr>
                <a:t>Good outcomes for children with disabilities and their families</a:t>
              </a:r>
            </a:p>
          </p:txBody>
        </p:sp>
        <p:sp>
          <p:nvSpPr>
            <p:cNvPr id="22" name="TextBox 21"/>
            <p:cNvSpPr txBox="1"/>
            <p:nvPr/>
          </p:nvSpPr>
          <p:spPr>
            <a:xfrm>
              <a:off x="8915400" y="2971800"/>
              <a:ext cx="1371600" cy="338554"/>
            </a:xfrm>
            <a:prstGeom prst="rect">
              <a:avLst/>
            </a:prstGeom>
            <a:noFill/>
          </p:spPr>
          <p:txBody>
            <a:bodyPr wrap="square" rtlCol="0">
              <a:spAutoFit/>
            </a:bodyPr>
            <a:lstStyle/>
            <a:p>
              <a:pPr algn="ctr"/>
              <a:r>
                <a:rPr lang="en-US" sz="1600" b="1" i="1" dirty="0">
                  <a:solidFill>
                    <a:schemeClr val="accent2">
                      <a:lumMod val="75000"/>
                    </a:schemeClr>
                  </a:solidFill>
                  <a:effectLst>
                    <a:outerShdw dist="63500" dir="2700000" algn="tl" rotWithShape="0">
                      <a:schemeClr val="bg1"/>
                    </a:outerShdw>
                  </a:effectLst>
                </a:rPr>
                <a:t>Result</a:t>
              </a:r>
            </a:p>
          </p:txBody>
        </p:sp>
        <p:sp>
          <p:nvSpPr>
            <p:cNvPr id="20" name="TextBox 19"/>
            <p:cNvSpPr txBox="1"/>
            <p:nvPr/>
          </p:nvSpPr>
          <p:spPr>
            <a:xfrm>
              <a:off x="6096000" y="3799583"/>
              <a:ext cx="1828800" cy="830997"/>
            </a:xfrm>
            <a:prstGeom prst="rect">
              <a:avLst/>
            </a:prstGeom>
            <a:noFill/>
          </p:spPr>
          <p:txBody>
            <a:bodyPr wrap="square" rtlCol="0">
              <a:spAutoFit/>
            </a:bodyPr>
            <a:lstStyle/>
            <a:p>
              <a:pPr algn="ctr"/>
              <a:r>
                <a:rPr lang="en-US" sz="1600" b="1" i="1" dirty="0">
                  <a:solidFill>
                    <a:schemeClr val="bg1"/>
                  </a:solidFill>
                  <a:effectLst>
                    <a:outerShdw dist="63500" dir="2700000" algn="tl" rotWithShape="0">
                      <a:schemeClr val="tx2">
                        <a:lumMod val="50000"/>
                      </a:schemeClr>
                    </a:outerShdw>
                  </a:effectLst>
                </a:rPr>
                <a:t>Implementation</a:t>
              </a:r>
            </a:p>
            <a:p>
              <a:pPr algn="ctr"/>
              <a:r>
                <a:rPr lang="en-US" sz="1600" b="1" i="1" dirty="0">
                  <a:solidFill>
                    <a:schemeClr val="bg1"/>
                  </a:solidFill>
                  <a:effectLst>
                    <a:outerShdw dist="63500" dir="2700000" algn="tl" rotWithShape="0">
                      <a:schemeClr val="tx2">
                        <a:lumMod val="50000"/>
                      </a:schemeClr>
                    </a:outerShdw>
                  </a:effectLst>
                </a:rPr>
                <a:t>of</a:t>
              </a:r>
            </a:p>
            <a:p>
              <a:pPr algn="ctr"/>
              <a:r>
                <a:rPr lang="en-US" sz="1600" b="1" i="1" dirty="0">
                  <a:solidFill>
                    <a:schemeClr val="bg1"/>
                  </a:solidFill>
                  <a:effectLst>
                    <a:outerShdw dist="63500" dir="2700000" algn="tl" rotWithShape="0">
                      <a:schemeClr val="tx2">
                        <a:lumMod val="50000"/>
                      </a:schemeClr>
                    </a:outerShdw>
                  </a:effectLst>
                </a:rPr>
                <a:t>Effective Practices</a:t>
              </a:r>
            </a:p>
          </p:txBody>
        </p:sp>
        <p:sp>
          <p:nvSpPr>
            <p:cNvPr id="13" name="TextBox 12"/>
            <p:cNvSpPr txBox="1"/>
            <p:nvPr/>
          </p:nvSpPr>
          <p:spPr>
            <a:xfrm>
              <a:off x="2971801" y="5715001"/>
              <a:ext cx="1506389"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Data</a:t>
              </a:r>
            </a:p>
            <a:p>
              <a:pPr algn="ctr"/>
              <a:r>
                <a:rPr lang="en-US" sz="1100" b="1" i="1" dirty="0">
                  <a:solidFill>
                    <a:schemeClr val="bg1"/>
                  </a:solidFill>
                  <a:effectLst>
                    <a:outerShdw dist="63500" dir="2700000" algn="tl" rotWithShape="0">
                      <a:schemeClr val="tx2">
                        <a:lumMod val="50000"/>
                      </a:schemeClr>
                    </a:outerShdw>
                  </a:effectLst>
                </a:rPr>
                <a:t>System</a:t>
              </a:r>
            </a:p>
          </p:txBody>
        </p:sp>
        <p:sp>
          <p:nvSpPr>
            <p:cNvPr id="14" name="TextBox 13"/>
            <p:cNvSpPr txBox="1"/>
            <p:nvPr/>
          </p:nvSpPr>
          <p:spPr>
            <a:xfrm>
              <a:off x="1617812" y="3379114"/>
              <a:ext cx="1506389"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Quality</a:t>
              </a:r>
            </a:p>
            <a:p>
              <a:pPr algn="ctr"/>
              <a:r>
                <a:rPr lang="en-US" sz="1100" b="1" i="1" dirty="0">
                  <a:solidFill>
                    <a:schemeClr val="bg1"/>
                  </a:solidFill>
                  <a:effectLst>
                    <a:outerShdw dist="63500" dir="2700000" algn="tl" rotWithShape="0">
                      <a:schemeClr val="tx2">
                        <a:lumMod val="50000"/>
                      </a:schemeClr>
                    </a:outerShdw>
                  </a:effectLst>
                </a:rPr>
                <a:t>Standards</a:t>
              </a:r>
            </a:p>
          </p:txBody>
        </p:sp>
        <p:sp>
          <p:nvSpPr>
            <p:cNvPr id="15" name="TextBox 14"/>
            <p:cNvSpPr txBox="1"/>
            <p:nvPr/>
          </p:nvSpPr>
          <p:spPr>
            <a:xfrm>
              <a:off x="1524001" y="4953001"/>
              <a:ext cx="1676400"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Accountability &amp; Quality Improvement</a:t>
              </a:r>
            </a:p>
          </p:txBody>
        </p:sp>
        <p:sp>
          <p:nvSpPr>
            <p:cNvPr id="16" name="TextBox 15"/>
            <p:cNvSpPr txBox="1"/>
            <p:nvPr/>
          </p:nvSpPr>
          <p:spPr>
            <a:xfrm>
              <a:off x="4343401" y="4953000"/>
              <a:ext cx="1506389" cy="261610"/>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Personnel / Workforce</a:t>
              </a:r>
            </a:p>
          </p:txBody>
        </p:sp>
        <p:sp>
          <p:nvSpPr>
            <p:cNvPr id="17" name="TextBox 16"/>
            <p:cNvSpPr txBox="1"/>
            <p:nvPr/>
          </p:nvSpPr>
          <p:spPr>
            <a:xfrm>
              <a:off x="4343401" y="3472190"/>
              <a:ext cx="1506389" cy="261610"/>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Finance</a:t>
              </a:r>
            </a:p>
          </p:txBody>
        </p:sp>
        <p:sp>
          <p:nvSpPr>
            <p:cNvPr id="18" name="TextBox 17"/>
            <p:cNvSpPr txBox="1"/>
            <p:nvPr/>
          </p:nvSpPr>
          <p:spPr>
            <a:xfrm>
              <a:off x="2971801" y="2710190"/>
              <a:ext cx="1506389" cy="261610"/>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Governance</a:t>
              </a:r>
            </a:p>
          </p:txBody>
        </p:sp>
        <p:sp>
          <p:nvSpPr>
            <p:cNvPr id="19" name="TextBox 18"/>
            <p:cNvSpPr txBox="1"/>
            <p:nvPr/>
          </p:nvSpPr>
          <p:spPr>
            <a:xfrm>
              <a:off x="2913212" y="3962401"/>
              <a:ext cx="1506389" cy="877163"/>
            </a:xfrm>
            <a:prstGeom prst="rect">
              <a:avLst/>
            </a:prstGeom>
            <a:noFill/>
          </p:spPr>
          <p:txBody>
            <a:bodyPr wrap="square" rtlCol="0">
              <a:spAutoFit/>
            </a:bodyPr>
            <a:lstStyle/>
            <a:p>
              <a:pPr algn="ctr"/>
              <a:r>
                <a:rPr lang="en-US" sz="1700" b="1" i="1" dirty="0">
                  <a:solidFill>
                    <a:schemeClr val="bg1"/>
                  </a:solidFill>
                  <a:effectLst>
                    <a:outerShdw dist="63500" dir="2700000" algn="tl" rotWithShape="0">
                      <a:schemeClr val="tx2">
                        <a:lumMod val="50000"/>
                      </a:schemeClr>
                    </a:outerShdw>
                  </a:effectLst>
                </a:rPr>
                <a:t>Building</a:t>
              </a:r>
            </a:p>
            <a:p>
              <a:pPr algn="ctr"/>
              <a:r>
                <a:rPr lang="en-US" sz="1700" b="1" i="1" dirty="0">
                  <a:solidFill>
                    <a:schemeClr val="bg1"/>
                  </a:solidFill>
                  <a:effectLst>
                    <a:outerShdw dist="63500" dir="2700000" algn="tl" rotWithShape="0">
                      <a:schemeClr val="tx2">
                        <a:lumMod val="50000"/>
                      </a:schemeClr>
                    </a:outerShdw>
                  </a:effectLst>
                </a:rPr>
                <a:t>High-Quality</a:t>
              </a:r>
            </a:p>
            <a:p>
              <a:pPr algn="ctr"/>
              <a:r>
                <a:rPr lang="en-US" sz="1700" b="1" i="1" dirty="0">
                  <a:solidFill>
                    <a:schemeClr val="bg1"/>
                  </a:solidFill>
                  <a:effectLst>
                    <a:outerShdw dist="63500" dir="2700000" algn="tl" rotWithShape="0">
                      <a:schemeClr val="tx2">
                        <a:lumMod val="50000"/>
                      </a:schemeClr>
                    </a:outerShdw>
                  </a:effectLst>
                </a:rPr>
                <a:t>Systems</a:t>
              </a:r>
            </a:p>
          </p:txBody>
        </p:sp>
      </p:grpSp>
    </p:spTree>
    <p:extLst>
      <p:ext uri="{BB962C8B-B14F-4D97-AF65-F5344CB8AC3E}">
        <p14:creationId xmlns:p14="http://schemas.microsoft.com/office/powerpoint/2010/main" val="367767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ts val="0"/>
              </a:spcBef>
              <a:defRPr/>
            </a:pPr>
            <a:r>
              <a:rPr lang="en-US" dirty="0"/>
              <a:t>Cross Cutting Themes</a:t>
            </a:r>
          </a:p>
        </p:txBody>
      </p:sp>
      <p:sp>
        <p:nvSpPr>
          <p:cNvPr id="3" name="Content Placeholder 2"/>
          <p:cNvSpPr>
            <a:spLocks noGrp="1"/>
          </p:cNvSpPr>
          <p:nvPr>
            <p:ph idx="1"/>
          </p:nvPr>
        </p:nvSpPr>
        <p:spPr>
          <a:xfrm>
            <a:off x="609600" y="1600200"/>
            <a:ext cx="7315200" cy="4038600"/>
          </a:xfrm>
        </p:spPr>
        <p:txBody>
          <a:bodyPr>
            <a:normAutofit fontScale="92500" lnSpcReduction="10000"/>
          </a:bodyPr>
          <a:lstStyle/>
          <a:p>
            <a:pPr>
              <a:spcAft>
                <a:spcPts val="1200"/>
              </a:spcAft>
              <a:defRPr/>
            </a:pPr>
            <a:r>
              <a:rPr lang="en-US" dirty="0"/>
              <a:t>Engaging stakeholders, including families</a:t>
            </a:r>
          </a:p>
          <a:p>
            <a:pPr>
              <a:spcAft>
                <a:spcPts val="1200"/>
              </a:spcAft>
              <a:defRPr/>
            </a:pPr>
            <a:r>
              <a:rPr lang="en-US" dirty="0"/>
              <a:t>Establishing/revising policies</a:t>
            </a:r>
          </a:p>
          <a:p>
            <a:pPr>
              <a:spcAft>
                <a:spcPts val="1200"/>
              </a:spcAft>
              <a:defRPr/>
            </a:pPr>
            <a:r>
              <a:rPr lang="en-US" dirty="0"/>
              <a:t>Promoting collaboration</a:t>
            </a:r>
          </a:p>
          <a:p>
            <a:pPr>
              <a:spcAft>
                <a:spcPts val="1200"/>
              </a:spcAft>
              <a:defRPr/>
            </a:pPr>
            <a:r>
              <a:rPr lang="en-US" dirty="0"/>
              <a:t>Using data for improvement</a:t>
            </a:r>
          </a:p>
          <a:p>
            <a:pPr>
              <a:spcAft>
                <a:spcPts val="1200"/>
              </a:spcAft>
              <a:defRPr/>
            </a:pPr>
            <a:r>
              <a:rPr lang="en-US" dirty="0"/>
              <a:t>Communicating effectively</a:t>
            </a:r>
          </a:p>
          <a:p>
            <a:pPr>
              <a:spcAft>
                <a:spcPts val="1200"/>
              </a:spcAft>
              <a:defRPr/>
            </a:pPr>
            <a:r>
              <a:rPr lang="en-US" dirty="0"/>
              <a:t>Family Leadership &amp; Support</a:t>
            </a:r>
          </a:p>
          <a:p>
            <a:pPr>
              <a:spcAft>
                <a:spcPts val="1200"/>
              </a:spcAft>
              <a:defRPr/>
            </a:pPr>
            <a:r>
              <a:rPr lang="en-US" dirty="0"/>
              <a:t>Coordinating/Integrating across early childhood</a:t>
            </a:r>
          </a:p>
        </p:txBody>
      </p:sp>
    </p:spTree>
    <p:extLst>
      <p:ext uri="{BB962C8B-B14F-4D97-AF65-F5344CB8AC3E}">
        <p14:creationId xmlns:p14="http://schemas.microsoft.com/office/powerpoint/2010/main" val="972927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B31820-787F-483A-A049-CDEF1A1DF1B1}" type="slidenum">
              <a:rPr lang="en-US" smtClean="0">
                <a:solidFill>
                  <a:prstClr val="black">
                    <a:tint val="75000"/>
                  </a:prstClr>
                </a:solidFill>
              </a:rPr>
              <a:pPr>
                <a:defRPr/>
              </a:pPr>
              <a:t>18</a:t>
            </a:fld>
            <a:endParaRPr lang="en-US">
              <a:solidFill>
                <a:prstClr val="black">
                  <a:tint val="75000"/>
                </a:prstClr>
              </a:solidFill>
            </a:endParaRPr>
          </a:p>
        </p:txBody>
      </p:sp>
      <p:sp>
        <p:nvSpPr>
          <p:cNvPr id="2" name="Title 1"/>
          <p:cNvSpPr>
            <a:spLocks noGrp="1"/>
          </p:cNvSpPr>
          <p:nvPr>
            <p:ph type="title"/>
          </p:nvPr>
        </p:nvSpPr>
        <p:spPr/>
        <p:txBody>
          <a:bodyPr/>
          <a:lstStyle/>
          <a:p>
            <a:pPr algn="ctr"/>
            <a:r>
              <a:rPr lang="en-US" dirty="0"/>
              <a:t>Framework Self-Assessment</a:t>
            </a:r>
          </a:p>
        </p:txBody>
      </p:sp>
      <p:sp>
        <p:nvSpPr>
          <p:cNvPr id="3" name="Content Placeholder 2"/>
          <p:cNvSpPr>
            <a:spLocks noGrp="1"/>
          </p:cNvSpPr>
          <p:nvPr>
            <p:ph idx="1"/>
          </p:nvPr>
        </p:nvSpPr>
        <p:spPr/>
        <p:txBody>
          <a:bodyPr/>
          <a:lstStyle/>
          <a:p>
            <a:r>
              <a:rPr lang="en-US" dirty="0"/>
              <a:t>Provides states a current status ‘</a:t>
            </a:r>
            <a:r>
              <a:rPr lang="en-US" b="1" dirty="0"/>
              <a:t>snap shot</a:t>
            </a:r>
            <a:r>
              <a:rPr lang="en-US" dirty="0"/>
              <a:t>’ to help them prioritize improvement efforts.</a:t>
            </a:r>
          </a:p>
          <a:p>
            <a:r>
              <a:rPr lang="en-US" dirty="0"/>
              <a:t>Encourages participants to engage in </a:t>
            </a:r>
            <a:r>
              <a:rPr lang="en-US" b="1" dirty="0"/>
              <a:t>rich conversations </a:t>
            </a:r>
            <a:r>
              <a:rPr lang="en-US" dirty="0"/>
              <a:t>about the current status of the state system.</a:t>
            </a:r>
          </a:p>
          <a:p>
            <a:r>
              <a:rPr lang="en-US" dirty="0"/>
              <a:t>Quantitative self-assessment score provides  states ability to </a:t>
            </a:r>
            <a:r>
              <a:rPr lang="en-US" b="1" dirty="0"/>
              <a:t>measure progress </a:t>
            </a:r>
            <a:r>
              <a:rPr lang="en-US" dirty="0"/>
              <a:t>over multiple points in time.</a:t>
            </a:r>
          </a:p>
        </p:txBody>
      </p:sp>
    </p:spTree>
    <p:extLst>
      <p:ext uri="{BB962C8B-B14F-4D97-AF65-F5344CB8AC3E}">
        <p14:creationId xmlns:p14="http://schemas.microsoft.com/office/powerpoint/2010/main" val="2402429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Features of the Self-Assessment</a:t>
            </a:r>
          </a:p>
        </p:txBody>
      </p:sp>
      <p:sp>
        <p:nvSpPr>
          <p:cNvPr id="3" name="Content Placeholder 2"/>
          <p:cNvSpPr>
            <a:spLocks noGrp="1"/>
          </p:cNvSpPr>
          <p:nvPr>
            <p:ph idx="1"/>
          </p:nvPr>
        </p:nvSpPr>
        <p:spPr/>
        <p:txBody>
          <a:bodyPr>
            <a:noAutofit/>
          </a:bodyPr>
          <a:lstStyle/>
          <a:p>
            <a:r>
              <a:rPr lang="en-US" dirty="0"/>
              <a:t>Excel-based tool (downloadable)</a:t>
            </a:r>
          </a:p>
          <a:p>
            <a:r>
              <a:rPr lang="en-US" dirty="0"/>
              <a:t>Structure allows states to record </a:t>
            </a:r>
            <a:r>
              <a:rPr lang="en-US" b="1" dirty="0"/>
              <a:t>current status </a:t>
            </a:r>
            <a:r>
              <a:rPr lang="en-US" dirty="0"/>
              <a:t>and set </a:t>
            </a:r>
            <a:r>
              <a:rPr lang="en-US" b="1" dirty="0"/>
              <a:t>priorities</a:t>
            </a:r>
            <a:r>
              <a:rPr lang="en-US" dirty="0"/>
              <a:t> for improvement</a:t>
            </a:r>
          </a:p>
          <a:p>
            <a:r>
              <a:rPr lang="en-US" dirty="0"/>
              <a:t>Complete one component at a time</a:t>
            </a:r>
          </a:p>
          <a:p>
            <a:r>
              <a:rPr lang="en-US" dirty="0"/>
              <a:t>Different stakeholders can complete different Components or Sub-components.</a:t>
            </a:r>
          </a:p>
          <a:p>
            <a:r>
              <a:rPr lang="en-US" dirty="0"/>
              <a:t>Self-Assessment Comparison Tool allows states to look at change over time</a:t>
            </a:r>
          </a:p>
        </p:txBody>
      </p:sp>
    </p:spTree>
    <p:extLst>
      <p:ext uri="{BB962C8B-B14F-4D97-AF65-F5344CB8AC3E}">
        <p14:creationId xmlns:p14="http://schemas.microsoft.com/office/powerpoint/2010/main" val="181129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2" name="Title 1" hidden="1">
            <a:extLst>
              <a:ext uri="{FF2B5EF4-FFF2-40B4-BE49-F238E27FC236}">
                <a16:creationId xmlns:a16="http://schemas.microsoft.com/office/drawing/2014/main" id="{F6B8B0D3-41C2-448B-AB18-01A4BA5508C8}"/>
              </a:ext>
            </a:extLst>
          </p:cNvPr>
          <p:cNvSpPr>
            <a:spLocks noGrp="1"/>
          </p:cNvSpPr>
          <p:nvPr>
            <p:ph type="title"/>
          </p:nvPr>
        </p:nvSpPr>
        <p:spPr/>
        <p:txBody>
          <a:bodyPr>
            <a:normAutofit fontScale="90000"/>
          </a:bodyPr>
          <a:lstStyle/>
          <a:p>
            <a:r>
              <a:rPr lang="en-US" baseline="0" dirty="0"/>
              <a:t>Influences on EI Service Delivery in the United States</a:t>
            </a:r>
            <a:endParaRPr lang="en-US" dirty="0"/>
          </a:p>
        </p:txBody>
      </p:sp>
      <p:pic>
        <p:nvPicPr>
          <p:cNvPr id="5" name="Picture 4" descr="Representation of proximal and distal influence on EI service delivery in the United State">
            <a:extLst>
              <a:ext uri="{FF2B5EF4-FFF2-40B4-BE49-F238E27FC236}">
                <a16:creationId xmlns:a16="http://schemas.microsoft.com/office/drawing/2014/main" id="{D0346421-D23E-46AC-BE5A-445F458D45EE}"/>
              </a:ext>
            </a:extLst>
          </p:cNvPr>
          <p:cNvPicPr>
            <a:picLocks noChangeAspect="1"/>
          </p:cNvPicPr>
          <p:nvPr/>
        </p:nvPicPr>
        <p:blipFill>
          <a:blip r:embed="rId3"/>
          <a:stretch>
            <a:fillRect/>
          </a:stretch>
        </p:blipFill>
        <p:spPr>
          <a:xfrm>
            <a:off x="1219200" y="-17813"/>
            <a:ext cx="6765946" cy="6858000"/>
          </a:xfrm>
          <a:prstGeom prst="rect">
            <a:avLst/>
          </a:prstGeom>
        </p:spPr>
      </p:pic>
      <p:sp>
        <p:nvSpPr>
          <p:cNvPr id="10" name="TextBox 9">
            <a:extLst>
              <a:ext uri="{FF2B5EF4-FFF2-40B4-BE49-F238E27FC236}">
                <a16:creationId xmlns:a16="http://schemas.microsoft.com/office/drawing/2014/main" id="{345D0DFE-1B44-4048-8EDF-55D51AA88C04}"/>
              </a:ext>
            </a:extLst>
          </p:cNvPr>
          <p:cNvSpPr txBox="1"/>
          <p:nvPr/>
        </p:nvSpPr>
        <p:spPr>
          <a:xfrm>
            <a:off x="8458200" y="1828800"/>
            <a:ext cx="2895600" cy="3539430"/>
          </a:xfrm>
          <a:prstGeom prst="rect">
            <a:avLst/>
          </a:prstGeom>
          <a:noFill/>
        </p:spPr>
        <p:txBody>
          <a:bodyPr wrap="square" rtlCol="0">
            <a:spAutoFit/>
          </a:bodyPr>
          <a:lstStyle/>
          <a:p>
            <a:r>
              <a:rPr lang="en-US" sz="3200" dirty="0">
                <a:solidFill>
                  <a:srgbClr val="297ABB"/>
                </a:solidFill>
              </a:rPr>
              <a:t>Ecological representation of proximal and distal influences on EI service delivery in the United States</a:t>
            </a:r>
          </a:p>
        </p:txBody>
      </p:sp>
    </p:spTree>
    <p:extLst>
      <p:ext uri="{BB962C8B-B14F-4D97-AF65-F5344CB8AC3E}">
        <p14:creationId xmlns:p14="http://schemas.microsoft.com/office/powerpoint/2010/main" val="207963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AC371477-399D-4969-AA01-F95541F4028E}" type="slidenum">
              <a:rPr lang="en-US" smtClean="0">
                <a:solidFill>
                  <a:prstClr val="black"/>
                </a:solidFill>
              </a:rPr>
              <a:pPr>
                <a:defRPr/>
              </a:pPr>
              <a:t>20</a:t>
            </a:fld>
            <a:endParaRPr lang="en-US" dirty="0">
              <a:solidFill>
                <a:prstClr val="black"/>
              </a:solidFill>
            </a:endParaRPr>
          </a:p>
        </p:txBody>
      </p:sp>
      <p:sp>
        <p:nvSpPr>
          <p:cNvPr id="3" name="Title 2"/>
          <p:cNvSpPr>
            <a:spLocks noGrp="1"/>
          </p:cNvSpPr>
          <p:nvPr>
            <p:ph type="title"/>
          </p:nvPr>
        </p:nvSpPr>
        <p:spPr/>
        <p:txBody>
          <a:bodyPr/>
          <a:lstStyle/>
          <a:p>
            <a:pPr algn="ctr"/>
            <a:r>
              <a:rPr lang="en-US" dirty="0"/>
              <a:t>Framework Structure</a:t>
            </a:r>
          </a:p>
        </p:txBody>
      </p:sp>
      <p:graphicFrame>
        <p:nvGraphicFramePr>
          <p:cNvPr id="5" name="Content Placeholder 4" descr="The image on this slide shows the structure of the DaSy Framework which begins with a subcomponent, then quality indicators, and then elements of quality for each quality indicator."/>
          <p:cNvGraphicFramePr>
            <a:graphicFrameLocks noGrp="1"/>
          </p:cNvGraphicFramePr>
          <p:nvPr>
            <p:ph idx="1"/>
          </p:nvPr>
        </p:nvGraphicFramePr>
        <p:xfrm>
          <a:off x="609600" y="1600200"/>
          <a:ext cx="10972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39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Quality Indicator and Elements of Quality</a:t>
            </a:r>
          </a:p>
        </p:txBody>
      </p:sp>
      <p:sp>
        <p:nvSpPr>
          <p:cNvPr id="3" name="Content Placeholder 2"/>
          <p:cNvSpPr>
            <a:spLocks noGrp="1"/>
          </p:cNvSpPr>
          <p:nvPr>
            <p:ph idx="1"/>
          </p:nvPr>
        </p:nvSpPr>
        <p:spPr/>
        <p:txBody>
          <a:bodyPr>
            <a:noAutofit/>
          </a:bodyPr>
          <a:lstStyle/>
          <a:p>
            <a:pPr marL="0" indent="0">
              <a:buNone/>
            </a:pPr>
            <a:r>
              <a:rPr lang="en-US" sz="2400" b="1" dirty="0"/>
              <a:t>Quality Indicator DU1:</a:t>
            </a:r>
            <a:r>
              <a:rPr lang="en-US" sz="2400" dirty="0"/>
              <a:t> Part C/619 state staff plan for data analysis, product development, and dissemination to address the needs of the state agency and other users. </a:t>
            </a:r>
          </a:p>
          <a:p>
            <a:pPr marL="0" indent="0">
              <a:buNone/>
            </a:pPr>
            <a:r>
              <a:rPr lang="en-US" sz="2400" i="1" u="sng" dirty="0"/>
              <a:t>Elements of Quality</a:t>
            </a:r>
          </a:p>
          <a:p>
            <a:pPr>
              <a:buFont typeface="Courier New" panose="02070309020205020404" pitchFamily="49" charset="0"/>
              <a:buChar char="o"/>
            </a:pPr>
            <a:r>
              <a:rPr lang="en-US" sz="2400" b="1" dirty="0"/>
              <a:t>DU1a.</a:t>
            </a:r>
            <a:r>
              <a:rPr lang="en-US" sz="2400" dirty="0"/>
              <a:t> Part C/619 state staff develop recommendations for effective data use.</a:t>
            </a:r>
          </a:p>
          <a:p>
            <a:pPr>
              <a:buFont typeface="Courier New" panose="02070309020205020404" pitchFamily="49" charset="0"/>
              <a:buChar char="o"/>
            </a:pPr>
            <a:r>
              <a:rPr lang="en-US" sz="2400" b="1" dirty="0"/>
              <a:t>DU1b.</a:t>
            </a:r>
            <a:r>
              <a:rPr lang="en-US" sz="2400" dirty="0"/>
              <a:t> Part C/619 state staff identify potential data users (state and local) and periodically gather information about their specific data needs.</a:t>
            </a:r>
          </a:p>
          <a:p>
            <a:pPr>
              <a:buFont typeface="Courier New" panose="02070309020205020404" pitchFamily="49" charset="0"/>
              <a:buChar char="o"/>
            </a:pPr>
            <a:r>
              <a:rPr lang="en-US" sz="2400" b="1" dirty="0"/>
              <a:t>DU1c.</a:t>
            </a:r>
            <a:r>
              <a:rPr lang="en-US" sz="2400" dirty="0"/>
              <a:t> When planning documents, products, resources, and timelines, Part C/619 state staff consider accountability and program improvement questions that drive data analysis and use.</a:t>
            </a:r>
          </a:p>
        </p:txBody>
      </p:sp>
    </p:spTree>
    <p:extLst>
      <p:ext uri="{BB962C8B-B14F-4D97-AF65-F5344CB8AC3E}">
        <p14:creationId xmlns:p14="http://schemas.microsoft.com/office/powerpoint/2010/main" val="1878547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C29B83-81A2-4F63-982C-E242A85BE345}" type="slidenum">
              <a:rPr lang="en-US" smtClean="0">
                <a:solidFill>
                  <a:prstClr val="black">
                    <a:tint val="75000"/>
                  </a:prstClr>
                </a:solidFill>
              </a:rPr>
              <a:pPr>
                <a:defRPr/>
              </a:pPr>
              <a:t>22</a:t>
            </a:fld>
            <a:endParaRPr lang="en-US">
              <a:solidFill>
                <a:prstClr val="black">
                  <a:tint val="75000"/>
                </a:prstClr>
              </a:solidFill>
            </a:endParaRPr>
          </a:p>
        </p:txBody>
      </p:sp>
      <p:sp>
        <p:nvSpPr>
          <p:cNvPr id="2" name="Title 1"/>
          <p:cNvSpPr>
            <a:spLocks noGrp="1"/>
          </p:cNvSpPr>
          <p:nvPr>
            <p:ph type="title"/>
          </p:nvPr>
        </p:nvSpPr>
        <p:spPr/>
        <p:txBody>
          <a:bodyPr>
            <a:normAutofit/>
          </a:bodyPr>
          <a:lstStyle/>
          <a:p>
            <a:pPr algn="ctr"/>
            <a:r>
              <a:rPr lang="en-US" dirty="0"/>
              <a:t>Stakeholders rate the Elements of Quality</a:t>
            </a:r>
          </a:p>
        </p:txBody>
      </p:sp>
      <p:sp>
        <p:nvSpPr>
          <p:cNvPr id="3" name="Content Placeholder 2"/>
          <p:cNvSpPr>
            <a:spLocks noGrp="1"/>
          </p:cNvSpPr>
          <p:nvPr>
            <p:ph idx="1"/>
          </p:nvPr>
        </p:nvSpPr>
        <p:spPr>
          <a:prstGeom prst="rect">
            <a:avLst/>
          </a:prstGeom>
        </p:spPr>
        <p:txBody>
          <a:bodyPr>
            <a:normAutofit/>
          </a:bodyPr>
          <a:lstStyle/>
          <a:p>
            <a:r>
              <a:rPr lang="en-US" dirty="0"/>
              <a:t>4-point scale </a:t>
            </a:r>
          </a:p>
          <a:p>
            <a:r>
              <a:rPr lang="en-US" dirty="0"/>
              <a:t>Stakeholders…</a:t>
            </a:r>
          </a:p>
          <a:p>
            <a:pPr lvl="1"/>
            <a:r>
              <a:rPr lang="en-US" sz="2800" dirty="0"/>
              <a:t>Read each element</a:t>
            </a:r>
          </a:p>
          <a:p>
            <a:pPr lvl="1"/>
            <a:r>
              <a:rPr lang="en-US" sz="2800" dirty="0"/>
              <a:t>Discuss and write down evidence  </a:t>
            </a:r>
          </a:p>
          <a:p>
            <a:pPr lvl="1"/>
            <a:r>
              <a:rPr lang="en-US" sz="2800" dirty="0"/>
              <a:t>Based on the evidence, determine a rating</a:t>
            </a:r>
          </a:p>
        </p:txBody>
      </p:sp>
      <p:graphicFrame>
        <p:nvGraphicFramePr>
          <p:cNvPr id="5" name="Content Placeholder 4" descr="The image on this slide shows the structure of the DaSy Framework which begins with a subcomponent, then quality indicators, and then elements of quality for each quality indicator."/>
          <p:cNvGraphicFramePr>
            <a:graphicFrameLocks/>
          </p:cNvGraphicFramePr>
          <p:nvPr/>
        </p:nvGraphicFramePr>
        <p:xfrm>
          <a:off x="6781800" y="2286000"/>
          <a:ext cx="42672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6991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B31820-787F-483A-A049-CDEF1A1DF1B1}" type="slidenum">
              <a:rPr lang="en-US" smtClean="0">
                <a:solidFill>
                  <a:prstClr val="black">
                    <a:tint val="75000"/>
                  </a:prstClr>
                </a:solidFill>
              </a:rPr>
              <a:pPr>
                <a:defRPr/>
              </a:pPr>
              <a:t>23</a:t>
            </a:fld>
            <a:endParaRPr lang="en-US" dirty="0">
              <a:solidFill>
                <a:prstClr val="black">
                  <a:tint val="75000"/>
                </a:prstClr>
              </a:solidFill>
            </a:endParaRPr>
          </a:p>
        </p:txBody>
      </p:sp>
      <p:sp>
        <p:nvSpPr>
          <p:cNvPr id="2" name="Title 1"/>
          <p:cNvSpPr>
            <a:spLocks noGrp="1"/>
          </p:cNvSpPr>
          <p:nvPr>
            <p:ph type="title"/>
          </p:nvPr>
        </p:nvSpPr>
        <p:spPr/>
        <p:txBody>
          <a:bodyPr>
            <a:normAutofit/>
          </a:bodyPr>
          <a:lstStyle/>
          <a:p>
            <a:pPr algn="ctr"/>
            <a:r>
              <a:rPr lang="en-US" dirty="0"/>
              <a:t>Element Rating Scale</a:t>
            </a:r>
            <a:endParaRPr lang="en-US" dirty="0">
              <a:solidFill>
                <a:srgbClr val="FF0000"/>
              </a:solidFill>
            </a:endParaRPr>
          </a:p>
        </p:txBody>
      </p:sp>
      <p:graphicFrame>
        <p:nvGraphicFramePr>
          <p:cNvPr id="6" name="Table 5" descr="This table shows the element of quality rating scale by listing the ratings and their definitions. "/>
          <p:cNvGraphicFramePr>
            <a:graphicFrameLocks noGrp="1"/>
          </p:cNvGraphicFramePr>
          <p:nvPr/>
        </p:nvGraphicFramePr>
        <p:xfrm>
          <a:off x="2247900" y="1436688"/>
          <a:ext cx="7696200" cy="3962398"/>
        </p:xfrm>
        <a:graphic>
          <a:graphicData uri="http://schemas.openxmlformats.org/drawingml/2006/table">
            <a:tbl>
              <a:tblPr firstRow="1" firstCol="1" bandRow="1"/>
              <a:tblGrid>
                <a:gridCol w="533400">
                  <a:extLst>
                    <a:ext uri="{9D8B030D-6E8A-4147-A177-3AD203B41FA5}">
                      <a16:colId xmlns:a16="http://schemas.microsoft.com/office/drawing/2014/main" val="20000"/>
                    </a:ext>
                  </a:extLst>
                </a:gridCol>
                <a:gridCol w="400597">
                  <a:extLst>
                    <a:ext uri="{9D8B030D-6E8A-4147-A177-3AD203B41FA5}">
                      <a16:colId xmlns:a16="http://schemas.microsoft.com/office/drawing/2014/main" val="20001"/>
                    </a:ext>
                  </a:extLst>
                </a:gridCol>
                <a:gridCol w="1123403">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362834">
                <a:tc gridSpan="4">
                  <a:txBody>
                    <a:bodyPr/>
                    <a:lstStyle/>
                    <a:p>
                      <a:pPr marL="0" marR="0">
                        <a:lnSpc>
                          <a:spcPct val="115000"/>
                        </a:lnSpc>
                        <a:spcBef>
                          <a:spcPts val="0"/>
                        </a:spcBef>
                        <a:spcAft>
                          <a:spcPts val="0"/>
                        </a:spcAft>
                      </a:pPr>
                      <a:r>
                        <a:rPr lang="en-US" sz="2000" b="1" dirty="0">
                          <a:effectLst/>
                          <a:latin typeface="Calibri"/>
                          <a:ea typeface="Calibri"/>
                          <a:cs typeface="Times New Roman"/>
                        </a:rPr>
                        <a:t>Element of Quality Rating Scale</a:t>
                      </a:r>
                      <a:endParaRPr lang="en-US" sz="2000" dirty="0">
                        <a:effectLst/>
                        <a:latin typeface="Calibri"/>
                        <a:ea typeface="Calibri"/>
                        <a:cs typeface="Times New Roman"/>
                      </a:endParaRPr>
                    </a:p>
                  </a:txBody>
                  <a:tcPr marL="51024" marR="51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6845">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a:t>
                      </a:r>
                      <a:endParaRPr lang="en-US" sz="2000" dirty="0">
                        <a:effectLst/>
                        <a:latin typeface="Calibri"/>
                        <a:ea typeface="Calibri"/>
                        <a:cs typeface="Times New Roman"/>
                      </a:endParaRPr>
                    </a:p>
                  </a:txBody>
                  <a:tcPr marL="51024" marR="51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No</a:t>
                      </a:r>
                      <a:endParaRPr lang="en-US" sz="2000">
                        <a:effectLst/>
                        <a:latin typeface="Calibri"/>
                        <a:ea typeface="Calibri"/>
                        <a:cs typeface="Times New Roman"/>
                      </a:endParaRPr>
                    </a:p>
                  </a:txBody>
                  <a:tcPr marL="51024" marR="51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No - </a:t>
                      </a:r>
                      <a:r>
                        <a:rPr lang="en-US" sz="2000" dirty="0">
                          <a:solidFill>
                            <a:srgbClr val="000000"/>
                          </a:solidFill>
                          <a:effectLst/>
                          <a:latin typeface="Calibri"/>
                          <a:ea typeface="Times New Roman"/>
                          <a:cs typeface="Times New Roman"/>
                        </a:rPr>
                        <a:t>element not in place </a:t>
                      </a:r>
                      <a:r>
                        <a:rPr lang="en-US" sz="2000" u="sng" dirty="0">
                          <a:solidFill>
                            <a:srgbClr val="000000"/>
                          </a:solidFill>
                          <a:effectLst/>
                          <a:latin typeface="Calibri"/>
                          <a:ea typeface="Times New Roman"/>
                          <a:cs typeface="Times New Roman"/>
                        </a:rPr>
                        <a:t>and</a:t>
                      </a:r>
                      <a:r>
                        <a:rPr lang="en-US" sz="2000" dirty="0">
                          <a:solidFill>
                            <a:srgbClr val="000000"/>
                          </a:solidFill>
                          <a:effectLst/>
                          <a:latin typeface="Calibri"/>
                          <a:ea typeface="Times New Roman"/>
                          <a:cs typeface="Times New Roman"/>
                        </a:rPr>
                        <a:t> not planning to work on it at this time</a:t>
                      </a:r>
                      <a:endParaRPr lang="en-US" sz="2000" dirty="0">
                        <a:effectLst/>
                        <a:latin typeface="Calibri"/>
                        <a:ea typeface="Calibri"/>
                        <a:cs typeface="Times New Roman"/>
                      </a:endParaRPr>
                    </a:p>
                  </a:txBody>
                  <a:tcPr marL="51024" marR="51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8639">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51024" marR="51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No, planning</a:t>
                      </a:r>
                      <a:endParaRPr lang="en-US" sz="2000">
                        <a:effectLst/>
                        <a:latin typeface="Calibri"/>
                        <a:ea typeface="Calibri"/>
                        <a:cs typeface="Times New Roman"/>
                      </a:endParaRPr>
                    </a:p>
                  </a:txBody>
                  <a:tcPr marL="51024" marR="51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No </a:t>
                      </a:r>
                      <a:r>
                        <a:rPr lang="en-US" sz="2000" dirty="0">
                          <a:solidFill>
                            <a:srgbClr val="000000"/>
                          </a:solidFill>
                          <a:effectLst/>
                          <a:latin typeface="Calibri"/>
                          <a:ea typeface="Times New Roman"/>
                          <a:cs typeface="Times New Roman"/>
                        </a:rPr>
                        <a:t>- element not in place </a:t>
                      </a:r>
                      <a:r>
                        <a:rPr lang="en-US" sz="2000" u="sng" dirty="0">
                          <a:solidFill>
                            <a:srgbClr val="000000"/>
                          </a:solidFill>
                          <a:effectLst/>
                          <a:latin typeface="Calibri"/>
                          <a:ea typeface="Times New Roman"/>
                          <a:cs typeface="Times New Roman"/>
                        </a:rPr>
                        <a:t>but </a:t>
                      </a:r>
                      <a:r>
                        <a:rPr lang="en-US" sz="2000" dirty="0">
                          <a:solidFill>
                            <a:srgbClr val="000000"/>
                          </a:solidFill>
                          <a:effectLst/>
                          <a:latin typeface="Calibri"/>
                          <a:ea typeface="Times New Roman"/>
                          <a:cs typeface="Times New Roman"/>
                        </a:rPr>
                        <a:t>planning to work on it or getting started</a:t>
                      </a:r>
                      <a:endParaRPr lang="en-US" sz="2000" dirty="0">
                        <a:effectLst/>
                        <a:latin typeface="Calibri"/>
                        <a:ea typeface="Calibri"/>
                        <a:cs typeface="Times New Roman"/>
                      </a:endParaRPr>
                    </a:p>
                  </a:txBody>
                  <a:tcPr marL="51024" marR="51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8365">
                <a:tc>
                  <a:txBody>
                    <a:bodyPr/>
                    <a:lstStyle/>
                    <a:p>
                      <a:pPr marL="0" marR="0" algn="ctr">
                        <a:lnSpc>
                          <a:spcPct val="115000"/>
                        </a:lnSpc>
                        <a:spcBef>
                          <a:spcPts val="0"/>
                        </a:spcBef>
                        <a:spcAft>
                          <a:spcPts val="0"/>
                        </a:spcAft>
                      </a:pPr>
                      <a:r>
                        <a:rPr lang="en-US" sz="2000">
                          <a:solidFill>
                            <a:srgbClr val="000000"/>
                          </a:solidFill>
                          <a:effectLst/>
                          <a:latin typeface="Calibri"/>
                          <a:ea typeface="Times New Roman"/>
                          <a:cs typeface="Times New Roman"/>
                        </a:rPr>
                        <a:t>3</a:t>
                      </a:r>
                      <a:endParaRPr lang="en-US" sz="2000">
                        <a:effectLst/>
                        <a:latin typeface="Calibri"/>
                        <a:ea typeface="Calibri"/>
                        <a:cs typeface="Times New Roman"/>
                      </a:endParaRPr>
                    </a:p>
                  </a:txBody>
                  <a:tcPr marL="51024" marR="51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Yes, partially</a:t>
                      </a:r>
                      <a:endParaRPr lang="en-US" sz="2000">
                        <a:effectLst/>
                        <a:latin typeface="Calibri"/>
                        <a:ea typeface="Calibri"/>
                        <a:cs typeface="Times New Roman"/>
                      </a:endParaRPr>
                    </a:p>
                  </a:txBody>
                  <a:tcPr marL="51024" marR="51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Yes - </a:t>
                      </a:r>
                      <a:r>
                        <a:rPr lang="en-US" sz="2000" dirty="0">
                          <a:solidFill>
                            <a:srgbClr val="000000"/>
                          </a:solidFill>
                          <a:effectLst/>
                          <a:latin typeface="Calibri"/>
                          <a:ea typeface="Times New Roman"/>
                          <a:cs typeface="Times New Roman"/>
                        </a:rPr>
                        <a:t>element partially implemented</a:t>
                      </a:r>
                      <a:endParaRPr lang="en-US" sz="2000" dirty="0">
                        <a:effectLst/>
                        <a:latin typeface="Calibri"/>
                        <a:ea typeface="Calibri"/>
                        <a:cs typeface="Times New Roman"/>
                      </a:endParaRPr>
                    </a:p>
                  </a:txBody>
                  <a:tcPr marL="51024" marR="51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37242">
                <a:tc>
                  <a:txBody>
                    <a:bodyPr/>
                    <a:lstStyle/>
                    <a:p>
                      <a:pPr marL="0" marR="0" algn="ctr">
                        <a:lnSpc>
                          <a:spcPct val="115000"/>
                        </a:lnSpc>
                        <a:spcBef>
                          <a:spcPts val="0"/>
                        </a:spcBef>
                        <a:spcAft>
                          <a:spcPts val="0"/>
                        </a:spcAft>
                      </a:pPr>
                      <a:r>
                        <a:rPr lang="en-US" sz="2000">
                          <a:solidFill>
                            <a:srgbClr val="000000"/>
                          </a:solidFill>
                          <a:effectLst/>
                          <a:latin typeface="Calibri"/>
                          <a:ea typeface="Times New Roman"/>
                          <a:cs typeface="Times New Roman"/>
                        </a:rPr>
                        <a:t>4</a:t>
                      </a:r>
                      <a:endParaRPr lang="en-US" sz="2000">
                        <a:effectLst/>
                        <a:latin typeface="Calibri"/>
                        <a:ea typeface="Calibri"/>
                        <a:cs typeface="Times New Roman"/>
                      </a:endParaRPr>
                    </a:p>
                  </a:txBody>
                  <a:tcPr marL="51024" marR="51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Yes, fully</a:t>
                      </a:r>
                      <a:endParaRPr lang="en-US" sz="2000" dirty="0">
                        <a:effectLst/>
                        <a:latin typeface="Calibri"/>
                        <a:ea typeface="Calibri"/>
                        <a:cs typeface="Times New Roman"/>
                      </a:endParaRPr>
                    </a:p>
                  </a:txBody>
                  <a:tcPr marL="51024" marR="51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Yes - </a:t>
                      </a:r>
                      <a:r>
                        <a:rPr lang="en-US" sz="2000" dirty="0">
                          <a:solidFill>
                            <a:srgbClr val="000000"/>
                          </a:solidFill>
                          <a:effectLst/>
                          <a:latin typeface="Calibri"/>
                          <a:ea typeface="Times New Roman"/>
                          <a:cs typeface="Times New Roman"/>
                        </a:rPr>
                        <a:t>element fully implemented</a:t>
                      </a:r>
                      <a:endParaRPr lang="en-US" sz="2000" dirty="0">
                        <a:effectLst/>
                        <a:latin typeface="Calibri"/>
                        <a:ea typeface="Calibri"/>
                        <a:cs typeface="Times New Roman"/>
                      </a:endParaRPr>
                    </a:p>
                  </a:txBody>
                  <a:tcPr marL="51024" marR="51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48473">
                <a:tc gridSpan="2">
                  <a:txBody>
                    <a:bodyPr/>
                    <a:lstStyle/>
                    <a:p>
                      <a:pPr marL="0" marR="0">
                        <a:lnSpc>
                          <a:spcPct val="115000"/>
                        </a:lnSpc>
                        <a:spcBef>
                          <a:spcPts val="0"/>
                        </a:spcBef>
                        <a:spcAft>
                          <a:spcPts val="0"/>
                        </a:spcAft>
                      </a:pPr>
                      <a:r>
                        <a:rPr lang="en-US" sz="800" b="1" dirty="0">
                          <a:effectLst/>
                          <a:latin typeface="Calibri"/>
                          <a:ea typeface="Times New Roman"/>
                          <a:cs typeface="Times New Roman"/>
                        </a:rPr>
                        <a:t> </a:t>
                      </a:r>
                      <a:endParaRPr lang="en-US" sz="800" dirty="0">
                        <a:effectLst/>
                        <a:latin typeface="Calibri"/>
                        <a:ea typeface="Calibri"/>
                        <a:cs typeface="Times New Roman"/>
                      </a:endParaRPr>
                    </a:p>
                  </a:txBody>
                  <a:tcPr marL="51024" marR="51024"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c gridSpan="2">
                  <a:txBody>
                    <a:bodyPr/>
                    <a:lstStyle/>
                    <a:p>
                      <a:pPr>
                        <a:lnSpc>
                          <a:spcPct val="115000"/>
                        </a:lnSpc>
                      </a:pPr>
                      <a:endParaRPr lang="en-US" sz="800" dirty="0">
                        <a:effectLst/>
                        <a:latin typeface="Calibri"/>
                      </a:endParaRPr>
                    </a:p>
                  </a:txBody>
                  <a:tcPr marL="51024" marR="51024"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828800" y="5334000"/>
            <a:ext cx="8382000" cy="707886"/>
          </a:xfrm>
          <a:prstGeom prst="rect">
            <a:avLst/>
          </a:prstGeom>
          <a:solidFill>
            <a:schemeClr val="accent1">
              <a:lumMod val="20000"/>
              <a:lumOff val="80000"/>
            </a:schemeClr>
          </a:solidFill>
          <a:ln>
            <a:solidFill>
              <a:schemeClr val="tx2">
                <a:lumMod val="60000"/>
                <a:lumOff val="40000"/>
              </a:schemeClr>
            </a:solidFill>
          </a:ln>
        </p:spPr>
        <p:txBody>
          <a:bodyPr wrap="square" rtlCol="0">
            <a:spAutoFit/>
          </a:bodyPr>
          <a:lstStyle/>
          <a:p>
            <a:r>
              <a:rPr lang="en-US" sz="2000" b="1" dirty="0"/>
              <a:t>DU1b.</a:t>
            </a:r>
            <a:r>
              <a:rPr lang="en-US" sz="2000" dirty="0"/>
              <a:t> Part C/619 state staff identify potential data users (state and local) and periodically gather information about their specific data needs.</a:t>
            </a:r>
          </a:p>
        </p:txBody>
      </p:sp>
    </p:spTree>
    <p:extLst>
      <p:ext uri="{BB962C8B-B14F-4D97-AF65-F5344CB8AC3E}">
        <p14:creationId xmlns:p14="http://schemas.microsoft.com/office/powerpoint/2010/main" val="296915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24</a:t>
            </a:fld>
            <a:endParaRPr lang="en-US" dirty="0"/>
          </a:p>
        </p:txBody>
      </p:sp>
      <p:sp>
        <p:nvSpPr>
          <p:cNvPr id="2" name="Title 1"/>
          <p:cNvSpPr>
            <a:spLocks noGrp="1"/>
          </p:cNvSpPr>
          <p:nvPr>
            <p:ph type="title"/>
          </p:nvPr>
        </p:nvSpPr>
        <p:spPr/>
        <p:txBody>
          <a:bodyPr/>
          <a:lstStyle/>
          <a:p>
            <a:r>
              <a:rPr lang="en-US" baseline="0" dirty="0" err="1"/>
              <a:t>DaSy</a:t>
            </a:r>
            <a:r>
              <a:rPr lang="en-US" baseline="0" dirty="0"/>
              <a:t>/ECTA Center Self-Assessment Tool</a:t>
            </a:r>
            <a:endParaRPr lang="en-US" dirty="0"/>
          </a:p>
        </p:txBody>
      </p:sp>
      <p:pic>
        <p:nvPicPr>
          <p:cNvPr id="5" name="Content Placeholder 4" descr="Screenshot of the Dasy/ECTA Center Self-Assessment Tool"/>
          <p:cNvPicPr>
            <a:picLocks noGrp="1" noChangeAspect="1"/>
          </p:cNvPicPr>
          <p:nvPr>
            <p:ph idx="1"/>
          </p:nvPr>
        </p:nvPicPr>
        <p:blipFill>
          <a:blip r:embed="rId2"/>
          <a:stretch>
            <a:fillRect/>
          </a:stretch>
        </p:blipFill>
        <p:spPr>
          <a:xfrm>
            <a:off x="2314013" y="1295400"/>
            <a:ext cx="7563973" cy="4038600"/>
          </a:xfrm>
          <a:prstGeom prst="rect">
            <a:avLst/>
          </a:prstGeom>
        </p:spPr>
      </p:pic>
      <p:sp>
        <p:nvSpPr>
          <p:cNvPr id="6" name="Rectangle 5"/>
          <p:cNvSpPr/>
          <p:nvPr/>
        </p:nvSpPr>
        <p:spPr>
          <a:xfrm>
            <a:off x="2133600" y="5646158"/>
            <a:ext cx="8585202" cy="369332"/>
          </a:xfrm>
          <a:prstGeom prst="rect">
            <a:avLst/>
          </a:prstGeom>
        </p:spPr>
        <p:txBody>
          <a:bodyPr wrap="square">
            <a:spAutoFit/>
          </a:bodyPr>
          <a:lstStyle/>
          <a:p>
            <a:pPr algn="ctr"/>
            <a:r>
              <a:rPr lang="en-US" dirty="0">
                <a:hlinkClick r:id="rId3"/>
              </a:rPr>
              <a:t>http://dasycenter.org/self-assessment-for-ecta-and-dasy-frameworks/</a:t>
            </a:r>
            <a:endParaRPr lang="en-US" dirty="0"/>
          </a:p>
        </p:txBody>
      </p:sp>
    </p:spTree>
    <p:extLst>
      <p:ext uri="{BB962C8B-B14F-4D97-AF65-F5344CB8AC3E}">
        <p14:creationId xmlns:p14="http://schemas.microsoft.com/office/powerpoint/2010/main" val="715569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C29B83-81A2-4F63-982C-E242A85BE345}" type="slidenum">
              <a:rPr lang="en-US" smtClean="0">
                <a:solidFill>
                  <a:prstClr val="black">
                    <a:tint val="75000"/>
                  </a:prstClr>
                </a:solidFill>
              </a:rPr>
              <a:pPr>
                <a:defRPr/>
              </a:pPr>
              <a:t>25</a:t>
            </a:fld>
            <a:endParaRPr lang="en-US">
              <a:solidFill>
                <a:prstClr val="black">
                  <a:tint val="75000"/>
                </a:prstClr>
              </a:solidFill>
            </a:endParaRPr>
          </a:p>
        </p:txBody>
      </p:sp>
      <p:sp>
        <p:nvSpPr>
          <p:cNvPr id="2" name="Title 1"/>
          <p:cNvSpPr>
            <a:spLocks noGrp="1"/>
          </p:cNvSpPr>
          <p:nvPr>
            <p:ph type="title"/>
          </p:nvPr>
        </p:nvSpPr>
        <p:spPr/>
        <p:txBody>
          <a:bodyPr/>
          <a:lstStyle/>
          <a:p>
            <a:pPr algn="ctr"/>
            <a:r>
              <a:rPr lang="en-US" dirty="0"/>
              <a:t>Quality Indicator Rating Scale</a:t>
            </a:r>
          </a:p>
        </p:txBody>
      </p:sp>
      <p:sp>
        <p:nvSpPr>
          <p:cNvPr id="3" name="Content Placeholder 2"/>
          <p:cNvSpPr>
            <a:spLocks noGrp="1"/>
          </p:cNvSpPr>
          <p:nvPr>
            <p:ph idx="1"/>
          </p:nvPr>
        </p:nvSpPr>
        <p:spPr>
          <a:xfrm>
            <a:off x="609600" y="1600200"/>
            <a:ext cx="10972800" cy="3276600"/>
          </a:xfrm>
        </p:spPr>
        <p:txBody>
          <a:bodyPr>
            <a:normAutofit/>
          </a:bodyPr>
          <a:lstStyle/>
          <a:p>
            <a:r>
              <a:rPr lang="en-US" dirty="0"/>
              <a:t>1-7 point scale</a:t>
            </a:r>
          </a:p>
          <a:p>
            <a:r>
              <a:rPr lang="en-US" dirty="0"/>
              <a:t>Stakeholders must rate all Elements of Quality in the Quality Indicator</a:t>
            </a:r>
          </a:p>
          <a:p>
            <a:r>
              <a:rPr lang="en-US" dirty="0"/>
              <a:t>Rating is </a:t>
            </a:r>
            <a:r>
              <a:rPr lang="en-US" u="sng" dirty="0"/>
              <a:t>not</a:t>
            </a:r>
            <a:r>
              <a:rPr lang="en-US" dirty="0"/>
              <a:t> selected by the stakeholder group but rather auto-calculated based on the element ratings</a:t>
            </a:r>
          </a:p>
        </p:txBody>
      </p:sp>
      <p:sp>
        <p:nvSpPr>
          <p:cNvPr id="5" name="TextBox 4"/>
          <p:cNvSpPr txBox="1"/>
          <p:nvPr/>
        </p:nvSpPr>
        <p:spPr>
          <a:xfrm>
            <a:off x="2133600" y="5334001"/>
            <a:ext cx="8153400" cy="646331"/>
          </a:xfrm>
          <a:prstGeom prst="rect">
            <a:avLst/>
          </a:prstGeom>
          <a:solidFill>
            <a:schemeClr val="accent1">
              <a:lumMod val="20000"/>
              <a:lumOff val="80000"/>
            </a:schemeClr>
          </a:solidFill>
          <a:ln>
            <a:solidFill>
              <a:schemeClr val="tx2"/>
            </a:solidFill>
          </a:ln>
        </p:spPr>
        <p:txBody>
          <a:bodyPr wrap="square" rtlCol="0">
            <a:spAutoFit/>
          </a:bodyPr>
          <a:lstStyle/>
          <a:p>
            <a:r>
              <a:rPr lang="en-US" dirty="0"/>
              <a:t>Stakeholders also can assign a priority rating of High, Medium, Low to each of the elements and each Quality Indicators.</a:t>
            </a:r>
          </a:p>
        </p:txBody>
      </p:sp>
    </p:spTree>
    <p:extLst>
      <p:ext uri="{BB962C8B-B14F-4D97-AF65-F5344CB8AC3E}">
        <p14:creationId xmlns:p14="http://schemas.microsoft.com/office/powerpoint/2010/main" val="1570448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26</a:t>
            </a:fld>
            <a:endParaRPr lang="en-US" dirty="0"/>
          </a:p>
        </p:txBody>
      </p:sp>
      <p:sp>
        <p:nvSpPr>
          <p:cNvPr id="2" name="Title 1" hidden="1"/>
          <p:cNvSpPr>
            <a:spLocks noGrp="1"/>
          </p:cNvSpPr>
          <p:nvPr>
            <p:ph type="title"/>
          </p:nvPr>
        </p:nvSpPr>
        <p:spPr/>
        <p:txBody>
          <a:bodyPr/>
          <a:lstStyle/>
          <a:p>
            <a:r>
              <a:rPr lang="en-US" dirty="0"/>
              <a:t>ECTA/</a:t>
            </a:r>
            <a:r>
              <a:rPr lang="en-US" dirty="0" err="1"/>
              <a:t>DaSy</a:t>
            </a:r>
            <a:r>
              <a:rPr lang="en-US" baseline="0" dirty="0"/>
              <a:t> </a:t>
            </a:r>
            <a:r>
              <a:rPr lang="en-US" dirty="0"/>
              <a:t>Self</a:t>
            </a:r>
            <a:r>
              <a:rPr lang="en-US" baseline="0" dirty="0"/>
              <a:t>-Assessment Tool</a:t>
            </a:r>
            <a:endParaRPr lang="en-US" dirty="0"/>
          </a:p>
        </p:txBody>
      </p:sp>
      <p:pic>
        <p:nvPicPr>
          <p:cNvPr id="5" name="Content Placeholder 4" descr="Screenshot of the Dasy/ECTA Center Self-Assessment Tool that highlights the Rating section of the tool."/>
          <p:cNvPicPr>
            <a:picLocks noGrp="1" noChangeAspect="1"/>
          </p:cNvPicPr>
          <p:nvPr>
            <p:ph idx="1"/>
          </p:nvPr>
        </p:nvPicPr>
        <p:blipFill>
          <a:blip r:embed="rId2"/>
          <a:stretch>
            <a:fillRect/>
          </a:stretch>
        </p:blipFill>
        <p:spPr>
          <a:xfrm>
            <a:off x="2314013" y="1181100"/>
            <a:ext cx="7563973" cy="4038600"/>
          </a:xfrm>
          <a:prstGeom prst="rect">
            <a:avLst/>
          </a:prstGeom>
        </p:spPr>
      </p:pic>
      <p:sp>
        <p:nvSpPr>
          <p:cNvPr id="6" name="Rectangle 5"/>
          <p:cNvSpPr/>
          <p:nvPr/>
        </p:nvSpPr>
        <p:spPr>
          <a:xfrm>
            <a:off x="2743200" y="5404342"/>
            <a:ext cx="8585202" cy="369332"/>
          </a:xfrm>
          <a:prstGeom prst="rect">
            <a:avLst/>
          </a:prstGeom>
        </p:spPr>
        <p:txBody>
          <a:bodyPr wrap="square">
            <a:spAutoFit/>
          </a:bodyPr>
          <a:lstStyle/>
          <a:p>
            <a:r>
              <a:rPr lang="en-US" dirty="0">
                <a:hlinkClick r:id="rId3" tooltip="DaSy Center Self-Assessment Tool website"/>
              </a:rPr>
              <a:t>http://dasycenter.org/self-assessment-for-ecta-and-dasy-frameworks/</a:t>
            </a:r>
            <a:endParaRPr lang="en-US" dirty="0"/>
          </a:p>
        </p:txBody>
      </p:sp>
      <p:sp>
        <p:nvSpPr>
          <p:cNvPr id="7" name="Oval 6">
            <a:extLst>
              <a:ext uri="{C183D7F6-B498-43B3-948B-1728B52AA6E4}">
                <adec:decorative xmlns:adec="http://schemas.microsoft.com/office/drawing/2017/decorative" val="1"/>
              </a:ext>
            </a:extLst>
          </p:cNvPr>
          <p:cNvSpPr/>
          <p:nvPr/>
        </p:nvSpPr>
        <p:spPr>
          <a:xfrm>
            <a:off x="8686800" y="2514600"/>
            <a:ext cx="685800" cy="685800"/>
          </a:xfrm>
          <a:prstGeom prst="ellipse">
            <a:avLst/>
          </a:prstGeom>
          <a:noFill/>
          <a:ln w="222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04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B31820-787F-483A-A049-CDEF1A1DF1B1}" type="slidenum">
              <a:rPr lang="en-US" smtClean="0">
                <a:solidFill>
                  <a:prstClr val="black">
                    <a:tint val="75000"/>
                  </a:prstClr>
                </a:solidFill>
              </a:rPr>
              <a:pPr>
                <a:defRPr/>
              </a:pPr>
              <a:t>27</a:t>
            </a:fld>
            <a:endParaRPr lang="en-US">
              <a:solidFill>
                <a:prstClr val="black">
                  <a:tint val="75000"/>
                </a:prstClr>
              </a:solidFill>
            </a:endParaRPr>
          </a:p>
        </p:txBody>
      </p:sp>
      <p:sp>
        <p:nvSpPr>
          <p:cNvPr id="2" name="Title 1"/>
          <p:cNvSpPr>
            <a:spLocks noGrp="1"/>
          </p:cNvSpPr>
          <p:nvPr>
            <p:ph type="title"/>
          </p:nvPr>
        </p:nvSpPr>
        <p:spPr/>
        <p:txBody>
          <a:bodyPr>
            <a:noAutofit/>
          </a:bodyPr>
          <a:lstStyle/>
          <a:p>
            <a:pPr algn="ctr"/>
            <a:r>
              <a:rPr lang="en-US" dirty="0"/>
              <a:t>Quality Indicator Rating Scale</a:t>
            </a:r>
          </a:p>
        </p:txBody>
      </p:sp>
      <p:graphicFrame>
        <p:nvGraphicFramePr>
          <p:cNvPr id="3" name="Table 2" descr="This table shows the quality indicator rating scale by listing the 7 quality ratings along with the definition of each. "/>
          <p:cNvGraphicFramePr>
            <a:graphicFrameLocks noGrp="1"/>
          </p:cNvGraphicFramePr>
          <p:nvPr/>
        </p:nvGraphicFramePr>
        <p:xfrm>
          <a:off x="2514601" y="1417638"/>
          <a:ext cx="7162798" cy="4560390"/>
        </p:xfrm>
        <a:graphic>
          <a:graphicData uri="http://schemas.openxmlformats.org/drawingml/2006/table">
            <a:tbl>
              <a:tblPr firstRow="1" firstCol="1" bandRow="1"/>
              <a:tblGrid>
                <a:gridCol w="741736">
                  <a:extLst>
                    <a:ext uri="{9D8B030D-6E8A-4147-A177-3AD203B41FA5}">
                      <a16:colId xmlns:a16="http://schemas.microsoft.com/office/drawing/2014/main" val="20000"/>
                    </a:ext>
                  </a:extLst>
                </a:gridCol>
                <a:gridCol w="6421062">
                  <a:extLst>
                    <a:ext uri="{9D8B030D-6E8A-4147-A177-3AD203B41FA5}">
                      <a16:colId xmlns:a16="http://schemas.microsoft.com/office/drawing/2014/main" val="20001"/>
                    </a:ext>
                  </a:extLst>
                </a:gridCol>
              </a:tblGrid>
              <a:tr h="468807">
                <a:tc gridSpan="2">
                  <a:txBody>
                    <a:bodyPr/>
                    <a:lstStyle/>
                    <a:p>
                      <a:pPr marL="0" marR="0">
                        <a:lnSpc>
                          <a:spcPct val="115000"/>
                        </a:lnSpc>
                        <a:spcBef>
                          <a:spcPts val="0"/>
                        </a:spcBef>
                        <a:spcAft>
                          <a:spcPts val="0"/>
                        </a:spcAft>
                      </a:pPr>
                      <a:r>
                        <a:rPr lang="en-US" sz="2000" b="1" dirty="0">
                          <a:effectLst/>
                          <a:latin typeface="Calibri"/>
                          <a:ea typeface="Times New Roman"/>
                          <a:cs typeface="Times New Roman"/>
                        </a:rPr>
                        <a:t>Quality Indicator Rating Scale</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468807">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1</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None of the elements are yet planned or in place</a:t>
                      </a:r>
                      <a:endParaRPr lang="en-US"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8807">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2</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Most of the elements are not yet planned or in place</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8807">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3</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Some elements are in place, a few may be fully implemented</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38785">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4</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At least half of the elements are in place; a few may be fully implemented</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38785">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5</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At least half of the elements are in place; some are fully implemented</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38785">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6</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At least half of the elements are fully implemented, the rest are partially implemented</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8807">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7</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All elements are fully implemented</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39886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02BAD66-3FC3-4885-9B98-7A40BD23474E}" type="slidenum">
              <a:rPr lang="en-US" smtClean="0"/>
              <a:pPr>
                <a:defRPr/>
              </a:pPr>
              <a:t>28</a:t>
            </a:fld>
            <a:endParaRPr lang="en-US" dirty="0"/>
          </a:p>
        </p:txBody>
      </p:sp>
      <p:sp>
        <p:nvSpPr>
          <p:cNvPr id="5" name="Title 4" hidden="1">
            <a:extLst>
              <a:ext uri="{FF2B5EF4-FFF2-40B4-BE49-F238E27FC236}">
                <a16:creationId xmlns:a16="http://schemas.microsoft.com/office/drawing/2014/main" id="{ACE715BA-8D8D-40D4-B00D-1D96B34A3988}"/>
              </a:ext>
            </a:extLst>
          </p:cNvPr>
          <p:cNvSpPr>
            <a:spLocks noGrp="1"/>
          </p:cNvSpPr>
          <p:nvPr>
            <p:ph type="title"/>
          </p:nvPr>
        </p:nvSpPr>
        <p:spPr/>
        <p:txBody>
          <a:bodyPr/>
          <a:lstStyle/>
          <a:p>
            <a:r>
              <a:rPr lang="en-US" dirty="0"/>
              <a:t>Quality Indicator</a:t>
            </a:r>
            <a:r>
              <a:rPr lang="en-US" baseline="0" dirty="0"/>
              <a:t> Summary Tab</a:t>
            </a:r>
            <a:endParaRPr lang="en-US" dirty="0"/>
          </a:p>
        </p:txBody>
      </p:sp>
      <p:pic>
        <p:nvPicPr>
          <p:cNvPr id="3" name="Picture 2" descr="Screenshot of the Quality Indicator Summary Tab"/>
          <p:cNvPicPr>
            <a:picLocks noChangeAspect="1"/>
          </p:cNvPicPr>
          <p:nvPr/>
        </p:nvPicPr>
        <p:blipFill>
          <a:blip r:embed="rId3"/>
          <a:stretch>
            <a:fillRect/>
          </a:stretch>
        </p:blipFill>
        <p:spPr>
          <a:xfrm>
            <a:off x="1600200" y="1600200"/>
            <a:ext cx="8846162" cy="4038601"/>
          </a:xfrm>
          <a:prstGeom prst="rect">
            <a:avLst/>
          </a:prstGeom>
        </p:spPr>
      </p:pic>
      <p:sp>
        <p:nvSpPr>
          <p:cNvPr id="4" name="TextBox 3"/>
          <p:cNvSpPr txBox="1"/>
          <p:nvPr/>
        </p:nvSpPr>
        <p:spPr>
          <a:xfrm>
            <a:off x="2133600" y="609445"/>
            <a:ext cx="7315200" cy="646331"/>
          </a:xfrm>
          <a:prstGeom prst="rect">
            <a:avLst/>
          </a:prstGeom>
          <a:noFill/>
        </p:spPr>
        <p:txBody>
          <a:bodyPr wrap="square" rtlCol="0">
            <a:spAutoFit/>
          </a:bodyPr>
          <a:lstStyle/>
          <a:p>
            <a:pPr algn="ctr"/>
            <a:r>
              <a:rPr lang="en-US" sz="3600" b="1" dirty="0">
                <a:solidFill>
                  <a:srgbClr val="297ABB"/>
                </a:solidFill>
                <a:latin typeface="Century Gothic" panose="020B0502020202020204" pitchFamily="34" charset="0"/>
              </a:rPr>
              <a:t>Quality Indicator Summary Tab</a:t>
            </a:r>
            <a:endParaRPr lang="en-US" sz="3600" b="1" dirty="0">
              <a:solidFill>
                <a:srgbClr val="297ABB"/>
              </a:solidFill>
              <a:effectLst>
                <a:outerShdw blurRad="38100" dist="38100" dir="2700000" algn="tl">
                  <a:srgbClr val="000000">
                    <a:alpha val="43137"/>
                  </a:srgbClr>
                </a:outerShdw>
              </a:effectLst>
              <a:latin typeface="Century Gothic" panose="020B0502020202020204" pitchFamily="34" charset="0"/>
              <a:cs typeface="Helvetica" panose="020B0604020202020204" pitchFamily="34" charset="0"/>
            </a:endParaRPr>
          </a:p>
        </p:txBody>
      </p:sp>
    </p:spTree>
    <p:extLst>
      <p:ext uri="{BB962C8B-B14F-4D97-AF65-F5344CB8AC3E}">
        <p14:creationId xmlns:p14="http://schemas.microsoft.com/office/powerpoint/2010/main" val="3994311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2198-A9B0-4C5E-86E6-9E275752B9CC}"/>
              </a:ext>
            </a:extLst>
          </p:cNvPr>
          <p:cNvSpPr>
            <a:spLocks noGrp="1"/>
          </p:cNvSpPr>
          <p:nvPr>
            <p:ph type="title"/>
          </p:nvPr>
        </p:nvSpPr>
        <p:spPr/>
        <p:txBody>
          <a:bodyPr/>
          <a:lstStyle/>
          <a:p>
            <a:r>
              <a:rPr lang="en-US" dirty="0"/>
              <a:t>What is a System for Part C and 619? </a:t>
            </a:r>
          </a:p>
        </p:txBody>
      </p:sp>
      <p:pic>
        <p:nvPicPr>
          <p:cNvPr id="4" name="Picture 3" descr="ED. IDEA Individuals with Disabilities A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001" y="1141380"/>
            <a:ext cx="6554115" cy="819264"/>
          </a:xfrm>
          <a:prstGeom prst="rect">
            <a:avLst/>
          </a:prstGeom>
        </p:spPr>
      </p:pic>
      <p:sp>
        <p:nvSpPr>
          <p:cNvPr id="3" name="Content Placeholder 2">
            <a:extLst>
              <a:ext uri="{FF2B5EF4-FFF2-40B4-BE49-F238E27FC236}">
                <a16:creationId xmlns:a16="http://schemas.microsoft.com/office/drawing/2014/main" id="{80F5079F-49F1-4B39-8CB1-5151DC3FB4E7}"/>
              </a:ext>
            </a:extLst>
          </p:cNvPr>
          <p:cNvSpPr>
            <a:spLocks noGrp="1"/>
          </p:cNvSpPr>
          <p:nvPr>
            <p:ph idx="1"/>
          </p:nvPr>
        </p:nvSpPr>
        <p:spPr>
          <a:xfrm>
            <a:off x="587829" y="2419642"/>
            <a:ext cx="10694460" cy="3046703"/>
          </a:xfrm>
        </p:spPr>
        <p:txBody>
          <a:bodyPr>
            <a:normAutofit/>
          </a:bodyPr>
          <a:lstStyle/>
          <a:p>
            <a:r>
              <a:rPr lang="en-US" sz="2400" dirty="0"/>
              <a:t>IDEA Part C  and Part B 619 by design is a system – and a complex one</a:t>
            </a:r>
          </a:p>
          <a:p>
            <a:pPr lvl="1"/>
            <a:r>
              <a:rPr lang="en-US" sz="2400" dirty="0"/>
              <a:t>We manage multiple partners, funding streams and priorities</a:t>
            </a:r>
          </a:p>
          <a:p>
            <a:pPr lvl="1"/>
            <a:r>
              <a:rPr lang="en-US" sz="2400" dirty="0"/>
              <a:t>Leading and managing a system takes certain skills and habits </a:t>
            </a:r>
          </a:p>
          <a:p>
            <a:pPr lvl="1"/>
            <a:r>
              <a:rPr lang="en-US" sz="2400" dirty="0"/>
              <a:t>Understanding how systems work and the role we play helps us to function more effectively</a:t>
            </a:r>
          </a:p>
        </p:txBody>
      </p:sp>
    </p:spTree>
    <p:extLst>
      <p:ext uri="{BB962C8B-B14F-4D97-AF65-F5344CB8AC3E}">
        <p14:creationId xmlns:p14="http://schemas.microsoft.com/office/powerpoint/2010/main" val="219355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1059" name="Rectangle 3"/>
          <p:cNvSpPr>
            <a:spLocks noGrp="1" noChangeArrowheads="1"/>
          </p:cNvSpPr>
          <p:nvPr>
            <p:ph type="title"/>
          </p:nvPr>
        </p:nvSpPr>
        <p:spPr>
          <a:xfrm>
            <a:off x="2081212" y="288966"/>
            <a:ext cx="8029575" cy="1143000"/>
          </a:xfrm>
        </p:spPr>
        <p:txBody>
          <a:bodyPr>
            <a:normAutofit fontScale="90000"/>
          </a:bodyPr>
          <a:lstStyle/>
          <a:p>
            <a:pPr algn="ctr"/>
            <a:r>
              <a:rPr lang="en-US" b="1" dirty="0">
                <a:solidFill>
                  <a:srgbClr val="3333CC"/>
                </a:solidFill>
              </a:rPr>
              <a:t>System for Producing Good Child and Family Outcomes</a:t>
            </a:r>
          </a:p>
        </p:txBody>
      </p:sp>
      <p:grpSp>
        <p:nvGrpSpPr>
          <p:cNvPr id="2" name="Group 1" descr="This graphic shows the systems that are needed and how they relate to each other that lead to good outcomes for children and families.">
            <a:extLst>
              <a:ext uri="{FF2B5EF4-FFF2-40B4-BE49-F238E27FC236}">
                <a16:creationId xmlns:a16="http://schemas.microsoft.com/office/drawing/2014/main" id="{DE1C0033-763F-4782-8B91-1FADE98F0CD5}"/>
              </a:ext>
            </a:extLst>
          </p:cNvPr>
          <p:cNvGrpSpPr/>
          <p:nvPr/>
        </p:nvGrpSpPr>
        <p:grpSpPr>
          <a:xfrm>
            <a:off x="1676400" y="1600200"/>
            <a:ext cx="8762999" cy="4876800"/>
            <a:chOff x="1676400" y="1600200"/>
            <a:chExt cx="8762999" cy="4876800"/>
          </a:xfrm>
        </p:grpSpPr>
        <p:sp>
          <p:nvSpPr>
            <p:cNvPr id="40" name="Line 34">
              <a:extLst>
                <a:ext uri="{FF2B5EF4-FFF2-40B4-BE49-F238E27FC236}">
                  <a16:creationId xmlns:a16="http://schemas.microsoft.com/office/drawing/2014/main" id="{3FB9C5CF-CD8A-4C9C-92F2-B87510F90C8E}"/>
                </a:ext>
              </a:extLst>
            </p:cNvPr>
            <p:cNvSpPr>
              <a:spLocks noChangeShapeType="1"/>
            </p:cNvSpPr>
            <p:nvPr/>
          </p:nvSpPr>
          <p:spPr bwMode="auto">
            <a:xfrm flipH="1" flipV="1">
              <a:off x="5933282" y="4207852"/>
              <a:ext cx="4809" cy="1461685"/>
            </a:xfrm>
            <a:prstGeom prst="line">
              <a:avLst/>
            </a:prstGeom>
            <a:noFill/>
            <a:ln w="12700">
              <a:solidFill>
                <a:schemeClr val="tx2"/>
              </a:solidFill>
              <a:round/>
              <a:headEnd/>
              <a:tailEnd type="triangle" w="med" len="med"/>
            </a:ln>
            <a:effectLst/>
          </p:spPr>
          <p:txBody>
            <a:bodyPr/>
            <a:lstStyle/>
            <a:p>
              <a:endParaRPr lang="en-US"/>
            </a:p>
          </p:txBody>
        </p:sp>
        <p:sp>
          <p:nvSpPr>
            <p:cNvPr id="941090" name="Line 34"/>
            <p:cNvSpPr>
              <a:spLocks noChangeShapeType="1"/>
            </p:cNvSpPr>
            <p:nvPr/>
          </p:nvSpPr>
          <p:spPr bwMode="auto">
            <a:xfrm flipV="1">
              <a:off x="4267200" y="4152900"/>
              <a:ext cx="0" cy="1447800"/>
            </a:xfrm>
            <a:prstGeom prst="line">
              <a:avLst/>
            </a:prstGeom>
            <a:noFill/>
            <a:ln w="12700">
              <a:solidFill>
                <a:schemeClr val="tx2"/>
              </a:solidFill>
              <a:round/>
              <a:headEnd/>
              <a:tailEnd type="triangle" w="med" len="med"/>
            </a:ln>
            <a:effectLst/>
          </p:spPr>
          <p:txBody>
            <a:bodyPr/>
            <a:lstStyle/>
            <a:p>
              <a:endParaRPr lang="en-US"/>
            </a:p>
          </p:txBody>
        </p:sp>
        <p:sp>
          <p:nvSpPr>
            <p:cNvPr id="941093" name="Oval 37"/>
            <p:cNvSpPr>
              <a:spLocks noChangeArrowheads="1"/>
            </p:cNvSpPr>
            <p:nvPr/>
          </p:nvSpPr>
          <p:spPr bwMode="auto">
            <a:xfrm>
              <a:off x="2438400" y="4414620"/>
              <a:ext cx="2286000" cy="762000"/>
            </a:xfrm>
            <a:prstGeom prst="ellipse">
              <a:avLst/>
            </a:prstGeom>
            <a:solidFill>
              <a:schemeClr val="accent4">
                <a:lumMod val="75000"/>
              </a:schemeClr>
            </a:solidFill>
            <a:ln w="9525">
              <a:solidFill>
                <a:schemeClr val="bg1"/>
              </a:solidFill>
              <a:round/>
              <a:headEnd/>
              <a:tailEnd/>
            </a:ln>
            <a:effectLst/>
          </p:spPr>
          <p:txBody>
            <a:bodyPr wrap="none" anchor="ctr"/>
            <a:lstStyle/>
            <a:p>
              <a:endParaRPr lang="en-US"/>
            </a:p>
          </p:txBody>
        </p:sp>
        <p:sp>
          <p:nvSpPr>
            <p:cNvPr id="941094" name="Text Box 38"/>
            <p:cNvSpPr txBox="1">
              <a:spLocks noChangeArrowheads="1"/>
            </p:cNvSpPr>
            <p:nvPr/>
          </p:nvSpPr>
          <p:spPr bwMode="auto">
            <a:xfrm>
              <a:off x="2438400" y="4613057"/>
              <a:ext cx="2743200" cy="336550"/>
            </a:xfrm>
            <a:prstGeom prst="rect">
              <a:avLst/>
            </a:prstGeom>
            <a:noFill/>
            <a:ln w="9525">
              <a:noFill/>
              <a:miter lim="800000"/>
              <a:headEnd/>
              <a:tailEnd/>
            </a:ln>
            <a:effectLst/>
          </p:spPr>
          <p:txBody>
            <a:bodyPr>
              <a:spAutoFit/>
            </a:bodyPr>
            <a:lstStyle/>
            <a:p>
              <a:pPr>
                <a:spcBef>
                  <a:spcPct val="50000"/>
                </a:spcBef>
              </a:pPr>
              <a:r>
                <a:rPr lang="en-US" sz="1600" b="1" dirty="0">
                  <a:solidFill>
                    <a:schemeClr val="bg1"/>
                  </a:solidFill>
                  <a:latin typeface="Tahoma" pitchFamily="34" charset="0"/>
                </a:rPr>
                <a:t>    </a:t>
              </a:r>
              <a:r>
                <a:rPr lang="en-US" sz="1600" dirty="0">
                  <a:solidFill>
                    <a:schemeClr val="bg1"/>
                  </a:solidFill>
                  <a:latin typeface="Tahoma" pitchFamily="34" charset="0"/>
                </a:rPr>
                <a:t>Strong Leadership</a:t>
              </a:r>
            </a:p>
          </p:txBody>
        </p:sp>
        <p:sp>
          <p:nvSpPr>
            <p:cNvPr id="941058" name="Line 2"/>
            <p:cNvSpPr>
              <a:spLocks noChangeShapeType="1"/>
            </p:cNvSpPr>
            <p:nvPr/>
          </p:nvSpPr>
          <p:spPr bwMode="auto">
            <a:xfrm flipV="1">
              <a:off x="5791200" y="4191000"/>
              <a:ext cx="304800" cy="1447800"/>
            </a:xfrm>
            <a:prstGeom prst="line">
              <a:avLst/>
            </a:prstGeom>
            <a:noFill/>
            <a:ln w="9525">
              <a:solidFill>
                <a:schemeClr val="bg1">
                  <a:lumMod val="95000"/>
                </a:schemeClr>
              </a:solidFill>
              <a:round/>
              <a:headEnd/>
              <a:tailEnd type="triangle" w="med" len="med"/>
            </a:ln>
            <a:effectLst/>
          </p:spPr>
          <p:txBody>
            <a:bodyPr/>
            <a:lstStyle/>
            <a:p>
              <a:endParaRPr lang="en-US"/>
            </a:p>
          </p:txBody>
        </p:sp>
        <p:sp>
          <p:nvSpPr>
            <p:cNvPr id="941060" name="Text Box 4"/>
            <p:cNvSpPr txBox="1">
              <a:spLocks noChangeArrowheads="1"/>
            </p:cNvSpPr>
            <p:nvPr/>
          </p:nvSpPr>
          <p:spPr bwMode="auto">
            <a:xfrm>
              <a:off x="1676400" y="3113881"/>
              <a:ext cx="1600200" cy="923330"/>
            </a:xfrm>
            <a:prstGeom prst="rect">
              <a:avLst/>
            </a:prstGeom>
            <a:solidFill>
              <a:schemeClr val="tx2">
                <a:lumMod val="60000"/>
                <a:lumOff val="40000"/>
              </a:schemeClr>
            </a:solidFill>
            <a:ln w="19050">
              <a:solidFill>
                <a:srgbClr val="FFAA2D"/>
              </a:solidFill>
              <a:miter lim="800000"/>
              <a:headEnd/>
              <a:tailEnd/>
            </a:ln>
            <a:effectLst/>
          </p:spPr>
          <p:txBody>
            <a:bodyPr>
              <a:spAutoFit/>
            </a:bodyPr>
            <a:lstStyle/>
            <a:p>
              <a:pPr algn="ctr">
                <a:spcBef>
                  <a:spcPct val="50000"/>
                </a:spcBef>
              </a:pPr>
              <a:r>
                <a:rPr lang="en-US" dirty="0">
                  <a:solidFill>
                    <a:schemeClr val="bg1"/>
                  </a:solidFill>
                  <a:latin typeface="Tahoma" pitchFamily="34" charset="0"/>
                </a:rPr>
                <a:t>Good federal infra-structure</a:t>
              </a:r>
            </a:p>
          </p:txBody>
        </p:sp>
        <p:sp>
          <p:nvSpPr>
            <p:cNvPr id="941061" name="Text Box 5"/>
            <p:cNvSpPr txBox="1">
              <a:spLocks noChangeArrowheads="1"/>
            </p:cNvSpPr>
            <p:nvPr/>
          </p:nvSpPr>
          <p:spPr bwMode="auto">
            <a:xfrm>
              <a:off x="3505200" y="3124200"/>
              <a:ext cx="1524000" cy="923330"/>
            </a:xfrm>
            <a:prstGeom prst="rect">
              <a:avLst/>
            </a:prstGeom>
            <a:solidFill>
              <a:schemeClr val="bg2">
                <a:lumMod val="50000"/>
              </a:schemeClr>
            </a:solidFill>
            <a:ln w="12700">
              <a:solidFill>
                <a:srgbClr val="FFAA2D"/>
              </a:solidFill>
              <a:miter lim="800000"/>
              <a:headEnd/>
              <a:tailEnd/>
            </a:ln>
            <a:effectLst/>
          </p:spPr>
          <p:txBody>
            <a:bodyPr>
              <a:spAutoFit/>
            </a:bodyPr>
            <a:lstStyle/>
            <a:p>
              <a:pPr algn="ctr">
                <a:spcBef>
                  <a:spcPct val="50000"/>
                </a:spcBef>
              </a:pPr>
              <a:r>
                <a:rPr lang="en-US" dirty="0">
                  <a:solidFill>
                    <a:schemeClr val="bg1"/>
                  </a:solidFill>
                  <a:latin typeface="Tahoma" pitchFamily="34" charset="0"/>
                </a:rPr>
                <a:t>Good state infra-structure</a:t>
              </a:r>
            </a:p>
          </p:txBody>
        </p:sp>
        <p:sp>
          <p:nvSpPr>
            <p:cNvPr id="941062" name="Text Box 6"/>
            <p:cNvSpPr txBox="1">
              <a:spLocks noChangeArrowheads="1"/>
            </p:cNvSpPr>
            <p:nvPr/>
          </p:nvSpPr>
          <p:spPr bwMode="auto">
            <a:xfrm>
              <a:off x="7010399" y="2898154"/>
              <a:ext cx="1752600" cy="1785104"/>
            </a:xfrm>
            <a:prstGeom prst="rect">
              <a:avLst/>
            </a:prstGeom>
            <a:solidFill>
              <a:srgbClr val="3333CC"/>
            </a:solidFill>
            <a:ln w="19050">
              <a:solidFill>
                <a:schemeClr val="accent4">
                  <a:lumMod val="40000"/>
                  <a:lumOff val="60000"/>
                </a:schemeClr>
              </a:solidFill>
              <a:miter lim="800000"/>
              <a:headEnd/>
              <a:tailEnd/>
            </a:ln>
            <a:effectLst/>
          </p:spPr>
          <p:txBody>
            <a:bodyPr>
              <a:spAutoFit/>
            </a:bodyPr>
            <a:lstStyle/>
            <a:p>
              <a:pPr algn="ctr">
                <a:spcBef>
                  <a:spcPct val="50000"/>
                </a:spcBef>
              </a:pPr>
              <a:r>
                <a:rPr lang="en-US" dirty="0">
                  <a:solidFill>
                    <a:schemeClr val="bg1"/>
                  </a:solidFill>
                  <a:latin typeface="Tahoma" pitchFamily="34" charset="0"/>
                </a:rPr>
                <a:t>High quality services and supports for children 0-5 and their familie</a:t>
              </a:r>
              <a:r>
                <a:rPr lang="en-US" sz="2000" dirty="0">
                  <a:solidFill>
                    <a:schemeClr val="bg1"/>
                  </a:solidFill>
                  <a:latin typeface="Tahoma" pitchFamily="34" charset="0"/>
                </a:rPr>
                <a:t>s</a:t>
              </a:r>
            </a:p>
          </p:txBody>
        </p:sp>
        <p:sp>
          <p:nvSpPr>
            <p:cNvPr id="941063" name="Text Box 7"/>
            <p:cNvSpPr txBox="1">
              <a:spLocks noChangeArrowheads="1"/>
            </p:cNvSpPr>
            <p:nvPr/>
          </p:nvSpPr>
          <p:spPr bwMode="auto">
            <a:xfrm>
              <a:off x="9067799" y="3048000"/>
              <a:ext cx="1371600" cy="1477328"/>
            </a:xfrm>
            <a:prstGeom prst="rect">
              <a:avLst/>
            </a:prstGeom>
            <a:solidFill>
              <a:srgbClr val="33CCCC"/>
            </a:solidFill>
            <a:ln w="19050">
              <a:solidFill>
                <a:schemeClr val="accent4">
                  <a:lumMod val="40000"/>
                  <a:lumOff val="60000"/>
                </a:schemeClr>
              </a:solidFill>
              <a:miter lim="800000"/>
              <a:headEnd/>
              <a:tailEnd/>
            </a:ln>
            <a:effectLst/>
          </p:spPr>
          <p:txBody>
            <a:bodyPr>
              <a:spAutoFit/>
            </a:bodyPr>
            <a:lstStyle/>
            <a:p>
              <a:pPr algn="ctr">
                <a:spcBef>
                  <a:spcPct val="50000"/>
                </a:spcBef>
              </a:pPr>
              <a:r>
                <a:rPr lang="en-US" dirty="0">
                  <a:solidFill>
                    <a:schemeClr val="bg1"/>
                  </a:solidFill>
                  <a:latin typeface="Tahoma" pitchFamily="34" charset="0"/>
                </a:rPr>
                <a:t>Good outcomes for children and families</a:t>
              </a:r>
            </a:p>
          </p:txBody>
        </p:sp>
        <p:sp>
          <p:nvSpPr>
            <p:cNvPr id="941064" name="AutoShape 8"/>
            <p:cNvSpPr>
              <a:spLocks noChangeArrowheads="1"/>
            </p:cNvSpPr>
            <p:nvPr/>
          </p:nvSpPr>
          <p:spPr bwMode="auto">
            <a:xfrm>
              <a:off x="3266906" y="3517683"/>
              <a:ext cx="228600" cy="152400"/>
            </a:xfrm>
            <a:prstGeom prst="rightArrow">
              <a:avLst>
                <a:gd name="adj1" fmla="val 50000"/>
                <a:gd name="adj2" fmla="val 375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5" name="AutoShape 9"/>
            <p:cNvSpPr>
              <a:spLocks noChangeArrowheads="1"/>
            </p:cNvSpPr>
            <p:nvPr/>
          </p:nvSpPr>
          <p:spPr bwMode="auto">
            <a:xfrm>
              <a:off x="5029200" y="3517900"/>
              <a:ext cx="228600" cy="152400"/>
            </a:xfrm>
            <a:prstGeom prst="rightArrow">
              <a:avLst>
                <a:gd name="adj1" fmla="val 50000"/>
                <a:gd name="adj2" fmla="val 375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6" name="AutoShape 10"/>
            <p:cNvSpPr>
              <a:spLocks noChangeArrowheads="1"/>
            </p:cNvSpPr>
            <p:nvPr/>
          </p:nvSpPr>
          <p:spPr bwMode="auto">
            <a:xfrm>
              <a:off x="6781800" y="3572470"/>
              <a:ext cx="304800" cy="1524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7" name="AutoShape 11"/>
            <p:cNvSpPr>
              <a:spLocks noChangeArrowheads="1"/>
            </p:cNvSpPr>
            <p:nvPr/>
          </p:nvSpPr>
          <p:spPr bwMode="auto">
            <a:xfrm>
              <a:off x="8763000" y="3634264"/>
              <a:ext cx="304800" cy="1524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8" name="Line 12"/>
            <p:cNvSpPr>
              <a:spLocks noChangeShapeType="1"/>
            </p:cNvSpPr>
            <p:nvPr/>
          </p:nvSpPr>
          <p:spPr bwMode="auto">
            <a:xfrm flipV="1">
              <a:off x="6553200" y="4495800"/>
              <a:ext cx="304800" cy="228600"/>
            </a:xfrm>
            <a:prstGeom prst="line">
              <a:avLst/>
            </a:prstGeom>
            <a:noFill/>
            <a:ln w="9525">
              <a:solidFill>
                <a:srgbClr val="3333CC"/>
              </a:solidFill>
              <a:round/>
              <a:headEnd/>
              <a:tailEnd type="triangle" w="med" len="med"/>
            </a:ln>
            <a:effectLst/>
          </p:spPr>
          <p:txBody>
            <a:bodyPr/>
            <a:lstStyle/>
            <a:p>
              <a:endParaRPr lang="en-US"/>
            </a:p>
          </p:txBody>
        </p:sp>
        <p:sp>
          <p:nvSpPr>
            <p:cNvPr id="941069" name="Text Box 13"/>
            <p:cNvSpPr txBox="1">
              <a:spLocks noChangeArrowheads="1"/>
            </p:cNvSpPr>
            <p:nvPr/>
          </p:nvSpPr>
          <p:spPr bwMode="auto">
            <a:xfrm>
              <a:off x="5257800" y="3124200"/>
              <a:ext cx="1524000" cy="923330"/>
            </a:xfrm>
            <a:prstGeom prst="rect">
              <a:avLst/>
            </a:prstGeom>
            <a:solidFill>
              <a:srgbClr val="FF3300"/>
            </a:solidFill>
            <a:ln w="19050">
              <a:solidFill>
                <a:schemeClr val="accent5">
                  <a:lumMod val="40000"/>
                  <a:lumOff val="60000"/>
                </a:schemeClr>
              </a:solidFill>
              <a:miter lim="800000"/>
              <a:headEnd/>
              <a:tailEnd/>
            </a:ln>
            <a:effectLst/>
          </p:spPr>
          <p:txBody>
            <a:bodyPr>
              <a:spAutoFit/>
            </a:bodyPr>
            <a:lstStyle/>
            <a:p>
              <a:pPr algn="ctr">
                <a:spcBef>
                  <a:spcPct val="50000"/>
                </a:spcBef>
              </a:pPr>
              <a:r>
                <a:rPr lang="en-US" dirty="0">
                  <a:solidFill>
                    <a:srgbClr val="F7F2FC"/>
                  </a:solidFill>
                  <a:latin typeface="Tahoma" pitchFamily="34" charset="0"/>
                </a:rPr>
                <a:t>Good local infra-structure</a:t>
              </a:r>
            </a:p>
          </p:txBody>
        </p:sp>
        <p:sp>
          <p:nvSpPr>
            <p:cNvPr id="941070" name="Oval 14"/>
            <p:cNvSpPr>
              <a:spLocks noChangeArrowheads="1"/>
            </p:cNvSpPr>
            <p:nvPr/>
          </p:nvSpPr>
          <p:spPr bwMode="auto">
            <a:xfrm>
              <a:off x="3429000" y="2097974"/>
              <a:ext cx="2667000" cy="838200"/>
            </a:xfrm>
            <a:prstGeom prst="ellipse">
              <a:avLst/>
            </a:prstGeom>
            <a:solidFill>
              <a:schemeClr val="accent6">
                <a:lumMod val="75000"/>
              </a:schemeClr>
            </a:solidFill>
            <a:ln w="9525">
              <a:solidFill>
                <a:schemeClr val="bg1"/>
              </a:solidFill>
              <a:round/>
              <a:headEnd/>
              <a:tailEnd/>
            </a:ln>
            <a:effectLst/>
          </p:spPr>
          <p:txBody>
            <a:bodyPr wrap="none" anchor="ctr"/>
            <a:lstStyle/>
            <a:p>
              <a:endParaRPr lang="en-US"/>
            </a:p>
          </p:txBody>
        </p:sp>
        <p:sp>
          <p:nvSpPr>
            <p:cNvPr id="941071" name="Line 15"/>
            <p:cNvSpPr>
              <a:spLocks noChangeShapeType="1"/>
            </p:cNvSpPr>
            <p:nvPr/>
          </p:nvSpPr>
          <p:spPr bwMode="auto">
            <a:xfrm>
              <a:off x="8069061" y="2533300"/>
              <a:ext cx="457200" cy="304800"/>
            </a:xfrm>
            <a:prstGeom prst="line">
              <a:avLst/>
            </a:prstGeom>
            <a:noFill/>
            <a:ln w="9525">
              <a:solidFill>
                <a:schemeClr val="tx2"/>
              </a:solidFill>
              <a:round/>
              <a:headEnd/>
              <a:tailEnd type="triangle" w="med" len="med"/>
            </a:ln>
            <a:effectLst/>
          </p:spPr>
          <p:txBody>
            <a:bodyPr/>
            <a:lstStyle/>
            <a:p>
              <a:endParaRPr lang="en-US"/>
            </a:p>
          </p:txBody>
        </p:sp>
        <p:sp>
          <p:nvSpPr>
            <p:cNvPr id="941072" name="Line 16"/>
            <p:cNvSpPr>
              <a:spLocks noChangeShapeType="1"/>
            </p:cNvSpPr>
            <p:nvPr/>
          </p:nvSpPr>
          <p:spPr bwMode="auto">
            <a:xfrm flipV="1">
              <a:off x="4724400" y="4267200"/>
              <a:ext cx="381000" cy="304800"/>
            </a:xfrm>
            <a:prstGeom prst="line">
              <a:avLst/>
            </a:prstGeom>
            <a:noFill/>
            <a:ln w="9525">
              <a:solidFill>
                <a:srgbClr val="3333CC"/>
              </a:solidFill>
              <a:round/>
              <a:headEnd/>
              <a:tailEnd type="triangle" w="med" len="med"/>
            </a:ln>
            <a:effectLst/>
          </p:spPr>
          <p:txBody>
            <a:bodyPr/>
            <a:lstStyle/>
            <a:p>
              <a:endParaRPr lang="en-US"/>
            </a:p>
          </p:txBody>
        </p:sp>
        <p:sp>
          <p:nvSpPr>
            <p:cNvPr id="941073" name="Line 17"/>
            <p:cNvSpPr>
              <a:spLocks noChangeShapeType="1"/>
            </p:cNvSpPr>
            <p:nvPr/>
          </p:nvSpPr>
          <p:spPr bwMode="auto">
            <a:xfrm flipH="1" flipV="1">
              <a:off x="2590800" y="4191000"/>
              <a:ext cx="228600" cy="228600"/>
            </a:xfrm>
            <a:prstGeom prst="line">
              <a:avLst/>
            </a:prstGeom>
            <a:noFill/>
            <a:ln w="9525">
              <a:solidFill>
                <a:schemeClr val="tx2"/>
              </a:solidFill>
              <a:round/>
              <a:headEnd/>
              <a:tailEnd type="triangle" w="med" len="med"/>
            </a:ln>
            <a:effectLst/>
          </p:spPr>
          <p:txBody>
            <a:bodyPr/>
            <a:lstStyle/>
            <a:p>
              <a:endParaRPr lang="en-US"/>
            </a:p>
          </p:txBody>
        </p:sp>
        <p:sp>
          <p:nvSpPr>
            <p:cNvPr id="941074" name="Line 18"/>
            <p:cNvSpPr>
              <a:spLocks noChangeShapeType="1"/>
            </p:cNvSpPr>
            <p:nvPr/>
          </p:nvSpPr>
          <p:spPr bwMode="auto">
            <a:xfrm flipV="1">
              <a:off x="4038600" y="4114800"/>
              <a:ext cx="0" cy="228600"/>
            </a:xfrm>
            <a:prstGeom prst="line">
              <a:avLst/>
            </a:prstGeom>
            <a:noFill/>
            <a:ln w="9525">
              <a:solidFill>
                <a:schemeClr val="tx2"/>
              </a:solidFill>
              <a:round/>
              <a:headEnd/>
              <a:tailEnd type="triangle" w="med" len="med"/>
            </a:ln>
            <a:effectLst/>
          </p:spPr>
          <p:txBody>
            <a:bodyPr/>
            <a:lstStyle/>
            <a:p>
              <a:endParaRPr lang="en-US"/>
            </a:p>
          </p:txBody>
        </p:sp>
        <p:sp>
          <p:nvSpPr>
            <p:cNvPr id="941075" name="Oval 19"/>
            <p:cNvSpPr>
              <a:spLocks noChangeArrowheads="1"/>
            </p:cNvSpPr>
            <p:nvPr/>
          </p:nvSpPr>
          <p:spPr bwMode="auto">
            <a:xfrm>
              <a:off x="2438400" y="5715000"/>
              <a:ext cx="5105400" cy="762000"/>
            </a:xfrm>
            <a:prstGeom prst="ellipse">
              <a:avLst/>
            </a:prstGeom>
            <a:solidFill>
              <a:srgbClr val="7030A0"/>
            </a:solidFill>
            <a:ln w="9525">
              <a:solidFill>
                <a:schemeClr val="bg1"/>
              </a:solidFill>
              <a:round/>
              <a:headEnd/>
              <a:tailEnd/>
            </a:ln>
            <a:effectLst/>
          </p:spPr>
          <p:txBody>
            <a:bodyPr wrap="none" anchor="ctr"/>
            <a:lstStyle/>
            <a:p>
              <a:endParaRPr lang="en-US"/>
            </a:p>
          </p:txBody>
        </p:sp>
        <p:sp>
          <p:nvSpPr>
            <p:cNvPr id="941076" name="Text Box 20"/>
            <p:cNvSpPr txBox="1">
              <a:spLocks noChangeArrowheads="1"/>
            </p:cNvSpPr>
            <p:nvPr/>
          </p:nvSpPr>
          <p:spPr bwMode="auto">
            <a:xfrm>
              <a:off x="3220375" y="5920908"/>
              <a:ext cx="3657600" cy="369332"/>
            </a:xfrm>
            <a:prstGeom prst="rect">
              <a:avLst/>
            </a:prstGeom>
            <a:noFill/>
            <a:ln w="9525">
              <a:noFill/>
              <a:miter lim="800000"/>
              <a:headEnd/>
              <a:tailEnd/>
            </a:ln>
            <a:effectLst/>
          </p:spPr>
          <p:txBody>
            <a:bodyPr>
              <a:spAutoFit/>
            </a:bodyPr>
            <a:lstStyle/>
            <a:p>
              <a:pPr>
                <a:spcBef>
                  <a:spcPct val="50000"/>
                </a:spcBef>
              </a:pPr>
              <a:r>
                <a:rPr lang="en-US" dirty="0">
                  <a:solidFill>
                    <a:schemeClr val="bg1"/>
                  </a:solidFill>
                  <a:latin typeface="Tahoma" pitchFamily="34" charset="0"/>
                </a:rPr>
                <a:t>Data system and high quality data</a:t>
              </a:r>
            </a:p>
          </p:txBody>
        </p:sp>
        <p:sp>
          <p:nvSpPr>
            <p:cNvPr id="941077" name="Oval 21"/>
            <p:cNvSpPr>
              <a:spLocks noChangeArrowheads="1"/>
            </p:cNvSpPr>
            <p:nvPr/>
          </p:nvSpPr>
          <p:spPr bwMode="auto">
            <a:xfrm>
              <a:off x="1981200" y="1600200"/>
              <a:ext cx="1676400" cy="685800"/>
            </a:xfrm>
            <a:prstGeom prst="ellipse">
              <a:avLst/>
            </a:prstGeom>
            <a:solidFill>
              <a:schemeClr val="accent2">
                <a:lumMod val="75000"/>
              </a:schemeClr>
            </a:solidFill>
            <a:ln w="9525">
              <a:solidFill>
                <a:schemeClr val="bg1"/>
              </a:solidFill>
              <a:round/>
              <a:headEnd/>
              <a:tailEnd/>
            </a:ln>
            <a:effectLst/>
          </p:spPr>
          <p:txBody>
            <a:bodyPr wrap="none" anchor="ctr"/>
            <a:lstStyle/>
            <a:p>
              <a:endParaRPr lang="en-US"/>
            </a:p>
          </p:txBody>
        </p:sp>
        <p:sp>
          <p:nvSpPr>
            <p:cNvPr id="941078" name="Oval 22"/>
            <p:cNvSpPr>
              <a:spLocks noChangeArrowheads="1"/>
            </p:cNvSpPr>
            <p:nvPr/>
          </p:nvSpPr>
          <p:spPr bwMode="auto">
            <a:xfrm>
              <a:off x="6240261" y="1711246"/>
              <a:ext cx="2286000" cy="762000"/>
            </a:xfrm>
            <a:prstGeom prst="ellipse">
              <a:avLst/>
            </a:prstGeom>
            <a:solidFill>
              <a:srgbClr val="00B050"/>
            </a:solidFill>
            <a:ln w="9525">
              <a:solidFill>
                <a:schemeClr val="bg1"/>
              </a:solidFill>
              <a:round/>
              <a:headEnd/>
              <a:tailEnd/>
            </a:ln>
            <a:effectLst/>
          </p:spPr>
          <p:txBody>
            <a:bodyPr wrap="none" anchor="ctr"/>
            <a:lstStyle/>
            <a:p>
              <a:endParaRPr lang="en-US"/>
            </a:p>
          </p:txBody>
        </p:sp>
        <p:sp>
          <p:nvSpPr>
            <p:cNvPr id="941079" name="Text Box 23" descr="This graphic shows the elements that"/>
            <p:cNvSpPr txBox="1">
              <a:spLocks noChangeArrowheads="1"/>
            </p:cNvSpPr>
            <p:nvPr/>
          </p:nvSpPr>
          <p:spPr bwMode="auto">
            <a:xfrm>
              <a:off x="2270126" y="1708151"/>
              <a:ext cx="1103313" cy="366713"/>
            </a:xfrm>
            <a:prstGeom prst="rect">
              <a:avLst/>
            </a:prstGeom>
            <a:noFill/>
            <a:ln w="9525">
              <a:noFill/>
              <a:miter lim="800000"/>
              <a:headEnd/>
              <a:tailEnd/>
            </a:ln>
            <a:effectLst/>
          </p:spPr>
          <p:txBody>
            <a:bodyPr wrap="none">
              <a:spAutoFit/>
            </a:bodyPr>
            <a:lstStyle/>
            <a:p>
              <a:r>
                <a:rPr lang="en-US" dirty="0">
                  <a:solidFill>
                    <a:schemeClr val="bg1"/>
                  </a:solidFill>
                  <a:latin typeface="Tahoma" pitchFamily="34" charset="0"/>
                </a:rPr>
                <a:t>Research</a:t>
              </a:r>
            </a:p>
          </p:txBody>
        </p:sp>
        <p:sp>
          <p:nvSpPr>
            <p:cNvPr id="941080" name="Rectangle 24"/>
            <p:cNvSpPr>
              <a:spLocks noChangeArrowheads="1"/>
            </p:cNvSpPr>
            <p:nvPr/>
          </p:nvSpPr>
          <p:spPr bwMode="auto">
            <a:xfrm>
              <a:off x="6426201" y="1935786"/>
              <a:ext cx="1904945" cy="338554"/>
            </a:xfrm>
            <a:prstGeom prst="rect">
              <a:avLst/>
            </a:prstGeom>
            <a:noFill/>
            <a:ln w="9525">
              <a:noFill/>
              <a:miter lim="800000"/>
              <a:headEnd/>
              <a:tailEnd/>
            </a:ln>
            <a:effectLst/>
          </p:spPr>
          <p:txBody>
            <a:bodyPr wrap="none">
              <a:spAutoFit/>
            </a:bodyPr>
            <a:lstStyle/>
            <a:p>
              <a:r>
                <a:rPr lang="en-US" sz="1600" dirty="0" err="1">
                  <a:solidFill>
                    <a:schemeClr val="bg1"/>
                  </a:solidFill>
                  <a:latin typeface="Tahoma" pitchFamily="34" charset="0"/>
                </a:rPr>
                <a:t>Prof’l</a:t>
              </a:r>
              <a:r>
                <a:rPr lang="en-US" sz="1600" dirty="0">
                  <a:solidFill>
                    <a:schemeClr val="bg1"/>
                  </a:solidFill>
                  <a:latin typeface="Tahoma" pitchFamily="34" charset="0"/>
                </a:rPr>
                <a:t> Development</a:t>
              </a:r>
            </a:p>
          </p:txBody>
        </p:sp>
        <p:sp>
          <p:nvSpPr>
            <p:cNvPr id="941081" name="Text Box 25"/>
            <p:cNvSpPr txBox="1">
              <a:spLocks noChangeArrowheads="1"/>
            </p:cNvSpPr>
            <p:nvPr/>
          </p:nvSpPr>
          <p:spPr bwMode="auto">
            <a:xfrm>
              <a:off x="3753097" y="2125421"/>
              <a:ext cx="1997075" cy="830997"/>
            </a:xfrm>
            <a:prstGeom prst="rect">
              <a:avLst/>
            </a:prstGeom>
            <a:noFill/>
            <a:ln w="9525">
              <a:noFill/>
              <a:miter lim="800000"/>
              <a:headEnd/>
              <a:tailEnd/>
            </a:ln>
            <a:effectLst/>
          </p:spPr>
          <p:txBody>
            <a:bodyPr>
              <a:spAutoFit/>
            </a:bodyPr>
            <a:lstStyle/>
            <a:p>
              <a:pPr algn="ctr"/>
              <a:r>
                <a:rPr lang="en-US" sz="1600" dirty="0">
                  <a:solidFill>
                    <a:schemeClr val="bg1"/>
                  </a:solidFill>
                  <a:latin typeface="Tahoma" pitchFamily="34" charset="0"/>
                </a:rPr>
                <a:t>Knowledge Base: Evidence Based Practice</a:t>
              </a:r>
            </a:p>
          </p:txBody>
        </p:sp>
        <p:sp>
          <p:nvSpPr>
            <p:cNvPr id="941082" name="Line 26"/>
            <p:cNvSpPr>
              <a:spLocks noChangeShapeType="1"/>
            </p:cNvSpPr>
            <p:nvPr/>
          </p:nvSpPr>
          <p:spPr bwMode="auto">
            <a:xfrm flipH="1" flipV="1">
              <a:off x="2590800" y="2438400"/>
              <a:ext cx="0" cy="457200"/>
            </a:xfrm>
            <a:prstGeom prst="line">
              <a:avLst/>
            </a:prstGeom>
            <a:noFill/>
            <a:ln w="9525">
              <a:solidFill>
                <a:schemeClr val="tx2"/>
              </a:solidFill>
              <a:round/>
              <a:headEnd/>
              <a:tailEnd type="triangle" w="med" len="med"/>
            </a:ln>
            <a:effectLst/>
          </p:spPr>
          <p:txBody>
            <a:bodyPr/>
            <a:lstStyle/>
            <a:p>
              <a:endParaRPr lang="en-US"/>
            </a:p>
          </p:txBody>
        </p:sp>
        <p:sp>
          <p:nvSpPr>
            <p:cNvPr id="941083" name="Line 27"/>
            <p:cNvSpPr>
              <a:spLocks noChangeShapeType="1"/>
            </p:cNvSpPr>
            <p:nvPr/>
          </p:nvSpPr>
          <p:spPr bwMode="auto">
            <a:xfrm>
              <a:off x="3581400" y="2133600"/>
              <a:ext cx="152400" cy="152400"/>
            </a:xfrm>
            <a:prstGeom prst="line">
              <a:avLst/>
            </a:prstGeom>
            <a:noFill/>
            <a:ln w="9525">
              <a:solidFill>
                <a:schemeClr val="tx2"/>
              </a:solidFill>
              <a:round/>
              <a:headEnd/>
              <a:tailEnd type="triangle" w="med" len="med"/>
            </a:ln>
            <a:effectLst/>
          </p:spPr>
          <p:txBody>
            <a:bodyPr/>
            <a:lstStyle/>
            <a:p>
              <a:endParaRPr lang="en-US"/>
            </a:p>
          </p:txBody>
        </p:sp>
        <p:sp>
          <p:nvSpPr>
            <p:cNvPr id="941084" name="Line 28"/>
            <p:cNvSpPr>
              <a:spLocks noChangeShapeType="1"/>
            </p:cNvSpPr>
            <p:nvPr/>
          </p:nvSpPr>
          <p:spPr bwMode="auto">
            <a:xfrm flipV="1">
              <a:off x="5943600" y="2209800"/>
              <a:ext cx="228600" cy="76200"/>
            </a:xfrm>
            <a:prstGeom prst="line">
              <a:avLst/>
            </a:prstGeom>
            <a:noFill/>
            <a:ln w="9525">
              <a:solidFill>
                <a:schemeClr val="tx2"/>
              </a:solidFill>
              <a:round/>
              <a:headEnd/>
              <a:tailEnd type="triangle" w="med" len="med"/>
            </a:ln>
            <a:effectLst/>
          </p:spPr>
          <p:txBody>
            <a:bodyPr/>
            <a:lstStyle/>
            <a:p>
              <a:endParaRPr lang="en-US"/>
            </a:p>
          </p:txBody>
        </p:sp>
        <p:sp>
          <p:nvSpPr>
            <p:cNvPr id="941085" name="Line 29"/>
            <p:cNvSpPr>
              <a:spLocks noChangeShapeType="1"/>
            </p:cNvSpPr>
            <p:nvPr/>
          </p:nvSpPr>
          <p:spPr bwMode="auto">
            <a:xfrm flipH="1">
              <a:off x="2971800" y="2667000"/>
              <a:ext cx="381000" cy="381000"/>
            </a:xfrm>
            <a:prstGeom prst="line">
              <a:avLst/>
            </a:prstGeom>
            <a:noFill/>
            <a:ln w="9525">
              <a:solidFill>
                <a:schemeClr val="tx2"/>
              </a:solidFill>
              <a:round/>
              <a:headEnd/>
              <a:tailEnd type="triangle" w="med" len="med"/>
            </a:ln>
            <a:effectLst/>
          </p:spPr>
          <p:txBody>
            <a:bodyPr/>
            <a:lstStyle/>
            <a:p>
              <a:endParaRPr lang="en-US"/>
            </a:p>
          </p:txBody>
        </p:sp>
        <p:sp>
          <p:nvSpPr>
            <p:cNvPr id="941086" name="Line 30"/>
            <p:cNvSpPr>
              <a:spLocks noChangeShapeType="1"/>
            </p:cNvSpPr>
            <p:nvPr/>
          </p:nvSpPr>
          <p:spPr bwMode="auto">
            <a:xfrm>
              <a:off x="3962400" y="2895600"/>
              <a:ext cx="0" cy="152400"/>
            </a:xfrm>
            <a:prstGeom prst="line">
              <a:avLst/>
            </a:prstGeom>
            <a:noFill/>
            <a:ln w="9525">
              <a:solidFill>
                <a:schemeClr val="tx2"/>
              </a:solidFill>
              <a:round/>
              <a:headEnd/>
              <a:tailEnd type="triangle" w="med" len="med"/>
            </a:ln>
            <a:effectLst/>
          </p:spPr>
          <p:txBody>
            <a:bodyPr/>
            <a:lstStyle/>
            <a:p>
              <a:endParaRPr lang="en-US"/>
            </a:p>
          </p:txBody>
        </p:sp>
        <p:sp>
          <p:nvSpPr>
            <p:cNvPr id="941087" name="Line 31"/>
            <p:cNvSpPr>
              <a:spLocks noChangeShapeType="1"/>
            </p:cNvSpPr>
            <p:nvPr/>
          </p:nvSpPr>
          <p:spPr bwMode="auto">
            <a:xfrm>
              <a:off x="5715000" y="2895600"/>
              <a:ext cx="152400" cy="76200"/>
            </a:xfrm>
            <a:prstGeom prst="line">
              <a:avLst/>
            </a:prstGeom>
            <a:noFill/>
            <a:ln w="9525">
              <a:solidFill>
                <a:schemeClr val="tx2"/>
              </a:solidFill>
              <a:round/>
              <a:headEnd/>
              <a:tailEnd type="triangle" w="med" len="med"/>
            </a:ln>
            <a:effectLst/>
          </p:spPr>
          <p:txBody>
            <a:bodyPr/>
            <a:lstStyle/>
            <a:p>
              <a:endParaRPr lang="en-US"/>
            </a:p>
          </p:txBody>
        </p:sp>
        <p:sp>
          <p:nvSpPr>
            <p:cNvPr id="941088" name="Line 32"/>
            <p:cNvSpPr>
              <a:spLocks noChangeShapeType="1"/>
            </p:cNvSpPr>
            <p:nvPr/>
          </p:nvSpPr>
          <p:spPr bwMode="auto">
            <a:xfrm>
              <a:off x="6172200" y="2667000"/>
              <a:ext cx="685800" cy="228600"/>
            </a:xfrm>
            <a:prstGeom prst="line">
              <a:avLst/>
            </a:prstGeom>
            <a:noFill/>
            <a:ln w="9525">
              <a:solidFill>
                <a:schemeClr val="tx2"/>
              </a:solidFill>
              <a:round/>
              <a:headEnd/>
              <a:tailEnd type="triangle" w="med" len="med"/>
            </a:ln>
            <a:effectLst/>
          </p:spPr>
          <p:txBody>
            <a:bodyPr/>
            <a:lstStyle/>
            <a:p>
              <a:endParaRPr lang="en-US"/>
            </a:p>
          </p:txBody>
        </p:sp>
        <p:sp>
          <p:nvSpPr>
            <p:cNvPr id="941089" name="Line 33"/>
            <p:cNvSpPr>
              <a:spLocks noChangeShapeType="1"/>
            </p:cNvSpPr>
            <p:nvPr/>
          </p:nvSpPr>
          <p:spPr bwMode="auto">
            <a:xfrm flipH="1" flipV="1">
              <a:off x="2057400" y="4191000"/>
              <a:ext cx="609600" cy="1600200"/>
            </a:xfrm>
            <a:prstGeom prst="line">
              <a:avLst/>
            </a:prstGeom>
            <a:noFill/>
            <a:ln w="12700">
              <a:solidFill>
                <a:schemeClr val="tx2"/>
              </a:solidFill>
              <a:round/>
              <a:headEnd/>
              <a:tailEnd type="triangle" w="med" len="med"/>
            </a:ln>
            <a:effectLst/>
          </p:spPr>
          <p:txBody>
            <a:bodyPr/>
            <a:lstStyle/>
            <a:p>
              <a:endParaRPr lang="en-US"/>
            </a:p>
          </p:txBody>
        </p:sp>
        <p:sp>
          <p:nvSpPr>
            <p:cNvPr id="941091" name="Oval 35"/>
            <p:cNvSpPr>
              <a:spLocks noChangeArrowheads="1"/>
            </p:cNvSpPr>
            <p:nvPr/>
          </p:nvSpPr>
          <p:spPr bwMode="auto">
            <a:xfrm>
              <a:off x="4572000" y="4876800"/>
              <a:ext cx="2667000" cy="685800"/>
            </a:xfrm>
            <a:prstGeom prst="ellipse">
              <a:avLst/>
            </a:prstGeom>
            <a:solidFill>
              <a:schemeClr val="accent5">
                <a:lumMod val="75000"/>
              </a:schemeClr>
            </a:solidFill>
            <a:ln w="9525">
              <a:solidFill>
                <a:schemeClr val="bg1"/>
              </a:solidFill>
              <a:round/>
              <a:headEnd/>
              <a:tailEnd/>
            </a:ln>
            <a:effectLst/>
          </p:spPr>
          <p:txBody>
            <a:bodyPr wrap="none" anchor="ctr"/>
            <a:lstStyle/>
            <a:p>
              <a:pPr algn="ctr"/>
              <a:endParaRPr lang="en-US" sz="1600" b="1">
                <a:solidFill>
                  <a:schemeClr val="bg1"/>
                </a:solidFill>
                <a:latin typeface="Tahoma" pitchFamily="34" charset="0"/>
              </a:endParaRPr>
            </a:p>
            <a:p>
              <a:pPr algn="ctr"/>
              <a:endParaRPr lang="en-US" sz="1600" b="1">
                <a:solidFill>
                  <a:schemeClr val="bg1"/>
                </a:solidFill>
                <a:latin typeface="Tahoma" pitchFamily="34" charset="0"/>
              </a:endParaRPr>
            </a:p>
          </p:txBody>
        </p:sp>
        <p:sp>
          <p:nvSpPr>
            <p:cNvPr id="941092" name="Text Box 36"/>
            <p:cNvSpPr txBox="1">
              <a:spLocks noChangeArrowheads="1"/>
            </p:cNvSpPr>
            <p:nvPr/>
          </p:nvSpPr>
          <p:spPr bwMode="auto">
            <a:xfrm>
              <a:off x="4800601" y="5029200"/>
              <a:ext cx="2265363" cy="336550"/>
            </a:xfrm>
            <a:prstGeom prst="rect">
              <a:avLst/>
            </a:prstGeom>
            <a:noFill/>
            <a:ln w="9525">
              <a:noFill/>
              <a:miter lim="800000"/>
              <a:headEnd/>
              <a:tailEnd/>
            </a:ln>
            <a:effectLst/>
          </p:spPr>
          <p:txBody>
            <a:bodyPr>
              <a:spAutoFit/>
            </a:bodyPr>
            <a:lstStyle/>
            <a:p>
              <a:pPr algn="ctr"/>
              <a:r>
                <a:rPr lang="en-US" sz="1600">
                  <a:solidFill>
                    <a:schemeClr val="bg1"/>
                  </a:solidFill>
                  <a:latin typeface="Tahoma" pitchFamily="34" charset="0"/>
                </a:rPr>
                <a:t>Adequate funding</a:t>
              </a:r>
            </a:p>
          </p:txBody>
        </p:sp>
        <p:sp>
          <p:nvSpPr>
            <p:cNvPr id="941095" name="Line 39"/>
            <p:cNvSpPr>
              <a:spLocks noChangeShapeType="1"/>
            </p:cNvSpPr>
            <p:nvPr/>
          </p:nvSpPr>
          <p:spPr bwMode="auto">
            <a:xfrm flipH="1" flipV="1">
              <a:off x="5486400" y="4267200"/>
              <a:ext cx="152400" cy="381000"/>
            </a:xfrm>
            <a:prstGeom prst="line">
              <a:avLst/>
            </a:prstGeom>
            <a:noFill/>
            <a:ln w="9525">
              <a:solidFill>
                <a:schemeClr val="tx2"/>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3379433925"/>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C6EBB7-7F31-4542-B642-1D7B454A1712}"/>
              </a:ext>
            </a:extLst>
          </p:cNvPr>
          <p:cNvSpPr>
            <a:spLocks noGrp="1"/>
          </p:cNvSpPr>
          <p:nvPr>
            <p:ph type="sldNum" sz="quarter" idx="10"/>
          </p:nvPr>
        </p:nvSpPr>
        <p:spPr/>
        <p:txBody>
          <a:bodyPr/>
          <a:lstStyle/>
          <a:p>
            <a:fld id="{B2897048-00E0-47FB-B07B-F36BBE8AF579}" type="slidenum">
              <a:rPr lang="en-US" smtClean="0"/>
              <a:pPr/>
              <a:t>30</a:t>
            </a:fld>
            <a:endParaRPr lang="en-US" dirty="0"/>
          </a:p>
        </p:txBody>
      </p:sp>
      <p:sp>
        <p:nvSpPr>
          <p:cNvPr id="2" name="Title 1" hidden="1">
            <a:extLst>
              <a:ext uri="{FF2B5EF4-FFF2-40B4-BE49-F238E27FC236}">
                <a16:creationId xmlns:a16="http://schemas.microsoft.com/office/drawing/2014/main" id="{5A0FD69B-07B5-405A-92F9-F83B77D40471}"/>
              </a:ext>
            </a:extLst>
          </p:cNvPr>
          <p:cNvSpPr>
            <a:spLocks noGrp="1"/>
          </p:cNvSpPr>
          <p:nvPr>
            <p:ph type="title" idx="4294967295"/>
          </p:nvPr>
        </p:nvSpPr>
        <p:spPr/>
        <p:txBody>
          <a:bodyPr/>
          <a:lstStyle/>
          <a:p>
            <a:r>
              <a:rPr lang="en-US" dirty="0"/>
              <a:t>Element</a:t>
            </a:r>
            <a:r>
              <a:rPr lang="en-US" baseline="0" dirty="0"/>
              <a:t> of Systems Thinking</a:t>
            </a:r>
            <a:endParaRPr lang="en-US" dirty="0"/>
          </a:p>
        </p:txBody>
      </p:sp>
      <p:pic>
        <p:nvPicPr>
          <p:cNvPr id="5" name="Picture 4" descr="Word cloud of systems thinking and the items related to systems thinking">
            <a:extLst>
              <a:ext uri="{FF2B5EF4-FFF2-40B4-BE49-F238E27FC236}">
                <a16:creationId xmlns:a16="http://schemas.microsoft.com/office/drawing/2014/main" id="{6E0AE868-5D1B-4629-BBFA-919C7F366457}"/>
              </a:ext>
            </a:extLst>
          </p:cNvPr>
          <p:cNvPicPr>
            <a:picLocks noChangeAspect="1"/>
          </p:cNvPicPr>
          <p:nvPr/>
        </p:nvPicPr>
        <p:blipFill>
          <a:blip r:embed="rId2"/>
          <a:stretch>
            <a:fillRect/>
          </a:stretch>
        </p:blipFill>
        <p:spPr>
          <a:xfrm>
            <a:off x="2895600" y="1295400"/>
            <a:ext cx="6324600" cy="3352800"/>
          </a:xfrm>
          <a:prstGeom prst="rect">
            <a:avLst/>
          </a:prstGeom>
        </p:spPr>
      </p:pic>
    </p:spTree>
    <p:extLst>
      <p:ext uri="{BB962C8B-B14F-4D97-AF65-F5344CB8AC3E}">
        <p14:creationId xmlns:p14="http://schemas.microsoft.com/office/powerpoint/2010/main" val="3240893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CFABEE-4F26-493A-8FA5-A395CBB07E6A}"/>
              </a:ext>
            </a:extLst>
          </p:cNvPr>
          <p:cNvSpPr>
            <a:spLocks noGrp="1"/>
          </p:cNvSpPr>
          <p:nvPr>
            <p:ph type="sldNum" sz="quarter" idx="10"/>
          </p:nvPr>
        </p:nvSpPr>
        <p:spPr/>
        <p:txBody>
          <a:bodyPr/>
          <a:lstStyle/>
          <a:p>
            <a:fld id="{B2897048-00E0-47FB-B07B-F36BBE8AF579}" type="slidenum">
              <a:rPr lang="en-US" smtClean="0"/>
              <a:pPr/>
              <a:t>31</a:t>
            </a:fld>
            <a:endParaRPr lang="en-US" dirty="0"/>
          </a:p>
        </p:txBody>
      </p:sp>
      <p:sp>
        <p:nvSpPr>
          <p:cNvPr id="3" name="Title 2">
            <a:extLst>
              <a:ext uri="{FF2B5EF4-FFF2-40B4-BE49-F238E27FC236}">
                <a16:creationId xmlns:a16="http://schemas.microsoft.com/office/drawing/2014/main" id="{6D65FDF9-1C2B-40B4-9E46-2EFD04D17F81}"/>
              </a:ext>
            </a:extLst>
          </p:cNvPr>
          <p:cNvSpPr>
            <a:spLocks noGrp="1"/>
          </p:cNvSpPr>
          <p:nvPr>
            <p:ph type="title"/>
          </p:nvPr>
        </p:nvSpPr>
        <p:spPr/>
        <p:txBody>
          <a:bodyPr/>
          <a:lstStyle/>
          <a:p>
            <a:r>
              <a:rPr lang="en-US" dirty="0"/>
              <a:t>Systems Thinking </a:t>
            </a:r>
          </a:p>
        </p:txBody>
      </p:sp>
      <p:sp>
        <p:nvSpPr>
          <p:cNvPr id="2" name="Content Placeholder 1">
            <a:extLst>
              <a:ext uri="{FF2B5EF4-FFF2-40B4-BE49-F238E27FC236}">
                <a16:creationId xmlns:a16="http://schemas.microsoft.com/office/drawing/2014/main" id="{050CAAF3-AFCB-47E1-AB41-BCF4BCFD72AC}"/>
              </a:ext>
            </a:extLst>
          </p:cNvPr>
          <p:cNvSpPr>
            <a:spLocks noGrp="1"/>
          </p:cNvSpPr>
          <p:nvPr>
            <p:ph idx="1"/>
          </p:nvPr>
        </p:nvSpPr>
        <p:spPr/>
        <p:txBody>
          <a:bodyPr/>
          <a:lstStyle/>
          <a:p>
            <a:r>
              <a:rPr lang="en-US" dirty="0"/>
              <a:t>Recognizes the complex, interconnectedness of systems and system components</a:t>
            </a:r>
          </a:p>
          <a:p>
            <a:r>
              <a:rPr lang="en-US" dirty="0"/>
              <a:t>Steps back and looks for the big picture</a:t>
            </a:r>
          </a:p>
          <a:p>
            <a:r>
              <a:rPr lang="en-US" dirty="0"/>
              <a:t>Attempts to see things from many different perspectives</a:t>
            </a:r>
          </a:p>
          <a:p>
            <a:r>
              <a:rPr lang="en-US" dirty="0"/>
              <a:t>Thinks through the short term and the long term impacts of actions</a:t>
            </a:r>
          </a:p>
          <a:p>
            <a:r>
              <a:rPr lang="en-US" dirty="0"/>
              <a:t>Invests time in order to make informed decisions rather than acting quickly </a:t>
            </a:r>
          </a:p>
        </p:txBody>
      </p:sp>
    </p:spTree>
    <p:extLst>
      <p:ext uri="{BB962C8B-B14F-4D97-AF65-F5344CB8AC3E}">
        <p14:creationId xmlns:p14="http://schemas.microsoft.com/office/powerpoint/2010/main" val="3432973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EA606F-E194-44DF-A4FC-093B4DAD91BB}"/>
              </a:ext>
            </a:extLst>
          </p:cNvPr>
          <p:cNvSpPr>
            <a:spLocks noGrp="1"/>
          </p:cNvSpPr>
          <p:nvPr>
            <p:ph type="sldNum" sz="quarter" idx="10"/>
          </p:nvPr>
        </p:nvSpPr>
        <p:spPr/>
        <p:txBody>
          <a:bodyPr/>
          <a:lstStyle/>
          <a:p>
            <a:fld id="{B2897048-00E0-47FB-B07B-F36BBE8AF579}" type="slidenum">
              <a:rPr lang="en-US" smtClean="0"/>
              <a:pPr/>
              <a:t>32</a:t>
            </a:fld>
            <a:endParaRPr lang="en-US" dirty="0"/>
          </a:p>
        </p:txBody>
      </p:sp>
      <p:sp>
        <p:nvSpPr>
          <p:cNvPr id="2" name="Title 1" hidden="1">
            <a:extLst>
              <a:ext uri="{FF2B5EF4-FFF2-40B4-BE49-F238E27FC236}">
                <a16:creationId xmlns:a16="http://schemas.microsoft.com/office/drawing/2014/main" id="{AF31CD59-9F14-4D73-81BE-36698444EDA2}"/>
              </a:ext>
            </a:extLst>
          </p:cNvPr>
          <p:cNvSpPr>
            <a:spLocks noGrp="1"/>
          </p:cNvSpPr>
          <p:nvPr>
            <p:ph type="title" idx="4294967295"/>
          </p:nvPr>
        </p:nvSpPr>
        <p:spPr/>
        <p:txBody>
          <a:bodyPr/>
          <a:lstStyle/>
          <a:p>
            <a:r>
              <a:rPr lang="en-US" dirty="0"/>
              <a:t>Personnel</a:t>
            </a:r>
            <a:r>
              <a:rPr lang="en-US" baseline="0" dirty="0"/>
              <a:t> Workforce</a:t>
            </a:r>
            <a:endParaRPr lang="en-US" dirty="0"/>
          </a:p>
        </p:txBody>
      </p:sp>
      <p:pic>
        <p:nvPicPr>
          <p:cNvPr id="6" name="Picture 5" descr="Screenshot of Personnel Workforce survey">
            <a:extLst>
              <a:ext uri="{FF2B5EF4-FFF2-40B4-BE49-F238E27FC236}">
                <a16:creationId xmlns:a16="http://schemas.microsoft.com/office/drawing/2014/main" id="{87BF4836-A42A-4C6D-84D0-C8CFB3630929}"/>
              </a:ext>
            </a:extLst>
          </p:cNvPr>
          <p:cNvPicPr>
            <a:picLocks noChangeAspect="1"/>
          </p:cNvPicPr>
          <p:nvPr/>
        </p:nvPicPr>
        <p:blipFill>
          <a:blip r:embed="rId2"/>
          <a:stretch>
            <a:fillRect/>
          </a:stretch>
        </p:blipFill>
        <p:spPr>
          <a:xfrm>
            <a:off x="1066800" y="533400"/>
            <a:ext cx="9524999" cy="5410762"/>
          </a:xfrm>
          <a:prstGeom prst="rect">
            <a:avLst/>
          </a:prstGeom>
        </p:spPr>
      </p:pic>
    </p:spTree>
    <p:extLst>
      <p:ext uri="{BB962C8B-B14F-4D97-AF65-F5344CB8AC3E}">
        <p14:creationId xmlns:p14="http://schemas.microsoft.com/office/powerpoint/2010/main" val="191730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3FA6CF-90DA-49D7-A8D0-21AC1F7F42D1}"/>
              </a:ext>
            </a:extLst>
          </p:cNvPr>
          <p:cNvSpPr>
            <a:spLocks noGrp="1"/>
          </p:cNvSpPr>
          <p:nvPr>
            <p:ph type="sldNum" sz="quarter" idx="10"/>
          </p:nvPr>
        </p:nvSpPr>
        <p:spPr/>
        <p:txBody>
          <a:bodyPr/>
          <a:lstStyle/>
          <a:p>
            <a:fld id="{B2897048-00E0-47FB-B07B-F36BBE8AF579}" type="slidenum">
              <a:rPr lang="en-US" smtClean="0"/>
              <a:pPr/>
              <a:t>33</a:t>
            </a:fld>
            <a:endParaRPr lang="en-US" dirty="0"/>
          </a:p>
        </p:txBody>
      </p:sp>
      <p:sp>
        <p:nvSpPr>
          <p:cNvPr id="2" name="Title 1">
            <a:extLst>
              <a:ext uri="{FF2B5EF4-FFF2-40B4-BE49-F238E27FC236}">
                <a16:creationId xmlns:a16="http://schemas.microsoft.com/office/drawing/2014/main" id="{DEB8E030-C6DE-44CD-94F5-677A2954F0E6}"/>
              </a:ext>
            </a:extLst>
          </p:cNvPr>
          <p:cNvSpPr>
            <a:spLocks noGrp="1"/>
          </p:cNvSpPr>
          <p:nvPr>
            <p:ph type="title"/>
          </p:nvPr>
        </p:nvSpPr>
        <p:spPr/>
        <p:txBody>
          <a:bodyPr/>
          <a:lstStyle/>
          <a:p>
            <a:r>
              <a:rPr lang="en-US" dirty="0"/>
              <a:t>Process </a:t>
            </a:r>
          </a:p>
        </p:txBody>
      </p:sp>
      <p:sp>
        <p:nvSpPr>
          <p:cNvPr id="3" name="Content Placeholder 2">
            <a:extLst>
              <a:ext uri="{FF2B5EF4-FFF2-40B4-BE49-F238E27FC236}">
                <a16:creationId xmlns:a16="http://schemas.microsoft.com/office/drawing/2014/main" id="{E033638B-304C-4BC7-B358-6F027F9A3E85}"/>
              </a:ext>
            </a:extLst>
          </p:cNvPr>
          <p:cNvSpPr>
            <a:spLocks noGrp="1"/>
          </p:cNvSpPr>
          <p:nvPr>
            <p:ph idx="1"/>
          </p:nvPr>
        </p:nvSpPr>
        <p:spPr/>
        <p:txBody>
          <a:bodyPr/>
          <a:lstStyle/>
          <a:p>
            <a:r>
              <a:rPr lang="en-US" dirty="0"/>
              <a:t> Review the mission and key principles </a:t>
            </a:r>
          </a:p>
          <a:p>
            <a:r>
              <a:rPr lang="en-US" dirty="0"/>
              <a:t> Complete the self assessment </a:t>
            </a:r>
          </a:p>
          <a:p>
            <a:r>
              <a:rPr lang="en-US" dirty="0"/>
              <a:t> Identify  2 areas</a:t>
            </a:r>
          </a:p>
          <a:p>
            <a:pPr lvl="1"/>
            <a:r>
              <a:rPr lang="en-US" sz="2800" dirty="0"/>
              <a:t>Inservice personnel </a:t>
            </a:r>
          </a:p>
          <a:p>
            <a:pPr lvl="1"/>
            <a:r>
              <a:rPr lang="en-US" sz="2800" dirty="0"/>
              <a:t>Recruit and retain personnel </a:t>
            </a:r>
          </a:p>
        </p:txBody>
      </p:sp>
    </p:spTree>
    <p:extLst>
      <p:ext uri="{BB962C8B-B14F-4D97-AF65-F5344CB8AC3E}">
        <p14:creationId xmlns:p14="http://schemas.microsoft.com/office/powerpoint/2010/main" val="372210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B113B2-4C4B-46C8-9B9F-93DC02BAE9F6}"/>
              </a:ext>
            </a:extLst>
          </p:cNvPr>
          <p:cNvSpPr>
            <a:spLocks noGrp="1"/>
          </p:cNvSpPr>
          <p:nvPr>
            <p:ph type="sldNum" sz="quarter" idx="10"/>
          </p:nvPr>
        </p:nvSpPr>
        <p:spPr/>
        <p:txBody>
          <a:bodyPr/>
          <a:lstStyle/>
          <a:p>
            <a:fld id="{B2897048-00E0-47FB-B07B-F36BBE8AF579}" type="slidenum">
              <a:rPr lang="en-US" smtClean="0"/>
              <a:pPr/>
              <a:t>34</a:t>
            </a:fld>
            <a:endParaRPr lang="en-US" dirty="0"/>
          </a:p>
        </p:txBody>
      </p:sp>
      <p:sp>
        <p:nvSpPr>
          <p:cNvPr id="3" name="Title 2">
            <a:extLst>
              <a:ext uri="{FF2B5EF4-FFF2-40B4-BE49-F238E27FC236}">
                <a16:creationId xmlns:a16="http://schemas.microsoft.com/office/drawing/2014/main" id="{2E4F94F9-AE8A-4A1E-88DA-13CE4DBC8AEF}"/>
              </a:ext>
            </a:extLst>
          </p:cNvPr>
          <p:cNvSpPr>
            <a:spLocks noGrp="1"/>
          </p:cNvSpPr>
          <p:nvPr>
            <p:ph type="title"/>
          </p:nvPr>
        </p:nvSpPr>
        <p:spPr/>
        <p:txBody>
          <a:bodyPr/>
          <a:lstStyle/>
          <a:p>
            <a:r>
              <a:rPr lang="en-US" dirty="0"/>
              <a:t>Inservice Personnel </a:t>
            </a:r>
          </a:p>
        </p:txBody>
      </p:sp>
      <p:sp>
        <p:nvSpPr>
          <p:cNvPr id="2" name="Content Placeholder 1">
            <a:extLst>
              <a:ext uri="{FF2B5EF4-FFF2-40B4-BE49-F238E27FC236}">
                <a16:creationId xmlns:a16="http://schemas.microsoft.com/office/drawing/2014/main" id="{99752A92-8911-41A1-8BC3-88A808C1B1A0}"/>
              </a:ext>
            </a:extLst>
          </p:cNvPr>
          <p:cNvSpPr>
            <a:spLocks noGrp="1"/>
          </p:cNvSpPr>
          <p:nvPr>
            <p:ph idx="1"/>
          </p:nvPr>
        </p:nvSpPr>
        <p:spPr/>
        <p:txBody>
          <a:bodyPr/>
          <a:lstStyle/>
          <a:p>
            <a:r>
              <a:rPr lang="en-US" dirty="0"/>
              <a:t>Workgroup develop a plan for in service personnel development and technical assistance </a:t>
            </a:r>
          </a:p>
          <a:p>
            <a:r>
              <a:rPr lang="en-US" dirty="0"/>
              <a:t>Conduct a needs assessment of the workforce </a:t>
            </a:r>
          </a:p>
          <a:p>
            <a:r>
              <a:rPr lang="en-US" dirty="0"/>
              <a:t>Develop competencies based on the mission and key principles </a:t>
            </a:r>
          </a:p>
          <a:p>
            <a:r>
              <a:rPr lang="en-US" dirty="0"/>
              <a:t>Document the current PD and TA available </a:t>
            </a:r>
          </a:p>
          <a:p>
            <a:r>
              <a:rPr lang="en-US" dirty="0"/>
              <a:t>Coordinate with other early care and education programs </a:t>
            </a:r>
          </a:p>
        </p:txBody>
      </p:sp>
    </p:spTree>
    <p:extLst>
      <p:ext uri="{BB962C8B-B14F-4D97-AF65-F5344CB8AC3E}">
        <p14:creationId xmlns:p14="http://schemas.microsoft.com/office/powerpoint/2010/main" val="1727505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466BCC-D27B-4D50-BE10-92185D5A99FE}"/>
              </a:ext>
            </a:extLst>
          </p:cNvPr>
          <p:cNvSpPr>
            <a:spLocks noGrp="1"/>
          </p:cNvSpPr>
          <p:nvPr>
            <p:ph type="sldNum" sz="quarter" idx="10"/>
          </p:nvPr>
        </p:nvSpPr>
        <p:spPr/>
        <p:txBody>
          <a:bodyPr/>
          <a:lstStyle/>
          <a:p>
            <a:fld id="{B2897048-00E0-47FB-B07B-F36BBE8AF579}" type="slidenum">
              <a:rPr lang="en-US" smtClean="0"/>
              <a:pPr/>
              <a:t>35</a:t>
            </a:fld>
            <a:endParaRPr lang="en-US" dirty="0"/>
          </a:p>
        </p:txBody>
      </p:sp>
      <p:sp>
        <p:nvSpPr>
          <p:cNvPr id="3" name="Title 2">
            <a:extLst>
              <a:ext uri="{FF2B5EF4-FFF2-40B4-BE49-F238E27FC236}">
                <a16:creationId xmlns:a16="http://schemas.microsoft.com/office/drawing/2014/main" id="{BD33FB0A-1549-4BA6-B111-FD208C008BFA}"/>
              </a:ext>
            </a:extLst>
          </p:cNvPr>
          <p:cNvSpPr>
            <a:spLocks noGrp="1"/>
          </p:cNvSpPr>
          <p:nvPr>
            <p:ph type="title"/>
          </p:nvPr>
        </p:nvSpPr>
        <p:spPr/>
        <p:txBody>
          <a:bodyPr/>
          <a:lstStyle/>
          <a:p>
            <a:r>
              <a:rPr lang="en-US" dirty="0"/>
              <a:t>Recruit and retain personnel </a:t>
            </a:r>
          </a:p>
        </p:txBody>
      </p:sp>
      <p:sp>
        <p:nvSpPr>
          <p:cNvPr id="2" name="Content Placeholder 1">
            <a:extLst>
              <a:ext uri="{FF2B5EF4-FFF2-40B4-BE49-F238E27FC236}">
                <a16:creationId xmlns:a16="http://schemas.microsoft.com/office/drawing/2014/main" id="{ED7C6D77-BD0D-4A33-80EC-898B2227C7A5}"/>
              </a:ext>
            </a:extLst>
          </p:cNvPr>
          <p:cNvSpPr>
            <a:spLocks noGrp="1"/>
          </p:cNvSpPr>
          <p:nvPr>
            <p:ph idx="1"/>
          </p:nvPr>
        </p:nvSpPr>
        <p:spPr/>
        <p:txBody>
          <a:bodyPr/>
          <a:lstStyle/>
          <a:p>
            <a:r>
              <a:rPr lang="en-US" dirty="0"/>
              <a:t>Track personnel shortages by program</a:t>
            </a:r>
          </a:p>
          <a:p>
            <a:r>
              <a:rPr lang="en-US" dirty="0"/>
              <a:t>Target discipline-specific shortages </a:t>
            </a:r>
          </a:p>
          <a:p>
            <a:r>
              <a:rPr lang="en-US" dirty="0"/>
              <a:t>“traveling” teams to provide services ( short term)</a:t>
            </a:r>
          </a:p>
          <a:p>
            <a:r>
              <a:rPr lang="en-US" dirty="0"/>
              <a:t>Districts develop recruitment plans </a:t>
            </a:r>
          </a:p>
          <a:p>
            <a:r>
              <a:rPr lang="en-US" dirty="0"/>
              <a:t>Mentoring, recognitions programs </a:t>
            </a:r>
          </a:p>
          <a:p>
            <a:r>
              <a:rPr lang="en-US" dirty="0"/>
              <a:t>Work with higher education to include coursework and internships related to early intervention</a:t>
            </a:r>
          </a:p>
        </p:txBody>
      </p:sp>
    </p:spTree>
    <p:extLst>
      <p:ext uri="{BB962C8B-B14F-4D97-AF65-F5344CB8AC3E}">
        <p14:creationId xmlns:p14="http://schemas.microsoft.com/office/powerpoint/2010/main" val="1530186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45" y="609600"/>
            <a:ext cx="9158484" cy="656894"/>
          </a:xfrm>
        </p:spPr>
        <p:txBody>
          <a:bodyPr>
            <a:normAutofit fontScale="90000"/>
          </a:bodyPr>
          <a:lstStyle/>
          <a:p>
            <a:pPr algn="ctr"/>
            <a:r>
              <a:rPr lang="en-US" sz="4000" dirty="0"/>
              <a:t>Infrastructure Building </a:t>
            </a:r>
            <a:br>
              <a:rPr lang="en-US" sz="4000" dirty="0"/>
            </a:br>
            <a:r>
              <a:rPr lang="en-US" sz="4000" dirty="0"/>
              <a:t> lessons from a State </a:t>
            </a:r>
          </a:p>
        </p:txBody>
      </p:sp>
      <p:sp>
        <p:nvSpPr>
          <p:cNvPr id="3" name="Content Placeholder 2"/>
          <p:cNvSpPr>
            <a:spLocks noGrp="1"/>
          </p:cNvSpPr>
          <p:nvPr>
            <p:ph idx="1"/>
          </p:nvPr>
        </p:nvSpPr>
        <p:spPr>
          <a:xfrm>
            <a:off x="767645" y="1422400"/>
            <a:ext cx="10826043" cy="5088128"/>
          </a:xfrm>
        </p:spPr>
        <p:txBody>
          <a:bodyPr/>
          <a:lstStyle/>
          <a:p>
            <a:endParaRPr lang="en-US" sz="3000" dirty="0">
              <a:solidFill>
                <a:srgbClr val="FF0000"/>
              </a:solidFill>
            </a:endParaRPr>
          </a:p>
          <a:p>
            <a:r>
              <a:rPr lang="en-US" sz="3000" dirty="0"/>
              <a:t>Respect the groups values and the organizations integrity</a:t>
            </a:r>
          </a:p>
          <a:p>
            <a:r>
              <a:rPr lang="en-US" sz="3000" dirty="0"/>
              <a:t>SLOW DOWN…. Systems change takes time </a:t>
            </a:r>
          </a:p>
          <a:p>
            <a:r>
              <a:rPr lang="en-US" sz="3000" dirty="0"/>
              <a:t>Top leadership commitment is important but a bottom up strategy is needed to ensure everyone is attuned to the change.</a:t>
            </a:r>
          </a:p>
          <a:p>
            <a:r>
              <a:rPr lang="en-US" sz="3000" dirty="0"/>
              <a:t>Pay attention to your feelings as well as those of the workforce</a:t>
            </a:r>
          </a:p>
        </p:txBody>
      </p:sp>
    </p:spTree>
    <p:extLst>
      <p:ext uri="{BB962C8B-B14F-4D97-AF65-F5344CB8AC3E}">
        <p14:creationId xmlns:p14="http://schemas.microsoft.com/office/powerpoint/2010/main" val="2566470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46" y="257507"/>
            <a:ext cx="9366954" cy="1164893"/>
          </a:xfrm>
        </p:spPr>
        <p:txBody>
          <a:bodyPr>
            <a:noAutofit/>
          </a:bodyPr>
          <a:lstStyle/>
          <a:p>
            <a:pPr algn="ctr"/>
            <a:r>
              <a:rPr lang="en-US" sz="3200" dirty="0"/>
              <a:t>Infrastructure Building</a:t>
            </a:r>
            <a:br>
              <a:rPr lang="en-US" sz="3200" dirty="0"/>
            </a:br>
            <a:r>
              <a:rPr lang="en-US" sz="3200" dirty="0"/>
              <a:t>Lessons from a state</a:t>
            </a:r>
          </a:p>
        </p:txBody>
      </p:sp>
      <p:sp>
        <p:nvSpPr>
          <p:cNvPr id="3" name="Content Placeholder 2"/>
          <p:cNvSpPr>
            <a:spLocks noGrp="1"/>
          </p:cNvSpPr>
          <p:nvPr>
            <p:ph idx="1"/>
          </p:nvPr>
        </p:nvSpPr>
        <p:spPr>
          <a:xfrm>
            <a:off x="767645" y="1422400"/>
            <a:ext cx="10826043" cy="5088128"/>
          </a:xfrm>
        </p:spPr>
        <p:txBody>
          <a:bodyPr/>
          <a:lstStyle/>
          <a:p>
            <a:endParaRPr lang="en-US" sz="3000" dirty="0"/>
          </a:p>
          <a:p>
            <a:r>
              <a:rPr lang="en-US" sz="3000" dirty="0"/>
              <a:t>Have a compelling vision that touches people’s hearts</a:t>
            </a:r>
          </a:p>
          <a:p>
            <a:r>
              <a:rPr lang="en-US" sz="3000" dirty="0"/>
              <a:t>Focus first on people and emotional bonds and then on strategy</a:t>
            </a:r>
          </a:p>
          <a:p>
            <a:r>
              <a:rPr lang="en-US" sz="3000" dirty="0"/>
              <a:t>Vision must be turned into action</a:t>
            </a:r>
          </a:p>
          <a:p>
            <a:r>
              <a:rPr lang="en-US" sz="3000" dirty="0"/>
              <a:t>Manage the myths, legends and symbols of the office (but we’ve always done things this way)</a:t>
            </a:r>
          </a:p>
          <a:p>
            <a:pPr marL="609554" lvl="1" indent="0">
              <a:buNone/>
            </a:pPr>
            <a:r>
              <a:rPr lang="en-US" sz="2333" dirty="0"/>
              <a:t>(from The New Leaders-Transforming the are of leadership into the science of results. Goleman, </a:t>
            </a:r>
            <a:r>
              <a:rPr lang="en-US" sz="2333" dirty="0" err="1"/>
              <a:t>Boyatzio</a:t>
            </a:r>
            <a:r>
              <a:rPr lang="en-US" sz="2333" dirty="0"/>
              <a:t> and </a:t>
            </a:r>
            <a:r>
              <a:rPr lang="en-US" sz="2333" dirty="0" err="1"/>
              <a:t>Mckee</a:t>
            </a:r>
            <a:r>
              <a:rPr lang="en-US" sz="2333" dirty="0"/>
              <a:t>)</a:t>
            </a:r>
          </a:p>
        </p:txBody>
      </p:sp>
    </p:spTree>
    <p:extLst>
      <p:ext uri="{BB962C8B-B14F-4D97-AF65-F5344CB8AC3E}">
        <p14:creationId xmlns:p14="http://schemas.microsoft.com/office/powerpoint/2010/main" val="2489723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588DF0-CFFB-4622-BC76-251112973183}"/>
              </a:ext>
            </a:extLst>
          </p:cNvPr>
          <p:cNvSpPr>
            <a:spLocks noGrp="1"/>
          </p:cNvSpPr>
          <p:nvPr>
            <p:ph type="sldNum" sz="quarter" idx="10"/>
          </p:nvPr>
        </p:nvSpPr>
        <p:spPr/>
        <p:txBody>
          <a:bodyPr/>
          <a:lstStyle/>
          <a:p>
            <a:fld id="{B2897048-00E0-47FB-B07B-F36BBE8AF579}" type="slidenum">
              <a:rPr lang="en-US" smtClean="0"/>
              <a:pPr/>
              <a:t>38</a:t>
            </a:fld>
            <a:endParaRPr lang="en-US" dirty="0"/>
          </a:p>
        </p:txBody>
      </p:sp>
      <p:sp>
        <p:nvSpPr>
          <p:cNvPr id="3" name="Title 2">
            <a:extLst>
              <a:ext uri="{FF2B5EF4-FFF2-40B4-BE49-F238E27FC236}">
                <a16:creationId xmlns:a16="http://schemas.microsoft.com/office/drawing/2014/main" id="{48F04CDF-A73D-42B3-B7B6-82D6520DC3C0}"/>
              </a:ext>
            </a:extLst>
          </p:cNvPr>
          <p:cNvSpPr>
            <a:spLocks noGrp="1"/>
          </p:cNvSpPr>
          <p:nvPr>
            <p:ph type="title"/>
          </p:nvPr>
        </p:nvSpPr>
        <p:spPr/>
        <p:txBody>
          <a:bodyPr/>
          <a:lstStyle/>
          <a:p>
            <a:r>
              <a:rPr lang="en-US" dirty="0"/>
              <a:t>What states are saying?</a:t>
            </a:r>
          </a:p>
        </p:txBody>
      </p:sp>
      <p:sp>
        <p:nvSpPr>
          <p:cNvPr id="2" name="Content Placeholder 1">
            <a:extLst>
              <a:ext uri="{FF2B5EF4-FFF2-40B4-BE49-F238E27FC236}">
                <a16:creationId xmlns:a16="http://schemas.microsoft.com/office/drawing/2014/main" id="{300FDF7B-E31E-4818-8C4F-4F3F9CACAE0C}"/>
              </a:ext>
            </a:extLst>
          </p:cNvPr>
          <p:cNvSpPr>
            <a:spLocks noGrp="1"/>
          </p:cNvSpPr>
          <p:nvPr>
            <p:ph idx="1"/>
          </p:nvPr>
        </p:nvSpPr>
        <p:spPr>
          <a:xfrm>
            <a:off x="609600" y="1600200"/>
            <a:ext cx="10972800" cy="4038600"/>
          </a:xfrm>
        </p:spPr>
        <p:txBody>
          <a:bodyPr/>
          <a:lstStyle/>
          <a:p>
            <a:r>
              <a:rPr lang="en-US" dirty="0"/>
              <a:t>We have used components of the framework to help guide change/set goals/see what we should be doing, </a:t>
            </a:r>
          </a:p>
          <a:p>
            <a:r>
              <a:rPr lang="en-US" dirty="0"/>
              <a:t>To help you understand characteristics of a quality system</a:t>
            </a:r>
          </a:p>
          <a:p>
            <a:r>
              <a:rPr lang="en-US" dirty="0"/>
              <a:t>To help you evaluate your state infrastructure</a:t>
            </a:r>
          </a:p>
          <a:p>
            <a:r>
              <a:rPr lang="en-US" dirty="0"/>
              <a:t>Engage broad stakeholders in understanding the importance of infrastructure</a:t>
            </a:r>
          </a:p>
        </p:txBody>
      </p:sp>
    </p:spTree>
    <p:extLst>
      <p:ext uri="{BB962C8B-B14F-4D97-AF65-F5344CB8AC3E}">
        <p14:creationId xmlns:p14="http://schemas.microsoft.com/office/powerpoint/2010/main" val="575642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02BAD66-3FC3-4885-9B98-7A40BD23474E}" type="slidenum">
              <a:rPr lang="en-US" smtClean="0"/>
              <a:pPr>
                <a:defRPr/>
              </a:pPr>
              <a:t>39</a:t>
            </a:fld>
            <a:endParaRPr lang="en-US" dirty="0"/>
          </a:p>
        </p:txBody>
      </p:sp>
      <p:sp>
        <p:nvSpPr>
          <p:cNvPr id="4" name="Title 3" hidden="1">
            <a:extLst>
              <a:ext uri="{FF2B5EF4-FFF2-40B4-BE49-F238E27FC236}">
                <a16:creationId xmlns:a16="http://schemas.microsoft.com/office/drawing/2014/main" id="{CDF83AE2-50D7-4F23-BA34-B522F6F9A155}"/>
              </a:ext>
            </a:extLst>
          </p:cNvPr>
          <p:cNvSpPr>
            <a:spLocks noGrp="1"/>
          </p:cNvSpPr>
          <p:nvPr>
            <p:ph type="title"/>
          </p:nvPr>
        </p:nvSpPr>
        <p:spPr/>
        <p:txBody>
          <a:bodyPr/>
          <a:lstStyle/>
          <a:p>
            <a:r>
              <a:rPr lang="en-US" dirty="0"/>
              <a:t>Self-Assessment</a:t>
            </a:r>
            <a:r>
              <a:rPr lang="en-US" baseline="0" dirty="0"/>
              <a:t> Comparison Tool</a:t>
            </a:r>
            <a:endParaRPr lang="en-US" dirty="0"/>
          </a:p>
        </p:txBody>
      </p:sp>
      <p:sp>
        <p:nvSpPr>
          <p:cNvPr id="6" name="TextBox 5"/>
          <p:cNvSpPr txBox="1"/>
          <p:nvPr/>
        </p:nvSpPr>
        <p:spPr>
          <a:xfrm>
            <a:off x="2209800" y="454305"/>
            <a:ext cx="7734300" cy="646331"/>
          </a:xfrm>
          <a:prstGeom prst="rect">
            <a:avLst/>
          </a:prstGeom>
          <a:solidFill>
            <a:schemeClr val="bg1"/>
          </a:solidFill>
        </p:spPr>
        <p:txBody>
          <a:bodyPr wrap="square" rtlCol="0">
            <a:spAutoFit/>
          </a:bodyPr>
          <a:lstStyle/>
          <a:p>
            <a:pPr algn="ctr"/>
            <a:r>
              <a:rPr lang="en-US" sz="3600" b="1" dirty="0">
                <a:solidFill>
                  <a:srgbClr val="297ABB"/>
                </a:solidFill>
                <a:latin typeface="Century Gothic" panose="020B0502020202020204" pitchFamily="34" charset="0"/>
              </a:rPr>
              <a:t>Self-Assessment Comparison Tool</a:t>
            </a:r>
            <a:endParaRPr lang="en-US" sz="3600" b="1" dirty="0">
              <a:solidFill>
                <a:srgbClr val="297ABB"/>
              </a:solidFill>
              <a:effectLst>
                <a:outerShdw blurRad="38100" dist="38100" dir="2700000" algn="tl">
                  <a:srgbClr val="000000">
                    <a:alpha val="43137"/>
                  </a:srgbClr>
                </a:outerShdw>
              </a:effectLst>
              <a:latin typeface="Century Gothic" panose="020B0502020202020204" pitchFamily="34" charset="0"/>
              <a:cs typeface="Helvetica" panose="020B0604020202020204" pitchFamily="34" charset="0"/>
            </a:endParaRPr>
          </a:p>
        </p:txBody>
      </p:sp>
      <p:pic>
        <p:nvPicPr>
          <p:cNvPr id="3" name="Picture 2" descr="Screenshot of the DaSy Center Self-Assessment Comparison Tool"/>
          <p:cNvPicPr>
            <a:picLocks noChangeAspect="1"/>
          </p:cNvPicPr>
          <p:nvPr/>
        </p:nvPicPr>
        <p:blipFill>
          <a:blip r:embed="rId2"/>
          <a:stretch>
            <a:fillRect/>
          </a:stretch>
        </p:blipFill>
        <p:spPr>
          <a:xfrm>
            <a:off x="1752600" y="1524000"/>
            <a:ext cx="8646506" cy="4079124"/>
          </a:xfrm>
          <a:prstGeom prst="rect">
            <a:avLst/>
          </a:prstGeom>
        </p:spPr>
      </p:pic>
      <p:sp>
        <p:nvSpPr>
          <p:cNvPr id="5" name="TextBox 4"/>
          <p:cNvSpPr txBox="1"/>
          <p:nvPr/>
        </p:nvSpPr>
        <p:spPr>
          <a:xfrm>
            <a:off x="2857500" y="6088045"/>
            <a:ext cx="6858000" cy="369332"/>
          </a:xfrm>
          <a:prstGeom prst="rect">
            <a:avLst/>
          </a:prstGeom>
          <a:noFill/>
        </p:spPr>
        <p:txBody>
          <a:bodyPr wrap="square" rtlCol="0">
            <a:spAutoFit/>
          </a:bodyPr>
          <a:lstStyle/>
          <a:p>
            <a:r>
              <a:rPr lang="en-US" dirty="0">
                <a:hlinkClick r:id="rId3" tooltip="DaSy Center Self-Assessment Comparison tool website"/>
              </a:rPr>
              <a:t>http://dasycenter.org/self-assessment-comparison-tool/</a:t>
            </a:r>
            <a:endParaRPr lang="en-US" dirty="0"/>
          </a:p>
        </p:txBody>
      </p:sp>
    </p:spTree>
    <p:extLst>
      <p:ext uri="{BB962C8B-B14F-4D97-AF65-F5344CB8AC3E}">
        <p14:creationId xmlns:p14="http://schemas.microsoft.com/office/powerpoint/2010/main" val="82435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2819400"/>
            <a:ext cx="4518193" cy="920672"/>
          </a:xfrm>
        </p:spPr>
        <p:txBody>
          <a:bodyPr/>
          <a:lstStyle/>
          <a:p>
            <a:r>
              <a:rPr lang="en-US" dirty="0">
                <a:solidFill>
                  <a:srgbClr val="002060"/>
                </a:solidFill>
                <a:latin typeface="Tahoma" pitchFamily="34" charset="0"/>
                <a:ea typeface="Tahoma" pitchFamily="34" charset="0"/>
                <a:cs typeface="Tahoma" pitchFamily="34" charset="0"/>
              </a:rPr>
              <a:t>Infrastructure</a:t>
            </a:r>
          </a:p>
        </p:txBody>
      </p:sp>
      <p:sp>
        <p:nvSpPr>
          <p:cNvPr id="3" name="Content Placeholder 2"/>
          <p:cNvSpPr>
            <a:spLocks noGrp="1"/>
          </p:cNvSpPr>
          <p:nvPr>
            <p:ph idx="1"/>
          </p:nvPr>
        </p:nvSpPr>
        <p:spPr>
          <a:xfrm>
            <a:off x="5896505" y="2906799"/>
            <a:ext cx="4437761" cy="1143000"/>
          </a:xfrm>
        </p:spPr>
        <p:txBody>
          <a:bodyPr>
            <a:normAutofit/>
          </a:bodyPr>
          <a:lstStyle/>
          <a:p>
            <a:pPr marL="0" indent="0" algn="ctr">
              <a:buNone/>
            </a:pPr>
            <a:r>
              <a:rPr lang="en-US" dirty="0">
                <a:solidFill>
                  <a:srgbClr val="002060"/>
                </a:solidFill>
              </a:rPr>
              <a:t>The basic underlying features of a system or organization</a:t>
            </a:r>
          </a:p>
        </p:txBody>
      </p:sp>
    </p:spTree>
    <p:extLst>
      <p:ext uri="{BB962C8B-B14F-4D97-AF65-F5344CB8AC3E}">
        <p14:creationId xmlns:p14="http://schemas.microsoft.com/office/powerpoint/2010/main" val="30919886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63A836-53A1-43BF-BB4B-DD149FB218F9}"/>
              </a:ext>
            </a:extLst>
          </p:cNvPr>
          <p:cNvSpPr>
            <a:spLocks noGrp="1"/>
          </p:cNvSpPr>
          <p:nvPr>
            <p:ph type="sldNum" sz="quarter" idx="4"/>
          </p:nvPr>
        </p:nvSpPr>
        <p:spPr>
          <a:xfrm>
            <a:off x="10360510" y="6349534"/>
            <a:ext cx="1232776" cy="503578"/>
          </a:xfrm>
          <a:prstGeom prst="rect">
            <a:avLst/>
          </a:prstGeom>
        </p:spPr>
        <p:txBody>
          <a:bodyPr anchor="ctr" anchorCtr="0"/>
          <a:lstStyle>
            <a:defPPr>
              <a:defRPr lang="en-US"/>
            </a:defPPr>
            <a:lvl1pPr marL="0" algn="r" defTabSz="914400" rtl="0" eaLnBrk="1" latinLnBrk="0" hangingPunct="1">
              <a:defRPr sz="2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40</a:t>
            </a:fld>
            <a:endParaRPr lang="en-US"/>
          </a:p>
        </p:txBody>
      </p:sp>
      <p:sp>
        <p:nvSpPr>
          <p:cNvPr id="6" name="Title 5">
            <a:extLst>
              <a:ext uri="{FF2B5EF4-FFF2-40B4-BE49-F238E27FC236}">
                <a16:creationId xmlns:a16="http://schemas.microsoft.com/office/drawing/2014/main" id="{3CE4DF74-1DB8-418B-9207-D0D58853227C}"/>
              </a:ext>
            </a:extLst>
          </p:cNvPr>
          <p:cNvSpPr>
            <a:spLocks noGrp="1"/>
          </p:cNvSpPr>
          <p:nvPr>
            <p:ph type="title"/>
          </p:nvPr>
        </p:nvSpPr>
        <p:spPr>
          <a:xfrm>
            <a:off x="587828" y="226980"/>
            <a:ext cx="11005457" cy="916020"/>
          </a:xfrm>
        </p:spPr>
        <p:txBody>
          <a:bodyPr>
            <a:normAutofit fontScale="90000"/>
          </a:bodyPr>
          <a:lstStyle/>
          <a:p>
            <a:r>
              <a:rPr lang="en-US" dirty="0"/>
              <a:t>Small Group Discussion </a:t>
            </a:r>
            <a:br>
              <a:rPr lang="en-US" dirty="0"/>
            </a:br>
            <a:endParaRPr lang="en-US" dirty="0"/>
          </a:p>
        </p:txBody>
      </p:sp>
      <p:sp>
        <p:nvSpPr>
          <p:cNvPr id="7" name="Content Placeholder 6">
            <a:extLst>
              <a:ext uri="{FF2B5EF4-FFF2-40B4-BE49-F238E27FC236}">
                <a16:creationId xmlns:a16="http://schemas.microsoft.com/office/drawing/2014/main" id="{7B4FED30-ADE4-47CB-8642-6E623F06D321}"/>
              </a:ext>
            </a:extLst>
          </p:cNvPr>
          <p:cNvSpPr>
            <a:spLocks noGrp="1"/>
          </p:cNvSpPr>
          <p:nvPr>
            <p:ph idx="1"/>
          </p:nvPr>
        </p:nvSpPr>
        <p:spPr>
          <a:xfrm>
            <a:off x="302004" y="687897"/>
            <a:ext cx="11601973" cy="5352176"/>
          </a:xfrm>
        </p:spPr>
        <p:txBody>
          <a:bodyPr>
            <a:normAutofit/>
          </a:bodyPr>
          <a:lstStyle/>
          <a:p>
            <a:r>
              <a:rPr lang="en-US" dirty="0"/>
              <a:t>How might the systems framework support your work ? </a:t>
            </a:r>
          </a:p>
          <a:p>
            <a:pPr marL="0" indent="0">
              <a:buNone/>
            </a:pPr>
            <a:endParaRPr lang="en-US" dirty="0"/>
          </a:p>
          <a:p>
            <a:r>
              <a:rPr lang="en-US" dirty="0"/>
              <a:t>What </a:t>
            </a:r>
            <a:r>
              <a:rPr lang="en-US" b="1" dirty="0"/>
              <a:t>systems thinking </a:t>
            </a:r>
            <a:r>
              <a:rPr lang="en-US" dirty="0"/>
              <a:t>skills would you need to address this?:</a:t>
            </a:r>
          </a:p>
          <a:p>
            <a:pPr lvl="1"/>
            <a:r>
              <a:rPr lang="en-US" dirty="0"/>
              <a:t>Recognizes the complex, interconnectedness of systems and system components</a:t>
            </a:r>
          </a:p>
          <a:p>
            <a:pPr lvl="1"/>
            <a:r>
              <a:rPr lang="en-US" dirty="0"/>
              <a:t>Steps back and looks for the big picture</a:t>
            </a:r>
          </a:p>
          <a:p>
            <a:pPr lvl="1"/>
            <a:r>
              <a:rPr lang="en-US" dirty="0"/>
              <a:t>Attempts to see things from many different perspectives</a:t>
            </a:r>
          </a:p>
          <a:p>
            <a:pPr lvl="1"/>
            <a:r>
              <a:rPr lang="en-US" dirty="0"/>
              <a:t>Thinks through the short term and the long term impacts of actions</a:t>
            </a:r>
          </a:p>
          <a:p>
            <a:pPr lvl="1"/>
            <a:r>
              <a:rPr lang="en-US" dirty="0"/>
              <a:t>Invests time in order to make informed decisions rather than acting quickly  </a:t>
            </a:r>
          </a:p>
        </p:txBody>
      </p:sp>
    </p:spTree>
    <p:extLst>
      <p:ext uri="{BB962C8B-B14F-4D97-AF65-F5344CB8AC3E}">
        <p14:creationId xmlns:p14="http://schemas.microsoft.com/office/powerpoint/2010/main" val="1156084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FC195B-1859-4C3C-9F6D-19C9AF121374}"/>
              </a:ext>
            </a:extLst>
          </p:cNvPr>
          <p:cNvSpPr>
            <a:spLocks noGrp="1"/>
          </p:cNvSpPr>
          <p:nvPr>
            <p:ph type="sldNum" sz="quarter" idx="10"/>
          </p:nvPr>
        </p:nvSpPr>
        <p:spPr/>
        <p:txBody>
          <a:bodyPr/>
          <a:lstStyle/>
          <a:p>
            <a:fld id="{B2897048-00E0-47FB-B07B-F36BBE8AF579}" type="slidenum">
              <a:rPr lang="en-US" smtClean="0"/>
              <a:pPr/>
              <a:t>41</a:t>
            </a:fld>
            <a:endParaRPr lang="en-US" dirty="0"/>
          </a:p>
        </p:txBody>
      </p:sp>
      <p:sp>
        <p:nvSpPr>
          <p:cNvPr id="3" name="Title 2">
            <a:extLst>
              <a:ext uri="{FF2B5EF4-FFF2-40B4-BE49-F238E27FC236}">
                <a16:creationId xmlns:a16="http://schemas.microsoft.com/office/drawing/2014/main" id="{43BFC047-1003-4448-88F2-7599003AC796}"/>
              </a:ext>
            </a:extLst>
          </p:cNvPr>
          <p:cNvSpPr>
            <a:spLocks noGrp="1"/>
          </p:cNvSpPr>
          <p:nvPr>
            <p:ph type="title"/>
          </p:nvPr>
        </p:nvSpPr>
        <p:spPr/>
        <p:txBody>
          <a:bodyPr/>
          <a:lstStyle/>
          <a:p>
            <a:r>
              <a:rPr lang="en-US" dirty="0"/>
              <a:t>Small Group Discussion</a:t>
            </a:r>
          </a:p>
        </p:txBody>
      </p:sp>
      <p:sp>
        <p:nvSpPr>
          <p:cNvPr id="2" name="Content Placeholder 1">
            <a:extLst>
              <a:ext uri="{FF2B5EF4-FFF2-40B4-BE49-F238E27FC236}">
                <a16:creationId xmlns:a16="http://schemas.microsoft.com/office/drawing/2014/main" id="{C8D5F7F8-F1D2-4081-95D4-7D92C01CBE97}"/>
              </a:ext>
            </a:extLst>
          </p:cNvPr>
          <p:cNvSpPr>
            <a:spLocks noGrp="1"/>
          </p:cNvSpPr>
          <p:nvPr>
            <p:ph idx="1"/>
          </p:nvPr>
        </p:nvSpPr>
        <p:spPr/>
        <p:txBody>
          <a:bodyPr/>
          <a:lstStyle/>
          <a:p>
            <a:r>
              <a:rPr lang="en-US" dirty="0"/>
              <a:t>What </a:t>
            </a:r>
            <a:r>
              <a:rPr lang="en-US" b="1" dirty="0"/>
              <a:t>systems leadership </a:t>
            </a:r>
            <a:r>
              <a:rPr lang="en-US" dirty="0"/>
              <a:t>skills would you need to address this?:</a:t>
            </a:r>
          </a:p>
          <a:p>
            <a:pPr lvl="1"/>
            <a:r>
              <a:rPr lang="en-US" dirty="0"/>
              <a:t>have an explicit “making-a-difference” sense of purpose, </a:t>
            </a:r>
          </a:p>
          <a:p>
            <a:pPr lvl="1"/>
            <a:r>
              <a:rPr lang="en-US" dirty="0"/>
              <a:t>use strategies that mobilize many people to tackle though problems,</a:t>
            </a:r>
          </a:p>
          <a:p>
            <a:pPr lvl="1"/>
            <a:r>
              <a:rPr lang="en-US" dirty="0"/>
              <a:t>be held accountable by measured and definable indicators of success, and </a:t>
            </a:r>
          </a:p>
          <a:p>
            <a:pPr lvl="1"/>
            <a:r>
              <a:rPr lang="en-US" dirty="0"/>
              <a:t>be ultimately assessed by the extent to which it awakens people’s intrinsic commitment, which is none other than the mobilizing of everyone’s sense of moral purpose</a:t>
            </a:r>
          </a:p>
          <a:p>
            <a:r>
              <a:rPr lang="en-US" dirty="0"/>
              <a:t>*How can the System Framework assist in this effort?*</a:t>
            </a:r>
          </a:p>
        </p:txBody>
      </p:sp>
    </p:spTree>
    <p:extLst>
      <p:ext uri="{BB962C8B-B14F-4D97-AF65-F5344CB8AC3E}">
        <p14:creationId xmlns:p14="http://schemas.microsoft.com/office/powerpoint/2010/main" val="3527711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7019F-8766-4537-BD7D-D3CEA4DA1FA3}"/>
              </a:ext>
            </a:extLst>
          </p:cNvPr>
          <p:cNvSpPr>
            <a:spLocks noGrp="1"/>
          </p:cNvSpPr>
          <p:nvPr>
            <p:ph type="sldNum" sz="quarter" idx="10"/>
          </p:nvPr>
        </p:nvSpPr>
        <p:spPr/>
        <p:txBody>
          <a:bodyPr/>
          <a:lstStyle/>
          <a:p>
            <a:fld id="{B2897048-00E0-47FB-B07B-F36BBE8AF579}" type="slidenum">
              <a:rPr lang="en-US" smtClean="0"/>
              <a:pPr/>
              <a:t>42</a:t>
            </a:fld>
            <a:endParaRPr lang="en-US" dirty="0"/>
          </a:p>
        </p:txBody>
      </p:sp>
      <p:sp>
        <p:nvSpPr>
          <p:cNvPr id="3" name="Title 2">
            <a:extLst>
              <a:ext uri="{FF2B5EF4-FFF2-40B4-BE49-F238E27FC236}">
                <a16:creationId xmlns:a16="http://schemas.microsoft.com/office/drawing/2014/main" id="{14E76A2F-0802-4E14-929C-8D2965554C36}"/>
              </a:ext>
            </a:extLst>
          </p:cNvPr>
          <p:cNvSpPr>
            <a:spLocks noGrp="1"/>
          </p:cNvSpPr>
          <p:nvPr>
            <p:ph type="title"/>
          </p:nvPr>
        </p:nvSpPr>
        <p:spPr/>
        <p:txBody>
          <a:bodyPr/>
          <a:lstStyle/>
          <a:p>
            <a:r>
              <a:rPr lang="en-US" dirty="0"/>
              <a:t>Supporting practice</a:t>
            </a:r>
          </a:p>
        </p:txBody>
      </p:sp>
      <p:sp>
        <p:nvSpPr>
          <p:cNvPr id="2" name="Content Placeholder 1">
            <a:extLst>
              <a:ext uri="{FF2B5EF4-FFF2-40B4-BE49-F238E27FC236}">
                <a16:creationId xmlns:a16="http://schemas.microsoft.com/office/drawing/2014/main" id="{644301E1-637D-4753-92DB-E34442E5339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88807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B6BC68-F31C-4D7A-A54E-2973BB1FAFE8}"/>
              </a:ext>
            </a:extLst>
          </p:cNvPr>
          <p:cNvSpPr>
            <a:spLocks noGrp="1"/>
          </p:cNvSpPr>
          <p:nvPr>
            <p:ph type="sldNum" sz="quarter" idx="10"/>
          </p:nvPr>
        </p:nvSpPr>
        <p:spPr/>
        <p:txBody>
          <a:bodyPr/>
          <a:lstStyle/>
          <a:p>
            <a:fld id="{B2897048-00E0-47FB-B07B-F36BBE8AF579}" type="slidenum">
              <a:rPr lang="en-US" smtClean="0"/>
              <a:pPr/>
              <a:t>43</a:t>
            </a:fld>
            <a:endParaRPr lang="en-US" dirty="0"/>
          </a:p>
        </p:txBody>
      </p:sp>
      <p:sp>
        <p:nvSpPr>
          <p:cNvPr id="2" name="Title 1" hidden="1">
            <a:extLst>
              <a:ext uri="{FF2B5EF4-FFF2-40B4-BE49-F238E27FC236}">
                <a16:creationId xmlns:a16="http://schemas.microsoft.com/office/drawing/2014/main" id="{B90DFA4A-1CA1-4BB4-B41F-B1527E43060D}"/>
              </a:ext>
            </a:extLst>
          </p:cNvPr>
          <p:cNvSpPr>
            <a:spLocks noGrp="1"/>
          </p:cNvSpPr>
          <p:nvPr>
            <p:ph type="title"/>
          </p:nvPr>
        </p:nvSpPr>
        <p:spPr/>
        <p:txBody>
          <a:bodyPr/>
          <a:lstStyle/>
          <a:p>
            <a:r>
              <a:rPr lang="en-US" dirty="0"/>
              <a:t>ECTA Center System Framework</a:t>
            </a:r>
          </a:p>
        </p:txBody>
      </p:sp>
      <p:pic>
        <p:nvPicPr>
          <p:cNvPr id="5" name="Picture 4" descr="Screenshot of the ECTA Center System Framework for Part C and Section 619 website">
            <a:extLst>
              <a:ext uri="{FF2B5EF4-FFF2-40B4-BE49-F238E27FC236}">
                <a16:creationId xmlns:a16="http://schemas.microsoft.com/office/drawing/2014/main" id="{B97866BF-447A-4D3B-89C5-93E77E2ABD9E}"/>
              </a:ext>
            </a:extLst>
          </p:cNvPr>
          <p:cNvPicPr>
            <a:picLocks noChangeAspect="1"/>
          </p:cNvPicPr>
          <p:nvPr/>
        </p:nvPicPr>
        <p:blipFill>
          <a:blip r:embed="rId2"/>
          <a:stretch>
            <a:fillRect/>
          </a:stretch>
        </p:blipFill>
        <p:spPr>
          <a:xfrm rot="631198">
            <a:off x="854907" y="-502100"/>
            <a:ext cx="5679610" cy="6548863"/>
          </a:xfrm>
          <a:prstGeom prst="rect">
            <a:avLst/>
          </a:prstGeom>
        </p:spPr>
      </p:pic>
      <p:sp>
        <p:nvSpPr>
          <p:cNvPr id="6" name="TextBox 5">
            <a:extLst>
              <a:ext uri="{FF2B5EF4-FFF2-40B4-BE49-F238E27FC236}">
                <a16:creationId xmlns:a16="http://schemas.microsoft.com/office/drawing/2014/main" id="{072177D1-3D63-4371-9D48-83F8763B86C0}"/>
              </a:ext>
            </a:extLst>
          </p:cNvPr>
          <p:cNvSpPr txBox="1"/>
          <p:nvPr/>
        </p:nvSpPr>
        <p:spPr>
          <a:xfrm>
            <a:off x="5867400" y="2879502"/>
            <a:ext cx="5562600" cy="584775"/>
          </a:xfrm>
          <a:prstGeom prst="rect">
            <a:avLst/>
          </a:prstGeom>
          <a:solidFill>
            <a:schemeClr val="bg1"/>
          </a:solidFill>
        </p:spPr>
        <p:txBody>
          <a:bodyPr wrap="square" rtlCol="0">
            <a:spAutoFit/>
          </a:bodyPr>
          <a:lstStyle/>
          <a:p>
            <a:r>
              <a:rPr lang="en-US" sz="3200" dirty="0">
                <a:hlinkClick r:id="rId3" tooltip="ECTA Center System Framework website"/>
              </a:rPr>
              <a:t>http://ectacenter.org/sysframe/</a:t>
            </a:r>
            <a:endParaRPr lang="en-US" sz="3200" dirty="0"/>
          </a:p>
        </p:txBody>
      </p:sp>
    </p:spTree>
    <p:extLst>
      <p:ext uri="{BB962C8B-B14F-4D97-AF65-F5344CB8AC3E}">
        <p14:creationId xmlns:p14="http://schemas.microsoft.com/office/powerpoint/2010/main" val="1477665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2" name="Title 1" descr="&quot; &quot;" hidden="1"/>
          <p:cNvSpPr>
            <a:spLocks noGrp="1"/>
          </p:cNvSpPr>
          <p:nvPr>
            <p:ph type="title"/>
          </p:nvPr>
        </p:nvSpPr>
        <p:spPr/>
        <p:txBody>
          <a:bodyPr/>
          <a:lstStyle/>
          <a:p>
            <a:r>
              <a:rPr lang="en-US" dirty="0"/>
              <a:t>Contact</a:t>
            </a:r>
            <a:r>
              <a:rPr lang="en-US" baseline="0" dirty="0"/>
              <a:t> </a:t>
            </a:r>
            <a:r>
              <a:rPr lang="en-US" baseline="0" dirty="0" err="1"/>
              <a:t>DaSy</a:t>
            </a:r>
            <a:r>
              <a:rPr lang="en-US" baseline="0" dirty="0"/>
              <a:t> or ECTA</a:t>
            </a:r>
            <a:endParaRPr lang="en-US" dirty="0"/>
          </a:p>
        </p:txBody>
      </p:sp>
      <p:sp>
        <p:nvSpPr>
          <p:cNvPr id="15" name="Content Placeholder 14">
            <a:extLst>
              <a:ext uri="{FF2B5EF4-FFF2-40B4-BE49-F238E27FC236}">
                <a16:creationId xmlns:a16="http://schemas.microsoft.com/office/drawing/2014/main" id="{22F4736B-0F06-4F4D-8CBA-39D9F88B5CC4}"/>
              </a:ext>
            </a:extLst>
          </p:cNvPr>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2" tooltip="The DaSy Center website"/>
              </a:rPr>
              <a:t>http://dasycenter.org/</a:t>
            </a:r>
            <a:endParaRPr lang="en-US" dirty="0"/>
          </a:p>
          <a:p>
            <a:r>
              <a:rPr lang="en-US" dirty="0"/>
              <a:t>Follow </a:t>
            </a:r>
            <a:r>
              <a:rPr lang="en-US" dirty="0" err="1"/>
              <a:t>DaSy</a:t>
            </a:r>
            <a:r>
              <a:rPr lang="en-US" dirty="0"/>
              <a:t> on Twitter:</a:t>
            </a:r>
            <a:br>
              <a:rPr lang="en-US" dirty="0"/>
            </a:br>
            <a:r>
              <a:rPr lang="en-US" u="sng" dirty="0">
                <a:hlinkClick r:id="rId3" tooltip="DaSy Center Twitter feed"/>
              </a:rPr>
              <a:t>@</a:t>
            </a:r>
            <a:r>
              <a:rPr lang="en-US" u="sng" dirty="0" err="1">
                <a:hlinkClick r:id="rId3" tooltip="DaSy Center Twitter feed"/>
              </a:rPr>
              <a:t>DaSyCenter</a:t>
            </a:r>
            <a:endParaRPr lang="en-US" u="sng" dirty="0"/>
          </a:p>
          <a:p>
            <a:r>
              <a:rPr lang="en-US" dirty="0"/>
              <a:t>Visit the ECTA website at:</a:t>
            </a:r>
            <a:br>
              <a:rPr lang="en-US" dirty="0"/>
            </a:br>
            <a:r>
              <a:rPr lang="en-US" dirty="0">
                <a:hlinkClick r:id="rId4" tooltip="The ECTA Center website"/>
              </a:rPr>
              <a:t>http://ectacenter.org/</a:t>
            </a:r>
            <a:endParaRPr lang="en-US" dirty="0"/>
          </a:p>
          <a:p>
            <a:r>
              <a:rPr lang="en-US" dirty="0"/>
              <a:t>Follow ECTA on Twitter:</a:t>
            </a:r>
            <a:br>
              <a:rPr lang="en-US" dirty="0"/>
            </a:br>
            <a:r>
              <a:rPr lang="en-US" u="sng" dirty="0">
                <a:hlinkClick r:id="rId5" tooltip="ECTA Center Twitter feed"/>
              </a:rPr>
              <a:t>@</a:t>
            </a:r>
            <a:r>
              <a:rPr lang="en-US" u="sng" dirty="0" err="1">
                <a:hlinkClick r:id="rId5" tooltip="ECTA Center Twitter feed"/>
              </a:rPr>
              <a:t>ECTACenter</a:t>
            </a:r>
            <a:endParaRPr lang="en-US" dirty="0"/>
          </a:p>
        </p:txBody>
      </p:sp>
    </p:spTree>
    <p:extLst>
      <p:ext uri="{BB962C8B-B14F-4D97-AF65-F5344CB8AC3E}">
        <p14:creationId xmlns:p14="http://schemas.microsoft.com/office/powerpoint/2010/main" val="1373862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45</a:t>
            </a:fld>
            <a:endParaRPr lang="en-US" dirty="0"/>
          </a:p>
        </p:txBody>
      </p:sp>
      <p:sp>
        <p:nvSpPr>
          <p:cNvPr id="5" name="Title 1" descr="&quot; &quot;"/>
          <p:cNvSpPr>
            <a:spLocks noGrp="1"/>
          </p:cNvSpPr>
          <p:nvPr>
            <p:ph type="title"/>
          </p:nvPr>
        </p:nvSpPr>
        <p:spPr>
          <a:xfrm>
            <a:off x="1981200" y="274638"/>
            <a:ext cx="8229600" cy="1143000"/>
          </a:xfrm>
        </p:spPr>
        <p:txBody>
          <a:bodyPr/>
          <a:lstStyle/>
          <a:p>
            <a:pPr algn="ctr"/>
            <a:r>
              <a:rPr lang="en-US" dirty="0"/>
              <a:t>Thank you</a:t>
            </a:r>
          </a:p>
        </p:txBody>
      </p:sp>
      <p:sp>
        <p:nvSpPr>
          <p:cNvPr id="3" name="Content Placeholder 2"/>
          <p:cNvSpPr>
            <a:spLocks noGrp="1"/>
          </p:cNvSpPr>
          <p:nvPr>
            <p:ph idx="1"/>
          </p:nvPr>
        </p:nvSpPr>
        <p:spPr>
          <a:xfrm>
            <a:off x="2514600" y="1752600"/>
            <a:ext cx="7239000" cy="4038600"/>
          </a:xfrm>
        </p:spPr>
        <p:txBody>
          <a:bodyPr/>
          <a:lstStyle/>
          <a:p>
            <a:pPr marL="0" indent="0">
              <a:buNone/>
            </a:pPr>
            <a:r>
              <a:rPr lang="en-US" sz="1800" dirty="0"/>
              <a:t>The contents of this tool and guidance were developed under grants from the U.S. Department of Education, #H373Z120002 and #H326P170001. However, those contents do not necessarily represent the policy of the U.S. Department of Education, and you should not assume endorsement by the Federal Government. Project 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764" y="4296187"/>
            <a:ext cx="1062037" cy="885825"/>
          </a:xfrm>
          <a:prstGeom prst="rect">
            <a:avLst/>
          </a:prstGeom>
        </p:spPr>
      </p:pic>
    </p:spTree>
    <p:extLst>
      <p:ext uri="{BB962C8B-B14F-4D97-AF65-F5344CB8AC3E}">
        <p14:creationId xmlns:p14="http://schemas.microsoft.com/office/powerpoint/2010/main" val="400658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p:cNvSpPr>
            <a:spLocks noGrp="1"/>
          </p:cNvSpPr>
          <p:nvPr>
            <p:ph type="title"/>
          </p:nvPr>
        </p:nvSpPr>
        <p:spPr/>
        <p:txBody>
          <a:bodyPr/>
          <a:lstStyle/>
          <a:p>
            <a:r>
              <a:rPr lang="en-US" dirty="0">
                <a:ea typeface="Tahoma" pitchFamily="34" charset="0"/>
                <a:cs typeface="Tahoma" pitchFamily="34" charset="0"/>
              </a:rPr>
              <a:t>Why do we care about infrastructure?</a:t>
            </a:r>
            <a:endParaRPr lang="en-US" dirty="0"/>
          </a:p>
        </p:txBody>
      </p:sp>
      <p:sp>
        <p:nvSpPr>
          <p:cNvPr id="2" name="Content Placeholder 1"/>
          <p:cNvSpPr>
            <a:spLocks noGrp="1"/>
          </p:cNvSpPr>
          <p:nvPr>
            <p:ph idx="1"/>
          </p:nvPr>
        </p:nvSpPr>
        <p:spPr>
          <a:xfrm>
            <a:off x="762000" y="1676400"/>
            <a:ext cx="8229600" cy="4038600"/>
          </a:xfrm>
        </p:spPr>
        <p:txBody>
          <a:bodyPr/>
          <a:lstStyle/>
          <a:p>
            <a:r>
              <a:rPr lang="en-US" dirty="0"/>
              <a:t>Infrastructure either </a:t>
            </a:r>
            <a:r>
              <a:rPr lang="en-US" b="1" dirty="0">
                <a:solidFill>
                  <a:srgbClr val="FF0000"/>
                </a:solidFill>
              </a:rPr>
              <a:t>supports</a:t>
            </a:r>
            <a:r>
              <a:rPr lang="en-US" dirty="0"/>
              <a:t> or </a:t>
            </a:r>
            <a:r>
              <a:rPr lang="en-US" b="1" dirty="0">
                <a:solidFill>
                  <a:srgbClr val="FF0000"/>
                </a:solidFill>
              </a:rPr>
              <a:t>impedes</a:t>
            </a:r>
            <a:r>
              <a:rPr lang="en-US" dirty="0"/>
              <a:t> service provision.</a:t>
            </a:r>
          </a:p>
          <a:p>
            <a:r>
              <a:rPr lang="en-US" dirty="0"/>
              <a:t>If we don’t see and address negative infrastructure issues, we are asking practitioners to swim upstream with ankle weights.</a:t>
            </a:r>
          </a:p>
          <a:p>
            <a:r>
              <a:rPr lang="en-US" dirty="0"/>
              <a:t>Example:  Personnel shortages</a:t>
            </a:r>
          </a:p>
        </p:txBody>
      </p:sp>
    </p:spTree>
    <p:extLst>
      <p:ext uri="{BB962C8B-B14F-4D97-AF65-F5344CB8AC3E}">
        <p14:creationId xmlns:p14="http://schemas.microsoft.com/office/powerpoint/2010/main" val="68727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65CEDED6-F7D8-4C2B-A088-DC898293F0E1}"/>
              </a:ext>
            </a:extLst>
          </p:cNvPr>
          <p:cNvSpPr>
            <a:spLocks noGrp="1"/>
          </p:cNvSpPr>
          <p:nvPr>
            <p:ph type="title" idx="4294967295"/>
          </p:nvPr>
        </p:nvSpPr>
        <p:spPr/>
        <p:txBody>
          <a:bodyPr/>
          <a:lstStyle/>
          <a:p>
            <a:r>
              <a:rPr lang="en-US" dirty="0"/>
              <a:t>What</a:t>
            </a:r>
            <a:r>
              <a:rPr lang="en-US" baseline="0" dirty="0"/>
              <a:t> is a system?</a:t>
            </a:r>
            <a:endParaRPr lang="en-US" dirty="0"/>
          </a:p>
        </p:txBody>
      </p:sp>
      <p:sp>
        <p:nvSpPr>
          <p:cNvPr id="5" name="Rectangle 4">
            <a:extLst>
              <a:ext uri="{FF2B5EF4-FFF2-40B4-BE49-F238E27FC236}">
                <a16:creationId xmlns:a16="http://schemas.microsoft.com/office/drawing/2014/main" id="{5FEFE41E-8588-4AD5-8BD2-B77D9A6FD536}"/>
              </a:ext>
            </a:extLst>
          </p:cNvPr>
          <p:cNvSpPr/>
          <p:nvPr/>
        </p:nvSpPr>
        <p:spPr>
          <a:xfrm>
            <a:off x="990600" y="1524000"/>
            <a:ext cx="4191000" cy="3046988"/>
          </a:xfrm>
          <a:prstGeom prst="rect">
            <a:avLst/>
          </a:prstGeom>
        </p:spPr>
        <p:txBody>
          <a:bodyPr wrap="square">
            <a:spAutoFit/>
          </a:bodyPr>
          <a:lstStyle/>
          <a:p>
            <a:r>
              <a:rPr lang="en-US" sz="2400" dirty="0">
                <a:solidFill>
                  <a:schemeClr val="tx2"/>
                </a:solidFill>
                <a:latin typeface="ArialMT"/>
              </a:rPr>
              <a:t>A </a:t>
            </a:r>
            <a:r>
              <a:rPr lang="en-US" sz="2400" b="1" dirty="0">
                <a:solidFill>
                  <a:schemeClr val="tx2"/>
                </a:solidFill>
                <a:latin typeface="Arial-BoldMT"/>
              </a:rPr>
              <a:t>system </a:t>
            </a:r>
            <a:r>
              <a:rPr lang="en-US" sz="2400" dirty="0">
                <a:solidFill>
                  <a:schemeClr val="tx2"/>
                </a:solidFill>
                <a:latin typeface="ArialMT"/>
              </a:rPr>
              <a:t>is a set of interacting or interdependent</a:t>
            </a:r>
          </a:p>
          <a:p>
            <a:r>
              <a:rPr lang="en-US" sz="2400" dirty="0">
                <a:solidFill>
                  <a:schemeClr val="tx2"/>
                </a:solidFill>
                <a:latin typeface="ArialMT"/>
              </a:rPr>
              <a:t>component parts forming a complex/intricate whole. A</a:t>
            </a:r>
          </a:p>
          <a:p>
            <a:r>
              <a:rPr lang="en-US" sz="2400" dirty="0">
                <a:solidFill>
                  <a:schemeClr val="tx2"/>
                </a:solidFill>
                <a:latin typeface="ArialMT"/>
              </a:rPr>
              <a:t>system’s overall purpose or goal is achieved through</a:t>
            </a:r>
          </a:p>
          <a:p>
            <a:r>
              <a:rPr lang="en-US" sz="2400" dirty="0">
                <a:solidFill>
                  <a:schemeClr val="tx2"/>
                </a:solidFill>
                <a:latin typeface="ArialMT"/>
              </a:rPr>
              <a:t>the actions and interactions of its components</a:t>
            </a:r>
            <a:r>
              <a:rPr lang="en-US" sz="1600" dirty="0">
                <a:solidFill>
                  <a:schemeClr val="tx2"/>
                </a:solidFill>
                <a:latin typeface="ArialMT"/>
              </a:rPr>
              <a:t>.</a:t>
            </a:r>
            <a:endParaRPr lang="en-US" dirty="0">
              <a:solidFill>
                <a:schemeClr val="tx2"/>
              </a:solidFill>
            </a:endParaRPr>
          </a:p>
        </p:txBody>
      </p:sp>
    </p:spTree>
    <p:extLst>
      <p:ext uri="{BB962C8B-B14F-4D97-AF65-F5344CB8AC3E}">
        <p14:creationId xmlns:p14="http://schemas.microsoft.com/office/powerpoint/2010/main" val="278096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BC697D-A194-4215-82FF-57A52C2FC405}"/>
              </a:ext>
            </a:extLst>
          </p:cNvPr>
          <p:cNvSpPr>
            <a:spLocks noGrp="1"/>
          </p:cNvSpPr>
          <p:nvPr>
            <p:ph type="sldNum" sz="quarter" idx="10"/>
          </p:nvPr>
        </p:nvSpPr>
        <p:spPr/>
        <p:txBody>
          <a:bodyPr/>
          <a:lstStyle/>
          <a:p>
            <a:fld id="{B2897048-00E0-47FB-B07B-F36BBE8AF579}" type="slidenum">
              <a:rPr lang="en-US" smtClean="0"/>
              <a:pPr/>
              <a:t>7</a:t>
            </a:fld>
            <a:endParaRPr lang="en-US" dirty="0"/>
          </a:p>
        </p:txBody>
      </p:sp>
      <p:sp>
        <p:nvSpPr>
          <p:cNvPr id="4" name="Title 3" hidden="1">
            <a:extLst>
              <a:ext uri="{FF2B5EF4-FFF2-40B4-BE49-F238E27FC236}">
                <a16:creationId xmlns:a16="http://schemas.microsoft.com/office/drawing/2014/main" id="{B527BCD5-F1E8-4389-9044-4DF6F07E5BA3}"/>
              </a:ext>
            </a:extLst>
          </p:cNvPr>
          <p:cNvSpPr>
            <a:spLocks noGrp="1"/>
          </p:cNvSpPr>
          <p:nvPr>
            <p:ph type="title" idx="4294967295"/>
          </p:nvPr>
        </p:nvSpPr>
        <p:spPr/>
        <p:txBody>
          <a:bodyPr/>
          <a:lstStyle/>
          <a:p>
            <a:r>
              <a:rPr lang="en-US" dirty="0"/>
              <a:t>Definition of a system</a:t>
            </a:r>
          </a:p>
        </p:txBody>
      </p:sp>
      <p:sp>
        <p:nvSpPr>
          <p:cNvPr id="3" name="TextBox 2">
            <a:extLst>
              <a:ext uri="{FF2B5EF4-FFF2-40B4-BE49-F238E27FC236}">
                <a16:creationId xmlns:a16="http://schemas.microsoft.com/office/drawing/2014/main" id="{C9FE404B-7B63-492D-8657-BAD0A8891948}"/>
              </a:ext>
            </a:extLst>
          </p:cNvPr>
          <p:cNvSpPr txBox="1"/>
          <p:nvPr/>
        </p:nvSpPr>
        <p:spPr>
          <a:xfrm>
            <a:off x="1676400" y="1447800"/>
            <a:ext cx="9067800" cy="2862322"/>
          </a:xfrm>
          <a:prstGeom prst="rect">
            <a:avLst/>
          </a:prstGeom>
          <a:noFill/>
        </p:spPr>
        <p:txBody>
          <a:bodyPr wrap="square" rtlCol="0">
            <a:spAutoFit/>
          </a:bodyPr>
          <a:lstStyle/>
          <a:p>
            <a:r>
              <a:rPr lang="en-US" sz="4800" dirty="0">
                <a:solidFill>
                  <a:schemeClr val="tx2"/>
                </a:solidFill>
              </a:rPr>
              <a:t>Your system …any system is perfectly designed to produce the results you are obtaining.</a:t>
            </a:r>
          </a:p>
          <a:p>
            <a:pPr algn="r"/>
            <a:r>
              <a:rPr lang="en-US" sz="3600" dirty="0">
                <a:solidFill>
                  <a:schemeClr val="tx2"/>
                </a:solidFill>
              </a:rPr>
              <a:t>(Attributed to several people)</a:t>
            </a:r>
          </a:p>
        </p:txBody>
      </p:sp>
    </p:spTree>
    <p:extLst>
      <p:ext uri="{BB962C8B-B14F-4D97-AF65-F5344CB8AC3E}">
        <p14:creationId xmlns:p14="http://schemas.microsoft.com/office/powerpoint/2010/main" val="654451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
        <p:nvSpPr>
          <p:cNvPr id="3" name="Title 2"/>
          <p:cNvSpPr>
            <a:spLocks noGrp="1"/>
          </p:cNvSpPr>
          <p:nvPr>
            <p:ph type="title"/>
          </p:nvPr>
        </p:nvSpPr>
        <p:spPr/>
        <p:txBody>
          <a:bodyPr/>
          <a:lstStyle/>
          <a:p>
            <a:r>
              <a:rPr lang="en-US" dirty="0"/>
              <a:t>There are multiple systems in early intervention</a:t>
            </a:r>
          </a:p>
        </p:txBody>
      </p:sp>
      <p:sp>
        <p:nvSpPr>
          <p:cNvPr id="2" name="Content Placeholder 1"/>
          <p:cNvSpPr>
            <a:spLocks noGrp="1"/>
          </p:cNvSpPr>
          <p:nvPr>
            <p:ph idx="1"/>
          </p:nvPr>
        </p:nvSpPr>
        <p:spPr>
          <a:prstGeom prst="rect">
            <a:avLst/>
          </a:prstGeom>
        </p:spPr>
        <p:txBody>
          <a:bodyPr/>
          <a:lstStyle/>
          <a:p>
            <a:pPr lvl="0"/>
            <a:r>
              <a:rPr lang="en-US" dirty="0"/>
              <a:t>Family system </a:t>
            </a:r>
          </a:p>
          <a:p>
            <a:pPr lvl="0"/>
            <a:r>
              <a:rPr lang="en-US" dirty="0"/>
              <a:t>Program level system</a:t>
            </a:r>
          </a:p>
          <a:p>
            <a:pPr lvl="0"/>
            <a:r>
              <a:rPr lang="en-US" dirty="0"/>
              <a:t>Local service delivery system/infrastructure </a:t>
            </a:r>
          </a:p>
          <a:p>
            <a:pPr lvl="0"/>
            <a:r>
              <a:rPr lang="en-US" dirty="0"/>
              <a:t>State system</a:t>
            </a:r>
          </a:p>
        </p:txBody>
      </p:sp>
    </p:spTree>
    <p:extLst>
      <p:ext uri="{BB962C8B-B14F-4D97-AF65-F5344CB8AC3E}">
        <p14:creationId xmlns:p14="http://schemas.microsoft.com/office/powerpoint/2010/main" val="247164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6289"/>
            <a:ext cx="10972800" cy="1143000"/>
          </a:xfrm>
        </p:spPr>
        <p:txBody>
          <a:bodyPr>
            <a:normAutofit fontScale="90000"/>
          </a:bodyPr>
          <a:lstStyle/>
          <a:p>
            <a:r>
              <a:rPr lang="en-US" dirty="0">
                <a:solidFill>
                  <a:schemeClr val="accent4">
                    <a:lumMod val="75000"/>
                  </a:schemeClr>
                </a:solidFill>
                <a:ea typeface="Kozuka Gothic Pro B" pitchFamily="34" charset="-128"/>
              </a:rPr>
              <a:t>A good service delivery system is really and truly a system</a:t>
            </a:r>
          </a:p>
        </p:txBody>
      </p:sp>
      <p:sp>
        <p:nvSpPr>
          <p:cNvPr id="10" name="TextBox 9"/>
          <p:cNvSpPr txBox="1"/>
          <p:nvPr/>
        </p:nvSpPr>
        <p:spPr>
          <a:xfrm>
            <a:off x="5334000" y="5562600"/>
            <a:ext cx="2971800" cy="1077218"/>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200" dirty="0"/>
              <a:t>Communication with Families</a:t>
            </a:r>
          </a:p>
        </p:txBody>
      </p:sp>
      <p:sp>
        <p:nvSpPr>
          <p:cNvPr id="11" name="TextBox 10"/>
          <p:cNvSpPr txBox="1"/>
          <p:nvPr/>
        </p:nvSpPr>
        <p:spPr>
          <a:xfrm>
            <a:off x="1960686" y="5516435"/>
            <a:ext cx="2743200" cy="584775"/>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200" dirty="0"/>
              <a:t>Instruction</a:t>
            </a:r>
          </a:p>
        </p:txBody>
      </p:sp>
      <p:sp>
        <p:nvSpPr>
          <p:cNvPr id="7" name="TextBox 6"/>
          <p:cNvSpPr txBox="1"/>
          <p:nvPr/>
        </p:nvSpPr>
        <p:spPr>
          <a:xfrm>
            <a:off x="2133600" y="4215826"/>
            <a:ext cx="2209800" cy="584775"/>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3200" dirty="0"/>
              <a:t>Assessment</a:t>
            </a:r>
          </a:p>
        </p:txBody>
      </p:sp>
      <p:sp>
        <p:nvSpPr>
          <p:cNvPr id="6" name="TextBox 5"/>
          <p:cNvSpPr txBox="1"/>
          <p:nvPr/>
        </p:nvSpPr>
        <p:spPr>
          <a:xfrm>
            <a:off x="1371600" y="3121855"/>
            <a:ext cx="2438400" cy="584775"/>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200" dirty="0"/>
              <a:t>Service Plans</a:t>
            </a:r>
          </a:p>
        </p:txBody>
      </p:sp>
      <p:sp>
        <p:nvSpPr>
          <p:cNvPr id="5" name="TextBox 4"/>
          <p:cNvSpPr txBox="1"/>
          <p:nvPr/>
        </p:nvSpPr>
        <p:spPr>
          <a:xfrm>
            <a:off x="2133600" y="2057401"/>
            <a:ext cx="2209800" cy="584775"/>
          </a:xfrm>
          <a:prstGeom prst="rect">
            <a:avLst/>
          </a:prstGeom>
          <a:solidFill>
            <a:srgbClr val="39B54A"/>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dirty="0"/>
              <a:t>Child Find</a:t>
            </a:r>
          </a:p>
        </p:txBody>
      </p:sp>
      <p:sp>
        <p:nvSpPr>
          <p:cNvPr id="9" name="TextBox 8"/>
          <p:cNvSpPr txBox="1"/>
          <p:nvPr/>
        </p:nvSpPr>
        <p:spPr>
          <a:xfrm>
            <a:off x="4800601" y="1472626"/>
            <a:ext cx="2057400" cy="58477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t>Teaming</a:t>
            </a:r>
          </a:p>
        </p:txBody>
      </p:sp>
      <p:sp>
        <p:nvSpPr>
          <p:cNvPr id="8" name="TextBox 7"/>
          <p:cNvSpPr txBox="1"/>
          <p:nvPr/>
        </p:nvSpPr>
        <p:spPr>
          <a:xfrm>
            <a:off x="7391400" y="1853626"/>
            <a:ext cx="2667000" cy="584775"/>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200" dirty="0"/>
              <a:t>Intervention</a:t>
            </a:r>
          </a:p>
        </p:txBody>
      </p:sp>
      <p:sp>
        <p:nvSpPr>
          <p:cNvPr id="12" name="TextBox 11"/>
          <p:cNvSpPr txBox="1"/>
          <p:nvPr/>
        </p:nvSpPr>
        <p:spPr>
          <a:xfrm>
            <a:off x="8077201" y="3189982"/>
            <a:ext cx="2132675" cy="1077218"/>
          </a:xfrm>
          <a:prstGeom prst="rect">
            <a:avLst/>
          </a:prstGeom>
          <a:solidFill>
            <a:srgbClr val="39B54A"/>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dirty="0"/>
              <a:t>Support for Transition</a:t>
            </a:r>
          </a:p>
        </p:txBody>
      </p:sp>
      <p:sp>
        <p:nvSpPr>
          <p:cNvPr id="3" name="TextBox 2"/>
          <p:cNvSpPr txBox="1"/>
          <p:nvPr/>
        </p:nvSpPr>
        <p:spPr>
          <a:xfrm>
            <a:off x="8458200" y="4800601"/>
            <a:ext cx="1828800" cy="584775"/>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3200" dirty="0">
                <a:solidFill>
                  <a:schemeClr val="bg1"/>
                </a:solidFill>
              </a:rPr>
              <a:t>Etc.</a:t>
            </a:r>
          </a:p>
        </p:txBody>
      </p:sp>
    </p:spTree>
    <p:extLst>
      <p:ext uri="{BB962C8B-B14F-4D97-AF65-F5344CB8AC3E}">
        <p14:creationId xmlns:p14="http://schemas.microsoft.com/office/powerpoint/2010/main" val="24545787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5849</TotalTime>
  <Words>2541</Words>
  <Application>Microsoft Office PowerPoint</Application>
  <PresentationFormat>Widescreen</PresentationFormat>
  <Paragraphs>352</Paragraphs>
  <Slides>45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Arial-BoldMT</vt:lpstr>
      <vt:lpstr>ArialMT</vt:lpstr>
      <vt:lpstr>Calibri</vt:lpstr>
      <vt:lpstr>Century Gothic</vt:lpstr>
      <vt:lpstr>Century Schoolbook</vt:lpstr>
      <vt:lpstr>Courier New</vt:lpstr>
      <vt:lpstr>Microsoft Sans Serif</vt:lpstr>
      <vt:lpstr>Tahoma</vt:lpstr>
      <vt:lpstr>Office Theme</vt:lpstr>
      <vt:lpstr>The Importance of a Strong Infrastructure in Providing Evidence-Based Early Intervention Practices</vt:lpstr>
      <vt:lpstr>Influences on EI Service Delivery in the United States</vt:lpstr>
      <vt:lpstr>System for Producing Good Child and Family Outcomes</vt:lpstr>
      <vt:lpstr>Infrastructure</vt:lpstr>
      <vt:lpstr>Why do we care about infrastructure?</vt:lpstr>
      <vt:lpstr>What is a system?</vt:lpstr>
      <vt:lpstr>Definition of a system</vt:lpstr>
      <vt:lpstr>There are multiple systems in early intervention</vt:lpstr>
      <vt:lpstr>A good service delivery system is really and truly a system</vt:lpstr>
      <vt:lpstr>System for Producing Good Child and Family Outcomes</vt:lpstr>
      <vt:lpstr>Some of the variations in the U.S. in state systems</vt:lpstr>
      <vt:lpstr>What constitutes a good state infrastructure?</vt:lpstr>
      <vt:lpstr>To build a strong state system…</vt:lpstr>
      <vt:lpstr>Why do we need a System Framework?</vt:lpstr>
      <vt:lpstr>Purpose and Audience</vt:lpstr>
      <vt:lpstr>What does a state need to put into place to support implementation of effective practices?</vt:lpstr>
      <vt:lpstr>Cross Cutting Themes</vt:lpstr>
      <vt:lpstr>Framework Self-Assessment</vt:lpstr>
      <vt:lpstr>Features of the Self-Assessment</vt:lpstr>
      <vt:lpstr>Framework Structure</vt:lpstr>
      <vt:lpstr>Quality Indicator and Elements of Quality</vt:lpstr>
      <vt:lpstr>Stakeholders rate the Elements of Quality</vt:lpstr>
      <vt:lpstr>Element Rating Scale</vt:lpstr>
      <vt:lpstr>DaSy/ECTA Center Self-Assessment Tool</vt:lpstr>
      <vt:lpstr>Quality Indicator Rating Scale</vt:lpstr>
      <vt:lpstr>ECTA/DaSy Self-Assessment Tool</vt:lpstr>
      <vt:lpstr>Quality Indicator Rating Scale</vt:lpstr>
      <vt:lpstr>Quality Indicator Summary Tab</vt:lpstr>
      <vt:lpstr>What is a System for Part C and 619? </vt:lpstr>
      <vt:lpstr>Element of Systems Thinking</vt:lpstr>
      <vt:lpstr>Systems Thinking </vt:lpstr>
      <vt:lpstr>Personnel Workforce</vt:lpstr>
      <vt:lpstr>Process </vt:lpstr>
      <vt:lpstr>Inservice Personnel </vt:lpstr>
      <vt:lpstr>Recruit and retain personnel </vt:lpstr>
      <vt:lpstr>Infrastructure Building   lessons from a State </vt:lpstr>
      <vt:lpstr>Infrastructure Building Lessons from a state</vt:lpstr>
      <vt:lpstr>What states are saying?</vt:lpstr>
      <vt:lpstr>Self-Assessment Comparison Tool</vt:lpstr>
      <vt:lpstr>Small Group Discussion  </vt:lpstr>
      <vt:lpstr>Small Group Discussion</vt:lpstr>
      <vt:lpstr>Supporting practice</vt:lpstr>
      <vt:lpstr>ECTA Center System Framework</vt:lpstr>
      <vt:lpstr>Contact DaSy or ECTA</vt:lpstr>
      <vt:lpstr>Thank you</vt:lpstr>
    </vt:vector>
  </TitlesOfParts>
  <Company>The DaSy Center and The 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a Strong Infrastructure in Providing Evidence-Based Early Intervention Practices</dc:title>
  <dc:creator>Kathy Hebbeler, Grace Kelley, Christina Kasprzak, and Megan Vinh</dc:creator>
  <cp:keywords>Infrastructure, System, Child outcomes, Family outcomes</cp:keywords>
  <cp:lastModifiedBy>Katie Roberts</cp:lastModifiedBy>
  <cp:revision>135</cp:revision>
  <dcterms:created xsi:type="dcterms:W3CDTF">2013-02-06T21:54:43Z</dcterms:created>
  <dcterms:modified xsi:type="dcterms:W3CDTF">2019-08-01T01:45:34Z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ies>
</file>