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2.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tags/tag3.xml" ContentType="application/vnd.openxmlformats-officedocument.presentationml.tags+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0"/>
  </p:notesMasterIdLst>
  <p:handoutMasterIdLst>
    <p:handoutMasterId r:id="rId41"/>
  </p:handoutMasterIdLst>
  <p:sldIdLst>
    <p:sldId id="258" r:id="rId2"/>
    <p:sldId id="257" r:id="rId3"/>
    <p:sldId id="439" r:id="rId4"/>
    <p:sldId id="270" r:id="rId5"/>
    <p:sldId id="447" r:id="rId6"/>
    <p:sldId id="266" r:id="rId7"/>
    <p:sldId id="259" r:id="rId8"/>
    <p:sldId id="271" r:id="rId9"/>
    <p:sldId id="272" r:id="rId10"/>
    <p:sldId id="273" r:id="rId11"/>
    <p:sldId id="274" r:id="rId12"/>
    <p:sldId id="275" r:id="rId13"/>
    <p:sldId id="276" r:id="rId14"/>
    <p:sldId id="435" r:id="rId15"/>
    <p:sldId id="436" r:id="rId16"/>
    <p:sldId id="437" r:id="rId17"/>
    <p:sldId id="357" r:id="rId18"/>
    <p:sldId id="443" r:id="rId19"/>
    <p:sldId id="422" r:id="rId20"/>
    <p:sldId id="365" r:id="rId21"/>
    <p:sldId id="444" r:id="rId22"/>
    <p:sldId id="367" r:id="rId23"/>
    <p:sldId id="368" r:id="rId24"/>
    <p:sldId id="370" r:id="rId25"/>
    <p:sldId id="421" r:id="rId26"/>
    <p:sldId id="372" r:id="rId27"/>
    <p:sldId id="383" r:id="rId28"/>
    <p:sldId id="424" r:id="rId29"/>
    <p:sldId id="419" r:id="rId30"/>
    <p:sldId id="449" r:id="rId31"/>
    <p:sldId id="440" r:id="rId32"/>
    <p:sldId id="445" r:id="rId33"/>
    <p:sldId id="446" r:id="rId34"/>
    <p:sldId id="438" r:id="rId35"/>
    <p:sldId id="441" r:id="rId36"/>
    <p:sldId id="442" r:id="rId37"/>
    <p:sldId id="267" r:id="rId38"/>
    <p:sldId id="269" r:id="rId39"/>
  </p:sldIdLst>
  <p:sldSz cx="9144000" cy="6858000" type="screen4x3"/>
  <p:notesSz cx="6858000" cy="9144000"/>
  <p:custDataLst>
    <p:tags r:id="rId4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bra Shaver" initials="DS" lastIdx="1" clrIdx="0">
    <p:extLst>
      <p:ext uri="{19B8F6BF-5375-455C-9EA6-DF929625EA0E}">
        <p15:presenceInfo xmlns:p15="http://schemas.microsoft.com/office/powerpoint/2012/main" userId="S-1-5-21-2932978993-3585310298-3799243833-91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697B"/>
    <a:srgbClr val="297ABB"/>
    <a:srgbClr val="154578"/>
    <a:srgbClr val="7FBCE7"/>
    <a:srgbClr val="3CB45C"/>
    <a:srgbClr val="39B54A"/>
    <a:srgbClr val="D3E6F3"/>
    <a:srgbClr val="56A0D3"/>
    <a:srgbClr val="868687"/>
    <a:srgbClr val="ED35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49" autoAdjust="0"/>
    <p:restoredTop sz="86397" autoAdjust="0"/>
  </p:normalViewPr>
  <p:slideViewPr>
    <p:cSldViewPr>
      <p:cViewPr varScale="1">
        <p:scale>
          <a:sx n="76" d="100"/>
          <a:sy n="76" d="100"/>
        </p:scale>
        <p:origin x="1866" y="126"/>
      </p:cViewPr>
      <p:guideLst>
        <p:guide orient="horz" pos="2160"/>
        <p:guide pos="2880"/>
      </p:guideLst>
    </p:cSldViewPr>
  </p:slideViewPr>
  <p:outlineViewPr>
    <p:cViewPr>
      <p:scale>
        <a:sx n="33" d="100"/>
        <a:sy n="33" d="100"/>
      </p:scale>
      <p:origin x="0" y="-2115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0" d="100"/>
          <a:sy n="60" d="100"/>
        </p:scale>
        <p:origin x="2500" y="6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gs" Target="tags/tag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6BFBB3-F061-442D-8C08-6D31A88CD16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00FDCBB-9C50-4A34-A6E4-F39E19E3D4E6}">
      <dgm:prSet phldrT="[Text]"/>
      <dgm:spPr/>
      <dgm:t>
        <a:bodyPr/>
        <a:lstStyle/>
        <a:p>
          <a:r>
            <a:rPr lang="en-US" dirty="0"/>
            <a:t>Outcomes</a:t>
          </a:r>
        </a:p>
      </dgm:t>
    </dgm:pt>
    <dgm:pt modelId="{BD5F14D2-E1B4-4DEB-8384-160A499BA77F}" type="parTrans" cxnId="{8DE0646A-94DC-48BC-AAF5-4DE47B78E1D8}">
      <dgm:prSet/>
      <dgm:spPr/>
      <dgm:t>
        <a:bodyPr/>
        <a:lstStyle/>
        <a:p>
          <a:endParaRPr lang="en-US"/>
        </a:p>
      </dgm:t>
    </dgm:pt>
    <dgm:pt modelId="{11A805E7-0BFF-4DAB-9B13-39F5A2E3748A}" type="sibTrans" cxnId="{8DE0646A-94DC-48BC-AAF5-4DE47B78E1D8}">
      <dgm:prSet/>
      <dgm:spPr/>
      <dgm:t>
        <a:bodyPr/>
        <a:lstStyle/>
        <a:p>
          <a:endParaRPr lang="en-US"/>
        </a:p>
      </dgm:t>
    </dgm:pt>
    <dgm:pt modelId="{A35A3DB0-5057-4077-B1CA-AAD1039C2277}">
      <dgm:prSet phldrT="[Text]"/>
      <dgm:spPr/>
      <dgm:t>
        <a:bodyPr/>
        <a:lstStyle/>
        <a:p>
          <a:r>
            <a:rPr lang="en-US" dirty="0"/>
            <a:t>Describe what you intend to achieve as a result of activity(</a:t>
          </a:r>
          <a:r>
            <a:rPr lang="en-US" dirty="0" err="1"/>
            <a:t>ies</a:t>
          </a:r>
          <a:r>
            <a:rPr lang="en-US" dirty="0"/>
            <a:t>) related to EBPs</a:t>
          </a:r>
        </a:p>
      </dgm:t>
    </dgm:pt>
    <dgm:pt modelId="{7D4ED20F-33DB-4E3D-B396-02CECBA5EE83}" type="parTrans" cxnId="{A585958E-4B50-4689-914D-B41ADB64F894}">
      <dgm:prSet/>
      <dgm:spPr/>
      <dgm:t>
        <a:bodyPr/>
        <a:lstStyle/>
        <a:p>
          <a:endParaRPr lang="en-US"/>
        </a:p>
      </dgm:t>
    </dgm:pt>
    <dgm:pt modelId="{B020512D-7A89-4BA0-87F8-00C80D5DA20C}" type="sibTrans" cxnId="{A585958E-4B50-4689-914D-B41ADB64F894}">
      <dgm:prSet/>
      <dgm:spPr/>
      <dgm:t>
        <a:bodyPr/>
        <a:lstStyle/>
        <a:p>
          <a:endParaRPr lang="en-US"/>
        </a:p>
      </dgm:t>
    </dgm:pt>
    <dgm:pt modelId="{6BB81ABC-347C-463B-9231-13A9C0A6CCB6}">
      <dgm:prSet phldrT="[Text]"/>
      <dgm:spPr/>
      <dgm:t>
        <a:bodyPr/>
        <a:lstStyle/>
        <a:p>
          <a:endParaRPr lang="en-US" dirty="0"/>
        </a:p>
      </dgm:t>
    </dgm:pt>
    <dgm:pt modelId="{34F6E47F-09C8-4402-9EBC-AF5EF268CC3E}" type="parTrans" cxnId="{77C93757-0D5D-4B0C-96D9-6E9CBD7E80BD}">
      <dgm:prSet/>
      <dgm:spPr/>
      <dgm:t>
        <a:bodyPr/>
        <a:lstStyle/>
        <a:p>
          <a:endParaRPr lang="en-US"/>
        </a:p>
      </dgm:t>
    </dgm:pt>
    <dgm:pt modelId="{733DF898-7101-43D6-8B33-8372D9035865}" type="sibTrans" cxnId="{77C93757-0D5D-4B0C-96D9-6E9CBD7E80BD}">
      <dgm:prSet/>
      <dgm:spPr/>
      <dgm:t>
        <a:bodyPr/>
        <a:lstStyle/>
        <a:p>
          <a:endParaRPr lang="en-US"/>
        </a:p>
      </dgm:t>
    </dgm:pt>
    <dgm:pt modelId="{33821E99-30E9-4046-98C5-D3CE66FC601F}">
      <dgm:prSet phldrT="[Text]"/>
      <dgm:spPr/>
      <dgm:t>
        <a:bodyPr/>
        <a:lstStyle/>
        <a:p>
          <a:r>
            <a:rPr lang="en-US" dirty="0"/>
            <a:t>Evaluation Questions</a:t>
          </a:r>
        </a:p>
      </dgm:t>
    </dgm:pt>
    <dgm:pt modelId="{A69E5784-98FD-4C39-8DEC-6642DA9AE603}" type="parTrans" cxnId="{38847332-94C9-4374-AC06-F4C1F47FD0A3}">
      <dgm:prSet/>
      <dgm:spPr/>
      <dgm:t>
        <a:bodyPr/>
        <a:lstStyle/>
        <a:p>
          <a:endParaRPr lang="en-US"/>
        </a:p>
      </dgm:t>
    </dgm:pt>
    <dgm:pt modelId="{A0C8B1B1-A748-4E73-9DD0-6232A9482DA6}" type="sibTrans" cxnId="{38847332-94C9-4374-AC06-F4C1F47FD0A3}">
      <dgm:prSet/>
      <dgm:spPr/>
      <dgm:t>
        <a:bodyPr/>
        <a:lstStyle/>
        <a:p>
          <a:endParaRPr lang="en-US"/>
        </a:p>
      </dgm:t>
    </dgm:pt>
    <dgm:pt modelId="{2EE4B01A-D7FC-451A-B61C-3BD1FD783542}">
      <dgm:prSet phldrT="[Text]"/>
      <dgm:spPr/>
      <dgm:t>
        <a:bodyPr/>
        <a:lstStyle/>
        <a:p>
          <a:r>
            <a:rPr lang="en-US" dirty="0"/>
            <a:t>Describe what you need to know to determine if you have achieved the outcome</a:t>
          </a:r>
        </a:p>
      </dgm:t>
    </dgm:pt>
    <dgm:pt modelId="{48299086-4B28-4DCF-BAAB-D07725B1610B}" type="parTrans" cxnId="{CDB7F3BC-37A2-471F-98C4-74830ED91741}">
      <dgm:prSet/>
      <dgm:spPr/>
      <dgm:t>
        <a:bodyPr/>
        <a:lstStyle/>
        <a:p>
          <a:endParaRPr lang="en-US"/>
        </a:p>
      </dgm:t>
    </dgm:pt>
    <dgm:pt modelId="{D6A16631-E2AD-4F00-A4B2-D05CB40100B7}" type="sibTrans" cxnId="{CDB7F3BC-37A2-471F-98C4-74830ED91741}">
      <dgm:prSet/>
      <dgm:spPr/>
      <dgm:t>
        <a:bodyPr/>
        <a:lstStyle/>
        <a:p>
          <a:endParaRPr lang="en-US"/>
        </a:p>
      </dgm:t>
    </dgm:pt>
    <dgm:pt modelId="{45DE0545-623A-46E5-A5D0-19F94B320614}">
      <dgm:prSet phldrT="[Text]"/>
      <dgm:spPr/>
      <dgm:t>
        <a:bodyPr/>
        <a:lstStyle/>
        <a:p>
          <a:r>
            <a:rPr lang="en-US" dirty="0"/>
            <a:t>Performance Indicators</a:t>
          </a:r>
        </a:p>
      </dgm:t>
    </dgm:pt>
    <dgm:pt modelId="{68C9ADF0-CE14-445D-B616-BCC36D5B3C80}" type="parTrans" cxnId="{0CC1918C-1CB2-451A-8CD2-51C69162173B}">
      <dgm:prSet/>
      <dgm:spPr/>
      <dgm:t>
        <a:bodyPr/>
        <a:lstStyle/>
        <a:p>
          <a:endParaRPr lang="en-US"/>
        </a:p>
      </dgm:t>
    </dgm:pt>
    <dgm:pt modelId="{717975B3-D5B4-4A88-AFC8-B329D37AD985}" type="sibTrans" cxnId="{0CC1918C-1CB2-451A-8CD2-51C69162173B}">
      <dgm:prSet/>
      <dgm:spPr/>
      <dgm:t>
        <a:bodyPr/>
        <a:lstStyle/>
        <a:p>
          <a:endParaRPr lang="en-US"/>
        </a:p>
      </dgm:t>
    </dgm:pt>
    <dgm:pt modelId="{37D998B6-3287-4CDF-ABD1-38C332D45DD6}">
      <dgm:prSet phldrT="[Text]"/>
      <dgm:spPr/>
      <dgm:t>
        <a:bodyPr/>
        <a:lstStyle/>
        <a:p>
          <a:r>
            <a:rPr lang="en-US" dirty="0"/>
            <a:t>Describe how you will determine if you have met the outcome</a:t>
          </a:r>
        </a:p>
      </dgm:t>
    </dgm:pt>
    <dgm:pt modelId="{CB877CD6-8464-4F72-A02D-2C4A89BE294E}" type="parTrans" cxnId="{0FA8E190-5B13-4EFB-BAA3-60396A21FB1A}">
      <dgm:prSet/>
      <dgm:spPr/>
      <dgm:t>
        <a:bodyPr/>
        <a:lstStyle/>
        <a:p>
          <a:endParaRPr lang="en-US"/>
        </a:p>
      </dgm:t>
    </dgm:pt>
    <dgm:pt modelId="{07825684-BDC4-4662-9582-6D6B81DCEA0F}" type="sibTrans" cxnId="{0FA8E190-5B13-4EFB-BAA3-60396A21FB1A}">
      <dgm:prSet/>
      <dgm:spPr/>
      <dgm:t>
        <a:bodyPr/>
        <a:lstStyle/>
        <a:p>
          <a:endParaRPr lang="en-US"/>
        </a:p>
      </dgm:t>
    </dgm:pt>
    <dgm:pt modelId="{072EA564-BAD1-40D7-AD63-8B6F14BF8F5F}">
      <dgm:prSet phldrT="[Text]"/>
      <dgm:spPr/>
      <dgm:t>
        <a:bodyPr/>
        <a:lstStyle/>
        <a:p>
          <a:r>
            <a:rPr lang="en-US" dirty="0"/>
            <a:t>Based on measurement data (e.g., extant or new)</a:t>
          </a:r>
        </a:p>
      </dgm:t>
    </dgm:pt>
    <dgm:pt modelId="{755CF9C5-E4C7-409E-9CE7-E3B0B9695A3E}" type="parTrans" cxnId="{425402E2-AD3E-4B00-AA61-4CC08156FE74}">
      <dgm:prSet/>
      <dgm:spPr/>
      <dgm:t>
        <a:bodyPr/>
        <a:lstStyle/>
        <a:p>
          <a:endParaRPr lang="en-US"/>
        </a:p>
      </dgm:t>
    </dgm:pt>
    <dgm:pt modelId="{A2120B6B-9452-443B-9190-EC92957069C7}" type="sibTrans" cxnId="{425402E2-AD3E-4B00-AA61-4CC08156FE74}">
      <dgm:prSet/>
      <dgm:spPr/>
      <dgm:t>
        <a:bodyPr/>
        <a:lstStyle/>
        <a:p>
          <a:endParaRPr lang="en-US"/>
        </a:p>
      </dgm:t>
    </dgm:pt>
    <dgm:pt modelId="{71714EAF-394F-47FB-8EAC-36267238E492}">
      <dgm:prSet phldrT="[Text]"/>
      <dgm:spPr/>
      <dgm:t>
        <a:bodyPr/>
        <a:lstStyle/>
        <a:p>
          <a:r>
            <a:rPr lang="en-US" dirty="0"/>
            <a:t>Often interconnected</a:t>
          </a:r>
        </a:p>
      </dgm:t>
    </dgm:pt>
    <dgm:pt modelId="{1F71E597-DDF5-40DE-9F34-2DB82613E081}" type="parTrans" cxnId="{3E5CA4F5-283F-4B07-BE07-3AB4E5F4CE7A}">
      <dgm:prSet/>
      <dgm:spPr/>
      <dgm:t>
        <a:bodyPr/>
        <a:lstStyle/>
        <a:p>
          <a:endParaRPr lang="en-US"/>
        </a:p>
      </dgm:t>
    </dgm:pt>
    <dgm:pt modelId="{068E66C0-3660-4229-8BDE-44B0FEBF3BC3}" type="sibTrans" cxnId="{3E5CA4F5-283F-4B07-BE07-3AB4E5F4CE7A}">
      <dgm:prSet/>
      <dgm:spPr/>
      <dgm:t>
        <a:bodyPr/>
        <a:lstStyle/>
        <a:p>
          <a:endParaRPr lang="en-US"/>
        </a:p>
      </dgm:t>
    </dgm:pt>
    <dgm:pt modelId="{7B6D9279-EB66-4551-B347-E7B62AD60669}">
      <dgm:prSet phldrT="[Text]"/>
      <dgm:spPr/>
      <dgm:t>
        <a:bodyPr/>
        <a:lstStyle/>
        <a:p>
          <a:r>
            <a:rPr lang="en-US" dirty="0"/>
            <a:t>Define steps toward achieving long-term outcomes</a:t>
          </a:r>
        </a:p>
      </dgm:t>
    </dgm:pt>
    <dgm:pt modelId="{A6CFB399-0B09-4F43-8F85-C6186B518875}" type="parTrans" cxnId="{A1A34AD7-E93B-4094-877E-4E3CFDF9D6F9}">
      <dgm:prSet/>
      <dgm:spPr/>
      <dgm:t>
        <a:bodyPr/>
        <a:lstStyle/>
        <a:p>
          <a:endParaRPr lang="en-US"/>
        </a:p>
      </dgm:t>
    </dgm:pt>
    <dgm:pt modelId="{DF4E4D9E-F859-412E-87E4-A0E87BD25E2A}" type="sibTrans" cxnId="{A1A34AD7-E93B-4094-877E-4E3CFDF9D6F9}">
      <dgm:prSet/>
      <dgm:spPr/>
      <dgm:t>
        <a:bodyPr/>
        <a:lstStyle/>
        <a:p>
          <a:endParaRPr lang="en-US"/>
        </a:p>
      </dgm:t>
    </dgm:pt>
    <dgm:pt modelId="{1995A941-F26D-422A-BA2E-5EB19107080F}" type="pres">
      <dgm:prSet presAssocID="{F56BFBB3-F061-442D-8C08-6D31A88CD16F}" presName="Name0" presStyleCnt="0">
        <dgm:presLayoutVars>
          <dgm:dir/>
          <dgm:animLvl val="lvl"/>
          <dgm:resizeHandles val="exact"/>
        </dgm:presLayoutVars>
      </dgm:prSet>
      <dgm:spPr/>
    </dgm:pt>
    <dgm:pt modelId="{9EA37574-1CBD-4C68-831C-BE1321A1030B}" type="pres">
      <dgm:prSet presAssocID="{600FDCBB-9C50-4A34-A6E4-F39E19E3D4E6}" presName="composite" presStyleCnt="0"/>
      <dgm:spPr/>
    </dgm:pt>
    <dgm:pt modelId="{D759EDE3-EDB4-4219-9F34-837F20577DF0}" type="pres">
      <dgm:prSet presAssocID="{600FDCBB-9C50-4A34-A6E4-F39E19E3D4E6}" presName="parTx" presStyleLbl="alignNode1" presStyleIdx="0" presStyleCnt="3">
        <dgm:presLayoutVars>
          <dgm:chMax val="0"/>
          <dgm:chPref val="0"/>
          <dgm:bulletEnabled val="1"/>
        </dgm:presLayoutVars>
      </dgm:prSet>
      <dgm:spPr/>
    </dgm:pt>
    <dgm:pt modelId="{D6E6C0EE-1CE7-449E-9209-1C1C8D213D97}" type="pres">
      <dgm:prSet presAssocID="{600FDCBB-9C50-4A34-A6E4-F39E19E3D4E6}" presName="desTx" presStyleLbl="alignAccFollowNode1" presStyleIdx="0" presStyleCnt="3">
        <dgm:presLayoutVars>
          <dgm:bulletEnabled val="1"/>
        </dgm:presLayoutVars>
      </dgm:prSet>
      <dgm:spPr/>
    </dgm:pt>
    <dgm:pt modelId="{6A7147E6-91E9-48E2-A85F-B919A4FEC523}" type="pres">
      <dgm:prSet presAssocID="{11A805E7-0BFF-4DAB-9B13-39F5A2E3748A}" presName="space" presStyleCnt="0"/>
      <dgm:spPr/>
    </dgm:pt>
    <dgm:pt modelId="{381ABF7F-1559-4E91-A475-E101BEA270B0}" type="pres">
      <dgm:prSet presAssocID="{33821E99-30E9-4046-98C5-D3CE66FC601F}" presName="composite" presStyleCnt="0"/>
      <dgm:spPr/>
    </dgm:pt>
    <dgm:pt modelId="{D4440AFD-FDA1-478B-950C-FF15E6E6014E}" type="pres">
      <dgm:prSet presAssocID="{33821E99-30E9-4046-98C5-D3CE66FC601F}" presName="parTx" presStyleLbl="alignNode1" presStyleIdx="1" presStyleCnt="3">
        <dgm:presLayoutVars>
          <dgm:chMax val="0"/>
          <dgm:chPref val="0"/>
          <dgm:bulletEnabled val="1"/>
        </dgm:presLayoutVars>
      </dgm:prSet>
      <dgm:spPr/>
    </dgm:pt>
    <dgm:pt modelId="{BC92EF05-CD65-4C62-86AD-D417FD9D66B5}" type="pres">
      <dgm:prSet presAssocID="{33821E99-30E9-4046-98C5-D3CE66FC601F}" presName="desTx" presStyleLbl="alignAccFollowNode1" presStyleIdx="1" presStyleCnt="3">
        <dgm:presLayoutVars>
          <dgm:bulletEnabled val="1"/>
        </dgm:presLayoutVars>
      </dgm:prSet>
      <dgm:spPr/>
    </dgm:pt>
    <dgm:pt modelId="{86DB8681-0B7F-4230-9332-13A7790FD96A}" type="pres">
      <dgm:prSet presAssocID="{A0C8B1B1-A748-4E73-9DD0-6232A9482DA6}" presName="space" presStyleCnt="0"/>
      <dgm:spPr/>
    </dgm:pt>
    <dgm:pt modelId="{0175F4C6-4A4F-4FC5-AF8C-D236D77DD02C}" type="pres">
      <dgm:prSet presAssocID="{45DE0545-623A-46E5-A5D0-19F94B320614}" presName="composite" presStyleCnt="0"/>
      <dgm:spPr/>
    </dgm:pt>
    <dgm:pt modelId="{FFC1FCF7-7810-4F6C-A015-ACADCE7DBFE8}" type="pres">
      <dgm:prSet presAssocID="{45DE0545-623A-46E5-A5D0-19F94B320614}" presName="parTx" presStyleLbl="alignNode1" presStyleIdx="2" presStyleCnt="3">
        <dgm:presLayoutVars>
          <dgm:chMax val="0"/>
          <dgm:chPref val="0"/>
          <dgm:bulletEnabled val="1"/>
        </dgm:presLayoutVars>
      </dgm:prSet>
      <dgm:spPr/>
    </dgm:pt>
    <dgm:pt modelId="{2CF5148E-166A-4980-8176-753DA875E7D0}" type="pres">
      <dgm:prSet presAssocID="{45DE0545-623A-46E5-A5D0-19F94B320614}" presName="desTx" presStyleLbl="alignAccFollowNode1" presStyleIdx="2" presStyleCnt="3">
        <dgm:presLayoutVars>
          <dgm:bulletEnabled val="1"/>
        </dgm:presLayoutVars>
      </dgm:prSet>
      <dgm:spPr/>
    </dgm:pt>
  </dgm:ptLst>
  <dgm:cxnLst>
    <dgm:cxn modelId="{CCEEC907-F349-4A98-9527-22E3BF69C4F6}" type="presOf" srcId="{7B6D9279-EB66-4551-B347-E7B62AD60669}" destId="{D6E6C0EE-1CE7-449E-9209-1C1C8D213D97}" srcOrd="0" destOrd="2" presId="urn:microsoft.com/office/officeart/2005/8/layout/hList1"/>
    <dgm:cxn modelId="{38847332-94C9-4374-AC06-F4C1F47FD0A3}" srcId="{F56BFBB3-F061-442D-8C08-6D31A88CD16F}" destId="{33821E99-30E9-4046-98C5-D3CE66FC601F}" srcOrd="1" destOrd="0" parTransId="{A69E5784-98FD-4C39-8DEC-6642DA9AE603}" sibTransId="{A0C8B1B1-A748-4E73-9DD0-6232A9482DA6}"/>
    <dgm:cxn modelId="{92E94A46-B1FD-45B8-AFF1-919EF60D8BBC}" type="presOf" srcId="{600FDCBB-9C50-4A34-A6E4-F39E19E3D4E6}" destId="{D759EDE3-EDB4-4219-9F34-837F20577DF0}" srcOrd="0" destOrd="0" presId="urn:microsoft.com/office/officeart/2005/8/layout/hList1"/>
    <dgm:cxn modelId="{8DE0646A-94DC-48BC-AAF5-4DE47B78E1D8}" srcId="{F56BFBB3-F061-442D-8C08-6D31A88CD16F}" destId="{600FDCBB-9C50-4A34-A6E4-F39E19E3D4E6}" srcOrd="0" destOrd="0" parTransId="{BD5F14D2-E1B4-4DEB-8384-160A499BA77F}" sibTransId="{11A805E7-0BFF-4DAB-9B13-39F5A2E3748A}"/>
    <dgm:cxn modelId="{6017244E-5176-4A57-981A-3ABDA97BFF6E}" type="presOf" srcId="{F56BFBB3-F061-442D-8C08-6D31A88CD16F}" destId="{1995A941-F26D-422A-BA2E-5EB19107080F}" srcOrd="0" destOrd="0" presId="urn:microsoft.com/office/officeart/2005/8/layout/hList1"/>
    <dgm:cxn modelId="{78C73E54-EA29-4562-93FE-FD2E7CB5589A}" type="presOf" srcId="{A35A3DB0-5057-4077-B1CA-AAD1039C2277}" destId="{D6E6C0EE-1CE7-449E-9209-1C1C8D213D97}" srcOrd="0" destOrd="0" presId="urn:microsoft.com/office/officeart/2005/8/layout/hList1"/>
    <dgm:cxn modelId="{77C93757-0D5D-4B0C-96D9-6E9CBD7E80BD}" srcId="{600FDCBB-9C50-4A34-A6E4-F39E19E3D4E6}" destId="{6BB81ABC-347C-463B-9231-13A9C0A6CCB6}" srcOrd="3" destOrd="0" parTransId="{34F6E47F-09C8-4402-9EBC-AF5EF268CC3E}" sibTransId="{733DF898-7101-43D6-8B33-8372D9035865}"/>
    <dgm:cxn modelId="{25804957-42DC-41DF-860E-5F71404F65F8}" type="presOf" srcId="{072EA564-BAD1-40D7-AD63-8B6F14BF8F5F}" destId="{2CF5148E-166A-4980-8176-753DA875E7D0}" srcOrd="0" destOrd="1" presId="urn:microsoft.com/office/officeart/2005/8/layout/hList1"/>
    <dgm:cxn modelId="{6E050C7F-012A-41B3-AD31-19F2CCF394B0}" type="presOf" srcId="{37D998B6-3287-4CDF-ABD1-38C332D45DD6}" destId="{2CF5148E-166A-4980-8176-753DA875E7D0}" srcOrd="0" destOrd="0" presId="urn:microsoft.com/office/officeart/2005/8/layout/hList1"/>
    <dgm:cxn modelId="{70AB5C85-22CF-42E3-90D0-6E5E5B95D0DE}" type="presOf" srcId="{71714EAF-394F-47FB-8EAC-36267238E492}" destId="{D6E6C0EE-1CE7-449E-9209-1C1C8D213D97}" srcOrd="0" destOrd="1" presId="urn:microsoft.com/office/officeart/2005/8/layout/hList1"/>
    <dgm:cxn modelId="{0CC1918C-1CB2-451A-8CD2-51C69162173B}" srcId="{F56BFBB3-F061-442D-8C08-6D31A88CD16F}" destId="{45DE0545-623A-46E5-A5D0-19F94B320614}" srcOrd="2" destOrd="0" parTransId="{68C9ADF0-CE14-445D-B616-BCC36D5B3C80}" sibTransId="{717975B3-D5B4-4A88-AFC8-B329D37AD985}"/>
    <dgm:cxn modelId="{A585958E-4B50-4689-914D-B41ADB64F894}" srcId="{600FDCBB-9C50-4A34-A6E4-F39E19E3D4E6}" destId="{A35A3DB0-5057-4077-B1CA-AAD1039C2277}" srcOrd="0" destOrd="0" parTransId="{7D4ED20F-33DB-4E3D-B396-02CECBA5EE83}" sibTransId="{B020512D-7A89-4BA0-87F8-00C80D5DA20C}"/>
    <dgm:cxn modelId="{0FA8E190-5B13-4EFB-BAA3-60396A21FB1A}" srcId="{45DE0545-623A-46E5-A5D0-19F94B320614}" destId="{37D998B6-3287-4CDF-ABD1-38C332D45DD6}" srcOrd="0" destOrd="0" parTransId="{CB877CD6-8464-4F72-A02D-2C4A89BE294E}" sibTransId="{07825684-BDC4-4662-9582-6D6B81DCEA0F}"/>
    <dgm:cxn modelId="{CDB7F3BC-37A2-471F-98C4-74830ED91741}" srcId="{33821E99-30E9-4046-98C5-D3CE66FC601F}" destId="{2EE4B01A-D7FC-451A-B61C-3BD1FD783542}" srcOrd="0" destOrd="0" parTransId="{48299086-4B28-4DCF-BAAB-D07725B1610B}" sibTransId="{D6A16631-E2AD-4F00-A4B2-D05CB40100B7}"/>
    <dgm:cxn modelId="{1C231CCB-950C-452E-B56F-33D28484F11E}" type="presOf" srcId="{2EE4B01A-D7FC-451A-B61C-3BD1FD783542}" destId="{BC92EF05-CD65-4C62-86AD-D417FD9D66B5}" srcOrd="0" destOrd="0" presId="urn:microsoft.com/office/officeart/2005/8/layout/hList1"/>
    <dgm:cxn modelId="{A1A34AD7-E93B-4094-877E-4E3CFDF9D6F9}" srcId="{600FDCBB-9C50-4A34-A6E4-F39E19E3D4E6}" destId="{7B6D9279-EB66-4551-B347-E7B62AD60669}" srcOrd="2" destOrd="0" parTransId="{A6CFB399-0B09-4F43-8F85-C6186B518875}" sibTransId="{DF4E4D9E-F859-412E-87E4-A0E87BD25E2A}"/>
    <dgm:cxn modelId="{7E2912D8-2922-4BBA-8EE3-2823734CC532}" type="presOf" srcId="{33821E99-30E9-4046-98C5-D3CE66FC601F}" destId="{D4440AFD-FDA1-478B-950C-FF15E6E6014E}" srcOrd="0" destOrd="0" presId="urn:microsoft.com/office/officeart/2005/8/layout/hList1"/>
    <dgm:cxn modelId="{20342EDC-DB9D-4A9F-846F-623E2D6A6599}" type="presOf" srcId="{6BB81ABC-347C-463B-9231-13A9C0A6CCB6}" destId="{D6E6C0EE-1CE7-449E-9209-1C1C8D213D97}" srcOrd="0" destOrd="3" presId="urn:microsoft.com/office/officeart/2005/8/layout/hList1"/>
    <dgm:cxn modelId="{425402E2-AD3E-4B00-AA61-4CC08156FE74}" srcId="{45DE0545-623A-46E5-A5D0-19F94B320614}" destId="{072EA564-BAD1-40D7-AD63-8B6F14BF8F5F}" srcOrd="1" destOrd="0" parTransId="{755CF9C5-E4C7-409E-9CE7-E3B0B9695A3E}" sibTransId="{A2120B6B-9452-443B-9190-EC92957069C7}"/>
    <dgm:cxn modelId="{D67572EC-54B3-4A4A-A7D9-99B2958BB49D}" type="presOf" srcId="{45DE0545-623A-46E5-A5D0-19F94B320614}" destId="{FFC1FCF7-7810-4F6C-A015-ACADCE7DBFE8}" srcOrd="0" destOrd="0" presId="urn:microsoft.com/office/officeart/2005/8/layout/hList1"/>
    <dgm:cxn modelId="{3E5CA4F5-283F-4B07-BE07-3AB4E5F4CE7A}" srcId="{600FDCBB-9C50-4A34-A6E4-F39E19E3D4E6}" destId="{71714EAF-394F-47FB-8EAC-36267238E492}" srcOrd="1" destOrd="0" parTransId="{1F71E597-DDF5-40DE-9F34-2DB82613E081}" sibTransId="{068E66C0-3660-4229-8BDE-44B0FEBF3BC3}"/>
    <dgm:cxn modelId="{329403C4-C885-46BF-A82F-706D28193F11}" type="presParOf" srcId="{1995A941-F26D-422A-BA2E-5EB19107080F}" destId="{9EA37574-1CBD-4C68-831C-BE1321A1030B}" srcOrd="0" destOrd="0" presId="urn:microsoft.com/office/officeart/2005/8/layout/hList1"/>
    <dgm:cxn modelId="{B3744B31-2C6E-41F4-86ED-8436F6464909}" type="presParOf" srcId="{9EA37574-1CBD-4C68-831C-BE1321A1030B}" destId="{D759EDE3-EDB4-4219-9F34-837F20577DF0}" srcOrd="0" destOrd="0" presId="urn:microsoft.com/office/officeart/2005/8/layout/hList1"/>
    <dgm:cxn modelId="{B2851839-A2D9-49BF-A72C-1DDC9E3252EF}" type="presParOf" srcId="{9EA37574-1CBD-4C68-831C-BE1321A1030B}" destId="{D6E6C0EE-1CE7-449E-9209-1C1C8D213D97}" srcOrd="1" destOrd="0" presId="urn:microsoft.com/office/officeart/2005/8/layout/hList1"/>
    <dgm:cxn modelId="{C4C6ECE2-2202-4EB9-B876-D651C3B14CE7}" type="presParOf" srcId="{1995A941-F26D-422A-BA2E-5EB19107080F}" destId="{6A7147E6-91E9-48E2-A85F-B919A4FEC523}" srcOrd="1" destOrd="0" presId="urn:microsoft.com/office/officeart/2005/8/layout/hList1"/>
    <dgm:cxn modelId="{A2A79DCB-1BE9-4309-8E83-D2BA7D0303DA}" type="presParOf" srcId="{1995A941-F26D-422A-BA2E-5EB19107080F}" destId="{381ABF7F-1559-4E91-A475-E101BEA270B0}" srcOrd="2" destOrd="0" presId="urn:microsoft.com/office/officeart/2005/8/layout/hList1"/>
    <dgm:cxn modelId="{1B73B030-EBE5-4DB9-B244-250AB8977370}" type="presParOf" srcId="{381ABF7F-1559-4E91-A475-E101BEA270B0}" destId="{D4440AFD-FDA1-478B-950C-FF15E6E6014E}" srcOrd="0" destOrd="0" presId="urn:microsoft.com/office/officeart/2005/8/layout/hList1"/>
    <dgm:cxn modelId="{1760D24C-8B79-416F-87A1-0EFBADAFB8B9}" type="presParOf" srcId="{381ABF7F-1559-4E91-A475-E101BEA270B0}" destId="{BC92EF05-CD65-4C62-86AD-D417FD9D66B5}" srcOrd="1" destOrd="0" presId="urn:microsoft.com/office/officeart/2005/8/layout/hList1"/>
    <dgm:cxn modelId="{76ECE80D-E2AA-4D69-89F0-AB4F937FBF37}" type="presParOf" srcId="{1995A941-F26D-422A-BA2E-5EB19107080F}" destId="{86DB8681-0B7F-4230-9332-13A7790FD96A}" srcOrd="3" destOrd="0" presId="urn:microsoft.com/office/officeart/2005/8/layout/hList1"/>
    <dgm:cxn modelId="{D064F80D-25B1-4550-923B-2390E7F3D0C7}" type="presParOf" srcId="{1995A941-F26D-422A-BA2E-5EB19107080F}" destId="{0175F4C6-4A4F-4FC5-AF8C-D236D77DD02C}" srcOrd="4" destOrd="0" presId="urn:microsoft.com/office/officeart/2005/8/layout/hList1"/>
    <dgm:cxn modelId="{ED18FA23-4FA5-432E-ACBB-30B7103C544A}" type="presParOf" srcId="{0175F4C6-4A4F-4FC5-AF8C-D236D77DD02C}" destId="{FFC1FCF7-7810-4F6C-A015-ACADCE7DBFE8}" srcOrd="0" destOrd="0" presId="urn:microsoft.com/office/officeart/2005/8/layout/hList1"/>
    <dgm:cxn modelId="{1BA18630-4B1D-4F36-B44C-03DCA1F17A0F}" type="presParOf" srcId="{0175F4C6-4A4F-4FC5-AF8C-D236D77DD02C}" destId="{2CF5148E-166A-4980-8176-753DA875E7D0}"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3D1210-615B-4749-9C38-4F35B597EC34}" type="doc">
      <dgm:prSet loTypeId="urn:microsoft.com/office/officeart/2005/8/layout/chevron1" loCatId="process" qsTypeId="urn:microsoft.com/office/officeart/2005/8/quickstyle/simple1" qsCatId="simple" csTypeId="urn:microsoft.com/office/officeart/2005/8/colors/accent1_2" csCatId="accent1" phldr="1"/>
      <dgm:spPr/>
    </dgm:pt>
    <dgm:pt modelId="{C37D1702-5EAD-436E-82A5-065BB7FCD729}">
      <dgm:prSet phldrT="[Text]"/>
      <dgm:spPr/>
      <dgm:t>
        <a:bodyPr/>
        <a:lstStyle/>
        <a:p>
          <a:r>
            <a:rPr lang="en-US" dirty="0"/>
            <a:t>Look</a:t>
          </a:r>
        </a:p>
      </dgm:t>
    </dgm:pt>
    <dgm:pt modelId="{8BD11912-AF38-4E28-9EC9-673FE7E4BA37}" type="parTrans" cxnId="{42511AC5-A05F-4C71-93C7-6019E93ED3C1}">
      <dgm:prSet/>
      <dgm:spPr/>
      <dgm:t>
        <a:bodyPr/>
        <a:lstStyle/>
        <a:p>
          <a:endParaRPr lang="en-US"/>
        </a:p>
      </dgm:t>
    </dgm:pt>
    <dgm:pt modelId="{3BEC3D33-99D3-44CD-8E4E-B4058CC1FCDA}" type="sibTrans" cxnId="{42511AC5-A05F-4C71-93C7-6019E93ED3C1}">
      <dgm:prSet/>
      <dgm:spPr/>
      <dgm:t>
        <a:bodyPr/>
        <a:lstStyle/>
        <a:p>
          <a:endParaRPr lang="en-US"/>
        </a:p>
      </dgm:t>
    </dgm:pt>
    <dgm:pt modelId="{FE213960-3EA9-4F68-AD44-A9AEE16776C9}">
      <dgm:prSet phldrT="[Text]"/>
      <dgm:spPr/>
      <dgm:t>
        <a:bodyPr/>
        <a:lstStyle/>
        <a:p>
          <a:r>
            <a:rPr lang="en-US" dirty="0"/>
            <a:t>Think</a:t>
          </a:r>
        </a:p>
      </dgm:t>
    </dgm:pt>
    <dgm:pt modelId="{907116AC-92FF-4063-A28C-860054055D49}" type="parTrans" cxnId="{0F487DE7-A8F7-4DBA-A85C-5764DD57D646}">
      <dgm:prSet/>
      <dgm:spPr/>
      <dgm:t>
        <a:bodyPr/>
        <a:lstStyle/>
        <a:p>
          <a:endParaRPr lang="en-US"/>
        </a:p>
      </dgm:t>
    </dgm:pt>
    <dgm:pt modelId="{890CC69C-0B34-4401-8AFC-87CDFD07CC9B}" type="sibTrans" cxnId="{0F487DE7-A8F7-4DBA-A85C-5764DD57D646}">
      <dgm:prSet/>
      <dgm:spPr/>
      <dgm:t>
        <a:bodyPr/>
        <a:lstStyle/>
        <a:p>
          <a:endParaRPr lang="en-US"/>
        </a:p>
      </dgm:t>
    </dgm:pt>
    <dgm:pt modelId="{0492CBEA-51B4-49D3-9042-9093E911C8BA}">
      <dgm:prSet phldrT="[Text]"/>
      <dgm:spPr/>
      <dgm:t>
        <a:bodyPr/>
        <a:lstStyle/>
        <a:p>
          <a:r>
            <a:rPr lang="en-US" dirty="0"/>
            <a:t>Act</a:t>
          </a:r>
        </a:p>
      </dgm:t>
    </dgm:pt>
    <dgm:pt modelId="{789B0C69-A94B-49E1-8E5D-21FDB5056990}" type="parTrans" cxnId="{754921D7-9F63-47AD-AAF8-648F8F501154}">
      <dgm:prSet/>
      <dgm:spPr/>
      <dgm:t>
        <a:bodyPr/>
        <a:lstStyle/>
        <a:p>
          <a:endParaRPr lang="en-US"/>
        </a:p>
      </dgm:t>
    </dgm:pt>
    <dgm:pt modelId="{77186EC5-F1A2-4CF2-9513-F6AA42691274}" type="sibTrans" cxnId="{754921D7-9F63-47AD-AAF8-648F8F501154}">
      <dgm:prSet/>
      <dgm:spPr/>
      <dgm:t>
        <a:bodyPr/>
        <a:lstStyle/>
        <a:p>
          <a:endParaRPr lang="en-US"/>
        </a:p>
      </dgm:t>
    </dgm:pt>
    <dgm:pt modelId="{9A9AD962-4489-483C-AF98-2C1732506C05}" type="pres">
      <dgm:prSet presAssocID="{913D1210-615B-4749-9C38-4F35B597EC34}" presName="Name0" presStyleCnt="0">
        <dgm:presLayoutVars>
          <dgm:dir/>
          <dgm:animLvl val="lvl"/>
          <dgm:resizeHandles val="exact"/>
        </dgm:presLayoutVars>
      </dgm:prSet>
      <dgm:spPr/>
    </dgm:pt>
    <dgm:pt modelId="{3A026EEE-7E58-44F6-BF95-185D793841C6}" type="pres">
      <dgm:prSet presAssocID="{C37D1702-5EAD-436E-82A5-065BB7FCD729}" presName="parTxOnly" presStyleLbl="node1" presStyleIdx="0" presStyleCnt="3" custLinFactY="-33328" custLinFactNeighborX="-821" custLinFactNeighborY="-100000">
        <dgm:presLayoutVars>
          <dgm:chMax val="0"/>
          <dgm:chPref val="0"/>
          <dgm:bulletEnabled val="1"/>
        </dgm:presLayoutVars>
      </dgm:prSet>
      <dgm:spPr/>
    </dgm:pt>
    <dgm:pt modelId="{FFA4883B-B8CC-46E9-B0E2-4F833DA64791}" type="pres">
      <dgm:prSet presAssocID="{3BEC3D33-99D3-44CD-8E4E-B4058CC1FCDA}" presName="parTxOnlySpace" presStyleCnt="0"/>
      <dgm:spPr/>
    </dgm:pt>
    <dgm:pt modelId="{3F87B09D-B922-4B2A-A004-6B7BFDBD857C}" type="pres">
      <dgm:prSet presAssocID="{FE213960-3EA9-4F68-AD44-A9AEE16776C9}" presName="parTxOnly" presStyleLbl="node1" presStyleIdx="1" presStyleCnt="3" custLinFactX="-78754" custLinFactNeighborX="-100000" custLinFactNeighborY="2213">
        <dgm:presLayoutVars>
          <dgm:chMax val="0"/>
          <dgm:chPref val="0"/>
          <dgm:bulletEnabled val="1"/>
        </dgm:presLayoutVars>
      </dgm:prSet>
      <dgm:spPr/>
    </dgm:pt>
    <dgm:pt modelId="{35B02542-1668-435F-9046-2CFC5B7601DB}" type="pres">
      <dgm:prSet presAssocID="{890CC69C-0B34-4401-8AFC-87CDFD07CC9B}" presName="parTxOnlySpace" presStyleCnt="0"/>
      <dgm:spPr/>
    </dgm:pt>
    <dgm:pt modelId="{1CA773EE-443E-4E43-B762-C10C9F93113B}" type="pres">
      <dgm:prSet presAssocID="{0492CBEA-51B4-49D3-9042-9093E911C8BA}" presName="parTxOnly" presStyleLbl="node1" presStyleIdx="2" presStyleCnt="3" custLinFactX="-158754" custLinFactY="32974" custLinFactNeighborX="-200000" custLinFactNeighborY="100000">
        <dgm:presLayoutVars>
          <dgm:chMax val="0"/>
          <dgm:chPref val="0"/>
          <dgm:bulletEnabled val="1"/>
        </dgm:presLayoutVars>
      </dgm:prSet>
      <dgm:spPr/>
    </dgm:pt>
  </dgm:ptLst>
  <dgm:cxnLst>
    <dgm:cxn modelId="{DF71363A-403A-47FF-8B7E-188205E23620}" type="presOf" srcId="{0492CBEA-51B4-49D3-9042-9093E911C8BA}" destId="{1CA773EE-443E-4E43-B762-C10C9F93113B}" srcOrd="0" destOrd="0" presId="urn:microsoft.com/office/officeart/2005/8/layout/chevron1"/>
    <dgm:cxn modelId="{19C72CA0-35BF-402B-B8EC-CC0F6AD8D100}" type="presOf" srcId="{FE213960-3EA9-4F68-AD44-A9AEE16776C9}" destId="{3F87B09D-B922-4B2A-A004-6B7BFDBD857C}" srcOrd="0" destOrd="0" presId="urn:microsoft.com/office/officeart/2005/8/layout/chevron1"/>
    <dgm:cxn modelId="{A62485C4-B09C-4A95-88FF-390D707DA56D}" type="presOf" srcId="{913D1210-615B-4749-9C38-4F35B597EC34}" destId="{9A9AD962-4489-483C-AF98-2C1732506C05}" srcOrd="0" destOrd="0" presId="urn:microsoft.com/office/officeart/2005/8/layout/chevron1"/>
    <dgm:cxn modelId="{42511AC5-A05F-4C71-93C7-6019E93ED3C1}" srcId="{913D1210-615B-4749-9C38-4F35B597EC34}" destId="{C37D1702-5EAD-436E-82A5-065BB7FCD729}" srcOrd="0" destOrd="0" parTransId="{8BD11912-AF38-4E28-9EC9-673FE7E4BA37}" sibTransId="{3BEC3D33-99D3-44CD-8E4E-B4058CC1FCDA}"/>
    <dgm:cxn modelId="{754921D7-9F63-47AD-AAF8-648F8F501154}" srcId="{913D1210-615B-4749-9C38-4F35B597EC34}" destId="{0492CBEA-51B4-49D3-9042-9093E911C8BA}" srcOrd="2" destOrd="0" parTransId="{789B0C69-A94B-49E1-8E5D-21FDB5056990}" sibTransId="{77186EC5-F1A2-4CF2-9513-F6AA42691274}"/>
    <dgm:cxn modelId="{0F487DE7-A8F7-4DBA-A85C-5764DD57D646}" srcId="{913D1210-615B-4749-9C38-4F35B597EC34}" destId="{FE213960-3EA9-4F68-AD44-A9AEE16776C9}" srcOrd="1" destOrd="0" parTransId="{907116AC-92FF-4063-A28C-860054055D49}" sibTransId="{890CC69C-0B34-4401-8AFC-87CDFD07CC9B}"/>
    <dgm:cxn modelId="{3F9A8FFF-7895-401A-8E05-26ABD4364FFC}" type="presOf" srcId="{C37D1702-5EAD-436E-82A5-065BB7FCD729}" destId="{3A026EEE-7E58-44F6-BF95-185D793841C6}" srcOrd="0" destOrd="0" presId="urn:microsoft.com/office/officeart/2005/8/layout/chevron1"/>
    <dgm:cxn modelId="{3956FC46-6281-4027-8CA0-DC71E0BDCB57}" type="presParOf" srcId="{9A9AD962-4489-483C-AF98-2C1732506C05}" destId="{3A026EEE-7E58-44F6-BF95-185D793841C6}" srcOrd="0" destOrd="0" presId="urn:microsoft.com/office/officeart/2005/8/layout/chevron1"/>
    <dgm:cxn modelId="{62F5517E-2EC6-4063-B825-E14EF8E9AF2B}" type="presParOf" srcId="{9A9AD962-4489-483C-AF98-2C1732506C05}" destId="{FFA4883B-B8CC-46E9-B0E2-4F833DA64791}" srcOrd="1" destOrd="0" presId="urn:microsoft.com/office/officeart/2005/8/layout/chevron1"/>
    <dgm:cxn modelId="{65E24ED7-A0A6-4AD7-9EF0-59AAA6FFE7D8}" type="presParOf" srcId="{9A9AD962-4489-483C-AF98-2C1732506C05}" destId="{3F87B09D-B922-4B2A-A004-6B7BFDBD857C}" srcOrd="2" destOrd="0" presId="urn:microsoft.com/office/officeart/2005/8/layout/chevron1"/>
    <dgm:cxn modelId="{5B643338-94BB-4DD5-9413-062486F8B36C}" type="presParOf" srcId="{9A9AD962-4489-483C-AF98-2C1732506C05}" destId="{35B02542-1668-435F-9046-2CFC5B7601DB}" srcOrd="3" destOrd="0" presId="urn:microsoft.com/office/officeart/2005/8/layout/chevron1"/>
    <dgm:cxn modelId="{BE915C7A-2D00-4D37-AE4F-959E12EA2812}" type="presParOf" srcId="{9A9AD962-4489-483C-AF98-2C1732506C05}" destId="{1CA773EE-443E-4E43-B762-C10C9F93113B}"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59EDE3-EDB4-4219-9F34-837F20577DF0}">
      <dsp:nvSpPr>
        <dsp:cNvPr id="0" name=""/>
        <dsp:cNvSpPr/>
      </dsp:nvSpPr>
      <dsp:spPr>
        <a:xfrm>
          <a:off x="2571" y="18193"/>
          <a:ext cx="2507456" cy="72277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Outcomes</a:t>
          </a:r>
        </a:p>
      </dsp:txBody>
      <dsp:txXfrm>
        <a:off x="2571" y="18193"/>
        <a:ext cx="2507456" cy="722775"/>
      </dsp:txXfrm>
    </dsp:sp>
    <dsp:sp modelId="{D6E6C0EE-1CE7-449E-9209-1C1C8D213D97}">
      <dsp:nvSpPr>
        <dsp:cNvPr id="0" name=""/>
        <dsp:cNvSpPr/>
      </dsp:nvSpPr>
      <dsp:spPr>
        <a:xfrm>
          <a:off x="2571" y="740968"/>
          <a:ext cx="2507456" cy="38429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Describe what you intend to achieve as a result of activity(</a:t>
          </a:r>
          <a:r>
            <a:rPr lang="en-US" sz="2000" kern="1200" dirty="0" err="1"/>
            <a:t>ies</a:t>
          </a:r>
          <a:r>
            <a:rPr lang="en-US" sz="2000" kern="1200" dirty="0"/>
            <a:t>) related to EBPs</a:t>
          </a:r>
        </a:p>
        <a:p>
          <a:pPr marL="228600" lvl="1" indent="-228600" algn="l" defTabSz="889000">
            <a:lnSpc>
              <a:spcPct val="90000"/>
            </a:lnSpc>
            <a:spcBef>
              <a:spcPct val="0"/>
            </a:spcBef>
            <a:spcAft>
              <a:spcPct val="15000"/>
            </a:spcAft>
            <a:buChar char="•"/>
          </a:pPr>
          <a:r>
            <a:rPr lang="en-US" sz="2000" kern="1200" dirty="0"/>
            <a:t>Often interconnected</a:t>
          </a:r>
        </a:p>
        <a:p>
          <a:pPr marL="228600" lvl="1" indent="-228600" algn="l" defTabSz="889000">
            <a:lnSpc>
              <a:spcPct val="90000"/>
            </a:lnSpc>
            <a:spcBef>
              <a:spcPct val="0"/>
            </a:spcBef>
            <a:spcAft>
              <a:spcPct val="15000"/>
            </a:spcAft>
            <a:buChar char="•"/>
          </a:pPr>
          <a:r>
            <a:rPr lang="en-US" sz="2000" kern="1200" dirty="0"/>
            <a:t>Define steps toward achieving long-term outcomes</a:t>
          </a:r>
        </a:p>
        <a:p>
          <a:pPr marL="228600" lvl="1" indent="-228600" algn="l" defTabSz="889000">
            <a:lnSpc>
              <a:spcPct val="90000"/>
            </a:lnSpc>
            <a:spcBef>
              <a:spcPct val="0"/>
            </a:spcBef>
            <a:spcAft>
              <a:spcPct val="15000"/>
            </a:spcAft>
            <a:buChar char="•"/>
          </a:pPr>
          <a:endParaRPr lang="en-US" sz="2000" kern="1200" dirty="0"/>
        </a:p>
      </dsp:txBody>
      <dsp:txXfrm>
        <a:off x="2571" y="740968"/>
        <a:ext cx="2507456" cy="3842999"/>
      </dsp:txXfrm>
    </dsp:sp>
    <dsp:sp modelId="{D4440AFD-FDA1-478B-950C-FF15E6E6014E}">
      <dsp:nvSpPr>
        <dsp:cNvPr id="0" name=""/>
        <dsp:cNvSpPr/>
      </dsp:nvSpPr>
      <dsp:spPr>
        <a:xfrm>
          <a:off x="2861071" y="18193"/>
          <a:ext cx="2507456" cy="72277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Evaluation Questions</a:t>
          </a:r>
        </a:p>
      </dsp:txBody>
      <dsp:txXfrm>
        <a:off x="2861071" y="18193"/>
        <a:ext cx="2507456" cy="722775"/>
      </dsp:txXfrm>
    </dsp:sp>
    <dsp:sp modelId="{BC92EF05-CD65-4C62-86AD-D417FD9D66B5}">
      <dsp:nvSpPr>
        <dsp:cNvPr id="0" name=""/>
        <dsp:cNvSpPr/>
      </dsp:nvSpPr>
      <dsp:spPr>
        <a:xfrm>
          <a:off x="2861071" y="740968"/>
          <a:ext cx="2507456" cy="38429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Describe what you need to know to determine if you have achieved the outcome</a:t>
          </a:r>
        </a:p>
      </dsp:txBody>
      <dsp:txXfrm>
        <a:off x="2861071" y="740968"/>
        <a:ext cx="2507456" cy="3842999"/>
      </dsp:txXfrm>
    </dsp:sp>
    <dsp:sp modelId="{FFC1FCF7-7810-4F6C-A015-ACADCE7DBFE8}">
      <dsp:nvSpPr>
        <dsp:cNvPr id="0" name=""/>
        <dsp:cNvSpPr/>
      </dsp:nvSpPr>
      <dsp:spPr>
        <a:xfrm>
          <a:off x="5719571" y="18193"/>
          <a:ext cx="2507456" cy="72277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Performance Indicators</a:t>
          </a:r>
        </a:p>
      </dsp:txBody>
      <dsp:txXfrm>
        <a:off x="5719571" y="18193"/>
        <a:ext cx="2507456" cy="722775"/>
      </dsp:txXfrm>
    </dsp:sp>
    <dsp:sp modelId="{2CF5148E-166A-4980-8176-753DA875E7D0}">
      <dsp:nvSpPr>
        <dsp:cNvPr id="0" name=""/>
        <dsp:cNvSpPr/>
      </dsp:nvSpPr>
      <dsp:spPr>
        <a:xfrm>
          <a:off x="5719571" y="740968"/>
          <a:ext cx="2507456" cy="38429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Describe how you will determine if you have met the outcome</a:t>
          </a:r>
        </a:p>
        <a:p>
          <a:pPr marL="228600" lvl="1" indent="-228600" algn="l" defTabSz="889000">
            <a:lnSpc>
              <a:spcPct val="90000"/>
            </a:lnSpc>
            <a:spcBef>
              <a:spcPct val="0"/>
            </a:spcBef>
            <a:spcAft>
              <a:spcPct val="15000"/>
            </a:spcAft>
            <a:buChar char="•"/>
          </a:pPr>
          <a:r>
            <a:rPr lang="en-US" sz="2000" kern="1200" dirty="0"/>
            <a:t>Based on measurement data (e.g., extant or new)</a:t>
          </a:r>
        </a:p>
      </dsp:txBody>
      <dsp:txXfrm>
        <a:off x="5719571" y="740968"/>
        <a:ext cx="2507456" cy="38429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026EEE-7E58-44F6-BF95-185D793841C6}">
      <dsp:nvSpPr>
        <dsp:cNvPr id="0" name=""/>
        <dsp:cNvSpPr/>
      </dsp:nvSpPr>
      <dsp:spPr>
        <a:xfrm>
          <a:off x="0" y="806497"/>
          <a:ext cx="2869424" cy="114776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4026" tIns="68009" rIns="68009" bIns="68009" numCol="1" spcCol="1270" anchor="ctr" anchorCtr="0">
          <a:noAutofit/>
        </a:bodyPr>
        <a:lstStyle/>
        <a:p>
          <a:pPr marL="0" lvl="0" indent="0" algn="ctr" defTabSz="2266950">
            <a:lnSpc>
              <a:spcPct val="90000"/>
            </a:lnSpc>
            <a:spcBef>
              <a:spcPct val="0"/>
            </a:spcBef>
            <a:spcAft>
              <a:spcPct val="35000"/>
            </a:spcAft>
            <a:buNone/>
          </a:pPr>
          <a:r>
            <a:rPr lang="en-US" sz="5100" kern="1200" dirty="0"/>
            <a:t>Look</a:t>
          </a:r>
        </a:p>
      </dsp:txBody>
      <dsp:txXfrm>
        <a:off x="573885" y="806497"/>
        <a:ext cx="1721655" cy="1147769"/>
      </dsp:txXfrm>
    </dsp:sp>
    <dsp:sp modelId="{3F87B09D-B922-4B2A-A004-6B7BFDBD857C}">
      <dsp:nvSpPr>
        <dsp:cNvPr id="0" name=""/>
        <dsp:cNvSpPr/>
      </dsp:nvSpPr>
      <dsp:spPr>
        <a:xfrm>
          <a:off x="38108" y="2362196"/>
          <a:ext cx="2869424" cy="114776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4026" tIns="68009" rIns="68009" bIns="68009" numCol="1" spcCol="1270" anchor="ctr" anchorCtr="0">
          <a:noAutofit/>
        </a:bodyPr>
        <a:lstStyle/>
        <a:p>
          <a:pPr marL="0" lvl="0" indent="0" algn="ctr" defTabSz="2266950">
            <a:lnSpc>
              <a:spcPct val="90000"/>
            </a:lnSpc>
            <a:spcBef>
              <a:spcPct val="0"/>
            </a:spcBef>
            <a:spcAft>
              <a:spcPct val="35000"/>
            </a:spcAft>
            <a:buNone/>
          </a:pPr>
          <a:r>
            <a:rPr lang="en-US" sz="5100" kern="1200" dirty="0"/>
            <a:t>Think</a:t>
          </a:r>
        </a:p>
      </dsp:txBody>
      <dsp:txXfrm>
        <a:off x="611993" y="2362196"/>
        <a:ext cx="1721655" cy="1147769"/>
      </dsp:txXfrm>
    </dsp:sp>
    <dsp:sp modelId="{1CA773EE-443E-4E43-B762-C10C9F93113B}">
      <dsp:nvSpPr>
        <dsp:cNvPr id="0" name=""/>
        <dsp:cNvSpPr/>
      </dsp:nvSpPr>
      <dsp:spPr>
        <a:xfrm>
          <a:off x="38108" y="3863032"/>
          <a:ext cx="2869424" cy="114776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4026" tIns="68009" rIns="68009" bIns="68009" numCol="1" spcCol="1270" anchor="ctr" anchorCtr="0">
          <a:noAutofit/>
        </a:bodyPr>
        <a:lstStyle/>
        <a:p>
          <a:pPr marL="0" lvl="0" indent="0" algn="ctr" defTabSz="2266950">
            <a:lnSpc>
              <a:spcPct val="90000"/>
            </a:lnSpc>
            <a:spcBef>
              <a:spcPct val="0"/>
            </a:spcBef>
            <a:spcAft>
              <a:spcPct val="35000"/>
            </a:spcAft>
            <a:buNone/>
          </a:pPr>
          <a:r>
            <a:rPr lang="en-US" sz="5100" kern="1200" dirty="0"/>
            <a:t>Act</a:t>
          </a:r>
        </a:p>
      </dsp:txBody>
      <dsp:txXfrm>
        <a:off x="611993" y="3863032"/>
        <a:ext cx="1721655" cy="114776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46C913-017E-41CB-BD92-AB72C59CEF84}" type="datetimeFigureOut">
              <a:rPr lang="en-US" smtClean="0"/>
              <a:t>7/20/2019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7C59A4A-947E-4EFF-8543-2566EB51F3D4}" type="slidenum">
              <a:rPr lang="en-US" smtClean="0"/>
              <a:t>‹#›</a:t>
            </a:fld>
            <a:endParaRPr lang="en-US"/>
          </a:p>
        </p:txBody>
      </p:sp>
    </p:spTree>
    <p:extLst>
      <p:ext uri="{BB962C8B-B14F-4D97-AF65-F5344CB8AC3E}">
        <p14:creationId xmlns:p14="http://schemas.microsoft.com/office/powerpoint/2010/main" val="10700191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EAF370-FD3B-447A-B724-07A83C459553}" type="datetimeFigureOut">
              <a:rPr lang="en-US" smtClean="0"/>
              <a:t>7/20/2019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69EC22-8000-4A01-AE86-242F21553022}" type="slidenum">
              <a:rPr lang="en-US" smtClean="0"/>
              <a:t>‹#›</a:t>
            </a:fld>
            <a:endParaRPr lang="en-US"/>
          </a:p>
        </p:txBody>
      </p:sp>
    </p:spTree>
    <p:extLst>
      <p:ext uri="{BB962C8B-B14F-4D97-AF65-F5344CB8AC3E}">
        <p14:creationId xmlns:p14="http://schemas.microsoft.com/office/powerpoint/2010/main" val="110151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slide" Target="../slides/slide27.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a:t>
            </a:fld>
            <a:endParaRPr lang="en-US"/>
          </a:p>
        </p:txBody>
      </p:sp>
    </p:spTree>
    <p:extLst>
      <p:ext uri="{BB962C8B-B14F-4D97-AF65-F5344CB8AC3E}">
        <p14:creationId xmlns:p14="http://schemas.microsoft.com/office/powerpoint/2010/main" val="29485680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10</a:t>
            </a:fld>
            <a:endParaRPr lang="en-US"/>
          </a:p>
        </p:txBody>
      </p:sp>
    </p:spTree>
    <p:extLst>
      <p:ext uri="{BB962C8B-B14F-4D97-AF65-F5344CB8AC3E}">
        <p14:creationId xmlns:p14="http://schemas.microsoft.com/office/powerpoint/2010/main" val="5748850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11</a:t>
            </a:fld>
            <a:endParaRPr lang="en-US"/>
          </a:p>
        </p:txBody>
      </p:sp>
    </p:spTree>
    <p:extLst>
      <p:ext uri="{BB962C8B-B14F-4D97-AF65-F5344CB8AC3E}">
        <p14:creationId xmlns:p14="http://schemas.microsoft.com/office/powerpoint/2010/main" val="31495864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12</a:t>
            </a:fld>
            <a:endParaRPr lang="en-US"/>
          </a:p>
        </p:txBody>
      </p:sp>
    </p:spTree>
    <p:extLst>
      <p:ext uri="{BB962C8B-B14F-4D97-AF65-F5344CB8AC3E}">
        <p14:creationId xmlns:p14="http://schemas.microsoft.com/office/powerpoint/2010/main" val="10253994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13</a:t>
            </a:fld>
            <a:endParaRPr lang="en-US"/>
          </a:p>
        </p:txBody>
      </p:sp>
    </p:spTree>
    <p:extLst>
      <p:ext uri="{BB962C8B-B14F-4D97-AF65-F5344CB8AC3E}">
        <p14:creationId xmlns:p14="http://schemas.microsoft.com/office/powerpoint/2010/main" val="11104319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14</a:t>
            </a:fld>
            <a:endParaRPr lang="en-US"/>
          </a:p>
        </p:txBody>
      </p:sp>
    </p:spTree>
    <p:extLst>
      <p:ext uri="{BB962C8B-B14F-4D97-AF65-F5344CB8AC3E}">
        <p14:creationId xmlns:p14="http://schemas.microsoft.com/office/powerpoint/2010/main" val="40183556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4458">
              <a:defRPr/>
            </a:pPr>
            <a:fld id="{5E69EC22-8000-4A01-AE86-242F21553022}" type="slidenum">
              <a:rPr lang="en-US">
                <a:solidFill>
                  <a:prstClr val="black"/>
                </a:solidFill>
                <a:latin typeface="Calibri"/>
              </a:rPr>
              <a:pPr defTabSz="924458">
                <a:defRPr/>
              </a:pPr>
              <a:t>15</a:t>
            </a:fld>
            <a:endParaRPr lang="en-US">
              <a:solidFill>
                <a:prstClr val="black"/>
              </a:solidFill>
              <a:latin typeface="Calibri"/>
            </a:endParaRPr>
          </a:p>
        </p:txBody>
      </p:sp>
    </p:spTree>
    <p:extLst>
      <p:ext uri="{BB962C8B-B14F-4D97-AF65-F5344CB8AC3E}">
        <p14:creationId xmlns:p14="http://schemas.microsoft.com/office/powerpoint/2010/main" val="33785597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4458">
              <a:defRPr/>
            </a:pPr>
            <a:fld id="{5E69EC22-8000-4A01-AE86-242F21553022}" type="slidenum">
              <a:rPr lang="en-US">
                <a:solidFill>
                  <a:prstClr val="black"/>
                </a:solidFill>
                <a:latin typeface="Calibri"/>
              </a:rPr>
              <a:pPr defTabSz="924458">
                <a:defRPr/>
              </a:pPr>
              <a:t>16</a:t>
            </a:fld>
            <a:endParaRPr lang="en-US">
              <a:solidFill>
                <a:prstClr val="black"/>
              </a:solidFill>
              <a:latin typeface="Calibri"/>
            </a:endParaRPr>
          </a:p>
        </p:txBody>
      </p:sp>
    </p:spTree>
    <p:extLst>
      <p:ext uri="{BB962C8B-B14F-4D97-AF65-F5344CB8AC3E}">
        <p14:creationId xmlns:p14="http://schemas.microsoft.com/office/powerpoint/2010/main" val="9166111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defTabSz="924458">
              <a:defRPr/>
            </a:pPr>
            <a:endParaRPr lang="en-US" b="1" dirty="0"/>
          </a:p>
        </p:txBody>
      </p:sp>
      <p:sp>
        <p:nvSpPr>
          <p:cNvPr id="4" name="Slide Number Placeholder 3"/>
          <p:cNvSpPr>
            <a:spLocks noGrp="1"/>
          </p:cNvSpPr>
          <p:nvPr>
            <p:ph type="sldNum" sz="quarter" idx="10"/>
          </p:nvPr>
        </p:nvSpPr>
        <p:spPr/>
        <p:txBody>
          <a:bodyPr/>
          <a:lstStyle/>
          <a:p>
            <a:fld id="{5E69EC22-8000-4A01-AE86-242F21553022}" type="slidenum">
              <a:rPr lang="en-US" smtClean="0"/>
              <a:t>17</a:t>
            </a:fld>
            <a:endParaRPr lang="en-US" dirty="0"/>
          </a:p>
        </p:txBody>
      </p:sp>
    </p:spTree>
    <p:extLst>
      <p:ext uri="{BB962C8B-B14F-4D97-AF65-F5344CB8AC3E}">
        <p14:creationId xmlns:p14="http://schemas.microsoft.com/office/powerpoint/2010/main" val="8386668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18</a:t>
            </a:fld>
            <a:endParaRPr lang="en-US" dirty="0"/>
          </a:p>
        </p:txBody>
      </p:sp>
    </p:spTree>
    <p:extLst>
      <p:ext uri="{BB962C8B-B14F-4D97-AF65-F5344CB8AC3E}">
        <p14:creationId xmlns:p14="http://schemas.microsoft.com/office/powerpoint/2010/main" val="5843547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19</a:t>
            </a:fld>
            <a:endParaRPr lang="en-US"/>
          </a:p>
        </p:txBody>
      </p:sp>
    </p:spTree>
    <p:extLst>
      <p:ext uri="{BB962C8B-B14F-4D97-AF65-F5344CB8AC3E}">
        <p14:creationId xmlns:p14="http://schemas.microsoft.com/office/powerpoint/2010/main" val="2362202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2</a:t>
            </a:fld>
            <a:endParaRPr lang="en-US"/>
          </a:p>
        </p:txBody>
      </p:sp>
    </p:spTree>
    <p:extLst>
      <p:ext uri="{BB962C8B-B14F-4D97-AF65-F5344CB8AC3E}">
        <p14:creationId xmlns:p14="http://schemas.microsoft.com/office/powerpoint/2010/main" val="26600133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20</a:t>
            </a:fld>
            <a:endParaRPr lang="en-US" dirty="0"/>
          </a:p>
        </p:txBody>
      </p:sp>
    </p:spTree>
    <p:extLst>
      <p:ext uri="{BB962C8B-B14F-4D97-AF65-F5344CB8AC3E}">
        <p14:creationId xmlns:p14="http://schemas.microsoft.com/office/powerpoint/2010/main" val="39168300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21</a:t>
            </a:fld>
            <a:endParaRPr lang="en-US" dirty="0"/>
          </a:p>
        </p:txBody>
      </p:sp>
    </p:spTree>
    <p:extLst>
      <p:ext uri="{BB962C8B-B14F-4D97-AF65-F5344CB8AC3E}">
        <p14:creationId xmlns:p14="http://schemas.microsoft.com/office/powerpoint/2010/main" val="7503809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22</a:t>
            </a:fld>
            <a:endParaRPr lang="en-US" dirty="0"/>
          </a:p>
        </p:txBody>
      </p:sp>
    </p:spTree>
    <p:extLst>
      <p:ext uri="{BB962C8B-B14F-4D97-AF65-F5344CB8AC3E}">
        <p14:creationId xmlns:p14="http://schemas.microsoft.com/office/powerpoint/2010/main" val="20262062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23</a:t>
            </a:fld>
            <a:endParaRPr lang="en-US" dirty="0"/>
          </a:p>
        </p:txBody>
      </p:sp>
    </p:spTree>
    <p:extLst>
      <p:ext uri="{BB962C8B-B14F-4D97-AF65-F5344CB8AC3E}">
        <p14:creationId xmlns:p14="http://schemas.microsoft.com/office/powerpoint/2010/main" val="3197861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24</a:t>
            </a:fld>
            <a:endParaRPr lang="en-US" dirty="0"/>
          </a:p>
        </p:txBody>
      </p:sp>
    </p:spTree>
    <p:extLst>
      <p:ext uri="{BB962C8B-B14F-4D97-AF65-F5344CB8AC3E}">
        <p14:creationId xmlns:p14="http://schemas.microsoft.com/office/powerpoint/2010/main" val="162471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25</a:t>
            </a:fld>
            <a:endParaRPr lang="en-US"/>
          </a:p>
        </p:txBody>
      </p:sp>
    </p:spTree>
    <p:extLst>
      <p:ext uri="{BB962C8B-B14F-4D97-AF65-F5344CB8AC3E}">
        <p14:creationId xmlns:p14="http://schemas.microsoft.com/office/powerpoint/2010/main" val="42447644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26</a:t>
            </a:fld>
            <a:endParaRPr lang="en-US" dirty="0"/>
          </a:p>
        </p:txBody>
      </p:sp>
    </p:spTree>
    <p:extLst>
      <p:ext uri="{BB962C8B-B14F-4D97-AF65-F5344CB8AC3E}">
        <p14:creationId xmlns:p14="http://schemas.microsoft.com/office/powerpoint/2010/main" val="36819525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lvl="0"/>
            <a:endParaRPr lang="en-US" b="1" dirty="0"/>
          </a:p>
        </p:txBody>
      </p:sp>
      <p:sp>
        <p:nvSpPr>
          <p:cNvPr id="4" name="Slide Number Placeholder 3"/>
          <p:cNvSpPr>
            <a:spLocks noGrp="1"/>
          </p:cNvSpPr>
          <p:nvPr>
            <p:ph type="sldNum" sz="quarter" idx="10"/>
          </p:nvPr>
        </p:nvSpPr>
        <p:spPr/>
        <p:txBody>
          <a:bodyPr/>
          <a:lstStyle/>
          <a:p>
            <a:fld id="{5E69EC22-8000-4A01-AE86-242F21553022}" type="slidenum">
              <a:rPr lang="en-US" smtClean="0"/>
              <a:t>27</a:t>
            </a:fld>
            <a:endParaRPr lang="en-US" dirty="0"/>
          </a:p>
        </p:txBody>
      </p:sp>
    </p:spTree>
    <p:extLst>
      <p:ext uri="{BB962C8B-B14F-4D97-AF65-F5344CB8AC3E}">
        <p14:creationId xmlns:p14="http://schemas.microsoft.com/office/powerpoint/2010/main" val="1548232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28</a:t>
            </a:fld>
            <a:endParaRPr lang="en-US"/>
          </a:p>
        </p:txBody>
      </p:sp>
    </p:spTree>
    <p:extLst>
      <p:ext uri="{BB962C8B-B14F-4D97-AF65-F5344CB8AC3E}">
        <p14:creationId xmlns:p14="http://schemas.microsoft.com/office/powerpoint/2010/main" val="1357575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29</a:t>
            </a:fld>
            <a:endParaRPr lang="en-US"/>
          </a:p>
        </p:txBody>
      </p:sp>
    </p:spTree>
    <p:extLst>
      <p:ext uri="{BB962C8B-B14F-4D97-AF65-F5344CB8AC3E}">
        <p14:creationId xmlns:p14="http://schemas.microsoft.com/office/powerpoint/2010/main" val="3807240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3</a:t>
            </a:fld>
            <a:endParaRPr lang="en-US"/>
          </a:p>
        </p:txBody>
      </p:sp>
    </p:spTree>
    <p:extLst>
      <p:ext uri="{BB962C8B-B14F-4D97-AF65-F5344CB8AC3E}">
        <p14:creationId xmlns:p14="http://schemas.microsoft.com/office/powerpoint/2010/main" val="20616956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31</a:t>
            </a:fld>
            <a:endParaRPr lang="en-US"/>
          </a:p>
        </p:txBody>
      </p:sp>
    </p:spTree>
    <p:extLst>
      <p:ext uri="{BB962C8B-B14F-4D97-AF65-F5344CB8AC3E}">
        <p14:creationId xmlns:p14="http://schemas.microsoft.com/office/powerpoint/2010/main" val="39699127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69EC22-8000-4A01-AE86-242F21553022}" type="slidenum">
              <a:rPr lang="en-US" smtClean="0"/>
              <a:t>33</a:t>
            </a:fld>
            <a:endParaRPr lang="en-US"/>
          </a:p>
        </p:txBody>
      </p:sp>
    </p:spTree>
    <p:extLst>
      <p:ext uri="{BB962C8B-B14F-4D97-AF65-F5344CB8AC3E}">
        <p14:creationId xmlns:p14="http://schemas.microsoft.com/office/powerpoint/2010/main" val="36517149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5E69EC22-8000-4A01-AE86-242F21553022}" type="slidenum">
              <a:rPr lang="en-US" smtClean="0"/>
              <a:t>34</a:t>
            </a:fld>
            <a:endParaRPr lang="en-US"/>
          </a:p>
        </p:txBody>
      </p:sp>
    </p:spTree>
    <p:extLst>
      <p:ext uri="{BB962C8B-B14F-4D97-AF65-F5344CB8AC3E}">
        <p14:creationId xmlns:p14="http://schemas.microsoft.com/office/powerpoint/2010/main" val="24044785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5E69EC22-8000-4A01-AE86-242F21553022}" type="slidenum">
              <a:rPr lang="en-US" smtClean="0"/>
              <a:t>35</a:t>
            </a:fld>
            <a:endParaRPr lang="en-US"/>
          </a:p>
        </p:txBody>
      </p:sp>
    </p:spTree>
    <p:extLst>
      <p:ext uri="{BB962C8B-B14F-4D97-AF65-F5344CB8AC3E}">
        <p14:creationId xmlns:p14="http://schemas.microsoft.com/office/powerpoint/2010/main" val="428564464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5E69EC22-8000-4A01-AE86-242F21553022}" type="slidenum">
              <a:rPr lang="en-US" smtClean="0"/>
              <a:t>36</a:t>
            </a:fld>
            <a:endParaRPr lang="en-US"/>
          </a:p>
        </p:txBody>
      </p:sp>
    </p:spTree>
    <p:extLst>
      <p:ext uri="{BB962C8B-B14F-4D97-AF65-F5344CB8AC3E}">
        <p14:creationId xmlns:p14="http://schemas.microsoft.com/office/powerpoint/2010/main" val="26698366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38</a:t>
            </a:fld>
            <a:endParaRPr lang="en-US"/>
          </a:p>
        </p:txBody>
      </p:sp>
    </p:spTree>
    <p:extLst>
      <p:ext uri="{BB962C8B-B14F-4D97-AF65-F5344CB8AC3E}">
        <p14:creationId xmlns:p14="http://schemas.microsoft.com/office/powerpoint/2010/main" val="4095769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4</a:t>
            </a:fld>
            <a:endParaRPr lang="en-US"/>
          </a:p>
        </p:txBody>
      </p:sp>
    </p:spTree>
    <p:extLst>
      <p:ext uri="{BB962C8B-B14F-4D97-AF65-F5344CB8AC3E}">
        <p14:creationId xmlns:p14="http://schemas.microsoft.com/office/powerpoint/2010/main" val="19594931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69EC22-8000-4A01-AE86-242F21553022}" type="slidenum">
              <a:rPr lang="en-US" smtClean="0"/>
              <a:t>5</a:t>
            </a:fld>
            <a:endParaRPr lang="en-US"/>
          </a:p>
        </p:txBody>
      </p:sp>
    </p:spTree>
    <p:extLst>
      <p:ext uri="{BB962C8B-B14F-4D97-AF65-F5344CB8AC3E}">
        <p14:creationId xmlns:p14="http://schemas.microsoft.com/office/powerpoint/2010/main" val="1825533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6</a:t>
            </a:fld>
            <a:endParaRPr lang="en-US"/>
          </a:p>
        </p:txBody>
      </p:sp>
    </p:spTree>
    <p:extLst>
      <p:ext uri="{BB962C8B-B14F-4D97-AF65-F5344CB8AC3E}">
        <p14:creationId xmlns:p14="http://schemas.microsoft.com/office/powerpoint/2010/main" val="14433925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7</a:t>
            </a:fld>
            <a:endParaRPr lang="en-US"/>
          </a:p>
        </p:txBody>
      </p:sp>
    </p:spTree>
    <p:extLst>
      <p:ext uri="{BB962C8B-B14F-4D97-AF65-F5344CB8AC3E}">
        <p14:creationId xmlns:p14="http://schemas.microsoft.com/office/powerpoint/2010/main" val="2180729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8</a:t>
            </a:fld>
            <a:endParaRPr lang="en-US"/>
          </a:p>
        </p:txBody>
      </p:sp>
    </p:spTree>
    <p:extLst>
      <p:ext uri="{BB962C8B-B14F-4D97-AF65-F5344CB8AC3E}">
        <p14:creationId xmlns:p14="http://schemas.microsoft.com/office/powerpoint/2010/main" val="36634788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9</a:t>
            </a:fld>
            <a:endParaRPr lang="en-US"/>
          </a:p>
        </p:txBody>
      </p:sp>
    </p:spTree>
    <p:extLst>
      <p:ext uri="{BB962C8B-B14F-4D97-AF65-F5344CB8AC3E}">
        <p14:creationId xmlns:p14="http://schemas.microsoft.com/office/powerpoint/2010/main" val="14864209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xml"/><Relationship Id="rId5" Type="http://schemas.openxmlformats.org/officeDocument/2006/relationships/image" Target="../media/image2.jpeg"/><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9.gif"/><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9.gif"/><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Subtitle 2"/>
          <p:cNvSpPr>
            <a:spLocks noGrp="1"/>
          </p:cNvSpPr>
          <p:nvPr>
            <p:ph type="subTitle" idx="1"/>
          </p:nvPr>
        </p:nvSpPr>
        <p:spPr>
          <a:xfrm>
            <a:off x="987552" y="5184648"/>
            <a:ext cx="4270248" cy="1216152"/>
          </a:xfrm>
          <a:prstGeom prst="rect">
            <a:avLst/>
          </a:prstGeom>
        </p:spPr>
        <p:txBody>
          <a:bodyPr>
            <a:normAutofit/>
          </a:bodyPr>
          <a:lstStyle>
            <a:lvl1pPr marL="0" indent="0" algn="ctr">
              <a:buNone/>
              <a:defRPr sz="3000" b="1">
                <a:solidFill>
                  <a:srgbClr val="297ABB"/>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Title 3"/>
          <p:cNvSpPr>
            <a:spLocks noGrp="1"/>
          </p:cNvSpPr>
          <p:nvPr>
            <p:ph type="title"/>
          </p:nvPr>
        </p:nvSpPr>
        <p:spPr>
          <a:xfrm>
            <a:off x="838200" y="2209800"/>
            <a:ext cx="6702552" cy="1676400"/>
          </a:xfrm>
        </p:spPr>
        <p:txBody>
          <a:bodyPr>
            <a:normAutofit/>
          </a:bodyPr>
          <a:lstStyle>
            <a:lvl1pPr>
              <a:defRPr sz="5400">
                <a:latin typeface="Century Gothic" panose="020B0502020202020204" pitchFamily="34" charset="0"/>
              </a:defRPr>
            </a:lvl1pPr>
            <a:lvl2pPr>
              <a:defRPr sz="5400" b="1">
                <a:solidFill>
                  <a:srgbClr val="297ABB"/>
                </a:solidFill>
                <a:latin typeface="Century Gothic" panose="020B0502020202020204" pitchFamily="34" charset="0"/>
              </a:defRPr>
            </a:lvl2pPr>
          </a:lstStyle>
          <a:p>
            <a:pPr lvl="1"/>
            <a:r>
              <a:rPr lang="en-US" dirty="0"/>
              <a:t>Click to edit Master title</a:t>
            </a:r>
          </a:p>
        </p:txBody>
      </p:sp>
      <p:sp>
        <p:nvSpPr>
          <p:cNvPr id="12" name="Subtitle 2"/>
          <p:cNvSpPr txBox="1">
            <a:spLocks/>
          </p:cNvSpPr>
          <p:nvPr userDrawn="1"/>
        </p:nvSpPr>
        <p:spPr>
          <a:xfrm>
            <a:off x="838200" y="3886200"/>
            <a:ext cx="6705600" cy="1216152"/>
          </a:xfrm>
          <a:prstGeom prst="rect">
            <a:avLst/>
          </a:prstGeom>
        </p:spPr>
        <p:txBody>
          <a:bodyPr>
            <a:noAutofit/>
          </a:bodyPr>
          <a:lstStyle>
            <a:lvl1pPr marL="0" indent="0" algn="ctr" defTabSz="914400" rtl="0" eaLnBrk="1" latinLnBrk="0" hangingPunct="1">
              <a:spcBef>
                <a:spcPct val="20000"/>
              </a:spcBef>
              <a:buClr>
                <a:srgbClr val="ED3532"/>
              </a:buClr>
              <a:buFont typeface="Arial" pitchFamily="34" charset="0"/>
              <a:buNone/>
              <a:defRPr sz="3000" b="1" kern="1200">
                <a:solidFill>
                  <a:srgbClr val="154578"/>
                </a:solidFill>
                <a:latin typeface="Century Gothic" panose="020B0502020202020204" pitchFamily="34" charset="0"/>
                <a:ea typeface="+mn-ea"/>
                <a:cs typeface="+mn-cs"/>
              </a:defRPr>
            </a:lvl1pPr>
            <a:lvl2pPr marL="457200" indent="0" algn="ctr" defTabSz="914400" rtl="0" eaLnBrk="1" latinLnBrk="0" hangingPunct="1">
              <a:spcBef>
                <a:spcPct val="20000"/>
              </a:spcBef>
              <a:buClr>
                <a:srgbClr val="ED3532"/>
              </a:buClr>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ED3532"/>
              </a:buClr>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4000" dirty="0"/>
          </a:p>
        </p:txBody>
      </p:sp>
      <p:pic>
        <p:nvPicPr>
          <p:cNvPr id="5" name="Picture 4" descr="Early Childhood Technical Assistance Center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3200" y="6415010"/>
            <a:ext cx="2486025" cy="366790"/>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34000" y="5867921"/>
            <a:ext cx="1158718" cy="990079"/>
          </a:xfrm>
          <a:prstGeom prst="rect">
            <a:avLst/>
          </a:prstGeom>
        </p:spPr>
      </p:pic>
      <p:sp>
        <p:nvSpPr>
          <p:cNvPr id="11" name="Rectangle 10" descr="&quot; &quot;"/>
          <p:cNvSpPr/>
          <p:nvPr userDrawn="1"/>
        </p:nvSpPr>
        <p:spPr>
          <a:xfrm>
            <a:off x="-457200" y="-304800"/>
            <a:ext cx="5029200" cy="1603169"/>
          </a:xfrm>
          <a:prstGeom prst="rect">
            <a:avLst/>
          </a:prstGeom>
          <a:solidFill>
            <a:srgbClr val="297AB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14" name="Rectangle 13" descr="&quot; &quot;"/>
          <p:cNvSpPr/>
          <p:nvPr userDrawn="1"/>
        </p:nvSpPr>
        <p:spPr>
          <a:xfrm>
            <a:off x="3200400" y="-304800"/>
            <a:ext cx="5943600" cy="1603169"/>
          </a:xfrm>
          <a:prstGeom prst="rect">
            <a:avLst/>
          </a:prstGeom>
          <a:solidFill>
            <a:srgbClr val="3CB45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pic>
        <p:nvPicPr>
          <p:cNvPr id="8" name="Picture 7" descr="&quot; &quot;"/>
          <p:cNvPicPr>
            <a:picLocks noChangeAspect="1"/>
          </p:cNvPicPr>
          <p:nvPr userDrawn="1"/>
        </p:nvPicPr>
        <p:blipFill rotWithShape="1">
          <a:blip r:embed="rId4" cstate="print">
            <a:extLst>
              <a:ext uri="{28A0092B-C50C-407E-A947-70E740481C1C}">
                <a14:useLocalDpi xmlns:a14="http://schemas.microsoft.com/office/drawing/2010/main" val="0"/>
              </a:ext>
            </a:extLst>
          </a:blip>
          <a:srcRect l="3594" r="11207"/>
          <a:stretch/>
        </p:blipFill>
        <p:spPr>
          <a:xfrm>
            <a:off x="5410200" y="-73231"/>
            <a:ext cx="1744279" cy="1371600"/>
          </a:xfrm>
          <a:prstGeom prst="rect">
            <a:avLst/>
          </a:prstGeom>
        </p:spPr>
      </p:pic>
      <p:pic>
        <p:nvPicPr>
          <p:cNvPr id="16" name="Picture 15"/>
          <p:cNvPicPr>
            <a:picLocks noChangeAspect="1"/>
          </p:cNvPicPr>
          <p:nvPr userDrawn="1"/>
        </p:nvPicPr>
        <p:blipFill rotWithShape="1">
          <a:blip r:embed="rId5" cstate="print">
            <a:extLst>
              <a:ext uri="{28A0092B-C50C-407E-A947-70E740481C1C}">
                <a14:useLocalDpi xmlns:a14="http://schemas.microsoft.com/office/drawing/2010/main" val="0"/>
              </a:ext>
            </a:extLst>
          </a:blip>
          <a:srcRect l="5556" r="9723"/>
          <a:stretch/>
        </p:blipFill>
        <p:spPr>
          <a:xfrm>
            <a:off x="7477125" y="-73231"/>
            <a:ext cx="1743075" cy="1371600"/>
          </a:xfrm>
          <a:prstGeom prst="rect">
            <a:avLst/>
          </a:prstGeom>
        </p:spPr>
      </p:pic>
    </p:spTree>
    <p:extLst>
      <p:ext uri="{BB962C8B-B14F-4D97-AF65-F5344CB8AC3E}">
        <p14:creationId xmlns:p14="http://schemas.microsoft.com/office/powerpoint/2010/main" val="1125047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2" name="Group 11">
            <a:extLst>
              <a:ext uri="{FF2B5EF4-FFF2-40B4-BE49-F238E27FC236}">
                <a16:creationId xmlns:a16="http://schemas.microsoft.com/office/drawing/2014/main" id="{79D60143-32B1-4160-9D3A-FAC4B9699BE8}"/>
              </a:ext>
            </a:extLst>
          </p:cNvPr>
          <p:cNvGrpSpPr/>
          <p:nvPr userDrawn="1"/>
        </p:nvGrpSpPr>
        <p:grpSpPr>
          <a:xfrm>
            <a:off x="0" y="6121400"/>
            <a:ext cx="9144000" cy="736600"/>
            <a:chOff x="0" y="6121400"/>
            <a:chExt cx="9144000" cy="736600"/>
          </a:xfrm>
        </p:grpSpPr>
        <p:pic>
          <p:nvPicPr>
            <p:cNvPr id="13" name="Picture 2" descr="Logo for the Center for IDEA Early Childhood Data Systems (The DaSy Center)">
              <a:extLst>
                <a:ext uri="{FF2B5EF4-FFF2-40B4-BE49-F238E27FC236}">
                  <a16:creationId xmlns:a16="http://schemas.microsoft.com/office/drawing/2014/main" id="{EB3513EE-8CAE-42E3-B512-959340FF947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descr="&quot; &quot;">
              <a:extLst>
                <a:ext uri="{FF2B5EF4-FFF2-40B4-BE49-F238E27FC236}">
                  <a16:creationId xmlns:a16="http://schemas.microsoft.com/office/drawing/2014/main" id="{C55E99CC-41EA-45CF-B621-60F2F203AFCA}"/>
                </a:ext>
              </a:extLst>
            </p:cNvPr>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5" name="Picture 14" descr="Early Childhood Technical Assistance Center logo">
              <a:extLst>
                <a:ext uri="{FF2B5EF4-FFF2-40B4-BE49-F238E27FC236}">
                  <a16:creationId xmlns:a16="http://schemas.microsoft.com/office/drawing/2014/main" id="{56864AEF-C8E7-49BF-8F05-EB515F5180D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Tree>
    <p:extLst>
      <p:ext uri="{BB962C8B-B14F-4D97-AF65-F5344CB8AC3E}">
        <p14:creationId xmlns:p14="http://schemas.microsoft.com/office/powerpoint/2010/main" val="1856100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atin typeface="Century Gothic" panose="020B0502020202020204"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marL="342900" indent="-342900">
              <a:buClr>
                <a:srgbClr val="297ABB"/>
              </a:buClr>
              <a:buFont typeface="Arial" panose="020B0604020202020204" pitchFamily="34" charset="0"/>
              <a:buChar char="•"/>
              <a:defRPr sz="3200">
                <a:solidFill>
                  <a:srgbClr val="297ABB"/>
                </a:solidFill>
              </a:defRPr>
            </a:lvl1pPr>
            <a:lvl2pPr marL="742950" indent="-285750">
              <a:buClr>
                <a:srgbClr val="7FBCE7"/>
              </a:buClr>
              <a:buFont typeface="Calibri" panose="020F0502020204030204" pitchFamily="34" charset="0"/>
              <a:buChar char="–"/>
              <a:defRPr sz="2800">
                <a:solidFill>
                  <a:srgbClr val="297ABB"/>
                </a:solidFill>
              </a:defRPr>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5" name="Group 14">
            <a:extLst>
              <a:ext uri="{FF2B5EF4-FFF2-40B4-BE49-F238E27FC236}">
                <a16:creationId xmlns:a16="http://schemas.microsoft.com/office/drawing/2014/main" id="{ACA02710-B2A3-4E03-99D9-F69F0BFA780E}"/>
              </a:ext>
            </a:extLst>
          </p:cNvPr>
          <p:cNvGrpSpPr/>
          <p:nvPr userDrawn="1"/>
        </p:nvGrpSpPr>
        <p:grpSpPr>
          <a:xfrm>
            <a:off x="0" y="6121400"/>
            <a:ext cx="9144000" cy="736600"/>
            <a:chOff x="0" y="6121400"/>
            <a:chExt cx="9144000" cy="736600"/>
          </a:xfrm>
        </p:grpSpPr>
        <p:pic>
          <p:nvPicPr>
            <p:cNvPr id="16" name="Picture 2" descr="Logo for the Center for IDEA Early Childhood Data Systems (The DaSy Center)">
              <a:extLst>
                <a:ext uri="{FF2B5EF4-FFF2-40B4-BE49-F238E27FC236}">
                  <a16:creationId xmlns:a16="http://schemas.microsoft.com/office/drawing/2014/main" id="{9AB22202-D9EB-43B0-86D7-B6BCAA123335}"/>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Straight Connector 16" descr="&quot; &quot;">
              <a:extLst>
                <a:ext uri="{FF2B5EF4-FFF2-40B4-BE49-F238E27FC236}">
                  <a16:creationId xmlns:a16="http://schemas.microsoft.com/office/drawing/2014/main" id="{897F00C7-1FBB-4213-AD24-5842ABA38928}"/>
                </a:ext>
              </a:extLst>
            </p:cNvPr>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8" name="Picture 17" descr="Early Childhood Technical Assistance Center logo">
              <a:extLst>
                <a:ext uri="{FF2B5EF4-FFF2-40B4-BE49-F238E27FC236}">
                  <a16:creationId xmlns:a16="http://schemas.microsoft.com/office/drawing/2014/main" id="{B59EDC4C-63D1-4C84-8EF0-706C5B6A18A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Tree>
    <p:extLst>
      <p:ext uri="{BB962C8B-B14F-4D97-AF65-F5344CB8AC3E}">
        <p14:creationId xmlns:p14="http://schemas.microsoft.com/office/powerpoint/2010/main" val="3253279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atin typeface="Century Gothic" panose="020B0502020202020204" pitchFamily="34" charset="0"/>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5" name="Group 14">
            <a:extLst>
              <a:ext uri="{FF2B5EF4-FFF2-40B4-BE49-F238E27FC236}">
                <a16:creationId xmlns:a16="http://schemas.microsoft.com/office/drawing/2014/main" id="{D83A6239-E334-4090-B280-31DFDC6B42EF}"/>
              </a:ext>
            </a:extLst>
          </p:cNvPr>
          <p:cNvGrpSpPr/>
          <p:nvPr userDrawn="1"/>
        </p:nvGrpSpPr>
        <p:grpSpPr>
          <a:xfrm>
            <a:off x="0" y="6121400"/>
            <a:ext cx="9144000" cy="736600"/>
            <a:chOff x="0" y="6121400"/>
            <a:chExt cx="9144000" cy="736600"/>
          </a:xfrm>
        </p:grpSpPr>
        <p:pic>
          <p:nvPicPr>
            <p:cNvPr id="16" name="Picture 2" descr="Logo for the Center for IDEA Early Childhood Data Systems (The DaSy Center)">
              <a:extLst>
                <a:ext uri="{FF2B5EF4-FFF2-40B4-BE49-F238E27FC236}">
                  <a16:creationId xmlns:a16="http://schemas.microsoft.com/office/drawing/2014/main" id="{6D0AC07A-B1BB-4E33-9B4F-4D9AC3CF189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Straight Connector 16" descr="&quot; &quot;">
              <a:extLst>
                <a:ext uri="{FF2B5EF4-FFF2-40B4-BE49-F238E27FC236}">
                  <a16:creationId xmlns:a16="http://schemas.microsoft.com/office/drawing/2014/main" id="{CAD6726F-D8EF-480C-B0F8-39A9A9D970B8}"/>
                </a:ext>
              </a:extLst>
            </p:cNvPr>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8" name="Picture 17" descr="Early Childhood Technical Assistance Center logo">
              <a:extLst>
                <a:ext uri="{FF2B5EF4-FFF2-40B4-BE49-F238E27FC236}">
                  <a16:creationId xmlns:a16="http://schemas.microsoft.com/office/drawing/2014/main" id="{FDCF5C02-4ECB-4DC2-BBC3-50288C813EE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Tree>
    <p:extLst>
      <p:ext uri="{BB962C8B-B14F-4D97-AF65-F5344CB8AC3E}">
        <p14:creationId xmlns:p14="http://schemas.microsoft.com/office/powerpoint/2010/main" val="31290705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1600201"/>
            <a:ext cx="8229600" cy="4038600"/>
          </a:xfrm>
          <a:prstGeom prst="rect">
            <a:avLst/>
          </a:prstGeom>
        </p:spPr>
        <p:txBody>
          <a:bodyPr vert="eaVert"/>
          <a:lstStyle>
            <a:lvl1pPr marL="342900" indent="-342900">
              <a:buClr>
                <a:srgbClr val="297ABB"/>
              </a:buClr>
              <a:buFont typeface="Arial" panose="020B0604020202020204" pitchFamily="34" charset="0"/>
              <a:buChar char="•"/>
              <a:defRPr>
                <a:solidFill>
                  <a:srgbClr val="297ABB"/>
                </a:solidFill>
              </a:defRPr>
            </a:lvl1pPr>
            <a:lvl2pPr marL="742950" indent="-285750">
              <a:buClr>
                <a:srgbClr val="7FBCE7"/>
              </a:buClr>
              <a:buFont typeface="Calibri" panose="020F0502020204030204" pitchFamily="34" charset="0"/>
              <a:buChar char="–"/>
              <a:defRPr>
                <a:solidFill>
                  <a:srgbClr val="297ABB"/>
                </a:solidFill>
              </a:defRPr>
            </a:lvl2pPr>
          </a:lstStyle>
          <a:p>
            <a:pPr lvl="0"/>
            <a:r>
              <a:rPr lang="en-US" dirty="0"/>
              <a:t>Click to edit Master text styles</a:t>
            </a:r>
          </a:p>
          <a:p>
            <a:pPr lvl="1"/>
            <a:r>
              <a:rPr lang="en-US" dirty="0"/>
              <a:t>Second level</a:t>
            </a:r>
          </a:p>
        </p:txBody>
      </p:sp>
      <p:sp>
        <p:nvSpPr>
          <p:cNvPr id="10"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4" name="Group 13">
            <a:extLst>
              <a:ext uri="{FF2B5EF4-FFF2-40B4-BE49-F238E27FC236}">
                <a16:creationId xmlns:a16="http://schemas.microsoft.com/office/drawing/2014/main" id="{6C24277E-20CA-40A0-AE84-24619DC7E6CA}"/>
              </a:ext>
            </a:extLst>
          </p:cNvPr>
          <p:cNvGrpSpPr/>
          <p:nvPr userDrawn="1"/>
        </p:nvGrpSpPr>
        <p:grpSpPr>
          <a:xfrm>
            <a:off x="0" y="6121400"/>
            <a:ext cx="9144000" cy="736600"/>
            <a:chOff x="0" y="6121400"/>
            <a:chExt cx="9144000" cy="736600"/>
          </a:xfrm>
        </p:grpSpPr>
        <p:pic>
          <p:nvPicPr>
            <p:cNvPr id="15" name="Picture 2" descr="Logo for the Center for IDEA Early Childhood Data Systems (The DaSy Center)">
              <a:extLst>
                <a:ext uri="{FF2B5EF4-FFF2-40B4-BE49-F238E27FC236}">
                  <a16:creationId xmlns:a16="http://schemas.microsoft.com/office/drawing/2014/main" id="{D4B41B63-A5EE-4EB2-A01D-BBA809F7DB9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6" name="Straight Connector 15" descr="&quot; &quot;">
              <a:extLst>
                <a:ext uri="{FF2B5EF4-FFF2-40B4-BE49-F238E27FC236}">
                  <a16:creationId xmlns:a16="http://schemas.microsoft.com/office/drawing/2014/main" id="{9D88B25D-302D-4F02-B925-B6C1D0ACB918}"/>
                </a:ext>
              </a:extLst>
            </p:cNvPr>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7" name="Picture 16" descr="Early Childhood Technical Assistance Center logo">
              <a:extLst>
                <a:ext uri="{FF2B5EF4-FFF2-40B4-BE49-F238E27FC236}">
                  <a16:creationId xmlns:a16="http://schemas.microsoft.com/office/drawing/2014/main" id="{6FE5A321-1A08-48C9-B03D-3C50CA4EC75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Tree>
    <p:extLst>
      <p:ext uri="{BB962C8B-B14F-4D97-AF65-F5344CB8AC3E}">
        <p14:creationId xmlns:p14="http://schemas.microsoft.com/office/powerpoint/2010/main" val="21949390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lvl1pPr>
              <a:defRPr>
                <a:latin typeface="Century Gothic" panose="020B05020202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marL="342900" indent="-342900">
              <a:buClr>
                <a:srgbClr val="297ABB"/>
              </a:buClr>
              <a:buFont typeface="Arial" panose="020B0604020202020204" pitchFamily="34" charset="0"/>
              <a:buChar char="•"/>
              <a:defRPr>
                <a:solidFill>
                  <a:srgbClr val="297ABB"/>
                </a:solidFill>
              </a:defRPr>
            </a:lvl1pPr>
            <a:lvl2pPr marL="742950" indent="-285750">
              <a:buClr>
                <a:srgbClr val="7FBCE7"/>
              </a:buClr>
              <a:buFont typeface="Calibri" panose="020F0502020204030204" pitchFamily="34" charset="0"/>
              <a:buChar char="–"/>
              <a:defRPr>
                <a:solidFill>
                  <a:srgbClr val="297ABB"/>
                </a:solidFill>
              </a:defRPr>
            </a:lvl2pPr>
          </a:lstStyle>
          <a:p>
            <a:pPr lvl="0"/>
            <a:r>
              <a:rPr lang="en-US" dirty="0"/>
              <a:t>Click to edit Master text styles</a:t>
            </a:r>
          </a:p>
          <a:p>
            <a:pPr lvl="1"/>
            <a:r>
              <a:rPr lang="en-US" dirty="0"/>
              <a:t>Second level</a:t>
            </a:r>
          </a:p>
        </p:txBody>
      </p:sp>
      <p:sp>
        <p:nvSpPr>
          <p:cNvPr id="10"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4" name="Group 13">
            <a:extLst>
              <a:ext uri="{FF2B5EF4-FFF2-40B4-BE49-F238E27FC236}">
                <a16:creationId xmlns:a16="http://schemas.microsoft.com/office/drawing/2014/main" id="{BB234D34-5526-4606-B358-561C2F3D0E7A}"/>
              </a:ext>
            </a:extLst>
          </p:cNvPr>
          <p:cNvGrpSpPr/>
          <p:nvPr userDrawn="1"/>
        </p:nvGrpSpPr>
        <p:grpSpPr>
          <a:xfrm>
            <a:off x="0" y="6121400"/>
            <a:ext cx="9144000" cy="736600"/>
            <a:chOff x="0" y="6121400"/>
            <a:chExt cx="9144000" cy="736600"/>
          </a:xfrm>
        </p:grpSpPr>
        <p:pic>
          <p:nvPicPr>
            <p:cNvPr id="15" name="Picture 2" descr="Logo for the Center for IDEA Early Childhood Data Systems (The DaSy Center)">
              <a:extLst>
                <a:ext uri="{FF2B5EF4-FFF2-40B4-BE49-F238E27FC236}">
                  <a16:creationId xmlns:a16="http://schemas.microsoft.com/office/drawing/2014/main" id="{98BD3CDF-F0C7-4C22-9267-5AB80385F34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6" name="Straight Connector 15" descr="&quot; &quot;">
              <a:extLst>
                <a:ext uri="{FF2B5EF4-FFF2-40B4-BE49-F238E27FC236}">
                  <a16:creationId xmlns:a16="http://schemas.microsoft.com/office/drawing/2014/main" id="{F373E06F-29FA-45C7-BDCB-16BF9AF1F4C6}"/>
                </a:ext>
              </a:extLst>
            </p:cNvPr>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7" name="Picture 16" descr="Early Childhood Technical Assistance Center logo">
              <a:extLst>
                <a:ext uri="{FF2B5EF4-FFF2-40B4-BE49-F238E27FC236}">
                  <a16:creationId xmlns:a16="http://schemas.microsoft.com/office/drawing/2014/main" id="{253651CD-4ED6-4876-83F8-4D87F3A32AD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Tree>
    <p:extLst>
      <p:ext uri="{BB962C8B-B14F-4D97-AF65-F5344CB8AC3E}">
        <p14:creationId xmlns:p14="http://schemas.microsoft.com/office/powerpoint/2010/main" val="2699306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v2">
    <p:spTree>
      <p:nvGrpSpPr>
        <p:cNvPr id="1" name=""/>
        <p:cNvGrpSpPr/>
        <p:nvPr/>
      </p:nvGrpSpPr>
      <p:grpSpPr>
        <a:xfrm>
          <a:off x="0" y="0"/>
          <a:ext cx="0" cy="0"/>
          <a:chOff x="0" y="0"/>
          <a:chExt cx="0" cy="0"/>
        </a:xfrm>
      </p:grpSpPr>
      <p:sp>
        <p:nvSpPr>
          <p:cNvPr id="15" name="Subtitle 2"/>
          <p:cNvSpPr>
            <a:spLocks noGrp="1"/>
          </p:cNvSpPr>
          <p:nvPr>
            <p:ph type="subTitle" idx="1"/>
          </p:nvPr>
        </p:nvSpPr>
        <p:spPr>
          <a:xfrm>
            <a:off x="987552" y="5184648"/>
            <a:ext cx="4270248" cy="1216152"/>
          </a:xfrm>
          <a:prstGeom prst="rect">
            <a:avLst/>
          </a:prstGeom>
        </p:spPr>
        <p:txBody>
          <a:bodyPr>
            <a:normAutofit/>
          </a:bodyPr>
          <a:lstStyle>
            <a:lvl1pPr marL="0" indent="0" algn="ctr">
              <a:buNone/>
              <a:defRPr sz="3000" b="1">
                <a:solidFill>
                  <a:srgbClr val="297ABB"/>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Title 3"/>
          <p:cNvSpPr>
            <a:spLocks noGrp="1"/>
          </p:cNvSpPr>
          <p:nvPr>
            <p:ph type="title"/>
          </p:nvPr>
        </p:nvSpPr>
        <p:spPr>
          <a:xfrm>
            <a:off x="838200" y="2209800"/>
            <a:ext cx="6702552" cy="1676400"/>
          </a:xfrm>
        </p:spPr>
        <p:txBody>
          <a:bodyPr>
            <a:normAutofit/>
          </a:bodyPr>
          <a:lstStyle>
            <a:lvl1pPr>
              <a:defRPr sz="5400">
                <a:latin typeface="Century Gothic" panose="020B0502020202020204" pitchFamily="34" charset="0"/>
              </a:defRPr>
            </a:lvl1pPr>
            <a:lvl2pPr>
              <a:defRPr sz="5400" b="1">
                <a:solidFill>
                  <a:srgbClr val="297ABB"/>
                </a:solidFill>
                <a:latin typeface="Century Gothic" panose="020B0502020202020204" pitchFamily="34" charset="0"/>
              </a:defRPr>
            </a:lvl2pPr>
          </a:lstStyle>
          <a:p>
            <a:pPr lvl="1"/>
            <a:r>
              <a:rPr lang="en-US" dirty="0"/>
              <a:t>Click to edit Master title</a:t>
            </a:r>
          </a:p>
        </p:txBody>
      </p:sp>
      <p:sp>
        <p:nvSpPr>
          <p:cNvPr id="12" name="Subtitle 2"/>
          <p:cNvSpPr txBox="1">
            <a:spLocks/>
          </p:cNvSpPr>
          <p:nvPr userDrawn="1"/>
        </p:nvSpPr>
        <p:spPr>
          <a:xfrm>
            <a:off x="838200" y="3886200"/>
            <a:ext cx="6705600" cy="1216152"/>
          </a:xfrm>
          <a:prstGeom prst="rect">
            <a:avLst/>
          </a:prstGeom>
        </p:spPr>
        <p:txBody>
          <a:bodyPr>
            <a:noAutofit/>
          </a:bodyPr>
          <a:lstStyle>
            <a:lvl1pPr marL="0" indent="0" algn="ctr" defTabSz="914400" rtl="0" eaLnBrk="1" latinLnBrk="0" hangingPunct="1">
              <a:spcBef>
                <a:spcPct val="20000"/>
              </a:spcBef>
              <a:buClr>
                <a:srgbClr val="ED3532"/>
              </a:buClr>
              <a:buFont typeface="Arial" pitchFamily="34" charset="0"/>
              <a:buNone/>
              <a:defRPr sz="3000" b="1" kern="1200">
                <a:solidFill>
                  <a:srgbClr val="154578"/>
                </a:solidFill>
                <a:latin typeface="Century Gothic" panose="020B0502020202020204" pitchFamily="34" charset="0"/>
                <a:ea typeface="+mn-ea"/>
                <a:cs typeface="+mn-cs"/>
              </a:defRPr>
            </a:lvl1pPr>
            <a:lvl2pPr marL="457200" indent="0" algn="ctr" defTabSz="914400" rtl="0" eaLnBrk="1" latinLnBrk="0" hangingPunct="1">
              <a:spcBef>
                <a:spcPct val="20000"/>
              </a:spcBef>
              <a:buClr>
                <a:srgbClr val="ED3532"/>
              </a:buClr>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ED3532"/>
              </a:buClr>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4000" dirty="0"/>
          </a:p>
        </p:txBody>
      </p:sp>
      <p:sp>
        <p:nvSpPr>
          <p:cNvPr id="11" name="Rectangle 10" descr="&quot; &quot;"/>
          <p:cNvSpPr/>
          <p:nvPr userDrawn="1"/>
        </p:nvSpPr>
        <p:spPr>
          <a:xfrm>
            <a:off x="-457200" y="-304800"/>
            <a:ext cx="5029200" cy="1603169"/>
          </a:xfrm>
          <a:prstGeom prst="rect">
            <a:avLst/>
          </a:prstGeom>
          <a:solidFill>
            <a:srgbClr val="297AB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14" name="Rectangle 13" descr="&quot; &quot;"/>
          <p:cNvSpPr/>
          <p:nvPr userDrawn="1"/>
        </p:nvSpPr>
        <p:spPr>
          <a:xfrm>
            <a:off x="3200400" y="-304800"/>
            <a:ext cx="5943600" cy="1603169"/>
          </a:xfrm>
          <a:prstGeom prst="rect">
            <a:avLst/>
          </a:prstGeom>
          <a:solidFill>
            <a:srgbClr val="3CB45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96588" y="-76200"/>
            <a:ext cx="1818612" cy="1371600"/>
          </a:xfrm>
          <a:prstGeom prst="rect">
            <a:avLst/>
          </a:prstGeom>
        </p:spPr>
      </p:pic>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r="20961"/>
          <a:stretch/>
        </p:blipFill>
        <p:spPr>
          <a:xfrm>
            <a:off x="7592443" y="-73231"/>
            <a:ext cx="1627757" cy="1371600"/>
          </a:xfrm>
          <a:prstGeom prst="rect">
            <a:avLst/>
          </a:prstGeom>
        </p:spPr>
      </p:pic>
      <p:pic>
        <p:nvPicPr>
          <p:cNvPr id="13" name="Picture 12" descr="Early Childhood Technical Assistance Center logo">
            <a:extLst>
              <a:ext uri="{FF2B5EF4-FFF2-40B4-BE49-F238E27FC236}">
                <a16:creationId xmlns:a16="http://schemas.microsoft.com/office/drawing/2014/main" id="{866538A0-1F55-4457-89E5-E1FB1A264CF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553200" y="6415010"/>
            <a:ext cx="2486025" cy="366790"/>
          </a:xfrm>
          <a:prstGeom prst="rect">
            <a:avLst/>
          </a:prstGeom>
        </p:spPr>
      </p:pic>
      <p:pic>
        <p:nvPicPr>
          <p:cNvPr id="17" name="Picture 16">
            <a:extLst>
              <a:ext uri="{FF2B5EF4-FFF2-40B4-BE49-F238E27FC236}">
                <a16:creationId xmlns:a16="http://schemas.microsoft.com/office/drawing/2014/main" id="{287EE517-1A4F-43CD-9FE2-0C92BE13E075}"/>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334000" y="5867921"/>
            <a:ext cx="1158718" cy="990079"/>
          </a:xfrm>
          <a:prstGeom prst="rect">
            <a:avLst/>
          </a:prstGeom>
        </p:spPr>
      </p:pic>
    </p:spTree>
    <p:extLst>
      <p:ext uri="{BB962C8B-B14F-4D97-AF65-F5344CB8AC3E}">
        <p14:creationId xmlns:p14="http://schemas.microsoft.com/office/powerpoint/2010/main" val="175886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038600"/>
          </a:xfrm>
          <a:prstGeom prst="rect">
            <a:avLst/>
          </a:prstGeom>
        </p:spPr>
        <p:txBody>
          <a:bodyPr/>
          <a:lstStyle>
            <a:lvl1pPr marL="342900" indent="-342900">
              <a:buClr>
                <a:srgbClr val="297ABB"/>
              </a:buClr>
              <a:buFont typeface="Arial" panose="020B0604020202020204" pitchFamily="34" charset="0"/>
              <a:buChar char="•"/>
              <a:defRPr>
                <a:solidFill>
                  <a:srgbClr val="297ABB"/>
                </a:solidFill>
              </a:defRPr>
            </a:lvl1pPr>
            <a:lvl2pPr marL="742950" indent="-285750">
              <a:buClr>
                <a:srgbClr val="7FBCE7"/>
              </a:buClr>
              <a:buFont typeface="Calibri" panose="020F0502020204030204" pitchFamily="34" charset="0"/>
              <a:buChar char="–"/>
              <a:defRPr>
                <a:solidFill>
                  <a:srgbClr val="297ABB"/>
                </a:solidFill>
              </a:defRPr>
            </a:lvl2pPr>
            <a:lvl3pPr>
              <a:buClr>
                <a:srgbClr val="7FBCE7"/>
              </a:buClr>
              <a:defRPr/>
            </a:lvl3pPr>
            <a:lvl4pPr>
              <a:buClr>
                <a:srgbClr val="7FBCE7"/>
              </a:buClr>
              <a:defRPr/>
            </a:lvl4pPr>
            <a:lvl5pPr>
              <a:buClr>
                <a:srgbClr val="7FBCE7"/>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itle 15" descr="&quot; &quot;"/>
          <p:cNvSpPr>
            <a:spLocks noGrp="1"/>
          </p:cNvSpPr>
          <p:nvPr>
            <p:ph type="title"/>
          </p:nvPr>
        </p:nvSpPr>
        <p:spPr>
          <a:xfrm>
            <a:off x="457200" y="274638"/>
            <a:ext cx="8229600" cy="1143000"/>
          </a:xfrm>
          <a:prstGeom prst="rect">
            <a:avLst/>
          </a:prstGeom>
          <a:ln w="12700">
            <a:noFill/>
          </a:ln>
        </p:spPr>
        <p:txBody>
          <a:bodyPr/>
          <a:lstStyle>
            <a:lvl1pPr>
              <a:defRPr>
                <a:latin typeface="Century Gothic" pitchFamily="34" charset="0"/>
              </a:defRPr>
            </a:lvl1pPr>
          </a:lstStyle>
          <a:p>
            <a:r>
              <a:rPr lang="en-US" dirty="0"/>
              <a:t>Click to edit Master title style</a:t>
            </a:r>
          </a:p>
        </p:txBody>
      </p:sp>
      <p:sp>
        <p:nvSpPr>
          <p:cNvPr id="4" name="Slide Number Placeholder 3"/>
          <p:cNvSpPr>
            <a:spLocks noGrp="1"/>
          </p:cNvSpPr>
          <p:nvPr>
            <p:ph type="sldNum" sz="quarter" idx="10"/>
          </p:nvPr>
        </p:nvSpPr>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2" name="Group 1">
            <a:extLst>
              <a:ext uri="{FF2B5EF4-FFF2-40B4-BE49-F238E27FC236}">
                <a16:creationId xmlns:a16="http://schemas.microsoft.com/office/drawing/2014/main" id="{935780A4-FE81-409E-B5F8-CE94DA2725A2}"/>
              </a:ext>
            </a:extLst>
          </p:cNvPr>
          <p:cNvGrpSpPr/>
          <p:nvPr userDrawn="1"/>
        </p:nvGrpSpPr>
        <p:grpSpPr>
          <a:xfrm>
            <a:off x="0" y="6121400"/>
            <a:ext cx="9144000" cy="736600"/>
            <a:chOff x="0" y="6121400"/>
            <a:chExt cx="9144000" cy="736600"/>
          </a:xfrm>
        </p:grpSpPr>
        <p:pic>
          <p:nvPicPr>
            <p:cNvPr id="13" name="Picture 2" descr="Logo for the Center for IDEA Early Childhood Data Systems (The DaSy Cent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descr="&quot; &quot;"/>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5" name="Picture 4" descr="Early Childhood Technical Assistance Center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
        <p:nvSpPr>
          <p:cNvPr id="10" name="Rectangle 9" descr="&quot; &quot;"/>
          <p:cNvSpPr/>
          <p:nvPr userDrawn="1"/>
        </p:nvSpPr>
        <p:spPr>
          <a:xfrm>
            <a:off x="0" y="-1143000"/>
            <a:ext cx="4572000" cy="1371600"/>
          </a:xfrm>
          <a:prstGeom prst="rect">
            <a:avLst/>
          </a:prstGeom>
          <a:solidFill>
            <a:srgbClr val="297AB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11" name="Rectangle 10" descr="&quot; &quot;"/>
          <p:cNvSpPr/>
          <p:nvPr userDrawn="1"/>
        </p:nvSpPr>
        <p:spPr>
          <a:xfrm>
            <a:off x="3200400" y="-1143000"/>
            <a:ext cx="5943600" cy="1371600"/>
          </a:xfrm>
          <a:prstGeom prst="rect">
            <a:avLst/>
          </a:prstGeom>
          <a:solidFill>
            <a:srgbClr val="3CB45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Tree>
    <p:extLst>
      <p:ext uri="{BB962C8B-B14F-4D97-AF65-F5344CB8AC3E}">
        <p14:creationId xmlns:p14="http://schemas.microsoft.com/office/powerpoint/2010/main" val="2886398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no bottom">
    <p:spTree>
      <p:nvGrpSpPr>
        <p:cNvPr id="1" name=""/>
        <p:cNvGrpSpPr/>
        <p:nvPr/>
      </p:nvGrpSpPr>
      <p:grpSpPr>
        <a:xfrm>
          <a:off x="0" y="0"/>
          <a:ext cx="0" cy="0"/>
          <a:chOff x="0" y="0"/>
          <a:chExt cx="0" cy="0"/>
        </a:xfrm>
      </p:grpSpPr>
      <p:sp>
        <p:nvSpPr>
          <p:cNvPr id="2" name="Title 1"/>
          <p:cNvSpPr>
            <a:spLocks noGrp="1"/>
          </p:cNvSpPr>
          <p:nvPr>
            <p:ph type="title"/>
          </p:nvPr>
        </p:nvSpPr>
        <p:spPr>
          <a:noFill/>
          <a:ln w="12700">
            <a:noFill/>
          </a:ln>
        </p:spPr>
        <p:txBody>
          <a:bodyPr/>
          <a:lstStyle>
            <a:lvl1pPr>
              <a:defRPr>
                <a:latin typeface="Century Gothic" panose="020B0502020202020204" pitchFamily="34" charset="0"/>
              </a:defRPr>
            </a:lvl1pPr>
          </a:lstStyle>
          <a:p>
            <a:r>
              <a:rPr lang="en-US" dirty="0"/>
              <a:t>Click to edit Master title style</a:t>
            </a:r>
          </a:p>
        </p:txBody>
      </p:sp>
      <p:sp>
        <p:nvSpPr>
          <p:cNvPr id="4"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
        <p:nvSpPr>
          <p:cNvPr id="6" name="Rectangle 5" descr="&quot; &quot;"/>
          <p:cNvSpPr/>
          <p:nvPr userDrawn="1"/>
        </p:nvSpPr>
        <p:spPr>
          <a:xfrm>
            <a:off x="0" y="-1143000"/>
            <a:ext cx="4572000" cy="1371600"/>
          </a:xfrm>
          <a:prstGeom prst="rect">
            <a:avLst/>
          </a:prstGeom>
          <a:solidFill>
            <a:srgbClr val="297AB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7" name="Rectangle 6" descr="&quot; &quot;"/>
          <p:cNvSpPr/>
          <p:nvPr userDrawn="1"/>
        </p:nvSpPr>
        <p:spPr>
          <a:xfrm>
            <a:off x="3200400" y="-1143000"/>
            <a:ext cx="5943600" cy="1371600"/>
          </a:xfrm>
          <a:prstGeom prst="rect">
            <a:avLst/>
          </a:prstGeom>
          <a:solidFill>
            <a:srgbClr val="3CB45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dirty="0">
              <a:solidFill>
                <a:schemeClr val="bg1"/>
              </a:solidFill>
              <a:latin typeface="Microsoft Sans Serif"/>
              <a:cs typeface="Microsoft Sans Serif"/>
              <a:sym typeface="Helvetica Neue Light"/>
            </a:endParaRPr>
          </a:p>
        </p:txBody>
      </p:sp>
    </p:spTree>
    <p:extLst>
      <p:ext uri="{BB962C8B-B14F-4D97-AF65-F5344CB8AC3E}">
        <p14:creationId xmlns:p14="http://schemas.microsoft.com/office/powerpoint/2010/main" val="1429698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o bor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panose="020B0502020202020204" pitchFamily="34" charset="0"/>
              </a:defRPr>
            </a:lvl1pPr>
          </a:lstStyle>
          <a:p>
            <a:r>
              <a:rPr lang="en-US" dirty="0"/>
              <a:t>Click to edit Master title style</a:t>
            </a:r>
          </a:p>
        </p:txBody>
      </p:sp>
      <p:sp>
        <p:nvSpPr>
          <p:cNvPr id="4" name="Content Placeholder 2"/>
          <p:cNvSpPr>
            <a:spLocks noGrp="1"/>
          </p:cNvSpPr>
          <p:nvPr>
            <p:ph idx="1"/>
          </p:nvPr>
        </p:nvSpPr>
        <p:spPr>
          <a:xfrm>
            <a:off x="457200" y="1600200"/>
            <a:ext cx="8229600" cy="4038600"/>
          </a:xfrm>
          <a:prstGeom prst="rect">
            <a:avLst/>
          </a:prstGeom>
        </p:spPr>
        <p:txBody>
          <a:bodyPr/>
          <a:lstStyle>
            <a:lvl1pPr marL="342900" indent="-342900">
              <a:buClr>
                <a:srgbClr val="297ABB"/>
              </a:buClr>
              <a:buFont typeface="Arial" panose="020B0604020202020204" pitchFamily="34" charset="0"/>
              <a:buChar char="•"/>
              <a:defRPr>
                <a:solidFill>
                  <a:srgbClr val="297ABB"/>
                </a:solidFill>
              </a:defRPr>
            </a:lvl1pPr>
            <a:lvl2pPr marL="742950" indent="-285750">
              <a:buClr>
                <a:srgbClr val="7FBCE7"/>
              </a:buClr>
              <a:buFont typeface="Calibri" panose="020F0502020204030204" pitchFamily="34" charset="0"/>
              <a:buChar char="–"/>
              <a:defRPr>
                <a:solidFill>
                  <a:srgbClr val="297ABB"/>
                </a:solidFill>
              </a:defRPr>
            </a:lvl2pPr>
          </a:lstStyle>
          <a:p>
            <a:pPr lvl="0"/>
            <a:r>
              <a:rPr lang="en-US" dirty="0"/>
              <a:t>Click to edit Master text styles</a:t>
            </a:r>
          </a:p>
          <a:p>
            <a:pPr lvl="1"/>
            <a:r>
              <a:rPr lang="en-US" dirty="0"/>
              <a:t>Second level</a:t>
            </a:r>
          </a:p>
        </p:txBody>
      </p:sp>
      <p:sp>
        <p:nvSpPr>
          <p:cNvPr id="8"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
        <p:nvSpPr>
          <p:cNvPr id="9" name="Rectangle 8" descr="&quot; &quot;"/>
          <p:cNvSpPr/>
          <p:nvPr userDrawn="1"/>
        </p:nvSpPr>
        <p:spPr>
          <a:xfrm>
            <a:off x="0" y="-1143000"/>
            <a:ext cx="4572000" cy="1371600"/>
          </a:xfrm>
          <a:prstGeom prst="rect">
            <a:avLst/>
          </a:prstGeom>
          <a:solidFill>
            <a:srgbClr val="297AB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10" name="Rectangle 9" descr="&quot; &quot;"/>
          <p:cNvSpPr/>
          <p:nvPr userDrawn="1"/>
        </p:nvSpPr>
        <p:spPr>
          <a:xfrm>
            <a:off x="3200400" y="-1143000"/>
            <a:ext cx="5943600" cy="1371600"/>
          </a:xfrm>
          <a:prstGeom prst="rect">
            <a:avLst/>
          </a:prstGeom>
          <a:solidFill>
            <a:srgbClr val="3CB45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grpSp>
        <p:nvGrpSpPr>
          <p:cNvPr id="15" name="Group 14">
            <a:extLst>
              <a:ext uri="{FF2B5EF4-FFF2-40B4-BE49-F238E27FC236}">
                <a16:creationId xmlns:a16="http://schemas.microsoft.com/office/drawing/2014/main" id="{40BE6BEC-8036-4808-9266-3C5131D1CB71}"/>
              </a:ext>
            </a:extLst>
          </p:cNvPr>
          <p:cNvGrpSpPr/>
          <p:nvPr userDrawn="1"/>
        </p:nvGrpSpPr>
        <p:grpSpPr>
          <a:xfrm>
            <a:off x="0" y="6121400"/>
            <a:ext cx="9144000" cy="736600"/>
            <a:chOff x="0" y="6121400"/>
            <a:chExt cx="9144000" cy="736600"/>
          </a:xfrm>
        </p:grpSpPr>
        <p:pic>
          <p:nvPicPr>
            <p:cNvPr id="16" name="Picture 2" descr="Logo for the Center for IDEA Early Childhood Data Systems (The DaSy Center)">
              <a:extLst>
                <a:ext uri="{FF2B5EF4-FFF2-40B4-BE49-F238E27FC236}">
                  <a16:creationId xmlns:a16="http://schemas.microsoft.com/office/drawing/2014/main" id="{7AE55471-771A-4C58-88F9-2D835FBB84C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Straight Connector 16" descr="&quot; &quot;">
              <a:extLst>
                <a:ext uri="{FF2B5EF4-FFF2-40B4-BE49-F238E27FC236}">
                  <a16:creationId xmlns:a16="http://schemas.microsoft.com/office/drawing/2014/main" id="{0DF4E5C0-810C-4162-ACEF-81B557AFE0C0}"/>
                </a:ext>
              </a:extLst>
            </p:cNvPr>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8" name="Picture 17" descr="Early Childhood Technical Assistance Center logo">
              <a:extLst>
                <a:ext uri="{FF2B5EF4-FFF2-40B4-BE49-F238E27FC236}">
                  <a16:creationId xmlns:a16="http://schemas.microsoft.com/office/drawing/2014/main" id="{C59CFCEC-6BB9-40DE-9654-E64A163F79E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Tree>
    <p:extLst>
      <p:ext uri="{BB962C8B-B14F-4D97-AF65-F5344CB8AC3E}">
        <p14:creationId xmlns:p14="http://schemas.microsoft.com/office/powerpoint/2010/main" val="4144539232"/>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762000"/>
            <a:ext cx="7772400" cy="1362075"/>
          </a:xfrm>
          <a:prstGeom prst="rect">
            <a:avLst/>
          </a:prstGeom>
        </p:spPr>
        <p:txBody>
          <a:bodyPr anchor="t"/>
          <a:lstStyle>
            <a:lvl1pPr algn="l">
              <a:defRPr sz="4000" b="1" cap="none">
                <a:latin typeface="Century Gothic" panose="020B0502020202020204" pitchFamily="34" charset="0"/>
              </a:defRPr>
            </a:lvl1pPr>
          </a:lstStyle>
          <a:p>
            <a:r>
              <a:rPr lang="en-US" dirty="0"/>
              <a:t>Click To Edit Master Title Style</a:t>
            </a:r>
          </a:p>
        </p:txBody>
      </p:sp>
      <p:sp>
        <p:nvSpPr>
          <p:cNvPr id="11" name="Picture Placeholder 10"/>
          <p:cNvSpPr>
            <a:spLocks noGrp="1"/>
          </p:cNvSpPr>
          <p:nvPr>
            <p:ph type="pic" sz="quarter" idx="10" hasCustomPrompt="1"/>
          </p:nvPr>
        </p:nvSpPr>
        <p:spPr>
          <a:xfrm>
            <a:off x="3733800" y="2438400"/>
            <a:ext cx="4495800" cy="3354388"/>
          </a:xfrm>
          <a:prstGeom prst="rect">
            <a:avLst/>
          </a:prstGeom>
        </p:spPr>
        <p:txBody>
          <a:bodyPr/>
          <a:lstStyle>
            <a:lvl1pPr marL="0" indent="0">
              <a:buNone/>
              <a:defRPr/>
            </a:lvl1pPr>
          </a:lstStyle>
          <a:p>
            <a:r>
              <a:rPr lang="en-US" dirty="0"/>
              <a:t>Click to add picture</a:t>
            </a:r>
          </a:p>
        </p:txBody>
      </p:sp>
      <p:sp>
        <p:nvSpPr>
          <p:cNvPr id="10" name="Slide Number Placeholder 3"/>
          <p:cNvSpPr>
            <a:spLocks noGrp="1"/>
          </p:cNvSpPr>
          <p:nvPr>
            <p:ph type="sldNum" sz="quarter" idx="11"/>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5" name="Group 14">
            <a:extLst>
              <a:ext uri="{FF2B5EF4-FFF2-40B4-BE49-F238E27FC236}">
                <a16:creationId xmlns:a16="http://schemas.microsoft.com/office/drawing/2014/main" id="{72F7E28B-EE3E-4697-9BAE-E18B8BB63040}"/>
              </a:ext>
            </a:extLst>
          </p:cNvPr>
          <p:cNvGrpSpPr/>
          <p:nvPr userDrawn="1"/>
        </p:nvGrpSpPr>
        <p:grpSpPr>
          <a:xfrm>
            <a:off x="0" y="6121400"/>
            <a:ext cx="9144000" cy="736600"/>
            <a:chOff x="0" y="6121400"/>
            <a:chExt cx="9144000" cy="736600"/>
          </a:xfrm>
        </p:grpSpPr>
        <p:pic>
          <p:nvPicPr>
            <p:cNvPr id="16" name="Picture 2" descr="Logo for the Center for IDEA Early Childhood Data Systems (The DaSy Center)">
              <a:extLst>
                <a:ext uri="{FF2B5EF4-FFF2-40B4-BE49-F238E27FC236}">
                  <a16:creationId xmlns:a16="http://schemas.microsoft.com/office/drawing/2014/main" id="{3C9CC475-73E7-49F0-81BB-0402E23CB83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Straight Connector 16" descr="&quot; &quot;">
              <a:extLst>
                <a:ext uri="{FF2B5EF4-FFF2-40B4-BE49-F238E27FC236}">
                  <a16:creationId xmlns:a16="http://schemas.microsoft.com/office/drawing/2014/main" id="{FD7B347D-6CB1-48B4-BE61-D9CF417AA39A}"/>
                </a:ext>
              </a:extLst>
            </p:cNvPr>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8" name="Picture 17" descr="Early Childhood Technical Assistance Center logo">
              <a:extLst>
                <a:ext uri="{FF2B5EF4-FFF2-40B4-BE49-F238E27FC236}">
                  <a16:creationId xmlns:a16="http://schemas.microsoft.com/office/drawing/2014/main" id="{51ABEE4D-FDDC-49FD-8FDA-201D1CE3F4E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Tree>
    <p:extLst>
      <p:ext uri="{BB962C8B-B14F-4D97-AF65-F5344CB8AC3E}">
        <p14:creationId xmlns:p14="http://schemas.microsoft.com/office/powerpoint/2010/main" val="449039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solidFill>
                  <a:srgbClr val="154578"/>
                </a:solidFill>
                <a:latin typeface="Century Gothic" panose="020B0502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marL="342900" indent="-342900">
              <a:buFontTx/>
              <a:buBlip>
                <a:blip r:embed="rId2"/>
              </a:buBlip>
              <a:defRPr sz="2800">
                <a:solidFill>
                  <a:srgbClr val="154578"/>
                </a:solidFill>
              </a:defRPr>
            </a:lvl1pPr>
            <a:lvl2pPr marL="742950" indent="-285750">
              <a:buFont typeface="Calibri" panose="020F0502020204030204" pitchFamily="34" charset="0"/>
              <a:buChar char="–"/>
              <a:defRPr sz="2400">
                <a:solidFill>
                  <a:srgbClr val="154578"/>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marL="342900" indent="-342900">
              <a:buFontTx/>
              <a:buBlip>
                <a:blip r:embed="rId2"/>
              </a:buBlip>
              <a:defRPr sz="2800">
                <a:solidFill>
                  <a:srgbClr val="154578"/>
                </a:solidFill>
              </a:defRPr>
            </a:lvl1pPr>
            <a:lvl2pPr marL="742950" indent="-285750">
              <a:buFont typeface="Calibri" panose="020F0502020204030204" pitchFamily="34" charset="0"/>
              <a:buChar char="–"/>
              <a:defRPr sz="2400">
                <a:solidFill>
                  <a:srgbClr val="154578"/>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11"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5" name="Group 14">
            <a:extLst>
              <a:ext uri="{FF2B5EF4-FFF2-40B4-BE49-F238E27FC236}">
                <a16:creationId xmlns:a16="http://schemas.microsoft.com/office/drawing/2014/main" id="{38F2AF28-429A-4A18-8FDF-A5D920595071}"/>
              </a:ext>
            </a:extLst>
          </p:cNvPr>
          <p:cNvGrpSpPr/>
          <p:nvPr userDrawn="1"/>
        </p:nvGrpSpPr>
        <p:grpSpPr>
          <a:xfrm>
            <a:off x="0" y="6172200"/>
            <a:ext cx="9144000" cy="736600"/>
            <a:chOff x="0" y="6121400"/>
            <a:chExt cx="9144000" cy="736600"/>
          </a:xfrm>
        </p:grpSpPr>
        <p:pic>
          <p:nvPicPr>
            <p:cNvPr id="16" name="Picture 2" descr="Logo for the Center for IDEA Early Childhood Data Systems (The DaSy Center)">
              <a:extLst>
                <a:ext uri="{FF2B5EF4-FFF2-40B4-BE49-F238E27FC236}">
                  <a16:creationId xmlns:a16="http://schemas.microsoft.com/office/drawing/2014/main" id="{CF88A5E9-3742-4504-810F-5B9F74561D2F}"/>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Straight Connector 16" descr="&quot; &quot;">
              <a:extLst>
                <a:ext uri="{FF2B5EF4-FFF2-40B4-BE49-F238E27FC236}">
                  <a16:creationId xmlns:a16="http://schemas.microsoft.com/office/drawing/2014/main" id="{36D1A548-50EF-4FED-ACB1-E401DDA53391}"/>
                </a:ext>
              </a:extLst>
            </p:cNvPr>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8" name="Picture 17" descr="Early Childhood Technical Assistance Center logo">
              <a:extLst>
                <a:ext uri="{FF2B5EF4-FFF2-40B4-BE49-F238E27FC236}">
                  <a16:creationId xmlns:a16="http://schemas.microsoft.com/office/drawing/2014/main" id="{5CD24F2A-69AD-4BAA-A7FA-69CAF68D2B0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Tree>
    <p:extLst>
      <p:ext uri="{BB962C8B-B14F-4D97-AF65-F5344CB8AC3E}">
        <p14:creationId xmlns:p14="http://schemas.microsoft.com/office/powerpoint/2010/main" val="2583906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solidFill>
                  <a:srgbClr val="154578"/>
                </a:solidFill>
                <a:latin typeface="Century Gothic" panose="020B0502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marL="342900" indent="-342900">
              <a:buFontTx/>
              <a:buBlip>
                <a:blip r:embed="rId2"/>
              </a:buBlip>
              <a:defRPr sz="2400">
                <a:solidFill>
                  <a:srgbClr val="154578"/>
                </a:solidFill>
              </a:defRPr>
            </a:lvl1pPr>
            <a:lvl2pPr marL="742950" indent="-285750">
              <a:buFont typeface="Calibri" panose="020F0502020204030204" pitchFamily="34" charset="0"/>
              <a:buChar char="–"/>
              <a:defRPr sz="2000">
                <a:solidFill>
                  <a:srgbClr val="154578"/>
                </a:solidFill>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marL="342900" indent="-342900">
              <a:buFontTx/>
              <a:buBlip>
                <a:blip r:embed="rId2"/>
              </a:buBlip>
              <a:defRPr sz="2400">
                <a:solidFill>
                  <a:srgbClr val="154578"/>
                </a:solidFill>
              </a:defRPr>
            </a:lvl1pPr>
            <a:lvl2pPr marL="742950" indent="-285750">
              <a:buFont typeface="Calibri" panose="020F0502020204030204" pitchFamily="34" charset="0"/>
              <a:buChar char="–"/>
              <a:defRPr sz="2000">
                <a:solidFill>
                  <a:srgbClr val="154578"/>
                </a:solidFill>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p:txBody>
      </p:sp>
      <p:sp>
        <p:nvSpPr>
          <p:cNvPr id="13"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7" name="Group 16">
            <a:extLst>
              <a:ext uri="{FF2B5EF4-FFF2-40B4-BE49-F238E27FC236}">
                <a16:creationId xmlns:a16="http://schemas.microsoft.com/office/drawing/2014/main" id="{E9D20085-C902-45D5-9AF6-5107986BBFAC}"/>
              </a:ext>
            </a:extLst>
          </p:cNvPr>
          <p:cNvGrpSpPr/>
          <p:nvPr userDrawn="1"/>
        </p:nvGrpSpPr>
        <p:grpSpPr>
          <a:xfrm>
            <a:off x="0" y="6121400"/>
            <a:ext cx="9144000" cy="736600"/>
            <a:chOff x="0" y="6121400"/>
            <a:chExt cx="9144000" cy="736600"/>
          </a:xfrm>
        </p:grpSpPr>
        <p:pic>
          <p:nvPicPr>
            <p:cNvPr id="18" name="Picture 2" descr="Logo for the Center for IDEA Early Childhood Data Systems (The DaSy Center)">
              <a:extLst>
                <a:ext uri="{FF2B5EF4-FFF2-40B4-BE49-F238E27FC236}">
                  <a16:creationId xmlns:a16="http://schemas.microsoft.com/office/drawing/2014/main" id="{FF9054EC-3877-4073-82E0-7D6E72051C66}"/>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9" name="Straight Connector 18" descr="&quot; &quot;">
              <a:extLst>
                <a:ext uri="{FF2B5EF4-FFF2-40B4-BE49-F238E27FC236}">
                  <a16:creationId xmlns:a16="http://schemas.microsoft.com/office/drawing/2014/main" id="{596C844F-22F5-4F82-B744-092136848C3B}"/>
                </a:ext>
              </a:extLst>
            </p:cNvPr>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20" name="Picture 19" descr="Early Childhood Technical Assistance Center logo">
              <a:extLst>
                <a:ext uri="{FF2B5EF4-FFF2-40B4-BE49-F238E27FC236}">
                  <a16:creationId xmlns:a16="http://schemas.microsoft.com/office/drawing/2014/main" id="{DF7D0D09-C6FB-4370-8937-37475D626B2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Tree>
    <p:extLst>
      <p:ext uri="{BB962C8B-B14F-4D97-AF65-F5344CB8AC3E}">
        <p14:creationId xmlns:p14="http://schemas.microsoft.com/office/powerpoint/2010/main" val="1205014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a:t>Click to edit Master title style</a:t>
            </a:r>
          </a:p>
        </p:txBody>
      </p:sp>
      <p:sp>
        <p:nvSpPr>
          <p:cNvPr id="9"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3" name="Group 12">
            <a:extLst>
              <a:ext uri="{FF2B5EF4-FFF2-40B4-BE49-F238E27FC236}">
                <a16:creationId xmlns:a16="http://schemas.microsoft.com/office/drawing/2014/main" id="{1D28B46C-382D-41B3-BA72-FA9B41BCC54C}"/>
              </a:ext>
            </a:extLst>
          </p:cNvPr>
          <p:cNvGrpSpPr/>
          <p:nvPr userDrawn="1"/>
        </p:nvGrpSpPr>
        <p:grpSpPr>
          <a:xfrm>
            <a:off x="0" y="6121400"/>
            <a:ext cx="9144000" cy="736600"/>
            <a:chOff x="0" y="6121400"/>
            <a:chExt cx="9144000" cy="736600"/>
          </a:xfrm>
        </p:grpSpPr>
        <p:pic>
          <p:nvPicPr>
            <p:cNvPr id="14" name="Picture 2" descr="Logo for the Center for IDEA Early Childhood Data Systems (The DaSy Center)">
              <a:extLst>
                <a:ext uri="{FF2B5EF4-FFF2-40B4-BE49-F238E27FC236}">
                  <a16:creationId xmlns:a16="http://schemas.microsoft.com/office/drawing/2014/main" id="{83E801B1-5491-436F-BEEB-C3684F58369C}"/>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Straight Connector 14" descr="&quot; &quot;">
              <a:extLst>
                <a:ext uri="{FF2B5EF4-FFF2-40B4-BE49-F238E27FC236}">
                  <a16:creationId xmlns:a16="http://schemas.microsoft.com/office/drawing/2014/main" id="{26D5B3C5-84CF-40C5-AB00-DEC32AD8DC72}"/>
                </a:ext>
              </a:extLst>
            </p:cNvPr>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6" name="Picture 15" descr="Early Childhood Technical Assistance Center logo">
              <a:extLst>
                <a:ext uri="{FF2B5EF4-FFF2-40B4-BE49-F238E27FC236}">
                  <a16:creationId xmlns:a16="http://schemas.microsoft.com/office/drawing/2014/main" id="{96A2EAFC-958B-4BF8-9164-C4D95C45857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Tree>
    <p:extLst>
      <p:ext uri="{BB962C8B-B14F-4D97-AF65-F5344CB8AC3E}">
        <p14:creationId xmlns:p14="http://schemas.microsoft.com/office/powerpoint/2010/main" val="2449949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Slide Number Placeholder 2"/>
          <p:cNvSpPr>
            <a:spLocks noGrp="1"/>
          </p:cNvSpPr>
          <p:nvPr>
            <p:ph type="sldNum" sz="quarter" idx="4"/>
          </p:nvPr>
        </p:nvSpPr>
        <p:spPr>
          <a:xfrm>
            <a:off x="457200" y="6327648"/>
            <a:ext cx="2133600" cy="365125"/>
          </a:xfrm>
          <a:prstGeom prst="rect">
            <a:avLst/>
          </a:prstGeom>
        </p:spPr>
        <p:txBody>
          <a:bodyPr vert="horz" lIns="91440" tIns="45720" rIns="91440" bIns="45720" rtlCol="0" anchor="ctr"/>
          <a:lstStyle>
            <a:lvl1pPr algn="l">
              <a:defRPr sz="1800">
                <a:solidFill>
                  <a:schemeClr val="tx1"/>
                </a:solidFill>
                <a:latin typeface="Century Schoolbook" pitchFamily="18"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3541486636"/>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0" r:id="rId3"/>
    <p:sldLayoutId id="2147483661" r:id="rId4"/>
    <p:sldLayoutId id="214748366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hf hdr="0" ftr="0" dt="0"/>
  <p:txStyles>
    <p:titleStyle>
      <a:lvl1pPr algn="l" defTabSz="914400" rtl="0" eaLnBrk="1" latinLnBrk="0" hangingPunct="1">
        <a:spcBef>
          <a:spcPct val="0"/>
        </a:spcBef>
        <a:buNone/>
        <a:defRPr sz="3600" b="1" kern="1200">
          <a:solidFill>
            <a:srgbClr val="297ABB"/>
          </a:solidFill>
          <a:latin typeface="+mj-lt"/>
          <a:ea typeface="+mj-ea"/>
          <a:cs typeface="+mj-cs"/>
        </a:defRPr>
      </a:lvl1pPr>
    </p:titleStyle>
    <p:bodyStyle>
      <a:lvl1pPr marL="342900" indent="-342900" algn="l" defTabSz="914400" rtl="0" eaLnBrk="1" latinLnBrk="0" hangingPunct="1">
        <a:spcBef>
          <a:spcPct val="20000"/>
        </a:spcBef>
        <a:buClr>
          <a:srgbClr val="ED3532"/>
        </a:buClr>
        <a:buFont typeface="Arial" pitchFamily="34" charset="0"/>
        <a:buChar char="•"/>
        <a:defRPr sz="28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Clr>
          <a:srgbClr val="ED3532"/>
        </a:buClr>
        <a:buFont typeface="Arial"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Clr>
          <a:srgbClr val="ED3532"/>
        </a:buClr>
        <a:buFont typeface="Arial"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implementation.fpg.unc.edu/resources/lesson-3-practice-profiles"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rpm.fpg.unc.edu/"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s://dasycenter.org/strengthening-ssip-evaluations-with-qualitative-methods/" TargetMode="External"/><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1.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hyperlink" Target="https://dasycenter.org/evaluating-the-implementation-of-evidence-based-practices-tip-sheet-series/" TargetMode="External"/><Relationship Id="rId2" Type="http://schemas.openxmlformats.org/officeDocument/2006/relationships/notesSlide" Target="../notesSlides/notesSlide33.xml"/><Relationship Id="rId1" Type="http://schemas.openxmlformats.org/officeDocument/2006/relationships/slideLayout" Target="../slideLayouts/slideLayout3.xml"/><Relationship Id="rId5" Type="http://schemas.openxmlformats.org/officeDocument/2006/relationships/hyperlink" Target="https://dasycenter.org/strengthening-ssip-evaluations-with-qualitative-methods/" TargetMode="External"/><Relationship Id="rId4" Type="http://schemas.openxmlformats.org/officeDocument/2006/relationships/hyperlink" Target="http://ectacenter.org/sig/"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mailto:Kathleen.hebbeler@sri.com" TargetMode="External"/><Relationship Id="rId2" Type="http://schemas.openxmlformats.org/officeDocument/2006/relationships/notesSlide" Target="../notesSlides/notesSlide34.xml"/><Relationship Id="rId1" Type="http://schemas.openxmlformats.org/officeDocument/2006/relationships/slideLayout" Target="../slideLayouts/slideLayout7.xml"/><Relationship Id="rId4" Type="http://schemas.openxmlformats.org/officeDocument/2006/relationships/hyperlink" Target="mailto:Margaret.gillis@sri.com"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twitter.com/DaSyCenter" TargetMode="External"/><Relationship Id="rId2" Type="http://schemas.openxmlformats.org/officeDocument/2006/relationships/hyperlink" Target="http://dasycenter.org/" TargetMode="External"/><Relationship Id="rId1" Type="http://schemas.openxmlformats.org/officeDocument/2006/relationships/slideLayout" Target="../slideLayouts/slideLayout3.xml"/><Relationship Id="rId5" Type="http://schemas.openxmlformats.org/officeDocument/2006/relationships/hyperlink" Target="https://twitter.com/ECTACenter" TargetMode="External"/><Relationship Id="rId4" Type="http://schemas.openxmlformats.org/officeDocument/2006/relationships/hyperlink" Target="http://ectacenter.org/"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153400" cy="2133600"/>
          </a:xfrm>
        </p:spPr>
        <p:txBody>
          <a:bodyPr>
            <a:noAutofit/>
          </a:bodyPr>
          <a:lstStyle/>
          <a:p>
            <a:r>
              <a:rPr lang="en-US" sz="4400" dirty="0"/>
              <a:t>Collecting and Using Evaluation Data on Implementation of Evidence-Based Practices</a:t>
            </a:r>
          </a:p>
        </p:txBody>
      </p:sp>
      <p:sp>
        <p:nvSpPr>
          <p:cNvPr id="5" name="Text Placeholder 10"/>
          <p:cNvSpPr txBox="1">
            <a:spLocks/>
          </p:cNvSpPr>
          <p:nvPr/>
        </p:nvSpPr>
        <p:spPr>
          <a:xfrm>
            <a:off x="457200" y="4114800"/>
            <a:ext cx="7543800" cy="1143000"/>
          </a:xfrm>
          <a:prstGeom prst="rect">
            <a:avLst/>
          </a:prstGeom>
        </p:spPr>
        <p:txBody>
          <a:bodyPr/>
          <a:lstStyle>
            <a:lvl1pPr marL="0" indent="0" algn="l" defTabSz="914400" rtl="0" eaLnBrk="1" latinLnBrk="0" hangingPunct="1">
              <a:spcBef>
                <a:spcPct val="20000"/>
              </a:spcBef>
              <a:buClr>
                <a:srgbClr val="ED3532"/>
              </a:buClr>
              <a:buFont typeface="Arial" pitchFamily="34" charset="0"/>
              <a:buNone/>
              <a:defRPr sz="4000" b="1" kern="1200">
                <a:solidFill>
                  <a:srgbClr val="154578"/>
                </a:solidFill>
                <a:latin typeface="Century Gothic" panose="020B0502020202020204" pitchFamily="34" charset="0"/>
                <a:ea typeface="+mn-ea"/>
                <a:cs typeface="+mn-cs"/>
              </a:defRPr>
            </a:lvl1pPr>
            <a:lvl2pPr marL="742950" indent="-285750" algn="l" defTabSz="914400" rtl="0" eaLnBrk="1" latinLnBrk="0" hangingPunct="1">
              <a:spcBef>
                <a:spcPct val="20000"/>
              </a:spcBef>
              <a:buClr>
                <a:srgbClr val="ED3532"/>
              </a:buClr>
              <a:buFont typeface="Arial"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Clr>
                <a:srgbClr val="ED3532"/>
              </a:buClr>
              <a:buFont typeface="Arial"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3400" dirty="0"/>
              <a:t>Kathy </a:t>
            </a:r>
            <a:r>
              <a:rPr lang="en-US" sz="3400" dirty="0" err="1"/>
              <a:t>Hebbeler</a:t>
            </a:r>
            <a:r>
              <a:rPr lang="en-US" sz="3400" dirty="0"/>
              <a:t> &amp; Margaret Gillis</a:t>
            </a:r>
          </a:p>
          <a:p>
            <a:endParaRPr lang="en-US" sz="1800" dirty="0"/>
          </a:p>
        </p:txBody>
      </p:sp>
      <p:sp>
        <p:nvSpPr>
          <p:cNvPr id="6" name="Subtitle 2"/>
          <p:cNvSpPr>
            <a:spLocks noGrp="1"/>
          </p:cNvSpPr>
          <p:nvPr>
            <p:ph type="subTitle" idx="1"/>
          </p:nvPr>
        </p:nvSpPr>
        <p:spPr>
          <a:xfrm>
            <a:off x="457200" y="5410200"/>
            <a:ext cx="5257800" cy="990600"/>
          </a:xfrm>
        </p:spPr>
        <p:txBody>
          <a:bodyPr>
            <a:normAutofit fontScale="70000" lnSpcReduction="20000"/>
          </a:bodyPr>
          <a:lstStyle/>
          <a:p>
            <a:pPr algn="l"/>
            <a:r>
              <a:rPr lang="en-US" dirty="0"/>
              <a:t>National Early Childhood Inclusion Institute</a:t>
            </a:r>
          </a:p>
          <a:p>
            <a:pPr algn="l"/>
            <a:r>
              <a:rPr lang="en-US" dirty="0"/>
              <a:t>May 8, 2019</a:t>
            </a:r>
          </a:p>
        </p:txBody>
      </p:sp>
    </p:spTree>
    <p:extLst>
      <p:ext uri="{BB962C8B-B14F-4D97-AF65-F5344CB8AC3E}">
        <p14:creationId xmlns:p14="http://schemas.microsoft.com/office/powerpoint/2010/main" val="941942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D06ACD8-8E65-4C17-A26D-D1BEC4798B12}"/>
              </a:ext>
            </a:extLst>
          </p:cNvPr>
          <p:cNvSpPr>
            <a:spLocks noGrp="1"/>
          </p:cNvSpPr>
          <p:nvPr>
            <p:ph type="sldNum" sz="quarter" idx="10"/>
          </p:nvPr>
        </p:nvSpPr>
        <p:spPr/>
        <p:txBody>
          <a:bodyPr/>
          <a:lstStyle/>
          <a:p>
            <a:fld id="{B2897048-00E0-47FB-B07B-F36BBE8AF579}" type="slidenum">
              <a:rPr lang="en-US" smtClean="0"/>
              <a:pPr/>
              <a:t>10</a:t>
            </a:fld>
            <a:endParaRPr lang="en-US" dirty="0"/>
          </a:p>
        </p:txBody>
      </p:sp>
      <p:sp>
        <p:nvSpPr>
          <p:cNvPr id="2" name="Title 1">
            <a:extLst>
              <a:ext uri="{FF2B5EF4-FFF2-40B4-BE49-F238E27FC236}">
                <a16:creationId xmlns:a16="http://schemas.microsoft.com/office/drawing/2014/main" id="{4ABFA060-0F69-49A8-A0A6-A534B3C5D7B3}"/>
              </a:ext>
            </a:extLst>
          </p:cNvPr>
          <p:cNvSpPr>
            <a:spLocks noGrp="1"/>
          </p:cNvSpPr>
          <p:nvPr>
            <p:ph type="title"/>
          </p:nvPr>
        </p:nvSpPr>
        <p:spPr/>
        <p:txBody>
          <a:bodyPr>
            <a:normAutofit fontScale="90000"/>
          </a:bodyPr>
          <a:lstStyle/>
          <a:p>
            <a:r>
              <a:rPr lang="en-US" dirty="0"/>
              <a:t>Relationship Between Practice Change and Fidelity</a:t>
            </a:r>
          </a:p>
        </p:txBody>
      </p:sp>
      <p:sp>
        <p:nvSpPr>
          <p:cNvPr id="3" name="Content Placeholder 2">
            <a:extLst>
              <a:ext uri="{FF2B5EF4-FFF2-40B4-BE49-F238E27FC236}">
                <a16:creationId xmlns:a16="http://schemas.microsoft.com/office/drawing/2014/main" id="{7F4720A5-9A3F-4172-A6AA-65A1FBD40577}"/>
              </a:ext>
            </a:extLst>
          </p:cNvPr>
          <p:cNvSpPr>
            <a:spLocks noGrp="1"/>
          </p:cNvSpPr>
          <p:nvPr>
            <p:ph idx="1"/>
          </p:nvPr>
        </p:nvSpPr>
        <p:spPr/>
        <p:txBody>
          <a:bodyPr/>
          <a:lstStyle/>
          <a:p>
            <a:r>
              <a:rPr lang="en-US" dirty="0"/>
              <a:t>Both practice change and practice fidelity are about the </a:t>
            </a:r>
            <a:r>
              <a:rPr lang="en-US" b="1" dirty="0"/>
              <a:t>implementation</a:t>
            </a:r>
            <a:r>
              <a:rPr lang="en-US" dirty="0"/>
              <a:t> of evidence-based practices (EBPs)</a:t>
            </a:r>
          </a:p>
          <a:p>
            <a:pPr lvl="1"/>
            <a:r>
              <a:rPr lang="en-US" dirty="0"/>
              <a:t>Are practitioners changing their implementation of EBPs?</a:t>
            </a:r>
          </a:p>
          <a:p>
            <a:pPr lvl="1"/>
            <a:r>
              <a:rPr lang="en-US" dirty="0"/>
              <a:t>Are practitioners implementing EBPs as intended?</a:t>
            </a:r>
          </a:p>
          <a:p>
            <a:pPr lvl="1"/>
            <a:endParaRPr lang="en-US" dirty="0"/>
          </a:p>
          <a:p>
            <a:r>
              <a:rPr lang="en-US" dirty="0"/>
              <a:t>Practitioners can demonstrate changes in practices without reaching fidelity.</a:t>
            </a:r>
          </a:p>
        </p:txBody>
      </p:sp>
    </p:spTree>
    <p:extLst>
      <p:ext uri="{BB962C8B-B14F-4D97-AF65-F5344CB8AC3E}">
        <p14:creationId xmlns:p14="http://schemas.microsoft.com/office/powerpoint/2010/main" val="3196505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091082D-3047-4B90-A4BD-B0291571852E}"/>
              </a:ext>
            </a:extLst>
          </p:cNvPr>
          <p:cNvSpPr>
            <a:spLocks noGrp="1"/>
          </p:cNvSpPr>
          <p:nvPr>
            <p:ph type="sldNum" sz="quarter" idx="10"/>
          </p:nvPr>
        </p:nvSpPr>
        <p:spPr/>
        <p:txBody>
          <a:bodyPr/>
          <a:lstStyle/>
          <a:p>
            <a:fld id="{B2897048-00E0-47FB-B07B-F36BBE8AF579}" type="slidenum">
              <a:rPr lang="en-US" smtClean="0"/>
              <a:pPr/>
              <a:t>11</a:t>
            </a:fld>
            <a:endParaRPr lang="en-US" dirty="0"/>
          </a:p>
        </p:txBody>
      </p:sp>
      <p:sp>
        <p:nvSpPr>
          <p:cNvPr id="2" name="Title 1">
            <a:extLst>
              <a:ext uri="{FF2B5EF4-FFF2-40B4-BE49-F238E27FC236}">
                <a16:creationId xmlns:a16="http://schemas.microsoft.com/office/drawing/2014/main" id="{F470119B-AE8A-41CC-BFF4-F5EAC8720B6B}"/>
              </a:ext>
            </a:extLst>
          </p:cNvPr>
          <p:cNvSpPr>
            <a:spLocks noGrp="1"/>
          </p:cNvSpPr>
          <p:nvPr>
            <p:ph type="title"/>
          </p:nvPr>
        </p:nvSpPr>
        <p:spPr/>
        <p:txBody>
          <a:bodyPr>
            <a:normAutofit fontScale="90000"/>
          </a:bodyPr>
          <a:lstStyle/>
          <a:p>
            <a:r>
              <a:rPr lang="en-US" dirty="0"/>
              <a:t>Measuring Practice Change and Fidelity</a:t>
            </a:r>
          </a:p>
        </p:txBody>
      </p:sp>
      <p:sp>
        <p:nvSpPr>
          <p:cNvPr id="3" name="Content Placeholder 2">
            <a:extLst>
              <a:ext uri="{FF2B5EF4-FFF2-40B4-BE49-F238E27FC236}">
                <a16:creationId xmlns:a16="http://schemas.microsoft.com/office/drawing/2014/main" id="{2F5E90FF-3B1C-4FA1-8B62-31BF651EAAF9}"/>
              </a:ext>
            </a:extLst>
          </p:cNvPr>
          <p:cNvSpPr>
            <a:spLocks noGrp="1"/>
          </p:cNvSpPr>
          <p:nvPr>
            <p:ph idx="1"/>
          </p:nvPr>
        </p:nvSpPr>
        <p:spPr/>
        <p:txBody>
          <a:bodyPr/>
          <a:lstStyle/>
          <a:p>
            <a:r>
              <a:rPr lang="en-US" dirty="0"/>
              <a:t>Use the same tools or methods to evaluate fidelity versus practice change. </a:t>
            </a:r>
          </a:p>
          <a:p>
            <a:endParaRPr lang="en-US" dirty="0">
              <a:solidFill>
                <a:schemeClr val="tx2"/>
              </a:solidFill>
            </a:endParaRPr>
          </a:p>
          <a:p>
            <a:r>
              <a:rPr lang="en-US" dirty="0"/>
              <a:t>Practice change can be evaluated                                    in relation to a fidelity threshold*. </a:t>
            </a:r>
          </a:p>
        </p:txBody>
      </p:sp>
      <p:sp>
        <p:nvSpPr>
          <p:cNvPr id="6" name="TextBox 5">
            <a:extLst>
              <a:ext uri="{FF2B5EF4-FFF2-40B4-BE49-F238E27FC236}">
                <a16:creationId xmlns:a16="http://schemas.microsoft.com/office/drawing/2014/main" id="{CF9BA6DE-51AF-4633-94CB-54AE05D8B705}"/>
              </a:ext>
            </a:extLst>
          </p:cNvPr>
          <p:cNvSpPr txBox="1"/>
          <p:nvPr/>
        </p:nvSpPr>
        <p:spPr>
          <a:xfrm>
            <a:off x="456398" y="5064562"/>
            <a:ext cx="5372100" cy="830997"/>
          </a:xfrm>
          <a:prstGeom prst="rect">
            <a:avLst/>
          </a:prstGeom>
          <a:noFill/>
        </p:spPr>
        <p:txBody>
          <a:bodyPr wrap="square" rtlCol="0">
            <a:spAutoFit/>
          </a:bodyPr>
          <a:lstStyle/>
          <a:p>
            <a:r>
              <a:rPr lang="en-US" sz="1600" dirty="0">
                <a:solidFill>
                  <a:srgbClr val="27697B"/>
                </a:solidFill>
              </a:rPr>
              <a:t>*Fidelity threshold – predetermined level or score the practitioner must meet or exceed to demonstrate the EBP has been implemented as intended.</a:t>
            </a:r>
          </a:p>
        </p:txBody>
      </p:sp>
    </p:spTree>
    <p:extLst>
      <p:ext uri="{BB962C8B-B14F-4D97-AF65-F5344CB8AC3E}">
        <p14:creationId xmlns:p14="http://schemas.microsoft.com/office/powerpoint/2010/main" val="1963910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2A679A-B537-495E-A708-25A64696B43E}"/>
              </a:ext>
            </a:extLst>
          </p:cNvPr>
          <p:cNvSpPr>
            <a:spLocks noGrp="1"/>
          </p:cNvSpPr>
          <p:nvPr>
            <p:ph type="sldNum" sz="quarter" idx="10"/>
          </p:nvPr>
        </p:nvSpPr>
        <p:spPr/>
        <p:txBody>
          <a:bodyPr/>
          <a:lstStyle/>
          <a:p>
            <a:fld id="{B2897048-00E0-47FB-B07B-F36BBE8AF579}" type="slidenum">
              <a:rPr lang="en-US" smtClean="0"/>
              <a:pPr/>
              <a:t>12</a:t>
            </a:fld>
            <a:endParaRPr lang="en-US" dirty="0"/>
          </a:p>
        </p:txBody>
      </p:sp>
      <p:sp>
        <p:nvSpPr>
          <p:cNvPr id="2" name="Title 1">
            <a:extLst>
              <a:ext uri="{FF2B5EF4-FFF2-40B4-BE49-F238E27FC236}">
                <a16:creationId xmlns:a16="http://schemas.microsoft.com/office/drawing/2014/main" id="{2B170B1D-5507-43E5-BC67-BA4B2D33BB82}"/>
              </a:ext>
            </a:extLst>
          </p:cNvPr>
          <p:cNvSpPr>
            <a:spLocks noGrp="1"/>
          </p:cNvSpPr>
          <p:nvPr>
            <p:ph type="title"/>
          </p:nvPr>
        </p:nvSpPr>
        <p:spPr/>
        <p:txBody>
          <a:bodyPr>
            <a:normAutofit fontScale="90000"/>
          </a:bodyPr>
          <a:lstStyle/>
          <a:p>
            <a:r>
              <a:rPr lang="en-US" dirty="0"/>
              <a:t>Why measure practice change and practice fidelity?</a:t>
            </a:r>
          </a:p>
        </p:txBody>
      </p:sp>
      <p:sp>
        <p:nvSpPr>
          <p:cNvPr id="3" name="Content Placeholder 2">
            <a:extLst>
              <a:ext uri="{FF2B5EF4-FFF2-40B4-BE49-F238E27FC236}">
                <a16:creationId xmlns:a16="http://schemas.microsoft.com/office/drawing/2014/main" id="{FF9F40AD-539D-4F04-BC3B-BD5B12955784}"/>
              </a:ext>
            </a:extLst>
          </p:cNvPr>
          <p:cNvSpPr>
            <a:spLocks noGrp="1"/>
          </p:cNvSpPr>
          <p:nvPr>
            <p:ph idx="1"/>
          </p:nvPr>
        </p:nvSpPr>
        <p:spPr>
          <a:xfrm>
            <a:off x="437949" y="1524000"/>
            <a:ext cx="8229600" cy="4495800"/>
          </a:xfrm>
        </p:spPr>
        <p:txBody>
          <a:bodyPr/>
          <a:lstStyle/>
          <a:p>
            <a:r>
              <a:rPr lang="en-US" dirty="0"/>
              <a:t>To ensure practices are implemented as intended so that improved outcomes are </a:t>
            </a:r>
            <a:r>
              <a:rPr lang="en-US" b="1" dirty="0"/>
              <a:t>expected</a:t>
            </a:r>
          </a:p>
          <a:p>
            <a:r>
              <a:rPr lang="en-US" dirty="0"/>
              <a:t>To determine whether practitioners </a:t>
            </a:r>
            <a:r>
              <a:rPr lang="en-US" b="1" dirty="0"/>
              <a:t>maintain fidelity </a:t>
            </a:r>
            <a:r>
              <a:rPr lang="en-US" dirty="0"/>
              <a:t>over time</a:t>
            </a:r>
          </a:p>
          <a:p>
            <a:r>
              <a:rPr lang="en-US" dirty="0"/>
              <a:t>To obtain information for </a:t>
            </a:r>
            <a:r>
              <a:rPr lang="en-US" b="1" dirty="0"/>
              <a:t>monitoring progress </a:t>
            </a:r>
            <a:r>
              <a:rPr lang="en-US" dirty="0"/>
              <a:t>of practitioners</a:t>
            </a:r>
          </a:p>
          <a:p>
            <a:pPr lvl="1"/>
            <a:r>
              <a:rPr lang="en-US" dirty="0"/>
              <a:t>Where are improvement strategies working?  Where is more help needed?  </a:t>
            </a:r>
          </a:p>
          <a:p>
            <a:pPr lvl="1"/>
            <a:r>
              <a:rPr lang="en-US" dirty="0"/>
              <a:t>Corrections/adjustments in practice can be made in a timely manner</a:t>
            </a:r>
          </a:p>
        </p:txBody>
      </p:sp>
    </p:spTree>
    <p:extLst>
      <p:ext uri="{BB962C8B-B14F-4D97-AF65-F5344CB8AC3E}">
        <p14:creationId xmlns:p14="http://schemas.microsoft.com/office/powerpoint/2010/main" val="3773493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E98E857-11CD-4830-AA81-0AC894C81667}"/>
              </a:ext>
            </a:extLst>
          </p:cNvPr>
          <p:cNvSpPr>
            <a:spLocks noGrp="1"/>
          </p:cNvSpPr>
          <p:nvPr>
            <p:ph type="sldNum" sz="quarter" idx="10"/>
          </p:nvPr>
        </p:nvSpPr>
        <p:spPr/>
        <p:txBody>
          <a:bodyPr/>
          <a:lstStyle/>
          <a:p>
            <a:fld id="{B2897048-00E0-47FB-B07B-F36BBE8AF579}" type="slidenum">
              <a:rPr lang="en-US" smtClean="0"/>
              <a:pPr/>
              <a:t>13</a:t>
            </a:fld>
            <a:endParaRPr lang="en-US" dirty="0"/>
          </a:p>
        </p:txBody>
      </p:sp>
      <p:sp>
        <p:nvSpPr>
          <p:cNvPr id="2" name="Title 1">
            <a:extLst>
              <a:ext uri="{FF2B5EF4-FFF2-40B4-BE49-F238E27FC236}">
                <a16:creationId xmlns:a16="http://schemas.microsoft.com/office/drawing/2014/main" id="{DF7AF142-BE66-4637-BA93-2FF168BFB83C}"/>
              </a:ext>
            </a:extLst>
          </p:cNvPr>
          <p:cNvSpPr>
            <a:spLocks noGrp="1"/>
          </p:cNvSpPr>
          <p:nvPr>
            <p:ph type="title"/>
          </p:nvPr>
        </p:nvSpPr>
        <p:spPr/>
        <p:txBody>
          <a:bodyPr/>
          <a:lstStyle/>
          <a:p>
            <a:r>
              <a:rPr lang="en-US" dirty="0"/>
              <a:t>Evaluation Plan Components</a:t>
            </a:r>
          </a:p>
        </p:txBody>
      </p:sp>
      <p:sp>
        <p:nvSpPr>
          <p:cNvPr id="3" name="Content Placeholder 2">
            <a:extLst>
              <a:ext uri="{FF2B5EF4-FFF2-40B4-BE49-F238E27FC236}">
                <a16:creationId xmlns:a16="http://schemas.microsoft.com/office/drawing/2014/main" id="{472BC9B7-86DA-445A-8791-7FFDD1F81DC4}"/>
              </a:ext>
            </a:extLst>
          </p:cNvPr>
          <p:cNvSpPr>
            <a:spLocks noGrp="1"/>
          </p:cNvSpPr>
          <p:nvPr>
            <p:ph idx="1"/>
          </p:nvPr>
        </p:nvSpPr>
        <p:spPr>
          <a:xfrm>
            <a:off x="457200" y="1600200"/>
            <a:ext cx="4800600" cy="4038600"/>
          </a:xfrm>
        </p:spPr>
        <p:txBody>
          <a:bodyPr/>
          <a:lstStyle/>
          <a:p>
            <a:pPr lvl="0" fontAlgn="base"/>
            <a:r>
              <a:rPr lang="en-US" dirty="0"/>
              <a:t>Outcomes</a:t>
            </a:r>
          </a:p>
          <a:p>
            <a:pPr lvl="0" fontAlgn="base"/>
            <a:r>
              <a:rPr lang="en-US" dirty="0"/>
              <a:t>Evaluation Questions</a:t>
            </a:r>
          </a:p>
          <a:p>
            <a:pPr lvl="0"/>
            <a:r>
              <a:rPr lang="en-US" dirty="0"/>
              <a:t>Performance Indicators </a:t>
            </a:r>
          </a:p>
          <a:p>
            <a:pPr lvl="0"/>
            <a:r>
              <a:rPr lang="en-US" dirty="0"/>
              <a:t>Measurement/Data Collection Methods</a:t>
            </a:r>
          </a:p>
        </p:txBody>
      </p:sp>
    </p:spTree>
    <p:extLst>
      <p:ext uri="{BB962C8B-B14F-4D97-AF65-F5344CB8AC3E}">
        <p14:creationId xmlns:p14="http://schemas.microsoft.com/office/powerpoint/2010/main" val="4003156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B046914-5C07-4ED5-860C-D7F11AF3931B}"/>
              </a:ext>
            </a:extLst>
          </p:cNvPr>
          <p:cNvSpPr>
            <a:spLocks noGrp="1"/>
          </p:cNvSpPr>
          <p:nvPr>
            <p:ph type="sldNum" sz="quarter" idx="10"/>
          </p:nvPr>
        </p:nvSpPr>
        <p:spPr/>
        <p:txBody>
          <a:bodyPr/>
          <a:lstStyle/>
          <a:p>
            <a:fld id="{B2897048-00E0-47FB-B07B-F36BBE8AF579}" type="slidenum">
              <a:rPr lang="en-US" smtClean="0"/>
              <a:pPr/>
              <a:t>14</a:t>
            </a:fld>
            <a:endParaRPr lang="en-US" dirty="0"/>
          </a:p>
        </p:txBody>
      </p:sp>
      <p:sp>
        <p:nvSpPr>
          <p:cNvPr id="6" name="Title 2">
            <a:extLst>
              <a:ext uri="{FF2B5EF4-FFF2-40B4-BE49-F238E27FC236}">
                <a16:creationId xmlns:a16="http://schemas.microsoft.com/office/drawing/2014/main" id="{211A7B1E-3217-451F-B0A3-ADF14BE02567}"/>
              </a:ext>
            </a:extLst>
          </p:cNvPr>
          <p:cNvSpPr>
            <a:spLocks noGrp="1"/>
          </p:cNvSpPr>
          <p:nvPr>
            <p:ph type="title"/>
          </p:nvPr>
        </p:nvSpPr>
        <p:spPr>
          <a:xfrm>
            <a:off x="457200" y="274638"/>
            <a:ext cx="8229600" cy="1143000"/>
          </a:xfrm>
        </p:spPr>
        <p:txBody>
          <a:bodyPr>
            <a:normAutofit fontScale="90000"/>
          </a:bodyPr>
          <a:lstStyle/>
          <a:p>
            <a:r>
              <a:rPr lang="en-US" dirty="0"/>
              <a:t>Alignment of Outcomes, Questions, and Performance Indicators</a:t>
            </a:r>
          </a:p>
        </p:txBody>
      </p:sp>
      <p:graphicFrame>
        <p:nvGraphicFramePr>
          <p:cNvPr id="5" name="Content Placeholder 4" descr="The graphic is a chart outlining three large group activity alignments. Starting from left, Outcomes Description, Evaluation Questions, Performance Indicator. ">
            <a:extLst>
              <a:ext uri="{FF2B5EF4-FFF2-40B4-BE49-F238E27FC236}">
                <a16:creationId xmlns:a16="http://schemas.microsoft.com/office/drawing/2014/main" id="{E88602F8-119B-4682-B285-19A777A17D4D}"/>
              </a:ext>
            </a:extLst>
          </p:cNvPr>
          <p:cNvGraphicFramePr>
            <a:graphicFrameLocks noGrp="1"/>
          </p:cNvGraphicFramePr>
          <p:nvPr>
            <p:ph idx="1"/>
            <p:extLst>
              <p:ext uri="{D42A27DB-BD31-4B8C-83A1-F6EECF244321}">
                <p14:modId xmlns:p14="http://schemas.microsoft.com/office/powerpoint/2010/main" val="3206926960"/>
              </p:ext>
            </p:extLst>
          </p:nvPr>
        </p:nvGraphicFramePr>
        <p:xfrm>
          <a:off x="457200" y="1417638"/>
          <a:ext cx="8229600" cy="46021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14384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2897048-00E0-47FB-B07B-F36BBE8AF579}" type="slidenum">
              <a:rPr kumimoji="0" lang="en-US" sz="18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15</a:t>
            </a:fld>
            <a:endParaRPr kumimoji="0" lang="en-US" sz="18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3" name="Title 2"/>
          <p:cNvSpPr>
            <a:spLocks noGrp="1"/>
          </p:cNvSpPr>
          <p:nvPr>
            <p:ph type="title"/>
          </p:nvPr>
        </p:nvSpPr>
        <p:spPr/>
        <p:txBody>
          <a:bodyPr/>
          <a:lstStyle/>
          <a:p>
            <a:r>
              <a:rPr lang="en-US" dirty="0"/>
              <a:t>Large Group Activity: Alignment</a:t>
            </a:r>
          </a:p>
        </p:txBody>
      </p:sp>
      <p:graphicFrame>
        <p:nvGraphicFramePr>
          <p:cNvPr id="5" name="Content Placeholder 4" descr="The graphic is a chart outlining three large group activity alignments. Starting from left, Outcomes Description, Evaluation Questions, Performance Indicator. "/>
          <p:cNvGraphicFramePr>
            <a:graphicFrameLocks noGrp="1"/>
          </p:cNvGraphicFramePr>
          <p:nvPr>
            <p:ph idx="1"/>
            <p:extLst>
              <p:ext uri="{D42A27DB-BD31-4B8C-83A1-F6EECF244321}">
                <p14:modId xmlns:p14="http://schemas.microsoft.com/office/powerpoint/2010/main" val="4112538022"/>
              </p:ext>
            </p:extLst>
          </p:nvPr>
        </p:nvGraphicFramePr>
        <p:xfrm>
          <a:off x="457200" y="1524000"/>
          <a:ext cx="8229600" cy="265684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3632755593"/>
                    </a:ext>
                  </a:extLst>
                </a:gridCol>
                <a:gridCol w="2743200">
                  <a:extLst>
                    <a:ext uri="{9D8B030D-6E8A-4147-A177-3AD203B41FA5}">
                      <a16:colId xmlns:a16="http://schemas.microsoft.com/office/drawing/2014/main" val="1074380750"/>
                    </a:ext>
                  </a:extLst>
                </a:gridCol>
                <a:gridCol w="2743200">
                  <a:extLst>
                    <a:ext uri="{9D8B030D-6E8A-4147-A177-3AD203B41FA5}">
                      <a16:colId xmlns:a16="http://schemas.microsoft.com/office/drawing/2014/main" val="652778675"/>
                    </a:ext>
                  </a:extLst>
                </a:gridCol>
              </a:tblGrid>
              <a:tr h="370840">
                <a:tc>
                  <a:txBody>
                    <a:bodyPr/>
                    <a:lstStyle/>
                    <a:p>
                      <a:r>
                        <a:rPr lang="en-US" dirty="0"/>
                        <a:t>Outcome Description</a:t>
                      </a:r>
                    </a:p>
                  </a:txBody>
                  <a:tcPr/>
                </a:tc>
                <a:tc>
                  <a:txBody>
                    <a:bodyPr/>
                    <a:lstStyle/>
                    <a:p>
                      <a:r>
                        <a:rPr lang="en-US" dirty="0"/>
                        <a:t>Evaluation Question</a:t>
                      </a:r>
                    </a:p>
                  </a:txBody>
                  <a:tcPr/>
                </a:tc>
                <a:tc>
                  <a:txBody>
                    <a:bodyPr/>
                    <a:lstStyle/>
                    <a:p>
                      <a:r>
                        <a:rPr lang="en-US" dirty="0"/>
                        <a:t>Performance Indicator</a:t>
                      </a:r>
                    </a:p>
                  </a:txBody>
                  <a:tcPr/>
                </a:tc>
                <a:extLst>
                  <a:ext uri="{0D108BD9-81ED-4DB2-BD59-A6C34878D82A}">
                    <a16:rowId xmlns:a16="http://schemas.microsoft.com/office/drawing/2014/main" val="3646391165"/>
                  </a:ext>
                </a:extLst>
              </a:tr>
              <a:tr h="370840">
                <a:tc>
                  <a:txBody>
                    <a:bodyPr/>
                    <a:lstStyle/>
                    <a:p>
                      <a:r>
                        <a:rPr lang="en-US" b="1" dirty="0"/>
                        <a:t>Providers use evidence-based</a:t>
                      </a:r>
                      <a:r>
                        <a:rPr lang="en-US" b="1" baseline="0" dirty="0"/>
                        <a:t> practices to support social-emotional skills with parents and infants/toddlers identified with social emotional needs</a:t>
                      </a:r>
                      <a:endParaRPr lang="en-US" b="1" dirty="0"/>
                    </a:p>
                  </a:txBody>
                  <a:tcPr/>
                </a:tc>
                <a:tc>
                  <a:txBody>
                    <a:bodyPr/>
                    <a:lstStyle/>
                    <a:p>
                      <a:r>
                        <a:rPr lang="en-US" dirty="0"/>
                        <a:t>Do providers know how to use evidence-based practices to support social-emotional</a:t>
                      </a:r>
                      <a:r>
                        <a:rPr lang="en-US" baseline="0" dirty="0"/>
                        <a:t> skills with parents and infants/toddlers identified with social-emotional needs?</a:t>
                      </a:r>
                      <a:endParaRPr lang="en-US" dirty="0"/>
                    </a:p>
                  </a:txBody>
                  <a:tcPr/>
                </a:tc>
                <a:tc>
                  <a:txBody>
                    <a:bodyPr/>
                    <a:lstStyle/>
                    <a:p>
                      <a:r>
                        <a:rPr lang="en-US" dirty="0"/>
                        <a:t>80% of providers </a:t>
                      </a:r>
                      <a:r>
                        <a:rPr lang="en-US" b="0" dirty="0"/>
                        <a:t>completed training on evidence-based</a:t>
                      </a:r>
                      <a:r>
                        <a:rPr lang="en-US" b="0" baseline="0" dirty="0"/>
                        <a:t> practices </a:t>
                      </a:r>
                      <a:r>
                        <a:rPr lang="en-US" baseline="0" dirty="0"/>
                        <a:t>to support social emotional skills with parents and infants/toddlers identified with social-emotional needs</a:t>
                      </a:r>
                      <a:endParaRPr lang="en-US" dirty="0"/>
                    </a:p>
                  </a:txBody>
                  <a:tcPr/>
                </a:tc>
                <a:extLst>
                  <a:ext uri="{0D108BD9-81ED-4DB2-BD59-A6C34878D82A}">
                    <a16:rowId xmlns:a16="http://schemas.microsoft.com/office/drawing/2014/main" val="2896558825"/>
                  </a:ext>
                </a:extLst>
              </a:tr>
            </a:tbl>
          </a:graphicData>
        </a:graphic>
      </p:graphicFrame>
    </p:spTree>
    <p:extLst>
      <p:ext uri="{BB962C8B-B14F-4D97-AF65-F5344CB8AC3E}">
        <p14:creationId xmlns:p14="http://schemas.microsoft.com/office/powerpoint/2010/main" val="1378993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2897048-00E0-47FB-B07B-F36BBE8AF579}" type="slidenum">
              <a:rPr kumimoji="0" lang="en-US" sz="18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en-US" sz="18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3" name="Title 2"/>
          <p:cNvSpPr>
            <a:spLocks noGrp="1"/>
          </p:cNvSpPr>
          <p:nvPr>
            <p:ph type="title"/>
          </p:nvPr>
        </p:nvSpPr>
        <p:spPr/>
        <p:txBody>
          <a:bodyPr/>
          <a:lstStyle/>
          <a:p>
            <a:r>
              <a:rPr lang="en-US" dirty="0"/>
              <a:t>Large Group Activity: Alignment</a:t>
            </a:r>
          </a:p>
        </p:txBody>
      </p:sp>
      <p:graphicFrame>
        <p:nvGraphicFramePr>
          <p:cNvPr id="5" name="Content Placeholder 4" descr="The graphic is a chart outlining three large group activity alignments. Starting from left, Outcomes Description, Evaluation Questions, Performance Indicator. "/>
          <p:cNvGraphicFramePr>
            <a:graphicFrameLocks noGrp="1"/>
          </p:cNvGraphicFramePr>
          <p:nvPr>
            <p:ph idx="1"/>
            <p:extLst>
              <p:ext uri="{D42A27DB-BD31-4B8C-83A1-F6EECF244321}">
                <p14:modId xmlns:p14="http://schemas.microsoft.com/office/powerpoint/2010/main" val="3279550445"/>
              </p:ext>
            </p:extLst>
          </p:nvPr>
        </p:nvGraphicFramePr>
        <p:xfrm>
          <a:off x="457200" y="1524000"/>
          <a:ext cx="8229600" cy="238252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3632755593"/>
                    </a:ext>
                  </a:extLst>
                </a:gridCol>
                <a:gridCol w="2743200">
                  <a:extLst>
                    <a:ext uri="{9D8B030D-6E8A-4147-A177-3AD203B41FA5}">
                      <a16:colId xmlns:a16="http://schemas.microsoft.com/office/drawing/2014/main" val="1074380750"/>
                    </a:ext>
                  </a:extLst>
                </a:gridCol>
                <a:gridCol w="2743200">
                  <a:extLst>
                    <a:ext uri="{9D8B030D-6E8A-4147-A177-3AD203B41FA5}">
                      <a16:colId xmlns:a16="http://schemas.microsoft.com/office/drawing/2014/main" val="652778675"/>
                    </a:ext>
                  </a:extLst>
                </a:gridCol>
              </a:tblGrid>
              <a:tr h="370840">
                <a:tc>
                  <a:txBody>
                    <a:bodyPr/>
                    <a:lstStyle/>
                    <a:p>
                      <a:r>
                        <a:rPr lang="en-US" dirty="0"/>
                        <a:t>Outcome Description</a:t>
                      </a:r>
                    </a:p>
                  </a:txBody>
                  <a:tcPr/>
                </a:tc>
                <a:tc>
                  <a:txBody>
                    <a:bodyPr/>
                    <a:lstStyle/>
                    <a:p>
                      <a:r>
                        <a:rPr lang="en-US" dirty="0"/>
                        <a:t>Evaluation Question</a:t>
                      </a:r>
                    </a:p>
                  </a:txBody>
                  <a:tcPr/>
                </a:tc>
                <a:tc>
                  <a:txBody>
                    <a:bodyPr/>
                    <a:lstStyle/>
                    <a:p>
                      <a:r>
                        <a:rPr lang="en-US" dirty="0"/>
                        <a:t>Performance Indicator</a:t>
                      </a:r>
                    </a:p>
                  </a:txBody>
                  <a:tcPr/>
                </a:tc>
                <a:extLst>
                  <a:ext uri="{0D108BD9-81ED-4DB2-BD59-A6C34878D82A}">
                    <a16:rowId xmlns:a16="http://schemas.microsoft.com/office/drawing/2014/main" val="3646391165"/>
                  </a:ext>
                </a:extLst>
              </a:tr>
              <a:tr h="370840">
                <a:tc>
                  <a:txBody>
                    <a:bodyPr/>
                    <a:lstStyle/>
                    <a:p>
                      <a:r>
                        <a:rPr lang="en-US" b="1" dirty="0"/>
                        <a:t>Providers use evidence-based</a:t>
                      </a:r>
                      <a:r>
                        <a:rPr lang="en-US" b="1" baseline="0" dirty="0"/>
                        <a:t> practices to support social-emotional skills with parents and infants/toddlers identified with social emotional needs</a:t>
                      </a:r>
                      <a:endParaRPr lang="en-US" b="1" dirty="0"/>
                    </a:p>
                  </a:txBody>
                  <a:tcPr/>
                </a:tc>
                <a:tc>
                  <a:txBody>
                    <a:bodyPr/>
                    <a:lstStyle/>
                    <a:p>
                      <a:r>
                        <a:rPr lang="en-US" dirty="0"/>
                        <a:t>Do providers </a:t>
                      </a:r>
                      <a:r>
                        <a:rPr lang="en-US" b="1" dirty="0"/>
                        <a:t>use</a:t>
                      </a:r>
                      <a:r>
                        <a:rPr lang="en-US" dirty="0"/>
                        <a:t> evidence-based practices to support social-emotional</a:t>
                      </a:r>
                      <a:r>
                        <a:rPr lang="en-US" baseline="0" dirty="0"/>
                        <a:t> skills with parents and infants/toddlers identified with social-emotional needs?</a:t>
                      </a:r>
                      <a:endParaRPr lang="en-US" dirty="0"/>
                    </a:p>
                  </a:txBody>
                  <a:tcPr/>
                </a:tc>
                <a:tc>
                  <a:txBody>
                    <a:bodyPr/>
                    <a:lstStyle/>
                    <a:p>
                      <a:r>
                        <a:rPr lang="en-US" dirty="0"/>
                        <a:t>80% of providers </a:t>
                      </a:r>
                      <a:r>
                        <a:rPr lang="en-US" b="1" dirty="0"/>
                        <a:t>use </a:t>
                      </a:r>
                      <a:r>
                        <a:rPr lang="en-US" b="0" dirty="0"/>
                        <a:t>evidence-based</a:t>
                      </a:r>
                      <a:r>
                        <a:rPr lang="en-US" b="0" baseline="0" dirty="0"/>
                        <a:t> practices </a:t>
                      </a:r>
                      <a:r>
                        <a:rPr lang="en-US" baseline="0" dirty="0"/>
                        <a:t>to support social emotional skills with parents and infants/toddlers identified with social-emotional needs</a:t>
                      </a:r>
                      <a:endParaRPr lang="en-US" dirty="0"/>
                    </a:p>
                  </a:txBody>
                  <a:tcPr/>
                </a:tc>
                <a:extLst>
                  <a:ext uri="{0D108BD9-81ED-4DB2-BD59-A6C34878D82A}">
                    <a16:rowId xmlns:a16="http://schemas.microsoft.com/office/drawing/2014/main" val="2896558825"/>
                  </a:ext>
                </a:extLst>
              </a:tr>
            </a:tbl>
          </a:graphicData>
        </a:graphic>
      </p:graphicFrame>
    </p:spTree>
    <p:extLst>
      <p:ext uri="{BB962C8B-B14F-4D97-AF65-F5344CB8AC3E}">
        <p14:creationId xmlns:p14="http://schemas.microsoft.com/office/powerpoint/2010/main" val="9766704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F188A08-7745-42AE-A1C9-991FB04B15DB}"/>
              </a:ext>
            </a:extLst>
          </p:cNvPr>
          <p:cNvSpPr>
            <a:spLocks noGrp="1"/>
          </p:cNvSpPr>
          <p:nvPr>
            <p:ph type="title"/>
          </p:nvPr>
        </p:nvSpPr>
        <p:spPr>
          <a:xfrm>
            <a:off x="722312" y="762000"/>
            <a:ext cx="8040687" cy="1362075"/>
          </a:xfrm>
        </p:spPr>
        <p:txBody>
          <a:bodyPr>
            <a:normAutofit/>
          </a:bodyPr>
          <a:lstStyle/>
          <a:p>
            <a:r>
              <a:rPr lang="en-US" dirty="0"/>
              <a:t>How are we measuring? </a:t>
            </a:r>
          </a:p>
        </p:txBody>
      </p:sp>
    </p:spTree>
    <p:extLst>
      <p:ext uri="{BB962C8B-B14F-4D97-AF65-F5344CB8AC3E}">
        <p14:creationId xmlns:p14="http://schemas.microsoft.com/office/powerpoint/2010/main" val="1925376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18</a:t>
            </a:fld>
            <a:endParaRPr lang="en-US" dirty="0"/>
          </a:p>
        </p:txBody>
      </p:sp>
      <p:sp>
        <p:nvSpPr>
          <p:cNvPr id="3" name="Title 2"/>
          <p:cNvSpPr>
            <a:spLocks noGrp="1"/>
          </p:cNvSpPr>
          <p:nvPr>
            <p:ph type="title"/>
          </p:nvPr>
        </p:nvSpPr>
        <p:spPr/>
        <p:txBody>
          <a:bodyPr>
            <a:normAutofit fontScale="90000"/>
          </a:bodyPr>
          <a:lstStyle/>
          <a:p>
            <a:r>
              <a:rPr lang="en-US" dirty="0"/>
              <a:t>Defining and Operationalizing Evidence-based Practices</a:t>
            </a:r>
          </a:p>
        </p:txBody>
      </p:sp>
      <p:sp>
        <p:nvSpPr>
          <p:cNvPr id="2" name="Content Placeholder 1"/>
          <p:cNvSpPr>
            <a:spLocks noGrp="1"/>
          </p:cNvSpPr>
          <p:nvPr>
            <p:ph idx="1"/>
          </p:nvPr>
        </p:nvSpPr>
        <p:spPr>
          <a:xfrm>
            <a:off x="457200" y="1600200"/>
            <a:ext cx="8229600" cy="4419599"/>
          </a:xfrm>
        </p:spPr>
        <p:txBody>
          <a:bodyPr/>
          <a:lstStyle/>
          <a:p>
            <a:pPr lvl="0"/>
            <a:r>
              <a:rPr lang="en-US" dirty="0"/>
              <a:t>Practices that are not clearly defined and operationalized are not measureable</a:t>
            </a:r>
            <a:endParaRPr lang="en-US" sz="3200" dirty="0"/>
          </a:p>
          <a:p>
            <a:pPr lvl="0"/>
            <a:r>
              <a:rPr lang="en-US" dirty="0"/>
              <a:t>A </a:t>
            </a:r>
            <a:r>
              <a:rPr lang="en-US" b="1" dirty="0">
                <a:hlinkClick r:id="rId3"/>
              </a:rPr>
              <a:t>Practice Profile </a:t>
            </a:r>
            <a:r>
              <a:rPr lang="en-US" dirty="0"/>
              <a:t>is a way to define and articulate acceptable and non acceptable practices </a:t>
            </a:r>
            <a:r>
              <a:rPr lang="en-US" sz="2400" i="1" dirty="0"/>
              <a:t>(National Implementation Research Network)</a:t>
            </a:r>
          </a:p>
          <a:p>
            <a:r>
              <a:rPr lang="en-US" dirty="0"/>
              <a:t>A Practice Profile is </a:t>
            </a:r>
            <a:r>
              <a:rPr lang="en-US" b="1" dirty="0"/>
              <a:t>not a measurement tool </a:t>
            </a:r>
            <a:r>
              <a:rPr lang="en-US" dirty="0"/>
              <a:t>but can be used as a starting place to develop or identify a tool for assessing practice change and fidelity</a:t>
            </a:r>
          </a:p>
        </p:txBody>
      </p:sp>
    </p:spTree>
    <p:extLst>
      <p:ext uri="{BB962C8B-B14F-4D97-AF65-F5344CB8AC3E}">
        <p14:creationId xmlns:p14="http://schemas.microsoft.com/office/powerpoint/2010/main" val="10687195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7E9EC74-CB4B-4A7D-A0DD-11F07EAF4EE7}"/>
              </a:ext>
            </a:extLst>
          </p:cNvPr>
          <p:cNvSpPr>
            <a:spLocks noGrp="1"/>
          </p:cNvSpPr>
          <p:nvPr>
            <p:ph type="sldNum" sz="quarter" idx="10"/>
          </p:nvPr>
        </p:nvSpPr>
        <p:spPr/>
        <p:txBody>
          <a:bodyPr/>
          <a:lstStyle/>
          <a:p>
            <a:fld id="{B2897048-00E0-47FB-B07B-F36BBE8AF579}" type="slidenum">
              <a:rPr lang="en-US" smtClean="0"/>
              <a:pPr/>
              <a:t>19</a:t>
            </a:fld>
            <a:endParaRPr lang="en-US" dirty="0"/>
          </a:p>
        </p:txBody>
      </p:sp>
      <p:sp>
        <p:nvSpPr>
          <p:cNvPr id="3" name="Title 2">
            <a:extLst>
              <a:ext uri="{FF2B5EF4-FFF2-40B4-BE49-F238E27FC236}">
                <a16:creationId xmlns:a16="http://schemas.microsoft.com/office/drawing/2014/main" id="{AA2C5EC9-756A-4EB4-90C6-CF47E27A3792}"/>
              </a:ext>
            </a:extLst>
          </p:cNvPr>
          <p:cNvSpPr>
            <a:spLocks noGrp="1"/>
          </p:cNvSpPr>
          <p:nvPr>
            <p:ph type="title"/>
          </p:nvPr>
        </p:nvSpPr>
        <p:spPr/>
        <p:txBody>
          <a:bodyPr/>
          <a:lstStyle/>
          <a:p>
            <a:r>
              <a:rPr lang="en-US" dirty="0"/>
              <a:t>Sample Practice Profile</a:t>
            </a:r>
          </a:p>
        </p:txBody>
      </p:sp>
      <p:sp>
        <p:nvSpPr>
          <p:cNvPr id="7" name="Rectangle 6">
            <a:extLst>
              <a:ext uri="{FF2B5EF4-FFF2-40B4-BE49-F238E27FC236}">
                <a16:creationId xmlns:a16="http://schemas.microsoft.com/office/drawing/2014/main" id="{42A76878-7FF9-451C-8E8C-386860D2A9E6}"/>
              </a:ext>
            </a:extLst>
          </p:cNvPr>
          <p:cNvSpPr/>
          <p:nvPr/>
        </p:nvSpPr>
        <p:spPr>
          <a:xfrm>
            <a:off x="1066800" y="1524000"/>
            <a:ext cx="7391400" cy="369332"/>
          </a:xfrm>
          <a:prstGeom prst="rect">
            <a:avLst/>
          </a:prstGeom>
        </p:spPr>
        <p:txBody>
          <a:bodyPr wrap="square">
            <a:spAutoFit/>
          </a:bodyPr>
          <a:lstStyle/>
          <a:p>
            <a:pPr>
              <a:spcBef>
                <a:spcPts val="200"/>
              </a:spcBef>
            </a:pPr>
            <a:r>
              <a:rPr lang="en-US" b="1" dirty="0">
                <a:solidFill>
                  <a:srgbClr val="1F3763"/>
                </a:solidFill>
                <a:latin typeface="Calibri Light" panose="020F0302020204030204" pitchFamily="34" charset="0"/>
                <a:ea typeface="Yu Gothic Light" panose="020B0300000000000000" pitchFamily="34" charset="-128"/>
                <a:cs typeface="Times New Roman" panose="02020603050405020304" pitchFamily="18" charset="0"/>
              </a:rPr>
              <a:t>Example Practice Profile for DEC Recommended Practices: Interactions (INT2)</a:t>
            </a:r>
          </a:p>
        </p:txBody>
      </p:sp>
      <p:graphicFrame>
        <p:nvGraphicFramePr>
          <p:cNvPr id="5" name="Content Placeholder 4">
            <a:extLst>
              <a:ext uri="{FF2B5EF4-FFF2-40B4-BE49-F238E27FC236}">
                <a16:creationId xmlns:a16="http://schemas.microsoft.com/office/drawing/2014/main" id="{F123C19C-9793-4A67-BBEC-388205CE13F6}"/>
              </a:ext>
            </a:extLst>
          </p:cNvPr>
          <p:cNvGraphicFramePr>
            <a:graphicFrameLocks noGrp="1"/>
          </p:cNvGraphicFramePr>
          <p:nvPr>
            <p:ph idx="1"/>
            <p:extLst>
              <p:ext uri="{D42A27DB-BD31-4B8C-83A1-F6EECF244321}">
                <p14:modId xmlns:p14="http://schemas.microsoft.com/office/powerpoint/2010/main" val="1258205520"/>
              </p:ext>
            </p:extLst>
          </p:nvPr>
        </p:nvGraphicFramePr>
        <p:xfrm>
          <a:off x="657831" y="1999696"/>
          <a:ext cx="7828337" cy="3523155"/>
        </p:xfrm>
        <a:graphic>
          <a:graphicData uri="http://schemas.openxmlformats.org/drawingml/2006/table">
            <a:tbl>
              <a:tblPr firstRow="1">
                <a:tableStyleId>{5C22544A-7EE6-4342-B048-85BDC9FD1C3A}</a:tableStyleId>
              </a:tblPr>
              <a:tblGrid>
                <a:gridCol w="1783295">
                  <a:extLst>
                    <a:ext uri="{9D8B030D-6E8A-4147-A177-3AD203B41FA5}">
                      <a16:colId xmlns:a16="http://schemas.microsoft.com/office/drawing/2014/main" val="3835294298"/>
                    </a:ext>
                  </a:extLst>
                </a:gridCol>
                <a:gridCol w="1512435">
                  <a:extLst>
                    <a:ext uri="{9D8B030D-6E8A-4147-A177-3AD203B41FA5}">
                      <a16:colId xmlns:a16="http://schemas.microsoft.com/office/drawing/2014/main" val="2941517239"/>
                    </a:ext>
                  </a:extLst>
                </a:gridCol>
                <a:gridCol w="1783295">
                  <a:extLst>
                    <a:ext uri="{9D8B030D-6E8A-4147-A177-3AD203B41FA5}">
                      <a16:colId xmlns:a16="http://schemas.microsoft.com/office/drawing/2014/main" val="429518168"/>
                    </a:ext>
                  </a:extLst>
                </a:gridCol>
                <a:gridCol w="1512435">
                  <a:extLst>
                    <a:ext uri="{9D8B030D-6E8A-4147-A177-3AD203B41FA5}">
                      <a16:colId xmlns:a16="http://schemas.microsoft.com/office/drawing/2014/main" val="1117355866"/>
                    </a:ext>
                  </a:extLst>
                </a:gridCol>
                <a:gridCol w="1236877">
                  <a:extLst>
                    <a:ext uri="{9D8B030D-6E8A-4147-A177-3AD203B41FA5}">
                      <a16:colId xmlns:a16="http://schemas.microsoft.com/office/drawing/2014/main" val="1044952700"/>
                    </a:ext>
                  </a:extLst>
                </a:gridCol>
              </a:tblGrid>
              <a:tr h="347074">
                <a:tc>
                  <a:txBody>
                    <a:bodyPr/>
                    <a:lstStyle/>
                    <a:p>
                      <a:pPr marL="0" marR="0" algn="ctr">
                        <a:spcBef>
                          <a:spcPts val="0"/>
                        </a:spcBef>
                        <a:spcAft>
                          <a:spcPts val="0"/>
                        </a:spcAft>
                        <a:tabLst>
                          <a:tab pos="5448300" algn="l"/>
                        </a:tabLst>
                      </a:pPr>
                      <a:r>
                        <a:rPr lang="en-US" sz="1400">
                          <a:effectLst/>
                        </a:rPr>
                        <a:t>Core Component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tabLst>
                          <a:tab pos="5448300" algn="l"/>
                        </a:tabLst>
                      </a:pPr>
                      <a:r>
                        <a:rPr lang="en-US" sz="1400">
                          <a:effectLst/>
                        </a:rPr>
                        <a:t>Contribution</a:t>
                      </a:r>
                      <a:br>
                        <a:rPr lang="en-US" sz="1400">
                          <a:effectLst/>
                        </a:rPr>
                      </a:br>
                      <a:r>
                        <a:rPr lang="en-US" sz="1400">
                          <a:effectLst/>
                        </a:rPr>
                        <a:t>to the Outcome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tabLst>
                          <a:tab pos="5448300" algn="l"/>
                        </a:tabLst>
                      </a:pPr>
                      <a:r>
                        <a:rPr lang="en-US" sz="1400" dirty="0">
                          <a:effectLst/>
                        </a:rPr>
                        <a:t>Expected/Proficient*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tabLst>
                          <a:tab pos="5448300" algn="l"/>
                        </a:tabLst>
                      </a:pPr>
                      <a:r>
                        <a:rPr lang="en-US" sz="1400">
                          <a:effectLst/>
                        </a:rPr>
                        <a:t>Developmental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tabLst>
                          <a:tab pos="5448300" algn="l"/>
                        </a:tabLst>
                      </a:pPr>
                      <a:r>
                        <a:rPr lang="en-US" sz="1400" dirty="0">
                          <a:effectLst/>
                        </a:rPr>
                        <a:t>Unacceptable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23129875"/>
                  </a:ext>
                </a:extLst>
              </a:tr>
              <a:tr h="1756613">
                <a:tc rowSpan="2">
                  <a:txBody>
                    <a:bodyPr/>
                    <a:lstStyle/>
                    <a:p>
                      <a:pPr marL="0" marR="0">
                        <a:spcBef>
                          <a:spcPts val="0"/>
                        </a:spcBef>
                        <a:spcAft>
                          <a:spcPts val="0"/>
                        </a:spcAft>
                        <a:tabLst>
                          <a:tab pos="5448300" algn="l"/>
                        </a:tabLst>
                      </a:pPr>
                      <a:r>
                        <a:rPr lang="en-US" sz="1400" dirty="0">
                          <a:effectLst/>
                        </a:rPr>
                        <a:t>INT2. Practitioners promote the child’s social development by encouraging the child to initiate or sustain positive interactions with other children and adults during routines and activities through modeling, teaching, feedback, or other types of guided support.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marL="0" marR="0">
                        <a:spcBef>
                          <a:spcPts val="0"/>
                        </a:spcBef>
                        <a:spcAft>
                          <a:spcPts val="0"/>
                        </a:spcAft>
                        <a:tabLst>
                          <a:tab pos="5448300" algn="l"/>
                        </a:tabLst>
                      </a:pPr>
                      <a:r>
                        <a:rPr lang="en-US" sz="1400" dirty="0">
                          <a:effectLst/>
                        </a:rPr>
                        <a:t>The practitioner promotes positive social interactions so that the child will experience predictable social responses that will contribute to growth and learning.</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tabLst>
                          <a:tab pos="5448300" algn="l"/>
                        </a:tabLst>
                      </a:pPr>
                      <a:r>
                        <a:rPr lang="en-US" sz="1400" dirty="0">
                          <a:effectLst/>
                        </a:rPr>
                        <a:t>A Head Start teacher helps a peer respond to a child’s gestures by verbally translating his intention and desires, then modeling for the peer how to respond to the child.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tabLst>
                          <a:tab pos="5448300" algn="l"/>
                        </a:tabLst>
                      </a:pPr>
                      <a:r>
                        <a:rPr lang="en-US" sz="1400">
                          <a:effectLst/>
                        </a:rPr>
                        <a:t>A Head Start teacher tells peers to be friendly to the child who uses gestures to communicate.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tabLst>
                          <a:tab pos="5448300" algn="l"/>
                        </a:tabLst>
                      </a:pPr>
                      <a:r>
                        <a:rPr lang="en-US" sz="1400">
                          <a:effectLst/>
                        </a:rPr>
                        <a:t>A Head Start teacher assigns her assistant teacher to attend to the child who uses gestures to communicate.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41665099"/>
                  </a:ext>
                </a:extLst>
              </a:tr>
              <a:tr h="1176195">
                <a:tc vMerge="1">
                  <a:txBody>
                    <a:bodyPr/>
                    <a:lstStyle/>
                    <a:p>
                      <a:endParaRPr lang="en-US"/>
                    </a:p>
                  </a:txBody>
                  <a:tcPr/>
                </a:tc>
                <a:tc vMerge="1">
                  <a:txBody>
                    <a:bodyPr/>
                    <a:lstStyle/>
                    <a:p>
                      <a:endParaRPr lang="en-US"/>
                    </a:p>
                  </a:txBody>
                  <a:tcPr/>
                </a:tc>
                <a:tc>
                  <a:txBody>
                    <a:bodyPr/>
                    <a:lstStyle/>
                    <a:p>
                      <a:pPr marL="0" marR="0">
                        <a:spcBef>
                          <a:spcPts val="0"/>
                        </a:spcBef>
                        <a:spcAft>
                          <a:spcPts val="0"/>
                        </a:spcAft>
                        <a:tabLst>
                          <a:tab pos="5448300" algn="l"/>
                        </a:tabLs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tabLst>
                          <a:tab pos="5448300" algn="l"/>
                        </a:tabLst>
                      </a:pPr>
                      <a:r>
                        <a:rPr lang="en-US" sz="1400" dirty="0">
                          <a:effectLst/>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tabLst>
                          <a:tab pos="5448300" algn="l"/>
                        </a:tabLs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39456693"/>
                  </a:ext>
                </a:extLst>
              </a:tr>
            </a:tbl>
          </a:graphicData>
        </a:graphic>
      </p:graphicFrame>
      <p:sp>
        <p:nvSpPr>
          <p:cNvPr id="6" name="Rectangle 5">
            <a:extLst>
              <a:ext uri="{FF2B5EF4-FFF2-40B4-BE49-F238E27FC236}">
                <a16:creationId xmlns:a16="http://schemas.microsoft.com/office/drawing/2014/main" id="{22C0BEA4-99DF-4ABF-AAC9-5ACDA07890CF}"/>
              </a:ext>
            </a:extLst>
          </p:cNvPr>
          <p:cNvSpPr/>
          <p:nvPr/>
        </p:nvSpPr>
        <p:spPr>
          <a:xfrm>
            <a:off x="657830" y="5511225"/>
            <a:ext cx="7828337" cy="523220"/>
          </a:xfrm>
          <a:prstGeom prst="rect">
            <a:avLst/>
          </a:prstGeom>
        </p:spPr>
        <p:txBody>
          <a:bodyPr wrap="square">
            <a:spAutoFit/>
          </a:bodyPr>
          <a:lstStyle/>
          <a:p>
            <a:pPr fontAlgn="base"/>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Developed by The Early Childhood Recommended Practice Modules project (RPM) (see RPM website at </a:t>
            </a:r>
            <a:r>
              <a:rPr lang="en-US" sz="14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http://rpm.fpg.unc.edu/</a:t>
            </a: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7311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a:xfrm>
            <a:off x="8140446" y="6356350"/>
            <a:ext cx="514350" cy="365125"/>
          </a:xfrm>
        </p:spPr>
        <p:txBody>
          <a:bodyPr vert="horz" lIns="91440" tIns="45720" rIns="91440" bIns="45720" rtlCol="0" anchor="ctr">
            <a:normAutofit/>
          </a:bodyPr>
          <a:lstStyle/>
          <a:p>
            <a:pPr>
              <a:spcAft>
                <a:spcPts val="600"/>
              </a:spcAft>
              <a:defRPr/>
            </a:pPr>
            <a:fld id="{B2897048-00E0-47FB-B07B-F36BBE8AF579}" type="slidenum">
              <a:rPr lang="en-US" sz="1200">
                <a:solidFill>
                  <a:srgbClr val="FFFFFF"/>
                </a:solidFill>
                <a:latin typeface="Calibri" panose="020F0502020204030204"/>
              </a:rPr>
              <a:pPr>
                <a:spcAft>
                  <a:spcPts val="600"/>
                </a:spcAft>
                <a:defRPr/>
              </a:pPr>
              <a:t>2</a:t>
            </a:fld>
            <a:endParaRPr lang="en-US" sz="1200">
              <a:solidFill>
                <a:srgbClr val="FFFFFF"/>
              </a:solidFill>
              <a:latin typeface="Calibri" panose="020F0502020204030204"/>
            </a:endParaRPr>
          </a:p>
        </p:txBody>
      </p:sp>
      <p:sp>
        <p:nvSpPr>
          <p:cNvPr id="3" name="Title 2" descr="&quot; &quot;"/>
          <p:cNvSpPr>
            <a:spLocks noGrp="1"/>
          </p:cNvSpPr>
          <p:nvPr>
            <p:ph type="title"/>
          </p:nvPr>
        </p:nvSpPr>
        <p:spPr>
          <a:xfrm>
            <a:off x="486696" y="629266"/>
            <a:ext cx="2738601" cy="1676603"/>
          </a:xfrm>
        </p:spPr>
        <p:txBody>
          <a:bodyPr vert="horz" lIns="91440" tIns="45720" rIns="91440" bIns="45720" rtlCol="0" anchor="ctr">
            <a:normAutofit/>
          </a:bodyPr>
          <a:lstStyle/>
          <a:p>
            <a:pPr>
              <a:lnSpc>
                <a:spcPct val="90000"/>
              </a:lnSpc>
            </a:pPr>
            <a:r>
              <a:rPr lang="en-US" sz="4400" dirty="0">
                <a:solidFill>
                  <a:schemeClr val="tx1"/>
                </a:solidFill>
                <a:latin typeface="+mj-lt"/>
              </a:rPr>
              <a:t>Welcome!</a:t>
            </a:r>
          </a:p>
        </p:txBody>
      </p:sp>
    </p:spTree>
    <p:extLst>
      <p:ext uri="{BB962C8B-B14F-4D97-AF65-F5344CB8AC3E}">
        <p14:creationId xmlns:p14="http://schemas.microsoft.com/office/powerpoint/2010/main" val="20356768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B2897048-00E0-47FB-B07B-F36BBE8AF579}" type="slidenum">
              <a:rPr lang="en-US" smtClean="0"/>
              <a:pPr/>
              <a:t>20</a:t>
            </a:fld>
            <a:endParaRPr lang="en-US" dirty="0"/>
          </a:p>
        </p:txBody>
      </p:sp>
      <p:sp>
        <p:nvSpPr>
          <p:cNvPr id="3" name="Title 2"/>
          <p:cNvSpPr>
            <a:spLocks noGrp="1"/>
          </p:cNvSpPr>
          <p:nvPr>
            <p:ph type="title"/>
          </p:nvPr>
        </p:nvSpPr>
        <p:spPr/>
        <p:txBody>
          <a:bodyPr>
            <a:normAutofit/>
          </a:bodyPr>
          <a:lstStyle/>
          <a:p>
            <a:r>
              <a:rPr lang="en-US" sz="3200" dirty="0">
                <a:solidFill>
                  <a:srgbClr val="297ABB"/>
                </a:solidFill>
              </a:rPr>
              <a:t>Balancing High-Quality and Practical Measurement</a:t>
            </a:r>
          </a:p>
        </p:txBody>
      </p:sp>
      <p:sp>
        <p:nvSpPr>
          <p:cNvPr id="4" name="Content Placeholder 3"/>
          <p:cNvSpPr>
            <a:spLocks noGrp="1"/>
          </p:cNvSpPr>
          <p:nvPr>
            <p:ph idx="1"/>
          </p:nvPr>
        </p:nvSpPr>
        <p:spPr/>
        <p:txBody>
          <a:bodyPr/>
          <a:lstStyle/>
          <a:p>
            <a:pPr>
              <a:buClr>
                <a:schemeClr val="accent1"/>
              </a:buClr>
              <a:buFont typeface="Arial" panose="020B0604020202020204" pitchFamily="34" charset="0"/>
              <a:buChar char="•"/>
            </a:pPr>
            <a:r>
              <a:rPr lang="en-US" dirty="0">
                <a:solidFill>
                  <a:srgbClr val="297ABB"/>
                </a:solidFill>
              </a:rPr>
              <a:t>The higher the quality of the measurement approach, the more useful and actionable the data are.</a:t>
            </a:r>
          </a:p>
          <a:p>
            <a:pPr>
              <a:buClr>
                <a:schemeClr val="accent1"/>
              </a:buClr>
              <a:buFont typeface="Arial" panose="020B0604020202020204" pitchFamily="34" charset="0"/>
              <a:buChar char="•"/>
            </a:pPr>
            <a:r>
              <a:rPr lang="en-US" dirty="0">
                <a:solidFill>
                  <a:srgbClr val="297ABB"/>
                </a:solidFill>
              </a:rPr>
              <a:t>The key is to ensure you get the most meaningful, accurate, and reliable information possible. </a:t>
            </a:r>
          </a:p>
          <a:p>
            <a:pPr>
              <a:buClr>
                <a:schemeClr val="accent1"/>
              </a:buClr>
              <a:buFont typeface="Arial" panose="020B0604020202020204" pitchFamily="34" charset="0"/>
              <a:buChar char="•"/>
            </a:pPr>
            <a:r>
              <a:rPr lang="en-US" dirty="0">
                <a:solidFill>
                  <a:srgbClr val="297ABB"/>
                </a:solidFill>
              </a:rPr>
              <a:t>Measurement also needs to be doable, practical </a:t>
            </a:r>
          </a:p>
        </p:txBody>
      </p:sp>
    </p:spTree>
    <p:extLst>
      <p:ext uri="{BB962C8B-B14F-4D97-AF65-F5344CB8AC3E}">
        <p14:creationId xmlns:p14="http://schemas.microsoft.com/office/powerpoint/2010/main" val="36302551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0CF4C98-92E8-4DE8-AC3B-7023DA02D943}"/>
              </a:ext>
            </a:extLst>
          </p:cNvPr>
          <p:cNvSpPr>
            <a:spLocks noGrp="1"/>
          </p:cNvSpPr>
          <p:nvPr>
            <p:ph type="sldNum" sz="quarter" idx="10"/>
          </p:nvPr>
        </p:nvSpPr>
        <p:spPr/>
        <p:txBody>
          <a:bodyPr/>
          <a:lstStyle/>
          <a:p>
            <a:fld id="{B2897048-00E0-47FB-B07B-F36BBE8AF579}" type="slidenum">
              <a:rPr lang="en-US" smtClean="0"/>
              <a:pPr/>
              <a:t>21</a:t>
            </a:fld>
            <a:endParaRPr lang="en-US" dirty="0"/>
          </a:p>
        </p:txBody>
      </p:sp>
      <p:sp>
        <p:nvSpPr>
          <p:cNvPr id="3" name="Title 2">
            <a:extLst>
              <a:ext uri="{FF2B5EF4-FFF2-40B4-BE49-F238E27FC236}">
                <a16:creationId xmlns:a16="http://schemas.microsoft.com/office/drawing/2014/main" id="{A416C67B-416D-4448-A394-0A30D60FC9B9}"/>
              </a:ext>
            </a:extLst>
          </p:cNvPr>
          <p:cNvSpPr>
            <a:spLocks noGrp="1"/>
          </p:cNvSpPr>
          <p:nvPr>
            <p:ph type="title"/>
          </p:nvPr>
        </p:nvSpPr>
        <p:spPr>
          <a:xfrm>
            <a:off x="457200" y="228600"/>
            <a:ext cx="8229600" cy="1189038"/>
          </a:xfrm>
        </p:spPr>
        <p:txBody>
          <a:bodyPr>
            <a:normAutofit/>
          </a:bodyPr>
          <a:lstStyle/>
          <a:p>
            <a:r>
              <a:rPr lang="en-US" sz="3200" dirty="0"/>
              <a:t>Characteristics of High-Quality Tools for Measuring EBPs</a:t>
            </a:r>
          </a:p>
        </p:txBody>
      </p:sp>
      <p:sp>
        <p:nvSpPr>
          <p:cNvPr id="2" name="Content Placeholder 1">
            <a:extLst>
              <a:ext uri="{FF2B5EF4-FFF2-40B4-BE49-F238E27FC236}">
                <a16:creationId xmlns:a16="http://schemas.microsoft.com/office/drawing/2014/main" id="{E808F559-AF13-4064-83D9-1F0A65C4771C}"/>
              </a:ext>
            </a:extLst>
          </p:cNvPr>
          <p:cNvSpPr>
            <a:spLocks noGrp="1"/>
          </p:cNvSpPr>
          <p:nvPr>
            <p:ph idx="1"/>
          </p:nvPr>
        </p:nvSpPr>
        <p:spPr>
          <a:xfrm>
            <a:off x="457200" y="1600200"/>
            <a:ext cx="8229600" cy="4038600"/>
          </a:xfrm>
        </p:spPr>
        <p:txBody>
          <a:bodyPr/>
          <a:lstStyle/>
          <a:p>
            <a:r>
              <a:rPr lang="en-US" b="1" dirty="0"/>
              <a:t>Aligned</a:t>
            </a:r>
            <a:r>
              <a:rPr lang="en-US" dirty="0"/>
              <a:t> with the selected evidence-based practices</a:t>
            </a:r>
          </a:p>
          <a:p>
            <a:pPr lvl="0"/>
            <a:r>
              <a:rPr lang="en-US" dirty="0"/>
              <a:t>Provides </a:t>
            </a:r>
            <a:r>
              <a:rPr lang="en-US" b="1" dirty="0"/>
              <a:t>Valid </a:t>
            </a:r>
            <a:r>
              <a:rPr lang="en-US" dirty="0"/>
              <a:t>information–</a:t>
            </a:r>
            <a:r>
              <a:rPr lang="en-US" b="1" dirty="0"/>
              <a:t> </a:t>
            </a:r>
            <a:r>
              <a:rPr lang="en-US" dirty="0"/>
              <a:t>accurate information on practice implementation</a:t>
            </a:r>
          </a:p>
          <a:p>
            <a:pPr lvl="0"/>
            <a:r>
              <a:rPr lang="en-US" b="1" dirty="0"/>
              <a:t>Reliable </a:t>
            </a:r>
            <a:r>
              <a:rPr lang="en-US" dirty="0"/>
              <a:t>–</a:t>
            </a:r>
            <a:r>
              <a:rPr lang="en-US" b="1" dirty="0"/>
              <a:t> </a:t>
            </a:r>
            <a:r>
              <a:rPr lang="en-US" dirty="0"/>
              <a:t>produces consistent information across users, settings, activities, and time points</a:t>
            </a:r>
          </a:p>
          <a:p>
            <a:r>
              <a:rPr lang="en-US" b="1" dirty="0"/>
              <a:t>Practical </a:t>
            </a:r>
            <a:r>
              <a:rPr lang="en-US" dirty="0"/>
              <a:t>–</a:t>
            </a:r>
            <a:r>
              <a:rPr lang="en-US" b="1" dirty="0"/>
              <a:t> </a:t>
            </a:r>
            <a:r>
              <a:rPr lang="en-US" dirty="0"/>
              <a:t>can be used with the staff and resources available</a:t>
            </a:r>
          </a:p>
        </p:txBody>
      </p:sp>
    </p:spTree>
    <p:extLst>
      <p:ext uri="{BB962C8B-B14F-4D97-AF65-F5344CB8AC3E}">
        <p14:creationId xmlns:p14="http://schemas.microsoft.com/office/powerpoint/2010/main" val="8380133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0CF4C98-92E8-4DE8-AC3B-7023DA02D943}"/>
              </a:ext>
            </a:extLst>
          </p:cNvPr>
          <p:cNvSpPr>
            <a:spLocks noGrp="1"/>
          </p:cNvSpPr>
          <p:nvPr>
            <p:ph type="sldNum" sz="quarter" idx="10"/>
          </p:nvPr>
        </p:nvSpPr>
        <p:spPr/>
        <p:txBody>
          <a:bodyPr/>
          <a:lstStyle/>
          <a:p>
            <a:fld id="{B2897048-00E0-47FB-B07B-F36BBE8AF579}" type="slidenum">
              <a:rPr lang="en-US" smtClean="0"/>
              <a:pPr/>
              <a:t>22</a:t>
            </a:fld>
            <a:endParaRPr lang="en-US" dirty="0"/>
          </a:p>
        </p:txBody>
      </p:sp>
      <p:sp>
        <p:nvSpPr>
          <p:cNvPr id="3" name="Title 2">
            <a:extLst>
              <a:ext uri="{FF2B5EF4-FFF2-40B4-BE49-F238E27FC236}">
                <a16:creationId xmlns:a16="http://schemas.microsoft.com/office/drawing/2014/main" id="{A416C67B-416D-4448-A394-0A30D60FC9B9}"/>
              </a:ext>
            </a:extLst>
          </p:cNvPr>
          <p:cNvSpPr>
            <a:spLocks noGrp="1"/>
          </p:cNvSpPr>
          <p:nvPr>
            <p:ph type="title"/>
          </p:nvPr>
        </p:nvSpPr>
        <p:spPr>
          <a:xfrm>
            <a:off x="457200" y="333438"/>
            <a:ext cx="8229600" cy="1265238"/>
          </a:xfrm>
        </p:spPr>
        <p:txBody>
          <a:bodyPr>
            <a:normAutofit/>
          </a:bodyPr>
          <a:lstStyle/>
          <a:p>
            <a:r>
              <a:rPr lang="en-US" sz="3200" dirty="0"/>
              <a:t>Characteristics of High-Quality Tools for Measuring EBPs</a:t>
            </a:r>
          </a:p>
        </p:txBody>
      </p:sp>
      <p:sp>
        <p:nvSpPr>
          <p:cNvPr id="2" name="Content Placeholder 1">
            <a:extLst>
              <a:ext uri="{FF2B5EF4-FFF2-40B4-BE49-F238E27FC236}">
                <a16:creationId xmlns:a16="http://schemas.microsoft.com/office/drawing/2014/main" id="{E808F559-AF13-4064-83D9-1F0A65C4771C}"/>
              </a:ext>
            </a:extLst>
          </p:cNvPr>
          <p:cNvSpPr>
            <a:spLocks noGrp="1"/>
          </p:cNvSpPr>
          <p:nvPr>
            <p:ph idx="1"/>
          </p:nvPr>
        </p:nvSpPr>
        <p:spPr>
          <a:xfrm>
            <a:off x="457200" y="1828800"/>
            <a:ext cx="8229600" cy="4038600"/>
          </a:xfrm>
        </p:spPr>
        <p:txBody>
          <a:bodyPr/>
          <a:lstStyle/>
          <a:p>
            <a:pPr lvl="0"/>
            <a:r>
              <a:rPr lang="en-US" sz="2600" b="1" dirty="0"/>
              <a:t>Provides a meaningful fidelity threshold score </a:t>
            </a:r>
            <a:r>
              <a:rPr lang="en-US" sz="2600" dirty="0"/>
              <a:t>that indicates whether practitioners have reached a level of implementation that is sufficient for achieving targeted child or family outcomes.</a:t>
            </a:r>
          </a:p>
          <a:p>
            <a:pPr lvl="0"/>
            <a:r>
              <a:rPr lang="en-US" sz="2600" b="1" dirty="0"/>
              <a:t>Captures variation </a:t>
            </a:r>
            <a:r>
              <a:rPr lang="en-US" sz="2600" dirty="0"/>
              <a:t>(e.g., over time, across practitioners)</a:t>
            </a:r>
            <a:endParaRPr lang="en-US" sz="2600" b="1" dirty="0"/>
          </a:p>
          <a:p>
            <a:pPr lvl="0"/>
            <a:r>
              <a:rPr lang="en-US" sz="2600" b="1" dirty="0"/>
              <a:t>Provides useful information to practitioners </a:t>
            </a:r>
            <a:r>
              <a:rPr lang="en-US" sz="2600" dirty="0"/>
              <a:t>to identify areas of strength and areas for improvement to move toward, reach, and maintain fidelity.</a:t>
            </a:r>
          </a:p>
        </p:txBody>
      </p:sp>
    </p:spTree>
    <p:extLst>
      <p:ext uri="{BB962C8B-B14F-4D97-AF65-F5344CB8AC3E}">
        <p14:creationId xmlns:p14="http://schemas.microsoft.com/office/powerpoint/2010/main" val="24976830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0CF4C98-92E8-4DE8-AC3B-7023DA02D943}"/>
              </a:ext>
            </a:extLst>
          </p:cNvPr>
          <p:cNvSpPr>
            <a:spLocks noGrp="1"/>
          </p:cNvSpPr>
          <p:nvPr>
            <p:ph type="sldNum" sz="quarter" idx="10"/>
          </p:nvPr>
        </p:nvSpPr>
        <p:spPr/>
        <p:txBody>
          <a:bodyPr/>
          <a:lstStyle/>
          <a:p>
            <a:fld id="{B2897048-00E0-47FB-B07B-F36BBE8AF579}" type="slidenum">
              <a:rPr lang="en-US" smtClean="0"/>
              <a:pPr/>
              <a:t>23</a:t>
            </a:fld>
            <a:endParaRPr lang="en-US" dirty="0"/>
          </a:p>
        </p:txBody>
      </p:sp>
      <p:sp>
        <p:nvSpPr>
          <p:cNvPr id="3" name="Title 2">
            <a:extLst>
              <a:ext uri="{FF2B5EF4-FFF2-40B4-BE49-F238E27FC236}">
                <a16:creationId xmlns:a16="http://schemas.microsoft.com/office/drawing/2014/main" id="{A416C67B-416D-4448-A394-0A30D60FC9B9}"/>
              </a:ext>
            </a:extLst>
          </p:cNvPr>
          <p:cNvSpPr>
            <a:spLocks noGrp="1"/>
          </p:cNvSpPr>
          <p:nvPr>
            <p:ph type="title"/>
          </p:nvPr>
        </p:nvSpPr>
        <p:spPr/>
        <p:txBody>
          <a:bodyPr>
            <a:normAutofit/>
          </a:bodyPr>
          <a:lstStyle/>
          <a:p>
            <a:r>
              <a:rPr lang="en-US" dirty="0"/>
              <a:t>Getting meaningful data on EBPs</a:t>
            </a:r>
          </a:p>
        </p:txBody>
      </p:sp>
      <p:sp>
        <p:nvSpPr>
          <p:cNvPr id="2" name="Content Placeholder 1">
            <a:extLst>
              <a:ext uri="{FF2B5EF4-FFF2-40B4-BE49-F238E27FC236}">
                <a16:creationId xmlns:a16="http://schemas.microsoft.com/office/drawing/2014/main" id="{E808F559-AF13-4064-83D9-1F0A65C4771C}"/>
              </a:ext>
            </a:extLst>
          </p:cNvPr>
          <p:cNvSpPr>
            <a:spLocks noGrp="1"/>
          </p:cNvSpPr>
          <p:nvPr>
            <p:ph idx="1"/>
          </p:nvPr>
        </p:nvSpPr>
        <p:spPr>
          <a:xfrm>
            <a:off x="457200" y="1828800"/>
            <a:ext cx="8229600" cy="4038600"/>
          </a:xfrm>
        </p:spPr>
        <p:txBody>
          <a:bodyPr/>
          <a:lstStyle/>
          <a:p>
            <a:pPr lvl="0"/>
            <a:r>
              <a:rPr lang="en-US" sz="2400" b="1" dirty="0"/>
              <a:t>Timing/frequency.</a:t>
            </a:r>
            <a:r>
              <a:rPr lang="en-US" sz="2400" dirty="0"/>
              <a:t> Measure practices at sufficient frequency to capture incremental improvement (practice change) and the maintenance of fidelity over time. </a:t>
            </a:r>
          </a:p>
          <a:p>
            <a:pPr lvl="0"/>
            <a:r>
              <a:rPr lang="en-US" sz="2400" b="1" dirty="0"/>
              <a:t>Training. </a:t>
            </a:r>
            <a:r>
              <a:rPr lang="en-US" sz="2400" dirty="0"/>
              <a:t>Clear instructions and training are provided to ensure high quality data.</a:t>
            </a:r>
          </a:p>
          <a:p>
            <a:r>
              <a:rPr lang="en-US" sz="2400" b="1" dirty="0"/>
              <a:t>Purpose of data collection is clear - </a:t>
            </a:r>
            <a:r>
              <a:rPr lang="en-US" sz="2400" dirty="0"/>
              <a:t>Practitioners and data collectors understand how data will be used to improve implementation</a:t>
            </a:r>
            <a:r>
              <a:rPr lang="en-US" sz="2400" b="1" dirty="0"/>
              <a:t>.</a:t>
            </a:r>
            <a:r>
              <a:rPr lang="en-US" sz="2400" dirty="0"/>
              <a:t>  </a:t>
            </a:r>
          </a:p>
        </p:txBody>
      </p:sp>
    </p:spTree>
    <p:extLst>
      <p:ext uri="{BB962C8B-B14F-4D97-AF65-F5344CB8AC3E}">
        <p14:creationId xmlns:p14="http://schemas.microsoft.com/office/powerpoint/2010/main" val="24966165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DD71815-B340-4E9C-83C9-70038FB5E7A7}"/>
              </a:ext>
            </a:extLst>
          </p:cNvPr>
          <p:cNvSpPr>
            <a:spLocks noGrp="1"/>
          </p:cNvSpPr>
          <p:nvPr>
            <p:ph type="sldNum" sz="quarter" idx="10"/>
          </p:nvPr>
        </p:nvSpPr>
        <p:spPr/>
        <p:txBody>
          <a:bodyPr/>
          <a:lstStyle/>
          <a:p>
            <a:fld id="{B2897048-00E0-47FB-B07B-F36BBE8AF579}" type="slidenum">
              <a:rPr lang="en-US" smtClean="0"/>
              <a:pPr/>
              <a:t>24</a:t>
            </a:fld>
            <a:endParaRPr lang="en-US" dirty="0"/>
          </a:p>
        </p:txBody>
      </p:sp>
      <p:sp>
        <p:nvSpPr>
          <p:cNvPr id="3" name="Title 2">
            <a:extLst>
              <a:ext uri="{FF2B5EF4-FFF2-40B4-BE49-F238E27FC236}">
                <a16:creationId xmlns:a16="http://schemas.microsoft.com/office/drawing/2014/main" id="{71D1BB7A-DE74-41C6-B149-C1F0876C7DB3}"/>
              </a:ext>
            </a:extLst>
          </p:cNvPr>
          <p:cNvSpPr>
            <a:spLocks noGrp="1"/>
          </p:cNvSpPr>
          <p:nvPr>
            <p:ph type="title"/>
          </p:nvPr>
        </p:nvSpPr>
        <p:spPr/>
        <p:txBody>
          <a:bodyPr>
            <a:normAutofit/>
          </a:bodyPr>
          <a:lstStyle/>
          <a:p>
            <a:r>
              <a:rPr lang="en-US" dirty="0"/>
              <a:t>Methods for Collecting Data on EBPs</a:t>
            </a:r>
          </a:p>
        </p:txBody>
      </p:sp>
      <p:sp>
        <p:nvSpPr>
          <p:cNvPr id="2" name="Content Placeholder 1">
            <a:extLst>
              <a:ext uri="{FF2B5EF4-FFF2-40B4-BE49-F238E27FC236}">
                <a16:creationId xmlns:a16="http://schemas.microsoft.com/office/drawing/2014/main" id="{DF8AF471-DF2F-429F-A7EE-28F9AC1306F5}"/>
              </a:ext>
            </a:extLst>
          </p:cNvPr>
          <p:cNvSpPr>
            <a:spLocks noGrp="1"/>
          </p:cNvSpPr>
          <p:nvPr>
            <p:ph idx="1"/>
          </p:nvPr>
        </p:nvSpPr>
        <p:spPr>
          <a:xfrm>
            <a:off x="422315" y="1453573"/>
            <a:ext cx="5105400" cy="4038600"/>
          </a:xfrm>
        </p:spPr>
        <p:txBody>
          <a:bodyPr/>
          <a:lstStyle/>
          <a:p>
            <a:r>
              <a:rPr lang="en-US" dirty="0"/>
              <a:t>Observation by someone else</a:t>
            </a:r>
          </a:p>
          <a:p>
            <a:r>
              <a:rPr lang="en-US" dirty="0"/>
              <a:t>Practitioner self report</a:t>
            </a:r>
          </a:p>
          <a:p>
            <a:r>
              <a:rPr lang="en-US" dirty="0"/>
              <a:t>Review of documents</a:t>
            </a:r>
          </a:p>
          <a:p>
            <a:endParaRPr lang="en-US" dirty="0"/>
          </a:p>
          <a:p>
            <a:endParaRPr lang="en-US" dirty="0"/>
          </a:p>
          <a:p>
            <a:pPr marL="0" indent="0">
              <a:buNone/>
            </a:pPr>
            <a:r>
              <a:rPr lang="en-US" dirty="0"/>
              <a:t>Multiple methods can be used, including </a:t>
            </a:r>
            <a:r>
              <a:rPr lang="en-US" dirty="0">
                <a:hlinkClick r:id="rId3"/>
              </a:rPr>
              <a:t>qualitative methods</a:t>
            </a:r>
            <a:endParaRPr lang="en-US" dirty="0"/>
          </a:p>
        </p:txBody>
      </p:sp>
    </p:spTree>
    <p:extLst>
      <p:ext uri="{BB962C8B-B14F-4D97-AF65-F5344CB8AC3E}">
        <p14:creationId xmlns:p14="http://schemas.microsoft.com/office/powerpoint/2010/main" val="36889181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72CCF7E-D93A-4B4C-90F4-A3AE11E7759E}"/>
              </a:ext>
            </a:extLst>
          </p:cNvPr>
          <p:cNvSpPr>
            <a:spLocks noGrp="1"/>
          </p:cNvSpPr>
          <p:nvPr>
            <p:ph type="sldNum" sz="quarter" idx="10"/>
          </p:nvPr>
        </p:nvSpPr>
        <p:spPr/>
        <p:txBody>
          <a:bodyPr/>
          <a:lstStyle/>
          <a:p>
            <a:fld id="{B2897048-00E0-47FB-B07B-F36BBE8AF579}" type="slidenum">
              <a:rPr lang="en-US" smtClean="0"/>
              <a:pPr/>
              <a:t>25</a:t>
            </a:fld>
            <a:endParaRPr lang="en-US" dirty="0"/>
          </a:p>
        </p:txBody>
      </p:sp>
      <p:sp>
        <p:nvSpPr>
          <p:cNvPr id="3" name="Title 2">
            <a:extLst>
              <a:ext uri="{FF2B5EF4-FFF2-40B4-BE49-F238E27FC236}">
                <a16:creationId xmlns:a16="http://schemas.microsoft.com/office/drawing/2014/main" id="{034B79E1-F1C8-44E4-9D75-7A6B38F3145F}"/>
              </a:ext>
            </a:extLst>
          </p:cNvPr>
          <p:cNvSpPr>
            <a:spLocks noGrp="1"/>
          </p:cNvSpPr>
          <p:nvPr>
            <p:ph type="title"/>
          </p:nvPr>
        </p:nvSpPr>
        <p:spPr/>
        <p:txBody>
          <a:bodyPr/>
          <a:lstStyle/>
          <a:p>
            <a:r>
              <a:rPr lang="en-US" dirty="0"/>
              <a:t>Large Group Discussion</a:t>
            </a:r>
          </a:p>
        </p:txBody>
      </p:sp>
      <p:sp>
        <p:nvSpPr>
          <p:cNvPr id="2" name="Content Placeholder 1">
            <a:extLst>
              <a:ext uri="{FF2B5EF4-FFF2-40B4-BE49-F238E27FC236}">
                <a16:creationId xmlns:a16="http://schemas.microsoft.com/office/drawing/2014/main" id="{CDADEFB5-2DCB-4743-8C0C-E7F8144CE707}"/>
              </a:ext>
            </a:extLst>
          </p:cNvPr>
          <p:cNvSpPr>
            <a:spLocks noGrp="1"/>
          </p:cNvSpPr>
          <p:nvPr>
            <p:ph idx="1"/>
          </p:nvPr>
        </p:nvSpPr>
        <p:spPr/>
        <p:txBody>
          <a:bodyPr/>
          <a:lstStyle/>
          <a:p>
            <a:r>
              <a:rPr lang="en-US" dirty="0"/>
              <a:t>What are the advantages and disadvantages of these data collection approaches?</a:t>
            </a:r>
          </a:p>
          <a:p>
            <a:pPr lvl="1"/>
            <a:r>
              <a:rPr lang="en-US" dirty="0"/>
              <a:t>Observation</a:t>
            </a:r>
          </a:p>
          <a:p>
            <a:pPr lvl="1"/>
            <a:r>
              <a:rPr lang="en-US" dirty="0"/>
              <a:t>Practitioner self-report</a:t>
            </a:r>
          </a:p>
          <a:p>
            <a:pPr lvl="1"/>
            <a:r>
              <a:rPr lang="en-US" dirty="0"/>
              <a:t>Review of documents</a:t>
            </a:r>
          </a:p>
          <a:p>
            <a:endParaRPr lang="en-US" dirty="0"/>
          </a:p>
          <a:p>
            <a:r>
              <a:rPr lang="en-US" dirty="0"/>
              <a:t>How have you tried to balance quality and practicality in evaluating practice implementation? </a:t>
            </a:r>
          </a:p>
        </p:txBody>
      </p:sp>
    </p:spTree>
    <p:extLst>
      <p:ext uri="{BB962C8B-B14F-4D97-AF65-F5344CB8AC3E}">
        <p14:creationId xmlns:p14="http://schemas.microsoft.com/office/powerpoint/2010/main" val="9947237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26</a:t>
            </a:fld>
            <a:endParaRPr lang="en-US" dirty="0"/>
          </a:p>
        </p:txBody>
      </p:sp>
      <p:sp>
        <p:nvSpPr>
          <p:cNvPr id="3" name="Title 2"/>
          <p:cNvSpPr>
            <a:spLocks noGrp="1"/>
          </p:cNvSpPr>
          <p:nvPr>
            <p:ph type="title"/>
          </p:nvPr>
        </p:nvSpPr>
        <p:spPr/>
        <p:txBody>
          <a:bodyPr>
            <a:normAutofit/>
          </a:bodyPr>
          <a:lstStyle/>
          <a:p>
            <a:r>
              <a:rPr lang="en-US" dirty="0"/>
              <a:t>How to Make it Practical</a:t>
            </a:r>
          </a:p>
        </p:txBody>
      </p:sp>
      <p:sp>
        <p:nvSpPr>
          <p:cNvPr id="2" name="Content Placeholder 1"/>
          <p:cNvSpPr>
            <a:spLocks noGrp="1"/>
          </p:cNvSpPr>
          <p:nvPr>
            <p:ph idx="1"/>
          </p:nvPr>
        </p:nvSpPr>
        <p:spPr>
          <a:xfrm>
            <a:off x="452387" y="1295400"/>
            <a:ext cx="8229600" cy="4114799"/>
          </a:xfrm>
        </p:spPr>
        <p:txBody>
          <a:bodyPr/>
          <a:lstStyle/>
          <a:p>
            <a:pPr fontAlgn="base"/>
            <a:r>
              <a:rPr lang="en-US" sz="2600" b="1" dirty="0"/>
              <a:t>Leverage</a:t>
            </a:r>
            <a:r>
              <a:rPr lang="en-US" sz="2600" dirty="0"/>
              <a:t> existing processes and structures (e.g., supervisors, coaches)</a:t>
            </a:r>
          </a:p>
          <a:p>
            <a:pPr lvl="0"/>
            <a:r>
              <a:rPr lang="en-US" sz="2600" dirty="0"/>
              <a:t>Start with </a:t>
            </a:r>
            <a:r>
              <a:rPr lang="en-US" sz="2600" b="1" dirty="0"/>
              <a:t>existing tools </a:t>
            </a:r>
            <a:r>
              <a:rPr lang="en-US" sz="2600" dirty="0"/>
              <a:t>(e.g., fidelity tools associated with a model, tools related to DEC Recommended Practices)</a:t>
            </a:r>
          </a:p>
          <a:p>
            <a:pPr lvl="0"/>
            <a:r>
              <a:rPr lang="en-US" sz="2600" b="1" dirty="0"/>
              <a:t>Prioritize</a:t>
            </a:r>
            <a:r>
              <a:rPr lang="en-US" sz="2600" dirty="0"/>
              <a:t> the practices to be evaluated—it is not practical to evaluate </a:t>
            </a:r>
            <a:r>
              <a:rPr lang="en-US" sz="2600" i="1" dirty="0"/>
              <a:t>all</a:t>
            </a:r>
            <a:r>
              <a:rPr lang="en-US" sz="2600" dirty="0"/>
              <a:t> practices</a:t>
            </a:r>
          </a:p>
          <a:p>
            <a:pPr lvl="0"/>
            <a:r>
              <a:rPr lang="en-US" sz="2600" b="1" dirty="0"/>
              <a:t>Start small</a:t>
            </a:r>
            <a:r>
              <a:rPr lang="en-US" sz="2600" dirty="0"/>
              <a:t>—select a subgroup of practitioners and/or programs for more intensive data collection (e.g., observations)</a:t>
            </a:r>
          </a:p>
        </p:txBody>
      </p:sp>
    </p:spTree>
    <p:extLst>
      <p:ext uri="{BB962C8B-B14F-4D97-AF65-F5344CB8AC3E}">
        <p14:creationId xmlns:p14="http://schemas.microsoft.com/office/powerpoint/2010/main" val="7591263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56558EB-4EB6-4042-805F-63FE236B92A9}"/>
              </a:ext>
            </a:extLst>
          </p:cNvPr>
          <p:cNvSpPr>
            <a:spLocks noGrp="1"/>
          </p:cNvSpPr>
          <p:nvPr>
            <p:ph type="title"/>
          </p:nvPr>
        </p:nvSpPr>
        <p:spPr/>
        <p:txBody>
          <a:bodyPr/>
          <a:lstStyle/>
          <a:p>
            <a:r>
              <a:rPr lang="en-US" dirty="0"/>
              <a:t>What do we do with all this data?</a:t>
            </a:r>
          </a:p>
        </p:txBody>
      </p:sp>
      <p:pic>
        <p:nvPicPr>
          <p:cNvPr id="11" name="Picture 2">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0908" r="10908"/>
          <a:stretch>
            <a:fillRect/>
          </a:stretch>
        </p:blipFill>
        <p:spPr bwMode="auto">
          <a:xfrm>
            <a:off x="3505200" y="2667000"/>
            <a:ext cx="5326577" cy="300757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2956878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B3B20D0-EF25-43E0-BBB0-81C332E564AF}"/>
              </a:ext>
            </a:extLst>
          </p:cNvPr>
          <p:cNvSpPr>
            <a:spLocks noGrp="1"/>
          </p:cNvSpPr>
          <p:nvPr>
            <p:ph type="sldNum" sz="quarter" idx="10"/>
          </p:nvPr>
        </p:nvSpPr>
        <p:spPr/>
        <p:txBody>
          <a:bodyPr/>
          <a:lstStyle/>
          <a:p>
            <a:fld id="{B2897048-00E0-47FB-B07B-F36BBE8AF579}" type="slidenum">
              <a:rPr lang="en-US" smtClean="0"/>
              <a:pPr/>
              <a:t>28</a:t>
            </a:fld>
            <a:endParaRPr lang="en-US" dirty="0"/>
          </a:p>
        </p:txBody>
      </p:sp>
      <p:sp>
        <p:nvSpPr>
          <p:cNvPr id="3" name="Title 2">
            <a:extLst>
              <a:ext uri="{FF2B5EF4-FFF2-40B4-BE49-F238E27FC236}">
                <a16:creationId xmlns:a16="http://schemas.microsoft.com/office/drawing/2014/main" id="{AB0D44D9-6300-4691-8FCF-8FF35F780C97}"/>
              </a:ext>
            </a:extLst>
          </p:cNvPr>
          <p:cNvSpPr>
            <a:spLocks noGrp="1"/>
          </p:cNvSpPr>
          <p:nvPr>
            <p:ph type="title"/>
          </p:nvPr>
        </p:nvSpPr>
        <p:spPr/>
        <p:txBody>
          <a:bodyPr>
            <a:normAutofit/>
          </a:bodyPr>
          <a:lstStyle/>
          <a:p>
            <a:r>
              <a:rPr lang="en-US" dirty="0"/>
              <a:t>Purposes of Data Analysis and Use</a:t>
            </a:r>
          </a:p>
        </p:txBody>
      </p:sp>
      <p:sp>
        <p:nvSpPr>
          <p:cNvPr id="2" name="Content Placeholder 1">
            <a:extLst>
              <a:ext uri="{FF2B5EF4-FFF2-40B4-BE49-F238E27FC236}">
                <a16:creationId xmlns:a16="http://schemas.microsoft.com/office/drawing/2014/main" id="{E590B623-7CDD-44F8-A9F5-940352676D01}"/>
              </a:ext>
            </a:extLst>
          </p:cNvPr>
          <p:cNvSpPr>
            <a:spLocks noGrp="1"/>
          </p:cNvSpPr>
          <p:nvPr>
            <p:ph idx="1"/>
          </p:nvPr>
        </p:nvSpPr>
        <p:spPr/>
        <p:txBody>
          <a:bodyPr/>
          <a:lstStyle/>
          <a:p>
            <a:r>
              <a:rPr lang="en-US" dirty="0"/>
              <a:t>What do you want to know from your data?</a:t>
            </a:r>
          </a:p>
          <a:p>
            <a:r>
              <a:rPr lang="en-US" dirty="0"/>
              <a:t>What information do decision-makers at each system level need to have to improve practice implementation?</a:t>
            </a:r>
          </a:p>
          <a:p>
            <a:r>
              <a:rPr lang="en-US" dirty="0"/>
              <a:t>The type of decisions made at each level drives the evaluation questions and the appropriate analysis. </a:t>
            </a:r>
          </a:p>
        </p:txBody>
      </p:sp>
    </p:spTree>
    <p:extLst>
      <p:ext uri="{BB962C8B-B14F-4D97-AF65-F5344CB8AC3E}">
        <p14:creationId xmlns:p14="http://schemas.microsoft.com/office/powerpoint/2010/main" val="28784496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63A4DD2-47DD-4053-82A5-DFB62CE8E145}"/>
              </a:ext>
            </a:extLst>
          </p:cNvPr>
          <p:cNvSpPr>
            <a:spLocks noGrp="1"/>
          </p:cNvSpPr>
          <p:nvPr>
            <p:ph type="sldNum" sz="quarter" idx="10"/>
          </p:nvPr>
        </p:nvSpPr>
        <p:spPr/>
        <p:txBody>
          <a:bodyPr/>
          <a:lstStyle/>
          <a:p>
            <a:fld id="{B2897048-00E0-47FB-B07B-F36BBE8AF579}" type="slidenum">
              <a:rPr lang="en-US" smtClean="0"/>
              <a:pPr/>
              <a:t>29</a:t>
            </a:fld>
            <a:endParaRPr lang="en-US" dirty="0"/>
          </a:p>
        </p:txBody>
      </p:sp>
      <p:sp>
        <p:nvSpPr>
          <p:cNvPr id="3" name="Title 2">
            <a:extLst>
              <a:ext uri="{FF2B5EF4-FFF2-40B4-BE49-F238E27FC236}">
                <a16:creationId xmlns:a16="http://schemas.microsoft.com/office/drawing/2014/main" id="{134199A2-749E-4498-91D2-C553D6388FFD}"/>
              </a:ext>
            </a:extLst>
          </p:cNvPr>
          <p:cNvSpPr>
            <a:spLocks noGrp="1"/>
          </p:cNvSpPr>
          <p:nvPr>
            <p:ph type="title"/>
          </p:nvPr>
        </p:nvSpPr>
        <p:spPr>
          <a:xfrm>
            <a:off x="304800" y="157291"/>
            <a:ext cx="8229600" cy="1143000"/>
          </a:xfrm>
        </p:spPr>
        <p:txBody>
          <a:bodyPr>
            <a:noAutofit/>
          </a:bodyPr>
          <a:lstStyle/>
          <a:p>
            <a:r>
              <a:rPr lang="en-US" sz="3200" dirty="0"/>
              <a:t>Example Questions at Different System Levels </a:t>
            </a:r>
          </a:p>
        </p:txBody>
      </p:sp>
      <p:sp>
        <p:nvSpPr>
          <p:cNvPr id="2" name="Content Placeholder 1">
            <a:extLst>
              <a:ext uri="{FF2B5EF4-FFF2-40B4-BE49-F238E27FC236}">
                <a16:creationId xmlns:a16="http://schemas.microsoft.com/office/drawing/2014/main" id="{D36F00A6-C276-4991-B5D6-D64F9A8A8601}"/>
              </a:ext>
            </a:extLst>
          </p:cNvPr>
          <p:cNvSpPr>
            <a:spLocks noGrp="1"/>
          </p:cNvSpPr>
          <p:nvPr>
            <p:ph idx="1"/>
          </p:nvPr>
        </p:nvSpPr>
        <p:spPr>
          <a:xfrm>
            <a:off x="152400" y="1300292"/>
            <a:ext cx="8534400" cy="4338510"/>
          </a:xfrm>
        </p:spPr>
        <p:txBody>
          <a:bodyPr/>
          <a:lstStyle/>
          <a:p>
            <a:r>
              <a:rPr lang="en-US" dirty="0"/>
              <a:t>Practitioner Level</a:t>
            </a:r>
          </a:p>
          <a:p>
            <a:pPr lvl="1"/>
            <a:r>
              <a:rPr lang="en-US" sz="2300" dirty="0"/>
              <a:t>Is the practitioner implementing with fidelity?</a:t>
            </a:r>
          </a:p>
          <a:p>
            <a:r>
              <a:rPr lang="en-US" dirty="0"/>
              <a:t>Local Program Level</a:t>
            </a:r>
          </a:p>
          <a:p>
            <a:pPr lvl="1"/>
            <a:r>
              <a:rPr lang="en-US" sz="2300" dirty="0"/>
              <a:t>Are practitioners implementing the EBP with fidelity?</a:t>
            </a:r>
          </a:p>
          <a:p>
            <a:pPr lvl="1"/>
            <a:r>
              <a:rPr lang="en-US" sz="2300" dirty="0"/>
              <a:t>Which components of the fidelity tool show the greatest growth across practitioners? The least growth?</a:t>
            </a:r>
          </a:p>
          <a:p>
            <a:r>
              <a:rPr lang="en-US" dirty="0"/>
              <a:t>State Level </a:t>
            </a:r>
          </a:p>
          <a:p>
            <a:pPr lvl="1"/>
            <a:r>
              <a:rPr lang="en-US" dirty="0"/>
              <a:t>Are practitioners within local programs implementing the EBP with fidelity?</a:t>
            </a:r>
          </a:p>
          <a:p>
            <a:pPr lvl="1"/>
            <a:r>
              <a:rPr lang="en-US" dirty="0"/>
              <a:t>What percentage of programs meet a performance indicator for percentage of practitioners at fidelity?</a:t>
            </a:r>
          </a:p>
        </p:txBody>
      </p:sp>
    </p:spTree>
    <p:extLst>
      <p:ext uri="{BB962C8B-B14F-4D97-AF65-F5344CB8AC3E}">
        <p14:creationId xmlns:p14="http://schemas.microsoft.com/office/powerpoint/2010/main" val="3222861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B2897048-00E0-47FB-B07B-F36BBE8AF579}" type="slidenum">
              <a:rPr lang="en-US" smtClean="0"/>
              <a:pPr/>
              <a:t>3</a:t>
            </a:fld>
            <a:endParaRPr lang="en-US" dirty="0"/>
          </a:p>
        </p:txBody>
      </p:sp>
      <p:sp>
        <p:nvSpPr>
          <p:cNvPr id="3" name="Title 2" descr="&quot; &quot;"/>
          <p:cNvSpPr>
            <a:spLocks noGrp="1"/>
          </p:cNvSpPr>
          <p:nvPr>
            <p:ph type="title"/>
          </p:nvPr>
        </p:nvSpPr>
        <p:spPr/>
        <p:txBody>
          <a:bodyPr/>
          <a:lstStyle/>
          <a:p>
            <a:r>
              <a:rPr lang="en-US" dirty="0"/>
              <a:t>Outcomes</a:t>
            </a:r>
          </a:p>
        </p:txBody>
      </p:sp>
      <p:sp>
        <p:nvSpPr>
          <p:cNvPr id="2" name="Content Placeholder 1"/>
          <p:cNvSpPr>
            <a:spLocks noGrp="1"/>
          </p:cNvSpPr>
          <p:nvPr>
            <p:ph idx="1"/>
          </p:nvPr>
        </p:nvSpPr>
        <p:spPr/>
        <p:txBody>
          <a:bodyPr/>
          <a:lstStyle/>
          <a:p>
            <a:pPr marL="0" indent="0">
              <a:buNone/>
            </a:pPr>
            <a:r>
              <a:rPr lang="en-US" dirty="0"/>
              <a:t>Participants will increase understanding of</a:t>
            </a:r>
          </a:p>
          <a:p>
            <a:pPr lvl="1"/>
            <a:r>
              <a:rPr lang="en-US" dirty="0"/>
              <a:t>Basic evaluation principles related to evaluating practice implementation</a:t>
            </a:r>
          </a:p>
          <a:p>
            <a:pPr lvl="1"/>
            <a:r>
              <a:rPr lang="en-US" dirty="0"/>
              <a:t>Features of high-quality tools and methods for evaluating practice implementation</a:t>
            </a:r>
          </a:p>
          <a:p>
            <a:pPr lvl="1"/>
            <a:r>
              <a:rPr lang="en-US" dirty="0"/>
              <a:t>Strategies for making evaluation of practice implementation more practical</a:t>
            </a:r>
          </a:p>
          <a:p>
            <a:pPr lvl="1"/>
            <a:r>
              <a:rPr lang="en-US" dirty="0"/>
              <a:t>Strategies for summarizing data on practice implementation for different purposes</a:t>
            </a:r>
          </a:p>
        </p:txBody>
      </p:sp>
    </p:spTree>
    <p:extLst>
      <p:ext uri="{BB962C8B-B14F-4D97-AF65-F5344CB8AC3E}">
        <p14:creationId xmlns:p14="http://schemas.microsoft.com/office/powerpoint/2010/main" val="37189053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7920728-D51A-48A0-88B2-3C84D174DAE1}"/>
              </a:ext>
            </a:extLst>
          </p:cNvPr>
          <p:cNvSpPr>
            <a:spLocks noGrp="1"/>
          </p:cNvSpPr>
          <p:nvPr>
            <p:ph type="sldNum" sz="quarter" idx="10"/>
          </p:nvPr>
        </p:nvSpPr>
        <p:spPr/>
        <p:txBody>
          <a:bodyPr/>
          <a:lstStyle/>
          <a:p>
            <a:fld id="{B2897048-00E0-47FB-B07B-F36BBE8AF579}" type="slidenum">
              <a:rPr lang="en-US" smtClean="0"/>
              <a:pPr/>
              <a:t>30</a:t>
            </a:fld>
            <a:endParaRPr lang="en-US" dirty="0"/>
          </a:p>
        </p:txBody>
      </p:sp>
      <p:sp>
        <p:nvSpPr>
          <p:cNvPr id="3" name="Title 2">
            <a:extLst>
              <a:ext uri="{FF2B5EF4-FFF2-40B4-BE49-F238E27FC236}">
                <a16:creationId xmlns:a16="http://schemas.microsoft.com/office/drawing/2014/main" id="{C087C57B-ABF9-436B-848C-59517582673B}"/>
              </a:ext>
            </a:extLst>
          </p:cNvPr>
          <p:cNvSpPr>
            <a:spLocks noGrp="1"/>
          </p:cNvSpPr>
          <p:nvPr>
            <p:ph type="title"/>
          </p:nvPr>
        </p:nvSpPr>
        <p:spPr/>
        <p:txBody>
          <a:bodyPr/>
          <a:lstStyle/>
          <a:p>
            <a:r>
              <a:rPr lang="en-US" dirty="0"/>
              <a:t>Data Aggregation Example</a:t>
            </a:r>
          </a:p>
        </p:txBody>
      </p:sp>
      <p:pic>
        <p:nvPicPr>
          <p:cNvPr id="6" name="Content Placeholder 5" descr="A close up of a sign&#10;&#10;Description automatically generated">
            <a:extLst>
              <a:ext uri="{FF2B5EF4-FFF2-40B4-BE49-F238E27FC236}">
                <a16:creationId xmlns:a16="http://schemas.microsoft.com/office/drawing/2014/main" id="{82DDE8FF-BC71-4654-889D-DC6F6E51CA7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0025" y="1828800"/>
            <a:ext cx="8923949" cy="2254293"/>
          </a:xfrm>
        </p:spPr>
      </p:pic>
    </p:spTree>
    <p:extLst>
      <p:ext uri="{BB962C8B-B14F-4D97-AF65-F5344CB8AC3E}">
        <p14:creationId xmlns:p14="http://schemas.microsoft.com/office/powerpoint/2010/main" val="23035385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B3B20D0-EF25-43E0-BBB0-81C332E564AF}"/>
              </a:ext>
            </a:extLst>
          </p:cNvPr>
          <p:cNvSpPr>
            <a:spLocks noGrp="1"/>
          </p:cNvSpPr>
          <p:nvPr>
            <p:ph type="sldNum" sz="quarter" idx="10"/>
          </p:nvPr>
        </p:nvSpPr>
        <p:spPr/>
        <p:txBody>
          <a:bodyPr/>
          <a:lstStyle/>
          <a:p>
            <a:fld id="{B2897048-00E0-47FB-B07B-F36BBE8AF579}" type="slidenum">
              <a:rPr lang="en-US" smtClean="0"/>
              <a:pPr/>
              <a:t>31</a:t>
            </a:fld>
            <a:endParaRPr lang="en-US" dirty="0"/>
          </a:p>
        </p:txBody>
      </p:sp>
      <p:sp>
        <p:nvSpPr>
          <p:cNvPr id="3" name="Title 2">
            <a:extLst>
              <a:ext uri="{FF2B5EF4-FFF2-40B4-BE49-F238E27FC236}">
                <a16:creationId xmlns:a16="http://schemas.microsoft.com/office/drawing/2014/main" id="{AB0D44D9-6300-4691-8FCF-8FF35F780C97}"/>
              </a:ext>
            </a:extLst>
          </p:cNvPr>
          <p:cNvSpPr>
            <a:spLocks noGrp="1"/>
          </p:cNvSpPr>
          <p:nvPr>
            <p:ph type="title"/>
          </p:nvPr>
        </p:nvSpPr>
        <p:spPr/>
        <p:txBody>
          <a:bodyPr>
            <a:normAutofit/>
          </a:bodyPr>
          <a:lstStyle/>
          <a:p>
            <a:r>
              <a:rPr lang="en-US" dirty="0"/>
              <a:t>Large Group Discussion</a:t>
            </a:r>
          </a:p>
        </p:txBody>
      </p:sp>
      <p:sp>
        <p:nvSpPr>
          <p:cNvPr id="2" name="Content Placeholder 1">
            <a:extLst>
              <a:ext uri="{FF2B5EF4-FFF2-40B4-BE49-F238E27FC236}">
                <a16:creationId xmlns:a16="http://schemas.microsoft.com/office/drawing/2014/main" id="{E590B623-7CDD-44F8-A9F5-940352676D01}"/>
              </a:ext>
            </a:extLst>
          </p:cNvPr>
          <p:cNvSpPr>
            <a:spLocks noGrp="1"/>
          </p:cNvSpPr>
          <p:nvPr>
            <p:ph idx="1"/>
          </p:nvPr>
        </p:nvSpPr>
        <p:spPr/>
        <p:txBody>
          <a:bodyPr/>
          <a:lstStyle/>
          <a:p>
            <a:r>
              <a:rPr lang="en-US" dirty="0"/>
              <a:t>How are you using/sharing data on practice implementation?</a:t>
            </a:r>
          </a:p>
          <a:p>
            <a:r>
              <a:rPr lang="en-US" dirty="0"/>
              <a:t>Are local programs/sites using data on practice implementation? How?</a:t>
            </a:r>
          </a:p>
          <a:p>
            <a:r>
              <a:rPr lang="en-US" dirty="0"/>
              <a:t>Are you using qualitative data to better understand practice implementation? How?</a:t>
            </a:r>
          </a:p>
        </p:txBody>
      </p:sp>
    </p:spTree>
    <p:extLst>
      <p:ext uri="{BB962C8B-B14F-4D97-AF65-F5344CB8AC3E}">
        <p14:creationId xmlns:p14="http://schemas.microsoft.com/office/powerpoint/2010/main" val="3155452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3713FC8-04A0-4F2C-A6E5-E8269F005CD2}"/>
              </a:ext>
            </a:extLst>
          </p:cNvPr>
          <p:cNvSpPr>
            <a:spLocks noGrp="1"/>
          </p:cNvSpPr>
          <p:nvPr>
            <p:ph type="sldNum" sz="quarter" idx="10"/>
          </p:nvPr>
        </p:nvSpPr>
        <p:spPr/>
        <p:txBody>
          <a:bodyPr/>
          <a:lstStyle/>
          <a:p>
            <a:fld id="{B2897048-00E0-47FB-B07B-F36BBE8AF579}" type="slidenum">
              <a:rPr lang="en-US" smtClean="0"/>
              <a:pPr/>
              <a:t>32</a:t>
            </a:fld>
            <a:endParaRPr lang="en-US" dirty="0"/>
          </a:p>
        </p:txBody>
      </p:sp>
      <p:sp>
        <p:nvSpPr>
          <p:cNvPr id="6" name="Title 5">
            <a:extLst>
              <a:ext uri="{FF2B5EF4-FFF2-40B4-BE49-F238E27FC236}">
                <a16:creationId xmlns:a16="http://schemas.microsoft.com/office/drawing/2014/main" id="{3DC93139-6CAE-49FD-81B0-45D86088B38C}"/>
              </a:ext>
            </a:extLst>
          </p:cNvPr>
          <p:cNvSpPr>
            <a:spLocks noGrp="1"/>
          </p:cNvSpPr>
          <p:nvPr>
            <p:ph type="title"/>
          </p:nvPr>
        </p:nvSpPr>
        <p:spPr/>
        <p:txBody>
          <a:bodyPr/>
          <a:lstStyle/>
          <a:p>
            <a:r>
              <a:rPr lang="en-US" dirty="0"/>
              <a:t>Working with Data</a:t>
            </a:r>
          </a:p>
        </p:txBody>
      </p:sp>
      <p:sp>
        <p:nvSpPr>
          <p:cNvPr id="7" name="Content Placeholder 6">
            <a:extLst>
              <a:ext uri="{FF2B5EF4-FFF2-40B4-BE49-F238E27FC236}">
                <a16:creationId xmlns:a16="http://schemas.microsoft.com/office/drawing/2014/main" id="{2A16DA03-2632-4F1A-A6C2-791A6D2316DB}"/>
              </a:ext>
            </a:extLst>
          </p:cNvPr>
          <p:cNvSpPr>
            <a:spLocks noGrp="1"/>
          </p:cNvSpPr>
          <p:nvPr>
            <p:ph idx="1"/>
          </p:nvPr>
        </p:nvSpPr>
        <p:spPr/>
        <p:txBody>
          <a:bodyPr/>
          <a:lstStyle/>
          <a:p>
            <a:r>
              <a:rPr lang="en-US" dirty="0"/>
              <a:t>In small groups, review hypothetical using the Look-Think-Act model of inquiry.</a:t>
            </a:r>
          </a:p>
          <a:p>
            <a:r>
              <a:rPr lang="en-US" dirty="0"/>
              <a:t>Focus interpretations of the data on the actions that should be implemented in response to the conclusions from the data. </a:t>
            </a:r>
          </a:p>
          <a:p>
            <a:r>
              <a:rPr lang="en-US" dirty="0"/>
              <a:t>We’ll have a large group discussion after you spend some time with the data. </a:t>
            </a:r>
          </a:p>
        </p:txBody>
      </p:sp>
    </p:spTree>
    <p:extLst>
      <p:ext uri="{BB962C8B-B14F-4D97-AF65-F5344CB8AC3E}">
        <p14:creationId xmlns:p14="http://schemas.microsoft.com/office/powerpoint/2010/main" val="9860444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B97B909-9F52-4618-88DA-3654A14CF779}"/>
              </a:ext>
            </a:extLst>
          </p:cNvPr>
          <p:cNvSpPr>
            <a:spLocks noGrp="1"/>
          </p:cNvSpPr>
          <p:nvPr>
            <p:ph type="sldNum" sz="quarter" idx="10"/>
          </p:nvPr>
        </p:nvSpPr>
        <p:spPr/>
        <p:txBody>
          <a:bodyPr/>
          <a:lstStyle/>
          <a:p>
            <a:fld id="{B2897048-00E0-47FB-B07B-F36BBE8AF579}" type="slidenum">
              <a:rPr lang="en-US" smtClean="0"/>
              <a:pPr/>
              <a:t>33</a:t>
            </a:fld>
            <a:endParaRPr lang="en-US" dirty="0"/>
          </a:p>
        </p:txBody>
      </p:sp>
      <p:sp>
        <p:nvSpPr>
          <p:cNvPr id="2" name="Title 1" hidden="1">
            <a:extLst>
              <a:ext uri="{FF2B5EF4-FFF2-40B4-BE49-F238E27FC236}">
                <a16:creationId xmlns:a16="http://schemas.microsoft.com/office/drawing/2014/main" id="{8CD9A8E3-EE72-417E-B4E1-56908F6BAB49}"/>
              </a:ext>
            </a:extLst>
          </p:cNvPr>
          <p:cNvSpPr>
            <a:spLocks noGrp="1"/>
          </p:cNvSpPr>
          <p:nvPr>
            <p:ph type="title"/>
          </p:nvPr>
        </p:nvSpPr>
        <p:spPr/>
        <p:txBody>
          <a:bodyPr/>
          <a:lstStyle/>
          <a:p>
            <a:r>
              <a:rPr lang="en-US" dirty="0"/>
              <a:t>Action</a:t>
            </a:r>
          </a:p>
        </p:txBody>
      </p:sp>
      <p:sp>
        <p:nvSpPr>
          <p:cNvPr id="11" name="TextBox 10">
            <a:extLst>
              <a:ext uri="{FF2B5EF4-FFF2-40B4-BE49-F238E27FC236}">
                <a16:creationId xmlns:a16="http://schemas.microsoft.com/office/drawing/2014/main" id="{AEE5EFF9-B9BC-44E0-962C-12AE825E7DB0}"/>
              </a:ext>
            </a:extLst>
          </p:cNvPr>
          <p:cNvSpPr txBox="1"/>
          <p:nvPr/>
        </p:nvSpPr>
        <p:spPr>
          <a:xfrm>
            <a:off x="3886200" y="914400"/>
            <a:ext cx="5181600" cy="4401205"/>
          </a:xfrm>
          <a:prstGeom prst="rect">
            <a:avLst/>
          </a:prstGeom>
          <a:noFill/>
        </p:spPr>
        <p:txBody>
          <a:bodyPr wrap="square" rtlCol="0">
            <a:spAutoFit/>
          </a:bodyPr>
          <a:lstStyle/>
          <a:p>
            <a:r>
              <a:rPr lang="en-US" sz="2800" dirty="0">
                <a:solidFill>
                  <a:srgbClr val="297ABB"/>
                </a:solidFill>
              </a:rPr>
              <a:t>Examine data for trends, meaningful associations</a:t>
            </a:r>
          </a:p>
          <a:p>
            <a:endParaRPr lang="en-US" sz="2800" dirty="0">
              <a:solidFill>
                <a:srgbClr val="297ABB"/>
              </a:solidFill>
            </a:endParaRPr>
          </a:p>
          <a:p>
            <a:r>
              <a:rPr lang="en-US" sz="2800" dirty="0">
                <a:solidFill>
                  <a:srgbClr val="297ABB"/>
                </a:solidFill>
              </a:rPr>
              <a:t>Ask questions related to the data that might help with interpretation</a:t>
            </a:r>
          </a:p>
          <a:p>
            <a:endParaRPr lang="en-US" sz="2800" dirty="0">
              <a:solidFill>
                <a:srgbClr val="297ABB"/>
              </a:solidFill>
            </a:endParaRPr>
          </a:p>
          <a:p>
            <a:r>
              <a:rPr lang="en-US" sz="2800" dirty="0">
                <a:solidFill>
                  <a:srgbClr val="297ABB"/>
                </a:solidFill>
              </a:rPr>
              <a:t>Make decisions as a team and identify the action plan needed to put the decision in place</a:t>
            </a:r>
          </a:p>
        </p:txBody>
      </p:sp>
      <p:graphicFrame>
        <p:nvGraphicFramePr>
          <p:cNvPr id="10" name="Content Placeholder 9">
            <a:extLst>
              <a:ext uri="{FF2B5EF4-FFF2-40B4-BE49-F238E27FC236}">
                <a16:creationId xmlns:a16="http://schemas.microsoft.com/office/drawing/2014/main" id="{05DED429-D2D9-432D-8E89-0E9608B25182}"/>
              </a:ext>
              <a:ext uri="{C183D7F6-B498-43B3-948B-1728B52AA6E4}">
                <adec:decorative xmlns:adec="http://schemas.microsoft.com/office/drawing/2017/decorative" val="1"/>
              </a:ext>
            </a:extLst>
          </p:cNvPr>
          <p:cNvGraphicFramePr>
            <a:graphicFrameLocks noGrp="1"/>
          </p:cNvGraphicFramePr>
          <p:nvPr>
            <p:ph sz="half" idx="2"/>
            <p:extLst>
              <p:ext uri="{D42A27DB-BD31-4B8C-83A1-F6EECF244321}">
                <p14:modId xmlns:p14="http://schemas.microsoft.com/office/powerpoint/2010/main" val="2191013864"/>
              </p:ext>
            </p:extLst>
          </p:nvPr>
        </p:nvGraphicFramePr>
        <p:xfrm>
          <a:off x="571500" y="304800"/>
          <a:ext cx="8039100" cy="5821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616245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D1086D8-C5DC-40E9-B397-9A763BCD78B6}"/>
              </a:ext>
            </a:extLst>
          </p:cNvPr>
          <p:cNvSpPr>
            <a:spLocks noGrp="1"/>
          </p:cNvSpPr>
          <p:nvPr>
            <p:ph type="sldNum" sz="quarter" idx="10"/>
          </p:nvPr>
        </p:nvSpPr>
        <p:spPr/>
        <p:txBody>
          <a:bodyPr/>
          <a:lstStyle/>
          <a:p>
            <a:fld id="{B2897048-00E0-47FB-B07B-F36BBE8AF579}" type="slidenum">
              <a:rPr lang="en-US" smtClean="0"/>
              <a:pPr/>
              <a:t>34</a:t>
            </a:fld>
            <a:endParaRPr lang="en-US" dirty="0"/>
          </a:p>
        </p:txBody>
      </p:sp>
      <p:sp>
        <p:nvSpPr>
          <p:cNvPr id="2" name="Title 1">
            <a:extLst>
              <a:ext uri="{FF2B5EF4-FFF2-40B4-BE49-F238E27FC236}">
                <a16:creationId xmlns:a16="http://schemas.microsoft.com/office/drawing/2014/main" id="{BFE635B9-DF28-413D-9BBD-AEC35F2A28C4}"/>
              </a:ext>
            </a:extLst>
          </p:cNvPr>
          <p:cNvSpPr>
            <a:spLocks noGrp="1"/>
          </p:cNvSpPr>
          <p:nvPr>
            <p:ph type="title"/>
          </p:nvPr>
        </p:nvSpPr>
        <p:spPr/>
        <p:txBody>
          <a:bodyPr/>
          <a:lstStyle/>
          <a:p>
            <a:r>
              <a:rPr lang="en-US" dirty="0"/>
              <a:t>Questions/Comments?</a:t>
            </a:r>
          </a:p>
        </p:txBody>
      </p:sp>
      <p:pic>
        <p:nvPicPr>
          <p:cNvPr id="5" name="Content Placeholder 4">
            <a:extLst>
              <a:ext uri="{FF2B5EF4-FFF2-40B4-BE49-F238E27FC236}">
                <a16:creationId xmlns:a16="http://schemas.microsoft.com/office/drawing/2014/main" id="{728BFA7C-9836-4533-A4B9-2E11D99A56F9}"/>
              </a:ext>
              <a:ext uri="{C183D7F6-B498-43B3-948B-1728B52AA6E4}">
                <adec:decorative xmlns:adec="http://schemas.microsoft.com/office/drawing/2017/decorative" val="1"/>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52700" y="1600200"/>
            <a:ext cx="4038600" cy="4038600"/>
          </a:xfrm>
        </p:spPr>
      </p:pic>
    </p:spTree>
    <p:extLst>
      <p:ext uri="{BB962C8B-B14F-4D97-AF65-F5344CB8AC3E}">
        <p14:creationId xmlns:p14="http://schemas.microsoft.com/office/powerpoint/2010/main" val="10579355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D1086D8-C5DC-40E9-B397-9A763BCD78B6}"/>
              </a:ext>
            </a:extLst>
          </p:cNvPr>
          <p:cNvSpPr>
            <a:spLocks noGrp="1"/>
          </p:cNvSpPr>
          <p:nvPr>
            <p:ph type="sldNum" sz="quarter" idx="10"/>
          </p:nvPr>
        </p:nvSpPr>
        <p:spPr/>
        <p:txBody>
          <a:bodyPr/>
          <a:lstStyle/>
          <a:p>
            <a:fld id="{B2897048-00E0-47FB-B07B-F36BBE8AF579}" type="slidenum">
              <a:rPr lang="en-US" smtClean="0"/>
              <a:pPr/>
              <a:t>35</a:t>
            </a:fld>
            <a:endParaRPr lang="en-US" dirty="0"/>
          </a:p>
        </p:txBody>
      </p:sp>
      <p:sp>
        <p:nvSpPr>
          <p:cNvPr id="2" name="Title 1">
            <a:extLst>
              <a:ext uri="{FF2B5EF4-FFF2-40B4-BE49-F238E27FC236}">
                <a16:creationId xmlns:a16="http://schemas.microsoft.com/office/drawing/2014/main" id="{BFE635B9-DF28-413D-9BBD-AEC35F2A28C4}"/>
              </a:ext>
            </a:extLst>
          </p:cNvPr>
          <p:cNvSpPr>
            <a:spLocks noGrp="1"/>
          </p:cNvSpPr>
          <p:nvPr>
            <p:ph type="title"/>
          </p:nvPr>
        </p:nvSpPr>
        <p:spPr>
          <a:xfrm>
            <a:off x="457200" y="304800"/>
            <a:ext cx="8229600" cy="1143000"/>
          </a:xfrm>
        </p:spPr>
        <p:txBody>
          <a:bodyPr/>
          <a:lstStyle/>
          <a:p>
            <a:r>
              <a:rPr lang="en-US" dirty="0"/>
              <a:t>Resources</a:t>
            </a:r>
          </a:p>
        </p:txBody>
      </p:sp>
      <p:sp>
        <p:nvSpPr>
          <p:cNvPr id="6" name="Content Placeholder 5">
            <a:extLst>
              <a:ext uri="{FF2B5EF4-FFF2-40B4-BE49-F238E27FC236}">
                <a16:creationId xmlns:a16="http://schemas.microsoft.com/office/drawing/2014/main" id="{8A16BDE1-0BDD-47AC-8642-1BF12B633FFE}"/>
              </a:ext>
            </a:extLst>
          </p:cNvPr>
          <p:cNvSpPr>
            <a:spLocks noGrp="1"/>
          </p:cNvSpPr>
          <p:nvPr>
            <p:ph idx="1"/>
          </p:nvPr>
        </p:nvSpPr>
        <p:spPr/>
        <p:txBody>
          <a:bodyPr/>
          <a:lstStyle/>
          <a:p>
            <a:r>
              <a:rPr lang="en-US" sz="2400" dirty="0"/>
              <a:t>DaSy and ECTA tip sheets on evaluating practice implementation </a:t>
            </a:r>
            <a:r>
              <a:rPr lang="en-US" sz="2000" dirty="0">
                <a:hlinkClick r:id="rId3"/>
              </a:rPr>
              <a:t>https://dasycenter.org/evaluating-the-implementation-of-evidence-based-practices-tip-sheet-series/</a:t>
            </a:r>
            <a:endParaRPr lang="en-US" sz="2000" dirty="0"/>
          </a:p>
          <a:p>
            <a:r>
              <a:rPr lang="en-US" sz="2400" dirty="0"/>
              <a:t>Resources and Tools section of ECTA Statewide Implementation Guide </a:t>
            </a:r>
            <a:r>
              <a:rPr lang="en-US" sz="2400" dirty="0">
                <a:hlinkClick r:id="rId4"/>
              </a:rPr>
              <a:t>http://ectacenter.org/sig/</a:t>
            </a:r>
            <a:r>
              <a:rPr lang="en-US" sz="2400" dirty="0"/>
              <a:t> </a:t>
            </a:r>
          </a:p>
          <a:p>
            <a:r>
              <a:rPr lang="en-US" sz="2400" dirty="0"/>
              <a:t>Strengthening SSIP Evaluations with Qualitative Methods</a:t>
            </a:r>
          </a:p>
          <a:p>
            <a:pPr marL="365760" indent="0">
              <a:buNone/>
            </a:pPr>
            <a:r>
              <a:rPr lang="en-US" sz="2200" dirty="0">
                <a:hlinkClick r:id="rId5"/>
              </a:rPr>
              <a:t>https://dasycenter.org/strengthening-ssip-evaluations-with-qualitative-methods/</a:t>
            </a:r>
            <a:endParaRPr lang="en-US" sz="2200" dirty="0"/>
          </a:p>
        </p:txBody>
      </p:sp>
    </p:spTree>
    <p:extLst>
      <p:ext uri="{BB962C8B-B14F-4D97-AF65-F5344CB8AC3E}">
        <p14:creationId xmlns:p14="http://schemas.microsoft.com/office/powerpoint/2010/main" val="2371843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D1086D8-C5DC-40E9-B397-9A763BCD78B6}"/>
              </a:ext>
            </a:extLst>
          </p:cNvPr>
          <p:cNvSpPr>
            <a:spLocks noGrp="1"/>
          </p:cNvSpPr>
          <p:nvPr>
            <p:ph type="sldNum" sz="quarter" idx="10"/>
          </p:nvPr>
        </p:nvSpPr>
        <p:spPr/>
        <p:txBody>
          <a:bodyPr/>
          <a:lstStyle/>
          <a:p>
            <a:fld id="{B2897048-00E0-47FB-B07B-F36BBE8AF579}" type="slidenum">
              <a:rPr lang="en-US" smtClean="0"/>
              <a:pPr/>
              <a:t>36</a:t>
            </a:fld>
            <a:endParaRPr lang="en-US" dirty="0"/>
          </a:p>
        </p:txBody>
      </p:sp>
      <p:sp>
        <p:nvSpPr>
          <p:cNvPr id="2" name="Title 1">
            <a:extLst>
              <a:ext uri="{FF2B5EF4-FFF2-40B4-BE49-F238E27FC236}">
                <a16:creationId xmlns:a16="http://schemas.microsoft.com/office/drawing/2014/main" id="{BFE635B9-DF28-413D-9BBD-AEC35F2A28C4}"/>
              </a:ext>
            </a:extLst>
          </p:cNvPr>
          <p:cNvSpPr>
            <a:spLocks noGrp="1"/>
          </p:cNvSpPr>
          <p:nvPr>
            <p:ph type="title"/>
          </p:nvPr>
        </p:nvSpPr>
        <p:spPr/>
        <p:txBody>
          <a:bodyPr>
            <a:normAutofit/>
          </a:bodyPr>
          <a:lstStyle/>
          <a:p>
            <a:r>
              <a:rPr lang="en-US" dirty="0"/>
              <a:t>Contact Information</a:t>
            </a:r>
          </a:p>
        </p:txBody>
      </p:sp>
      <p:sp>
        <p:nvSpPr>
          <p:cNvPr id="6" name="Content Placeholder 5">
            <a:extLst>
              <a:ext uri="{FF2B5EF4-FFF2-40B4-BE49-F238E27FC236}">
                <a16:creationId xmlns:a16="http://schemas.microsoft.com/office/drawing/2014/main" id="{8A16BDE1-0BDD-47AC-8642-1BF12B633FFE}"/>
              </a:ext>
              <a:ext uri="{C183D7F6-B498-43B3-948B-1728B52AA6E4}">
                <adec:decorative xmlns:adec="http://schemas.microsoft.com/office/drawing/2017/decorative" val="1"/>
              </a:ext>
            </a:extLst>
          </p:cNvPr>
          <p:cNvSpPr>
            <a:spLocks noGrp="1"/>
          </p:cNvSpPr>
          <p:nvPr>
            <p:ph sz="half" idx="1"/>
          </p:nvPr>
        </p:nvSpPr>
        <p:spPr/>
        <p:txBody>
          <a:bodyPr/>
          <a:lstStyle/>
          <a:p>
            <a:endParaRPr lang="en-US" dirty="0"/>
          </a:p>
          <a:p>
            <a:pPr marL="0" indent="0">
              <a:buNone/>
            </a:pPr>
            <a:endParaRPr lang="en-US" dirty="0"/>
          </a:p>
          <a:p>
            <a:pPr marL="0" indent="0">
              <a:buNone/>
            </a:pPr>
            <a:endParaRPr lang="en-US" sz="2200" dirty="0"/>
          </a:p>
        </p:txBody>
      </p:sp>
      <p:sp>
        <p:nvSpPr>
          <p:cNvPr id="5" name="Content Placeholder 4">
            <a:extLst>
              <a:ext uri="{FF2B5EF4-FFF2-40B4-BE49-F238E27FC236}">
                <a16:creationId xmlns:a16="http://schemas.microsoft.com/office/drawing/2014/main" id="{3A8FB8FD-CBD5-44B5-9E5B-A7C41A4DA73F}"/>
              </a:ext>
            </a:extLst>
          </p:cNvPr>
          <p:cNvSpPr>
            <a:spLocks noGrp="1"/>
          </p:cNvSpPr>
          <p:nvPr>
            <p:ph sz="half" idx="2"/>
          </p:nvPr>
        </p:nvSpPr>
        <p:spPr>
          <a:xfrm>
            <a:off x="457200" y="1600200"/>
            <a:ext cx="8229600" cy="4525963"/>
          </a:xfrm>
        </p:spPr>
        <p:txBody>
          <a:bodyPr numCol="1"/>
          <a:lstStyle/>
          <a:p>
            <a:pPr marL="0" indent="0">
              <a:buNone/>
            </a:pPr>
            <a:r>
              <a:rPr lang="en-US" dirty="0"/>
              <a:t>Kathy </a:t>
            </a:r>
            <a:r>
              <a:rPr lang="en-US" dirty="0" err="1"/>
              <a:t>Hebbeler</a:t>
            </a:r>
            <a:endParaRPr lang="en-US" dirty="0"/>
          </a:p>
          <a:p>
            <a:pPr marL="0" indent="0">
              <a:buNone/>
            </a:pPr>
            <a:r>
              <a:rPr lang="en-US" dirty="0">
                <a:hlinkClick r:id="rId3"/>
              </a:rPr>
              <a:t>Kathleen.hebbeler@sri.com</a:t>
            </a:r>
            <a:r>
              <a:rPr lang="en-US" dirty="0"/>
              <a:t>	</a:t>
            </a:r>
          </a:p>
          <a:p>
            <a:endParaRPr lang="en-US" dirty="0"/>
          </a:p>
          <a:p>
            <a:pPr marL="0" indent="0">
              <a:buNone/>
            </a:pPr>
            <a:r>
              <a:rPr lang="en-US" dirty="0"/>
              <a:t>Margaret Gillis</a:t>
            </a:r>
          </a:p>
          <a:p>
            <a:pPr marL="0" indent="0">
              <a:buNone/>
            </a:pPr>
            <a:r>
              <a:rPr lang="en-US" dirty="0">
                <a:hlinkClick r:id="rId4"/>
              </a:rPr>
              <a:t>Margaret.gillis@sri.com</a:t>
            </a:r>
            <a:r>
              <a:rPr lang="en-US" dirty="0"/>
              <a:t>	</a:t>
            </a:r>
          </a:p>
        </p:txBody>
      </p:sp>
    </p:spTree>
    <p:extLst>
      <p:ext uri="{BB962C8B-B14F-4D97-AF65-F5344CB8AC3E}">
        <p14:creationId xmlns:p14="http://schemas.microsoft.com/office/powerpoint/2010/main" val="18631609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p:txBody>
          <a:bodyPr/>
          <a:lstStyle/>
          <a:p>
            <a:fld id="{B2897048-00E0-47FB-B07B-F36BBE8AF579}" type="slidenum">
              <a:rPr lang="en-US" smtClean="0"/>
              <a:pPr/>
              <a:t>37</a:t>
            </a:fld>
            <a:endParaRPr lang="en-US" dirty="0"/>
          </a:p>
        </p:txBody>
      </p:sp>
      <p:sp>
        <p:nvSpPr>
          <p:cNvPr id="2" name="Title 1" descr="&quot; &quot;"/>
          <p:cNvSpPr>
            <a:spLocks noGrp="1"/>
          </p:cNvSpPr>
          <p:nvPr>
            <p:ph type="title"/>
          </p:nvPr>
        </p:nvSpPr>
        <p:spPr/>
        <p:txBody>
          <a:bodyPr/>
          <a:lstStyle/>
          <a:p>
            <a:r>
              <a:rPr lang="en-US" dirty="0"/>
              <a:t>Thank you!</a:t>
            </a:r>
          </a:p>
        </p:txBody>
      </p:sp>
      <p:sp>
        <p:nvSpPr>
          <p:cNvPr id="15" name="Content Placeholder 14">
            <a:extLst>
              <a:ext uri="{FF2B5EF4-FFF2-40B4-BE49-F238E27FC236}">
                <a16:creationId xmlns:a16="http://schemas.microsoft.com/office/drawing/2014/main" id="{22F4736B-0F06-4F4D-8CBA-39D9F88B5CC4}"/>
              </a:ext>
            </a:extLst>
          </p:cNvPr>
          <p:cNvSpPr>
            <a:spLocks noGrp="1"/>
          </p:cNvSpPr>
          <p:nvPr>
            <p:ph idx="1"/>
          </p:nvPr>
        </p:nvSpPr>
        <p:spPr/>
        <p:txBody>
          <a:bodyPr/>
          <a:lstStyle/>
          <a:p>
            <a:r>
              <a:rPr lang="en-US" dirty="0"/>
              <a:t>Visit the </a:t>
            </a:r>
            <a:r>
              <a:rPr lang="en-US" dirty="0" err="1"/>
              <a:t>DaSy</a:t>
            </a:r>
            <a:r>
              <a:rPr lang="en-US" dirty="0"/>
              <a:t> website at:</a:t>
            </a:r>
            <a:br>
              <a:rPr lang="en-US" dirty="0"/>
            </a:br>
            <a:r>
              <a:rPr lang="en-US" dirty="0">
                <a:hlinkClick r:id="rId2" tooltip="The DaSy Center website"/>
              </a:rPr>
              <a:t>http://dasycenter.org/</a:t>
            </a:r>
            <a:endParaRPr lang="en-US" dirty="0"/>
          </a:p>
          <a:p>
            <a:r>
              <a:rPr lang="en-US" dirty="0"/>
              <a:t>Follow </a:t>
            </a:r>
            <a:r>
              <a:rPr lang="en-US" dirty="0" err="1"/>
              <a:t>DaSy</a:t>
            </a:r>
            <a:r>
              <a:rPr lang="en-US" dirty="0"/>
              <a:t> on Twitter:</a:t>
            </a:r>
            <a:br>
              <a:rPr lang="en-US" dirty="0"/>
            </a:br>
            <a:r>
              <a:rPr lang="en-US" u="sng" dirty="0">
                <a:hlinkClick r:id="rId3" tooltip="DaSy Center Twitter feed"/>
              </a:rPr>
              <a:t>@</a:t>
            </a:r>
            <a:r>
              <a:rPr lang="en-US" u="sng" dirty="0" err="1">
                <a:hlinkClick r:id="rId3" tooltip="DaSy Center Twitter feed"/>
              </a:rPr>
              <a:t>DaSyCenter</a:t>
            </a:r>
            <a:endParaRPr lang="en-US" u="sng" dirty="0"/>
          </a:p>
          <a:p>
            <a:r>
              <a:rPr lang="en-US" dirty="0"/>
              <a:t>Visit the ECTA website at:</a:t>
            </a:r>
            <a:br>
              <a:rPr lang="en-US" dirty="0"/>
            </a:br>
            <a:r>
              <a:rPr lang="en-US" dirty="0">
                <a:hlinkClick r:id="rId4" tooltip="The ECTA Center website"/>
              </a:rPr>
              <a:t>http://ectacenter.org/</a:t>
            </a:r>
            <a:endParaRPr lang="en-US" dirty="0"/>
          </a:p>
          <a:p>
            <a:r>
              <a:rPr lang="en-US" dirty="0"/>
              <a:t>Follow ECTA on Twitter:</a:t>
            </a:r>
            <a:br>
              <a:rPr lang="en-US" dirty="0"/>
            </a:br>
            <a:r>
              <a:rPr lang="en-US" u="sng" dirty="0">
                <a:hlinkClick r:id="rId5" tooltip="ECTA Center Twitter feed"/>
              </a:rPr>
              <a:t>@</a:t>
            </a:r>
            <a:r>
              <a:rPr lang="en-US" u="sng" dirty="0" err="1">
                <a:hlinkClick r:id="rId5" tooltip="ECTA Center Twitter feed"/>
              </a:rPr>
              <a:t>ECTACenter</a:t>
            </a:r>
            <a:endParaRPr lang="en-US" dirty="0"/>
          </a:p>
        </p:txBody>
      </p:sp>
    </p:spTree>
    <p:extLst>
      <p:ext uri="{BB962C8B-B14F-4D97-AF65-F5344CB8AC3E}">
        <p14:creationId xmlns:p14="http://schemas.microsoft.com/office/powerpoint/2010/main" val="13738629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p:txBody>
          <a:bodyPr/>
          <a:lstStyle/>
          <a:p>
            <a:fld id="{B2897048-00E0-47FB-B07B-F36BBE8AF579}" type="slidenum">
              <a:rPr lang="en-US" smtClean="0"/>
              <a:pPr/>
              <a:t>38</a:t>
            </a:fld>
            <a:endParaRPr lang="en-US" dirty="0"/>
          </a:p>
        </p:txBody>
      </p:sp>
      <p:sp>
        <p:nvSpPr>
          <p:cNvPr id="5" name="Title 1" descr="&quot; &quot;"/>
          <p:cNvSpPr>
            <a:spLocks noGrp="1"/>
          </p:cNvSpPr>
          <p:nvPr>
            <p:ph type="title"/>
          </p:nvPr>
        </p:nvSpPr>
        <p:spPr>
          <a:xfrm>
            <a:off x="457200" y="274638"/>
            <a:ext cx="8229600" cy="1143000"/>
          </a:xfrm>
        </p:spPr>
        <p:txBody>
          <a:bodyPr/>
          <a:lstStyle/>
          <a:p>
            <a:r>
              <a:rPr lang="en-US" dirty="0"/>
              <a:t>Thank you</a:t>
            </a:r>
          </a:p>
        </p:txBody>
      </p:sp>
      <p:sp>
        <p:nvSpPr>
          <p:cNvPr id="3" name="Content Placeholder 2"/>
          <p:cNvSpPr>
            <a:spLocks noGrp="1"/>
          </p:cNvSpPr>
          <p:nvPr>
            <p:ph idx="1"/>
          </p:nvPr>
        </p:nvSpPr>
        <p:spPr>
          <a:xfrm>
            <a:off x="990600" y="1752600"/>
            <a:ext cx="7239000" cy="4038600"/>
          </a:xfrm>
        </p:spPr>
        <p:txBody>
          <a:bodyPr/>
          <a:lstStyle/>
          <a:p>
            <a:pPr marL="0" indent="0">
              <a:buNone/>
            </a:pPr>
            <a:r>
              <a:rPr lang="en-US" sz="1800" dirty="0"/>
              <a:t>The contents of this tool and guidance were developed under grants from the U.S. Department of Education, #H326P120002 and #H326P170001. However, those contents do not necessarily represent the policy of the U.S. Department of Education, and you should not assume endorsement by the Federal Government. Project Officers: Meredith </a:t>
            </a:r>
            <a:r>
              <a:rPr lang="en-US" sz="1800" dirty="0" err="1"/>
              <a:t>Miceli</a:t>
            </a:r>
            <a:r>
              <a:rPr lang="en-US" sz="1800" dirty="0"/>
              <a:t>, </a:t>
            </a:r>
            <a:r>
              <a:rPr lang="en-US" sz="1800" dirty="0" err="1"/>
              <a:t>Richelle</a:t>
            </a:r>
            <a:r>
              <a:rPr lang="en-US" sz="1800" dirty="0"/>
              <a:t> Davis, and Julia Martin </a:t>
            </a:r>
            <a:r>
              <a:rPr lang="en-US" sz="1800" dirty="0" err="1"/>
              <a:t>Eile</a:t>
            </a:r>
            <a:r>
              <a:rPr lang="en-US" sz="1800" dirty="0"/>
              <a:t>. </a:t>
            </a:r>
          </a:p>
        </p:txBody>
      </p:sp>
      <p:pic>
        <p:nvPicPr>
          <p:cNvPr id="11" name="Picture 10" descr="IDEAS that Work. U.S. Office of Special Education Program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5763" y="4296186"/>
            <a:ext cx="1062037" cy="885825"/>
          </a:xfrm>
          <a:prstGeom prst="rect">
            <a:avLst/>
          </a:prstGeom>
        </p:spPr>
      </p:pic>
    </p:spTree>
    <p:extLst>
      <p:ext uri="{BB962C8B-B14F-4D97-AF65-F5344CB8AC3E}">
        <p14:creationId xmlns:p14="http://schemas.microsoft.com/office/powerpoint/2010/main" val="2621243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25E6C95-389A-49E9-980D-EF9B9F5AB3EB}"/>
              </a:ext>
            </a:extLst>
          </p:cNvPr>
          <p:cNvSpPr>
            <a:spLocks noGrp="1"/>
          </p:cNvSpPr>
          <p:nvPr>
            <p:ph type="sldNum" sz="quarter" idx="10"/>
          </p:nvPr>
        </p:nvSpPr>
        <p:spPr/>
        <p:txBody>
          <a:bodyPr/>
          <a:lstStyle/>
          <a:p>
            <a:fld id="{B2897048-00E0-47FB-B07B-F36BBE8AF579}" type="slidenum">
              <a:rPr lang="en-US" smtClean="0"/>
              <a:pPr/>
              <a:t>4</a:t>
            </a:fld>
            <a:endParaRPr lang="en-US" dirty="0"/>
          </a:p>
        </p:txBody>
      </p:sp>
      <p:sp>
        <p:nvSpPr>
          <p:cNvPr id="3" name="Title 2">
            <a:extLst>
              <a:ext uri="{FF2B5EF4-FFF2-40B4-BE49-F238E27FC236}">
                <a16:creationId xmlns:a16="http://schemas.microsoft.com/office/drawing/2014/main" id="{7E3D6396-2E87-47C5-AE3C-371F0CFEC888}"/>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20E00BB9-2FD2-4ADA-8923-4457A0BAFF63}"/>
              </a:ext>
            </a:extLst>
          </p:cNvPr>
          <p:cNvSpPr>
            <a:spLocks noGrp="1"/>
          </p:cNvSpPr>
          <p:nvPr>
            <p:ph idx="1"/>
          </p:nvPr>
        </p:nvSpPr>
        <p:spPr/>
        <p:txBody>
          <a:bodyPr/>
          <a:lstStyle/>
          <a:p>
            <a:r>
              <a:rPr lang="en-US" dirty="0"/>
              <a:t>What are we measuring and why?</a:t>
            </a:r>
          </a:p>
          <a:p>
            <a:r>
              <a:rPr lang="en-US" dirty="0"/>
              <a:t>How are we measuring?</a:t>
            </a:r>
          </a:p>
          <a:p>
            <a:r>
              <a:rPr lang="en-US" dirty="0"/>
              <a:t>What do we do with all this data?</a:t>
            </a:r>
          </a:p>
          <a:p>
            <a:r>
              <a:rPr lang="en-US" dirty="0"/>
              <a:t>Working with data</a:t>
            </a:r>
          </a:p>
        </p:txBody>
      </p:sp>
    </p:spTree>
    <p:extLst>
      <p:ext uri="{BB962C8B-B14F-4D97-AF65-F5344CB8AC3E}">
        <p14:creationId xmlns:p14="http://schemas.microsoft.com/office/powerpoint/2010/main" val="928695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4A74B4F-AC4E-4F68-8C1D-587C14682D97}"/>
              </a:ext>
            </a:extLst>
          </p:cNvPr>
          <p:cNvSpPr>
            <a:spLocks noGrp="1"/>
          </p:cNvSpPr>
          <p:nvPr>
            <p:ph type="sldNum" sz="quarter" idx="10"/>
          </p:nvPr>
        </p:nvSpPr>
        <p:spPr/>
        <p:txBody>
          <a:bodyPr/>
          <a:lstStyle/>
          <a:p>
            <a:fld id="{B2897048-00E0-47FB-B07B-F36BBE8AF579}" type="slidenum">
              <a:rPr lang="en-US" smtClean="0"/>
              <a:pPr/>
              <a:t>5</a:t>
            </a:fld>
            <a:endParaRPr lang="en-US" dirty="0"/>
          </a:p>
        </p:txBody>
      </p:sp>
      <p:sp>
        <p:nvSpPr>
          <p:cNvPr id="3" name="Title 2" hidden="1">
            <a:extLst>
              <a:ext uri="{FF2B5EF4-FFF2-40B4-BE49-F238E27FC236}">
                <a16:creationId xmlns:a16="http://schemas.microsoft.com/office/drawing/2014/main" id="{A3510CA2-A25F-448D-BAB6-6E2FA30A2DB2}"/>
              </a:ext>
            </a:extLst>
          </p:cNvPr>
          <p:cNvSpPr>
            <a:spLocks noGrp="1"/>
          </p:cNvSpPr>
          <p:nvPr>
            <p:ph type="title"/>
          </p:nvPr>
        </p:nvSpPr>
        <p:spPr/>
        <p:txBody>
          <a:bodyPr/>
          <a:lstStyle/>
          <a:p>
            <a:r>
              <a:rPr lang="en-US" dirty="0"/>
              <a:t>Whose Here?</a:t>
            </a:r>
          </a:p>
        </p:txBody>
      </p:sp>
      <p:sp>
        <p:nvSpPr>
          <p:cNvPr id="2" name="Content Placeholder 1">
            <a:extLst>
              <a:ext uri="{FF2B5EF4-FFF2-40B4-BE49-F238E27FC236}">
                <a16:creationId xmlns:a16="http://schemas.microsoft.com/office/drawing/2014/main" id="{B66B1D0C-175C-46D5-B67C-0293FC58AC06}"/>
              </a:ext>
            </a:extLst>
          </p:cNvPr>
          <p:cNvSpPr>
            <a:spLocks noGrp="1"/>
          </p:cNvSpPr>
          <p:nvPr>
            <p:ph idx="1"/>
          </p:nvPr>
        </p:nvSpPr>
        <p:spPr>
          <a:xfrm>
            <a:off x="457200" y="990600"/>
            <a:ext cx="8229600" cy="4038600"/>
          </a:xfrm>
        </p:spPr>
        <p:txBody>
          <a:bodyPr/>
          <a:lstStyle/>
          <a:p>
            <a:endParaRPr lang="en-US" dirty="0"/>
          </a:p>
          <a:p>
            <a:r>
              <a:rPr lang="en-US" dirty="0"/>
              <a:t>How many of you are…state staff?  Local program staff?  Family member?  Other?</a:t>
            </a:r>
          </a:p>
          <a:p>
            <a:endParaRPr lang="en-US" dirty="0"/>
          </a:p>
          <a:p>
            <a:r>
              <a:rPr lang="en-US" dirty="0"/>
              <a:t>What brings you to this session?</a:t>
            </a:r>
          </a:p>
          <a:p>
            <a:endParaRPr lang="en-US" dirty="0"/>
          </a:p>
          <a:p>
            <a:r>
              <a:rPr lang="en-US" dirty="0"/>
              <a:t>What are your experiences with collecting and using data on implementation of EBPs?</a:t>
            </a:r>
          </a:p>
        </p:txBody>
      </p:sp>
    </p:spTree>
    <p:extLst>
      <p:ext uri="{BB962C8B-B14F-4D97-AF65-F5344CB8AC3E}">
        <p14:creationId xmlns:p14="http://schemas.microsoft.com/office/powerpoint/2010/main" val="3827511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we measuring and why?</a:t>
            </a:r>
          </a:p>
        </p:txBody>
      </p:sp>
    </p:spTree>
    <p:extLst>
      <p:ext uri="{BB962C8B-B14F-4D97-AF65-F5344CB8AC3E}">
        <p14:creationId xmlns:p14="http://schemas.microsoft.com/office/powerpoint/2010/main" val="2933245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7</a:t>
            </a:fld>
            <a:endParaRPr lang="en-US" dirty="0"/>
          </a:p>
        </p:txBody>
      </p:sp>
      <p:sp>
        <p:nvSpPr>
          <p:cNvPr id="3" name="Title 2"/>
          <p:cNvSpPr>
            <a:spLocks noGrp="1"/>
          </p:cNvSpPr>
          <p:nvPr>
            <p:ph type="title"/>
          </p:nvPr>
        </p:nvSpPr>
        <p:spPr/>
        <p:txBody>
          <a:bodyPr>
            <a:normAutofit fontScale="90000"/>
          </a:bodyPr>
          <a:lstStyle/>
          <a:p>
            <a:r>
              <a:rPr lang="en-US" dirty="0"/>
              <a:t>Practice Implementation Improves Results</a:t>
            </a:r>
          </a:p>
        </p:txBody>
      </p:sp>
      <p:pic>
        <p:nvPicPr>
          <p:cNvPr id="16" name="Content Placeholder 15" descr="The image is the ECTA framework">
            <a:extLst>
              <a:ext uri="{FF2B5EF4-FFF2-40B4-BE49-F238E27FC236}">
                <a16:creationId xmlns:a16="http://schemas.microsoft.com/office/drawing/2014/main" id="{C715C180-9CB4-401D-8A9F-FA81F5C8A426}"/>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1000" y="2057400"/>
            <a:ext cx="8431875" cy="3023618"/>
          </a:xfrm>
        </p:spPr>
      </p:pic>
    </p:spTree>
    <p:extLst>
      <p:ext uri="{BB962C8B-B14F-4D97-AF65-F5344CB8AC3E}">
        <p14:creationId xmlns:p14="http://schemas.microsoft.com/office/powerpoint/2010/main" val="207963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8156A8A-2D2D-45E8-A2A4-CC448BF8EAE3}"/>
              </a:ext>
            </a:extLst>
          </p:cNvPr>
          <p:cNvSpPr>
            <a:spLocks noGrp="1"/>
          </p:cNvSpPr>
          <p:nvPr>
            <p:ph type="sldNum" sz="quarter" idx="10"/>
          </p:nvPr>
        </p:nvSpPr>
        <p:spPr/>
        <p:txBody>
          <a:bodyPr/>
          <a:lstStyle/>
          <a:p>
            <a:fld id="{B2897048-00E0-47FB-B07B-F36BBE8AF579}" type="slidenum">
              <a:rPr lang="en-US" smtClean="0"/>
              <a:pPr/>
              <a:t>8</a:t>
            </a:fld>
            <a:endParaRPr lang="en-US" dirty="0"/>
          </a:p>
        </p:txBody>
      </p:sp>
      <p:sp>
        <p:nvSpPr>
          <p:cNvPr id="2" name="Title 1">
            <a:extLst>
              <a:ext uri="{FF2B5EF4-FFF2-40B4-BE49-F238E27FC236}">
                <a16:creationId xmlns:a16="http://schemas.microsoft.com/office/drawing/2014/main" id="{0E819FDE-9FDF-4BB4-962A-D346A982CABE}"/>
              </a:ext>
            </a:extLst>
          </p:cNvPr>
          <p:cNvSpPr>
            <a:spLocks noGrp="1"/>
          </p:cNvSpPr>
          <p:nvPr>
            <p:ph type="title"/>
          </p:nvPr>
        </p:nvSpPr>
        <p:spPr/>
        <p:txBody>
          <a:bodyPr/>
          <a:lstStyle/>
          <a:p>
            <a:r>
              <a:rPr lang="en-US" dirty="0"/>
              <a:t>Definition of Practices</a:t>
            </a:r>
          </a:p>
        </p:txBody>
      </p:sp>
      <p:sp>
        <p:nvSpPr>
          <p:cNvPr id="3" name="Content Placeholder 2">
            <a:extLst>
              <a:ext uri="{FF2B5EF4-FFF2-40B4-BE49-F238E27FC236}">
                <a16:creationId xmlns:a16="http://schemas.microsoft.com/office/drawing/2014/main" id="{0C3AC07B-142B-4961-B185-C411F7CBA609}"/>
              </a:ext>
            </a:extLst>
          </p:cNvPr>
          <p:cNvSpPr>
            <a:spLocks noGrp="1"/>
          </p:cNvSpPr>
          <p:nvPr>
            <p:ph idx="1"/>
          </p:nvPr>
        </p:nvSpPr>
        <p:spPr/>
        <p:txBody>
          <a:bodyPr/>
          <a:lstStyle/>
          <a:p>
            <a:r>
              <a:rPr lang="en-US" dirty="0"/>
              <a:t>The </a:t>
            </a:r>
            <a:r>
              <a:rPr lang="en-US" b="1" dirty="0"/>
              <a:t>teachable</a:t>
            </a:r>
            <a:r>
              <a:rPr lang="en-US" dirty="0"/>
              <a:t> and </a:t>
            </a:r>
            <a:r>
              <a:rPr lang="en-US" b="1" dirty="0"/>
              <a:t>doable</a:t>
            </a:r>
            <a:r>
              <a:rPr lang="en-US" dirty="0"/>
              <a:t> </a:t>
            </a:r>
            <a:r>
              <a:rPr lang="en-US" u="sng" dirty="0"/>
              <a:t>behaviors</a:t>
            </a:r>
            <a:r>
              <a:rPr lang="en-US" dirty="0"/>
              <a:t> that practitioners use with children and families which </a:t>
            </a:r>
            <a:r>
              <a:rPr lang="en-US" u="sng" dirty="0"/>
              <a:t>can be used, replicated, and measured for fidelity</a:t>
            </a:r>
          </a:p>
          <a:p>
            <a:endParaRPr lang="en-US" u="sng" dirty="0"/>
          </a:p>
          <a:p>
            <a:r>
              <a:rPr lang="en-US" dirty="0"/>
              <a:t>The practice needs to be clearly defined in order to be measured. </a:t>
            </a:r>
          </a:p>
        </p:txBody>
      </p:sp>
    </p:spTree>
    <p:extLst>
      <p:ext uri="{BB962C8B-B14F-4D97-AF65-F5344CB8AC3E}">
        <p14:creationId xmlns:p14="http://schemas.microsoft.com/office/powerpoint/2010/main" val="892922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A05E017-CF48-47EE-A58B-5172AC43E1CC}"/>
              </a:ext>
            </a:extLst>
          </p:cNvPr>
          <p:cNvSpPr>
            <a:spLocks noGrp="1"/>
          </p:cNvSpPr>
          <p:nvPr>
            <p:ph type="sldNum" sz="quarter" idx="10"/>
          </p:nvPr>
        </p:nvSpPr>
        <p:spPr/>
        <p:txBody>
          <a:bodyPr/>
          <a:lstStyle/>
          <a:p>
            <a:fld id="{B2897048-00E0-47FB-B07B-F36BBE8AF579}" type="slidenum">
              <a:rPr lang="en-US" smtClean="0"/>
              <a:pPr/>
              <a:t>9</a:t>
            </a:fld>
            <a:endParaRPr lang="en-US" dirty="0"/>
          </a:p>
        </p:txBody>
      </p:sp>
      <p:sp>
        <p:nvSpPr>
          <p:cNvPr id="2" name="Title 1">
            <a:extLst>
              <a:ext uri="{FF2B5EF4-FFF2-40B4-BE49-F238E27FC236}">
                <a16:creationId xmlns:a16="http://schemas.microsoft.com/office/drawing/2014/main" id="{7B71BF5D-4D4B-4308-B29E-6A02B746F576}"/>
              </a:ext>
            </a:extLst>
          </p:cNvPr>
          <p:cNvSpPr>
            <a:spLocks noGrp="1"/>
          </p:cNvSpPr>
          <p:nvPr>
            <p:ph type="title"/>
          </p:nvPr>
        </p:nvSpPr>
        <p:spPr/>
        <p:txBody>
          <a:bodyPr/>
          <a:lstStyle/>
          <a:p>
            <a:r>
              <a:rPr lang="en-US" dirty="0"/>
              <a:t>Definitions</a:t>
            </a:r>
          </a:p>
        </p:txBody>
      </p:sp>
      <p:sp>
        <p:nvSpPr>
          <p:cNvPr id="3" name="Content Placeholder 2">
            <a:extLst>
              <a:ext uri="{FF2B5EF4-FFF2-40B4-BE49-F238E27FC236}">
                <a16:creationId xmlns:a16="http://schemas.microsoft.com/office/drawing/2014/main" id="{970C8D60-2C6D-4EFC-BF7E-A81F2CA8C0C6}"/>
              </a:ext>
            </a:extLst>
          </p:cNvPr>
          <p:cNvSpPr>
            <a:spLocks noGrp="1"/>
          </p:cNvSpPr>
          <p:nvPr>
            <p:ph idx="1"/>
          </p:nvPr>
        </p:nvSpPr>
        <p:spPr>
          <a:xfrm>
            <a:off x="457200" y="1143000"/>
            <a:ext cx="8229600" cy="4038600"/>
          </a:xfrm>
        </p:spPr>
        <p:txBody>
          <a:bodyPr/>
          <a:lstStyle/>
          <a:p>
            <a:r>
              <a:rPr lang="en-US" b="1" dirty="0"/>
              <a:t>Practice Change: </a:t>
            </a:r>
            <a:r>
              <a:rPr lang="en-US" dirty="0"/>
              <a:t>Increase or decrease in the number, frequency, precision, or quality of practices a practitioner implements </a:t>
            </a:r>
            <a:r>
              <a:rPr lang="en-US" u="sng" dirty="0"/>
              <a:t>across at least two points in time.</a:t>
            </a:r>
          </a:p>
          <a:p>
            <a:pPr lvl="0"/>
            <a:r>
              <a:rPr lang="en-US" b="1" dirty="0"/>
              <a:t>Fidelity:</a:t>
            </a:r>
            <a:r>
              <a:rPr lang="en-US" dirty="0"/>
              <a:t> The degree to which an intervention or practice is delivered </a:t>
            </a:r>
            <a:r>
              <a:rPr lang="en-US" u="sng" dirty="0"/>
              <a:t>as the developers intended. </a:t>
            </a:r>
            <a:r>
              <a:rPr lang="en-US" dirty="0"/>
              <a:t>Fidelity implies strict and continuing faithfulness to the original innovation or practice that is expected to lead to the desired child/family outcomes.</a:t>
            </a:r>
          </a:p>
        </p:txBody>
      </p:sp>
    </p:spTree>
    <p:extLst>
      <p:ext uri="{BB962C8B-B14F-4D97-AF65-F5344CB8AC3E}">
        <p14:creationId xmlns:p14="http://schemas.microsoft.com/office/powerpoint/2010/main" val="24254761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1904&quot;&gt;&lt;object type=&quot;3&quot; unique_id=&quot;11905&quot;&gt;&lt;property id=&quot;20148&quot; value=&quot;5&quot;/&gt;&lt;property id=&quot;20300&quot; value=&quot;Slide 1&quot;/&gt;&lt;property id=&quot;20307&quot; value=&quot;258&quot;/&gt;&lt;/object&gt;&lt;object type=&quot;3&quot; unique_id=&quot;11906&quot;&gt;&lt;property id=&quot;20148&quot; value=&quot;5&quot;/&gt;&lt;property id=&quot;20300&quot; value=&quot;Slide 2 - &amp;quot;Title Here&amp;quot;&quot;/&gt;&lt;property id=&quot;20307&quot; value=&quot;257&quot;/&gt;&lt;/object&gt;&lt;object type=&quot;3&quot; unique_id=&quot;11915&quot;&gt;&lt;property id=&quot;20148&quot; value=&quot;5&quot;/&gt;&lt;property id=&quot;20300&quot; value=&quot;Slide 3 - &amp;quot;Title Here&amp;quot;&quot;/&gt;&lt;property id=&quot;20307&quot; value=&quot;259&quot;/&gt;&lt;/object&gt;&lt;object type=&quot;3&quot; unique_id=&quot;11916&quot;&gt;&lt;property id=&quot;20148&quot; value=&quot;5&quot;/&gt;&lt;property id=&quot;20300&quot; value=&quot;Slide 4 - &amp;quot;One color chart&amp;quot;&quot;/&gt;&lt;property id=&quot;20307&quot; value=&quot;261&quot;/&gt;&lt;/object&gt;&lt;object type=&quot;3&quot; unique_id=&quot;11917&quot;&gt;&lt;property id=&quot;20148&quot; value=&quot;5&quot;/&gt;&lt;property id=&quot;20300&quot; value=&quot;Slide 5 - &amp;quot;Two color chart&amp;quot;&quot;/&gt;&lt;property id=&quot;20307&quot; value=&quot;260&quot;/&gt;&lt;/object&gt;&lt;object type=&quot;3&quot; unique_id=&quot;11918&quot;&gt;&lt;property id=&quot;20148&quot; value=&quot;5&quot;/&gt;&lt;property id=&quot;20300&quot; value=&quot;Slide 6 - &amp;quot;Three color chart&amp;quot;&quot;/&gt;&lt;property id=&quot;20307&quot; value=&quot;263&quot;/&gt;&lt;/object&gt;&lt;object type=&quot;3&quot; unique_id=&quot;11919&quot;&gt;&lt;property id=&quot;20148&quot; value=&quot;5&quot;/&gt;&lt;property id=&quot;20300&quot; value=&quot;Slide 7 - &amp;quot;Four color chart&amp;quot;&quot;/&gt;&lt;property id=&quot;20307&quot; value=&quot;262&quot;/&gt;&lt;/object&gt;&lt;object type=&quot;3&quot; unique_id=&quot;11920&quot;&gt;&lt;property id=&quot;20148&quot; value=&quot;5&quot;/&gt;&lt;property id=&quot;20300&quot; value=&quot;Slide 8 - &amp;quot;Five color chart&amp;quot;&quot;/&gt;&lt;property id=&quot;20307&quot; value=&quot;264&quot;/&gt;&lt;/object&gt;&lt;object type=&quot;3&quot; unique_id=&quot;11921&quot;&gt;&lt;property id=&quot;20148&quot; value=&quot;5&quot;/&gt;&lt;property id=&quot;20300&quot; value=&quot;Slide 9 - &amp;quot;Pie chart&amp;quot;&quot;/&gt;&lt;property id=&quot;20307&quot; value=&quot;265&quot;/&gt;&lt;/object&gt;&lt;object type=&quot;3&quot; unique_id=&quot;11922&quot;&gt;&lt;property id=&quot;20148&quot; value=&quot;5&quot;/&gt;&lt;property id=&quot;20300&quot; value=&quot;Slide 10 - &amp;quot;Section Header Slide&amp;quot;&quot;/&gt;&lt;property id=&quot;20307&quot; value=&quot;266&quot;/&gt;&lt;/object&gt;&lt;object type=&quot;3&quot; unique_id=&quot;11923&quot;&gt;&lt;property id=&quot;20148&quot; value=&quot;5&quot;/&gt;&lt;property id=&quot;20300&quot; value=&quot;Slide 11 - &amp;quot;Slide with nothing at bottom for long lists or graphics&amp;quot;&quot;/&gt;&lt;property id=&quot;20307&quot; value=&quot;268&quot;/&gt;&lt;/object&gt;&lt;object type=&quot;3&quot; unique_id=&quot;11924&quot;&gt;&lt;property id=&quot;20148&quot; value=&quot;5&quot;/&gt;&lt;property id=&quot;20300&quot; value=&quot;Slide 12 - &amp;quot;Final presentation slide&amp;quot;&quot;/&gt;&lt;property id=&quot;20307&quot; value=&quot;267&quot;/&gt;&lt;/object&gt;&lt;object type=&quot;3&quot; unique_id=&quot;11925&quot;&gt;&lt;property id=&quot;20148&quot; value=&quot;5&quot;/&gt;&lt;property id=&quot;20300&quot; value=&quot;Slide 13&quot;/&gt;&lt;property id=&quot;20307&quot; value=&quot;269&quot;/&gt;&lt;/object&gt;&lt;/object&gt;&lt;object type=&quot;8&quot; unique_id=&quot;11910&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8906</TotalTime>
  <Words>1710</Words>
  <Application>Microsoft Office PowerPoint</Application>
  <PresentationFormat>On-screen Show (4:3)</PresentationFormat>
  <Paragraphs>254</Paragraphs>
  <Slides>38</Slides>
  <Notes>35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Calibri</vt:lpstr>
      <vt:lpstr>Calibri Light</vt:lpstr>
      <vt:lpstr>Century Gothic</vt:lpstr>
      <vt:lpstr>Century Schoolbook</vt:lpstr>
      <vt:lpstr>Microsoft Sans Serif</vt:lpstr>
      <vt:lpstr>Office Theme</vt:lpstr>
      <vt:lpstr>Collecting and Using Evaluation Data on Implementation of Evidence-Based Practices</vt:lpstr>
      <vt:lpstr>Welcome!</vt:lpstr>
      <vt:lpstr>Outcomes</vt:lpstr>
      <vt:lpstr>Agenda</vt:lpstr>
      <vt:lpstr>Whose Here?</vt:lpstr>
      <vt:lpstr>What are we measuring and why?</vt:lpstr>
      <vt:lpstr>Practice Implementation Improves Results</vt:lpstr>
      <vt:lpstr>Definition of Practices</vt:lpstr>
      <vt:lpstr>Definitions</vt:lpstr>
      <vt:lpstr>Relationship Between Practice Change and Fidelity</vt:lpstr>
      <vt:lpstr>Measuring Practice Change and Fidelity</vt:lpstr>
      <vt:lpstr>Why measure practice change and practice fidelity?</vt:lpstr>
      <vt:lpstr>Evaluation Plan Components</vt:lpstr>
      <vt:lpstr>Alignment of Outcomes, Questions, and Performance Indicators</vt:lpstr>
      <vt:lpstr>Large Group Activity: Alignment</vt:lpstr>
      <vt:lpstr>Large Group Activity: Alignment</vt:lpstr>
      <vt:lpstr>How are we measuring? </vt:lpstr>
      <vt:lpstr>Defining and Operationalizing Evidence-based Practices</vt:lpstr>
      <vt:lpstr>Sample Practice Profile</vt:lpstr>
      <vt:lpstr>Balancing High-Quality and Practical Measurement</vt:lpstr>
      <vt:lpstr>Characteristics of High-Quality Tools for Measuring EBPs</vt:lpstr>
      <vt:lpstr>Characteristics of High-Quality Tools for Measuring EBPs</vt:lpstr>
      <vt:lpstr>Getting meaningful data on EBPs</vt:lpstr>
      <vt:lpstr>Methods for Collecting Data on EBPs</vt:lpstr>
      <vt:lpstr>Large Group Discussion</vt:lpstr>
      <vt:lpstr>How to Make it Practical</vt:lpstr>
      <vt:lpstr>What do we do with all this data?</vt:lpstr>
      <vt:lpstr>Purposes of Data Analysis and Use</vt:lpstr>
      <vt:lpstr>Example Questions at Different System Levels </vt:lpstr>
      <vt:lpstr>Data Aggregation Example</vt:lpstr>
      <vt:lpstr>Large Group Discussion</vt:lpstr>
      <vt:lpstr>Working with Data</vt:lpstr>
      <vt:lpstr>Action</vt:lpstr>
      <vt:lpstr>Questions/Comments?</vt:lpstr>
      <vt:lpstr>Resources</vt:lpstr>
      <vt:lpstr>Contact Information</vt:lpstr>
      <vt:lpstr>Thank you!</vt:lpstr>
      <vt:lpstr>Thank you</vt:lpstr>
    </vt:vector>
  </TitlesOfParts>
  <Company>The DaSy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Collecting and Using Evaluation Data on Implementation of Evidence-Based Practices</dc:title>
  <dc:subject>Evidence Based Practices </dc:subject>
  <dc:creator>Kathy Hebbeler, Margaret Gillis </dc:creator>
  <cp:keywords>Evidence Based Practices, Systems, Program Improvement</cp:keywords>
  <cp:lastModifiedBy>Roxanne Jones</cp:lastModifiedBy>
  <cp:revision>13</cp:revision>
  <dcterms:created xsi:type="dcterms:W3CDTF">2018-08-09T21:06:04Z</dcterms:created>
  <dcterms:modified xsi:type="dcterms:W3CDTF">2019-07-20T16:34:59Z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