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44" r:id="rId2"/>
    <p:sldId id="439" r:id="rId3"/>
    <p:sldId id="270" r:id="rId4"/>
    <p:sldId id="266" r:id="rId5"/>
    <p:sldId id="259" r:id="rId6"/>
    <p:sldId id="271" r:id="rId7"/>
    <p:sldId id="272" r:id="rId8"/>
    <p:sldId id="273" r:id="rId9"/>
    <p:sldId id="274" r:id="rId10"/>
    <p:sldId id="275" r:id="rId11"/>
    <p:sldId id="276" r:id="rId12"/>
    <p:sldId id="435" r:id="rId13"/>
    <p:sldId id="436" r:id="rId14"/>
    <p:sldId id="437" r:id="rId15"/>
    <p:sldId id="357" r:id="rId16"/>
    <p:sldId id="364" r:id="rId17"/>
    <p:sldId id="365" r:id="rId18"/>
    <p:sldId id="366" r:id="rId19"/>
    <p:sldId id="367" r:id="rId20"/>
    <p:sldId id="368" r:id="rId21"/>
    <p:sldId id="370" r:id="rId22"/>
    <p:sldId id="372" r:id="rId23"/>
    <p:sldId id="383" r:id="rId24"/>
    <p:sldId id="424" r:id="rId25"/>
    <p:sldId id="419" r:id="rId26"/>
    <p:sldId id="417" r:id="rId27"/>
    <p:sldId id="429" r:id="rId28"/>
    <p:sldId id="428" r:id="rId29"/>
    <p:sldId id="430" r:id="rId30"/>
    <p:sldId id="431" r:id="rId31"/>
    <p:sldId id="443" r:id="rId32"/>
    <p:sldId id="438" r:id="rId33"/>
    <p:sldId id="373" r:id="rId34"/>
    <p:sldId id="441" r:id="rId35"/>
    <p:sldId id="442" r:id="rId36"/>
    <p:sldId id="267" r:id="rId37"/>
    <p:sldId id="269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haver" initials="DS" lastIdx="1" clrIdx="0">
    <p:extLst>
      <p:ext uri="{19B8F6BF-5375-455C-9EA6-DF929625EA0E}">
        <p15:presenceInfo xmlns:p15="http://schemas.microsoft.com/office/powerpoint/2012/main" userId="S-1-5-21-2932978993-3585310298-3799243833-9154" providerId="AD"/>
      </p:ext>
    </p:extLst>
  </p:cmAuthor>
  <p:cmAuthor id="2" name="Debra Shaver" initials="DS [2]" lastIdx="7" clrIdx="1">
    <p:extLst>
      <p:ext uri="{19B8F6BF-5375-455C-9EA6-DF929625EA0E}">
        <p15:presenceInfo xmlns:p15="http://schemas.microsoft.com/office/powerpoint/2012/main" userId="S::debbie.shaver@sri.com::10eb2205-deee-46ab-9ae2-9b26a81496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BB"/>
    <a:srgbClr val="154578"/>
    <a:srgbClr val="7FBCE7"/>
    <a:srgbClr val="3CB45C"/>
    <a:srgbClr val="39B54A"/>
    <a:srgbClr val="D3E6F3"/>
    <a:srgbClr val="56A0D3"/>
    <a:srgbClr val="868687"/>
    <a:srgbClr val="ED3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 autoAdjust="0"/>
    <p:restoredTop sz="64706" autoAdjust="0"/>
  </p:normalViewPr>
  <p:slideViewPr>
    <p:cSldViewPr>
      <p:cViewPr varScale="1">
        <p:scale>
          <a:sx n="56" d="100"/>
          <a:sy n="56" d="100"/>
        </p:scale>
        <p:origin x="12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500" y="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BFBB3-F061-442D-8C08-6D31A88CD1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FDCBB-9C50-4A34-A6E4-F39E19E3D4E6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BD5F14D2-E1B4-4DEB-8384-160A499BA77F}" type="parTrans" cxnId="{8DE0646A-94DC-48BC-AAF5-4DE47B78E1D8}">
      <dgm:prSet/>
      <dgm:spPr/>
      <dgm:t>
        <a:bodyPr/>
        <a:lstStyle/>
        <a:p>
          <a:endParaRPr lang="en-US"/>
        </a:p>
      </dgm:t>
    </dgm:pt>
    <dgm:pt modelId="{11A805E7-0BFF-4DAB-9B13-39F5A2E3748A}" type="sibTrans" cxnId="{8DE0646A-94DC-48BC-AAF5-4DE47B78E1D8}">
      <dgm:prSet/>
      <dgm:spPr/>
      <dgm:t>
        <a:bodyPr/>
        <a:lstStyle/>
        <a:p>
          <a:endParaRPr lang="en-US"/>
        </a:p>
      </dgm:t>
    </dgm:pt>
    <dgm:pt modelId="{A35A3DB0-5057-4077-B1CA-AAD1039C2277}">
      <dgm:prSet phldrT="[Text]"/>
      <dgm:spPr/>
      <dgm:t>
        <a:bodyPr/>
        <a:lstStyle/>
        <a:p>
          <a:r>
            <a:rPr lang="en-US" dirty="0"/>
            <a:t>Describe what you intend to achieve as a result of activity(</a:t>
          </a:r>
          <a:r>
            <a:rPr lang="en-US" dirty="0" err="1"/>
            <a:t>ies</a:t>
          </a:r>
          <a:r>
            <a:rPr lang="en-US" dirty="0"/>
            <a:t>) related to EBPs</a:t>
          </a:r>
        </a:p>
      </dgm:t>
    </dgm:pt>
    <dgm:pt modelId="{7D4ED20F-33DB-4E3D-B396-02CECBA5EE83}" type="parTrans" cxnId="{A585958E-4B50-4689-914D-B41ADB64F894}">
      <dgm:prSet/>
      <dgm:spPr/>
      <dgm:t>
        <a:bodyPr/>
        <a:lstStyle/>
        <a:p>
          <a:endParaRPr lang="en-US"/>
        </a:p>
      </dgm:t>
    </dgm:pt>
    <dgm:pt modelId="{B020512D-7A89-4BA0-87F8-00C80D5DA20C}" type="sibTrans" cxnId="{A585958E-4B50-4689-914D-B41ADB64F894}">
      <dgm:prSet/>
      <dgm:spPr/>
      <dgm:t>
        <a:bodyPr/>
        <a:lstStyle/>
        <a:p>
          <a:endParaRPr lang="en-US"/>
        </a:p>
      </dgm:t>
    </dgm:pt>
    <dgm:pt modelId="{6BB81ABC-347C-463B-9231-13A9C0A6CCB6}">
      <dgm:prSet phldrT="[Text]"/>
      <dgm:spPr/>
      <dgm:t>
        <a:bodyPr/>
        <a:lstStyle/>
        <a:p>
          <a:endParaRPr lang="en-US" dirty="0"/>
        </a:p>
      </dgm:t>
    </dgm:pt>
    <dgm:pt modelId="{34F6E47F-09C8-4402-9EBC-AF5EF268CC3E}" type="parTrans" cxnId="{77C93757-0D5D-4B0C-96D9-6E9CBD7E80BD}">
      <dgm:prSet/>
      <dgm:spPr/>
      <dgm:t>
        <a:bodyPr/>
        <a:lstStyle/>
        <a:p>
          <a:endParaRPr lang="en-US"/>
        </a:p>
      </dgm:t>
    </dgm:pt>
    <dgm:pt modelId="{733DF898-7101-43D6-8B33-8372D9035865}" type="sibTrans" cxnId="{77C93757-0D5D-4B0C-96D9-6E9CBD7E80BD}">
      <dgm:prSet/>
      <dgm:spPr/>
      <dgm:t>
        <a:bodyPr/>
        <a:lstStyle/>
        <a:p>
          <a:endParaRPr lang="en-US"/>
        </a:p>
      </dgm:t>
    </dgm:pt>
    <dgm:pt modelId="{33821E99-30E9-4046-98C5-D3CE66FC601F}">
      <dgm:prSet phldrT="[Text]"/>
      <dgm:spPr/>
      <dgm:t>
        <a:bodyPr/>
        <a:lstStyle/>
        <a:p>
          <a:r>
            <a:rPr lang="en-US" dirty="0"/>
            <a:t>Evaluation Questions</a:t>
          </a:r>
        </a:p>
      </dgm:t>
    </dgm:pt>
    <dgm:pt modelId="{A69E5784-98FD-4C39-8DEC-6642DA9AE603}" type="parTrans" cxnId="{38847332-94C9-4374-AC06-F4C1F47FD0A3}">
      <dgm:prSet/>
      <dgm:spPr/>
      <dgm:t>
        <a:bodyPr/>
        <a:lstStyle/>
        <a:p>
          <a:endParaRPr lang="en-US"/>
        </a:p>
      </dgm:t>
    </dgm:pt>
    <dgm:pt modelId="{A0C8B1B1-A748-4E73-9DD0-6232A9482DA6}" type="sibTrans" cxnId="{38847332-94C9-4374-AC06-F4C1F47FD0A3}">
      <dgm:prSet/>
      <dgm:spPr/>
      <dgm:t>
        <a:bodyPr/>
        <a:lstStyle/>
        <a:p>
          <a:endParaRPr lang="en-US"/>
        </a:p>
      </dgm:t>
    </dgm:pt>
    <dgm:pt modelId="{2EE4B01A-D7FC-451A-B61C-3BD1FD783542}">
      <dgm:prSet phldrT="[Text]"/>
      <dgm:spPr/>
      <dgm:t>
        <a:bodyPr/>
        <a:lstStyle/>
        <a:p>
          <a:r>
            <a:rPr lang="en-US" dirty="0"/>
            <a:t>Describe what you need to know to determine if you have achieved the outcome</a:t>
          </a:r>
        </a:p>
      </dgm:t>
    </dgm:pt>
    <dgm:pt modelId="{48299086-4B28-4DCF-BAAB-D07725B1610B}" type="parTrans" cxnId="{CDB7F3BC-37A2-471F-98C4-74830ED91741}">
      <dgm:prSet/>
      <dgm:spPr/>
      <dgm:t>
        <a:bodyPr/>
        <a:lstStyle/>
        <a:p>
          <a:endParaRPr lang="en-US"/>
        </a:p>
      </dgm:t>
    </dgm:pt>
    <dgm:pt modelId="{D6A16631-E2AD-4F00-A4B2-D05CB40100B7}" type="sibTrans" cxnId="{CDB7F3BC-37A2-471F-98C4-74830ED91741}">
      <dgm:prSet/>
      <dgm:spPr/>
      <dgm:t>
        <a:bodyPr/>
        <a:lstStyle/>
        <a:p>
          <a:endParaRPr lang="en-US"/>
        </a:p>
      </dgm:t>
    </dgm:pt>
    <dgm:pt modelId="{45DE0545-623A-46E5-A5D0-19F94B320614}">
      <dgm:prSet phldrT="[Text]"/>
      <dgm:spPr/>
      <dgm:t>
        <a:bodyPr/>
        <a:lstStyle/>
        <a:p>
          <a:r>
            <a:rPr lang="en-US" dirty="0"/>
            <a:t>Performance Indicators</a:t>
          </a:r>
        </a:p>
      </dgm:t>
    </dgm:pt>
    <dgm:pt modelId="{68C9ADF0-CE14-445D-B616-BCC36D5B3C80}" type="parTrans" cxnId="{0CC1918C-1CB2-451A-8CD2-51C69162173B}">
      <dgm:prSet/>
      <dgm:spPr/>
      <dgm:t>
        <a:bodyPr/>
        <a:lstStyle/>
        <a:p>
          <a:endParaRPr lang="en-US"/>
        </a:p>
      </dgm:t>
    </dgm:pt>
    <dgm:pt modelId="{717975B3-D5B4-4A88-AFC8-B329D37AD985}" type="sibTrans" cxnId="{0CC1918C-1CB2-451A-8CD2-51C69162173B}">
      <dgm:prSet/>
      <dgm:spPr/>
      <dgm:t>
        <a:bodyPr/>
        <a:lstStyle/>
        <a:p>
          <a:endParaRPr lang="en-US"/>
        </a:p>
      </dgm:t>
    </dgm:pt>
    <dgm:pt modelId="{37D998B6-3287-4CDF-ABD1-38C332D45DD6}">
      <dgm:prSet phldrT="[Text]"/>
      <dgm:spPr/>
      <dgm:t>
        <a:bodyPr/>
        <a:lstStyle/>
        <a:p>
          <a:r>
            <a:rPr lang="en-US" dirty="0"/>
            <a:t>Describe how you will determine if you have met the outcome</a:t>
          </a:r>
        </a:p>
      </dgm:t>
    </dgm:pt>
    <dgm:pt modelId="{CB877CD6-8464-4F72-A02D-2C4A89BE294E}" type="parTrans" cxnId="{0FA8E190-5B13-4EFB-BAA3-60396A21FB1A}">
      <dgm:prSet/>
      <dgm:spPr/>
      <dgm:t>
        <a:bodyPr/>
        <a:lstStyle/>
        <a:p>
          <a:endParaRPr lang="en-US"/>
        </a:p>
      </dgm:t>
    </dgm:pt>
    <dgm:pt modelId="{07825684-BDC4-4662-9582-6D6B81DCEA0F}" type="sibTrans" cxnId="{0FA8E190-5B13-4EFB-BAA3-60396A21FB1A}">
      <dgm:prSet/>
      <dgm:spPr/>
      <dgm:t>
        <a:bodyPr/>
        <a:lstStyle/>
        <a:p>
          <a:endParaRPr lang="en-US"/>
        </a:p>
      </dgm:t>
    </dgm:pt>
    <dgm:pt modelId="{072EA564-BAD1-40D7-AD63-8B6F14BF8F5F}">
      <dgm:prSet phldrT="[Text]"/>
      <dgm:spPr/>
      <dgm:t>
        <a:bodyPr/>
        <a:lstStyle/>
        <a:p>
          <a:r>
            <a:rPr lang="en-US" dirty="0"/>
            <a:t>Based on measurement data (e.g., extant or new)</a:t>
          </a:r>
        </a:p>
      </dgm:t>
    </dgm:pt>
    <dgm:pt modelId="{755CF9C5-E4C7-409E-9CE7-E3B0B9695A3E}" type="parTrans" cxnId="{425402E2-AD3E-4B00-AA61-4CC08156FE74}">
      <dgm:prSet/>
      <dgm:spPr/>
      <dgm:t>
        <a:bodyPr/>
        <a:lstStyle/>
        <a:p>
          <a:endParaRPr lang="en-US"/>
        </a:p>
      </dgm:t>
    </dgm:pt>
    <dgm:pt modelId="{A2120B6B-9452-443B-9190-EC92957069C7}" type="sibTrans" cxnId="{425402E2-AD3E-4B00-AA61-4CC08156FE74}">
      <dgm:prSet/>
      <dgm:spPr/>
      <dgm:t>
        <a:bodyPr/>
        <a:lstStyle/>
        <a:p>
          <a:endParaRPr lang="en-US"/>
        </a:p>
      </dgm:t>
    </dgm:pt>
    <dgm:pt modelId="{71714EAF-394F-47FB-8EAC-36267238E492}">
      <dgm:prSet phldrT="[Text]"/>
      <dgm:spPr/>
      <dgm:t>
        <a:bodyPr/>
        <a:lstStyle/>
        <a:p>
          <a:r>
            <a:rPr lang="en-US" dirty="0"/>
            <a:t>Often interconnected</a:t>
          </a:r>
        </a:p>
      </dgm:t>
    </dgm:pt>
    <dgm:pt modelId="{1F71E597-DDF5-40DE-9F34-2DB82613E081}" type="parTrans" cxnId="{3E5CA4F5-283F-4B07-BE07-3AB4E5F4CE7A}">
      <dgm:prSet/>
      <dgm:spPr/>
      <dgm:t>
        <a:bodyPr/>
        <a:lstStyle/>
        <a:p>
          <a:endParaRPr lang="en-US"/>
        </a:p>
      </dgm:t>
    </dgm:pt>
    <dgm:pt modelId="{068E66C0-3660-4229-8BDE-44B0FEBF3BC3}" type="sibTrans" cxnId="{3E5CA4F5-283F-4B07-BE07-3AB4E5F4CE7A}">
      <dgm:prSet/>
      <dgm:spPr/>
      <dgm:t>
        <a:bodyPr/>
        <a:lstStyle/>
        <a:p>
          <a:endParaRPr lang="en-US"/>
        </a:p>
      </dgm:t>
    </dgm:pt>
    <dgm:pt modelId="{7B6D9279-EB66-4551-B347-E7B62AD60669}">
      <dgm:prSet phldrT="[Text]"/>
      <dgm:spPr/>
      <dgm:t>
        <a:bodyPr/>
        <a:lstStyle/>
        <a:p>
          <a:r>
            <a:rPr lang="en-US" dirty="0"/>
            <a:t>Define steps toward achieving long-term outcomes</a:t>
          </a:r>
        </a:p>
      </dgm:t>
    </dgm:pt>
    <dgm:pt modelId="{A6CFB399-0B09-4F43-8F85-C6186B518875}" type="parTrans" cxnId="{A1A34AD7-E93B-4094-877E-4E3CFDF9D6F9}">
      <dgm:prSet/>
      <dgm:spPr/>
      <dgm:t>
        <a:bodyPr/>
        <a:lstStyle/>
        <a:p>
          <a:endParaRPr lang="en-US"/>
        </a:p>
      </dgm:t>
    </dgm:pt>
    <dgm:pt modelId="{DF4E4D9E-F859-412E-87E4-A0E87BD25E2A}" type="sibTrans" cxnId="{A1A34AD7-E93B-4094-877E-4E3CFDF9D6F9}">
      <dgm:prSet/>
      <dgm:spPr/>
      <dgm:t>
        <a:bodyPr/>
        <a:lstStyle/>
        <a:p>
          <a:endParaRPr lang="en-US"/>
        </a:p>
      </dgm:t>
    </dgm:pt>
    <dgm:pt modelId="{1995A941-F26D-422A-BA2E-5EB19107080F}" type="pres">
      <dgm:prSet presAssocID="{F56BFBB3-F061-442D-8C08-6D31A88CD16F}" presName="Name0" presStyleCnt="0">
        <dgm:presLayoutVars>
          <dgm:dir/>
          <dgm:animLvl val="lvl"/>
          <dgm:resizeHandles val="exact"/>
        </dgm:presLayoutVars>
      </dgm:prSet>
      <dgm:spPr/>
    </dgm:pt>
    <dgm:pt modelId="{9EA37574-1CBD-4C68-831C-BE1321A1030B}" type="pres">
      <dgm:prSet presAssocID="{600FDCBB-9C50-4A34-A6E4-F39E19E3D4E6}" presName="composite" presStyleCnt="0"/>
      <dgm:spPr/>
    </dgm:pt>
    <dgm:pt modelId="{D759EDE3-EDB4-4219-9F34-837F20577DF0}" type="pres">
      <dgm:prSet presAssocID="{600FDCBB-9C50-4A34-A6E4-F39E19E3D4E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6E6C0EE-1CE7-449E-9209-1C1C8D213D97}" type="pres">
      <dgm:prSet presAssocID="{600FDCBB-9C50-4A34-A6E4-F39E19E3D4E6}" presName="desTx" presStyleLbl="alignAccFollowNode1" presStyleIdx="0" presStyleCnt="3">
        <dgm:presLayoutVars>
          <dgm:bulletEnabled val="1"/>
        </dgm:presLayoutVars>
      </dgm:prSet>
      <dgm:spPr/>
    </dgm:pt>
    <dgm:pt modelId="{6A7147E6-91E9-48E2-A85F-B919A4FEC523}" type="pres">
      <dgm:prSet presAssocID="{11A805E7-0BFF-4DAB-9B13-39F5A2E3748A}" presName="space" presStyleCnt="0"/>
      <dgm:spPr/>
    </dgm:pt>
    <dgm:pt modelId="{381ABF7F-1559-4E91-A475-E101BEA270B0}" type="pres">
      <dgm:prSet presAssocID="{33821E99-30E9-4046-98C5-D3CE66FC601F}" presName="composite" presStyleCnt="0"/>
      <dgm:spPr/>
    </dgm:pt>
    <dgm:pt modelId="{D4440AFD-FDA1-478B-950C-FF15E6E6014E}" type="pres">
      <dgm:prSet presAssocID="{33821E99-30E9-4046-98C5-D3CE66FC60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92EF05-CD65-4C62-86AD-D417FD9D66B5}" type="pres">
      <dgm:prSet presAssocID="{33821E99-30E9-4046-98C5-D3CE66FC601F}" presName="desTx" presStyleLbl="alignAccFollowNode1" presStyleIdx="1" presStyleCnt="3">
        <dgm:presLayoutVars>
          <dgm:bulletEnabled val="1"/>
        </dgm:presLayoutVars>
      </dgm:prSet>
      <dgm:spPr/>
    </dgm:pt>
    <dgm:pt modelId="{86DB8681-0B7F-4230-9332-13A7790FD96A}" type="pres">
      <dgm:prSet presAssocID="{A0C8B1B1-A748-4E73-9DD0-6232A9482DA6}" presName="space" presStyleCnt="0"/>
      <dgm:spPr/>
    </dgm:pt>
    <dgm:pt modelId="{0175F4C6-4A4F-4FC5-AF8C-D236D77DD02C}" type="pres">
      <dgm:prSet presAssocID="{45DE0545-623A-46E5-A5D0-19F94B320614}" presName="composite" presStyleCnt="0"/>
      <dgm:spPr/>
    </dgm:pt>
    <dgm:pt modelId="{FFC1FCF7-7810-4F6C-A015-ACADCE7DBFE8}" type="pres">
      <dgm:prSet presAssocID="{45DE0545-623A-46E5-A5D0-19F94B32061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CF5148E-166A-4980-8176-753DA875E7D0}" type="pres">
      <dgm:prSet presAssocID="{45DE0545-623A-46E5-A5D0-19F94B32061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CEEC907-F349-4A98-9527-22E3BF69C4F6}" type="presOf" srcId="{7B6D9279-EB66-4551-B347-E7B62AD60669}" destId="{D6E6C0EE-1CE7-449E-9209-1C1C8D213D97}" srcOrd="0" destOrd="2" presId="urn:microsoft.com/office/officeart/2005/8/layout/hList1"/>
    <dgm:cxn modelId="{38847332-94C9-4374-AC06-F4C1F47FD0A3}" srcId="{F56BFBB3-F061-442D-8C08-6D31A88CD16F}" destId="{33821E99-30E9-4046-98C5-D3CE66FC601F}" srcOrd="1" destOrd="0" parTransId="{A69E5784-98FD-4C39-8DEC-6642DA9AE603}" sibTransId="{A0C8B1B1-A748-4E73-9DD0-6232A9482DA6}"/>
    <dgm:cxn modelId="{92E94A46-B1FD-45B8-AFF1-919EF60D8BBC}" type="presOf" srcId="{600FDCBB-9C50-4A34-A6E4-F39E19E3D4E6}" destId="{D759EDE3-EDB4-4219-9F34-837F20577DF0}" srcOrd="0" destOrd="0" presId="urn:microsoft.com/office/officeart/2005/8/layout/hList1"/>
    <dgm:cxn modelId="{8DE0646A-94DC-48BC-AAF5-4DE47B78E1D8}" srcId="{F56BFBB3-F061-442D-8C08-6D31A88CD16F}" destId="{600FDCBB-9C50-4A34-A6E4-F39E19E3D4E6}" srcOrd="0" destOrd="0" parTransId="{BD5F14D2-E1B4-4DEB-8384-160A499BA77F}" sibTransId="{11A805E7-0BFF-4DAB-9B13-39F5A2E3748A}"/>
    <dgm:cxn modelId="{6017244E-5176-4A57-981A-3ABDA97BFF6E}" type="presOf" srcId="{F56BFBB3-F061-442D-8C08-6D31A88CD16F}" destId="{1995A941-F26D-422A-BA2E-5EB19107080F}" srcOrd="0" destOrd="0" presId="urn:microsoft.com/office/officeart/2005/8/layout/hList1"/>
    <dgm:cxn modelId="{78C73E54-EA29-4562-93FE-FD2E7CB5589A}" type="presOf" srcId="{A35A3DB0-5057-4077-B1CA-AAD1039C2277}" destId="{D6E6C0EE-1CE7-449E-9209-1C1C8D213D97}" srcOrd="0" destOrd="0" presId="urn:microsoft.com/office/officeart/2005/8/layout/hList1"/>
    <dgm:cxn modelId="{77C93757-0D5D-4B0C-96D9-6E9CBD7E80BD}" srcId="{600FDCBB-9C50-4A34-A6E4-F39E19E3D4E6}" destId="{6BB81ABC-347C-463B-9231-13A9C0A6CCB6}" srcOrd="3" destOrd="0" parTransId="{34F6E47F-09C8-4402-9EBC-AF5EF268CC3E}" sibTransId="{733DF898-7101-43D6-8B33-8372D9035865}"/>
    <dgm:cxn modelId="{25804957-42DC-41DF-860E-5F71404F65F8}" type="presOf" srcId="{072EA564-BAD1-40D7-AD63-8B6F14BF8F5F}" destId="{2CF5148E-166A-4980-8176-753DA875E7D0}" srcOrd="0" destOrd="1" presId="urn:microsoft.com/office/officeart/2005/8/layout/hList1"/>
    <dgm:cxn modelId="{6E050C7F-012A-41B3-AD31-19F2CCF394B0}" type="presOf" srcId="{37D998B6-3287-4CDF-ABD1-38C332D45DD6}" destId="{2CF5148E-166A-4980-8176-753DA875E7D0}" srcOrd="0" destOrd="0" presId="urn:microsoft.com/office/officeart/2005/8/layout/hList1"/>
    <dgm:cxn modelId="{70AB5C85-22CF-42E3-90D0-6E5E5B95D0DE}" type="presOf" srcId="{71714EAF-394F-47FB-8EAC-36267238E492}" destId="{D6E6C0EE-1CE7-449E-9209-1C1C8D213D97}" srcOrd="0" destOrd="1" presId="urn:microsoft.com/office/officeart/2005/8/layout/hList1"/>
    <dgm:cxn modelId="{0CC1918C-1CB2-451A-8CD2-51C69162173B}" srcId="{F56BFBB3-F061-442D-8C08-6D31A88CD16F}" destId="{45DE0545-623A-46E5-A5D0-19F94B320614}" srcOrd="2" destOrd="0" parTransId="{68C9ADF0-CE14-445D-B616-BCC36D5B3C80}" sibTransId="{717975B3-D5B4-4A88-AFC8-B329D37AD985}"/>
    <dgm:cxn modelId="{A585958E-4B50-4689-914D-B41ADB64F894}" srcId="{600FDCBB-9C50-4A34-A6E4-F39E19E3D4E6}" destId="{A35A3DB0-5057-4077-B1CA-AAD1039C2277}" srcOrd="0" destOrd="0" parTransId="{7D4ED20F-33DB-4E3D-B396-02CECBA5EE83}" sibTransId="{B020512D-7A89-4BA0-87F8-00C80D5DA20C}"/>
    <dgm:cxn modelId="{0FA8E190-5B13-4EFB-BAA3-60396A21FB1A}" srcId="{45DE0545-623A-46E5-A5D0-19F94B320614}" destId="{37D998B6-3287-4CDF-ABD1-38C332D45DD6}" srcOrd="0" destOrd="0" parTransId="{CB877CD6-8464-4F72-A02D-2C4A89BE294E}" sibTransId="{07825684-BDC4-4662-9582-6D6B81DCEA0F}"/>
    <dgm:cxn modelId="{CDB7F3BC-37A2-471F-98C4-74830ED91741}" srcId="{33821E99-30E9-4046-98C5-D3CE66FC601F}" destId="{2EE4B01A-D7FC-451A-B61C-3BD1FD783542}" srcOrd="0" destOrd="0" parTransId="{48299086-4B28-4DCF-BAAB-D07725B1610B}" sibTransId="{D6A16631-E2AD-4F00-A4B2-D05CB40100B7}"/>
    <dgm:cxn modelId="{1C231CCB-950C-452E-B56F-33D28484F11E}" type="presOf" srcId="{2EE4B01A-D7FC-451A-B61C-3BD1FD783542}" destId="{BC92EF05-CD65-4C62-86AD-D417FD9D66B5}" srcOrd="0" destOrd="0" presId="urn:microsoft.com/office/officeart/2005/8/layout/hList1"/>
    <dgm:cxn modelId="{A1A34AD7-E93B-4094-877E-4E3CFDF9D6F9}" srcId="{600FDCBB-9C50-4A34-A6E4-F39E19E3D4E6}" destId="{7B6D9279-EB66-4551-B347-E7B62AD60669}" srcOrd="2" destOrd="0" parTransId="{A6CFB399-0B09-4F43-8F85-C6186B518875}" sibTransId="{DF4E4D9E-F859-412E-87E4-A0E87BD25E2A}"/>
    <dgm:cxn modelId="{7E2912D8-2922-4BBA-8EE3-2823734CC532}" type="presOf" srcId="{33821E99-30E9-4046-98C5-D3CE66FC601F}" destId="{D4440AFD-FDA1-478B-950C-FF15E6E6014E}" srcOrd="0" destOrd="0" presId="urn:microsoft.com/office/officeart/2005/8/layout/hList1"/>
    <dgm:cxn modelId="{20342EDC-DB9D-4A9F-846F-623E2D6A6599}" type="presOf" srcId="{6BB81ABC-347C-463B-9231-13A9C0A6CCB6}" destId="{D6E6C0EE-1CE7-449E-9209-1C1C8D213D97}" srcOrd="0" destOrd="3" presId="urn:microsoft.com/office/officeart/2005/8/layout/hList1"/>
    <dgm:cxn modelId="{425402E2-AD3E-4B00-AA61-4CC08156FE74}" srcId="{45DE0545-623A-46E5-A5D0-19F94B320614}" destId="{072EA564-BAD1-40D7-AD63-8B6F14BF8F5F}" srcOrd="1" destOrd="0" parTransId="{755CF9C5-E4C7-409E-9CE7-E3B0B9695A3E}" sibTransId="{A2120B6B-9452-443B-9190-EC92957069C7}"/>
    <dgm:cxn modelId="{D67572EC-54B3-4A4A-A7D9-99B2958BB49D}" type="presOf" srcId="{45DE0545-623A-46E5-A5D0-19F94B320614}" destId="{FFC1FCF7-7810-4F6C-A015-ACADCE7DBFE8}" srcOrd="0" destOrd="0" presId="urn:microsoft.com/office/officeart/2005/8/layout/hList1"/>
    <dgm:cxn modelId="{3E5CA4F5-283F-4B07-BE07-3AB4E5F4CE7A}" srcId="{600FDCBB-9C50-4A34-A6E4-F39E19E3D4E6}" destId="{71714EAF-394F-47FB-8EAC-36267238E492}" srcOrd="1" destOrd="0" parTransId="{1F71E597-DDF5-40DE-9F34-2DB82613E081}" sibTransId="{068E66C0-3660-4229-8BDE-44B0FEBF3BC3}"/>
    <dgm:cxn modelId="{329403C4-C885-46BF-A82F-706D28193F11}" type="presParOf" srcId="{1995A941-F26D-422A-BA2E-5EB19107080F}" destId="{9EA37574-1CBD-4C68-831C-BE1321A1030B}" srcOrd="0" destOrd="0" presId="urn:microsoft.com/office/officeart/2005/8/layout/hList1"/>
    <dgm:cxn modelId="{B3744B31-2C6E-41F4-86ED-8436F6464909}" type="presParOf" srcId="{9EA37574-1CBD-4C68-831C-BE1321A1030B}" destId="{D759EDE3-EDB4-4219-9F34-837F20577DF0}" srcOrd="0" destOrd="0" presId="urn:microsoft.com/office/officeart/2005/8/layout/hList1"/>
    <dgm:cxn modelId="{B2851839-A2D9-49BF-A72C-1DDC9E3252EF}" type="presParOf" srcId="{9EA37574-1CBD-4C68-831C-BE1321A1030B}" destId="{D6E6C0EE-1CE7-449E-9209-1C1C8D213D97}" srcOrd="1" destOrd="0" presId="urn:microsoft.com/office/officeart/2005/8/layout/hList1"/>
    <dgm:cxn modelId="{C4C6ECE2-2202-4EB9-B876-D651C3B14CE7}" type="presParOf" srcId="{1995A941-F26D-422A-BA2E-5EB19107080F}" destId="{6A7147E6-91E9-48E2-A85F-B919A4FEC523}" srcOrd="1" destOrd="0" presId="urn:microsoft.com/office/officeart/2005/8/layout/hList1"/>
    <dgm:cxn modelId="{A2A79DCB-1BE9-4309-8E83-D2BA7D0303DA}" type="presParOf" srcId="{1995A941-F26D-422A-BA2E-5EB19107080F}" destId="{381ABF7F-1559-4E91-A475-E101BEA270B0}" srcOrd="2" destOrd="0" presId="urn:microsoft.com/office/officeart/2005/8/layout/hList1"/>
    <dgm:cxn modelId="{1B73B030-EBE5-4DB9-B244-250AB8977370}" type="presParOf" srcId="{381ABF7F-1559-4E91-A475-E101BEA270B0}" destId="{D4440AFD-FDA1-478B-950C-FF15E6E6014E}" srcOrd="0" destOrd="0" presId="urn:microsoft.com/office/officeart/2005/8/layout/hList1"/>
    <dgm:cxn modelId="{1760D24C-8B79-416F-87A1-0EFBADAFB8B9}" type="presParOf" srcId="{381ABF7F-1559-4E91-A475-E101BEA270B0}" destId="{BC92EF05-CD65-4C62-86AD-D417FD9D66B5}" srcOrd="1" destOrd="0" presId="urn:microsoft.com/office/officeart/2005/8/layout/hList1"/>
    <dgm:cxn modelId="{76ECE80D-E2AA-4D69-89F0-AB4F937FBF37}" type="presParOf" srcId="{1995A941-F26D-422A-BA2E-5EB19107080F}" destId="{86DB8681-0B7F-4230-9332-13A7790FD96A}" srcOrd="3" destOrd="0" presId="urn:microsoft.com/office/officeart/2005/8/layout/hList1"/>
    <dgm:cxn modelId="{D064F80D-25B1-4550-923B-2390E7F3D0C7}" type="presParOf" srcId="{1995A941-F26D-422A-BA2E-5EB19107080F}" destId="{0175F4C6-4A4F-4FC5-AF8C-D236D77DD02C}" srcOrd="4" destOrd="0" presId="urn:microsoft.com/office/officeart/2005/8/layout/hList1"/>
    <dgm:cxn modelId="{ED18FA23-4FA5-432E-ACBB-30B7103C544A}" type="presParOf" srcId="{0175F4C6-4A4F-4FC5-AF8C-D236D77DD02C}" destId="{FFC1FCF7-7810-4F6C-A015-ACADCE7DBFE8}" srcOrd="0" destOrd="0" presId="urn:microsoft.com/office/officeart/2005/8/layout/hList1"/>
    <dgm:cxn modelId="{1BA18630-4B1D-4F36-B44C-03DCA1F17A0F}" type="presParOf" srcId="{0175F4C6-4A4F-4FC5-AF8C-D236D77DD02C}" destId="{2CF5148E-166A-4980-8176-753DA875E7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9EDE3-EDB4-4219-9F34-837F20577DF0}">
      <dsp:nvSpPr>
        <dsp:cNvPr id="0" name=""/>
        <dsp:cNvSpPr/>
      </dsp:nvSpPr>
      <dsp:spPr>
        <a:xfrm>
          <a:off x="2571" y="18193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Outcomes</a:t>
          </a:r>
        </a:p>
      </dsp:txBody>
      <dsp:txXfrm>
        <a:off x="2571" y="18193"/>
        <a:ext cx="2507456" cy="722775"/>
      </dsp:txXfrm>
    </dsp:sp>
    <dsp:sp modelId="{D6E6C0EE-1CE7-449E-9209-1C1C8D213D97}">
      <dsp:nvSpPr>
        <dsp:cNvPr id="0" name=""/>
        <dsp:cNvSpPr/>
      </dsp:nvSpPr>
      <dsp:spPr>
        <a:xfrm>
          <a:off x="2571" y="740968"/>
          <a:ext cx="2507456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Describe what you intend to achieve as a result of activity(</a:t>
          </a:r>
          <a:r>
            <a:rPr lang="en-US" sz="2000" kern="1200" dirty="0" err="1"/>
            <a:t>ies</a:t>
          </a:r>
          <a:r>
            <a:rPr lang="en-US" sz="2000" kern="1200" dirty="0"/>
            <a:t>) related to EBPs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Often interconnected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Define steps toward achieving long-term outcomes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2571" y="740968"/>
        <a:ext cx="2507456" cy="3842999"/>
      </dsp:txXfrm>
    </dsp:sp>
    <dsp:sp modelId="{D4440AFD-FDA1-478B-950C-FF15E6E6014E}">
      <dsp:nvSpPr>
        <dsp:cNvPr id="0" name=""/>
        <dsp:cNvSpPr/>
      </dsp:nvSpPr>
      <dsp:spPr>
        <a:xfrm>
          <a:off x="2861071" y="18193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Evaluation Questions</a:t>
          </a:r>
        </a:p>
      </dsp:txBody>
      <dsp:txXfrm>
        <a:off x="2861071" y="18193"/>
        <a:ext cx="2507456" cy="722775"/>
      </dsp:txXfrm>
    </dsp:sp>
    <dsp:sp modelId="{BC92EF05-CD65-4C62-86AD-D417FD9D66B5}">
      <dsp:nvSpPr>
        <dsp:cNvPr id="0" name=""/>
        <dsp:cNvSpPr/>
      </dsp:nvSpPr>
      <dsp:spPr>
        <a:xfrm>
          <a:off x="2861071" y="740968"/>
          <a:ext cx="2507456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Describe what you need to know to determine if you have achieved the outcome</a:t>
          </a:r>
        </a:p>
      </dsp:txBody>
      <dsp:txXfrm>
        <a:off x="2861071" y="740968"/>
        <a:ext cx="2507456" cy="3842999"/>
      </dsp:txXfrm>
    </dsp:sp>
    <dsp:sp modelId="{FFC1FCF7-7810-4F6C-A015-ACADCE7DBFE8}">
      <dsp:nvSpPr>
        <dsp:cNvPr id="0" name=""/>
        <dsp:cNvSpPr/>
      </dsp:nvSpPr>
      <dsp:spPr>
        <a:xfrm>
          <a:off x="5719571" y="18193"/>
          <a:ext cx="2507456" cy="72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Performance Indicators</a:t>
          </a:r>
        </a:p>
      </dsp:txBody>
      <dsp:txXfrm>
        <a:off x="5719571" y="18193"/>
        <a:ext cx="2507456" cy="722775"/>
      </dsp:txXfrm>
    </dsp:sp>
    <dsp:sp modelId="{2CF5148E-166A-4980-8176-753DA875E7D0}">
      <dsp:nvSpPr>
        <dsp:cNvPr id="0" name=""/>
        <dsp:cNvSpPr/>
      </dsp:nvSpPr>
      <dsp:spPr>
        <a:xfrm>
          <a:off x="5719571" y="740968"/>
          <a:ext cx="2507456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Describe how you will determine if you have met the outcome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Based on measurement data (e.g., extant or new)</a:t>
          </a:r>
        </a:p>
      </dsp:txBody>
      <dsp:txXfrm>
        <a:off x="5719571" y="740968"/>
        <a:ext cx="2507456" cy="3842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8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31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5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5E69EC22-8000-4A01-AE86-242F21553022}" type="slidenum">
              <a:rPr lang="en-US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55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5E69EC22-8000-4A01-AE86-242F21553022}" type="slidenum">
              <a:rPr lang="en-US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611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24458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6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54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30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80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0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5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6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52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7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0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1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33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67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8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93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45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31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78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75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6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7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8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297AB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297ABB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pic>
        <p:nvPicPr>
          <p:cNvPr id="5" name="Picture 4" descr="Early Childhood Technical Assistance Cente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15010"/>
            <a:ext cx="2486025" cy="36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921"/>
            <a:ext cx="1158718" cy="990079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 descr="&quot; &quot;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r="11207"/>
          <a:stretch/>
        </p:blipFill>
        <p:spPr>
          <a:xfrm>
            <a:off x="5410200" y="-73231"/>
            <a:ext cx="1744279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9723"/>
          <a:stretch/>
        </p:blipFill>
        <p:spPr>
          <a:xfrm>
            <a:off x="7477125" y="-73231"/>
            <a:ext cx="1743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D60143-32B1-4160-9D3A-FAC4B9699BE8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3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EB3513EE-8CAE-42E3-B512-959340FF94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 descr="&quot; &quot;">
              <a:extLst>
                <a:ext uri="{FF2B5EF4-FFF2-40B4-BE49-F238E27FC236}">
                  <a16:creationId xmlns:a16="http://schemas.microsoft.com/office/drawing/2014/main" id="{C55E99CC-41EA-45CF-B621-60F2F203AFCA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Early Childhood Technical Assistance Center logo">
              <a:extLst>
                <a:ext uri="{FF2B5EF4-FFF2-40B4-BE49-F238E27FC236}">
                  <a16:creationId xmlns:a16="http://schemas.microsoft.com/office/drawing/2014/main" id="{56864AEF-C8E7-49BF-8F05-EB515F5180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 sz="3200"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 sz="2800">
                <a:solidFill>
                  <a:srgbClr val="297ABB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A02710-B2A3-4E03-99D9-F69F0BFA780E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9AB22202-D9EB-43B0-86D7-B6BCAA1233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897F00C7-1FBB-4213-AD24-5842ABA3892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B59EDC4C-63D1-4C84-8EF0-706C5B6A1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3A6239-E334-4090-B280-31DFDC6B42EF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6D0AC07A-B1BB-4E33-9B4F-4D9AC3CF18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CAD6726F-D8EF-480C-B0F8-39A9A9D970B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FDCF5C02-4ECB-4DC2-BBC3-50288C813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4277E-20CA-40A0-AE84-24619DC7E6CA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5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D4B41B63-A5EE-4EB2-A01D-BBA809F7DB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 descr="&quot; &quot;">
              <a:extLst>
                <a:ext uri="{FF2B5EF4-FFF2-40B4-BE49-F238E27FC236}">
                  <a16:creationId xmlns:a16="http://schemas.microsoft.com/office/drawing/2014/main" id="{9D88B25D-302D-4F02-B925-B6C1D0ACB91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Early Childhood Technical Assistance Center logo">
              <a:extLst>
                <a:ext uri="{FF2B5EF4-FFF2-40B4-BE49-F238E27FC236}">
                  <a16:creationId xmlns:a16="http://schemas.microsoft.com/office/drawing/2014/main" id="{6FE5A321-1A08-48C9-B03D-3C50CA4EC7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34D34-5526-4606-B358-561C2F3D0E7A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5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98BD3CDF-F0C7-4C22-9267-5AB80385F3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 descr="&quot; &quot;">
              <a:extLst>
                <a:ext uri="{FF2B5EF4-FFF2-40B4-BE49-F238E27FC236}">
                  <a16:creationId xmlns:a16="http://schemas.microsoft.com/office/drawing/2014/main" id="{F373E06F-29FA-45C7-BDCB-16BF9AF1F4C6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Early Childhood Technical Assistance Center logo">
              <a:extLst>
                <a:ext uri="{FF2B5EF4-FFF2-40B4-BE49-F238E27FC236}">
                  <a16:creationId xmlns:a16="http://schemas.microsoft.com/office/drawing/2014/main" id="{253651CD-4ED6-4876-83F8-4D87F3A32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297AB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297ABB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88" y="-76200"/>
            <a:ext cx="1818612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/>
          <a:stretch/>
        </p:blipFill>
        <p:spPr>
          <a:xfrm>
            <a:off x="7592443" y="-73231"/>
            <a:ext cx="1627757" cy="1371600"/>
          </a:xfrm>
          <a:prstGeom prst="rect">
            <a:avLst/>
          </a:prstGeom>
        </p:spPr>
      </p:pic>
      <p:pic>
        <p:nvPicPr>
          <p:cNvPr id="13" name="Picture 12" descr="Early Childhood Technical Assistance Center logo">
            <a:extLst>
              <a:ext uri="{FF2B5EF4-FFF2-40B4-BE49-F238E27FC236}">
                <a16:creationId xmlns:a16="http://schemas.microsoft.com/office/drawing/2014/main" id="{866538A0-1F55-4457-89E5-E1FB1A264C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15010"/>
            <a:ext cx="2486025" cy="366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7EE517-1A4F-43CD-9FE2-0C92BE13E0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921"/>
            <a:ext cx="1158718" cy="9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  <a:lvl3pPr>
              <a:buClr>
                <a:srgbClr val="7FBCE7"/>
              </a:buClr>
              <a:defRPr/>
            </a:lvl3pPr>
            <a:lvl4pPr>
              <a:buClr>
                <a:srgbClr val="7FBCE7"/>
              </a:buClr>
              <a:defRPr/>
            </a:lvl4pPr>
            <a:lvl5pPr>
              <a:buClr>
                <a:srgbClr val="7FBCE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5780A4-FE81-409E-B5F8-CE94DA2725A2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3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Early Childhood Technical Assistance Center logo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  <p:sp>
        <p:nvSpPr>
          <p:cNvPr id="10" name="Rectangle 9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7" name="Rectangle 6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0" name="Rectangle 9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E6BEC-8036-4808-9266-3C5131D1CB71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7AE55471-771A-4C58-88F9-2D835FBB84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0DF4E5C0-810C-4162-ACEF-81B557AFE0C0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C59CFCEC-6BB9-40DE-9654-E64A163F7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F7E28B-EE3E-4697-9BAE-E18B8BB63040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3C9CC475-73E7-49F0-81BB-0402E23CB8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FD7B347D-6CB1-48B4-BE61-D9CF417AA39A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51ABEE4D-FDDC-49FD-8FDA-201D1CE3F4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F2AF28-429A-4A18-8FDF-A5D920595071}"/>
              </a:ext>
            </a:extLst>
          </p:cNvPr>
          <p:cNvGrpSpPr/>
          <p:nvPr userDrawn="1"/>
        </p:nvGrpSpPr>
        <p:grpSpPr>
          <a:xfrm>
            <a:off x="0" y="61722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CF88A5E9-3742-4504-810F-5B9F74561D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36D1A548-50EF-4FED-ACB1-E401DDA53391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5CD24F2A-69AD-4BAA-A7FA-69CAF68D2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20085-C902-45D5-9AF6-5107986BBFAC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8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FF9054EC-3877-4073-82E0-7D6E72051C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 descr="&quot; &quot;">
              <a:extLst>
                <a:ext uri="{FF2B5EF4-FFF2-40B4-BE49-F238E27FC236}">
                  <a16:creationId xmlns:a16="http://schemas.microsoft.com/office/drawing/2014/main" id="{596C844F-22F5-4F82-B744-092136848C3B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Early Childhood Technical Assistance Center logo">
              <a:extLst>
                <a:ext uri="{FF2B5EF4-FFF2-40B4-BE49-F238E27FC236}">
                  <a16:creationId xmlns:a16="http://schemas.microsoft.com/office/drawing/2014/main" id="{DF7D0D09-C6FB-4370-8937-37475D626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28B46C-382D-41B3-BA72-FA9B41BCC54C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4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83E801B1-5491-436F-BEEB-C3684F5836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 descr="&quot; &quot;">
              <a:extLst>
                <a:ext uri="{FF2B5EF4-FFF2-40B4-BE49-F238E27FC236}">
                  <a16:creationId xmlns:a16="http://schemas.microsoft.com/office/drawing/2014/main" id="{26D5B3C5-84CF-40C5-AB00-DEC32AD8DC72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Early Childhood Technical Assistance Center logo">
              <a:extLst>
                <a:ext uri="{FF2B5EF4-FFF2-40B4-BE49-F238E27FC236}">
                  <a16:creationId xmlns:a16="http://schemas.microsoft.com/office/drawing/2014/main" id="{96A2EAFC-958B-4BF8-9164-C4D95C458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7AB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ementation.fpg.unc.edu/resources/lesson-3-practice-profil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sycenter.org/strengthening-ssip-evaluations-with-qualitative-method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ctacenter.org/si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sycenter.org/strengthening-ssip-evaluations-with-qualitative-method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argaret.gillis@sri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tacy.Kong@doh.Hawaii.gov" TargetMode="External"/><Relationship Id="rId5" Type="http://schemas.openxmlformats.org/officeDocument/2006/relationships/hyperlink" Target="mailto:Debbie.shaver@sri.com" TargetMode="External"/><Relationship Id="rId4" Type="http://schemas.openxmlformats.org/officeDocument/2006/relationships/hyperlink" Target="mailto:Katy.mccullough@unc.edu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SyCenter" TargetMode="External"/><Relationship Id="rId2" Type="http://schemas.openxmlformats.org/officeDocument/2006/relationships/hyperlink" Target="http://dasycenter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witter.com/ECTACenter" TargetMode="External"/><Relationship Id="rId4" Type="http://schemas.openxmlformats.org/officeDocument/2006/relationships/hyperlink" Target="http://ectacenter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686800" cy="1828800"/>
          </a:xfrm>
        </p:spPr>
        <p:txBody>
          <a:bodyPr>
            <a:noAutofit/>
          </a:bodyPr>
          <a:lstStyle/>
          <a:p>
            <a:r>
              <a:rPr lang="en-US" sz="4000" dirty="0"/>
              <a:t>Evaluating Implementation of Evidence-Based Practices: Tips for Improving Quality and Feasibility</a:t>
            </a: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57200" y="3886200"/>
            <a:ext cx="6705600" cy="1143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Margaret Gillis, </a:t>
            </a:r>
            <a:r>
              <a:rPr lang="en-US" sz="1800" dirty="0" err="1"/>
              <a:t>DaSy</a:t>
            </a:r>
            <a:endParaRPr lang="en-US" sz="1800" dirty="0"/>
          </a:p>
          <a:p>
            <a:r>
              <a:rPr lang="en-US" sz="1800" dirty="0"/>
              <a:t>Debbie Shaver, </a:t>
            </a:r>
            <a:r>
              <a:rPr lang="en-US" sz="1800" dirty="0" err="1"/>
              <a:t>DaSy</a:t>
            </a:r>
            <a:endParaRPr lang="en-US" sz="1800" dirty="0"/>
          </a:p>
          <a:p>
            <a:r>
              <a:rPr lang="en-US" sz="1800" dirty="0"/>
              <a:t>Katy McCullough, ECTA</a:t>
            </a:r>
          </a:p>
          <a:p>
            <a:r>
              <a:rPr lang="en-US" sz="1800" dirty="0"/>
              <a:t>Stacy Kong, HI Part C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5257800" cy="990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Encore Webinar</a:t>
            </a:r>
          </a:p>
          <a:p>
            <a:pPr algn="l"/>
            <a:r>
              <a:rPr lang="en-US" sz="2600" b="0" dirty="0"/>
              <a:t>February 13, 2019, 3:00pm ET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BB907E3-58F0-4E31-A208-4083F6503EB7}"/>
              </a:ext>
            </a:extLst>
          </p:cNvPr>
          <p:cNvSpPr txBox="1">
            <a:spLocks/>
          </p:cNvSpPr>
          <p:nvPr/>
        </p:nvSpPr>
        <p:spPr>
          <a:xfrm>
            <a:off x="4038600" y="3429000"/>
            <a:ext cx="4876800" cy="2438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Logistics: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0" dirty="0"/>
              <a:t>Attendees are muted upon entry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0" dirty="0"/>
              <a:t>Webinar will be recorded and shared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0" dirty="0"/>
              <a:t>Please type questions into chat or       and you will be unmuted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0" dirty="0"/>
              <a:t>Select          to expand the chat window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0" dirty="0"/>
              <a:t>You will receive an evaluation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C9969-E0DD-4441-93F6-0B2614AF9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0721"/>
          <a:stretch/>
        </p:blipFill>
        <p:spPr>
          <a:xfrm>
            <a:off x="5029200" y="5029200"/>
            <a:ext cx="411516" cy="381000"/>
          </a:xfrm>
          <a:prstGeom prst="rect">
            <a:avLst/>
          </a:prstGeom>
        </p:spPr>
      </p:pic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8C7F64FD-119A-4A86-B04B-6A8D4B7E6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19600"/>
            <a:ext cx="49625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18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0B1D-5507-43E5-BC67-BA4B2D33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measure practice change and practice fidelity?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F40AD-539D-4F04-BC3B-BD5B12955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practices are implemented as such that improved outcomes are </a:t>
            </a:r>
            <a:r>
              <a:rPr lang="en-US" b="1" dirty="0"/>
              <a:t>expected</a:t>
            </a:r>
          </a:p>
          <a:p>
            <a:r>
              <a:rPr lang="en-US" dirty="0"/>
              <a:t>To determine whether practitioners </a:t>
            </a:r>
            <a:r>
              <a:rPr lang="en-US" b="1" dirty="0"/>
              <a:t>maintain fidelity </a:t>
            </a:r>
            <a:r>
              <a:rPr lang="en-US" dirty="0"/>
              <a:t>over time</a:t>
            </a:r>
          </a:p>
          <a:p>
            <a:r>
              <a:rPr lang="en-US" dirty="0"/>
              <a:t>To obtain information for </a:t>
            </a:r>
            <a:r>
              <a:rPr lang="en-US" b="1" dirty="0"/>
              <a:t>monitoring progress</a:t>
            </a:r>
          </a:p>
          <a:p>
            <a:pPr lvl="1"/>
            <a:r>
              <a:rPr lang="en-US" dirty="0"/>
              <a:t>Incremental increases toward fidelity can indicate that improvement strategies are working and highlight areas where practitioners need additional support</a:t>
            </a:r>
          </a:p>
          <a:p>
            <a:pPr lvl="1"/>
            <a:r>
              <a:rPr lang="en-US" dirty="0"/>
              <a:t>Corrections/adjustments in practice can be made in a timely manner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A679A-B537-495E-A708-25A64696B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9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F142-BE66-4637-BA93-2FF168BF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C9B7-86DA-445A-8791-7FFDD1F8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038600"/>
          </a:xfrm>
        </p:spPr>
        <p:txBody>
          <a:bodyPr/>
          <a:lstStyle/>
          <a:p>
            <a:pPr lvl="0" fontAlgn="base"/>
            <a:r>
              <a:rPr lang="en-US" dirty="0"/>
              <a:t>Outcomes</a:t>
            </a:r>
          </a:p>
          <a:p>
            <a:pPr lvl="0" fontAlgn="base"/>
            <a:r>
              <a:rPr lang="en-US" dirty="0"/>
              <a:t>Evaluation Questions</a:t>
            </a:r>
          </a:p>
          <a:p>
            <a:pPr lvl="0"/>
            <a:r>
              <a:rPr lang="en-US" dirty="0"/>
              <a:t>Performance Indicators </a:t>
            </a:r>
          </a:p>
          <a:p>
            <a:pPr lvl="0"/>
            <a:r>
              <a:rPr lang="en-US" dirty="0"/>
              <a:t>Measurement/Data Collection Methods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8E857-11CD-4830-AA81-0AC894C816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D29EA-5FF0-4D54-B0BB-C75F9C66D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407623" cy="34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8602F8-119B-4682-B285-19A777A17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807403"/>
              </p:ext>
            </p:extLst>
          </p:nvPr>
        </p:nvGraphicFramePr>
        <p:xfrm>
          <a:off x="457200" y="1417638"/>
          <a:ext cx="8229600" cy="460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46914-5C07-4ED5-860C-D7F11AF39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11A7B1E-3217-451F-B0A3-ADF14BE0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Alignment of Outcomes, Questions, and Performance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391438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6327555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743807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52778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Performance 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9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Providers use evidence-based</a:t>
                      </a:r>
                      <a:r>
                        <a:rPr lang="en-US" b="1" baseline="0" dirty="0"/>
                        <a:t> practices to support social-emotional skills with parents and infants/toddlers identified with social emotional needs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providers know how to use evidence-based practices to support social-emotional</a:t>
                      </a:r>
                      <a:r>
                        <a:rPr lang="en-US" baseline="0" dirty="0"/>
                        <a:t> skills with parents and infants/toddlers identified with social-emotional needs?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 of providers </a:t>
                      </a:r>
                      <a:r>
                        <a:rPr lang="en-US" b="0" dirty="0"/>
                        <a:t>completed training on evidence-based</a:t>
                      </a:r>
                      <a:r>
                        <a:rPr lang="en-US" b="0" baseline="0" dirty="0"/>
                        <a:t> practices </a:t>
                      </a:r>
                      <a:r>
                        <a:rPr lang="en-US" baseline="0" dirty="0"/>
                        <a:t>to support social emotional skills with parents and infants/toddlers identified with social-emotional needs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5882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Are these aligned?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99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6327555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743807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52778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Performance 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9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Providers use evidence-based</a:t>
                      </a:r>
                      <a:r>
                        <a:rPr lang="en-US" b="1" baseline="0" dirty="0"/>
                        <a:t> practices to support social-emotional skills with parents and infants/toddlers identified with social emotional needs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providers </a:t>
                      </a:r>
                      <a:r>
                        <a:rPr lang="en-US" b="1" dirty="0"/>
                        <a:t>use</a:t>
                      </a:r>
                      <a:r>
                        <a:rPr lang="en-US" dirty="0"/>
                        <a:t> evidence-based practices to support social-emotional</a:t>
                      </a:r>
                      <a:r>
                        <a:rPr lang="en-US" baseline="0" dirty="0"/>
                        <a:t> skills with parents and infants/toddlers identified with social-emotional needs?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 of providers </a:t>
                      </a:r>
                      <a:r>
                        <a:rPr lang="en-US" b="1" dirty="0"/>
                        <a:t>use </a:t>
                      </a:r>
                      <a:r>
                        <a:rPr lang="en-US" b="0" dirty="0"/>
                        <a:t>evidence-based</a:t>
                      </a:r>
                      <a:r>
                        <a:rPr lang="en-US" b="0" baseline="0" dirty="0"/>
                        <a:t> practices </a:t>
                      </a:r>
                      <a:r>
                        <a:rPr lang="en-US" baseline="0" dirty="0"/>
                        <a:t>to support social emotional skills with parents and infants/toddlers identified with social-emotional needs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5882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67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075113" cy="38719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188A08-7745-42AE-A1C9-991FB04B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762000"/>
            <a:ext cx="8040687" cy="1362075"/>
          </a:xfrm>
        </p:spPr>
        <p:txBody>
          <a:bodyPr>
            <a:normAutofit/>
          </a:bodyPr>
          <a:lstStyle/>
          <a:p>
            <a:r>
              <a:rPr lang="en-US" dirty="0"/>
              <a:t>How are we measuring?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7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/>
          <a:lstStyle/>
          <a:p>
            <a:pPr lvl="0"/>
            <a:r>
              <a:rPr lang="en-US" dirty="0"/>
              <a:t>Practices that are not clearly defined and operationalized are not measureable</a:t>
            </a:r>
            <a:endParaRPr lang="en-US" sz="3200" dirty="0"/>
          </a:p>
          <a:p>
            <a:pPr lvl="0"/>
            <a:r>
              <a:rPr lang="en-US" dirty="0"/>
              <a:t>A </a:t>
            </a:r>
            <a:r>
              <a:rPr lang="en-US" b="1" dirty="0">
                <a:hlinkClick r:id="rId3"/>
              </a:rPr>
              <a:t>Practice Profile </a:t>
            </a:r>
            <a:r>
              <a:rPr lang="en-US" dirty="0"/>
              <a:t>is a way to define and articulate acceptable and non acceptable practices </a:t>
            </a:r>
            <a:r>
              <a:rPr lang="en-US" sz="2400" i="1" dirty="0"/>
              <a:t>(National Implementation Research Network)</a:t>
            </a:r>
          </a:p>
          <a:p>
            <a:r>
              <a:rPr lang="en-US" dirty="0"/>
              <a:t>A Practice Profile is </a:t>
            </a:r>
            <a:r>
              <a:rPr lang="en-US" b="1" dirty="0"/>
              <a:t>not a measurement tool </a:t>
            </a:r>
            <a:r>
              <a:rPr lang="en-US" dirty="0"/>
              <a:t>but can be used as a starting place to develop or identify a tool for assessing practice change and fidelity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and Operationalizing Evidence-based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4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97ABB"/>
                </a:solidFill>
              </a:rPr>
              <a:t>Balancing High-Quality and Practical Measurement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7ABB"/>
                </a:solidFill>
              </a:rPr>
              <a:t>The higher the quality of the measurement approach, the more useful and actionable the data are.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7ABB"/>
                </a:solidFill>
              </a:rPr>
              <a:t>The key is to ensure you get the most meaningful, accurate, and reliable information possible.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7ABB"/>
                </a:solidFill>
              </a:rPr>
              <a:t>Measurement also needs to be doable, practical </a:t>
            </a:r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FAF7DC4-DB2E-4E7E-B515-51837E3E7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4" y="4343400"/>
            <a:ext cx="4787992" cy="1782763"/>
          </a:xfrm>
        </p:spPr>
      </p:pic>
    </p:spTree>
    <p:extLst>
      <p:ext uri="{BB962C8B-B14F-4D97-AF65-F5344CB8AC3E}">
        <p14:creationId xmlns:p14="http://schemas.microsoft.com/office/powerpoint/2010/main" val="363025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8F559-AF13-4064-83D9-1F0A65C4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tool:</a:t>
            </a:r>
          </a:p>
          <a:p>
            <a:r>
              <a:rPr lang="en-US" dirty="0"/>
              <a:t>Is </a:t>
            </a:r>
            <a:r>
              <a:rPr lang="en-US" b="1" dirty="0"/>
              <a:t>Aligned</a:t>
            </a:r>
            <a:r>
              <a:rPr lang="en-US" dirty="0"/>
              <a:t> with the selected evidence-based practices</a:t>
            </a:r>
          </a:p>
          <a:p>
            <a:pPr lvl="0"/>
            <a:r>
              <a:rPr lang="en-US" dirty="0"/>
              <a:t>Provides </a:t>
            </a:r>
            <a:r>
              <a:rPr lang="en-US" b="1" dirty="0"/>
              <a:t>Valid </a:t>
            </a:r>
            <a:r>
              <a:rPr lang="en-US" dirty="0"/>
              <a:t>information–</a:t>
            </a:r>
            <a:r>
              <a:rPr lang="en-US" b="1" dirty="0"/>
              <a:t> </a:t>
            </a:r>
            <a:r>
              <a:rPr lang="en-US" dirty="0"/>
              <a:t>accurate information on practice implementation</a:t>
            </a:r>
          </a:p>
          <a:p>
            <a:pPr lvl="0"/>
            <a:r>
              <a:rPr lang="en-US" dirty="0"/>
              <a:t>Is </a:t>
            </a:r>
            <a:r>
              <a:rPr lang="en-US" b="1" dirty="0"/>
              <a:t>Reliable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produces consistent information across users, settings, activities, and time points</a:t>
            </a:r>
          </a:p>
          <a:p>
            <a:r>
              <a:rPr lang="en-US" dirty="0"/>
              <a:t>Is </a:t>
            </a:r>
            <a:r>
              <a:rPr lang="en-US" b="1" dirty="0"/>
              <a:t>Practical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can be used with the staff and resources available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6C67B-416D-4448-A394-0A30D60F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r>
              <a:rPr lang="en-US" sz="3200" dirty="0"/>
              <a:t>Characteristics of High-Quality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F4C98-92E8-4DE8-AC3B-7023DA02D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5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8F559-AF13-4064-83D9-1F0A65C4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pPr marL="0" lvl="0" indent="0">
              <a:buNone/>
            </a:pPr>
            <a:r>
              <a:rPr lang="en-US" sz="2600" dirty="0"/>
              <a:t>The tool:</a:t>
            </a:r>
          </a:p>
          <a:p>
            <a:pPr lvl="0"/>
            <a:r>
              <a:rPr lang="en-US" sz="2600" b="1" dirty="0"/>
              <a:t>Provides a meaningful fidelity threshold score </a:t>
            </a:r>
            <a:r>
              <a:rPr lang="en-US" sz="2600" dirty="0"/>
              <a:t>that indicates whether practitioners have reached a level of implementation that is sufficient for achieving targeted child or family outcomes.</a:t>
            </a:r>
          </a:p>
          <a:p>
            <a:pPr lvl="0"/>
            <a:r>
              <a:rPr lang="en-US" sz="2600" b="1" dirty="0"/>
              <a:t>Captures variation </a:t>
            </a:r>
            <a:r>
              <a:rPr lang="en-US" sz="2600" dirty="0"/>
              <a:t>(e.g., over time, across practitioners)</a:t>
            </a:r>
            <a:endParaRPr lang="en-US" sz="2600" b="1" dirty="0"/>
          </a:p>
          <a:p>
            <a:pPr lvl="0"/>
            <a:r>
              <a:rPr lang="en-US" sz="2600" b="1" dirty="0"/>
              <a:t>Provides useful information to practitioners </a:t>
            </a:r>
            <a:r>
              <a:rPr lang="en-US" sz="2600" dirty="0"/>
              <a:t>to identify areas of strength and areas for improvement to move toward, reach, and maintain fidelity.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6C67B-416D-4448-A394-0A30D60F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/>
          <a:p>
            <a:r>
              <a:rPr lang="en-US" sz="3200" dirty="0"/>
              <a:t>Characteristics of High-Quality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F4C98-92E8-4DE8-AC3B-7023DA02D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8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Participants will increase understanding of</a:t>
            </a:r>
          </a:p>
          <a:p>
            <a:pPr lvl="1"/>
            <a:r>
              <a:rPr lang="en-US" dirty="0"/>
              <a:t>Basic evaluation principles related to evaluating practice implementation</a:t>
            </a:r>
          </a:p>
          <a:p>
            <a:pPr lvl="1"/>
            <a:r>
              <a:rPr lang="en-US" dirty="0"/>
              <a:t>Features of high-quality tools and methods for evaluating practice implementation</a:t>
            </a:r>
          </a:p>
          <a:p>
            <a:pPr lvl="1"/>
            <a:r>
              <a:rPr lang="en-US" dirty="0"/>
              <a:t>Strategies for making evaluation of practice implementation more practical</a:t>
            </a:r>
          </a:p>
          <a:p>
            <a:pPr lvl="1"/>
            <a:r>
              <a:rPr lang="en-US" dirty="0"/>
              <a:t>Strategies for summarizing data on practice implementation for different purposes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05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8F559-AF13-4064-83D9-1F0A65C4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Other considerations to improve quality:</a:t>
            </a:r>
            <a:endParaRPr lang="en-US" b="1" dirty="0"/>
          </a:p>
          <a:p>
            <a:pPr lvl="0"/>
            <a:r>
              <a:rPr lang="en-US" sz="2400" b="1" dirty="0"/>
              <a:t>Timing/frequency.</a:t>
            </a:r>
            <a:r>
              <a:rPr lang="en-US" sz="2400" dirty="0"/>
              <a:t> The tool is used at sufficient frequency to measure incremental improvement (practice change) and the maintenance of fidelity over time. </a:t>
            </a:r>
          </a:p>
          <a:p>
            <a:pPr lvl="0"/>
            <a:r>
              <a:rPr lang="en-US" sz="2400" b="1" dirty="0"/>
              <a:t>Training. </a:t>
            </a:r>
            <a:r>
              <a:rPr lang="en-US" sz="2400" dirty="0"/>
              <a:t>Clear instructions and training are provided to improve data quality.</a:t>
            </a:r>
          </a:p>
          <a:p>
            <a:r>
              <a:rPr lang="en-US" sz="2400" b="1" dirty="0"/>
              <a:t>Purpose of data collection is clear - </a:t>
            </a:r>
            <a:r>
              <a:rPr lang="en-US" sz="2400" dirty="0"/>
              <a:t>Practitioners and data collectors understand how data will be used to improve implementation</a:t>
            </a:r>
            <a:r>
              <a:rPr lang="en-US" sz="2400" b="1" dirty="0"/>
              <a:t>.</a:t>
            </a:r>
            <a:r>
              <a:rPr lang="en-US" sz="2400" dirty="0"/>
              <a:t>  </a:t>
            </a:r>
          </a:p>
          <a:p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6C67B-416D-4448-A394-0A30D60F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High-Quality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F4C98-92E8-4DE8-AC3B-7023DA02D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1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8AF471-DF2F-429F-A7EE-28F9AC13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4038600"/>
          </a:xfrm>
        </p:spPr>
        <p:txBody>
          <a:bodyPr/>
          <a:lstStyle/>
          <a:p>
            <a:r>
              <a:rPr lang="en-US" dirty="0"/>
              <a:t>Observation by someone else</a:t>
            </a:r>
          </a:p>
          <a:p>
            <a:r>
              <a:rPr lang="en-US" dirty="0"/>
              <a:t>Practitioner self report</a:t>
            </a:r>
          </a:p>
          <a:p>
            <a:r>
              <a:rPr lang="en-US" dirty="0"/>
              <a:t>Review of documents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Multiple methods can be used, including </a:t>
            </a:r>
            <a:r>
              <a:rPr lang="en-US" dirty="0">
                <a:hlinkClick r:id="rId3"/>
              </a:rPr>
              <a:t>qualitative methods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D1BB7A-DE74-41C6-B149-C1F0876C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71815-B340-4E9C-83C9-70038FB5E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8BD2D-49C2-4AAB-979B-D063A939A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19167" b="3750"/>
          <a:stretch/>
        </p:blipFill>
        <p:spPr>
          <a:xfrm>
            <a:off x="5181599" y="1633729"/>
            <a:ext cx="356655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18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</p:spPr>
        <p:txBody>
          <a:bodyPr/>
          <a:lstStyle/>
          <a:p>
            <a:pPr fontAlgn="base"/>
            <a:r>
              <a:rPr lang="en-US" sz="2600" b="1" dirty="0"/>
              <a:t>Leverage</a:t>
            </a:r>
            <a:r>
              <a:rPr lang="en-US" sz="2600" dirty="0"/>
              <a:t> existing processes and structures (e.g., supervisors, coaches)</a:t>
            </a:r>
          </a:p>
          <a:p>
            <a:pPr lvl="0"/>
            <a:r>
              <a:rPr lang="en-US" sz="2600" dirty="0"/>
              <a:t>Start with </a:t>
            </a:r>
            <a:r>
              <a:rPr lang="en-US" sz="2600" b="1" dirty="0"/>
              <a:t>existing tools </a:t>
            </a:r>
            <a:r>
              <a:rPr lang="en-US" sz="2600" dirty="0"/>
              <a:t>(e.g., fidelity tools associated with a model, tools related to DEC Recommended Practices)</a:t>
            </a:r>
          </a:p>
          <a:p>
            <a:pPr lvl="0"/>
            <a:r>
              <a:rPr lang="en-US" sz="2600" b="1" dirty="0"/>
              <a:t>Prioritize</a:t>
            </a:r>
            <a:r>
              <a:rPr lang="en-US" sz="2600" dirty="0"/>
              <a:t> the practices to be evaluated—it is not practical to evaluate </a:t>
            </a:r>
            <a:r>
              <a:rPr lang="en-US" sz="2600" i="1" dirty="0"/>
              <a:t>all</a:t>
            </a:r>
            <a:r>
              <a:rPr lang="en-US" sz="2600" dirty="0"/>
              <a:t> practices</a:t>
            </a:r>
          </a:p>
          <a:p>
            <a:pPr lvl="0"/>
            <a:r>
              <a:rPr lang="en-US" sz="2600" b="1" dirty="0"/>
              <a:t>Start small</a:t>
            </a:r>
            <a:r>
              <a:rPr lang="en-US" sz="2600" dirty="0"/>
              <a:t>—select a subgroup of practitioners and/or programs for more intensive measures (e.g., observations)</a:t>
            </a:r>
          </a:p>
          <a:p>
            <a:pPr lvl="0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Make it Practical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2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 txBox="1">
            <a:spLocks/>
          </p:cNvSpPr>
          <p:nvPr/>
        </p:nvSpPr>
        <p:spPr>
          <a:xfrm>
            <a:off x="647700" y="990600"/>
            <a:ext cx="7848600" cy="1219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97ABB"/>
                </a:solidFill>
                <a:ea typeface="+mj-ea"/>
                <a:cs typeface="+mj-cs"/>
              </a:rPr>
              <a:t>What do we do with all this data?</a:t>
            </a:r>
          </a:p>
        </p:txBody>
      </p:sp>
      <p:pic>
        <p:nvPicPr>
          <p:cNvPr id="11" name="Picture 2" descr="C:\Users\Robin\Documents\DaSy\SSIP\Yr6 TA\Webinar\Photos\iStock_000017463968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r="10908"/>
          <a:stretch>
            <a:fillRect/>
          </a:stretch>
        </p:blipFill>
        <p:spPr bwMode="auto">
          <a:xfrm>
            <a:off x="3505200" y="2667000"/>
            <a:ext cx="5326577" cy="3007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8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90B623-7CDD-44F8-A9F5-940352676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want to know from your data?</a:t>
            </a:r>
          </a:p>
          <a:p>
            <a:r>
              <a:rPr lang="en-US" dirty="0"/>
              <a:t>What information do decision-makers at each system level need to have to improve practice implementation?</a:t>
            </a:r>
          </a:p>
          <a:p>
            <a:r>
              <a:rPr lang="en-US" dirty="0"/>
              <a:t>The type of decisions made at each level drives the evaluation questions and the appropriate analysis.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0D44D9-6300-4691-8FCF-8FF35F78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Purposes of Data Analysis and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B20D0-EF25-43E0-BBB0-81C332E56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49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F00A6-C276-4991-B5D6-D64F9A8A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0292"/>
            <a:ext cx="8534400" cy="4338510"/>
          </a:xfrm>
        </p:spPr>
        <p:txBody>
          <a:bodyPr/>
          <a:lstStyle/>
          <a:p>
            <a:r>
              <a:rPr lang="en-US" dirty="0"/>
              <a:t>Practitioner Level</a:t>
            </a:r>
          </a:p>
          <a:p>
            <a:pPr lvl="1"/>
            <a:r>
              <a:rPr lang="en-US" sz="2300" dirty="0"/>
              <a:t>Is the practitioner implementing with fidelity?</a:t>
            </a:r>
          </a:p>
          <a:p>
            <a:r>
              <a:rPr lang="en-US" dirty="0"/>
              <a:t>Local Program Level</a:t>
            </a:r>
          </a:p>
          <a:p>
            <a:pPr lvl="1"/>
            <a:r>
              <a:rPr lang="en-US" sz="2300" dirty="0"/>
              <a:t>Are practitioners implementing the EBP with fidelity?</a:t>
            </a:r>
          </a:p>
          <a:p>
            <a:pPr lvl="1"/>
            <a:r>
              <a:rPr lang="en-US" sz="2300" dirty="0"/>
              <a:t>Which components of the fidelity tool show the greatest growth across practitioners? The least growth?</a:t>
            </a:r>
          </a:p>
          <a:p>
            <a:r>
              <a:rPr lang="en-US" dirty="0"/>
              <a:t>State Level </a:t>
            </a:r>
          </a:p>
          <a:p>
            <a:pPr lvl="1"/>
            <a:r>
              <a:rPr lang="en-US" dirty="0"/>
              <a:t>Are practitioners within local programs implementing the EBP with fidelity?</a:t>
            </a:r>
          </a:p>
          <a:p>
            <a:pPr lvl="1"/>
            <a:r>
              <a:rPr lang="en-US" dirty="0"/>
              <a:t>What percentage of programs meet a performance indicator for percentage of practitioners at fidelity?</a:t>
            </a:r>
          </a:p>
          <a:p>
            <a:pPr marL="457200" lvl="1" indent="0">
              <a:buNone/>
            </a:pPr>
            <a:endParaRPr lang="en-US" sz="23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4199A2-749E-4498-91D2-C553D638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291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Example Questions at Different System Levels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A4DD2-47DD-4053-82A5-DFB62CE8E1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6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B113F-AC8D-4E7D-A5E0-F4A7DA11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Aggregation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931F4-22EF-4823-8560-81AC53AF1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2BEAF-E147-4163-9D6C-B2A23DE435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458200" cy="441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55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F40146-5CD2-460E-945A-819D8C94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Infants and toddlers with disabilities, in demonstration sites, will have substantially increased their rate of growth in </a:t>
            </a:r>
            <a:r>
              <a:rPr lang="en-US" b="1" dirty="0"/>
              <a:t>social-emotional skills </a:t>
            </a:r>
            <a:r>
              <a:rPr lang="en-US" dirty="0"/>
              <a:t>(including social relationships) by the time they exit early intervention.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Summary Statement 1:  Of those children who entered or exited the program below age expectations, the percent who substantially increased their rate of growth by the time they turned 3 years of age or exited the program.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6FBFAB-D53B-4086-9BC9-24C464F5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Hawaii’s SiMR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4C92C-AF4B-4813-87C7-0D3C5012A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2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6BDE1-0BDD-47AC-8642-1BF12B63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Broad Improvement Strategies</a:t>
            </a:r>
          </a:p>
          <a:p>
            <a:r>
              <a:rPr lang="en-US" sz="2200" dirty="0"/>
              <a:t>Professional development (PD) around Primary Service Provider (PSP) Approach to Teaming and Coaching model to support social-emotional (SE) development with fidelity. </a:t>
            </a:r>
          </a:p>
          <a:p>
            <a:r>
              <a:rPr lang="en-US" sz="2200" dirty="0"/>
              <a:t>Increase the capacity of EI programs to provide services and supports to address SE development.</a:t>
            </a:r>
          </a:p>
          <a:p>
            <a:r>
              <a:rPr lang="en-US" sz="2200" dirty="0"/>
              <a:t>Enhance the child outcomes summary (COS) 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35B9-DF28-413D-9BBD-AEC35F2A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Hawaii’s SSIP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086D8-C5DC-40E9-B397-9A763BCD7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1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8782CF-9C78-42D0-A52E-1228BAEE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Service Provider Approach to Teaming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*Checklist for Implementing a Primary – Coach Approach to Teaming  (measures infrastructure)</a:t>
            </a:r>
          </a:p>
          <a:p>
            <a:r>
              <a:rPr lang="en-US" dirty="0"/>
              <a:t>Coaching 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 Self-Assessment (measures practice change)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*Coaching Log Summary Form (measures fidelity)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*Hawaii SE Competencies Coaching Log Review (in process)</a:t>
            </a:r>
          </a:p>
          <a:p>
            <a:r>
              <a:rPr lang="en-US" dirty="0"/>
              <a:t>COS Process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Monitoring Tool</a:t>
            </a:r>
          </a:p>
          <a:p>
            <a:pPr marL="57150" indent="0">
              <a:buNone/>
            </a:pPr>
            <a:endParaRPr lang="en-US" sz="1200" dirty="0"/>
          </a:p>
          <a:p>
            <a:pPr marL="57150" indent="0" algn="r">
              <a:buNone/>
            </a:pPr>
            <a:r>
              <a:rPr lang="en-US" sz="1200" dirty="0"/>
              <a:t>*Shelden &amp; Rush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096BDF-ED15-4A2E-80F2-94CA3F92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Hawaii’s EBPs &amp; Measurement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3ABCB-98F6-49ED-B7B2-7821DE86E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4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00BB9-2FD2-4ADA-8923-4457A0BA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038599"/>
          </a:xfrm>
        </p:spPr>
        <p:txBody>
          <a:bodyPr/>
          <a:lstStyle/>
          <a:p>
            <a:r>
              <a:rPr lang="en-US" dirty="0"/>
              <a:t>What are we measuring and why?</a:t>
            </a:r>
          </a:p>
          <a:p>
            <a:r>
              <a:rPr lang="en-US" dirty="0"/>
              <a:t>How are we measuring?</a:t>
            </a:r>
          </a:p>
          <a:p>
            <a:r>
              <a:rPr lang="en-US" dirty="0"/>
              <a:t>What do we do with all this data?</a:t>
            </a:r>
          </a:p>
          <a:p>
            <a:r>
              <a:rPr lang="en-US" dirty="0"/>
              <a:t>State example: Improving evaluation of Hawaii Part C’s SSIP evidence-based practices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3D6396-2E87-47C5-AE3C-371F0CFE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6C95-389A-49E9-980D-EF9B9F5AB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B1F1AB-025A-4AA7-AE47-09A9F6540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Added a short-term outcome that was previously missed but vital to the work being done.</a:t>
            </a:r>
          </a:p>
          <a:p>
            <a:pPr lvl="0"/>
            <a:r>
              <a:rPr lang="en-US" sz="2200" dirty="0"/>
              <a:t>Deleted a short-term outcome that was embedded into another outcome.</a:t>
            </a:r>
          </a:p>
          <a:p>
            <a:pPr lvl="0"/>
            <a:r>
              <a:rPr lang="en-US" sz="2200" dirty="0"/>
              <a:t>Deleted an intermediate outcome because it was time intensive to track and not necessary. </a:t>
            </a:r>
            <a:r>
              <a:rPr lang="en-US" sz="2200" b="1" dirty="0"/>
              <a:t> </a:t>
            </a:r>
            <a:endParaRPr lang="en-US" sz="2200" dirty="0"/>
          </a:p>
          <a:p>
            <a:r>
              <a:rPr lang="en-US" sz="2200" dirty="0"/>
              <a:t>For all evaluation outcomes </a:t>
            </a:r>
          </a:p>
          <a:p>
            <a:pPr lvl="1"/>
            <a:r>
              <a:rPr lang="en-US" sz="1800" dirty="0"/>
              <a:t>elaborated on who will enter data, how will data be stored, how will data be entered, when data will be entered, how data will be transmitted</a:t>
            </a:r>
          </a:p>
          <a:p>
            <a:pPr lvl="1"/>
            <a:r>
              <a:rPr lang="en-US" sz="1800" dirty="0"/>
              <a:t>included analysis descriptions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36F8EE-2C44-4C5C-B65F-25C766FD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Shifts to Better Align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6AFCC-A67F-4D4C-89CF-6DF362C16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38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BD6BF8-F50C-2E49-A0CC-827939F71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16156"/>
              </p:ext>
            </p:extLst>
          </p:nvPr>
        </p:nvGraphicFramePr>
        <p:xfrm>
          <a:off x="480767" y="10668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53542074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8872634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83934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74687557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Performance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23216"/>
                  </a:ext>
                </a:extLst>
              </a:tr>
              <a:tr h="4400550">
                <a:tc>
                  <a:txBody>
                    <a:bodyPr/>
                    <a:lstStyle/>
                    <a:p>
                      <a:r>
                        <a:rPr lang="en-US" dirty="0"/>
                        <a:t>EI providers will report improved quality implementation of EBP (coaching model in natural learning environments) to support SE development.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Demonstration Site Providers report improvements in the quality of implementation of EBP (coaching model in natural learning environments) to support SE development?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 of Demonstration Site Providers will report being at Level III: Triadic Relationships for at least 7 competencies on the SE Competency Self-Assessment.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Tool: </a:t>
                      </a:r>
                      <a:r>
                        <a:rPr lang="en-US" dirty="0"/>
                        <a:t>SE Competency Self-Assessment (SECSA) tracking sheet</a:t>
                      </a:r>
                    </a:p>
                    <a:p>
                      <a:r>
                        <a:rPr lang="en-US" b="1" dirty="0"/>
                        <a:t>Data collection: </a:t>
                      </a:r>
                      <a:r>
                        <a:rPr lang="en-US" dirty="0"/>
                        <a:t>CSPD coordinator completes the SECSA tracking sheet with ratings for all demo site providers</a:t>
                      </a:r>
                    </a:p>
                    <a:p>
                      <a:r>
                        <a:rPr lang="en-US" b="1" dirty="0"/>
                        <a:t>Intervals: </a:t>
                      </a:r>
                      <a:r>
                        <a:rPr lang="en-US" dirty="0"/>
                        <a:t>Before training, 6 mo. after training, 12 mo. after training, then 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291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57D3158-6FF5-7F41-8C6C-F6AF2F4A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Hawaii’s Evaluation Plan -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5B6A4-0440-094D-A82A-FB60501C6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73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35B9-DF28-413D-9BBD-AEC35F2A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086D8-C5DC-40E9-B397-9A763BCD7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8BFA7C-9836-4533-A4B9-2E11D99A5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6002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057935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97ABB"/>
                </a:solidFill>
              </a:rPr>
              <a:t>Key Take-Away Points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181600" cy="4525963"/>
          </a:xfrm>
        </p:spPr>
        <p:txBody>
          <a:bodyPr/>
          <a:lstStyle/>
          <a:p>
            <a:r>
              <a:rPr lang="en-US" dirty="0">
                <a:solidFill>
                  <a:srgbClr val="297ABB"/>
                </a:solidFill>
              </a:rPr>
              <a:t>Alignment, alignment, alignment</a:t>
            </a:r>
          </a:p>
          <a:p>
            <a:r>
              <a:rPr lang="en-US" dirty="0">
                <a:solidFill>
                  <a:srgbClr val="297ABB"/>
                </a:solidFill>
              </a:rPr>
              <a:t>Practices = behaviors </a:t>
            </a:r>
          </a:p>
          <a:p>
            <a:r>
              <a:rPr lang="en-US" dirty="0">
                <a:solidFill>
                  <a:srgbClr val="297ABB"/>
                </a:solidFill>
              </a:rPr>
              <a:t>High-quality measurement = meaningful, useful data</a:t>
            </a:r>
          </a:p>
          <a:p>
            <a:r>
              <a:rPr lang="en-US" dirty="0">
                <a:solidFill>
                  <a:srgbClr val="297ABB"/>
                </a:solidFill>
              </a:rPr>
              <a:t>Independent observation = more objective information than practitioners’ self report</a:t>
            </a:r>
          </a:p>
          <a:p>
            <a:r>
              <a:rPr lang="en-US" dirty="0">
                <a:solidFill>
                  <a:srgbClr val="297ABB"/>
                </a:solidFill>
              </a:rPr>
              <a:t>Needs to be practical</a:t>
            </a:r>
          </a:p>
          <a:p>
            <a:r>
              <a:rPr lang="en-US" dirty="0">
                <a:solidFill>
                  <a:srgbClr val="297ABB"/>
                </a:solidFill>
              </a:rPr>
              <a:t>Summarize data for different systems levels</a:t>
            </a:r>
          </a:p>
          <a:p>
            <a:pPr marL="0" indent="0">
              <a:buNone/>
            </a:pPr>
            <a:endParaRPr lang="en-US" dirty="0">
              <a:solidFill>
                <a:srgbClr val="297ABB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BF04B-A84C-4635-BBEE-E3042F4DB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3020568" cy="32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6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6BDE1-0BDD-47AC-8642-1BF12B63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DaSy</a:t>
            </a:r>
            <a:r>
              <a:rPr lang="en-US" sz="2400" dirty="0"/>
              <a:t> and ECTA tip sheets on evaluating practice implementation forthcoming</a:t>
            </a:r>
            <a:endParaRPr lang="en-US" sz="2000" dirty="0"/>
          </a:p>
          <a:p>
            <a:r>
              <a:rPr lang="en-US" sz="2400" dirty="0"/>
              <a:t>Resources and Tools section of ECTA Statewide Implementation Guide </a:t>
            </a:r>
            <a:r>
              <a:rPr lang="en-US" sz="2400" dirty="0">
                <a:hlinkClick r:id="rId3"/>
              </a:rPr>
              <a:t>http://ectacenter.org/sig/</a:t>
            </a:r>
            <a:r>
              <a:rPr lang="en-US" sz="2400" dirty="0"/>
              <a:t> </a:t>
            </a:r>
          </a:p>
          <a:p>
            <a:r>
              <a:rPr lang="en-US" sz="2400" dirty="0"/>
              <a:t>Strengthening SSIP Evaluations with Qualitative Methods</a:t>
            </a:r>
          </a:p>
          <a:p>
            <a:pPr marL="365760" indent="0">
              <a:buNone/>
            </a:pPr>
            <a:r>
              <a:rPr lang="en-US" sz="2200" dirty="0">
                <a:hlinkClick r:id="rId4"/>
              </a:rPr>
              <a:t>https://dasycenter.org/strengthening-ssip-evaluations-with-qualitative-methods/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35B9-DF28-413D-9BBD-AEC35F2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086D8-C5DC-40E9-B397-9A763BCD7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4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6BDE1-0BDD-47AC-8642-1BF12B63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Margaret.gillis@sri.com</a:t>
            </a:r>
            <a:endParaRPr lang="en-US" dirty="0"/>
          </a:p>
          <a:p>
            <a:r>
              <a:rPr lang="en-US" dirty="0">
                <a:hlinkClick r:id="rId4"/>
              </a:rPr>
              <a:t>Katy.mccullough@unc.edu</a:t>
            </a:r>
            <a:endParaRPr lang="en-US" dirty="0"/>
          </a:p>
          <a:p>
            <a:r>
              <a:rPr lang="en-US" dirty="0">
                <a:hlinkClick r:id="rId5"/>
              </a:rPr>
              <a:t>Debbie.shaver@sri.com</a:t>
            </a:r>
            <a:endParaRPr lang="en-US" dirty="0"/>
          </a:p>
          <a:p>
            <a:r>
              <a:rPr lang="en-US" dirty="0">
                <a:hlinkClick r:id="rId6"/>
              </a:rPr>
              <a:t>Stacy.Kong@doh.Hawaii.gov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35B9-DF28-413D-9BBD-AEC35F2A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086D8-C5DC-40E9-B397-9A763BCD7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60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2F4736B-0F06-4F4D-8CBA-39D9F88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the </a:t>
            </a:r>
            <a:r>
              <a:rPr lang="en-US" dirty="0" err="1"/>
              <a:t>DaSy</a:t>
            </a:r>
            <a:r>
              <a:rPr lang="en-US" dirty="0"/>
              <a:t> website at:</a:t>
            </a:r>
            <a:br>
              <a:rPr lang="en-US" dirty="0"/>
            </a:br>
            <a:r>
              <a:rPr lang="en-US" dirty="0">
                <a:hlinkClick r:id="rId2" tooltip="The DaSy Center website"/>
              </a:rPr>
              <a:t>http://dasycenter.org/</a:t>
            </a:r>
            <a:endParaRPr lang="en-US" dirty="0"/>
          </a:p>
          <a:p>
            <a:r>
              <a:rPr lang="en-US" dirty="0"/>
              <a:t>Follow </a:t>
            </a:r>
            <a:r>
              <a:rPr lang="en-US" dirty="0" err="1"/>
              <a:t>DaSy</a:t>
            </a:r>
            <a:r>
              <a:rPr lang="en-US" dirty="0"/>
              <a:t> on Twitter:</a:t>
            </a:r>
            <a:br>
              <a:rPr lang="en-US" dirty="0"/>
            </a:br>
            <a:r>
              <a:rPr lang="en-US" u="sng" dirty="0">
                <a:hlinkClick r:id="rId3" tooltip="DaSy Center Twitter feed"/>
              </a:rPr>
              <a:t>@</a:t>
            </a:r>
            <a:r>
              <a:rPr lang="en-US" u="sng" dirty="0" err="1">
                <a:hlinkClick r:id="rId3" tooltip="DaSy Center Twitter feed"/>
              </a:rPr>
              <a:t>DaSyCenter</a:t>
            </a:r>
            <a:endParaRPr lang="en-US" u="sng" dirty="0"/>
          </a:p>
          <a:p>
            <a:r>
              <a:rPr lang="en-US" dirty="0"/>
              <a:t>Visit the ECTA website at:</a:t>
            </a:r>
            <a:br>
              <a:rPr lang="en-US" dirty="0"/>
            </a:br>
            <a:r>
              <a:rPr lang="en-US" dirty="0">
                <a:hlinkClick r:id="rId4" tooltip="The ECTA Center website"/>
              </a:rPr>
              <a:t>http://ectacenter.org/</a:t>
            </a:r>
            <a:endParaRPr lang="en-US" dirty="0"/>
          </a:p>
          <a:p>
            <a:r>
              <a:rPr lang="en-US" dirty="0"/>
              <a:t>Follow ECTA on Twitter:</a:t>
            </a:r>
            <a:br>
              <a:rPr lang="en-US" dirty="0"/>
            </a:br>
            <a:r>
              <a:rPr lang="en-US" u="sng" dirty="0">
                <a:hlinkClick r:id="rId5" tooltip="ECTA Center Twitter feed"/>
              </a:rPr>
              <a:t>@</a:t>
            </a:r>
            <a:r>
              <a:rPr lang="en-US" u="sng" dirty="0" err="1">
                <a:hlinkClick r:id="rId5" tooltip="ECTA Center Twitter feed"/>
              </a:rPr>
              <a:t>ECTACenter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62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contents of this tool and guidance were developed under grants from the U.S. Department of Education, #H326P120002 and #H326P170001. However, those contents do not necessarily represent the policy of the U.S. Department of Education, and you should not assume endorsement by the Federal Government. Project Officers: Meredith </a:t>
            </a:r>
            <a:r>
              <a:rPr lang="en-US" sz="1800" dirty="0" err="1"/>
              <a:t>Miceli</a:t>
            </a:r>
            <a:r>
              <a:rPr lang="en-US" sz="1800" dirty="0"/>
              <a:t>, </a:t>
            </a:r>
            <a:r>
              <a:rPr lang="en-US" sz="1800" dirty="0" err="1"/>
              <a:t>Richelle</a:t>
            </a:r>
            <a:r>
              <a:rPr lang="en-US" sz="1800" dirty="0"/>
              <a:t> Davis, and Julia Martin </a:t>
            </a:r>
            <a:r>
              <a:rPr lang="en-US" sz="1800" dirty="0" err="1"/>
              <a:t>Eile</a:t>
            </a:r>
            <a:r>
              <a:rPr lang="en-US" sz="1800" dirty="0"/>
              <a:t>. </a:t>
            </a:r>
          </a:p>
        </p:txBody>
      </p:sp>
      <p:pic>
        <p:nvPicPr>
          <p:cNvPr id="11" name="Picture 10" descr="IDEAS that Work. U.S. Office of Special Education Pr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3" y="4296186"/>
            <a:ext cx="1062037" cy="885825"/>
          </a:xfrm>
          <a:prstGeom prst="rect">
            <a:avLst/>
          </a:prstGeom>
        </p:spPr>
      </p:pic>
      <p:sp>
        <p:nvSpPr>
          <p:cNvPr id="5" name="Title 1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measuring and why?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77887AE5-0A4C-4763-AA6F-0D6383298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8" r="25048"/>
          <a:stretch>
            <a:fillRect/>
          </a:stretch>
        </p:blipFill>
        <p:spPr>
          <a:xfrm>
            <a:off x="2895600" y="2133600"/>
            <a:ext cx="4876800" cy="36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Implementation Improves Results</a:t>
            </a:r>
          </a:p>
        </p:txBody>
      </p:sp>
      <p:pic>
        <p:nvPicPr>
          <p:cNvPr id="16" name="Content Placeholder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715C180-9CB4-401D-8A9F-FA81F5C8A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431875" cy="3023618"/>
          </a:xfrm>
        </p:spPr>
      </p:pic>
    </p:spTree>
    <p:extLst>
      <p:ext uri="{BB962C8B-B14F-4D97-AF65-F5344CB8AC3E}">
        <p14:creationId xmlns:p14="http://schemas.microsoft.com/office/powerpoint/2010/main" val="20796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9FDE-9FDF-4BB4-962A-D346A982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AC07B-142B-4961-B185-C411F7CB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teachable</a:t>
            </a:r>
            <a:r>
              <a:rPr lang="en-US" dirty="0"/>
              <a:t> and </a:t>
            </a:r>
            <a:r>
              <a:rPr lang="en-US" b="1" dirty="0"/>
              <a:t>doable</a:t>
            </a:r>
            <a:r>
              <a:rPr lang="en-US" dirty="0"/>
              <a:t> </a:t>
            </a:r>
            <a:r>
              <a:rPr lang="en-US" u="sng" dirty="0"/>
              <a:t>behaviors</a:t>
            </a:r>
            <a:r>
              <a:rPr lang="en-US" dirty="0"/>
              <a:t> that practitioners use with children and families which </a:t>
            </a:r>
            <a:r>
              <a:rPr lang="en-US" u="sng" dirty="0"/>
              <a:t>can be used, replicated, and measured for fidelity</a:t>
            </a:r>
          </a:p>
          <a:p>
            <a:endParaRPr lang="en-US" u="sng" dirty="0"/>
          </a:p>
          <a:p>
            <a:r>
              <a:rPr lang="en-US" dirty="0"/>
              <a:t>The practice needs to be clearly defined in order to be measured.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56A8A-2D2D-45E8-A2A4-CC448BF8E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2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BF5D-4D4B-4308-B29E-6A02B746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8D60-2C6D-4EFC-BF7E-A81F2CA8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38600"/>
          </a:xfrm>
        </p:spPr>
        <p:txBody>
          <a:bodyPr/>
          <a:lstStyle/>
          <a:p>
            <a:r>
              <a:rPr lang="en-US" b="1" dirty="0"/>
              <a:t>Practice Change: </a:t>
            </a:r>
            <a:r>
              <a:rPr lang="en-US" dirty="0"/>
              <a:t>Increase or decrease in the number, frequency, precision, or quality of practices a practitioner implements </a:t>
            </a:r>
            <a:r>
              <a:rPr lang="en-US" u="sng" dirty="0"/>
              <a:t>across at least two points in time.</a:t>
            </a:r>
          </a:p>
          <a:p>
            <a:pPr lvl="0"/>
            <a:r>
              <a:rPr lang="en-US" b="1" dirty="0"/>
              <a:t>Fidelity:</a:t>
            </a:r>
            <a:r>
              <a:rPr lang="en-US" dirty="0"/>
              <a:t> The degree to which an intervention or practice is delivered </a:t>
            </a:r>
            <a:r>
              <a:rPr lang="en-US" u="sng" dirty="0"/>
              <a:t>as the developers intended. </a:t>
            </a:r>
            <a:r>
              <a:rPr lang="en-US" dirty="0"/>
              <a:t>Fidelity implies strict and continuing faithfulness to the original innovation or practice that is expected to lead to the desired child/family outcomes.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5E017-CF48-47EE-A58B-5172AC43E1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7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A060-0F69-49A8-A0A6-A534B3C5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Practice Change and Fidelity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720A5-9A3F-4172-A6AA-65A1FBD40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practice change and practice fidelity are about the </a:t>
            </a:r>
            <a:r>
              <a:rPr lang="en-US" b="1" dirty="0"/>
              <a:t>implementation</a:t>
            </a:r>
            <a:r>
              <a:rPr lang="en-US" dirty="0"/>
              <a:t> of evidence-based practices (EBPs)</a:t>
            </a:r>
          </a:p>
          <a:p>
            <a:pPr lvl="1"/>
            <a:r>
              <a:rPr lang="en-US" dirty="0"/>
              <a:t>Are practitioners changing their implementation of EBPs?</a:t>
            </a:r>
          </a:p>
          <a:p>
            <a:pPr lvl="1"/>
            <a:r>
              <a:rPr lang="en-US" dirty="0"/>
              <a:t>Are practitioners implementing EBPs as intended?</a:t>
            </a:r>
          </a:p>
          <a:p>
            <a:pPr lvl="1"/>
            <a:endParaRPr lang="en-US" dirty="0"/>
          </a:p>
          <a:p>
            <a:r>
              <a:rPr lang="en-US" dirty="0"/>
              <a:t>Practitioners can demonstrate changes in practices without reaching fidelity.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ACD8-8E65-4C17-A26D-D1BEC4798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0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119B-AE8A-41CC-BFF4-F5EAC872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Practice Change and Fidelity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E90FF-3B1C-4FA1-8B62-31BF651E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same tools or methods to evaluate fidelity versus practice change.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Practice change can be evaluated                                    in relation to a fidelity threshold.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082D-3047-4B90-A4BD-B02915718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9A9DD-9F52-4FAF-8684-9E40D2608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0019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0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</TotalTime>
  <Words>1786</Words>
  <Application>Microsoft Office PowerPoint</Application>
  <PresentationFormat>On-screen Show (4:3)</PresentationFormat>
  <Paragraphs>270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Century Schoolbook</vt:lpstr>
      <vt:lpstr>Microsoft Sans Serif</vt:lpstr>
      <vt:lpstr>Wingdings</vt:lpstr>
      <vt:lpstr>Office Theme</vt:lpstr>
      <vt:lpstr>Evaluating Implementation of Evidence-Based Practices: Tips for Improving Quality and Feasibility</vt:lpstr>
      <vt:lpstr>Outcomes</vt:lpstr>
      <vt:lpstr>Agenda</vt:lpstr>
      <vt:lpstr>What are we measuring and why?</vt:lpstr>
      <vt:lpstr>Practice Implementation Improves Results</vt:lpstr>
      <vt:lpstr>Definition of Practices</vt:lpstr>
      <vt:lpstr>Definitions</vt:lpstr>
      <vt:lpstr>Relationship Between Practice Change and Fidelity</vt:lpstr>
      <vt:lpstr>Measuring Practice Change and Fidelity</vt:lpstr>
      <vt:lpstr>Why measure practice change and practice fidelity?</vt:lpstr>
      <vt:lpstr>Evaluation Plan Components</vt:lpstr>
      <vt:lpstr>Alignment of Outcomes, Questions, and Performance Indicators</vt:lpstr>
      <vt:lpstr>Example: Are these aligned?</vt:lpstr>
      <vt:lpstr>Example: Alignment</vt:lpstr>
      <vt:lpstr>How are we measuring?  </vt:lpstr>
      <vt:lpstr>Defining and Operationalizing Evidence-based Practices</vt:lpstr>
      <vt:lpstr>Balancing High-Quality and Practical Measurement</vt:lpstr>
      <vt:lpstr>Characteristics of High-Quality Measurement</vt:lpstr>
      <vt:lpstr>Characteristics of High-Quality Measurement</vt:lpstr>
      <vt:lpstr>Characteristics of High-Quality Measurement</vt:lpstr>
      <vt:lpstr>Data Collection Methods</vt:lpstr>
      <vt:lpstr>How to Make it Practical</vt:lpstr>
      <vt:lpstr>PowerPoint Presentation</vt:lpstr>
      <vt:lpstr>Purposes of Data Analysis and Use</vt:lpstr>
      <vt:lpstr>Example Questions at Different System Levels </vt:lpstr>
      <vt:lpstr>Data Aggregation Example</vt:lpstr>
      <vt:lpstr>Hawaii’s SiMR</vt:lpstr>
      <vt:lpstr>Hawaii’s SSIP</vt:lpstr>
      <vt:lpstr>Hawaii’s EBPs &amp; Measurement Tools</vt:lpstr>
      <vt:lpstr>Shifts to Better Align Evaluation</vt:lpstr>
      <vt:lpstr>Hawaii’s Evaluation Plan - example</vt:lpstr>
      <vt:lpstr>Questions/Comments?</vt:lpstr>
      <vt:lpstr>Key Take-Away Points</vt:lpstr>
      <vt:lpstr>Resources</vt:lpstr>
      <vt:lpstr>Contact Information</vt:lpstr>
      <vt:lpstr>Thank you!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Implementation of Evidence-Based Practices: Tips for Improving Quality and Feasibility</dc:title>
  <dc:creator>Debra Shaver</dc:creator>
  <cp:lastModifiedBy>Stephany Garcia</cp:lastModifiedBy>
  <cp:revision>11</cp:revision>
  <dcterms:created xsi:type="dcterms:W3CDTF">2018-08-09T21:06:04Z</dcterms:created>
  <dcterms:modified xsi:type="dcterms:W3CDTF">2019-02-21T21:27:22Z</dcterms:modified>
</cp:coreProperties>
</file>