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tags/tag36.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42.xml" ContentType="application/vnd.openxmlformats-officedocument.presentationml.notesSlide+xml"/>
  <Override PartName="/ppt/tags/tag37.xml" ContentType="application/vnd.openxmlformats-officedocument.presentationml.tags+xml"/>
  <Override PartName="/ppt/notesSlides/notesSlide43.xml" ContentType="application/vnd.openxmlformats-officedocument.presentationml.notesSlide+xml"/>
  <Override PartName="/ppt/tags/tag38.xml" ContentType="application/vnd.openxmlformats-officedocument.presentationml.tags+xml"/>
  <Override PartName="/ppt/notesSlides/notesSlide44.xml" ContentType="application/vnd.openxmlformats-officedocument.presentationml.notesSlide+xml"/>
  <Override PartName="/ppt/tags/tag39.xml" ContentType="application/vnd.openxmlformats-officedocument.presentationml.tags+xml"/>
  <Override PartName="/ppt/notesSlides/notesSlide45.xml" ContentType="application/vnd.openxmlformats-officedocument.presentationml.notesSlide+xml"/>
  <Override PartName="/ppt/tags/tag40.xml" ContentType="application/vnd.openxmlformats-officedocument.presentationml.tags+xml"/>
  <Override PartName="/ppt/notesSlides/notesSlide46.xml" ContentType="application/vnd.openxmlformats-officedocument.presentationml.notesSlide+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58" r:id="rId2"/>
    <p:sldId id="280" r:id="rId3"/>
    <p:sldId id="257" r:id="rId4"/>
    <p:sldId id="277" r:id="rId5"/>
    <p:sldId id="279" r:id="rId6"/>
    <p:sldId id="293" r:id="rId7"/>
    <p:sldId id="271" r:id="rId8"/>
    <p:sldId id="292" r:id="rId9"/>
    <p:sldId id="294" r:id="rId10"/>
    <p:sldId id="295" r:id="rId11"/>
    <p:sldId id="296" r:id="rId12"/>
    <p:sldId id="297" r:id="rId13"/>
    <p:sldId id="298" r:id="rId14"/>
    <p:sldId id="299" r:id="rId15"/>
    <p:sldId id="302" r:id="rId16"/>
    <p:sldId id="303" r:id="rId17"/>
    <p:sldId id="305" r:id="rId18"/>
    <p:sldId id="306" r:id="rId19"/>
    <p:sldId id="304" r:id="rId20"/>
    <p:sldId id="307" r:id="rId21"/>
    <p:sldId id="308" r:id="rId22"/>
    <p:sldId id="315" r:id="rId23"/>
    <p:sldId id="317" r:id="rId24"/>
    <p:sldId id="316" r:id="rId25"/>
    <p:sldId id="310" r:id="rId26"/>
    <p:sldId id="311" r:id="rId27"/>
    <p:sldId id="281" r:id="rId28"/>
    <p:sldId id="282" r:id="rId29"/>
    <p:sldId id="318" r:id="rId30"/>
    <p:sldId id="319" r:id="rId31"/>
    <p:sldId id="320" r:id="rId32"/>
    <p:sldId id="321" r:id="rId33"/>
    <p:sldId id="322" r:id="rId34"/>
    <p:sldId id="323" r:id="rId35"/>
    <p:sldId id="324" r:id="rId36"/>
    <p:sldId id="325" r:id="rId37"/>
    <p:sldId id="283" r:id="rId38"/>
    <p:sldId id="285" r:id="rId39"/>
    <p:sldId id="329" r:id="rId40"/>
    <p:sldId id="326" r:id="rId41"/>
    <p:sldId id="327" r:id="rId42"/>
    <p:sldId id="328" r:id="rId43"/>
    <p:sldId id="286" r:id="rId44"/>
    <p:sldId id="288" r:id="rId45"/>
    <p:sldId id="290" r:id="rId46"/>
    <p:sldId id="330" r:id="rId47"/>
    <p:sldId id="256" r:id="rId48"/>
    <p:sldId id="300" r:id="rId49"/>
    <p:sldId id="301" r:id="rId50"/>
    <p:sldId id="331" r:id="rId51"/>
    <p:sldId id="332" r:id="rId52"/>
    <p:sldId id="333" r:id="rId53"/>
    <p:sldId id="334" r:id="rId54"/>
    <p:sldId id="291" r:id="rId55"/>
    <p:sldId id="313" r:id="rId56"/>
    <p:sldId id="312" r:id="rId57"/>
    <p:sldId id="267" r:id="rId58"/>
    <p:sldId id="269" r:id="rId59"/>
  </p:sldIdLst>
  <p:sldSz cx="9144000" cy="6858000" type="screen4x3"/>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Anthony Ruggiero" initials="RAR" lastIdx="2" clrIdx="0">
    <p:extLst/>
  </p:cmAuthor>
  <p:cmAuthor id="2" name="Harmon, Gary N." initials="HGN"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7FBCE7"/>
    <a:srgbClr val="297ABB"/>
    <a:srgbClr val="3CB45C"/>
    <a:srgbClr val="39B54A"/>
    <a:srgbClr val="D3E6F3"/>
    <a:srgbClr val="56A0D3"/>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86345" autoAdjust="0"/>
  </p:normalViewPr>
  <p:slideViewPr>
    <p:cSldViewPr>
      <p:cViewPr varScale="1">
        <p:scale>
          <a:sx n="80" d="100"/>
          <a:sy n="80" d="100"/>
        </p:scale>
        <p:origin x="188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248"/>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E26821\AppData\Local\Microsoft\Windows\INetCache\Content.Outlook\G2HHV1JT\data%20analysis%20workshop%20activity.xlsx" TargetMode="External"/><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E26821\Desktop\data%20activity_examining%20data%20to%20identify%20meaningful%20differe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ysClr val="window" lastClr="FFFFFF"/>
            </a:solidFill>
          </c:spPr>
          <c:invertIfNegative val="0"/>
          <c:val>
            <c:numRef>
              <c:f>Sheet1!$B$3:$B$7</c:f>
              <c:numCache>
                <c:formatCode>General</c:formatCode>
                <c:ptCount val="5"/>
                <c:pt idx="0">
                  <c:v>5</c:v>
                </c:pt>
                <c:pt idx="1">
                  <c:v>4</c:v>
                </c:pt>
                <c:pt idx="2">
                  <c:v>3</c:v>
                </c:pt>
                <c:pt idx="3">
                  <c:v>2</c:v>
                </c:pt>
                <c:pt idx="4">
                  <c:v>1</c:v>
                </c:pt>
              </c:numCache>
            </c:numRef>
          </c:val>
          <c:extLst>
            <c:ext xmlns:c16="http://schemas.microsoft.com/office/drawing/2014/chart" uri="{C3380CC4-5D6E-409C-BE32-E72D297353CC}">
              <c16:uniqueId val="{00000000-4407-4782-A3C8-C6EDAF493BB0}"/>
            </c:ext>
          </c:extLst>
        </c:ser>
        <c:ser>
          <c:idx val="1"/>
          <c:order val="1"/>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Sheet1!$C$3:$C$7</c:f>
              <c:numCache>
                <c:formatCode>General</c:formatCode>
                <c:ptCount val="5"/>
                <c:pt idx="0">
                  <c:v>10</c:v>
                </c:pt>
                <c:pt idx="1">
                  <c:v>10</c:v>
                </c:pt>
                <c:pt idx="2">
                  <c:v>15</c:v>
                </c:pt>
                <c:pt idx="3">
                  <c:v>25</c:v>
                </c:pt>
                <c:pt idx="4">
                  <c:v>40</c:v>
                </c:pt>
              </c:numCache>
            </c:numRef>
          </c:val>
          <c:extLst>
            <c:ext xmlns:c16="http://schemas.microsoft.com/office/drawing/2014/chart" uri="{C3380CC4-5D6E-409C-BE32-E72D297353CC}">
              <c16:uniqueId val="{00000001-4407-4782-A3C8-C6EDAF493BB0}"/>
            </c:ext>
          </c:extLst>
        </c:ser>
        <c:dLbls>
          <c:showLegendKey val="0"/>
          <c:showVal val="0"/>
          <c:showCatName val="0"/>
          <c:showSerName val="0"/>
          <c:showPercent val="0"/>
          <c:showBubbleSize val="0"/>
        </c:dLbls>
        <c:gapWidth val="150"/>
        <c:axId val="127609088"/>
        <c:axId val="127610880"/>
      </c:barChart>
      <c:catAx>
        <c:axId val="127609088"/>
        <c:scaling>
          <c:orientation val="minMax"/>
        </c:scaling>
        <c:delete val="0"/>
        <c:axPos val="l"/>
        <c:majorTickMark val="out"/>
        <c:minorTickMark val="none"/>
        <c:tickLblPos val="nextTo"/>
        <c:crossAx val="127610880"/>
        <c:crosses val="autoZero"/>
        <c:auto val="1"/>
        <c:lblAlgn val="ctr"/>
        <c:lblOffset val="100"/>
        <c:noMultiLvlLbl val="0"/>
      </c:catAx>
      <c:valAx>
        <c:axId val="127610880"/>
        <c:scaling>
          <c:orientation val="minMax"/>
        </c:scaling>
        <c:delete val="0"/>
        <c:axPos val="b"/>
        <c:majorGridlines/>
        <c:numFmt formatCode="General" sourceLinked="1"/>
        <c:majorTickMark val="out"/>
        <c:minorTickMark val="none"/>
        <c:tickLblPos val="nextTo"/>
        <c:crossAx val="127609088"/>
        <c:crosses val="autoZero"/>
        <c:crossBetween val="between"/>
      </c:valAx>
    </c:plotArea>
    <c:plotVisOnly val="1"/>
    <c:dispBlanksAs val="gap"/>
    <c:showDLblsOverMax val="0"/>
  </c:chart>
  <c:txPr>
    <a:bodyPr/>
    <a:lstStyle/>
    <a:p>
      <a:pPr>
        <a:defRPr>
          <a:solidFill>
            <a:sysClr val="windowText" lastClr="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Sheet1!$E$3:$E$7</c:f>
              <c:numCache>
                <c:formatCode>General</c:formatCode>
                <c:ptCount val="5"/>
                <c:pt idx="0">
                  <c:v>30</c:v>
                </c:pt>
                <c:pt idx="1">
                  <c:v>5</c:v>
                </c:pt>
                <c:pt idx="2">
                  <c:v>5</c:v>
                </c:pt>
                <c:pt idx="3">
                  <c:v>5</c:v>
                </c:pt>
                <c:pt idx="4">
                  <c:v>60</c:v>
                </c:pt>
              </c:numCache>
            </c:numRef>
          </c:val>
          <c:extLst>
            <c:ext xmlns:c16="http://schemas.microsoft.com/office/drawing/2014/chart" uri="{C3380CC4-5D6E-409C-BE32-E72D297353CC}">
              <c16:uniqueId val="{00000000-303C-4411-BF60-B6FD3A1F652C}"/>
            </c:ext>
          </c:extLst>
        </c:ser>
        <c:dLbls>
          <c:dLblPos val="outEnd"/>
          <c:showLegendKey val="0"/>
          <c:showVal val="1"/>
          <c:showCatName val="0"/>
          <c:showSerName val="0"/>
          <c:showPercent val="0"/>
          <c:showBubbleSize val="0"/>
        </c:dLbls>
        <c:gapWidth val="150"/>
        <c:axId val="127617664"/>
        <c:axId val="127620608"/>
      </c:barChart>
      <c:catAx>
        <c:axId val="127617664"/>
        <c:scaling>
          <c:orientation val="minMax"/>
        </c:scaling>
        <c:delete val="0"/>
        <c:axPos val="l"/>
        <c:majorTickMark val="out"/>
        <c:minorTickMark val="none"/>
        <c:tickLblPos val="nextTo"/>
        <c:crossAx val="127620608"/>
        <c:crosses val="autoZero"/>
        <c:auto val="1"/>
        <c:lblAlgn val="ctr"/>
        <c:lblOffset val="100"/>
        <c:noMultiLvlLbl val="0"/>
      </c:catAx>
      <c:valAx>
        <c:axId val="127620608"/>
        <c:scaling>
          <c:orientation val="minMax"/>
        </c:scaling>
        <c:delete val="0"/>
        <c:axPos val="b"/>
        <c:majorGridlines/>
        <c:numFmt formatCode="General" sourceLinked="1"/>
        <c:majorTickMark val="out"/>
        <c:minorTickMark val="none"/>
        <c:tickLblPos val="nextTo"/>
        <c:crossAx val="1276176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Count of age at entry to the Part C program</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analysis workshop activity.xlsx]Sheet2'!$M$9</c:f>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analysis workshop activity.xlsx]Sheet2'!$L$10:$L$20</c:f>
              <c:strCache>
                <c:ptCount val="11"/>
                <c:pt idx="0">
                  <c:v>0-3</c:v>
                </c:pt>
                <c:pt idx="1">
                  <c:v>4-6</c:v>
                </c:pt>
                <c:pt idx="2">
                  <c:v>7-9</c:v>
                </c:pt>
                <c:pt idx="3">
                  <c:v>10-12</c:v>
                </c:pt>
                <c:pt idx="4">
                  <c:v>13-15</c:v>
                </c:pt>
                <c:pt idx="5">
                  <c:v>16-19</c:v>
                </c:pt>
                <c:pt idx="6">
                  <c:v>20-23</c:v>
                </c:pt>
                <c:pt idx="7">
                  <c:v>24-26</c:v>
                </c:pt>
                <c:pt idx="8">
                  <c:v>27-30</c:v>
                </c:pt>
                <c:pt idx="9">
                  <c:v>31-33</c:v>
                </c:pt>
                <c:pt idx="10">
                  <c:v>34-36</c:v>
                </c:pt>
              </c:strCache>
            </c:strRef>
          </c:cat>
          <c:val>
            <c:numRef>
              <c:f>'[data analysis workshop activity.xlsx]Sheet2'!$M$10:$M$20</c:f>
              <c:numCache>
                <c:formatCode>General</c:formatCode>
                <c:ptCount val="11"/>
                <c:pt idx="0">
                  <c:v>20</c:v>
                </c:pt>
                <c:pt idx="1">
                  <c:v>70</c:v>
                </c:pt>
                <c:pt idx="2">
                  <c:v>34</c:v>
                </c:pt>
                <c:pt idx="3">
                  <c:v>22</c:v>
                </c:pt>
                <c:pt idx="4">
                  <c:v>10</c:v>
                </c:pt>
                <c:pt idx="5">
                  <c:v>10</c:v>
                </c:pt>
                <c:pt idx="6">
                  <c:v>25</c:v>
                </c:pt>
                <c:pt idx="7">
                  <c:v>40</c:v>
                </c:pt>
                <c:pt idx="8">
                  <c:v>90</c:v>
                </c:pt>
                <c:pt idx="9">
                  <c:v>40</c:v>
                </c:pt>
                <c:pt idx="10">
                  <c:v>7</c:v>
                </c:pt>
              </c:numCache>
            </c:numRef>
          </c:val>
          <c:extLst>
            <c:ext xmlns:c16="http://schemas.microsoft.com/office/drawing/2014/chart" uri="{C3380CC4-5D6E-409C-BE32-E72D297353CC}">
              <c16:uniqueId val="{00000000-0A63-4CBC-9109-EADD06EAF11B}"/>
            </c:ext>
          </c:extLst>
        </c:ser>
        <c:dLbls>
          <c:showLegendKey val="0"/>
          <c:showVal val="0"/>
          <c:showCatName val="0"/>
          <c:showSerName val="0"/>
          <c:showPercent val="0"/>
          <c:showBubbleSize val="0"/>
        </c:dLbls>
        <c:gapWidth val="219"/>
        <c:overlap val="-27"/>
        <c:axId val="566516880"/>
        <c:axId val="566517208"/>
      </c:barChart>
      <c:catAx>
        <c:axId val="56651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6517208"/>
        <c:crosses val="autoZero"/>
        <c:auto val="1"/>
        <c:lblAlgn val="ctr"/>
        <c:lblOffset val="100"/>
        <c:noMultiLvlLbl val="0"/>
      </c:catAx>
      <c:valAx>
        <c:axId val="566517208"/>
        <c:scaling>
          <c:orientation val="minMax"/>
        </c:scaling>
        <c:delete val="1"/>
        <c:axPos val="l"/>
        <c:numFmt formatCode="General" sourceLinked="1"/>
        <c:majorTickMark val="out"/>
        <c:minorTickMark val="none"/>
        <c:tickLblPos val="nextTo"/>
        <c:crossAx val="56651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Spread!$B$2:$B$59</cx:f>
        <cx:lvl ptCount="58" formatCode="General">
          <cx:pt idx="0">6</cx:pt>
          <cx:pt idx="1">29</cx:pt>
          <cx:pt idx="2">39</cx:pt>
          <cx:pt idx="3">92</cx:pt>
          <cx:pt idx="4">120</cx:pt>
          <cx:pt idx="5">142</cx:pt>
          <cx:pt idx="6">165</cx:pt>
          <cx:pt idx="7">240</cx:pt>
          <cx:pt idx="8">1675</cx:pt>
          <cx:pt idx="9">1697</cx:pt>
          <cx:pt idx="10">1893</cx:pt>
          <cx:pt idx="11">2012</cx:pt>
          <cx:pt idx="12">2221</cx:pt>
          <cx:pt idx="13">2444</cx:pt>
          <cx:pt idx="14">2491</cx:pt>
          <cx:pt idx="15">2748</cx:pt>
          <cx:pt idx="16">3025</cx:pt>
          <cx:pt idx="17">3367</cx:pt>
          <cx:pt idx="18">3505</cx:pt>
          <cx:pt idx="19">3547</cx:pt>
          <cx:pt idx="20">3588</cx:pt>
          <cx:pt idx="21">4354</cx:pt>
          <cx:pt idx="22">5376</cx:pt>
          <cx:pt idx="23">6591</cx:pt>
          <cx:pt idx="24">7726</cx:pt>
          <cx:pt idx="25">8419</cx:pt>
          <cx:pt idx="26">8769</cx:pt>
          <cx:pt idx="27">9086</cx:pt>
          <cx:pt idx="28">9450</cx:pt>
          <cx:pt idx="29">9631</cx:pt>
          <cx:pt idx="30">10019</cx:pt>
          <cx:pt idx="31">10516</cx:pt>
          <cx:pt idx="32">10852</cx:pt>
          <cx:pt idx="33">11437</cx:pt>
          <cx:pt idx="34">13474</cx:pt>
          <cx:pt idx="35">13480</cx:pt>
          <cx:pt idx="36">13485</cx:pt>
          <cx:pt idx="37">13885</cx:pt>
          <cx:pt idx="38">14794</cx:pt>
          <cx:pt idx="39">15555</cx:pt>
          <cx:pt idx="40">15897</cx:pt>
          <cx:pt idx="41">16586</cx:pt>
          <cx:pt idx="42">17468</cx:pt>
          <cx:pt idx="43">17510</cx:pt>
          <cx:pt idx="44">17626</cx:pt>
          <cx:pt idx="45">17687</cx:pt>
          <cx:pt idx="46">18108</cx:pt>
          <cx:pt idx="47">18553</cx:pt>
          <cx:pt idx="48">19211</cx:pt>
          <cx:pt idx="49">19237</cx:pt>
          <cx:pt idx="50">21199</cx:pt>
          <cx:pt idx="51">23181</cx:pt>
          <cx:pt idx="52">34056</cx:pt>
          <cx:pt idx="53">37253</cx:pt>
          <cx:pt idx="54">40412</cx:pt>
          <cx:pt idx="55">46652</cx:pt>
          <cx:pt idx="56">66317</cx:pt>
          <cx:pt idx="57">80903</cx:pt>
        </cx:lvl>
      </cx:numDim>
    </cx:data>
  </cx:chartData>
  <cx:chart>
    <cx:title pos="t" align="ctr" overlay="0">
      <cx:tx>
        <cx:rich>
          <a:bodyPr spcFirstLastPara="1" vertOverflow="ellipsis" horzOverflow="overflow" wrap="square" lIns="0" tIns="0" rIns="0" bIns="0" anchor="ctr" anchorCtr="1"/>
          <a:lstStyle/>
          <a:p>
            <a:pPr algn="ctr" rtl="0">
              <a:defRPr sz="2000"/>
            </a:pPr>
            <a:r>
              <a:rPr lang="en-US" sz="2000" b="0" i="0" u="none" strike="noStrike" baseline="0">
                <a:solidFill>
                  <a:sysClr val="windowText" lastClr="000000">
                    <a:lumMod val="65000"/>
                    <a:lumOff val="35000"/>
                  </a:sysClr>
                </a:solidFill>
                <a:effectLst/>
                <a:latin typeface="Calibri" panose="020F0502020204030204"/>
                <a:ea typeface="Calibri" panose="020F0502020204030204" pitchFamily="34" charset="0"/>
                <a:cs typeface="Calibri" panose="020F0502020204030204" pitchFamily="34" charset="0"/>
              </a:rPr>
              <a:t>Distribution of the number of children ages 3 through 5 served under IDEA, Part B, by state: 2016-17</a:t>
            </a:r>
            <a:endParaRPr lang="en-US" sz="2000" b="0" i="0" u="none" strike="noStrike" baseline="0">
              <a:solidFill>
                <a:sysClr val="windowText" lastClr="000000">
                  <a:lumMod val="65000"/>
                  <a:lumOff val="35000"/>
                </a:sysClr>
              </a:solidFill>
              <a:latin typeface="Calibri" panose="020F0502020204030204"/>
            </a:endParaRPr>
          </a:p>
        </cx:rich>
      </cx:tx>
    </cx:title>
    <cx:plotArea>
      <cx:plotAreaRegion>
        <cx:series layoutId="boxWhisker" uniqueId="{E438C46C-4977-4DBE-BB28-5D8B6797C806}">
          <cx:dataId val="0"/>
          <cx:layoutPr>
            <cx:visibility meanLine="0" meanMarker="1" nonoutliers="0" outliers="1"/>
            <cx:statistics quartileMethod="exclusive"/>
          </cx:layoutPr>
        </cx:series>
      </cx:plotAreaRegion>
      <cx:axis id="0" hidden="1">
        <cx:catScaling gapWidth="1"/>
        <cx:tickLabels/>
      </cx:axis>
      <cx:axis id="1" hidden="1">
        <cx:valScaling/>
        <cx:tickLabels/>
        <cx:txPr>
          <a:bodyPr spcFirstLastPara="1" vertOverflow="ellipsis" horzOverflow="overflow" wrap="square" lIns="0" tIns="0" rIns="0" bIns="0" anchor="ctr" anchorCtr="1"/>
          <a:lstStyle/>
          <a:p>
            <a:pPr algn="ctr" rtl="0">
              <a:defRPr sz="2400"/>
            </a:pPr>
            <a:endParaRPr lang="en-US" sz="2400" b="0" i="0" u="none" strike="noStrike" baseline="0">
              <a:solidFill>
                <a:sysClr val="windowText" lastClr="000000">
                  <a:lumMod val="65000"/>
                  <a:lumOff val="35000"/>
                </a:sys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11/20/2018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11/20/2018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294856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dirty="0"/>
          </a:p>
        </p:txBody>
      </p:sp>
    </p:spTree>
    <p:extLst>
      <p:ext uri="{BB962C8B-B14F-4D97-AF65-F5344CB8AC3E}">
        <p14:creationId xmlns:p14="http://schemas.microsoft.com/office/powerpoint/2010/main" val="128357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dirty="0"/>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1283571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dirty="0"/>
          </a:p>
        </p:txBody>
      </p:sp>
    </p:spTree>
    <p:extLst>
      <p:ext uri="{BB962C8B-B14F-4D97-AF65-F5344CB8AC3E}">
        <p14:creationId xmlns:p14="http://schemas.microsoft.com/office/powerpoint/2010/main" val="1747227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dirty="0"/>
          </a:p>
        </p:txBody>
      </p:sp>
    </p:spTree>
    <p:extLst>
      <p:ext uri="{BB962C8B-B14F-4D97-AF65-F5344CB8AC3E}">
        <p14:creationId xmlns:p14="http://schemas.microsoft.com/office/powerpoint/2010/main" val="2256486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dirty="0"/>
          </a:p>
        </p:txBody>
      </p:sp>
    </p:spTree>
    <p:extLst>
      <p:ext uri="{BB962C8B-B14F-4D97-AF65-F5344CB8AC3E}">
        <p14:creationId xmlns:p14="http://schemas.microsoft.com/office/powerpoint/2010/main" val="731701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128357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dirty="0"/>
          </a:p>
        </p:txBody>
      </p:sp>
    </p:spTree>
    <p:extLst>
      <p:ext uri="{BB962C8B-B14F-4D97-AF65-F5344CB8AC3E}">
        <p14:creationId xmlns:p14="http://schemas.microsoft.com/office/powerpoint/2010/main" val="128357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1283571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400"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4275743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400"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dirty="0"/>
          </a:p>
        </p:txBody>
      </p:sp>
    </p:spTree>
    <p:extLst>
      <p:ext uri="{BB962C8B-B14F-4D97-AF65-F5344CB8AC3E}">
        <p14:creationId xmlns:p14="http://schemas.microsoft.com/office/powerpoint/2010/main" val="156157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108737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305775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0"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258562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0"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258562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3855251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779086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dirty="0"/>
          </a:p>
        </p:txBody>
      </p:sp>
    </p:spTree>
    <p:extLst>
      <p:ext uri="{BB962C8B-B14F-4D97-AF65-F5344CB8AC3E}">
        <p14:creationId xmlns:p14="http://schemas.microsoft.com/office/powerpoint/2010/main" val="2378347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dirty="0"/>
          </a:p>
        </p:txBody>
      </p:sp>
    </p:spTree>
    <p:extLst>
      <p:ext uri="{BB962C8B-B14F-4D97-AF65-F5344CB8AC3E}">
        <p14:creationId xmlns:p14="http://schemas.microsoft.com/office/powerpoint/2010/main" val="4282244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GARY</a:t>
            </a:r>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dirty="0"/>
          </a:p>
        </p:txBody>
      </p:sp>
    </p:spTree>
    <p:extLst>
      <p:ext uri="{BB962C8B-B14F-4D97-AF65-F5344CB8AC3E}">
        <p14:creationId xmlns:p14="http://schemas.microsoft.com/office/powerpoint/2010/main" val="2737978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dirty="0"/>
          </a:p>
        </p:txBody>
      </p:sp>
    </p:spTree>
    <p:extLst>
      <p:ext uri="{BB962C8B-B14F-4D97-AF65-F5344CB8AC3E}">
        <p14:creationId xmlns:p14="http://schemas.microsoft.com/office/powerpoint/2010/main" val="3260437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dirty="0"/>
          </a:p>
        </p:txBody>
      </p:sp>
    </p:spTree>
    <p:extLst>
      <p:ext uri="{BB962C8B-B14F-4D97-AF65-F5344CB8AC3E}">
        <p14:creationId xmlns:p14="http://schemas.microsoft.com/office/powerpoint/2010/main" val="102703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938350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dirty="0"/>
          </a:p>
        </p:txBody>
      </p:sp>
    </p:spTree>
    <p:extLst>
      <p:ext uri="{BB962C8B-B14F-4D97-AF65-F5344CB8AC3E}">
        <p14:creationId xmlns:p14="http://schemas.microsoft.com/office/powerpoint/2010/main" val="1536891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dirty="0"/>
          </a:p>
        </p:txBody>
      </p:sp>
    </p:spTree>
    <p:extLst>
      <p:ext uri="{BB962C8B-B14F-4D97-AF65-F5344CB8AC3E}">
        <p14:creationId xmlns:p14="http://schemas.microsoft.com/office/powerpoint/2010/main" val="1746363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dirty="0"/>
          </a:p>
        </p:txBody>
      </p:sp>
    </p:spTree>
    <p:extLst>
      <p:ext uri="{BB962C8B-B14F-4D97-AF65-F5344CB8AC3E}">
        <p14:creationId xmlns:p14="http://schemas.microsoft.com/office/powerpoint/2010/main" val="1851936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dirty="0"/>
          </a:p>
        </p:txBody>
      </p:sp>
    </p:spTree>
    <p:extLst>
      <p:ext uri="{BB962C8B-B14F-4D97-AF65-F5344CB8AC3E}">
        <p14:creationId xmlns:p14="http://schemas.microsoft.com/office/powerpoint/2010/main" val="3358009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dirty="0"/>
          </a:p>
        </p:txBody>
      </p:sp>
    </p:spTree>
    <p:extLst>
      <p:ext uri="{BB962C8B-B14F-4D97-AF65-F5344CB8AC3E}">
        <p14:creationId xmlns:p14="http://schemas.microsoft.com/office/powerpoint/2010/main" val="3808440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dirty="0"/>
          </a:p>
        </p:txBody>
      </p:sp>
    </p:spTree>
    <p:extLst>
      <p:ext uri="{BB962C8B-B14F-4D97-AF65-F5344CB8AC3E}">
        <p14:creationId xmlns:p14="http://schemas.microsoft.com/office/powerpoint/2010/main" val="1372991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dirty="0"/>
          </a:p>
        </p:txBody>
      </p:sp>
    </p:spTree>
    <p:extLst>
      <p:ext uri="{BB962C8B-B14F-4D97-AF65-F5344CB8AC3E}">
        <p14:creationId xmlns:p14="http://schemas.microsoft.com/office/powerpoint/2010/main" val="1852002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dirty="0"/>
          </a:p>
        </p:txBody>
      </p:sp>
    </p:spTree>
    <p:extLst>
      <p:ext uri="{BB962C8B-B14F-4D97-AF65-F5344CB8AC3E}">
        <p14:creationId xmlns:p14="http://schemas.microsoft.com/office/powerpoint/2010/main" val="4074244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dirty="0"/>
          </a:p>
        </p:txBody>
      </p:sp>
    </p:spTree>
    <p:extLst>
      <p:ext uri="{BB962C8B-B14F-4D97-AF65-F5344CB8AC3E}">
        <p14:creationId xmlns:p14="http://schemas.microsoft.com/office/powerpoint/2010/main" val="1152507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dirty="0"/>
          </a:p>
        </p:txBody>
      </p:sp>
    </p:spTree>
    <p:extLst>
      <p:ext uri="{BB962C8B-B14F-4D97-AF65-F5344CB8AC3E}">
        <p14:creationId xmlns:p14="http://schemas.microsoft.com/office/powerpoint/2010/main" val="63907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2277709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AAD73-97BC-4570-B666-84FF88D14AA7}" type="slidenum">
              <a:rPr lang="en-US"/>
              <a:pPr/>
              <a:t>48</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5096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F9E5D-0B3C-444F-B3BB-EC1CCE0FF262}" type="slidenum">
              <a:rPr lang="en-US"/>
              <a:pPr/>
              <a:t>49</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2672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54</a:t>
            </a:fld>
            <a:endParaRPr lang="en-US" dirty="0"/>
          </a:p>
        </p:txBody>
      </p:sp>
    </p:spTree>
    <p:extLst>
      <p:ext uri="{BB962C8B-B14F-4D97-AF65-F5344CB8AC3E}">
        <p14:creationId xmlns:p14="http://schemas.microsoft.com/office/powerpoint/2010/main" val="1924061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55</a:t>
            </a:fld>
            <a:endParaRPr lang="en-US" dirty="0"/>
          </a:p>
        </p:txBody>
      </p:sp>
    </p:spTree>
    <p:extLst>
      <p:ext uri="{BB962C8B-B14F-4D97-AF65-F5344CB8AC3E}">
        <p14:creationId xmlns:p14="http://schemas.microsoft.com/office/powerpoint/2010/main" val="2740009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56</a:t>
            </a:fld>
            <a:endParaRPr lang="en-US" dirty="0"/>
          </a:p>
        </p:txBody>
      </p:sp>
    </p:spTree>
    <p:extLst>
      <p:ext uri="{BB962C8B-B14F-4D97-AF65-F5344CB8AC3E}">
        <p14:creationId xmlns:p14="http://schemas.microsoft.com/office/powerpoint/2010/main" val="3996939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57</a:t>
            </a:fld>
            <a:endParaRPr lang="en-US" dirty="0"/>
          </a:p>
        </p:txBody>
      </p:sp>
    </p:spTree>
    <p:extLst>
      <p:ext uri="{BB962C8B-B14F-4D97-AF65-F5344CB8AC3E}">
        <p14:creationId xmlns:p14="http://schemas.microsoft.com/office/powerpoint/2010/main" val="42308066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58</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dirty="0"/>
          </a:p>
        </p:txBody>
      </p:sp>
    </p:spTree>
    <p:extLst>
      <p:ext uri="{BB962C8B-B14F-4D97-AF65-F5344CB8AC3E}">
        <p14:creationId xmlns:p14="http://schemas.microsoft.com/office/powerpoint/2010/main" val="33183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dirty="0"/>
          </a:p>
        </p:txBody>
      </p:sp>
    </p:spTree>
    <p:extLst>
      <p:ext uri="{BB962C8B-B14F-4D97-AF65-F5344CB8AC3E}">
        <p14:creationId xmlns:p14="http://schemas.microsoft.com/office/powerpoint/2010/main" val="128357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dirty="0"/>
          </a:p>
        </p:txBody>
      </p:sp>
    </p:spTree>
    <p:extLst>
      <p:ext uri="{BB962C8B-B14F-4D97-AF65-F5344CB8AC3E}">
        <p14:creationId xmlns:p14="http://schemas.microsoft.com/office/powerpoint/2010/main" val="2931944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222943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dirty="0"/>
          </a:p>
        </p:txBody>
      </p:sp>
    </p:spTree>
    <p:extLst>
      <p:ext uri="{BB962C8B-B14F-4D97-AF65-F5344CB8AC3E}">
        <p14:creationId xmlns:p14="http://schemas.microsoft.com/office/powerpoint/2010/main" val="1283571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5" name="Picture 4" descr="Early Childhood Technical Assistance Center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a:extLst>
              <a:ext uri="{FF2B5EF4-FFF2-40B4-BE49-F238E27FC236}">
                <a16:creationId xmlns:a16="http://schemas.microsoft.com/office/drawing/2014/main" id="{79D60143-32B1-4160-9D3A-FAC4B9699BE8}"/>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a:extLst>
                <a:ext uri="{FF2B5EF4-FFF2-40B4-BE49-F238E27FC236}">
                  <a16:creationId xmlns:a16="http://schemas.microsoft.com/office/drawing/2014/main" id="{EB3513EE-8CAE-42E3-B512-959340FF94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a:extLst>
                <a:ext uri="{FF2B5EF4-FFF2-40B4-BE49-F238E27FC236}">
                  <a16:creationId xmlns:a16="http://schemas.microsoft.com/office/drawing/2014/main" id="{C55E99CC-41EA-45CF-B621-60F2F203AFC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5" name="Picture 14" descr="Early Childhood Technical Assistance Center logo">
              <a:extLst>
                <a:ext uri="{FF2B5EF4-FFF2-40B4-BE49-F238E27FC236}">
                  <a16:creationId xmlns:a16="http://schemas.microsoft.com/office/drawing/2014/main" id="{56864AEF-C8E7-49BF-8F05-EB515F518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297ABB"/>
              </a:buClr>
              <a:buFont typeface="Arial" panose="020B0604020202020204" pitchFamily="34" charset="0"/>
              <a:buChar char="•"/>
              <a:defRPr sz="3200">
                <a:solidFill>
                  <a:srgbClr val="297ABB"/>
                </a:solidFill>
              </a:defRPr>
            </a:lvl1pPr>
            <a:lvl2pPr marL="742950" indent="-285750">
              <a:buClr>
                <a:srgbClr val="7FBCE7"/>
              </a:buClr>
              <a:buFont typeface="Calibri" panose="020F0502020204030204" pitchFamily="34" charset="0"/>
              <a:buChar char="–"/>
              <a:defRPr sz="2800">
                <a:solidFill>
                  <a:srgbClr val="297ABB"/>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ACA02710-B2A3-4E03-99D9-F69F0BFA780E}"/>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9AB22202-D9EB-43B0-86D7-B6BCAA1233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897F00C7-1FBB-4213-AD24-5842ABA3892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B59EDC4C-63D1-4C84-8EF0-706C5B6A18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D83A6239-E334-4090-B280-31DFDC6B42EF}"/>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6D0AC07A-B1BB-4E33-9B4F-4D9AC3CF189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CAD6726F-D8EF-480C-B0F8-39A9A9D970B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FDCF5C02-4ECB-4DC2-BBC3-50288C813E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6C24277E-20CA-40A0-AE84-24619DC7E6C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D4B41B63-A5EE-4EB2-A01D-BBA809F7DB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9D88B25D-302D-4F02-B925-B6C1D0ACB918}"/>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6FE5A321-1A08-48C9-B03D-3C50CA4EC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4" name="Group 13">
            <a:extLst>
              <a:ext uri="{FF2B5EF4-FFF2-40B4-BE49-F238E27FC236}">
                <a16:creationId xmlns:a16="http://schemas.microsoft.com/office/drawing/2014/main" id="{BB234D34-5526-4606-B358-561C2F3D0E7A}"/>
              </a:ext>
            </a:extLst>
          </p:cNvPr>
          <p:cNvGrpSpPr/>
          <p:nvPr userDrawn="1"/>
        </p:nvGrpSpPr>
        <p:grpSpPr>
          <a:xfrm>
            <a:off x="0" y="6121400"/>
            <a:ext cx="9144000" cy="736600"/>
            <a:chOff x="0" y="6121400"/>
            <a:chExt cx="9144000" cy="736600"/>
          </a:xfrm>
        </p:grpSpPr>
        <p:pic>
          <p:nvPicPr>
            <p:cNvPr id="15" name="Picture 2" descr="Logo for the Center for IDEA Early Childhood Data Systems (The DaSy Center)">
              <a:extLst>
                <a:ext uri="{FF2B5EF4-FFF2-40B4-BE49-F238E27FC236}">
                  <a16:creationId xmlns:a16="http://schemas.microsoft.com/office/drawing/2014/main" id="{98BD3CDF-F0C7-4C22-9267-5AB80385F3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descr="&quot; &quot;">
              <a:extLst>
                <a:ext uri="{FF2B5EF4-FFF2-40B4-BE49-F238E27FC236}">
                  <a16:creationId xmlns:a16="http://schemas.microsoft.com/office/drawing/2014/main" id="{F373E06F-29FA-45C7-BDCB-16BF9AF1F4C6}"/>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7" name="Picture 16" descr="Early Childhood Technical Assistance Center logo">
              <a:extLst>
                <a:ext uri="{FF2B5EF4-FFF2-40B4-BE49-F238E27FC236}">
                  <a16:creationId xmlns:a16="http://schemas.microsoft.com/office/drawing/2014/main" id="{253651CD-4ED6-4876-83F8-4D87F3A32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297ABB"/>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297ABB"/>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
        <p:nvSpPr>
          <p:cNvPr id="11" name="Rectangle 10" descr="&quot; &quot;"/>
          <p:cNvSpPr/>
          <p:nvPr userDrawn="1"/>
        </p:nvSpPr>
        <p:spPr>
          <a:xfrm>
            <a:off x="-457200" y="-304800"/>
            <a:ext cx="5029200" cy="1603169"/>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pic>
        <p:nvPicPr>
          <p:cNvPr id="13" name="Picture 12" descr="Early Childhood Technical Assistance Center logo">
            <a:extLst>
              <a:ext uri="{FF2B5EF4-FFF2-40B4-BE49-F238E27FC236}">
                <a16:creationId xmlns:a16="http://schemas.microsoft.com/office/drawing/2014/main" id="{866538A0-1F55-4457-89E5-E1FB1A264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6415010"/>
            <a:ext cx="2486025" cy="366790"/>
          </a:xfrm>
          <a:prstGeom prst="rect">
            <a:avLst/>
          </a:prstGeom>
        </p:spPr>
      </p:pic>
      <p:pic>
        <p:nvPicPr>
          <p:cNvPr id="17" name="Picture 16">
            <a:extLst>
              <a:ext uri="{FF2B5EF4-FFF2-40B4-BE49-F238E27FC236}">
                <a16:creationId xmlns:a16="http://schemas.microsoft.com/office/drawing/2014/main" id="{287EE517-1A4F-43CD-9FE2-0C92BE13E0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spTree>
    <p:extLst>
      <p:ext uri="{BB962C8B-B14F-4D97-AF65-F5344CB8AC3E}">
        <p14:creationId xmlns:p14="http://schemas.microsoft.com/office/powerpoint/2010/main" val="17588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vl3pPr>
              <a:buClr>
                <a:srgbClr val="7FBCE7"/>
              </a:buClr>
              <a:defRPr/>
            </a:lvl3pPr>
            <a:lvl4pPr>
              <a:buClr>
                <a:srgbClr val="7FBCE7"/>
              </a:buClr>
              <a:defRPr/>
            </a:lvl4pPr>
            <a:lvl5pPr>
              <a:buClr>
                <a:srgbClr val="7FBCE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2" name="Group 1">
            <a:extLst>
              <a:ext uri="{FF2B5EF4-FFF2-40B4-BE49-F238E27FC236}">
                <a16:creationId xmlns:a16="http://schemas.microsoft.com/office/drawing/2014/main" id="{935780A4-FE81-409E-B5F8-CE94DA2725A2}"/>
              </a:ext>
            </a:extLst>
          </p:cNvPr>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5" name="Picture 4" descr="Early Childhood Technical Assistance Center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
        <p:nvSpPr>
          <p:cNvPr id="10" name="Rectangle 9"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288639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6" name="Rectangle 5"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297ABB"/>
              </a:buClr>
              <a:buFont typeface="Arial" panose="020B0604020202020204" pitchFamily="34" charset="0"/>
              <a:buChar char="•"/>
              <a:defRPr>
                <a:solidFill>
                  <a:srgbClr val="297ABB"/>
                </a:solidFill>
              </a:defRPr>
            </a:lvl1pPr>
            <a:lvl2pPr marL="742950" indent="-285750">
              <a:buClr>
                <a:srgbClr val="7FBCE7"/>
              </a:buClr>
              <a:buFont typeface="Calibri" panose="020F0502020204030204" pitchFamily="34" charset="0"/>
              <a:buChar char="–"/>
              <a:defRPr>
                <a:solidFill>
                  <a:srgbClr val="297ABB"/>
                </a:solidFill>
              </a:defRPr>
            </a:lvl2pPr>
          </a:lstStyle>
          <a:p>
            <a:pPr lvl="0"/>
            <a:r>
              <a:rPr lang="en-US" dirty="0"/>
              <a:t>Click to edit Master text styles</a:t>
            </a:r>
          </a:p>
          <a:p>
            <a:pPr lvl="1"/>
            <a:r>
              <a:rPr lang="en-US" dirty="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
        <p:nvSpPr>
          <p:cNvPr id="9" name="Rectangle 8" descr="&quot; &quot;"/>
          <p:cNvSpPr/>
          <p:nvPr userDrawn="1"/>
        </p:nvSpPr>
        <p:spPr>
          <a:xfrm>
            <a:off x="0" y="-1143000"/>
            <a:ext cx="4572000" cy="1371600"/>
          </a:xfrm>
          <a:prstGeom prst="rect">
            <a:avLst/>
          </a:prstGeom>
          <a:solidFill>
            <a:srgbClr val="297AB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3CB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grpSp>
        <p:nvGrpSpPr>
          <p:cNvPr id="15" name="Group 14">
            <a:extLst>
              <a:ext uri="{FF2B5EF4-FFF2-40B4-BE49-F238E27FC236}">
                <a16:creationId xmlns:a16="http://schemas.microsoft.com/office/drawing/2014/main" id="{40BE6BEC-8036-4808-9266-3C5131D1CB71}"/>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7AE55471-771A-4C58-88F9-2D835FBB84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0DF4E5C0-810C-4162-ACEF-81B557AFE0C0}"/>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C59CFCEC-6BB9-40DE-9654-E64A163F7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72F7E28B-EE3E-4697-9BAE-E18B8BB63040}"/>
              </a:ext>
            </a:extLst>
          </p:cNvPr>
          <p:cNvGrpSpPr/>
          <p:nvPr userDrawn="1"/>
        </p:nvGrpSpPr>
        <p:grpSpPr>
          <a:xfrm>
            <a:off x="0" y="61214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3C9CC475-73E7-49F0-81BB-0402E23CB8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FD7B347D-6CB1-48B4-BE61-D9CF417AA39A}"/>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1ABEE4D-FDDC-49FD-8FDA-201D1CE3F4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44903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5" name="Group 14">
            <a:extLst>
              <a:ext uri="{FF2B5EF4-FFF2-40B4-BE49-F238E27FC236}">
                <a16:creationId xmlns:a16="http://schemas.microsoft.com/office/drawing/2014/main" id="{38F2AF28-429A-4A18-8FDF-A5D920595071}"/>
              </a:ext>
            </a:extLst>
          </p:cNvPr>
          <p:cNvGrpSpPr/>
          <p:nvPr userDrawn="1"/>
        </p:nvGrpSpPr>
        <p:grpSpPr>
          <a:xfrm>
            <a:off x="0" y="6172200"/>
            <a:ext cx="9144000" cy="736600"/>
            <a:chOff x="0" y="6121400"/>
            <a:chExt cx="9144000" cy="736600"/>
          </a:xfrm>
        </p:grpSpPr>
        <p:pic>
          <p:nvPicPr>
            <p:cNvPr id="16" name="Picture 2" descr="Logo for the Center for IDEA Early Childhood Data Systems (The DaSy Center)">
              <a:extLst>
                <a:ext uri="{FF2B5EF4-FFF2-40B4-BE49-F238E27FC236}">
                  <a16:creationId xmlns:a16="http://schemas.microsoft.com/office/drawing/2014/main" id="{CF88A5E9-3742-4504-810F-5B9F74561D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descr="&quot; &quot;">
              <a:extLst>
                <a:ext uri="{FF2B5EF4-FFF2-40B4-BE49-F238E27FC236}">
                  <a16:creationId xmlns:a16="http://schemas.microsoft.com/office/drawing/2014/main" id="{36D1A548-50EF-4FED-ACB1-E401DDA53391}"/>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8" name="Picture 17" descr="Early Childhood Technical Assistance Center logo">
              <a:extLst>
                <a:ext uri="{FF2B5EF4-FFF2-40B4-BE49-F238E27FC236}">
                  <a16:creationId xmlns:a16="http://schemas.microsoft.com/office/drawing/2014/main" id="{5CD24F2A-69AD-4BAA-A7FA-69CAF68D2B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154578"/>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7" name="Group 16">
            <a:extLst>
              <a:ext uri="{FF2B5EF4-FFF2-40B4-BE49-F238E27FC236}">
                <a16:creationId xmlns:a16="http://schemas.microsoft.com/office/drawing/2014/main" id="{E9D20085-C902-45D5-9AF6-5107986BBFAC}"/>
              </a:ext>
            </a:extLst>
          </p:cNvPr>
          <p:cNvGrpSpPr/>
          <p:nvPr userDrawn="1"/>
        </p:nvGrpSpPr>
        <p:grpSpPr>
          <a:xfrm>
            <a:off x="0" y="6121400"/>
            <a:ext cx="9144000" cy="736600"/>
            <a:chOff x="0" y="6121400"/>
            <a:chExt cx="9144000" cy="736600"/>
          </a:xfrm>
        </p:grpSpPr>
        <p:pic>
          <p:nvPicPr>
            <p:cNvPr id="18" name="Picture 2" descr="Logo for the Center for IDEA Early Childhood Data Systems (The DaSy Center)">
              <a:extLst>
                <a:ext uri="{FF2B5EF4-FFF2-40B4-BE49-F238E27FC236}">
                  <a16:creationId xmlns:a16="http://schemas.microsoft.com/office/drawing/2014/main" id="{FF9054EC-3877-4073-82E0-7D6E72051C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descr="&quot; &quot;">
              <a:extLst>
                <a:ext uri="{FF2B5EF4-FFF2-40B4-BE49-F238E27FC236}">
                  <a16:creationId xmlns:a16="http://schemas.microsoft.com/office/drawing/2014/main" id="{596C844F-22F5-4F82-B744-092136848C3B}"/>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20" name="Picture 19" descr="Early Childhood Technical Assistance Center logo">
              <a:extLst>
                <a:ext uri="{FF2B5EF4-FFF2-40B4-BE49-F238E27FC236}">
                  <a16:creationId xmlns:a16="http://schemas.microsoft.com/office/drawing/2014/main" id="{DF7D0D09-C6FB-4370-8937-37475D626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3" name="Group 12">
            <a:extLst>
              <a:ext uri="{FF2B5EF4-FFF2-40B4-BE49-F238E27FC236}">
                <a16:creationId xmlns:a16="http://schemas.microsoft.com/office/drawing/2014/main" id="{1D28B46C-382D-41B3-BA72-FA9B41BCC54C}"/>
              </a:ext>
            </a:extLst>
          </p:cNvPr>
          <p:cNvGrpSpPr/>
          <p:nvPr userDrawn="1"/>
        </p:nvGrpSpPr>
        <p:grpSpPr>
          <a:xfrm>
            <a:off x="0" y="6121400"/>
            <a:ext cx="9144000" cy="736600"/>
            <a:chOff x="0" y="6121400"/>
            <a:chExt cx="9144000" cy="736600"/>
          </a:xfrm>
        </p:grpSpPr>
        <p:pic>
          <p:nvPicPr>
            <p:cNvPr id="14" name="Picture 2" descr="Logo for the Center for IDEA Early Childhood Data Systems (The DaSy Center)">
              <a:extLst>
                <a:ext uri="{FF2B5EF4-FFF2-40B4-BE49-F238E27FC236}">
                  <a16:creationId xmlns:a16="http://schemas.microsoft.com/office/drawing/2014/main" id="{83E801B1-5491-436F-BEEB-C3684F58369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a:extLst>
                <a:ext uri="{FF2B5EF4-FFF2-40B4-BE49-F238E27FC236}">
                  <a16:creationId xmlns:a16="http://schemas.microsoft.com/office/drawing/2014/main" id="{26D5B3C5-84CF-40C5-AB00-DEC32AD8DC72}"/>
                </a:ext>
              </a:extLst>
            </p:cNvPr>
            <p:cNvCxnSpPr/>
            <p:nvPr userDrawn="1"/>
          </p:nvCxnSpPr>
          <p:spPr>
            <a:xfrm>
              <a:off x="0" y="6121400"/>
              <a:ext cx="9144000" cy="0"/>
            </a:xfrm>
            <a:prstGeom prst="line">
              <a:avLst/>
            </a:prstGeom>
            <a:ln w="19050">
              <a:solidFill>
                <a:srgbClr val="7FBCE7"/>
              </a:solidFill>
            </a:ln>
          </p:spPr>
          <p:style>
            <a:lnRef idx="1">
              <a:schemeClr val="accent1"/>
            </a:lnRef>
            <a:fillRef idx="0">
              <a:schemeClr val="accent1"/>
            </a:fillRef>
            <a:effectRef idx="0">
              <a:schemeClr val="accent1"/>
            </a:effectRef>
            <a:fontRef idx="minor">
              <a:schemeClr val="tx1"/>
            </a:fontRef>
          </p:style>
        </p:cxnSp>
        <p:pic>
          <p:nvPicPr>
            <p:cNvPr id="16" name="Picture 15" descr="Early Childhood Technical Assistance Center logo">
              <a:extLst>
                <a:ext uri="{FF2B5EF4-FFF2-40B4-BE49-F238E27FC236}">
                  <a16:creationId xmlns:a16="http://schemas.microsoft.com/office/drawing/2014/main" id="{96A2EAFC-958B-4BF8-9164-C4D95C4585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6325833"/>
              <a:ext cx="1063536" cy="409052"/>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spcBef>
          <a:spcPct val="0"/>
        </a:spcBef>
        <a:buNone/>
        <a:defRPr sz="3600" b="1" kern="1200">
          <a:solidFill>
            <a:srgbClr val="297ABB"/>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4/relationships/chartEx" Target="../charts/chartEx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ectacenter.org/eco/pages/childoutcomes-calc.asp"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dasycenter.org/data-visualization-toolkit/"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s://twitter.com/ECTACenter" TargetMode="External"/><Relationship Id="rId5" Type="http://schemas.openxmlformats.org/officeDocument/2006/relationships/hyperlink" Target="http://ectacenter.org/" TargetMode="External"/><Relationship Id="rId4" Type="http://schemas.openxmlformats.org/officeDocument/2006/relationships/hyperlink" Target="https://twitter.com/DaSyCenter"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6702552" cy="1676400"/>
          </a:xfrm>
        </p:spPr>
        <p:txBody>
          <a:bodyPr>
            <a:normAutofit fontScale="90000"/>
          </a:bodyPr>
          <a:lstStyle/>
          <a:p>
            <a:r>
              <a:rPr lang="en-US" dirty="0"/>
              <a:t>Examining Data to Identify Meaningful Difference</a:t>
            </a:r>
          </a:p>
        </p:txBody>
      </p:sp>
      <p:sp>
        <p:nvSpPr>
          <p:cNvPr id="5" name="Text Placeholder 10"/>
          <p:cNvSpPr txBox="1">
            <a:spLocks/>
          </p:cNvSpPr>
          <p:nvPr/>
        </p:nvSpPr>
        <p:spPr>
          <a:xfrm>
            <a:off x="483460" y="3592693"/>
            <a:ext cx="67056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297ABB"/>
                </a:solidFill>
              </a:rPr>
              <a:t>Tony Ruggiero, DaSy</a:t>
            </a:r>
          </a:p>
          <a:p>
            <a:r>
              <a:rPr lang="en-US" sz="1800" dirty="0">
                <a:solidFill>
                  <a:srgbClr val="297ABB"/>
                </a:solidFill>
              </a:rPr>
              <a:t>Robin Nelson, DaSy</a:t>
            </a:r>
          </a:p>
          <a:p>
            <a:r>
              <a:rPr lang="en-US" sz="1800" dirty="0">
                <a:solidFill>
                  <a:srgbClr val="297ABB"/>
                </a:solidFill>
              </a:rPr>
              <a:t>Gary Harmon, DaSy/ECTA</a:t>
            </a:r>
          </a:p>
          <a:p>
            <a:r>
              <a:rPr lang="en-US" sz="1800" dirty="0">
                <a:solidFill>
                  <a:srgbClr val="297ABB"/>
                </a:solidFill>
              </a:rPr>
              <a:t>Cornelia Taylor, DaSy/ECTA</a:t>
            </a:r>
          </a:p>
          <a:p>
            <a:endParaRPr lang="en-US" sz="1800" dirty="0">
              <a:solidFill>
                <a:srgbClr val="297ABB"/>
              </a:solidFill>
            </a:endParaRPr>
          </a:p>
        </p:txBody>
      </p:sp>
      <p:sp>
        <p:nvSpPr>
          <p:cNvPr id="6" name="Subtitle 2"/>
          <p:cNvSpPr>
            <a:spLocks noGrp="1"/>
          </p:cNvSpPr>
          <p:nvPr>
            <p:ph type="subTitle" idx="1"/>
          </p:nvPr>
        </p:nvSpPr>
        <p:spPr>
          <a:xfrm>
            <a:off x="457200" y="5184648"/>
            <a:ext cx="5029200" cy="1216152"/>
          </a:xfrm>
        </p:spPr>
        <p:txBody>
          <a:bodyPr>
            <a:normAutofit fontScale="62500" lnSpcReduction="20000"/>
          </a:bodyPr>
          <a:lstStyle/>
          <a:p>
            <a:pPr algn="l"/>
            <a:r>
              <a:rPr lang="en-US" dirty="0"/>
              <a:t>Improving Data, Improving Outcomes</a:t>
            </a:r>
          </a:p>
          <a:p>
            <a:pPr algn="l"/>
            <a:r>
              <a:rPr lang="en-US" dirty="0"/>
              <a:t>Arlington, VA</a:t>
            </a:r>
          </a:p>
          <a:p>
            <a:pPr algn="l"/>
            <a:r>
              <a:rPr lang="en-US" dirty="0"/>
              <a:t>August, 2018</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descr="&quot; &quot;"/>
          <p:cNvSpPr>
            <a:spLocks noGrp="1"/>
          </p:cNvSpPr>
          <p:nvPr>
            <p:ph type="title"/>
          </p:nvPr>
        </p:nvSpPr>
        <p:spPr/>
        <p:txBody>
          <a:bodyPr/>
          <a:lstStyle/>
          <a:p>
            <a:r>
              <a:rPr lang="en-US" dirty="0"/>
              <a:t>Types of Descriptive Statistics</a:t>
            </a:r>
          </a:p>
        </p:txBody>
      </p:sp>
      <p:sp>
        <p:nvSpPr>
          <p:cNvPr id="2" name="Content Placeholder 1"/>
          <p:cNvSpPr>
            <a:spLocks noGrp="1"/>
          </p:cNvSpPr>
          <p:nvPr>
            <p:ph idx="1"/>
          </p:nvPr>
        </p:nvSpPr>
        <p:spPr>
          <a:xfrm>
            <a:off x="457200" y="1676400"/>
            <a:ext cx="8229600" cy="3657601"/>
          </a:xfrm>
        </p:spPr>
        <p:txBody>
          <a:bodyPr/>
          <a:lstStyle/>
          <a:p>
            <a:pPr lvl="0"/>
            <a:r>
              <a:rPr lang="en-US" sz="3600" dirty="0"/>
              <a:t>Frequencies, crosstabs</a:t>
            </a:r>
          </a:p>
          <a:p>
            <a:pPr lvl="0"/>
            <a:r>
              <a:rPr lang="en-US" sz="3200" dirty="0"/>
              <a:t>Measures of central tendency</a:t>
            </a:r>
          </a:p>
          <a:p>
            <a:pPr lvl="1"/>
            <a:r>
              <a:rPr lang="en-US" sz="2800" dirty="0"/>
              <a:t>Describe the central position of a set of data</a:t>
            </a:r>
          </a:p>
          <a:p>
            <a:pPr lvl="0"/>
            <a:r>
              <a:rPr lang="en-US" sz="3200" dirty="0"/>
              <a:t>Measures of variability</a:t>
            </a:r>
          </a:p>
          <a:p>
            <a:pPr lvl="1"/>
            <a:r>
              <a:rPr lang="en-US" sz="2800" dirty="0"/>
              <a:t>Describe how spread out the data are</a:t>
            </a:r>
          </a:p>
        </p:txBody>
      </p:sp>
    </p:spTree>
    <p:extLst>
      <p:ext uri="{BB962C8B-B14F-4D97-AF65-F5344CB8AC3E}">
        <p14:creationId xmlns:p14="http://schemas.microsoft.com/office/powerpoint/2010/main" val="393586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11</a:t>
            </a:fld>
            <a:endParaRPr lang="en-US" dirty="0"/>
          </a:p>
        </p:txBody>
      </p:sp>
      <p:sp>
        <p:nvSpPr>
          <p:cNvPr id="3" name="Title 2" descr="&quot; &quot;"/>
          <p:cNvSpPr>
            <a:spLocks noGrp="1"/>
          </p:cNvSpPr>
          <p:nvPr>
            <p:ph type="title"/>
          </p:nvPr>
        </p:nvSpPr>
        <p:spPr/>
        <p:txBody>
          <a:bodyPr/>
          <a:lstStyle/>
          <a:p>
            <a:r>
              <a:rPr lang="en-US" dirty="0"/>
              <a:t>Frequencies and Cross-tabs</a:t>
            </a:r>
          </a:p>
        </p:txBody>
      </p:sp>
      <p:sp>
        <p:nvSpPr>
          <p:cNvPr id="2" name="Content Placeholder 1"/>
          <p:cNvSpPr>
            <a:spLocks noGrp="1"/>
          </p:cNvSpPr>
          <p:nvPr>
            <p:ph idx="1"/>
          </p:nvPr>
        </p:nvSpPr>
        <p:spPr>
          <a:xfrm>
            <a:off x="457200" y="1600200"/>
            <a:ext cx="8229600" cy="3657601"/>
          </a:xfrm>
        </p:spPr>
        <p:txBody>
          <a:bodyPr/>
          <a:lstStyle/>
          <a:p>
            <a:pPr>
              <a:lnSpc>
                <a:spcPct val="90000"/>
              </a:lnSpc>
            </a:pPr>
            <a:r>
              <a:rPr lang="en-US" sz="3200" dirty="0"/>
              <a:t>Frequency (count, percentage)</a:t>
            </a:r>
          </a:p>
          <a:p>
            <a:pPr lvl="1">
              <a:lnSpc>
                <a:spcPct val="90000"/>
              </a:lnSpc>
            </a:pPr>
            <a:r>
              <a:rPr lang="en-US" dirty="0"/>
              <a:t>16 boys, 62%</a:t>
            </a:r>
          </a:p>
          <a:p>
            <a:pPr lvl="1">
              <a:lnSpc>
                <a:spcPct val="90000"/>
              </a:lnSpc>
            </a:pPr>
            <a:r>
              <a:rPr lang="en-US" dirty="0"/>
              <a:t>10 girls, 38%</a:t>
            </a:r>
          </a:p>
          <a:p>
            <a:pPr>
              <a:lnSpc>
                <a:spcPct val="90000"/>
              </a:lnSpc>
            </a:pPr>
            <a:r>
              <a:rPr lang="en-US" sz="3200" dirty="0"/>
              <a:t>Cross-tabulation (data element by data element)</a:t>
            </a:r>
          </a:p>
          <a:p>
            <a:pPr lvl="1">
              <a:lnSpc>
                <a:spcPct val="90000"/>
              </a:lnSpc>
            </a:pPr>
            <a:r>
              <a:rPr lang="en-US" dirty="0"/>
              <a:t>12 boys with Communication Delays, 4 Other</a:t>
            </a:r>
          </a:p>
          <a:p>
            <a:pPr lvl="1">
              <a:lnSpc>
                <a:spcPct val="90000"/>
              </a:lnSpc>
            </a:pPr>
            <a:r>
              <a:rPr lang="en-US" dirty="0"/>
              <a:t>5 girls with Communication Delays, 5 Other</a:t>
            </a:r>
          </a:p>
        </p:txBody>
      </p:sp>
    </p:spTree>
    <p:extLst>
      <p:ext uri="{BB962C8B-B14F-4D97-AF65-F5344CB8AC3E}">
        <p14:creationId xmlns:p14="http://schemas.microsoft.com/office/powerpoint/2010/main" val="3645204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12</a:t>
            </a:fld>
            <a:endParaRPr lang="en-US" dirty="0"/>
          </a:p>
        </p:txBody>
      </p:sp>
      <p:sp>
        <p:nvSpPr>
          <p:cNvPr id="2" name="Title 1"/>
          <p:cNvSpPr>
            <a:spLocks noGrp="1"/>
          </p:cNvSpPr>
          <p:nvPr>
            <p:ph type="title"/>
          </p:nvPr>
        </p:nvSpPr>
        <p:spPr/>
        <p:txBody>
          <a:bodyPr/>
          <a:lstStyle/>
          <a:p>
            <a:r>
              <a:rPr lang="en-US" dirty="0"/>
              <a:t>Example of Frequency Table</a:t>
            </a:r>
          </a:p>
        </p:txBody>
      </p:sp>
      <p:sp>
        <p:nvSpPr>
          <p:cNvPr id="4" name="Rectangle 3"/>
          <p:cNvSpPr/>
          <p:nvPr/>
        </p:nvSpPr>
        <p:spPr>
          <a:xfrm>
            <a:off x="1676400" y="1600200"/>
            <a:ext cx="5029200" cy="1077218"/>
          </a:xfrm>
          <a:prstGeom prst="rect">
            <a:avLst/>
          </a:prstGeom>
        </p:spPr>
        <p:txBody>
          <a:bodyPr wrap="square">
            <a:spAutoFit/>
          </a:bodyPr>
          <a:lstStyle/>
          <a:p>
            <a:pPr algn="ctr">
              <a:buNone/>
            </a:pPr>
            <a:r>
              <a:rPr lang="en-US" sz="3200" dirty="0"/>
              <a:t>Ages of Children Enrolled at Happy Valley Preschool</a:t>
            </a:r>
          </a:p>
        </p:txBody>
      </p:sp>
      <p:graphicFrame>
        <p:nvGraphicFramePr>
          <p:cNvPr id="6" name="Table 5" descr="This graphic is a table of ages of children enrolled at happy valley preschool. "/>
          <p:cNvGraphicFramePr>
            <a:graphicFrameLocks noGrp="1"/>
          </p:cNvGraphicFramePr>
          <p:nvPr>
            <p:extLst>
              <p:ext uri="{D42A27DB-BD31-4B8C-83A1-F6EECF244321}">
                <p14:modId xmlns:p14="http://schemas.microsoft.com/office/powerpoint/2010/main" val="3975693894"/>
              </p:ext>
            </p:extLst>
          </p:nvPr>
        </p:nvGraphicFramePr>
        <p:xfrm>
          <a:off x="1524000" y="3048000"/>
          <a:ext cx="5715000" cy="2209800"/>
        </p:xfrm>
        <a:graphic>
          <a:graphicData uri="http://schemas.openxmlformats.org/drawingml/2006/table">
            <a:tbl>
              <a:tblPr firstRow="1" bandRow="1">
                <a:tableStyleId>{21E4AEA4-8DFA-4A89-87EB-49C32662AFE0}</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552450">
                <a:tc>
                  <a:txBody>
                    <a:bodyPr/>
                    <a:lstStyle/>
                    <a:p>
                      <a:pPr algn="ctr"/>
                      <a:r>
                        <a:rPr lang="en-US" sz="2400" dirty="0"/>
                        <a:t>Age</a:t>
                      </a:r>
                    </a:p>
                  </a:txBody>
                  <a:tcPr/>
                </a:tc>
                <a:tc>
                  <a:txBody>
                    <a:bodyPr/>
                    <a:lstStyle/>
                    <a:p>
                      <a:pPr algn="ctr"/>
                      <a:r>
                        <a:rPr lang="en-US" sz="2400" dirty="0"/>
                        <a:t>Number</a:t>
                      </a:r>
                    </a:p>
                  </a:txBody>
                  <a:tcPr/>
                </a:tc>
                <a:tc>
                  <a:txBody>
                    <a:bodyPr/>
                    <a:lstStyle/>
                    <a:p>
                      <a:pPr algn="ctr"/>
                      <a:r>
                        <a:rPr lang="en-US" sz="2400" dirty="0"/>
                        <a:t>Percent</a:t>
                      </a:r>
                    </a:p>
                  </a:txBody>
                  <a:tcPr/>
                </a:tc>
                <a:extLst>
                  <a:ext uri="{0D108BD9-81ED-4DB2-BD59-A6C34878D82A}">
                    <a16:rowId xmlns:a16="http://schemas.microsoft.com/office/drawing/2014/main" val="10000"/>
                  </a:ext>
                </a:extLst>
              </a:tr>
              <a:tr h="552450">
                <a:tc>
                  <a:txBody>
                    <a:bodyPr/>
                    <a:lstStyle/>
                    <a:p>
                      <a:pPr algn="ctr"/>
                      <a:r>
                        <a:rPr lang="en-US" sz="2400" dirty="0"/>
                        <a:t>Three</a:t>
                      </a:r>
                    </a:p>
                  </a:txBody>
                  <a:tcPr/>
                </a:tc>
                <a:tc>
                  <a:txBody>
                    <a:bodyPr/>
                    <a:lstStyle/>
                    <a:p>
                      <a:pPr algn="ctr"/>
                      <a:r>
                        <a:rPr lang="en-US" sz="2400" dirty="0"/>
                        <a:t>34</a:t>
                      </a:r>
                    </a:p>
                  </a:txBody>
                  <a:tcPr/>
                </a:tc>
                <a:tc>
                  <a:txBody>
                    <a:bodyPr/>
                    <a:lstStyle/>
                    <a:p>
                      <a:pPr algn="ctr"/>
                      <a:r>
                        <a:rPr lang="en-US" sz="2400" dirty="0"/>
                        <a:t>43</a:t>
                      </a:r>
                    </a:p>
                  </a:txBody>
                  <a:tcPr/>
                </a:tc>
                <a:extLst>
                  <a:ext uri="{0D108BD9-81ED-4DB2-BD59-A6C34878D82A}">
                    <a16:rowId xmlns:a16="http://schemas.microsoft.com/office/drawing/2014/main" val="10001"/>
                  </a:ext>
                </a:extLst>
              </a:tr>
              <a:tr h="552450">
                <a:tc>
                  <a:txBody>
                    <a:bodyPr/>
                    <a:lstStyle/>
                    <a:p>
                      <a:pPr algn="ctr"/>
                      <a:r>
                        <a:rPr lang="en-US" sz="2400" dirty="0"/>
                        <a:t>Four</a:t>
                      </a:r>
                    </a:p>
                  </a:txBody>
                  <a:tcPr/>
                </a:tc>
                <a:tc>
                  <a:txBody>
                    <a:bodyPr/>
                    <a:lstStyle/>
                    <a:p>
                      <a:pPr algn="ctr"/>
                      <a:r>
                        <a:rPr lang="en-US" sz="2400" dirty="0"/>
                        <a:t>45</a:t>
                      </a:r>
                    </a:p>
                  </a:txBody>
                  <a:tcPr/>
                </a:tc>
                <a:tc>
                  <a:txBody>
                    <a:bodyPr/>
                    <a:lstStyle/>
                    <a:p>
                      <a:pPr algn="ctr"/>
                      <a:r>
                        <a:rPr lang="en-US" sz="2400" dirty="0"/>
                        <a:t>57</a:t>
                      </a:r>
                    </a:p>
                  </a:txBody>
                  <a:tcPr/>
                </a:tc>
                <a:extLst>
                  <a:ext uri="{0D108BD9-81ED-4DB2-BD59-A6C34878D82A}">
                    <a16:rowId xmlns:a16="http://schemas.microsoft.com/office/drawing/2014/main" val="10002"/>
                  </a:ext>
                </a:extLst>
              </a:tr>
              <a:tr h="552450">
                <a:tc>
                  <a:txBody>
                    <a:bodyPr/>
                    <a:lstStyle/>
                    <a:p>
                      <a:pPr algn="ctr"/>
                      <a:r>
                        <a:rPr lang="en-US" sz="2400" dirty="0"/>
                        <a:t>Total</a:t>
                      </a:r>
                    </a:p>
                  </a:txBody>
                  <a:tcPr/>
                </a:tc>
                <a:tc>
                  <a:txBody>
                    <a:bodyPr/>
                    <a:lstStyle/>
                    <a:p>
                      <a:pPr algn="ctr"/>
                      <a:r>
                        <a:rPr lang="en-US" sz="2400" dirty="0"/>
                        <a:t>79</a:t>
                      </a:r>
                    </a:p>
                  </a:txBody>
                  <a:tcPr/>
                </a:tc>
                <a:tc>
                  <a:txBody>
                    <a:bodyPr/>
                    <a:lstStyle/>
                    <a:p>
                      <a:pPr algn="ctr"/>
                      <a:r>
                        <a:rPr lang="en-US" sz="2400" dirty="0"/>
                        <a:t>100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2434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13</a:t>
            </a:fld>
            <a:endParaRPr lang="en-US" dirty="0"/>
          </a:p>
        </p:txBody>
      </p:sp>
      <p:sp>
        <p:nvSpPr>
          <p:cNvPr id="2" name="Title 1"/>
          <p:cNvSpPr>
            <a:spLocks noGrp="1"/>
          </p:cNvSpPr>
          <p:nvPr>
            <p:ph type="title"/>
          </p:nvPr>
        </p:nvSpPr>
        <p:spPr/>
        <p:txBody>
          <a:bodyPr/>
          <a:lstStyle/>
          <a:p>
            <a:r>
              <a:rPr lang="en-US" dirty="0"/>
              <a:t>Example of Cross-Tab</a:t>
            </a:r>
          </a:p>
        </p:txBody>
      </p:sp>
      <p:graphicFrame>
        <p:nvGraphicFramePr>
          <p:cNvPr id="4" name="Group 76" descr="Tables that show two variables crossed with one another&#10;Gender and race/ethnicity&#10;Disability and age&#10;Program and disability&#10;Number of cells determined by number of values&#10;Gender (2) by race/ethnicity (5) = 10"/>
          <p:cNvGraphicFramePr>
            <a:graphicFrameLocks noGrp="1"/>
          </p:cNvGraphicFramePr>
          <p:nvPr>
            <p:extLst>
              <p:ext uri="{D42A27DB-BD31-4B8C-83A1-F6EECF244321}">
                <p14:modId xmlns:p14="http://schemas.microsoft.com/office/powerpoint/2010/main" val="1841001571"/>
              </p:ext>
            </p:extLst>
          </p:nvPr>
        </p:nvGraphicFramePr>
        <p:xfrm>
          <a:off x="838201" y="1600200"/>
          <a:ext cx="7315200" cy="4760211"/>
        </p:xfrm>
        <a:graphic>
          <a:graphicData uri="http://schemas.openxmlformats.org/drawingml/2006/table">
            <a:tbl>
              <a:tblPr firstRow="1">
                <a:tableStyleId>{616DA210-FB5B-4158-B5E0-FEB733F419BA}</a:tableStyleId>
              </a:tblPr>
              <a:tblGrid>
                <a:gridCol w="1492897">
                  <a:extLst>
                    <a:ext uri="{9D8B030D-6E8A-4147-A177-3AD203B41FA5}">
                      <a16:colId xmlns:a16="http://schemas.microsoft.com/office/drawing/2014/main" val="20000"/>
                    </a:ext>
                  </a:extLst>
                </a:gridCol>
                <a:gridCol w="863441">
                  <a:extLst>
                    <a:ext uri="{9D8B030D-6E8A-4147-A177-3AD203B41FA5}">
                      <a16:colId xmlns:a16="http://schemas.microsoft.com/office/drawing/2014/main" val="20001"/>
                    </a:ext>
                  </a:extLst>
                </a:gridCol>
                <a:gridCol w="992066">
                  <a:extLst>
                    <a:ext uri="{9D8B030D-6E8A-4147-A177-3AD203B41FA5}">
                      <a16:colId xmlns:a16="http://schemas.microsoft.com/office/drawing/2014/main" val="20002"/>
                    </a:ext>
                  </a:extLst>
                </a:gridCol>
                <a:gridCol w="992065">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2066">
                  <a:extLst>
                    <a:ext uri="{9D8B030D-6E8A-4147-A177-3AD203B41FA5}">
                      <a16:colId xmlns:a16="http://schemas.microsoft.com/office/drawing/2014/main" val="20005"/>
                    </a:ext>
                  </a:extLst>
                </a:gridCol>
                <a:gridCol w="992065">
                  <a:extLst>
                    <a:ext uri="{9D8B030D-6E8A-4147-A177-3AD203B41FA5}">
                      <a16:colId xmlns:a16="http://schemas.microsoft.com/office/drawing/2014/main" val="20006"/>
                    </a:ext>
                  </a:extLst>
                </a:gridCol>
              </a:tblGrid>
              <a:tr h="449541">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lumMod val="50000"/>
                            </a:schemeClr>
                          </a:solidFill>
                          <a:effectLst/>
                        </a:rPr>
                        <a:t>OSEP Progress Categories for Outcome 1</a:t>
                      </a:r>
                      <a:endParaRPr kumimoji="0" lang="en-US" sz="2400" b="1"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a:txBody>
                  <a:tcPr marL="9525" marR="9525" marT="9525" marB="0" anchor="b" horzOverflow="overflow"/>
                </a:tc>
                <a:extLst>
                  <a:ext uri="{0D108BD9-81ED-4DB2-BD59-A6C34878D82A}">
                    <a16:rowId xmlns:a16="http://schemas.microsoft.com/office/drawing/2014/main" val="10000"/>
                  </a:ext>
                </a:extLst>
              </a:tr>
              <a:tr h="610631">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endParaRPr kumimoji="0" lang="en-US" sz="2400" u="none" strike="noStrike" cap="none" normalizeH="0" baseline="0" dirty="0">
                        <a:ln>
                          <a:noFill/>
                        </a:ln>
                        <a:solidFill>
                          <a:schemeClr val="accent1">
                            <a:lumMod val="50000"/>
                          </a:schemeClr>
                        </a:solidFill>
                        <a:effectLst/>
                      </a:endParaRPr>
                    </a:p>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2400" u="none" strike="noStrike" cap="none" normalizeH="0" baseline="0" dirty="0">
                          <a:ln>
                            <a:noFill/>
                          </a:ln>
                          <a:solidFill>
                            <a:schemeClr val="accent1">
                              <a:lumMod val="50000"/>
                            </a:schemeClr>
                          </a:solidFill>
                          <a:effectLst/>
                        </a:rPr>
                        <a:t>Program</a:t>
                      </a:r>
                      <a:endParaRPr kumimoji="0" lang="en-US" sz="24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u="none" strike="noStrike" cap="none" normalizeH="0" baseline="0" dirty="0">
                          <a:ln>
                            <a:noFill/>
                          </a:ln>
                          <a:solidFill>
                            <a:schemeClr val="accent1">
                              <a:lumMod val="50000"/>
                            </a:schemeClr>
                          </a:solidFill>
                          <a:effectLst/>
                        </a:rPr>
                        <a:t>a</a:t>
                      </a:r>
                      <a:endParaRPr kumimoji="0" lang="en-US" sz="32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u="none" strike="noStrike" cap="none" normalizeH="0" baseline="0" dirty="0">
                          <a:ln>
                            <a:noFill/>
                          </a:ln>
                          <a:solidFill>
                            <a:schemeClr val="accent1">
                              <a:lumMod val="50000"/>
                            </a:schemeClr>
                          </a:solidFill>
                          <a:effectLst/>
                        </a:rPr>
                        <a:t>b</a:t>
                      </a:r>
                      <a:endParaRPr kumimoji="0" lang="en-US" sz="32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u="none" strike="noStrike" cap="none" normalizeH="0" baseline="0" dirty="0">
                          <a:ln>
                            <a:noFill/>
                          </a:ln>
                          <a:solidFill>
                            <a:schemeClr val="accent1">
                              <a:lumMod val="50000"/>
                            </a:schemeClr>
                          </a:solidFill>
                          <a:effectLst/>
                        </a:rPr>
                        <a:t>c</a:t>
                      </a:r>
                      <a:endParaRPr kumimoji="0" lang="en-US" sz="32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u="none" strike="noStrike" cap="none" normalizeH="0" baseline="0" dirty="0">
                          <a:ln>
                            <a:noFill/>
                          </a:ln>
                          <a:solidFill>
                            <a:schemeClr val="accent1">
                              <a:lumMod val="50000"/>
                            </a:schemeClr>
                          </a:solidFill>
                          <a:effectLst/>
                        </a:rPr>
                        <a:t>d</a:t>
                      </a:r>
                      <a:endParaRPr kumimoji="0" lang="en-US" sz="32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u="none" strike="noStrike" cap="none" normalizeH="0" baseline="0" dirty="0">
                          <a:ln>
                            <a:noFill/>
                          </a:ln>
                          <a:solidFill>
                            <a:schemeClr val="accent1">
                              <a:lumMod val="50000"/>
                            </a:schemeClr>
                          </a:solidFill>
                          <a:effectLst/>
                        </a:rPr>
                        <a:t>e</a:t>
                      </a:r>
                      <a:endParaRPr kumimoji="0" lang="en-US" sz="32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lumMod val="50000"/>
                            </a:schemeClr>
                          </a:solidFill>
                          <a:effectLst/>
                        </a:rPr>
                        <a:t>Row total</a:t>
                      </a:r>
                      <a:endParaRPr kumimoji="0" lang="en-US" sz="24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extLst>
                  <a:ext uri="{0D108BD9-81ED-4DB2-BD59-A6C34878D82A}">
                    <a16:rowId xmlns:a16="http://schemas.microsoft.com/office/drawing/2014/main" val="10001"/>
                  </a:ext>
                </a:extLst>
              </a:tr>
              <a:tr h="69539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1">
                              <a:lumMod val="50000"/>
                            </a:schemeClr>
                          </a:solidFill>
                          <a:effectLst/>
                        </a:rPr>
                        <a:t>Children’s Corner</a:t>
                      </a:r>
                      <a:endParaRPr kumimoji="0" lang="en-US" sz="20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8</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14</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extLst>
                  <a:ext uri="{0D108BD9-81ED-4DB2-BD59-A6C34878D82A}">
                    <a16:rowId xmlns:a16="http://schemas.microsoft.com/office/drawing/2014/main" val="10002"/>
                  </a:ext>
                </a:extLst>
              </a:tr>
              <a:tr h="38476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1">
                              <a:lumMod val="50000"/>
                            </a:schemeClr>
                          </a:solidFill>
                          <a:effectLst/>
                        </a:rPr>
                        <a:t>Elite Care</a:t>
                      </a:r>
                      <a:endParaRPr kumimoji="0" lang="en-US" sz="20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6</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6</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17</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extLst>
                  <a:ext uri="{0D108BD9-81ED-4DB2-BD59-A6C34878D82A}">
                    <a16:rowId xmlns:a16="http://schemas.microsoft.com/office/drawing/2014/main" val="10003"/>
                  </a:ext>
                </a:extLst>
              </a:tr>
              <a:tr h="51016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solidFill>
                            <a:schemeClr val="accent1">
                              <a:lumMod val="50000"/>
                            </a:schemeClr>
                          </a:solidFill>
                          <a:effectLst/>
                          <a:latin typeface="+mn-lt"/>
                          <a:ea typeface="+mn-ea"/>
                          <a:cs typeface="+mn-cs"/>
                        </a:rPr>
                        <a:t>Community Cares</a:t>
                      </a: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extLst>
                  <a:ext uri="{0D108BD9-81ED-4DB2-BD59-A6C34878D82A}">
                    <a16:rowId xmlns:a16="http://schemas.microsoft.com/office/drawing/2014/main" val="10004"/>
                  </a:ext>
                </a:extLst>
              </a:tr>
              <a:tr h="51016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1">
                              <a:lumMod val="50000"/>
                            </a:schemeClr>
                          </a:solidFill>
                          <a:effectLst/>
                        </a:rPr>
                        <a:t>New Horizons</a:t>
                      </a:r>
                      <a:endParaRPr kumimoji="0" lang="en-US" sz="20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0</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4</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10</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extLst>
                  <a:ext uri="{0D108BD9-81ED-4DB2-BD59-A6C34878D82A}">
                    <a16:rowId xmlns:a16="http://schemas.microsoft.com/office/drawing/2014/main" val="10005"/>
                  </a:ext>
                </a:extLst>
              </a:tr>
              <a:tr h="51016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chemeClr val="accent1">
                              <a:lumMod val="50000"/>
                            </a:schemeClr>
                          </a:solidFill>
                          <a:effectLst/>
                        </a:rPr>
                        <a:t>Opportunities, Inc.</a:t>
                      </a:r>
                      <a:endParaRPr kumimoji="0" lang="en-US" sz="20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0</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2</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10</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17</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extLst>
                  <a:ext uri="{0D108BD9-81ED-4DB2-BD59-A6C34878D82A}">
                    <a16:rowId xmlns:a16="http://schemas.microsoft.com/office/drawing/2014/main" val="10006"/>
                  </a:ext>
                </a:extLst>
              </a:tr>
              <a:tr h="61063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lumMod val="50000"/>
                            </a:schemeClr>
                          </a:solidFill>
                          <a:effectLst/>
                        </a:rPr>
                        <a:t>Column total</a:t>
                      </a:r>
                      <a:endParaRPr kumimoji="0" lang="en-US" sz="2400" b="0" i="0" u="none" strike="noStrike" cap="none" normalizeH="0" baseline="0" dirty="0">
                        <a:ln>
                          <a:noFill/>
                        </a:ln>
                        <a:solidFill>
                          <a:schemeClr val="accent1">
                            <a:lumMod val="50000"/>
                          </a:schemeClr>
                        </a:solidFill>
                        <a:effectLst/>
                        <a:latin typeface="Arial" charset="0"/>
                      </a:endParaRPr>
                    </a:p>
                  </a:txBody>
                  <a:tcPr marL="9525" marR="9525" marT="9525" marB="0" anchor="b" horzOverflow="overflow">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13</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15</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18</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40</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89</a:t>
                      </a:r>
                      <a:endParaRPr kumimoji="0" lang="en-US" sz="2400" b="0" i="0" u="none" strike="noStrike" cap="none" normalizeH="0" baseline="0" dirty="0">
                        <a:ln>
                          <a:noFill/>
                        </a:ln>
                        <a:solidFill>
                          <a:srgbClr val="002060"/>
                        </a:solidFill>
                        <a:effectLst/>
                        <a:latin typeface="Arial" charset="0"/>
                      </a:endParaRPr>
                    </a:p>
                  </a:txBody>
                  <a:tcPr marL="9525" marR="9525" marT="9525" marB="0" anchor="b"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66451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
        <p:nvSpPr>
          <p:cNvPr id="3" name="Title 2"/>
          <p:cNvSpPr>
            <a:spLocks noGrp="1"/>
          </p:cNvSpPr>
          <p:nvPr>
            <p:ph type="title"/>
          </p:nvPr>
        </p:nvSpPr>
        <p:spPr/>
        <p:txBody>
          <a:bodyPr/>
          <a:lstStyle/>
          <a:p>
            <a:r>
              <a:rPr lang="en-US" dirty="0"/>
              <a:t>Analyzing Categorical Data</a:t>
            </a:r>
          </a:p>
        </p:txBody>
      </p:sp>
      <p:sp>
        <p:nvSpPr>
          <p:cNvPr id="2" name="Content Placeholder 1"/>
          <p:cNvSpPr>
            <a:spLocks noGrp="1"/>
          </p:cNvSpPr>
          <p:nvPr>
            <p:ph idx="1"/>
          </p:nvPr>
        </p:nvSpPr>
        <p:spPr>
          <a:xfrm>
            <a:off x="457200" y="1600200"/>
            <a:ext cx="8229600" cy="4343399"/>
          </a:xfrm>
        </p:spPr>
        <p:txBody>
          <a:bodyPr/>
          <a:lstStyle/>
          <a:p>
            <a:r>
              <a:rPr lang="en-US" b="1" dirty="0"/>
              <a:t>Row percentages </a:t>
            </a:r>
            <a:r>
              <a:rPr lang="en-US" dirty="0"/>
              <a:t>– percentages computed with the Row total as the denominator</a:t>
            </a:r>
          </a:p>
          <a:p>
            <a:r>
              <a:rPr lang="en-US" b="1" dirty="0"/>
              <a:t>Column percentages </a:t>
            </a:r>
            <a:r>
              <a:rPr lang="en-US" dirty="0"/>
              <a:t>– percentages computed with the Column total as the denominator</a:t>
            </a:r>
          </a:p>
          <a:p>
            <a:r>
              <a:rPr lang="en-US" b="1" dirty="0"/>
              <a:t>Total percentage </a:t>
            </a:r>
            <a:r>
              <a:rPr lang="en-US" dirty="0"/>
              <a:t>– percentages computed with the overall total as the denominator</a:t>
            </a:r>
          </a:p>
        </p:txBody>
      </p:sp>
    </p:spTree>
    <p:extLst>
      <p:ext uri="{BB962C8B-B14F-4D97-AF65-F5344CB8AC3E}">
        <p14:creationId xmlns:p14="http://schemas.microsoft.com/office/powerpoint/2010/main" val="40640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15</a:t>
            </a:fld>
            <a:endParaRPr lang="en-US" dirty="0"/>
          </a:p>
        </p:txBody>
      </p:sp>
      <p:sp>
        <p:nvSpPr>
          <p:cNvPr id="3" name="Title 2" descr="&quot; &quot;"/>
          <p:cNvSpPr>
            <a:spLocks noGrp="1"/>
          </p:cNvSpPr>
          <p:nvPr>
            <p:ph type="title"/>
          </p:nvPr>
        </p:nvSpPr>
        <p:spPr/>
        <p:txBody>
          <a:bodyPr/>
          <a:lstStyle/>
          <a:p>
            <a:r>
              <a:rPr lang="en-US" dirty="0"/>
              <a:t>Measures of Central Tendency</a:t>
            </a:r>
          </a:p>
        </p:txBody>
      </p:sp>
      <p:sp>
        <p:nvSpPr>
          <p:cNvPr id="2" name="Content Placeholder 1"/>
          <p:cNvSpPr>
            <a:spLocks noGrp="1"/>
          </p:cNvSpPr>
          <p:nvPr>
            <p:ph idx="1"/>
          </p:nvPr>
        </p:nvSpPr>
        <p:spPr/>
        <p:txBody>
          <a:bodyPr/>
          <a:lstStyle/>
          <a:p>
            <a:pPr lvl="0"/>
            <a:r>
              <a:rPr lang="en-US" dirty="0"/>
              <a:t>Mean = average</a:t>
            </a:r>
          </a:p>
          <a:p>
            <a:pPr lvl="1"/>
            <a:r>
              <a:rPr lang="en-US" dirty="0"/>
              <a:t>Most popular and well known</a:t>
            </a:r>
          </a:p>
          <a:p>
            <a:pPr lvl="1"/>
            <a:r>
              <a:rPr lang="en-US" dirty="0"/>
              <a:t>Disadvantage: susceptible to influence of outliers</a:t>
            </a:r>
          </a:p>
          <a:p>
            <a:pPr lvl="0"/>
            <a:r>
              <a:rPr lang="en-US" dirty="0"/>
              <a:t>Median = middle value in a data set with values arranged from low to high</a:t>
            </a:r>
          </a:p>
          <a:p>
            <a:pPr lvl="1"/>
            <a:r>
              <a:rPr lang="en-US" dirty="0"/>
              <a:t>Think “median of the road”; also 50</a:t>
            </a:r>
            <a:r>
              <a:rPr lang="en-US" baseline="30000" dirty="0"/>
              <a:t>th</a:t>
            </a:r>
            <a:r>
              <a:rPr lang="en-US" dirty="0"/>
              <a:t> percentile</a:t>
            </a:r>
          </a:p>
          <a:p>
            <a:pPr lvl="0"/>
            <a:r>
              <a:rPr lang="en-US" dirty="0"/>
              <a:t>Mode = most commonly occurring value</a:t>
            </a:r>
          </a:p>
        </p:txBody>
      </p:sp>
    </p:spTree>
    <p:extLst>
      <p:ext uri="{BB962C8B-B14F-4D97-AF65-F5344CB8AC3E}">
        <p14:creationId xmlns:p14="http://schemas.microsoft.com/office/powerpoint/2010/main" val="497344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16</a:t>
            </a:fld>
            <a:endParaRPr lang="en-US" dirty="0"/>
          </a:p>
        </p:txBody>
      </p:sp>
      <p:sp>
        <p:nvSpPr>
          <p:cNvPr id="3" name="Title 2" descr="&quot; &quot;"/>
          <p:cNvSpPr>
            <a:spLocks noGrp="1"/>
          </p:cNvSpPr>
          <p:nvPr>
            <p:ph type="title"/>
          </p:nvPr>
        </p:nvSpPr>
        <p:spPr/>
        <p:txBody>
          <a:bodyPr/>
          <a:lstStyle/>
          <a:p>
            <a:r>
              <a:rPr lang="en-US" dirty="0">
                <a:solidFill>
                  <a:schemeClr val="accent1"/>
                </a:solidFill>
              </a:rPr>
              <a:t>Normal Distribution</a:t>
            </a:r>
          </a:p>
        </p:txBody>
      </p:sp>
      <p:pic>
        <p:nvPicPr>
          <p:cNvPr id="6" name="Picture 5" descr="The graphic shows the normal distribution of data curve including mean, median, and mode. "/>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61122"/>
            <a:ext cx="7620000" cy="4135755"/>
          </a:xfrm>
          <a:prstGeom prst="rect">
            <a:avLst/>
          </a:prstGeom>
          <a:noFill/>
          <a:ln>
            <a:noFill/>
          </a:ln>
        </p:spPr>
      </p:pic>
    </p:spTree>
    <p:extLst>
      <p:ext uri="{BB962C8B-B14F-4D97-AF65-F5344CB8AC3E}">
        <p14:creationId xmlns:p14="http://schemas.microsoft.com/office/powerpoint/2010/main" val="1552087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17</a:t>
            </a:fld>
            <a:endParaRPr lang="en-US" dirty="0"/>
          </a:p>
        </p:txBody>
      </p:sp>
      <p:sp>
        <p:nvSpPr>
          <p:cNvPr id="3" name="Title 2" descr="&quot; &quot;"/>
          <p:cNvSpPr>
            <a:spLocks noGrp="1"/>
          </p:cNvSpPr>
          <p:nvPr>
            <p:ph type="title"/>
          </p:nvPr>
        </p:nvSpPr>
        <p:spPr/>
        <p:txBody>
          <a:bodyPr/>
          <a:lstStyle/>
          <a:p>
            <a:r>
              <a:rPr lang="en-US" dirty="0"/>
              <a:t>Normal vs. Skewed Distribution</a:t>
            </a:r>
          </a:p>
        </p:txBody>
      </p:sp>
      <p:pic>
        <p:nvPicPr>
          <p:cNvPr id="1026" name="Picture 2" descr="This graphic is an image of a normal distribu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341822"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s graphic is an image of a skewed distribut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580" y="1600200"/>
            <a:ext cx="44121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298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18</a:t>
            </a:fld>
            <a:endParaRPr lang="en-US" dirty="0"/>
          </a:p>
        </p:txBody>
      </p:sp>
      <p:sp>
        <p:nvSpPr>
          <p:cNvPr id="2" name="Title 1"/>
          <p:cNvSpPr>
            <a:spLocks noGrp="1"/>
          </p:cNvSpPr>
          <p:nvPr>
            <p:ph type="title"/>
          </p:nvPr>
        </p:nvSpPr>
        <p:spPr/>
        <p:txBody>
          <a:bodyPr>
            <a:normAutofit fontScale="90000"/>
          </a:bodyPr>
          <a:lstStyle/>
          <a:p>
            <a:r>
              <a:rPr lang="en-US" dirty="0"/>
              <a:t>Two sets of data, both with mean =3.75</a:t>
            </a:r>
          </a:p>
        </p:txBody>
      </p:sp>
      <p:graphicFrame>
        <p:nvGraphicFramePr>
          <p:cNvPr id="6" name="Content Placeholder 5" descr="This graphic is a bar graph of data."/>
          <p:cNvGraphicFramePr>
            <a:graphicFrameLocks noGrp="1"/>
          </p:cNvGraphicFramePr>
          <p:nvPr>
            <p:ph sz="half" idx="1"/>
            <p:extLst>
              <p:ext uri="{D42A27DB-BD31-4B8C-83A1-F6EECF244321}">
                <p14:modId xmlns:p14="http://schemas.microsoft.com/office/powerpoint/2010/main" val="108079811"/>
              </p:ext>
            </p:extLst>
          </p:nvPr>
        </p:nvGraphicFramePr>
        <p:xfrm>
          <a:off x="609600" y="1371600"/>
          <a:ext cx="3962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828800" y="5791200"/>
            <a:ext cx="1295400" cy="369332"/>
          </a:xfrm>
          <a:prstGeom prst="rect">
            <a:avLst/>
          </a:prstGeom>
          <a:noFill/>
        </p:spPr>
        <p:txBody>
          <a:bodyPr wrap="square" rtlCol="0">
            <a:spAutoFit/>
          </a:bodyPr>
          <a:lstStyle/>
          <a:p>
            <a:r>
              <a:rPr lang="en-US" dirty="0"/>
              <a:t>Percent</a:t>
            </a:r>
          </a:p>
        </p:txBody>
      </p:sp>
      <p:graphicFrame>
        <p:nvGraphicFramePr>
          <p:cNvPr id="7" name="Content Placeholder 6" descr="This graphic is a bar graph of data. "/>
          <p:cNvGraphicFramePr>
            <a:graphicFrameLocks noGrp="1"/>
          </p:cNvGraphicFramePr>
          <p:nvPr>
            <p:ph sz="half" idx="2"/>
            <p:extLst>
              <p:ext uri="{D42A27DB-BD31-4B8C-83A1-F6EECF244321}">
                <p14:modId xmlns:p14="http://schemas.microsoft.com/office/powerpoint/2010/main" val="1126203128"/>
              </p:ext>
            </p:extLst>
          </p:nvPr>
        </p:nvGraphicFramePr>
        <p:xfrm>
          <a:off x="4800600" y="1447800"/>
          <a:ext cx="3810000" cy="451854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6172200" y="5781675"/>
            <a:ext cx="1295400" cy="369332"/>
          </a:xfrm>
          <a:prstGeom prst="rect">
            <a:avLst/>
          </a:prstGeom>
          <a:noFill/>
        </p:spPr>
        <p:txBody>
          <a:bodyPr wrap="square" rtlCol="0">
            <a:spAutoFit/>
          </a:bodyPr>
          <a:lstStyle/>
          <a:p>
            <a:r>
              <a:rPr lang="en-US" dirty="0"/>
              <a:t>Percent</a:t>
            </a:r>
          </a:p>
        </p:txBody>
      </p:sp>
      <p:grpSp>
        <p:nvGrpSpPr>
          <p:cNvPr id="12" name="Group 11" descr="Four stars">
            <a:extLst>
              <a:ext uri="{FF2B5EF4-FFF2-40B4-BE49-F238E27FC236}">
                <a16:creationId xmlns:a16="http://schemas.microsoft.com/office/drawing/2014/main" id="{83155C36-8724-4339-A6AE-2F594F9DDE2C}"/>
              </a:ext>
            </a:extLst>
          </p:cNvPr>
          <p:cNvGrpSpPr/>
          <p:nvPr/>
        </p:nvGrpSpPr>
        <p:grpSpPr>
          <a:xfrm>
            <a:off x="3148781" y="951271"/>
            <a:ext cx="2229464" cy="462116"/>
            <a:chOff x="3148781" y="951271"/>
            <a:chExt cx="2229464" cy="462116"/>
          </a:xfrm>
        </p:grpSpPr>
        <p:sp>
          <p:nvSpPr>
            <p:cNvPr id="4" name="5-Point Star 3" descr="Star"/>
            <p:cNvSpPr/>
            <p:nvPr/>
          </p:nvSpPr>
          <p:spPr>
            <a:xfrm>
              <a:off x="3148781" y="953729"/>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descr="Star"/>
            <p:cNvSpPr/>
            <p:nvPr/>
          </p:nvSpPr>
          <p:spPr>
            <a:xfrm>
              <a:off x="3778045" y="951271"/>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descr="Star"/>
            <p:cNvSpPr/>
            <p:nvPr/>
          </p:nvSpPr>
          <p:spPr>
            <a:xfrm>
              <a:off x="4350774" y="956187"/>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descr="Star"/>
            <p:cNvSpPr/>
            <p:nvPr/>
          </p:nvSpPr>
          <p:spPr>
            <a:xfrm>
              <a:off x="4921045" y="951271"/>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373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C3778C-73DA-4C44-B37F-A497FF995D7C}"/>
              </a:ext>
            </a:extLst>
          </p:cNvPr>
          <p:cNvSpPr>
            <a:spLocks noGrp="1"/>
          </p:cNvSpPr>
          <p:nvPr>
            <p:ph type="sldNum" sz="quarter" idx="10"/>
          </p:nvPr>
        </p:nvSpPr>
        <p:spPr/>
        <p:txBody>
          <a:bodyPr/>
          <a:lstStyle/>
          <a:p>
            <a:fld id="{B2897048-00E0-47FB-B07B-F36BBE8AF579}" type="slidenum">
              <a:rPr lang="en-US" smtClean="0"/>
              <a:pPr/>
              <a:t>19</a:t>
            </a:fld>
            <a:endParaRPr lang="en-US" dirty="0"/>
          </a:p>
        </p:txBody>
      </p:sp>
      <p:sp>
        <p:nvSpPr>
          <p:cNvPr id="3" name="Title 2">
            <a:extLst>
              <a:ext uri="{FF2B5EF4-FFF2-40B4-BE49-F238E27FC236}">
                <a16:creationId xmlns:a16="http://schemas.microsoft.com/office/drawing/2014/main" id="{5FEC063C-DB2B-A946-8CD4-86139D7B8DCD}"/>
              </a:ext>
            </a:extLst>
          </p:cNvPr>
          <p:cNvSpPr>
            <a:spLocks noGrp="1"/>
          </p:cNvSpPr>
          <p:nvPr>
            <p:ph type="title"/>
          </p:nvPr>
        </p:nvSpPr>
        <p:spPr/>
        <p:txBody>
          <a:bodyPr/>
          <a:lstStyle/>
          <a:p>
            <a:r>
              <a:rPr lang="en-US" dirty="0"/>
              <a:t>Reasons to Review Distribution</a:t>
            </a:r>
          </a:p>
        </p:txBody>
      </p:sp>
      <p:pic>
        <p:nvPicPr>
          <p:cNvPr id="4100" name="Picture 4" descr="&quot; &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2924" y="1600200"/>
            <a:ext cx="6972300" cy="39383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28774" y="2057400"/>
            <a:ext cx="685800" cy="369332"/>
          </a:xfrm>
          <a:prstGeom prst="rect">
            <a:avLst/>
          </a:prstGeom>
          <a:noFill/>
        </p:spPr>
        <p:txBody>
          <a:bodyPr wrap="square" rtlCol="0">
            <a:spAutoFit/>
          </a:bodyPr>
          <a:lstStyle/>
          <a:p>
            <a:r>
              <a:rPr lang="en-US" dirty="0"/>
              <a:t>$70K</a:t>
            </a:r>
          </a:p>
        </p:txBody>
      </p:sp>
      <p:sp>
        <p:nvSpPr>
          <p:cNvPr id="9" name="TextBox 8"/>
          <p:cNvSpPr txBox="1"/>
          <p:nvPr/>
        </p:nvSpPr>
        <p:spPr>
          <a:xfrm>
            <a:off x="2590800" y="2075378"/>
            <a:ext cx="685800" cy="369332"/>
          </a:xfrm>
          <a:prstGeom prst="rect">
            <a:avLst/>
          </a:prstGeom>
          <a:noFill/>
        </p:spPr>
        <p:txBody>
          <a:bodyPr wrap="square" rtlCol="0">
            <a:spAutoFit/>
          </a:bodyPr>
          <a:lstStyle/>
          <a:p>
            <a:r>
              <a:rPr lang="en-US" dirty="0"/>
              <a:t>$75K</a:t>
            </a:r>
          </a:p>
        </p:txBody>
      </p:sp>
      <p:sp>
        <p:nvSpPr>
          <p:cNvPr id="10" name="TextBox 9"/>
          <p:cNvSpPr txBox="1"/>
          <p:nvPr/>
        </p:nvSpPr>
        <p:spPr>
          <a:xfrm>
            <a:off x="3429000" y="2075378"/>
            <a:ext cx="685800" cy="369332"/>
          </a:xfrm>
          <a:prstGeom prst="rect">
            <a:avLst/>
          </a:prstGeom>
          <a:noFill/>
        </p:spPr>
        <p:txBody>
          <a:bodyPr wrap="square" rtlCol="0">
            <a:spAutoFit/>
          </a:bodyPr>
          <a:lstStyle/>
          <a:p>
            <a:r>
              <a:rPr lang="en-US" dirty="0"/>
              <a:t>$82K</a:t>
            </a:r>
          </a:p>
        </p:txBody>
      </p:sp>
      <p:sp>
        <p:nvSpPr>
          <p:cNvPr id="12" name="TextBox 11"/>
          <p:cNvSpPr txBox="1"/>
          <p:nvPr/>
        </p:nvSpPr>
        <p:spPr>
          <a:xfrm>
            <a:off x="4343400" y="2057400"/>
            <a:ext cx="685800" cy="369332"/>
          </a:xfrm>
          <a:prstGeom prst="rect">
            <a:avLst/>
          </a:prstGeom>
          <a:noFill/>
        </p:spPr>
        <p:txBody>
          <a:bodyPr wrap="square" rtlCol="0">
            <a:spAutoFit/>
          </a:bodyPr>
          <a:lstStyle/>
          <a:p>
            <a:r>
              <a:rPr lang="en-US" dirty="0"/>
              <a:t>$80K</a:t>
            </a:r>
          </a:p>
        </p:txBody>
      </p:sp>
      <p:sp>
        <p:nvSpPr>
          <p:cNvPr id="11" name="TextBox 10"/>
          <p:cNvSpPr txBox="1"/>
          <p:nvPr/>
        </p:nvSpPr>
        <p:spPr>
          <a:xfrm>
            <a:off x="5181600" y="2075378"/>
            <a:ext cx="685800" cy="369332"/>
          </a:xfrm>
          <a:prstGeom prst="rect">
            <a:avLst/>
          </a:prstGeom>
          <a:noFill/>
        </p:spPr>
        <p:txBody>
          <a:bodyPr wrap="square" rtlCol="0">
            <a:spAutoFit/>
          </a:bodyPr>
          <a:lstStyle/>
          <a:p>
            <a:r>
              <a:rPr lang="en-US" dirty="0"/>
              <a:t>$76K</a:t>
            </a:r>
          </a:p>
        </p:txBody>
      </p:sp>
      <p:sp>
        <p:nvSpPr>
          <p:cNvPr id="13" name="TextBox 12"/>
          <p:cNvSpPr txBox="1"/>
          <p:nvPr/>
        </p:nvSpPr>
        <p:spPr>
          <a:xfrm>
            <a:off x="6072187" y="1980128"/>
            <a:ext cx="685800" cy="369332"/>
          </a:xfrm>
          <a:prstGeom prst="rect">
            <a:avLst/>
          </a:prstGeom>
          <a:noFill/>
        </p:spPr>
        <p:txBody>
          <a:bodyPr wrap="square" rtlCol="0">
            <a:spAutoFit/>
          </a:bodyPr>
          <a:lstStyle/>
          <a:p>
            <a:r>
              <a:rPr lang="en-US" dirty="0"/>
              <a:t>$78K</a:t>
            </a:r>
          </a:p>
        </p:txBody>
      </p:sp>
      <p:sp>
        <p:nvSpPr>
          <p:cNvPr id="14" name="TextBox 13"/>
          <p:cNvSpPr txBox="1"/>
          <p:nvPr/>
        </p:nvSpPr>
        <p:spPr>
          <a:xfrm>
            <a:off x="7462696" y="2655927"/>
            <a:ext cx="1104900" cy="369332"/>
          </a:xfrm>
          <a:prstGeom prst="rect">
            <a:avLst/>
          </a:prstGeom>
          <a:noFill/>
        </p:spPr>
        <p:txBody>
          <a:bodyPr wrap="square" rtlCol="0">
            <a:spAutoFit/>
          </a:bodyPr>
          <a:lstStyle/>
          <a:p>
            <a:r>
              <a:rPr lang="en-US" dirty="0"/>
              <a:t>$580 K</a:t>
            </a:r>
          </a:p>
        </p:txBody>
      </p:sp>
      <p:pic>
        <p:nvPicPr>
          <p:cNvPr id="4101" name="Picture 5" descr="&quot;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241873"/>
            <a:ext cx="1252396" cy="201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3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1+#ppt_w/2"/>
                                          </p:val>
                                        </p:tav>
                                        <p:tav tm="100000">
                                          <p:val>
                                            <p:strVal val="#ppt_x"/>
                                          </p:val>
                                        </p:tav>
                                      </p:tavLst>
                                    </p:anim>
                                    <p:anim calcmode="lin" valueType="num">
                                      <p:cBhvr additive="base">
                                        <p:cTn id="8"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a:t>Session Outcomes</a:t>
            </a:r>
          </a:p>
        </p:txBody>
      </p:sp>
      <p:sp>
        <p:nvSpPr>
          <p:cNvPr id="2" name="Content Placeholder 1" descr="&quot; '"/>
          <p:cNvSpPr>
            <a:spLocks noGrp="1"/>
          </p:cNvSpPr>
          <p:nvPr>
            <p:ph idx="1"/>
          </p:nvPr>
        </p:nvSpPr>
        <p:spPr/>
        <p:txBody>
          <a:bodyPr/>
          <a:lstStyle/>
          <a:p>
            <a:pPr marL="0" indent="0">
              <a:buNone/>
            </a:pPr>
            <a:r>
              <a:rPr lang="en-US" dirty="0"/>
              <a:t>Participants will learn:</a:t>
            </a:r>
          </a:p>
          <a:p>
            <a:r>
              <a:rPr lang="en-US" dirty="0"/>
              <a:t>the importance of determining meaningful differences</a:t>
            </a:r>
          </a:p>
          <a:p>
            <a:r>
              <a:rPr lang="en-US" dirty="0"/>
              <a:t>the difference between descriptive and inferential statistics</a:t>
            </a:r>
          </a:p>
          <a:p>
            <a:r>
              <a:rPr lang="en-US" dirty="0"/>
              <a:t>how to use some of these methods through the interactive opportunity</a:t>
            </a:r>
          </a:p>
        </p:txBody>
      </p:sp>
    </p:spTree>
    <p:extLst>
      <p:ext uri="{BB962C8B-B14F-4D97-AF65-F5344CB8AC3E}">
        <p14:creationId xmlns:p14="http://schemas.microsoft.com/office/powerpoint/2010/main" val="353816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20</a:t>
            </a:fld>
            <a:endParaRPr lang="en-US" dirty="0"/>
          </a:p>
        </p:txBody>
      </p:sp>
      <p:sp>
        <p:nvSpPr>
          <p:cNvPr id="2" name="Title 1"/>
          <p:cNvSpPr>
            <a:spLocks noGrp="1"/>
          </p:cNvSpPr>
          <p:nvPr>
            <p:ph type="title"/>
          </p:nvPr>
        </p:nvSpPr>
        <p:spPr/>
        <p:txBody>
          <a:bodyPr>
            <a:normAutofit fontScale="90000"/>
          </a:bodyPr>
          <a:lstStyle/>
          <a:p>
            <a:r>
              <a:rPr lang="en-US" dirty="0"/>
              <a:t>When to use each measure (in general)</a:t>
            </a:r>
          </a:p>
        </p:txBody>
      </p:sp>
      <p:graphicFrame>
        <p:nvGraphicFramePr>
          <p:cNvPr id="4" name="Table 3" descr="This table is a table of the different types of data and when to use each measure. "/>
          <p:cNvGraphicFramePr>
            <a:graphicFrameLocks noGrp="1"/>
          </p:cNvGraphicFramePr>
          <p:nvPr>
            <p:extLst>
              <p:ext uri="{D42A27DB-BD31-4B8C-83A1-F6EECF244321}">
                <p14:modId xmlns:p14="http://schemas.microsoft.com/office/powerpoint/2010/main" val="1765875815"/>
              </p:ext>
            </p:extLst>
          </p:nvPr>
        </p:nvGraphicFramePr>
        <p:xfrm>
          <a:off x="1295400" y="1981200"/>
          <a:ext cx="6172200" cy="3606800"/>
        </p:xfrm>
        <a:graphic>
          <a:graphicData uri="http://schemas.openxmlformats.org/drawingml/2006/table">
            <a:tbl>
              <a:tblPr firstRow="1" bandRow="1">
                <a:tableStyleId>{5C22544A-7EE6-4342-B048-85BDC9FD1C3A}</a:tableStyleId>
              </a:tblPr>
              <a:tblGrid>
                <a:gridCol w="3456432">
                  <a:extLst>
                    <a:ext uri="{9D8B030D-6E8A-4147-A177-3AD203B41FA5}">
                      <a16:colId xmlns:a16="http://schemas.microsoft.com/office/drawing/2014/main" val="20000"/>
                    </a:ext>
                  </a:extLst>
                </a:gridCol>
                <a:gridCol w="2715768">
                  <a:extLst>
                    <a:ext uri="{9D8B030D-6E8A-4147-A177-3AD203B41FA5}">
                      <a16:colId xmlns:a16="http://schemas.microsoft.com/office/drawing/2014/main" val="20001"/>
                    </a:ext>
                  </a:extLst>
                </a:gridCol>
              </a:tblGrid>
              <a:tr h="695960">
                <a:tc>
                  <a:txBody>
                    <a:bodyPr/>
                    <a:lstStyle/>
                    <a:p>
                      <a:r>
                        <a:rPr lang="en-US" sz="2400" dirty="0"/>
                        <a:t>Type</a:t>
                      </a:r>
                      <a:r>
                        <a:rPr lang="en-US" sz="2400" baseline="0" dirty="0"/>
                        <a:t> of Data</a:t>
                      </a:r>
                      <a:endParaRPr lang="en-US" sz="2400" dirty="0"/>
                    </a:p>
                  </a:txBody>
                  <a:tcPr/>
                </a:tc>
                <a:tc>
                  <a:txBody>
                    <a:bodyPr/>
                    <a:lstStyle/>
                    <a:p>
                      <a:r>
                        <a:rPr lang="en-US" sz="2400" dirty="0"/>
                        <a:t>Best</a:t>
                      </a:r>
                      <a:r>
                        <a:rPr lang="en-US" sz="2400" baseline="0" dirty="0"/>
                        <a:t> Measure of </a:t>
                      </a:r>
                    </a:p>
                    <a:p>
                      <a:r>
                        <a:rPr lang="en-US" sz="2400" baseline="0" dirty="0"/>
                        <a:t>Central Tendency</a:t>
                      </a:r>
                      <a:endParaRPr lang="en-US" sz="2400" dirty="0"/>
                    </a:p>
                  </a:txBody>
                  <a:tcPr/>
                </a:tc>
                <a:extLst>
                  <a:ext uri="{0D108BD9-81ED-4DB2-BD59-A6C34878D82A}">
                    <a16:rowId xmlns:a16="http://schemas.microsoft.com/office/drawing/2014/main" val="10000"/>
                  </a:ext>
                </a:extLst>
              </a:tr>
              <a:tr h="695960">
                <a:tc>
                  <a:txBody>
                    <a:bodyPr/>
                    <a:lstStyle/>
                    <a:p>
                      <a:pPr algn="l"/>
                      <a:r>
                        <a:rPr lang="en-US" sz="2400" dirty="0"/>
                        <a:t>Categorical</a:t>
                      </a:r>
                    </a:p>
                  </a:txBody>
                  <a:tcPr/>
                </a:tc>
                <a:tc>
                  <a:txBody>
                    <a:bodyPr/>
                    <a:lstStyle/>
                    <a:p>
                      <a:pPr algn="l"/>
                      <a:r>
                        <a:rPr lang="en-US" sz="2400" dirty="0"/>
                        <a:t>Mode</a:t>
                      </a:r>
                    </a:p>
                  </a:txBody>
                  <a:tcPr/>
                </a:tc>
                <a:extLst>
                  <a:ext uri="{0D108BD9-81ED-4DB2-BD59-A6C34878D82A}">
                    <a16:rowId xmlns:a16="http://schemas.microsoft.com/office/drawing/2014/main" val="10001"/>
                  </a:ext>
                </a:extLst>
              </a:tr>
              <a:tr h="695960">
                <a:tc>
                  <a:txBody>
                    <a:bodyPr/>
                    <a:lstStyle/>
                    <a:p>
                      <a:pPr algn="l"/>
                      <a:r>
                        <a:rPr lang="en-US" sz="2400" dirty="0"/>
                        <a:t>Ordinal</a:t>
                      </a:r>
                    </a:p>
                  </a:txBody>
                  <a:tcPr/>
                </a:tc>
                <a:tc>
                  <a:txBody>
                    <a:bodyPr/>
                    <a:lstStyle/>
                    <a:p>
                      <a:pPr algn="l"/>
                      <a:r>
                        <a:rPr lang="en-US" sz="2400" dirty="0"/>
                        <a:t>Median</a:t>
                      </a:r>
                    </a:p>
                  </a:txBody>
                  <a:tcPr/>
                </a:tc>
                <a:extLst>
                  <a:ext uri="{0D108BD9-81ED-4DB2-BD59-A6C34878D82A}">
                    <a16:rowId xmlns:a16="http://schemas.microsoft.com/office/drawing/2014/main" val="10002"/>
                  </a:ext>
                </a:extLst>
              </a:tr>
              <a:tr h="695960">
                <a:tc>
                  <a:txBody>
                    <a:bodyPr/>
                    <a:lstStyle/>
                    <a:p>
                      <a:pPr algn="l"/>
                      <a:r>
                        <a:rPr lang="en-US" sz="2400" dirty="0"/>
                        <a:t>Continuous (not</a:t>
                      </a:r>
                      <a:r>
                        <a:rPr lang="en-US" sz="2400" baseline="0" dirty="0"/>
                        <a:t> skewed)</a:t>
                      </a:r>
                      <a:endParaRPr lang="en-US" sz="2400" dirty="0"/>
                    </a:p>
                  </a:txBody>
                  <a:tcPr/>
                </a:tc>
                <a:tc>
                  <a:txBody>
                    <a:bodyPr/>
                    <a:lstStyle/>
                    <a:p>
                      <a:pPr algn="l"/>
                      <a:r>
                        <a:rPr lang="en-US" sz="2400" dirty="0"/>
                        <a:t>Mean</a:t>
                      </a:r>
                    </a:p>
                  </a:txBody>
                  <a:tcPr/>
                </a:tc>
                <a:extLst>
                  <a:ext uri="{0D108BD9-81ED-4DB2-BD59-A6C34878D82A}">
                    <a16:rowId xmlns:a16="http://schemas.microsoft.com/office/drawing/2014/main" val="10003"/>
                  </a:ext>
                </a:extLst>
              </a:tr>
              <a:tr h="695960">
                <a:tc>
                  <a:txBody>
                    <a:bodyPr/>
                    <a:lstStyle/>
                    <a:p>
                      <a:pPr algn="l"/>
                      <a:r>
                        <a:rPr lang="en-US" sz="2400" dirty="0"/>
                        <a:t>Continuous (skewed)</a:t>
                      </a:r>
                    </a:p>
                  </a:txBody>
                  <a:tcPr/>
                </a:tc>
                <a:tc>
                  <a:txBody>
                    <a:bodyPr/>
                    <a:lstStyle/>
                    <a:p>
                      <a:pPr algn="l"/>
                      <a:r>
                        <a:rPr lang="en-US" sz="2400" dirty="0"/>
                        <a:t>Median</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720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
        <p:nvSpPr>
          <p:cNvPr id="3" name="Title 2"/>
          <p:cNvSpPr>
            <a:spLocks noGrp="1"/>
          </p:cNvSpPr>
          <p:nvPr>
            <p:ph type="title"/>
          </p:nvPr>
        </p:nvSpPr>
        <p:spPr/>
        <p:txBody>
          <a:bodyPr/>
          <a:lstStyle/>
          <a:p>
            <a:r>
              <a:rPr lang="en-US" dirty="0"/>
              <a:t>Measures of Variability</a:t>
            </a:r>
          </a:p>
        </p:txBody>
      </p:sp>
      <p:sp>
        <p:nvSpPr>
          <p:cNvPr id="2" name="Content Placeholder 1"/>
          <p:cNvSpPr>
            <a:spLocks noGrp="1"/>
          </p:cNvSpPr>
          <p:nvPr>
            <p:ph idx="1"/>
          </p:nvPr>
        </p:nvSpPr>
        <p:spPr>
          <a:xfrm>
            <a:off x="457200" y="1600200"/>
            <a:ext cx="8229600" cy="4457700"/>
          </a:xfrm>
        </p:spPr>
        <p:txBody>
          <a:bodyPr/>
          <a:lstStyle/>
          <a:p>
            <a:r>
              <a:rPr lang="en-US" dirty="0"/>
              <a:t>Range = difference between the largest and smallest points in your data </a:t>
            </a:r>
          </a:p>
          <a:p>
            <a:endParaRPr lang="en-US" dirty="0"/>
          </a:p>
          <a:p>
            <a:endParaRPr lang="en-US" dirty="0"/>
          </a:p>
          <a:p>
            <a:r>
              <a:rPr lang="en-US" dirty="0"/>
              <a:t>Interquartile range = difference between the 75</a:t>
            </a:r>
            <a:r>
              <a:rPr lang="en-US" baseline="30000" dirty="0"/>
              <a:t>th</a:t>
            </a:r>
            <a:r>
              <a:rPr lang="en-US" dirty="0"/>
              <a:t> percentile (Q3)and the 25</a:t>
            </a:r>
            <a:r>
              <a:rPr lang="en-US" baseline="30000" dirty="0"/>
              <a:t>th</a:t>
            </a:r>
            <a:r>
              <a:rPr lang="en-US" dirty="0"/>
              <a:t> percentile(Q1)</a:t>
            </a:r>
          </a:p>
        </p:txBody>
      </p:sp>
      <p:pic>
        <p:nvPicPr>
          <p:cNvPr id="6" name="Picture 2" descr="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28838"/>
            <a:ext cx="2924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nterquartile ran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510087"/>
            <a:ext cx="3276600" cy="1524000"/>
          </a:xfrm>
          <a:prstGeom prst="rect">
            <a:avLst/>
          </a:prstGeom>
          <a:noFill/>
          <a:ln>
            <a:noFill/>
          </a:ln>
        </p:spPr>
      </p:pic>
    </p:spTree>
    <p:extLst>
      <p:ext uri="{BB962C8B-B14F-4D97-AF65-F5344CB8AC3E}">
        <p14:creationId xmlns:p14="http://schemas.microsoft.com/office/powerpoint/2010/main" val="319706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22</a:t>
            </a:fld>
            <a:endParaRPr lang="en-US" dirty="0"/>
          </a:p>
        </p:txBody>
      </p:sp>
      <p:sp>
        <p:nvSpPr>
          <p:cNvPr id="3" name="Title 2"/>
          <p:cNvSpPr>
            <a:spLocks noGrp="1"/>
          </p:cNvSpPr>
          <p:nvPr>
            <p:ph type="title"/>
          </p:nvPr>
        </p:nvSpPr>
        <p:spPr/>
        <p:txBody>
          <a:bodyPr/>
          <a:lstStyle/>
          <a:p>
            <a:r>
              <a:rPr lang="en-US" dirty="0"/>
              <a:t>Measures of Variability (continued)</a:t>
            </a:r>
          </a:p>
        </p:txBody>
      </p:sp>
      <p:sp>
        <p:nvSpPr>
          <p:cNvPr id="2" name="Content Placeholder 1"/>
          <p:cNvSpPr>
            <a:spLocks noGrp="1"/>
          </p:cNvSpPr>
          <p:nvPr>
            <p:ph idx="1"/>
          </p:nvPr>
        </p:nvSpPr>
        <p:spPr>
          <a:xfrm>
            <a:off x="457200" y="1600200"/>
            <a:ext cx="8229600" cy="4343399"/>
          </a:xfrm>
        </p:spPr>
        <p:txBody>
          <a:bodyPr/>
          <a:lstStyle/>
          <a:p>
            <a:endParaRPr lang="en-US" dirty="0"/>
          </a:p>
          <a:p>
            <a:r>
              <a:rPr lang="en-US" dirty="0"/>
              <a:t>Standard deviation – a measure of how spread out the values are from the mean</a:t>
            </a:r>
          </a:p>
        </p:txBody>
      </p:sp>
      <p:pic>
        <p:nvPicPr>
          <p:cNvPr id="1026" name="Picture 2" descr="The graphics show two curves of data, one with a small standard deviation and the other with a large standard devia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3276600"/>
            <a:ext cx="4715932" cy="240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48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sp>
        <p:nvSpPr>
          <p:cNvPr id="5" name="Title 4"/>
          <p:cNvSpPr>
            <a:spLocks noGrp="1"/>
          </p:cNvSpPr>
          <p:nvPr>
            <p:ph type="title"/>
          </p:nvPr>
        </p:nvSpPr>
        <p:spPr/>
        <p:txBody>
          <a:bodyPr/>
          <a:lstStyle/>
          <a:p>
            <a:r>
              <a:rPr lang="en-US" dirty="0">
                <a:solidFill>
                  <a:schemeClr val="accent1"/>
                </a:solidFill>
              </a:rPr>
              <a:t>Box Plot (Box and Whisker Plot)</a:t>
            </a:r>
          </a:p>
        </p:txBody>
      </p:sp>
      <p:grpSp>
        <p:nvGrpSpPr>
          <p:cNvPr id="12" name="Group 11" descr="A box and whisker plot (sometimes called a boxplot) is a graph that presents information from a five-number summary. ... &#10;In a box and whisker plot: the ends of the box are the upper and lower quartiles, so the box spans the interquartile range. the median is marked by a vertical line inside the box.&#10;These values are presented together and ordered from lowest to highest: minimum value, lower quartile (Q1), median value (Q2), upper quartile (Q3), maximum value.">
            <a:extLst>
              <a:ext uri="{FF2B5EF4-FFF2-40B4-BE49-F238E27FC236}">
                <a16:creationId xmlns:a16="http://schemas.microsoft.com/office/drawing/2014/main" id="{CF4BD501-8003-44D7-9AB0-09DAC6A3903C}"/>
              </a:ext>
            </a:extLst>
          </p:cNvPr>
          <p:cNvGrpSpPr/>
          <p:nvPr/>
        </p:nvGrpSpPr>
        <p:grpSpPr>
          <a:xfrm>
            <a:off x="523875" y="1263134"/>
            <a:ext cx="8193880" cy="5025985"/>
            <a:chOff x="523875" y="1263134"/>
            <a:chExt cx="8193880" cy="5025985"/>
          </a:xfrm>
        </p:grpSpPr>
        <p:cxnSp>
          <p:nvCxnSpPr>
            <p:cNvPr id="1029" name="Straight Connector 1028" descr="&quot; &quot;"/>
            <p:cNvCxnSpPr/>
            <p:nvPr/>
          </p:nvCxnSpPr>
          <p:spPr>
            <a:xfrm>
              <a:off x="1514475" y="1676400"/>
              <a:ext cx="14287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descr="A box and whisker plot (sometimes called a boxplot) is a graph that presents information from a five-number summary. ... &#10;In a box and whisker plot: the ends of the box are the upper and lower quartiles, so the box spans the interquartile range. the median is marked by a vertical line inside the box.&#10;These values are presented together and ordered from lowest to highest: minimum value, lower quartile (Q1), median value (Q2), upper quartile (Q3), maximum value.&#10;">
              <a:extLst>
                <a:ext uri="{FF2B5EF4-FFF2-40B4-BE49-F238E27FC236}">
                  <a16:creationId xmlns:a16="http://schemas.microsoft.com/office/drawing/2014/main" id="{D4343DC4-8A4A-4B10-BD30-5DDE44C5C7D9}"/>
                </a:ext>
              </a:extLst>
            </p:cNvPr>
            <p:cNvGrpSpPr/>
            <p:nvPr/>
          </p:nvGrpSpPr>
          <p:grpSpPr>
            <a:xfrm>
              <a:off x="523875" y="1263134"/>
              <a:ext cx="8193880" cy="5025985"/>
              <a:chOff x="523875" y="1263134"/>
              <a:chExt cx="8193880" cy="5025985"/>
            </a:xfrm>
          </p:grpSpPr>
          <p:grpSp>
            <p:nvGrpSpPr>
              <p:cNvPr id="7" name="Group 6"/>
              <p:cNvGrpSpPr/>
              <p:nvPr/>
            </p:nvGrpSpPr>
            <p:grpSpPr>
              <a:xfrm>
                <a:off x="4286238" y="2088266"/>
                <a:ext cx="3448057" cy="3764815"/>
                <a:chOff x="4286238" y="2088266"/>
                <a:chExt cx="3448057" cy="3764815"/>
              </a:xfrm>
            </p:grpSpPr>
            <p:sp>
              <p:nvSpPr>
                <p:cNvPr id="45" name="TextBox 44"/>
                <p:cNvSpPr txBox="1"/>
                <p:nvPr/>
              </p:nvSpPr>
              <p:spPr>
                <a:xfrm>
                  <a:off x="5000621" y="2088266"/>
                  <a:ext cx="2733674" cy="400110"/>
                </a:xfrm>
                <a:prstGeom prst="rect">
                  <a:avLst/>
                </a:prstGeom>
                <a:noFill/>
              </p:spPr>
              <p:txBody>
                <a:bodyPr wrap="square" rtlCol="0">
                  <a:spAutoFit/>
                </a:bodyPr>
                <a:lstStyle/>
                <a:p>
                  <a:r>
                    <a:rPr lang="en-US" sz="2000" dirty="0"/>
                    <a:t>Maximum observation</a:t>
                  </a:r>
                </a:p>
              </p:txBody>
            </p:sp>
            <p:sp>
              <p:nvSpPr>
                <p:cNvPr id="47" name="TextBox 46"/>
                <p:cNvSpPr txBox="1"/>
                <p:nvPr/>
              </p:nvSpPr>
              <p:spPr>
                <a:xfrm>
                  <a:off x="4929186" y="5452971"/>
                  <a:ext cx="2619376" cy="400110"/>
                </a:xfrm>
                <a:prstGeom prst="rect">
                  <a:avLst/>
                </a:prstGeom>
                <a:noFill/>
              </p:spPr>
              <p:txBody>
                <a:bodyPr wrap="square" rtlCol="0">
                  <a:spAutoFit/>
                </a:bodyPr>
                <a:lstStyle/>
                <a:p>
                  <a:r>
                    <a:rPr lang="en-US" sz="2000" dirty="0"/>
                    <a:t>Minimum observation</a:t>
                  </a:r>
                </a:p>
              </p:txBody>
            </p:sp>
            <p:sp>
              <p:nvSpPr>
                <p:cNvPr id="48" name="TextBox 47"/>
                <p:cNvSpPr txBox="1"/>
                <p:nvPr/>
              </p:nvSpPr>
              <p:spPr>
                <a:xfrm>
                  <a:off x="4957759" y="2750789"/>
                  <a:ext cx="1924050" cy="400110"/>
                </a:xfrm>
                <a:prstGeom prst="rect">
                  <a:avLst/>
                </a:prstGeom>
                <a:noFill/>
              </p:spPr>
              <p:txBody>
                <a:bodyPr wrap="square" rtlCol="0">
                  <a:spAutoFit/>
                </a:bodyPr>
                <a:lstStyle/>
                <a:p>
                  <a:r>
                    <a:rPr lang="en-US" sz="2000" dirty="0"/>
                    <a:t>75</a:t>
                  </a:r>
                  <a:r>
                    <a:rPr lang="en-US" sz="2000" baseline="30000" dirty="0"/>
                    <a:t>th</a:t>
                  </a:r>
                  <a:r>
                    <a:rPr lang="en-US" sz="2000" dirty="0"/>
                    <a:t> percentile</a:t>
                  </a:r>
                </a:p>
              </p:txBody>
            </p:sp>
            <p:sp>
              <p:nvSpPr>
                <p:cNvPr id="49" name="TextBox 48"/>
                <p:cNvSpPr txBox="1"/>
                <p:nvPr/>
              </p:nvSpPr>
              <p:spPr>
                <a:xfrm>
                  <a:off x="4929186" y="4752945"/>
                  <a:ext cx="2233614" cy="400110"/>
                </a:xfrm>
                <a:prstGeom prst="rect">
                  <a:avLst/>
                </a:prstGeom>
                <a:noFill/>
              </p:spPr>
              <p:txBody>
                <a:bodyPr wrap="square" rtlCol="0">
                  <a:spAutoFit/>
                </a:bodyPr>
                <a:lstStyle/>
                <a:p>
                  <a:r>
                    <a:rPr lang="en-US" sz="2000" dirty="0"/>
                    <a:t>25</a:t>
                  </a:r>
                  <a:r>
                    <a:rPr lang="en-US" sz="2000" baseline="30000" dirty="0"/>
                    <a:t>th</a:t>
                  </a:r>
                  <a:r>
                    <a:rPr lang="en-US" sz="2000" dirty="0"/>
                    <a:t> percentile</a:t>
                  </a:r>
                </a:p>
              </p:txBody>
            </p:sp>
            <p:sp>
              <p:nvSpPr>
                <p:cNvPr id="50" name="TextBox 49"/>
                <p:cNvSpPr txBox="1"/>
                <p:nvPr/>
              </p:nvSpPr>
              <p:spPr>
                <a:xfrm>
                  <a:off x="4957759" y="3805207"/>
                  <a:ext cx="1352551" cy="400110"/>
                </a:xfrm>
                <a:prstGeom prst="rect">
                  <a:avLst/>
                </a:prstGeom>
                <a:noFill/>
              </p:spPr>
              <p:txBody>
                <a:bodyPr wrap="square" rtlCol="0">
                  <a:spAutoFit/>
                </a:bodyPr>
                <a:lstStyle/>
                <a:p>
                  <a:r>
                    <a:rPr lang="en-US" sz="2000" dirty="0"/>
                    <a:t>Median</a:t>
                  </a:r>
                </a:p>
              </p:txBody>
            </p:sp>
            <p:cxnSp>
              <p:nvCxnSpPr>
                <p:cNvPr id="54" name="Straight Arrow Connector 53"/>
                <p:cNvCxnSpPr/>
                <p:nvPr/>
              </p:nvCxnSpPr>
              <p:spPr>
                <a:xfrm flipH="1">
                  <a:off x="4419589" y="2288321"/>
                  <a:ext cx="4619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286238" y="2964358"/>
                  <a:ext cx="4619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4286238" y="3979544"/>
                  <a:ext cx="4619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4286238" y="4954041"/>
                  <a:ext cx="4619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4367200" y="5691094"/>
                  <a:ext cx="4619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23875" y="1263134"/>
                <a:ext cx="3708790" cy="5025985"/>
                <a:chOff x="523875" y="1263134"/>
                <a:chExt cx="3708790" cy="5025985"/>
              </a:xfrm>
            </p:grpSpPr>
            <p:sp>
              <p:nvSpPr>
                <p:cNvPr id="2" name="Rectangle 1"/>
                <p:cNvSpPr/>
                <p:nvPr/>
              </p:nvSpPr>
              <p:spPr>
                <a:xfrm>
                  <a:off x="3519481" y="2950844"/>
                  <a:ext cx="609600" cy="2057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2" idx="1"/>
                  <a:endCxn id="2" idx="3"/>
                </p:cNvCxnSpPr>
                <p:nvPr/>
              </p:nvCxnSpPr>
              <p:spPr>
                <a:xfrm>
                  <a:off x="3519481" y="3979544"/>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824281" y="4953000"/>
                  <a:ext cx="0" cy="700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2" idx="0"/>
                </p:cNvCxnSpPr>
                <p:nvPr/>
              </p:nvCxnSpPr>
              <p:spPr>
                <a:xfrm>
                  <a:off x="3824281" y="2288321"/>
                  <a:ext cx="0" cy="6625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415897" y="2265756"/>
                  <a:ext cx="8167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467694" y="5691094"/>
                  <a:ext cx="7131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676402" y="1676400"/>
                  <a:ext cx="38099" cy="44958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3875" y="1263134"/>
                  <a:ext cx="990600" cy="369332"/>
                </a:xfrm>
                <a:prstGeom prst="rect">
                  <a:avLst/>
                </a:prstGeom>
                <a:noFill/>
              </p:spPr>
              <p:txBody>
                <a:bodyPr wrap="square" rtlCol="0">
                  <a:spAutoFit/>
                </a:bodyPr>
                <a:lstStyle/>
                <a:p>
                  <a:r>
                    <a:rPr lang="en-US" dirty="0"/>
                    <a:t>Scale</a:t>
                  </a:r>
                </a:p>
              </p:txBody>
            </p:sp>
            <p:sp>
              <p:nvSpPr>
                <p:cNvPr id="30" name="TextBox 29"/>
                <p:cNvSpPr txBox="1"/>
                <p:nvPr/>
              </p:nvSpPr>
              <p:spPr>
                <a:xfrm>
                  <a:off x="981075" y="1609725"/>
                  <a:ext cx="609599" cy="369332"/>
                </a:xfrm>
                <a:prstGeom prst="rect">
                  <a:avLst/>
                </a:prstGeom>
                <a:noFill/>
              </p:spPr>
              <p:txBody>
                <a:bodyPr wrap="square" rtlCol="0">
                  <a:spAutoFit/>
                </a:bodyPr>
                <a:lstStyle/>
                <a:p>
                  <a:r>
                    <a:rPr lang="en-US" dirty="0"/>
                    <a:t>100</a:t>
                  </a:r>
                </a:p>
              </p:txBody>
            </p:sp>
            <p:sp>
              <p:nvSpPr>
                <p:cNvPr id="44" name="TextBox 43"/>
                <p:cNvSpPr txBox="1"/>
                <p:nvPr/>
              </p:nvSpPr>
              <p:spPr>
                <a:xfrm>
                  <a:off x="1185862" y="5919787"/>
                  <a:ext cx="333374" cy="369332"/>
                </a:xfrm>
                <a:prstGeom prst="rect">
                  <a:avLst/>
                </a:prstGeom>
                <a:noFill/>
              </p:spPr>
              <p:txBody>
                <a:bodyPr wrap="square" rtlCol="0">
                  <a:spAutoFit/>
                </a:bodyPr>
                <a:lstStyle/>
                <a:p>
                  <a:r>
                    <a:rPr lang="en-US" dirty="0"/>
                    <a:t>0</a:t>
                  </a:r>
                </a:p>
              </p:txBody>
            </p:sp>
            <p:cxnSp>
              <p:nvCxnSpPr>
                <p:cNvPr id="1031" name="Straight Connector 1030"/>
                <p:cNvCxnSpPr/>
                <p:nvPr/>
              </p:nvCxnSpPr>
              <p:spPr>
                <a:xfrm>
                  <a:off x="1585912" y="6172200"/>
                  <a:ext cx="1285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9" name="Straight Connector 1038"/>
                <p:cNvCxnSpPr/>
                <p:nvPr/>
              </p:nvCxnSpPr>
              <p:spPr>
                <a:xfrm>
                  <a:off x="2286000" y="2964358"/>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1" name="Straight Connector 1040"/>
                <p:cNvCxnSpPr/>
                <p:nvPr/>
              </p:nvCxnSpPr>
              <p:spPr>
                <a:xfrm>
                  <a:off x="2281237" y="4975173"/>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42" name="TextBox 1041"/>
                <p:cNvSpPr txBox="1"/>
                <p:nvPr/>
              </p:nvSpPr>
              <p:spPr>
                <a:xfrm>
                  <a:off x="1905000" y="3601134"/>
                  <a:ext cx="1524000" cy="707886"/>
                </a:xfrm>
                <a:prstGeom prst="rect">
                  <a:avLst/>
                </a:prstGeom>
                <a:noFill/>
              </p:spPr>
              <p:txBody>
                <a:bodyPr wrap="square" rtlCol="0">
                  <a:spAutoFit/>
                </a:bodyPr>
                <a:lstStyle/>
                <a:p>
                  <a:r>
                    <a:rPr lang="en-US" sz="2000" dirty="0"/>
                    <a:t>Interquartile    Range</a:t>
                  </a:r>
                </a:p>
              </p:txBody>
            </p:sp>
            <p:cxnSp>
              <p:nvCxnSpPr>
                <p:cNvPr id="1044" name="Straight Arrow Connector 1043"/>
                <p:cNvCxnSpPr/>
                <p:nvPr/>
              </p:nvCxnSpPr>
              <p:spPr>
                <a:xfrm flipV="1">
                  <a:off x="2590800" y="2964358"/>
                  <a:ext cx="0" cy="636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7" name="Straight Arrow Connector 1046"/>
                <p:cNvCxnSpPr/>
                <p:nvPr/>
              </p:nvCxnSpPr>
              <p:spPr>
                <a:xfrm>
                  <a:off x="2590800" y="4309020"/>
                  <a:ext cx="0" cy="6450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824280" y="5910261"/>
                  <a:ext cx="152396" cy="1066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nvGrpSpPr>
              <p:cNvPr id="8" name="Group 7"/>
              <p:cNvGrpSpPr/>
              <p:nvPr/>
            </p:nvGrpSpPr>
            <p:grpSpPr>
              <a:xfrm>
                <a:off x="8091487" y="2265756"/>
                <a:ext cx="626268" cy="3387270"/>
                <a:chOff x="8091487" y="2265756"/>
                <a:chExt cx="626268" cy="3387270"/>
              </a:xfrm>
            </p:grpSpPr>
            <p:sp>
              <p:nvSpPr>
                <p:cNvPr id="68" name="Rectangle 67"/>
                <p:cNvSpPr/>
                <p:nvPr/>
              </p:nvSpPr>
              <p:spPr>
                <a:xfrm>
                  <a:off x="8091487" y="3924300"/>
                  <a:ext cx="595313" cy="108394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p:cNvCxnSpPr/>
                <p:nvPr/>
              </p:nvCxnSpPr>
              <p:spPr>
                <a:xfrm>
                  <a:off x="8122442" y="4654389"/>
                  <a:ext cx="595313"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214119" y="4108965"/>
                  <a:ext cx="411958" cy="400110"/>
                </a:xfrm>
                <a:prstGeom prst="rect">
                  <a:avLst/>
                </a:prstGeom>
                <a:noFill/>
              </p:spPr>
              <p:txBody>
                <a:bodyPr wrap="square" rtlCol="0">
                  <a:spAutoFit/>
                </a:bodyPr>
                <a:lstStyle/>
                <a:p>
                  <a:r>
                    <a:rPr lang="en-US" sz="2000" dirty="0"/>
                    <a:t>+</a:t>
                  </a:r>
                </a:p>
              </p:txBody>
            </p:sp>
            <p:cxnSp>
              <p:nvCxnSpPr>
                <p:cNvPr id="77" name="Straight Connector 76"/>
                <p:cNvCxnSpPr>
                  <a:endCxn id="68" idx="0"/>
                </p:cNvCxnSpPr>
                <p:nvPr/>
              </p:nvCxnSpPr>
              <p:spPr>
                <a:xfrm>
                  <a:off x="8389143" y="2265756"/>
                  <a:ext cx="1" cy="1658544"/>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a:stCxn id="68" idx="2"/>
                </p:cNvCxnSpPr>
                <p:nvPr/>
              </p:nvCxnSpPr>
              <p:spPr>
                <a:xfrm flipH="1">
                  <a:off x="8389143" y="5008244"/>
                  <a:ext cx="1" cy="64478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8183164" y="2265756"/>
                  <a:ext cx="411958" cy="0"/>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a:off x="8183164" y="5653026"/>
                  <a:ext cx="411958" cy="0"/>
                </a:xfrm>
                <a:prstGeom prst="line">
                  <a:avLst/>
                </a:prstGeom>
              </p:spPr>
              <p:style>
                <a:lnRef idx="1">
                  <a:schemeClr val="dk1"/>
                </a:lnRef>
                <a:fillRef idx="0">
                  <a:schemeClr val="dk1"/>
                </a:fillRef>
                <a:effectRef idx="0">
                  <a:schemeClr val="dk1"/>
                </a:effectRef>
                <a:fontRef idx="minor">
                  <a:schemeClr val="tx1"/>
                </a:fontRef>
              </p:style>
            </p:cxnSp>
          </p:grpSp>
        </p:grpSp>
      </p:grpSp>
    </p:spTree>
    <p:extLst>
      <p:ext uri="{BB962C8B-B14F-4D97-AF65-F5344CB8AC3E}">
        <p14:creationId xmlns:p14="http://schemas.microsoft.com/office/powerpoint/2010/main" val="255325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24</a:t>
            </a:fld>
            <a:endParaRPr lang="en-US" dirty="0"/>
          </a:p>
        </p:txBody>
      </p:sp>
      <p:sp>
        <p:nvSpPr>
          <p:cNvPr id="2" name="Title 1"/>
          <p:cNvSpPr>
            <a:spLocks noGrp="1"/>
          </p:cNvSpPr>
          <p:nvPr>
            <p:ph type="title"/>
          </p:nvPr>
        </p:nvSpPr>
        <p:spPr/>
        <p:txBody>
          <a:bodyPr/>
          <a:lstStyle/>
          <a:p>
            <a:r>
              <a:rPr lang="en-US" dirty="0"/>
              <a:t>Box Plot Example</a:t>
            </a:r>
          </a:p>
        </p:txBody>
      </p:sp>
      <p:pic>
        <p:nvPicPr>
          <p:cNvPr id="4" name="Content Placeholder 4" descr="The graphic is a box plot example. "/>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04800" y="1295400"/>
            <a:ext cx="7794595" cy="5060272"/>
          </a:xfrm>
          <a:prstGeom prst="rect">
            <a:avLst/>
          </a:prstGeom>
        </p:spPr>
      </p:pic>
    </p:spTree>
    <p:extLst>
      <p:ext uri="{BB962C8B-B14F-4D97-AF65-F5344CB8AC3E}">
        <p14:creationId xmlns:p14="http://schemas.microsoft.com/office/powerpoint/2010/main" val="3314734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
        <p:nvSpPr>
          <p:cNvPr id="5" name="Title 4"/>
          <p:cNvSpPr>
            <a:spLocks noGrp="1"/>
          </p:cNvSpPr>
          <p:nvPr>
            <p:ph type="title"/>
          </p:nvPr>
        </p:nvSpPr>
        <p:spPr/>
        <p:txBody>
          <a:bodyPr/>
          <a:lstStyle/>
          <a:p>
            <a:r>
              <a:rPr lang="en-US" dirty="0"/>
              <a:t>Child Outcomes SS1 by Year</a:t>
            </a:r>
          </a:p>
        </p:txBody>
      </p:sp>
      <p:pic>
        <p:nvPicPr>
          <p:cNvPr id="6" name="Picture 5" descr="The graphic is a box plot of child outcomes SS1 by year data.  ">
            <a:extLst>
              <a:ext uri="{FF2B5EF4-FFF2-40B4-BE49-F238E27FC236}">
                <a16:creationId xmlns:a16="http://schemas.microsoft.com/office/drawing/2014/main" id="{EAEFD468-287D-496F-9DDB-6EF52C6273BB}"/>
              </a:ext>
            </a:extLst>
          </p:cNvPr>
          <p:cNvPicPr/>
          <p:nvPr/>
        </p:nvPicPr>
        <p:blipFill>
          <a:blip r:embed="rId3"/>
          <a:stretch>
            <a:fillRect/>
          </a:stretch>
        </p:blipFill>
        <p:spPr>
          <a:xfrm>
            <a:off x="914400" y="1524000"/>
            <a:ext cx="7010400" cy="4724400"/>
          </a:xfrm>
          <a:prstGeom prst="rect">
            <a:avLst/>
          </a:prstGeom>
        </p:spPr>
      </p:pic>
    </p:spTree>
    <p:extLst>
      <p:ext uri="{BB962C8B-B14F-4D97-AF65-F5344CB8AC3E}">
        <p14:creationId xmlns:p14="http://schemas.microsoft.com/office/powerpoint/2010/main" val="16526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26</a:t>
            </a:fld>
            <a:endParaRPr lang="en-US" dirty="0"/>
          </a:p>
        </p:txBody>
      </p:sp>
      <p:sp>
        <p:nvSpPr>
          <p:cNvPr id="2" name="Title 1"/>
          <p:cNvSpPr>
            <a:spLocks noGrp="1"/>
          </p:cNvSpPr>
          <p:nvPr>
            <p:ph type="title"/>
          </p:nvPr>
        </p:nvSpPr>
        <p:spPr/>
        <p:txBody>
          <a:bodyPr/>
          <a:lstStyle/>
          <a:p>
            <a:r>
              <a:rPr lang="en-US" dirty="0"/>
              <a:t>Use of SD in Eligibility Criteria</a:t>
            </a:r>
          </a:p>
        </p:txBody>
      </p:sp>
      <p:pic>
        <p:nvPicPr>
          <p:cNvPr id="2050" name="Picture 2" descr="The graphic is a graph of the use of SD in eligibility criteri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91" y="1600200"/>
            <a:ext cx="876300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344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sp>
        <p:nvSpPr>
          <p:cNvPr id="3" name="Title 2"/>
          <p:cNvSpPr>
            <a:spLocks noGrp="1"/>
          </p:cNvSpPr>
          <p:nvPr>
            <p:ph type="title"/>
          </p:nvPr>
        </p:nvSpPr>
        <p:spPr/>
        <p:txBody>
          <a:bodyPr/>
          <a:lstStyle/>
          <a:p>
            <a:r>
              <a:rPr lang="en-US" dirty="0"/>
              <a:t>Statistical Testing</a:t>
            </a:r>
          </a:p>
        </p:txBody>
      </p:sp>
      <p:sp>
        <p:nvSpPr>
          <p:cNvPr id="2" name="Content Placeholder 1"/>
          <p:cNvSpPr>
            <a:spLocks noGrp="1"/>
          </p:cNvSpPr>
          <p:nvPr>
            <p:ph idx="1"/>
          </p:nvPr>
        </p:nvSpPr>
        <p:spPr>
          <a:xfrm>
            <a:off x="459581" y="1133901"/>
            <a:ext cx="8229600" cy="4038600"/>
          </a:xfrm>
        </p:spPr>
        <p:txBody>
          <a:bodyPr/>
          <a:lstStyle/>
          <a:p>
            <a:r>
              <a:rPr lang="en-US" dirty="0"/>
              <a:t>Used to make inferences on the data you have</a:t>
            </a:r>
          </a:p>
          <a:p>
            <a:r>
              <a:rPr lang="en-US" dirty="0"/>
              <a:t>Many different types of statistical tests depending on what you are trying to accomplish</a:t>
            </a:r>
          </a:p>
          <a:p>
            <a:r>
              <a:rPr lang="en-US" dirty="0"/>
              <a:t>In general, you compute a test statistic and identify the degree to which it is meaningful due to chance</a:t>
            </a:r>
          </a:p>
        </p:txBody>
      </p:sp>
      <p:pic>
        <p:nvPicPr>
          <p:cNvPr id="102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3735759"/>
            <a:ext cx="4133850" cy="2296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082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sp>
        <p:nvSpPr>
          <p:cNvPr id="3" name="Title 2"/>
          <p:cNvSpPr>
            <a:spLocks noGrp="1"/>
          </p:cNvSpPr>
          <p:nvPr>
            <p:ph type="title"/>
          </p:nvPr>
        </p:nvSpPr>
        <p:spPr/>
        <p:txBody>
          <a:bodyPr/>
          <a:lstStyle/>
          <a:p>
            <a:r>
              <a:rPr lang="en-US" dirty="0"/>
              <a:t>Statistical Testing</a:t>
            </a:r>
          </a:p>
        </p:txBody>
      </p:sp>
      <p:sp>
        <p:nvSpPr>
          <p:cNvPr id="2" name="Content Placeholder 1"/>
          <p:cNvSpPr>
            <a:spLocks noGrp="1"/>
          </p:cNvSpPr>
          <p:nvPr>
            <p:ph idx="1"/>
          </p:nvPr>
        </p:nvSpPr>
        <p:spPr/>
        <p:txBody>
          <a:bodyPr/>
          <a:lstStyle/>
          <a:p>
            <a:r>
              <a:rPr lang="en-US" dirty="0"/>
              <a:t>You must first figure out what you are testing</a:t>
            </a:r>
          </a:p>
          <a:p>
            <a:r>
              <a:rPr lang="en-US" dirty="0"/>
              <a:t>Example: Testing Percentage vs. Testing Averages</a:t>
            </a:r>
          </a:p>
        </p:txBody>
      </p:sp>
    </p:spTree>
    <p:extLst>
      <p:ext uri="{BB962C8B-B14F-4D97-AF65-F5344CB8AC3E}">
        <p14:creationId xmlns:p14="http://schemas.microsoft.com/office/powerpoint/2010/main" val="2947935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29</a:t>
            </a:fld>
            <a:endParaRPr lang="en-US" dirty="0"/>
          </a:p>
        </p:txBody>
      </p:sp>
      <p:sp>
        <p:nvSpPr>
          <p:cNvPr id="3" name="Title 2"/>
          <p:cNvSpPr>
            <a:spLocks noGrp="1"/>
          </p:cNvSpPr>
          <p:nvPr>
            <p:ph type="title"/>
          </p:nvPr>
        </p:nvSpPr>
        <p:spPr/>
        <p:txBody>
          <a:bodyPr/>
          <a:lstStyle/>
          <a:p>
            <a:r>
              <a:rPr lang="en-US" dirty="0"/>
              <a:t>Testing Percentage</a:t>
            </a:r>
          </a:p>
        </p:txBody>
      </p:sp>
      <p:sp>
        <p:nvSpPr>
          <p:cNvPr id="2" name="Content Placeholder 1"/>
          <p:cNvSpPr>
            <a:spLocks noGrp="1"/>
          </p:cNvSpPr>
          <p:nvPr>
            <p:ph idx="1"/>
          </p:nvPr>
        </p:nvSpPr>
        <p:spPr/>
        <p:txBody>
          <a:bodyPr/>
          <a:lstStyle/>
          <a:p>
            <a:r>
              <a:rPr lang="en-US" dirty="0"/>
              <a:t>Example: Did significantly more teachers achieve 80% on the fidelity measure in the coaching group compared to the group without coaching?</a:t>
            </a:r>
          </a:p>
        </p:txBody>
      </p:sp>
    </p:spTree>
    <p:extLst>
      <p:ext uri="{BB962C8B-B14F-4D97-AF65-F5344CB8AC3E}">
        <p14:creationId xmlns:p14="http://schemas.microsoft.com/office/powerpoint/2010/main" val="326893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descr="&quot; &quot;"/>
          <p:cNvSpPr>
            <a:spLocks noGrp="1"/>
          </p:cNvSpPr>
          <p:nvPr>
            <p:ph type="title"/>
          </p:nvPr>
        </p:nvSpPr>
        <p:spPr/>
        <p:txBody>
          <a:bodyPr/>
          <a:lstStyle/>
          <a:p>
            <a:r>
              <a:rPr lang="en-US" dirty="0"/>
              <a:t>Introduction</a:t>
            </a:r>
          </a:p>
        </p:txBody>
      </p:sp>
      <p:sp>
        <p:nvSpPr>
          <p:cNvPr id="2" name="Content Placeholder 1"/>
          <p:cNvSpPr>
            <a:spLocks noGrp="1"/>
          </p:cNvSpPr>
          <p:nvPr>
            <p:ph idx="1"/>
          </p:nvPr>
        </p:nvSpPr>
        <p:spPr/>
        <p:txBody>
          <a:bodyPr/>
          <a:lstStyle/>
          <a:p>
            <a:pPr marL="0" lvl="0" indent="0">
              <a:buNone/>
            </a:pPr>
            <a:r>
              <a:rPr lang="en-US" dirty="0"/>
              <a:t>What are statistics?</a:t>
            </a:r>
          </a:p>
          <a:p>
            <a:pPr marL="0" lvl="0" indent="0">
              <a:buNone/>
            </a:pPr>
            <a:r>
              <a:rPr lang="en-US" dirty="0"/>
              <a:t>“the science of assembling, classifying, tabulating, and analyzing such facts for data” – </a:t>
            </a:r>
            <a:r>
              <a:rPr lang="en-US" i="1" dirty="0"/>
              <a:t>Webster’s</a:t>
            </a:r>
            <a:r>
              <a:rPr lang="en-US" dirty="0"/>
              <a:t> </a:t>
            </a:r>
            <a:r>
              <a:rPr lang="en-US" i="1" dirty="0"/>
              <a:t>New World Dictionary</a:t>
            </a:r>
            <a:endParaRPr lang="en-US" dirty="0"/>
          </a:p>
          <a:p>
            <a:pPr lvl="1"/>
            <a:r>
              <a:rPr lang="en-US" dirty="0"/>
              <a:t>Statistics are a tool for solving problems</a:t>
            </a:r>
          </a:p>
          <a:p>
            <a:pPr lvl="1"/>
            <a:r>
              <a:rPr lang="en-US" dirty="0"/>
              <a:t>Usually begins with a question or hypothesis</a:t>
            </a:r>
          </a:p>
          <a:p>
            <a:pPr lvl="1"/>
            <a:r>
              <a:rPr lang="en-US" dirty="0"/>
              <a:t>Statistical analysis helps to determine if meaningful </a:t>
            </a:r>
            <a:r>
              <a:rPr lang="en-US" i="1" dirty="0"/>
              <a:t>substantive</a:t>
            </a:r>
            <a:r>
              <a:rPr lang="en-US" dirty="0"/>
              <a:t> relationships exist between and among variables</a:t>
            </a:r>
          </a:p>
        </p:txBody>
      </p:sp>
    </p:spTree>
    <p:extLst>
      <p:ext uri="{BB962C8B-B14F-4D97-AF65-F5344CB8AC3E}">
        <p14:creationId xmlns:p14="http://schemas.microsoft.com/office/powerpoint/2010/main" val="2035676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p:cNvSpPr>
            <a:spLocks noGrp="1"/>
          </p:cNvSpPr>
          <p:nvPr>
            <p:ph type="title"/>
          </p:nvPr>
        </p:nvSpPr>
        <p:spPr/>
        <p:txBody>
          <a:bodyPr/>
          <a:lstStyle/>
          <a:p>
            <a:r>
              <a:rPr lang="en-US" dirty="0"/>
              <a:t>Testing Percentage – Raw Data</a:t>
            </a:r>
          </a:p>
        </p:txBody>
      </p:sp>
      <p:graphicFrame>
        <p:nvGraphicFramePr>
          <p:cNvPr id="5" name="Table 4" descr="The graphic is an image of raw data in a chart. "/>
          <p:cNvGraphicFramePr>
            <a:graphicFrameLocks noGrp="1"/>
          </p:cNvGraphicFramePr>
          <p:nvPr>
            <p:extLst>
              <p:ext uri="{D42A27DB-BD31-4B8C-83A1-F6EECF244321}">
                <p14:modId xmlns:p14="http://schemas.microsoft.com/office/powerpoint/2010/main" val="3006461909"/>
              </p:ext>
            </p:extLst>
          </p:nvPr>
        </p:nvGraphicFramePr>
        <p:xfrm>
          <a:off x="990600" y="1209040"/>
          <a:ext cx="6858000" cy="48209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22920430"/>
                    </a:ext>
                  </a:extLst>
                </a:gridCol>
                <a:gridCol w="2286000">
                  <a:extLst>
                    <a:ext uri="{9D8B030D-6E8A-4147-A177-3AD203B41FA5}">
                      <a16:colId xmlns:a16="http://schemas.microsoft.com/office/drawing/2014/main" val="276805977"/>
                    </a:ext>
                  </a:extLst>
                </a:gridCol>
                <a:gridCol w="2286000">
                  <a:extLst>
                    <a:ext uri="{9D8B030D-6E8A-4147-A177-3AD203B41FA5}">
                      <a16:colId xmlns:a16="http://schemas.microsoft.com/office/drawing/2014/main" val="2357090365"/>
                    </a:ext>
                  </a:extLst>
                </a:gridCol>
              </a:tblGrid>
              <a:tr h="370840">
                <a:tc>
                  <a:txBody>
                    <a:bodyPr/>
                    <a:lstStyle/>
                    <a:p>
                      <a:pPr algn="ctr" fontAlgn="b"/>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Teacher ID</a:t>
                      </a:r>
                    </a:p>
                  </a:txBody>
                  <a:tcPr marL="4763" marR="4763" marT="4763" marB="0" anchor="b"/>
                </a:tc>
                <a:tc>
                  <a:txBody>
                    <a:bodyPr/>
                    <a:lstStyle/>
                    <a:p>
                      <a:pPr algn="ctr" fontAlgn="b"/>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Coaching?</a:t>
                      </a:r>
                    </a:p>
                  </a:txBody>
                  <a:tcPr marL="4763" marR="4763" marT="4763" marB="0" anchor="b"/>
                </a:tc>
                <a:tc>
                  <a:txBody>
                    <a:bodyPr/>
                    <a:lstStyle/>
                    <a:p>
                      <a:pPr algn="ctr" fontAlgn="b"/>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≥80%</a:t>
                      </a:r>
                      <a:r>
                        <a:rPr lang="en-US" sz="2400" b="0" i="0" u="none" strike="noStrike" cap="none" spc="0" baseline="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 </a:t>
                      </a:r>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Fidelity?</a:t>
                      </a:r>
                    </a:p>
                  </a:txBody>
                  <a:tcPr marL="4763" marR="4763" marT="4763" marB="0" anchor="b"/>
                </a:tc>
                <a:extLst>
                  <a:ext uri="{0D108BD9-81ED-4DB2-BD59-A6C34878D82A}">
                    <a16:rowId xmlns:a16="http://schemas.microsoft.com/office/drawing/2014/main" val="43663064"/>
                  </a:ext>
                </a:extLst>
              </a:tr>
              <a:tr h="370840">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1</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1893242750"/>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2</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extLst>
                  <a:ext uri="{0D108BD9-81ED-4DB2-BD59-A6C34878D82A}">
                    <a16:rowId xmlns:a16="http://schemas.microsoft.com/office/drawing/2014/main" val="4192746178"/>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3</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2797194581"/>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4</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extLst>
                  <a:ext uri="{0D108BD9-81ED-4DB2-BD59-A6C34878D82A}">
                    <a16:rowId xmlns:a16="http://schemas.microsoft.com/office/drawing/2014/main" val="3839619873"/>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5</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2024911253"/>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6</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1261856511"/>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7</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extLst>
                  <a:ext uri="{0D108BD9-81ED-4DB2-BD59-A6C34878D82A}">
                    <a16:rowId xmlns:a16="http://schemas.microsoft.com/office/drawing/2014/main" val="3040912367"/>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8</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1642003210"/>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9</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2383328886"/>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10</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extLst>
                  <a:ext uri="{0D108BD9-81ED-4DB2-BD59-A6C34878D82A}">
                    <a16:rowId xmlns:a16="http://schemas.microsoft.com/office/drawing/2014/main" val="3534210012"/>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11</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extLst>
                  <a:ext uri="{0D108BD9-81ED-4DB2-BD59-A6C34878D82A}">
                    <a16:rowId xmlns:a16="http://schemas.microsoft.com/office/drawing/2014/main" val="3141894447"/>
                  </a:ext>
                </a:extLst>
              </a:tr>
              <a:tr h="370840">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12</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extLst>
                  <a:ext uri="{0D108BD9-81ED-4DB2-BD59-A6C34878D82A}">
                    <a16:rowId xmlns:a16="http://schemas.microsoft.com/office/drawing/2014/main" val="826897137"/>
                  </a:ext>
                </a:extLst>
              </a:tr>
            </a:tbl>
          </a:graphicData>
        </a:graphic>
      </p:graphicFrame>
    </p:spTree>
    <p:extLst>
      <p:ext uri="{BB962C8B-B14F-4D97-AF65-F5344CB8AC3E}">
        <p14:creationId xmlns:p14="http://schemas.microsoft.com/office/powerpoint/2010/main" val="387050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31</a:t>
            </a:fld>
            <a:endParaRPr lang="en-US" dirty="0"/>
          </a:p>
        </p:txBody>
      </p:sp>
      <p:sp>
        <p:nvSpPr>
          <p:cNvPr id="3" name="Title 2"/>
          <p:cNvSpPr>
            <a:spLocks noGrp="1"/>
          </p:cNvSpPr>
          <p:nvPr>
            <p:ph type="title"/>
          </p:nvPr>
        </p:nvSpPr>
        <p:spPr/>
        <p:txBody>
          <a:bodyPr/>
          <a:lstStyle/>
          <a:p>
            <a:r>
              <a:rPr lang="en-US" dirty="0"/>
              <a:t>Testing Percentage - Summarize</a:t>
            </a:r>
          </a:p>
        </p:txBody>
      </p:sp>
      <p:graphicFrame>
        <p:nvGraphicFramePr>
          <p:cNvPr id="2" name="Table 1" descr="The graphic is a 2 by 2 table summary of testing percentage. "/>
          <p:cNvGraphicFramePr>
            <a:graphicFrameLocks noGrp="1"/>
          </p:cNvGraphicFramePr>
          <p:nvPr>
            <p:extLst>
              <p:ext uri="{D42A27DB-BD31-4B8C-83A1-F6EECF244321}">
                <p14:modId xmlns:p14="http://schemas.microsoft.com/office/powerpoint/2010/main" val="2777886717"/>
              </p:ext>
            </p:extLst>
          </p:nvPr>
        </p:nvGraphicFramePr>
        <p:xfrm>
          <a:off x="609600" y="1439069"/>
          <a:ext cx="7848600" cy="4123530"/>
        </p:xfrm>
        <a:graphic>
          <a:graphicData uri="http://schemas.openxmlformats.org/drawingml/2006/table">
            <a:tbl>
              <a:tblPr firstRow="1">
                <a:tableStyleId>{3C2FFA5D-87B4-456A-9821-1D502468CF0F}</a:tableStyleId>
              </a:tblPr>
              <a:tblGrid>
                <a:gridCol w="2455012">
                  <a:extLst>
                    <a:ext uri="{9D8B030D-6E8A-4147-A177-3AD203B41FA5}">
                      <a16:colId xmlns:a16="http://schemas.microsoft.com/office/drawing/2014/main" val="2565492559"/>
                    </a:ext>
                  </a:extLst>
                </a:gridCol>
                <a:gridCol w="2752590">
                  <a:extLst>
                    <a:ext uri="{9D8B030D-6E8A-4147-A177-3AD203B41FA5}">
                      <a16:colId xmlns:a16="http://schemas.microsoft.com/office/drawing/2014/main" val="1059514371"/>
                    </a:ext>
                  </a:extLst>
                </a:gridCol>
                <a:gridCol w="2640998">
                  <a:extLst>
                    <a:ext uri="{9D8B030D-6E8A-4147-A177-3AD203B41FA5}">
                      <a16:colId xmlns:a16="http://schemas.microsoft.com/office/drawing/2014/main" val="2455347828"/>
                    </a:ext>
                  </a:extLst>
                </a:gridCol>
              </a:tblGrid>
              <a:tr h="1374510">
                <a:tc>
                  <a:txBody>
                    <a:bodyPr/>
                    <a:lstStyle/>
                    <a:p>
                      <a:pPr algn="l" fontAlgn="b"/>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80% or Greater</a:t>
                      </a:r>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&lt;80%</a:t>
                      </a:r>
                      <a:endParaRPr lang="en-US" sz="40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238303990"/>
                  </a:ext>
                </a:extLst>
              </a:tr>
              <a:tr h="1374510">
                <a:tc>
                  <a:txBody>
                    <a:bodyPr/>
                    <a:lstStyle/>
                    <a:p>
                      <a:pPr algn="l" fontAlgn="b"/>
                      <a:r>
                        <a:rPr lang="en-US" sz="4000" u="none" strike="noStrike">
                          <a:effectLst/>
                        </a:rPr>
                        <a:t>Coaching</a:t>
                      </a:r>
                      <a:endParaRPr lang="en-US" sz="40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5</a:t>
                      </a:r>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1</a:t>
                      </a:r>
                      <a:endParaRPr lang="en-US" sz="40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4222346336"/>
                  </a:ext>
                </a:extLst>
              </a:tr>
              <a:tr h="1374510">
                <a:tc>
                  <a:txBody>
                    <a:bodyPr/>
                    <a:lstStyle/>
                    <a:p>
                      <a:pPr algn="l" fontAlgn="b"/>
                      <a:r>
                        <a:rPr lang="en-US" sz="4000" u="none" strike="noStrike" dirty="0">
                          <a:effectLst/>
                        </a:rPr>
                        <a:t>No Coaching</a:t>
                      </a:r>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2</a:t>
                      </a:r>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4</a:t>
                      </a:r>
                      <a:endParaRPr lang="en-US" sz="40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067958267"/>
                  </a:ext>
                </a:extLst>
              </a:tr>
            </a:tbl>
          </a:graphicData>
        </a:graphic>
      </p:graphicFrame>
    </p:spTree>
    <p:extLst>
      <p:ext uri="{BB962C8B-B14F-4D97-AF65-F5344CB8AC3E}">
        <p14:creationId xmlns:p14="http://schemas.microsoft.com/office/powerpoint/2010/main" val="2152513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32</a:t>
            </a:fld>
            <a:endParaRPr lang="en-US" dirty="0"/>
          </a:p>
        </p:txBody>
      </p:sp>
      <p:sp>
        <p:nvSpPr>
          <p:cNvPr id="3" name="Title 2"/>
          <p:cNvSpPr>
            <a:spLocks noGrp="1"/>
          </p:cNvSpPr>
          <p:nvPr>
            <p:ph type="title"/>
          </p:nvPr>
        </p:nvSpPr>
        <p:spPr/>
        <p:txBody>
          <a:bodyPr>
            <a:normAutofit/>
          </a:bodyPr>
          <a:lstStyle/>
          <a:p>
            <a:r>
              <a:rPr lang="en-US" dirty="0"/>
              <a:t>Testing Percentage – Chi-Square</a:t>
            </a:r>
          </a:p>
        </p:txBody>
      </p:sp>
      <p:sp>
        <p:nvSpPr>
          <p:cNvPr id="6" name="Content Placeholder 5"/>
          <p:cNvSpPr>
            <a:spLocks noGrp="1"/>
          </p:cNvSpPr>
          <p:nvPr>
            <p:ph idx="1"/>
          </p:nvPr>
        </p:nvSpPr>
        <p:spPr/>
        <p:txBody>
          <a:bodyPr/>
          <a:lstStyle/>
          <a:p>
            <a:r>
              <a:rPr lang="en-US" dirty="0"/>
              <a:t>You would then run the appropriate statistical test for a 2x2 table -  </a:t>
            </a:r>
            <a:r>
              <a:rPr lang="en-US" i="1" dirty="0"/>
              <a:t>Chi-Square Test</a:t>
            </a:r>
          </a:p>
          <a:p>
            <a:r>
              <a:rPr lang="en-US" dirty="0"/>
              <a:t>In this example, the result is NOT significant at the 0.05 level (p = 0.079)</a:t>
            </a:r>
          </a:p>
        </p:txBody>
      </p:sp>
    </p:spTree>
    <p:extLst>
      <p:ext uri="{BB962C8B-B14F-4D97-AF65-F5344CB8AC3E}">
        <p14:creationId xmlns:p14="http://schemas.microsoft.com/office/powerpoint/2010/main" val="21636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33</a:t>
            </a:fld>
            <a:endParaRPr lang="en-US" dirty="0"/>
          </a:p>
        </p:txBody>
      </p:sp>
      <p:sp>
        <p:nvSpPr>
          <p:cNvPr id="2" name="Title 1"/>
          <p:cNvSpPr>
            <a:spLocks noGrp="1"/>
          </p:cNvSpPr>
          <p:nvPr>
            <p:ph type="title"/>
          </p:nvPr>
        </p:nvSpPr>
        <p:spPr/>
        <p:txBody>
          <a:bodyPr/>
          <a:lstStyle/>
          <a:p>
            <a:r>
              <a:rPr lang="en-US" dirty="0"/>
              <a:t>Testing Averages</a:t>
            </a:r>
          </a:p>
        </p:txBody>
      </p:sp>
      <p:sp>
        <p:nvSpPr>
          <p:cNvPr id="3" name="Content Placeholder 2"/>
          <p:cNvSpPr>
            <a:spLocks noGrp="1"/>
          </p:cNvSpPr>
          <p:nvPr>
            <p:ph idx="1"/>
          </p:nvPr>
        </p:nvSpPr>
        <p:spPr/>
        <p:txBody>
          <a:bodyPr/>
          <a:lstStyle/>
          <a:p>
            <a:r>
              <a:rPr lang="en-US" dirty="0"/>
              <a:t>Example: Was the mean score higher on the fidelity measure in the coaching group compared to the group without coaching?</a:t>
            </a:r>
          </a:p>
        </p:txBody>
      </p:sp>
    </p:spTree>
    <p:extLst>
      <p:ext uri="{BB962C8B-B14F-4D97-AF65-F5344CB8AC3E}">
        <p14:creationId xmlns:p14="http://schemas.microsoft.com/office/powerpoint/2010/main" val="556560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34</a:t>
            </a:fld>
            <a:endParaRPr lang="en-US" dirty="0"/>
          </a:p>
        </p:txBody>
      </p:sp>
      <p:sp>
        <p:nvSpPr>
          <p:cNvPr id="3" name="Title 2"/>
          <p:cNvSpPr>
            <a:spLocks noGrp="1"/>
          </p:cNvSpPr>
          <p:nvPr>
            <p:ph type="title"/>
          </p:nvPr>
        </p:nvSpPr>
        <p:spPr/>
        <p:txBody>
          <a:bodyPr/>
          <a:lstStyle/>
          <a:p>
            <a:r>
              <a:rPr lang="en-US" dirty="0"/>
              <a:t>Testing Averages – Raw Data</a:t>
            </a:r>
          </a:p>
        </p:txBody>
      </p:sp>
      <p:graphicFrame>
        <p:nvGraphicFramePr>
          <p:cNvPr id="5" name="Table 4" descr="The graphic is a 2 by 2 table of raw data on testing averages. "/>
          <p:cNvGraphicFramePr>
            <a:graphicFrameLocks noGrp="1"/>
          </p:cNvGraphicFramePr>
          <p:nvPr>
            <p:extLst>
              <p:ext uri="{D42A27DB-BD31-4B8C-83A1-F6EECF244321}">
                <p14:modId xmlns:p14="http://schemas.microsoft.com/office/powerpoint/2010/main" val="4024360726"/>
              </p:ext>
            </p:extLst>
          </p:nvPr>
        </p:nvGraphicFramePr>
        <p:xfrm>
          <a:off x="990600" y="1209040"/>
          <a:ext cx="6858000" cy="48209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22920430"/>
                    </a:ext>
                  </a:extLst>
                </a:gridCol>
                <a:gridCol w="2286000">
                  <a:extLst>
                    <a:ext uri="{9D8B030D-6E8A-4147-A177-3AD203B41FA5}">
                      <a16:colId xmlns:a16="http://schemas.microsoft.com/office/drawing/2014/main" val="276805977"/>
                    </a:ext>
                  </a:extLst>
                </a:gridCol>
                <a:gridCol w="2286000">
                  <a:extLst>
                    <a:ext uri="{9D8B030D-6E8A-4147-A177-3AD203B41FA5}">
                      <a16:colId xmlns:a16="http://schemas.microsoft.com/office/drawing/2014/main" val="2357090365"/>
                    </a:ext>
                  </a:extLst>
                </a:gridCol>
              </a:tblGrid>
              <a:tr h="370840">
                <a:tc>
                  <a:txBody>
                    <a:bodyPr/>
                    <a:lstStyle/>
                    <a:p>
                      <a:pPr algn="ctr" fontAlgn="b"/>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Teacher ID</a:t>
                      </a:r>
                    </a:p>
                  </a:txBody>
                  <a:tcPr marL="4763" marR="4763" marT="4763" marB="0" anchor="b"/>
                </a:tc>
                <a:tc>
                  <a:txBody>
                    <a:bodyPr/>
                    <a:lstStyle/>
                    <a:p>
                      <a:pPr algn="ctr" fontAlgn="b"/>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Coaching?</a:t>
                      </a:r>
                    </a:p>
                  </a:txBody>
                  <a:tcPr marL="4763" marR="4763" marT="4763" marB="0" anchor="b"/>
                </a:tc>
                <a:tc>
                  <a:txBody>
                    <a:bodyPr/>
                    <a:lstStyle/>
                    <a:p>
                      <a:pPr algn="ctr" fontAlgn="b"/>
                      <a:r>
                        <a:rPr lang="en-US" sz="2400" b="0" i="0" u="none" strike="noStrike"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Fidelity Score</a:t>
                      </a:r>
                    </a:p>
                  </a:txBody>
                  <a:tcPr marL="4763" marR="4763" marT="4763" marB="0" anchor="b"/>
                </a:tc>
                <a:extLst>
                  <a:ext uri="{0D108BD9-81ED-4DB2-BD59-A6C34878D82A}">
                    <a16:rowId xmlns:a16="http://schemas.microsoft.com/office/drawing/2014/main" val="43663064"/>
                  </a:ext>
                </a:extLst>
              </a:tr>
              <a:tr h="370840">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1</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82</a:t>
                      </a:r>
                    </a:p>
                  </a:txBody>
                  <a:tcPr marL="4763" marR="4763" marT="4763" marB="0" anchor="b"/>
                </a:tc>
                <a:extLst>
                  <a:ext uri="{0D108BD9-81ED-4DB2-BD59-A6C34878D82A}">
                    <a16:rowId xmlns:a16="http://schemas.microsoft.com/office/drawing/2014/main" val="1893242750"/>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2</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67</a:t>
                      </a:r>
                    </a:p>
                  </a:txBody>
                  <a:tcPr marL="4763" marR="4763" marT="4763" marB="0" anchor="b"/>
                </a:tc>
                <a:extLst>
                  <a:ext uri="{0D108BD9-81ED-4DB2-BD59-A6C34878D82A}">
                    <a16:rowId xmlns:a16="http://schemas.microsoft.com/office/drawing/2014/main" val="4192746178"/>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3</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91</a:t>
                      </a:r>
                    </a:p>
                  </a:txBody>
                  <a:tcPr marL="4763" marR="4763" marT="4763" marB="0" anchor="b"/>
                </a:tc>
                <a:extLst>
                  <a:ext uri="{0D108BD9-81ED-4DB2-BD59-A6C34878D82A}">
                    <a16:rowId xmlns:a16="http://schemas.microsoft.com/office/drawing/2014/main" val="2797194581"/>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4</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74</a:t>
                      </a:r>
                    </a:p>
                  </a:txBody>
                  <a:tcPr marL="4763" marR="4763" marT="4763" marB="0" anchor="b"/>
                </a:tc>
                <a:extLst>
                  <a:ext uri="{0D108BD9-81ED-4DB2-BD59-A6C34878D82A}">
                    <a16:rowId xmlns:a16="http://schemas.microsoft.com/office/drawing/2014/main" val="3839619873"/>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5</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88</a:t>
                      </a:r>
                    </a:p>
                  </a:txBody>
                  <a:tcPr marL="4763" marR="4763" marT="4763" marB="0" anchor="b"/>
                </a:tc>
                <a:extLst>
                  <a:ext uri="{0D108BD9-81ED-4DB2-BD59-A6C34878D82A}">
                    <a16:rowId xmlns:a16="http://schemas.microsoft.com/office/drawing/2014/main" val="2024911253"/>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6</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81</a:t>
                      </a:r>
                    </a:p>
                  </a:txBody>
                  <a:tcPr marL="4763" marR="4763" marT="4763" marB="0" anchor="b"/>
                </a:tc>
                <a:extLst>
                  <a:ext uri="{0D108BD9-81ED-4DB2-BD59-A6C34878D82A}">
                    <a16:rowId xmlns:a16="http://schemas.microsoft.com/office/drawing/2014/main" val="1261856511"/>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7</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42</a:t>
                      </a:r>
                    </a:p>
                  </a:txBody>
                  <a:tcPr marL="4763" marR="4763" marT="4763" marB="0" anchor="b"/>
                </a:tc>
                <a:extLst>
                  <a:ext uri="{0D108BD9-81ED-4DB2-BD59-A6C34878D82A}">
                    <a16:rowId xmlns:a16="http://schemas.microsoft.com/office/drawing/2014/main" val="3040912367"/>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8</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92</a:t>
                      </a:r>
                    </a:p>
                  </a:txBody>
                  <a:tcPr marL="4763" marR="4763" marT="4763" marB="0" anchor="b"/>
                </a:tc>
                <a:extLst>
                  <a:ext uri="{0D108BD9-81ED-4DB2-BD59-A6C34878D82A}">
                    <a16:rowId xmlns:a16="http://schemas.microsoft.com/office/drawing/2014/main" val="1642003210"/>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9</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84</a:t>
                      </a:r>
                    </a:p>
                  </a:txBody>
                  <a:tcPr marL="4763" marR="4763" marT="4763" marB="0" anchor="b"/>
                </a:tc>
                <a:extLst>
                  <a:ext uri="{0D108BD9-81ED-4DB2-BD59-A6C34878D82A}">
                    <a16:rowId xmlns:a16="http://schemas.microsoft.com/office/drawing/2014/main" val="2383328886"/>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10</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Y</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77</a:t>
                      </a:r>
                    </a:p>
                  </a:txBody>
                  <a:tcPr marL="4763" marR="4763" marT="4763" marB="0" anchor="b"/>
                </a:tc>
                <a:extLst>
                  <a:ext uri="{0D108BD9-81ED-4DB2-BD59-A6C34878D82A}">
                    <a16:rowId xmlns:a16="http://schemas.microsoft.com/office/drawing/2014/main" val="3534210012"/>
                  </a:ext>
                </a:extLst>
              </a:tr>
              <a:tr h="370840">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11</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80</a:t>
                      </a:r>
                    </a:p>
                  </a:txBody>
                  <a:tcPr marL="4763" marR="4763" marT="4763" marB="0" anchor="b"/>
                </a:tc>
                <a:extLst>
                  <a:ext uri="{0D108BD9-81ED-4DB2-BD59-A6C34878D82A}">
                    <a16:rowId xmlns:a16="http://schemas.microsoft.com/office/drawing/2014/main" val="3141894447"/>
                  </a:ext>
                </a:extLst>
              </a:tr>
              <a:tr h="370840">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12</a:t>
                      </a:r>
                    </a:p>
                  </a:txBody>
                  <a:tcPr marL="4763" marR="4763" marT="4763" marB="0" anchor="b"/>
                </a:tc>
                <a:tc>
                  <a:txBody>
                    <a:bodyPr/>
                    <a:lstStyle/>
                    <a:p>
                      <a:pPr algn="ctr" fontAlgn="b"/>
                      <a:r>
                        <a:rPr lang="en-US" sz="2400" b="0" i="0" u="none" strike="noStrike" cap="none" spc="0">
                          <a:ln w="0"/>
                          <a:solidFill>
                            <a:schemeClr val="tx1"/>
                          </a:solidFill>
                          <a:effectLst>
                            <a:outerShdw blurRad="38100" dist="19050" dir="2700000" algn="tl" rotWithShape="0">
                              <a:schemeClr val="dk1">
                                <a:alpha val="40000"/>
                              </a:schemeClr>
                            </a:outerShdw>
                          </a:effectLst>
                          <a:latin typeface="Calibri" panose="020F0502020204030204" pitchFamily="34" charset="0"/>
                        </a:rPr>
                        <a:t>N</a:t>
                      </a:r>
                    </a:p>
                  </a:txBody>
                  <a:tcPr marL="4763" marR="4763" marT="4763" marB="0" anchor="b"/>
                </a:tc>
                <a:tc>
                  <a:txBody>
                    <a:bodyPr/>
                    <a:lstStyle/>
                    <a:p>
                      <a:pPr algn="ctr" fontAlgn="b"/>
                      <a:r>
                        <a:rPr lang="en-US" sz="2400" b="0" i="0" u="none" strike="noStrik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57</a:t>
                      </a:r>
                    </a:p>
                  </a:txBody>
                  <a:tcPr marL="4763" marR="4763" marT="4763" marB="0" anchor="b"/>
                </a:tc>
                <a:extLst>
                  <a:ext uri="{0D108BD9-81ED-4DB2-BD59-A6C34878D82A}">
                    <a16:rowId xmlns:a16="http://schemas.microsoft.com/office/drawing/2014/main" val="826897137"/>
                  </a:ext>
                </a:extLst>
              </a:tr>
            </a:tbl>
          </a:graphicData>
        </a:graphic>
      </p:graphicFrame>
    </p:spTree>
    <p:extLst>
      <p:ext uri="{BB962C8B-B14F-4D97-AF65-F5344CB8AC3E}">
        <p14:creationId xmlns:p14="http://schemas.microsoft.com/office/powerpoint/2010/main" val="4121365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35</a:t>
            </a:fld>
            <a:endParaRPr lang="en-US" dirty="0"/>
          </a:p>
        </p:txBody>
      </p:sp>
      <p:sp>
        <p:nvSpPr>
          <p:cNvPr id="3" name="Title 2"/>
          <p:cNvSpPr>
            <a:spLocks noGrp="1"/>
          </p:cNvSpPr>
          <p:nvPr>
            <p:ph type="title"/>
          </p:nvPr>
        </p:nvSpPr>
        <p:spPr/>
        <p:txBody>
          <a:bodyPr/>
          <a:lstStyle/>
          <a:p>
            <a:r>
              <a:rPr lang="en-US" dirty="0"/>
              <a:t>Testing Averages - Summarize</a:t>
            </a:r>
          </a:p>
        </p:txBody>
      </p:sp>
      <p:graphicFrame>
        <p:nvGraphicFramePr>
          <p:cNvPr id="2" name="Table 1" descr="The graphic is a 2 by 2 table of the mean fidelity score. "/>
          <p:cNvGraphicFramePr>
            <a:graphicFrameLocks noGrp="1"/>
          </p:cNvGraphicFramePr>
          <p:nvPr>
            <p:extLst>
              <p:ext uri="{D42A27DB-BD31-4B8C-83A1-F6EECF244321}">
                <p14:modId xmlns:p14="http://schemas.microsoft.com/office/powerpoint/2010/main" val="4222003393"/>
              </p:ext>
            </p:extLst>
          </p:nvPr>
        </p:nvGraphicFramePr>
        <p:xfrm>
          <a:off x="609600" y="1439069"/>
          <a:ext cx="7848600" cy="4123530"/>
        </p:xfrm>
        <a:graphic>
          <a:graphicData uri="http://schemas.openxmlformats.org/drawingml/2006/table">
            <a:tbl>
              <a:tblPr firstRow="1">
                <a:tableStyleId>{3C2FFA5D-87B4-456A-9821-1D502468CF0F}</a:tableStyleId>
              </a:tblPr>
              <a:tblGrid>
                <a:gridCol w="2455012">
                  <a:extLst>
                    <a:ext uri="{9D8B030D-6E8A-4147-A177-3AD203B41FA5}">
                      <a16:colId xmlns:a16="http://schemas.microsoft.com/office/drawing/2014/main" val="2565492559"/>
                    </a:ext>
                  </a:extLst>
                </a:gridCol>
                <a:gridCol w="5393588">
                  <a:extLst>
                    <a:ext uri="{9D8B030D-6E8A-4147-A177-3AD203B41FA5}">
                      <a16:colId xmlns:a16="http://schemas.microsoft.com/office/drawing/2014/main" val="1059514371"/>
                    </a:ext>
                  </a:extLst>
                </a:gridCol>
              </a:tblGrid>
              <a:tr h="1374510">
                <a:tc>
                  <a:txBody>
                    <a:bodyPr/>
                    <a:lstStyle/>
                    <a:p>
                      <a:pPr algn="l" fontAlgn="b"/>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Mean Fidelity Score</a:t>
                      </a:r>
                      <a:endParaRPr lang="en-US" sz="40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238303990"/>
                  </a:ext>
                </a:extLst>
              </a:tr>
              <a:tr h="1374510">
                <a:tc>
                  <a:txBody>
                    <a:bodyPr/>
                    <a:lstStyle/>
                    <a:p>
                      <a:pPr algn="l" fontAlgn="b"/>
                      <a:r>
                        <a:rPr lang="en-US" sz="4000" u="none" strike="noStrike">
                          <a:effectLst/>
                        </a:rPr>
                        <a:t>Coaching</a:t>
                      </a:r>
                      <a:endParaRPr lang="en-US" sz="40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84</a:t>
                      </a:r>
                      <a:endParaRPr lang="en-US" sz="40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4222346336"/>
                  </a:ext>
                </a:extLst>
              </a:tr>
              <a:tr h="1374510">
                <a:tc>
                  <a:txBody>
                    <a:bodyPr/>
                    <a:lstStyle/>
                    <a:p>
                      <a:pPr algn="l" fontAlgn="b"/>
                      <a:r>
                        <a:rPr lang="en-US" sz="4000" u="none" strike="noStrike" dirty="0">
                          <a:effectLst/>
                        </a:rPr>
                        <a:t>No Coaching</a:t>
                      </a:r>
                      <a:endParaRPr lang="en-US" sz="40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en-US" sz="4000" u="none" strike="noStrike" dirty="0">
                          <a:effectLst/>
                        </a:rPr>
                        <a:t>68.5</a:t>
                      </a:r>
                      <a:endParaRPr lang="en-US" sz="40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067958267"/>
                  </a:ext>
                </a:extLst>
              </a:tr>
            </a:tbl>
          </a:graphicData>
        </a:graphic>
      </p:graphicFrame>
    </p:spTree>
    <p:extLst>
      <p:ext uri="{BB962C8B-B14F-4D97-AF65-F5344CB8AC3E}">
        <p14:creationId xmlns:p14="http://schemas.microsoft.com/office/powerpoint/2010/main" val="47878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36</a:t>
            </a:fld>
            <a:endParaRPr lang="en-US" dirty="0"/>
          </a:p>
        </p:txBody>
      </p:sp>
      <p:sp>
        <p:nvSpPr>
          <p:cNvPr id="3" name="Title 2"/>
          <p:cNvSpPr>
            <a:spLocks noGrp="1"/>
          </p:cNvSpPr>
          <p:nvPr>
            <p:ph type="title"/>
          </p:nvPr>
        </p:nvSpPr>
        <p:spPr/>
        <p:txBody>
          <a:bodyPr>
            <a:normAutofit/>
          </a:bodyPr>
          <a:lstStyle/>
          <a:p>
            <a:r>
              <a:rPr lang="en-US" dirty="0"/>
              <a:t>Testing Averages – 2 Sample T-Test</a:t>
            </a:r>
          </a:p>
        </p:txBody>
      </p:sp>
      <p:sp>
        <p:nvSpPr>
          <p:cNvPr id="6" name="Content Placeholder 5"/>
          <p:cNvSpPr>
            <a:spLocks noGrp="1"/>
          </p:cNvSpPr>
          <p:nvPr>
            <p:ph idx="1"/>
          </p:nvPr>
        </p:nvSpPr>
        <p:spPr/>
        <p:txBody>
          <a:bodyPr/>
          <a:lstStyle/>
          <a:p>
            <a:r>
              <a:rPr lang="en-US" dirty="0"/>
              <a:t>You would then run the appropriate statistical test to compare means from two different groups (those coached and those not coached) – </a:t>
            </a:r>
            <a:r>
              <a:rPr lang="en-US" i="1" dirty="0"/>
              <a:t>2 Sample T-Test</a:t>
            </a:r>
          </a:p>
          <a:p>
            <a:r>
              <a:rPr lang="en-US" dirty="0"/>
              <a:t>In this example, the result IS significant at the 0.05 level (p = 0.031)</a:t>
            </a:r>
          </a:p>
        </p:txBody>
      </p:sp>
    </p:spTree>
    <p:extLst>
      <p:ext uri="{BB962C8B-B14F-4D97-AF65-F5344CB8AC3E}">
        <p14:creationId xmlns:p14="http://schemas.microsoft.com/office/powerpoint/2010/main" val="676904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37</a:t>
            </a:fld>
            <a:endParaRPr lang="en-US" dirty="0"/>
          </a:p>
        </p:txBody>
      </p:sp>
      <p:sp>
        <p:nvSpPr>
          <p:cNvPr id="3" name="Title 2"/>
          <p:cNvSpPr>
            <a:spLocks noGrp="1"/>
          </p:cNvSpPr>
          <p:nvPr>
            <p:ph type="title"/>
          </p:nvPr>
        </p:nvSpPr>
        <p:spPr/>
        <p:txBody>
          <a:bodyPr/>
          <a:lstStyle/>
          <a:p>
            <a:r>
              <a:rPr lang="en-US" dirty="0"/>
              <a:t>Statistical Testing</a:t>
            </a:r>
          </a:p>
        </p:txBody>
      </p:sp>
      <p:sp>
        <p:nvSpPr>
          <p:cNvPr id="2" name="Content Placeholder 1"/>
          <p:cNvSpPr>
            <a:spLocks noGrp="1"/>
          </p:cNvSpPr>
          <p:nvPr>
            <p:ph idx="1"/>
          </p:nvPr>
        </p:nvSpPr>
        <p:spPr/>
        <p:txBody>
          <a:bodyPr/>
          <a:lstStyle/>
          <a:p>
            <a:r>
              <a:rPr lang="en-US" dirty="0"/>
              <a:t>Set a criteria for significance and apply it consistently across your analysis</a:t>
            </a:r>
          </a:p>
          <a:p>
            <a:r>
              <a:rPr lang="en-US" dirty="0"/>
              <a:t>A standard often used is the p-value of &lt;0.05</a:t>
            </a:r>
          </a:p>
        </p:txBody>
      </p:sp>
      <p:pic>
        <p:nvPicPr>
          <p:cNvPr id="3074" name="Picture 2" descr="Image result for p-value two tai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114746"/>
            <a:ext cx="4238625"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79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38</a:t>
            </a:fld>
            <a:endParaRPr lang="en-US" dirty="0"/>
          </a:p>
        </p:txBody>
      </p:sp>
      <p:sp>
        <p:nvSpPr>
          <p:cNvPr id="3" name="Title 2"/>
          <p:cNvSpPr>
            <a:spLocks noGrp="1"/>
          </p:cNvSpPr>
          <p:nvPr>
            <p:ph type="title"/>
          </p:nvPr>
        </p:nvSpPr>
        <p:spPr/>
        <p:txBody>
          <a:bodyPr/>
          <a:lstStyle/>
          <a:p>
            <a:r>
              <a:rPr lang="en-US" dirty="0"/>
              <a:t>Statistical Testing</a:t>
            </a:r>
          </a:p>
        </p:txBody>
      </p:sp>
      <p:sp>
        <p:nvSpPr>
          <p:cNvPr id="2" name="Content Placeholder 1"/>
          <p:cNvSpPr>
            <a:spLocks noGrp="1"/>
          </p:cNvSpPr>
          <p:nvPr>
            <p:ph idx="1"/>
          </p:nvPr>
        </p:nvSpPr>
        <p:spPr/>
        <p:txBody>
          <a:bodyPr/>
          <a:lstStyle/>
          <a:p>
            <a:pPr marL="0" indent="0">
              <a:buNone/>
            </a:pPr>
            <a:r>
              <a:rPr lang="en-US" sz="2700" dirty="0"/>
              <a:t>Multiple Testing – when you run multiple statistical tests you increase the probability of labeling a result as statistically different when it could be due to chance</a:t>
            </a:r>
          </a:p>
        </p:txBody>
      </p:sp>
    </p:spTree>
    <p:extLst>
      <p:ext uri="{BB962C8B-B14F-4D97-AF65-F5344CB8AC3E}">
        <p14:creationId xmlns:p14="http://schemas.microsoft.com/office/powerpoint/2010/main" val="1580142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39</a:t>
            </a:fld>
            <a:endParaRPr lang="en-US" dirty="0"/>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319518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p:txBody>
          <a:bodyPr/>
          <a:lstStyle/>
          <a:p>
            <a:r>
              <a:rPr lang="en-US" dirty="0"/>
              <a:t>Introduction</a:t>
            </a:r>
          </a:p>
        </p:txBody>
      </p:sp>
      <p:sp>
        <p:nvSpPr>
          <p:cNvPr id="2" name="Content Placeholder 1"/>
          <p:cNvSpPr>
            <a:spLocks noGrp="1"/>
          </p:cNvSpPr>
          <p:nvPr>
            <p:ph idx="1"/>
          </p:nvPr>
        </p:nvSpPr>
        <p:spPr>
          <a:xfrm>
            <a:off x="457200" y="1295400"/>
            <a:ext cx="8229600" cy="4038600"/>
          </a:xfrm>
        </p:spPr>
        <p:txBody>
          <a:bodyPr/>
          <a:lstStyle/>
          <a:p>
            <a:pPr marL="0" lvl="0" indent="0">
              <a:buNone/>
            </a:pPr>
            <a:r>
              <a:rPr lang="en-US" dirty="0"/>
              <a:t>The importance of determining meaningful differences</a:t>
            </a:r>
          </a:p>
          <a:p>
            <a:pPr lvl="0"/>
            <a:r>
              <a:rPr lang="en-US" dirty="0"/>
              <a:t>Many people are interested in going beyond descriptive data and want to look at relationships</a:t>
            </a:r>
          </a:p>
          <a:p>
            <a:pPr lvl="0"/>
            <a:r>
              <a:rPr lang="en-US" dirty="0"/>
              <a:t>Certain types of statistics provide the opportunity to account for observed differences</a:t>
            </a:r>
          </a:p>
          <a:p>
            <a:pPr lvl="0"/>
            <a:r>
              <a:rPr lang="en-US" dirty="0"/>
              <a:t>You can have more confidence that your differences are real and not just a result of random fluctuation or guesswork</a:t>
            </a:r>
          </a:p>
          <a:p>
            <a:pPr lvl="0"/>
            <a:r>
              <a:rPr lang="en-US" dirty="0"/>
              <a:t>You can make inferences that generalize to your population </a:t>
            </a:r>
          </a:p>
        </p:txBody>
      </p:sp>
    </p:spTree>
    <p:extLst>
      <p:ext uri="{BB962C8B-B14F-4D97-AF65-F5344CB8AC3E}">
        <p14:creationId xmlns:p14="http://schemas.microsoft.com/office/powerpoint/2010/main" val="3010496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40</a:t>
            </a:fld>
            <a:endParaRPr lang="en-US" dirty="0"/>
          </a:p>
        </p:txBody>
      </p:sp>
      <p:sp>
        <p:nvSpPr>
          <p:cNvPr id="3" name="Title 2"/>
          <p:cNvSpPr>
            <a:spLocks noGrp="1"/>
          </p:cNvSpPr>
          <p:nvPr>
            <p:ph type="title"/>
          </p:nvPr>
        </p:nvSpPr>
        <p:spPr/>
        <p:txBody>
          <a:bodyPr/>
          <a:lstStyle/>
          <a:p>
            <a:r>
              <a:rPr lang="en-US" dirty="0"/>
              <a:t>Statistical Testing</a:t>
            </a:r>
          </a:p>
        </p:txBody>
      </p:sp>
      <p:sp>
        <p:nvSpPr>
          <p:cNvPr id="2" name="Content Placeholder 1"/>
          <p:cNvSpPr>
            <a:spLocks noGrp="1"/>
          </p:cNvSpPr>
          <p:nvPr>
            <p:ph idx="1"/>
          </p:nvPr>
        </p:nvSpPr>
        <p:spPr/>
        <p:txBody>
          <a:bodyPr/>
          <a:lstStyle/>
          <a:p>
            <a:pPr marL="0" indent="0">
              <a:buNone/>
            </a:pPr>
            <a:r>
              <a:rPr lang="en-US" dirty="0"/>
              <a:t>Multiple Testing (cont.)</a:t>
            </a:r>
          </a:p>
          <a:p>
            <a:r>
              <a:rPr lang="en-US" dirty="0"/>
              <a:t>Consider a case where you have 20 hypotheses to test, and a significance level of 0.05. </a:t>
            </a:r>
          </a:p>
          <a:p>
            <a:pPr marL="0" indent="0">
              <a:buNone/>
            </a:pPr>
            <a:endParaRPr lang="en-US" dirty="0"/>
          </a:p>
          <a:p>
            <a:r>
              <a:rPr lang="en-US" dirty="0"/>
              <a:t>Example: Comparing Mean Child Outcomes Entrance Ratings and Child Demographics  </a:t>
            </a:r>
          </a:p>
        </p:txBody>
      </p:sp>
    </p:spTree>
    <p:extLst>
      <p:ext uri="{BB962C8B-B14F-4D97-AF65-F5344CB8AC3E}">
        <p14:creationId xmlns:p14="http://schemas.microsoft.com/office/powerpoint/2010/main" val="3467799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41</a:t>
            </a:fld>
            <a:endParaRPr lang="en-US" dirty="0"/>
          </a:p>
        </p:txBody>
      </p:sp>
      <p:sp>
        <p:nvSpPr>
          <p:cNvPr id="3" name="Title 2"/>
          <p:cNvSpPr>
            <a:spLocks noGrp="1"/>
          </p:cNvSpPr>
          <p:nvPr>
            <p:ph type="title"/>
          </p:nvPr>
        </p:nvSpPr>
        <p:spPr/>
        <p:txBody>
          <a:bodyPr/>
          <a:lstStyle/>
          <a:p>
            <a:r>
              <a:rPr lang="en-US" dirty="0"/>
              <a:t>Statistical Testing</a:t>
            </a:r>
          </a:p>
        </p:txBody>
      </p:sp>
      <p:sp>
        <p:nvSpPr>
          <p:cNvPr id="2" name="Content Placeholder 1"/>
          <p:cNvSpPr>
            <a:spLocks noGrp="1"/>
          </p:cNvSpPr>
          <p:nvPr>
            <p:ph idx="1"/>
          </p:nvPr>
        </p:nvSpPr>
        <p:spPr>
          <a:xfrm>
            <a:off x="457200" y="1219200"/>
            <a:ext cx="8229600" cy="4038600"/>
          </a:xfrm>
        </p:spPr>
        <p:txBody>
          <a:bodyPr/>
          <a:lstStyle/>
          <a:p>
            <a:pPr marL="0" indent="0">
              <a:buNone/>
            </a:pPr>
            <a:r>
              <a:rPr lang="en-US" dirty="0"/>
              <a:t>Multiple Testing (cont.)</a:t>
            </a:r>
          </a:p>
        </p:txBody>
      </p:sp>
      <p:graphicFrame>
        <p:nvGraphicFramePr>
          <p:cNvPr id="5" name="Table 4" descr="The graphic is an example of statistical testing."/>
          <p:cNvGraphicFramePr>
            <a:graphicFrameLocks noGrp="1"/>
          </p:cNvGraphicFramePr>
          <p:nvPr>
            <p:extLst>
              <p:ext uri="{D42A27DB-BD31-4B8C-83A1-F6EECF244321}">
                <p14:modId xmlns:p14="http://schemas.microsoft.com/office/powerpoint/2010/main" val="3895801984"/>
              </p:ext>
            </p:extLst>
          </p:nvPr>
        </p:nvGraphicFramePr>
        <p:xfrm>
          <a:off x="228600" y="1768405"/>
          <a:ext cx="8763000" cy="4333882"/>
        </p:xfrm>
        <a:graphic>
          <a:graphicData uri="http://schemas.openxmlformats.org/drawingml/2006/table">
            <a:tbl>
              <a:tblPr firstRow="1">
                <a:tableStyleId>{3C2FFA5D-87B4-456A-9821-1D502468CF0F}</a:tableStyleId>
              </a:tblPr>
              <a:tblGrid>
                <a:gridCol w="1676400">
                  <a:extLst>
                    <a:ext uri="{9D8B030D-6E8A-4147-A177-3AD203B41FA5}">
                      <a16:colId xmlns:a16="http://schemas.microsoft.com/office/drawing/2014/main" val="2648491174"/>
                    </a:ext>
                  </a:extLst>
                </a:gridCol>
                <a:gridCol w="4191000">
                  <a:extLst>
                    <a:ext uri="{9D8B030D-6E8A-4147-A177-3AD203B41FA5}">
                      <a16:colId xmlns:a16="http://schemas.microsoft.com/office/drawing/2014/main" val="3217455297"/>
                    </a:ext>
                  </a:extLst>
                </a:gridCol>
                <a:gridCol w="2895600">
                  <a:extLst>
                    <a:ext uri="{9D8B030D-6E8A-4147-A177-3AD203B41FA5}">
                      <a16:colId xmlns:a16="http://schemas.microsoft.com/office/drawing/2014/main" val="1354670796"/>
                    </a:ext>
                  </a:extLst>
                </a:gridCol>
              </a:tblGrid>
              <a:tr h="301024">
                <a:tc>
                  <a:txBody>
                    <a:bodyPr/>
                    <a:lstStyle/>
                    <a:p>
                      <a:pPr algn="ctr" fontAlgn="b"/>
                      <a:r>
                        <a:rPr lang="en-US" sz="2000" b="0" i="0" u="none" strike="noStrike" dirty="0">
                          <a:solidFill>
                            <a:schemeClr val="bg1"/>
                          </a:solidFill>
                          <a:effectLst/>
                          <a:latin typeface="Calibri" panose="020F0502020204030204" pitchFamily="34" charset="0"/>
                        </a:rPr>
                        <a:t>Test</a:t>
                      </a:r>
                    </a:p>
                  </a:txBody>
                  <a:tcPr marL="4763" marR="4763" marT="4763" marB="0" anchor="b">
                    <a:solidFill>
                      <a:srgbClr val="154578"/>
                    </a:solidFill>
                  </a:tcPr>
                </a:tc>
                <a:tc>
                  <a:txBody>
                    <a:bodyPr/>
                    <a:lstStyle/>
                    <a:p>
                      <a:pPr algn="ctr" fontAlgn="b"/>
                      <a:r>
                        <a:rPr lang="en-US" sz="2000" u="none" strike="noStrike" dirty="0">
                          <a:solidFill>
                            <a:schemeClr val="bg1"/>
                          </a:solidFill>
                          <a:effectLst/>
                        </a:rPr>
                        <a:t>Dependent Variable</a:t>
                      </a:r>
                      <a:endParaRPr lang="en-US" sz="2000" b="0" i="0" u="none" strike="noStrike" dirty="0">
                        <a:solidFill>
                          <a:schemeClr val="bg1"/>
                        </a:solidFill>
                        <a:effectLst/>
                        <a:latin typeface="Calibri" panose="020F0502020204030204" pitchFamily="34" charset="0"/>
                      </a:endParaRPr>
                    </a:p>
                  </a:txBody>
                  <a:tcPr marL="4763" marR="4763" marT="4763" marB="0" anchor="b">
                    <a:solidFill>
                      <a:srgbClr val="154578"/>
                    </a:solidFill>
                  </a:tcPr>
                </a:tc>
                <a:tc>
                  <a:txBody>
                    <a:bodyPr/>
                    <a:lstStyle/>
                    <a:p>
                      <a:pPr algn="ctr" fontAlgn="b"/>
                      <a:r>
                        <a:rPr lang="en-US" sz="2000" u="none" strike="noStrike" dirty="0">
                          <a:solidFill>
                            <a:schemeClr val="bg1"/>
                          </a:solidFill>
                          <a:effectLst/>
                        </a:rPr>
                        <a:t>Independent Variable</a:t>
                      </a:r>
                      <a:endParaRPr lang="en-US" sz="2000" b="0" i="0" u="none" strike="noStrike" dirty="0">
                        <a:solidFill>
                          <a:schemeClr val="bg1"/>
                        </a:solidFill>
                        <a:effectLst/>
                        <a:latin typeface="Calibri" panose="020F0502020204030204" pitchFamily="34" charset="0"/>
                      </a:endParaRPr>
                    </a:p>
                  </a:txBody>
                  <a:tcPr marL="4763" marR="4763" marT="4763" marB="0" anchor="b">
                    <a:solidFill>
                      <a:srgbClr val="154578"/>
                    </a:solidFill>
                  </a:tcPr>
                </a:tc>
                <a:extLst>
                  <a:ext uri="{0D108BD9-81ED-4DB2-BD59-A6C34878D82A}">
                    <a16:rowId xmlns:a16="http://schemas.microsoft.com/office/drawing/2014/main" val="2839230917"/>
                  </a:ext>
                </a:extLst>
              </a:tr>
              <a:tr h="301024">
                <a:tc>
                  <a:txBody>
                    <a:bodyPr/>
                    <a:lstStyle/>
                    <a:p>
                      <a:pPr algn="ctr" fontAlgn="b"/>
                      <a:r>
                        <a:rPr lang="en-US" sz="2000" b="0" i="0" u="none" strike="noStrike" dirty="0">
                          <a:solidFill>
                            <a:srgbClr val="000000"/>
                          </a:solidFill>
                          <a:effectLst/>
                          <a:latin typeface="Calibri" panose="020F0502020204030204" pitchFamily="34" charset="0"/>
                        </a:rPr>
                        <a:t>1</a:t>
                      </a:r>
                    </a:p>
                  </a:txBody>
                  <a:tcPr marL="4763" marR="4763" marT="4763" marB="0" anchor="b"/>
                </a:tc>
                <a:tc>
                  <a:txBody>
                    <a:bodyPr/>
                    <a:lstStyle/>
                    <a:p>
                      <a:pPr algn="ctr" fontAlgn="b"/>
                      <a:r>
                        <a:rPr lang="en-US" sz="2000" u="none" strike="noStrike" dirty="0">
                          <a:effectLst/>
                        </a:rPr>
                        <a:t>ECO SE Entrance Rating</a:t>
                      </a:r>
                      <a:endParaRPr lang="en-US" sz="20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000" u="none" strike="noStrike" dirty="0">
                          <a:effectLst/>
                        </a:rPr>
                        <a:t>Age</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65263232"/>
                  </a:ext>
                </a:extLst>
              </a:tr>
              <a:tr h="301024">
                <a:tc>
                  <a:txBody>
                    <a:bodyPr/>
                    <a:lstStyle/>
                    <a:p>
                      <a:pPr algn="ctr" fontAlgn="b"/>
                      <a:r>
                        <a:rPr lang="en-US" sz="2000" b="0" i="0" u="none" strike="noStrike" dirty="0">
                          <a:solidFill>
                            <a:srgbClr val="000000"/>
                          </a:solidFill>
                          <a:effectLst/>
                          <a:latin typeface="Calibri" panose="020F0502020204030204" pitchFamily="34" charset="0"/>
                        </a:rPr>
                        <a:t>2</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a:effectLst/>
                        </a:rPr>
                        <a:t>Gender</a:t>
                      </a:r>
                      <a:endParaRPr lang="en-US" sz="20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511670065"/>
                  </a:ext>
                </a:extLst>
              </a:tr>
              <a:tr h="301024">
                <a:tc>
                  <a:txBody>
                    <a:bodyPr/>
                    <a:lstStyle/>
                    <a:p>
                      <a:pPr algn="ctr" fontAlgn="b"/>
                      <a:r>
                        <a:rPr lang="en-US" sz="2000" b="0" i="0" u="none" strike="noStrike" dirty="0">
                          <a:solidFill>
                            <a:srgbClr val="000000"/>
                          </a:solidFill>
                          <a:effectLst/>
                          <a:latin typeface="Calibri" panose="020F0502020204030204" pitchFamily="34" charset="0"/>
                        </a:rPr>
                        <a:t>3</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Race</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069353337"/>
                  </a:ext>
                </a:extLst>
              </a:tr>
              <a:tr h="301024">
                <a:tc>
                  <a:txBody>
                    <a:bodyPr/>
                    <a:lstStyle/>
                    <a:p>
                      <a:pPr algn="ctr" fontAlgn="b"/>
                      <a:r>
                        <a:rPr lang="en-US" sz="2000" b="0" i="0" u="none" strike="noStrike" dirty="0">
                          <a:solidFill>
                            <a:srgbClr val="000000"/>
                          </a:solidFill>
                          <a:effectLst/>
                          <a:latin typeface="Calibri" panose="020F0502020204030204" pitchFamily="34" charset="0"/>
                        </a:rPr>
                        <a:t>4</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Zip Code</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386242932"/>
                  </a:ext>
                </a:extLst>
              </a:tr>
              <a:tr h="301024">
                <a:tc>
                  <a:txBody>
                    <a:bodyPr/>
                    <a:lstStyle/>
                    <a:p>
                      <a:pPr algn="ctr" fontAlgn="b"/>
                      <a:r>
                        <a:rPr lang="en-US" sz="2000" b="0" i="0" u="none" strike="noStrike" dirty="0">
                          <a:solidFill>
                            <a:srgbClr val="000000"/>
                          </a:solidFill>
                          <a:effectLst/>
                          <a:latin typeface="Calibri" panose="020F0502020204030204" pitchFamily="34" charset="0"/>
                        </a:rPr>
                        <a:t>5</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Disability</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857746472"/>
                  </a:ext>
                </a:extLst>
              </a:tr>
              <a:tr h="301024">
                <a:tc>
                  <a:txBody>
                    <a:bodyPr/>
                    <a:lstStyle/>
                    <a:p>
                      <a:pPr algn="ctr" fontAlgn="b"/>
                      <a:r>
                        <a:rPr lang="en-US" sz="2000" b="0" i="0" u="none" strike="noStrike" dirty="0">
                          <a:solidFill>
                            <a:srgbClr val="000000"/>
                          </a:solidFill>
                          <a:effectLst/>
                          <a:latin typeface="Calibri" panose="020F0502020204030204" pitchFamily="34" charset="0"/>
                        </a:rPr>
                        <a:t>6</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Length in Program</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456867474"/>
                  </a:ext>
                </a:extLst>
              </a:tr>
              <a:tr h="301024">
                <a:tc>
                  <a:txBody>
                    <a:bodyPr/>
                    <a:lstStyle/>
                    <a:p>
                      <a:pPr algn="ctr" fontAlgn="b"/>
                      <a:r>
                        <a:rPr lang="en-US" sz="2000" b="0" i="0" u="none" strike="noStrike" dirty="0">
                          <a:solidFill>
                            <a:srgbClr val="000000"/>
                          </a:solidFill>
                          <a:effectLst/>
                          <a:latin typeface="Calibri" panose="020F0502020204030204" pitchFamily="34" charset="0"/>
                        </a:rPr>
                        <a:t>7</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Time to Start Services</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884440523"/>
                  </a:ext>
                </a:extLst>
              </a:tr>
              <a:tr h="301024">
                <a:tc>
                  <a:txBody>
                    <a:bodyPr/>
                    <a:lstStyle/>
                    <a:p>
                      <a:pPr algn="ctr" fontAlgn="b"/>
                      <a:r>
                        <a:rPr lang="en-US" sz="2000" b="0" i="0" u="none" strike="noStrike" dirty="0">
                          <a:solidFill>
                            <a:srgbClr val="000000"/>
                          </a:solidFill>
                          <a:effectLst/>
                          <a:latin typeface="Calibri" panose="020F0502020204030204" pitchFamily="34" charset="0"/>
                        </a:rPr>
                        <a:t>8</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Number of Services</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875698816"/>
                  </a:ext>
                </a:extLst>
              </a:tr>
              <a:tr h="301024">
                <a:tc>
                  <a:txBody>
                    <a:bodyPr/>
                    <a:lstStyle/>
                    <a:p>
                      <a:pPr algn="ctr" fontAlgn="b"/>
                      <a:r>
                        <a:rPr lang="en-US" sz="2000" b="0" i="0" u="none" strike="noStrike" dirty="0">
                          <a:solidFill>
                            <a:srgbClr val="000000"/>
                          </a:solidFill>
                          <a:effectLst/>
                          <a:latin typeface="Calibri" panose="020F0502020204030204" pitchFamily="34" charset="0"/>
                        </a:rPr>
                        <a:t>9</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Ethnicity</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76745291"/>
                  </a:ext>
                </a:extLst>
              </a:tr>
              <a:tr h="301024">
                <a:tc>
                  <a:txBody>
                    <a:bodyPr/>
                    <a:lstStyle/>
                    <a:p>
                      <a:pPr algn="ctr" fontAlgn="b"/>
                      <a:r>
                        <a:rPr lang="en-US" sz="2000" b="0" i="0" u="none" strike="noStrike" dirty="0">
                          <a:solidFill>
                            <a:srgbClr val="000000"/>
                          </a:solidFill>
                          <a:effectLst/>
                          <a:latin typeface="Calibri" panose="020F0502020204030204" pitchFamily="34" charset="0"/>
                        </a:rPr>
                        <a:t>10</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Language</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468472720"/>
                  </a:ext>
                </a:extLst>
              </a:tr>
              <a:tr h="301024">
                <a:tc>
                  <a:txBody>
                    <a:bodyPr/>
                    <a:lstStyle/>
                    <a:p>
                      <a:pPr algn="ctr" fontAlgn="b"/>
                      <a:r>
                        <a:rPr lang="en-US" sz="2000" b="0" i="0" u="none" strike="noStrike" dirty="0">
                          <a:solidFill>
                            <a:srgbClr val="000000"/>
                          </a:solidFill>
                          <a:effectLst/>
                          <a:latin typeface="Calibri" panose="020F0502020204030204" pitchFamily="34" charset="0"/>
                        </a:rPr>
                        <a:t>11</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Income</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069790875"/>
                  </a:ext>
                </a:extLst>
              </a:tr>
              <a:tr h="301024">
                <a:tc>
                  <a:txBody>
                    <a:bodyPr/>
                    <a:lstStyle/>
                    <a:p>
                      <a:pPr algn="ctr" fontAlgn="b"/>
                      <a:r>
                        <a:rPr lang="en-US" sz="2000" b="0" i="0" u="none" strike="noStrike" dirty="0">
                          <a:solidFill>
                            <a:srgbClr val="000000"/>
                          </a:solidFill>
                          <a:effectLst/>
                          <a:latin typeface="Calibri" panose="020F0502020204030204" pitchFamily="34" charset="0"/>
                        </a:rPr>
                        <a:t>…</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689711628"/>
                  </a:ext>
                </a:extLst>
              </a:tr>
              <a:tr h="301024">
                <a:tc>
                  <a:txBody>
                    <a:bodyPr/>
                    <a:lstStyle/>
                    <a:p>
                      <a:pPr algn="ctr" fontAlgn="b"/>
                      <a:r>
                        <a:rPr lang="en-US" sz="2000" b="0" i="0" u="none" strike="noStrike" dirty="0">
                          <a:solidFill>
                            <a:srgbClr val="000000"/>
                          </a:solidFill>
                          <a:effectLst/>
                          <a:latin typeface="Calibri" panose="020F0502020204030204" pitchFamily="34" charset="0"/>
                        </a:rPr>
                        <a:t>20</a:t>
                      </a:r>
                    </a:p>
                  </a:txBody>
                  <a:tcPr marL="4763" marR="4763" marT="476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ECO SE Entrance Rating</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3" marR="4763" marT="4763" marB="0" anchor="b"/>
                </a:tc>
                <a:tc>
                  <a:txBody>
                    <a:bodyPr/>
                    <a:lstStyle/>
                    <a:p>
                      <a:pPr algn="ctr" fontAlgn="b"/>
                      <a:r>
                        <a:rPr lang="en-US" sz="2000" b="0" i="0" u="none" strike="noStrike" dirty="0">
                          <a:solidFill>
                            <a:srgbClr val="000000"/>
                          </a:solidFill>
                          <a:effectLst/>
                          <a:latin typeface="Calibri" panose="020F0502020204030204" pitchFamily="34" charset="0"/>
                        </a:rPr>
                        <a:t>Service</a:t>
                      </a:r>
                      <a:r>
                        <a:rPr lang="en-US" sz="2000" b="0" i="0" u="none" strike="noStrike" baseline="0" dirty="0">
                          <a:solidFill>
                            <a:srgbClr val="000000"/>
                          </a:solidFill>
                          <a:effectLst/>
                          <a:latin typeface="Calibri" panose="020F0502020204030204" pitchFamily="34" charset="0"/>
                        </a:rPr>
                        <a:t> Coordinator</a:t>
                      </a:r>
                      <a:endParaRPr lang="en-US" sz="20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174025536"/>
                  </a:ext>
                </a:extLst>
              </a:tr>
            </a:tbl>
          </a:graphicData>
        </a:graphic>
      </p:graphicFrame>
    </p:spTree>
    <p:extLst>
      <p:ext uri="{BB962C8B-B14F-4D97-AF65-F5344CB8AC3E}">
        <p14:creationId xmlns:p14="http://schemas.microsoft.com/office/powerpoint/2010/main" val="2355671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42</a:t>
            </a:fld>
            <a:endParaRPr lang="en-US" dirty="0"/>
          </a:p>
        </p:txBody>
      </p:sp>
      <p:sp>
        <p:nvSpPr>
          <p:cNvPr id="3" name="Title 2" hidden="1"/>
          <p:cNvSpPr>
            <a:spLocks noGrp="1"/>
          </p:cNvSpPr>
          <p:nvPr>
            <p:ph type="title"/>
          </p:nvPr>
        </p:nvSpPr>
        <p:spPr/>
        <p:txBody>
          <a:bodyPr/>
          <a:lstStyle/>
          <a:p>
            <a:r>
              <a:rPr lang="en-US" dirty="0"/>
              <a:t>Probability</a:t>
            </a:r>
          </a:p>
        </p:txBody>
      </p:sp>
      <p:sp>
        <p:nvSpPr>
          <p:cNvPr id="2" name="Content Placeholder 1"/>
          <p:cNvSpPr>
            <a:spLocks noGrp="1"/>
          </p:cNvSpPr>
          <p:nvPr>
            <p:ph idx="1"/>
          </p:nvPr>
        </p:nvSpPr>
        <p:spPr/>
        <p:txBody>
          <a:bodyPr/>
          <a:lstStyle/>
          <a:p>
            <a:pPr marL="0" indent="0">
              <a:buNone/>
            </a:pPr>
            <a:r>
              <a:rPr lang="en-US" sz="5400" dirty="0"/>
              <a:t>What’s the probability of observing at least one significant result just due to chance?</a:t>
            </a:r>
          </a:p>
        </p:txBody>
      </p:sp>
    </p:spTree>
    <p:extLst>
      <p:ext uri="{BB962C8B-B14F-4D97-AF65-F5344CB8AC3E}">
        <p14:creationId xmlns:p14="http://schemas.microsoft.com/office/powerpoint/2010/main" val="2291825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43</a:t>
            </a:fld>
            <a:endParaRPr lang="en-US" dirty="0"/>
          </a:p>
        </p:txBody>
      </p:sp>
      <p:sp>
        <p:nvSpPr>
          <p:cNvPr id="3" name="Title 2"/>
          <p:cNvSpPr>
            <a:spLocks noGrp="1"/>
          </p:cNvSpPr>
          <p:nvPr>
            <p:ph type="title"/>
          </p:nvPr>
        </p:nvSpPr>
        <p:spPr/>
        <p:txBody>
          <a:bodyPr/>
          <a:lstStyle/>
          <a:p>
            <a:r>
              <a:rPr lang="en-US" dirty="0"/>
              <a:t>Statistical Testing</a:t>
            </a:r>
          </a:p>
        </p:txBody>
      </p:sp>
      <p:sp>
        <p:nvSpPr>
          <p:cNvPr id="2" name="Content Placeholder 1"/>
          <p:cNvSpPr>
            <a:spLocks noGrp="1"/>
          </p:cNvSpPr>
          <p:nvPr>
            <p:ph idx="1"/>
          </p:nvPr>
        </p:nvSpPr>
        <p:spPr/>
        <p:txBody>
          <a:bodyPr/>
          <a:lstStyle/>
          <a:p>
            <a:pPr marL="0" indent="0" algn="ctr">
              <a:buNone/>
            </a:pPr>
            <a:r>
              <a:rPr lang="en-US" sz="23900" dirty="0"/>
              <a:t>64%</a:t>
            </a:r>
          </a:p>
        </p:txBody>
      </p:sp>
    </p:spTree>
    <p:extLst>
      <p:ext uri="{BB962C8B-B14F-4D97-AF65-F5344CB8AC3E}">
        <p14:creationId xmlns:p14="http://schemas.microsoft.com/office/powerpoint/2010/main" val="604005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44</a:t>
            </a:fld>
            <a:endParaRPr lang="en-US" dirty="0"/>
          </a:p>
        </p:txBody>
      </p:sp>
      <p:sp>
        <p:nvSpPr>
          <p:cNvPr id="3" name="Title 2"/>
          <p:cNvSpPr>
            <a:spLocks noGrp="1"/>
          </p:cNvSpPr>
          <p:nvPr>
            <p:ph type="title"/>
          </p:nvPr>
        </p:nvSpPr>
        <p:spPr/>
        <p:txBody>
          <a:bodyPr/>
          <a:lstStyle/>
          <a:p>
            <a:r>
              <a:rPr lang="en-US" dirty="0"/>
              <a:t>Statistical Testing</a:t>
            </a:r>
          </a:p>
        </p:txBody>
      </p:sp>
      <p:sp>
        <p:nvSpPr>
          <p:cNvPr id="2" name="Content Placeholder 1"/>
          <p:cNvSpPr>
            <a:spLocks noGrp="1"/>
          </p:cNvSpPr>
          <p:nvPr>
            <p:ph idx="1"/>
          </p:nvPr>
        </p:nvSpPr>
        <p:spPr/>
        <p:txBody>
          <a:bodyPr/>
          <a:lstStyle/>
          <a:p>
            <a:r>
              <a:rPr lang="en-US" dirty="0"/>
              <a:t>Sample Size and Statistical Significance</a:t>
            </a:r>
          </a:p>
          <a:p>
            <a:pPr lvl="1"/>
            <a:endParaRPr lang="en-US" dirty="0"/>
          </a:p>
          <a:p>
            <a:pPr lvl="1"/>
            <a:r>
              <a:rPr lang="en-US" dirty="0"/>
              <a:t>In general, important to understand the relationship between sample size (number of individuals in the sample data you have) and the effect it has on detecting a difference during statistical testing</a:t>
            </a:r>
          </a:p>
        </p:txBody>
      </p:sp>
      <p:pic>
        <p:nvPicPr>
          <p:cNvPr id="9220" name="Picture 4" descr="Image result for t-test form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469" y="4114800"/>
            <a:ext cx="3181350" cy="1927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77000" y="4648200"/>
            <a:ext cx="1828800" cy="646331"/>
          </a:xfrm>
          <a:prstGeom prst="rect">
            <a:avLst/>
          </a:prstGeom>
          <a:noFill/>
          <a:ln>
            <a:solidFill>
              <a:schemeClr val="tx1"/>
            </a:solidFill>
          </a:ln>
        </p:spPr>
        <p:txBody>
          <a:bodyPr wrap="square" rtlCol="0">
            <a:spAutoFit/>
          </a:bodyPr>
          <a:lstStyle/>
          <a:p>
            <a:r>
              <a:rPr lang="en-US" b="1" dirty="0">
                <a:ln w="9525">
                  <a:solidFill>
                    <a:schemeClr val="bg1"/>
                  </a:solidFill>
                  <a:prstDash val="solid"/>
                </a:ln>
                <a:effectLst>
                  <a:outerShdw blurRad="12700" dist="38100" dir="2700000" algn="tl" rotWithShape="0">
                    <a:schemeClr val="bg1">
                      <a:lumMod val="50000"/>
                    </a:schemeClr>
                  </a:outerShdw>
                </a:effectLst>
              </a:rPr>
              <a:t>Note Sample Size in Formula!</a:t>
            </a:r>
          </a:p>
        </p:txBody>
      </p:sp>
      <p:cxnSp>
        <p:nvCxnSpPr>
          <p:cNvPr id="7" name="Straight Arrow Connector 6" descr="&quot; &quot;"/>
          <p:cNvCxnSpPr/>
          <p:nvPr/>
        </p:nvCxnSpPr>
        <p:spPr>
          <a:xfrm flipH="1">
            <a:off x="5562600" y="5257800"/>
            <a:ext cx="914400" cy="3810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724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45</a:t>
            </a:fld>
            <a:endParaRPr lang="en-US" dirty="0"/>
          </a:p>
        </p:txBody>
      </p:sp>
      <p:sp>
        <p:nvSpPr>
          <p:cNvPr id="3" name="Title 2"/>
          <p:cNvSpPr>
            <a:spLocks noGrp="1"/>
          </p:cNvSpPr>
          <p:nvPr>
            <p:ph type="title"/>
          </p:nvPr>
        </p:nvSpPr>
        <p:spPr/>
        <p:txBody>
          <a:bodyPr/>
          <a:lstStyle/>
          <a:p>
            <a:r>
              <a:rPr lang="en-US" dirty="0"/>
              <a:t>Statistical Testing</a:t>
            </a:r>
          </a:p>
        </p:txBody>
      </p:sp>
      <p:sp>
        <p:nvSpPr>
          <p:cNvPr id="2" name="Content Placeholder 1"/>
          <p:cNvSpPr>
            <a:spLocks noGrp="1"/>
          </p:cNvSpPr>
          <p:nvPr>
            <p:ph idx="4294967295"/>
          </p:nvPr>
        </p:nvSpPr>
        <p:spPr>
          <a:xfrm>
            <a:off x="0" y="1143000"/>
            <a:ext cx="8229600" cy="4038600"/>
          </a:xfrm>
          <a:prstGeom prst="rect">
            <a:avLst/>
          </a:prstGeom>
        </p:spPr>
        <p:txBody>
          <a:bodyPr/>
          <a:lstStyle/>
          <a:p>
            <a:r>
              <a:rPr lang="en-US" dirty="0">
                <a:solidFill>
                  <a:srgbClr val="297ABB"/>
                </a:solidFill>
              </a:rPr>
              <a:t>Sample Size and Statistical Significance Example</a:t>
            </a:r>
          </a:p>
        </p:txBody>
      </p:sp>
      <p:grpSp>
        <p:nvGrpSpPr>
          <p:cNvPr id="5" name="Group 4" descr="DaSy Child Outcomes Meaningful Differences Calculator as example&#10;">
            <a:extLst>
              <a:ext uri="{FF2B5EF4-FFF2-40B4-BE49-F238E27FC236}">
                <a16:creationId xmlns:a16="http://schemas.microsoft.com/office/drawing/2014/main" id="{8378B7AC-2D2B-4C3A-BE88-265490DBEF64}"/>
              </a:ext>
            </a:extLst>
          </p:cNvPr>
          <p:cNvGrpSpPr/>
          <p:nvPr/>
        </p:nvGrpSpPr>
        <p:grpSpPr>
          <a:xfrm>
            <a:off x="228600" y="1828800"/>
            <a:ext cx="8826914" cy="4531040"/>
            <a:chOff x="228600" y="1828800"/>
            <a:chExt cx="8826914" cy="4531040"/>
          </a:xfrm>
        </p:grpSpPr>
        <p:pic>
          <p:nvPicPr>
            <p:cNvPr id="11" name="Picture 10" descr="This graphic is an image of statistical testing. "/>
            <p:cNvPicPr>
              <a:picLocks noChangeAspect="1"/>
            </p:cNvPicPr>
            <p:nvPr/>
          </p:nvPicPr>
          <p:blipFill>
            <a:blip r:embed="rId3"/>
            <a:stretch>
              <a:fillRect/>
            </a:stretch>
          </p:blipFill>
          <p:spPr>
            <a:xfrm>
              <a:off x="228600" y="1828800"/>
              <a:ext cx="8826914" cy="2004060"/>
            </a:xfrm>
            <a:prstGeom prst="rect">
              <a:avLst/>
            </a:prstGeom>
          </p:spPr>
        </p:pic>
        <p:pic>
          <p:nvPicPr>
            <p:cNvPr id="13" name="Picture 12" descr="This graphic is an image of statistical significance. "/>
            <p:cNvPicPr>
              <a:picLocks noChangeAspect="1"/>
            </p:cNvPicPr>
            <p:nvPr/>
          </p:nvPicPr>
          <p:blipFill>
            <a:blip r:embed="rId4"/>
            <a:stretch>
              <a:fillRect/>
            </a:stretch>
          </p:blipFill>
          <p:spPr>
            <a:xfrm>
              <a:off x="228600" y="4372691"/>
              <a:ext cx="8763000" cy="1987149"/>
            </a:xfrm>
            <a:prstGeom prst="rect">
              <a:avLst/>
            </a:prstGeom>
          </p:spPr>
        </p:pic>
      </p:grpSp>
      <p:sp>
        <p:nvSpPr>
          <p:cNvPr id="8" name="TextBox 7"/>
          <p:cNvSpPr txBox="1"/>
          <p:nvPr/>
        </p:nvSpPr>
        <p:spPr>
          <a:xfrm>
            <a:off x="1219200" y="1644134"/>
            <a:ext cx="2242131" cy="369332"/>
          </a:xfrm>
          <a:prstGeom prst="rect">
            <a:avLst/>
          </a:prstGeom>
          <a:noFill/>
        </p:spPr>
        <p:txBody>
          <a:bodyPr wrap="square" rtlCol="0">
            <a:spAutoFit/>
          </a:bodyPr>
          <a:lstStyle/>
          <a:p>
            <a:r>
              <a:rPr lang="en-US" dirty="0"/>
              <a:t>Sample Size = 100</a:t>
            </a:r>
          </a:p>
        </p:txBody>
      </p:sp>
      <p:sp>
        <p:nvSpPr>
          <p:cNvPr id="9" name="TextBox 8"/>
          <p:cNvSpPr txBox="1"/>
          <p:nvPr/>
        </p:nvSpPr>
        <p:spPr>
          <a:xfrm>
            <a:off x="1201271" y="4177608"/>
            <a:ext cx="2242131" cy="369332"/>
          </a:xfrm>
          <a:prstGeom prst="rect">
            <a:avLst/>
          </a:prstGeom>
          <a:noFill/>
        </p:spPr>
        <p:txBody>
          <a:bodyPr wrap="square" rtlCol="0">
            <a:spAutoFit/>
          </a:bodyPr>
          <a:lstStyle/>
          <a:p>
            <a:r>
              <a:rPr lang="en-US" dirty="0"/>
              <a:t>Sample Size = 10,000</a:t>
            </a:r>
          </a:p>
        </p:txBody>
      </p:sp>
    </p:spTree>
    <p:extLst>
      <p:ext uri="{BB962C8B-B14F-4D97-AF65-F5344CB8AC3E}">
        <p14:creationId xmlns:p14="http://schemas.microsoft.com/office/powerpoint/2010/main" val="1658084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EBA9C7-7232-49AB-BCAB-7F99735781BE}"/>
              </a:ext>
            </a:extLst>
          </p:cNvPr>
          <p:cNvSpPr>
            <a:spLocks noGrp="1"/>
          </p:cNvSpPr>
          <p:nvPr>
            <p:ph type="sldNum" sz="quarter" idx="11"/>
          </p:nvPr>
        </p:nvSpPr>
        <p:spPr/>
        <p:txBody>
          <a:bodyPr/>
          <a:lstStyle/>
          <a:p>
            <a:fld id="{B2897048-00E0-47FB-B07B-F36BBE8AF579}" type="slidenum">
              <a:rPr lang="en-US" smtClean="0"/>
              <a:pPr/>
              <a:t>46</a:t>
            </a:fld>
            <a:endParaRPr lang="en-US" dirty="0"/>
          </a:p>
        </p:txBody>
      </p:sp>
      <p:sp>
        <p:nvSpPr>
          <p:cNvPr id="6" name="Title 5">
            <a:extLst>
              <a:ext uri="{FF2B5EF4-FFF2-40B4-BE49-F238E27FC236}">
                <a16:creationId xmlns:a16="http://schemas.microsoft.com/office/drawing/2014/main" id="{C1F8BD08-FC2D-485F-B52A-07659F924622}"/>
              </a:ext>
            </a:extLst>
          </p:cNvPr>
          <p:cNvSpPr>
            <a:spLocks noGrp="1"/>
          </p:cNvSpPr>
          <p:nvPr>
            <p:ph type="title"/>
          </p:nvPr>
        </p:nvSpPr>
        <p:spPr/>
        <p:txBody>
          <a:bodyPr/>
          <a:lstStyle/>
          <a:p>
            <a:r>
              <a:rPr lang="en-US" dirty="0"/>
              <a:t>Data Activity</a:t>
            </a:r>
          </a:p>
        </p:txBody>
      </p:sp>
    </p:spTree>
    <p:extLst>
      <p:ext uri="{BB962C8B-B14F-4D97-AF65-F5344CB8AC3E}">
        <p14:creationId xmlns:p14="http://schemas.microsoft.com/office/powerpoint/2010/main" val="2698589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758238-008A-4525-A173-A37336CF8803}"/>
              </a:ext>
            </a:extLst>
          </p:cNvPr>
          <p:cNvSpPr>
            <a:spLocks noGrp="1"/>
          </p:cNvSpPr>
          <p:nvPr>
            <p:ph type="title"/>
          </p:nvPr>
        </p:nvSpPr>
        <p:spPr>
          <a:xfrm>
            <a:off x="580644" y="994648"/>
            <a:ext cx="3417570" cy="994172"/>
          </a:xfrm>
        </p:spPr>
        <p:txBody>
          <a:bodyPr>
            <a:normAutofit fontScale="90000"/>
          </a:bodyPr>
          <a:lstStyle/>
          <a:p>
            <a:r>
              <a:rPr lang="en-US" dirty="0"/>
              <a:t>Histogram Activity</a:t>
            </a:r>
          </a:p>
        </p:txBody>
      </p:sp>
      <p:graphicFrame>
        <p:nvGraphicFramePr>
          <p:cNvPr id="4" name="Chart 3" descr="The graphic is a histogram count of age at entry to the part c program. ">
            <a:extLst>
              <a:ext uri="{FF2B5EF4-FFF2-40B4-BE49-F238E27FC236}">
                <a16:creationId xmlns:a16="http://schemas.microsoft.com/office/drawing/2014/main" id="{FAE9399C-1FB7-474E-B06B-A6DBEB05374B}"/>
              </a:ext>
            </a:extLst>
          </p:cNvPr>
          <p:cNvGraphicFramePr/>
          <p:nvPr>
            <p:extLst>
              <p:ext uri="{D42A27DB-BD31-4B8C-83A1-F6EECF244321}">
                <p14:modId xmlns:p14="http://schemas.microsoft.com/office/powerpoint/2010/main" val="719462707"/>
              </p:ext>
            </p:extLst>
          </p:nvPr>
        </p:nvGraphicFramePr>
        <p:xfrm>
          <a:off x="173736" y="1988820"/>
          <a:ext cx="4398264" cy="3717036"/>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a:extLst>
              <a:ext uri="{FF2B5EF4-FFF2-40B4-BE49-F238E27FC236}">
                <a16:creationId xmlns:a16="http://schemas.microsoft.com/office/drawing/2014/main" id="{DAA9B51D-DE6A-4592-86E6-D904C57C85D6}"/>
              </a:ext>
            </a:extLst>
          </p:cNvPr>
          <p:cNvSpPr txBox="1">
            <a:spLocks/>
          </p:cNvSpPr>
          <p:nvPr/>
        </p:nvSpPr>
        <p:spPr>
          <a:xfrm>
            <a:off x="4684014" y="1300638"/>
            <a:ext cx="4286250" cy="44894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buFont typeface="+mj-lt"/>
              <a:buAutoNum type="arabicPeriod"/>
            </a:pPr>
            <a:r>
              <a:rPr lang="en-US" sz="2100" dirty="0"/>
              <a:t>With the knowledge that this state calculates age at entry by computing the difference between the birth date and the entry date, what transformations had to be made to prep the data into the table on the spreadsheet?</a:t>
            </a:r>
          </a:p>
          <a:p>
            <a:pPr marL="385763" indent="-385763">
              <a:buFont typeface="+mj-lt"/>
              <a:buAutoNum type="arabicPeriod"/>
            </a:pPr>
            <a:r>
              <a:rPr lang="en-US" sz="2100" dirty="0"/>
              <a:t>How would you describe the shape of the distribution?</a:t>
            </a:r>
          </a:p>
          <a:p>
            <a:pPr marL="385763" indent="-385763">
              <a:buFont typeface="+mj-lt"/>
              <a:buAutoNum type="arabicPeriod"/>
            </a:pPr>
            <a:r>
              <a:rPr lang="en-US" sz="2100" dirty="0"/>
              <a:t>What is the mode of the distribution?</a:t>
            </a:r>
          </a:p>
          <a:p>
            <a:pPr marL="385763" indent="-385763">
              <a:buFont typeface="+mj-lt"/>
              <a:buAutoNum type="arabicPeriod"/>
            </a:pPr>
            <a:r>
              <a:rPr lang="en-US" sz="2100" dirty="0"/>
              <a:t>How might presenting the mean of this distribution misrepresent the data?</a:t>
            </a:r>
          </a:p>
        </p:txBody>
      </p:sp>
    </p:spTree>
    <p:extLst>
      <p:ext uri="{BB962C8B-B14F-4D97-AF65-F5344CB8AC3E}">
        <p14:creationId xmlns:p14="http://schemas.microsoft.com/office/powerpoint/2010/main" val="1724441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71304F79-4F62-4AD5-8A4D-59D0419A61B6}"/>
              </a:ext>
            </a:extLst>
          </p:cNvPr>
          <p:cNvSpPr>
            <a:spLocks noGrp="1"/>
          </p:cNvSpPr>
          <p:nvPr>
            <p:ph type="title"/>
          </p:nvPr>
        </p:nvSpPr>
        <p:spPr/>
        <p:txBody>
          <a:bodyPr/>
          <a:lstStyle/>
          <a:p>
            <a:r>
              <a:rPr lang="en-US" dirty="0"/>
              <a:t>Data Review</a:t>
            </a:r>
            <a:r>
              <a:rPr lang="en-US" baseline="0" dirty="0"/>
              <a:t> 1</a:t>
            </a:r>
            <a:endParaRPr lang="en-US" dirty="0"/>
          </a:p>
        </p:txBody>
      </p:sp>
      <p:graphicFrame>
        <p:nvGraphicFramePr>
          <p:cNvPr id="85068" name="Group 76" descr="&quot; &quot;"/>
          <p:cNvGraphicFramePr>
            <a:graphicFrameLocks noGrp="1"/>
          </p:cNvGraphicFramePr>
          <p:nvPr>
            <p:extLst>
              <p:ext uri="{D42A27DB-BD31-4B8C-83A1-F6EECF244321}">
                <p14:modId xmlns:p14="http://schemas.microsoft.com/office/powerpoint/2010/main" val="88516599"/>
              </p:ext>
            </p:extLst>
          </p:nvPr>
        </p:nvGraphicFramePr>
        <p:xfrm>
          <a:off x="162307" y="995407"/>
          <a:ext cx="4247390" cy="4735101"/>
        </p:xfrm>
        <a:graphic>
          <a:graphicData uri="http://schemas.openxmlformats.org/drawingml/2006/table">
            <a:tbl>
              <a:tblPr firstRow="1"/>
              <a:tblGrid>
                <a:gridCol w="782414">
                  <a:extLst>
                    <a:ext uri="{9D8B030D-6E8A-4147-A177-3AD203B41FA5}">
                      <a16:colId xmlns:a16="http://schemas.microsoft.com/office/drawing/2014/main" val="20000"/>
                    </a:ext>
                  </a:extLst>
                </a:gridCol>
                <a:gridCol w="529727">
                  <a:extLst>
                    <a:ext uri="{9D8B030D-6E8A-4147-A177-3AD203B41FA5}">
                      <a16:colId xmlns:a16="http://schemas.microsoft.com/office/drawing/2014/main" val="20001"/>
                    </a:ext>
                  </a:extLst>
                </a:gridCol>
                <a:gridCol w="586544">
                  <a:extLst>
                    <a:ext uri="{9D8B030D-6E8A-4147-A177-3AD203B41FA5}">
                      <a16:colId xmlns:a16="http://schemas.microsoft.com/office/drawing/2014/main" val="20002"/>
                    </a:ext>
                  </a:extLst>
                </a:gridCol>
                <a:gridCol w="587387">
                  <a:extLst>
                    <a:ext uri="{9D8B030D-6E8A-4147-A177-3AD203B41FA5}">
                      <a16:colId xmlns:a16="http://schemas.microsoft.com/office/drawing/2014/main" val="20003"/>
                    </a:ext>
                  </a:extLst>
                </a:gridCol>
                <a:gridCol w="587387">
                  <a:extLst>
                    <a:ext uri="{9D8B030D-6E8A-4147-A177-3AD203B41FA5}">
                      <a16:colId xmlns:a16="http://schemas.microsoft.com/office/drawing/2014/main" val="20004"/>
                    </a:ext>
                  </a:extLst>
                </a:gridCol>
                <a:gridCol w="587387">
                  <a:extLst>
                    <a:ext uri="{9D8B030D-6E8A-4147-A177-3AD203B41FA5}">
                      <a16:colId xmlns:a16="http://schemas.microsoft.com/office/drawing/2014/main" val="20005"/>
                    </a:ext>
                  </a:extLst>
                </a:gridCol>
                <a:gridCol w="586544">
                  <a:extLst>
                    <a:ext uri="{9D8B030D-6E8A-4147-A177-3AD203B41FA5}">
                      <a16:colId xmlns:a16="http://schemas.microsoft.com/office/drawing/2014/main" val="20006"/>
                    </a:ext>
                  </a:extLst>
                </a:gridCol>
              </a:tblGrid>
              <a:tr h="38423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hlink"/>
                          </a:solidFill>
                          <a:effectLst/>
                          <a:latin typeface="Arial" charset="0"/>
                        </a:rPr>
                        <a:t>Progress Categories Outcome 1</a:t>
                      </a:r>
                      <a:endParaRPr kumimoji="0" lang="en-US" sz="18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4364">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hlink"/>
                          </a:solidFill>
                          <a:effectLst/>
                          <a:latin typeface="Arial" charset="0"/>
                        </a:rPr>
                        <a:t>Program</a:t>
                      </a:r>
                      <a:endParaRPr kumimoji="0" lang="en-US" sz="18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hlink"/>
                          </a:solidFill>
                          <a:effectLst/>
                          <a:latin typeface="Arial" charset="0"/>
                        </a:rPr>
                        <a:t>a</a:t>
                      </a:r>
                      <a:endParaRPr kumimoji="0" lang="en-US" sz="21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hlink"/>
                          </a:solidFill>
                          <a:effectLst/>
                          <a:latin typeface="Arial" charset="0"/>
                        </a:rPr>
                        <a:t>b</a:t>
                      </a:r>
                      <a:endParaRPr kumimoji="0" lang="en-US" sz="21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hlink"/>
                          </a:solidFill>
                          <a:effectLst/>
                          <a:latin typeface="Arial" charset="0"/>
                        </a:rPr>
                        <a:t>c</a:t>
                      </a:r>
                      <a:endParaRPr kumimoji="0" lang="en-US" sz="21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hlink"/>
                          </a:solidFill>
                          <a:effectLst/>
                          <a:latin typeface="Arial" charset="0"/>
                        </a:rPr>
                        <a:t>d</a:t>
                      </a:r>
                      <a:endParaRPr kumimoji="0" lang="en-US" sz="21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chemeClr val="hlink"/>
                          </a:solidFill>
                          <a:effectLst/>
                          <a:latin typeface="Arial" charset="0"/>
                        </a:rPr>
                        <a:t>e</a:t>
                      </a:r>
                      <a:endParaRPr kumimoji="0" lang="en-US" sz="21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Arial" charset="0"/>
                        </a:rPr>
                        <a:t>Row percent totals</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6961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Children’s Corner</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8%</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20%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6%</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16%</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434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Elite Care</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46%</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11%</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19%</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294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Community Cares</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33%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61%</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35%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434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New Horizons</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8%</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27%</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8%</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294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Opportunities, Inc.</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19%</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294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FF0000"/>
                          </a:solidFill>
                          <a:effectLst/>
                          <a:latin typeface="Arial" charset="0"/>
                        </a:rPr>
                        <a:t>Column percent totals</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1A66C961-A581-444E-89D4-AE5FAD8B8D7B}"/>
              </a:ext>
            </a:extLst>
          </p:cNvPr>
          <p:cNvSpPr txBox="1"/>
          <p:nvPr/>
        </p:nvSpPr>
        <p:spPr>
          <a:xfrm>
            <a:off x="4734309" y="1255015"/>
            <a:ext cx="3659884" cy="4455066"/>
          </a:xfrm>
          <a:prstGeom prst="rect">
            <a:avLst/>
          </a:prstGeom>
          <a:noFill/>
        </p:spPr>
        <p:txBody>
          <a:bodyPr wrap="square" rtlCol="0">
            <a:spAutoFit/>
          </a:bodyPr>
          <a:lstStyle/>
          <a:p>
            <a:pPr marL="557213" indent="-557213">
              <a:buFont typeface="+mj-lt"/>
              <a:buAutoNum type="arabicPeriod"/>
            </a:pPr>
            <a:r>
              <a:rPr lang="en-US" sz="2700" dirty="0"/>
              <a:t>Which program in these data serves the most children?</a:t>
            </a:r>
          </a:p>
          <a:p>
            <a:pPr marL="557213" indent="-557213">
              <a:buFont typeface="+mj-lt"/>
              <a:buAutoNum type="arabicPeriod"/>
            </a:pPr>
            <a:r>
              <a:rPr lang="en-US" sz="2700" dirty="0"/>
              <a:t>How does the differing number of children in each program impact interpretation of column percentages?</a:t>
            </a:r>
          </a:p>
          <a:p>
            <a:endParaRPr lang="en-US" sz="1350" dirty="0"/>
          </a:p>
        </p:txBody>
      </p:sp>
    </p:spTree>
    <p:extLst>
      <p:ext uri="{BB962C8B-B14F-4D97-AF65-F5344CB8AC3E}">
        <p14:creationId xmlns:p14="http://schemas.microsoft.com/office/powerpoint/2010/main" val="2779401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232858A0-623D-42FB-9DDA-CE2550181332}"/>
              </a:ext>
            </a:extLst>
          </p:cNvPr>
          <p:cNvSpPr>
            <a:spLocks noGrp="1"/>
          </p:cNvSpPr>
          <p:nvPr>
            <p:ph type="title"/>
          </p:nvPr>
        </p:nvSpPr>
        <p:spPr/>
        <p:txBody>
          <a:bodyPr/>
          <a:lstStyle/>
          <a:p>
            <a:r>
              <a:rPr lang="en-US" dirty="0"/>
              <a:t>Data Review 2</a:t>
            </a:r>
          </a:p>
        </p:txBody>
      </p:sp>
      <p:graphicFrame>
        <p:nvGraphicFramePr>
          <p:cNvPr id="87113" name="Group 73" descr="&quot; &quot;"/>
          <p:cNvGraphicFramePr>
            <a:graphicFrameLocks noGrp="1"/>
          </p:cNvGraphicFramePr>
          <p:nvPr>
            <p:extLst>
              <p:ext uri="{D42A27DB-BD31-4B8C-83A1-F6EECF244321}">
                <p14:modId xmlns:p14="http://schemas.microsoft.com/office/powerpoint/2010/main" val="3150643132"/>
              </p:ext>
            </p:extLst>
          </p:nvPr>
        </p:nvGraphicFramePr>
        <p:xfrm>
          <a:off x="233172" y="978409"/>
          <a:ext cx="4338829" cy="4797234"/>
        </p:xfrm>
        <a:graphic>
          <a:graphicData uri="http://schemas.openxmlformats.org/drawingml/2006/table">
            <a:tbl>
              <a:tblPr firstRow="1"/>
              <a:tblGrid>
                <a:gridCol w="820859">
                  <a:extLst>
                    <a:ext uri="{9D8B030D-6E8A-4147-A177-3AD203B41FA5}">
                      <a16:colId xmlns:a16="http://schemas.microsoft.com/office/drawing/2014/main" val="20000"/>
                    </a:ext>
                  </a:extLst>
                </a:gridCol>
                <a:gridCol w="519503">
                  <a:extLst>
                    <a:ext uri="{9D8B030D-6E8A-4147-A177-3AD203B41FA5}">
                      <a16:colId xmlns:a16="http://schemas.microsoft.com/office/drawing/2014/main" val="20001"/>
                    </a:ext>
                  </a:extLst>
                </a:gridCol>
                <a:gridCol w="598963">
                  <a:extLst>
                    <a:ext uri="{9D8B030D-6E8A-4147-A177-3AD203B41FA5}">
                      <a16:colId xmlns:a16="http://schemas.microsoft.com/office/drawing/2014/main" val="20002"/>
                    </a:ext>
                  </a:extLst>
                </a:gridCol>
                <a:gridCol w="599876">
                  <a:extLst>
                    <a:ext uri="{9D8B030D-6E8A-4147-A177-3AD203B41FA5}">
                      <a16:colId xmlns:a16="http://schemas.microsoft.com/office/drawing/2014/main" val="20003"/>
                    </a:ext>
                  </a:extLst>
                </a:gridCol>
                <a:gridCol w="600789">
                  <a:extLst>
                    <a:ext uri="{9D8B030D-6E8A-4147-A177-3AD203B41FA5}">
                      <a16:colId xmlns:a16="http://schemas.microsoft.com/office/drawing/2014/main" val="20004"/>
                    </a:ext>
                  </a:extLst>
                </a:gridCol>
                <a:gridCol w="598963">
                  <a:extLst>
                    <a:ext uri="{9D8B030D-6E8A-4147-A177-3AD203B41FA5}">
                      <a16:colId xmlns:a16="http://schemas.microsoft.com/office/drawing/2014/main" val="20005"/>
                    </a:ext>
                  </a:extLst>
                </a:gridCol>
                <a:gridCol w="599876">
                  <a:extLst>
                    <a:ext uri="{9D8B030D-6E8A-4147-A177-3AD203B41FA5}">
                      <a16:colId xmlns:a16="http://schemas.microsoft.com/office/drawing/2014/main" val="20006"/>
                    </a:ext>
                  </a:extLst>
                </a:gridCol>
              </a:tblGrid>
              <a:tr h="55578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hlink"/>
                          </a:solidFill>
                          <a:effectLst/>
                          <a:latin typeface="Arial" charset="0"/>
                        </a:rPr>
                        <a:t>Progress Categories Outcome 1</a:t>
                      </a:r>
                      <a:endParaRPr kumimoji="0" lang="en-US" sz="18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624364">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hlink"/>
                          </a:solidFill>
                          <a:effectLst/>
                          <a:latin typeface="Arial" charset="0"/>
                        </a:rPr>
                        <a:t>Program</a:t>
                      </a:r>
                      <a:endParaRPr kumimoji="0" lang="en-US" sz="18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hlink"/>
                          </a:solidFill>
                          <a:effectLst/>
                          <a:latin typeface="Arial" charset="0"/>
                        </a:rPr>
                        <a:t>a</a:t>
                      </a:r>
                      <a:endParaRPr kumimoji="0" lang="en-US" sz="24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hlink"/>
                          </a:solidFill>
                          <a:effectLst/>
                          <a:latin typeface="Arial" charset="0"/>
                        </a:rPr>
                        <a:t>b</a:t>
                      </a:r>
                      <a:endParaRPr kumimoji="0" lang="en-US" sz="24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hlink"/>
                          </a:solidFill>
                          <a:effectLst/>
                          <a:latin typeface="Arial" charset="0"/>
                        </a:rPr>
                        <a:t>c</a:t>
                      </a:r>
                      <a:endParaRPr kumimoji="0" lang="en-US" sz="24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hlink"/>
                          </a:solidFill>
                          <a:effectLst/>
                          <a:latin typeface="Arial" charset="0"/>
                        </a:rPr>
                        <a:t>d</a:t>
                      </a:r>
                      <a:endParaRPr kumimoji="0" lang="en-US" sz="24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hlink"/>
                          </a:solidFill>
                          <a:effectLst/>
                          <a:latin typeface="Arial" charset="0"/>
                        </a:rPr>
                        <a:t>e</a:t>
                      </a:r>
                      <a:endParaRPr kumimoji="0" lang="en-US" sz="24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C00000"/>
                          </a:solidFill>
                          <a:effectLst/>
                          <a:latin typeface="Arial" charset="0"/>
                        </a:rPr>
                        <a:t>Row percent totals</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6781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Children’s Corner</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7%</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7%</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21%</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7%</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 57%</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C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578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Elite Care</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6%</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12%</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12%</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C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578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Community Cares</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35%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42%</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C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578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New Horizons</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40%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C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578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hlink"/>
                          </a:solidFill>
                          <a:effectLst/>
                          <a:latin typeface="Arial" charset="0"/>
                        </a:rPr>
                        <a:t>Opportunities, </a:t>
                      </a:r>
                      <a:r>
                        <a:rPr kumimoji="0" lang="en-US" sz="1500" b="0" i="0" u="none" strike="noStrike" cap="none" normalizeH="0" baseline="0" dirty="0" err="1">
                          <a:ln>
                            <a:noFill/>
                          </a:ln>
                          <a:solidFill>
                            <a:schemeClr val="hlink"/>
                          </a:solidFill>
                          <a:effectLst/>
                          <a:latin typeface="Arial" charset="0"/>
                        </a:rPr>
                        <a:t>Inc</a:t>
                      </a:r>
                      <a:endParaRPr kumimoji="0" lang="en-US" sz="1500" b="0" i="0" u="none" strike="noStrike" cap="none" normalizeH="0" baseline="0" dirty="0">
                        <a:ln>
                          <a:noFill/>
                        </a:ln>
                        <a:solidFill>
                          <a:srgbClr val="000000"/>
                        </a:solidFill>
                        <a:effectLst/>
                        <a:latin typeface="Arial" charset="0"/>
                      </a:endParaRP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12%</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18%</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12%</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59%</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C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294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2060"/>
                          </a:solidFill>
                          <a:effectLst/>
                          <a:latin typeface="Arial" charset="0"/>
                        </a:rPr>
                        <a:t>Column percent totals</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Arial" charset="0"/>
                        </a:rPr>
                        <a:t>3%</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2060"/>
                          </a:solidFill>
                          <a:effectLst/>
                          <a:latin typeface="Arial" charset="0"/>
                        </a:rPr>
                        <a:t>15%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Arial" charset="0"/>
                        </a:rPr>
                        <a:t>17%</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2060"/>
                          </a:solidFill>
                          <a:effectLst/>
                          <a:latin typeface="Arial" charset="0"/>
                        </a:rPr>
                        <a:t>20%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2060"/>
                          </a:solidFill>
                          <a:effectLst/>
                          <a:latin typeface="Arial" charset="0"/>
                        </a:rPr>
                        <a:t>45%</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C00000"/>
                          </a:solidFill>
                          <a:effectLst/>
                          <a:latin typeface="Arial" charset="0"/>
                        </a:rPr>
                        <a:t>100%</a:t>
                      </a:r>
                    </a:p>
                  </a:txBody>
                  <a:tcPr marL="7144" marR="7144"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D137BEC3-EF38-4E98-9607-1BEDF514ACA3}"/>
              </a:ext>
            </a:extLst>
          </p:cNvPr>
          <p:cNvSpPr txBox="1"/>
          <p:nvPr/>
        </p:nvSpPr>
        <p:spPr>
          <a:xfrm>
            <a:off x="4944618" y="1392174"/>
            <a:ext cx="3641598" cy="3970318"/>
          </a:xfrm>
          <a:prstGeom prst="rect">
            <a:avLst/>
          </a:prstGeom>
          <a:noFill/>
        </p:spPr>
        <p:txBody>
          <a:bodyPr wrap="square" rtlCol="0">
            <a:spAutoFit/>
          </a:bodyPr>
          <a:lstStyle/>
          <a:p>
            <a:pPr marL="342900" indent="-342900">
              <a:buFont typeface="+mj-lt"/>
              <a:buAutoNum type="arabicPeriod" startAt="3"/>
            </a:pPr>
            <a:r>
              <a:rPr lang="en-US" dirty="0"/>
              <a:t>If you needed to know the percentage of children in Community Cares who made greater than expected progress should you use the row percentage of column percentage?</a:t>
            </a:r>
          </a:p>
          <a:p>
            <a:pPr marL="342900" indent="-342900">
              <a:buFont typeface="+mj-lt"/>
              <a:buAutoNum type="arabicPeriod" startAt="3"/>
            </a:pPr>
            <a:r>
              <a:rPr lang="en-US" dirty="0"/>
              <a:t>If you needed to know the percent of all children that entered and exited at age expectations (progress category ‘e’) that went to Opportunities Inc. would you use a row or column percentage?</a:t>
            </a:r>
          </a:p>
        </p:txBody>
      </p:sp>
    </p:spTree>
    <p:extLst>
      <p:ext uri="{BB962C8B-B14F-4D97-AF65-F5344CB8AC3E}">
        <p14:creationId xmlns:p14="http://schemas.microsoft.com/office/powerpoint/2010/main" val="68838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2762FC-3825-416B-9626-194DCD5DCCD3}"/>
              </a:ext>
            </a:extLst>
          </p:cNvPr>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a:extLst>
              <a:ext uri="{FF2B5EF4-FFF2-40B4-BE49-F238E27FC236}">
                <a16:creationId xmlns:a16="http://schemas.microsoft.com/office/drawing/2014/main" id="{55DB8F97-FC51-4BF2-A98E-91C57741E6E8}"/>
              </a:ext>
            </a:extLst>
          </p:cNvPr>
          <p:cNvSpPr>
            <a:spLocks noGrp="1"/>
          </p:cNvSpPr>
          <p:nvPr>
            <p:ph type="title"/>
          </p:nvPr>
        </p:nvSpPr>
        <p:spPr/>
        <p:txBody>
          <a:bodyPr/>
          <a:lstStyle/>
          <a:p>
            <a:r>
              <a:rPr lang="en-US" dirty="0"/>
              <a:t>Descriptive Statistics</a:t>
            </a:r>
          </a:p>
        </p:txBody>
      </p:sp>
      <p:sp>
        <p:nvSpPr>
          <p:cNvPr id="2" name="Content Placeholder 1">
            <a:extLst>
              <a:ext uri="{FF2B5EF4-FFF2-40B4-BE49-F238E27FC236}">
                <a16:creationId xmlns:a16="http://schemas.microsoft.com/office/drawing/2014/main" id="{6FA952B2-BF10-498F-9417-267F38CD685C}"/>
              </a:ext>
            </a:extLst>
          </p:cNvPr>
          <p:cNvSpPr>
            <a:spLocks noGrp="1"/>
          </p:cNvSpPr>
          <p:nvPr>
            <p:ph idx="1"/>
          </p:nvPr>
        </p:nvSpPr>
        <p:spPr/>
        <p:txBody>
          <a:bodyPr/>
          <a:lstStyle/>
          <a:p>
            <a:r>
              <a:rPr lang="en-US" dirty="0"/>
              <a:t>Data in its raw form can be large and unorganized</a:t>
            </a:r>
          </a:p>
        </p:txBody>
      </p:sp>
      <p:pic>
        <p:nvPicPr>
          <p:cNvPr id="5" name="Picture 4" descr="The graphic is an image of raw dat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209800"/>
            <a:ext cx="6940159" cy="3749515"/>
          </a:xfrm>
          <a:prstGeom prst="rect">
            <a:avLst/>
          </a:prstGeom>
        </p:spPr>
      </p:pic>
    </p:spTree>
    <p:extLst>
      <p:ext uri="{BB962C8B-B14F-4D97-AF65-F5344CB8AC3E}">
        <p14:creationId xmlns:p14="http://schemas.microsoft.com/office/powerpoint/2010/main" val="3462392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8772BB6-DF3C-4A07-A52B-31630A39ADFD}"/>
              </a:ext>
            </a:extLst>
          </p:cNvPr>
          <p:cNvSpPr>
            <a:spLocks noGrp="1"/>
          </p:cNvSpPr>
          <p:nvPr>
            <p:ph type="title"/>
          </p:nvPr>
        </p:nvSpPr>
        <p:spPr/>
        <p:txBody>
          <a:bodyPr/>
          <a:lstStyle/>
          <a:p>
            <a:r>
              <a:rPr lang="en-US" dirty="0"/>
              <a:t>Data Review</a:t>
            </a:r>
            <a:r>
              <a:rPr lang="en-US" baseline="0" dirty="0"/>
              <a:t> 3</a:t>
            </a:r>
            <a:endParaRPr lang="en-US" dirty="0"/>
          </a:p>
        </p:txBody>
      </p:sp>
      <mc:AlternateContent xmlns:mc="http://schemas.openxmlformats.org/markup-compatibility/2006" xmlns:cx1="http://schemas.microsoft.com/office/drawing/2015/9/8/chartex">
        <mc:Choice Requires="cx1">
          <p:graphicFrame>
            <p:nvGraphicFramePr>
              <p:cNvPr id="3" name="Chart 2" descr="The graphic is distribution data.">
                <a:extLst>
                  <a:ext uri="{FF2B5EF4-FFF2-40B4-BE49-F238E27FC236}">
                    <a16:creationId xmlns:a16="http://schemas.microsoft.com/office/drawing/2014/main" id="{6D91B846-DD9E-44B7-998A-F1A920BECC6C}"/>
                  </a:ext>
                </a:extLst>
              </p:cNvPr>
              <p:cNvGraphicFramePr/>
              <p:nvPr>
                <p:extLst>
                  <p:ext uri="{D42A27DB-BD31-4B8C-83A1-F6EECF244321}">
                    <p14:modId xmlns:p14="http://schemas.microsoft.com/office/powerpoint/2010/main" val="2821543170"/>
                  </p:ext>
                </p:extLst>
              </p:nvPr>
            </p:nvGraphicFramePr>
            <p:xfrm>
              <a:off x="596349" y="1026215"/>
              <a:ext cx="3876260" cy="484781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3" name="Chart 2" descr="The graphic is distribution data.">
                <a:extLst>
                  <a:ext uri="{FF2B5EF4-FFF2-40B4-BE49-F238E27FC236}">
                    <a16:creationId xmlns:a16="http://schemas.microsoft.com/office/drawing/2014/main" id="{6D91B846-DD9E-44B7-998A-F1A920BECC6C}"/>
                  </a:ext>
                </a:extLst>
              </p:cNvPr>
              <p:cNvPicPr>
                <a:picLocks noGrp="1" noRot="1" noChangeAspect="1" noMove="1" noResize="1" noEditPoints="1" noAdjustHandles="1" noChangeArrowheads="1" noChangeShapeType="1"/>
              </p:cNvPicPr>
              <p:nvPr/>
            </p:nvPicPr>
            <p:blipFill>
              <a:blip r:embed="rId3"/>
              <a:stretch>
                <a:fillRect/>
              </a:stretch>
            </p:blipFill>
            <p:spPr>
              <a:xfrm>
                <a:off x="596349" y="1026215"/>
                <a:ext cx="3876260" cy="4847811"/>
              </a:xfrm>
              <a:prstGeom prst="rect">
                <a:avLst/>
              </a:prstGeom>
            </p:spPr>
          </p:pic>
        </mc:Fallback>
      </mc:AlternateContent>
      <p:sp>
        <p:nvSpPr>
          <p:cNvPr id="4" name="TextBox 3">
            <a:extLst>
              <a:ext uri="{FF2B5EF4-FFF2-40B4-BE49-F238E27FC236}">
                <a16:creationId xmlns:a16="http://schemas.microsoft.com/office/drawing/2014/main" id="{3EFC7776-09DE-4845-8C68-663E4F4EA175}"/>
              </a:ext>
            </a:extLst>
          </p:cNvPr>
          <p:cNvSpPr txBox="1"/>
          <p:nvPr/>
        </p:nvSpPr>
        <p:spPr>
          <a:xfrm>
            <a:off x="5019261" y="1731893"/>
            <a:ext cx="3419061" cy="2793072"/>
          </a:xfrm>
          <a:prstGeom prst="rect">
            <a:avLst/>
          </a:prstGeom>
          <a:noFill/>
        </p:spPr>
        <p:txBody>
          <a:bodyPr wrap="square" rtlCol="0">
            <a:spAutoFit/>
          </a:bodyPr>
          <a:lstStyle/>
          <a:p>
            <a:pPr marL="557213" indent="-557213">
              <a:buFont typeface="+mj-lt"/>
              <a:buAutoNum type="arabicPeriod"/>
            </a:pPr>
            <a:r>
              <a:rPr lang="en-US" sz="2700" dirty="0"/>
              <a:t>Are there outliers in these data? Which states?</a:t>
            </a:r>
          </a:p>
          <a:p>
            <a:pPr marL="557213" indent="-557213">
              <a:buFont typeface="+mj-lt"/>
              <a:buAutoNum type="arabicPeriod"/>
            </a:pPr>
            <a:r>
              <a:rPr lang="en-US" sz="2700" dirty="0"/>
              <a:t>Are the data skewed? If so, in what direction?</a:t>
            </a:r>
          </a:p>
          <a:p>
            <a:endParaRPr lang="en-US" sz="1350" dirty="0"/>
          </a:p>
        </p:txBody>
      </p:sp>
    </p:spTree>
    <p:extLst>
      <p:ext uri="{BB962C8B-B14F-4D97-AF65-F5344CB8AC3E}">
        <p14:creationId xmlns:p14="http://schemas.microsoft.com/office/powerpoint/2010/main" val="3445556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F71C03C-44B6-4B63-B624-F3CAC37BFE55}"/>
              </a:ext>
            </a:extLst>
          </p:cNvPr>
          <p:cNvSpPr>
            <a:spLocks noGrp="1"/>
          </p:cNvSpPr>
          <p:nvPr>
            <p:ph type="title" idx="4294967295"/>
          </p:nvPr>
        </p:nvSpPr>
        <p:spPr/>
        <p:txBody>
          <a:bodyPr/>
          <a:lstStyle/>
          <a:p>
            <a:r>
              <a:rPr lang="en-US" dirty="0"/>
              <a:t>Data Review 4</a:t>
            </a:r>
          </a:p>
        </p:txBody>
      </p:sp>
      <p:graphicFrame>
        <p:nvGraphicFramePr>
          <p:cNvPr id="3" name="Table 2" descr="The graphic is a table of data.">
            <a:extLst>
              <a:ext uri="{FF2B5EF4-FFF2-40B4-BE49-F238E27FC236}">
                <a16:creationId xmlns:a16="http://schemas.microsoft.com/office/drawing/2014/main" id="{E8BEC226-ED2C-43C4-959E-3B6881337EA8}"/>
              </a:ext>
            </a:extLst>
          </p:cNvPr>
          <p:cNvGraphicFramePr>
            <a:graphicFrameLocks noGrp="1"/>
          </p:cNvGraphicFramePr>
          <p:nvPr>
            <p:extLst>
              <p:ext uri="{D42A27DB-BD31-4B8C-83A1-F6EECF244321}">
                <p14:modId xmlns:p14="http://schemas.microsoft.com/office/powerpoint/2010/main" val="730084832"/>
              </p:ext>
            </p:extLst>
          </p:nvPr>
        </p:nvGraphicFramePr>
        <p:xfrm>
          <a:off x="298173" y="1483416"/>
          <a:ext cx="3289852" cy="3349486"/>
        </p:xfrm>
        <a:graphic>
          <a:graphicData uri="http://schemas.openxmlformats.org/drawingml/2006/table">
            <a:tbl>
              <a:tblPr firstRow="1">
                <a:tableStyleId>{5940675A-B579-460E-94D1-54222C63F5DA}</a:tableStyleId>
              </a:tblPr>
              <a:tblGrid>
                <a:gridCol w="2360953">
                  <a:extLst>
                    <a:ext uri="{9D8B030D-6E8A-4147-A177-3AD203B41FA5}">
                      <a16:colId xmlns:a16="http://schemas.microsoft.com/office/drawing/2014/main" val="827041648"/>
                    </a:ext>
                  </a:extLst>
                </a:gridCol>
                <a:gridCol w="928899">
                  <a:extLst>
                    <a:ext uri="{9D8B030D-6E8A-4147-A177-3AD203B41FA5}">
                      <a16:colId xmlns:a16="http://schemas.microsoft.com/office/drawing/2014/main" val="160825259"/>
                    </a:ext>
                  </a:extLst>
                </a:gridCol>
              </a:tblGrid>
              <a:tr h="478498">
                <a:tc>
                  <a:txBody>
                    <a:bodyPr/>
                    <a:lstStyle/>
                    <a:p>
                      <a:pPr algn="l" fontAlgn="b"/>
                      <a:r>
                        <a:rPr lang="en-US" sz="1800" b="0" i="0" u="none" strike="noStrike" dirty="0">
                          <a:solidFill>
                            <a:srgbClr val="000000"/>
                          </a:solidFill>
                          <a:effectLst/>
                          <a:latin typeface="Calibri" panose="020F0502020204030204" pitchFamily="34" charset="0"/>
                        </a:rPr>
                        <a:t>Statistic</a:t>
                      </a:r>
                    </a:p>
                  </a:txBody>
                  <a:tcPr marL="7144" marR="7144" marT="7144" marB="0" anchor="b"/>
                </a:tc>
                <a:tc>
                  <a:txBody>
                    <a:bodyPr/>
                    <a:lstStyle/>
                    <a:p>
                      <a:pPr algn="l" fontAlgn="b"/>
                      <a:r>
                        <a:rPr lang="en-US" sz="1800" u="none" strike="noStrike" dirty="0">
                          <a:effectLst/>
                        </a:rPr>
                        <a:t>Value</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814228727"/>
                  </a:ext>
                </a:extLst>
              </a:tr>
              <a:tr h="478498">
                <a:tc>
                  <a:txBody>
                    <a:bodyPr/>
                    <a:lstStyle/>
                    <a:p>
                      <a:pPr algn="l" fontAlgn="b"/>
                      <a:r>
                        <a:rPr lang="en-US" sz="1800" u="none" strike="noStrike" dirty="0">
                          <a:effectLst/>
                        </a:rPr>
                        <a:t>Minimum</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981387858"/>
                  </a:ext>
                </a:extLst>
              </a:tr>
              <a:tr h="478498">
                <a:tc>
                  <a:txBody>
                    <a:bodyPr/>
                    <a:lstStyle/>
                    <a:p>
                      <a:pPr algn="l" fontAlgn="b"/>
                      <a:r>
                        <a:rPr lang="en-US" sz="1800" u="none" strike="noStrike" dirty="0">
                          <a:effectLst/>
                        </a:rPr>
                        <a:t>25th Percentile</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l" fontAlgn="b"/>
                      <a:r>
                        <a:rPr lang="en-US" sz="1800" u="none" strike="noStrike" dirty="0">
                          <a:effectLst/>
                        </a:rPr>
                        <a:t>2479.25</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967864887"/>
                  </a:ext>
                </a:extLst>
              </a:tr>
              <a:tr h="478498">
                <a:tc>
                  <a:txBody>
                    <a:bodyPr/>
                    <a:lstStyle/>
                    <a:p>
                      <a:pPr algn="l" fontAlgn="b"/>
                      <a:r>
                        <a:rPr lang="en-US" sz="1800" u="none" strike="noStrike">
                          <a:effectLst/>
                        </a:rPr>
                        <a:t>Median (50th Percentile)</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800" u="none" strike="noStrike" dirty="0">
                          <a:effectLst/>
                        </a:rPr>
                        <a:t>9540.5</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992631730"/>
                  </a:ext>
                </a:extLst>
              </a:tr>
              <a:tr h="478498">
                <a:tc>
                  <a:txBody>
                    <a:bodyPr/>
                    <a:lstStyle/>
                    <a:p>
                      <a:pPr algn="l" fontAlgn="b"/>
                      <a:r>
                        <a:rPr lang="en-US" sz="1800" u="none" strike="noStrike">
                          <a:effectLst/>
                        </a:rPr>
                        <a:t>75th Percentile</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800" u="none" strike="noStrike" dirty="0">
                          <a:effectLst/>
                        </a:rPr>
                        <a:t>17539</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146260605"/>
                  </a:ext>
                </a:extLst>
              </a:tr>
              <a:tr h="478498">
                <a:tc>
                  <a:txBody>
                    <a:bodyPr/>
                    <a:lstStyle/>
                    <a:p>
                      <a:pPr algn="l" fontAlgn="b"/>
                      <a:r>
                        <a:rPr lang="en-US" sz="1800" u="none" strike="noStrike">
                          <a:effectLst/>
                        </a:rPr>
                        <a:t>Maximim</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800" u="none" strike="noStrike" dirty="0">
                          <a:effectLst/>
                        </a:rPr>
                        <a:t>80903</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104985031"/>
                  </a:ext>
                </a:extLst>
              </a:tr>
              <a:tr h="478498">
                <a:tc>
                  <a:txBody>
                    <a:bodyPr/>
                    <a:lstStyle/>
                    <a:p>
                      <a:pPr algn="l" fontAlgn="b"/>
                      <a:r>
                        <a:rPr lang="en-US" sz="1800" u="none" strike="noStrike">
                          <a:effectLst/>
                        </a:rPr>
                        <a:t>Standard Deviation</a:t>
                      </a:r>
                      <a:endParaRPr lang="en-US" sz="1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1800" u="none" strike="noStrike" dirty="0">
                          <a:effectLst/>
                        </a:rPr>
                        <a:t>15574.37</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128732685"/>
                  </a:ext>
                </a:extLst>
              </a:tr>
            </a:tbl>
          </a:graphicData>
        </a:graphic>
      </p:graphicFrame>
      <p:sp>
        <p:nvSpPr>
          <p:cNvPr id="4" name="TextBox 3">
            <a:extLst>
              <a:ext uri="{FF2B5EF4-FFF2-40B4-BE49-F238E27FC236}">
                <a16:creationId xmlns:a16="http://schemas.microsoft.com/office/drawing/2014/main" id="{38570548-AC46-4A6F-A9CB-4FAE1CC225AF}"/>
              </a:ext>
            </a:extLst>
          </p:cNvPr>
          <p:cNvSpPr txBox="1"/>
          <p:nvPr/>
        </p:nvSpPr>
        <p:spPr>
          <a:xfrm>
            <a:off x="4154556" y="1205121"/>
            <a:ext cx="4114801" cy="3208571"/>
          </a:xfrm>
          <a:prstGeom prst="rect">
            <a:avLst/>
          </a:prstGeom>
          <a:noFill/>
        </p:spPr>
        <p:txBody>
          <a:bodyPr wrap="square" rtlCol="0">
            <a:spAutoFit/>
          </a:bodyPr>
          <a:lstStyle/>
          <a:p>
            <a:pPr marL="385763" indent="-385763">
              <a:buFont typeface="+mj-lt"/>
              <a:buAutoNum type="arabicPeriod" startAt="3"/>
            </a:pPr>
            <a:r>
              <a:rPr lang="en-US" sz="2100" dirty="0"/>
              <a:t>What is the Interquartile range?</a:t>
            </a:r>
          </a:p>
          <a:p>
            <a:pPr marL="385763" indent="-385763">
              <a:buFont typeface="+mj-lt"/>
              <a:buAutoNum type="arabicPeriod" startAt="3"/>
            </a:pPr>
            <a:r>
              <a:rPr lang="en-US" sz="2100" dirty="0"/>
              <a:t>Given the distribution of these data, what should be considered in interpreting any states value in comparison to the average across states?</a:t>
            </a:r>
          </a:p>
          <a:p>
            <a:pPr marL="385763" indent="-385763">
              <a:buFont typeface="+mj-lt"/>
              <a:buAutoNum type="arabicPeriod" startAt="3"/>
            </a:pPr>
            <a:r>
              <a:rPr lang="en-US" sz="2100" dirty="0"/>
              <a:t>What might be a transformation that would make these data easier to interpret across states? </a:t>
            </a:r>
          </a:p>
          <a:p>
            <a:endParaRPr lang="en-US" sz="1350" dirty="0"/>
          </a:p>
        </p:txBody>
      </p:sp>
    </p:spTree>
    <p:extLst>
      <p:ext uri="{BB962C8B-B14F-4D97-AF65-F5344CB8AC3E}">
        <p14:creationId xmlns:p14="http://schemas.microsoft.com/office/powerpoint/2010/main" val="1903691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50755D5D-4B24-4104-8944-6465BAA9F7E0}"/>
              </a:ext>
            </a:extLst>
          </p:cNvPr>
          <p:cNvSpPr>
            <a:spLocks noGrp="1"/>
          </p:cNvSpPr>
          <p:nvPr>
            <p:ph type="title" idx="4294967295"/>
          </p:nvPr>
        </p:nvSpPr>
        <p:spPr/>
        <p:txBody>
          <a:bodyPr/>
          <a:lstStyle/>
          <a:p>
            <a:r>
              <a:rPr lang="en-US" dirty="0"/>
              <a:t>Data Review 5</a:t>
            </a:r>
          </a:p>
        </p:txBody>
      </p:sp>
      <p:pic>
        <p:nvPicPr>
          <p:cNvPr id="3" name="Picture 2" descr="The graphic is a table of data in percentages. ">
            <a:extLst>
              <a:ext uri="{FF2B5EF4-FFF2-40B4-BE49-F238E27FC236}">
                <a16:creationId xmlns:a16="http://schemas.microsoft.com/office/drawing/2014/main" id="{031D0C51-FDDE-4B3D-BC83-3BC945644C9B}"/>
              </a:ext>
            </a:extLst>
          </p:cNvPr>
          <p:cNvPicPr>
            <a:picLocks noChangeAspect="1"/>
          </p:cNvPicPr>
          <p:nvPr/>
        </p:nvPicPr>
        <p:blipFill>
          <a:blip r:embed="rId2"/>
          <a:stretch>
            <a:fillRect/>
          </a:stretch>
        </p:blipFill>
        <p:spPr>
          <a:xfrm>
            <a:off x="444884" y="1172808"/>
            <a:ext cx="4909711" cy="2166049"/>
          </a:xfrm>
          <a:prstGeom prst="rect">
            <a:avLst/>
          </a:prstGeom>
        </p:spPr>
      </p:pic>
      <p:sp>
        <p:nvSpPr>
          <p:cNvPr id="2" name="TextBox 1">
            <a:extLst>
              <a:ext uri="{FF2B5EF4-FFF2-40B4-BE49-F238E27FC236}">
                <a16:creationId xmlns:a16="http://schemas.microsoft.com/office/drawing/2014/main" id="{59CAF834-1802-4540-AF47-4165F65C36A9}"/>
              </a:ext>
            </a:extLst>
          </p:cNvPr>
          <p:cNvSpPr txBox="1"/>
          <p:nvPr/>
        </p:nvSpPr>
        <p:spPr>
          <a:xfrm>
            <a:off x="537328" y="3519145"/>
            <a:ext cx="7911445" cy="2354491"/>
          </a:xfrm>
          <a:prstGeom prst="rect">
            <a:avLst/>
          </a:prstGeom>
          <a:noFill/>
        </p:spPr>
        <p:txBody>
          <a:bodyPr wrap="square" rtlCol="0">
            <a:spAutoFit/>
          </a:bodyPr>
          <a:lstStyle/>
          <a:p>
            <a:pPr marL="257175" indent="-257175">
              <a:buFont typeface="+mj-lt"/>
              <a:buAutoNum type="arabicPeriod"/>
            </a:pPr>
            <a:r>
              <a:rPr lang="en-US" sz="2100" dirty="0"/>
              <a:t>What happens to the confidence interval if you increase the number of teachers in each group?</a:t>
            </a:r>
          </a:p>
          <a:p>
            <a:pPr marL="257175" indent="-257175">
              <a:buFont typeface="+mj-lt"/>
              <a:buAutoNum type="arabicPeriod"/>
            </a:pPr>
            <a:r>
              <a:rPr lang="en-US" sz="2100" dirty="0"/>
              <a:t>How close do the percentages need to be to no longer be statistically significant?</a:t>
            </a:r>
          </a:p>
          <a:p>
            <a:pPr marL="257175" indent="-257175">
              <a:buFont typeface="+mj-lt"/>
              <a:buAutoNum type="arabicPeriod"/>
            </a:pPr>
            <a:r>
              <a:rPr lang="en-US" sz="2100" dirty="0"/>
              <a:t>How would you interpret the finding that the teachers with coaching performed statistically significantly better than the teachers with no coaching</a:t>
            </a:r>
          </a:p>
        </p:txBody>
      </p:sp>
    </p:spTree>
    <p:extLst>
      <p:ext uri="{BB962C8B-B14F-4D97-AF65-F5344CB8AC3E}">
        <p14:creationId xmlns:p14="http://schemas.microsoft.com/office/powerpoint/2010/main" val="1042803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0CE3BC-5080-4BB8-AED4-E39CC5700E1B}"/>
              </a:ext>
            </a:extLst>
          </p:cNvPr>
          <p:cNvSpPr>
            <a:spLocks noGrp="1"/>
          </p:cNvSpPr>
          <p:nvPr>
            <p:ph type="title" idx="4294967295"/>
          </p:nvPr>
        </p:nvSpPr>
        <p:spPr/>
        <p:txBody>
          <a:bodyPr/>
          <a:lstStyle/>
          <a:p>
            <a:r>
              <a:rPr lang="en-US" dirty="0"/>
              <a:t>Data Review 6</a:t>
            </a:r>
          </a:p>
        </p:txBody>
      </p:sp>
      <p:pic>
        <p:nvPicPr>
          <p:cNvPr id="3" name="Picture 2" descr="The graphic is a table of testing averages. ">
            <a:extLst>
              <a:ext uri="{FF2B5EF4-FFF2-40B4-BE49-F238E27FC236}">
                <a16:creationId xmlns:a16="http://schemas.microsoft.com/office/drawing/2014/main" id="{681A9444-9B3D-4B61-B412-AC4C6349EE76}"/>
              </a:ext>
            </a:extLst>
          </p:cNvPr>
          <p:cNvPicPr>
            <a:picLocks noChangeAspect="1"/>
          </p:cNvPicPr>
          <p:nvPr/>
        </p:nvPicPr>
        <p:blipFill>
          <a:blip r:embed="rId2"/>
          <a:stretch>
            <a:fillRect/>
          </a:stretch>
        </p:blipFill>
        <p:spPr>
          <a:xfrm>
            <a:off x="219505" y="1117481"/>
            <a:ext cx="4093259" cy="4716802"/>
          </a:xfrm>
          <a:prstGeom prst="rect">
            <a:avLst/>
          </a:prstGeom>
        </p:spPr>
      </p:pic>
      <p:sp>
        <p:nvSpPr>
          <p:cNvPr id="4" name="TextBox 3">
            <a:extLst>
              <a:ext uri="{FF2B5EF4-FFF2-40B4-BE49-F238E27FC236}">
                <a16:creationId xmlns:a16="http://schemas.microsoft.com/office/drawing/2014/main" id="{833B3A50-CD92-4E4E-8318-6B95CDF8CB18}"/>
              </a:ext>
            </a:extLst>
          </p:cNvPr>
          <p:cNvSpPr txBox="1"/>
          <p:nvPr/>
        </p:nvSpPr>
        <p:spPr>
          <a:xfrm>
            <a:off x="4892512" y="1373368"/>
            <a:ext cx="3556262" cy="3970318"/>
          </a:xfrm>
          <a:prstGeom prst="rect">
            <a:avLst/>
          </a:prstGeom>
          <a:noFill/>
        </p:spPr>
        <p:txBody>
          <a:bodyPr wrap="square" rtlCol="0">
            <a:spAutoFit/>
          </a:bodyPr>
          <a:lstStyle/>
          <a:p>
            <a:pPr marL="257175" indent="-257175">
              <a:buFont typeface="+mj-lt"/>
              <a:buAutoNum type="arabicPeriod"/>
            </a:pPr>
            <a:r>
              <a:rPr lang="en-US" dirty="0"/>
              <a:t>Looking at the table in the Testing Averages tab, is the difference between the two averages statistically significant?</a:t>
            </a:r>
          </a:p>
          <a:p>
            <a:pPr marL="257175" indent="-257175">
              <a:buFont typeface="+mj-lt"/>
              <a:buAutoNum type="arabicPeriod"/>
            </a:pPr>
            <a:r>
              <a:rPr lang="en-US" dirty="0"/>
              <a:t>How would you interpret a statistically significant difference in averages differently than a statistically significant different in the percent of teachers that met fidelity criteria?</a:t>
            </a:r>
          </a:p>
          <a:p>
            <a:pPr marL="257175" indent="-257175">
              <a:buFont typeface="+mj-lt"/>
              <a:buAutoNum type="arabicPeriod"/>
            </a:pPr>
            <a:r>
              <a:rPr lang="en-US" dirty="0"/>
              <a:t>Writing over the values in the table, what happens to the critical t when you increase the sample size? </a:t>
            </a:r>
          </a:p>
        </p:txBody>
      </p:sp>
    </p:spTree>
    <p:extLst>
      <p:ext uri="{BB962C8B-B14F-4D97-AF65-F5344CB8AC3E}">
        <p14:creationId xmlns:p14="http://schemas.microsoft.com/office/powerpoint/2010/main" val="1224598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54</a:t>
            </a:fld>
            <a:endParaRPr lang="en-US" dirty="0"/>
          </a:p>
        </p:txBody>
      </p:sp>
      <p:sp>
        <p:nvSpPr>
          <p:cNvPr id="3" name="Title 2"/>
          <p:cNvSpPr>
            <a:spLocks noGrp="1"/>
          </p:cNvSpPr>
          <p:nvPr>
            <p:ph type="title"/>
          </p:nvPr>
        </p:nvSpPr>
        <p:spPr/>
        <p:txBody>
          <a:bodyPr/>
          <a:lstStyle/>
          <a:p>
            <a:r>
              <a:rPr lang="en-US" dirty="0"/>
              <a:t>Statistical Testing</a:t>
            </a:r>
          </a:p>
        </p:txBody>
      </p:sp>
      <p:sp>
        <p:nvSpPr>
          <p:cNvPr id="2" name="Content Placeholder 1"/>
          <p:cNvSpPr>
            <a:spLocks noGrp="1"/>
          </p:cNvSpPr>
          <p:nvPr>
            <p:ph idx="1"/>
          </p:nvPr>
        </p:nvSpPr>
        <p:spPr/>
        <p:txBody>
          <a:bodyPr/>
          <a:lstStyle/>
          <a:p>
            <a:r>
              <a:rPr lang="en-US" dirty="0"/>
              <a:t>Bias and Error</a:t>
            </a:r>
          </a:p>
          <a:p>
            <a:pPr lvl="1"/>
            <a:r>
              <a:rPr lang="en-US" dirty="0"/>
              <a:t>Random vs. Systematic</a:t>
            </a:r>
          </a:p>
          <a:p>
            <a:pPr lvl="2"/>
            <a:r>
              <a:rPr lang="en-US" dirty="0"/>
              <a:t>Programs using one assessment always score higher than programs using another assessment (or using same assessment- why higher in one or another?  Tony has a great example from DE on TS GOLD)</a:t>
            </a:r>
          </a:p>
          <a:p>
            <a:pPr lvl="2"/>
            <a:r>
              <a:rPr lang="en-US" dirty="0"/>
              <a:t>Standard measurement is important because it reduces error related to an individuals interpretation of how to use the measurement. How to use an assessment tool and knowing child development (i.e. child outcomes)</a:t>
            </a:r>
          </a:p>
        </p:txBody>
      </p:sp>
    </p:spTree>
    <p:extLst>
      <p:ext uri="{BB962C8B-B14F-4D97-AF65-F5344CB8AC3E}">
        <p14:creationId xmlns:p14="http://schemas.microsoft.com/office/powerpoint/2010/main" val="3283314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55</a:t>
            </a:fld>
            <a:endParaRPr lang="en-US" dirty="0"/>
          </a:p>
        </p:txBody>
      </p:sp>
      <p:sp>
        <p:nvSpPr>
          <p:cNvPr id="3" name="Title 2"/>
          <p:cNvSpPr>
            <a:spLocks noGrp="1"/>
          </p:cNvSpPr>
          <p:nvPr>
            <p:ph type="title"/>
          </p:nvPr>
        </p:nvSpPr>
        <p:spPr/>
        <p:txBody>
          <a:bodyPr/>
          <a:lstStyle/>
          <a:p>
            <a:r>
              <a:rPr lang="en-US" dirty="0"/>
              <a:t>Resources</a:t>
            </a:r>
          </a:p>
        </p:txBody>
      </p:sp>
      <p:sp>
        <p:nvSpPr>
          <p:cNvPr id="2" name="Content Placeholder 1"/>
          <p:cNvSpPr>
            <a:spLocks noGrp="1"/>
          </p:cNvSpPr>
          <p:nvPr>
            <p:ph idx="1"/>
          </p:nvPr>
        </p:nvSpPr>
        <p:spPr/>
        <p:txBody>
          <a:bodyPr/>
          <a:lstStyle/>
          <a:p>
            <a:r>
              <a:rPr lang="en-US" dirty="0"/>
              <a:t>DaSy Child Outcomes Meaningful Difference Calculator </a:t>
            </a:r>
            <a:r>
              <a:rPr lang="en-US" sz="2000" dirty="0"/>
              <a:t>(</a:t>
            </a:r>
            <a:r>
              <a:rPr lang="en-US" sz="2000" dirty="0">
                <a:hlinkClick r:id="rId3" tooltip="DaSy Center Child Outcomes Meaningful Difference Calculator"/>
              </a:rPr>
              <a:t>http://ectacenter.org/eco/pages/childoutcomes-calc.asp</a:t>
            </a:r>
            <a:r>
              <a:rPr lang="en-US" sz="2000" dirty="0"/>
              <a:t> )</a:t>
            </a:r>
          </a:p>
        </p:txBody>
      </p:sp>
    </p:spTree>
    <p:extLst>
      <p:ext uri="{BB962C8B-B14F-4D97-AF65-F5344CB8AC3E}">
        <p14:creationId xmlns:p14="http://schemas.microsoft.com/office/powerpoint/2010/main" val="1583284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56</a:t>
            </a:fld>
            <a:endParaRPr lang="en-US" dirty="0"/>
          </a:p>
        </p:txBody>
      </p:sp>
      <p:sp>
        <p:nvSpPr>
          <p:cNvPr id="3" name="Title 2" descr="&quot; &quot;"/>
          <p:cNvSpPr>
            <a:spLocks noGrp="1"/>
          </p:cNvSpPr>
          <p:nvPr>
            <p:ph type="title"/>
          </p:nvPr>
        </p:nvSpPr>
        <p:spPr/>
        <p:txBody>
          <a:bodyPr/>
          <a:lstStyle/>
          <a:p>
            <a:r>
              <a:rPr lang="en-US" dirty="0"/>
              <a:t>Data Visualization</a:t>
            </a:r>
          </a:p>
        </p:txBody>
      </p:sp>
      <p:sp>
        <p:nvSpPr>
          <p:cNvPr id="2" name="Content Placeholder 1"/>
          <p:cNvSpPr>
            <a:spLocks noGrp="1"/>
          </p:cNvSpPr>
          <p:nvPr>
            <p:ph idx="1"/>
          </p:nvPr>
        </p:nvSpPr>
        <p:spPr>
          <a:xfrm>
            <a:off x="457200" y="1600201"/>
            <a:ext cx="8534400" cy="4038600"/>
          </a:xfrm>
        </p:spPr>
        <p:txBody>
          <a:bodyPr/>
          <a:lstStyle/>
          <a:p>
            <a:r>
              <a:rPr lang="en-US" dirty="0"/>
              <a:t>DaSy Data Visualization Toolkit at </a:t>
            </a:r>
            <a:r>
              <a:rPr lang="en-US" dirty="0">
                <a:hlinkClick r:id="rId3" tooltip="DaSy Center Data Visualization Toolkit"/>
              </a:rPr>
              <a:t>http://dasycenter.org/data-visualization-toolkit/</a:t>
            </a:r>
            <a:endParaRPr lang="en-US" dirty="0"/>
          </a:p>
        </p:txBody>
      </p:sp>
      <p:pic>
        <p:nvPicPr>
          <p:cNvPr id="1026" name="Picture 2" descr="The Data Visualization Toolkit Ti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9" y="2667000"/>
            <a:ext cx="897795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26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57</a:t>
            </a:fld>
            <a:endParaRPr lang="en-US" dirty="0"/>
          </a:p>
        </p:txBody>
      </p:sp>
      <p:sp>
        <p:nvSpPr>
          <p:cNvPr id="2" name="Title 1" descr="&quot; &quot;"/>
          <p:cNvSpPr>
            <a:spLocks noGrp="1"/>
          </p:cNvSpPr>
          <p:nvPr>
            <p:ph type="title"/>
          </p:nvPr>
        </p:nvSpPr>
        <p:spPr/>
        <p:txBody>
          <a:bodyPr/>
          <a:lstStyle/>
          <a:p>
            <a:r>
              <a:rPr lang="en-US" dirty="0"/>
              <a:t>Final presentation slide</a:t>
            </a:r>
          </a:p>
        </p:txBody>
      </p:sp>
      <p:sp>
        <p:nvSpPr>
          <p:cNvPr id="15" name="Content Placeholder 14">
            <a:extLst>
              <a:ext uri="{FF2B5EF4-FFF2-40B4-BE49-F238E27FC236}">
                <a16:creationId xmlns:a16="http://schemas.microsoft.com/office/drawing/2014/main" id="{22F4736B-0F06-4F4D-8CBA-39D9F88B5CC4}"/>
              </a:ext>
            </a:extLst>
          </p:cNvPr>
          <p:cNvSpPr>
            <a:spLocks noGrp="1"/>
          </p:cNvSpPr>
          <p:nvPr>
            <p:ph idx="1"/>
          </p:nvPr>
        </p:nvSpPr>
        <p:spPr/>
        <p:txBody>
          <a:bodyPr/>
          <a:lstStyle/>
          <a:p>
            <a:r>
              <a:rPr lang="en-US" dirty="0"/>
              <a:t>Visit the DaSy website at:</a:t>
            </a:r>
            <a:br>
              <a:rPr lang="en-US" dirty="0"/>
            </a:br>
            <a:r>
              <a:rPr lang="en-US" dirty="0">
                <a:hlinkClick r:id="rId3" tooltip="The DaSy Center website"/>
              </a:rPr>
              <a:t>http://dasycenter.org/</a:t>
            </a:r>
            <a:endParaRPr lang="en-US" dirty="0"/>
          </a:p>
          <a:p>
            <a:r>
              <a:rPr lang="en-US" dirty="0"/>
              <a:t>Follow DaSy on Twitter:</a:t>
            </a:r>
            <a:br>
              <a:rPr lang="en-US" dirty="0"/>
            </a:br>
            <a:r>
              <a:rPr lang="en-US" u="sng" dirty="0">
                <a:hlinkClick r:id="rId4" tooltip="DaSy Center Twitter feed"/>
              </a:rPr>
              <a:t>@DaSyCenter</a:t>
            </a:r>
            <a:endParaRPr lang="en-US" u="sng" dirty="0"/>
          </a:p>
          <a:p>
            <a:r>
              <a:rPr lang="en-US" dirty="0"/>
              <a:t>Visit the ECTA website at:</a:t>
            </a:r>
            <a:br>
              <a:rPr lang="en-US" dirty="0"/>
            </a:br>
            <a:r>
              <a:rPr lang="en-US" dirty="0">
                <a:hlinkClick r:id="rId5" tooltip="The ECTA Center website"/>
              </a:rPr>
              <a:t>http://ectacenter.org/</a:t>
            </a:r>
            <a:endParaRPr lang="en-US" dirty="0"/>
          </a:p>
          <a:p>
            <a:r>
              <a:rPr lang="en-US" dirty="0"/>
              <a:t>Follow ECTA on Twitter:</a:t>
            </a:r>
            <a:br>
              <a:rPr lang="en-US" dirty="0"/>
            </a:br>
            <a:r>
              <a:rPr lang="en-US" u="sng" dirty="0">
                <a:hlinkClick r:id="rId6" tooltip="ECTA Center Twitter feed"/>
              </a:rPr>
              <a:t>@</a:t>
            </a:r>
            <a:r>
              <a:rPr lang="en-US" u="sng" dirty="0" err="1">
                <a:hlinkClick r:id="rId6" tooltip="ECTA Center Twitter feed"/>
              </a:rPr>
              <a:t>ECTACenter</a:t>
            </a:r>
            <a:endParaRPr lang="en-US" dirty="0"/>
          </a:p>
        </p:txBody>
      </p:sp>
    </p:spTree>
    <p:extLst>
      <p:ext uri="{BB962C8B-B14F-4D97-AF65-F5344CB8AC3E}">
        <p14:creationId xmlns:p14="http://schemas.microsoft.com/office/powerpoint/2010/main" val="1373862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58</a:t>
            </a:fld>
            <a:endParaRPr lang="en-US" dirty="0"/>
          </a:p>
        </p:txBody>
      </p:sp>
      <p:sp>
        <p:nvSpPr>
          <p:cNvPr id="5" name="Title 1" descr="&quot; &quot;"/>
          <p:cNvSpPr>
            <a:spLocks noGrp="1"/>
          </p:cNvSpPr>
          <p:nvPr>
            <p:ph type="title"/>
          </p:nvPr>
        </p:nvSpPr>
        <p:spPr>
          <a:xfrm>
            <a:off x="457200" y="274638"/>
            <a:ext cx="8229600" cy="1143000"/>
          </a:xfrm>
        </p:spPr>
        <p:txBody>
          <a:bodyPr/>
          <a:lstStyle/>
          <a:p>
            <a:r>
              <a:rPr lang="en-US" dirty="0"/>
              <a:t>Thank you</a:t>
            </a:r>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tool and guidance were developed under grants from the U.S. Department of Education, #H373Z120002 and #H326P170001. However, those contents do not necessarily represent the policy of the U.S. Department of Education, and you should not assume endorsement by the Federal Government. Project Officers: Meredith Miceli, Richelle Davis, and Julia Martin </a:t>
            </a:r>
            <a:r>
              <a:rPr lang="en-US" sz="1800" dirty="0" err="1"/>
              <a:t>Eile</a:t>
            </a:r>
            <a:r>
              <a:rPr lang="en-US" sz="1800" dirty="0"/>
              <a:t>.</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Title 2" descr="&quot; &quot;"/>
          <p:cNvSpPr>
            <a:spLocks noGrp="1"/>
          </p:cNvSpPr>
          <p:nvPr>
            <p:ph type="title"/>
          </p:nvPr>
        </p:nvSpPr>
        <p:spPr/>
        <p:txBody>
          <a:bodyPr/>
          <a:lstStyle/>
          <a:p>
            <a:r>
              <a:rPr lang="en-US" dirty="0"/>
              <a:t>Descriptive Statistics</a:t>
            </a:r>
          </a:p>
        </p:txBody>
      </p:sp>
      <p:sp>
        <p:nvSpPr>
          <p:cNvPr id="2" name="Content Placeholder 1"/>
          <p:cNvSpPr>
            <a:spLocks noGrp="1"/>
          </p:cNvSpPr>
          <p:nvPr>
            <p:ph idx="1"/>
          </p:nvPr>
        </p:nvSpPr>
        <p:spPr/>
        <p:txBody>
          <a:bodyPr/>
          <a:lstStyle/>
          <a:p>
            <a:pPr lvl="0"/>
            <a:r>
              <a:rPr lang="en-US" dirty="0"/>
              <a:t>Analysis of data that helps describe, present or summarize data</a:t>
            </a:r>
          </a:p>
          <a:p>
            <a:pPr lvl="0"/>
            <a:r>
              <a:rPr lang="en-US" dirty="0"/>
              <a:t>Through numerical calculations or graphs or tables</a:t>
            </a:r>
          </a:p>
          <a:p>
            <a:pPr lvl="0"/>
            <a:r>
              <a:rPr lang="en-US" dirty="0"/>
              <a:t>Gain valuable insights about your data</a:t>
            </a:r>
          </a:p>
          <a:p>
            <a:pPr lvl="1"/>
            <a:r>
              <a:rPr lang="en-US" dirty="0"/>
              <a:t>About data quality</a:t>
            </a:r>
          </a:p>
          <a:p>
            <a:pPr lvl="1"/>
            <a:r>
              <a:rPr lang="en-US" dirty="0"/>
              <a:t>About the kinds of analyses you can and should do.</a:t>
            </a:r>
          </a:p>
        </p:txBody>
      </p:sp>
    </p:spTree>
    <p:extLst>
      <p:ext uri="{BB962C8B-B14F-4D97-AF65-F5344CB8AC3E}">
        <p14:creationId xmlns:p14="http://schemas.microsoft.com/office/powerpoint/2010/main" val="248821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Inference</a:t>
            </a:r>
          </a:p>
          <a:p>
            <a:r>
              <a:rPr lang="en-US" dirty="0"/>
              <a:t>Generalization or conclusion about a characteristic of a population</a:t>
            </a:r>
          </a:p>
          <a:p>
            <a:r>
              <a:rPr lang="en-US" dirty="0"/>
              <a:t>Used to make decisions about degree to which an observed difference is meaningful vs. due to chance</a:t>
            </a:r>
          </a:p>
        </p:txBody>
      </p:sp>
      <p:sp>
        <p:nvSpPr>
          <p:cNvPr id="5" name="Slide Number Placeholder 4"/>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descr="&quot; &quot;"/>
          <p:cNvSpPr>
            <a:spLocks noGrp="1"/>
          </p:cNvSpPr>
          <p:nvPr>
            <p:ph type="title"/>
          </p:nvPr>
        </p:nvSpPr>
        <p:spPr/>
        <p:txBody>
          <a:bodyPr>
            <a:normAutofit/>
          </a:bodyPr>
          <a:lstStyle/>
          <a:p>
            <a:r>
              <a:rPr lang="en-US" dirty="0"/>
              <a:t>Inferential Statistics</a:t>
            </a:r>
          </a:p>
        </p:txBody>
      </p:sp>
    </p:spTree>
    <p:extLst>
      <p:ext uri="{BB962C8B-B14F-4D97-AF65-F5344CB8AC3E}">
        <p14:creationId xmlns:p14="http://schemas.microsoft.com/office/powerpoint/2010/main" val="378831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8</a:t>
            </a:fld>
            <a:endParaRPr lang="en-US" dirty="0"/>
          </a:p>
        </p:txBody>
      </p:sp>
      <p:sp>
        <p:nvSpPr>
          <p:cNvPr id="2" name="Title 1"/>
          <p:cNvSpPr>
            <a:spLocks noGrp="1"/>
          </p:cNvSpPr>
          <p:nvPr>
            <p:ph type="title"/>
          </p:nvPr>
        </p:nvSpPr>
        <p:spPr/>
        <p:txBody>
          <a:bodyPr/>
          <a:lstStyle/>
          <a:p>
            <a:r>
              <a:rPr lang="en-US" dirty="0">
                <a:solidFill>
                  <a:schemeClr val="accent1"/>
                </a:solidFill>
              </a:rPr>
              <a:t>Types of Data</a:t>
            </a:r>
          </a:p>
        </p:txBody>
      </p:sp>
      <p:grpSp>
        <p:nvGrpSpPr>
          <p:cNvPr id="24" name="Group 23" descr="This graphic is a demonstration of the two types of data and their subcomponents.  "/>
          <p:cNvGrpSpPr/>
          <p:nvPr/>
        </p:nvGrpSpPr>
        <p:grpSpPr>
          <a:xfrm>
            <a:off x="457201" y="1244291"/>
            <a:ext cx="8184911" cy="4736754"/>
            <a:chOff x="647700" y="1244291"/>
            <a:chExt cx="8376146" cy="4736754"/>
          </a:xfrm>
        </p:grpSpPr>
        <p:sp>
          <p:nvSpPr>
            <p:cNvPr id="4" name="TextBox 3"/>
            <p:cNvSpPr txBox="1"/>
            <p:nvPr/>
          </p:nvSpPr>
          <p:spPr>
            <a:xfrm>
              <a:off x="647700" y="2514600"/>
              <a:ext cx="2362200" cy="646331"/>
            </a:xfrm>
            <a:prstGeom prst="rect">
              <a:avLst/>
            </a:prstGeom>
            <a:noFill/>
          </p:spPr>
          <p:txBody>
            <a:bodyPr wrap="square" rtlCol="0">
              <a:spAutoFit/>
            </a:bodyPr>
            <a:lstStyle/>
            <a:p>
              <a:r>
                <a:rPr lang="en-US" sz="3600" b="1" dirty="0"/>
                <a:t>Qualitative</a:t>
              </a:r>
            </a:p>
          </p:txBody>
        </p:sp>
        <p:sp>
          <p:nvSpPr>
            <p:cNvPr id="5" name="TextBox 4"/>
            <p:cNvSpPr txBox="1"/>
            <p:nvPr/>
          </p:nvSpPr>
          <p:spPr>
            <a:xfrm>
              <a:off x="6781799" y="4056221"/>
              <a:ext cx="2209800" cy="584775"/>
            </a:xfrm>
            <a:prstGeom prst="rect">
              <a:avLst/>
            </a:prstGeom>
            <a:noFill/>
          </p:spPr>
          <p:txBody>
            <a:bodyPr wrap="square" rtlCol="0">
              <a:spAutoFit/>
            </a:bodyPr>
            <a:lstStyle/>
            <a:p>
              <a:r>
                <a:rPr lang="en-US" sz="3200" dirty="0"/>
                <a:t>Continuous</a:t>
              </a:r>
            </a:p>
          </p:txBody>
        </p:sp>
        <p:sp>
          <p:nvSpPr>
            <p:cNvPr id="6" name="TextBox 5"/>
            <p:cNvSpPr txBox="1"/>
            <p:nvPr/>
          </p:nvSpPr>
          <p:spPr>
            <a:xfrm>
              <a:off x="4876800" y="2592210"/>
              <a:ext cx="2705100" cy="646331"/>
            </a:xfrm>
            <a:prstGeom prst="rect">
              <a:avLst/>
            </a:prstGeom>
            <a:noFill/>
          </p:spPr>
          <p:txBody>
            <a:bodyPr wrap="square" rtlCol="0">
              <a:spAutoFit/>
            </a:bodyPr>
            <a:lstStyle/>
            <a:p>
              <a:r>
                <a:rPr lang="en-US" sz="3600" b="1" dirty="0"/>
                <a:t>Quantitative</a:t>
              </a:r>
            </a:p>
          </p:txBody>
        </p:sp>
        <p:sp>
          <p:nvSpPr>
            <p:cNvPr id="7" name="TextBox 6"/>
            <p:cNvSpPr txBox="1"/>
            <p:nvPr/>
          </p:nvSpPr>
          <p:spPr>
            <a:xfrm>
              <a:off x="2209800" y="3810000"/>
              <a:ext cx="2057400" cy="1077218"/>
            </a:xfrm>
            <a:prstGeom prst="rect">
              <a:avLst/>
            </a:prstGeom>
            <a:noFill/>
          </p:spPr>
          <p:txBody>
            <a:bodyPr wrap="square" rtlCol="0">
              <a:spAutoFit/>
            </a:bodyPr>
            <a:lstStyle/>
            <a:p>
              <a:r>
                <a:rPr lang="en-US" sz="3200" dirty="0"/>
                <a:t>Categorical/Discrete</a:t>
              </a:r>
            </a:p>
          </p:txBody>
        </p:sp>
        <p:sp>
          <p:nvSpPr>
            <p:cNvPr id="8" name="TextBox 7"/>
            <p:cNvSpPr txBox="1"/>
            <p:nvPr/>
          </p:nvSpPr>
          <p:spPr>
            <a:xfrm>
              <a:off x="3323230" y="1244291"/>
              <a:ext cx="1553570" cy="830997"/>
            </a:xfrm>
            <a:prstGeom prst="rect">
              <a:avLst/>
            </a:prstGeom>
            <a:noFill/>
          </p:spPr>
          <p:txBody>
            <a:bodyPr wrap="square" rtlCol="0">
              <a:spAutoFit/>
            </a:bodyPr>
            <a:lstStyle/>
            <a:p>
              <a:r>
                <a:rPr lang="en-US" sz="4800" b="1" dirty="0"/>
                <a:t>Data</a:t>
              </a:r>
            </a:p>
          </p:txBody>
        </p:sp>
        <p:sp>
          <p:nvSpPr>
            <p:cNvPr id="9" name="TextBox 8"/>
            <p:cNvSpPr txBox="1"/>
            <p:nvPr/>
          </p:nvSpPr>
          <p:spPr>
            <a:xfrm>
              <a:off x="4666822" y="4047142"/>
              <a:ext cx="1714500" cy="584775"/>
            </a:xfrm>
            <a:prstGeom prst="rect">
              <a:avLst/>
            </a:prstGeom>
            <a:noFill/>
          </p:spPr>
          <p:txBody>
            <a:bodyPr wrap="square" rtlCol="0">
              <a:spAutoFit/>
            </a:bodyPr>
            <a:lstStyle/>
            <a:p>
              <a:r>
                <a:rPr lang="en-US" sz="3200" dirty="0"/>
                <a:t>Ordinal</a:t>
              </a:r>
            </a:p>
          </p:txBody>
        </p:sp>
        <p:cxnSp>
          <p:nvCxnSpPr>
            <p:cNvPr id="11" name="Straight Arrow Connector 10"/>
            <p:cNvCxnSpPr/>
            <p:nvPr/>
          </p:nvCxnSpPr>
          <p:spPr>
            <a:xfrm flipH="1">
              <a:off x="1981201" y="1828800"/>
              <a:ext cx="1143000" cy="5307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5033749" y="1828800"/>
              <a:ext cx="1066800" cy="6831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a:off x="3814549" y="3310664"/>
              <a:ext cx="1219200" cy="4231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a:endCxn id="9" idx="0"/>
            </p:cNvCxnSpPr>
            <p:nvPr/>
          </p:nvCxnSpPr>
          <p:spPr>
            <a:xfrm flipH="1">
              <a:off x="5524072" y="3272564"/>
              <a:ext cx="533828" cy="7745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6781800" y="3310663"/>
              <a:ext cx="952500" cy="7455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2021575" y="4965381"/>
              <a:ext cx="179297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i="1" dirty="0">
                  <a:solidFill>
                    <a:schemeClr val="tx1"/>
                  </a:solidFill>
                </a:rPr>
                <a:t>Gender, </a:t>
              </a:r>
            </a:p>
            <a:p>
              <a:r>
                <a:rPr lang="en-US" sz="2400" i="1" dirty="0">
                  <a:solidFill>
                    <a:schemeClr val="tx1"/>
                  </a:solidFill>
                </a:rPr>
                <a:t>Service type</a:t>
              </a:r>
            </a:p>
          </p:txBody>
        </p:sp>
        <p:sp>
          <p:nvSpPr>
            <p:cNvPr id="18" name="TextBox 17"/>
            <p:cNvSpPr txBox="1"/>
            <p:nvPr/>
          </p:nvSpPr>
          <p:spPr>
            <a:xfrm>
              <a:off x="4271535" y="4780716"/>
              <a:ext cx="211455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i="1" dirty="0">
                  <a:solidFill>
                    <a:schemeClr val="tx1"/>
                  </a:solidFill>
                </a:rPr>
                <a:t>Class rank, socioeconomic status</a:t>
              </a:r>
            </a:p>
          </p:txBody>
        </p:sp>
        <p:sp>
          <p:nvSpPr>
            <p:cNvPr id="20" name="TextBox 19"/>
            <p:cNvSpPr txBox="1"/>
            <p:nvPr/>
          </p:nvSpPr>
          <p:spPr>
            <a:xfrm>
              <a:off x="6814047" y="4791968"/>
              <a:ext cx="2209799"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i="1" dirty="0">
                  <a:solidFill>
                    <a:schemeClr val="tx1"/>
                  </a:solidFill>
                </a:rPr>
                <a:t>Age in months, hours of service</a:t>
              </a:r>
            </a:p>
          </p:txBody>
        </p:sp>
      </p:grpSp>
    </p:spTree>
    <p:extLst>
      <p:ext uri="{BB962C8B-B14F-4D97-AF65-F5344CB8AC3E}">
        <p14:creationId xmlns:p14="http://schemas.microsoft.com/office/powerpoint/2010/main" val="151820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9</a:t>
            </a:fld>
            <a:endParaRPr lang="en-US" dirty="0"/>
          </a:p>
        </p:txBody>
      </p:sp>
      <p:sp>
        <p:nvSpPr>
          <p:cNvPr id="3" name="Title 2" descr="&quot; &quot;"/>
          <p:cNvSpPr>
            <a:spLocks noGrp="1"/>
          </p:cNvSpPr>
          <p:nvPr>
            <p:ph type="title"/>
          </p:nvPr>
        </p:nvSpPr>
        <p:spPr/>
        <p:txBody>
          <a:bodyPr/>
          <a:lstStyle/>
          <a:p>
            <a:r>
              <a:rPr lang="en-US" dirty="0"/>
              <a:t>Data Transformation</a:t>
            </a:r>
          </a:p>
        </p:txBody>
      </p:sp>
      <p:sp>
        <p:nvSpPr>
          <p:cNvPr id="2" name="Content Placeholder 1"/>
          <p:cNvSpPr>
            <a:spLocks noGrp="1"/>
          </p:cNvSpPr>
          <p:nvPr>
            <p:ph idx="1"/>
          </p:nvPr>
        </p:nvSpPr>
        <p:spPr/>
        <p:txBody>
          <a:bodyPr/>
          <a:lstStyle/>
          <a:p>
            <a:pPr lvl="0"/>
            <a:r>
              <a:rPr lang="en-US" dirty="0"/>
              <a:t>You can always transform continuous data into categorical data</a:t>
            </a:r>
          </a:p>
          <a:p>
            <a:pPr lvl="1"/>
            <a:r>
              <a:rPr lang="en-US" dirty="0"/>
              <a:t>Age in months into broader age categories</a:t>
            </a:r>
          </a:p>
          <a:p>
            <a:pPr lvl="1"/>
            <a:r>
              <a:rPr lang="en-US" dirty="0"/>
              <a:t>Income in dollars into income ranges</a:t>
            </a:r>
          </a:p>
          <a:p>
            <a:pPr lvl="0"/>
            <a:r>
              <a:rPr lang="en-US" dirty="0"/>
              <a:t>You can always collapse a large number of categories into a smaller number</a:t>
            </a:r>
          </a:p>
          <a:p>
            <a:pPr lvl="0"/>
            <a:r>
              <a:rPr lang="en-US" dirty="0"/>
              <a:t>Examine the distribution of the data to help make these decisions</a:t>
            </a:r>
          </a:p>
        </p:txBody>
      </p:sp>
    </p:spTree>
    <p:extLst>
      <p:ext uri="{BB962C8B-B14F-4D97-AF65-F5344CB8AC3E}">
        <p14:creationId xmlns:p14="http://schemas.microsoft.com/office/powerpoint/2010/main" val="4223011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2240</TotalTime>
  <Words>2280</Words>
  <Application>Microsoft Office PowerPoint</Application>
  <PresentationFormat>On-screen Show (4:3)</PresentationFormat>
  <Paragraphs>629</Paragraphs>
  <Slides>58</Slides>
  <Notes>46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Century Gothic</vt:lpstr>
      <vt:lpstr>Century Schoolbook</vt:lpstr>
      <vt:lpstr>Helvetica Neue Light</vt:lpstr>
      <vt:lpstr>Microsoft Sans Serif</vt:lpstr>
      <vt:lpstr>Office Theme</vt:lpstr>
      <vt:lpstr>Examining Data to Identify Meaningful Difference</vt:lpstr>
      <vt:lpstr>Session Outcomes</vt:lpstr>
      <vt:lpstr>Introduction</vt:lpstr>
      <vt:lpstr>Introduction</vt:lpstr>
      <vt:lpstr>Descriptive Statistics</vt:lpstr>
      <vt:lpstr>Descriptive Statistics</vt:lpstr>
      <vt:lpstr>Inferential Statistics</vt:lpstr>
      <vt:lpstr>Types of Data</vt:lpstr>
      <vt:lpstr>Data Transformation</vt:lpstr>
      <vt:lpstr>Types of Descriptive Statistics</vt:lpstr>
      <vt:lpstr>Frequencies and Cross-tabs</vt:lpstr>
      <vt:lpstr>Example of Frequency Table</vt:lpstr>
      <vt:lpstr>Example of Cross-Tab</vt:lpstr>
      <vt:lpstr>Analyzing Categorical Data</vt:lpstr>
      <vt:lpstr>Measures of Central Tendency</vt:lpstr>
      <vt:lpstr>Normal Distribution</vt:lpstr>
      <vt:lpstr>Normal vs. Skewed Distribution</vt:lpstr>
      <vt:lpstr>Two sets of data, both with mean =3.75</vt:lpstr>
      <vt:lpstr>Reasons to Review Distribution</vt:lpstr>
      <vt:lpstr>When to use each measure (in general)</vt:lpstr>
      <vt:lpstr>Measures of Variability</vt:lpstr>
      <vt:lpstr>Measures of Variability (continued)</vt:lpstr>
      <vt:lpstr>Box Plot (Box and Whisker Plot)</vt:lpstr>
      <vt:lpstr>Box Plot Example</vt:lpstr>
      <vt:lpstr>Child Outcomes SS1 by Year</vt:lpstr>
      <vt:lpstr>Use of SD in Eligibility Criteria</vt:lpstr>
      <vt:lpstr>Statistical Testing</vt:lpstr>
      <vt:lpstr>Statistical Testing</vt:lpstr>
      <vt:lpstr>Testing Percentage</vt:lpstr>
      <vt:lpstr>Testing Percentage – Raw Data</vt:lpstr>
      <vt:lpstr>Testing Percentage - Summarize</vt:lpstr>
      <vt:lpstr>Testing Percentage – Chi-Square</vt:lpstr>
      <vt:lpstr>Testing Averages</vt:lpstr>
      <vt:lpstr>Testing Averages – Raw Data</vt:lpstr>
      <vt:lpstr>Testing Averages - Summarize</vt:lpstr>
      <vt:lpstr>Testing Averages – 2 Sample T-Test</vt:lpstr>
      <vt:lpstr>Statistical Testing</vt:lpstr>
      <vt:lpstr>Statistical Testing</vt:lpstr>
      <vt:lpstr>PowerPoint Presentation</vt:lpstr>
      <vt:lpstr>Statistical Testing</vt:lpstr>
      <vt:lpstr>Statistical Testing</vt:lpstr>
      <vt:lpstr>Probability</vt:lpstr>
      <vt:lpstr>Statistical Testing</vt:lpstr>
      <vt:lpstr>Statistical Testing</vt:lpstr>
      <vt:lpstr>Statistical Testing</vt:lpstr>
      <vt:lpstr>Data Activity</vt:lpstr>
      <vt:lpstr>Histogram Activity</vt:lpstr>
      <vt:lpstr>Data Review 1</vt:lpstr>
      <vt:lpstr>Data Review 2</vt:lpstr>
      <vt:lpstr>Data Review 3</vt:lpstr>
      <vt:lpstr>Data Review 4</vt:lpstr>
      <vt:lpstr>Data Review 5</vt:lpstr>
      <vt:lpstr>Data Review 6</vt:lpstr>
      <vt:lpstr>Statistical Testing</vt:lpstr>
      <vt:lpstr>Resources</vt:lpstr>
      <vt:lpstr>Data Visualization</vt:lpstr>
      <vt:lpstr>Final presentation slide</vt:lpstr>
      <vt:lpstr>Thank you</vt:lpstr>
    </vt:vector>
  </TitlesOfParts>
  <Company>The DaSy Center and The 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Data to Identify Meaningful Difference</dc:title>
  <dc:subject>Data</dc:subject>
  <dc:creator>Tony Ruggiero (DaSy);Robin Nelson (DaSy);Gary Harmon, Cornelia Taylor (ECTA/DaSy)</dc:creator>
  <cp:keywords>Analysis, Technical Assistance</cp:keywords>
  <dc:description/>
  <cp:lastModifiedBy>Roxanne Jones</cp:lastModifiedBy>
  <cp:revision>235</cp:revision>
  <dcterms:created xsi:type="dcterms:W3CDTF">2013-02-06T21:54:43Z</dcterms:created>
  <dcterms:modified xsi:type="dcterms:W3CDTF">2018-11-20T23:12:08Z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ies>
</file>