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handoutMasterIdLst>
    <p:handoutMasterId r:id="rId34"/>
  </p:handoutMasterIdLst>
  <p:sldIdLst>
    <p:sldId id="258" r:id="rId2"/>
    <p:sldId id="277" r:id="rId3"/>
    <p:sldId id="270" r:id="rId4"/>
    <p:sldId id="289" r:id="rId5"/>
    <p:sldId id="294" r:id="rId6"/>
    <p:sldId id="295" r:id="rId7"/>
    <p:sldId id="296" r:id="rId8"/>
    <p:sldId id="298" r:id="rId9"/>
    <p:sldId id="297" r:id="rId10"/>
    <p:sldId id="299" r:id="rId11"/>
    <p:sldId id="271" r:id="rId12"/>
    <p:sldId id="286" r:id="rId13"/>
    <p:sldId id="287" r:id="rId14"/>
    <p:sldId id="300" r:id="rId15"/>
    <p:sldId id="290" r:id="rId16"/>
    <p:sldId id="291" r:id="rId17"/>
    <p:sldId id="272" r:id="rId18"/>
    <p:sldId id="279" r:id="rId19"/>
    <p:sldId id="280" r:id="rId20"/>
    <p:sldId id="281" r:id="rId21"/>
    <p:sldId id="282" r:id="rId22"/>
    <p:sldId id="283" r:id="rId23"/>
    <p:sldId id="284" r:id="rId24"/>
    <p:sldId id="274" r:id="rId25"/>
    <p:sldId id="285" r:id="rId26"/>
    <p:sldId id="273" r:id="rId27"/>
    <p:sldId id="276" r:id="rId28"/>
    <p:sldId id="293" r:id="rId29"/>
    <p:sldId id="275" r:id="rId30"/>
    <p:sldId id="267" r:id="rId31"/>
    <p:sldId id="269" r:id="rId32"/>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ry Friedman" initials="KF" lastIdx="4" clrIdx="0">
    <p:extLst>
      <p:ext uri="{19B8F6BF-5375-455C-9EA6-DF929625EA0E}">
        <p15:presenceInfo xmlns:p15="http://schemas.microsoft.com/office/powerpoint/2012/main" userId="S-1-5-21-2932978993-3585310298-3799243833-253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532"/>
    <a:srgbClr val="39B54A"/>
    <a:srgbClr val="154578"/>
    <a:srgbClr val="6DB467"/>
    <a:srgbClr val="8686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4" autoAdjust="0"/>
    <p:restoredTop sz="86462" autoAdjust="0"/>
  </p:normalViewPr>
  <p:slideViewPr>
    <p:cSldViewPr>
      <p:cViewPr varScale="1">
        <p:scale>
          <a:sx n="80" d="100"/>
          <a:sy n="80" d="100"/>
        </p:scale>
        <p:origin x="1884" y="90"/>
      </p:cViewPr>
      <p:guideLst>
        <p:guide orient="horz" pos="2160"/>
        <p:guide pos="2880"/>
      </p:guideLst>
    </p:cSldViewPr>
  </p:slideViewPr>
  <p:outlineViewPr>
    <p:cViewPr>
      <p:scale>
        <a:sx n="33" d="100"/>
        <a:sy n="33" d="100"/>
      </p:scale>
      <p:origin x="0" y="-15306"/>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62" d="100"/>
          <a:sy n="62" d="100"/>
        </p:scale>
        <p:origin x="-262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46C913-017E-41CB-BD92-AB72C59CEF84}" type="datetimeFigureOut">
              <a:rPr lang="en-US" smtClean="0"/>
              <a:t>11/19/2018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C59A4A-947E-4EFF-8543-2566EB51F3D4}" type="slidenum">
              <a:rPr lang="en-US" smtClean="0"/>
              <a:t>‹#›</a:t>
            </a:fld>
            <a:endParaRPr lang="en-US" dirty="0"/>
          </a:p>
        </p:txBody>
      </p:sp>
    </p:spTree>
    <p:extLst>
      <p:ext uri="{BB962C8B-B14F-4D97-AF65-F5344CB8AC3E}">
        <p14:creationId xmlns:p14="http://schemas.microsoft.com/office/powerpoint/2010/main" val="1070019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EAF370-FD3B-447A-B724-07A83C459553}" type="datetimeFigureOut">
              <a:rPr lang="en-US" smtClean="0"/>
              <a:t>11/19/2018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69EC22-8000-4A01-AE86-242F21553022}" type="slidenum">
              <a:rPr lang="en-US" smtClean="0"/>
              <a:t>‹#›</a:t>
            </a:fld>
            <a:endParaRPr lang="en-US" dirty="0"/>
          </a:p>
        </p:txBody>
      </p:sp>
    </p:spTree>
    <p:extLst>
      <p:ext uri="{BB962C8B-B14F-4D97-AF65-F5344CB8AC3E}">
        <p14:creationId xmlns:p14="http://schemas.microsoft.com/office/powerpoint/2010/main" val="110151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a:t>
            </a:fld>
            <a:endParaRPr lang="en-US" dirty="0"/>
          </a:p>
        </p:txBody>
      </p:sp>
    </p:spTree>
    <p:extLst>
      <p:ext uri="{BB962C8B-B14F-4D97-AF65-F5344CB8AC3E}">
        <p14:creationId xmlns:p14="http://schemas.microsoft.com/office/powerpoint/2010/main" val="2901085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Process for developing infographic vs. process for for helping others develop infographic</a:t>
            </a:r>
          </a:p>
          <a:p>
            <a:pPr marL="628650" lvl="1" indent="-171450">
              <a:buFont typeface="Arial" panose="020B0604020202020204" pitchFamily="34" charset="0"/>
              <a:buChar char="•"/>
            </a:pPr>
            <a:r>
              <a:rPr lang="en-US" dirty="0"/>
              <a:t>What is the information you want to share</a:t>
            </a:r>
          </a:p>
          <a:p>
            <a:pPr marL="628650" lvl="1" indent="-171450">
              <a:buFont typeface="Arial" panose="020B0604020202020204" pitchFamily="34" charset="0"/>
              <a:buChar char="•"/>
            </a:pPr>
            <a:r>
              <a:rPr lang="en-US" dirty="0"/>
              <a:t>Who do you share it with?</a:t>
            </a:r>
          </a:p>
          <a:p>
            <a:pPr marL="628650" lvl="1" indent="-171450">
              <a:buFont typeface="Arial" panose="020B0604020202020204" pitchFamily="34" charset="0"/>
              <a:buChar char="•"/>
            </a:pPr>
            <a:r>
              <a:rPr lang="en-US" dirty="0"/>
              <a:t>How do you want it to be used?</a:t>
            </a:r>
          </a:p>
          <a:p>
            <a:pPr marL="171450" indent="-171450">
              <a:buFont typeface="Arial" panose="020B0604020202020204" pitchFamily="34" charset="0"/>
              <a:buChar char="•"/>
            </a:pPr>
            <a:r>
              <a:rPr lang="en-US" dirty="0"/>
              <a:t>Activity – piece of paper</a:t>
            </a:r>
          </a:p>
        </p:txBody>
      </p:sp>
      <p:sp>
        <p:nvSpPr>
          <p:cNvPr id="4" name="Slide Number Placeholder 3"/>
          <p:cNvSpPr>
            <a:spLocks noGrp="1"/>
          </p:cNvSpPr>
          <p:nvPr>
            <p:ph type="sldNum" sz="quarter" idx="10"/>
          </p:nvPr>
        </p:nvSpPr>
        <p:spPr/>
        <p:txBody>
          <a:bodyPr/>
          <a:lstStyle/>
          <a:p>
            <a:fld id="{5E69EC22-8000-4A01-AE86-242F21553022}" type="slidenum">
              <a:rPr lang="en-US" smtClean="0"/>
              <a:t>16</a:t>
            </a:fld>
            <a:endParaRPr lang="en-US" dirty="0"/>
          </a:p>
        </p:txBody>
      </p:sp>
    </p:spTree>
    <p:extLst>
      <p:ext uri="{BB962C8B-B14F-4D97-AF65-F5344CB8AC3E}">
        <p14:creationId xmlns:p14="http://schemas.microsoft.com/office/powerpoint/2010/main" val="1188535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a free account &amp; Log in – Will we be able to send participants</a:t>
            </a:r>
            <a:r>
              <a:rPr lang="en-US" baseline="0" dirty="0"/>
              <a:t> some instructions to create an account ahead of time or should we open a few accounts to use in addition to the NCSI Communication and Collaboration Team account?  </a:t>
            </a:r>
            <a:endParaRPr lang="en-US" dirty="0"/>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17</a:t>
            </a:fld>
            <a:endParaRPr lang="en-US" dirty="0"/>
          </a:p>
        </p:txBody>
      </p:sp>
    </p:spTree>
    <p:extLst>
      <p:ext uri="{BB962C8B-B14F-4D97-AF65-F5344CB8AC3E}">
        <p14:creationId xmlns:p14="http://schemas.microsoft.com/office/powerpoint/2010/main" val="1653368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more than 1,000 infographics already created that</a:t>
            </a:r>
            <a:r>
              <a:rPr lang="en-US" baseline="0" dirty="0"/>
              <a:t> can inspire you!</a:t>
            </a:r>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18</a:t>
            </a:fld>
            <a:endParaRPr lang="en-US" dirty="0"/>
          </a:p>
        </p:txBody>
      </p:sp>
    </p:spTree>
    <p:extLst>
      <p:ext uri="{BB962C8B-B14F-4D97-AF65-F5344CB8AC3E}">
        <p14:creationId xmlns:p14="http://schemas.microsoft.com/office/powerpoint/2010/main" val="127665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any text, image or icon to edit it. The settings will appear on the tool bar on top. Double click to edit charts. The chart settings will appear on the right.</a:t>
            </a:r>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20</a:t>
            </a:fld>
            <a:endParaRPr lang="en-US" dirty="0"/>
          </a:p>
        </p:txBody>
      </p:sp>
    </p:spTree>
    <p:extLst>
      <p:ext uri="{BB962C8B-B14F-4D97-AF65-F5344CB8AC3E}">
        <p14:creationId xmlns:p14="http://schemas.microsoft.com/office/powerpoint/2010/main" val="987010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 we just show the color</a:t>
            </a:r>
            <a:r>
              <a:rPr lang="en-US" baseline="0" dirty="0"/>
              <a:t> wheel and branding tools here (left image) or give a more specific example (left image)?</a:t>
            </a:r>
            <a:endParaRPr lang="en-US" dirty="0"/>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22</a:t>
            </a:fld>
            <a:endParaRPr lang="en-US" dirty="0"/>
          </a:p>
        </p:txBody>
      </p:sp>
    </p:spTree>
    <p:extLst>
      <p:ext uri="{BB962C8B-B14F-4D97-AF65-F5344CB8AC3E}">
        <p14:creationId xmlns:p14="http://schemas.microsoft.com/office/powerpoint/2010/main" val="2340427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a:t>
            </a:r>
          </a:p>
        </p:txBody>
      </p:sp>
      <p:sp>
        <p:nvSpPr>
          <p:cNvPr id="4" name="Slide Number Placeholder 3"/>
          <p:cNvSpPr>
            <a:spLocks noGrp="1"/>
          </p:cNvSpPr>
          <p:nvPr>
            <p:ph type="sldNum" sz="quarter" idx="10"/>
          </p:nvPr>
        </p:nvSpPr>
        <p:spPr/>
        <p:txBody>
          <a:bodyPr/>
          <a:lstStyle/>
          <a:p>
            <a:fld id="{5E69EC22-8000-4A01-AE86-242F21553022}" type="slidenum">
              <a:rPr lang="en-US" smtClean="0"/>
              <a:t>24</a:t>
            </a:fld>
            <a:endParaRPr lang="en-US" dirty="0"/>
          </a:p>
        </p:txBody>
      </p:sp>
    </p:spTree>
    <p:extLst>
      <p:ext uri="{BB962C8B-B14F-4D97-AF65-F5344CB8AC3E}">
        <p14:creationId xmlns:p14="http://schemas.microsoft.com/office/powerpoint/2010/main" val="22550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Char char="o"/>
            </a:pPr>
            <a:r>
              <a:rPr lang="en-US" sz="2600" dirty="0">
                <a:solidFill>
                  <a:srgbClr val="3C5B98"/>
                </a:solidFill>
              </a:rPr>
              <a:t> Build interaction</a:t>
            </a:r>
            <a:r>
              <a:rPr lang="en-US" sz="2200" dirty="0">
                <a:solidFill>
                  <a:srgbClr val="3C5B98"/>
                </a:solidFill>
              </a:rPr>
              <a:t> ...</a:t>
            </a:r>
            <a:r>
              <a:rPr lang="en-US" sz="2600" dirty="0">
                <a:solidFill>
                  <a:srgbClr val="3C5B98"/>
                </a:solidFill>
              </a:rPr>
              <a:t>interaction deepens engagement</a:t>
            </a:r>
            <a:r>
              <a:rPr lang="en-US" sz="2600" baseline="0" dirty="0">
                <a:solidFill>
                  <a:srgbClr val="3C5B98"/>
                </a:solidFill>
              </a:rPr>
              <a:t> </a:t>
            </a:r>
            <a:r>
              <a:rPr lang="en-US" sz="2600" dirty="0">
                <a:solidFill>
                  <a:srgbClr val="3C5B98"/>
                </a:solidFill>
              </a:rPr>
              <a:t>...engagement builds relationships with the provider</a:t>
            </a:r>
          </a:p>
          <a:p>
            <a:pPr marL="1371600" lvl="3" indent="0">
              <a:buNone/>
            </a:pPr>
            <a:endParaRPr lang="en-US" sz="2600" dirty="0">
              <a:solidFill>
                <a:srgbClr val="3C5B98"/>
              </a:solidFill>
            </a:endParaRPr>
          </a:p>
          <a:p>
            <a:pPr marL="342900" lvl="3" indent="-342900">
              <a:buFont typeface="Courier New" panose="02070309020205020404" pitchFamily="49" charset="0"/>
              <a:buChar char="o"/>
            </a:pPr>
            <a:r>
              <a:rPr lang="en-US" sz="2600" dirty="0">
                <a:solidFill>
                  <a:srgbClr val="3C5B98"/>
                </a:solidFill>
              </a:rPr>
              <a:t>Helps the</a:t>
            </a:r>
            <a:r>
              <a:rPr lang="en-US" sz="2600" baseline="0" dirty="0">
                <a:solidFill>
                  <a:srgbClr val="3C5B98"/>
                </a:solidFill>
              </a:rPr>
              <a:t> leaders</a:t>
            </a:r>
            <a:r>
              <a:rPr lang="en-US" sz="2600" dirty="0">
                <a:solidFill>
                  <a:srgbClr val="3C5B98"/>
                </a:solidFill>
              </a:rPr>
              <a:t> understand where the ‘</a:t>
            </a:r>
            <a:r>
              <a:rPr lang="en-US" sz="2600" i="1" dirty="0">
                <a:solidFill>
                  <a:srgbClr val="3C5B98"/>
                </a:solidFill>
              </a:rPr>
              <a:t>connects’ </a:t>
            </a:r>
            <a:r>
              <a:rPr lang="en-US" sz="2600" dirty="0">
                <a:solidFill>
                  <a:srgbClr val="3C5B98"/>
                </a:solidFill>
              </a:rPr>
              <a:t>and </a:t>
            </a:r>
            <a:r>
              <a:rPr lang="en-US" sz="2600" i="1" dirty="0">
                <a:solidFill>
                  <a:srgbClr val="3C5B98"/>
                </a:solidFill>
              </a:rPr>
              <a:t>‘disconnects</a:t>
            </a:r>
            <a:r>
              <a:rPr lang="en-US" sz="2600" dirty="0">
                <a:solidFill>
                  <a:srgbClr val="3C5B98"/>
                </a:solidFill>
              </a:rPr>
              <a:t>’ are from the stakeholder perspective</a:t>
            </a:r>
          </a:p>
          <a:p>
            <a:pPr marL="342900" lvl="3" indent="-342900">
              <a:buFont typeface="Courier New" panose="02070309020205020404" pitchFamily="49" charset="0"/>
              <a:buChar char="o"/>
            </a:pPr>
            <a:endParaRPr lang="en-US" sz="2600" dirty="0">
              <a:solidFill>
                <a:srgbClr val="3C5B98"/>
              </a:solidFill>
            </a:endParaRPr>
          </a:p>
          <a:p>
            <a:pPr marL="342900" lvl="3" indent="-342900">
              <a:buFont typeface="Courier New" panose="02070309020205020404" pitchFamily="49" charset="0"/>
              <a:buChar char="o"/>
            </a:pPr>
            <a:r>
              <a:rPr lang="en-US" sz="2600" dirty="0">
                <a:solidFill>
                  <a:srgbClr val="3C5B98"/>
                </a:solidFill>
              </a:rPr>
              <a:t>Helps</a:t>
            </a:r>
            <a:r>
              <a:rPr lang="en-US" sz="2600" baseline="0" dirty="0">
                <a:solidFill>
                  <a:srgbClr val="3C5B98"/>
                </a:solidFill>
              </a:rPr>
              <a:t> leaders</a:t>
            </a:r>
            <a:r>
              <a:rPr lang="en-US" sz="2600" dirty="0">
                <a:solidFill>
                  <a:srgbClr val="3C5B98"/>
                </a:solidFill>
              </a:rPr>
              <a:t> </a:t>
            </a:r>
            <a:r>
              <a:rPr lang="en-US" sz="2600" i="1" dirty="0">
                <a:solidFill>
                  <a:srgbClr val="3C5B98"/>
                </a:solidFill>
              </a:rPr>
              <a:t>‘see’ </a:t>
            </a:r>
            <a:r>
              <a:rPr lang="en-US" sz="2600" dirty="0">
                <a:solidFill>
                  <a:srgbClr val="3C5B98"/>
                </a:solidFill>
              </a:rPr>
              <a:t>the most important content from the perspective of the stakeholders</a:t>
            </a:r>
          </a:p>
          <a:p>
            <a:pPr marL="342900" lvl="3" indent="-342900">
              <a:buFont typeface="Courier New" panose="02070309020205020404" pitchFamily="49" charset="0"/>
              <a:buChar char="o"/>
            </a:pPr>
            <a:r>
              <a:rPr lang="en-US" sz="2600" dirty="0">
                <a:solidFill>
                  <a:srgbClr val="3C5B98"/>
                </a:solidFill>
              </a:rPr>
              <a:t>Simple, shareable pieces can help</a:t>
            </a:r>
            <a:r>
              <a:rPr lang="en-US" sz="2600" baseline="0" dirty="0">
                <a:solidFill>
                  <a:srgbClr val="3C5B98"/>
                </a:solidFill>
              </a:rPr>
              <a:t> with implementation of EBP, etc.</a:t>
            </a:r>
            <a:endParaRPr lang="en-US" sz="2600" dirty="0">
              <a:solidFill>
                <a:srgbClr val="3C5B98"/>
              </a:solidFill>
            </a:endParaRPr>
          </a:p>
        </p:txBody>
      </p:sp>
      <p:sp>
        <p:nvSpPr>
          <p:cNvPr id="4" name="Slide Number Placeholder 3"/>
          <p:cNvSpPr>
            <a:spLocks noGrp="1"/>
          </p:cNvSpPr>
          <p:nvPr>
            <p:ph type="sldNum" sz="quarter" idx="10"/>
          </p:nvPr>
        </p:nvSpPr>
        <p:spPr/>
        <p:txBody>
          <a:bodyPr/>
          <a:lstStyle/>
          <a:p>
            <a:fld id="{5E69EC22-8000-4A01-AE86-242F21553022}" type="slidenum">
              <a:rPr lang="en-US" smtClean="0"/>
              <a:t>25</a:t>
            </a:fld>
            <a:endParaRPr lang="en-US" dirty="0"/>
          </a:p>
        </p:txBody>
      </p:sp>
    </p:spTree>
    <p:extLst>
      <p:ext uri="{BB962C8B-B14F-4D97-AF65-F5344CB8AC3E}">
        <p14:creationId xmlns:p14="http://schemas.microsoft.com/office/powerpoint/2010/main" val="118960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Value/reflection of doing this with stakeholders, places in the process where there’s value in this for state</a:t>
            </a:r>
          </a:p>
        </p:txBody>
      </p:sp>
      <p:sp>
        <p:nvSpPr>
          <p:cNvPr id="4" name="Slide Number Placeholder 3"/>
          <p:cNvSpPr>
            <a:spLocks noGrp="1"/>
          </p:cNvSpPr>
          <p:nvPr>
            <p:ph type="sldNum" sz="quarter" idx="10"/>
          </p:nvPr>
        </p:nvSpPr>
        <p:spPr/>
        <p:txBody>
          <a:bodyPr/>
          <a:lstStyle/>
          <a:p>
            <a:fld id="{5E69EC22-8000-4A01-AE86-242F21553022}" type="slidenum">
              <a:rPr lang="en-US" smtClean="0"/>
              <a:t>26</a:t>
            </a:fld>
            <a:endParaRPr lang="en-US" dirty="0"/>
          </a:p>
        </p:txBody>
      </p:sp>
    </p:spTree>
    <p:extLst>
      <p:ext uri="{BB962C8B-B14F-4D97-AF65-F5344CB8AC3E}">
        <p14:creationId xmlns:p14="http://schemas.microsoft.com/office/powerpoint/2010/main" val="341121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Co-creating an infographic can be a conversation starter – above are some example questions. Engage stakeholders in different points of the process – 1) planning, 2) development, 3) review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for Ashley and Kerry – could this slide be more appropriately incorporated in the “process” section? Or keep here?</a:t>
            </a:r>
          </a:p>
        </p:txBody>
      </p:sp>
      <p:sp>
        <p:nvSpPr>
          <p:cNvPr id="4" name="Slide Number Placeholder 3"/>
          <p:cNvSpPr>
            <a:spLocks noGrp="1"/>
          </p:cNvSpPr>
          <p:nvPr>
            <p:ph type="sldNum" sz="quarter" idx="10"/>
          </p:nvPr>
        </p:nvSpPr>
        <p:spPr/>
        <p:txBody>
          <a:bodyPr/>
          <a:lstStyle/>
          <a:p>
            <a:fld id="{5E69EC22-8000-4A01-AE86-242F21553022}" type="slidenum">
              <a:rPr lang="en-US" smtClean="0"/>
              <a:t>27</a:t>
            </a:fld>
            <a:endParaRPr lang="en-US" dirty="0"/>
          </a:p>
        </p:txBody>
      </p:sp>
    </p:spTree>
    <p:extLst>
      <p:ext uri="{BB962C8B-B14F-4D97-AF65-F5344CB8AC3E}">
        <p14:creationId xmlns:p14="http://schemas.microsoft.com/office/powerpoint/2010/main" val="3099589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NCSI stakeholder engagement chat</a:t>
            </a:r>
          </a:p>
        </p:txBody>
      </p:sp>
      <p:sp>
        <p:nvSpPr>
          <p:cNvPr id="4" name="Slide Number Placeholder 3"/>
          <p:cNvSpPr>
            <a:spLocks noGrp="1"/>
          </p:cNvSpPr>
          <p:nvPr>
            <p:ph type="sldNum" sz="quarter" idx="10"/>
          </p:nvPr>
        </p:nvSpPr>
        <p:spPr/>
        <p:txBody>
          <a:bodyPr/>
          <a:lstStyle/>
          <a:p>
            <a:fld id="{5E69EC22-8000-4A01-AE86-242F21553022}" type="slidenum">
              <a:rPr lang="en-US" smtClean="0"/>
              <a:t>29</a:t>
            </a:fld>
            <a:endParaRPr lang="en-US" dirty="0"/>
          </a:p>
        </p:txBody>
      </p:sp>
    </p:spTree>
    <p:extLst>
      <p:ext uri="{BB962C8B-B14F-4D97-AF65-F5344CB8AC3E}">
        <p14:creationId xmlns:p14="http://schemas.microsoft.com/office/powerpoint/2010/main" val="4149046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000" dirty="0"/>
              <a:t>Introduction – Design Principles, Examples, Value (10 min) – Kerry – carousel of infographics in the beginning</a:t>
            </a:r>
          </a:p>
          <a:p>
            <a:pPr marL="342900" lvl="0" indent="-342900">
              <a:buFont typeface="Arial" panose="020B0604020202020204" pitchFamily="34" charset="0"/>
              <a:buChar char="•"/>
            </a:pPr>
            <a:r>
              <a:rPr lang="en-US" sz="2000" dirty="0"/>
              <a:t>Process – guiding people through (20 min) - Ashley</a:t>
            </a:r>
          </a:p>
          <a:p>
            <a:pPr marL="742950" lvl="1" indent="-285750">
              <a:buFont typeface="Arial" panose="020B0604020202020204" pitchFamily="34" charset="0"/>
              <a:buChar char="•"/>
            </a:pPr>
            <a:r>
              <a:rPr lang="en-US" sz="1800" dirty="0"/>
              <a:t>Process for developing infographic vs. process for helping others develop infographics. </a:t>
            </a:r>
          </a:p>
          <a:p>
            <a:pPr marL="742950" lvl="1" indent="-285750">
              <a:buFont typeface="Arial" panose="020B0604020202020204" pitchFamily="34" charset="0"/>
              <a:buChar char="•"/>
            </a:pPr>
            <a:r>
              <a:rPr lang="en-US" sz="1800" dirty="0"/>
              <a:t>What is the information you want to share, who do you want to share it with, how do you want it to be used – list/theme</a:t>
            </a:r>
          </a:p>
          <a:p>
            <a:pPr marL="742950" lvl="1" indent="-285750">
              <a:buFont typeface="Arial" panose="020B0604020202020204" pitchFamily="34" charset="0"/>
              <a:buChar char="•"/>
            </a:pPr>
            <a:r>
              <a:rPr lang="en-US" sz="1800" dirty="0"/>
              <a:t>Activity – piece of paper</a:t>
            </a:r>
          </a:p>
          <a:p>
            <a:pPr marL="342900" lvl="0" indent="-342900">
              <a:buFont typeface="Arial" panose="020B0604020202020204" pitchFamily="34" charset="0"/>
              <a:buChar char="•"/>
            </a:pPr>
            <a:r>
              <a:rPr lang="en-US" sz="2000" dirty="0"/>
              <a:t>Introduction to Venngage (10 min) – Patrice &amp; Jenna</a:t>
            </a:r>
          </a:p>
          <a:p>
            <a:pPr marL="342900" lvl="0" indent="-342900">
              <a:buFont typeface="Arial" panose="020B0604020202020204" pitchFamily="34" charset="0"/>
              <a:buChar char="•"/>
            </a:pPr>
            <a:r>
              <a:rPr lang="en-US" sz="2000" dirty="0"/>
              <a:t>Work on Infographic (40 min)</a:t>
            </a:r>
          </a:p>
          <a:p>
            <a:pPr marL="342900" lvl="0" indent="-342900">
              <a:buFont typeface="Arial" panose="020B0604020202020204" pitchFamily="34" charset="0"/>
              <a:buChar char="•"/>
            </a:pPr>
            <a:r>
              <a:rPr lang="en-US" sz="2000" dirty="0"/>
              <a:t>Value/Reflection of doing this with stakeholders – places in the process where there’s value in this for state. (10 min) – Patrice &amp; Jenna</a:t>
            </a:r>
          </a:p>
          <a:p>
            <a:pPr marL="342900" lvl="0" indent="-342900">
              <a:buFont typeface="Arial" panose="020B0604020202020204" pitchFamily="34" charset="0"/>
              <a:buChar char="•"/>
            </a:pPr>
            <a:r>
              <a:rPr lang="en-US" sz="2000" dirty="0"/>
              <a:t>Point to All the Resources– Patrice &amp; Jenna</a:t>
            </a:r>
          </a:p>
        </p:txBody>
      </p:sp>
      <p:sp>
        <p:nvSpPr>
          <p:cNvPr id="4" name="Slide Number Placeholder 3"/>
          <p:cNvSpPr>
            <a:spLocks noGrp="1"/>
          </p:cNvSpPr>
          <p:nvPr>
            <p:ph type="sldNum" sz="quarter" idx="10"/>
          </p:nvPr>
        </p:nvSpPr>
        <p:spPr/>
        <p:txBody>
          <a:bodyPr/>
          <a:lstStyle/>
          <a:p>
            <a:fld id="{5E69EC22-8000-4A01-AE86-242F21553022}" type="slidenum">
              <a:rPr lang="en-US" smtClean="0"/>
              <a:t>2</a:t>
            </a:fld>
            <a:endParaRPr lang="en-US" dirty="0"/>
          </a:p>
        </p:txBody>
      </p:sp>
    </p:spTree>
    <p:extLst>
      <p:ext uri="{BB962C8B-B14F-4D97-AF65-F5344CB8AC3E}">
        <p14:creationId xmlns:p14="http://schemas.microsoft.com/office/powerpoint/2010/main" val="342705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UPDATE FOR NCSI</a:t>
            </a:r>
          </a:p>
        </p:txBody>
      </p:sp>
      <p:sp>
        <p:nvSpPr>
          <p:cNvPr id="4" name="Slide Number Placeholder 3"/>
          <p:cNvSpPr>
            <a:spLocks noGrp="1"/>
          </p:cNvSpPr>
          <p:nvPr>
            <p:ph type="sldNum" sz="quarter" idx="10"/>
          </p:nvPr>
        </p:nvSpPr>
        <p:spPr/>
        <p:txBody>
          <a:bodyPr/>
          <a:lstStyle/>
          <a:p>
            <a:fld id="{5E69EC22-8000-4A01-AE86-242F21553022}" type="slidenum">
              <a:rPr lang="en-US" smtClean="0"/>
              <a:t>30</a:t>
            </a:fld>
            <a:endParaRPr lang="en-US" dirty="0"/>
          </a:p>
        </p:txBody>
      </p:sp>
    </p:spTree>
    <p:extLst>
      <p:ext uri="{BB962C8B-B14F-4D97-AF65-F5344CB8AC3E}">
        <p14:creationId xmlns:p14="http://schemas.microsoft.com/office/powerpoint/2010/main" val="2258552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31</a:t>
            </a:fld>
            <a:endParaRPr lang="en-US" dirty="0"/>
          </a:p>
        </p:txBody>
      </p:sp>
    </p:spTree>
    <p:extLst>
      <p:ext uri="{BB962C8B-B14F-4D97-AF65-F5344CB8AC3E}">
        <p14:creationId xmlns:p14="http://schemas.microsoft.com/office/powerpoint/2010/main" val="4095769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Introduction</a:t>
            </a:r>
          </a:p>
          <a:p>
            <a:pPr marL="628650" lvl="1" indent="-171450">
              <a:buFont typeface="Arial" panose="020B0604020202020204" pitchFamily="34" charset="0"/>
              <a:buChar char="•"/>
            </a:pPr>
            <a:r>
              <a:rPr lang="en-US" dirty="0"/>
              <a:t>Key design principles</a:t>
            </a:r>
          </a:p>
          <a:p>
            <a:pPr marL="628650" lvl="1" indent="-171450">
              <a:buFont typeface="Arial" panose="020B0604020202020204" pitchFamily="34" charset="0"/>
              <a:buChar char="•"/>
            </a:pPr>
            <a:r>
              <a:rPr lang="en-US" dirty="0"/>
              <a:t>Examples</a:t>
            </a:r>
          </a:p>
          <a:p>
            <a:pPr marL="628650" lvl="1" indent="-171450">
              <a:buFont typeface="Arial" panose="020B0604020202020204" pitchFamily="34" charset="0"/>
              <a:buChar char="•"/>
            </a:pPr>
            <a:r>
              <a:rPr lang="en-US" dirty="0"/>
              <a:t>Value</a:t>
            </a:r>
          </a:p>
        </p:txBody>
      </p:sp>
      <p:sp>
        <p:nvSpPr>
          <p:cNvPr id="4" name="Slide Number Placeholder 3"/>
          <p:cNvSpPr>
            <a:spLocks noGrp="1"/>
          </p:cNvSpPr>
          <p:nvPr>
            <p:ph type="sldNum" sz="quarter" idx="10"/>
          </p:nvPr>
        </p:nvSpPr>
        <p:spPr/>
        <p:txBody>
          <a:bodyPr/>
          <a:lstStyle/>
          <a:p>
            <a:fld id="{5E69EC22-8000-4A01-AE86-242F21553022}" type="slidenum">
              <a:rPr lang="en-US" smtClean="0"/>
              <a:t>3</a:t>
            </a:fld>
            <a:endParaRPr lang="en-US" dirty="0"/>
          </a:p>
        </p:txBody>
      </p:sp>
    </p:spTree>
    <p:extLst>
      <p:ext uri="{BB962C8B-B14F-4D97-AF65-F5344CB8AC3E}">
        <p14:creationId xmlns:p14="http://schemas.microsoft.com/office/powerpoint/2010/main" val="358806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4</a:t>
            </a:fld>
            <a:endParaRPr lang="en-US" dirty="0"/>
          </a:p>
        </p:txBody>
      </p:sp>
    </p:spTree>
    <p:extLst>
      <p:ext uri="{BB962C8B-B14F-4D97-AF65-F5344CB8AC3E}">
        <p14:creationId xmlns:p14="http://schemas.microsoft.com/office/powerpoint/2010/main" val="123072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5</a:t>
            </a:fld>
            <a:endParaRPr lang="en-US"/>
          </a:p>
        </p:txBody>
      </p:sp>
    </p:spTree>
    <p:extLst>
      <p:ext uri="{BB962C8B-B14F-4D97-AF65-F5344CB8AC3E}">
        <p14:creationId xmlns:p14="http://schemas.microsoft.com/office/powerpoint/2010/main" val="3477511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Process for developing infographic vs. process for for helping others develop infographic</a:t>
            </a:r>
          </a:p>
          <a:p>
            <a:pPr marL="628650" lvl="1" indent="-171450">
              <a:buFont typeface="Arial" panose="020B0604020202020204" pitchFamily="34" charset="0"/>
              <a:buChar char="•"/>
            </a:pPr>
            <a:r>
              <a:rPr lang="en-US" dirty="0"/>
              <a:t>What is the information you want to share</a:t>
            </a:r>
          </a:p>
          <a:p>
            <a:pPr marL="628650" lvl="1" indent="-171450">
              <a:buFont typeface="Arial" panose="020B0604020202020204" pitchFamily="34" charset="0"/>
              <a:buChar char="•"/>
            </a:pPr>
            <a:r>
              <a:rPr lang="en-US" dirty="0"/>
              <a:t>Who do you share it with?</a:t>
            </a:r>
          </a:p>
          <a:p>
            <a:pPr marL="628650" lvl="1" indent="-171450">
              <a:buFont typeface="Arial" panose="020B0604020202020204" pitchFamily="34" charset="0"/>
              <a:buChar char="•"/>
            </a:pPr>
            <a:r>
              <a:rPr lang="en-US" dirty="0"/>
              <a:t>How do you want it to be used?</a:t>
            </a:r>
          </a:p>
          <a:p>
            <a:pPr marL="171450" indent="-171450">
              <a:buFont typeface="Arial" panose="020B0604020202020204" pitchFamily="34" charset="0"/>
              <a:buChar char="•"/>
            </a:pPr>
            <a:r>
              <a:rPr lang="en-US" dirty="0"/>
              <a:t>Activity – piece of paper</a:t>
            </a:r>
          </a:p>
        </p:txBody>
      </p:sp>
      <p:sp>
        <p:nvSpPr>
          <p:cNvPr id="4" name="Slide Number Placeholder 3"/>
          <p:cNvSpPr>
            <a:spLocks noGrp="1"/>
          </p:cNvSpPr>
          <p:nvPr>
            <p:ph type="sldNum" sz="quarter" idx="10"/>
          </p:nvPr>
        </p:nvSpPr>
        <p:spPr/>
        <p:txBody>
          <a:bodyPr/>
          <a:lstStyle/>
          <a:p>
            <a:fld id="{5E69EC22-8000-4A01-AE86-242F21553022}" type="slidenum">
              <a:rPr lang="en-US" smtClean="0"/>
              <a:t>11</a:t>
            </a:fld>
            <a:endParaRPr lang="en-US" dirty="0"/>
          </a:p>
        </p:txBody>
      </p:sp>
    </p:spTree>
    <p:extLst>
      <p:ext uri="{BB962C8B-B14F-4D97-AF65-F5344CB8AC3E}">
        <p14:creationId xmlns:p14="http://schemas.microsoft.com/office/powerpoint/2010/main" val="1103123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Process for developing infographic vs. process for for helping others develop infographic</a:t>
            </a:r>
          </a:p>
          <a:p>
            <a:pPr marL="628650" lvl="1" indent="-171450">
              <a:buFont typeface="Arial" panose="020B0604020202020204" pitchFamily="34" charset="0"/>
              <a:buChar char="•"/>
            </a:pPr>
            <a:r>
              <a:rPr lang="en-US" dirty="0"/>
              <a:t>What is the information you want to share</a:t>
            </a:r>
          </a:p>
          <a:p>
            <a:pPr marL="628650" lvl="1" indent="-171450">
              <a:buFont typeface="Arial" panose="020B0604020202020204" pitchFamily="34" charset="0"/>
              <a:buChar char="•"/>
            </a:pPr>
            <a:r>
              <a:rPr lang="en-US" dirty="0"/>
              <a:t>Who do you share it with?</a:t>
            </a:r>
          </a:p>
          <a:p>
            <a:pPr marL="628650" lvl="1" indent="-171450">
              <a:buFont typeface="Arial" panose="020B0604020202020204" pitchFamily="34" charset="0"/>
              <a:buChar char="•"/>
            </a:pPr>
            <a:r>
              <a:rPr lang="en-US" dirty="0"/>
              <a:t>How do you want it to be used?</a:t>
            </a:r>
          </a:p>
          <a:p>
            <a:pPr marL="171450" indent="-171450">
              <a:buFont typeface="Arial" panose="020B0604020202020204" pitchFamily="34" charset="0"/>
              <a:buChar char="•"/>
            </a:pPr>
            <a:r>
              <a:rPr lang="en-US" dirty="0"/>
              <a:t>Activity – piece of paper</a:t>
            </a:r>
          </a:p>
        </p:txBody>
      </p:sp>
      <p:sp>
        <p:nvSpPr>
          <p:cNvPr id="4" name="Slide Number Placeholder 3"/>
          <p:cNvSpPr>
            <a:spLocks noGrp="1"/>
          </p:cNvSpPr>
          <p:nvPr>
            <p:ph type="sldNum" sz="quarter" idx="10"/>
          </p:nvPr>
        </p:nvSpPr>
        <p:spPr/>
        <p:txBody>
          <a:bodyPr/>
          <a:lstStyle/>
          <a:p>
            <a:fld id="{5E69EC22-8000-4A01-AE86-242F21553022}" type="slidenum">
              <a:rPr lang="en-US" smtClean="0"/>
              <a:t>12</a:t>
            </a:fld>
            <a:endParaRPr lang="en-US" dirty="0"/>
          </a:p>
        </p:txBody>
      </p:sp>
    </p:spTree>
    <p:extLst>
      <p:ext uri="{BB962C8B-B14F-4D97-AF65-F5344CB8AC3E}">
        <p14:creationId xmlns:p14="http://schemas.microsoft.com/office/powerpoint/2010/main" val="1103123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Determining how to organize information</a:t>
            </a:r>
            <a:r>
              <a:rPr lang="en-US" baseline="0" dirty="0"/>
              <a:t> on a page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Process for developing infographic vs. process for for helping others develop infographic</a:t>
            </a:r>
          </a:p>
          <a:p>
            <a:pPr marL="628650" lvl="1" indent="-171450">
              <a:buFont typeface="Arial" panose="020B0604020202020204" pitchFamily="34" charset="0"/>
              <a:buChar char="•"/>
            </a:pPr>
            <a:r>
              <a:rPr lang="en-US" dirty="0"/>
              <a:t>What is the information you want to share</a:t>
            </a:r>
          </a:p>
          <a:p>
            <a:pPr marL="628650" lvl="1" indent="-171450">
              <a:buFont typeface="Arial" panose="020B0604020202020204" pitchFamily="34" charset="0"/>
              <a:buChar char="•"/>
            </a:pPr>
            <a:r>
              <a:rPr lang="en-US" dirty="0"/>
              <a:t>Who do you share it with?</a:t>
            </a:r>
          </a:p>
          <a:p>
            <a:pPr marL="628650" lvl="1" indent="-171450">
              <a:buFont typeface="Arial" panose="020B0604020202020204" pitchFamily="34" charset="0"/>
              <a:buChar char="•"/>
            </a:pPr>
            <a:r>
              <a:rPr lang="en-US" dirty="0"/>
              <a:t>How do you want it to be used?</a:t>
            </a:r>
          </a:p>
          <a:p>
            <a:pPr marL="171450" indent="-171450">
              <a:buFont typeface="Arial" panose="020B0604020202020204" pitchFamily="34" charset="0"/>
              <a:buChar char="•"/>
            </a:pPr>
            <a:r>
              <a:rPr lang="en-US" dirty="0"/>
              <a:t>Activity – piece of paper</a:t>
            </a:r>
          </a:p>
        </p:txBody>
      </p:sp>
      <p:sp>
        <p:nvSpPr>
          <p:cNvPr id="4" name="Slide Number Placeholder 3"/>
          <p:cNvSpPr>
            <a:spLocks noGrp="1"/>
          </p:cNvSpPr>
          <p:nvPr>
            <p:ph type="sldNum" sz="quarter" idx="10"/>
          </p:nvPr>
        </p:nvSpPr>
        <p:spPr/>
        <p:txBody>
          <a:bodyPr/>
          <a:lstStyle/>
          <a:p>
            <a:fld id="{5E69EC22-8000-4A01-AE86-242F21553022}" type="slidenum">
              <a:rPr lang="en-US" smtClean="0"/>
              <a:t>13</a:t>
            </a:fld>
            <a:endParaRPr lang="en-US" dirty="0"/>
          </a:p>
        </p:txBody>
      </p:sp>
    </p:spTree>
    <p:extLst>
      <p:ext uri="{BB962C8B-B14F-4D97-AF65-F5344CB8AC3E}">
        <p14:creationId xmlns:p14="http://schemas.microsoft.com/office/powerpoint/2010/main" val="1103123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9EC22-8000-4A01-AE86-242F21553022}" type="slidenum">
              <a:rPr lang="en-US" smtClean="0"/>
              <a:t>14</a:t>
            </a:fld>
            <a:endParaRPr lang="en-US" dirty="0"/>
          </a:p>
        </p:txBody>
      </p:sp>
    </p:spTree>
    <p:extLst>
      <p:ext uri="{BB962C8B-B14F-4D97-AF65-F5344CB8AC3E}">
        <p14:creationId xmlns:p14="http://schemas.microsoft.com/office/powerpoint/2010/main" val="664630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Group 1" descr="The Center for IDEA Early Childhood Data Systems and the National Center for Systemic Improvement"/>
          <p:cNvGrpSpPr/>
          <p:nvPr userDrawn="1"/>
        </p:nvGrpSpPr>
        <p:grpSpPr>
          <a:xfrm>
            <a:off x="6248400" y="5867922"/>
            <a:ext cx="2895600" cy="990079"/>
            <a:chOff x="6248400" y="5867922"/>
            <a:chExt cx="2895600" cy="990079"/>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48400" y="5867922"/>
              <a:ext cx="1158718" cy="990079"/>
            </a:xfrm>
            <a:prstGeom prst="rect">
              <a:avLst/>
            </a:prstGeom>
          </p:spPr>
        </p:pic>
        <p:pic>
          <p:nvPicPr>
            <p:cNvPr id="20" name="Picture 19"/>
            <p:cNvPicPr>
              <a:picLocks noChangeAspect="1"/>
            </p:cNvPicPr>
            <p:nvPr userDrawn="1"/>
          </p:nvPicPr>
          <p:blipFill>
            <a:blip r:embed="rId3"/>
            <a:stretch>
              <a:fillRect/>
            </a:stretch>
          </p:blipFill>
          <p:spPr>
            <a:xfrm>
              <a:off x="7555652" y="6019799"/>
              <a:ext cx="1588348" cy="838201"/>
            </a:xfrm>
            <a:prstGeom prst="rect">
              <a:avLst/>
            </a:prstGeom>
          </p:spPr>
        </p:pic>
      </p:grpSp>
      <p:sp>
        <p:nvSpPr>
          <p:cNvPr id="13" name="Title 1"/>
          <p:cNvSpPr>
            <a:spLocks noGrp="1"/>
          </p:cNvSpPr>
          <p:nvPr>
            <p:ph type="title" hasCustomPrompt="1"/>
          </p:nvPr>
        </p:nvSpPr>
        <p:spPr>
          <a:xfrm>
            <a:off x="457200" y="1447800"/>
            <a:ext cx="6702552" cy="1676400"/>
          </a:xfrm>
        </p:spPr>
        <p:txBody>
          <a:bodyPr>
            <a:normAutofit/>
          </a:bodyPr>
          <a:lstStyle>
            <a:lvl1pPr>
              <a:defRPr sz="5400"/>
            </a:lvl1pPr>
          </a:lstStyle>
          <a:p>
            <a:r>
              <a:rPr lang="en-US" dirty="0"/>
              <a:t>Title slide</a:t>
            </a:r>
          </a:p>
        </p:txBody>
      </p:sp>
      <p:sp>
        <p:nvSpPr>
          <p:cNvPr id="17" name="Subtitle 2"/>
          <p:cNvSpPr>
            <a:spLocks noGrp="1"/>
          </p:cNvSpPr>
          <p:nvPr>
            <p:ph type="subTitle" idx="1"/>
          </p:nvPr>
        </p:nvSpPr>
        <p:spPr>
          <a:xfrm>
            <a:off x="457200" y="5184648"/>
            <a:ext cx="4270248" cy="1216152"/>
          </a:xfrm>
          <a:prstGeom prst="rect">
            <a:avLst/>
          </a:prstGeom>
        </p:spPr>
        <p:txBody>
          <a:bodyPr anchor="b"/>
          <a:lstStyle>
            <a:lvl1pPr marL="0" indent="0">
              <a:buNone/>
              <a:defRPr sz="3000" b="1">
                <a:solidFill>
                  <a:srgbClr val="154578"/>
                </a:solidFill>
                <a:latin typeface="Century Gothic" panose="020B0502020202020204" pitchFamily="34" charset="0"/>
              </a:defRPr>
            </a:lvl1pPr>
          </a:lstStyle>
          <a:p>
            <a:pPr algn="l"/>
            <a:r>
              <a:rPr lang="en-US" dirty="0"/>
              <a:t>Location</a:t>
            </a:r>
          </a:p>
          <a:p>
            <a:pPr algn="l"/>
            <a:r>
              <a:rPr lang="en-US" dirty="0"/>
              <a:t>Date</a:t>
            </a:r>
          </a:p>
        </p:txBody>
      </p:sp>
      <p:sp>
        <p:nvSpPr>
          <p:cNvPr id="18" name="Rectangle 17"/>
          <p:cNvSpPr/>
          <p:nvPr userDrawn="1"/>
        </p:nvSpPr>
        <p:spPr>
          <a:xfrm rot="5400000">
            <a:off x="993501" y="-990454"/>
            <a:ext cx="1216152" cy="3203154"/>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Rectangle 20"/>
          <p:cNvSpPr/>
          <p:nvPr userDrawn="1"/>
        </p:nvSpPr>
        <p:spPr>
          <a:xfrm rot="5400000">
            <a:off x="5563977" y="-2360824"/>
            <a:ext cx="1219200" cy="5940846"/>
          </a:xfrm>
          <a:prstGeom prst="rect">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1125047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marL="342900" indent="-342900">
              <a:buFont typeface="Arial" panose="020B0604020202020204" pitchFamily="34" charset="0"/>
              <a:buChar char="•"/>
              <a:defRPr sz="3200">
                <a:solidFill>
                  <a:srgbClr val="154578"/>
                </a:solidFill>
              </a:defRPr>
            </a:lvl1pPr>
            <a:lvl2pPr marL="742950" indent="-285750">
              <a:buFont typeface="Calibri" panose="020F0502020204030204" pitchFamily="34" charset="0"/>
              <a:buChar char="–"/>
              <a:defRPr sz="2800">
                <a:solidFill>
                  <a:srgbClr val="154578"/>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6" name="Straight Connector 15"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5" name="Group 4"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7" name="Picture 16"/>
            <p:cNvPicPr>
              <a:picLocks noChangeAspect="1"/>
            </p:cNvPicPr>
            <p:nvPr userDrawn="1"/>
          </p:nvPicPr>
          <p:blipFill>
            <a:blip r:embed="rId2"/>
            <a:stretch>
              <a:fillRect/>
            </a:stretch>
          </p:blipFill>
          <p:spPr>
            <a:xfrm>
              <a:off x="7906772" y="6186796"/>
              <a:ext cx="1179484" cy="622436"/>
            </a:xfrm>
            <a:prstGeom prst="rect">
              <a:avLst/>
            </a:prstGeom>
          </p:spPr>
        </p:pic>
        <p:pic>
          <p:nvPicPr>
            <p:cNvPr id="18"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2532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6" name="Straight Connector 15"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5" name="Group 4"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7" name="Picture 16"/>
            <p:cNvPicPr>
              <a:picLocks noChangeAspect="1"/>
            </p:cNvPicPr>
            <p:nvPr userDrawn="1"/>
          </p:nvPicPr>
          <p:blipFill>
            <a:blip r:embed="rId2"/>
            <a:stretch>
              <a:fillRect/>
            </a:stretch>
          </p:blipFill>
          <p:spPr>
            <a:xfrm>
              <a:off x="7906772" y="6186796"/>
              <a:ext cx="1179484" cy="622436"/>
            </a:xfrm>
            <a:prstGeom prst="rect">
              <a:avLst/>
            </a:prstGeom>
          </p:spPr>
        </p:pic>
        <p:pic>
          <p:nvPicPr>
            <p:cNvPr id="18"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129070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1"/>
            <a:ext cx="8229600" cy="4038600"/>
          </a:xfrm>
          <a:prstGeom prst="rect">
            <a:avLst/>
          </a:prstGeom>
        </p:spPr>
        <p:txBody>
          <a:bodyPr vert="eaVert"/>
          <a:lstStyle>
            <a:lvl1pPr marL="342900" indent="-342900">
              <a:buFont typeface="Arial" panose="020B0604020202020204" pitchFamily="34" charset="0"/>
              <a:buChar char="•"/>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p:txBody>
      </p:sp>
      <p:cxnSp>
        <p:nvCxnSpPr>
          <p:cNvPr id="15" name="Straight Connector 14"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4" name="Group 3"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6" name="Picture 15"/>
            <p:cNvPicPr>
              <a:picLocks noChangeAspect="1"/>
            </p:cNvPicPr>
            <p:nvPr userDrawn="1"/>
          </p:nvPicPr>
          <p:blipFill>
            <a:blip r:embed="rId2"/>
            <a:stretch>
              <a:fillRect/>
            </a:stretch>
          </p:blipFill>
          <p:spPr>
            <a:xfrm>
              <a:off x="7906772" y="6186796"/>
              <a:ext cx="1179484" cy="622436"/>
            </a:xfrm>
            <a:prstGeom prst="rect">
              <a:avLst/>
            </a:prstGeom>
          </p:spPr>
        </p:pic>
        <p:pic>
          <p:nvPicPr>
            <p:cNvPr id="17"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194939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marL="342900" indent="-342900">
              <a:buFont typeface="Arial" panose="020B0604020202020204" pitchFamily="34" charset="0"/>
              <a:buChar char="•"/>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p:txBody>
      </p:sp>
      <p:cxnSp>
        <p:nvCxnSpPr>
          <p:cNvPr id="15" name="Straight Connector 14"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4" name="Group 3"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6" name="Picture 15"/>
            <p:cNvPicPr>
              <a:picLocks noChangeAspect="1"/>
            </p:cNvPicPr>
            <p:nvPr userDrawn="1"/>
          </p:nvPicPr>
          <p:blipFill>
            <a:blip r:embed="rId2"/>
            <a:stretch>
              <a:fillRect/>
            </a:stretch>
          </p:blipFill>
          <p:spPr>
            <a:xfrm>
              <a:off x="7906772" y="6186796"/>
              <a:ext cx="1179484" cy="622436"/>
            </a:xfrm>
            <a:prstGeom prst="rect">
              <a:avLst/>
            </a:prstGeom>
          </p:spPr>
        </p:pic>
        <p:pic>
          <p:nvPicPr>
            <p:cNvPr id="17"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699306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038600"/>
          </a:xfrm>
          <a:prstGeom prst="rect">
            <a:avLst/>
          </a:prstGeom>
        </p:spPr>
        <p:txBody>
          <a:bodyPr/>
          <a:lstStyle>
            <a:lvl1pPr marL="342900" indent="-342900">
              <a:buFont typeface="Arial" panose="020B0604020202020204" pitchFamily="34" charset="0"/>
              <a:buChar char="•"/>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5" descr="&quot; &quot;"/>
          <p:cNvSpPr>
            <a:spLocks noGrp="1"/>
          </p:cNvSpPr>
          <p:nvPr>
            <p:ph type="title"/>
          </p:nvPr>
        </p:nvSpPr>
        <p:spPr>
          <a:xfrm>
            <a:off x="457200" y="274638"/>
            <a:ext cx="8229600" cy="1143000"/>
          </a:xfrm>
          <a:prstGeom prst="rect">
            <a:avLst/>
          </a:prstGeom>
          <a:ln w="12700">
            <a:solidFill>
              <a:srgbClr val="39B54A"/>
            </a:solidFill>
          </a:ln>
        </p:spPr>
        <p:txBody>
          <a:bodyPr/>
          <a:lstStyle>
            <a:lvl1pPr>
              <a:defRPr>
                <a:latin typeface="Century Gothic" pitchFamily="34" charset="0"/>
              </a:defRPr>
            </a:lvl1pPr>
          </a:lstStyle>
          <a:p>
            <a:r>
              <a:rPr lang="en-US" dirty="0"/>
              <a:t>Click to edit Master title style</a:t>
            </a:r>
          </a:p>
        </p:txBody>
      </p:sp>
      <p:cxnSp>
        <p:nvCxnSpPr>
          <p:cNvPr id="11" name="Straight Connector 10"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2" name="Group 1"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2" name="Picture 11"/>
            <p:cNvPicPr>
              <a:picLocks noChangeAspect="1"/>
            </p:cNvPicPr>
            <p:nvPr userDrawn="1"/>
          </p:nvPicPr>
          <p:blipFill>
            <a:blip r:embed="rId2"/>
            <a:stretch>
              <a:fillRect/>
            </a:stretch>
          </p:blipFill>
          <p:spPr>
            <a:xfrm>
              <a:off x="7906772" y="6186796"/>
              <a:ext cx="1179484" cy="622436"/>
            </a:xfrm>
            <a:prstGeom prst="rect">
              <a:avLst/>
            </a:prstGeom>
          </p:spPr>
        </p:pic>
        <p:pic>
          <p:nvPicPr>
            <p:cNvPr id="15"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886398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no bottom">
    <p:spTree>
      <p:nvGrpSpPr>
        <p:cNvPr id="1" name=""/>
        <p:cNvGrpSpPr/>
        <p:nvPr/>
      </p:nvGrpSpPr>
      <p:grpSpPr>
        <a:xfrm>
          <a:off x="0" y="0"/>
          <a:ext cx="0" cy="0"/>
          <a:chOff x="0" y="0"/>
          <a:chExt cx="0" cy="0"/>
        </a:xfrm>
      </p:grpSpPr>
      <p:sp>
        <p:nvSpPr>
          <p:cNvPr id="2" name="Title 1"/>
          <p:cNvSpPr>
            <a:spLocks noGrp="1"/>
          </p:cNvSpPr>
          <p:nvPr>
            <p:ph type="title"/>
          </p:nvPr>
        </p:nvSpPr>
        <p:spPr>
          <a:ln w="12700">
            <a:solidFill>
              <a:srgbClr val="39B54A"/>
            </a:solidFill>
          </a:ln>
        </p:spPr>
        <p:txBody>
          <a:bodyPr/>
          <a:lstStyle>
            <a:lvl1pPr>
              <a:defRPr>
                <a:latin typeface="Century Gothic" panose="020B0502020202020204" pitchFamily="34" charset="0"/>
              </a:defRPr>
            </a:lvl1pPr>
          </a:lstStyle>
          <a:p>
            <a:r>
              <a:rPr lang="en-US" dirty="0"/>
              <a:t>Click to edit Master title style</a:t>
            </a:r>
          </a:p>
        </p:txBody>
      </p:sp>
      <p:cxnSp>
        <p:nvCxnSpPr>
          <p:cNvPr id="11" name="Straight Connector 10"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4"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142969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bor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4" name="Content Placeholder 2"/>
          <p:cNvSpPr>
            <a:spLocks noGrp="1"/>
          </p:cNvSpPr>
          <p:nvPr>
            <p:ph idx="1"/>
          </p:nvPr>
        </p:nvSpPr>
        <p:spPr>
          <a:xfrm>
            <a:off x="457200" y="1600200"/>
            <a:ext cx="8229600" cy="4038600"/>
          </a:xfrm>
          <a:prstGeom prst="rect">
            <a:avLst/>
          </a:prstGeom>
        </p:spPr>
        <p:txBody>
          <a:bodyPr/>
          <a:lstStyle>
            <a:lvl1pPr marL="342900" indent="-342900">
              <a:buFont typeface="Arial" panose="020B0604020202020204" pitchFamily="34" charset="0"/>
              <a:buChar char="•"/>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p:txBody>
      </p:sp>
      <p:cxnSp>
        <p:nvCxnSpPr>
          <p:cNvPr id="13" name="Straight Connector 12"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3" name="Group 2"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4" name="Picture 13"/>
            <p:cNvPicPr>
              <a:picLocks noChangeAspect="1"/>
            </p:cNvPicPr>
            <p:nvPr userDrawn="1"/>
          </p:nvPicPr>
          <p:blipFill>
            <a:blip r:embed="rId2"/>
            <a:stretch>
              <a:fillRect/>
            </a:stretch>
          </p:blipFill>
          <p:spPr>
            <a:xfrm>
              <a:off x="7906772" y="6186796"/>
              <a:ext cx="1179484" cy="622436"/>
            </a:xfrm>
            <a:prstGeom prst="rect">
              <a:avLst/>
            </a:prstGeom>
          </p:spPr>
        </p:pic>
        <p:pic>
          <p:nvPicPr>
            <p:cNvPr id="15"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414453923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762000"/>
            <a:ext cx="7772400" cy="1362075"/>
          </a:xfrm>
          <a:prstGeom prst="rect">
            <a:avLst/>
          </a:prstGeom>
        </p:spPr>
        <p:txBody>
          <a:bodyPr anchor="t"/>
          <a:lstStyle>
            <a:lvl1pPr algn="l">
              <a:defRPr sz="4000" b="1" cap="none">
                <a:latin typeface="Century Gothic" panose="020B0502020202020204" pitchFamily="34" charset="0"/>
              </a:defRPr>
            </a:lvl1pPr>
          </a:lstStyle>
          <a:p>
            <a:r>
              <a:rPr lang="en-US" dirty="0"/>
              <a:t>Click To Edit Master Title Style</a:t>
            </a:r>
          </a:p>
        </p:txBody>
      </p:sp>
      <p:sp>
        <p:nvSpPr>
          <p:cNvPr id="11" name="Picture Placeholder 10"/>
          <p:cNvSpPr>
            <a:spLocks noGrp="1"/>
          </p:cNvSpPr>
          <p:nvPr>
            <p:ph type="pic" sz="quarter" idx="10" hasCustomPrompt="1"/>
          </p:nvPr>
        </p:nvSpPr>
        <p:spPr>
          <a:xfrm>
            <a:off x="3733800" y="2438400"/>
            <a:ext cx="4495800" cy="3354388"/>
          </a:xfrm>
          <a:prstGeom prst="rect">
            <a:avLst/>
          </a:prstGeom>
        </p:spPr>
        <p:txBody>
          <a:bodyPr/>
          <a:lstStyle>
            <a:lvl1pPr marL="0" indent="0">
              <a:buNone/>
              <a:defRPr/>
            </a:lvl1pPr>
          </a:lstStyle>
          <a:p>
            <a:r>
              <a:rPr lang="en-US" dirty="0"/>
              <a:t>Click to add picture</a:t>
            </a:r>
          </a:p>
        </p:txBody>
      </p:sp>
      <p:cxnSp>
        <p:nvCxnSpPr>
          <p:cNvPr id="16" name="Straight Connector 15"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3" name="Group 2"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7" name="Picture 16"/>
            <p:cNvPicPr>
              <a:picLocks noChangeAspect="1"/>
            </p:cNvPicPr>
            <p:nvPr userDrawn="1"/>
          </p:nvPicPr>
          <p:blipFill>
            <a:blip r:embed="rId2"/>
            <a:stretch>
              <a:fillRect/>
            </a:stretch>
          </p:blipFill>
          <p:spPr>
            <a:xfrm>
              <a:off x="7906772" y="6186796"/>
              <a:ext cx="1179484" cy="622436"/>
            </a:xfrm>
            <a:prstGeom prst="rect">
              <a:avLst/>
            </a:prstGeom>
          </p:spPr>
        </p:pic>
        <p:pic>
          <p:nvPicPr>
            <p:cNvPr id="18"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9039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342900" indent="-342900">
              <a:buFont typeface="Arial" panose="020B0604020202020204" pitchFamily="34" charset="0"/>
              <a:buChar char="•"/>
              <a:defRPr sz="2800">
                <a:solidFill>
                  <a:srgbClr val="154578"/>
                </a:solidFill>
              </a:defRPr>
            </a:lvl1pPr>
            <a:lvl2pPr marL="742950" indent="-285750">
              <a:buFont typeface="Calibri" panose="020F0502020204030204" pitchFamily="34" charset="0"/>
              <a:buChar char="–"/>
              <a:defRPr sz="2400">
                <a:solidFill>
                  <a:srgbClr val="154578"/>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342900" indent="-342900">
              <a:buFont typeface="Arial" panose="020B0604020202020204" pitchFamily="34" charset="0"/>
              <a:buChar char="•"/>
              <a:defRPr sz="2800">
                <a:solidFill>
                  <a:srgbClr val="154578"/>
                </a:solidFill>
              </a:defRPr>
            </a:lvl1pPr>
            <a:lvl2pPr marL="742950" indent="-285750">
              <a:buFont typeface="Calibri" panose="020F0502020204030204" pitchFamily="34" charset="0"/>
              <a:buChar char="–"/>
              <a:defRPr sz="2400">
                <a:solidFill>
                  <a:srgbClr val="154578"/>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cxnSp>
        <p:nvCxnSpPr>
          <p:cNvPr id="16" name="Straight Connector 15"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5" name="Group 4"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7" name="Picture 16"/>
            <p:cNvPicPr>
              <a:picLocks noChangeAspect="1"/>
            </p:cNvPicPr>
            <p:nvPr userDrawn="1"/>
          </p:nvPicPr>
          <p:blipFill>
            <a:blip r:embed="rId2"/>
            <a:stretch>
              <a:fillRect/>
            </a:stretch>
          </p:blipFill>
          <p:spPr>
            <a:xfrm>
              <a:off x="7906772" y="6186796"/>
              <a:ext cx="1179484" cy="622436"/>
            </a:xfrm>
            <a:prstGeom prst="rect">
              <a:avLst/>
            </a:prstGeom>
          </p:spPr>
        </p:pic>
        <p:pic>
          <p:nvPicPr>
            <p:cNvPr id="18"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583906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342900" indent="-342900">
              <a:buFont typeface="Arial" panose="020B0604020202020204" pitchFamily="34" charset="0"/>
              <a:buChar char="•"/>
              <a:defRPr sz="2400">
                <a:solidFill>
                  <a:srgbClr val="154578"/>
                </a:solidFill>
              </a:defRPr>
            </a:lvl1pPr>
            <a:lvl2pPr marL="742950" indent="-285750">
              <a:buFont typeface="Calibri" panose="020F0502020204030204" pitchFamily="34" charset="0"/>
              <a:buChar char="–"/>
              <a:defRPr sz="2000">
                <a:solidFill>
                  <a:srgbClr val="154578"/>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342900" indent="-342900">
              <a:buFont typeface="Arial" panose="020B0604020202020204" pitchFamily="34" charset="0"/>
              <a:buChar char="•"/>
              <a:defRPr sz="2400">
                <a:solidFill>
                  <a:srgbClr val="154578"/>
                </a:solidFill>
              </a:defRPr>
            </a:lvl1pPr>
            <a:lvl2pPr marL="742950" indent="-285750">
              <a:buFont typeface="Calibri" panose="020F0502020204030204" pitchFamily="34" charset="0"/>
              <a:buChar char="–"/>
              <a:defRPr sz="2000">
                <a:solidFill>
                  <a:srgbClr val="154578"/>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cxnSp>
        <p:nvCxnSpPr>
          <p:cNvPr id="18" name="Straight Connector 17"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7" name="Group 6"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9" name="Picture 18"/>
            <p:cNvPicPr>
              <a:picLocks noChangeAspect="1"/>
            </p:cNvPicPr>
            <p:nvPr userDrawn="1"/>
          </p:nvPicPr>
          <p:blipFill>
            <a:blip r:embed="rId2"/>
            <a:stretch>
              <a:fillRect/>
            </a:stretch>
          </p:blipFill>
          <p:spPr>
            <a:xfrm>
              <a:off x="7906772" y="6186796"/>
              <a:ext cx="1179484" cy="622436"/>
            </a:xfrm>
            <a:prstGeom prst="rect">
              <a:avLst/>
            </a:prstGeom>
          </p:spPr>
        </p:pic>
        <p:pic>
          <p:nvPicPr>
            <p:cNvPr id="20"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1205014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cxnSp>
        <p:nvCxnSpPr>
          <p:cNvPr id="14" name="Straight Connector 13"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3" name="Group 2"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5" name="Picture 14"/>
            <p:cNvPicPr>
              <a:picLocks noChangeAspect="1"/>
            </p:cNvPicPr>
            <p:nvPr userDrawn="1"/>
          </p:nvPicPr>
          <p:blipFill>
            <a:blip r:embed="rId2"/>
            <a:stretch>
              <a:fillRect/>
            </a:stretch>
          </p:blipFill>
          <p:spPr>
            <a:xfrm>
              <a:off x="7906772" y="6186796"/>
              <a:ext cx="1179484" cy="622436"/>
            </a:xfrm>
            <a:prstGeom prst="rect">
              <a:avLst/>
            </a:prstGeom>
          </p:spPr>
        </p:pic>
        <p:pic>
          <p:nvPicPr>
            <p:cNvPr id="16"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449949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13" name="Straight Connector 12"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2" name="Group 1"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4" name="Picture 13"/>
            <p:cNvPicPr>
              <a:picLocks noChangeAspect="1"/>
            </p:cNvPicPr>
            <p:nvPr userDrawn="1"/>
          </p:nvPicPr>
          <p:blipFill>
            <a:blip r:embed="rId2"/>
            <a:stretch>
              <a:fillRect/>
            </a:stretch>
          </p:blipFill>
          <p:spPr>
            <a:xfrm>
              <a:off x="7906772" y="6186796"/>
              <a:ext cx="1179484" cy="622436"/>
            </a:xfrm>
            <a:prstGeom prst="rect">
              <a:avLst/>
            </a:prstGeom>
          </p:spPr>
        </p:pic>
        <p:pic>
          <p:nvPicPr>
            <p:cNvPr id="15"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1856100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11" name="Slide Number Placeholder 3"/>
          <p:cNvSpPr>
            <a:spLocks noGrp="1"/>
          </p:cNvSpPr>
          <p:nvPr>
            <p:ph type="sldNum" sz="quarter" idx="4"/>
          </p:nvPr>
        </p:nvSpPr>
        <p:spPr>
          <a:xfrm>
            <a:off x="457200" y="6327648"/>
            <a:ext cx="2133600" cy="365125"/>
          </a:xfrm>
          <a:prstGeom prst="rect">
            <a:avLst/>
          </a:prstGeo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541486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spcBef>
          <a:spcPct val="0"/>
        </a:spcBef>
        <a:buNone/>
        <a:defRPr sz="3600" b="1" kern="1200">
          <a:solidFill>
            <a:srgbClr val="154578"/>
          </a:solidFill>
          <a:latin typeface="+mj-lt"/>
          <a:ea typeface="+mj-ea"/>
          <a:cs typeface="+mj-cs"/>
        </a:defRPr>
      </a:lvl1pPr>
    </p:titleStyle>
    <p:bodyStyle>
      <a:lvl1pPr marL="342900" indent="-342900" algn="l" defTabSz="914400" rtl="0" eaLnBrk="1" latinLnBrk="0" hangingPunct="1">
        <a:spcBef>
          <a:spcPct val="20000"/>
        </a:spcBef>
        <a:buClr>
          <a:srgbClr val="ED3532"/>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venngage.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dasycenter.org/infographics-for-impact/" TargetMode="External"/><Relationship Id="rId3" Type="http://schemas.openxmlformats.org/officeDocument/2006/relationships/hyperlink" Target="https://dasycenter.org/telling-your-ssip-story-in-an-infographic/" TargetMode="External"/><Relationship Id="rId7" Type="http://schemas.openxmlformats.org/officeDocument/2006/relationships/hyperlink" Target="https://osepideasthatwork.org/osep-meeting/conveying-our-stories-displaying-our-dat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ephanieevergreen.com/interactive-data-visualization-checklist/" TargetMode="External"/><Relationship Id="rId5" Type="http://schemas.openxmlformats.org/officeDocument/2006/relationships/hyperlink" Target="https://dasycenter.org/data-visualization-toolkit-2/infographics/tools/" TargetMode="External"/><Relationship Id="rId4" Type="http://schemas.openxmlformats.org/officeDocument/2006/relationships/hyperlink" Target="https://dasycenter.org/data-visualization-toolkit-2/infographics/" TargetMode="External"/><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hyperlink" Target="https://twitter.com/TheNCSI" TargetMode="External"/><Relationship Id="rId3" Type="http://schemas.openxmlformats.org/officeDocument/2006/relationships/hyperlink" Target="http://dasycenter.org/" TargetMode="External"/><Relationship Id="rId7" Type="http://schemas.openxmlformats.org/officeDocument/2006/relationships/hyperlink" Target="http://ncsi.wested.or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ncsi.w/" TargetMode="External"/><Relationship Id="rId5" Type="http://schemas.openxmlformats.org/officeDocument/2006/relationships/hyperlink" Target="https://www.facebook.com/dasycenter" TargetMode="External"/><Relationship Id="rId4" Type="http://schemas.openxmlformats.org/officeDocument/2006/relationships/hyperlink" Target="https://twitter.com/DaSyCente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elearninginfographics.com/wp-content/uploads/How-Far-Behind-Are-We-On-Preschool-Infographic.pn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E204937-CA89-41BA-82AA-AC1126C87041}"/>
              </a:ext>
            </a:extLst>
          </p:cNvPr>
          <p:cNvSpPr>
            <a:spLocks noGrp="1"/>
          </p:cNvSpPr>
          <p:nvPr>
            <p:ph type="title"/>
          </p:nvPr>
        </p:nvSpPr>
        <p:spPr/>
        <p:txBody>
          <a:bodyPr>
            <a:normAutofit fontScale="90000"/>
          </a:bodyPr>
          <a:lstStyle/>
          <a:p>
            <a:r>
              <a:rPr lang="en-US" dirty="0"/>
              <a:t>Telling your Data Story with an Infographic</a:t>
            </a:r>
          </a:p>
        </p:txBody>
      </p:sp>
      <p:sp>
        <p:nvSpPr>
          <p:cNvPr id="19" name="Title 1"/>
          <p:cNvSpPr txBox="1">
            <a:spLocks/>
          </p:cNvSpPr>
          <p:nvPr/>
        </p:nvSpPr>
        <p:spPr>
          <a:xfrm>
            <a:off x="457200" y="1447800"/>
            <a:ext cx="6702552" cy="1676400"/>
          </a:xfrm>
          <a:prstGeom prst="rect">
            <a:avLst/>
          </a:prstGeom>
        </p:spPr>
        <p:txBody>
          <a:bodyPr vert="horz" lIns="91440" tIns="45720" rIns="91440" bIns="45720" rtlCol="0" anchor="ctr">
            <a:normAutofit fontScale="85000" lnSpcReduction="10000"/>
          </a:bodyPr>
          <a:lstStyle>
            <a:lvl1pPr algn="l" defTabSz="914400" rtl="0" eaLnBrk="1" latinLnBrk="0" hangingPunct="1">
              <a:spcBef>
                <a:spcPct val="0"/>
              </a:spcBef>
              <a:buNone/>
              <a:defRPr sz="5400" b="1" kern="1200">
                <a:solidFill>
                  <a:srgbClr val="154578"/>
                </a:solidFill>
                <a:latin typeface="Century Gothic" panose="020B0502020202020204" pitchFamily="34" charset="0"/>
                <a:ea typeface="+mj-ea"/>
                <a:cs typeface="+mj-cs"/>
              </a:defRPr>
            </a:lvl1pPr>
            <a:lvl2pPr>
              <a:defRPr sz="5400" b="1">
                <a:solidFill>
                  <a:srgbClr val="154578"/>
                </a:solidFill>
                <a:latin typeface="Century Gothic" panose="020B0502020202020204" pitchFamily="34" charset="0"/>
              </a:defRPr>
            </a:lvl2pPr>
          </a:lstStyle>
          <a:p>
            <a:pPr>
              <a:lnSpc>
                <a:spcPct val="120000"/>
              </a:lnSpc>
            </a:pPr>
            <a:r>
              <a:rPr lang="en-US" dirty="0"/>
              <a:t>Telling your Data Story with an Infographic</a:t>
            </a:r>
          </a:p>
        </p:txBody>
      </p:sp>
      <p:sp>
        <p:nvSpPr>
          <p:cNvPr id="8" name="Text Placeholder 10"/>
          <p:cNvSpPr txBox="1">
            <a:spLocks/>
          </p:cNvSpPr>
          <p:nvPr/>
        </p:nvSpPr>
        <p:spPr>
          <a:xfrm>
            <a:off x="457200" y="3886200"/>
            <a:ext cx="7391400" cy="1143000"/>
          </a:xfrm>
          <a:prstGeom prst="rect">
            <a:avLst/>
          </a:prstGeom>
        </p:spPr>
        <p:txBody>
          <a:bodyPr/>
          <a:lstStyle>
            <a:lvl1pPr marL="0" indent="0" algn="l" defTabSz="914400" rtl="0" eaLnBrk="1" latinLnBrk="0" hangingPunct="1">
              <a:spcBef>
                <a:spcPct val="20000"/>
              </a:spcBef>
              <a:buClr>
                <a:srgbClr val="ED3532"/>
              </a:buClr>
              <a:buFont typeface="Arial" pitchFamily="34" charset="0"/>
              <a:buNone/>
              <a:defRPr sz="4000" b="1" kern="1200">
                <a:solidFill>
                  <a:srgbClr val="154578"/>
                </a:solidFill>
                <a:latin typeface="Century Gothic" panose="020B0502020202020204" pitchFamily="34" charset="0"/>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Kerry Friedman (DaSy), Patrice Linehan (NCSI), Jenna Nguyen (DaSy), Ashley Furney (CO)</a:t>
            </a:r>
          </a:p>
        </p:txBody>
      </p:sp>
      <p:sp>
        <p:nvSpPr>
          <p:cNvPr id="21" name="Subtitle 2"/>
          <p:cNvSpPr txBox="1">
            <a:spLocks/>
          </p:cNvSpPr>
          <p:nvPr/>
        </p:nvSpPr>
        <p:spPr>
          <a:xfrm>
            <a:off x="457200" y="5184648"/>
            <a:ext cx="4270248" cy="1216152"/>
          </a:xfrm>
          <a:prstGeom prst="rect">
            <a:avLst/>
          </a:prstGeom>
        </p:spPr>
        <p:txBody>
          <a:bodyPr anchor="b">
            <a:noAutofit/>
          </a:bodyPr>
          <a:lstStyle>
            <a:lvl1pPr marL="0" indent="0" algn="ctr" defTabSz="914400" rtl="0" eaLnBrk="1" latinLnBrk="0" hangingPunct="1">
              <a:spcBef>
                <a:spcPct val="20000"/>
              </a:spcBef>
              <a:buClr>
                <a:srgbClr val="ED3532"/>
              </a:buClr>
              <a:buFont typeface="Arial" pitchFamily="34" charset="0"/>
              <a:buNone/>
              <a:defRPr sz="3000" b="1" kern="1200">
                <a:solidFill>
                  <a:srgbClr val="154578"/>
                </a:solidFill>
                <a:latin typeface="Century Gothic" panose="020B0502020202020204" pitchFamily="34" charset="0"/>
                <a:ea typeface="+mn-ea"/>
                <a:cs typeface="+mn-cs"/>
              </a:defRPr>
            </a:lvl1pPr>
            <a:lvl2pPr marL="457200" indent="0" algn="ctr" defTabSz="914400" rtl="0" eaLnBrk="1" latinLnBrk="0" hangingPunct="1">
              <a:spcBef>
                <a:spcPct val="20000"/>
              </a:spcBef>
              <a:buClr>
                <a:srgbClr val="ED3532"/>
              </a:buClr>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ED3532"/>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a:t>Washington, D.C.</a:t>
            </a:r>
          </a:p>
          <a:p>
            <a:pPr algn="l"/>
            <a:r>
              <a:rPr lang="en-US" sz="2400" dirty="0"/>
              <a:t>August 2018</a:t>
            </a:r>
          </a:p>
        </p:txBody>
      </p:sp>
    </p:spTree>
    <p:extLst>
      <p:ext uri="{BB962C8B-B14F-4D97-AF65-F5344CB8AC3E}">
        <p14:creationId xmlns:p14="http://schemas.microsoft.com/office/powerpoint/2010/main" val="941942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FCBCFD-12C6-4670-AF6C-CC65B8A72886}"/>
              </a:ext>
            </a:extLst>
          </p:cNvPr>
          <p:cNvSpPr>
            <a:spLocks noGrp="1"/>
          </p:cNvSpPr>
          <p:nvPr>
            <p:ph type="sldNum" sz="quarter" idx="10"/>
          </p:nvPr>
        </p:nvSpPr>
        <p:spPr/>
        <p:txBody>
          <a:bodyPr/>
          <a:lstStyle/>
          <a:p>
            <a:fld id="{B2897048-00E0-47FB-B07B-F36BBE8AF579}" type="slidenum">
              <a:rPr lang="en-US" smtClean="0"/>
              <a:pPr/>
              <a:t>10</a:t>
            </a:fld>
            <a:endParaRPr lang="en-US" dirty="0"/>
          </a:p>
        </p:txBody>
      </p:sp>
      <p:sp>
        <p:nvSpPr>
          <p:cNvPr id="3" name="Title 2">
            <a:extLst>
              <a:ext uri="{FF2B5EF4-FFF2-40B4-BE49-F238E27FC236}">
                <a16:creationId xmlns:a16="http://schemas.microsoft.com/office/drawing/2014/main" id="{93C674A8-35C2-488B-8DE9-483A07F5DE28}"/>
              </a:ext>
            </a:extLst>
          </p:cNvPr>
          <p:cNvSpPr>
            <a:spLocks noGrp="1"/>
          </p:cNvSpPr>
          <p:nvPr>
            <p:ph type="title"/>
          </p:nvPr>
        </p:nvSpPr>
        <p:spPr/>
        <p:txBody>
          <a:bodyPr>
            <a:normAutofit/>
          </a:bodyPr>
          <a:lstStyle/>
          <a:p>
            <a:r>
              <a:rPr lang="en-US" dirty="0"/>
              <a:t>Keep it beautiful</a:t>
            </a:r>
          </a:p>
        </p:txBody>
      </p:sp>
      <p:pic>
        <p:nvPicPr>
          <p:cNvPr id="5" name="Content Placeholder 4" descr="This infographic illustrates the design principle of keeping it beautiful. The infographic uses a simple color scheme, bold text, blank space, and an image of a boy.">
            <a:extLst>
              <a:ext uri="{FF2B5EF4-FFF2-40B4-BE49-F238E27FC236}">
                <a16:creationId xmlns:a16="http://schemas.microsoft.com/office/drawing/2014/main" id="{42382297-5D33-4419-A898-C2F8FEA3D007}"/>
              </a:ext>
            </a:extLst>
          </p:cNvPr>
          <p:cNvPicPr>
            <a:picLocks noGrp="1" noChangeAspect="1"/>
          </p:cNvPicPr>
          <p:nvPr>
            <p:ph idx="1"/>
          </p:nvPr>
        </p:nvPicPr>
        <p:blipFill>
          <a:blip r:embed="rId2"/>
          <a:stretch>
            <a:fillRect/>
          </a:stretch>
        </p:blipFill>
        <p:spPr>
          <a:xfrm>
            <a:off x="457200" y="1465645"/>
            <a:ext cx="8229600" cy="4634294"/>
          </a:xfrm>
          <a:prstGeom prst="rect">
            <a:avLst/>
          </a:prstGeom>
        </p:spPr>
      </p:pic>
      <p:sp>
        <p:nvSpPr>
          <p:cNvPr id="2" name="Rectangle 1">
            <a:extLst>
              <a:ext uri="{FF2B5EF4-FFF2-40B4-BE49-F238E27FC236}">
                <a16:creationId xmlns:a16="http://schemas.microsoft.com/office/drawing/2014/main" id="{2BB4BD38-8658-074F-8F73-50356946BDAB}"/>
              </a:ext>
            </a:extLst>
          </p:cNvPr>
          <p:cNvSpPr/>
          <p:nvPr/>
        </p:nvSpPr>
        <p:spPr>
          <a:xfrm>
            <a:off x="1371600" y="6294766"/>
            <a:ext cx="4876800" cy="253916"/>
          </a:xfrm>
          <a:prstGeom prst="rect">
            <a:avLst/>
          </a:prstGeom>
        </p:spPr>
        <p:txBody>
          <a:bodyPr wrap="square">
            <a:spAutoFit/>
          </a:bodyPr>
          <a:lstStyle/>
          <a:p>
            <a:r>
              <a:rPr lang="en-US" sz="1000" dirty="0"/>
              <a:t>https://</a:t>
            </a:r>
            <a:r>
              <a:rPr lang="en-US" sz="1000" dirty="0" err="1"/>
              <a:t>www.zerotothree.org</a:t>
            </a:r>
            <a:r>
              <a:rPr lang="en-US" sz="1000" dirty="0"/>
              <a:t>/resources/1382-the-word-gap-by-age-3-infographic</a:t>
            </a:r>
          </a:p>
        </p:txBody>
      </p:sp>
    </p:spTree>
    <p:extLst>
      <p:ext uri="{BB962C8B-B14F-4D97-AF65-F5344CB8AC3E}">
        <p14:creationId xmlns:p14="http://schemas.microsoft.com/office/powerpoint/2010/main" val="1027493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1FC594-33B4-0843-BA55-28794A2F32FF}"/>
              </a:ext>
            </a:extLst>
          </p:cNvPr>
          <p:cNvSpPr>
            <a:spLocks noGrp="1"/>
          </p:cNvSpPr>
          <p:nvPr>
            <p:ph type="sldNum" sz="quarter" idx="10"/>
          </p:nvPr>
        </p:nvSpPr>
        <p:spPr/>
        <p:txBody>
          <a:bodyPr/>
          <a:lstStyle/>
          <a:p>
            <a:fld id="{B2897048-00E0-47FB-B07B-F36BBE8AF579}" type="slidenum">
              <a:rPr lang="en-US" smtClean="0"/>
              <a:pPr/>
              <a:t>11</a:t>
            </a:fld>
            <a:endParaRPr lang="en-US" dirty="0"/>
          </a:p>
        </p:txBody>
      </p:sp>
      <p:sp>
        <p:nvSpPr>
          <p:cNvPr id="7" name="Title 6"/>
          <p:cNvSpPr>
            <a:spLocks noGrp="1"/>
          </p:cNvSpPr>
          <p:nvPr>
            <p:ph type="title"/>
          </p:nvPr>
        </p:nvSpPr>
        <p:spPr/>
        <p:txBody>
          <a:bodyPr/>
          <a:lstStyle/>
          <a:p>
            <a:r>
              <a:rPr lang="en-US" dirty="0"/>
              <a:t>Infographic Development</a:t>
            </a:r>
          </a:p>
        </p:txBody>
      </p:sp>
      <p:sp>
        <p:nvSpPr>
          <p:cNvPr id="11" name="Content Placeholder 1">
            <a:extLst>
              <a:ext uri="{FF2B5EF4-FFF2-40B4-BE49-F238E27FC236}">
                <a16:creationId xmlns:a16="http://schemas.microsoft.com/office/drawing/2014/main" id="{F8A34CB9-41D7-B948-8779-E2B233188102}"/>
              </a:ext>
            </a:extLst>
          </p:cNvPr>
          <p:cNvSpPr>
            <a:spLocks noGrp="1"/>
          </p:cNvSpPr>
          <p:nvPr>
            <p:ph idx="1"/>
          </p:nvPr>
        </p:nvSpPr>
        <p:spPr>
          <a:xfrm>
            <a:off x="457200" y="1600200"/>
            <a:ext cx="8229600" cy="4038600"/>
          </a:xfrm>
        </p:spPr>
        <p:txBody>
          <a:bodyPr/>
          <a:lstStyle/>
          <a:p>
            <a:pPr marL="400050"/>
            <a:r>
              <a:rPr lang="en-US" sz="2400" b="1" dirty="0"/>
              <a:t>Step 1: Plan</a:t>
            </a:r>
          </a:p>
          <a:p>
            <a:pPr marL="800100" lvl="1"/>
            <a:r>
              <a:rPr lang="en-US" dirty="0"/>
              <a:t>Answer WH questions</a:t>
            </a:r>
          </a:p>
          <a:p>
            <a:pPr marL="800100" lvl="1"/>
            <a:r>
              <a:rPr lang="en-US" dirty="0"/>
              <a:t>Gather data and information that tells the story</a:t>
            </a:r>
          </a:p>
          <a:p>
            <a:pPr marL="800100" lvl="1"/>
            <a:r>
              <a:rPr lang="en-US" dirty="0"/>
              <a:t>Determine visual layout</a:t>
            </a:r>
          </a:p>
          <a:p>
            <a:pPr marL="400050"/>
            <a:r>
              <a:rPr lang="en-US" sz="2400" b="1" dirty="0"/>
              <a:t>Step 2: Design </a:t>
            </a:r>
          </a:p>
          <a:p>
            <a:pPr marL="800100" lvl="1"/>
            <a:r>
              <a:rPr lang="en-US" dirty="0"/>
              <a:t>Choose or design a template that matches your vision</a:t>
            </a:r>
          </a:p>
          <a:p>
            <a:pPr marL="800100" lvl="1"/>
            <a:r>
              <a:rPr lang="en-US" dirty="0"/>
              <a:t>Input content (remember to credit your sources)</a:t>
            </a:r>
          </a:p>
          <a:p>
            <a:pPr marL="800100" lvl="1"/>
            <a:r>
              <a:rPr lang="en-US" dirty="0"/>
              <a:t>Get feedback, review and finalize infographic</a:t>
            </a:r>
          </a:p>
          <a:p>
            <a:pPr marL="400050"/>
            <a:r>
              <a:rPr lang="en-US" sz="2400" b="1" dirty="0"/>
              <a:t>Step 3: Distribute </a:t>
            </a:r>
          </a:p>
          <a:p>
            <a:pPr marL="800100" lvl="1"/>
            <a:r>
              <a:rPr lang="en-US" dirty="0"/>
              <a:t>Distribute infographic to intended audience(s)</a:t>
            </a:r>
          </a:p>
        </p:txBody>
      </p:sp>
      <p:cxnSp>
        <p:nvCxnSpPr>
          <p:cNvPr id="5" name="Straight Arrow Connector 4" descr="&quot; &quot;">
            <a:extLst>
              <a:ext uri="{FF2B5EF4-FFF2-40B4-BE49-F238E27FC236}">
                <a16:creationId xmlns:a16="http://schemas.microsoft.com/office/drawing/2014/main" id="{A705F591-A8DE-45A1-BABE-A5299CFF75D5}"/>
              </a:ext>
            </a:extLst>
          </p:cNvPr>
          <p:cNvCxnSpPr>
            <a:cxnSpLocks/>
          </p:cNvCxnSpPr>
          <p:nvPr/>
        </p:nvCxnSpPr>
        <p:spPr>
          <a:xfrm flipH="1">
            <a:off x="2590800" y="1828800"/>
            <a:ext cx="609600" cy="0"/>
          </a:xfrm>
          <a:prstGeom prst="straightConnector1">
            <a:avLst/>
          </a:prstGeom>
          <a:ln w="76200">
            <a:solidFill>
              <a:srgbClr val="ED353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132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1FC594-33B4-0843-BA55-28794A2F32FF}"/>
              </a:ext>
            </a:extLst>
          </p:cNvPr>
          <p:cNvSpPr>
            <a:spLocks noGrp="1"/>
          </p:cNvSpPr>
          <p:nvPr>
            <p:ph type="sldNum" sz="quarter" idx="10"/>
          </p:nvPr>
        </p:nvSpPr>
        <p:spPr/>
        <p:txBody>
          <a:bodyPr/>
          <a:lstStyle/>
          <a:p>
            <a:fld id="{B2897048-00E0-47FB-B07B-F36BBE8AF579}" type="slidenum">
              <a:rPr lang="en-US" smtClean="0"/>
              <a:pPr/>
              <a:t>12</a:t>
            </a:fld>
            <a:endParaRPr lang="en-US" dirty="0"/>
          </a:p>
        </p:txBody>
      </p:sp>
      <p:sp>
        <p:nvSpPr>
          <p:cNvPr id="7" name="Title 6"/>
          <p:cNvSpPr>
            <a:spLocks noGrp="1"/>
          </p:cNvSpPr>
          <p:nvPr>
            <p:ph type="title"/>
          </p:nvPr>
        </p:nvSpPr>
        <p:spPr/>
        <p:txBody>
          <a:bodyPr/>
          <a:lstStyle/>
          <a:p>
            <a:r>
              <a:rPr lang="en-US" dirty="0"/>
              <a:t>Answer WH Questions</a:t>
            </a:r>
          </a:p>
        </p:txBody>
      </p:sp>
      <p:pic>
        <p:nvPicPr>
          <p:cNvPr id="2" name="Picture 1" descr="This is a worksheet that Colorado developed to help with infographic planning. It asks the following questions: WHAT information needs to be shared and what is the theme/message of the infographic? WHO will be developing the infographic and who is the intended audience? WHERE will the infographic be shared and do you need multiple formats? WHY is this information important to the audience? HOW do you want the information to be used?"/>
          <p:cNvPicPr>
            <a:picLocks noChangeAspect="1"/>
          </p:cNvPicPr>
          <p:nvPr/>
        </p:nvPicPr>
        <p:blipFill rotWithShape="1">
          <a:blip r:embed="rId3" cstate="print">
            <a:extLst>
              <a:ext uri="{28A0092B-C50C-407E-A947-70E740481C1C}">
                <a14:useLocalDpi xmlns:a14="http://schemas.microsoft.com/office/drawing/2010/main" val="0"/>
              </a:ext>
            </a:extLst>
          </a:blip>
          <a:srcRect l="4252" r="4322" b="21422"/>
          <a:stretch/>
        </p:blipFill>
        <p:spPr>
          <a:xfrm>
            <a:off x="1562100" y="1417638"/>
            <a:ext cx="6019800" cy="4583551"/>
          </a:xfrm>
          <a:prstGeom prst="rect">
            <a:avLst/>
          </a:prstGeom>
        </p:spPr>
      </p:pic>
      <p:pic>
        <p:nvPicPr>
          <p:cNvPr id="8" name="Picture 7" descr="This image shows Colorado's answers to the Infographic Development questions. Colorado's infographic should provide an overview of their SSIP; the intended audience is local early intervention programs; the infographic will be posted on the website and shared via email; the information will allow local communities to understand how evaluation activities fit into the big picture and relate to SSIP implementation; and this information can be shared with local staff to increase awareness of state initiatives."/>
          <p:cNvPicPr>
            <a:picLocks noChangeAspect="1"/>
          </p:cNvPicPr>
          <p:nvPr/>
        </p:nvPicPr>
        <p:blipFill rotWithShape="1">
          <a:blip r:embed="rId4" cstate="print">
            <a:extLst>
              <a:ext uri="{28A0092B-C50C-407E-A947-70E740481C1C}">
                <a14:useLocalDpi xmlns:a14="http://schemas.microsoft.com/office/drawing/2010/main" val="0"/>
              </a:ext>
            </a:extLst>
          </a:blip>
          <a:srcRect l="3579" r="3579" b="21333"/>
          <a:stretch/>
        </p:blipFill>
        <p:spPr>
          <a:xfrm>
            <a:off x="1518889" y="1417637"/>
            <a:ext cx="6106222" cy="4583551"/>
          </a:xfrm>
          <a:prstGeom prst="rect">
            <a:avLst/>
          </a:prstGeom>
        </p:spPr>
      </p:pic>
    </p:spTree>
    <p:extLst>
      <p:ext uri="{BB962C8B-B14F-4D97-AF65-F5344CB8AC3E}">
        <p14:creationId xmlns:p14="http://schemas.microsoft.com/office/powerpoint/2010/main" val="12858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1FC594-33B4-0843-BA55-28794A2F32FF}"/>
              </a:ext>
            </a:extLst>
          </p:cNvPr>
          <p:cNvSpPr>
            <a:spLocks noGrp="1"/>
          </p:cNvSpPr>
          <p:nvPr>
            <p:ph type="sldNum" sz="quarter" idx="10"/>
          </p:nvPr>
        </p:nvSpPr>
        <p:spPr/>
        <p:txBody>
          <a:bodyPr/>
          <a:lstStyle/>
          <a:p>
            <a:fld id="{B2897048-00E0-47FB-B07B-F36BBE8AF579}" type="slidenum">
              <a:rPr lang="en-US" smtClean="0"/>
              <a:pPr/>
              <a:t>13</a:t>
            </a:fld>
            <a:endParaRPr lang="en-US" dirty="0"/>
          </a:p>
        </p:txBody>
      </p:sp>
      <p:sp>
        <p:nvSpPr>
          <p:cNvPr id="7" name="Title 6"/>
          <p:cNvSpPr>
            <a:spLocks noGrp="1"/>
          </p:cNvSpPr>
          <p:nvPr>
            <p:ph type="title"/>
          </p:nvPr>
        </p:nvSpPr>
        <p:spPr/>
        <p:txBody>
          <a:bodyPr>
            <a:normAutofit/>
          </a:bodyPr>
          <a:lstStyle/>
          <a:p>
            <a:r>
              <a:rPr lang="en-US" dirty="0"/>
              <a:t>Determine Visual Layout</a:t>
            </a:r>
          </a:p>
        </p:txBody>
      </p:sp>
      <p:sp>
        <p:nvSpPr>
          <p:cNvPr id="15" name="Content Placeholder 14"/>
          <p:cNvSpPr>
            <a:spLocks noGrp="1"/>
          </p:cNvSpPr>
          <p:nvPr>
            <p:ph idx="1"/>
          </p:nvPr>
        </p:nvSpPr>
        <p:spPr/>
        <p:txBody>
          <a:bodyPr/>
          <a:lstStyle/>
          <a:p>
            <a:pPr marL="0" indent="0">
              <a:buNone/>
            </a:pPr>
            <a:r>
              <a:rPr lang="en-US" dirty="0"/>
              <a:t>   Scribble                         Browse                          Scribble </a:t>
            </a:r>
          </a:p>
        </p:txBody>
      </p:sp>
      <p:pic>
        <p:nvPicPr>
          <p:cNvPr id="16" name="Picture 15" descr="This is a photo of the Colorado presenter's sketch to determine the visual layout. She took a piece of paper and wrote down words, arrows, circles, etc."/>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001" t="1733" r="5300" b="3466"/>
          <a:stretch/>
        </p:blipFill>
        <p:spPr>
          <a:xfrm rot="5400000">
            <a:off x="-332501" y="2514763"/>
            <a:ext cx="3782567" cy="2965166"/>
          </a:xfrm>
          <a:prstGeom prst="rect">
            <a:avLst/>
          </a:prstGeom>
        </p:spPr>
      </p:pic>
      <p:pic>
        <p:nvPicPr>
          <p:cNvPr id="9" name="Picture 8" descr="This screenshot shows the Venngage template that the Colorado presenter selected to use as inspiration or as a guideline for creating her own infographi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2106062"/>
            <a:ext cx="2922894" cy="3782568"/>
          </a:xfrm>
          <a:prstGeom prst="rect">
            <a:avLst/>
          </a:prstGeom>
        </p:spPr>
      </p:pic>
      <p:pic>
        <p:nvPicPr>
          <p:cNvPr id="17" name="Picture 16" descr="This is a photo of another sketch. After selecting a template from Venngage to use as a guideline, the Colorado presenter sketched her ideas onto another piece of pape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3800" t="2267"/>
          <a:stretch/>
        </p:blipFill>
        <p:spPr>
          <a:xfrm rot="5400000">
            <a:off x="5721988" y="2556275"/>
            <a:ext cx="3782568" cy="2882144"/>
          </a:xfrm>
          <a:prstGeom prst="rect">
            <a:avLst/>
          </a:prstGeom>
        </p:spPr>
      </p:pic>
    </p:spTree>
    <p:extLst>
      <p:ext uri="{BB962C8B-B14F-4D97-AF65-F5344CB8AC3E}">
        <p14:creationId xmlns:p14="http://schemas.microsoft.com/office/powerpoint/2010/main" val="15818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D4C4F6-8C5A-C34A-89C3-5FC1279F5FC7}"/>
              </a:ext>
            </a:extLst>
          </p:cNvPr>
          <p:cNvSpPr>
            <a:spLocks noGrp="1"/>
          </p:cNvSpPr>
          <p:nvPr>
            <p:ph type="sldNum" sz="quarter" idx="10"/>
          </p:nvPr>
        </p:nvSpPr>
        <p:spPr/>
        <p:txBody>
          <a:bodyPr/>
          <a:lstStyle/>
          <a:p>
            <a:fld id="{B2897048-00E0-47FB-B07B-F36BBE8AF579}" type="slidenum">
              <a:rPr lang="en-US" smtClean="0"/>
              <a:pPr/>
              <a:t>14</a:t>
            </a:fld>
            <a:endParaRPr lang="en-US" dirty="0"/>
          </a:p>
        </p:txBody>
      </p:sp>
      <p:sp>
        <p:nvSpPr>
          <p:cNvPr id="3" name="Title 2">
            <a:extLst>
              <a:ext uri="{FF2B5EF4-FFF2-40B4-BE49-F238E27FC236}">
                <a16:creationId xmlns:a16="http://schemas.microsoft.com/office/drawing/2014/main" id="{A33B8CC4-20B7-CB41-B151-3C6D009845EC}"/>
              </a:ext>
            </a:extLst>
          </p:cNvPr>
          <p:cNvSpPr>
            <a:spLocks noGrp="1"/>
          </p:cNvSpPr>
          <p:nvPr>
            <p:ph type="title"/>
          </p:nvPr>
        </p:nvSpPr>
        <p:spPr>
          <a:xfrm>
            <a:off x="228600" y="457200"/>
            <a:ext cx="2836492" cy="1143000"/>
          </a:xfrm>
          <a:ln>
            <a:noFill/>
          </a:ln>
        </p:spPr>
        <p:txBody>
          <a:bodyPr>
            <a:normAutofit fontScale="90000"/>
          </a:bodyPr>
          <a:lstStyle/>
          <a:p>
            <a:r>
              <a:rPr lang="en-US" dirty="0"/>
              <a:t>Colorado’s Final Infographic</a:t>
            </a:r>
          </a:p>
        </p:txBody>
      </p:sp>
      <p:pic>
        <p:nvPicPr>
          <p:cNvPr id="5" name="Picture 4" descr="This is an infographic that Colorado Part C developed to tell the story about their State Systemic Improvement Plan (SSIP).">
            <a:extLst>
              <a:ext uri="{FF2B5EF4-FFF2-40B4-BE49-F238E27FC236}">
                <a16:creationId xmlns:a16="http://schemas.microsoft.com/office/drawing/2014/main" id="{889C9AFF-2D94-4F4E-9E3F-73E3F60C6B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3692" y="3048"/>
            <a:ext cx="2583910" cy="6858000"/>
          </a:xfrm>
          <a:prstGeom prst="rect">
            <a:avLst/>
          </a:prstGeom>
        </p:spPr>
      </p:pic>
    </p:spTree>
    <p:extLst>
      <p:ext uri="{BB962C8B-B14F-4D97-AF65-F5344CB8AC3E}">
        <p14:creationId xmlns:p14="http://schemas.microsoft.com/office/powerpoint/2010/main" val="96452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9FEC35-F5AC-40CF-9E1B-CC9C2AB5E0FB}"/>
              </a:ext>
            </a:extLst>
          </p:cNvPr>
          <p:cNvSpPr>
            <a:spLocks noGrp="1"/>
          </p:cNvSpPr>
          <p:nvPr>
            <p:ph type="sldNum" sz="quarter" idx="10"/>
          </p:nvPr>
        </p:nvSpPr>
        <p:spPr/>
        <p:txBody>
          <a:bodyPr/>
          <a:lstStyle/>
          <a:p>
            <a:fld id="{B2897048-00E0-47FB-B07B-F36BBE8AF579}" type="slidenum">
              <a:rPr lang="en-US" smtClean="0"/>
              <a:pPr/>
              <a:t>15</a:t>
            </a:fld>
            <a:endParaRPr lang="en-US" dirty="0"/>
          </a:p>
        </p:txBody>
      </p:sp>
      <p:sp>
        <p:nvSpPr>
          <p:cNvPr id="3" name="Title 2">
            <a:extLst>
              <a:ext uri="{FF2B5EF4-FFF2-40B4-BE49-F238E27FC236}">
                <a16:creationId xmlns:a16="http://schemas.microsoft.com/office/drawing/2014/main" id="{BE4F8AAA-2389-47B3-8DFF-3295FB45D803}"/>
              </a:ext>
            </a:extLst>
          </p:cNvPr>
          <p:cNvSpPr>
            <a:spLocks noGrp="1"/>
          </p:cNvSpPr>
          <p:nvPr>
            <p:ph type="title"/>
          </p:nvPr>
        </p:nvSpPr>
        <p:spPr>
          <a:xfrm>
            <a:off x="228600" y="685800"/>
            <a:ext cx="1828800" cy="1600200"/>
          </a:xfrm>
          <a:ln>
            <a:noFill/>
          </a:ln>
        </p:spPr>
        <p:txBody>
          <a:bodyPr>
            <a:normAutofit fontScale="90000"/>
          </a:bodyPr>
          <a:lstStyle/>
          <a:p>
            <a:r>
              <a:rPr lang="en-US" dirty="0"/>
              <a:t>Let’s Get Started!</a:t>
            </a:r>
          </a:p>
        </p:txBody>
      </p:sp>
      <p:pic>
        <p:nvPicPr>
          <p:cNvPr id="5" name="Content Placeholder 4" descr="This is a blank version of the infographic development worksheet.">
            <a:extLst>
              <a:ext uri="{FF2B5EF4-FFF2-40B4-BE49-F238E27FC236}">
                <a16:creationId xmlns:a16="http://schemas.microsoft.com/office/drawing/2014/main" id="{B87E9610-9131-4ECA-9979-A857929DDA73}"/>
              </a:ext>
            </a:extLst>
          </p:cNvPr>
          <p:cNvPicPr>
            <a:picLocks noGrp="1" noChangeAspect="1"/>
          </p:cNvPicPr>
          <p:nvPr>
            <p:ph idx="1"/>
          </p:nvPr>
        </p:nvPicPr>
        <p:blipFill>
          <a:blip r:embed="rId2"/>
          <a:stretch>
            <a:fillRect/>
          </a:stretch>
        </p:blipFill>
        <p:spPr>
          <a:xfrm>
            <a:off x="2438400" y="165227"/>
            <a:ext cx="6705600" cy="5848565"/>
          </a:xfrm>
          <a:prstGeom prst="rect">
            <a:avLst/>
          </a:prstGeom>
        </p:spPr>
      </p:pic>
    </p:spTree>
    <p:extLst>
      <p:ext uri="{BB962C8B-B14F-4D97-AF65-F5344CB8AC3E}">
        <p14:creationId xmlns:p14="http://schemas.microsoft.com/office/powerpoint/2010/main" val="1498831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1FC594-33B4-0843-BA55-28794A2F32FF}"/>
              </a:ext>
            </a:extLst>
          </p:cNvPr>
          <p:cNvSpPr>
            <a:spLocks noGrp="1"/>
          </p:cNvSpPr>
          <p:nvPr>
            <p:ph type="sldNum" sz="quarter" idx="10"/>
          </p:nvPr>
        </p:nvSpPr>
        <p:spPr/>
        <p:txBody>
          <a:bodyPr/>
          <a:lstStyle/>
          <a:p>
            <a:fld id="{B2897048-00E0-47FB-B07B-F36BBE8AF579}" type="slidenum">
              <a:rPr lang="en-US" smtClean="0"/>
              <a:pPr/>
              <a:t>16</a:t>
            </a:fld>
            <a:endParaRPr lang="en-US" dirty="0"/>
          </a:p>
        </p:txBody>
      </p:sp>
      <p:sp>
        <p:nvSpPr>
          <p:cNvPr id="7" name="Title 6"/>
          <p:cNvSpPr>
            <a:spLocks noGrp="1"/>
          </p:cNvSpPr>
          <p:nvPr>
            <p:ph type="title"/>
          </p:nvPr>
        </p:nvSpPr>
        <p:spPr/>
        <p:txBody>
          <a:bodyPr/>
          <a:lstStyle/>
          <a:p>
            <a:r>
              <a:rPr lang="en-US" dirty="0"/>
              <a:t>Infographic Development</a:t>
            </a:r>
          </a:p>
        </p:txBody>
      </p:sp>
      <p:sp>
        <p:nvSpPr>
          <p:cNvPr id="11" name="Content Placeholder 1">
            <a:extLst>
              <a:ext uri="{FF2B5EF4-FFF2-40B4-BE49-F238E27FC236}">
                <a16:creationId xmlns:a16="http://schemas.microsoft.com/office/drawing/2014/main" id="{F8A34CB9-41D7-B948-8779-E2B233188102}"/>
              </a:ext>
            </a:extLst>
          </p:cNvPr>
          <p:cNvSpPr>
            <a:spLocks noGrp="1"/>
          </p:cNvSpPr>
          <p:nvPr>
            <p:ph idx="1"/>
          </p:nvPr>
        </p:nvSpPr>
        <p:spPr>
          <a:xfrm>
            <a:off x="457200" y="1600200"/>
            <a:ext cx="8229600" cy="4038600"/>
          </a:xfrm>
        </p:spPr>
        <p:txBody>
          <a:bodyPr/>
          <a:lstStyle/>
          <a:p>
            <a:pPr marL="400050"/>
            <a:r>
              <a:rPr lang="en-US" sz="2400" b="1" dirty="0"/>
              <a:t>Step 1: Plan</a:t>
            </a:r>
          </a:p>
          <a:p>
            <a:pPr marL="800100" lvl="1"/>
            <a:r>
              <a:rPr lang="en-US" dirty="0"/>
              <a:t>Answer WH questions</a:t>
            </a:r>
          </a:p>
          <a:p>
            <a:pPr marL="800100" lvl="1"/>
            <a:r>
              <a:rPr lang="en-US" dirty="0"/>
              <a:t>Gather data and information that tells the story</a:t>
            </a:r>
          </a:p>
          <a:p>
            <a:pPr marL="800100" lvl="1"/>
            <a:r>
              <a:rPr lang="en-US" dirty="0"/>
              <a:t>Determine visual layout</a:t>
            </a:r>
          </a:p>
          <a:p>
            <a:pPr marL="400050"/>
            <a:r>
              <a:rPr lang="en-US" sz="2400" b="1" dirty="0"/>
              <a:t>Step 2: Design </a:t>
            </a:r>
          </a:p>
          <a:p>
            <a:pPr marL="800100" lvl="1"/>
            <a:r>
              <a:rPr lang="en-US" dirty="0"/>
              <a:t>Choose or design a template that matches your vision</a:t>
            </a:r>
          </a:p>
          <a:p>
            <a:pPr marL="800100" lvl="1"/>
            <a:r>
              <a:rPr lang="en-US" dirty="0"/>
              <a:t>Input content (remember to credit your sources)</a:t>
            </a:r>
          </a:p>
          <a:p>
            <a:pPr marL="800100" lvl="1"/>
            <a:r>
              <a:rPr lang="en-US" dirty="0"/>
              <a:t>Get feedback, review and finalize infographic</a:t>
            </a:r>
          </a:p>
          <a:p>
            <a:pPr marL="400050"/>
            <a:r>
              <a:rPr lang="en-US" sz="2400" b="1" dirty="0"/>
              <a:t>Step 3: Distribute </a:t>
            </a:r>
          </a:p>
          <a:p>
            <a:pPr marL="800100" lvl="1"/>
            <a:r>
              <a:rPr lang="en-US" dirty="0"/>
              <a:t>Distribute infographic to intended audience(s)</a:t>
            </a:r>
          </a:p>
        </p:txBody>
      </p:sp>
      <p:cxnSp>
        <p:nvCxnSpPr>
          <p:cNvPr id="5" name="Straight Arrow Connector 4" descr="&quot; &quot;">
            <a:extLst>
              <a:ext uri="{FF2B5EF4-FFF2-40B4-BE49-F238E27FC236}">
                <a16:creationId xmlns:a16="http://schemas.microsoft.com/office/drawing/2014/main" id="{C65D8A03-A326-425C-943F-6C8075D95991}"/>
              </a:ext>
            </a:extLst>
          </p:cNvPr>
          <p:cNvCxnSpPr>
            <a:cxnSpLocks/>
          </p:cNvCxnSpPr>
          <p:nvPr/>
        </p:nvCxnSpPr>
        <p:spPr>
          <a:xfrm flipH="1">
            <a:off x="2819400" y="3581400"/>
            <a:ext cx="609600" cy="0"/>
          </a:xfrm>
          <a:prstGeom prst="straightConnector1">
            <a:avLst/>
          </a:prstGeom>
          <a:ln w="76200">
            <a:solidFill>
              <a:srgbClr val="ED353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183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13976B-FEFE-FE45-BB94-8FF00A251697}"/>
              </a:ext>
            </a:extLst>
          </p:cNvPr>
          <p:cNvSpPr>
            <a:spLocks noGrp="1"/>
          </p:cNvSpPr>
          <p:nvPr>
            <p:ph type="sldNum" sz="quarter" idx="10"/>
          </p:nvPr>
        </p:nvSpPr>
        <p:spPr/>
        <p:txBody>
          <a:bodyPr/>
          <a:lstStyle/>
          <a:p>
            <a:fld id="{B2897048-00E0-47FB-B07B-F36BBE8AF579}" type="slidenum">
              <a:rPr lang="en-US" smtClean="0"/>
              <a:pPr/>
              <a:t>17</a:t>
            </a:fld>
            <a:endParaRPr lang="en-US" dirty="0"/>
          </a:p>
        </p:txBody>
      </p:sp>
      <p:sp>
        <p:nvSpPr>
          <p:cNvPr id="3" name="Title 2">
            <a:extLst>
              <a:ext uri="{FF2B5EF4-FFF2-40B4-BE49-F238E27FC236}">
                <a16:creationId xmlns:a16="http://schemas.microsoft.com/office/drawing/2014/main" id="{5170F02D-16E8-444B-B3F6-3D970F76FE43}"/>
              </a:ext>
            </a:extLst>
          </p:cNvPr>
          <p:cNvSpPr>
            <a:spLocks noGrp="1"/>
          </p:cNvSpPr>
          <p:nvPr>
            <p:ph type="title"/>
          </p:nvPr>
        </p:nvSpPr>
        <p:spPr/>
        <p:txBody>
          <a:bodyPr/>
          <a:lstStyle/>
          <a:p>
            <a:r>
              <a:rPr lang="en-US" dirty="0"/>
              <a:t>Tutorial for Venngage</a:t>
            </a:r>
          </a:p>
        </p:txBody>
      </p:sp>
      <p:sp>
        <p:nvSpPr>
          <p:cNvPr id="2" name="Content Placeholder 1">
            <a:extLst>
              <a:ext uri="{FF2B5EF4-FFF2-40B4-BE49-F238E27FC236}">
                <a16:creationId xmlns:a16="http://schemas.microsoft.com/office/drawing/2014/main" id="{D3677F2A-E217-5D49-97ED-3CD49B4D6D02}"/>
              </a:ext>
            </a:extLst>
          </p:cNvPr>
          <p:cNvSpPr>
            <a:spLocks noGrp="1"/>
          </p:cNvSpPr>
          <p:nvPr>
            <p:ph idx="1"/>
          </p:nvPr>
        </p:nvSpPr>
        <p:spPr/>
        <p:txBody>
          <a:bodyPr/>
          <a:lstStyle/>
          <a:p>
            <a:r>
              <a:rPr lang="en-US" dirty="0"/>
              <a:t>Using a free site: </a:t>
            </a:r>
            <a:r>
              <a:rPr lang="en-US" dirty="0">
                <a:hlinkClick r:id="rId3" tooltip="Venngage website"/>
              </a:rPr>
              <a:t>www.venngage.com</a:t>
            </a:r>
            <a:endParaRPr lang="en-US" dirty="0"/>
          </a:p>
        </p:txBody>
      </p:sp>
      <p:pic>
        <p:nvPicPr>
          <p:cNvPr id="5" name="Content Placeholder 4" descr="This is a screenshot of the Venngage landing page.">
            <a:extLst>
              <a:ext uri="{FF2B5EF4-FFF2-40B4-BE49-F238E27FC236}">
                <a16:creationId xmlns:a16="http://schemas.microsoft.com/office/drawing/2014/main" id="{1018DDA3-F361-4E4E-9D8E-B9A691060428}"/>
              </a:ext>
            </a:extLst>
          </p:cNvPr>
          <p:cNvPicPr>
            <a:picLocks/>
          </p:cNvPicPr>
          <p:nvPr/>
        </p:nvPicPr>
        <p:blipFill rotWithShape="1">
          <a:blip r:embed="rId4"/>
          <a:srcRect t="11852" r="1795" b="21139"/>
          <a:stretch/>
        </p:blipFill>
        <p:spPr bwMode="auto">
          <a:xfrm>
            <a:off x="418799" y="2402127"/>
            <a:ext cx="8306402" cy="34192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2035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8E26D0-B9EA-B442-BEE3-98910DF09667}"/>
              </a:ext>
            </a:extLst>
          </p:cNvPr>
          <p:cNvSpPr>
            <a:spLocks noGrp="1"/>
          </p:cNvSpPr>
          <p:nvPr>
            <p:ph type="title"/>
          </p:nvPr>
        </p:nvSpPr>
        <p:spPr/>
        <p:txBody>
          <a:bodyPr/>
          <a:lstStyle/>
          <a:p>
            <a:r>
              <a:rPr lang="en-US" dirty="0"/>
              <a:t>Get Inspired!</a:t>
            </a:r>
          </a:p>
        </p:txBody>
      </p:sp>
      <p:sp>
        <p:nvSpPr>
          <p:cNvPr id="4" name="Slide Number Placeholder 3">
            <a:extLst>
              <a:ext uri="{FF2B5EF4-FFF2-40B4-BE49-F238E27FC236}">
                <a16:creationId xmlns:a16="http://schemas.microsoft.com/office/drawing/2014/main" id="{F32F9DEA-316A-A242-B4ED-1F88D07EBC4F}"/>
              </a:ext>
            </a:extLst>
          </p:cNvPr>
          <p:cNvSpPr>
            <a:spLocks noGrp="1"/>
          </p:cNvSpPr>
          <p:nvPr>
            <p:ph type="sldNum" sz="quarter" idx="10"/>
          </p:nvPr>
        </p:nvSpPr>
        <p:spPr/>
        <p:txBody>
          <a:bodyPr/>
          <a:lstStyle/>
          <a:p>
            <a:fld id="{B2897048-00E0-47FB-B07B-F36BBE8AF579}" type="slidenum">
              <a:rPr lang="en-US" smtClean="0"/>
              <a:pPr/>
              <a:t>18</a:t>
            </a:fld>
            <a:endParaRPr lang="en-US" dirty="0"/>
          </a:p>
        </p:txBody>
      </p:sp>
      <p:pic>
        <p:nvPicPr>
          <p:cNvPr id="5" name="Content Placeholder 6" descr="This is a collection of infographics that may be used as inspiration.">
            <a:extLst>
              <a:ext uri="{FF2B5EF4-FFF2-40B4-BE49-F238E27FC236}">
                <a16:creationId xmlns:a16="http://schemas.microsoft.com/office/drawing/2014/main" id="{FEA05AC5-A95E-EC4C-9899-476F12319B14}"/>
              </a:ext>
            </a:extLst>
          </p:cNvPr>
          <p:cNvPicPr>
            <a:picLocks noGrp="1"/>
          </p:cNvPicPr>
          <p:nvPr>
            <p:ph idx="1"/>
          </p:nvPr>
        </p:nvPicPr>
        <p:blipFill rotWithShape="1">
          <a:blip r:embed="rId3"/>
          <a:srcRect l="1410" t="14815" r="2564" b="10427"/>
          <a:stretch/>
        </p:blipFill>
        <p:spPr bwMode="auto">
          <a:xfrm>
            <a:off x="457200" y="1817561"/>
            <a:ext cx="8229600" cy="36038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4887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992E4F-1E59-A449-A4BE-D111EE7F4844}"/>
              </a:ext>
            </a:extLst>
          </p:cNvPr>
          <p:cNvSpPr>
            <a:spLocks noGrp="1"/>
          </p:cNvSpPr>
          <p:nvPr>
            <p:ph type="sldNum" sz="quarter" idx="10"/>
          </p:nvPr>
        </p:nvSpPr>
        <p:spPr/>
        <p:txBody>
          <a:bodyPr/>
          <a:lstStyle/>
          <a:p>
            <a:fld id="{B2897048-00E0-47FB-B07B-F36BBE8AF579}" type="slidenum">
              <a:rPr lang="en-US" smtClean="0"/>
              <a:pPr/>
              <a:t>19</a:t>
            </a:fld>
            <a:endParaRPr lang="en-US" dirty="0"/>
          </a:p>
        </p:txBody>
      </p:sp>
      <p:sp>
        <p:nvSpPr>
          <p:cNvPr id="3" name="Title 2">
            <a:extLst>
              <a:ext uri="{FF2B5EF4-FFF2-40B4-BE49-F238E27FC236}">
                <a16:creationId xmlns:a16="http://schemas.microsoft.com/office/drawing/2014/main" id="{E3A5661E-A7B2-BF41-BAF3-1D5EE6B31BF7}"/>
              </a:ext>
            </a:extLst>
          </p:cNvPr>
          <p:cNvSpPr>
            <a:spLocks noGrp="1"/>
          </p:cNvSpPr>
          <p:nvPr>
            <p:ph type="title"/>
          </p:nvPr>
        </p:nvSpPr>
        <p:spPr/>
        <p:txBody>
          <a:bodyPr/>
          <a:lstStyle/>
          <a:p>
            <a:r>
              <a:rPr lang="en-US" dirty="0"/>
              <a:t>Browse the Available Templates</a:t>
            </a:r>
          </a:p>
        </p:txBody>
      </p:sp>
      <p:pic>
        <p:nvPicPr>
          <p:cNvPr id="5" name="Content Placeholder 5" descr="This screenshot shows the different types of infographics you can access on the Venngage website.">
            <a:extLst>
              <a:ext uri="{FF2B5EF4-FFF2-40B4-BE49-F238E27FC236}">
                <a16:creationId xmlns:a16="http://schemas.microsoft.com/office/drawing/2014/main" id="{A7C27039-8D8E-E342-883C-D4ABC4FC0036}"/>
              </a:ext>
            </a:extLst>
          </p:cNvPr>
          <p:cNvPicPr>
            <a:picLocks/>
          </p:cNvPicPr>
          <p:nvPr/>
        </p:nvPicPr>
        <p:blipFill rotWithShape="1">
          <a:blip r:embed="rId2" cstate="print">
            <a:extLst>
              <a:ext uri="{28A0092B-C50C-407E-A947-70E740481C1C}">
                <a14:useLocalDpi xmlns:a14="http://schemas.microsoft.com/office/drawing/2010/main" val="0"/>
              </a:ext>
            </a:extLst>
          </a:blip>
          <a:srcRect l="18820" t="48771" r="69113" b="11153"/>
          <a:stretch/>
        </p:blipFill>
        <p:spPr bwMode="auto">
          <a:xfrm>
            <a:off x="461682" y="1711570"/>
            <a:ext cx="3348318" cy="3815862"/>
          </a:xfrm>
          <a:prstGeom prst="rect">
            <a:avLst/>
          </a:prstGeom>
          <a:ln>
            <a:noFill/>
          </a:ln>
          <a:extLst>
            <a:ext uri="{53640926-AAD7-44D8-BBD7-CCE9431645EC}">
              <a14:shadowObscured xmlns:a14="http://schemas.microsoft.com/office/drawing/2010/main"/>
            </a:ext>
          </a:extLst>
        </p:spPr>
      </p:pic>
      <p:sp>
        <p:nvSpPr>
          <p:cNvPr id="2" name="Content Placeholder 1">
            <a:extLst>
              <a:ext uri="{FF2B5EF4-FFF2-40B4-BE49-F238E27FC236}">
                <a16:creationId xmlns:a16="http://schemas.microsoft.com/office/drawing/2014/main" id="{A6177E12-FEAF-2F4B-B7B6-F5624CBC2E23}"/>
              </a:ext>
            </a:extLst>
          </p:cNvPr>
          <p:cNvSpPr>
            <a:spLocks noGrp="1"/>
          </p:cNvSpPr>
          <p:nvPr>
            <p:ph idx="1"/>
          </p:nvPr>
        </p:nvSpPr>
        <p:spPr>
          <a:xfrm>
            <a:off x="4191000" y="1600201"/>
            <a:ext cx="4495800" cy="4038600"/>
          </a:xfrm>
        </p:spPr>
        <p:txBody>
          <a:bodyPr/>
          <a:lstStyle/>
          <a:p>
            <a:r>
              <a:rPr lang="en-US" dirty="0"/>
              <a:t>Consider the type of message you want to convey</a:t>
            </a:r>
          </a:p>
          <a:p>
            <a:pPr marL="0" indent="0">
              <a:buNone/>
            </a:pPr>
            <a:endParaRPr lang="en-US" sz="1200" dirty="0"/>
          </a:p>
          <a:p>
            <a:r>
              <a:rPr lang="en-US" dirty="0"/>
              <a:t>Select a template from the free options to preview or ‘create’</a:t>
            </a:r>
          </a:p>
          <a:p>
            <a:pPr marL="0" indent="0">
              <a:buNone/>
            </a:pPr>
            <a:endParaRPr lang="en-US" sz="1200" dirty="0"/>
          </a:p>
          <a:p>
            <a:r>
              <a:rPr lang="en-US" dirty="0"/>
              <a:t>Watch the ‘onboarding’ videos for help</a:t>
            </a:r>
          </a:p>
        </p:txBody>
      </p:sp>
    </p:spTree>
    <p:extLst>
      <p:ext uri="{BB962C8B-B14F-4D97-AF65-F5344CB8AC3E}">
        <p14:creationId xmlns:p14="http://schemas.microsoft.com/office/powerpoint/2010/main" val="118414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E34EB0-708D-4E49-B57C-65BE240B54E7}"/>
              </a:ext>
            </a:extLst>
          </p:cNvPr>
          <p:cNvSpPr>
            <a:spLocks noGrp="1"/>
          </p:cNvSpPr>
          <p:nvPr>
            <p:ph type="sldNum" sz="quarter" idx="10"/>
          </p:nvPr>
        </p:nvSpPr>
        <p:spPr/>
        <p:txBody>
          <a:bodyPr/>
          <a:lstStyle/>
          <a:p>
            <a:fld id="{B2897048-00E0-47FB-B07B-F36BBE8AF579}" type="slidenum">
              <a:rPr lang="en-US" smtClean="0"/>
              <a:pPr/>
              <a:t>2</a:t>
            </a:fld>
            <a:endParaRPr lang="en-US" dirty="0"/>
          </a:p>
        </p:txBody>
      </p:sp>
      <p:sp>
        <p:nvSpPr>
          <p:cNvPr id="3" name="Title 2">
            <a:extLst>
              <a:ext uri="{FF2B5EF4-FFF2-40B4-BE49-F238E27FC236}">
                <a16:creationId xmlns:a16="http://schemas.microsoft.com/office/drawing/2014/main" id="{E96B731A-BDF2-244C-9106-FC13FE590FEC}"/>
              </a:ext>
            </a:extLst>
          </p:cNvPr>
          <p:cNvSpPr>
            <a:spLocks noGrp="1"/>
          </p:cNvSpPr>
          <p:nvPr>
            <p:ph type="title"/>
          </p:nvPr>
        </p:nvSpPr>
        <p:spPr/>
        <p:txBody>
          <a:bodyPr/>
          <a:lstStyle/>
          <a:p>
            <a:r>
              <a:rPr lang="en-US" dirty="0"/>
              <a:t>Our Time Together…</a:t>
            </a:r>
          </a:p>
        </p:txBody>
      </p:sp>
      <p:sp>
        <p:nvSpPr>
          <p:cNvPr id="2" name="Content Placeholder 1">
            <a:extLst>
              <a:ext uri="{FF2B5EF4-FFF2-40B4-BE49-F238E27FC236}">
                <a16:creationId xmlns:a16="http://schemas.microsoft.com/office/drawing/2014/main" id="{F8A34CB9-41D7-B948-8779-E2B233188102}"/>
              </a:ext>
            </a:extLst>
          </p:cNvPr>
          <p:cNvSpPr>
            <a:spLocks noGrp="1"/>
          </p:cNvSpPr>
          <p:nvPr>
            <p:ph idx="1"/>
          </p:nvPr>
        </p:nvSpPr>
        <p:spPr/>
        <p:txBody>
          <a:bodyPr/>
          <a:lstStyle/>
          <a:p>
            <a:pPr marL="400050"/>
            <a:r>
              <a:rPr lang="en-US" dirty="0"/>
              <a:t>Introduction to infographics</a:t>
            </a:r>
          </a:p>
          <a:p>
            <a:pPr marL="400050"/>
            <a:r>
              <a:rPr lang="en-US" dirty="0"/>
              <a:t>Process for developing infographics</a:t>
            </a:r>
          </a:p>
          <a:p>
            <a:pPr marL="400050"/>
            <a:r>
              <a:rPr lang="en-US" dirty="0"/>
              <a:t>Introduction to Venngage</a:t>
            </a:r>
          </a:p>
          <a:p>
            <a:pPr marL="400050"/>
            <a:r>
              <a:rPr lang="en-US" dirty="0"/>
              <a:t>Creating your own Infographic</a:t>
            </a:r>
          </a:p>
          <a:p>
            <a:pPr marL="400050"/>
            <a:r>
              <a:rPr lang="en-US" dirty="0"/>
              <a:t>Value of infographics</a:t>
            </a:r>
          </a:p>
          <a:p>
            <a:pPr marL="400050"/>
            <a:r>
              <a:rPr lang="en-US" dirty="0"/>
              <a:t>Resources</a:t>
            </a:r>
          </a:p>
          <a:p>
            <a:pPr marL="400050"/>
            <a:r>
              <a:rPr lang="en-US" dirty="0"/>
              <a:t>Next steps</a:t>
            </a:r>
          </a:p>
        </p:txBody>
      </p:sp>
    </p:spTree>
    <p:extLst>
      <p:ext uri="{BB962C8B-B14F-4D97-AF65-F5344CB8AC3E}">
        <p14:creationId xmlns:p14="http://schemas.microsoft.com/office/powerpoint/2010/main" val="42400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811C9D-91B7-E94E-A8B0-7EB1E44F222D}"/>
              </a:ext>
            </a:extLst>
          </p:cNvPr>
          <p:cNvSpPr>
            <a:spLocks noGrp="1"/>
          </p:cNvSpPr>
          <p:nvPr>
            <p:ph type="sldNum" sz="quarter" idx="10"/>
          </p:nvPr>
        </p:nvSpPr>
        <p:spPr/>
        <p:txBody>
          <a:bodyPr/>
          <a:lstStyle/>
          <a:p>
            <a:fld id="{B2897048-00E0-47FB-B07B-F36BBE8AF579}" type="slidenum">
              <a:rPr lang="en-US" smtClean="0"/>
              <a:pPr/>
              <a:t>20</a:t>
            </a:fld>
            <a:endParaRPr lang="en-US" dirty="0"/>
          </a:p>
        </p:txBody>
      </p:sp>
      <p:sp>
        <p:nvSpPr>
          <p:cNvPr id="3" name="Title 2">
            <a:extLst>
              <a:ext uri="{FF2B5EF4-FFF2-40B4-BE49-F238E27FC236}">
                <a16:creationId xmlns:a16="http://schemas.microsoft.com/office/drawing/2014/main" id="{9120C7A1-A3C2-8041-84C2-CC0D329C82F3}"/>
              </a:ext>
            </a:extLst>
          </p:cNvPr>
          <p:cNvSpPr>
            <a:spLocks noGrp="1"/>
          </p:cNvSpPr>
          <p:nvPr>
            <p:ph type="title"/>
          </p:nvPr>
        </p:nvSpPr>
        <p:spPr/>
        <p:txBody>
          <a:bodyPr/>
          <a:lstStyle/>
          <a:p>
            <a:r>
              <a:rPr lang="en-US" dirty="0"/>
              <a:t>Add widgets to your Infographic</a:t>
            </a:r>
          </a:p>
        </p:txBody>
      </p:sp>
      <p:pic>
        <p:nvPicPr>
          <p:cNvPr id="5" name="Content Placeholder 5" descr="This screenshot shows the different categories that you can incorporate into your infographic, such as charts, maps, icons, text, and images.">
            <a:extLst>
              <a:ext uri="{FF2B5EF4-FFF2-40B4-BE49-F238E27FC236}">
                <a16:creationId xmlns:a16="http://schemas.microsoft.com/office/drawing/2014/main" id="{F2875B41-05C2-C042-903C-3B0B04CD512C}"/>
              </a:ext>
            </a:extLst>
          </p:cNvPr>
          <p:cNvPicPr>
            <a:picLocks/>
          </p:cNvPicPr>
          <p:nvPr/>
        </p:nvPicPr>
        <p:blipFill rotWithShape="1">
          <a:blip r:embed="rId3"/>
          <a:srcRect t="21403" r="88351" b="22613"/>
          <a:stretch/>
        </p:blipFill>
        <p:spPr bwMode="auto">
          <a:xfrm>
            <a:off x="480391" y="1600201"/>
            <a:ext cx="1577009" cy="4263164"/>
          </a:xfrm>
          <a:prstGeom prst="rect">
            <a:avLst/>
          </a:prstGeom>
          <a:ln>
            <a:noFill/>
          </a:ln>
          <a:extLst>
            <a:ext uri="{53640926-AAD7-44D8-BBD7-CCE9431645EC}">
              <a14:shadowObscured xmlns:a14="http://schemas.microsoft.com/office/drawing/2010/main"/>
            </a:ext>
          </a:extLst>
        </p:spPr>
      </p:pic>
      <p:sp>
        <p:nvSpPr>
          <p:cNvPr id="2" name="Content Placeholder 1">
            <a:extLst>
              <a:ext uri="{FF2B5EF4-FFF2-40B4-BE49-F238E27FC236}">
                <a16:creationId xmlns:a16="http://schemas.microsoft.com/office/drawing/2014/main" id="{00CA01F6-C767-B549-B673-40E62F42E474}"/>
              </a:ext>
            </a:extLst>
          </p:cNvPr>
          <p:cNvSpPr>
            <a:spLocks noGrp="1"/>
          </p:cNvSpPr>
          <p:nvPr>
            <p:ph idx="1"/>
          </p:nvPr>
        </p:nvSpPr>
        <p:spPr>
          <a:xfrm>
            <a:off x="2590800" y="1600201"/>
            <a:ext cx="6096000" cy="2514599"/>
          </a:xfrm>
        </p:spPr>
        <p:txBody>
          <a:bodyPr/>
          <a:lstStyle/>
          <a:p>
            <a:r>
              <a:rPr lang="en-US" sz="2400" dirty="0"/>
              <a:t>Drag and drop charts, icons, maps or text onto your infographics. </a:t>
            </a:r>
          </a:p>
          <a:p>
            <a:pPr marL="0" indent="0">
              <a:buNone/>
            </a:pPr>
            <a:endParaRPr lang="en-US" sz="1100" dirty="0"/>
          </a:p>
          <a:p>
            <a:r>
              <a:rPr lang="en-US" sz="2400" dirty="0"/>
              <a:t>You can show or hide each category by clicking on the arrows.</a:t>
            </a:r>
          </a:p>
          <a:p>
            <a:pPr marL="0" indent="0">
              <a:buNone/>
            </a:pPr>
            <a:endParaRPr lang="en-US" sz="1200" dirty="0"/>
          </a:p>
          <a:p>
            <a:r>
              <a:rPr lang="en-US" sz="2400" dirty="0"/>
              <a:t>Click on any text, image or icon to edit it or double click to edit charts.</a:t>
            </a:r>
          </a:p>
        </p:txBody>
      </p:sp>
      <p:pic>
        <p:nvPicPr>
          <p:cNvPr id="6" name="Picture 5" descr="This is a screenshot taken directly from Venngage that says you can add widgets to your infographic.">
            <a:extLst>
              <a:ext uri="{FF2B5EF4-FFF2-40B4-BE49-F238E27FC236}">
                <a16:creationId xmlns:a16="http://schemas.microsoft.com/office/drawing/2014/main" id="{5BB7A95B-EF7F-BE47-A822-E7A4C943219E}"/>
              </a:ext>
            </a:extLst>
          </p:cNvPr>
          <p:cNvPicPr/>
          <p:nvPr/>
        </p:nvPicPr>
        <p:blipFill rotWithShape="1">
          <a:blip r:embed="rId3"/>
          <a:srcRect l="11805" t="46323" r="67226" b="43709"/>
          <a:stretch/>
        </p:blipFill>
        <p:spPr bwMode="auto">
          <a:xfrm>
            <a:off x="2232136" y="4724400"/>
            <a:ext cx="5712602" cy="12271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6834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FAE994-8FF8-4341-B762-CA348E090B8C}"/>
              </a:ext>
            </a:extLst>
          </p:cNvPr>
          <p:cNvSpPr>
            <a:spLocks noGrp="1"/>
          </p:cNvSpPr>
          <p:nvPr>
            <p:ph type="sldNum" sz="quarter" idx="10"/>
          </p:nvPr>
        </p:nvSpPr>
        <p:spPr/>
        <p:txBody>
          <a:bodyPr/>
          <a:lstStyle/>
          <a:p>
            <a:fld id="{B2897048-00E0-47FB-B07B-F36BBE8AF579}" type="slidenum">
              <a:rPr lang="en-US" smtClean="0"/>
              <a:pPr/>
              <a:t>21</a:t>
            </a:fld>
            <a:endParaRPr lang="en-US" dirty="0"/>
          </a:p>
        </p:txBody>
      </p:sp>
      <p:sp>
        <p:nvSpPr>
          <p:cNvPr id="3" name="Title 2">
            <a:extLst>
              <a:ext uri="{FF2B5EF4-FFF2-40B4-BE49-F238E27FC236}">
                <a16:creationId xmlns:a16="http://schemas.microsoft.com/office/drawing/2014/main" id="{D456A607-F931-D84C-B77A-B00C601FECCF}"/>
              </a:ext>
            </a:extLst>
          </p:cNvPr>
          <p:cNvSpPr>
            <a:spLocks noGrp="1"/>
          </p:cNvSpPr>
          <p:nvPr>
            <p:ph type="title"/>
          </p:nvPr>
        </p:nvSpPr>
        <p:spPr/>
        <p:txBody>
          <a:bodyPr>
            <a:normAutofit fontScale="90000"/>
          </a:bodyPr>
          <a:lstStyle/>
          <a:p>
            <a:r>
              <a:rPr lang="en-US" dirty="0"/>
              <a:t>Continue to Edit and Refine your Work</a:t>
            </a:r>
          </a:p>
        </p:txBody>
      </p:sp>
      <p:pic>
        <p:nvPicPr>
          <p:cNvPr id="5" name="Content Placeholder 14" descr="This screenshot shows what editing capability Venngage has available as you create your infographic.">
            <a:extLst>
              <a:ext uri="{FF2B5EF4-FFF2-40B4-BE49-F238E27FC236}">
                <a16:creationId xmlns:a16="http://schemas.microsoft.com/office/drawing/2014/main" id="{4C4914A0-34C5-2E41-A50F-8DF14C793DC6}"/>
              </a:ext>
            </a:extLst>
          </p:cNvPr>
          <p:cNvPicPr>
            <a:picLocks/>
          </p:cNvPicPr>
          <p:nvPr/>
        </p:nvPicPr>
        <p:blipFill rotWithShape="1">
          <a:blip r:embed="rId2">
            <a:extLst>
              <a:ext uri="{28A0092B-C50C-407E-A947-70E740481C1C}">
                <a14:useLocalDpi xmlns:a14="http://schemas.microsoft.com/office/drawing/2010/main" val="0"/>
              </a:ext>
            </a:extLst>
          </a:blip>
          <a:srcRect l="6910" t="16669" r="76012" b="73997"/>
          <a:stretch/>
        </p:blipFill>
        <p:spPr bwMode="auto">
          <a:xfrm>
            <a:off x="457200" y="2781301"/>
            <a:ext cx="4495800" cy="1676400"/>
          </a:xfrm>
          <a:prstGeom prst="rect">
            <a:avLst/>
          </a:prstGeom>
          <a:ln>
            <a:noFill/>
          </a:ln>
          <a:extLst>
            <a:ext uri="{53640926-AAD7-44D8-BBD7-CCE9431645EC}">
              <a14:shadowObscured xmlns:a14="http://schemas.microsoft.com/office/drawing/2010/main"/>
            </a:ext>
          </a:extLst>
        </p:spPr>
      </p:pic>
      <p:sp>
        <p:nvSpPr>
          <p:cNvPr id="2" name="Content Placeholder 1">
            <a:extLst>
              <a:ext uri="{FF2B5EF4-FFF2-40B4-BE49-F238E27FC236}">
                <a16:creationId xmlns:a16="http://schemas.microsoft.com/office/drawing/2014/main" id="{1E2D97BF-7B7D-EA42-B712-546A767212B1}"/>
              </a:ext>
            </a:extLst>
          </p:cNvPr>
          <p:cNvSpPr>
            <a:spLocks noGrp="1"/>
          </p:cNvSpPr>
          <p:nvPr>
            <p:ph idx="1"/>
          </p:nvPr>
        </p:nvSpPr>
        <p:spPr>
          <a:xfrm>
            <a:off x="5334000" y="1600201"/>
            <a:ext cx="3352800" cy="4038600"/>
          </a:xfrm>
        </p:spPr>
        <p:txBody>
          <a:bodyPr/>
          <a:lstStyle/>
          <a:p>
            <a:endParaRPr lang="en-US" dirty="0"/>
          </a:p>
          <a:p>
            <a:r>
              <a:rPr lang="en-US" dirty="0"/>
              <a:t>Click on any widget to edit.</a:t>
            </a:r>
          </a:p>
          <a:p>
            <a:pPr marL="0" indent="0">
              <a:buNone/>
            </a:pPr>
            <a:endParaRPr lang="en-US" sz="1200" dirty="0"/>
          </a:p>
          <a:p>
            <a:r>
              <a:rPr lang="en-US" dirty="0"/>
              <a:t>Use the buttons to edit, copy, and move items to the front/back or to delete them. </a:t>
            </a:r>
          </a:p>
        </p:txBody>
      </p:sp>
    </p:spTree>
    <p:extLst>
      <p:ext uri="{BB962C8B-B14F-4D97-AF65-F5344CB8AC3E}">
        <p14:creationId xmlns:p14="http://schemas.microsoft.com/office/powerpoint/2010/main" val="164675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794E2A-F4F9-9641-BDA3-1059D7609FBB}"/>
              </a:ext>
            </a:extLst>
          </p:cNvPr>
          <p:cNvSpPr>
            <a:spLocks noGrp="1"/>
          </p:cNvSpPr>
          <p:nvPr>
            <p:ph type="sldNum" sz="quarter" idx="10"/>
          </p:nvPr>
        </p:nvSpPr>
        <p:spPr/>
        <p:txBody>
          <a:bodyPr/>
          <a:lstStyle/>
          <a:p>
            <a:fld id="{B2897048-00E0-47FB-B07B-F36BBE8AF579}" type="slidenum">
              <a:rPr lang="en-US" smtClean="0"/>
              <a:pPr/>
              <a:t>22</a:t>
            </a:fld>
            <a:endParaRPr lang="en-US" dirty="0"/>
          </a:p>
        </p:txBody>
      </p:sp>
      <p:sp>
        <p:nvSpPr>
          <p:cNvPr id="3" name="Title 2">
            <a:extLst>
              <a:ext uri="{FF2B5EF4-FFF2-40B4-BE49-F238E27FC236}">
                <a16:creationId xmlns:a16="http://schemas.microsoft.com/office/drawing/2014/main" id="{53B60EDE-22A2-E945-84A0-93360CAE8A87}"/>
              </a:ext>
            </a:extLst>
          </p:cNvPr>
          <p:cNvSpPr>
            <a:spLocks noGrp="1"/>
          </p:cNvSpPr>
          <p:nvPr>
            <p:ph type="title"/>
          </p:nvPr>
        </p:nvSpPr>
        <p:spPr/>
        <p:txBody>
          <a:bodyPr>
            <a:normAutofit fontScale="90000"/>
          </a:bodyPr>
          <a:lstStyle/>
          <a:p>
            <a:r>
              <a:rPr lang="en-US" dirty="0"/>
              <a:t>Choose Colors that Brand your Infographic</a:t>
            </a:r>
          </a:p>
        </p:txBody>
      </p:sp>
      <p:pic>
        <p:nvPicPr>
          <p:cNvPr id="5" name="Content Placeholder 7" descr="This screenshot of Venngage shows that you can edit colors by clicking into a color wheel.">
            <a:extLst>
              <a:ext uri="{FF2B5EF4-FFF2-40B4-BE49-F238E27FC236}">
                <a16:creationId xmlns:a16="http://schemas.microsoft.com/office/drawing/2014/main" id="{51E5ABC6-2320-B54B-BDF2-010274856BBB}"/>
              </a:ext>
            </a:extLst>
          </p:cNvPr>
          <p:cNvPicPr>
            <a:picLocks noChangeAspect="1"/>
          </p:cNvPicPr>
          <p:nvPr/>
        </p:nvPicPr>
        <p:blipFill rotWithShape="1">
          <a:blip r:embed="rId3"/>
          <a:srcRect l="13744" t="4879"/>
          <a:stretch/>
        </p:blipFill>
        <p:spPr>
          <a:xfrm>
            <a:off x="1347673" y="1524000"/>
            <a:ext cx="6448654" cy="4343400"/>
          </a:xfrm>
          <a:prstGeom prst="rect">
            <a:avLst/>
          </a:prstGeom>
        </p:spPr>
      </p:pic>
    </p:spTree>
    <p:extLst>
      <p:ext uri="{BB962C8B-B14F-4D97-AF65-F5344CB8AC3E}">
        <p14:creationId xmlns:p14="http://schemas.microsoft.com/office/powerpoint/2010/main" val="3649514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FC903C-8A48-DD4A-86A8-109F42B8B721}"/>
              </a:ext>
            </a:extLst>
          </p:cNvPr>
          <p:cNvSpPr>
            <a:spLocks noGrp="1"/>
          </p:cNvSpPr>
          <p:nvPr>
            <p:ph type="sldNum" sz="quarter" idx="10"/>
          </p:nvPr>
        </p:nvSpPr>
        <p:spPr/>
        <p:txBody>
          <a:bodyPr/>
          <a:lstStyle/>
          <a:p>
            <a:fld id="{B2897048-00E0-47FB-B07B-F36BBE8AF579}" type="slidenum">
              <a:rPr lang="en-US" smtClean="0"/>
              <a:pPr/>
              <a:t>23</a:t>
            </a:fld>
            <a:endParaRPr lang="en-US" dirty="0"/>
          </a:p>
        </p:txBody>
      </p:sp>
      <p:sp>
        <p:nvSpPr>
          <p:cNvPr id="3" name="Title 2">
            <a:extLst>
              <a:ext uri="{FF2B5EF4-FFF2-40B4-BE49-F238E27FC236}">
                <a16:creationId xmlns:a16="http://schemas.microsoft.com/office/drawing/2014/main" id="{D4951502-01E6-F945-B58B-E7B97CE9361A}"/>
              </a:ext>
            </a:extLst>
          </p:cNvPr>
          <p:cNvSpPr>
            <a:spLocks noGrp="1"/>
          </p:cNvSpPr>
          <p:nvPr>
            <p:ph type="title"/>
          </p:nvPr>
        </p:nvSpPr>
        <p:spPr/>
        <p:txBody>
          <a:bodyPr/>
          <a:lstStyle/>
          <a:p>
            <a:r>
              <a:rPr lang="en-US" dirty="0"/>
              <a:t>Publish and Share your Infographic</a:t>
            </a:r>
          </a:p>
        </p:txBody>
      </p:sp>
      <p:pic>
        <p:nvPicPr>
          <p:cNvPr id="5" name="Content Placeholder 7" descr="This screenshot shows the various Venngage icons you can click once you are done with your infographic. You can publish, share, and download your infographic, or access other settings.">
            <a:extLst>
              <a:ext uri="{FF2B5EF4-FFF2-40B4-BE49-F238E27FC236}">
                <a16:creationId xmlns:a16="http://schemas.microsoft.com/office/drawing/2014/main" id="{AAC88248-2C76-F242-82DC-28152AA405AF}"/>
              </a:ext>
            </a:extLst>
          </p:cNvPr>
          <p:cNvPicPr>
            <a:picLocks/>
          </p:cNvPicPr>
          <p:nvPr/>
        </p:nvPicPr>
        <p:blipFill rotWithShape="1">
          <a:blip r:embed="rId2">
            <a:extLst>
              <a:ext uri="{28A0092B-C50C-407E-A947-70E740481C1C}">
                <a14:useLocalDpi xmlns:a14="http://schemas.microsoft.com/office/drawing/2010/main" val="0"/>
              </a:ext>
            </a:extLst>
          </a:blip>
          <a:srcRect l="79566" t="17369" r="888" b="64906"/>
          <a:stretch/>
        </p:blipFill>
        <p:spPr bwMode="auto">
          <a:xfrm>
            <a:off x="386861" y="2385935"/>
            <a:ext cx="4185139" cy="2467131"/>
          </a:xfrm>
          <a:prstGeom prst="rect">
            <a:avLst/>
          </a:prstGeom>
          <a:ln>
            <a:noFill/>
          </a:ln>
          <a:extLst>
            <a:ext uri="{53640926-AAD7-44D8-BBD7-CCE9431645EC}">
              <a14:shadowObscured xmlns:a14="http://schemas.microsoft.com/office/drawing/2010/main"/>
            </a:ext>
          </a:extLst>
        </p:spPr>
      </p:pic>
      <p:sp>
        <p:nvSpPr>
          <p:cNvPr id="2" name="Content Placeholder 1">
            <a:extLst>
              <a:ext uri="{FF2B5EF4-FFF2-40B4-BE49-F238E27FC236}">
                <a16:creationId xmlns:a16="http://schemas.microsoft.com/office/drawing/2014/main" id="{1BB925F8-21BC-2A49-A176-7D4BFE9BFE55}"/>
              </a:ext>
            </a:extLst>
          </p:cNvPr>
          <p:cNvSpPr>
            <a:spLocks noGrp="1"/>
          </p:cNvSpPr>
          <p:nvPr>
            <p:ph idx="1"/>
          </p:nvPr>
        </p:nvSpPr>
        <p:spPr>
          <a:xfrm>
            <a:off x="4953000" y="1600201"/>
            <a:ext cx="3733800" cy="4038600"/>
          </a:xfrm>
        </p:spPr>
        <p:txBody>
          <a:bodyPr/>
          <a:lstStyle/>
          <a:p>
            <a:pPr marL="0" indent="0">
              <a:buNone/>
            </a:pPr>
            <a:endParaRPr lang="en-US" dirty="0"/>
          </a:p>
          <a:p>
            <a:r>
              <a:rPr lang="en-US" dirty="0"/>
              <a:t>Save your work.</a:t>
            </a:r>
          </a:p>
          <a:p>
            <a:r>
              <a:rPr lang="en-US" dirty="0"/>
              <a:t>Create and name a folder.</a:t>
            </a:r>
          </a:p>
          <a:p>
            <a:r>
              <a:rPr lang="en-US" dirty="0"/>
              <a:t>Drag the infographic to the folder.</a:t>
            </a:r>
          </a:p>
          <a:p>
            <a:pPr marL="0" indent="0">
              <a:buNone/>
            </a:pPr>
            <a:endParaRPr lang="en-US" dirty="0"/>
          </a:p>
        </p:txBody>
      </p:sp>
    </p:spTree>
    <p:extLst>
      <p:ext uri="{BB962C8B-B14F-4D97-AF65-F5344CB8AC3E}">
        <p14:creationId xmlns:p14="http://schemas.microsoft.com/office/powerpoint/2010/main" val="3134157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5420C-1258-754E-97FC-38C8128AD2A0}"/>
              </a:ext>
            </a:extLst>
          </p:cNvPr>
          <p:cNvSpPr>
            <a:spLocks noGrp="1"/>
          </p:cNvSpPr>
          <p:nvPr>
            <p:ph type="title"/>
          </p:nvPr>
        </p:nvSpPr>
        <p:spPr/>
        <p:txBody>
          <a:bodyPr/>
          <a:lstStyle/>
          <a:p>
            <a:r>
              <a:rPr lang="en-US" dirty="0"/>
              <a:t>Let’s Try It!</a:t>
            </a:r>
          </a:p>
        </p:txBody>
      </p:sp>
      <p:sp>
        <p:nvSpPr>
          <p:cNvPr id="4" name="Content Placeholder 1">
            <a:extLst>
              <a:ext uri="{FF2B5EF4-FFF2-40B4-BE49-F238E27FC236}">
                <a16:creationId xmlns:a16="http://schemas.microsoft.com/office/drawing/2014/main" id="{ADDA4C5C-0BED-BA41-A8B4-876D8C15F3A4}"/>
              </a:ext>
            </a:extLst>
          </p:cNvPr>
          <p:cNvSpPr txBox="1">
            <a:spLocks/>
          </p:cNvSpPr>
          <p:nvPr/>
        </p:nvSpPr>
        <p:spPr>
          <a:xfrm>
            <a:off x="533400" y="1905000"/>
            <a:ext cx="3733800" cy="1066800"/>
          </a:xfrm>
          <a:prstGeom prst="rect">
            <a:avLst/>
          </a:prstGeom>
        </p:spPr>
        <p:txBody>
          <a:bodyPr/>
          <a:lstStyle>
            <a:lvl1pPr marL="342900" indent="-342900" algn="l" defTabSz="914400" rtl="0" eaLnBrk="1" latinLnBrk="0" hangingPunct="1">
              <a:spcBef>
                <a:spcPct val="20000"/>
              </a:spcBef>
              <a:buClr>
                <a:srgbClr val="ED3532"/>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Work on infographics for 40 minutes</a:t>
            </a:r>
          </a:p>
        </p:txBody>
      </p:sp>
      <p:pic>
        <p:nvPicPr>
          <p:cNvPr id="6" name="Picture Placeholder 5">
            <a:extLst>
              <a:ext uri="{FF2B5EF4-FFF2-40B4-BE49-F238E27FC236}">
                <a16:creationId xmlns:a16="http://schemas.microsoft.com/office/drawing/2014/main" id="{59A6F327-3A71-C04D-B66A-C0448F2D9073}"/>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8264" r="8264"/>
          <a:stretch>
            <a:fillRect/>
          </a:stretch>
        </p:blipFill>
        <p:spPr>
          <a:xfrm>
            <a:off x="4267199" y="2124075"/>
            <a:ext cx="4333699" cy="3668713"/>
          </a:xfrm>
        </p:spPr>
      </p:pic>
    </p:spTree>
    <p:extLst>
      <p:ext uri="{BB962C8B-B14F-4D97-AF65-F5344CB8AC3E}">
        <p14:creationId xmlns:p14="http://schemas.microsoft.com/office/powerpoint/2010/main" val="1971532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C2759-8AFE-A847-840F-2B62716F6BF2}"/>
              </a:ext>
            </a:extLst>
          </p:cNvPr>
          <p:cNvSpPr>
            <a:spLocks noGrp="1"/>
          </p:cNvSpPr>
          <p:nvPr>
            <p:ph type="sldNum" sz="quarter" idx="10"/>
          </p:nvPr>
        </p:nvSpPr>
        <p:spPr/>
        <p:txBody>
          <a:bodyPr/>
          <a:lstStyle/>
          <a:p>
            <a:fld id="{B2897048-00E0-47FB-B07B-F36BBE8AF579}" type="slidenum">
              <a:rPr lang="en-US" smtClean="0"/>
              <a:pPr/>
              <a:t>25</a:t>
            </a:fld>
            <a:endParaRPr lang="en-US" dirty="0"/>
          </a:p>
        </p:txBody>
      </p:sp>
      <p:sp>
        <p:nvSpPr>
          <p:cNvPr id="3" name="Title 2">
            <a:extLst>
              <a:ext uri="{FF2B5EF4-FFF2-40B4-BE49-F238E27FC236}">
                <a16:creationId xmlns:a16="http://schemas.microsoft.com/office/drawing/2014/main" id="{76BBEB18-16CA-B941-B3E5-2252B9981284}"/>
              </a:ext>
            </a:extLst>
          </p:cNvPr>
          <p:cNvSpPr>
            <a:spLocks noGrp="1"/>
          </p:cNvSpPr>
          <p:nvPr>
            <p:ph type="title"/>
          </p:nvPr>
        </p:nvSpPr>
        <p:spPr/>
        <p:txBody>
          <a:bodyPr>
            <a:normAutofit fontScale="90000"/>
          </a:bodyPr>
          <a:lstStyle/>
          <a:p>
            <a:r>
              <a:rPr lang="en-US" dirty="0"/>
              <a:t>Let’s Reflect on the Value of Infographics</a:t>
            </a:r>
          </a:p>
        </p:txBody>
      </p:sp>
      <p:sp>
        <p:nvSpPr>
          <p:cNvPr id="2" name="Content Placeholder 1">
            <a:extLst>
              <a:ext uri="{FF2B5EF4-FFF2-40B4-BE49-F238E27FC236}">
                <a16:creationId xmlns:a16="http://schemas.microsoft.com/office/drawing/2014/main" id="{28072F35-CD58-4546-89E6-F178F16901E3}"/>
              </a:ext>
            </a:extLst>
          </p:cNvPr>
          <p:cNvSpPr>
            <a:spLocks noGrp="1"/>
          </p:cNvSpPr>
          <p:nvPr>
            <p:ph idx="1"/>
          </p:nvPr>
        </p:nvSpPr>
        <p:spPr/>
        <p:txBody>
          <a:bodyPr/>
          <a:lstStyle/>
          <a:p>
            <a:r>
              <a:rPr lang="en-US" sz="2400" dirty="0"/>
              <a:t>Combat </a:t>
            </a:r>
            <a:r>
              <a:rPr lang="en-US" sz="2400" b="1" dirty="0"/>
              <a:t>information overload</a:t>
            </a:r>
          </a:p>
          <a:p>
            <a:r>
              <a:rPr lang="en-US" sz="2400" b="1" dirty="0"/>
              <a:t>Synthesize</a:t>
            </a:r>
            <a:r>
              <a:rPr lang="en-US" sz="2400" dirty="0"/>
              <a:t> main ideas</a:t>
            </a:r>
          </a:p>
          <a:p>
            <a:r>
              <a:rPr lang="en-US" sz="2400" dirty="0"/>
              <a:t>Communicate complex ideas in the content </a:t>
            </a:r>
            <a:r>
              <a:rPr lang="en-US" sz="2400" b="1" dirty="0"/>
              <a:t>more simply</a:t>
            </a:r>
          </a:p>
          <a:p>
            <a:r>
              <a:rPr lang="en-US" sz="2400" dirty="0"/>
              <a:t>Develop </a:t>
            </a:r>
            <a:r>
              <a:rPr lang="en-US" sz="2400" b="1" dirty="0"/>
              <a:t>sharable </a:t>
            </a:r>
            <a:r>
              <a:rPr lang="en-US" sz="2400" dirty="0"/>
              <a:t>messages</a:t>
            </a:r>
          </a:p>
          <a:p>
            <a:r>
              <a:rPr lang="en-US" sz="2400" dirty="0"/>
              <a:t>Use infographics to </a:t>
            </a:r>
            <a:r>
              <a:rPr lang="en-US" sz="2400" b="1" dirty="0"/>
              <a:t>build interaction</a:t>
            </a:r>
          </a:p>
          <a:p>
            <a:r>
              <a:rPr lang="en-US" sz="2400" dirty="0"/>
              <a:t>Provide </a:t>
            </a:r>
            <a:r>
              <a:rPr lang="en-US" sz="2400" b="1" dirty="0"/>
              <a:t>simple, shareable </a:t>
            </a:r>
            <a:r>
              <a:rPr lang="en-US" sz="2400" dirty="0"/>
              <a:t>pieces of information</a:t>
            </a:r>
          </a:p>
          <a:p>
            <a:r>
              <a:rPr lang="en-US" sz="2400" dirty="0"/>
              <a:t>Enable many to take an </a:t>
            </a:r>
            <a:r>
              <a:rPr lang="en-US" sz="2400" b="1" dirty="0"/>
              <a:t>active role</a:t>
            </a:r>
            <a:r>
              <a:rPr lang="en-US" sz="2400" dirty="0"/>
              <a:t> in implementation</a:t>
            </a:r>
          </a:p>
          <a:p>
            <a:r>
              <a:rPr lang="en-US" sz="2400" dirty="0"/>
              <a:t>Help many to </a:t>
            </a:r>
            <a:r>
              <a:rPr lang="en-US" sz="2400" b="1" dirty="0"/>
              <a:t>‘own the change’ </a:t>
            </a:r>
            <a:r>
              <a:rPr lang="en-US" sz="2400" dirty="0"/>
              <a:t>and express the ‘what’ and ‘why’ within their own networks</a:t>
            </a:r>
          </a:p>
        </p:txBody>
      </p:sp>
    </p:spTree>
    <p:extLst>
      <p:ext uri="{BB962C8B-B14F-4D97-AF65-F5344CB8AC3E}">
        <p14:creationId xmlns:p14="http://schemas.microsoft.com/office/powerpoint/2010/main" val="1607297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1D8FA5-2467-9441-A7A4-050CC2E859E4}"/>
              </a:ext>
            </a:extLst>
          </p:cNvPr>
          <p:cNvSpPr>
            <a:spLocks noGrp="1"/>
          </p:cNvSpPr>
          <p:nvPr>
            <p:ph type="sldNum" sz="quarter" idx="10"/>
          </p:nvPr>
        </p:nvSpPr>
        <p:spPr/>
        <p:txBody>
          <a:bodyPr/>
          <a:lstStyle/>
          <a:p>
            <a:fld id="{B2897048-00E0-47FB-B07B-F36BBE8AF579}" type="slidenum">
              <a:rPr lang="en-US" smtClean="0"/>
              <a:pPr/>
              <a:t>26</a:t>
            </a:fld>
            <a:endParaRPr lang="en-US" dirty="0"/>
          </a:p>
        </p:txBody>
      </p:sp>
      <p:sp>
        <p:nvSpPr>
          <p:cNvPr id="3" name="Title 2">
            <a:extLst>
              <a:ext uri="{FF2B5EF4-FFF2-40B4-BE49-F238E27FC236}">
                <a16:creationId xmlns:a16="http://schemas.microsoft.com/office/drawing/2014/main" id="{B8932BA6-64D3-B943-BECC-3E6B4082ACFD}"/>
              </a:ext>
            </a:extLst>
          </p:cNvPr>
          <p:cNvSpPr>
            <a:spLocks noGrp="1"/>
          </p:cNvSpPr>
          <p:nvPr>
            <p:ph type="title"/>
          </p:nvPr>
        </p:nvSpPr>
        <p:spPr/>
        <p:txBody>
          <a:bodyPr/>
          <a:lstStyle/>
          <a:p>
            <a:r>
              <a:rPr lang="en-US" dirty="0"/>
              <a:t>Value of Involving Stakeholders</a:t>
            </a:r>
          </a:p>
        </p:txBody>
      </p:sp>
      <p:sp>
        <p:nvSpPr>
          <p:cNvPr id="2" name="Content Placeholder 1">
            <a:extLst>
              <a:ext uri="{FF2B5EF4-FFF2-40B4-BE49-F238E27FC236}">
                <a16:creationId xmlns:a16="http://schemas.microsoft.com/office/drawing/2014/main" id="{B3F172F4-20C9-5B44-B7B6-30C646514D6E}"/>
              </a:ext>
            </a:extLst>
          </p:cNvPr>
          <p:cNvSpPr>
            <a:spLocks noGrp="1"/>
          </p:cNvSpPr>
          <p:nvPr>
            <p:ph idx="1"/>
          </p:nvPr>
        </p:nvSpPr>
        <p:spPr>
          <a:xfrm>
            <a:off x="457200" y="1600201"/>
            <a:ext cx="8229600" cy="4038600"/>
          </a:xfrm>
        </p:spPr>
        <p:txBody>
          <a:bodyPr/>
          <a:lstStyle/>
          <a:p>
            <a:r>
              <a:rPr lang="en-US" sz="2300" b="1" dirty="0"/>
              <a:t>Engage stakeholders </a:t>
            </a:r>
            <a:r>
              <a:rPr lang="en-US" sz="2300" dirty="0"/>
              <a:t>by working together to develop an Infographic to communicate the value of state work</a:t>
            </a:r>
          </a:p>
          <a:p>
            <a:r>
              <a:rPr lang="en-US" sz="2300" dirty="0"/>
              <a:t>Create </a:t>
            </a:r>
            <a:r>
              <a:rPr lang="en-US" sz="2300" b="1" dirty="0"/>
              <a:t>shared vision/goal </a:t>
            </a:r>
            <a:r>
              <a:rPr lang="en-US" sz="2300" dirty="0"/>
              <a:t>through collaboration</a:t>
            </a:r>
          </a:p>
          <a:p>
            <a:r>
              <a:rPr lang="en-US" sz="2300" dirty="0"/>
              <a:t>Ensure that many people </a:t>
            </a:r>
            <a:r>
              <a:rPr lang="en-US" sz="2300" b="1" dirty="0"/>
              <a:t>understand the content and data</a:t>
            </a:r>
          </a:p>
          <a:p>
            <a:r>
              <a:rPr lang="en-US" sz="2300" dirty="0"/>
              <a:t>Increase </a:t>
            </a:r>
            <a:r>
              <a:rPr lang="en-US" sz="2300" b="1" dirty="0"/>
              <a:t>”buy-in” </a:t>
            </a:r>
            <a:r>
              <a:rPr lang="en-US" sz="2300" dirty="0"/>
              <a:t>from program staff and generate enthusiasm</a:t>
            </a:r>
          </a:p>
          <a:p>
            <a:r>
              <a:rPr lang="en-US" sz="2300" b="1" dirty="0"/>
              <a:t>Build support </a:t>
            </a:r>
            <a:r>
              <a:rPr lang="en-US" sz="2300" dirty="0"/>
              <a:t>by attracting others to your effort/initiative</a:t>
            </a:r>
          </a:p>
          <a:p>
            <a:r>
              <a:rPr lang="en-US" sz="2300" dirty="0"/>
              <a:t>Support </a:t>
            </a:r>
            <a:r>
              <a:rPr lang="en-US" sz="2300" b="1" dirty="0"/>
              <a:t>family-professional partnerships </a:t>
            </a:r>
            <a:r>
              <a:rPr lang="en-US" sz="2300" dirty="0"/>
              <a:t>and interagency collaboration (ICC)</a:t>
            </a:r>
          </a:p>
          <a:p>
            <a:r>
              <a:rPr lang="en-US" sz="2300" b="1" dirty="0"/>
              <a:t>Disseminate information </a:t>
            </a:r>
            <a:r>
              <a:rPr lang="en-US" sz="2300" dirty="0"/>
              <a:t>to practitioners/families and communicate the value of your work</a:t>
            </a:r>
          </a:p>
          <a:p>
            <a:r>
              <a:rPr lang="en-US" sz="2300" b="1" dirty="0"/>
              <a:t>Reach diverse groups </a:t>
            </a:r>
            <a:r>
              <a:rPr lang="en-US" sz="2300" dirty="0"/>
              <a:t>through stakeholders</a:t>
            </a:r>
          </a:p>
        </p:txBody>
      </p:sp>
    </p:spTree>
    <p:extLst>
      <p:ext uri="{BB962C8B-B14F-4D97-AF65-F5344CB8AC3E}">
        <p14:creationId xmlns:p14="http://schemas.microsoft.com/office/powerpoint/2010/main" val="967272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AA2424-5001-1648-B4D5-EED6A3718472}"/>
              </a:ext>
            </a:extLst>
          </p:cNvPr>
          <p:cNvSpPr>
            <a:spLocks noGrp="1"/>
          </p:cNvSpPr>
          <p:nvPr>
            <p:ph type="sldNum" sz="quarter" idx="10"/>
          </p:nvPr>
        </p:nvSpPr>
        <p:spPr/>
        <p:txBody>
          <a:bodyPr/>
          <a:lstStyle/>
          <a:p>
            <a:fld id="{B2897048-00E0-47FB-B07B-F36BBE8AF579}" type="slidenum">
              <a:rPr lang="en-US" smtClean="0"/>
              <a:pPr/>
              <a:t>27</a:t>
            </a:fld>
            <a:endParaRPr lang="en-US" dirty="0"/>
          </a:p>
        </p:txBody>
      </p:sp>
      <p:sp>
        <p:nvSpPr>
          <p:cNvPr id="3" name="Title 2">
            <a:extLst>
              <a:ext uri="{FF2B5EF4-FFF2-40B4-BE49-F238E27FC236}">
                <a16:creationId xmlns:a16="http://schemas.microsoft.com/office/drawing/2014/main" id="{FB8B06D4-A906-5D47-A86B-ADB74F378F97}"/>
              </a:ext>
            </a:extLst>
          </p:cNvPr>
          <p:cNvSpPr>
            <a:spLocks noGrp="1"/>
          </p:cNvSpPr>
          <p:nvPr>
            <p:ph type="title"/>
          </p:nvPr>
        </p:nvSpPr>
        <p:spPr/>
        <p:txBody>
          <a:bodyPr>
            <a:normAutofit fontScale="90000"/>
          </a:bodyPr>
          <a:lstStyle/>
          <a:p>
            <a:r>
              <a:rPr lang="en-US" dirty="0"/>
              <a:t>Example Questions for Engaging Stakeholders in Process</a:t>
            </a:r>
          </a:p>
        </p:txBody>
      </p:sp>
      <p:sp>
        <p:nvSpPr>
          <p:cNvPr id="2" name="Content Placeholder 1">
            <a:extLst>
              <a:ext uri="{FF2B5EF4-FFF2-40B4-BE49-F238E27FC236}">
                <a16:creationId xmlns:a16="http://schemas.microsoft.com/office/drawing/2014/main" id="{C67D07EC-D839-9E42-9DB3-065CB3EEF50C}"/>
              </a:ext>
            </a:extLst>
          </p:cNvPr>
          <p:cNvSpPr>
            <a:spLocks noGrp="1"/>
          </p:cNvSpPr>
          <p:nvPr>
            <p:ph idx="1"/>
          </p:nvPr>
        </p:nvSpPr>
        <p:spPr/>
        <p:txBody>
          <a:bodyPr/>
          <a:lstStyle/>
          <a:p>
            <a:r>
              <a:rPr lang="en-US" sz="2700" b="1" dirty="0"/>
              <a:t>Planning and development</a:t>
            </a:r>
          </a:p>
          <a:p>
            <a:pPr lvl="1"/>
            <a:r>
              <a:rPr lang="en-US" sz="2700" dirty="0"/>
              <a:t>What is the purpose of this infographic (what info, for whom, how?) and how is this meaningful to our state?</a:t>
            </a:r>
          </a:p>
          <a:p>
            <a:pPr lvl="1"/>
            <a:r>
              <a:rPr lang="en-US" sz="2700" dirty="0"/>
              <a:t>What is our story? What change are we hoping to implement and what impact are we hoping to achieve?</a:t>
            </a:r>
          </a:p>
          <a:p>
            <a:pPr lvl="1"/>
            <a:r>
              <a:rPr lang="en-US" sz="2700" dirty="0"/>
              <a:t>What are some longstanding challenges that we have faced and how have we addressed them? What are new barriers/setbacks?</a:t>
            </a:r>
          </a:p>
        </p:txBody>
      </p:sp>
    </p:spTree>
    <p:extLst>
      <p:ext uri="{BB962C8B-B14F-4D97-AF65-F5344CB8AC3E}">
        <p14:creationId xmlns:p14="http://schemas.microsoft.com/office/powerpoint/2010/main" val="2721225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BF0E61-D86A-464F-B187-62CF01CAFD26}"/>
              </a:ext>
            </a:extLst>
          </p:cNvPr>
          <p:cNvSpPr>
            <a:spLocks noGrp="1"/>
          </p:cNvSpPr>
          <p:nvPr>
            <p:ph type="sldNum" sz="quarter" idx="10"/>
          </p:nvPr>
        </p:nvSpPr>
        <p:spPr/>
        <p:txBody>
          <a:bodyPr/>
          <a:lstStyle/>
          <a:p>
            <a:fld id="{B2897048-00E0-47FB-B07B-F36BBE8AF579}" type="slidenum">
              <a:rPr lang="en-US" smtClean="0"/>
              <a:pPr/>
              <a:t>28</a:t>
            </a:fld>
            <a:endParaRPr lang="en-US" dirty="0"/>
          </a:p>
        </p:txBody>
      </p:sp>
      <p:sp>
        <p:nvSpPr>
          <p:cNvPr id="3" name="Title 2">
            <a:extLst>
              <a:ext uri="{FF2B5EF4-FFF2-40B4-BE49-F238E27FC236}">
                <a16:creationId xmlns:a16="http://schemas.microsoft.com/office/drawing/2014/main" id="{872A27E2-9E66-48CB-8FBB-8A12FE535E4D}"/>
              </a:ext>
            </a:extLst>
          </p:cNvPr>
          <p:cNvSpPr>
            <a:spLocks noGrp="1"/>
          </p:cNvSpPr>
          <p:nvPr>
            <p:ph type="title"/>
          </p:nvPr>
        </p:nvSpPr>
        <p:spPr/>
        <p:txBody>
          <a:bodyPr>
            <a:normAutofit fontScale="90000"/>
          </a:bodyPr>
          <a:lstStyle/>
          <a:p>
            <a:r>
              <a:rPr lang="en-US" dirty="0"/>
              <a:t>Example Questions for Engaging Stakeholders in Process</a:t>
            </a:r>
          </a:p>
        </p:txBody>
      </p:sp>
      <p:sp>
        <p:nvSpPr>
          <p:cNvPr id="2" name="Content Placeholder 1">
            <a:extLst>
              <a:ext uri="{FF2B5EF4-FFF2-40B4-BE49-F238E27FC236}">
                <a16:creationId xmlns:a16="http://schemas.microsoft.com/office/drawing/2014/main" id="{12CAAB00-D704-406E-B632-64F5714CE8C2}"/>
              </a:ext>
            </a:extLst>
          </p:cNvPr>
          <p:cNvSpPr>
            <a:spLocks noGrp="1"/>
          </p:cNvSpPr>
          <p:nvPr>
            <p:ph idx="1"/>
          </p:nvPr>
        </p:nvSpPr>
        <p:spPr/>
        <p:txBody>
          <a:bodyPr/>
          <a:lstStyle/>
          <a:p>
            <a:r>
              <a:rPr lang="en-US" sz="2700" b="1" dirty="0"/>
              <a:t>Reviewing the end product</a:t>
            </a:r>
          </a:p>
          <a:p>
            <a:pPr lvl="1"/>
            <a:r>
              <a:rPr lang="en-US" sz="2700" dirty="0"/>
              <a:t>Is the infographic sufficient/comprehensive? What about for this audience (providers, families, etc.)? Is a different infographic needed for each audience?</a:t>
            </a:r>
          </a:p>
          <a:p>
            <a:pPr lvl="1"/>
            <a:r>
              <a:rPr lang="en-US" sz="2700" dirty="0"/>
              <a:t>If someone were to pick this up from a table, would they have the basic, essential information to make sense of what’s being presented?</a:t>
            </a:r>
          </a:p>
        </p:txBody>
      </p:sp>
    </p:spTree>
    <p:extLst>
      <p:ext uri="{BB962C8B-B14F-4D97-AF65-F5344CB8AC3E}">
        <p14:creationId xmlns:p14="http://schemas.microsoft.com/office/powerpoint/2010/main" val="2039944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E26AC4-5657-554B-8DE9-9E66BC8CEDA7}"/>
              </a:ext>
            </a:extLst>
          </p:cNvPr>
          <p:cNvSpPr>
            <a:spLocks noGrp="1"/>
          </p:cNvSpPr>
          <p:nvPr>
            <p:ph type="sldNum" sz="quarter" idx="10"/>
          </p:nvPr>
        </p:nvSpPr>
        <p:spPr/>
        <p:txBody>
          <a:bodyPr/>
          <a:lstStyle/>
          <a:p>
            <a:fld id="{B2897048-00E0-47FB-B07B-F36BBE8AF579}" type="slidenum">
              <a:rPr lang="en-US" smtClean="0"/>
              <a:pPr/>
              <a:t>29</a:t>
            </a:fld>
            <a:endParaRPr lang="en-US" dirty="0"/>
          </a:p>
        </p:txBody>
      </p:sp>
      <p:sp>
        <p:nvSpPr>
          <p:cNvPr id="3" name="Title 2">
            <a:extLst>
              <a:ext uri="{FF2B5EF4-FFF2-40B4-BE49-F238E27FC236}">
                <a16:creationId xmlns:a16="http://schemas.microsoft.com/office/drawing/2014/main" id="{2C0065C1-6183-C54B-9018-59E640B2F596}"/>
              </a:ext>
            </a:extLst>
          </p:cNvPr>
          <p:cNvSpPr>
            <a:spLocks noGrp="1"/>
          </p:cNvSpPr>
          <p:nvPr>
            <p:ph type="title"/>
          </p:nvPr>
        </p:nvSpPr>
        <p:spPr/>
        <p:txBody>
          <a:bodyPr/>
          <a:lstStyle/>
          <a:p>
            <a:r>
              <a:rPr lang="en-US" dirty="0"/>
              <a:t>Resources to Support Next Steps</a:t>
            </a:r>
          </a:p>
        </p:txBody>
      </p:sp>
      <p:sp>
        <p:nvSpPr>
          <p:cNvPr id="2" name="Content Placeholder 1">
            <a:extLst>
              <a:ext uri="{FF2B5EF4-FFF2-40B4-BE49-F238E27FC236}">
                <a16:creationId xmlns:a16="http://schemas.microsoft.com/office/drawing/2014/main" id="{18462996-B961-0E4D-8098-8A2DA17A0897}"/>
              </a:ext>
            </a:extLst>
          </p:cNvPr>
          <p:cNvSpPr>
            <a:spLocks noGrp="1"/>
          </p:cNvSpPr>
          <p:nvPr>
            <p:ph idx="1"/>
          </p:nvPr>
        </p:nvSpPr>
        <p:spPr>
          <a:xfrm>
            <a:off x="457200" y="1600201"/>
            <a:ext cx="4724400" cy="4038600"/>
          </a:xfrm>
        </p:spPr>
        <p:txBody>
          <a:bodyPr/>
          <a:lstStyle/>
          <a:p>
            <a:r>
              <a:rPr lang="en-US" sz="2400" dirty="0">
                <a:hlinkClick r:id="rId3" tooltip="Telling Your SSIP Story in an Infographic: Strategies, Tips, and Examples"/>
              </a:rPr>
              <a:t>Telling Your SSIP Story in an Infographic: Strategies, Tips, and Examples</a:t>
            </a:r>
            <a:endParaRPr lang="en-US" sz="2400" dirty="0"/>
          </a:p>
          <a:p>
            <a:r>
              <a:rPr lang="en-US" sz="2400" dirty="0">
                <a:hlinkClick r:id="rId4" tooltip="DaSy Center Data Visualization Toolkit website"/>
              </a:rPr>
              <a:t>DaSy Data Visualization Toolkit</a:t>
            </a:r>
            <a:endParaRPr lang="en-US" sz="2400" dirty="0"/>
          </a:p>
          <a:p>
            <a:pPr lvl="1"/>
            <a:r>
              <a:rPr lang="en-US" sz="2000" dirty="0">
                <a:hlinkClick r:id="rId5" tooltip="DaSy Center Infographic List of Tools website"/>
              </a:rPr>
              <a:t>List of tools</a:t>
            </a:r>
            <a:endParaRPr lang="en-US" sz="2000" dirty="0"/>
          </a:p>
          <a:p>
            <a:r>
              <a:rPr lang="en-US" sz="2400" dirty="0">
                <a:hlinkClick r:id="rId6" tooltip="Stephanie Evergreen's Interactive Data Visualization Checklist"/>
              </a:rPr>
              <a:t>Interactive Data Visualization Checklist</a:t>
            </a:r>
            <a:r>
              <a:rPr lang="en-US" sz="2400" dirty="0"/>
              <a:t> – Stephanie Evergreen</a:t>
            </a:r>
          </a:p>
          <a:p>
            <a:r>
              <a:rPr lang="en-US" sz="2400" dirty="0">
                <a:hlinkClick r:id="rId7" tooltip="OSEP Symposium: Conveying Our Stories - Displaying Our Data Infographics for Impact"/>
              </a:rPr>
              <a:t>OSEP Symposium: Conveying Our Stories - Displaying Our Data</a:t>
            </a:r>
            <a:endParaRPr lang="en-US" sz="2400" dirty="0"/>
          </a:p>
          <a:p>
            <a:r>
              <a:rPr lang="en-US" sz="2400" dirty="0">
                <a:hlinkClick r:id="rId8"/>
              </a:rPr>
              <a:t>Infographics for Impact</a:t>
            </a:r>
            <a:endParaRPr lang="en-US" sz="2400" dirty="0"/>
          </a:p>
        </p:txBody>
      </p:sp>
      <p:pic>
        <p:nvPicPr>
          <p:cNvPr id="6" name="Picture 5" descr="This is a screenshot of four state SSIP infographics. All four are included as state exemplars in the DaSy Data Visualization Toolkit.">
            <a:extLst>
              <a:ext uri="{FF2B5EF4-FFF2-40B4-BE49-F238E27FC236}">
                <a16:creationId xmlns:a16="http://schemas.microsoft.com/office/drawing/2014/main" id="{EF002EF7-0440-E744-A758-2BA4EEC80B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8560" y="1828800"/>
            <a:ext cx="3178240" cy="3581400"/>
          </a:xfrm>
          <a:prstGeom prst="rect">
            <a:avLst/>
          </a:prstGeom>
        </p:spPr>
      </p:pic>
    </p:spTree>
    <p:extLst>
      <p:ext uri="{BB962C8B-B14F-4D97-AF65-F5344CB8AC3E}">
        <p14:creationId xmlns:p14="http://schemas.microsoft.com/office/powerpoint/2010/main" val="1855893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703288-AA19-7B45-BAA5-11E199170382}"/>
              </a:ext>
            </a:extLst>
          </p:cNvPr>
          <p:cNvSpPr>
            <a:spLocks noGrp="1"/>
          </p:cNvSpPr>
          <p:nvPr>
            <p:ph type="sldNum" sz="quarter" idx="10"/>
          </p:nvPr>
        </p:nvSpPr>
        <p:spPr/>
        <p:txBody>
          <a:bodyPr/>
          <a:lstStyle/>
          <a:p>
            <a:fld id="{B2897048-00E0-47FB-B07B-F36BBE8AF579}" type="slidenum">
              <a:rPr lang="en-US" smtClean="0"/>
              <a:pPr/>
              <a:t>3</a:t>
            </a:fld>
            <a:endParaRPr lang="en-US" dirty="0"/>
          </a:p>
        </p:txBody>
      </p:sp>
      <p:sp>
        <p:nvSpPr>
          <p:cNvPr id="2" name="Title 1" hidden="1">
            <a:extLst>
              <a:ext uri="{FF2B5EF4-FFF2-40B4-BE49-F238E27FC236}">
                <a16:creationId xmlns:a16="http://schemas.microsoft.com/office/drawing/2014/main" id="{EDD4A313-FA2E-4542-BF65-1CFE3322B55C}"/>
              </a:ext>
            </a:extLst>
          </p:cNvPr>
          <p:cNvSpPr>
            <a:spLocks noGrp="1"/>
          </p:cNvSpPr>
          <p:nvPr>
            <p:ph type="title"/>
          </p:nvPr>
        </p:nvSpPr>
        <p:spPr/>
        <p:txBody>
          <a:bodyPr/>
          <a:lstStyle/>
          <a:p>
            <a:r>
              <a:rPr lang="en-US" dirty="0"/>
              <a:t>What is an Infographic?</a:t>
            </a:r>
          </a:p>
        </p:txBody>
      </p:sp>
      <p:pic>
        <p:nvPicPr>
          <p:cNvPr id="8" name="Content Placeholder 7" descr="&quot; &quot;">
            <a:extLst>
              <a:ext uri="{FF2B5EF4-FFF2-40B4-BE49-F238E27FC236}">
                <a16:creationId xmlns:a16="http://schemas.microsoft.com/office/drawing/2014/main" id="{F0AC4239-DFCC-459B-967E-6F7DBE19B3DC}"/>
              </a:ext>
            </a:extLst>
          </p:cNvPr>
          <p:cNvPicPr>
            <a:picLocks noGrp="1" noChangeAspect="1"/>
          </p:cNvPicPr>
          <p:nvPr>
            <p:ph idx="1"/>
          </p:nvPr>
        </p:nvPicPr>
        <p:blipFill rotWithShape="1">
          <a:blip r:embed="rId3"/>
          <a:srcRect b="4387"/>
          <a:stretch/>
        </p:blipFill>
        <p:spPr>
          <a:xfrm>
            <a:off x="299258" y="2136004"/>
            <a:ext cx="8535786" cy="3351435"/>
          </a:xfrm>
          <a:prstGeom prst="rect">
            <a:avLst/>
          </a:prstGeom>
        </p:spPr>
      </p:pic>
      <p:pic>
        <p:nvPicPr>
          <p:cNvPr id="9" name="Picture 8" descr="This is an infographic titled, &quot;What is an infographic?&quot; Answers include: a data-rich visualization of a story or thesis, a tool to educate and inform, and a way to build brand awareness.">
            <a:extLst>
              <a:ext uri="{FF2B5EF4-FFF2-40B4-BE49-F238E27FC236}">
                <a16:creationId xmlns:a16="http://schemas.microsoft.com/office/drawing/2014/main" id="{7C3CC249-365A-4655-BB5A-E464BFABF395}"/>
              </a:ext>
            </a:extLst>
          </p:cNvPr>
          <p:cNvPicPr>
            <a:picLocks noChangeAspect="1"/>
          </p:cNvPicPr>
          <p:nvPr/>
        </p:nvPicPr>
        <p:blipFill rotWithShape="1">
          <a:blip r:embed="rId4"/>
          <a:srcRect b="1575"/>
          <a:stretch/>
        </p:blipFill>
        <p:spPr>
          <a:xfrm>
            <a:off x="287066" y="243016"/>
            <a:ext cx="8520546" cy="2474976"/>
          </a:xfrm>
          <a:prstGeom prst="rect">
            <a:avLst/>
          </a:prstGeom>
        </p:spPr>
      </p:pic>
      <p:sp>
        <p:nvSpPr>
          <p:cNvPr id="10" name="Rectangle 9">
            <a:extLst>
              <a:ext uri="{FF2B5EF4-FFF2-40B4-BE49-F238E27FC236}">
                <a16:creationId xmlns:a16="http://schemas.microsoft.com/office/drawing/2014/main" id="{DC56FA83-7D83-4FD0-862F-4730F46D6FD1}"/>
              </a:ext>
            </a:extLst>
          </p:cNvPr>
          <p:cNvSpPr/>
          <p:nvPr/>
        </p:nvSpPr>
        <p:spPr>
          <a:xfrm>
            <a:off x="457200" y="5716365"/>
            <a:ext cx="5638800" cy="276999"/>
          </a:xfrm>
          <a:prstGeom prst="rect">
            <a:avLst/>
          </a:prstGeom>
        </p:spPr>
        <p:txBody>
          <a:bodyPr wrap="square">
            <a:spAutoFit/>
          </a:bodyPr>
          <a:lstStyle/>
          <a:p>
            <a:r>
              <a:rPr lang="en-US" sz="1200" dirty="0"/>
              <a:t>http://www.societyofrevellers.com/what-is-an-infographic/</a:t>
            </a:r>
          </a:p>
        </p:txBody>
      </p:sp>
    </p:spTree>
    <p:extLst>
      <p:ext uri="{BB962C8B-B14F-4D97-AF65-F5344CB8AC3E}">
        <p14:creationId xmlns:p14="http://schemas.microsoft.com/office/powerpoint/2010/main" val="262368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2897048-00E0-47FB-B07B-F36BBE8AF579}" type="slidenum">
              <a:rPr lang="en-US" smtClean="0"/>
              <a:pPr/>
              <a:t>30</a:t>
            </a:fld>
            <a:endParaRPr lang="en-US" dirty="0"/>
          </a:p>
        </p:txBody>
      </p:sp>
      <p:sp>
        <p:nvSpPr>
          <p:cNvPr id="2" name="Title 1" descr="&quot; &quot;"/>
          <p:cNvSpPr>
            <a:spLocks noGrp="1"/>
          </p:cNvSpPr>
          <p:nvPr>
            <p:ph type="title"/>
          </p:nvPr>
        </p:nvSpPr>
        <p:spPr>
          <a:ln w="12700">
            <a:solidFill>
              <a:srgbClr val="39B54A"/>
            </a:solidFill>
          </a:ln>
        </p:spPr>
        <p:txBody>
          <a:bodyPr>
            <a:normAutofit/>
          </a:bodyPr>
          <a:lstStyle/>
          <a:p>
            <a:r>
              <a:rPr lang="en-US" dirty="0"/>
              <a:t>Contact Us</a:t>
            </a:r>
          </a:p>
        </p:txBody>
      </p:sp>
      <p:sp>
        <p:nvSpPr>
          <p:cNvPr id="3" name="Content Placeholder 2"/>
          <p:cNvSpPr>
            <a:spLocks noGrp="1"/>
          </p:cNvSpPr>
          <p:nvPr>
            <p:ph sz="half" idx="2"/>
          </p:nvPr>
        </p:nvSpPr>
        <p:spPr>
          <a:xfrm>
            <a:off x="457200" y="1839912"/>
            <a:ext cx="4040188" cy="3951288"/>
          </a:xfrm>
        </p:spPr>
        <p:txBody>
          <a:bodyPr/>
          <a:lstStyle/>
          <a:p>
            <a:r>
              <a:rPr lang="en-US" dirty="0"/>
              <a:t>Visit the DaSy website at:</a:t>
            </a:r>
            <a:br>
              <a:rPr lang="en-US" dirty="0"/>
            </a:br>
            <a:r>
              <a:rPr lang="en-US" dirty="0">
                <a:hlinkClick r:id="rId3"/>
              </a:rPr>
              <a:t>http://dasyce</a:t>
            </a:r>
            <a:r>
              <a:rPr lang="en-US" dirty="0">
                <a:hlinkClick r:id="rId3" tooltip="DaSy Center website"/>
              </a:rPr>
              <a:t>n</a:t>
            </a:r>
            <a:r>
              <a:rPr lang="en-US" dirty="0">
                <a:hlinkClick r:id="rId3"/>
              </a:rPr>
              <a:t>ter.org/</a:t>
            </a:r>
            <a:endParaRPr lang="en-US" dirty="0"/>
          </a:p>
          <a:p>
            <a:r>
              <a:rPr lang="en-US" dirty="0"/>
              <a:t>Follow DaSy on Twitter:</a:t>
            </a:r>
            <a:br>
              <a:rPr lang="en-US" dirty="0"/>
            </a:br>
            <a:r>
              <a:rPr lang="en-US" u="sng" dirty="0">
                <a:hlinkClick r:id="rId4" tooltip="DaSy Center Twitter feed"/>
              </a:rPr>
              <a:t>@DaSyCenter</a:t>
            </a:r>
            <a:endParaRPr lang="en-US" u="sng" dirty="0"/>
          </a:p>
          <a:p>
            <a:r>
              <a:rPr lang="en-US" dirty="0"/>
              <a:t>Like DaSy on Facebook: </a:t>
            </a:r>
            <a:br>
              <a:rPr lang="en-US" dirty="0"/>
            </a:br>
            <a:r>
              <a:rPr lang="en-US" u="sng" dirty="0">
                <a:hlinkClick r:id="rId5" tooltip="DaSy Center Facebook page"/>
              </a:rPr>
              <a:t>https://www.facebook.com/dasycenter</a:t>
            </a:r>
            <a:endParaRPr lang="en-US" dirty="0"/>
          </a:p>
        </p:txBody>
      </p:sp>
      <p:sp>
        <p:nvSpPr>
          <p:cNvPr id="4" name="Content Placeholder 3"/>
          <p:cNvSpPr>
            <a:spLocks noGrp="1"/>
          </p:cNvSpPr>
          <p:nvPr>
            <p:ph sz="quarter" idx="4"/>
          </p:nvPr>
        </p:nvSpPr>
        <p:spPr>
          <a:xfrm>
            <a:off x="4645025" y="1839912"/>
            <a:ext cx="4041775" cy="3951288"/>
          </a:xfrm>
        </p:spPr>
        <p:txBody>
          <a:bodyPr/>
          <a:lstStyle/>
          <a:p>
            <a:pPr>
              <a:buClr>
                <a:srgbClr val="6DB467"/>
              </a:buClr>
              <a:buSzPct val="100000"/>
              <a:buFont typeface="Arial" panose="020B0604020202020204" pitchFamily="34" charset="0"/>
              <a:buChar char="•"/>
            </a:pPr>
            <a:r>
              <a:rPr lang="en-US" dirty="0"/>
              <a:t>Visit the NCSI website at: </a:t>
            </a:r>
            <a:r>
              <a:rPr lang="en-US" dirty="0">
                <a:solidFill>
                  <a:srgbClr val="6DB467"/>
                </a:solidFill>
                <a:hlinkClick r:id="rId6" tooltip="NCSI website"/>
              </a:rPr>
              <a:t>http://ncsi.w</a:t>
            </a:r>
            <a:r>
              <a:rPr lang="en-US" dirty="0">
                <a:solidFill>
                  <a:srgbClr val="6DB467"/>
                </a:solidFill>
                <a:hlinkClick r:id="rId7" tooltip="NCSI website"/>
              </a:rPr>
              <a:t>e</a:t>
            </a:r>
            <a:r>
              <a:rPr lang="en-US" dirty="0">
                <a:solidFill>
                  <a:srgbClr val="6DB467"/>
                </a:solidFill>
                <a:hlinkClick r:id="rId7"/>
              </a:rPr>
              <a:t>sted.org/</a:t>
            </a:r>
            <a:endParaRPr lang="en-US" dirty="0">
              <a:solidFill>
                <a:srgbClr val="6DB467"/>
              </a:solidFill>
            </a:endParaRPr>
          </a:p>
          <a:p>
            <a:pPr>
              <a:buClr>
                <a:srgbClr val="6DB467"/>
              </a:buClr>
              <a:buSzPct val="100000"/>
              <a:buFont typeface="Arial" panose="020B0604020202020204" pitchFamily="34" charset="0"/>
              <a:buChar char="•"/>
            </a:pPr>
            <a:r>
              <a:rPr lang="en-US" dirty="0"/>
              <a:t>Follow NCSI on Twitter: </a:t>
            </a:r>
            <a:r>
              <a:rPr lang="en-US" dirty="0">
                <a:hlinkClick r:id="rId8"/>
              </a:rPr>
              <a:t>@The</a:t>
            </a:r>
            <a:r>
              <a:rPr lang="en-US" dirty="0">
                <a:hlinkClick r:id="rId8" tooltip="NCSI Twitter feed"/>
              </a:rPr>
              <a:t>NCSI</a:t>
            </a:r>
            <a:endParaRPr lang="en-US" dirty="0">
              <a:solidFill>
                <a:srgbClr val="6DB467"/>
              </a:solidFill>
            </a:endParaRPr>
          </a:p>
        </p:txBody>
      </p:sp>
    </p:spTree>
    <p:extLst>
      <p:ext uri="{BB962C8B-B14F-4D97-AF65-F5344CB8AC3E}">
        <p14:creationId xmlns:p14="http://schemas.microsoft.com/office/powerpoint/2010/main" val="1373862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2897048-00E0-47FB-B07B-F36BBE8AF579}" type="slidenum">
              <a:rPr lang="en-US" smtClean="0"/>
              <a:pPr/>
              <a:t>31</a:t>
            </a:fld>
            <a:endParaRPr lang="en-US" dirty="0"/>
          </a:p>
        </p:txBody>
      </p:sp>
      <p:sp>
        <p:nvSpPr>
          <p:cNvPr id="5" name="Title 1" descr="&quot; &quot;"/>
          <p:cNvSpPr>
            <a:spLocks noGrp="1"/>
          </p:cNvSpPr>
          <p:nvPr>
            <p:ph type="title"/>
          </p:nvPr>
        </p:nvSpPr>
        <p:spPr>
          <a:xfrm>
            <a:off x="457200" y="274638"/>
            <a:ext cx="8229600" cy="1143000"/>
          </a:xfrm>
          <a:ln w="12700">
            <a:solidFill>
              <a:srgbClr val="39B54A"/>
            </a:solidFill>
          </a:ln>
        </p:spPr>
        <p:txBody>
          <a:bodyPr>
            <a:normAutofit/>
          </a:bodyPr>
          <a:lstStyle/>
          <a:p>
            <a:r>
              <a:rPr lang="en-US" dirty="0"/>
              <a:t>Thank You!</a:t>
            </a:r>
          </a:p>
        </p:txBody>
      </p:sp>
      <p:sp>
        <p:nvSpPr>
          <p:cNvPr id="3" name="Content Placeholder 2"/>
          <p:cNvSpPr>
            <a:spLocks noGrp="1"/>
          </p:cNvSpPr>
          <p:nvPr>
            <p:ph idx="1"/>
          </p:nvPr>
        </p:nvSpPr>
        <p:spPr/>
        <p:txBody>
          <a:bodyPr/>
          <a:lstStyle/>
          <a:p>
            <a:pPr marL="0" indent="0">
              <a:buNone/>
            </a:pPr>
            <a:r>
              <a:rPr lang="en-US" sz="1800" dirty="0"/>
              <a:t>The contents of this presentation were developed under grants from the U.S. Department of Education, # H373Z120002 and H326R140006. However, those contents do not necessarily represent the policy of the U.S. Department of Education, and you should not assume endorsement by the Federal Government. DaSy Center Project Officers: Meredith Miceli and Richelle Davis. NCSI Project Officers: Perry Williams and Shedeh Hajghassemali. </a:t>
            </a:r>
          </a:p>
        </p:txBody>
      </p:sp>
      <p:pic>
        <p:nvPicPr>
          <p:cNvPr id="11" name="Picture 10" descr="IDEAs that Work. U.S. Office of Special Education Program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981" y="4267200"/>
            <a:ext cx="1062037" cy="885825"/>
          </a:xfrm>
          <a:prstGeom prst="rect">
            <a:avLst/>
          </a:prstGeom>
        </p:spPr>
      </p:pic>
    </p:spTree>
    <p:extLst>
      <p:ext uri="{BB962C8B-B14F-4D97-AF65-F5344CB8AC3E}">
        <p14:creationId xmlns:p14="http://schemas.microsoft.com/office/powerpoint/2010/main" val="2621243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899EC-1BA5-4896-BC57-360C734BE81E}"/>
              </a:ext>
            </a:extLst>
          </p:cNvPr>
          <p:cNvSpPr>
            <a:spLocks noGrp="1"/>
          </p:cNvSpPr>
          <p:nvPr>
            <p:ph type="sldNum" sz="quarter" idx="10"/>
          </p:nvPr>
        </p:nvSpPr>
        <p:spPr/>
        <p:txBody>
          <a:bodyPr/>
          <a:lstStyle/>
          <a:p>
            <a:fld id="{B2897048-00E0-47FB-B07B-F36BBE8AF579}" type="slidenum">
              <a:rPr lang="en-US" smtClean="0"/>
              <a:pPr/>
              <a:t>4</a:t>
            </a:fld>
            <a:endParaRPr lang="en-US" dirty="0"/>
          </a:p>
        </p:txBody>
      </p:sp>
      <p:sp>
        <p:nvSpPr>
          <p:cNvPr id="2" name="Title 1" hidden="1">
            <a:extLst>
              <a:ext uri="{FF2B5EF4-FFF2-40B4-BE49-F238E27FC236}">
                <a16:creationId xmlns:a16="http://schemas.microsoft.com/office/drawing/2014/main" id="{0F4742B4-70A9-44B6-982F-182E824467E6}"/>
              </a:ext>
            </a:extLst>
          </p:cNvPr>
          <p:cNvSpPr>
            <a:spLocks noGrp="1"/>
          </p:cNvSpPr>
          <p:nvPr>
            <p:ph type="title"/>
          </p:nvPr>
        </p:nvSpPr>
        <p:spPr/>
        <p:txBody>
          <a:bodyPr/>
          <a:lstStyle/>
          <a:p>
            <a:r>
              <a:rPr lang="en-US" dirty="0"/>
              <a:t>Benefits of Infographics</a:t>
            </a:r>
          </a:p>
        </p:txBody>
      </p:sp>
      <p:pic>
        <p:nvPicPr>
          <p:cNvPr id="5" name="Content Placeholder 4" descr="This infographic shows the benefits of using visuals to convey information.">
            <a:extLst>
              <a:ext uri="{FF2B5EF4-FFF2-40B4-BE49-F238E27FC236}">
                <a16:creationId xmlns:a16="http://schemas.microsoft.com/office/drawing/2014/main" id="{95EEFDBD-A87D-404B-9B7A-EA4E965648EA}"/>
              </a:ext>
            </a:extLst>
          </p:cNvPr>
          <p:cNvPicPr>
            <a:picLocks noGrp="1" noChangeAspect="1"/>
          </p:cNvPicPr>
          <p:nvPr>
            <p:ph idx="1"/>
          </p:nvPr>
        </p:nvPicPr>
        <p:blipFill rotWithShape="1">
          <a:blip r:embed="rId3"/>
          <a:srcRect l="3129" r="3129"/>
          <a:stretch/>
        </p:blipFill>
        <p:spPr>
          <a:xfrm>
            <a:off x="125342" y="836735"/>
            <a:ext cx="8994274" cy="4577454"/>
          </a:xfrm>
          <a:prstGeom prst="rect">
            <a:avLst/>
          </a:prstGeom>
        </p:spPr>
      </p:pic>
      <p:sp>
        <p:nvSpPr>
          <p:cNvPr id="6" name="Rectangle 5">
            <a:extLst>
              <a:ext uri="{FF2B5EF4-FFF2-40B4-BE49-F238E27FC236}">
                <a16:creationId xmlns:a16="http://schemas.microsoft.com/office/drawing/2014/main" id="{04825828-760F-4C39-B6DB-D6EE66AF113E}"/>
              </a:ext>
            </a:extLst>
          </p:cNvPr>
          <p:cNvSpPr/>
          <p:nvPr/>
        </p:nvSpPr>
        <p:spPr>
          <a:xfrm>
            <a:off x="116572" y="5626342"/>
            <a:ext cx="5943600" cy="276999"/>
          </a:xfrm>
          <a:prstGeom prst="rect">
            <a:avLst/>
          </a:prstGeom>
        </p:spPr>
        <p:txBody>
          <a:bodyPr wrap="square">
            <a:spAutoFit/>
          </a:bodyPr>
          <a:lstStyle/>
          <a:p>
            <a:r>
              <a:rPr lang="en-US" sz="1200" dirty="0"/>
              <a:t>https://visual.ly/community/infographic/technology/infographics-benefits-their-use-online</a:t>
            </a:r>
          </a:p>
        </p:txBody>
      </p:sp>
    </p:spTree>
    <p:extLst>
      <p:ext uri="{BB962C8B-B14F-4D97-AF65-F5344CB8AC3E}">
        <p14:creationId xmlns:p14="http://schemas.microsoft.com/office/powerpoint/2010/main" val="3769058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897048-00E0-47FB-B07B-F36BBE8AF579}" type="slidenum">
              <a:rPr lang="en-US" smtClean="0"/>
              <a:pPr/>
              <a:t>5</a:t>
            </a:fld>
            <a:endParaRPr lang="en-US" dirty="0"/>
          </a:p>
        </p:txBody>
      </p:sp>
      <p:sp>
        <p:nvSpPr>
          <p:cNvPr id="3" name="Title 2"/>
          <p:cNvSpPr>
            <a:spLocks noGrp="1"/>
          </p:cNvSpPr>
          <p:nvPr>
            <p:ph type="title"/>
          </p:nvPr>
        </p:nvSpPr>
        <p:spPr/>
        <p:txBody>
          <a:bodyPr/>
          <a:lstStyle/>
          <a:p>
            <a:r>
              <a:rPr lang="en-US" dirty="0"/>
              <a:t>5 Infographic Design Principles </a:t>
            </a:r>
          </a:p>
        </p:txBody>
      </p:sp>
      <p:sp>
        <p:nvSpPr>
          <p:cNvPr id="2" name="Content Placeholder 1"/>
          <p:cNvSpPr>
            <a:spLocks noGrp="1"/>
          </p:cNvSpPr>
          <p:nvPr>
            <p:ph idx="1"/>
          </p:nvPr>
        </p:nvSpPr>
        <p:spPr/>
        <p:txBody>
          <a:bodyPr/>
          <a:lstStyle/>
          <a:p>
            <a:pPr marL="514350" indent="-514350">
              <a:lnSpc>
                <a:spcPct val="150000"/>
              </a:lnSpc>
              <a:buFont typeface="+mj-ea"/>
              <a:buAutoNum type="circleNumDbPlain"/>
            </a:pPr>
            <a:r>
              <a:rPr lang="en-US" sz="3200" dirty="0"/>
              <a:t>Communicate one central idea</a:t>
            </a:r>
          </a:p>
          <a:p>
            <a:pPr marL="514350" indent="-514350">
              <a:lnSpc>
                <a:spcPct val="150000"/>
              </a:lnSpc>
              <a:buFont typeface="+mj-ea"/>
              <a:buAutoNum type="circleNumDbPlain"/>
            </a:pPr>
            <a:r>
              <a:rPr lang="en-US" sz="3200" dirty="0"/>
              <a:t>Communicate the data clearly</a:t>
            </a:r>
          </a:p>
          <a:p>
            <a:pPr marL="514350" indent="-514350">
              <a:lnSpc>
                <a:spcPct val="150000"/>
              </a:lnSpc>
              <a:buFont typeface="+mj-ea"/>
              <a:buAutoNum type="circleNumDbPlain"/>
            </a:pPr>
            <a:r>
              <a:rPr lang="en-US" sz="3200" dirty="0"/>
              <a:t>Create Levels of Engagement</a:t>
            </a:r>
          </a:p>
          <a:p>
            <a:pPr marL="514350" indent="-514350">
              <a:lnSpc>
                <a:spcPct val="150000"/>
              </a:lnSpc>
              <a:buFont typeface="+mj-ea"/>
              <a:buAutoNum type="circleNumDbPlain"/>
            </a:pPr>
            <a:r>
              <a:rPr lang="en-US" sz="3200" dirty="0"/>
              <a:t>Make it easy to navigate</a:t>
            </a:r>
          </a:p>
          <a:p>
            <a:pPr marL="514350" indent="-514350">
              <a:lnSpc>
                <a:spcPct val="150000"/>
              </a:lnSpc>
              <a:buFont typeface="+mj-ea"/>
              <a:buAutoNum type="circleNumDbPlain"/>
            </a:pPr>
            <a:r>
              <a:rPr lang="en-US" sz="3200" dirty="0"/>
              <a:t>Keep it beautiful</a:t>
            </a:r>
          </a:p>
        </p:txBody>
      </p:sp>
    </p:spTree>
    <p:extLst>
      <p:ext uri="{BB962C8B-B14F-4D97-AF65-F5344CB8AC3E}">
        <p14:creationId xmlns:p14="http://schemas.microsoft.com/office/powerpoint/2010/main" val="394905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349FBA-DE3C-4650-839A-80C13C9CBFDD}"/>
              </a:ext>
            </a:extLst>
          </p:cNvPr>
          <p:cNvSpPr>
            <a:spLocks noGrp="1"/>
          </p:cNvSpPr>
          <p:nvPr>
            <p:ph type="sldNum" sz="quarter" idx="10"/>
          </p:nvPr>
        </p:nvSpPr>
        <p:spPr/>
        <p:txBody>
          <a:bodyPr/>
          <a:lstStyle/>
          <a:p>
            <a:fld id="{B2897048-00E0-47FB-B07B-F36BBE8AF579}" type="slidenum">
              <a:rPr lang="en-US" smtClean="0"/>
              <a:pPr/>
              <a:t>6</a:t>
            </a:fld>
            <a:endParaRPr lang="en-US" dirty="0"/>
          </a:p>
        </p:txBody>
      </p:sp>
      <p:sp>
        <p:nvSpPr>
          <p:cNvPr id="3" name="Title 2">
            <a:extLst>
              <a:ext uri="{FF2B5EF4-FFF2-40B4-BE49-F238E27FC236}">
                <a16:creationId xmlns:a16="http://schemas.microsoft.com/office/drawing/2014/main" id="{17C24FAD-E847-437A-9A09-3435CC888D41}"/>
              </a:ext>
            </a:extLst>
          </p:cNvPr>
          <p:cNvSpPr>
            <a:spLocks noGrp="1"/>
          </p:cNvSpPr>
          <p:nvPr>
            <p:ph type="title"/>
          </p:nvPr>
        </p:nvSpPr>
        <p:spPr/>
        <p:txBody>
          <a:bodyPr/>
          <a:lstStyle/>
          <a:p>
            <a:r>
              <a:rPr lang="en-US" dirty="0"/>
              <a:t>Communicate One Central Idea</a:t>
            </a:r>
          </a:p>
        </p:txBody>
      </p:sp>
      <p:pic>
        <p:nvPicPr>
          <p:cNvPr id="6" name="Content Placeholder 5" descr="This infographic illustrates the design principle of communicating one central idea. To stress the importance of investing in early childhood education, a silhouette of a young girl's head and a graph are shown, stating that 85% of brain development occurs before the age of 5 while only 14% of public education dollars are spent on early childhood education in the U.S.">
            <a:extLst>
              <a:ext uri="{FF2B5EF4-FFF2-40B4-BE49-F238E27FC236}">
                <a16:creationId xmlns:a16="http://schemas.microsoft.com/office/drawing/2014/main" id="{35A41CA0-437E-4647-A057-29A85B9C5CF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4900" y="1644785"/>
            <a:ext cx="6934200" cy="4394756"/>
          </a:xfrm>
        </p:spPr>
      </p:pic>
      <p:sp>
        <p:nvSpPr>
          <p:cNvPr id="5" name="Rectangle 4">
            <a:extLst>
              <a:ext uri="{FF2B5EF4-FFF2-40B4-BE49-F238E27FC236}">
                <a16:creationId xmlns:a16="http://schemas.microsoft.com/office/drawing/2014/main" id="{BFE7EE04-0388-CD47-B36A-B8D3E2EC1742}"/>
              </a:ext>
            </a:extLst>
          </p:cNvPr>
          <p:cNvSpPr/>
          <p:nvPr/>
        </p:nvSpPr>
        <p:spPr>
          <a:xfrm>
            <a:off x="1104900" y="6268653"/>
            <a:ext cx="5943600" cy="246221"/>
          </a:xfrm>
          <a:prstGeom prst="rect">
            <a:avLst/>
          </a:prstGeom>
        </p:spPr>
        <p:txBody>
          <a:bodyPr wrap="square">
            <a:spAutoFit/>
          </a:bodyPr>
          <a:lstStyle/>
          <a:p>
            <a:r>
              <a:rPr lang="en-US" sz="1000" dirty="0"/>
              <a:t>http://</a:t>
            </a:r>
            <a:r>
              <a:rPr lang="en-US" sz="1000" dirty="0" err="1"/>
              <a:t>www.rauchfoundation.org</a:t>
            </a:r>
            <a:r>
              <a:rPr lang="en-US" sz="1000" dirty="0"/>
              <a:t>/how-we-work/what-we-support/</a:t>
            </a:r>
          </a:p>
        </p:txBody>
      </p:sp>
    </p:spTree>
    <p:extLst>
      <p:ext uri="{BB962C8B-B14F-4D97-AF65-F5344CB8AC3E}">
        <p14:creationId xmlns:p14="http://schemas.microsoft.com/office/powerpoint/2010/main" val="2975097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51A730-6AB9-4B98-9E7A-48C5E6309676}"/>
              </a:ext>
            </a:extLst>
          </p:cNvPr>
          <p:cNvSpPr>
            <a:spLocks noGrp="1"/>
          </p:cNvSpPr>
          <p:nvPr>
            <p:ph type="sldNum" sz="quarter" idx="10"/>
          </p:nvPr>
        </p:nvSpPr>
        <p:spPr>
          <a:xfrm>
            <a:off x="457200" y="6327648"/>
            <a:ext cx="2133600" cy="365125"/>
          </a:xfrm>
        </p:spPr>
        <p:txBody>
          <a:bodyPr/>
          <a:lstStyle/>
          <a:p>
            <a:fld id="{B2897048-00E0-47FB-B07B-F36BBE8AF579}" type="slidenum">
              <a:rPr lang="en-US" smtClean="0"/>
              <a:pPr/>
              <a:t>7</a:t>
            </a:fld>
            <a:endParaRPr lang="en-US" dirty="0"/>
          </a:p>
        </p:txBody>
      </p:sp>
      <p:sp>
        <p:nvSpPr>
          <p:cNvPr id="3" name="Title 2">
            <a:extLst>
              <a:ext uri="{FF2B5EF4-FFF2-40B4-BE49-F238E27FC236}">
                <a16:creationId xmlns:a16="http://schemas.microsoft.com/office/drawing/2014/main" id="{997170CA-2371-4363-8B26-DF99906139E0}"/>
              </a:ext>
            </a:extLst>
          </p:cNvPr>
          <p:cNvSpPr>
            <a:spLocks noGrp="1"/>
          </p:cNvSpPr>
          <p:nvPr>
            <p:ph type="title"/>
          </p:nvPr>
        </p:nvSpPr>
        <p:spPr>
          <a:xfrm>
            <a:off x="323088" y="457200"/>
            <a:ext cx="3486912" cy="2620962"/>
          </a:xfrm>
          <a:ln>
            <a:noFill/>
          </a:ln>
        </p:spPr>
        <p:txBody>
          <a:bodyPr>
            <a:normAutofit/>
          </a:bodyPr>
          <a:lstStyle/>
          <a:p>
            <a:r>
              <a:rPr lang="en-US" dirty="0"/>
              <a:t>Communicate Data Clearly</a:t>
            </a:r>
          </a:p>
        </p:txBody>
      </p:sp>
      <p:pic>
        <p:nvPicPr>
          <p:cNvPr id="8" name="Content Placeholder 7" descr="This infographic illustrates the design principle of communicating data clearly. Colors are used to highlight different pieces of information, as well as a map, a pie chart, and a bar chart.">
            <a:extLst>
              <a:ext uri="{FF2B5EF4-FFF2-40B4-BE49-F238E27FC236}">
                <a16:creationId xmlns:a16="http://schemas.microsoft.com/office/drawing/2014/main" id="{CA837F1E-C050-4BA6-BCF5-72E6FAD1A0BF}"/>
              </a:ext>
            </a:extLst>
          </p:cNvPr>
          <p:cNvPicPr>
            <a:picLocks noGrp="1" noChangeAspect="1"/>
          </p:cNvPicPr>
          <p:nvPr>
            <p:ph idx="1"/>
          </p:nvPr>
        </p:nvPicPr>
        <p:blipFill rotWithShape="1">
          <a:blip r:embed="rId2"/>
          <a:srcRect b="7522"/>
          <a:stretch/>
        </p:blipFill>
        <p:spPr>
          <a:xfrm>
            <a:off x="3766950" y="0"/>
            <a:ext cx="5377050" cy="6858000"/>
          </a:xfrm>
          <a:prstGeom prst="rect">
            <a:avLst/>
          </a:prstGeom>
        </p:spPr>
      </p:pic>
      <p:sp>
        <p:nvSpPr>
          <p:cNvPr id="5" name="Rectangle 4">
            <a:extLst>
              <a:ext uri="{FF2B5EF4-FFF2-40B4-BE49-F238E27FC236}">
                <a16:creationId xmlns:a16="http://schemas.microsoft.com/office/drawing/2014/main" id="{14E5070E-F57D-6845-BB4F-55887AC6E08E}"/>
              </a:ext>
            </a:extLst>
          </p:cNvPr>
          <p:cNvSpPr/>
          <p:nvPr/>
        </p:nvSpPr>
        <p:spPr>
          <a:xfrm>
            <a:off x="685800" y="6387099"/>
            <a:ext cx="3352800" cy="246221"/>
          </a:xfrm>
          <a:prstGeom prst="rect">
            <a:avLst/>
          </a:prstGeom>
        </p:spPr>
        <p:txBody>
          <a:bodyPr wrap="square">
            <a:spAutoFit/>
          </a:bodyPr>
          <a:lstStyle/>
          <a:p>
            <a:r>
              <a:rPr lang="en-US" sz="1000" dirty="0"/>
              <a:t>https://</a:t>
            </a:r>
            <a:r>
              <a:rPr lang="en-US" sz="1000" dirty="0" err="1"/>
              <a:t>dasycenter.org</a:t>
            </a:r>
            <a:r>
              <a:rPr lang="en-US" sz="1000" dirty="0"/>
              <a:t>/state-of-the-states-on-linking-data/</a:t>
            </a:r>
          </a:p>
        </p:txBody>
      </p:sp>
    </p:spTree>
    <p:extLst>
      <p:ext uri="{BB962C8B-B14F-4D97-AF65-F5344CB8AC3E}">
        <p14:creationId xmlns:p14="http://schemas.microsoft.com/office/powerpoint/2010/main" val="1208453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0074AA-32CB-4F50-B88E-470D634F3D8D}"/>
              </a:ext>
            </a:extLst>
          </p:cNvPr>
          <p:cNvSpPr>
            <a:spLocks noGrp="1"/>
          </p:cNvSpPr>
          <p:nvPr>
            <p:ph type="sldNum" sz="quarter" idx="10"/>
          </p:nvPr>
        </p:nvSpPr>
        <p:spPr/>
        <p:txBody>
          <a:bodyPr/>
          <a:lstStyle/>
          <a:p>
            <a:fld id="{B2897048-00E0-47FB-B07B-F36BBE8AF579}" type="slidenum">
              <a:rPr lang="en-US" smtClean="0"/>
              <a:pPr/>
              <a:t>8</a:t>
            </a:fld>
            <a:endParaRPr lang="en-US" dirty="0"/>
          </a:p>
        </p:txBody>
      </p:sp>
      <p:sp>
        <p:nvSpPr>
          <p:cNvPr id="3" name="Title 2">
            <a:extLst>
              <a:ext uri="{FF2B5EF4-FFF2-40B4-BE49-F238E27FC236}">
                <a16:creationId xmlns:a16="http://schemas.microsoft.com/office/drawing/2014/main" id="{71FF0F06-8130-4969-AB8A-E57B814B3A61}"/>
              </a:ext>
            </a:extLst>
          </p:cNvPr>
          <p:cNvSpPr>
            <a:spLocks noGrp="1"/>
          </p:cNvSpPr>
          <p:nvPr>
            <p:ph type="title"/>
          </p:nvPr>
        </p:nvSpPr>
        <p:spPr>
          <a:xfrm>
            <a:off x="457200" y="274638"/>
            <a:ext cx="2438400" cy="2849562"/>
          </a:xfrm>
          <a:ln>
            <a:noFill/>
          </a:ln>
        </p:spPr>
        <p:txBody>
          <a:bodyPr>
            <a:normAutofit/>
          </a:bodyPr>
          <a:lstStyle/>
          <a:p>
            <a:r>
              <a:rPr lang="en-US" dirty="0"/>
              <a:t>Make it Easy to Navigate</a:t>
            </a:r>
          </a:p>
        </p:txBody>
      </p:sp>
      <p:pic>
        <p:nvPicPr>
          <p:cNvPr id="9" name="Content Placeholder 8" descr="This infographic illustrates the design principle of making it easy to navigate. The text is organized neatly in sections and boxes, and arrows are used.">
            <a:extLst>
              <a:ext uri="{FF2B5EF4-FFF2-40B4-BE49-F238E27FC236}">
                <a16:creationId xmlns:a16="http://schemas.microsoft.com/office/drawing/2014/main" id="{40904060-1A07-4B4A-93EF-057BFD0A6E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646"/>
          <a:stretch/>
        </p:blipFill>
        <p:spPr>
          <a:xfrm>
            <a:off x="2895600" y="-3836"/>
            <a:ext cx="6248400" cy="6861836"/>
          </a:xfrm>
        </p:spPr>
      </p:pic>
      <p:sp>
        <p:nvSpPr>
          <p:cNvPr id="2" name="Rectangle 1">
            <a:extLst>
              <a:ext uri="{FF2B5EF4-FFF2-40B4-BE49-F238E27FC236}">
                <a16:creationId xmlns:a16="http://schemas.microsoft.com/office/drawing/2014/main" id="{AD0EE11C-B170-184A-B7E0-5570033569C0}"/>
              </a:ext>
            </a:extLst>
          </p:cNvPr>
          <p:cNvSpPr/>
          <p:nvPr/>
        </p:nvSpPr>
        <p:spPr>
          <a:xfrm>
            <a:off x="762000" y="6156267"/>
            <a:ext cx="2133600" cy="707886"/>
          </a:xfrm>
          <a:prstGeom prst="rect">
            <a:avLst/>
          </a:prstGeom>
        </p:spPr>
        <p:txBody>
          <a:bodyPr wrap="square">
            <a:spAutoFit/>
          </a:bodyPr>
          <a:lstStyle/>
          <a:p>
            <a:r>
              <a:rPr lang="en-US" sz="800" dirty="0"/>
              <a:t>https://</a:t>
            </a:r>
            <a:r>
              <a:rPr lang="en-US" sz="800" dirty="0" err="1"/>
              <a:t>health.oregonstate.edu</a:t>
            </a:r>
            <a:r>
              <a:rPr lang="en-US" sz="800" dirty="0"/>
              <a:t>/sites/</a:t>
            </a:r>
            <a:r>
              <a:rPr lang="en-US" sz="800" dirty="0" err="1"/>
              <a:t>health.oregonstate.edu</a:t>
            </a:r>
            <a:r>
              <a:rPr lang="en-US" sz="800" dirty="0"/>
              <a:t>/files/</a:t>
            </a:r>
            <a:r>
              <a:rPr lang="en-US" sz="800" dirty="0" err="1"/>
              <a:t>hallie</a:t>
            </a:r>
            <a:r>
              <a:rPr lang="en-US" sz="800" dirty="0"/>
              <a:t>-ford/images/bleasdale_infographic_predicting_academic_success_in_preschool_and_kindergarten1.jpg</a:t>
            </a:r>
          </a:p>
        </p:txBody>
      </p:sp>
    </p:spTree>
    <p:extLst>
      <p:ext uri="{BB962C8B-B14F-4D97-AF65-F5344CB8AC3E}">
        <p14:creationId xmlns:p14="http://schemas.microsoft.com/office/powerpoint/2010/main" val="2869658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77FC32-60B3-4EB5-9FD5-CC0B746BFFEF}"/>
              </a:ext>
            </a:extLst>
          </p:cNvPr>
          <p:cNvSpPr>
            <a:spLocks noGrp="1"/>
          </p:cNvSpPr>
          <p:nvPr>
            <p:ph type="sldNum" sz="quarter" idx="10"/>
          </p:nvPr>
        </p:nvSpPr>
        <p:spPr/>
        <p:txBody>
          <a:bodyPr/>
          <a:lstStyle/>
          <a:p>
            <a:fld id="{B2897048-00E0-47FB-B07B-F36BBE8AF579}" type="slidenum">
              <a:rPr lang="en-US" smtClean="0"/>
              <a:pPr/>
              <a:t>9</a:t>
            </a:fld>
            <a:endParaRPr lang="en-US" dirty="0"/>
          </a:p>
        </p:txBody>
      </p:sp>
      <p:sp>
        <p:nvSpPr>
          <p:cNvPr id="3" name="Title 2">
            <a:extLst>
              <a:ext uri="{FF2B5EF4-FFF2-40B4-BE49-F238E27FC236}">
                <a16:creationId xmlns:a16="http://schemas.microsoft.com/office/drawing/2014/main" id="{45D28018-3F80-40DB-9A19-F30C31278867}"/>
              </a:ext>
            </a:extLst>
          </p:cNvPr>
          <p:cNvSpPr>
            <a:spLocks noGrp="1"/>
          </p:cNvSpPr>
          <p:nvPr>
            <p:ph type="title"/>
          </p:nvPr>
        </p:nvSpPr>
        <p:spPr/>
        <p:txBody>
          <a:bodyPr/>
          <a:lstStyle/>
          <a:p>
            <a:r>
              <a:rPr lang="en-US" dirty="0"/>
              <a:t>Create Levels of Engagement</a:t>
            </a:r>
          </a:p>
        </p:txBody>
      </p:sp>
      <p:sp>
        <p:nvSpPr>
          <p:cNvPr id="10" name="Content Placeholder 9">
            <a:extLst>
              <a:ext uri="{FF2B5EF4-FFF2-40B4-BE49-F238E27FC236}">
                <a16:creationId xmlns:a16="http://schemas.microsoft.com/office/drawing/2014/main" id="{32D895D2-36CF-4675-AF6E-52CA6A888799}"/>
              </a:ext>
            </a:extLst>
          </p:cNvPr>
          <p:cNvSpPr>
            <a:spLocks noGrp="1"/>
          </p:cNvSpPr>
          <p:nvPr>
            <p:ph idx="1"/>
          </p:nvPr>
        </p:nvSpPr>
        <p:spPr/>
        <p:txBody>
          <a:bodyPr/>
          <a:lstStyle/>
          <a:p>
            <a:r>
              <a:rPr lang="en-US" dirty="0">
                <a:hlinkClick r:id="rId2" tooltip="eLearning Infographics website"/>
              </a:rPr>
              <a:t>https://elearninginfographics.com/wp-content/uploads/How-Far-Behind-Are-We-On-Preschool-Infographic.png</a:t>
            </a:r>
            <a:endParaRPr lang="en-US" dirty="0"/>
          </a:p>
        </p:txBody>
      </p:sp>
    </p:spTree>
    <p:extLst>
      <p:ext uri="{BB962C8B-B14F-4D97-AF65-F5344CB8AC3E}">
        <p14:creationId xmlns:p14="http://schemas.microsoft.com/office/powerpoint/2010/main" val="41917731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1904&quot;&gt;&lt;object type=&quot;3&quot; unique_id=&quot;11905&quot;&gt;&lt;property id=&quot;20148&quot; value=&quot;5&quot;/&gt;&lt;property id=&quot;20300&quot; value=&quot;Slide 1&quot;/&gt;&lt;property id=&quot;20307&quot; value=&quot;258&quot;/&gt;&lt;/object&gt;&lt;object type=&quot;3&quot; unique_id=&quot;11906&quot;&gt;&lt;property id=&quot;20148&quot; value=&quot;5&quot;/&gt;&lt;property id=&quot;20300&quot; value=&quot;Slide 2 - &amp;quot;Title Here&amp;quot;&quot;/&gt;&lt;property id=&quot;20307&quot; value=&quot;257&quot;/&gt;&lt;/object&gt;&lt;object type=&quot;3&quot; unique_id=&quot;11915&quot;&gt;&lt;property id=&quot;20148&quot; value=&quot;5&quot;/&gt;&lt;property id=&quot;20300&quot; value=&quot;Slide 3 - &amp;quot;Title Here&amp;quot;&quot;/&gt;&lt;property id=&quot;20307&quot; value=&quot;259&quot;/&gt;&lt;/object&gt;&lt;object type=&quot;3&quot; unique_id=&quot;11916&quot;&gt;&lt;property id=&quot;20148&quot; value=&quot;5&quot;/&gt;&lt;property id=&quot;20300&quot; value=&quot;Slide 4 - &amp;quot;One color chart&amp;quot;&quot;/&gt;&lt;property id=&quot;20307&quot; value=&quot;261&quot;/&gt;&lt;/object&gt;&lt;object type=&quot;3&quot; unique_id=&quot;11917&quot;&gt;&lt;property id=&quot;20148&quot; value=&quot;5&quot;/&gt;&lt;property id=&quot;20300&quot; value=&quot;Slide 5 - &amp;quot;Two color chart&amp;quot;&quot;/&gt;&lt;property id=&quot;20307&quot; value=&quot;260&quot;/&gt;&lt;/object&gt;&lt;object type=&quot;3&quot; unique_id=&quot;11918&quot;&gt;&lt;property id=&quot;20148&quot; value=&quot;5&quot;/&gt;&lt;property id=&quot;20300&quot; value=&quot;Slide 6 - &amp;quot;Three color chart&amp;quot;&quot;/&gt;&lt;property id=&quot;20307&quot; value=&quot;263&quot;/&gt;&lt;/object&gt;&lt;object type=&quot;3&quot; unique_id=&quot;11919&quot;&gt;&lt;property id=&quot;20148&quot; value=&quot;5&quot;/&gt;&lt;property id=&quot;20300&quot; value=&quot;Slide 7 - &amp;quot;Four color chart&amp;quot;&quot;/&gt;&lt;property id=&quot;20307&quot; value=&quot;262&quot;/&gt;&lt;/object&gt;&lt;object type=&quot;3&quot; unique_id=&quot;11920&quot;&gt;&lt;property id=&quot;20148&quot; value=&quot;5&quot;/&gt;&lt;property id=&quot;20300&quot; value=&quot;Slide 8 - &amp;quot;Five color chart&amp;quot;&quot;/&gt;&lt;property id=&quot;20307&quot; value=&quot;264&quot;/&gt;&lt;/object&gt;&lt;object type=&quot;3&quot; unique_id=&quot;11921&quot;&gt;&lt;property id=&quot;20148&quot; value=&quot;5&quot;/&gt;&lt;property id=&quot;20300&quot; value=&quot;Slide 9 - &amp;quot;Pie chart&amp;quot;&quot;/&gt;&lt;property id=&quot;20307&quot; value=&quot;265&quot;/&gt;&lt;/object&gt;&lt;object type=&quot;3&quot; unique_id=&quot;11922&quot;&gt;&lt;property id=&quot;20148&quot; value=&quot;5&quot;/&gt;&lt;property id=&quot;20300&quot; value=&quot;Slide 10 - &amp;quot;Section Header Slide&amp;quot;&quot;/&gt;&lt;property id=&quot;20307&quot; value=&quot;266&quot;/&gt;&lt;/object&gt;&lt;object type=&quot;3&quot; unique_id=&quot;11923&quot;&gt;&lt;property id=&quot;20148&quot; value=&quot;5&quot;/&gt;&lt;property id=&quot;20300&quot; value=&quot;Slide 11 - &amp;quot;Slide with nothing at bottom for long lists or graphics&amp;quot;&quot;/&gt;&lt;property id=&quot;20307&quot; value=&quot;268&quot;/&gt;&lt;/object&gt;&lt;object type=&quot;3&quot; unique_id=&quot;11924&quot;&gt;&lt;property id=&quot;20148&quot; value=&quot;5&quot;/&gt;&lt;property id=&quot;20300&quot; value=&quot;Slide 12 - &amp;quot;Final presentation slide&amp;quot;&quot;/&gt;&lt;property id=&quot;20307&quot; value=&quot;267&quot;/&gt;&lt;/object&gt;&lt;object type=&quot;3&quot; unique_id=&quot;11925&quot;&gt;&lt;property id=&quot;20148&quot; value=&quot;5&quot;/&gt;&lt;property id=&quot;20300&quot; value=&quot;Slide 13&quot;/&gt;&lt;property id=&quot;20307&quot; value=&quot;269&quot;/&gt;&lt;/object&gt;&lt;/object&gt;&lt;object type=&quot;8&quot; unique_id=&quot;1191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6581</TotalTime>
  <Words>1622</Words>
  <Application>Microsoft Office PowerPoint</Application>
  <PresentationFormat>On-screen Show (4:3)</PresentationFormat>
  <Paragraphs>232</Paragraphs>
  <Slides>31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Century Gothic</vt:lpstr>
      <vt:lpstr>Courier New</vt:lpstr>
      <vt:lpstr>Office Theme</vt:lpstr>
      <vt:lpstr>Telling your Data Story with an Infographic</vt:lpstr>
      <vt:lpstr>Our Time Together…</vt:lpstr>
      <vt:lpstr>What is an Infographic?</vt:lpstr>
      <vt:lpstr>Benefits of Infographics</vt:lpstr>
      <vt:lpstr>5 Infographic Design Principles </vt:lpstr>
      <vt:lpstr>Communicate One Central Idea</vt:lpstr>
      <vt:lpstr>Communicate Data Clearly</vt:lpstr>
      <vt:lpstr>Make it Easy to Navigate</vt:lpstr>
      <vt:lpstr>Create Levels of Engagement</vt:lpstr>
      <vt:lpstr>Keep it beautiful</vt:lpstr>
      <vt:lpstr>Infographic Development</vt:lpstr>
      <vt:lpstr>Answer WH Questions</vt:lpstr>
      <vt:lpstr>Determine Visual Layout</vt:lpstr>
      <vt:lpstr>Colorado’s Final Infographic</vt:lpstr>
      <vt:lpstr>Let’s Get Started!</vt:lpstr>
      <vt:lpstr>Infographic Development</vt:lpstr>
      <vt:lpstr>Tutorial for Venngage</vt:lpstr>
      <vt:lpstr>Get Inspired!</vt:lpstr>
      <vt:lpstr>Browse the Available Templates</vt:lpstr>
      <vt:lpstr>Add widgets to your Infographic</vt:lpstr>
      <vt:lpstr>Continue to Edit and Refine your Work</vt:lpstr>
      <vt:lpstr>Choose Colors that Brand your Infographic</vt:lpstr>
      <vt:lpstr>Publish and Share your Infographic</vt:lpstr>
      <vt:lpstr>Let’s Try It!</vt:lpstr>
      <vt:lpstr>Let’s Reflect on the Value of Infographics</vt:lpstr>
      <vt:lpstr>Value of Involving Stakeholders</vt:lpstr>
      <vt:lpstr>Example Questions for Engaging Stakeholders in Process</vt:lpstr>
      <vt:lpstr>Example Questions for Engaging Stakeholders in Process</vt:lpstr>
      <vt:lpstr>Resources to Support Next Steps</vt:lpstr>
      <vt:lpstr>Contact Us</vt:lpstr>
      <vt:lpstr>Thank You!</vt:lpstr>
    </vt:vector>
  </TitlesOfParts>
  <Manager/>
  <Company>The DaSy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Telling your Data Story with an Infographic</dc:title>
  <dc:subject>Infographics</dc:subject>
  <dc:creator>Kerry Friedman, Patrice Linehan, Jenna Nguyen, Ashley Furney (CO)</dc:creator>
  <cp:keywords>Data Visualization, Stakeholder Engagement, SSIP, States</cp:keywords>
  <dc:description/>
  <cp:lastModifiedBy>Roxanne Jones</cp:lastModifiedBy>
  <cp:revision>198</cp:revision>
  <dcterms:created xsi:type="dcterms:W3CDTF">2013-02-06T21:54:43Z</dcterms:created>
  <dcterms:modified xsi:type="dcterms:W3CDTF">2018-11-19T23:46:47Z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Status">
    <vt:lpwstr>Final</vt:lpwstr>
  </property>
</Properties>
</file>