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9"/>
  </p:notesMasterIdLst>
  <p:handoutMasterIdLst>
    <p:handoutMasterId r:id="rId50"/>
  </p:handoutMasterIdLst>
  <p:sldIdLst>
    <p:sldId id="258" r:id="rId2"/>
    <p:sldId id="270" r:id="rId3"/>
    <p:sldId id="271" r:id="rId4"/>
    <p:sldId id="257" r:id="rId5"/>
    <p:sldId id="275" r:id="rId6"/>
    <p:sldId id="278" r:id="rId7"/>
    <p:sldId id="301" r:id="rId8"/>
    <p:sldId id="273" r:id="rId9"/>
    <p:sldId id="279" r:id="rId10"/>
    <p:sldId id="292" r:id="rId11"/>
    <p:sldId id="293" r:id="rId12"/>
    <p:sldId id="294" r:id="rId13"/>
    <p:sldId id="295" r:id="rId14"/>
    <p:sldId id="296" r:id="rId15"/>
    <p:sldId id="297" r:id="rId16"/>
    <p:sldId id="298" r:id="rId17"/>
    <p:sldId id="299" r:id="rId18"/>
    <p:sldId id="300" r:id="rId19"/>
    <p:sldId id="274" r:id="rId20"/>
    <p:sldId id="276" r:id="rId21"/>
    <p:sldId id="280" r:id="rId22"/>
    <p:sldId id="282" r:id="rId23"/>
    <p:sldId id="281" r:id="rId24"/>
    <p:sldId id="283" r:id="rId25"/>
    <p:sldId id="290" r:id="rId26"/>
    <p:sldId id="291" r:id="rId27"/>
    <p:sldId id="284" r:id="rId28"/>
    <p:sldId id="285" r:id="rId29"/>
    <p:sldId id="286" r:id="rId30"/>
    <p:sldId id="287" r:id="rId31"/>
    <p:sldId id="288" r:id="rId32"/>
    <p:sldId id="289" r:id="rId33"/>
    <p:sldId id="305" r:id="rId34"/>
    <p:sldId id="313" r:id="rId35"/>
    <p:sldId id="314" r:id="rId36"/>
    <p:sldId id="302" r:id="rId37"/>
    <p:sldId id="303" r:id="rId38"/>
    <p:sldId id="315" r:id="rId39"/>
    <p:sldId id="308" r:id="rId40"/>
    <p:sldId id="306" r:id="rId41"/>
    <p:sldId id="307" r:id="rId42"/>
    <p:sldId id="309" r:id="rId43"/>
    <p:sldId id="311" r:id="rId44"/>
    <p:sldId id="312" r:id="rId45"/>
    <p:sldId id="316" r:id="rId46"/>
    <p:sldId id="267" r:id="rId47"/>
    <p:sldId id="269" r:id="rId48"/>
  </p:sldIdLst>
  <p:sldSz cx="9144000" cy="6858000" type="screen4x3"/>
  <p:notesSz cx="6858000" cy="9144000"/>
  <p:custDataLst>
    <p:tags r:id="rId5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ert Anthony Ruggiero" initials="RAR" lastIdx="6" clrIdx="0">
    <p:extLst>
      <p:ext uri="{19B8F6BF-5375-455C-9EA6-DF929625EA0E}">
        <p15:presenceInfo xmlns:p15="http://schemas.microsoft.com/office/powerpoint/2012/main" userId="S-1-5-21-743065462-1699572115-250757269-8930" providerId="AD"/>
      </p:ext>
    </p:extLst>
  </p:cmAuthor>
  <p:cmAuthor id="2" name="Sheila Brookes" initials="SB" lastIdx="8" clrIdx="1">
    <p:extLst>
      <p:ext uri="{19B8F6BF-5375-455C-9EA6-DF929625EA0E}">
        <p15:presenceInfo xmlns:p15="http://schemas.microsoft.com/office/powerpoint/2012/main" userId="S-1-5-21-743065462-1699572115-250757269-137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4578"/>
    <a:srgbClr val="39B54A"/>
    <a:srgbClr val="868687"/>
    <a:srgbClr val="ED35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p:cViewPr varScale="1">
        <p:scale>
          <a:sx n="81" d="100"/>
          <a:sy n="81" d="100"/>
        </p:scale>
        <p:origin x="990" y="90"/>
      </p:cViewPr>
      <p:guideLst>
        <p:guide orient="horz" pos="2160"/>
        <p:guide pos="2880"/>
      </p:guideLst>
    </p:cSldViewPr>
  </p:slideViewPr>
  <p:outlineViewPr>
    <p:cViewPr>
      <p:scale>
        <a:sx n="33" d="100"/>
        <a:sy n="33" d="100"/>
      </p:scale>
      <p:origin x="0" y="-29244"/>
    </p:cViewPr>
  </p:outlineViewPr>
  <p:notesTextViewPr>
    <p:cViewPr>
      <p:scale>
        <a:sx n="3" d="2"/>
        <a:sy n="3" d="2"/>
      </p:scale>
      <p:origin x="0" y="0"/>
    </p:cViewPr>
  </p:notesTextViewPr>
  <p:sorterViewPr>
    <p:cViewPr>
      <p:scale>
        <a:sx n="100" d="100"/>
        <a:sy n="100" d="100"/>
      </p:scale>
      <p:origin x="0" y="-9660"/>
    </p:cViewPr>
  </p:sorterViewPr>
  <p:notesViewPr>
    <p:cSldViewPr>
      <p:cViewPr varScale="1">
        <p:scale>
          <a:sx n="71" d="100"/>
          <a:sy n="71" d="100"/>
        </p:scale>
        <p:origin x="-3270"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tags" Target="tags/tag1.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Sheet1!$A$2</c:f>
              <c:strCache>
                <c:ptCount val="1"/>
                <c:pt idx="0">
                  <c:v>Know their rights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t" anchorCtr="0">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Sheet1!$F$1:$L$1</c:f>
              <c:strCache>
                <c:ptCount val="7"/>
                <c:pt idx="0">
                  <c:v>FFY 2010</c:v>
                </c:pt>
                <c:pt idx="1">
                  <c:v>FFY 2011</c:v>
                </c:pt>
                <c:pt idx="2">
                  <c:v>FFY 2012</c:v>
                </c:pt>
                <c:pt idx="3">
                  <c:v>FFY 2013</c:v>
                </c:pt>
                <c:pt idx="4">
                  <c:v>FFY 2014</c:v>
                </c:pt>
                <c:pt idx="5">
                  <c:v>FFY 2015</c:v>
                </c:pt>
                <c:pt idx="6">
                  <c:v>FFY 2016</c:v>
                </c:pt>
              </c:strCache>
            </c:strRef>
          </c:cat>
          <c:val>
            <c:numRef>
              <c:f>Sheet1!$F$2:$L$2</c:f>
              <c:numCache>
                <c:formatCode>General</c:formatCode>
                <c:ptCount val="7"/>
                <c:pt idx="0">
                  <c:v>91.8</c:v>
                </c:pt>
                <c:pt idx="1">
                  <c:v>75.3</c:v>
                </c:pt>
                <c:pt idx="2">
                  <c:v>95.35</c:v>
                </c:pt>
                <c:pt idx="3">
                  <c:v>92.59</c:v>
                </c:pt>
                <c:pt idx="4">
                  <c:v>94.44</c:v>
                </c:pt>
                <c:pt idx="5">
                  <c:v>94.03</c:v>
                </c:pt>
                <c:pt idx="6">
                  <c:v>89.86</c:v>
                </c:pt>
              </c:numCache>
            </c:numRef>
          </c:val>
          <c:extLst>
            <c:ext xmlns:c16="http://schemas.microsoft.com/office/drawing/2014/chart" uri="{C3380CC4-5D6E-409C-BE32-E72D297353CC}">
              <c16:uniqueId val="{00000000-D57B-4A2D-A4A9-576B4CABDF52}"/>
            </c:ext>
          </c:extLst>
        </c:ser>
        <c:ser>
          <c:idx val="1"/>
          <c:order val="1"/>
          <c:tx>
            <c:strRef>
              <c:f>Sheet1!$A$3</c:f>
              <c:strCache>
                <c:ptCount val="1"/>
                <c:pt idx="0">
                  <c:v>Effectively communicate their children's needs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Sheet1!$F$1:$L$1</c:f>
              <c:strCache>
                <c:ptCount val="7"/>
                <c:pt idx="0">
                  <c:v>FFY 2010</c:v>
                </c:pt>
                <c:pt idx="1">
                  <c:v>FFY 2011</c:v>
                </c:pt>
                <c:pt idx="2">
                  <c:v>FFY 2012</c:v>
                </c:pt>
                <c:pt idx="3">
                  <c:v>FFY 2013</c:v>
                </c:pt>
                <c:pt idx="4">
                  <c:v>FFY 2014</c:v>
                </c:pt>
                <c:pt idx="5">
                  <c:v>FFY 2015</c:v>
                </c:pt>
                <c:pt idx="6">
                  <c:v>FFY 2016</c:v>
                </c:pt>
              </c:strCache>
            </c:strRef>
          </c:cat>
          <c:val>
            <c:numRef>
              <c:f>Sheet1!$F$3:$L$3</c:f>
              <c:numCache>
                <c:formatCode>General</c:formatCode>
                <c:ptCount val="7"/>
                <c:pt idx="0">
                  <c:v>91.8</c:v>
                </c:pt>
                <c:pt idx="1">
                  <c:v>78.8</c:v>
                </c:pt>
                <c:pt idx="2">
                  <c:v>96.51</c:v>
                </c:pt>
                <c:pt idx="3">
                  <c:v>95</c:v>
                </c:pt>
                <c:pt idx="4">
                  <c:v>98.61</c:v>
                </c:pt>
                <c:pt idx="5">
                  <c:v>92.54</c:v>
                </c:pt>
                <c:pt idx="6">
                  <c:v>94.2</c:v>
                </c:pt>
              </c:numCache>
            </c:numRef>
          </c:val>
          <c:extLst>
            <c:ext xmlns:c16="http://schemas.microsoft.com/office/drawing/2014/chart" uri="{C3380CC4-5D6E-409C-BE32-E72D297353CC}">
              <c16:uniqueId val="{00000001-D57B-4A2D-A4A9-576B4CABDF52}"/>
            </c:ext>
          </c:extLst>
        </c:ser>
        <c:ser>
          <c:idx val="2"/>
          <c:order val="2"/>
          <c:tx>
            <c:strRef>
              <c:f>Sheet1!$A$4</c:f>
              <c:strCache>
                <c:ptCount val="1"/>
                <c:pt idx="0">
                  <c:v>Help their children develop and learn </c:v>
                </c:pt>
              </c:strCache>
            </c:strRef>
          </c:tx>
          <c:spPr>
            <a:solidFill>
              <a:schemeClr val="accent3"/>
            </a:solidFill>
            <a:ln>
              <a:noFill/>
            </a:ln>
            <a:effectLst/>
          </c:spPr>
          <c:invertIfNegative val="0"/>
          <c:dLbls>
            <c:spPr>
              <a:noFill/>
              <a:ln>
                <a:noFill/>
              </a:ln>
              <a:effectLst/>
            </c:spPr>
            <c:txPr>
              <a:bodyPr rot="0" spcFirstLastPara="1" vertOverflow="overflow" horzOverflow="overflow" vert="horz" wrap="square" lIns="91440" tIns="0" rIns="38100" bIns="19050" anchor="t" anchorCtr="0">
                <a:no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a:noFill/>
                  <a:ln>
                    <a:noFill/>
                  </a:ln>
                </c15:spPr>
                <c15:showLeaderLines val="1"/>
                <c15:leaderLines>
                  <c:spPr>
                    <a:ln w="9525" cap="flat" cmpd="sng" algn="ctr">
                      <a:solidFill>
                        <a:schemeClr val="tx1">
                          <a:lumMod val="35000"/>
                          <a:lumOff val="65000"/>
                        </a:schemeClr>
                      </a:solidFill>
                      <a:round/>
                    </a:ln>
                    <a:effectLst/>
                  </c:spPr>
                </c15:leaderLines>
              </c:ext>
            </c:extLst>
          </c:dLbls>
          <c:cat>
            <c:strRef>
              <c:f>Sheet1!$F$1:$L$1</c:f>
              <c:strCache>
                <c:ptCount val="7"/>
                <c:pt idx="0">
                  <c:v>FFY 2010</c:v>
                </c:pt>
                <c:pt idx="1">
                  <c:v>FFY 2011</c:v>
                </c:pt>
                <c:pt idx="2">
                  <c:v>FFY 2012</c:v>
                </c:pt>
                <c:pt idx="3">
                  <c:v>FFY 2013</c:v>
                </c:pt>
                <c:pt idx="4">
                  <c:v>FFY 2014</c:v>
                </c:pt>
                <c:pt idx="5">
                  <c:v>FFY 2015</c:v>
                </c:pt>
                <c:pt idx="6">
                  <c:v>FFY 2016</c:v>
                </c:pt>
              </c:strCache>
            </c:strRef>
          </c:cat>
          <c:val>
            <c:numRef>
              <c:f>Sheet1!$F$4:$L$4</c:f>
              <c:numCache>
                <c:formatCode>General</c:formatCode>
                <c:ptCount val="7"/>
                <c:pt idx="0">
                  <c:v>93.1</c:v>
                </c:pt>
                <c:pt idx="1">
                  <c:v>82.4</c:v>
                </c:pt>
                <c:pt idx="2">
                  <c:v>94.19</c:v>
                </c:pt>
                <c:pt idx="3">
                  <c:v>96.2</c:v>
                </c:pt>
                <c:pt idx="4">
                  <c:v>97.18</c:v>
                </c:pt>
                <c:pt idx="5">
                  <c:v>92.54</c:v>
                </c:pt>
                <c:pt idx="6">
                  <c:v>95.65</c:v>
                </c:pt>
              </c:numCache>
            </c:numRef>
          </c:val>
          <c:extLst>
            <c:ext xmlns:c16="http://schemas.microsoft.com/office/drawing/2014/chart" uri="{C3380CC4-5D6E-409C-BE32-E72D297353CC}">
              <c16:uniqueId val="{00000009-D57B-4A2D-A4A9-576B4CABDF52}"/>
            </c:ext>
          </c:extLst>
        </c:ser>
        <c:dLbls>
          <c:showLegendKey val="0"/>
          <c:showVal val="1"/>
          <c:showCatName val="0"/>
          <c:showSerName val="0"/>
          <c:showPercent val="0"/>
          <c:showBubbleSize val="0"/>
        </c:dLbls>
        <c:gapWidth val="150"/>
        <c:overlap val="-25"/>
        <c:axId val="233147880"/>
        <c:axId val="367918672"/>
      </c:barChart>
      <c:catAx>
        <c:axId val="233147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367918672"/>
        <c:crosses val="autoZero"/>
        <c:auto val="1"/>
        <c:lblAlgn val="ctr"/>
        <c:lblOffset val="100"/>
        <c:noMultiLvlLbl val="0"/>
      </c:catAx>
      <c:valAx>
        <c:axId val="367918672"/>
        <c:scaling>
          <c:orientation val="minMax"/>
          <c:max val="100"/>
          <c:min val="50"/>
        </c:scaling>
        <c:delete val="1"/>
        <c:axPos val="l"/>
        <c:numFmt formatCode="General" sourceLinked="1"/>
        <c:majorTickMark val="none"/>
        <c:minorTickMark val="none"/>
        <c:tickLblPos val="nextTo"/>
        <c:crossAx val="233147880"/>
        <c:crosses val="autoZero"/>
        <c:crossBetween val="between"/>
        <c:majorUnit val="10"/>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r>
              <a:rPr lang="en-US" dirty="0"/>
              <a:t>Response Rate Over</a:t>
            </a:r>
            <a:r>
              <a:rPr lang="en-US" baseline="0" dirty="0"/>
              <a:t> Time</a:t>
            </a:r>
            <a:endParaRPr lang="en-US" dirty="0"/>
          </a:p>
        </c:rich>
      </c:tx>
      <c:overlay val="0"/>
      <c:spPr>
        <a:noFill/>
        <a:ln>
          <a:noFill/>
        </a:ln>
        <a:effectLst/>
      </c:spPr>
      <c:txPr>
        <a:bodyPr rot="0" spcFirstLastPara="1" vertOverflow="ellipsis" vert="horz" wrap="square" anchor="ctr" anchorCtr="1"/>
        <a:lstStyle/>
        <a:p>
          <a:pPr>
            <a:defRPr sz="216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Sheet1!$B$1</c:f>
              <c:strCache>
                <c:ptCount val="1"/>
                <c:pt idx="0">
                  <c:v>Response Rate</c:v>
                </c:pt>
              </c:strCache>
            </c:strRef>
          </c:tx>
          <c:spPr>
            <a:ln w="28575" cap="rnd">
              <a:solidFill>
                <a:schemeClr val="accent2"/>
              </a:solidFill>
              <a:round/>
            </a:ln>
            <a:effectLst/>
          </c:spPr>
          <c:marker>
            <c:symbol val="circle"/>
            <c:size val="13"/>
            <c:spPr>
              <a:solidFill>
                <a:schemeClr val="bg1"/>
              </a:solidFill>
              <a:ln w="47625">
                <a:solidFill>
                  <a:schemeClr val="accent1"/>
                </a:solidFill>
              </a:ln>
              <a:effectLst/>
            </c:spPr>
          </c:marker>
          <c:dLbls>
            <c:dLbl>
              <c:idx val="8"/>
              <c:layout>
                <c:manualLayout>
                  <c:x val="-3.0193236714975844E-2"/>
                  <c:y val="-7.0047419897052349E-2"/>
                </c:manualLayout>
              </c:layout>
              <c:tx>
                <c:rich>
                  <a:bodyPr/>
                  <a:lstStyle/>
                  <a:p>
                    <a:fld id="{CD1236AA-64EF-417E-A1A5-B59CE15434E9}" type="VALUE">
                      <a:rPr lang="en-US"/>
                      <a:pPr/>
                      <a:t>[VALUE]</a:t>
                    </a:fld>
                    <a:endParaRPr lang="en-US"/>
                  </a:p>
                </c:rich>
              </c:tx>
              <c:dLblPos val="r"/>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46AF-4BC7-8C98-74F8C19388E0}"/>
                </c:ext>
              </c:extLst>
            </c:dLbl>
            <c:spPr>
              <a:noFill/>
              <a:ln>
                <a:noFill/>
              </a:ln>
              <a:effectLst/>
            </c:spPr>
            <c:txPr>
              <a:bodyPr rot="0" spcFirstLastPara="1" vertOverflow="ellipsis" vert="horz" wrap="square" anchor="ctr" anchorCtr="1"/>
              <a:lstStyle/>
              <a:p>
                <a:pPr>
                  <a:defRPr sz="1800" b="0" i="0" u="none" strike="noStrike" kern="1200" baseline="0">
                    <a:solidFill>
                      <a:schemeClr val="tx1">
                        <a:lumMod val="75000"/>
                        <a:lumOff val="25000"/>
                      </a:schemeClr>
                    </a:solidFill>
                    <a:latin typeface="+mn-lt"/>
                    <a:ea typeface="+mn-ea"/>
                    <a:cs typeface="+mn-cs"/>
                  </a:defRPr>
                </a:pPr>
                <a:endParaRPr lang="en-US"/>
              </a:p>
            </c:txPr>
            <c:dLblPos val="ct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noFill/>
                      <a:round/>
                    </a:ln>
                    <a:effectLst/>
                  </c:spPr>
                </c15:leaderLines>
              </c:ext>
            </c:extLst>
          </c:dLbls>
          <c:cat>
            <c:numRef>
              <c:f>Sheet1!$A$2:$A$10</c:f>
              <c:numCache>
                <c:formatCode>General</c:formatCode>
                <c:ptCount val="9"/>
                <c:pt idx="0">
                  <c:v>2010</c:v>
                </c:pt>
                <c:pt idx="1">
                  <c:v>2011</c:v>
                </c:pt>
                <c:pt idx="2">
                  <c:v>2012</c:v>
                </c:pt>
                <c:pt idx="3">
                  <c:v>2013</c:v>
                </c:pt>
                <c:pt idx="4">
                  <c:v>2014</c:v>
                </c:pt>
                <c:pt idx="5">
                  <c:v>2015</c:v>
                </c:pt>
                <c:pt idx="6">
                  <c:v>2016</c:v>
                </c:pt>
                <c:pt idx="7">
                  <c:v>2017</c:v>
                </c:pt>
                <c:pt idx="8">
                  <c:v>2018</c:v>
                </c:pt>
              </c:numCache>
            </c:numRef>
          </c:cat>
          <c:val>
            <c:numRef>
              <c:f>Sheet1!$B$2:$B$10</c:f>
              <c:numCache>
                <c:formatCode>0%</c:formatCode>
                <c:ptCount val="9"/>
                <c:pt idx="0">
                  <c:v>0.54</c:v>
                </c:pt>
                <c:pt idx="1">
                  <c:v>0.55000000000000004</c:v>
                </c:pt>
                <c:pt idx="2">
                  <c:v>0.61</c:v>
                </c:pt>
                <c:pt idx="3">
                  <c:v>0.57999999999999996</c:v>
                </c:pt>
                <c:pt idx="4">
                  <c:v>0.55000000000000004</c:v>
                </c:pt>
                <c:pt idx="5">
                  <c:v>0.48</c:v>
                </c:pt>
                <c:pt idx="6">
                  <c:v>0.42</c:v>
                </c:pt>
                <c:pt idx="7" formatCode="0.00%">
                  <c:v>0.434</c:v>
                </c:pt>
                <c:pt idx="8">
                  <c:v>0.55000000000000004</c:v>
                </c:pt>
              </c:numCache>
            </c:numRef>
          </c:val>
          <c:smooth val="0"/>
          <c:extLst>
            <c:ext xmlns:c16="http://schemas.microsoft.com/office/drawing/2014/chart" uri="{C3380CC4-5D6E-409C-BE32-E72D297353CC}">
              <c16:uniqueId val="{00000001-46AF-4BC7-8C98-74F8C19388E0}"/>
            </c:ext>
          </c:extLst>
        </c:ser>
        <c:dLbls>
          <c:showLegendKey val="0"/>
          <c:showVal val="0"/>
          <c:showCatName val="0"/>
          <c:showSerName val="0"/>
          <c:showPercent val="0"/>
          <c:showBubbleSize val="0"/>
        </c:dLbls>
        <c:marker val="1"/>
        <c:smooth val="0"/>
        <c:axId val="367916712"/>
        <c:axId val="367917104"/>
      </c:lineChart>
      <c:catAx>
        <c:axId val="3679167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67917104"/>
        <c:crosses val="autoZero"/>
        <c:auto val="1"/>
        <c:lblAlgn val="ctr"/>
        <c:lblOffset val="100"/>
        <c:noMultiLvlLbl val="0"/>
      </c:catAx>
      <c:valAx>
        <c:axId val="367917104"/>
        <c:scaling>
          <c:orientation val="minMax"/>
          <c:max val="0.70000000000000007"/>
          <c:min val="0.30000000000000004"/>
        </c:scaling>
        <c:delete val="0"/>
        <c:axPos val="l"/>
        <c:numFmt formatCode="0%" sourceLinked="1"/>
        <c:majorTickMark val="out"/>
        <c:minorTickMark val="none"/>
        <c:tickLblPos val="nextTo"/>
        <c:spPr>
          <a:solidFill>
            <a:schemeClr val="bg1"/>
          </a:solidFill>
          <a:ln>
            <a:solidFill>
              <a:schemeClr val="bg1">
                <a:lumMod val="65000"/>
                <a:alpha val="40000"/>
              </a:schemeClr>
            </a:solidFill>
            <a:prstDash val="sysDot"/>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67916712"/>
        <c:crosses val="autoZero"/>
        <c:crossBetween val="between"/>
        <c:minorUnit val="1.0000000000000002E-2"/>
      </c:valAx>
      <c:spPr>
        <a:noFill/>
        <a:ln w="25400">
          <a:noFill/>
        </a:ln>
        <a:effectLst/>
      </c:spPr>
    </c:plotArea>
    <c:plotVisOnly val="1"/>
    <c:dispBlanksAs val="gap"/>
    <c:showDLblsOverMax val="0"/>
  </c:chart>
  <c:spPr>
    <a:noFill/>
    <a:ln>
      <a:noFill/>
    </a:ln>
    <a:effectLst/>
  </c:spPr>
  <c:txPr>
    <a:bodyPr/>
    <a:lstStyle/>
    <a:p>
      <a:pPr>
        <a:defRPr sz="1800"/>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solidFill>
              <a:latin typeface="+mn-lt"/>
              <a:ea typeface="+mn-ea"/>
              <a:cs typeface="+mn-cs"/>
            </a:defRPr>
          </a:pPr>
          <a:endParaRPr lang="en-US"/>
        </a:p>
      </c:txPr>
    </c:title>
    <c:autoTitleDeleted val="0"/>
    <c:plotArea>
      <c:layout/>
      <c:lineChart>
        <c:grouping val="stacked"/>
        <c:varyColors val="0"/>
        <c:ser>
          <c:idx val="0"/>
          <c:order val="0"/>
          <c:tx>
            <c:strRef>
              <c:f>Sheet1!$B$1</c:f>
              <c:strCache>
                <c:ptCount val="1"/>
                <c:pt idx="0">
                  <c:v>NC Statewide Response Rate: C4</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FFY 2012</c:v>
                </c:pt>
                <c:pt idx="1">
                  <c:v>FFY 2013</c:v>
                </c:pt>
                <c:pt idx="2">
                  <c:v>FFY 2014</c:v>
                </c:pt>
                <c:pt idx="3">
                  <c:v>FFY 2015</c:v>
                </c:pt>
                <c:pt idx="4">
                  <c:v>FFY 2016*</c:v>
                </c:pt>
                <c:pt idx="5">
                  <c:v>FFY 2017**</c:v>
                </c:pt>
              </c:strCache>
            </c:strRef>
          </c:cat>
          <c:val>
            <c:numRef>
              <c:f>Sheet1!$B$2:$B$7</c:f>
              <c:numCache>
                <c:formatCode>0%</c:formatCode>
                <c:ptCount val="6"/>
                <c:pt idx="0">
                  <c:v>0.16500000000000001</c:v>
                </c:pt>
                <c:pt idx="1">
                  <c:v>0.14899999999999999</c:v>
                </c:pt>
                <c:pt idx="2">
                  <c:v>0.153</c:v>
                </c:pt>
                <c:pt idx="3">
                  <c:v>0.13100000000000001</c:v>
                </c:pt>
                <c:pt idx="4">
                  <c:v>0.372</c:v>
                </c:pt>
                <c:pt idx="5">
                  <c:v>0.33600000000000002</c:v>
                </c:pt>
              </c:numCache>
            </c:numRef>
          </c:val>
          <c:smooth val="0"/>
          <c:extLst>
            <c:ext xmlns:c16="http://schemas.microsoft.com/office/drawing/2014/chart" uri="{C3380CC4-5D6E-409C-BE32-E72D297353CC}">
              <c16:uniqueId val="{00000000-4D39-42D6-B826-FA8CCF6A35AF}"/>
            </c:ext>
          </c:extLst>
        </c:ser>
        <c:dLbls>
          <c:dLblPos val="t"/>
          <c:showLegendKey val="0"/>
          <c:showVal val="1"/>
          <c:showCatName val="0"/>
          <c:showSerName val="0"/>
          <c:showPercent val="0"/>
          <c:showBubbleSize val="0"/>
        </c:dLbls>
        <c:marker val="1"/>
        <c:smooth val="0"/>
        <c:axId val="48301208"/>
        <c:axId val="48304816"/>
      </c:lineChart>
      <c:catAx>
        <c:axId val="48301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48304816"/>
        <c:crosses val="autoZero"/>
        <c:auto val="1"/>
        <c:lblAlgn val="ctr"/>
        <c:lblOffset val="100"/>
        <c:noMultiLvlLbl val="0"/>
      </c:catAx>
      <c:valAx>
        <c:axId val="48304816"/>
        <c:scaling>
          <c:orientation val="minMax"/>
          <c:max val="0.5"/>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solidFill>
                <a:latin typeface="+mn-lt"/>
                <a:ea typeface="+mn-ea"/>
                <a:cs typeface="+mn-cs"/>
              </a:defRPr>
            </a:pPr>
            <a:endParaRPr lang="en-US"/>
          </a:p>
        </c:txPr>
        <c:crossAx val="48301208"/>
        <c:crosses val="autoZero"/>
        <c:crossBetween val="between"/>
      </c:valAx>
      <c:spPr>
        <a:noFill/>
        <a:ln>
          <a:noFill/>
        </a:ln>
        <a:effectLst/>
      </c:spPr>
    </c:plotArea>
    <c:plotVisOnly val="1"/>
    <c:dispBlanksAs val="zero"/>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46C913-017E-41CB-BD92-AB72C59CEF84}" type="datetimeFigureOut">
              <a:rPr lang="en-US" smtClean="0"/>
              <a:t>11/16/2018</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7C59A4A-947E-4EFF-8543-2566EB51F3D4}" type="slidenum">
              <a:rPr lang="en-US" smtClean="0"/>
              <a:t>‹#›</a:t>
            </a:fld>
            <a:endParaRPr lang="en-US" dirty="0"/>
          </a:p>
        </p:txBody>
      </p:sp>
    </p:spTree>
    <p:extLst>
      <p:ext uri="{BB962C8B-B14F-4D97-AF65-F5344CB8AC3E}">
        <p14:creationId xmlns:p14="http://schemas.microsoft.com/office/powerpoint/2010/main" val="10700191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BEAF370-FD3B-447A-B724-07A83C459553}" type="datetimeFigureOut">
              <a:rPr lang="en-US" smtClean="0"/>
              <a:t>11/16/2018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69EC22-8000-4A01-AE86-242F21553022}" type="slidenum">
              <a:rPr lang="en-US" smtClean="0"/>
              <a:t>‹#›</a:t>
            </a:fld>
            <a:endParaRPr lang="en-US" dirty="0"/>
          </a:p>
        </p:txBody>
      </p:sp>
    </p:spTree>
    <p:extLst>
      <p:ext uri="{BB962C8B-B14F-4D97-AF65-F5344CB8AC3E}">
        <p14:creationId xmlns:p14="http://schemas.microsoft.com/office/powerpoint/2010/main" val="110151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E69EC22-8000-4A01-AE86-242F21553022}" type="slidenum">
              <a:rPr lang="en-US" smtClean="0"/>
              <a:t>4</a:t>
            </a:fld>
            <a:endParaRPr lang="en-US" dirty="0"/>
          </a:p>
        </p:txBody>
      </p:sp>
    </p:spTree>
    <p:extLst>
      <p:ext uri="{BB962C8B-B14F-4D97-AF65-F5344CB8AC3E}">
        <p14:creationId xmlns:p14="http://schemas.microsoft.com/office/powerpoint/2010/main" val="32294454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14</a:t>
            </a:fld>
            <a:endParaRPr lang="en-US" dirty="0"/>
          </a:p>
        </p:txBody>
      </p:sp>
    </p:spTree>
    <p:extLst>
      <p:ext uri="{BB962C8B-B14F-4D97-AF65-F5344CB8AC3E}">
        <p14:creationId xmlns:p14="http://schemas.microsoft.com/office/powerpoint/2010/main" val="40842156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15</a:t>
            </a:fld>
            <a:endParaRPr lang="en-US" dirty="0"/>
          </a:p>
        </p:txBody>
      </p:sp>
    </p:spTree>
    <p:extLst>
      <p:ext uri="{BB962C8B-B14F-4D97-AF65-F5344CB8AC3E}">
        <p14:creationId xmlns:p14="http://schemas.microsoft.com/office/powerpoint/2010/main" val="37928240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16</a:t>
            </a:fld>
            <a:endParaRPr lang="en-US" dirty="0"/>
          </a:p>
        </p:txBody>
      </p:sp>
    </p:spTree>
    <p:extLst>
      <p:ext uri="{BB962C8B-B14F-4D97-AF65-F5344CB8AC3E}">
        <p14:creationId xmlns:p14="http://schemas.microsoft.com/office/powerpoint/2010/main" val="19391102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17</a:t>
            </a:fld>
            <a:endParaRPr lang="en-US" dirty="0"/>
          </a:p>
        </p:txBody>
      </p:sp>
    </p:spTree>
    <p:extLst>
      <p:ext uri="{BB962C8B-B14F-4D97-AF65-F5344CB8AC3E}">
        <p14:creationId xmlns:p14="http://schemas.microsoft.com/office/powerpoint/2010/main" val="8157941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18</a:t>
            </a:fld>
            <a:endParaRPr lang="en-US" dirty="0"/>
          </a:p>
        </p:txBody>
      </p:sp>
    </p:spTree>
    <p:extLst>
      <p:ext uri="{BB962C8B-B14F-4D97-AF65-F5344CB8AC3E}">
        <p14:creationId xmlns:p14="http://schemas.microsoft.com/office/powerpoint/2010/main" val="15490075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19</a:t>
            </a:fld>
            <a:endParaRPr lang="en-US" dirty="0"/>
          </a:p>
        </p:txBody>
      </p:sp>
    </p:spTree>
    <p:extLst>
      <p:ext uri="{BB962C8B-B14F-4D97-AF65-F5344CB8AC3E}">
        <p14:creationId xmlns:p14="http://schemas.microsoft.com/office/powerpoint/2010/main" val="595604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20</a:t>
            </a:fld>
            <a:endParaRPr lang="en-US" dirty="0"/>
          </a:p>
        </p:txBody>
      </p:sp>
    </p:spTree>
    <p:extLst>
      <p:ext uri="{BB962C8B-B14F-4D97-AF65-F5344CB8AC3E}">
        <p14:creationId xmlns:p14="http://schemas.microsoft.com/office/powerpoint/2010/main" val="27114744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725F61-C5C4-478F-B401-0AE06F2B84D3}" type="slidenum">
              <a:rPr lang="en-US" smtClean="0"/>
              <a:t>23</a:t>
            </a:fld>
            <a:endParaRPr lang="en-US" dirty="0"/>
          </a:p>
        </p:txBody>
      </p:sp>
    </p:spTree>
    <p:extLst>
      <p:ext uri="{BB962C8B-B14F-4D97-AF65-F5344CB8AC3E}">
        <p14:creationId xmlns:p14="http://schemas.microsoft.com/office/powerpoint/2010/main" val="38559895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69EC22-8000-4A01-AE86-242F21553022}" type="slidenum">
              <a:rPr lang="en-US" smtClean="0"/>
              <a:t>24</a:t>
            </a:fld>
            <a:endParaRPr lang="en-US" dirty="0"/>
          </a:p>
        </p:txBody>
      </p:sp>
    </p:spTree>
    <p:extLst>
      <p:ext uri="{BB962C8B-B14F-4D97-AF65-F5344CB8AC3E}">
        <p14:creationId xmlns:p14="http://schemas.microsoft.com/office/powerpoint/2010/main" val="17271662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37</a:t>
            </a:fld>
            <a:endParaRPr lang="en-US" dirty="0"/>
          </a:p>
        </p:txBody>
      </p:sp>
    </p:spTree>
    <p:extLst>
      <p:ext uri="{BB962C8B-B14F-4D97-AF65-F5344CB8AC3E}">
        <p14:creationId xmlns:p14="http://schemas.microsoft.com/office/powerpoint/2010/main" val="115343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E69EC22-8000-4A01-AE86-242F21553022}" type="slidenum">
              <a:rPr lang="en-US" smtClean="0"/>
              <a:t>5</a:t>
            </a:fld>
            <a:endParaRPr lang="en-US" dirty="0"/>
          </a:p>
        </p:txBody>
      </p:sp>
    </p:spTree>
    <p:extLst>
      <p:ext uri="{BB962C8B-B14F-4D97-AF65-F5344CB8AC3E}">
        <p14:creationId xmlns:p14="http://schemas.microsoft.com/office/powerpoint/2010/main" val="11187249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41</a:t>
            </a:fld>
            <a:endParaRPr lang="en-US" dirty="0"/>
          </a:p>
        </p:txBody>
      </p:sp>
    </p:spTree>
    <p:extLst>
      <p:ext uri="{BB962C8B-B14F-4D97-AF65-F5344CB8AC3E}">
        <p14:creationId xmlns:p14="http://schemas.microsoft.com/office/powerpoint/2010/main" val="16605418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42</a:t>
            </a:fld>
            <a:endParaRPr lang="en-US" dirty="0"/>
          </a:p>
        </p:txBody>
      </p:sp>
    </p:spTree>
    <p:extLst>
      <p:ext uri="{BB962C8B-B14F-4D97-AF65-F5344CB8AC3E}">
        <p14:creationId xmlns:p14="http://schemas.microsoft.com/office/powerpoint/2010/main" val="3485398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E69EC22-8000-4A01-AE86-242F21553022}" type="slidenum">
              <a:rPr lang="en-US" smtClean="0"/>
              <a:t>43</a:t>
            </a:fld>
            <a:endParaRPr lang="en-US" dirty="0"/>
          </a:p>
        </p:txBody>
      </p:sp>
    </p:spTree>
    <p:extLst>
      <p:ext uri="{BB962C8B-B14F-4D97-AF65-F5344CB8AC3E}">
        <p14:creationId xmlns:p14="http://schemas.microsoft.com/office/powerpoint/2010/main" val="18924032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47</a:t>
            </a:fld>
            <a:endParaRPr lang="en-US" dirty="0"/>
          </a:p>
        </p:txBody>
      </p:sp>
    </p:spTree>
    <p:extLst>
      <p:ext uri="{BB962C8B-B14F-4D97-AF65-F5344CB8AC3E}">
        <p14:creationId xmlns:p14="http://schemas.microsoft.com/office/powerpoint/2010/main" val="4095769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6</a:t>
            </a:fld>
            <a:endParaRPr lang="en-US" dirty="0"/>
          </a:p>
        </p:txBody>
      </p:sp>
    </p:spTree>
    <p:extLst>
      <p:ext uri="{BB962C8B-B14F-4D97-AF65-F5344CB8AC3E}">
        <p14:creationId xmlns:p14="http://schemas.microsoft.com/office/powerpoint/2010/main" val="17937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7</a:t>
            </a:fld>
            <a:endParaRPr lang="en-US" dirty="0"/>
          </a:p>
        </p:txBody>
      </p:sp>
    </p:spTree>
    <p:extLst>
      <p:ext uri="{BB962C8B-B14F-4D97-AF65-F5344CB8AC3E}">
        <p14:creationId xmlns:p14="http://schemas.microsoft.com/office/powerpoint/2010/main" val="1303190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8</a:t>
            </a:fld>
            <a:endParaRPr lang="en-US" dirty="0"/>
          </a:p>
        </p:txBody>
      </p:sp>
    </p:spTree>
    <p:extLst>
      <p:ext uri="{BB962C8B-B14F-4D97-AF65-F5344CB8AC3E}">
        <p14:creationId xmlns:p14="http://schemas.microsoft.com/office/powerpoint/2010/main" val="18647390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10</a:t>
            </a:fld>
            <a:endParaRPr lang="en-US" dirty="0"/>
          </a:p>
        </p:txBody>
      </p:sp>
    </p:spTree>
    <p:extLst>
      <p:ext uri="{BB962C8B-B14F-4D97-AF65-F5344CB8AC3E}">
        <p14:creationId xmlns:p14="http://schemas.microsoft.com/office/powerpoint/2010/main" val="2026567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11</a:t>
            </a:fld>
            <a:endParaRPr lang="en-US" dirty="0"/>
          </a:p>
        </p:txBody>
      </p:sp>
    </p:spTree>
    <p:extLst>
      <p:ext uri="{BB962C8B-B14F-4D97-AF65-F5344CB8AC3E}">
        <p14:creationId xmlns:p14="http://schemas.microsoft.com/office/powerpoint/2010/main" val="42624625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12</a:t>
            </a:fld>
            <a:endParaRPr lang="en-US" dirty="0"/>
          </a:p>
        </p:txBody>
      </p:sp>
    </p:spTree>
    <p:extLst>
      <p:ext uri="{BB962C8B-B14F-4D97-AF65-F5344CB8AC3E}">
        <p14:creationId xmlns:p14="http://schemas.microsoft.com/office/powerpoint/2010/main" val="25824460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69EC22-8000-4A01-AE86-242F21553022}" type="slidenum">
              <a:rPr lang="en-US" smtClean="0"/>
              <a:t>13</a:t>
            </a:fld>
            <a:endParaRPr lang="en-US" dirty="0"/>
          </a:p>
        </p:txBody>
      </p:sp>
    </p:spTree>
    <p:extLst>
      <p:ext uri="{BB962C8B-B14F-4D97-AF65-F5344CB8AC3E}">
        <p14:creationId xmlns:p14="http://schemas.microsoft.com/office/powerpoint/2010/main" val="2487986668"/>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3" name="Picture 12" descr="&quot; &quot;"/>
          <p:cNvPicPr>
            <a:picLocks noChangeAspect="1"/>
          </p:cNvPicPr>
          <p:nvPr userDrawn="1"/>
        </p:nvPicPr>
        <p:blipFill rotWithShape="1">
          <a:blip r:embed="rId2">
            <a:extLst>
              <a:ext uri="{BEBA8EAE-BF5A-486C-A8C5-ECC9F3942E4B}">
                <a14:imgProps xmlns:a14="http://schemas.microsoft.com/office/drawing/2010/main">
                  <a14:imgLayer r:embed="rId3">
                    <a14:imgEffect>
                      <a14:sharpenSoften amount="-100000"/>
                    </a14:imgEffect>
                  </a14:imgLayer>
                </a14:imgProps>
              </a:ext>
              <a:ext uri="{28A0092B-C50C-407E-A947-70E740481C1C}">
                <a14:useLocalDpi xmlns:a14="http://schemas.microsoft.com/office/drawing/2010/main" val="0"/>
              </a:ext>
            </a:extLst>
          </a:blip>
          <a:srcRect r="29929" b="34656"/>
          <a:stretch/>
        </p:blipFill>
        <p:spPr>
          <a:xfrm>
            <a:off x="5676900" y="304801"/>
            <a:ext cx="3467100" cy="6553200"/>
          </a:xfrm>
          <a:prstGeom prst="rect">
            <a:avLst/>
          </a:prstGeom>
        </p:spPr>
      </p:pic>
      <p:sp>
        <p:nvSpPr>
          <p:cNvPr id="15" name="Subtitle 2"/>
          <p:cNvSpPr>
            <a:spLocks noGrp="1"/>
          </p:cNvSpPr>
          <p:nvPr>
            <p:ph type="subTitle" idx="1"/>
          </p:nvPr>
        </p:nvSpPr>
        <p:spPr>
          <a:xfrm>
            <a:off x="987552" y="5184648"/>
            <a:ext cx="4270248" cy="1216152"/>
          </a:xfrm>
          <a:prstGeom prst="rect">
            <a:avLst/>
          </a:prstGeom>
        </p:spPr>
        <p:txBody>
          <a:bodyPr>
            <a:normAutofit/>
          </a:bodyPr>
          <a:lstStyle>
            <a:lvl1pPr marL="0" indent="0" algn="ctr">
              <a:buNone/>
              <a:defRPr sz="3000" b="1">
                <a:solidFill>
                  <a:srgbClr val="154578"/>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grpSp>
        <p:nvGrpSpPr>
          <p:cNvPr id="10" name="Group 9" descr="The Center for IDEA Early Childhood Data Systems"/>
          <p:cNvGrpSpPr/>
          <p:nvPr userDrawn="1"/>
        </p:nvGrpSpPr>
        <p:grpSpPr>
          <a:xfrm>
            <a:off x="762000" y="742334"/>
            <a:ext cx="6019800" cy="1086465"/>
            <a:chOff x="762000" y="742334"/>
            <a:chExt cx="6019800" cy="1086465"/>
          </a:xfrm>
        </p:grpSpPr>
        <p:pic>
          <p:nvPicPr>
            <p:cNvPr id="7" name="Picture 2" descr="Logo for the Center for IDEA Early Childhood Data Systems"/>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62000" y="742334"/>
              <a:ext cx="1600200" cy="1086465"/>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descr="The Center for IDEA Early Childhood Data Systems"/>
            <p:cNvSpPr txBox="1"/>
            <p:nvPr userDrawn="1"/>
          </p:nvSpPr>
          <p:spPr>
            <a:xfrm>
              <a:off x="2362200" y="1093358"/>
              <a:ext cx="4419600" cy="646331"/>
            </a:xfrm>
            <a:prstGeom prst="rect">
              <a:avLst/>
            </a:prstGeom>
            <a:noFill/>
          </p:spPr>
          <p:txBody>
            <a:bodyPr wrap="square" rtlCol="0">
              <a:spAutoFit/>
            </a:bodyPr>
            <a:lstStyle/>
            <a:p>
              <a:r>
                <a:rPr lang="en-US" b="1" dirty="0">
                  <a:solidFill>
                    <a:srgbClr val="39B54A"/>
                  </a:solidFill>
                </a:rPr>
                <a:t>The</a:t>
              </a:r>
              <a:r>
                <a:rPr lang="en-US" b="1" baseline="0" dirty="0">
                  <a:solidFill>
                    <a:srgbClr val="39B54A"/>
                  </a:solidFill>
                </a:rPr>
                <a:t> Center for IDEA</a:t>
              </a:r>
            </a:p>
            <a:p>
              <a:r>
                <a:rPr lang="en-US" b="1" baseline="0" dirty="0">
                  <a:solidFill>
                    <a:srgbClr val="39B54A"/>
                  </a:solidFill>
                </a:rPr>
                <a:t>Early Childhood Data Systems</a:t>
              </a:r>
              <a:endParaRPr lang="en-US" b="1" dirty="0">
                <a:solidFill>
                  <a:srgbClr val="39B54A"/>
                </a:solidFill>
              </a:endParaRPr>
            </a:p>
          </p:txBody>
        </p:sp>
      </p:grpSp>
      <p:sp>
        <p:nvSpPr>
          <p:cNvPr id="4" name="Title 3"/>
          <p:cNvSpPr>
            <a:spLocks noGrp="1"/>
          </p:cNvSpPr>
          <p:nvPr>
            <p:ph type="title"/>
          </p:nvPr>
        </p:nvSpPr>
        <p:spPr>
          <a:xfrm>
            <a:off x="838200" y="2209800"/>
            <a:ext cx="6702552" cy="1676400"/>
          </a:xfrm>
        </p:spPr>
        <p:txBody>
          <a:bodyPr>
            <a:normAutofit/>
          </a:bodyPr>
          <a:lstStyle>
            <a:lvl1pPr>
              <a:defRPr sz="5400">
                <a:latin typeface="Century Gothic" panose="020B0502020202020204" pitchFamily="34" charset="0"/>
              </a:defRPr>
            </a:lvl1pPr>
            <a:lvl2pPr>
              <a:defRPr sz="5400" b="1">
                <a:solidFill>
                  <a:srgbClr val="154578"/>
                </a:solidFill>
                <a:latin typeface="Century Gothic" panose="020B0502020202020204" pitchFamily="34" charset="0"/>
              </a:defRPr>
            </a:lvl2pPr>
          </a:lstStyle>
          <a:p>
            <a:pPr lvl="1"/>
            <a:r>
              <a:rPr lang="en-US" dirty="0"/>
              <a:t>Click to edit Master title</a:t>
            </a:r>
          </a:p>
        </p:txBody>
      </p:sp>
      <p:sp>
        <p:nvSpPr>
          <p:cNvPr id="12" name="Subtitle 2"/>
          <p:cNvSpPr txBox="1">
            <a:spLocks/>
          </p:cNvSpPr>
          <p:nvPr userDrawn="1"/>
        </p:nvSpPr>
        <p:spPr>
          <a:xfrm>
            <a:off x="838200" y="3886200"/>
            <a:ext cx="6705600" cy="1216152"/>
          </a:xfrm>
          <a:prstGeom prst="rect">
            <a:avLst/>
          </a:prstGeom>
        </p:spPr>
        <p:txBody>
          <a:bodyPr>
            <a:noAutofit/>
          </a:bodyPr>
          <a:lstStyle>
            <a:lvl1pPr marL="0" indent="0" algn="ctr" defTabSz="914400" rtl="0" eaLnBrk="1" latinLnBrk="0" hangingPunct="1">
              <a:spcBef>
                <a:spcPct val="20000"/>
              </a:spcBef>
              <a:buClr>
                <a:srgbClr val="ED3532"/>
              </a:buClr>
              <a:buFont typeface="Arial" pitchFamily="34" charset="0"/>
              <a:buNone/>
              <a:defRPr sz="3000" b="1" kern="1200">
                <a:solidFill>
                  <a:srgbClr val="154578"/>
                </a:solidFill>
                <a:latin typeface="Century Gothic" panose="020B0502020202020204" pitchFamily="34" charset="0"/>
                <a:ea typeface="+mn-ea"/>
                <a:cs typeface="+mn-cs"/>
              </a:defRPr>
            </a:lvl1pPr>
            <a:lvl2pPr marL="457200" indent="0" algn="ctr" defTabSz="914400" rtl="0" eaLnBrk="1" latinLnBrk="0" hangingPunct="1">
              <a:spcBef>
                <a:spcPct val="20000"/>
              </a:spcBef>
              <a:buClr>
                <a:srgbClr val="ED3532"/>
              </a:buClr>
              <a:buFont typeface="Arial" pitchFamily="34" charset="0"/>
              <a:buNone/>
              <a:defRPr sz="2400" kern="1200">
                <a:solidFill>
                  <a:schemeClr val="tx1">
                    <a:tint val="75000"/>
                  </a:schemeClr>
                </a:solidFill>
                <a:latin typeface="+mn-lt"/>
                <a:ea typeface="+mn-ea"/>
                <a:cs typeface="+mn-cs"/>
              </a:defRPr>
            </a:lvl2pPr>
            <a:lvl3pPr marL="914400" indent="0" algn="ctr" defTabSz="914400" rtl="0" eaLnBrk="1" latinLnBrk="0" hangingPunct="1">
              <a:spcBef>
                <a:spcPct val="20000"/>
              </a:spcBef>
              <a:buClr>
                <a:srgbClr val="ED3532"/>
              </a:buClr>
              <a:buFont typeface="Arial" pitchFamily="34" charset="0"/>
              <a:buNone/>
              <a:defRPr sz="2000" kern="1200">
                <a:solidFill>
                  <a:schemeClr val="tx1">
                    <a:tint val="75000"/>
                  </a:schemeClr>
                </a:solidFill>
                <a:latin typeface="+mn-lt"/>
                <a:ea typeface="+mn-ea"/>
                <a:cs typeface="+mn-cs"/>
              </a:defRPr>
            </a:lvl3pPr>
            <a:lvl4pPr marL="1371600" indent="0" algn="ctr" defTabSz="914400" rtl="0" eaLnBrk="1" latinLnBrk="0" hangingPunct="1">
              <a:spcBef>
                <a:spcPct val="20000"/>
              </a:spcBef>
              <a:buClr>
                <a:srgbClr val="ED3532"/>
              </a:buClr>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Clr>
                <a:srgbClr val="ED3532"/>
              </a:buClr>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endParaRPr lang="en-US" sz="4000" dirty="0"/>
          </a:p>
        </p:txBody>
      </p:sp>
    </p:spTree>
    <p:extLst>
      <p:ext uri="{BB962C8B-B14F-4D97-AF65-F5344CB8AC3E}">
        <p14:creationId xmlns:p14="http://schemas.microsoft.com/office/powerpoint/2010/main" val="11250473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atin typeface="Century Gothic" panose="020B0502020202020204"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marL="342900" indent="-342900">
              <a:buFontTx/>
              <a:buBlip>
                <a:blip r:embed="rId2"/>
              </a:buBlip>
              <a:defRPr sz="3200">
                <a:solidFill>
                  <a:srgbClr val="154578"/>
                </a:solidFill>
              </a:defRPr>
            </a:lvl1pPr>
            <a:lvl2pPr marL="742950" indent="-285750">
              <a:buFont typeface="Calibri" panose="020F0502020204030204" pitchFamily="34" charset="0"/>
              <a:buChar char="–"/>
              <a:defRPr sz="2800">
                <a:solidFill>
                  <a:srgbClr val="154578"/>
                </a:solidFill>
              </a:defRPr>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8"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1"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325327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atin typeface="Century Gothic" panose="020B0502020202020204" pitchFamily="34" charset="0"/>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pic>
        <p:nvPicPr>
          <p:cNvPr id="8"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1"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31290705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1600201"/>
            <a:ext cx="8229600" cy="4038600"/>
          </a:xfrm>
          <a:prstGeom prst="rect">
            <a:avLst/>
          </a:prstGeom>
        </p:spPr>
        <p:txBody>
          <a:bodyPr vert="eaVert"/>
          <a:lstStyle>
            <a:lvl1pPr marL="342900" indent="-342900">
              <a:buFontTx/>
              <a:buBlip>
                <a:blip r:embed="rId2"/>
              </a:buBlip>
              <a:defRPr>
                <a:solidFill>
                  <a:srgbClr val="154578"/>
                </a:solidFill>
              </a:defRPr>
            </a:lvl1pPr>
            <a:lvl2pPr marL="742950" indent="-285750">
              <a:buFont typeface="Calibri" panose="020F0502020204030204" pitchFamily="34" charset="0"/>
              <a:buChar char="–"/>
              <a:defRPr>
                <a:solidFill>
                  <a:srgbClr val="154578"/>
                </a:solidFill>
              </a:defRPr>
            </a:lvl2pPr>
          </a:lstStyle>
          <a:p>
            <a:pPr lvl="0"/>
            <a:r>
              <a:rPr lang="en-US" dirty="0"/>
              <a:t>Click to edit Master text styles</a:t>
            </a:r>
          </a:p>
          <a:p>
            <a:pPr lvl="1"/>
            <a:r>
              <a:rPr lang="en-US" dirty="0"/>
              <a:t>Second level</a:t>
            </a:r>
          </a:p>
        </p:txBody>
      </p:sp>
      <p:pic>
        <p:nvPicPr>
          <p:cNvPr id="7"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0"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1949390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lvl1pPr>
              <a:defRPr>
                <a:latin typeface="Century Gothic" panose="020B05020202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lvl1pPr marL="342900" indent="-342900">
              <a:buFontTx/>
              <a:buBlip>
                <a:blip r:embed="rId2"/>
              </a:buBlip>
              <a:defRPr>
                <a:solidFill>
                  <a:srgbClr val="154578"/>
                </a:solidFill>
              </a:defRPr>
            </a:lvl1pPr>
            <a:lvl2pPr marL="742950" indent="-285750">
              <a:buFont typeface="Calibri" panose="020F0502020204030204" pitchFamily="34" charset="0"/>
              <a:buChar char="–"/>
              <a:defRPr>
                <a:solidFill>
                  <a:srgbClr val="154578"/>
                </a:solidFill>
              </a:defRPr>
            </a:lvl2pPr>
          </a:lstStyle>
          <a:p>
            <a:pPr lvl="0"/>
            <a:r>
              <a:rPr lang="en-US" dirty="0"/>
              <a:t>Click to edit Master text styles</a:t>
            </a:r>
          </a:p>
          <a:p>
            <a:pPr lvl="1"/>
            <a:r>
              <a:rPr lang="en-US" dirty="0"/>
              <a:t>Second level</a:t>
            </a:r>
          </a:p>
        </p:txBody>
      </p:sp>
      <p:pic>
        <p:nvPicPr>
          <p:cNvPr id="7"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0"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699306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038600"/>
          </a:xfrm>
          <a:prstGeom prst="rect">
            <a:avLst/>
          </a:prstGeom>
        </p:spPr>
        <p:txBody>
          <a:bodyPr/>
          <a:lstStyle>
            <a:lvl1pPr marL="342900" indent="-342900">
              <a:buFontTx/>
              <a:buBlip>
                <a:blip r:embed="rId2"/>
              </a:buBlip>
              <a:defRPr>
                <a:solidFill>
                  <a:srgbClr val="154578"/>
                </a:solidFill>
              </a:defRPr>
            </a:lvl1pPr>
            <a:lvl2pPr marL="742950" indent="-285750">
              <a:buFont typeface="Calibri" panose="020F0502020204030204" pitchFamily="34" charset="0"/>
              <a:buChar char="–"/>
              <a:defRPr>
                <a:solidFill>
                  <a:srgbClr val="154578"/>
                </a:solidFill>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3" name="Picture 2" descr="&quot; &quot;"/>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62672" y="5788152"/>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14" name="Straight Connector 13" descr="&quot; &quot;"/>
          <p:cNvCxnSpPr/>
          <p:nvPr userDrawn="1"/>
        </p:nvCxnSpPr>
        <p:spPr>
          <a:xfrm>
            <a:off x="0" y="6121400"/>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6" name="Title 15" descr="&quot; &quot;"/>
          <p:cNvSpPr>
            <a:spLocks noGrp="1"/>
          </p:cNvSpPr>
          <p:nvPr>
            <p:ph type="title"/>
          </p:nvPr>
        </p:nvSpPr>
        <p:spPr>
          <a:xfrm>
            <a:off x="457200" y="274638"/>
            <a:ext cx="8229600" cy="1143000"/>
          </a:xfrm>
          <a:prstGeom prst="rect">
            <a:avLst/>
          </a:prstGeom>
          <a:ln w="12700">
            <a:solidFill>
              <a:srgbClr val="39B54A"/>
            </a:solidFill>
          </a:ln>
        </p:spPr>
        <p:txBody>
          <a:bodyPr/>
          <a:lstStyle>
            <a:lvl1pPr>
              <a:defRPr>
                <a:latin typeface="Century Gothic" pitchFamily="34" charset="0"/>
              </a:defRPr>
            </a:lvl1pPr>
          </a:lstStyle>
          <a:p>
            <a:r>
              <a:rPr lang="en-US" dirty="0"/>
              <a:t>Click to edit Master title style</a:t>
            </a:r>
          </a:p>
        </p:txBody>
      </p:sp>
      <p:sp>
        <p:nvSpPr>
          <p:cNvPr id="4" name="Slide Number Placeholder 3"/>
          <p:cNvSpPr>
            <a:spLocks noGrp="1"/>
          </p:cNvSpPr>
          <p:nvPr>
            <p:ph type="sldNum" sz="quarter" idx="10"/>
          </p:nvPr>
        </p:nvSpPr>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886398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no bottom">
    <p:spTree>
      <p:nvGrpSpPr>
        <p:cNvPr id="1" name=""/>
        <p:cNvGrpSpPr/>
        <p:nvPr/>
      </p:nvGrpSpPr>
      <p:grpSpPr>
        <a:xfrm>
          <a:off x="0" y="0"/>
          <a:ext cx="0" cy="0"/>
          <a:chOff x="0" y="0"/>
          <a:chExt cx="0" cy="0"/>
        </a:xfrm>
      </p:grpSpPr>
      <p:sp>
        <p:nvSpPr>
          <p:cNvPr id="2" name="Title 1"/>
          <p:cNvSpPr>
            <a:spLocks noGrp="1"/>
          </p:cNvSpPr>
          <p:nvPr>
            <p:ph type="title"/>
          </p:nvPr>
        </p:nvSpPr>
        <p:spPr>
          <a:ln w="12700">
            <a:solidFill>
              <a:srgbClr val="39B54A"/>
            </a:solidFill>
          </a:ln>
        </p:spPr>
        <p:txBody>
          <a:bodyPr/>
          <a:lstStyle>
            <a:lvl1pPr>
              <a:defRPr>
                <a:latin typeface="Century Gothic" panose="020B0502020202020204" pitchFamily="34" charset="0"/>
              </a:defRPr>
            </a:lvl1pPr>
          </a:lstStyle>
          <a:p>
            <a:r>
              <a:rPr lang="en-US" dirty="0"/>
              <a:t>Click to edit Master title style</a:t>
            </a:r>
          </a:p>
        </p:txBody>
      </p:sp>
      <p:sp>
        <p:nvSpPr>
          <p:cNvPr id="4"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1429698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o bor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entury Gothic" panose="020B0502020202020204" pitchFamily="34" charset="0"/>
              </a:defRPr>
            </a:lvl1pPr>
          </a:lstStyle>
          <a:p>
            <a:r>
              <a:rPr lang="en-US" dirty="0"/>
              <a:t>Click to edit Master title style</a:t>
            </a:r>
          </a:p>
        </p:txBody>
      </p:sp>
      <p:sp>
        <p:nvSpPr>
          <p:cNvPr id="4" name="Content Placeholder 2"/>
          <p:cNvSpPr>
            <a:spLocks noGrp="1"/>
          </p:cNvSpPr>
          <p:nvPr>
            <p:ph idx="1"/>
          </p:nvPr>
        </p:nvSpPr>
        <p:spPr>
          <a:xfrm>
            <a:off x="457200" y="1600200"/>
            <a:ext cx="8229600" cy="4038600"/>
          </a:xfrm>
          <a:prstGeom prst="rect">
            <a:avLst/>
          </a:prstGeom>
        </p:spPr>
        <p:txBody>
          <a:bodyPr/>
          <a:lstStyle>
            <a:lvl1pPr marL="342900" indent="-342900">
              <a:buFontTx/>
              <a:buBlip>
                <a:blip r:embed="rId2"/>
              </a:buBlip>
              <a:defRPr>
                <a:solidFill>
                  <a:srgbClr val="154578"/>
                </a:solidFill>
              </a:defRPr>
            </a:lvl1pPr>
            <a:lvl2pPr marL="742950" indent="-285750">
              <a:buFont typeface="Calibri" panose="020F0502020204030204" pitchFamily="34" charset="0"/>
              <a:buChar char="–"/>
              <a:defRPr>
                <a:solidFill>
                  <a:srgbClr val="154578"/>
                </a:solidFill>
              </a:defRPr>
            </a:lvl2pPr>
          </a:lstStyle>
          <a:p>
            <a:pPr lvl="0"/>
            <a:r>
              <a:rPr lang="en-US" dirty="0"/>
              <a:t>Click to edit Master text styles</a:t>
            </a:r>
          </a:p>
          <a:p>
            <a:pPr lvl="1"/>
            <a:r>
              <a:rPr lang="en-US" dirty="0"/>
              <a:t>Second level</a:t>
            </a:r>
          </a:p>
        </p:txBody>
      </p:sp>
      <p:pic>
        <p:nvPicPr>
          <p:cNvPr id="5"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8"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4144539232"/>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762000"/>
            <a:ext cx="7772400" cy="1362075"/>
          </a:xfrm>
          <a:prstGeom prst="rect">
            <a:avLst/>
          </a:prstGeom>
        </p:spPr>
        <p:txBody>
          <a:bodyPr anchor="t"/>
          <a:lstStyle>
            <a:lvl1pPr algn="l">
              <a:defRPr sz="4000" b="1" cap="none">
                <a:latin typeface="Century Gothic" panose="020B0502020202020204" pitchFamily="34" charset="0"/>
              </a:defRPr>
            </a:lvl1pPr>
          </a:lstStyle>
          <a:p>
            <a:r>
              <a:rPr lang="en-US" dirty="0"/>
              <a:t>Click To Edit Master Title Style</a:t>
            </a:r>
          </a:p>
        </p:txBody>
      </p:sp>
      <p:pic>
        <p:nvPicPr>
          <p:cNvPr id="7"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1" name="Picture Placeholder 10"/>
          <p:cNvSpPr>
            <a:spLocks noGrp="1"/>
          </p:cNvSpPr>
          <p:nvPr>
            <p:ph type="pic" sz="quarter" idx="10" hasCustomPrompt="1"/>
          </p:nvPr>
        </p:nvSpPr>
        <p:spPr>
          <a:xfrm>
            <a:off x="3733800" y="2438400"/>
            <a:ext cx="4495800" cy="3354388"/>
          </a:xfrm>
          <a:prstGeom prst="rect">
            <a:avLst/>
          </a:prstGeom>
        </p:spPr>
        <p:txBody>
          <a:bodyPr/>
          <a:lstStyle>
            <a:lvl1pPr marL="0" indent="0">
              <a:buNone/>
              <a:defRPr/>
            </a:lvl1pPr>
          </a:lstStyle>
          <a:p>
            <a:r>
              <a:rPr lang="en-US" dirty="0"/>
              <a:t>Click to add picture</a:t>
            </a:r>
          </a:p>
        </p:txBody>
      </p:sp>
      <p:sp>
        <p:nvSpPr>
          <p:cNvPr id="10" name="Slide Number Placeholder 3"/>
          <p:cNvSpPr>
            <a:spLocks noGrp="1"/>
          </p:cNvSpPr>
          <p:nvPr>
            <p:ph type="sldNum" sz="quarter" idx="11"/>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449039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marL="342900" indent="-342900">
              <a:buFontTx/>
              <a:buBlip>
                <a:blip r:embed="rId2"/>
              </a:buBlip>
              <a:defRPr sz="2800">
                <a:solidFill>
                  <a:srgbClr val="154578"/>
                </a:solidFill>
              </a:defRPr>
            </a:lvl1pPr>
            <a:lvl2pPr marL="742950" indent="-285750">
              <a:buFont typeface="Calibri" panose="020F0502020204030204" pitchFamily="34" charset="0"/>
              <a:buChar char="–"/>
              <a:defRPr sz="2400">
                <a:solidFill>
                  <a:srgbClr val="154578"/>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marL="342900" indent="-342900">
              <a:buFontTx/>
              <a:buBlip>
                <a:blip r:embed="rId2"/>
              </a:buBlip>
              <a:defRPr sz="2800">
                <a:solidFill>
                  <a:srgbClr val="154578"/>
                </a:solidFill>
              </a:defRPr>
            </a:lvl1pPr>
            <a:lvl2pPr marL="742950" indent="-285750">
              <a:buFont typeface="Calibri" panose="020F0502020204030204" pitchFamily="34" charset="0"/>
              <a:buChar char="–"/>
              <a:defRPr sz="2400">
                <a:solidFill>
                  <a:srgbClr val="154578"/>
                </a:solidFill>
              </a:defRPr>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pic>
        <p:nvPicPr>
          <p:cNvPr id="8"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9" name="Straight Connector 8"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1"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583906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marL="342900" indent="-342900">
              <a:buFontTx/>
              <a:buBlip>
                <a:blip r:embed="rId2"/>
              </a:buBlip>
              <a:defRPr sz="2400">
                <a:solidFill>
                  <a:srgbClr val="154578"/>
                </a:solidFill>
              </a:defRPr>
            </a:lvl1pPr>
            <a:lvl2pPr marL="742950" indent="-285750">
              <a:buFont typeface="Calibri" panose="020F0502020204030204" pitchFamily="34" charset="0"/>
              <a:buChar char="–"/>
              <a:defRPr sz="2000">
                <a:solidFill>
                  <a:srgbClr val="154578"/>
                </a:solidFill>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marL="342900" indent="-342900">
              <a:buFontTx/>
              <a:buBlip>
                <a:blip r:embed="rId2"/>
              </a:buBlip>
              <a:defRPr sz="2400">
                <a:solidFill>
                  <a:srgbClr val="154578"/>
                </a:solidFill>
              </a:defRPr>
            </a:lvl1pPr>
            <a:lvl2pPr marL="742950" indent="-285750">
              <a:buFont typeface="Calibri" panose="020F0502020204030204" pitchFamily="34" charset="0"/>
              <a:buChar char="–"/>
              <a:defRPr sz="2000">
                <a:solidFill>
                  <a:srgbClr val="154578"/>
                </a:solidFill>
              </a:defRPr>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p:txBody>
      </p:sp>
      <p:pic>
        <p:nvPicPr>
          <p:cNvPr id="10" name="Picture 2" descr="Logo for the Center for IDEA Early Childhood Data Systems"/>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Connector 10"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13"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1205014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atin typeface="Century Gothic" panose="020B0502020202020204" pitchFamily="34" charset="0"/>
              </a:defRPr>
            </a:lvl1pPr>
          </a:lstStyle>
          <a:p>
            <a:r>
              <a:rPr lang="en-US" dirty="0"/>
              <a:t>Click to edit Master title style</a:t>
            </a:r>
          </a:p>
        </p:txBody>
      </p:sp>
      <p:pic>
        <p:nvPicPr>
          <p:cNvPr id="6"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9"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2449949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2" descr="Logo for the Center for IDEA Early Childhood Data System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58100" y="5792103"/>
            <a:ext cx="1485900" cy="1065897"/>
          </a:xfrm>
          <a:prstGeom prst="rect">
            <a:avLst/>
          </a:prstGeom>
          <a:noFill/>
          <a:extLst>
            <a:ext uri="{909E8E84-426E-40DD-AFC4-6F175D3DCCD1}">
              <a14:hiddenFill xmlns:a14="http://schemas.microsoft.com/office/drawing/2010/main">
                <a:solidFill>
                  <a:srgbClr val="FFFFFF"/>
                </a:solidFill>
              </a14:hiddenFill>
            </a:ext>
          </a:extLst>
        </p:spPr>
      </p:pic>
      <p:cxnSp>
        <p:nvCxnSpPr>
          <p:cNvPr id="6" name="Straight Connector 5" descr="&quot; &quot;"/>
          <p:cNvCxnSpPr/>
          <p:nvPr userDrawn="1"/>
        </p:nvCxnSpPr>
        <p:spPr>
          <a:xfrm>
            <a:off x="0" y="6117336"/>
            <a:ext cx="7467600" cy="0"/>
          </a:xfrm>
          <a:prstGeom prst="line">
            <a:avLst/>
          </a:prstGeom>
          <a:ln w="19050">
            <a:solidFill>
              <a:srgbClr val="39B54A"/>
            </a:solidFill>
          </a:ln>
        </p:spPr>
        <p:style>
          <a:lnRef idx="1">
            <a:schemeClr val="accent1"/>
          </a:lnRef>
          <a:fillRef idx="0">
            <a:schemeClr val="accent1"/>
          </a:fillRef>
          <a:effectRef idx="0">
            <a:schemeClr val="accent1"/>
          </a:effectRef>
          <a:fontRef idx="minor">
            <a:schemeClr val="tx1"/>
          </a:fontRef>
        </p:style>
      </p:cxnSp>
      <p:sp>
        <p:nvSpPr>
          <p:cNvPr id="8" name="Slide Number Placeholder 3"/>
          <p:cNvSpPr>
            <a:spLocks noGrp="1"/>
          </p:cNvSpPr>
          <p:nvPr>
            <p:ph type="sldNum" sz="quarter" idx="10"/>
          </p:nvPr>
        </p:nvSpPr>
        <p:spPr>
          <a:xfrm>
            <a:off x="457200" y="6327648"/>
            <a:ext cx="2133600" cy="365125"/>
          </a:xfrm>
        </p:spPr>
        <p:txBody>
          <a:bodyPr/>
          <a:lstStyle>
            <a:lvl1pPr>
              <a:defRPr>
                <a:latin typeface="Century Gothic" pitchFamily="34"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1856100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Slide Number Placeholder 2"/>
          <p:cNvSpPr>
            <a:spLocks noGrp="1"/>
          </p:cNvSpPr>
          <p:nvPr>
            <p:ph type="sldNum" sz="quarter" idx="4"/>
          </p:nvPr>
        </p:nvSpPr>
        <p:spPr>
          <a:xfrm>
            <a:off x="457200" y="6327648"/>
            <a:ext cx="2133600" cy="365125"/>
          </a:xfrm>
          <a:prstGeom prst="rect">
            <a:avLst/>
          </a:prstGeom>
        </p:spPr>
        <p:txBody>
          <a:bodyPr vert="horz" lIns="91440" tIns="45720" rIns="91440" bIns="45720" rtlCol="0" anchor="ctr"/>
          <a:lstStyle>
            <a:lvl1pPr algn="l">
              <a:defRPr sz="1800">
                <a:solidFill>
                  <a:schemeClr val="tx1"/>
                </a:solidFill>
                <a:latin typeface="Century Schoolbook" pitchFamily="18" charset="0"/>
              </a:defRPr>
            </a:lvl1pPr>
          </a:lstStyle>
          <a:p>
            <a:fld id="{B2897048-00E0-47FB-B07B-F36BBE8AF579}" type="slidenum">
              <a:rPr lang="en-US" smtClean="0"/>
              <a:pPr/>
              <a:t>‹#›</a:t>
            </a:fld>
            <a:endParaRPr lang="en-US" dirty="0"/>
          </a:p>
        </p:txBody>
      </p:sp>
    </p:spTree>
    <p:extLst>
      <p:ext uri="{BB962C8B-B14F-4D97-AF65-F5344CB8AC3E}">
        <p14:creationId xmlns:p14="http://schemas.microsoft.com/office/powerpoint/2010/main" val="3541486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hdr="0" ftr="0" dt="0"/>
  <p:txStyles>
    <p:titleStyle>
      <a:lvl1pPr algn="l" defTabSz="914400" rtl="0" eaLnBrk="1" latinLnBrk="0" hangingPunct="1">
        <a:spcBef>
          <a:spcPct val="0"/>
        </a:spcBef>
        <a:buNone/>
        <a:defRPr sz="3600" b="1" kern="1200">
          <a:solidFill>
            <a:srgbClr val="154578"/>
          </a:solidFill>
          <a:latin typeface="+mj-lt"/>
          <a:ea typeface="+mj-ea"/>
          <a:cs typeface="+mj-cs"/>
        </a:defRPr>
      </a:lvl1pPr>
    </p:titleStyle>
    <p:bodyStyle>
      <a:lvl1pPr marL="342900" indent="-342900" algn="l" defTabSz="914400" rtl="0" eaLnBrk="1" latinLnBrk="0" hangingPunct="1">
        <a:spcBef>
          <a:spcPct val="20000"/>
        </a:spcBef>
        <a:buClr>
          <a:srgbClr val="ED3532"/>
        </a:buClr>
        <a:buFont typeface="Arial" pitchFamily="34" charset="0"/>
        <a:buChar char="•"/>
        <a:defRPr sz="28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Clr>
          <a:srgbClr val="ED3532"/>
        </a:buClr>
        <a:buFont typeface="Arial"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Clr>
          <a:srgbClr val="ED3532"/>
        </a:buClr>
        <a:buFont typeface="Arial"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ectacenter.org/eco/pages/familyoutcomes.asp" TargetMode="External"/><Relationship Id="rId2" Type="http://schemas.openxmlformats.org/officeDocument/2006/relationships/hyperlink" Target="http://ectacenter.org/events/communities.asp#familydata" TargetMode="External"/><Relationship Id="rId1" Type="http://schemas.openxmlformats.org/officeDocument/2006/relationships/slideLayout" Target="../slideLayouts/slideLayout2.xml"/><Relationship Id="rId5" Type="http://schemas.openxmlformats.org/officeDocument/2006/relationships/hyperlink" Target="https://dasycenter.org/resources/critical-questions/" TargetMode="External"/><Relationship Id="rId4" Type="http://schemas.openxmlformats.org/officeDocument/2006/relationships/hyperlink" Target="https://dasycenter.org/building-stakeholder-knowledge-toolkit/"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www.facebook.com/dasycenter" TargetMode="External"/><Relationship Id="rId2" Type="http://schemas.openxmlformats.org/officeDocument/2006/relationships/hyperlink" Target="http://dasycenter.org/" TargetMode="External"/><Relationship Id="rId1" Type="http://schemas.openxmlformats.org/officeDocument/2006/relationships/slideLayout" Target="../slideLayouts/slideLayout2.xml"/><Relationship Id="rId4" Type="http://schemas.openxmlformats.org/officeDocument/2006/relationships/hyperlink" Target="https://twitter.com/DaSyCenter" TargetMode="External"/></Relationships>
</file>

<file path=ppt/slides/_rels/slide4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873" y="1981200"/>
            <a:ext cx="6702552" cy="1676400"/>
          </a:xfrm>
        </p:spPr>
        <p:txBody>
          <a:bodyPr>
            <a:noAutofit/>
          </a:bodyPr>
          <a:lstStyle/>
          <a:p>
            <a:r>
              <a:rPr lang="en-US" sz="4000" dirty="0"/>
              <a:t>Using Data You Can Trust, Improving Survey Response Rates</a:t>
            </a:r>
          </a:p>
        </p:txBody>
      </p:sp>
      <p:sp>
        <p:nvSpPr>
          <p:cNvPr id="5" name="Text Placeholder 10"/>
          <p:cNvSpPr txBox="1">
            <a:spLocks/>
          </p:cNvSpPr>
          <p:nvPr/>
        </p:nvSpPr>
        <p:spPr>
          <a:xfrm>
            <a:off x="814873" y="3849624"/>
            <a:ext cx="8305800" cy="1143000"/>
          </a:xfrm>
          <a:prstGeom prst="rect">
            <a:avLst/>
          </a:prstGeom>
        </p:spPr>
        <p:txBody>
          <a:bodyPr/>
          <a:lstStyle>
            <a:lvl1pPr marL="0" indent="0" algn="l" defTabSz="914400" rtl="0" eaLnBrk="1" latinLnBrk="0" hangingPunct="1">
              <a:spcBef>
                <a:spcPct val="20000"/>
              </a:spcBef>
              <a:buClr>
                <a:srgbClr val="ED3532"/>
              </a:buClr>
              <a:buFont typeface="Arial" pitchFamily="34" charset="0"/>
              <a:buNone/>
              <a:defRPr sz="4000" b="1" kern="1200">
                <a:solidFill>
                  <a:srgbClr val="154578"/>
                </a:solidFill>
                <a:latin typeface="Century Gothic" panose="020B0502020202020204" pitchFamily="34" charset="0"/>
                <a:ea typeface="+mn-ea"/>
                <a:cs typeface="+mn-cs"/>
              </a:defRPr>
            </a:lvl1pPr>
            <a:lvl2pPr marL="742950" indent="-285750" algn="l" defTabSz="914400" rtl="0" eaLnBrk="1" latinLnBrk="0" hangingPunct="1">
              <a:spcBef>
                <a:spcPct val="20000"/>
              </a:spcBef>
              <a:buClr>
                <a:srgbClr val="ED3532"/>
              </a:buClr>
              <a:buFont typeface="Arial" pitchFamily="34" charset="0"/>
              <a:buChar char="•"/>
              <a:defRPr sz="2400" kern="1200">
                <a:solidFill>
                  <a:schemeClr val="tx1">
                    <a:lumMod val="75000"/>
                    <a:lumOff val="25000"/>
                  </a:schemeClr>
                </a:solidFill>
                <a:latin typeface="+mn-lt"/>
                <a:ea typeface="+mn-ea"/>
                <a:cs typeface="+mn-cs"/>
              </a:defRPr>
            </a:lvl2pPr>
            <a:lvl3pPr marL="1143000" indent="-228600" algn="l" defTabSz="914400" rtl="0" eaLnBrk="1" latinLnBrk="0" hangingPunct="1">
              <a:spcBef>
                <a:spcPct val="20000"/>
              </a:spcBef>
              <a:buClr>
                <a:srgbClr val="ED3532"/>
              </a:buClr>
              <a:buFont typeface="Arial" pitchFamily="34" charset="0"/>
              <a:buChar char="•"/>
              <a:defRPr sz="2000" kern="1200">
                <a:solidFill>
                  <a:schemeClr val="tx1">
                    <a:lumMod val="75000"/>
                    <a:lumOff val="25000"/>
                  </a:schemeClr>
                </a:solidFill>
                <a:latin typeface="+mn-lt"/>
                <a:ea typeface="+mn-ea"/>
                <a:cs typeface="+mn-cs"/>
              </a:defRPr>
            </a:lvl3pPr>
            <a:lvl4pPr marL="16002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4pPr>
            <a:lvl5pPr marL="2057400" indent="-228600" algn="l" defTabSz="914400" rtl="0" eaLnBrk="1" latinLnBrk="0" hangingPunct="1">
              <a:spcBef>
                <a:spcPct val="20000"/>
              </a:spcBef>
              <a:buClr>
                <a:srgbClr val="ED3532"/>
              </a:buClr>
              <a:buFont typeface="Arial" pitchFamily="34" charset="0"/>
              <a:buChar char="•"/>
              <a:defRPr sz="18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a:t>Shilan Wooten, Alaska Early Intervention/Infant Learning Program</a:t>
            </a:r>
          </a:p>
          <a:p>
            <a:r>
              <a:rPr lang="en-US" sz="2000" dirty="0"/>
              <a:t>Sharon Loza, North Carolina Infant Toddler Program</a:t>
            </a:r>
          </a:p>
          <a:p>
            <a:r>
              <a:rPr lang="en-US" sz="2000" dirty="0"/>
              <a:t>Sheila Brookes, AEM Corporation</a:t>
            </a:r>
          </a:p>
          <a:p>
            <a:r>
              <a:rPr lang="en-US" sz="2000" dirty="0"/>
              <a:t>Tony Ruggiero, DaSy at AEM Corporation</a:t>
            </a:r>
          </a:p>
        </p:txBody>
      </p:sp>
      <p:sp>
        <p:nvSpPr>
          <p:cNvPr id="6" name="Subtitle 2"/>
          <p:cNvSpPr>
            <a:spLocks noGrp="1"/>
          </p:cNvSpPr>
          <p:nvPr>
            <p:ph type="subTitle" idx="1"/>
          </p:nvPr>
        </p:nvSpPr>
        <p:spPr>
          <a:xfrm>
            <a:off x="914400" y="5410200"/>
            <a:ext cx="4956048" cy="1216152"/>
          </a:xfrm>
        </p:spPr>
        <p:txBody>
          <a:bodyPr>
            <a:normAutofit/>
          </a:bodyPr>
          <a:lstStyle/>
          <a:p>
            <a:r>
              <a:rPr lang="en-US" sz="1800" dirty="0"/>
              <a:t>Improving Data, Improving Outcomes</a:t>
            </a:r>
          </a:p>
          <a:p>
            <a:r>
              <a:rPr lang="en-US" sz="1800" dirty="0"/>
              <a:t>Conference Arlington, VA</a:t>
            </a:r>
          </a:p>
          <a:p>
            <a:r>
              <a:rPr lang="en-US" sz="1800" dirty="0"/>
              <a:t>August 14-16, 2018</a:t>
            </a:r>
          </a:p>
        </p:txBody>
      </p:sp>
    </p:spTree>
    <p:extLst>
      <p:ext uri="{BB962C8B-B14F-4D97-AF65-F5344CB8AC3E}">
        <p14:creationId xmlns:p14="http://schemas.microsoft.com/office/powerpoint/2010/main" val="9419429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A788D9B-D8DC-4273-BB1E-D5D53345CC10}"/>
              </a:ext>
            </a:extLst>
          </p:cNvPr>
          <p:cNvSpPr>
            <a:spLocks noGrp="1"/>
          </p:cNvSpPr>
          <p:nvPr>
            <p:ph type="sldNum" sz="quarter" idx="10"/>
          </p:nvPr>
        </p:nvSpPr>
        <p:spPr/>
        <p:txBody>
          <a:bodyPr/>
          <a:lstStyle/>
          <a:p>
            <a:fld id="{B2897048-00E0-47FB-B07B-F36BBE8AF579}" type="slidenum">
              <a:rPr lang="en-US" smtClean="0"/>
              <a:pPr/>
              <a:t>10</a:t>
            </a:fld>
            <a:endParaRPr lang="en-US" dirty="0"/>
          </a:p>
        </p:txBody>
      </p:sp>
      <p:sp>
        <p:nvSpPr>
          <p:cNvPr id="3" name="Title 2">
            <a:extLst>
              <a:ext uri="{FF2B5EF4-FFF2-40B4-BE49-F238E27FC236}">
                <a16:creationId xmlns:a16="http://schemas.microsoft.com/office/drawing/2014/main" id="{27D03B19-31EA-429A-A9D9-C46BCA74E2CC}"/>
              </a:ext>
            </a:extLst>
          </p:cNvPr>
          <p:cNvSpPr>
            <a:spLocks noGrp="1"/>
          </p:cNvSpPr>
          <p:nvPr>
            <p:ph type="title"/>
          </p:nvPr>
        </p:nvSpPr>
        <p:spPr/>
        <p:txBody>
          <a:bodyPr/>
          <a:lstStyle/>
          <a:p>
            <a:r>
              <a:rPr lang="en-US" dirty="0"/>
              <a:t>Telephone	</a:t>
            </a:r>
          </a:p>
        </p:txBody>
      </p:sp>
      <p:sp>
        <p:nvSpPr>
          <p:cNvPr id="2" name="Content Placeholder 1">
            <a:extLst>
              <a:ext uri="{FF2B5EF4-FFF2-40B4-BE49-F238E27FC236}">
                <a16:creationId xmlns:a16="http://schemas.microsoft.com/office/drawing/2014/main" id="{D2F4B5D3-6114-4EFD-8C33-8C7DDD6C121F}"/>
              </a:ext>
            </a:extLst>
          </p:cNvPr>
          <p:cNvSpPr>
            <a:spLocks noGrp="1"/>
          </p:cNvSpPr>
          <p:nvPr>
            <p:ph idx="1"/>
          </p:nvPr>
        </p:nvSpPr>
        <p:spPr/>
        <p:txBody>
          <a:bodyPr/>
          <a:lstStyle/>
          <a:p>
            <a:pPr marL="0" indent="0">
              <a:buNone/>
            </a:pPr>
            <a:r>
              <a:rPr lang="en-US" dirty="0"/>
              <a:t>Advantages</a:t>
            </a:r>
          </a:p>
          <a:p>
            <a:r>
              <a:rPr lang="en-US" dirty="0"/>
              <a:t>Less expensive than face-to-face interviews and mail surveys</a:t>
            </a:r>
          </a:p>
          <a:p>
            <a:r>
              <a:rPr lang="en-US" dirty="0"/>
              <a:t>Less time consuming than face-to-face interviews </a:t>
            </a:r>
          </a:p>
          <a:p>
            <a:r>
              <a:rPr lang="en-US" dirty="0"/>
              <a:t>Socially acceptable responses less likely</a:t>
            </a:r>
          </a:p>
          <a:p>
            <a:r>
              <a:rPr lang="en-US" dirty="0"/>
              <a:t>Random digit dialing</a:t>
            </a:r>
          </a:p>
          <a:p>
            <a:r>
              <a:rPr lang="en-US" dirty="0"/>
              <a:t>Train telephone interviewers to “stick to the script”</a:t>
            </a:r>
          </a:p>
          <a:p>
            <a:r>
              <a:rPr lang="en-US" dirty="0"/>
              <a:t>Develop skip patterns in the computer aided telephone interview (CATI) software</a:t>
            </a:r>
          </a:p>
        </p:txBody>
      </p:sp>
    </p:spTree>
    <p:extLst>
      <p:ext uri="{BB962C8B-B14F-4D97-AF65-F5344CB8AC3E}">
        <p14:creationId xmlns:p14="http://schemas.microsoft.com/office/powerpoint/2010/main" val="3135410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A788D9B-D8DC-4273-BB1E-D5D53345CC10}"/>
              </a:ext>
            </a:extLst>
          </p:cNvPr>
          <p:cNvSpPr>
            <a:spLocks noGrp="1"/>
          </p:cNvSpPr>
          <p:nvPr>
            <p:ph type="sldNum" sz="quarter" idx="10"/>
          </p:nvPr>
        </p:nvSpPr>
        <p:spPr/>
        <p:txBody>
          <a:bodyPr/>
          <a:lstStyle/>
          <a:p>
            <a:fld id="{B2897048-00E0-47FB-B07B-F36BBE8AF579}" type="slidenum">
              <a:rPr lang="en-US" smtClean="0"/>
              <a:pPr/>
              <a:t>11</a:t>
            </a:fld>
            <a:endParaRPr lang="en-US" dirty="0"/>
          </a:p>
        </p:txBody>
      </p:sp>
      <p:sp>
        <p:nvSpPr>
          <p:cNvPr id="3" name="Title 2">
            <a:extLst>
              <a:ext uri="{FF2B5EF4-FFF2-40B4-BE49-F238E27FC236}">
                <a16:creationId xmlns:a16="http://schemas.microsoft.com/office/drawing/2014/main" id="{27D03B19-31EA-429A-A9D9-C46BCA74E2CC}"/>
              </a:ext>
            </a:extLst>
          </p:cNvPr>
          <p:cNvSpPr>
            <a:spLocks noGrp="1"/>
          </p:cNvSpPr>
          <p:nvPr>
            <p:ph type="title"/>
          </p:nvPr>
        </p:nvSpPr>
        <p:spPr/>
        <p:txBody>
          <a:bodyPr/>
          <a:lstStyle/>
          <a:p>
            <a:r>
              <a:rPr lang="en-US" dirty="0"/>
              <a:t>Telephone	</a:t>
            </a:r>
          </a:p>
        </p:txBody>
      </p:sp>
      <p:sp>
        <p:nvSpPr>
          <p:cNvPr id="2" name="Content Placeholder 1">
            <a:extLst>
              <a:ext uri="{FF2B5EF4-FFF2-40B4-BE49-F238E27FC236}">
                <a16:creationId xmlns:a16="http://schemas.microsoft.com/office/drawing/2014/main" id="{D2F4B5D3-6114-4EFD-8C33-8C7DDD6C121F}"/>
              </a:ext>
            </a:extLst>
          </p:cNvPr>
          <p:cNvSpPr>
            <a:spLocks noGrp="1"/>
          </p:cNvSpPr>
          <p:nvPr>
            <p:ph idx="1"/>
          </p:nvPr>
        </p:nvSpPr>
        <p:spPr/>
        <p:txBody>
          <a:bodyPr/>
          <a:lstStyle/>
          <a:p>
            <a:pPr marL="0" indent="0">
              <a:buNone/>
            </a:pPr>
            <a:r>
              <a:rPr lang="en-US" dirty="0"/>
              <a:t>Disadvantages</a:t>
            </a:r>
          </a:p>
          <a:p>
            <a:r>
              <a:rPr lang="en-US" dirty="0"/>
              <a:t>Phone number no longer listed/out of service</a:t>
            </a:r>
          </a:p>
          <a:p>
            <a:r>
              <a:rPr lang="en-US" dirty="0"/>
              <a:t>Cell phones</a:t>
            </a:r>
          </a:p>
          <a:p>
            <a:r>
              <a:rPr lang="en-US" dirty="0"/>
              <a:t>People move and get new numbers</a:t>
            </a:r>
          </a:p>
          <a:p>
            <a:r>
              <a:rPr lang="en-US" dirty="0"/>
              <a:t>Phone number not provided or provided incorrect phone number</a:t>
            </a:r>
          </a:p>
          <a:p>
            <a:r>
              <a:rPr lang="en-US" dirty="0"/>
              <a:t>People can hang up</a:t>
            </a:r>
          </a:p>
          <a:p>
            <a:r>
              <a:rPr lang="en-US" dirty="0"/>
              <a:t>Too many surveys and hard to determine which ones are marketing calls</a:t>
            </a:r>
          </a:p>
        </p:txBody>
      </p:sp>
    </p:spTree>
    <p:extLst>
      <p:ext uri="{BB962C8B-B14F-4D97-AF65-F5344CB8AC3E}">
        <p14:creationId xmlns:p14="http://schemas.microsoft.com/office/powerpoint/2010/main" val="14501755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A788D9B-D8DC-4273-BB1E-D5D53345CC10}"/>
              </a:ext>
            </a:extLst>
          </p:cNvPr>
          <p:cNvSpPr>
            <a:spLocks noGrp="1"/>
          </p:cNvSpPr>
          <p:nvPr>
            <p:ph type="sldNum" sz="quarter" idx="10"/>
          </p:nvPr>
        </p:nvSpPr>
        <p:spPr/>
        <p:txBody>
          <a:bodyPr/>
          <a:lstStyle/>
          <a:p>
            <a:fld id="{B2897048-00E0-47FB-B07B-F36BBE8AF579}" type="slidenum">
              <a:rPr lang="en-US" smtClean="0"/>
              <a:pPr/>
              <a:t>12</a:t>
            </a:fld>
            <a:endParaRPr lang="en-US" dirty="0"/>
          </a:p>
        </p:txBody>
      </p:sp>
      <p:sp>
        <p:nvSpPr>
          <p:cNvPr id="3" name="Title 2">
            <a:extLst>
              <a:ext uri="{FF2B5EF4-FFF2-40B4-BE49-F238E27FC236}">
                <a16:creationId xmlns:a16="http://schemas.microsoft.com/office/drawing/2014/main" id="{27D03B19-31EA-429A-A9D9-C46BCA74E2CC}"/>
              </a:ext>
            </a:extLst>
          </p:cNvPr>
          <p:cNvSpPr>
            <a:spLocks noGrp="1"/>
          </p:cNvSpPr>
          <p:nvPr>
            <p:ph type="title"/>
          </p:nvPr>
        </p:nvSpPr>
        <p:spPr/>
        <p:txBody>
          <a:bodyPr/>
          <a:lstStyle/>
          <a:p>
            <a:r>
              <a:rPr lang="en-US" dirty="0"/>
              <a:t>Mail	</a:t>
            </a:r>
          </a:p>
        </p:txBody>
      </p:sp>
      <p:sp>
        <p:nvSpPr>
          <p:cNvPr id="2" name="Content Placeholder 1">
            <a:extLst>
              <a:ext uri="{FF2B5EF4-FFF2-40B4-BE49-F238E27FC236}">
                <a16:creationId xmlns:a16="http://schemas.microsoft.com/office/drawing/2014/main" id="{D2F4B5D3-6114-4EFD-8C33-8C7DDD6C121F}"/>
              </a:ext>
            </a:extLst>
          </p:cNvPr>
          <p:cNvSpPr>
            <a:spLocks noGrp="1"/>
          </p:cNvSpPr>
          <p:nvPr>
            <p:ph idx="1"/>
          </p:nvPr>
        </p:nvSpPr>
        <p:spPr/>
        <p:txBody>
          <a:bodyPr/>
          <a:lstStyle/>
          <a:p>
            <a:pPr marL="0" indent="0">
              <a:buNone/>
            </a:pPr>
            <a:r>
              <a:rPr lang="en-US" dirty="0"/>
              <a:t>Advantages</a:t>
            </a:r>
          </a:p>
          <a:p>
            <a:r>
              <a:rPr lang="en-US" dirty="0"/>
              <a:t>Respondents can answer in privacy</a:t>
            </a:r>
          </a:p>
          <a:p>
            <a:r>
              <a:rPr lang="en-US" dirty="0"/>
              <a:t>Less expensive than face-to-face interviews</a:t>
            </a:r>
          </a:p>
          <a:p>
            <a:r>
              <a:rPr lang="en-US" dirty="0"/>
              <a:t>Less time consuming than face-to-face interviews </a:t>
            </a:r>
          </a:p>
          <a:p>
            <a:r>
              <a:rPr lang="en-US" dirty="0"/>
              <a:t>Socially acceptable responses less likely</a:t>
            </a:r>
          </a:p>
        </p:txBody>
      </p:sp>
    </p:spTree>
    <p:extLst>
      <p:ext uri="{BB962C8B-B14F-4D97-AF65-F5344CB8AC3E}">
        <p14:creationId xmlns:p14="http://schemas.microsoft.com/office/powerpoint/2010/main" val="3125677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A788D9B-D8DC-4273-BB1E-D5D53345CC10}"/>
              </a:ext>
            </a:extLst>
          </p:cNvPr>
          <p:cNvSpPr>
            <a:spLocks noGrp="1"/>
          </p:cNvSpPr>
          <p:nvPr>
            <p:ph type="sldNum" sz="quarter" idx="10"/>
          </p:nvPr>
        </p:nvSpPr>
        <p:spPr/>
        <p:txBody>
          <a:bodyPr/>
          <a:lstStyle/>
          <a:p>
            <a:fld id="{B2897048-00E0-47FB-B07B-F36BBE8AF579}" type="slidenum">
              <a:rPr lang="en-US" smtClean="0"/>
              <a:pPr/>
              <a:t>13</a:t>
            </a:fld>
            <a:endParaRPr lang="en-US" dirty="0"/>
          </a:p>
        </p:txBody>
      </p:sp>
      <p:sp>
        <p:nvSpPr>
          <p:cNvPr id="3" name="Title 2">
            <a:extLst>
              <a:ext uri="{FF2B5EF4-FFF2-40B4-BE49-F238E27FC236}">
                <a16:creationId xmlns:a16="http://schemas.microsoft.com/office/drawing/2014/main" id="{27D03B19-31EA-429A-A9D9-C46BCA74E2CC}"/>
              </a:ext>
            </a:extLst>
          </p:cNvPr>
          <p:cNvSpPr>
            <a:spLocks noGrp="1"/>
          </p:cNvSpPr>
          <p:nvPr>
            <p:ph type="title"/>
          </p:nvPr>
        </p:nvSpPr>
        <p:spPr/>
        <p:txBody>
          <a:bodyPr/>
          <a:lstStyle/>
          <a:p>
            <a:r>
              <a:rPr lang="en-US" dirty="0"/>
              <a:t>Mail	</a:t>
            </a:r>
          </a:p>
        </p:txBody>
      </p:sp>
      <p:sp>
        <p:nvSpPr>
          <p:cNvPr id="2" name="Content Placeholder 1">
            <a:extLst>
              <a:ext uri="{FF2B5EF4-FFF2-40B4-BE49-F238E27FC236}">
                <a16:creationId xmlns:a16="http://schemas.microsoft.com/office/drawing/2014/main" id="{D2F4B5D3-6114-4EFD-8C33-8C7DDD6C121F}"/>
              </a:ext>
            </a:extLst>
          </p:cNvPr>
          <p:cNvSpPr>
            <a:spLocks noGrp="1"/>
          </p:cNvSpPr>
          <p:nvPr>
            <p:ph idx="1"/>
          </p:nvPr>
        </p:nvSpPr>
        <p:spPr/>
        <p:txBody>
          <a:bodyPr/>
          <a:lstStyle/>
          <a:p>
            <a:pPr marL="0" indent="0">
              <a:buNone/>
            </a:pPr>
            <a:r>
              <a:rPr lang="en-US" dirty="0"/>
              <a:t>Disadvantages</a:t>
            </a:r>
          </a:p>
          <a:p>
            <a:r>
              <a:rPr lang="en-US" dirty="0"/>
              <a:t>People move and do not leave forwarding address</a:t>
            </a:r>
          </a:p>
          <a:p>
            <a:r>
              <a:rPr lang="en-US" dirty="0"/>
              <a:t>People may not open the mail when received</a:t>
            </a:r>
          </a:p>
          <a:p>
            <a:r>
              <a:rPr lang="en-US" dirty="0"/>
              <a:t>Mail not delivered/lost in mail</a:t>
            </a:r>
          </a:p>
          <a:p>
            <a:r>
              <a:rPr lang="en-US" dirty="0"/>
              <a:t>Respondent may not follow skip patterns</a:t>
            </a:r>
          </a:p>
        </p:txBody>
      </p:sp>
    </p:spTree>
    <p:extLst>
      <p:ext uri="{BB962C8B-B14F-4D97-AF65-F5344CB8AC3E}">
        <p14:creationId xmlns:p14="http://schemas.microsoft.com/office/powerpoint/2010/main" val="25476507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A788D9B-D8DC-4273-BB1E-D5D53345CC10}"/>
              </a:ext>
            </a:extLst>
          </p:cNvPr>
          <p:cNvSpPr>
            <a:spLocks noGrp="1"/>
          </p:cNvSpPr>
          <p:nvPr>
            <p:ph type="sldNum" sz="quarter" idx="10"/>
          </p:nvPr>
        </p:nvSpPr>
        <p:spPr/>
        <p:txBody>
          <a:bodyPr/>
          <a:lstStyle/>
          <a:p>
            <a:fld id="{B2897048-00E0-47FB-B07B-F36BBE8AF579}" type="slidenum">
              <a:rPr lang="en-US" smtClean="0"/>
              <a:pPr/>
              <a:t>14</a:t>
            </a:fld>
            <a:endParaRPr lang="en-US" dirty="0"/>
          </a:p>
        </p:txBody>
      </p:sp>
      <p:sp>
        <p:nvSpPr>
          <p:cNvPr id="3" name="Title 2">
            <a:extLst>
              <a:ext uri="{FF2B5EF4-FFF2-40B4-BE49-F238E27FC236}">
                <a16:creationId xmlns:a16="http://schemas.microsoft.com/office/drawing/2014/main" id="{27D03B19-31EA-429A-A9D9-C46BCA74E2CC}"/>
              </a:ext>
            </a:extLst>
          </p:cNvPr>
          <p:cNvSpPr>
            <a:spLocks noGrp="1"/>
          </p:cNvSpPr>
          <p:nvPr>
            <p:ph type="title"/>
          </p:nvPr>
        </p:nvSpPr>
        <p:spPr/>
        <p:txBody>
          <a:bodyPr/>
          <a:lstStyle/>
          <a:p>
            <a:r>
              <a:rPr lang="en-US" dirty="0"/>
              <a:t>Face-to-face	</a:t>
            </a:r>
          </a:p>
        </p:txBody>
      </p:sp>
      <p:sp>
        <p:nvSpPr>
          <p:cNvPr id="2" name="Content Placeholder 1">
            <a:extLst>
              <a:ext uri="{FF2B5EF4-FFF2-40B4-BE49-F238E27FC236}">
                <a16:creationId xmlns:a16="http://schemas.microsoft.com/office/drawing/2014/main" id="{D2F4B5D3-6114-4EFD-8C33-8C7DDD6C121F}"/>
              </a:ext>
            </a:extLst>
          </p:cNvPr>
          <p:cNvSpPr>
            <a:spLocks noGrp="1"/>
          </p:cNvSpPr>
          <p:nvPr>
            <p:ph idx="1"/>
          </p:nvPr>
        </p:nvSpPr>
        <p:spPr/>
        <p:txBody>
          <a:bodyPr/>
          <a:lstStyle/>
          <a:p>
            <a:pPr marL="0" indent="0">
              <a:buNone/>
            </a:pPr>
            <a:r>
              <a:rPr lang="en-US" dirty="0"/>
              <a:t>Advantages</a:t>
            </a:r>
          </a:p>
          <a:p>
            <a:r>
              <a:rPr lang="en-US" dirty="0"/>
              <a:t>Success in avoiding item non-response</a:t>
            </a:r>
          </a:p>
          <a:p>
            <a:r>
              <a:rPr lang="en-US" dirty="0"/>
              <a:t>Respondents more likely to answer open-ended questions</a:t>
            </a:r>
          </a:p>
          <a:p>
            <a:r>
              <a:rPr lang="en-US" dirty="0"/>
              <a:t>Not as sensitive to questionnaire construction as telephone and mail surveys</a:t>
            </a:r>
          </a:p>
        </p:txBody>
      </p:sp>
    </p:spTree>
    <p:extLst>
      <p:ext uri="{BB962C8B-B14F-4D97-AF65-F5344CB8AC3E}">
        <p14:creationId xmlns:p14="http://schemas.microsoft.com/office/powerpoint/2010/main" val="3280305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A788D9B-D8DC-4273-BB1E-D5D53345CC10}"/>
              </a:ext>
            </a:extLst>
          </p:cNvPr>
          <p:cNvSpPr>
            <a:spLocks noGrp="1"/>
          </p:cNvSpPr>
          <p:nvPr>
            <p:ph type="sldNum" sz="quarter" idx="10"/>
          </p:nvPr>
        </p:nvSpPr>
        <p:spPr/>
        <p:txBody>
          <a:bodyPr/>
          <a:lstStyle/>
          <a:p>
            <a:fld id="{B2897048-00E0-47FB-B07B-F36BBE8AF579}" type="slidenum">
              <a:rPr lang="en-US" smtClean="0"/>
              <a:pPr/>
              <a:t>15</a:t>
            </a:fld>
            <a:endParaRPr lang="en-US" dirty="0"/>
          </a:p>
        </p:txBody>
      </p:sp>
      <p:sp>
        <p:nvSpPr>
          <p:cNvPr id="3" name="Title 2">
            <a:extLst>
              <a:ext uri="{FF2B5EF4-FFF2-40B4-BE49-F238E27FC236}">
                <a16:creationId xmlns:a16="http://schemas.microsoft.com/office/drawing/2014/main" id="{27D03B19-31EA-429A-A9D9-C46BCA74E2CC}"/>
              </a:ext>
            </a:extLst>
          </p:cNvPr>
          <p:cNvSpPr>
            <a:spLocks noGrp="1"/>
          </p:cNvSpPr>
          <p:nvPr>
            <p:ph type="title"/>
          </p:nvPr>
        </p:nvSpPr>
        <p:spPr/>
        <p:txBody>
          <a:bodyPr/>
          <a:lstStyle/>
          <a:p>
            <a:r>
              <a:rPr lang="en-US" dirty="0"/>
              <a:t>Face-to-face	</a:t>
            </a:r>
          </a:p>
        </p:txBody>
      </p:sp>
      <p:sp>
        <p:nvSpPr>
          <p:cNvPr id="2" name="Content Placeholder 1">
            <a:extLst>
              <a:ext uri="{FF2B5EF4-FFF2-40B4-BE49-F238E27FC236}">
                <a16:creationId xmlns:a16="http://schemas.microsoft.com/office/drawing/2014/main" id="{D2F4B5D3-6114-4EFD-8C33-8C7DDD6C121F}"/>
              </a:ext>
            </a:extLst>
          </p:cNvPr>
          <p:cNvSpPr>
            <a:spLocks noGrp="1"/>
          </p:cNvSpPr>
          <p:nvPr>
            <p:ph idx="1"/>
          </p:nvPr>
        </p:nvSpPr>
        <p:spPr/>
        <p:txBody>
          <a:bodyPr/>
          <a:lstStyle/>
          <a:p>
            <a:pPr marL="0" indent="0">
              <a:buNone/>
            </a:pPr>
            <a:r>
              <a:rPr lang="en-US" dirty="0"/>
              <a:t>Disadvantages</a:t>
            </a:r>
          </a:p>
          <a:p>
            <a:r>
              <a:rPr lang="en-US" dirty="0"/>
              <a:t>Respondents cannot answer in privacy</a:t>
            </a:r>
          </a:p>
          <a:p>
            <a:r>
              <a:rPr lang="en-US" dirty="0"/>
              <a:t>More expensive than mail surveys</a:t>
            </a:r>
          </a:p>
          <a:p>
            <a:r>
              <a:rPr lang="en-US" dirty="0"/>
              <a:t>More time consuming</a:t>
            </a:r>
          </a:p>
          <a:p>
            <a:r>
              <a:rPr lang="en-US" dirty="0"/>
              <a:t>Socially acceptable responses more likely</a:t>
            </a:r>
          </a:p>
        </p:txBody>
      </p:sp>
    </p:spTree>
    <p:extLst>
      <p:ext uri="{BB962C8B-B14F-4D97-AF65-F5344CB8AC3E}">
        <p14:creationId xmlns:p14="http://schemas.microsoft.com/office/powerpoint/2010/main" val="835186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A788D9B-D8DC-4273-BB1E-D5D53345CC10}"/>
              </a:ext>
            </a:extLst>
          </p:cNvPr>
          <p:cNvSpPr>
            <a:spLocks noGrp="1"/>
          </p:cNvSpPr>
          <p:nvPr>
            <p:ph type="sldNum" sz="quarter" idx="10"/>
          </p:nvPr>
        </p:nvSpPr>
        <p:spPr/>
        <p:txBody>
          <a:bodyPr/>
          <a:lstStyle/>
          <a:p>
            <a:fld id="{B2897048-00E0-47FB-B07B-F36BBE8AF579}" type="slidenum">
              <a:rPr lang="en-US" smtClean="0"/>
              <a:pPr/>
              <a:t>16</a:t>
            </a:fld>
            <a:endParaRPr lang="en-US" dirty="0"/>
          </a:p>
        </p:txBody>
      </p:sp>
      <p:sp>
        <p:nvSpPr>
          <p:cNvPr id="3" name="Title 2">
            <a:extLst>
              <a:ext uri="{FF2B5EF4-FFF2-40B4-BE49-F238E27FC236}">
                <a16:creationId xmlns:a16="http://schemas.microsoft.com/office/drawing/2014/main" id="{27D03B19-31EA-429A-A9D9-C46BCA74E2CC}"/>
              </a:ext>
            </a:extLst>
          </p:cNvPr>
          <p:cNvSpPr>
            <a:spLocks noGrp="1"/>
          </p:cNvSpPr>
          <p:nvPr>
            <p:ph type="title"/>
          </p:nvPr>
        </p:nvSpPr>
        <p:spPr/>
        <p:txBody>
          <a:bodyPr/>
          <a:lstStyle/>
          <a:p>
            <a:r>
              <a:rPr lang="en-US" dirty="0"/>
              <a:t>Internet or Web-based	</a:t>
            </a:r>
          </a:p>
        </p:txBody>
      </p:sp>
      <p:sp>
        <p:nvSpPr>
          <p:cNvPr id="2" name="Content Placeholder 1">
            <a:extLst>
              <a:ext uri="{FF2B5EF4-FFF2-40B4-BE49-F238E27FC236}">
                <a16:creationId xmlns:a16="http://schemas.microsoft.com/office/drawing/2014/main" id="{D2F4B5D3-6114-4EFD-8C33-8C7DDD6C121F}"/>
              </a:ext>
            </a:extLst>
          </p:cNvPr>
          <p:cNvSpPr>
            <a:spLocks noGrp="1"/>
          </p:cNvSpPr>
          <p:nvPr>
            <p:ph idx="1"/>
          </p:nvPr>
        </p:nvSpPr>
        <p:spPr/>
        <p:txBody>
          <a:bodyPr/>
          <a:lstStyle/>
          <a:p>
            <a:pPr marL="0" indent="0">
              <a:buNone/>
            </a:pPr>
            <a:r>
              <a:rPr lang="en-US" dirty="0"/>
              <a:t>Advantages</a:t>
            </a:r>
          </a:p>
          <a:p>
            <a:r>
              <a:rPr lang="en-US" dirty="0"/>
              <a:t>Good for inclusive groups (employee and customer satisfaction surveys)</a:t>
            </a:r>
          </a:p>
          <a:p>
            <a:r>
              <a:rPr lang="en-US" dirty="0"/>
              <a:t>Survey software has features to develop skip patterns and setting up dates for initial sending and follow up to non-respondents</a:t>
            </a:r>
          </a:p>
          <a:p>
            <a:r>
              <a:rPr lang="en-US" dirty="0"/>
              <a:t>Can reach a very large number of people</a:t>
            </a:r>
          </a:p>
          <a:p>
            <a:r>
              <a:rPr lang="en-US" dirty="0"/>
              <a:t>Cost-effective</a:t>
            </a:r>
          </a:p>
          <a:p>
            <a:r>
              <a:rPr lang="en-US" dirty="0"/>
              <a:t>Access via smartphones</a:t>
            </a:r>
          </a:p>
        </p:txBody>
      </p:sp>
    </p:spTree>
    <p:extLst>
      <p:ext uri="{BB962C8B-B14F-4D97-AF65-F5344CB8AC3E}">
        <p14:creationId xmlns:p14="http://schemas.microsoft.com/office/powerpoint/2010/main" val="28630574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A788D9B-D8DC-4273-BB1E-D5D53345CC10}"/>
              </a:ext>
            </a:extLst>
          </p:cNvPr>
          <p:cNvSpPr>
            <a:spLocks noGrp="1"/>
          </p:cNvSpPr>
          <p:nvPr>
            <p:ph type="sldNum" sz="quarter" idx="10"/>
          </p:nvPr>
        </p:nvSpPr>
        <p:spPr/>
        <p:txBody>
          <a:bodyPr/>
          <a:lstStyle/>
          <a:p>
            <a:fld id="{B2897048-00E0-47FB-B07B-F36BBE8AF579}" type="slidenum">
              <a:rPr lang="en-US" smtClean="0"/>
              <a:pPr/>
              <a:t>17</a:t>
            </a:fld>
            <a:endParaRPr lang="en-US" dirty="0"/>
          </a:p>
        </p:txBody>
      </p:sp>
      <p:sp>
        <p:nvSpPr>
          <p:cNvPr id="3" name="Title 2">
            <a:extLst>
              <a:ext uri="{FF2B5EF4-FFF2-40B4-BE49-F238E27FC236}">
                <a16:creationId xmlns:a16="http://schemas.microsoft.com/office/drawing/2014/main" id="{27D03B19-31EA-429A-A9D9-C46BCA74E2CC}"/>
              </a:ext>
            </a:extLst>
          </p:cNvPr>
          <p:cNvSpPr>
            <a:spLocks noGrp="1"/>
          </p:cNvSpPr>
          <p:nvPr>
            <p:ph type="title"/>
          </p:nvPr>
        </p:nvSpPr>
        <p:spPr/>
        <p:txBody>
          <a:bodyPr/>
          <a:lstStyle/>
          <a:p>
            <a:r>
              <a:rPr lang="en-US" dirty="0"/>
              <a:t>Internet or Web-based		</a:t>
            </a:r>
          </a:p>
        </p:txBody>
      </p:sp>
      <p:sp>
        <p:nvSpPr>
          <p:cNvPr id="2" name="Content Placeholder 1">
            <a:extLst>
              <a:ext uri="{FF2B5EF4-FFF2-40B4-BE49-F238E27FC236}">
                <a16:creationId xmlns:a16="http://schemas.microsoft.com/office/drawing/2014/main" id="{D2F4B5D3-6114-4EFD-8C33-8C7DDD6C121F}"/>
              </a:ext>
            </a:extLst>
          </p:cNvPr>
          <p:cNvSpPr>
            <a:spLocks noGrp="1"/>
          </p:cNvSpPr>
          <p:nvPr>
            <p:ph idx="1"/>
          </p:nvPr>
        </p:nvSpPr>
        <p:spPr/>
        <p:txBody>
          <a:bodyPr/>
          <a:lstStyle/>
          <a:p>
            <a:pPr marL="0" indent="0">
              <a:buNone/>
            </a:pPr>
            <a:r>
              <a:rPr lang="en-US" dirty="0"/>
              <a:t>Disadvantages</a:t>
            </a:r>
          </a:p>
          <a:p>
            <a:r>
              <a:rPr lang="en-US" dirty="0"/>
              <a:t>Not all people have internet access or email addresses</a:t>
            </a:r>
          </a:p>
          <a:p>
            <a:r>
              <a:rPr lang="en-US" dirty="0"/>
              <a:t>Email addresses may not be up to date or not collected</a:t>
            </a:r>
          </a:p>
          <a:p>
            <a:r>
              <a:rPr lang="en-US" dirty="0"/>
              <a:t>People have multiple email addresses</a:t>
            </a:r>
          </a:p>
          <a:p>
            <a:r>
              <a:rPr lang="en-US" dirty="0"/>
              <a:t>Survey representativeness can be an issue</a:t>
            </a:r>
          </a:p>
        </p:txBody>
      </p:sp>
    </p:spTree>
    <p:extLst>
      <p:ext uri="{BB962C8B-B14F-4D97-AF65-F5344CB8AC3E}">
        <p14:creationId xmlns:p14="http://schemas.microsoft.com/office/powerpoint/2010/main" val="19133094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A788D9B-D8DC-4273-BB1E-D5D53345CC10}"/>
              </a:ext>
            </a:extLst>
          </p:cNvPr>
          <p:cNvSpPr>
            <a:spLocks noGrp="1"/>
          </p:cNvSpPr>
          <p:nvPr>
            <p:ph type="sldNum" sz="quarter" idx="10"/>
          </p:nvPr>
        </p:nvSpPr>
        <p:spPr/>
        <p:txBody>
          <a:bodyPr/>
          <a:lstStyle/>
          <a:p>
            <a:fld id="{B2897048-00E0-47FB-B07B-F36BBE8AF579}" type="slidenum">
              <a:rPr lang="en-US" smtClean="0"/>
              <a:pPr/>
              <a:t>18</a:t>
            </a:fld>
            <a:endParaRPr lang="en-US" dirty="0"/>
          </a:p>
        </p:txBody>
      </p:sp>
      <p:sp>
        <p:nvSpPr>
          <p:cNvPr id="3" name="Title 2" hidden="1">
            <a:extLst>
              <a:ext uri="{FF2B5EF4-FFF2-40B4-BE49-F238E27FC236}">
                <a16:creationId xmlns:a16="http://schemas.microsoft.com/office/drawing/2014/main" id="{59073E0F-5BA4-46D1-BBE4-3C7B4CF6DBAF}"/>
              </a:ext>
            </a:extLst>
          </p:cNvPr>
          <p:cNvSpPr>
            <a:spLocks noGrp="1"/>
          </p:cNvSpPr>
          <p:nvPr>
            <p:ph type="title"/>
          </p:nvPr>
        </p:nvSpPr>
        <p:spPr/>
        <p:txBody>
          <a:bodyPr/>
          <a:lstStyle/>
          <a:p>
            <a:r>
              <a:rPr lang="en-US" dirty="0"/>
              <a:t>Who’s not online?</a:t>
            </a:r>
          </a:p>
        </p:txBody>
      </p:sp>
      <p:pic>
        <p:nvPicPr>
          <p:cNvPr id="5" name="Picture 4" descr="This graphic is an image of statistics of people who are not online. They are a list of demographics. ">
            <a:extLst>
              <a:ext uri="{FF2B5EF4-FFF2-40B4-BE49-F238E27FC236}">
                <a16:creationId xmlns:a16="http://schemas.microsoft.com/office/drawing/2014/main" id="{8E8C59A2-6E59-4724-B8ED-D3223E2A36EF}"/>
              </a:ext>
            </a:extLst>
          </p:cNvPr>
          <p:cNvPicPr>
            <a:picLocks noChangeAspect="1"/>
          </p:cNvPicPr>
          <p:nvPr/>
        </p:nvPicPr>
        <p:blipFill>
          <a:blip r:embed="rId3"/>
          <a:stretch>
            <a:fillRect/>
          </a:stretch>
        </p:blipFill>
        <p:spPr>
          <a:xfrm>
            <a:off x="2286000" y="-12441"/>
            <a:ext cx="4419600" cy="6083173"/>
          </a:xfrm>
          <a:prstGeom prst="rect">
            <a:avLst/>
          </a:prstGeom>
        </p:spPr>
      </p:pic>
    </p:spTree>
    <p:extLst>
      <p:ext uri="{BB962C8B-B14F-4D97-AF65-F5344CB8AC3E}">
        <p14:creationId xmlns:p14="http://schemas.microsoft.com/office/powerpoint/2010/main" val="1159835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A999FF7-D4B1-414D-A464-2AC96B35C817}"/>
              </a:ext>
            </a:extLst>
          </p:cNvPr>
          <p:cNvSpPr>
            <a:spLocks noGrp="1"/>
          </p:cNvSpPr>
          <p:nvPr>
            <p:ph type="sldNum" sz="quarter" idx="10"/>
          </p:nvPr>
        </p:nvSpPr>
        <p:spPr/>
        <p:txBody>
          <a:bodyPr/>
          <a:lstStyle/>
          <a:p>
            <a:fld id="{B2897048-00E0-47FB-B07B-F36BBE8AF579}" type="slidenum">
              <a:rPr lang="en-US" smtClean="0"/>
              <a:pPr/>
              <a:t>19</a:t>
            </a:fld>
            <a:endParaRPr lang="en-US" dirty="0"/>
          </a:p>
        </p:txBody>
      </p:sp>
      <p:sp>
        <p:nvSpPr>
          <p:cNvPr id="3" name="Title 2">
            <a:extLst>
              <a:ext uri="{FF2B5EF4-FFF2-40B4-BE49-F238E27FC236}">
                <a16:creationId xmlns:a16="http://schemas.microsoft.com/office/drawing/2014/main" id="{63B3F089-84A8-43EB-B2FB-B12336A8F698}"/>
              </a:ext>
            </a:extLst>
          </p:cNvPr>
          <p:cNvSpPr>
            <a:spLocks noGrp="1"/>
          </p:cNvSpPr>
          <p:nvPr>
            <p:ph type="title"/>
          </p:nvPr>
        </p:nvSpPr>
        <p:spPr/>
        <p:txBody>
          <a:bodyPr/>
          <a:lstStyle/>
          <a:p>
            <a:r>
              <a:rPr lang="en-US" dirty="0"/>
              <a:t>Survey Response Rates</a:t>
            </a:r>
          </a:p>
        </p:txBody>
      </p:sp>
      <p:sp>
        <p:nvSpPr>
          <p:cNvPr id="2" name="Content Placeholder 1">
            <a:extLst>
              <a:ext uri="{FF2B5EF4-FFF2-40B4-BE49-F238E27FC236}">
                <a16:creationId xmlns:a16="http://schemas.microsoft.com/office/drawing/2014/main" id="{713E55ED-092E-4361-9E95-2E2750231486}"/>
              </a:ext>
            </a:extLst>
          </p:cNvPr>
          <p:cNvSpPr>
            <a:spLocks noGrp="1"/>
          </p:cNvSpPr>
          <p:nvPr>
            <p:ph idx="1"/>
          </p:nvPr>
        </p:nvSpPr>
        <p:spPr/>
        <p:txBody>
          <a:bodyPr/>
          <a:lstStyle/>
          <a:p>
            <a:pPr marL="0" indent="0">
              <a:buNone/>
            </a:pPr>
            <a:r>
              <a:rPr lang="en-US" sz="3000" b="1" dirty="0"/>
              <a:t>Low response rates</a:t>
            </a:r>
          </a:p>
          <a:p>
            <a:pPr marL="0" indent="0">
              <a:buNone/>
            </a:pPr>
            <a:r>
              <a:rPr lang="en-US" dirty="0"/>
              <a:t>Decrease the statistical power of the data which:</a:t>
            </a:r>
          </a:p>
          <a:p>
            <a:r>
              <a:rPr lang="en-US" dirty="0"/>
              <a:t>Hinders the ability to analyze the data</a:t>
            </a:r>
          </a:p>
          <a:p>
            <a:r>
              <a:rPr lang="en-US" dirty="0"/>
              <a:t>Hampers the ability to generalize results</a:t>
            </a:r>
          </a:p>
          <a:p>
            <a:r>
              <a:rPr lang="en-US" dirty="0"/>
              <a:t>Is indicative of non-response bias within the sample</a:t>
            </a:r>
          </a:p>
        </p:txBody>
      </p:sp>
      <p:sp>
        <p:nvSpPr>
          <p:cNvPr id="5" name="TextBox 4">
            <a:extLst>
              <a:ext uri="{FF2B5EF4-FFF2-40B4-BE49-F238E27FC236}">
                <a16:creationId xmlns:a16="http://schemas.microsoft.com/office/drawing/2014/main" id="{76F3DFA9-6227-4740-A78D-56E289B6ED4B}"/>
              </a:ext>
            </a:extLst>
          </p:cNvPr>
          <p:cNvSpPr txBox="1"/>
          <p:nvPr/>
        </p:nvSpPr>
        <p:spPr>
          <a:xfrm>
            <a:off x="457200" y="5467273"/>
            <a:ext cx="7924800" cy="369332"/>
          </a:xfrm>
          <a:prstGeom prst="rect">
            <a:avLst/>
          </a:prstGeom>
          <a:noFill/>
        </p:spPr>
        <p:txBody>
          <a:bodyPr wrap="square" rtlCol="0">
            <a:spAutoFit/>
          </a:bodyPr>
          <a:lstStyle/>
          <a:p>
            <a:r>
              <a:rPr lang="en-US" dirty="0"/>
              <a:t>Source: Grand Canyon University Center for Innovation in Research and Teaching</a:t>
            </a:r>
          </a:p>
        </p:txBody>
      </p:sp>
    </p:spTree>
    <p:extLst>
      <p:ext uri="{BB962C8B-B14F-4D97-AF65-F5344CB8AC3E}">
        <p14:creationId xmlns:p14="http://schemas.microsoft.com/office/powerpoint/2010/main" val="4035135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95C920D-5A47-495B-ABA1-99DF61D8DD48}"/>
              </a:ext>
            </a:extLst>
          </p:cNvPr>
          <p:cNvSpPr>
            <a:spLocks noGrp="1"/>
          </p:cNvSpPr>
          <p:nvPr>
            <p:ph type="sldNum" sz="quarter" idx="10"/>
          </p:nvPr>
        </p:nvSpPr>
        <p:spPr/>
        <p:txBody>
          <a:bodyPr/>
          <a:lstStyle/>
          <a:p>
            <a:fld id="{B2897048-00E0-47FB-B07B-F36BBE8AF579}" type="slidenum">
              <a:rPr lang="en-US" smtClean="0"/>
              <a:pPr/>
              <a:t>2</a:t>
            </a:fld>
            <a:endParaRPr lang="en-US" dirty="0"/>
          </a:p>
        </p:txBody>
      </p:sp>
      <p:sp>
        <p:nvSpPr>
          <p:cNvPr id="3" name="Title 2">
            <a:extLst>
              <a:ext uri="{FF2B5EF4-FFF2-40B4-BE49-F238E27FC236}">
                <a16:creationId xmlns:a16="http://schemas.microsoft.com/office/drawing/2014/main" id="{B986BBEE-B754-4E67-B3F4-AFD8153846E3}"/>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5139F08E-A75B-4A0B-8AEE-1A7F753F3394}"/>
              </a:ext>
            </a:extLst>
          </p:cNvPr>
          <p:cNvSpPr>
            <a:spLocks noGrp="1"/>
          </p:cNvSpPr>
          <p:nvPr>
            <p:ph idx="1"/>
          </p:nvPr>
        </p:nvSpPr>
        <p:spPr/>
        <p:txBody>
          <a:bodyPr/>
          <a:lstStyle/>
          <a:p>
            <a:r>
              <a:rPr lang="en-US" dirty="0"/>
              <a:t>Overview of family outcomes (aka Indicator 4)</a:t>
            </a:r>
          </a:p>
          <a:p>
            <a:r>
              <a:rPr lang="en-US" dirty="0"/>
              <a:t>Advantages and disadvantages of different survey methodologies</a:t>
            </a:r>
          </a:p>
          <a:p>
            <a:r>
              <a:rPr lang="en-US" dirty="0"/>
              <a:t>Survey response rates</a:t>
            </a:r>
          </a:p>
          <a:p>
            <a:r>
              <a:rPr lang="en-US" dirty="0"/>
              <a:t>Considerations for improving response rates</a:t>
            </a:r>
          </a:p>
          <a:p>
            <a:r>
              <a:rPr lang="en-US" dirty="0"/>
              <a:t>Alaska’s experience with family survey</a:t>
            </a:r>
          </a:p>
          <a:p>
            <a:r>
              <a:rPr lang="en-US" dirty="0"/>
              <a:t>Group work and discussion</a:t>
            </a:r>
          </a:p>
          <a:p>
            <a:r>
              <a:rPr lang="en-US" dirty="0"/>
              <a:t>Wrap up</a:t>
            </a:r>
          </a:p>
        </p:txBody>
      </p:sp>
    </p:spTree>
    <p:extLst>
      <p:ext uri="{BB962C8B-B14F-4D97-AF65-F5344CB8AC3E}">
        <p14:creationId xmlns:p14="http://schemas.microsoft.com/office/powerpoint/2010/main" val="6733350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5DDA56C-8F86-4EF2-8CB9-985144277C2A}"/>
              </a:ext>
            </a:extLst>
          </p:cNvPr>
          <p:cNvSpPr>
            <a:spLocks noGrp="1"/>
          </p:cNvSpPr>
          <p:nvPr>
            <p:ph type="sldNum" sz="quarter" idx="10"/>
          </p:nvPr>
        </p:nvSpPr>
        <p:spPr/>
        <p:txBody>
          <a:bodyPr/>
          <a:lstStyle/>
          <a:p>
            <a:fld id="{B2897048-00E0-47FB-B07B-F36BBE8AF579}" type="slidenum">
              <a:rPr lang="en-US" smtClean="0"/>
              <a:pPr/>
              <a:t>20</a:t>
            </a:fld>
            <a:endParaRPr lang="en-US" dirty="0"/>
          </a:p>
        </p:txBody>
      </p:sp>
      <p:sp>
        <p:nvSpPr>
          <p:cNvPr id="3" name="Title 2">
            <a:extLst>
              <a:ext uri="{FF2B5EF4-FFF2-40B4-BE49-F238E27FC236}">
                <a16:creationId xmlns:a16="http://schemas.microsoft.com/office/drawing/2014/main" id="{FB59E4B7-53C8-4E5A-B404-4915487CC163}"/>
              </a:ext>
            </a:extLst>
          </p:cNvPr>
          <p:cNvSpPr>
            <a:spLocks noGrp="1"/>
          </p:cNvSpPr>
          <p:nvPr>
            <p:ph type="title"/>
          </p:nvPr>
        </p:nvSpPr>
        <p:spPr/>
        <p:txBody>
          <a:bodyPr>
            <a:normAutofit fontScale="90000"/>
          </a:bodyPr>
          <a:lstStyle/>
          <a:p>
            <a:r>
              <a:rPr lang="en-US" dirty="0"/>
              <a:t>Considerations for Improving Response Rates</a:t>
            </a:r>
          </a:p>
        </p:txBody>
      </p:sp>
      <p:sp>
        <p:nvSpPr>
          <p:cNvPr id="2" name="Content Placeholder 1">
            <a:extLst>
              <a:ext uri="{FF2B5EF4-FFF2-40B4-BE49-F238E27FC236}">
                <a16:creationId xmlns:a16="http://schemas.microsoft.com/office/drawing/2014/main" id="{E507D074-A1E4-4817-8088-7C311297DEAE}"/>
              </a:ext>
            </a:extLst>
          </p:cNvPr>
          <p:cNvSpPr>
            <a:spLocks noGrp="1"/>
          </p:cNvSpPr>
          <p:nvPr>
            <p:ph idx="1"/>
          </p:nvPr>
        </p:nvSpPr>
        <p:spPr/>
        <p:txBody>
          <a:bodyPr/>
          <a:lstStyle/>
          <a:p>
            <a:pPr marL="0" indent="0">
              <a:buNone/>
            </a:pPr>
            <a:r>
              <a:rPr lang="en-US" dirty="0"/>
              <a:t>Methodological Considerations</a:t>
            </a:r>
          </a:p>
          <a:p>
            <a:r>
              <a:rPr lang="en-US" dirty="0"/>
              <a:t>Initial contact</a:t>
            </a:r>
          </a:p>
          <a:p>
            <a:r>
              <a:rPr lang="en-US" dirty="0"/>
              <a:t>Reminder</a:t>
            </a:r>
          </a:p>
          <a:p>
            <a:r>
              <a:rPr lang="en-US" dirty="0"/>
              <a:t>Initial dissemination of survey</a:t>
            </a:r>
          </a:p>
          <a:p>
            <a:r>
              <a:rPr lang="en-US" dirty="0"/>
              <a:t>Tickler</a:t>
            </a:r>
          </a:p>
          <a:p>
            <a:r>
              <a:rPr lang="en-US" dirty="0"/>
              <a:t>First follow-up with non-responders</a:t>
            </a:r>
          </a:p>
          <a:p>
            <a:r>
              <a:rPr lang="en-US" dirty="0"/>
              <a:t>Second follow-up with non-responders</a:t>
            </a:r>
          </a:p>
          <a:p>
            <a:r>
              <a:rPr lang="en-US" dirty="0"/>
              <a:t>Additional follow-up</a:t>
            </a:r>
          </a:p>
          <a:p>
            <a:pPr marL="0" indent="0">
              <a:buNone/>
            </a:pPr>
            <a:r>
              <a:rPr lang="en-US" dirty="0"/>
              <a:t>Source: Adapted from Dillman</a:t>
            </a:r>
          </a:p>
        </p:txBody>
      </p:sp>
    </p:spTree>
    <p:extLst>
      <p:ext uri="{BB962C8B-B14F-4D97-AF65-F5344CB8AC3E}">
        <p14:creationId xmlns:p14="http://schemas.microsoft.com/office/powerpoint/2010/main" val="40132370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Alaska’s Family Outcome Survey</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9187002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Development </a:t>
            </a:r>
          </a:p>
        </p:txBody>
      </p:sp>
      <p:sp>
        <p:nvSpPr>
          <p:cNvPr id="3" name="Content Placeholder 2"/>
          <p:cNvSpPr>
            <a:spLocks noGrp="1"/>
          </p:cNvSpPr>
          <p:nvPr>
            <p:ph idx="1"/>
          </p:nvPr>
        </p:nvSpPr>
        <p:spPr/>
        <p:txBody>
          <a:bodyPr/>
          <a:lstStyle/>
          <a:p>
            <a:r>
              <a:rPr lang="en-US" dirty="0"/>
              <a:t>Partnership with University of Alaska Anchorage Center for Human Development (UAA CHD)</a:t>
            </a:r>
          </a:p>
          <a:p>
            <a:r>
              <a:rPr lang="en-US" dirty="0"/>
              <a:t>Alaska adopted original ECO Center Family Survey and made modifications:</a:t>
            </a:r>
          </a:p>
          <a:p>
            <a:pPr lvl="1"/>
            <a:r>
              <a:rPr lang="en-US" dirty="0"/>
              <a:t>Simplified outcome language</a:t>
            </a:r>
          </a:p>
          <a:p>
            <a:pPr lvl="1"/>
            <a:r>
              <a:rPr lang="en-US" dirty="0"/>
              <a:t>Items on one page, comments on back</a:t>
            </a:r>
          </a:p>
          <a:p>
            <a:pPr lvl="1"/>
            <a:r>
              <a:rPr lang="en-US" dirty="0"/>
              <a:t>4-point Likert scale based on feedback from Alaska Native stakeholders </a:t>
            </a:r>
          </a:p>
        </p:txBody>
      </p:sp>
    </p:spTree>
    <p:extLst>
      <p:ext uri="{BB962C8B-B14F-4D97-AF65-F5344CB8AC3E}">
        <p14:creationId xmlns:p14="http://schemas.microsoft.com/office/powerpoint/2010/main" val="26560910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Selection Procedure</a:t>
            </a:r>
          </a:p>
        </p:txBody>
      </p:sp>
      <p:sp>
        <p:nvSpPr>
          <p:cNvPr id="3" name="Content Placeholder 2"/>
          <p:cNvSpPr>
            <a:spLocks noGrp="1"/>
          </p:cNvSpPr>
          <p:nvPr>
            <p:ph idx="1"/>
          </p:nvPr>
        </p:nvSpPr>
        <p:spPr/>
        <p:txBody>
          <a:bodyPr/>
          <a:lstStyle/>
          <a:p>
            <a:r>
              <a:rPr lang="en-US" sz="2400" dirty="0"/>
              <a:t>In February, Alaska Part C Data Manager pulls potentially eligible survey participants for survey target group from Alaska Part C database based on following parameters:</a:t>
            </a:r>
          </a:p>
          <a:p>
            <a:pPr lvl="1"/>
            <a:r>
              <a:rPr lang="en-US" dirty="0"/>
              <a:t>Families need to have at least one child eligible for Part C services, enrolled during the previous calendar year, and enrolled for at least six months</a:t>
            </a:r>
          </a:p>
          <a:p>
            <a:r>
              <a:rPr lang="en-US" sz="2400" dirty="0"/>
              <a:t>Randomly select a target group of 158 families from a group of 700+ eligible families</a:t>
            </a:r>
          </a:p>
        </p:txBody>
      </p:sp>
    </p:spTree>
    <p:extLst>
      <p:ext uri="{BB962C8B-B14F-4D97-AF65-F5344CB8AC3E}">
        <p14:creationId xmlns:p14="http://schemas.microsoft.com/office/powerpoint/2010/main" val="41353650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Survey Procedure</a:t>
            </a:r>
          </a:p>
        </p:txBody>
      </p:sp>
      <p:sp>
        <p:nvSpPr>
          <p:cNvPr id="3" name="Content Placeholder 2"/>
          <p:cNvSpPr>
            <a:spLocks noGrp="1"/>
          </p:cNvSpPr>
          <p:nvPr>
            <p:ph idx="1"/>
          </p:nvPr>
        </p:nvSpPr>
        <p:spPr/>
        <p:txBody>
          <a:bodyPr>
            <a:normAutofit/>
          </a:bodyPr>
          <a:lstStyle/>
          <a:p>
            <a:r>
              <a:rPr lang="en-US" sz="3100" dirty="0"/>
              <a:t>Provide multiple ways to respond</a:t>
            </a:r>
          </a:p>
          <a:p>
            <a:r>
              <a:rPr lang="en-US" sz="3100" dirty="0"/>
              <a:t>Initial survey packets are mailed to target families in March. Packets contain:</a:t>
            </a:r>
          </a:p>
          <a:p>
            <a:pPr lvl="1"/>
            <a:r>
              <a:rPr lang="en-US" sz="2700" dirty="0"/>
              <a:t>an invitational letter,</a:t>
            </a:r>
          </a:p>
          <a:p>
            <a:pPr lvl="1"/>
            <a:r>
              <a:rPr lang="en-US" sz="2700" dirty="0"/>
              <a:t>the survey instruments,</a:t>
            </a:r>
          </a:p>
          <a:p>
            <a:pPr lvl="1"/>
            <a:r>
              <a:rPr lang="en-US" sz="2700" dirty="0"/>
              <a:t>and a postage-paid return envelope</a:t>
            </a:r>
          </a:p>
        </p:txBody>
      </p:sp>
    </p:spTree>
    <p:extLst>
      <p:ext uri="{BB962C8B-B14F-4D97-AF65-F5344CB8AC3E}">
        <p14:creationId xmlns:p14="http://schemas.microsoft.com/office/powerpoint/2010/main" val="12599357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Survey Procedure</a:t>
            </a:r>
          </a:p>
        </p:txBody>
      </p:sp>
      <p:sp>
        <p:nvSpPr>
          <p:cNvPr id="3" name="Content Placeholder 2"/>
          <p:cNvSpPr>
            <a:spLocks noGrp="1"/>
          </p:cNvSpPr>
          <p:nvPr>
            <p:ph idx="1"/>
          </p:nvPr>
        </p:nvSpPr>
        <p:spPr/>
        <p:txBody>
          <a:bodyPr>
            <a:normAutofit/>
          </a:bodyPr>
          <a:lstStyle/>
          <a:p>
            <a:r>
              <a:rPr lang="en-US" sz="3100" dirty="0"/>
              <a:t>Introductory letter invites families to complete survey by</a:t>
            </a:r>
          </a:p>
          <a:p>
            <a:pPr lvl="1"/>
            <a:r>
              <a:rPr lang="en-US" sz="2700" dirty="0"/>
              <a:t>mail,</a:t>
            </a:r>
          </a:p>
          <a:p>
            <a:pPr lvl="1"/>
            <a:r>
              <a:rPr lang="en-US" sz="2700" dirty="0"/>
              <a:t>online,</a:t>
            </a:r>
          </a:p>
          <a:p>
            <a:pPr lvl="1"/>
            <a:r>
              <a:rPr lang="en-US" sz="2700" dirty="0"/>
              <a:t>or using a toll-free phone number</a:t>
            </a:r>
          </a:p>
          <a:p>
            <a:r>
              <a:rPr lang="en-US" dirty="0"/>
              <a:t>Letter informs families that UAA CHD will contact families if survey hasn’t been completed </a:t>
            </a:r>
          </a:p>
        </p:txBody>
      </p:sp>
    </p:spTree>
    <p:extLst>
      <p:ext uri="{BB962C8B-B14F-4D97-AF65-F5344CB8AC3E}">
        <p14:creationId xmlns:p14="http://schemas.microsoft.com/office/powerpoint/2010/main" val="33737840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Survey Procedure</a:t>
            </a:r>
          </a:p>
        </p:txBody>
      </p:sp>
      <p:sp>
        <p:nvSpPr>
          <p:cNvPr id="3" name="Content Placeholder 2"/>
          <p:cNvSpPr>
            <a:spLocks noGrp="1"/>
          </p:cNvSpPr>
          <p:nvPr>
            <p:ph idx="1"/>
          </p:nvPr>
        </p:nvSpPr>
        <p:spPr/>
        <p:txBody>
          <a:bodyPr>
            <a:normAutofit/>
          </a:bodyPr>
          <a:lstStyle/>
          <a:p>
            <a:r>
              <a:rPr lang="en-US" sz="3100" dirty="0"/>
              <a:t>Invest in return rate:</a:t>
            </a:r>
          </a:p>
          <a:p>
            <a:pPr lvl="1"/>
            <a:r>
              <a:rPr lang="en-US" sz="2700" dirty="0"/>
              <a:t>Phone calls to non-responding families</a:t>
            </a:r>
          </a:p>
          <a:p>
            <a:pPr lvl="1"/>
            <a:r>
              <a:rPr lang="en-US" sz="2800" dirty="0"/>
              <a:t>Requests to call at another time, opt out, or resend the survey are always honored</a:t>
            </a:r>
          </a:p>
          <a:p>
            <a:pPr lvl="1"/>
            <a:r>
              <a:rPr lang="en-US" sz="2700" dirty="0"/>
              <a:t>Reminder post cards</a:t>
            </a:r>
          </a:p>
        </p:txBody>
      </p:sp>
    </p:spTree>
    <p:extLst>
      <p:ext uri="{BB962C8B-B14F-4D97-AF65-F5344CB8AC3E}">
        <p14:creationId xmlns:p14="http://schemas.microsoft.com/office/powerpoint/2010/main" val="127280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Analyses 	</a:t>
            </a:r>
          </a:p>
        </p:txBody>
      </p:sp>
      <p:sp>
        <p:nvSpPr>
          <p:cNvPr id="3" name="Content Placeholder 2"/>
          <p:cNvSpPr>
            <a:spLocks noGrp="1"/>
          </p:cNvSpPr>
          <p:nvPr>
            <p:ph idx="1"/>
          </p:nvPr>
        </p:nvSpPr>
        <p:spPr/>
        <p:txBody>
          <a:bodyPr/>
          <a:lstStyle/>
          <a:p>
            <a:r>
              <a:rPr lang="en-US" dirty="0"/>
              <a:t>Summary of responses</a:t>
            </a:r>
          </a:p>
          <a:p>
            <a:r>
              <a:rPr lang="en-US" dirty="0"/>
              <a:t>Comparisons across four regions</a:t>
            </a:r>
          </a:p>
          <a:p>
            <a:r>
              <a:rPr lang="en-US" dirty="0"/>
              <a:t>Comparisons between years</a:t>
            </a:r>
          </a:p>
          <a:p>
            <a:r>
              <a:rPr lang="en-US" dirty="0"/>
              <a:t>Comparisons by race</a:t>
            </a:r>
          </a:p>
          <a:p>
            <a:r>
              <a:rPr lang="en-US" dirty="0"/>
              <a:t>Qualitative data: De-identified positive/mixed/negative comments are included in report </a:t>
            </a:r>
          </a:p>
        </p:txBody>
      </p:sp>
    </p:spTree>
    <p:extLst>
      <p:ext uri="{BB962C8B-B14F-4D97-AF65-F5344CB8AC3E}">
        <p14:creationId xmlns:p14="http://schemas.microsoft.com/office/powerpoint/2010/main" val="23122210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2018 Results</a:t>
            </a:r>
          </a:p>
        </p:txBody>
      </p:sp>
      <p:sp>
        <p:nvSpPr>
          <p:cNvPr id="3" name="Content Placeholder 2"/>
          <p:cNvSpPr>
            <a:spLocks noGrp="1"/>
          </p:cNvSpPr>
          <p:nvPr>
            <p:ph idx="1"/>
          </p:nvPr>
        </p:nvSpPr>
        <p:spPr/>
        <p:txBody>
          <a:bodyPr/>
          <a:lstStyle/>
          <a:p>
            <a:r>
              <a:rPr lang="en-US" dirty="0"/>
              <a:t>Eligible population: 758 families</a:t>
            </a:r>
          </a:p>
          <a:p>
            <a:r>
              <a:rPr lang="en-US" dirty="0"/>
              <a:t>Target group: 152 families</a:t>
            </a:r>
          </a:p>
          <a:p>
            <a:r>
              <a:rPr lang="en-US" dirty="0"/>
              <a:t>Made contact with all 152 families:</a:t>
            </a:r>
          </a:p>
          <a:p>
            <a:pPr lvl="1"/>
            <a:r>
              <a:rPr lang="en-US" dirty="0"/>
              <a:t>69 opted out or did not respond </a:t>
            </a:r>
          </a:p>
          <a:p>
            <a:pPr lvl="1"/>
            <a:r>
              <a:rPr lang="en-US" dirty="0"/>
              <a:t>83 eligible families completed survey</a:t>
            </a:r>
          </a:p>
          <a:p>
            <a:pPr lvl="1"/>
            <a:r>
              <a:rPr lang="en-US" dirty="0"/>
              <a:t>Response Rate = 55%</a:t>
            </a:r>
          </a:p>
          <a:p>
            <a:r>
              <a:rPr lang="en-US" dirty="0"/>
              <a:t>30% completed surveys by mail or online</a:t>
            </a:r>
          </a:p>
          <a:p>
            <a:r>
              <a:rPr lang="en-US" dirty="0"/>
              <a:t>70% responded by phone</a:t>
            </a:r>
          </a:p>
        </p:txBody>
      </p:sp>
    </p:spTree>
    <p:extLst>
      <p:ext uri="{BB962C8B-B14F-4D97-AF65-F5344CB8AC3E}">
        <p14:creationId xmlns:p14="http://schemas.microsoft.com/office/powerpoint/2010/main" val="3499935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Response Rates by Region</a:t>
            </a:r>
          </a:p>
        </p:txBody>
      </p:sp>
      <p:graphicFrame>
        <p:nvGraphicFramePr>
          <p:cNvPr id="4" name="Content Placeholder 3" descr="The graphic is an image of a chart including stats for response rates by region. "/>
          <p:cNvGraphicFramePr>
            <a:graphicFrameLocks noGrp="1"/>
          </p:cNvGraphicFramePr>
          <p:nvPr>
            <p:ph idx="1"/>
            <p:extLst>
              <p:ext uri="{D42A27DB-BD31-4B8C-83A1-F6EECF244321}">
                <p14:modId xmlns:p14="http://schemas.microsoft.com/office/powerpoint/2010/main" val="3812850321"/>
              </p:ext>
            </p:extLst>
          </p:nvPr>
        </p:nvGraphicFramePr>
        <p:xfrm>
          <a:off x="628650" y="2226468"/>
          <a:ext cx="7524752" cy="2421730"/>
        </p:xfrm>
        <a:graphic>
          <a:graphicData uri="http://schemas.openxmlformats.org/drawingml/2006/table">
            <a:tbl>
              <a:tblPr firstRow="1" bandRow="1">
                <a:tableStyleId>{5C22544A-7EE6-4342-B048-85BDC9FD1C3A}</a:tableStyleId>
              </a:tblPr>
              <a:tblGrid>
                <a:gridCol w="1881188">
                  <a:extLst>
                    <a:ext uri="{9D8B030D-6E8A-4147-A177-3AD203B41FA5}">
                      <a16:colId xmlns:a16="http://schemas.microsoft.com/office/drawing/2014/main" val="20000"/>
                    </a:ext>
                  </a:extLst>
                </a:gridCol>
                <a:gridCol w="1881188">
                  <a:extLst>
                    <a:ext uri="{9D8B030D-6E8A-4147-A177-3AD203B41FA5}">
                      <a16:colId xmlns:a16="http://schemas.microsoft.com/office/drawing/2014/main" val="20002"/>
                    </a:ext>
                  </a:extLst>
                </a:gridCol>
                <a:gridCol w="1881188">
                  <a:extLst>
                    <a:ext uri="{9D8B030D-6E8A-4147-A177-3AD203B41FA5}">
                      <a16:colId xmlns:a16="http://schemas.microsoft.com/office/drawing/2014/main" val="20003"/>
                    </a:ext>
                  </a:extLst>
                </a:gridCol>
                <a:gridCol w="1881188">
                  <a:extLst>
                    <a:ext uri="{9D8B030D-6E8A-4147-A177-3AD203B41FA5}">
                      <a16:colId xmlns:a16="http://schemas.microsoft.com/office/drawing/2014/main" val="20004"/>
                    </a:ext>
                  </a:extLst>
                </a:gridCol>
              </a:tblGrid>
              <a:tr h="484346">
                <a:tc>
                  <a:txBody>
                    <a:bodyPr/>
                    <a:lstStyle/>
                    <a:p>
                      <a:r>
                        <a:rPr lang="en-US" sz="1400" dirty="0"/>
                        <a:t>Region</a:t>
                      </a:r>
                    </a:p>
                  </a:txBody>
                  <a:tcPr marL="68580" marR="68580" marT="34290" marB="34290"/>
                </a:tc>
                <a:tc>
                  <a:txBody>
                    <a:bodyPr/>
                    <a:lstStyle/>
                    <a:p>
                      <a:r>
                        <a:rPr lang="en-US" sz="1400" dirty="0"/>
                        <a:t>Sent  </a:t>
                      </a:r>
                    </a:p>
                  </a:txBody>
                  <a:tcPr marL="68580" marR="68580" marT="34290" marB="34290"/>
                </a:tc>
                <a:tc>
                  <a:txBody>
                    <a:bodyPr/>
                    <a:lstStyle/>
                    <a:p>
                      <a:r>
                        <a:rPr lang="en-US" sz="1400" dirty="0"/>
                        <a:t>Received</a:t>
                      </a:r>
                    </a:p>
                  </a:txBody>
                  <a:tcPr marL="68580" marR="68580" marT="34290" marB="34290"/>
                </a:tc>
                <a:tc>
                  <a:txBody>
                    <a:bodyPr/>
                    <a:lstStyle/>
                    <a:p>
                      <a:r>
                        <a:rPr lang="en-US" sz="1400" dirty="0"/>
                        <a:t>Percentage</a:t>
                      </a:r>
                    </a:p>
                  </a:txBody>
                  <a:tcPr marL="68580" marR="68580" marT="34290" marB="34290"/>
                </a:tc>
                <a:extLst>
                  <a:ext uri="{0D108BD9-81ED-4DB2-BD59-A6C34878D82A}">
                    <a16:rowId xmlns:a16="http://schemas.microsoft.com/office/drawing/2014/main" val="10000"/>
                  </a:ext>
                </a:extLst>
              </a:tr>
              <a:tr h="484346">
                <a:tc>
                  <a:txBody>
                    <a:bodyPr/>
                    <a:lstStyle/>
                    <a:p>
                      <a:r>
                        <a:rPr lang="en-US" sz="1400" dirty="0"/>
                        <a:t>Northern</a:t>
                      </a:r>
                    </a:p>
                  </a:txBody>
                  <a:tcPr marL="68580" marR="68580" marT="34290" marB="34290"/>
                </a:tc>
                <a:tc>
                  <a:txBody>
                    <a:bodyPr/>
                    <a:lstStyle/>
                    <a:p>
                      <a:r>
                        <a:rPr lang="en-US" sz="1400" dirty="0"/>
                        <a:t>34</a:t>
                      </a:r>
                    </a:p>
                  </a:txBody>
                  <a:tcPr marL="68580" marR="68580" marT="34290" marB="34290"/>
                </a:tc>
                <a:tc>
                  <a:txBody>
                    <a:bodyPr/>
                    <a:lstStyle/>
                    <a:p>
                      <a:r>
                        <a:rPr lang="en-US" sz="1400" dirty="0"/>
                        <a:t>21</a:t>
                      </a:r>
                    </a:p>
                  </a:txBody>
                  <a:tcPr marL="68580" marR="68580" marT="34290" marB="34290"/>
                </a:tc>
                <a:tc>
                  <a:txBody>
                    <a:bodyPr/>
                    <a:lstStyle/>
                    <a:p>
                      <a:r>
                        <a:rPr lang="en-US" sz="1400" dirty="0"/>
                        <a:t>62%</a:t>
                      </a:r>
                    </a:p>
                  </a:txBody>
                  <a:tcPr marL="68580" marR="68580" marT="34290" marB="34290"/>
                </a:tc>
                <a:extLst>
                  <a:ext uri="{0D108BD9-81ED-4DB2-BD59-A6C34878D82A}">
                    <a16:rowId xmlns:a16="http://schemas.microsoft.com/office/drawing/2014/main" val="10001"/>
                  </a:ext>
                </a:extLst>
              </a:tr>
              <a:tr h="484346">
                <a:tc>
                  <a:txBody>
                    <a:bodyPr/>
                    <a:lstStyle/>
                    <a:p>
                      <a:r>
                        <a:rPr lang="en-US" sz="1400" dirty="0"/>
                        <a:t>Anchorage</a:t>
                      </a:r>
                    </a:p>
                  </a:txBody>
                  <a:tcPr marL="68580" marR="68580" marT="34290" marB="34290"/>
                </a:tc>
                <a:tc>
                  <a:txBody>
                    <a:bodyPr/>
                    <a:lstStyle/>
                    <a:p>
                      <a:r>
                        <a:rPr lang="en-US" sz="1400" dirty="0"/>
                        <a:t>62</a:t>
                      </a:r>
                    </a:p>
                  </a:txBody>
                  <a:tcPr marL="68580" marR="68580" marT="34290" marB="34290"/>
                </a:tc>
                <a:tc>
                  <a:txBody>
                    <a:bodyPr/>
                    <a:lstStyle/>
                    <a:p>
                      <a:r>
                        <a:rPr lang="en-US" sz="1400" dirty="0"/>
                        <a:t>34</a:t>
                      </a:r>
                    </a:p>
                  </a:txBody>
                  <a:tcPr marL="68580" marR="68580" marT="34290" marB="34290"/>
                </a:tc>
                <a:tc>
                  <a:txBody>
                    <a:bodyPr/>
                    <a:lstStyle/>
                    <a:p>
                      <a:r>
                        <a:rPr lang="en-US" sz="1400" dirty="0"/>
                        <a:t>55%</a:t>
                      </a:r>
                    </a:p>
                  </a:txBody>
                  <a:tcPr marL="68580" marR="68580" marT="34290" marB="34290"/>
                </a:tc>
                <a:extLst>
                  <a:ext uri="{0D108BD9-81ED-4DB2-BD59-A6C34878D82A}">
                    <a16:rowId xmlns:a16="http://schemas.microsoft.com/office/drawing/2014/main" val="10002"/>
                  </a:ext>
                </a:extLst>
              </a:tr>
              <a:tr h="484346">
                <a:tc>
                  <a:txBody>
                    <a:bodyPr/>
                    <a:lstStyle/>
                    <a:p>
                      <a:r>
                        <a:rPr lang="en-US" sz="1400" dirty="0"/>
                        <a:t>Southcentral</a:t>
                      </a:r>
                    </a:p>
                  </a:txBody>
                  <a:tcPr marL="68580" marR="68580" marT="34290" marB="34290"/>
                </a:tc>
                <a:tc>
                  <a:txBody>
                    <a:bodyPr/>
                    <a:lstStyle/>
                    <a:p>
                      <a:r>
                        <a:rPr lang="en-US" sz="1400" dirty="0"/>
                        <a:t>24</a:t>
                      </a:r>
                    </a:p>
                  </a:txBody>
                  <a:tcPr marL="68580" marR="68580" marT="34290" marB="34290"/>
                </a:tc>
                <a:tc>
                  <a:txBody>
                    <a:bodyPr/>
                    <a:lstStyle/>
                    <a:p>
                      <a:r>
                        <a:rPr lang="en-US" sz="1400" dirty="0"/>
                        <a:t>12</a:t>
                      </a:r>
                    </a:p>
                  </a:txBody>
                  <a:tcPr marL="68580" marR="68580" marT="34290" marB="34290"/>
                </a:tc>
                <a:tc>
                  <a:txBody>
                    <a:bodyPr/>
                    <a:lstStyle/>
                    <a:p>
                      <a:r>
                        <a:rPr lang="en-US" sz="1400" dirty="0"/>
                        <a:t>50%</a:t>
                      </a:r>
                    </a:p>
                  </a:txBody>
                  <a:tcPr marL="68580" marR="68580" marT="34290" marB="34290"/>
                </a:tc>
                <a:extLst>
                  <a:ext uri="{0D108BD9-81ED-4DB2-BD59-A6C34878D82A}">
                    <a16:rowId xmlns:a16="http://schemas.microsoft.com/office/drawing/2014/main" val="10003"/>
                  </a:ext>
                </a:extLst>
              </a:tr>
              <a:tr h="484346">
                <a:tc>
                  <a:txBody>
                    <a:bodyPr/>
                    <a:lstStyle/>
                    <a:p>
                      <a:r>
                        <a:rPr lang="en-US" sz="1400" dirty="0"/>
                        <a:t>Southeast</a:t>
                      </a:r>
                    </a:p>
                  </a:txBody>
                  <a:tcPr marL="68580" marR="68580" marT="34290" marB="34290"/>
                </a:tc>
                <a:tc>
                  <a:txBody>
                    <a:bodyPr/>
                    <a:lstStyle/>
                    <a:p>
                      <a:r>
                        <a:rPr lang="en-US" sz="1400" dirty="0"/>
                        <a:t>32</a:t>
                      </a:r>
                    </a:p>
                  </a:txBody>
                  <a:tcPr marL="68580" marR="68580" marT="34290" marB="34290"/>
                </a:tc>
                <a:tc>
                  <a:txBody>
                    <a:bodyPr/>
                    <a:lstStyle/>
                    <a:p>
                      <a:r>
                        <a:rPr lang="en-US" sz="1400" dirty="0"/>
                        <a:t>16</a:t>
                      </a:r>
                    </a:p>
                  </a:txBody>
                  <a:tcPr marL="68580" marR="68580" marT="34290" marB="34290"/>
                </a:tc>
                <a:tc>
                  <a:txBody>
                    <a:bodyPr/>
                    <a:lstStyle/>
                    <a:p>
                      <a:r>
                        <a:rPr lang="en-US" sz="1400" dirty="0"/>
                        <a:t>50%</a:t>
                      </a:r>
                    </a:p>
                  </a:txBody>
                  <a:tcPr marL="68580" marR="68580" marT="34290" marB="3429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752595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A870D5D-0B5E-424F-80D5-1385EC770D0D}"/>
              </a:ext>
            </a:extLst>
          </p:cNvPr>
          <p:cNvSpPr>
            <a:spLocks noGrp="1"/>
          </p:cNvSpPr>
          <p:nvPr>
            <p:ph type="sldNum" sz="quarter" idx="10"/>
          </p:nvPr>
        </p:nvSpPr>
        <p:spPr/>
        <p:txBody>
          <a:bodyPr/>
          <a:lstStyle/>
          <a:p>
            <a:fld id="{B2897048-00E0-47FB-B07B-F36BBE8AF579}" type="slidenum">
              <a:rPr lang="en-US" smtClean="0"/>
              <a:pPr/>
              <a:t>3</a:t>
            </a:fld>
            <a:endParaRPr lang="en-US" dirty="0"/>
          </a:p>
        </p:txBody>
      </p:sp>
      <p:sp>
        <p:nvSpPr>
          <p:cNvPr id="3" name="Title 2">
            <a:extLst>
              <a:ext uri="{FF2B5EF4-FFF2-40B4-BE49-F238E27FC236}">
                <a16:creationId xmlns:a16="http://schemas.microsoft.com/office/drawing/2014/main" id="{9DC83232-1B2A-457B-A220-29B066D9ED0D}"/>
              </a:ext>
            </a:extLst>
          </p:cNvPr>
          <p:cNvSpPr>
            <a:spLocks noGrp="1"/>
          </p:cNvSpPr>
          <p:nvPr>
            <p:ph type="title"/>
          </p:nvPr>
        </p:nvSpPr>
        <p:spPr/>
        <p:txBody>
          <a:bodyPr/>
          <a:lstStyle/>
          <a:p>
            <a:r>
              <a:rPr lang="en-US" dirty="0"/>
              <a:t>Concurrent Session Outcomes</a:t>
            </a:r>
          </a:p>
        </p:txBody>
      </p:sp>
      <p:sp>
        <p:nvSpPr>
          <p:cNvPr id="2" name="Content Placeholder 1">
            <a:extLst>
              <a:ext uri="{FF2B5EF4-FFF2-40B4-BE49-F238E27FC236}">
                <a16:creationId xmlns:a16="http://schemas.microsoft.com/office/drawing/2014/main" id="{7710D766-2F9E-47AC-93B8-0D02B4BA2EAD}"/>
              </a:ext>
            </a:extLst>
          </p:cNvPr>
          <p:cNvSpPr>
            <a:spLocks noGrp="1"/>
          </p:cNvSpPr>
          <p:nvPr>
            <p:ph idx="1"/>
          </p:nvPr>
        </p:nvSpPr>
        <p:spPr/>
        <p:txBody>
          <a:bodyPr/>
          <a:lstStyle/>
          <a:p>
            <a:pPr lvl="0"/>
            <a:r>
              <a:rPr lang="en-US" dirty="0"/>
              <a:t>Participants will learn:</a:t>
            </a:r>
          </a:p>
          <a:p>
            <a:pPr lvl="1"/>
            <a:r>
              <a:rPr lang="en-US" dirty="0"/>
              <a:t>How states collect family survey data</a:t>
            </a:r>
          </a:p>
          <a:p>
            <a:pPr lvl="1"/>
            <a:r>
              <a:rPr lang="en-US" dirty="0"/>
              <a:t>How Alaska Part C collaborates with a higher education agency to collect family survey data</a:t>
            </a:r>
          </a:p>
          <a:p>
            <a:pPr lvl="1"/>
            <a:r>
              <a:rPr lang="en-US" dirty="0"/>
              <a:t>How North Carolina Part C changed their survey methodology to increase response rates</a:t>
            </a:r>
          </a:p>
          <a:p>
            <a:pPr lvl="1"/>
            <a:r>
              <a:rPr lang="en-US" dirty="0"/>
              <a:t>About tools and technical assistance related to collecting family survey data</a:t>
            </a:r>
          </a:p>
        </p:txBody>
      </p:sp>
    </p:spTree>
    <p:extLst>
      <p:ext uri="{BB962C8B-B14F-4D97-AF65-F5344CB8AC3E}">
        <p14:creationId xmlns:p14="http://schemas.microsoft.com/office/powerpoint/2010/main" val="25194376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Comparison</a:t>
            </a:r>
          </a:p>
        </p:txBody>
      </p:sp>
      <p:graphicFrame>
        <p:nvGraphicFramePr>
          <p:cNvPr id="7" name="Content Placeholder 6" descr="The graphic is a comparison of the outcomes from years 2010 to 2016. "/>
          <p:cNvGraphicFramePr>
            <a:graphicFrameLocks noGrp="1"/>
          </p:cNvGraphicFramePr>
          <p:nvPr>
            <p:ph idx="1"/>
            <p:extLst>
              <p:ext uri="{D42A27DB-BD31-4B8C-83A1-F6EECF244321}">
                <p14:modId xmlns:p14="http://schemas.microsoft.com/office/powerpoint/2010/main" val="1432009962"/>
              </p:ext>
            </p:extLst>
          </p:nvPr>
        </p:nvGraphicFramePr>
        <p:xfrm>
          <a:off x="628650" y="2226469"/>
          <a:ext cx="7886700" cy="32635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323425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US" dirty="0"/>
              <a:t>Response Rate Over Time </a:t>
            </a:r>
          </a:p>
        </p:txBody>
      </p:sp>
      <p:graphicFrame>
        <p:nvGraphicFramePr>
          <p:cNvPr id="7" name="Content Placeholder 6" descr="The graphic is a graph of the response rates over time from 2010 to 2018. "/>
          <p:cNvGraphicFramePr>
            <a:graphicFrameLocks noGrp="1"/>
          </p:cNvGraphicFramePr>
          <p:nvPr>
            <p:ph idx="1"/>
            <p:extLst>
              <p:ext uri="{D42A27DB-BD31-4B8C-83A1-F6EECF244321}">
                <p14:modId xmlns:p14="http://schemas.microsoft.com/office/powerpoint/2010/main" val="2092623893"/>
              </p:ext>
            </p:extLst>
          </p:nvPr>
        </p:nvGraphicFramePr>
        <p:xfrm>
          <a:off x="628650" y="2226469"/>
          <a:ext cx="7886700" cy="32635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759884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	</a:t>
            </a:r>
          </a:p>
        </p:txBody>
      </p:sp>
      <p:sp>
        <p:nvSpPr>
          <p:cNvPr id="3" name="Content Placeholder 2"/>
          <p:cNvSpPr>
            <a:spLocks noGrp="1"/>
          </p:cNvSpPr>
          <p:nvPr>
            <p:ph idx="1"/>
          </p:nvPr>
        </p:nvSpPr>
        <p:spPr/>
        <p:txBody>
          <a:bodyPr/>
          <a:lstStyle/>
          <a:p>
            <a:r>
              <a:rPr lang="en-US" dirty="0"/>
              <a:t>Inconsistent phone numbers</a:t>
            </a:r>
          </a:p>
          <a:p>
            <a:r>
              <a:rPr lang="en-US" dirty="0"/>
              <a:t>Grouping responses by geographic region</a:t>
            </a:r>
          </a:p>
          <a:p>
            <a:r>
              <a:rPr lang="en-US" dirty="0"/>
              <a:t>Preparing families for the survey</a:t>
            </a:r>
          </a:p>
          <a:p>
            <a:r>
              <a:rPr lang="en-US" dirty="0"/>
              <a:t>Extra childcare items</a:t>
            </a:r>
          </a:p>
        </p:txBody>
      </p:sp>
    </p:spTree>
    <p:extLst>
      <p:ext uri="{BB962C8B-B14F-4D97-AF65-F5344CB8AC3E}">
        <p14:creationId xmlns:p14="http://schemas.microsoft.com/office/powerpoint/2010/main" val="21465667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95600"/>
            <a:ext cx="6702552" cy="1676400"/>
          </a:xfrm>
        </p:spPr>
        <p:txBody>
          <a:bodyPr>
            <a:normAutofit fontScale="90000"/>
          </a:bodyPr>
          <a:lstStyle/>
          <a:p>
            <a:r>
              <a:rPr lang="en-US" dirty="0"/>
              <a:t>North Carolina’s Family Outcome Survey</a:t>
            </a:r>
          </a:p>
        </p:txBody>
      </p:sp>
    </p:spTree>
    <p:extLst>
      <p:ext uri="{BB962C8B-B14F-4D97-AF65-F5344CB8AC3E}">
        <p14:creationId xmlns:p14="http://schemas.microsoft.com/office/powerpoint/2010/main" val="37100320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2F8E3F4-681A-4929-9291-699D0FFA8B48}"/>
              </a:ext>
            </a:extLst>
          </p:cNvPr>
          <p:cNvSpPr>
            <a:spLocks noGrp="1"/>
          </p:cNvSpPr>
          <p:nvPr>
            <p:ph type="sldNum" sz="quarter" idx="10"/>
          </p:nvPr>
        </p:nvSpPr>
        <p:spPr/>
        <p:txBody>
          <a:bodyPr/>
          <a:lstStyle/>
          <a:p>
            <a:fld id="{B2897048-00E0-47FB-B07B-F36BBE8AF579}" type="slidenum">
              <a:rPr lang="en-US" smtClean="0"/>
              <a:pPr/>
              <a:t>34</a:t>
            </a:fld>
            <a:endParaRPr lang="en-US" dirty="0"/>
          </a:p>
        </p:txBody>
      </p:sp>
      <p:sp>
        <p:nvSpPr>
          <p:cNvPr id="3" name="Title 2">
            <a:extLst>
              <a:ext uri="{FF2B5EF4-FFF2-40B4-BE49-F238E27FC236}">
                <a16:creationId xmlns:a16="http://schemas.microsoft.com/office/drawing/2014/main" id="{374FE6C7-4C50-4E70-A5F5-ABB7EF4DE0D2}"/>
              </a:ext>
            </a:extLst>
          </p:cNvPr>
          <p:cNvSpPr>
            <a:spLocks noGrp="1"/>
          </p:cNvSpPr>
          <p:nvPr>
            <p:ph type="title"/>
          </p:nvPr>
        </p:nvSpPr>
        <p:spPr/>
        <p:txBody>
          <a:bodyPr>
            <a:normAutofit fontScale="90000"/>
          </a:bodyPr>
          <a:lstStyle/>
          <a:p>
            <a:r>
              <a:rPr lang="en-US" dirty="0"/>
              <a:t>North Carolina Infant-Toddler Program</a:t>
            </a:r>
          </a:p>
        </p:txBody>
      </p:sp>
      <p:sp>
        <p:nvSpPr>
          <p:cNvPr id="2" name="Content Placeholder 1">
            <a:extLst>
              <a:ext uri="{FF2B5EF4-FFF2-40B4-BE49-F238E27FC236}">
                <a16:creationId xmlns:a16="http://schemas.microsoft.com/office/drawing/2014/main" id="{AFC739BF-9265-4426-9141-76366E4CC205}"/>
              </a:ext>
            </a:extLst>
          </p:cNvPr>
          <p:cNvSpPr>
            <a:spLocks noGrp="1"/>
          </p:cNvSpPr>
          <p:nvPr>
            <p:ph idx="1"/>
          </p:nvPr>
        </p:nvSpPr>
        <p:spPr/>
        <p:txBody>
          <a:bodyPr/>
          <a:lstStyle/>
          <a:p>
            <a:r>
              <a:rPr lang="en-US" dirty="0"/>
              <a:t>North Carolina Early Intervention Branch located in Division of Public Health (NC DHHS)</a:t>
            </a:r>
          </a:p>
          <a:p>
            <a:r>
              <a:rPr lang="en-US" dirty="0"/>
              <a:t>16 local Children’s Developmental Service Agencies (CDSAs) </a:t>
            </a:r>
          </a:p>
          <a:p>
            <a:pPr lvl="1"/>
            <a:r>
              <a:rPr lang="en-US" dirty="0"/>
              <a:t>100 counties across the state </a:t>
            </a:r>
          </a:p>
          <a:p>
            <a:pPr lvl="1"/>
            <a:r>
              <a:rPr lang="en-US" dirty="0"/>
              <a:t>range in enrollment size from approximately 400 to 2600 children</a:t>
            </a:r>
          </a:p>
          <a:p>
            <a:r>
              <a:rPr lang="en-US" dirty="0"/>
              <a:t>Serve approximately 23,000 children per year</a:t>
            </a:r>
          </a:p>
        </p:txBody>
      </p:sp>
    </p:spTree>
    <p:extLst>
      <p:ext uri="{BB962C8B-B14F-4D97-AF65-F5344CB8AC3E}">
        <p14:creationId xmlns:p14="http://schemas.microsoft.com/office/powerpoint/2010/main" val="942729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6126607-F2BF-4792-BF0E-49FEAF06AE93}"/>
              </a:ext>
            </a:extLst>
          </p:cNvPr>
          <p:cNvSpPr>
            <a:spLocks noGrp="1"/>
          </p:cNvSpPr>
          <p:nvPr>
            <p:ph type="sldNum" sz="quarter" idx="10"/>
          </p:nvPr>
        </p:nvSpPr>
        <p:spPr/>
        <p:txBody>
          <a:bodyPr/>
          <a:lstStyle/>
          <a:p>
            <a:fld id="{B2897048-00E0-47FB-B07B-F36BBE8AF579}" type="slidenum">
              <a:rPr lang="en-US" smtClean="0"/>
              <a:pPr/>
              <a:t>35</a:t>
            </a:fld>
            <a:endParaRPr lang="en-US" dirty="0"/>
          </a:p>
        </p:txBody>
      </p:sp>
      <p:sp>
        <p:nvSpPr>
          <p:cNvPr id="3" name="Title 2">
            <a:extLst>
              <a:ext uri="{FF2B5EF4-FFF2-40B4-BE49-F238E27FC236}">
                <a16:creationId xmlns:a16="http://schemas.microsoft.com/office/drawing/2014/main" id="{0DA9AFB1-BA44-4A82-A906-B37540A4C02A}"/>
              </a:ext>
            </a:extLst>
          </p:cNvPr>
          <p:cNvSpPr>
            <a:spLocks noGrp="1"/>
          </p:cNvSpPr>
          <p:nvPr>
            <p:ph type="title"/>
          </p:nvPr>
        </p:nvSpPr>
        <p:spPr/>
        <p:txBody>
          <a:bodyPr/>
          <a:lstStyle/>
          <a:p>
            <a:r>
              <a:rPr lang="en-US" dirty="0"/>
              <a:t>Historical Development</a:t>
            </a:r>
          </a:p>
        </p:txBody>
      </p:sp>
      <p:sp>
        <p:nvSpPr>
          <p:cNvPr id="2" name="Content Placeholder 1">
            <a:extLst>
              <a:ext uri="{FF2B5EF4-FFF2-40B4-BE49-F238E27FC236}">
                <a16:creationId xmlns:a16="http://schemas.microsoft.com/office/drawing/2014/main" id="{78FFE034-F9BE-4E9B-B448-75918098B1AA}"/>
              </a:ext>
            </a:extLst>
          </p:cNvPr>
          <p:cNvSpPr>
            <a:spLocks noGrp="1"/>
          </p:cNvSpPr>
          <p:nvPr>
            <p:ph idx="1"/>
          </p:nvPr>
        </p:nvSpPr>
        <p:spPr/>
        <p:txBody>
          <a:bodyPr/>
          <a:lstStyle/>
          <a:p>
            <a:r>
              <a:rPr lang="en-US" dirty="0"/>
              <a:t>Prior to April 2017, mail paper surveys to all families</a:t>
            </a:r>
          </a:p>
          <a:p>
            <a:r>
              <a:rPr lang="en-US" dirty="0"/>
              <a:t>State Systemic Improvement Plan </a:t>
            </a:r>
          </a:p>
          <a:p>
            <a:pPr lvl="1"/>
            <a:r>
              <a:rPr lang="en-US" dirty="0"/>
              <a:t>Initial broad stakeholder engagement </a:t>
            </a:r>
          </a:p>
          <a:p>
            <a:pPr lvl="1"/>
            <a:r>
              <a:rPr lang="en-US" dirty="0"/>
              <a:t>Family outcomes survey identified as priority to address low response rates and lack of representativeness</a:t>
            </a:r>
          </a:p>
          <a:p>
            <a:pPr lvl="1"/>
            <a:r>
              <a:rPr lang="en-US" dirty="0"/>
              <a:t>Implementation teams formed to address SSIP strands, including family outcomes (Family Engagement Team)</a:t>
            </a:r>
          </a:p>
        </p:txBody>
      </p:sp>
    </p:spTree>
    <p:extLst>
      <p:ext uri="{BB962C8B-B14F-4D97-AF65-F5344CB8AC3E}">
        <p14:creationId xmlns:p14="http://schemas.microsoft.com/office/powerpoint/2010/main" val="39141632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FEF4AA0-B4F3-454C-8D84-3B40F433B209}"/>
              </a:ext>
            </a:extLst>
          </p:cNvPr>
          <p:cNvSpPr>
            <a:spLocks noGrp="1"/>
          </p:cNvSpPr>
          <p:nvPr>
            <p:ph type="sldNum" sz="quarter" idx="10"/>
          </p:nvPr>
        </p:nvSpPr>
        <p:spPr/>
        <p:txBody>
          <a:bodyPr/>
          <a:lstStyle/>
          <a:p>
            <a:fld id="{B2897048-00E0-47FB-B07B-F36BBE8AF579}" type="slidenum">
              <a:rPr lang="en-US" smtClean="0"/>
              <a:pPr/>
              <a:t>36</a:t>
            </a:fld>
            <a:endParaRPr lang="en-US" dirty="0"/>
          </a:p>
        </p:txBody>
      </p:sp>
      <p:sp>
        <p:nvSpPr>
          <p:cNvPr id="3" name="Title 2">
            <a:extLst>
              <a:ext uri="{FF2B5EF4-FFF2-40B4-BE49-F238E27FC236}">
                <a16:creationId xmlns:a16="http://schemas.microsoft.com/office/drawing/2014/main" id="{09049F3F-5BED-4BA3-AFB5-4763A01B5CE2}"/>
              </a:ext>
            </a:extLst>
          </p:cNvPr>
          <p:cNvSpPr>
            <a:spLocks noGrp="1"/>
          </p:cNvSpPr>
          <p:nvPr>
            <p:ph type="title"/>
          </p:nvPr>
        </p:nvSpPr>
        <p:spPr/>
        <p:txBody>
          <a:bodyPr/>
          <a:lstStyle/>
          <a:p>
            <a:r>
              <a:rPr lang="en-US" dirty="0"/>
              <a:t>Family Engagement Team (FET)</a:t>
            </a:r>
          </a:p>
        </p:txBody>
      </p:sp>
      <p:sp>
        <p:nvSpPr>
          <p:cNvPr id="2" name="Content Placeholder 1">
            <a:extLst>
              <a:ext uri="{FF2B5EF4-FFF2-40B4-BE49-F238E27FC236}">
                <a16:creationId xmlns:a16="http://schemas.microsoft.com/office/drawing/2014/main" id="{7F5CEF69-9E38-47BC-BA95-B552A90573A4}"/>
              </a:ext>
            </a:extLst>
          </p:cNvPr>
          <p:cNvSpPr>
            <a:spLocks noGrp="1"/>
          </p:cNvSpPr>
          <p:nvPr>
            <p:ph idx="1"/>
          </p:nvPr>
        </p:nvSpPr>
        <p:spPr/>
        <p:txBody>
          <a:bodyPr/>
          <a:lstStyle/>
          <a:p>
            <a:r>
              <a:rPr lang="en-US" dirty="0"/>
              <a:t>Objective – provide recommendations for system improvements to enhance family engagement</a:t>
            </a:r>
          </a:p>
          <a:p>
            <a:r>
              <a:rPr lang="en-US" dirty="0"/>
              <a:t>Stakeholders</a:t>
            </a:r>
          </a:p>
          <a:p>
            <a:pPr lvl="1"/>
            <a:r>
              <a:rPr lang="en-US" dirty="0"/>
              <a:t>State staff</a:t>
            </a:r>
          </a:p>
          <a:p>
            <a:pPr lvl="1"/>
            <a:r>
              <a:rPr lang="en-US" dirty="0"/>
              <a:t>University partners</a:t>
            </a:r>
          </a:p>
          <a:p>
            <a:pPr lvl="1"/>
            <a:r>
              <a:rPr lang="en-US" dirty="0"/>
              <a:t>Local representation</a:t>
            </a:r>
          </a:p>
          <a:p>
            <a:pPr lvl="1"/>
            <a:r>
              <a:rPr lang="en-US" dirty="0"/>
              <a:t>Parent organization</a:t>
            </a:r>
          </a:p>
          <a:p>
            <a:r>
              <a:rPr lang="en-US" dirty="0"/>
              <a:t>Quarterly meetings (face to face and via webinar)</a:t>
            </a:r>
          </a:p>
        </p:txBody>
      </p:sp>
    </p:spTree>
    <p:extLst>
      <p:ext uri="{BB962C8B-B14F-4D97-AF65-F5344CB8AC3E}">
        <p14:creationId xmlns:p14="http://schemas.microsoft.com/office/powerpoint/2010/main" val="22088033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B2440EA-A334-42CB-B487-F233CA6BBA88}"/>
              </a:ext>
            </a:extLst>
          </p:cNvPr>
          <p:cNvSpPr>
            <a:spLocks noGrp="1"/>
          </p:cNvSpPr>
          <p:nvPr>
            <p:ph type="sldNum" sz="quarter" idx="10"/>
          </p:nvPr>
        </p:nvSpPr>
        <p:spPr/>
        <p:txBody>
          <a:bodyPr/>
          <a:lstStyle/>
          <a:p>
            <a:fld id="{B2897048-00E0-47FB-B07B-F36BBE8AF579}" type="slidenum">
              <a:rPr lang="en-US" smtClean="0"/>
              <a:pPr/>
              <a:t>37</a:t>
            </a:fld>
            <a:endParaRPr lang="en-US" dirty="0"/>
          </a:p>
        </p:txBody>
      </p:sp>
      <p:sp>
        <p:nvSpPr>
          <p:cNvPr id="3" name="Title 2">
            <a:extLst>
              <a:ext uri="{FF2B5EF4-FFF2-40B4-BE49-F238E27FC236}">
                <a16:creationId xmlns:a16="http://schemas.microsoft.com/office/drawing/2014/main" id="{C98BDC85-8BDB-451B-925C-067C032B9EE7}"/>
              </a:ext>
            </a:extLst>
          </p:cNvPr>
          <p:cNvSpPr>
            <a:spLocks noGrp="1"/>
          </p:cNvSpPr>
          <p:nvPr>
            <p:ph type="title"/>
          </p:nvPr>
        </p:nvSpPr>
        <p:spPr/>
        <p:txBody>
          <a:bodyPr>
            <a:normAutofit/>
          </a:bodyPr>
          <a:lstStyle/>
          <a:p>
            <a:r>
              <a:rPr lang="en-US" dirty="0"/>
              <a:t>FET Recommendations</a:t>
            </a:r>
          </a:p>
        </p:txBody>
      </p:sp>
      <p:sp>
        <p:nvSpPr>
          <p:cNvPr id="2" name="Content Placeholder 1">
            <a:extLst>
              <a:ext uri="{FF2B5EF4-FFF2-40B4-BE49-F238E27FC236}">
                <a16:creationId xmlns:a16="http://schemas.microsoft.com/office/drawing/2014/main" id="{7132B7C0-CAE0-40A8-B783-BF76F43194BC}"/>
              </a:ext>
            </a:extLst>
          </p:cNvPr>
          <p:cNvSpPr>
            <a:spLocks noGrp="1"/>
          </p:cNvSpPr>
          <p:nvPr>
            <p:ph idx="1"/>
          </p:nvPr>
        </p:nvSpPr>
        <p:spPr/>
        <p:txBody>
          <a:bodyPr/>
          <a:lstStyle/>
          <a:p>
            <a:r>
              <a:rPr lang="en-US" dirty="0"/>
              <a:t>Adopted new survey - Family Outcomes Survey-Revised) </a:t>
            </a:r>
          </a:p>
          <a:p>
            <a:pPr lvl="1"/>
            <a:r>
              <a:rPr lang="en-US" dirty="0"/>
              <a:t>Added comments field to collect qualitative data</a:t>
            </a:r>
          </a:p>
          <a:p>
            <a:r>
              <a:rPr lang="en-US" dirty="0"/>
              <a:t>Change in survey methods  </a:t>
            </a:r>
          </a:p>
          <a:p>
            <a:r>
              <a:rPr lang="en-US" dirty="0"/>
              <a:t>Data reporting frequency </a:t>
            </a:r>
          </a:p>
          <a:p>
            <a:r>
              <a:rPr lang="en-US" dirty="0"/>
              <a:t>Family Outcomes Coordinators </a:t>
            </a:r>
          </a:p>
          <a:p>
            <a:r>
              <a:rPr lang="en-US" dirty="0"/>
              <a:t>Evaluation of implementation</a:t>
            </a:r>
          </a:p>
          <a:p>
            <a:r>
              <a:rPr lang="en-US" dirty="0"/>
              <a:t>Strengthening Family Engagement overall in NC ITP</a:t>
            </a:r>
          </a:p>
        </p:txBody>
      </p:sp>
    </p:spTree>
    <p:extLst>
      <p:ext uri="{BB962C8B-B14F-4D97-AF65-F5344CB8AC3E}">
        <p14:creationId xmlns:p14="http://schemas.microsoft.com/office/powerpoint/2010/main" val="32581591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C50275FF-F497-46AC-B576-5DAAC7F3929F}"/>
              </a:ext>
            </a:extLst>
          </p:cNvPr>
          <p:cNvSpPr>
            <a:spLocks noGrp="1"/>
          </p:cNvSpPr>
          <p:nvPr>
            <p:ph type="sldNum" sz="quarter" idx="10"/>
          </p:nvPr>
        </p:nvSpPr>
        <p:spPr/>
        <p:txBody>
          <a:bodyPr/>
          <a:lstStyle/>
          <a:p>
            <a:fld id="{B2897048-00E0-47FB-B07B-F36BBE8AF579}" type="slidenum">
              <a:rPr lang="en-US" smtClean="0"/>
              <a:pPr/>
              <a:t>38</a:t>
            </a:fld>
            <a:endParaRPr lang="en-US" dirty="0"/>
          </a:p>
        </p:txBody>
      </p:sp>
      <p:sp>
        <p:nvSpPr>
          <p:cNvPr id="3" name="Title 2">
            <a:extLst>
              <a:ext uri="{FF2B5EF4-FFF2-40B4-BE49-F238E27FC236}">
                <a16:creationId xmlns:a16="http://schemas.microsoft.com/office/drawing/2014/main" id="{7D616964-CF6A-413D-9521-54D6316E7B22}"/>
              </a:ext>
            </a:extLst>
          </p:cNvPr>
          <p:cNvSpPr>
            <a:spLocks noGrp="1"/>
          </p:cNvSpPr>
          <p:nvPr>
            <p:ph type="title"/>
          </p:nvPr>
        </p:nvSpPr>
        <p:spPr/>
        <p:txBody>
          <a:bodyPr>
            <a:normAutofit fontScale="90000"/>
          </a:bodyPr>
          <a:lstStyle/>
          <a:p>
            <a:r>
              <a:rPr lang="en-US" dirty="0"/>
              <a:t>Family Outcome Survey-Revised (FOS-R)</a:t>
            </a:r>
          </a:p>
        </p:txBody>
      </p:sp>
      <p:sp>
        <p:nvSpPr>
          <p:cNvPr id="2" name="Content Placeholder 1">
            <a:extLst>
              <a:ext uri="{FF2B5EF4-FFF2-40B4-BE49-F238E27FC236}">
                <a16:creationId xmlns:a16="http://schemas.microsoft.com/office/drawing/2014/main" id="{54E52FF0-EC13-4868-B69C-7176B949F042}"/>
              </a:ext>
            </a:extLst>
          </p:cNvPr>
          <p:cNvSpPr>
            <a:spLocks noGrp="1"/>
          </p:cNvSpPr>
          <p:nvPr>
            <p:ph idx="1"/>
          </p:nvPr>
        </p:nvSpPr>
        <p:spPr/>
        <p:txBody>
          <a:bodyPr/>
          <a:lstStyle/>
          <a:p>
            <a:r>
              <a:rPr lang="en-US" dirty="0"/>
              <a:t>Part A (24 questions on ways families support child’s needs) and B (17 questions on program helpfulness) </a:t>
            </a:r>
          </a:p>
          <a:p>
            <a:r>
              <a:rPr lang="en-US" dirty="0"/>
              <a:t>NC added qualitative comments field</a:t>
            </a:r>
          </a:p>
          <a:p>
            <a:r>
              <a:rPr lang="en-US" dirty="0"/>
              <a:t>Developed by Early Childhood Outcomes Center</a:t>
            </a:r>
          </a:p>
          <a:p>
            <a:r>
              <a:rPr lang="en-US" dirty="0"/>
              <a:t>Ease of administration </a:t>
            </a:r>
          </a:p>
          <a:p>
            <a:r>
              <a:rPr lang="en-US" dirty="0"/>
              <a:t>Less time to complete</a:t>
            </a:r>
          </a:p>
        </p:txBody>
      </p:sp>
    </p:spTree>
    <p:extLst>
      <p:ext uri="{BB962C8B-B14F-4D97-AF65-F5344CB8AC3E}">
        <p14:creationId xmlns:p14="http://schemas.microsoft.com/office/powerpoint/2010/main" val="35630250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4AF20A2-5C2B-473D-848F-3517B2FB7E12}"/>
              </a:ext>
            </a:extLst>
          </p:cNvPr>
          <p:cNvSpPr>
            <a:spLocks noGrp="1"/>
          </p:cNvSpPr>
          <p:nvPr>
            <p:ph type="sldNum" sz="quarter" idx="10"/>
          </p:nvPr>
        </p:nvSpPr>
        <p:spPr/>
        <p:txBody>
          <a:bodyPr/>
          <a:lstStyle/>
          <a:p>
            <a:fld id="{B2897048-00E0-47FB-B07B-F36BBE8AF579}" type="slidenum">
              <a:rPr lang="en-US" smtClean="0"/>
              <a:pPr/>
              <a:t>39</a:t>
            </a:fld>
            <a:endParaRPr lang="en-US" dirty="0"/>
          </a:p>
        </p:txBody>
      </p:sp>
      <p:sp>
        <p:nvSpPr>
          <p:cNvPr id="3" name="Title 2">
            <a:extLst>
              <a:ext uri="{FF2B5EF4-FFF2-40B4-BE49-F238E27FC236}">
                <a16:creationId xmlns:a16="http://schemas.microsoft.com/office/drawing/2014/main" id="{1BB04462-6399-406D-B6B5-D053F21CDE83}"/>
              </a:ext>
            </a:extLst>
          </p:cNvPr>
          <p:cNvSpPr>
            <a:spLocks noGrp="1"/>
          </p:cNvSpPr>
          <p:nvPr>
            <p:ph type="title"/>
          </p:nvPr>
        </p:nvSpPr>
        <p:spPr/>
        <p:txBody>
          <a:bodyPr/>
          <a:lstStyle/>
          <a:p>
            <a:r>
              <a:rPr lang="en-US" dirty="0"/>
              <a:t>New Survey Methods</a:t>
            </a:r>
          </a:p>
        </p:txBody>
      </p:sp>
      <p:sp>
        <p:nvSpPr>
          <p:cNvPr id="2" name="Content Placeholder 1">
            <a:extLst>
              <a:ext uri="{FF2B5EF4-FFF2-40B4-BE49-F238E27FC236}">
                <a16:creationId xmlns:a16="http://schemas.microsoft.com/office/drawing/2014/main" id="{E90A7EE0-EDB0-4B54-8FC3-40AF1F4ACE88}"/>
              </a:ext>
            </a:extLst>
          </p:cNvPr>
          <p:cNvSpPr>
            <a:spLocks noGrp="1"/>
          </p:cNvSpPr>
          <p:nvPr>
            <p:ph sz="half" idx="1"/>
          </p:nvPr>
        </p:nvSpPr>
        <p:spPr>
          <a:xfrm>
            <a:off x="425116" y="1397585"/>
            <a:ext cx="4721920" cy="4525963"/>
          </a:xfrm>
        </p:spPr>
        <p:txBody>
          <a:bodyPr/>
          <a:lstStyle/>
          <a:p>
            <a:r>
              <a:rPr lang="en-US" dirty="0"/>
              <a:t>Service coordinators inform families of survey </a:t>
            </a:r>
          </a:p>
          <a:p>
            <a:r>
              <a:rPr lang="en-US" dirty="0"/>
              <a:t>Administered at 6-months/semi-annual visit</a:t>
            </a:r>
          </a:p>
          <a:p>
            <a:r>
              <a:rPr lang="en-US" dirty="0"/>
              <a:t>Offered in person with families to be completed via tablet, online, or paper</a:t>
            </a:r>
          </a:p>
          <a:p>
            <a:r>
              <a:rPr lang="en-US" dirty="0"/>
              <a:t>Unique ID </a:t>
            </a:r>
          </a:p>
          <a:p>
            <a:r>
              <a:rPr lang="en-US" dirty="0"/>
              <a:t>Family flyer</a:t>
            </a:r>
          </a:p>
        </p:txBody>
      </p:sp>
      <p:pic>
        <p:nvPicPr>
          <p:cNvPr id="5" name="Picture 4" descr="The graphic is a screenshot of the new survey methods flyer. "/>
          <p:cNvPicPr>
            <a:picLocks noChangeAspect="1"/>
          </p:cNvPicPr>
          <p:nvPr/>
        </p:nvPicPr>
        <p:blipFill>
          <a:blip r:embed="rId2"/>
          <a:stretch>
            <a:fillRect/>
          </a:stretch>
        </p:blipFill>
        <p:spPr>
          <a:xfrm>
            <a:off x="5147036" y="1417638"/>
            <a:ext cx="3472360" cy="4525963"/>
          </a:xfrm>
          <a:prstGeom prst="rect">
            <a:avLst/>
          </a:prstGeom>
          <a:ln>
            <a:solidFill>
              <a:schemeClr val="tx1"/>
            </a:solidFill>
          </a:ln>
        </p:spPr>
      </p:pic>
    </p:spTree>
    <p:extLst>
      <p:ext uri="{BB962C8B-B14F-4D97-AF65-F5344CB8AC3E}">
        <p14:creationId xmlns:p14="http://schemas.microsoft.com/office/powerpoint/2010/main" val="396543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B2897048-00E0-47FB-B07B-F36BBE8AF579}" type="slidenum">
              <a:rPr lang="en-US" smtClean="0"/>
              <a:pPr/>
              <a:t>4</a:t>
            </a:fld>
            <a:endParaRPr lang="en-US" dirty="0"/>
          </a:p>
        </p:txBody>
      </p:sp>
      <p:sp>
        <p:nvSpPr>
          <p:cNvPr id="3" name="Title 2" descr="&quot; &quot;"/>
          <p:cNvSpPr>
            <a:spLocks noGrp="1"/>
          </p:cNvSpPr>
          <p:nvPr>
            <p:ph type="title"/>
          </p:nvPr>
        </p:nvSpPr>
        <p:spPr/>
        <p:txBody>
          <a:bodyPr/>
          <a:lstStyle/>
          <a:p>
            <a:r>
              <a:rPr lang="en-US" dirty="0"/>
              <a:t>Overview of Family Outcomes</a:t>
            </a:r>
          </a:p>
        </p:txBody>
      </p:sp>
      <p:sp>
        <p:nvSpPr>
          <p:cNvPr id="2" name="Content Placeholder 1"/>
          <p:cNvSpPr>
            <a:spLocks noGrp="1"/>
          </p:cNvSpPr>
          <p:nvPr>
            <p:ph idx="1"/>
          </p:nvPr>
        </p:nvSpPr>
        <p:spPr/>
        <p:txBody>
          <a:bodyPr/>
          <a:lstStyle/>
          <a:p>
            <a:pPr lvl="0"/>
            <a:r>
              <a:rPr lang="en-US" dirty="0"/>
              <a:t>Performance Indicator</a:t>
            </a:r>
          </a:p>
          <a:p>
            <a:pPr lvl="0"/>
            <a:r>
              <a:rPr lang="en-US" dirty="0"/>
              <a:t>States allowed to set performance targets each year</a:t>
            </a:r>
          </a:p>
          <a:p>
            <a:pPr lvl="0"/>
            <a:r>
              <a:rPr lang="en-US" dirty="0"/>
              <a:t>Indicator C4</a:t>
            </a:r>
          </a:p>
          <a:p>
            <a:pPr lvl="1"/>
            <a:r>
              <a:rPr lang="en-US" dirty="0"/>
              <a:t>Percent of families participating in Part C who report that early intervention services have helped the family:</a:t>
            </a:r>
          </a:p>
          <a:p>
            <a:pPr marL="1371600" lvl="2" indent="-457200">
              <a:buFont typeface="+mj-lt"/>
              <a:buAutoNum type="alphaUcPeriod"/>
            </a:pPr>
            <a:r>
              <a:rPr lang="en-US" dirty="0"/>
              <a:t>Know their rights</a:t>
            </a:r>
          </a:p>
          <a:p>
            <a:pPr marL="1371600" lvl="2" indent="-457200">
              <a:buFont typeface="+mj-lt"/>
              <a:buAutoNum type="alphaUcPeriod"/>
            </a:pPr>
            <a:r>
              <a:rPr lang="en-US" dirty="0"/>
              <a:t>Effectively communicate their children’s needs</a:t>
            </a:r>
          </a:p>
          <a:p>
            <a:pPr marL="1371600" lvl="2" indent="-457200">
              <a:buFont typeface="+mj-lt"/>
              <a:buAutoNum type="alphaUcPeriod"/>
            </a:pPr>
            <a:r>
              <a:rPr lang="en-US" dirty="0"/>
              <a:t>Help their children develop and learn</a:t>
            </a:r>
          </a:p>
          <a:p>
            <a:pPr marL="0" lvl="0" indent="0">
              <a:buNone/>
            </a:pPr>
            <a:endParaRPr lang="en-US" dirty="0"/>
          </a:p>
          <a:p>
            <a:pPr marL="0" lvl="0" indent="0">
              <a:buNone/>
            </a:pPr>
            <a:r>
              <a:rPr lang="en-US" dirty="0"/>
              <a:t>Source: OSEP Part B Measurement Table</a:t>
            </a:r>
          </a:p>
        </p:txBody>
      </p:sp>
    </p:spTree>
    <p:extLst>
      <p:ext uri="{BB962C8B-B14F-4D97-AF65-F5344CB8AC3E}">
        <p14:creationId xmlns:p14="http://schemas.microsoft.com/office/powerpoint/2010/main" val="20356768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B2440EA-A334-42CB-B487-F233CA6BBA88}"/>
              </a:ext>
            </a:extLst>
          </p:cNvPr>
          <p:cNvSpPr>
            <a:spLocks noGrp="1"/>
          </p:cNvSpPr>
          <p:nvPr>
            <p:ph type="sldNum" sz="quarter" idx="10"/>
          </p:nvPr>
        </p:nvSpPr>
        <p:spPr/>
        <p:txBody>
          <a:bodyPr/>
          <a:lstStyle/>
          <a:p>
            <a:fld id="{B2897048-00E0-47FB-B07B-F36BBE8AF579}" type="slidenum">
              <a:rPr lang="en-US" smtClean="0"/>
              <a:pPr/>
              <a:t>40</a:t>
            </a:fld>
            <a:endParaRPr lang="en-US" dirty="0"/>
          </a:p>
        </p:txBody>
      </p:sp>
      <p:sp>
        <p:nvSpPr>
          <p:cNvPr id="3" name="Title 2">
            <a:extLst>
              <a:ext uri="{FF2B5EF4-FFF2-40B4-BE49-F238E27FC236}">
                <a16:creationId xmlns:a16="http://schemas.microsoft.com/office/drawing/2014/main" id="{C98BDC85-8BDB-451B-925C-067C032B9EE7}"/>
              </a:ext>
            </a:extLst>
          </p:cNvPr>
          <p:cNvSpPr>
            <a:spLocks noGrp="1"/>
          </p:cNvSpPr>
          <p:nvPr>
            <p:ph type="title"/>
          </p:nvPr>
        </p:nvSpPr>
        <p:spPr/>
        <p:txBody>
          <a:bodyPr/>
          <a:lstStyle/>
          <a:p>
            <a:r>
              <a:rPr lang="en-US" dirty="0"/>
              <a:t>Family Outcomes Coordinators</a:t>
            </a:r>
          </a:p>
        </p:txBody>
      </p:sp>
      <p:sp>
        <p:nvSpPr>
          <p:cNvPr id="2" name="Content Placeholder 1">
            <a:extLst>
              <a:ext uri="{FF2B5EF4-FFF2-40B4-BE49-F238E27FC236}">
                <a16:creationId xmlns:a16="http://schemas.microsoft.com/office/drawing/2014/main" id="{7132B7C0-CAE0-40A8-B783-BF76F43194BC}"/>
              </a:ext>
            </a:extLst>
          </p:cNvPr>
          <p:cNvSpPr>
            <a:spLocks noGrp="1"/>
          </p:cNvSpPr>
          <p:nvPr>
            <p:ph idx="1"/>
          </p:nvPr>
        </p:nvSpPr>
        <p:spPr/>
        <p:txBody>
          <a:bodyPr/>
          <a:lstStyle/>
          <a:p>
            <a:r>
              <a:rPr lang="en-US" dirty="0"/>
              <a:t>Identified point person at each CDSA responsibly for quality assurance for FOS</a:t>
            </a:r>
          </a:p>
          <a:p>
            <a:r>
              <a:rPr lang="en-US" dirty="0"/>
              <a:t>Trained FOCs on new survey, methods and implementation</a:t>
            </a:r>
          </a:p>
          <a:p>
            <a:r>
              <a:rPr lang="en-US" dirty="0"/>
              <a:t>Convene quarterly meetings to review data and discuss strategies to improve response rates and data quality</a:t>
            </a:r>
          </a:p>
        </p:txBody>
      </p:sp>
    </p:spTree>
    <p:extLst>
      <p:ext uri="{BB962C8B-B14F-4D97-AF65-F5344CB8AC3E}">
        <p14:creationId xmlns:p14="http://schemas.microsoft.com/office/powerpoint/2010/main" val="39393663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EDEE4BCC-2785-42D7-BB9E-BC1F195B8BE0}"/>
              </a:ext>
            </a:extLst>
          </p:cNvPr>
          <p:cNvSpPr>
            <a:spLocks noGrp="1"/>
          </p:cNvSpPr>
          <p:nvPr>
            <p:ph type="sldNum" sz="quarter" idx="10"/>
          </p:nvPr>
        </p:nvSpPr>
        <p:spPr/>
        <p:txBody>
          <a:bodyPr/>
          <a:lstStyle/>
          <a:p>
            <a:fld id="{B2897048-00E0-47FB-B07B-F36BBE8AF579}" type="slidenum">
              <a:rPr lang="en-US" smtClean="0"/>
              <a:pPr/>
              <a:t>41</a:t>
            </a:fld>
            <a:endParaRPr lang="en-US" dirty="0"/>
          </a:p>
        </p:txBody>
      </p:sp>
      <p:sp>
        <p:nvSpPr>
          <p:cNvPr id="3" name="Title 2">
            <a:extLst>
              <a:ext uri="{FF2B5EF4-FFF2-40B4-BE49-F238E27FC236}">
                <a16:creationId xmlns:a16="http://schemas.microsoft.com/office/drawing/2014/main" id="{E1C3F762-69D0-48A5-8950-C9CB833691D2}"/>
              </a:ext>
            </a:extLst>
          </p:cNvPr>
          <p:cNvSpPr>
            <a:spLocks noGrp="1"/>
          </p:cNvSpPr>
          <p:nvPr>
            <p:ph type="title"/>
          </p:nvPr>
        </p:nvSpPr>
        <p:spPr/>
        <p:txBody>
          <a:bodyPr>
            <a:normAutofit/>
          </a:bodyPr>
          <a:lstStyle/>
          <a:p>
            <a:r>
              <a:rPr lang="en-US" dirty="0"/>
              <a:t>Response Rates over Time</a:t>
            </a:r>
          </a:p>
        </p:txBody>
      </p:sp>
      <p:graphicFrame>
        <p:nvGraphicFramePr>
          <p:cNvPr id="7" name="Content Placeholder 6" descr="The graphic is an image of a graph of response rates over time. FFY 2016 is the first year that the new system implemented (Pilot starter April 2017 and included data from one quarter only (April-June 2017). All CDSAS included starting July 2017 (beginning of FFY 2017) Year end data for FFY 2017 is still being finalized. "/>
          <p:cNvGraphicFramePr>
            <a:graphicFrameLocks noGrp="1"/>
          </p:cNvGraphicFramePr>
          <p:nvPr>
            <p:ph idx="1"/>
            <p:extLst>
              <p:ext uri="{D42A27DB-BD31-4B8C-83A1-F6EECF244321}">
                <p14:modId xmlns:p14="http://schemas.microsoft.com/office/powerpoint/2010/main" val="2764840648"/>
              </p:ext>
            </p:extLst>
          </p:nvPr>
        </p:nvGraphicFramePr>
        <p:xfrm>
          <a:off x="457200" y="1417638"/>
          <a:ext cx="8229600" cy="4449762"/>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762000" y="6231108"/>
            <a:ext cx="7086600" cy="461665"/>
          </a:xfrm>
          <a:prstGeom prst="rect">
            <a:avLst/>
          </a:prstGeom>
          <a:noFill/>
        </p:spPr>
        <p:txBody>
          <a:bodyPr wrap="square" rtlCol="0">
            <a:spAutoFit/>
          </a:bodyPr>
          <a:lstStyle/>
          <a:p>
            <a:pPr algn="ctr"/>
            <a:r>
              <a:rPr lang="en-US" sz="1200" dirty="0"/>
              <a:t>*FFY 2016 includes one quarter only, with a subset of local programs (pilot) </a:t>
            </a:r>
          </a:p>
          <a:p>
            <a:pPr algn="ctr"/>
            <a:r>
              <a:rPr lang="en-US" sz="1200" dirty="0"/>
              <a:t>**FFY 2017 includes three of four quarters to date, with all local programs included</a:t>
            </a:r>
          </a:p>
        </p:txBody>
      </p:sp>
    </p:spTree>
    <p:extLst>
      <p:ext uri="{BB962C8B-B14F-4D97-AF65-F5344CB8AC3E}">
        <p14:creationId xmlns:p14="http://schemas.microsoft.com/office/powerpoint/2010/main" val="33530194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07B36234-979B-4158-8325-2554CB2B0B94}"/>
              </a:ext>
            </a:extLst>
          </p:cNvPr>
          <p:cNvSpPr>
            <a:spLocks noGrp="1"/>
          </p:cNvSpPr>
          <p:nvPr>
            <p:ph type="sldNum" sz="quarter" idx="10"/>
          </p:nvPr>
        </p:nvSpPr>
        <p:spPr/>
        <p:txBody>
          <a:bodyPr/>
          <a:lstStyle/>
          <a:p>
            <a:fld id="{B2897048-00E0-47FB-B07B-F36BBE8AF579}" type="slidenum">
              <a:rPr lang="en-US" smtClean="0"/>
              <a:pPr/>
              <a:t>42</a:t>
            </a:fld>
            <a:endParaRPr lang="en-US" dirty="0"/>
          </a:p>
        </p:txBody>
      </p:sp>
      <p:sp>
        <p:nvSpPr>
          <p:cNvPr id="3" name="Title 2">
            <a:extLst>
              <a:ext uri="{FF2B5EF4-FFF2-40B4-BE49-F238E27FC236}">
                <a16:creationId xmlns:a16="http://schemas.microsoft.com/office/drawing/2014/main" id="{F23C3357-5EAE-466F-A98A-C169E030EFE0}"/>
              </a:ext>
            </a:extLst>
          </p:cNvPr>
          <p:cNvSpPr>
            <a:spLocks noGrp="1"/>
          </p:cNvSpPr>
          <p:nvPr>
            <p:ph type="title"/>
          </p:nvPr>
        </p:nvSpPr>
        <p:spPr/>
        <p:txBody>
          <a:bodyPr/>
          <a:lstStyle/>
          <a:p>
            <a:r>
              <a:rPr lang="en-US" dirty="0"/>
              <a:t>Data Use and Evaluation</a:t>
            </a:r>
          </a:p>
        </p:txBody>
      </p:sp>
      <p:sp>
        <p:nvSpPr>
          <p:cNvPr id="2" name="Content Placeholder 1">
            <a:extLst>
              <a:ext uri="{FF2B5EF4-FFF2-40B4-BE49-F238E27FC236}">
                <a16:creationId xmlns:a16="http://schemas.microsoft.com/office/drawing/2014/main" id="{75BF072A-61EA-4AD7-90DF-52A1F1469F27}"/>
              </a:ext>
            </a:extLst>
          </p:cNvPr>
          <p:cNvSpPr>
            <a:spLocks noGrp="1"/>
          </p:cNvSpPr>
          <p:nvPr>
            <p:ph idx="1"/>
          </p:nvPr>
        </p:nvSpPr>
        <p:spPr/>
        <p:txBody>
          <a:bodyPr/>
          <a:lstStyle/>
          <a:p>
            <a:r>
              <a:rPr lang="en-US" dirty="0"/>
              <a:t>Local quarterly data reports </a:t>
            </a:r>
          </a:p>
          <a:p>
            <a:r>
              <a:rPr lang="en-US" dirty="0"/>
              <a:t>Evaluation of implementation process to identify successes and improvements </a:t>
            </a:r>
          </a:p>
          <a:p>
            <a:r>
              <a:rPr lang="en-US" dirty="0"/>
              <a:t>Directors use data to positive reinforcements to staff</a:t>
            </a:r>
          </a:p>
        </p:txBody>
      </p:sp>
    </p:spTree>
    <p:extLst>
      <p:ext uri="{BB962C8B-B14F-4D97-AF65-F5344CB8AC3E}">
        <p14:creationId xmlns:p14="http://schemas.microsoft.com/office/powerpoint/2010/main" val="347732833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1D74813-681E-4843-99D3-32747829A881}"/>
              </a:ext>
            </a:extLst>
          </p:cNvPr>
          <p:cNvSpPr>
            <a:spLocks noGrp="1"/>
          </p:cNvSpPr>
          <p:nvPr>
            <p:ph type="sldNum" sz="quarter" idx="10"/>
          </p:nvPr>
        </p:nvSpPr>
        <p:spPr/>
        <p:txBody>
          <a:bodyPr/>
          <a:lstStyle/>
          <a:p>
            <a:fld id="{B2897048-00E0-47FB-B07B-F36BBE8AF579}" type="slidenum">
              <a:rPr lang="en-US" smtClean="0"/>
              <a:pPr/>
              <a:t>43</a:t>
            </a:fld>
            <a:endParaRPr lang="en-US" dirty="0"/>
          </a:p>
        </p:txBody>
      </p:sp>
      <p:sp>
        <p:nvSpPr>
          <p:cNvPr id="3" name="Title 2">
            <a:extLst>
              <a:ext uri="{FF2B5EF4-FFF2-40B4-BE49-F238E27FC236}">
                <a16:creationId xmlns:a16="http://schemas.microsoft.com/office/drawing/2014/main" id="{FD517B30-C016-4BFF-A2FD-729ECEFF6BF7}"/>
              </a:ext>
            </a:extLst>
          </p:cNvPr>
          <p:cNvSpPr>
            <a:spLocks noGrp="1"/>
          </p:cNvSpPr>
          <p:nvPr>
            <p:ph type="title"/>
          </p:nvPr>
        </p:nvSpPr>
        <p:spPr/>
        <p:txBody>
          <a:bodyPr/>
          <a:lstStyle/>
          <a:p>
            <a:r>
              <a:rPr lang="en-US" dirty="0"/>
              <a:t>Challenges</a:t>
            </a:r>
          </a:p>
        </p:txBody>
      </p:sp>
      <p:sp>
        <p:nvSpPr>
          <p:cNvPr id="2" name="Content Placeholder 1">
            <a:extLst>
              <a:ext uri="{FF2B5EF4-FFF2-40B4-BE49-F238E27FC236}">
                <a16:creationId xmlns:a16="http://schemas.microsoft.com/office/drawing/2014/main" id="{6BEA2FB9-4758-4D30-8871-4B4072AFC4E4}"/>
              </a:ext>
            </a:extLst>
          </p:cNvPr>
          <p:cNvSpPr>
            <a:spLocks noGrp="1"/>
          </p:cNvSpPr>
          <p:nvPr>
            <p:ph idx="1"/>
          </p:nvPr>
        </p:nvSpPr>
        <p:spPr/>
        <p:txBody>
          <a:bodyPr/>
          <a:lstStyle/>
          <a:p>
            <a:r>
              <a:rPr lang="en-US" dirty="0"/>
              <a:t>Response rates not consistently improving and widely variable across the state</a:t>
            </a:r>
          </a:p>
          <a:p>
            <a:r>
              <a:rPr lang="en-US" dirty="0"/>
              <a:t>Ongoing turnover and training</a:t>
            </a:r>
          </a:p>
          <a:p>
            <a:r>
              <a:rPr lang="en-US" dirty="0"/>
              <a:t>Practice of offering survey is still being established</a:t>
            </a:r>
          </a:p>
          <a:p>
            <a:r>
              <a:rPr lang="en-US" dirty="0"/>
              <a:t>Data quality – FOUIs, paper submissions missing info, timeliness of completion</a:t>
            </a:r>
          </a:p>
        </p:txBody>
      </p:sp>
    </p:spTree>
    <p:extLst>
      <p:ext uri="{BB962C8B-B14F-4D97-AF65-F5344CB8AC3E}">
        <p14:creationId xmlns:p14="http://schemas.microsoft.com/office/powerpoint/2010/main" val="36597875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133096D-8FA6-4D93-B449-DA53CF0B1A5C}"/>
              </a:ext>
            </a:extLst>
          </p:cNvPr>
          <p:cNvSpPr>
            <a:spLocks noGrp="1"/>
          </p:cNvSpPr>
          <p:nvPr>
            <p:ph type="sldNum" sz="quarter" idx="10"/>
          </p:nvPr>
        </p:nvSpPr>
        <p:spPr/>
        <p:txBody>
          <a:bodyPr/>
          <a:lstStyle/>
          <a:p>
            <a:fld id="{B2897048-00E0-47FB-B07B-F36BBE8AF579}" type="slidenum">
              <a:rPr lang="en-US" smtClean="0"/>
              <a:pPr/>
              <a:t>44</a:t>
            </a:fld>
            <a:endParaRPr lang="en-US" dirty="0"/>
          </a:p>
        </p:txBody>
      </p:sp>
      <p:sp>
        <p:nvSpPr>
          <p:cNvPr id="3" name="Title 2">
            <a:extLst>
              <a:ext uri="{FF2B5EF4-FFF2-40B4-BE49-F238E27FC236}">
                <a16:creationId xmlns:a16="http://schemas.microsoft.com/office/drawing/2014/main" id="{5EE0302A-6F56-4ECF-B876-FA0F9E84FCDD}"/>
              </a:ext>
            </a:extLst>
          </p:cNvPr>
          <p:cNvSpPr>
            <a:spLocks noGrp="1"/>
          </p:cNvSpPr>
          <p:nvPr>
            <p:ph type="title"/>
          </p:nvPr>
        </p:nvSpPr>
        <p:spPr/>
        <p:txBody>
          <a:bodyPr/>
          <a:lstStyle/>
          <a:p>
            <a:r>
              <a:rPr lang="en-US" dirty="0"/>
              <a:t>Next Steps</a:t>
            </a:r>
          </a:p>
        </p:txBody>
      </p:sp>
      <p:sp>
        <p:nvSpPr>
          <p:cNvPr id="2" name="Content Placeholder 1">
            <a:extLst>
              <a:ext uri="{FF2B5EF4-FFF2-40B4-BE49-F238E27FC236}">
                <a16:creationId xmlns:a16="http://schemas.microsoft.com/office/drawing/2014/main" id="{51F8E9E2-4AB7-42A1-89C1-016C10C92200}"/>
              </a:ext>
            </a:extLst>
          </p:cNvPr>
          <p:cNvSpPr>
            <a:spLocks noGrp="1"/>
          </p:cNvSpPr>
          <p:nvPr>
            <p:ph idx="1"/>
          </p:nvPr>
        </p:nvSpPr>
        <p:spPr/>
        <p:txBody>
          <a:bodyPr/>
          <a:lstStyle/>
          <a:p>
            <a:r>
              <a:rPr lang="en-US" dirty="0"/>
              <a:t>Implement Part A of FOS-R</a:t>
            </a:r>
          </a:p>
          <a:p>
            <a:r>
              <a:rPr lang="en-US" dirty="0"/>
              <a:t>Collectively setting a response rate goal for all CDSAs</a:t>
            </a:r>
          </a:p>
          <a:p>
            <a:r>
              <a:rPr lang="en-US" dirty="0"/>
              <a:t>Improving accountability/monitoring </a:t>
            </a:r>
          </a:p>
          <a:p>
            <a:r>
              <a:rPr lang="en-US" dirty="0"/>
              <a:t>Ongoing training, TA, and evaluation</a:t>
            </a:r>
          </a:p>
        </p:txBody>
      </p:sp>
    </p:spTree>
    <p:extLst>
      <p:ext uri="{BB962C8B-B14F-4D97-AF65-F5344CB8AC3E}">
        <p14:creationId xmlns:p14="http://schemas.microsoft.com/office/powerpoint/2010/main" val="11062987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2897048-00E0-47FB-B07B-F36BBE8AF579}" type="slidenum">
              <a:rPr lang="en-US" smtClean="0"/>
              <a:pPr/>
              <a:t>45</a:t>
            </a:fld>
            <a:endParaRPr lang="en-US" dirty="0"/>
          </a:p>
        </p:txBody>
      </p:sp>
      <p:sp>
        <p:nvSpPr>
          <p:cNvPr id="3" name="Title 2"/>
          <p:cNvSpPr>
            <a:spLocks noGrp="1"/>
          </p:cNvSpPr>
          <p:nvPr>
            <p:ph type="title"/>
          </p:nvPr>
        </p:nvSpPr>
        <p:spPr/>
        <p:txBody>
          <a:bodyPr/>
          <a:lstStyle/>
          <a:p>
            <a:r>
              <a:rPr lang="en-US" dirty="0"/>
              <a:t>Resources</a:t>
            </a:r>
          </a:p>
        </p:txBody>
      </p:sp>
      <p:sp>
        <p:nvSpPr>
          <p:cNvPr id="2" name="Content Placeholder 1"/>
          <p:cNvSpPr>
            <a:spLocks noGrp="1"/>
          </p:cNvSpPr>
          <p:nvPr>
            <p:ph idx="1"/>
          </p:nvPr>
        </p:nvSpPr>
        <p:spPr>
          <a:xfrm>
            <a:off x="457200" y="1417638"/>
            <a:ext cx="8229600" cy="4602161"/>
          </a:xfrm>
        </p:spPr>
        <p:txBody>
          <a:bodyPr/>
          <a:lstStyle/>
          <a:p>
            <a:r>
              <a:rPr lang="en-US" dirty="0"/>
              <a:t>Family Outcomes Data Community of Practice</a:t>
            </a:r>
          </a:p>
          <a:p>
            <a:pPr lvl="1"/>
            <a:r>
              <a:rPr lang="en-US" sz="2000" dirty="0"/>
              <a:t>Upcoming meetings September 10 &amp; November 5, 2019</a:t>
            </a:r>
          </a:p>
          <a:p>
            <a:pPr lvl="1"/>
            <a:r>
              <a:rPr lang="en-US" sz="2000" dirty="0"/>
              <a:t>Register: </a:t>
            </a:r>
            <a:r>
              <a:rPr lang="en-US" sz="2000" dirty="0">
                <a:hlinkClick r:id="rId2" tooltip="Family Outcomes Data Community of Practice"/>
              </a:rPr>
              <a:t>http://ectacenter.org/events/communities.asp#familydata</a:t>
            </a:r>
            <a:r>
              <a:rPr lang="en-US" sz="2000" dirty="0"/>
              <a:t> </a:t>
            </a:r>
          </a:p>
          <a:p>
            <a:r>
              <a:rPr lang="en-US" sz="2400" dirty="0"/>
              <a:t>ECTA Family Outcomes online resources: </a:t>
            </a:r>
            <a:r>
              <a:rPr lang="en-US" sz="2000" dirty="0">
                <a:hlinkClick r:id="rId3" tooltip="ECTA Family Outcomes online resources"/>
              </a:rPr>
              <a:t>http://ectacenter.org/eco/pages/familyoutcomes.asp</a:t>
            </a:r>
            <a:endParaRPr lang="en-US" sz="2000" dirty="0"/>
          </a:p>
          <a:p>
            <a:pPr lvl="1"/>
            <a:r>
              <a:rPr lang="en-US" sz="2000" dirty="0"/>
              <a:t>Annual APR analysis, Graphing templates, Framework &amp; self-assessment, Representativeness calculator, Family outcomes video, Using data resources</a:t>
            </a:r>
          </a:p>
          <a:p>
            <a:r>
              <a:rPr lang="en-US" sz="2400" dirty="0"/>
              <a:t>Building Stakeholder Knowledge about Data (</a:t>
            </a:r>
            <a:r>
              <a:rPr lang="en-US" sz="2400" dirty="0" err="1"/>
              <a:t>DaSy</a:t>
            </a:r>
            <a:r>
              <a:rPr lang="en-US" sz="2400" dirty="0"/>
              <a:t>) </a:t>
            </a:r>
            <a:r>
              <a:rPr lang="en-US" sz="2000" dirty="0"/>
              <a:t>(</a:t>
            </a:r>
            <a:r>
              <a:rPr lang="en-US" sz="2000" dirty="0">
                <a:hlinkClick r:id="rId4" tooltip="Building Stakeholder Knowledge about Data (DaSy)"/>
              </a:rPr>
              <a:t>https://dasycenter.org/building-stakeholder-knowledge-toolkit/</a:t>
            </a:r>
            <a:r>
              <a:rPr lang="en-US" sz="2000" dirty="0"/>
              <a:t> )</a:t>
            </a:r>
          </a:p>
          <a:p>
            <a:r>
              <a:rPr lang="en-US" sz="2400" dirty="0"/>
              <a:t>DaSy Critical Questions for Analyses </a:t>
            </a:r>
            <a:r>
              <a:rPr lang="en-US" sz="2000" dirty="0"/>
              <a:t>(</a:t>
            </a:r>
            <a:r>
              <a:rPr lang="en-US" sz="2000" dirty="0">
                <a:hlinkClick r:id="rId5" tooltip="DaSy Critical Questions for Analyses"/>
              </a:rPr>
              <a:t>https://dasycenter.org/resources/critical-questions/</a:t>
            </a:r>
            <a:r>
              <a:rPr lang="en-US" sz="2000" dirty="0"/>
              <a:t>)</a:t>
            </a:r>
          </a:p>
        </p:txBody>
      </p:sp>
    </p:spTree>
    <p:extLst>
      <p:ext uri="{BB962C8B-B14F-4D97-AF65-F5344CB8AC3E}">
        <p14:creationId xmlns:p14="http://schemas.microsoft.com/office/powerpoint/2010/main" val="8804227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p:txBody>
          <a:bodyPr/>
          <a:lstStyle/>
          <a:p>
            <a:fld id="{B2897048-00E0-47FB-B07B-F36BBE8AF579}" type="slidenum">
              <a:rPr lang="en-US" smtClean="0"/>
              <a:pPr/>
              <a:t>46</a:t>
            </a:fld>
            <a:endParaRPr lang="en-US" dirty="0"/>
          </a:p>
        </p:txBody>
      </p:sp>
      <p:sp>
        <p:nvSpPr>
          <p:cNvPr id="2" name="Title 1"/>
          <p:cNvSpPr>
            <a:spLocks noGrp="1"/>
          </p:cNvSpPr>
          <p:nvPr>
            <p:ph type="title"/>
          </p:nvPr>
        </p:nvSpPr>
        <p:spPr/>
        <p:txBody>
          <a:bodyPr/>
          <a:lstStyle/>
          <a:p>
            <a:r>
              <a:rPr lang="en-US" dirty="0"/>
              <a:t>Final presentation slide</a:t>
            </a:r>
          </a:p>
        </p:txBody>
      </p:sp>
      <p:sp>
        <p:nvSpPr>
          <p:cNvPr id="3" name="Content Placeholder 2"/>
          <p:cNvSpPr>
            <a:spLocks noGrp="1"/>
          </p:cNvSpPr>
          <p:nvPr>
            <p:ph idx="1"/>
          </p:nvPr>
        </p:nvSpPr>
        <p:spPr/>
        <p:txBody>
          <a:bodyPr/>
          <a:lstStyle/>
          <a:p>
            <a:r>
              <a:rPr lang="en-US" dirty="0"/>
              <a:t>Visit the DaSy website at:</a:t>
            </a:r>
            <a:br>
              <a:rPr lang="en-US" dirty="0"/>
            </a:br>
            <a:r>
              <a:rPr lang="en-US" dirty="0">
                <a:hlinkClick r:id="rId2" tooltip="DaSy Center website"/>
              </a:rPr>
              <a:t>http://dasycenter.org/</a:t>
            </a:r>
            <a:endParaRPr lang="en-US" dirty="0"/>
          </a:p>
          <a:p>
            <a:r>
              <a:rPr lang="en-US" dirty="0"/>
              <a:t>Like us on Facebook: </a:t>
            </a:r>
            <a:br>
              <a:rPr lang="en-US" dirty="0"/>
            </a:br>
            <a:r>
              <a:rPr lang="en-US" u="sng" dirty="0">
                <a:hlinkClick r:id="rId3" tooltip="DaSy Center Facebook page"/>
              </a:rPr>
              <a:t>https://www.facebook.com/dasycenter</a:t>
            </a:r>
            <a:endParaRPr lang="en-US" dirty="0"/>
          </a:p>
          <a:p>
            <a:r>
              <a:rPr lang="en-US" dirty="0"/>
              <a:t>Follow us on Twitter:</a:t>
            </a:r>
            <a:br>
              <a:rPr lang="en-US" dirty="0"/>
            </a:br>
            <a:r>
              <a:rPr lang="en-US" u="sng" dirty="0">
                <a:hlinkClick r:id="rId4" tooltip="DaSy Center Twitter feed"/>
              </a:rPr>
              <a:t>@DaSyCenter</a:t>
            </a:r>
            <a:r>
              <a:rPr lang="en-US" dirty="0"/>
              <a:t>  </a:t>
            </a:r>
          </a:p>
        </p:txBody>
      </p:sp>
    </p:spTree>
    <p:extLst>
      <p:ext uri="{BB962C8B-B14F-4D97-AF65-F5344CB8AC3E}">
        <p14:creationId xmlns:p14="http://schemas.microsoft.com/office/powerpoint/2010/main" val="13738629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p:cNvSpPr>
          <p:nvPr>
            <p:ph type="sldNum" sz="quarter" idx="10"/>
          </p:nvPr>
        </p:nvSpPr>
        <p:spPr/>
        <p:txBody>
          <a:bodyPr/>
          <a:lstStyle/>
          <a:p>
            <a:fld id="{B2897048-00E0-47FB-B07B-F36BBE8AF579}" type="slidenum">
              <a:rPr lang="en-US" smtClean="0"/>
              <a:pPr/>
              <a:t>47</a:t>
            </a:fld>
            <a:endParaRPr lang="en-US" dirty="0"/>
          </a:p>
        </p:txBody>
      </p:sp>
      <p:sp>
        <p:nvSpPr>
          <p:cNvPr id="7" name="Title 1"/>
          <p:cNvSpPr>
            <a:spLocks noGrp="1"/>
          </p:cNvSpPr>
          <p:nvPr>
            <p:ph type="title"/>
          </p:nvPr>
        </p:nvSpPr>
        <p:spPr>
          <a:xfrm>
            <a:off x="457200" y="274638"/>
            <a:ext cx="8229600" cy="1143000"/>
          </a:xfrm>
        </p:spPr>
        <p:txBody>
          <a:bodyPr/>
          <a:lstStyle/>
          <a:p>
            <a:r>
              <a:rPr lang="en-US" dirty="0"/>
              <a:t>Thank You</a:t>
            </a:r>
          </a:p>
        </p:txBody>
      </p:sp>
      <p:sp>
        <p:nvSpPr>
          <p:cNvPr id="3" name="Content Placeholder 2"/>
          <p:cNvSpPr>
            <a:spLocks noGrp="1"/>
          </p:cNvSpPr>
          <p:nvPr>
            <p:ph idx="1"/>
          </p:nvPr>
        </p:nvSpPr>
        <p:spPr>
          <a:xfrm>
            <a:off x="990600" y="1752600"/>
            <a:ext cx="7239000" cy="4038600"/>
          </a:xfrm>
        </p:spPr>
        <p:txBody>
          <a:bodyPr/>
          <a:lstStyle/>
          <a:p>
            <a:pPr marL="0" indent="0">
              <a:buNone/>
            </a:pPr>
            <a:r>
              <a:rPr lang="en-US" sz="1800" dirty="0"/>
              <a:t>The contents of this presentation were developed under a grant from the U.S. Department of Education, # H373Z120002. However, those contents do not necessarily represent the policy of the U.S. Department of Education, and you should not assume endorsement by the Federal Government. Project Officers, Meredith Miceli and Richelle Davis.</a:t>
            </a:r>
          </a:p>
        </p:txBody>
      </p:sp>
      <p:pic>
        <p:nvPicPr>
          <p:cNvPr id="11" name="Picture 10" descr="IDEAs that Work. U.S. Office of Special Education Program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5763" y="4296186"/>
            <a:ext cx="1062037" cy="885825"/>
          </a:xfrm>
          <a:prstGeom prst="rect">
            <a:avLst/>
          </a:prstGeom>
        </p:spPr>
      </p:pic>
    </p:spTree>
    <p:extLst>
      <p:ext uri="{BB962C8B-B14F-4D97-AF65-F5344CB8AC3E}">
        <p14:creationId xmlns:p14="http://schemas.microsoft.com/office/powerpoint/2010/main" val="2621243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B2897048-00E0-47FB-B07B-F36BBE8AF579}" type="slidenum">
              <a:rPr lang="en-US" smtClean="0"/>
              <a:pPr/>
              <a:t>5</a:t>
            </a:fld>
            <a:endParaRPr lang="en-US" dirty="0"/>
          </a:p>
        </p:txBody>
      </p:sp>
      <p:sp>
        <p:nvSpPr>
          <p:cNvPr id="3" name="Title 2" descr="&quot; &quot;"/>
          <p:cNvSpPr>
            <a:spLocks noGrp="1"/>
          </p:cNvSpPr>
          <p:nvPr>
            <p:ph type="title"/>
          </p:nvPr>
        </p:nvSpPr>
        <p:spPr/>
        <p:txBody>
          <a:bodyPr>
            <a:normAutofit fontScale="90000"/>
          </a:bodyPr>
          <a:lstStyle/>
          <a:p>
            <a:r>
              <a:rPr lang="en-US" dirty="0"/>
              <a:t>Overview of Family Outcomes (cont.)</a:t>
            </a:r>
          </a:p>
        </p:txBody>
      </p:sp>
      <p:sp>
        <p:nvSpPr>
          <p:cNvPr id="2" name="Content Placeholder 1"/>
          <p:cNvSpPr>
            <a:spLocks noGrp="1"/>
          </p:cNvSpPr>
          <p:nvPr>
            <p:ph idx="1"/>
          </p:nvPr>
        </p:nvSpPr>
        <p:spPr/>
        <p:txBody>
          <a:bodyPr/>
          <a:lstStyle/>
          <a:p>
            <a:pPr lvl="0"/>
            <a:r>
              <a:rPr lang="en-US" dirty="0"/>
              <a:t>All states use survey methodology to report</a:t>
            </a:r>
          </a:p>
          <a:p>
            <a:pPr lvl="0"/>
            <a:r>
              <a:rPr lang="en-US" dirty="0"/>
              <a:t>Four main survey approaches are used to collect data</a:t>
            </a:r>
          </a:p>
          <a:p>
            <a:pPr lvl="1"/>
            <a:r>
              <a:rPr lang="en-US" dirty="0"/>
              <a:t>NCSEAM Family Survey (18)</a:t>
            </a:r>
          </a:p>
          <a:p>
            <a:pPr lvl="1"/>
            <a:r>
              <a:rPr lang="en-US" dirty="0"/>
              <a:t>ECO Family Outcomes Survey, Revised – 2011 (17)</a:t>
            </a:r>
          </a:p>
          <a:p>
            <a:pPr lvl="1"/>
            <a:r>
              <a:rPr lang="en-US" dirty="0"/>
              <a:t>ECO Family Outcomes Survey, Original (9)</a:t>
            </a:r>
          </a:p>
          <a:p>
            <a:pPr lvl="1"/>
            <a:r>
              <a:rPr lang="en-US" dirty="0"/>
              <a:t>State developed surveys (12)</a:t>
            </a:r>
          </a:p>
          <a:p>
            <a:pPr marL="0" lvl="0" indent="0">
              <a:buNone/>
            </a:pPr>
            <a:endParaRPr lang="en-US" dirty="0"/>
          </a:p>
          <a:p>
            <a:pPr marL="0" lvl="0" indent="0">
              <a:buNone/>
            </a:pPr>
            <a:endParaRPr lang="en-US" dirty="0"/>
          </a:p>
          <a:p>
            <a:pPr marL="0" lvl="0" indent="0">
              <a:buNone/>
            </a:pPr>
            <a:r>
              <a:rPr lang="en-US" dirty="0"/>
              <a:t>Source: ECTA</a:t>
            </a:r>
          </a:p>
        </p:txBody>
      </p:sp>
    </p:spTree>
    <p:extLst>
      <p:ext uri="{BB962C8B-B14F-4D97-AF65-F5344CB8AC3E}">
        <p14:creationId xmlns:p14="http://schemas.microsoft.com/office/powerpoint/2010/main" val="459392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197AA4A-7A9B-4AD2-A663-C5754C67A754}"/>
              </a:ext>
            </a:extLst>
          </p:cNvPr>
          <p:cNvSpPr>
            <a:spLocks noGrp="1"/>
          </p:cNvSpPr>
          <p:nvPr>
            <p:ph type="sldNum" sz="quarter" idx="10"/>
          </p:nvPr>
        </p:nvSpPr>
        <p:spPr/>
        <p:txBody>
          <a:bodyPr/>
          <a:lstStyle/>
          <a:p>
            <a:fld id="{B2897048-00E0-47FB-B07B-F36BBE8AF579}" type="slidenum">
              <a:rPr lang="en-US" smtClean="0"/>
              <a:pPr/>
              <a:t>6</a:t>
            </a:fld>
            <a:endParaRPr lang="en-US" dirty="0"/>
          </a:p>
        </p:txBody>
      </p:sp>
      <p:sp>
        <p:nvSpPr>
          <p:cNvPr id="3" name="Title 2">
            <a:extLst>
              <a:ext uri="{FF2B5EF4-FFF2-40B4-BE49-F238E27FC236}">
                <a16:creationId xmlns:a16="http://schemas.microsoft.com/office/drawing/2014/main" id="{BF46E323-F814-4ED9-981E-05F1B393BE75}"/>
              </a:ext>
            </a:extLst>
          </p:cNvPr>
          <p:cNvSpPr>
            <a:spLocks noGrp="1"/>
          </p:cNvSpPr>
          <p:nvPr>
            <p:ph type="title"/>
          </p:nvPr>
        </p:nvSpPr>
        <p:spPr/>
        <p:txBody>
          <a:bodyPr>
            <a:normAutofit fontScale="90000"/>
          </a:bodyPr>
          <a:lstStyle/>
          <a:p>
            <a:r>
              <a:rPr lang="en-US" dirty="0"/>
              <a:t>Overview of Family Outcomes (cont.)</a:t>
            </a:r>
          </a:p>
        </p:txBody>
      </p:sp>
      <p:sp>
        <p:nvSpPr>
          <p:cNvPr id="7" name="TextBox 6">
            <a:extLst>
              <a:ext uri="{FF2B5EF4-FFF2-40B4-BE49-F238E27FC236}">
                <a16:creationId xmlns:a16="http://schemas.microsoft.com/office/drawing/2014/main" id="{EAAA97D2-D1AD-464B-9DF2-B7F3752013FA}"/>
              </a:ext>
            </a:extLst>
          </p:cNvPr>
          <p:cNvSpPr txBox="1"/>
          <p:nvPr/>
        </p:nvSpPr>
        <p:spPr>
          <a:xfrm>
            <a:off x="1139984" y="1537829"/>
            <a:ext cx="7092631" cy="461665"/>
          </a:xfrm>
          <a:prstGeom prst="rect">
            <a:avLst/>
          </a:prstGeom>
          <a:noFill/>
        </p:spPr>
        <p:txBody>
          <a:bodyPr wrap="square" rtlCol="0">
            <a:spAutoFit/>
          </a:bodyPr>
          <a:lstStyle/>
          <a:p>
            <a:r>
              <a:rPr lang="en-US" sz="2400" dirty="0"/>
              <a:t>Survey Type Used by States between FFY14 and FFY15</a:t>
            </a:r>
          </a:p>
        </p:txBody>
      </p:sp>
      <p:graphicFrame>
        <p:nvGraphicFramePr>
          <p:cNvPr id="5" name="Content Placeholder 4" descr="The graphic is a chart of the overview of family outcomes. ">
            <a:extLst>
              <a:ext uri="{FF2B5EF4-FFF2-40B4-BE49-F238E27FC236}">
                <a16:creationId xmlns:a16="http://schemas.microsoft.com/office/drawing/2014/main" id="{9B00FD88-42A0-451A-808C-E44B554DC03B}"/>
              </a:ext>
            </a:extLst>
          </p:cNvPr>
          <p:cNvGraphicFramePr>
            <a:graphicFrameLocks noGrp="1"/>
          </p:cNvGraphicFramePr>
          <p:nvPr>
            <p:ph idx="1"/>
            <p:extLst>
              <p:ext uri="{D42A27DB-BD31-4B8C-83A1-F6EECF244321}">
                <p14:modId xmlns:p14="http://schemas.microsoft.com/office/powerpoint/2010/main" val="679245481"/>
              </p:ext>
            </p:extLst>
          </p:nvPr>
        </p:nvGraphicFramePr>
        <p:xfrm>
          <a:off x="685800" y="2057400"/>
          <a:ext cx="8001000" cy="3621516"/>
        </p:xfrm>
        <a:graphic>
          <a:graphicData uri="http://schemas.openxmlformats.org/drawingml/2006/table">
            <a:tbl>
              <a:tblPr firstRow="1" bandRow="1">
                <a:tableStyleId>{5C22544A-7EE6-4342-B048-85BDC9FD1C3A}</a:tableStyleId>
              </a:tblPr>
              <a:tblGrid>
                <a:gridCol w="4293310">
                  <a:extLst>
                    <a:ext uri="{9D8B030D-6E8A-4147-A177-3AD203B41FA5}">
                      <a16:colId xmlns:a16="http://schemas.microsoft.com/office/drawing/2014/main" val="1050569907"/>
                    </a:ext>
                  </a:extLst>
                </a:gridCol>
                <a:gridCol w="1853845">
                  <a:extLst>
                    <a:ext uri="{9D8B030D-6E8A-4147-A177-3AD203B41FA5}">
                      <a16:colId xmlns:a16="http://schemas.microsoft.com/office/drawing/2014/main" val="577875094"/>
                    </a:ext>
                  </a:extLst>
                </a:gridCol>
                <a:gridCol w="1853845">
                  <a:extLst>
                    <a:ext uri="{9D8B030D-6E8A-4147-A177-3AD203B41FA5}">
                      <a16:colId xmlns:a16="http://schemas.microsoft.com/office/drawing/2014/main" val="3964808733"/>
                    </a:ext>
                  </a:extLst>
                </a:gridCol>
              </a:tblGrid>
              <a:tr h="658532">
                <a:tc>
                  <a:txBody>
                    <a:bodyPr/>
                    <a:lstStyle/>
                    <a:p>
                      <a:r>
                        <a:rPr lang="en-US" sz="2400" dirty="0"/>
                        <a:t>Survey</a:t>
                      </a:r>
                    </a:p>
                  </a:txBody>
                  <a:tcPr/>
                </a:tc>
                <a:tc>
                  <a:txBody>
                    <a:bodyPr/>
                    <a:lstStyle/>
                    <a:p>
                      <a:pPr algn="ctr"/>
                      <a:r>
                        <a:rPr lang="en-US" sz="2400" dirty="0"/>
                        <a:t>FFY14</a:t>
                      </a:r>
                    </a:p>
                  </a:txBody>
                  <a:tcPr/>
                </a:tc>
                <a:tc>
                  <a:txBody>
                    <a:bodyPr/>
                    <a:lstStyle/>
                    <a:p>
                      <a:pPr algn="ctr"/>
                      <a:r>
                        <a:rPr lang="en-US" sz="2400" dirty="0"/>
                        <a:t>FFY15</a:t>
                      </a:r>
                    </a:p>
                  </a:txBody>
                  <a:tcPr/>
                </a:tc>
                <a:extLst>
                  <a:ext uri="{0D108BD9-81ED-4DB2-BD59-A6C34878D82A}">
                    <a16:rowId xmlns:a16="http://schemas.microsoft.com/office/drawing/2014/main" val="2830676927"/>
                  </a:ext>
                </a:extLst>
              </a:tr>
              <a:tr h="658532">
                <a:tc>
                  <a:txBody>
                    <a:bodyPr/>
                    <a:lstStyle/>
                    <a:p>
                      <a:r>
                        <a:rPr lang="en-US" sz="2400" dirty="0"/>
                        <a:t>NCSEAM Family Survey </a:t>
                      </a:r>
                    </a:p>
                  </a:txBody>
                  <a:tcPr/>
                </a:tc>
                <a:tc>
                  <a:txBody>
                    <a:bodyPr/>
                    <a:lstStyle/>
                    <a:p>
                      <a:pPr algn="ctr"/>
                      <a:r>
                        <a:rPr lang="en-US" sz="2400" dirty="0"/>
                        <a:t>20</a:t>
                      </a:r>
                    </a:p>
                  </a:txBody>
                  <a:tcPr/>
                </a:tc>
                <a:tc>
                  <a:txBody>
                    <a:bodyPr/>
                    <a:lstStyle/>
                    <a:p>
                      <a:pPr algn="ctr"/>
                      <a:r>
                        <a:rPr lang="en-US" sz="2400" dirty="0"/>
                        <a:t>18</a:t>
                      </a:r>
                    </a:p>
                  </a:txBody>
                  <a:tcPr/>
                </a:tc>
                <a:extLst>
                  <a:ext uri="{0D108BD9-81ED-4DB2-BD59-A6C34878D82A}">
                    <a16:rowId xmlns:a16="http://schemas.microsoft.com/office/drawing/2014/main" val="3515113198"/>
                  </a:ext>
                </a:extLst>
              </a:tr>
              <a:tr h="658532">
                <a:tc>
                  <a:txBody>
                    <a:bodyPr/>
                    <a:lstStyle/>
                    <a:p>
                      <a:r>
                        <a:rPr lang="en-US" sz="2400" dirty="0"/>
                        <a:t>ECO Family Outcomes Survey, Revised </a:t>
                      </a:r>
                    </a:p>
                  </a:txBody>
                  <a:tcPr/>
                </a:tc>
                <a:tc>
                  <a:txBody>
                    <a:bodyPr/>
                    <a:lstStyle/>
                    <a:p>
                      <a:pPr algn="ctr"/>
                      <a:r>
                        <a:rPr lang="en-US" sz="2400" dirty="0"/>
                        <a:t>16</a:t>
                      </a:r>
                    </a:p>
                  </a:txBody>
                  <a:tcPr/>
                </a:tc>
                <a:tc>
                  <a:txBody>
                    <a:bodyPr/>
                    <a:lstStyle/>
                    <a:p>
                      <a:pPr algn="ctr"/>
                      <a:r>
                        <a:rPr lang="en-US" sz="2400" dirty="0"/>
                        <a:t>17</a:t>
                      </a:r>
                    </a:p>
                  </a:txBody>
                  <a:tcPr/>
                </a:tc>
                <a:extLst>
                  <a:ext uri="{0D108BD9-81ED-4DB2-BD59-A6C34878D82A}">
                    <a16:rowId xmlns:a16="http://schemas.microsoft.com/office/drawing/2014/main" val="4091223124"/>
                  </a:ext>
                </a:extLst>
              </a:tr>
              <a:tr h="658532">
                <a:tc>
                  <a:txBody>
                    <a:bodyPr/>
                    <a:lstStyle/>
                    <a:p>
                      <a:r>
                        <a:rPr lang="en-US" sz="2400" dirty="0"/>
                        <a:t>ECO Family Outcomes Survey, Original </a:t>
                      </a:r>
                    </a:p>
                  </a:txBody>
                  <a:tcPr/>
                </a:tc>
                <a:tc>
                  <a:txBody>
                    <a:bodyPr/>
                    <a:lstStyle/>
                    <a:p>
                      <a:pPr algn="ctr"/>
                      <a:r>
                        <a:rPr lang="en-US" sz="2400" dirty="0"/>
                        <a:t>12</a:t>
                      </a:r>
                    </a:p>
                  </a:txBody>
                  <a:tcPr/>
                </a:tc>
                <a:tc>
                  <a:txBody>
                    <a:bodyPr/>
                    <a:lstStyle/>
                    <a:p>
                      <a:pPr algn="ctr"/>
                      <a:r>
                        <a:rPr lang="en-US" sz="2400" dirty="0"/>
                        <a:t>9</a:t>
                      </a:r>
                    </a:p>
                  </a:txBody>
                  <a:tcPr/>
                </a:tc>
                <a:extLst>
                  <a:ext uri="{0D108BD9-81ED-4DB2-BD59-A6C34878D82A}">
                    <a16:rowId xmlns:a16="http://schemas.microsoft.com/office/drawing/2014/main" val="1395788507"/>
                  </a:ext>
                </a:extLst>
              </a:tr>
              <a:tr h="658532">
                <a:tc>
                  <a:txBody>
                    <a:bodyPr/>
                    <a:lstStyle/>
                    <a:p>
                      <a:r>
                        <a:rPr lang="en-US" sz="2400" dirty="0"/>
                        <a:t>State developed surveys </a:t>
                      </a:r>
                    </a:p>
                  </a:txBody>
                  <a:tcPr/>
                </a:tc>
                <a:tc>
                  <a:txBody>
                    <a:bodyPr/>
                    <a:lstStyle/>
                    <a:p>
                      <a:pPr algn="ctr"/>
                      <a:r>
                        <a:rPr lang="en-US" sz="2400" dirty="0"/>
                        <a:t>8</a:t>
                      </a:r>
                    </a:p>
                  </a:txBody>
                  <a:tcPr/>
                </a:tc>
                <a:tc>
                  <a:txBody>
                    <a:bodyPr/>
                    <a:lstStyle/>
                    <a:p>
                      <a:pPr algn="ctr"/>
                      <a:r>
                        <a:rPr lang="en-US" sz="2400" dirty="0"/>
                        <a:t>12</a:t>
                      </a:r>
                    </a:p>
                  </a:txBody>
                  <a:tcPr/>
                </a:tc>
                <a:extLst>
                  <a:ext uri="{0D108BD9-81ED-4DB2-BD59-A6C34878D82A}">
                    <a16:rowId xmlns:a16="http://schemas.microsoft.com/office/drawing/2014/main" val="1878140145"/>
                  </a:ext>
                </a:extLst>
              </a:tr>
            </a:tbl>
          </a:graphicData>
        </a:graphic>
      </p:graphicFrame>
      <p:sp>
        <p:nvSpPr>
          <p:cNvPr id="6" name="Rectangle 5">
            <a:extLst>
              <a:ext uri="{FF2B5EF4-FFF2-40B4-BE49-F238E27FC236}">
                <a16:creationId xmlns:a16="http://schemas.microsoft.com/office/drawing/2014/main" id="{78E63C5F-C059-41F8-9878-5BBC18E9817D}"/>
              </a:ext>
            </a:extLst>
          </p:cNvPr>
          <p:cNvSpPr/>
          <p:nvPr/>
        </p:nvSpPr>
        <p:spPr>
          <a:xfrm>
            <a:off x="755969" y="5638800"/>
            <a:ext cx="1536062" cy="400110"/>
          </a:xfrm>
          <a:prstGeom prst="rect">
            <a:avLst/>
          </a:prstGeom>
        </p:spPr>
        <p:txBody>
          <a:bodyPr wrap="square">
            <a:spAutoFit/>
          </a:bodyPr>
          <a:lstStyle/>
          <a:p>
            <a:pPr lvl="0"/>
            <a:r>
              <a:rPr lang="en-US" sz="2000" dirty="0"/>
              <a:t>Source: ECTA</a:t>
            </a:r>
          </a:p>
        </p:txBody>
      </p:sp>
    </p:spTree>
    <p:extLst>
      <p:ext uri="{BB962C8B-B14F-4D97-AF65-F5344CB8AC3E}">
        <p14:creationId xmlns:p14="http://schemas.microsoft.com/office/powerpoint/2010/main" val="1503100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B2897048-00E0-47FB-B07B-F36BBE8AF579}" type="slidenum">
              <a:rPr lang="en-US" smtClean="0"/>
              <a:pPr/>
              <a:t>7</a:t>
            </a:fld>
            <a:endParaRPr lang="en-US" dirty="0"/>
          </a:p>
        </p:txBody>
      </p:sp>
      <p:sp>
        <p:nvSpPr>
          <p:cNvPr id="3" name="Title 2" descr="&quot; &quot;"/>
          <p:cNvSpPr>
            <a:spLocks noGrp="1"/>
          </p:cNvSpPr>
          <p:nvPr>
            <p:ph type="title"/>
          </p:nvPr>
        </p:nvSpPr>
        <p:spPr/>
        <p:txBody>
          <a:bodyPr>
            <a:normAutofit fontScale="90000"/>
          </a:bodyPr>
          <a:lstStyle/>
          <a:p>
            <a:r>
              <a:rPr lang="en-US" dirty="0"/>
              <a:t>Overview of Family Outcomes (cont.)</a:t>
            </a:r>
          </a:p>
        </p:txBody>
      </p:sp>
      <p:sp>
        <p:nvSpPr>
          <p:cNvPr id="2" name="Content Placeholder 1"/>
          <p:cNvSpPr>
            <a:spLocks noGrp="1"/>
          </p:cNvSpPr>
          <p:nvPr>
            <p:ph idx="1"/>
          </p:nvPr>
        </p:nvSpPr>
        <p:spPr/>
        <p:txBody>
          <a:bodyPr/>
          <a:lstStyle/>
          <a:p>
            <a:pPr lvl="0"/>
            <a:r>
              <a:rPr lang="en-US" dirty="0"/>
              <a:t>Some states tailor their surveys</a:t>
            </a:r>
          </a:p>
          <a:p>
            <a:pPr lvl="0"/>
            <a:r>
              <a:rPr lang="en-US" dirty="0"/>
              <a:t>Scoring metrics and indicator thresholds varied among states</a:t>
            </a:r>
          </a:p>
          <a:p>
            <a:pPr lvl="0"/>
            <a:r>
              <a:rPr lang="en-US" dirty="0"/>
              <a:t>States must report on representativeness of data and describe improvement strategies</a:t>
            </a:r>
          </a:p>
          <a:p>
            <a:pPr lvl="0"/>
            <a:r>
              <a:rPr lang="en-US" dirty="0"/>
              <a:t>Most states report a response rate</a:t>
            </a:r>
          </a:p>
          <a:p>
            <a:pPr lvl="1"/>
            <a:r>
              <a:rPr lang="en-US" dirty="0"/>
              <a:t>Response rates range from 9.2% - 100%</a:t>
            </a:r>
          </a:p>
          <a:p>
            <a:pPr marL="0" indent="0">
              <a:buNone/>
            </a:pPr>
            <a:endParaRPr lang="en-US" dirty="0"/>
          </a:p>
          <a:p>
            <a:pPr marL="0" indent="0">
              <a:buNone/>
            </a:pPr>
            <a:r>
              <a:rPr lang="en-US" dirty="0"/>
              <a:t>Source: ECTA</a:t>
            </a:r>
          </a:p>
        </p:txBody>
      </p:sp>
    </p:spTree>
    <p:extLst>
      <p:ext uri="{BB962C8B-B14F-4D97-AF65-F5344CB8AC3E}">
        <p14:creationId xmlns:p14="http://schemas.microsoft.com/office/powerpoint/2010/main" val="1893957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p>
            <a:fld id="{B2897048-00E0-47FB-B07B-F36BBE8AF579}" type="slidenum">
              <a:rPr lang="en-US" smtClean="0"/>
              <a:pPr/>
              <a:t>8</a:t>
            </a:fld>
            <a:endParaRPr lang="en-US" dirty="0"/>
          </a:p>
        </p:txBody>
      </p:sp>
      <p:sp>
        <p:nvSpPr>
          <p:cNvPr id="3" name="Title 2" descr="&quot; &quot;"/>
          <p:cNvSpPr>
            <a:spLocks noGrp="1"/>
          </p:cNvSpPr>
          <p:nvPr>
            <p:ph type="title"/>
          </p:nvPr>
        </p:nvSpPr>
        <p:spPr/>
        <p:txBody>
          <a:bodyPr>
            <a:normAutofit/>
          </a:bodyPr>
          <a:lstStyle/>
          <a:p>
            <a:r>
              <a:rPr lang="en-US" dirty="0"/>
              <a:t>Performance Trends</a:t>
            </a:r>
          </a:p>
        </p:txBody>
      </p:sp>
      <p:pic>
        <p:nvPicPr>
          <p:cNvPr id="4" name="Content Placeholder 3" descr="The graphic is an image of performance trends specifically part c indicator 4 trends over time early intervention has helped families. ">
            <a:extLst>
              <a:ext uri="{FF2B5EF4-FFF2-40B4-BE49-F238E27FC236}">
                <a16:creationId xmlns:a16="http://schemas.microsoft.com/office/drawing/2014/main" id="{43337A84-D32E-432C-857A-55DB1B151497}"/>
              </a:ext>
            </a:extLst>
          </p:cNvPr>
          <p:cNvPicPr>
            <a:picLocks noGrp="1" noChangeAspect="1"/>
          </p:cNvPicPr>
          <p:nvPr>
            <p:ph idx="1"/>
          </p:nvPr>
        </p:nvPicPr>
        <p:blipFill>
          <a:blip r:embed="rId3"/>
          <a:stretch>
            <a:fillRect/>
          </a:stretch>
        </p:blipFill>
        <p:spPr>
          <a:xfrm>
            <a:off x="1447800" y="1600200"/>
            <a:ext cx="6324600" cy="4191000"/>
          </a:xfrm>
          <a:prstGeom prst="rect">
            <a:avLst/>
          </a:prstGeom>
        </p:spPr>
      </p:pic>
    </p:spTree>
    <p:extLst>
      <p:ext uri="{BB962C8B-B14F-4D97-AF65-F5344CB8AC3E}">
        <p14:creationId xmlns:p14="http://schemas.microsoft.com/office/powerpoint/2010/main" val="54370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2A788D9B-D8DC-4273-BB1E-D5D53345CC10}"/>
              </a:ext>
            </a:extLst>
          </p:cNvPr>
          <p:cNvSpPr>
            <a:spLocks noGrp="1"/>
          </p:cNvSpPr>
          <p:nvPr>
            <p:ph type="sldNum" sz="quarter" idx="10"/>
          </p:nvPr>
        </p:nvSpPr>
        <p:spPr/>
        <p:txBody>
          <a:bodyPr/>
          <a:lstStyle/>
          <a:p>
            <a:fld id="{B2897048-00E0-47FB-B07B-F36BBE8AF579}" type="slidenum">
              <a:rPr lang="en-US" smtClean="0"/>
              <a:pPr/>
              <a:t>9</a:t>
            </a:fld>
            <a:endParaRPr lang="en-US" dirty="0"/>
          </a:p>
        </p:txBody>
      </p:sp>
      <p:sp>
        <p:nvSpPr>
          <p:cNvPr id="3" name="Title 2">
            <a:extLst>
              <a:ext uri="{FF2B5EF4-FFF2-40B4-BE49-F238E27FC236}">
                <a16:creationId xmlns:a16="http://schemas.microsoft.com/office/drawing/2014/main" id="{27D03B19-31EA-429A-A9D9-C46BCA74E2CC}"/>
              </a:ext>
            </a:extLst>
          </p:cNvPr>
          <p:cNvSpPr>
            <a:spLocks noGrp="1"/>
          </p:cNvSpPr>
          <p:nvPr>
            <p:ph type="title"/>
          </p:nvPr>
        </p:nvSpPr>
        <p:spPr/>
        <p:txBody>
          <a:bodyPr/>
          <a:lstStyle/>
          <a:p>
            <a:r>
              <a:rPr lang="en-US" dirty="0"/>
              <a:t>Survey Methodology	</a:t>
            </a:r>
          </a:p>
        </p:txBody>
      </p:sp>
      <p:sp>
        <p:nvSpPr>
          <p:cNvPr id="2" name="Content Placeholder 1">
            <a:extLst>
              <a:ext uri="{FF2B5EF4-FFF2-40B4-BE49-F238E27FC236}">
                <a16:creationId xmlns:a16="http://schemas.microsoft.com/office/drawing/2014/main" id="{D2F4B5D3-6114-4EFD-8C33-8C7DDD6C121F}"/>
              </a:ext>
            </a:extLst>
          </p:cNvPr>
          <p:cNvSpPr>
            <a:spLocks noGrp="1"/>
          </p:cNvSpPr>
          <p:nvPr>
            <p:ph idx="1"/>
          </p:nvPr>
        </p:nvSpPr>
        <p:spPr/>
        <p:txBody>
          <a:bodyPr/>
          <a:lstStyle/>
          <a:p>
            <a:r>
              <a:rPr lang="en-US" dirty="0"/>
              <a:t>Telephone</a:t>
            </a:r>
          </a:p>
          <a:p>
            <a:r>
              <a:rPr lang="en-US" dirty="0"/>
              <a:t>Mail</a:t>
            </a:r>
          </a:p>
          <a:p>
            <a:r>
              <a:rPr lang="en-US" dirty="0"/>
              <a:t>Face-to-face</a:t>
            </a:r>
          </a:p>
          <a:p>
            <a:r>
              <a:rPr lang="en-US" dirty="0"/>
              <a:t>Internet or web based</a:t>
            </a:r>
          </a:p>
          <a:p>
            <a:r>
              <a:rPr lang="en-US" dirty="0"/>
              <a:t>Mixed Mode</a:t>
            </a:r>
          </a:p>
        </p:txBody>
      </p:sp>
    </p:spTree>
    <p:extLst>
      <p:ext uri="{BB962C8B-B14F-4D97-AF65-F5344CB8AC3E}">
        <p14:creationId xmlns:p14="http://schemas.microsoft.com/office/powerpoint/2010/main" val="36746656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8.0&quot;&gt;&lt;object type=&quot;1&quot; unique_id=&quot;10001&quot;&gt;&lt;object type=&quot;2&quot; unique_id=&quot;11904&quot;&gt;&lt;object type=&quot;3&quot; unique_id=&quot;11905&quot;&gt;&lt;property id=&quot;20148&quot; value=&quot;5&quot;/&gt;&lt;property id=&quot;20300&quot; value=&quot;Slide 1 - &amp;quot;Using Data You Can Trust, Improving Survey Response Rates&amp;quot;&quot;/&gt;&lt;property id=&quot;20307&quot; value=&quot;258&quot;/&gt;&lt;/object&gt;&lt;object type=&quot;3&quot; unique_id=&quot;11906&quot;&gt;&lt;property id=&quot;20148&quot; value=&quot;5&quot;/&gt;&lt;property id=&quot;20300&quot; value=&quot;Slide 4 - &amp;quot;Overview of Family Outcomes&amp;quot;&quot;/&gt;&lt;property id=&quot;20307&quot; value=&quot;257&quot;/&gt;&lt;/object&gt;&lt;object type=&quot;3&quot; unique_id=&quot;11924&quot;&gt;&lt;property id=&quot;20148&quot; value=&quot;5&quot;/&gt;&lt;property id=&quot;20300&quot; value=&quot;Slide 46 - &amp;quot;Final presentation slide&amp;quot;&quot;/&gt;&lt;property id=&quot;20307&quot; value=&quot;267&quot;/&gt;&lt;/object&gt;&lt;object type=&quot;3&quot; unique_id=&quot;11925&quot;&gt;&lt;property id=&quot;20148&quot; value=&quot;5&quot;/&gt;&lt;property id=&quot;20300&quot; value=&quot;Slide 47 - &amp;quot;Thank You&amp;quot;&quot;/&gt;&lt;property id=&quot;20307&quot; value=&quot;269&quot;/&gt;&lt;/object&gt;&lt;object type=&quot;3&quot; unique_id=&quot;13744&quot;&gt;&lt;property id=&quot;20148&quot; value=&quot;5&quot;/&gt;&lt;property id=&quot;20300&quot; value=&quot;Slide 2 - &amp;quot;Agenda&amp;quot;&quot;/&gt;&lt;property id=&quot;20307&quot; value=&quot;270&quot;/&gt;&lt;/object&gt;&lt;object type=&quot;3&quot; unique_id=&quot;13745&quot;&gt;&lt;property id=&quot;20148&quot; value=&quot;5&quot;/&gt;&lt;property id=&quot;20300&quot; value=&quot;Slide 3 - &amp;quot;Concurrent Session Outcomes&amp;quot;&quot;/&gt;&lt;property id=&quot;20307&quot; value=&quot;271&quot;/&gt;&lt;/object&gt;&lt;object type=&quot;3&quot; unique_id=&quot;13746&quot;&gt;&lt;property id=&quot;20148&quot; value=&quot;5&quot;/&gt;&lt;property id=&quot;20300&quot; value=&quot;Slide 5 - &amp;quot;Overview of Family Outcomes (cont.)&amp;quot;&quot;/&gt;&lt;property id=&quot;20307&quot; value=&quot;275&quot;/&gt;&lt;/object&gt;&lt;object type=&quot;3&quot; unique_id=&quot;13747&quot;&gt;&lt;property id=&quot;20148&quot; value=&quot;5&quot;/&gt;&lt;property id=&quot;20300&quot; value=&quot;Slide 6 - &amp;quot;Overview of Family Outcomes (cont.)&amp;quot;&quot;/&gt;&lt;property id=&quot;20307&quot; value=&quot;278&quot;/&gt;&lt;/object&gt;&lt;object type=&quot;3&quot; unique_id=&quot;13748&quot;&gt;&lt;property id=&quot;20148&quot; value=&quot;5&quot;/&gt;&lt;property id=&quot;20300&quot; value=&quot;Slide 7 - &amp;quot;Overview of Family Outcomes (cont.)&amp;quot;&quot;/&gt;&lt;property id=&quot;20307&quot; value=&quot;301&quot;/&gt;&lt;/object&gt;&lt;object type=&quot;3&quot; unique_id=&quot;13749&quot;&gt;&lt;property id=&quot;20148&quot; value=&quot;5&quot;/&gt;&lt;property id=&quot;20300&quot; value=&quot;Slide 8 - &amp;quot;Performance Trends&amp;quot;&quot;/&gt;&lt;property id=&quot;20307&quot; value=&quot;273&quot;/&gt;&lt;/object&gt;&lt;object type=&quot;3&quot; unique_id=&quot;13750&quot;&gt;&lt;property id=&quot;20148&quot; value=&quot;5&quot;/&gt;&lt;property id=&quot;20300&quot; value=&quot;Slide 9 - &amp;quot;Survey Methodology&amp;amp;#x09;&amp;quot;&quot;/&gt;&lt;property id=&quot;20307&quot; value=&quot;279&quot;/&gt;&lt;/object&gt;&lt;object type=&quot;3&quot; unique_id=&quot;13751&quot;&gt;&lt;property id=&quot;20148&quot; value=&quot;5&quot;/&gt;&lt;property id=&quot;20300&quot; value=&quot;Slide 10 - &amp;quot;Telephone&amp;amp;#x09;&amp;quot;&quot;/&gt;&lt;property id=&quot;20307&quot; value=&quot;292&quot;/&gt;&lt;/object&gt;&lt;object type=&quot;3&quot; unique_id=&quot;13752&quot;&gt;&lt;property id=&quot;20148&quot; value=&quot;5&quot;/&gt;&lt;property id=&quot;20300&quot; value=&quot;Slide 11 - &amp;quot;Telephone&amp;amp;#x09;&amp;quot;&quot;/&gt;&lt;property id=&quot;20307&quot; value=&quot;293&quot;/&gt;&lt;/object&gt;&lt;object type=&quot;3&quot; unique_id=&quot;13753&quot;&gt;&lt;property id=&quot;20148&quot; value=&quot;5&quot;/&gt;&lt;property id=&quot;20300&quot; value=&quot;Slide 12 - &amp;quot;Mail&amp;amp;#x09;&amp;quot;&quot;/&gt;&lt;property id=&quot;20307&quot; value=&quot;294&quot;/&gt;&lt;/object&gt;&lt;object type=&quot;3&quot; unique_id=&quot;13754&quot;&gt;&lt;property id=&quot;20148&quot; value=&quot;5&quot;/&gt;&lt;property id=&quot;20300&quot; value=&quot;Slide 13 - &amp;quot;Mail&amp;amp;#x09;&amp;quot;&quot;/&gt;&lt;property id=&quot;20307&quot; value=&quot;295&quot;/&gt;&lt;/object&gt;&lt;object type=&quot;3&quot; unique_id=&quot;13755&quot;&gt;&lt;property id=&quot;20148&quot; value=&quot;5&quot;/&gt;&lt;property id=&quot;20300&quot; value=&quot;Slide 14 - &amp;quot;Face-to-face&amp;amp;#x09;&amp;quot;&quot;/&gt;&lt;property id=&quot;20307&quot; value=&quot;296&quot;/&gt;&lt;/object&gt;&lt;object type=&quot;3&quot; unique_id=&quot;13756&quot;&gt;&lt;property id=&quot;20148&quot; value=&quot;5&quot;/&gt;&lt;property id=&quot;20300&quot; value=&quot;Slide 15 - &amp;quot;Face-to-face&amp;amp;#x09;&amp;quot;&quot;/&gt;&lt;property id=&quot;20307&quot; value=&quot;297&quot;/&gt;&lt;/object&gt;&lt;object type=&quot;3&quot; unique_id=&quot;13757&quot;&gt;&lt;property id=&quot;20148&quot; value=&quot;5&quot;/&gt;&lt;property id=&quot;20300&quot; value=&quot;Slide 16 - &amp;quot;Internet or Web-based&amp;amp;#x09;&amp;quot;&quot;/&gt;&lt;property id=&quot;20307&quot; value=&quot;298&quot;/&gt;&lt;/object&gt;&lt;object type=&quot;3&quot; unique_id=&quot;13758&quot;&gt;&lt;property id=&quot;20148&quot; value=&quot;5&quot;/&gt;&lt;property id=&quot;20300&quot; value=&quot;Slide 17 - &amp;quot;Internet or Web-based&amp;amp;#x09;&amp;amp;#x09;&amp;quot;&quot;/&gt;&lt;property id=&quot;20307&quot; value=&quot;299&quot;/&gt;&lt;/object&gt;&lt;object type=&quot;3&quot; unique_id=&quot;13759&quot;&gt;&lt;property id=&quot;20148&quot; value=&quot;5&quot;/&gt;&lt;property id=&quot;20300&quot; value=&quot;Slide 18&quot;/&gt;&lt;property id=&quot;20307&quot; value=&quot;300&quot;/&gt;&lt;/object&gt;&lt;object type=&quot;3&quot; unique_id=&quot;13760&quot;&gt;&lt;property id=&quot;20148&quot; value=&quot;5&quot;/&gt;&lt;property id=&quot;20300&quot; value=&quot;Slide 19 - &amp;quot;Survey Response Rates&amp;quot;&quot;/&gt;&lt;property id=&quot;20307&quot; value=&quot;274&quot;/&gt;&lt;/object&gt;&lt;object type=&quot;3&quot; unique_id=&quot;13761&quot;&gt;&lt;property id=&quot;20148&quot; value=&quot;5&quot;/&gt;&lt;property id=&quot;20300&quot; value=&quot;Slide 20 - &amp;quot;Considerations for Improving Response Rates&amp;quot;&quot;/&gt;&lt;property id=&quot;20307&quot; value=&quot;276&quot;/&gt;&lt;/object&gt;&lt;object type=&quot;3&quot; unique_id=&quot;13762&quot;&gt;&lt;property id=&quot;20148&quot; value=&quot;5&quot;/&gt;&lt;property id=&quot;20300&quot; value=&quot;Slide 21 - &amp;quot;Alaska’s Family Outcome Survey&amp;quot;&quot;/&gt;&lt;property id=&quot;20307&quot; value=&quot;280&quot;/&gt;&lt;/object&gt;&lt;object type=&quot;3&quot; unique_id=&quot;13763&quot;&gt;&lt;property id=&quot;20148&quot; value=&quot;5&quot;/&gt;&lt;property id=&quot;20300&quot; value=&quot;Slide 22 - &amp;quot;Historical Development &amp;quot;&quot;/&gt;&lt;property id=&quot;20307&quot; value=&quot;282&quot;/&gt;&lt;/object&gt;&lt;object type=&quot;3&quot; unique_id=&quot;13764&quot;&gt;&lt;property id=&quot;20148&quot; value=&quot;5&quot;/&gt;&lt;property id=&quot;20300&quot; value=&quot;Slide 23 - &amp;quot;Participant Selection Procedure&amp;quot;&quot;/&gt;&lt;property id=&quot;20307&quot; value=&quot;281&quot;/&gt;&lt;/object&gt;&lt;object type=&quot;3&quot; unique_id=&quot;13765&quot;&gt;&lt;property id=&quot;20148&quot; value=&quot;5&quot;/&gt;&lt;property id=&quot;20300&quot; value=&quot;Slide 24 - &amp;quot;Survey Procedure&amp;quot;&quot;/&gt;&lt;property id=&quot;20307&quot; value=&quot;283&quot;/&gt;&lt;/object&gt;&lt;object type=&quot;3&quot; unique_id=&quot;13766&quot;&gt;&lt;property id=&quot;20148&quot; value=&quot;5&quot;/&gt;&lt;property id=&quot;20300&quot; value=&quot;Slide 25 - &amp;quot;Survey Procedure&amp;quot;&quot;/&gt;&lt;property id=&quot;20307&quot; value=&quot;290&quot;/&gt;&lt;/object&gt;&lt;object type=&quot;3&quot; unique_id=&quot;13767&quot;&gt;&lt;property id=&quot;20148&quot; value=&quot;5&quot;/&gt;&lt;property id=&quot;20300&quot; value=&quot;Slide 26 - &amp;quot;Survey Procedure&amp;quot;&quot;/&gt;&lt;property id=&quot;20307&quot; value=&quot;291&quot;/&gt;&lt;/object&gt;&lt;object type=&quot;3&quot; unique_id=&quot;13768&quot;&gt;&lt;property id=&quot;20148&quot; value=&quot;5&quot;/&gt;&lt;property id=&quot;20300&quot; value=&quot;Slide 27 - &amp;quot;Analyses &amp;amp;#x09;&amp;quot;&quot;/&gt;&lt;property id=&quot;20307&quot; value=&quot;284&quot;/&gt;&lt;/object&gt;&lt;object type=&quot;3&quot; unique_id=&quot;13769&quot;&gt;&lt;property id=&quot;20148&quot; value=&quot;5&quot;/&gt;&lt;property id=&quot;20300&quot; value=&quot;Slide 28 - &amp;quot;2018 Results&amp;quot;&quot;/&gt;&lt;property id=&quot;20307&quot; value=&quot;285&quot;/&gt;&lt;/object&gt;&lt;object type=&quot;3&quot; unique_id=&quot;13770&quot;&gt;&lt;property id=&quot;20148&quot; value=&quot;5&quot;/&gt;&lt;property id=&quot;20300&quot; value=&quot;Slide 29 - &amp;quot;Response Rates by Region&amp;quot;&quot;/&gt;&lt;property id=&quot;20307&quot; value=&quot;286&quot;/&gt;&lt;/object&gt;&lt;object type=&quot;3&quot; unique_id=&quot;13771&quot;&gt;&lt;property id=&quot;20148&quot; value=&quot;5&quot;/&gt;&lt;property id=&quot;20300&quot; value=&quot;Slide 30 - &amp;quot;Comparison&amp;quot;&quot;/&gt;&lt;property id=&quot;20307&quot; value=&quot;287&quot;/&gt;&lt;/object&gt;&lt;object type=&quot;3&quot; unique_id=&quot;13772&quot;&gt;&lt;property id=&quot;20148&quot; value=&quot;5&quot;/&gt;&lt;property id=&quot;20300&quot; value=&quot;Slide 31 - &amp;quot;Response Rate Over Time &amp;quot;&quot;/&gt;&lt;property id=&quot;20307&quot; value=&quot;288&quot;/&gt;&lt;/object&gt;&lt;object type=&quot;3&quot; unique_id=&quot;13773&quot;&gt;&lt;property id=&quot;20148&quot; value=&quot;5&quot;/&gt;&lt;property id=&quot;20300&quot; value=&quot;Slide 32 - &amp;quot;Challenges&amp;amp;#x09;&amp;quot;&quot;/&gt;&lt;property id=&quot;20307&quot; value=&quot;289&quot;/&gt;&lt;/object&gt;&lt;object type=&quot;3&quot; unique_id=&quot;13774&quot;&gt;&lt;property id=&quot;20148&quot; value=&quot;5&quot;/&gt;&lt;property id=&quot;20300&quot; value=&quot;Slide 33 - &amp;quot;North Carolina’s Family Outcome Survey&amp;quot;&quot;/&gt;&lt;property id=&quot;20307&quot; value=&quot;305&quot;/&gt;&lt;/object&gt;&lt;object type=&quot;3&quot; unique_id=&quot;13775&quot;&gt;&lt;property id=&quot;20148&quot; value=&quot;5&quot;/&gt;&lt;property id=&quot;20300&quot; value=&quot;Slide 34 - &amp;quot;North Carolina Infant-Toddler Program&amp;quot;&quot;/&gt;&lt;property id=&quot;20307&quot; value=&quot;313&quot;/&gt;&lt;/object&gt;&lt;object type=&quot;3&quot; unique_id=&quot;13776&quot;&gt;&lt;property id=&quot;20148&quot; value=&quot;5&quot;/&gt;&lt;property id=&quot;20300&quot; value=&quot;Slide 35 - &amp;quot;Historical Development&amp;quot;&quot;/&gt;&lt;property id=&quot;20307&quot; value=&quot;314&quot;/&gt;&lt;/object&gt;&lt;object type=&quot;3&quot; unique_id=&quot;13777&quot;&gt;&lt;property id=&quot;20148&quot; value=&quot;5&quot;/&gt;&lt;property id=&quot;20300&quot; value=&quot;Slide 36 - &amp;quot;Family Engagement Team (FET)&amp;quot;&quot;/&gt;&lt;property id=&quot;20307&quot; value=&quot;302&quot;/&gt;&lt;/object&gt;&lt;object type=&quot;3&quot; unique_id=&quot;13778&quot;&gt;&lt;property id=&quot;20148&quot; value=&quot;5&quot;/&gt;&lt;property id=&quot;20300&quot; value=&quot;Slide 37 - &amp;quot;FET Recommendations&amp;quot;&quot;/&gt;&lt;property id=&quot;20307&quot; value=&quot;303&quot;/&gt;&lt;/object&gt;&lt;object type=&quot;3&quot; unique_id=&quot;13779&quot;&gt;&lt;property id=&quot;20148&quot; value=&quot;5&quot;/&gt;&lt;property id=&quot;20300&quot; value=&quot;Slide 38 - &amp;quot;Family Outcome Survey-Revised (FOS-R)&amp;quot;&quot;/&gt;&lt;property id=&quot;20307&quot; value=&quot;315&quot;/&gt;&lt;/object&gt;&lt;object type=&quot;3&quot; unique_id=&quot;13780&quot;&gt;&lt;property id=&quot;20148&quot; value=&quot;5&quot;/&gt;&lt;property id=&quot;20300&quot; value=&quot;Slide 39 - &amp;quot;New Survey Methods&amp;quot;&quot;/&gt;&lt;property id=&quot;20307&quot; value=&quot;308&quot;/&gt;&lt;/object&gt;&lt;object type=&quot;3&quot; unique_id=&quot;13781&quot;&gt;&lt;property id=&quot;20148&quot; value=&quot;5&quot;/&gt;&lt;property id=&quot;20300&quot; value=&quot;Slide 40 - &amp;quot;Family Outcomes Coordinators&amp;quot;&quot;/&gt;&lt;property id=&quot;20307&quot; value=&quot;306&quot;/&gt;&lt;/object&gt;&lt;object type=&quot;3&quot; unique_id=&quot;13782&quot;&gt;&lt;property id=&quot;20148&quot; value=&quot;5&quot;/&gt;&lt;property id=&quot;20300&quot; value=&quot;Slide 41 - &amp;quot;Response Rates over Time&amp;quot;&quot;/&gt;&lt;property id=&quot;20307&quot; value=&quot;307&quot;/&gt;&lt;/object&gt;&lt;object type=&quot;3&quot; unique_id=&quot;13783&quot;&gt;&lt;property id=&quot;20148&quot; value=&quot;5&quot;/&gt;&lt;property id=&quot;20300&quot; value=&quot;Slide 42 - &amp;quot;Data Use and Evaluation&amp;quot;&quot;/&gt;&lt;property id=&quot;20307&quot; value=&quot;309&quot;/&gt;&lt;/object&gt;&lt;object type=&quot;3&quot; unique_id=&quot;13784&quot;&gt;&lt;property id=&quot;20148&quot; value=&quot;5&quot;/&gt;&lt;property id=&quot;20300&quot; value=&quot;Slide 43 - &amp;quot;Challenges&amp;quot;&quot;/&gt;&lt;property id=&quot;20307&quot; value=&quot;311&quot;/&gt;&lt;/object&gt;&lt;object type=&quot;3&quot; unique_id=&quot;13785&quot;&gt;&lt;property id=&quot;20148&quot; value=&quot;5&quot;/&gt;&lt;property id=&quot;20300&quot; value=&quot;Slide 44 - &amp;quot;Next Steps&amp;quot;&quot;/&gt;&lt;property id=&quot;20307&quot; value=&quot;312&quot;/&gt;&lt;/object&gt;&lt;object type=&quot;3&quot; unique_id=&quot;13786&quot;&gt;&lt;property id=&quot;20148&quot; value=&quot;5&quot;/&gt;&lt;property id=&quot;20300&quot; value=&quot;Slide 45 - &amp;quot;Resources&amp;quot;&quot;/&gt;&lt;property id=&quot;20307&quot; value=&quot;316&quot;/&gt;&lt;/object&gt;&lt;/object&gt;&lt;object type=&quot;8&quot; unique_id=&quot;11910&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2951</TotalTime>
  <Words>1737</Words>
  <Application>Microsoft Office PowerPoint</Application>
  <PresentationFormat>On-screen Show (4:3)</PresentationFormat>
  <Paragraphs>351</Paragraphs>
  <Slides>47</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47</vt:i4>
      </vt:variant>
    </vt:vector>
  </HeadingPairs>
  <TitlesOfParts>
    <vt:vector size="52" baseType="lpstr">
      <vt:lpstr>Arial</vt:lpstr>
      <vt:lpstr>Calibri</vt:lpstr>
      <vt:lpstr>Century Gothic</vt:lpstr>
      <vt:lpstr>Century Schoolbook</vt:lpstr>
      <vt:lpstr>Office Theme</vt:lpstr>
      <vt:lpstr>Using Data You Can Trust, Improving Survey Response Rates</vt:lpstr>
      <vt:lpstr>Agenda</vt:lpstr>
      <vt:lpstr>Concurrent Session Outcomes</vt:lpstr>
      <vt:lpstr>Overview of Family Outcomes</vt:lpstr>
      <vt:lpstr>Overview of Family Outcomes (cont.)</vt:lpstr>
      <vt:lpstr>Overview of Family Outcomes (cont.)</vt:lpstr>
      <vt:lpstr>Overview of Family Outcomes (cont.)</vt:lpstr>
      <vt:lpstr>Performance Trends</vt:lpstr>
      <vt:lpstr>Survey Methodology </vt:lpstr>
      <vt:lpstr>Telephone </vt:lpstr>
      <vt:lpstr>Telephone </vt:lpstr>
      <vt:lpstr>Mail </vt:lpstr>
      <vt:lpstr>Mail </vt:lpstr>
      <vt:lpstr>Face-to-face </vt:lpstr>
      <vt:lpstr>Face-to-face </vt:lpstr>
      <vt:lpstr>Internet or Web-based </vt:lpstr>
      <vt:lpstr>Internet or Web-based  </vt:lpstr>
      <vt:lpstr>Who’s not online?</vt:lpstr>
      <vt:lpstr>Survey Response Rates</vt:lpstr>
      <vt:lpstr>Considerations for Improving Response Rates</vt:lpstr>
      <vt:lpstr>Alaska’s Family Outcome Survey</vt:lpstr>
      <vt:lpstr>Historical Development </vt:lpstr>
      <vt:lpstr>Participant Selection Procedure</vt:lpstr>
      <vt:lpstr>Survey Procedure</vt:lpstr>
      <vt:lpstr>Survey Procedure</vt:lpstr>
      <vt:lpstr>Survey Procedure</vt:lpstr>
      <vt:lpstr>Analyses  </vt:lpstr>
      <vt:lpstr>2018 Results</vt:lpstr>
      <vt:lpstr>Response Rates by Region</vt:lpstr>
      <vt:lpstr>Comparison</vt:lpstr>
      <vt:lpstr>Response Rate Over Time </vt:lpstr>
      <vt:lpstr>Challenges </vt:lpstr>
      <vt:lpstr>North Carolina’s Family Outcome Survey</vt:lpstr>
      <vt:lpstr>North Carolina Infant-Toddler Program</vt:lpstr>
      <vt:lpstr>Historical Development</vt:lpstr>
      <vt:lpstr>Family Engagement Team (FET)</vt:lpstr>
      <vt:lpstr>FET Recommendations</vt:lpstr>
      <vt:lpstr>Family Outcome Survey-Revised (FOS-R)</vt:lpstr>
      <vt:lpstr>New Survey Methods</vt:lpstr>
      <vt:lpstr>Family Outcomes Coordinators</vt:lpstr>
      <vt:lpstr>Response Rates over Time</vt:lpstr>
      <vt:lpstr>Data Use and Evaluation</vt:lpstr>
      <vt:lpstr>Challenges</vt:lpstr>
      <vt:lpstr>Next Steps</vt:lpstr>
      <vt:lpstr>Resources</vt:lpstr>
      <vt:lpstr>Final presentation slide</vt:lpstr>
      <vt:lpstr>Thank You</vt:lpstr>
    </vt:vector>
  </TitlesOfParts>
  <Company>The DaSy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Data You Can Trust, Improving Survey Response Rates</dc:title>
  <dc:creator>Shilan Wooten, Sharon Loza, Sheila Brookes, Tony Ruggiero</dc:creator>
  <cp:keywords>Analysis, Data Quality, SSIP, States</cp:keywords>
  <cp:lastModifiedBy>Roxanne Jones</cp:lastModifiedBy>
  <cp:revision>258</cp:revision>
  <dcterms:created xsi:type="dcterms:W3CDTF">2013-02-06T21:54:43Z</dcterms:created>
  <dcterms:modified xsi:type="dcterms:W3CDTF">2018-11-17T01:47:35Z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