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8" r:id="rId2"/>
    <p:sldId id="576" r:id="rId3"/>
    <p:sldId id="607" r:id="rId4"/>
    <p:sldId id="585" r:id="rId5"/>
    <p:sldId id="598" r:id="rId6"/>
    <p:sldId id="587" r:id="rId7"/>
    <p:sldId id="588" r:id="rId8"/>
    <p:sldId id="589" r:id="rId9"/>
    <p:sldId id="601" r:id="rId10"/>
    <p:sldId id="606" r:id="rId11"/>
    <p:sldId id="583" r:id="rId12"/>
    <p:sldId id="617" r:id="rId13"/>
    <p:sldId id="479" r:id="rId14"/>
    <p:sldId id="469" r:id="rId15"/>
    <p:sldId id="437" r:id="rId16"/>
    <p:sldId id="551" r:id="rId17"/>
    <p:sldId id="570" r:id="rId18"/>
    <p:sldId id="628" r:id="rId19"/>
    <p:sldId id="629" r:id="rId20"/>
    <p:sldId id="630" r:id="rId21"/>
    <p:sldId id="569" r:id="rId22"/>
    <p:sldId id="566" r:id="rId23"/>
    <p:sldId id="623" r:id="rId24"/>
    <p:sldId id="599" r:id="rId25"/>
    <p:sldId id="618" r:id="rId26"/>
    <p:sldId id="631" r:id="rId27"/>
    <p:sldId id="591" r:id="rId28"/>
    <p:sldId id="592" r:id="rId29"/>
    <p:sldId id="593" r:id="rId30"/>
    <p:sldId id="632" r:id="rId31"/>
    <p:sldId id="633" r:id="rId32"/>
    <p:sldId id="634" r:id="rId33"/>
    <p:sldId id="597" r:id="rId34"/>
    <p:sldId id="611" r:id="rId35"/>
    <p:sldId id="635" r:id="rId36"/>
    <p:sldId id="600" r:id="rId37"/>
    <p:sldId id="625" r:id="rId38"/>
    <p:sldId id="604" r:id="rId39"/>
    <p:sldId id="578" r:id="rId40"/>
    <p:sldId id="614" r:id="rId41"/>
    <p:sldId id="579" r:id="rId42"/>
    <p:sldId id="626" r:id="rId43"/>
    <p:sldId id="624" r:id="rId44"/>
    <p:sldId id="627" r:id="rId45"/>
    <p:sldId id="267" r:id="rId46"/>
    <p:sldId id="269" r:id="rId47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BB"/>
    <a:srgbClr val="154578"/>
    <a:srgbClr val="39B54A"/>
    <a:srgbClr val="7FBCE7"/>
    <a:srgbClr val="3CB45C"/>
    <a:srgbClr val="D3E6F3"/>
    <a:srgbClr val="56A0D3"/>
    <a:srgbClr val="868687"/>
    <a:srgbClr val="ED3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3" autoAdjust="0"/>
    <p:restoredTop sz="86402" autoAdjust="0"/>
  </p:normalViewPr>
  <p:slideViewPr>
    <p:cSldViewPr>
      <p:cViewPr varScale="1">
        <p:scale>
          <a:sx n="78" d="100"/>
          <a:sy n="78" d="100"/>
        </p:scale>
        <p:origin x="10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72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60" d="100"/>
        <a:sy n="160" d="100"/>
      </p:scale>
      <p:origin x="0" y="-2661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3351E-19C1-4C24-A5DE-989366C67342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ABCC4B-4037-4FC7-8F6C-430F815A67AC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1. Planning &amp; Preparing to Use Data</a:t>
          </a:r>
        </a:p>
      </dgm:t>
    </dgm:pt>
    <dgm:pt modelId="{D43541C8-B3D1-42EE-B116-D51EF3C54974}" type="parTrans" cxnId="{87C93BE0-127A-4605-A85B-C148E905B5B6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A002FC83-9565-4F36-AF7E-6A195A87BE85}" type="sibTrans" cxnId="{87C93BE0-127A-4605-A85B-C148E905B5B6}">
      <dgm:prSet/>
      <dgm:spPr/>
      <dgm:t>
        <a:bodyPr/>
        <a:lstStyle/>
        <a:p>
          <a:endParaRPr lang="en-US" sz="3200" b="1">
            <a:solidFill>
              <a:schemeClr val="bg1"/>
            </a:solidFill>
          </a:endParaRPr>
        </a:p>
      </dgm:t>
    </dgm:pt>
    <dgm:pt modelId="{8ACC303B-5129-49A1-8B9C-F5A01498DC15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2. Collecting Data</a:t>
          </a:r>
        </a:p>
      </dgm:t>
    </dgm:pt>
    <dgm:pt modelId="{FFBA5301-BAF3-4A1C-8A73-D9FD15D2D106}" type="parTrans" cxnId="{2DBD7FFB-C377-4D4B-AD65-6510A7BC2E6D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231BC23F-13FE-4FA3-ADAE-AF5AC63FCDEA}" type="sibTrans" cxnId="{2DBD7FFB-C377-4D4B-AD65-6510A7BC2E6D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63036EB5-E456-404C-97F4-FD96CD6533C4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3. Organizing Data</a:t>
          </a:r>
        </a:p>
      </dgm:t>
    </dgm:pt>
    <dgm:pt modelId="{FFD5267F-8630-4B06-B32A-03CD776BE018}" type="parTrans" cxnId="{1AFCC75C-156F-45A8-AF08-F7112DC56CA9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CAA2A112-E13F-487F-ADF4-0C627D431901}" type="sibTrans" cxnId="{1AFCC75C-156F-45A8-AF08-F7112DC56CA9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BA60E778-63D4-450C-BAE4-9E0DE2880DA1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4. Analyzing Data</a:t>
          </a:r>
        </a:p>
      </dgm:t>
    </dgm:pt>
    <dgm:pt modelId="{61EE1BA4-C132-452E-8220-CDC7FB230D2F}" type="parTrans" cxnId="{258F6191-783B-4ED7-BB68-92501084F361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AD9CA497-123B-420E-8764-14FDC879C96C}" type="sibTrans" cxnId="{258F6191-783B-4ED7-BB68-92501084F361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3EC14B81-9107-4689-859A-E80EBDAB54C5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5. Developing Hypotheses &amp; Making Recommendations</a:t>
          </a:r>
        </a:p>
      </dgm:t>
    </dgm:pt>
    <dgm:pt modelId="{720F01B9-B636-4842-9ED2-432E2F1BA9B4}" type="parTrans" cxnId="{47EDB37E-6105-45B4-B714-0C22D819E3E1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8FA964EE-AFA4-4B98-AE23-0956803F16CC}" type="sibTrans" cxnId="{47EDB37E-6105-45B4-B714-0C22D819E3E1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615A74A9-A272-4773-8872-E905210CBAB1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6. Creating an Action Plan</a:t>
          </a:r>
        </a:p>
      </dgm:t>
    </dgm:pt>
    <dgm:pt modelId="{A0F772C6-A484-4566-9F3D-71A3C85C306C}" type="parTrans" cxnId="{DF901874-2F97-40B9-9C46-1DB34CBDA026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E82AD80E-92AB-40CC-9FB7-C447A24DDDDB}" type="sibTrans" cxnId="{DF901874-2F97-40B9-9C46-1DB34CBDA026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31833BEE-5160-431F-8C74-51A8C2C97C9B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7. Displaying &amp; Sharing Results</a:t>
          </a:r>
        </a:p>
      </dgm:t>
    </dgm:pt>
    <dgm:pt modelId="{8F595E47-142C-45EE-BC4D-7EE1162169F1}" type="parTrans" cxnId="{2719F0E0-B08F-41BD-899C-AE03BFC8478C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AD389579-07CF-4CDA-B6EB-1B22F6BE1248}" type="sibTrans" cxnId="{2719F0E0-B08F-41BD-899C-AE03BFC8478C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CF3DC236-0CE7-4019-865A-6F288F161D14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8. Continuous Monitoring for Progress &amp; Improvement</a:t>
          </a:r>
        </a:p>
      </dgm:t>
    </dgm:pt>
    <dgm:pt modelId="{D8975A72-5D64-472B-AE61-E61E47688201}" type="parTrans" cxnId="{62C394F3-4A56-412B-809A-A44FB9DF1A2A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1E3B7841-FCC7-4A63-B494-05856FB51C46}" type="sibTrans" cxnId="{62C394F3-4A56-412B-809A-A44FB9DF1A2A}">
      <dgm:prSet/>
      <dgm:spPr/>
      <dgm:t>
        <a:bodyPr/>
        <a:lstStyle/>
        <a:p>
          <a:endParaRPr lang="en-US" sz="4000" b="1">
            <a:solidFill>
              <a:schemeClr val="bg1"/>
            </a:solidFill>
          </a:endParaRPr>
        </a:p>
      </dgm:t>
    </dgm:pt>
    <dgm:pt modelId="{76F010F0-F462-4E28-B9FD-1D5826CD1C54}" type="pres">
      <dgm:prSet presAssocID="{FE53351E-19C1-4C24-A5DE-989366C67342}" presName="Name0" presStyleCnt="0">
        <dgm:presLayoutVars>
          <dgm:dir/>
          <dgm:resizeHandles val="exact"/>
        </dgm:presLayoutVars>
      </dgm:prSet>
      <dgm:spPr/>
    </dgm:pt>
    <dgm:pt modelId="{76E2FB70-775F-409E-8B72-4CD8D52932C5}" type="pres">
      <dgm:prSet presAssocID="{FE53351E-19C1-4C24-A5DE-989366C67342}" presName="cycle" presStyleCnt="0"/>
      <dgm:spPr/>
    </dgm:pt>
    <dgm:pt modelId="{F2AF67F9-F54B-46E3-8A75-892C5112F64B}" type="pres">
      <dgm:prSet presAssocID="{A9ABCC4B-4037-4FC7-8F6C-430F815A67AC}" presName="nodeFirstNode" presStyleLbl="node1" presStyleIdx="0" presStyleCnt="8">
        <dgm:presLayoutVars>
          <dgm:bulletEnabled val="1"/>
        </dgm:presLayoutVars>
      </dgm:prSet>
      <dgm:spPr/>
    </dgm:pt>
    <dgm:pt modelId="{4A777A82-480E-43A6-AF4B-DCA456071BAC}" type="pres">
      <dgm:prSet presAssocID="{A002FC83-9565-4F36-AF7E-6A195A87BE85}" presName="sibTransFirstNode" presStyleLbl="bgShp" presStyleIdx="0" presStyleCnt="1"/>
      <dgm:spPr/>
    </dgm:pt>
    <dgm:pt modelId="{BC6FD841-7F7F-4624-ABC4-1943D8DF21A5}" type="pres">
      <dgm:prSet presAssocID="{8ACC303B-5129-49A1-8B9C-F5A01498DC15}" presName="nodeFollowingNodes" presStyleLbl="node1" presStyleIdx="1" presStyleCnt="8">
        <dgm:presLayoutVars>
          <dgm:bulletEnabled val="1"/>
        </dgm:presLayoutVars>
      </dgm:prSet>
      <dgm:spPr/>
    </dgm:pt>
    <dgm:pt modelId="{5B225762-D89C-4E93-8BD6-58848399F5FB}" type="pres">
      <dgm:prSet presAssocID="{63036EB5-E456-404C-97F4-FD96CD6533C4}" presName="nodeFollowingNodes" presStyleLbl="node1" presStyleIdx="2" presStyleCnt="8">
        <dgm:presLayoutVars>
          <dgm:bulletEnabled val="1"/>
        </dgm:presLayoutVars>
      </dgm:prSet>
      <dgm:spPr/>
    </dgm:pt>
    <dgm:pt modelId="{3442AC2A-E43C-4BC0-B0D1-827684DD3A19}" type="pres">
      <dgm:prSet presAssocID="{BA60E778-63D4-450C-BAE4-9E0DE2880DA1}" presName="nodeFollowingNodes" presStyleLbl="node1" presStyleIdx="3" presStyleCnt="8" custRadScaleRad="99512" custRadScaleInc="-10560">
        <dgm:presLayoutVars>
          <dgm:bulletEnabled val="1"/>
        </dgm:presLayoutVars>
      </dgm:prSet>
      <dgm:spPr/>
    </dgm:pt>
    <dgm:pt modelId="{6750A50F-5C98-46DE-91A7-CC166BAE04E4}" type="pres">
      <dgm:prSet presAssocID="{3EC14B81-9107-4689-859A-E80EBDAB54C5}" presName="nodeFollowingNodes" presStyleLbl="node1" presStyleIdx="4" presStyleCnt="8" custScaleX="121778" custScaleY="123786">
        <dgm:presLayoutVars>
          <dgm:bulletEnabled val="1"/>
        </dgm:presLayoutVars>
      </dgm:prSet>
      <dgm:spPr/>
    </dgm:pt>
    <dgm:pt modelId="{4A657412-2963-48BA-A2D4-6C6E56392368}" type="pres">
      <dgm:prSet presAssocID="{615A74A9-A272-4773-8872-E905210CBAB1}" presName="nodeFollowingNodes" presStyleLbl="node1" presStyleIdx="5" presStyleCnt="8" custRadScaleRad="105133" custRadScaleInc="11376">
        <dgm:presLayoutVars>
          <dgm:bulletEnabled val="1"/>
        </dgm:presLayoutVars>
      </dgm:prSet>
      <dgm:spPr/>
    </dgm:pt>
    <dgm:pt modelId="{1B5D77FE-217F-4F48-BBAC-B3F23583A8D8}" type="pres">
      <dgm:prSet presAssocID="{31833BEE-5160-431F-8C74-51A8C2C97C9B}" presName="nodeFollowingNodes" presStyleLbl="node1" presStyleIdx="6" presStyleCnt="8">
        <dgm:presLayoutVars>
          <dgm:bulletEnabled val="1"/>
        </dgm:presLayoutVars>
      </dgm:prSet>
      <dgm:spPr/>
    </dgm:pt>
    <dgm:pt modelId="{DA06F7DA-77D2-43D0-A3FB-534A3B63EC5F}" type="pres">
      <dgm:prSet presAssocID="{CF3DC236-0CE7-4019-865A-6F288F161D14}" presName="nodeFollowingNodes" presStyleLbl="node1" presStyleIdx="7" presStyleCnt="8" custScaleX="102727" custScaleY="119746">
        <dgm:presLayoutVars>
          <dgm:bulletEnabled val="1"/>
        </dgm:presLayoutVars>
      </dgm:prSet>
      <dgm:spPr/>
    </dgm:pt>
  </dgm:ptLst>
  <dgm:cxnLst>
    <dgm:cxn modelId="{AF6C1F00-603F-4C1F-B4B1-19DD02A5430B}" type="presOf" srcId="{8ACC303B-5129-49A1-8B9C-F5A01498DC15}" destId="{BC6FD841-7F7F-4624-ABC4-1943D8DF21A5}" srcOrd="0" destOrd="0" presId="urn:microsoft.com/office/officeart/2005/8/layout/cycle3"/>
    <dgm:cxn modelId="{A6B8DE06-EA36-4FA0-956E-D14EF7B0BA59}" type="presOf" srcId="{CF3DC236-0CE7-4019-865A-6F288F161D14}" destId="{DA06F7DA-77D2-43D0-A3FB-534A3B63EC5F}" srcOrd="0" destOrd="0" presId="urn:microsoft.com/office/officeart/2005/8/layout/cycle3"/>
    <dgm:cxn modelId="{344F5310-D13F-476D-B00F-1BB5BDE71510}" type="presOf" srcId="{31833BEE-5160-431F-8C74-51A8C2C97C9B}" destId="{1B5D77FE-217F-4F48-BBAC-B3F23583A8D8}" srcOrd="0" destOrd="0" presId="urn:microsoft.com/office/officeart/2005/8/layout/cycle3"/>
    <dgm:cxn modelId="{2932E612-C248-4DE9-8DE2-8D0BE098C194}" type="presOf" srcId="{A002FC83-9565-4F36-AF7E-6A195A87BE85}" destId="{4A777A82-480E-43A6-AF4B-DCA456071BAC}" srcOrd="0" destOrd="0" presId="urn:microsoft.com/office/officeart/2005/8/layout/cycle3"/>
    <dgm:cxn modelId="{46A03D19-AC27-4EB6-BF9D-1C1D6F548FF1}" type="presOf" srcId="{3EC14B81-9107-4689-859A-E80EBDAB54C5}" destId="{6750A50F-5C98-46DE-91A7-CC166BAE04E4}" srcOrd="0" destOrd="0" presId="urn:microsoft.com/office/officeart/2005/8/layout/cycle3"/>
    <dgm:cxn modelId="{3C8F5632-0A6A-431F-8636-74827B63C5CE}" type="presOf" srcId="{FE53351E-19C1-4C24-A5DE-989366C67342}" destId="{76F010F0-F462-4E28-B9FD-1D5826CD1C54}" srcOrd="0" destOrd="0" presId="urn:microsoft.com/office/officeart/2005/8/layout/cycle3"/>
    <dgm:cxn modelId="{1AFCC75C-156F-45A8-AF08-F7112DC56CA9}" srcId="{FE53351E-19C1-4C24-A5DE-989366C67342}" destId="{63036EB5-E456-404C-97F4-FD96CD6533C4}" srcOrd="2" destOrd="0" parTransId="{FFD5267F-8630-4B06-B32A-03CD776BE018}" sibTransId="{CAA2A112-E13F-487F-ADF4-0C627D431901}"/>
    <dgm:cxn modelId="{63CD9E65-AA99-49C3-AA96-30A26969F6C6}" type="presOf" srcId="{615A74A9-A272-4773-8872-E905210CBAB1}" destId="{4A657412-2963-48BA-A2D4-6C6E56392368}" srcOrd="0" destOrd="0" presId="urn:microsoft.com/office/officeart/2005/8/layout/cycle3"/>
    <dgm:cxn modelId="{FA344B73-96D3-40DD-A2D2-0A305CB8D125}" type="presOf" srcId="{63036EB5-E456-404C-97F4-FD96CD6533C4}" destId="{5B225762-D89C-4E93-8BD6-58848399F5FB}" srcOrd="0" destOrd="0" presId="urn:microsoft.com/office/officeart/2005/8/layout/cycle3"/>
    <dgm:cxn modelId="{DF901874-2F97-40B9-9C46-1DB34CBDA026}" srcId="{FE53351E-19C1-4C24-A5DE-989366C67342}" destId="{615A74A9-A272-4773-8872-E905210CBAB1}" srcOrd="5" destOrd="0" parTransId="{A0F772C6-A484-4566-9F3D-71A3C85C306C}" sibTransId="{E82AD80E-92AB-40CC-9FB7-C447A24DDDDB}"/>
    <dgm:cxn modelId="{47EDB37E-6105-45B4-B714-0C22D819E3E1}" srcId="{FE53351E-19C1-4C24-A5DE-989366C67342}" destId="{3EC14B81-9107-4689-859A-E80EBDAB54C5}" srcOrd="4" destOrd="0" parTransId="{720F01B9-B636-4842-9ED2-432E2F1BA9B4}" sibTransId="{8FA964EE-AFA4-4B98-AE23-0956803F16CC}"/>
    <dgm:cxn modelId="{258F6191-783B-4ED7-BB68-92501084F361}" srcId="{FE53351E-19C1-4C24-A5DE-989366C67342}" destId="{BA60E778-63D4-450C-BAE4-9E0DE2880DA1}" srcOrd="3" destOrd="0" parTransId="{61EE1BA4-C132-452E-8220-CDC7FB230D2F}" sibTransId="{AD9CA497-123B-420E-8764-14FDC879C96C}"/>
    <dgm:cxn modelId="{76BCFAC5-8206-45DD-9808-E76E8F7D67F8}" type="presOf" srcId="{BA60E778-63D4-450C-BAE4-9E0DE2880DA1}" destId="{3442AC2A-E43C-4BC0-B0D1-827684DD3A19}" srcOrd="0" destOrd="0" presId="urn:microsoft.com/office/officeart/2005/8/layout/cycle3"/>
    <dgm:cxn modelId="{87C93BE0-127A-4605-A85B-C148E905B5B6}" srcId="{FE53351E-19C1-4C24-A5DE-989366C67342}" destId="{A9ABCC4B-4037-4FC7-8F6C-430F815A67AC}" srcOrd="0" destOrd="0" parTransId="{D43541C8-B3D1-42EE-B116-D51EF3C54974}" sibTransId="{A002FC83-9565-4F36-AF7E-6A195A87BE85}"/>
    <dgm:cxn modelId="{2719F0E0-B08F-41BD-899C-AE03BFC8478C}" srcId="{FE53351E-19C1-4C24-A5DE-989366C67342}" destId="{31833BEE-5160-431F-8C74-51A8C2C97C9B}" srcOrd="6" destOrd="0" parTransId="{8F595E47-142C-45EE-BC4D-7EE1162169F1}" sibTransId="{AD389579-07CF-4CDA-B6EB-1B22F6BE1248}"/>
    <dgm:cxn modelId="{62C394F3-4A56-412B-809A-A44FB9DF1A2A}" srcId="{FE53351E-19C1-4C24-A5DE-989366C67342}" destId="{CF3DC236-0CE7-4019-865A-6F288F161D14}" srcOrd="7" destOrd="0" parTransId="{D8975A72-5D64-472B-AE61-E61E47688201}" sibTransId="{1E3B7841-FCC7-4A63-B494-05856FB51C46}"/>
    <dgm:cxn modelId="{DE8B77FB-740D-42CA-AA63-1CEDF1305B57}" type="presOf" srcId="{A9ABCC4B-4037-4FC7-8F6C-430F815A67AC}" destId="{F2AF67F9-F54B-46E3-8A75-892C5112F64B}" srcOrd="0" destOrd="0" presId="urn:microsoft.com/office/officeart/2005/8/layout/cycle3"/>
    <dgm:cxn modelId="{2DBD7FFB-C377-4D4B-AD65-6510A7BC2E6D}" srcId="{FE53351E-19C1-4C24-A5DE-989366C67342}" destId="{8ACC303B-5129-49A1-8B9C-F5A01498DC15}" srcOrd="1" destOrd="0" parTransId="{FFBA5301-BAF3-4A1C-8A73-D9FD15D2D106}" sibTransId="{231BC23F-13FE-4FA3-ADAE-AF5AC63FCDEA}"/>
    <dgm:cxn modelId="{5D17415F-42E8-42FB-B568-8A6B7D01DC77}" type="presParOf" srcId="{76F010F0-F462-4E28-B9FD-1D5826CD1C54}" destId="{76E2FB70-775F-409E-8B72-4CD8D52932C5}" srcOrd="0" destOrd="0" presId="urn:microsoft.com/office/officeart/2005/8/layout/cycle3"/>
    <dgm:cxn modelId="{06CF7513-B61E-4DCD-B944-BC7D3E230FB7}" type="presParOf" srcId="{76E2FB70-775F-409E-8B72-4CD8D52932C5}" destId="{F2AF67F9-F54B-46E3-8A75-892C5112F64B}" srcOrd="0" destOrd="0" presId="urn:microsoft.com/office/officeart/2005/8/layout/cycle3"/>
    <dgm:cxn modelId="{4E9157D4-FE58-4B71-A50C-8AF2D8E7F06A}" type="presParOf" srcId="{76E2FB70-775F-409E-8B72-4CD8D52932C5}" destId="{4A777A82-480E-43A6-AF4B-DCA456071BAC}" srcOrd="1" destOrd="0" presId="urn:microsoft.com/office/officeart/2005/8/layout/cycle3"/>
    <dgm:cxn modelId="{94959004-B302-43CA-BADA-9D8AF78419F3}" type="presParOf" srcId="{76E2FB70-775F-409E-8B72-4CD8D52932C5}" destId="{BC6FD841-7F7F-4624-ABC4-1943D8DF21A5}" srcOrd="2" destOrd="0" presId="urn:microsoft.com/office/officeart/2005/8/layout/cycle3"/>
    <dgm:cxn modelId="{F450AAF3-8564-45BD-B255-69D3D6E7DAEE}" type="presParOf" srcId="{76E2FB70-775F-409E-8B72-4CD8D52932C5}" destId="{5B225762-D89C-4E93-8BD6-58848399F5FB}" srcOrd="3" destOrd="0" presId="urn:microsoft.com/office/officeart/2005/8/layout/cycle3"/>
    <dgm:cxn modelId="{9177286C-43EC-432F-BA06-55C59B70C8DF}" type="presParOf" srcId="{76E2FB70-775F-409E-8B72-4CD8D52932C5}" destId="{3442AC2A-E43C-4BC0-B0D1-827684DD3A19}" srcOrd="4" destOrd="0" presId="urn:microsoft.com/office/officeart/2005/8/layout/cycle3"/>
    <dgm:cxn modelId="{9B4F4726-E87A-4318-8C6D-D3E722509D00}" type="presParOf" srcId="{76E2FB70-775F-409E-8B72-4CD8D52932C5}" destId="{6750A50F-5C98-46DE-91A7-CC166BAE04E4}" srcOrd="5" destOrd="0" presId="urn:microsoft.com/office/officeart/2005/8/layout/cycle3"/>
    <dgm:cxn modelId="{CCE449B7-08D1-4709-A40A-99AA149D2312}" type="presParOf" srcId="{76E2FB70-775F-409E-8B72-4CD8D52932C5}" destId="{4A657412-2963-48BA-A2D4-6C6E56392368}" srcOrd="6" destOrd="0" presId="urn:microsoft.com/office/officeart/2005/8/layout/cycle3"/>
    <dgm:cxn modelId="{0F92C618-EB13-4AE9-BB09-6A0021F2A4A2}" type="presParOf" srcId="{76E2FB70-775F-409E-8B72-4CD8D52932C5}" destId="{1B5D77FE-217F-4F48-BBAC-B3F23583A8D8}" srcOrd="7" destOrd="0" presId="urn:microsoft.com/office/officeart/2005/8/layout/cycle3"/>
    <dgm:cxn modelId="{67E4189E-CC3E-468F-9C2B-C0DBBE3C4435}" type="presParOf" srcId="{76E2FB70-775F-409E-8B72-4CD8D52932C5}" destId="{DA06F7DA-77D2-43D0-A3FB-534A3B63EC5F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46932-6B0C-4181-A53D-680BCD47739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2134D-5FBA-43DB-A0EB-43A9929E498E}">
      <dgm:prSet phldrT="[Text]" custT="1"/>
      <dgm:spPr/>
      <dgm:t>
        <a:bodyPr/>
        <a:lstStyle/>
        <a:p>
          <a:r>
            <a:rPr lang="en-US" sz="3100" b="1" baseline="0" dirty="0"/>
            <a:t>Before</a:t>
          </a:r>
        </a:p>
      </dgm:t>
    </dgm:pt>
    <dgm:pt modelId="{433EBAF4-CC53-463A-8B2E-493D5745A91B}" type="parTrans" cxnId="{4001F59A-D5D9-492A-9E6C-7E059F23F87F}">
      <dgm:prSet/>
      <dgm:spPr/>
      <dgm:t>
        <a:bodyPr/>
        <a:lstStyle/>
        <a:p>
          <a:endParaRPr lang="en-US"/>
        </a:p>
      </dgm:t>
    </dgm:pt>
    <dgm:pt modelId="{74A76F84-8E6E-46BB-A1EE-4F63EC160742}" type="sibTrans" cxnId="{4001F59A-D5D9-492A-9E6C-7E059F23F87F}">
      <dgm:prSet/>
      <dgm:spPr/>
      <dgm:t>
        <a:bodyPr/>
        <a:lstStyle/>
        <a:p>
          <a:endParaRPr lang="en-US"/>
        </a:p>
      </dgm:t>
    </dgm:pt>
    <dgm:pt modelId="{1761DD9C-BDDD-4F49-B2A3-EB9AE532A11A}">
      <dgm:prSet phldrT="[Text]" custT="1"/>
      <dgm:spPr/>
      <dgm:t>
        <a:bodyPr/>
        <a:lstStyle/>
        <a:p>
          <a:r>
            <a:rPr lang="en-US" sz="3100" b="1" baseline="0" dirty="0"/>
            <a:t>During</a:t>
          </a:r>
        </a:p>
      </dgm:t>
    </dgm:pt>
    <dgm:pt modelId="{59119EAC-055B-480B-8129-B3899C23D60D}" type="parTrans" cxnId="{60523133-01A0-4C76-9F5C-4D78B7EB9C33}">
      <dgm:prSet/>
      <dgm:spPr/>
      <dgm:t>
        <a:bodyPr/>
        <a:lstStyle/>
        <a:p>
          <a:endParaRPr lang="en-US"/>
        </a:p>
      </dgm:t>
    </dgm:pt>
    <dgm:pt modelId="{DE76ABDD-0E51-4C1B-A104-0A847982DE2B}" type="sibTrans" cxnId="{60523133-01A0-4C76-9F5C-4D78B7EB9C33}">
      <dgm:prSet/>
      <dgm:spPr/>
      <dgm:t>
        <a:bodyPr/>
        <a:lstStyle/>
        <a:p>
          <a:endParaRPr lang="en-US"/>
        </a:p>
      </dgm:t>
    </dgm:pt>
    <dgm:pt modelId="{174F0190-D16F-4BBC-91E9-5F3F2B57008E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9BA1661A-ABEF-4026-9231-7051C2E6DF8B}" type="parTrans" cxnId="{B6D4879D-D1E1-476F-96AB-4FF9776D11EF}">
      <dgm:prSet/>
      <dgm:spPr/>
      <dgm:t>
        <a:bodyPr/>
        <a:lstStyle/>
        <a:p>
          <a:endParaRPr lang="en-US"/>
        </a:p>
      </dgm:t>
    </dgm:pt>
    <dgm:pt modelId="{8455297E-56F6-4198-9BA0-CE29854C0F79}" type="sibTrans" cxnId="{B6D4879D-D1E1-476F-96AB-4FF9776D11EF}">
      <dgm:prSet/>
      <dgm:spPr/>
      <dgm:t>
        <a:bodyPr/>
        <a:lstStyle/>
        <a:p>
          <a:endParaRPr lang="en-US"/>
        </a:p>
      </dgm:t>
    </dgm:pt>
    <dgm:pt modelId="{53A89BDF-E5FC-4BB1-B6B4-020C20A011A9}">
      <dgm:prSet phldrT="[Text]" custT="1"/>
      <dgm:spPr/>
      <dgm:t>
        <a:bodyPr/>
        <a:lstStyle/>
        <a:p>
          <a:r>
            <a:rPr lang="en-US" sz="3100" b="1" baseline="0" dirty="0"/>
            <a:t>After</a:t>
          </a:r>
        </a:p>
      </dgm:t>
    </dgm:pt>
    <dgm:pt modelId="{C4BF91CE-03D4-4A03-8267-6E69B986F051}" type="parTrans" cxnId="{079D5F6D-5C75-4FA5-8338-C0B8D5593B93}">
      <dgm:prSet/>
      <dgm:spPr/>
      <dgm:t>
        <a:bodyPr/>
        <a:lstStyle/>
        <a:p>
          <a:endParaRPr lang="en-US"/>
        </a:p>
      </dgm:t>
    </dgm:pt>
    <dgm:pt modelId="{4AD6762B-C78D-4CFC-AD2C-6723FFAC7C9D}" type="sibTrans" cxnId="{079D5F6D-5C75-4FA5-8338-C0B8D5593B93}">
      <dgm:prSet/>
      <dgm:spPr/>
      <dgm:t>
        <a:bodyPr/>
        <a:lstStyle/>
        <a:p>
          <a:endParaRPr lang="en-US"/>
        </a:p>
      </dgm:t>
    </dgm:pt>
    <dgm:pt modelId="{0AC53E1F-DA69-400C-9A05-75ABB4622189}">
      <dgm:prSet phldrT="[Text]"/>
      <dgm:spPr/>
      <dgm:t>
        <a:bodyPr/>
        <a:lstStyle/>
        <a:p>
          <a:endParaRPr lang="en-US" dirty="0"/>
        </a:p>
      </dgm:t>
    </dgm:pt>
    <dgm:pt modelId="{A9B4F4E4-928C-48DE-973D-5B84221C76FF}" type="parTrans" cxnId="{7D6A315A-FAF7-4E43-AD54-F92FA6B0DF85}">
      <dgm:prSet/>
      <dgm:spPr/>
      <dgm:t>
        <a:bodyPr/>
        <a:lstStyle/>
        <a:p>
          <a:endParaRPr lang="en-US"/>
        </a:p>
      </dgm:t>
    </dgm:pt>
    <dgm:pt modelId="{5B1188A4-05CB-481B-A98A-578EE9CBAA72}" type="sibTrans" cxnId="{7D6A315A-FAF7-4E43-AD54-F92FA6B0DF85}">
      <dgm:prSet/>
      <dgm:spPr/>
      <dgm:t>
        <a:bodyPr/>
        <a:lstStyle/>
        <a:p>
          <a:endParaRPr lang="en-US"/>
        </a:p>
      </dgm:t>
    </dgm:pt>
    <dgm:pt modelId="{8F421BE7-D653-43A4-8D9B-1D62E3BEBA47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Articulate purpose of the work/ decision/discussion</a:t>
          </a:r>
          <a:endParaRPr lang="en-US" sz="2000" dirty="0">
            <a:solidFill>
              <a:schemeClr val="tx1"/>
            </a:solidFill>
          </a:endParaRPr>
        </a:p>
      </dgm:t>
    </dgm:pt>
    <dgm:pt modelId="{2C4F03F4-51D0-48A7-B43F-C747402E3D4B}" type="parTrans" cxnId="{A3B45FEA-7F29-43E5-9CBC-3610ADCD2217}">
      <dgm:prSet/>
      <dgm:spPr/>
      <dgm:t>
        <a:bodyPr/>
        <a:lstStyle/>
        <a:p>
          <a:endParaRPr lang="en-US"/>
        </a:p>
      </dgm:t>
    </dgm:pt>
    <dgm:pt modelId="{5B5D5884-D68B-4000-9575-F342B381DBC4}" type="sibTrans" cxnId="{A3B45FEA-7F29-43E5-9CBC-3610ADCD2217}">
      <dgm:prSet/>
      <dgm:spPr/>
      <dgm:t>
        <a:bodyPr/>
        <a:lstStyle/>
        <a:p>
          <a:endParaRPr lang="en-US"/>
        </a:p>
      </dgm:t>
    </dgm:pt>
    <dgm:pt modelId="{D1B36A7B-0145-4C3F-8A27-85600F146AA5}">
      <dgm:prSet phldrT="[Text]" custT="1"/>
      <dgm:spPr/>
      <dgm:t>
        <a:bodyPr/>
        <a:lstStyle/>
        <a:p>
          <a:r>
            <a:rPr lang="en-US" altLang="en-US" sz="2000" dirty="0">
              <a:solidFill>
                <a:schemeClr val="tx2"/>
              </a:solidFill>
              <a:sym typeface="Calibri" pitchFamily="34" charset="0"/>
            </a:rPr>
            <a:t>Describe role of stakeholders</a:t>
          </a:r>
          <a:endParaRPr lang="en-US" sz="2000" dirty="0">
            <a:solidFill>
              <a:schemeClr val="tx2"/>
            </a:solidFill>
          </a:endParaRPr>
        </a:p>
      </dgm:t>
    </dgm:pt>
    <dgm:pt modelId="{247D24F1-9D55-4D48-AC6A-5EACD2BC9C14}" type="parTrans" cxnId="{483AD7D3-F64C-4824-80BA-B6CCF8D02901}">
      <dgm:prSet/>
      <dgm:spPr/>
      <dgm:t>
        <a:bodyPr/>
        <a:lstStyle/>
        <a:p>
          <a:endParaRPr lang="en-US"/>
        </a:p>
      </dgm:t>
    </dgm:pt>
    <dgm:pt modelId="{8BA588AD-BD20-462E-9760-3CF87A0D4912}" type="sibTrans" cxnId="{483AD7D3-F64C-4824-80BA-B6CCF8D02901}">
      <dgm:prSet/>
      <dgm:spPr/>
      <dgm:t>
        <a:bodyPr/>
        <a:lstStyle/>
        <a:p>
          <a:endParaRPr lang="en-US"/>
        </a:p>
      </dgm:t>
    </dgm:pt>
    <dgm:pt modelId="{D2DCEB6D-4EC5-4851-B3A9-2610204E75D6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Provide resources to build background knowledge on programmatic data</a:t>
          </a:r>
        </a:p>
      </dgm:t>
    </dgm:pt>
    <dgm:pt modelId="{31502AE6-0013-4E44-8550-E92D0DF57EB1}" type="parTrans" cxnId="{371CF609-D30A-44B4-B16E-13EF88CB2B52}">
      <dgm:prSet/>
      <dgm:spPr/>
      <dgm:t>
        <a:bodyPr/>
        <a:lstStyle/>
        <a:p>
          <a:endParaRPr lang="en-US"/>
        </a:p>
      </dgm:t>
    </dgm:pt>
    <dgm:pt modelId="{C8D089C5-EE55-4E77-AADB-49C8EC9DF3BA}" type="sibTrans" cxnId="{371CF609-D30A-44B4-B16E-13EF88CB2B52}">
      <dgm:prSet/>
      <dgm:spPr/>
      <dgm:t>
        <a:bodyPr/>
        <a:lstStyle/>
        <a:p>
          <a:endParaRPr lang="en-US"/>
        </a:p>
      </dgm:t>
    </dgm:pt>
    <dgm:pt modelId="{6483D03D-6BC8-4944-8BF1-2BE988F9FE39}" type="pres">
      <dgm:prSet presAssocID="{CF346932-6B0C-4181-A53D-680BCD47739D}" presName="Name0" presStyleCnt="0">
        <dgm:presLayoutVars>
          <dgm:dir/>
          <dgm:animLvl val="lvl"/>
          <dgm:resizeHandles val="exact"/>
        </dgm:presLayoutVars>
      </dgm:prSet>
      <dgm:spPr/>
    </dgm:pt>
    <dgm:pt modelId="{E62B3EE9-67BF-4B97-B994-B2378AB0DF65}" type="pres">
      <dgm:prSet presAssocID="{1D42134D-5FBA-43DB-A0EB-43A9929E498E}" presName="composite" presStyleCnt="0"/>
      <dgm:spPr/>
    </dgm:pt>
    <dgm:pt modelId="{24ADE6EB-097E-4BCD-A0C7-41D002DDDD55}" type="pres">
      <dgm:prSet presAssocID="{1D42134D-5FBA-43DB-A0EB-43A9929E498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0FF7964-E460-4DE1-BE71-6FEF3B9046F5}" type="pres">
      <dgm:prSet presAssocID="{1D42134D-5FBA-43DB-A0EB-43A9929E498E}" presName="desTx" presStyleLbl="alignAccFollowNode1" presStyleIdx="0" presStyleCnt="3">
        <dgm:presLayoutVars>
          <dgm:bulletEnabled val="1"/>
        </dgm:presLayoutVars>
      </dgm:prSet>
      <dgm:spPr/>
    </dgm:pt>
    <dgm:pt modelId="{D87A1B94-78A7-41E3-B056-FAB5B8AB9CD2}" type="pres">
      <dgm:prSet presAssocID="{74A76F84-8E6E-46BB-A1EE-4F63EC160742}" presName="space" presStyleCnt="0"/>
      <dgm:spPr/>
    </dgm:pt>
    <dgm:pt modelId="{1336EC4A-9F8E-4921-8519-30CC255285E7}" type="pres">
      <dgm:prSet presAssocID="{1761DD9C-BDDD-4F49-B2A3-EB9AE532A11A}" presName="composite" presStyleCnt="0"/>
      <dgm:spPr/>
    </dgm:pt>
    <dgm:pt modelId="{05F5D742-FFD7-429C-8852-13655794CC86}" type="pres">
      <dgm:prSet presAssocID="{1761DD9C-BDDD-4F49-B2A3-EB9AE532A11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16B8B82-44E1-4C0B-B213-0CB9A7B0B3BD}" type="pres">
      <dgm:prSet presAssocID="{1761DD9C-BDDD-4F49-B2A3-EB9AE532A11A}" presName="desTx" presStyleLbl="alignAccFollowNode1" presStyleIdx="1" presStyleCnt="3">
        <dgm:presLayoutVars>
          <dgm:bulletEnabled val="1"/>
        </dgm:presLayoutVars>
      </dgm:prSet>
      <dgm:spPr/>
    </dgm:pt>
    <dgm:pt modelId="{9D2D8679-3F19-41A7-BBA2-974454180AEB}" type="pres">
      <dgm:prSet presAssocID="{DE76ABDD-0E51-4C1B-A104-0A847982DE2B}" presName="space" presStyleCnt="0"/>
      <dgm:spPr/>
    </dgm:pt>
    <dgm:pt modelId="{7C9098AC-A775-489D-8450-7AF6B0CFCF18}" type="pres">
      <dgm:prSet presAssocID="{53A89BDF-E5FC-4BB1-B6B4-020C20A011A9}" presName="composite" presStyleCnt="0"/>
      <dgm:spPr/>
    </dgm:pt>
    <dgm:pt modelId="{E4DD2235-C287-4AFF-88F7-092B2D35AAB1}" type="pres">
      <dgm:prSet presAssocID="{53A89BDF-E5FC-4BB1-B6B4-020C20A011A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B2C786C-7754-4477-8426-407710DC2623}" type="pres">
      <dgm:prSet presAssocID="{53A89BDF-E5FC-4BB1-B6B4-020C20A011A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08FCC09-8E0C-4E0E-B904-4DBDFC3D753D}" type="presOf" srcId="{D2DCEB6D-4EC5-4851-B3A9-2610204E75D6}" destId="{90FF7964-E460-4DE1-BE71-6FEF3B9046F5}" srcOrd="0" destOrd="2" presId="urn:microsoft.com/office/officeart/2005/8/layout/hList1"/>
    <dgm:cxn modelId="{371CF609-D30A-44B4-B16E-13EF88CB2B52}" srcId="{1D42134D-5FBA-43DB-A0EB-43A9929E498E}" destId="{D2DCEB6D-4EC5-4851-B3A9-2610204E75D6}" srcOrd="2" destOrd="0" parTransId="{31502AE6-0013-4E44-8550-E92D0DF57EB1}" sibTransId="{C8D089C5-EE55-4E77-AADB-49C8EC9DF3BA}"/>
    <dgm:cxn modelId="{66153232-66FA-4894-A2A9-C41B915D8E84}" type="presOf" srcId="{1D42134D-5FBA-43DB-A0EB-43A9929E498E}" destId="{24ADE6EB-097E-4BCD-A0C7-41D002DDDD55}" srcOrd="0" destOrd="0" presId="urn:microsoft.com/office/officeart/2005/8/layout/hList1"/>
    <dgm:cxn modelId="{60523133-01A0-4C76-9F5C-4D78B7EB9C33}" srcId="{CF346932-6B0C-4181-A53D-680BCD47739D}" destId="{1761DD9C-BDDD-4F49-B2A3-EB9AE532A11A}" srcOrd="1" destOrd="0" parTransId="{59119EAC-055B-480B-8129-B3899C23D60D}" sibTransId="{DE76ABDD-0E51-4C1B-A104-0A847982DE2B}"/>
    <dgm:cxn modelId="{B9389265-20B9-4F65-A900-0927DBD7F468}" type="presOf" srcId="{8F421BE7-D653-43A4-8D9B-1D62E3BEBA47}" destId="{90FF7964-E460-4DE1-BE71-6FEF3B9046F5}" srcOrd="0" destOrd="0" presId="urn:microsoft.com/office/officeart/2005/8/layout/hList1"/>
    <dgm:cxn modelId="{4DBE944C-6490-46E0-8666-59CEF5AE0E8E}" type="presOf" srcId="{D1B36A7B-0145-4C3F-8A27-85600F146AA5}" destId="{90FF7964-E460-4DE1-BE71-6FEF3B9046F5}" srcOrd="0" destOrd="1" presId="urn:microsoft.com/office/officeart/2005/8/layout/hList1"/>
    <dgm:cxn modelId="{079D5F6D-5C75-4FA5-8338-C0B8D5593B93}" srcId="{CF346932-6B0C-4181-A53D-680BCD47739D}" destId="{53A89BDF-E5FC-4BB1-B6B4-020C20A011A9}" srcOrd="2" destOrd="0" parTransId="{C4BF91CE-03D4-4A03-8267-6E69B986F051}" sibTransId="{4AD6762B-C78D-4CFC-AD2C-6723FFAC7C9D}"/>
    <dgm:cxn modelId="{715EA34D-72B7-4F95-8230-CD5A41034A6E}" type="presOf" srcId="{0AC53E1F-DA69-400C-9A05-75ABB4622189}" destId="{FB2C786C-7754-4477-8426-407710DC2623}" srcOrd="0" destOrd="0" presId="urn:microsoft.com/office/officeart/2005/8/layout/hList1"/>
    <dgm:cxn modelId="{7D6A315A-FAF7-4E43-AD54-F92FA6B0DF85}" srcId="{53A89BDF-E5FC-4BB1-B6B4-020C20A011A9}" destId="{0AC53E1F-DA69-400C-9A05-75ABB4622189}" srcOrd="0" destOrd="0" parTransId="{A9B4F4E4-928C-48DE-973D-5B84221C76FF}" sibTransId="{5B1188A4-05CB-481B-A98A-578EE9CBAA72}"/>
    <dgm:cxn modelId="{EF0B398E-E5D3-4803-8145-E3C83B6336AA}" type="presOf" srcId="{174F0190-D16F-4BBC-91E9-5F3F2B57008E}" destId="{A16B8B82-44E1-4C0B-B213-0CB9A7B0B3BD}" srcOrd="0" destOrd="0" presId="urn:microsoft.com/office/officeart/2005/8/layout/hList1"/>
    <dgm:cxn modelId="{4001F59A-D5D9-492A-9E6C-7E059F23F87F}" srcId="{CF346932-6B0C-4181-A53D-680BCD47739D}" destId="{1D42134D-5FBA-43DB-A0EB-43A9929E498E}" srcOrd="0" destOrd="0" parTransId="{433EBAF4-CC53-463A-8B2E-493D5745A91B}" sibTransId="{74A76F84-8E6E-46BB-A1EE-4F63EC160742}"/>
    <dgm:cxn modelId="{B6D4879D-D1E1-476F-96AB-4FF9776D11EF}" srcId="{1761DD9C-BDDD-4F49-B2A3-EB9AE532A11A}" destId="{174F0190-D16F-4BBC-91E9-5F3F2B57008E}" srcOrd="0" destOrd="0" parTransId="{9BA1661A-ABEF-4026-9231-7051C2E6DF8B}" sibTransId="{8455297E-56F6-4198-9BA0-CE29854C0F79}"/>
    <dgm:cxn modelId="{C2984F9E-49E7-4F3D-95B4-A1CED70E558C}" type="presOf" srcId="{53A89BDF-E5FC-4BB1-B6B4-020C20A011A9}" destId="{E4DD2235-C287-4AFF-88F7-092B2D35AAB1}" srcOrd="0" destOrd="0" presId="urn:microsoft.com/office/officeart/2005/8/layout/hList1"/>
    <dgm:cxn modelId="{483AD7D3-F64C-4824-80BA-B6CCF8D02901}" srcId="{1D42134D-5FBA-43DB-A0EB-43A9929E498E}" destId="{D1B36A7B-0145-4C3F-8A27-85600F146AA5}" srcOrd="1" destOrd="0" parTransId="{247D24F1-9D55-4D48-AC6A-5EACD2BC9C14}" sibTransId="{8BA588AD-BD20-462E-9760-3CF87A0D4912}"/>
    <dgm:cxn modelId="{A3B45FEA-7F29-43E5-9CBC-3610ADCD2217}" srcId="{1D42134D-5FBA-43DB-A0EB-43A9929E498E}" destId="{8F421BE7-D653-43A4-8D9B-1D62E3BEBA47}" srcOrd="0" destOrd="0" parTransId="{2C4F03F4-51D0-48A7-B43F-C747402E3D4B}" sibTransId="{5B5D5884-D68B-4000-9575-F342B381DBC4}"/>
    <dgm:cxn modelId="{9F1B4CEA-6B42-4498-96B9-5FD10A4E4953}" type="presOf" srcId="{CF346932-6B0C-4181-A53D-680BCD47739D}" destId="{6483D03D-6BC8-4944-8BF1-2BE988F9FE39}" srcOrd="0" destOrd="0" presId="urn:microsoft.com/office/officeart/2005/8/layout/hList1"/>
    <dgm:cxn modelId="{06C795FD-9719-4AE1-831E-651579055544}" type="presOf" srcId="{1761DD9C-BDDD-4F49-B2A3-EB9AE532A11A}" destId="{05F5D742-FFD7-429C-8852-13655794CC86}" srcOrd="0" destOrd="0" presId="urn:microsoft.com/office/officeart/2005/8/layout/hList1"/>
    <dgm:cxn modelId="{3C67DB44-E72C-4224-A6C5-9C4B0743FFD6}" type="presParOf" srcId="{6483D03D-6BC8-4944-8BF1-2BE988F9FE39}" destId="{E62B3EE9-67BF-4B97-B994-B2378AB0DF65}" srcOrd="0" destOrd="0" presId="urn:microsoft.com/office/officeart/2005/8/layout/hList1"/>
    <dgm:cxn modelId="{886720EC-F004-4B9D-ADDA-348FD79895C4}" type="presParOf" srcId="{E62B3EE9-67BF-4B97-B994-B2378AB0DF65}" destId="{24ADE6EB-097E-4BCD-A0C7-41D002DDDD55}" srcOrd="0" destOrd="0" presId="urn:microsoft.com/office/officeart/2005/8/layout/hList1"/>
    <dgm:cxn modelId="{220CDD7F-F1A2-4EC1-BA0B-CE79D4A14BAB}" type="presParOf" srcId="{E62B3EE9-67BF-4B97-B994-B2378AB0DF65}" destId="{90FF7964-E460-4DE1-BE71-6FEF3B9046F5}" srcOrd="1" destOrd="0" presId="urn:microsoft.com/office/officeart/2005/8/layout/hList1"/>
    <dgm:cxn modelId="{48936ADD-8B9D-4ECB-A83D-282AAF078FB6}" type="presParOf" srcId="{6483D03D-6BC8-4944-8BF1-2BE988F9FE39}" destId="{D87A1B94-78A7-41E3-B056-FAB5B8AB9CD2}" srcOrd="1" destOrd="0" presId="urn:microsoft.com/office/officeart/2005/8/layout/hList1"/>
    <dgm:cxn modelId="{C79079EF-4DDE-4E86-B2CB-8B336133D1A3}" type="presParOf" srcId="{6483D03D-6BC8-4944-8BF1-2BE988F9FE39}" destId="{1336EC4A-9F8E-4921-8519-30CC255285E7}" srcOrd="2" destOrd="0" presId="urn:microsoft.com/office/officeart/2005/8/layout/hList1"/>
    <dgm:cxn modelId="{8196F802-2928-4C99-8E95-A87E324D177E}" type="presParOf" srcId="{1336EC4A-9F8E-4921-8519-30CC255285E7}" destId="{05F5D742-FFD7-429C-8852-13655794CC86}" srcOrd="0" destOrd="0" presId="urn:microsoft.com/office/officeart/2005/8/layout/hList1"/>
    <dgm:cxn modelId="{EE721F2E-B33C-44BD-8E85-4A5C0E742C29}" type="presParOf" srcId="{1336EC4A-9F8E-4921-8519-30CC255285E7}" destId="{A16B8B82-44E1-4C0B-B213-0CB9A7B0B3BD}" srcOrd="1" destOrd="0" presId="urn:microsoft.com/office/officeart/2005/8/layout/hList1"/>
    <dgm:cxn modelId="{3A2E5BED-C724-4773-BE39-D96C92C3C15F}" type="presParOf" srcId="{6483D03D-6BC8-4944-8BF1-2BE988F9FE39}" destId="{9D2D8679-3F19-41A7-BBA2-974454180AEB}" srcOrd="3" destOrd="0" presId="urn:microsoft.com/office/officeart/2005/8/layout/hList1"/>
    <dgm:cxn modelId="{A4116115-9B4E-4990-BCF2-834179E9ED29}" type="presParOf" srcId="{6483D03D-6BC8-4944-8BF1-2BE988F9FE39}" destId="{7C9098AC-A775-489D-8450-7AF6B0CFCF18}" srcOrd="4" destOrd="0" presId="urn:microsoft.com/office/officeart/2005/8/layout/hList1"/>
    <dgm:cxn modelId="{6A48BEA6-41FE-47CC-BAC1-A01E90416DE3}" type="presParOf" srcId="{7C9098AC-A775-489D-8450-7AF6B0CFCF18}" destId="{E4DD2235-C287-4AFF-88F7-092B2D35AAB1}" srcOrd="0" destOrd="0" presId="urn:microsoft.com/office/officeart/2005/8/layout/hList1"/>
    <dgm:cxn modelId="{A66CE903-CEDF-449E-8E2B-7C95C91836F8}" type="presParOf" srcId="{7C9098AC-A775-489D-8450-7AF6B0CFCF18}" destId="{FB2C786C-7754-4477-8426-407710DC26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346932-6B0C-4181-A53D-680BCD47739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2134D-5FBA-43DB-A0EB-43A9929E498E}">
      <dgm:prSet phldrT="[Text]" custT="1"/>
      <dgm:spPr/>
      <dgm:t>
        <a:bodyPr/>
        <a:lstStyle/>
        <a:p>
          <a:r>
            <a:rPr lang="en-US" sz="3100" b="1" baseline="0" dirty="0"/>
            <a:t>Before</a:t>
          </a:r>
        </a:p>
      </dgm:t>
    </dgm:pt>
    <dgm:pt modelId="{433EBAF4-CC53-463A-8B2E-493D5745A91B}" type="parTrans" cxnId="{4001F59A-D5D9-492A-9E6C-7E059F23F87F}">
      <dgm:prSet/>
      <dgm:spPr/>
      <dgm:t>
        <a:bodyPr/>
        <a:lstStyle/>
        <a:p>
          <a:endParaRPr lang="en-US"/>
        </a:p>
      </dgm:t>
    </dgm:pt>
    <dgm:pt modelId="{74A76F84-8E6E-46BB-A1EE-4F63EC160742}" type="sibTrans" cxnId="{4001F59A-D5D9-492A-9E6C-7E059F23F87F}">
      <dgm:prSet/>
      <dgm:spPr/>
      <dgm:t>
        <a:bodyPr/>
        <a:lstStyle/>
        <a:p>
          <a:endParaRPr lang="en-US"/>
        </a:p>
      </dgm:t>
    </dgm:pt>
    <dgm:pt modelId="{1761DD9C-BDDD-4F49-B2A3-EB9AE532A11A}">
      <dgm:prSet phldrT="[Text]" custT="1"/>
      <dgm:spPr/>
      <dgm:t>
        <a:bodyPr/>
        <a:lstStyle/>
        <a:p>
          <a:r>
            <a:rPr lang="en-US" sz="3100" b="1" baseline="0" dirty="0"/>
            <a:t>During</a:t>
          </a:r>
        </a:p>
      </dgm:t>
    </dgm:pt>
    <dgm:pt modelId="{59119EAC-055B-480B-8129-B3899C23D60D}" type="parTrans" cxnId="{60523133-01A0-4C76-9F5C-4D78B7EB9C33}">
      <dgm:prSet/>
      <dgm:spPr/>
      <dgm:t>
        <a:bodyPr/>
        <a:lstStyle/>
        <a:p>
          <a:endParaRPr lang="en-US"/>
        </a:p>
      </dgm:t>
    </dgm:pt>
    <dgm:pt modelId="{DE76ABDD-0E51-4C1B-A104-0A847982DE2B}" type="sibTrans" cxnId="{60523133-01A0-4C76-9F5C-4D78B7EB9C33}">
      <dgm:prSet/>
      <dgm:spPr/>
      <dgm:t>
        <a:bodyPr/>
        <a:lstStyle/>
        <a:p>
          <a:endParaRPr lang="en-US"/>
        </a:p>
      </dgm:t>
    </dgm:pt>
    <dgm:pt modelId="{174F0190-D16F-4BBC-91E9-5F3F2B57008E}">
      <dgm:prSet phldrT="[Text]"/>
      <dgm:spPr/>
      <dgm:t>
        <a:bodyPr/>
        <a:lstStyle/>
        <a:p>
          <a:r>
            <a:rPr lang="en-US" altLang="en-US" dirty="0">
              <a:solidFill>
                <a:schemeClr val="tx2"/>
              </a:solidFill>
              <a:sym typeface="Calibri" pitchFamily="34" charset="0"/>
            </a:rPr>
            <a:t>Invite unique perspectives</a:t>
          </a:r>
          <a:endParaRPr lang="en-US" dirty="0">
            <a:solidFill>
              <a:schemeClr val="tx2"/>
            </a:solidFill>
          </a:endParaRPr>
        </a:p>
      </dgm:t>
    </dgm:pt>
    <dgm:pt modelId="{9BA1661A-ABEF-4026-9231-7051C2E6DF8B}" type="parTrans" cxnId="{B6D4879D-D1E1-476F-96AB-4FF9776D11EF}">
      <dgm:prSet/>
      <dgm:spPr/>
      <dgm:t>
        <a:bodyPr/>
        <a:lstStyle/>
        <a:p>
          <a:endParaRPr lang="en-US"/>
        </a:p>
      </dgm:t>
    </dgm:pt>
    <dgm:pt modelId="{8455297E-56F6-4198-9BA0-CE29854C0F79}" type="sibTrans" cxnId="{B6D4879D-D1E1-476F-96AB-4FF9776D11EF}">
      <dgm:prSet/>
      <dgm:spPr/>
      <dgm:t>
        <a:bodyPr/>
        <a:lstStyle/>
        <a:p>
          <a:endParaRPr lang="en-US"/>
        </a:p>
      </dgm:t>
    </dgm:pt>
    <dgm:pt modelId="{53A89BDF-E5FC-4BB1-B6B4-020C20A011A9}">
      <dgm:prSet phldrT="[Text]" custT="1"/>
      <dgm:spPr/>
      <dgm:t>
        <a:bodyPr/>
        <a:lstStyle/>
        <a:p>
          <a:r>
            <a:rPr lang="en-US" sz="3100" b="1" baseline="0" dirty="0"/>
            <a:t>After</a:t>
          </a:r>
        </a:p>
      </dgm:t>
    </dgm:pt>
    <dgm:pt modelId="{C4BF91CE-03D4-4A03-8267-6E69B986F051}" type="parTrans" cxnId="{079D5F6D-5C75-4FA5-8338-C0B8D5593B93}">
      <dgm:prSet/>
      <dgm:spPr/>
      <dgm:t>
        <a:bodyPr/>
        <a:lstStyle/>
        <a:p>
          <a:endParaRPr lang="en-US"/>
        </a:p>
      </dgm:t>
    </dgm:pt>
    <dgm:pt modelId="{4AD6762B-C78D-4CFC-AD2C-6723FFAC7C9D}" type="sibTrans" cxnId="{079D5F6D-5C75-4FA5-8338-C0B8D5593B93}">
      <dgm:prSet/>
      <dgm:spPr/>
      <dgm:t>
        <a:bodyPr/>
        <a:lstStyle/>
        <a:p>
          <a:endParaRPr lang="en-US"/>
        </a:p>
      </dgm:t>
    </dgm:pt>
    <dgm:pt modelId="{0AC53E1F-DA69-400C-9A05-75ABB4622189}">
      <dgm:prSet phldrT="[Text]"/>
      <dgm:spPr/>
      <dgm:t>
        <a:bodyPr/>
        <a:lstStyle/>
        <a:p>
          <a:endParaRPr lang="en-US" dirty="0"/>
        </a:p>
      </dgm:t>
    </dgm:pt>
    <dgm:pt modelId="{A9B4F4E4-928C-48DE-973D-5B84221C76FF}" type="parTrans" cxnId="{7D6A315A-FAF7-4E43-AD54-F92FA6B0DF85}">
      <dgm:prSet/>
      <dgm:spPr/>
      <dgm:t>
        <a:bodyPr/>
        <a:lstStyle/>
        <a:p>
          <a:endParaRPr lang="en-US"/>
        </a:p>
      </dgm:t>
    </dgm:pt>
    <dgm:pt modelId="{5B1188A4-05CB-481B-A98A-578EE9CBAA72}" type="sibTrans" cxnId="{7D6A315A-FAF7-4E43-AD54-F92FA6B0DF85}">
      <dgm:prSet/>
      <dgm:spPr/>
      <dgm:t>
        <a:bodyPr/>
        <a:lstStyle/>
        <a:p>
          <a:endParaRPr lang="en-US"/>
        </a:p>
      </dgm:t>
    </dgm:pt>
    <dgm:pt modelId="{8F421BE7-D653-43A4-8D9B-1D62E3BEBA47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Articulate purpose of the work/ decision/discussion</a:t>
          </a:r>
          <a:endParaRPr lang="en-US" sz="2000" dirty="0">
            <a:solidFill>
              <a:schemeClr val="tx1"/>
            </a:solidFill>
          </a:endParaRPr>
        </a:p>
      </dgm:t>
    </dgm:pt>
    <dgm:pt modelId="{2C4F03F4-51D0-48A7-B43F-C747402E3D4B}" type="parTrans" cxnId="{A3B45FEA-7F29-43E5-9CBC-3610ADCD2217}">
      <dgm:prSet/>
      <dgm:spPr/>
      <dgm:t>
        <a:bodyPr/>
        <a:lstStyle/>
        <a:p>
          <a:endParaRPr lang="en-US"/>
        </a:p>
      </dgm:t>
    </dgm:pt>
    <dgm:pt modelId="{5B5D5884-D68B-4000-9575-F342B381DBC4}" type="sibTrans" cxnId="{A3B45FEA-7F29-43E5-9CBC-3610ADCD2217}">
      <dgm:prSet/>
      <dgm:spPr/>
      <dgm:t>
        <a:bodyPr/>
        <a:lstStyle/>
        <a:p>
          <a:endParaRPr lang="en-US"/>
        </a:p>
      </dgm:t>
    </dgm:pt>
    <dgm:pt modelId="{4A50F4E1-B40A-492E-8399-62D177666353}">
      <dgm:prSet phldrT="[Text]"/>
      <dgm:spPr/>
      <dgm:t>
        <a:bodyPr/>
        <a:lstStyle/>
        <a:p>
          <a:r>
            <a:rPr lang="en-US" altLang="en-US" dirty="0">
              <a:solidFill>
                <a:schemeClr val="tx2"/>
              </a:solidFill>
              <a:sym typeface="Calibri" pitchFamily="34" charset="0"/>
            </a:rPr>
            <a:t>Use group process techniques to ensure each voice is heard</a:t>
          </a:r>
          <a:endParaRPr lang="en-US" dirty="0">
            <a:solidFill>
              <a:schemeClr val="tx2"/>
            </a:solidFill>
          </a:endParaRPr>
        </a:p>
      </dgm:t>
    </dgm:pt>
    <dgm:pt modelId="{4FB6DB7B-3FD2-406C-9995-48C802122DE2}" type="parTrans" cxnId="{684C6AC2-EC03-457E-A48C-3D380E241470}">
      <dgm:prSet/>
      <dgm:spPr/>
      <dgm:t>
        <a:bodyPr/>
        <a:lstStyle/>
        <a:p>
          <a:endParaRPr lang="en-US"/>
        </a:p>
      </dgm:t>
    </dgm:pt>
    <dgm:pt modelId="{6A2281D9-98A1-44F2-8A77-9B06C0711E28}" type="sibTrans" cxnId="{684C6AC2-EC03-457E-A48C-3D380E241470}">
      <dgm:prSet/>
      <dgm:spPr/>
      <dgm:t>
        <a:bodyPr/>
        <a:lstStyle/>
        <a:p>
          <a:endParaRPr lang="en-US"/>
        </a:p>
      </dgm:t>
    </dgm:pt>
    <dgm:pt modelId="{BDF40E1C-FCE5-462D-81A0-AAF6C76328E6}">
      <dgm:prSet phldrT="[Text]"/>
      <dgm:spPr/>
      <dgm:t>
        <a:bodyPr/>
        <a:lstStyle/>
        <a:p>
          <a:r>
            <a:rPr lang="en-US" altLang="en-US" dirty="0">
              <a:solidFill>
                <a:schemeClr val="tx2"/>
              </a:solidFill>
              <a:sym typeface="Calibri" pitchFamily="34" charset="0"/>
            </a:rPr>
            <a:t>Provide a safe forum to ask questions, share information, and confirm understandings</a:t>
          </a:r>
          <a:endParaRPr lang="en-US" dirty="0">
            <a:solidFill>
              <a:schemeClr val="tx2"/>
            </a:solidFill>
          </a:endParaRPr>
        </a:p>
      </dgm:t>
    </dgm:pt>
    <dgm:pt modelId="{9949C964-DBCD-432A-BB96-F359C41690CC}" type="parTrans" cxnId="{3FA147BE-9EB4-4132-A656-082C89CB933C}">
      <dgm:prSet/>
      <dgm:spPr/>
      <dgm:t>
        <a:bodyPr/>
        <a:lstStyle/>
        <a:p>
          <a:endParaRPr lang="en-US"/>
        </a:p>
      </dgm:t>
    </dgm:pt>
    <dgm:pt modelId="{6195F653-2608-4340-BEEA-1A4EFFA59B67}" type="sibTrans" cxnId="{3FA147BE-9EB4-4132-A656-082C89CB933C}">
      <dgm:prSet/>
      <dgm:spPr/>
      <dgm:t>
        <a:bodyPr/>
        <a:lstStyle/>
        <a:p>
          <a:endParaRPr lang="en-US"/>
        </a:p>
      </dgm:t>
    </dgm:pt>
    <dgm:pt modelId="{8D390217-601A-48CB-832B-175E661A29A3}">
      <dgm:prSet custT="1"/>
      <dgm:spPr/>
      <dgm:t>
        <a:bodyPr/>
        <a:lstStyle/>
        <a:p>
          <a:r>
            <a:rPr lang="en-US" altLang="en-US" sz="2000" dirty="0">
              <a:solidFill>
                <a:schemeClr val="tx2"/>
              </a:solidFill>
              <a:sym typeface="Calibri" pitchFamily="34" charset="0"/>
            </a:rPr>
            <a:t>Describe role of stakeholders</a:t>
          </a:r>
          <a:endParaRPr lang="en-US" sz="2000" dirty="0">
            <a:solidFill>
              <a:schemeClr val="tx2"/>
            </a:solidFill>
          </a:endParaRPr>
        </a:p>
      </dgm:t>
    </dgm:pt>
    <dgm:pt modelId="{995C6712-FBE3-4A71-8390-FA6017574A1B}" type="parTrans" cxnId="{86D00783-3F36-466E-9EE5-706C90CC3A86}">
      <dgm:prSet/>
      <dgm:spPr/>
      <dgm:t>
        <a:bodyPr/>
        <a:lstStyle/>
        <a:p>
          <a:endParaRPr lang="en-US"/>
        </a:p>
      </dgm:t>
    </dgm:pt>
    <dgm:pt modelId="{16A77C28-813E-4298-BC22-5C0BA9D5B8BE}" type="sibTrans" cxnId="{86D00783-3F36-466E-9EE5-706C90CC3A86}">
      <dgm:prSet/>
      <dgm:spPr/>
      <dgm:t>
        <a:bodyPr/>
        <a:lstStyle/>
        <a:p>
          <a:endParaRPr lang="en-US"/>
        </a:p>
      </dgm:t>
    </dgm:pt>
    <dgm:pt modelId="{F3DCCD6F-40DB-43B4-B7EC-459A7978451F}">
      <dgm:prSet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Provide resources to build background knowledge on programmatic data</a:t>
          </a:r>
        </a:p>
      </dgm:t>
    </dgm:pt>
    <dgm:pt modelId="{607F8798-049F-4CBB-80E2-87FCE80C1FFF}" type="parTrans" cxnId="{226A2DD8-D842-417A-898A-462F04CD283F}">
      <dgm:prSet/>
      <dgm:spPr/>
      <dgm:t>
        <a:bodyPr/>
        <a:lstStyle/>
        <a:p>
          <a:endParaRPr lang="en-US"/>
        </a:p>
      </dgm:t>
    </dgm:pt>
    <dgm:pt modelId="{B8255A02-7C4A-4394-974D-B33E1C6A3D68}" type="sibTrans" cxnId="{226A2DD8-D842-417A-898A-462F04CD283F}">
      <dgm:prSet/>
      <dgm:spPr/>
      <dgm:t>
        <a:bodyPr/>
        <a:lstStyle/>
        <a:p>
          <a:endParaRPr lang="en-US"/>
        </a:p>
      </dgm:t>
    </dgm:pt>
    <dgm:pt modelId="{6483D03D-6BC8-4944-8BF1-2BE988F9FE39}" type="pres">
      <dgm:prSet presAssocID="{CF346932-6B0C-4181-A53D-680BCD47739D}" presName="Name0" presStyleCnt="0">
        <dgm:presLayoutVars>
          <dgm:dir/>
          <dgm:animLvl val="lvl"/>
          <dgm:resizeHandles val="exact"/>
        </dgm:presLayoutVars>
      </dgm:prSet>
      <dgm:spPr/>
    </dgm:pt>
    <dgm:pt modelId="{E62B3EE9-67BF-4B97-B994-B2378AB0DF65}" type="pres">
      <dgm:prSet presAssocID="{1D42134D-5FBA-43DB-A0EB-43A9929E498E}" presName="composite" presStyleCnt="0"/>
      <dgm:spPr/>
    </dgm:pt>
    <dgm:pt modelId="{24ADE6EB-097E-4BCD-A0C7-41D002DDDD55}" type="pres">
      <dgm:prSet presAssocID="{1D42134D-5FBA-43DB-A0EB-43A9929E498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0FF7964-E460-4DE1-BE71-6FEF3B9046F5}" type="pres">
      <dgm:prSet presAssocID="{1D42134D-5FBA-43DB-A0EB-43A9929E498E}" presName="desTx" presStyleLbl="alignAccFollowNode1" presStyleIdx="0" presStyleCnt="3">
        <dgm:presLayoutVars>
          <dgm:bulletEnabled val="1"/>
        </dgm:presLayoutVars>
      </dgm:prSet>
      <dgm:spPr/>
    </dgm:pt>
    <dgm:pt modelId="{D87A1B94-78A7-41E3-B056-FAB5B8AB9CD2}" type="pres">
      <dgm:prSet presAssocID="{74A76F84-8E6E-46BB-A1EE-4F63EC160742}" presName="space" presStyleCnt="0"/>
      <dgm:spPr/>
    </dgm:pt>
    <dgm:pt modelId="{1336EC4A-9F8E-4921-8519-30CC255285E7}" type="pres">
      <dgm:prSet presAssocID="{1761DD9C-BDDD-4F49-B2A3-EB9AE532A11A}" presName="composite" presStyleCnt="0"/>
      <dgm:spPr/>
    </dgm:pt>
    <dgm:pt modelId="{05F5D742-FFD7-429C-8852-13655794CC86}" type="pres">
      <dgm:prSet presAssocID="{1761DD9C-BDDD-4F49-B2A3-EB9AE532A11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16B8B82-44E1-4C0B-B213-0CB9A7B0B3BD}" type="pres">
      <dgm:prSet presAssocID="{1761DD9C-BDDD-4F49-B2A3-EB9AE532A11A}" presName="desTx" presStyleLbl="alignAccFollowNode1" presStyleIdx="1" presStyleCnt="3">
        <dgm:presLayoutVars>
          <dgm:bulletEnabled val="1"/>
        </dgm:presLayoutVars>
      </dgm:prSet>
      <dgm:spPr/>
    </dgm:pt>
    <dgm:pt modelId="{9D2D8679-3F19-41A7-BBA2-974454180AEB}" type="pres">
      <dgm:prSet presAssocID="{DE76ABDD-0E51-4C1B-A104-0A847982DE2B}" presName="space" presStyleCnt="0"/>
      <dgm:spPr/>
    </dgm:pt>
    <dgm:pt modelId="{7C9098AC-A775-489D-8450-7AF6B0CFCF18}" type="pres">
      <dgm:prSet presAssocID="{53A89BDF-E5FC-4BB1-B6B4-020C20A011A9}" presName="composite" presStyleCnt="0"/>
      <dgm:spPr/>
    </dgm:pt>
    <dgm:pt modelId="{E4DD2235-C287-4AFF-88F7-092B2D35AAB1}" type="pres">
      <dgm:prSet presAssocID="{53A89BDF-E5FC-4BB1-B6B4-020C20A011A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B2C786C-7754-4477-8426-407710DC2623}" type="pres">
      <dgm:prSet presAssocID="{53A89BDF-E5FC-4BB1-B6B4-020C20A011A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3190C0D-02C4-4C44-9AED-19C17A1256CD}" type="presOf" srcId="{8D390217-601A-48CB-832B-175E661A29A3}" destId="{90FF7964-E460-4DE1-BE71-6FEF3B9046F5}" srcOrd="0" destOrd="1" presId="urn:microsoft.com/office/officeart/2005/8/layout/hList1"/>
    <dgm:cxn modelId="{EEEDFB15-8911-4323-B029-67D2B7B0B1D0}" type="presOf" srcId="{F3DCCD6F-40DB-43B4-B7EC-459A7978451F}" destId="{90FF7964-E460-4DE1-BE71-6FEF3B9046F5}" srcOrd="0" destOrd="2" presId="urn:microsoft.com/office/officeart/2005/8/layout/hList1"/>
    <dgm:cxn modelId="{79CCDF23-09D4-4E9B-9FDE-78E3F996242F}" type="presOf" srcId="{4A50F4E1-B40A-492E-8399-62D177666353}" destId="{A16B8B82-44E1-4C0B-B213-0CB9A7B0B3BD}" srcOrd="0" destOrd="2" presId="urn:microsoft.com/office/officeart/2005/8/layout/hList1"/>
    <dgm:cxn modelId="{66153232-66FA-4894-A2A9-C41B915D8E84}" type="presOf" srcId="{1D42134D-5FBA-43DB-A0EB-43A9929E498E}" destId="{24ADE6EB-097E-4BCD-A0C7-41D002DDDD55}" srcOrd="0" destOrd="0" presId="urn:microsoft.com/office/officeart/2005/8/layout/hList1"/>
    <dgm:cxn modelId="{60523133-01A0-4C76-9F5C-4D78B7EB9C33}" srcId="{CF346932-6B0C-4181-A53D-680BCD47739D}" destId="{1761DD9C-BDDD-4F49-B2A3-EB9AE532A11A}" srcOrd="1" destOrd="0" parTransId="{59119EAC-055B-480B-8129-B3899C23D60D}" sibTransId="{DE76ABDD-0E51-4C1B-A104-0A847982DE2B}"/>
    <dgm:cxn modelId="{B9389265-20B9-4F65-A900-0927DBD7F468}" type="presOf" srcId="{8F421BE7-D653-43A4-8D9B-1D62E3BEBA47}" destId="{90FF7964-E460-4DE1-BE71-6FEF3B9046F5}" srcOrd="0" destOrd="0" presId="urn:microsoft.com/office/officeart/2005/8/layout/hList1"/>
    <dgm:cxn modelId="{079D5F6D-5C75-4FA5-8338-C0B8D5593B93}" srcId="{CF346932-6B0C-4181-A53D-680BCD47739D}" destId="{53A89BDF-E5FC-4BB1-B6B4-020C20A011A9}" srcOrd="2" destOrd="0" parTransId="{C4BF91CE-03D4-4A03-8267-6E69B986F051}" sibTransId="{4AD6762B-C78D-4CFC-AD2C-6723FFAC7C9D}"/>
    <dgm:cxn modelId="{715EA34D-72B7-4F95-8230-CD5A41034A6E}" type="presOf" srcId="{0AC53E1F-DA69-400C-9A05-75ABB4622189}" destId="{FB2C786C-7754-4477-8426-407710DC2623}" srcOrd="0" destOrd="0" presId="urn:microsoft.com/office/officeart/2005/8/layout/hList1"/>
    <dgm:cxn modelId="{625C9677-4392-4879-946B-947266334BD6}" type="presOf" srcId="{BDF40E1C-FCE5-462D-81A0-AAF6C76328E6}" destId="{A16B8B82-44E1-4C0B-B213-0CB9A7B0B3BD}" srcOrd="0" destOrd="1" presId="urn:microsoft.com/office/officeart/2005/8/layout/hList1"/>
    <dgm:cxn modelId="{7D6A315A-FAF7-4E43-AD54-F92FA6B0DF85}" srcId="{53A89BDF-E5FC-4BB1-B6B4-020C20A011A9}" destId="{0AC53E1F-DA69-400C-9A05-75ABB4622189}" srcOrd="0" destOrd="0" parTransId="{A9B4F4E4-928C-48DE-973D-5B84221C76FF}" sibTransId="{5B1188A4-05CB-481B-A98A-578EE9CBAA72}"/>
    <dgm:cxn modelId="{86D00783-3F36-466E-9EE5-706C90CC3A86}" srcId="{1D42134D-5FBA-43DB-A0EB-43A9929E498E}" destId="{8D390217-601A-48CB-832B-175E661A29A3}" srcOrd="1" destOrd="0" parTransId="{995C6712-FBE3-4A71-8390-FA6017574A1B}" sibTransId="{16A77C28-813E-4298-BC22-5C0BA9D5B8BE}"/>
    <dgm:cxn modelId="{EF0B398E-E5D3-4803-8145-E3C83B6336AA}" type="presOf" srcId="{174F0190-D16F-4BBC-91E9-5F3F2B57008E}" destId="{A16B8B82-44E1-4C0B-B213-0CB9A7B0B3BD}" srcOrd="0" destOrd="0" presId="urn:microsoft.com/office/officeart/2005/8/layout/hList1"/>
    <dgm:cxn modelId="{4001F59A-D5D9-492A-9E6C-7E059F23F87F}" srcId="{CF346932-6B0C-4181-A53D-680BCD47739D}" destId="{1D42134D-5FBA-43DB-A0EB-43A9929E498E}" srcOrd="0" destOrd="0" parTransId="{433EBAF4-CC53-463A-8B2E-493D5745A91B}" sibTransId="{74A76F84-8E6E-46BB-A1EE-4F63EC160742}"/>
    <dgm:cxn modelId="{B6D4879D-D1E1-476F-96AB-4FF9776D11EF}" srcId="{1761DD9C-BDDD-4F49-B2A3-EB9AE532A11A}" destId="{174F0190-D16F-4BBC-91E9-5F3F2B57008E}" srcOrd="0" destOrd="0" parTransId="{9BA1661A-ABEF-4026-9231-7051C2E6DF8B}" sibTransId="{8455297E-56F6-4198-9BA0-CE29854C0F79}"/>
    <dgm:cxn modelId="{C2984F9E-49E7-4F3D-95B4-A1CED70E558C}" type="presOf" srcId="{53A89BDF-E5FC-4BB1-B6B4-020C20A011A9}" destId="{E4DD2235-C287-4AFF-88F7-092B2D35AAB1}" srcOrd="0" destOrd="0" presId="urn:microsoft.com/office/officeart/2005/8/layout/hList1"/>
    <dgm:cxn modelId="{3FA147BE-9EB4-4132-A656-082C89CB933C}" srcId="{1761DD9C-BDDD-4F49-B2A3-EB9AE532A11A}" destId="{BDF40E1C-FCE5-462D-81A0-AAF6C76328E6}" srcOrd="1" destOrd="0" parTransId="{9949C964-DBCD-432A-BB96-F359C41690CC}" sibTransId="{6195F653-2608-4340-BEEA-1A4EFFA59B67}"/>
    <dgm:cxn modelId="{684C6AC2-EC03-457E-A48C-3D380E241470}" srcId="{1761DD9C-BDDD-4F49-B2A3-EB9AE532A11A}" destId="{4A50F4E1-B40A-492E-8399-62D177666353}" srcOrd="2" destOrd="0" parTransId="{4FB6DB7B-3FD2-406C-9995-48C802122DE2}" sibTransId="{6A2281D9-98A1-44F2-8A77-9B06C0711E28}"/>
    <dgm:cxn modelId="{226A2DD8-D842-417A-898A-462F04CD283F}" srcId="{1D42134D-5FBA-43DB-A0EB-43A9929E498E}" destId="{F3DCCD6F-40DB-43B4-B7EC-459A7978451F}" srcOrd="2" destOrd="0" parTransId="{607F8798-049F-4CBB-80E2-87FCE80C1FFF}" sibTransId="{B8255A02-7C4A-4394-974D-B33E1C6A3D68}"/>
    <dgm:cxn modelId="{A3B45FEA-7F29-43E5-9CBC-3610ADCD2217}" srcId="{1D42134D-5FBA-43DB-A0EB-43A9929E498E}" destId="{8F421BE7-D653-43A4-8D9B-1D62E3BEBA47}" srcOrd="0" destOrd="0" parTransId="{2C4F03F4-51D0-48A7-B43F-C747402E3D4B}" sibTransId="{5B5D5884-D68B-4000-9575-F342B381DBC4}"/>
    <dgm:cxn modelId="{9F1B4CEA-6B42-4498-96B9-5FD10A4E4953}" type="presOf" srcId="{CF346932-6B0C-4181-A53D-680BCD47739D}" destId="{6483D03D-6BC8-4944-8BF1-2BE988F9FE39}" srcOrd="0" destOrd="0" presId="urn:microsoft.com/office/officeart/2005/8/layout/hList1"/>
    <dgm:cxn modelId="{06C795FD-9719-4AE1-831E-651579055544}" type="presOf" srcId="{1761DD9C-BDDD-4F49-B2A3-EB9AE532A11A}" destId="{05F5D742-FFD7-429C-8852-13655794CC86}" srcOrd="0" destOrd="0" presId="urn:microsoft.com/office/officeart/2005/8/layout/hList1"/>
    <dgm:cxn modelId="{3C67DB44-E72C-4224-A6C5-9C4B0743FFD6}" type="presParOf" srcId="{6483D03D-6BC8-4944-8BF1-2BE988F9FE39}" destId="{E62B3EE9-67BF-4B97-B994-B2378AB0DF65}" srcOrd="0" destOrd="0" presId="urn:microsoft.com/office/officeart/2005/8/layout/hList1"/>
    <dgm:cxn modelId="{886720EC-F004-4B9D-ADDA-348FD79895C4}" type="presParOf" srcId="{E62B3EE9-67BF-4B97-B994-B2378AB0DF65}" destId="{24ADE6EB-097E-4BCD-A0C7-41D002DDDD55}" srcOrd="0" destOrd="0" presId="urn:microsoft.com/office/officeart/2005/8/layout/hList1"/>
    <dgm:cxn modelId="{220CDD7F-F1A2-4EC1-BA0B-CE79D4A14BAB}" type="presParOf" srcId="{E62B3EE9-67BF-4B97-B994-B2378AB0DF65}" destId="{90FF7964-E460-4DE1-BE71-6FEF3B9046F5}" srcOrd="1" destOrd="0" presId="urn:microsoft.com/office/officeart/2005/8/layout/hList1"/>
    <dgm:cxn modelId="{48936ADD-8B9D-4ECB-A83D-282AAF078FB6}" type="presParOf" srcId="{6483D03D-6BC8-4944-8BF1-2BE988F9FE39}" destId="{D87A1B94-78A7-41E3-B056-FAB5B8AB9CD2}" srcOrd="1" destOrd="0" presId="urn:microsoft.com/office/officeart/2005/8/layout/hList1"/>
    <dgm:cxn modelId="{C79079EF-4DDE-4E86-B2CB-8B336133D1A3}" type="presParOf" srcId="{6483D03D-6BC8-4944-8BF1-2BE988F9FE39}" destId="{1336EC4A-9F8E-4921-8519-30CC255285E7}" srcOrd="2" destOrd="0" presId="urn:microsoft.com/office/officeart/2005/8/layout/hList1"/>
    <dgm:cxn modelId="{8196F802-2928-4C99-8E95-A87E324D177E}" type="presParOf" srcId="{1336EC4A-9F8E-4921-8519-30CC255285E7}" destId="{05F5D742-FFD7-429C-8852-13655794CC86}" srcOrd="0" destOrd="0" presId="urn:microsoft.com/office/officeart/2005/8/layout/hList1"/>
    <dgm:cxn modelId="{EE721F2E-B33C-44BD-8E85-4A5C0E742C29}" type="presParOf" srcId="{1336EC4A-9F8E-4921-8519-30CC255285E7}" destId="{A16B8B82-44E1-4C0B-B213-0CB9A7B0B3BD}" srcOrd="1" destOrd="0" presId="urn:microsoft.com/office/officeart/2005/8/layout/hList1"/>
    <dgm:cxn modelId="{3A2E5BED-C724-4773-BE39-D96C92C3C15F}" type="presParOf" srcId="{6483D03D-6BC8-4944-8BF1-2BE988F9FE39}" destId="{9D2D8679-3F19-41A7-BBA2-974454180AEB}" srcOrd="3" destOrd="0" presId="urn:microsoft.com/office/officeart/2005/8/layout/hList1"/>
    <dgm:cxn modelId="{A4116115-9B4E-4990-BCF2-834179E9ED29}" type="presParOf" srcId="{6483D03D-6BC8-4944-8BF1-2BE988F9FE39}" destId="{7C9098AC-A775-489D-8450-7AF6B0CFCF18}" srcOrd="4" destOrd="0" presId="urn:microsoft.com/office/officeart/2005/8/layout/hList1"/>
    <dgm:cxn modelId="{6A48BEA6-41FE-47CC-BAC1-A01E90416DE3}" type="presParOf" srcId="{7C9098AC-A775-489D-8450-7AF6B0CFCF18}" destId="{E4DD2235-C287-4AFF-88F7-092B2D35AAB1}" srcOrd="0" destOrd="0" presId="urn:microsoft.com/office/officeart/2005/8/layout/hList1"/>
    <dgm:cxn modelId="{A66CE903-CEDF-449E-8E2B-7C95C91836F8}" type="presParOf" srcId="{7C9098AC-A775-489D-8450-7AF6B0CFCF18}" destId="{FB2C786C-7754-4477-8426-407710DC26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346932-6B0C-4181-A53D-680BCD47739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2134D-5FBA-43DB-A0EB-43A9929E498E}">
      <dgm:prSet phldrT="[Text]" custT="1"/>
      <dgm:spPr/>
      <dgm:t>
        <a:bodyPr/>
        <a:lstStyle/>
        <a:p>
          <a:r>
            <a:rPr lang="en-US" sz="3100" b="1" baseline="0" dirty="0"/>
            <a:t>Before</a:t>
          </a:r>
        </a:p>
      </dgm:t>
    </dgm:pt>
    <dgm:pt modelId="{433EBAF4-CC53-463A-8B2E-493D5745A91B}" type="parTrans" cxnId="{4001F59A-D5D9-492A-9E6C-7E059F23F87F}">
      <dgm:prSet/>
      <dgm:spPr/>
      <dgm:t>
        <a:bodyPr/>
        <a:lstStyle/>
        <a:p>
          <a:endParaRPr lang="en-US"/>
        </a:p>
      </dgm:t>
    </dgm:pt>
    <dgm:pt modelId="{74A76F84-8E6E-46BB-A1EE-4F63EC160742}" type="sibTrans" cxnId="{4001F59A-D5D9-492A-9E6C-7E059F23F87F}">
      <dgm:prSet/>
      <dgm:spPr/>
      <dgm:t>
        <a:bodyPr/>
        <a:lstStyle/>
        <a:p>
          <a:endParaRPr lang="en-US"/>
        </a:p>
      </dgm:t>
    </dgm:pt>
    <dgm:pt modelId="{1761DD9C-BDDD-4F49-B2A3-EB9AE532A11A}">
      <dgm:prSet phldrT="[Text]" custT="1"/>
      <dgm:spPr/>
      <dgm:t>
        <a:bodyPr/>
        <a:lstStyle/>
        <a:p>
          <a:r>
            <a:rPr lang="en-US" sz="3100" b="1" baseline="0" dirty="0"/>
            <a:t>During</a:t>
          </a:r>
        </a:p>
      </dgm:t>
    </dgm:pt>
    <dgm:pt modelId="{59119EAC-055B-480B-8129-B3899C23D60D}" type="parTrans" cxnId="{60523133-01A0-4C76-9F5C-4D78B7EB9C33}">
      <dgm:prSet/>
      <dgm:spPr/>
      <dgm:t>
        <a:bodyPr/>
        <a:lstStyle/>
        <a:p>
          <a:endParaRPr lang="en-US"/>
        </a:p>
      </dgm:t>
    </dgm:pt>
    <dgm:pt modelId="{DE76ABDD-0E51-4C1B-A104-0A847982DE2B}" type="sibTrans" cxnId="{60523133-01A0-4C76-9F5C-4D78B7EB9C33}">
      <dgm:prSet/>
      <dgm:spPr/>
      <dgm:t>
        <a:bodyPr/>
        <a:lstStyle/>
        <a:p>
          <a:endParaRPr lang="en-US"/>
        </a:p>
      </dgm:t>
    </dgm:pt>
    <dgm:pt modelId="{174F0190-D16F-4BBC-91E9-5F3F2B57008E}">
      <dgm:prSet phldrT="[Text]"/>
      <dgm:spPr/>
      <dgm:t>
        <a:bodyPr/>
        <a:lstStyle/>
        <a:p>
          <a:r>
            <a:rPr lang="en-US" altLang="en-US" dirty="0">
              <a:solidFill>
                <a:schemeClr val="tx2"/>
              </a:solidFill>
              <a:sym typeface="Calibri" pitchFamily="34" charset="0"/>
            </a:rPr>
            <a:t>Invite unique perspectives</a:t>
          </a:r>
          <a:endParaRPr lang="en-US" dirty="0">
            <a:solidFill>
              <a:schemeClr val="tx2"/>
            </a:solidFill>
          </a:endParaRPr>
        </a:p>
      </dgm:t>
    </dgm:pt>
    <dgm:pt modelId="{9BA1661A-ABEF-4026-9231-7051C2E6DF8B}" type="parTrans" cxnId="{B6D4879D-D1E1-476F-96AB-4FF9776D11EF}">
      <dgm:prSet/>
      <dgm:spPr/>
      <dgm:t>
        <a:bodyPr/>
        <a:lstStyle/>
        <a:p>
          <a:endParaRPr lang="en-US"/>
        </a:p>
      </dgm:t>
    </dgm:pt>
    <dgm:pt modelId="{8455297E-56F6-4198-9BA0-CE29854C0F79}" type="sibTrans" cxnId="{B6D4879D-D1E1-476F-96AB-4FF9776D11EF}">
      <dgm:prSet/>
      <dgm:spPr/>
      <dgm:t>
        <a:bodyPr/>
        <a:lstStyle/>
        <a:p>
          <a:endParaRPr lang="en-US"/>
        </a:p>
      </dgm:t>
    </dgm:pt>
    <dgm:pt modelId="{53A89BDF-E5FC-4BB1-B6B4-020C20A011A9}">
      <dgm:prSet phldrT="[Text]" custT="1"/>
      <dgm:spPr/>
      <dgm:t>
        <a:bodyPr/>
        <a:lstStyle/>
        <a:p>
          <a:r>
            <a:rPr lang="en-US" sz="3100" b="1" baseline="0" dirty="0"/>
            <a:t>After</a:t>
          </a:r>
        </a:p>
      </dgm:t>
    </dgm:pt>
    <dgm:pt modelId="{C4BF91CE-03D4-4A03-8267-6E69B986F051}" type="parTrans" cxnId="{079D5F6D-5C75-4FA5-8338-C0B8D5593B93}">
      <dgm:prSet/>
      <dgm:spPr/>
      <dgm:t>
        <a:bodyPr/>
        <a:lstStyle/>
        <a:p>
          <a:endParaRPr lang="en-US"/>
        </a:p>
      </dgm:t>
    </dgm:pt>
    <dgm:pt modelId="{4AD6762B-C78D-4CFC-AD2C-6723FFAC7C9D}" type="sibTrans" cxnId="{079D5F6D-5C75-4FA5-8338-C0B8D5593B93}">
      <dgm:prSet/>
      <dgm:spPr/>
      <dgm:t>
        <a:bodyPr/>
        <a:lstStyle/>
        <a:p>
          <a:endParaRPr lang="en-US"/>
        </a:p>
      </dgm:t>
    </dgm:pt>
    <dgm:pt modelId="{0AC53E1F-DA69-400C-9A05-75ABB462218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Close the loop—</a:t>
          </a:r>
          <a:r>
            <a:rPr lang="en-US" altLang="en-US" dirty="0">
              <a:solidFill>
                <a:schemeClr val="tx2"/>
              </a:solidFill>
            </a:rPr>
            <a:t>communicate  decision and provide rationale</a:t>
          </a:r>
          <a:endParaRPr lang="en-US" dirty="0">
            <a:solidFill>
              <a:schemeClr val="tx2"/>
            </a:solidFill>
          </a:endParaRPr>
        </a:p>
      </dgm:t>
    </dgm:pt>
    <dgm:pt modelId="{A9B4F4E4-928C-48DE-973D-5B84221C76FF}" type="parTrans" cxnId="{7D6A315A-FAF7-4E43-AD54-F92FA6B0DF85}">
      <dgm:prSet/>
      <dgm:spPr/>
      <dgm:t>
        <a:bodyPr/>
        <a:lstStyle/>
        <a:p>
          <a:endParaRPr lang="en-US"/>
        </a:p>
      </dgm:t>
    </dgm:pt>
    <dgm:pt modelId="{5B1188A4-05CB-481B-A98A-578EE9CBAA72}" type="sibTrans" cxnId="{7D6A315A-FAF7-4E43-AD54-F92FA6B0DF85}">
      <dgm:prSet/>
      <dgm:spPr/>
      <dgm:t>
        <a:bodyPr/>
        <a:lstStyle/>
        <a:p>
          <a:endParaRPr lang="en-US"/>
        </a:p>
      </dgm:t>
    </dgm:pt>
    <dgm:pt modelId="{8F421BE7-D653-43A4-8D9B-1D62E3BEBA47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Articulate purpose of the work/ decision/discussion</a:t>
          </a:r>
        </a:p>
      </dgm:t>
    </dgm:pt>
    <dgm:pt modelId="{2C4F03F4-51D0-48A7-B43F-C747402E3D4B}" type="parTrans" cxnId="{A3B45FEA-7F29-43E5-9CBC-3610ADCD2217}">
      <dgm:prSet/>
      <dgm:spPr/>
      <dgm:t>
        <a:bodyPr/>
        <a:lstStyle/>
        <a:p>
          <a:endParaRPr lang="en-US"/>
        </a:p>
      </dgm:t>
    </dgm:pt>
    <dgm:pt modelId="{5B5D5884-D68B-4000-9575-F342B381DBC4}" type="sibTrans" cxnId="{A3B45FEA-7F29-43E5-9CBC-3610ADCD2217}">
      <dgm:prSet/>
      <dgm:spPr/>
      <dgm:t>
        <a:bodyPr/>
        <a:lstStyle/>
        <a:p>
          <a:endParaRPr lang="en-US"/>
        </a:p>
      </dgm:t>
    </dgm:pt>
    <dgm:pt modelId="{4A50F4E1-B40A-492E-8399-62D177666353}">
      <dgm:prSet phldrT="[Text]"/>
      <dgm:spPr/>
      <dgm:t>
        <a:bodyPr/>
        <a:lstStyle/>
        <a:p>
          <a:r>
            <a:rPr lang="en-US" altLang="en-US" dirty="0">
              <a:solidFill>
                <a:schemeClr val="tx2"/>
              </a:solidFill>
              <a:sym typeface="Calibri" pitchFamily="34" charset="0"/>
            </a:rPr>
            <a:t>Use group process techniques to ensure each voice is heard</a:t>
          </a:r>
          <a:endParaRPr lang="en-US" dirty="0">
            <a:solidFill>
              <a:schemeClr val="tx2"/>
            </a:solidFill>
          </a:endParaRPr>
        </a:p>
      </dgm:t>
    </dgm:pt>
    <dgm:pt modelId="{4FB6DB7B-3FD2-406C-9995-48C802122DE2}" type="parTrans" cxnId="{684C6AC2-EC03-457E-A48C-3D380E241470}">
      <dgm:prSet/>
      <dgm:spPr/>
      <dgm:t>
        <a:bodyPr/>
        <a:lstStyle/>
        <a:p>
          <a:endParaRPr lang="en-US"/>
        </a:p>
      </dgm:t>
    </dgm:pt>
    <dgm:pt modelId="{6A2281D9-98A1-44F2-8A77-9B06C0711E28}" type="sibTrans" cxnId="{684C6AC2-EC03-457E-A48C-3D380E241470}">
      <dgm:prSet/>
      <dgm:spPr/>
      <dgm:t>
        <a:bodyPr/>
        <a:lstStyle/>
        <a:p>
          <a:endParaRPr lang="en-US"/>
        </a:p>
      </dgm:t>
    </dgm:pt>
    <dgm:pt modelId="{BDF40E1C-FCE5-462D-81A0-AAF6C76328E6}">
      <dgm:prSet phldrT="[Text]"/>
      <dgm:spPr/>
      <dgm:t>
        <a:bodyPr/>
        <a:lstStyle/>
        <a:p>
          <a:r>
            <a:rPr lang="en-US" altLang="en-US" dirty="0">
              <a:solidFill>
                <a:schemeClr val="tx2"/>
              </a:solidFill>
              <a:sym typeface="Calibri" pitchFamily="34" charset="0"/>
            </a:rPr>
            <a:t>Provide a safe forum to ask questions, share information, and confirm understandings</a:t>
          </a:r>
          <a:endParaRPr lang="en-US" dirty="0">
            <a:solidFill>
              <a:schemeClr val="tx2"/>
            </a:solidFill>
          </a:endParaRPr>
        </a:p>
      </dgm:t>
    </dgm:pt>
    <dgm:pt modelId="{9949C964-DBCD-432A-BB96-F359C41690CC}" type="parTrans" cxnId="{3FA147BE-9EB4-4132-A656-082C89CB933C}">
      <dgm:prSet/>
      <dgm:spPr/>
      <dgm:t>
        <a:bodyPr/>
        <a:lstStyle/>
        <a:p>
          <a:endParaRPr lang="en-US"/>
        </a:p>
      </dgm:t>
    </dgm:pt>
    <dgm:pt modelId="{6195F653-2608-4340-BEEA-1A4EFFA59B67}" type="sibTrans" cxnId="{3FA147BE-9EB4-4132-A656-082C89CB933C}">
      <dgm:prSet/>
      <dgm:spPr/>
      <dgm:t>
        <a:bodyPr/>
        <a:lstStyle/>
        <a:p>
          <a:endParaRPr lang="en-US"/>
        </a:p>
      </dgm:t>
    </dgm:pt>
    <dgm:pt modelId="{75FC822D-7362-400C-ACD6-B0A910E9E8F6}">
      <dgm:prSet/>
      <dgm:spPr/>
      <dgm:t>
        <a:bodyPr/>
        <a:lstStyle/>
        <a:p>
          <a:r>
            <a:rPr lang="en-US" altLang="en-US" dirty="0">
              <a:solidFill>
                <a:schemeClr val="tx2"/>
              </a:solidFill>
              <a:sym typeface="Calibri" pitchFamily="34" charset="0"/>
            </a:rPr>
            <a:t>Describe role of stakeholders</a:t>
          </a:r>
          <a:endParaRPr lang="en-US" dirty="0">
            <a:solidFill>
              <a:schemeClr val="tx2"/>
            </a:solidFill>
          </a:endParaRPr>
        </a:p>
      </dgm:t>
    </dgm:pt>
    <dgm:pt modelId="{46C5803E-AFBC-4B0B-9D38-ABF5EA5B07B0}" type="parTrans" cxnId="{226E55B0-9F8A-4902-89B8-27B5C1D1AB64}">
      <dgm:prSet/>
      <dgm:spPr/>
      <dgm:t>
        <a:bodyPr/>
        <a:lstStyle/>
        <a:p>
          <a:endParaRPr lang="en-US"/>
        </a:p>
      </dgm:t>
    </dgm:pt>
    <dgm:pt modelId="{E83194DC-B184-494B-AA09-B8ECE6317C70}" type="sibTrans" cxnId="{226E55B0-9F8A-4902-89B8-27B5C1D1AB64}">
      <dgm:prSet/>
      <dgm:spPr/>
      <dgm:t>
        <a:bodyPr/>
        <a:lstStyle/>
        <a:p>
          <a:endParaRPr lang="en-US"/>
        </a:p>
      </dgm:t>
    </dgm:pt>
    <dgm:pt modelId="{91D6F732-73D2-4AB6-B46A-B264E5DC36B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Provide resources to build background knowledge on programmatic data</a:t>
          </a:r>
        </a:p>
      </dgm:t>
    </dgm:pt>
    <dgm:pt modelId="{0C9B41A9-6997-470E-B5FF-29C2652C6CA4}" type="parTrans" cxnId="{57173B77-6B3F-4926-B268-0EE78A213EB5}">
      <dgm:prSet/>
      <dgm:spPr/>
      <dgm:t>
        <a:bodyPr/>
        <a:lstStyle/>
        <a:p>
          <a:endParaRPr lang="en-US"/>
        </a:p>
      </dgm:t>
    </dgm:pt>
    <dgm:pt modelId="{5824B090-AE97-47D1-9AEA-EFEDC4392A37}" type="sibTrans" cxnId="{57173B77-6B3F-4926-B268-0EE78A213EB5}">
      <dgm:prSet/>
      <dgm:spPr/>
      <dgm:t>
        <a:bodyPr/>
        <a:lstStyle/>
        <a:p>
          <a:endParaRPr lang="en-US"/>
        </a:p>
      </dgm:t>
    </dgm:pt>
    <dgm:pt modelId="{FB2A766D-3FDE-4DB5-82AB-7D6C18CADC3B}">
      <dgm:prSet phldrT="[Text]"/>
      <dgm:spPr/>
      <dgm:t>
        <a:bodyPr/>
        <a:lstStyle/>
        <a:p>
          <a:r>
            <a:rPr lang="en-US" altLang="en-US" dirty="0">
              <a:solidFill>
                <a:schemeClr val="tx2"/>
              </a:solidFill>
              <a:sym typeface="Calibri" pitchFamily="34" charset="0"/>
            </a:rPr>
            <a:t>Identify areas of needed improvement and strategies for addressing those areas in a timely and effective manner</a:t>
          </a:r>
          <a:endParaRPr lang="en-US" dirty="0">
            <a:solidFill>
              <a:schemeClr val="tx2"/>
            </a:solidFill>
          </a:endParaRPr>
        </a:p>
      </dgm:t>
    </dgm:pt>
    <dgm:pt modelId="{1B0D5C94-C019-46A4-8ED2-A111B6EDC24B}" type="parTrans" cxnId="{F0B88D65-3C2A-4BCC-BD72-3949EE5470D3}">
      <dgm:prSet/>
      <dgm:spPr/>
      <dgm:t>
        <a:bodyPr/>
        <a:lstStyle/>
        <a:p>
          <a:endParaRPr lang="en-US"/>
        </a:p>
      </dgm:t>
    </dgm:pt>
    <dgm:pt modelId="{0522FE74-FE3F-4A3F-8305-03592B9B516A}" type="sibTrans" cxnId="{F0B88D65-3C2A-4BCC-BD72-3949EE5470D3}">
      <dgm:prSet/>
      <dgm:spPr/>
      <dgm:t>
        <a:bodyPr/>
        <a:lstStyle/>
        <a:p>
          <a:endParaRPr lang="en-US"/>
        </a:p>
      </dgm:t>
    </dgm:pt>
    <dgm:pt modelId="{6483D03D-6BC8-4944-8BF1-2BE988F9FE39}" type="pres">
      <dgm:prSet presAssocID="{CF346932-6B0C-4181-A53D-680BCD47739D}" presName="Name0" presStyleCnt="0">
        <dgm:presLayoutVars>
          <dgm:dir/>
          <dgm:animLvl val="lvl"/>
          <dgm:resizeHandles val="exact"/>
        </dgm:presLayoutVars>
      </dgm:prSet>
      <dgm:spPr/>
    </dgm:pt>
    <dgm:pt modelId="{E62B3EE9-67BF-4B97-B994-B2378AB0DF65}" type="pres">
      <dgm:prSet presAssocID="{1D42134D-5FBA-43DB-A0EB-43A9929E498E}" presName="composite" presStyleCnt="0"/>
      <dgm:spPr/>
    </dgm:pt>
    <dgm:pt modelId="{24ADE6EB-097E-4BCD-A0C7-41D002DDDD55}" type="pres">
      <dgm:prSet presAssocID="{1D42134D-5FBA-43DB-A0EB-43A9929E498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0FF7964-E460-4DE1-BE71-6FEF3B9046F5}" type="pres">
      <dgm:prSet presAssocID="{1D42134D-5FBA-43DB-A0EB-43A9929E498E}" presName="desTx" presStyleLbl="alignAccFollowNode1" presStyleIdx="0" presStyleCnt="3">
        <dgm:presLayoutVars>
          <dgm:bulletEnabled val="1"/>
        </dgm:presLayoutVars>
      </dgm:prSet>
      <dgm:spPr/>
    </dgm:pt>
    <dgm:pt modelId="{D87A1B94-78A7-41E3-B056-FAB5B8AB9CD2}" type="pres">
      <dgm:prSet presAssocID="{74A76F84-8E6E-46BB-A1EE-4F63EC160742}" presName="space" presStyleCnt="0"/>
      <dgm:spPr/>
    </dgm:pt>
    <dgm:pt modelId="{1336EC4A-9F8E-4921-8519-30CC255285E7}" type="pres">
      <dgm:prSet presAssocID="{1761DD9C-BDDD-4F49-B2A3-EB9AE532A11A}" presName="composite" presStyleCnt="0"/>
      <dgm:spPr/>
    </dgm:pt>
    <dgm:pt modelId="{05F5D742-FFD7-429C-8852-13655794CC86}" type="pres">
      <dgm:prSet presAssocID="{1761DD9C-BDDD-4F49-B2A3-EB9AE532A11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16B8B82-44E1-4C0B-B213-0CB9A7B0B3BD}" type="pres">
      <dgm:prSet presAssocID="{1761DD9C-BDDD-4F49-B2A3-EB9AE532A11A}" presName="desTx" presStyleLbl="alignAccFollowNode1" presStyleIdx="1" presStyleCnt="3">
        <dgm:presLayoutVars>
          <dgm:bulletEnabled val="1"/>
        </dgm:presLayoutVars>
      </dgm:prSet>
      <dgm:spPr/>
    </dgm:pt>
    <dgm:pt modelId="{9D2D8679-3F19-41A7-BBA2-974454180AEB}" type="pres">
      <dgm:prSet presAssocID="{DE76ABDD-0E51-4C1B-A104-0A847982DE2B}" presName="space" presStyleCnt="0"/>
      <dgm:spPr/>
    </dgm:pt>
    <dgm:pt modelId="{7C9098AC-A775-489D-8450-7AF6B0CFCF18}" type="pres">
      <dgm:prSet presAssocID="{53A89BDF-E5FC-4BB1-B6B4-020C20A011A9}" presName="composite" presStyleCnt="0"/>
      <dgm:spPr/>
    </dgm:pt>
    <dgm:pt modelId="{E4DD2235-C287-4AFF-88F7-092B2D35AAB1}" type="pres">
      <dgm:prSet presAssocID="{53A89BDF-E5FC-4BB1-B6B4-020C20A011A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B2C786C-7754-4477-8426-407710DC2623}" type="pres">
      <dgm:prSet presAssocID="{53A89BDF-E5FC-4BB1-B6B4-020C20A011A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7260406-A347-49A8-8FBB-D2FED4E3CAA5}" type="presOf" srcId="{91D6F732-73D2-4AB6-B46A-B264E5DC36BD}" destId="{90FF7964-E460-4DE1-BE71-6FEF3B9046F5}" srcOrd="0" destOrd="2" presId="urn:microsoft.com/office/officeart/2005/8/layout/hList1"/>
    <dgm:cxn modelId="{79CCDF23-09D4-4E9B-9FDE-78E3F996242F}" type="presOf" srcId="{4A50F4E1-B40A-492E-8399-62D177666353}" destId="{A16B8B82-44E1-4C0B-B213-0CB9A7B0B3BD}" srcOrd="0" destOrd="2" presId="urn:microsoft.com/office/officeart/2005/8/layout/hList1"/>
    <dgm:cxn modelId="{66153232-66FA-4894-A2A9-C41B915D8E84}" type="presOf" srcId="{1D42134D-5FBA-43DB-A0EB-43A9929E498E}" destId="{24ADE6EB-097E-4BCD-A0C7-41D002DDDD55}" srcOrd="0" destOrd="0" presId="urn:microsoft.com/office/officeart/2005/8/layout/hList1"/>
    <dgm:cxn modelId="{60523133-01A0-4C76-9F5C-4D78B7EB9C33}" srcId="{CF346932-6B0C-4181-A53D-680BCD47739D}" destId="{1761DD9C-BDDD-4F49-B2A3-EB9AE532A11A}" srcOrd="1" destOrd="0" parTransId="{59119EAC-055B-480B-8129-B3899C23D60D}" sibTransId="{DE76ABDD-0E51-4C1B-A104-0A847982DE2B}"/>
    <dgm:cxn modelId="{B9C7F343-0F4F-4B24-9C63-4F3F2C499CDC}" type="presOf" srcId="{75FC822D-7362-400C-ACD6-B0A910E9E8F6}" destId="{90FF7964-E460-4DE1-BE71-6FEF3B9046F5}" srcOrd="0" destOrd="1" presId="urn:microsoft.com/office/officeart/2005/8/layout/hList1"/>
    <dgm:cxn modelId="{F0B88D65-3C2A-4BCC-BD72-3949EE5470D3}" srcId="{53A89BDF-E5FC-4BB1-B6B4-020C20A011A9}" destId="{FB2A766D-3FDE-4DB5-82AB-7D6C18CADC3B}" srcOrd="1" destOrd="0" parTransId="{1B0D5C94-C019-46A4-8ED2-A111B6EDC24B}" sibTransId="{0522FE74-FE3F-4A3F-8305-03592B9B516A}"/>
    <dgm:cxn modelId="{B9389265-20B9-4F65-A900-0927DBD7F468}" type="presOf" srcId="{8F421BE7-D653-43A4-8D9B-1D62E3BEBA47}" destId="{90FF7964-E460-4DE1-BE71-6FEF3B9046F5}" srcOrd="0" destOrd="0" presId="urn:microsoft.com/office/officeart/2005/8/layout/hList1"/>
    <dgm:cxn modelId="{079D5F6D-5C75-4FA5-8338-C0B8D5593B93}" srcId="{CF346932-6B0C-4181-A53D-680BCD47739D}" destId="{53A89BDF-E5FC-4BB1-B6B4-020C20A011A9}" srcOrd="2" destOrd="0" parTransId="{C4BF91CE-03D4-4A03-8267-6E69B986F051}" sibTransId="{4AD6762B-C78D-4CFC-AD2C-6723FFAC7C9D}"/>
    <dgm:cxn modelId="{715EA34D-72B7-4F95-8230-CD5A41034A6E}" type="presOf" srcId="{0AC53E1F-DA69-400C-9A05-75ABB4622189}" destId="{FB2C786C-7754-4477-8426-407710DC2623}" srcOrd="0" destOrd="0" presId="urn:microsoft.com/office/officeart/2005/8/layout/hList1"/>
    <dgm:cxn modelId="{57173B77-6B3F-4926-B268-0EE78A213EB5}" srcId="{1D42134D-5FBA-43DB-A0EB-43A9929E498E}" destId="{91D6F732-73D2-4AB6-B46A-B264E5DC36BD}" srcOrd="2" destOrd="0" parTransId="{0C9B41A9-6997-470E-B5FF-29C2652C6CA4}" sibTransId="{5824B090-AE97-47D1-9AEA-EFEDC4392A37}"/>
    <dgm:cxn modelId="{625C9677-4392-4879-946B-947266334BD6}" type="presOf" srcId="{BDF40E1C-FCE5-462D-81A0-AAF6C76328E6}" destId="{A16B8B82-44E1-4C0B-B213-0CB9A7B0B3BD}" srcOrd="0" destOrd="1" presId="urn:microsoft.com/office/officeart/2005/8/layout/hList1"/>
    <dgm:cxn modelId="{7D6A315A-FAF7-4E43-AD54-F92FA6B0DF85}" srcId="{53A89BDF-E5FC-4BB1-B6B4-020C20A011A9}" destId="{0AC53E1F-DA69-400C-9A05-75ABB4622189}" srcOrd="0" destOrd="0" parTransId="{A9B4F4E4-928C-48DE-973D-5B84221C76FF}" sibTransId="{5B1188A4-05CB-481B-A98A-578EE9CBAA72}"/>
    <dgm:cxn modelId="{EF0B398E-E5D3-4803-8145-E3C83B6336AA}" type="presOf" srcId="{174F0190-D16F-4BBC-91E9-5F3F2B57008E}" destId="{A16B8B82-44E1-4C0B-B213-0CB9A7B0B3BD}" srcOrd="0" destOrd="0" presId="urn:microsoft.com/office/officeart/2005/8/layout/hList1"/>
    <dgm:cxn modelId="{4001F59A-D5D9-492A-9E6C-7E059F23F87F}" srcId="{CF346932-6B0C-4181-A53D-680BCD47739D}" destId="{1D42134D-5FBA-43DB-A0EB-43A9929E498E}" srcOrd="0" destOrd="0" parTransId="{433EBAF4-CC53-463A-8B2E-493D5745A91B}" sibTransId="{74A76F84-8E6E-46BB-A1EE-4F63EC160742}"/>
    <dgm:cxn modelId="{B6D4879D-D1E1-476F-96AB-4FF9776D11EF}" srcId="{1761DD9C-BDDD-4F49-B2A3-EB9AE532A11A}" destId="{174F0190-D16F-4BBC-91E9-5F3F2B57008E}" srcOrd="0" destOrd="0" parTransId="{9BA1661A-ABEF-4026-9231-7051C2E6DF8B}" sibTransId="{8455297E-56F6-4198-9BA0-CE29854C0F79}"/>
    <dgm:cxn modelId="{C2984F9E-49E7-4F3D-95B4-A1CED70E558C}" type="presOf" srcId="{53A89BDF-E5FC-4BB1-B6B4-020C20A011A9}" destId="{E4DD2235-C287-4AFF-88F7-092B2D35AAB1}" srcOrd="0" destOrd="0" presId="urn:microsoft.com/office/officeart/2005/8/layout/hList1"/>
    <dgm:cxn modelId="{226E55B0-9F8A-4902-89B8-27B5C1D1AB64}" srcId="{1D42134D-5FBA-43DB-A0EB-43A9929E498E}" destId="{75FC822D-7362-400C-ACD6-B0A910E9E8F6}" srcOrd="1" destOrd="0" parTransId="{46C5803E-AFBC-4B0B-9D38-ABF5EA5B07B0}" sibTransId="{E83194DC-B184-494B-AA09-B8ECE6317C70}"/>
    <dgm:cxn modelId="{3FA147BE-9EB4-4132-A656-082C89CB933C}" srcId="{1761DD9C-BDDD-4F49-B2A3-EB9AE532A11A}" destId="{BDF40E1C-FCE5-462D-81A0-AAF6C76328E6}" srcOrd="1" destOrd="0" parTransId="{9949C964-DBCD-432A-BB96-F359C41690CC}" sibTransId="{6195F653-2608-4340-BEEA-1A4EFFA59B67}"/>
    <dgm:cxn modelId="{684C6AC2-EC03-457E-A48C-3D380E241470}" srcId="{1761DD9C-BDDD-4F49-B2A3-EB9AE532A11A}" destId="{4A50F4E1-B40A-492E-8399-62D177666353}" srcOrd="2" destOrd="0" parTransId="{4FB6DB7B-3FD2-406C-9995-48C802122DE2}" sibTransId="{6A2281D9-98A1-44F2-8A77-9B06C0711E28}"/>
    <dgm:cxn modelId="{5C6390DC-E428-46BD-83F2-459FECF7BBB6}" type="presOf" srcId="{FB2A766D-3FDE-4DB5-82AB-7D6C18CADC3B}" destId="{FB2C786C-7754-4477-8426-407710DC2623}" srcOrd="0" destOrd="1" presId="urn:microsoft.com/office/officeart/2005/8/layout/hList1"/>
    <dgm:cxn modelId="{A3B45FEA-7F29-43E5-9CBC-3610ADCD2217}" srcId="{1D42134D-5FBA-43DB-A0EB-43A9929E498E}" destId="{8F421BE7-D653-43A4-8D9B-1D62E3BEBA47}" srcOrd="0" destOrd="0" parTransId="{2C4F03F4-51D0-48A7-B43F-C747402E3D4B}" sibTransId="{5B5D5884-D68B-4000-9575-F342B381DBC4}"/>
    <dgm:cxn modelId="{9F1B4CEA-6B42-4498-96B9-5FD10A4E4953}" type="presOf" srcId="{CF346932-6B0C-4181-A53D-680BCD47739D}" destId="{6483D03D-6BC8-4944-8BF1-2BE988F9FE39}" srcOrd="0" destOrd="0" presId="urn:microsoft.com/office/officeart/2005/8/layout/hList1"/>
    <dgm:cxn modelId="{06C795FD-9719-4AE1-831E-651579055544}" type="presOf" srcId="{1761DD9C-BDDD-4F49-B2A3-EB9AE532A11A}" destId="{05F5D742-FFD7-429C-8852-13655794CC86}" srcOrd="0" destOrd="0" presId="urn:microsoft.com/office/officeart/2005/8/layout/hList1"/>
    <dgm:cxn modelId="{3C67DB44-E72C-4224-A6C5-9C4B0743FFD6}" type="presParOf" srcId="{6483D03D-6BC8-4944-8BF1-2BE988F9FE39}" destId="{E62B3EE9-67BF-4B97-B994-B2378AB0DF65}" srcOrd="0" destOrd="0" presId="urn:microsoft.com/office/officeart/2005/8/layout/hList1"/>
    <dgm:cxn modelId="{886720EC-F004-4B9D-ADDA-348FD79895C4}" type="presParOf" srcId="{E62B3EE9-67BF-4B97-B994-B2378AB0DF65}" destId="{24ADE6EB-097E-4BCD-A0C7-41D002DDDD55}" srcOrd="0" destOrd="0" presId="urn:microsoft.com/office/officeart/2005/8/layout/hList1"/>
    <dgm:cxn modelId="{220CDD7F-F1A2-4EC1-BA0B-CE79D4A14BAB}" type="presParOf" srcId="{E62B3EE9-67BF-4B97-B994-B2378AB0DF65}" destId="{90FF7964-E460-4DE1-BE71-6FEF3B9046F5}" srcOrd="1" destOrd="0" presId="urn:microsoft.com/office/officeart/2005/8/layout/hList1"/>
    <dgm:cxn modelId="{48936ADD-8B9D-4ECB-A83D-282AAF078FB6}" type="presParOf" srcId="{6483D03D-6BC8-4944-8BF1-2BE988F9FE39}" destId="{D87A1B94-78A7-41E3-B056-FAB5B8AB9CD2}" srcOrd="1" destOrd="0" presId="urn:microsoft.com/office/officeart/2005/8/layout/hList1"/>
    <dgm:cxn modelId="{C79079EF-4DDE-4E86-B2CB-8B336133D1A3}" type="presParOf" srcId="{6483D03D-6BC8-4944-8BF1-2BE988F9FE39}" destId="{1336EC4A-9F8E-4921-8519-30CC255285E7}" srcOrd="2" destOrd="0" presId="urn:microsoft.com/office/officeart/2005/8/layout/hList1"/>
    <dgm:cxn modelId="{8196F802-2928-4C99-8E95-A87E324D177E}" type="presParOf" srcId="{1336EC4A-9F8E-4921-8519-30CC255285E7}" destId="{05F5D742-FFD7-429C-8852-13655794CC86}" srcOrd="0" destOrd="0" presId="urn:microsoft.com/office/officeart/2005/8/layout/hList1"/>
    <dgm:cxn modelId="{EE721F2E-B33C-44BD-8E85-4A5C0E742C29}" type="presParOf" srcId="{1336EC4A-9F8E-4921-8519-30CC255285E7}" destId="{A16B8B82-44E1-4C0B-B213-0CB9A7B0B3BD}" srcOrd="1" destOrd="0" presId="urn:microsoft.com/office/officeart/2005/8/layout/hList1"/>
    <dgm:cxn modelId="{3A2E5BED-C724-4773-BE39-D96C92C3C15F}" type="presParOf" srcId="{6483D03D-6BC8-4944-8BF1-2BE988F9FE39}" destId="{9D2D8679-3F19-41A7-BBA2-974454180AEB}" srcOrd="3" destOrd="0" presId="urn:microsoft.com/office/officeart/2005/8/layout/hList1"/>
    <dgm:cxn modelId="{A4116115-9B4E-4990-BCF2-834179E9ED29}" type="presParOf" srcId="{6483D03D-6BC8-4944-8BF1-2BE988F9FE39}" destId="{7C9098AC-A775-489D-8450-7AF6B0CFCF18}" srcOrd="4" destOrd="0" presId="urn:microsoft.com/office/officeart/2005/8/layout/hList1"/>
    <dgm:cxn modelId="{6A48BEA6-41FE-47CC-BAC1-A01E90416DE3}" type="presParOf" srcId="{7C9098AC-A775-489D-8450-7AF6B0CFCF18}" destId="{E4DD2235-C287-4AFF-88F7-092B2D35AAB1}" srcOrd="0" destOrd="0" presId="urn:microsoft.com/office/officeart/2005/8/layout/hList1"/>
    <dgm:cxn modelId="{A66CE903-CEDF-449E-8E2B-7C95C91836F8}" type="presParOf" srcId="{7C9098AC-A775-489D-8450-7AF6B0CFCF18}" destId="{FB2C786C-7754-4477-8426-407710DC26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77A82-480E-43A6-AF4B-DCA456071BAC}">
      <dsp:nvSpPr>
        <dsp:cNvPr id="0" name=""/>
        <dsp:cNvSpPr/>
      </dsp:nvSpPr>
      <dsp:spPr>
        <a:xfrm>
          <a:off x="2276219" y="-99311"/>
          <a:ext cx="5810760" cy="5810760"/>
        </a:xfrm>
        <a:prstGeom prst="circularArrow">
          <a:avLst>
            <a:gd name="adj1" fmla="val 5544"/>
            <a:gd name="adj2" fmla="val 330680"/>
            <a:gd name="adj3" fmla="val 14623698"/>
            <a:gd name="adj4" fmla="val 16888733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F67F9-F54B-46E3-8A75-892C5112F64B}">
      <dsp:nvSpPr>
        <dsp:cNvPr id="0" name=""/>
        <dsp:cNvSpPr/>
      </dsp:nvSpPr>
      <dsp:spPr>
        <a:xfrm>
          <a:off x="4346674" y="-49447"/>
          <a:ext cx="1669851" cy="8349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1. Planning &amp; Preparing to Use Data</a:t>
          </a:r>
        </a:p>
      </dsp:txBody>
      <dsp:txXfrm>
        <a:off x="4387432" y="-8689"/>
        <a:ext cx="1588335" cy="753409"/>
      </dsp:txXfrm>
    </dsp:sp>
    <dsp:sp modelId="{BC6FD841-7F7F-4624-ABC4-1943D8DF21A5}">
      <dsp:nvSpPr>
        <dsp:cNvPr id="0" name=""/>
        <dsp:cNvSpPr/>
      </dsp:nvSpPr>
      <dsp:spPr>
        <a:xfrm>
          <a:off x="6098839" y="676322"/>
          <a:ext cx="1669851" cy="834925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2. Collecting Data</a:t>
          </a:r>
        </a:p>
      </dsp:txBody>
      <dsp:txXfrm>
        <a:off x="6139597" y="717080"/>
        <a:ext cx="1588335" cy="753409"/>
      </dsp:txXfrm>
    </dsp:sp>
    <dsp:sp modelId="{5B225762-D89C-4E93-8BD6-58848399F5FB}">
      <dsp:nvSpPr>
        <dsp:cNvPr id="0" name=""/>
        <dsp:cNvSpPr/>
      </dsp:nvSpPr>
      <dsp:spPr>
        <a:xfrm>
          <a:off x="6824610" y="2428488"/>
          <a:ext cx="1669851" cy="834925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3. Organizing Data</a:t>
          </a:r>
        </a:p>
      </dsp:txBody>
      <dsp:txXfrm>
        <a:off x="6865368" y="2469246"/>
        <a:ext cx="1588335" cy="753409"/>
      </dsp:txXfrm>
    </dsp:sp>
    <dsp:sp modelId="{3442AC2A-E43C-4BC0-B0D1-827684DD3A19}">
      <dsp:nvSpPr>
        <dsp:cNvPr id="0" name=""/>
        <dsp:cNvSpPr/>
      </dsp:nvSpPr>
      <dsp:spPr>
        <a:xfrm>
          <a:off x="6213980" y="4038939"/>
          <a:ext cx="1669851" cy="834925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4. Analyzing Data</a:t>
          </a:r>
        </a:p>
      </dsp:txBody>
      <dsp:txXfrm>
        <a:off x="6254738" y="4079697"/>
        <a:ext cx="1588335" cy="753409"/>
      </dsp:txXfrm>
    </dsp:sp>
    <dsp:sp modelId="{6750A50F-5C98-46DE-91A7-CC166BAE04E4}">
      <dsp:nvSpPr>
        <dsp:cNvPr id="0" name=""/>
        <dsp:cNvSpPr/>
      </dsp:nvSpPr>
      <dsp:spPr>
        <a:xfrm>
          <a:off x="4164844" y="4807126"/>
          <a:ext cx="2033511" cy="1033521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5. Developing Hypotheses &amp; Making Recommendations</a:t>
          </a:r>
        </a:p>
      </dsp:txBody>
      <dsp:txXfrm>
        <a:off x="4215296" y="4857578"/>
        <a:ext cx="1932607" cy="932617"/>
      </dsp:txXfrm>
    </dsp:sp>
    <dsp:sp modelId="{4A657412-2963-48BA-A2D4-6C6E56392368}">
      <dsp:nvSpPr>
        <dsp:cNvPr id="0" name=""/>
        <dsp:cNvSpPr/>
      </dsp:nvSpPr>
      <dsp:spPr>
        <a:xfrm>
          <a:off x="2364231" y="4118640"/>
          <a:ext cx="1669851" cy="834925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6. Creating an Action Plan</a:t>
          </a:r>
        </a:p>
      </dsp:txBody>
      <dsp:txXfrm>
        <a:off x="2404989" y="4159398"/>
        <a:ext cx="1588335" cy="753409"/>
      </dsp:txXfrm>
    </dsp:sp>
    <dsp:sp modelId="{1B5D77FE-217F-4F48-BBAC-B3F23583A8D8}">
      <dsp:nvSpPr>
        <dsp:cNvPr id="0" name=""/>
        <dsp:cNvSpPr/>
      </dsp:nvSpPr>
      <dsp:spPr>
        <a:xfrm>
          <a:off x="1868738" y="2428488"/>
          <a:ext cx="1669851" cy="834925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7. Displaying &amp; Sharing Results</a:t>
          </a:r>
        </a:p>
      </dsp:txBody>
      <dsp:txXfrm>
        <a:off x="1909496" y="2469246"/>
        <a:ext cx="1588335" cy="753409"/>
      </dsp:txXfrm>
    </dsp:sp>
    <dsp:sp modelId="{DA06F7DA-77D2-43D0-A3FB-534A3B63EC5F}">
      <dsp:nvSpPr>
        <dsp:cNvPr id="0" name=""/>
        <dsp:cNvSpPr/>
      </dsp:nvSpPr>
      <dsp:spPr>
        <a:xfrm>
          <a:off x="2571740" y="593890"/>
          <a:ext cx="1715388" cy="99979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8. Continuous Monitoring for Progress &amp; Improvement</a:t>
          </a:r>
        </a:p>
      </dsp:txBody>
      <dsp:txXfrm>
        <a:off x="2620546" y="642696"/>
        <a:ext cx="1617776" cy="902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DE6EB-097E-4BCD-A0C7-41D002DDDD55}">
      <dsp:nvSpPr>
        <dsp:cNvPr id="0" name=""/>
        <dsp:cNvSpPr/>
      </dsp:nvSpPr>
      <dsp:spPr>
        <a:xfrm>
          <a:off x="2571" y="216783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baseline="0" dirty="0"/>
            <a:t>Before</a:t>
          </a:r>
        </a:p>
      </dsp:txBody>
      <dsp:txXfrm>
        <a:off x="2571" y="216783"/>
        <a:ext cx="2507456" cy="1002982"/>
      </dsp:txXfrm>
    </dsp:sp>
    <dsp:sp modelId="{90FF7964-E460-4DE1-BE71-6FEF3B9046F5}">
      <dsp:nvSpPr>
        <dsp:cNvPr id="0" name=""/>
        <dsp:cNvSpPr/>
      </dsp:nvSpPr>
      <dsp:spPr>
        <a:xfrm>
          <a:off x="2571" y="1219766"/>
          <a:ext cx="2507456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Articulate purpose of the work/ decision/discussion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solidFill>
                <a:schemeClr val="tx2"/>
              </a:solidFill>
              <a:sym typeface="Calibri" pitchFamily="34" charset="0"/>
            </a:rPr>
            <a:t>Describe role of stakeholders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Provide resources to build background knowledge on programmatic data</a:t>
          </a:r>
        </a:p>
      </dsp:txBody>
      <dsp:txXfrm>
        <a:off x="2571" y="1219766"/>
        <a:ext cx="2507456" cy="3211649"/>
      </dsp:txXfrm>
    </dsp:sp>
    <dsp:sp modelId="{05F5D742-FFD7-429C-8852-13655794CC86}">
      <dsp:nvSpPr>
        <dsp:cNvPr id="0" name=""/>
        <dsp:cNvSpPr/>
      </dsp:nvSpPr>
      <dsp:spPr>
        <a:xfrm>
          <a:off x="2861071" y="216783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baseline="0" dirty="0"/>
            <a:t>During</a:t>
          </a:r>
        </a:p>
      </dsp:txBody>
      <dsp:txXfrm>
        <a:off x="2861071" y="216783"/>
        <a:ext cx="2507456" cy="1002982"/>
      </dsp:txXfrm>
    </dsp:sp>
    <dsp:sp modelId="{A16B8B82-44E1-4C0B-B213-0CB9A7B0B3BD}">
      <dsp:nvSpPr>
        <dsp:cNvPr id="0" name=""/>
        <dsp:cNvSpPr/>
      </dsp:nvSpPr>
      <dsp:spPr>
        <a:xfrm>
          <a:off x="2861071" y="1219766"/>
          <a:ext cx="2507456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>
            <a:solidFill>
              <a:schemeClr val="tx2"/>
            </a:solidFill>
          </a:endParaRPr>
        </a:p>
      </dsp:txBody>
      <dsp:txXfrm>
        <a:off x="2861071" y="1219766"/>
        <a:ext cx="2507456" cy="3211649"/>
      </dsp:txXfrm>
    </dsp:sp>
    <dsp:sp modelId="{E4DD2235-C287-4AFF-88F7-092B2D35AAB1}">
      <dsp:nvSpPr>
        <dsp:cNvPr id="0" name=""/>
        <dsp:cNvSpPr/>
      </dsp:nvSpPr>
      <dsp:spPr>
        <a:xfrm>
          <a:off x="5719571" y="216783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baseline="0" dirty="0"/>
            <a:t>After</a:t>
          </a:r>
        </a:p>
      </dsp:txBody>
      <dsp:txXfrm>
        <a:off x="5719571" y="216783"/>
        <a:ext cx="2507456" cy="1002982"/>
      </dsp:txXfrm>
    </dsp:sp>
    <dsp:sp modelId="{FB2C786C-7754-4477-8426-407710DC2623}">
      <dsp:nvSpPr>
        <dsp:cNvPr id="0" name=""/>
        <dsp:cNvSpPr/>
      </dsp:nvSpPr>
      <dsp:spPr>
        <a:xfrm>
          <a:off x="5719571" y="1219766"/>
          <a:ext cx="2507456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5719571" y="1219766"/>
        <a:ext cx="2507456" cy="3211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DE6EB-097E-4BCD-A0C7-41D002DDDD55}">
      <dsp:nvSpPr>
        <dsp:cNvPr id="0" name=""/>
        <dsp:cNvSpPr/>
      </dsp:nvSpPr>
      <dsp:spPr>
        <a:xfrm>
          <a:off x="2571" y="47336"/>
          <a:ext cx="2507456" cy="69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baseline="0" dirty="0"/>
            <a:t>Before</a:t>
          </a:r>
        </a:p>
      </dsp:txBody>
      <dsp:txXfrm>
        <a:off x="2571" y="47336"/>
        <a:ext cx="2507456" cy="696088"/>
      </dsp:txXfrm>
    </dsp:sp>
    <dsp:sp modelId="{90FF7964-E460-4DE1-BE71-6FEF3B9046F5}">
      <dsp:nvSpPr>
        <dsp:cNvPr id="0" name=""/>
        <dsp:cNvSpPr/>
      </dsp:nvSpPr>
      <dsp:spPr>
        <a:xfrm>
          <a:off x="2571" y="743425"/>
          <a:ext cx="2507456" cy="37812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Articulate purpose of the work/ decision/discussion</a:t>
          </a:r>
          <a:endParaRPr lang="en-U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solidFill>
                <a:schemeClr val="tx2"/>
              </a:solidFill>
              <a:sym typeface="Calibri" pitchFamily="34" charset="0"/>
            </a:rPr>
            <a:t>Describe role of stakeholders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Provide resources to build background knowledge on programmatic data</a:t>
          </a:r>
        </a:p>
      </dsp:txBody>
      <dsp:txXfrm>
        <a:off x="2571" y="743425"/>
        <a:ext cx="2507456" cy="3781237"/>
      </dsp:txXfrm>
    </dsp:sp>
    <dsp:sp modelId="{05F5D742-FFD7-429C-8852-13655794CC86}">
      <dsp:nvSpPr>
        <dsp:cNvPr id="0" name=""/>
        <dsp:cNvSpPr/>
      </dsp:nvSpPr>
      <dsp:spPr>
        <a:xfrm>
          <a:off x="2861071" y="47336"/>
          <a:ext cx="2507456" cy="69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baseline="0" dirty="0"/>
            <a:t>During</a:t>
          </a:r>
        </a:p>
      </dsp:txBody>
      <dsp:txXfrm>
        <a:off x="2861071" y="47336"/>
        <a:ext cx="2507456" cy="696088"/>
      </dsp:txXfrm>
    </dsp:sp>
    <dsp:sp modelId="{A16B8B82-44E1-4C0B-B213-0CB9A7B0B3BD}">
      <dsp:nvSpPr>
        <dsp:cNvPr id="0" name=""/>
        <dsp:cNvSpPr/>
      </dsp:nvSpPr>
      <dsp:spPr>
        <a:xfrm>
          <a:off x="2861071" y="743425"/>
          <a:ext cx="2507456" cy="37812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solidFill>
                <a:schemeClr val="tx2"/>
              </a:solidFill>
              <a:sym typeface="Calibri" pitchFamily="34" charset="0"/>
            </a:rPr>
            <a:t>Invite unique perspectives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solidFill>
                <a:schemeClr val="tx2"/>
              </a:solidFill>
              <a:sym typeface="Calibri" pitchFamily="34" charset="0"/>
            </a:rPr>
            <a:t>Provide a safe forum to ask questions, share information, and confirm understandings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solidFill>
                <a:schemeClr val="tx2"/>
              </a:solidFill>
              <a:sym typeface="Calibri" pitchFamily="34" charset="0"/>
            </a:rPr>
            <a:t>Use group process techniques to ensure each voice is heard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2861071" y="743425"/>
        <a:ext cx="2507456" cy="3781237"/>
      </dsp:txXfrm>
    </dsp:sp>
    <dsp:sp modelId="{E4DD2235-C287-4AFF-88F7-092B2D35AAB1}">
      <dsp:nvSpPr>
        <dsp:cNvPr id="0" name=""/>
        <dsp:cNvSpPr/>
      </dsp:nvSpPr>
      <dsp:spPr>
        <a:xfrm>
          <a:off x="5719571" y="47336"/>
          <a:ext cx="2507456" cy="69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baseline="0" dirty="0"/>
            <a:t>After</a:t>
          </a:r>
        </a:p>
      </dsp:txBody>
      <dsp:txXfrm>
        <a:off x="5719571" y="47336"/>
        <a:ext cx="2507456" cy="696088"/>
      </dsp:txXfrm>
    </dsp:sp>
    <dsp:sp modelId="{FB2C786C-7754-4477-8426-407710DC2623}">
      <dsp:nvSpPr>
        <dsp:cNvPr id="0" name=""/>
        <dsp:cNvSpPr/>
      </dsp:nvSpPr>
      <dsp:spPr>
        <a:xfrm>
          <a:off x="5719571" y="743425"/>
          <a:ext cx="2507456" cy="37812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5719571" y="743425"/>
        <a:ext cx="2507456" cy="3781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DE6EB-097E-4BCD-A0C7-41D002DDDD55}">
      <dsp:nvSpPr>
        <dsp:cNvPr id="0" name=""/>
        <dsp:cNvSpPr/>
      </dsp:nvSpPr>
      <dsp:spPr>
        <a:xfrm>
          <a:off x="2571" y="161636"/>
          <a:ext cx="2507456" cy="69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baseline="0" dirty="0"/>
            <a:t>Before</a:t>
          </a:r>
        </a:p>
      </dsp:txBody>
      <dsp:txXfrm>
        <a:off x="2571" y="161636"/>
        <a:ext cx="2507456" cy="696088"/>
      </dsp:txXfrm>
    </dsp:sp>
    <dsp:sp modelId="{90FF7964-E460-4DE1-BE71-6FEF3B9046F5}">
      <dsp:nvSpPr>
        <dsp:cNvPr id="0" name=""/>
        <dsp:cNvSpPr/>
      </dsp:nvSpPr>
      <dsp:spPr>
        <a:xfrm>
          <a:off x="2571" y="857725"/>
          <a:ext cx="2507456" cy="37812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Articulate purpose of the work/ decision/discussion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solidFill>
                <a:schemeClr val="tx2"/>
              </a:solidFill>
              <a:sym typeface="Calibri" pitchFamily="34" charset="0"/>
            </a:rPr>
            <a:t>Describe role of stakeholders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Provide resources to build background knowledge on programmatic data</a:t>
          </a:r>
        </a:p>
      </dsp:txBody>
      <dsp:txXfrm>
        <a:off x="2571" y="857725"/>
        <a:ext cx="2507456" cy="3781237"/>
      </dsp:txXfrm>
    </dsp:sp>
    <dsp:sp modelId="{05F5D742-FFD7-429C-8852-13655794CC86}">
      <dsp:nvSpPr>
        <dsp:cNvPr id="0" name=""/>
        <dsp:cNvSpPr/>
      </dsp:nvSpPr>
      <dsp:spPr>
        <a:xfrm>
          <a:off x="2861071" y="161636"/>
          <a:ext cx="2507456" cy="69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baseline="0" dirty="0"/>
            <a:t>During</a:t>
          </a:r>
        </a:p>
      </dsp:txBody>
      <dsp:txXfrm>
        <a:off x="2861071" y="161636"/>
        <a:ext cx="2507456" cy="696088"/>
      </dsp:txXfrm>
    </dsp:sp>
    <dsp:sp modelId="{A16B8B82-44E1-4C0B-B213-0CB9A7B0B3BD}">
      <dsp:nvSpPr>
        <dsp:cNvPr id="0" name=""/>
        <dsp:cNvSpPr/>
      </dsp:nvSpPr>
      <dsp:spPr>
        <a:xfrm>
          <a:off x="2861071" y="857725"/>
          <a:ext cx="2507456" cy="37812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solidFill>
                <a:schemeClr val="tx2"/>
              </a:solidFill>
              <a:sym typeface="Calibri" pitchFamily="34" charset="0"/>
            </a:rPr>
            <a:t>Invite unique perspectives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solidFill>
                <a:schemeClr val="tx2"/>
              </a:solidFill>
              <a:sym typeface="Calibri" pitchFamily="34" charset="0"/>
            </a:rPr>
            <a:t>Provide a safe forum to ask questions, share information, and confirm understandings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solidFill>
                <a:schemeClr val="tx2"/>
              </a:solidFill>
              <a:sym typeface="Calibri" pitchFamily="34" charset="0"/>
            </a:rPr>
            <a:t>Use group process techniques to ensure each voice is heard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2861071" y="857725"/>
        <a:ext cx="2507456" cy="3781237"/>
      </dsp:txXfrm>
    </dsp:sp>
    <dsp:sp modelId="{E4DD2235-C287-4AFF-88F7-092B2D35AAB1}">
      <dsp:nvSpPr>
        <dsp:cNvPr id="0" name=""/>
        <dsp:cNvSpPr/>
      </dsp:nvSpPr>
      <dsp:spPr>
        <a:xfrm>
          <a:off x="5719571" y="161636"/>
          <a:ext cx="2507456" cy="69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baseline="0" dirty="0"/>
            <a:t>After</a:t>
          </a:r>
        </a:p>
      </dsp:txBody>
      <dsp:txXfrm>
        <a:off x="5719571" y="161636"/>
        <a:ext cx="2507456" cy="696088"/>
      </dsp:txXfrm>
    </dsp:sp>
    <dsp:sp modelId="{FB2C786C-7754-4477-8426-407710DC2623}">
      <dsp:nvSpPr>
        <dsp:cNvPr id="0" name=""/>
        <dsp:cNvSpPr/>
      </dsp:nvSpPr>
      <dsp:spPr>
        <a:xfrm>
          <a:off x="5719571" y="857725"/>
          <a:ext cx="2507456" cy="37812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2"/>
              </a:solidFill>
            </a:rPr>
            <a:t>Close the loop—</a:t>
          </a:r>
          <a:r>
            <a:rPr lang="en-US" altLang="en-US" sz="2000" kern="1200" dirty="0">
              <a:solidFill>
                <a:schemeClr val="tx2"/>
              </a:solidFill>
            </a:rPr>
            <a:t>communicate  decision and provide rationale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solidFill>
                <a:schemeClr val="tx2"/>
              </a:solidFill>
              <a:sym typeface="Calibri" pitchFamily="34" charset="0"/>
            </a:rPr>
            <a:t>Identify areas of needed improvement and strategies for addressing those areas in a timely and effective manner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5719571" y="857725"/>
        <a:ext cx="2507456" cy="3781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68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83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11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33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3EA0A9-7D49-4679-9EBC-83B34F80AC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7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3EA0A9-7D49-4679-9EBC-83B34F80AC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Diana</a:t>
            </a:r>
          </a:p>
        </p:txBody>
      </p:sp>
    </p:spTree>
    <p:extLst>
      <p:ext uri="{BB962C8B-B14F-4D97-AF65-F5344CB8AC3E}">
        <p14:creationId xmlns:p14="http://schemas.microsoft.com/office/powerpoint/2010/main" val="3004148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/>
              <a:t>Diana</a:t>
            </a:r>
          </a:p>
          <a:p>
            <a:r>
              <a:rPr lang="en-US" i="0" baseline="0" dirty="0"/>
              <a:t>Quick overview of LbC – Habits, elements and depth of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AC22-0B14-48D4-8B11-6A2DA04BEE8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08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3EA0A9-7D49-4679-9EBC-83B34F80AC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74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3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17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9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67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41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97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3EA0A9-7D49-4679-9EBC-83B34F80AC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59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24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Diana to 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5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60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55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996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27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2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51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20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endParaRPr lang="en-US" dirty="0"/>
          </a:p>
          <a:p>
            <a:pPr marL="347472" lvl="3" indent="-347472">
              <a:spcBef>
                <a:spcPts val="0"/>
              </a:spcBef>
              <a:spcAft>
                <a:spcPts val="1800"/>
              </a:spcAft>
              <a:buClr>
                <a:srgbClr val="ED3532"/>
              </a:buCl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62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36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621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65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26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451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976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737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3EA0A9-7D49-4679-9EBC-83B34F80AC3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1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21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848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69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5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080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645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4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21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96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0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E2EC18-B5FA-46FE-AF0C-4FD6913089C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395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297AB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297ABB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 sz="3200"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 sz="2800">
                <a:solidFill>
                  <a:srgbClr val="297ABB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A02710-B2A3-4E03-99D9-F69F0BFA780E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9AB22202-D9EB-43B0-86D7-B6BCAA12333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897F00C7-1FBB-4213-AD24-5842ABA3892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B59EDC4C-63D1-4C84-8EF0-706C5B6A1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3A6239-E334-4090-B280-31DFDC6B42EF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6D0AC07A-B1BB-4E33-9B4F-4D9AC3CF18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CAD6726F-D8EF-480C-B0F8-39A9A9D970B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FDCF5C02-4ECB-4DC2-BBC3-50288C813E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24277E-20CA-40A0-AE84-24619DC7E6CA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5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D4B41B63-A5EE-4EB2-A01D-BBA809F7DB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 descr="&quot; &quot;">
              <a:extLst>
                <a:ext uri="{FF2B5EF4-FFF2-40B4-BE49-F238E27FC236}">
                  <a16:creationId xmlns:a16="http://schemas.microsoft.com/office/drawing/2014/main" id="{9D88B25D-302D-4F02-B925-B6C1D0ACB918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Early Childhood Technical Assistance Center logo">
              <a:extLst>
                <a:ext uri="{FF2B5EF4-FFF2-40B4-BE49-F238E27FC236}">
                  <a16:creationId xmlns:a16="http://schemas.microsoft.com/office/drawing/2014/main" id="{6FE5A321-1A08-48C9-B03D-3C50CA4EC7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234D34-5526-4606-B358-561C2F3D0E7A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5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98BD3CDF-F0C7-4C22-9267-5AB80385F34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 descr="&quot; &quot;">
              <a:extLst>
                <a:ext uri="{FF2B5EF4-FFF2-40B4-BE49-F238E27FC236}">
                  <a16:creationId xmlns:a16="http://schemas.microsoft.com/office/drawing/2014/main" id="{F373E06F-29FA-45C7-BDCB-16BF9AF1F4C6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Early Childhood Technical Assistance Center logo">
              <a:extLst>
                <a:ext uri="{FF2B5EF4-FFF2-40B4-BE49-F238E27FC236}">
                  <a16:creationId xmlns:a16="http://schemas.microsoft.com/office/drawing/2014/main" id="{253651CD-4ED6-4876-83F8-4D87F3A32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 descr="&quot; &quot;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257175" indent="-257175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557213" indent="-214313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title="Logo: ECTA Cente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6275122"/>
            <a:ext cx="1015279" cy="51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6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297ABB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297ABB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sp>
        <p:nvSpPr>
          <p:cNvPr id="11" name="Rectangle 10" descr="&quot; &quot;"/>
          <p:cNvSpPr/>
          <p:nvPr userDrawn="1"/>
        </p:nvSpPr>
        <p:spPr>
          <a:xfrm>
            <a:off x="-457200" y="-304800"/>
            <a:ext cx="5029200" cy="1603169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88" y="-76200"/>
            <a:ext cx="1818612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/>
          <a:stretch/>
        </p:blipFill>
        <p:spPr>
          <a:xfrm>
            <a:off x="7592443" y="-73231"/>
            <a:ext cx="1627757" cy="1371600"/>
          </a:xfrm>
          <a:prstGeom prst="rect">
            <a:avLst/>
          </a:prstGeom>
        </p:spPr>
      </p:pic>
      <p:pic>
        <p:nvPicPr>
          <p:cNvPr id="13" name="Picture 12" descr="Early Childhood Technical Assistance Center logo">
            <a:extLst>
              <a:ext uri="{FF2B5EF4-FFF2-40B4-BE49-F238E27FC236}">
                <a16:creationId xmlns:a16="http://schemas.microsoft.com/office/drawing/2014/main" id="{866538A0-1F55-4457-89E5-E1FB1A264C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415010"/>
            <a:ext cx="2486025" cy="366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7EE517-1A4F-43CD-9FE2-0C92BE13E0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867921"/>
            <a:ext cx="1158718" cy="9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  <a:lvl3pPr>
              <a:buClr>
                <a:srgbClr val="7FBCE7"/>
              </a:buClr>
              <a:defRPr/>
            </a:lvl3pPr>
            <a:lvl4pPr>
              <a:buClr>
                <a:srgbClr val="7FBCE7"/>
              </a:buClr>
              <a:defRPr/>
            </a:lvl4pPr>
            <a:lvl5pPr>
              <a:buClr>
                <a:srgbClr val="7FBCE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1" name="Rectangle 10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7" name="Rectangle 6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97ABB"/>
              </a:buClr>
              <a:buFont typeface="Arial" panose="020B0604020202020204" pitchFamily="34" charset="0"/>
              <a:buChar char="•"/>
              <a:defRPr>
                <a:solidFill>
                  <a:srgbClr val="297ABB"/>
                </a:solidFill>
              </a:defRPr>
            </a:lvl1pPr>
            <a:lvl2pPr marL="742950" indent="-285750">
              <a:buClr>
                <a:srgbClr val="7FBCE7"/>
              </a:buClr>
              <a:buFont typeface="Calibri" panose="020F0502020204030204" pitchFamily="34" charset="0"/>
              <a:buChar char="–"/>
              <a:defRPr>
                <a:solidFill>
                  <a:srgbClr val="297ABB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descr="&quot; &quot;"/>
          <p:cNvSpPr/>
          <p:nvPr userDrawn="1"/>
        </p:nvSpPr>
        <p:spPr>
          <a:xfrm>
            <a:off x="0" y="-1143000"/>
            <a:ext cx="4572000" cy="1371600"/>
          </a:xfrm>
          <a:prstGeom prst="rect">
            <a:avLst/>
          </a:prstGeom>
          <a:solidFill>
            <a:srgbClr val="297A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0" name="Rectangle 9" descr="&quot; &quot;"/>
          <p:cNvSpPr/>
          <p:nvPr userDrawn="1"/>
        </p:nvSpPr>
        <p:spPr>
          <a:xfrm>
            <a:off x="3200400" y="-1143000"/>
            <a:ext cx="5943600" cy="1371600"/>
          </a:xfrm>
          <a:prstGeom prst="rect">
            <a:avLst/>
          </a:prstGeom>
          <a:solidFill>
            <a:srgbClr val="3CB4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BE6BEC-8036-4808-9266-3C5131D1CB71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7AE55471-771A-4C58-88F9-2D835FBB84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0DF4E5C0-810C-4162-ACEF-81B557AFE0C0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C59CFCEC-6BB9-40DE-9654-E64A163F7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F2AF28-429A-4A18-8FDF-A5D920595071}"/>
              </a:ext>
            </a:extLst>
          </p:cNvPr>
          <p:cNvGrpSpPr/>
          <p:nvPr userDrawn="1"/>
        </p:nvGrpSpPr>
        <p:grpSpPr>
          <a:xfrm>
            <a:off x="0" y="6172200"/>
            <a:ext cx="9144000" cy="736600"/>
            <a:chOff x="0" y="6121400"/>
            <a:chExt cx="9144000" cy="736600"/>
          </a:xfrm>
        </p:grpSpPr>
        <p:pic>
          <p:nvPicPr>
            <p:cNvPr id="16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CF88A5E9-3742-4504-810F-5B9F74561D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 descr="&quot; &quot;">
              <a:extLst>
                <a:ext uri="{FF2B5EF4-FFF2-40B4-BE49-F238E27FC236}">
                  <a16:creationId xmlns:a16="http://schemas.microsoft.com/office/drawing/2014/main" id="{36D1A548-50EF-4FED-ACB1-E401DDA53391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Early Childhood Technical Assistance Center logo">
              <a:extLst>
                <a:ext uri="{FF2B5EF4-FFF2-40B4-BE49-F238E27FC236}">
                  <a16:creationId xmlns:a16="http://schemas.microsoft.com/office/drawing/2014/main" id="{5CD24F2A-69AD-4BAA-A7FA-69CAF68D2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20085-C902-45D5-9AF6-5107986BBFAC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8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FF9054EC-3877-4073-82E0-7D6E72051C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 descr="&quot; &quot;">
              <a:extLst>
                <a:ext uri="{FF2B5EF4-FFF2-40B4-BE49-F238E27FC236}">
                  <a16:creationId xmlns:a16="http://schemas.microsoft.com/office/drawing/2014/main" id="{596C844F-22F5-4F82-B744-092136848C3B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Early Childhood Technical Assistance Center logo">
              <a:extLst>
                <a:ext uri="{FF2B5EF4-FFF2-40B4-BE49-F238E27FC236}">
                  <a16:creationId xmlns:a16="http://schemas.microsoft.com/office/drawing/2014/main" id="{DF7D0D09-C6FB-4370-8937-37475D626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28B46C-382D-41B3-BA72-FA9B41BCC54C}"/>
              </a:ext>
            </a:extLst>
          </p:cNvPr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4" name="Picture 2" descr="Logo for the Center for IDEA Early Childhood Data Systems (The DaSy Center)">
              <a:extLst>
                <a:ext uri="{FF2B5EF4-FFF2-40B4-BE49-F238E27FC236}">
                  <a16:creationId xmlns:a16="http://schemas.microsoft.com/office/drawing/2014/main" id="{83E801B1-5491-436F-BEEB-C3684F58369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 descr="&quot; &quot;">
              <a:extLst>
                <a:ext uri="{FF2B5EF4-FFF2-40B4-BE49-F238E27FC236}">
                  <a16:creationId xmlns:a16="http://schemas.microsoft.com/office/drawing/2014/main" id="{26D5B3C5-84CF-40C5-AB00-DEC32AD8DC72}"/>
                </a:ext>
              </a:extLst>
            </p:cNvPr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7FBC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Early Childhood Technical Assistance Center logo">
              <a:extLst>
                <a:ext uri="{FF2B5EF4-FFF2-40B4-BE49-F238E27FC236}">
                  <a16:creationId xmlns:a16="http://schemas.microsoft.com/office/drawing/2014/main" id="{96A2EAFC-958B-4BF8-9164-C4D95C4585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5833"/>
              <a:ext cx="1063536" cy="409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97AB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xOKDjcnDI&amp;feature=youtu.b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11741088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b-YkgdDb8&amp;feature=youtu.b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asycenter.org/building-stakeholder-knowledge-toolkit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asycenter.sri.com/downloads/DaSy_papers/SSIPY511_InfographicGuide.pdf" TargetMode="External"/><Relationship Id="rId5" Type="http://schemas.openxmlformats.org/officeDocument/2006/relationships/hyperlink" Target="https://ncsi.wested.org/resources/leading-by-convening/" TargetMode="External"/><Relationship Id="rId4" Type="http://schemas.openxmlformats.org/officeDocument/2006/relationships/hyperlink" Target="http://www.servingongroups.org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parentcenterhub.org/" TargetMode="External"/><Relationship Id="rId4" Type="http://schemas.openxmlformats.org/officeDocument/2006/relationships/hyperlink" Target="http://ectacenter.org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rvingongroups.org/guidebook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371600"/>
            <a:ext cx="8229600" cy="1676400"/>
          </a:xfrm>
        </p:spPr>
        <p:txBody>
          <a:bodyPr>
            <a:noAutofit/>
          </a:bodyPr>
          <a:lstStyle/>
          <a:p>
            <a:r>
              <a:rPr lang="en-US" sz="4000" dirty="0"/>
              <a:t>Engaged Families: Using Data to Make a Difference in Policy and Programmatic Decision-Making</a:t>
            </a: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92092" y="3276600"/>
            <a:ext cx="7444740" cy="1143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4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97ABB"/>
                </a:solidFill>
              </a:rPr>
              <a:t>Diana Autin, SPAN Parent Advocacy Network</a:t>
            </a:r>
          </a:p>
          <a:p>
            <a:r>
              <a:rPr lang="en-US" sz="2400" dirty="0">
                <a:solidFill>
                  <a:srgbClr val="297ABB"/>
                </a:solidFill>
              </a:rPr>
              <a:t>Siobhan Colgan, ECTA Center</a:t>
            </a:r>
          </a:p>
          <a:p>
            <a:r>
              <a:rPr lang="en-US" sz="2400" dirty="0">
                <a:solidFill>
                  <a:srgbClr val="297ABB"/>
                </a:solidFill>
              </a:rPr>
              <a:t>Katrina Martin, DaSy and ECTA Centers</a:t>
            </a:r>
          </a:p>
          <a:p>
            <a:r>
              <a:rPr lang="en-US" sz="2400" dirty="0">
                <a:solidFill>
                  <a:srgbClr val="297ABB"/>
                </a:solidFill>
              </a:rPr>
              <a:t>Amy Nicholas, DaSy and ECTA Centers</a:t>
            </a:r>
          </a:p>
          <a:p>
            <a:endParaRPr lang="en-US" dirty="0">
              <a:solidFill>
                <a:srgbClr val="297ABB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92092" y="5334000"/>
            <a:ext cx="7696200" cy="121615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Improving Data, Improving Outcomes Conference</a:t>
            </a:r>
          </a:p>
          <a:p>
            <a:pPr algn="l"/>
            <a:r>
              <a:rPr lang="en-US" sz="2000" dirty="0"/>
              <a:t>Arlington, VA/August 14, 2018</a:t>
            </a:r>
          </a:p>
        </p:txBody>
      </p:sp>
      <p:pic>
        <p:nvPicPr>
          <p:cNvPr id="4" name="Picture 3" descr="ECTA: Early Childhood Technical Assistance Cent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58" y="6242370"/>
            <a:ext cx="3264127" cy="480019"/>
          </a:xfrm>
          <a:prstGeom prst="rect">
            <a:avLst/>
          </a:prstGeom>
        </p:spPr>
      </p:pic>
      <p:pic>
        <p:nvPicPr>
          <p:cNvPr id="3" name="Picture 2" descr="DaSy: The Center for IDEA Early Childhood Data System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42" y="5703854"/>
            <a:ext cx="1273995" cy="1092954"/>
          </a:xfrm>
          <a:prstGeom prst="rect">
            <a:avLst/>
          </a:prstGeom>
        </p:spPr>
      </p:pic>
      <p:pic>
        <p:nvPicPr>
          <p:cNvPr id="7" name="Picture 6" descr="Parent Technical Assistance Cente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65" y="5663374"/>
            <a:ext cx="1161442" cy="11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6629400" cy="4038600"/>
          </a:xfrm>
        </p:spPr>
        <p:txBody>
          <a:bodyPr/>
          <a:lstStyle/>
          <a:p>
            <a:r>
              <a:rPr lang="en-US" dirty="0"/>
              <a:t>Identifying Technical and Adaptive Solutions </a:t>
            </a:r>
          </a:p>
          <a:p>
            <a:r>
              <a:rPr lang="en-US" dirty="0"/>
              <a:t>Facilitating Meaningful Data Conversations</a:t>
            </a:r>
          </a:p>
          <a:p>
            <a:r>
              <a:rPr lang="en-US" dirty="0"/>
              <a:t>Evaluating Engagement Efforts</a:t>
            </a:r>
          </a:p>
          <a:p>
            <a:r>
              <a:rPr lang="en-US" dirty="0"/>
              <a:t>Debrief/Takeaways</a:t>
            </a:r>
          </a:p>
        </p:txBody>
      </p:sp>
      <p:pic>
        <p:nvPicPr>
          <p:cNvPr id="5" name="Picture 4" descr="&quot; 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720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6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8CEA74-15FA-3B4A-A5C2-8A2FCBB2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74898"/>
            <a:ext cx="4002087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Identifying Technical &amp; Adaptive Solutions</a:t>
            </a:r>
          </a:p>
        </p:txBody>
      </p:sp>
    </p:spTree>
    <p:extLst>
      <p:ext uri="{BB962C8B-B14F-4D97-AF65-F5344CB8AC3E}">
        <p14:creationId xmlns:p14="http://schemas.microsoft.com/office/powerpoint/2010/main" val="218702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3"/>
              </a:rPr>
              <a:t>A Family Leader’s Perspective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“It felt like their meeting.”</a:t>
            </a:r>
          </a:p>
        </p:txBody>
      </p:sp>
      <p:pic>
        <p:nvPicPr>
          <p:cNvPr id="2" name="Picture 1" descr="This graphic is a screenshot of a video of a family leader's perspective. &#10;https://www.youtube.com/watch?v=SHxOKDjcnDI&amp;feature=youtu.be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76400"/>
            <a:ext cx="7821445" cy="4390429"/>
          </a:xfrm>
          <a:prstGeom prst="rect">
            <a:avLst/>
          </a:prstGeom>
        </p:spPr>
      </p:pic>
      <p:pic>
        <p:nvPicPr>
          <p:cNvPr id="3" name="Picture 2" descr="&quot; 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44354"/>
            <a:ext cx="984657" cy="9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Leading by Convening: </a:t>
            </a:r>
            <a:br>
              <a:rPr lang="en-US" dirty="0"/>
            </a:br>
            <a:r>
              <a:rPr lang="en-US" dirty="0"/>
              <a:t>A Theory of 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both informational and attitudinal barriers to important practice changes.</a:t>
            </a:r>
          </a:p>
          <a:p>
            <a:pPr fontAlgn="auto">
              <a:spcAft>
                <a:spcPts val="0"/>
              </a:spcAft>
            </a:pPr>
            <a:endParaRPr lang="en-US" sz="800" dirty="0"/>
          </a:p>
          <a:p>
            <a:pPr lvl="1" fontAlgn="auto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i="1" u="sng" dirty="0"/>
              <a:t>Decision makers</a:t>
            </a:r>
            <a:r>
              <a:rPr lang="en-US" i="1" dirty="0"/>
              <a:t> often lead change through technical strategies, such as  information, training, and authority.</a:t>
            </a:r>
          </a:p>
          <a:p>
            <a:pPr lvl="1" fontAlgn="auto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i="1" u="sng" dirty="0"/>
              <a:t>Stakeholders</a:t>
            </a:r>
            <a:r>
              <a:rPr lang="en-US" i="1" dirty="0"/>
              <a:t> impact the extent of change by exercising adaptive strategies, such as using their influence with other stakeholders (positively or negatively).</a:t>
            </a:r>
          </a:p>
          <a:p>
            <a:pPr marL="514350" indent="-457200">
              <a:spcAft>
                <a:spcPts val="1800"/>
              </a:spcAft>
            </a:pPr>
            <a:r>
              <a:rPr lang="en-US" dirty="0"/>
              <a:t>Practice change requires both technical information and </a:t>
            </a:r>
            <a:r>
              <a:rPr lang="en-US" u="sng" dirty="0"/>
              <a:t>human approaches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93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Barriers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b="1" dirty="0"/>
              <a:t>Technical </a:t>
            </a:r>
            <a:r>
              <a:rPr lang="en-US" sz="3500" dirty="0"/>
              <a:t>challenge</a:t>
            </a:r>
          </a:p>
          <a:p>
            <a:pPr lvl="1" fontAlgn="auto">
              <a:spcAft>
                <a:spcPts val="0"/>
              </a:spcAft>
              <a:buFont typeface="Verdana" pitchFamily="34" charset="0"/>
              <a:buNone/>
            </a:pPr>
            <a:r>
              <a:rPr lang="en-US" dirty="0"/>
              <a:t>	</a:t>
            </a:r>
            <a:r>
              <a:rPr lang="en-US" sz="2800" dirty="0"/>
              <a:t>Requires information, knowledge, or tools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endParaRPr lang="en-US" dirty="0"/>
          </a:p>
          <a:p>
            <a:r>
              <a:rPr lang="en-US" sz="3500" b="1" dirty="0"/>
              <a:t>Adaptive</a:t>
            </a:r>
            <a:r>
              <a:rPr lang="en-US" sz="3500" b="1" dirty="0">
                <a:solidFill>
                  <a:srgbClr val="00B050"/>
                </a:solidFill>
              </a:rPr>
              <a:t> (Relationship) </a:t>
            </a:r>
            <a:r>
              <a:rPr lang="en-US" sz="3500" dirty="0"/>
              <a:t>challenge </a:t>
            </a:r>
          </a:p>
          <a:p>
            <a:pPr lvl="1" fontAlgn="auto">
              <a:spcAft>
                <a:spcPts val="0"/>
              </a:spcAft>
              <a:buFont typeface="Verdana" pitchFamily="34" charset="0"/>
              <a:buNone/>
            </a:pPr>
            <a:r>
              <a:rPr lang="en-US" dirty="0"/>
              <a:t>	</a:t>
            </a:r>
            <a:r>
              <a:rPr lang="en-US" sz="2800" dirty="0"/>
              <a:t>Requires understanding and a willingness to make behavior changes</a:t>
            </a:r>
          </a:p>
          <a:p>
            <a:pPr lvl="1" fontAlgn="auto">
              <a:spcAft>
                <a:spcPts val="0"/>
              </a:spcAft>
              <a:buFont typeface="Verdana" pitchFamily="34" charset="0"/>
              <a:buNone/>
            </a:pPr>
            <a:endParaRPr lang="en-US" dirty="0"/>
          </a:p>
          <a:p>
            <a:pPr lvl="1" fontAlgn="auto">
              <a:spcAft>
                <a:spcPts val="0"/>
              </a:spcAft>
              <a:buFont typeface="Verdana" pitchFamily="34" charset="0"/>
              <a:buNone/>
            </a:pPr>
            <a:endParaRPr lang="en-US" sz="1000" dirty="0"/>
          </a:p>
          <a:p>
            <a:pPr>
              <a:buFont typeface="Verdana" pitchFamily="34" charset="0"/>
              <a:buNone/>
            </a:pPr>
            <a:r>
              <a:rPr lang="en-US" sz="2000" dirty="0"/>
              <a:t>Source:  Heifetz &amp; Linsky (2002), Leadership on the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2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8240" y="60960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by Convening Structure</a:t>
            </a:r>
          </a:p>
        </p:txBody>
      </p:sp>
      <p:pic>
        <p:nvPicPr>
          <p:cNvPr id="1027" name="Picture 3" descr="This graphic is an image of a structure with key phrases including depth of interaction on the bottom, elements of interaction in the middle, and habits of interaction on the top.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22374" r="5287" b="-499"/>
          <a:stretch/>
        </p:blipFill>
        <p:spPr bwMode="auto">
          <a:xfrm>
            <a:off x="132307" y="1784548"/>
            <a:ext cx="8839200" cy="352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20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8" name="Title 27" hidden="1">
            <a:extLst>
              <a:ext uri="{FF2B5EF4-FFF2-40B4-BE49-F238E27FC236}">
                <a16:creationId xmlns:a16="http://schemas.microsoft.com/office/drawing/2014/main" id="{F358C8C5-17F9-48FE-9475-2D7E24EC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 of Interaction</a:t>
            </a:r>
          </a:p>
        </p:txBody>
      </p:sp>
      <p:grpSp>
        <p:nvGrpSpPr>
          <p:cNvPr id="27" name="Group 26" descr="This graphic is an image of the convening structure zoomed into the habits of interaction. ">
            <a:extLst>
              <a:ext uri="{FF2B5EF4-FFF2-40B4-BE49-F238E27FC236}">
                <a16:creationId xmlns:a16="http://schemas.microsoft.com/office/drawing/2014/main" id="{124DD5C9-3CE0-42A6-9A5A-C71906BAC226}"/>
              </a:ext>
            </a:extLst>
          </p:cNvPr>
          <p:cNvGrpSpPr/>
          <p:nvPr/>
        </p:nvGrpSpPr>
        <p:grpSpPr>
          <a:xfrm>
            <a:off x="274030" y="397932"/>
            <a:ext cx="8850636" cy="6311262"/>
            <a:chOff x="274030" y="397932"/>
            <a:chExt cx="8850636" cy="6311262"/>
          </a:xfrm>
        </p:grpSpPr>
        <p:grpSp>
          <p:nvGrpSpPr>
            <p:cNvPr id="3" name="Group 2" descr="This graphic is an image of the convening structure zoomed into the habits of interaction. ">
              <a:extLst>
                <a:ext uri="{FF2B5EF4-FFF2-40B4-BE49-F238E27FC236}">
                  <a16:creationId xmlns:a16="http://schemas.microsoft.com/office/drawing/2014/main" id="{F35E797D-32FC-4BB6-8C0A-54B9943CBED3}"/>
                </a:ext>
              </a:extLst>
            </p:cNvPr>
            <p:cNvGrpSpPr/>
            <p:nvPr/>
          </p:nvGrpSpPr>
          <p:grpSpPr>
            <a:xfrm>
              <a:off x="348881" y="397932"/>
              <a:ext cx="8775785" cy="5566750"/>
              <a:chOff x="348881" y="397932"/>
              <a:chExt cx="8775785" cy="5566750"/>
            </a:xfrm>
          </p:grpSpPr>
          <p:sp>
            <p:nvSpPr>
              <p:cNvPr id="5" name="Right Triangle 4"/>
              <p:cNvSpPr/>
              <p:nvPr/>
            </p:nvSpPr>
            <p:spPr>
              <a:xfrm rot="10800000">
                <a:off x="3596588" y="2207981"/>
                <a:ext cx="4849502" cy="1600200"/>
              </a:xfrm>
              <a:prstGeom prst="rtTriangle">
                <a:avLst/>
              </a:prstGeom>
              <a:solidFill>
                <a:srgbClr val="1D3F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68886E2-450D-4C9B-A331-927FCD99B3B8}"/>
                  </a:ext>
                </a:extLst>
              </p:cNvPr>
              <p:cNvGrpSpPr/>
              <p:nvPr/>
            </p:nvGrpSpPr>
            <p:grpSpPr>
              <a:xfrm>
                <a:off x="348881" y="397932"/>
                <a:ext cx="8775785" cy="5566750"/>
                <a:chOff x="348881" y="397932"/>
                <a:chExt cx="8775785" cy="5566750"/>
              </a:xfrm>
            </p:grpSpPr>
            <p:sp>
              <p:nvSpPr>
                <p:cNvPr id="4" name="Right Triangle 3"/>
                <p:cNvSpPr/>
                <p:nvPr/>
              </p:nvSpPr>
              <p:spPr>
                <a:xfrm rot="10800000">
                  <a:off x="428903" y="2221087"/>
                  <a:ext cx="4560316" cy="1741251"/>
                </a:xfrm>
                <a:prstGeom prst="rtTriangle">
                  <a:avLst/>
                </a:prstGeom>
                <a:solidFill>
                  <a:srgbClr val="1D3F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4686937" y="2548092"/>
                  <a:ext cx="3788324" cy="1322482"/>
                </a:xfrm>
                <a:prstGeom prst="rect">
                  <a:avLst/>
                </a:prstGeom>
                <a:solidFill>
                  <a:srgbClr val="1D3F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4108565" y="3870574"/>
                  <a:ext cx="5016101" cy="2094108"/>
                  <a:chOff x="838200" y="1676400"/>
                  <a:chExt cx="7605712" cy="4253027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1702594" y="1676400"/>
                    <a:ext cx="5760719" cy="685799"/>
                  </a:xfrm>
                  <a:prstGeom prst="rect">
                    <a:avLst/>
                  </a:prstGeom>
                  <a:solidFill>
                    <a:srgbClr val="1D3F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/>
                      <a:t>Habits of Interaction</a:t>
                    </a:r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1176334" y="3069826"/>
                    <a:ext cx="6781801" cy="685801"/>
                  </a:xfrm>
                  <a:prstGeom prst="rect">
                    <a:avLst/>
                  </a:prstGeom>
                  <a:solidFill>
                    <a:srgbClr val="632422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Elements of Interaction</a:t>
                    </a:r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838200" y="4496073"/>
                    <a:ext cx="7605712" cy="685799"/>
                  </a:xfrm>
                  <a:prstGeom prst="rect">
                    <a:avLst/>
                  </a:prstGeom>
                  <a:solidFill>
                    <a:srgbClr val="4E622B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Depth of Interaction</a:t>
                    </a:r>
                  </a:p>
                </p:txBody>
              </p:sp>
              <p:sp>
                <p:nvSpPr>
                  <p:cNvPr id="11" name="Rectangle 10" descr="Coalescing Around Issues"/>
                  <p:cNvSpPr/>
                  <p:nvPr/>
                </p:nvSpPr>
                <p:spPr>
                  <a:xfrm>
                    <a:off x="1679436" y="2330857"/>
                    <a:ext cx="1920241" cy="731519"/>
                  </a:xfrm>
                  <a:prstGeom prst="rect">
                    <a:avLst/>
                  </a:prstGeom>
                  <a:solidFill>
                    <a:srgbClr val="B7CBE2"/>
                  </a:solidFill>
                  <a:ln>
                    <a:solidFill>
                      <a:srgbClr val="B7CBE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Coalescing Around Issues</a:t>
                    </a:r>
                  </a:p>
                </p:txBody>
              </p:sp>
              <p:sp>
                <p:nvSpPr>
                  <p:cNvPr id="12" name="Rectangle 11" descr="Enduring Relevant Participation "/>
                  <p:cNvSpPr/>
                  <p:nvPr/>
                </p:nvSpPr>
                <p:spPr>
                  <a:xfrm>
                    <a:off x="3586157" y="2324846"/>
                    <a:ext cx="1920241" cy="731519"/>
                  </a:xfrm>
                  <a:prstGeom prst="rect">
                    <a:avLst/>
                  </a:prstGeom>
                  <a:solidFill>
                    <a:srgbClr val="94B2D7"/>
                  </a:solidFill>
                  <a:ln>
                    <a:solidFill>
                      <a:srgbClr val="94B2D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Ensuring Relevant Participation</a:t>
                    </a: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5507349" y="2330205"/>
                    <a:ext cx="1920241" cy="731519"/>
                  </a:xfrm>
                  <a:prstGeom prst="rect">
                    <a:avLst/>
                  </a:prstGeom>
                  <a:solidFill>
                    <a:srgbClr val="356194"/>
                  </a:solidFill>
                  <a:ln>
                    <a:solidFill>
                      <a:srgbClr val="3561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Doing the Work Together</a:t>
                    </a: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1176332" y="3764555"/>
                    <a:ext cx="2286000" cy="731519"/>
                  </a:xfrm>
                  <a:prstGeom prst="rect">
                    <a:avLst/>
                  </a:prstGeom>
                  <a:solidFill>
                    <a:srgbClr val="E0DBDB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Adaptive</a:t>
                    </a: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3462333" y="3764555"/>
                    <a:ext cx="2286000" cy="731519"/>
                  </a:xfrm>
                  <a:prstGeom prst="rect">
                    <a:avLst/>
                  </a:prstGeom>
                  <a:solidFill>
                    <a:srgbClr val="D99594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Technical</a:t>
                    </a: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5784058" y="3759767"/>
                    <a:ext cx="2209800" cy="731520"/>
                  </a:xfrm>
                  <a:prstGeom prst="rect">
                    <a:avLst/>
                  </a:prstGeom>
                  <a:solidFill>
                    <a:srgbClr val="963534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Operational</a:t>
                    </a: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2758440" y="5197907"/>
                    <a:ext cx="1920240" cy="731520"/>
                  </a:xfrm>
                  <a:prstGeom prst="rect">
                    <a:avLst/>
                  </a:prstGeom>
                  <a:solidFill>
                    <a:srgbClr val="D7E4BC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Networking</a:t>
                    </a: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4641058" y="5197907"/>
                    <a:ext cx="1920240" cy="731520"/>
                  </a:xfrm>
                  <a:prstGeom prst="rect">
                    <a:avLst/>
                  </a:prstGeom>
                  <a:solidFill>
                    <a:srgbClr val="C2D79B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Collaborating</a:t>
                    </a: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6566377" y="5181599"/>
                    <a:ext cx="1877534" cy="731520"/>
                  </a:xfrm>
                  <a:prstGeom prst="rect">
                    <a:avLst/>
                  </a:prstGeom>
                  <a:solidFill>
                    <a:srgbClr val="75933C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Transforming</a:t>
                    </a: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838200" y="5181600"/>
                    <a:ext cx="1920240" cy="731520"/>
                  </a:xfrm>
                  <a:prstGeom prst="rect">
                    <a:avLst/>
                  </a:prstGeom>
                  <a:solidFill>
                    <a:srgbClr val="EAF2DE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Informing</a:t>
                    </a:r>
                  </a:p>
                </p:txBody>
              </p:sp>
            </p:grpSp>
            <p:sp>
              <p:nvSpPr>
                <p:cNvPr id="21" name="Rectangle 20"/>
                <p:cNvSpPr/>
                <p:nvPr/>
              </p:nvSpPr>
              <p:spPr>
                <a:xfrm>
                  <a:off x="381000" y="1276834"/>
                  <a:ext cx="2688092" cy="932966"/>
                </a:xfrm>
                <a:prstGeom prst="rect">
                  <a:avLst/>
                </a:prstGeom>
                <a:solidFill>
                  <a:srgbClr val="B7CBE2"/>
                </a:solidFill>
                <a:ln>
                  <a:solidFill>
                    <a:srgbClr val="B7CB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</a:rPr>
                    <a:t>Coalescing Around Issues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057877" y="1288121"/>
                  <a:ext cx="2688092" cy="932966"/>
                </a:xfrm>
                <a:prstGeom prst="rect">
                  <a:avLst/>
                </a:prstGeom>
                <a:solidFill>
                  <a:srgbClr val="94B2D7"/>
                </a:solidFill>
                <a:ln>
                  <a:solidFill>
                    <a:srgbClr val="94B2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</a:rPr>
                    <a:t>Ensuring Relevant Participation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734783" y="1280354"/>
                  <a:ext cx="2734867" cy="932966"/>
                </a:xfrm>
                <a:prstGeom prst="rect">
                  <a:avLst/>
                </a:prstGeom>
                <a:solidFill>
                  <a:srgbClr val="356194"/>
                </a:solidFill>
                <a:ln>
                  <a:solidFill>
                    <a:srgbClr val="35619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/>
                    <a:t>Doing the Work Together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348881" y="397932"/>
                  <a:ext cx="8097207" cy="874655"/>
                </a:xfrm>
                <a:prstGeom prst="rect">
                  <a:avLst/>
                </a:prstGeom>
                <a:solidFill>
                  <a:srgbClr val="1D3F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/>
                    <a:t>Habits of Interaction</a:t>
                  </a:r>
                </a:p>
              </p:txBody>
            </p:sp>
          </p:grpSp>
        </p:grpSp>
        <p:pic>
          <p:nvPicPr>
            <p:cNvPr id="25" name="Picture 5" descr="This graphic is a circular image of the factors that go into leading by convening. 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4030" y="3429000"/>
              <a:ext cx="3298012" cy="328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373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6929"/>
            <a:ext cx="8229600" cy="1143000"/>
          </a:xfrm>
        </p:spPr>
        <p:txBody>
          <a:bodyPr/>
          <a:lstStyle/>
          <a:p>
            <a:r>
              <a:rPr lang="en-US" dirty="0"/>
              <a:t>Doing the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83871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1319" y="493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Family and family organization stakeholders come to the decision-making table with…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4495" y="2133600"/>
            <a:ext cx="8195481" cy="4114801"/>
          </a:xfrm>
        </p:spPr>
        <p:txBody>
          <a:bodyPr/>
          <a:lstStyle/>
          <a:p>
            <a:r>
              <a:rPr lang="en-US" dirty="0"/>
              <a:t>Unique life stories that give them motivation to serve as thought leaders and change agents on behalf of </a:t>
            </a:r>
            <a:r>
              <a:rPr lang="en-US" i="1" dirty="0"/>
              <a:t>all </a:t>
            </a:r>
            <a:r>
              <a:rPr lang="en-US" dirty="0"/>
              <a:t>children and families, not just their own.</a:t>
            </a:r>
          </a:p>
          <a:p>
            <a:r>
              <a:rPr lang="en-US" dirty="0"/>
              <a:t>Different levels of access to information and support.</a:t>
            </a:r>
          </a:p>
          <a:p>
            <a:r>
              <a:rPr lang="en-US" dirty="0"/>
              <a:t>Different experiences with using data in both their personal and professional lives.</a:t>
            </a:r>
          </a:p>
          <a:p>
            <a:r>
              <a:rPr lang="en-US" dirty="0"/>
              <a:t>Varied feelings about today’s “data-rich” culture.</a:t>
            </a:r>
          </a:p>
        </p:txBody>
      </p:sp>
    </p:spTree>
    <p:extLst>
      <p:ext uri="{BB962C8B-B14F-4D97-AF65-F5344CB8AC3E}">
        <p14:creationId xmlns:p14="http://schemas.microsoft.com/office/powerpoint/2010/main" val="2953187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985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Most family and family organization stakeholders…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r>
              <a:rPr lang="en-US" dirty="0"/>
              <a:t>Come to their role with some, or even extensive, experience with using data to inform decisions about their own children. </a:t>
            </a:r>
          </a:p>
          <a:p>
            <a:r>
              <a:rPr lang="en-US" dirty="0"/>
              <a:t>Are not knowledgeable about all of the different types of data collected by EI and ECSE programs.</a:t>
            </a:r>
          </a:p>
          <a:p>
            <a:r>
              <a:rPr lang="en-US" dirty="0"/>
              <a:t>Are not familiar with how various types of data are used to make funding and other decisions about program operations, management, and improvement. </a:t>
            </a:r>
          </a:p>
        </p:txBody>
      </p:sp>
    </p:spTree>
    <p:extLst>
      <p:ext uri="{BB962C8B-B14F-4D97-AF65-F5344CB8AC3E}">
        <p14:creationId xmlns:p14="http://schemas.microsoft.com/office/powerpoint/2010/main" val="17985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FD9F4F-FE91-C948-AFAC-CF8B7386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BA12A7-75A4-014B-8A03-612B4D990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438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Who’s in the room? </a:t>
            </a:r>
          </a:p>
          <a:p>
            <a:pPr lvl="1"/>
            <a:r>
              <a:rPr lang="en-US" sz="2800" dirty="0"/>
              <a:t>Parents and family members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Parent organizations</a:t>
            </a:r>
          </a:p>
          <a:p>
            <a:pPr lvl="1"/>
            <a:r>
              <a:rPr lang="en-US" sz="2800" dirty="0"/>
              <a:t>Part C staff</a:t>
            </a:r>
          </a:p>
          <a:p>
            <a:pPr lvl="1"/>
            <a:r>
              <a:rPr lang="en-US" sz="2800" dirty="0"/>
              <a:t>Part B staff </a:t>
            </a:r>
          </a:p>
          <a:p>
            <a:pPr lvl="1"/>
            <a:r>
              <a:rPr lang="en-US" sz="2800" dirty="0"/>
              <a:t>Data managers/data role</a:t>
            </a:r>
          </a:p>
          <a:p>
            <a:pPr lvl="1"/>
            <a:r>
              <a:rPr lang="en-US" sz="2800" dirty="0"/>
              <a:t>State administrators </a:t>
            </a:r>
          </a:p>
          <a:p>
            <a:pPr lvl="1"/>
            <a:r>
              <a:rPr lang="en-US" sz="2800" dirty="0"/>
              <a:t>SICC or SAP representatives</a:t>
            </a:r>
          </a:p>
          <a:p>
            <a:pPr lvl="1"/>
            <a:r>
              <a:rPr lang="en-US" sz="2800" dirty="0"/>
              <a:t>National TA center staff</a:t>
            </a:r>
          </a:p>
          <a:p>
            <a:pPr lvl="1"/>
            <a:r>
              <a:rPr lang="en-US" sz="2800" dirty="0"/>
              <a:t>Federal partners</a:t>
            </a:r>
          </a:p>
        </p:txBody>
      </p:sp>
    </p:spTree>
    <p:extLst>
      <p:ext uri="{BB962C8B-B14F-4D97-AF65-F5344CB8AC3E}">
        <p14:creationId xmlns:p14="http://schemas.microsoft.com/office/powerpoint/2010/main" val="2762313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might limit engagement?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1087"/>
            <a:ext cx="8229600" cy="4114801"/>
          </a:xfrm>
        </p:spPr>
        <p:txBody>
          <a:bodyPr/>
          <a:lstStyle/>
          <a:p>
            <a:r>
              <a:rPr lang="en-US" sz="2700" dirty="0"/>
              <a:t>May be intimated by data or lack confidence in their ability to use it, particularly when large data sets and complex analyses are involved. </a:t>
            </a:r>
          </a:p>
          <a:p>
            <a:r>
              <a:rPr lang="en-US" sz="2700" dirty="0"/>
              <a:t>May feel hesitant to ask questions and instead rely on others’ interpretations or conclusions because they are unclear about what the data are telling them.</a:t>
            </a:r>
          </a:p>
          <a:p>
            <a:r>
              <a:rPr lang="en-US" sz="2700" dirty="0"/>
              <a:t>May not understand how to apply their experiences with using data about their own children to using data about the services provided through the state.</a:t>
            </a:r>
          </a:p>
        </p:txBody>
      </p:sp>
    </p:spTree>
    <p:extLst>
      <p:ext uri="{BB962C8B-B14F-4D97-AF65-F5344CB8AC3E}">
        <p14:creationId xmlns:p14="http://schemas.microsoft.com/office/powerpoint/2010/main" val="1506451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04318" y="6394619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5F5759-EA6C-4EA3-B8EA-D95410BD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Come Bundled</a:t>
            </a:r>
          </a:p>
        </p:txBody>
      </p:sp>
      <p:pic>
        <p:nvPicPr>
          <p:cNvPr id="4" name="Picture 8" descr="This image is a screenshot of the leading by convening resource. The section of the resource highlighted is the problems come bundled section. 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2500" b="4103"/>
          <a:stretch/>
        </p:blipFill>
        <p:spPr bwMode="auto">
          <a:xfrm>
            <a:off x="130585" y="228600"/>
            <a:ext cx="881021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9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Activity 1: Problems Come Bundled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group will focus on one “problem of practice” related to the engagement of diverse family stakeholders in understanding and using policy and programmatic data:</a:t>
            </a:r>
          </a:p>
          <a:p>
            <a:pPr lvl="1"/>
            <a:r>
              <a:rPr lang="en-US" dirty="0"/>
              <a:t>Individual level</a:t>
            </a:r>
          </a:p>
          <a:p>
            <a:pPr lvl="1"/>
            <a:r>
              <a:rPr lang="en-US" dirty="0"/>
              <a:t>Program Level</a:t>
            </a:r>
          </a:p>
          <a:p>
            <a:pPr lvl="1"/>
            <a:r>
              <a:rPr lang="en-US" dirty="0"/>
              <a:t>State Level</a:t>
            </a:r>
          </a:p>
          <a:p>
            <a:r>
              <a:rPr lang="en-US" dirty="0"/>
              <a:t>Please identify </a:t>
            </a:r>
            <a:r>
              <a:rPr lang="en-US" b="1" dirty="0"/>
              <a:t>2 technical </a:t>
            </a:r>
            <a:r>
              <a:rPr lang="en-US" dirty="0"/>
              <a:t>and </a:t>
            </a:r>
            <a:r>
              <a:rPr lang="en-US" b="1" dirty="0"/>
              <a:t>3 adaptive </a:t>
            </a:r>
            <a:r>
              <a:rPr lang="en-US" dirty="0"/>
              <a:t>strategies to address the challenge assigned to your table.</a:t>
            </a:r>
          </a:p>
        </p:txBody>
      </p:sp>
    </p:spTree>
    <p:extLst>
      <p:ext uri="{BB962C8B-B14F-4D97-AF65-F5344CB8AC3E}">
        <p14:creationId xmlns:p14="http://schemas.microsoft.com/office/powerpoint/2010/main" val="1980361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 Debrief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060" y="1417638"/>
            <a:ext cx="8229600" cy="4038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Which was harder to identify and why?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Technical solution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Adaptive solution</a:t>
            </a:r>
          </a:p>
          <a:p>
            <a:r>
              <a:rPr lang="en-US" dirty="0">
                <a:solidFill>
                  <a:srgbClr val="0070C0"/>
                </a:solidFill>
              </a:rPr>
              <a:t>Name one adaptive strategy you discussed for the: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Individual family/provider level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Program level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State/policy level</a:t>
            </a:r>
          </a:p>
        </p:txBody>
      </p:sp>
    </p:spTree>
    <p:extLst>
      <p:ext uri="{BB962C8B-B14F-4D97-AF65-F5344CB8AC3E}">
        <p14:creationId xmlns:p14="http://schemas.microsoft.com/office/powerpoint/2010/main" val="239228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5867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Facilitating Meaningful Data Conversations</a:t>
            </a:r>
          </a:p>
        </p:txBody>
      </p:sp>
    </p:spTree>
    <p:extLst>
      <p:ext uri="{BB962C8B-B14F-4D97-AF65-F5344CB8AC3E}">
        <p14:creationId xmlns:p14="http://schemas.microsoft.com/office/powerpoint/2010/main" val="952425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3"/>
              </a:rPr>
              <a:t>A Family Leader’s Perspective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“Good luck with that.”</a:t>
            </a:r>
          </a:p>
        </p:txBody>
      </p:sp>
      <p:pic>
        <p:nvPicPr>
          <p:cNvPr id="7" name="Picture 6" descr="This image is a screenshot of a video of a family leader's perspective about serving in advisory leadership capacities. &#10;https://www.youtube.com/watch?v=tbb-YkgdDb8&amp;feature=youtu.be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98" y="1828800"/>
            <a:ext cx="7779502" cy="4341607"/>
          </a:xfrm>
          <a:prstGeom prst="rect">
            <a:avLst/>
          </a:prstGeom>
        </p:spPr>
      </p:pic>
      <p:pic>
        <p:nvPicPr>
          <p:cNvPr id="6" name="Picture 5" descr="&quot; 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44354"/>
            <a:ext cx="984657" cy="9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26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Preparing and Engaging Family and Family Organization Stakeholders</a:t>
            </a:r>
          </a:p>
        </p:txBody>
      </p:sp>
      <p:graphicFrame>
        <p:nvGraphicFramePr>
          <p:cNvPr id="7" name="Content Placeholder 6" descr="The graphic is an image of the three steps of preparing and engaging family and family organization stakeholders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841712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&quot; &quot;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900" y="3634550"/>
            <a:ext cx="2362200" cy="1457324"/>
          </a:xfrm>
          <a:prstGeom prst="rect">
            <a:avLst/>
          </a:prstGeom>
        </p:spPr>
      </p:pic>
      <p:pic>
        <p:nvPicPr>
          <p:cNvPr id="11" name="Picture 10" descr="&quot; &quot;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3276600"/>
            <a:ext cx="2042555" cy="21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544044" cy="1298811"/>
          </a:xfrm>
        </p:spPr>
        <p:txBody>
          <a:bodyPr>
            <a:noAutofit/>
          </a:bodyPr>
          <a:lstStyle/>
          <a:p>
            <a:r>
              <a:rPr lang="en-US" dirty="0"/>
              <a:t>Online Toolkit: Building Stakeholder Knowledge About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057400"/>
            <a:ext cx="3962400" cy="3352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Provides stakeholders with an orientation to IDEA data and other data-related topics to help them meaningfully participate in conversations about important programmatic issues and decisions.</a:t>
            </a:r>
          </a:p>
        </p:txBody>
      </p:sp>
      <p:pic>
        <p:nvPicPr>
          <p:cNvPr id="5" name="Picture 4" descr="Data as Information&#10;IDEA Section 618 Data&#10;Screen shot of the seven sections of the DaSy toolkit: &#10;Intrroduction&#10;The State Performance Plan/Annual Performance Report (SPP/APR)&#10;The State Systemic Improvement Plan (SSIP)&#10;Data Privacy and Confidentiality&#10;Cross-Program/Agency Data Linkages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05" y="1981200"/>
            <a:ext cx="3809551" cy="3675455"/>
          </a:xfrm>
          <a:prstGeom prst="rect">
            <a:avLst/>
          </a:prstGeom>
        </p:spPr>
      </p:pic>
      <p:pic>
        <p:nvPicPr>
          <p:cNvPr id="7" name="Picture 6" descr="DaSy: The Center for IDEA Early Childhood Data System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48200"/>
            <a:ext cx="2064910" cy="17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51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included in the toolkit?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31" y="1371600"/>
            <a:ext cx="8361338" cy="487680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dirty="0"/>
              <a:t>Information, activities, and other resources to increase stakeholders’ knowledge and understanding of:</a:t>
            </a:r>
          </a:p>
          <a:p>
            <a:pPr marL="0" indent="0" fontAlgn="base">
              <a:buNone/>
            </a:pPr>
            <a:endParaRPr lang="en-US" dirty="0"/>
          </a:p>
          <a:p>
            <a:pPr lvl="1" fontAlgn="base"/>
            <a:r>
              <a:rPr lang="en-US" sz="2800" dirty="0"/>
              <a:t>Data as Information</a:t>
            </a:r>
          </a:p>
          <a:p>
            <a:pPr lvl="1" fontAlgn="base"/>
            <a:r>
              <a:rPr lang="en-US" sz="2800" dirty="0"/>
              <a:t>IDEA Section 618 Data</a:t>
            </a:r>
          </a:p>
          <a:p>
            <a:pPr lvl="1" fontAlgn="base"/>
            <a:r>
              <a:rPr lang="en-US" sz="2800" dirty="0"/>
              <a:t>The State Performance Plan/Annual Performance Report (SPP/APR)</a:t>
            </a:r>
          </a:p>
          <a:p>
            <a:pPr lvl="1" fontAlgn="base"/>
            <a:r>
              <a:rPr lang="en-US" sz="2800" dirty="0"/>
              <a:t>The State Systemic Improvement Plan (SSIP)</a:t>
            </a:r>
          </a:p>
          <a:p>
            <a:pPr lvl="1" fontAlgn="base"/>
            <a:r>
              <a:rPr lang="en-US" sz="2800" dirty="0"/>
              <a:t>Data Privacy and Confidentiality</a:t>
            </a:r>
          </a:p>
          <a:p>
            <a:pPr lvl="1" fontAlgn="base"/>
            <a:r>
              <a:rPr lang="en-US" sz="2800" dirty="0"/>
              <a:t>Cross-Program/Agency Data Linkages</a:t>
            </a:r>
          </a:p>
        </p:txBody>
      </p:sp>
    </p:spTree>
    <p:extLst>
      <p:ext uri="{BB962C8B-B14F-4D97-AF65-F5344CB8AC3E}">
        <p14:creationId xmlns:p14="http://schemas.microsoft.com/office/powerpoint/2010/main" val="965655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information is provided about each topic?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451939"/>
          </a:xfrm>
        </p:spPr>
        <p:txBody>
          <a:bodyPr>
            <a:noAutofit/>
          </a:bodyPr>
          <a:lstStyle/>
          <a:p>
            <a:pPr fontAlgn="base"/>
            <a:r>
              <a:rPr lang="en-US" dirty="0"/>
              <a:t>Brief overview of the topic</a:t>
            </a:r>
          </a:p>
          <a:p>
            <a:pPr fontAlgn="base"/>
            <a:r>
              <a:rPr lang="en-US" dirty="0"/>
              <a:t>Key points about the topic that stakeholders need know</a:t>
            </a:r>
          </a:p>
          <a:p>
            <a:pPr fontAlgn="base"/>
            <a:r>
              <a:rPr lang="en-US" dirty="0"/>
              <a:t>A content presentation providing more in-depth information about the topic</a:t>
            </a:r>
          </a:p>
          <a:p>
            <a:pPr fontAlgn="base"/>
            <a:r>
              <a:rPr lang="en-US" dirty="0"/>
              <a:t>Suggestions for how stakeholders can take what they learned about the topic and apply it to their state’s context</a:t>
            </a:r>
          </a:p>
          <a:p>
            <a:pPr fontAlgn="base"/>
            <a:r>
              <a:rPr lang="en-US" dirty="0"/>
              <a:t>Supplemental resources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099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198" y="1434135"/>
            <a:ext cx="8229600" cy="4038600"/>
          </a:xfrm>
        </p:spPr>
        <p:txBody>
          <a:bodyPr/>
          <a:lstStyle/>
          <a:p>
            <a:r>
              <a:rPr lang="en-US" dirty="0"/>
              <a:t>Workshop time</a:t>
            </a:r>
          </a:p>
          <a:p>
            <a:pPr lvl="1"/>
            <a:r>
              <a:rPr lang="en-US" sz="2800" dirty="0"/>
              <a:t>8:30-11:30 a.m. </a:t>
            </a:r>
          </a:p>
          <a:p>
            <a:pPr lvl="1"/>
            <a:r>
              <a:rPr lang="en-US" sz="2800" dirty="0"/>
              <a:t>One 15-minute break</a:t>
            </a:r>
          </a:p>
          <a:p>
            <a:r>
              <a:rPr lang="en-US" dirty="0"/>
              <a:t>Restrooms</a:t>
            </a:r>
          </a:p>
          <a:p>
            <a:r>
              <a:rPr lang="en-US" dirty="0"/>
              <a:t>Parking lot questions</a:t>
            </a:r>
          </a:p>
        </p:txBody>
      </p:sp>
    </p:spTree>
    <p:extLst>
      <p:ext uri="{BB962C8B-B14F-4D97-AF65-F5344CB8AC3E}">
        <p14:creationId xmlns:p14="http://schemas.microsoft.com/office/powerpoint/2010/main" val="2371370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Preparing and Engaging Family &amp; Family Organization Stakeholders</a:t>
            </a:r>
          </a:p>
        </p:txBody>
      </p:sp>
      <p:graphicFrame>
        <p:nvGraphicFramePr>
          <p:cNvPr id="7" name="Content Placeholder 6" descr="The graphic is the three steps for preparing and engaging family and family organization stakeholders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055377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&quot; &quot;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3048000"/>
            <a:ext cx="2042555" cy="21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18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89596" y="639844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Preparing and Engaging Family &amp; Family Organization Stakeholders</a:t>
            </a:r>
          </a:p>
        </p:txBody>
      </p:sp>
      <p:graphicFrame>
        <p:nvGraphicFramePr>
          <p:cNvPr id="7" name="Content Placeholder 6" descr="The graphic is the three steps for preparing and engaging family and family organization stakeholders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472221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448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743200" cy="1362075"/>
          </a:xfrm>
        </p:spPr>
        <p:txBody>
          <a:bodyPr/>
          <a:lstStyle/>
          <a:p>
            <a:r>
              <a:rPr lang="en-US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744088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Activity 2: Facilitating Data Conversations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278" y="1600200"/>
            <a:ext cx="8534400" cy="4221163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7ABB"/>
                </a:solidFill>
              </a:rPr>
              <a:t>Think about a stakeholder meeting that you recently facilitated or in which you participated that involved a discussion about data and share your answers to the following questions with your tablemates: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97ABB"/>
                </a:solidFill>
              </a:rPr>
              <a:t>What went well? Why do you think this was a success?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97ABB"/>
                </a:solidFill>
              </a:rPr>
              <a:t>What didn’t go well? Why do you think this was a challenge?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7ABB"/>
                </a:solidFill>
              </a:rPr>
              <a:t>Answer the additional prompts assigned to your table to further explore strategies for maximizing family engagement in data conversations. Be sure to assign a recorder and reporter to capture and share highlights of your discussion with the large group.</a:t>
            </a:r>
          </a:p>
        </p:txBody>
      </p:sp>
    </p:spTree>
    <p:extLst>
      <p:ext uri="{BB962C8B-B14F-4D97-AF65-F5344CB8AC3E}">
        <p14:creationId xmlns:p14="http://schemas.microsoft.com/office/powerpoint/2010/main" val="733000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 Debrief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635" y="16764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Based on your table’s discussion, please share:</a:t>
            </a:r>
          </a:p>
          <a:p>
            <a:pPr marL="0" indent="0">
              <a:buNone/>
            </a:pPr>
            <a:endParaRPr lang="en-US" dirty="0">
              <a:solidFill>
                <a:srgbClr val="297ABB"/>
              </a:solidFill>
            </a:endParaRPr>
          </a:p>
          <a:p>
            <a:r>
              <a:rPr lang="en-US" dirty="0">
                <a:solidFill>
                  <a:srgbClr val="297ABB"/>
                </a:solidFill>
              </a:rPr>
              <a:t>One stakeholder group success that resonated among your tablemates</a:t>
            </a:r>
          </a:p>
          <a:p>
            <a:r>
              <a:rPr lang="en-US" dirty="0"/>
              <a:t>One stakeholder group challenge</a:t>
            </a:r>
            <a:endParaRPr lang="en-US" dirty="0">
              <a:solidFill>
                <a:srgbClr val="297ABB"/>
              </a:solidFill>
            </a:endParaRPr>
          </a:p>
          <a:p>
            <a:r>
              <a:rPr lang="en-US" dirty="0">
                <a:solidFill>
                  <a:srgbClr val="297ABB"/>
                </a:solidFill>
              </a:rPr>
              <a:t>One “big idea” about engaging family and family organization stakeholders</a:t>
            </a:r>
          </a:p>
        </p:txBody>
      </p:sp>
    </p:spTree>
    <p:extLst>
      <p:ext uri="{BB962C8B-B14F-4D97-AF65-F5344CB8AC3E}">
        <p14:creationId xmlns:p14="http://schemas.microsoft.com/office/powerpoint/2010/main" val="3378359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Talk Data: Making Data Conversations Engaging and Productive</a:t>
            </a:r>
            <a:br>
              <a:rPr lang="en-US" sz="3100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Thursday, Aug. 16th</a:t>
            </a:r>
          </a:p>
          <a:p>
            <a:r>
              <a:rPr lang="en-US" dirty="0"/>
              <a:t>10:30 a.m.-12:00 p.m.</a:t>
            </a:r>
          </a:p>
          <a:p>
            <a:r>
              <a:rPr lang="en-US" dirty="0"/>
              <a:t>Salon J</a:t>
            </a:r>
          </a:p>
          <a:p>
            <a:r>
              <a:rPr lang="en-US" dirty="0"/>
              <a:t>DaSy &amp; IDC </a:t>
            </a:r>
          </a:p>
          <a:p>
            <a:pPr lvl="1"/>
            <a:r>
              <a:rPr lang="en-US" dirty="0"/>
              <a:t>Data Meeting Protocol</a:t>
            </a:r>
          </a:p>
          <a:p>
            <a:pPr lvl="1"/>
            <a:r>
              <a:rPr lang="en-US" dirty="0"/>
              <a:t>Data Visualization Toolkit</a:t>
            </a:r>
          </a:p>
          <a:p>
            <a:pPr lvl="1"/>
            <a:r>
              <a:rPr lang="en-US" dirty="0"/>
              <a:t>More on the Building Stakeholder Knowledge about Data Toolkit</a:t>
            </a:r>
          </a:p>
        </p:txBody>
      </p:sp>
    </p:spTree>
    <p:extLst>
      <p:ext uri="{BB962C8B-B14F-4D97-AF65-F5344CB8AC3E}">
        <p14:creationId xmlns:p14="http://schemas.microsoft.com/office/powerpoint/2010/main" val="762449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5E694D-E553-3C4F-98CF-5015EECD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136207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Evaluating Efforts to Engage </a:t>
            </a:r>
            <a:br>
              <a:rPr lang="en-US" sz="3200" dirty="0"/>
            </a:br>
            <a:r>
              <a:rPr lang="en-US" sz="3200" dirty="0">
                <a:solidFill>
                  <a:srgbClr val="0070C0"/>
                </a:solidFill>
              </a:rPr>
              <a:t>Family and Family Organization </a:t>
            </a:r>
            <a:r>
              <a:rPr lang="en-US" sz="3200" dirty="0"/>
              <a:t>Stakeholders in Data Use</a:t>
            </a:r>
          </a:p>
        </p:txBody>
      </p:sp>
    </p:spTree>
    <p:extLst>
      <p:ext uri="{BB962C8B-B14F-4D97-AF65-F5344CB8AC3E}">
        <p14:creationId xmlns:p14="http://schemas.microsoft.com/office/powerpoint/2010/main" val="3435484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Leading by Convening:  </a:t>
            </a:r>
            <a:br>
              <a:rPr lang="en-US" dirty="0"/>
            </a:br>
            <a:r>
              <a:rPr lang="en-US" dirty="0"/>
              <a:t>Building Support Through Data Rubric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to support groups in their efforts to deepen collaboration and engagement of stakeholders</a:t>
            </a:r>
          </a:p>
          <a:p>
            <a:r>
              <a:rPr lang="en-US" dirty="0"/>
              <a:t>Includes criteria and levels of performance to describe the behavior of systems, leaders, and stakeholders</a:t>
            </a:r>
          </a:p>
          <a:p>
            <a:r>
              <a:rPr lang="en-US" dirty="0"/>
              <a:t>Can be used to assess stakeholder engagement needs and strengths for different groups and identify next steps</a:t>
            </a:r>
          </a:p>
        </p:txBody>
      </p:sp>
    </p:spTree>
    <p:extLst>
      <p:ext uri="{BB962C8B-B14F-4D97-AF65-F5344CB8AC3E}">
        <p14:creationId xmlns:p14="http://schemas.microsoft.com/office/powerpoint/2010/main" val="2404049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Support Through Data Rubric</a:t>
            </a:r>
          </a:p>
        </p:txBody>
      </p:sp>
      <p:pic>
        <p:nvPicPr>
          <p:cNvPr id="5" name="Picture 4" descr="This graphic is a screenshot of the building support through data rubric. ">
            <a:extLst>
              <a:ext uri="{FF2B5EF4-FFF2-40B4-BE49-F238E27FC236}">
                <a16:creationId xmlns:a16="http://schemas.microsoft.com/office/drawing/2014/main" id="{CE3D92FD-44B1-FE43-A5D6-4DFA9A7E3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23" y="1383073"/>
            <a:ext cx="7454477" cy="5251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7272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625C5-C672-1148-A79C-E50036DC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Taking a Closer Look at Key Actions and Behaviors (Criteria)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411B1-D9B6-9E4C-949A-C1012BED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2212"/>
            <a:ext cx="8153400" cy="4038600"/>
          </a:xfrm>
        </p:spPr>
        <p:txBody>
          <a:bodyPr/>
          <a:lstStyle/>
          <a:p>
            <a:r>
              <a:rPr lang="en-US" dirty="0"/>
              <a:t>Increase the number and types of stakeholders who are “data literate”</a:t>
            </a:r>
          </a:p>
          <a:p>
            <a:r>
              <a:rPr lang="en-US" dirty="0"/>
              <a:t>Identify the relevant data collection practices and conditions related to the intended outcomes</a:t>
            </a:r>
          </a:p>
          <a:p>
            <a:r>
              <a:rPr lang="en-US" dirty="0"/>
              <a:t>Reach agreement on relevant data</a:t>
            </a:r>
          </a:p>
          <a:p>
            <a:r>
              <a:rPr lang="en-US" dirty="0"/>
              <a:t>Identify a strategy (or strategies) and procedures to monitor data changes</a:t>
            </a:r>
          </a:p>
        </p:txBody>
      </p:sp>
    </p:spTree>
    <p:extLst>
      <p:ext uri="{BB962C8B-B14F-4D97-AF65-F5344CB8AC3E}">
        <p14:creationId xmlns:p14="http://schemas.microsoft.com/office/powerpoint/2010/main" val="260514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Outcomes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21163"/>
          </a:xfrm>
        </p:spPr>
        <p:txBody>
          <a:bodyPr/>
          <a:lstStyle/>
          <a:p>
            <a:r>
              <a:rPr lang="en-US" dirty="0"/>
              <a:t>Participants will identify strategies for enhancing family participation in conversations about IDEA Part C and Part B 619 data to support engagement in policy and programmatic decision-making.</a:t>
            </a:r>
          </a:p>
          <a:p>
            <a:r>
              <a:rPr lang="en-US" dirty="0"/>
              <a:t>Participants will describe how national TA tools and resources can be used within their state contexts to strengthen </a:t>
            </a:r>
            <a:r>
              <a:rPr lang="en-US" dirty="0">
                <a:solidFill>
                  <a:srgbClr val="0070C0"/>
                </a:solidFill>
              </a:rPr>
              <a:t>family and family organization stakeholder </a:t>
            </a:r>
            <a:r>
              <a:rPr lang="en-US" dirty="0"/>
              <a:t>engagement in data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856864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Levels of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927"/>
            <a:ext cx="4419600" cy="4449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9B54A"/>
                </a:solidFill>
              </a:rPr>
              <a:t>Informing</a:t>
            </a:r>
          </a:p>
          <a:p>
            <a:pPr lvl="1"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en-US" dirty="0"/>
              <a:t>Sharing or disseminating information with others who care about the issue; top-down, one-way communication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39B54A"/>
                </a:solidFill>
              </a:rPr>
              <a:t>Networking</a:t>
            </a:r>
          </a:p>
          <a:p>
            <a:pPr lvl="1"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en-US" dirty="0"/>
              <a:t>Asking a select group what they think about this issue &amp; listening to what they say; limited two-way communication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24400" y="1561927"/>
            <a:ext cx="4038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9B54A"/>
                </a:solidFill>
              </a:rPr>
              <a:t>Collaborating</a:t>
            </a:r>
          </a:p>
          <a:p>
            <a:pPr lvl="1">
              <a:buClr>
                <a:srgbClr val="39B54A"/>
              </a:buClr>
            </a:pPr>
            <a:r>
              <a:rPr lang="en-US" dirty="0">
                <a:solidFill>
                  <a:srgbClr val="297ABB"/>
                </a:solidFill>
              </a:rPr>
              <a:t>Engaging a more representative group of stakeholders who care about the issue in trying to working together around the issue to make change</a:t>
            </a:r>
          </a:p>
          <a:p>
            <a:pPr marL="457200" lvl="1" indent="0">
              <a:buNone/>
            </a:pPr>
            <a:endParaRPr lang="en-US" dirty="0">
              <a:solidFill>
                <a:srgbClr val="297ABB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39B54A"/>
                </a:solidFill>
              </a:rPr>
              <a:t>Transforming</a:t>
            </a:r>
          </a:p>
          <a:p>
            <a:pPr lvl="1">
              <a:buClr>
                <a:srgbClr val="39B54A"/>
              </a:buClr>
            </a:pPr>
            <a:r>
              <a:rPr lang="en-US" dirty="0">
                <a:solidFill>
                  <a:srgbClr val="297ABB"/>
                </a:solidFill>
              </a:rPr>
              <a:t>Leading by convening, facilitating deep cross-stakeholder engagement &amp; leadership, sharing leadership, building consensus</a:t>
            </a:r>
          </a:p>
        </p:txBody>
      </p:sp>
    </p:spTree>
    <p:extLst>
      <p:ext uri="{BB962C8B-B14F-4D97-AF65-F5344CB8AC3E}">
        <p14:creationId xmlns:p14="http://schemas.microsoft.com/office/powerpoint/2010/main" val="2105041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491B25-E1CA-5349-B17E-BDEFB573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3: Using the Building Support Through Data Rubric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69C453-532A-0C43-83EE-A36C4B0AB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8051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1: Individual reflection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Think individually about your experiences as a member or a convener of a stakeholder group.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Consider each of the Operational Decisions and Processes along the left-hand side of the chart and each of the levels of engagement.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Put an X in the appropriate column for each of the rows.  </a:t>
            </a:r>
          </a:p>
          <a:p>
            <a:pPr marL="0" indent="0">
              <a:buNone/>
            </a:pPr>
            <a:r>
              <a:rPr lang="en-US" dirty="0"/>
              <a:t>Step 2: Table discussion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Where do family/family organization stakeholders feel they are on the chart?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Where do conveners feel they are on the chart?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What are 1-2 concrete steps that family and family organization stakeholders and conveners can take to get to the next level?  </a:t>
            </a:r>
          </a:p>
        </p:txBody>
      </p:sp>
    </p:spTree>
    <p:extLst>
      <p:ext uri="{BB962C8B-B14F-4D97-AF65-F5344CB8AC3E}">
        <p14:creationId xmlns:p14="http://schemas.microsoft.com/office/powerpoint/2010/main" val="1906401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F4EE35-E4E2-5642-9351-BF25D7B1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 Debrief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74097C-6C46-C648-BCF0-6B05559D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/>
              <a:t>How similar or different were the ratings on the rubric between family/family organization stakeholders and conveners of stakeholder groups?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steps did your group come up with as ways to move to the next level?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other takeaways do you have from this activity? </a:t>
            </a:r>
          </a:p>
        </p:txBody>
      </p:sp>
    </p:spTree>
    <p:extLst>
      <p:ext uri="{BB962C8B-B14F-4D97-AF65-F5344CB8AC3E}">
        <p14:creationId xmlns:p14="http://schemas.microsoft.com/office/powerpoint/2010/main" val="52757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</a:t>
            </a:r>
            <a:r>
              <a:rPr lang="en-US" dirty="0">
                <a:solidFill>
                  <a:srgbClr val="0070C0"/>
                </a:solidFill>
              </a:rPr>
              <a:t>Takeaways &amp; Next Steps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What’s one important “aha” that you had today?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What is one potential next step that you can take when you get back?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What additional resources or technical assistance would be helpful to you in your role?</a:t>
            </a:r>
          </a:p>
        </p:txBody>
      </p:sp>
    </p:spTree>
    <p:extLst>
      <p:ext uri="{BB962C8B-B14F-4D97-AF65-F5344CB8AC3E}">
        <p14:creationId xmlns:p14="http://schemas.microsoft.com/office/powerpoint/2010/main" val="3965261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0"/>
          </a:xfrm>
        </p:spPr>
        <p:txBody>
          <a:bodyPr/>
          <a:lstStyle/>
          <a:p>
            <a:r>
              <a:rPr lang="en-US" dirty="0"/>
              <a:t>Building Stakeholder Knowledge about Data Toolkit: </a:t>
            </a:r>
            <a:r>
              <a:rPr lang="en-US" dirty="0">
                <a:hlinkClick r:id="rId3" tooltip="Building Stakeholder Knowledge about Data Toolkit"/>
              </a:rPr>
              <a:t>https://dasycenter.org/building-stakeholder-knowledge-toolkit/</a:t>
            </a:r>
            <a:r>
              <a:rPr lang="en-US" dirty="0"/>
              <a:t> </a:t>
            </a:r>
          </a:p>
          <a:p>
            <a:r>
              <a:rPr lang="en-US" dirty="0"/>
              <a:t>Serving on Groups that Make Decisions: </a:t>
            </a:r>
            <a:r>
              <a:rPr lang="en-US" dirty="0">
                <a:hlinkClick r:id="rId4" tooltip="Serving on Groups that Make Decisions"/>
              </a:rPr>
              <a:t>www.servingongroups.org</a:t>
            </a:r>
            <a:r>
              <a:rPr lang="en-US" dirty="0"/>
              <a:t> </a:t>
            </a:r>
          </a:p>
          <a:p>
            <a:r>
              <a:rPr lang="en-US" dirty="0"/>
              <a:t>Leading by Convening: </a:t>
            </a:r>
            <a:r>
              <a:rPr lang="en-US" dirty="0">
                <a:hlinkClick r:id="rId5" tooltip="Leading by Convening"/>
              </a:rPr>
              <a:t>https://ncsi.wested.org/resources/leading-by-convening/</a:t>
            </a:r>
            <a:endParaRPr lang="en-US" dirty="0"/>
          </a:p>
          <a:p>
            <a:r>
              <a:rPr lang="en-US" dirty="0"/>
              <a:t>Telling Your SSIP Story in an Infographic: </a:t>
            </a:r>
            <a:r>
              <a:rPr lang="en-US" dirty="0">
                <a:hlinkClick r:id="rId6" tooltip="Telling Your SSIP Story in an Infographic"/>
              </a:rPr>
              <a:t>https://dasycenter.sri.com/downloads/DaSy_papers/SSIPY511_InfographicGuide.pdf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24418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" name="Title 1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Us Online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2F4736B-0F06-4F4D-8CBA-39D9F88B5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1524000"/>
            <a:ext cx="8229600" cy="4419600"/>
          </a:xfrm>
        </p:spPr>
        <p:txBody>
          <a:bodyPr/>
          <a:lstStyle/>
          <a:p>
            <a:r>
              <a:rPr lang="en-US" dirty="0"/>
              <a:t>DaSy website: </a:t>
            </a:r>
            <a:r>
              <a:rPr lang="en-US" dirty="0">
                <a:hlinkClick r:id="rId3" tooltip="The DaSy Center website"/>
              </a:rPr>
              <a:t>http://dasycenter.org/</a:t>
            </a:r>
            <a:r>
              <a:rPr lang="en-US" dirty="0"/>
              <a:t> </a:t>
            </a:r>
          </a:p>
          <a:p>
            <a:pPr marL="0" indent="287338">
              <a:buNone/>
            </a:pPr>
            <a:r>
              <a:rPr lang="en-US" dirty="0"/>
              <a:t> Twitter: @DaSyCenter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ECTA website: </a:t>
            </a:r>
            <a:r>
              <a:rPr lang="en-US" dirty="0">
                <a:hlinkClick r:id="rId4" tooltip="The ECTA Center website"/>
              </a:rPr>
              <a:t>http://ectacenter.org/</a:t>
            </a:r>
            <a:r>
              <a:rPr lang="en-US" dirty="0"/>
              <a:t> </a:t>
            </a:r>
          </a:p>
          <a:p>
            <a:pPr marL="0" indent="341313">
              <a:buNone/>
            </a:pPr>
            <a:r>
              <a:rPr lang="en-US" dirty="0"/>
              <a:t>Twitter @ECTACenter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Center for Parent Information and Resources (CIPR):  </a:t>
            </a:r>
            <a:r>
              <a:rPr lang="en-US" dirty="0">
                <a:hlinkClick r:id="rId5" tooltip="Center for Parent Information and Resources (CIPR) website"/>
              </a:rPr>
              <a:t>www.parentcenterhub.org</a:t>
            </a:r>
            <a:r>
              <a:rPr lang="en-US" dirty="0"/>
              <a:t>  </a:t>
            </a:r>
          </a:p>
          <a:p>
            <a:pPr marL="0" indent="341313">
              <a:buNone/>
            </a:pPr>
            <a:r>
              <a:rPr lang="en-US" dirty="0"/>
              <a:t>Twitter: @</a:t>
            </a:r>
            <a:r>
              <a:rPr lang="en-US" dirty="0" err="1"/>
              <a:t>parentcenterhub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73862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" name="Title 1" descr="&quot; &quot;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contents of this presentation were developed under grants from the U.S. Department of Education, #H326P120002, #H326P170001, and #H328R130006. However, those contents do not necessarily represent the policy of the U.S. Department of Education, and you should not assume endorsement by the Federal Government. Project Officers: Meredith Miceli, Richelle Davis, Julia Martin Eile, and Carmen Sanchez. </a:t>
            </a:r>
          </a:p>
        </p:txBody>
      </p:sp>
      <p:pic>
        <p:nvPicPr>
          <p:cNvPr id="11" name="Picture 10" descr="IDEAS that Work. U.S. Office of Special Education Progr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96" y="4572000"/>
            <a:ext cx="1792408" cy="14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7600" y="622929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Data are collected and can be used to: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Help programs help children and families achieve good outcomes.</a:t>
            </a:r>
          </a:p>
          <a:p>
            <a:pPr fontAlgn="base"/>
            <a:r>
              <a:rPr lang="en-US" dirty="0"/>
              <a:t>Help programs improve their services.</a:t>
            </a:r>
          </a:p>
          <a:p>
            <a:pPr fontAlgn="base"/>
            <a:r>
              <a:rPr lang="en-US" dirty="0"/>
              <a:t>Show policymakers that services make a difference for children and families.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81100" y="4419600"/>
            <a:ext cx="6781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are families engaged in accomplishing these purposes of data use?</a:t>
            </a:r>
          </a:p>
        </p:txBody>
      </p:sp>
    </p:spTree>
    <p:extLst>
      <p:ext uri="{BB962C8B-B14F-4D97-AF65-F5344CB8AC3E}">
        <p14:creationId xmlns:p14="http://schemas.microsoft.com/office/powerpoint/2010/main" val="267022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Data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14510"/>
            <a:ext cx="8472985" cy="5257800"/>
          </a:xfrm>
        </p:spPr>
        <p:txBody>
          <a:bodyPr>
            <a:normAutofit/>
          </a:bodyPr>
          <a:lstStyle/>
          <a:p>
            <a:r>
              <a:rPr lang="en-US" sz="2500" dirty="0"/>
              <a:t>States receiving funds to implement IDEA are required to collect and report on a variety of data for different purposes, including:</a:t>
            </a:r>
          </a:p>
          <a:p>
            <a:pPr lvl="1"/>
            <a:r>
              <a:rPr lang="en-US" sz="2200" dirty="0"/>
              <a:t>Section 618</a:t>
            </a:r>
          </a:p>
          <a:p>
            <a:pPr lvl="1"/>
            <a:r>
              <a:rPr lang="en-US" sz="2200" dirty="0"/>
              <a:t>The State Performance Plan (SPP) and Annual Performance Report (APR)</a:t>
            </a:r>
          </a:p>
          <a:p>
            <a:pPr lvl="1"/>
            <a:r>
              <a:rPr lang="en-US" sz="2200" dirty="0"/>
              <a:t>Family survey data on helpfulness of EI and parent involvement</a:t>
            </a:r>
          </a:p>
          <a:p>
            <a:r>
              <a:rPr lang="en-US" sz="2500" dirty="0"/>
              <a:t>Program data are routinely shared with stakeholder groups, e.g., State Interagency Coordinating Councils (SICCs) and State Advisory Panels (SAPs).</a:t>
            </a:r>
          </a:p>
          <a:p>
            <a:r>
              <a:rPr lang="en-US" sz="2500" dirty="0"/>
              <a:t>Lead agency staff are expected to support stakeholders with using data to participate in conversations about important policy and programmatic issues/decisions.</a:t>
            </a:r>
          </a:p>
        </p:txBody>
      </p:sp>
    </p:spTree>
    <p:extLst>
      <p:ext uri="{BB962C8B-B14F-4D97-AF65-F5344CB8AC3E}">
        <p14:creationId xmlns:p14="http://schemas.microsoft.com/office/powerpoint/2010/main" val="16798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dirty="0"/>
              <a:t>Stakeholder Engagement in the </a:t>
            </a:r>
            <a:br>
              <a:rPr lang="en-US" dirty="0"/>
            </a:br>
            <a:r>
              <a:rPr lang="en-US" dirty="0"/>
              <a:t>SSIP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/>
              <a:t>Effective FFY13 (submitted April 2015), as part of the SPP/APR, states are required to develop a comprehensive, multi-year SSIP focused on improving outcomes/results for children with disabilities and their families.  </a:t>
            </a:r>
          </a:p>
          <a:p>
            <a:r>
              <a:rPr lang="en-US" sz="2500" dirty="0"/>
              <a:t>Each state has selected an area of focus for the SSIP (referred to as the State-Identified Measurable Result or SiMR), and is now implementing strategies to make progress towards achieving the SiMR and evaluating those efforts. </a:t>
            </a:r>
          </a:p>
          <a:p>
            <a:r>
              <a:rPr lang="en-US" sz="2500" dirty="0"/>
              <a:t>Stakeholders are required to be involved in all aspects of the SSIP, e.g., reviewing and responding to results data.</a:t>
            </a:r>
          </a:p>
        </p:txBody>
      </p:sp>
    </p:spTree>
    <p:extLst>
      <p:ext uri="{BB962C8B-B14F-4D97-AF65-F5344CB8AC3E}">
        <p14:creationId xmlns:p14="http://schemas.microsoft.com/office/powerpoint/2010/main" val="294455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1" y="381000"/>
            <a:ext cx="8382000" cy="1208046"/>
          </a:xfrm>
          <a:ln>
            <a:noFill/>
          </a:ln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/>
              <a:t>To effectively serve as program stakeholders, </a:t>
            </a:r>
            <a:br>
              <a:rPr lang="en-US" sz="2800" dirty="0"/>
            </a:br>
            <a:r>
              <a:rPr lang="en-US" sz="2800" dirty="0"/>
              <a:t>families and family organization representatives need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828800"/>
            <a:ext cx="8153399" cy="3128209"/>
          </a:xfrm>
        </p:spPr>
        <p:txBody>
          <a:bodyPr/>
          <a:lstStyle/>
          <a:p>
            <a:r>
              <a:rPr lang="en-US" altLang="en-US" sz="2600" dirty="0"/>
              <a:t>Understand why data are important;</a:t>
            </a:r>
          </a:p>
          <a:p>
            <a:r>
              <a:rPr lang="en-US" altLang="en-US" sz="2600" dirty="0"/>
              <a:t>Understand what data are being collected and how those data are used;</a:t>
            </a:r>
          </a:p>
          <a:p>
            <a:r>
              <a:rPr lang="en-US" altLang="en-US" sz="2600" dirty="0"/>
              <a:t>Know who is involved in data conversations and their roles in decision-making; </a:t>
            </a:r>
          </a:p>
          <a:p>
            <a:r>
              <a:rPr lang="en-US" altLang="en-US" sz="2600" dirty="0">
                <a:solidFill>
                  <a:srgbClr val="0070C0"/>
                </a:solidFill>
              </a:rPr>
              <a:t>Understand how they are/can be involved in data use; and</a:t>
            </a:r>
          </a:p>
          <a:p>
            <a:r>
              <a:rPr lang="en-US" altLang="en-US" sz="2600" b="1" dirty="0">
                <a:solidFill>
                  <a:srgbClr val="0070C0"/>
                </a:solidFill>
              </a:rPr>
              <a:t>Feel comfortable asking questions about data</a:t>
            </a:r>
            <a:r>
              <a:rPr lang="en-US" altLang="en-US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" name="Picture 6" descr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41" y="5630676"/>
            <a:ext cx="4262317" cy="10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2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76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660" name="TextBox 4"/>
          <p:cNvSpPr txBox="1">
            <a:spLocks noChangeArrowheads="1"/>
          </p:cNvSpPr>
          <p:nvPr/>
        </p:nvSpPr>
        <p:spPr bwMode="auto">
          <a:xfrm>
            <a:off x="3505200" y="2588299"/>
            <a:ext cx="1981200" cy="919401"/>
          </a:xfrm>
          <a:prstGeom prst="round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Stages of Data Use</a:t>
            </a:r>
          </a:p>
        </p:txBody>
      </p:sp>
      <p:graphicFrame>
        <p:nvGraphicFramePr>
          <p:cNvPr id="4" name="Content Placeholder 3" descr="This graphic is an image of the stages of data use. There are a total of 8 stages that flow in a circular motion indicating the stages are a cycle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985459"/>
              </p:ext>
            </p:extLst>
          </p:nvPr>
        </p:nvGraphicFramePr>
        <p:xfrm>
          <a:off x="-685800" y="152400"/>
          <a:ext cx="10363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0"/>
            <a:ext cx="8458200" cy="685800"/>
          </a:xfrm>
          <a:ln>
            <a:noFill/>
          </a:ln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en-US" sz="1600" b="0" dirty="0">
                <a:solidFill>
                  <a:srgbClr val="002060"/>
                </a:solidFill>
              </a:rPr>
              <a:t>From: Understanding Data as Information;  S</a:t>
            </a:r>
            <a:r>
              <a:rPr lang="en-US" sz="1600" b="0" i="1" dirty="0">
                <a:solidFill>
                  <a:srgbClr val="002060"/>
                </a:solidFill>
              </a:rPr>
              <a:t>erving on Groups Guidebook </a:t>
            </a:r>
            <a:r>
              <a:rPr lang="en-US" sz="1600" b="0" dirty="0">
                <a:solidFill>
                  <a:srgbClr val="002060"/>
                </a:solidFill>
              </a:rPr>
              <a:t>developed</a:t>
            </a:r>
            <a:r>
              <a:rPr lang="en-US" sz="1600" b="0" i="1" dirty="0">
                <a:solidFill>
                  <a:srgbClr val="002060"/>
                </a:solidFill>
              </a:rPr>
              <a:t> </a:t>
            </a:r>
            <a:r>
              <a:rPr lang="en-US" sz="1600" b="0" dirty="0">
                <a:solidFill>
                  <a:srgbClr val="002060"/>
                </a:solidFill>
              </a:rPr>
              <a:t>by Wisconsin FACETS, </a:t>
            </a:r>
            <a:r>
              <a:rPr lang="en-US" sz="1600" b="0" dirty="0">
                <a:solidFill>
                  <a:srgbClr val="002060"/>
                </a:solidFill>
                <a:hlinkClick r:id="rId8"/>
              </a:rPr>
              <a:t>http://www.servingongroups.org/guidebook</a:t>
            </a:r>
            <a:r>
              <a:rPr lang="en-US" sz="1600" b="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164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Engaged Families: Using data to make a difference in policy and decision-making&amp;quot;&quot;/&gt;&lt;property id=&quot;20307&quot; value=&quot;258&quot;/&gt;&lt;/object&gt;&lt;object type=&quot;3&quot; unique_id=&quot;11924&quot;&gt;&lt;property id=&quot;20148&quot; value=&quot;5&quot;/&gt;&lt;property id=&quot;20300&quot; value=&quot;Slide 45 - &amp;quot;Find Us Online!&amp;quot;&quot;/&gt;&lt;property id=&quot;20307&quot; value=&quot;267&quot;/&gt;&lt;/object&gt;&lt;object type=&quot;3&quot; unique_id=&quot;11925&quot;&gt;&lt;property id=&quot;20148&quot; value=&quot;5&quot;/&gt;&lt;property id=&quot;20300&quot; value=&quot;Slide 46 - &amp;quot;Thank you&amp;quot;&quot;/&gt;&lt;property id=&quot;20307&quot; value=&quot;269&quot;/&gt;&lt;/object&gt;&lt;object type=&quot;3&quot; unique_id=&quot;12040&quot;&gt;&lt;property id=&quot;20148&quot; value=&quot;5&quot;/&gt;&lt;property id=&quot;20300&quot; value=&quot;Slide 2 - &amp;quot;Welcome&amp;quot;&quot;/&gt;&lt;property id=&quot;20307&quot; value=&quot;576&quot;/&gt;&lt;/object&gt;&lt;object type=&quot;3&quot; unique_id=&quot;12041&quot;&gt;&lt;property id=&quot;20148&quot; value=&quot;5&quot;/&gt;&lt;property id=&quot;20300&quot; value=&quot;Slide 4 - &amp;quot;Workshop Outcomes&amp;quot;&quot;/&gt;&lt;property id=&quot;20307&quot; value=&quot;585&quot;/&gt;&lt;/object&gt;&lt;object type=&quot;3&quot; unique_id=&quot;12042&quot;&gt;&lt;property id=&quot;20148&quot; value=&quot;5&quot;/&gt;&lt;property id=&quot;20300&quot; value=&quot;Slide 5 - &amp;quot;Data are collected and can be used to: &amp;quot;&quot;/&gt;&lt;property id=&quot;20307&quot; value=&quot;598&quot;/&gt;&lt;/object&gt;&lt;object type=&quot;3&quot; unique_id=&quot;12043&quot;&gt;&lt;property id=&quot;20148&quot; value=&quot;5&quot;/&gt;&lt;property id=&quot;20300&quot; value=&quot;Slide 6 - &amp;quot;IDEA Data Requirements&amp;quot;&quot;/&gt;&lt;property id=&quot;20307&quot; value=&quot;587&quot;/&gt;&lt;/object&gt;&lt;object type=&quot;3&quot; unique_id=&quot;12044&quot;&gt;&lt;property id=&quot;20148&quot; value=&quot;5&quot;/&gt;&lt;property id=&quot;20300&quot; value=&quot;Slide 7 - &amp;quot;Stakeholder Engagement in the  SSIP Process&amp;quot;&quot;/&gt;&lt;property id=&quot;20307&quot; value=&quot;588&quot;/&gt;&lt;/object&gt;&lt;object type=&quot;3&quot; unique_id=&quot;12045&quot;&gt;&lt;property id=&quot;20148&quot; value=&quot;5&quot;/&gt;&lt;property id=&quot;20300&quot; value=&quot;Slide 8 - &amp;quot;To effectively serve as program stakeholders,  families and family organization representatives need to…&amp;quot;&quot;/&gt;&lt;property id=&quot;20307&quot; value=&quot;589&quot;/&gt;&lt;/object&gt;&lt;object type=&quot;3&quot; unique_id=&quot;12046&quot;&gt;&lt;property id=&quot;20148&quot; value=&quot;5&quot;/&gt;&lt;property id=&quot;20300&quot; value=&quot;Slide 9 - &amp;quot;From: Understanding Data as Information;  Serving on Groups Guidebook developed by Wisconsin FACETS. http://www.ser&quot;/&gt;&lt;property id=&quot;20307&quot; value=&quot;601&quot;/&gt;&lt;/object&gt;&lt;object type=&quot;3&quot; unique_id=&quot;12047&quot;&gt;&lt;property id=&quot;20148&quot; value=&quot;5&quot;/&gt;&lt;property id=&quot;20300&quot; value=&quot;Slide 10 - &amp;quot;Workshop Topics&amp;quot;&quot;/&gt;&lt;property id=&quot;20307&quot; value=&quot;606&quot;/&gt;&lt;/object&gt;&lt;object type=&quot;3&quot; unique_id=&quot;12048&quot;&gt;&lt;property id=&quot;20148&quot; value=&quot;5&quot;/&gt;&lt;property id=&quot;20300&quot; value=&quot;Slide 11 - &amp;quot;Identifying Technical &amp;amp; Adaptive Solutions&amp;quot;&quot;/&gt;&lt;property id=&quot;20307&quot; value=&quot;583&quot;/&gt;&lt;/object&gt;&lt;object type=&quot;3&quot; unique_id=&quot;12049&quot;&gt;&lt;property id=&quot;20148&quot; value=&quot;5&quot;/&gt;&lt;property id=&quot;20300&quot; value=&quot;Slide 13 - &amp;quot;Leading by Convening:  A Theory of Action&amp;quot;&quot;/&gt;&lt;property id=&quot;20307&quot; value=&quot;479&quot;/&gt;&lt;/object&gt;&lt;object type=&quot;3&quot; unique_id=&quot;12050&quot;&gt;&lt;property id=&quot;20148&quot; value=&quot;5&quot;/&gt;&lt;property id=&quot;20300&quot; value=&quot;Slide 14 - &amp;quot;Overcoming Barriers&amp;quot;&quot;/&gt;&lt;property id=&quot;20307&quot; value=&quot;469&quot;/&gt;&lt;/object&gt;&lt;object type=&quot;3&quot; unique_id=&quot;12051&quot;&gt;&lt;property id=&quot;20148&quot; value=&quot;5&quot;/&gt;&lt;property id=&quot;20300&quot; value=&quot;Slide 15 - &amp;quot;Leading by Convening&amp;quot;&quot;/&gt;&lt;property id=&quot;20307&quot; value=&quot;437&quot;/&gt;&lt;/object&gt;&lt;object type=&quot;3&quot; unique_id=&quot;12052&quot;&gt;&lt;property id=&quot;20148&quot; value=&quot;5&quot;/&gt;&lt;property id=&quot;20300&quot; value=&quot;Slide 16&quot;/&gt;&lt;property id=&quot;20307&quot; value=&quot;551&quot;/&gt;&lt;/object&gt;&lt;object type=&quot;3&quot; unique_id=&quot;12053&quot;&gt;&lt;property id=&quot;20148&quot; value=&quot;5&quot;/&gt;&lt;property id=&quot;20300&quot; value=&quot;Slide 17 - &amp;quot;Doing the Work Together&amp;quot;&quot;/&gt;&lt;property id=&quot;20307&quot; value=&quot;570&quot;/&gt;&lt;/object&gt;&lt;object type=&quot;3&quot; unique_id=&quot;12054&quot;&gt;&lt;property id=&quot;20148&quot; value=&quot;5&quot;/&gt;&lt;property id=&quot;20300&quot; value=&quot;Slide 21&quot;/&gt;&lt;property id=&quot;20307&quot; value=&quot;569&quot;/&gt;&lt;/object&gt;&lt;object type=&quot;3&quot; unique_id=&quot;12055&quot;&gt;&lt;property id=&quot;20148&quot; value=&quot;5&quot;/&gt;&lt;property id=&quot;20300&quot; value=&quot;Slide 22 - &amp;quot;Activity 1: Problems Come Bundled&amp;quot;&quot;/&gt;&lt;property id=&quot;20307&quot; value=&quot;566&quot;/&gt;&lt;/object&gt;&lt;object type=&quot;3&quot; unique_id=&quot;12060&quot;&gt;&lt;property id=&quot;20148&quot; value=&quot;5&quot;/&gt;&lt;property id=&quot;20300&quot; value=&quot;Slide 24 - &amp;quot;Facilitating Meaningful Data Conversations&amp;quot;&quot;/&gt;&lt;property id=&quot;20307&quot; value=&quot;599&quot;/&gt;&lt;/object&gt;&lt;object type=&quot;3&quot; unique_id=&quot;12062&quot;&gt;&lt;property id=&quot;20148&quot; value=&quot;5&quot;/&gt;&lt;property id=&quot;20300&quot; value=&quot;Slide 27 - &amp;quot;Online Toolkit: Building Stakeholder Knowledge About Data&amp;quot;&quot;/&gt;&lt;property id=&quot;20307&quot; value=&quot;591&quot;/&gt;&lt;/object&gt;&lt;object type=&quot;3&quot; unique_id=&quot;12063&quot;&gt;&lt;property id=&quot;20148&quot; value=&quot;5&quot;/&gt;&lt;property id=&quot;20300&quot; value=&quot;Slide 28 - &amp;quot;What is included in the toolkit?&amp;quot;&quot;/&gt;&lt;property id=&quot;20307&quot; value=&quot;592&quot;/&gt;&lt;/object&gt;&lt;object type=&quot;3&quot; unique_id=&quot;12064&quot;&gt;&lt;property id=&quot;20148&quot; value=&quot;5&quot;/&gt;&lt;property id=&quot;20300&quot; value=&quot;Slide 29 - &amp;quot;What information is provided about each topic?&amp;quot;&quot;/&gt;&lt;property id=&quot;20307&quot; value=&quot;593&quot;/&gt;&lt;/object&gt;&lt;object type=&quot;3&quot; unique_id=&quot;12065&quot;&gt;&lt;property id=&quot;20148&quot; value=&quot;5&quot;/&gt;&lt;property id=&quot;20300&quot; value=&quot;Slide 33 - &amp;quot;Activity 2: Facilitating Data Conversations&amp;quot;&quot;/&gt;&lt;property id=&quot;20307&quot; value=&quot;597&quot;/&gt;&lt;/object&gt;&lt;object type=&quot;3&quot; unique_id=&quot;12066&quot;&gt;&lt;property id=&quot;20148&quot; value=&quot;5&quot;/&gt;&lt;property id=&quot;20300&quot; value=&quot;Slide 35 - &amp;quot;Evaluating Efforts to Engage  Families/Family Organizations in Data Use&amp;quot;&quot;/&gt;&lt;property id=&quot;20307&quot; value=&quot;600&quot;/&gt;&lt;/object&gt;&lt;object type=&quot;3&quot; unique_id=&quot;12067&quot;&gt;&lt;property id=&quot;20148&quot; value=&quot;5&quot;/&gt;&lt;property id=&quot;20300&quot; value=&quot;Slide 38 - &amp;quot;Taking a Closer Look at Key Actions and Behaviors (Criteria)  &amp;quot;&quot;/&gt;&lt;property id=&quot;20307&quot; value=&quot;578&quot;/&gt;&lt;/object&gt;&lt;object type=&quot;3&quot; unique_id=&quot;12068&quot;&gt;&lt;property id=&quot;20148&quot; value=&quot;5&quot;/&gt;&lt;property id=&quot;20300&quot; value=&quot;Slide 37 - &amp;quot;Building Support Through Data Rubric&amp;quot;&quot;/&gt;&lt;property id=&quot;20307&quot; value=&quot;604&quot;/&gt;&lt;/object&gt;&lt;object type=&quot;3&quot; unique_id=&quot;12070&quot;&gt;&lt;property id=&quot;20148&quot; value=&quot;5&quot;/&gt;&lt;property id=&quot;20300&quot; value=&quot;Slide 40 - &amp;quot;Activity 3: Using the LbC “Building Support Through Data” Rubric&amp;quot;&quot;/&gt;&lt;property id=&quot;20307&quot; value=&quot;579&quot;/&gt;&lt;/object&gt;&lt;object type=&quot;3&quot; unique_id=&quot;12073&quot;&gt;&lt;property id=&quot;20148&quot; value=&quot;5&quot;/&gt;&lt;property id=&quot;20300&quot; value=&quot;Slide 43 - &amp;quot;Next Steps&amp;quot;&quot;/&gt;&lt;property id=&quot;20307&quot; value=&quot;605&quot;/&gt;&lt;/object&gt;&lt;object type=&quot;3&quot; unique_id=&quot;12747&quot;&gt;&lt;property id=&quot;20148&quot; value=&quot;5&quot;/&gt;&lt;property id=&quot;20300&quot; value=&quot;Slide 3 - &amp;quot;Logistics&amp;amp;#x09;&amp;quot;&quot;/&gt;&lt;property id=&quot;20307&quot; value=&quot;607&quot;/&gt;&lt;/object&gt;&lt;object type=&quot;3&quot; unique_id=&quot;12750&quot;&gt;&lt;property id=&quot;20148&quot; value=&quot;5&quot;/&gt;&lt;property id=&quot;20300&quot; value=&quot;Slide 34 - &amp;quot;Activity 2 Debrief&amp;quot;&quot;/&gt;&lt;property id=&quot;20307&quot; value=&quot;611&quot;/&gt;&lt;/object&gt;&lt;object type=&quot;3&quot; unique_id=&quot;12753&quot;&gt;&lt;property id=&quot;20148&quot; value=&quot;5&quot;/&gt;&lt;property id=&quot;20300&quot; value=&quot;Slide 39 - &amp;quot;Levels of Engagement&amp;quot;&quot;/&gt;&lt;property id=&quot;20307&quot; value=&quot;614&quot;/&gt;&lt;/object&gt;&lt;object type=&quot;3&quot; unique_id=&quot;15594&quot;&gt;&lt;property id=&quot;20148&quot; value=&quot;5&quot;/&gt;&lt;property id=&quot;20300&quot; value=&quot;Slide 12 - &amp;quot;A Family Leader’s Perspective:  “It felt like their meeting.”&amp;quot;&quot;/&gt;&lt;property id=&quot;20307&quot; value=&quot;617&quot;/&gt;&lt;/object&gt;&lt;object type=&quot;3&quot; unique_id=&quot;15595&quot;&gt;&lt;property id=&quot;20148&quot; value=&quot;5&quot;/&gt;&lt;property id=&quot;20300&quot; value=&quot;Slide 18 - &amp;quot;Family members who engage in systems-level advocacy and leadership work come to the decision-making table with…&amp;quot;&quot;/&gt;&lt;property id=&quot;20307&quot; value=&quot;628&quot;/&gt;&lt;/object&gt;&lt;object type=&quot;3&quot; unique_id=&quot;15596&quot;&gt;&lt;property id=&quot;20148&quot; value=&quot;5&quot;/&gt;&lt;property id=&quot;20300&quot; value=&quot;Slide 19 - &amp;quot;Most family leaders…&amp;quot;&quot;/&gt;&lt;property id=&quot;20307&quot; value=&quot;629&quot;/&gt;&lt;/object&gt;&lt;object type=&quot;3&quot; unique_id=&quot;15597&quot;&gt;&lt;property id=&quot;20148&quot; value=&quot;5&quot;/&gt;&lt;property id=&quot;20300&quot; value=&quot;Slide 20 - &amp;quot;What might limit engagement?&amp;quot;&quot;/&gt;&lt;property id=&quot;20307&quot; value=&quot;630&quot;/&gt;&lt;/object&gt;&lt;object type=&quot;3&quot; unique_id=&quot;15598&quot;&gt;&lt;property id=&quot;20148&quot; value=&quot;5&quot;/&gt;&lt;property id=&quot;20300&quot; value=&quot;Slide 23 - &amp;quot;Activity 1 Debrief&amp;quot;&quot;/&gt;&lt;property id=&quot;20307&quot; value=&quot;623&quot;/&gt;&lt;/object&gt;&lt;object type=&quot;3&quot; unique_id=&quot;15599&quot;&gt;&lt;property id=&quot;20148&quot; value=&quot;5&quot;/&gt;&lt;property id=&quot;20300&quot; value=&quot;Slide 25 - &amp;quot;A Family Leader’s Perspective: “Good luck with that.”&amp;quot;&quot;/&gt;&lt;property id=&quot;20307&quot; value=&quot;618&quot;/&gt;&lt;/object&gt;&lt;object type=&quot;3&quot; unique_id=&quot;15600&quot;&gt;&lt;property id=&quot;20148&quot; value=&quot;5&quot;/&gt;&lt;property id=&quot;20300&quot; value=&quot;Slide 26 - &amp;quot;Preparing and Engaging Family &amp;amp; Family Organization Stakeholders&amp;quot;&quot;/&gt;&lt;property id=&quot;20307&quot; value=&quot;631&quot;/&gt;&lt;/object&gt;&lt;object type=&quot;3&quot; unique_id=&quot;15601&quot;&gt;&lt;property id=&quot;20148&quot; value=&quot;5&quot;/&gt;&lt;property id=&quot;20300&quot; value=&quot;Slide 30 - &amp;quot;Preparing and Engaging Family &amp;amp; Family Organization Stakeholders&amp;quot;&quot;/&gt;&lt;property id=&quot;20307&quot; value=&quot;632&quot;/&gt;&lt;/object&gt;&lt;object type=&quot;3&quot; unique_id=&quot;15602&quot;&gt;&lt;property id=&quot;20148&quot; value=&quot;5&quot;/&gt;&lt;property id=&quot;20300&quot; value=&quot;Slide 31 - &amp;quot;Preparing and Engaging Family &amp;amp; Family Organization Stakeholders&amp;quot;&quot;/&gt;&lt;property id=&quot;20307&quot; value=&quot;633&quot;/&gt;&lt;/object&gt;&lt;object type=&quot;3&quot; unique_id=&quot;15603&quot;&gt;&lt;property id=&quot;20148&quot; value=&quot;5&quot;/&gt;&lt;property id=&quot;20300&quot; value=&quot;Slide 36 - &amp;quot;Leading by Convening:   Building Support Through Data Rubric&amp;quot;&quot;/&gt;&lt;property id=&quot;20307&quot; value=&quot;625&quot;/&gt;&lt;/object&gt;&lt;object type=&quot;3&quot; unique_id=&quot;15604&quot;&gt;&lt;property id=&quot;20148&quot; value=&quot;5&quot;/&gt;&lt;property id=&quot;20300&quot; value=&quot;Slide 41 - &amp;quot;Activity 3 Debrief&amp;quot;&quot;/&gt;&lt;property id=&quot;20307&quot; value=&quot;626&quot;/&gt;&lt;/object&gt;&lt;object type=&quot;3&quot; unique_id=&quot;15605&quot;&gt;&lt;property id=&quot;20148&quot; value=&quot;5&quot;/&gt;&lt;property id=&quot;20300&quot; value=&quot;Slide 42 - &amp;quot;Workshop Takeaways &amp;amp; Next Steps&amp;quot;&quot;/&gt;&lt;property id=&quot;20307&quot; value=&quot;624&quot;/&gt;&lt;/object&gt;&lt;object type=&quot;3&quot; unique_id=&quot;15606&quot;&gt;&lt;property id=&quot;20148&quot; value=&quot;5&quot;/&gt;&lt;property id=&quot;20300&quot; value=&quot;Slide 44 - &amp;quot;Resources&amp;quot;&quot;/&gt;&lt;property id=&quot;20307&quot; value=&quot;627&quot;/&gt;&lt;/object&gt;&lt;object type=&quot;3&quot; unique_id=&quot;16046&quot;&gt;&lt;property id=&quot;20148&quot; value=&quot;5&quot;/&gt;&lt;property id=&quot;20300&quot; value=&quot;Slide 32 - &amp;quot;Break&amp;quot;&quot;/&gt;&lt;property id=&quot;20307&quot; value=&quot;634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6281</TotalTime>
  <Words>2110</Words>
  <Application>Microsoft Office PowerPoint</Application>
  <PresentationFormat>On-screen Show (4:3)</PresentationFormat>
  <Paragraphs>354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Century Gothic</vt:lpstr>
      <vt:lpstr>Century Schoolbook</vt:lpstr>
      <vt:lpstr>Courier New</vt:lpstr>
      <vt:lpstr>Helvetica Neue Light</vt:lpstr>
      <vt:lpstr>Microsoft Sans Serif</vt:lpstr>
      <vt:lpstr>Verdana</vt:lpstr>
      <vt:lpstr>Wingdings 2</vt:lpstr>
      <vt:lpstr>Office Theme</vt:lpstr>
      <vt:lpstr>Engaged Families: Using Data to Make a Difference in Policy and Programmatic Decision-Making</vt:lpstr>
      <vt:lpstr>Welcome</vt:lpstr>
      <vt:lpstr>Logistics </vt:lpstr>
      <vt:lpstr>Workshop Outcomes</vt:lpstr>
      <vt:lpstr>Data are collected and can be used to: </vt:lpstr>
      <vt:lpstr>IDEA Data Requirements</vt:lpstr>
      <vt:lpstr>Stakeholder Engagement in the  SSIP Process</vt:lpstr>
      <vt:lpstr>To effectively serve as program stakeholders,  families and family organization representatives need to…</vt:lpstr>
      <vt:lpstr>From: Understanding Data as Information;  Serving on Groups Guidebook developed by Wisconsin FACETS, http://www.servingongroups.org/guidebook </vt:lpstr>
      <vt:lpstr>Workshop Topics</vt:lpstr>
      <vt:lpstr>Identifying Technical &amp; Adaptive Solutions</vt:lpstr>
      <vt:lpstr>A Family Leader’s Perspective:  “It felt like their meeting.”</vt:lpstr>
      <vt:lpstr>Leading by Convening:  A Theory of Action</vt:lpstr>
      <vt:lpstr>Overcoming Barriers</vt:lpstr>
      <vt:lpstr>Leading by Convening Structure</vt:lpstr>
      <vt:lpstr>Habit of Interaction</vt:lpstr>
      <vt:lpstr>Doing the Work Together</vt:lpstr>
      <vt:lpstr>Family and family organization stakeholders come to the decision-making table with…</vt:lpstr>
      <vt:lpstr>Most family and family organization stakeholders…</vt:lpstr>
      <vt:lpstr>What might limit engagement?</vt:lpstr>
      <vt:lpstr>Problems Come Bundled</vt:lpstr>
      <vt:lpstr>Activity 1: Problems Come Bundled</vt:lpstr>
      <vt:lpstr>Activity 1 Debrief</vt:lpstr>
      <vt:lpstr>Facilitating Meaningful Data Conversations</vt:lpstr>
      <vt:lpstr>A Family Leader’s Perspective: “Good luck with that.”</vt:lpstr>
      <vt:lpstr>Preparing and Engaging Family and Family Organization Stakeholders</vt:lpstr>
      <vt:lpstr>Online Toolkit: Building Stakeholder Knowledge About Data</vt:lpstr>
      <vt:lpstr>What is included in the toolkit?</vt:lpstr>
      <vt:lpstr>What information is provided about each topic?</vt:lpstr>
      <vt:lpstr>Preparing and Engaging Family &amp; Family Organization Stakeholders</vt:lpstr>
      <vt:lpstr>Preparing and Engaging Family &amp; Family Organization Stakeholders</vt:lpstr>
      <vt:lpstr>Break</vt:lpstr>
      <vt:lpstr>Activity 2: Facilitating Data Conversations</vt:lpstr>
      <vt:lpstr>Activity 2 Debrief</vt:lpstr>
      <vt:lpstr>Let’s Talk Data: Making Data Conversations Engaging and Productive </vt:lpstr>
      <vt:lpstr>Evaluating Efforts to Engage  Family and Family Organization Stakeholders in Data Use</vt:lpstr>
      <vt:lpstr>Leading by Convening:   Building Support Through Data Rubric</vt:lpstr>
      <vt:lpstr>Building Support Through Data Rubric</vt:lpstr>
      <vt:lpstr>Taking a Closer Look at Key Actions and Behaviors (Criteria)  </vt:lpstr>
      <vt:lpstr>Levels of Engagement</vt:lpstr>
      <vt:lpstr>Activity 3: Using the Building Support Through Data Rubric</vt:lpstr>
      <vt:lpstr>Activity 3 Debrief</vt:lpstr>
      <vt:lpstr>Workshop Takeaways &amp; Next Steps</vt:lpstr>
      <vt:lpstr>Resources</vt:lpstr>
      <vt:lpstr>Find Us Online</vt:lpstr>
      <vt:lpstr>Thank you!</vt:lpstr>
    </vt:vector>
  </TitlesOfParts>
  <Company>The DaSy Center and The ECTA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Engaged Families: Using Data to Make a Difference in Policy and Programmatic Decision-Making</dc:title>
  <dc:creator>Diana Autin, Siobhan Colgan, Katrina Martin, Amy Nicholas</dc:creator>
  <cp:keywords>Child Outcomes, Data Use, Family</cp:keywords>
  <cp:lastModifiedBy>Roxanne Jones</cp:lastModifiedBy>
  <cp:revision>271</cp:revision>
  <dcterms:created xsi:type="dcterms:W3CDTF">2013-02-06T21:54:43Z</dcterms:created>
  <dcterms:modified xsi:type="dcterms:W3CDTF">2018-11-13T19:42:09Z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