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69" r:id="rId2"/>
    <p:sldId id="377" r:id="rId3"/>
    <p:sldId id="372" r:id="rId4"/>
    <p:sldId id="281" r:id="rId5"/>
    <p:sldId id="389" r:id="rId6"/>
    <p:sldId id="301" r:id="rId7"/>
    <p:sldId id="370" r:id="rId8"/>
    <p:sldId id="374" r:id="rId9"/>
    <p:sldId id="386" r:id="rId10"/>
    <p:sldId id="296" r:id="rId11"/>
    <p:sldId id="371" r:id="rId12"/>
    <p:sldId id="376" r:id="rId13"/>
    <p:sldId id="390" r:id="rId14"/>
    <p:sldId id="319" r:id="rId15"/>
    <p:sldId id="383" r:id="rId16"/>
    <p:sldId id="306" r:id="rId17"/>
    <p:sldId id="313" r:id="rId18"/>
    <p:sldId id="317" r:id="rId19"/>
    <p:sldId id="392" r:id="rId20"/>
    <p:sldId id="384" r:id="rId21"/>
    <p:sldId id="387" r:id="rId22"/>
    <p:sldId id="334" r:id="rId23"/>
    <p:sldId id="324" r:id="rId24"/>
    <p:sldId id="326" r:id="rId25"/>
    <p:sldId id="373" r:id="rId26"/>
    <p:sldId id="341" r:id="rId27"/>
    <p:sldId id="342" r:id="rId28"/>
    <p:sldId id="343" r:id="rId29"/>
    <p:sldId id="344" r:id="rId30"/>
    <p:sldId id="345" r:id="rId31"/>
    <p:sldId id="346" r:id="rId32"/>
    <p:sldId id="388" r:id="rId33"/>
    <p:sldId id="353" r:id="rId34"/>
    <p:sldId id="354" r:id="rId35"/>
    <p:sldId id="365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78"/>
    <a:srgbClr val="39B54A"/>
    <a:srgbClr val="ED3532"/>
    <a:srgbClr val="6DB467"/>
    <a:srgbClr val="868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56" autoAdjust="0"/>
    <p:restoredTop sz="86430" autoAdjust="0"/>
  </p:normalViewPr>
  <p:slideViewPr>
    <p:cSldViewPr>
      <p:cViewPr varScale="1">
        <p:scale>
          <a:sx n="68" d="100"/>
          <a:sy n="68" d="100"/>
        </p:scale>
        <p:origin x="12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0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ysClr val="window" lastClr="FFFFFF"/>
            </a:solidFill>
          </c:spPr>
          <c:invertIfNegative val="0"/>
          <c:val>
            <c:numRef>
              <c:f>Sheet1!$B$3:$B$7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7-4782-A3C8-C6EDAF493BB0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Sheet1!$C$3:$C$7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15</c:v>
                </c:pt>
                <c:pt idx="3">
                  <c:v>25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07-4782-A3C8-C6EDAF493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300160"/>
        <c:axId val="236301696"/>
      </c:barChart>
      <c:catAx>
        <c:axId val="236300160"/>
        <c:scaling>
          <c:orientation val="minMax"/>
        </c:scaling>
        <c:delete val="0"/>
        <c:axPos val="l"/>
        <c:majorTickMark val="out"/>
        <c:minorTickMark val="none"/>
        <c:tickLblPos val="nextTo"/>
        <c:crossAx val="236301696"/>
        <c:crosses val="autoZero"/>
        <c:auto val="1"/>
        <c:lblAlgn val="ctr"/>
        <c:lblOffset val="100"/>
        <c:noMultiLvlLbl val="0"/>
      </c:catAx>
      <c:valAx>
        <c:axId val="2363016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6300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Sheet1!$E$3:$E$7</c:f>
              <c:numCache>
                <c:formatCode>General</c:formatCode>
                <c:ptCount val="5"/>
                <c:pt idx="0">
                  <c:v>30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3C-4411-BF60-B6FD3A1F65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6403328"/>
        <c:axId val="236291584"/>
      </c:barChart>
      <c:catAx>
        <c:axId val="236403328"/>
        <c:scaling>
          <c:orientation val="minMax"/>
        </c:scaling>
        <c:delete val="0"/>
        <c:axPos val="l"/>
        <c:majorTickMark val="out"/>
        <c:minorTickMark val="none"/>
        <c:tickLblPos val="nextTo"/>
        <c:crossAx val="236291584"/>
        <c:crosses val="autoZero"/>
        <c:auto val="1"/>
        <c:lblAlgn val="ctr"/>
        <c:lblOffset val="100"/>
        <c:noMultiLvlLbl val="0"/>
      </c:catAx>
      <c:valAx>
        <c:axId val="2362915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6403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51477-A840-48A8-A105-9B871A658103}" type="doc">
      <dgm:prSet loTypeId="urn:microsoft.com/office/officeart/2005/8/layout/vList4" loCatId="list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5148065-2047-43E0-855C-52EC0DEE0C5E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What are we measuring and why?</a:t>
          </a:r>
          <a:r>
            <a:rPr lang="en-US" sz="2400" dirty="0">
              <a:solidFill>
                <a:schemeClr val="tx1"/>
              </a:solidFill>
            </a:rPr>
            <a:t> </a:t>
          </a:r>
        </a:p>
      </dgm:t>
    </dgm:pt>
    <dgm:pt modelId="{4BB4449A-872C-48DA-B990-D8A7D4BC9387}" type="parTrans" cxnId="{B6D00F8D-115A-431F-8B1D-0B5D7C4E6568}">
      <dgm:prSet/>
      <dgm:spPr/>
      <dgm:t>
        <a:bodyPr/>
        <a:lstStyle/>
        <a:p>
          <a:endParaRPr lang="en-US"/>
        </a:p>
      </dgm:t>
    </dgm:pt>
    <dgm:pt modelId="{9997A966-0BF0-42BE-8DB4-6F4D0BED77C1}" type="sibTrans" cxnId="{B6D00F8D-115A-431F-8B1D-0B5D7C4E6568}">
      <dgm:prSet/>
      <dgm:spPr/>
      <dgm:t>
        <a:bodyPr/>
        <a:lstStyle/>
        <a:p>
          <a:endParaRPr lang="en-US"/>
        </a:p>
      </dgm:t>
    </dgm:pt>
    <dgm:pt modelId="{C7BD6DA3-C54A-4A91-BABD-591409AC80E9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Shoring up your foundation: evaluation questions and outcomes</a:t>
          </a:r>
        </a:p>
      </dgm:t>
    </dgm:pt>
    <dgm:pt modelId="{7B8FEAA1-3A79-4ECF-B62A-4B73FFB0A0B7}" type="parTrans" cxnId="{CC89C469-BB59-446C-AD91-ED3B3C7BAA6F}">
      <dgm:prSet/>
      <dgm:spPr/>
      <dgm:t>
        <a:bodyPr/>
        <a:lstStyle/>
        <a:p>
          <a:endParaRPr lang="en-US"/>
        </a:p>
      </dgm:t>
    </dgm:pt>
    <dgm:pt modelId="{13FBD993-B13C-4DC0-9F23-307B276FC392}" type="sibTrans" cxnId="{CC89C469-BB59-446C-AD91-ED3B3C7BAA6F}">
      <dgm:prSet/>
      <dgm:spPr/>
      <dgm:t>
        <a:bodyPr/>
        <a:lstStyle/>
        <a:p>
          <a:endParaRPr lang="en-US"/>
        </a:p>
      </dgm:t>
    </dgm:pt>
    <dgm:pt modelId="{45388480-7443-428C-97A6-4B69B41F95B4}">
      <dgm:prSet phldrT="[Text]" custT="1"/>
      <dgm:spPr>
        <a:solidFill>
          <a:schemeClr val="accent1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How are we measuring?</a:t>
          </a:r>
          <a:r>
            <a:rPr lang="en-US" sz="2400" dirty="0">
              <a:solidFill>
                <a:schemeClr val="tx1"/>
              </a:solidFill>
            </a:rPr>
            <a:t> </a:t>
          </a:r>
        </a:p>
      </dgm:t>
    </dgm:pt>
    <dgm:pt modelId="{2162C825-6951-48A9-8CF7-899C5FE81E7A}" type="parTrans" cxnId="{B27B3B19-1FD9-4FF1-9843-B0FFBFE22ED3}">
      <dgm:prSet/>
      <dgm:spPr/>
      <dgm:t>
        <a:bodyPr/>
        <a:lstStyle/>
        <a:p>
          <a:endParaRPr lang="en-US"/>
        </a:p>
      </dgm:t>
    </dgm:pt>
    <dgm:pt modelId="{81A821AF-AB69-4700-8EAF-9BF960CCA6F2}" type="sibTrans" cxnId="{B27B3B19-1FD9-4FF1-9843-B0FFBFE22ED3}">
      <dgm:prSet/>
      <dgm:spPr/>
      <dgm:t>
        <a:bodyPr/>
        <a:lstStyle/>
        <a:p>
          <a:endParaRPr lang="en-US"/>
        </a:p>
      </dgm:t>
    </dgm:pt>
    <dgm:pt modelId="{07F5BACE-5DE9-445D-8A13-735D2A954798}">
      <dgm:prSet phldrT="[Text]" custT="1"/>
      <dgm:spPr>
        <a:solidFill>
          <a:schemeClr val="accent1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Diving deeper into measurement strategies and data sources</a:t>
          </a:r>
        </a:p>
      </dgm:t>
    </dgm:pt>
    <dgm:pt modelId="{F8BE1565-F14C-40F2-A8DC-204FB77D8527}" type="parTrans" cxnId="{7FE4359F-A91C-4A55-9FF9-43D371C9862A}">
      <dgm:prSet/>
      <dgm:spPr/>
      <dgm:t>
        <a:bodyPr/>
        <a:lstStyle/>
        <a:p>
          <a:endParaRPr lang="en-US"/>
        </a:p>
      </dgm:t>
    </dgm:pt>
    <dgm:pt modelId="{15C1FA17-BD54-41FC-94B9-9975CAF082B6}" type="sibTrans" cxnId="{7FE4359F-A91C-4A55-9FF9-43D371C9862A}">
      <dgm:prSet/>
      <dgm:spPr/>
      <dgm:t>
        <a:bodyPr/>
        <a:lstStyle/>
        <a:p>
          <a:endParaRPr lang="en-US"/>
        </a:p>
      </dgm:t>
    </dgm:pt>
    <dgm:pt modelId="{07219948-E851-4359-A5AF-FC7998AE306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What do we do with all these data?</a:t>
          </a:r>
          <a:r>
            <a:rPr lang="en-US" sz="2400" dirty="0">
              <a:solidFill>
                <a:schemeClr val="tx1"/>
              </a:solidFill>
            </a:rPr>
            <a:t> </a:t>
          </a:r>
        </a:p>
      </dgm:t>
    </dgm:pt>
    <dgm:pt modelId="{E2E2698F-2ED5-47EA-8DBD-5C1E35305A6C}" type="parTrans" cxnId="{493B4D24-0543-4CD3-9762-FBF04F6B10D5}">
      <dgm:prSet/>
      <dgm:spPr/>
      <dgm:t>
        <a:bodyPr/>
        <a:lstStyle/>
        <a:p>
          <a:endParaRPr lang="en-US"/>
        </a:p>
      </dgm:t>
    </dgm:pt>
    <dgm:pt modelId="{0B2B7326-DAE9-4B08-95FB-B6BE4A09A69A}" type="sibTrans" cxnId="{493B4D24-0543-4CD3-9762-FBF04F6B10D5}">
      <dgm:prSet/>
      <dgm:spPr/>
      <dgm:t>
        <a:bodyPr/>
        <a:lstStyle/>
        <a:p>
          <a:endParaRPr lang="en-US"/>
        </a:p>
      </dgm:t>
    </dgm:pt>
    <dgm:pt modelId="{2F5F3F67-4E1A-42A1-A9D0-A072CCD2420C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Pulling everything together and preparing for data analysis and use</a:t>
          </a:r>
        </a:p>
      </dgm:t>
    </dgm:pt>
    <dgm:pt modelId="{55458274-AC82-4917-8252-54D034961B9F}" type="parTrans" cxnId="{9B2065ED-BDC1-4C89-8892-7FE46587779E}">
      <dgm:prSet/>
      <dgm:spPr/>
      <dgm:t>
        <a:bodyPr/>
        <a:lstStyle/>
        <a:p>
          <a:endParaRPr lang="en-US"/>
        </a:p>
      </dgm:t>
    </dgm:pt>
    <dgm:pt modelId="{A4F71DDF-CB8E-4D5F-A5F0-A539DC9DDE7F}" type="sibTrans" cxnId="{9B2065ED-BDC1-4C89-8892-7FE46587779E}">
      <dgm:prSet/>
      <dgm:spPr/>
      <dgm:t>
        <a:bodyPr/>
        <a:lstStyle/>
        <a:p>
          <a:endParaRPr lang="en-US"/>
        </a:p>
      </dgm:t>
    </dgm:pt>
    <dgm:pt modelId="{824F2E3D-D33D-4C39-9F1E-AFA12E07467D}" type="pres">
      <dgm:prSet presAssocID="{37051477-A840-48A8-A105-9B871A658103}" presName="linear" presStyleCnt="0">
        <dgm:presLayoutVars>
          <dgm:dir/>
          <dgm:resizeHandles val="exact"/>
        </dgm:presLayoutVars>
      </dgm:prSet>
      <dgm:spPr/>
    </dgm:pt>
    <dgm:pt modelId="{C5B1C6E4-8039-4EA2-B9FD-4EAB6BF92B20}" type="pres">
      <dgm:prSet presAssocID="{45148065-2047-43E0-855C-52EC0DEE0C5E}" presName="comp" presStyleCnt="0"/>
      <dgm:spPr/>
    </dgm:pt>
    <dgm:pt modelId="{92C02717-9348-464C-9BE1-FB43247F891A}" type="pres">
      <dgm:prSet presAssocID="{45148065-2047-43E0-855C-52EC0DEE0C5E}" presName="box" presStyleLbl="node1" presStyleIdx="0" presStyleCnt="3"/>
      <dgm:spPr/>
    </dgm:pt>
    <dgm:pt modelId="{6611EC8D-4A78-47BE-9A89-0ADD0D7011C4}" type="pres">
      <dgm:prSet presAssocID="{45148065-2047-43E0-855C-52EC0DEE0C5E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&quot; &quot;"/>
        </a:ext>
      </dgm:extLst>
    </dgm:pt>
    <dgm:pt modelId="{283078DF-BEC3-4A28-BCE6-FF3744BD4A54}" type="pres">
      <dgm:prSet presAssocID="{45148065-2047-43E0-855C-52EC0DEE0C5E}" presName="text" presStyleLbl="node1" presStyleIdx="0" presStyleCnt="3">
        <dgm:presLayoutVars>
          <dgm:bulletEnabled val="1"/>
        </dgm:presLayoutVars>
      </dgm:prSet>
      <dgm:spPr/>
    </dgm:pt>
    <dgm:pt modelId="{65AC9CD9-FDEE-449E-803A-89FB20A8DD3D}" type="pres">
      <dgm:prSet presAssocID="{9997A966-0BF0-42BE-8DB4-6F4D0BED77C1}" presName="spacer" presStyleCnt="0"/>
      <dgm:spPr/>
    </dgm:pt>
    <dgm:pt modelId="{8DD10401-E86D-4B01-9678-D63ECF3CD34C}" type="pres">
      <dgm:prSet presAssocID="{45388480-7443-428C-97A6-4B69B41F95B4}" presName="comp" presStyleCnt="0"/>
      <dgm:spPr/>
    </dgm:pt>
    <dgm:pt modelId="{8C216889-0DBA-4025-9E95-C39BFCDB157F}" type="pres">
      <dgm:prSet presAssocID="{45388480-7443-428C-97A6-4B69B41F95B4}" presName="box" presStyleLbl="node1" presStyleIdx="1" presStyleCnt="3"/>
      <dgm:spPr/>
    </dgm:pt>
    <dgm:pt modelId="{40B7894B-A678-4F59-8BC5-530037F5A977}" type="pres">
      <dgm:prSet presAssocID="{45388480-7443-428C-97A6-4B69B41F95B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&quot; &quot;"/>
        </a:ext>
      </dgm:extLst>
    </dgm:pt>
    <dgm:pt modelId="{403F64A7-FC26-49BD-9B48-E64D24298F45}" type="pres">
      <dgm:prSet presAssocID="{45388480-7443-428C-97A6-4B69B41F95B4}" presName="text" presStyleLbl="node1" presStyleIdx="1" presStyleCnt="3">
        <dgm:presLayoutVars>
          <dgm:bulletEnabled val="1"/>
        </dgm:presLayoutVars>
      </dgm:prSet>
      <dgm:spPr/>
    </dgm:pt>
    <dgm:pt modelId="{319B1020-41BE-4F30-A476-E481224B8053}" type="pres">
      <dgm:prSet presAssocID="{81A821AF-AB69-4700-8EAF-9BF960CCA6F2}" presName="spacer" presStyleCnt="0"/>
      <dgm:spPr/>
    </dgm:pt>
    <dgm:pt modelId="{AEBE1815-804B-44E6-A650-39AF8F8CD36E}" type="pres">
      <dgm:prSet presAssocID="{07219948-E851-4359-A5AF-FC7998AE3062}" presName="comp" presStyleCnt="0"/>
      <dgm:spPr/>
    </dgm:pt>
    <dgm:pt modelId="{B9EEBD72-863D-4B97-A7DD-0907698E5745}" type="pres">
      <dgm:prSet presAssocID="{07219948-E851-4359-A5AF-FC7998AE3062}" presName="box" presStyleLbl="node1" presStyleIdx="2" presStyleCnt="3"/>
      <dgm:spPr/>
    </dgm:pt>
    <dgm:pt modelId="{19650F3A-3331-42BC-83AE-7C356FC088CF}" type="pres">
      <dgm:prSet presAssocID="{07219948-E851-4359-A5AF-FC7998AE3062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&quot; &quot;"/>
        </a:ext>
      </dgm:extLst>
    </dgm:pt>
    <dgm:pt modelId="{AB7C0B95-7EA8-4B02-A708-5D84ED8BDA10}" type="pres">
      <dgm:prSet presAssocID="{07219948-E851-4359-A5AF-FC7998AE3062}" presName="text" presStyleLbl="node1" presStyleIdx="2" presStyleCnt="3">
        <dgm:presLayoutVars>
          <dgm:bulletEnabled val="1"/>
        </dgm:presLayoutVars>
      </dgm:prSet>
      <dgm:spPr/>
    </dgm:pt>
  </dgm:ptLst>
  <dgm:cxnLst>
    <dgm:cxn modelId="{AB5AB802-5947-4B96-8100-E3604E34DDC5}" type="presOf" srcId="{45148065-2047-43E0-855C-52EC0DEE0C5E}" destId="{92C02717-9348-464C-9BE1-FB43247F891A}" srcOrd="0" destOrd="0" presId="urn:microsoft.com/office/officeart/2005/8/layout/vList4"/>
    <dgm:cxn modelId="{B27B3B19-1FD9-4FF1-9843-B0FFBFE22ED3}" srcId="{37051477-A840-48A8-A105-9B871A658103}" destId="{45388480-7443-428C-97A6-4B69B41F95B4}" srcOrd="1" destOrd="0" parTransId="{2162C825-6951-48A9-8CF7-899C5FE81E7A}" sibTransId="{81A821AF-AB69-4700-8EAF-9BF960CCA6F2}"/>
    <dgm:cxn modelId="{493B4D24-0543-4CD3-9762-FBF04F6B10D5}" srcId="{37051477-A840-48A8-A105-9B871A658103}" destId="{07219948-E851-4359-A5AF-FC7998AE3062}" srcOrd="2" destOrd="0" parTransId="{E2E2698F-2ED5-47EA-8DBD-5C1E35305A6C}" sibTransId="{0B2B7326-DAE9-4B08-95FB-B6BE4A09A69A}"/>
    <dgm:cxn modelId="{9B2ADC32-DB50-4D42-9E34-9487345AAC5C}" type="presOf" srcId="{37051477-A840-48A8-A105-9B871A658103}" destId="{824F2E3D-D33D-4C39-9F1E-AFA12E07467D}" srcOrd="0" destOrd="0" presId="urn:microsoft.com/office/officeart/2005/8/layout/vList4"/>
    <dgm:cxn modelId="{EEB5A43A-AFAD-4325-B841-406A071ED1E0}" type="presOf" srcId="{45388480-7443-428C-97A6-4B69B41F95B4}" destId="{403F64A7-FC26-49BD-9B48-E64D24298F45}" srcOrd="1" destOrd="0" presId="urn:microsoft.com/office/officeart/2005/8/layout/vList4"/>
    <dgm:cxn modelId="{A89EE647-10C0-4854-ABC2-1F4BF6B6918E}" type="presOf" srcId="{2F5F3F67-4E1A-42A1-A9D0-A072CCD2420C}" destId="{AB7C0B95-7EA8-4B02-A708-5D84ED8BDA10}" srcOrd="1" destOrd="1" presId="urn:microsoft.com/office/officeart/2005/8/layout/vList4"/>
    <dgm:cxn modelId="{CC89C469-BB59-446C-AD91-ED3B3C7BAA6F}" srcId="{45148065-2047-43E0-855C-52EC0DEE0C5E}" destId="{C7BD6DA3-C54A-4A91-BABD-591409AC80E9}" srcOrd="0" destOrd="0" parTransId="{7B8FEAA1-3A79-4ECF-B62A-4B73FFB0A0B7}" sibTransId="{13FBD993-B13C-4DC0-9F23-307B276FC392}"/>
    <dgm:cxn modelId="{0C67DC50-2773-4D10-A279-471B515CE9AE}" type="presOf" srcId="{45148065-2047-43E0-855C-52EC0DEE0C5E}" destId="{283078DF-BEC3-4A28-BCE6-FF3744BD4A54}" srcOrd="1" destOrd="0" presId="urn:microsoft.com/office/officeart/2005/8/layout/vList4"/>
    <dgm:cxn modelId="{B8890171-1F93-4669-88E6-6402562E9FB8}" type="presOf" srcId="{C7BD6DA3-C54A-4A91-BABD-591409AC80E9}" destId="{92C02717-9348-464C-9BE1-FB43247F891A}" srcOrd="0" destOrd="1" presId="urn:microsoft.com/office/officeart/2005/8/layout/vList4"/>
    <dgm:cxn modelId="{B6D00F8D-115A-431F-8B1D-0B5D7C4E6568}" srcId="{37051477-A840-48A8-A105-9B871A658103}" destId="{45148065-2047-43E0-855C-52EC0DEE0C5E}" srcOrd="0" destOrd="0" parTransId="{4BB4449A-872C-48DA-B990-D8A7D4BC9387}" sibTransId="{9997A966-0BF0-42BE-8DB4-6F4D0BED77C1}"/>
    <dgm:cxn modelId="{60E0E28D-D5F9-4F5B-A044-CD26D26E116F}" type="presOf" srcId="{07F5BACE-5DE9-445D-8A13-735D2A954798}" destId="{403F64A7-FC26-49BD-9B48-E64D24298F45}" srcOrd="1" destOrd="1" presId="urn:microsoft.com/office/officeart/2005/8/layout/vList4"/>
    <dgm:cxn modelId="{6BC77195-C994-425E-B6D9-104AE43F9353}" type="presOf" srcId="{45388480-7443-428C-97A6-4B69B41F95B4}" destId="{8C216889-0DBA-4025-9E95-C39BFCDB157F}" srcOrd="0" destOrd="0" presId="urn:microsoft.com/office/officeart/2005/8/layout/vList4"/>
    <dgm:cxn modelId="{3F5F8799-4D43-47B5-925D-C8D7E2DC60DD}" type="presOf" srcId="{07F5BACE-5DE9-445D-8A13-735D2A954798}" destId="{8C216889-0DBA-4025-9E95-C39BFCDB157F}" srcOrd="0" destOrd="1" presId="urn:microsoft.com/office/officeart/2005/8/layout/vList4"/>
    <dgm:cxn modelId="{7FE4359F-A91C-4A55-9FF9-43D371C9862A}" srcId="{45388480-7443-428C-97A6-4B69B41F95B4}" destId="{07F5BACE-5DE9-445D-8A13-735D2A954798}" srcOrd="0" destOrd="0" parTransId="{F8BE1565-F14C-40F2-A8DC-204FB77D8527}" sibTransId="{15C1FA17-BD54-41FC-94B9-9975CAF082B6}"/>
    <dgm:cxn modelId="{9B2E17A1-D703-4DAF-A652-E807224C46F3}" type="presOf" srcId="{C7BD6DA3-C54A-4A91-BABD-591409AC80E9}" destId="{283078DF-BEC3-4A28-BCE6-FF3744BD4A54}" srcOrd="1" destOrd="1" presId="urn:microsoft.com/office/officeart/2005/8/layout/vList4"/>
    <dgm:cxn modelId="{62B098C8-B618-4FEE-AD78-801B6CAB5519}" type="presOf" srcId="{07219948-E851-4359-A5AF-FC7998AE3062}" destId="{B9EEBD72-863D-4B97-A7DD-0907698E5745}" srcOrd="0" destOrd="0" presId="urn:microsoft.com/office/officeart/2005/8/layout/vList4"/>
    <dgm:cxn modelId="{EA0369D0-6C51-4165-965D-50CF64ECE910}" type="presOf" srcId="{07219948-E851-4359-A5AF-FC7998AE3062}" destId="{AB7C0B95-7EA8-4B02-A708-5D84ED8BDA10}" srcOrd="1" destOrd="0" presId="urn:microsoft.com/office/officeart/2005/8/layout/vList4"/>
    <dgm:cxn modelId="{43C37AD5-0BE5-4109-972E-492ACC986D6B}" type="presOf" srcId="{2F5F3F67-4E1A-42A1-A9D0-A072CCD2420C}" destId="{B9EEBD72-863D-4B97-A7DD-0907698E5745}" srcOrd="0" destOrd="1" presId="urn:microsoft.com/office/officeart/2005/8/layout/vList4"/>
    <dgm:cxn modelId="{9B2065ED-BDC1-4C89-8892-7FE46587779E}" srcId="{07219948-E851-4359-A5AF-FC7998AE3062}" destId="{2F5F3F67-4E1A-42A1-A9D0-A072CCD2420C}" srcOrd="0" destOrd="0" parTransId="{55458274-AC82-4917-8252-54D034961B9F}" sibTransId="{A4F71DDF-CB8E-4D5F-A5F0-A539DC9DDE7F}"/>
    <dgm:cxn modelId="{15B7193A-55E0-46E8-A130-A54349BCF263}" type="presParOf" srcId="{824F2E3D-D33D-4C39-9F1E-AFA12E07467D}" destId="{C5B1C6E4-8039-4EA2-B9FD-4EAB6BF92B20}" srcOrd="0" destOrd="0" presId="urn:microsoft.com/office/officeart/2005/8/layout/vList4"/>
    <dgm:cxn modelId="{3B2BCAD0-A1E0-4AA9-9B9E-7692E036DB2C}" type="presParOf" srcId="{C5B1C6E4-8039-4EA2-B9FD-4EAB6BF92B20}" destId="{92C02717-9348-464C-9BE1-FB43247F891A}" srcOrd="0" destOrd="0" presId="urn:microsoft.com/office/officeart/2005/8/layout/vList4"/>
    <dgm:cxn modelId="{4E609DD9-69A7-4675-8EB1-D69167F7C167}" type="presParOf" srcId="{C5B1C6E4-8039-4EA2-B9FD-4EAB6BF92B20}" destId="{6611EC8D-4A78-47BE-9A89-0ADD0D7011C4}" srcOrd="1" destOrd="0" presId="urn:microsoft.com/office/officeart/2005/8/layout/vList4"/>
    <dgm:cxn modelId="{50458BC1-90C2-4914-8B33-12EDF5D1F025}" type="presParOf" srcId="{C5B1C6E4-8039-4EA2-B9FD-4EAB6BF92B20}" destId="{283078DF-BEC3-4A28-BCE6-FF3744BD4A54}" srcOrd="2" destOrd="0" presId="urn:microsoft.com/office/officeart/2005/8/layout/vList4"/>
    <dgm:cxn modelId="{372DF731-3C54-4BFE-8EF3-377AC6B4D91F}" type="presParOf" srcId="{824F2E3D-D33D-4C39-9F1E-AFA12E07467D}" destId="{65AC9CD9-FDEE-449E-803A-89FB20A8DD3D}" srcOrd="1" destOrd="0" presId="urn:microsoft.com/office/officeart/2005/8/layout/vList4"/>
    <dgm:cxn modelId="{9BCD6619-187C-43C5-8CC5-E828EEC96B18}" type="presParOf" srcId="{824F2E3D-D33D-4C39-9F1E-AFA12E07467D}" destId="{8DD10401-E86D-4B01-9678-D63ECF3CD34C}" srcOrd="2" destOrd="0" presId="urn:microsoft.com/office/officeart/2005/8/layout/vList4"/>
    <dgm:cxn modelId="{3E505A11-075F-4C52-91B0-E2399A1EE7CE}" type="presParOf" srcId="{8DD10401-E86D-4B01-9678-D63ECF3CD34C}" destId="{8C216889-0DBA-4025-9E95-C39BFCDB157F}" srcOrd="0" destOrd="0" presId="urn:microsoft.com/office/officeart/2005/8/layout/vList4"/>
    <dgm:cxn modelId="{626D04C1-2EB8-484B-BCA7-4D5E7FAE0AAB}" type="presParOf" srcId="{8DD10401-E86D-4B01-9678-D63ECF3CD34C}" destId="{40B7894B-A678-4F59-8BC5-530037F5A977}" srcOrd="1" destOrd="0" presId="urn:microsoft.com/office/officeart/2005/8/layout/vList4"/>
    <dgm:cxn modelId="{D7F1F888-98ED-4FA2-BE28-91C9311ECDA6}" type="presParOf" srcId="{8DD10401-E86D-4B01-9678-D63ECF3CD34C}" destId="{403F64A7-FC26-49BD-9B48-E64D24298F45}" srcOrd="2" destOrd="0" presId="urn:microsoft.com/office/officeart/2005/8/layout/vList4"/>
    <dgm:cxn modelId="{03212029-78B6-41A6-BD4E-5C3EC7DFDF54}" type="presParOf" srcId="{824F2E3D-D33D-4C39-9F1E-AFA12E07467D}" destId="{319B1020-41BE-4F30-A476-E481224B8053}" srcOrd="3" destOrd="0" presId="urn:microsoft.com/office/officeart/2005/8/layout/vList4"/>
    <dgm:cxn modelId="{67C33536-BC1E-47A2-8A46-ECBED037CE1A}" type="presParOf" srcId="{824F2E3D-D33D-4C39-9F1E-AFA12E07467D}" destId="{AEBE1815-804B-44E6-A650-39AF8F8CD36E}" srcOrd="4" destOrd="0" presId="urn:microsoft.com/office/officeart/2005/8/layout/vList4"/>
    <dgm:cxn modelId="{38E0A244-4E9E-46B6-A414-7D9EB9F32FC2}" type="presParOf" srcId="{AEBE1815-804B-44E6-A650-39AF8F8CD36E}" destId="{B9EEBD72-863D-4B97-A7DD-0907698E5745}" srcOrd="0" destOrd="0" presId="urn:microsoft.com/office/officeart/2005/8/layout/vList4"/>
    <dgm:cxn modelId="{3A58940D-8F13-4B39-9AED-4747650591D1}" type="presParOf" srcId="{AEBE1815-804B-44E6-A650-39AF8F8CD36E}" destId="{19650F3A-3331-42BC-83AE-7C356FC088CF}" srcOrd="1" destOrd="0" presId="urn:microsoft.com/office/officeart/2005/8/layout/vList4"/>
    <dgm:cxn modelId="{3F10B1DD-E370-497C-B980-1069ADF341F5}" type="presParOf" srcId="{AEBE1815-804B-44E6-A650-39AF8F8CD36E}" destId="{AB7C0B95-7EA8-4B02-A708-5D84ED8BDA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6BFBB3-F061-442D-8C08-6D31A88CD16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0FDCBB-9C50-4A34-A6E4-F39E19E3D4E6}">
      <dgm:prSet phldrT="[Text]"/>
      <dgm:spPr/>
      <dgm:t>
        <a:bodyPr/>
        <a:lstStyle/>
        <a:p>
          <a:r>
            <a:rPr lang="en-US" dirty="0"/>
            <a:t>Outcomes</a:t>
          </a:r>
        </a:p>
      </dgm:t>
    </dgm:pt>
    <dgm:pt modelId="{BD5F14D2-E1B4-4DEB-8384-160A499BA77F}" type="parTrans" cxnId="{8DE0646A-94DC-48BC-AAF5-4DE47B78E1D8}">
      <dgm:prSet/>
      <dgm:spPr/>
      <dgm:t>
        <a:bodyPr/>
        <a:lstStyle/>
        <a:p>
          <a:endParaRPr lang="en-US"/>
        </a:p>
      </dgm:t>
    </dgm:pt>
    <dgm:pt modelId="{11A805E7-0BFF-4DAB-9B13-39F5A2E3748A}" type="sibTrans" cxnId="{8DE0646A-94DC-48BC-AAF5-4DE47B78E1D8}">
      <dgm:prSet/>
      <dgm:spPr/>
      <dgm:t>
        <a:bodyPr/>
        <a:lstStyle/>
        <a:p>
          <a:endParaRPr lang="en-US"/>
        </a:p>
      </dgm:t>
    </dgm:pt>
    <dgm:pt modelId="{A35A3DB0-5057-4077-B1CA-AAD1039C2277}">
      <dgm:prSet phldrT="[Text]"/>
      <dgm:spPr/>
      <dgm:t>
        <a:bodyPr/>
        <a:lstStyle/>
        <a:p>
          <a:r>
            <a:rPr lang="en-US" dirty="0"/>
            <a:t>Describe what you intend to achieve as a result of activity(ies) related to EBPs</a:t>
          </a:r>
        </a:p>
      </dgm:t>
    </dgm:pt>
    <dgm:pt modelId="{7D4ED20F-33DB-4E3D-B396-02CECBA5EE83}" type="parTrans" cxnId="{A585958E-4B50-4689-914D-B41ADB64F894}">
      <dgm:prSet/>
      <dgm:spPr/>
      <dgm:t>
        <a:bodyPr/>
        <a:lstStyle/>
        <a:p>
          <a:endParaRPr lang="en-US"/>
        </a:p>
      </dgm:t>
    </dgm:pt>
    <dgm:pt modelId="{B020512D-7A89-4BA0-87F8-00C80D5DA20C}" type="sibTrans" cxnId="{A585958E-4B50-4689-914D-B41ADB64F894}">
      <dgm:prSet/>
      <dgm:spPr/>
      <dgm:t>
        <a:bodyPr/>
        <a:lstStyle/>
        <a:p>
          <a:endParaRPr lang="en-US"/>
        </a:p>
      </dgm:t>
    </dgm:pt>
    <dgm:pt modelId="{6BB81ABC-347C-463B-9231-13A9C0A6CCB6}">
      <dgm:prSet phldrT="[Text]"/>
      <dgm:spPr/>
      <dgm:t>
        <a:bodyPr/>
        <a:lstStyle/>
        <a:p>
          <a:endParaRPr lang="en-US" dirty="0"/>
        </a:p>
      </dgm:t>
    </dgm:pt>
    <dgm:pt modelId="{34F6E47F-09C8-4402-9EBC-AF5EF268CC3E}" type="parTrans" cxnId="{77C93757-0D5D-4B0C-96D9-6E9CBD7E80BD}">
      <dgm:prSet/>
      <dgm:spPr/>
      <dgm:t>
        <a:bodyPr/>
        <a:lstStyle/>
        <a:p>
          <a:endParaRPr lang="en-US"/>
        </a:p>
      </dgm:t>
    </dgm:pt>
    <dgm:pt modelId="{733DF898-7101-43D6-8B33-8372D9035865}" type="sibTrans" cxnId="{77C93757-0D5D-4B0C-96D9-6E9CBD7E80BD}">
      <dgm:prSet/>
      <dgm:spPr/>
      <dgm:t>
        <a:bodyPr/>
        <a:lstStyle/>
        <a:p>
          <a:endParaRPr lang="en-US"/>
        </a:p>
      </dgm:t>
    </dgm:pt>
    <dgm:pt modelId="{33821E99-30E9-4046-98C5-D3CE66FC601F}">
      <dgm:prSet phldrT="[Text]"/>
      <dgm:spPr/>
      <dgm:t>
        <a:bodyPr/>
        <a:lstStyle/>
        <a:p>
          <a:r>
            <a:rPr lang="en-US" dirty="0"/>
            <a:t>Evaluation Questions</a:t>
          </a:r>
        </a:p>
      </dgm:t>
    </dgm:pt>
    <dgm:pt modelId="{A69E5784-98FD-4C39-8DEC-6642DA9AE603}" type="parTrans" cxnId="{38847332-94C9-4374-AC06-F4C1F47FD0A3}">
      <dgm:prSet/>
      <dgm:spPr/>
      <dgm:t>
        <a:bodyPr/>
        <a:lstStyle/>
        <a:p>
          <a:endParaRPr lang="en-US"/>
        </a:p>
      </dgm:t>
    </dgm:pt>
    <dgm:pt modelId="{A0C8B1B1-A748-4E73-9DD0-6232A9482DA6}" type="sibTrans" cxnId="{38847332-94C9-4374-AC06-F4C1F47FD0A3}">
      <dgm:prSet/>
      <dgm:spPr/>
      <dgm:t>
        <a:bodyPr/>
        <a:lstStyle/>
        <a:p>
          <a:endParaRPr lang="en-US"/>
        </a:p>
      </dgm:t>
    </dgm:pt>
    <dgm:pt modelId="{2EE4B01A-D7FC-451A-B61C-3BD1FD783542}">
      <dgm:prSet phldrT="[Text]"/>
      <dgm:spPr/>
      <dgm:t>
        <a:bodyPr/>
        <a:lstStyle/>
        <a:p>
          <a:r>
            <a:rPr lang="en-US" dirty="0"/>
            <a:t>Describe what you need to know to determine if you have achieved the outcome</a:t>
          </a:r>
        </a:p>
      </dgm:t>
    </dgm:pt>
    <dgm:pt modelId="{48299086-4B28-4DCF-BAAB-D07725B1610B}" type="parTrans" cxnId="{CDB7F3BC-37A2-471F-98C4-74830ED91741}">
      <dgm:prSet/>
      <dgm:spPr/>
      <dgm:t>
        <a:bodyPr/>
        <a:lstStyle/>
        <a:p>
          <a:endParaRPr lang="en-US"/>
        </a:p>
      </dgm:t>
    </dgm:pt>
    <dgm:pt modelId="{D6A16631-E2AD-4F00-A4B2-D05CB40100B7}" type="sibTrans" cxnId="{CDB7F3BC-37A2-471F-98C4-74830ED91741}">
      <dgm:prSet/>
      <dgm:spPr/>
      <dgm:t>
        <a:bodyPr/>
        <a:lstStyle/>
        <a:p>
          <a:endParaRPr lang="en-US"/>
        </a:p>
      </dgm:t>
    </dgm:pt>
    <dgm:pt modelId="{45DE0545-623A-46E5-A5D0-19F94B320614}">
      <dgm:prSet phldrT="[Text]"/>
      <dgm:spPr/>
      <dgm:t>
        <a:bodyPr/>
        <a:lstStyle/>
        <a:p>
          <a:r>
            <a:rPr lang="en-US" dirty="0"/>
            <a:t>Performance Indicators</a:t>
          </a:r>
        </a:p>
      </dgm:t>
    </dgm:pt>
    <dgm:pt modelId="{68C9ADF0-CE14-445D-B616-BCC36D5B3C80}" type="parTrans" cxnId="{0CC1918C-1CB2-451A-8CD2-51C69162173B}">
      <dgm:prSet/>
      <dgm:spPr/>
      <dgm:t>
        <a:bodyPr/>
        <a:lstStyle/>
        <a:p>
          <a:endParaRPr lang="en-US"/>
        </a:p>
      </dgm:t>
    </dgm:pt>
    <dgm:pt modelId="{717975B3-D5B4-4A88-AFC8-B329D37AD985}" type="sibTrans" cxnId="{0CC1918C-1CB2-451A-8CD2-51C69162173B}">
      <dgm:prSet/>
      <dgm:spPr/>
      <dgm:t>
        <a:bodyPr/>
        <a:lstStyle/>
        <a:p>
          <a:endParaRPr lang="en-US"/>
        </a:p>
      </dgm:t>
    </dgm:pt>
    <dgm:pt modelId="{37D998B6-3287-4CDF-ABD1-38C332D45DD6}">
      <dgm:prSet phldrT="[Text]"/>
      <dgm:spPr/>
      <dgm:t>
        <a:bodyPr/>
        <a:lstStyle/>
        <a:p>
          <a:r>
            <a:rPr lang="en-US" dirty="0"/>
            <a:t>Describe how you will answer your evaluation question </a:t>
          </a:r>
        </a:p>
      </dgm:t>
    </dgm:pt>
    <dgm:pt modelId="{CB877CD6-8464-4F72-A02D-2C4A89BE294E}" type="parTrans" cxnId="{0FA8E190-5B13-4EFB-BAA3-60396A21FB1A}">
      <dgm:prSet/>
      <dgm:spPr/>
      <dgm:t>
        <a:bodyPr/>
        <a:lstStyle/>
        <a:p>
          <a:endParaRPr lang="en-US"/>
        </a:p>
      </dgm:t>
    </dgm:pt>
    <dgm:pt modelId="{07825684-BDC4-4662-9582-6D6B81DCEA0F}" type="sibTrans" cxnId="{0FA8E190-5B13-4EFB-BAA3-60396A21FB1A}">
      <dgm:prSet/>
      <dgm:spPr/>
      <dgm:t>
        <a:bodyPr/>
        <a:lstStyle/>
        <a:p>
          <a:endParaRPr lang="en-US"/>
        </a:p>
      </dgm:t>
    </dgm:pt>
    <dgm:pt modelId="{072EA564-BAD1-40D7-AD63-8B6F14BF8F5F}">
      <dgm:prSet phldrT="[Text]"/>
      <dgm:spPr/>
      <dgm:t>
        <a:bodyPr/>
        <a:lstStyle/>
        <a:p>
          <a:r>
            <a:rPr lang="en-US" dirty="0"/>
            <a:t>Are based on measurement and data</a:t>
          </a:r>
        </a:p>
      </dgm:t>
    </dgm:pt>
    <dgm:pt modelId="{755CF9C5-E4C7-409E-9CE7-E3B0B9695A3E}" type="parTrans" cxnId="{425402E2-AD3E-4B00-AA61-4CC08156FE74}">
      <dgm:prSet/>
      <dgm:spPr/>
      <dgm:t>
        <a:bodyPr/>
        <a:lstStyle/>
        <a:p>
          <a:endParaRPr lang="en-US"/>
        </a:p>
      </dgm:t>
    </dgm:pt>
    <dgm:pt modelId="{A2120B6B-9452-443B-9190-EC92957069C7}" type="sibTrans" cxnId="{425402E2-AD3E-4B00-AA61-4CC08156FE74}">
      <dgm:prSet/>
      <dgm:spPr/>
      <dgm:t>
        <a:bodyPr/>
        <a:lstStyle/>
        <a:p>
          <a:endParaRPr lang="en-US"/>
        </a:p>
      </dgm:t>
    </dgm:pt>
    <dgm:pt modelId="{71714EAF-394F-47FB-8EAC-36267238E492}">
      <dgm:prSet phldrT="[Text]"/>
      <dgm:spPr/>
      <dgm:t>
        <a:bodyPr/>
        <a:lstStyle/>
        <a:p>
          <a:r>
            <a:rPr lang="en-US" dirty="0"/>
            <a:t>Often interconnected</a:t>
          </a:r>
        </a:p>
      </dgm:t>
    </dgm:pt>
    <dgm:pt modelId="{1F71E597-DDF5-40DE-9F34-2DB82613E081}" type="parTrans" cxnId="{3E5CA4F5-283F-4B07-BE07-3AB4E5F4CE7A}">
      <dgm:prSet/>
      <dgm:spPr/>
      <dgm:t>
        <a:bodyPr/>
        <a:lstStyle/>
        <a:p>
          <a:endParaRPr lang="en-US"/>
        </a:p>
      </dgm:t>
    </dgm:pt>
    <dgm:pt modelId="{068E66C0-3660-4229-8BDE-44B0FEBF3BC3}" type="sibTrans" cxnId="{3E5CA4F5-283F-4B07-BE07-3AB4E5F4CE7A}">
      <dgm:prSet/>
      <dgm:spPr/>
      <dgm:t>
        <a:bodyPr/>
        <a:lstStyle/>
        <a:p>
          <a:endParaRPr lang="en-US"/>
        </a:p>
      </dgm:t>
    </dgm:pt>
    <dgm:pt modelId="{7B6D9279-EB66-4551-B347-E7B62AD60669}">
      <dgm:prSet phldrT="[Text]"/>
      <dgm:spPr/>
      <dgm:t>
        <a:bodyPr/>
        <a:lstStyle/>
        <a:p>
          <a:r>
            <a:rPr lang="en-US" dirty="0"/>
            <a:t>Define steps toward achieving SiMR</a:t>
          </a:r>
        </a:p>
      </dgm:t>
    </dgm:pt>
    <dgm:pt modelId="{A6CFB399-0B09-4F43-8F85-C6186B518875}" type="parTrans" cxnId="{A1A34AD7-E93B-4094-877E-4E3CFDF9D6F9}">
      <dgm:prSet/>
      <dgm:spPr/>
      <dgm:t>
        <a:bodyPr/>
        <a:lstStyle/>
        <a:p>
          <a:endParaRPr lang="en-US"/>
        </a:p>
      </dgm:t>
    </dgm:pt>
    <dgm:pt modelId="{DF4E4D9E-F859-412E-87E4-A0E87BD25E2A}" type="sibTrans" cxnId="{A1A34AD7-E93B-4094-877E-4E3CFDF9D6F9}">
      <dgm:prSet/>
      <dgm:spPr/>
      <dgm:t>
        <a:bodyPr/>
        <a:lstStyle/>
        <a:p>
          <a:endParaRPr lang="en-US"/>
        </a:p>
      </dgm:t>
    </dgm:pt>
    <dgm:pt modelId="{1995A941-F26D-422A-BA2E-5EB19107080F}" type="pres">
      <dgm:prSet presAssocID="{F56BFBB3-F061-442D-8C08-6D31A88CD16F}" presName="Name0" presStyleCnt="0">
        <dgm:presLayoutVars>
          <dgm:dir/>
          <dgm:animLvl val="lvl"/>
          <dgm:resizeHandles val="exact"/>
        </dgm:presLayoutVars>
      </dgm:prSet>
      <dgm:spPr/>
    </dgm:pt>
    <dgm:pt modelId="{9EA37574-1CBD-4C68-831C-BE1321A1030B}" type="pres">
      <dgm:prSet presAssocID="{600FDCBB-9C50-4A34-A6E4-F39E19E3D4E6}" presName="composite" presStyleCnt="0"/>
      <dgm:spPr/>
    </dgm:pt>
    <dgm:pt modelId="{D759EDE3-EDB4-4219-9F34-837F20577DF0}" type="pres">
      <dgm:prSet presAssocID="{600FDCBB-9C50-4A34-A6E4-F39E19E3D4E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6E6C0EE-1CE7-449E-9209-1C1C8D213D97}" type="pres">
      <dgm:prSet presAssocID="{600FDCBB-9C50-4A34-A6E4-F39E19E3D4E6}" presName="desTx" presStyleLbl="alignAccFollowNode1" presStyleIdx="0" presStyleCnt="3">
        <dgm:presLayoutVars>
          <dgm:bulletEnabled val="1"/>
        </dgm:presLayoutVars>
      </dgm:prSet>
      <dgm:spPr/>
    </dgm:pt>
    <dgm:pt modelId="{6A7147E6-91E9-48E2-A85F-B919A4FEC523}" type="pres">
      <dgm:prSet presAssocID="{11A805E7-0BFF-4DAB-9B13-39F5A2E3748A}" presName="space" presStyleCnt="0"/>
      <dgm:spPr/>
    </dgm:pt>
    <dgm:pt modelId="{381ABF7F-1559-4E91-A475-E101BEA270B0}" type="pres">
      <dgm:prSet presAssocID="{33821E99-30E9-4046-98C5-D3CE66FC601F}" presName="composite" presStyleCnt="0"/>
      <dgm:spPr/>
    </dgm:pt>
    <dgm:pt modelId="{D4440AFD-FDA1-478B-950C-FF15E6E6014E}" type="pres">
      <dgm:prSet presAssocID="{33821E99-30E9-4046-98C5-D3CE66FC601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C92EF05-CD65-4C62-86AD-D417FD9D66B5}" type="pres">
      <dgm:prSet presAssocID="{33821E99-30E9-4046-98C5-D3CE66FC601F}" presName="desTx" presStyleLbl="alignAccFollowNode1" presStyleIdx="1" presStyleCnt="3">
        <dgm:presLayoutVars>
          <dgm:bulletEnabled val="1"/>
        </dgm:presLayoutVars>
      </dgm:prSet>
      <dgm:spPr/>
    </dgm:pt>
    <dgm:pt modelId="{86DB8681-0B7F-4230-9332-13A7790FD96A}" type="pres">
      <dgm:prSet presAssocID="{A0C8B1B1-A748-4E73-9DD0-6232A9482DA6}" presName="space" presStyleCnt="0"/>
      <dgm:spPr/>
    </dgm:pt>
    <dgm:pt modelId="{0175F4C6-4A4F-4FC5-AF8C-D236D77DD02C}" type="pres">
      <dgm:prSet presAssocID="{45DE0545-623A-46E5-A5D0-19F94B320614}" presName="composite" presStyleCnt="0"/>
      <dgm:spPr/>
    </dgm:pt>
    <dgm:pt modelId="{FFC1FCF7-7810-4F6C-A015-ACADCE7DBFE8}" type="pres">
      <dgm:prSet presAssocID="{45DE0545-623A-46E5-A5D0-19F94B32061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CF5148E-166A-4980-8176-753DA875E7D0}" type="pres">
      <dgm:prSet presAssocID="{45DE0545-623A-46E5-A5D0-19F94B32061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5770503-D611-477A-A4D3-5B2E12D07AF7}" type="presOf" srcId="{7B6D9279-EB66-4551-B347-E7B62AD60669}" destId="{D6E6C0EE-1CE7-449E-9209-1C1C8D213D97}" srcOrd="0" destOrd="2" presId="urn:microsoft.com/office/officeart/2005/8/layout/hList1"/>
    <dgm:cxn modelId="{2DFA8003-7D7C-4F16-BD78-37796912DBB3}" type="presOf" srcId="{45DE0545-623A-46E5-A5D0-19F94B320614}" destId="{FFC1FCF7-7810-4F6C-A015-ACADCE7DBFE8}" srcOrd="0" destOrd="0" presId="urn:microsoft.com/office/officeart/2005/8/layout/hList1"/>
    <dgm:cxn modelId="{38847332-94C9-4374-AC06-F4C1F47FD0A3}" srcId="{F56BFBB3-F061-442D-8C08-6D31A88CD16F}" destId="{33821E99-30E9-4046-98C5-D3CE66FC601F}" srcOrd="1" destOrd="0" parTransId="{A69E5784-98FD-4C39-8DEC-6642DA9AE603}" sibTransId="{A0C8B1B1-A748-4E73-9DD0-6232A9482DA6}"/>
    <dgm:cxn modelId="{7FD0E037-179C-40DA-9E2C-3923141AD71F}" type="presOf" srcId="{37D998B6-3287-4CDF-ABD1-38C332D45DD6}" destId="{2CF5148E-166A-4980-8176-753DA875E7D0}" srcOrd="0" destOrd="0" presId="urn:microsoft.com/office/officeart/2005/8/layout/hList1"/>
    <dgm:cxn modelId="{8DE0646A-94DC-48BC-AAF5-4DE47B78E1D8}" srcId="{F56BFBB3-F061-442D-8C08-6D31A88CD16F}" destId="{600FDCBB-9C50-4A34-A6E4-F39E19E3D4E6}" srcOrd="0" destOrd="0" parTransId="{BD5F14D2-E1B4-4DEB-8384-160A499BA77F}" sibTransId="{11A805E7-0BFF-4DAB-9B13-39F5A2E3748A}"/>
    <dgm:cxn modelId="{3F772854-9BD8-40F8-AFC5-43811271A930}" type="presOf" srcId="{71714EAF-394F-47FB-8EAC-36267238E492}" destId="{D6E6C0EE-1CE7-449E-9209-1C1C8D213D97}" srcOrd="0" destOrd="1" presId="urn:microsoft.com/office/officeart/2005/8/layout/hList1"/>
    <dgm:cxn modelId="{77C93757-0D5D-4B0C-96D9-6E9CBD7E80BD}" srcId="{600FDCBB-9C50-4A34-A6E4-F39E19E3D4E6}" destId="{6BB81ABC-347C-463B-9231-13A9C0A6CCB6}" srcOrd="3" destOrd="0" parTransId="{34F6E47F-09C8-4402-9EBC-AF5EF268CC3E}" sibTransId="{733DF898-7101-43D6-8B33-8372D9035865}"/>
    <dgm:cxn modelId="{0CC1918C-1CB2-451A-8CD2-51C69162173B}" srcId="{F56BFBB3-F061-442D-8C08-6D31A88CD16F}" destId="{45DE0545-623A-46E5-A5D0-19F94B320614}" srcOrd="2" destOrd="0" parTransId="{68C9ADF0-CE14-445D-B616-BCC36D5B3C80}" sibTransId="{717975B3-D5B4-4A88-AFC8-B329D37AD985}"/>
    <dgm:cxn modelId="{49B1A18D-1A19-4F61-AD8B-15E88017A199}" type="presOf" srcId="{2EE4B01A-D7FC-451A-B61C-3BD1FD783542}" destId="{BC92EF05-CD65-4C62-86AD-D417FD9D66B5}" srcOrd="0" destOrd="0" presId="urn:microsoft.com/office/officeart/2005/8/layout/hList1"/>
    <dgm:cxn modelId="{A585958E-4B50-4689-914D-B41ADB64F894}" srcId="{600FDCBB-9C50-4A34-A6E4-F39E19E3D4E6}" destId="{A35A3DB0-5057-4077-B1CA-AAD1039C2277}" srcOrd="0" destOrd="0" parTransId="{7D4ED20F-33DB-4E3D-B396-02CECBA5EE83}" sibTransId="{B020512D-7A89-4BA0-87F8-00C80D5DA20C}"/>
    <dgm:cxn modelId="{0FA8E190-5B13-4EFB-BAA3-60396A21FB1A}" srcId="{45DE0545-623A-46E5-A5D0-19F94B320614}" destId="{37D998B6-3287-4CDF-ABD1-38C332D45DD6}" srcOrd="0" destOrd="0" parTransId="{CB877CD6-8464-4F72-A02D-2C4A89BE294E}" sibTransId="{07825684-BDC4-4662-9582-6D6B81DCEA0F}"/>
    <dgm:cxn modelId="{9E327FA6-5B84-4D3A-8B5C-BE3F663BAC68}" type="presOf" srcId="{33821E99-30E9-4046-98C5-D3CE66FC601F}" destId="{D4440AFD-FDA1-478B-950C-FF15E6E6014E}" srcOrd="0" destOrd="0" presId="urn:microsoft.com/office/officeart/2005/8/layout/hList1"/>
    <dgm:cxn modelId="{8D6CE1A8-6D2F-485E-9EDD-71025C09C335}" type="presOf" srcId="{F56BFBB3-F061-442D-8C08-6D31A88CD16F}" destId="{1995A941-F26D-422A-BA2E-5EB19107080F}" srcOrd="0" destOrd="0" presId="urn:microsoft.com/office/officeart/2005/8/layout/hList1"/>
    <dgm:cxn modelId="{90108DBA-43B3-4AA2-8D03-24D2395A433C}" type="presOf" srcId="{600FDCBB-9C50-4A34-A6E4-F39E19E3D4E6}" destId="{D759EDE3-EDB4-4219-9F34-837F20577DF0}" srcOrd="0" destOrd="0" presId="urn:microsoft.com/office/officeart/2005/8/layout/hList1"/>
    <dgm:cxn modelId="{CDB7F3BC-37A2-471F-98C4-74830ED91741}" srcId="{33821E99-30E9-4046-98C5-D3CE66FC601F}" destId="{2EE4B01A-D7FC-451A-B61C-3BD1FD783542}" srcOrd="0" destOrd="0" parTransId="{48299086-4B28-4DCF-BAAB-D07725B1610B}" sibTransId="{D6A16631-E2AD-4F00-A4B2-D05CB40100B7}"/>
    <dgm:cxn modelId="{01CA24BD-5544-4A43-9736-0AC3D9217CFE}" type="presOf" srcId="{A35A3DB0-5057-4077-B1CA-AAD1039C2277}" destId="{D6E6C0EE-1CE7-449E-9209-1C1C8D213D97}" srcOrd="0" destOrd="0" presId="urn:microsoft.com/office/officeart/2005/8/layout/hList1"/>
    <dgm:cxn modelId="{A1A34AD7-E93B-4094-877E-4E3CFDF9D6F9}" srcId="{600FDCBB-9C50-4A34-A6E4-F39E19E3D4E6}" destId="{7B6D9279-EB66-4551-B347-E7B62AD60669}" srcOrd="2" destOrd="0" parTransId="{A6CFB399-0B09-4F43-8F85-C6186B518875}" sibTransId="{DF4E4D9E-F859-412E-87E4-A0E87BD25E2A}"/>
    <dgm:cxn modelId="{684C26D9-0102-45A7-80F7-5CD4CAFA34C4}" type="presOf" srcId="{6BB81ABC-347C-463B-9231-13A9C0A6CCB6}" destId="{D6E6C0EE-1CE7-449E-9209-1C1C8D213D97}" srcOrd="0" destOrd="3" presId="urn:microsoft.com/office/officeart/2005/8/layout/hList1"/>
    <dgm:cxn modelId="{425402E2-AD3E-4B00-AA61-4CC08156FE74}" srcId="{45DE0545-623A-46E5-A5D0-19F94B320614}" destId="{072EA564-BAD1-40D7-AD63-8B6F14BF8F5F}" srcOrd="1" destOrd="0" parTransId="{755CF9C5-E4C7-409E-9CE7-E3B0B9695A3E}" sibTransId="{A2120B6B-9452-443B-9190-EC92957069C7}"/>
    <dgm:cxn modelId="{54A043E7-62B1-4DBE-9090-6E973EEDC1B9}" type="presOf" srcId="{072EA564-BAD1-40D7-AD63-8B6F14BF8F5F}" destId="{2CF5148E-166A-4980-8176-753DA875E7D0}" srcOrd="0" destOrd="1" presId="urn:microsoft.com/office/officeart/2005/8/layout/hList1"/>
    <dgm:cxn modelId="{3E5CA4F5-283F-4B07-BE07-3AB4E5F4CE7A}" srcId="{600FDCBB-9C50-4A34-A6E4-F39E19E3D4E6}" destId="{71714EAF-394F-47FB-8EAC-36267238E492}" srcOrd="1" destOrd="0" parTransId="{1F71E597-DDF5-40DE-9F34-2DB82613E081}" sibTransId="{068E66C0-3660-4229-8BDE-44B0FEBF3BC3}"/>
    <dgm:cxn modelId="{360E3393-524C-4079-A923-2EDCD7891281}" type="presParOf" srcId="{1995A941-F26D-422A-BA2E-5EB19107080F}" destId="{9EA37574-1CBD-4C68-831C-BE1321A1030B}" srcOrd="0" destOrd="0" presId="urn:microsoft.com/office/officeart/2005/8/layout/hList1"/>
    <dgm:cxn modelId="{E08A916F-27AB-4B89-BD7F-EE9FEE8701B2}" type="presParOf" srcId="{9EA37574-1CBD-4C68-831C-BE1321A1030B}" destId="{D759EDE3-EDB4-4219-9F34-837F20577DF0}" srcOrd="0" destOrd="0" presId="urn:microsoft.com/office/officeart/2005/8/layout/hList1"/>
    <dgm:cxn modelId="{CBF0038E-E31A-483D-9A1E-0744B829A6EC}" type="presParOf" srcId="{9EA37574-1CBD-4C68-831C-BE1321A1030B}" destId="{D6E6C0EE-1CE7-449E-9209-1C1C8D213D97}" srcOrd="1" destOrd="0" presId="urn:microsoft.com/office/officeart/2005/8/layout/hList1"/>
    <dgm:cxn modelId="{39A79DBD-2107-4CDC-9CC1-7612D877D5F3}" type="presParOf" srcId="{1995A941-F26D-422A-BA2E-5EB19107080F}" destId="{6A7147E6-91E9-48E2-A85F-B919A4FEC523}" srcOrd="1" destOrd="0" presId="urn:microsoft.com/office/officeart/2005/8/layout/hList1"/>
    <dgm:cxn modelId="{982F145E-2744-4270-9AE1-6190C1D8C1D7}" type="presParOf" srcId="{1995A941-F26D-422A-BA2E-5EB19107080F}" destId="{381ABF7F-1559-4E91-A475-E101BEA270B0}" srcOrd="2" destOrd="0" presId="urn:microsoft.com/office/officeart/2005/8/layout/hList1"/>
    <dgm:cxn modelId="{51FEEC06-BB58-4BEA-AFB7-01B3F3AC4C58}" type="presParOf" srcId="{381ABF7F-1559-4E91-A475-E101BEA270B0}" destId="{D4440AFD-FDA1-478B-950C-FF15E6E6014E}" srcOrd="0" destOrd="0" presId="urn:microsoft.com/office/officeart/2005/8/layout/hList1"/>
    <dgm:cxn modelId="{06458EB4-2889-4703-84F3-9E9956E05419}" type="presParOf" srcId="{381ABF7F-1559-4E91-A475-E101BEA270B0}" destId="{BC92EF05-CD65-4C62-86AD-D417FD9D66B5}" srcOrd="1" destOrd="0" presId="urn:microsoft.com/office/officeart/2005/8/layout/hList1"/>
    <dgm:cxn modelId="{5B95B344-7E45-4730-B526-943A214330AA}" type="presParOf" srcId="{1995A941-F26D-422A-BA2E-5EB19107080F}" destId="{86DB8681-0B7F-4230-9332-13A7790FD96A}" srcOrd="3" destOrd="0" presId="urn:microsoft.com/office/officeart/2005/8/layout/hList1"/>
    <dgm:cxn modelId="{10215D6E-FB22-4E1F-B5AB-FB8845D72F84}" type="presParOf" srcId="{1995A941-F26D-422A-BA2E-5EB19107080F}" destId="{0175F4C6-4A4F-4FC5-AF8C-D236D77DD02C}" srcOrd="4" destOrd="0" presId="urn:microsoft.com/office/officeart/2005/8/layout/hList1"/>
    <dgm:cxn modelId="{139514AA-6B56-42A9-BE62-04358964F17A}" type="presParOf" srcId="{0175F4C6-4A4F-4FC5-AF8C-D236D77DD02C}" destId="{FFC1FCF7-7810-4F6C-A015-ACADCE7DBFE8}" srcOrd="0" destOrd="0" presId="urn:microsoft.com/office/officeart/2005/8/layout/hList1"/>
    <dgm:cxn modelId="{8001C0FF-92EC-4A43-AFF3-C615538FCC0D}" type="presParOf" srcId="{0175F4C6-4A4F-4FC5-AF8C-D236D77DD02C}" destId="{2CF5148E-166A-4980-8176-753DA875E7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F1B553-9FE6-41F3-8820-31322A872C8B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939297-A6C0-4D55-87DD-D03F4DF635BC}">
      <dgm:prSet phldrT="[Text]"/>
      <dgm:spPr/>
      <dgm:t>
        <a:bodyPr/>
        <a:lstStyle/>
        <a:p>
          <a:r>
            <a:rPr lang="en-US" dirty="0"/>
            <a:t>$$$</a:t>
          </a:r>
        </a:p>
      </dgm:t>
    </dgm:pt>
    <dgm:pt modelId="{B014C4A4-BEA8-412A-B22F-75FB48438451}" type="parTrans" cxnId="{1139F361-4ACB-4F08-9BF9-DC6ED6C4FE6C}">
      <dgm:prSet/>
      <dgm:spPr/>
      <dgm:t>
        <a:bodyPr/>
        <a:lstStyle/>
        <a:p>
          <a:endParaRPr lang="en-US"/>
        </a:p>
      </dgm:t>
    </dgm:pt>
    <dgm:pt modelId="{F4A700C9-624F-4082-BE36-58787AD88AAC}" type="sibTrans" cxnId="{1139F361-4ACB-4F08-9BF9-DC6ED6C4FE6C}">
      <dgm:prSet/>
      <dgm:spPr/>
      <dgm:t>
        <a:bodyPr/>
        <a:lstStyle/>
        <a:p>
          <a:endParaRPr lang="en-US"/>
        </a:p>
      </dgm:t>
    </dgm:pt>
    <dgm:pt modelId="{01749EBF-22DC-474F-B220-BF0505E1F393}">
      <dgm:prSet phldrT="[Text]" custT="1"/>
      <dgm:spPr/>
      <dgm:t>
        <a:bodyPr/>
        <a:lstStyle/>
        <a:p>
          <a:r>
            <a:rPr lang="en-US" sz="4000" dirty="0"/>
            <a:t>Gov</a:t>
          </a:r>
        </a:p>
      </dgm:t>
    </dgm:pt>
    <dgm:pt modelId="{A0D35355-F649-4CA0-B9E5-81409A6D3A19}" type="parTrans" cxnId="{F244DA0E-AB66-417B-AC5C-343E70A90414}">
      <dgm:prSet/>
      <dgm:spPr/>
      <dgm:t>
        <a:bodyPr/>
        <a:lstStyle/>
        <a:p>
          <a:endParaRPr lang="en-US"/>
        </a:p>
      </dgm:t>
    </dgm:pt>
    <dgm:pt modelId="{2268FFF2-8A0D-4F61-94B9-F132E9530664}" type="sibTrans" cxnId="{F244DA0E-AB66-417B-AC5C-343E70A90414}">
      <dgm:prSet/>
      <dgm:spPr/>
      <dgm:t>
        <a:bodyPr/>
        <a:lstStyle/>
        <a:p>
          <a:endParaRPr lang="en-US"/>
        </a:p>
      </dgm:t>
    </dgm:pt>
    <dgm:pt modelId="{C4EE728E-8934-4277-AE1F-623315DE2947}">
      <dgm:prSet phldrT="[Text]" custT="1"/>
      <dgm:spPr/>
      <dgm:t>
        <a:bodyPr/>
        <a:lstStyle/>
        <a:p>
          <a:r>
            <a:rPr lang="en-US" sz="4000" dirty="0"/>
            <a:t>Fin</a:t>
          </a:r>
        </a:p>
      </dgm:t>
    </dgm:pt>
    <dgm:pt modelId="{C83C49F6-DC9A-4E0C-AE53-BC3C2E74AE7A}" type="parTrans" cxnId="{785F0913-E7AE-4EE4-ACC5-F0C12ED6C95B}">
      <dgm:prSet/>
      <dgm:spPr/>
      <dgm:t>
        <a:bodyPr/>
        <a:lstStyle/>
        <a:p>
          <a:endParaRPr lang="en-US"/>
        </a:p>
      </dgm:t>
    </dgm:pt>
    <dgm:pt modelId="{71201E6B-3A11-4607-B20A-F94B6345E42D}" type="sibTrans" cxnId="{785F0913-E7AE-4EE4-ACC5-F0C12ED6C95B}">
      <dgm:prSet/>
      <dgm:spPr/>
      <dgm:t>
        <a:bodyPr/>
        <a:lstStyle/>
        <a:p>
          <a:endParaRPr lang="en-US"/>
        </a:p>
      </dgm:t>
    </dgm:pt>
    <dgm:pt modelId="{0ECF8908-FA94-47A8-868D-430D626C79ED}">
      <dgm:prSet phldrT="[Text]" custT="1"/>
      <dgm:spPr/>
      <dgm:t>
        <a:bodyPr/>
        <a:lstStyle/>
        <a:p>
          <a:r>
            <a:rPr lang="en-US" sz="4000" dirty="0"/>
            <a:t>PD</a:t>
          </a:r>
        </a:p>
      </dgm:t>
    </dgm:pt>
    <dgm:pt modelId="{64D2EBA4-D6F9-4589-8974-A3F015A02BB4}" type="parTrans" cxnId="{A4EA9397-2B91-4A60-97F0-179166CC6AC6}">
      <dgm:prSet/>
      <dgm:spPr/>
      <dgm:t>
        <a:bodyPr/>
        <a:lstStyle/>
        <a:p>
          <a:endParaRPr lang="en-US"/>
        </a:p>
      </dgm:t>
    </dgm:pt>
    <dgm:pt modelId="{A70330E1-3B68-4E1E-91FA-22ACBF928D98}" type="sibTrans" cxnId="{A4EA9397-2B91-4A60-97F0-179166CC6AC6}">
      <dgm:prSet/>
      <dgm:spPr/>
      <dgm:t>
        <a:bodyPr/>
        <a:lstStyle/>
        <a:p>
          <a:endParaRPr lang="en-US"/>
        </a:p>
      </dgm:t>
    </dgm:pt>
    <dgm:pt modelId="{86CC7876-303A-48F2-BEC8-77CA1A5BB347}">
      <dgm:prSet phldrT="[Text]" custT="1"/>
      <dgm:spPr/>
      <dgm:t>
        <a:bodyPr/>
        <a:lstStyle/>
        <a:p>
          <a:r>
            <a:rPr lang="en-US" sz="4000" dirty="0"/>
            <a:t>Data</a:t>
          </a:r>
        </a:p>
      </dgm:t>
    </dgm:pt>
    <dgm:pt modelId="{30D7A9BC-4CB7-462B-A930-FD08AB39BDD9}" type="parTrans" cxnId="{38815CB6-79CA-4437-8E66-A842A3DA1D6D}">
      <dgm:prSet/>
      <dgm:spPr/>
      <dgm:t>
        <a:bodyPr/>
        <a:lstStyle/>
        <a:p>
          <a:endParaRPr lang="en-US"/>
        </a:p>
      </dgm:t>
    </dgm:pt>
    <dgm:pt modelId="{2F348C79-20AD-4DA3-9448-C690D591509C}" type="sibTrans" cxnId="{38815CB6-79CA-4437-8E66-A842A3DA1D6D}">
      <dgm:prSet/>
      <dgm:spPr/>
      <dgm:t>
        <a:bodyPr/>
        <a:lstStyle/>
        <a:p>
          <a:endParaRPr lang="en-US"/>
        </a:p>
      </dgm:t>
    </dgm:pt>
    <dgm:pt modelId="{4796104D-B971-4E96-910C-1637441350E4}">
      <dgm:prSet phldrT="[Text]" custT="1"/>
      <dgm:spPr/>
      <dgm:t>
        <a:bodyPr/>
        <a:lstStyle/>
        <a:p>
          <a:r>
            <a:rPr lang="en-US" sz="4000" dirty="0"/>
            <a:t>Acct</a:t>
          </a:r>
        </a:p>
      </dgm:t>
    </dgm:pt>
    <dgm:pt modelId="{3D9B175B-E0EB-452F-9D20-76F8B050EB10}" type="parTrans" cxnId="{03A7F027-07A6-4CC6-BE82-26E12C34C821}">
      <dgm:prSet/>
      <dgm:spPr/>
      <dgm:t>
        <a:bodyPr/>
        <a:lstStyle/>
        <a:p>
          <a:endParaRPr lang="en-US"/>
        </a:p>
      </dgm:t>
    </dgm:pt>
    <dgm:pt modelId="{6A68522D-0DD0-4E77-9E9E-79954E02D884}" type="sibTrans" cxnId="{03A7F027-07A6-4CC6-BE82-26E12C34C821}">
      <dgm:prSet/>
      <dgm:spPr/>
      <dgm:t>
        <a:bodyPr/>
        <a:lstStyle/>
        <a:p>
          <a:endParaRPr lang="en-US"/>
        </a:p>
      </dgm:t>
    </dgm:pt>
    <dgm:pt modelId="{DD432B63-BD67-4D08-8A8E-473F299BA318}" type="pres">
      <dgm:prSet presAssocID="{43F1B553-9FE6-41F3-8820-31322A872C8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B206CA-9A98-4570-9D9F-35C193824575}" type="pres">
      <dgm:prSet presAssocID="{BB939297-A6C0-4D55-87DD-D03F4DF635BC}" presName="centerShape" presStyleLbl="node0" presStyleIdx="0" presStyleCnt="1"/>
      <dgm:spPr/>
    </dgm:pt>
    <dgm:pt modelId="{23DB2278-3FC2-4909-931C-1FA5312F526C}" type="pres">
      <dgm:prSet presAssocID="{01749EBF-22DC-474F-B220-BF0505E1F393}" presName="node" presStyleLbl="node1" presStyleIdx="0" presStyleCnt="5" custScaleX="155623">
        <dgm:presLayoutVars>
          <dgm:bulletEnabled val="1"/>
        </dgm:presLayoutVars>
      </dgm:prSet>
      <dgm:spPr/>
    </dgm:pt>
    <dgm:pt modelId="{9A25F0BD-6B84-43C2-9AA3-E9CD7724AC3C}" type="pres">
      <dgm:prSet presAssocID="{01749EBF-22DC-474F-B220-BF0505E1F393}" presName="dummy" presStyleCnt="0"/>
      <dgm:spPr/>
    </dgm:pt>
    <dgm:pt modelId="{F47B5EBB-7752-42D5-AD9D-9CFC3CD02136}" type="pres">
      <dgm:prSet presAssocID="{2268FFF2-8A0D-4F61-94B9-F132E9530664}" presName="sibTrans" presStyleLbl="sibTrans2D1" presStyleIdx="0" presStyleCnt="5"/>
      <dgm:spPr/>
    </dgm:pt>
    <dgm:pt modelId="{28951EEA-B63D-4116-8438-882A296EF416}" type="pres">
      <dgm:prSet presAssocID="{C4EE728E-8934-4277-AE1F-623315DE2947}" presName="node" presStyleLbl="node1" presStyleIdx="1" presStyleCnt="5" custScaleX="140331" custScaleY="102428">
        <dgm:presLayoutVars>
          <dgm:bulletEnabled val="1"/>
        </dgm:presLayoutVars>
      </dgm:prSet>
      <dgm:spPr/>
    </dgm:pt>
    <dgm:pt modelId="{9D71E771-DCD7-4DAD-A054-1E646DF7AC41}" type="pres">
      <dgm:prSet presAssocID="{C4EE728E-8934-4277-AE1F-623315DE2947}" presName="dummy" presStyleCnt="0"/>
      <dgm:spPr/>
    </dgm:pt>
    <dgm:pt modelId="{242B0908-7E18-48C1-BF18-455A3BA89406}" type="pres">
      <dgm:prSet presAssocID="{71201E6B-3A11-4607-B20A-F94B6345E42D}" presName="sibTrans" presStyleLbl="sibTrans2D1" presStyleIdx="1" presStyleCnt="5"/>
      <dgm:spPr/>
    </dgm:pt>
    <dgm:pt modelId="{FB1BBBEE-0319-4DB8-887B-2BE761605EFF}" type="pres">
      <dgm:prSet presAssocID="{0ECF8908-FA94-47A8-868D-430D626C79ED}" presName="node" presStyleLbl="node1" presStyleIdx="2" presStyleCnt="5" custScaleX="136672">
        <dgm:presLayoutVars>
          <dgm:bulletEnabled val="1"/>
        </dgm:presLayoutVars>
      </dgm:prSet>
      <dgm:spPr/>
    </dgm:pt>
    <dgm:pt modelId="{5F82B809-0082-472B-962B-754FA6F22741}" type="pres">
      <dgm:prSet presAssocID="{0ECF8908-FA94-47A8-868D-430D626C79ED}" presName="dummy" presStyleCnt="0"/>
      <dgm:spPr/>
    </dgm:pt>
    <dgm:pt modelId="{47B83FAD-765C-4C19-8CB5-0924140EB041}" type="pres">
      <dgm:prSet presAssocID="{A70330E1-3B68-4E1E-91FA-22ACBF928D98}" presName="sibTrans" presStyleLbl="sibTrans2D1" presStyleIdx="2" presStyleCnt="5"/>
      <dgm:spPr/>
    </dgm:pt>
    <dgm:pt modelId="{EAA10948-B72F-4B8C-B3A1-8FD54329CEA2}" type="pres">
      <dgm:prSet presAssocID="{86CC7876-303A-48F2-BEC8-77CA1A5BB347}" presName="node" presStyleLbl="node1" presStyleIdx="3" presStyleCnt="5" custScaleX="140320" custScaleY="102130">
        <dgm:presLayoutVars>
          <dgm:bulletEnabled val="1"/>
        </dgm:presLayoutVars>
      </dgm:prSet>
      <dgm:spPr/>
    </dgm:pt>
    <dgm:pt modelId="{B78508D7-4FC5-4B70-BD8B-0B8A0DC8F04A}" type="pres">
      <dgm:prSet presAssocID="{86CC7876-303A-48F2-BEC8-77CA1A5BB347}" presName="dummy" presStyleCnt="0"/>
      <dgm:spPr/>
    </dgm:pt>
    <dgm:pt modelId="{964289DF-0218-4C37-A930-7DABAD665AE1}" type="pres">
      <dgm:prSet presAssocID="{2F348C79-20AD-4DA3-9448-C690D591509C}" presName="sibTrans" presStyleLbl="sibTrans2D1" presStyleIdx="3" presStyleCnt="5"/>
      <dgm:spPr/>
    </dgm:pt>
    <dgm:pt modelId="{3C7704B2-F6D6-4F2B-B014-AC1A6D3DD0FD}" type="pres">
      <dgm:prSet presAssocID="{4796104D-B971-4E96-910C-1637441350E4}" presName="node" presStyleLbl="node1" presStyleIdx="4" presStyleCnt="5" custScaleX="155181">
        <dgm:presLayoutVars>
          <dgm:bulletEnabled val="1"/>
        </dgm:presLayoutVars>
      </dgm:prSet>
      <dgm:spPr/>
    </dgm:pt>
    <dgm:pt modelId="{0BE7EB51-5CE9-4D36-BA81-0AD6E0BA856B}" type="pres">
      <dgm:prSet presAssocID="{4796104D-B971-4E96-910C-1637441350E4}" presName="dummy" presStyleCnt="0"/>
      <dgm:spPr/>
    </dgm:pt>
    <dgm:pt modelId="{C430279D-F2AD-4404-A84C-7F9B5490CF69}" type="pres">
      <dgm:prSet presAssocID="{6A68522D-0DD0-4E77-9E9E-79954E02D884}" presName="sibTrans" presStyleLbl="sibTrans2D1" presStyleIdx="4" presStyleCnt="5"/>
      <dgm:spPr/>
    </dgm:pt>
  </dgm:ptLst>
  <dgm:cxnLst>
    <dgm:cxn modelId="{F244DA0E-AB66-417B-AC5C-343E70A90414}" srcId="{BB939297-A6C0-4D55-87DD-D03F4DF635BC}" destId="{01749EBF-22DC-474F-B220-BF0505E1F393}" srcOrd="0" destOrd="0" parTransId="{A0D35355-F649-4CA0-B9E5-81409A6D3A19}" sibTransId="{2268FFF2-8A0D-4F61-94B9-F132E9530664}"/>
    <dgm:cxn modelId="{EEC12310-D167-47CE-9594-909AA7628830}" type="presOf" srcId="{0ECF8908-FA94-47A8-868D-430D626C79ED}" destId="{FB1BBBEE-0319-4DB8-887B-2BE761605EFF}" srcOrd="0" destOrd="0" presId="urn:microsoft.com/office/officeart/2005/8/layout/radial6"/>
    <dgm:cxn modelId="{785F0913-E7AE-4EE4-ACC5-F0C12ED6C95B}" srcId="{BB939297-A6C0-4D55-87DD-D03F4DF635BC}" destId="{C4EE728E-8934-4277-AE1F-623315DE2947}" srcOrd="1" destOrd="0" parTransId="{C83C49F6-DC9A-4E0C-AE53-BC3C2E74AE7A}" sibTransId="{71201E6B-3A11-4607-B20A-F94B6345E42D}"/>
    <dgm:cxn modelId="{03A7F027-07A6-4CC6-BE82-26E12C34C821}" srcId="{BB939297-A6C0-4D55-87DD-D03F4DF635BC}" destId="{4796104D-B971-4E96-910C-1637441350E4}" srcOrd="4" destOrd="0" parTransId="{3D9B175B-E0EB-452F-9D20-76F8B050EB10}" sibTransId="{6A68522D-0DD0-4E77-9E9E-79954E02D884}"/>
    <dgm:cxn modelId="{33BC2A2D-57DC-4D1D-9B7E-1DAFC59CE280}" type="presOf" srcId="{01749EBF-22DC-474F-B220-BF0505E1F393}" destId="{23DB2278-3FC2-4909-931C-1FA5312F526C}" srcOrd="0" destOrd="0" presId="urn:microsoft.com/office/officeart/2005/8/layout/radial6"/>
    <dgm:cxn modelId="{1139F361-4ACB-4F08-9BF9-DC6ED6C4FE6C}" srcId="{43F1B553-9FE6-41F3-8820-31322A872C8B}" destId="{BB939297-A6C0-4D55-87DD-D03F4DF635BC}" srcOrd="0" destOrd="0" parTransId="{B014C4A4-BEA8-412A-B22F-75FB48438451}" sibTransId="{F4A700C9-624F-4082-BE36-58787AD88AAC}"/>
    <dgm:cxn modelId="{06028353-6F7E-4422-BB6C-769DDA6043B4}" type="presOf" srcId="{43F1B553-9FE6-41F3-8820-31322A872C8B}" destId="{DD432B63-BD67-4D08-8A8E-473F299BA318}" srcOrd="0" destOrd="0" presId="urn:microsoft.com/office/officeart/2005/8/layout/radial6"/>
    <dgm:cxn modelId="{E417AA77-FF46-4A0F-9B9C-536CDB4A0A89}" type="presOf" srcId="{BB939297-A6C0-4D55-87DD-D03F4DF635BC}" destId="{FFB206CA-9A98-4570-9D9F-35C193824575}" srcOrd="0" destOrd="0" presId="urn:microsoft.com/office/officeart/2005/8/layout/radial6"/>
    <dgm:cxn modelId="{EC1B5D7B-9BBB-4DBC-8EAC-77D1C1CDD090}" type="presOf" srcId="{71201E6B-3A11-4607-B20A-F94B6345E42D}" destId="{242B0908-7E18-48C1-BF18-455A3BA89406}" srcOrd="0" destOrd="0" presId="urn:microsoft.com/office/officeart/2005/8/layout/radial6"/>
    <dgm:cxn modelId="{2D512287-ED55-4F7F-9BE2-593F6B9DD606}" type="presOf" srcId="{4796104D-B971-4E96-910C-1637441350E4}" destId="{3C7704B2-F6D6-4F2B-B014-AC1A6D3DD0FD}" srcOrd="0" destOrd="0" presId="urn:microsoft.com/office/officeart/2005/8/layout/radial6"/>
    <dgm:cxn modelId="{A4EA9397-2B91-4A60-97F0-179166CC6AC6}" srcId="{BB939297-A6C0-4D55-87DD-D03F4DF635BC}" destId="{0ECF8908-FA94-47A8-868D-430D626C79ED}" srcOrd="2" destOrd="0" parTransId="{64D2EBA4-D6F9-4589-8974-A3F015A02BB4}" sibTransId="{A70330E1-3B68-4E1E-91FA-22ACBF928D98}"/>
    <dgm:cxn modelId="{C8AAC199-3EE6-4D30-891B-34B17C3BAC9F}" type="presOf" srcId="{A70330E1-3B68-4E1E-91FA-22ACBF928D98}" destId="{47B83FAD-765C-4C19-8CB5-0924140EB041}" srcOrd="0" destOrd="0" presId="urn:microsoft.com/office/officeart/2005/8/layout/radial6"/>
    <dgm:cxn modelId="{3E777D9D-60F8-41AE-9D2E-8FEEE41F7323}" type="presOf" srcId="{86CC7876-303A-48F2-BEC8-77CA1A5BB347}" destId="{EAA10948-B72F-4B8C-B3A1-8FD54329CEA2}" srcOrd="0" destOrd="0" presId="urn:microsoft.com/office/officeart/2005/8/layout/radial6"/>
    <dgm:cxn modelId="{38815CB6-79CA-4437-8E66-A842A3DA1D6D}" srcId="{BB939297-A6C0-4D55-87DD-D03F4DF635BC}" destId="{86CC7876-303A-48F2-BEC8-77CA1A5BB347}" srcOrd="3" destOrd="0" parTransId="{30D7A9BC-4CB7-462B-A930-FD08AB39BDD9}" sibTransId="{2F348C79-20AD-4DA3-9448-C690D591509C}"/>
    <dgm:cxn modelId="{FB42FBBF-38F5-494B-94E7-787876A87D38}" type="presOf" srcId="{C4EE728E-8934-4277-AE1F-623315DE2947}" destId="{28951EEA-B63D-4116-8438-882A296EF416}" srcOrd="0" destOrd="0" presId="urn:microsoft.com/office/officeart/2005/8/layout/radial6"/>
    <dgm:cxn modelId="{5503AFD0-2059-497A-BDDD-BCA11A52D7AF}" type="presOf" srcId="{2F348C79-20AD-4DA3-9448-C690D591509C}" destId="{964289DF-0218-4C37-A930-7DABAD665AE1}" srcOrd="0" destOrd="0" presId="urn:microsoft.com/office/officeart/2005/8/layout/radial6"/>
    <dgm:cxn modelId="{DD11C8DB-3838-4FE4-AE08-DA0AEE6BED14}" type="presOf" srcId="{6A68522D-0DD0-4E77-9E9E-79954E02D884}" destId="{C430279D-F2AD-4404-A84C-7F9B5490CF69}" srcOrd="0" destOrd="0" presId="urn:microsoft.com/office/officeart/2005/8/layout/radial6"/>
    <dgm:cxn modelId="{6E04E4F7-4C35-4190-BEFD-0D4C6921A689}" type="presOf" srcId="{2268FFF2-8A0D-4F61-94B9-F132E9530664}" destId="{F47B5EBB-7752-42D5-AD9D-9CFC3CD02136}" srcOrd="0" destOrd="0" presId="urn:microsoft.com/office/officeart/2005/8/layout/radial6"/>
    <dgm:cxn modelId="{B320A067-0B86-403F-BF93-FF474BCAEBDA}" type="presParOf" srcId="{DD432B63-BD67-4D08-8A8E-473F299BA318}" destId="{FFB206CA-9A98-4570-9D9F-35C193824575}" srcOrd="0" destOrd="0" presId="urn:microsoft.com/office/officeart/2005/8/layout/radial6"/>
    <dgm:cxn modelId="{A3AB2506-32BF-4D03-A401-71F4D633B53E}" type="presParOf" srcId="{DD432B63-BD67-4D08-8A8E-473F299BA318}" destId="{23DB2278-3FC2-4909-931C-1FA5312F526C}" srcOrd="1" destOrd="0" presId="urn:microsoft.com/office/officeart/2005/8/layout/radial6"/>
    <dgm:cxn modelId="{D2F00E9F-3943-40AC-80EB-29ECD87F38BE}" type="presParOf" srcId="{DD432B63-BD67-4D08-8A8E-473F299BA318}" destId="{9A25F0BD-6B84-43C2-9AA3-E9CD7724AC3C}" srcOrd="2" destOrd="0" presId="urn:microsoft.com/office/officeart/2005/8/layout/radial6"/>
    <dgm:cxn modelId="{C1BE84F6-BFCB-4053-95BF-971C332E03E9}" type="presParOf" srcId="{DD432B63-BD67-4D08-8A8E-473F299BA318}" destId="{F47B5EBB-7752-42D5-AD9D-9CFC3CD02136}" srcOrd="3" destOrd="0" presId="urn:microsoft.com/office/officeart/2005/8/layout/radial6"/>
    <dgm:cxn modelId="{3C922526-3468-4591-8D4E-41609CD66EB7}" type="presParOf" srcId="{DD432B63-BD67-4D08-8A8E-473F299BA318}" destId="{28951EEA-B63D-4116-8438-882A296EF416}" srcOrd="4" destOrd="0" presId="urn:microsoft.com/office/officeart/2005/8/layout/radial6"/>
    <dgm:cxn modelId="{4CD164A3-0B93-4810-B985-4CF92F7C38BD}" type="presParOf" srcId="{DD432B63-BD67-4D08-8A8E-473F299BA318}" destId="{9D71E771-DCD7-4DAD-A054-1E646DF7AC41}" srcOrd="5" destOrd="0" presId="urn:microsoft.com/office/officeart/2005/8/layout/radial6"/>
    <dgm:cxn modelId="{55CB1260-B866-4F56-A033-1FEFB7D8587B}" type="presParOf" srcId="{DD432B63-BD67-4D08-8A8E-473F299BA318}" destId="{242B0908-7E18-48C1-BF18-455A3BA89406}" srcOrd="6" destOrd="0" presId="urn:microsoft.com/office/officeart/2005/8/layout/radial6"/>
    <dgm:cxn modelId="{69AFBDDB-F4D7-43B8-8C2C-FFDA1BE0C15E}" type="presParOf" srcId="{DD432B63-BD67-4D08-8A8E-473F299BA318}" destId="{FB1BBBEE-0319-4DB8-887B-2BE761605EFF}" srcOrd="7" destOrd="0" presId="urn:microsoft.com/office/officeart/2005/8/layout/radial6"/>
    <dgm:cxn modelId="{81112134-BCAC-4B72-A724-AB60E55A7CDC}" type="presParOf" srcId="{DD432B63-BD67-4D08-8A8E-473F299BA318}" destId="{5F82B809-0082-472B-962B-754FA6F22741}" srcOrd="8" destOrd="0" presId="urn:microsoft.com/office/officeart/2005/8/layout/radial6"/>
    <dgm:cxn modelId="{09B78E3D-D774-446B-A8EC-1A5D7602AD0E}" type="presParOf" srcId="{DD432B63-BD67-4D08-8A8E-473F299BA318}" destId="{47B83FAD-765C-4C19-8CB5-0924140EB041}" srcOrd="9" destOrd="0" presId="urn:microsoft.com/office/officeart/2005/8/layout/radial6"/>
    <dgm:cxn modelId="{C0A882A4-D91C-4965-864B-DE5ECAE84667}" type="presParOf" srcId="{DD432B63-BD67-4D08-8A8E-473F299BA318}" destId="{EAA10948-B72F-4B8C-B3A1-8FD54329CEA2}" srcOrd="10" destOrd="0" presId="urn:microsoft.com/office/officeart/2005/8/layout/radial6"/>
    <dgm:cxn modelId="{B00E8882-99CF-45BB-854E-0D5790D1B2D7}" type="presParOf" srcId="{DD432B63-BD67-4D08-8A8E-473F299BA318}" destId="{B78508D7-4FC5-4B70-BD8B-0B8A0DC8F04A}" srcOrd="11" destOrd="0" presId="urn:microsoft.com/office/officeart/2005/8/layout/radial6"/>
    <dgm:cxn modelId="{5B95E447-2D6F-4F8D-A4AE-F0687C7DF458}" type="presParOf" srcId="{DD432B63-BD67-4D08-8A8E-473F299BA318}" destId="{964289DF-0218-4C37-A930-7DABAD665AE1}" srcOrd="12" destOrd="0" presId="urn:microsoft.com/office/officeart/2005/8/layout/radial6"/>
    <dgm:cxn modelId="{82F97511-4CE5-42CE-9B75-F8E53E0F094E}" type="presParOf" srcId="{DD432B63-BD67-4D08-8A8E-473F299BA318}" destId="{3C7704B2-F6D6-4F2B-B014-AC1A6D3DD0FD}" srcOrd="13" destOrd="0" presId="urn:microsoft.com/office/officeart/2005/8/layout/radial6"/>
    <dgm:cxn modelId="{99C733CE-A186-4E7C-9AFE-5882B6744BF3}" type="presParOf" srcId="{DD432B63-BD67-4D08-8A8E-473F299BA318}" destId="{0BE7EB51-5CE9-4D36-BA81-0AD6E0BA856B}" srcOrd="14" destOrd="0" presId="urn:microsoft.com/office/officeart/2005/8/layout/radial6"/>
    <dgm:cxn modelId="{2B87A080-3A3F-4617-98CE-FE5FB314A753}" type="presParOf" srcId="{DD432B63-BD67-4D08-8A8E-473F299BA318}" destId="{C430279D-F2AD-4404-A84C-7F9B5490CF6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02717-9348-464C-9BE1-FB43247F891A}">
      <dsp:nvSpPr>
        <dsp:cNvPr id="0" name=""/>
        <dsp:cNvSpPr/>
      </dsp:nvSpPr>
      <dsp:spPr>
        <a:xfrm>
          <a:off x="0" y="0"/>
          <a:ext cx="8229600" cy="126206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What are we measuring and why?</a:t>
          </a:r>
          <a:r>
            <a:rPr lang="en-US" sz="2400" kern="1200" dirty="0">
              <a:solidFill>
                <a:schemeClr val="tx1"/>
              </a:solidFill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Shoring up your foundation: evaluation questions and outcomes</a:t>
          </a:r>
        </a:p>
      </dsp:txBody>
      <dsp:txXfrm>
        <a:off x="1772126" y="0"/>
        <a:ext cx="6457473" cy="1262062"/>
      </dsp:txXfrm>
    </dsp:sp>
    <dsp:sp modelId="{6611EC8D-4A78-47BE-9A89-0ADD0D7011C4}">
      <dsp:nvSpPr>
        <dsp:cNvPr id="0" name=""/>
        <dsp:cNvSpPr/>
      </dsp:nvSpPr>
      <dsp:spPr>
        <a:xfrm>
          <a:off x="126206" y="126206"/>
          <a:ext cx="1645920" cy="10096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16889-0DBA-4025-9E95-C39BFCDB157F}">
      <dsp:nvSpPr>
        <dsp:cNvPr id="0" name=""/>
        <dsp:cNvSpPr/>
      </dsp:nvSpPr>
      <dsp:spPr>
        <a:xfrm>
          <a:off x="0" y="1388268"/>
          <a:ext cx="8229600" cy="126206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7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How are we measuring?</a:t>
          </a:r>
          <a:r>
            <a:rPr lang="en-US" sz="2400" kern="1200" dirty="0">
              <a:solidFill>
                <a:schemeClr val="tx1"/>
              </a:solidFill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Diving deeper into measurement strategies and data sources</a:t>
          </a:r>
        </a:p>
      </dsp:txBody>
      <dsp:txXfrm>
        <a:off x="1772126" y="1388268"/>
        <a:ext cx="6457473" cy="1262062"/>
      </dsp:txXfrm>
    </dsp:sp>
    <dsp:sp modelId="{40B7894B-A678-4F59-8BC5-530037F5A977}">
      <dsp:nvSpPr>
        <dsp:cNvPr id="0" name=""/>
        <dsp:cNvSpPr/>
      </dsp:nvSpPr>
      <dsp:spPr>
        <a:xfrm>
          <a:off x="126206" y="1514475"/>
          <a:ext cx="1645920" cy="10096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EBD72-863D-4B97-A7DD-0907698E5745}">
      <dsp:nvSpPr>
        <dsp:cNvPr id="0" name=""/>
        <dsp:cNvSpPr/>
      </dsp:nvSpPr>
      <dsp:spPr>
        <a:xfrm>
          <a:off x="0" y="2776537"/>
          <a:ext cx="8229600" cy="126206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What do we do with all these data?</a:t>
          </a:r>
          <a:r>
            <a:rPr lang="en-US" sz="2400" kern="1200" dirty="0">
              <a:solidFill>
                <a:schemeClr val="tx1"/>
              </a:solidFill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Pulling everything together and preparing for data analysis and use</a:t>
          </a:r>
        </a:p>
      </dsp:txBody>
      <dsp:txXfrm>
        <a:off x="1772126" y="2776537"/>
        <a:ext cx="6457473" cy="1262062"/>
      </dsp:txXfrm>
    </dsp:sp>
    <dsp:sp modelId="{19650F3A-3331-42BC-83AE-7C356FC088CF}">
      <dsp:nvSpPr>
        <dsp:cNvPr id="0" name=""/>
        <dsp:cNvSpPr/>
      </dsp:nvSpPr>
      <dsp:spPr>
        <a:xfrm>
          <a:off x="126206" y="2902743"/>
          <a:ext cx="1645920" cy="10096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9EDE3-EDB4-4219-9F34-837F20577DF0}">
      <dsp:nvSpPr>
        <dsp:cNvPr id="0" name=""/>
        <dsp:cNvSpPr/>
      </dsp:nvSpPr>
      <dsp:spPr>
        <a:xfrm>
          <a:off x="2571" y="73160"/>
          <a:ext cx="2507456" cy="766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Outcomes</a:t>
          </a:r>
        </a:p>
      </dsp:txBody>
      <dsp:txXfrm>
        <a:off x="2571" y="73160"/>
        <a:ext cx="2507456" cy="766561"/>
      </dsp:txXfrm>
    </dsp:sp>
    <dsp:sp modelId="{D6E6C0EE-1CE7-449E-9209-1C1C8D213D97}">
      <dsp:nvSpPr>
        <dsp:cNvPr id="0" name=""/>
        <dsp:cNvSpPr/>
      </dsp:nvSpPr>
      <dsp:spPr>
        <a:xfrm>
          <a:off x="2571" y="839721"/>
          <a:ext cx="2507456" cy="3689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Describe what you intend to achieve as a result of activity(ies) related to EBPs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Often interconnected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Define steps toward achieving SiMR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</dsp:txBody>
      <dsp:txXfrm>
        <a:off x="2571" y="839721"/>
        <a:ext cx="2507456" cy="3689280"/>
      </dsp:txXfrm>
    </dsp:sp>
    <dsp:sp modelId="{D4440AFD-FDA1-478B-950C-FF15E6E6014E}">
      <dsp:nvSpPr>
        <dsp:cNvPr id="0" name=""/>
        <dsp:cNvSpPr/>
      </dsp:nvSpPr>
      <dsp:spPr>
        <a:xfrm>
          <a:off x="2861071" y="73160"/>
          <a:ext cx="2507456" cy="766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Evaluation Questions</a:t>
          </a:r>
        </a:p>
      </dsp:txBody>
      <dsp:txXfrm>
        <a:off x="2861071" y="73160"/>
        <a:ext cx="2507456" cy="766561"/>
      </dsp:txXfrm>
    </dsp:sp>
    <dsp:sp modelId="{BC92EF05-CD65-4C62-86AD-D417FD9D66B5}">
      <dsp:nvSpPr>
        <dsp:cNvPr id="0" name=""/>
        <dsp:cNvSpPr/>
      </dsp:nvSpPr>
      <dsp:spPr>
        <a:xfrm>
          <a:off x="2861071" y="839721"/>
          <a:ext cx="2507456" cy="3689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Describe what you need to know to determine if you have achieved the outcome</a:t>
          </a:r>
        </a:p>
      </dsp:txBody>
      <dsp:txXfrm>
        <a:off x="2861071" y="839721"/>
        <a:ext cx="2507456" cy="3689280"/>
      </dsp:txXfrm>
    </dsp:sp>
    <dsp:sp modelId="{FFC1FCF7-7810-4F6C-A015-ACADCE7DBFE8}">
      <dsp:nvSpPr>
        <dsp:cNvPr id="0" name=""/>
        <dsp:cNvSpPr/>
      </dsp:nvSpPr>
      <dsp:spPr>
        <a:xfrm>
          <a:off x="5719571" y="73160"/>
          <a:ext cx="2507456" cy="766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Performance Indicators</a:t>
          </a:r>
        </a:p>
      </dsp:txBody>
      <dsp:txXfrm>
        <a:off x="5719571" y="73160"/>
        <a:ext cx="2507456" cy="766561"/>
      </dsp:txXfrm>
    </dsp:sp>
    <dsp:sp modelId="{2CF5148E-166A-4980-8176-753DA875E7D0}">
      <dsp:nvSpPr>
        <dsp:cNvPr id="0" name=""/>
        <dsp:cNvSpPr/>
      </dsp:nvSpPr>
      <dsp:spPr>
        <a:xfrm>
          <a:off x="5719571" y="839721"/>
          <a:ext cx="2507456" cy="3689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Describe how you will answer your evaluation question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Are based on measurement and data</a:t>
          </a:r>
        </a:p>
      </dsp:txBody>
      <dsp:txXfrm>
        <a:off x="5719571" y="839721"/>
        <a:ext cx="2507456" cy="3689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0279D-F2AD-4404-A84C-7F9B5490CF69}">
      <dsp:nvSpPr>
        <dsp:cNvPr id="0" name=""/>
        <dsp:cNvSpPr/>
      </dsp:nvSpPr>
      <dsp:spPr>
        <a:xfrm>
          <a:off x="1414917" y="501235"/>
          <a:ext cx="3346149" cy="3346149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289DF-0218-4C37-A930-7DABAD665AE1}">
      <dsp:nvSpPr>
        <dsp:cNvPr id="0" name=""/>
        <dsp:cNvSpPr/>
      </dsp:nvSpPr>
      <dsp:spPr>
        <a:xfrm>
          <a:off x="1414917" y="501235"/>
          <a:ext cx="3346149" cy="3346149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83FAD-765C-4C19-8CB5-0924140EB041}">
      <dsp:nvSpPr>
        <dsp:cNvPr id="0" name=""/>
        <dsp:cNvSpPr/>
      </dsp:nvSpPr>
      <dsp:spPr>
        <a:xfrm>
          <a:off x="1414917" y="501235"/>
          <a:ext cx="3346149" cy="3346149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B0908-7E18-48C1-BF18-455A3BA89406}">
      <dsp:nvSpPr>
        <dsp:cNvPr id="0" name=""/>
        <dsp:cNvSpPr/>
      </dsp:nvSpPr>
      <dsp:spPr>
        <a:xfrm>
          <a:off x="1414917" y="501235"/>
          <a:ext cx="3346149" cy="3346149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B5EBB-7752-42D5-AD9D-9CFC3CD02136}">
      <dsp:nvSpPr>
        <dsp:cNvPr id="0" name=""/>
        <dsp:cNvSpPr/>
      </dsp:nvSpPr>
      <dsp:spPr>
        <a:xfrm>
          <a:off x="1414917" y="501235"/>
          <a:ext cx="3346149" cy="3346149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206CA-9A98-4570-9D9F-35C193824575}">
      <dsp:nvSpPr>
        <dsp:cNvPr id="0" name=""/>
        <dsp:cNvSpPr/>
      </dsp:nvSpPr>
      <dsp:spPr>
        <a:xfrm>
          <a:off x="2318550" y="1404868"/>
          <a:ext cx="1538882" cy="1538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$$$</a:t>
          </a:r>
        </a:p>
      </dsp:txBody>
      <dsp:txXfrm>
        <a:off x="2543914" y="1630232"/>
        <a:ext cx="1088154" cy="1088154"/>
      </dsp:txXfrm>
    </dsp:sp>
    <dsp:sp modelId="{23DB2278-3FC2-4909-931C-1FA5312F526C}">
      <dsp:nvSpPr>
        <dsp:cNvPr id="0" name=""/>
        <dsp:cNvSpPr/>
      </dsp:nvSpPr>
      <dsp:spPr>
        <a:xfrm>
          <a:off x="2249792" y="1406"/>
          <a:ext cx="1676398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Gov</a:t>
          </a:r>
        </a:p>
      </dsp:txBody>
      <dsp:txXfrm>
        <a:off x="2495295" y="159161"/>
        <a:ext cx="1185392" cy="761707"/>
      </dsp:txXfrm>
    </dsp:sp>
    <dsp:sp modelId="{28951EEA-B63D-4116-8438-882A296EF416}">
      <dsp:nvSpPr>
        <dsp:cNvPr id="0" name=""/>
        <dsp:cNvSpPr/>
      </dsp:nvSpPr>
      <dsp:spPr>
        <a:xfrm>
          <a:off x="3886463" y="1117599"/>
          <a:ext cx="1511670" cy="1103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Fin</a:t>
          </a:r>
        </a:p>
      </dsp:txBody>
      <dsp:txXfrm>
        <a:off x="4107842" y="1279184"/>
        <a:ext cx="1068912" cy="780202"/>
      </dsp:txXfrm>
    </dsp:sp>
    <dsp:sp modelId="{FB1BBBEE-0319-4DB8-887B-2BE761605EFF}">
      <dsp:nvSpPr>
        <dsp:cNvPr id="0" name=""/>
        <dsp:cNvSpPr/>
      </dsp:nvSpPr>
      <dsp:spPr>
        <a:xfrm>
          <a:off x="3312478" y="2957873"/>
          <a:ext cx="1472255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PD</a:t>
          </a:r>
        </a:p>
      </dsp:txBody>
      <dsp:txXfrm>
        <a:off x="3528085" y="3115628"/>
        <a:ext cx="1041041" cy="761707"/>
      </dsp:txXfrm>
    </dsp:sp>
    <dsp:sp modelId="{EAA10948-B72F-4B8C-B3A1-8FD54329CEA2}">
      <dsp:nvSpPr>
        <dsp:cNvPr id="0" name=""/>
        <dsp:cNvSpPr/>
      </dsp:nvSpPr>
      <dsp:spPr>
        <a:xfrm>
          <a:off x="1371601" y="2946401"/>
          <a:ext cx="1511552" cy="1100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Data</a:t>
          </a:r>
        </a:p>
      </dsp:txBody>
      <dsp:txXfrm>
        <a:off x="1592963" y="3107516"/>
        <a:ext cx="1068828" cy="777932"/>
      </dsp:txXfrm>
    </dsp:sp>
    <dsp:sp modelId="{3C7704B2-F6D6-4F2B-B014-AC1A6D3DD0FD}">
      <dsp:nvSpPr>
        <dsp:cNvPr id="0" name=""/>
        <dsp:cNvSpPr/>
      </dsp:nvSpPr>
      <dsp:spPr>
        <a:xfrm>
          <a:off x="697866" y="1130676"/>
          <a:ext cx="167163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Acct</a:t>
          </a:r>
        </a:p>
      </dsp:txBody>
      <dsp:txXfrm>
        <a:off x="942672" y="1288431"/>
        <a:ext cx="1182025" cy="761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11/26/2018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98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37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17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88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37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08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47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87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37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16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8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17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0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50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37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47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87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12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71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431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33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33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877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491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472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477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439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6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4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4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42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36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36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4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47274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7526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 dirty="0"/>
              <a:t>Click to edit Master title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6735" y="11933344"/>
            <a:ext cx="1359748" cy="7175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86" b="26123"/>
          <a:stretch/>
        </p:blipFill>
        <p:spPr>
          <a:xfrm>
            <a:off x="10458959" y="11596347"/>
            <a:ext cx="988141" cy="5164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76294" y="17188142"/>
            <a:ext cx="1359748" cy="717564"/>
          </a:xfrm>
          <a:prstGeom prst="rect">
            <a:avLst/>
          </a:prstGeom>
        </p:spPr>
      </p:pic>
      <p:sp>
        <p:nvSpPr>
          <p:cNvPr id="25" name="Rectangle 24" descr="&quot; &quot;"/>
          <p:cNvSpPr/>
          <p:nvPr userDrawn="1"/>
        </p:nvSpPr>
        <p:spPr>
          <a:xfrm flipH="1">
            <a:off x="-2" y="2220"/>
            <a:ext cx="3505201" cy="576072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21" name="Rectangle 20"/>
          <p:cNvSpPr/>
          <p:nvPr userDrawn="1"/>
        </p:nvSpPr>
        <p:spPr>
          <a:xfrm rot="5400000" flipV="1">
            <a:off x="6000120" y="-2568900"/>
            <a:ext cx="572759" cy="5715000"/>
          </a:xfrm>
          <a:prstGeom prst="rect">
            <a:avLst/>
          </a:prstGeom>
          <a:solidFill>
            <a:srgbClr val="069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5400000" flipV="1">
            <a:off x="4511454" y="-4054254"/>
            <a:ext cx="121094" cy="9144001"/>
          </a:xfrm>
          <a:prstGeom prst="rect">
            <a:avLst/>
          </a:prstGeom>
          <a:solidFill>
            <a:srgbClr val="15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3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2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32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800">
                <a:solidFill>
                  <a:srgbClr val="154578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5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5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5" name="Straight Connector 14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4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5" name="Straight Connector 14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4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C44F-1353-3D45-89A4-C8DF625EA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B2516-1B23-6948-A7E3-A546B10B9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DAD0D-7759-AE48-90E3-C63311B651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22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 dirty="0"/>
              <a:t>Click to edit Master title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  <p:sp>
        <p:nvSpPr>
          <p:cNvPr id="11" name="Rectangle 10" descr="&quot; &quot;"/>
          <p:cNvSpPr/>
          <p:nvPr userDrawn="1"/>
        </p:nvSpPr>
        <p:spPr>
          <a:xfrm>
            <a:off x="-457200" y="-304800"/>
            <a:ext cx="5029200" cy="1603169"/>
          </a:xfrm>
          <a:prstGeom prst="rect">
            <a:avLst/>
          </a:prstGeom>
          <a:solidFill>
            <a:srgbClr val="1545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4" name="Rectangle 13" descr="&quot; &quot;"/>
          <p:cNvSpPr/>
          <p:nvPr userDrawn="1"/>
        </p:nvSpPr>
        <p:spPr>
          <a:xfrm>
            <a:off x="3200400" y="-304800"/>
            <a:ext cx="5943600" cy="160316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88" y="-76200"/>
            <a:ext cx="1818612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1"/>
          <a:stretch/>
        </p:blipFill>
        <p:spPr>
          <a:xfrm>
            <a:off x="7592443" y="-73231"/>
            <a:ext cx="16277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5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7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9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3" name="Straight Connector 12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8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392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cxnSp>
        <p:nvCxnSpPr>
          <p:cNvPr id="16" name="Straight Connector 15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5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6" name="Straight Connector 15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5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513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8" name="Straight Connector 17" descr="&quot; &quot;"/>
          <p:cNvCxnSpPr/>
          <p:nvPr userDrawn="1"/>
        </p:nvCxnSpPr>
        <p:spPr>
          <a:xfrm>
            <a:off x="0" y="61214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27648"/>
            <a:ext cx="213360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86796"/>
            <a:ext cx="1179484" cy="622436"/>
          </a:xfrm>
          <a:prstGeom prst="rect">
            <a:avLst/>
          </a:prstGeom>
        </p:spPr>
      </p:pic>
      <p:pic>
        <p:nvPicPr>
          <p:cNvPr id="17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6172200"/>
            <a:ext cx="935683" cy="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02253"/>
            <a:ext cx="1066800" cy="4127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2" b="29249"/>
          <a:stretch/>
        </p:blipFill>
        <p:spPr>
          <a:xfrm>
            <a:off x="5931906" y="6257184"/>
            <a:ext cx="100229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/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63" r:id="rId7"/>
    <p:sldLayoutId id="2147483653" r:id="rId8"/>
    <p:sldLayoutId id="2147483662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  <p:sldLayoutId id="2147483665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.xls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76400"/>
            <a:ext cx="7391400" cy="31242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Evaluating Infrastructure: Tips for Laying a Solid Foundation for Systems Improvement</a:t>
            </a:r>
            <a:br>
              <a:rPr lang="en-US" sz="3600" dirty="0"/>
            </a:br>
            <a:br>
              <a:rPr lang="en-US" sz="3600" dirty="0"/>
            </a:br>
            <a:r>
              <a:rPr lang="en-US" sz="2000" dirty="0"/>
              <a:t>2018 Improving Data, Improving Outcomes Conference</a:t>
            </a:r>
            <a:br>
              <a:rPr lang="en-US" sz="2000" b="0" dirty="0"/>
            </a:br>
            <a:r>
              <a:rPr lang="en-US" sz="2000" dirty="0"/>
              <a:t>Arlington, VA</a:t>
            </a:r>
            <a:br>
              <a:rPr lang="en-US" sz="2000" b="0" dirty="0"/>
            </a:br>
            <a:r>
              <a:rPr lang="en-US" sz="2000" dirty="0"/>
              <a:t>August 2018</a:t>
            </a:r>
            <a:endParaRPr lang="en-US" sz="2000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5029200"/>
            <a:ext cx="6937248" cy="15240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Robin Nelson, DaSy</a:t>
            </a:r>
          </a:p>
          <a:p>
            <a:pPr algn="l"/>
            <a:r>
              <a:rPr lang="en-US" sz="2400" dirty="0"/>
              <a:t>Ardith Ferguson, NCSI</a:t>
            </a:r>
          </a:p>
          <a:p>
            <a:pPr algn="l"/>
            <a:r>
              <a:rPr lang="en-US" sz="2400" dirty="0"/>
              <a:t>Christy Cronheim, ID Part C</a:t>
            </a:r>
          </a:p>
        </p:txBody>
      </p:sp>
    </p:spTree>
    <p:extLst>
      <p:ext uri="{BB962C8B-B14F-4D97-AF65-F5344CB8AC3E}">
        <p14:creationId xmlns:p14="http://schemas.microsoft.com/office/powerpoint/2010/main" val="1005292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 Implementing an Initiative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1999"/>
          </a:xfrm>
        </p:spPr>
        <p:txBody>
          <a:bodyPr/>
          <a:lstStyle/>
          <a:p>
            <a:pPr lvl="0"/>
            <a:r>
              <a:rPr lang="en-US" b="1" dirty="0"/>
              <a:t>Evaluate progress</a:t>
            </a:r>
            <a:r>
              <a:rPr lang="en-US" dirty="0"/>
              <a:t>: How is implementation going?</a:t>
            </a:r>
          </a:p>
          <a:p>
            <a:pPr lvl="1"/>
            <a:r>
              <a:rPr lang="en-US" dirty="0"/>
              <a:t>Not simply describing the activities that were implemented but relate them to the initial analysis</a:t>
            </a:r>
          </a:p>
          <a:p>
            <a:pPr lvl="1"/>
            <a:r>
              <a:rPr lang="en-US" dirty="0"/>
              <a:t>Reporting on benchmarks or other indicators of system change </a:t>
            </a:r>
          </a:p>
          <a:p>
            <a:r>
              <a:rPr lang="en-US" b="1" dirty="0"/>
              <a:t>Evaluate outcomes</a:t>
            </a:r>
            <a:r>
              <a:rPr lang="en-US" dirty="0"/>
              <a:t>: What changes are we seeing? What’s the impact of those changes?</a:t>
            </a:r>
          </a:p>
          <a:p>
            <a:pPr lvl="1"/>
            <a:r>
              <a:rPr lang="en-US" dirty="0"/>
              <a:t>How will the infrastructure support local programs to implement EBPs?</a:t>
            </a:r>
          </a:p>
          <a:p>
            <a:pPr lvl="1"/>
            <a:r>
              <a:rPr lang="en-US" dirty="0"/>
              <a:t>How will the infrastructure support scaling up and/or sustainability?</a:t>
            </a:r>
          </a:p>
        </p:txBody>
      </p:sp>
    </p:spTree>
    <p:extLst>
      <p:ext uri="{BB962C8B-B14F-4D97-AF65-F5344CB8AC3E}">
        <p14:creationId xmlns:p14="http://schemas.microsoft.com/office/powerpoint/2010/main" val="3950163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8933F-F50F-8A41-A174-D51927C3A6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B47123-3E9B-E142-B8E7-B19F7DCF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Outputs and Outcomes, including Levels (Hierarchy) of Evidence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E0E99-5522-4040-B715-26F5B7819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r>
              <a:rPr lang="en-US" dirty="0"/>
              <a:t>Outputs</a:t>
            </a:r>
          </a:p>
          <a:p>
            <a:pPr lvl="1"/>
            <a:r>
              <a:rPr lang="en-US" dirty="0"/>
              <a:t>Direct results of activities, products/events, number of client contacts with products/events</a:t>
            </a:r>
          </a:p>
          <a:p>
            <a:r>
              <a:rPr lang="en-US" dirty="0"/>
              <a:t>Short-term outcomes</a:t>
            </a:r>
          </a:p>
          <a:p>
            <a:pPr lvl="1"/>
            <a:r>
              <a:rPr lang="en-US" dirty="0"/>
              <a:t>Reactions, awareness; learning, knowledge</a:t>
            </a:r>
          </a:p>
          <a:p>
            <a:r>
              <a:rPr lang="en-US" dirty="0"/>
              <a:t>Intermediate outcomes</a:t>
            </a:r>
          </a:p>
          <a:p>
            <a:pPr lvl="1"/>
            <a:r>
              <a:rPr lang="en-US" dirty="0"/>
              <a:t>Behaviors/actions; </a:t>
            </a:r>
            <a:r>
              <a:rPr lang="en-US" b="1" dirty="0"/>
              <a:t>organizational or system functioning</a:t>
            </a:r>
          </a:p>
          <a:p>
            <a:r>
              <a:rPr lang="en-US" dirty="0"/>
              <a:t>Long-term outcomes/impacts</a:t>
            </a:r>
          </a:p>
          <a:p>
            <a:pPr lvl="1"/>
            <a:r>
              <a:rPr lang="en-US" dirty="0"/>
              <a:t>Impact(s) on children/families; impact(s) on system, program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33288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46914-5C07-4ED5-860C-D7F11AF39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11A7B1E-3217-451F-B0A3-ADF14BE0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Alignment Considerations of Outcomes, Questions, and Performance Indicators</a:t>
            </a:r>
          </a:p>
        </p:txBody>
      </p:sp>
      <p:graphicFrame>
        <p:nvGraphicFramePr>
          <p:cNvPr id="5" name="Content Placeholder 4" descr="This graphic is a chart of the three alignment considerations of outcomes, questions, and performance indicators. ">
            <a:extLst>
              <a:ext uri="{FF2B5EF4-FFF2-40B4-BE49-F238E27FC236}">
                <a16:creationId xmlns:a16="http://schemas.microsoft.com/office/drawing/2014/main" id="{E88602F8-119B-4682-B285-19A777A17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956325"/>
              </p:ext>
            </p:extLst>
          </p:nvPr>
        </p:nvGraphicFramePr>
        <p:xfrm>
          <a:off x="457200" y="1417638"/>
          <a:ext cx="8229600" cy="460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4137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38773"/>
            <a:ext cx="457200" cy="444500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Evaluation of Implementation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770207"/>
              </p:ext>
            </p:extLst>
          </p:nvPr>
        </p:nvGraphicFramePr>
        <p:xfrm>
          <a:off x="457200" y="1600200"/>
          <a:ext cx="8610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 marL="79952" marR="7995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Evaluation</a:t>
                      </a:r>
                      <a:r>
                        <a:rPr lang="en-US" baseline="0" dirty="0"/>
                        <a:t> Questions</a:t>
                      </a:r>
                      <a:endParaRPr lang="en-US" dirty="0"/>
                    </a:p>
                  </a:txBody>
                  <a:tcPr marL="79952" marR="7995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will</a:t>
                      </a:r>
                      <a:r>
                        <a:rPr lang="en-US" baseline="0" dirty="0"/>
                        <a:t> we know </a:t>
                      </a:r>
                    </a:p>
                    <a:p>
                      <a:r>
                        <a:rPr lang="en-US" baseline="0" dirty="0"/>
                        <a:t>(Performance Indicator)</a:t>
                      </a:r>
                      <a:endParaRPr lang="en-US" dirty="0"/>
                    </a:p>
                  </a:txBody>
                  <a:tcPr marL="79952" marR="7995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Measurement/</a:t>
                      </a:r>
                    </a:p>
                    <a:p>
                      <a:r>
                        <a:rPr lang="en-US" dirty="0"/>
                        <a:t>Data Collection Method</a:t>
                      </a:r>
                    </a:p>
                  </a:txBody>
                  <a:tcPr marL="79952" marR="7995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908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Update the EI statewide data system to ensure access to timely and accurate child outcomes data reports for ongoing evaluation of program performance in improving outcomes for infants and toddlers. </a:t>
                      </a:r>
                      <a:endParaRPr lang="en-US" sz="1800" dirty="0"/>
                    </a:p>
                  </a:txBody>
                  <a:tcPr marL="79952" marR="79952"/>
                </a:tc>
                <a:tc>
                  <a:txBody>
                    <a:bodyPr/>
                    <a:lstStyle/>
                    <a:p>
                      <a:pPr marL="1270" marR="4635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Has the IDEA Part C statewide data system been updated to provide reports to support ongoing evaluation of program performance in improving outcomes for infants and toddlers?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99939" marR="9993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Child outcomes data reports are available on an ongoing basis to evaluate provider performance relative to improving child outcomes for infants and toddlers for whom they provide services. </a:t>
                      </a:r>
                      <a:endParaRPr lang="en-US" sz="1800" dirty="0"/>
                    </a:p>
                  </a:txBody>
                  <a:tcPr marL="79952" marR="79952"/>
                </a:tc>
                <a:tc>
                  <a:txBody>
                    <a:bodyPr/>
                    <a:lstStyle/>
                    <a:p>
                      <a:pPr marL="2540" marR="0" algn="l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800" dirty="0">
                          <a:effectLst/>
                        </a:rPr>
                        <a:t>Documentation of Data System </a:t>
                      </a:r>
                    </a:p>
                    <a:p>
                      <a:pPr marL="254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Evaluation and Updates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99939" marR="999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Up Arrow Callout 11"/>
          <p:cNvSpPr/>
          <p:nvPr/>
        </p:nvSpPr>
        <p:spPr>
          <a:xfrm>
            <a:off x="7315200" y="3581400"/>
            <a:ext cx="1752600" cy="1219200"/>
          </a:xfrm>
          <a:prstGeom prst="upArrowCallout">
            <a:avLst/>
          </a:prstGeom>
          <a:solidFill>
            <a:srgbClr val="ED3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Output or Outcome?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5952276"/>
            <a:ext cx="7391400" cy="830997"/>
          </a:xfrm>
          <a:prstGeom prst="rect">
            <a:avLst/>
          </a:prstGeom>
          <a:solidFill>
            <a:srgbClr val="ED35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How can we transform the output into an outcome and revise performance indicator to be better aligned? </a:t>
            </a:r>
          </a:p>
        </p:txBody>
      </p:sp>
    </p:spTree>
    <p:extLst>
      <p:ext uri="{BB962C8B-B14F-4D97-AF65-F5344CB8AC3E}">
        <p14:creationId xmlns:p14="http://schemas.microsoft.com/office/powerpoint/2010/main" val="9942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 animBg="1"/>
      <p:bldP spid="11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8933F-F50F-8A41-A174-D51927C3A6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B47123-3E9B-E142-B8E7-B19F7DCF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Importance of Alignment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E0E99-5522-4040-B715-26F5B7819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 lvl="0" fontAlgn="base"/>
            <a:r>
              <a:rPr lang="en-US" sz="2400" b="1" dirty="0"/>
              <a:t>Theory of Action (TOA): </a:t>
            </a:r>
            <a:r>
              <a:rPr lang="en-US" sz="2400" dirty="0"/>
              <a:t>A graphical summary of hypotheses about how an improvement strategy works. The TOA will be tested by the evaluation.</a:t>
            </a:r>
          </a:p>
          <a:p>
            <a:pPr fontAlgn="base"/>
            <a:r>
              <a:rPr lang="en-US" sz="2400" b="1" dirty="0"/>
              <a:t>Improvement Strategies: </a:t>
            </a:r>
            <a:r>
              <a:rPr lang="en-US" sz="2400" dirty="0"/>
              <a:t>Strategies that outline the course of action in achieving the Theory of Action.</a:t>
            </a:r>
          </a:p>
          <a:p>
            <a:pPr fontAlgn="base"/>
            <a:r>
              <a:rPr lang="en-US" sz="2400" b="1" dirty="0"/>
              <a:t>Evaluation Questions: </a:t>
            </a:r>
            <a:r>
              <a:rPr lang="en-US" sz="2400" dirty="0"/>
              <a:t>The key questions the state wants to learn and answer through the evaluation.</a:t>
            </a:r>
          </a:p>
          <a:p>
            <a:pPr fontAlgn="base"/>
            <a:r>
              <a:rPr lang="en-US" sz="2400" b="1" dirty="0"/>
              <a:t>Performance Indicator: </a:t>
            </a:r>
            <a:r>
              <a:rPr lang="en-US" sz="2400" dirty="0"/>
              <a:t>An item of information that provides evidence that a certain condition exists or that certain results have or have not been achieved.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35226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Interrelationship among Areas of Infrastructure</a:t>
            </a:r>
          </a:p>
        </p:txBody>
      </p:sp>
      <p:graphicFrame>
        <p:nvGraphicFramePr>
          <p:cNvPr id="4" name="Diagram 3" descr="The graphic is a diagram of the interrelationship among areas of infrastructure. "/>
          <p:cNvGraphicFramePr/>
          <p:nvPr>
            <p:extLst>
              <p:ext uri="{D42A27DB-BD31-4B8C-83A1-F6EECF244321}">
                <p14:modId xmlns:p14="http://schemas.microsoft.com/office/powerpoint/2010/main" val="384869257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6732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Key Take-Away Points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/>
              <a:t>Alignment, alignment, alignment</a:t>
            </a:r>
          </a:p>
          <a:p>
            <a:r>
              <a:rPr lang="en-US" dirty="0"/>
              <a:t>Focus must be on desired outcomes</a:t>
            </a:r>
          </a:p>
          <a:p>
            <a:r>
              <a:rPr lang="en-US" dirty="0"/>
              <a:t>More than 1 component of infrastructure</a:t>
            </a:r>
          </a:p>
          <a:p>
            <a:r>
              <a:rPr lang="en-US" dirty="0"/>
              <a:t>Outcomes are not static</a:t>
            </a:r>
          </a:p>
          <a:p>
            <a:r>
              <a:rPr lang="en-US" dirty="0"/>
              <a:t>There is no one way</a:t>
            </a:r>
          </a:p>
        </p:txBody>
      </p:sp>
    </p:spTree>
    <p:extLst>
      <p:ext uri="{BB962C8B-B14F-4D97-AF65-F5344CB8AC3E}">
        <p14:creationId xmlns:p14="http://schemas.microsoft.com/office/powerpoint/2010/main" val="579928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are we measuring?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</a:t>
            </a:r>
            <a:r>
              <a:rPr lang="en-US" b="1" dirty="0"/>
              <a:t>appropriate measures/tools</a:t>
            </a:r>
            <a:r>
              <a:rPr lang="en-US" dirty="0"/>
              <a:t>, including the System Framework Self-Assessment, that they will use or continue to use in measuring infrastructure change. </a:t>
            </a:r>
          </a:p>
          <a:p>
            <a:r>
              <a:rPr lang="en-US" b="1" dirty="0"/>
              <a:t>Align</a:t>
            </a:r>
            <a:r>
              <a:rPr lang="en-US" dirty="0"/>
              <a:t> outcomes and measurement.</a:t>
            </a:r>
          </a:p>
        </p:txBody>
      </p:sp>
    </p:spTree>
    <p:extLst>
      <p:ext uri="{BB962C8B-B14F-4D97-AF65-F5344CB8AC3E}">
        <p14:creationId xmlns:p14="http://schemas.microsoft.com/office/powerpoint/2010/main" val="1180909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8933F-F50F-8A41-A174-D51927C3A6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B47123-3E9B-E142-B8E7-B19F7DCF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Considerations for Infrastructure Measurement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E0E99-5522-4040-B715-26F5B7819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495800"/>
          </a:xfrm>
        </p:spPr>
        <p:txBody>
          <a:bodyPr/>
          <a:lstStyle/>
          <a:p>
            <a:r>
              <a:rPr lang="en-US" sz="3200" dirty="0"/>
              <a:t>Broad vs. specific outcome measures</a:t>
            </a:r>
          </a:p>
          <a:p>
            <a:pPr lvl="1"/>
            <a:r>
              <a:rPr lang="en-US" sz="2800" dirty="0"/>
              <a:t>Broad: Self-assessment of progress on indicators of infrastructure</a:t>
            </a:r>
          </a:p>
          <a:p>
            <a:pPr lvl="1"/>
            <a:r>
              <a:rPr lang="en-US" sz="2800" dirty="0"/>
              <a:t>Specific: Measures of specific changes</a:t>
            </a:r>
          </a:p>
          <a:p>
            <a:pPr lvl="2"/>
            <a:r>
              <a:rPr lang="en-US" sz="2400" dirty="0"/>
              <a:t>Consider levels of evidence</a:t>
            </a:r>
          </a:p>
          <a:p>
            <a:r>
              <a:rPr lang="en-US" sz="3200" dirty="0"/>
              <a:t>Data sources</a:t>
            </a:r>
          </a:p>
          <a:p>
            <a:r>
              <a:rPr lang="en-US" sz="3200" dirty="0"/>
              <a:t>Data collection strategies</a:t>
            </a:r>
          </a:p>
          <a:p>
            <a:r>
              <a:rPr lang="en-US" sz="3200" dirty="0"/>
              <a:t>Data collection schedule/frequency</a:t>
            </a:r>
          </a:p>
        </p:txBody>
      </p:sp>
    </p:spTree>
    <p:extLst>
      <p:ext uri="{BB962C8B-B14F-4D97-AF65-F5344CB8AC3E}">
        <p14:creationId xmlns:p14="http://schemas.microsoft.com/office/powerpoint/2010/main" val="1381052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Standards: Child Level Standards</a:t>
            </a:r>
          </a:p>
        </p:txBody>
      </p:sp>
      <p:graphicFrame>
        <p:nvGraphicFramePr>
          <p:cNvPr id="3" name="Table 2" descr="The graphic is a table containing quality standards of child level standards.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086011"/>
              </p:ext>
            </p:extLst>
          </p:nvPr>
        </p:nvGraphicFramePr>
        <p:xfrm>
          <a:off x="228600" y="1371600"/>
          <a:ext cx="8686800" cy="4323348"/>
        </p:xfrm>
        <a:graphic>
          <a:graphicData uri="http://schemas.openxmlformats.org/drawingml/2006/table">
            <a:tbl>
              <a:tblPr firstRow="1"/>
              <a:tblGrid>
                <a:gridCol w="1116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72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7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72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36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83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Outcome Type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Outcome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Evaluation Question(s)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How will we know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(Performance Indicator)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Measurement/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Collection Method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Timeline/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Measurement Intervals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Analysis Description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590">
                <a:tc grid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44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2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System-Level,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Intermediate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The state has improved quality</a:t>
                      </a:r>
                      <a:r>
                        <a:rPr lang="en-US" sz="14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child level standards that incorporate  child social emotional competencies and are used  to support the implementation of high quality practices.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Does the state have improved quality</a:t>
                      </a:r>
                      <a:r>
                        <a:rPr lang="en-US" sz="14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child level standards that incorporate child social emotional competencies and are used  to support the implementation of high quality practices?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100% of the  QI ratings for the three Quality Indicators (QIs) on Child Level Standards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(Quality Standards Subcomponent 1) ) </a:t>
                      </a:r>
                      <a:r>
                        <a:rPr lang="en-US" sz="14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will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increase</a:t>
                      </a:r>
                      <a:r>
                        <a:rPr lang="en-US" sz="14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by March 2018.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System Framework Self-Assessment on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Child Level Standards (QI1, QI2, QI3;</a:t>
                      </a:r>
                      <a:r>
                        <a:rPr lang="en-US" sz="14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Quality Standards Subcomponent 1).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March 2018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(may complete additional ratings as needed until performance indicator met)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Compare self-assessment QI ratings from baseline and post, and compute the percent of QI ratings that increased.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84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Intended Outcomes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Gain awareness of:</a:t>
            </a:r>
          </a:p>
          <a:p>
            <a:pPr lvl="1"/>
            <a:r>
              <a:rPr lang="en-US" sz="2800" dirty="0"/>
              <a:t>Evaluation terminology</a:t>
            </a:r>
          </a:p>
          <a:p>
            <a:pPr lvl="1"/>
            <a:r>
              <a:rPr lang="en-US" sz="2800" dirty="0"/>
              <a:t>How to develop or refine outcomes related to performance indicators</a:t>
            </a:r>
          </a:p>
          <a:p>
            <a:pPr lvl="1"/>
            <a:r>
              <a:rPr lang="en-US" sz="2800" dirty="0"/>
              <a:t>Measures and tools</a:t>
            </a:r>
          </a:p>
          <a:p>
            <a:pPr lvl="1"/>
            <a:r>
              <a:rPr lang="en-US" sz="2800" dirty="0"/>
              <a:t>Considerations for data analysis and use of data</a:t>
            </a:r>
          </a:p>
        </p:txBody>
      </p:sp>
    </p:spTree>
    <p:extLst>
      <p:ext uri="{BB962C8B-B14F-4D97-AF65-F5344CB8AC3E}">
        <p14:creationId xmlns:p14="http://schemas.microsoft.com/office/powerpoint/2010/main" val="303680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Activity</a:t>
            </a:r>
          </a:p>
        </p:txBody>
      </p:sp>
    </p:spTree>
    <p:extLst>
      <p:ext uri="{BB962C8B-B14F-4D97-AF65-F5344CB8AC3E}">
        <p14:creationId xmlns:p14="http://schemas.microsoft.com/office/powerpoint/2010/main" val="3411472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ID Use of Framework Self-Assessments**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24400"/>
          </a:xfrm>
        </p:spPr>
        <p:txBody>
          <a:bodyPr/>
          <a:lstStyle/>
          <a:p>
            <a:r>
              <a:rPr lang="en-US" dirty="0"/>
              <a:t>System Framework: Personnel/Workforce</a:t>
            </a:r>
          </a:p>
          <a:p>
            <a:pPr lvl="1"/>
            <a:r>
              <a:rPr lang="en-US" dirty="0"/>
              <a:t>Subcomponent 7, PD and TA</a:t>
            </a:r>
          </a:p>
          <a:p>
            <a:pPr lvl="1"/>
            <a:r>
              <a:rPr lang="en-US" dirty="0"/>
              <a:t>Time points: 3/14, 3/18, “post measure” 2019</a:t>
            </a:r>
          </a:p>
          <a:p>
            <a:r>
              <a:rPr lang="en-US" dirty="0"/>
              <a:t>State Child Outcomes Measurement System (S-COMS) Self-Assessment</a:t>
            </a:r>
          </a:p>
          <a:p>
            <a:pPr lvl="1"/>
            <a:r>
              <a:rPr lang="en-US" dirty="0"/>
              <a:t>Purpose, Analysis, Using Data, Evaluation components</a:t>
            </a:r>
          </a:p>
          <a:p>
            <a:pPr lvl="1"/>
            <a:r>
              <a:rPr lang="en-US" dirty="0"/>
              <a:t>Baseline 5/15, interim 3/18, “final” 2019</a:t>
            </a:r>
          </a:p>
          <a:p>
            <a:r>
              <a:rPr lang="en-US" dirty="0"/>
              <a:t>Checklist for Implementing a Primary-Coach Approach to Teaming</a:t>
            </a:r>
          </a:p>
          <a:p>
            <a:pPr lvl="1"/>
            <a:r>
              <a:rPr lang="en-US" dirty="0"/>
              <a:t>Preparing for a Team-Based Approach component</a:t>
            </a:r>
          </a:p>
          <a:p>
            <a:pPr lvl="1"/>
            <a:r>
              <a:rPr lang="en-US" dirty="0"/>
              <a:t>Baseline 3/18, 2019, annual measure</a:t>
            </a:r>
          </a:p>
        </p:txBody>
      </p:sp>
    </p:spTree>
    <p:extLst>
      <p:ext uri="{BB962C8B-B14F-4D97-AF65-F5344CB8AC3E}">
        <p14:creationId xmlns:p14="http://schemas.microsoft.com/office/powerpoint/2010/main" val="3352389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 Data from the State Child Outcomes Measurement System Self-Assessment</a:t>
            </a:r>
          </a:p>
        </p:txBody>
      </p:sp>
      <p:graphicFrame>
        <p:nvGraphicFramePr>
          <p:cNvPr id="3" name="Object 2" descr="The graphic is ID data from the state child outcomes measurement self-assessment at two points in time: May 2105 and March 2018. Users rate the elements using a 4-point scale and the QI rating (1-7) is automatically generated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032102"/>
              </p:ext>
            </p:extLst>
          </p:nvPr>
        </p:nvGraphicFramePr>
        <p:xfrm>
          <a:off x="228600" y="1524000"/>
          <a:ext cx="852317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4" imgW="9448848" imgH="3924494" progId="Excel.Sheet.12">
                  <p:embed/>
                </p:oleObj>
              </mc:Choice>
              <mc:Fallback>
                <p:oleObj name="Worksheet" r:id="rId4" imgW="9448848" imgH="39244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524000"/>
                        <a:ext cx="8523173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742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8933F-F50F-8A41-A174-D51927C3A6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B47123-3E9B-E142-B8E7-B19F7DCF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Measurement Tools/Approaches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E0E99-5522-4040-B715-26F5B7819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</p:spPr>
        <p:txBody>
          <a:bodyPr/>
          <a:lstStyle/>
          <a:p>
            <a:r>
              <a:rPr lang="en-US" dirty="0"/>
              <a:t>System Framework Self-Assessment</a:t>
            </a:r>
          </a:p>
          <a:p>
            <a:pPr lvl="1"/>
            <a:r>
              <a:rPr lang="en-US" dirty="0"/>
              <a:t>Size, scope - knowing where to start</a:t>
            </a:r>
          </a:p>
          <a:p>
            <a:pPr lvl="1"/>
            <a:r>
              <a:rPr lang="en-US" dirty="0"/>
              <a:t>Built-in benchmarks and milestones</a:t>
            </a:r>
          </a:p>
          <a:p>
            <a:r>
              <a:rPr lang="en-US" dirty="0"/>
              <a:t>Other frameworks, e.g., Child Outcomes Measurement </a:t>
            </a:r>
          </a:p>
          <a:p>
            <a:r>
              <a:rPr lang="en-US" dirty="0"/>
              <a:t>Other topic-specific tools, even self-assessments, can be adapted for data collection, e.g., through surveys, interviews or focus groups</a:t>
            </a:r>
          </a:p>
          <a:p>
            <a:pPr lvl="1"/>
            <a:r>
              <a:rPr lang="en-US" dirty="0"/>
              <a:t>Measures of specific (vs. broad) infrastructure change</a:t>
            </a:r>
          </a:p>
        </p:txBody>
      </p:sp>
    </p:spTree>
    <p:extLst>
      <p:ext uri="{BB962C8B-B14F-4D97-AF65-F5344CB8AC3E}">
        <p14:creationId xmlns:p14="http://schemas.microsoft.com/office/powerpoint/2010/main" val="1111350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5154"/>
          </a:xfrm>
        </p:spPr>
        <p:txBody>
          <a:bodyPr>
            <a:normAutofit/>
          </a:bodyPr>
          <a:lstStyle/>
          <a:p>
            <a:r>
              <a:rPr lang="en-US" dirty="0"/>
              <a:t>Key Take-Away Points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109792"/>
            <a:ext cx="6477000" cy="4910008"/>
          </a:xfrm>
        </p:spPr>
        <p:txBody>
          <a:bodyPr/>
          <a:lstStyle/>
          <a:p>
            <a:r>
              <a:rPr lang="en-US" dirty="0"/>
              <a:t>There are existing tools you can leverage </a:t>
            </a:r>
          </a:p>
          <a:p>
            <a:r>
              <a:rPr lang="en-US" dirty="0"/>
              <a:t>Alignment, alignment, alignment</a:t>
            </a:r>
          </a:p>
          <a:p>
            <a:pPr lvl="1"/>
            <a:r>
              <a:rPr lang="en-US" dirty="0"/>
              <a:t>Align measurement &amp; analysis with performance indicator and evaluation question</a:t>
            </a:r>
          </a:p>
          <a:p>
            <a:pPr lvl="1"/>
            <a:r>
              <a:rPr lang="en-US" dirty="0"/>
              <a:t>Relate short-term outcomes to one or more areas of infrastructure</a:t>
            </a:r>
          </a:p>
          <a:p>
            <a:r>
              <a:rPr lang="en-US" dirty="0"/>
              <a:t>You can evaluate infrastructure based on change or comparison to a standard</a:t>
            </a:r>
          </a:p>
          <a:p>
            <a:r>
              <a:rPr lang="en-US" dirty="0"/>
              <a:t>There is no one way</a:t>
            </a:r>
          </a:p>
        </p:txBody>
      </p:sp>
      <p:pic>
        <p:nvPicPr>
          <p:cNvPr id="11" name="Content Placeholder 10" descr="&quot; &quot;">
            <a:extLst>
              <a:ext uri="{FF2B5EF4-FFF2-40B4-BE49-F238E27FC236}">
                <a16:creationId xmlns:a16="http://schemas.microsoft.com/office/drawing/2014/main" id="{A61DB8E2-219F-1B48-8B17-6075AC75FF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40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28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do with all these data?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and refine strategies for data analysis and data use</a:t>
            </a:r>
          </a:p>
          <a:p>
            <a:r>
              <a:rPr lang="en-US" dirty="0"/>
              <a:t>Increase knowledge of when and how to use qualitative data</a:t>
            </a:r>
          </a:p>
        </p:txBody>
      </p:sp>
      <p:pic>
        <p:nvPicPr>
          <p:cNvPr id="5" name="Picture 2" descr="&quot; 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r="10908"/>
          <a:stretch>
            <a:fillRect/>
          </a:stretch>
        </p:blipFill>
        <p:spPr bwMode="auto">
          <a:xfrm>
            <a:off x="4114800" y="3474663"/>
            <a:ext cx="3886200" cy="219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846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Data: Tip Sheet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data</a:t>
            </a:r>
          </a:p>
          <a:p>
            <a:pPr lvl="1"/>
            <a:r>
              <a:rPr lang="en-US" dirty="0"/>
              <a:t>Quantitative</a:t>
            </a:r>
          </a:p>
          <a:p>
            <a:pPr lvl="2"/>
            <a:r>
              <a:rPr lang="en-US" dirty="0"/>
              <a:t>Discrete/categorical vs. continuous</a:t>
            </a:r>
          </a:p>
          <a:p>
            <a:pPr lvl="1"/>
            <a:r>
              <a:rPr lang="en-US" dirty="0"/>
              <a:t>Qualitative </a:t>
            </a:r>
          </a:p>
          <a:p>
            <a:r>
              <a:rPr lang="en-US" dirty="0"/>
              <a:t>Data transformations</a:t>
            </a:r>
          </a:p>
          <a:p>
            <a:pPr lvl="1"/>
            <a:r>
              <a:rPr lang="en-US" dirty="0"/>
              <a:t>Combining, reducing, creating new variables</a:t>
            </a:r>
          </a:p>
          <a:p>
            <a:pPr lvl="1"/>
            <a:r>
              <a:rPr lang="en-US" dirty="0"/>
              <a:t>Examine the distribution of your data to help make decisions</a:t>
            </a:r>
          </a:p>
        </p:txBody>
      </p:sp>
      <p:pic>
        <p:nvPicPr>
          <p:cNvPr id="5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2209800" cy="17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655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3778C-73DA-4C44-B37F-A497FF995D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EC063C-DB2B-A946-8CD4-86139D7B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to Review Distribution</a:t>
            </a:r>
          </a:p>
        </p:txBody>
      </p:sp>
      <p:pic>
        <p:nvPicPr>
          <p:cNvPr id="4100" name="Picture 4" descr="The graphic is an image of many people with thought bubbles above their heads including numbers.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1600200"/>
            <a:ext cx="6972300" cy="39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8774" y="2057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$70K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207537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$75K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207537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$82K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2057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$80K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207537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$76K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2187" y="198012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$78K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2696" y="2655927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$580 K</a:t>
            </a:r>
          </a:p>
        </p:txBody>
      </p:sp>
      <p:pic>
        <p:nvPicPr>
          <p:cNvPr id="4101" name="Picture 5" descr="&quot; 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41873"/>
            <a:ext cx="1252396" cy="20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03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sets of data, both with mean =3.75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 descr="The images are graphics of two sets of data. Both sets are on scale of five stars. 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8582595"/>
              </p:ext>
            </p:extLst>
          </p:nvPr>
        </p:nvGraphicFramePr>
        <p:xfrm>
          <a:off x="609600" y="1371600"/>
          <a:ext cx="3962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5791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</a:t>
            </a:r>
          </a:p>
        </p:txBody>
      </p:sp>
      <p:graphicFrame>
        <p:nvGraphicFramePr>
          <p:cNvPr id="7" name="Content Placeholder 6" descr="The images are graphics of two sets of data. Both sets are on scale of five stars. 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575934"/>
              </p:ext>
            </p:extLst>
          </p:nvPr>
        </p:nvGraphicFramePr>
        <p:xfrm>
          <a:off x="4800600" y="1447800"/>
          <a:ext cx="3810000" cy="4518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72200" y="578167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</a:t>
            </a:r>
          </a:p>
        </p:txBody>
      </p:sp>
      <p:sp>
        <p:nvSpPr>
          <p:cNvPr id="4" name="5-Point Star 3" descr="The images are graphics of two sets of data. Both sets are on scale of five stars. "/>
          <p:cNvSpPr/>
          <p:nvPr/>
        </p:nvSpPr>
        <p:spPr>
          <a:xfrm>
            <a:off x="3148781" y="953729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 descr="The images are graphics of two sets of data. Both sets are on scale of five stars. "/>
          <p:cNvSpPr/>
          <p:nvPr/>
        </p:nvSpPr>
        <p:spPr>
          <a:xfrm>
            <a:off x="3778045" y="951271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 descr="The images are graphics of two sets of data. Both sets are on scale of five stars. "/>
          <p:cNvSpPr/>
          <p:nvPr/>
        </p:nvSpPr>
        <p:spPr>
          <a:xfrm>
            <a:off x="4350774" y="956187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10" descr="The images are graphics of two sets of data. Both sets are on scale of five stars. "/>
          <p:cNvSpPr/>
          <p:nvPr/>
        </p:nvSpPr>
        <p:spPr>
          <a:xfrm>
            <a:off x="4921045" y="951271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3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3778C-73DA-4C44-B37F-A497FF995D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EC063C-DB2B-A946-8CD4-86139D7B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Data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99AF19-2FE9-B245-90B9-A5C75A2C0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lvl="0"/>
            <a:r>
              <a:rPr lang="en-US" dirty="0"/>
              <a:t>Use qualitative data when</a:t>
            </a:r>
          </a:p>
          <a:p>
            <a:pPr lvl="1"/>
            <a:r>
              <a:rPr lang="en-US" dirty="0"/>
              <a:t>Focus is exploratory, identify questions to ask</a:t>
            </a:r>
          </a:p>
          <a:p>
            <a:pPr lvl="1"/>
            <a:r>
              <a:rPr lang="en-US" dirty="0"/>
              <a:t>Information you want is not easily quantifiable</a:t>
            </a:r>
          </a:p>
          <a:p>
            <a:pPr lvl="1"/>
            <a:r>
              <a:rPr lang="en-US" dirty="0"/>
              <a:t>Need rich, detailed understanding of an issue</a:t>
            </a:r>
          </a:p>
          <a:p>
            <a:pPr lvl="0"/>
            <a:r>
              <a:rPr lang="en-US" dirty="0"/>
              <a:t>Best Practices</a:t>
            </a:r>
          </a:p>
          <a:p>
            <a:pPr lvl="1"/>
            <a:r>
              <a:rPr lang="en-US" dirty="0"/>
              <a:t>Alignment with evaluation questions</a:t>
            </a:r>
          </a:p>
          <a:p>
            <a:pPr lvl="1"/>
            <a:r>
              <a:rPr lang="en-US" dirty="0"/>
              <a:t>Planning, training, written procedures</a:t>
            </a:r>
          </a:p>
          <a:p>
            <a:pPr lvl="1"/>
            <a:r>
              <a:rPr lang="en-US" dirty="0"/>
              <a:t>Systematic analysis of data</a:t>
            </a:r>
          </a:p>
        </p:txBody>
      </p:sp>
    </p:spTree>
    <p:extLst>
      <p:ext uri="{BB962C8B-B14F-4D97-AF65-F5344CB8AC3E}">
        <p14:creationId xmlns:p14="http://schemas.microsoft.com/office/powerpoint/2010/main" val="99178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 of the Session</a:t>
            </a:r>
          </a:p>
        </p:txBody>
      </p:sp>
      <p:graphicFrame>
        <p:nvGraphicFramePr>
          <p:cNvPr id="6" name="Content Placeholder 5" descr="This graphic is a chart of three rows all highlighting the different content of the session.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632936"/>
              </p:ext>
            </p:extLst>
          </p:nvPr>
        </p:nvGraphicFramePr>
        <p:xfrm>
          <a:off x="457200" y="1600200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3081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3778C-73DA-4C44-B37F-A497FF995D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EC063C-DB2B-A946-8CD4-86139D7B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Qualitative Data: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99AF19-2FE9-B245-90B9-A5C75A2C0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/>
              <a:t>Statewide scale-up for ECO process and tools</a:t>
            </a:r>
          </a:p>
          <a:p>
            <a:pPr lvl="1"/>
            <a:r>
              <a:rPr lang="en-US" dirty="0"/>
              <a:t>Monthly check-ins </a:t>
            </a:r>
          </a:p>
          <a:p>
            <a:pPr lvl="1"/>
            <a:r>
              <a:rPr lang="en-US" dirty="0"/>
              <a:t>Focus groups</a:t>
            </a:r>
          </a:p>
          <a:p>
            <a:pPr lvl="1"/>
            <a:r>
              <a:rPr lang="en-US" dirty="0"/>
              <a:t>Training evaluations </a:t>
            </a:r>
          </a:p>
          <a:p>
            <a:r>
              <a:rPr lang="en-US" dirty="0"/>
              <a:t>Social emotional tools</a:t>
            </a:r>
          </a:p>
          <a:p>
            <a:pPr lvl="1"/>
            <a:r>
              <a:rPr lang="en-US" dirty="0"/>
              <a:t>Direct feedback from ICC, hub leaders and EI providers</a:t>
            </a:r>
          </a:p>
          <a:p>
            <a:r>
              <a:rPr lang="en-US" dirty="0"/>
              <a:t>EPSDT trainings</a:t>
            </a:r>
          </a:p>
          <a:p>
            <a:pPr lvl="1"/>
            <a:r>
              <a:rPr lang="en-US" dirty="0"/>
              <a:t>Direct feedback from hub leaders and EI providers</a:t>
            </a:r>
          </a:p>
          <a:p>
            <a:pPr lvl="1"/>
            <a:r>
              <a:rPr lang="en-US" dirty="0"/>
              <a:t>Data system user testing</a:t>
            </a:r>
          </a:p>
        </p:txBody>
      </p:sp>
    </p:spTree>
    <p:extLst>
      <p:ext uri="{BB962C8B-B14F-4D97-AF65-F5344CB8AC3E}">
        <p14:creationId xmlns:p14="http://schemas.microsoft.com/office/powerpoint/2010/main" val="4247142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45FDC-096D-EA4F-A715-E0391F04F0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1459EA-68EF-0448-A00F-5628774D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 Me Now or Pay Me Later:</a:t>
            </a:r>
            <a:br>
              <a:rPr lang="en-US" dirty="0"/>
            </a:br>
            <a:r>
              <a:rPr lang="en-US" dirty="0"/>
              <a:t>Overlooked Topics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A90DD6-D99B-0441-8C64-1EA424C13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285357"/>
          </a:xfrm>
        </p:spPr>
        <p:txBody>
          <a:bodyPr/>
          <a:lstStyle/>
          <a:p>
            <a:r>
              <a:rPr lang="en-US" dirty="0"/>
              <a:t>Data management – how will you enter, transmit and store the data</a:t>
            </a:r>
          </a:p>
          <a:p>
            <a:r>
              <a:rPr lang="en-US" dirty="0"/>
              <a:t>Strategies for improving data quality</a:t>
            </a:r>
          </a:p>
          <a:p>
            <a:pPr lvl="1"/>
            <a:r>
              <a:rPr lang="en-US" dirty="0"/>
              <a:t>Pre-, during and post-data collection </a:t>
            </a:r>
          </a:p>
          <a:p>
            <a:r>
              <a:rPr lang="en-US" dirty="0"/>
              <a:t>Data analysis plan – </a:t>
            </a:r>
          </a:p>
          <a:p>
            <a:pPr lvl="1"/>
            <a:r>
              <a:rPr lang="en-US" dirty="0"/>
              <a:t>Relationship between data analysis and  performance indicators</a:t>
            </a:r>
          </a:p>
          <a:p>
            <a:pPr lvl="1"/>
            <a:r>
              <a:rPr lang="en-US" dirty="0"/>
              <a:t>Document changes in data collection measures/procedures</a:t>
            </a:r>
          </a:p>
        </p:txBody>
      </p:sp>
    </p:spTree>
    <p:extLst>
      <p:ext uri="{BB962C8B-B14F-4D97-AF65-F5344CB8AC3E}">
        <p14:creationId xmlns:p14="http://schemas.microsoft.com/office/powerpoint/2010/main" val="3623612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Stakeholder Engagement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599"/>
          </a:xfrm>
        </p:spPr>
        <p:txBody>
          <a:bodyPr/>
          <a:lstStyle/>
          <a:p>
            <a:r>
              <a:rPr lang="en-US" dirty="0"/>
              <a:t>ECO process and tools</a:t>
            </a:r>
          </a:p>
          <a:p>
            <a:pPr lvl="1"/>
            <a:r>
              <a:rPr lang="en-US" dirty="0"/>
              <a:t>Exploration team</a:t>
            </a:r>
          </a:p>
          <a:p>
            <a:pPr lvl="1"/>
            <a:r>
              <a:rPr lang="en-US" dirty="0"/>
              <a:t>Exploration workgroups</a:t>
            </a:r>
          </a:p>
          <a:p>
            <a:pPr lvl="1"/>
            <a:r>
              <a:rPr lang="en-US" dirty="0"/>
              <a:t>Hub Leaders</a:t>
            </a:r>
          </a:p>
          <a:p>
            <a:pPr lvl="1"/>
            <a:r>
              <a:rPr lang="en-US" dirty="0"/>
              <a:t>ICC</a:t>
            </a:r>
          </a:p>
          <a:p>
            <a:r>
              <a:rPr lang="en-US" dirty="0"/>
              <a:t>Family survey questions</a:t>
            </a:r>
          </a:p>
          <a:p>
            <a:pPr lvl="1"/>
            <a:r>
              <a:rPr lang="en-US" dirty="0"/>
              <a:t>ICC, Idaho Parents Unlimited</a:t>
            </a:r>
          </a:p>
          <a:p>
            <a:r>
              <a:rPr lang="en-US" dirty="0"/>
              <a:t>EPSDT development and implementation</a:t>
            </a:r>
          </a:p>
          <a:p>
            <a:pPr lvl="1"/>
            <a:r>
              <a:rPr lang="en-US" dirty="0"/>
              <a:t>Hub leaders and early intervention providers</a:t>
            </a:r>
          </a:p>
        </p:txBody>
      </p:sp>
    </p:spTree>
    <p:extLst>
      <p:ext uri="{BB962C8B-B14F-4D97-AF65-F5344CB8AC3E}">
        <p14:creationId xmlns:p14="http://schemas.microsoft.com/office/powerpoint/2010/main" val="1853902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5154"/>
          </a:xfrm>
        </p:spPr>
        <p:txBody>
          <a:bodyPr>
            <a:normAutofit/>
          </a:bodyPr>
          <a:lstStyle/>
          <a:p>
            <a:r>
              <a:rPr lang="en-US" dirty="0"/>
              <a:t>Key Take-Away Points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6477000" cy="4572000"/>
          </a:xfrm>
        </p:spPr>
        <p:txBody>
          <a:bodyPr/>
          <a:lstStyle/>
          <a:p>
            <a:r>
              <a:rPr lang="en-US" dirty="0"/>
              <a:t>Remember to address data management and data quality;     use </a:t>
            </a:r>
            <a:r>
              <a:rPr lang="en-US" dirty="0">
                <a:sym typeface="Wingdings" panose="05000000000000000000" pitchFamily="2" charset="2"/>
              </a:rPr>
              <a:t>   quality</a:t>
            </a:r>
          </a:p>
          <a:p>
            <a:r>
              <a:rPr lang="en-US" dirty="0">
                <a:sym typeface="Wingdings" panose="05000000000000000000" pitchFamily="2" charset="2"/>
              </a:rPr>
              <a:t>There are various ways to reduce or transform data</a:t>
            </a:r>
            <a:endParaRPr lang="en-US" dirty="0"/>
          </a:p>
          <a:p>
            <a:r>
              <a:rPr lang="en-US" dirty="0"/>
              <a:t>Qualitative information can bring life to numbers</a:t>
            </a:r>
          </a:p>
          <a:p>
            <a:r>
              <a:rPr lang="en-US" dirty="0"/>
              <a:t>Data visualization can help to engage stakeholders in data analysis and interpretation</a:t>
            </a:r>
          </a:p>
        </p:txBody>
      </p:sp>
      <p:cxnSp>
        <p:nvCxnSpPr>
          <p:cNvPr id="12" name="Straight Arrow Connector 11" descr="This graphic is an image of an arrow pointing up. "/>
          <p:cNvCxnSpPr/>
          <p:nvPr/>
        </p:nvCxnSpPr>
        <p:spPr>
          <a:xfrm flipV="1">
            <a:off x="3390900" y="1981200"/>
            <a:ext cx="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 descr="This graphic is an image of an arrow pointing up. "/>
          <p:cNvCxnSpPr/>
          <p:nvPr/>
        </p:nvCxnSpPr>
        <p:spPr>
          <a:xfrm flipV="1">
            <a:off x="4600575" y="1981200"/>
            <a:ext cx="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928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4C90F-7ADE-CF42-BBB3-04CDE8EE8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1397E8-A366-DC40-A315-883E42686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 Takeaways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094F2D-D43D-8A49-BC5A-B9AA3B349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  <a:p>
            <a:r>
              <a:rPr lang="en-US" dirty="0"/>
              <a:t>P</a:t>
            </a:r>
          </a:p>
          <a:p>
            <a:r>
              <a:rPr lang="en-US" dirty="0"/>
              <a:t>O</a:t>
            </a:r>
          </a:p>
          <a:p>
            <a:r>
              <a:rPr lang="en-US" dirty="0"/>
              <a:t>L</a:t>
            </a:r>
          </a:p>
          <a:p>
            <a:r>
              <a:rPr lang="en-US" dirty="0"/>
              <a:t>C</a:t>
            </a:r>
          </a:p>
          <a:p>
            <a:r>
              <a:rPr lang="en-US" dirty="0"/>
              <a:t>N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953CAD6-236B-F242-9318-37D318500653}"/>
              </a:ext>
            </a:extLst>
          </p:cNvPr>
          <p:cNvSpPr txBox="1">
            <a:spLocks/>
          </p:cNvSpPr>
          <p:nvPr/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anose="020B0604020202020204" pitchFamily="34" charset="0"/>
              <a:buChar char="•"/>
              <a:defRPr sz="2800" kern="1200">
                <a:solidFill>
                  <a:srgbClr val="15457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Calibri" panose="020F0502020204030204" pitchFamily="34" charset="0"/>
              <a:buChar char="–"/>
              <a:defRPr sz="2400" kern="1200">
                <a:solidFill>
                  <a:srgbClr val="1545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Alignment, alignment, alignment</a:t>
            </a:r>
          </a:p>
          <a:p>
            <a:r>
              <a:rPr lang="en-US" dirty="0"/>
              <a:t>Progress – evaluate incremental progress</a:t>
            </a:r>
          </a:p>
          <a:p>
            <a:r>
              <a:rPr lang="en-US" dirty="0"/>
              <a:t>Outcomes and impact of changes</a:t>
            </a:r>
          </a:p>
          <a:p>
            <a:r>
              <a:rPr lang="en-US" dirty="0"/>
              <a:t>Leverage existing tools</a:t>
            </a:r>
          </a:p>
          <a:p>
            <a:r>
              <a:rPr lang="en-US" dirty="0"/>
              <a:t>Change OR comparison to standard</a:t>
            </a:r>
          </a:p>
          <a:p>
            <a:r>
              <a:rPr lang="en-US" dirty="0"/>
              <a:t>No one way</a:t>
            </a:r>
          </a:p>
          <a:p>
            <a:r>
              <a:rPr lang="en-US" b="1" dirty="0"/>
              <a:t>See Handout 5 for additional resources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5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962400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 contents of this presentation were developed under grants from the U.S. Department of Education, # H373Z120002, #H326P120002, H326R140006, and H373Y130002. However, those contents do not necessarily represent the policy of the U.S. Department of Education, and you should not assume endorsement by the Federal Government. Project Officers: Meredith Miceli, Richelle Davis, Julia Martin Eile, Perry Williams, and Shedeh Hajghassemali.</a:t>
            </a:r>
          </a:p>
        </p:txBody>
      </p:sp>
      <p:pic>
        <p:nvPicPr>
          <p:cNvPr id="11" name="Picture 10" descr="IDEAs that Work. U.S. Office of Special Education Progra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81" y="5097399"/>
            <a:ext cx="1062037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measuring and why?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understanding of why measuring both the </a:t>
            </a:r>
            <a:r>
              <a:rPr lang="en-US" b="1" i="1" dirty="0"/>
              <a:t>progress</a:t>
            </a:r>
            <a:r>
              <a:rPr lang="en-US" dirty="0"/>
              <a:t> of implementing infrastructure improvements and their </a:t>
            </a:r>
            <a:r>
              <a:rPr lang="en-US" b="1" i="1" dirty="0"/>
              <a:t>impacts</a:t>
            </a:r>
            <a:r>
              <a:rPr lang="en-US" dirty="0"/>
              <a:t> are important components of your evaluation plan</a:t>
            </a:r>
          </a:p>
          <a:p>
            <a:r>
              <a:rPr lang="en-US" b="1" i="1" dirty="0"/>
              <a:t>Develop</a:t>
            </a:r>
            <a:r>
              <a:rPr lang="en-US" dirty="0"/>
              <a:t> or </a:t>
            </a:r>
            <a:r>
              <a:rPr lang="en-US" b="1" i="1" dirty="0"/>
              <a:t>refine</a:t>
            </a:r>
            <a:r>
              <a:rPr lang="en-US" dirty="0"/>
              <a:t> specific outcomes and related performance indicators to measure infrastructure change</a:t>
            </a:r>
          </a:p>
          <a:p>
            <a:r>
              <a:rPr lang="en-US" b="1" dirty="0"/>
              <a:t>Align</a:t>
            </a:r>
            <a:r>
              <a:rPr lang="en-US" dirty="0"/>
              <a:t> evaluation questions, outcomes &amp; performance indicators to Theory of Action</a:t>
            </a:r>
          </a:p>
        </p:txBody>
      </p:sp>
    </p:spTree>
    <p:extLst>
      <p:ext uri="{BB962C8B-B14F-4D97-AF65-F5344CB8AC3E}">
        <p14:creationId xmlns:p14="http://schemas.microsoft.com/office/powerpoint/2010/main" val="118090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193A8B7-6795-41F8-9ABC-56DB037EC71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Reason</a:t>
            </a:r>
            <a:r>
              <a:rPr lang="en-US" baseline="0" dirty="0"/>
              <a:t> for High-Quality Systems</a:t>
            </a:r>
            <a:endParaRPr lang="en-US" dirty="0"/>
          </a:p>
        </p:txBody>
      </p:sp>
      <p:grpSp>
        <p:nvGrpSpPr>
          <p:cNvPr id="3" name="Group 2" descr="The graphic is the building high-quality systems infrastructure directly impacting good outcomes for children with disabilities and their families. ">
            <a:extLst>
              <a:ext uri="{FF2B5EF4-FFF2-40B4-BE49-F238E27FC236}">
                <a16:creationId xmlns:a16="http://schemas.microsoft.com/office/drawing/2014/main" id="{9A4F97C5-9163-4E96-B450-E218797AAD29}"/>
              </a:ext>
            </a:extLst>
          </p:cNvPr>
          <p:cNvGrpSpPr/>
          <p:nvPr/>
        </p:nvGrpSpPr>
        <p:grpSpPr>
          <a:xfrm>
            <a:off x="460673" y="1350258"/>
            <a:ext cx="7540327" cy="3526541"/>
            <a:chOff x="460673" y="1350258"/>
            <a:chExt cx="7540327" cy="3526541"/>
          </a:xfrm>
        </p:grpSpPr>
        <p:sp>
          <p:nvSpPr>
            <p:cNvPr id="13" name="Oval 12"/>
            <p:cNvSpPr/>
            <p:nvPr/>
          </p:nvSpPr>
          <p:spPr>
            <a:xfrm>
              <a:off x="5562600" y="1811438"/>
              <a:ext cx="2438400" cy="237956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Good outcomes for children with disabilities and their families</a:t>
              </a:r>
            </a:p>
          </p:txBody>
        </p:sp>
        <p:pic>
          <p:nvPicPr>
            <p:cNvPr id="1026" name="Picture 2" descr="This graphic is an image of the Building High-Quality Systems diagram that consists of 6 different components.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73" y="1350258"/>
              <a:ext cx="3882727" cy="3526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ight Arrow 15"/>
            <p:cNvSpPr/>
            <p:nvPr/>
          </p:nvSpPr>
          <p:spPr>
            <a:xfrm>
              <a:off x="4772077" y="2871379"/>
              <a:ext cx="504860" cy="3030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445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0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2CCA17F1-ABE0-44F8-BAE9-D8B0B73DB7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Extra Steps</a:t>
            </a:r>
            <a:r>
              <a:rPr lang="en-US" baseline="0" dirty="0"/>
              <a:t> for a High-Quality System</a:t>
            </a:r>
            <a:endParaRPr lang="en-US" dirty="0"/>
          </a:p>
        </p:txBody>
      </p:sp>
      <p:grpSp>
        <p:nvGrpSpPr>
          <p:cNvPr id="3" name="Group 2" descr="This graphic is a diagram of how infrastructures increase quantity and sustainability. ">
            <a:extLst>
              <a:ext uri="{FF2B5EF4-FFF2-40B4-BE49-F238E27FC236}">
                <a16:creationId xmlns:a16="http://schemas.microsoft.com/office/drawing/2014/main" id="{74978A15-E292-448A-8D43-66A09E100CB5}"/>
              </a:ext>
            </a:extLst>
          </p:cNvPr>
          <p:cNvGrpSpPr/>
          <p:nvPr/>
        </p:nvGrpSpPr>
        <p:grpSpPr>
          <a:xfrm>
            <a:off x="381000" y="1373258"/>
            <a:ext cx="8491535" cy="3860173"/>
            <a:chOff x="381000" y="1373258"/>
            <a:chExt cx="8491535" cy="3860173"/>
          </a:xfrm>
        </p:grpSpPr>
        <p:sp>
          <p:nvSpPr>
            <p:cNvPr id="12" name="TextBox 11"/>
            <p:cNvSpPr txBox="1"/>
            <p:nvPr/>
          </p:nvSpPr>
          <p:spPr>
            <a:xfrm>
              <a:off x="3967162" y="2325669"/>
              <a:ext cx="2015589" cy="1200329"/>
            </a:xfrm>
            <a:prstGeom prst="rect">
              <a:avLst/>
            </a:prstGeom>
            <a:solidFill>
              <a:srgbClr val="8368A4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Implementation of Effective Practices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872286" y="1801913"/>
              <a:ext cx="2000249" cy="199072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Good outcomes for children with disabilities and their families</a:t>
              </a:r>
            </a:p>
          </p:txBody>
        </p:sp>
        <p:pic>
          <p:nvPicPr>
            <p:cNvPr id="1026" name="Picture 2" descr="This graphic is an image of the Building High-Quality Systems consisting of 6 components.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373258"/>
              <a:ext cx="3131810" cy="284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ight Arrow 13"/>
            <p:cNvSpPr/>
            <p:nvPr/>
          </p:nvSpPr>
          <p:spPr>
            <a:xfrm>
              <a:off x="3306073" y="2797276"/>
              <a:ext cx="504860" cy="3030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112067" y="2797276"/>
              <a:ext cx="504860" cy="3030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72286" y="4217768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Sustainability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67162" y="4217768"/>
              <a:ext cx="21449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Increase quantity, e.g., scaling up</a:t>
              </a:r>
            </a:p>
            <a:p>
              <a:r>
                <a:rPr lang="en-US" sz="2000" dirty="0"/>
                <a:t>Increase quality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782198" y="4110047"/>
              <a:ext cx="914400" cy="349757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995395" y="4459804"/>
              <a:ext cx="738203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Bent-Up Arrow 26"/>
            <p:cNvSpPr/>
            <p:nvPr/>
          </p:nvSpPr>
          <p:spPr>
            <a:xfrm>
              <a:off x="8304854" y="4081055"/>
              <a:ext cx="425196" cy="673536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848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Idaho’s Decision on Infrastructure in SSIP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8600"/>
          </a:xfrm>
        </p:spPr>
        <p:txBody>
          <a:bodyPr/>
          <a:lstStyle/>
          <a:p>
            <a:pPr lvl="0" fontAlgn="base"/>
            <a:r>
              <a:rPr lang="en-US" sz="3200" dirty="0"/>
              <a:t>Massive undertaking</a:t>
            </a:r>
          </a:p>
          <a:p>
            <a:pPr lvl="0" fontAlgn="base"/>
            <a:r>
              <a:rPr lang="en-US" sz="3200" dirty="0"/>
              <a:t>Requirement</a:t>
            </a:r>
          </a:p>
          <a:p>
            <a:pPr lvl="0" fontAlgn="base"/>
            <a:r>
              <a:rPr lang="en-US" sz="3200" dirty="0"/>
              <a:t>Recognize importance in supporting practices, workloads, scaling up</a:t>
            </a:r>
          </a:p>
        </p:txBody>
      </p:sp>
    </p:spTree>
    <p:extLst>
      <p:ext uri="{BB962C8B-B14F-4D97-AF65-F5344CB8AC3E}">
        <p14:creationId xmlns:p14="http://schemas.microsoft.com/office/powerpoint/2010/main" val="50353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Plan Components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4953000" cy="4038600"/>
          </a:xfrm>
        </p:spPr>
        <p:txBody>
          <a:bodyPr/>
          <a:lstStyle/>
          <a:p>
            <a:pPr lvl="0" fontAlgn="base"/>
            <a:r>
              <a:rPr lang="en-US" sz="3200" dirty="0"/>
              <a:t>Evaluation Questions</a:t>
            </a:r>
          </a:p>
          <a:p>
            <a:pPr lvl="1" fontAlgn="base"/>
            <a:r>
              <a:rPr lang="en-US" dirty="0"/>
              <a:t>Process/implementation</a:t>
            </a:r>
          </a:p>
          <a:p>
            <a:pPr lvl="1" fontAlgn="base"/>
            <a:r>
              <a:rPr lang="en-US" dirty="0"/>
              <a:t>Outcomes</a:t>
            </a:r>
          </a:p>
          <a:p>
            <a:pPr lvl="0"/>
            <a:r>
              <a:rPr lang="en-US" sz="3200" dirty="0"/>
              <a:t>Outputs and Outcomes</a:t>
            </a:r>
          </a:p>
          <a:p>
            <a:pPr lvl="0"/>
            <a:r>
              <a:rPr lang="en-US" sz="3200" dirty="0"/>
              <a:t>Performance Indicators </a:t>
            </a:r>
          </a:p>
          <a:p>
            <a:pPr lvl="0"/>
            <a:r>
              <a:rPr lang="en-US" sz="3200" dirty="0"/>
              <a:t>Measurement/Data Collection Methods</a:t>
            </a:r>
          </a:p>
        </p:txBody>
      </p:sp>
    </p:spTree>
    <p:extLst>
      <p:ext uri="{BB962C8B-B14F-4D97-AF65-F5344CB8AC3E}">
        <p14:creationId xmlns:p14="http://schemas.microsoft.com/office/powerpoint/2010/main" val="22362971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object type=&quot;3&quot; unique_id=&quot;11915&quot;&gt;&lt;property id=&quot;20148&quot; value=&quot;5&quot;/&gt;&lt;property id=&quot;20300&quot; value=&quot;Slide 3 - &amp;quot;Title Here&amp;quot;&quot;/&gt;&lt;property id=&quot;20307&quot; value=&quot;259&quot;/&gt;&lt;/object&gt;&lt;object type=&quot;3&quot; unique_id=&quot;11916&quot;&gt;&lt;property id=&quot;20148&quot; value=&quot;5&quot;/&gt;&lt;property id=&quot;20300&quot; value=&quot;Slide 4 - &amp;quot;One color chart&amp;quot;&quot;/&gt;&lt;property id=&quot;20307&quot; value=&quot;261&quot;/&gt;&lt;/object&gt;&lt;object type=&quot;3&quot; unique_id=&quot;11917&quot;&gt;&lt;property id=&quot;20148&quot; value=&quot;5&quot;/&gt;&lt;property id=&quot;20300&quot; value=&quot;Slide 5 - &amp;quot;Two color chart&amp;quot;&quot;/&gt;&lt;property id=&quot;20307&quot; value=&quot;260&quot;/&gt;&lt;/object&gt;&lt;object type=&quot;3&quot; unique_id=&quot;11918&quot;&gt;&lt;property id=&quot;20148&quot; value=&quot;5&quot;/&gt;&lt;property id=&quot;20300&quot; value=&quot;Slide 6 - &amp;quot;Three color chart&amp;quot;&quot;/&gt;&lt;property id=&quot;20307&quot; value=&quot;263&quot;/&gt;&lt;/object&gt;&lt;object type=&quot;3&quot; unique_id=&quot;11919&quot;&gt;&lt;property id=&quot;20148&quot; value=&quot;5&quot;/&gt;&lt;property id=&quot;20300&quot; value=&quot;Slide 7 - &amp;quot;Four color chart&amp;quot;&quot;/&gt;&lt;property id=&quot;20307&quot; value=&quot;262&quot;/&gt;&lt;/object&gt;&lt;object type=&quot;3&quot; unique_id=&quot;11920&quot;&gt;&lt;property id=&quot;20148&quot; value=&quot;5&quot;/&gt;&lt;property id=&quot;20300&quot; value=&quot;Slide 8 - &amp;quot;Five color chart&amp;quot;&quot;/&gt;&lt;property id=&quot;20307&quot; value=&quot;264&quot;/&gt;&lt;/object&gt;&lt;object type=&quot;3&quot; unique_id=&quot;11921&quot;&gt;&lt;property id=&quot;20148&quot; value=&quot;5&quot;/&gt;&lt;property id=&quot;20300&quot; value=&quot;Slide 9 - &amp;quot;Pie chart&amp;quot;&quot;/&gt;&lt;property id=&quot;20307&quot; value=&quot;265&quot;/&gt;&lt;/object&gt;&lt;object type=&quot;3&quot; unique_id=&quot;11922&quot;&gt;&lt;property id=&quot;20148&quot; value=&quot;5&quot;/&gt;&lt;property id=&quot;20300&quot; value=&quot;Slide 10 - &amp;quot;Section Header Slide&amp;quot;&quot;/&gt;&lt;property id=&quot;20307&quot; value=&quot;266&quot;/&gt;&lt;/object&gt;&lt;object type=&quot;3&quot; unique_id=&quot;11923&quot;&gt;&lt;property id=&quot;20148&quot; value=&quot;5&quot;/&gt;&lt;property id=&quot;20300&quot; value=&quot;Slide 11 - &amp;quot;Slide with nothing at bottom for long lists or graphics&amp;quot;&quot;/&gt;&lt;property id=&quot;20307&quot; value=&quot;268&quot;/&gt;&lt;/object&gt;&lt;object type=&quot;3&quot; unique_id=&quot;11924&quot;&gt;&lt;property id=&quot;20148&quot; value=&quot;5&quot;/&gt;&lt;property id=&quot;20300&quot; value=&quot;Slide 12 - &amp;quot;Final presentation slide&amp;quot;&quot;/&gt;&lt;property id=&quot;20307&quot; value=&quot;267&quot;/&gt;&lt;/object&gt;&lt;object type=&quot;3&quot; unique_id=&quot;11925&quot;&gt;&lt;property id=&quot;20148&quot; value=&quot;5&quot;/&gt;&lt;property id=&quot;20300&quot; value=&quot;Slide 13&quot;/&gt;&lt;property id=&quot;20307&quot; value=&quot;269&quot;/&gt;&lt;/object&gt;&lt;/object&gt;&lt;object type=&quot;8&quot; unique_id=&quot;1191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14444</TotalTime>
  <Words>1621</Words>
  <Application>Microsoft Office PowerPoint</Application>
  <PresentationFormat>On-screen Show (4:3)</PresentationFormat>
  <Paragraphs>308</Paragraphs>
  <Slides>35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Century Gothic</vt:lpstr>
      <vt:lpstr>Helvetica Neue Light</vt:lpstr>
      <vt:lpstr>Microsoft Sans Serif</vt:lpstr>
      <vt:lpstr>Times New Roman</vt:lpstr>
      <vt:lpstr>Wingdings</vt:lpstr>
      <vt:lpstr>Office Theme</vt:lpstr>
      <vt:lpstr>Worksheet</vt:lpstr>
      <vt:lpstr>Evaluating Infrastructure: Tips for Laying a Solid Foundation for Systems Improvement  2018 Improving Data, Improving Outcomes Conference Arlington, VA August 2018</vt:lpstr>
      <vt:lpstr>Intended Outcomes</vt:lpstr>
      <vt:lpstr>Content of the Session</vt:lpstr>
      <vt:lpstr>What are we measuring and why?</vt:lpstr>
      <vt:lpstr>Reason for High-Quality Systems</vt:lpstr>
      <vt:lpstr>PowerPoint Presentation</vt:lpstr>
      <vt:lpstr>Extra Steps for a High-Quality System</vt:lpstr>
      <vt:lpstr>Idaho’s Decision on Infrastructure in SSIP</vt:lpstr>
      <vt:lpstr>Evaluation Plan Components</vt:lpstr>
      <vt:lpstr>Progress Implementing an Initiative</vt:lpstr>
      <vt:lpstr>Outputs and Outcomes, including Levels (Hierarchy) of Evidence</vt:lpstr>
      <vt:lpstr>Alignment Considerations of Outcomes, Questions, and Performance Indicators</vt:lpstr>
      <vt:lpstr>Example Evaluation of Implementation</vt:lpstr>
      <vt:lpstr>Importance of Alignment</vt:lpstr>
      <vt:lpstr>Interrelationship among Areas of Infrastructure</vt:lpstr>
      <vt:lpstr>Key Take-Away Points</vt:lpstr>
      <vt:lpstr>How are we measuring?</vt:lpstr>
      <vt:lpstr>Considerations for Infrastructure Measurement</vt:lpstr>
      <vt:lpstr>Quality Standards: Child Level Standards</vt:lpstr>
      <vt:lpstr>Group Activity</vt:lpstr>
      <vt:lpstr>ID Use of Framework Self-Assessments**</vt:lpstr>
      <vt:lpstr>ID Data from the State Child Outcomes Measurement System Self-Assessment</vt:lpstr>
      <vt:lpstr>Measurement Tools/Approaches</vt:lpstr>
      <vt:lpstr>Key Take-Away Points</vt:lpstr>
      <vt:lpstr>What do we do with all these data?</vt:lpstr>
      <vt:lpstr>Working with Data: Tip Sheet</vt:lpstr>
      <vt:lpstr>Reasons to Review Distribution</vt:lpstr>
      <vt:lpstr>Two sets of data, both with mean =3.75 </vt:lpstr>
      <vt:lpstr>Qualitative Data</vt:lpstr>
      <vt:lpstr>Qualitative Data:</vt:lpstr>
      <vt:lpstr>Pay Me Now or Pay Me Later: Overlooked Topics</vt:lpstr>
      <vt:lpstr>ID Stakeholder Engagement</vt:lpstr>
      <vt:lpstr>Key Take-Away Points</vt:lpstr>
      <vt:lpstr>Summary Of Takeaways</vt:lpstr>
      <vt:lpstr>Thank You!</vt:lpstr>
    </vt:vector>
  </TitlesOfParts>
  <Company>The DaSy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Infrastructure Tips for Laying a Solid Foundation for Systems Improvement</dc:title>
  <dc:subject>Systems</dc:subject>
  <dc:creator>Robin Nelson;Ardith Ferguson;Christy Cronheim</dc:creator>
  <cp:keywords>System Improvement, Infrastructure, SSIP</cp:keywords>
  <cp:lastModifiedBy>Roxanne Jones</cp:lastModifiedBy>
  <cp:revision>474</cp:revision>
  <cp:lastPrinted>2018-01-24T16:24:48Z</cp:lastPrinted>
  <dcterms:created xsi:type="dcterms:W3CDTF">2013-02-06T21:54:43Z</dcterms:created>
  <dcterms:modified xsi:type="dcterms:W3CDTF">2018-11-26T21:22:02Z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Status">
    <vt:lpwstr>Final</vt:lpwstr>
  </property>
</Properties>
</file>