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8" r:id="rId2"/>
    <p:sldId id="257" r:id="rId3"/>
    <p:sldId id="270" r:id="rId4"/>
    <p:sldId id="285" r:id="rId5"/>
    <p:sldId id="271" r:id="rId6"/>
    <p:sldId id="312" r:id="rId7"/>
    <p:sldId id="284" r:id="rId8"/>
    <p:sldId id="275" r:id="rId9"/>
    <p:sldId id="293" r:id="rId10"/>
    <p:sldId id="294" r:id="rId11"/>
    <p:sldId id="295" r:id="rId12"/>
    <p:sldId id="276" r:id="rId13"/>
    <p:sldId id="296" r:id="rId14"/>
    <p:sldId id="297" r:id="rId15"/>
    <p:sldId id="298" r:id="rId16"/>
    <p:sldId id="299" r:id="rId17"/>
    <p:sldId id="300" r:id="rId18"/>
    <p:sldId id="301" r:id="rId19"/>
    <p:sldId id="279" r:id="rId20"/>
    <p:sldId id="277" r:id="rId21"/>
    <p:sldId id="302" r:id="rId22"/>
    <p:sldId id="303" r:id="rId23"/>
    <p:sldId id="304" r:id="rId24"/>
    <p:sldId id="305" r:id="rId25"/>
    <p:sldId id="306" r:id="rId26"/>
    <p:sldId id="307" r:id="rId27"/>
    <p:sldId id="308" r:id="rId28"/>
    <p:sldId id="309" r:id="rId29"/>
    <p:sldId id="281" r:id="rId30"/>
    <p:sldId id="274" r:id="rId31"/>
    <p:sldId id="267" r:id="rId32"/>
    <p:sldId id="269"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Mauzy" initials="DM" lastIdx="3" clrIdx="0">
    <p:extLst>
      <p:ext uri="{19B8F6BF-5375-455C-9EA6-DF929625EA0E}">
        <p15:presenceInfo xmlns:p15="http://schemas.microsoft.com/office/powerpoint/2012/main" userId="S-1-5-21-743065462-1699572115-250757269-8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BB"/>
    <a:srgbClr val="154578"/>
    <a:srgbClr val="7FBCE7"/>
    <a:srgbClr val="3CB45C"/>
    <a:srgbClr val="39B54A"/>
    <a:srgbClr val="D3E6F3"/>
    <a:srgbClr val="56A0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467" autoAdjust="0"/>
  </p:normalViewPr>
  <p:slideViewPr>
    <p:cSldViewPr>
      <p:cViewPr varScale="1">
        <p:scale>
          <a:sx n="77" d="100"/>
          <a:sy n="77" d="100"/>
        </p:scale>
        <p:origin x="1752" y="138"/>
      </p:cViewPr>
      <p:guideLst>
        <p:guide orient="horz" pos="2160"/>
        <p:guide pos="2880"/>
      </p:guideLst>
    </p:cSldViewPr>
  </p:slideViewPr>
  <p:outlineViewPr>
    <p:cViewPr>
      <p:scale>
        <a:sx n="33" d="100"/>
        <a:sy n="33" d="100"/>
      </p:scale>
      <p:origin x="0" y="-17868"/>
    </p:cViewPr>
  </p:outlineViewPr>
  <p:notesTextViewPr>
    <p:cViewPr>
      <p:scale>
        <a:sx n="1" d="1"/>
        <a:sy n="1" d="1"/>
      </p:scale>
      <p:origin x="0" y="0"/>
    </p:cViewPr>
  </p:notesTextViewPr>
  <p:sorterViewPr>
    <p:cViewPr>
      <p:scale>
        <a:sx n="100" d="100"/>
        <a:sy n="100" d="100"/>
      </p:scale>
      <p:origin x="0" y="-27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448634710134916E-2"/>
          <c:y val="4.2175196850393698E-2"/>
          <c:w val="0.9324694939448358"/>
          <c:h val="0.77974428747877089"/>
        </c:manualLayout>
      </c:layout>
      <c:lineChart>
        <c:grouping val="standard"/>
        <c:varyColors val="0"/>
        <c:ser>
          <c:idx val="0"/>
          <c:order val="0"/>
          <c:tx>
            <c:strRef>
              <c:f>Sheet1!$B$1</c:f>
              <c:strCache>
                <c:ptCount val="1"/>
                <c:pt idx="0">
                  <c:v>Part B</c:v>
                </c:pt>
              </c:strCache>
            </c:strRef>
          </c:tx>
          <c:cat>
            <c:strRef>
              <c:f>Sheet1!$A$2:$A$9</c:f>
              <c:strCache>
                <c:ptCount val="8"/>
                <c:pt idx="0">
                  <c:v>I</c:v>
                </c:pt>
                <c:pt idx="1">
                  <c:v>N</c:v>
                </c:pt>
                <c:pt idx="2">
                  <c:v>S</c:v>
                </c:pt>
                <c:pt idx="3">
                  <c:v>P</c:v>
                </c:pt>
                <c:pt idx="4">
                  <c:v>I</c:v>
                </c:pt>
                <c:pt idx="5">
                  <c:v>R</c:v>
                </c:pt>
                <c:pt idx="6">
                  <c:v>E: Tech</c:v>
                </c:pt>
                <c:pt idx="7">
                  <c:v>E: Adpt</c:v>
                </c:pt>
              </c:strCache>
            </c:strRef>
          </c:cat>
          <c:val>
            <c:numRef>
              <c:f>Sheet1!$B$2:$B$9</c:f>
              <c:numCache>
                <c:formatCode>General</c:formatCode>
                <c:ptCount val="8"/>
                <c:pt idx="0">
                  <c:v>2.6</c:v>
                </c:pt>
                <c:pt idx="1">
                  <c:v>2.8</c:v>
                </c:pt>
                <c:pt idx="2">
                  <c:v>2.7</c:v>
                </c:pt>
                <c:pt idx="3">
                  <c:v>4</c:v>
                </c:pt>
                <c:pt idx="4">
                  <c:v>3.1</c:v>
                </c:pt>
                <c:pt idx="5">
                  <c:v>4.0999999999999996</c:v>
                </c:pt>
                <c:pt idx="6">
                  <c:v>3.4</c:v>
                </c:pt>
                <c:pt idx="7">
                  <c:v>3.4</c:v>
                </c:pt>
              </c:numCache>
            </c:numRef>
          </c:val>
          <c:smooth val="0"/>
          <c:extLst>
            <c:ext xmlns:c16="http://schemas.microsoft.com/office/drawing/2014/chart" uri="{C3380CC4-5D6E-409C-BE32-E72D297353CC}">
              <c16:uniqueId val="{00000000-58C1-402C-95F6-467B235A0B78}"/>
            </c:ext>
          </c:extLst>
        </c:ser>
        <c:ser>
          <c:idx val="1"/>
          <c:order val="1"/>
          <c:tx>
            <c:strRef>
              <c:f>Sheet1!$C$1</c:f>
              <c:strCache>
                <c:ptCount val="1"/>
                <c:pt idx="0">
                  <c:v>Part C</c:v>
                </c:pt>
              </c:strCache>
            </c:strRef>
          </c:tx>
          <c:cat>
            <c:strRef>
              <c:f>Sheet1!$A$2:$A$9</c:f>
              <c:strCache>
                <c:ptCount val="8"/>
                <c:pt idx="0">
                  <c:v>I</c:v>
                </c:pt>
                <c:pt idx="1">
                  <c:v>N</c:v>
                </c:pt>
                <c:pt idx="2">
                  <c:v>S</c:v>
                </c:pt>
                <c:pt idx="3">
                  <c:v>P</c:v>
                </c:pt>
                <c:pt idx="4">
                  <c:v>I</c:v>
                </c:pt>
                <c:pt idx="5">
                  <c:v>R</c:v>
                </c:pt>
                <c:pt idx="6">
                  <c:v>E: Tech</c:v>
                </c:pt>
                <c:pt idx="7">
                  <c:v>E: Adpt</c:v>
                </c:pt>
              </c:strCache>
            </c:strRef>
          </c:cat>
          <c:val>
            <c:numRef>
              <c:f>Sheet1!$C$2:$C$9</c:f>
              <c:numCache>
                <c:formatCode>General</c:formatCode>
                <c:ptCount val="8"/>
                <c:pt idx="0">
                  <c:v>2.7</c:v>
                </c:pt>
                <c:pt idx="1">
                  <c:v>3.8</c:v>
                </c:pt>
                <c:pt idx="2">
                  <c:v>3.5</c:v>
                </c:pt>
                <c:pt idx="3">
                  <c:v>2.6</c:v>
                </c:pt>
                <c:pt idx="4">
                  <c:v>3.3</c:v>
                </c:pt>
                <c:pt idx="5">
                  <c:v>4.2</c:v>
                </c:pt>
                <c:pt idx="6">
                  <c:v>3.4</c:v>
                </c:pt>
                <c:pt idx="7">
                  <c:v>3.5</c:v>
                </c:pt>
              </c:numCache>
            </c:numRef>
          </c:val>
          <c:smooth val="0"/>
          <c:extLst>
            <c:ext xmlns:c16="http://schemas.microsoft.com/office/drawing/2014/chart" uri="{C3380CC4-5D6E-409C-BE32-E72D297353CC}">
              <c16:uniqueId val="{00000001-58C1-402C-95F6-467B235A0B78}"/>
            </c:ext>
          </c:extLst>
        </c:ser>
        <c:dLbls>
          <c:showLegendKey val="0"/>
          <c:showVal val="0"/>
          <c:showCatName val="0"/>
          <c:showSerName val="0"/>
          <c:showPercent val="0"/>
          <c:showBubbleSize val="0"/>
        </c:dLbls>
        <c:marker val="1"/>
        <c:smooth val="0"/>
        <c:axId val="425409896"/>
        <c:axId val="425407936"/>
      </c:lineChart>
      <c:catAx>
        <c:axId val="425409896"/>
        <c:scaling>
          <c:orientation val="minMax"/>
        </c:scaling>
        <c:delete val="0"/>
        <c:axPos val="b"/>
        <c:numFmt formatCode="General" sourceLinked="0"/>
        <c:majorTickMark val="out"/>
        <c:minorTickMark val="none"/>
        <c:tickLblPos val="nextTo"/>
        <c:txPr>
          <a:bodyPr/>
          <a:lstStyle/>
          <a:p>
            <a:pPr>
              <a:defRPr b="1"/>
            </a:pPr>
            <a:endParaRPr lang="en-US"/>
          </a:p>
        </c:txPr>
        <c:crossAx val="425407936"/>
        <c:crosses val="autoZero"/>
        <c:auto val="1"/>
        <c:lblAlgn val="ctr"/>
        <c:lblOffset val="100"/>
        <c:noMultiLvlLbl val="0"/>
      </c:catAx>
      <c:valAx>
        <c:axId val="425407936"/>
        <c:scaling>
          <c:orientation val="minMax"/>
          <c:max val="5"/>
        </c:scaling>
        <c:delete val="0"/>
        <c:axPos val="l"/>
        <c:majorGridlines/>
        <c:numFmt formatCode="General" sourceLinked="1"/>
        <c:majorTickMark val="out"/>
        <c:minorTickMark val="none"/>
        <c:tickLblPos val="nextTo"/>
        <c:txPr>
          <a:bodyPr/>
          <a:lstStyle/>
          <a:p>
            <a:pPr>
              <a:defRPr sz="2000" b="1"/>
            </a:pPr>
            <a:endParaRPr lang="en-US"/>
          </a:p>
        </c:txPr>
        <c:crossAx val="425409896"/>
        <c:crosses val="autoZero"/>
        <c:crossBetween val="between"/>
        <c:majorUnit val="1"/>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Part B</c:v>
                </c:pt>
              </c:strCache>
            </c:strRef>
          </c:tx>
          <c:cat>
            <c:strRef>
              <c:f>Sheet1!$A$2:$A$7</c:f>
              <c:strCache>
                <c:ptCount val="6"/>
                <c:pt idx="0">
                  <c:v>A</c:v>
                </c:pt>
                <c:pt idx="1">
                  <c:v>C</c:v>
                </c:pt>
                <c:pt idx="2">
                  <c:v>T</c:v>
                </c:pt>
                <c:pt idx="3">
                  <c:v>I</c:v>
                </c:pt>
                <c:pt idx="4">
                  <c:v>ON-Coll</c:v>
                </c:pt>
                <c:pt idx="5">
                  <c:v>ON-Use</c:v>
                </c:pt>
              </c:strCache>
            </c:strRef>
          </c:cat>
          <c:val>
            <c:numRef>
              <c:f>Sheet1!$B$2:$B$7</c:f>
              <c:numCache>
                <c:formatCode>General</c:formatCode>
                <c:ptCount val="6"/>
                <c:pt idx="0">
                  <c:v>4</c:v>
                </c:pt>
                <c:pt idx="1">
                  <c:v>2.8</c:v>
                </c:pt>
                <c:pt idx="2">
                  <c:v>3.8</c:v>
                </c:pt>
                <c:pt idx="3">
                  <c:v>3.6</c:v>
                </c:pt>
                <c:pt idx="4">
                  <c:v>3.1</c:v>
                </c:pt>
                <c:pt idx="5">
                  <c:v>1.6</c:v>
                </c:pt>
              </c:numCache>
            </c:numRef>
          </c:val>
          <c:smooth val="0"/>
          <c:extLst>
            <c:ext xmlns:c16="http://schemas.microsoft.com/office/drawing/2014/chart" uri="{C3380CC4-5D6E-409C-BE32-E72D297353CC}">
              <c16:uniqueId val="{00000000-BE5B-46DD-B335-2B816E88AEE9}"/>
            </c:ext>
          </c:extLst>
        </c:ser>
        <c:ser>
          <c:idx val="1"/>
          <c:order val="1"/>
          <c:tx>
            <c:strRef>
              <c:f>Sheet1!$C$1</c:f>
              <c:strCache>
                <c:ptCount val="1"/>
                <c:pt idx="0">
                  <c:v>Part C</c:v>
                </c:pt>
              </c:strCache>
            </c:strRef>
          </c:tx>
          <c:cat>
            <c:strRef>
              <c:f>Sheet1!$A$2:$A$7</c:f>
              <c:strCache>
                <c:ptCount val="6"/>
                <c:pt idx="0">
                  <c:v>A</c:v>
                </c:pt>
                <c:pt idx="1">
                  <c:v>C</c:v>
                </c:pt>
                <c:pt idx="2">
                  <c:v>T</c:v>
                </c:pt>
                <c:pt idx="3">
                  <c:v>I</c:v>
                </c:pt>
                <c:pt idx="4">
                  <c:v>ON-Coll</c:v>
                </c:pt>
                <c:pt idx="5">
                  <c:v>ON-Use</c:v>
                </c:pt>
              </c:strCache>
            </c:strRef>
          </c:cat>
          <c:val>
            <c:numRef>
              <c:f>Sheet1!$C$2:$C$7</c:f>
              <c:numCache>
                <c:formatCode>General</c:formatCode>
                <c:ptCount val="6"/>
                <c:pt idx="0">
                  <c:v>4.0999999999999996</c:v>
                </c:pt>
                <c:pt idx="1">
                  <c:v>2.9</c:v>
                </c:pt>
                <c:pt idx="2">
                  <c:v>3.9</c:v>
                </c:pt>
                <c:pt idx="3">
                  <c:v>3.1</c:v>
                </c:pt>
                <c:pt idx="4">
                  <c:v>3.1</c:v>
                </c:pt>
                <c:pt idx="5">
                  <c:v>1.7</c:v>
                </c:pt>
              </c:numCache>
            </c:numRef>
          </c:val>
          <c:smooth val="0"/>
          <c:extLst>
            <c:ext xmlns:c16="http://schemas.microsoft.com/office/drawing/2014/chart" uri="{C3380CC4-5D6E-409C-BE32-E72D297353CC}">
              <c16:uniqueId val="{00000001-BE5B-46DD-B335-2B816E88AEE9}"/>
            </c:ext>
          </c:extLst>
        </c:ser>
        <c:dLbls>
          <c:showLegendKey val="0"/>
          <c:showVal val="0"/>
          <c:showCatName val="0"/>
          <c:showSerName val="0"/>
          <c:showPercent val="0"/>
          <c:showBubbleSize val="0"/>
        </c:dLbls>
        <c:marker val="1"/>
        <c:smooth val="0"/>
        <c:axId val="477934840"/>
        <c:axId val="477935232"/>
      </c:lineChart>
      <c:catAx>
        <c:axId val="477934840"/>
        <c:scaling>
          <c:orientation val="minMax"/>
        </c:scaling>
        <c:delete val="0"/>
        <c:axPos val="b"/>
        <c:numFmt formatCode="General" sourceLinked="0"/>
        <c:majorTickMark val="out"/>
        <c:minorTickMark val="none"/>
        <c:tickLblPos val="nextTo"/>
        <c:txPr>
          <a:bodyPr/>
          <a:lstStyle/>
          <a:p>
            <a:pPr>
              <a:defRPr b="1"/>
            </a:pPr>
            <a:endParaRPr lang="en-US"/>
          </a:p>
        </c:txPr>
        <c:crossAx val="477935232"/>
        <c:crosses val="autoZero"/>
        <c:auto val="1"/>
        <c:lblAlgn val="ctr"/>
        <c:lblOffset val="100"/>
        <c:noMultiLvlLbl val="0"/>
      </c:catAx>
      <c:valAx>
        <c:axId val="477935232"/>
        <c:scaling>
          <c:orientation val="minMax"/>
          <c:max val="5"/>
        </c:scaling>
        <c:delete val="0"/>
        <c:axPos val="l"/>
        <c:majorGridlines/>
        <c:numFmt formatCode="General" sourceLinked="1"/>
        <c:majorTickMark val="out"/>
        <c:minorTickMark val="none"/>
        <c:tickLblPos val="nextTo"/>
        <c:txPr>
          <a:bodyPr/>
          <a:lstStyle/>
          <a:p>
            <a:pPr>
              <a:defRPr sz="2000" b="1"/>
            </a:pPr>
            <a:endParaRPr lang="en-US"/>
          </a:p>
        </c:txPr>
        <c:crossAx val="477934840"/>
        <c:crosses val="autoZero"/>
        <c:crossBetween val="between"/>
        <c:majorUnit val="1"/>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10/23/2018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10/23/2018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thru the polling- 10 minutes</a:t>
            </a:r>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73428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a:t>
            </a:r>
          </a:p>
          <a:p>
            <a:r>
              <a:rPr lang="en-US" dirty="0"/>
              <a:t>Using assessment handout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might you use this tool?</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253487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a:t>
            </a:r>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150626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272697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our local programs are as individual as the children they serve.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different database users have access to our online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Coordinators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FSCs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IFSP Users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so many different database users, Kansas has been working on Assessing Data Quality</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2116106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was asked to present today on accessing data quality I wanted to make sure that I was talking the same “data language”.</a:t>
            </a:r>
          </a:p>
          <a:p>
            <a:r>
              <a:rPr lang="en-US" dirty="0"/>
              <a:t>I looked up the meaning of “Data Quality”</a:t>
            </a:r>
          </a:p>
          <a:p>
            <a:endParaRPr lang="en-US" dirty="0"/>
          </a:p>
          <a:p>
            <a:r>
              <a:rPr lang="en-US" dirty="0"/>
              <a:t>Data Quality – data must be consistent and unambiguous to be high quality</a:t>
            </a:r>
          </a:p>
          <a:p>
            <a:r>
              <a:rPr lang="en-US" dirty="0"/>
              <a:t>Data quality issues are often the result of database merges in which data fields that should be compatible are not due to format inconsistences or communication issues</a:t>
            </a:r>
          </a:p>
          <a:p>
            <a:r>
              <a:rPr lang="en-US" dirty="0"/>
              <a:t>Data is considered high quality if it “Fits” its intended uses.</a:t>
            </a:r>
          </a:p>
          <a:p>
            <a:endParaRPr lang="en-US" dirty="0"/>
          </a:p>
          <a:p>
            <a:r>
              <a:rPr lang="en-US" dirty="0"/>
              <a:t>What data quality means to me is that you want to keep data clean, clear and simple.  Good in gets good out.  </a:t>
            </a:r>
          </a:p>
          <a:p>
            <a:r>
              <a:rPr lang="en-US" dirty="0"/>
              <a:t>The problem is sometimes database are like people and there can be a lot of communication issues.</a:t>
            </a:r>
          </a:p>
          <a:p>
            <a:endParaRPr lang="en-US" dirty="0"/>
          </a:p>
          <a:p>
            <a:r>
              <a:rPr lang="en-US" dirty="0"/>
              <a:t>Have you heard about the 5 Languages of love?  It talks about how everyone interprets information differently.  Well I feel it is the same for databases.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47709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feel we need to learn to understand our database’s language to speak it.</a:t>
            </a:r>
          </a:p>
          <a:p>
            <a:r>
              <a:rPr lang="en-US" dirty="0"/>
              <a:t>I came up with the 5 Languages of Data </a:t>
            </a:r>
          </a:p>
          <a:p>
            <a:pPr marL="228600" indent="-228600">
              <a:buAutoNum type="arabicPeriod"/>
            </a:pPr>
            <a:endParaRPr lang="en-US" dirty="0"/>
          </a:p>
          <a:p>
            <a:pPr marL="228600" indent="-228600">
              <a:buAutoNum type="arabicPeriod"/>
            </a:pPr>
            <a:r>
              <a:rPr lang="en-US" dirty="0"/>
              <a:t>Completeness</a:t>
            </a:r>
          </a:p>
          <a:p>
            <a:pPr marL="228600" indent="-228600">
              <a:buAutoNum type="arabicPeriod"/>
            </a:pPr>
            <a:r>
              <a:rPr lang="en-US" dirty="0"/>
              <a:t>Validity</a:t>
            </a:r>
          </a:p>
          <a:p>
            <a:pPr marL="228600" indent="-228600">
              <a:buAutoNum type="arabicPeriod"/>
            </a:pPr>
            <a:r>
              <a:rPr lang="en-US" dirty="0"/>
              <a:t>Timeliness</a:t>
            </a:r>
          </a:p>
          <a:p>
            <a:pPr marL="228600" indent="-228600">
              <a:buAutoNum type="arabicPeriod"/>
            </a:pPr>
            <a:r>
              <a:rPr lang="en-US" dirty="0"/>
              <a:t>Consistency </a:t>
            </a:r>
          </a:p>
          <a:p>
            <a:pPr marL="228600" indent="-228600">
              <a:buAutoNum type="arabicPeriod"/>
            </a:pPr>
            <a:r>
              <a:rPr lang="en-US" dirty="0"/>
              <a:t>Integrity</a:t>
            </a:r>
          </a:p>
          <a:p>
            <a:pPr marL="0" indent="0">
              <a:buNone/>
            </a:pPr>
            <a:endParaRPr lang="en-US" dirty="0"/>
          </a:p>
          <a:p>
            <a:pPr marL="0" indent="0">
              <a:buNone/>
            </a:pPr>
            <a:r>
              <a:rPr lang="en-US" dirty="0"/>
              <a:t>My database might be formatted differently than yours, but for federal reporting purposes they are tracking the same data.   Understanding what information your database needs and how that database interprets information will help improve your Data Quality</a:t>
            </a:r>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2774379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Kansas currently has a Universal State Wide IFSP and online database.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an internet connection the IFSP is entered directly into the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an internet connection, more steps are required to get the IFSP into the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person might updated the IFSP and another person might input the IFSP into the database.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might be trouble reading hand writing, transposing numbers or 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information might be entered right away, or it after seeing several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Keeping the data accurate and consistent is difficult the more people touching the data and there is a higher probability for errors.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Solution:  Kansas began creating a downloadable/uploadable IFSP</a:t>
            </a:r>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2699090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37796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sz="1200" dirty="0"/>
              <a:t>The child specific IFSP is downloaded onto the users device as an electronic, fillable PDF form </a:t>
            </a:r>
          </a:p>
          <a:p>
            <a:pPr marL="514350" indent="-514350">
              <a:buAutoNum type="arabicPeriod"/>
            </a:pPr>
            <a:r>
              <a:rPr lang="en-US" sz="1200" dirty="0"/>
              <a:t>Then the IFSP is reviewed or updated as needed</a:t>
            </a:r>
          </a:p>
          <a:p>
            <a:pPr marL="514350" indent="-514350">
              <a:buAutoNum type="arabicPeriod"/>
            </a:pPr>
            <a:r>
              <a:rPr lang="en-US" sz="1200" dirty="0"/>
              <a:t>Next the IFSP is uploaded into the database</a:t>
            </a:r>
          </a:p>
          <a:p>
            <a:pPr marL="514350" indent="-514350">
              <a:buAutoNum type="arabicPeriod"/>
            </a:pPr>
            <a:r>
              <a:rPr lang="en-US" sz="1200" dirty="0"/>
              <a:t>Data checks are performed on required fields</a:t>
            </a:r>
          </a:p>
          <a:p>
            <a:pPr marL="514350" indent="-514350">
              <a:buAutoNum type="arabicPeriod"/>
            </a:pPr>
            <a:r>
              <a:rPr lang="en-US" sz="1200" dirty="0"/>
              <a:t>When the IFSP is finalized in the database, the new information is updated.</a:t>
            </a:r>
          </a:p>
          <a:p>
            <a:pPr marL="514350" indent="-514350">
              <a:buAutoNum type="arabicPeriod"/>
            </a:pPr>
            <a:r>
              <a:rPr lang="en-US" sz="1200" dirty="0"/>
              <a:t>A notice will pop up that the file was successfully uploaded</a:t>
            </a:r>
          </a:p>
          <a:p>
            <a:pPr marL="514350" indent="-514350">
              <a:buAutoNum type="arabicPeriod"/>
            </a:pPr>
            <a:endParaRPr lang="en-US" sz="1200"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80879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Description: Now more than ever Part C and Part B 619 programs are recognizing the importance of creating a culture of data use and supporting data teams to effectively use data at the local and state levels. Join colleagues from the DaSy Data Culture Learning Community to learn about efforts to build a culture of data use and reflect on your state or program's data culture. Resources including the DaSy Data Culture Toolkit will be discussed.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751553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2634693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data quality considerations</a:t>
            </a:r>
          </a:p>
          <a:p>
            <a:endParaRPr lang="en-US" dirty="0"/>
          </a:p>
          <a:p>
            <a:r>
              <a:rPr lang="en-US" dirty="0"/>
              <a:t>How might you use this tool?</a:t>
            </a:r>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1091218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1038272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Instructions to presenters: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a:t>
            </a:r>
            <a:r>
              <a:rPr lang="en-US" sz="1200" kern="1200">
                <a:solidFill>
                  <a:schemeClr val="tx1"/>
                </a:solidFill>
                <a:effectLst/>
                <a:latin typeface="+mn-lt"/>
                <a:ea typeface="+mn-ea"/>
                <a:cs typeface="+mn-cs"/>
              </a:rPr>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when you hear "data culture?"
https://www.polleverywhere.com/free_text_polls/HRR0AI6qK3SRnkk</a:t>
            </a:r>
          </a:p>
        </p:txBody>
      </p:sp>
      <p:sp>
        <p:nvSpPr>
          <p:cNvPr id="4" name="Slide Number Placeholder 3"/>
          <p:cNvSpPr>
            <a:spLocks noGrp="1"/>
          </p:cNvSpPr>
          <p:nvPr>
            <p:ph type="sldNum" sz="quarter" idx="10"/>
          </p:nvPr>
        </p:nvSpPr>
        <p:spPr/>
        <p:txBody>
          <a:bodyPr/>
          <a:lstStyle/>
          <a:p>
            <a:fld id="{1C4BCB7D-BF4E-1446-AA25-7CBBEE977063}" type="slidenum">
              <a:rPr lang="en-US" smtClean="0"/>
              <a:t>6</a:t>
            </a:fld>
            <a:endParaRPr lang="en-US" dirty="0"/>
          </a:p>
        </p:txBody>
      </p:sp>
    </p:spTree>
    <p:extLst>
      <p:ext uri="{BB962C8B-B14F-4D97-AF65-F5344CB8AC3E}">
        <p14:creationId xmlns:p14="http://schemas.microsoft.com/office/powerpoint/2010/main" val="303258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136656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 minutes</a:t>
            </a:r>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347139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2415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considerations (handout) and 1 infographic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might you use this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13301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10-12 minutes</a:t>
            </a:r>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3724924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2307556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8863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lickr.com/photos/libraryman/13858815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etcjournal.wordpress.com/2009/12/03/hybrid-education-the-interactive-class-of-today-and-tomorro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codedependents.com/2010/10/14/twitter-rss-how-to-keep-up-with-develop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3.xml"/><Relationship Id="rId4" Type="http://schemas.openxmlformats.org/officeDocument/2006/relationships/hyperlink" Target="https://twitter.com/DaSyCente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ollev.com/dasy" TargetMode="External"/><Relationship Id="rId2" Type="http://schemas.openxmlformats.org/officeDocument/2006/relationships/image" Target="../media/image10.gif"/><Relationship Id="rId1" Type="http://schemas.openxmlformats.org/officeDocument/2006/relationships/slideLayout" Target="../slideLayouts/slideLayout3.xml"/><Relationship Id="rId5" Type="http://schemas.openxmlformats.org/officeDocument/2006/relationships/hyperlink" Target="http://www.pngall.com/non-profit-png"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48" y="2514600"/>
            <a:ext cx="8305800" cy="1825752"/>
          </a:xfrm>
        </p:spPr>
        <p:txBody>
          <a:bodyPr>
            <a:normAutofit fontScale="90000"/>
          </a:bodyPr>
          <a:lstStyle/>
          <a:p>
            <a:r>
              <a:rPr lang="en-US" dirty="0"/>
              <a:t>Data Culture: What does it look like in your program?</a:t>
            </a:r>
          </a:p>
        </p:txBody>
      </p:sp>
      <p:sp>
        <p:nvSpPr>
          <p:cNvPr id="6" name="Subtitle 2"/>
          <p:cNvSpPr>
            <a:spLocks noGrp="1"/>
          </p:cNvSpPr>
          <p:nvPr>
            <p:ph type="subTitle" idx="1"/>
          </p:nvPr>
        </p:nvSpPr>
        <p:spPr>
          <a:xfrm>
            <a:off x="574548" y="5029200"/>
            <a:ext cx="4270248" cy="1216152"/>
          </a:xfrm>
        </p:spPr>
        <p:txBody>
          <a:bodyPr>
            <a:normAutofit fontScale="92500" lnSpcReduction="20000"/>
          </a:bodyPr>
          <a:lstStyle/>
          <a:p>
            <a:pPr algn="l"/>
            <a:endParaRPr lang="en-US" dirty="0"/>
          </a:p>
          <a:p>
            <a:pPr algn="l"/>
            <a:r>
              <a:rPr lang="en-US" dirty="0"/>
              <a:t>August 2018 IDIO Conference</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p:cNvSpPr>
            <a:spLocks noGrp="1"/>
          </p:cNvSpPr>
          <p:nvPr>
            <p:ph type="title"/>
          </p:nvPr>
        </p:nvSpPr>
        <p:spPr/>
        <p:txBody>
          <a:bodyPr/>
          <a:lstStyle/>
          <a:p>
            <a:r>
              <a:rPr lang="en-US" dirty="0"/>
              <a:t>Louisiana</a:t>
            </a:r>
          </a:p>
        </p:txBody>
      </p:sp>
      <p:sp>
        <p:nvSpPr>
          <p:cNvPr id="2" name="Content Placeholder 1"/>
          <p:cNvSpPr>
            <a:spLocks noGrp="1"/>
          </p:cNvSpPr>
          <p:nvPr>
            <p:ph idx="1"/>
          </p:nvPr>
        </p:nvSpPr>
        <p:spPr>
          <a:xfrm>
            <a:off x="457200" y="1600200"/>
            <a:ext cx="8229600" cy="4648199"/>
          </a:xfrm>
        </p:spPr>
        <p:txBody>
          <a:bodyPr/>
          <a:lstStyle/>
          <a:p>
            <a:r>
              <a:rPr lang="en-US" dirty="0"/>
              <a:t>Process for review:  generate a report at the state level, disaggregate by region, send to regional staff for review and follow up with individual agencies.</a:t>
            </a:r>
          </a:p>
          <a:p>
            <a:r>
              <a:rPr lang="en-US" i="1" dirty="0"/>
              <a:t>Teaming Plan Considerations Worksheet</a:t>
            </a:r>
            <a:r>
              <a:rPr lang="en-US" dirty="0"/>
              <a:t> selected for staff discussion on using data for decision making</a:t>
            </a:r>
          </a:p>
          <a:p>
            <a:r>
              <a:rPr lang="en-US" dirty="0"/>
              <a:t>What we learned</a:t>
            </a:r>
          </a:p>
          <a:p>
            <a:pPr lvl="1"/>
            <a:r>
              <a:rPr lang="en-US" dirty="0"/>
              <a:t>State staff doing all the work</a:t>
            </a:r>
          </a:p>
          <a:p>
            <a:pPr lvl="1"/>
            <a:r>
              <a:rPr lang="en-US" dirty="0"/>
              <a:t>No buy in from agencies</a:t>
            </a:r>
          </a:p>
          <a:p>
            <a:pPr lvl="1"/>
            <a:r>
              <a:rPr lang="en-US" dirty="0"/>
              <a:t>Conversation was perceived as punitive </a:t>
            </a:r>
          </a:p>
          <a:p>
            <a:pPr lvl="1"/>
            <a:r>
              <a:rPr lang="en-US" dirty="0"/>
              <a:t>State staff needed support on using reports </a:t>
            </a:r>
          </a:p>
        </p:txBody>
      </p:sp>
    </p:spTree>
    <p:extLst>
      <p:ext uri="{BB962C8B-B14F-4D97-AF65-F5344CB8AC3E}">
        <p14:creationId xmlns:p14="http://schemas.microsoft.com/office/powerpoint/2010/main" val="311952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F737D-64B8-4067-BFAC-B13B3EB046F5}"/>
              </a:ext>
            </a:extLst>
          </p:cNvPr>
          <p:cNvSpPr>
            <a:spLocks noGrp="1"/>
          </p:cNvSpPr>
          <p:nvPr>
            <p:ph type="sldNum" sz="quarter" idx="4294967295"/>
          </p:nvPr>
        </p:nvSpPr>
        <p:spPr>
          <a:xfrm>
            <a:off x="0" y="6327775"/>
            <a:ext cx="2133600" cy="365125"/>
          </a:xfrm>
        </p:spPr>
        <p:txBody>
          <a:bodyPr/>
          <a:lstStyle/>
          <a:p>
            <a:fld id="{B2897048-00E0-47FB-B07B-F36BBE8AF579}" type="slidenum">
              <a:rPr lang="en-US" smtClean="0"/>
              <a:pPr/>
              <a:t>11</a:t>
            </a:fld>
            <a:endParaRPr lang="en-US" dirty="0"/>
          </a:p>
        </p:txBody>
      </p:sp>
      <p:sp>
        <p:nvSpPr>
          <p:cNvPr id="5" name="Title 4">
            <a:extLst>
              <a:ext uri="{FF2B5EF4-FFF2-40B4-BE49-F238E27FC236}">
                <a16:creationId xmlns:a16="http://schemas.microsoft.com/office/drawing/2014/main" id="{BE65D4C9-467C-48E9-A610-BD556ACDD78A}"/>
              </a:ext>
            </a:extLst>
          </p:cNvPr>
          <p:cNvSpPr>
            <a:spLocks noGrp="1"/>
          </p:cNvSpPr>
          <p:nvPr>
            <p:ph type="title"/>
          </p:nvPr>
        </p:nvSpPr>
        <p:spPr>
          <a:xfrm>
            <a:off x="381000" y="1501884"/>
            <a:ext cx="6702552" cy="1676400"/>
          </a:xfrm>
        </p:spPr>
        <p:txBody>
          <a:bodyPr/>
          <a:lstStyle/>
          <a:p>
            <a:r>
              <a:rPr lang="en-US" dirty="0"/>
              <a:t>Table Talk</a:t>
            </a:r>
          </a:p>
        </p:txBody>
      </p:sp>
      <p:pic>
        <p:nvPicPr>
          <p:cNvPr id="8" name="Picture 7" descr="&quot; &quot;">
            <a:extLst>
              <a:ext uri="{FF2B5EF4-FFF2-40B4-BE49-F238E27FC236}">
                <a16:creationId xmlns:a16="http://schemas.microsoft.com/office/drawing/2014/main" id="{930DAA63-BF94-4E17-987B-B3B06515FA0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4400" y="2819400"/>
            <a:ext cx="7093017" cy="3047999"/>
          </a:xfrm>
          <a:prstGeom prst="rect">
            <a:avLst/>
          </a:prstGeom>
        </p:spPr>
      </p:pic>
    </p:spTree>
    <p:extLst>
      <p:ext uri="{BB962C8B-B14F-4D97-AF65-F5344CB8AC3E}">
        <p14:creationId xmlns:p14="http://schemas.microsoft.com/office/powerpoint/2010/main" val="359713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12</a:t>
            </a:fld>
            <a:endParaRPr lang="en-US" dirty="0"/>
          </a:p>
        </p:txBody>
      </p:sp>
      <p:sp>
        <p:nvSpPr>
          <p:cNvPr id="3" name="Title 2"/>
          <p:cNvSpPr>
            <a:spLocks noGrp="1"/>
          </p:cNvSpPr>
          <p:nvPr>
            <p:ph type="title"/>
          </p:nvPr>
        </p:nvSpPr>
        <p:spPr/>
        <p:txBody>
          <a:bodyPr>
            <a:normAutofit fontScale="90000"/>
          </a:bodyPr>
          <a:lstStyle/>
          <a:p>
            <a:r>
              <a:rPr lang="en-US" dirty="0"/>
              <a:t>Minnesota: Assessing Data Use Culture</a:t>
            </a:r>
            <a:br>
              <a:rPr lang="en-US" dirty="0"/>
            </a:br>
            <a:endParaRPr lang="en-US" dirty="0"/>
          </a:p>
        </p:txBody>
      </p:sp>
      <p:sp>
        <p:nvSpPr>
          <p:cNvPr id="2" name="Content Placeholder 1"/>
          <p:cNvSpPr>
            <a:spLocks noGrp="1"/>
          </p:cNvSpPr>
          <p:nvPr>
            <p:ph type="subTitle" idx="1"/>
          </p:nvPr>
        </p:nvSpPr>
        <p:spPr/>
        <p:txBody>
          <a:bodyPr>
            <a:normAutofit/>
          </a:bodyPr>
          <a:lstStyle/>
          <a:p>
            <a:pPr lvl="0"/>
            <a:r>
              <a:rPr lang="en-US" dirty="0"/>
              <a:t>Lisa Backer</a:t>
            </a:r>
          </a:p>
        </p:txBody>
      </p:sp>
    </p:spTree>
    <p:extLst>
      <p:ext uri="{BB962C8B-B14F-4D97-AF65-F5344CB8AC3E}">
        <p14:creationId xmlns:p14="http://schemas.microsoft.com/office/powerpoint/2010/main" val="252475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sp>
        <p:nvSpPr>
          <p:cNvPr id="3" name="Title 2"/>
          <p:cNvSpPr>
            <a:spLocks noGrp="1"/>
          </p:cNvSpPr>
          <p:nvPr>
            <p:ph type="title"/>
          </p:nvPr>
        </p:nvSpPr>
        <p:spPr/>
        <p:txBody>
          <a:bodyPr>
            <a:normAutofit fontScale="90000"/>
          </a:bodyPr>
          <a:lstStyle/>
          <a:p>
            <a:r>
              <a:rPr lang="en-US" dirty="0"/>
              <a:t>Formal Strategies: </a:t>
            </a:r>
            <a:br>
              <a:rPr lang="en-US" dirty="0"/>
            </a:br>
            <a:r>
              <a:rPr lang="en-US" dirty="0"/>
              <a:t>SSIP Infrastructure Analysis</a:t>
            </a:r>
          </a:p>
        </p:txBody>
      </p:sp>
      <p:sp>
        <p:nvSpPr>
          <p:cNvPr id="2" name="Content Placeholder 1"/>
          <p:cNvSpPr>
            <a:spLocks noGrp="1"/>
          </p:cNvSpPr>
          <p:nvPr>
            <p:ph idx="1"/>
          </p:nvPr>
        </p:nvSpPr>
        <p:spPr/>
        <p:txBody>
          <a:bodyPr/>
          <a:lstStyle/>
          <a:p>
            <a:pPr marL="0" indent="0">
              <a:buNone/>
            </a:pPr>
            <a:r>
              <a:rPr lang="en-US" dirty="0"/>
              <a:t>State:  </a:t>
            </a:r>
            <a:r>
              <a:rPr lang="en-US" dirty="0" err="1"/>
              <a:t>DaSY</a:t>
            </a:r>
            <a:r>
              <a:rPr lang="en-US" dirty="0"/>
              <a:t> Framework completed by SSIP leadership team during Phase I</a:t>
            </a:r>
          </a:p>
          <a:p>
            <a:pPr marL="0" indent="0">
              <a:buNone/>
            </a:pPr>
            <a:r>
              <a:rPr lang="en-US" dirty="0"/>
              <a:t>Survey of all local ECSE programs (Part C and 619) and leaders using INSPIRE ACTION 1.0 program self assessment</a:t>
            </a:r>
          </a:p>
        </p:txBody>
      </p:sp>
    </p:spTree>
    <p:extLst>
      <p:ext uri="{BB962C8B-B14F-4D97-AF65-F5344CB8AC3E}">
        <p14:creationId xmlns:p14="http://schemas.microsoft.com/office/powerpoint/2010/main" val="95944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algn="r"/>
            <a:r>
              <a:rPr lang="en-US" altLang="en-US" dirty="0"/>
              <a:t>Phase I:  Local Program Assessment</a:t>
            </a:r>
          </a:p>
        </p:txBody>
      </p:sp>
      <p:pic>
        <p:nvPicPr>
          <p:cNvPr id="4" name="Picture 2" descr="Inspire Action Summary Grid&#10;&#10;The graphic shows the summary grid from Minnesota's early childhood program self-assessment.  The grid includes a column for each component of program quality assessed.  The scoring grid for each component ranges from less than or equal to zero up to a maximum of five.  Less than or equal to zero is the red warning zone.  Scores of 1 through 3 are in the yellow cautionary zone.  Scores of 4 or 5 are in the green zone.  The twelve components are identification, natural or least restrictive environments, services are coordinated, intentional instruction within routines, responsive interactions and environments, effective leadership, assessment, curriculum, transitions, intensity, and ongoing data-driven improvemen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 y="1600200"/>
            <a:ext cx="8229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96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416675"/>
            <a:ext cx="2133600" cy="365125"/>
          </a:xfrm>
          <a:prstGeom prst="rect">
            <a:avLst/>
          </a:prstGeom>
        </p:spPr>
        <p:txBody>
          <a:bodyPr/>
          <a:lstStyle/>
          <a:p>
            <a:pPr>
              <a:defRPr/>
            </a:pPr>
            <a:fld id="{DEABB14B-8719-47FB-A82C-5265EF1B0390}" type="slidenum">
              <a:rPr lang="en-US" smtClean="0"/>
              <a:pPr>
                <a:defRPr/>
              </a:pPr>
              <a:t>15</a:t>
            </a:fld>
            <a:endParaRPr lang="en-US" dirty="0"/>
          </a:p>
        </p:txBody>
      </p:sp>
      <p:sp>
        <p:nvSpPr>
          <p:cNvPr id="7" name="Title 6"/>
          <p:cNvSpPr>
            <a:spLocks noGrp="1"/>
          </p:cNvSpPr>
          <p:nvPr>
            <p:ph type="title"/>
          </p:nvPr>
        </p:nvSpPr>
        <p:spPr/>
        <p:txBody>
          <a:bodyPr/>
          <a:lstStyle/>
          <a:p>
            <a:r>
              <a:rPr lang="en-US" dirty="0"/>
              <a:t>INSPIRE</a:t>
            </a:r>
          </a:p>
        </p:txBody>
      </p:sp>
      <p:graphicFrame>
        <p:nvGraphicFramePr>
          <p:cNvPr id="9" name="Content Placeholder 8" descr="This chart displays the statewide average of evaluation results for Part C and Part B program staff in the ares of identification, natural and least restrictive environments, service coordiantion, partnerships with families, intention instruction within routines, responsive interactions and environments and effective technical and adaptive leadership.  All areas were above 2.5.  Responsive interactions was the highest for both C and B at 4.2 and 4.1 respectively." title="INSPIRE"/>
          <p:cNvGraphicFramePr>
            <a:graphicFrameLocks noGrp="1"/>
          </p:cNvGraphicFramePr>
          <p:nvPr>
            <p:ph idx="1"/>
            <p:extLst>
              <p:ext uri="{D42A27DB-BD31-4B8C-83A1-F6EECF244321}">
                <p14:modId xmlns:p14="http://schemas.microsoft.com/office/powerpoint/2010/main" val="270205552"/>
              </p:ext>
            </p:extLst>
          </p:nvPr>
        </p:nvGraphicFramePr>
        <p:xfrm>
          <a:off x="228600" y="990600"/>
          <a:ext cx="86868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0"/>
          </p:nvPr>
        </p:nvSpPr>
        <p:spPr/>
        <p:txBody>
          <a:bodyPr/>
          <a:lstStyle/>
          <a:p>
            <a:pPr>
              <a:defRPr/>
            </a:pPr>
            <a:r>
              <a:rPr lang="en-US" dirty="0"/>
              <a:t>education.state.mn.us</a:t>
            </a:r>
          </a:p>
        </p:txBody>
      </p:sp>
    </p:spTree>
    <p:extLst>
      <p:ext uri="{BB962C8B-B14F-4D97-AF65-F5344CB8AC3E}">
        <p14:creationId xmlns:p14="http://schemas.microsoft.com/office/powerpoint/2010/main" val="794904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416675"/>
            <a:ext cx="2133600" cy="365125"/>
          </a:xfrm>
          <a:prstGeom prst="rect">
            <a:avLst/>
          </a:prstGeom>
        </p:spPr>
        <p:txBody>
          <a:bodyPr/>
          <a:lstStyle/>
          <a:p>
            <a:pPr>
              <a:defRPr/>
            </a:pPr>
            <a:fld id="{DEABB14B-8719-47FB-A82C-5265EF1B0390}" type="slidenum">
              <a:rPr lang="en-US" smtClean="0"/>
              <a:pPr>
                <a:defRPr/>
              </a:pPr>
              <a:t>16</a:t>
            </a:fld>
            <a:endParaRPr lang="en-US" dirty="0"/>
          </a:p>
        </p:txBody>
      </p:sp>
      <p:sp>
        <p:nvSpPr>
          <p:cNvPr id="7" name="Title 6"/>
          <p:cNvSpPr>
            <a:spLocks noGrp="1"/>
          </p:cNvSpPr>
          <p:nvPr>
            <p:ph type="title"/>
          </p:nvPr>
        </p:nvSpPr>
        <p:spPr/>
        <p:txBody>
          <a:bodyPr/>
          <a:lstStyle/>
          <a:p>
            <a:r>
              <a:rPr lang="en-US" dirty="0"/>
              <a:t>ACTION</a:t>
            </a:r>
          </a:p>
        </p:txBody>
      </p:sp>
      <p:graphicFrame>
        <p:nvGraphicFramePr>
          <p:cNvPr id="9" name="Content Placeholder 8" descr="This chart displays the statewide average ratings in the areas of assessment, curriculum, transitions, intensity and Ongoing data-driven improvement--data colleciton and data use.  Data use is the overall lowest area with an average for Part C and Part B of 1.5." title="ACTION"/>
          <p:cNvGraphicFramePr>
            <a:graphicFrameLocks noGrp="1"/>
          </p:cNvGraphicFramePr>
          <p:nvPr>
            <p:ph idx="1"/>
            <p:extLst>
              <p:ext uri="{D42A27DB-BD31-4B8C-83A1-F6EECF244321}">
                <p14:modId xmlns:p14="http://schemas.microsoft.com/office/powerpoint/2010/main" val="1050735245"/>
              </p:ext>
            </p:extLst>
          </p:nvPr>
        </p:nvGraphicFramePr>
        <p:xfrm>
          <a:off x="228600" y="990600"/>
          <a:ext cx="86868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0"/>
          </p:nvPr>
        </p:nvSpPr>
        <p:spPr/>
        <p:txBody>
          <a:bodyPr/>
          <a:lstStyle/>
          <a:p>
            <a:pPr>
              <a:defRPr/>
            </a:pPr>
            <a:r>
              <a:rPr lang="en-US" dirty="0"/>
              <a:t>education.state.mn.us</a:t>
            </a:r>
          </a:p>
        </p:txBody>
      </p:sp>
    </p:spTree>
    <p:extLst>
      <p:ext uri="{BB962C8B-B14F-4D97-AF65-F5344CB8AC3E}">
        <p14:creationId xmlns:p14="http://schemas.microsoft.com/office/powerpoint/2010/main" val="57125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p:cNvSpPr>
            <a:spLocks noGrp="1"/>
          </p:cNvSpPr>
          <p:nvPr>
            <p:ph type="title"/>
          </p:nvPr>
        </p:nvSpPr>
        <p:spPr/>
        <p:txBody>
          <a:bodyPr/>
          <a:lstStyle/>
          <a:p>
            <a:r>
              <a:rPr lang="en-US" dirty="0"/>
              <a:t>Specifics of Data Use</a:t>
            </a:r>
          </a:p>
        </p:txBody>
      </p:sp>
      <p:sp>
        <p:nvSpPr>
          <p:cNvPr id="2" name="Content Placeholder 1"/>
          <p:cNvSpPr>
            <a:spLocks noGrp="1"/>
          </p:cNvSpPr>
          <p:nvPr>
            <p:ph idx="1"/>
          </p:nvPr>
        </p:nvSpPr>
        <p:spPr/>
        <p:txBody>
          <a:bodyPr/>
          <a:lstStyle/>
          <a:p>
            <a:r>
              <a:rPr lang="en-US" dirty="0"/>
              <a:t>Local program leaders and staff were not choosing to use discretionary time to conduct data analysis.</a:t>
            </a:r>
          </a:p>
          <a:p>
            <a:r>
              <a:rPr lang="en-US" dirty="0"/>
              <a:t>Some indicated lack of skill.</a:t>
            </a:r>
          </a:p>
          <a:p>
            <a:r>
              <a:rPr lang="en-US" dirty="0"/>
              <a:t>Few had improvement plans that were data driven.</a:t>
            </a:r>
          </a:p>
          <a:p>
            <a:r>
              <a:rPr lang="en-US" dirty="0"/>
              <a:t>Comments included a sense from local programs that the number of children in their data sets were too small to use to draw meaningful conclusions.</a:t>
            </a:r>
          </a:p>
        </p:txBody>
      </p:sp>
    </p:spTree>
    <p:extLst>
      <p:ext uri="{BB962C8B-B14F-4D97-AF65-F5344CB8AC3E}">
        <p14:creationId xmlns:p14="http://schemas.microsoft.com/office/powerpoint/2010/main" val="2143811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
        <p:nvSpPr>
          <p:cNvPr id="3" name="Title 2"/>
          <p:cNvSpPr>
            <a:spLocks noGrp="1"/>
          </p:cNvSpPr>
          <p:nvPr>
            <p:ph type="title"/>
          </p:nvPr>
        </p:nvSpPr>
        <p:spPr/>
        <p:txBody>
          <a:bodyPr/>
          <a:lstStyle/>
          <a:p>
            <a:r>
              <a:rPr lang="en-US" dirty="0"/>
              <a:t>Less Formal Strategies</a:t>
            </a:r>
          </a:p>
        </p:txBody>
      </p:sp>
      <p:sp>
        <p:nvSpPr>
          <p:cNvPr id="2" name="Content Placeholder 1"/>
          <p:cNvSpPr>
            <a:spLocks noGrp="1"/>
          </p:cNvSpPr>
          <p:nvPr>
            <p:ph idx="1"/>
          </p:nvPr>
        </p:nvSpPr>
        <p:spPr/>
        <p:txBody>
          <a:bodyPr/>
          <a:lstStyle/>
          <a:p>
            <a:r>
              <a:rPr lang="en-US" dirty="0"/>
              <a:t>Conference evaluations</a:t>
            </a:r>
          </a:p>
          <a:p>
            <a:r>
              <a:rPr lang="en-US" dirty="0"/>
              <a:t>Regionally Representative Leadership Team</a:t>
            </a:r>
          </a:p>
          <a:p>
            <a:r>
              <a:rPr lang="en-US" dirty="0"/>
              <a:t>Data reported by Professional Development Facilitators (PDFs)</a:t>
            </a:r>
          </a:p>
        </p:txBody>
      </p:sp>
    </p:spTree>
    <p:extLst>
      <p:ext uri="{BB962C8B-B14F-4D97-AF65-F5344CB8AC3E}">
        <p14:creationId xmlns:p14="http://schemas.microsoft.com/office/powerpoint/2010/main" val="244332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F737D-64B8-4067-BFAC-B13B3EB046F5}"/>
              </a:ext>
            </a:extLst>
          </p:cNvPr>
          <p:cNvSpPr>
            <a:spLocks noGrp="1"/>
          </p:cNvSpPr>
          <p:nvPr>
            <p:ph type="sldNum" sz="quarter" idx="4294967295"/>
          </p:nvPr>
        </p:nvSpPr>
        <p:spPr>
          <a:xfrm>
            <a:off x="0" y="6327775"/>
            <a:ext cx="2133600" cy="365125"/>
          </a:xfrm>
        </p:spPr>
        <p:txBody>
          <a:bodyPr/>
          <a:lstStyle/>
          <a:p>
            <a:fld id="{B2897048-00E0-47FB-B07B-F36BBE8AF579}" type="slidenum">
              <a:rPr lang="en-US" smtClean="0"/>
              <a:pPr/>
              <a:t>19</a:t>
            </a:fld>
            <a:endParaRPr lang="en-US" dirty="0"/>
          </a:p>
        </p:txBody>
      </p:sp>
      <p:sp>
        <p:nvSpPr>
          <p:cNvPr id="5" name="Title 4">
            <a:extLst>
              <a:ext uri="{FF2B5EF4-FFF2-40B4-BE49-F238E27FC236}">
                <a16:creationId xmlns:a16="http://schemas.microsoft.com/office/drawing/2014/main" id="{BE65D4C9-467C-48E9-A610-BD556ACDD78A}"/>
              </a:ext>
            </a:extLst>
          </p:cNvPr>
          <p:cNvSpPr>
            <a:spLocks noGrp="1"/>
          </p:cNvSpPr>
          <p:nvPr>
            <p:ph type="title"/>
          </p:nvPr>
        </p:nvSpPr>
        <p:spPr>
          <a:xfrm>
            <a:off x="381000" y="1501884"/>
            <a:ext cx="6702552" cy="1676400"/>
          </a:xfrm>
        </p:spPr>
        <p:txBody>
          <a:bodyPr/>
          <a:lstStyle/>
          <a:p>
            <a:r>
              <a:rPr lang="en-US" dirty="0"/>
              <a:t>Table Talk</a:t>
            </a:r>
          </a:p>
        </p:txBody>
      </p:sp>
      <p:pic>
        <p:nvPicPr>
          <p:cNvPr id="17" name="Picture 16" descr="&quot; &quot;">
            <a:extLst>
              <a:ext uri="{FF2B5EF4-FFF2-40B4-BE49-F238E27FC236}">
                <a16:creationId xmlns:a16="http://schemas.microsoft.com/office/drawing/2014/main" id="{D35599F6-E55A-4EF9-92FC-5B46FAC6513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91000" y="2133600"/>
            <a:ext cx="4953000" cy="3581400"/>
          </a:xfrm>
          <a:prstGeom prst="rect">
            <a:avLst/>
          </a:prstGeom>
        </p:spPr>
      </p:pic>
    </p:spTree>
    <p:extLst>
      <p:ext uri="{BB962C8B-B14F-4D97-AF65-F5344CB8AC3E}">
        <p14:creationId xmlns:p14="http://schemas.microsoft.com/office/powerpoint/2010/main" val="150666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a:t>Session Objectives</a:t>
            </a:r>
          </a:p>
        </p:txBody>
      </p:sp>
      <p:sp>
        <p:nvSpPr>
          <p:cNvPr id="2" name="Content Placeholder 1"/>
          <p:cNvSpPr>
            <a:spLocks noGrp="1"/>
          </p:cNvSpPr>
          <p:nvPr>
            <p:ph idx="1"/>
          </p:nvPr>
        </p:nvSpPr>
        <p:spPr/>
        <p:txBody>
          <a:bodyPr/>
          <a:lstStyle/>
          <a:p>
            <a:pPr lvl="0"/>
            <a:r>
              <a:rPr lang="en-US" dirty="0"/>
              <a:t>Part C and Part B 619 recognize the important of creating a culture of data use and supporting data teams to effectively use data at the local and state levels.</a:t>
            </a:r>
          </a:p>
          <a:p>
            <a:pPr lvl="0"/>
            <a:r>
              <a:rPr lang="en-US" dirty="0"/>
              <a:t>Hear and share about efforts (and supporting tools) to build a culture of data use and reflect on your program’s data culture.</a:t>
            </a:r>
          </a:p>
        </p:txBody>
      </p:sp>
    </p:spTree>
    <p:extLst>
      <p:ext uri="{BB962C8B-B14F-4D97-AF65-F5344CB8AC3E}">
        <p14:creationId xmlns:p14="http://schemas.microsoft.com/office/powerpoint/2010/main" val="203567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20</a:t>
            </a:fld>
            <a:endParaRPr lang="en-US" dirty="0"/>
          </a:p>
        </p:txBody>
      </p:sp>
      <p:sp>
        <p:nvSpPr>
          <p:cNvPr id="3" name="Title 2"/>
          <p:cNvSpPr>
            <a:spLocks noGrp="1"/>
          </p:cNvSpPr>
          <p:nvPr>
            <p:ph type="title"/>
          </p:nvPr>
        </p:nvSpPr>
        <p:spPr/>
        <p:txBody>
          <a:bodyPr>
            <a:normAutofit fontScale="90000"/>
          </a:bodyPr>
          <a:lstStyle/>
          <a:p>
            <a:r>
              <a:rPr lang="en-US" dirty="0"/>
              <a:t>Kansas: Assessing Data Quality</a:t>
            </a:r>
          </a:p>
        </p:txBody>
      </p:sp>
      <p:sp>
        <p:nvSpPr>
          <p:cNvPr id="2" name="Content Placeholder 1"/>
          <p:cNvSpPr>
            <a:spLocks noGrp="1"/>
          </p:cNvSpPr>
          <p:nvPr>
            <p:ph type="subTitle" idx="1"/>
          </p:nvPr>
        </p:nvSpPr>
        <p:spPr/>
        <p:txBody>
          <a:bodyPr>
            <a:normAutofit/>
          </a:bodyPr>
          <a:lstStyle/>
          <a:p>
            <a:r>
              <a:rPr lang="en-US" dirty="0"/>
              <a:t>Darci Rickson</a:t>
            </a:r>
          </a:p>
        </p:txBody>
      </p:sp>
    </p:spTree>
    <p:extLst>
      <p:ext uri="{BB962C8B-B14F-4D97-AF65-F5344CB8AC3E}">
        <p14:creationId xmlns:p14="http://schemas.microsoft.com/office/powerpoint/2010/main" val="268256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xfrm>
            <a:off x="304800" y="304800"/>
            <a:ext cx="8229600" cy="1143000"/>
          </a:xfrm>
          <a:solidFill>
            <a:schemeClr val="bg1"/>
          </a:solidFill>
        </p:spPr>
        <p:txBody>
          <a:bodyPr/>
          <a:lstStyle/>
          <a:p>
            <a:r>
              <a:rPr lang="en-US" dirty="0"/>
              <a:t>Information</a:t>
            </a:r>
          </a:p>
        </p:txBody>
      </p:sp>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a:xfrm>
            <a:off x="457200" y="1585334"/>
            <a:ext cx="8229600" cy="3748666"/>
          </a:xfrm>
        </p:spPr>
        <p:txBody>
          <a:bodyPr/>
          <a:lstStyle/>
          <a:p>
            <a:r>
              <a:rPr lang="en-US" dirty="0"/>
              <a:t>Kansas Infant-Toddlers Services – known locally as Tiny-k programs </a:t>
            </a:r>
          </a:p>
          <a:p>
            <a:r>
              <a:rPr lang="en-US" dirty="0"/>
              <a:t>Part C is administered by the Kansas Department of Health and Environment (KDHE)</a:t>
            </a:r>
          </a:p>
          <a:p>
            <a:r>
              <a:rPr lang="en-US" dirty="0"/>
              <a:t>10,041 children received early intervention services in calendar year 2017</a:t>
            </a:r>
          </a:p>
          <a:p>
            <a:r>
              <a:rPr lang="en-US" dirty="0"/>
              <a:t>There are 32 local programs and each program is different</a:t>
            </a:r>
          </a:p>
        </p:txBody>
      </p:sp>
      <p:pic>
        <p:nvPicPr>
          <p:cNvPr id="3" name="Picture 2" descr="Kansas Department of Health and Environment">
            <a:extLst>
              <a:ext uri="{FF2B5EF4-FFF2-40B4-BE49-F238E27FC236}">
                <a16:creationId xmlns:a16="http://schemas.microsoft.com/office/drawing/2014/main" id="{1CBBD742-4A7F-40E8-BD83-A1BD34D8D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22389"/>
            <a:ext cx="2209800" cy="1504324"/>
          </a:xfrm>
          <a:prstGeom prst="rect">
            <a:avLst/>
          </a:prstGeom>
        </p:spPr>
      </p:pic>
      <p:pic>
        <p:nvPicPr>
          <p:cNvPr id="7" name="Picture 6" descr="tiny-k. Early Intervention Services">
            <a:extLst>
              <a:ext uri="{FF2B5EF4-FFF2-40B4-BE49-F238E27FC236}">
                <a16:creationId xmlns:a16="http://schemas.microsoft.com/office/drawing/2014/main" id="{9CD29CEB-B16A-40DA-A0F7-1D083755C5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5471534"/>
            <a:ext cx="2819400" cy="1026087"/>
          </a:xfrm>
          <a:prstGeom prst="rect">
            <a:avLst/>
          </a:prstGeom>
        </p:spPr>
      </p:pic>
    </p:spTree>
    <p:extLst>
      <p:ext uri="{BB962C8B-B14F-4D97-AF65-F5344CB8AC3E}">
        <p14:creationId xmlns:p14="http://schemas.microsoft.com/office/powerpoint/2010/main" val="1531819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xfrm>
            <a:off x="304800" y="304800"/>
            <a:ext cx="8229600" cy="1143000"/>
          </a:xfrm>
          <a:solidFill>
            <a:schemeClr val="bg1"/>
          </a:solidFill>
        </p:spPr>
        <p:txBody>
          <a:bodyPr/>
          <a:lstStyle/>
          <a:p>
            <a:r>
              <a:rPr lang="en-US" dirty="0"/>
              <a:t>Local Program Database Users</a:t>
            </a:r>
          </a:p>
        </p:txBody>
      </p:sp>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a:xfrm>
            <a:off x="457200" y="1585334"/>
            <a:ext cx="8229600" cy="4038600"/>
          </a:xfrm>
        </p:spPr>
        <p:txBody>
          <a:bodyPr/>
          <a:lstStyle/>
          <a:p>
            <a:r>
              <a:rPr lang="en-US" dirty="0"/>
              <a:t>Coordinators</a:t>
            </a:r>
          </a:p>
          <a:p>
            <a:r>
              <a:rPr lang="en-US" dirty="0"/>
              <a:t>Providers</a:t>
            </a:r>
          </a:p>
          <a:p>
            <a:r>
              <a:rPr lang="en-US" dirty="0"/>
              <a:t>FSCs</a:t>
            </a:r>
          </a:p>
          <a:p>
            <a:r>
              <a:rPr lang="en-US" dirty="0"/>
              <a:t>IFSP Users</a:t>
            </a:r>
          </a:p>
          <a:p>
            <a:r>
              <a:rPr lang="en-US" dirty="0"/>
              <a:t>Data Managers</a:t>
            </a:r>
          </a:p>
        </p:txBody>
      </p:sp>
    </p:spTree>
    <p:extLst>
      <p:ext uri="{BB962C8B-B14F-4D97-AF65-F5344CB8AC3E}">
        <p14:creationId xmlns:p14="http://schemas.microsoft.com/office/powerpoint/2010/main" val="1776155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solidFill>
            <a:schemeClr val="bg1"/>
          </a:solidFill>
        </p:spPr>
        <p:txBody>
          <a:bodyPr/>
          <a:lstStyle/>
          <a:p>
            <a:r>
              <a:rPr lang="en-US" dirty="0"/>
              <a:t>Assessing Data Quality</a:t>
            </a:r>
          </a:p>
        </p:txBody>
      </p:sp>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p:txBody>
          <a:bodyPr/>
          <a:lstStyle/>
          <a:p>
            <a:r>
              <a:rPr lang="en-US" dirty="0"/>
              <a:t>Data Quality – data must be consistent and unambiguous to be high quality</a:t>
            </a:r>
          </a:p>
          <a:p>
            <a:r>
              <a:rPr lang="en-US" dirty="0"/>
              <a:t>Data quality issues are often the result of database merges in which data fields that should be compatible are not due to format inconsistences or communication issues</a:t>
            </a:r>
          </a:p>
          <a:p>
            <a:r>
              <a:rPr lang="en-US" dirty="0"/>
              <a:t>Data is considered high quality if it “FITS” its intended uses</a:t>
            </a:r>
          </a:p>
        </p:txBody>
      </p:sp>
    </p:spTree>
    <p:extLst>
      <p:ext uri="{BB962C8B-B14F-4D97-AF65-F5344CB8AC3E}">
        <p14:creationId xmlns:p14="http://schemas.microsoft.com/office/powerpoint/2010/main" val="397120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solidFill>
            <a:schemeClr val="bg1"/>
          </a:solidFill>
        </p:spPr>
        <p:txBody>
          <a:bodyPr/>
          <a:lstStyle/>
          <a:p>
            <a:r>
              <a:rPr lang="en-US" dirty="0"/>
              <a:t>5 Languages of Data</a:t>
            </a:r>
          </a:p>
        </p:txBody>
      </p:sp>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p:txBody>
          <a:bodyPr/>
          <a:lstStyle/>
          <a:p>
            <a:r>
              <a:rPr lang="en-US" dirty="0"/>
              <a:t>Completeness</a:t>
            </a:r>
          </a:p>
          <a:p>
            <a:r>
              <a:rPr lang="en-US" dirty="0"/>
              <a:t>Validity</a:t>
            </a:r>
          </a:p>
          <a:p>
            <a:r>
              <a:rPr lang="en-US" dirty="0"/>
              <a:t>Timeliness</a:t>
            </a:r>
          </a:p>
          <a:p>
            <a:r>
              <a:rPr lang="en-US" dirty="0"/>
              <a:t>Consistency</a:t>
            </a:r>
          </a:p>
          <a:p>
            <a:r>
              <a:rPr lang="en-US" dirty="0"/>
              <a:t>Integrity</a:t>
            </a:r>
          </a:p>
        </p:txBody>
      </p:sp>
    </p:spTree>
    <p:extLst>
      <p:ext uri="{BB962C8B-B14F-4D97-AF65-F5344CB8AC3E}">
        <p14:creationId xmlns:p14="http://schemas.microsoft.com/office/powerpoint/2010/main" val="255670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xfrm>
            <a:off x="457200" y="304800"/>
            <a:ext cx="8229600" cy="1143000"/>
          </a:xfrm>
          <a:solidFill>
            <a:schemeClr val="bg1"/>
          </a:solidFill>
        </p:spPr>
        <p:txBody>
          <a:bodyPr/>
          <a:lstStyle/>
          <a:p>
            <a:r>
              <a:rPr lang="en-US" dirty="0"/>
              <a:t>Communication Issues</a:t>
            </a:r>
          </a:p>
        </p:txBody>
      </p:sp>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a:xfrm>
            <a:off x="457200" y="1600200"/>
            <a:ext cx="8305800" cy="4419599"/>
          </a:xfrm>
        </p:spPr>
        <p:txBody>
          <a:bodyPr/>
          <a:lstStyle/>
          <a:p>
            <a:r>
              <a:rPr lang="en-US" dirty="0"/>
              <a:t>Universal statewide IFSP and online database</a:t>
            </a:r>
          </a:p>
          <a:p>
            <a:r>
              <a:rPr lang="en-US" dirty="0"/>
              <a:t>With an internet connection, the IFSP is entered directly into the database</a:t>
            </a:r>
          </a:p>
          <a:p>
            <a:r>
              <a:rPr lang="en-US" dirty="0"/>
              <a:t>Without an internet connection, more steps are required to get the IFSP into the database</a:t>
            </a:r>
          </a:p>
          <a:p>
            <a:r>
              <a:rPr lang="en-US" dirty="0"/>
              <a:t>More people touching the data equals higher probability for errors</a:t>
            </a:r>
          </a:p>
          <a:p>
            <a:r>
              <a:rPr lang="en-US" dirty="0"/>
              <a:t>Solution: Kansas began creating a downloadable/uploadable IFSP</a:t>
            </a:r>
          </a:p>
        </p:txBody>
      </p:sp>
    </p:spTree>
    <p:extLst>
      <p:ext uri="{BB962C8B-B14F-4D97-AF65-F5344CB8AC3E}">
        <p14:creationId xmlns:p14="http://schemas.microsoft.com/office/powerpoint/2010/main" val="2142995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xfrm>
            <a:off x="381000" y="274638"/>
            <a:ext cx="8229600" cy="1143000"/>
          </a:xfrm>
          <a:solidFill>
            <a:schemeClr val="bg1"/>
          </a:solidFill>
        </p:spPr>
        <p:txBody>
          <a:bodyPr/>
          <a:lstStyle/>
          <a:p>
            <a:r>
              <a:rPr lang="en-US" dirty="0"/>
              <a:t>What is a Downloadable IFSP?</a:t>
            </a:r>
          </a:p>
        </p:txBody>
      </p:sp>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a:xfrm>
            <a:off x="457200" y="1600200"/>
            <a:ext cx="5105400" cy="4495799"/>
          </a:xfrm>
        </p:spPr>
        <p:txBody>
          <a:bodyPr/>
          <a:lstStyle/>
          <a:p>
            <a:r>
              <a:rPr lang="en-US" sz="2400" dirty="0"/>
              <a:t>The downloadable IFSP is a child specific, electronic,  fillable PDF version of our IFSP</a:t>
            </a:r>
          </a:p>
          <a:p>
            <a:r>
              <a:rPr lang="en-US" sz="2400" dirty="0"/>
              <a:t>The downloadable IFSP was created to enable database users to write or review an IFSP without access to an internet connection</a:t>
            </a:r>
          </a:p>
          <a:p>
            <a:r>
              <a:rPr lang="en-US" sz="2400" dirty="0"/>
              <a:t>The downloadable IFSP does not update the database until it is uploaded back into the database and finalized</a:t>
            </a:r>
          </a:p>
        </p:txBody>
      </p:sp>
      <p:pic>
        <p:nvPicPr>
          <p:cNvPr id="6" name="Picture 5" descr="The graphic is a screenshot of the Downloadable IFSP.">
            <a:extLst>
              <a:ext uri="{FF2B5EF4-FFF2-40B4-BE49-F238E27FC236}">
                <a16:creationId xmlns:a16="http://schemas.microsoft.com/office/drawing/2014/main" id="{CA5D3465-3D55-456B-AD28-E8C09109E8E4}"/>
              </a:ext>
            </a:extLst>
          </p:cNvPr>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l="21046" b="388"/>
          <a:stretch/>
        </p:blipFill>
        <p:spPr>
          <a:xfrm>
            <a:off x="5562600" y="1143000"/>
            <a:ext cx="3276600" cy="4800600"/>
          </a:xfrm>
          <a:prstGeom prst="rect">
            <a:avLst/>
          </a:prstGeom>
        </p:spPr>
      </p:pic>
    </p:spTree>
    <p:extLst>
      <p:ext uri="{BB962C8B-B14F-4D97-AF65-F5344CB8AC3E}">
        <p14:creationId xmlns:p14="http://schemas.microsoft.com/office/powerpoint/2010/main" val="3142411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solidFill>
            <a:schemeClr val="bg1"/>
          </a:solidFill>
        </p:spPr>
        <p:txBody>
          <a:bodyPr>
            <a:normAutofit fontScale="90000"/>
          </a:bodyPr>
          <a:lstStyle/>
          <a:p>
            <a:r>
              <a:rPr lang="en-US" dirty="0"/>
              <a:t>How does the Downloadable IFSP work?</a:t>
            </a:r>
          </a:p>
        </p:txBody>
      </p:sp>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p:txBody>
          <a:bodyPr/>
          <a:lstStyle/>
          <a:p>
            <a:pPr marL="514350" indent="-514350">
              <a:buAutoNum type="arabicPeriod"/>
            </a:pPr>
            <a:r>
              <a:rPr lang="en-US" sz="2400" dirty="0"/>
              <a:t>The child specific IFSP is downloaded onto the database users device as an electronic, fillable PDF form </a:t>
            </a:r>
          </a:p>
          <a:p>
            <a:pPr marL="514350" indent="-514350">
              <a:buAutoNum type="arabicPeriod"/>
            </a:pPr>
            <a:r>
              <a:rPr lang="en-US" sz="2400" dirty="0"/>
              <a:t>Then the IFSP is reviewed or updated as needed</a:t>
            </a:r>
          </a:p>
          <a:p>
            <a:pPr marL="514350" indent="-514350">
              <a:buAutoNum type="arabicPeriod"/>
            </a:pPr>
            <a:r>
              <a:rPr lang="en-US" sz="2400" dirty="0"/>
              <a:t>Next the IFSP is uploaded into the database</a:t>
            </a:r>
          </a:p>
          <a:p>
            <a:pPr marL="514350" indent="-514350">
              <a:buAutoNum type="arabicPeriod"/>
            </a:pPr>
            <a:r>
              <a:rPr lang="en-US" sz="2400" dirty="0"/>
              <a:t>Data checks are performed on required fields</a:t>
            </a:r>
          </a:p>
          <a:p>
            <a:pPr marL="514350" indent="-514350">
              <a:buAutoNum type="arabicPeriod"/>
            </a:pPr>
            <a:r>
              <a:rPr lang="en-US" sz="2400" dirty="0"/>
              <a:t>When the IFSP is finalized in the database, the new information is updated in the database</a:t>
            </a:r>
          </a:p>
          <a:p>
            <a:pPr marL="514350" indent="-514350">
              <a:buAutoNum type="arabicPeriod"/>
            </a:pPr>
            <a:r>
              <a:rPr lang="en-US" sz="2400" dirty="0"/>
              <a:t>A notice will pop-up that the file was successfully uploaded</a:t>
            </a:r>
          </a:p>
        </p:txBody>
      </p:sp>
    </p:spTree>
    <p:extLst>
      <p:ext uri="{BB962C8B-B14F-4D97-AF65-F5344CB8AC3E}">
        <p14:creationId xmlns:p14="http://schemas.microsoft.com/office/powerpoint/2010/main" val="633987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solidFill>
            <a:schemeClr val="bg1"/>
          </a:solidFill>
        </p:spPr>
        <p:txBody>
          <a:bodyPr/>
          <a:lstStyle/>
          <a:p>
            <a:r>
              <a:rPr lang="en-US" dirty="0"/>
              <a:t>The Downloadable IFSP</a:t>
            </a:r>
          </a:p>
        </p:txBody>
      </p:sp>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p:txBody>
          <a:bodyPr/>
          <a:lstStyle/>
          <a:p>
            <a:pPr marL="0" indent="0" algn="ctr">
              <a:buNone/>
            </a:pPr>
            <a:endParaRPr lang="en-US" sz="4800" b="1" dirty="0"/>
          </a:p>
          <a:p>
            <a:pPr marL="0" indent="0" algn="ctr">
              <a:buNone/>
            </a:pPr>
            <a:r>
              <a:rPr lang="en-US" sz="5400" b="1" dirty="0"/>
              <a:t>ANY QUESTIONS???</a:t>
            </a:r>
          </a:p>
          <a:p>
            <a:pPr marL="0" indent="0" algn="ctr">
              <a:buNone/>
            </a:pPr>
            <a:endParaRPr lang="en-US" sz="4800" b="1" dirty="0"/>
          </a:p>
          <a:p>
            <a:pPr marL="0" indent="0" algn="ctr">
              <a:buNone/>
            </a:pPr>
            <a:r>
              <a:rPr lang="en-US" sz="3600" b="1" dirty="0"/>
              <a:t>Darci.Rickson@Ks.gov</a:t>
            </a:r>
          </a:p>
        </p:txBody>
      </p:sp>
    </p:spTree>
    <p:extLst>
      <p:ext uri="{BB962C8B-B14F-4D97-AF65-F5344CB8AC3E}">
        <p14:creationId xmlns:p14="http://schemas.microsoft.com/office/powerpoint/2010/main" val="95711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F737D-64B8-4067-BFAC-B13B3EB046F5}"/>
              </a:ext>
            </a:extLst>
          </p:cNvPr>
          <p:cNvSpPr>
            <a:spLocks noGrp="1"/>
          </p:cNvSpPr>
          <p:nvPr>
            <p:ph type="sldNum" sz="quarter" idx="4294967295"/>
          </p:nvPr>
        </p:nvSpPr>
        <p:spPr>
          <a:xfrm>
            <a:off x="0" y="6327775"/>
            <a:ext cx="2133600" cy="365125"/>
          </a:xfrm>
        </p:spPr>
        <p:txBody>
          <a:bodyPr/>
          <a:lstStyle/>
          <a:p>
            <a:fld id="{B2897048-00E0-47FB-B07B-F36BBE8AF579}" type="slidenum">
              <a:rPr lang="en-US" smtClean="0"/>
              <a:pPr/>
              <a:t>29</a:t>
            </a:fld>
            <a:endParaRPr lang="en-US" dirty="0"/>
          </a:p>
        </p:txBody>
      </p:sp>
      <p:sp>
        <p:nvSpPr>
          <p:cNvPr id="5" name="Title 4">
            <a:extLst>
              <a:ext uri="{FF2B5EF4-FFF2-40B4-BE49-F238E27FC236}">
                <a16:creationId xmlns:a16="http://schemas.microsoft.com/office/drawing/2014/main" id="{BE65D4C9-467C-48E9-A610-BD556ACDD78A}"/>
              </a:ext>
            </a:extLst>
          </p:cNvPr>
          <p:cNvSpPr>
            <a:spLocks noGrp="1"/>
          </p:cNvSpPr>
          <p:nvPr>
            <p:ph type="title"/>
          </p:nvPr>
        </p:nvSpPr>
        <p:spPr>
          <a:xfrm>
            <a:off x="4343400" y="1595629"/>
            <a:ext cx="6702552" cy="1676400"/>
          </a:xfrm>
        </p:spPr>
        <p:txBody>
          <a:bodyPr/>
          <a:lstStyle/>
          <a:p>
            <a:r>
              <a:rPr lang="en-US" dirty="0"/>
              <a:t>Table Talk</a:t>
            </a:r>
          </a:p>
        </p:txBody>
      </p:sp>
      <p:pic>
        <p:nvPicPr>
          <p:cNvPr id="3" name="Picture 2" descr="&quot; &quot;">
            <a:extLst>
              <a:ext uri="{FF2B5EF4-FFF2-40B4-BE49-F238E27FC236}">
                <a16:creationId xmlns:a16="http://schemas.microsoft.com/office/drawing/2014/main" id="{250A49F0-A987-4707-A587-FF7999644E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400" y="2895600"/>
            <a:ext cx="5638800" cy="3176417"/>
          </a:xfrm>
          <a:prstGeom prst="rect">
            <a:avLst/>
          </a:prstGeom>
        </p:spPr>
      </p:pic>
    </p:spTree>
    <p:extLst>
      <p:ext uri="{BB962C8B-B14F-4D97-AF65-F5344CB8AC3E}">
        <p14:creationId xmlns:p14="http://schemas.microsoft.com/office/powerpoint/2010/main" val="8630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5E7D21-6CDA-4AB5-91B2-CEC30F6C300B}"/>
              </a:ext>
            </a:extLst>
          </p:cNvPr>
          <p:cNvSpPr>
            <a:spLocks noGrp="1"/>
          </p:cNvSpPr>
          <p:nvPr>
            <p:ph type="sldNum" sz="quarter" idx="10"/>
          </p:nvPr>
        </p:nvSpPr>
        <p:spPr/>
        <p:txBody>
          <a:bodyPr/>
          <a:lstStyle/>
          <a:p>
            <a:fld id="{B2897048-00E0-47FB-B07B-F36BBE8AF579}" type="slidenum">
              <a:rPr lang="en-US" smtClean="0"/>
              <a:pPr/>
              <a:t>3</a:t>
            </a:fld>
            <a:endParaRPr lang="en-US" dirty="0"/>
          </a:p>
        </p:txBody>
      </p:sp>
      <p:sp>
        <p:nvSpPr>
          <p:cNvPr id="10" name="Title 9">
            <a:extLst>
              <a:ext uri="{FF2B5EF4-FFF2-40B4-BE49-F238E27FC236}">
                <a16:creationId xmlns:a16="http://schemas.microsoft.com/office/drawing/2014/main" id="{0A9E68AA-3154-4732-9A79-2E2EC7DD49D8}"/>
              </a:ext>
            </a:extLst>
          </p:cNvPr>
          <p:cNvSpPr>
            <a:spLocks noGrp="1"/>
          </p:cNvSpPr>
          <p:nvPr>
            <p:ph type="title"/>
          </p:nvPr>
        </p:nvSpPr>
        <p:spPr/>
        <p:txBody>
          <a:bodyPr/>
          <a:lstStyle/>
          <a:p>
            <a:r>
              <a:rPr lang="en-US" dirty="0"/>
              <a:t>Introductions</a:t>
            </a:r>
          </a:p>
        </p:txBody>
      </p:sp>
      <p:sp>
        <p:nvSpPr>
          <p:cNvPr id="11" name="Text Placeholder 10">
            <a:extLst>
              <a:ext uri="{FF2B5EF4-FFF2-40B4-BE49-F238E27FC236}">
                <a16:creationId xmlns:a16="http://schemas.microsoft.com/office/drawing/2014/main" id="{2C81CF19-35D6-4DEB-ABF8-F2225CF41472}"/>
              </a:ext>
            </a:extLst>
          </p:cNvPr>
          <p:cNvSpPr>
            <a:spLocks noGrp="1"/>
          </p:cNvSpPr>
          <p:nvPr>
            <p:ph type="body" idx="1"/>
          </p:nvPr>
        </p:nvSpPr>
        <p:spPr/>
        <p:txBody>
          <a:bodyPr/>
          <a:lstStyle/>
          <a:p>
            <a:r>
              <a:rPr lang="en-US" dirty="0"/>
              <a:t>State Panelists	</a:t>
            </a:r>
          </a:p>
        </p:txBody>
      </p:sp>
      <p:sp>
        <p:nvSpPr>
          <p:cNvPr id="12" name="Content Placeholder 11">
            <a:extLst>
              <a:ext uri="{FF2B5EF4-FFF2-40B4-BE49-F238E27FC236}">
                <a16:creationId xmlns:a16="http://schemas.microsoft.com/office/drawing/2014/main" id="{B271BE63-96BA-430E-BD6F-09605EC47F0E}"/>
              </a:ext>
            </a:extLst>
          </p:cNvPr>
          <p:cNvSpPr>
            <a:spLocks noGrp="1"/>
          </p:cNvSpPr>
          <p:nvPr>
            <p:ph sz="half" idx="2"/>
          </p:nvPr>
        </p:nvSpPr>
        <p:spPr/>
        <p:txBody>
          <a:bodyPr/>
          <a:lstStyle/>
          <a:p>
            <a:r>
              <a:rPr lang="en-US" dirty="0"/>
              <a:t>Darci Rickson, KS</a:t>
            </a:r>
          </a:p>
          <a:p>
            <a:r>
              <a:rPr lang="en-US" dirty="0"/>
              <a:t>Brenda Sharp, LA</a:t>
            </a:r>
          </a:p>
          <a:p>
            <a:r>
              <a:rPr lang="en-US" dirty="0"/>
              <a:t>Lisa Backer, MN</a:t>
            </a:r>
          </a:p>
          <a:p>
            <a:endParaRPr lang="en-US" dirty="0"/>
          </a:p>
        </p:txBody>
      </p:sp>
      <p:sp>
        <p:nvSpPr>
          <p:cNvPr id="13" name="Text Placeholder 12">
            <a:extLst>
              <a:ext uri="{FF2B5EF4-FFF2-40B4-BE49-F238E27FC236}">
                <a16:creationId xmlns:a16="http://schemas.microsoft.com/office/drawing/2014/main" id="{C8A0A4AF-9703-4494-B5B3-BBE612999AF2}"/>
              </a:ext>
            </a:extLst>
          </p:cNvPr>
          <p:cNvSpPr>
            <a:spLocks noGrp="1"/>
          </p:cNvSpPr>
          <p:nvPr>
            <p:ph type="body" sz="quarter" idx="3"/>
          </p:nvPr>
        </p:nvSpPr>
        <p:spPr/>
        <p:txBody>
          <a:bodyPr/>
          <a:lstStyle/>
          <a:p>
            <a:r>
              <a:rPr lang="en-US" dirty="0"/>
              <a:t>DaSy</a:t>
            </a:r>
          </a:p>
        </p:txBody>
      </p:sp>
      <p:sp>
        <p:nvSpPr>
          <p:cNvPr id="14" name="Content Placeholder 13">
            <a:extLst>
              <a:ext uri="{FF2B5EF4-FFF2-40B4-BE49-F238E27FC236}">
                <a16:creationId xmlns:a16="http://schemas.microsoft.com/office/drawing/2014/main" id="{872306A7-B7A2-47D5-8924-C1D1B2B9C8FB}"/>
              </a:ext>
            </a:extLst>
          </p:cNvPr>
          <p:cNvSpPr>
            <a:spLocks noGrp="1"/>
          </p:cNvSpPr>
          <p:nvPr>
            <p:ph sz="quarter" idx="4"/>
          </p:nvPr>
        </p:nvSpPr>
        <p:spPr/>
        <p:txBody>
          <a:bodyPr/>
          <a:lstStyle/>
          <a:p>
            <a:r>
              <a:rPr lang="en-US" dirty="0"/>
              <a:t>Haidee Bernstein</a:t>
            </a:r>
          </a:p>
          <a:p>
            <a:r>
              <a:rPr lang="en-US" dirty="0"/>
              <a:t>Denise Mauzy</a:t>
            </a:r>
          </a:p>
        </p:txBody>
      </p:sp>
    </p:spTree>
    <p:extLst>
      <p:ext uri="{BB962C8B-B14F-4D97-AF65-F5344CB8AC3E}">
        <p14:creationId xmlns:p14="http://schemas.microsoft.com/office/powerpoint/2010/main" val="2722079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30</a:t>
            </a:fld>
            <a:endParaRPr lang="en-US" dirty="0"/>
          </a:p>
        </p:txBody>
      </p:sp>
      <p:sp>
        <p:nvSpPr>
          <p:cNvPr id="3" name="Title 2"/>
          <p:cNvSpPr>
            <a:spLocks noGrp="1"/>
          </p:cNvSpPr>
          <p:nvPr>
            <p:ph type="title"/>
          </p:nvPr>
        </p:nvSpPr>
        <p:spPr/>
        <p:txBody>
          <a:bodyPr/>
          <a:lstStyle/>
          <a:p>
            <a:r>
              <a:rPr lang="en-US" dirty="0"/>
              <a:t>Going Forward…</a:t>
            </a:r>
          </a:p>
        </p:txBody>
      </p:sp>
      <p:sp>
        <p:nvSpPr>
          <p:cNvPr id="2" name="Content Placeholder 1"/>
          <p:cNvSpPr>
            <a:spLocks noGrp="1"/>
          </p:cNvSpPr>
          <p:nvPr>
            <p:ph type="subTitle" idx="1"/>
          </p:nvPr>
        </p:nvSpPr>
        <p:spPr>
          <a:xfrm>
            <a:off x="1066800" y="4114800"/>
            <a:ext cx="6324600" cy="2286000"/>
          </a:xfrm>
        </p:spPr>
        <p:txBody>
          <a:bodyPr>
            <a:normAutofit/>
          </a:bodyPr>
          <a:lstStyle/>
          <a:p>
            <a:pPr lvl="0" algn="l"/>
            <a:r>
              <a:rPr lang="en-US" dirty="0"/>
              <a:t>How can DaSy help you?</a:t>
            </a:r>
          </a:p>
        </p:txBody>
      </p:sp>
    </p:spTree>
    <p:extLst>
      <p:ext uri="{BB962C8B-B14F-4D97-AF65-F5344CB8AC3E}">
        <p14:creationId xmlns:p14="http://schemas.microsoft.com/office/powerpoint/2010/main" val="3890670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31</a:t>
            </a:fld>
            <a:endParaRPr lang="en-US" dirty="0"/>
          </a:p>
        </p:txBody>
      </p:sp>
      <p:sp>
        <p:nvSpPr>
          <p:cNvPr id="2" name="Title 1" descr="&quot; &quot;"/>
          <p:cNvSpPr>
            <a:spLocks noGrp="1"/>
          </p:cNvSpPr>
          <p:nvPr>
            <p:ph type="title"/>
          </p:nvPr>
        </p:nvSpPr>
        <p:spPr/>
        <p:txBody>
          <a:bodyPr/>
          <a:lstStyle/>
          <a:p>
            <a:r>
              <a:rPr lang="en-US" dirty="0"/>
              <a:t>Final presentation slide</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2" tooltip="The DaSy Center website"/>
              </a:rPr>
              <a:t>http://dasycenter.org/</a:t>
            </a:r>
            <a:endParaRPr lang="en-US" dirty="0"/>
          </a:p>
          <a:p>
            <a:r>
              <a:rPr lang="en-US" dirty="0"/>
              <a:t>Like us on Facebook: </a:t>
            </a:r>
            <a:br>
              <a:rPr lang="en-US" dirty="0"/>
            </a:br>
            <a:r>
              <a:rPr lang="en-US" u="sng" dirty="0">
                <a:hlinkClick r:id="rId3" tooltip="DaSy Center Facebook page"/>
              </a:rPr>
              <a:t>https://www.facebook.com/dasycenter</a:t>
            </a:r>
            <a:endParaRPr lang="en-US" dirty="0"/>
          </a:p>
          <a:p>
            <a:r>
              <a:rPr lang="en-US" dirty="0"/>
              <a:t>Follow us on Twitter:</a:t>
            </a:r>
            <a:br>
              <a:rPr lang="en-US" dirty="0"/>
            </a:br>
            <a:r>
              <a:rPr lang="en-US" u="sng" dirty="0">
                <a:hlinkClick r:id="rId4" tooltip="DaSy Center Twitter feed"/>
              </a:rPr>
              <a:t>@</a:t>
            </a:r>
            <a:r>
              <a:rPr lang="en-US" u="sng" dirty="0" err="1">
                <a:hlinkClick r:id="rId4" tooltip="DaSy Center Twitter feed"/>
              </a:rPr>
              <a:t>DaSyCenter</a:t>
            </a:r>
            <a:r>
              <a:rPr lang="en-US" dirty="0"/>
              <a:t>  </a:t>
            </a:r>
          </a:p>
        </p:txBody>
      </p:sp>
    </p:spTree>
    <p:extLst>
      <p:ext uri="{BB962C8B-B14F-4D97-AF65-F5344CB8AC3E}">
        <p14:creationId xmlns:p14="http://schemas.microsoft.com/office/powerpoint/2010/main" val="1373862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32</a:t>
            </a:fld>
            <a:endParaRPr lang="en-US" dirty="0"/>
          </a:p>
        </p:txBody>
      </p:sp>
      <p:sp>
        <p:nvSpPr>
          <p:cNvPr id="5" name="Title 1" descr="&quot; &quot;"/>
          <p:cNvSpPr>
            <a:spLocks noGrp="1"/>
          </p:cNvSpPr>
          <p:nvPr>
            <p:ph type="title"/>
          </p:nvPr>
        </p:nvSpPr>
        <p:spPr>
          <a:xfrm>
            <a:off x="457200" y="274638"/>
            <a:ext cx="8229600" cy="1143000"/>
          </a:xfrm>
        </p:spPr>
        <p:txBody>
          <a:bodyPr/>
          <a:lstStyle/>
          <a:p>
            <a:r>
              <a:rPr lang="en-US" dirty="0"/>
              <a:t>Thank you</a:t>
            </a:r>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#H373Z120002 and #H326P170001. However, those contents do not necessarily represent the policy of the U.S. Department of Education, and you should not assume endorsement by the Federal Government. Project Officers: Meredith Miceli, Richelle Davis, and Julia Martin </a:t>
            </a:r>
            <a:r>
              <a:rPr lang="en-US" sz="1800" dirty="0" err="1"/>
              <a:t>Eile</a:t>
            </a:r>
            <a:r>
              <a:rPr lang="en-US" sz="1800" dirty="0"/>
              <a:t>.</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C8F6-2428-4915-84E2-BAAA7741E5B4}"/>
              </a:ext>
            </a:extLst>
          </p:cNvPr>
          <p:cNvSpPr>
            <a:spLocks noGrp="1"/>
          </p:cNvSpPr>
          <p:nvPr>
            <p:ph type="title"/>
          </p:nvPr>
        </p:nvSpPr>
        <p:spPr/>
        <p:txBody>
          <a:bodyPr/>
          <a:lstStyle/>
          <a:p>
            <a:r>
              <a:rPr lang="en-US" b="1" dirty="0">
                <a:solidFill>
                  <a:schemeClr val="accent5">
                    <a:lumMod val="75000"/>
                  </a:schemeClr>
                </a:solidFill>
                <a:latin typeface="Arial" panose="020B0604020202020204" pitchFamily="34" charset="0"/>
                <a:cs typeface="Arial" panose="020B0604020202020204" pitchFamily="34" charset="0"/>
              </a:rPr>
              <a:t>To the polls…</a:t>
            </a:r>
          </a:p>
        </p:txBody>
      </p:sp>
      <p:sp>
        <p:nvSpPr>
          <p:cNvPr id="11" name="Content Placeholder 10">
            <a:extLst>
              <a:ext uri="{FF2B5EF4-FFF2-40B4-BE49-F238E27FC236}">
                <a16:creationId xmlns:a16="http://schemas.microsoft.com/office/drawing/2014/main" id="{426C9993-DC02-490C-B321-AB5AA2202864}"/>
              </a:ext>
            </a:extLst>
          </p:cNvPr>
          <p:cNvSpPr>
            <a:spLocks noGrp="1"/>
          </p:cNvSpPr>
          <p:nvPr>
            <p:ph idx="1"/>
          </p:nvPr>
        </p:nvSpPr>
        <p:spPr>
          <a:xfrm>
            <a:off x="152400" y="1417638"/>
            <a:ext cx="5566667" cy="3263504"/>
          </a:xfrm>
        </p:spPr>
        <p:txBody>
          <a:bodyPr>
            <a:normAutofit fontScale="70000" lnSpcReduction="20000"/>
          </a:bodyPr>
          <a:lstStyle/>
          <a:p>
            <a:pPr marL="0" indent="0">
              <a:lnSpc>
                <a:spcPct val="150000"/>
              </a:lnSpc>
              <a:spcAft>
                <a:spcPts val="900"/>
              </a:spcAft>
              <a:buNone/>
            </a:pPr>
            <a:r>
              <a:rPr lang="en-US" dirty="0">
                <a:latin typeface="Arial" panose="020B0604020202020204" pitchFamily="34" charset="0"/>
                <a:cs typeface="Arial" panose="020B0604020202020204" pitchFamily="34" charset="0"/>
              </a:rPr>
              <a:t>Get ready! You can participate on either your cell phone or online. </a:t>
            </a:r>
          </a:p>
          <a:p>
            <a:pPr>
              <a:lnSpc>
                <a:spcPct val="150000"/>
              </a:lnSpc>
              <a:spcAft>
                <a:spcPts val="900"/>
              </a:spcAft>
              <a:buBlip>
                <a:blip r:embed="rId2"/>
              </a:buBlip>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By phone: </a:t>
            </a:r>
            <a:r>
              <a:rPr lang="en-US" dirty="0">
                <a:latin typeface="Arial" panose="020B0604020202020204" pitchFamily="34" charset="0"/>
                <a:cs typeface="Arial" panose="020B0604020202020204" pitchFamily="34" charset="0"/>
              </a:rPr>
              <a:t>Open a new text message to </a:t>
            </a:r>
            <a:r>
              <a:rPr lang="en-US" dirty="0">
                <a:solidFill>
                  <a:srgbClr val="00B050"/>
                </a:solidFill>
                <a:latin typeface="Arial" panose="020B0604020202020204" pitchFamily="34" charset="0"/>
                <a:cs typeface="Arial" panose="020B0604020202020204" pitchFamily="34" charset="0"/>
              </a:rPr>
              <a:t>22333</a:t>
            </a:r>
            <a:r>
              <a:rPr lang="en-US" dirty="0">
                <a:latin typeface="Arial" panose="020B0604020202020204" pitchFamily="34" charset="0"/>
                <a:cs typeface="Arial" panose="020B0604020202020204" pitchFamily="34" charset="0"/>
              </a:rPr>
              <a:t>, type </a:t>
            </a:r>
            <a:r>
              <a:rPr lang="en-US" dirty="0">
                <a:solidFill>
                  <a:srgbClr val="00B050"/>
                </a:solidFill>
                <a:latin typeface="Arial" panose="020B0604020202020204" pitchFamily="34" charset="0"/>
                <a:cs typeface="Arial" panose="020B0604020202020204" pitchFamily="34" charset="0"/>
              </a:rPr>
              <a:t>DASY</a:t>
            </a:r>
            <a:r>
              <a:rPr lang="en-US" dirty="0">
                <a:latin typeface="Arial" panose="020B0604020202020204" pitchFamily="34" charset="0"/>
                <a:cs typeface="Arial" panose="020B0604020202020204" pitchFamily="34" charset="0"/>
              </a:rPr>
              <a:t>, send the message.</a:t>
            </a:r>
          </a:p>
          <a:p>
            <a:pPr>
              <a:lnSpc>
                <a:spcPct val="150000"/>
              </a:lnSpc>
              <a:spcAft>
                <a:spcPts val="900"/>
              </a:spcAft>
              <a:buBlip>
                <a:blip r:embed="rId2"/>
              </a:buBlip>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Online: </a:t>
            </a:r>
            <a:r>
              <a:rPr lang="en-US" dirty="0">
                <a:latin typeface="Arial" panose="020B0604020202020204" pitchFamily="34" charset="0"/>
                <a:cs typeface="Arial" panose="020B0604020202020204" pitchFamily="34" charset="0"/>
              </a:rPr>
              <a:t>Enter this URL into your browser: </a:t>
            </a:r>
            <a:r>
              <a:rPr lang="en-US" dirty="0">
                <a:latin typeface="Arial" panose="020B0604020202020204" pitchFamily="34" charset="0"/>
                <a:cs typeface="Arial" panose="020B0604020202020204" pitchFamily="34" charset="0"/>
                <a:hlinkClick r:id="rId3"/>
              </a:rPr>
              <a:t>PollEv.com/</a:t>
            </a:r>
            <a:r>
              <a:rPr lang="en-US" dirty="0" err="1">
                <a:latin typeface="Arial" panose="020B0604020202020204" pitchFamily="34" charset="0"/>
                <a:cs typeface="Arial" panose="020B0604020202020204" pitchFamily="34" charset="0"/>
                <a:hlinkClick r:id="rId3"/>
              </a:rPr>
              <a:t>dasy</a:t>
            </a:r>
            <a:endParaRPr lang="en-US" dirty="0">
              <a:latin typeface="Arial" panose="020B0604020202020204" pitchFamily="34" charset="0"/>
              <a:cs typeface="Arial" panose="020B0604020202020204" pitchFamily="34" charset="0"/>
            </a:endParaRPr>
          </a:p>
        </p:txBody>
      </p:sp>
      <p:pic>
        <p:nvPicPr>
          <p:cNvPr id="4" name="Picture 3" descr="&quot; &quot;">
            <a:extLst>
              <a:ext uri="{FF2B5EF4-FFF2-40B4-BE49-F238E27FC236}">
                <a16:creationId xmlns:a16="http://schemas.microsoft.com/office/drawing/2014/main" id="{DA3FC6A8-7EA1-48F2-801B-2CA8227C47B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86400" y="1746169"/>
            <a:ext cx="3655102" cy="3655102"/>
          </a:xfrm>
          <a:prstGeom prst="rect">
            <a:avLst/>
          </a:prstGeom>
        </p:spPr>
      </p:pic>
    </p:spTree>
    <p:extLst>
      <p:ext uri="{BB962C8B-B14F-4D97-AF65-F5344CB8AC3E}">
        <p14:creationId xmlns:p14="http://schemas.microsoft.com/office/powerpoint/2010/main" val="385269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D0AAFC-8681-4517-8CC0-119BCFE15839}"/>
              </a:ext>
            </a:extLst>
          </p:cNvPr>
          <p:cNvSpPr>
            <a:spLocks noGrp="1"/>
          </p:cNvSpPr>
          <p:nvPr>
            <p:ph type="sldNum" sz="quarter" idx="4294967295"/>
          </p:nvPr>
        </p:nvSpPr>
        <p:spPr>
          <a:xfrm>
            <a:off x="0" y="6327775"/>
            <a:ext cx="2133600" cy="365125"/>
          </a:xfrm>
        </p:spPr>
        <p:txBody>
          <a:bodyPr/>
          <a:lstStyle/>
          <a:p>
            <a:fld id="{B2897048-00E0-47FB-B07B-F36BBE8AF579}" type="slidenum">
              <a:rPr lang="en-US" smtClean="0"/>
              <a:pPr/>
              <a:t>5</a:t>
            </a:fld>
            <a:endParaRPr lang="en-US" dirty="0"/>
          </a:p>
        </p:txBody>
      </p:sp>
      <p:sp>
        <p:nvSpPr>
          <p:cNvPr id="8" name="Title 7">
            <a:extLst>
              <a:ext uri="{FF2B5EF4-FFF2-40B4-BE49-F238E27FC236}">
                <a16:creationId xmlns:a16="http://schemas.microsoft.com/office/drawing/2014/main" id="{F6C36CF9-E47B-4453-ACEC-1F87FD279932}"/>
              </a:ext>
            </a:extLst>
          </p:cNvPr>
          <p:cNvSpPr>
            <a:spLocks noGrp="1"/>
          </p:cNvSpPr>
          <p:nvPr>
            <p:ph type="title"/>
          </p:nvPr>
        </p:nvSpPr>
        <p:spPr/>
        <p:txBody>
          <a:bodyPr>
            <a:normAutofit fontScale="90000"/>
          </a:bodyPr>
          <a:lstStyle/>
          <a:p>
            <a:r>
              <a:rPr lang="en-US" dirty="0"/>
              <a:t>What do you think about when you hear “data culture?”</a:t>
            </a:r>
          </a:p>
        </p:txBody>
      </p:sp>
      <p:sp>
        <p:nvSpPr>
          <p:cNvPr id="10" name="Subtitle 9">
            <a:extLst>
              <a:ext uri="{FF2B5EF4-FFF2-40B4-BE49-F238E27FC236}">
                <a16:creationId xmlns:a16="http://schemas.microsoft.com/office/drawing/2014/main" id="{00860B2B-9C07-438E-AC44-BCAC8FFDACD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5860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A3C968-A477-41CD-A25A-E3303011AD42}"/>
              </a:ext>
            </a:extLst>
          </p:cNvPr>
          <p:cNvSpPr>
            <a:spLocks noGrp="1"/>
          </p:cNvSpPr>
          <p:nvPr>
            <p:ph type="title"/>
          </p:nvPr>
        </p:nvSpPr>
        <p:spPr/>
        <p:txBody>
          <a:bodyPr/>
          <a:lstStyle/>
          <a:p>
            <a:r>
              <a:rPr lang="en-US" dirty="0"/>
              <a:t>Poll</a:t>
            </a:r>
          </a:p>
        </p:txBody>
      </p:sp>
      <p:pic>
        <p:nvPicPr>
          <p:cNvPr id="4" name="Picture 3" descr="Instructions for starting the poll"/>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Tree>
    <p:extLst>
      <p:ext uri="{BB962C8B-B14F-4D97-AF65-F5344CB8AC3E}">
        <p14:creationId xmlns:p14="http://schemas.microsoft.com/office/powerpoint/2010/main" val="2316677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4CA89-28D6-48C0-B464-796846179D3C}"/>
              </a:ext>
            </a:extLst>
          </p:cNvPr>
          <p:cNvSpPr>
            <a:spLocks noGrp="1"/>
          </p:cNvSpPr>
          <p:nvPr>
            <p:ph type="title"/>
          </p:nvPr>
        </p:nvSpPr>
        <p:spPr>
          <a:xfrm>
            <a:off x="609600" y="1828800"/>
            <a:ext cx="6931152" cy="2057400"/>
          </a:xfrm>
        </p:spPr>
        <p:txBody>
          <a:bodyPr>
            <a:normAutofit fontScale="90000"/>
          </a:bodyPr>
          <a:lstStyle/>
          <a:p>
            <a:r>
              <a:rPr lang="en-US" dirty="0"/>
              <a:t>Data Culture Toolkit: Supporting State and Local Data Use</a:t>
            </a:r>
          </a:p>
        </p:txBody>
      </p:sp>
      <p:pic>
        <p:nvPicPr>
          <p:cNvPr id="4" name="Picture 3" descr="This graphic is a screenshot of five data culture toolkit tiles. ">
            <a:extLst>
              <a:ext uri="{FF2B5EF4-FFF2-40B4-BE49-F238E27FC236}">
                <a16:creationId xmlns:a16="http://schemas.microsoft.com/office/drawing/2014/main" id="{257626A9-7F88-4532-8EF5-0E980DFECBAD}"/>
              </a:ext>
            </a:extLst>
          </p:cNvPr>
          <p:cNvPicPr>
            <a:picLocks noChangeAspect="1"/>
          </p:cNvPicPr>
          <p:nvPr/>
        </p:nvPicPr>
        <p:blipFill>
          <a:blip r:embed="rId3"/>
          <a:stretch>
            <a:fillRect/>
          </a:stretch>
        </p:blipFill>
        <p:spPr>
          <a:xfrm>
            <a:off x="609600" y="4163949"/>
            <a:ext cx="7962900" cy="1628775"/>
          </a:xfrm>
          <a:prstGeom prst="rect">
            <a:avLst/>
          </a:prstGeom>
        </p:spPr>
      </p:pic>
    </p:spTree>
    <p:extLst>
      <p:ext uri="{BB962C8B-B14F-4D97-AF65-F5344CB8AC3E}">
        <p14:creationId xmlns:p14="http://schemas.microsoft.com/office/powerpoint/2010/main" val="249761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8</a:t>
            </a:fld>
            <a:endParaRPr lang="en-US" dirty="0"/>
          </a:p>
        </p:txBody>
      </p:sp>
      <p:sp>
        <p:nvSpPr>
          <p:cNvPr id="3" name="Title 2"/>
          <p:cNvSpPr>
            <a:spLocks noGrp="1"/>
          </p:cNvSpPr>
          <p:nvPr>
            <p:ph type="title"/>
          </p:nvPr>
        </p:nvSpPr>
        <p:spPr/>
        <p:txBody>
          <a:bodyPr>
            <a:normAutofit fontScale="90000"/>
          </a:bodyPr>
          <a:lstStyle/>
          <a:p>
            <a:r>
              <a:rPr lang="en-US" dirty="0"/>
              <a:t>Louisiana: Teaming to Support Data</a:t>
            </a:r>
          </a:p>
        </p:txBody>
      </p:sp>
      <p:sp>
        <p:nvSpPr>
          <p:cNvPr id="2" name="Content Placeholder 1"/>
          <p:cNvSpPr>
            <a:spLocks noGrp="1"/>
          </p:cNvSpPr>
          <p:nvPr>
            <p:ph type="subTitle" idx="1"/>
          </p:nvPr>
        </p:nvSpPr>
        <p:spPr/>
        <p:txBody>
          <a:bodyPr>
            <a:normAutofit/>
          </a:bodyPr>
          <a:lstStyle/>
          <a:p>
            <a:r>
              <a:rPr lang="en-US" dirty="0"/>
              <a:t>Brenda Sharp</a:t>
            </a:r>
          </a:p>
        </p:txBody>
      </p:sp>
    </p:spTree>
    <p:extLst>
      <p:ext uri="{BB962C8B-B14F-4D97-AF65-F5344CB8AC3E}">
        <p14:creationId xmlns:p14="http://schemas.microsoft.com/office/powerpoint/2010/main" val="101219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solidFill>
            <a:schemeClr val="bg1"/>
          </a:solidFill>
        </p:spPr>
        <p:txBody>
          <a:bodyPr/>
          <a:lstStyle/>
          <a:p>
            <a:r>
              <a:rPr lang="en-US" dirty="0"/>
              <a:t>General Supervision</a:t>
            </a:r>
          </a:p>
        </p:txBody>
      </p:sp>
      <p:pic>
        <p:nvPicPr>
          <p:cNvPr id="1026" name="Picture 2" descr="Early Steps. Louisiana's Early Intervention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538" y="304800"/>
            <a:ext cx="25050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p:txBody>
          <a:bodyPr/>
          <a:lstStyle/>
          <a:p>
            <a:r>
              <a:rPr lang="en-US" dirty="0"/>
              <a:t>Louisiana SiMR:  improve child outcomes through supports that are focused on family concerns, priorities and resources and provided through a team-based approach.</a:t>
            </a:r>
          </a:p>
          <a:p>
            <a:r>
              <a:rPr lang="en-US" dirty="0"/>
              <a:t>Phase III, Year 1—made 2 infrastructure changes that required follow up for implementation fidelity:</a:t>
            </a:r>
          </a:p>
          <a:p>
            <a:pPr lvl="1"/>
            <a:r>
              <a:rPr lang="en-US" dirty="0"/>
              <a:t>Designating availability of a service resource</a:t>
            </a:r>
          </a:p>
          <a:p>
            <a:pPr lvl="1"/>
            <a:r>
              <a:rPr lang="en-US" dirty="0"/>
              <a:t>Changing the child outcome measurement process</a:t>
            </a:r>
          </a:p>
        </p:txBody>
      </p:sp>
    </p:spTree>
    <p:extLst>
      <p:ext uri="{BB962C8B-B14F-4D97-AF65-F5344CB8AC3E}">
        <p14:creationId xmlns:p14="http://schemas.microsoft.com/office/powerpoint/2010/main" val="4050770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1580</Words>
  <Application>Microsoft Office PowerPoint</Application>
  <PresentationFormat>On-screen Show (4:3)</PresentationFormat>
  <Paragraphs>217</Paragraphs>
  <Slides>32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Century Schoolbook</vt:lpstr>
      <vt:lpstr>Helvetica Neue Light</vt:lpstr>
      <vt:lpstr>Microsoft Sans Serif</vt:lpstr>
      <vt:lpstr>Office Theme</vt:lpstr>
      <vt:lpstr>Data Culture: What does it look like in your program?</vt:lpstr>
      <vt:lpstr>Session Objectives</vt:lpstr>
      <vt:lpstr>Introductions</vt:lpstr>
      <vt:lpstr>To the polls…</vt:lpstr>
      <vt:lpstr>What do you think about when you hear “data culture?”</vt:lpstr>
      <vt:lpstr>Poll</vt:lpstr>
      <vt:lpstr>Data Culture Toolkit: Supporting State and Local Data Use</vt:lpstr>
      <vt:lpstr>Louisiana: Teaming to Support Data</vt:lpstr>
      <vt:lpstr>General Supervision</vt:lpstr>
      <vt:lpstr>Louisiana</vt:lpstr>
      <vt:lpstr>Table Talk</vt:lpstr>
      <vt:lpstr>Minnesota: Assessing Data Use Culture </vt:lpstr>
      <vt:lpstr>Formal Strategies:  SSIP Infrastructure Analysis</vt:lpstr>
      <vt:lpstr>Phase I:  Local Program Assessment</vt:lpstr>
      <vt:lpstr>INSPIRE</vt:lpstr>
      <vt:lpstr>ACTION</vt:lpstr>
      <vt:lpstr>Specifics of Data Use</vt:lpstr>
      <vt:lpstr>Less Formal Strategies</vt:lpstr>
      <vt:lpstr>Table Talk</vt:lpstr>
      <vt:lpstr>Kansas: Assessing Data Quality</vt:lpstr>
      <vt:lpstr>Information</vt:lpstr>
      <vt:lpstr>Local Program Database Users</vt:lpstr>
      <vt:lpstr>Assessing Data Quality</vt:lpstr>
      <vt:lpstr>5 Languages of Data</vt:lpstr>
      <vt:lpstr>Communication Issues</vt:lpstr>
      <vt:lpstr>What is a Downloadable IFSP?</vt:lpstr>
      <vt:lpstr>How does the Downloadable IFSP work?</vt:lpstr>
      <vt:lpstr>The Downloadable IFSP</vt:lpstr>
      <vt:lpstr>Table Talk</vt:lpstr>
      <vt:lpstr>Going Forward…</vt:lpstr>
      <vt:lpstr>Final presentation slide</vt:lpstr>
      <vt:lpstr>Thank you</vt:lpstr>
    </vt:vector>
  </TitlesOfParts>
  <Company>The DaSy Center and 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Culture: What does it look like in your program?</dc:title>
  <dc:subject>Data Culture</dc:subject>
  <dc:creator>Denise Mauzy, Haidee Bernstein, Darci Rickson, Lisa Backer, Brenda Sharp</dc:creator>
  <cp:keywords>Data Culture, Part B, Part C</cp:keywords>
  <cp:lastModifiedBy>Roxanne Jones</cp:lastModifiedBy>
  <cp:revision>93</cp:revision>
  <dcterms:created xsi:type="dcterms:W3CDTF">2013-02-06T21:54:43Z</dcterms:created>
  <dcterms:modified xsi:type="dcterms:W3CDTF">2018-10-23T17:57:12Z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