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36"/>
  </p:notesMasterIdLst>
  <p:handoutMasterIdLst>
    <p:handoutMasterId r:id="rId37"/>
  </p:handoutMasterIdLst>
  <p:sldIdLst>
    <p:sldId id="258" r:id="rId3"/>
    <p:sldId id="549" r:id="rId4"/>
    <p:sldId id="568" r:id="rId5"/>
    <p:sldId id="371" r:id="rId6"/>
    <p:sldId id="374" r:id="rId7"/>
    <p:sldId id="448" r:id="rId8"/>
    <p:sldId id="375" r:id="rId9"/>
    <p:sldId id="257" r:id="rId10"/>
    <p:sldId id="436" r:id="rId11"/>
    <p:sldId id="449" r:id="rId12"/>
    <p:sldId id="540" r:id="rId13"/>
    <p:sldId id="541" r:id="rId14"/>
    <p:sldId id="548" r:id="rId15"/>
    <p:sldId id="539" r:id="rId16"/>
    <p:sldId id="550" r:id="rId17"/>
    <p:sldId id="544" r:id="rId18"/>
    <p:sldId id="555" r:id="rId19"/>
    <p:sldId id="556" r:id="rId20"/>
    <p:sldId id="557" r:id="rId21"/>
    <p:sldId id="558" r:id="rId22"/>
    <p:sldId id="559" r:id="rId23"/>
    <p:sldId id="560" r:id="rId24"/>
    <p:sldId id="561" r:id="rId25"/>
    <p:sldId id="562" r:id="rId26"/>
    <p:sldId id="566" r:id="rId27"/>
    <p:sldId id="450" r:id="rId28"/>
    <p:sldId id="569" r:id="rId29"/>
    <p:sldId id="567" r:id="rId30"/>
    <p:sldId id="545" r:id="rId31"/>
    <p:sldId id="563" r:id="rId32"/>
    <p:sldId id="570" r:id="rId33"/>
    <p:sldId id="267" r:id="rId34"/>
    <p:sldId id="269"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FD9833-F6F6-40B0-98F2-64F76C8B942D}">
          <p14:sldIdLst>
            <p14:sldId id="258"/>
            <p14:sldId id="549"/>
            <p14:sldId id="568"/>
            <p14:sldId id="371"/>
            <p14:sldId id="374"/>
            <p14:sldId id="448"/>
            <p14:sldId id="375"/>
            <p14:sldId id="257"/>
            <p14:sldId id="436"/>
            <p14:sldId id="449"/>
          </p14:sldIdLst>
        </p14:section>
        <p14:section name="Default Section" id="{E60D6CB9-9857-4AFB-B715-38B09374DD0A}">
          <p14:sldIdLst>
            <p14:sldId id="540"/>
            <p14:sldId id="541"/>
            <p14:sldId id="548"/>
            <p14:sldId id="539"/>
            <p14:sldId id="550"/>
            <p14:sldId id="544"/>
            <p14:sldId id="555"/>
            <p14:sldId id="556"/>
            <p14:sldId id="557"/>
            <p14:sldId id="558"/>
            <p14:sldId id="559"/>
            <p14:sldId id="560"/>
            <p14:sldId id="561"/>
            <p14:sldId id="562"/>
            <p14:sldId id="566"/>
            <p14:sldId id="450"/>
            <p14:sldId id="569"/>
            <p14:sldId id="567"/>
            <p14:sldId id="545"/>
            <p14:sldId id="563"/>
            <p14:sldId id="570"/>
            <p14:sldId id="267"/>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Gillis" initials="MG" lastIdx="10" clrIdx="0">
    <p:extLst>
      <p:ext uri="{19B8F6BF-5375-455C-9EA6-DF929625EA0E}">
        <p15:presenceInfo xmlns:p15="http://schemas.microsoft.com/office/powerpoint/2012/main" userId="S-1-5-21-2932978993-3585310298-3799243833-38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F497D"/>
    <a:srgbClr val="56A0D3"/>
    <a:srgbClr val="154578"/>
    <a:srgbClr val="7FBCE7"/>
    <a:srgbClr val="3CB45C"/>
    <a:srgbClr val="39B54A"/>
    <a:srgbClr val="D3E6F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69" autoAdjust="0"/>
  </p:normalViewPr>
  <p:slideViewPr>
    <p:cSldViewPr>
      <p:cViewPr varScale="1">
        <p:scale>
          <a:sx n="87" d="100"/>
          <a:sy n="87" d="100"/>
        </p:scale>
        <p:origin x="1488" y="108"/>
      </p:cViewPr>
      <p:guideLst>
        <p:guide orient="horz" pos="2160"/>
        <p:guide pos="2880"/>
      </p:guideLst>
    </p:cSldViewPr>
  </p:slideViewPr>
  <p:outlineViewPr>
    <p:cViewPr>
      <p:scale>
        <a:sx n="33" d="100"/>
        <a:sy n="33" d="100"/>
      </p:scale>
      <p:origin x="0" y="-1790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3200" b="0" i="0" u="none" strike="noStrike" kern="1200" spc="0" baseline="0">
                <a:solidFill>
                  <a:schemeClr val="tx1">
                    <a:lumMod val="65000"/>
                    <a:lumOff val="35000"/>
                  </a:schemeClr>
                </a:solidFill>
                <a:latin typeface="+mn-lt"/>
                <a:ea typeface="+mn-ea"/>
                <a:cs typeface="+mn-cs"/>
              </a:defRPr>
            </a:pPr>
            <a:r>
              <a:rPr lang="en-US" sz="2400" dirty="0">
                <a:solidFill>
                  <a:srgbClr val="297ABB"/>
                </a:solidFill>
              </a:rPr>
              <a:t>Percentage of population,  birth through 2 years (%)</a:t>
            </a:r>
          </a:p>
          <a:p>
            <a:pPr algn="ctr">
              <a:defRPr sz="3200"/>
            </a:pPr>
            <a:r>
              <a:rPr lang="en-US" sz="2400" dirty="0">
                <a:solidFill>
                  <a:srgbClr val="297ABB"/>
                </a:solidFill>
              </a:rPr>
              <a:t>2016-17*</a:t>
            </a:r>
          </a:p>
        </c:rich>
      </c:tx>
      <c:layout>
        <c:manualLayout>
          <c:xMode val="edge"/>
          <c:yMode val="edge"/>
          <c:x val="5.9824151007421458E-2"/>
          <c:y val="0"/>
        </c:manualLayout>
      </c:layout>
      <c:overlay val="0"/>
      <c:spPr>
        <a:noFill/>
        <a:ln>
          <a:noFill/>
        </a:ln>
        <a:effectLst/>
      </c:spPr>
      <c:txPr>
        <a:bodyPr rot="0" spcFirstLastPara="1" vertOverflow="ellipsis" vert="horz" wrap="square" anchor="ctr" anchorCtr="1"/>
        <a:lstStyle/>
        <a:p>
          <a:pPr algn="ct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424534805599786E-2"/>
          <c:y val="0.18214676933576121"/>
          <c:w val="0.92015968063872255"/>
          <c:h val="0.63179845888666297"/>
        </c:manualLayout>
      </c:layout>
      <c:barChart>
        <c:barDir val="col"/>
        <c:grouping val="clustered"/>
        <c:varyColors val="0"/>
        <c:ser>
          <c:idx val="0"/>
          <c:order val="0"/>
          <c:tx>
            <c:strRef>
              <c:f>Sheet1!$B$1</c:f>
              <c:strCache>
                <c:ptCount val="1"/>
                <c:pt idx="0">
                  <c:v>Percentage of population,  birth through 2 years (%)</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2B-42B2-82DD-17CB25A3EB44}"/>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2B-42B2-82DD-17CB25A3EB44}"/>
                </c:ext>
              </c:extLst>
            </c:dLbl>
            <c:dLbl>
              <c:idx val="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2B-42B2-82DD-17CB25A3EB4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51"/>
                <c:pt idx="0">
                  <c:v>Arkansas</c:v>
                </c:pt>
                <c:pt idx="1">
                  <c:v>Oklahoma</c:v>
                </c:pt>
                <c:pt idx="2">
                  <c:v>Mississippi</c:v>
                </c:pt>
                <c:pt idx="3">
                  <c:v>Alabama</c:v>
                </c:pt>
                <c:pt idx="4">
                  <c:v>Arizona</c:v>
                </c:pt>
                <c:pt idx="5">
                  <c:v>Georgia</c:v>
                </c:pt>
                <c:pt idx="6">
                  <c:v>Texas</c:v>
                </c:pt>
                <c:pt idx="7">
                  <c:v>Florida</c:v>
                </c:pt>
                <c:pt idx="8">
                  <c:v>Nebraska</c:v>
                </c:pt>
                <c:pt idx="9">
                  <c:v>Montana</c:v>
                </c:pt>
                <c:pt idx="10">
                  <c:v>Tennessee</c:v>
                </c:pt>
                <c:pt idx="11">
                  <c:v>Maine</c:v>
                </c:pt>
                <c:pt idx="12">
                  <c:v>Ohio</c:v>
                </c:pt>
                <c:pt idx="13">
                  <c:v>South Carolina</c:v>
                </c:pt>
                <c:pt idx="14">
                  <c:v>Iowa</c:v>
                </c:pt>
                <c:pt idx="15">
                  <c:v>Louisiana</c:v>
                </c:pt>
                <c:pt idx="16">
                  <c:v>Alaska</c:v>
                </c:pt>
                <c:pt idx="17">
                  <c:v>Minnesota</c:v>
                </c:pt>
                <c:pt idx="18">
                  <c:v>Idaho</c:v>
                </c:pt>
                <c:pt idx="19">
                  <c:v>Oregon</c:v>
                </c:pt>
                <c:pt idx="20">
                  <c:v>Washington</c:v>
                </c:pt>
                <c:pt idx="21">
                  <c:v>Utah</c:v>
                </c:pt>
                <c:pt idx="22">
                  <c:v>Wisconsin</c:v>
                </c:pt>
                <c:pt idx="23">
                  <c:v>North Carolina</c:v>
                </c:pt>
                <c:pt idx="24">
                  <c:v>Michigan</c:v>
                </c:pt>
                <c:pt idx="25">
                  <c:v>Missouri</c:v>
                </c:pt>
                <c:pt idx="26">
                  <c:v>Kentucky</c:v>
                </c:pt>
                <c:pt idx="27">
                  <c:v>California</c:v>
                </c:pt>
                <c:pt idx="28">
                  <c:v>Colorado</c:v>
                </c:pt>
                <c:pt idx="29">
                  <c:v>District of Columbia</c:v>
                </c:pt>
                <c:pt idx="30">
                  <c:v>Nevada</c:v>
                </c:pt>
                <c:pt idx="31">
                  <c:v>Hawaii</c:v>
                </c:pt>
                <c:pt idx="32">
                  <c:v>Virginia</c:v>
                </c:pt>
                <c:pt idx="33">
                  <c:v>South Dakota</c:v>
                </c:pt>
                <c:pt idx="34">
                  <c:v>Delaware</c:v>
                </c:pt>
                <c:pt idx="35">
                  <c:v>Illinois</c:v>
                </c:pt>
                <c:pt idx="36">
                  <c:v>Maryland</c:v>
                </c:pt>
                <c:pt idx="37">
                  <c:v>North Dakota</c:v>
                </c:pt>
                <c:pt idx="38">
                  <c:v>Indiana</c:v>
                </c:pt>
                <c:pt idx="39">
                  <c:v>Kansas</c:v>
                </c:pt>
                <c:pt idx="40">
                  <c:v>New York</c:v>
                </c:pt>
                <c:pt idx="41">
                  <c:v>Connecticut</c:v>
                </c:pt>
                <c:pt idx="42">
                  <c:v>New Jersey</c:v>
                </c:pt>
                <c:pt idx="43">
                  <c:v>Pennsylvania</c:v>
                </c:pt>
                <c:pt idx="44">
                  <c:v>New Hampshire</c:v>
                </c:pt>
                <c:pt idx="45">
                  <c:v>Vermont</c:v>
                </c:pt>
                <c:pt idx="46">
                  <c:v>Wyoming</c:v>
                </c:pt>
                <c:pt idx="47">
                  <c:v>West Virginia</c:v>
                </c:pt>
                <c:pt idx="48">
                  <c:v>Rhode Island</c:v>
                </c:pt>
                <c:pt idx="49">
                  <c:v>New Mexico</c:v>
                </c:pt>
                <c:pt idx="50">
                  <c:v>Massachusetts</c:v>
                </c:pt>
              </c:strCache>
            </c:strRef>
          </c:cat>
          <c:val>
            <c:numRef>
              <c:f>Sheet1!$B$2:$B$52</c:f>
              <c:numCache>
                <c:formatCode>General</c:formatCode>
                <c:ptCount val="51"/>
                <c:pt idx="0">
                  <c:v>1.51</c:v>
                </c:pt>
                <c:pt idx="1">
                  <c:v>1.65</c:v>
                </c:pt>
                <c:pt idx="2">
                  <c:v>1.73</c:v>
                </c:pt>
                <c:pt idx="3">
                  <c:v>1.87</c:v>
                </c:pt>
                <c:pt idx="4">
                  <c:v>2.1</c:v>
                </c:pt>
                <c:pt idx="5">
                  <c:v>2.1</c:v>
                </c:pt>
                <c:pt idx="6">
                  <c:v>2.11</c:v>
                </c:pt>
                <c:pt idx="7">
                  <c:v>2.15</c:v>
                </c:pt>
                <c:pt idx="8">
                  <c:v>2.3199999999999998</c:v>
                </c:pt>
                <c:pt idx="9">
                  <c:v>2.34</c:v>
                </c:pt>
                <c:pt idx="10">
                  <c:v>2.34</c:v>
                </c:pt>
                <c:pt idx="11">
                  <c:v>2.4300000000000002</c:v>
                </c:pt>
                <c:pt idx="12">
                  <c:v>2.4500000000000002</c:v>
                </c:pt>
                <c:pt idx="13">
                  <c:v>2.4900000000000002</c:v>
                </c:pt>
                <c:pt idx="14">
                  <c:v>2.5</c:v>
                </c:pt>
                <c:pt idx="15">
                  <c:v>2.62</c:v>
                </c:pt>
                <c:pt idx="16">
                  <c:v>2.64</c:v>
                </c:pt>
                <c:pt idx="17">
                  <c:v>2.71</c:v>
                </c:pt>
                <c:pt idx="18">
                  <c:v>2.74</c:v>
                </c:pt>
                <c:pt idx="19">
                  <c:v>2.74</c:v>
                </c:pt>
                <c:pt idx="20">
                  <c:v>2.77</c:v>
                </c:pt>
                <c:pt idx="21">
                  <c:v>2.79</c:v>
                </c:pt>
                <c:pt idx="22">
                  <c:v>2.79</c:v>
                </c:pt>
                <c:pt idx="23">
                  <c:v>2.85</c:v>
                </c:pt>
                <c:pt idx="24">
                  <c:v>2.86</c:v>
                </c:pt>
                <c:pt idx="25">
                  <c:v>2.87</c:v>
                </c:pt>
                <c:pt idx="26">
                  <c:v>2.93</c:v>
                </c:pt>
                <c:pt idx="27">
                  <c:v>2.94</c:v>
                </c:pt>
                <c:pt idx="28">
                  <c:v>2.96</c:v>
                </c:pt>
                <c:pt idx="29">
                  <c:v>2.97</c:v>
                </c:pt>
                <c:pt idx="30">
                  <c:v>2.98</c:v>
                </c:pt>
                <c:pt idx="31">
                  <c:v>3.08</c:v>
                </c:pt>
                <c:pt idx="32">
                  <c:v>3.18</c:v>
                </c:pt>
                <c:pt idx="33">
                  <c:v>3.25</c:v>
                </c:pt>
                <c:pt idx="34">
                  <c:v>3.31</c:v>
                </c:pt>
                <c:pt idx="35">
                  <c:v>3.37</c:v>
                </c:pt>
                <c:pt idx="36">
                  <c:v>3.68</c:v>
                </c:pt>
                <c:pt idx="37">
                  <c:v>3.73</c:v>
                </c:pt>
                <c:pt idx="38">
                  <c:v>4.09</c:v>
                </c:pt>
                <c:pt idx="39">
                  <c:v>4.2300000000000004</c:v>
                </c:pt>
                <c:pt idx="40">
                  <c:v>4.3499999999999996</c:v>
                </c:pt>
                <c:pt idx="41">
                  <c:v>4.3600000000000003</c:v>
                </c:pt>
                <c:pt idx="42">
                  <c:v>4.38</c:v>
                </c:pt>
                <c:pt idx="43">
                  <c:v>4.8600000000000003</c:v>
                </c:pt>
                <c:pt idx="44">
                  <c:v>5.19</c:v>
                </c:pt>
                <c:pt idx="45">
                  <c:v>5.23</c:v>
                </c:pt>
                <c:pt idx="46">
                  <c:v>5.48</c:v>
                </c:pt>
                <c:pt idx="47">
                  <c:v>5.55</c:v>
                </c:pt>
                <c:pt idx="48">
                  <c:v>6.07</c:v>
                </c:pt>
                <c:pt idx="49">
                  <c:v>7.43</c:v>
                </c:pt>
                <c:pt idx="50">
                  <c:v>9.44</c:v>
                </c:pt>
              </c:numCache>
            </c:numRef>
          </c:val>
          <c:extLst>
            <c:ext xmlns:c16="http://schemas.microsoft.com/office/drawing/2014/chart" uri="{C3380CC4-5D6E-409C-BE32-E72D297353CC}">
              <c16:uniqueId val="{00000003-9F2B-42B2-82DD-17CB25A3EB44}"/>
            </c:ext>
          </c:extLst>
        </c:ser>
        <c:dLbls>
          <c:showLegendKey val="0"/>
          <c:showVal val="0"/>
          <c:showCatName val="0"/>
          <c:showSerName val="0"/>
          <c:showPercent val="0"/>
          <c:showBubbleSize val="0"/>
        </c:dLbls>
        <c:gapWidth val="219"/>
        <c:overlap val="-27"/>
        <c:axId val="441838712"/>
        <c:axId val="441840352"/>
      </c:barChart>
      <c:catAx>
        <c:axId val="441838712"/>
        <c:scaling>
          <c:orientation val="minMax"/>
        </c:scaling>
        <c:delete val="1"/>
        <c:axPos val="b"/>
        <c:numFmt formatCode="General" sourceLinked="1"/>
        <c:majorTickMark val="none"/>
        <c:minorTickMark val="none"/>
        <c:tickLblPos val="nextTo"/>
        <c:crossAx val="441840352"/>
        <c:crosses val="autoZero"/>
        <c:auto val="1"/>
        <c:lblAlgn val="ctr"/>
        <c:lblOffset val="100"/>
        <c:noMultiLvlLbl val="0"/>
      </c:catAx>
      <c:valAx>
        <c:axId val="441840352"/>
        <c:scaling>
          <c:orientation val="minMax"/>
        </c:scaling>
        <c:delete val="1"/>
        <c:axPos val="l"/>
        <c:numFmt formatCode="General" sourceLinked="1"/>
        <c:majorTickMark val="none"/>
        <c:minorTickMark val="none"/>
        <c:tickLblPos val="nextTo"/>
        <c:crossAx val="441838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76F39-D085-4C93-9E2F-FC4560C1B86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6E60C02-EC70-44AC-9DFC-80A0582259E8}">
      <dgm:prSet phldrT="[Text]"/>
      <dgm:spPr/>
      <dgm:t>
        <a:bodyPr/>
        <a:lstStyle/>
        <a:p>
          <a:r>
            <a:rPr lang="en-US" dirty="0"/>
            <a:t>Coordination with referral sources</a:t>
          </a:r>
        </a:p>
      </dgm:t>
    </dgm:pt>
    <dgm:pt modelId="{BE193061-3E1F-44EA-B765-94714821A2F8}" type="parTrans" cxnId="{E7644CCE-5E66-4F81-9CE4-F884826BA68E}">
      <dgm:prSet/>
      <dgm:spPr/>
      <dgm:t>
        <a:bodyPr/>
        <a:lstStyle/>
        <a:p>
          <a:endParaRPr lang="en-US"/>
        </a:p>
      </dgm:t>
    </dgm:pt>
    <dgm:pt modelId="{781A00E8-C3C6-4DB5-AAB9-062A80835DA0}" type="sibTrans" cxnId="{E7644CCE-5E66-4F81-9CE4-F884826BA68E}">
      <dgm:prSet/>
      <dgm:spPr/>
      <dgm:t>
        <a:bodyPr/>
        <a:lstStyle/>
        <a:p>
          <a:endParaRPr lang="en-US"/>
        </a:p>
      </dgm:t>
    </dgm:pt>
    <dgm:pt modelId="{A4E688E2-4ECC-4BC0-86BD-D8A1B2F81B3D}">
      <dgm:prSet phldrT="[Text]"/>
      <dgm:spPr/>
      <dgm:t>
        <a:bodyPr/>
        <a:lstStyle/>
        <a:p>
          <a:pPr>
            <a:buClrTx/>
            <a:buSzTx/>
            <a:buFontTx/>
            <a:buNone/>
          </a:pPr>
          <a:r>
            <a:rPr lang="en-US" dirty="0"/>
            <a:t>Clear and rigorous definition of eligibility</a:t>
          </a:r>
        </a:p>
      </dgm:t>
    </dgm:pt>
    <dgm:pt modelId="{758F9A4A-6874-4283-AA24-A5ABB6F24C8D}" type="parTrans" cxnId="{82926242-DA5F-4232-9BA5-70082AFC73BD}">
      <dgm:prSet/>
      <dgm:spPr/>
      <dgm:t>
        <a:bodyPr/>
        <a:lstStyle/>
        <a:p>
          <a:endParaRPr lang="en-US"/>
        </a:p>
      </dgm:t>
    </dgm:pt>
    <dgm:pt modelId="{4A3368FA-5A74-4922-8C34-2724ECB21AC2}" type="sibTrans" cxnId="{82926242-DA5F-4232-9BA5-70082AFC73BD}">
      <dgm:prSet/>
      <dgm:spPr/>
      <dgm:t>
        <a:bodyPr/>
        <a:lstStyle/>
        <a:p>
          <a:endParaRPr lang="en-US"/>
        </a:p>
      </dgm:t>
    </dgm:pt>
    <dgm:pt modelId="{BBBA1115-64CB-412E-AADB-577E4F245E2B}">
      <dgm:prSet phldrT="[Text]"/>
      <dgm:spPr/>
      <dgm:t>
        <a:bodyPr/>
        <a:lstStyle/>
        <a:p>
          <a:r>
            <a:rPr lang="en-US" dirty="0"/>
            <a:t>High quality data systems</a:t>
          </a:r>
        </a:p>
      </dgm:t>
    </dgm:pt>
    <dgm:pt modelId="{76CB18BD-0C3D-4685-95D3-00F0E56F1414}" type="parTrans" cxnId="{D3F1C85F-9180-406D-83A9-5CF2EA1B904A}">
      <dgm:prSet/>
      <dgm:spPr/>
      <dgm:t>
        <a:bodyPr/>
        <a:lstStyle/>
        <a:p>
          <a:endParaRPr lang="en-US"/>
        </a:p>
      </dgm:t>
    </dgm:pt>
    <dgm:pt modelId="{585A8945-2E4E-4B87-9B4F-772BA1A966AF}" type="sibTrans" cxnId="{D3F1C85F-9180-406D-83A9-5CF2EA1B904A}">
      <dgm:prSet/>
      <dgm:spPr/>
      <dgm:t>
        <a:bodyPr/>
        <a:lstStyle/>
        <a:p>
          <a:endParaRPr lang="en-US"/>
        </a:p>
      </dgm:t>
    </dgm:pt>
    <dgm:pt modelId="{8063E4FD-B3B1-45E5-9343-5CA0E6F714F6}">
      <dgm:prSet phldrT="[Text]"/>
      <dgm:spPr/>
      <dgm:t>
        <a:bodyPr/>
        <a:lstStyle/>
        <a:p>
          <a:r>
            <a:rPr lang="en-US" dirty="0"/>
            <a:t>Evaluation and appropriate identification </a:t>
          </a:r>
        </a:p>
      </dgm:t>
    </dgm:pt>
    <dgm:pt modelId="{6A262E6C-8C16-4C00-9CE8-7CE4DB5B73CB}" type="parTrans" cxnId="{0F553377-9C41-44B3-BCCF-69E8BCE5E70A}">
      <dgm:prSet/>
      <dgm:spPr/>
      <dgm:t>
        <a:bodyPr/>
        <a:lstStyle/>
        <a:p>
          <a:endParaRPr lang="en-US"/>
        </a:p>
      </dgm:t>
    </dgm:pt>
    <dgm:pt modelId="{278362BD-C5B2-4887-A28D-73CA6899FB30}" type="sibTrans" cxnId="{0F553377-9C41-44B3-BCCF-69E8BCE5E70A}">
      <dgm:prSet/>
      <dgm:spPr/>
      <dgm:t>
        <a:bodyPr/>
        <a:lstStyle/>
        <a:p>
          <a:endParaRPr lang="en-US"/>
        </a:p>
      </dgm:t>
    </dgm:pt>
    <dgm:pt modelId="{90D5AC64-CA09-4C4C-B88B-7BC6FFA71304}">
      <dgm:prSet phldrT="[Text]"/>
      <dgm:spPr/>
      <dgm:t>
        <a:bodyPr/>
        <a:lstStyle/>
        <a:p>
          <a:r>
            <a:rPr lang="en-US" dirty="0"/>
            <a:t>Public awareness</a:t>
          </a:r>
        </a:p>
      </dgm:t>
    </dgm:pt>
    <dgm:pt modelId="{5935151B-4838-4B93-AD07-BEF1D1B64226}" type="parTrans" cxnId="{C343F9DA-59CD-4084-91E3-2BF351FE8B00}">
      <dgm:prSet/>
      <dgm:spPr/>
      <dgm:t>
        <a:bodyPr/>
        <a:lstStyle/>
        <a:p>
          <a:endParaRPr lang="en-US"/>
        </a:p>
      </dgm:t>
    </dgm:pt>
    <dgm:pt modelId="{027286F2-478A-4140-8CF7-A25ECAED1947}" type="sibTrans" cxnId="{C343F9DA-59CD-4084-91E3-2BF351FE8B00}">
      <dgm:prSet/>
      <dgm:spPr/>
      <dgm:t>
        <a:bodyPr/>
        <a:lstStyle/>
        <a:p>
          <a:endParaRPr lang="en-US"/>
        </a:p>
      </dgm:t>
    </dgm:pt>
    <dgm:pt modelId="{C2917CBC-8DBD-4314-AB15-7A544038049E}" type="pres">
      <dgm:prSet presAssocID="{F3576F39-D085-4C93-9E2F-FC4560C1B862}" presName="diagram" presStyleCnt="0">
        <dgm:presLayoutVars>
          <dgm:dir/>
          <dgm:resizeHandles val="exact"/>
        </dgm:presLayoutVars>
      </dgm:prSet>
      <dgm:spPr/>
    </dgm:pt>
    <dgm:pt modelId="{FD4566B3-684D-48FD-BD70-1506470EEE66}" type="pres">
      <dgm:prSet presAssocID="{46E60C02-EC70-44AC-9DFC-80A0582259E8}" presName="node" presStyleLbl="node1" presStyleIdx="0" presStyleCnt="5">
        <dgm:presLayoutVars>
          <dgm:bulletEnabled val="1"/>
        </dgm:presLayoutVars>
      </dgm:prSet>
      <dgm:spPr/>
    </dgm:pt>
    <dgm:pt modelId="{B8FCBD38-FC38-4377-B28F-3970A71B9610}" type="pres">
      <dgm:prSet presAssocID="{781A00E8-C3C6-4DB5-AAB9-062A80835DA0}" presName="sibTrans" presStyleCnt="0"/>
      <dgm:spPr/>
    </dgm:pt>
    <dgm:pt modelId="{277F1EBC-C9DE-4129-B4AB-80BF95FCBCE0}" type="pres">
      <dgm:prSet presAssocID="{A4E688E2-4ECC-4BC0-86BD-D8A1B2F81B3D}" presName="node" presStyleLbl="node1" presStyleIdx="1" presStyleCnt="5">
        <dgm:presLayoutVars>
          <dgm:bulletEnabled val="1"/>
        </dgm:presLayoutVars>
      </dgm:prSet>
      <dgm:spPr/>
    </dgm:pt>
    <dgm:pt modelId="{5DDB2F9C-6A72-4FA0-B9C7-BAB8214AC673}" type="pres">
      <dgm:prSet presAssocID="{4A3368FA-5A74-4922-8C34-2724ECB21AC2}" presName="sibTrans" presStyleCnt="0"/>
      <dgm:spPr/>
    </dgm:pt>
    <dgm:pt modelId="{794953C7-B334-4C9D-951E-BFE8354DB9C1}" type="pres">
      <dgm:prSet presAssocID="{BBBA1115-64CB-412E-AADB-577E4F245E2B}" presName="node" presStyleLbl="node1" presStyleIdx="2" presStyleCnt="5">
        <dgm:presLayoutVars>
          <dgm:bulletEnabled val="1"/>
        </dgm:presLayoutVars>
      </dgm:prSet>
      <dgm:spPr/>
    </dgm:pt>
    <dgm:pt modelId="{A2CF66F5-08A5-4203-B834-43864D18A40F}" type="pres">
      <dgm:prSet presAssocID="{585A8945-2E4E-4B87-9B4F-772BA1A966AF}" presName="sibTrans" presStyleCnt="0"/>
      <dgm:spPr/>
    </dgm:pt>
    <dgm:pt modelId="{A84437E1-08C6-4806-82D4-E8ABEBCC9963}" type="pres">
      <dgm:prSet presAssocID="{8063E4FD-B3B1-45E5-9343-5CA0E6F714F6}" presName="node" presStyleLbl="node1" presStyleIdx="3" presStyleCnt="5">
        <dgm:presLayoutVars>
          <dgm:bulletEnabled val="1"/>
        </dgm:presLayoutVars>
      </dgm:prSet>
      <dgm:spPr/>
    </dgm:pt>
    <dgm:pt modelId="{99B344F8-23B3-4366-BCB5-CF00354DF342}" type="pres">
      <dgm:prSet presAssocID="{278362BD-C5B2-4887-A28D-73CA6899FB30}" presName="sibTrans" presStyleCnt="0"/>
      <dgm:spPr/>
    </dgm:pt>
    <dgm:pt modelId="{304965AD-BFC1-4136-842B-F365A2D3133E}" type="pres">
      <dgm:prSet presAssocID="{90D5AC64-CA09-4C4C-B88B-7BC6FFA71304}" presName="node" presStyleLbl="node1" presStyleIdx="4" presStyleCnt="5">
        <dgm:presLayoutVars>
          <dgm:bulletEnabled val="1"/>
        </dgm:presLayoutVars>
      </dgm:prSet>
      <dgm:spPr/>
    </dgm:pt>
  </dgm:ptLst>
  <dgm:cxnLst>
    <dgm:cxn modelId="{8DF6A235-6A0C-441B-8034-5729C97D57EA}" type="presOf" srcId="{8063E4FD-B3B1-45E5-9343-5CA0E6F714F6}" destId="{A84437E1-08C6-4806-82D4-E8ABEBCC9963}" srcOrd="0" destOrd="0" presId="urn:microsoft.com/office/officeart/2005/8/layout/default"/>
    <dgm:cxn modelId="{D3F1C85F-9180-406D-83A9-5CF2EA1B904A}" srcId="{F3576F39-D085-4C93-9E2F-FC4560C1B862}" destId="{BBBA1115-64CB-412E-AADB-577E4F245E2B}" srcOrd="2" destOrd="0" parTransId="{76CB18BD-0C3D-4685-95D3-00F0E56F1414}" sibTransId="{585A8945-2E4E-4B87-9B4F-772BA1A966AF}"/>
    <dgm:cxn modelId="{82926242-DA5F-4232-9BA5-70082AFC73BD}" srcId="{F3576F39-D085-4C93-9E2F-FC4560C1B862}" destId="{A4E688E2-4ECC-4BC0-86BD-D8A1B2F81B3D}" srcOrd="1" destOrd="0" parTransId="{758F9A4A-6874-4283-AA24-A5ABB6F24C8D}" sibTransId="{4A3368FA-5A74-4922-8C34-2724ECB21AC2}"/>
    <dgm:cxn modelId="{AFB44C4D-C413-4703-AAD1-45928531B0E7}" type="presOf" srcId="{90D5AC64-CA09-4C4C-B88B-7BC6FFA71304}" destId="{304965AD-BFC1-4136-842B-F365A2D3133E}" srcOrd="0" destOrd="0" presId="urn:microsoft.com/office/officeart/2005/8/layout/default"/>
    <dgm:cxn modelId="{0F553377-9C41-44B3-BCCF-69E8BCE5E70A}" srcId="{F3576F39-D085-4C93-9E2F-FC4560C1B862}" destId="{8063E4FD-B3B1-45E5-9343-5CA0E6F714F6}" srcOrd="3" destOrd="0" parTransId="{6A262E6C-8C16-4C00-9CE8-7CE4DB5B73CB}" sibTransId="{278362BD-C5B2-4887-A28D-73CA6899FB30}"/>
    <dgm:cxn modelId="{0C5D368C-115A-4F19-9D45-8963C00BCE51}" type="presOf" srcId="{46E60C02-EC70-44AC-9DFC-80A0582259E8}" destId="{FD4566B3-684D-48FD-BD70-1506470EEE66}" srcOrd="0" destOrd="0" presId="urn:microsoft.com/office/officeart/2005/8/layout/default"/>
    <dgm:cxn modelId="{B4F27A8C-5AF0-4644-B28F-6D38CA146E24}" type="presOf" srcId="{F3576F39-D085-4C93-9E2F-FC4560C1B862}" destId="{C2917CBC-8DBD-4314-AB15-7A544038049E}" srcOrd="0" destOrd="0" presId="urn:microsoft.com/office/officeart/2005/8/layout/default"/>
    <dgm:cxn modelId="{474FCBA9-93D6-4EE2-BB25-34D2CFBECF4F}" type="presOf" srcId="{A4E688E2-4ECC-4BC0-86BD-D8A1B2F81B3D}" destId="{277F1EBC-C9DE-4129-B4AB-80BF95FCBCE0}" srcOrd="0" destOrd="0" presId="urn:microsoft.com/office/officeart/2005/8/layout/default"/>
    <dgm:cxn modelId="{E7644CCE-5E66-4F81-9CE4-F884826BA68E}" srcId="{F3576F39-D085-4C93-9E2F-FC4560C1B862}" destId="{46E60C02-EC70-44AC-9DFC-80A0582259E8}" srcOrd="0" destOrd="0" parTransId="{BE193061-3E1F-44EA-B765-94714821A2F8}" sibTransId="{781A00E8-C3C6-4DB5-AAB9-062A80835DA0}"/>
    <dgm:cxn modelId="{C343F9DA-59CD-4084-91E3-2BF351FE8B00}" srcId="{F3576F39-D085-4C93-9E2F-FC4560C1B862}" destId="{90D5AC64-CA09-4C4C-B88B-7BC6FFA71304}" srcOrd="4" destOrd="0" parTransId="{5935151B-4838-4B93-AD07-BEF1D1B64226}" sibTransId="{027286F2-478A-4140-8CF7-A25ECAED1947}"/>
    <dgm:cxn modelId="{9D6CB4DD-DB5B-4250-83CC-B694F68310C9}" type="presOf" srcId="{BBBA1115-64CB-412E-AADB-577E4F245E2B}" destId="{794953C7-B334-4C9D-951E-BFE8354DB9C1}" srcOrd="0" destOrd="0" presId="urn:microsoft.com/office/officeart/2005/8/layout/default"/>
    <dgm:cxn modelId="{97422E7F-20FE-4AC4-9289-99D55AB62E6C}" type="presParOf" srcId="{C2917CBC-8DBD-4314-AB15-7A544038049E}" destId="{FD4566B3-684D-48FD-BD70-1506470EEE66}" srcOrd="0" destOrd="0" presId="urn:microsoft.com/office/officeart/2005/8/layout/default"/>
    <dgm:cxn modelId="{A9A719B2-8A53-4C64-BBAB-D128C9FE408C}" type="presParOf" srcId="{C2917CBC-8DBD-4314-AB15-7A544038049E}" destId="{B8FCBD38-FC38-4377-B28F-3970A71B9610}" srcOrd="1" destOrd="0" presId="urn:microsoft.com/office/officeart/2005/8/layout/default"/>
    <dgm:cxn modelId="{1ABEC29D-4721-42BD-AB1A-0E8E32CFD610}" type="presParOf" srcId="{C2917CBC-8DBD-4314-AB15-7A544038049E}" destId="{277F1EBC-C9DE-4129-B4AB-80BF95FCBCE0}" srcOrd="2" destOrd="0" presId="urn:microsoft.com/office/officeart/2005/8/layout/default"/>
    <dgm:cxn modelId="{68F1EB1E-193E-48F3-A902-D0BA1E07289C}" type="presParOf" srcId="{C2917CBC-8DBD-4314-AB15-7A544038049E}" destId="{5DDB2F9C-6A72-4FA0-B9C7-BAB8214AC673}" srcOrd="3" destOrd="0" presId="urn:microsoft.com/office/officeart/2005/8/layout/default"/>
    <dgm:cxn modelId="{E01014BA-A399-4E2F-9424-10265C88F367}" type="presParOf" srcId="{C2917CBC-8DBD-4314-AB15-7A544038049E}" destId="{794953C7-B334-4C9D-951E-BFE8354DB9C1}" srcOrd="4" destOrd="0" presId="urn:microsoft.com/office/officeart/2005/8/layout/default"/>
    <dgm:cxn modelId="{4277DB74-C426-4AA8-88A1-16AD2170842C}" type="presParOf" srcId="{C2917CBC-8DBD-4314-AB15-7A544038049E}" destId="{A2CF66F5-08A5-4203-B834-43864D18A40F}" srcOrd="5" destOrd="0" presId="urn:microsoft.com/office/officeart/2005/8/layout/default"/>
    <dgm:cxn modelId="{2A5044B1-33EC-4297-85AC-4CFF2ADDD959}" type="presParOf" srcId="{C2917CBC-8DBD-4314-AB15-7A544038049E}" destId="{A84437E1-08C6-4806-82D4-E8ABEBCC9963}" srcOrd="6" destOrd="0" presId="urn:microsoft.com/office/officeart/2005/8/layout/default"/>
    <dgm:cxn modelId="{A8A982CD-13D3-4941-BFBB-8E1A67BE778A}" type="presParOf" srcId="{C2917CBC-8DBD-4314-AB15-7A544038049E}" destId="{99B344F8-23B3-4366-BCB5-CF00354DF342}" srcOrd="7" destOrd="0" presId="urn:microsoft.com/office/officeart/2005/8/layout/default"/>
    <dgm:cxn modelId="{FF26E25C-0FF3-4033-8DA0-03ECFB5F6BA8}" type="presParOf" srcId="{C2917CBC-8DBD-4314-AB15-7A544038049E}" destId="{304965AD-BFC1-4136-842B-F365A2D3133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566B3-684D-48FD-BD70-1506470EEE66}">
      <dsp:nvSpPr>
        <dsp:cNvPr id="0" name=""/>
        <dsp:cNvSpPr/>
      </dsp:nvSpPr>
      <dsp:spPr>
        <a:xfrm>
          <a:off x="977372" y="1444"/>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Coordination with referral sources</a:t>
          </a:r>
        </a:p>
      </dsp:txBody>
      <dsp:txXfrm>
        <a:off x="977372" y="1444"/>
        <a:ext cx="1995249" cy="1197149"/>
      </dsp:txXfrm>
    </dsp:sp>
    <dsp:sp modelId="{277F1EBC-C9DE-4129-B4AB-80BF95FCBCE0}">
      <dsp:nvSpPr>
        <dsp:cNvPr id="0" name=""/>
        <dsp:cNvSpPr/>
      </dsp:nvSpPr>
      <dsp:spPr>
        <a:xfrm>
          <a:off x="3172146" y="1444"/>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Tx/>
            <a:buSzTx/>
            <a:buFontTx/>
            <a:buNone/>
          </a:pPr>
          <a:r>
            <a:rPr lang="en-US" sz="1900" kern="1200" dirty="0"/>
            <a:t>Clear and rigorous definition of eligibility</a:t>
          </a:r>
        </a:p>
      </dsp:txBody>
      <dsp:txXfrm>
        <a:off x="3172146" y="1444"/>
        <a:ext cx="1995249" cy="1197149"/>
      </dsp:txXfrm>
    </dsp:sp>
    <dsp:sp modelId="{794953C7-B334-4C9D-951E-BFE8354DB9C1}">
      <dsp:nvSpPr>
        <dsp:cNvPr id="0" name=""/>
        <dsp:cNvSpPr/>
      </dsp:nvSpPr>
      <dsp:spPr>
        <a:xfrm>
          <a:off x="977372" y="1398119"/>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High quality data systems</a:t>
          </a:r>
        </a:p>
      </dsp:txBody>
      <dsp:txXfrm>
        <a:off x="977372" y="1398119"/>
        <a:ext cx="1995249" cy="1197149"/>
      </dsp:txXfrm>
    </dsp:sp>
    <dsp:sp modelId="{A84437E1-08C6-4806-82D4-E8ABEBCC9963}">
      <dsp:nvSpPr>
        <dsp:cNvPr id="0" name=""/>
        <dsp:cNvSpPr/>
      </dsp:nvSpPr>
      <dsp:spPr>
        <a:xfrm>
          <a:off x="3172146" y="1398119"/>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Evaluation and appropriate identification </a:t>
          </a:r>
        </a:p>
      </dsp:txBody>
      <dsp:txXfrm>
        <a:off x="3172146" y="1398119"/>
        <a:ext cx="1995249" cy="1197149"/>
      </dsp:txXfrm>
    </dsp:sp>
    <dsp:sp modelId="{304965AD-BFC1-4136-842B-F365A2D3133E}">
      <dsp:nvSpPr>
        <dsp:cNvPr id="0" name=""/>
        <dsp:cNvSpPr/>
      </dsp:nvSpPr>
      <dsp:spPr>
        <a:xfrm>
          <a:off x="2074759" y="2794793"/>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Public awareness</a:t>
          </a:r>
        </a:p>
      </dsp:txBody>
      <dsp:txXfrm>
        <a:off x="2074759" y="2794793"/>
        <a:ext cx="1995249" cy="11971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0.32934</cdr:x>
      <cdr:y>0.80756</cdr:y>
    </cdr:from>
    <cdr:to>
      <cdr:x>0.6976</cdr:x>
      <cdr:y>0.92798</cdr:y>
    </cdr:to>
    <cdr:sp macro="" textlink="">
      <cdr:nvSpPr>
        <cdr:cNvPr id="2" name="TextBox 1">
          <a:extLst xmlns:a="http://schemas.openxmlformats.org/drawingml/2006/main">
            <a:ext uri="{FF2B5EF4-FFF2-40B4-BE49-F238E27FC236}">
              <a16:creationId xmlns:a16="http://schemas.microsoft.com/office/drawing/2014/main" id="{A4479F13-1CF9-4A10-BD55-472D385F70B2}"/>
            </a:ext>
          </a:extLst>
        </cdr:cNvPr>
        <cdr:cNvSpPr txBox="1"/>
      </cdr:nvSpPr>
      <cdr:spPr>
        <a:xfrm xmlns:a="http://schemas.openxmlformats.org/drawingml/2006/main">
          <a:off x="2095500" y="3257550"/>
          <a:ext cx="234315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a:t>States and DC</a:t>
          </a:r>
        </a:p>
      </cdr:txBody>
    </cdr:sp>
  </cdr:relSizeAnchor>
  <cdr:relSizeAnchor xmlns:cdr="http://schemas.openxmlformats.org/drawingml/2006/chartDrawing">
    <cdr:from>
      <cdr:x>0.00449</cdr:x>
      <cdr:y>0.89895</cdr:y>
    </cdr:from>
    <cdr:to>
      <cdr:x>0.98653</cdr:x>
      <cdr:y>1</cdr:y>
    </cdr:to>
    <cdr:sp macro="" textlink="">
      <cdr:nvSpPr>
        <cdr:cNvPr id="3" name="TextBox 2">
          <a:extLst xmlns:a="http://schemas.openxmlformats.org/drawingml/2006/main">
            <a:ext uri="{FF2B5EF4-FFF2-40B4-BE49-F238E27FC236}">
              <a16:creationId xmlns:a16="http://schemas.microsoft.com/office/drawing/2014/main" id="{7AFC2788-D064-4294-81D6-EDE959083647}"/>
            </a:ext>
          </a:extLst>
        </cdr:cNvPr>
        <cdr:cNvSpPr txBox="1"/>
      </cdr:nvSpPr>
      <cdr:spPr>
        <a:xfrm xmlns:a="http://schemas.openxmlformats.org/drawingml/2006/main">
          <a:off x="31782" y="4067174"/>
          <a:ext cx="6949943"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Data downloaded from https://www2.ed.gov/programs/osepidea/618-data/static-tables/2016-2017/part-c/child-count-and-settings/1617-cchildcountandsettings-1.xlsx</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11/29/2018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11/29/2018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78009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11</a:t>
            </a:fld>
            <a:endParaRPr lang="en-US" dirty="0">
              <a:solidFill>
                <a:prstClr val="black"/>
              </a:solidFill>
              <a:latin typeface="Calibri"/>
            </a:endParaRPr>
          </a:p>
        </p:txBody>
      </p:sp>
    </p:spTree>
    <p:extLst>
      <p:ext uri="{BB962C8B-B14F-4D97-AF65-F5344CB8AC3E}">
        <p14:creationId xmlns:p14="http://schemas.microsoft.com/office/powerpoint/2010/main" val="75763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12</a:t>
            </a:fld>
            <a:endParaRPr lang="en-US" dirty="0">
              <a:solidFill>
                <a:prstClr val="black"/>
              </a:solidFill>
              <a:latin typeface="Calibri"/>
            </a:endParaRPr>
          </a:p>
        </p:txBody>
      </p:sp>
    </p:spTree>
    <p:extLst>
      <p:ext uri="{BB962C8B-B14F-4D97-AF65-F5344CB8AC3E}">
        <p14:creationId xmlns:p14="http://schemas.microsoft.com/office/powerpoint/2010/main" val="2744634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13</a:t>
            </a:fld>
            <a:endParaRPr lang="en-US" dirty="0">
              <a:solidFill>
                <a:prstClr val="black"/>
              </a:solidFill>
              <a:latin typeface="Calibri"/>
            </a:endParaRPr>
          </a:p>
        </p:txBody>
      </p:sp>
    </p:spTree>
    <p:extLst>
      <p:ext uri="{BB962C8B-B14F-4D97-AF65-F5344CB8AC3E}">
        <p14:creationId xmlns:p14="http://schemas.microsoft.com/office/powerpoint/2010/main" val="121019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14</a:t>
            </a:fld>
            <a:endParaRPr lang="en-US" dirty="0">
              <a:solidFill>
                <a:prstClr val="black"/>
              </a:solidFill>
              <a:latin typeface="Calibri"/>
            </a:endParaRPr>
          </a:p>
        </p:txBody>
      </p:sp>
    </p:spTree>
    <p:extLst>
      <p:ext uri="{BB962C8B-B14F-4D97-AF65-F5344CB8AC3E}">
        <p14:creationId xmlns:p14="http://schemas.microsoft.com/office/powerpoint/2010/main" val="730825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29698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43AD813F-16E7-D04B-B2C4-57562F7CC88B}" type="slidenum">
              <a:rPr lang="en-US">
                <a:solidFill>
                  <a:prstClr val="black"/>
                </a:solidFill>
                <a:latin typeface="Calibri"/>
              </a:rPr>
              <a:pPr defTabSz="465887">
                <a:defRPr/>
              </a:pPr>
              <a:t>16</a:t>
            </a:fld>
            <a:endParaRPr lang="en-US" dirty="0">
              <a:solidFill>
                <a:prstClr val="black"/>
              </a:solidFill>
              <a:latin typeface="Calibri"/>
            </a:endParaRPr>
          </a:p>
        </p:txBody>
      </p:sp>
    </p:spTree>
    <p:extLst>
      <p:ext uri="{BB962C8B-B14F-4D97-AF65-F5344CB8AC3E}">
        <p14:creationId xmlns:p14="http://schemas.microsoft.com/office/powerpoint/2010/main" val="32381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17</a:t>
            </a:fld>
            <a:endParaRPr lang="en-US" dirty="0"/>
          </a:p>
        </p:txBody>
      </p:sp>
    </p:spTree>
    <p:extLst>
      <p:ext uri="{BB962C8B-B14F-4D97-AF65-F5344CB8AC3E}">
        <p14:creationId xmlns:p14="http://schemas.microsoft.com/office/powerpoint/2010/main" val="58739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18</a:t>
            </a:fld>
            <a:endParaRPr lang="en-US" dirty="0"/>
          </a:p>
        </p:txBody>
      </p:sp>
    </p:spTree>
    <p:extLst>
      <p:ext uri="{BB962C8B-B14F-4D97-AF65-F5344CB8AC3E}">
        <p14:creationId xmlns:p14="http://schemas.microsoft.com/office/powerpoint/2010/main" val="275007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10"/>
          </p:nvPr>
        </p:nvSpPr>
        <p:spPr/>
        <p:txBody>
          <a:bodyPr/>
          <a:lstStyle/>
          <a:p>
            <a:fld id="{43AD813F-16E7-D04B-B2C4-57562F7CC88B}" type="slidenum">
              <a:rPr lang="en-US" smtClean="0"/>
              <a:t>19</a:t>
            </a:fld>
            <a:endParaRPr lang="en-US" dirty="0"/>
          </a:p>
        </p:txBody>
      </p:sp>
    </p:spTree>
    <p:extLst>
      <p:ext uri="{BB962C8B-B14F-4D97-AF65-F5344CB8AC3E}">
        <p14:creationId xmlns:p14="http://schemas.microsoft.com/office/powerpoint/2010/main" val="189994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427711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20</a:t>
            </a:fld>
            <a:endParaRPr lang="en-US" dirty="0"/>
          </a:p>
        </p:txBody>
      </p:sp>
    </p:spTree>
    <p:extLst>
      <p:ext uri="{BB962C8B-B14F-4D97-AF65-F5344CB8AC3E}">
        <p14:creationId xmlns:p14="http://schemas.microsoft.com/office/powerpoint/2010/main" val="198521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21</a:t>
            </a:fld>
            <a:endParaRPr lang="en-US" dirty="0"/>
          </a:p>
        </p:txBody>
      </p:sp>
    </p:spTree>
    <p:extLst>
      <p:ext uri="{BB962C8B-B14F-4D97-AF65-F5344CB8AC3E}">
        <p14:creationId xmlns:p14="http://schemas.microsoft.com/office/powerpoint/2010/main" val="97808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22</a:t>
            </a:fld>
            <a:endParaRPr lang="en-US" dirty="0"/>
          </a:p>
        </p:txBody>
      </p:sp>
    </p:spTree>
    <p:extLst>
      <p:ext uri="{BB962C8B-B14F-4D97-AF65-F5344CB8AC3E}">
        <p14:creationId xmlns:p14="http://schemas.microsoft.com/office/powerpoint/2010/main" val="3940438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23</a:t>
            </a:fld>
            <a:endParaRPr lang="en-US" dirty="0"/>
          </a:p>
        </p:txBody>
      </p:sp>
    </p:spTree>
    <p:extLst>
      <p:ext uri="{BB962C8B-B14F-4D97-AF65-F5344CB8AC3E}">
        <p14:creationId xmlns:p14="http://schemas.microsoft.com/office/powerpoint/2010/main" val="3163326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10"/>
          </p:nvPr>
        </p:nvSpPr>
        <p:spPr/>
        <p:txBody>
          <a:bodyPr/>
          <a:lstStyle/>
          <a:p>
            <a:fld id="{43AD813F-16E7-D04B-B2C4-57562F7CC88B}" type="slidenum">
              <a:rPr lang="en-US" smtClean="0"/>
              <a:t>24</a:t>
            </a:fld>
            <a:endParaRPr lang="en-US" dirty="0"/>
          </a:p>
        </p:txBody>
      </p:sp>
    </p:spTree>
    <p:extLst>
      <p:ext uri="{BB962C8B-B14F-4D97-AF65-F5344CB8AC3E}">
        <p14:creationId xmlns:p14="http://schemas.microsoft.com/office/powerpoint/2010/main" val="881701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3AD813F-16E7-D04B-B2C4-57562F7CC88B}" type="slidenum">
              <a:rPr lang="en-US" smtClean="0"/>
              <a:t>25</a:t>
            </a:fld>
            <a:endParaRPr lang="en-US" dirty="0"/>
          </a:p>
        </p:txBody>
      </p:sp>
    </p:spTree>
    <p:extLst>
      <p:ext uri="{BB962C8B-B14F-4D97-AF65-F5344CB8AC3E}">
        <p14:creationId xmlns:p14="http://schemas.microsoft.com/office/powerpoint/2010/main" val="291718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248317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949257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80389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40618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021935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620086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1258146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2063979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61429">
              <a:defRPr/>
            </a:pPr>
            <a:endParaRPr lang="en-US" dirty="0"/>
          </a:p>
        </p:txBody>
      </p:sp>
      <p:sp>
        <p:nvSpPr>
          <p:cNvPr id="4" name="Slide Number Placeholder 3"/>
          <p:cNvSpPr>
            <a:spLocks noGrp="1"/>
          </p:cNvSpPr>
          <p:nvPr>
            <p:ph type="sldNum" sz="quarter" idx="10"/>
          </p:nvPr>
        </p:nvSpPr>
        <p:spPr/>
        <p:txBody>
          <a:bodyPr/>
          <a:lstStyle/>
          <a:p>
            <a:pPr defTabSz="950969">
              <a:defRPr/>
            </a:pPr>
            <a:fld id="{5E69EC22-8000-4A01-AE86-242F21553022}" type="slidenum">
              <a:rPr lang="en-US">
                <a:solidFill>
                  <a:prstClr val="black"/>
                </a:solidFill>
                <a:latin typeface="Calibri"/>
              </a:rPr>
              <a:pPr defTabSz="950969">
                <a:defRPr/>
              </a:pPr>
              <a:t>4</a:t>
            </a:fld>
            <a:endParaRPr lang="en-US" dirty="0">
              <a:solidFill>
                <a:prstClr val="black"/>
              </a:solidFill>
              <a:latin typeface="Calibri"/>
            </a:endParaRPr>
          </a:p>
        </p:txBody>
      </p:sp>
    </p:spTree>
    <p:extLst>
      <p:ext uri="{BB962C8B-B14F-4D97-AF65-F5344CB8AC3E}">
        <p14:creationId xmlns:p14="http://schemas.microsoft.com/office/powerpoint/2010/main" val="277175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5</a:t>
            </a:fld>
            <a:endParaRPr lang="en-US"/>
          </a:p>
        </p:txBody>
      </p:sp>
    </p:spTree>
    <p:extLst>
      <p:ext uri="{BB962C8B-B14F-4D97-AF65-F5344CB8AC3E}">
        <p14:creationId xmlns:p14="http://schemas.microsoft.com/office/powerpoint/2010/main" val="407284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6</a:t>
            </a:fld>
            <a:endParaRPr lang="en-US"/>
          </a:p>
        </p:txBody>
      </p:sp>
    </p:spTree>
    <p:extLst>
      <p:ext uri="{BB962C8B-B14F-4D97-AF65-F5344CB8AC3E}">
        <p14:creationId xmlns:p14="http://schemas.microsoft.com/office/powerpoint/2010/main" val="144338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7</a:t>
            </a:fld>
            <a:endParaRPr lang="en-US"/>
          </a:p>
        </p:txBody>
      </p:sp>
    </p:spTree>
    <p:extLst>
      <p:ext uri="{BB962C8B-B14F-4D97-AF65-F5344CB8AC3E}">
        <p14:creationId xmlns:p14="http://schemas.microsoft.com/office/powerpoint/2010/main" val="393184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8</a:t>
            </a:fld>
            <a:endParaRPr lang="en-US"/>
          </a:p>
        </p:txBody>
      </p:sp>
    </p:spTree>
    <p:extLst>
      <p:ext uri="{BB962C8B-B14F-4D97-AF65-F5344CB8AC3E}">
        <p14:creationId xmlns:p14="http://schemas.microsoft.com/office/powerpoint/2010/main" val="162721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9</a:t>
            </a:fld>
            <a:endParaRPr lang="en-US"/>
          </a:p>
        </p:txBody>
      </p:sp>
    </p:spTree>
    <p:extLst>
      <p:ext uri="{BB962C8B-B14F-4D97-AF65-F5344CB8AC3E}">
        <p14:creationId xmlns:p14="http://schemas.microsoft.com/office/powerpoint/2010/main" val="3897451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7499-F995-494E-833F-D33A99C15EE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DFEB3E-39CD-4CC6-B860-5C601F1467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CA2ACE-7CF6-40F0-825B-38527B4A2B79}"/>
              </a:ext>
            </a:extLst>
          </p:cNvPr>
          <p:cNvSpPr>
            <a:spLocks noGrp="1"/>
          </p:cNvSpPr>
          <p:nvPr>
            <p:ph type="dt" sz="half" idx="10"/>
          </p:nvPr>
        </p:nvSpPr>
        <p:spPr/>
        <p:txBody>
          <a:bodyPr/>
          <a:lstStyle/>
          <a:p>
            <a:fld id="{8C2BF34B-FF93-482C-80C0-423E47046B90}" type="datetimeFigureOut">
              <a:rPr lang="en-US" smtClean="0"/>
              <a:t>11/29/2018</a:t>
            </a:fld>
            <a:endParaRPr lang="en-US"/>
          </a:p>
        </p:txBody>
      </p:sp>
      <p:sp>
        <p:nvSpPr>
          <p:cNvPr id="5" name="Footer Placeholder 4">
            <a:extLst>
              <a:ext uri="{FF2B5EF4-FFF2-40B4-BE49-F238E27FC236}">
                <a16:creationId xmlns:a16="http://schemas.microsoft.com/office/drawing/2014/main" id="{7C2DDF5C-B059-4B68-99A5-2137D3FD1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A4D33-10C1-4C3F-8F28-6F8DCD276D6F}"/>
              </a:ext>
            </a:extLst>
          </p:cNvPr>
          <p:cNvSpPr>
            <a:spLocks noGrp="1"/>
          </p:cNvSpPr>
          <p:nvPr>
            <p:ph type="sldNum" sz="quarter" idx="12"/>
          </p:nvPr>
        </p:nvSpPr>
        <p:spPr/>
        <p:txBody>
          <a:bodyPr/>
          <a:lstStyle/>
          <a:p>
            <a:fld id="{3A8A4771-F016-4D13-9727-0961BE853636}" type="slidenum">
              <a:rPr lang="en-US" smtClean="0"/>
              <a:t>‹#›</a:t>
            </a:fld>
            <a:endParaRPr lang="en-US"/>
          </a:p>
        </p:txBody>
      </p:sp>
    </p:spTree>
    <p:extLst>
      <p:ext uri="{BB962C8B-B14F-4D97-AF65-F5344CB8AC3E}">
        <p14:creationId xmlns:p14="http://schemas.microsoft.com/office/powerpoint/2010/main" val="38508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953000"/>
          </a:xfrm>
          <a:prstGeom prst="rect">
            <a:avLst/>
          </a:prstGeom>
        </p:spPr>
        <p:txBody>
          <a:bodyPr/>
          <a:lstStyle>
            <a:lvl1pPr marL="257175" indent="-257175">
              <a:buFont typeface="Arial" panose="020B0604020202020204" pitchFamily="34" charset="0"/>
              <a:buChar char="•"/>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6121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950006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42930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2341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434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5906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291922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pPr defTabSz="914400"/>
            <a:fld id="{7E8E89C7-9362-4786-84E7-EA5297A7E2C2}" type="datetimeFigureOut">
              <a:rPr lang="en-US">
                <a:solidFill>
                  <a:prstClr val="black"/>
                </a:solidFill>
              </a:rPr>
              <a:pPr defTabSz="914400"/>
              <a:t>11/29/2018</a:t>
            </a:fld>
            <a:endParaRPr lang="en-US" dirty="0">
              <a:solidFill>
                <a:prstClr val="black"/>
              </a:solidFill>
            </a:endParaRPr>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2262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7E8E89C7-9362-4786-84E7-EA5297A7E2C2}" type="datetimeFigureOut">
              <a:rPr lang="en-US">
                <a:solidFill>
                  <a:prstClr val="black"/>
                </a:solidFill>
              </a:rPr>
              <a:pPr defTabSz="914400"/>
              <a:t>11/29/2018</a:t>
            </a:fld>
            <a:endParaRPr lang="en-US" dirty="0">
              <a:solidFill>
                <a:prstClr val="black"/>
              </a:solidFill>
            </a:endParaRPr>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6094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E8E89C7-9362-4786-84E7-EA5297A7E2C2}" type="datetimeFigureOut">
              <a:rPr lang="en-US">
                <a:solidFill>
                  <a:prstClr val="black"/>
                </a:solidFill>
              </a:rPr>
              <a:pPr defTabSz="914400"/>
              <a:t>11/29/2018</a:t>
            </a:fld>
            <a:endParaRPr lang="en-US" dirty="0">
              <a:solidFill>
                <a:prstClr val="black"/>
              </a:solidFill>
            </a:endParaRPr>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423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E8E89C7-9362-4786-84E7-EA5297A7E2C2}" type="datetimeFigureOut">
              <a:rPr lang="en-US">
                <a:solidFill>
                  <a:prstClr val="black"/>
                </a:solidFill>
              </a:rPr>
              <a:pPr defTabSz="914400"/>
              <a:t>11/29/2018</a:t>
            </a:fld>
            <a:endParaRPr lang="en-US" dirty="0">
              <a:solidFill>
                <a:prstClr val="black"/>
              </a:solidFill>
            </a:endParaRPr>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980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304800" y="1676400"/>
            <a:ext cx="8534400" cy="646331"/>
          </a:xfrm>
          <a:prstGeom prst="rect">
            <a:avLst/>
          </a:prstGeom>
          <a:noFill/>
        </p:spPr>
        <p:txBody>
          <a:bodyPr wrap="square" rtlCol="0">
            <a:spAutoFit/>
          </a:bodyPr>
          <a:lstStyle/>
          <a:p>
            <a:pPr algn="ctr" defTabSz="914400"/>
            <a:r>
              <a:rPr lang="en-US" sz="3600" dirty="0">
                <a:solidFill>
                  <a:prstClr val="black"/>
                </a:solidFill>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defTabSz="914400"/>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2416094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53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defTabSz="914400"/>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2379092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29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0.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fld id="{991CF879-4700-4E47-A7E3-74EF38E50439}"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25728239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19.sv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helpmegrownational.org/hmg-partners/watchmethriv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dasycenter.org/identify-meaningful-differences-in-child-fin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twitter.com/ECTACenter" TargetMode="External"/><Relationship Id="rId5" Type="http://schemas.openxmlformats.org/officeDocument/2006/relationships/hyperlink" Target="http://ectacenter.org/" TargetMode="External"/><Relationship Id="rId4" Type="http://schemas.openxmlformats.org/officeDocument/2006/relationships/hyperlink" Target="https://twitter.com/DaSyCente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47800"/>
            <a:ext cx="8471187" cy="1676400"/>
          </a:xfrm>
        </p:spPr>
        <p:txBody>
          <a:bodyPr>
            <a:noAutofit/>
          </a:bodyPr>
          <a:lstStyle/>
          <a:p>
            <a:r>
              <a:rPr lang="en-US" sz="4000" dirty="0"/>
              <a:t>Improving State Child Find Efforts Through Self-Assessment and Planning</a:t>
            </a:r>
          </a:p>
        </p:txBody>
      </p:sp>
      <p:sp>
        <p:nvSpPr>
          <p:cNvPr id="5" name="Text Placeholder 10"/>
          <p:cNvSpPr txBox="1">
            <a:spLocks/>
          </p:cNvSpPr>
          <p:nvPr/>
        </p:nvSpPr>
        <p:spPr>
          <a:xfrm>
            <a:off x="444212" y="3480221"/>
            <a:ext cx="8471187"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297ABB"/>
                </a:solidFill>
              </a:rPr>
              <a:t>Brenda Wilkins &amp; Jennifer Barrett-Zitkus, OSEP</a:t>
            </a:r>
          </a:p>
          <a:p>
            <a:r>
              <a:rPr lang="en-US" sz="2800" dirty="0">
                <a:solidFill>
                  <a:srgbClr val="297ABB"/>
                </a:solidFill>
              </a:rPr>
              <a:t>Evelyn Shaw, ECTA</a:t>
            </a:r>
          </a:p>
          <a:p>
            <a:r>
              <a:rPr lang="en-US" sz="2800" dirty="0">
                <a:solidFill>
                  <a:srgbClr val="297ABB"/>
                </a:solidFill>
              </a:rPr>
              <a:t>Margaret Gillis, DaSy</a:t>
            </a:r>
          </a:p>
        </p:txBody>
      </p:sp>
      <p:sp>
        <p:nvSpPr>
          <p:cNvPr id="6" name="Subtitle 2"/>
          <p:cNvSpPr>
            <a:spLocks noGrp="1"/>
          </p:cNvSpPr>
          <p:nvPr>
            <p:ph type="subTitle" idx="1"/>
          </p:nvPr>
        </p:nvSpPr>
        <p:spPr>
          <a:xfrm>
            <a:off x="457200" y="5184648"/>
            <a:ext cx="5029200" cy="1216152"/>
          </a:xfrm>
        </p:spPr>
        <p:txBody>
          <a:bodyPr>
            <a:normAutofit fontScale="92500" lnSpcReduction="20000"/>
          </a:bodyPr>
          <a:lstStyle/>
          <a:p>
            <a:pPr algn="l"/>
            <a:r>
              <a:rPr lang="en-US" b="0" dirty="0"/>
              <a:t>Division for Early Childhood Conference</a:t>
            </a:r>
          </a:p>
          <a:p>
            <a:pPr algn="l"/>
            <a:r>
              <a:rPr lang="en-US" b="0" dirty="0"/>
              <a:t>October 24,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BCB9A4-3AEB-4EC9-B591-60DE9AB28A6E}"/>
              </a:ext>
            </a:extLst>
          </p:cNvPr>
          <p:cNvSpPr>
            <a:spLocks noGrp="1"/>
          </p:cNvSpPr>
          <p:nvPr>
            <p:ph type="title" idx="4294967295"/>
          </p:nvPr>
        </p:nvSpPr>
        <p:spPr/>
        <p:txBody>
          <a:bodyPr/>
          <a:lstStyle/>
          <a:p>
            <a:r>
              <a:rPr lang="en-US" dirty="0"/>
              <a:t>Child Find</a:t>
            </a:r>
            <a:r>
              <a:rPr lang="en-US" baseline="0" dirty="0"/>
              <a:t> System</a:t>
            </a:r>
            <a:endParaRPr lang="en-US" dirty="0"/>
          </a:p>
        </p:txBody>
      </p:sp>
      <p:sp>
        <p:nvSpPr>
          <p:cNvPr id="9" name="TextBox 8">
            <a:extLst>
              <a:ext uri="{FF2B5EF4-FFF2-40B4-BE49-F238E27FC236}">
                <a16:creationId xmlns:a16="http://schemas.microsoft.com/office/drawing/2014/main" id="{06F49253-F1E3-4A39-9A08-EF71D8D25CD2}"/>
              </a:ext>
            </a:extLst>
          </p:cNvPr>
          <p:cNvSpPr txBox="1"/>
          <p:nvPr/>
        </p:nvSpPr>
        <p:spPr>
          <a:xfrm>
            <a:off x="1752600" y="339537"/>
            <a:ext cx="5390388" cy="630942"/>
          </a:xfrm>
          <a:prstGeom prst="rect">
            <a:avLst/>
          </a:prstGeom>
          <a:noFill/>
        </p:spPr>
        <p:txBody>
          <a:bodyPr wrap="square" rtlCol="0">
            <a:spAutoFit/>
          </a:bodyPr>
          <a:lstStyle/>
          <a:p>
            <a:pPr algn="ctr"/>
            <a:r>
              <a:rPr lang="en-US" sz="3500" b="1" dirty="0">
                <a:solidFill>
                  <a:srgbClr val="297ABB"/>
                </a:solidFill>
              </a:rPr>
              <a:t>Child Find System</a:t>
            </a:r>
          </a:p>
        </p:txBody>
      </p:sp>
      <p:graphicFrame>
        <p:nvGraphicFramePr>
          <p:cNvPr id="7" name="Diagram 6" descr="The graphic is a total of five text boxes containing components of the child find system. ">
            <a:extLst>
              <a:ext uri="{FF2B5EF4-FFF2-40B4-BE49-F238E27FC236}">
                <a16:creationId xmlns:a16="http://schemas.microsoft.com/office/drawing/2014/main" id="{2287E295-52AD-47AD-AA85-910A35D0A70E}"/>
              </a:ext>
            </a:extLst>
          </p:cNvPr>
          <p:cNvGraphicFramePr/>
          <p:nvPr>
            <p:extLst>
              <p:ext uri="{D42A27DB-BD31-4B8C-83A1-F6EECF244321}">
                <p14:modId xmlns:p14="http://schemas.microsoft.com/office/powerpoint/2010/main" val="1935260137"/>
              </p:ext>
            </p:extLst>
          </p:nvPr>
        </p:nvGraphicFramePr>
        <p:xfrm>
          <a:off x="1289304" y="1687068"/>
          <a:ext cx="6144768" cy="3993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a:extLst>
              <a:ext uri="{FF2B5EF4-FFF2-40B4-BE49-F238E27FC236}">
                <a16:creationId xmlns:a16="http://schemas.microsoft.com/office/drawing/2014/main" id="{6CC0D95D-DB20-4240-A650-F5943D850F5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297" y="2262148"/>
            <a:ext cx="2003528" cy="2003528"/>
          </a:xfrm>
          <a:prstGeom prst="rect">
            <a:avLst/>
          </a:prstGeom>
        </p:spPr>
      </p:pic>
      <p:pic>
        <p:nvPicPr>
          <p:cNvPr id="3" name="Graphic 2">
            <a:extLst>
              <a:ext uri="{FF2B5EF4-FFF2-40B4-BE49-F238E27FC236}">
                <a16:creationId xmlns:a16="http://schemas.microsoft.com/office/drawing/2014/main" id="{4A64391D-62E1-4BFF-A2C7-7E0914BA1F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77406" y="2043684"/>
            <a:ext cx="2153412" cy="2153412"/>
          </a:xfrm>
          <a:prstGeom prst="rect">
            <a:avLst/>
          </a:prstGeom>
        </p:spPr>
      </p:pic>
    </p:spTree>
    <p:extLst>
      <p:ext uri="{BB962C8B-B14F-4D97-AF65-F5344CB8AC3E}">
        <p14:creationId xmlns:p14="http://schemas.microsoft.com/office/powerpoint/2010/main" val="328962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Child Find Self-Assessment (CFSA</a:t>
            </a:r>
            <a:r>
              <a:rPr lang="en-US" dirty="0"/>
              <a:t>)</a:t>
            </a:r>
          </a:p>
        </p:txBody>
      </p:sp>
      <p:sp>
        <p:nvSpPr>
          <p:cNvPr id="2" name="Content Placeholder 1"/>
          <p:cNvSpPr>
            <a:spLocks noGrp="1"/>
          </p:cNvSpPr>
          <p:nvPr>
            <p:ph idx="1"/>
          </p:nvPr>
        </p:nvSpPr>
        <p:spPr/>
        <p:txBody>
          <a:bodyPr>
            <a:normAutofit/>
          </a:bodyPr>
          <a:lstStyle/>
          <a:p>
            <a:r>
              <a:rPr lang="en-US" sz="3600" dirty="0"/>
              <a:t>Voluntary self-assessment tool to support Part C programs </a:t>
            </a:r>
          </a:p>
          <a:p>
            <a:r>
              <a:rPr lang="en-US" sz="3600" dirty="0"/>
              <a:t>Collaborative effort with ECTA, IDC and </a:t>
            </a:r>
            <a:r>
              <a:rPr lang="en-US" sz="3600" dirty="0" err="1"/>
              <a:t>DaSy</a:t>
            </a:r>
            <a:endParaRPr lang="en-US" sz="3600" dirty="0"/>
          </a:p>
        </p:txBody>
      </p:sp>
    </p:spTree>
    <p:extLst>
      <p:ext uri="{BB962C8B-B14F-4D97-AF65-F5344CB8AC3E}">
        <p14:creationId xmlns:p14="http://schemas.microsoft.com/office/powerpoint/2010/main" val="277216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6180"/>
            <a:ext cx="8229600" cy="1143000"/>
          </a:xfrm>
        </p:spPr>
        <p:txBody>
          <a:bodyPr/>
          <a:lstStyle/>
          <a:p>
            <a:r>
              <a:rPr lang="en-US" dirty="0"/>
              <a:t>Why Focus on Child Find?</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25276"/>
            <a:ext cx="2733676" cy="2733676"/>
          </a:xfrm>
          <a:prstGeom prst="rect">
            <a:avLst/>
          </a:prstGeom>
        </p:spPr>
      </p:pic>
      <p:pic>
        <p:nvPicPr>
          <p:cNvPr id="7" name="Content Placeholder 6">
            <a:extLst>
              <a:ext uri="{C183D7F6-B498-43B3-948B-1728B52AA6E4}">
                <adec:decorative xmlns:adec="http://schemas.microsoft.com/office/drawing/2017/decorative" val="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38476" y="3424238"/>
            <a:ext cx="2951600" cy="2951600"/>
          </a:xfr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2133600"/>
            <a:ext cx="2524125" cy="2886075"/>
          </a:xfrm>
          <a:prstGeom prst="rect">
            <a:avLst/>
          </a:prstGeom>
        </p:spPr>
      </p:pic>
    </p:spTree>
    <p:extLst>
      <p:ext uri="{BB962C8B-B14F-4D97-AF65-F5344CB8AC3E}">
        <p14:creationId xmlns:p14="http://schemas.microsoft.com/office/powerpoint/2010/main" val="389737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81624-5155-4884-A02B-03C93E603A2E}"/>
              </a:ext>
            </a:extLst>
          </p:cNvPr>
          <p:cNvSpPr>
            <a:spLocks noGrp="1"/>
          </p:cNvSpPr>
          <p:nvPr>
            <p:ph type="title"/>
          </p:nvPr>
        </p:nvSpPr>
        <p:spPr/>
        <p:txBody>
          <a:bodyPr/>
          <a:lstStyle/>
          <a:p>
            <a:r>
              <a:rPr lang="en-US" sz="4000" dirty="0"/>
              <a:t>Child Find Special Populations</a:t>
            </a:r>
          </a:p>
        </p:txBody>
      </p:sp>
      <p:sp>
        <p:nvSpPr>
          <p:cNvPr id="11" name="Content Placeholder 1">
            <a:extLst>
              <a:ext uri="{FF2B5EF4-FFF2-40B4-BE49-F238E27FC236}">
                <a16:creationId xmlns:a16="http://schemas.microsoft.com/office/drawing/2014/main" id="{E65B9366-1273-B546-A75C-BD042E2916B2}"/>
              </a:ext>
            </a:extLst>
          </p:cNvPr>
          <p:cNvSpPr txBox="1">
            <a:spLocks/>
          </p:cNvSpPr>
          <p:nvPr/>
        </p:nvSpPr>
        <p:spPr>
          <a:xfrm>
            <a:off x="1752600" y="2743200"/>
            <a:ext cx="6934200" cy="3276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200"/>
              </a:spcAft>
              <a:buClr>
                <a:srgbClr val="4F81BD"/>
              </a:buClr>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Children who have been maltreated </a:t>
            </a:r>
          </a:p>
          <a:p>
            <a:pPr marL="0" marR="0" lvl="0" indent="0" algn="l" defTabSz="914400" rtl="0" eaLnBrk="1" fontAlgn="auto" latinLnBrk="0" hangingPunct="1">
              <a:lnSpc>
                <a:spcPct val="100000"/>
              </a:lnSpc>
              <a:spcBef>
                <a:spcPts val="0"/>
              </a:spcBef>
              <a:spcAft>
                <a:spcPts val="4200"/>
              </a:spcAft>
              <a:buClr>
                <a:srgbClr val="4F81BD"/>
              </a:buClr>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Children with opioid or other substance exposure </a:t>
            </a:r>
          </a:p>
          <a:p>
            <a:pPr marL="0" marR="0" lvl="0" indent="0" algn="l" defTabSz="914400" rtl="0" eaLnBrk="1" fontAlgn="auto" latinLnBrk="0" hangingPunct="1">
              <a:lnSpc>
                <a:spcPct val="100000"/>
              </a:lnSpc>
              <a:spcBef>
                <a:spcPts val="0"/>
              </a:spcBef>
              <a:spcAft>
                <a:spcPts val="4200"/>
              </a:spcAft>
              <a:buClr>
                <a:srgbClr val="4F81BD"/>
              </a:buClr>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Children exposed to Zika infection </a:t>
            </a:r>
          </a:p>
        </p:txBody>
      </p:sp>
      <p:pic>
        <p:nvPicPr>
          <p:cNvPr id="19" name="Content Placeholder 18" descr="&quot; &quot;">
            <a:extLst>
              <a:ext uri="{FF2B5EF4-FFF2-40B4-BE49-F238E27FC236}">
                <a16:creationId xmlns:a16="http://schemas.microsoft.com/office/drawing/2014/main" id="{2D4BC9ED-C6EE-224B-9506-B79CB60F8552}"/>
              </a:ext>
            </a:extLst>
          </p:cNvPr>
          <p:cNvPicPr>
            <a:picLocks noGrp="1" noChangeAspect="1"/>
          </p:cNvPicPr>
          <p:nvPr>
            <p:ph idx="1"/>
          </p:nvPr>
        </p:nvPicPr>
        <p:blipFill>
          <a:blip r:embed="rId3"/>
          <a:stretch>
            <a:fillRect/>
          </a:stretch>
        </p:blipFill>
        <p:spPr>
          <a:xfrm>
            <a:off x="692239" y="2590800"/>
            <a:ext cx="914400" cy="914400"/>
          </a:xfrm>
        </p:spPr>
      </p:pic>
      <p:pic>
        <p:nvPicPr>
          <p:cNvPr id="13" name="Picture 12" descr="&quot; &quot;">
            <a:extLst>
              <a:ext uri="{FF2B5EF4-FFF2-40B4-BE49-F238E27FC236}">
                <a16:creationId xmlns:a16="http://schemas.microsoft.com/office/drawing/2014/main" id="{6E8DBFBE-79AA-374B-B6B2-004FEEE1CC38}"/>
              </a:ext>
            </a:extLst>
          </p:cNvPr>
          <p:cNvPicPr>
            <a:picLocks noChangeAspect="1"/>
          </p:cNvPicPr>
          <p:nvPr/>
        </p:nvPicPr>
        <p:blipFill>
          <a:blip r:embed="rId4"/>
          <a:stretch>
            <a:fillRect/>
          </a:stretch>
        </p:blipFill>
        <p:spPr>
          <a:xfrm>
            <a:off x="692239" y="3825025"/>
            <a:ext cx="914400" cy="914400"/>
          </a:xfrm>
          <a:prstGeom prst="rect">
            <a:avLst/>
          </a:prstGeom>
        </p:spPr>
      </p:pic>
      <p:pic>
        <p:nvPicPr>
          <p:cNvPr id="15" name="Picture 14" descr="&quot; &quot;">
            <a:extLst>
              <a:ext uri="{FF2B5EF4-FFF2-40B4-BE49-F238E27FC236}">
                <a16:creationId xmlns:a16="http://schemas.microsoft.com/office/drawing/2014/main" id="{DF024F5F-3691-A748-B80F-E2FC0C9F7C79}"/>
              </a:ext>
            </a:extLst>
          </p:cNvPr>
          <p:cNvPicPr>
            <a:picLocks noChangeAspect="1"/>
          </p:cNvPicPr>
          <p:nvPr/>
        </p:nvPicPr>
        <p:blipFill>
          <a:blip r:embed="rId5"/>
          <a:stretch>
            <a:fillRect/>
          </a:stretch>
        </p:blipFill>
        <p:spPr>
          <a:xfrm>
            <a:off x="692239" y="5105400"/>
            <a:ext cx="914400" cy="914400"/>
          </a:xfrm>
          <a:prstGeom prst="rect">
            <a:avLst/>
          </a:prstGeom>
        </p:spPr>
      </p:pic>
      <p:sp>
        <p:nvSpPr>
          <p:cNvPr id="10" name="TextBox 9">
            <a:extLst>
              <a:ext uri="{FF2B5EF4-FFF2-40B4-BE49-F238E27FC236}">
                <a16:creationId xmlns:a16="http://schemas.microsoft.com/office/drawing/2014/main" id="{180A0CAC-CE48-9342-8474-8BB398FF76B1}"/>
              </a:ext>
            </a:extLst>
          </p:cNvPr>
          <p:cNvSpPr txBox="1"/>
          <p:nvPr/>
        </p:nvSpPr>
        <p:spPr>
          <a:xfrm>
            <a:off x="1550987" y="5120425"/>
            <a:ext cx="298361" cy="381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Georgia" panose="02040502050405020303" pitchFamily="18" charset="0"/>
                <a:ea typeface="+mn-ea"/>
                <a:cs typeface="+mn-cs"/>
              </a:rPr>
              <a:t>1</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5" name="TextBox 4">
            <a:extLst>
              <a:ext uri="{FF2B5EF4-FFF2-40B4-BE49-F238E27FC236}">
                <a16:creationId xmlns:a16="http://schemas.microsoft.com/office/drawing/2014/main" id="{7EE1A55A-4CB7-A14D-AEAF-33829DE8ECE1}"/>
              </a:ext>
            </a:extLst>
          </p:cNvPr>
          <p:cNvSpPr txBox="1"/>
          <p:nvPr/>
        </p:nvSpPr>
        <p:spPr>
          <a:xfrm>
            <a:off x="692239" y="6400800"/>
            <a:ext cx="5334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Georgia" panose="02040502050405020303" pitchFamily="18" charset="0"/>
                <a:ea typeface="+mn-ea"/>
                <a:cs typeface="+mn-cs"/>
              </a:rPr>
              <a:t>1</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Designed by Icon Pond from </a:t>
            </a:r>
            <a:r>
              <a:rPr kumimoji="0" lang="en-US" sz="16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Flaticon</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84365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is the CFSA Organized?</a:t>
            </a:r>
          </a:p>
        </p:txBody>
      </p:sp>
      <p:sp>
        <p:nvSpPr>
          <p:cNvPr id="2" name="Content Placeholder 1"/>
          <p:cNvSpPr>
            <a:spLocks noGrp="1"/>
          </p:cNvSpPr>
          <p:nvPr>
            <p:ph idx="1"/>
          </p:nvPr>
        </p:nvSpPr>
        <p:spPr>
          <a:xfrm>
            <a:off x="457200" y="2286000"/>
            <a:ext cx="8229600" cy="4343400"/>
          </a:xfrm>
        </p:spPr>
        <p:txBody>
          <a:bodyPr>
            <a:normAutofit fontScale="92500" lnSpcReduction="10000"/>
          </a:bodyPr>
          <a:lstStyle/>
          <a:p>
            <a:pPr>
              <a:buFont typeface="Wingdings" panose="05000000000000000000" pitchFamily="2" charset="2"/>
              <a:buChar char="ü"/>
            </a:pPr>
            <a:r>
              <a:rPr lang="en-US" sz="2400" i="1" u="sng" dirty="0"/>
              <a:t>Statutory requirements specific to Part C</a:t>
            </a:r>
          </a:p>
          <a:p>
            <a:pPr lvl="1">
              <a:buFont typeface="Arial" panose="020B0604020202020204" pitchFamily="34" charset="0"/>
              <a:buChar char="•"/>
            </a:pPr>
            <a:r>
              <a:rPr lang="en-US" sz="2000" dirty="0"/>
              <a:t>Highlights the specific requirements all States must have for a Comprehensive Child Find System.</a:t>
            </a:r>
            <a:endParaRPr lang="en-US" sz="2400" i="1" u="sng" dirty="0">
              <a:solidFill>
                <a:prstClr val="black"/>
              </a:solidFill>
            </a:endParaRPr>
          </a:p>
          <a:p>
            <a:pPr lvl="0">
              <a:buFont typeface="Wingdings" panose="05000000000000000000" pitchFamily="2" charset="2"/>
              <a:buChar char="ü"/>
            </a:pPr>
            <a:r>
              <a:rPr lang="en-US" sz="2400" i="1" u="sng" dirty="0">
                <a:solidFill>
                  <a:prstClr val="black"/>
                </a:solidFill>
              </a:rPr>
              <a:t>Child Find Best Practices.  </a:t>
            </a:r>
          </a:p>
          <a:p>
            <a:pPr lvl="1" indent="-342900">
              <a:buFont typeface="Arial" panose="020B0604020202020204" pitchFamily="34" charset="0"/>
              <a:buChar char="•"/>
            </a:pPr>
            <a:r>
              <a:rPr lang="en-US" sz="2000" dirty="0">
                <a:solidFill>
                  <a:prstClr val="black"/>
                </a:solidFill>
              </a:rPr>
              <a:t>Evaluates and tracks how a State identifies and implements child find best practices. </a:t>
            </a:r>
          </a:p>
          <a:p>
            <a:pPr lvl="1" indent="-342900">
              <a:buFont typeface="Arial" panose="020B0604020202020204" pitchFamily="34" charset="0"/>
              <a:buChar char="•"/>
            </a:pPr>
            <a:r>
              <a:rPr lang="en-US" sz="2000" dirty="0">
                <a:solidFill>
                  <a:prstClr val="black"/>
                </a:solidFill>
              </a:rPr>
              <a:t>Assist States in identifying evidence-based practices to support their Child Find efforts.</a:t>
            </a:r>
          </a:p>
          <a:p>
            <a:pPr lvl="1" indent="-342900">
              <a:buFont typeface="Arial" panose="020B0604020202020204" pitchFamily="34" charset="0"/>
              <a:buChar char="•"/>
            </a:pPr>
            <a:r>
              <a:rPr lang="en-US" sz="2000" dirty="0">
                <a:solidFill>
                  <a:prstClr val="black"/>
                </a:solidFill>
              </a:rPr>
              <a:t>Child Find special populations.</a:t>
            </a:r>
            <a:endParaRPr lang="en-US" sz="2800" dirty="0"/>
          </a:p>
          <a:p>
            <a:pPr lvl="0">
              <a:buFont typeface="Wingdings" panose="05000000000000000000" pitchFamily="2" charset="2"/>
              <a:buChar char="ü"/>
            </a:pPr>
            <a:r>
              <a:rPr lang="en-US" sz="2400" i="1" u="sng" dirty="0">
                <a:solidFill>
                  <a:prstClr val="black"/>
                </a:solidFill>
              </a:rPr>
              <a:t>Technical Assistance and Resources.  </a:t>
            </a:r>
          </a:p>
          <a:p>
            <a:pPr lvl="1" indent="-342900">
              <a:buFont typeface="Arial" panose="020B0604020202020204" pitchFamily="34" charset="0"/>
              <a:buChar char="•"/>
            </a:pPr>
            <a:r>
              <a:rPr lang="en-US" sz="2000" dirty="0">
                <a:solidFill>
                  <a:prstClr val="black"/>
                </a:solidFill>
              </a:rPr>
              <a:t>Provides an overview of OSEP funded resources and technical assistance centers that are committed to improving State early intervention and early childhood special education service systems </a:t>
            </a:r>
          </a:p>
        </p:txBody>
      </p:sp>
    </p:spTree>
    <p:extLst>
      <p:ext uri="{BB962C8B-B14F-4D97-AF65-F5344CB8AC3E}">
        <p14:creationId xmlns:p14="http://schemas.microsoft.com/office/powerpoint/2010/main" val="41478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D718BA-5249-4C42-ACDB-88817165FED6}"/>
              </a:ext>
            </a:extLst>
          </p:cNvPr>
          <p:cNvSpPr>
            <a:spLocks noGrp="1"/>
          </p:cNvSpPr>
          <p:nvPr>
            <p:ph type="title"/>
          </p:nvPr>
        </p:nvSpPr>
        <p:spPr/>
        <p:txBody>
          <a:bodyPr/>
          <a:lstStyle/>
          <a:p>
            <a:r>
              <a:rPr lang="en-US" dirty="0"/>
              <a:t>Section I</a:t>
            </a:r>
          </a:p>
        </p:txBody>
      </p:sp>
      <p:sp>
        <p:nvSpPr>
          <p:cNvPr id="2" name="Content Placeholder 1">
            <a:extLst>
              <a:ext uri="{FF2B5EF4-FFF2-40B4-BE49-F238E27FC236}">
                <a16:creationId xmlns:a16="http://schemas.microsoft.com/office/drawing/2014/main" id="{1B21B102-26E5-8640-A395-3AAE3F755A34}"/>
              </a:ext>
            </a:extLst>
          </p:cNvPr>
          <p:cNvSpPr>
            <a:spLocks noGrp="1"/>
          </p:cNvSpPr>
          <p:nvPr>
            <p:ph idx="1"/>
          </p:nvPr>
        </p:nvSpPr>
        <p:spPr/>
        <p:txBody>
          <a:bodyPr/>
          <a:lstStyle/>
          <a:p>
            <a:r>
              <a:rPr lang="en-US" dirty="0"/>
              <a:t>Fillable PDF</a:t>
            </a:r>
          </a:p>
          <a:p>
            <a:r>
              <a:rPr lang="en-US" dirty="0"/>
              <a:t>Highlights requirements</a:t>
            </a:r>
          </a:p>
          <a:p>
            <a:r>
              <a:rPr lang="en-US" dirty="0"/>
              <a:t>Includes:</a:t>
            </a:r>
          </a:p>
          <a:p>
            <a:pPr lvl="1"/>
            <a:r>
              <a:rPr lang="en-US" dirty="0"/>
              <a:t>Referral procedures</a:t>
            </a:r>
          </a:p>
          <a:p>
            <a:pPr lvl="1"/>
            <a:r>
              <a:rPr lang="en-US" dirty="0"/>
              <a:t>Timeline</a:t>
            </a:r>
          </a:p>
          <a:p>
            <a:pPr lvl="1"/>
            <a:r>
              <a:rPr lang="en-US" dirty="0"/>
              <a:t>Screening procedures (optional)</a:t>
            </a:r>
          </a:p>
        </p:txBody>
      </p:sp>
    </p:spTree>
    <p:extLst>
      <p:ext uri="{BB962C8B-B14F-4D97-AF65-F5344CB8AC3E}">
        <p14:creationId xmlns:p14="http://schemas.microsoft.com/office/powerpoint/2010/main" val="217080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Table of Contents</a:t>
            </a:r>
          </a:p>
        </p:txBody>
      </p:sp>
      <p:pic>
        <p:nvPicPr>
          <p:cNvPr id="4" name="Content Placeholder 3" descr="This image is a screenshot pf the Section II Table of Content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362200"/>
            <a:ext cx="8686800" cy="3916363"/>
          </a:xfrm>
        </p:spPr>
      </p:pic>
      <p:sp>
        <p:nvSpPr>
          <p:cNvPr id="2" name="Down Arrow 1" descr="Arrow pointing to button &quot;Get Data&quot;"/>
          <p:cNvSpPr/>
          <p:nvPr/>
        </p:nvSpPr>
        <p:spPr>
          <a:xfrm>
            <a:off x="7606284" y="4724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672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a:t>
            </a:r>
          </a:p>
        </p:txBody>
      </p:sp>
      <p:pic>
        <p:nvPicPr>
          <p:cNvPr id="7" name="Content Placeholder 6" descr="The graphic is a screenshot of the Child Find Best Practices excel tool. ">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81000"/>
            <a:ext cx="8382000" cy="6336502"/>
          </a:xfrm>
        </p:spPr>
      </p:pic>
      <p:sp>
        <p:nvSpPr>
          <p:cNvPr id="4" name="Oval 3" descr="The graphic is an image of an oval highlighting ratings. ">
            <a:extLst>
              <a:ext uri="{FF2B5EF4-FFF2-40B4-BE49-F238E27FC236}">
                <a16:creationId xmlns:a16="http://schemas.microsoft.com/office/drawing/2014/main" id="{3859CD6A-C6D0-5D43-AD29-0BD98762B7FF}"/>
              </a:ext>
            </a:extLst>
          </p:cNvPr>
          <p:cNvSpPr/>
          <p:nvPr/>
        </p:nvSpPr>
        <p:spPr>
          <a:xfrm>
            <a:off x="7391400" y="3657600"/>
            <a:ext cx="914400" cy="26315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2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Best Practice Ratings</a:t>
            </a:r>
          </a:p>
        </p:txBody>
      </p:sp>
      <p:sp>
        <p:nvSpPr>
          <p:cNvPr id="4" name="Content Placeholder 3">
            <a:extLst>
              <a:ext uri="{FF2B5EF4-FFF2-40B4-BE49-F238E27FC236}">
                <a16:creationId xmlns:a16="http://schemas.microsoft.com/office/drawing/2014/main" id="{4645D387-D5EA-B841-83E9-39A1CFCC075D}"/>
              </a:ext>
            </a:extLst>
          </p:cNvPr>
          <p:cNvSpPr>
            <a:spLocks noGrp="1"/>
          </p:cNvSpPr>
          <p:nvPr>
            <p:ph idx="1"/>
          </p:nvPr>
        </p:nvSpPr>
        <p:spPr/>
        <p:txBody>
          <a:bodyPr/>
          <a:lstStyle/>
          <a:p>
            <a:pPr marL="514350" indent="-514350">
              <a:buFont typeface="+mj-lt"/>
              <a:buAutoNum type="arabicPeriod"/>
            </a:pPr>
            <a:r>
              <a:rPr lang="en-US" dirty="0"/>
              <a:t>No, practice not in place </a:t>
            </a:r>
            <a:r>
              <a:rPr lang="en-US" u="sng" dirty="0"/>
              <a:t>and</a:t>
            </a:r>
            <a:r>
              <a:rPr lang="en-US" dirty="0"/>
              <a:t> not planning to work on it at this time</a:t>
            </a:r>
          </a:p>
          <a:p>
            <a:pPr marL="514350" indent="-514350">
              <a:buFont typeface="+mj-lt"/>
              <a:buAutoNum type="arabicPeriod"/>
            </a:pPr>
            <a:r>
              <a:rPr lang="en-US" dirty="0"/>
              <a:t>No, practice not in place </a:t>
            </a:r>
            <a:r>
              <a:rPr lang="en-US" u="sng" dirty="0"/>
              <a:t>but</a:t>
            </a:r>
            <a:r>
              <a:rPr lang="en-US" dirty="0"/>
              <a:t> planning to work on it or getting started</a:t>
            </a:r>
          </a:p>
          <a:p>
            <a:pPr marL="514350" indent="-514350">
              <a:buFont typeface="+mj-lt"/>
              <a:buAutoNum type="arabicPeriod"/>
            </a:pPr>
            <a:r>
              <a:rPr lang="en-US" dirty="0"/>
              <a:t>Yes, practice partially implemented</a:t>
            </a:r>
          </a:p>
          <a:p>
            <a:pPr marL="514350" indent="-514350">
              <a:buFont typeface="+mj-lt"/>
              <a:buAutoNum type="arabicPeriod"/>
            </a:pPr>
            <a:r>
              <a:rPr lang="en-US" dirty="0"/>
              <a:t>Yes, practice fully implemented</a:t>
            </a:r>
          </a:p>
        </p:txBody>
      </p:sp>
      <p:pic>
        <p:nvPicPr>
          <p:cNvPr id="11" name="Picture 10" descr="This graphic is a screenshot of the best practice rating on the excel tool. ">
            <a:extLst>
              <a:ext uri="{FF2B5EF4-FFF2-40B4-BE49-F238E27FC236}">
                <a16:creationId xmlns:a16="http://schemas.microsoft.com/office/drawing/2014/main" id="{77C6DA68-95C2-3044-8FBA-63532FC60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150" y="4953000"/>
            <a:ext cx="4711700" cy="939800"/>
          </a:xfrm>
          <a:prstGeom prst="rect">
            <a:avLst/>
          </a:prstGeom>
        </p:spPr>
      </p:pic>
    </p:spTree>
    <p:extLst>
      <p:ext uri="{BB962C8B-B14F-4D97-AF65-F5344CB8AC3E}">
        <p14:creationId xmlns:p14="http://schemas.microsoft.com/office/powerpoint/2010/main" val="2013265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Evidence</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p:txBody>
          <a:bodyPr/>
          <a:lstStyle/>
          <a:p>
            <a:r>
              <a:rPr lang="en-US" dirty="0"/>
              <a:t>Spaces to provide evidence for each best practice (yellow spaces)</a:t>
            </a:r>
          </a:p>
        </p:txBody>
      </p:sp>
      <p:pic>
        <p:nvPicPr>
          <p:cNvPr id="13" name="Picture 12" descr="The graphic is a screenshot of the section two evidence section of the tool. ">
            <a:extLst>
              <a:ext uri="{FF2B5EF4-FFF2-40B4-BE49-F238E27FC236}">
                <a16:creationId xmlns:a16="http://schemas.microsoft.com/office/drawing/2014/main" id="{0964BD52-19D2-D748-89FF-F9095C387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3124200"/>
            <a:ext cx="8617726" cy="1828800"/>
          </a:xfrm>
          <a:prstGeom prst="rect">
            <a:avLst/>
          </a:prstGeom>
        </p:spPr>
      </p:pic>
      <p:cxnSp>
        <p:nvCxnSpPr>
          <p:cNvPr id="15" name="Straight Arrow Connector 14" descr="&quot; &quot;">
            <a:extLst>
              <a:ext uri="{FF2B5EF4-FFF2-40B4-BE49-F238E27FC236}">
                <a16:creationId xmlns:a16="http://schemas.microsoft.com/office/drawing/2014/main" id="{6DA1A109-5D9E-2F43-9B4A-FF0178077560}"/>
              </a:ext>
            </a:extLst>
          </p:cNvPr>
          <p:cNvCxnSpPr>
            <a:cxnSpLocks/>
          </p:cNvCxnSpPr>
          <p:nvPr/>
        </p:nvCxnSpPr>
        <p:spPr>
          <a:xfrm>
            <a:off x="1750974" y="2617464"/>
            <a:ext cx="0" cy="119253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quot; &quot;">
            <a:extLst>
              <a:ext uri="{FF2B5EF4-FFF2-40B4-BE49-F238E27FC236}">
                <a16:creationId xmlns:a16="http://schemas.microsoft.com/office/drawing/2014/main" id="{AE28758B-0B7E-2240-848C-2AE58A9BF1A6}"/>
              </a:ext>
            </a:extLst>
          </p:cNvPr>
          <p:cNvCxnSpPr>
            <a:cxnSpLocks/>
          </p:cNvCxnSpPr>
          <p:nvPr/>
        </p:nvCxnSpPr>
        <p:spPr>
          <a:xfrm>
            <a:off x="2133599" y="2667000"/>
            <a:ext cx="304801" cy="16002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quot; &quot;">
            <a:extLst>
              <a:ext uri="{FF2B5EF4-FFF2-40B4-BE49-F238E27FC236}">
                <a16:creationId xmlns:a16="http://schemas.microsoft.com/office/drawing/2014/main" id="{746BFCC6-8E96-394C-9B6D-9738E88CBB9E}"/>
              </a:ext>
            </a:extLst>
          </p:cNvPr>
          <p:cNvCxnSpPr>
            <a:cxnSpLocks/>
          </p:cNvCxnSpPr>
          <p:nvPr/>
        </p:nvCxnSpPr>
        <p:spPr>
          <a:xfrm>
            <a:off x="2590799" y="2617464"/>
            <a:ext cx="685801" cy="218313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0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A04F7E-6D7C-478B-BBC6-FA15885B6492}"/>
              </a:ext>
            </a:extLst>
          </p:cNvPr>
          <p:cNvSpPr>
            <a:spLocks noGrp="1"/>
          </p:cNvSpPr>
          <p:nvPr>
            <p:ph type="title"/>
          </p:nvPr>
        </p:nvSpPr>
        <p:spPr/>
        <p:txBody>
          <a:bodyPr/>
          <a:lstStyle/>
          <a:p>
            <a:r>
              <a:rPr lang="en-US" dirty="0"/>
              <a:t>Welcome! </a:t>
            </a:r>
          </a:p>
        </p:txBody>
      </p:sp>
      <p:sp>
        <p:nvSpPr>
          <p:cNvPr id="5" name="Content Placeholder 4">
            <a:extLst>
              <a:ext uri="{FF2B5EF4-FFF2-40B4-BE49-F238E27FC236}">
                <a16:creationId xmlns:a16="http://schemas.microsoft.com/office/drawing/2014/main" id="{1EE40C9F-DB09-49FF-A231-9C391AD9F42C}"/>
              </a:ext>
            </a:extLst>
          </p:cNvPr>
          <p:cNvSpPr>
            <a:spLocks noGrp="1"/>
          </p:cNvSpPr>
          <p:nvPr>
            <p:ph idx="1"/>
          </p:nvPr>
        </p:nvSpPr>
        <p:spPr/>
        <p:txBody>
          <a:bodyPr/>
          <a:lstStyle/>
          <a:p>
            <a:r>
              <a:rPr lang="en-US" dirty="0"/>
              <a:t>Who is in the room?</a:t>
            </a:r>
          </a:p>
          <a:p>
            <a:endParaRPr lang="en-US" dirty="0"/>
          </a:p>
          <a:p>
            <a:r>
              <a:rPr lang="en-US" dirty="0"/>
              <a:t>Notecards for questions and comments</a:t>
            </a:r>
          </a:p>
        </p:txBody>
      </p:sp>
    </p:spTree>
    <p:extLst>
      <p:ext uri="{BB962C8B-B14F-4D97-AF65-F5344CB8AC3E}">
        <p14:creationId xmlns:p14="http://schemas.microsoft.com/office/powerpoint/2010/main" val="92154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Theme Ratings</a:t>
            </a:r>
          </a:p>
        </p:txBody>
      </p:sp>
      <p:sp>
        <p:nvSpPr>
          <p:cNvPr id="4" name="Content Placeholder 3">
            <a:extLst>
              <a:ext uri="{FF2B5EF4-FFF2-40B4-BE49-F238E27FC236}">
                <a16:creationId xmlns:a16="http://schemas.microsoft.com/office/drawing/2014/main" id="{4645D387-D5EA-B841-83E9-39A1CFCC075D}"/>
              </a:ext>
            </a:extLst>
          </p:cNvPr>
          <p:cNvSpPr>
            <a:spLocks noGrp="1"/>
          </p:cNvSpPr>
          <p:nvPr>
            <p:ph idx="1"/>
          </p:nvPr>
        </p:nvSpPr>
        <p:spPr>
          <a:xfrm>
            <a:off x="457200" y="1447800"/>
            <a:ext cx="8229600" cy="4038600"/>
          </a:xfrm>
        </p:spPr>
        <p:txBody>
          <a:bodyPr/>
          <a:lstStyle/>
          <a:p>
            <a:pPr marL="514350" indent="-514350">
              <a:buFont typeface="+mj-lt"/>
              <a:buAutoNum type="arabicPeriod"/>
            </a:pPr>
            <a:r>
              <a:rPr lang="en-US" sz="2400" dirty="0"/>
              <a:t>None of the practices are yet planned or in place.</a:t>
            </a:r>
          </a:p>
          <a:p>
            <a:pPr marL="514350" indent="-514350">
              <a:buFont typeface="+mj-lt"/>
              <a:buAutoNum type="arabicPeriod"/>
            </a:pPr>
            <a:r>
              <a:rPr lang="en-US" sz="2400" dirty="0"/>
              <a:t>Most of the practices are not yet planned or in place.</a:t>
            </a:r>
          </a:p>
          <a:p>
            <a:pPr marL="514350" indent="-514350">
              <a:buFont typeface="+mj-lt"/>
              <a:buAutoNum type="arabicPeriod"/>
            </a:pPr>
            <a:r>
              <a:rPr lang="en-US" sz="2400" dirty="0"/>
              <a:t>Some practices are in place; a few may be fully implemented.</a:t>
            </a:r>
          </a:p>
          <a:p>
            <a:pPr marL="514350" indent="-514350">
              <a:buFont typeface="+mj-lt"/>
              <a:buAutoNum type="arabicPeriod"/>
            </a:pPr>
            <a:r>
              <a:rPr lang="en-US" sz="2400" dirty="0"/>
              <a:t>At least half of the practices are in place; a few may be fully implemented.</a:t>
            </a:r>
          </a:p>
          <a:p>
            <a:pPr marL="514350" indent="-514350">
              <a:buFont typeface="+mj-lt"/>
              <a:buAutoNum type="arabicPeriod"/>
            </a:pPr>
            <a:r>
              <a:rPr lang="en-US" sz="2400" dirty="0"/>
              <a:t>At least half of the practices are in place; some are fully implemented.</a:t>
            </a:r>
          </a:p>
          <a:p>
            <a:pPr marL="514350" indent="-514350">
              <a:buFont typeface="+mj-lt"/>
              <a:buAutoNum type="arabicPeriod"/>
            </a:pPr>
            <a:r>
              <a:rPr lang="en-US" sz="2400" dirty="0"/>
              <a:t>At least half of the practices are fully implemented; the rest are partially implemented.</a:t>
            </a:r>
          </a:p>
          <a:p>
            <a:pPr marL="514350" indent="-514350">
              <a:buFont typeface="+mj-lt"/>
              <a:buAutoNum type="arabicPeriod"/>
            </a:pPr>
            <a:r>
              <a:rPr lang="en-US" sz="2400" dirty="0"/>
              <a:t>All practices are fully implemented.</a:t>
            </a:r>
          </a:p>
        </p:txBody>
      </p:sp>
    </p:spTree>
    <p:extLst>
      <p:ext uri="{BB962C8B-B14F-4D97-AF65-F5344CB8AC3E}">
        <p14:creationId xmlns:p14="http://schemas.microsoft.com/office/powerpoint/2010/main" val="32464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a:t>
            </a:r>
          </a:p>
        </p:txBody>
      </p:sp>
      <p:pic>
        <p:nvPicPr>
          <p:cNvPr id="7" name="Content Placeholder 6" descr="This graphic is an image of the child find best practices. The image is focused on the rating scale and theme rating. ">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81000"/>
            <a:ext cx="8382000" cy="6336502"/>
          </a:xfrm>
        </p:spPr>
      </p:pic>
      <p:sp>
        <p:nvSpPr>
          <p:cNvPr id="4" name="Oval 3" descr="The graphic is an oval highlighting the theme ratings. ">
            <a:extLst>
              <a:ext uri="{FF2B5EF4-FFF2-40B4-BE49-F238E27FC236}">
                <a16:creationId xmlns:a16="http://schemas.microsoft.com/office/drawing/2014/main" id="{5305B860-A36A-3F4D-9CEA-8AA946DC7CB3}"/>
              </a:ext>
            </a:extLst>
          </p:cNvPr>
          <p:cNvSpPr/>
          <p:nvPr/>
        </p:nvSpPr>
        <p:spPr>
          <a:xfrm>
            <a:off x="609600" y="1559428"/>
            <a:ext cx="4572000" cy="1524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The graphic is an oval highlighting the Theme ratings. ">
            <a:extLst>
              <a:ext uri="{FF2B5EF4-FFF2-40B4-BE49-F238E27FC236}">
                <a16:creationId xmlns:a16="http://schemas.microsoft.com/office/drawing/2014/main" id="{128C75AE-D087-194C-8689-83EC461307B6}"/>
              </a:ext>
            </a:extLst>
          </p:cNvPr>
          <p:cNvSpPr/>
          <p:nvPr/>
        </p:nvSpPr>
        <p:spPr>
          <a:xfrm>
            <a:off x="7086600" y="2667000"/>
            <a:ext cx="990600" cy="9144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9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a:t>
            </a:r>
          </a:p>
        </p:txBody>
      </p:sp>
      <p:pic>
        <p:nvPicPr>
          <p:cNvPr id="7" name="Content Placeholder 6" descr="This graphic is an image of the child find best practices. The image is highlighting the priority level for themes. ">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81000"/>
            <a:ext cx="8382000" cy="6336502"/>
          </a:xfrm>
        </p:spPr>
      </p:pic>
      <p:sp>
        <p:nvSpPr>
          <p:cNvPr id="4" name="Oval 3" descr="The graphic is an oval highlighting the priority level. ">
            <a:extLst>
              <a:ext uri="{FF2B5EF4-FFF2-40B4-BE49-F238E27FC236}">
                <a16:creationId xmlns:a16="http://schemas.microsoft.com/office/drawing/2014/main" id="{5305B860-A36A-3F4D-9CEA-8AA946DC7CB3}"/>
              </a:ext>
            </a:extLst>
          </p:cNvPr>
          <p:cNvSpPr/>
          <p:nvPr/>
        </p:nvSpPr>
        <p:spPr>
          <a:xfrm>
            <a:off x="7848600" y="2590800"/>
            <a:ext cx="1143000" cy="38507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Theme Summary</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p:txBody>
          <a:bodyPr/>
          <a:lstStyle/>
          <a:p>
            <a:r>
              <a:rPr lang="en-US" dirty="0"/>
              <a:t>Summarizes info for each theme for which all best practices rated</a:t>
            </a:r>
          </a:p>
          <a:p>
            <a:r>
              <a:rPr lang="en-US" dirty="0"/>
              <a:t>Cannot enter data on this sheet</a:t>
            </a:r>
          </a:p>
          <a:p>
            <a:r>
              <a:rPr lang="en-US" dirty="0"/>
              <a:t>Colored bars graphically depict theme ratings</a:t>
            </a:r>
          </a:p>
        </p:txBody>
      </p:sp>
      <p:pic>
        <p:nvPicPr>
          <p:cNvPr id="6" name="Picture 5" descr="The graphic is an image of the theme summary section of the excel tool. The graphic also shows the number of best practices with each rating number in each theme and the number with each priority level. &#10;">
            <a:extLst>
              <a:ext uri="{FF2B5EF4-FFF2-40B4-BE49-F238E27FC236}">
                <a16:creationId xmlns:a16="http://schemas.microsoft.com/office/drawing/2014/main" id="{999DB78F-E6A9-CA45-BFE7-40B7299B4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 y="3750123"/>
            <a:ext cx="9144000" cy="2193477"/>
          </a:xfrm>
          <a:prstGeom prst="rect">
            <a:avLst/>
          </a:prstGeom>
        </p:spPr>
      </p:pic>
    </p:spTree>
    <p:extLst>
      <p:ext uri="{BB962C8B-B14F-4D97-AF65-F5344CB8AC3E}">
        <p14:creationId xmlns:p14="http://schemas.microsoft.com/office/powerpoint/2010/main" val="56080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Action Plan</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a:xfrm>
            <a:off x="457200" y="1600201"/>
            <a:ext cx="8229600" cy="4038600"/>
          </a:xfrm>
        </p:spPr>
        <p:txBody>
          <a:bodyPr/>
          <a:lstStyle/>
          <a:p>
            <a:r>
              <a:rPr lang="en-US" dirty="0"/>
              <a:t>Space for states to use ratings and priorities to plan next steps</a:t>
            </a:r>
          </a:p>
          <a:p>
            <a:r>
              <a:rPr lang="en-US" dirty="0"/>
              <a:t>Includes sections for documenting:</a:t>
            </a:r>
          </a:p>
          <a:p>
            <a:pPr lvl="1"/>
            <a:r>
              <a:rPr lang="en-US" dirty="0"/>
              <a:t>Members of the Child Find planning team</a:t>
            </a:r>
          </a:p>
          <a:p>
            <a:pPr lvl="1"/>
            <a:r>
              <a:rPr lang="en-US" dirty="0"/>
              <a:t>Child Find improvement plan (e.g., activities, timeline)</a:t>
            </a:r>
          </a:p>
          <a:p>
            <a:pPr lvl="1"/>
            <a:r>
              <a:rPr lang="en-US" dirty="0"/>
              <a:t>How stakeholders will be involved</a:t>
            </a:r>
          </a:p>
        </p:txBody>
      </p:sp>
      <p:pic>
        <p:nvPicPr>
          <p:cNvPr id="4" name="Picture 3" descr="The graphic is an image of the section II action plan of the child find excel tool. ">
            <a:extLst>
              <a:ext uri="{FF2B5EF4-FFF2-40B4-BE49-F238E27FC236}">
                <a16:creationId xmlns:a16="http://schemas.microsoft.com/office/drawing/2014/main" id="{4F8E2774-046F-FA4C-8BCD-0A1DF2A1D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683210"/>
            <a:ext cx="6032500" cy="1911181"/>
          </a:xfrm>
          <a:prstGeom prst="rect">
            <a:avLst/>
          </a:prstGeom>
        </p:spPr>
      </p:pic>
    </p:spTree>
    <p:extLst>
      <p:ext uri="{BB962C8B-B14F-4D97-AF65-F5344CB8AC3E}">
        <p14:creationId xmlns:p14="http://schemas.microsoft.com/office/powerpoint/2010/main" val="761818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Development and Timeline to Release</a:t>
            </a:r>
            <a:endParaRPr lang="en-US" dirty="0"/>
          </a:p>
        </p:txBody>
      </p:sp>
      <p:sp>
        <p:nvSpPr>
          <p:cNvPr id="2" name="Content Placeholder 1"/>
          <p:cNvSpPr>
            <a:spLocks noGrp="1"/>
          </p:cNvSpPr>
          <p:nvPr>
            <p:ph idx="1"/>
          </p:nvPr>
        </p:nvSpPr>
        <p:spPr>
          <a:xfrm>
            <a:off x="457200" y="1371600"/>
            <a:ext cx="8229600" cy="5029200"/>
          </a:xfrm>
        </p:spPr>
        <p:txBody>
          <a:bodyPr>
            <a:normAutofit/>
          </a:bodyPr>
          <a:lstStyle/>
          <a:p>
            <a:r>
              <a:rPr lang="en-US" sz="3600" dirty="0"/>
              <a:t>Made revisions based on external review</a:t>
            </a:r>
          </a:p>
          <a:p>
            <a:r>
              <a:rPr lang="en-US" sz="3600" dirty="0"/>
              <a:t>Currently in pilot with 3 states</a:t>
            </a:r>
          </a:p>
          <a:p>
            <a:r>
              <a:rPr lang="en-US" sz="3600" dirty="0"/>
              <a:t>Will incorporate input from pilot</a:t>
            </a:r>
          </a:p>
          <a:p>
            <a:r>
              <a:rPr lang="en-US" sz="3600" dirty="0"/>
              <a:t>Anticipate formal release of tool in Spring</a:t>
            </a:r>
          </a:p>
        </p:txBody>
      </p:sp>
    </p:spTree>
    <p:extLst>
      <p:ext uri="{BB962C8B-B14F-4D97-AF65-F5344CB8AC3E}">
        <p14:creationId xmlns:p14="http://schemas.microsoft.com/office/powerpoint/2010/main" val="139535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6216-46AE-44B6-B3AC-7207526A7DCB}"/>
              </a:ext>
            </a:extLst>
          </p:cNvPr>
          <p:cNvSpPr>
            <a:spLocks noGrp="1"/>
          </p:cNvSpPr>
          <p:nvPr>
            <p:ph type="title"/>
          </p:nvPr>
        </p:nvSpPr>
        <p:spPr/>
        <p:txBody>
          <a:bodyPr/>
          <a:lstStyle/>
          <a:p>
            <a:r>
              <a:rPr lang="en-US" dirty="0"/>
              <a:t>Questions? </a:t>
            </a:r>
          </a:p>
        </p:txBody>
      </p:sp>
      <p:pic>
        <p:nvPicPr>
          <p:cNvPr id="4" name="Picture 3">
            <a:extLst>
              <a:ext uri="{FF2B5EF4-FFF2-40B4-BE49-F238E27FC236}">
                <a16:creationId xmlns:a16="http://schemas.microsoft.com/office/drawing/2014/main" id="{A37F4A18-2ED9-4D9C-AC7B-3E73821A66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05200" y="869329"/>
            <a:ext cx="4090771" cy="4523624"/>
          </a:xfrm>
          <a:prstGeom prst="rect">
            <a:avLst/>
          </a:prstGeom>
        </p:spPr>
      </p:pic>
    </p:spTree>
    <p:extLst>
      <p:ext uri="{BB962C8B-B14F-4D97-AF65-F5344CB8AC3E}">
        <p14:creationId xmlns:p14="http://schemas.microsoft.com/office/powerpoint/2010/main" val="399801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17A361-ACA5-4214-87EF-CA900432D6C8}"/>
              </a:ext>
            </a:extLst>
          </p:cNvPr>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a:extLst>
              <a:ext uri="{FF2B5EF4-FFF2-40B4-BE49-F238E27FC236}">
                <a16:creationId xmlns:a16="http://schemas.microsoft.com/office/drawing/2014/main" id="{E69E0FDF-D147-4A47-B40D-B4E899CAFE92}"/>
              </a:ext>
            </a:extLst>
          </p:cNvPr>
          <p:cNvSpPr>
            <a:spLocks noGrp="1"/>
          </p:cNvSpPr>
          <p:nvPr>
            <p:ph type="title"/>
          </p:nvPr>
        </p:nvSpPr>
        <p:spPr/>
        <p:txBody>
          <a:bodyPr/>
          <a:lstStyle/>
          <a:p>
            <a:r>
              <a:rPr lang="en-US" dirty="0"/>
              <a:t>Child Find from Your Perspective</a:t>
            </a:r>
          </a:p>
        </p:txBody>
      </p:sp>
      <p:sp>
        <p:nvSpPr>
          <p:cNvPr id="2" name="Content Placeholder 1">
            <a:extLst>
              <a:ext uri="{FF2B5EF4-FFF2-40B4-BE49-F238E27FC236}">
                <a16:creationId xmlns:a16="http://schemas.microsoft.com/office/drawing/2014/main" id="{19776D08-3743-47A7-84D3-4760F45EC17E}"/>
              </a:ext>
            </a:extLst>
          </p:cNvPr>
          <p:cNvSpPr>
            <a:spLocks noGrp="1"/>
          </p:cNvSpPr>
          <p:nvPr>
            <p:ph idx="1"/>
          </p:nvPr>
        </p:nvSpPr>
        <p:spPr/>
        <p:txBody>
          <a:bodyPr/>
          <a:lstStyle/>
          <a:p>
            <a:r>
              <a:rPr lang="en-US" dirty="0"/>
              <a:t>How have you experienced or been involved with child find?</a:t>
            </a:r>
          </a:p>
        </p:txBody>
      </p:sp>
    </p:spTree>
    <p:extLst>
      <p:ext uri="{BB962C8B-B14F-4D97-AF65-F5344CB8AC3E}">
        <p14:creationId xmlns:p14="http://schemas.microsoft.com/office/powerpoint/2010/main" val="2154668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E489BD-915F-45FF-B5FC-60B15490A467}"/>
              </a:ext>
            </a:extLst>
          </p:cNvPr>
          <p:cNvSpPr>
            <a:spLocks noGrp="1"/>
          </p:cNvSpPr>
          <p:nvPr>
            <p:ph type="title"/>
          </p:nvPr>
        </p:nvSpPr>
        <p:spPr/>
        <p:txBody>
          <a:bodyPr/>
          <a:lstStyle/>
          <a:p>
            <a:r>
              <a:rPr lang="en-US" dirty="0"/>
              <a:t>Child Find Resources</a:t>
            </a:r>
          </a:p>
        </p:txBody>
      </p:sp>
      <p:pic>
        <p:nvPicPr>
          <p:cNvPr id="9" name="Picture 8">
            <a:extLst>
              <a:ext uri="{FF2B5EF4-FFF2-40B4-BE49-F238E27FC236}">
                <a16:creationId xmlns:a16="http://schemas.microsoft.com/office/drawing/2014/main" id="{D555365F-1BE8-6E4F-A14E-1D748EBB3A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905000"/>
            <a:ext cx="5002619" cy="3764471"/>
          </a:xfrm>
          <a:prstGeom prst="rect">
            <a:avLst/>
          </a:prstGeom>
        </p:spPr>
      </p:pic>
      <p:sp>
        <p:nvSpPr>
          <p:cNvPr id="10" name="TextBox 9">
            <a:extLst>
              <a:ext uri="{FF2B5EF4-FFF2-40B4-BE49-F238E27FC236}">
                <a16:creationId xmlns:a16="http://schemas.microsoft.com/office/drawing/2014/main" id="{03C071B4-44A8-DC4B-94F8-D8762F7AD28A}"/>
              </a:ext>
            </a:extLst>
          </p:cNvPr>
          <p:cNvSpPr txBox="1"/>
          <p:nvPr/>
        </p:nvSpPr>
        <p:spPr>
          <a:xfrm>
            <a:off x="2286000" y="4343400"/>
            <a:ext cx="45720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Child Find</a:t>
            </a:r>
          </a:p>
        </p:txBody>
      </p:sp>
    </p:spTree>
    <p:extLst>
      <p:ext uri="{BB962C8B-B14F-4D97-AF65-F5344CB8AC3E}">
        <p14:creationId xmlns:p14="http://schemas.microsoft.com/office/powerpoint/2010/main" val="3504953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2667000" cy="1143000"/>
          </a:xfrm>
        </p:spPr>
        <p:txBody>
          <a:bodyPr>
            <a:normAutofit fontScale="90000"/>
          </a:bodyPr>
          <a:lstStyle/>
          <a:p>
            <a:r>
              <a:rPr lang="en-US" dirty="0"/>
              <a:t>CFSA Section III</a:t>
            </a:r>
          </a:p>
        </p:txBody>
      </p:sp>
      <p:pic>
        <p:nvPicPr>
          <p:cNvPr id="4" name="Content Placeholder 3" descr="The graphic is an image of child find self assessment section III technical assistance and resources document. ">
            <a:extLst>
              <a:ext uri="{FF2B5EF4-FFF2-40B4-BE49-F238E27FC236}">
                <a16:creationId xmlns:a16="http://schemas.microsoft.com/office/drawing/2014/main" id="{104C5E03-0847-4C87-A2C3-D861999DF5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9019" y="783643"/>
            <a:ext cx="6284981" cy="5290714"/>
          </a:xfrm>
        </p:spPr>
      </p:pic>
    </p:spTree>
    <p:extLst>
      <p:ext uri="{BB962C8B-B14F-4D97-AF65-F5344CB8AC3E}">
        <p14:creationId xmlns:p14="http://schemas.microsoft.com/office/powerpoint/2010/main" val="111666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41F90-3952-4731-847D-D9C7BF1D3869}"/>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AE05B6D7-4135-4FE5-AF5A-101CFD3925BD}"/>
              </a:ext>
            </a:extLst>
          </p:cNvPr>
          <p:cNvSpPr>
            <a:spLocks noGrp="1"/>
          </p:cNvSpPr>
          <p:nvPr>
            <p:ph idx="1"/>
          </p:nvPr>
        </p:nvSpPr>
        <p:spPr/>
        <p:txBody>
          <a:bodyPr/>
          <a:lstStyle/>
          <a:p>
            <a:r>
              <a:rPr lang="en-US" dirty="0"/>
              <a:t>National snapshot</a:t>
            </a:r>
          </a:p>
          <a:p>
            <a:r>
              <a:rPr lang="en-US" dirty="0"/>
              <a:t>Introduction to the Child Find Self-Assessment</a:t>
            </a:r>
          </a:p>
          <a:p>
            <a:r>
              <a:rPr lang="en-US" dirty="0"/>
              <a:t>Resources</a:t>
            </a:r>
          </a:p>
        </p:txBody>
      </p:sp>
    </p:spTree>
    <p:extLst>
      <p:ext uri="{BB962C8B-B14F-4D97-AF65-F5344CB8AC3E}">
        <p14:creationId xmlns:p14="http://schemas.microsoft.com/office/powerpoint/2010/main" val="3385461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D6E27-CFCD-4E9B-9D0B-25137AA5B80C}"/>
              </a:ext>
            </a:extLst>
          </p:cNvPr>
          <p:cNvSpPr>
            <a:spLocks noGrp="1"/>
          </p:cNvSpPr>
          <p:nvPr>
            <p:ph type="title"/>
          </p:nvPr>
        </p:nvSpPr>
        <p:spPr/>
        <p:txBody>
          <a:bodyPr/>
          <a:lstStyle/>
          <a:p>
            <a:r>
              <a:rPr lang="en-US" dirty="0"/>
              <a:t>Child Find Bibliography</a:t>
            </a:r>
          </a:p>
        </p:txBody>
      </p:sp>
      <p:pic>
        <p:nvPicPr>
          <p:cNvPr id="6" name="Content Placeholder 5" descr="The graphic is an image of the child find bibliography. ">
            <a:extLst>
              <a:ext uri="{FF2B5EF4-FFF2-40B4-BE49-F238E27FC236}">
                <a16:creationId xmlns:a16="http://schemas.microsoft.com/office/drawing/2014/main" id="{28F6CE10-B7DF-4D11-A157-E872D68DE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331897"/>
            <a:ext cx="5562600" cy="4995751"/>
          </a:xfrm>
        </p:spPr>
      </p:pic>
    </p:spTree>
    <p:extLst>
      <p:ext uri="{BB962C8B-B14F-4D97-AF65-F5344CB8AC3E}">
        <p14:creationId xmlns:p14="http://schemas.microsoft.com/office/powerpoint/2010/main" val="457790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5FEFB0-BFDE-4A04-9FBA-A0A3FE313D60}"/>
              </a:ext>
            </a:extLst>
          </p:cNvPr>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a:extLst>
              <a:ext uri="{FF2B5EF4-FFF2-40B4-BE49-F238E27FC236}">
                <a16:creationId xmlns:a16="http://schemas.microsoft.com/office/drawing/2014/main" id="{E33F5C92-2C05-4857-89B6-1511A03F90B1}"/>
              </a:ext>
            </a:extLst>
          </p:cNvPr>
          <p:cNvSpPr>
            <a:spLocks noGrp="1"/>
          </p:cNvSpPr>
          <p:nvPr>
            <p:ph type="title"/>
          </p:nvPr>
        </p:nvSpPr>
        <p:spPr/>
        <p:txBody>
          <a:bodyPr/>
          <a:lstStyle/>
          <a:p>
            <a:r>
              <a:rPr lang="en-US" dirty="0"/>
              <a:t>Additional Resources</a:t>
            </a:r>
          </a:p>
        </p:txBody>
      </p:sp>
      <p:sp>
        <p:nvSpPr>
          <p:cNvPr id="2" name="Content Placeholder 1">
            <a:extLst>
              <a:ext uri="{FF2B5EF4-FFF2-40B4-BE49-F238E27FC236}">
                <a16:creationId xmlns:a16="http://schemas.microsoft.com/office/drawing/2014/main" id="{3412A453-9AB3-4A71-ACDA-1E734B0C0CCF}"/>
              </a:ext>
            </a:extLst>
          </p:cNvPr>
          <p:cNvSpPr>
            <a:spLocks noGrp="1"/>
          </p:cNvSpPr>
          <p:nvPr>
            <p:ph idx="1"/>
          </p:nvPr>
        </p:nvSpPr>
        <p:spPr>
          <a:xfrm>
            <a:off x="457200" y="1295400"/>
            <a:ext cx="8229600" cy="4038600"/>
          </a:xfrm>
        </p:spPr>
        <p:txBody>
          <a:bodyPr/>
          <a:lstStyle/>
          <a:p>
            <a:r>
              <a:rPr lang="en-US" dirty="0"/>
              <a:t>Birth to 5: Watch Me Thrive! </a:t>
            </a:r>
            <a:r>
              <a:rPr lang="en-US" sz="1400" dirty="0">
                <a:hlinkClick r:id="rId3" tooltip="Birth to 5: Watch Me Thrive!"/>
              </a:rPr>
              <a:t>https://helpmegrownational.org/hmg-partners/watchmethrive/</a:t>
            </a:r>
            <a:endParaRPr lang="en-US" sz="1400" dirty="0"/>
          </a:p>
          <a:p>
            <a:r>
              <a:rPr lang="en-US" dirty="0"/>
              <a:t>TA Resources for State Agencies</a:t>
            </a:r>
          </a:p>
          <a:p>
            <a:pPr lvl="1"/>
            <a:r>
              <a:rPr lang="en-US" dirty="0"/>
              <a:t>Identifying Meaningful Difference in Child Find -  Excel Tool </a:t>
            </a:r>
            <a:r>
              <a:rPr lang="en-US" sz="1000" dirty="0">
                <a:hlinkClick r:id="rId4" tooltip="Identify Meaningful Differences in Child Find"/>
              </a:rPr>
              <a:t>https://dasycenter.org/identify-meaningful-differences-in-child-find/</a:t>
            </a:r>
            <a:endParaRPr lang="en-US" sz="1000" dirty="0"/>
          </a:p>
          <a:p>
            <a:pPr lvl="1"/>
            <a:r>
              <a:rPr lang="en-US" dirty="0"/>
              <a:t>Child Find Data Special Collection – coming soon to DaSy website</a:t>
            </a:r>
          </a:p>
          <a:p>
            <a:pPr lvl="1"/>
            <a:r>
              <a:rPr lang="en-US" dirty="0"/>
              <a:t>Child Find Funnel Diagram Tool – coming soon from DaSy</a:t>
            </a:r>
          </a:p>
          <a:p>
            <a:pPr lvl="1"/>
            <a:r>
              <a:rPr lang="en-US" dirty="0"/>
              <a:t>State and Jurisdictional Definitions Infants and Toddlers with Disabilities Under IDEA Part C – 2018 Update – coming soon from ECTA</a:t>
            </a:r>
          </a:p>
        </p:txBody>
      </p:sp>
    </p:spTree>
    <p:extLst>
      <p:ext uri="{BB962C8B-B14F-4D97-AF65-F5344CB8AC3E}">
        <p14:creationId xmlns:p14="http://schemas.microsoft.com/office/powerpoint/2010/main" val="1152137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hidden="1"/>
          <p:cNvSpPr>
            <a:spLocks noGrp="1"/>
          </p:cNvSpPr>
          <p:nvPr>
            <p:ph type="title"/>
          </p:nvPr>
        </p:nvSpPr>
        <p:spPr/>
        <p:txBody>
          <a:bodyPr/>
          <a:lstStyle/>
          <a:p>
            <a:r>
              <a:rPr lang="en-US" dirty="0"/>
              <a:t>Resources</a:t>
            </a:r>
          </a:p>
        </p:txBody>
      </p:sp>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tooltip="The DaSy Center website"/>
              </a:rPr>
              <a:t>http://dasycenter.org/</a:t>
            </a:r>
            <a:endParaRPr lang="en-US" dirty="0"/>
          </a:p>
          <a:p>
            <a:r>
              <a:rPr lang="en-US" dirty="0"/>
              <a:t>Follow </a:t>
            </a:r>
            <a:r>
              <a:rPr lang="en-US" dirty="0" err="1"/>
              <a:t>DaSy</a:t>
            </a:r>
            <a:r>
              <a:rPr lang="en-US" dirty="0"/>
              <a:t> on Twitter:</a:t>
            </a:r>
            <a:br>
              <a:rPr lang="en-US" dirty="0"/>
            </a:br>
            <a:r>
              <a:rPr lang="en-US" u="sng" dirty="0">
                <a:hlinkClick r:id="rId4" tooltip="DaSy Center Twitter feed"/>
              </a:rPr>
              <a:t>@</a:t>
            </a:r>
            <a:r>
              <a:rPr lang="en-US" u="sng" dirty="0" err="1">
                <a:hlinkClick r:id="rId4" tooltip="DaSy Center Twitter feed"/>
              </a:rPr>
              <a:t>DaSyCenter</a:t>
            </a:r>
            <a:endParaRPr lang="en-US" u="sng" dirty="0"/>
          </a:p>
          <a:p>
            <a:r>
              <a:rPr lang="en-US" dirty="0"/>
              <a:t>Visit the ECTA website at:</a:t>
            </a:r>
            <a:br>
              <a:rPr lang="en-US" dirty="0"/>
            </a:br>
            <a:r>
              <a:rPr lang="en-US" dirty="0">
                <a:hlinkClick r:id="rId5" tooltip="The ECTA Center website"/>
              </a:rPr>
              <a:t>http://ectacenter.org/</a:t>
            </a:r>
            <a:endParaRPr lang="en-US" dirty="0"/>
          </a:p>
          <a:p>
            <a:r>
              <a:rPr lang="en-US" dirty="0"/>
              <a:t>Follow ECTA on Twitter:</a:t>
            </a:r>
            <a:br>
              <a:rPr lang="en-US" dirty="0"/>
            </a:br>
            <a:r>
              <a:rPr lang="en-US" u="sng" dirty="0">
                <a:hlinkClick r:id="rId6" tooltip="ECTA Center Twitter feed"/>
              </a:rPr>
              <a:t>@</a:t>
            </a:r>
            <a:r>
              <a:rPr lang="en-US" u="sng" dirty="0" err="1">
                <a:hlinkClick r:id="rId6" tooltip="ECTA Center Twitter feed"/>
              </a:rPr>
              <a:t>ECTACenter</a:t>
            </a:r>
            <a:endParaRPr lang="en-US" dirty="0"/>
          </a:p>
        </p:txBody>
      </p:sp>
    </p:spTree>
    <p:extLst>
      <p:ext uri="{BB962C8B-B14F-4D97-AF65-F5344CB8AC3E}">
        <p14:creationId xmlns:p14="http://schemas.microsoft.com/office/powerpoint/2010/main" val="1373862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#H326P170001.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9F345E-E75F-40CC-9FD3-70CCFA56DD6F}"/>
              </a:ext>
            </a:extLst>
          </p:cNvPr>
          <p:cNvSpPr>
            <a:spLocks noGrp="1"/>
          </p:cNvSpPr>
          <p:nvPr>
            <p:ph type="title"/>
          </p:nvPr>
        </p:nvSpPr>
        <p:spPr/>
        <p:txBody>
          <a:bodyPr vert="horz" lIns="68580" tIns="34290" rIns="68580" bIns="34290" rtlCol="0" anchor="t">
            <a:normAutofit/>
          </a:bodyPr>
          <a:lstStyle/>
          <a:p>
            <a:pPr>
              <a:lnSpc>
                <a:spcPct val="90000"/>
              </a:lnSpc>
            </a:pPr>
            <a:r>
              <a:rPr lang="en-US" sz="2775" dirty="0"/>
              <a:t>Focusing on Child Find: National Snapshot, Challenges, and Opportunities</a:t>
            </a:r>
          </a:p>
        </p:txBody>
      </p:sp>
      <p:pic>
        <p:nvPicPr>
          <p:cNvPr id="8" name="Picture Placeholder 7">
            <a:extLst>
              <a:ext uri="{FF2B5EF4-FFF2-40B4-BE49-F238E27FC236}">
                <a16:creationId xmlns:a16="http://schemas.microsoft.com/office/drawing/2014/main" id="{A1DC6A84-ECC2-455B-9350-AD4790053756}"/>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print">
            <a:alphaModFix/>
            <a:extLst>
              <a:ext uri="{28A0092B-C50C-407E-A947-70E740481C1C}">
                <a14:useLocalDpi xmlns:a14="http://schemas.microsoft.com/office/drawing/2010/main" val="0"/>
              </a:ext>
            </a:extLst>
          </a:blip>
          <a:srcRect t="9839" b="23222"/>
          <a:stretch/>
        </p:blipFill>
        <p:spPr>
          <a:xfrm>
            <a:off x="3733800" y="1828800"/>
            <a:ext cx="4495800" cy="4192588"/>
          </a:xfrm>
          <a:prstGeom prst="rect">
            <a:avLst/>
          </a:prstGeom>
        </p:spPr>
      </p:pic>
    </p:spTree>
    <p:extLst>
      <p:ext uri="{BB962C8B-B14F-4D97-AF65-F5344CB8AC3E}">
        <p14:creationId xmlns:p14="http://schemas.microsoft.com/office/powerpoint/2010/main" val="41563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DE8D-B51E-4B0D-B79E-2BD4E5DDCC73}"/>
              </a:ext>
            </a:extLst>
          </p:cNvPr>
          <p:cNvSpPr>
            <a:spLocks noGrp="1"/>
          </p:cNvSpPr>
          <p:nvPr>
            <p:ph type="title"/>
          </p:nvPr>
        </p:nvSpPr>
        <p:spPr/>
        <p:txBody>
          <a:bodyPr anchor="t">
            <a:normAutofit/>
          </a:bodyPr>
          <a:lstStyle/>
          <a:p>
            <a:r>
              <a:rPr lang="en-US" sz="3000" dirty="0"/>
              <a:t>National Snapshot: 618 Child Count Data FFY 2016-2017 Toddlers</a:t>
            </a:r>
          </a:p>
        </p:txBody>
      </p:sp>
      <p:sp>
        <p:nvSpPr>
          <p:cNvPr id="3" name="Content Placeholder 2">
            <a:extLst>
              <a:ext uri="{FF2B5EF4-FFF2-40B4-BE49-F238E27FC236}">
                <a16:creationId xmlns:a16="http://schemas.microsoft.com/office/drawing/2014/main" id="{8E2AADE9-A68B-4280-B4D1-01EE96807BA8}"/>
              </a:ext>
            </a:extLst>
          </p:cNvPr>
          <p:cNvSpPr>
            <a:spLocks noGrp="1"/>
          </p:cNvSpPr>
          <p:nvPr>
            <p:ph idx="1"/>
          </p:nvPr>
        </p:nvSpPr>
        <p:spPr/>
        <p:txBody>
          <a:bodyPr>
            <a:noAutofit/>
          </a:bodyPr>
          <a:lstStyle/>
          <a:p>
            <a:pPr marL="0" indent="0">
              <a:buNone/>
            </a:pPr>
            <a:r>
              <a:rPr lang="en-US" dirty="0"/>
              <a:t>US and outlying territories: 372,896 total number infants and toddlers with IFSPs *</a:t>
            </a:r>
          </a:p>
          <a:p>
            <a:r>
              <a:rPr lang="en-US" dirty="0"/>
              <a:t>Birth to one % = 1.24 </a:t>
            </a:r>
          </a:p>
          <a:p>
            <a:r>
              <a:rPr lang="en-US" dirty="0"/>
              <a:t>One to two % = 2.88 </a:t>
            </a:r>
          </a:p>
          <a:p>
            <a:r>
              <a:rPr lang="en-US" dirty="0"/>
              <a:t>Two to Three % = 5.22 </a:t>
            </a:r>
          </a:p>
          <a:p>
            <a:r>
              <a:rPr lang="en-US" dirty="0"/>
              <a:t>Birth to three % = 3.12</a:t>
            </a:r>
            <a:endParaRPr lang="en-US" sz="2100" dirty="0"/>
          </a:p>
          <a:p>
            <a:pPr marL="342900" lvl="1" indent="0">
              <a:lnSpc>
                <a:spcPct val="90000"/>
              </a:lnSpc>
              <a:buNone/>
            </a:pPr>
            <a:endParaRPr lang="en-US" sz="1500" dirty="0"/>
          </a:p>
          <a:p>
            <a:pPr marL="42863" indent="0">
              <a:lnSpc>
                <a:spcPct val="90000"/>
              </a:lnSpc>
              <a:buNone/>
            </a:pPr>
            <a:r>
              <a:rPr lang="en-US" sz="1500" dirty="0"/>
              <a:t>*cumulative count is approximately 2 times higher than the point in time child count data</a:t>
            </a:r>
          </a:p>
        </p:txBody>
      </p:sp>
    </p:spTree>
    <p:extLst>
      <p:ext uri="{BB962C8B-B14F-4D97-AF65-F5344CB8AC3E}">
        <p14:creationId xmlns:p14="http://schemas.microsoft.com/office/powerpoint/2010/main" val="12235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47FD18-A446-4F7E-B840-DA714BAA22B6}"/>
              </a:ext>
            </a:extLst>
          </p:cNvPr>
          <p:cNvSpPr>
            <a:spLocks noGrp="1"/>
          </p:cNvSpPr>
          <p:nvPr>
            <p:ph type="title" idx="4294967295"/>
          </p:nvPr>
        </p:nvSpPr>
        <p:spPr>
          <a:xfrm>
            <a:off x="381000" y="381000"/>
            <a:ext cx="8229600" cy="1143000"/>
          </a:xfrm>
        </p:spPr>
        <p:txBody>
          <a:bodyPr>
            <a:normAutofit fontScale="90000"/>
          </a:bodyPr>
          <a:lstStyle/>
          <a:p>
            <a:r>
              <a:rPr lang="en-US" dirty="0"/>
              <a:t>Percentage of population, birth through 2 years (2016-17) </a:t>
            </a:r>
          </a:p>
        </p:txBody>
      </p:sp>
      <p:graphicFrame>
        <p:nvGraphicFramePr>
          <p:cNvPr id="5" name="Chart 4" descr="This graphic is a bar chart of the percentage of population from birth through 2 years in the years 2016 through 2017. The chart shows population in states and DC. ">
            <a:extLst>
              <a:ext uri="{FF2B5EF4-FFF2-40B4-BE49-F238E27FC236}">
                <a16:creationId xmlns:a16="http://schemas.microsoft.com/office/drawing/2014/main" id="{B32AA81C-D736-48BE-96DA-6601EA4CBBF3}"/>
              </a:ext>
            </a:extLst>
          </p:cNvPr>
          <p:cNvGraphicFramePr>
            <a:graphicFrameLocks/>
          </p:cNvGraphicFramePr>
          <p:nvPr>
            <p:extLst>
              <p:ext uri="{D42A27DB-BD31-4B8C-83A1-F6EECF244321}">
                <p14:modId xmlns:p14="http://schemas.microsoft.com/office/powerpoint/2010/main" val="636387348"/>
              </p:ext>
            </p:extLst>
          </p:nvPr>
        </p:nvGraphicFramePr>
        <p:xfrm>
          <a:off x="381000" y="6096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250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2806-F51F-42CA-A589-984038CD4D75}"/>
              </a:ext>
            </a:extLst>
          </p:cNvPr>
          <p:cNvSpPr>
            <a:spLocks noGrp="1"/>
          </p:cNvSpPr>
          <p:nvPr>
            <p:ph type="title"/>
          </p:nvPr>
        </p:nvSpPr>
        <p:spPr/>
        <p:txBody>
          <a:bodyPr>
            <a:normAutofit fontScale="90000"/>
          </a:bodyPr>
          <a:lstStyle/>
          <a:p>
            <a:r>
              <a:rPr lang="en-US" dirty="0">
                <a:latin typeface="+mj-lt"/>
              </a:rPr>
              <a:t>National Snapshot: Child Find Special Populations</a:t>
            </a:r>
            <a:endParaRPr lang="en-US" dirty="0">
              <a:highlight>
                <a:srgbClr val="FFFF00"/>
              </a:highlight>
              <a:latin typeface="+mj-lt"/>
            </a:endParaRPr>
          </a:p>
        </p:txBody>
      </p:sp>
      <p:sp>
        <p:nvSpPr>
          <p:cNvPr id="3" name="Content Placeholder 2">
            <a:extLst>
              <a:ext uri="{FF2B5EF4-FFF2-40B4-BE49-F238E27FC236}">
                <a16:creationId xmlns:a16="http://schemas.microsoft.com/office/drawing/2014/main" id="{1802B42C-261A-45F8-BE2F-3DEEB6722F97}"/>
              </a:ext>
            </a:extLst>
          </p:cNvPr>
          <p:cNvSpPr>
            <a:spLocks noGrp="1"/>
          </p:cNvSpPr>
          <p:nvPr>
            <p:ph idx="1"/>
          </p:nvPr>
        </p:nvSpPr>
        <p:spPr/>
        <p:txBody>
          <a:bodyPr/>
          <a:lstStyle/>
          <a:p>
            <a:r>
              <a:rPr lang="en-US" sz="1800" b="1" dirty="0"/>
              <a:t>Child Maltreatment  </a:t>
            </a:r>
            <a:r>
              <a:rPr lang="en-US" sz="1800" dirty="0"/>
              <a:t>(Children’s Bureau, 2018; Child Maltreatment, 2016)</a:t>
            </a:r>
          </a:p>
          <a:p>
            <a:pPr lvl="1"/>
            <a:r>
              <a:rPr lang="en-US" sz="1800" dirty="0"/>
              <a:t>Over 1/4 of victims (28.5%) under age three; children less than one year have the highest victimization rate (24.8 per 1,000 children)</a:t>
            </a:r>
          </a:p>
          <a:p>
            <a:pPr lvl="1"/>
            <a:r>
              <a:rPr lang="en-US" sz="1800" dirty="0"/>
              <a:t>Voluntary reporting on CAPTA referrals to Part C (National Child Abuse and Neglect Data System  or NCANDS) evolving  (# of states, additional field)</a:t>
            </a:r>
          </a:p>
          <a:p>
            <a:r>
              <a:rPr lang="en-US" sz="1800" b="1" dirty="0"/>
              <a:t>Neonatal Abstinence Syndrome (NAS)/Prenatal Opioid Exposure</a:t>
            </a:r>
          </a:p>
          <a:p>
            <a:pPr lvl="1" indent="-257175"/>
            <a:r>
              <a:rPr lang="en-US" sz="1800" dirty="0"/>
              <a:t>CNS irritability, digestive tract dysfunction, inability to maintain core body temperature; more likely to be born low birth weight (LBW), increase in short-term (high infant mortality rate) and long-term complications</a:t>
            </a:r>
          </a:p>
          <a:p>
            <a:pPr lvl="1" indent="-257175"/>
            <a:r>
              <a:rPr lang="en-US" sz="1800" dirty="0"/>
              <a:t>NAS has increased signiﬁcantly over time (Lynch et al 2018)</a:t>
            </a:r>
          </a:p>
          <a:p>
            <a:r>
              <a:rPr lang="en-US" sz="1800" b="1" dirty="0"/>
              <a:t>Zika infection during pregnancy </a:t>
            </a:r>
            <a:r>
              <a:rPr lang="en-US" sz="1800" dirty="0"/>
              <a:t>(</a:t>
            </a:r>
            <a:r>
              <a:rPr lang="en-US" sz="1800" dirty="0" err="1"/>
              <a:t>Wheller</a:t>
            </a:r>
            <a:r>
              <a:rPr lang="en-US" sz="1800" dirty="0"/>
              <a:t>, Anne C, 2018)</a:t>
            </a:r>
          </a:p>
          <a:p>
            <a:pPr lvl="1"/>
            <a:r>
              <a:rPr lang="en-US" sz="1800" dirty="0"/>
              <a:t>Microcephaly and other severe brain defects (not always evident at birth but can appear later); other birth defects (e.g. eye defects, hearing loss, and impaired growth) </a:t>
            </a:r>
          </a:p>
        </p:txBody>
      </p:sp>
    </p:spTree>
    <p:extLst>
      <p:ext uri="{BB962C8B-B14F-4D97-AF65-F5344CB8AC3E}">
        <p14:creationId xmlns:p14="http://schemas.microsoft.com/office/powerpoint/2010/main" val="413376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9E2F-55EC-4B40-9C59-6ED467E31B76}"/>
              </a:ext>
            </a:extLst>
          </p:cNvPr>
          <p:cNvSpPr>
            <a:spLocks noGrp="1"/>
          </p:cNvSpPr>
          <p:nvPr>
            <p:ph type="title"/>
          </p:nvPr>
        </p:nvSpPr>
        <p:spPr/>
        <p:txBody>
          <a:bodyPr>
            <a:normAutofit fontScale="90000"/>
          </a:bodyPr>
          <a:lstStyle/>
          <a:p>
            <a:r>
              <a:rPr lang="en-US" dirty="0"/>
              <a:t>Division for Early Childhood (DEC) Collaboration</a:t>
            </a:r>
          </a:p>
        </p:txBody>
      </p:sp>
      <p:sp>
        <p:nvSpPr>
          <p:cNvPr id="3" name="Content Placeholder 2">
            <a:extLst>
              <a:ext uri="{FF2B5EF4-FFF2-40B4-BE49-F238E27FC236}">
                <a16:creationId xmlns:a16="http://schemas.microsoft.com/office/drawing/2014/main" id="{04CC8167-2EE7-45F0-A396-E3B34A1D4133}"/>
              </a:ext>
            </a:extLst>
          </p:cNvPr>
          <p:cNvSpPr>
            <a:spLocks noGrp="1"/>
          </p:cNvSpPr>
          <p:nvPr>
            <p:ph idx="1"/>
          </p:nvPr>
        </p:nvSpPr>
        <p:spPr>
          <a:xfrm>
            <a:off x="457200" y="1600200"/>
            <a:ext cx="8229600" cy="4648199"/>
          </a:xfrm>
        </p:spPr>
        <p:txBody>
          <a:bodyPr>
            <a:normAutofit fontScale="92500" lnSpcReduction="20000"/>
          </a:bodyPr>
          <a:lstStyle/>
          <a:p>
            <a:pPr marL="0" indent="0" algn="ctr">
              <a:buNone/>
            </a:pPr>
            <a:r>
              <a:rPr lang="en-US" b="1" dirty="0"/>
              <a:t>DEC Protection &amp; Well-Being Special Interest Group</a:t>
            </a:r>
          </a:p>
          <a:p>
            <a:r>
              <a:rPr lang="en-US" dirty="0"/>
              <a:t>Webinars  March 2018 (DEC, ECTA, Center for Youth with Multi-System Involvement at </a:t>
            </a:r>
            <a:r>
              <a:rPr lang="en-US" dirty="0" err="1"/>
              <a:t>Westat</a:t>
            </a:r>
            <a:r>
              <a:rPr lang="en-US" dirty="0"/>
              <a:t> and American Institutes for Research)</a:t>
            </a:r>
          </a:p>
          <a:p>
            <a:r>
              <a:rPr lang="en-US" dirty="0"/>
              <a:t>Presentation at DEC and on-going planning for future events</a:t>
            </a:r>
          </a:p>
          <a:p>
            <a:endParaRPr lang="en-US" sz="2000" b="1" dirty="0"/>
          </a:p>
          <a:p>
            <a:pPr marL="0" indent="0" algn="ctr">
              <a:buNone/>
            </a:pPr>
            <a:r>
              <a:rPr lang="en-US" b="1" dirty="0"/>
              <a:t>DEC Position Statement on Low Birth Weight (LBW), Prematurity, and Early Intervention</a:t>
            </a:r>
          </a:p>
          <a:p>
            <a:r>
              <a:rPr lang="en-US" dirty="0"/>
              <a:t>Approved August 2018</a:t>
            </a:r>
          </a:p>
          <a:p>
            <a:r>
              <a:rPr lang="en-US" dirty="0"/>
              <a:t>Presentation </a:t>
            </a:r>
            <a:r>
              <a:rPr lang="en-US" b="1" dirty="0"/>
              <a:t>Thursday from 4:45-5:45 in Universal D1/D2/D3</a:t>
            </a:r>
          </a:p>
        </p:txBody>
      </p:sp>
    </p:spTree>
    <p:extLst>
      <p:ext uri="{BB962C8B-B14F-4D97-AF65-F5344CB8AC3E}">
        <p14:creationId xmlns:p14="http://schemas.microsoft.com/office/powerpoint/2010/main" val="235499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157425-3980-42D2-B6F7-C6DF5F66D64A}"/>
              </a:ext>
            </a:extLst>
          </p:cNvPr>
          <p:cNvSpPr>
            <a:spLocks noGrp="1"/>
          </p:cNvSpPr>
          <p:nvPr>
            <p:ph type="title"/>
          </p:nvPr>
        </p:nvSpPr>
        <p:spPr/>
        <p:txBody>
          <a:bodyPr>
            <a:normAutofit/>
          </a:bodyPr>
          <a:lstStyle/>
          <a:p>
            <a:r>
              <a:rPr lang="en-US" dirty="0">
                <a:latin typeface="+mj-lt"/>
              </a:rPr>
              <a:t>Opportunities to Strengthen Child Find</a:t>
            </a:r>
          </a:p>
        </p:txBody>
      </p:sp>
      <p:sp>
        <p:nvSpPr>
          <p:cNvPr id="7" name="Content Placeholder 6">
            <a:extLst>
              <a:ext uri="{FF2B5EF4-FFF2-40B4-BE49-F238E27FC236}">
                <a16:creationId xmlns:a16="http://schemas.microsoft.com/office/drawing/2014/main" id="{EF49811A-0627-40CA-BE83-0BAB087BA109}"/>
              </a:ext>
            </a:extLst>
          </p:cNvPr>
          <p:cNvSpPr>
            <a:spLocks noGrp="1"/>
          </p:cNvSpPr>
          <p:nvPr>
            <p:ph idx="1"/>
          </p:nvPr>
        </p:nvSpPr>
        <p:spPr/>
        <p:txBody>
          <a:bodyPr/>
          <a:lstStyle/>
          <a:p>
            <a:r>
              <a:rPr lang="en-US" sz="2400" dirty="0"/>
              <a:t>Develop systems to better track and improve earlier identification </a:t>
            </a:r>
          </a:p>
          <a:p>
            <a:r>
              <a:rPr lang="en-US" sz="2400" dirty="0"/>
              <a:t>Close gaps in integrating Part C early identification systems within states and local communities</a:t>
            </a:r>
          </a:p>
          <a:p>
            <a:r>
              <a:rPr lang="en-US" sz="2400" dirty="0"/>
              <a:t>Reduce gaps in tracking children from concerns to referral, evaluation, and services</a:t>
            </a:r>
          </a:p>
          <a:p>
            <a:r>
              <a:rPr lang="en-US" sz="2400" dirty="0"/>
              <a:t>Combine developmental monitoring and screening systems to increase earlier identification (more targeted and appropriate referrals) and receipt of early intervention services</a:t>
            </a:r>
          </a:p>
          <a:p>
            <a:pPr marL="0" indent="0">
              <a:buNone/>
            </a:pPr>
            <a:r>
              <a:rPr lang="en-US" sz="2400" dirty="0"/>
              <a:t>(Barger, Rice &amp; Simmons, 2016; Barger et al, 2018)</a:t>
            </a:r>
          </a:p>
        </p:txBody>
      </p:sp>
    </p:spTree>
    <p:extLst>
      <p:ext uri="{BB962C8B-B14F-4D97-AF65-F5344CB8AC3E}">
        <p14:creationId xmlns:p14="http://schemas.microsoft.com/office/powerpoint/2010/main" val="2928136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3976</TotalTime>
  <Words>1218</Words>
  <Application>Microsoft Office PowerPoint</Application>
  <PresentationFormat>On-screen Show (4:3)</PresentationFormat>
  <Paragraphs>176</Paragraphs>
  <Slides>33</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Cambria</vt:lpstr>
      <vt:lpstr>Century Gothic</vt:lpstr>
      <vt:lpstr>Century Schoolbook</vt:lpstr>
      <vt:lpstr>Georgia</vt:lpstr>
      <vt:lpstr>Helvetica Neue Light</vt:lpstr>
      <vt:lpstr>Microsoft Sans Serif</vt:lpstr>
      <vt:lpstr>Wingdings</vt:lpstr>
      <vt:lpstr>Office Theme</vt:lpstr>
      <vt:lpstr>OSEP Theme Final</vt:lpstr>
      <vt:lpstr>Improving State Child Find Efforts Through Self-Assessment and Planning</vt:lpstr>
      <vt:lpstr>Welcome! </vt:lpstr>
      <vt:lpstr>Agenda</vt:lpstr>
      <vt:lpstr>Focusing on Child Find: National Snapshot, Challenges, and Opportunities</vt:lpstr>
      <vt:lpstr>National Snapshot: 618 Child Count Data FFY 2016-2017 Toddlers</vt:lpstr>
      <vt:lpstr>Percentage of population, birth through 2 years (2016-17) </vt:lpstr>
      <vt:lpstr>National Snapshot: Child Find Special Populations</vt:lpstr>
      <vt:lpstr>Division for Early Childhood (DEC) Collaboration</vt:lpstr>
      <vt:lpstr>Opportunities to Strengthen Child Find</vt:lpstr>
      <vt:lpstr>Child Find System</vt:lpstr>
      <vt:lpstr>Child Find Self-Assessment (CFSA)</vt:lpstr>
      <vt:lpstr>Why Focus on Child Find?</vt:lpstr>
      <vt:lpstr>Child Find Special Populations</vt:lpstr>
      <vt:lpstr>How is the CFSA Organized?</vt:lpstr>
      <vt:lpstr>Section I</vt:lpstr>
      <vt:lpstr>Section II Table of Contents</vt:lpstr>
      <vt:lpstr>Section II</vt:lpstr>
      <vt:lpstr>Section II – Best Practice Ratings</vt:lpstr>
      <vt:lpstr>Section II - Evidence</vt:lpstr>
      <vt:lpstr>Section II – Theme Ratings</vt:lpstr>
      <vt:lpstr>Section II</vt:lpstr>
      <vt:lpstr>Section II</vt:lpstr>
      <vt:lpstr>Section II – Theme Summary</vt:lpstr>
      <vt:lpstr>Section II – Action Plan</vt:lpstr>
      <vt:lpstr>Development and Timeline to Release</vt:lpstr>
      <vt:lpstr>Questions? </vt:lpstr>
      <vt:lpstr>Child Find from Your Perspective</vt:lpstr>
      <vt:lpstr>Child Find Resources</vt:lpstr>
      <vt:lpstr>CFSA Section III</vt:lpstr>
      <vt:lpstr>Child Find Bibliography</vt:lpstr>
      <vt:lpstr>Additional Resources</vt:lpstr>
      <vt:lpstr>Resources</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State Child Find Efforts Through Self-Assessment and Planning</dc:title>
  <dc:subject>Self-Assessment</dc:subject>
  <dc:creator>Brenda Wilkins, Jennifer Barrett-Zitkus, Margaret Gillis, Evelyn Shaw</dc:creator>
  <cp:keywords>Technical Assistance, System, States</cp:keywords>
  <cp:lastModifiedBy>Roxanne Jones</cp:lastModifiedBy>
  <cp:revision>129</cp:revision>
  <cp:lastPrinted>2018-10-19T18:16:14Z</cp:lastPrinted>
  <dcterms:created xsi:type="dcterms:W3CDTF">2013-02-06T21:54:43Z</dcterms:created>
  <dcterms:modified xsi:type="dcterms:W3CDTF">2018-11-29T22:08:30Z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