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397" r:id="rId2"/>
    <p:sldId id="437" r:id="rId3"/>
    <p:sldId id="438" r:id="rId4"/>
    <p:sldId id="422" r:id="rId5"/>
    <p:sldId id="421" r:id="rId6"/>
    <p:sldId id="452" r:id="rId7"/>
    <p:sldId id="300" r:id="rId8"/>
    <p:sldId id="296" r:id="rId9"/>
    <p:sldId id="418" r:id="rId10"/>
    <p:sldId id="426" r:id="rId11"/>
    <p:sldId id="428" r:id="rId12"/>
    <p:sldId id="440" r:id="rId13"/>
    <p:sldId id="434" r:id="rId14"/>
    <p:sldId id="453" r:id="rId15"/>
    <p:sldId id="454" r:id="rId16"/>
    <p:sldId id="455" r:id="rId17"/>
    <p:sldId id="461" r:id="rId18"/>
    <p:sldId id="451" r:id="rId19"/>
    <p:sldId id="429" r:id="rId20"/>
    <p:sldId id="465" r:id="rId21"/>
    <p:sldId id="439" r:id="rId22"/>
    <p:sldId id="476" r:id="rId23"/>
    <p:sldId id="406" r:id="rId24"/>
    <p:sldId id="410" r:id="rId25"/>
    <p:sldId id="409" r:id="rId26"/>
    <p:sldId id="407" r:id="rId27"/>
    <p:sldId id="404" r:id="rId28"/>
    <p:sldId id="462" r:id="rId29"/>
    <p:sldId id="458" r:id="rId30"/>
    <p:sldId id="460" r:id="rId31"/>
    <p:sldId id="415" r:id="rId32"/>
    <p:sldId id="474" r:id="rId33"/>
    <p:sldId id="417" r:id="rId34"/>
    <p:sldId id="447" r:id="rId35"/>
    <p:sldId id="448" r:id="rId36"/>
    <p:sldId id="480" r:id="rId37"/>
    <p:sldId id="477" r:id="rId38"/>
    <p:sldId id="446" r:id="rId39"/>
    <p:sldId id="456" r:id="rId40"/>
    <p:sldId id="425" r:id="rId41"/>
    <p:sldId id="430" r:id="rId42"/>
    <p:sldId id="432" r:id="rId43"/>
    <p:sldId id="469" r:id="rId44"/>
    <p:sldId id="405" r:id="rId45"/>
    <p:sldId id="466" r:id="rId46"/>
    <p:sldId id="464" r:id="rId47"/>
    <p:sldId id="471" r:id="rId48"/>
    <p:sldId id="463" r:id="rId49"/>
    <p:sldId id="479" r:id="rId50"/>
    <p:sldId id="467" r:id="rId51"/>
    <p:sldId id="475" r:id="rId52"/>
    <p:sldId id="443" r:id="rId53"/>
    <p:sldId id="444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nise Mauzy" initials="DM" lastIdx="24" clrIdx="6">
    <p:extLst/>
  </p:cmAuthor>
  <p:cmAuthor id="1" name="ss g" initials="ss g" lastIdx="2" clrIdx="0">
    <p:extLst/>
  </p:cmAuthor>
  <p:cmAuthor id="8" name="Laura Hudson" initials="LH" lastIdx="2" clrIdx="7">
    <p:extLst/>
  </p:cmAuthor>
  <p:cmAuthor id="2" name="Robert Anthony Ruggiero" initials="RAR" lastIdx="3" clrIdx="1">
    <p:extLst/>
  </p:cmAuthor>
  <p:cmAuthor id="9" name="Mimi Campbell" initials="MC" lastIdx="4" clrIdx="8">
    <p:extLst>
      <p:ext uri="{19B8F6BF-5375-455C-9EA6-DF929625EA0E}">
        <p15:presenceInfo xmlns:p15="http://schemas.microsoft.com/office/powerpoint/2012/main" userId="S-1-5-21-2932978993-3585310298-3799243833-9518" providerId="AD"/>
      </p:ext>
    </p:extLst>
  </p:cmAuthor>
  <p:cmAuthor id="3" name="Microsoft Office User" initials="Office" lastIdx="1" clrIdx="2">
    <p:extLst/>
  </p:cmAuthor>
  <p:cmAuthor id="10" name="Bruce" initials="BB" lastIdx="5" clrIdx="9">
    <p:extLst>
      <p:ext uri="{19B8F6BF-5375-455C-9EA6-DF929625EA0E}">
        <p15:presenceInfo xmlns:p15="http://schemas.microsoft.com/office/powerpoint/2012/main" userId="Bruce" providerId="None"/>
      </p:ext>
    </p:extLst>
  </p:cmAuthor>
  <p:cmAuthor id="4" name="Microsoft Office User" initials="Office [2]" lastIdx="1" clrIdx="3">
    <p:extLst/>
  </p:cmAuthor>
  <p:cmAuthor id="5" name="Microsoft Office User" initials="Office [3]" lastIdx="1" clrIdx="4">
    <p:extLst/>
  </p:cmAuthor>
  <p:cmAuthor id="6" name="Microsoft Office User" initials="Office [4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D9"/>
    <a:srgbClr val="FFFF99"/>
    <a:srgbClr val="996633"/>
    <a:srgbClr val="ED3532"/>
    <a:srgbClr val="404040"/>
    <a:srgbClr val="DC3B38"/>
    <a:srgbClr val="264F78"/>
    <a:srgbClr val="202A50"/>
    <a:srgbClr val="0A1C43"/>
    <a:srgbClr val="12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39" autoAdjust="0"/>
  </p:normalViewPr>
  <p:slideViewPr>
    <p:cSldViewPr>
      <p:cViewPr varScale="1">
        <p:scale>
          <a:sx n="88" d="100"/>
          <a:sy n="88" d="100"/>
        </p:scale>
        <p:origin x="12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41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3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1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37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75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08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99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93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6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9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0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4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9EC22-8000-4A01-AE86-242F21553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94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51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2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6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3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1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0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8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2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5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1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2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92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4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6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98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939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83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5" name="Picture 4" descr="Early Childhood Technical Assistance Cent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11207"/>
          <a:stretch/>
        </p:blipFill>
        <p:spPr>
          <a:xfrm>
            <a:off x="5410200" y="-73231"/>
            <a:ext cx="1744279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723"/>
          <a:stretch/>
        </p:blipFill>
        <p:spPr>
          <a:xfrm>
            <a:off x="7477125" y="-73231"/>
            <a:ext cx="1743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60143-32B1-4160-9D3A-FAC4B9699BE8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EB3513EE-8CAE-42E3-B512-959340FF94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>
              <a:extLst>
                <a:ext uri="{FF2B5EF4-FFF2-40B4-BE49-F238E27FC236}">
                  <a16:creationId xmlns:a16="http://schemas.microsoft.com/office/drawing/2014/main" id="{C55E99CC-41EA-45CF-B621-60F2F203AFC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Early Childhood Technical Assistance Center logo">
              <a:extLst>
                <a:ext uri="{FF2B5EF4-FFF2-40B4-BE49-F238E27FC236}">
                  <a16:creationId xmlns:a16="http://schemas.microsoft.com/office/drawing/2014/main" id="{56864AEF-C8E7-49BF-8F05-EB515F51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5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 sz="3200"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 sz="2800">
                <a:solidFill>
                  <a:srgbClr val="297AB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02710-B2A3-4E03-99D9-F69F0BFA780E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AB22202-D9EB-43B0-86D7-B6BCAA1233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897F00C7-1FBB-4213-AD24-5842ABA3892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B59EDC4C-63D1-4C84-8EF0-706C5B6A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09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A6239-E334-4090-B280-31DFDC6B42EF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6D0AC07A-B1BB-4E33-9B4F-4D9AC3CF1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CAD6726F-D8EF-480C-B0F8-39A9A9D970B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FDCF5C02-4ECB-4DC2-BBC3-50288C813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35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4277E-20CA-40A0-AE84-24619DC7E6C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D4B41B63-A5EE-4EB2-A01D-BBA809F7D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9D88B25D-302D-4F02-B925-B6C1D0ACB91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6FE5A321-1A08-48C9-B03D-3C50CA4EC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09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4D34-5526-4606-B358-561C2F3D0E7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8BD3CDF-F0C7-4C22-9267-5AB80385F3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F373E06F-29FA-45C7-BDCB-16BF9AF1F4C6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253651CD-4ED6-4876-83F8-4D87F3A32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7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pic>
        <p:nvPicPr>
          <p:cNvPr id="13" name="Picture 12" descr="Early Childhood Technical Assistance Center logo">
            <a:extLst>
              <a:ext uri="{FF2B5EF4-FFF2-40B4-BE49-F238E27FC236}">
                <a16:creationId xmlns:a16="http://schemas.microsoft.com/office/drawing/2014/main" id="{866538A0-1F55-4457-89E5-E1FB1A264C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EE517-1A4F-43CD-9FE2-0C92BE13E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  <a:lvl3pPr>
              <a:buClr>
                <a:srgbClr val="7FBCE7"/>
              </a:buClr>
              <a:defRPr/>
            </a:lvl3pPr>
            <a:lvl4pPr>
              <a:buClr>
                <a:srgbClr val="7FBCE7"/>
              </a:buClr>
              <a:defRPr/>
            </a:lvl4pPr>
            <a:lvl5pPr>
              <a:buClr>
                <a:srgbClr val="7FBCE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5780A4-FE81-409E-B5F8-CE94DA2725A2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Early Childhood Technical Assistance Center logo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  <p:sp>
        <p:nvSpPr>
          <p:cNvPr id="10" name="Rectangle 9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1315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513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E6BEC-8036-4808-9266-3C5131D1CB71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7AE55471-771A-4C58-88F9-2D835FBB84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0DF4E5C0-810C-4162-ACEF-81B557AFE0C0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C59CFCEC-6BB9-40DE-9654-E64A163F7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9084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F7E28B-EE3E-4697-9BAE-E18B8BB63040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3C9CC475-73E7-49F0-81BB-0402E23CB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FD7B347D-6CB1-48B4-BE61-D9CF417AA39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1ABEE4D-FDDC-49FD-8FDA-201D1CE3F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0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2AF28-429A-4A18-8FDF-A5D920595071}"/>
              </a:ext>
            </a:extLst>
          </p:cNvPr>
          <p:cNvGrpSpPr/>
          <p:nvPr userDrawn="1"/>
        </p:nvGrpSpPr>
        <p:grpSpPr>
          <a:xfrm>
            <a:off x="0" y="61722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CF88A5E9-3742-4504-810F-5B9F74561D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36D1A548-50EF-4FED-ACB1-E401DDA53391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CD24F2A-69AD-4BAA-A7FA-69CAF68D2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1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0085-C902-45D5-9AF6-5107986BBFA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8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FF9054EC-3877-4073-82E0-7D6E72051C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 descr="&quot; &quot;">
              <a:extLst>
                <a:ext uri="{FF2B5EF4-FFF2-40B4-BE49-F238E27FC236}">
                  <a16:creationId xmlns:a16="http://schemas.microsoft.com/office/drawing/2014/main" id="{596C844F-22F5-4F82-B744-092136848C3B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Early Childhood Technical Assistance Center logo">
              <a:extLst>
                <a:ext uri="{FF2B5EF4-FFF2-40B4-BE49-F238E27FC236}">
                  <a16:creationId xmlns:a16="http://schemas.microsoft.com/office/drawing/2014/main" id="{DF7D0D09-C6FB-4370-8937-37475D62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34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8B46C-382D-41B3-BA72-FA9B41BCC54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83E801B1-5491-436F-BEEB-C3684F583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>
              <a:extLst>
                <a:ext uri="{FF2B5EF4-FFF2-40B4-BE49-F238E27FC236}">
                  <a16:creationId xmlns:a16="http://schemas.microsoft.com/office/drawing/2014/main" id="{26D5B3C5-84CF-40C5-AB00-DEC32AD8DC72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Early Childhood Technical Assistance Center logo">
              <a:extLst>
                <a:ext uri="{FF2B5EF4-FFF2-40B4-BE49-F238E27FC236}">
                  <a16:creationId xmlns:a16="http://schemas.microsoft.com/office/drawing/2014/main" id="{96A2EAFC-958B-4BF8-9164-C4D95C458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7A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c.com/id/105140844?__source=msn|money|inline|story|&amp;par=msn&amp;doc=10533875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tdF6jN7h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2008-08-08%202018-08-09&amp;q=data%20governanc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ki.com/" TargetMode="External"/><Relationship Id="rId13" Type="http://schemas.openxmlformats.org/officeDocument/2006/relationships/hyperlink" Target="https://www.montourschools.com/apps/pages/index.jsp?uREC_ID=415160&amp;type=d&amp;pREC_ID=906606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calypso.software/pages/about-us" TargetMode="External"/><Relationship Id="rId12" Type="http://schemas.openxmlformats.org/officeDocument/2006/relationships/hyperlink" Target="https://www.prometheanworld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ettingsmart.com/2018/03/ai4all-extends-power-artificial-intelligence-high-school-girls/" TargetMode="External"/><Relationship Id="rId11" Type="http://schemas.openxmlformats.org/officeDocument/2006/relationships/hyperlink" Target="https://www.ampermusic.com/" TargetMode="External"/><Relationship Id="rId5" Type="http://schemas.openxmlformats.org/officeDocument/2006/relationships/hyperlink" Target="http://www.gettingsmart.com/2017/11/carnegie-learning-partners-with-openstax-for-affordable-highered-math/" TargetMode="External"/><Relationship Id="rId10" Type="http://schemas.openxmlformats.org/officeDocument/2006/relationships/hyperlink" Target="https://ascenderpgh.com/" TargetMode="External"/><Relationship Id="rId4" Type="http://schemas.openxmlformats.org/officeDocument/2006/relationships/hyperlink" Target="http://www.gettingsmart.com/2017/12/cmu-remakelearning-edweek-repost/" TargetMode="External"/><Relationship Id="rId9" Type="http://schemas.openxmlformats.org/officeDocument/2006/relationships/hyperlink" Target="https://www.aethon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data-culture-toolki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dasycenter.org/data-governance-management-toolkit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iidta.grads360.org/#program/toolkit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hyperlink" Target="https://dasycenter.org/data-governance-management-toolkit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1200"/>
            <a:ext cx="8153400" cy="1676400"/>
          </a:xfrm>
        </p:spPr>
        <p:txBody>
          <a:bodyPr>
            <a:noAutofit/>
          </a:bodyPr>
          <a:lstStyle/>
          <a:p>
            <a:r>
              <a:rPr lang="en-US" dirty="0"/>
              <a:t>What Might the Future IDEA Data Manager Job Look Like in 10 Years?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EADF6-96DC-4257-9BB5-8CD70DFBA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419600"/>
            <a:ext cx="46101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August 2018 IDIO Conference </a:t>
            </a:r>
          </a:p>
          <a:p>
            <a:endParaRPr lang="en-US" sz="1800" dirty="0"/>
          </a:p>
          <a:p>
            <a:r>
              <a:rPr lang="en-US" sz="2400" dirty="0"/>
              <a:t>Bruce Bull, DaSy</a:t>
            </a:r>
          </a:p>
        </p:txBody>
      </p:sp>
    </p:spTree>
    <p:extLst>
      <p:ext uri="{BB962C8B-B14F-4D97-AF65-F5344CB8AC3E}">
        <p14:creationId xmlns:p14="http://schemas.microsoft.com/office/powerpoint/2010/main" val="377134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05C80-FA32-4627-9DF0-361E853A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658336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7200" b="1" kern="1200" dirty="0">
                <a:solidFill>
                  <a:srgbClr val="297AB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What will IDEA data managers do and need in the exciting and hectic future?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74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73C124C-306D-4B7C-B5CA-4560A044B1A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Expectations vs</a:t>
            </a:r>
            <a:r>
              <a:rPr lang="en-US" baseline="0" dirty="0"/>
              <a:t> Reality</a:t>
            </a:r>
            <a:endParaRPr lang="en-US" dirty="0"/>
          </a:p>
        </p:txBody>
      </p:sp>
      <p:pic>
        <p:nvPicPr>
          <p:cNvPr id="2" name="Picture 1" descr="The graphic is an image of expectation portrayed by a linear upwards arrow versus reality portrayed by an arrow traveling in many directions. ">
            <a:extLst>
              <a:ext uri="{FF2B5EF4-FFF2-40B4-BE49-F238E27FC236}">
                <a16:creationId xmlns:a16="http://schemas.microsoft.com/office/drawing/2014/main" id="{83C6B378-A7F4-4D3C-B21D-9BD462948F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2070C-EDC1-4605-8A44-F4B28DA6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7200" b="1" kern="1200" dirty="0">
                <a:solidFill>
                  <a:srgbClr val="297AB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Future </a:t>
            </a:r>
            <a:r>
              <a:rPr lang="en-US" sz="2800" b="1" kern="1200" dirty="0">
                <a:solidFill>
                  <a:srgbClr val="297AB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(Technologically Speaking)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8" y="1356534"/>
            <a:ext cx="8839199" cy="551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b="1" dirty="0"/>
              <a:t>How excited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concerned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prepared are you?</a:t>
            </a:r>
          </a:p>
          <a:p>
            <a:pPr>
              <a:lnSpc>
                <a:spcPct val="90000"/>
              </a:lnSpc>
            </a:pPr>
            <a:r>
              <a:rPr lang="en-US" sz="5200" b="1" dirty="0"/>
              <a:t>How prepared is your agency? </a:t>
            </a:r>
          </a:p>
        </p:txBody>
      </p:sp>
    </p:spTree>
    <p:extLst>
      <p:ext uri="{BB962C8B-B14F-4D97-AF65-F5344CB8AC3E}">
        <p14:creationId xmlns:p14="http://schemas.microsoft.com/office/powerpoint/2010/main" val="82935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72746E-F140-479E-9C12-E54C3379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7200" b="1" kern="1200" dirty="0">
                <a:solidFill>
                  <a:srgbClr val="297ABB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How do we proactively and reactively respond to change?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899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909CCCCF-C897-41D3-A562-4A5F5662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People Are Saying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517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Mark Cuban: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i="1" dirty="0"/>
              <a:t>More technological change will come in the next 10 years than in the last 30. And </a:t>
            </a:r>
            <a:r>
              <a:rPr lang="en-US" sz="4000" i="1" dirty="0">
                <a:highlight>
                  <a:srgbClr val="FFFF00"/>
                </a:highlight>
              </a:rPr>
              <a:t>critical thinking will become more valuable</a:t>
            </a:r>
            <a:r>
              <a:rPr lang="en-US" sz="4000" i="1" dirty="0"/>
              <a:t>.  Why? Because when the data is already being “spit out” for you in industries like finance or tech, companies will want employees who are “freer thinkers” and can bring a “different perspective” to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3744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0E8677F-A3AC-4FE1-B738-A50E1F1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 Are Saying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5227"/>
            <a:ext cx="9220200" cy="593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dirty="0"/>
              <a:t>Elon Musk holds a similar view. </a:t>
            </a:r>
          </a:p>
          <a:p>
            <a:pPr marL="0" indent="0">
              <a:buNone/>
            </a:pPr>
            <a:r>
              <a:rPr lang="en-US" sz="3200" dirty="0"/>
              <a:t>When seeking innovative and creative solutions to large scale problems, Musk asks employees use </a:t>
            </a:r>
            <a:r>
              <a:rPr lang="en-US" sz="3200" b="1" dirty="0">
                <a:hlinkClick r:id="rId3"/>
              </a:rPr>
              <a:t>first principles method</a:t>
            </a:r>
            <a:r>
              <a:rPr lang="en-US" sz="3200" dirty="0"/>
              <a:t>, in which information is boiled down to it's most basic idea and "reason up" from there. First principle thinking is the idea that every-thing we should do is underpinned by a foundational belief, (first principles). Instead of blindly following directions or sticking to a process, a first principle thinker constantly asks, </a:t>
            </a:r>
            <a:r>
              <a:rPr lang="en-US" sz="3200" b="1" i="1" dirty="0"/>
              <a:t>"What's best for the company?" and "Couldn't we do it this other way instead?"</a:t>
            </a:r>
          </a:p>
        </p:txBody>
      </p:sp>
    </p:spTree>
    <p:extLst>
      <p:ext uri="{BB962C8B-B14F-4D97-AF65-F5344CB8AC3E}">
        <p14:creationId xmlns:p14="http://schemas.microsoft.com/office/powerpoint/2010/main" val="292616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 descr="Think Critically 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581" y="1551356"/>
            <a:ext cx="8231279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Think Critically</a:t>
            </a:r>
          </a:p>
        </p:txBody>
      </p:sp>
    </p:spTree>
    <p:extLst>
      <p:ext uri="{BB962C8B-B14F-4D97-AF65-F5344CB8AC3E}">
        <p14:creationId xmlns:p14="http://schemas.microsoft.com/office/powerpoint/2010/main" val="273910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 descr="Question Authority 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275" y="1558795"/>
            <a:ext cx="8412395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Question Authority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B1B02-BE64-4054-9C1A-0547C6D72026}"/>
              </a:ext>
            </a:extLst>
          </p:cNvPr>
          <p:cNvSpPr txBox="1"/>
          <p:nvPr/>
        </p:nvSpPr>
        <p:spPr>
          <a:xfrm>
            <a:off x="1066800" y="5252081"/>
            <a:ext cx="7391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Respectfully: For example,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“What other ways could we also do this?”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“I talked with this another state and they are . . .”</a:t>
            </a:r>
          </a:p>
          <a:p>
            <a:pPr marL="342900" indent="-342900">
              <a:buFontTx/>
              <a:buChar char="-"/>
            </a:pPr>
            <a:r>
              <a:rPr lang="en-US" sz="2400" i="1" dirty="0"/>
              <a:t>“I read about this other approach . . .”</a:t>
            </a:r>
          </a:p>
        </p:txBody>
      </p:sp>
    </p:spTree>
    <p:extLst>
      <p:ext uri="{BB962C8B-B14F-4D97-AF65-F5344CB8AC3E}">
        <p14:creationId xmlns:p14="http://schemas.microsoft.com/office/powerpoint/2010/main" val="42009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Coming soon to your future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0386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Shared self driving cars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Virtual banks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Shared office space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Longer retirements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Better health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Virtual education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75 billion devices connected to the internet by 2020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and more and more . . .</a:t>
            </a:r>
          </a:p>
        </p:txBody>
      </p:sp>
    </p:spTree>
    <p:extLst>
      <p:ext uri="{BB962C8B-B14F-4D97-AF65-F5344CB8AC3E}">
        <p14:creationId xmlns:p14="http://schemas.microsoft.com/office/powerpoint/2010/main" val="383095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CF3D6D-2ABB-4906-98C3-BF20009D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hlinkClick r:id="rId3"/>
              </a:rPr>
              <a:t>Change</a:t>
            </a:r>
            <a:r>
              <a:rPr lang="en-US" sz="7200" b="1" baseline="30000" dirty="0">
                <a:hlinkClick r:id="rId3"/>
              </a:rPr>
              <a:t>2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686800" cy="4755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7200" b="1" baseline="30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6000" b="1" baseline="30000" dirty="0"/>
              <a:t>Gerd Leonhard, Futurist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419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Audience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0001"/>
          </a:xfrm>
        </p:spPr>
        <p:txBody>
          <a:bodyPr/>
          <a:lstStyle/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Data Managers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Coordinators/Directors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5400" dirty="0"/>
              <a:t> Other?</a:t>
            </a:r>
            <a:endParaRPr lang="en-US" sz="6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B46C0C-F8E4-430F-AD12-51EDEABF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97" y="4114800"/>
            <a:ext cx="3556000" cy="172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E1F9F-D995-4D5E-BCAC-8CDA69D5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00663"/>
            <a:ext cx="2240794" cy="22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Coming soon to education data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efficiency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Higher quality data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integrated data / connected data systems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use of big data and AI to personalize learning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security risks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data governance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Faster data systems development life cycle (SDLC)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More and more and more . . .</a:t>
            </a:r>
          </a:p>
        </p:txBody>
      </p:sp>
    </p:spTree>
    <p:extLst>
      <p:ext uri="{BB962C8B-B14F-4D97-AF65-F5344CB8AC3E}">
        <p14:creationId xmlns:p14="http://schemas.microsoft.com/office/powerpoint/2010/main" val="330607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Coming soon to a job near you . . 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199"/>
            <a:ext cx="47244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 Big (and bigger) data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 Business Intelligent (BI) software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Predictive Analysis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Artificial Intelligence (AI)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Internet of Things/people (IOT)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Increased data governance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Evolving data security</a:t>
            </a:r>
          </a:p>
          <a:p>
            <a:pPr lvl="0"/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17176-C149-490A-A369-D00054661B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724400" cy="45259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Smarter data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Increased data linking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Mobile data solutions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Voice activated: data analysis, visualization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Faster data turnarounds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Shorter attention spans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54578"/>
                </a:solidFill>
              </a:rPr>
              <a:t>More and more . . .</a:t>
            </a:r>
          </a:p>
        </p:txBody>
      </p:sp>
    </p:spTree>
    <p:extLst>
      <p:ext uri="{BB962C8B-B14F-4D97-AF65-F5344CB8AC3E}">
        <p14:creationId xmlns:p14="http://schemas.microsoft.com/office/powerpoint/2010/main" val="377585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A8F7C-F770-4F58-BDBC-941303C1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to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A132C-469F-49C0-92C5-15CB4DE41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6553200" cy="57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Google Trends</a:t>
            </a:r>
            <a:endParaRPr lang="en-US" dirty="0"/>
          </a:p>
        </p:txBody>
      </p:sp>
      <p:pic>
        <p:nvPicPr>
          <p:cNvPr id="5" name="Content Placeholder 4" descr="Definition of Interest over time in a text box. ">
            <a:extLst>
              <a:ext uri="{FF2B5EF4-FFF2-40B4-BE49-F238E27FC236}">
                <a16:creationId xmlns:a16="http://schemas.microsoft.com/office/drawing/2014/main" id="{DBF2F23D-0453-442F-B8E3-CDB182DD6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877163"/>
            <a:ext cx="9144000" cy="3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3DBFD-0E91-46B6-826F-5AF5A0AF0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9" y="-9252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+ IOT</a:t>
            </a:r>
          </a:p>
        </p:txBody>
      </p:sp>
      <p:pic>
        <p:nvPicPr>
          <p:cNvPr id="2" name="Picture 1" descr="The graphic is a graph of the relationship between internet of things and Interest over time. The graph shows an in crease over time. ">
            <a:extLst>
              <a:ext uri="{FF2B5EF4-FFF2-40B4-BE49-F238E27FC236}">
                <a16:creationId xmlns:a16="http://schemas.microsoft.com/office/drawing/2014/main" id="{68B365A3-5FD7-4710-8C9A-12C32C1A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15400" cy="4495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6329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A204A-25F0-49FF-BD14-7E06D1037A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" y="-2286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2400" b="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Data Governance</a:t>
            </a:r>
            <a:endParaRPr lang="en-US" sz="2400" b="0" dirty="0">
              <a:effectLst/>
            </a:endParaRPr>
          </a:p>
        </p:txBody>
      </p:sp>
      <p:pic>
        <p:nvPicPr>
          <p:cNvPr id="5" name="Picture 4" descr="The graphic is a graph of the interest in data governance over time. There is an increase of interest in in time. ">
            <a:extLst>
              <a:ext uri="{FF2B5EF4-FFF2-40B4-BE49-F238E27FC236}">
                <a16:creationId xmlns:a16="http://schemas.microsoft.com/office/drawing/2014/main" id="{3DC64F7C-E37D-4EC8-9DE0-CFEA76F8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58799"/>
            <a:ext cx="8915399" cy="4740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013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BEF0-74C2-414A-B364-4E5E108E6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897048-00E0-47FB-B07B-F36BBE8AF57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20F30-91C4-4E0D-95E5-2317E7AB9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24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Artificial Intelligence + AI</a:t>
            </a:r>
            <a:endParaRPr lang="en-US" b="0" dirty="0">
              <a:effectLst/>
            </a:endParaRPr>
          </a:p>
        </p:txBody>
      </p:sp>
      <p:pic>
        <p:nvPicPr>
          <p:cNvPr id="7" name="Picture 6" descr="The graphic is a graph demonstrating an increase of interest in artificial intelligence over time. ">
            <a:extLst>
              <a:ext uri="{FF2B5EF4-FFF2-40B4-BE49-F238E27FC236}">
                <a16:creationId xmlns:a16="http://schemas.microsoft.com/office/drawing/2014/main" id="{F303ADEA-5D4A-4935-90A6-9514EC403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15400" cy="466104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901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48120-4A46-4820-BC35-9F4BF7CA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687325"/>
            <a:ext cx="9115425" cy="5295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08787-5FF2-4553-AD16-D57B4D65B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613100">
            <a:off x="437994" y="1216338"/>
            <a:ext cx="8199334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Montour's partners include organizations such as </a:t>
            </a:r>
            <a:r>
              <a:rPr lang="en-US" sz="4000" b="1" dirty="0">
                <a:hlinkClick r:id="rId4"/>
              </a:rPr>
              <a:t>Carnegie Mellon University</a:t>
            </a:r>
            <a:r>
              <a:rPr lang="en-US" sz="4000" dirty="0"/>
              <a:t>, </a:t>
            </a:r>
            <a:r>
              <a:rPr lang="en-US" sz="4000" b="1" dirty="0">
                <a:hlinkClick r:id="rId5"/>
              </a:rPr>
              <a:t>Carnegie Learning</a:t>
            </a:r>
            <a:r>
              <a:rPr lang="en-US" sz="4000" dirty="0"/>
              <a:t>, </a:t>
            </a:r>
            <a:r>
              <a:rPr lang="en-US" sz="4000" b="1" dirty="0">
                <a:hlinkClick r:id="rId6"/>
              </a:rPr>
              <a:t>AI4All</a:t>
            </a:r>
            <a:r>
              <a:rPr lang="en-US" sz="4000" dirty="0"/>
              <a:t>, </a:t>
            </a:r>
            <a:r>
              <a:rPr lang="en-US" sz="4000" b="1" dirty="0">
                <a:hlinkClick r:id="rId7"/>
              </a:rPr>
              <a:t>Visionary Machines LLC</a:t>
            </a:r>
            <a:r>
              <a:rPr lang="en-US" sz="4000" dirty="0"/>
              <a:t>, </a:t>
            </a:r>
            <a:r>
              <a:rPr lang="en-US" sz="4000" b="1" dirty="0" err="1">
                <a:hlinkClick r:id="rId8"/>
              </a:rPr>
              <a:t>Anki</a:t>
            </a:r>
            <a:r>
              <a:rPr lang="en-US" sz="4000" dirty="0"/>
              <a:t>, </a:t>
            </a:r>
            <a:r>
              <a:rPr lang="en-US" sz="4000" b="1" dirty="0" err="1">
                <a:hlinkClick r:id="rId9"/>
              </a:rPr>
              <a:t>Aethon</a:t>
            </a:r>
            <a:r>
              <a:rPr lang="en-US" sz="4000" dirty="0"/>
              <a:t>, </a:t>
            </a:r>
            <a:r>
              <a:rPr lang="en-US" sz="4000" b="1" dirty="0">
                <a:hlinkClick r:id="rId10"/>
              </a:rPr>
              <a:t>Ascender</a:t>
            </a:r>
            <a:r>
              <a:rPr lang="en-US" sz="4000" dirty="0"/>
              <a:t>, </a:t>
            </a:r>
            <a:r>
              <a:rPr lang="en-US" sz="4000" b="1" dirty="0" err="1">
                <a:hlinkClick r:id="rId11"/>
              </a:rPr>
              <a:t>Amper</a:t>
            </a:r>
            <a:r>
              <a:rPr lang="en-US" sz="4000" b="1" dirty="0">
                <a:hlinkClick r:id="rId11"/>
              </a:rPr>
              <a:t> Music</a:t>
            </a:r>
            <a:r>
              <a:rPr lang="en-US" sz="4000" dirty="0"/>
              <a:t>, </a:t>
            </a:r>
            <a:r>
              <a:rPr lang="en-US" sz="4000" b="1" dirty="0">
                <a:hlinkClick r:id="rId12"/>
              </a:rPr>
              <a:t>Promethean</a:t>
            </a:r>
            <a:r>
              <a:rPr lang="en-US" sz="4000" dirty="0"/>
              <a:t>,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2C600-FFDC-4A3C-83A8-71FC7754C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3901" y="1842931"/>
            <a:ext cx="6172200" cy="286232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Our goal is to empower students to be creators of the future," asserted </a:t>
            </a:r>
            <a:r>
              <a:rPr lang="en-US" sz="3600" b="1" dirty="0" err="1">
                <a:hlinkClick r:id="rId13"/>
              </a:rPr>
              <a:t>Mr.Dominic</a:t>
            </a:r>
            <a:r>
              <a:rPr lang="en-US" sz="3600" b="1" dirty="0">
                <a:hlinkClick r:id="rId13"/>
              </a:rPr>
              <a:t> </a:t>
            </a:r>
            <a:r>
              <a:rPr lang="en-US" sz="3600" b="1" dirty="0" err="1">
                <a:hlinkClick r:id="rId13"/>
              </a:rPr>
              <a:t>Salpeck</a:t>
            </a:r>
            <a:r>
              <a:rPr lang="en-US" sz="3600" dirty="0"/>
              <a:t>, principal, David E. Williams Middle School.</a:t>
            </a:r>
          </a:p>
        </p:txBody>
      </p:sp>
    </p:spTree>
    <p:extLst>
      <p:ext uri="{BB962C8B-B14F-4D97-AF65-F5344CB8AC3E}">
        <p14:creationId xmlns:p14="http://schemas.microsoft.com/office/powerpoint/2010/main" val="16322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66EF2683-EFF3-44C9-BFEE-57FED6F9ED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70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K-12</a:t>
            </a:r>
            <a:r>
              <a:rPr lang="en-US" baseline="0" dirty="0"/>
              <a:t> Artificial Intelligence Market Set to Explode in U.S. and Worldwide Market by 2024</a:t>
            </a:r>
            <a:endParaRPr lang="en-US" dirty="0"/>
          </a:p>
        </p:txBody>
      </p:sp>
      <p:pic>
        <p:nvPicPr>
          <p:cNvPr id="2" name="Picture 1" descr="The graphic is a screenshot of an article about an increase in the interest of artificial intelligence in 2024. ">
            <a:extLst>
              <a:ext uri="{FF2B5EF4-FFF2-40B4-BE49-F238E27FC236}">
                <a16:creationId xmlns:a16="http://schemas.microsoft.com/office/drawing/2014/main" id="{77E0B98A-984B-4294-BA77-83C029A3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73" y="0"/>
            <a:ext cx="7194854" cy="6858000"/>
          </a:xfrm>
          <a:prstGeom prst="rect">
            <a:avLst/>
          </a:prstGeom>
          <a:ln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183533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E581-1A79-4B2D-870F-157F6847B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5F902F4-8902-4530-B5D1-398EDEB1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Instruction</a:t>
            </a:r>
          </a:p>
        </p:txBody>
      </p:sp>
      <p:pic>
        <p:nvPicPr>
          <p:cNvPr id="2" name="Picture 1" descr="This graphic is an image of a market place article. ">
            <a:extLst>
              <a:ext uri="{FF2B5EF4-FFF2-40B4-BE49-F238E27FC236}">
                <a16:creationId xmlns:a16="http://schemas.microsoft.com/office/drawing/2014/main" id="{5B956135-E593-4E3B-8A32-D823DBD1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753600" cy="4191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25CF5DA-A49D-4838-9E25-7611C7F20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78561">
            <a:off x="5280023" y="1005919"/>
            <a:ext cx="1600200" cy="609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AA22437-E56B-460C-9D05-6DBC87F2071E}"/>
              </a:ext>
            </a:extLst>
          </p:cNvPr>
          <p:cNvSpPr/>
          <p:nvPr/>
        </p:nvSpPr>
        <p:spPr>
          <a:xfrm>
            <a:off x="5530845" y="4572000"/>
            <a:ext cx="2743200" cy="12954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 we take data on data-driven instruction for SWD?</a:t>
            </a:r>
          </a:p>
        </p:txBody>
      </p:sp>
    </p:spTree>
    <p:extLst>
      <p:ext uri="{BB962C8B-B14F-4D97-AF65-F5344CB8AC3E}">
        <p14:creationId xmlns:p14="http://schemas.microsoft.com/office/powerpoint/2010/main" val="21092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B883-BBC4-43D1-96AC-CF3F0560D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2897048-00E0-47FB-B07B-F36BBE8AF579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11207A-8CA8-4116-B1B8-EE6009C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Position Tenure in Current Position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7E1BB-89ED-4416-BAE2-2C730B65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4038600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u="sng" dirty="0"/>
              <a:t>&lt;</a:t>
            </a:r>
            <a:r>
              <a:rPr lang="en-US" sz="3000" b="1" dirty="0"/>
              <a:t> 1 year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1-3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3-5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5-10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10-15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15-20 years 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&gt; 20 years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b="1" dirty="0"/>
              <a:t>Longest?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2D576-B209-450A-9A84-B092936DF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3" t="5404" r="335" b="25120"/>
          <a:stretch/>
        </p:blipFill>
        <p:spPr>
          <a:xfrm rot="885347">
            <a:off x="3836798" y="2025416"/>
            <a:ext cx="4991647" cy="31242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86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E581-1A79-4B2D-870F-157F6847B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39B69908-9988-47DF-9C9B-44C2B438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Week, June 12,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1CBB5-15A3-424F-B64B-407D57A06372}"/>
              </a:ext>
            </a:extLst>
          </p:cNvPr>
          <p:cNvSpPr txBox="1"/>
          <p:nvPr/>
        </p:nvSpPr>
        <p:spPr>
          <a:xfrm>
            <a:off x="133610" y="304800"/>
            <a:ext cx="8857990" cy="59400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June 12, 2018 Education Week</a:t>
            </a:r>
          </a:p>
          <a:p>
            <a:endParaRPr lang="en-US" sz="2400" dirty="0"/>
          </a:p>
          <a:p>
            <a:r>
              <a:rPr lang="en-US" sz="2400" dirty="0"/>
              <a:t>A push to use new technology to understand the 'whole child' is sparking privacy fears</a:t>
            </a:r>
          </a:p>
          <a:p>
            <a:endParaRPr lang="en-US" sz="2000" dirty="0"/>
          </a:p>
          <a:p>
            <a:r>
              <a:rPr lang="en-US" sz="2400" dirty="0"/>
              <a:t>Behind the scenes, the software was diligently tracking all that activity, anonymously logging the clicks and keystrokes of Carrell and more than 200,000 other students. As part of an </a:t>
            </a:r>
            <a:r>
              <a:rPr lang="en-US" sz="2400" dirty="0">
                <a:highlight>
                  <a:srgbClr val="FFFF00"/>
                </a:highlight>
              </a:rPr>
              <a:t>$8.9 million federal grant project,</a:t>
            </a:r>
            <a:r>
              <a:rPr lang="en-US" sz="2400" dirty="0"/>
              <a:t> researchers then used machine-learning techniques to search for patterns. Their ultimate goal: improve student learning by teaching the software to pinpoint when children are feeling happy, bored, or engaged.</a:t>
            </a:r>
          </a:p>
          <a:p>
            <a:endParaRPr lang="en-US" sz="2000" dirty="0"/>
          </a:p>
          <a:p>
            <a:r>
              <a:rPr lang="en-US" sz="2400" dirty="0"/>
              <a:t>It’s just one example of a growing push to use educational technology to measure, monitor, and modify students’ emotions, mindsets, and ways of thinking.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25CF5DA-A49D-4838-9E25-7611C7F20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70129">
            <a:off x="7354632" y="4432941"/>
            <a:ext cx="1600200" cy="609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9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E7FC-B9DB-4F0F-A878-59AEC040D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FF04F5D-3C17-4D81-9A05-5AF7CE14C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Education Week Digital Directions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FC603-0E40-441B-A6EE-C203E9120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2287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0C9BCF-5CD1-4806-A7B7-F2323EFDD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28848"/>
            <a:ext cx="6095999" cy="5067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0963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367CE-F109-4AF0-8AD1-4DF22A98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</a:t>
            </a:r>
            <a:r>
              <a:rPr lang="en-US" baseline="0" dirty="0"/>
              <a:t> it All 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96E1A-8606-4819-AF24-3C2D505CA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304800"/>
            <a:ext cx="5257800" cy="57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8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29252-2F9E-415B-A776-958AA97FC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0F3B1-637B-4CC3-B3DF-9D8258E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Change and pace of change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B59ED-AB90-461C-9E63-691F8A16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What has changed in your position since you’ve arrived?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What do you see changing next? 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Reaction to change? 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Personally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Professionally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Others reactions</a:t>
            </a:r>
          </a:p>
        </p:txBody>
      </p:sp>
    </p:spTree>
    <p:extLst>
      <p:ext uri="{BB962C8B-B14F-4D97-AF65-F5344CB8AC3E}">
        <p14:creationId xmlns:p14="http://schemas.microsoft.com/office/powerpoint/2010/main" val="2230548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670BB-B161-4AA2-A1A2-26C3B73BDE6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How will talking to your computer change your job?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Alexa, create a list of districts currently late with their verification of data quality assurance letters. 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update last years data quality assurance letter from me and prepare draft letters with next Monday’s date to all currently late districts.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put letters on R drive for my review.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14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35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863343B-7775-4F80-9BD1-911C2D1B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04800"/>
            <a:ext cx="8686800" cy="602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Consider: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run statistical probability package 31-T on final special ed 619 child count data for all year 2022-23 districts.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add previous 3 years of final district 619 data to the above.  Calculate state mean averages for all years and include in data set.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graph all district 619 results using data visualization packages, 619-C, 619-D and EC-6. 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populate separate district 619 results for special education directors, preschool special ed leads, superintendents, and data stewards.</a:t>
            </a:r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Alexa, send all district data visualization links for my review. </a:t>
            </a:r>
          </a:p>
        </p:txBody>
      </p:sp>
    </p:spTree>
    <p:extLst>
      <p:ext uri="{BB962C8B-B14F-4D97-AF65-F5344CB8AC3E}">
        <p14:creationId xmlns:p14="http://schemas.microsoft.com/office/powerpoint/2010/main" val="3811540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3D99386-120D-4675-851F-DAB35F99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599"/>
            <a:ext cx="86868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i="1" dirty="0"/>
              <a:t>If we agree that technology is changing our jobs and technology is changing education, then when do we start measuring it? </a:t>
            </a:r>
          </a:p>
        </p:txBody>
      </p:sp>
    </p:spTree>
    <p:extLst>
      <p:ext uri="{BB962C8B-B14F-4D97-AF65-F5344CB8AC3E}">
        <p14:creationId xmlns:p14="http://schemas.microsoft.com/office/powerpoint/2010/main" val="1349141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37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250856A-0214-4061-A668-8C86095F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Technology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609599"/>
            <a:ext cx="8686800" cy="4953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5400" i="1" dirty="0"/>
              <a:t>Seems to me, our students’ relationship with technology today is as important to their success as mainstreaming and integration was to that population 30 years ago.</a:t>
            </a:r>
          </a:p>
        </p:txBody>
      </p:sp>
    </p:spTree>
    <p:extLst>
      <p:ext uri="{BB962C8B-B14F-4D97-AF65-F5344CB8AC3E}">
        <p14:creationId xmlns:p14="http://schemas.microsoft.com/office/powerpoint/2010/main" val="300087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F3F9F-7DAA-4862-8AF2-38ED40CD4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38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6EEEF-B60F-4E65-AE06-66FB43840F5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Maybe we should consider collecting data on technology and SWDs . . 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FFE9-0A4A-46B4-8824-39CACE8F36F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Access to technology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Teachers effectiveness in matching  individualized technology with children and students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Training on technology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Effective use of technology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87363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 descr="Innovate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581" y="1551356"/>
            <a:ext cx="8231279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Innovate</a:t>
            </a:r>
          </a:p>
        </p:txBody>
      </p:sp>
    </p:spTree>
    <p:extLst>
      <p:ext uri="{BB962C8B-B14F-4D97-AF65-F5344CB8AC3E}">
        <p14:creationId xmlns:p14="http://schemas.microsoft.com/office/powerpoint/2010/main" val="385748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920965BE-C25C-4C66-B606-37B7C443852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Changes</a:t>
            </a:r>
            <a:r>
              <a:rPr lang="en-US" baseline="0" dirty="0"/>
              <a:t> Over Time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75546-C607-46D0-8EF4-CD2E817F5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98" y="-228600"/>
            <a:ext cx="4590197" cy="401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B4F21-6D10-4CA3-8F0A-F8454EBA9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95594">
            <a:off x="2783771" y="550794"/>
            <a:ext cx="2982534" cy="523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A2F9D-C178-46E4-870B-4FA85A28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79" r="4167"/>
          <a:stretch/>
        </p:blipFill>
        <p:spPr>
          <a:xfrm>
            <a:off x="3199080" y="2667000"/>
            <a:ext cx="5944920" cy="34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FBBC1-3CA9-4BDC-AEA1-3454DB197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6B324-8C9E-48F2-AA33-AB44FDC05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1" r="6679"/>
          <a:stretch/>
        </p:blipFill>
        <p:spPr>
          <a:xfrm>
            <a:off x="0" y="-617718"/>
            <a:ext cx="9144000" cy="66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2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72450-89F5-4108-8F85-12FE2D79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DaSy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7DA50-4454-4490-8259-7334055B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9086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Data Culture Toolkit: Supporting State and Local Data Use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Data Governance and Management Toolkit</a:t>
            </a:r>
            <a:endParaRPr lang="en-US" dirty="0"/>
          </a:p>
        </p:txBody>
      </p:sp>
      <p:pic>
        <p:nvPicPr>
          <p:cNvPr id="9" name="Picture 8" descr="The graphic is an image of the data culture toolkit. ">
            <a:extLst>
              <a:ext uri="{FF2B5EF4-FFF2-40B4-BE49-F238E27FC236}">
                <a16:creationId xmlns:a16="http://schemas.microsoft.com/office/drawing/2014/main" id="{0570DDF2-DFC5-4205-940B-992FFAE50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" y="1524000"/>
            <a:ext cx="7721600" cy="1442167"/>
          </a:xfrm>
          <a:prstGeom prst="rect">
            <a:avLst/>
          </a:prstGeom>
        </p:spPr>
      </p:pic>
      <p:pic>
        <p:nvPicPr>
          <p:cNvPr id="10" name="Picture 9" descr="The graphic is an image of the data governance and management toolkit. ">
            <a:extLst>
              <a:ext uri="{FF2B5EF4-FFF2-40B4-BE49-F238E27FC236}">
                <a16:creationId xmlns:a16="http://schemas.microsoft.com/office/drawing/2014/main" id="{646B2630-06B1-48E6-A4FA-71D7B96ED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63" y="3542644"/>
            <a:ext cx="7605473" cy="25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1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72450-89F5-4108-8F85-12FE2D79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7DA50-4454-4490-8259-7334055B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4260"/>
            <a:ext cx="8610600" cy="45278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CIID Data Integration 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Data Governance and Management 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1515D9"/>
                </a:solidFill>
              </a:rPr>
              <a:t>(There are a lot of tech and data resources out there. Ask.)</a:t>
            </a:r>
          </a:p>
        </p:txBody>
      </p:sp>
      <p:pic>
        <p:nvPicPr>
          <p:cNvPr id="5" name="Picture 4" descr="The graphic is an image of the data integration toolkit. ">
            <a:extLst>
              <a:ext uri="{FF2B5EF4-FFF2-40B4-BE49-F238E27FC236}">
                <a16:creationId xmlns:a16="http://schemas.microsoft.com/office/drawing/2014/main" id="{AEC83C05-50EC-43FA-A6AB-BE5813F61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5846">
            <a:off x="6192042" y="597043"/>
            <a:ext cx="2217464" cy="28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925981" y="1512779"/>
            <a:ext cx="7292037" cy="3508139"/>
          </a:xfrm>
        </p:spPr>
        <p:txBody>
          <a:bodyPr>
            <a:noAutofit/>
          </a:bodyPr>
          <a:lstStyle/>
          <a:p>
            <a:pPr algn="ctr"/>
            <a:r>
              <a:rPr lang="en-US" sz="9600" i="1" dirty="0">
                <a:latin typeface="Showcard Gothic" panose="04020904020102020604" pitchFamily="82" charset="0"/>
              </a:rPr>
              <a:t>Look First to Find and Use</a:t>
            </a:r>
          </a:p>
        </p:txBody>
      </p:sp>
    </p:spTree>
    <p:extLst>
      <p:ext uri="{BB962C8B-B14F-4D97-AF65-F5344CB8AC3E}">
        <p14:creationId xmlns:p14="http://schemas.microsoft.com/office/powerpoint/2010/main" val="394042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D561-0D12-4922-8994-8B3FB1879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9BDE0-A118-4229-AE1A-27F94177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as a Resource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3BD60-22CB-44EC-9939-CF5F6D05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56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8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E7FC-B9DB-4F0F-A878-59AEC040D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68BC5-C9D6-444E-807D-FA9AF01E931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About AI</a:t>
            </a:r>
            <a:endParaRPr lang="en-US" dirty="0"/>
          </a:p>
        </p:txBody>
      </p:sp>
      <p:pic>
        <p:nvPicPr>
          <p:cNvPr id="5" name="Picture 4" descr="The graphic is an image of a cover on an book about AI. ">
            <a:extLst>
              <a:ext uri="{FF2B5EF4-FFF2-40B4-BE49-F238E27FC236}">
                <a16:creationId xmlns:a16="http://schemas.microsoft.com/office/drawing/2014/main" id="{0C6B8EF8-FC22-4C6E-BE9F-05FAF256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304800"/>
            <a:ext cx="8848725" cy="2800350"/>
          </a:xfrm>
          <a:prstGeom prst="rect">
            <a:avLst/>
          </a:prstGeom>
        </p:spPr>
      </p:pic>
      <p:pic>
        <p:nvPicPr>
          <p:cNvPr id="6" name="Picture 5" descr="The graphic is an image of the table of contents in the book. ">
            <a:extLst>
              <a:ext uri="{FF2B5EF4-FFF2-40B4-BE49-F238E27FC236}">
                <a16:creationId xmlns:a16="http://schemas.microsoft.com/office/drawing/2014/main" id="{96A953F9-DD7A-4E06-B3F1-9BA2F01B0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200400"/>
            <a:ext cx="2671763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 descr="Stay Informed 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282275" y="1558795"/>
            <a:ext cx="8412395" cy="3508139"/>
          </a:xfrm>
        </p:spPr>
        <p:txBody>
          <a:bodyPr>
            <a:noAutofit/>
          </a:bodyPr>
          <a:lstStyle/>
          <a:p>
            <a:pPr algn="ctr"/>
            <a:r>
              <a:rPr lang="en-US" sz="11000" i="1" dirty="0">
                <a:latin typeface="Showcard Gothic" panose="04020904020102020604" pitchFamily="82" charset="0"/>
              </a:rPr>
              <a:t>Stay Informed</a:t>
            </a:r>
          </a:p>
        </p:txBody>
      </p:sp>
    </p:spTree>
    <p:extLst>
      <p:ext uri="{BB962C8B-B14F-4D97-AF65-F5344CB8AC3E}">
        <p14:creationId xmlns:p14="http://schemas.microsoft.com/office/powerpoint/2010/main" val="3630227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Adapt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Think Critically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Question Authority (respectfully)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Innovate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Look First to Find and Use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Stay Informed</a:t>
            </a:r>
          </a:p>
        </p:txBody>
      </p:sp>
    </p:spTree>
    <p:extLst>
      <p:ext uri="{BB962C8B-B14F-4D97-AF65-F5344CB8AC3E}">
        <p14:creationId xmlns:p14="http://schemas.microsoft.com/office/powerpoint/2010/main" val="3196572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Engage with Data Governance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Keep bosses informed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Set aside time to consider future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Stay current </a:t>
            </a:r>
            <a:r>
              <a:rPr lang="en-US" sz="3600" dirty="0">
                <a:solidFill>
                  <a:srgbClr val="002060"/>
                </a:solidFill>
              </a:rPr>
              <a:t>(but not bleeding edge)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2060"/>
                </a:solidFill>
              </a:rPr>
              <a:t> Watch and learn from other state agencies and other states </a:t>
            </a:r>
          </a:p>
        </p:txBody>
      </p:sp>
    </p:spTree>
    <p:extLst>
      <p:ext uri="{BB962C8B-B14F-4D97-AF65-F5344CB8AC3E}">
        <p14:creationId xmlns:p14="http://schemas.microsoft.com/office/powerpoint/2010/main" val="1379724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 Data Managers will Need to: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E3656-2A30-420C-835E-CD5AA18EA05C}"/>
              </a:ext>
            </a:extLst>
          </p:cNvPr>
          <p:cNvSpPr txBox="1"/>
          <p:nvPr/>
        </p:nvSpPr>
        <p:spPr>
          <a:xfrm>
            <a:off x="457200" y="16002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Discover new opportunities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Employ human traits in their positions – tech can’t do that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Focus on what can’t be automated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Think 5-10 years out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002060"/>
                </a:solidFill>
              </a:rPr>
              <a:t> Embrace technology – but don’t become it</a:t>
            </a:r>
          </a:p>
        </p:txBody>
      </p:sp>
    </p:spTree>
    <p:extLst>
      <p:ext uri="{BB962C8B-B14F-4D97-AF65-F5344CB8AC3E}">
        <p14:creationId xmlns:p14="http://schemas.microsoft.com/office/powerpoint/2010/main" val="247572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340CD-623A-4587-BE3C-DE47ABC48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Other Advances Are</a:t>
            </a:r>
            <a:r>
              <a:rPr lang="en-US" baseline="0" dirty="0"/>
              <a:t> in Store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63AA7-EB76-4A3B-8B53-AAD69CBF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81884" cy="613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D0257-49BF-4A22-B4C9-70CBFA8A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49"/>
          <a:stretch/>
        </p:blipFill>
        <p:spPr>
          <a:xfrm>
            <a:off x="0" y="1749097"/>
            <a:ext cx="4572000" cy="51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678C20C5-E81F-4219-98FD-028D4131EE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Excerpt from workdesign.com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0015F-B5D3-4B49-87A8-D0CE0578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5227"/>
            <a:ext cx="8991600" cy="44829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883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04CF96-6C96-43DD-9B52-00ED2429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Overloaded with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FB369-5DC3-4DDB-AF6C-3A790A89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6388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0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Contact DaSy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80D9-C385-4410-945E-2A993EF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Visit the DaSy website at: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http://dasycenter.org/</a:t>
            </a:r>
            <a:endParaRPr lang="en-US" sz="3600" dirty="0"/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Like us on Facebook: </a:t>
            </a:r>
            <a:br>
              <a:rPr lang="en-US" sz="3600" dirty="0"/>
            </a:br>
            <a:r>
              <a:rPr lang="en-US" sz="3600" u="sng" dirty="0">
                <a:hlinkClick r:id="rId4"/>
              </a:rPr>
              <a:t>https://www.facebook.com/dasycenter</a:t>
            </a:r>
            <a:endParaRPr lang="en-US" sz="3600" dirty="0"/>
          </a:p>
          <a:p>
            <a:pPr>
              <a:buClr>
                <a:srgbClr val="ED353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Follow us on Twitter:</a:t>
            </a:r>
            <a:br>
              <a:rPr lang="en-US" sz="3600" dirty="0"/>
            </a:br>
            <a:r>
              <a:rPr lang="en-US" sz="3600" u="sng" dirty="0">
                <a:hlinkClick r:id="rId5"/>
              </a:rPr>
              <a:t>@</a:t>
            </a:r>
            <a:r>
              <a:rPr lang="en-US" sz="3600" u="sng" dirty="0" err="1">
                <a:hlinkClick r:id="rId5"/>
              </a:rPr>
              <a:t>DaSyCenter</a:t>
            </a:r>
            <a:r>
              <a:rPr lang="en-US" sz="3600" dirty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4515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D1A2-3F74-4619-8E06-49EAD39D0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10E9C-A2C2-4FB0-823F-B9F5EBC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66CF3-1925-45C2-AA62-D9DEAC7D2D18}"/>
              </a:ext>
            </a:extLst>
          </p:cNvPr>
          <p:cNvSpPr txBox="1">
            <a:spLocks/>
          </p:cNvSpPr>
          <p:nvPr/>
        </p:nvSpPr>
        <p:spPr>
          <a:xfrm>
            <a:off x="914400" y="1904999"/>
            <a:ext cx="73152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97ABB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97AB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Calibri" panose="020F0502020204030204" pitchFamily="34" charset="0"/>
              <a:buChar char="–"/>
              <a:defRPr sz="2400" kern="1200">
                <a:solidFill>
                  <a:srgbClr val="297AB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BCE7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contents of this guidance was developed under grants from the U.S. Department of Education, #H326P120002 and #H326P170001. However, those contents do not necessarily represent the policy of the U.S. Department of Education, and you should not assume endorsement by the Federal Government. Project Officers: Meredith Miceli, Richelle Davis, and Julia Martin </a:t>
            </a:r>
            <a:r>
              <a:rPr lang="en-US" sz="2000" dirty="0" err="1"/>
              <a:t>Eile</a:t>
            </a:r>
            <a:r>
              <a:rPr lang="en-US" sz="2000" dirty="0"/>
              <a:t>. </a:t>
            </a:r>
          </a:p>
        </p:txBody>
      </p:sp>
      <p:pic>
        <p:nvPicPr>
          <p:cNvPr id="6" name="Picture 5" descr="IDEA's that Work">
            <a:extLst>
              <a:ext uri="{FF2B5EF4-FFF2-40B4-BE49-F238E27FC236}">
                <a16:creationId xmlns:a16="http://schemas.microsoft.com/office/drawing/2014/main" id="{69DF6289-F1D9-428D-A26D-9B8B5A90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23" y="4038600"/>
            <a:ext cx="1403177" cy="11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9AF29-FF2F-40A2-8606-1F9E76365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 descr="Adapt">
            <a:extLst>
              <a:ext uri="{FF2B5EF4-FFF2-40B4-BE49-F238E27FC236}">
                <a16:creationId xmlns:a16="http://schemas.microsoft.com/office/drawing/2014/main" id="{8EBDDF55-FC9A-4D75-AB15-AAF6418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82717">
            <a:off x="1363746" y="1600675"/>
            <a:ext cx="6574869" cy="3508139"/>
          </a:xfrm>
        </p:spPr>
        <p:txBody>
          <a:bodyPr>
            <a:noAutofit/>
          </a:bodyPr>
          <a:lstStyle/>
          <a:p>
            <a:r>
              <a:rPr lang="en-US" sz="14000" i="1" dirty="0">
                <a:latin typeface="Showcard Gothic" panose="04020904020102020604" pitchFamily="82" charset="0"/>
              </a:rPr>
              <a:t>Adapt</a:t>
            </a:r>
          </a:p>
        </p:txBody>
      </p:sp>
    </p:spTree>
    <p:extLst>
      <p:ext uri="{BB962C8B-B14F-4D97-AF65-F5344CB8AC3E}">
        <p14:creationId xmlns:p14="http://schemas.microsoft.com/office/powerpoint/2010/main" val="25884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897048-00E0-47FB-B07B-F36BBE8AF579}" type="slidenum">
              <a:rPr lang="en-US" sz="1200">
                <a:solidFill>
                  <a:srgbClr val="FFFFFF"/>
                </a:solidFill>
                <a:latin typeface="+mn-lt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76974-C40B-4F04-A61B-6602D236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the New Oil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15F80-5AD7-4272-A149-F4A23E025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7246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4AEDAD-14A9-4B01-A304-99B8BFE98602}"/>
              </a:ext>
            </a:extLst>
          </p:cNvPr>
          <p:cNvSpPr/>
          <p:nvPr/>
        </p:nvSpPr>
        <p:spPr>
          <a:xfrm rot="747642">
            <a:off x="847120" y="1090994"/>
            <a:ext cx="7849811" cy="5152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Why AI Is the New Electricity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Andrew Ng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A computer scientist discusses artificial intelligence’s promise, hype, and biggest obstacles.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March 11 2017  by Shana Lynch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897048-00E0-47FB-B07B-F36BBE8AF57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E47F2-E362-4FD7-A7D7-EAF47344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pic>
        <p:nvPicPr>
          <p:cNvPr id="2" name="Picture 1" descr="The graphic is a word web with the phrase Data Quality in the center. There are five components surrounding the main center phrase including timely, accurate, complete, secure, and useful. ">
            <a:extLst>
              <a:ext uri="{FF2B5EF4-FFF2-40B4-BE49-F238E27FC236}">
                <a16:creationId xmlns:a16="http://schemas.microsoft.com/office/drawing/2014/main" id="{F9E45C3B-160F-4336-909F-D5145003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681268" cy="55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CBC9-4000-4AFB-B467-33B227DC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DAE0D-59A7-4252-ADE7-3FE0AA454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Better Together:  Linking Cross Program/Agency Data to Improve Data and Outcomes&amp;quot;&quot;/&gt;&lt;property id=&quot;20307&quot; value=&quot;258&quot;/&gt;&lt;/object&gt;&lt;object type=&quot;3&quot; unique_id=&quot;12192&quot;&gt;&lt;property id=&quot;20148&quot; value=&quot;5&quot;/&gt;&lt;property id=&quot;20300&quot; value=&quot;Slide 2 - &amp;quot;Session Description&amp;quot;&quot;/&gt;&lt;property id=&quot;20307&quot; value=&quot;312&quot;/&gt;&lt;/object&gt;&lt;object type=&quot;3&quot; unique_id=&quot;12193&quot;&gt;&lt;property id=&quot;20148&quot; value=&quot;5&quot;/&gt;&lt;property id=&quot;20300&quot; value=&quot;Slide 3 - &amp;quot;Data Linking Defined&amp;quot;&quot;/&gt;&lt;property id=&quot;20307&quot; value=&quot;331&quot;/&gt;&lt;/object&gt;&lt;object type=&quot;3&quot; unique_id=&quot;12194&quot;&gt;&lt;property id=&quot;20148&quot; value=&quot;5&quot;/&gt;&lt;property id=&quot;20300&quot; value=&quot;Slide 4 - &amp;quot;Session Outcomes&amp;quot;&quot;/&gt;&lt;property id=&quot;20307&quot; value=&quot;333&quot;/&gt;&lt;/object&gt;&lt;object type=&quot;3&quot; unique_id=&quot;12195&quot;&gt;&lt;property id=&quot;20148&quot; value=&quot;5&quot;/&gt;&lt;property id=&quot;20300&quot; value=&quot;Slide 5 - &amp;quot;Types of Data Linking&amp;quot;&quot;/&gt;&lt;property id=&quot;20307&quot; value=&quot;332&quot;/&gt;&lt;/object&gt;&lt;object type=&quot;3&quot; unique_id=&quot;12196&quot;&gt;&lt;property id=&quot;20148&quot; value=&quot;5&quot;/&gt;&lt;property id=&quot;20300&quot; value=&quot;Slide 6 - &amp;quot;Word Cloud&amp;quot;&quot;/&gt;&lt;property id=&quot;20307&quot; value=&quot;336&quot;/&gt;&lt;/object&gt;&lt;object type=&quot;3&quot; unique_id=&quot;12197&quot;&gt;&lt;property id=&quot;20148&quot; value=&quot;5&quot;/&gt;&lt;property id=&quot;20300&quot; value=&quot;Slide 7 - &amp;quot;What we think we know about data linking…&amp;quot;&quot;/&gt;&lt;property id=&quot;20307&quot; value=&quot;358&quot;/&gt;&lt;/object&gt;&lt;object type=&quot;3&quot; unique_id=&quot;12198&quot;&gt;&lt;property id=&quot;20148&quot; value=&quot;5&quot;/&gt;&lt;property id=&quot;20300&quot; value=&quot;Slide 8 - &amp;quot;Data Linking Activities&amp;quot;&quot;/&gt;&lt;property id=&quot;20307&quot; value=&quot;337&quot;/&gt;&lt;/object&gt;&lt;object type=&quot;3&quot; unique_id=&quot;12200&quot;&gt;&lt;property id=&quot;20148&quot; value=&quot;5&quot;/&gt;&lt;property id=&quot;20300&quot; value=&quot;Slide 9 - &amp;quot;Michigan&amp;quot;&quot;/&gt;&lt;property id=&quot;20307&quot; value=&quot;355&quot;/&gt;&lt;/object&gt;&lt;object type=&quot;3&quot; unique_id=&quot;12208&quot;&gt;&lt;property id=&quot;20148&quot; value=&quot;5&quot;/&gt;&lt;property id=&quot;20300&quot; value=&quot;Slide 24 - &amp;quot;Michigan   What we are learning from each other&amp;quot;&quot;/&gt;&lt;property id=&quot;20307&quot; value=&quot;367&quot;/&gt;&lt;/object&gt;&lt;object type=&quot;3&quot; unique_id=&quot;12212&quot;&gt;&lt;property id=&quot;20148&quot; value=&quot;5&quot;/&gt;&lt;property id=&quot;20300&quot; value=&quot;Slide 26 - &amp;quot;North Carolina&amp;quot;&quot;/&gt;&lt;property id=&quot;20307&quot; value=&quot;356&quot;/&gt;&lt;/object&gt;&lt;object type=&quot;3&quot; unique_id=&quot;12213&quot;&gt;&lt;property id=&quot;20148&quot; value=&quot;5&quot;/&gt;&lt;property id=&quot;20300&quot; value=&quot;Slide 27&quot;/&gt;&lt;property id=&quot;20307&quot; value=&quot;360&quot;/&gt;&lt;/object&gt;&lt;object type=&quot;3&quot; unique_id=&quot;12214&quot;&gt;&lt;property id=&quot;20148&quot; value=&quot;5&quot;/&gt;&lt;property id=&quot;20300&quot; value=&quot;Slide 28 - &amp;quot;State #3 TBD&amp;quot;&quot;/&gt;&lt;property id=&quot;20307&quot; value=&quot;357&quot;/&gt;&lt;/object&gt;&lt;object type=&quot;3&quot; unique_id=&quot;12215&quot;&gt;&lt;property id=&quot;20148&quot; value=&quot;5&quot;/&gt;&lt;property id=&quot;20300&quot; value=&quot;Slide 29 - &amp;quot;Data Linking States Lessons Learned&amp;quot;&quot;/&gt;&lt;property id=&quot;20307&quot; value=&quot;348&quot;/&gt;&lt;/object&gt;&lt;object type=&quot;3&quot; unique_id=&quot;12216&quot;&gt;&lt;property id=&quot;20148&quot; value=&quot;5&quot;/&gt;&lt;property id=&quot;20300&quot; value=&quot;Slide 30 - &amp;quot;Where are you headed? &amp;quot;&quot;/&gt;&lt;property id=&quot;20307&quot; value=&quot;310&quot;/&gt;&lt;/object&gt;&lt;object type=&quot;3&quot; unique_id=&quot;12217&quot;&gt;&lt;property id=&quot;20148&quot; value=&quot;5&quot;/&gt;&lt;property id=&quot;20300&quot; value=&quot;Slide 31 - &amp;quot;Resources &amp;quot;&quot;/&gt;&lt;property id=&quot;20307&quot; value=&quot;350&quot;/&gt;&lt;/object&gt;&lt;object type=&quot;3&quot; unique_id=&quot;12218&quot;&gt;&lt;property id=&quot;20148&quot; value=&quot;5&quot;/&gt;&lt;property id=&quot;20300&quot; value=&quot;Slide 32 - &amp;quot;Shout Out!!!&amp;quot;&quot;/&gt;&lt;property id=&quot;20307&quot; value=&quot;352&quot;/&gt;&lt;/object&gt;&lt;object type=&quot;3&quot; unique_id=&quot;12219&quot;&gt;&lt;property id=&quot;20148&quot; value=&quot;5&quot;/&gt;&lt;property id=&quot;20300&quot; value=&quot;Slide 33 - &amp;quot;DaSy Closing Slide &amp;quot;&quot;/&gt;&lt;property id=&quot;20307&quot; value=&quot;351&quot;/&gt;&lt;/object&gt;&lt;object type=&quot;3&quot; unique_id=&quot;12752&quot;&gt;&lt;property id=&quot;20148&quot; value=&quot;5&quot;/&gt;&lt;property id=&quot;20300&quot; value=&quot;Slide 10 - &amp;quot;Michigan Team&amp;quot;&quot;/&gt;&lt;property id=&quot;20307&quot; value=&quot;376&quot;/&gt;&lt;/object&gt;&lt;object type=&quot;3&quot; unique_id=&quot;12753&quot;&gt;&lt;property id=&quot;20148&quot; value=&quot;5&quot;/&gt;&lt;property id=&quot;20300&quot; value=&quot;Slide 13 - &amp;quot;About the  “Mitten State”&amp;quot;&quot;/&gt;&lt;property id=&quot;20307&quot; value=&quot;377&quot;/&gt;&lt;/object&gt;&lt;object type=&quot;3&quot; unique_id=&quot;12756&quot;&gt;&lt;property id=&quot;20148&quot; value=&quot;5&quot;/&gt;&lt;property id=&quot;20300&quot; value=&quot;Slide 16 - &amp;quot;Data Reporting and Analysis&amp;quot;&quot;/&gt;&lt;property id=&quot;20307&quot; value=&quot;380&quot;/&gt;&lt;/object&gt;&lt;object type=&quot;3&quot; unique_id=&quot;13079&quot;&gt;&lt;property id=&quot;20148&quot; value=&quot;5&quot;/&gt;&lt;property id=&quot;20300&quot; value=&quot;Slide 20 - &amp;quot;Michigan Data: earlyondata.com &amp;quot;&quot;/&gt;&lt;property id=&quot;20307&quot; value=&quot;382&quot;/&gt;&lt;/object&gt;&lt;object type=&quot;3&quot; unique_id=&quot;13080&quot;&gt;&lt;property id=&quot;20148&quot; value=&quot;5&quot;/&gt;&lt;property id=&quot;20300&quot; value=&quot;Slide 17&quot;/&gt;&lt;property id=&quot;20307&quot; value=&quot;383&quot;/&gt;&lt;/object&gt;&lt;object type=&quot;3&quot; unique_id=&quot;13081&quot;&gt;&lt;property id=&quot;20148&quot; value=&quot;5&quot;/&gt;&lt;property id=&quot;20300&quot; value=&quot;Slide 19 - &amp;quot;mischooldata.org &amp;amp;#x09;Continuity and Pathways&amp;quot;&quot;/&gt;&lt;property id=&quot;20307&quot; value=&quot;384&quot;/&gt;&lt;/object&gt;&lt;object type=&quot;3&quot; unique_id=&quot;13084&quot;&gt;&lt;property id=&quot;20148&quot; value=&quot;5&quot;/&gt;&lt;property id=&quot;20300&quot; value=&quot;Slide 18 - &amp;quot;mischooldata.org &amp;amp;#x09;Kindergarten Pathways&amp;quot;&quot;/&gt;&lt;property id=&quot;20307&quot; value=&quot;386&quot;/&gt;&lt;/object&gt;&lt;object type=&quot;3&quot; unique_id=&quot;13085&quot;&gt;&lt;property id=&quot;20148&quot; value=&quot;5&quot;/&gt;&lt;property id=&quot;20300&quot; value=&quot;Slide 21 - &amp;quot;Looking Back &amp;amp;#x09;Goals and Achievements&amp;quot;&quot;/&gt;&lt;property id=&quot;20307&quot; value=&quot;387&quot;/&gt;&lt;/object&gt;&lt;object type=&quot;3&quot; unique_id=&quot;13086&quot;&gt;&lt;property id=&quot;20148&quot; value=&quot;5&quot;/&gt;&lt;property id=&quot;20300&quot; value=&quot;Slide 22 - &amp;quot;Looking Forward &amp;amp;#x09;Next Goals and Steps&amp;quot;&quot;/&gt;&lt;property id=&quot;20307&quot; value=&quot;388&quot;/&gt;&lt;/object&gt;&lt;object type=&quot;3&quot; unique_id=&quot;13088&quot;&gt;&lt;property id=&quot;20148&quot; value=&quot;5&quot;/&gt;&lt;property id=&quot;20300&quot; value=&quot;Slide 11 - &amp;quot;Michigan Partnerships&amp;quot;&quot;/&gt;&lt;property id=&quot;20307&quot; value=&quot;391&quot;/&gt;&lt;/object&gt;&lt;object type=&quot;3&quot; unique_id=&quot;13089&quot;&gt;&lt;property id=&quot;20148&quot; value=&quot;5&quot;/&gt;&lt;property id=&quot;20300&quot; value=&quot;Slide 14 - &amp;quot;State-Level System     Michigan Student Data System (MSDS)&amp;quot;&quot;/&gt;&lt;property id=&quot;20307&quot; value=&quot;390&quot;/&gt;&lt;/object&gt;&lt;object type=&quot;3&quot; unique_id=&quot;13090&quot;&gt;&lt;property id=&quot;20148&quot; value=&quot;5&quot;/&gt;&lt;property id=&quot;20300&quot; value=&quot;Slide 15 - &amp;quot;Feeder Systems     Many Systems Connected to One&amp;quot;&quot;/&gt;&lt;property id=&quot;20307&quot; value=&quot;389&quot;/&gt;&lt;/object&gt;&lt;object type=&quot;3&quot; unique_id=&quot;13092&quot;&gt;&lt;property id=&quot;20148&quot; value=&quot;5&quot;/&gt;&lt;property id=&quot;20300&quot; value=&quot;Slide 25 - &amp;quot;Michigan   What we are learning from the field&amp;quot;&quot;/&gt;&lt;property id=&quot;20307&quot; value=&quot;392&quot;/&gt;&lt;/object&gt;&lt;object type=&quot;3&quot; unique_id=&quot;13196&quot;&gt;&lt;property id=&quot;20148&quot; value=&quot;5&quot;/&gt;&lt;property id=&quot;20300&quot; value=&quot;Slide 23 - &amp;quot;Michigan &amp;amp;#x09;Working on Proof of Concept&amp;quot;&quot;/&gt;&lt;property id=&quot;20307&quot; value=&quot;393&quot;/&gt;&lt;/object&gt;&lt;object type=&quot;3&quot; unique_id=&quot;13300&quot;&gt;&lt;property id=&quot;20148&quot; value=&quot;5&quot;/&gt;&lt;property id=&quot;20300&quot; value=&quot;Slide 12 - &amp;quot;Michigan Partnerships&amp;quot;&quot;/&gt;&lt;property id=&quot;20307&quot; value=&quot;394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1373</Words>
  <Application>Microsoft Office PowerPoint</Application>
  <PresentationFormat>On-screen Show (4:3)</PresentationFormat>
  <Paragraphs>286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Century Gothic</vt:lpstr>
      <vt:lpstr>Century Schoolbook</vt:lpstr>
      <vt:lpstr>Courier New</vt:lpstr>
      <vt:lpstr>Microsoft Sans Serif</vt:lpstr>
      <vt:lpstr>Showcard Gothic</vt:lpstr>
      <vt:lpstr>Wingdings</vt:lpstr>
      <vt:lpstr>1_Office Theme</vt:lpstr>
      <vt:lpstr>What Might the Future IDEA Data Manager Job Look Like in 10 Years? </vt:lpstr>
      <vt:lpstr>Audience Roles</vt:lpstr>
      <vt:lpstr>Position Tenure in Current Position </vt:lpstr>
      <vt:lpstr>Changes Over Time</vt:lpstr>
      <vt:lpstr>Other Advances Are in Store</vt:lpstr>
      <vt:lpstr>Adapt</vt:lpstr>
      <vt:lpstr>Data is the New Oil</vt:lpstr>
      <vt:lpstr>Data Quality</vt:lpstr>
      <vt:lpstr>PowerPoint Presentation</vt:lpstr>
      <vt:lpstr>What will IDEA data managers do and need in the exciting and hectic future? </vt:lpstr>
      <vt:lpstr>Expectations vs Reality</vt:lpstr>
      <vt:lpstr>The Future (Technologically Speaking) </vt:lpstr>
      <vt:lpstr>How do we proactively and reactively respond to change?</vt:lpstr>
      <vt:lpstr>What People Are Saying</vt:lpstr>
      <vt:lpstr>What People Are Saying</vt:lpstr>
      <vt:lpstr>Think Critically</vt:lpstr>
      <vt:lpstr>Question Authority</vt:lpstr>
      <vt:lpstr>Coming soon to your future . . .</vt:lpstr>
      <vt:lpstr>Change2</vt:lpstr>
      <vt:lpstr>Coming soon to education data . . .</vt:lpstr>
      <vt:lpstr>Coming soon to a job near you . . .</vt:lpstr>
      <vt:lpstr>Looking to the Future</vt:lpstr>
      <vt:lpstr>Google Trends</vt:lpstr>
      <vt:lpstr>Internet of things + IOT</vt:lpstr>
      <vt:lpstr>Data Governance</vt:lpstr>
      <vt:lpstr>Artificial Intelligence + AI</vt:lpstr>
      <vt:lpstr>PowerPoint Presentation</vt:lpstr>
      <vt:lpstr>K-12 Artificial Intelligence Market Set to Explode in U.S. and Worldwide Market by 2024</vt:lpstr>
      <vt:lpstr>Data-Driven Instruction</vt:lpstr>
      <vt:lpstr>Education Week, June 12, 2018</vt:lpstr>
      <vt:lpstr>Education Week Digital Directions</vt:lpstr>
      <vt:lpstr>Taking it All In</vt:lpstr>
      <vt:lpstr>Change and pace of change</vt:lpstr>
      <vt:lpstr>How will talking to your computer change your job?  </vt:lpstr>
      <vt:lpstr>Something to Think About</vt:lpstr>
      <vt:lpstr>Measuring the Changes</vt:lpstr>
      <vt:lpstr>Integrating Technology</vt:lpstr>
      <vt:lpstr>Maybe we should consider collecting data on technology and SWDs . . . </vt:lpstr>
      <vt:lpstr>Innovate</vt:lpstr>
      <vt:lpstr>Tools</vt:lpstr>
      <vt:lpstr>DaSy Tools</vt:lpstr>
      <vt:lpstr>Other Tools</vt:lpstr>
      <vt:lpstr>Look First to Find and Use</vt:lpstr>
      <vt:lpstr>Library as a Resource</vt:lpstr>
      <vt:lpstr>Ask About AI</vt:lpstr>
      <vt:lpstr>Stay Informed</vt:lpstr>
      <vt:lpstr>IDEA Data Managers will Need to: </vt:lpstr>
      <vt:lpstr>IDEA Data Managers will Need to: </vt:lpstr>
      <vt:lpstr>IDEA Data Managers will Need to: </vt:lpstr>
      <vt:lpstr>Excerpt from workdesign.com</vt:lpstr>
      <vt:lpstr>Overloaded with Questions?</vt:lpstr>
      <vt:lpstr>Contact DaSy</vt:lpstr>
      <vt:lpstr>Thank you</vt:lpstr>
    </vt:vector>
  </TitlesOfParts>
  <Company>The DaSy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might the future IDEA data manager job look like in 10 years?</dc:title>
  <dc:subject>IDEA Data Manager</dc:subject>
  <dc:creator>Bruce Bull</dc:creator>
  <cp:keywords>Data governance, Data systems, Data visualization</cp:keywords>
  <cp:lastModifiedBy>Roxanne Jones</cp:lastModifiedBy>
  <cp:revision>112</cp:revision>
  <cp:lastPrinted>2018-08-13T04:15:30Z</cp:lastPrinted>
  <dcterms:created xsi:type="dcterms:W3CDTF">2018-08-09T14:19:40Z</dcterms:created>
  <dcterms:modified xsi:type="dcterms:W3CDTF">2019-01-31T00:01:35Z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