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2"/>
  </p:notesMasterIdLst>
  <p:handoutMasterIdLst>
    <p:handoutMasterId r:id="rId43"/>
  </p:handoutMasterIdLst>
  <p:sldIdLst>
    <p:sldId id="261" r:id="rId5"/>
    <p:sldId id="263" r:id="rId6"/>
    <p:sldId id="305" r:id="rId7"/>
    <p:sldId id="264" r:id="rId8"/>
    <p:sldId id="315" r:id="rId9"/>
    <p:sldId id="316" r:id="rId10"/>
    <p:sldId id="297" r:id="rId11"/>
    <p:sldId id="298" r:id="rId12"/>
    <p:sldId id="299" r:id="rId13"/>
    <p:sldId id="279" r:id="rId14"/>
    <p:sldId id="282" r:id="rId15"/>
    <p:sldId id="284" r:id="rId16"/>
    <p:sldId id="285" r:id="rId17"/>
    <p:sldId id="300" r:id="rId18"/>
    <p:sldId id="301" r:id="rId19"/>
    <p:sldId id="292" r:id="rId20"/>
    <p:sldId id="293" r:id="rId21"/>
    <p:sldId id="288" r:id="rId22"/>
    <p:sldId id="289" r:id="rId23"/>
    <p:sldId id="302" r:id="rId24"/>
    <p:sldId id="275" r:id="rId25"/>
    <p:sldId id="296" r:id="rId26"/>
    <p:sldId id="322" r:id="rId27"/>
    <p:sldId id="271" r:id="rId28"/>
    <p:sldId id="324" r:id="rId29"/>
    <p:sldId id="308" r:id="rId30"/>
    <p:sldId id="314" r:id="rId31"/>
    <p:sldId id="303" r:id="rId32"/>
    <p:sldId id="319" r:id="rId33"/>
    <p:sldId id="320" r:id="rId34"/>
    <p:sldId id="311" r:id="rId35"/>
    <p:sldId id="321" r:id="rId36"/>
    <p:sldId id="323" r:id="rId37"/>
    <p:sldId id="313" r:id="rId38"/>
    <p:sldId id="257" r:id="rId39"/>
    <p:sldId id="317" r:id="rId40"/>
    <p:sldId id="31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39" autoAdjust="0"/>
  </p:normalViewPr>
  <p:slideViewPr>
    <p:cSldViewPr snapToGrid="0" snapToObjects="1">
      <p:cViewPr varScale="1">
        <p:scale>
          <a:sx n="86" d="100"/>
          <a:sy n="86" d="100"/>
        </p:scale>
        <p:origin x="11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0" d="100"/>
          <a:sy n="150" d="100"/>
        </p:scale>
        <p:origin x="39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8CE98058-8D94-324A-88BA-6357AD2FDE55}" type="datetimeFigureOut">
              <a:rPr lang="en-US" smtClean="0"/>
              <a:t>2/4/2019</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FA523FA6-E043-9F4E-99C7-7E8AF99961B7}" type="datetimeFigureOut">
              <a:rPr lang="en-US" smtClean="0"/>
              <a:t>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310670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129950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E3D0D-5170-483F-ABAA-EB3C0AD2FACB}" type="slidenum">
              <a:rPr lang="en-US" smtClean="0"/>
              <a:t>11</a:t>
            </a:fld>
            <a:endParaRPr lang="en-US"/>
          </a:p>
        </p:txBody>
      </p:sp>
    </p:spTree>
    <p:extLst>
      <p:ext uri="{BB962C8B-B14F-4D97-AF65-F5344CB8AC3E}">
        <p14:creationId xmlns:p14="http://schemas.microsoft.com/office/powerpoint/2010/main" val="97363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12</a:t>
            </a:fld>
            <a:endParaRPr lang="en-US"/>
          </a:p>
        </p:txBody>
      </p:sp>
    </p:spTree>
    <p:extLst>
      <p:ext uri="{BB962C8B-B14F-4D97-AF65-F5344CB8AC3E}">
        <p14:creationId xmlns:p14="http://schemas.microsoft.com/office/powerpoint/2010/main" val="182357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13</a:t>
            </a:fld>
            <a:endParaRPr lang="en-US"/>
          </a:p>
        </p:txBody>
      </p:sp>
    </p:spTree>
    <p:extLst>
      <p:ext uri="{BB962C8B-B14F-4D97-AF65-F5344CB8AC3E}">
        <p14:creationId xmlns:p14="http://schemas.microsoft.com/office/powerpoint/2010/main" val="46563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14</a:t>
            </a:fld>
            <a:endParaRPr lang="en-US"/>
          </a:p>
        </p:txBody>
      </p:sp>
    </p:spTree>
    <p:extLst>
      <p:ext uri="{BB962C8B-B14F-4D97-AF65-F5344CB8AC3E}">
        <p14:creationId xmlns:p14="http://schemas.microsoft.com/office/powerpoint/2010/main" val="155571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15</a:t>
            </a:fld>
            <a:endParaRPr lang="en-US"/>
          </a:p>
        </p:txBody>
      </p:sp>
    </p:spTree>
    <p:extLst>
      <p:ext uri="{BB962C8B-B14F-4D97-AF65-F5344CB8AC3E}">
        <p14:creationId xmlns:p14="http://schemas.microsoft.com/office/powerpoint/2010/main" val="1304484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97085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79699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8E3D0D-5170-483F-ABAA-EB3C0AD2FACB}" type="slidenum">
              <a:rPr lang="en-US" smtClean="0"/>
              <a:t>18</a:t>
            </a:fld>
            <a:endParaRPr lang="en-US"/>
          </a:p>
        </p:txBody>
      </p:sp>
    </p:spTree>
    <p:extLst>
      <p:ext uri="{BB962C8B-B14F-4D97-AF65-F5344CB8AC3E}">
        <p14:creationId xmlns:p14="http://schemas.microsoft.com/office/powerpoint/2010/main" val="883637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19</a:t>
            </a:fld>
            <a:endParaRPr lang="en-US"/>
          </a:p>
        </p:txBody>
      </p:sp>
    </p:spTree>
    <p:extLst>
      <p:ext uri="{BB962C8B-B14F-4D97-AF65-F5344CB8AC3E}">
        <p14:creationId xmlns:p14="http://schemas.microsoft.com/office/powerpoint/2010/main" val="44589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a:t>
            </a:fld>
            <a:endParaRPr lang="en-US"/>
          </a:p>
        </p:txBody>
      </p:sp>
    </p:spTree>
    <p:extLst>
      <p:ext uri="{BB962C8B-B14F-4D97-AF65-F5344CB8AC3E}">
        <p14:creationId xmlns:p14="http://schemas.microsoft.com/office/powerpoint/2010/main" val="313974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20</a:t>
            </a:fld>
            <a:endParaRPr lang="en-US"/>
          </a:p>
        </p:txBody>
      </p:sp>
    </p:spTree>
    <p:extLst>
      <p:ext uri="{BB962C8B-B14F-4D97-AF65-F5344CB8AC3E}">
        <p14:creationId xmlns:p14="http://schemas.microsoft.com/office/powerpoint/2010/main" val="3872000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21</a:t>
            </a:fld>
            <a:endParaRPr lang="en-US"/>
          </a:p>
        </p:txBody>
      </p:sp>
    </p:spTree>
    <p:extLst>
      <p:ext uri="{BB962C8B-B14F-4D97-AF65-F5344CB8AC3E}">
        <p14:creationId xmlns:p14="http://schemas.microsoft.com/office/powerpoint/2010/main" val="1924047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959818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BAE9E6-FC52-7F4E-B22E-76509B4751CB}" type="slidenum">
              <a:rPr lang="en-US" smtClean="0"/>
              <a:t>24</a:t>
            </a:fld>
            <a:endParaRPr lang="en-US"/>
          </a:p>
        </p:txBody>
      </p:sp>
    </p:spTree>
    <p:extLst>
      <p:ext uri="{BB962C8B-B14F-4D97-AF65-F5344CB8AC3E}">
        <p14:creationId xmlns:p14="http://schemas.microsoft.com/office/powerpoint/2010/main" val="2285402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25</a:t>
            </a:fld>
            <a:endParaRPr lang="en-US"/>
          </a:p>
        </p:txBody>
      </p:sp>
    </p:spTree>
    <p:extLst>
      <p:ext uri="{BB962C8B-B14F-4D97-AF65-F5344CB8AC3E}">
        <p14:creationId xmlns:p14="http://schemas.microsoft.com/office/powerpoint/2010/main" val="141106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26</a:t>
            </a:fld>
            <a:endParaRPr lang="en-US"/>
          </a:p>
        </p:txBody>
      </p:sp>
    </p:spTree>
    <p:extLst>
      <p:ext uri="{BB962C8B-B14F-4D97-AF65-F5344CB8AC3E}">
        <p14:creationId xmlns:p14="http://schemas.microsoft.com/office/powerpoint/2010/main" val="659884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27</a:t>
            </a:fld>
            <a:endParaRPr lang="en-US"/>
          </a:p>
        </p:txBody>
      </p:sp>
    </p:spTree>
    <p:extLst>
      <p:ext uri="{BB962C8B-B14F-4D97-AF65-F5344CB8AC3E}">
        <p14:creationId xmlns:p14="http://schemas.microsoft.com/office/powerpoint/2010/main" val="3554881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28</a:t>
            </a:fld>
            <a:endParaRPr lang="en-US"/>
          </a:p>
        </p:txBody>
      </p:sp>
    </p:spTree>
    <p:extLst>
      <p:ext uri="{BB962C8B-B14F-4D97-AF65-F5344CB8AC3E}">
        <p14:creationId xmlns:p14="http://schemas.microsoft.com/office/powerpoint/2010/main" val="159917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29</a:t>
            </a:fld>
            <a:endParaRPr lang="en-US"/>
          </a:p>
        </p:txBody>
      </p:sp>
    </p:spTree>
    <p:extLst>
      <p:ext uri="{BB962C8B-B14F-4D97-AF65-F5344CB8AC3E}">
        <p14:creationId xmlns:p14="http://schemas.microsoft.com/office/powerpoint/2010/main" val="409512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30</a:t>
            </a:fld>
            <a:endParaRPr lang="en-US"/>
          </a:p>
        </p:txBody>
      </p:sp>
    </p:spTree>
    <p:extLst>
      <p:ext uri="{BB962C8B-B14F-4D97-AF65-F5344CB8AC3E}">
        <p14:creationId xmlns:p14="http://schemas.microsoft.com/office/powerpoint/2010/main" val="118359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a:t>
            </a:fld>
            <a:endParaRPr lang="en-US"/>
          </a:p>
        </p:txBody>
      </p:sp>
    </p:spTree>
    <p:extLst>
      <p:ext uri="{BB962C8B-B14F-4D97-AF65-F5344CB8AC3E}">
        <p14:creationId xmlns:p14="http://schemas.microsoft.com/office/powerpoint/2010/main" val="3279948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31</a:t>
            </a:fld>
            <a:endParaRPr lang="en-US"/>
          </a:p>
        </p:txBody>
      </p:sp>
    </p:spTree>
    <p:extLst>
      <p:ext uri="{BB962C8B-B14F-4D97-AF65-F5344CB8AC3E}">
        <p14:creationId xmlns:p14="http://schemas.microsoft.com/office/powerpoint/2010/main" val="1846097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32</a:t>
            </a:fld>
            <a:endParaRPr lang="en-US"/>
          </a:p>
        </p:txBody>
      </p:sp>
    </p:spTree>
    <p:extLst>
      <p:ext uri="{BB962C8B-B14F-4D97-AF65-F5344CB8AC3E}">
        <p14:creationId xmlns:p14="http://schemas.microsoft.com/office/powerpoint/2010/main" val="3147934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33</a:t>
            </a:fld>
            <a:endParaRPr lang="en-US"/>
          </a:p>
        </p:txBody>
      </p:sp>
    </p:spTree>
    <p:extLst>
      <p:ext uri="{BB962C8B-B14F-4D97-AF65-F5344CB8AC3E}">
        <p14:creationId xmlns:p14="http://schemas.microsoft.com/office/powerpoint/2010/main" val="1250196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34</a:t>
            </a:fld>
            <a:endParaRPr lang="en-US"/>
          </a:p>
        </p:txBody>
      </p:sp>
    </p:spTree>
    <p:extLst>
      <p:ext uri="{BB962C8B-B14F-4D97-AF65-F5344CB8AC3E}">
        <p14:creationId xmlns:p14="http://schemas.microsoft.com/office/powerpoint/2010/main" val="4014448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35</a:t>
            </a:fld>
            <a:endParaRPr lang="en-US"/>
          </a:p>
        </p:txBody>
      </p:sp>
    </p:spTree>
    <p:extLst>
      <p:ext uri="{BB962C8B-B14F-4D97-AF65-F5344CB8AC3E}">
        <p14:creationId xmlns:p14="http://schemas.microsoft.com/office/powerpoint/2010/main" val="833879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63417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357827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77892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267167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54989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86749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AC7D98E-C76C-482F-B693-1490725D1CD7}" type="slidenum">
              <a:rPr lang="en-US" smtClean="0"/>
              <a:pPr>
                <a:defRPr/>
              </a:pPr>
              <a:t>9</a:t>
            </a:fld>
            <a:endParaRPr lang="en-US"/>
          </a:p>
        </p:txBody>
      </p:sp>
    </p:spTree>
    <p:extLst>
      <p:ext uri="{BB962C8B-B14F-4D97-AF65-F5344CB8AC3E}">
        <p14:creationId xmlns:p14="http://schemas.microsoft.com/office/powerpoint/2010/main" val="2015832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dirty="0"/>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ubtitle 2"/>
          <p:cNvSpPr txBox="1">
            <a:spLocks/>
          </p:cNvSpPr>
          <p:nvPr userDrawn="1"/>
        </p:nvSpPr>
        <p:spPr>
          <a:xfrm>
            <a:off x="495300" y="786063"/>
            <a:ext cx="3451860" cy="535317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endParaRPr>
          </a:p>
        </p:txBody>
      </p:sp>
      <p:cxnSp>
        <p:nvCxnSpPr>
          <p:cNvPr id="13" name="Straight Connector 12"/>
          <p:cNvCxnSpPr/>
          <p:nvPr userDrawn="1"/>
        </p:nvCxnSpPr>
        <p:spPr>
          <a:xfrm>
            <a:off x="5974080" y="435964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8581" y="253530"/>
            <a:ext cx="4198620" cy="1065066"/>
          </a:xfrm>
          <a:prstGeom prst="rect">
            <a:avLst/>
          </a:prstGeom>
        </p:spPr>
      </p:pic>
      <p:cxnSp>
        <p:nvCxnSpPr>
          <p:cNvPr id="10" name="Straight Connector 9"/>
          <p:cNvCxnSpPr/>
          <p:nvPr userDrawn="1"/>
        </p:nvCxnSpPr>
        <p:spPr>
          <a:xfrm>
            <a:off x="551849" y="5575744"/>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51849" y="923379"/>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495300" y="1822291"/>
            <a:ext cx="3848100" cy="2308324"/>
          </a:xfrm>
          <a:prstGeom prst="rect">
            <a:avLst/>
          </a:prstGeom>
        </p:spPr>
        <p:txBody>
          <a:bodyPr wrap="square">
            <a:spAutoFit/>
          </a:bodyPr>
          <a:lstStyle/>
          <a:p>
            <a:pPr>
              <a:spcBef>
                <a:spcPts val="0"/>
              </a:spcBef>
            </a:pPr>
            <a:r>
              <a:rPr lang="en-US" sz="2400" b="1" dirty="0">
                <a:solidFill>
                  <a:schemeClr val="bg1"/>
                </a:solidFill>
              </a:rPr>
              <a:t>National Family and Community Engagement Conference</a:t>
            </a:r>
          </a:p>
          <a:p>
            <a:pPr>
              <a:spcBef>
                <a:spcPts val="0"/>
              </a:spcBef>
            </a:pPr>
            <a:endParaRPr lang="en-US" sz="2400" b="1" dirty="0">
              <a:solidFill>
                <a:schemeClr val="bg1"/>
              </a:solidFill>
            </a:endParaRPr>
          </a:p>
          <a:p>
            <a:pPr>
              <a:spcBef>
                <a:spcPts val="0"/>
              </a:spcBef>
            </a:pPr>
            <a:r>
              <a:rPr lang="en-US" sz="2400" b="1" dirty="0">
                <a:solidFill>
                  <a:schemeClr val="bg1"/>
                </a:solidFill>
              </a:rPr>
              <a:t>Cleveland,</a:t>
            </a:r>
            <a:r>
              <a:rPr lang="en-US" sz="2400" b="1" baseline="0" dirty="0">
                <a:solidFill>
                  <a:schemeClr val="bg1"/>
                </a:solidFill>
              </a:rPr>
              <a:t> OH</a:t>
            </a:r>
            <a:endParaRPr lang="en-US" sz="2400" b="1" dirty="0">
              <a:solidFill>
                <a:schemeClr val="bg1"/>
              </a:solidFill>
            </a:endParaRPr>
          </a:p>
          <a:p>
            <a:pPr>
              <a:spcBef>
                <a:spcPts val="0"/>
              </a:spcBef>
            </a:pPr>
            <a:r>
              <a:rPr lang="en-US" sz="2400" b="1" dirty="0">
                <a:solidFill>
                  <a:schemeClr val="bg1"/>
                </a:solidFill>
              </a:rPr>
              <a:t>July 11, 2018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9" name="Straight Connector 8"/>
          <p:cNvCxnSpPr/>
          <p:nvPr userDrawn="1"/>
        </p:nvCxnSpPr>
        <p:spPr>
          <a:xfrm>
            <a:off x="1829238" y="1141380"/>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12192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25213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12" name="Picture 11"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4120" y="5654921"/>
            <a:ext cx="2145076" cy="8144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385809"/>
            <a:ext cx="7785100" cy="1974850"/>
          </a:xfrm>
          <a:prstGeom prst="rect">
            <a:avLst/>
          </a:prstGeom>
        </p:spPr>
      </p:pic>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15" name="Picture 14"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7" name="Straight Connector 6"/>
          <p:cNvCxnSpPr/>
          <p:nvPr userDrawn="1"/>
        </p:nvCxnSpPr>
        <p:spPr>
          <a:xfrm>
            <a:off x="1829238" y="1141380"/>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dirty="0"/>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79" r:id="rId17"/>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familieslead.or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nationaldb.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2.ed.gov/documents/family-community/frameworks-resources.pdf"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2.ed.gov/about/inits/ed/earlylearning/files/policy-statement-on-family-engagement.pdf"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dec-sped.org/dec-recommended-practice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2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20.png"/><Relationship Id="rId5" Type="http://schemas.openxmlformats.org/officeDocument/2006/relationships/image" Target="../media/image16.wmf"/><Relationship Id="rId10"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g"/><Relationship Id="rId18" Type="http://schemas.openxmlformats.org/officeDocument/2006/relationships/image" Target="../media/image37.png"/><Relationship Id="rId26" Type="http://schemas.openxmlformats.org/officeDocument/2006/relationships/image" Target="../media/image45.jpg"/><Relationship Id="rId3" Type="http://schemas.openxmlformats.org/officeDocument/2006/relationships/image" Target="../media/image22.jp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jpg"/><Relationship Id="rId2" Type="http://schemas.openxmlformats.org/officeDocument/2006/relationships/notesSlide" Target="../notesSlides/notesSlide28.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30.jpg"/><Relationship Id="rId24" Type="http://schemas.openxmlformats.org/officeDocument/2006/relationships/image" Target="../media/image43.jpg"/><Relationship Id="rId5" Type="http://schemas.openxmlformats.org/officeDocument/2006/relationships/image" Target="../media/image24.png"/><Relationship Id="rId15" Type="http://schemas.openxmlformats.org/officeDocument/2006/relationships/image" Target="../media/image34.jpg"/><Relationship Id="rId23" Type="http://schemas.openxmlformats.org/officeDocument/2006/relationships/image" Target="../media/image42.jp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gif"/><Relationship Id="rId4" Type="http://schemas.openxmlformats.org/officeDocument/2006/relationships/image" Target="../media/image23.jpg"/><Relationship Id="rId9" Type="http://schemas.openxmlformats.org/officeDocument/2006/relationships/image" Target="../media/image28.png"/><Relationship Id="rId14" Type="http://schemas.openxmlformats.org/officeDocument/2006/relationships/image" Target="../media/image33.jp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hyperlink" Target="http://www.servingongroups.org/guideboo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ectacenter.org/decrp/"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51.jpg"/><Relationship Id="rId4" Type="http://schemas.openxmlformats.org/officeDocument/2006/relationships/image" Target="../media/image57.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hyperlink" Target="http://ectacenter.org/" TargetMode="External"/><Relationship Id="rId1" Type="http://schemas.openxmlformats.org/officeDocument/2006/relationships/slideLayout" Target="../slideLayouts/slideLayout7.xml"/><Relationship Id="rId5" Type="http://schemas.openxmlformats.org/officeDocument/2006/relationships/hyperlink" Target="http://p2pga.org/" TargetMode="External"/><Relationship Id="rId4" Type="http://schemas.openxmlformats.org/officeDocument/2006/relationships/hyperlink" Target="https://ecpcta.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8361" y="4376334"/>
            <a:ext cx="5624362" cy="1841842"/>
          </a:xfrm>
        </p:spPr>
        <p:txBody>
          <a:bodyPr>
            <a:noAutofit/>
          </a:bodyPr>
          <a:lstStyle/>
          <a:p>
            <a:r>
              <a:rPr lang="en-US" sz="3600" dirty="0"/>
              <a:t>Preparing and Supporting Emerging Family Leaders</a:t>
            </a:r>
            <a:endParaRPr lang="en-US" sz="2800" dirty="0"/>
          </a:p>
        </p:txBody>
      </p:sp>
      <p:pic>
        <p:nvPicPr>
          <p:cNvPr id="6" name="Picture 5" descr="ECP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877" y="1452961"/>
            <a:ext cx="2800717" cy="1302461"/>
          </a:xfrm>
          <a:prstGeom prst="rect">
            <a:avLst/>
          </a:prstGeom>
        </p:spPr>
      </p:pic>
      <p:pic>
        <p:nvPicPr>
          <p:cNvPr id="5" name="Picture 4" descr="DaS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764" y="1653173"/>
            <a:ext cx="3481760" cy="755730"/>
          </a:xfrm>
          <a:prstGeom prst="rect">
            <a:avLst/>
          </a:prstGeom>
        </p:spPr>
      </p:pic>
      <p:pic>
        <p:nvPicPr>
          <p:cNvPr id="4" name="Picture 2" descr="Parent to Parent of 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327" y="2755422"/>
            <a:ext cx="2860431" cy="162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5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0645646" y="6319193"/>
            <a:ext cx="1232776" cy="503578"/>
          </a:xfrm>
        </p:spPr>
        <p:txBody>
          <a:bodyPr/>
          <a:lstStyle/>
          <a:p>
            <a:r>
              <a:rPr lang="en-US" dirty="0"/>
              <a:t>10</a:t>
            </a:r>
          </a:p>
        </p:txBody>
      </p:sp>
      <p:sp>
        <p:nvSpPr>
          <p:cNvPr id="2" name="Title 1"/>
          <p:cNvSpPr>
            <a:spLocks noGrp="1"/>
          </p:cNvSpPr>
          <p:nvPr>
            <p:ph type="title"/>
          </p:nvPr>
        </p:nvSpPr>
        <p:spPr/>
        <p:txBody>
          <a:bodyPr>
            <a:normAutofit/>
          </a:bodyPr>
          <a:lstStyle/>
          <a:p>
            <a:r>
              <a:rPr lang="en-US" sz="3600" dirty="0"/>
              <a:t>Beliefs About Leadership</a:t>
            </a:r>
          </a:p>
        </p:txBody>
      </p:sp>
      <p:sp>
        <p:nvSpPr>
          <p:cNvPr id="3" name="Content Placeholder 2"/>
          <p:cNvSpPr>
            <a:spLocks noGrp="1"/>
          </p:cNvSpPr>
          <p:nvPr>
            <p:ph idx="1"/>
          </p:nvPr>
        </p:nvSpPr>
        <p:spPr>
          <a:xfrm>
            <a:off x="1504335" y="1578429"/>
            <a:ext cx="9141312" cy="4084952"/>
          </a:xfrm>
        </p:spPr>
        <p:txBody>
          <a:bodyPr>
            <a:normAutofit fontScale="92500" lnSpcReduction="20000"/>
          </a:bodyPr>
          <a:lstStyle/>
          <a:p>
            <a:r>
              <a:rPr lang="en-US" sz="3000" dirty="0"/>
              <a:t>Leaders are not born – they rise out of a person’s passion for how they want the world to be.</a:t>
            </a:r>
          </a:p>
          <a:p>
            <a:r>
              <a:rPr lang="en-US" sz="3000" dirty="0"/>
              <a:t>Leadership isn’t a gift – it’s accessible to anyone who wants it.</a:t>
            </a:r>
          </a:p>
          <a:p>
            <a:r>
              <a:rPr lang="en-US" sz="3000" dirty="0"/>
              <a:t>Leadership isn’t a calling – it’s a matter of listening to a question and trying to come up with an answer.</a:t>
            </a:r>
          </a:p>
          <a:p>
            <a:r>
              <a:rPr lang="en-US" sz="3000" dirty="0"/>
              <a:t>A leader is anyone who has a very big and compelling story of how it could all turn out. </a:t>
            </a:r>
          </a:p>
        </p:txBody>
      </p:sp>
      <p:sp>
        <p:nvSpPr>
          <p:cNvPr id="4" name="TextBox 3"/>
          <p:cNvSpPr txBox="1"/>
          <p:nvPr/>
        </p:nvSpPr>
        <p:spPr>
          <a:xfrm>
            <a:off x="6572410" y="5496254"/>
            <a:ext cx="5423647" cy="369332"/>
          </a:xfrm>
          <a:prstGeom prst="rect">
            <a:avLst/>
          </a:prstGeom>
          <a:noFill/>
        </p:spPr>
        <p:txBody>
          <a:bodyPr wrap="square" rtlCol="0">
            <a:spAutoFit/>
          </a:bodyPr>
          <a:lstStyle/>
          <a:p>
            <a:pPr algn="r"/>
            <a:r>
              <a:rPr lang="en-US" dirty="0"/>
              <a:t>Source: Serving on Groups That Make Decisions</a:t>
            </a:r>
          </a:p>
        </p:txBody>
      </p:sp>
    </p:spTree>
    <p:extLst>
      <p:ext uri="{BB962C8B-B14F-4D97-AF65-F5344CB8AC3E}">
        <p14:creationId xmlns:p14="http://schemas.microsoft.com/office/powerpoint/2010/main" val="418331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
          </p:nvPr>
        </p:nvSpPr>
        <p:spPr>
          <a:xfrm>
            <a:off x="10547323" y="6349534"/>
            <a:ext cx="1232776" cy="503578"/>
          </a:xfrm>
        </p:spPr>
        <p:txBody>
          <a:bodyPr/>
          <a:lstStyle/>
          <a:p>
            <a:r>
              <a:rPr lang="en-US" dirty="0"/>
              <a:t>11</a:t>
            </a:r>
          </a:p>
        </p:txBody>
      </p:sp>
      <p:sp>
        <p:nvSpPr>
          <p:cNvPr id="2" name="Title 1"/>
          <p:cNvSpPr>
            <a:spLocks noGrp="1"/>
          </p:cNvSpPr>
          <p:nvPr>
            <p:ph type="title"/>
          </p:nvPr>
        </p:nvSpPr>
        <p:spPr/>
        <p:txBody>
          <a:bodyPr>
            <a:normAutofit/>
          </a:bodyPr>
          <a:lstStyle/>
          <a:p>
            <a:r>
              <a:rPr lang="en-US" sz="3600" dirty="0"/>
              <a:t>What Do Family Leaders Need?</a:t>
            </a:r>
          </a:p>
        </p:txBody>
      </p:sp>
      <p:sp>
        <p:nvSpPr>
          <p:cNvPr id="8" name="Content Placeholder 7"/>
          <p:cNvSpPr>
            <a:spLocks noGrp="1"/>
          </p:cNvSpPr>
          <p:nvPr>
            <p:ph sz="half" idx="2"/>
          </p:nvPr>
        </p:nvSpPr>
        <p:spPr>
          <a:xfrm>
            <a:off x="1543665" y="1502459"/>
            <a:ext cx="9114503" cy="3692859"/>
          </a:xfrm>
        </p:spPr>
        <p:txBody>
          <a:bodyPr>
            <a:noAutofit/>
          </a:bodyPr>
          <a:lstStyle/>
          <a:p>
            <a:r>
              <a:rPr lang="en-US" sz="2800" dirty="0"/>
              <a:t>Encouragement</a:t>
            </a:r>
          </a:p>
          <a:p>
            <a:r>
              <a:rPr lang="en-US" sz="2800" dirty="0"/>
              <a:t>Support</a:t>
            </a:r>
          </a:p>
          <a:p>
            <a:r>
              <a:rPr lang="en-US" sz="2800" dirty="0"/>
              <a:t>Training/Knowledge and Skill Development</a:t>
            </a:r>
          </a:p>
          <a:p>
            <a:r>
              <a:rPr lang="en-US" sz="2800" dirty="0"/>
              <a:t>Coaching</a:t>
            </a:r>
          </a:p>
          <a:p>
            <a:r>
              <a:rPr lang="en-US" sz="2800" dirty="0"/>
              <a:t>Mentoring</a:t>
            </a:r>
          </a:p>
          <a:p>
            <a:r>
              <a:rPr lang="en-US" sz="2800" dirty="0"/>
              <a:t>Follow-Up Support</a:t>
            </a:r>
          </a:p>
        </p:txBody>
      </p:sp>
      <p:sp>
        <p:nvSpPr>
          <p:cNvPr id="5" name="TextBox 4"/>
          <p:cNvSpPr txBox="1"/>
          <p:nvPr/>
        </p:nvSpPr>
        <p:spPr>
          <a:xfrm>
            <a:off x="4855029" y="5195318"/>
            <a:ext cx="7336971" cy="646331"/>
          </a:xfrm>
          <a:prstGeom prst="rect">
            <a:avLst/>
          </a:prstGeom>
          <a:noFill/>
        </p:spPr>
        <p:txBody>
          <a:bodyPr wrap="square" rtlCol="0">
            <a:spAutoFit/>
          </a:bodyPr>
          <a:lstStyle/>
          <a:p>
            <a:pPr algn="r"/>
            <a:r>
              <a:rPr lang="en-US" dirty="0">
                <a:hlinkClick r:id="rId3"/>
              </a:rPr>
              <a:t>http://familieslead.org/</a:t>
            </a:r>
            <a:r>
              <a:rPr lang="en-US" dirty="0"/>
              <a:t> </a:t>
            </a:r>
          </a:p>
          <a:p>
            <a:pPr algn="r"/>
            <a:r>
              <a:rPr lang="en-US" dirty="0"/>
              <a:t>Sources: National Center for Deaf Blindness </a:t>
            </a:r>
            <a:r>
              <a:rPr lang="en-US" dirty="0">
                <a:hlinkClick r:id="rId4"/>
              </a:rPr>
              <a:t>https://nationaldb.org</a:t>
            </a:r>
            <a:r>
              <a:rPr lang="en-US" dirty="0"/>
              <a:t> </a:t>
            </a:r>
          </a:p>
        </p:txBody>
      </p:sp>
    </p:spTree>
    <p:extLst>
      <p:ext uri="{BB962C8B-B14F-4D97-AF65-F5344CB8AC3E}">
        <p14:creationId xmlns:p14="http://schemas.microsoft.com/office/powerpoint/2010/main" val="419391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0360510" y="6280708"/>
            <a:ext cx="1232776" cy="503578"/>
          </a:xfrm>
        </p:spPr>
        <p:txBody>
          <a:bodyPr/>
          <a:lstStyle/>
          <a:p>
            <a:r>
              <a:rPr lang="en-US" dirty="0"/>
              <a:t>12</a:t>
            </a:r>
          </a:p>
        </p:txBody>
      </p:sp>
      <p:sp>
        <p:nvSpPr>
          <p:cNvPr id="2" name="Title 1"/>
          <p:cNvSpPr>
            <a:spLocks noGrp="1"/>
          </p:cNvSpPr>
          <p:nvPr>
            <p:ph type="title"/>
          </p:nvPr>
        </p:nvSpPr>
        <p:spPr/>
        <p:txBody>
          <a:bodyPr>
            <a:normAutofit/>
          </a:bodyPr>
          <a:lstStyle/>
          <a:p>
            <a:r>
              <a:rPr lang="en-US" sz="3600" dirty="0"/>
              <a:t>Shared Decision-Making	</a:t>
            </a:r>
          </a:p>
        </p:txBody>
      </p:sp>
      <p:sp>
        <p:nvSpPr>
          <p:cNvPr id="3" name="Content Placeholder 2"/>
          <p:cNvSpPr>
            <a:spLocks noGrp="1"/>
          </p:cNvSpPr>
          <p:nvPr>
            <p:ph type="body" sz="half" idx="4294967295"/>
          </p:nvPr>
        </p:nvSpPr>
        <p:spPr>
          <a:xfrm>
            <a:off x="1524000" y="1500188"/>
            <a:ext cx="9144000" cy="3811587"/>
          </a:xfrm>
        </p:spPr>
        <p:txBody>
          <a:bodyPr>
            <a:normAutofit/>
          </a:bodyPr>
          <a:lstStyle/>
          <a:p>
            <a:pPr marL="0" indent="0">
              <a:buNone/>
            </a:pPr>
            <a:r>
              <a:rPr lang="en-US" sz="2800" i="1" dirty="0"/>
              <a:t>“Decision-making means a process of partnering, of shared views and actions toward shared goals…not just a power struggle between conflicting ideas.” </a:t>
            </a:r>
          </a:p>
          <a:p>
            <a:pPr marL="0" indent="0" algn="r">
              <a:buNone/>
            </a:pPr>
            <a:r>
              <a:rPr lang="en-US" sz="2800" dirty="0"/>
              <a:t>- Dr. Joyce Epstein</a:t>
            </a:r>
          </a:p>
        </p:txBody>
      </p:sp>
      <p:sp>
        <p:nvSpPr>
          <p:cNvPr id="5" name="TextBox 4"/>
          <p:cNvSpPr txBox="1"/>
          <p:nvPr/>
        </p:nvSpPr>
        <p:spPr>
          <a:xfrm>
            <a:off x="6626838" y="5540007"/>
            <a:ext cx="5423647" cy="369332"/>
          </a:xfrm>
          <a:prstGeom prst="rect">
            <a:avLst/>
          </a:prstGeom>
          <a:noFill/>
        </p:spPr>
        <p:txBody>
          <a:bodyPr wrap="square" rtlCol="0">
            <a:spAutoFit/>
          </a:bodyPr>
          <a:lstStyle/>
          <a:p>
            <a:pPr algn="r"/>
            <a:r>
              <a:rPr lang="en-US" dirty="0"/>
              <a:t>Source: Serving on Groups That Make Decisions</a:t>
            </a:r>
          </a:p>
        </p:txBody>
      </p:sp>
    </p:spTree>
    <p:extLst>
      <p:ext uri="{BB962C8B-B14F-4D97-AF65-F5344CB8AC3E}">
        <p14:creationId xmlns:p14="http://schemas.microsoft.com/office/powerpoint/2010/main" val="279303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4"/>
          </p:nvPr>
        </p:nvSpPr>
        <p:spPr>
          <a:xfrm>
            <a:off x="10360510" y="6349534"/>
            <a:ext cx="1232776" cy="503578"/>
          </a:xfrm>
          <a:solidFill>
            <a:schemeClr val="accent4"/>
          </a:solidFill>
        </p:spPr>
        <p:txBody>
          <a:bodyPr/>
          <a:lstStyle/>
          <a:p>
            <a:pPr marL="0" indent="0" algn="r">
              <a:buNone/>
            </a:pPr>
            <a:r>
              <a:rPr lang="en-US" b="1" dirty="0">
                <a:solidFill>
                  <a:schemeClr val="bg1"/>
                </a:solidFill>
              </a:rPr>
              <a:t>13</a:t>
            </a:r>
          </a:p>
        </p:txBody>
      </p:sp>
      <p:sp>
        <p:nvSpPr>
          <p:cNvPr id="4" name="Title 3"/>
          <p:cNvSpPr>
            <a:spLocks noGrp="1"/>
          </p:cNvSpPr>
          <p:nvPr>
            <p:ph type="title"/>
          </p:nvPr>
        </p:nvSpPr>
        <p:spPr/>
        <p:txBody>
          <a:bodyPr/>
          <a:lstStyle/>
          <a:p>
            <a:r>
              <a:rPr lang="en-US" sz="3600" dirty="0"/>
              <a:t>Benefits to Shared Decision-Makin</a:t>
            </a:r>
            <a:r>
              <a:rPr lang="en-US" dirty="0"/>
              <a:t>g</a:t>
            </a:r>
          </a:p>
        </p:txBody>
      </p:sp>
      <p:sp>
        <p:nvSpPr>
          <p:cNvPr id="5" name="Text Placeholder 4"/>
          <p:cNvSpPr>
            <a:spLocks noGrp="1"/>
          </p:cNvSpPr>
          <p:nvPr>
            <p:ph type="body" idx="1"/>
          </p:nvPr>
        </p:nvSpPr>
        <p:spPr/>
        <p:txBody>
          <a:bodyPr/>
          <a:lstStyle/>
          <a:p>
            <a:r>
              <a:rPr lang="en-US" dirty="0"/>
              <a:t>For Families		</a:t>
            </a:r>
          </a:p>
        </p:txBody>
      </p:sp>
      <p:sp>
        <p:nvSpPr>
          <p:cNvPr id="6" name="Content Placeholder 5"/>
          <p:cNvSpPr>
            <a:spLocks noGrp="1"/>
          </p:cNvSpPr>
          <p:nvPr>
            <p:ph sz="half" idx="2"/>
          </p:nvPr>
        </p:nvSpPr>
        <p:spPr>
          <a:xfrm>
            <a:off x="587830" y="2222090"/>
            <a:ext cx="5409746" cy="3358439"/>
          </a:xfrm>
        </p:spPr>
        <p:txBody>
          <a:bodyPr>
            <a:normAutofit/>
          </a:bodyPr>
          <a:lstStyle/>
          <a:p>
            <a:r>
              <a:rPr lang="en-US" sz="2400" dirty="0"/>
              <a:t>Awareness and input on policies</a:t>
            </a:r>
          </a:p>
          <a:p>
            <a:r>
              <a:rPr lang="en-US" sz="2400" dirty="0"/>
              <a:t>A feeling on ownership</a:t>
            </a:r>
          </a:p>
          <a:p>
            <a:r>
              <a:rPr lang="en-US" sz="2400" dirty="0"/>
              <a:t>Shared experiences and connections with professionals and other families</a:t>
            </a:r>
          </a:p>
        </p:txBody>
      </p:sp>
      <p:sp>
        <p:nvSpPr>
          <p:cNvPr id="7" name="Text Placeholder 6"/>
          <p:cNvSpPr>
            <a:spLocks noGrp="1"/>
          </p:cNvSpPr>
          <p:nvPr>
            <p:ph type="body" sz="quarter" idx="3"/>
          </p:nvPr>
        </p:nvSpPr>
        <p:spPr>
          <a:xfrm>
            <a:off x="6204857" y="1261287"/>
            <a:ext cx="5150531" cy="771585"/>
          </a:xfrm>
        </p:spPr>
        <p:txBody>
          <a:bodyPr/>
          <a:lstStyle/>
          <a:p>
            <a:r>
              <a:rPr lang="en-US" dirty="0"/>
              <a:t>For Professionals</a:t>
            </a:r>
          </a:p>
        </p:txBody>
      </p:sp>
      <p:sp>
        <p:nvSpPr>
          <p:cNvPr id="8" name="Content Placeholder 7"/>
          <p:cNvSpPr>
            <a:spLocks noGrp="1"/>
          </p:cNvSpPr>
          <p:nvPr>
            <p:ph sz="quarter" idx="4"/>
          </p:nvPr>
        </p:nvSpPr>
        <p:spPr>
          <a:xfrm>
            <a:off x="6172200" y="2222090"/>
            <a:ext cx="5183188" cy="3452569"/>
          </a:xfrm>
        </p:spPr>
        <p:txBody>
          <a:bodyPr>
            <a:normAutofit/>
          </a:bodyPr>
          <a:lstStyle/>
          <a:p>
            <a:r>
              <a:rPr lang="en-US" sz="2400" dirty="0"/>
              <a:t>Awareness of family perspectives</a:t>
            </a:r>
          </a:p>
          <a:p>
            <a:r>
              <a:rPr lang="en-US" sz="2400" dirty="0"/>
              <a:t>Increased confidence and ability to partner with families</a:t>
            </a:r>
          </a:p>
          <a:p>
            <a:r>
              <a:rPr lang="en-US" sz="2400" dirty="0"/>
              <a:t>Acceptance of family representatives in leadership roles</a:t>
            </a:r>
          </a:p>
        </p:txBody>
      </p:sp>
      <p:sp>
        <p:nvSpPr>
          <p:cNvPr id="9" name="TextBox 8"/>
          <p:cNvSpPr txBox="1"/>
          <p:nvPr/>
        </p:nvSpPr>
        <p:spPr>
          <a:xfrm>
            <a:off x="6543902" y="5674659"/>
            <a:ext cx="5423647" cy="369332"/>
          </a:xfrm>
          <a:prstGeom prst="rect">
            <a:avLst/>
          </a:prstGeom>
          <a:noFill/>
        </p:spPr>
        <p:txBody>
          <a:bodyPr wrap="square" rtlCol="0">
            <a:spAutoFit/>
          </a:bodyPr>
          <a:lstStyle/>
          <a:p>
            <a:pPr algn="r"/>
            <a:r>
              <a:rPr lang="en-US" dirty="0"/>
              <a:t>Source: Serving on Groups That Make Decisions</a:t>
            </a:r>
          </a:p>
        </p:txBody>
      </p:sp>
    </p:spTree>
    <p:extLst>
      <p:ext uri="{BB962C8B-B14F-4D97-AF65-F5344CB8AC3E}">
        <p14:creationId xmlns:p14="http://schemas.microsoft.com/office/powerpoint/2010/main" val="325489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14</a:t>
            </a:fld>
            <a:endParaRPr lang="en-US"/>
          </a:p>
        </p:txBody>
      </p:sp>
      <p:sp>
        <p:nvSpPr>
          <p:cNvPr id="6" name="Title 5"/>
          <p:cNvSpPr>
            <a:spLocks noGrp="1"/>
          </p:cNvSpPr>
          <p:nvPr>
            <p:ph type="title"/>
          </p:nvPr>
        </p:nvSpPr>
        <p:spPr/>
        <p:txBody>
          <a:bodyPr/>
          <a:lstStyle/>
          <a:p>
            <a:r>
              <a:rPr lang="en-US" dirty="0"/>
              <a:t>Policies, Frameworks, and Supports</a:t>
            </a:r>
          </a:p>
        </p:txBody>
      </p:sp>
    </p:spTree>
    <p:extLst>
      <p:ext uri="{BB962C8B-B14F-4D97-AF65-F5344CB8AC3E}">
        <p14:creationId xmlns:p14="http://schemas.microsoft.com/office/powerpoint/2010/main" val="351611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
          </p:nvPr>
        </p:nvSpPr>
        <p:spPr>
          <a:xfrm>
            <a:off x="10360510" y="6349534"/>
            <a:ext cx="1232776" cy="503578"/>
          </a:xfrm>
        </p:spPr>
        <p:txBody>
          <a:bodyPr/>
          <a:lstStyle/>
          <a:p>
            <a:r>
              <a:rPr lang="en-US" dirty="0"/>
              <a:t>15</a:t>
            </a:r>
          </a:p>
        </p:txBody>
      </p:sp>
      <p:sp>
        <p:nvSpPr>
          <p:cNvPr id="4" name="Title 3"/>
          <p:cNvSpPr>
            <a:spLocks noGrp="1"/>
          </p:cNvSpPr>
          <p:nvPr>
            <p:ph type="title"/>
          </p:nvPr>
        </p:nvSpPr>
        <p:spPr/>
        <p:txBody>
          <a:bodyPr>
            <a:noAutofit/>
          </a:bodyPr>
          <a:lstStyle/>
          <a:p>
            <a:r>
              <a:rPr lang="en-US" dirty="0"/>
              <a:t>Federal Laws that Emphasize the Importance of                    Family Engagement</a:t>
            </a:r>
          </a:p>
        </p:txBody>
      </p:sp>
      <p:sp>
        <p:nvSpPr>
          <p:cNvPr id="5" name="Content Placeholder 4"/>
          <p:cNvSpPr>
            <a:spLocks noGrp="1"/>
          </p:cNvSpPr>
          <p:nvPr>
            <p:ph sz="half" idx="1"/>
          </p:nvPr>
        </p:nvSpPr>
        <p:spPr>
          <a:xfrm>
            <a:off x="1504242" y="1549427"/>
            <a:ext cx="9172629" cy="4351338"/>
          </a:xfrm>
        </p:spPr>
        <p:txBody>
          <a:bodyPr>
            <a:normAutofit/>
          </a:bodyPr>
          <a:lstStyle/>
          <a:p>
            <a:r>
              <a:rPr lang="en-US" sz="2800" dirty="0"/>
              <a:t>Head Start Act</a:t>
            </a:r>
          </a:p>
          <a:p>
            <a:r>
              <a:rPr lang="en-US" sz="2800" dirty="0"/>
              <a:t>Child Care Development Block grant (CCDBG )</a:t>
            </a:r>
          </a:p>
          <a:p>
            <a:r>
              <a:rPr lang="en-US" sz="2800" dirty="0"/>
              <a:t>Maternal, Infant and Child Health Home Visiting Program</a:t>
            </a:r>
          </a:p>
          <a:p>
            <a:r>
              <a:rPr lang="en-US" sz="2800" dirty="0"/>
              <a:t>Public Health, Title V</a:t>
            </a:r>
          </a:p>
          <a:p>
            <a:r>
              <a:rPr lang="en-US" sz="2800" dirty="0"/>
              <a:t>Individuals with Disabilities Education Act (IDEA)</a:t>
            </a:r>
          </a:p>
          <a:p>
            <a:r>
              <a:rPr lang="en-US" sz="2800" dirty="0"/>
              <a:t>Every Student Succeeds Act (ESSA)</a:t>
            </a:r>
          </a:p>
        </p:txBody>
      </p:sp>
    </p:spTree>
    <p:extLst>
      <p:ext uri="{BB962C8B-B14F-4D97-AF65-F5344CB8AC3E}">
        <p14:creationId xmlns:p14="http://schemas.microsoft.com/office/powerpoint/2010/main" val="173990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0360510" y="6349534"/>
            <a:ext cx="1232776" cy="503578"/>
          </a:xfrm>
        </p:spPr>
        <p:txBody>
          <a:bodyPr/>
          <a:lstStyle/>
          <a:p>
            <a:r>
              <a:rPr lang="en-US" dirty="0"/>
              <a:t>16</a:t>
            </a:r>
          </a:p>
        </p:txBody>
      </p:sp>
      <p:sp>
        <p:nvSpPr>
          <p:cNvPr id="7" name="Title 6"/>
          <p:cNvSpPr>
            <a:spLocks noGrp="1"/>
          </p:cNvSpPr>
          <p:nvPr>
            <p:ph type="title"/>
          </p:nvPr>
        </p:nvSpPr>
        <p:spPr>
          <a:xfrm>
            <a:off x="5034116" y="651520"/>
            <a:ext cx="6803923" cy="4972531"/>
          </a:xfrm>
        </p:spPr>
        <p:txBody>
          <a:bodyPr>
            <a:normAutofit fontScale="90000"/>
          </a:bodyPr>
          <a:lstStyle/>
          <a:p>
            <a:r>
              <a:rPr lang="en-US" sz="3600" dirty="0"/>
              <a:t>U.S. Department of Education’s </a:t>
            </a:r>
            <a:r>
              <a:rPr lang="en-US" sz="3600" dirty="0">
                <a:hlinkClick r:id="rId3"/>
              </a:rPr>
              <a:t>Dual Capacity-Building Framework for Family-School Partnerships </a:t>
            </a:r>
            <a:br>
              <a:rPr lang="en-US" sz="3600" dirty="0"/>
            </a:br>
            <a:br>
              <a:rPr lang="en-US" sz="3600" dirty="0"/>
            </a:br>
            <a:br>
              <a:rPr lang="en-US" sz="3600" dirty="0"/>
            </a:br>
            <a:r>
              <a:rPr lang="en-US" sz="2700" dirty="0"/>
              <a:t>Partnering with families in multiple roles:</a:t>
            </a:r>
            <a:br>
              <a:rPr lang="en-US" sz="2700" dirty="0"/>
            </a:br>
            <a:r>
              <a:rPr lang="en-US" sz="2700" dirty="0"/>
              <a:t>Supporters</a:t>
            </a:r>
            <a:br>
              <a:rPr lang="en-US" sz="2700" dirty="0"/>
            </a:br>
            <a:r>
              <a:rPr lang="en-US" sz="2700" dirty="0"/>
              <a:t> Encouragers </a:t>
            </a:r>
            <a:br>
              <a:rPr lang="en-US" sz="2700" dirty="0"/>
            </a:br>
            <a:r>
              <a:rPr lang="en-US" sz="2700" dirty="0"/>
              <a:t>Monitors </a:t>
            </a:r>
            <a:br>
              <a:rPr lang="en-US" sz="2700" dirty="0"/>
            </a:br>
            <a:r>
              <a:rPr lang="en-US" sz="2700" dirty="0"/>
              <a:t>Advocates </a:t>
            </a:r>
            <a:br>
              <a:rPr lang="en-US" sz="2700" dirty="0"/>
            </a:br>
            <a:r>
              <a:rPr lang="en-US" sz="2700" dirty="0"/>
              <a:t>Decision Makers </a:t>
            </a:r>
            <a:br>
              <a:rPr lang="en-US" sz="2700" dirty="0"/>
            </a:br>
            <a:r>
              <a:rPr lang="en-US" sz="2700" dirty="0"/>
              <a:t>Collaborators</a:t>
            </a:r>
            <a:endParaRPr lang="en-US" sz="2700" dirty="0">
              <a:solidFill>
                <a:srgbClr val="0C4790"/>
              </a:solidFill>
            </a:endParaRPr>
          </a:p>
        </p:txBody>
      </p:sp>
      <p:pic>
        <p:nvPicPr>
          <p:cNvPr id="1026" name="Picture 2" descr="The graphic is an image of the U.S Department of Education's Dual Capacity-Building Framework for Family-School Partnership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606" y="500742"/>
            <a:ext cx="4366852" cy="524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01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
          </p:nvPr>
        </p:nvSpPr>
        <p:spPr>
          <a:xfrm>
            <a:off x="10360510" y="6349534"/>
            <a:ext cx="1232776" cy="503578"/>
          </a:xfrm>
        </p:spPr>
        <p:txBody>
          <a:bodyPr/>
          <a:lstStyle/>
          <a:p>
            <a:r>
              <a:rPr lang="en-US" dirty="0"/>
              <a:t>17</a:t>
            </a:r>
          </a:p>
        </p:txBody>
      </p:sp>
      <p:sp>
        <p:nvSpPr>
          <p:cNvPr id="7" name="Title 6"/>
          <p:cNvSpPr>
            <a:spLocks noGrp="1"/>
          </p:cNvSpPr>
          <p:nvPr>
            <p:ph type="title"/>
          </p:nvPr>
        </p:nvSpPr>
        <p:spPr>
          <a:xfrm>
            <a:off x="5279572" y="651521"/>
            <a:ext cx="6313714" cy="914400"/>
          </a:xfrm>
        </p:spPr>
        <p:txBody>
          <a:bodyPr>
            <a:normAutofit fontScale="90000"/>
          </a:bodyPr>
          <a:lstStyle/>
          <a:p>
            <a:r>
              <a:rPr lang="en-US" sz="3600" dirty="0"/>
              <a:t>U.S. Dept. of Health &amp; Human Services/Dept. of Education</a:t>
            </a:r>
            <a:br>
              <a:rPr lang="en-US" sz="3600" dirty="0"/>
            </a:br>
            <a:r>
              <a:rPr lang="en-US" sz="3600" dirty="0">
                <a:hlinkClick r:id="rId3"/>
              </a:rPr>
              <a:t>Policy Statement on Family Engagement in the Early Grades</a:t>
            </a:r>
            <a:br>
              <a:rPr lang="en-US" sz="3600" dirty="0"/>
            </a:br>
            <a:br>
              <a:rPr lang="en-US" sz="3600" dirty="0"/>
            </a:br>
            <a:r>
              <a:rPr lang="en-US" sz="2800" dirty="0"/>
              <a:t>Provides recommendations to early childhood systems and programs on family engagement. </a:t>
            </a:r>
            <a:endParaRPr lang="en-US" sz="2700" dirty="0">
              <a:solidFill>
                <a:srgbClr val="0C4790"/>
              </a:solidFill>
            </a:endParaRPr>
          </a:p>
        </p:txBody>
      </p:sp>
      <p:pic>
        <p:nvPicPr>
          <p:cNvPr id="3" name="Picture 2" descr="The graphic is an image of the U.S. Department of Health and Human Services/Department of Education's Policy Statement on Family Engagement in the Early Grades. "/>
          <p:cNvPicPr>
            <a:picLocks noChangeAspect="1"/>
          </p:cNvPicPr>
          <p:nvPr/>
        </p:nvPicPr>
        <p:blipFill>
          <a:blip r:embed="rId4"/>
          <a:stretch>
            <a:fillRect/>
          </a:stretch>
        </p:blipFill>
        <p:spPr>
          <a:xfrm>
            <a:off x="793976" y="193902"/>
            <a:ext cx="4333875" cy="5686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593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10360510" y="6349534"/>
            <a:ext cx="1232776" cy="503578"/>
          </a:xfrm>
        </p:spPr>
        <p:txBody>
          <a:bodyPr/>
          <a:lstStyle/>
          <a:p>
            <a:r>
              <a:rPr lang="en-US" dirty="0"/>
              <a:t>18</a:t>
            </a:r>
          </a:p>
        </p:txBody>
      </p:sp>
      <p:sp>
        <p:nvSpPr>
          <p:cNvPr id="5" name="Title 4"/>
          <p:cNvSpPr>
            <a:spLocks noGrp="1"/>
          </p:cNvSpPr>
          <p:nvPr>
            <p:ph type="title"/>
          </p:nvPr>
        </p:nvSpPr>
        <p:spPr/>
        <p:txBody>
          <a:bodyPr>
            <a:noAutofit/>
          </a:bodyPr>
          <a:lstStyle/>
          <a:p>
            <a:r>
              <a:rPr lang="en-US" dirty="0"/>
              <a:t>U.S. Office of Special Education Programs (OSEP)</a:t>
            </a:r>
            <a:br>
              <a:rPr lang="en-US" dirty="0"/>
            </a:br>
            <a:r>
              <a:rPr lang="en-US" dirty="0"/>
              <a:t> Parent Training and Information Center Priorities</a:t>
            </a:r>
          </a:p>
        </p:txBody>
      </p:sp>
      <p:sp>
        <p:nvSpPr>
          <p:cNvPr id="6" name="Content Placeholder 5"/>
          <p:cNvSpPr>
            <a:spLocks noGrp="1"/>
          </p:cNvSpPr>
          <p:nvPr>
            <p:ph idx="1"/>
          </p:nvPr>
        </p:nvSpPr>
        <p:spPr>
          <a:xfrm>
            <a:off x="587827" y="1509873"/>
            <a:ext cx="11005457" cy="4097988"/>
          </a:xfrm>
        </p:spPr>
        <p:txBody>
          <a:bodyPr/>
          <a:lstStyle/>
          <a:p>
            <a:pPr fontAlgn="base"/>
            <a:r>
              <a:rPr lang="en-US" sz="2400" b="1" dirty="0"/>
              <a:t>Working</a:t>
            </a:r>
            <a:r>
              <a:rPr lang="en-US" sz="2400" dirty="0"/>
              <a:t> with families of infants, toddlers, children, and youth with disabilities, birth to 26</a:t>
            </a:r>
          </a:p>
          <a:p>
            <a:pPr fontAlgn="base"/>
            <a:r>
              <a:rPr lang="en-US" sz="2400" b="1" dirty="0"/>
              <a:t>Helping</a:t>
            </a:r>
            <a:r>
              <a:rPr lang="en-US" sz="2400" dirty="0"/>
              <a:t> parents participate effectively in their children’s education and development</a:t>
            </a:r>
          </a:p>
          <a:p>
            <a:pPr fontAlgn="base"/>
            <a:r>
              <a:rPr lang="en-US" sz="2400" b="1" dirty="0"/>
              <a:t>Partnering </a:t>
            </a:r>
            <a:r>
              <a:rPr lang="en-US" sz="2400" dirty="0"/>
              <a:t>with professionals and policy makers to improve outcomes for all children with disabilities</a:t>
            </a:r>
          </a:p>
        </p:txBody>
      </p:sp>
    </p:spTree>
    <p:extLst>
      <p:ext uri="{BB962C8B-B14F-4D97-AF65-F5344CB8AC3E}">
        <p14:creationId xmlns:p14="http://schemas.microsoft.com/office/powerpoint/2010/main" val="139844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10360510" y="6349534"/>
            <a:ext cx="1232776" cy="503578"/>
          </a:xfrm>
        </p:spPr>
        <p:txBody>
          <a:bodyPr/>
          <a:lstStyle/>
          <a:p>
            <a:r>
              <a:rPr lang="en-US" dirty="0"/>
              <a:t>19</a:t>
            </a:r>
          </a:p>
        </p:txBody>
      </p:sp>
      <p:sp>
        <p:nvSpPr>
          <p:cNvPr id="2" name="Title 1"/>
          <p:cNvSpPr>
            <a:spLocks noGrp="1"/>
          </p:cNvSpPr>
          <p:nvPr>
            <p:ph type="title"/>
          </p:nvPr>
        </p:nvSpPr>
        <p:spPr>
          <a:xfrm>
            <a:off x="250372" y="226980"/>
            <a:ext cx="11342914" cy="914400"/>
          </a:xfrm>
        </p:spPr>
        <p:txBody>
          <a:bodyPr>
            <a:noAutofit/>
          </a:bodyPr>
          <a:lstStyle/>
          <a:p>
            <a:r>
              <a:rPr lang="en-US" dirty="0"/>
              <a:t>U.S. Office of Special Education Programs (OSEP)</a:t>
            </a:r>
            <a:br>
              <a:rPr lang="en-US" dirty="0"/>
            </a:br>
            <a:r>
              <a:rPr lang="en-US" dirty="0"/>
              <a:t> Parent Training and Information Center Priorities (cont.)</a:t>
            </a:r>
          </a:p>
        </p:txBody>
      </p:sp>
      <p:sp>
        <p:nvSpPr>
          <p:cNvPr id="3" name="Content Placeholder 2"/>
          <p:cNvSpPr>
            <a:spLocks noGrp="1"/>
          </p:cNvSpPr>
          <p:nvPr>
            <p:ph idx="1"/>
          </p:nvPr>
        </p:nvSpPr>
        <p:spPr/>
        <p:txBody>
          <a:bodyPr>
            <a:normAutofit/>
          </a:bodyPr>
          <a:lstStyle/>
          <a:p>
            <a:pPr marL="0" lvl="0" indent="0">
              <a:buNone/>
            </a:pPr>
            <a:r>
              <a:rPr lang="en-US" sz="2400" dirty="0"/>
              <a:t>To increase parents’ capacity to: </a:t>
            </a:r>
          </a:p>
          <a:p>
            <a:pPr lvl="0"/>
            <a:r>
              <a:rPr lang="en-US" sz="2400" dirty="0"/>
              <a:t>Effectively support their children with disabilities and participate in their children’s education</a:t>
            </a:r>
          </a:p>
          <a:p>
            <a:pPr lvl="0"/>
            <a:r>
              <a:rPr lang="en-US" sz="2400" dirty="0"/>
              <a:t>Communicate effectively and work collaboratively in partnership with early intervention service providers, school-based personnel, related services personnel, and administrators</a:t>
            </a:r>
          </a:p>
          <a:p>
            <a:pPr lvl="0"/>
            <a:r>
              <a:rPr lang="en-US" sz="2400" dirty="0"/>
              <a:t>Resolve disputes effectively</a:t>
            </a:r>
          </a:p>
          <a:p>
            <a:r>
              <a:rPr lang="en-US" sz="2400" dirty="0"/>
              <a:t>Participate in school reform activities to improve outcomes for children </a:t>
            </a:r>
          </a:p>
        </p:txBody>
      </p:sp>
    </p:spTree>
    <p:extLst>
      <p:ext uri="{BB962C8B-B14F-4D97-AF65-F5344CB8AC3E}">
        <p14:creationId xmlns:p14="http://schemas.microsoft.com/office/powerpoint/2010/main" val="125659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a:t>
            </a:r>
          </a:p>
        </p:txBody>
      </p:sp>
      <p:sp>
        <p:nvSpPr>
          <p:cNvPr id="4" name="Title 3"/>
          <p:cNvSpPr>
            <a:spLocks noGrp="1"/>
          </p:cNvSpPr>
          <p:nvPr>
            <p:ph type="title"/>
          </p:nvPr>
        </p:nvSpPr>
        <p:spPr>
          <a:xfrm>
            <a:off x="1981200" y="213379"/>
            <a:ext cx="8229600" cy="578671"/>
          </a:xfrm>
        </p:spPr>
        <p:txBody>
          <a:bodyPr>
            <a:noAutofit/>
          </a:bodyPr>
          <a:lstStyle/>
          <a:p>
            <a:pPr algn="ctr"/>
            <a:r>
              <a:rPr lang="en-US" sz="3600" dirty="0"/>
              <a:t>Today’s Presenters/Facilitators</a:t>
            </a:r>
          </a:p>
        </p:txBody>
      </p:sp>
      <p:sp>
        <p:nvSpPr>
          <p:cNvPr id="17" name="TextBox 16"/>
          <p:cNvSpPr txBox="1"/>
          <p:nvPr/>
        </p:nvSpPr>
        <p:spPr>
          <a:xfrm>
            <a:off x="1506484" y="1474235"/>
            <a:ext cx="3919627" cy="1692771"/>
          </a:xfrm>
          <a:prstGeom prst="rect">
            <a:avLst/>
          </a:prstGeom>
          <a:noFill/>
        </p:spPr>
        <p:txBody>
          <a:bodyPr wrap="square" rtlCol="0">
            <a:spAutoFit/>
          </a:bodyPr>
          <a:lstStyle/>
          <a:p>
            <a:pPr algn="ctr"/>
            <a:r>
              <a:rPr lang="en-US" sz="2400" b="1" dirty="0"/>
              <a:t>Stephanie Moss</a:t>
            </a:r>
            <a:endParaRPr lang="en-US" sz="2000" dirty="0"/>
          </a:p>
          <a:p>
            <a:pPr algn="ctr"/>
            <a:r>
              <a:rPr lang="en-US" sz="2000" dirty="0"/>
              <a:t>Parent to Parent of Georgia/Region 3 Parent Technical Assistance Center</a:t>
            </a:r>
          </a:p>
          <a:p>
            <a:pPr algn="ctr"/>
            <a:r>
              <a:rPr lang="en-US" sz="2000" dirty="0"/>
              <a:t>Email: stephanie@p2pga.org </a:t>
            </a:r>
          </a:p>
        </p:txBody>
      </p:sp>
      <p:sp>
        <p:nvSpPr>
          <p:cNvPr id="16" name="TextBox 15"/>
          <p:cNvSpPr txBox="1"/>
          <p:nvPr/>
        </p:nvSpPr>
        <p:spPr>
          <a:xfrm>
            <a:off x="6458693" y="1474235"/>
            <a:ext cx="4244475" cy="2000548"/>
          </a:xfrm>
          <a:prstGeom prst="rect">
            <a:avLst/>
          </a:prstGeom>
          <a:noFill/>
        </p:spPr>
        <p:txBody>
          <a:bodyPr wrap="square" rtlCol="0">
            <a:spAutoFit/>
          </a:bodyPr>
          <a:lstStyle/>
          <a:p>
            <a:pPr algn="ctr"/>
            <a:r>
              <a:rPr lang="en-US" sz="2400" b="1" dirty="0"/>
              <a:t>Amy Nicholas</a:t>
            </a:r>
          </a:p>
          <a:p>
            <a:pPr algn="ctr"/>
            <a:r>
              <a:rPr lang="en-US" sz="2000" dirty="0"/>
              <a:t>Early Childhood Technical Assistance Center/                         Center for IDEA Early Childhood Data Systems </a:t>
            </a:r>
          </a:p>
          <a:p>
            <a:pPr algn="ctr"/>
            <a:r>
              <a:rPr lang="en-US" sz="2000" dirty="0"/>
              <a:t>Email: amy.nicholas@unc.edu	 </a:t>
            </a:r>
            <a:endParaRPr lang="en-US" sz="2800" dirty="0"/>
          </a:p>
        </p:txBody>
      </p:sp>
      <p:sp>
        <p:nvSpPr>
          <p:cNvPr id="18" name="TextBox 17"/>
          <p:cNvSpPr txBox="1"/>
          <p:nvPr/>
        </p:nvSpPr>
        <p:spPr>
          <a:xfrm>
            <a:off x="1506484" y="3952692"/>
            <a:ext cx="3795627" cy="1692771"/>
          </a:xfrm>
          <a:prstGeom prst="rect">
            <a:avLst/>
          </a:prstGeom>
          <a:noFill/>
        </p:spPr>
        <p:txBody>
          <a:bodyPr wrap="square" rtlCol="0">
            <a:spAutoFit/>
          </a:bodyPr>
          <a:lstStyle/>
          <a:p>
            <a:pPr algn="ctr"/>
            <a:r>
              <a:rPr lang="en-US" sz="2400" b="1" dirty="0"/>
              <a:t>Darla Gundler</a:t>
            </a:r>
          </a:p>
          <a:p>
            <a:pPr algn="ctr"/>
            <a:r>
              <a:rPr lang="en-US" sz="2000" dirty="0"/>
              <a:t>Federation for Children with Special Needs/Early Childhood Personnel Center</a:t>
            </a:r>
          </a:p>
          <a:p>
            <a:pPr algn="ctr"/>
            <a:r>
              <a:rPr lang="en-US" sz="2000" dirty="0"/>
              <a:t>Email: gundler@uchc.edu </a:t>
            </a:r>
          </a:p>
        </p:txBody>
      </p:sp>
      <p:sp>
        <p:nvSpPr>
          <p:cNvPr id="21" name="TextBox 20"/>
          <p:cNvSpPr txBox="1"/>
          <p:nvPr/>
        </p:nvSpPr>
        <p:spPr>
          <a:xfrm>
            <a:off x="6558363" y="3968617"/>
            <a:ext cx="3628968" cy="1384995"/>
          </a:xfrm>
          <a:prstGeom prst="rect">
            <a:avLst/>
          </a:prstGeom>
          <a:noFill/>
        </p:spPr>
        <p:txBody>
          <a:bodyPr wrap="square" rtlCol="0">
            <a:spAutoFit/>
          </a:bodyPr>
          <a:lstStyle/>
          <a:p>
            <a:pPr algn="ctr"/>
            <a:r>
              <a:rPr lang="en-US" sz="2400" b="1" dirty="0"/>
              <a:t>Sherri Williams </a:t>
            </a:r>
          </a:p>
          <a:p>
            <a:pPr algn="ctr"/>
            <a:r>
              <a:rPr lang="en-US" sz="2000" dirty="0"/>
              <a:t>Early Childhood Technical Assistance Center</a:t>
            </a:r>
          </a:p>
          <a:p>
            <a:pPr algn="ctr"/>
            <a:r>
              <a:rPr lang="en-US" sz="2000" dirty="0"/>
              <a:t>Email: sherri@email.unc.edu </a:t>
            </a:r>
          </a:p>
        </p:txBody>
      </p:sp>
      <p:pic>
        <p:nvPicPr>
          <p:cNvPr id="8" name="Picture 7" descr="IDEAs that Work. Office of Special Education Programs. U.S. Department of Edu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559" y="5029910"/>
            <a:ext cx="1457841" cy="858315"/>
          </a:xfrm>
          <a:prstGeom prst="rect">
            <a:avLst/>
          </a:prstGeom>
        </p:spPr>
      </p:pic>
    </p:spTree>
    <p:extLst>
      <p:ext uri="{BB962C8B-B14F-4D97-AF65-F5344CB8AC3E}">
        <p14:creationId xmlns:p14="http://schemas.microsoft.com/office/powerpoint/2010/main" val="218298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FF8BE51-C3B0-9B4F-9A06-4F809A9A7941}" type="slidenum">
              <a:rPr lang="en-US" smtClean="0"/>
              <a:pPr/>
              <a:t>20</a:t>
            </a:fld>
            <a:endParaRPr lang="en-US"/>
          </a:p>
        </p:txBody>
      </p:sp>
      <p:sp>
        <p:nvSpPr>
          <p:cNvPr id="7" name="Title 6"/>
          <p:cNvSpPr>
            <a:spLocks noGrp="1"/>
          </p:cNvSpPr>
          <p:nvPr>
            <p:ph type="title"/>
          </p:nvPr>
        </p:nvSpPr>
        <p:spPr/>
        <p:txBody>
          <a:bodyPr/>
          <a:lstStyle/>
          <a:p>
            <a:r>
              <a:rPr lang="en-US" dirty="0"/>
              <a:t>Families and High-Quality IDEA Early Childhood Systems</a:t>
            </a:r>
          </a:p>
        </p:txBody>
      </p:sp>
    </p:spTree>
    <p:extLst>
      <p:ext uri="{BB962C8B-B14F-4D97-AF65-F5344CB8AC3E}">
        <p14:creationId xmlns:p14="http://schemas.microsoft.com/office/powerpoint/2010/main" val="107821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4"/>
          </p:nvPr>
        </p:nvSpPr>
        <p:spPr>
          <a:xfrm>
            <a:off x="10360510" y="6349534"/>
            <a:ext cx="1232776" cy="503578"/>
          </a:xfrm>
        </p:spPr>
        <p:txBody>
          <a:bodyPr/>
          <a:lstStyle/>
          <a:p>
            <a:r>
              <a:rPr lang="en-US" dirty="0"/>
              <a:t>21</a:t>
            </a:r>
          </a:p>
        </p:txBody>
      </p:sp>
      <p:sp>
        <p:nvSpPr>
          <p:cNvPr id="9" name="Rounded Rectangle 8">
            <a:extLst>
              <a:ext uri="{C183D7F6-B498-43B3-948B-1728B52AA6E4}">
                <adec:decorative xmlns:adec="http://schemas.microsoft.com/office/drawing/2017/decorative" val="1"/>
              </a:ext>
            </a:extLst>
          </p:cNvPr>
          <p:cNvSpPr/>
          <p:nvPr/>
        </p:nvSpPr>
        <p:spPr>
          <a:xfrm>
            <a:off x="1617812" y="219769"/>
            <a:ext cx="8763000" cy="1126964"/>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447738"/>
            <a:ext cx="8763000" cy="1019412"/>
          </a:xfrm>
        </p:spPr>
        <p:txBody>
          <a:bodyPr>
            <a:normAutofit/>
          </a:bodyPr>
          <a:lstStyle/>
          <a:p>
            <a:r>
              <a:rPr lang="en-US" i="1" dirty="0"/>
              <a:t>High-Quality IDEA Early Childhood Systems</a:t>
            </a:r>
          </a:p>
        </p:txBody>
      </p:sp>
      <p:sp>
        <p:nvSpPr>
          <p:cNvPr id="3" name="TextBox 2"/>
          <p:cNvSpPr txBox="1"/>
          <p:nvPr/>
        </p:nvSpPr>
        <p:spPr>
          <a:xfrm>
            <a:off x="1794062" y="1444597"/>
            <a:ext cx="8950137" cy="400110"/>
          </a:xfrm>
          <a:prstGeom prst="rect">
            <a:avLst/>
          </a:prstGeom>
          <a:noFill/>
        </p:spPr>
        <p:txBody>
          <a:bodyPr wrap="square" rtlCol="0">
            <a:spAutoFit/>
          </a:bodyPr>
          <a:lstStyle/>
          <a:p>
            <a:r>
              <a:rPr lang="en-US" sz="2000" dirty="0"/>
              <a:t>Family engagement cuts across all components of high-quality systems.</a:t>
            </a:r>
          </a:p>
        </p:txBody>
      </p:sp>
      <p:pic>
        <p:nvPicPr>
          <p:cNvPr id="6" name="Picture 5" descr="The graphic is an image of the high-quality IDEA Early Childhood Systems framewor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99" y="1845729"/>
            <a:ext cx="8991601" cy="4171651"/>
          </a:xfrm>
          <a:prstGeom prst="rect">
            <a:avLst/>
          </a:prstGeom>
        </p:spPr>
      </p:pic>
      <p:sp>
        <p:nvSpPr>
          <p:cNvPr id="18" name="TextBox 17"/>
          <p:cNvSpPr txBox="1"/>
          <p:nvPr/>
        </p:nvSpPr>
        <p:spPr>
          <a:xfrm>
            <a:off x="2971800" y="2503677"/>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Governance</a:t>
            </a:r>
          </a:p>
        </p:txBody>
      </p:sp>
      <p:sp>
        <p:nvSpPr>
          <p:cNvPr id="17" name="TextBox 16"/>
          <p:cNvSpPr txBox="1"/>
          <p:nvPr/>
        </p:nvSpPr>
        <p:spPr>
          <a:xfrm>
            <a:off x="4312665" y="3264283"/>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Finance</a:t>
            </a:r>
          </a:p>
        </p:txBody>
      </p:sp>
      <p:sp>
        <p:nvSpPr>
          <p:cNvPr id="16" name="TextBox 15"/>
          <p:cNvSpPr txBox="1"/>
          <p:nvPr/>
        </p:nvSpPr>
        <p:spPr>
          <a:xfrm>
            <a:off x="4312666" y="4735288"/>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Personnel / Workforce</a:t>
            </a:r>
          </a:p>
        </p:txBody>
      </p:sp>
      <p:sp>
        <p:nvSpPr>
          <p:cNvPr id="13" name="TextBox 12"/>
          <p:cNvSpPr txBox="1"/>
          <p:nvPr/>
        </p:nvSpPr>
        <p:spPr>
          <a:xfrm>
            <a:off x="2971801" y="5517255"/>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Data</a:t>
            </a:r>
          </a:p>
          <a:p>
            <a:pPr algn="ctr"/>
            <a:r>
              <a:rPr lang="en-US" sz="1100" b="1" i="1" dirty="0">
                <a:solidFill>
                  <a:schemeClr val="bg1"/>
                </a:solidFill>
                <a:effectLst>
                  <a:outerShdw dist="63500" dir="2700000" algn="tl" rotWithShape="0">
                    <a:schemeClr val="tx2">
                      <a:lumMod val="50000"/>
                    </a:schemeClr>
                  </a:outerShdw>
                </a:effectLst>
              </a:rPr>
              <a:t>System</a:t>
            </a:r>
          </a:p>
        </p:txBody>
      </p:sp>
      <p:sp>
        <p:nvSpPr>
          <p:cNvPr id="15" name="TextBox 14"/>
          <p:cNvSpPr txBox="1"/>
          <p:nvPr/>
        </p:nvSpPr>
        <p:spPr>
          <a:xfrm>
            <a:off x="1513758" y="4735287"/>
            <a:ext cx="1676400"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Accountability &amp; Quality Improvement</a:t>
            </a:r>
          </a:p>
        </p:txBody>
      </p:sp>
      <p:sp>
        <p:nvSpPr>
          <p:cNvPr id="14" name="TextBox 13"/>
          <p:cNvSpPr txBox="1"/>
          <p:nvPr/>
        </p:nvSpPr>
        <p:spPr>
          <a:xfrm>
            <a:off x="1609006" y="3163670"/>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Quality</a:t>
            </a:r>
          </a:p>
          <a:p>
            <a:pPr algn="ctr"/>
            <a:r>
              <a:rPr lang="en-US" sz="1100" b="1" i="1" dirty="0">
                <a:solidFill>
                  <a:schemeClr val="bg1"/>
                </a:solidFill>
                <a:effectLst>
                  <a:outerShdw dist="63500" dir="2700000" algn="tl" rotWithShape="0">
                    <a:schemeClr val="tx2">
                      <a:lumMod val="50000"/>
                    </a:schemeClr>
                  </a:outerShdw>
                </a:effectLst>
              </a:rPr>
              <a:t>Standards</a:t>
            </a:r>
          </a:p>
        </p:txBody>
      </p:sp>
      <p:sp>
        <p:nvSpPr>
          <p:cNvPr id="19" name="TextBox 18"/>
          <p:cNvSpPr txBox="1"/>
          <p:nvPr/>
        </p:nvSpPr>
        <p:spPr>
          <a:xfrm>
            <a:off x="2913212" y="3692008"/>
            <a:ext cx="1506389" cy="877163"/>
          </a:xfrm>
          <a:prstGeom prst="rect">
            <a:avLst/>
          </a:prstGeom>
          <a:noFill/>
        </p:spPr>
        <p:txBody>
          <a:bodyPr wrap="square" rtlCol="0">
            <a:spAutoFit/>
          </a:bodyPr>
          <a:lstStyle/>
          <a:p>
            <a:pPr algn="ctr"/>
            <a:r>
              <a:rPr lang="en-US" sz="1700" b="1" i="1" dirty="0">
                <a:solidFill>
                  <a:schemeClr val="bg1"/>
                </a:solidFill>
                <a:effectLst>
                  <a:outerShdw dist="63500" dir="2700000" algn="tl" rotWithShape="0">
                    <a:schemeClr val="tx2">
                      <a:lumMod val="50000"/>
                    </a:schemeClr>
                  </a:outerShdw>
                </a:effectLst>
              </a:rPr>
              <a:t>Building</a:t>
            </a:r>
          </a:p>
          <a:p>
            <a:pPr algn="ctr"/>
            <a:r>
              <a:rPr lang="en-US" sz="1700" b="1" i="1" dirty="0">
                <a:solidFill>
                  <a:schemeClr val="bg1"/>
                </a:solidFill>
                <a:effectLst>
                  <a:outerShdw dist="63500" dir="2700000" algn="tl" rotWithShape="0">
                    <a:schemeClr val="tx2">
                      <a:lumMod val="50000"/>
                    </a:schemeClr>
                  </a:outerShdw>
                </a:effectLst>
              </a:rPr>
              <a:t>High-Quality</a:t>
            </a:r>
          </a:p>
          <a:p>
            <a:pPr algn="ctr"/>
            <a:r>
              <a:rPr lang="en-US" sz="1700" b="1" i="1" dirty="0">
                <a:solidFill>
                  <a:schemeClr val="bg1"/>
                </a:solidFill>
                <a:effectLst>
                  <a:outerShdw dist="63500" dir="2700000" algn="tl" rotWithShape="0">
                    <a:schemeClr val="tx2">
                      <a:lumMod val="50000"/>
                    </a:schemeClr>
                  </a:outerShdw>
                </a:effectLst>
              </a:rPr>
              <a:t>Systems</a:t>
            </a:r>
          </a:p>
        </p:txBody>
      </p:sp>
      <p:sp>
        <p:nvSpPr>
          <p:cNvPr id="20" name="TextBox 19"/>
          <p:cNvSpPr txBox="1"/>
          <p:nvPr/>
        </p:nvSpPr>
        <p:spPr>
          <a:xfrm>
            <a:off x="6057899" y="3629562"/>
            <a:ext cx="1828800" cy="1077218"/>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Implementation</a:t>
            </a:r>
          </a:p>
          <a:p>
            <a:pPr algn="ctr"/>
            <a:r>
              <a:rPr lang="en-US" sz="1600" b="1" i="1" dirty="0">
                <a:solidFill>
                  <a:schemeClr val="bg1"/>
                </a:solidFill>
                <a:effectLst>
                  <a:outerShdw dist="63500" dir="2700000" algn="tl" rotWithShape="0">
                    <a:schemeClr val="tx2">
                      <a:lumMod val="50000"/>
                    </a:schemeClr>
                  </a:outerShdw>
                </a:effectLst>
              </a:rPr>
              <a:t>of</a:t>
            </a:r>
          </a:p>
          <a:p>
            <a:pPr algn="ctr"/>
            <a:r>
              <a:rPr lang="en-US" sz="1600" b="1" i="1" dirty="0">
                <a:solidFill>
                  <a:schemeClr val="bg1"/>
                </a:solidFill>
                <a:effectLst>
                  <a:outerShdw dist="63500" dir="2700000" algn="tl" rotWithShape="0">
                    <a:schemeClr val="tx2">
                      <a:lumMod val="50000"/>
                    </a:schemeClr>
                  </a:outerShdw>
                </a:effectLst>
              </a:rPr>
              <a:t>Effective Practices</a:t>
            </a:r>
          </a:p>
        </p:txBody>
      </p:sp>
      <p:sp>
        <p:nvSpPr>
          <p:cNvPr id="22" name="TextBox 21"/>
          <p:cNvSpPr txBox="1"/>
          <p:nvPr/>
        </p:nvSpPr>
        <p:spPr>
          <a:xfrm>
            <a:off x="8839200" y="2802523"/>
            <a:ext cx="1371600" cy="338554"/>
          </a:xfrm>
          <a:prstGeom prst="rect">
            <a:avLst/>
          </a:prstGeom>
          <a:noFill/>
        </p:spPr>
        <p:txBody>
          <a:bodyPr wrap="square" rtlCol="0">
            <a:spAutoFit/>
          </a:bodyPr>
          <a:lstStyle/>
          <a:p>
            <a:pPr algn="ctr"/>
            <a:r>
              <a:rPr lang="en-US" sz="1600" b="1" i="1" dirty="0">
                <a:solidFill>
                  <a:schemeClr val="accent2">
                    <a:lumMod val="75000"/>
                  </a:schemeClr>
                </a:solidFill>
                <a:effectLst>
                  <a:outerShdw dist="63500" dir="2700000" algn="tl" rotWithShape="0">
                    <a:schemeClr val="bg1"/>
                  </a:outerShdw>
                </a:effectLst>
              </a:rPr>
              <a:t>Result</a:t>
            </a:r>
          </a:p>
        </p:txBody>
      </p:sp>
      <p:sp>
        <p:nvSpPr>
          <p:cNvPr id="21" name="TextBox 20"/>
          <p:cNvSpPr txBox="1"/>
          <p:nvPr/>
        </p:nvSpPr>
        <p:spPr>
          <a:xfrm>
            <a:off x="8724899" y="3629562"/>
            <a:ext cx="1752600" cy="1323439"/>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Good outcomes for children with disabilities and their families</a:t>
            </a:r>
          </a:p>
        </p:txBody>
      </p:sp>
      <p:sp>
        <p:nvSpPr>
          <p:cNvPr id="12" name="TextBox 11"/>
          <p:cNvSpPr txBox="1"/>
          <p:nvPr/>
        </p:nvSpPr>
        <p:spPr>
          <a:xfrm>
            <a:off x="9231085" y="5553356"/>
            <a:ext cx="2862943" cy="369332"/>
          </a:xfrm>
          <a:prstGeom prst="rect">
            <a:avLst/>
          </a:prstGeom>
          <a:noFill/>
        </p:spPr>
        <p:txBody>
          <a:bodyPr wrap="square" rtlCol="0">
            <a:spAutoFit/>
          </a:bodyPr>
          <a:lstStyle/>
          <a:p>
            <a:pPr algn="r"/>
            <a:r>
              <a:rPr lang="en-US" dirty="0" err="1">
                <a:solidFill>
                  <a:schemeClr val="tx2"/>
                </a:solidFill>
              </a:rPr>
              <a:t>ectacenter.org</a:t>
            </a:r>
            <a:r>
              <a:rPr lang="en-US" dirty="0">
                <a:solidFill>
                  <a:schemeClr val="tx2"/>
                </a:solidFill>
              </a:rPr>
              <a:t>/</a:t>
            </a:r>
            <a:r>
              <a:rPr lang="en-US" dirty="0" err="1">
                <a:solidFill>
                  <a:schemeClr val="tx2"/>
                </a:solidFill>
              </a:rPr>
              <a:t>sysframe</a:t>
            </a:r>
            <a:endParaRPr lang="en-US" dirty="0">
              <a:solidFill>
                <a:schemeClr val="tx2"/>
              </a:solidFill>
            </a:endParaRPr>
          </a:p>
        </p:txBody>
      </p:sp>
    </p:spTree>
    <p:extLst>
      <p:ext uri="{BB962C8B-B14F-4D97-AF65-F5344CB8AC3E}">
        <p14:creationId xmlns:p14="http://schemas.microsoft.com/office/powerpoint/2010/main" val="128224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r>
              <a:rPr lang="en-US" dirty="0"/>
              <a:t>22</a:t>
            </a:r>
          </a:p>
        </p:txBody>
      </p:sp>
      <p:sp>
        <p:nvSpPr>
          <p:cNvPr id="3" name="Title 2" descr="&quot; &quot;"/>
          <p:cNvSpPr>
            <a:spLocks noGrp="1"/>
          </p:cNvSpPr>
          <p:nvPr>
            <p:ph type="title"/>
          </p:nvPr>
        </p:nvSpPr>
        <p:spPr/>
        <p:txBody>
          <a:bodyPr>
            <a:noAutofit/>
          </a:bodyPr>
          <a:lstStyle/>
          <a:p>
            <a:r>
              <a:rPr lang="en-US" dirty="0"/>
              <a:t>DEC Recommended Practices (RPs)</a:t>
            </a:r>
          </a:p>
        </p:txBody>
      </p:sp>
      <p:sp>
        <p:nvSpPr>
          <p:cNvPr id="4" name="TextBox 3"/>
          <p:cNvSpPr txBox="1"/>
          <p:nvPr/>
        </p:nvSpPr>
        <p:spPr>
          <a:xfrm>
            <a:off x="2778700" y="635303"/>
            <a:ext cx="7022122" cy="461665"/>
          </a:xfrm>
          <a:prstGeom prst="rect">
            <a:avLst/>
          </a:prstGeom>
          <a:noFill/>
        </p:spPr>
        <p:txBody>
          <a:bodyPr wrap="square" rtlCol="0">
            <a:spAutoFit/>
          </a:bodyPr>
          <a:lstStyle/>
          <a:p>
            <a:r>
              <a:rPr lang="en-US" sz="2400" dirty="0">
                <a:hlinkClick r:id="rId3"/>
              </a:rPr>
              <a:t>www.dec-sped.org/dec-recommended-practices</a:t>
            </a:r>
            <a:r>
              <a:rPr lang="en-US" sz="2400" dirty="0"/>
              <a:t> </a:t>
            </a:r>
          </a:p>
        </p:txBody>
      </p:sp>
      <p:sp>
        <p:nvSpPr>
          <p:cNvPr id="2" name="Content Placeholder 1"/>
          <p:cNvSpPr>
            <a:spLocks noGrp="1"/>
          </p:cNvSpPr>
          <p:nvPr>
            <p:ph idx="1"/>
          </p:nvPr>
        </p:nvSpPr>
        <p:spPr>
          <a:xfrm>
            <a:off x="1570892" y="1230931"/>
            <a:ext cx="9073662" cy="4818780"/>
          </a:xfrm>
        </p:spPr>
        <p:txBody>
          <a:bodyPr>
            <a:normAutofit fontScale="92500" lnSpcReduction="20000"/>
          </a:bodyPr>
          <a:lstStyle/>
          <a:p>
            <a:r>
              <a:rPr lang="en-US" sz="2800" dirty="0"/>
              <a:t>Offer guidance to families and practitioners about the most effective ways to improve outcomes and promote the development of young children who have or are at risk for developmental delays or disabilities.</a:t>
            </a:r>
          </a:p>
          <a:p>
            <a:r>
              <a:rPr lang="en-US" sz="2800" dirty="0"/>
              <a:t>8 topic areas:</a:t>
            </a:r>
          </a:p>
          <a:p>
            <a:pPr lvl="1">
              <a:buFont typeface="Wingdings" panose="05000000000000000000" pitchFamily="2" charset="2"/>
              <a:buChar char="ü"/>
            </a:pPr>
            <a:r>
              <a:rPr lang="en-US" dirty="0"/>
              <a:t>Leadership</a:t>
            </a:r>
          </a:p>
          <a:p>
            <a:pPr lvl="1">
              <a:buFont typeface="Wingdings" panose="05000000000000000000" pitchFamily="2" charset="2"/>
              <a:buChar char="ü"/>
            </a:pPr>
            <a:r>
              <a:rPr lang="en-US" dirty="0"/>
              <a:t>Assessment</a:t>
            </a:r>
          </a:p>
          <a:p>
            <a:pPr lvl="1">
              <a:buFont typeface="Wingdings" panose="05000000000000000000" pitchFamily="2" charset="2"/>
              <a:buChar char="ü"/>
            </a:pPr>
            <a:r>
              <a:rPr lang="en-US" dirty="0"/>
              <a:t>Environment</a:t>
            </a:r>
          </a:p>
          <a:p>
            <a:pPr lvl="1">
              <a:buFont typeface="Wingdings" panose="05000000000000000000" pitchFamily="2" charset="2"/>
              <a:buChar char="ü"/>
            </a:pPr>
            <a:r>
              <a:rPr lang="en-US" dirty="0"/>
              <a:t>Family </a:t>
            </a:r>
          </a:p>
          <a:p>
            <a:pPr lvl="1">
              <a:buFont typeface="Wingdings" panose="05000000000000000000" pitchFamily="2" charset="2"/>
              <a:buChar char="ü"/>
            </a:pPr>
            <a:r>
              <a:rPr lang="en-US" dirty="0"/>
              <a:t>Instruction</a:t>
            </a:r>
          </a:p>
          <a:p>
            <a:pPr lvl="1">
              <a:buFont typeface="Wingdings" panose="05000000000000000000" pitchFamily="2" charset="2"/>
              <a:buChar char="ü"/>
            </a:pPr>
            <a:r>
              <a:rPr lang="en-US" dirty="0"/>
              <a:t>Interaction</a:t>
            </a:r>
          </a:p>
          <a:p>
            <a:pPr lvl="1">
              <a:buFont typeface="Wingdings" panose="05000000000000000000" pitchFamily="2" charset="2"/>
              <a:buChar char="ü"/>
            </a:pPr>
            <a:r>
              <a:rPr lang="en-US" dirty="0"/>
              <a:t>Teaming and Collaboration</a:t>
            </a:r>
          </a:p>
          <a:p>
            <a:pPr lvl="1">
              <a:buFont typeface="Wingdings" panose="05000000000000000000" pitchFamily="2" charset="2"/>
              <a:buChar char="ü"/>
            </a:pPr>
            <a:r>
              <a:rPr lang="en-US" dirty="0"/>
              <a:t>Transition</a:t>
            </a:r>
          </a:p>
        </p:txBody>
      </p:sp>
      <p:pic>
        <p:nvPicPr>
          <p:cNvPr id="6" name="Picture 5" descr="DEC"/>
          <p:cNvPicPr>
            <a:picLocks noChangeAspect="1"/>
          </p:cNvPicPr>
          <p:nvPr/>
        </p:nvPicPr>
        <p:blipFill>
          <a:blip r:embed="rId4"/>
          <a:stretch>
            <a:fillRect/>
          </a:stretch>
        </p:blipFill>
        <p:spPr>
          <a:xfrm>
            <a:off x="10023561" y="137429"/>
            <a:ext cx="1906674" cy="809628"/>
          </a:xfrm>
          <a:prstGeom prst="rect">
            <a:avLst/>
          </a:prstGeom>
        </p:spPr>
      </p:pic>
    </p:spTree>
    <p:extLst>
      <p:ext uri="{BB962C8B-B14F-4D97-AF65-F5344CB8AC3E}">
        <p14:creationId xmlns:p14="http://schemas.microsoft.com/office/powerpoint/2010/main" val="244075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23</a:t>
            </a:fld>
            <a:endParaRPr lang="en-US"/>
          </a:p>
        </p:txBody>
      </p:sp>
      <p:sp>
        <p:nvSpPr>
          <p:cNvPr id="2" name="Title 1"/>
          <p:cNvSpPr>
            <a:spLocks noGrp="1"/>
          </p:cNvSpPr>
          <p:nvPr>
            <p:ph type="title"/>
          </p:nvPr>
        </p:nvSpPr>
        <p:spPr/>
        <p:txBody>
          <a:bodyPr/>
          <a:lstStyle/>
          <a:p>
            <a:r>
              <a:rPr lang="en-US" dirty="0"/>
              <a:t>DEC RPs: Family Practices</a:t>
            </a:r>
          </a:p>
        </p:txBody>
      </p:sp>
      <p:sp>
        <p:nvSpPr>
          <p:cNvPr id="3" name="Content Placeholder 2"/>
          <p:cNvSpPr>
            <a:spLocks noGrp="1"/>
          </p:cNvSpPr>
          <p:nvPr>
            <p:ph idx="1"/>
          </p:nvPr>
        </p:nvSpPr>
        <p:spPr>
          <a:xfrm>
            <a:off x="587829" y="1368357"/>
            <a:ext cx="11005457" cy="4704197"/>
          </a:xfrm>
        </p:spPr>
        <p:txBody>
          <a:bodyPr>
            <a:normAutofit fontScale="92500"/>
          </a:bodyPr>
          <a:lstStyle/>
          <a:p>
            <a:r>
              <a:rPr lang="en-US" sz="2400" dirty="0"/>
              <a:t>On-going activities that: 1)  promote the active participation of families in decision-making related to their children; 2) lead to the developmental of a service plan; or 3) support families in achieving the goals they hold for their children and the other family members.</a:t>
            </a:r>
          </a:p>
          <a:p>
            <a:r>
              <a:rPr lang="en-US" sz="2400" dirty="0"/>
              <a:t>Three themes:</a:t>
            </a:r>
          </a:p>
          <a:p>
            <a:pPr lvl="1">
              <a:buFont typeface="Wingdings" panose="05000000000000000000" pitchFamily="2" charset="2"/>
              <a:buChar char="ü"/>
            </a:pPr>
            <a:r>
              <a:rPr lang="en-US" sz="2000" dirty="0"/>
              <a:t>Family-centered practices</a:t>
            </a:r>
          </a:p>
          <a:p>
            <a:pPr lvl="1">
              <a:buFont typeface="Wingdings" panose="05000000000000000000" pitchFamily="2" charset="2"/>
              <a:buChar char="ü"/>
            </a:pPr>
            <a:r>
              <a:rPr lang="en-US" sz="2000" dirty="0"/>
              <a:t>Family capacity building practices</a:t>
            </a:r>
          </a:p>
          <a:p>
            <a:pPr lvl="1">
              <a:buFont typeface="Wingdings" panose="05000000000000000000" pitchFamily="2" charset="2"/>
              <a:buChar char="ü"/>
            </a:pPr>
            <a:r>
              <a:rPr lang="en-US" sz="2000" dirty="0"/>
              <a:t>Family and professional collaboration</a:t>
            </a:r>
          </a:p>
          <a:p>
            <a:r>
              <a:rPr lang="en-US" sz="2400" b="1" dirty="0">
                <a:solidFill>
                  <a:schemeClr val="accent1"/>
                </a:solidFill>
              </a:rPr>
              <a:t>F10. Practitioners inform families about leadership and advocacy skill-building opportunities and encourage those who are interested to participate.</a:t>
            </a:r>
          </a:p>
        </p:txBody>
      </p:sp>
    </p:spTree>
    <p:extLst>
      <p:ext uri="{BB962C8B-B14F-4D97-AF65-F5344CB8AC3E}">
        <p14:creationId xmlns:p14="http://schemas.microsoft.com/office/powerpoint/2010/main" val="274206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24</a:t>
            </a:fld>
            <a:endParaRPr lang="en-US"/>
          </a:p>
        </p:txBody>
      </p:sp>
      <p:sp>
        <p:nvSpPr>
          <p:cNvPr id="6" name="Title 5"/>
          <p:cNvSpPr>
            <a:spLocks noGrp="1"/>
          </p:cNvSpPr>
          <p:nvPr>
            <p:ph type="title"/>
          </p:nvPr>
        </p:nvSpPr>
        <p:spPr/>
        <p:txBody>
          <a:bodyPr/>
          <a:lstStyle/>
          <a:p>
            <a:r>
              <a:rPr lang="en-US" dirty="0"/>
              <a:t>Video-Enhanced Activity</a:t>
            </a:r>
          </a:p>
        </p:txBody>
      </p:sp>
      <p:graphicFrame>
        <p:nvGraphicFramePr>
          <p:cNvPr id="2" name="Object 1" descr="The graphic is an image of ECTA's Conversations with Family Leaders video. "/>
          <p:cNvGraphicFramePr>
            <a:graphicFrameLocks noChangeAspect="1"/>
          </p:cNvGraphicFramePr>
          <p:nvPr>
            <p:extLst>
              <p:ext uri="{D42A27DB-BD31-4B8C-83A1-F6EECF244321}">
                <p14:modId xmlns:p14="http://schemas.microsoft.com/office/powerpoint/2010/main" val="2336888615"/>
              </p:ext>
            </p:extLst>
          </p:nvPr>
        </p:nvGraphicFramePr>
        <p:xfrm>
          <a:off x="2619165" y="1477110"/>
          <a:ext cx="6942782" cy="3962398"/>
        </p:xfrm>
        <a:graphic>
          <a:graphicData uri="http://schemas.openxmlformats.org/presentationml/2006/ole">
            <mc:AlternateContent xmlns:mc="http://schemas.openxmlformats.org/markup-compatibility/2006">
              <mc:Choice xmlns:v="urn:schemas-microsoft-com:vml" Requires="v">
                <p:oleObj spid="_x0000_s3197" name="Bitmap Image" r:id="rId4" imgW="8024040" imgH="4579560" progId="Paint.Picture">
                  <p:embed/>
                </p:oleObj>
              </mc:Choice>
              <mc:Fallback>
                <p:oleObj name="Bitmap Image" r:id="rId4" imgW="8024040" imgH="4579560" progId="Paint.Picture">
                  <p:embed/>
                  <p:pic>
                    <p:nvPicPr>
                      <p:cNvPr id="0" name=""/>
                      <p:cNvPicPr/>
                      <p:nvPr/>
                    </p:nvPicPr>
                    <p:blipFill>
                      <a:blip r:embed="rId5"/>
                      <a:stretch>
                        <a:fillRect/>
                      </a:stretch>
                    </p:blipFill>
                    <p:spPr>
                      <a:xfrm>
                        <a:off x="2619165" y="1477110"/>
                        <a:ext cx="6942782" cy="3962398"/>
                      </a:xfrm>
                      <a:prstGeom prst="rect">
                        <a:avLst/>
                      </a:prstGeom>
                    </p:spPr>
                  </p:pic>
                </p:oleObj>
              </mc:Fallback>
            </mc:AlternateContent>
          </a:graphicData>
        </a:graphic>
      </p:graphicFrame>
      <p:pic>
        <p:nvPicPr>
          <p:cNvPr id="8" name="Picture 7">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098" y="0"/>
            <a:ext cx="2358947" cy="3062386"/>
          </a:xfrm>
          <a:prstGeom prst="rect">
            <a:avLst/>
          </a:prstGeom>
        </p:spPr>
      </p:pic>
      <p:graphicFrame>
        <p:nvGraphicFramePr>
          <p:cNvPr id="9"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7956672"/>
              </p:ext>
            </p:extLst>
          </p:nvPr>
        </p:nvGraphicFramePr>
        <p:xfrm>
          <a:off x="-12098" y="3245166"/>
          <a:ext cx="2358947" cy="2801693"/>
        </p:xfrm>
        <a:graphic>
          <a:graphicData uri="http://schemas.openxmlformats.org/presentationml/2006/ole">
            <mc:AlternateContent xmlns:mc="http://schemas.openxmlformats.org/markup-compatibility/2006">
              <mc:Choice xmlns:v="urn:schemas-microsoft-com:vml" Requires="v">
                <p:oleObj spid="_x0000_s3198" name="Bitmap Image" r:id="rId7" imgW="2964240" imgH="3390840" progId="Paint.Picture">
                  <p:embed/>
                </p:oleObj>
              </mc:Choice>
              <mc:Fallback>
                <p:oleObj name="Bitmap Image" r:id="rId7" imgW="2964240" imgH="3390840" progId="Paint.Picture">
                  <p:embed/>
                  <p:pic>
                    <p:nvPicPr>
                      <p:cNvPr id="0" name=""/>
                      <p:cNvPicPr/>
                      <p:nvPr/>
                    </p:nvPicPr>
                    <p:blipFill>
                      <a:blip r:embed="rId8"/>
                      <a:stretch>
                        <a:fillRect/>
                      </a:stretch>
                    </p:blipFill>
                    <p:spPr>
                      <a:xfrm>
                        <a:off x="-12098" y="3245166"/>
                        <a:ext cx="2358947" cy="2801693"/>
                      </a:xfrm>
                      <a:prstGeom prst="rect">
                        <a:avLst/>
                      </a:prstGeom>
                    </p:spPr>
                  </p:pic>
                </p:oleObj>
              </mc:Fallback>
            </mc:AlternateContent>
          </a:graphicData>
        </a:graphic>
      </p:graphicFrame>
      <p:graphicFrame>
        <p:nvGraphicFramePr>
          <p:cNvPr id="10"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2810846"/>
              </p:ext>
            </p:extLst>
          </p:nvPr>
        </p:nvGraphicFramePr>
        <p:xfrm>
          <a:off x="9778527" y="0"/>
          <a:ext cx="2402585" cy="2942492"/>
        </p:xfrm>
        <a:graphic>
          <a:graphicData uri="http://schemas.openxmlformats.org/presentationml/2006/ole">
            <mc:AlternateContent xmlns:mc="http://schemas.openxmlformats.org/markup-compatibility/2006">
              <mc:Choice xmlns:v="urn:schemas-microsoft-com:vml" Requires="v">
                <p:oleObj spid="_x0000_s3199" name="Bitmap Image" r:id="rId9" imgW="3390840" imgH="4152960" progId="Paint.Picture">
                  <p:embed/>
                </p:oleObj>
              </mc:Choice>
              <mc:Fallback>
                <p:oleObj name="Bitmap Image" r:id="rId9" imgW="3390840" imgH="4152960" progId="Paint.Picture">
                  <p:embed/>
                  <p:pic>
                    <p:nvPicPr>
                      <p:cNvPr id="0" name=""/>
                      <p:cNvPicPr/>
                      <p:nvPr/>
                    </p:nvPicPr>
                    <p:blipFill>
                      <a:blip r:embed="rId10"/>
                      <a:stretch>
                        <a:fillRect/>
                      </a:stretch>
                    </p:blipFill>
                    <p:spPr>
                      <a:xfrm>
                        <a:off x="9778527" y="0"/>
                        <a:ext cx="2402585" cy="2942492"/>
                      </a:xfrm>
                      <a:prstGeom prst="rect">
                        <a:avLst/>
                      </a:prstGeom>
                    </p:spPr>
                  </p:pic>
                </p:oleObj>
              </mc:Fallback>
            </mc:AlternateContent>
          </a:graphicData>
        </a:graphic>
      </p:graphicFrame>
      <p:pic>
        <p:nvPicPr>
          <p:cNvPr id="11" name="Picture 10">
            <a:extLs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117016" y="3245166"/>
            <a:ext cx="2074984" cy="2801693"/>
          </a:xfrm>
          <a:prstGeom prst="rect">
            <a:avLst/>
          </a:prstGeom>
        </p:spPr>
      </p:pic>
    </p:spTree>
    <p:extLst>
      <p:ext uri="{BB962C8B-B14F-4D97-AF65-F5344CB8AC3E}">
        <p14:creationId xmlns:p14="http://schemas.microsoft.com/office/powerpoint/2010/main" val="220602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25</a:t>
            </a:fld>
            <a:endParaRPr lang="en-US"/>
          </a:p>
        </p:txBody>
      </p:sp>
      <p:sp>
        <p:nvSpPr>
          <p:cNvPr id="2" name="Title 1"/>
          <p:cNvSpPr>
            <a:spLocks noGrp="1"/>
          </p:cNvSpPr>
          <p:nvPr>
            <p:ph type="title"/>
          </p:nvPr>
        </p:nvSpPr>
        <p:spPr/>
        <p:txBody>
          <a:bodyPr/>
          <a:lstStyle/>
          <a:p>
            <a:r>
              <a:rPr lang="en-US" dirty="0"/>
              <a:t>Video Interviews</a:t>
            </a:r>
          </a:p>
        </p:txBody>
      </p:sp>
      <p:sp>
        <p:nvSpPr>
          <p:cNvPr id="3" name="Content Placeholder 2"/>
          <p:cNvSpPr>
            <a:spLocks noGrp="1"/>
          </p:cNvSpPr>
          <p:nvPr>
            <p:ph idx="1"/>
          </p:nvPr>
        </p:nvSpPr>
        <p:spPr/>
        <p:txBody>
          <a:bodyPr>
            <a:normAutofit/>
          </a:bodyPr>
          <a:lstStyle/>
          <a:p>
            <a:r>
              <a:rPr lang="en-US" sz="2400" dirty="0"/>
              <a:t>For each video, record notes about the challenges and/or strategies/solutions shared by the interviewees that fall into the following categories: </a:t>
            </a:r>
          </a:p>
          <a:p>
            <a:pPr lvl="1">
              <a:buFont typeface="Wingdings" panose="05000000000000000000" pitchFamily="2" charset="2"/>
              <a:buChar char="ü"/>
            </a:pPr>
            <a:r>
              <a:rPr lang="en-US" sz="2400" b="1" dirty="0"/>
              <a:t>Persona</a:t>
            </a:r>
            <a:r>
              <a:rPr lang="en-US" sz="2400" dirty="0"/>
              <a:t>l: An opinion, quality, and/or situation that relates to a particular individual rather than to other people.</a:t>
            </a:r>
          </a:p>
          <a:p>
            <a:pPr lvl="1">
              <a:buFont typeface="Wingdings" panose="05000000000000000000" pitchFamily="2" charset="2"/>
              <a:buChar char="ü"/>
            </a:pPr>
            <a:r>
              <a:rPr lang="en-US" sz="2400" b="1" dirty="0"/>
              <a:t>Philosophical</a:t>
            </a:r>
            <a:r>
              <a:rPr lang="en-US" sz="2400" dirty="0"/>
              <a:t>: An attitude, belief, or presupposition about a situation and/or relationship.</a:t>
            </a:r>
          </a:p>
          <a:p>
            <a:pPr lvl="1">
              <a:buFont typeface="Wingdings" panose="05000000000000000000" pitchFamily="2" charset="2"/>
              <a:buChar char="ü"/>
            </a:pPr>
            <a:r>
              <a:rPr lang="en-US" sz="2400" b="1" dirty="0"/>
              <a:t>Knowledge</a:t>
            </a:r>
            <a:r>
              <a:rPr lang="en-US" sz="2400" dirty="0"/>
              <a:t>: Awareness or understanding of processes, strategies, technologies, and/or best practices.</a:t>
            </a:r>
          </a:p>
        </p:txBody>
      </p:sp>
    </p:spTree>
    <p:extLst>
      <p:ext uri="{BB962C8B-B14F-4D97-AF65-F5344CB8AC3E}">
        <p14:creationId xmlns:p14="http://schemas.microsoft.com/office/powerpoint/2010/main" val="236992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26</a:t>
            </a:fld>
            <a:endParaRPr lang="en-US"/>
          </a:p>
        </p:txBody>
      </p:sp>
      <p:sp>
        <p:nvSpPr>
          <p:cNvPr id="6" name="Title 5"/>
          <p:cNvSpPr>
            <a:spLocks noGrp="1"/>
          </p:cNvSpPr>
          <p:nvPr>
            <p:ph type="title"/>
          </p:nvPr>
        </p:nvSpPr>
        <p:spPr/>
        <p:txBody>
          <a:bodyPr>
            <a:normAutofit/>
          </a:bodyPr>
          <a:lstStyle/>
          <a:p>
            <a:r>
              <a:rPr lang="en-US" sz="3600" dirty="0"/>
              <a:t>Takeaways</a:t>
            </a:r>
          </a:p>
        </p:txBody>
      </p:sp>
      <p:sp>
        <p:nvSpPr>
          <p:cNvPr id="7" name="Content Placeholder 6"/>
          <p:cNvSpPr>
            <a:spLocks noGrp="1"/>
          </p:cNvSpPr>
          <p:nvPr>
            <p:ph idx="1"/>
          </p:nvPr>
        </p:nvSpPr>
        <p:spPr>
          <a:xfrm>
            <a:off x="396241" y="1368358"/>
            <a:ext cx="11197046" cy="4097988"/>
          </a:xfrm>
        </p:spPr>
        <p:txBody>
          <a:bodyPr>
            <a:normAutofit/>
          </a:bodyPr>
          <a:lstStyle/>
          <a:p>
            <a:r>
              <a:rPr lang="en-US" sz="2400" dirty="0"/>
              <a:t>Move toward authentic partnerships.</a:t>
            </a:r>
          </a:p>
          <a:p>
            <a:r>
              <a:rPr lang="en-US" sz="2400" dirty="0"/>
              <a:t>Identify programmatic activities in which families can participate and articulate a clear, intentional clear purpose for their involvement.</a:t>
            </a:r>
          </a:p>
          <a:p>
            <a:r>
              <a:rPr lang="en-US" sz="2400" dirty="0"/>
              <a:t>Use a variety of methods to Inform families of opportunities to become involved.</a:t>
            </a:r>
          </a:p>
          <a:p>
            <a:r>
              <a:rPr lang="en-US" sz="2400" dirty="0"/>
              <a:t>Close the loop about decisions.</a:t>
            </a:r>
          </a:p>
        </p:txBody>
      </p:sp>
    </p:spTree>
    <p:extLst>
      <p:ext uri="{BB962C8B-B14F-4D97-AF65-F5344CB8AC3E}">
        <p14:creationId xmlns:p14="http://schemas.microsoft.com/office/powerpoint/2010/main" val="273377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27</a:t>
            </a:fld>
            <a:endParaRPr lang="en-US"/>
          </a:p>
        </p:txBody>
      </p:sp>
      <p:sp>
        <p:nvSpPr>
          <p:cNvPr id="2" name="Title 1"/>
          <p:cNvSpPr>
            <a:spLocks noGrp="1"/>
          </p:cNvSpPr>
          <p:nvPr>
            <p:ph type="title"/>
          </p:nvPr>
        </p:nvSpPr>
        <p:spPr/>
        <p:txBody>
          <a:bodyPr>
            <a:normAutofit/>
          </a:bodyPr>
          <a:lstStyle/>
          <a:p>
            <a:r>
              <a:rPr lang="en-US" sz="3600" dirty="0"/>
              <a:t>Continuous Improvement</a:t>
            </a:r>
          </a:p>
        </p:txBody>
      </p:sp>
      <p:pic>
        <p:nvPicPr>
          <p:cNvPr id="6" name="Content Placeholder 5" descr="The graphic is an image of ECPC's Self-Assessment to Measure Family/Stakeholder Engagement. &#10;"/>
          <p:cNvPicPr>
            <a:picLocks noGrp="1" noChangeAspect="1"/>
          </p:cNvPicPr>
          <p:nvPr>
            <p:ph idx="1"/>
          </p:nvPr>
        </p:nvPicPr>
        <p:blipFill>
          <a:blip r:embed="rId3"/>
          <a:stretch>
            <a:fillRect/>
          </a:stretch>
        </p:blipFill>
        <p:spPr>
          <a:xfrm>
            <a:off x="1838391" y="1294465"/>
            <a:ext cx="4067109" cy="45701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486524" y="2371725"/>
            <a:ext cx="3362326" cy="1815882"/>
          </a:xfrm>
          <a:prstGeom prst="rect">
            <a:avLst/>
          </a:prstGeom>
          <a:noFill/>
        </p:spPr>
        <p:txBody>
          <a:bodyPr wrap="square" rtlCol="0">
            <a:spAutoFit/>
          </a:bodyPr>
          <a:lstStyle/>
          <a:p>
            <a:pPr algn="ctr"/>
            <a:r>
              <a:rPr lang="en-US" sz="2800" dirty="0"/>
              <a:t>Self-Assessment to Measure Family/Stakeholder Engagement</a:t>
            </a:r>
          </a:p>
        </p:txBody>
      </p:sp>
    </p:spTree>
    <p:extLst>
      <p:ext uri="{BB962C8B-B14F-4D97-AF65-F5344CB8AC3E}">
        <p14:creationId xmlns:p14="http://schemas.microsoft.com/office/powerpoint/2010/main" val="3959178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28</a:t>
            </a:fld>
            <a:endParaRPr lang="en-US"/>
          </a:p>
        </p:txBody>
      </p:sp>
      <p:sp>
        <p:nvSpPr>
          <p:cNvPr id="2" name="Title 1"/>
          <p:cNvSpPr>
            <a:spLocks noGrp="1"/>
          </p:cNvSpPr>
          <p:nvPr>
            <p:ph type="title"/>
          </p:nvPr>
        </p:nvSpPr>
        <p:spPr/>
        <p:txBody>
          <a:bodyPr/>
          <a:lstStyle/>
          <a:p>
            <a:r>
              <a:rPr lang="en-US" dirty="0"/>
              <a:t>National Technical Assistance Resources</a:t>
            </a:r>
          </a:p>
        </p:txBody>
      </p:sp>
    </p:spTree>
    <p:extLst>
      <p:ext uri="{BB962C8B-B14F-4D97-AF65-F5344CB8AC3E}">
        <p14:creationId xmlns:p14="http://schemas.microsoft.com/office/powerpoint/2010/main" val="4259045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29</a:t>
            </a:fld>
            <a:endParaRPr lang="en-US" dirty="0"/>
          </a:p>
        </p:txBody>
      </p:sp>
      <p:sp>
        <p:nvSpPr>
          <p:cNvPr id="2" name="Title 1"/>
          <p:cNvSpPr>
            <a:spLocks noGrp="1"/>
          </p:cNvSpPr>
          <p:nvPr>
            <p:ph type="title"/>
          </p:nvPr>
        </p:nvSpPr>
        <p:spPr>
          <a:xfrm>
            <a:off x="201168" y="137078"/>
            <a:ext cx="11704320" cy="988374"/>
          </a:xfrm>
        </p:spPr>
        <p:txBody>
          <a:bodyPr>
            <a:normAutofit fontScale="90000"/>
          </a:bodyPr>
          <a:lstStyle/>
          <a:p>
            <a:r>
              <a:rPr lang="en-US" dirty="0"/>
              <a:t>No one group can do it alone, so we leverage our resources to partner among national TA centers and organizations.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3" y="1413180"/>
            <a:ext cx="1206143" cy="1206143"/>
          </a:xfrm>
          <a:prstGeom prst="rect">
            <a:avLst/>
          </a:prstGeom>
        </p:spPr>
      </p:pic>
      <p:sp>
        <p:nvSpPr>
          <p:cNvPr id="7" name="Rectangle 6" descr="The association of University Centers on Disabilities"/>
          <p:cNvSpPr/>
          <p:nvPr/>
        </p:nvSpPr>
        <p:spPr>
          <a:xfrm>
            <a:off x="414194" y="2619323"/>
            <a:ext cx="1670304" cy="553998"/>
          </a:xfrm>
          <a:prstGeom prst="rect">
            <a:avLst/>
          </a:prstGeom>
        </p:spPr>
        <p:txBody>
          <a:bodyPr wrap="square">
            <a:spAutoFit/>
          </a:bodyPr>
          <a:lstStyle/>
          <a:p>
            <a:r>
              <a:rPr lang="en-US" sz="1000" dirty="0"/>
              <a:t>The Association of University Centers on Disabilities (AUCD)</a:t>
            </a:r>
          </a:p>
        </p:txBody>
      </p:sp>
      <p:pic>
        <p:nvPicPr>
          <p:cNvPr id="10" name="Picture 9" descr="Council of Chief State School Officer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350" y="1413180"/>
            <a:ext cx="1670305" cy="816172"/>
          </a:xfrm>
          <a:prstGeom prst="rect">
            <a:avLst/>
          </a:prstGeom>
        </p:spPr>
      </p:pic>
      <p:pic>
        <p:nvPicPr>
          <p:cNvPr id="11" name="Picture 10" descr="Naey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433" y="2380485"/>
            <a:ext cx="1718279" cy="481118"/>
          </a:xfrm>
          <a:prstGeom prst="rect">
            <a:avLst/>
          </a:prstGeom>
        </p:spPr>
      </p:pic>
      <p:pic>
        <p:nvPicPr>
          <p:cNvPr id="12" name="Picture 11" descr="Division for Early Childhoo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2458" y="1498763"/>
            <a:ext cx="2074595" cy="943941"/>
          </a:xfrm>
          <a:prstGeom prst="rect">
            <a:avLst/>
          </a:prstGeom>
        </p:spPr>
      </p:pic>
      <p:pic>
        <p:nvPicPr>
          <p:cNvPr id="17" name="Picture 16" descr="IDEA Infant and Toddl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3059" y="1300377"/>
            <a:ext cx="2657475" cy="676275"/>
          </a:xfrm>
          <a:prstGeom prst="rect">
            <a:avLst/>
          </a:prstGeom>
        </p:spPr>
      </p:pic>
      <p:pic>
        <p:nvPicPr>
          <p:cNvPr id="14" name="Picture 13" descr="NHS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3374" y="2002105"/>
            <a:ext cx="1630641" cy="505499"/>
          </a:xfrm>
          <a:prstGeom prst="rect">
            <a:avLst/>
          </a:prstGeom>
        </p:spPr>
      </p:pic>
      <p:pic>
        <p:nvPicPr>
          <p:cNvPr id="19" name="Picture 18" descr="IDEA 6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1648" y="1961352"/>
            <a:ext cx="996715" cy="870494"/>
          </a:xfrm>
          <a:prstGeom prst="rect">
            <a:avLst/>
          </a:prstGeom>
        </p:spPr>
      </p:pic>
      <p:pic>
        <p:nvPicPr>
          <p:cNvPr id="18" name="Picture 17" descr="Zero to Thre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7733" y="1342205"/>
            <a:ext cx="1133402" cy="789604"/>
          </a:xfrm>
          <a:prstGeom prst="rect">
            <a:avLst/>
          </a:prstGeom>
        </p:spPr>
      </p:pic>
      <p:pic>
        <p:nvPicPr>
          <p:cNvPr id="15" name="Picture 14" descr="NASDS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22316" y="2197432"/>
            <a:ext cx="880685" cy="891832"/>
          </a:xfrm>
          <a:prstGeom prst="rect">
            <a:avLst/>
          </a:prstGeom>
        </p:spPr>
      </p:pic>
      <p:pic>
        <p:nvPicPr>
          <p:cNvPr id="22" name="Picture 21" descr="Higher Education Consortium for Special Education "/>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0938" y="1352790"/>
            <a:ext cx="2362200" cy="933450"/>
          </a:xfrm>
          <a:prstGeom prst="rect">
            <a:avLst/>
          </a:prstGeom>
        </p:spPr>
      </p:pic>
      <p:pic>
        <p:nvPicPr>
          <p:cNvPr id="21" name="Picture 20" descr="NASDTEC"/>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97687" y="2356165"/>
            <a:ext cx="1758422" cy="647152"/>
          </a:xfrm>
          <a:prstGeom prst="rect">
            <a:avLst/>
          </a:prstGeom>
        </p:spPr>
      </p:pic>
      <p:pic>
        <p:nvPicPr>
          <p:cNvPr id="20" name="Picture 19" descr="NIEE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4024" y="3194023"/>
            <a:ext cx="1402451" cy="505499"/>
          </a:xfrm>
          <a:prstGeom prst="rect">
            <a:avLst/>
          </a:prstGeom>
        </p:spPr>
      </p:pic>
      <p:pic>
        <p:nvPicPr>
          <p:cNvPr id="33" name="Picture 32" descr="AOTA">
            <a:extLst>
              <a:ext uri="{FF2B5EF4-FFF2-40B4-BE49-F238E27FC236}">
                <a16:creationId xmlns:a16="http://schemas.microsoft.com/office/drawing/2014/main" id="{B94E23AD-9387-4082-993E-D4E24D039BB7}"/>
              </a:ext>
            </a:extLst>
          </p:cNvPr>
          <p:cNvPicPr>
            <a:picLocks noChangeAspect="1"/>
          </p:cNvPicPr>
          <p:nvPr/>
        </p:nvPicPr>
        <p:blipFill>
          <a:blip r:embed="rId15"/>
          <a:stretch>
            <a:fillRect/>
          </a:stretch>
        </p:blipFill>
        <p:spPr>
          <a:xfrm>
            <a:off x="2120654" y="2977338"/>
            <a:ext cx="900889" cy="505499"/>
          </a:xfrm>
          <a:prstGeom prst="rect">
            <a:avLst/>
          </a:prstGeom>
        </p:spPr>
      </p:pic>
      <p:pic>
        <p:nvPicPr>
          <p:cNvPr id="35" name="Picture 34">
            <a:extLst>
              <a:ext uri="{FF2B5EF4-FFF2-40B4-BE49-F238E27FC236}">
                <a16:creationId xmlns:a16="http://schemas.microsoft.com/office/drawing/2014/main" id="{C46B4D41-4834-48F7-998B-0C8D924D9EB4}"/>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3163007" y="2888790"/>
            <a:ext cx="619585" cy="595755"/>
          </a:xfrm>
          <a:prstGeom prst="rect">
            <a:avLst/>
          </a:prstGeom>
        </p:spPr>
      </p:pic>
      <p:pic>
        <p:nvPicPr>
          <p:cNvPr id="41" name="Picture 40" descr="CEELO">
            <a:extLst>
              <a:ext uri="{FF2B5EF4-FFF2-40B4-BE49-F238E27FC236}">
                <a16:creationId xmlns:a16="http://schemas.microsoft.com/office/drawing/2014/main" id="{6A2B2D19-0AA6-4CBF-AA71-28CA057FD0C0}"/>
              </a:ext>
            </a:extLst>
          </p:cNvPr>
          <p:cNvPicPr>
            <a:picLocks noChangeAspect="1"/>
          </p:cNvPicPr>
          <p:nvPr/>
        </p:nvPicPr>
        <p:blipFill>
          <a:blip r:embed="rId17"/>
          <a:stretch>
            <a:fillRect/>
          </a:stretch>
        </p:blipFill>
        <p:spPr>
          <a:xfrm>
            <a:off x="3877278" y="2592957"/>
            <a:ext cx="1322637" cy="705406"/>
          </a:xfrm>
          <a:prstGeom prst="rect">
            <a:avLst/>
          </a:prstGeom>
        </p:spPr>
      </p:pic>
      <p:pic>
        <p:nvPicPr>
          <p:cNvPr id="39" name="Picture 38" descr="CEEDAR">
            <a:extLst>
              <a:ext uri="{FF2B5EF4-FFF2-40B4-BE49-F238E27FC236}">
                <a16:creationId xmlns:a16="http://schemas.microsoft.com/office/drawing/2014/main" id="{670B4D95-F6C0-49E6-A282-28607EF3467A}"/>
              </a:ext>
            </a:extLst>
          </p:cNvPr>
          <p:cNvPicPr>
            <a:picLocks noChangeAspect="1"/>
          </p:cNvPicPr>
          <p:nvPr/>
        </p:nvPicPr>
        <p:blipFill>
          <a:blip r:embed="rId18"/>
          <a:stretch>
            <a:fillRect/>
          </a:stretch>
        </p:blipFill>
        <p:spPr>
          <a:xfrm>
            <a:off x="5363059" y="2557046"/>
            <a:ext cx="2019300" cy="380688"/>
          </a:xfrm>
          <a:prstGeom prst="rect">
            <a:avLst/>
          </a:prstGeom>
        </p:spPr>
      </p:pic>
      <p:pic>
        <p:nvPicPr>
          <p:cNvPr id="45" name="Picture 44" descr="APTA">
            <a:extLst>
              <a:ext uri="{FF2B5EF4-FFF2-40B4-BE49-F238E27FC236}">
                <a16:creationId xmlns:a16="http://schemas.microsoft.com/office/drawing/2014/main" id="{A0A00A42-47A9-4D0D-BB13-17735781570A}"/>
              </a:ext>
            </a:extLst>
          </p:cNvPr>
          <p:cNvPicPr>
            <a:picLocks noChangeAspect="1"/>
          </p:cNvPicPr>
          <p:nvPr/>
        </p:nvPicPr>
        <p:blipFill>
          <a:blip r:embed="rId19"/>
          <a:stretch>
            <a:fillRect/>
          </a:stretch>
        </p:blipFill>
        <p:spPr>
          <a:xfrm>
            <a:off x="5309410" y="3052076"/>
            <a:ext cx="1573179" cy="467702"/>
          </a:xfrm>
          <a:prstGeom prst="rect">
            <a:avLst/>
          </a:prstGeom>
        </p:spPr>
      </p:pic>
      <p:pic>
        <p:nvPicPr>
          <p:cNvPr id="43" name="Picture 42" descr="Child Care Aware">
            <a:extLst>
              <a:ext uri="{FF2B5EF4-FFF2-40B4-BE49-F238E27FC236}">
                <a16:creationId xmlns:a16="http://schemas.microsoft.com/office/drawing/2014/main" id="{C07D3B2C-E851-4CE2-9140-51EB7FABAE57}"/>
              </a:ext>
            </a:extLst>
          </p:cNvPr>
          <p:cNvPicPr>
            <a:picLocks noChangeAspect="1"/>
          </p:cNvPicPr>
          <p:nvPr/>
        </p:nvPicPr>
        <p:blipFill>
          <a:blip r:embed="rId20"/>
          <a:stretch>
            <a:fillRect/>
          </a:stretch>
        </p:blipFill>
        <p:spPr>
          <a:xfrm>
            <a:off x="7092244" y="2917807"/>
            <a:ext cx="1190625" cy="566738"/>
          </a:xfrm>
          <a:prstGeom prst="rect">
            <a:avLst/>
          </a:prstGeom>
        </p:spPr>
      </p:pic>
      <p:pic>
        <p:nvPicPr>
          <p:cNvPr id="37" name="Picture 36" descr="ASTHVI">
            <a:extLst>
              <a:ext uri="{FF2B5EF4-FFF2-40B4-BE49-F238E27FC236}">
                <a16:creationId xmlns:a16="http://schemas.microsoft.com/office/drawing/2014/main" id="{0CD3A1A0-7308-4656-8A18-BECD99D422AC}"/>
              </a:ext>
            </a:extLst>
          </p:cNvPr>
          <p:cNvPicPr>
            <a:picLocks noChangeAspect="1"/>
          </p:cNvPicPr>
          <p:nvPr/>
        </p:nvPicPr>
        <p:blipFill>
          <a:blip r:embed="rId21"/>
          <a:stretch>
            <a:fillRect/>
          </a:stretch>
        </p:blipFill>
        <p:spPr>
          <a:xfrm>
            <a:off x="8717733" y="3058379"/>
            <a:ext cx="1402451" cy="566080"/>
          </a:xfrm>
          <a:prstGeom prst="rect">
            <a:avLst/>
          </a:prstGeom>
        </p:spPr>
      </p:pic>
      <p:pic>
        <p:nvPicPr>
          <p:cNvPr id="13" name="Picture 12" descr="Council for Exceptional Children"/>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416099" y="3009736"/>
            <a:ext cx="1271877" cy="689572"/>
          </a:xfrm>
          <a:prstGeom prst="rect">
            <a:avLst/>
          </a:prstGeom>
        </p:spPr>
      </p:pic>
      <p:pic>
        <p:nvPicPr>
          <p:cNvPr id="8" name="Picture 7" descr="DaSy">
            <a:extLst>
              <a:ext uri="{FF2B5EF4-FFF2-40B4-BE49-F238E27FC236}">
                <a16:creationId xmlns:a16="http://schemas.microsoft.com/office/drawing/2014/main" id="{F31497B0-A266-4F6E-8F07-A43A316809C1}"/>
              </a:ext>
            </a:extLst>
          </p:cNvPr>
          <p:cNvPicPr>
            <a:picLocks noChangeAspect="1"/>
          </p:cNvPicPr>
          <p:nvPr/>
        </p:nvPicPr>
        <p:blipFill>
          <a:blip r:embed="rId23"/>
          <a:stretch>
            <a:fillRect/>
          </a:stretch>
        </p:blipFill>
        <p:spPr>
          <a:xfrm>
            <a:off x="418760" y="3938253"/>
            <a:ext cx="1718279" cy="1145519"/>
          </a:xfrm>
          <a:prstGeom prst="rect">
            <a:avLst/>
          </a:prstGeom>
        </p:spPr>
      </p:pic>
      <p:pic>
        <p:nvPicPr>
          <p:cNvPr id="23" name="Picture 22" descr="ECTA">
            <a:extLst>
              <a:ext uri="{FF2B5EF4-FFF2-40B4-BE49-F238E27FC236}">
                <a16:creationId xmlns:a16="http://schemas.microsoft.com/office/drawing/2014/main" id="{C8F7E48B-006F-4F60-897B-7152C31935C6}"/>
              </a:ext>
            </a:extLst>
          </p:cNvPr>
          <p:cNvPicPr>
            <a:picLocks noChangeAspect="1"/>
          </p:cNvPicPr>
          <p:nvPr/>
        </p:nvPicPr>
        <p:blipFill>
          <a:blip r:embed="rId24"/>
          <a:stretch>
            <a:fillRect/>
          </a:stretch>
        </p:blipFill>
        <p:spPr>
          <a:xfrm>
            <a:off x="942926" y="5205730"/>
            <a:ext cx="2628900" cy="596900"/>
          </a:xfrm>
          <a:prstGeom prst="rect">
            <a:avLst/>
          </a:prstGeom>
        </p:spPr>
      </p:pic>
      <p:pic>
        <p:nvPicPr>
          <p:cNvPr id="25" name="Picture 24" descr="National Center for Systematic Improvement ">
            <a:extLst>
              <a:ext uri="{FF2B5EF4-FFF2-40B4-BE49-F238E27FC236}">
                <a16:creationId xmlns:a16="http://schemas.microsoft.com/office/drawing/2014/main" id="{5B07E206-97D5-4D9E-989C-87F70BAE26BF}"/>
              </a:ext>
            </a:extLst>
          </p:cNvPr>
          <p:cNvPicPr>
            <a:picLocks noChangeAspect="1"/>
          </p:cNvPicPr>
          <p:nvPr/>
        </p:nvPicPr>
        <p:blipFill>
          <a:blip r:embed="rId25"/>
          <a:stretch>
            <a:fillRect/>
          </a:stretch>
        </p:blipFill>
        <p:spPr>
          <a:xfrm>
            <a:off x="2268629" y="4154022"/>
            <a:ext cx="2748377" cy="632809"/>
          </a:xfrm>
          <a:prstGeom prst="rect">
            <a:avLst/>
          </a:prstGeom>
        </p:spPr>
      </p:pic>
      <p:pic>
        <p:nvPicPr>
          <p:cNvPr id="27" name="Picture 26" descr="Parent to Parent of Georgia">
            <a:extLst>
              <a:ext uri="{FF2B5EF4-FFF2-40B4-BE49-F238E27FC236}">
                <a16:creationId xmlns:a16="http://schemas.microsoft.com/office/drawing/2014/main" id="{102DB2FE-CB30-485B-8734-122194B47385}"/>
              </a:ext>
            </a:extLst>
          </p:cNvPr>
          <p:cNvPicPr>
            <a:picLocks noChangeAspect="1"/>
          </p:cNvPicPr>
          <p:nvPr/>
        </p:nvPicPr>
        <p:blipFill>
          <a:blip r:embed="rId26"/>
          <a:stretch>
            <a:fillRect/>
          </a:stretch>
        </p:blipFill>
        <p:spPr>
          <a:xfrm>
            <a:off x="4410538" y="5001646"/>
            <a:ext cx="1822145" cy="810928"/>
          </a:xfrm>
          <a:prstGeom prst="rect">
            <a:avLst/>
          </a:prstGeom>
        </p:spPr>
      </p:pic>
      <p:pic>
        <p:nvPicPr>
          <p:cNvPr id="49" name="Picture 48" descr="Federation for Children with Special Needs">
            <a:extLst>
              <a:ext uri="{FF2B5EF4-FFF2-40B4-BE49-F238E27FC236}">
                <a16:creationId xmlns:a16="http://schemas.microsoft.com/office/drawing/2014/main" id="{9C23D03E-87AC-4C0C-A5C0-5C559ED4872C}"/>
              </a:ext>
            </a:extLst>
          </p:cNvPr>
          <p:cNvPicPr>
            <a:picLocks noChangeAspect="1"/>
          </p:cNvPicPr>
          <p:nvPr/>
        </p:nvPicPr>
        <p:blipFill>
          <a:blip r:embed="rId27"/>
          <a:stretch>
            <a:fillRect/>
          </a:stretch>
        </p:blipFill>
        <p:spPr>
          <a:xfrm>
            <a:off x="5152845" y="3886973"/>
            <a:ext cx="1693182" cy="1022727"/>
          </a:xfrm>
          <a:prstGeom prst="rect">
            <a:avLst/>
          </a:prstGeom>
        </p:spPr>
      </p:pic>
      <p:pic>
        <p:nvPicPr>
          <p:cNvPr id="31" name="Picture 30" descr="NCPMI">
            <a:extLst>
              <a:ext uri="{FF2B5EF4-FFF2-40B4-BE49-F238E27FC236}">
                <a16:creationId xmlns:a16="http://schemas.microsoft.com/office/drawing/2014/main" id="{31B1FDB8-7AB7-4F21-99AE-1C00F542BA84}"/>
              </a:ext>
            </a:extLst>
          </p:cNvPr>
          <p:cNvPicPr>
            <a:picLocks noChangeAspect="1"/>
          </p:cNvPicPr>
          <p:nvPr/>
        </p:nvPicPr>
        <p:blipFill>
          <a:blip r:embed="rId28"/>
          <a:stretch>
            <a:fillRect/>
          </a:stretch>
        </p:blipFill>
        <p:spPr>
          <a:xfrm>
            <a:off x="7171697" y="3848222"/>
            <a:ext cx="2494978" cy="924609"/>
          </a:xfrm>
          <a:prstGeom prst="rect">
            <a:avLst/>
          </a:prstGeom>
        </p:spPr>
      </p:pic>
      <p:pic>
        <p:nvPicPr>
          <p:cNvPr id="47" name="Picture 46" descr="IDC">
            <a:extLst>
              <a:ext uri="{FF2B5EF4-FFF2-40B4-BE49-F238E27FC236}">
                <a16:creationId xmlns:a16="http://schemas.microsoft.com/office/drawing/2014/main" id="{E6EAF398-22CB-4962-AFDE-CDA99C15A5BA}"/>
              </a:ext>
            </a:extLst>
          </p:cNvPr>
          <p:cNvPicPr>
            <a:picLocks noChangeAspect="1"/>
          </p:cNvPicPr>
          <p:nvPr/>
        </p:nvPicPr>
        <p:blipFill>
          <a:blip r:embed="rId29"/>
          <a:stretch>
            <a:fillRect/>
          </a:stretch>
        </p:blipFill>
        <p:spPr>
          <a:xfrm>
            <a:off x="7031258" y="5082380"/>
            <a:ext cx="2078039" cy="389632"/>
          </a:xfrm>
          <a:prstGeom prst="rect">
            <a:avLst/>
          </a:prstGeom>
        </p:spPr>
      </p:pic>
      <p:pic>
        <p:nvPicPr>
          <p:cNvPr id="16" name="Picture 15" descr="IDEA's that Work"/>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535145" y="4004378"/>
            <a:ext cx="2494978" cy="1467634"/>
          </a:xfrm>
          <a:prstGeom prst="rect">
            <a:avLst/>
          </a:prstGeom>
        </p:spPr>
      </p:pic>
    </p:spTree>
    <p:extLst>
      <p:ext uri="{BB962C8B-B14F-4D97-AF65-F5344CB8AC3E}">
        <p14:creationId xmlns:p14="http://schemas.microsoft.com/office/powerpoint/2010/main" val="77147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2</a:t>
            </a:r>
          </a:p>
        </p:txBody>
      </p:sp>
      <p:sp>
        <p:nvSpPr>
          <p:cNvPr id="4" name="Title 3"/>
          <p:cNvSpPr>
            <a:spLocks noGrp="1"/>
          </p:cNvSpPr>
          <p:nvPr>
            <p:ph type="title"/>
          </p:nvPr>
        </p:nvSpPr>
        <p:spPr/>
        <p:txBody>
          <a:bodyPr>
            <a:normAutofit/>
          </a:bodyPr>
          <a:lstStyle/>
          <a:p>
            <a:r>
              <a:rPr lang="en-US" sz="3600" dirty="0"/>
              <a:t>Workshop Purpose</a:t>
            </a:r>
          </a:p>
        </p:txBody>
      </p:sp>
      <p:sp>
        <p:nvSpPr>
          <p:cNvPr id="5" name="Content Placeholder 4"/>
          <p:cNvSpPr>
            <a:spLocks noGrp="1"/>
          </p:cNvSpPr>
          <p:nvPr>
            <p:ph idx="1"/>
          </p:nvPr>
        </p:nvSpPr>
        <p:spPr>
          <a:xfrm>
            <a:off x="1514168" y="1368358"/>
            <a:ext cx="9104671" cy="4097988"/>
          </a:xfrm>
        </p:spPr>
        <p:txBody>
          <a:bodyPr>
            <a:normAutofit/>
          </a:bodyPr>
          <a:lstStyle/>
          <a:p>
            <a:pPr marL="0" indent="0" algn="ctr">
              <a:buNone/>
            </a:pPr>
            <a:r>
              <a:rPr lang="en-US" sz="2800" dirty="0"/>
              <a:t>To highlight strategies, practices, and approaches for effectively preparing and supporting new or emerging family leaders to engage in systems-level advocacy and decision-making related to early intervention (EI) and early childhood special education (ECSE) programs.</a:t>
            </a:r>
          </a:p>
        </p:txBody>
      </p:sp>
    </p:spTree>
    <p:extLst>
      <p:ext uri="{BB962C8B-B14F-4D97-AF65-F5344CB8AC3E}">
        <p14:creationId xmlns:p14="http://schemas.microsoft.com/office/powerpoint/2010/main" val="2300872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r>
              <a:rPr lang="en-US" dirty="0"/>
              <a:t>28</a:t>
            </a:r>
          </a:p>
        </p:txBody>
      </p:sp>
      <p:sp>
        <p:nvSpPr>
          <p:cNvPr id="2" name="Title 1"/>
          <p:cNvSpPr>
            <a:spLocks noGrp="1"/>
          </p:cNvSpPr>
          <p:nvPr>
            <p:ph type="title"/>
          </p:nvPr>
        </p:nvSpPr>
        <p:spPr/>
        <p:txBody>
          <a:bodyPr>
            <a:noAutofit/>
          </a:bodyPr>
          <a:lstStyle/>
          <a:p>
            <a:r>
              <a:rPr lang="en-US" dirty="0"/>
              <a:t>Online Toolkit: </a:t>
            </a:r>
            <a:br>
              <a:rPr lang="en-US" dirty="0"/>
            </a:br>
            <a:r>
              <a:rPr lang="en-US" dirty="0"/>
              <a:t>Building Stakeholder Knowledge About Data</a:t>
            </a:r>
          </a:p>
        </p:txBody>
      </p:sp>
      <p:sp>
        <p:nvSpPr>
          <p:cNvPr id="3" name="Content Placeholder 2"/>
          <p:cNvSpPr>
            <a:spLocks noGrp="1"/>
          </p:cNvSpPr>
          <p:nvPr>
            <p:ph idx="1"/>
          </p:nvPr>
        </p:nvSpPr>
        <p:spPr>
          <a:xfrm>
            <a:off x="1465385" y="1469922"/>
            <a:ext cx="5087815" cy="4724400"/>
          </a:xfrm>
        </p:spPr>
        <p:txBody>
          <a:bodyPr>
            <a:normAutofit/>
          </a:bodyPr>
          <a:lstStyle/>
          <a:p>
            <a:pPr marL="0" indent="0">
              <a:buNone/>
            </a:pPr>
            <a:r>
              <a:rPr lang="en-US" sz="2400" dirty="0"/>
              <a:t>This toolkit provides stakeholders with an orientation to IDEA data and other data-related topics to help them meaningfully participate in conversations about important programmatic issues and decisions.</a:t>
            </a:r>
          </a:p>
        </p:txBody>
      </p:sp>
      <p:pic>
        <p:nvPicPr>
          <p:cNvPr id="5" name="Picture 4" descr="The graphic is an image of the Building Stakeholder Knowledge About Data toolkit. "/>
          <p:cNvPicPr>
            <a:picLocks noChangeAspect="1"/>
          </p:cNvPicPr>
          <p:nvPr/>
        </p:nvPicPr>
        <p:blipFill>
          <a:blip r:embed="rId3"/>
          <a:stretch>
            <a:fillRect/>
          </a:stretch>
        </p:blipFill>
        <p:spPr>
          <a:xfrm>
            <a:off x="6553200" y="1219200"/>
            <a:ext cx="4419600" cy="4264030"/>
          </a:xfrm>
          <a:prstGeom prst="rect">
            <a:avLst/>
          </a:prstGeom>
        </p:spPr>
      </p:pic>
      <p:pic>
        <p:nvPicPr>
          <p:cNvPr id="6" name="Content Placeholder 7" descr="DaS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893" y="4685481"/>
            <a:ext cx="1441938" cy="1232078"/>
          </a:xfrm>
          <a:prstGeom prst="rect">
            <a:avLst/>
          </a:prstGeom>
        </p:spPr>
      </p:pic>
    </p:spTree>
    <p:extLst>
      <p:ext uri="{BB962C8B-B14F-4D97-AF65-F5344CB8AC3E}">
        <p14:creationId xmlns:p14="http://schemas.microsoft.com/office/powerpoint/2010/main" val="343050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31</a:t>
            </a:fld>
            <a:endParaRPr lang="en-US"/>
          </a:p>
        </p:txBody>
      </p:sp>
      <p:sp>
        <p:nvSpPr>
          <p:cNvPr id="2" name="Title 1"/>
          <p:cNvSpPr>
            <a:spLocks noGrp="1"/>
          </p:cNvSpPr>
          <p:nvPr>
            <p:ph type="title"/>
          </p:nvPr>
        </p:nvSpPr>
        <p:spPr/>
        <p:txBody>
          <a:bodyPr>
            <a:normAutofit/>
          </a:bodyPr>
          <a:lstStyle/>
          <a:p>
            <a:r>
              <a:rPr lang="en-US" sz="3600" dirty="0"/>
              <a:t>Serving on Groups—Online Module &amp; Book</a:t>
            </a:r>
          </a:p>
        </p:txBody>
      </p:sp>
      <p:pic>
        <p:nvPicPr>
          <p:cNvPr id="6" name="Picture 5" descr="The graphic is an image of the Serving on Groups That Make Decisions: A Guide for Families. "/>
          <p:cNvPicPr>
            <a:picLocks noChangeAspect="1"/>
          </p:cNvPicPr>
          <p:nvPr/>
        </p:nvPicPr>
        <p:blipFill>
          <a:blip r:embed="rId3"/>
          <a:stretch>
            <a:fillRect/>
          </a:stretch>
        </p:blipFill>
        <p:spPr>
          <a:xfrm>
            <a:off x="587828" y="1278082"/>
            <a:ext cx="6061041" cy="3922354"/>
          </a:xfrm>
          <a:prstGeom prst="rect">
            <a:avLst/>
          </a:prstGeom>
        </p:spPr>
      </p:pic>
      <p:sp>
        <p:nvSpPr>
          <p:cNvPr id="7" name="Rectangle 6"/>
          <p:cNvSpPr/>
          <p:nvPr/>
        </p:nvSpPr>
        <p:spPr>
          <a:xfrm>
            <a:off x="646534" y="5388900"/>
            <a:ext cx="6167221" cy="461665"/>
          </a:xfrm>
          <a:prstGeom prst="rect">
            <a:avLst/>
          </a:prstGeom>
        </p:spPr>
        <p:txBody>
          <a:bodyPr wrap="square">
            <a:spAutoFit/>
          </a:bodyPr>
          <a:lstStyle/>
          <a:p>
            <a:r>
              <a:rPr lang="en-US" sz="2400" dirty="0">
                <a:hlinkClick r:id="rId4"/>
              </a:rPr>
              <a:t>http://www.servingongroups.org/guidebook</a:t>
            </a:r>
            <a:r>
              <a:rPr lang="en-US" sz="2400" dirty="0"/>
              <a:t> </a:t>
            </a:r>
          </a:p>
        </p:txBody>
      </p:sp>
      <p:pic>
        <p:nvPicPr>
          <p:cNvPr id="2050" name="Picture 2" descr="Wisconsin FAC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755" y="2820268"/>
            <a:ext cx="5209356" cy="91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78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10 Great Things You Will Find on the “CPIR Hub” at parentcenterhub.org  </a:t>
            </a:r>
          </a:p>
        </p:txBody>
      </p:sp>
      <p:sp>
        <p:nvSpPr>
          <p:cNvPr id="3" name="Subtitle 2"/>
          <p:cNvSpPr>
            <a:spLocks noGrp="1"/>
          </p:cNvSpPr>
          <p:nvPr>
            <p:ph idx="1"/>
          </p:nvPr>
        </p:nvSpPr>
        <p:spPr>
          <a:xfrm>
            <a:off x="1477108" y="1432458"/>
            <a:ext cx="9803444" cy="4319414"/>
          </a:xfrm>
        </p:spPr>
        <p:txBody>
          <a:bodyPr>
            <a:normAutofit fontScale="70000" lnSpcReduction="20000"/>
          </a:bodyPr>
          <a:lstStyle/>
          <a:p>
            <a:pPr marL="514350" indent="-514350">
              <a:buAutoNum type="arabicParenR"/>
            </a:pPr>
            <a:r>
              <a:rPr lang="en-US" sz="2900" b="1" dirty="0">
                <a:solidFill>
                  <a:schemeClr val="tx2">
                    <a:lumMod val="60000"/>
                    <a:lumOff val="40000"/>
                  </a:schemeClr>
                </a:solidFill>
              </a:rPr>
              <a:t>Resources Galore </a:t>
            </a:r>
          </a:p>
          <a:p>
            <a:pPr marL="514350" indent="-514350">
              <a:buAutoNum type="arabicParenR"/>
            </a:pPr>
            <a:r>
              <a:rPr lang="en-US" sz="2900" b="1" dirty="0">
                <a:solidFill>
                  <a:schemeClr val="accent2">
                    <a:lumMod val="75000"/>
                  </a:schemeClr>
                </a:solidFill>
              </a:rPr>
              <a:t>Buzz from the Hub</a:t>
            </a:r>
          </a:p>
          <a:p>
            <a:pPr marL="514350" indent="-514350">
              <a:buAutoNum type="arabicParenR"/>
            </a:pPr>
            <a:r>
              <a:rPr lang="en-US" sz="2900" b="1" dirty="0">
                <a:solidFill>
                  <a:schemeClr val="accent3">
                    <a:lumMod val="75000"/>
                  </a:schemeClr>
                </a:solidFill>
              </a:rPr>
              <a:t>Daily Facebook and Twitter Posts </a:t>
            </a:r>
          </a:p>
          <a:p>
            <a:pPr marL="514350" indent="-514350">
              <a:buAutoNum type="arabicParenR"/>
            </a:pPr>
            <a:r>
              <a:rPr lang="en-US" sz="2900" b="1" dirty="0">
                <a:solidFill>
                  <a:schemeClr val="accent4">
                    <a:lumMod val="75000"/>
                  </a:schemeClr>
                </a:solidFill>
              </a:rPr>
              <a:t>Private Workspaces for Parent Centers</a:t>
            </a:r>
          </a:p>
          <a:p>
            <a:pPr marL="514350" indent="-514350">
              <a:buAutoNum type="arabicParenR"/>
            </a:pPr>
            <a:r>
              <a:rPr lang="en-US" sz="2900" b="1" dirty="0">
                <a:solidFill>
                  <a:schemeClr val="accent6">
                    <a:lumMod val="75000"/>
                  </a:schemeClr>
                </a:solidFill>
              </a:rPr>
              <a:t>Survey Item Bank</a:t>
            </a:r>
          </a:p>
          <a:p>
            <a:pPr marL="514350" indent="-514350">
              <a:buAutoNum type="arabicParenR"/>
            </a:pPr>
            <a:r>
              <a:rPr lang="en-US" sz="2900" b="1" dirty="0">
                <a:solidFill>
                  <a:schemeClr val="tx2">
                    <a:lumMod val="60000"/>
                    <a:lumOff val="40000"/>
                  </a:schemeClr>
                </a:solidFill>
              </a:rPr>
              <a:t>Materials from Other Parent Centers</a:t>
            </a:r>
          </a:p>
          <a:p>
            <a:pPr marL="514350" indent="-514350">
              <a:buAutoNum type="arabicParenR"/>
            </a:pPr>
            <a:r>
              <a:rPr lang="en-US" sz="2900" b="1" dirty="0">
                <a:solidFill>
                  <a:schemeClr val="accent2">
                    <a:lumMod val="75000"/>
                  </a:schemeClr>
                </a:solidFill>
              </a:rPr>
              <a:t>Buzz from the Hub</a:t>
            </a:r>
          </a:p>
          <a:p>
            <a:pPr marL="514350" indent="-514350">
              <a:buAutoNum type="arabicParenR"/>
            </a:pPr>
            <a:r>
              <a:rPr lang="en-US" sz="2900" b="1" dirty="0">
                <a:solidFill>
                  <a:schemeClr val="accent3">
                    <a:lumMod val="75000"/>
                  </a:schemeClr>
                </a:solidFill>
              </a:rPr>
              <a:t>Webinars &amp; Webpages on Priority Topics </a:t>
            </a:r>
          </a:p>
          <a:p>
            <a:pPr marL="514350" indent="-514350">
              <a:buAutoNum type="arabicParenR"/>
            </a:pPr>
            <a:r>
              <a:rPr lang="en-US" sz="2900" b="1" dirty="0">
                <a:solidFill>
                  <a:schemeClr val="accent4">
                    <a:lumMod val="75000"/>
                  </a:schemeClr>
                </a:solidFill>
              </a:rPr>
              <a:t>Central Event Calendars</a:t>
            </a:r>
          </a:p>
          <a:p>
            <a:pPr marL="514350" indent="-514350">
              <a:buAutoNum type="arabicParenR"/>
            </a:pPr>
            <a:r>
              <a:rPr lang="en-US" sz="2900" b="1" dirty="0">
                <a:solidFill>
                  <a:schemeClr val="accent6">
                    <a:lumMod val="75000"/>
                  </a:schemeClr>
                </a:solidFill>
              </a:rPr>
              <a:t>Who Knows What?</a:t>
            </a:r>
          </a:p>
        </p:txBody>
      </p:sp>
      <p:pic>
        <p:nvPicPr>
          <p:cNvPr id="4" name="Picture 1" descr="Center for Parent Information and Resource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8707" y="2047055"/>
            <a:ext cx="3065417" cy="261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40466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33</a:t>
            </a:fld>
            <a:endParaRPr lang="en-US"/>
          </a:p>
        </p:txBody>
      </p:sp>
      <p:sp>
        <p:nvSpPr>
          <p:cNvPr id="2" name="Title 1"/>
          <p:cNvSpPr>
            <a:spLocks noGrp="1"/>
          </p:cNvSpPr>
          <p:nvPr>
            <p:ph type="title"/>
          </p:nvPr>
        </p:nvSpPr>
        <p:spPr>
          <a:xfrm>
            <a:off x="5756031" y="226980"/>
            <a:ext cx="4604479" cy="914400"/>
          </a:xfrm>
        </p:spPr>
        <p:txBody>
          <a:bodyPr>
            <a:normAutofit fontScale="90000"/>
          </a:bodyPr>
          <a:lstStyle/>
          <a:p>
            <a:r>
              <a:rPr lang="en-US" dirty="0"/>
              <a:t>DEC Recommended </a:t>
            </a:r>
            <a:br>
              <a:rPr lang="en-US" dirty="0"/>
            </a:br>
            <a:r>
              <a:rPr lang="en-US" dirty="0"/>
              <a:t>Practices</a:t>
            </a:r>
          </a:p>
        </p:txBody>
      </p:sp>
      <p:pic>
        <p:nvPicPr>
          <p:cNvPr id="6" name="Picture 5" descr="The graphic is an image of the DEC Recommended Practices "/>
          <p:cNvPicPr>
            <a:picLocks noChangeAspect="1"/>
          </p:cNvPicPr>
          <p:nvPr/>
        </p:nvPicPr>
        <p:blipFill>
          <a:blip r:embed="rId3"/>
          <a:stretch>
            <a:fillRect/>
          </a:stretch>
        </p:blipFill>
        <p:spPr>
          <a:xfrm>
            <a:off x="555441" y="0"/>
            <a:ext cx="5362023" cy="5955555"/>
          </a:xfrm>
          <a:prstGeom prst="rect">
            <a:avLst/>
          </a:prstGeom>
          <a:ln>
            <a:noFill/>
          </a:ln>
          <a:effectLst>
            <a:outerShdw blurRad="292100" dist="139700" dir="2700000" algn="tl" rotWithShape="0">
              <a:srgbClr val="333333">
                <a:alpha val="65000"/>
              </a:srgbClr>
            </a:outerShdw>
          </a:effectLst>
        </p:spPr>
      </p:pic>
      <p:sp>
        <p:nvSpPr>
          <p:cNvPr id="11" name="Rectangle 4"/>
          <p:cNvSpPr>
            <a:spLocks noChangeArrowheads="1"/>
          </p:cNvSpPr>
          <p:nvPr/>
        </p:nvSpPr>
        <p:spPr bwMode="auto">
          <a:xfrm>
            <a:off x="6072552" y="1876841"/>
            <a:ext cx="535744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dirty="0">
                <a:solidFill>
                  <a:schemeClr val="accent4"/>
                </a:solidFill>
                <a:latin typeface="Helvetica" panose="020B0604020202020204" pitchFamily="34" charset="0"/>
                <a:ea typeface="Calibri" panose="020F0502020204030204" pitchFamily="34" charset="0"/>
                <a:cs typeface="Times New Roman" panose="02020603050405020304" pitchFamily="18" charset="0"/>
              </a:rPr>
              <a:t>Find pr</a:t>
            </a:r>
            <a:r>
              <a:rPr kumimoji="0" lang="en-US" altLang="en-US" sz="2800" b="0" i="0" strike="noStrike" cap="none" normalizeH="0" baseline="0" dirty="0">
                <a:ln>
                  <a:noFill/>
                </a:ln>
                <a:solidFill>
                  <a:schemeClr val="accent4"/>
                </a:solidFill>
                <a:effectLst/>
                <a:latin typeface="Helvetica" panose="020B0604020202020204" pitchFamily="34" charset="0"/>
                <a:ea typeface="Calibri" panose="020F0502020204030204" pitchFamily="34" charset="0"/>
                <a:cs typeface="Times New Roman" panose="02020603050405020304" pitchFamily="18" charset="0"/>
              </a:rPr>
              <a:t>oducts to</a:t>
            </a:r>
            <a:r>
              <a:rPr kumimoji="0" lang="en-US" altLang="en-US" sz="2800" b="0" i="0" strike="noStrike" cap="none" normalizeH="0" dirty="0">
                <a:ln>
                  <a:noFill/>
                </a:ln>
                <a:solidFill>
                  <a:schemeClr val="accent4"/>
                </a:solidFill>
                <a:effectLst/>
                <a:latin typeface="Helvetica" panose="020B0604020202020204" pitchFamily="34" charset="0"/>
                <a:ea typeface="Calibri" panose="020F0502020204030204" pitchFamily="34" charset="0"/>
                <a:cs typeface="Times New Roman" panose="02020603050405020304" pitchFamily="18" charset="0"/>
              </a:rPr>
              <a:t> </a:t>
            </a:r>
            <a:r>
              <a:rPr kumimoji="0" lang="en-US" altLang="en-US" sz="2800" b="0" i="0" strike="noStrike" cap="none" normalizeH="0" baseline="0" dirty="0">
                <a:ln>
                  <a:noFill/>
                </a:ln>
                <a:solidFill>
                  <a:schemeClr val="accent4"/>
                </a:solidFill>
                <a:effectLst/>
                <a:latin typeface="Helvetica" panose="020B0604020202020204" pitchFamily="34" charset="0"/>
                <a:ea typeface="Calibri" panose="020F0502020204030204" pitchFamily="34" charset="0"/>
                <a:cs typeface="Times New Roman" panose="02020603050405020304" pitchFamily="18" charset="0"/>
              </a:rPr>
              <a:t>promote the use of the Recommended Practices</a:t>
            </a:r>
            <a:r>
              <a:rPr kumimoji="0" lang="en-US" altLang="en-US" sz="2800" b="0" i="0" strike="noStrike" cap="none" normalizeH="0" dirty="0">
                <a:ln>
                  <a:noFill/>
                </a:ln>
                <a:solidFill>
                  <a:schemeClr val="accent4"/>
                </a:solidFill>
                <a:effectLst/>
                <a:latin typeface="Helvetica" panose="020B0604020202020204" pitchFamily="34" charset="0"/>
                <a:ea typeface="Calibri" panose="020F0502020204030204" pitchFamily="34" charset="0"/>
                <a:cs typeface="Times New Roman" panose="02020603050405020304" pitchFamily="18" charset="0"/>
              </a:rPr>
              <a:t>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strike="noStrike" cap="none" normalizeH="0" dirty="0">
              <a:ln>
                <a:noFill/>
              </a:ln>
              <a:solidFill>
                <a:schemeClr val="accent4"/>
              </a:solidFill>
              <a:effectLst/>
              <a:latin typeface="Helvetica" panose="020B060402020202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sz="2800" dirty="0">
                <a:hlinkClick r:id="rId4"/>
              </a:rPr>
              <a:t>http://ectacenter.org/decrp/</a:t>
            </a:r>
            <a:endParaRPr lang="en-US" sz="2800" dirty="0"/>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strike="noStrike" cap="none" normalizeH="0" baseline="0" dirty="0">
              <a:ln>
                <a:noFill/>
              </a:ln>
              <a:solidFill>
                <a:schemeClr val="accent4"/>
              </a:solidFill>
              <a:effectLst/>
              <a:latin typeface="Arial" panose="020B0604020202020204" pitchFamily="34" charset="0"/>
            </a:endParaRPr>
          </a:p>
        </p:txBody>
      </p:sp>
    </p:spTree>
    <p:extLst>
      <p:ext uri="{BB962C8B-B14F-4D97-AF65-F5344CB8AC3E}">
        <p14:creationId xmlns:p14="http://schemas.microsoft.com/office/powerpoint/2010/main" val="3205632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34</a:t>
            </a:fld>
            <a:endParaRPr lang="en-US"/>
          </a:p>
        </p:txBody>
      </p:sp>
      <p:sp>
        <p:nvSpPr>
          <p:cNvPr id="2" name="Title 1">
            <a:extLst>
              <a:ext uri="{FF2B5EF4-FFF2-40B4-BE49-F238E27FC236}">
                <a16:creationId xmlns:a16="http://schemas.microsoft.com/office/drawing/2014/main" id="{C7F11EA2-D804-4B46-BF5F-9D8D48EFC08B}"/>
              </a:ext>
            </a:extLst>
          </p:cNvPr>
          <p:cNvSpPr>
            <a:spLocks noGrp="1"/>
          </p:cNvSpPr>
          <p:nvPr>
            <p:ph type="title"/>
          </p:nvPr>
        </p:nvSpPr>
        <p:spPr/>
        <p:txBody>
          <a:bodyPr>
            <a:normAutofit fontScale="90000"/>
          </a:bodyPr>
          <a:lstStyle/>
          <a:p>
            <a:r>
              <a:rPr lang="en-US" dirty="0"/>
              <a:t>ECTA:</a:t>
            </a:r>
            <a:r>
              <a:rPr lang="en-US" baseline="0" dirty="0"/>
              <a:t> Conversations with Family Leaders: Final Reflections (Video)</a:t>
            </a:r>
            <a:endParaRPr lang="en-US" dirty="0"/>
          </a:p>
        </p:txBody>
      </p:sp>
      <p:pic>
        <p:nvPicPr>
          <p:cNvPr id="6" name="Picture 5" descr="The graphic is a video of ECTA's Conversations with Family Leaders: Final Reflections. "/>
          <p:cNvPicPr>
            <a:picLocks noChangeAspect="1"/>
          </p:cNvPicPr>
          <p:nvPr/>
        </p:nvPicPr>
        <p:blipFill>
          <a:blip r:embed="rId3"/>
          <a:stretch>
            <a:fillRect/>
          </a:stretch>
        </p:blipFill>
        <p:spPr>
          <a:xfrm>
            <a:off x="947073" y="201715"/>
            <a:ext cx="10029825" cy="5648325"/>
          </a:xfrm>
          <a:prstGeom prst="rect">
            <a:avLst/>
          </a:prstGeom>
        </p:spPr>
      </p:pic>
    </p:spTree>
    <p:extLst>
      <p:ext uri="{BB962C8B-B14F-4D97-AF65-F5344CB8AC3E}">
        <p14:creationId xmlns:p14="http://schemas.microsoft.com/office/powerpoint/2010/main" val="770145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35</a:t>
            </a:fld>
            <a:endParaRPr lang="en-US" dirty="0"/>
          </a:p>
        </p:txBody>
      </p:sp>
      <p:sp>
        <p:nvSpPr>
          <p:cNvPr id="2" name="Title 1" hidden="1">
            <a:extLst>
              <a:ext uri="{FF2B5EF4-FFF2-40B4-BE49-F238E27FC236}">
                <a16:creationId xmlns:a16="http://schemas.microsoft.com/office/drawing/2014/main" id="{866E4C87-7392-410D-91E4-1EC8B79ADC66}"/>
              </a:ext>
            </a:extLst>
          </p:cNvPr>
          <p:cNvSpPr>
            <a:spLocks noGrp="1"/>
          </p:cNvSpPr>
          <p:nvPr>
            <p:ph type="title" idx="4294967295"/>
          </p:nvPr>
        </p:nvSpPr>
        <p:spPr/>
        <p:txBody>
          <a:bodyPr/>
          <a:lstStyle/>
          <a:p>
            <a:r>
              <a:rPr lang="en-US" dirty="0"/>
              <a:t>Resources </a:t>
            </a:r>
          </a:p>
        </p:txBody>
      </p:sp>
      <p:sp>
        <p:nvSpPr>
          <p:cNvPr id="8" name="Rectangle 7"/>
          <p:cNvSpPr/>
          <p:nvPr/>
        </p:nvSpPr>
        <p:spPr>
          <a:xfrm>
            <a:off x="4353042" y="321524"/>
            <a:ext cx="7110271" cy="6093976"/>
          </a:xfrm>
          <a:prstGeom prst="rect">
            <a:avLst/>
          </a:prstGeom>
        </p:spPr>
        <p:txBody>
          <a:bodyPr wrap="square">
            <a:spAutoFit/>
          </a:bodyPr>
          <a:lstStyle/>
          <a:p>
            <a:r>
              <a:rPr lang="en-US" sz="1600" dirty="0">
                <a:solidFill>
                  <a:schemeClr val="tx2">
                    <a:lumMod val="90000"/>
                    <a:lumOff val="10000"/>
                  </a:schemeClr>
                </a:solidFill>
              </a:rPr>
              <a:t>The ECTA Center is a program of the FPG Child Development Institute of the University of North Carolina at Chapel Hill, funded through cooperative agreement number </a:t>
            </a:r>
            <a:r>
              <a:rPr lang="is-IS" sz="1600" dirty="0">
                <a:solidFill>
                  <a:schemeClr val="tx2">
                    <a:lumMod val="90000"/>
                    <a:lumOff val="10000"/>
                  </a:schemeClr>
                </a:solidFill>
              </a:rPr>
              <a:t>H326P170001 </a:t>
            </a:r>
            <a:r>
              <a:rPr lang="en-US" sz="1600" dirty="0">
                <a:solidFill>
                  <a:schemeClr val="tx2">
                    <a:lumMod val="90000"/>
                    <a:lumOff val="10000"/>
                  </a:schemeClr>
                </a:solidFill>
              </a:rPr>
              <a:t>from the Office of Special Education Programs, U.S. Department of Education. Project Officer ,Julia Martin Eile.</a:t>
            </a:r>
          </a:p>
          <a:p>
            <a:endParaRPr lang="en-US" sz="1600" dirty="0">
              <a:solidFill>
                <a:schemeClr val="tx2">
                  <a:lumMod val="90000"/>
                  <a:lumOff val="10000"/>
                </a:schemeClr>
              </a:solidFill>
            </a:endParaRPr>
          </a:p>
          <a:p>
            <a:endParaRPr lang="en-US" sz="1600" dirty="0">
              <a:solidFill>
                <a:schemeClr val="tx2">
                  <a:lumMod val="90000"/>
                  <a:lumOff val="10000"/>
                </a:schemeClr>
              </a:solidFill>
            </a:endParaRPr>
          </a:p>
          <a:p>
            <a:r>
              <a:rPr lang="en-US" sz="1600" dirty="0">
                <a:solidFill>
                  <a:schemeClr val="tx2">
                    <a:lumMod val="90000"/>
                    <a:lumOff val="10000"/>
                  </a:schemeClr>
                </a:solidFill>
              </a:rPr>
              <a:t>The DaSy Center is a program of SRI International, funded through cooperative agreement number H373Z120002</a:t>
            </a:r>
            <a:r>
              <a:rPr lang="is-IS" sz="1600" dirty="0">
                <a:solidFill>
                  <a:schemeClr val="tx2">
                    <a:lumMod val="90000"/>
                    <a:lumOff val="10000"/>
                  </a:schemeClr>
                </a:solidFill>
              </a:rPr>
              <a:t> </a:t>
            </a:r>
            <a:r>
              <a:rPr lang="en-US" sz="1600" dirty="0">
                <a:solidFill>
                  <a:schemeClr val="tx2">
                    <a:lumMod val="90000"/>
                    <a:lumOff val="10000"/>
                  </a:schemeClr>
                </a:solidFill>
              </a:rPr>
              <a:t>from the Office of Special Education Programs, U.S. Department of Education. Project Officers, Meredith Miceli and Richelle Davis.</a:t>
            </a:r>
          </a:p>
          <a:p>
            <a:endParaRPr lang="en-US" sz="1600" dirty="0">
              <a:solidFill>
                <a:schemeClr val="tx2">
                  <a:lumMod val="90000"/>
                  <a:lumOff val="10000"/>
                </a:schemeClr>
              </a:solidFill>
            </a:endParaRPr>
          </a:p>
          <a:p>
            <a:endParaRPr lang="en-US" sz="1600" dirty="0">
              <a:solidFill>
                <a:schemeClr val="tx2">
                  <a:lumMod val="90000"/>
                  <a:lumOff val="10000"/>
                </a:schemeClr>
              </a:solidFill>
            </a:endParaRPr>
          </a:p>
          <a:p>
            <a:r>
              <a:rPr lang="en-US" sz="1600" dirty="0">
                <a:solidFill>
                  <a:schemeClr val="tx2">
                    <a:lumMod val="90000"/>
                    <a:lumOff val="10000"/>
                  </a:schemeClr>
                </a:solidFill>
              </a:rPr>
              <a:t>The Early Childhood Personnel Center is a project of the A.J. </a:t>
            </a:r>
            <a:r>
              <a:rPr lang="en-US" sz="1600" dirty="0" err="1">
                <a:solidFill>
                  <a:schemeClr val="tx2">
                    <a:lumMod val="90000"/>
                    <a:lumOff val="10000"/>
                  </a:schemeClr>
                </a:solidFill>
              </a:rPr>
              <a:t>Pappanikou</a:t>
            </a:r>
            <a:r>
              <a:rPr lang="en-US" sz="1600" dirty="0">
                <a:solidFill>
                  <a:schemeClr val="tx2">
                    <a:lumMod val="90000"/>
                    <a:lumOff val="10000"/>
                  </a:schemeClr>
                </a:solidFill>
              </a:rPr>
              <a:t> Center for Excellence in Developmental Disabilities at the University of Connecticut Health, funded through cooperative agreement number H325B120004 from the Office of Special Education Programs, U.S. Department of Education. Project Officer, Dawn Ellis</a:t>
            </a:r>
          </a:p>
          <a:p>
            <a:endParaRPr lang="en-US" sz="1600" dirty="0">
              <a:solidFill>
                <a:schemeClr val="tx2">
                  <a:lumMod val="90000"/>
                  <a:lumOff val="10000"/>
                </a:schemeClr>
              </a:solidFill>
            </a:endParaRPr>
          </a:p>
          <a:p>
            <a:endParaRPr lang="en-US" sz="1600" dirty="0">
              <a:solidFill>
                <a:schemeClr val="tx2">
                  <a:lumMod val="90000"/>
                  <a:lumOff val="10000"/>
                </a:schemeClr>
              </a:solidFill>
            </a:endParaRPr>
          </a:p>
          <a:p>
            <a:r>
              <a:rPr lang="en-US" sz="1600" dirty="0">
                <a:solidFill>
                  <a:schemeClr val="tx2">
                    <a:lumMod val="90000"/>
                    <a:lumOff val="10000"/>
                  </a:schemeClr>
                </a:solidFill>
              </a:rPr>
              <a:t>Parent to Parent of Georgia is the Region 3 Parent Technical Assistance Center funded through grant number H328R130008 from the Office of Special Education Programs, US Department of Education. Project Officer, David </a:t>
            </a:r>
            <a:r>
              <a:rPr lang="en-US" sz="1600" dirty="0" err="1">
                <a:solidFill>
                  <a:schemeClr val="tx2">
                    <a:lumMod val="90000"/>
                    <a:lumOff val="10000"/>
                  </a:schemeClr>
                </a:solidFill>
              </a:rPr>
              <a:t>Emenheiser</a:t>
            </a:r>
            <a:r>
              <a:rPr lang="en-US" sz="1600" dirty="0">
                <a:solidFill>
                  <a:schemeClr val="tx2">
                    <a:lumMod val="90000"/>
                    <a:lumOff val="10000"/>
                  </a:schemeClr>
                </a:solidFill>
              </a:rPr>
              <a:t>.</a:t>
            </a:r>
          </a:p>
          <a:p>
            <a:endParaRPr lang="en-US" dirty="0"/>
          </a:p>
        </p:txBody>
      </p:sp>
      <p:pic>
        <p:nvPicPr>
          <p:cNvPr id="16" name="Picture 15" title="Logo: ECTA Ce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75" y="207166"/>
            <a:ext cx="3670654" cy="931137"/>
          </a:xfrm>
          <a:prstGeom prst="rect">
            <a:avLst/>
          </a:prstGeom>
        </p:spPr>
      </p:pic>
      <p:pic>
        <p:nvPicPr>
          <p:cNvPr id="14" name="Picture 13" descr="UN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89" y="1241059"/>
            <a:ext cx="2697724" cy="417712"/>
          </a:xfrm>
          <a:prstGeom prst="rect">
            <a:avLst/>
          </a:prstGeom>
        </p:spPr>
      </p:pic>
      <p:pic>
        <p:nvPicPr>
          <p:cNvPr id="3" name="Picture 2" descr="DaS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75" y="1977058"/>
            <a:ext cx="1352076" cy="1155295"/>
          </a:xfrm>
          <a:prstGeom prst="rect">
            <a:avLst/>
          </a:prstGeom>
        </p:spPr>
      </p:pic>
      <p:pic>
        <p:nvPicPr>
          <p:cNvPr id="5" name="Picture 4" descr="SRI"/>
          <p:cNvPicPr>
            <a:picLocks noChangeAspect="1"/>
          </p:cNvPicPr>
          <p:nvPr/>
        </p:nvPicPr>
        <p:blipFill>
          <a:blip r:embed="rId6"/>
          <a:stretch>
            <a:fillRect/>
          </a:stretch>
        </p:blipFill>
        <p:spPr>
          <a:xfrm>
            <a:off x="1894091" y="2101743"/>
            <a:ext cx="1369846" cy="967405"/>
          </a:xfrm>
          <a:prstGeom prst="rect">
            <a:avLst/>
          </a:prstGeom>
        </p:spPr>
      </p:pic>
      <p:pic>
        <p:nvPicPr>
          <p:cNvPr id="11" name="Picture 10" descr="ECPC"/>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968" y="3255479"/>
            <a:ext cx="2587764" cy="1203428"/>
          </a:xfrm>
          <a:prstGeom prst="rect">
            <a:avLst/>
          </a:prstGeom>
        </p:spPr>
      </p:pic>
      <p:pic>
        <p:nvPicPr>
          <p:cNvPr id="13" name="Picture 12" descr="UCONN"/>
          <p:cNvPicPr>
            <a:picLocks noChangeAspect="1"/>
          </p:cNvPicPr>
          <p:nvPr/>
        </p:nvPicPr>
        <p:blipFill>
          <a:blip r:embed="rId8"/>
          <a:stretch>
            <a:fillRect/>
          </a:stretch>
        </p:blipFill>
        <p:spPr>
          <a:xfrm>
            <a:off x="3024610" y="3368512"/>
            <a:ext cx="1182554" cy="977362"/>
          </a:xfrm>
          <a:prstGeom prst="rect">
            <a:avLst/>
          </a:prstGeom>
        </p:spPr>
      </p:pic>
      <p:pic>
        <p:nvPicPr>
          <p:cNvPr id="12" name="Picture 2" descr="Parent to Parent of G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001" y="4577036"/>
            <a:ext cx="2609255" cy="147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92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a:t>Find Us Online</a:t>
            </a:r>
          </a:p>
        </p:txBody>
      </p:sp>
      <p:sp>
        <p:nvSpPr>
          <p:cNvPr id="3" name="Content Placeholder 2"/>
          <p:cNvSpPr>
            <a:spLocks noGrp="1"/>
          </p:cNvSpPr>
          <p:nvPr>
            <p:ph idx="1"/>
          </p:nvPr>
        </p:nvSpPr>
        <p:spPr>
          <a:xfrm>
            <a:off x="400109" y="1499190"/>
            <a:ext cx="8861122" cy="4097988"/>
          </a:xfrm>
        </p:spPr>
        <p:txBody>
          <a:bodyPr>
            <a:normAutofit fontScale="92500" lnSpcReduction="10000"/>
          </a:bodyPr>
          <a:lstStyle/>
          <a:p>
            <a:pPr marL="0" indent="0">
              <a:buNone/>
            </a:pPr>
            <a:r>
              <a:rPr lang="en-US" sz="2800" b="1" dirty="0">
                <a:latin typeface="+mn-lt"/>
              </a:rPr>
              <a:t>ECTA Center: </a:t>
            </a:r>
            <a:r>
              <a:rPr lang="en-US" sz="2800" dirty="0">
                <a:latin typeface="+mn-lt"/>
                <a:hlinkClick r:id="rId2"/>
              </a:rPr>
              <a:t>http://ectacenter.org</a:t>
            </a:r>
            <a:r>
              <a:rPr lang="en-US" sz="2800" dirty="0">
                <a:latin typeface="+mn-lt"/>
              </a:rPr>
              <a:t> </a:t>
            </a:r>
          </a:p>
          <a:p>
            <a:pPr marL="0" indent="0">
              <a:buNone/>
            </a:pPr>
            <a:endParaRPr lang="en-US" sz="2800" dirty="0">
              <a:latin typeface="+mn-lt"/>
            </a:endParaRPr>
          </a:p>
          <a:p>
            <a:pPr marL="0" indent="0">
              <a:buNone/>
            </a:pPr>
            <a:r>
              <a:rPr lang="en-US" sz="2800" b="1" dirty="0">
                <a:latin typeface="+mn-lt"/>
              </a:rPr>
              <a:t>DaSy Center:</a:t>
            </a:r>
            <a:r>
              <a:rPr lang="en-US" sz="2800" dirty="0">
                <a:latin typeface="+mn-lt"/>
              </a:rPr>
              <a:t> </a:t>
            </a:r>
            <a:r>
              <a:rPr lang="en-US" sz="2800" dirty="0">
                <a:latin typeface="+mn-lt"/>
                <a:hlinkClick r:id="rId3" tooltip="DaSy Center website"/>
              </a:rPr>
              <a:t>http://dasycenter.org</a:t>
            </a:r>
          </a:p>
          <a:p>
            <a:pPr marL="0" indent="0">
              <a:buNone/>
            </a:pPr>
            <a:endParaRPr lang="en-US" sz="2800" b="1" dirty="0">
              <a:latin typeface="+mn-lt"/>
            </a:endParaRPr>
          </a:p>
          <a:p>
            <a:pPr marL="0" indent="0">
              <a:buNone/>
            </a:pPr>
            <a:r>
              <a:rPr lang="en-US" sz="2800" b="1" dirty="0">
                <a:latin typeface="+mn-lt"/>
              </a:rPr>
              <a:t>ECPC: </a:t>
            </a:r>
            <a:r>
              <a:rPr lang="en-US" sz="2800" b="1" dirty="0">
                <a:latin typeface="+mn-lt"/>
                <a:hlinkClick r:id="rId4"/>
              </a:rPr>
              <a:t>https://ecpcta.org/</a:t>
            </a:r>
            <a:r>
              <a:rPr lang="en-US" sz="2800" b="1" dirty="0">
                <a:latin typeface="+mn-lt"/>
              </a:rPr>
              <a:t> </a:t>
            </a:r>
          </a:p>
          <a:p>
            <a:pPr marL="0" indent="0">
              <a:buNone/>
            </a:pPr>
            <a:endParaRPr lang="en-US" sz="2800" b="1" dirty="0">
              <a:latin typeface="+mn-lt"/>
            </a:endParaRPr>
          </a:p>
          <a:p>
            <a:pPr marL="0" indent="0">
              <a:buNone/>
            </a:pPr>
            <a:r>
              <a:rPr lang="en-US" sz="2800" b="1" dirty="0">
                <a:latin typeface="+mn-lt"/>
              </a:rPr>
              <a:t>Parent to Parent of Georgia: </a:t>
            </a:r>
            <a:r>
              <a:rPr lang="en-US" sz="2800" b="1" dirty="0">
                <a:latin typeface="+mn-lt"/>
                <a:hlinkClick r:id="rId5"/>
              </a:rPr>
              <a:t>http://p2pga.org/</a:t>
            </a:r>
            <a:r>
              <a:rPr lang="en-US" sz="2800" b="1" dirty="0">
                <a:latin typeface="+mn-lt"/>
              </a:rPr>
              <a:t> </a:t>
            </a:r>
          </a:p>
        </p:txBody>
      </p:sp>
      <p:sp>
        <p:nvSpPr>
          <p:cNvPr id="7" name="Slide Number Placeholder 16"/>
          <p:cNvSpPr>
            <a:spLocks noGrp="1"/>
          </p:cNvSpPr>
          <p:nvPr>
            <p:ph type="sldNum" sz="quarter" idx="4"/>
          </p:nvPr>
        </p:nvSpPr>
        <p:spPr>
          <a:xfrm>
            <a:off x="10360509" y="6345936"/>
            <a:ext cx="1232776" cy="503578"/>
          </a:xfrm>
          <a:prstGeom prst="rect">
            <a:avLst/>
          </a:prstGeom>
        </p:spPr>
        <p:txBody>
          <a:bodyPr/>
          <a:lstStyle/>
          <a:p>
            <a:r>
              <a:rPr lang="en-US" dirty="0"/>
              <a:t>33</a:t>
            </a:r>
          </a:p>
        </p:txBody>
      </p:sp>
    </p:spTree>
    <p:extLst>
      <p:ext uri="{BB962C8B-B14F-4D97-AF65-F5344CB8AC3E}">
        <p14:creationId xmlns:p14="http://schemas.microsoft.com/office/powerpoint/2010/main" val="210495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8465" y="1420096"/>
            <a:ext cx="8229600" cy="4038600"/>
          </a:xfrm>
        </p:spPr>
        <p:txBody>
          <a:bodyPr/>
          <a:lstStyle/>
          <a:p>
            <a:pPr marL="0" indent="0">
              <a:buNone/>
            </a:pPr>
            <a:r>
              <a:rPr lang="en-US" sz="1800" dirty="0">
                <a:solidFill>
                  <a:schemeClr val="accent3">
                    <a:lumMod val="50000"/>
                  </a:schemeClr>
                </a:solidFill>
              </a:rPr>
              <a:t>The contents of this presentation were developed under grants from the U.S. Department of Education (#s</a:t>
            </a:r>
            <a:r>
              <a:rPr lang="is-IS" sz="1800" dirty="0">
                <a:solidFill>
                  <a:schemeClr val="accent3">
                    <a:lumMod val="50000"/>
                  </a:schemeClr>
                </a:solidFill>
              </a:rPr>
              <a:t> H326P170001,</a:t>
            </a:r>
            <a:r>
              <a:rPr lang="en-US" sz="1800" dirty="0">
                <a:solidFill>
                  <a:schemeClr val="accent3">
                    <a:lumMod val="50000"/>
                  </a:schemeClr>
                </a:solidFill>
              </a:rPr>
              <a:t> H373Z120002, H325B120004, H328R130008). However, those contents do not necessarily represent the policy of the U.S. Department of Education, and you should not assume endorsement by the Federal Government. </a:t>
            </a:r>
          </a:p>
        </p:txBody>
      </p:sp>
      <p:sp>
        <p:nvSpPr>
          <p:cNvPr id="6" name="Slide Number Placeholder 16"/>
          <p:cNvSpPr>
            <a:spLocks noGrp="1"/>
          </p:cNvSpPr>
          <p:nvPr>
            <p:ph type="sldNum" sz="quarter" idx="4"/>
          </p:nvPr>
        </p:nvSpPr>
        <p:spPr>
          <a:xfrm>
            <a:off x="10360152" y="6345936"/>
            <a:ext cx="1232776" cy="503578"/>
          </a:xfrm>
          <a:prstGeom prst="rect">
            <a:avLst/>
          </a:prstGeom>
        </p:spPr>
        <p:txBody>
          <a:bodyPr/>
          <a:lstStyle/>
          <a:p>
            <a:r>
              <a:rPr lang="en-US" dirty="0"/>
              <a:t>34</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553" y="3276820"/>
            <a:ext cx="1713423" cy="1429134"/>
          </a:xfrm>
          <a:prstGeom prst="rect">
            <a:avLst/>
          </a:prstGeom>
        </p:spPr>
      </p:pic>
      <p:sp>
        <p:nvSpPr>
          <p:cNvPr id="7" name="Title 1" descr="&quot; &quot;"/>
          <p:cNvSpPr>
            <a:spLocks noGrp="1"/>
          </p:cNvSpPr>
          <p:nvPr>
            <p:ph type="title"/>
          </p:nvPr>
        </p:nvSpPr>
        <p:spPr>
          <a:xfrm>
            <a:off x="1981200" y="274638"/>
            <a:ext cx="8229600" cy="1143000"/>
          </a:xfrm>
        </p:spPr>
        <p:txBody>
          <a:bodyPr/>
          <a:lstStyle/>
          <a:p>
            <a:r>
              <a:rPr lang="en-US" dirty="0"/>
              <a:t>Thank You</a:t>
            </a:r>
          </a:p>
        </p:txBody>
      </p:sp>
    </p:spTree>
    <p:extLst>
      <p:ext uri="{BB962C8B-B14F-4D97-AF65-F5344CB8AC3E}">
        <p14:creationId xmlns:p14="http://schemas.microsoft.com/office/powerpoint/2010/main" val="211445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0684975" y="6231547"/>
            <a:ext cx="1232776" cy="503578"/>
          </a:xfrm>
        </p:spPr>
        <p:txBody>
          <a:bodyPr/>
          <a:lstStyle/>
          <a:p>
            <a:r>
              <a:rPr lang="en-US" dirty="0"/>
              <a:t>4</a:t>
            </a:r>
          </a:p>
        </p:txBody>
      </p:sp>
      <p:sp>
        <p:nvSpPr>
          <p:cNvPr id="3" name="Title 2"/>
          <p:cNvSpPr>
            <a:spLocks noGrp="1"/>
          </p:cNvSpPr>
          <p:nvPr>
            <p:ph type="title"/>
          </p:nvPr>
        </p:nvSpPr>
        <p:spPr/>
        <p:txBody>
          <a:bodyPr>
            <a:normAutofit/>
          </a:bodyPr>
          <a:lstStyle/>
          <a:p>
            <a:r>
              <a:rPr lang="en-US" sz="3600" dirty="0"/>
              <a:t>Workshop Agenda</a:t>
            </a:r>
          </a:p>
        </p:txBody>
      </p:sp>
      <p:sp>
        <p:nvSpPr>
          <p:cNvPr id="2" name="Content Placeholder 1"/>
          <p:cNvSpPr>
            <a:spLocks noGrp="1"/>
          </p:cNvSpPr>
          <p:nvPr>
            <p:ph idx="1"/>
          </p:nvPr>
        </p:nvSpPr>
        <p:spPr>
          <a:xfrm>
            <a:off x="1533832" y="1338944"/>
            <a:ext cx="9151143" cy="4038600"/>
          </a:xfrm>
        </p:spPr>
        <p:txBody>
          <a:bodyPr>
            <a:noAutofit/>
          </a:bodyPr>
          <a:lstStyle/>
          <a:p>
            <a:r>
              <a:rPr lang="en-US" sz="2800" dirty="0"/>
              <a:t>History and Overview of Family Leadership in EI/ECSE</a:t>
            </a:r>
          </a:p>
          <a:p>
            <a:r>
              <a:rPr lang="en-US" sz="2800" dirty="0"/>
              <a:t>Policies, Frameworks, and Supports</a:t>
            </a:r>
          </a:p>
          <a:p>
            <a:r>
              <a:rPr lang="en-US" sz="2800" dirty="0"/>
              <a:t>Families and High-Quality IDEA Early Childhood Systems</a:t>
            </a:r>
          </a:p>
          <a:p>
            <a:r>
              <a:rPr lang="en-US" sz="2800" dirty="0"/>
              <a:t>Video-Enhanced Activity: Parent Perspectives</a:t>
            </a:r>
          </a:p>
          <a:p>
            <a:r>
              <a:rPr lang="en-US" sz="2800" dirty="0"/>
              <a:t>National Technical Assistance Resources</a:t>
            </a:r>
          </a:p>
        </p:txBody>
      </p:sp>
    </p:spTree>
    <p:extLst>
      <p:ext uri="{BB962C8B-B14F-4D97-AF65-F5344CB8AC3E}">
        <p14:creationId xmlns:p14="http://schemas.microsoft.com/office/powerpoint/2010/main" val="98342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0763281" y="6294060"/>
            <a:ext cx="1232776" cy="503578"/>
          </a:xfrm>
        </p:spPr>
        <p:txBody>
          <a:bodyPr/>
          <a:lstStyle/>
          <a:p>
            <a:r>
              <a:rPr lang="en-US" dirty="0"/>
              <a:t>5</a:t>
            </a:r>
          </a:p>
        </p:txBody>
      </p:sp>
      <p:sp>
        <p:nvSpPr>
          <p:cNvPr id="2" name="Title 1"/>
          <p:cNvSpPr>
            <a:spLocks noGrp="1"/>
          </p:cNvSpPr>
          <p:nvPr>
            <p:ph type="title"/>
          </p:nvPr>
        </p:nvSpPr>
        <p:spPr/>
        <p:txBody>
          <a:bodyPr>
            <a:noAutofit/>
          </a:bodyPr>
          <a:lstStyle/>
          <a:p>
            <a:r>
              <a:rPr lang="en-US" dirty="0"/>
              <a:t>From Family Participation to Family Involvement to Family Engagement…What’s the Difference?</a:t>
            </a:r>
            <a:endParaRPr lang="en-US" sz="3600" dirty="0"/>
          </a:p>
        </p:txBody>
      </p:sp>
      <p:sp>
        <p:nvSpPr>
          <p:cNvPr id="3" name="Content Placeholder 2"/>
          <p:cNvSpPr>
            <a:spLocks noGrp="1"/>
          </p:cNvSpPr>
          <p:nvPr>
            <p:ph idx="1"/>
          </p:nvPr>
        </p:nvSpPr>
        <p:spPr>
          <a:xfrm>
            <a:off x="360947" y="1311442"/>
            <a:ext cx="11550315" cy="4644190"/>
          </a:xfrm>
        </p:spPr>
        <p:txBody>
          <a:bodyPr>
            <a:normAutofit fontScale="55000" lnSpcReduction="20000"/>
          </a:bodyPr>
          <a:lstStyle/>
          <a:p>
            <a:pPr marL="0" indent="0">
              <a:buNone/>
            </a:pPr>
            <a:endParaRPr lang="en-US" sz="2400" b="1" dirty="0"/>
          </a:p>
          <a:p>
            <a:pPr marL="0" indent="0">
              <a:buNone/>
            </a:pPr>
            <a:r>
              <a:rPr lang="en-US" sz="3600" b="1" dirty="0">
                <a:latin typeface="+mn-lt"/>
              </a:rPr>
              <a:t>In the 1990’s, we called it </a:t>
            </a:r>
            <a:r>
              <a:rPr lang="en-US" sz="3600" b="1" dirty="0">
                <a:solidFill>
                  <a:schemeClr val="accent1"/>
                </a:solidFill>
                <a:latin typeface="+mn-lt"/>
              </a:rPr>
              <a:t>family participation</a:t>
            </a:r>
            <a:r>
              <a:rPr lang="en-US" sz="3600" b="1" dirty="0">
                <a:latin typeface="+mn-lt"/>
              </a:rPr>
              <a:t>. </a:t>
            </a:r>
            <a:r>
              <a:rPr lang="en-US" sz="3600" dirty="0">
                <a:latin typeface="+mn-lt"/>
              </a:rPr>
              <a:t>Families participated as members of IFSP teams and served on program advisory councils/boards, e.g., State Interagency Coordinating Councils (SICCs).</a:t>
            </a:r>
          </a:p>
          <a:p>
            <a:pPr marL="0" indent="0">
              <a:lnSpc>
                <a:spcPct val="100000"/>
              </a:lnSpc>
              <a:spcBef>
                <a:spcPts val="0"/>
              </a:spcBef>
              <a:buNone/>
            </a:pPr>
            <a:endParaRPr lang="en-US" sz="3600" dirty="0">
              <a:latin typeface="+mn-lt"/>
            </a:endParaRPr>
          </a:p>
          <a:p>
            <a:pPr marL="0" indent="0">
              <a:lnSpc>
                <a:spcPct val="100000"/>
              </a:lnSpc>
              <a:spcBef>
                <a:spcPts val="0"/>
              </a:spcBef>
              <a:buNone/>
            </a:pPr>
            <a:endParaRPr lang="en-US" sz="3600" dirty="0">
              <a:latin typeface="+mn-lt"/>
            </a:endParaRPr>
          </a:p>
          <a:p>
            <a:pPr marL="0" indent="0">
              <a:lnSpc>
                <a:spcPct val="100000"/>
              </a:lnSpc>
              <a:spcBef>
                <a:spcPts val="0"/>
              </a:spcBef>
              <a:buNone/>
            </a:pPr>
            <a:r>
              <a:rPr lang="en-US" sz="3600" b="1" dirty="0">
                <a:latin typeface="+mn-lt"/>
              </a:rPr>
              <a:t>In the 2000’s, we called it </a:t>
            </a:r>
            <a:r>
              <a:rPr lang="en-US" sz="3600" b="1" dirty="0">
                <a:solidFill>
                  <a:schemeClr val="accent1"/>
                </a:solidFill>
                <a:latin typeface="+mn-lt"/>
              </a:rPr>
              <a:t>family involvement</a:t>
            </a:r>
            <a:r>
              <a:rPr lang="en-US" sz="3600" b="1" dirty="0">
                <a:latin typeface="+mn-lt"/>
              </a:rPr>
              <a:t>. </a:t>
            </a:r>
            <a:r>
              <a:rPr lang="en-US" sz="3600" dirty="0">
                <a:latin typeface="+mn-lt"/>
              </a:rPr>
              <a:t>“Principles of Family Involvement” was published by the Federal Interagency Coordinating Council (FICC).</a:t>
            </a:r>
          </a:p>
          <a:p>
            <a:pPr marL="0" indent="0">
              <a:buNone/>
            </a:pPr>
            <a:endParaRPr lang="en-US" sz="3600" dirty="0">
              <a:latin typeface="+mn-lt"/>
            </a:endParaRPr>
          </a:p>
          <a:p>
            <a:pPr marL="0" indent="0">
              <a:lnSpc>
                <a:spcPct val="110000"/>
              </a:lnSpc>
              <a:spcBef>
                <a:spcPts val="0"/>
              </a:spcBef>
              <a:buNone/>
            </a:pPr>
            <a:r>
              <a:rPr lang="en-US" sz="3600" b="1" dirty="0">
                <a:latin typeface="+mn-lt"/>
              </a:rPr>
              <a:t>In 2016, we started calling it </a:t>
            </a:r>
            <a:r>
              <a:rPr lang="en-US" sz="3600" b="1" dirty="0">
                <a:solidFill>
                  <a:schemeClr val="accent1"/>
                </a:solidFill>
                <a:latin typeface="+mn-lt"/>
              </a:rPr>
              <a:t>family engagement</a:t>
            </a:r>
            <a:r>
              <a:rPr lang="en-US" sz="3600" b="1" dirty="0">
                <a:latin typeface="+mn-lt"/>
              </a:rPr>
              <a:t>. </a:t>
            </a:r>
            <a:r>
              <a:rPr lang="en-US" sz="3600" dirty="0">
                <a:latin typeface="+mn-lt"/>
              </a:rPr>
              <a:t>The U.S. Department of Health &amp; Human Services &amp; U.S Department of Education published their joint “Policy Statement on Family Engagement from the Early years to the Early Grades.”</a:t>
            </a:r>
          </a:p>
          <a:p>
            <a:pPr marL="0" indent="0">
              <a:lnSpc>
                <a:spcPct val="110000"/>
              </a:lnSpc>
              <a:spcBef>
                <a:spcPts val="0"/>
              </a:spcBef>
              <a:buNone/>
            </a:pPr>
            <a:endParaRPr lang="en-US" dirty="0"/>
          </a:p>
          <a:p>
            <a:pPr marL="0" indent="0" algn="ctr">
              <a:buNone/>
            </a:pPr>
            <a:r>
              <a:rPr lang="en-US" sz="4200" b="1" dirty="0"/>
              <a:t>Moving from individual child/family advocacy to systems level advocacy.</a:t>
            </a:r>
            <a:endParaRPr lang="en-US" sz="4200" dirty="0"/>
          </a:p>
        </p:txBody>
      </p:sp>
    </p:spTree>
    <p:extLst>
      <p:ext uri="{BB962C8B-B14F-4D97-AF65-F5344CB8AC3E}">
        <p14:creationId xmlns:p14="http://schemas.microsoft.com/office/powerpoint/2010/main" val="356304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95D631C-E338-4C95-9881-50FC7327F9B8}"/>
              </a:ext>
            </a:extLst>
          </p:cNvPr>
          <p:cNvSpPr>
            <a:spLocks noGrp="1"/>
          </p:cNvSpPr>
          <p:nvPr>
            <p:ph type="sldNum" sz="quarter" idx="4"/>
          </p:nvPr>
        </p:nvSpPr>
        <p:spPr>
          <a:xfrm>
            <a:off x="10655478" y="6234080"/>
            <a:ext cx="1232776" cy="503578"/>
          </a:xfrm>
        </p:spPr>
        <p:txBody>
          <a:bodyPr/>
          <a:lstStyle/>
          <a:p>
            <a:fld id="{8FF8BE51-C3B0-9B4F-9A06-4F809A9A7941}" type="slidenum">
              <a:rPr lang="en-US" smtClean="0"/>
              <a:pPr/>
              <a:t>6</a:t>
            </a:fld>
            <a:endParaRPr lang="en-US"/>
          </a:p>
        </p:txBody>
      </p:sp>
      <p:sp>
        <p:nvSpPr>
          <p:cNvPr id="2" name="Title 1">
            <a:extLst>
              <a:ext uri="{FF2B5EF4-FFF2-40B4-BE49-F238E27FC236}">
                <a16:creationId xmlns:a16="http://schemas.microsoft.com/office/drawing/2014/main" id="{37B64FF6-0B70-451E-9CA9-F4F9CBB90015}"/>
              </a:ext>
            </a:extLst>
          </p:cNvPr>
          <p:cNvSpPr>
            <a:spLocks noGrp="1"/>
          </p:cNvSpPr>
          <p:nvPr>
            <p:ph type="title"/>
          </p:nvPr>
        </p:nvSpPr>
        <p:spPr>
          <a:xfrm>
            <a:off x="587828" y="70468"/>
            <a:ext cx="11005457" cy="914400"/>
          </a:xfrm>
        </p:spPr>
        <p:txBody>
          <a:bodyPr>
            <a:normAutofit fontScale="90000"/>
          </a:bodyPr>
          <a:lstStyle/>
          <a:p>
            <a:pPr>
              <a:lnSpc>
                <a:spcPct val="110000"/>
              </a:lnSpc>
              <a:spcBef>
                <a:spcPts val="0"/>
              </a:spcBef>
            </a:pPr>
            <a:r>
              <a:rPr lang="en-US" sz="2200" dirty="0"/>
              <a:t>U.S. Department of Health and Human Services and U.S Department of Education (2016)</a:t>
            </a:r>
            <a:br>
              <a:rPr lang="en-US" sz="2000" dirty="0"/>
            </a:br>
            <a:r>
              <a:rPr lang="en-US" sz="2000" i="1" dirty="0"/>
              <a:t>Policy Statement on Family Engagement from the Early Years to the Early Grades</a:t>
            </a:r>
            <a:br>
              <a:rPr lang="en-US" sz="2000" i="1" dirty="0"/>
            </a:br>
            <a:r>
              <a:rPr lang="en-US" sz="1800" i="1" dirty="0"/>
              <a:t>Highlights from The Executive Summary: Research and Best Practice</a:t>
            </a:r>
            <a:br>
              <a:rPr lang="en-US" sz="1200" dirty="0"/>
            </a:br>
            <a:br>
              <a:rPr lang="en-US" dirty="0"/>
            </a:br>
            <a:endParaRPr lang="en-US" dirty="0"/>
          </a:p>
        </p:txBody>
      </p:sp>
      <p:sp>
        <p:nvSpPr>
          <p:cNvPr id="3" name="Content Placeholder 2">
            <a:extLst>
              <a:ext uri="{FF2B5EF4-FFF2-40B4-BE49-F238E27FC236}">
                <a16:creationId xmlns:a16="http://schemas.microsoft.com/office/drawing/2014/main" id="{517D72C6-E5FF-4B4D-B351-553F8448136A}"/>
              </a:ext>
            </a:extLst>
          </p:cNvPr>
          <p:cNvSpPr>
            <a:spLocks noGrp="1"/>
          </p:cNvSpPr>
          <p:nvPr>
            <p:ph idx="1"/>
          </p:nvPr>
        </p:nvSpPr>
        <p:spPr>
          <a:xfrm>
            <a:off x="216568" y="1263316"/>
            <a:ext cx="11802979" cy="4692316"/>
          </a:xfrm>
        </p:spPr>
        <p:txBody>
          <a:bodyPr>
            <a:normAutofit fontScale="92500" lnSpcReduction="10000"/>
          </a:bodyPr>
          <a:lstStyle/>
          <a:p>
            <a:r>
              <a:rPr lang="en-US" dirty="0"/>
              <a:t>Families have strong and sustained effects on children’s learning, development, and wellness. </a:t>
            </a:r>
          </a:p>
          <a:p>
            <a:r>
              <a:rPr lang="en-US" dirty="0"/>
              <a:t>Family activities such as reading and talking to young children lead to positive outcomes. </a:t>
            </a:r>
          </a:p>
          <a:p>
            <a:r>
              <a:rPr lang="en-US" dirty="0"/>
              <a:t>Promoting enriching learning activities in the classroom and in the home contributes to children’s learning and development. </a:t>
            </a:r>
          </a:p>
          <a:p>
            <a:r>
              <a:rPr lang="en-US" dirty="0"/>
              <a:t>Family well-being is a strong predictor of children’s school readiness, and promoting families’ strengths and resilience through comprehensive services and promising practices such as two- generation approaches support young children. </a:t>
            </a:r>
          </a:p>
          <a:p>
            <a:r>
              <a:rPr lang="en-US" dirty="0"/>
              <a:t>Strong, positive relationships between families and providers reinforce learning at home and in the community and are enabled by two-way communication and cultural and linguistic responsiveness. </a:t>
            </a:r>
          </a:p>
          <a:p>
            <a:r>
              <a:rPr lang="en-US" dirty="0"/>
              <a:t>Parents who have more supportive and extensive social networks create more stimulating home environments for their children, communicate better with their children, and feel more confident in their role as parents</a:t>
            </a:r>
          </a:p>
        </p:txBody>
      </p:sp>
      <p:sp>
        <p:nvSpPr>
          <p:cNvPr id="4" name="Footer Placeholder 3">
            <a:extLst>
              <a:ext uri="{FF2B5EF4-FFF2-40B4-BE49-F238E27FC236}">
                <a16:creationId xmlns:a16="http://schemas.microsoft.com/office/drawing/2014/main" id="{DF2E0AC9-1A8A-42DD-94DD-6DC89E037256}"/>
              </a:ext>
            </a:extLst>
          </p:cNvPr>
          <p:cNvSpPr>
            <a:spLocks noGrp="1"/>
          </p:cNvSpPr>
          <p:nvPr>
            <p:ph type="ftr" sz="quarter" idx="3"/>
          </p:nvPr>
        </p:nvSpPr>
        <p:spPr/>
        <p:txBody>
          <a:bodyPr/>
          <a:lstStyle/>
          <a:p>
            <a:r>
              <a:rPr lang="en-US" dirty="0"/>
              <a:t>https://www2.ed.gov/about/inits/ed/earlylearning/files/policy-statement-on-family-engagement-executive-summary.pdf</a:t>
            </a:r>
          </a:p>
        </p:txBody>
      </p:sp>
    </p:spTree>
    <p:extLst>
      <p:ext uri="{BB962C8B-B14F-4D97-AF65-F5344CB8AC3E}">
        <p14:creationId xmlns:p14="http://schemas.microsoft.com/office/powerpoint/2010/main" val="322476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
          </p:nvPr>
        </p:nvSpPr>
        <p:spPr>
          <a:xfrm>
            <a:off x="10734135" y="6251211"/>
            <a:ext cx="1232776" cy="503578"/>
          </a:xfrm>
        </p:spPr>
        <p:txBody>
          <a:bodyPr/>
          <a:lstStyle/>
          <a:p>
            <a:r>
              <a:rPr lang="en-US" dirty="0"/>
              <a:t>7</a:t>
            </a:r>
          </a:p>
        </p:txBody>
      </p:sp>
      <p:sp>
        <p:nvSpPr>
          <p:cNvPr id="2" name="Title 1"/>
          <p:cNvSpPr>
            <a:spLocks noGrp="1"/>
          </p:cNvSpPr>
          <p:nvPr>
            <p:ph type="title"/>
          </p:nvPr>
        </p:nvSpPr>
        <p:spPr/>
        <p:txBody>
          <a:bodyPr/>
          <a:lstStyle/>
          <a:p>
            <a:r>
              <a:rPr lang="en-US" sz="3600" dirty="0"/>
              <a:t>Family Engagement</a:t>
            </a:r>
          </a:p>
        </p:txBody>
      </p:sp>
      <p:sp>
        <p:nvSpPr>
          <p:cNvPr id="3" name="Text Placeholder 2"/>
          <p:cNvSpPr>
            <a:spLocks noGrp="1"/>
          </p:cNvSpPr>
          <p:nvPr>
            <p:ph type="body" idx="1"/>
          </p:nvPr>
        </p:nvSpPr>
        <p:spPr>
          <a:xfrm>
            <a:off x="1504334" y="1317608"/>
            <a:ext cx="6115665" cy="4830763"/>
          </a:xfrm>
        </p:spPr>
        <p:txBody>
          <a:bodyPr/>
          <a:lstStyle/>
          <a:p>
            <a:pPr marL="203200" indent="0">
              <a:buNone/>
            </a:pPr>
            <a:r>
              <a:rPr lang="en-US" sz="2800" dirty="0"/>
              <a:t>Family engagement refers to the systematic inclusion of families in activities and programs that promote children’s development, learning, and wellness, </a:t>
            </a:r>
            <a:r>
              <a:rPr lang="en-US" sz="2800" b="1" dirty="0">
                <a:solidFill>
                  <a:srgbClr val="00B050"/>
                </a:solidFill>
              </a:rPr>
              <a:t>including in the planning, development, and evaluation of such activities, programs, and systems. </a:t>
            </a:r>
          </a:p>
        </p:txBody>
      </p:sp>
      <p:pic>
        <p:nvPicPr>
          <p:cNvPr id="9"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47" t="30580" r="48580" b="38841"/>
          <a:stretch/>
        </p:blipFill>
        <p:spPr bwMode="auto">
          <a:xfrm>
            <a:off x="7748555" y="2008501"/>
            <a:ext cx="2842942" cy="24685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22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9764485" y="6341584"/>
            <a:ext cx="2133600" cy="365125"/>
          </a:xfrm>
        </p:spPr>
        <p:txBody>
          <a:bodyPr/>
          <a:lstStyle/>
          <a:p>
            <a:r>
              <a:rPr lang="en-US" dirty="0">
                <a:latin typeface="Century Gothic" panose="020B0502020202020204" pitchFamily="34" charset="0"/>
              </a:rPr>
              <a:t>8</a:t>
            </a:r>
            <a:endParaRPr lang="en-US" sz="2000" dirty="0">
              <a:latin typeface="Century Gothic" panose="020B0502020202020204" pitchFamily="34" charset="0"/>
            </a:endParaRPr>
          </a:p>
        </p:txBody>
      </p:sp>
      <p:sp>
        <p:nvSpPr>
          <p:cNvPr id="23556" name="Rectangle 4"/>
          <p:cNvSpPr>
            <a:spLocks noGrp="1" noChangeArrowheads="1"/>
          </p:cNvSpPr>
          <p:nvPr>
            <p:ph type="title"/>
          </p:nvPr>
        </p:nvSpPr>
        <p:spPr/>
        <p:txBody>
          <a:bodyPr rtlCol="0">
            <a:normAutofit/>
          </a:bodyPr>
          <a:lstStyle/>
          <a:p>
            <a:pPr>
              <a:defRPr/>
            </a:pPr>
            <a:r>
              <a:rPr lang="en-US" altLang="en-US" sz="3600" dirty="0">
                <a:cs typeface="Arial" panose="020B0604020202020204" pitchFamily="34" charset="0"/>
              </a:rPr>
              <a:t>Families as Leaders &amp; Advocates</a:t>
            </a:r>
            <a:endParaRPr lang="en-US" altLang="en-US" sz="3600" b="1" dirty="0">
              <a:cs typeface="Arial" panose="020B0604020202020204" pitchFamily="34" charset="0"/>
            </a:endParaRPr>
          </a:p>
        </p:txBody>
      </p:sp>
      <p:sp>
        <p:nvSpPr>
          <p:cNvPr id="2" name="Content Placeholder 1"/>
          <p:cNvSpPr>
            <a:spLocks noGrp="1"/>
          </p:cNvSpPr>
          <p:nvPr>
            <p:ph idx="1"/>
          </p:nvPr>
        </p:nvSpPr>
        <p:spPr>
          <a:xfrm>
            <a:off x="1504335" y="1600201"/>
            <a:ext cx="9173497" cy="4419599"/>
          </a:xfrm>
        </p:spPr>
        <p:txBody>
          <a:bodyPr/>
          <a:lstStyle/>
          <a:p>
            <a:pPr>
              <a:lnSpc>
                <a:spcPct val="115000"/>
              </a:lnSpc>
              <a:spcBef>
                <a:spcPts val="0"/>
              </a:spcBef>
            </a:pPr>
            <a:r>
              <a:rPr lang="en-US" sz="2800" dirty="0">
                <a:uFill>
                  <a:solidFill>
                    <a:srgbClr val="000000"/>
                  </a:solidFill>
                </a:uFill>
                <a:ea typeface="Calibri" panose="020F0502020204030204" pitchFamily="34" charset="0"/>
              </a:rPr>
              <a:t>Expressing viewpoints</a:t>
            </a:r>
          </a:p>
          <a:p>
            <a:pPr marL="0" indent="0">
              <a:lnSpc>
                <a:spcPct val="115000"/>
              </a:lnSpc>
              <a:spcBef>
                <a:spcPts val="0"/>
              </a:spcBef>
              <a:buNone/>
            </a:pPr>
            <a:endParaRPr lang="en-US" sz="2800" dirty="0">
              <a:uFill>
                <a:solidFill>
                  <a:srgbClr val="000000"/>
                </a:solidFill>
              </a:uFill>
              <a:ea typeface="Calibri" panose="020F0502020204030204" pitchFamily="34" charset="0"/>
            </a:endParaRPr>
          </a:p>
          <a:p>
            <a:pPr>
              <a:lnSpc>
                <a:spcPct val="115000"/>
              </a:lnSpc>
              <a:spcBef>
                <a:spcPts val="0"/>
              </a:spcBef>
            </a:pPr>
            <a:r>
              <a:rPr lang="en-US" sz="2800" dirty="0">
                <a:uFill>
                  <a:solidFill>
                    <a:srgbClr val="000000"/>
                  </a:solidFill>
                </a:uFill>
                <a:ea typeface="Calibri" panose="020F0502020204030204" pitchFamily="34" charset="0"/>
              </a:rPr>
              <a:t>Thinking creatively “outside of the box</a:t>
            </a:r>
            <a:r>
              <a:rPr lang="en-US" sz="2800" i="1" dirty="0">
                <a:uFill>
                  <a:solidFill>
                    <a:srgbClr val="000000"/>
                  </a:solidFill>
                </a:uFill>
                <a:ea typeface="Calibri" panose="020F0502020204030204" pitchFamily="34" charset="0"/>
              </a:rPr>
              <a:t>”</a:t>
            </a:r>
          </a:p>
          <a:p>
            <a:pPr marL="0" indent="0">
              <a:lnSpc>
                <a:spcPct val="115000"/>
              </a:lnSpc>
              <a:spcBef>
                <a:spcPts val="0"/>
              </a:spcBef>
              <a:buNone/>
            </a:pPr>
            <a:endParaRPr lang="en-US" sz="2800" dirty="0">
              <a:uFill>
                <a:solidFill>
                  <a:srgbClr val="000000"/>
                </a:solidFill>
              </a:uFill>
              <a:ea typeface="Calibri" panose="020F0502020204030204" pitchFamily="34" charset="0"/>
            </a:endParaRPr>
          </a:p>
          <a:p>
            <a:pPr>
              <a:lnSpc>
                <a:spcPct val="115000"/>
              </a:lnSpc>
              <a:spcBef>
                <a:spcPts val="0"/>
              </a:spcBef>
            </a:pPr>
            <a:r>
              <a:rPr lang="en-US" sz="2800" dirty="0">
                <a:uFill>
                  <a:solidFill>
                    <a:srgbClr val="000000"/>
                  </a:solidFill>
                </a:uFill>
                <a:ea typeface="Calibri" panose="020F0502020204030204" pitchFamily="34" charset="0"/>
              </a:rPr>
              <a:t>Working toward win-win solutions</a:t>
            </a:r>
          </a:p>
          <a:p>
            <a:pPr marL="0" indent="0">
              <a:lnSpc>
                <a:spcPct val="115000"/>
              </a:lnSpc>
              <a:spcBef>
                <a:spcPts val="0"/>
              </a:spcBef>
              <a:buNone/>
            </a:pPr>
            <a:endParaRPr lang="en-US" sz="2800" dirty="0">
              <a:uFill>
                <a:solidFill>
                  <a:srgbClr val="000000"/>
                </a:solidFill>
              </a:uFill>
              <a:ea typeface="Calibri" panose="020F0502020204030204" pitchFamily="34" charset="0"/>
            </a:endParaRPr>
          </a:p>
          <a:p>
            <a:pPr>
              <a:lnSpc>
                <a:spcPct val="115000"/>
              </a:lnSpc>
              <a:spcBef>
                <a:spcPts val="0"/>
              </a:spcBef>
            </a:pPr>
            <a:r>
              <a:rPr lang="en-US" sz="2800" dirty="0">
                <a:uFill>
                  <a:solidFill>
                    <a:srgbClr val="000000"/>
                  </a:solidFill>
                </a:uFill>
                <a:ea typeface="Calibri" panose="020F0502020204030204" pitchFamily="34" charset="0"/>
              </a:rPr>
              <a:t>Advocating for children, families, practitioners, and systems</a:t>
            </a:r>
            <a:endParaRPr lang="en-US" dirty="0"/>
          </a:p>
        </p:txBody>
      </p:sp>
    </p:spTree>
    <p:extLst>
      <p:ext uri="{BB962C8B-B14F-4D97-AF65-F5344CB8AC3E}">
        <p14:creationId xmlns:p14="http://schemas.microsoft.com/office/powerpoint/2010/main" val="37345507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0665310" y="6327765"/>
            <a:ext cx="1232776" cy="503578"/>
          </a:xfrm>
        </p:spPr>
        <p:txBody>
          <a:bodyPr/>
          <a:lstStyle/>
          <a:p>
            <a:r>
              <a:rPr lang="en-US" dirty="0"/>
              <a:t>9</a:t>
            </a:r>
          </a:p>
        </p:txBody>
      </p:sp>
      <p:sp>
        <p:nvSpPr>
          <p:cNvPr id="28675" name="Title 2"/>
          <p:cNvSpPr>
            <a:spLocks noGrp="1"/>
          </p:cNvSpPr>
          <p:nvPr>
            <p:ph type="title"/>
          </p:nvPr>
        </p:nvSpPr>
        <p:spPr>
          <a:xfrm>
            <a:off x="1480457" y="274638"/>
            <a:ext cx="9078686" cy="715962"/>
          </a:xfrm>
          <a:ln w="9525"/>
          <a:extLst>
            <a:ext uri="{91240B29-F687-4F45-9708-019B960494DF}">
              <a14:hiddenLine xmlns:a14="http://schemas.microsoft.com/office/drawing/2010/main" w="12700">
                <a:solidFill>
                  <a:srgbClr val="000000"/>
                </a:solidFill>
                <a:miter lim="800000"/>
                <a:headEnd/>
                <a:tailEnd/>
              </a14:hiddenLine>
            </a:ext>
          </a:extLst>
        </p:spPr>
        <p:txBody>
          <a:bodyPr>
            <a:noAutofit/>
          </a:bodyPr>
          <a:lstStyle/>
          <a:p>
            <a:r>
              <a:rPr lang="en-US" altLang="en-US" sz="3600" dirty="0"/>
              <a:t>Families as Leaders &amp; Advocates (cont.)</a:t>
            </a:r>
          </a:p>
        </p:txBody>
      </p:sp>
      <p:sp>
        <p:nvSpPr>
          <p:cNvPr id="28674" name="Content Placeholder 1"/>
          <p:cNvSpPr>
            <a:spLocks noGrp="1"/>
          </p:cNvSpPr>
          <p:nvPr>
            <p:ph idx="1"/>
          </p:nvPr>
        </p:nvSpPr>
        <p:spPr bwMode="auto">
          <a:xfrm>
            <a:off x="1480457" y="1143000"/>
            <a:ext cx="9184853"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2800" dirty="0"/>
              <a:t>Taking advantage of resources from Parent Training and Information Centers</a:t>
            </a:r>
          </a:p>
          <a:p>
            <a:r>
              <a:rPr lang="en-US" altLang="en-US" sz="2800" dirty="0"/>
              <a:t>Participating in advocacy and leadership training</a:t>
            </a:r>
          </a:p>
          <a:p>
            <a:r>
              <a:rPr lang="en-US" altLang="en-US" sz="2800" dirty="0"/>
              <a:t>Mentoring other families and being mentored by families in advocacy activities</a:t>
            </a:r>
          </a:p>
          <a:p>
            <a:r>
              <a:rPr lang="en-US" altLang="en-US" sz="2800" dirty="0"/>
              <a:t>Informing other families about program and community advocacy events and encouraging them to consider participating</a:t>
            </a:r>
          </a:p>
        </p:txBody>
      </p:sp>
    </p:spTree>
    <p:extLst>
      <p:ext uri="{BB962C8B-B14F-4D97-AF65-F5344CB8AC3E}">
        <p14:creationId xmlns:p14="http://schemas.microsoft.com/office/powerpoint/2010/main" val="2901067260"/>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5f851d95206ff549cae7472056c39b41">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b990271a2c98459608b75e1841d2f49d"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336DE8-BB4E-4664-B2A5-C2BF35A73674}">
  <ds:schemaRefs>
    <ds:schemaRef ds:uri="http://schemas.microsoft.com/sharepoint/v3/contenttype/forms"/>
  </ds:schemaRefs>
</ds:datastoreItem>
</file>

<file path=customXml/itemProps2.xml><?xml version="1.0" encoding="utf-8"?>
<ds:datastoreItem xmlns:ds="http://schemas.openxmlformats.org/officeDocument/2006/customXml" ds:itemID="{AE396117-CC87-47CC-A253-3AF6B5EFC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A3F669-3ADC-49F5-AA88-8685944EE9E6}">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09c8a845-e7a6-41fb-9590-158bae58e4d1"/>
    <ds:schemaRef ds:uri="8d8b1221-cb47-43e5-997b-7d0bdebf637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ecta2-template-v1</Template>
  <TotalTime>1506</TotalTime>
  <Words>1844</Words>
  <Application>Microsoft Office PowerPoint</Application>
  <PresentationFormat>Widescreen</PresentationFormat>
  <Paragraphs>270</Paragraphs>
  <Slides>37</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Arial</vt:lpstr>
      <vt:lpstr>Calibri</vt:lpstr>
      <vt:lpstr>Century Gothic</vt:lpstr>
      <vt:lpstr>Helvetica</vt:lpstr>
      <vt:lpstr>Microsoft Sans Serif</vt:lpstr>
      <vt:lpstr>Times New Roman</vt:lpstr>
      <vt:lpstr>Wingdings</vt:lpstr>
      <vt:lpstr>Gallery</vt:lpstr>
      <vt:lpstr>Bitmap Image</vt:lpstr>
      <vt:lpstr>Preparing and Supporting Emerging Family Leaders</vt:lpstr>
      <vt:lpstr>Today’s Presenters/Facilitators</vt:lpstr>
      <vt:lpstr>Workshop Purpose</vt:lpstr>
      <vt:lpstr>Workshop Agenda</vt:lpstr>
      <vt:lpstr>From Family Participation to Family Involvement to Family Engagement…What’s the Difference?</vt:lpstr>
      <vt:lpstr>U.S. Department of Health and Human Services and U.S Department of Education (2016) Policy Statement on Family Engagement from the Early Years to the Early Grades Highlights from The Executive Summary: Research and Best Practice  </vt:lpstr>
      <vt:lpstr>Family Engagement</vt:lpstr>
      <vt:lpstr>Families as Leaders &amp; Advocates</vt:lpstr>
      <vt:lpstr>Families as Leaders &amp; Advocates (cont.)</vt:lpstr>
      <vt:lpstr>Beliefs About Leadership</vt:lpstr>
      <vt:lpstr>What Do Family Leaders Need?</vt:lpstr>
      <vt:lpstr>Shared Decision-Making </vt:lpstr>
      <vt:lpstr>Benefits to Shared Decision-Making</vt:lpstr>
      <vt:lpstr>Policies, Frameworks, and Supports</vt:lpstr>
      <vt:lpstr>Federal Laws that Emphasize the Importance of                    Family Engagement</vt:lpstr>
      <vt:lpstr>U.S. Department of Education’s Dual Capacity-Building Framework for Family-School Partnerships    Partnering with families in multiple roles: Supporters  Encouragers  Monitors  Advocates  Decision Makers  Collaborators</vt:lpstr>
      <vt:lpstr>U.S. Dept. of Health &amp; Human Services/Dept. of Education Policy Statement on Family Engagement in the Early Grades  Provides recommendations to early childhood systems and programs on family engagement. </vt:lpstr>
      <vt:lpstr>U.S. Office of Special Education Programs (OSEP)  Parent Training and Information Center Priorities</vt:lpstr>
      <vt:lpstr>U.S. Office of Special Education Programs (OSEP)  Parent Training and Information Center Priorities (cont.)</vt:lpstr>
      <vt:lpstr>Families and High-Quality IDEA Early Childhood Systems</vt:lpstr>
      <vt:lpstr>High-Quality IDEA Early Childhood Systems</vt:lpstr>
      <vt:lpstr>DEC Recommended Practices (RPs)</vt:lpstr>
      <vt:lpstr>DEC RPs: Family Practices</vt:lpstr>
      <vt:lpstr>Video-Enhanced Activity</vt:lpstr>
      <vt:lpstr>Video Interviews</vt:lpstr>
      <vt:lpstr>Takeaways</vt:lpstr>
      <vt:lpstr>Continuous Improvement</vt:lpstr>
      <vt:lpstr>National Technical Assistance Resources</vt:lpstr>
      <vt:lpstr>No one group can do it alone, so we leverage our resources to partner among national TA centers and organizations.</vt:lpstr>
      <vt:lpstr>Online Toolkit:  Building Stakeholder Knowledge About Data</vt:lpstr>
      <vt:lpstr>Serving on Groups—Online Module &amp; Book</vt:lpstr>
      <vt:lpstr>10 Great Things You Will Find on the “CPIR Hub” at parentcenterhub.org  </vt:lpstr>
      <vt:lpstr>DEC Recommended  Practices</vt:lpstr>
      <vt:lpstr>ECTA: Conversations with Family Leaders: Final Reflections (Video)</vt:lpstr>
      <vt:lpstr>Resources </vt:lpstr>
      <vt:lpstr>Find Us Online</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and Supporting Emerging Family Leaders</dc:title>
  <dc:subject>Family Outcomes</dc:subject>
  <dc:creator>Stephanie Moss, Amy Nicholas, Darla Gundler, Sherri Williams</dc:creator>
  <cp:keywords>Family, Outcomes, System Development</cp:keywords>
  <cp:lastModifiedBy>Roxanne Jones</cp:lastModifiedBy>
  <cp:revision>178</cp:revision>
  <cp:lastPrinted>2017-12-11T20:18:37Z</cp:lastPrinted>
  <dcterms:created xsi:type="dcterms:W3CDTF">2017-11-28T16:39:02Z</dcterms:created>
  <dcterms:modified xsi:type="dcterms:W3CDTF">2019-02-04T23:54:16Z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