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notesSlides/notesSlide31.xml" ContentType="application/vnd.openxmlformats-officedocument.presentationml.notesSlide+xml"/>
  <Override PartName="/ppt/charts/chart3.xml" ContentType="application/vnd.openxmlformats-officedocument.drawingml.chart+xml"/>
  <Override PartName="/ppt/notesSlides/notesSlide32.xml" ContentType="application/vnd.openxmlformats-officedocument.presentationml.notesSlide+xml"/>
  <Override PartName="/ppt/charts/chart4.xml" ContentType="application/vnd.openxmlformats-officedocument.drawingml.chart+xml"/>
  <Override PartName="/ppt/notesSlides/notesSlide33.xml" ContentType="application/vnd.openxmlformats-officedocument.presentationml.notesSlide+xml"/>
  <Override PartName="/ppt/charts/chart5.xml" ContentType="application/vnd.openxmlformats-officedocument.drawingml.chart+xml"/>
  <Override PartName="/ppt/notesSlides/notesSlide3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handoutMasterIdLst>
    <p:handoutMasterId r:id="rId50"/>
  </p:handoutMasterIdLst>
  <p:sldIdLst>
    <p:sldId id="258" r:id="rId2"/>
    <p:sldId id="349" r:id="rId3"/>
    <p:sldId id="336" r:id="rId4"/>
    <p:sldId id="355" r:id="rId5"/>
    <p:sldId id="356" r:id="rId6"/>
    <p:sldId id="357" r:id="rId7"/>
    <p:sldId id="270" r:id="rId8"/>
    <p:sldId id="327" r:id="rId9"/>
    <p:sldId id="328" r:id="rId10"/>
    <p:sldId id="330" r:id="rId11"/>
    <p:sldId id="332" r:id="rId12"/>
    <p:sldId id="333" r:id="rId13"/>
    <p:sldId id="317" r:id="rId14"/>
    <p:sldId id="334" r:id="rId15"/>
    <p:sldId id="342" r:id="rId16"/>
    <p:sldId id="288" r:id="rId17"/>
    <p:sldId id="289" r:id="rId18"/>
    <p:sldId id="324" r:id="rId19"/>
    <p:sldId id="300" r:id="rId20"/>
    <p:sldId id="318" r:id="rId21"/>
    <p:sldId id="319" r:id="rId22"/>
    <p:sldId id="335" r:id="rId23"/>
    <p:sldId id="320" r:id="rId24"/>
    <p:sldId id="272" r:id="rId25"/>
    <p:sldId id="273" r:id="rId26"/>
    <p:sldId id="308" r:id="rId27"/>
    <p:sldId id="309" r:id="rId28"/>
    <p:sldId id="311" r:id="rId29"/>
    <p:sldId id="307" r:id="rId30"/>
    <p:sldId id="301" r:id="rId31"/>
    <p:sldId id="302" r:id="rId32"/>
    <p:sldId id="303" r:id="rId33"/>
    <p:sldId id="304" r:id="rId34"/>
    <p:sldId id="306" r:id="rId35"/>
    <p:sldId id="339" r:id="rId36"/>
    <p:sldId id="271" r:id="rId37"/>
    <p:sldId id="340" r:id="rId38"/>
    <p:sldId id="297" r:id="rId39"/>
    <p:sldId id="354" r:id="rId40"/>
    <p:sldId id="358" r:id="rId41"/>
    <p:sldId id="353" r:id="rId42"/>
    <p:sldId id="346" r:id="rId43"/>
    <p:sldId id="293" r:id="rId44"/>
    <p:sldId id="298" r:id="rId45"/>
    <p:sldId id="294" r:id="rId46"/>
    <p:sldId id="267" r:id="rId47"/>
    <p:sldId id="269" r:id="rId48"/>
  </p:sldIdLst>
  <p:sldSz cx="9144000" cy="6858000" type="screen4x3"/>
  <p:notesSz cx="7315200" cy="96012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a:srgbClr val="204D84"/>
    <a:srgbClr val="000099"/>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4A3B3-E739-4753-AD23-DC868133DEC1}" v="3" dt="2018-05-22T19:31:16.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01" autoAdjust="0"/>
    <p:restoredTop sz="55541" autoAdjust="0"/>
  </p:normalViewPr>
  <p:slideViewPr>
    <p:cSldViewPr>
      <p:cViewPr varScale="1">
        <p:scale>
          <a:sx n="37" d="100"/>
          <a:sy n="37" d="100"/>
        </p:scale>
        <p:origin x="1812" y="44"/>
      </p:cViewPr>
      <p:guideLst>
        <p:guide orient="horz" pos="2160"/>
        <p:guide pos="2880"/>
      </p:guideLst>
    </p:cSldViewPr>
  </p:slideViewPr>
  <p:outlineViewPr>
    <p:cViewPr>
      <p:scale>
        <a:sx n="33" d="100"/>
        <a:sy n="33" d="100"/>
      </p:scale>
      <p:origin x="0" y="-13507"/>
    </p:cViewPr>
  </p:outlineViewPr>
  <p:notesTextViewPr>
    <p:cViewPr>
      <p:scale>
        <a:sx n="66" d="100"/>
        <a:sy n="66" d="100"/>
      </p:scale>
      <p:origin x="0" y="0"/>
    </p:cViewPr>
  </p:notesTextViewPr>
  <p:sorterViewPr>
    <p:cViewPr>
      <p:scale>
        <a:sx n="80" d="100"/>
        <a:sy n="80" d="100"/>
      </p:scale>
      <p:origin x="0" y="0"/>
    </p:cViewPr>
  </p:sorterViewPr>
  <p:notesViewPr>
    <p:cSldViewPr>
      <p:cViewPr varScale="1">
        <p:scale>
          <a:sx n="71" d="100"/>
          <a:sy n="71" d="100"/>
        </p:scale>
        <p:origin x="-3270" y="-90"/>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Gillis" userId="626646ac-8ccc-4831-b74d-342eaaedc7dd" providerId="ADAL" clId="{2054A3B3-E739-4753-AD23-DC868133DEC1}"/>
    <pc:docChg chg="modSld modNotesMaster modHandout">
      <pc:chgData name="Margaret Gillis" userId="626646ac-8ccc-4831-b74d-342eaaedc7dd" providerId="ADAL" clId="{2054A3B3-E739-4753-AD23-DC868133DEC1}" dt="2018-05-22T19:31:16.165" v="3" actId="20577"/>
      <pc:docMkLst>
        <pc:docMk/>
      </pc:docMkLst>
      <pc:sldChg chg="modNotesTx">
        <pc:chgData name="Margaret Gillis" userId="626646ac-8ccc-4831-b74d-342eaaedc7dd" providerId="ADAL" clId="{2054A3B3-E739-4753-AD23-DC868133DEC1}" dt="2018-05-22T19:30:38.330" v="1" actId="20577"/>
        <pc:sldMkLst>
          <pc:docMk/>
          <pc:sldMk cId="941942949" sldId="258"/>
        </pc:sldMkLst>
      </pc:sldChg>
      <pc:sldChg chg="modNotesTx">
        <pc:chgData name="Margaret Gillis" userId="626646ac-8ccc-4831-b74d-342eaaedc7dd" providerId="ADAL" clId="{2054A3B3-E739-4753-AD23-DC868133DEC1}" dt="2018-05-22T19:31:16.165" v="3" actId="20577"/>
        <pc:sldMkLst>
          <pc:docMk/>
          <pc:sldMk cId="2935568461" sldId="317"/>
        </pc:sldMkLst>
      </pc:sldChg>
      <pc:sldChg chg="modNotesTx">
        <pc:chgData name="Margaret Gillis" userId="626646ac-8ccc-4831-b74d-342eaaedc7dd" providerId="ADAL" clId="{2054A3B3-E739-4753-AD23-DC868133DEC1}" dt="2018-05-22T19:30:52.667" v="2" actId="20577"/>
        <pc:sldMkLst>
          <pc:docMk/>
          <pc:sldMk cId="4007091221" sldId="35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204D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Sheet1!$C$16:$C$23</c:f>
              <c:strCache>
                <c:ptCount val="8"/>
                <c:pt idx="0">
                  <c:v>Age</c:v>
                </c:pt>
                <c:pt idx="1">
                  <c:v>Race/ethnicity</c:v>
                </c:pt>
                <c:pt idx="2">
                  <c:v>Licensure</c:v>
                </c:pt>
                <c:pt idx="3">
                  <c:v>Highest Education Level</c:v>
                </c:pt>
                <c:pt idx="4">
                  <c:v>State CSPD reequirements</c:v>
                </c:pt>
                <c:pt idx="5">
                  <c:v>Employment start date</c:v>
                </c:pt>
                <c:pt idx="6">
                  <c:v>Employment status</c:v>
                </c:pt>
                <c:pt idx="7">
                  <c:v>Wages/Benefits</c:v>
                </c:pt>
              </c:strCache>
            </c:strRef>
          </c:cat>
          <c:val>
            <c:numRef>
              <c:f>Sheet1!$J$16:$J$23</c:f>
              <c:numCache>
                <c:formatCode>0%</c:formatCode>
                <c:ptCount val="8"/>
                <c:pt idx="0">
                  <c:v>0.31914893617021278</c:v>
                </c:pt>
                <c:pt idx="1">
                  <c:v>0.21276595744680851</c:v>
                </c:pt>
                <c:pt idx="2">
                  <c:v>0.68085106382978722</c:v>
                </c:pt>
                <c:pt idx="3">
                  <c:v>0.42553191489361702</c:v>
                </c:pt>
                <c:pt idx="4">
                  <c:v>0.40425531914893614</c:v>
                </c:pt>
                <c:pt idx="5">
                  <c:v>0.46808510638297873</c:v>
                </c:pt>
                <c:pt idx="6">
                  <c:v>0.46808510638297873</c:v>
                </c:pt>
                <c:pt idx="7">
                  <c:v>0.21276595744680851</c:v>
                </c:pt>
              </c:numCache>
            </c:numRef>
          </c:val>
          <c:extLst>
            <c:ext xmlns:c16="http://schemas.microsoft.com/office/drawing/2014/chart" uri="{C3380CC4-5D6E-409C-BE32-E72D297353CC}">
              <c16:uniqueId val="{00000000-5EB3-480F-9C64-8262BF95B574}"/>
            </c:ext>
          </c:extLst>
        </c:ser>
        <c:dLbls>
          <c:showLegendKey val="0"/>
          <c:showVal val="0"/>
          <c:showCatName val="0"/>
          <c:showSerName val="0"/>
          <c:showPercent val="0"/>
          <c:showBubbleSize val="0"/>
        </c:dLbls>
        <c:gapWidth val="97"/>
        <c:axId val="325745088"/>
        <c:axId val="265807584"/>
      </c:barChart>
      <c:catAx>
        <c:axId val="325745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65807584"/>
        <c:crosses val="autoZero"/>
        <c:auto val="1"/>
        <c:lblAlgn val="ctr"/>
        <c:lblOffset val="100"/>
        <c:noMultiLvlLbl val="0"/>
      </c:catAx>
      <c:valAx>
        <c:axId val="265807584"/>
        <c:scaling>
          <c:orientation val="minMax"/>
        </c:scaling>
        <c:delete val="1"/>
        <c:axPos val="t"/>
        <c:numFmt formatCode="0%" sourceLinked="1"/>
        <c:majorTickMark val="none"/>
        <c:minorTickMark val="none"/>
        <c:tickLblPos val="nextTo"/>
        <c:crossAx val="32574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Has data system</c:v>
                </c:pt>
              </c:strCache>
            </c:strRef>
          </c:tx>
          <c:spPr>
            <a:solidFill>
              <a:srgbClr val="154578"/>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Sheet1!$B$2:$B$3</c:f>
              <c:numCache>
                <c:formatCode>0%</c:formatCode>
                <c:ptCount val="2"/>
                <c:pt idx="0">
                  <c:v>0.79</c:v>
                </c:pt>
                <c:pt idx="1">
                  <c:v>0.82</c:v>
                </c:pt>
              </c:numCache>
            </c:numRef>
          </c:val>
          <c:extLst>
            <c:ext xmlns:c16="http://schemas.microsoft.com/office/drawing/2014/chart" uri="{C3380CC4-5D6E-409C-BE32-E72D297353CC}">
              <c16:uniqueId val="{00000000-6A29-4AB5-97DF-0725636E2874}"/>
            </c:ext>
          </c:extLst>
        </c:ser>
        <c:ser>
          <c:idx val="1"/>
          <c:order val="1"/>
          <c:tx>
            <c:strRef>
              <c:f>Sheet1!$C$1</c:f>
              <c:strCache>
                <c:ptCount val="1"/>
                <c:pt idx="0">
                  <c:v>Does not have data system</c:v>
                </c:pt>
              </c:strCache>
            </c:strRef>
          </c:tx>
          <c:spPr>
            <a:solidFill>
              <a:srgbClr val="ED3532"/>
            </a:solidFill>
          </c:spPr>
          <c:invertIfNegative val="0"/>
          <c:dLbls>
            <c:dLbl>
              <c:idx val="4"/>
              <c:layout>
                <c:manualLayout>
                  <c:x val="-2.25990924863206E-2"/>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29-4AB5-97DF-0725636E2874}"/>
                </c:ext>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Sheet1!$C$2:$C$3</c:f>
              <c:numCache>
                <c:formatCode>0%</c:formatCode>
                <c:ptCount val="2"/>
                <c:pt idx="0">
                  <c:v>0.14000000000000001</c:v>
                </c:pt>
                <c:pt idx="1">
                  <c:v>0.14000000000000001</c:v>
                </c:pt>
              </c:numCache>
            </c:numRef>
          </c:val>
          <c:extLst>
            <c:ext xmlns:c16="http://schemas.microsoft.com/office/drawing/2014/chart" uri="{C3380CC4-5D6E-409C-BE32-E72D297353CC}">
              <c16:uniqueId val="{00000002-6A29-4AB5-97DF-0725636E2874}"/>
            </c:ext>
          </c:extLst>
        </c:ser>
        <c:ser>
          <c:idx val="2"/>
          <c:order val="2"/>
          <c:tx>
            <c:strRef>
              <c:f>Sheet1!$D$1</c:f>
              <c:strCache>
                <c:ptCount val="1"/>
                <c:pt idx="0">
                  <c:v>Missing</c:v>
                </c:pt>
              </c:strCache>
            </c:strRef>
          </c:tx>
          <c:spPr>
            <a:solidFill>
              <a:srgbClr val="868687"/>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Sheet1!$D$2:$D$3</c:f>
              <c:numCache>
                <c:formatCode>0%</c:formatCode>
                <c:ptCount val="2"/>
                <c:pt idx="0">
                  <c:v>7.0000000000000007E-2</c:v>
                </c:pt>
                <c:pt idx="1">
                  <c:v>0.04</c:v>
                </c:pt>
              </c:numCache>
            </c:numRef>
          </c:val>
          <c:extLst>
            <c:ext xmlns:c16="http://schemas.microsoft.com/office/drawing/2014/chart" uri="{C3380CC4-5D6E-409C-BE32-E72D297353CC}">
              <c16:uniqueId val="{00000003-6A29-4AB5-97DF-0725636E2874}"/>
            </c:ext>
          </c:extLst>
        </c:ser>
        <c:dLbls>
          <c:showLegendKey val="0"/>
          <c:showVal val="0"/>
          <c:showCatName val="0"/>
          <c:showSerName val="0"/>
          <c:showPercent val="0"/>
          <c:showBubbleSize val="0"/>
        </c:dLbls>
        <c:gapWidth val="37"/>
        <c:overlap val="100"/>
        <c:axId val="42270720"/>
        <c:axId val="148754368"/>
      </c:barChart>
      <c:catAx>
        <c:axId val="42270720"/>
        <c:scaling>
          <c:orientation val="minMax"/>
        </c:scaling>
        <c:delete val="0"/>
        <c:axPos val="l"/>
        <c:numFmt formatCode="General" sourceLinked="1"/>
        <c:majorTickMark val="none"/>
        <c:minorTickMark val="none"/>
        <c:tickLblPos val="nextTo"/>
        <c:crossAx val="148754368"/>
        <c:crosses val="autoZero"/>
        <c:auto val="1"/>
        <c:lblAlgn val="ctr"/>
        <c:lblOffset val="100"/>
        <c:noMultiLvlLbl val="0"/>
      </c:catAx>
      <c:valAx>
        <c:axId val="148754368"/>
        <c:scaling>
          <c:orientation val="minMax"/>
          <c:max val="1"/>
          <c:min val="0"/>
        </c:scaling>
        <c:delete val="0"/>
        <c:axPos val="b"/>
        <c:numFmt formatCode="0%" sourceLinked="1"/>
        <c:majorTickMark val="none"/>
        <c:minorTickMark val="none"/>
        <c:tickLblPos val="none"/>
        <c:crossAx val="42270720"/>
        <c:crosses val="autoZero"/>
        <c:crossBetween val="between"/>
        <c:majorUnit val="0.2"/>
      </c:valAx>
      <c:spPr>
        <a:noFill/>
        <a:ln>
          <a:noFill/>
        </a:ln>
      </c:spPr>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Has data system</c:v>
                </c:pt>
              </c:strCache>
            </c:strRef>
          </c:tx>
          <c:spPr>
            <a:solidFill>
              <a:srgbClr val="154578"/>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Sheet1!$B$2:$B$3</c:f>
              <c:numCache>
                <c:formatCode>0%</c:formatCode>
                <c:ptCount val="2"/>
                <c:pt idx="0">
                  <c:v>0.7</c:v>
                </c:pt>
                <c:pt idx="1">
                  <c:v>0.73</c:v>
                </c:pt>
              </c:numCache>
            </c:numRef>
          </c:val>
          <c:extLst>
            <c:ext xmlns:c16="http://schemas.microsoft.com/office/drawing/2014/chart" uri="{C3380CC4-5D6E-409C-BE32-E72D297353CC}">
              <c16:uniqueId val="{00000000-983C-4B33-83F9-B298E79D37AF}"/>
            </c:ext>
          </c:extLst>
        </c:ser>
        <c:ser>
          <c:idx val="1"/>
          <c:order val="1"/>
          <c:tx>
            <c:strRef>
              <c:f>Sheet1!$C$1</c:f>
              <c:strCache>
                <c:ptCount val="1"/>
                <c:pt idx="0">
                  <c:v>Does not have data system</c:v>
                </c:pt>
              </c:strCache>
            </c:strRef>
          </c:tx>
          <c:spPr>
            <a:solidFill>
              <a:srgbClr val="ED3532"/>
            </a:solidFill>
          </c:spPr>
          <c:invertIfNegative val="0"/>
          <c:dLbls>
            <c:dLbl>
              <c:idx val="4"/>
              <c:layout>
                <c:manualLayout>
                  <c:x val="-2.25990924863206E-2"/>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3C-4B33-83F9-B298E79D37AF}"/>
                </c:ext>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Sheet1!$C$2:$C$3</c:f>
              <c:numCache>
                <c:formatCode>0%</c:formatCode>
                <c:ptCount val="2"/>
                <c:pt idx="0">
                  <c:v>0.23</c:v>
                </c:pt>
                <c:pt idx="1">
                  <c:v>0.23</c:v>
                </c:pt>
              </c:numCache>
            </c:numRef>
          </c:val>
          <c:extLst>
            <c:ext xmlns:c16="http://schemas.microsoft.com/office/drawing/2014/chart" uri="{C3380CC4-5D6E-409C-BE32-E72D297353CC}">
              <c16:uniqueId val="{00000002-983C-4B33-83F9-B298E79D37AF}"/>
            </c:ext>
          </c:extLst>
        </c:ser>
        <c:ser>
          <c:idx val="2"/>
          <c:order val="2"/>
          <c:tx>
            <c:strRef>
              <c:f>Sheet1!$D$1</c:f>
              <c:strCache>
                <c:ptCount val="1"/>
                <c:pt idx="0">
                  <c:v>Missing</c:v>
                </c:pt>
              </c:strCache>
            </c:strRef>
          </c:tx>
          <c:spPr>
            <a:solidFill>
              <a:srgbClr val="868687"/>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Sheet1!$D$2:$D$3</c:f>
              <c:numCache>
                <c:formatCode>0%</c:formatCode>
                <c:ptCount val="2"/>
                <c:pt idx="0">
                  <c:v>7.0000000000000007E-2</c:v>
                </c:pt>
                <c:pt idx="1">
                  <c:v>0.04</c:v>
                </c:pt>
              </c:numCache>
            </c:numRef>
          </c:val>
          <c:extLst>
            <c:ext xmlns:c16="http://schemas.microsoft.com/office/drawing/2014/chart" uri="{C3380CC4-5D6E-409C-BE32-E72D297353CC}">
              <c16:uniqueId val="{00000003-983C-4B33-83F9-B298E79D37AF}"/>
            </c:ext>
          </c:extLst>
        </c:ser>
        <c:dLbls>
          <c:showLegendKey val="0"/>
          <c:showVal val="0"/>
          <c:showCatName val="0"/>
          <c:showSerName val="0"/>
          <c:showPercent val="0"/>
          <c:showBubbleSize val="0"/>
        </c:dLbls>
        <c:gapWidth val="37"/>
        <c:overlap val="100"/>
        <c:axId val="42272768"/>
        <c:axId val="148756672"/>
      </c:barChart>
      <c:catAx>
        <c:axId val="42272768"/>
        <c:scaling>
          <c:orientation val="minMax"/>
        </c:scaling>
        <c:delete val="0"/>
        <c:axPos val="l"/>
        <c:numFmt formatCode="General" sourceLinked="1"/>
        <c:majorTickMark val="none"/>
        <c:minorTickMark val="none"/>
        <c:tickLblPos val="nextTo"/>
        <c:crossAx val="148756672"/>
        <c:crosses val="autoZero"/>
        <c:auto val="1"/>
        <c:lblAlgn val="ctr"/>
        <c:lblOffset val="100"/>
        <c:noMultiLvlLbl val="0"/>
      </c:catAx>
      <c:valAx>
        <c:axId val="148756672"/>
        <c:scaling>
          <c:orientation val="minMax"/>
          <c:max val="1"/>
          <c:min val="0"/>
        </c:scaling>
        <c:delete val="0"/>
        <c:axPos val="b"/>
        <c:numFmt formatCode="0%" sourceLinked="1"/>
        <c:majorTickMark val="none"/>
        <c:minorTickMark val="none"/>
        <c:tickLblPos val="none"/>
        <c:crossAx val="42272768"/>
        <c:crosses val="autoZero"/>
        <c:crossBetween val="between"/>
        <c:majorUnit val="0.2"/>
      </c:valAx>
      <c:spPr>
        <a:noFill/>
        <a:ln>
          <a:noFill/>
        </a:ln>
      </c:spPr>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Has data system</c:v>
                </c:pt>
              </c:strCache>
            </c:strRef>
          </c:tx>
          <c:spPr>
            <a:solidFill>
              <a:srgbClr val="154578"/>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Sheet1!$B$2:$B$3</c:f>
              <c:numCache>
                <c:formatCode>0%</c:formatCode>
                <c:ptCount val="2"/>
                <c:pt idx="0">
                  <c:v>0.7</c:v>
                </c:pt>
                <c:pt idx="1">
                  <c:v>0.7</c:v>
                </c:pt>
              </c:numCache>
            </c:numRef>
          </c:val>
          <c:extLst>
            <c:ext xmlns:c16="http://schemas.microsoft.com/office/drawing/2014/chart" uri="{C3380CC4-5D6E-409C-BE32-E72D297353CC}">
              <c16:uniqueId val="{00000000-1858-4A4F-B004-3333FEF8A0EC}"/>
            </c:ext>
          </c:extLst>
        </c:ser>
        <c:ser>
          <c:idx val="1"/>
          <c:order val="1"/>
          <c:tx>
            <c:strRef>
              <c:f>Sheet1!$C$1</c:f>
              <c:strCache>
                <c:ptCount val="1"/>
                <c:pt idx="0">
                  <c:v>Does not have data system</c:v>
                </c:pt>
              </c:strCache>
            </c:strRef>
          </c:tx>
          <c:spPr>
            <a:solidFill>
              <a:srgbClr val="ED3532"/>
            </a:solidFill>
          </c:spPr>
          <c:invertIfNegative val="0"/>
          <c:dLbls>
            <c:dLbl>
              <c:idx val="4"/>
              <c:layout>
                <c:manualLayout>
                  <c:x val="-2.25990924863206E-2"/>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58-4A4F-B004-3333FEF8A0EC}"/>
                </c:ext>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Sheet1!$C$2:$C$3</c:f>
              <c:numCache>
                <c:formatCode>0%</c:formatCode>
                <c:ptCount val="2"/>
                <c:pt idx="0">
                  <c:v>0.23</c:v>
                </c:pt>
                <c:pt idx="1">
                  <c:v>0.26</c:v>
                </c:pt>
              </c:numCache>
            </c:numRef>
          </c:val>
          <c:extLst>
            <c:ext xmlns:c16="http://schemas.microsoft.com/office/drawing/2014/chart" uri="{C3380CC4-5D6E-409C-BE32-E72D297353CC}">
              <c16:uniqueId val="{00000002-1858-4A4F-B004-3333FEF8A0EC}"/>
            </c:ext>
          </c:extLst>
        </c:ser>
        <c:ser>
          <c:idx val="2"/>
          <c:order val="2"/>
          <c:tx>
            <c:strRef>
              <c:f>Sheet1!$D$1</c:f>
              <c:strCache>
                <c:ptCount val="1"/>
                <c:pt idx="0">
                  <c:v>Missing</c:v>
                </c:pt>
              </c:strCache>
            </c:strRef>
          </c:tx>
          <c:spPr>
            <a:solidFill>
              <a:srgbClr val="868687"/>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Sheet1!$D$2:$D$3</c:f>
              <c:numCache>
                <c:formatCode>0%</c:formatCode>
                <c:ptCount val="2"/>
                <c:pt idx="0">
                  <c:v>7.0000000000000007E-2</c:v>
                </c:pt>
                <c:pt idx="1">
                  <c:v>0.04</c:v>
                </c:pt>
              </c:numCache>
            </c:numRef>
          </c:val>
          <c:extLst>
            <c:ext xmlns:c16="http://schemas.microsoft.com/office/drawing/2014/chart" uri="{C3380CC4-5D6E-409C-BE32-E72D297353CC}">
              <c16:uniqueId val="{00000003-1858-4A4F-B004-3333FEF8A0EC}"/>
            </c:ext>
          </c:extLst>
        </c:ser>
        <c:dLbls>
          <c:showLegendKey val="0"/>
          <c:showVal val="0"/>
          <c:showCatName val="0"/>
          <c:showSerName val="0"/>
          <c:showPercent val="0"/>
          <c:showBubbleSize val="0"/>
        </c:dLbls>
        <c:gapWidth val="37"/>
        <c:overlap val="100"/>
        <c:axId val="42016256"/>
        <c:axId val="160809536"/>
      </c:barChart>
      <c:catAx>
        <c:axId val="42016256"/>
        <c:scaling>
          <c:orientation val="minMax"/>
        </c:scaling>
        <c:delete val="0"/>
        <c:axPos val="l"/>
        <c:numFmt formatCode="General" sourceLinked="1"/>
        <c:majorTickMark val="none"/>
        <c:minorTickMark val="none"/>
        <c:tickLblPos val="nextTo"/>
        <c:crossAx val="160809536"/>
        <c:crosses val="autoZero"/>
        <c:auto val="1"/>
        <c:lblAlgn val="ctr"/>
        <c:lblOffset val="100"/>
        <c:noMultiLvlLbl val="0"/>
      </c:catAx>
      <c:valAx>
        <c:axId val="160809536"/>
        <c:scaling>
          <c:orientation val="minMax"/>
          <c:max val="1"/>
          <c:min val="0"/>
        </c:scaling>
        <c:delete val="0"/>
        <c:axPos val="b"/>
        <c:numFmt formatCode="0%" sourceLinked="1"/>
        <c:majorTickMark val="none"/>
        <c:minorTickMark val="none"/>
        <c:tickLblPos val="none"/>
        <c:crossAx val="42016256"/>
        <c:crosses val="autoZero"/>
        <c:crossBetween val="between"/>
        <c:majorUnit val="0.2"/>
      </c:valAx>
      <c:spPr>
        <a:noFill/>
        <a:ln>
          <a:noFill/>
        </a:ln>
      </c:spPr>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Unique ID</c:v>
                </c:pt>
              </c:strCache>
            </c:strRef>
          </c:tx>
          <c:spPr>
            <a:solidFill>
              <a:srgbClr val="154578"/>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Sheet1!$B$2:$B$3</c:f>
              <c:numCache>
                <c:formatCode>0%</c:formatCode>
                <c:ptCount val="2"/>
                <c:pt idx="0">
                  <c:v>0.64</c:v>
                </c:pt>
                <c:pt idx="1">
                  <c:v>0.68</c:v>
                </c:pt>
              </c:numCache>
            </c:numRef>
          </c:val>
          <c:extLst>
            <c:ext xmlns:c16="http://schemas.microsoft.com/office/drawing/2014/chart" uri="{C3380CC4-5D6E-409C-BE32-E72D297353CC}">
              <c16:uniqueId val="{00000000-5486-430E-BE31-BD0BC3F15AFD}"/>
            </c:ext>
          </c:extLst>
        </c:ser>
        <c:ser>
          <c:idx val="1"/>
          <c:order val="1"/>
          <c:tx>
            <c:strRef>
              <c:f>Sheet1!$C$1</c:f>
              <c:strCache>
                <c:ptCount val="1"/>
                <c:pt idx="0">
                  <c:v>No Unique ID</c:v>
                </c:pt>
              </c:strCache>
            </c:strRef>
          </c:tx>
          <c:spPr>
            <a:solidFill>
              <a:srgbClr val="ED3532"/>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Sheet1!$C$2:$C$3</c:f>
              <c:numCache>
                <c:formatCode>0%</c:formatCode>
                <c:ptCount val="2"/>
                <c:pt idx="0">
                  <c:v>0.27</c:v>
                </c:pt>
                <c:pt idx="1">
                  <c:v>0.28999999999999998</c:v>
                </c:pt>
              </c:numCache>
            </c:numRef>
          </c:val>
          <c:extLst>
            <c:ext xmlns:c16="http://schemas.microsoft.com/office/drawing/2014/chart" uri="{C3380CC4-5D6E-409C-BE32-E72D297353CC}">
              <c16:uniqueId val="{00000001-5486-430E-BE31-BD0BC3F15AFD}"/>
            </c:ext>
          </c:extLst>
        </c:ser>
        <c:ser>
          <c:idx val="2"/>
          <c:order val="2"/>
          <c:tx>
            <c:strRef>
              <c:f>Sheet1!$D$1</c:f>
              <c:strCache>
                <c:ptCount val="1"/>
                <c:pt idx="0">
                  <c:v>Missing</c:v>
                </c:pt>
              </c:strCache>
            </c:strRef>
          </c:tx>
          <c:spPr>
            <a:solidFill>
              <a:srgbClr val="868687"/>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2013</c:v>
                </c:pt>
              </c:numCache>
            </c:numRef>
          </c:cat>
          <c:val>
            <c:numRef>
              <c:f>Sheet1!$D$2:$D$3</c:f>
              <c:numCache>
                <c:formatCode>0%</c:formatCode>
                <c:ptCount val="2"/>
                <c:pt idx="0">
                  <c:v>0.09</c:v>
                </c:pt>
                <c:pt idx="1">
                  <c:v>0.04</c:v>
                </c:pt>
              </c:numCache>
            </c:numRef>
          </c:val>
          <c:extLst>
            <c:ext xmlns:c16="http://schemas.microsoft.com/office/drawing/2014/chart" uri="{C3380CC4-5D6E-409C-BE32-E72D297353CC}">
              <c16:uniqueId val="{00000002-5486-430E-BE31-BD0BC3F15AFD}"/>
            </c:ext>
          </c:extLst>
        </c:ser>
        <c:dLbls>
          <c:showLegendKey val="0"/>
          <c:showVal val="0"/>
          <c:showCatName val="0"/>
          <c:showSerName val="0"/>
          <c:showPercent val="0"/>
          <c:showBubbleSize val="0"/>
        </c:dLbls>
        <c:gapWidth val="37"/>
        <c:overlap val="100"/>
        <c:axId val="42177536"/>
        <c:axId val="160811840"/>
      </c:barChart>
      <c:catAx>
        <c:axId val="42177536"/>
        <c:scaling>
          <c:orientation val="minMax"/>
        </c:scaling>
        <c:delete val="0"/>
        <c:axPos val="l"/>
        <c:numFmt formatCode="General" sourceLinked="1"/>
        <c:majorTickMark val="none"/>
        <c:minorTickMark val="none"/>
        <c:tickLblPos val="nextTo"/>
        <c:crossAx val="160811840"/>
        <c:crosses val="autoZero"/>
        <c:auto val="1"/>
        <c:lblAlgn val="ctr"/>
        <c:lblOffset val="100"/>
        <c:noMultiLvlLbl val="0"/>
      </c:catAx>
      <c:valAx>
        <c:axId val="160811840"/>
        <c:scaling>
          <c:orientation val="minMax"/>
          <c:max val="1"/>
          <c:min val="0"/>
        </c:scaling>
        <c:delete val="0"/>
        <c:axPos val="b"/>
        <c:numFmt formatCode="0%" sourceLinked="1"/>
        <c:majorTickMark val="none"/>
        <c:minorTickMark val="none"/>
        <c:tickLblPos val="none"/>
        <c:crossAx val="42177536"/>
        <c:crosses val="autoZero"/>
        <c:crossBetween val="between"/>
        <c:majorUnit val="0.2"/>
      </c:valAx>
      <c:spPr>
        <a:noFill/>
        <a:ln>
          <a:noFill/>
        </a:ln>
      </c:spPr>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Related services personnel</c:v>
                </c:pt>
              </c:strCache>
            </c:strRef>
          </c:tx>
          <c:spPr>
            <a:solidFill>
              <a:srgbClr val="39B54A"/>
            </a:solidFill>
          </c:spPr>
          <c:invertIfNegative val="0"/>
          <c:dLbls>
            <c:spPr>
              <a:noFill/>
              <a:ln>
                <a:noFill/>
              </a:ln>
              <a:effectLst/>
            </c:spPr>
            <c:txPr>
              <a:bodyPr/>
              <a:lstStyle/>
              <a:p>
                <a:pPr>
                  <a:defRPr>
                    <a:solidFill>
                      <a:srgbClr val="15457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Professional Development</c:v>
                </c:pt>
                <c:pt idx="1">
                  <c:v>Wages</c:v>
                </c:pt>
                <c:pt idx="2">
                  <c:v>Demographics</c:v>
                </c:pt>
              </c:strCache>
            </c:strRef>
          </c:cat>
          <c:val>
            <c:numRef>
              <c:f>Sheet1!$B$2:$B$4</c:f>
              <c:numCache>
                <c:formatCode>0%</c:formatCode>
                <c:ptCount val="3"/>
                <c:pt idx="0">
                  <c:v>0.18</c:v>
                </c:pt>
                <c:pt idx="1">
                  <c:v>0.39</c:v>
                </c:pt>
                <c:pt idx="2">
                  <c:v>0.52</c:v>
                </c:pt>
              </c:numCache>
            </c:numRef>
          </c:val>
          <c:extLst>
            <c:ext xmlns:c16="http://schemas.microsoft.com/office/drawing/2014/chart" uri="{C3380CC4-5D6E-409C-BE32-E72D297353CC}">
              <c16:uniqueId val="{00000000-B3E0-4ED1-B56C-085B88FBFF56}"/>
            </c:ext>
          </c:extLst>
        </c:ser>
        <c:ser>
          <c:idx val="1"/>
          <c:order val="1"/>
          <c:tx>
            <c:strRef>
              <c:f>Sheet1!$C$1</c:f>
              <c:strCache>
                <c:ptCount val="1"/>
                <c:pt idx="0">
                  <c:v>Gen ed teachers</c:v>
                </c:pt>
              </c:strCache>
            </c:strRef>
          </c:tx>
          <c:spPr>
            <a:solidFill>
              <a:srgbClr val="154578"/>
            </a:solidFill>
          </c:spPr>
          <c:invertIfNegative val="0"/>
          <c:dLbls>
            <c:spPr>
              <a:noFill/>
              <a:ln>
                <a:noFill/>
              </a:ln>
              <a:effectLst/>
            </c:spPr>
            <c:txPr>
              <a:bodyPr/>
              <a:lstStyle/>
              <a:p>
                <a:pPr>
                  <a:defRPr>
                    <a:solidFill>
                      <a:srgbClr val="15457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Professional Development</c:v>
                </c:pt>
                <c:pt idx="1">
                  <c:v>Wages</c:v>
                </c:pt>
                <c:pt idx="2">
                  <c:v>Demographics</c:v>
                </c:pt>
              </c:strCache>
            </c:strRef>
          </c:cat>
          <c:val>
            <c:numRef>
              <c:f>Sheet1!$C$2:$C$4</c:f>
              <c:numCache>
                <c:formatCode>0%</c:formatCode>
                <c:ptCount val="3"/>
                <c:pt idx="0">
                  <c:v>0.25</c:v>
                </c:pt>
                <c:pt idx="1">
                  <c:v>0.38</c:v>
                </c:pt>
                <c:pt idx="2">
                  <c:v>0.54</c:v>
                </c:pt>
              </c:numCache>
            </c:numRef>
          </c:val>
          <c:extLst>
            <c:ext xmlns:c16="http://schemas.microsoft.com/office/drawing/2014/chart" uri="{C3380CC4-5D6E-409C-BE32-E72D297353CC}">
              <c16:uniqueId val="{00000001-B3E0-4ED1-B56C-085B88FBFF56}"/>
            </c:ext>
          </c:extLst>
        </c:ser>
        <c:ser>
          <c:idx val="2"/>
          <c:order val="2"/>
          <c:tx>
            <c:strRef>
              <c:f>Sheet1!$D$1</c:f>
              <c:strCache>
                <c:ptCount val="1"/>
                <c:pt idx="0">
                  <c:v>Special education teachers</c:v>
                </c:pt>
              </c:strCache>
            </c:strRef>
          </c:tx>
          <c:spPr>
            <a:solidFill>
              <a:srgbClr val="ED3532"/>
            </a:solidFill>
          </c:spPr>
          <c:invertIfNegative val="0"/>
          <c:dLbls>
            <c:spPr>
              <a:noFill/>
              <a:ln>
                <a:noFill/>
              </a:ln>
              <a:effectLst/>
            </c:spPr>
            <c:txPr>
              <a:bodyPr/>
              <a:lstStyle/>
              <a:p>
                <a:pPr>
                  <a:defRPr>
                    <a:solidFill>
                      <a:srgbClr val="15457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Professional Development</c:v>
                </c:pt>
                <c:pt idx="1">
                  <c:v>Wages</c:v>
                </c:pt>
                <c:pt idx="2">
                  <c:v>Demographics</c:v>
                </c:pt>
              </c:strCache>
            </c:strRef>
          </c:cat>
          <c:val>
            <c:numRef>
              <c:f>Sheet1!$D$2:$D$4</c:f>
              <c:numCache>
                <c:formatCode>0%</c:formatCode>
                <c:ptCount val="3"/>
                <c:pt idx="0">
                  <c:v>0.34</c:v>
                </c:pt>
                <c:pt idx="1">
                  <c:v>0.45</c:v>
                </c:pt>
                <c:pt idx="2">
                  <c:v>0.61</c:v>
                </c:pt>
              </c:numCache>
            </c:numRef>
          </c:val>
          <c:extLst>
            <c:ext xmlns:c16="http://schemas.microsoft.com/office/drawing/2014/chart" uri="{C3380CC4-5D6E-409C-BE32-E72D297353CC}">
              <c16:uniqueId val="{00000002-B3E0-4ED1-B56C-085B88FBFF56}"/>
            </c:ext>
          </c:extLst>
        </c:ser>
        <c:dLbls>
          <c:showLegendKey val="0"/>
          <c:showVal val="0"/>
          <c:showCatName val="0"/>
          <c:showSerName val="0"/>
          <c:showPercent val="0"/>
          <c:showBubbleSize val="0"/>
        </c:dLbls>
        <c:gapWidth val="101"/>
        <c:axId val="42758144"/>
        <c:axId val="160816448"/>
      </c:barChart>
      <c:catAx>
        <c:axId val="42758144"/>
        <c:scaling>
          <c:orientation val="minMax"/>
        </c:scaling>
        <c:delete val="0"/>
        <c:axPos val="l"/>
        <c:numFmt formatCode="General" sourceLinked="0"/>
        <c:majorTickMark val="out"/>
        <c:minorTickMark val="none"/>
        <c:tickLblPos val="nextTo"/>
        <c:txPr>
          <a:bodyPr/>
          <a:lstStyle/>
          <a:p>
            <a:pPr>
              <a:defRPr>
                <a:solidFill>
                  <a:srgbClr val="154578"/>
                </a:solidFill>
              </a:defRPr>
            </a:pPr>
            <a:endParaRPr lang="en-US"/>
          </a:p>
        </c:txPr>
        <c:crossAx val="160816448"/>
        <c:crosses val="autoZero"/>
        <c:auto val="1"/>
        <c:lblAlgn val="ctr"/>
        <c:lblOffset val="100"/>
        <c:noMultiLvlLbl val="0"/>
      </c:catAx>
      <c:valAx>
        <c:axId val="160816448"/>
        <c:scaling>
          <c:orientation val="minMax"/>
          <c:max val="1"/>
          <c:min val="0"/>
        </c:scaling>
        <c:delete val="1"/>
        <c:axPos val="b"/>
        <c:numFmt formatCode="0%" sourceLinked="1"/>
        <c:majorTickMark val="out"/>
        <c:minorTickMark val="none"/>
        <c:tickLblPos val="nextTo"/>
        <c:crossAx val="4275814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787652245716479"/>
          <c:y val="4.3915123557723749E-2"/>
          <c:w val="0.33255522132767112"/>
          <c:h val="0.85480417486876636"/>
        </c:manualLayout>
      </c:layout>
      <c:barChart>
        <c:barDir val="bar"/>
        <c:grouping val="clustered"/>
        <c:varyColors val="0"/>
        <c:ser>
          <c:idx val="0"/>
          <c:order val="0"/>
          <c:tx>
            <c:strRef>
              <c:f>Sheet1!$B$1</c:f>
              <c:strCache>
                <c:ptCount val="1"/>
                <c:pt idx="0">
                  <c:v>Related services personnel</c:v>
                </c:pt>
              </c:strCache>
            </c:strRef>
          </c:tx>
          <c:spPr>
            <a:solidFill>
              <a:srgbClr val="39B54A"/>
            </a:solidFill>
          </c:spPr>
          <c:invertIfNegative val="0"/>
          <c:dLbls>
            <c:spPr>
              <a:noFill/>
              <a:ln>
                <a:noFill/>
              </a:ln>
              <a:effectLst/>
            </c:spPr>
            <c:txPr>
              <a:bodyPr/>
              <a:lstStyle/>
              <a:p>
                <a:pPr>
                  <a:defRPr>
                    <a:solidFill>
                      <a:srgbClr val="15457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Education</c:v>
                </c:pt>
                <c:pt idx="1">
                  <c:v>Employment information</c:v>
                </c:pt>
                <c:pt idx="2">
                  <c:v>Licenses/certifications</c:v>
                </c:pt>
              </c:strCache>
            </c:strRef>
          </c:cat>
          <c:val>
            <c:numRef>
              <c:f>Sheet1!$B$2:$B$4</c:f>
              <c:numCache>
                <c:formatCode>0%</c:formatCode>
                <c:ptCount val="3"/>
                <c:pt idx="0">
                  <c:v>0.53</c:v>
                </c:pt>
                <c:pt idx="1">
                  <c:v>0.62</c:v>
                </c:pt>
                <c:pt idx="2">
                  <c:v>0.67</c:v>
                </c:pt>
              </c:numCache>
            </c:numRef>
          </c:val>
          <c:extLst>
            <c:ext xmlns:c16="http://schemas.microsoft.com/office/drawing/2014/chart" uri="{C3380CC4-5D6E-409C-BE32-E72D297353CC}">
              <c16:uniqueId val="{00000000-3830-49F0-86D8-C0104C9BAABD}"/>
            </c:ext>
          </c:extLst>
        </c:ser>
        <c:ser>
          <c:idx val="1"/>
          <c:order val="1"/>
          <c:tx>
            <c:strRef>
              <c:f>Sheet1!$C$1</c:f>
              <c:strCache>
                <c:ptCount val="1"/>
                <c:pt idx="0">
                  <c:v>Gen ed teachers</c:v>
                </c:pt>
              </c:strCache>
            </c:strRef>
          </c:tx>
          <c:spPr>
            <a:solidFill>
              <a:srgbClr val="154578"/>
            </a:solidFill>
          </c:spPr>
          <c:invertIfNegative val="0"/>
          <c:dLbls>
            <c:spPr>
              <a:noFill/>
              <a:ln>
                <a:noFill/>
              </a:ln>
              <a:effectLst/>
            </c:spPr>
            <c:txPr>
              <a:bodyPr/>
              <a:lstStyle/>
              <a:p>
                <a:pPr>
                  <a:defRPr>
                    <a:solidFill>
                      <a:srgbClr val="15457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Education</c:v>
                </c:pt>
                <c:pt idx="1">
                  <c:v>Employment information</c:v>
                </c:pt>
                <c:pt idx="2">
                  <c:v>Licenses/certifications</c:v>
                </c:pt>
              </c:strCache>
            </c:strRef>
          </c:cat>
          <c:val>
            <c:numRef>
              <c:f>Sheet1!$C$2:$C$4</c:f>
              <c:numCache>
                <c:formatCode>0%</c:formatCode>
                <c:ptCount val="3"/>
                <c:pt idx="0">
                  <c:v>0.59</c:v>
                </c:pt>
                <c:pt idx="1">
                  <c:v>0.64</c:v>
                </c:pt>
                <c:pt idx="2">
                  <c:v>0.69</c:v>
                </c:pt>
              </c:numCache>
            </c:numRef>
          </c:val>
          <c:extLst>
            <c:ext xmlns:c16="http://schemas.microsoft.com/office/drawing/2014/chart" uri="{C3380CC4-5D6E-409C-BE32-E72D297353CC}">
              <c16:uniqueId val="{00000001-3830-49F0-86D8-C0104C9BAABD}"/>
            </c:ext>
          </c:extLst>
        </c:ser>
        <c:ser>
          <c:idx val="2"/>
          <c:order val="2"/>
          <c:tx>
            <c:strRef>
              <c:f>Sheet1!$D$1</c:f>
              <c:strCache>
                <c:ptCount val="1"/>
                <c:pt idx="0">
                  <c:v>Special education teachers</c:v>
                </c:pt>
              </c:strCache>
            </c:strRef>
          </c:tx>
          <c:spPr>
            <a:solidFill>
              <a:srgbClr val="ED3532"/>
            </a:solidFill>
          </c:spPr>
          <c:invertIfNegative val="0"/>
          <c:dLbls>
            <c:spPr>
              <a:noFill/>
              <a:ln>
                <a:noFill/>
              </a:ln>
              <a:effectLst/>
            </c:spPr>
            <c:txPr>
              <a:bodyPr/>
              <a:lstStyle/>
              <a:p>
                <a:pPr>
                  <a:defRPr>
                    <a:solidFill>
                      <a:srgbClr val="154578"/>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Education</c:v>
                </c:pt>
                <c:pt idx="1">
                  <c:v>Employment information</c:v>
                </c:pt>
                <c:pt idx="2">
                  <c:v>Licenses/certifications</c:v>
                </c:pt>
              </c:strCache>
            </c:strRef>
          </c:cat>
          <c:val>
            <c:numRef>
              <c:f>Sheet1!$D$2:$D$4</c:f>
              <c:numCache>
                <c:formatCode>0%</c:formatCode>
                <c:ptCount val="3"/>
                <c:pt idx="0">
                  <c:v>0.66</c:v>
                </c:pt>
                <c:pt idx="1">
                  <c:v>0.71</c:v>
                </c:pt>
                <c:pt idx="2">
                  <c:v>0.77</c:v>
                </c:pt>
              </c:numCache>
            </c:numRef>
          </c:val>
          <c:extLst>
            <c:ext xmlns:c16="http://schemas.microsoft.com/office/drawing/2014/chart" uri="{C3380CC4-5D6E-409C-BE32-E72D297353CC}">
              <c16:uniqueId val="{00000002-3830-49F0-86D8-C0104C9BAABD}"/>
            </c:ext>
          </c:extLst>
        </c:ser>
        <c:dLbls>
          <c:showLegendKey val="0"/>
          <c:showVal val="0"/>
          <c:showCatName val="0"/>
          <c:showSerName val="0"/>
          <c:showPercent val="0"/>
          <c:showBubbleSize val="0"/>
        </c:dLbls>
        <c:gapWidth val="101"/>
        <c:axId val="42372096"/>
        <c:axId val="160814144"/>
      </c:barChart>
      <c:catAx>
        <c:axId val="42372096"/>
        <c:scaling>
          <c:orientation val="minMax"/>
        </c:scaling>
        <c:delete val="0"/>
        <c:axPos val="l"/>
        <c:numFmt formatCode="General" sourceLinked="0"/>
        <c:majorTickMark val="out"/>
        <c:minorTickMark val="none"/>
        <c:tickLblPos val="nextTo"/>
        <c:txPr>
          <a:bodyPr/>
          <a:lstStyle/>
          <a:p>
            <a:pPr>
              <a:defRPr sz="1800">
                <a:solidFill>
                  <a:srgbClr val="154578"/>
                </a:solidFill>
              </a:defRPr>
            </a:pPr>
            <a:endParaRPr lang="en-US"/>
          </a:p>
        </c:txPr>
        <c:crossAx val="160814144"/>
        <c:crosses val="autoZero"/>
        <c:auto val="1"/>
        <c:lblAlgn val="ctr"/>
        <c:lblOffset val="100"/>
        <c:noMultiLvlLbl val="0"/>
      </c:catAx>
      <c:valAx>
        <c:axId val="160814144"/>
        <c:scaling>
          <c:orientation val="minMax"/>
          <c:max val="1"/>
          <c:min val="0"/>
        </c:scaling>
        <c:delete val="1"/>
        <c:axPos val="b"/>
        <c:numFmt formatCode="0%" sourceLinked="1"/>
        <c:majorTickMark val="out"/>
        <c:minorTickMark val="none"/>
        <c:tickLblPos val="nextTo"/>
        <c:crossAx val="42372096"/>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A4771-C0CF-448C-B4F8-272797D70A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8F79F0-0559-4453-AAEB-7B3A6B238CCD}">
      <dgm:prSet phldrT="[Text]"/>
      <dgm:spPr/>
      <dgm:t>
        <a:bodyPr/>
        <a:lstStyle/>
        <a:p>
          <a:r>
            <a:rPr lang="en-US" dirty="0"/>
            <a:t>Accountability</a:t>
          </a:r>
        </a:p>
      </dgm:t>
    </dgm:pt>
    <dgm:pt modelId="{C768DFDE-2617-494E-96B3-579620026C0F}" type="parTrans" cxnId="{8979AC09-485E-4A00-BF8B-D57546B78738}">
      <dgm:prSet/>
      <dgm:spPr/>
      <dgm:t>
        <a:bodyPr/>
        <a:lstStyle/>
        <a:p>
          <a:endParaRPr lang="en-US"/>
        </a:p>
      </dgm:t>
    </dgm:pt>
    <dgm:pt modelId="{4B189D6B-124D-46A2-B98D-1E247B46ABED}" type="sibTrans" cxnId="{8979AC09-485E-4A00-BF8B-D57546B78738}">
      <dgm:prSet/>
      <dgm:spPr/>
      <dgm:t>
        <a:bodyPr/>
        <a:lstStyle/>
        <a:p>
          <a:endParaRPr lang="en-US"/>
        </a:p>
      </dgm:t>
    </dgm:pt>
    <dgm:pt modelId="{61735FA2-1747-44E9-B3FA-F981F14C94EC}">
      <dgm:prSet phldrT="[Text]"/>
      <dgm:spPr/>
      <dgm:t>
        <a:bodyPr/>
        <a:lstStyle/>
        <a:p>
          <a:r>
            <a:rPr lang="en-US" dirty="0"/>
            <a:t>Program Improvement</a:t>
          </a:r>
        </a:p>
      </dgm:t>
    </dgm:pt>
    <dgm:pt modelId="{97EDA144-8674-4B9B-A37C-A315584D66FF}" type="parTrans" cxnId="{BB5C1D9B-8A5E-44AE-A75D-409E74C432F0}">
      <dgm:prSet/>
      <dgm:spPr/>
      <dgm:t>
        <a:bodyPr/>
        <a:lstStyle/>
        <a:p>
          <a:endParaRPr lang="en-US"/>
        </a:p>
      </dgm:t>
    </dgm:pt>
    <dgm:pt modelId="{D343FCD7-2CC4-407C-AB8D-C50C2B196C97}" type="sibTrans" cxnId="{BB5C1D9B-8A5E-44AE-A75D-409E74C432F0}">
      <dgm:prSet/>
      <dgm:spPr/>
      <dgm:t>
        <a:bodyPr/>
        <a:lstStyle/>
        <a:p>
          <a:endParaRPr lang="en-US"/>
        </a:p>
      </dgm:t>
    </dgm:pt>
    <dgm:pt modelId="{A19E7734-872F-448E-A981-C4DB8E7D9537}">
      <dgm:prSet phldrT="[Text]"/>
      <dgm:spPr/>
      <dgm:t>
        <a:bodyPr/>
        <a:lstStyle/>
        <a:p>
          <a:r>
            <a:rPr lang="en-US" dirty="0"/>
            <a:t>Program Operations</a:t>
          </a:r>
        </a:p>
      </dgm:t>
    </dgm:pt>
    <dgm:pt modelId="{11A742D8-7B2F-42E9-9F83-161D002868B8}" type="parTrans" cxnId="{1A1249BE-EC80-42F0-A6D3-F5F03BB8EBA6}">
      <dgm:prSet/>
      <dgm:spPr/>
      <dgm:t>
        <a:bodyPr/>
        <a:lstStyle/>
        <a:p>
          <a:endParaRPr lang="en-US"/>
        </a:p>
      </dgm:t>
    </dgm:pt>
    <dgm:pt modelId="{E352D867-7F4A-436B-871E-7329FE940685}" type="sibTrans" cxnId="{1A1249BE-EC80-42F0-A6D3-F5F03BB8EBA6}">
      <dgm:prSet/>
      <dgm:spPr/>
      <dgm:t>
        <a:bodyPr/>
        <a:lstStyle/>
        <a:p>
          <a:endParaRPr lang="en-US"/>
        </a:p>
      </dgm:t>
    </dgm:pt>
    <dgm:pt modelId="{28C1E109-05CF-48D5-890A-36C153C6DA8A}">
      <dgm:prSet phldrT="[Text]"/>
      <dgm:spPr/>
      <dgm:t>
        <a:bodyPr/>
        <a:lstStyle/>
        <a:p>
          <a:r>
            <a:rPr lang="en-US" dirty="0"/>
            <a:t>Knowledge Development</a:t>
          </a:r>
        </a:p>
      </dgm:t>
    </dgm:pt>
    <dgm:pt modelId="{5DE23AC3-41BF-4B76-854C-A9CEFD200E06}" type="parTrans" cxnId="{21DC57AD-CA62-40F0-B0AE-3F2780CE38FD}">
      <dgm:prSet/>
      <dgm:spPr/>
      <dgm:t>
        <a:bodyPr/>
        <a:lstStyle/>
        <a:p>
          <a:endParaRPr lang="en-US"/>
        </a:p>
      </dgm:t>
    </dgm:pt>
    <dgm:pt modelId="{DA4220BA-4231-41DA-9F66-C05BDE259996}" type="sibTrans" cxnId="{21DC57AD-CA62-40F0-B0AE-3F2780CE38FD}">
      <dgm:prSet/>
      <dgm:spPr/>
      <dgm:t>
        <a:bodyPr/>
        <a:lstStyle/>
        <a:p>
          <a:endParaRPr lang="en-US"/>
        </a:p>
      </dgm:t>
    </dgm:pt>
    <dgm:pt modelId="{3DE08E45-1946-40C5-8A02-B6CF0D8BBAE0}" type="pres">
      <dgm:prSet presAssocID="{A9AA4771-C0CF-448C-B4F8-272797D70AEC}" presName="diagram" presStyleCnt="0">
        <dgm:presLayoutVars>
          <dgm:dir/>
          <dgm:resizeHandles val="exact"/>
        </dgm:presLayoutVars>
      </dgm:prSet>
      <dgm:spPr/>
    </dgm:pt>
    <dgm:pt modelId="{E34A3E29-F188-4A98-9FD7-452FCD09206D}" type="pres">
      <dgm:prSet presAssocID="{268F79F0-0559-4453-AAEB-7B3A6B238CCD}" presName="node" presStyleLbl="node1" presStyleIdx="0" presStyleCnt="4">
        <dgm:presLayoutVars>
          <dgm:bulletEnabled val="1"/>
        </dgm:presLayoutVars>
      </dgm:prSet>
      <dgm:spPr/>
    </dgm:pt>
    <dgm:pt modelId="{280EE729-74D2-4A76-8168-A41938E4EEEB}" type="pres">
      <dgm:prSet presAssocID="{4B189D6B-124D-46A2-B98D-1E247B46ABED}" presName="sibTrans" presStyleCnt="0"/>
      <dgm:spPr/>
    </dgm:pt>
    <dgm:pt modelId="{B754E783-48EF-4255-8565-01EF04BFF009}" type="pres">
      <dgm:prSet presAssocID="{61735FA2-1747-44E9-B3FA-F981F14C94EC}" presName="node" presStyleLbl="node1" presStyleIdx="1" presStyleCnt="4">
        <dgm:presLayoutVars>
          <dgm:bulletEnabled val="1"/>
        </dgm:presLayoutVars>
      </dgm:prSet>
      <dgm:spPr/>
    </dgm:pt>
    <dgm:pt modelId="{D9809305-583F-446B-B71B-9750C1D75A15}" type="pres">
      <dgm:prSet presAssocID="{D343FCD7-2CC4-407C-AB8D-C50C2B196C97}" presName="sibTrans" presStyleCnt="0"/>
      <dgm:spPr/>
    </dgm:pt>
    <dgm:pt modelId="{02530992-DD8F-453B-8905-1AC2A83639FA}" type="pres">
      <dgm:prSet presAssocID="{A19E7734-872F-448E-A981-C4DB8E7D9537}" presName="node" presStyleLbl="node1" presStyleIdx="2" presStyleCnt="4">
        <dgm:presLayoutVars>
          <dgm:bulletEnabled val="1"/>
        </dgm:presLayoutVars>
      </dgm:prSet>
      <dgm:spPr/>
    </dgm:pt>
    <dgm:pt modelId="{1C9BFB28-EAF9-4AC1-8FDC-ECD712D167A4}" type="pres">
      <dgm:prSet presAssocID="{E352D867-7F4A-436B-871E-7329FE940685}" presName="sibTrans" presStyleCnt="0"/>
      <dgm:spPr/>
    </dgm:pt>
    <dgm:pt modelId="{1369ECBF-D21B-4625-BF41-6D9AF4BB1944}" type="pres">
      <dgm:prSet presAssocID="{28C1E109-05CF-48D5-890A-36C153C6DA8A}" presName="node" presStyleLbl="node1" presStyleIdx="3" presStyleCnt="4">
        <dgm:presLayoutVars>
          <dgm:bulletEnabled val="1"/>
        </dgm:presLayoutVars>
      </dgm:prSet>
      <dgm:spPr/>
    </dgm:pt>
  </dgm:ptLst>
  <dgm:cxnLst>
    <dgm:cxn modelId="{8979AC09-485E-4A00-BF8B-D57546B78738}" srcId="{A9AA4771-C0CF-448C-B4F8-272797D70AEC}" destId="{268F79F0-0559-4453-AAEB-7B3A6B238CCD}" srcOrd="0" destOrd="0" parTransId="{C768DFDE-2617-494E-96B3-579620026C0F}" sibTransId="{4B189D6B-124D-46A2-B98D-1E247B46ABED}"/>
    <dgm:cxn modelId="{2E3F0911-8D94-459C-B56B-EA8F2864F185}" type="presOf" srcId="{61735FA2-1747-44E9-B3FA-F981F14C94EC}" destId="{B754E783-48EF-4255-8565-01EF04BFF009}" srcOrd="0" destOrd="0" presId="urn:microsoft.com/office/officeart/2005/8/layout/default"/>
    <dgm:cxn modelId="{0024FF15-6494-47E1-A983-1AA9F134DFD7}" type="presOf" srcId="{28C1E109-05CF-48D5-890A-36C153C6DA8A}" destId="{1369ECBF-D21B-4625-BF41-6D9AF4BB1944}" srcOrd="0" destOrd="0" presId="urn:microsoft.com/office/officeart/2005/8/layout/default"/>
    <dgm:cxn modelId="{1BD22597-BD75-475C-85BA-6EE278AD30C9}" type="presOf" srcId="{A9AA4771-C0CF-448C-B4F8-272797D70AEC}" destId="{3DE08E45-1946-40C5-8A02-B6CF0D8BBAE0}" srcOrd="0" destOrd="0" presId="urn:microsoft.com/office/officeart/2005/8/layout/default"/>
    <dgm:cxn modelId="{BB5C1D9B-8A5E-44AE-A75D-409E74C432F0}" srcId="{A9AA4771-C0CF-448C-B4F8-272797D70AEC}" destId="{61735FA2-1747-44E9-B3FA-F981F14C94EC}" srcOrd="1" destOrd="0" parTransId="{97EDA144-8674-4B9B-A37C-A315584D66FF}" sibTransId="{D343FCD7-2CC4-407C-AB8D-C50C2B196C97}"/>
    <dgm:cxn modelId="{21DC57AD-CA62-40F0-B0AE-3F2780CE38FD}" srcId="{A9AA4771-C0CF-448C-B4F8-272797D70AEC}" destId="{28C1E109-05CF-48D5-890A-36C153C6DA8A}" srcOrd="3" destOrd="0" parTransId="{5DE23AC3-41BF-4B76-854C-A9CEFD200E06}" sibTransId="{DA4220BA-4231-41DA-9F66-C05BDE259996}"/>
    <dgm:cxn modelId="{382746AF-EFF9-46C7-98DE-756BA05A4936}" type="presOf" srcId="{A19E7734-872F-448E-A981-C4DB8E7D9537}" destId="{02530992-DD8F-453B-8905-1AC2A83639FA}" srcOrd="0" destOrd="0" presId="urn:microsoft.com/office/officeart/2005/8/layout/default"/>
    <dgm:cxn modelId="{1A1249BE-EC80-42F0-A6D3-F5F03BB8EBA6}" srcId="{A9AA4771-C0CF-448C-B4F8-272797D70AEC}" destId="{A19E7734-872F-448E-A981-C4DB8E7D9537}" srcOrd="2" destOrd="0" parTransId="{11A742D8-7B2F-42E9-9F83-161D002868B8}" sibTransId="{E352D867-7F4A-436B-871E-7329FE940685}"/>
    <dgm:cxn modelId="{58DA68F5-15A0-44B2-ABDF-2D19E47FF16C}" type="presOf" srcId="{268F79F0-0559-4453-AAEB-7B3A6B238CCD}" destId="{E34A3E29-F188-4A98-9FD7-452FCD09206D}" srcOrd="0" destOrd="0" presId="urn:microsoft.com/office/officeart/2005/8/layout/default"/>
    <dgm:cxn modelId="{A7C75EF8-FC7C-45A2-BF3F-FA704658F7EE}" type="presParOf" srcId="{3DE08E45-1946-40C5-8A02-B6CF0D8BBAE0}" destId="{E34A3E29-F188-4A98-9FD7-452FCD09206D}" srcOrd="0" destOrd="0" presId="urn:microsoft.com/office/officeart/2005/8/layout/default"/>
    <dgm:cxn modelId="{CF9E1FFF-1543-4902-A48E-3062FA86274A}" type="presParOf" srcId="{3DE08E45-1946-40C5-8A02-B6CF0D8BBAE0}" destId="{280EE729-74D2-4A76-8168-A41938E4EEEB}" srcOrd="1" destOrd="0" presId="urn:microsoft.com/office/officeart/2005/8/layout/default"/>
    <dgm:cxn modelId="{5DF3408C-3AF9-4768-8C1F-D02E5CB4CD09}" type="presParOf" srcId="{3DE08E45-1946-40C5-8A02-B6CF0D8BBAE0}" destId="{B754E783-48EF-4255-8565-01EF04BFF009}" srcOrd="2" destOrd="0" presId="urn:microsoft.com/office/officeart/2005/8/layout/default"/>
    <dgm:cxn modelId="{B92DCC0A-A721-4223-A0EA-FCCE3C4C87E2}" type="presParOf" srcId="{3DE08E45-1946-40C5-8A02-B6CF0D8BBAE0}" destId="{D9809305-583F-446B-B71B-9750C1D75A15}" srcOrd="3" destOrd="0" presId="urn:microsoft.com/office/officeart/2005/8/layout/default"/>
    <dgm:cxn modelId="{BB1D6382-E28D-49CF-BEAC-1A913A158F2B}" type="presParOf" srcId="{3DE08E45-1946-40C5-8A02-B6CF0D8BBAE0}" destId="{02530992-DD8F-453B-8905-1AC2A83639FA}" srcOrd="4" destOrd="0" presId="urn:microsoft.com/office/officeart/2005/8/layout/default"/>
    <dgm:cxn modelId="{07B8F2B7-321F-4146-AFFC-F0D5892A43B5}" type="presParOf" srcId="{3DE08E45-1946-40C5-8A02-B6CF0D8BBAE0}" destId="{1C9BFB28-EAF9-4AC1-8FDC-ECD712D167A4}" srcOrd="5" destOrd="0" presId="urn:microsoft.com/office/officeart/2005/8/layout/default"/>
    <dgm:cxn modelId="{2A2AC594-7D46-489C-9B33-AA7F7F244220}" type="presParOf" srcId="{3DE08E45-1946-40C5-8A02-B6CF0D8BBAE0}" destId="{1369ECBF-D21B-4625-BF41-6D9AF4BB194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A4771-C0CF-448C-B4F8-272797D70A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8F79F0-0559-4453-AAEB-7B3A6B238CCD}">
      <dgm:prSet phldrT="[Text]"/>
      <dgm:spPr/>
      <dgm:t>
        <a:bodyPr/>
        <a:lstStyle/>
        <a:p>
          <a:r>
            <a:rPr lang="en-US" dirty="0"/>
            <a:t>Accountability</a:t>
          </a:r>
        </a:p>
      </dgm:t>
    </dgm:pt>
    <dgm:pt modelId="{C768DFDE-2617-494E-96B3-579620026C0F}" type="parTrans" cxnId="{8979AC09-485E-4A00-BF8B-D57546B78738}">
      <dgm:prSet/>
      <dgm:spPr/>
      <dgm:t>
        <a:bodyPr/>
        <a:lstStyle/>
        <a:p>
          <a:endParaRPr lang="en-US"/>
        </a:p>
      </dgm:t>
    </dgm:pt>
    <dgm:pt modelId="{4B189D6B-124D-46A2-B98D-1E247B46ABED}" type="sibTrans" cxnId="{8979AC09-485E-4A00-BF8B-D57546B78738}">
      <dgm:prSet/>
      <dgm:spPr/>
      <dgm:t>
        <a:bodyPr/>
        <a:lstStyle/>
        <a:p>
          <a:endParaRPr lang="en-US"/>
        </a:p>
      </dgm:t>
    </dgm:pt>
    <dgm:pt modelId="{61735FA2-1747-44E9-B3FA-F981F14C94EC}">
      <dgm:prSet phldrT="[Text]"/>
      <dgm:spPr>
        <a:solidFill>
          <a:schemeClr val="accent1">
            <a:hueOff val="0"/>
            <a:satOff val="0"/>
            <a:lumOff val="0"/>
            <a:alpha val="20000"/>
          </a:schemeClr>
        </a:solidFill>
      </dgm:spPr>
      <dgm:t>
        <a:bodyPr/>
        <a:lstStyle/>
        <a:p>
          <a:r>
            <a:rPr lang="en-US" dirty="0"/>
            <a:t>Program Improvement</a:t>
          </a:r>
        </a:p>
      </dgm:t>
    </dgm:pt>
    <dgm:pt modelId="{97EDA144-8674-4B9B-A37C-A315584D66FF}" type="parTrans" cxnId="{BB5C1D9B-8A5E-44AE-A75D-409E74C432F0}">
      <dgm:prSet/>
      <dgm:spPr/>
      <dgm:t>
        <a:bodyPr/>
        <a:lstStyle/>
        <a:p>
          <a:endParaRPr lang="en-US"/>
        </a:p>
      </dgm:t>
    </dgm:pt>
    <dgm:pt modelId="{D343FCD7-2CC4-407C-AB8D-C50C2B196C97}" type="sibTrans" cxnId="{BB5C1D9B-8A5E-44AE-A75D-409E74C432F0}">
      <dgm:prSet/>
      <dgm:spPr/>
      <dgm:t>
        <a:bodyPr/>
        <a:lstStyle/>
        <a:p>
          <a:endParaRPr lang="en-US"/>
        </a:p>
      </dgm:t>
    </dgm:pt>
    <dgm:pt modelId="{A19E7734-872F-448E-A981-C4DB8E7D9537}">
      <dgm:prSet phldrT="[Text]"/>
      <dgm:spPr>
        <a:solidFill>
          <a:schemeClr val="accent1">
            <a:hueOff val="0"/>
            <a:satOff val="0"/>
            <a:lumOff val="0"/>
            <a:alpha val="18000"/>
          </a:schemeClr>
        </a:solidFill>
      </dgm:spPr>
      <dgm:t>
        <a:bodyPr/>
        <a:lstStyle/>
        <a:p>
          <a:r>
            <a:rPr lang="en-US" dirty="0"/>
            <a:t>Program Operations</a:t>
          </a:r>
        </a:p>
      </dgm:t>
    </dgm:pt>
    <dgm:pt modelId="{11A742D8-7B2F-42E9-9F83-161D002868B8}" type="parTrans" cxnId="{1A1249BE-EC80-42F0-A6D3-F5F03BB8EBA6}">
      <dgm:prSet/>
      <dgm:spPr/>
      <dgm:t>
        <a:bodyPr/>
        <a:lstStyle/>
        <a:p>
          <a:endParaRPr lang="en-US"/>
        </a:p>
      </dgm:t>
    </dgm:pt>
    <dgm:pt modelId="{E352D867-7F4A-436B-871E-7329FE940685}" type="sibTrans" cxnId="{1A1249BE-EC80-42F0-A6D3-F5F03BB8EBA6}">
      <dgm:prSet/>
      <dgm:spPr/>
      <dgm:t>
        <a:bodyPr/>
        <a:lstStyle/>
        <a:p>
          <a:endParaRPr lang="en-US"/>
        </a:p>
      </dgm:t>
    </dgm:pt>
    <dgm:pt modelId="{28C1E109-05CF-48D5-890A-36C153C6DA8A}">
      <dgm:prSet phldrT="[Text]"/>
      <dgm:spPr>
        <a:solidFill>
          <a:schemeClr val="accent1">
            <a:hueOff val="0"/>
            <a:satOff val="0"/>
            <a:lumOff val="0"/>
            <a:alpha val="20000"/>
          </a:schemeClr>
        </a:solidFill>
      </dgm:spPr>
      <dgm:t>
        <a:bodyPr/>
        <a:lstStyle/>
        <a:p>
          <a:r>
            <a:rPr lang="en-US" dirty="0"/>
            <a:t>Knowledge Development</a:t>
          </a:r>
        </a:p>
      </dgm:t>
    </dgm:pt>
    <dgm:pt modelId="{5DE23AC3-41BF-4B76-854C-A9CEFD200E06}" type="parTrans" cxnId="{21DC57AD-CA62-40F0-B0AE-3F2780CE38FD}">
      <dgm:prSet/>
      <dgm:spPr/>
      <dgm:t>
        <a:bodyPr/>
        <a:lstStyle/>
        <a:p>
          <a:endParaRPr lang="en-US"/>
        </a:p>
      </dgm:t>
    </dgm:pt>
    <dgm:pt modelId="{DA4220BA-4231-41DA-9F66-C05BDE259996}" type="sibTrans" cxnId="{21DC57AD-CA62-40F0-B0AE-3F2780CE38FD}">
      <dgm:prSet/>
      <dgm:spPr/>
      <dgm:t>
        <a:bodyPr/>
        <a:lstStyle/>
        <a:p>
          <a:endParaRPr lang="en-US"/>
        </a:p>
      </dgm:t>
    </dgm:pt>
    <dgm:pt modelId="{3DE08E45-1946-40C5-8A02-B6CF0D8BBAE0}" type="pres">
      <dgm:prSet presAssocID="{A9AA4771-C0CF-448C-B4F8-272797D70AEC}" presName="diagram" presStyleCnt="0">
        <dgm:presLayoutVars>
          <dgm:dir/>
          <dgm:resizeHandles val="exact"/>
        </dgm:presLayoutVars>
      </dgm:prSet>
      <dgm:spPr/>
    </dgm:pt>
    <dgm:pt modelId="{E34A3E29-F188-4A98-9FD7-452FCD09206D}" type="pres">
      <dgm:prSet presAssocID="{268F79F0-0559-4453-AAEB-7B3A6B238CCD}" presName="node" presStyleLbl="node1" presStyleIdx="0" presStyleCnt="4">
        <dgm:presLayoutVars>
          <dgm:bulletEnabled val="1"/>
        </dgm:presLayoutVars>
      </dgm:prSet>
      <dgm:spPr/>
    </dgm:pt>
    <dgm:pt modelId="{280EE729-74D2-4A76-8168-A41938E4EEEB}" type="pres">
      <dgm:prSet presAssocID="{4B189D6B-124D-46A2-B98D-1E247B46ABED}" presName="sibTrans" presStyleCnt="0"/>
      <dgm:spPr/>
    </dgm:pt>
    <dgm:pt modelId="{B754E783-48EF-4255-8565-01EF04BFF009}" type="pres">
      <dgm:prSet presAssocID="{61735FA2-1747-44E9-B3FA-F981F14C94EC}" presName="node" presStyleLbl="node1" presStyleIdx="1" presStyleCnt="4">
        <dgm:presLayoutVars>
          <dgm:bulletEnabled val="1"/>
        </dgm:presLayoutVars>
      </dgm:prSet>
      <dgm:spPr/>
    </dgm:pt>
    <dgm:pt modelId="{D9809305-583F-446B-B71B-9750C1D75A15}" type="pres">
      <dgm:prSet presAssocID="{D343FCD7-2CC4-407C-AB8D-C50C2B196C97}" presName="sibTrans" presStyleCnt="0"/>
      <dgm:spPr/>
    </dgm:pt>
    <dgm:pt modelId="{02530992-DD8F-453B-8905-1AC2A83639FA}" type="pres">
      <dgm:prSet presAssocID="{A19E7734-872F-448E-A981-C4DB8E7D9537}" presName="node" presStyleLbl="node1" presStyleIdx="2" presStyleCnt="4">
        <dgm:presLayoutVars>
          <dgm:bulletEnabled val="1"/>
        </dgm:presLayoutVars>
      </dgm:prSet>
      <dgm:spPr/>
    </dgm:pt>
    <dgm:pt modelId="{1C9BFB28-EAF9-4AC1-8FDC-ECD712D167A4}" type="pres">
      <dgm:prSet presAssocID="{E352D867-7F4A-436B-871E-7329FE940685}" presName="sibTrans" presStyleCnt="0"/>
      <dgm:spPr/>
    </dgm:pt>
    <dgm:pt modelId="{1369ECBF-D21B-4625-BF41-6D9AF4BB1944}" type="pres">
      <dgm:prSet presAssocID="{28C1E109-05CF-48D5-890A-36C153C6DA8A}" presName="node" presStyleLbl="node1" presStyleIdx="3" presStyleCnt="4">
        <dgm:presLayoutVars>
          <dgm:bulletEnabled val="1"/>
        </dgm:presLayoutVars>
      </dgm:prSet>
      <dgm:spPr/>
    </dgm:pt>
  </dgm:ptLst>
  <dgm:cxnLst>
    <dgm:cxn modelId="{8979AC09-485E-4A00-BF8B-D57546B78738}" srcId="{A9AA4771-C0CF-448C-B4F8-272797D70AEC}" destId="{268F79F0-0559-4453-AAEB-7B3A6B238CCD}" srcOrd="0" destOrd="0" parTransId="{C768DFDE-2617-494E-96B3-579620026C0F}" sibTransId="{4B189D6B-124D-46A2-B98D-1E247B46ABED}"/>
    <dgm:cxn modelId="{2E3F0911-8D94-459C-B56B-EA8F2864F185}" type="presOf" srcId="{61735FA2-1747-44E9-B3FA-F981F14C94EC}" destId="{B754E783-48EF-4255-8565-01EF04BFF009}" srcOrd="0" destOrd="0" presId="urn:microsoft.com/office/officeart/2005/8/layout/default"/>
    <dgm:cxn modelId="{0024FF15-6494-47E1-A983-1AA9F134DFD7}" type="presOf" srcId="{28C1E109-05CF-48D5-890A-36C153C6DA8A}" destId="{1369ECBF-D21B-4625-BF41-6D9AF4BB1944}" srcOrd="0" destOrd="0" presId="urn:microsoft.com/office/officeart/2005/8/layout/default"/>
    <dgm:cxn modelId="{1BD22597-BD75-475C-85BA-6EE278AD30C9}" type="presOf" srcId="{A9AA4771-C0CF-448C-B4F8-272797D70AEC}" destId="{3DE08E45-1946-40C5-8A02-B6CF0D8BBAE0}" srcOrd="0" destOrd="0" presId="urn:microsoft.com/office/officeart/2005/8/layout/default"/>
    <dgm:cxn modelId="{BB5C1D9B-8A5E-44AE-A75D-409E74C432F0}" srcId="{A9AA4771-C0CF-448C-B4F8-272797D70AEC}" destId="{61735FA2-1747-44E9-B3FA-F981F14C94EC}" srcOrd="1" destOrd="0" parTransId="{97EDA144-8674-4B9B-A37C-A315584D66FF}" sibTransId="{D343FCD7-2CC4-407C-AB8D-C50C2B196C97}"/>
    <dgm:cxn modelId="{21DC57AD-CA62-40F0-B0AE-3F2780CE38FD}" srcId="{A9AA4771-C0CF-448C-B4F8-272797D70AEC}" destId="{28C1E109-05CF-48D5-890A-36C153C6DA8A}" srcOrd="3" destOrd="0" parTransId="{5DE23AC3-41BF-4B76-854C-A9CEFD200E06}" sibTransId="{DA4220BA-4231-41DA-9F66-C05BDE259996}"/>
    <dgm:cxn modelId="{382746AF-EFF9-46C7-98DE-756BA05A4936}" type="presOf" srcId="{A19E7734-872F-448E-A981-C4DB8E7D9537}" destId="{02530992-DD8F-453B-8905-1AC2A83639FA}" srcOrd="0" destOrd="0" presId="urn:microsoft.com/office/officeart/2005/8/layout/default"/>
    <dgm:cxn modelId="{1A1249BE-EC80-42F0-A6D3-F5F03BB8EBA6}" srcId="{A9AA4771-C0CF-448C-B4F8-272797D70AEC}" destId="{A19E7734-872F-448E-A981-C4DB8E7D9537}" srcOrd="2" destOrd="0" parTransId="{11A742D8-7B2F-42E9-9F83-161D002868B8}" sibTransId="{E352D867-7F4A-436B-871E-7329FE940685}"/>
    <dgm:cxn modelId="{58DA68F5-15A0-44B2-ABDF-2D19E47FF16C}" type="presOf" srcId="{268F79F0-0559-4453-AAEB-7B3A6B238CCD}" destId="{E34A3E29-F188-4A98-9FD7-452FCD09206D}" srcOrd="0" destOrd="0" presId="urn:microsoft.com/office/officeart/2005/8/layout/default"/>
    <dgm:cxn modelId="{A7C75EF8-FC7C-45A2-BF3F-FA704658F7EE}" type="presParOf" srcId="{3DE08E45-1946-40C5-8A02-B6CF0D8BBAE0}" destId="{E34A3E29-F188-4A98-9FD7-452FCD09206D}" srcOrd="0" destOrd="0" presId="urn:microsoft.com/office/officeart/2005/8/layout/default"/>
    <dgm:cxn modelId="{CF9E1FFF-1543-4902-A48E-3062FA86274A}" type="presParOf" srcId="{3DE08E45-1946-40C5-8A02-B6CF0D8BBAE0}" destId="{280EE729-74D2-4A76-8168-A41938E4EEEB}" srcOrd="1" destOrd="0" presId="urn:microsoft.com/office/officeart/2005/8/layout/default"/>
    <dgm:cxn modelId="{5DF3408C-3AF9-4768-8C1F-D02E5CB4CD09}" type="presParOf" srcId="{3DE08E45-1946-40C5-8A02-B6CF0D8BBAE0}" destId="{B754E783-48EF-4255-8565-01EF04BFF009}" srcOrd="2" destOrd="0" presId="urn:microsoft.com/office/officeart/2005/8/layout/default"/>
    <dgm:cxn modelId="{B92DCC0A-A721-4223-A0EA-FCCE3C4C87E2}" type="presParOf" srcId="{3DE08E45-1946-40C5-8A02-B6CF0D8BBAE0}" destId="{D9809305-583F-446B-B71B-9750C1D75A15}" srcOrd="3" destOrd="0" presId="urn:microsoft.com/office/officeart/2005/8/layout/default"/>
    <dgm:cxn modelId="{BB1D6382-E28D-49CF-BEAC-1A913A158F2B}" type="presParOf" srcId="{3DE08E45-1946-40C5-8A02-B6CF0D8BBAE0}" destId="{02530992-DD8F-453B-8905-1AC2A83639FA}" srcOrd="4" destOrd="0" presId="urn:microsoft.com/office/officeart/2005/8/layout/default"/>
    <dgm:cxn modelId="{07B8F2B7-321F-4146-AFFC-F0D5892A43B5}" type="presParOf" srcId="{3DE08E45-1946-40C5-8A02-B6CF0D8BBAE0}" destId="{1C9BFB28-EAF9-4AC1-8FDC-ECD712D167A4}" srcOrd="5" destOrd="0" presId="urn:microsoft.com/office/officeart/2005/8/layout/default"/>
    <dgm:cxn modelId="{2A2AC594-7D46-489C-9B33-AA7F7F244220}" type="presParOf" srcId="{3DE08E45-1946-40C5-8A02-B6CF0D8BBAE0}" destId="{1369ECBF-D21B-4625-BF41-6D9AF4BB194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AA4771-C0CF-448C-B4F8-272797D70A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8F79F0-0559-4453-AAEB-7B3A6B238CCD}">
      <dgm:prSet phldrT="[Text]"/>
      <dgm:spPr>
        <a:solidFill>
          <a:schemeClr val="accent1">
            <a:hueOff val="0"/>
            <a:satOff val="0"/>
            <a:lumOff val="0"/>
            <a:alpha val="19000"/>
          </a:schemeClr>
        </a:solidFill>
      </dgm:spPr>
      <dgm:t>
        <a:bodyPr/>
        <a:lstStyle/>
        <a:p>
          <a:r>
            <a:rPr lang="en-US" dirty="0"/>
            <a:t>Accountability</a:t>
          </a:r>
        </a:p>
      </dgm:t>
    </dgm:pt>
    <dgm:pt modelId="{C768DFDE-2617-494E-96B3-579620026C0F}" type="parTrans" cxnId="{8979AC09-485E-4A00-BF8B-D57546B78738}">
      <dgm:prSet/>
      <dgm:spPr/>
      <dgm:t>
        <a:bodyPr/>
        <a:lstStyle/>
        <a:p>
          <a:endParaRPr lang="en-US"/>
        </a:p>
      </dgm:t>
    </dgm:pt>
    <dgm:pt modelId="{4B189D6B-124D-46A2-B98D-1E247B46ABED}" type="sibTrans" cxnId="{8979AC09-485E-4A00-BF8B-D57546B78738}">
      <dgm:prSet/>
      <dgm:spPr/>
      <dgm:t>
        <a:bodyPr/>
        <a:lstStyle/>
        <a:p>
          <a:endParaRPr lang="en-US"/>
        </a:p>
      </dgm:t>
    </dgm:pt>
    <dgm:pt modelId="{61735FA2-1747-44E9-B3FA-F981F14C94EC}">
      <dgm:prSet phldrT="[Text]"/>
      <dgm:spPr/>
      <dgm:t>
        <a:bodyPr/>
        <a:lstStyle/>
        <a:p>
          <a:r>
            <a:rPr lang="en-US" dirty="0"/>
            <a:t>Program Improvement</a:t>
          </a:r>
        </a:p>
      </dgm:t>
    </dgm:pt>
    <dgm:pt modelId="{97EDA144-8674-4B9B-A37C-A315584D66FF}" type="parTrans" cxnId="{BB5C1D9B-8A5E-44AE-A75D-409E74C432F0}">
      <dgm:prSet/>
      <dgm:spPr/>
      <dgm:t>
        <a:bodyPr/>
        <a:lstStyle/>
        <a:p>
          <a:endParaRPr lang="en-US"/>
        </a:p>
      </dgm:t>
    </dgm:pt>
    <dgm:pt modelId="{D343FCD7-2CC4-407C-AB8D-C50C2B196C97}" type="sibTrans" cxnId="{BB5C1D9B-8A5E-44AE-A75D-409E74C432F0}">
      <dgm:prSet/>
      <dgm:spPr/>
      <dgm:t>
        <a:bodyPr/>
        <a:lstStyle/>
        <a:p>
          <a:endParaRPr lang="en-US"/>
        </a:p>
      </dgm:t>
    </dgm:pt>
    <dgm:pt modelId="{A19E7734-872F-448E-A981-C4DB8E7D9537}">
      <dgm:prSet phldrT="[Text]"/>
      <dgm:spPr>
        <a:solidFill>
          <a:schemeClr val="accent1">
            <a:hueOff val="0"/>
            <a:satOff val="0"/>
            <a:lumOff val="0"/>
            <a:alpha val="19000"/>
          </a:schemeClr>
        </a:solidFill>
      </dgm:spPr>
      <dgm:t>
        <a:bodyPr/>
        <a:lstStyle/>
        <a:p>
          <a:r>
            <a:rPr lang="en-US" dirty="0"/>
            <a:t>Program Operations</a:t>
          </a:r>
        </a:p>
      </dgm:t>
    </dgm:pt>
    <dgm:pt modelId="{11A742D8-7B2F-42E9-9F83-161D002868B8}" type="parTrans" cxnId="{1A1249BE-EC80-42F0-A6D3-F5F03BB8EBA6}">
      <dgm:prSet/>
      <dgm:spPr/>
      <dgm:t>
        <a:bodyPr/>
        <a:lstStyle/>
        <a:p>
          <a:endParaRPr lang="en-US"/>
        </a:p>
      </dgm:t>
    </dgm:pt>
    <dgm:pt modelId="{E352D867-7F4A-436B-871E-7329FE940685}" type="sibTrans" cxnId="{1A1249BE-EC80-42F0-A6D3-F5F03BB8EBA6}">
      <dgm:prSet/>
      <dgm:spPr/>
      <dgm:t>
        <a:bodyPr/>
        <a:lstStyle/>
        <a:p>
          <a:endParaRPr lang="en-US"/>
        </a:p>
      </dgm:t>
    </dgm:pt>
    <dgm:pt modelId="{28C1E109-05CF-48D5-890A-36C153C6DA8A}">
      <dgm:prSet phldrT="[Text]"/>
      <dgm:spPr>
        <a:solidFill>
          <a:schemeClr val="accent1">
            <a:hueOff val="0"/>
            <a:satOff val="0"/>
            <a:lumOff val="0"/>
            <a:alpha val="19000"/>
          </a:schemeClr>
        </a:solidFill>
      </dgm:spPr>
      <dgm:t>
        <a:bodyPr/>
        <a:lstStyle/>
        <a:p>
          <a:r>
            <a:rPr lang="en-US" dirty="0"/>
            <a:t>Knowledge Development</a:t>
          </a:r>
        </a:p>
      </dgm:t>
    </dgm:pt>
    <dgm:pt modelId="{5DE23AC3-41BF-4B76-854C-A9CEFD200E06}" type="parTrans" cxnId="{21DC57AD-CA62-40F0-B0AE-3F2780CE38FD}">
      <dgm:prSet/>
      <dgm:spPr/>
      <dgm:t>
        <a:bodyPr/>
        <a:lstStyle/>
        <a:p>
          <a:endParaRPr lang="en-US"/>
        </a:p>
      </dgm:t>
    </dgm:pt>
    <dgm:pt modelId="{DA4220BA-4231-41DA-9F66-C05BDE259996}" type="sibTrans" cxnId="{21DC57AD-CA62-40F0-B0AE-3F2780CE38FD}">
      <dgm:prSet/>
      <dgm:spPr/>
      <dgm:t>
        <a:bodyPr/>
        <a:lstStyle/>
        <a:p>
          <a:endParaRPr lang="en-US"/>
        </a:p>
      </dgm:t>
    </dgm:pt>
    <dgm:pt modelId="{3DE08E45-1946-40C5-8A02-B6CF0D8BBAE0}" type="pres">
      <dgm:prSet presAssocID="{A9AA4771-C0CF-448C-B4F8-272797D70AEC}" presName="diagram" presStyleCnt="0">
        <dgm:presLayoutVars>
          <dgm:dir/>
          <dgm:resizeHandles val="exact"/>
        </dgm:presLayoutVars>
      </dgm:prSet>
      <dgm:spPr/>
    </dgm:pt>
    <dgm:pt modelId="{E34A3E29-F188-4A98-9FD7-452FCD09206D}" type="pres">
      <dgm:prSet presAssocID="{268F79F0-0559-4453-AAEB-7B3A6B238CCD}" presName="node" presStyleLbl="node1" presStyleIdx="0" presStyleCnt="4">
        <dgm:presLayoutVars>
          <dgm:bulletEnabled val="1"/>
        </dgm:presLayoutVars>
      </dgm:prSet>
      <dgm:spPr/>
    </dgm:pt>
    <dgm:pt modelId="{280EE729-74D2-4A76-8168-A41938E4EEEB}" type="pres">
      <dgm:prSet presAssocID="{4B189D6B-124D-46A2-B98D-1E247B46ABED}" presName="sibTrans" presStyleCnt="0"/>
      <dgm:spPr/>
    </dgm:pt>
    <dgm:pt modelId="{B754E783-48EF-4255-8565-01EF04BFF009}" type="pres">
      <dgm:prSet presAssocID="{61735FA2-1747-44E9-B3FA-F981F14C94EC}" presName="node" presStyleLbl="node1" presStyleIdx="1" presStyleCnt="4">
        <dgm:presLayoutVars>
          <dgm:bulletEnabled val="1"/>
        </dgm:presLayoutVars>
      </dgm:prSet>
      <dgm:spPr/>
    </dgm:pt>
    <dgm:pt modelId="{D9809305-583F-446B-B71B-9750C1D75A15}" type="pres">
      <dgm:prSet presAssocID="{D343FCD7-2CC4-407C-AB8D-C50C2B196C97}" presName="sibTrans" presStyleCnt="0"/>
      <dgm:spPr/>
    </dgm:pt>
    <dgm:pt modelId="{02530992-DD8F-453B-8905-1AC2A83639FA}" type="pres">
      <dgm:prSet presAssocID="{A19E7734-872F-448E-A981-C4DB8E7D9537}" presName="node" presStyleLbl="node1" presStyleIdx="2" presStyleCnt="4">
        <dgm:presLayoutVars>
          <dgm:bulletEnabled val="1"/>
        </dgm:presLayoutVars>
      </dgm:prSet>
      <dgm:spPr/>
    </dgm:pt>
    <dgm:pt modelId="{1C9BFB28-EAF9-4AC1-8FDC-ECD712D167A4}" type="pres">
      <dgm:prSet presAssocID="{E352D867-7F4A-436B-871E-7329FE940685}" presName="sibTrans" presStyleCnt="0"/>
      <dgm:spPr/>
    </dgm:pt>
    <dgm:pt modelId="{1369ECBF-D21B-4625-BF41-6D9AF4BB1944}" type="pres">
      <dgm:prSet presAssocID="{28C1E109-05CF-48D5-890A-36C153C6DA8A}" presName="node" presStyleLbl="node1" presStyleIdx="3" presStyleCnt="4">
        <dgm:presLayoutVars>
          <dgm:bulletEnabled val="1"/>
        </dgm:presLayoutVars>
      </dgm:prSet>
      <dgm:spPr/>
    </dgm:pt>
  </dgm:ptLst>
  <dgm:cxnLst>
    <dgm:cxn modelId="{8979AC09-485E-4A00-BF8B-D57546B78738}" srcId="{A9AA4771-C0CF-448C-B4F8-272797D70AEC}" destId="{268F79F0-0559-4453-AAEB-7B3A6B238CCD}" srcOrd="0" destOrd="0" parTransId="{C768DFDE-2617-494E-96B3-579620026C0F}" sibTransId="{4B189D6B-124D-46A2-B98D-1E247B46ABED}"/>
    <dgm:cxn modelId="{2E3F0911-8D94-459C-B56B-EA8F2864F185}" type="presOf" srcId="{61735FA2-1747-44E9-B3FA-F981F14C94EC}" destId="{B754E783-48EF-4255-8565-01EF04BFF009}" srcOrd="0" destOrd="0" presId="urn:microsoft.com/office/officeart/2005/8/layout/default"/>
    <dgm:cxn modelId="{0024FF15-6494-47E1-A983-1AA9F134DFD7}" type="presOf" srcId="{28C1E109-05CF-48D5-890A-36C153C6DA8A}" destId="{1369ECBF-D21B-4625-BF41-6D9AF4BB1944}" srcOrd="0" destOrd="0" presId="urn:microsoft.com/office/officeart/2005/8/layout/default"/>
    <dgm:cxn modelId="{1BD22597-BD75-475C-85BA-6EE278AD30C9}" type="presOf" srcId="{A9AA4771-C0CF-448C-B4F8-272797D70AEC}" destId="{3DE08E45-1946-40C5-8A02-B6CF0D8BBAE0}" srcOrd="0" destOrd="0" presId="urn:microsoft.com/office/officeart/2005/8/layout/default"/>
    <dgm:cxn modelId="{BB5C1D9B-8A5E-44AE-A75D-409E74C432F0}" srcId="{A9AA4771-C0CF-448C-B4F8-272797D70AEC}" destId="{61735FA2-1747-44E9-B3FA-F981F14C94EC}" srcOrd="1" destOrd="0" parTransId="{97EDA144-8674-4B9B-A37C-A315584D66FF}" sibTransId="{D343FCD7-2CC4-407C-AB8D-C50C2B196C97}"/>
    <dgm:cxn modelId="{21DC57AD-CA62-40F0-B0AE-3F2780CE38FD}" srcId="{A9AA4771-C0CF-448C-B4F8-272797D70AEC}" destId="{28C1E109-05CF-48D5-890A-36C153C6DA8A}" srcOrd="3" destOrd="0" parTransId="{5DE23AC3-41BF-4B76-854C-A9CEFD200E06}" sibTransId="{DA4220BA-4231-41DA-9F66-C05BDE259996}"/>
    <dgm:cxn modelId="{382746AF-EFF9-46C7-98DE-756BA05A4936}" type="presOf" srcId="{A19E7734-872F-448E-A981-C4DB8E7D9537}" destId="{02530992-DD8F-453B-8905-1AC2A83639FA}" srcOrd="0" destOrd="0" presId="urn:microsoft.com/office/officeart/2005/8/layout/default"/>
    <dgm:cxn modelId="{1A1249BE-EC80-42F0-A6D3-F5F03BB8EBA6}" srcId="{A9AA4771-C0CF-448C-B4F8-272797D70AEC}" destId="{A19E7734-872F-448E-A981-C4DB8E7D9537}" srcOrd="2" destOrd="0" parTransId="{11A742D8-7B2F-42E9-9F83-161D002868B8}" sibTransId="{E352D867-7F4A-436B-871E-7329FE940685}"/>
    <dgm:cxn modelId="{58DA68F5-15A0-44B2-ABDF-2D19E47FF16C}" type="presOf" srcId="{268F79F0-0559-4453-AAEB-7B3A6B238CCD}" destId="{E34A3E29-F188-4A98-9FD7-452FCD09206D}" srcOrd="0" destOrd="0" presId="urn:microsoft.com/office/officeart/2005/8/layout/default"/>
    <dgm:cxn modelId="{A7C75EF8-FC7C-45A2-BF3F-FA704658F7EE}" type="presParOf" srcId="{3DE08E45-1946-40C5-8A02-B6CF0D8BBAE0}" destId="{E34A3E29-F188-4A98-9FD7-452FCD09206D}" srcOrd="0" destOrd="0" presId="urn:microsoft.com/office/officeart/2005/8/layout/default"/>
    <dgm:cxn modelId="{CF9E1FFF-1543-4902-A48E-3062FA86274A}" type="presParOf" srcId="{3DE08E45-1946-40C5-8A02-B6CF0D8BBAE0}" destId="{280EE729-74D2-4A76-8168-A41938E4EEEB}" srcOrd="1" destOrd="0" presId="urn:microsoft.com/office/officeart/2005/8/layout/default"/>
    <dgm:cxn modelId="{5DF3408C-3AF9-4768-8C1F-D02E5CB4CD09}" type="presParOf" srcId="{3DE08E45-1946-40C5-8A02-B6CF0D8BBAE0}" destId="{B754E783-48EF-4255-8565-01EF04BFF009}" srcOrd="2" destOrd="0" presId="urn:microsoft.com/office/officeart/2005/8/layout/default"/>
    <dgm:cxn modelId="{B92DCC0A-A721-4223-A0EA-FCCE3C4C87E2}" type="presParOf" srcId="{3DE08E45-1946-40C5-8A02-B6CF0D8BBAE0}" destId="{D9809305-583F-446B-B71B-9750C1D75A15}" srcOrd="3" destOrd="0" presId="urn:microsoft.com/office/officeart/2005/8/layout/default"/>
    <dgm:cxn modelId="{BB1D6382-E28D-49CF-BEAC-1A913A158F2B}" type="presParOf" srcId="{3DE08E45-1946-40C5-8A02-B6CF0D8BBAE0}" destId="{02530992-DD8F-453B-8905-1AC2A83639FA}" srcOrd="4" destOrd="0" presId="urn:microsoft.com/office/officeart/2005/8/layout/default"/>
    <dgm:cxn modelId="{07B8F2B7-321F-4146-AFFC-F0D5892A43B5}" type="presParOf" srcId="{3DE08E45-1946-40C5-8A02-B6CF0D8BBAE0}" destId="{1C9BFB28-EAF9-4AC1-8FDC-ECD712D167A4}" srcOrd="5" destOrd="0" presId="urn:microsoft.com/office/officeart/2005/8/layout/default"/>
    <dgm:cxn modelId="{2A2AC594-7D46-489C-9B33-AA7F7F244220}" type="presParOf" srcId="{3DE08E45-1946-40C5-8A02-B6CF0D8BBAE0}" destId="{1369ECBF-D21B-4625-BF41-6D9AF4BB194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AA4771-C0CF-448C-B4F8-272797D70A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8F79F0-0559-4453-AAEB-7B3A6B238CCD}">
      <dgm:prSet phldrT="[Text]"/>
      <dgm:spPr>
        <a:solidFill>
          <a:schemeClr val="accent1">
            <a:hueOff val="0"/>
            <a:satOff val="0"/>
            <a:lumOff val="0"/>
            <a:alpha val="19000"/>
          </a:schemeClr>
        </a:solidFill>
      </dgm:spPr>
      <dgm:t>
        <a:bodyPr/>
        <a:lstStyle/>
        <a:p>
          <a:r>
            <a:rPr lang="en-US" dirty="0"/>
            <a:t>Accountability</a:t>
          </a:r>
        </a:p>
      </dgm:t>
    </dgm:pt>
    <dgm:pt modelId="{C768DFDE-2617-494E-96B3-579620026C0F}" type="parTrans" cxnId="{8979AC09-485E-4A00-BF8B-D57546B78738}">
      <dgm:prSet/>
      <dgm:spPr/>
      <dgm:t>
        <a:bodyPr/>
        <a:lstStyle/>
        <a:p>
          <a:endParaRPr lang="en-US"/>
        </a:p>
      </dgm:t>
    </dgm:pt>
    <dgm:pt modelId="{4B189D6B-124D-46A2-B98D-1E247B46ABED}" type="sibTrans" cxnId="{8979AC09-485E-4A00-BF8B-D57546B78738}">
      <dgm:prSet/>
      <dgm:spPr/>
      <dgm:t>
        <a:bodyPr/>
        <a:lstStyle/>
        <a:p>
          <a:endParaRPr lang="en-US"/>
        </a:p>
      </dgm:t>
    </dgm:pt>
    <dgm:pt modelId="{61735FA2-1747-44E9-B3FA-F981F14C94EC}">
      <dgm:prSet phldrT="[Text]"/>
      <dgm:spPr>
        <a:solidFill>
          <a:schemeClr val="accent1">
            <a:hueOff val="0"/>
            <a:satOff val="0"/>
            <a:lumOff val="0"/>
            <a:alpha val="19000"/>
          </a:schemeClr>
        </a:solidFill>
      </dgm:spPr>
      <dgm:t>
        <a:bodyPr/>
        <a:lstStyle/>
        <a:p>
          <a:r>
            <a:rPr lang="en-US" dirty="0"/>
            <a:t>Program Improvement</a:t>
          </a:r>
        </a:p>
      </dgm:t>
    </dgm:pt>
    <dgm:pt modelId="{97EDA144-8674-4B9B-A37C-A315584D66FF}" type="parTrans" cxnId="{BB5C1D9B-8A5E-44AE-A75D-409E74C432F0}">
      <dgm:prSet/>
      <dgm:spPr/>
      <dgm:t>
        <a:bodyPr/>
        <a:lstStyle/>
        <a:p>
          <a:endParaRPr lang="en-US"/>
        </a:p>
      </dgm:t>
    </dgm:pt>
    <dgm:pt modelId="{D343FCD7-2CC4-407C-AB8D-C50C2B196C97}" type="sibTrans" cxnId="{BB5C1D9B-8A5E-44AE-A75D-409E74C432F0}">
      <dgm:prSet/>
      <dgm:spPr/>
      <dgm:t>
        <a:bodyPr/>
        <a:lstStyle/>
        <a:p>
          <a:endParaRPr lang="en-US"/>
        </a:p>
      </dgm:t>
    </dgm:pt>
    <dgm:pt modelId="{A19E7734-872F-448E-A981-C4DB8E7D9537}">
      <dgm:prSet phldrT="[Text]"/>
      <dgm:spPr/>
      <dgm:t>
        <a:bodyPr/>
        <a:lstStyle/>
        <a:p>
          <a:r>
            <a:rPr lang="en-US" dirty="0"/>
            <a:t>Program Operations</a:t>
          </a:r>
        </a:p>
      </dgm:t>
    </dgm:pt>
    <dgm:pt modelId="{11A742D8-7B2F-42E9-9F83-161D002868B8}" type="parTrans" cxnId="{1A1249BE-EC80-42F0-A6D3-F5F03BB8EBA6}">
      <dgm:prSet/>
      <dgm:spPr/>
      <dgm:t>
        <a:bodyPr/>
        <a:lstStyle/>
        <a:p>
          <a:endParaRPr lang="en-US"/>
        </a:p>
      </dgm:t>
    </dgm:pt>
    <dgm:pt modelId="{E352D867-7F4A-436B-871E-7329FE940685}" type="sibTrans" cxnId="{1A1249BE-EC80-42F0-A6D3-F5F03BB8EBA6}">
      <dgm:prSet/>
      <dgm:spPr/>
      <dgm:t>
        <a:bodyPr/>
        <a:lstStyle/>
        <a:p>
          <a:endParaRPr lang="en-US"/>
        </a:p>
      </dgm:t>
    </dgm:pt>
    <dgm:pt modelId="{28C1E109-05CF-48D5-890A-36C153C6DA8A}">
      <dgm:prSet phldrT="[Text]"/>
      <dgm:spPr>
        <a:solidFill>
          <a:schemeClr val="accent1">
            <a:hueOff val="0"/>
            <a:satOff val="0"/>
            <a:lumOff val="0"/>
            <a:alpha val="19000"/>
          </a:schemeClr>
        </a:solidFill>
      </dgm:spPr>
      <dgm:t>
        <a:bodyPr/>
        <a:lstStyle/>
        <a:p>
          <a:r>
            <a:rPr lang="en-US" dirty="0"/>
            <a:t>Knowledge Development</a:t>
          </a:r>
        </a:p>
      </dgm:t>
    </dgm:pt>
    <dgm:pt modelId="{5DE23AC3-41BF-4B76-854C-A9CEFD200E06}" type="parTrans" cxnId="{21DC57AD-CA62-40F0-B0AE-3F2780CE38FD}">
      <dgm:prSet/>
      <dgm:spPr/>
      <dgm:t>
        <a:bodyPr/>
        <a:lstStyle/>
        <a:p>
          <a:endParaRPr lang="en-US"/>
        </a:p>
      </dgm:t>
    </dgm:pt>
    <dgm:pt modelId="{DA4220BA-4231-41DA-9F66-C05BDE259996}" type="sibTrans" cxnId="{21DC57AD-CA62-40F0-B0AE-3F2780CE38FD}">
      <dgm:prSet/>
      <dgm:spPr/>
      <dgm:t>
        <a:bodyPr/>
        <a:lstStyle/>
        <a:p>
          <a:endParaRPr lang="en-US"/>
        </a:p>
      </dgm:t>
    </dgm:pt>
    <dgm:pt modelId="{3DE08E45-1946-40C5-8A02-B6CF0D8BBAE0}" type="pres">
      <dgm:prSet presAssocID="{A9AA4771-C0CF-448C-B4F8-272797D70AEC}" presName="diagram" presStyleCnt="0">
        <dgm:presLayoutVars>
          <dgm:dir/>
          <dgm:resizeHandles val="exact"/>
        </dgm:presLayoutVars>
      </dgm:prSet>
      <dgm:spPr/>
    </dgm:pt>
    <dgm:pt modelId="{E34A3E29-F188-4A98-9FD7-452FCD09206D}" type="pres">
      <dgm:prSet presAssocID="{268F79F0-0559-4453-AAEB-7B3A6B238CCD}" presName="node" presStyleLbl="node1" presStyleIdx="0" presStyleCnt="4">
        <dgm:presLayoutVars>
          <dgm:bulletEnabled val="1"/>
        </dgm:presLayoutVars>
      </dgm:prSet>
      <dgm:spPr/>
    </dgm:pt>
    <dgm:pt modelId="{280EE729-74D2-4A76-8168-A41938E4EEEB}" type="pres">
      <dgm:prSet presAssocID="{4B189D6B-124D-46A2-B98D-1E247B46ABED}" presName="sibTrans" presStyleCnt="0"/>
      <dgm:spPr/>
    </dgm:pt>
    <dgm:pt modelId="{B754E783-48EF-4255-8565-01EF04BFF009}" type="pres">
      <dgm:prSet presAssocID="{61735FA2-1747-44E9-B3FA-F981F14C94EC}" presName="node" presStyleLbl="node1" presStyleIdx="1" presStyleCnt="4">
        <dgm:presLayoutVars>
          <dgm:bulletEnabled val="1"/>
        </dgm:presLayoutVars>
      </dgm:prSet>
      <dgm:spPr/>
    </dgm:pt>
    <dgm:pt modelId="{D9809305-583F-446B-B71B-9750C1D75A15}" type="pres">
      <dgm:prSet presAssocID="{D343FCD7-2CC4-407C-AB8D-C50C2B196C97}" presName="sibTrans" presStyleCnt="0"/>
      <dgm:spPr/>
    </dgm:pt>
    <dgm:pt modelId="{02530992-DD8F-453B-8905-1AC2A83639FA}" type="pres">
      <dgm:prSet presAssocID="{A19E7734-872F-448E-A981-C4DB8E7D9537}" presName="node" presStyleLbl="node1" presStyleIdx="2" presStyleCnt="4">
        <dgm:presLayoutVars>
          <dgm:bulletEnabled val="1"/>
        </dgm:presLayoutVars>
      </dgm:prSet>
      <dgm:spPr/>
    </dgm:pt>
    <dgm:pt modelId="{1C9BFB28-EAF9-4AC1-8FDC-ECD712D167A4}" type="pres">
      <dgm:prSet presAssocID="{E352D867-7F4A-436B-871E-7329FE940685}" presName="sibTrans" presStyleCnt="0"/>
      <dgm:spPr/>
    </dgm:pt>
    <dgm:pt modelId="{1369ECBF-D21B-4625-BF41-6D9AF4BB1944}" type="pres">
      <dgm:prSet presAssocID="{28C1E109-05CF-48D5-890A-36C153C6DA8A}" presName="node" presStyleLbl="node1" presStyleIdx="3" presStyleCnt="4">
        <dgm:presLayoutVars>
          <dgm:bulletEnabled val="1"/>
        </dgm:presLayoutVars>
      </dgm:prSet>
      <dgm:spPr/>
    </dgm:pt>
  </dgm:ptLst>
  <dgm:cxnLst>
    <dgm:cxn modelId="{8979AC09-485E-4A00-BF8B-D57546B78738}" srcId="{A9AA4771-C0CF-448C-B4F8-272797D70AEC}" destId="{268F79F0-0559-4453-AAEB-7B3A6B238CCD}" srcOrd="0" destOrd="0" parTransId="{C768DFDE-2617-494E-96B3-579620026C0F}" sibTransId="{4B189D6B-124D-46A2-B98D-1E247B46ABED}"/>
    <dgm:cxn modelId="{2E3F0911-8D94-459C-B56B-EA8F2864F185}" type="presOf" srcId="{61735FA2-1747-44E9-B3FA-F981F14C94EC}" destId="{B754E783-48EF-4255-8565-01EF04BFF009}" srcOrd="0" destOrd="0" presId="urn:microsoft.com/office/officeart/2005/8/layout/default"/>
    <dgm:cxn modelId="{0024FF15-6494-47E1-A983-1AA9F134DFD7}" type="presOf" srcId="{28C1E109-05CF-48D5-890A-36C153C6DA8A}" destId="{1369ECBF-D21B-4625-BF41-6D9AF4BB1944}" srcOrd="0" destOrd="0" presId="urn:microsoft.com/office/officeart/2005/8/layout/default"/>
    <dgm:cxn modelId="{1BD22597-BD75-475C-85BA-6EE278AD30C9}" type="presOf" srcId="{A9AA4771-C0CF-448C-B4F8-272797D70AEC}" destId="{3DE08E45-1946-40C5-8A02-B6CF0D8BBAE0}" srcOrd="0" destOrd="0" presId="urn:microsoft.com/office/officeart/2005/8/layout/default"/>
    <dgm:cxn modelId="{BB5C1D9B-8A5E-44AE-A75D-409E74C432F0}" srcId="{A9AA4771-C0CF-448C-B4F8-272797D70AEC}" destId="{61735FA2-1747-44E9-B3FA-F981F14C94EC}" srcOrd="1" destOrd="0" parTransId="{97EDA144-8674-4B9B-A37C-A315584D66FF}" sibTransId="{D343FCD7-2CC4-407C-AB8D-C50C2B196C97}"/>
    <dgm:cxn modelId="{21DC57AD-CA62-40F0-B0AE-3F2780CE38FD}" srcId="{A9AA4771-C0CF-448C-B4F8-272797D70AEC}" destId="{28C1E109-05CF-48D5-890A-36C153C6DA8A}" srcOrd="3" destOrd="0" parTransId="{5DE23AC3-41BF-4B76-854C-A9CEFD200E06}" sibTransId="{DA4220BA-4231-41DA-9F66-C05BDE259996}"/>
    <dgm:cxn modelId="{382746AF-EFF9-46C7-98DE-756BA05A4936}" type="presOf" srcId="{A19E7734-872F-448E-A981-C4DB8E7D9537}" destId="{02530992-DD8F-453B-8905-1AC2A83639FA}" srcOrd="0" destOrd="0" presId="urn:microsoft.com/office/officeart/2005/8/layout/default"/>
    <dgm:cxn modelId="{1A1249BE-EC80-42F0-A6D3-F5F03BB8EBA6}" srcId="{A9AA4771-C0CF-448C-B4F8-272797D70AEC}" destId="{A19E7734-872F-448E-A981-C4DB8E7D9537}" srcOrd="2" destOrd="0" parTransId="{11A742D8-7B2F-42E9-9F83-161D002868B8}" sibTransId="{E352D867-7F4A-436B-871E-7329FE940685}"/>
    <dgm:cxn modelId="{58DA68F5-15A0-44B2-ABDF-2D19E47FF16C}" type="presOf" srcId="{268F79F0-0559-4453-AAEB-7B3A6B238CCD}" destId="{E34A3E29-F188-4A98-9FD7-452FCD09206D}" srcOrd="0" destOrd="0" presId="urn:microsoft.com/office/officeart/2005/8/layout/default"/>
    <dgm:cxn modelId="{A7C75EF8-FC7C-45A2-BF3F-FA704658F7EE}" type="presParOf" srcId="{3DE08E45-1946-40C5-8A02-B6CF0D8BBAE0}" destId="{E34A3E29-F188-4A98-9FD7-452FCD09206D}" srcOrd="0" destOrd="0" presId="urn:microsoft.com/office/officeart/2005/8/layout/default"/>
    <dgm:cxn modelId="{CF9E1FFF-1543-4902-A48E-3062FA86274A}" type="presParOf" srcId="{3DE08E45-1946-40C5-8A02-B6CF0D8BBAE0}" destId="{280EE729-74D2-4A76-8168-A41938E4EEEB}" srcOrd="1" destOrd="0" presId="urn:microsoft.com/office/officeart/2005/8/layout/default"/>
    <dgm:cxn modelId="{5DF3408C-3AF9-4768-8C1F-D02E5CB4CD09}" type="presParOf" srcId="{3DE08E45-1946-40C5-8A02-B6CF0D8BBAE0}" destId="{B754E783-48EF-4255-8565-01EF04BFF009}" srcOrd="2" destOrd="0" presId="urn:microsoft.com/office/officeart/2005/8/layout/default"/>
    <dgm:cxn modelId="{B92DCC0A-A721-4223-A0EA-FCCE3C4C87E2}" type="presParOf" srcId="{3DE08E45-1946-40C5-8A02-B6CF0D8BBAE0}" destId="{D9809305-583F-446B-B71B-9750C1D75A15}" srcOrd="3" destOrd="0" presId="urn:microsoft.com/office/officeart/2005/8/layout/default"/>
    <dgm:cxn modelId="{BB1D6382-E28D-49CF-BEAC-1A913A158F2B}" type="presParOf" srcId="{3DE08E45-1946-40C5-8A02-B6CF0D8BBAE0}" destId="{02530992-DD8F-453B-8905-1AC2A83639FA}" srcOrd="4" destOrd="0" presId="urn:microsoft.com/office/officeart/2005/8/layout/default"/>
    <dgm:cxn modelId="{07B8F2B7-321F-4146-AFFC-F0D5892A43B5}" type="presParOf" srcId="{3DE08E45-1946-40C5-8A02-B6CF0D8BBAE0}" destId="{1C9BFB28-EAF9-4AC1-8FDC-ECD712D167A4}" srcOrd="5" destOrd="0" presId="urn:microsoft.com/office/officeart/2005/8/layout/default"/>
    <dgm:cxn modelId="{2A2AC594-7D46-489C-9B33-AA7F7F244220}" type="presParOf" srcId="{3DE08E45-1946-40C5-8A02-B6CF0D8BBAE0}" destId="{1369ECBF-D21B-4625-BF41-6D9AF4BB194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AA4771-C0CF-448C-B4F8-272797D70A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68F79F0-0559-4453-AAEB-7B3A6B238CCD}">
      <dgm:prSet phldrT="[Text]"/>
      <dgm:spPr>
        <a:solidFill>
          <a:schemeClr val="accent1">
            <a:hueOff val="0"/>
            <a:satOff val="0"/>
            <a:lumOff val="0"/>
            <a:alpha val="22000"/>
          </a:schemeClr>
        </a:solidFill>
      </dgm:spPr>
      <dgm:t>
        <a:bodyPr/>
        <a:lstStyle/>
        <a:p>
          <a:r>
            <a:rPr lang="en-US" dirty="0"/>
            <a:t>Accountability</a:t>
          </a:r>
        </a:p>
      </dgm:t>
    </dgm:pt>
    <dgm:pt modelId="{C768DFDE-2617-494E-96B3-579620026C0F}" type="parTrans" cxnId="{8979AC09-485E-4A00-BF8B-D57546B78738}">
      <dgm:prSet/>
      <dgm:spPr/>
      <dgm:t>
        <a:bodyPr/>
        <a:lstStyle/>
        <a:p>
          <a:endParaRPr lang="en-US"/>
        </a:p>
      </dgm:t>
    </dgm:pt>
    <dgm:pt modelId="{4B189D6B-124D-46A2-B98D-1E247B46ABED}" type="sibTrans" cxnId="{8979AC09-485E-4A00-BF8B-D57546B78738}">
      <dgm:prSet/>
      <dgm:spPr/>
      <dgm:t>
        <a:bodyPr/>
        <a:lstStyle/>
        <a:p>
          <a:endParaRPr lang="en-US"/>
        </a:p>
      </dgm:t>
    </dgm:pt>
    <dgm:pt modelId="{61735FA2-1747-44E9-B3FA-F981F14C94EC}">
      <dgm:prSet phldrT="[Text]"/>
      <dgm:spPr>
        <a:solidFill>
          <a:schemeClr val="accent1">
            <a:hueOff val="0"/>
            <a:satOff val="0"/>
            <a:lumOff val="0"/>
            <a:alpha val="21000"/>
          </a:schemeClr>
        </a:solidFill>
      </dgm:spPr>
      <dgm:t>
        <a:bodyPr/>
        <a:lstStyle/>
        <a:p>
          <a:r>
            <a:rPr lang="en-US" dirty="0"/>
            <a:t>Program Improvement</a:t>
          </a:r>
        </a:p>
      </dgm:t>
    </dgm:pt>
    <dgm:pt modelId="{97EDA144-8674-4B9B-A37C-A315584D66FF}" type="parTrans" cxnId="{BB5C1D9B-8A5E-44AE-A75D-409E74C432F0}">
      <dgm:prSet/>
      <dgm:spPr/>
      <dgm:t>
        <a:bodyPr/>
        <a:lstStyle/>
        <a:p>
          <a:endParaRPr lang="en-US"/>
        </a:p>
      </dgm:t>
    </dgm:pt>
    <dgm:pt modelId="{D343FCD7-2CC4-407C-AB8D-C50C2B196C97}" type="sibTrans" cxnId="{BB5C1D9B-8A5E-44AE-A75D-409E74C432F0}">
      <dgm:prSet/>
      <dgm:spPr/>
      <dgm:t>
        <a:bodyPr/>
        <a:lstStyle/>
        <a:p>
          <a:endParaRPr lang="en-US"/>
        </a:p>
      </dgm:t>
    </dgm:pt>
    <dgm:pt modelId="{A19E7734-872F-448E-A981-C4DB8E7D9537}">
      <dgm:prSet phldrT="[Text]"/>
      <dgm:spPr>
        <a:solidFill>
          <a:schemeClr val="accent1">
            <a:hueOff val="0"/>
            <a:satOff val="0"/>
            <a:lumOff val="0"/>
            <a:alpha val="19000"/>
          </a:schemeClr>
        </a:solidFill>
      </dgm:spPr>
      <dgm:t>
        <a:bodyPr/>
        <a:lstStyle/>
        <a:p>
          <a:r>
            <a:rPr lang="en-US" dirty="0"/>
            <a:t>Program Operations</a:t>
          </a:r>
        </a:p>
      </dgm:t>
    </dgm:pt>
    <dgm:pt modelId="{11A742D8-7B2F-42E9-9F83-161D002868B8}" type="parTrans" cxnId="{1A1249BE-EC80-42F0-A6D3-F5F03BB8EBA6}">
      <dgm:prSet/>
      <dgm:spPr/>
      <dgm:t>
        <a:bodyPr/>
        <a:lstStyle/>
        <a:p>
          <a:endParaRPr lang="en-US"/>
        </a:p>
      </dgm:t>
    </dgm:pt>
    <dgm:pt modelId="{E352D867-7F4A-436B-871E-7329FE940685}" type="sibTrans" cxnId="{1A1249BE-EC80-42F0-A6D3-F5F03BB8EBA6}">
      <dgm:prSet/>
      <dgm:spPr/>
      <dgm:t>
        <a:bodyPr/>
        <a:lstStyle/>
        <a:p>
          <a:endParaRPr lang="en-US"/>
        </a:p>
      </dgm:t>
    </dgm:pt>
    <dgm:pt modelId="{28C1E109-05CF-48D5-890A-36C153C6DA8A}">
      <dgm:prSet phldrT="[Text]"/>
      <dgm:spPr/>
      <dgm:t>
        <a:bodyPr/>
        <a:lstStyle/>
        <a:p>
          <a:r>
            <a:rPr lang="en-US" dirty="0"/>
            <a:t>Knowledge Development</a:t>
          </a:r>
        </a:p>
      </dgm:t>
    </dgm:pt>
    <dgm:pt modelId="{5DE23AC3-41BF-4B76-854C-A9CEFD200E06}" type="parTrans" cxnId="{21DC57AD-CA62-40F0-B0AE-3F2780CE38FD}">
      <dgm:prSet/>
      <dgm:spPr/>
      <dgm:t>
        <a:bodyPr/>
        <a:lstStyle/>
        <a:p>
          <a:endParaRPr lang="en-US"/>
        </a:p>
      </dgm:t>
    </dgm:pt>
    <dgm:pt modelId="{DA4220BA-4231-41DA-9F66-C05BDE259996}" type="sibTrans" cxnId="{21DC57AD-CA62-40F0-B0AE-3F2780CE38FD}">
      <dgm:prSet/>
      <dgm:spPr/>
      <dgm:t>
        <a:bodyPr/>
        <a:lstStyle/>
        <a:p>
          <a:endParaRPr lang="en-US"/>
        </a:p>
      </dgm:t>
    </dgm:pt>
    <dgm:pt modelId="{3DE08E45-1946-40C5-8A02-B6CF0D8BBAE0}" type="pres">
      <dgm:prSet presAssocID="{A9AA4771-C0CF-448C-B4F8-272797D70AEC}" presName="diagram" presStyleCnt="0">
        <dgm:presLayoutVars>
          <dgm:dir/>
          <dgm:resizeHandles val="exact"/>
        </dgm:presLayoutVars>
      </dgm:prSet>
      <dgm:spPr/>
    </dgm:pt>
    <dgm:pt modelId="{E34A3E29-F188-4A98-9FD7-452FCD09206D}" type="pres">
      <dgm:prSet presAssocID="{268F79F0-0559-4453-AAEB-7B3A6B238CCD}" presName="node" presStyleLbl="node1" presStyleIdx="0" presStyleCnt="4">
        <dgm:presLayoutVars>
          <dgm:bulletEnabled val="1"/>
        </dgm:presLayoutVars>
      </dgm:prSet>
      <dgm:spPr/>
    </dgm:pt>
    <dgm:pt modelId="{280EE729-74D2-4A76-8168-A41938E4EEEB}" type="pres">
      <dgm:prSet presAssocID="{4B189D6B-124D-46A2-B98D-1E247B46ABED}" presName="sibTrans" presStyleCnt="0"/>
      <dgm:spPr/>
    </dgm:pt>
    <dgm:pt modelId="{B754E783-48EF-4255-8565-01EF04BFF009}" type="pres">
      <dgm:prSet presAssocID="{61735FA2-1747-44E9-B3FA-F981F14C94EC}" presName="node" presStyleLbl="node1" presStyleIdx="1" presStyleCnt="4">
        <dgm:presLayoutVars>
          <dgm:bulletEnabled val="1"/>
        </dgm:presLayoutVars>
      </dgm:prSet>
      <dgm:spPr/>
    </dgm:pt>
    <dgm:pt modelId="{D9809305-583F-446B-B71B-9750C1D75A15}" type="pres">
      <dgm:prSet presAssocID="{D343FCD7-2CC4-407C-AB8D-C50C2B196C97}" presName="sibTrans" presStyleCnt="0"/>
      <dgm:spPr/>
    </dgm:pt>
    <dgm:pt modelId="{02530992-DD8F-453B-8905-1AC2A83639FA}" type="pres">
      <dgm:prSet presAssocID="{A19E7734-872F-448E-A981-C4DB8E7D9537}" presName="node" presStyleLbl="node1" presStyleIdx="2" presStyleCnt="4">
        <dgm:presLayoutVars>
          <dgm:bulletEnabled val="1"/>
        </dgm:presLayoutVars>
      </dgm:prSet>
      <dgm:spPr/>
    </dgm:pt>
    <dgm:pt modelId="{1C9BFB28-EAF9-4AC1-8FDC-ECD712D167A4}" type="pres">
      <dgm:prSet presAssocID="{E352D867-7F4A-436B-871E-7329FE940685}" presName="sibTrans" presStyleCnt="0"/>
      <dgm:spPr/>
    </dgm:pt>
    <dgm:pt modelId="{1369ECBF-D21B-4625-BF41-6D9AF4BB1944}" type="pres">
      <dgm:prSet presAssocID="{28C1E109-05CF-48D5-890A-36C153C6DA8A}" presName="node" presStyleLbl="node1" presStyleIdx="3" presStyleCnt="4" custLinFactNeighborX="-94" custLinFactNeighborY="-1912">
        <dgm:presLayoutVars>
          <dgm:bulletEnabled val="1"/>
        </dgm:presLayoutVars>
      </dgm:prSet>
      <dgm:spPr/>
    </dgm:pt>
  </dgm:ptLst>
  <dgm:cxnLst>
    <dgm:cxn modelId="{8979AC09-485E-4A00-BF8B-D57546B78738}" srcId="{A9AA4771-C0CF-448C-B4F8-272797D70AEC}" destId="{268F79F0-0559-4453-AAEB-7B3A6B238CCD}" srcOrd="0" destOrd="0" parTransId="{C768DFDE-2617-494E-96B3-579620026C0F}" sibTransId="{4B189D6B-124D-46A2-B98D-1E247B46ABED}"/>
    <dgm:cxn modelId="{2E3F0911-8D94-459C-B56B-EA8F2864F185}" type="presOf" srcId="{61735FA2-1747-44E9-B3FA-F981F14C94EC}" destId="{B754E783-48EF-4255-8565-01EF04BFF009}" srcOrd="0" destOrd="0" presId="urn:microsoft.com/office/officeart/2005/8/layout/default"/>
    <dgm:cxn modelId="{0024FF15-6494-47E1-A983-1AA9F134DFD7}" type="presOf" srcId="{28C1E109-05CF-48D5-890A-36C153C6DA8A}" destId="{1369ECBF-D21B-4625-BF41-6D9AF4BB1944}" srcOrd="0" destOrd="0" presId="urn:microsoft.com/office/officeart/2005/8/layout/default"/>
    <dgm:cxn modelId="{1BD22597-BD75-475C-85BA-6EE278AD30C9}" type="presOf" srcId="{A9AA4771-C0CF-448C-B4F8-272797D70AEC}" destId="{3DE08E45-1946-40C5-8A02-B6CF0D8BBAE0}" srcOrd="0" destOrd="0" presId="urn:microsoft.com/office/officeart/2005/8/layout/default"/>
    <dgm:cxn modelId="{BB5C1D9B-8A5E-44AE-A75D-409E74C432F0}" srcId="{A9AA4771-C0CF-448C-B4F8-272797D70AEC}" destId="{61735FA2-1747-44E9-B3FA-F981F14C94EC}" srcOrd="1" destOrd="0" parTransId="{97EDA144-8674-4B9B-A37C-A315584D66FF}" sibTransId="{D343FCD7-2CC4-407C-AB8D-C50C2B196C97}"/>
    <dgm:cxn modelId="{21DC57AD-CA62-40F0-B0AE-3F2780CE38FD}" srcId="{A9AA4771-C0CF-448C-B4F8-272797D70AEC}" destId="{28C1E109-05CF-48D5-890A-36C153C6DA8A}" srcOrd="3" destOrd="0" parTransId="{5DE23AC3-41BF-4B76-854C-A9CEFD200E06}" sibTransId="{DA4220BA-4231-41DA-9F66-C05BDE259996}"/>
    <dgm:cxn modelId="{382746AF-EFF9-46C7-98DE-756BA05A4936}" type="presOf" srcId="{A19E7734-872F-448E-A981-C4DB8E7D9537}" destId="{02530992-DD8F-453B-8905-1AC2A83639FA}" srcOrd="0" destOrd="0" presId="urn:microsoft.com/office/officeart/2005/8/layout/default"/>
    <dgm:cxn modelId="{1A1249BE-EC80-42F0-A6D3-F5F03BB8EBA6}" srcId="{A9AA4771-C0CF-448C-B4F8-272797D70AEC}" destId="{A19E7734-872F-448E-A981-C4DB8E7D9537}" srcOrd="2" destOrd="0" parTransId="{11A742D8-7B2F-42E9-9F83-161D002868B8}" sibTransId="{E352D867-7F4A-436B-871E-7329FE940685}"/>
    <dgm:cxn modelId="{58DA68F5-15A0-44B2-ABDF-2D19E47FF16C}" type="presOf" srcId="{268F79F0-0559-4453-AAEB-7B3A6B238CCD}" destId="{E34A3E29-F188-4A98-9FD7-452FCD09206D}" srcOrd="0" destOrd="0" presId="urn:microsoft.com/office/officeart/2005/8/layout/default"/>
    <dgm:cxn modelId="{A7C75EF8-FC7C-45A2-BF3F-FA704658F7EE}" type="presParOf" srcId="{3DE08E45-1946-40C5-8A02-B6CF0D8BBAE0}" destId="{E34A3E29-F188-4A98-9FD7-452FCD09206D}" srcOrd="0" destOrd="0" presId="urn:microsoft.com/office/officeart/2005/8/layout/default"/>
    <dgm:cxn modelId="{CF9E1FFF-1543-4902-A48E-3062FA86274A}" type="presParOf" srcId="{3DE08E45-1946-40C5-8A02-B6CF0D8BBAE0}" destId="{280EE729-74D2-4A76-8168-A41938E4EEEB}" srcOrd="1" destOrd="0" presId="urn:microsoft.com/office/officeart/2005/8/layout/default"/>
    <dgm:cxn modelId="{5DF3408C-3AF9-4768-8C1F-D02E5CB4CD09}" type="presParOf" srcId="{3DE08E45-1946-40C5-8A02-B6CF0D8BBAE0}" destId="{B754E783-48EF-4255-8565-01EF04BFF009}" srcOrd="2" destOrd="0" presId="urn:microsoft.com/office/officeart/2005/8/layout/default"/>
    <dgm:cxn modelId="{B92DCC0A-A721-4223-A0EA-FCCE3C4C87E2}" type="presParOf" srcId="{3DE08E45-1946-40C5-8A02-B6CF0D8BBAE0}" destId="{D9809305-583F-446B-B71B-9750C1D75A15}" srcOrd="3" destOrd="0" presId="urn:microsoft.com/office/officeart/2005/8/layout/default"/>
    <dgm:cxn modelId="{BB1D6382-E28D-49CF-BEAC-1A913A158F2B}" type="presParOf" srcId="{3DE08E45-1946-40C5-8A02-B6CF0D8BBAE0}" destId="{02530992-DD8F-453B-8905-1AC2A83639FA}" srcOrd="4" destOrd="0" presId="urn:microsoft.com/office/officeart/2005/8/layout/default"/>
    <dgm:cxn modelId="{07B8F2B7-321F-4146-AFFC-F0D5892A43B5}" type="presParOf" srcId="{3DE08E45-1946-40C5-8A02-B6CF0D8BBAE0}" destId="{1C9BFB28-EAF9-4AC1-8FDC-ECD712D167A4}" srcOrd="5" destOrd="0" presId="urn:microsoft.com/office/officeart/2005/8/layout/default"/>
    <dgm:cxn modelId="{2A2AC594-7D46-489C-9B33-AA7F7F244220}" type="presParOf" srcId="{3DE08E45-1946-40C5-8A02-B6CF0D8BBAE0}" destId="{1369ECBF-D21B-4625-BF41-6D9AF4BB194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3E29-F188-4A98-9FD7-452FCD09206D}">
      <dsp:nvSpPr>
        <dsp:cNvPr id="0" name=""/>
        <dsp:cNvSpPr/>
      </dsp:nvSpPr>
      <dsp:spPr>
        <a:xfrm>
          <a:off x="853298" y="275"/>
          <a:ext cx="3106191" cy="1863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Accountability</a:t>
          </a:r>
        </a:p>
      </dsp:txBody>
      <dsp:txXfrm>
        <a:off x="853298" y="275"/>
        <a:ext cx="3106191" cy="1863715"/>
      </dsp:txXfrm>
    </dsp:sp>
    <dsp:sp modelId="{B754E783-48EF-4255-8565-01EF04BFF009}">
      <dsp:nvSpPr>
        <dsp:cNvPr id="0" name=""/>
        <dsp:cNvSpPr/>
      </dsp:nvSpPr>
      <dsp:spPr>
        <a:xfrm>
          <a:off x="4270109" y="275"/>
          <a:ext cx="3106191" cy="1863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Improvement</a:t>
          </a:r>
        </a:p>
      </dsp:txBody>
      <dsp:txXfrm>
        <a:off x="4270109" y="275"/>
        <a:ext cx="3106191" cy="1863715"/>
      </dsp:txXfrm>
    </dsp:sp>
    <dsp:sp modelId="{02530992-DD8F-453B-8905-1AC2A83639FA}">
      <dsp:nvSpPr>
        <dsp:cNvPr id="0" name=""/>
        <dsp:cNvSpPr/>
      </dsp:nvSpPr>
      <dsp:spPr>
        <a:xfrm>
          <a:off x="853298" y="2174609"/>
          <a:ext cx="3106191" cy="1863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Operations</a:t>
          </a:r>
        </a:p>
      </dsp:txBody>
      <dsp:txXfrm>
        <a:off x="853298" y="2174609"/>
        <a:ext cx="3106191" cy="1863715"/>
      </dsp:txXfrm>
    </dsp:sp>
    <dsp:sp modelId="{1369ECBF-D21B-4625-BF41-6D9AF4BB1944}">
      <dsp:nvSpPr>
        <dsp:cNvPr id="0" name=""/>
        <dsp:cNvSpPr/>
      </dsp:nvSpPr>
      <dsp:spPr>
        <a:xfrm>
          <a:off x="4270109" y="2174609"/>
          <a:ext cx="3106191" cy="1863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Knowledge Development</a:t>
          </a:r>
        </a:p>
      </dsp:txBody>
      <dsp:txXfrm>
        <a:off x="4270109" y="2174609"/>
        <a:ext cx="3106191" cy="1863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3E29-F188-4A98-9FD7-452FCD09206D}">
      <dsp:nvSpPr>
        <dsp:cNvPr id="0" name=""/>
        <dsp:cNvSpPr/>
      </dsp:nvSpPr>
      <dsp:spPr>
        <a:xfrm>
          <a:off x="853298" y="275"/>
          <a:ext cx="3106191" cy="1863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Accountability</a:t>
          </a:r>
        </a:p>
      </dsp:txBody>
      <dsp:txXfrm>
        <a:off x="853298" y="275"/>
        <a:ext cx="3106191" cy="1863715"/>
      </dsp:txXfrm>
    </dsp:sp>
    <dsp:sp modelId="{B754E783-48EF-4255-8565-01EF04BFF009}">
      <dsp:nvSpPr>
        <dsp:cNvPr id="0" name=""/>
        <dsp:cNvSpPr/>
      </dsp:nvSpPr>
      <dsp:spPr>
        <a:xfrm>
          <a:off x="4270109" y="275"/>
          <a:ext cx="3106191" cy="1863715"/>
        </a:xfrm>
        <a:prstGeom prst="rect">
          <a:avLst/>
        </a:prstGeom>
        <a:solidFill>
          <a:schemeClr val="accent1">
            <a:hueOff val="0"/>
            <a:satOff val="0"/>
            <a:lumOff val="0"/>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Improvement</a:t>
          </a:r>
        </a:p>
      </dsp:txBody>
      <dsp:txXfrm>
        <a:off x="4270109" y="275"/>
        <a:ext cx="3106191" cy="1863715"/>
      </dsp:txXfrm>
    </dsp:sp>
    <dsp:sp modelId="{02530992-DD8F-453B-8905-1AC2A83639FA}">
      <dsp:nvSpPr>
        <dsp:cNvPr id="0" name=""/>
        <dsp:cNvSpPr/>
      </dsp:nvSpPr>
      <dsp:spPr>
        <a:xfrm>
          <a:off x="853298" y="2174609"/>
          <a:ext cx="3106191" cy="1863715"/>
        </a:xfrm>
        <a:prstGeom prst="rect">
          <a:avLst/>
        </a:prstGeom>
        <a:solidFill>
          <a:schemeClr val="accent1">
            <a:hueOff val="0"/>
            <a:satOff val="0"/>
            <a:lumOff val="0"/>
            <a:alpha val="1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Operations</a:t>
          </a:r>
        </a:p>
      </dsp:txBody>
      <dsp:txXfrm>
        <a:off x="853298" y="2174609"/>
        <a:ext cx="3106191" cy="1863715"/>
      </dsp:txXfrm>
    </dsp:sp>
    <dsp:sp modelId="{1369ECBF-D21B-4625-BF41-6D9AF4BB1944}">
      <dsp:nvSpPr>
        <dsp:cNvPr id="0" name=""/>
        <dsp:cNvSpPr/>
      </dsp:nvSpPr>
      <dsp:spPr>
        <a:xfrm>
          <a:off x="4270109" y="2174609"/>
          <a:ext cx="3106191" cy="1863715"/>
        </a:xfrm>
        <a:prstGeom prst="rect">
          <a:avLst/>
        </a:prstGeom>
        <a:solidFill>
          <a:schemeClr val="accent1">
            <a:hueOff val="0"/>
            <a:satOff val="0"/>
            <a:lumOff val="0"/>
            <a:alpha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Knowledge Development</a:t>
          </a:r>
        </a:p>
      </dsp:txBody>
      <dsp:txXfrm>
        <a:off x="4270109" y="2174609"/>
        <a:ext cx="3106191" cy="1863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3E29-F188-4A98-9FD7-452FCD09206D}">
      <dsp:nvSpPr>
        <dsp:cNvPr id="0" name=""/>
        <dsp:cNvSpPr/>
      </dsp:nvSpPr>
      <dsp:spPr>
        <a:xfrm>
          <a:off x="853298" y="275"/>
          <a:ext cx="3106191" cy="1863715"/>
        </a:xfrm>
        <a:prstGeom prst="rect">
          <a:avLst/>
        </a:prstGeom>
        <a:solidFill>
          <a:schemeClr val="accent1">
            <a:hueOff val="0"/>
            <a:satOff val="0"/>
            <a:lumOff val="0"/>
            <a:alpha val="1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Accountability</a:t>
          </a:r>
        </a:p>
      </dsp:txBody>
      <dsp:txXfrm>
        <a:off x="853298" y="275"/>
        <a:ext cx="3106191" cy="1863715"/>
      </dsp:txXfrm>
    </dsp:sp>
    <dsp:sp modelId="{B754E783-48EF-4255-8565-01EF04BFF009}">
      <dsp:nvSpPr>
        <dsp:cNvPr id="0" name=""/>
        <dsp:cNvSpPr/>
      </dsp:nvSpPr>
      <dsp:spPr>
        <a:xfrm>
          <a:off x="4270109" y="275"/>
          <a:ext cx="3106191" cy="1863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Improvement</a:t>
          </a:r>
        </a:p>
      </dsp:txBody>
      <dsp:txXfrm>
        <a:off x="4270109" y="275"/>
        <a:ext cx="3106191" cy="1863715"/>
      </dsp:txXfrm>
    </dsp:sp>
    <dsp:sp modelId="{02530992-DD8F-453B-8905-1AC2A83639FA}">
      <dsp:nvSpPr>
        <dsp:cNvPr id="0" name=""/>
        <dsp:cNvSpPr/>
      </dsp:nvSpPr>
      <dsp:spPr>
        <a:xfrm>
          <a:off x="853298" y="2174609"/>
          <a:ext cx="3106191" cy="1863715"/>
        </a:xfrm>
        <a:prstGeom prst="rect">
          <a:avLst/>
        </a:prstGeom>
        <a:solidFill>
          <a:schemeClr val="accent1">
            <a:hueOff val="0"/>
            <a:satOff val="0"/>
            <a:lumOff val="0"/>
            <a:alpha val="1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Operations</a:t>
          </a:r>
        </a:p>
      </dsp:txBody>
      <dsp:txXfrm>
        <a:off x="853298" y="2174609"/>
        <a:ext cx="3106191" cy="1863715"/>
      </dsp:txXfrm>
    </dsp:sp>
    <dsp:sp modelId="{1369ECBF-D21B-4625-BF41-6D9AF4BB1944}">
      <dsp:nvSpPr>
        <dsp:cNvPr id="0" name=""/>
        <dsp:cNvSpPr/>
      </dsp:nvSpPr>
      <dsp:spPr>
        <a:xfrm>
          <a:off x="4270109" y="2174609"/>
          <a:ext cx="3106191" cy="1863715"/>
        </a:xfrm>
        <a:prstGeom prst="rect">
          <a:avLst/>
        </a:prstGeom>
        <a:solidFill>
          <a:schemeClr val="accent1">
            <a:hueOff val="0"/>
            <a:satOff val="0"/>
            <a:lumOff val="0"/>
            <a:alpha val="1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Knowledge Development</a:t>
          </a:r>
        </a:p>
      </dsp:txBody>
      <dsp:txXfrm>
        <a:off x="4270109" y="2174609"/>
        <a:ext cx="3106191" cy="18637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3E29-F188-4A98-9FD7-452FCD09206D}">
      <dsp:nvSpPr>
        <dsp:cNvPr id="0" name=""/>
        <dsp:cNvSpPr/>
      </dsp:nvSpPr>
      <dsp:spPr>
        <a:xfrm>
          <a:off x="853298" y="275"/>
          <a:ext cx="3106191" cy="1863715"/>
        </a:xfrm>
        <a:prstGeom prst="rect">
          <a:avLst/>
        </a:prstGeom>
        <a:solidFill>
          <a:schemeClr val="accent1">
            <a:hueOff val="0"/>
            <a:satOff val="0"/>
            <a:lumOff val="0"/>
            <a:alpha val="1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Accountability</a:t>
          </a:r>
        </a:p>
      </dsp:txBody>
      <dsp:txXfrm>
        <a:off x="853298" y="275"/>
        <a:ext cx="3106191" cy="1863715"/>
      </dsp:txXfrm>
    </dsp:sp>
    <dsp:sp modelId="{B754E783-48EF-4255-8565-01EF04BFF009}">
      <dsp:nvSpPr>
        <dsp:cNvPr id="0" name=""/>
        <dsp:cNvSpPr/>
      </dsp:nvSpPr>
      <dsp:spPr>
        <a:xfrm>
          <a:off x="4270109" y="275"/>
          <a:ext cx="3106191" cy="1863715"/>
        </a:xfrm>
        <a:prstGeom prst="rect">
          <a:avLst/>
        </a:prstGeom>
        <a:solidFill>
          <a:schemeClr val="accent1">
            <a:hueOff val="0"/>
            <a:satOff val="0"/>
            <a:lumOff val="0"/>
            <a:alpha val="1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Improvement</a:t>
          </a:r>
        </a:p>
      </dsp:txBody>
      <dsp:txXfrm>
        <a:off x="4270109" y="275"/>
        <a:ext cx="3106191" cy="1863715"/>
      </dsp:txXfrm>
    </dsp:sp>
    <dsp:sp modelId="{02530992-DD8F-453B-8905-1AC2A83639FA}">
      <dsp:nvSpPr>
        <dsp:cNvPr id="0" name=""/>
        <dsp:cNvSpPr/>
      </dsp:nvSpPr>
      <dsp:spPr>
        <a:xfrm>
          <a:off x="853298" y="2174609"/>
          <a:ext cx="3106191" cy="1863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Operations</a:t>
          </a:r>
        </a:p>
      </dsp:txBody>
      <dsp:txXfrm>
        <a:off x="853298" y="2174609"/>
        <a:ext cx="3106191" cy="1863715"/>
      </dsp:txXfrm>
    </dsp:sp>
    <dsp:sp modelId="{1369ECBF-D21B-4625-BF41-6D9AF4BB1944}">
      <dsp:nvSpPr>
        <dsp:cNvPr id="0" name=""/>
        <dsp:cNvSpPr/>
      </dsp:nvSpPr>
      <dsp:spPr>
        <a:xfrm>
          <a:off x="4270109" y="2174609"/>
          <a:ext cx="3106191" cy="1863715"/>
        </a:xfrm>
        <a:prstGeom prst="rect">
          <a:avLst/>
        </a:prstGeom>
        <a:solidFill>
          <a:schemeClr val="accent1">
            <a:hueOff val="0"/>
            <a:satOff val="0"/>
            <a:lumOff val="0"/>
            <a:alpha val="1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Knowledge Development</a:t>
          </a:r>
        </a:p>
      </dsp:txBody>
      <dsp:txXfrm>
        <a:off x="4270109" y="2174609"/>
        <a:ext cx="3106191" cy="18637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3E29-F188-4A98-9FD7-452FCD09206D}">
      <dsp:nvSpPr>
        <dsp:cNvPr id="0" name=""/>
        <dsp:cNvSpPr/>
      </dsp:nvSpPr>
      <dsp:spPr>
        <a:xfrm>
          <a:off x="853298" y="275"/>
          <a:ext cx="3106191" cy="1863715"/>
        </a:xfrm>
        <a:prstGeom prst="rect">
          <a:avLst/>
        </a:prstGeom>
        <a:solidFill>
          <a:schemeClr val="accent1">
            <a:hueOff val="0"/>
            <a:satOff val="0"/>
            <a:lumOff val="0"/>
            <a:alpha val="2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Accountability</a:t>
          </a:r>
        </a:p>
      </dsp:txBody>
      <dsp:txXfrm>
        <a:off x="853298" y="275"/>
        <a:ext cx="3106191" cy="1863715"/>
      </dsp:txXfrm>
    </dsp:sp>
    <dsp:sp modelId="{B754E783-48EF-4255-8565-01EF04BFF009}">
      <dsp:nvSpPr>
        <dsp:cNvPr id="0" name=""/>
        <dsp:cNvSpPr/>
      </dsp:nvSpPr>
      <dsp:spPr>
        <a:xfrm>
          <a:off x="4270109" y="275"/>
          <a:ext cx="3106191" cy="1863715"/>
        </a:xfrm>
        <a:prstGeom prst="rect">
          <a:avLst/>
        </a:prstGeom>
        <a:solidFill>
          <a:schemeClr val="accent1">
            <a:hueOff val="0"/>
            <a:satOff val="0"/>
            <a:lumOff val="0"/>
            <a:alpha val="21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Improvement</a:t>
          </a:r>
        </a:p>
      </dsp:txBody>
      <dsp:txXfrm>
        <a:off x="4270109" y="275"/>
        <a:ext cx="3106191" cy="1863715"/>
      </dsp:txXfrm>
    </dsp:sp>
    <dsp:sp modelId="{02530992-DD8F-453B-8905-1AC2A83639FA}">
      <dsp:nvSpPr>
        <dsp:cNvPr id="0" name=""/>
        <dsp:cNvSpPr/>
      </dsp:nvSpPr>
      <dsp:spPr>
        <a:xfrm>
          <a:off x="853298" y="2174609"/>
          <a:ext cx="3106191" cy="1863715"/>
        </a:xfrm>
        <a:prstGeom prst="rect">
          <a:avLst/>
        </a:prstGeom>
        <a:solidFill>
          <a:schemeClr val="accent1">
            <a:hueOff val="0"/>
            <a:satOff val="0"/>
            <a:lumOff val="0"/>
            <a:alpha val="1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Program Operations</a:t>
          </a:r>
        </a:p>
      </dsp:txBody>
      <dsp:txXfrm>
        <a:off x="853298" y="2174609"/>
        <a:ext cx="3106191" cy="1863715"/>
      </dsp:txXfrm>
    </dsp:sp>
    <dsp:sp modelId="{1369ECBF-D21B-4625-BF41-6D9AF4BB1944}">
      <dsp:nvSpPr>
        <dsp:cNvPr id="0" name=""/>
        <dsp:cNvSpPr/>
      </dsp:nvSpPr>
      <dsp:spPr>
        <a:xfrm>
          <a:off x="4267189" y="2138975"/>
          <a:ext cx="3106191" cy="1863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Knowledge Development</a:t>
          </a:r>
        </a:p>
      </dsp:txBody>
      <dsp:txXfrm>
        <a:off x="4267189" y="2138975"/>
        <a:ext cx="3106191" cy="18637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7426" tIns="48713" rIns="97426" bIns="48713" rtlCol="0"/>
          <a:lstStyle>
            <a:lvl1pPr algn="l">
              <a:defRPr sz="1300"/>
            </a:lvl1pPr>
          </a:lstStyle>
          <a:p>
            <a:endParaRPr lang="en-US"/>
          </a:p>
        </p:txBody>
      </p:sp>
      <p:sp>
        <p:nvSpPr>
          <p:cNvPr id="3" name="Date Placeholder 2"/>
          <p:cNvSpPr>
            <a:spLocks noGrp="1"/>
          </p:cNvSpPr>
          <p:nvPr>
            <p:ph type="dt" sz="quarter" idx="1"/>
          </p:nvPr>
        </p:nvSpPr>
        <p:spPr>
          <a:xfrm>
            <a:off x="4143588" y="0"/>
            <a:ext cx="3169920" cy="480060"/>
          </a:xfrm>
          <a:prstGeom prst="rect">
            <a:avLst/>
          </a:prstGeom>
        </p:spPr>
        <p:txBody>
          <a:bodyPr vert="horz" lIns="97426" tIns="48713" rIns="97426" bIns="48713" rtlCol="0"/>
          <a:lstStyle>
            <a:lvl1pPr algn="r">
              <a:defRPr sz="1300"/>
            </a:lvl1pPr>
          </a:lstStyle>
          <a:p>
            <a:fld id="{8C46C913-017E-41CB-BD92-AB72C59CEF84}" type="datetimeFigureOut">
              <a:rPr lang="en-US" smtClean="0"/>
              <a:t>5/22/2018</a:t>
            </a:fld>
            <a:endParaRPr lang="en-US"/>
          </a:p>
        </p:txBody>
      </p:sp>
      <p:sp>
        <p:nvSpPr>
          <p:cNvPr id="4" name="Footer Placeholder 3"/>
          <p:cNvSpPr>
            <a:spLocks noGrp="1"/>
          </p:cNvSpPr>
          <p:nvPr>
            <p:ph type="ftr" sz="quarter" idx="2"/>
          </p:nvPr>
        </p:nvSpPr>
        <p:spPr>
          <a:xfrm>
            <a:off x="1" y="9119474"/>
            <a:ext cx="3169920" cy="480060"/>
          </a:xfrm>
          <a:prstGeom prst="rect">
            <a:avLst/>
          </a:prstGeom>
        </p:spPr>
        <p:txBody>
          <a:bodyPr vert="horz" lIns="97426" tIns="48713" rIns="97426" bIns="48713"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7426" tIns="48713" rIns="97426" bIns="48713" rtlCol="0" anchor="b"/>
          <a:lstStyle>
            <a:lvl1pPr algn="r">
              <a:defRPr sz="13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7426" tIns="48713" rIns="97426" bIns="48713"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7426" tIns="48713" rIns="97426" bIns="48713" rtlCol="0"/>
          <a:lstStyle>
            <a:lvl1pPr algn="r">
              <a:defRPr sz="1300"/>
            </a:lvl1pPr>
          </a:lstStyle>
          <a:p>
            <a:fld id="{CBEAF370-FD3B-447A-B724-07A83C459553}" type="datetimeFigureOut">
              <a:rPr lang="en-US" smtClean="0"/>
              <a:t>5/22/2018</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426" tIns="48713" rIns="97426" bIns="48713"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7426" tIns="48713" rIns="97426" bIns="48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0" cy="480060"/>
          </a:xfrm>
          <a:prstGeom prst="rect">
            <a:avLst/>
          </a:prstGeom>
        </p:spPr>
        <p:txBody>
          <a:bodyPr vert="horz" lIns="97426" tIns="48713" rIns="97426" bIns="48713"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7426" tIns="48713" rIns="97426" bIns="48713" rtlCol="0" anchor="b"/>
          <a:lstStyle>
            <a:lvl1pPr algn="r">
              <a:defRPr sz="13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to support states in strengthening</a:t>
            </a:r>
            <a:r>
              <a:rPr lang="en-US" baseline="0" dirty="0"/>
              <a:t> </a:t>
            </a:r>
            <a:r>
              <a:rPr lang="en-US" dirty="0"/>
              <a:t>personnel</a:t>
            </a:r>
            <a:r>
              <a:rPr lang="en-US" baseline="0" dirty="0"/>
              <a:t> data.</a:t>
            </a:r>
          </a:p>
          <a:p>
            <a:r>
              <a:rPr lang="en-US" baseline="0" dirty="0"/>
              <a:t>I want to listen and learn from you.</a:t>
            </a:r>
          </a:p>
          <a:p>
            <a:r>
              <a:rPr lang="en-US" baseline="0" dirty="0"/>
              <a:t>Focus on data on workforce data.  Not going to talk about data from institutions of higher education – very important. But different.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1182440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1141002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177252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330795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require a sophisticated data system.  Some can be answered in Excel.  No reason to despair just because a local program does not have a big data system. </a:t>
            </a:r>
          </a:p>
          <a:p>
            <a:endParaRPr lang="en-US" dirty="0"/>
          </a:p>
          <a:p>
            <a:endParaRPr lang="en-US" dirty="0"/>
          </a:p>
          <a:p>
            <a:r>
              <a:rPr lang="en-US" dirty="0"/>
              <a:t>Three</a:t>
            </a:r>
            <a:r>
              <a:rPr lang="en-US" baseline="0" dirty="0"/>
              <a:t> of the 4 (all except program operations are driven by question) </a:t>
            </a:r>
            <a:r>
              <a:rPr lang="en-US" dirty="0"/>
              <a:t>Here is</a:t>
            </a:r>
            <a:r>
              <a:rPr lang="en-US" baseline="0" dirty="0"/>
              <a:t> what we have – what can we do with the data we have -  starter approach….just not where you want to stay.</a:t>
            </a:r>
          </a:p>
          <a:p>
            <a:endParaRPr lang="en-US" baseline="0" dirty="0"/>
          </a:p>
          <a:p>
            <a:r>
              <a:rPr lang="en-US" baseline="0" dirty="0"/>
              <a:t>But of course, you are not starting from scratch.  Most of you have some kind of a data system with some kind of personnel.  So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3704832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a:t>
            </a:r>
            <a:r>
              <a:rPr lang="en-US" baseline="0" dirty="0"/>
              <a:t> of the 4 (all except program operations are driven by question) </a:t>
            </a:r>
            <a:r>
              <a:rPr lang="en-US" dirty="0"/>
              <a:t>Here is</a:t>
            </a:r>
            <a:r>
              <a:rPr lang="en-US" baseline="0" dirty="0"/>
              <a:t> what we have – what can we do with the data we have -  starter approach….just not where you want to stay.</a:t>
            </a:r>
          </a:p>
          <a:p>
            <a:endParaRPr lang="en-US" baseline="0" dirty="0"/>
          </a:p>
          <a:p>
            <a:r>
              <a:rPr lang="en-US" baseline="0" dirty="0"/>
              <a:t>But of course, you are not starting from scratch.  Most of you have some kind of a data system with some kind of personnel.  So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2308855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Bread and butter</a:t>
            </a:r>
          </a:p>
          <a:p>
            <a:r>
              <a:rPr lang="en-US" dirty="0"/>
              <a:t>Aspirational</a:t>
            </a:r>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2262393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a:t>
            </a:r>
            <a:r>
              <a:rPr lang="en-US" baseline="0" dirty="0"/>
              <a:t> quality look like in a state system?</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2792323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4087829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3419056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r>
              <a:rPr lang="en-US" baseline="0" dirty="0"/>
              <a:t> dive into a question to see how you might answer it.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356831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2232045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651103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Professionals</a:t>
            </a:r>
            <a:r>
              <a:rPr lang="en-US" baseline="0" dirty="0"/>
              <a:t> having the knowledge and skills is a necessary but not sufficient condition for good outcomes.  </a:t>
            </a:r>
            <a:r>
              <a:rPr lang="en-US" dirty="0"/>
              <a:t>Implementation science - Multiple</a:t>
            </a:r>
            <a:r>
              <a:rPr lang="en-US" baseline="0" dirty="0"/>
              <a:t> influences but professionals have to be knowledgeable.  Leadership, caseloads, resources constraints.  But having knowledge professionals is critical.</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3824920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1884611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421490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1321392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a:t>
            </a:r>
            <a:r>
              <a:rPr lang="en-US" baseline="0" dirty="0"/>
              <a:t> know what is up there for your state is incorrect, let me know.  If you are gray, it means we are missing data or more likely do not have permission to share it.  If you are willing to share the data, let me know.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3834488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1346336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2686863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366810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90397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3192664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2060538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1463088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Doesn’t mean all the general</a:t>
            </a:r>
            <a:r>
              <a:rPr lang="en-US" baseline="0" dirty="0"/>
              <a:t> education teachers.  Early childhood special education is in Education, State Pre-K also there.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787938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2787280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4209614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3398028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Bread and butter</a:t>
            </a:r>
          </a:p>
          <a:p>
            <a:r>
              <a:rPr lang="en-US" dirty="0"/>
              <a:t>Aspirational</a:t>
            </a:r>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3317521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3924482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4149729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204196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information that supports improved personnel in inclusive settings supports improved inclusion (e.g., turnover detracts from program quality, less than fully qualified personnel detracts from quality – for all kids)</a:t>
            </a:r>
          </a:p>
          <a:p>
            <a:endParaRPr lang="en-US" dirty="0"/>
          </a:p>
          <a:p>
            <a:r>
              <a:rPr lang="en-US" dirty="0"/>
              <a:t>A few ideas:</a:t>
            </a:r>
          </a:p>
          <a:p>
            <a:r>
              <a:rPr lang="en-US" dirty="0"/>
              <a:t>Identify shortages in personnel with specialized training for working with young children with disabilities</a:t>
            </a:r>
          </a:p>
          <a:p>
            <a:r>
              <a:rPr lang="en-US" dirty="0"/>
              <a:t>Identify rates of turnover among personnel</a:t>
            </a:r>
          </a:p>
          <a:p>
            <a:r>
              <a:rPr lang="en-US" dirty="0"/>
              <a:t>Identify shortages in personnel who are bilingual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990399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Considerations – what happens if your supply won’t meet your demand? Will you pull from other states, recruit more into preparation programs? Helps to have this information in advance so you can plan for it. </a:t>
            </a:r>
          </a:p>
          <a:p>
            <a:endParaRPr lang="en-US" dirty="0"/>
          </a:p>
          <a:p>
            <a:r>
              <a:rPr lang="en-US" dirty="0"/>
              <a:t>For inclusive classrooms – you may need a cross-credential database to be able to look at the general and special education workforce; need to be able to access data on personnel who are non-sped as well as sped</a:t>
            </a:r>
          </a:p>
          <a:p>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a:p>
        </p:txBody>
      </p:sp>
    </p:spTree>
    <p:extLst>
      <p:ext uri="{BB962C8B-B14F-4D97-AF65-F5344CB8AC3E}">
        <p14:creationId xmlns:p14="http://schemas.microsoft.com/office/powerpoint/2010/main" val="29623563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41</a:t>
            </a:fld>
            <a:endParaRPr lang="en-US"/>
          </a:p>
        </p:txBody>
      </p:sp>
    </p:spTree>
    <p:extLst>
      <p:ext uri="{BB962C8B-B14F-4D97-AF65-F5344CB8AC3E}">
        <p14:creationId xmlns:p14="http://schemas.microsoft.com/office/powerpoint/2010/main" val="2650811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7">
              <a:defRPr/>
            </a:pPr>
            <a:r>
              <a:rPr lang="en-US" dirty="0" err="1"/>
              <a:t>Paulsell</a:t>
            </a:r>
            <a:r>
              <a:rPr lang="en-US" dirty="0"/>
              <a:t>, D., Austin, A. M. B., &amp; </a:t>
            </a:r>
            <a:r>
              <a:rPr lang="en-US" dirty="0" err="1"/>
              <a:t>Lokteff</a:t>
            </a:r>
            <a:r>
              <a:rPr lang="en-US" dirty="0"/>
              <a:t>, M. (2013)</a:t>
            </a:r>
          </a:p>
          <a:p>
            <a:r>
              <a:rPr lang="en-US" dirty="0"/>
              <a:t>Measuring implementation of early childhood interventions at multiple system levels (OPRE Research Brief OPRE 2013-16). Washington, DC: Office of Planning, Research and Evaluation, Administration for Children and Families, U.S. Department of Health and Human Services. </a:t>
            </a:r>
          </a:p>
        </p:txBody>
      </p:sp>
      <p:sp>
        <p:nvSpPr>
          <p:cNvPr id="4" name="Slide Number Placeholder 3"/>
          <p:cNvSpPr>
            <a:spLocks noGrp="1"/>
          </p:cNvSpPr>
          <p:nvPr>
            <p:ph type="sldNum" sz="quarter" idx="10"/>
          </p:nvPr>
        </p:nvSpPr>
        <p:spPr/>
        <p:txBody>
          <a:bodyPr/>
          <a:lstStyle/>
          <a:p>
            <a:fld id="{C503BA2E-2018-A846-8DDA-546EB20EC5B4}" type="slidenum">
              <a:rPr lang="en-US" smtClean="0"/>
              <a:pPr/>
              <a:t>42</a:t>
            </a:fld>
            <a:endParaRPr lang="en-US" dirty="0"/>
          </a:p>
        </p:txBody>
      </p:sp>
    </p:spTree>
    <p:extLst>
      <p:ext uri="{BB962C8B-B14F-4D97-AF65-F5344CB8AC3E}">
        <p14:creationId xmlns:p14="http://schemas.microsoft.com/office/powerpoint/2010/main" val="4132222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be current enough</a:t>
            </a:r>
            <a:r>
              <a:rPr lang="en-US" baseline="0" dirty="0"/>
              <a:t> for the decisions you want to make from them</a:t>
            </a:r>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a:p>
        </p:txBody>
      </p:sp>
    </p:spTree>
    <p:extLst>
      <p:ext uri="{BB962C8B-B14F-4D97-AF65-F5344CB8AC3E}">
        <p14:creationId xmlns:p14="http://schemas.microsoft.com/office/powerpoint/2010/main" val="9134953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44</a:t>
            </a:fld>
            <a:endParaRPr lang="en-US"/>
          </a:p>
        </p:txBody>
      </p:sp>
    </p:spTree>
    <p:extLst>
      <p:ext uri="{BB962C8B-B14F-4D97-AF65-F5344CB8AC3E}">
        <p14:creationId xmlns:p14="http://schemas.microsoft.com/office/powerpoint/2010/main" val="2521621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a:p>
        </p:txBody>
      </p:sp>
    </p:spTree>
    <p:extLst>
      <p:ext uri="{BB962C8B-B14F-4D97-AF65-F5344CB8AC3E}">
        <p14:creationId xmlns:p14="http://schemas.microsoft.com/office/powerpoint/2010/main" val="14282160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46</a:t>
            </a:fld>
            <a:endParaRPr lang="en-US"/>
          </a:p>
        </p:txBody>
      </p:sp>
    </p:spTree>
    <p:extLst>
      <p:ext uri="{BB962C8B-B14F-4D97-AF65-F5344CB8AC3E}">
        <p14:creationId xmlns:p14="http://schemas.microsoft.com/office/powerpoint/2010/main" val="10147194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to presenters: This slide is to be included as the last slide in your deck but you are not expected to show it to the audience. Please be sure to delete these instructions from this slide’s notes page in your </a:t>
            </a:r>
            <a:r>
              <a:rPr lang="en-US"/>
              <a:t>presentation.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47</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Bread and butter</a:t>
            </a:r>
          </a:p>
          <a:p>
            <a:r>
              <a:rPr lang="en-US" dirty="0"/>
              <a:t>Aspirational</a:t>
            </a:r>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2733106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input. We will revisit these questions shortly.</a:t>
            </a:r>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41080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 have to build it all.  The technology – yes – but also</a:t>
            </a:r>
            <a:r>
              <a:rPr lang="en-US" baseline="0" dirty="0"/>
              <a:t> the data collection,  capacity to analyze and share out, how to interpret and use.   You can’t use what you don’t have.  You can’t use what you can’t access.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274941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1411016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10545095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descr="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a:solidFill>
                    <a:srgbClr val="39B54A"/>
                  </a:solidFill>
                </a:rPr>
                <a:t>The</a:t>
              </a:r>
              <a:r>
                <a:rPr lang="en-US" b="1" baseline="0" dirty="0">
                  <a:solidFill>
                    <a:srgbClr val="39B54A"/>
                  </a:solidFill>
                </a:rPr>
                <a:t> Center for IDEA</a:t>
              </a:r>
            </a:p>
            <a:p>
              <a:r>
                <a:rPr lang="en-US" b="1" baseline="0" dirty="0">
                  <a:solidFill>
                    <a:srgbClr val="39B54A"/>
                  </a:solidFill>
                </a:rPr>
                <a:t>Early Childhood Data Systems</a:t>
              </a:r>
              <a:endParaRPr lang="en-US" b="1" dirty="0">
                <a:solidFill>
                  <a:srgbClr val="39B54A"/>
                </a:solidFill>
              </a:endParaRPr>
            </a:p>
          </p:txBody>
        </p:sp>
      </p:gr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2" descr="&quot; &quo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dasycenter.org/resources/critical-questions/"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ectacenter.org/sysframe/"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hyperlink" Target="http://dasycenter.org/state-of-the-states-2016/workforce-level-data-system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chart" Target="../charts/char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dasycenter.org/resources/critical-questions/" TargetMode="Externa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divisionearlychildhood.egnyte.com/dl/tgv6GUXhVo"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dasycenter.org/resources/critical-questions/"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dasycenter.org/resources/dasy-framework/"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676400"/>
          </a:xfrm>
        </p:spPr>
        <p:txBody>
          <a:bodyPr>
            <a:normAutofit fontScale="90000"/>
          </a:bodyPr>
          <a:lstStyle/>
          <a:p>
            <a:r>
              <a:rPr lang="en-US" sz="4400" dirty="0"/>
              <a:t>Using Data to Answer Critical Questions about EI/ECSE Personnel</a:t>
            </a:r>
          </a:p>
        </p:txBody>
      </p:sp>
      <p:sp>
        <p:nvSpPr>
          <p:cNvPr id="5" name="Text Placeholder 10"/>
          <p:cNvSpPr txBox="1">
            <a:spLocks/>
          </p:cNvSpPr>
          <p:nvPr/>
        </p:nvSpPr>
        <p:spPr>
          <a:xfrm>
            <a:off x="1066800" y="4038600"/>
            <a:ext cx="6705600"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t>Margaret Gillis</a:t>
            </a:r>
          </a:p>
          <a:p>
            <a:r>
              <a:rPr lang="en-US" sz="3200" dirty="0"/>
              <a:t>SRI International</a:t>
            </a:r>
          </a:p>
        </p:txBody>
      </p:sp>
      <p:sp>
        <p:nvSpPr>
          <p:cNvPr id="6" name="Subtitle 2"/>
          <p:cNvSpPr>
            <a:spLocks noGrp="1"/>
          </p:cNvSpPr>
          <p:nvPr>
            <p:ph type="subTitle" idx="1"/>
          </p:nvPr>
        </p:nvSpPr>
        <p:spPr>
          <a:xfrm>
            <a:off x="1219200" y="5791200"/>
            <a:ext cx="7165848" cy="1216152"/>
          </a:xfrm>
        </p:spPr>
        <p:txBody>
          <a:bodyPr>
            <a:normAutofit/>
          </a:bodyPr>
          <a:lstStyle/>
          <a:p>
            <a:r>
              <a:rPr lang="en-US" sz="2400" dirty="0"/>
              <a:t>National Early Childhood Inclusion Institute</a:t>
            </a:r>
          </a:p>
          <a:p>
            <a:r>
              <a:rPr lang="en-US" sz="2400" dirty="0"/>
              <a:t>May 2018</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28562039"/>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dirty="0"/>
              <a:t>Functions of a Data System/Uses of Data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10</a:t>
            </a:fld>
            <a:endParaRPr lang="en-US" dirty="0"/>
          </a:p>
        </p:txBody>
      </p:sp>
      <p:sp>
        <p:nvSpPr>
          <p:cNvPr id="6" name="TextBox 5"/>
          <p:cNvSpPr txBox="1"/>
          <p:nvPr/>
        </p:nvSpPr>
        <p:spPr>
          <a:xfrm>
            <a:off x="1524000" y="1981200"/>
            <a:ext cx="3276600" cy="1200329"/>
          </a:xfrm>
          <a:prstGeom prst="rect">
            <a:avLst/>
          </a:prstGeom>
          <a:solidFill>
            <a:schemeClr val="bg1"/>
          </a:solidFill>
          <a:ln>
            <a:solidFill>
              <a:schemeClr val="tx2">
                <a:lumMod val="75000"/>
              </a:schemeClr>
            </a:solidFill>
          </a:ln>
        </p:spPr>
        <p:txBody>
          <a:bodyPr wrap="square" rtlCol="0">
            <a:spAutoFit/>
          </a:bodyPr>
          <a:lstStyle/>
          <a:p>
            <a:r>
              <a:rPr lang="en-US" sz="2400" dirty="0">
                <a:solidFill>
                  <a:srgbClr val="154578"/>
                </a:solidFill>
              </a:rPr>
              <a:t>Identify strengths and shortcomings; addressing shortcomings</a:t>
            </a:r>
            <a:endParaRPr lang="en-US" dirty="0">
              <a:solidFill>
                <a:srgbClr val="154578"/>
              </a:solidFill>
            </a:endParaRPr>
          </a:p>
        </p:txBody>
      </p:sp>
    </p:spTree>
    <p:extLst>
      <p:ext uri="{BB962C8B-B14F-4D97-AF65-F5344CB8AC3E}">
        <p14:creationId xmlns:p14="http://schemas.microsoft.com/office/powerpoint/2010/main" val="1704112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6989814"/>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dirty="0"/>
              <a:t>Functions of a Data System/Uses of Data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11</a:t>
            </a:fld>
            <a:endParaRPr lang="en-US" dirty="0"/>
          </a:p>
        </p:txBody>
      </p:sp>
      <p:sp>
        <p:nvSpPr>
          <p:cNvPr id="6" name="TextBox 5"/>
          <p:cNvSpPr txBox="1"/>
          <p:nvPr/>
        </p:nvSpPr>
        <p:spPr>
          <a:xfrm>
            <a:off x="4191000" y="3886200"/>
            <a:ext cx="3276600" cy="1569660"/>
          </a:xfrm>
          <a:prstGeom prst="rect">
            <a:avLst/>
          </a:prstGeom>
          <a:solidFill>
            <a:schemeClr val="bg1"/>
          </a:solidFill>
          <a:ln>
            <a:solidFill>
              <a:schemeClr val="tx2">
                <a:lumMod val="75000"/>
              </a:schemeClr>
            </a:solidFill>
          </a:ln>
        </p:spPr>
        <p:txBody>
          <a:bodyPr wrap="square" rtlCol="0">
            <a:spAutoFit/>
          </a:bodyPr>
          <a:lstStyle/>
          <a:p>
            <a:r>
              <a:rPr lang="en-US" sz="2400" dirty="0">
                <a:solidFill>
                  <a:srgbClr val="154578"/>
                </a:solidFill>
              </a:rPr>
              <a:t>Improve effectiveness and/or efficiency day-to- day management and implementation</a:t>
            </a:r>
          </a:p>
        </p:txBody>
      </p:sp>
    </p:spTree>
    <p:extLst>
      <p:ext uri="{BB962C8B-B14F-4D97-AF65-F5344CB8AC3E}">
        <p14:creationId xmlns:p14="http://schemas.microsoft.com/office/powerpoint/2010/main" val="117688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82335642"/>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dirty="0"/>
              <a:t>Functions of a Data System/Uses of Data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12</a:t>
            </a:fld>
            <a:endParaRPr lang="en-US" dirty="0"/>
          </a:p>
        </p:txBody>
      </p:sp>
      <p:sp>
        <p:nvSpPr>
          <p:cNvPr id="6" name="TextBox 5"/>
          <p:cNvSpPr txBox="1"/>
          <p:nvPr/>
        </p:nvSpPr>
        <p:spPr>
          <a:xfrm>
            <a:off x="1524000" y="4038600"/>
            <a:ext cx="3276600" cy="1200329"/>
          </a:xfrm>
          <a:prstGeom prst="rect">
            <a:avLst/>
          </a:prstGeom>
          <a:solidFill>
            <a:schemeClr val="bg1"/>
          </a:solidFill>
          <a:ln>
            <a:solidFill>
              <a:schemeClr val="tx2">
                <a:lumMod val="75000"/>
              </a:schemeClr>
            </a:solidFill>
          </a:ln>
        </p:spPr>
        <p:txBody>
          <a:bodyPr wrap="square" rtlCol="0">
            <a:spAutoFit/>
          </a:bodyPr>
          <a:lstStyle/>
          <a:p>
            <a:r>
              <a:rPr lang="en-US" sz="2400" dirty="0">
                <a:solidFill>
                  <a:srgbClr val="154578"/>
                </a:solidFill>
              </a:rPr>
              <a:t>Contribute to general understanding of service delivery and outcomes</a:t>
            </a:r>
          </a:p>
        </p:txBody>
      </p:sp>
    </p:spTree>
    <p:extLst>
      <p:ext uri="{BB962C8B-B14F-4D97-AF65-F5344CB8AC3E}">
        <p14:creationId xmlns:p14="http://schemas.microsoft.com/office/powerpoint/2010/main" val="1795897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2057399"/>
          </a:xfrm>
        </p:spPr>
        <p:txBody>
          <a:bodyPr/>
          <a:lstStyle/>
          <a:p>
            <a:r>
              <a:rPr lang="en-US" sz="3200" dirty="0"/>
              <a:t>What data elements to collect</a:t>
            </a:r>
          </a:p>
          <a:p>
            <a:r>
              <a:rPr lang="en-US" sz="3200" dirty="0"/>
              <a:t>What analyses to run</a:t>
            </a:r>
          </a:p>
          <a:p>
            <a:r>
              <a:rPr lang="en-US" sz="3200" dirty="0"/>
              <a:t>What tables to produce</a:t>
            </a:r>
          </a:p>
          <a:p>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Questions are the drivers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sp>
        <p:nvSpPr>
          <p:cNvPr id="6" name="TextBox 5"/>
          <p:cNvSpPr txBox="1"/>
          <p:nvPr/>
        </p:nvSpPr>
        <p:spPr>
          <a:xfrm>
            <a:off x="1447800" y="3915406"/>
            <a:ext cx="6096000" cy="1077218"/>
          </a:xfrm>
          <a:prstGeom prst="rect">
            <a:avLst/>
          </a:prstGeom>
          <a:solidFill>
            <a:srgbClr val="92D050"/>
          </a:solidFill>
        </p:spPr>
        <p:txBody>
          <a:bodyPr wrap="square" rtlCol="0">
            <a:spAutoFit/>
          </a:bodyPr>
          <a:lstStyle/>
          <a:p>
            <a:pPr algn="ctr"/>
            <a:r>
              <a:rPr lang="en-US" sz="3200" dirty="0"/>
              <a:t>Need to design and build the data system based on questions</a:t>
            </a:r>
          </a:p>
        </p:txBody>
      </p:sp>
    </p:spTree>
    <p:extLst>
      <p:ext uri="{BB962C8B-B14F-4D97-AF65-F5344CB8AC3E}">
        <p14:creationId xmlns:p14="http://schemas.microsoft.com/office/powerpoint/2010/main" val="2935568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2057399"/>
          </a:xfrm>
        </p:spPr>
        <p:txBody>
          <a:bodyPr/>
          <a:lstStyle/>
          <a:p>
            <a:r>
              <a:rPr lang="en-US" sz="3200" dirty="0"/>
              <a:t>What data elements to collect</a:t>
            </a:r>
          </a:p>
          <a:p>
            <a:r>
              <a:rPr lang="en-US" sz="3200" dirty="0"/>
              <a:t>What analyses to run</a:t>
            </a:r>
          </a:p>
          <a:p>
            <a:r>
              <a:rPr lang="en-US" sz="3200" dirty="0"/>
              <a:t>What tables to produce</a:t>
            </a:r>
          </a:p>
          <a:p>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dirty="0"/>
              <a:t>Questions are the drivers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
        <p:nvSpPr>
          <p:cNvPr id="5" name="TextBox 4"/>
          <p:cNvSpPr txBox="1"/>
          <p:nvPr/>
        </p:nvSpPr>
        <p:spPr>
          <a:xfrm>
            <a:off x="1371600" y="4118557"/>
            <a:ext cx="6096000" cy="1077218"/>
          </a:xfrm>
          <a:prstGeom prst="rect">
            <a:avLst/>
          </a:prstGeom>
          <a:solidFill>
            <a:srgbClr val="92D050"/>
          </a:solidFill>
        </p:spPr>
        <p:txBody>
          <a:bodyPr wrap="square" rtlCol="0">
            <a:spAutoFit/>
          </a:bodyPr>
          <a:lstStyle/>
          <a:p>
            <a:pPr algn="ctr"/>
            <a:r>
              <a:rPr lang="en-US" sz="3200" dirty="0"/>
              <a:t>Need to </a:t>
            </a:r>
            <a:r>
              <a:rPr lang="en-US" sz="3200" b="1" dirty="0"/>
              <a:t>enhance</a:t>
            </a:r>
            <a:r>
              <a:rPr lang="en-US" sz="3200" dirty="0"/>
              <a:t> the data system based on questions</a:t>
            </a:r>
          </a:p>
        </p:txBody>
      </p:sp>
    </p:spTree>
    <p:extLst>
      <p:ext uri="{BB962C8B-B14F-4D97-AF65-F5344CB8AC3E}">
        <p14:creationId xmlns:p14="http://schemas.microsoft.com/office/powerpoint/2010/main" val="3914592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23684" y="849206"/>
            <a:ext cx="2575532" cy="3494193"/>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3282674" y="175437"/>
            <a:ext cx="5785126" cy="5376395"/>
          </a:xfrm>
          <a:prstGeom prst="rect">
            <a:avLst/>
          </a:prstGeom>
          <a:ln>
            <a:solidFill>
              <a:schemeClr val="accent1"/>
            </a:solidFill>
          </a:ln>
        </p:spPr>
      </p:pic>
      <p:cxnSp>
        <p:nvCxnSpPr>
          <p:cNvPr id="7" name="Straight Connector 6"/>
          <p:cNvCxnSpPr/>
          <p:nvPr/>
        </p:nvCxnSpPr>
        <p:spPr>
          <a:xfrm flipV="1">
            <a:off x="2751840" y="457200"/>
            <a:ext cx="530834" cy="990658"/>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a:off x="2699216" y="3962400"/>
            <a:ext cx="583458" cy="914400"/>
          </a:xfrm>
          <a:prstGeom prst="line">
            <a:avLst/>
          </a:prstGeom>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1752600" y="5704682"/>
            <a:ext cx="5059680" cy="369332"/>
          </a:xfrm>
          <a:prstGeom prst="rect">
            <a:avLst/>
          </a:prstGeom>
          <a:noFill/>
        </p:spPr>
        <p:txBody>
          <a:bodyPr wrap="square" rtlCol="0">
            <a:spAutoFit/>
          </a:bodyPr>
          <a:lstStyle/>
          <a:p>
            <a:r>
              <a:rPr lang="en-US" dirty="0">
                <a:hlinkClick r:id="rId5"/>
              </a:rPr>
              <a:t>http://dasycenter.org/resources/critical-questions/</a:t>
            </a:r>
            <a:endParaRPr lang="en-US" dirty="0"/>
          </a:p>
        </p:txBody>
      </p:sp>
      <p:sp>
        <p:nvSpPr>
          <p:cNvPr id="2" name="Slide Number Placeholder 1"/>
          <p:cNvSpPr>
            <a:spLocks noGrp="1"/>
          </p:cNvSpPr>
          <p:nvPr>
            <p:ph type="sldNum" sz="quarter" idx="10"/>
          </p:nvPr>
        </p:nvSpPr>
        <p:spPr/>
        <p:txBody>
          <a:bodyPr/>
          <a:lstStyle/>
          <a:p>
            <a:fld id="{B2897048-00E0-47FB-B07B-F36BBE8AF579}" type="slidenum">
              <a:rPr lang="en-US" smtClean="0"/>
              <a:pPr/>
              <a:t>15</a:t>
            </a:fld>
            <a:endParaRPr lang="en-US" dirty="0"/>
          </a:p>
        </p:txBody>
      </p:sp>
    </p:spTree>
    <p:extLst>
      <p:ext uri="{BB962C8B-B14F-4D97-AF65-F5344CB8AC3E}">
        <p14:creationId xmlns:p14="http://schemas.microsoft.com/office/powerpoint/2010/main" val="3471602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21203115">
            <a:off x="847108" y="1309465"/>
            <a:ext cx="3137267" cy="4063865"/>
          </a:xfrm>
          <a:prstGeom prst="rect">
            <a:avLst/>
          </a:prstGeom>
          <a:ln>
            <a:solidFill>
              <a:schemeClr val="accent1"/>
            </a:solidFill>
          </a:ln>
        </p:spPr>
      </p:pic>
      <p:pic>
        <p:nvPicPr>
          <p:cNvPr id="4" name="Picture 3"/>
          <p:cNvPicPr>
            <a:picLocks noChangeAspect="1"/>
          </p:cNvPicPr>
          <p:nvPr/>
        </p:nvPicPr>
        <p:blipFill>
          <a:blip r:embed="rId4"/>
          <a:stretch>
            <a:fillRect/>
          </a:stretch>
        </p:blipFill>
        <p:spPr>
          <a:xfrm rot="885199">
            <a:off x="5008282" y="1460703"/>
            <a:ext cx="3022036" cy="3899401"/>
          </a:xfrm>
          <a:prstGeom prst="rect">
            <a:avLst/>
          </a:prstGeom>
          <a:ln>
            <a:solidFill>
              <a:schemeClr val="accent1"/>
            </a:solidFill>
          </a:ln>
        </p:spPr>
      </p:pic>
      <p:sp>
        <p:nvSpPr>
          <p:cNvPr id="2" name="TextBox 1"/>
          <p:cNvSpPr txBox="1"/>
          <p:nvPr/>
        </p:nvSpPr>
        <p:spPr>
          <a:xfrm>
            <a:off x="5638800" y="6172200"/>
            <a:ext cx="4038600" cy="369332"/>
          </a:xfrm>
          <a:prstGeom prst="rect">
            <a:avLst/>
          </a:prstGeom>
          <a:noFill/>
        </p:spPr>
        <p:txBody>
          <a:bodyPr wrap="square" rtlCol="0">
            <a:spAutoFit/>
          </a:bodyPr>
          <a:lstStyle/>
          <a:p>
            <a:r>
              <a:rPr lang="en-US" dirty="0">
                <a:hlinkClick r:id="rId5"/>
              </a:rPr>
              <a:t>http://ectacenter.org/sysframe/</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16</a:t>
            </a:fld>
            <a:endParaRPr lang="en-US" dirty="0"/>
          </a:p>
        </p:txBody>
      </p:sp>
    </p:spTree>
    <p:extLst>
      <p:ext uri="{BB962C8B-B14F-4D97-AF65-F5344CB8AC3E}">
        <p14:creationId xmlns:p14="http://schemas.microsoft.com/office/powerpoint/2010/main" val="353695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57200"/>
            <a:ext cx="8077200" cy="2209800"/>
          </a:xfrm>
          <a:solidFill>
            <a:schemeClr val="accent1">
              <a:lumMod val="20000"/>
              <a:lumOff val="80000"/>
            </a:schemeClr>
          </a:solidFill>
        </p:spPr>
        <p:txBody>
          <a:bodyPr/>
          <a:lstStyle/>
          <a:p>
            <a:pPr marL="0" indent="0">
              <a:buNone/>
            </a:pPr>
            <a:r>
              <a:rPr lang="en-US" dirty="0"/>
              <a:t>“An effective system must coordinate and address state needs for both the number of personnel as well as the degree to which those personnel are supported and qualified for their roles in the service system”</a:t>
            </a:r>
          </a:p>
          <a:p>
            <a:pPr marL="0" indent="0">
              <a:buNone/>
            </a:pPr>
            <a:r>
              <a:rPr lang="en-US" sz="2000" dirty="0"/>
              <a:t>                                                                                         ECTA System Framework</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extBox 2"/>
          <p:cNvSpPr txBox="1"/>
          <p:nvPr/>
        </p:nvSpPr>
        <p:spPr>
          <a:xfrm>
            <a:off x="609600" y="3200399"/>
            <a:ext cx="4559300" cy="2523768"/>
          </a:xfrm>
          <a:prstGeom prst="rect">
            <a:avLst/>
          </a:prstGeom>
          <a:noFill/>
        </p:spPr>
        <p:txBody>
          <a:bodyPr wrap="square" rtlCol="0">
            <a:spAutoFit/>
          </a:bodyPr>
          <a:lstStyle/>
          <a:p>
            <a:r>
              <a:rPr lang="en-US" sz="2800" dirty="0"/>
              <a:t>How does leadership build a state system that does that?</a:t>
            </a:r>
          </a:p>
          <a:p>
            <a:endParaRPr lang="en-US" sz="2800" dirty="0"/>
          </a:p>
          <a:p>
            <a:r>
              <a:rPr lang="en-US" sz="2800" dirty="0"/>
              <a:t>How does leadership know if the state system does that?</a:t>
            </a:r>
          </a:p>
          <a:p>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000" b="7617"/>
          <a:stretch/>
        </p:blipFill>
        <p:spPr>
          <a:xfrm>
            <a:off x="5495925" y="2993354"/>
            <a:ext cx="2495550" cy="2614906"/>
          </a:xfrm>
          <a:prstGeom prst="rect">
            <a:avLst/>
          </a:prstGeom>
          <a:effectLst>
            <a:softEdge rad="139700"/>
          </a:effectLst>
        </p:spPr>
      </p:pic>
      <p:sp>
        <p:nvSpPr>
          <p:cNvPr id="5" name="TextBox 4"/>
          <p:cNvSpPr txBox="1"/>
          <p:nvPr/>
        </p:nvSpPr>
        <p:spPr>
          <a:xfrm>
            <a:off x="5943600" y="3515977"/>
            <a:ext cx="1600200" cy="1569660"/>
          </a:xfrm>
          <a:prstGeom prst="rect">
            <a:avLst/>
          </a:prstGeom>
          <a:noFill/>
          <a:effectLst>
            <a:glow rad="127000">
              <a:schemeClr val="accent1">
                <a:alpha val="49000"/>
              </a:schemeClr>
            </a:glow>
          </a:effectLst>
        </p:spPr>
        <p:txBody>
          <a:bodyPr wrap="square" rtlCol="0">
            <a:spAutoFit/>
          </a:bodyPr>
          <a:lstStyle/>
          <a:p>
            <a:pPr algn="ctr"/>
            <a:r>
              <a:rPr lang="en-US" sz="4800" b="1" dirty="0">
                <a:solidFill>
                  <a:schemeClr val="tx2">
                    <a:lumMod val="50000"/>
                  </a:schemeClr>
                </a:solidFill>
              </a:rPr>
              <a:t>With</a:t>
            </a:r>
          </a:p>
          <a:p>
            <a:pPr algn="ctr"/>
            <a:r>
              <a:rPr lang="en-US" sz="4800" b="1" dirty="0">
                <a:solidFill>
                  <a:schemeClr val="tx2">
                    <a:lumMod val="50000"/>
                  </a:schemeClr>
                </a:solidFill>
              </a:rPr>
              <a:t>Data</a:t>
            </a:r>
          </a:p>
        </p:txBody>
      </p:sp>
      <p:sp>
        <p:nvSpPr>
          <p:cNvPr id="11" name="Slide Number Placeholder 10"/>
          <p:cNvSpPr>
            <a:spLocks noGrp="1"/>
          </p:cNvSpPr>
          <p:nvPr>
            <p:ph type="sldNum" sz="quarter" idx="10"/>
          </p:nvPr>
        </p:nvSpPr>
        <p:spPr/>
        <p:txBody>
          <a:bodyPr/>
          <a:lstStyle/>
          <a:p>
            <a:fld id="{B2897048-00E0-47FB-B07B-F36BBE8AF579}" type="slidenum">
              <a:rPr lang="en-US" smtClean="0"/>
              <a:pPr/>
              <a:t>17</a:t>
            </a:fld>
            <a:endParaRPr lang="en-US" dirty="0"/>
          </a:p>
        </p:txBody>
      </p:sp>
    </p:spTree>
    <p:extLst>
      <p:ext uri="{BB962C8B-B14F-4D97-AF65-F5344CB8AC3E}">
        <p14:creationId xmlns:p14="http://schemas.microsoft.com/office/powerpoint/2010/main" val="389543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76400"/>
            <a:ext cx="7162800" cy="1447799"/>
          </a:xfrm>
        </p:spPr>
        <p:txBody>
          <a:bodyPr/>
          <a:lstStyle/>
          <a:p>
            <a:pPr marL="0" indent="0">
              <a:buNone/>
            </a:pPr>
            <a:r>
              <a:rPr lang="en-US" sz="4000" dirty="0"/>
              <a:t>Bottom line:  </a:t>
            </a:r>
          </a:p>
          <a:p>
            <a:pPr marL="0" indent="0">
              <a:buNone/>
            </a:pPr>
            <a:r>
              <a:rPr lang="en-US" sz="4000" dirty="0"/>
              <a:t>High quality data on personnel is essential to achieving a system with high quality personnel</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Tree>
    <p:extLst>
      <p:ext uri="{BB962C8B-B14F-4D97-AF65-F5344CB8AC3E}">
        <p14:creationId xmlns:p14="http://schemas.microsoft.com/office/powerpoint/2010/main" val="481734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noFill/>
          </a:ln>
        </p:spPr>
        <p:txBody>
          <a:bodyPr>
            <a:normAutofit/>
          </a:bodyPr>
          <a:lstStyle/>
          <a:p>
            <a:r>
              <a:rPr lang="en-US" dirty="0"/>
              <a:t>What do we know about EC/EI/ECSE Personnel?</a:t>
            </a:r>
          </a:p>
        </p:txBody>
      </p:sp>
      <p:sp>
        <p:nvSpPr>
          <p:cNvPr id="2" name="Picture Placeholder 1">
            <a:extLst>
              <a:ext uri="{FF2B5EF4-FFF2-40B4-BE49-F238E27FC236}">
                <a16:creationId xmlns:a16="http://schemas.microsoft.com/office/drawing/2014/main" id="{3C3CD840-C88E-4423-B97E-97338F4D48D7}"/>
              </a:ext>
            </a:extLst>
          </p:cNvPr>
          <p:cNvSpPr>
            <a:spLocks noGrp="1"/>
          </p:cNvSpPr>
          <p:nvPr>
            <p:ph type="pic" sz="quarter" idx="10"/>
          </p:nvPr>
        </p:nvSpPr>
        <p:spPr/>
      </p:sp>
      <p:sp>
        <p:nvSpPr>
          <p:cNvPr id="4" name="Slide Number Placeholder 3"/>
          <p:cNvSpPr>
            <a:spLocks noGrp="1"/>
          </p:cNvSpPr>
          <p:nvPr>
            <p:ph type="sldNum" sz="quarter" idx="11"/>
          </p:nvPr>
        </p:nvSpPr>
        <p:spPr/>
        <p:txBody>
          <a:bodyPr/>
          <a:lstStyle/>
          <a:p>
            <a:fld id="{B2897048-00E0-47FB-B07B-F36BBE8AF579}" type="slidenum">
              <a:rPr lang="en-US" smtClean="0"/>
              <a:pPr/>
              <a:t>19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755" y="3124200"/>
            <a:ext cx="3683889" cy="2455926"/>
          </a:xfrm>
          <a:prstGeom prst="rect">
            <a:avLst/>
          </a:prstGeom>
          <a:ln>
            <a:solidFill>
              <a:schemeClr val="tx2">
                <a:lumMod val="75000"/>
              </a:schemeClr>
            </a:solidFill>
          </a:ln>
        </p:spPr>
      </p:pic>
    </p:spTree>
    <p:extLst>
      <p:ext uri="{BB962C8B-B14F-4D97-AF65-F5344CB8AC3E}">
        <p14:creationId xmlns:p14="http://schemas.microsoft.com/office/powerpoint/2010/main" val="363451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A8F9B1-621E-4B2F-A148-902E7E7DD1F2}"/>
              </a:ext>
            </a:extLst>
          </p:cNvPr>
          <p:cNvSpPr>
            <a:spLocks noGrp="1"/>
          </p:cNvSpPr>
          <p:nvPr>
            <p:ph idx="1"/>
          </p:nvPr>
        </p:nvSpPr>
        <p:spPr/>
        <p:txBody>
          <a:bodyPr/>
          <a:lstStyle/>
          <a:p>
            <a:r>
              <a:rPr lang="en-US" dirty="0"/>
              <a:t>Part C state staff?</a:t>
            </a:r>
          </a:p>
          <a:p>
            <a:r>
              <a:rPr lang="en-US" dirty="0"/>
              <a:t>Part B 619 state staff?</a:t>
            </a:r>
          </a:p>
          <a:p>
            <a:r>
              <a:rPr lang="en-US" dirty="0"/>
              <a:t>Program Administrators?</a:t>
            </a:r>
          </a:p>
          <a:p>
            <a:r>
              <a:rPr lang="en-US" dirty="0"/>
              <a:t>Practitioners?</a:t>
            </a:r>
          </a:p>
          <a:p>
            <a:r>
              <a:rPr lang="en-US" dirty="0"/>
              <a:t>Who else?</a:t>
            </a:r>
          </a:p>
        </p:txBody>
      </p:sp>
      <p:sp>
        <p:nvSpPr>
          <p:cNvPr id="3" name="Title 2">
            <a:extLst>
              <a:ext uri="{FF2B5EF4-FFF2-40B4-BE49-F238E27FC236}">
                <a16:creationId xmlns:a16="http://schemas.microsoft.com/office/drawing/2014/main" id="{3CD4A33D-5D72-4A61-91F3-9D26CDAA0F6E}"/>
              </a:ext>
            </a:extLst>
          </p:cNvPr>
          <p:cNvSpPr>
            <a:spLocks noGrp="1"/>
          </p:cNvSpPr>
          <p:nvPr>
            <p:ph type="title"/>
          </p:nvPr>
        </p:nvSpPr>
        <p:spPr/>
        <p:txBody>
          <a:bodyPr/>
          <a:lstStyle/>
          <a:p>
            <a:r>
              <a:rPr lang="en-US" dirty="0"/>
              <a:t>Who is in the room?</a:t>
            </a:r>
          </a:p>
        </p:txBody>
      </p:sp>
      <p:sp>
        <p:nvSpPr>
          <p:cNvPr id="4" name="Slide Number Placeholder 3">
            <a:extLst>
              <a:ext uri="{FF2B5EF4-FFF2-40B4-BE49-F238E27FC236}">
                <a16:creationId xmlns:a16="http://schemas.microsoft.com/office/drawing/2014/main" id="{263BAAD6-F66F-4B21-BE99-64F4EDEA7137}"/>
              </a:ext>
            </a:extLst>
          </p:cNvPr>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3525167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200400"/>
            <a:ext cx="8229600" cy="3048001"/>
          </a:xfrm>
        </p:spPr>
        <p:txBody>
          <a:bodyPr/>
          <a:lstStyle/>
          <a:p>
            <a:r>
              <a:rPr lang="en-US" dirty="0"/>
              <a:t>Age?</a:t>
            </a:r>
          </a:p>
          <a:p>
            <a:r>
              <a:rPr lang="en-US" dirty="0"/>
              <a:t>Race/Ethnicity?</a:t>
            </a:r>
          </a:p>
          <a:p>
            <a:r>
              <a:rPr lang="en-US" dirty="0"/>
              <a:t>Languages spoken</a:t>
            </a:r>
          </a:p>
          <a:p>
            <a:r>
              <a:rPr lang="en-US" dirty="0"/>
              <a:t>Preparation?</a:t>
            </a:r>
          </a:p>
        </p:txBody>
      </p:sp>
      <p:sp>
        <p:nvSpPr>
          <p:cNvPr id="3" name="Title 2"/>
          <p:cNvSpPr>
            <a:spLocks noGrp="1"/>
          </p:cNvSpPr>
          <p:nvPr>
            <p:ph type="title"/>
          </p:nvPr>
        </p:nvSpPr>
        <p:spPr>
          <a:xfrm>
            <a:off x="457200" y="1371600"/>
            <a:ext cx="8229600" cy="1143000"/>
          </a:xfrm>
          <a:ln>
            <a:noFill/>
          </a:ln>
        </p:spPr>
        <p:txBody>
          <a:bodyPr>
            <a:normAutofit fontScale="90000"/>
          </a:bodyPr>
          <a:lstStyle/>
          <a:p>
            <a:r>
              <a:rPr lang="en-US" dirty="0"/>
              <a:t>Why would you want to know the characteristics of the work force?</a:t>
            </a:r>
            <a:br>
              <a:rPr lang="en-US" dirty="0"/>
            </a:br>
            <a:br>
              <a:rPr lang="en-US" dirty="0"/>
            </a:br>
            <a:r>
              <a:rPr lang="en-US" dirty="0"/>
              <a:t>What action could you take?</a:t>
            </a:r>
            <a:br>
              <a:rPr lang="en-US" dirty="0"/>
            </a:b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20</a:t>
            </a:fld>
            <a:endParaRPr lang="en-US" dirty="0"/>
          </a:p>
        </p:txBody>
      </p:sp>
    </p:spTree>
    <p:extLst>
      <p:ext uri="{BB962C8B-B14F-4D97-AF65-F5344CB8AC3E}">
        <p14:creationId xmlns:p14="http://schemas.microsoft.com/office/powerpoint/2010/main" val="3739260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
        <p:nvSpPr>
          <p:cNvPr id="5" name="TextBox 4"/>
          <p:cNvSpPr txBox="1"/>
          <p:nvPr/>
        </p:nvSpPr>
        <p:spPr>
          <a:xfrm>
            <a:off x="6324600" y="3200400"/>
            <a:ext cx="2057400" cy="1569660"/>
          </a:xfrm>
          <a:prstGeom prst="rect">
            <a:avLst/>
          </a:prstGeom>
          <a:noFill/>
          <a:ln>
            <a:solidFill>
              <a:schemeClr val="accent1">
                <a:lumMod val="75000"/>
              </a:schemeClr>
            </a:solidFill>
          </a:ln>
        </p:spPr>
        <p:txBody>
          <a:bodyPr wrap="square" rtlCol="0">
            <a:spAutoFit/>
          </a:bodyPr>
          <a:lstStyle/>
          <a:p>
            <a:pPr algn="ctr"/>
            <a:r>
              <a:rPr lang="en-US" sz="2400" dirty="0"/>
              <a:t>Good outcomes for children and families</a:t>
            </a:r>
          </a:p>
        </p:txBody>
      </p:sp>
      <p:sp>
        <p:nvSpPr>
          <p:cNvPr id="6" name="TextBox 5"/>
          <p:cNvSpPr txBox="1"/>
          <p:nvPr/>
        </p:nvSpPr>
        <p:spPr>
          <a:xfrm>
            <a:off x="3380601" y="3200400"/>
            <a:ext cx="2362200" cy="1569660"/>
          </a:xfrm>
          <a:prstGeom prst="rect">
            <a:avLst/>
          </a:prstGeom>
          <a:noFill/>
          <a:ln>
            <a:solidFill>
              <a:schemeClr val="accent1">
                <a:lumMod val="75000"/>
              </a:schemeClr>
            </a:solidFill>
          </a:ln>
        </p:spPr>
        <p:txBody>
          <a:bodyPr wrap="square" rtlCol="0">
            <a:spAutoFit/>
          </a:bodyPr>
          <a:lstStyle/>
          <a:p>
            <a:pPr algn="ctr"/>
            <a:r>
              <a:rPr lang="en-US" sz="2400" dirty="0"/>
              <a:t>Professionals implement Recommended Practices</a:t>
            </a:r>
          </a:p>
        </p:txBody>
      </p:sp>
      <p:sp>
        <p:nvSpPr>
          <p:cNvPr id="7" name="TextBox 6"/>
          <p:cNvSpPr txBox="1"/>
          <p:nvPr/>
        </p:nvSpPr>
        <p:spPr>
          <a:xfrm>
            <a:off x="685800" y="762000"/>
            <a:ext cx="2971800" cy="1938992"/>
          </a:xfrm>
          <a:prstGeom prst="rect">
            <a:avLst/>
          </a:prstGeom>
          <a:noFill/>
          <a:ln>
            <a:solidFill>
              <a:schemeClr val="accent1">
                <a:lumMod val="75000"/>
              </a:schemeClr>
            </a:solidFill>
          </a:ln>
        </p:spPr>
        <p:txBody>
          <a:bodyPr wrap="square" rtlCol="0">
            <a:spAutoFit/>
          </a:bodyPr>
          <a:lstStyle/>
          <a:p>
            <a:pPr algn="ctr"/>
            <a:r>
              <a:rPr lang="en-US" sz="2400" dirty="0"/>
              <a:t>Professionals have knowledge and skills to implement Recommended Practices</a:t>
            </a:r>
          </a:p>
        </p:txBody>
      </p:sp>
      <p:sp>
        <p:nvSpPr>
          <p:cNvPr id="8" name="Right Arrow 7"/>
          <p:cNvSpPr/>
          <p:nvPr/>
        </p:nvSpPr>
        <p:spPr>
          <a:xfrm>
            <a:off x="5791200" y="38100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50761">
            <a:off x="2835595" y="2829515"/>
            <a:ext cx="48424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55635">
            <a:off x="2653204" y="3682934"/>
            <a:ext cx="48424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9729070">
            <a:off x="2743043" y="4675585"/>
            <a:ext cx="48424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90847" y="3372709"/>
            <a:ext cx="1219200" cy="9144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46113" y="4825369"/>
            <a:ext cx="1219200" cy="9144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449273" y="3530148"/>
            <a:ext cx="838200" cy="646331"/>
          </a:xfrm>
          <a:prstGeom prst="rect">
            <a:avLst/>
          </a:prstGeom>
          <a:noFill/>
        </p:spPr>
        <p:txBody>
          <a:bodyPr wrap="square" rtlCol="0">
            <a:spAutoFit/>
          </a:bodyPr>
          <a:lstStyle/>
          <a:p>
            <a:r>
              <a:rPr lang="en-US" dirty="0"/>
              <a:t>Other factor</a:t>
            </a:r>
          </a:p>
        </p:txBody>
      </p:sp>
      <p:sp>
        <p:nvSpPr>
          <p:cNvPr id="19" name="TextBox 18"/>
          <p:cNvSpPr txBox="1"/>
          <p:nvPr/>
        </p:nvSpPr>
        <p:spPr>
          <a:xfrm>
            <a:off x="1536613" y="4972734"/>
            <a:ext cx="838200" cy="646331"/>
          </a:xfrm>
          <a:prstGeom prst="rect">
            <a:avLst/>
          </a:prstGeom>
          <a:noFill/>
        </p:spPr>
        <p:txBody>
          <a:bodyPr wrap="square" rtlCol="0">
            <a:spAutoFit/>
          </a:bodyPr>
          <a:lstStyle/>
          <a:p>
            <a:r>
              <a:rPr lang="en-US" dirty="0"/>
              <a:t>Other factor</a:t>
            </a:r>
          </a:p>
        </p:txBody>
      </p:sp>
    </p:spTree>
    <p:extLst>
      <p:ext uri="{BB962C8B-B14F-4D97-AF65-F5344CB8AC3E}">
        <p14:creationId xmlns:p14="http://schemas.microsoft.com/office/powerpoint/2010/main" val="367764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5"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22</a:t>
            </a:fld>
            <a:endParaRPr lang="en-US" dirty="0"/>
          </a:p>
        </p:txBody>
      </p:sp>
      <p:grpSp>
        <p:nvGrpSpPr>
          <p:cNvPr id="10" name="Group 9"/>
          <p:cNvGrpSpPr/>
          <p:nvPr/>
        </p:nvGrpSpPr>
        <p:grpSpPr>
          <a:xfrm>
            <a:off x="2580167" y="762000"/>
            <a:ext cx="6400800" cy="4215769"/>
            <a:chOff x="685800" y="914400"/>
            <a:chExt cx="7696200" cy="4825369"/>
          </a:xfrm>
        </p:grpSpPr>
        <p:grpSp>
          <p:nvGrpSpPr>
            <p:cNvPr id="2" name="Group 1"/>
            <p:cNvGrpSpPr/>
            <p:nvPr/>
          </p:nvGrpSpPr>
          <p:grpSpPr>
            <a:xfrm>
              <a:off x="685800" y="914400"/>
              <a:ext cx="7696200" cy="4825369"/>
              <a:chOff x="685800" y="762000"/>
              <a:chExt cx="7696200" cy="4977769"/>
            </a:xfrm>
          </p:grpSpPr>
          <p:sp>
            <p:nvSpPr>
              <p:cNvPr id="5" name="TextBox 4"/>
              <p:cNvSpPr txBox="1"/>
              <p:nvPr/>
            </p:nvSpPr>
            <p:spPr>
              <a:xfrm>
                <a:off x="6324600" y="3200400"/>
                <a:ext cx="2057400" cy="1090222"/>
              </a:xfrm>
              <a:prstGeom prst="rect">
                <a:avLst/>
              </a:prstGeom>
              <a:noFill/>
              <a:ln>
                <a:solidFill>
                  <a:schemeClr val="accent1">
                    <a:lumMod val="75000"/>
                  </a:schemeClr>
                </a:solidFill>
              </a:ln>
            </p:spPr>
            <p:txBody>
              <a:bodyPr wrap="square" rtlCol="0">
                <a:spAutoFit/>
              </a:bodyPr>
              <a:lstStyle/>
              <a:p>
                <a:pPr algn="ctr"/>
                <a:r>
                  <a:rPr lang="en-US" dirty="0"/>
                  <a:t>Good outcomes for children and families</a:t>
                </a:r>
              </a:p>
            </p:txBody>
          </p:sp>
          <p:sp>
            <p:nvSpPr>
              <p:cNvPr id="6" name="TextBox 5"/>
              <p:cNvSpPr txBox="1"/>
              <p:nvPr/>
            </p:nvSpPr>
            <p:spPr>
              <a:xfrm>
                <a:off x="3380601" y="3200400"/>
                <a:ext cx="2362200" cy="1417288"/>
              </a:xfrm>
              <a:prstGeom prst="rect">
                <a:avLst/>
              </a:prstGeom>
              <a:noFill/>
              <a:ln>
                <a:solidFill>
                  <a:schemeClr val="accent1">
                    <a:lumMod val="75000"/>
                  </a:schemeClr>
                </a:solidFill>
              </a:ln>
            </p:spPr>
            <p:txBody>
              <a:bodyPr wrap="square" rtlCol="0">
                <a:spAutoFit/>
              </a:bodyPr>
              <a:lstStyle/>
              <a:p>
                <a:pPr algn="ctr"/>
                <a:r>
                  <a:rPr lang="en-US" dirty="0"/>
                  <a:t>Professionals implement Recommended Practices</a:t>
                </a:r>
              </a:p>
            </p:txBody>
          </p:sp>
          <p:sp>
            <p:nvSpPr>
              <p:cNvPr id="7" name="TextBox 6"/>
              <p:cNvSpPr txBox="1"/>
              <p:nvPr/>
            </p:nvSpPr>
            <p:spPr>
              <a:xfrm>
                <a:off x="685800" y="762000"/>
                <a:ext cx="2971800" cy="1417288"/>
              </a:xfrm>
              <a:prstGeom prst="rect">
                <a:avLst/>
              </a:prstGeom>
              <a:noFill/>
              <a:ln>
                <a:solidFill>
                  <a:schemeClr val="accent1">
                    <a:lumMod val="75000"/>
                  </a:schemeClr>
                </a:solidFill>
              </a:ln>
            </p:spPr>
            <p:txBody>
              <a:bodyPr wrap="square" rtlCol="0">
                <a:spAutoFit/>
              </a:bodyPr>
              <a:lstStyle/>
              <a:p>
                <a:pPr algn="ctr"/>
                <a:r>
                  <a:rPr lang="en-US" dirty="0"/>
                  <a:t>Professionals have knowledge and skills to implement Recommended Practices</a:t>
                </a:r>
              </a:p>
            </p:txBody>
          </p:sp>
          <p:sp>
            <p:nvSpPr>
              <p:cNvPr id="8" name="Right Arrow 7"/>
              <p:cNvSpPr/>
              <p:nvPr/>
            </p:nvSpPr>
            <p:spPr>
              <a:xfrm>
                <a:off x="5791200" y="38100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50761">
                <a:off x="2835595" y="2829515"/>
                <a:ext cx="48424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55635">
                <a:off x="2653204" y="3682934"/>
                <a:ext cx="48424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9729070">
                <a:off x="2743043" y="4675585"/>
                <a:ext cx="48424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90847" y="3372709"/>
                <a:ext cx="1219200" cy="9144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46113" y="4825369"/>
                <a:ext cx="1219200" cy="9144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1323201" y="3518485"/>
              <a:ext cx="1174230" cy="2147975"/>
              <a:chOff x="1323201" y="3518485"/>
              <a:chExt cx="1174230" cy="2147975"/>
            </a:xfrm>
          </p:grpSpPr>
          <p:sp>
            <p:nvSpPr>
              <p:cNvPr id="15" name="TextBox 14"/>
              <p:cNvSpPr txBox="1"/>
              <p:nvPr/>
            </p:nvSpPr>
            <p:spPr>
              <a:xfrm>
                <a:off x="1323201" y="3518485"/>
                <a:ext cx="1174230" cy="739791"/>
              </a:xfrm>
              <a:prstGeom prst="rect">
                <a:avLst/>
              </a:prstGeom>
              <a:noFill/>
            </p:spPr>
            <p:txBody>
              <a:bodyPr wrap="square" rtlCol="0">
                <a:spAutoFit/>
              </a:bodyPr>
              <a:lstStyle/>
              <a:p>
                <a:r>
                  <a:rPr lang="en-US" dirty="0"/>
                  <a:t>Other factor</a:t>
                </a:r>
              </a:p>
            </p:txBody>
          </p:sp>
          <p:sp>
            <p:nvSpPr>
              <p:cNvPr id="19" name="TextBox 18"/>
              <p:cNvSpPr txBox="1"/>
              <p:nvPr/>
            </p:nvSpPr>
            <p:spPr>
              <a:xfrm>
                <a:off x="1468731" y="4926670"/>
                <a:ext cx="1028700" cy="739790"/>
              </a:xfrm>
              <a:prstGeom prst="rect">
                <a:avLst/>
              </a:prstGeom>
              <a:noFill/>
            </p:spPr>
            <p:txBody>
              <a:bodyPr wrap="square" rtlCol="0">
                <a:spAutoFit/>
              </a:bodyPr>
              <a:lstStyle/>
              <a:p>
                <a:r>
                  <a:rPr lang="en-US" dirty="0"/>
                  <a:t>Other factor</a:t>
                </a:r>
              </a:p>
            </p:txBody>
          </p:sp>
        </p:grpSp>
      </p:grpSp>
      <p:sp>
        <p:nvSpPr>
          <p:cNvPr id="17" name="Rectangle 16"/>
          <p:cNvSpPr/>
          <p:nvPr/>
        </p:nvSpPr>
        <p:spPr>
          <a:xfrm>
            <a:off x="177533" y="788481"/>
            <a:ext cx="2101212" cy="4876800"/>
          </a:xfrm>
          <a:prstGeom prst="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6557" y="2072719"/>
            <a:ext cx="2101212" cy="2308324"/>
          </a:xfrm>
          <a:prstGeom prst="rect">
            <a:avLst/>
          </a:prstGeom>
          <a:noFill/>
        </p:spPr>
        <p:txBody>
          <a:bodyPr wrap="square" rtlCol="0">
            <a:spAutoFit/>
          </a:bodyPr>
          <a:lstStyle/>
          <a:p>
            <a:pPr algn="ctr"/>
            <a:r>
              <a:rPr lang="en-US" sz="3600" dirty="0"/>
              <a:t>What influences </a:t>
            </a:r>
          </a:p>
          <a:p>
            <a:pPr algn="ctr"/>
            <a:r>
              <a:rPr lang="en-US" sz="3600" dirty="0"/>
              <a:t>these things?</a:t>
            </a:r>
          </a:p>
        </p:txBody>
      </p:sp>
      <p:sp>
        <p:nvSpPr>
          <p:cNvPr id="18" name="Right Arrow 17"/>
          <p:cNvSpPr/>
          <p:nvPr/>
        </p:nvSpPr>
        <p:spPr>
          <a:xfrm>
            <a:off x="2265444" y="1193360"/>
            <a:ext cx="292398" cy="381000"/>
          </a:xfrm>
          <a:prstGeom prst="rightArrow">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2272095" y="3152910"/>
            <a:ext cx="292398" cy="381000"/>
          </a:xfrm>
          <a:prstGeom prst="rightArrow">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2278745" y="4463795"/>
            <a:ext cx="292398" cy="381000"/>
          </a:xfrm>
          <a:prstGeom prst="rightArrow">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526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1752600"/>
            <a:ext cx="3962400" cy="2057400"/>
          </a:xfrm>
        </p:spPr>
        <p:txBody>
          <a:bodyPr/>
          <a:lstStyle/>
          <a:p>
            <a:pPr marL="0" indent="0" algn="ctr">
              <a:buNone/>
            </a:pPr>
            <a:r>
              <a:rPr lang="en-US" sz="3200" b="1" dirty="0">
                <a:latin typeface="Century Gothic" panose="020B0502020202020204" pitchFamily="34" charset="0"/>
              </a:rPr>
              <a:t>What kind of data are states collecting on personnel?</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23</a:t>
            </a:fld>
            <a:endParaRPr lang="en-US" dirty="0"/>
          </a:p>
        </p:txBody>
      </p:sp>
      <p:pic>
        <p:nvPicPr>
          <p:cNvPr id="5" name="Picture 4" descr="Image result for sun rainbow"/>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2514600" cy="2286000"/>
          </a:xfrm>
          <a:prstGeom prst="rect">
            <a:avLst/>
          </a:prstGeom>
          <a:noFill/>
          <a:ln>
            <a:solidFill>
              <a:schemeClr val="tx2">
                <a:lumMod val="75000"/>
              </a:schemeClr>
            </a:solidFill>
          </a:ln>
        </p:spPr>
      </p:pic>
    </p:spTree>
    <p:extLst>
      <p:ext uri="{BB962C8B-B14F-4D97-AF65-F5344CB8AC3E}">
        <p14:creationId xmlns:p14="http://schemas.microsoft.com/office/powerpoint/2010/main" val="3089563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72" y="-76200"/>
            <a:ext cx="8910738" cy="5768163"/>
          </a:xfrm>
          <a:prstGeom prst="rect">
            <a:avLst/>
          </a:prstGeom>
        </p:spPr>
      </p:pic>
      <p:sp>
        <p:nvSpPr>
          <p:cNvPr id="6" name="TextBox 5"/>
          <p:cNvSpPr txBox="1"/>
          <p:nvPr/>
        </p:nvSpPr>
        <p:spPr>
          <a:xfrm>
            <a:off x="1066800" y="5691963"/>
            <a:ext cx="7128510" cy="338554"/>
          </a:xfrm>
          <a:prstGeom prst="rect">
            <a:avLst/>
          </a:prstGeom>
          <a:noFill/>
        </p:spPr>
        <p:txBody>
          <a:bodyPr wrap="square" rtlCol="0">
            <a:spAutoFit/>
          </a:bodyPr>
          <a:lstStyle/>
          <a:p>
            <a:r>
              <a:rPr lang="en-US" sz="1600" dirty="0">
                <a:hlinkClick r:id="rId4"/>
              </a:rPr>
              <a:t>http://dasycenter.org/state-of-the-states-2016/workforce-level-data-systems/</a:t>
            </a:r>
            <a:endParaRPr lang="en-US" sz="1600" dirty="0"/>
          </a:p>
        </p:txBody>
      </p:sp>
      <p:sp>
        <p:nvSpPr>
          <p:cNvPr id="2" name="Slide Number Placeholder 1"/>
          <p:cNvSpPr>
            <a:spLocks noGrp="1"/>
          </p:cNvSpPr>
          <p:nvPr>
            <p:ph type="sldNum" sz="quarter" idx="10"/>
          </p:nvPr>
        </p:nvSpPr>
        <p:spPr/>
        <p:txBody>
          <a:bodyPr/>
          <a:lstStyle/>
          <a:p>
            <a:fld id="{B2897048-00E0-47FB-B07B-F36BBE8AF579}" type="slidenum">
              <a:rPr lang="en-US" smtClean="0"/>
              <a:pPr/>
              <a:t>24</a:t>
            </a:fld>
            <a:endParaRPr lang="en-US" dirty="0"/>
          </a:p>
        </p:txBody>
      </p:sp>
    </p:spTree>
    <p:extLst>
      <p:ext uri="{BB962C8B-B14F-4D97-AF65-F5344CB8AC3E}">
        <p14:creationId xmlns:p14="http://schemas.microsoft.com/office/powerpoint/2010/main" val="386716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1752" t="38001" r="22202" b="18664"/>
          <a:stretch/>
        </p:blipFill>
        <p:spPr>
          <a:xfrm>
            <a:off x="80734" y="960120"/>
            <a:ext cx="9063266" cy="4937760"/>
          </a:xfrm>
          <a:prstGeom prst="rect">
            <a:avLst/>
          </a:prstGeom>
        </p:spPr>
      </p:pic>
      <p:sp>
        <p:nvSpPr>
          <p:cNvPr id="3" name="Slide Number Placeholder 2"/>
          <p:cNvSpPr>
            <a:spLocks noGrp="1"/>
          </p:cNvSpPr>
          <p:nvPr>
            <p:ph type="sldNum" sz="quarter" idx="10"/>
          </p:nvPr>
        </p:nvSpPr>
        <p:spPr/>
        <p:txBody>
          <a:bodyPr/>
          <a:lstStyle/>
          <a:p>
            <a:fld id="{B2897048-00E0-47FB-B07B-F36BBE8AF579}" type="slidenum">
              <a:rPr lang="en-US" smtClean="0"/>
              <a:pPr/>
              <a:t>25</a:t>
            </a:fld>
            <a:endParaRPr lang="en-US" dirty="0"/>
          </a:p>
        </p:txBody>
      </p:sp>
    </p:spTree>
    <p:extLst>
      <p:ext uri="{BB962C8B-B14F-4D97-AF65-F5344CB8AC3E}">
        <p14:creationId xmlns:p14="http://schemas.microsoft.com/office/powerpoint/2010/main" val="2630923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26</a:t>
            </a:fld>
            <a:endParaRPr lang="en-US" dirty="0"/>
          </a:p>
        </p:txBody>
      </p:sp>
      <p:sp>
        <p:nvSpPr>
          <p:cNvPr id="4" name="Title 3"/>
          <p:cNvSpPr>
            <a:spLocks noGrp="1"/>
          </p:cNvSpPr>
          <p:nvPr>
            <p:ph type="title"/>
          </p:nvPr>
        </p:nvSpPr>
        <p:spPr>
          <a:ln>
            <a:noFill/>
          </a:ln>
        </p:spPr>
        <p:txBody>
          <a:bodyPr/>
          <a:lstStyle/>
          <a:p>
            <a:r>
              <a:rPr lang="en-US" dirty="0"/>
              <a:t>About the ITCA 2015 Data Survey</a:t>
            </a:r>
          </a:p>
        </p:txBody>
      </p:sp>
      <p:sp>
        <p:nvSpPr>
          <p:cNvPr id="6" name="Content Placeholder 1"/>
          <p:cNvSpPr>
            <a:spLocks noGrp="1"/>
          </p:cNvSpPr>
          <p:nvPr>
            <p:ph idx="1"/>
          </p:nvPr>
        </p:nvSpPr>
        <p:spPr>
          <a:xfrm>
            <a:off x="457200" y="1600201"/>
            <a:ext cx="8229600" cy="4038600"/>
          </a:xfrm>
        </p:spPr>
        <p:txBody>
          <a:bodyPr/>
          <a:lstStyle/>
          <a:p>
            <a:pPr lvl="0"/>
            <a:r>
              <a:rPr lang="en-US" dirty="0"/>
              <a:t>Data collected through online survey</a:t>
            </a:r>
          </a:p>
          <a:p>
            <a:r>
              <a:rPr lang="en-US" dirty="0"/>
              <a:t>Conducted survey in 2015</a:t>
            </a:r>
          </a:p>
          <a:p>
            <a:r>
              <a:rPr lang="en-US" dirty="0"/>
              <a:t>Sent to Part C Coordinators in all states and territories</a:t>
            </a:r>
          </a:p>
          <a:p>
            <a:r>
              <a:rPr lang="en-US" dirty="0"/>
              <a:t>47 states responded</a:t>
            </a:r>
          </a:p>
          <a:p>
            <a:r>
              <a:rPr lang="en-US" dirty="0" err="1"/>
              <a:t>Percents</a:t>
            </a:r>
            <a:r>
              <a:rPr lang="en-US" dirty="0"/>
              <a:t> are percent of states</a:t>
            </a:r>
          </a:p>
          <a:p>
            <a:endParaRPr lang="en-US" dirty="0"/>
          </a:p>
        </p:txBody>
      </p:sp>
    </p:spTree>
    <p:extLst>
      <p:ext uri="{BB962C8B-B14F-4D97-AF65-F5344CB8AC3E}">
        <p14:creationId xmlns:p14="http://schemas.microsoft.com/office/powerpoint/2010/main" val="1802468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Early Intervention </a:t>
            </a:r>
          </a:p>
        </p:txBody>
      </p:sp>
      <p:sp>
        <p:nvSpPr>
          <p:cNvPr id="5" name="Content Placeholder 4"/>
          <p:cNvSpPr>
            <a:spLocks noGrp="1"/>
          </p:cNvSpPr>
          <p:nvPr>
            <p:ph idx="1"/>
          </p:nvPr>
        </p:nvSpPr>
        <p:spPr>
          <a:xfrm>
            <a:off x="444500" y="1605429"/>
            <a:ext cx="5867400" cy="4038600"/>
          </a:xfrm>
        </p:spPr>
        <p:txBody>
          <a:bodyPr/>
          <a:lstStyle/>
          <a:p>
            <a:r>
              <a:rPr lang="en-US" dirty="0"/>
              <a:t>At least one data system with data on work force member </a:t>
            </a:r>
          </a:p>
          <a:p>
            <a:endParaRPr lang="en-US" dirty="0"/>
          </a:p>
          <a:p>
            <a:r>
              <a:rPr lang="en-US" dirty="0"/>
              <a:t>Unique identifier for the work force member</a:t>
            </a:r>
          </a:p>
          <a:p>
            <a:pPr marL="0" indent="0">
              <a:buNone/>
            </a:pPr>
            <a:endParaRPr lang="en-US" dirty="0"/>
          </a:p>
          <a:p>
            <a:r>
              <a:rPr lang="en-US" dirty="0"/>
              <a:t>Ever linked work force data to child level data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27</a:t>
            </a:fld>
            <a:endParaRPr lang="en-US" dirty="0"/>
          </a:p>
        </p:txBody>
      </p:sp>
      <p:sp>
        <p:nvSpPr>
          <p:cNvPr id="6" name="TextBox 5"/>
          <p:cNvSpPr txBox="1"/>
          <p:nvPr/>
        </p:nvSpPr>
        <p:spPr>
          <a:xfrm>
            <a:off x="6629400" y="1379071"/>
            <a:ext cx="1600200" cy="3954929"/>
          </a:xfrm>
          <a:prstGeom prst="rect">
            <a:avLst/>
          </a:prstGeom>
          <a:noFill/>
        </p:spPr>
        <p:txBody>
          <a:bodyPr wrap="square" rtlCol="0">
            <a:spAutoFit/>
          </a:bodyPr>
          <a:lstStyle/>
          <a:p>
            <a:endParaRPr lang="en-US" sz="1100" dirty="0"/>
          </a:p>
          <a:p>
            <a:r>
              <a:rPr lang="en-US" sz="3600" b="1" dirty="0">
                <a:solidFill>
                  <a:srgbClr val="00B050"/>
                </a:solidFill>
              </a:rPr>
              <a:t>72%</a:t>
            </a:r>
          </a:p>
          <a:p>
            <a:endParaRPr lang="en-US" sz="2400" b="1" dirty="0">
              <a:solidFill>
                <a:srgbClr val="00B050"/>
              </a:solidFill>
            </a:endParaRPr>
          </a:p>
          <a:p>
            <a:endParaRPr lang="en-US" sz="3600" b="1" dirty="0">
              <a:solidFill>
                <a:srgbClr val="00B050"/>
              </a:solidFill>
            </a:endParaRPr>
          </a:p>
          <a:p>
            <a:r>
              <a:rPr lang="en-US" sz="3600" b="1" dirty="0">
                <a:solidFill>
                  <a:srgbClr val="00B050"/>
                </a:solidFill>
              </a:rPr>
              <a:t>31%</a:t>
            </a:r>
          </a:p>
          <a:p>
            <a:endParaRPr lang="en-US" sz="3600" b="1" dirty="0">
              <a:solidFill>
                <a:srgbClr val="00B050"/>
              </a:solidFill>
            </a:endParaRPr>
          </a:p>
          <a:p>
            <a:endParaRPr lang="en-US" sz="3600" b="1" dirty="0">
              <a:solidFill>
                <a:srgbClr val="00B050"/>
              </a:solidFill>
            </a:endParaRPr>
          </a:p>
          <a:p>
            <a:r>
              <a:rPr lang="en-US" sz="3600" b="1" dirty="0">
                <a:solidFill>
                  <a:srgbClr val="00B050"/>
                </a:solidFill>
              </a:rPr>
              <a:t>49%</a:t>
            </a:r>
          </a:p>
        </p:txBody>
      </p:sp>
    </p:spTree>
    <p:extLst>
      <p:ext uri="{BB962C8B-B14F-4D97-AF65-F5344CB8AC3E}">
        <p14:creationId xmlns:p14="http://schemas.microsoft.com/office/powerpoint/2010/main" val="2332544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28</a:t>
            </a:fld>
            <a:endParaRPr lang="en-US" dirty="0"/>
          </a:p>
        </p:txBody>
      </p:sp>
      <p:sp>
        <p:nvSpPr>
          <p:cNvPr id="5" name="TextBox 4"/>
          <p:cNvSpPr txBox="1"/>
          <p:nvPr/>
        </p:nvSpPr>
        <p:spPr>
          <a:xfrm>
            <a:off x="533400" y="914400"/>
            <a:ext cx="8229600" cy="954107"/>
          </a:xfrm>
          <a:prstGeom prst="rect">
            <a:avLst/>
          </a:prstGeom>
          <a:noFill/>
        </p:spPr>
        <p:txBody>
          <a:bodyPr wrap="square" rtlCol="0">
            <a:spAutoFit/>
          </a:bodyPr>
          <a:lstStyle/>
          <a:p>
            <a:r>
              <a:rPr lang="en-US" sz="2800" dirty="0">
                <a:solidFill>
                  <a:srgbClr val="154578"/>
                </a:solidFill>
              </a:rPr>
              <a:t>The majority of states have licensure date.  Not many states have demographic data.</a:t>
            </a:r>
          </a:p>
        </p:txBody>
      </p:sp>
      <p:sp>
        <p:nvSpPr>
          <p:cNvPr id="6" name="TextBox 5"/>
          <p:cNvSpPr txBox="1"/>
          <p:nvPr/>
        </p:nvSpPr>
        <p:spPr>
          <a:xfrm>
            <a:off x="2667000" y="90607"/>
            <a:ext cx="3962400" cy="707886"/>
          </a:xfrm>
          <a:prstGeom prst="rect">
            <a:avLst/>
          </a:prstGeom>
          <a:noFill/>
        </p:spPr>
        <p:txBody>
          <a:bodyPr wrap="square" rtlCol="0">
            <a:spAutoFit/>
          </a:bodyPr>
          <a:lstStyle/>
          <a:p>
            <a:r>
              <a:rPr lang="en-US" sz="4000" dirty="0"/>
              <a:t>Early Intervention</a:t>
            </a:r>
          </a:p>
        </p:txBody>
      </p:sp>
      <p:graphicFrame>
        <p:nvGraphicFramePr>
          <p:cNvPr id="7" name="Chart 6"/>
          <p:cNvGraphicFramePr>
            <a:graphicFrameLocks/>
          </p:cNvGraphicFramePr>
          <p:nvPr>
            <p:extLst>
              <p:ext uri="{D42A27DB-BD31-4B8C-83A1-F6EECF244321}">
                <p14:modId xmlns:p14="http://schemas.microsoft.com/office/powerpoint/2010/main" val="1779873852"/>
              </p:ext>
            </p:extLst>
          </p:nvPr>
        </p:nvGraphicFramePr>
        <p:xfrm>
          <a:off x="1066800" y="1908214"/>
          <a:ext cx="6858000" cy="4015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4251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29</a:t>
            </a:fld>
            <a:endParaRPr lang="en-US" dirty="0"/>
          </a:p>
        </p:txBody>
      </p:sp>
      <p:sp>
        <p:nvSpPr>
          <p:cNvPr id="4" name="Title 3"/>
          <p:cNvSpPr>
            <a:spLocks noGrp="1"/>
          </p:cNvSpPr>
          <p:nvPr>
            <p:ph type="title"/>
          </p:nvPr>
        </p:nvSpPr>
        <p:spPr>
          <a:ln>
            <a:noFill/>
          </a:ln>
        </p:spPr>
        <p:txBody>
          <a:bodyPr/>
          <a:lstStyle/>
          <a:p>
            <a:r>
              <a:rPr lang="en-US" dirty="0"/>
              <a:t>About the </a:t>
            </a:r>
            <a:r>
              <a:rPr lang="en-US" dirty="0" err="1"/>
              <a:t>DaSy</a:t>
            </a:r>
            <a:r>
              <a:rPr lang="en-US" dirty="0"/>
              <a:t> Part B 619 survey</a:t>
            </a:r>
          </a:p>
        </p:txBody>
      </p:sp>
      <p:sp>
        <p:nvSpPr>
          <p:cNvPr id="6" name="Content Placeholder 1"/>
          <p:cNvSpPr>
            <a:spLocks noGrp="1"/>
          </p:cNvSpPr>
          <p:nvPr>
            <p:ph idx="1"/>
          </p:nvPr>
        </p:nvSpPr>
        <p:spPr>
          <a:xfrm>
            <a:off x="457200" y="1600201"/>
            <a:ext cx="8229600" cy="4038600"/>
          </a:xfrm>
        </p:spPr>
        <p:txBody>
          <a:bodyPr/>
          <a:lstStyle/>
          <a:p>
            <a:pPr lvl="0"/>
            <a:r>
              <a:rPr lang="en-US" dirty="0"/>
              <a:t>Data collected through online survey</a:t>
            </a:r>
          </a:p>
          <a:p>
            <a:pPr lvl="1"/>
            <a:r>
              <a:rPr lang="en-US" dirty="0"/>
              <a:t>Conducted survey in mid 2013 and fall 2015</a:t>
            </a:r>
          </a:p>
          <a:p>
            <a:pPr lvl="1"/>
            <a:r>
              <a:rPr lang="en-US" dirty="0"/>
              <a:t>Sent to 619 coordinators in 56 states and jurisdictions, group effort encouraged</a:t>
            </a:r>
          </a:p>
          <a:p>
            <a:r>
              <a:rPr lang="en-US" dirty="0"/>
              <a:t>Response rates</a:t>
            </a:r>
          </a:p>
          <a:p>
            <a:pPr lvl="1"/>
            <a:r>
              <a:rPr lang="en-US" dirty="0"/>
              <a:t>2013: 96% (54/56)</a:t>
            </a:r>
          </a:p>
          <a:p>
            <a:pPr lvl="1"/>
            <a:r>
              <a:rPr lang="en-US" dirty="0"/>
              <a:t>2015: 93% (52/56)</a:t>
            </a:r>
          </a:p>
          <a:p>
            <a:pPr lvl="1"/>
            <a:r>
              <a:rPr lang="en-US" dirty="0"/>
              <a:t>89% (51 states) answered the survey both years</a:t>
            </a:r>
          </a:p>
          <a:p>
            <a:r>
              <a:rPr lang="en-US" dirty="0" err="1"/>
              <a:t>Percents</a:t>
            </a:r>
            <a:r>
              <a:rPr lang="en-US" dirty="0"/>
              <a:t> are percent of states. </a:t>
            </a:r>
          </a:p>
        </p:txBody>
      </p:sp>
    </p:spTree>
    <p:extLst>
      <p:ext uri="{BB962C8B-B14F-4D97-AF65-F5344CB8AC3E}">
        <p14:creationId xmlns:p14="http://schemas.microsoft.com/office/powerpoint/2010/main" val="190345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CF2D7D-986F-48BE-9CE1-C50869C59E6B}"/>
              </a:ext>
            </a:extLst>
          </p:cNvPr>
          <p:cNvSpPr>
            <a:spLocks noGrp="1"/>
          </p:cNvSpPr>
          <p:nvPr>
            <p:ph idx="1"/>
          </p:nvPr>
        </p:nvSpPr>
        <p:spPr/>
        <p:txBody>
          <a:bodyPr/>
          <a:lstStyle/>
          <a:p>
            <a:r>
              <a:rPr lang="en-US" dirty="0"/>
              <a:t>To introduce data states are collecting on personnel</a:t>
            </a:r>
          </a:p>
          <a:p>
            <a:r>
              <a:rPr lang="en-US" dirty="0"/>
              <a:t>To examine questions states, LEAs, and/or programs may want to answer about their personnel</a:t>
            </a:r>
          </a:p>
          <a:p>
            <a:r>
              <a:rPr lang="en-US" dirty="0"/>
              <a:t>To promote better understanding of how data can be used to answer critical questions about personnel</a:t>
            </a:r>
          </a:p>
          <a:p>
            <a:endParaRPr lang="en-US" dirty="0"/>
          </a:p>
          <a:p>
            <a:endParaRPr lang="en-US" dirty="0"/>
          </a:p>
        </p:txBody>
      </p:sp>
      <p:sp>
        <p:nvSpPr>
          <p:cNvPr id="4" name="Title 3">
            <a:extLst>
              <a:ext uri="{FF2B5EF4-FFF2-40B4-BE49-F238E27FC236}">
                <a16:creationId xmlns:a16="http://schemas.microsoft.com/office/drawing/2014/main" id="{6279FE8C-1C56-4F32-AACD-872ABFB81DF9}"/>
              </a:ext>
            </a:extLst>
          </p:cNvPr>
          <p:cNvSpPr>
            <a:spLocks noGrp="1"/>
          </p:cNvSpPr>
          <p:nvPr>
            <p:ph type="title"/>
          </p:nvPr>
        </p:nvSpPr>
        <p:spPr/>
        <p:txBody>
          <a:bodyPr/>
          <a:lstStyle/>
          <a:p>
            <a:r>
              <a:rPr lang="en-US" dirty="0"/>
              <a:t>Session Objectives</a:t>
            </a:r>
          </a:p>
        </p:txBody>
      </p:sp>
    </p:spTree>
    <p:extLst>
      <p:ext uri="{BB962C8B-B14F-4D97-AF65-F5344CB8AC3E}">
        <p14:creationId xmlns:p14="http://schemas.microsoft.com/office/powerpoint/2010/main" val="413336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30</a:t>
            </a:fld>
            <a:endParaRPr lang="en-US" dirty="0"/>
          </a:p>
        </p:txBody>
      </p:sp>
      <p:sp>
        <p:nvSpPr>
          <p:cNvPr id="121" name="Rectangle 120"/>
          <p:cNvSpPr/>
          <p:nvPr/>
        </p:nvSpPr>
        <p:spPr>
          <a:xfrm>
            <a:off x="7696200" y="2717800"/>
            <a:ext cx="949960" cy="461665"/>
          </a:xfrm>
          <a:prstGeom prst="rect">
            <a:avLst/>
          </a:prstGeom>
        </p:spPr>
        <p:txBody>
          <a:bodyPr wrap="square">
            <a:spAutoFit/>
          </a:bodyPr>
          <a:lstStyle/>
          <a:p>
            <a:pPr lvl="0">
              <a:spcBef>
                <a:spcPct val="20000"/>
              </a:spcBef>
              <a:buClr>
                <a:srgbClr val="ED3532"/>
              </a:buClr>
            </a:pPr>
            <a:r>
              <a:rPr lang="en-US" sz="2400" b="1" dirty="0">
                <a:solidFill>
                  <a:schemeClr val="bg1"/>
                </a:solidFill>
                <a:latin typeface="Century Gothic" panose="020B0502020202020204" pitchFamily="34" charset="0"/>
              </a:rPr>
              <a:t>7%</a:t>
            </a:r>
          </a:p>
        </p:txBody>
      </p:sp>
      <p:graphicFrame>
        <p:nvGraphicFramePr>
          <p:cNvPr id="9" name="Chart 8"/>
          <p:cNvGraphicFramePr/>
          <p:nvPr>
            <p:extLst/>
          </p:nvPr>
        </p:nvGraphicFramePr>
        <p:xfrm>
          <a:off x="668020" y="3150721"/>
          <a:ext cx="7960360" cy="276413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535172" y="1172015"/>
            <a:ext cx="8112760" cy="1471172"/>
          </a:xfrm>
          <a:prstGeom prst="rect">
            <a:avLst/>
          </a:prstGeom>
        </p:spPr>
        <p:txBody>
          <a:bodyPr wrap="square">
            <a:spAutoFit/>
          </a:bodyPr>
          <a:lstStyle/>
          <a:p>
            <a:pPr lvl="0">
              <a:spcBef>
                <a:spcPct val="20000"/>
              </a:spcBef>
              <a:buClr>
                <a:srgbClr val="ED3532"/>
              </a:buClr>
            </a:pPr>
            <a:r>
              <a:rPr lang="en-US" sz="2800" dirty="0">
                <a:solidFill>
                  <a:srgbClr val="154578"/>
                </a:solidFill>
              </a:rPr>
              <a:t>Majority of states have at least one data system with data on </a:t>
            </a:r>
            <a:r>
              <a:rPr lang="en-US" sz="2800" b="1" dirty="0">
                <a:solidFill>
                  <a:srgbClr val="154578"/>
                </a:solidFill>
              </a:rPr>
              <a:t>preschool special education teachers. </a:t>
            </a:r>
          </a:p>
          <a:p>
            <a:pPr lvl="0">
              <a:spcBef>
                <a:spcPct val="20000"/>
              </a:spcBef>
              <a:buClr>
                <a:srgbClr val="ED3532"/>
              </a:buClr>
            </a:pPr>
            <a:r>
              <a:rPr lang="en-US" sz="2800" dirty="0">
                <a:solidFill>
                  <a:srgbClr val="154578"/>
                </a:solidFill>
              </a:rPr>
              <a:t>Little change over time. </a:t>
            </a:r>
          </a:p>
        </p:txBody>
      </p:sp>
      <p:sp>
        <p:nvSpPr>
          <p:cNvPr id="2" name="TextBox 1"/>
          <p:cNvSpPr txBox="1"/>
          <p:nvPr/>
        </p:nvSpPr>
        <p:spPr>
          <a:xfrm>
            <a:off x="1143000" y="280208"/>
            <a:ext cx="7807960" cy="707886"/>
          </a:xfrm>
          <a:prstGeom prst="rect">
            <a:avLst/>
          </a:prstGeom>
          <a:noFill/>
        </p:spPr>
        <p:txBody>
          <a:bodyPr wrap="square" rtlCol="0">
            <a:spAutoFit/>
          </a:bodyPr>
          <a:lstStyle/>
          <a:p>
            <a:r>
              <a:rPr lang="en-US" sz="4000" dirty="0">
                <a:solidFill>
                  <a:schemeClr val="tx2">
                    <a:lumMod val="75000"/>
                  </a:schemeClr>
                </a:solidFill>
              </a:rPr>
              <a:t>Early Childhood Special Education</a:t>
            </a:r>
          </a:p>
        </p:txBody>
      </p:sp>
    </p:spTree>
    <p:extLst>
      <p:ext uri="{BB962C8B-B14F-4D97-AF65-F5344CB8AC3E}">
        <p14:creationId xmlns:p14="http://schemas.microsoft.com/office/powerpoint/2010/main" val="64639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31</a:t>
            </a:fld>
            <a:endParaRPr lang="en-US" dirty="0"/>
          </a:p>
        </p:txBody>
      </p:sp>
      <p:graphicFrame>
        <p:nvGraphicFramePr>
          <p:cNvPr id="116" name="Chart 115"/>
          <p:cNvGraphicFramePr/>
          <p:nvPr>
            <p:extLst>
              <p:ext uri="{D42A27DB-BD31-4B8C-83A1-F6EECF244321}">
                <p14:modId xmlns:p14="http://schemas.microsoft.com/office/powerpoint/2010/main" val="3918984380"/>
              </p:ext>
            </p:extLst>
          </p:nvPr>
        </p:nvGraphicFramePr>
        <p:xfrm>
          <a:off x="497840" y="2819400"/>
          <a:ext cx="7960360" cy="2764135"/>
        </p:xfrm>
        <a:graphic>
          <a:graphicData uri="http://schemas.openxmlformats.org/drawingml/2006/chart">
            <c:chart xmlns:c="http://schemas.openxmlformats.org/drawingml/2006/chart" xmlns:r="http://schemas.openxmlformats.org/officeDocument/2006/relationships" r:id="rId3"/>
          </a:graphicData>
        </a:graphic>
      </p:graphicFrame>
      <p:sp>
        <p:nvSpPr>
          <p:cNvPr id="119" name="Rectangle 118"/>
          <p:cNvSpPr/>
          <p:nvPr/>
        </p:nvSpPr>
        <p:spPr>
          <a:xfrm>
            <a:off x="838200" y="1378870"/>
            <a:ext cx="7620000" cy="954107"/>
          </a:xfrm>
          <a:prstGeom prst="rect">
            <a:avLst/>
          </a:prstGeom>
        </p:spPr>
        <p:txBody>
          <a:bodyPr wrap="square">
            <a:spAutoFit/>
          </a:bodyPr>
          <a:lstStyle/>
          <a:p>
            <a:pPr lvl="0">
              <a:spcBef>
                <a:spcPct val="20000"/>
              </a:spcBef>
              <a:buClr>
                <a:srgbClr val="ED3532"/>
              </a:buClr>
            </a:pPr>
            <a:r>
              <a:rPr lang="en-US" sz="2800" dirty="0">
                <a:solidFill>
                  <a:srgbClr val="154578"/>
                </a:solidFill>
              </a:rPr>
              <a:t>Majority of states have at least one data system with data on individual </a:t>
            </a:r>
            <a:r>
              <a:rPr lang="en-US" sz="2800" b="1" dirty="0">
                <a:solidFill>
                  <a:srgbClr val="154578"/>
                </a:solidFill>
              </a:rPr>
              <a:t>related services personnel</a:t>
            </a:r>
          </a:p>
        </p:txBody>
      </p:sp>
      <p:sp>
        <p:nvSpPr>
          <p:cNvPr id="6" name="TextBox 5"/>
          <p:cNvSpPr txBox="1"/>
          <p:nvPr/>
        </p:nvSpPr>
        <p:spPr>
          <a:xfrm>
            <a:off x="990600" y="332535"/>
            <a:ext cx="7807960" cy="707886"/>
          </a:xfrm>
          <a:prstGeom prst="rect">
            <a:avLst/>
          </a:prstGeom>
          <a:noFill/>
        </p:spPr>
        <p:txBody>
          <a:bodyPr wrap="square" rtlCol="0">
            <a:spAutoFit/>
          </a:bodyPr>
          <a:lstStyle/>
          <a:p>
            <a:r>
              <a:rPr lang="en-US" sz="4000" dirty="0">
                <a:solidFill>
                  <a:schemeClr val="tx2">
                    <a:lumMod val="75000"/>
                  </a:schemeClr>
                </a:solidFill>
              </a:rPr>
              <a:t>Early Childhood Special Education</a:t>
            </a:r>
          </a:p>
        </p:txBody>
      </p:sp>
    </p:spTree>
    <p:extLst>
      <p:ext uri="{BB962C8B-B14F-4D97-AF65-F5344CB8AC3E}">
        <p14:creationId xmlns:p14="http://schemas.microsoft.com/office/powerpoint/2010/main" val="3344780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32</a:t>
            </a:fld>
            <a:endParaRPr lang="en-US" dirty="0"/>
          </a:p>
        </p:txBody>
      </p:sp>
      <p:graphicFrame>
        <p:nvGraphicFramePr>
          <p:cNvPr id="116" name="Chart 115"/>
          <p:cNvGraphicFramePr/>
          <p:nvPr>
            <p:extLst/>
          </p:nvPr>
        </p:nvGraphicFramePr>
        <p:xfrm>
          <a:off x="668020" y="3200400"/>
          <a:ext cx="7960360" cy="2764135"/>
        </p:xfrm>
        <a:graphic>
          <a:graphicData uri="http://schemas.openxmlformats.org/drawingml/2006/chart">
            <c:chart xmlns:c="http://schemas.openxmlformats.org/drawingml/2006/chart" xmlns:r="http://schemas.openxmlformats.org/officeDocument/2006/relationships" r:id="rId3"/>
          </a:graphicData>
        </a:graphic>
      </p:graphicFrame>
      <p:sp>
        <p:nvSpPr>
          <p:cNvPr id="119" name="Rectangle 118"/>
          <p:cNvSpPr/>
          <p:nvPr/>
        </p:nvSpPr>
        <p:spPr>
          <a:xfrm>
            <a:off x="838200" y="1208112"/>
            <a:ext cx="7620000" cy="1815882"/>
          </a:xfrm>
          <a:prstGeom prst="rect">
            <a:avLst/>
          </a:prstGeom>
        </p:spPr>
        <p:txBody>
          <a:bodyPr wrap="square">
            <a:spAutoFit/>
          </a:bodyPr>
          <a:lstStyle/>
          <a:p>
            <a:pPr lvl="0">
              <a:spcBef>
                <a:spcPct val="20000"/>
              </a:spcBef>
              <a:buClr>
                <a:srgbClr val="ED3532"/>
              </a:buClr>
            </a:pPr>
            <a:r>
              <a:rPr lang="en-US" sz="2800" dirty="0">
                <a:solidFill>
                  <a:srgbClr val="154578"/>
                </a:solidFill>
              </a:rPr>
              <a:t>The </a:t>
            </a:r>
            <a:r>
              <a:rPr lang="en-US" sz="2800" b="1" dirty="0">
                <a:solidFill>
                  <a:srgbClr val="154578"/>
                </a:solidFill>
              </a:rPr>
              <a:t>majority</a:t>
            </a:r>
            <a:r>
              <a:rPr lang="en-US" sz="2800" dirty="0">
                <a:solidFill>
                  <a:srgbClr val="154578"/>
                </a:solidFill>
              </a:rPr>
              <a:t> of states have at least one data system with data on individual </a:t>
            </a:r>
            <a:r>
              <a:rPr lang="en-US" sz="2800" b="1" dirty="0">
                <a:solidFill>
                  <a:srgbClr val="154578"/>
                </a:solidFill>
              </a:rPr>
              <a:t>general education teachers </a:t>
            </a:r>
            <a:r>
              <a:rPr lang="en-US" sz="2800" dirty="0">
                <a:solidFill>
                  <a:srgbClr val="154578"/>
                </a:solidFill>
              </a:rPr>
              <a:t>working with children with IEPs, and there has been little change over time.</a:t>
            </a:r>
          </a:p>
        </p:txBody>
      </p:sp>
      <p:sp>
        <p:nvSpPr>
          <p:cNvPr id="6" name="TextBox 5"/>
          <p:cNvSpPr txBox="1"/>
          <p:nvPr/>
        </p:nvSpPr>
        <p:spPr>
          <a:xfrm>
            <a:off x="990600" y="332535"/>
            <a:ext cx="7807960" cy="707886"/>
          </a:xfrm>
          <a:prstGeom prst="rect">
            <a:avLst/>
          </a:prstGeom>
          <a:noFill/>
        </p:spPr>
        <p:txBody>
          <a:bodyPr wrap="square" rtlCol="0">
            <a:spAutoFit/>
          </a:bodyPr>
          <a:lstStyle/>
          <a:p>
            <a:r>
              <a:rPr lang="en-US" sz="4000" dirty="0">
                <a:solidFill>
                  <a:schemeClr val="tx2">
                    <a:lumMod val="75000"/>
                  </a:schemeClr>
                </a:solidFill>
              </a:rPr>
              <a:t>Early Childhood Special Education</a:t>
            </a:r>
          </a:p>
        </p:txBody>
      </p:sp>
    </p:spTree>
    <p:extLst>
      <p:ext uri="{BB962C8B-B14F-4D97-AF65-F5344CB8AC3E}">
        <p14:creationId xmlns:p14="http://schemas.microsoft.com/office/powerpoint/2010/main" val="2469674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33</a:t>
            </a:fld>
            <a:endParaRPr lang="en-US" dirty="0"/>
          </a:p>
        </p:txBody>
      </p:sp>
      <p:sp>
        <p:nvSpPr>
          <p:cNvPr id="117" name="Rectangle 116"/>
          <p:cNvSpPr/>
          <p:nvPr/>
        </p:nvSpPr>
        <p:spPr>
          <a:xfrm>
            <a:off x="762000" y="1194143"/>
            <a:ext cx="7772400" cy="954107"/>
          </a:xfrm>
          <a:prstGeom prst="rect">
            <a:avLst/>
          </a:prstGeom>
        </p:spPr>
        <p:txBody>
          <a:bodyPr wrap="square">
            <a:spAutoFit/>
          </a:bodyPr>
          <a:lstStyle/>
          <a:p>
            <a:pPr lvl="0">
              <a:spcBef>
                <a:spcPct val="20000"/>
              </a:spcBef>
              <a:buClr>
                <a:srgbClr val="ED3532"/>
              </a:buClr>
            </a:pPr>
            <a:r>
              <a:rPr lang="en-US" sz="2800" b="1" dirty="0">
                <a:solidFill>
                  <a:srgbClr val="154578"/>
                </a:solidFill>
              </a:rPr>
              <a:t>Most </a:t>
            </a:r>
            <a:r>
              <a:rPr lang="en-US" sz="2800" dirty="0">
                <a:solidFill>
                  <a:srgbClr val="154578"/>
                </a:solidFill>
              </a:rPr>
              <a:t>states reported using a </a:t>
            </a:r>
            <a:r>
              <a:rPr lang="en-US" sz="2800" b="1" dirty="0">
                <a:solidFill>
                  <a:srgbClr val="154578"/>
                </a:solidFill>
              </a:rPr>
              <a:t>unique identifier </a:t>
            </a:r>
            <a:r>
              <a:rPr lang="en-US" sz="2800" dirty="0">
                <a:solidFill>
                  <a:srgbClr val="154578"/>
                </a:solidFill>
              </a:rPr>
              <a:t>for workforce members.</a:t>
            </a:r>
          </a:p>
        </p:txBody>
      </p:sp>
      <p:graphicFrame>
        <p:nvGraphicFramePr>
          <p:cNvPr id="9" name="Chart 8"/>
          <p:cNvGraphicFramePr/>
          <p:nvPr>
            <p:extLst>
              <p:ext uri="{D42A27DB-BD31-4B8C-83A1-F6EECF244321}">
                <p14:modId xmlns:p14="http://schemas.microsoft.com/office/powerpoint/2010/main" val="324930035"/>
              </p:ext>
            </p:extLst>
          </p:nvPr>
        </p:nvGraphicFramePr>
        <p:xfrm>
          <a:off x="467833" y="2609264"/>
          <a:ext cx="7960360" cy="276413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143000" y="5518889"/>
            <a:ext cx="7772400" cy="954107"/>
          </a:xfrm>
          <a:prstGeom prst="rect">
            <a:avLst/>
          </a:prstGeom>
        </p:spPr>
        <p:txBody>
          <a:bodyPr wrap="square">
            <a:spAutoFit/>
          </a:bodyPr>
          <a:lstStyle/>
          <a:p>
            <a:pPr lvl="0">
              <a:spcBef>
                <a:spcPct val="20000"/>
              </a:spcBef>
              <a:buClr>
                <a:srgbClr val="ED3532"/>
              </a:buClr>
            </a:pPr>
            <a:r>
              <a:rPr lang="en-US" sz="2800" b="1" dirty="0">
                <a:solidFill>
                  <a:srgbClr val="154578"/>
                </a:solidFill>
              </a:rPr>
              <a:t>Seven</a:t>
            </a:r>
            <a:r>
              <a:rPr lang="en-US" sz="2800" dirty="0">
                <a:solidFill>
                  <a:srgbClr val="154578"/>
                </a:solidFill>
              </a:rPr>
              <a:t> states reported that they used the </a:t>
            </a:r>
            <a:r>
              <a:rPr lang="en-US" sz="2800" b="1" dirty="0">
                <a:solidFill>
                  <a:srgbClr val="154578"/>
                </a:solidFill>
              </a:rPr>
              <a:t>same unique workforce ID</a:t>
            </a:r>
            <a:r>
              <a:rPr lang="en-US" sz="2800" dirty="0">
                <a:solidFill>
                  <a:srgbClr val="154578"/>
                </a:solidFill>
              </a:rPr>
              <a:t> </a:t>
            </a:r>
            <a:r>
              <a:rPr lang="en-US" sz="2800" b="1" dirty="0">
                <a:solidFill>
                  <a:srgbClr val="154578"/>
                </a:solidFill>
              </a:rPr>
              <a:t>as Part C.</a:t>
            </a:r>
            <a:r>
              <a:rPr lang="en-US" sz="2800" dirty="0">
                <a:solidFill>
                  <a:srgbClr val="154578"/>
                </a:solidFill>
              </a:rPr>
              <a:t> </a:t>
            </a:r>
          </a:p>
        </p:txBody>
      </p:sp>
      <p:sp>
        <p:nvSpPr>
          <p:cNvPr id="7" name="TextBox 6"/>
          <p:cNvSpPr txBox="1"/>
          <p:nvPr/>
        </p:nvSpPr>
        <p:spPr>
          <a:xfrm>
            <a:off x="990600" y="332535"/>
            <a:ext cx="7807960" cy="707886"/>
          </a:xfrm>
          <a:prstGeom prst="rect">
            <a:avLst/>
          </a:prstGeom>
          <a:noFill/>
        </p:spPr>
        <p:txBody>
          <a:bodyPr wrap="square" rtlCol="0">
            <a:spAutoFit/>
          </a:bodyPr>
          <a:lstStyle/>
          <a:p>
            <a:r>
              <a:rPr lang="en-US" sz="4000" dirty="0">
                <a:solidFill>
                  <a:schemeClr val="tx2">
                    <a:lumMod val="75000"/>
                  </a:schemeClr>
                </a:solidFill>
              </a:rPr>
              <a:t>Early Childhood Special Education</a:t>
            </a:r>
          </a:p>
        </p:txBody>
      </p:sp>
    </p:spTree>
    <p:extLst>
      <p:ext uri="{BB962C8B-B14F-4D97-AF65-F5344CB8AC3E}">
        <p14:creationId xmlns:p14="http://schemas.microsoft.com/office/powerpoint/2010/main" val="294900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34</a:t>
            </a:fld>
            <a:endParaRPr lang="en-US" dirty="0"/>
          </a:p>
        </p:txBody>
      </p:sp>
      <p:graphicFrame>
        <p:nvGraphicFramePr>
          <p:cNvPr id="2" name="Chart 1"/>
          <p:cNvGraphicFramePr/>
          <p:nvPr>
            <p:extLst>
              <p:ext uri="{D42A27DB-BD31-4B8C-83A1-F6EECF244321}">
                <p14:modId xmlns:p14="http://schemas.microsoft.com/office/powerpoint/2010/main" val="2235335327"/>
              </p:ext>
            </p:extLst>
          </p:nvPr>
        </p:nvGraphicFramePr>
        <p:xfrm>
          <a:off x="212725" y="2060661"/>
          <a:ext cx="4572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799712"/>
            <a:ext cx="8077200" cy="1274195"/>
          </a:xfrm>
          <a:prstGeom prst="rect">
            <a:avLst/>
          </a:prstGeom>
        </p:spPr>
        <p:txBody>
          <a:bodyPr wrap="square">
            <a:spAutoFit/>
          </a:bodyPr>
          <a:lstStyle/>
          <a:p>
            <a:pPr lvl="0">
              <a:spcBef>
                <a:spcPct val="20000"/>
              </a:spcBef>
              <a:buClr>
                <a:srgbClr val="ED3532"/>
              </a:buClr>
            </a:pPr>
            <a:r>
              <a:rPr lang="en-US" sz="2400" dirty="0">
                <a:solidFill>
                  <a:srgbClr val="154578"/>
                </a:solidFill>
              </a:rPr>
              <a:t>More states have data on </a:t>
            </a:r>
            <a:r>
              <a:rPr lang="en-US" sz="2400" b="1" dirty="0">
                <a:solidFill>
                  <a:srgbClr val="154578"/>
                </a:solidFill>
              </a:rPr>
              <a:t>special education teachers</a:t>
            </a:r>
            <a:r>
              <a:rPr lang="en-US" sz="2400" dirty="0">
                <a:solidFill>
                  <a:srgbClr val="154578"/>
                </a:solidFill>
              </a:rPr>
              <a:t> than the other professions.</a:t>
            </a:r>
          </a:p>
          <a:p>
            <a:pPr lvl="0">
              <a:spcBef>
                <a:spcPct val="20000"/>
              </a:spcBef>
              <a:buClr>
                <a:srgbClr val="ED3532"/>
              </a:buClr>
            </a:pPr>
            <a:r>
              <a:rPr lang="en-US" sz="2400" dirty="0">
                <a:solidFill>
                  <a:srgbClr val="154578"/>
                </a:solidFill>
              </a:rPr>
              <a:t>Licensure is the most common data across states.</a:t>
            </a:r>
          </a:p>
        </p:txBody>
      </p:sp>
      <p:sp>
        <p:nvSpPr>
          <p:cNvPr id="7" name="TextBox 6"/>
          <p:cNvSpPr txBox="1"/>
          <p:nvPr/>
        </p:nvSpPr>
        <p:spPr>
          <a:xfrm>
            <a:off x="933450" y="91826"/>
            <a:ext cx="7807960" cy="707886"/>
          </a:xfrm>
          <a:prstGeom prst="rect">
            <a:avLst/>
          </a:prstGeom>
          <a:noFill/>
        </p:spPr>
        <p:txBody>
          <a:bodyPr wrap="square" rtlCol="0">
            <a:spAutoFit/>
          </a:bodyPr>
          <a:lstStyle/>
          <a:p>
            <a:r>
              <a:rPr lang="en-US" sz="4000" dirty="0">
                <a:solidFill>
                  <a:schemeClr val="tx2">
                    <a:lumMod val="75000"/>
                  </a:schemeClr>
                </a:solidFill>
              </a:rPr>
              <a:t>Early Childhood Special Education</a:t>
            </a:r>
          </a:p>
        </p:txBody>
      </p:sp>
      <p:graphicFrame>
        <p:nvGraphicFramePr>
          <p:cNvPr id="8" name="Chart 7"/>
          <p:cNvGraphicFramePr/>
          <p:nvPr>
            <p:extLst>
              <p:ext uri="{D42A27DB-BD31-4B8C-83A1-F6EECF244321}">
                <p14:modId xmlns:p14="http://schemas.microsoft.com/office/powerpoint/2010/main" val="4177440529"/>
              </p:ext>
            </p:extLst>
          </p:nvPr>
        </p:nvGraphicFramePr>
        <p:xfrm>
          <a:off x="4114800" y="2073907"/>
          <a:ext cx="7467600" cy="4158704"/>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p:cNvPicPr>
            <a:picLocks noChangeAspect="1"/>
          </p:cNvPicPr>
          <p:nvPr/>
        </p:nvPicPr>
        <p:blipFill>
          <a:blip r:embed="rId5"/>
          <a:stretch>
            <a:fillRect/>
          </a:stretch>
        </p:blipFill>
        <p:spPr>
          <a:xfrm>
            <a:off x="933450" y="6038850"/>
            <a:ext cx="7277100" cy="285750"/>
          </a:xfrm>
          <a:prstGeom prst="rect">
            <a:avLst/>
          </a:prstGeom>
        </p:spPr>
      </p:pic>
    </p:spTree>
    <p:extLst>
      <p:ext uri="{BB962C8B-B14F-4D97-AF65-F5344CB8AC3E}">
        <p14:creationId xmlns:p14="http://schemas.microsoft.com/office/powerpoint/2010/main" val="1747770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E760C98-2BC7-4E69-ACCF-4E6DCEC08326}"/>
              </a:ext>
            </a:extLst>
          </p:cNvPr>
          <p:cNvSpPr>
            <a:spLocks noGrp="1"/>
          </p:cNvSpPr>
          <p:nvPr>
            <p:ph idx="1"/>
          </p:nvPr>
        </p:nvSpPr>
        <p:spPr/>
        <p:txBody>
          <a:bodyPr/>
          <a:lstStyle/>
          <a:p>
            <a:pPr lvl="1"/>
            <a:endParaRPr lang="en-US" dirty="0"/>
          </a:p>
        </p:txBody>
      </p:sp>
      <p:sp>
        <p:nvSpPr>
          <p:cNvPr id="3" name="Title 2">
            <a:extLst>
              <a:ext uri="{FF2B5EF4-FFF2-40B4-BE49-F238E27FC236}">
                <a16:creationId xmlns:a16="http://schemas.microsoft.com/office/drawing/2014/main" id="{519C73EF-8BCE-4EF3-8AE4-13E9D4E33681}"/>
              </a:ext>
            </a:extLst>
          </p:cNvPr>
          <p:cNvSpPr>
            <a:spLocks noGrp="1"/>
          </p:cNvSpPr>
          <p:nvPr>
            <p:ph type="title"/>
          </p:nvPr>
        </p:nvSpPr>
        <p:spPr/>
        <p:txBody>
          <a:bodyPr>
            <a:normAutofit fontScale="90000"/>
          </a:bodyPr>
          <a:lstStyle/>
          <a:p>
            <a:r>
              <a:rPr lang="en-US" dirty="0"/>
              <a:t>Revisiting our questions about personnel</a:t>
            </a:r>
          </a:p>
        </p:txBody>
      </p:sp>
      <p:sp>
        <p:nvSpPr>
          <p:cNvPr id="4" name="Slide Number Placeholder 3">
            <a:extLst>
              <a:ext uri="{FF2B5EF4-FFF2-40B4-BE49-F238E27FC236}">
                <a16:creationId xmlns:a16="http://schemas.microsoft.com/office/drawing/2014/main" id="{CDE0E072-5DD9-4008-94C9-82D0DF69ACA4}"/>
              </a:ext>
            </a:extLst>
          </p:cNvPr>
          <p:cNvSpPr>
            <a:spLocks noGrp="1"/>
          </p:cNvSpPr>
          <p:nvPr>
            <p:ph type="sldNum" sz="quarter" idx="10"/>
          </p:nvPr>
        </p:nvSpPr>
        <p:spPr/>
        <p:txBody>
          <a:bodyPr/>
          <a:lstStyle/>
          <a:p>
            <a:fld id="{B2897048-00E0-47FB-B07B-F36BBE8AF579}" type="slidenum">
              <a:rPr lang="en-US" smtClean="0"/>
              <a:pPr/>
              <a:t>35</a:t>
            </a:fld>
            <a:endParaRPr lang="en-US" dirty="0"/>
          </a:p>
        </p:txBody>
      </p:sp>
    </p:spTree>
    <p:extLst>
      <p:ext uri="{BB962C8B-B14F-4D97-AF65-F5344CB8AC3E}">
        <p14:creationId xmlns:p14="http://schemas.microsoft.com/office/powerpoint/2010/main" val="3651203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23684" y="849206"/>
            <a:ext cx="2575532" cy="3494193"/>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3282674" y="175437"/>
            <a:ext cx="5785126" cy="5376395"/>
          </a:xfrm>
          <a:prstGeom prst="rect">
            <a:avLst/>
          </a:prstGeom>
          <a:ln>
            <a:solidFill>
              <a:schemeClr val="accent1"/>
            </a:solidFill>
          </a:ln>
        </p:spPr>
      </p:pic>
      <p:cxnSp>
        <p:nvCxnSpPr>
          <p:cNvPr id="7" name="Straight Connector 6"/>
          <p:cNvCxnSpPr/>
          <p:nvPr/>
        </p:nvCxnSpPr>
        <p:spPr>
          <a:xfrm flipV="1">
            <a:off x="2751840" y="457200"/>
            <a:ext cx="530834" cy="990658"/>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a:off x="2699216" y="3962400"/>
            <a:ext cx="583458" cy="914400"/>
          </a:xfrm>
          <a:prstGeom prst="line">
            <a:avLst/>
          </a:prstGeom>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1752600" y="5704682"/>
            <a:ext cx="5059680" cy="369332"/>
          </a:xfrm>
          <a:prstGeom prst="rect">
            <a:avLst/>
          </a:prstGeom>
          <a:noFill/>
        </p:spPr>
        <p:txBody>
          <a:bodyPr wrap="square" rtlCol="0">
            <a:spAutoFit/>
          </a:bodyPr>
          <a:lstStyle/>
          <a:p>
            <a:r>
              <a:rPr lang="en-US" dirty="0">
                <a:hlinkClick r:id="rId5"/>
              </a:rPr>
              <a:t>http://dasycenter.org/resources/critical-questions/</a:t>
            </a:r>
            <a:endParaRPr lang="en-US" dirty="0"/>
          </a:p>
        </p:txBody>
      </p:sp>
      <p:sp>
        <p:nvSpPr>
          <p:cNvPr id="2" name="Slide Number Placeholder 1"/>
          <p:cNvSpPr>
            <a:spLocks noGrp="1"/>
          </p:cNvSpPr>
          <p:nvPr>
            <p:ph type="sldNum" sz="quarter" idx="10"/>
          </p:nvPr>
        </p:nvSpPr>
        <p:spPr/>
        <p:txBody>
          <a:bodyPr/>
          <a:lstStyle/>
          <a:p>
            <a:fld id="{B2897048-00E0-47FB-B07B-F36BBE8AF579}" type="slidenum">
              <a:rPr lang="en-US" smtClean="0"/>
              <a:pPr/>
              <a:t>36</a:t>
            </a:fld>
            <a:endParaRPr lang="en-US" dirty="0"/>
          </a:p>
        </p:txBody>
      </p:sp>
    </p:spTree>
    <p:extLst>
      <p:ext uri="{BB962C8B-B14F-4D97-AF65-F5344CB8AC3E}">
        <p14:creationId xmlns:p14="http://schemas.microsoft.com/office/powerpoint/2010/main" val="1660596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A1FB0B-BE90-44A9-A083-4C787B13FD3D}"/>
              </a:ext>
            </a:extLst>
          </p:cNvPr>
          <p:cNvSpPr>
            <a:spLocks noGrp="1"/>
          </p:cNvSpPr>
          <p:nvPr>
            <p:ph type="title"/>
          </p:nvPr>
        </p:nvSpPr>
        <p:spPr/>
        <p:txBody>
          <a:bodyPr>
            <a:normAutofit/>
          </a:bodyPr>
          <a:lstStyle/>
          <a:p>
            <a:r>
              <a:rPr lang="en-US" dirty="0"/>
              <a:t>How can we use data to answer these questions?</a:t>
            </a:r>
          </a:p>
        </p:txBody>
      </p:sp>
      <p:pic>
        <p:nvPicPr>
          <p:cNvPr id="7" name="Picture Placeholder 6">
            <a:extLst>
              <a:ext uri="{FF2B5EF4-FFF2-40B4-BE49-F238E27FC236}">
                <a16:creationId xmlns:a16="http://schemas.microsoft.com/office/drawing/2014/main" id="{D9865277-2F88-48C4-AE52-741D856FD9B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694" b="12694"/>
          <a:stretch>
            <a:fillRect/>
          </a:stretch>
        </p:blipFill>
        <p:spPr>
          <a:xfrm>
            <a:off x="3733800" y="2286000"/>
            <a:ext cx="4700058" cy="3506788"/>
          </a:xfrm>
        </p:spPr>
      </p:pic>
      <p:sp>
        <p:nvSpPr>
          <p:cNvPr id="4" name="Slide Number Placeholder 3">
            <a:extLst>
              <a:ext uri="{FF2B5EF4-FFF2-40B4-BE49-F238E27FC236}">
                <a16:creationId xmlns:a16="http://schemas.microsoft.com/office/drawing/2014/main" id="{505DD3AA-BA5B-4D6D-80E0-2D1668052B83}"/>
              </a:ext>
            </a:extLst>
          </p:cNvPr>
          <p:cNvSpPr>
            <a:spLocks noGrp="1"/>
          </p:cNvSpPr>
          <p:nvPr>
            <p:ph type="sldNum" sz="quarter" idx="11"/>
          </p:nvPr>
        </p:nvSpPr>
        <p:spPr/>
        <p:txBody>
          <a:bodyPr/>
          <a:lstStyle/>
          <a:p>
            <a:fld id="{B2897048-00E0-47FB-B07B-F36BBE8AF579}" type="slidenum">
              <a:rPr lang="en-US" smtClean="0"/>
              <a:pPr/>
              <a:t>37</a:t>
            </a:fld>
            <a:endParaRPr lang="en-US" dirty="0"/>
          </a:p>
        </p:txBody>
      </p:sp>
    </p:spTree>
    <p:extLst>
      <p:ext uri="{BB962C8B-B14F-4D97-AF65-F5344CB8AC3E}">
        <p14:creationId xmlns:p14="http://schemas.microsoft.com/office/powerpoint/2010/main" val="2180051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culture of data use</a:t>
            </a:r>
          </a:p>
        </p:txBody>
      </p:sp>
      <p:sp>
        <p:nvSpPr>
          <p:cNvPr id="3" name="Content Placeholder 2"/>
          <p:cNvSpPr>
            <a:spLocks noGrp="1"/>
          </p:cNvSpPr>
          <p:nvPr>
            <p:ph idx="1"/>
          </p:nvPr>
        </p:nvSpPr>
        <p:spPr>
          <a:xfrm>
            <a:off x="304800" y="1600201"/>
            <a:ext cx="8382000" cy="4038600"/>
          </a:xfrm>
        </p:spPr>
        <p:txBody>
          <a:bodyPr/>
          <a:lstStyle/>
          <a:p>
            <a:r>
              <a:rPr lang="en-US" dirty="0"/>
              <a:t>CQs are starter list of questions.  </a:t>
            </a:r>
          </a:p>
          <a:p>
            <a:r>
              <a:rPr lang="en-US" dirty="0"/>
              <a:t>Goal:  Data conversations permeate your agency’s day to day work</a:t>
            </a:r>
          </a:p>
          <a:p>
            <a:r>
              <a:rPr lang="en-US" b="1" dirty="0"/>
              <a:t>DEC Recommended Practices</a:t>
            </a:r>
          </a:p>
          <a:p>
            <a:pPr marL="457200" lvl="1" indent="0">
              <a:buNone/>
            </a:pPr>
            <a:r>
              <a:rPr lang="en-US" b="1" dirty="0"/>
              <a:t>L12. </a:t>
            </a:r>
            <a:r>
              <a:rPr lang="en-US" dirty="0"/>
              <a:t>Leaders collaborate with stakeholders to collect and use data for program management and continuous program improvement and to examine the effectiveness of services and supports in improving child and family outcomes. </a:t>
            </a:r>
            <a:r>
              <a:rPr lang="en-US" dirty="0">
                <a:hlinkClick r:id="rId3"/>
              </a:rPr>
              <a:t>https://divisionearlychildhood.egnyte.com/dl/tgv6GUXhVo</a:t>
            </a:r>
            <a:endParaRPr lang="en-US" dirty="0"/>
          </a:p>
          <a:p>
            <a:pPr lvl="1"/>
            <a:endParaRPr lang="en-US" dirty="0"/>
          </a:p>
          <a:p>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38</a:t>
            </a:fld>
            <a:endParaRPr lang="en-US" dirty="0"/>
          </a:p>
        </p:txBody>
      </p:sp>
    </p:spTree>
    <p:extLst>
      <p:ext uri="{BB962C8B-B14F-4D97-AF65-F5344CB8AC3E}">
        <p14:creationId xmlns:p14="http://schemas.microsoft.com/office/powerpoint/2010/main" val="869271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A3045A8-66B1-4553-99D9-607482280BB6}"/>
              </a:ext>
            </a:extLst>
          </p:cNvPr>
          <p:cNvSpPr>
            <a:spLocks noGrp="1"/>
          </p:cNvSpPr>
          <p:nvPr>
            <p:ph idx="1"/>
          </p:nvPr>
        </p:nvSpPr>
        <p:spPr/>
        <p:txBody>
          <a:bodyPr/>
          <a:lstStyle/>
          <a:p>
            <a:r>
              <a:rPr lang="en-US" dirty="0"/>
              <a:t>Let’s work through some data to answer a few critical questions.</a:t>
            </a:r>
          </a:p>
        </p:txBody>
      </p:sp>
      <p:sp>
        <p:nvSpPr>
          <p:cNvPr id="2" name="Title 1">
            <a:extLst>
              <a:ext uri="{FF2B5EF4-FFF2-40B4-BE49-F238E27FC236}">
                <a16:creationId xmlns:a16="http://schemas.microsoft.com/office/drawing/2014/main" id="{442CDEAB-D789-4282-97D0-D1A21B77605D}"/>
              </a:ext>
            </a:extLst>
          </p:cNvPr>
          <p:cNvSpPr>
            <a:spLocks noGrp="1"/>
          </p:cNvSpPr>
          <p:nvPr>
            <p:ph type="title"/>
          </p:nvPr>
        </p:nvSpPr>
        <p:spPr/>
        <p:txBody>
          <a:bodyPr/>
          <a:lstStyle/>
          <a:p>
            <a:r>
              <a:rPr lang="en-US" dirty="0"/>
              <a:t>Working with Data</a:t>
            </a:r>
          </a:p>
        </p:txBody>
      </p:sp>
      <p:sp>
        <p:nvSpPr>
          <p:cNvPr id="3" name="Slide Number Placeholder 2">
            <a:extLst>
              <a:ext uri="{FF2B5EF4-FFF2-40B4-BE49-F238E27FC236}">
                <a16:creationId xmlns:a16="http://schemas.microsoft.com/office/drawing/2014/main" id="{18A454AE-98B8-41F0-A748-FC5FD41B5BE6}"/>
              </a:ext>
            </a:extLst>
          </p:cNvPr>
          <p:cNvSpPr>
            <a:spLocks noGrp="1"/>
          </p:cNvSpPr>
          <p:nvPr>
            <p:ph type="sldNum" sz="quarter" idx="10"/>
          </p:nvPr>
        </p:nvSpPr>
        <p:spPr/>
        <p:txBody>
          <a:bodyPr/>
          <a:lstStyle/>
          <a:p>
            <a:fld id="{B2897048-00E0-47FB-B07B-F36BBE8AF579}" type="slidenum">
              <a:rPr lang="en-US" smtClean="0"/>
              <a:pPr/>
              <a:t>39</a:t>
            </a:fld>
            <a:endParaRPr lang="en-US" dirty="0"/>
          </a:p>
        </p:txBody>
      </p:sp>
    </p:spTree>
    <p:extLst>
      <p:ext uri="{BB962C8B-B14F-4D97-AF65-F5344CB8AC3E}">
        <p14:creationId xmlns:p14="http://schemas.microsoft.com/office/powerpoint/2010/main" val="400879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0BAE0D5-7804-42D9-9648-4C2A5AC8D60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7574" r="17574"/>
          <a:stretch>
            <a:fillRect/>
          </a:stretch>
        </p:blipFill>
        <p:spPr/>
      </p:pic>
      <p:sp>
        <p:nvSpPr>
          <p:cNvPr id="4" name="Slide Number Placeholder 3">
            <a:extLst>
              <a:ext uri="{FF2B5EF4-FFF2-40B4-BE49-F238E27FC236}">
                <a16:creationId xmlns:a16="http://schemas.microsoft.com/office/drawing/2014/main" id="{CDE0E072-5DD9-4008-94C9-82D0DF69ACA4}"/>
              </a:ext>
            </a:extLst>
          </p:cNvPr>
          <p:cNvSpPr>
            <a:spLocks noGrp="1"/>
          </p:cNvSpPr>
          <p:nvPr>
            <p:ph type="sldNum" sz="quarter" idx="11"/>
          </p:nvPr>
        </p:nvSpPr>
        <p:spPr/>
        <p:txBody>
          <a:bodyPr/>
          <a:lstStyle/>
          <a:p>
            <a:fld id="{B2897048-00E0-47FB-B07B-F36BBE8AF579}" type="slidenum">
              <a:rPr lang="en-US" smtClean="0"/>
              <a:pPr/>
              <a:t>4</a:t>
            </a:fld>
            <a:endParaRPr lang="en-US" dirty="0"/>
          </a:p>
        </p:txBody>
      </p:sp>
      <p:sp>
        <p:nvSpPr>
          <p:cNvPr id="6" name="Title 5">
            <a:extLst>
              <a:ext uri="{FF2B5EF4-FFF2-40B4-BE49-F238E27FC236}">
                <a16:creationId xmlns:a16="http://schemas.microsoft.com/office/drawing/2014/main" id="{DCA30C04-35D2-400B-8F78-91DE62C9BEE2}"/>
              </a:ext>
            </a:extLst>
          </p:cNvPr>
          <p:cNvSpPr>
            <a:spLocks noGrp="1"/>
          </p:cNvSpPr>
          <p:nvPr>
            <p:ph type="title"/>
          </p:nvPr>
        </p:nvSpPr>
        <p:spPr/>
        <p:txBody>
          <a:bodyPr>
            <a:normAutofit fontScale="90000"/>
          </a:bodyPr>
          <a:lstStyle/>
          <a:p>
            <a:r>
              <a:rPr lang="en-US" dirty="0"/>
              <a:t>What questions could a state or local program ask about personnel that help support inclusion?</a:t>
            </a:r>
            <a:br>
              <a:rPr lang="en-US" dirty="0"/>
            </a:br>
            <a:endParaRPr lang="en-US" dirty="0"/>
          </a:p>
        </p:txBody>
      </p:sp>
    </p:spTree>
    <p:extLst>
      <p:ext uri="{BB962C8B-B14F-4D97-AF65-F5344CB8AC3E}">
        <p14:creationId xmlns:p14="http://schemas.microsoft.com/office/powerpoint/2010/main" val="4007091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80AB1C-3B9B-4DEE-89EE-CA563504AB50}"/>
              </a:ext>
            </a:extLst>
          </p:cNvPr>
          <p:cNvSpPr>
            <a:spLocks noGrp="1"/>
          </p:cNvSpPr>
          <p:nvPr>
            <p:ph idx="1"/>
          </p:nvPr>
        </p:nvSpPr>
        <p:spPr/>
        <p:txBody>
          <a:bodyPr/>
          <a:lstStyle/>
          <a:p>
            <a:r>
              <a:rPr lang="en-US" dirty="0"/>
              <a:t>What data might you need to </a:t>
            </a:r>
            <a:r>
              <a:rPr lang="en-US"/>
              <a:t>answer this question:</a:t>
            </a:r>
            <a:endParaRPr lang="en-US" dirty="0"/>
          </a:p>
          <a:p>
            <a:pPr lvl="1"/>
            <a:r>
              <a:rPr lang="en-US" dirty="0"/>
              <a:t>How many practitioners are in the pipeline who will be prepared to work in inclusive classrooms as compared to the number leaving the field? </a:t>
            </a:r>
          </a:p>
          <a:p>
            <a:pPr lvl="1"/>
            <a:endParaRPr lang="en-US" dirty="0"/>
          </a:p>
          <a:p>
            <a:r>
              <a:rPr lang="en-US" dirty="0"/>
              <a:t>What other considerations are needed?</a:t>
            </a:r>
          </a:p>
          <a:p>
            <a:endParaRPr lang="en-US" dirty="0"/>
          </a:p>
        </p:txBody>
      </p:sp>
      <p:sp>
        <p:nvSpPr>
          <p:cNvPr id="3" name="Title 2">
            <a:extLst>
              <a:ext uri="{FF2B5EF4-FFF2-40B4-BE49-F238E27FC236}">
                <a16:creationId xmlns:a16="http://schemas.microsoft.com/office/drawing/2014/main" id="{BA694B13-70FC-4266-9C5D-994C442EB5CB}"/>
              </a:ext>
            </a:extLst>
          </p:cNvPr>
          <p:cNvSpPr>
            <a:spLocks noGrp="1"/>
          </p:cNvSpPr>
          <p:nvPr>
            <p:ph type="title"/>
          </p:nvPr>
        </p:nvSpPr>
        <p:spPr/>
        <p:txBody>
          <a:bodyPr>
            <a:normAutofit fontScale="90000"/>
          </a:bodyPr>
          <a:lstStyle/>
          <a:p>
            <a:r>
              <a:rPr lang="en-US" dirty="0"/>
              <a:t>Other questions are more complicated</a:t>
            </a:r>
          </a:p>
        </p:txBody>
      </p:sp>
      <p:sp>
        <p:nvSpPr>
          <p:cNvPr id="4" name="Slide Number Placeholder 3">
            <a:extLst>
              <a:ext uri="{FF2B5EF4-FFF2-40B4-BE49-F238E27FC236}">
                <a16:creationId xmlns:a16="http://schemas.microsoft.com/office/drawing/2014/main" id="{8E1ECEC1-8332-4CD9-9A1A-E9E8B5394F07}"/>
              </a:ext>
            </a:extLst>
          </p:cNvPr>
          <p:cNvSpPr>
            <a:spLocks noGrp="1"/>
          </p:cNvSpPr>
          <p:nvPr>
            <p:ph type="sldNum" sz="quarter" idx="10"/>
          </p:nvPr>
        </p:nvSpPr>
        <p:spPr/>
        <p:txBody>
          <a:bodyPr/>
          <a:lstStyle/>
          <a:p>
            <a:fld id="{B2897048-00E0-47FB-B07B-F36BBE8AF579}" type="slidenum">
              <a:rPr lang="en-US" smtClean="0"/>
              <a:pPr/>
              <a:t>40</a:t>
            </a:fld>
            <a:endParaRPr lang="en-US" dirty="0"/>
          </a:p>
        </p:txBody>
      </p:sp>
    </p:spTree>
    <p:extLst>
      <p:ext uri="{BB962C8B-B14F-4D97-AF65-F5344CB8AC3E}">
        <p14:creationId xmlns:p14="http://schemas.microsoft.com/office/powerpoint/2010/main" val="271450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6206A1-1E10-4C03-98CF-9662FE7F130A}"/>
              </a:ext>
            </a:extLst>
          </p:cNvPr>
          <p:cNvSpPr>
            <a:spLocks noGrp="1"/>
          </p:cNvSpPr>
          <p:nvPr>
            <p:ph type="title"/>
          </p:nvPr>
        </p:nvSpPr>
        <p:spPr>
          <a:xfrm>
            <a:off x="457200" y="990600"/>
            <a:ext cx="8229600" cy="3154362"/>
          </a:xfrm>
        </p:spPr>
        <p:txBody>
          <a:bodyPr>
            <a:normAutofit/>
          </a:bodyPr>
          <a:lstStyle/>
          <a:p>
            <a:r>
              <a:rPr lang="en-US" dirty="0"/>
              <a:t>Once you know where you are, you can set goals for where you want to be. </a:t>
            </a:r>
          </a:p>
        </p:txBody>
      </p:sp>
      <p:sp>
        <p:nvSpPr>
          <p:cNvPr id="4" name="Slide Number Placeholder 3">
            <a:extLst>
              <a:ext uri="{FF2B5EF4-FFF2-40B4-BE49-F238E27FC236}">
                <a16:creationId xmlns:a16="http://schemas.microsoft.com/office/drawing/2014/main" id="{44CCE1FF-1CFE-438B-A883-79301ECF3B56}"/>
              </a:ext>
            </a:extLst>
          </p:cNvPr>
          <p:cNvSpPr>
            <a:spLocks noGrp="1"/>
          </p:cNvSpPr>
          <p:nvPr>
            <p:ph type="sldNum" sz="quarter" idx="10"/>
          </p:nvPr>
        </p:nvSpPr>
        <p:spPr/>
        <p:txBody>
          <a:bodyPr/>
          <a:lstStyle/>
          <a:p>
            <a:fld id="{B2897048-00E0-47FB-B07B-F36BBE8AF579}" type="slidenum">
              <a:rPr lang="en-US" smtClean="0"/>
              <a:pPr/>
              <a:t>41</a:t>
            </a:fld>
            <a:endParaRPr lang="en-US" dirty="0"/>
          </a:p>
        </p:txBody>
      </p:sp>
    </p:spTree>
    <p:extLst>
      <p:ext uri="{BB962C8B-B14F-4D97-AF65-F5344CB8AC3E}">
        <p14:creationId xmlns:p14="http://schemas.microsoft.com/office/powerpoint/2010/main" val="3287671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Personnel indicators</a:t>
            </a:r>
          </a:p>
        </p:txBody>
      </p:sp>
      <p:sp>
        <p:nvSpPr>
          <p:cNvPr id="3" name="Content Placeholder 2"/>
          <p:cNvSpPr>
            <a:spLocks noGrp="1"/>
          </p:cNvSpPr>
          <p:nvPr>
            <p:ph idx="1"/>
          </p:nvPr>
        </p:nvSpPr>
        <p:spPr>
          <a:xfrm>
            <a:off x="457200" y="1676400"/>
            <a:ext cx="8280143" cy="3948113"/>
          </a:xfrm>
        </p:spPr>
        <p:txBody>
          <a:bodyPr>
            <a:normAutofit fontScale="77500" lnSpcReduction="20000"/>
          </a:bodyPr>
          <a:lstStyle/>
          <a:p>
            <a:r>
              <a:rPr lang="en-US" sz="3400" dirty="0"/>
              <a:t>At least 50% of service providers will speak Spanish by 2020. </a:t>
            </a:r>
          </a:p>
          <a:p>
            <a:r>
              <a:rPr lang="en-US" sz="3400" dirty="0"/>
              <a:t>The state will reduce the turnover rate by 20% by 2020.</a:t>
            </a:r>
          </a:p>
          <a:p>
            <a:r>
              <a:rPr lang="en-US" sz="3400" dirty="0"/>
              <a:t>At least 75% of practitioners will enter the field with the academic preparation for working with young children and families by 2020.</a:t>
            </a:r>
          </a:p>
          <a:p>
            <a:r>
              <a:rPr lang="en-US" sz="3400" dirty="0"/>
              <a:t>At least 50% of programs will show growth in the average fidelity score across practitioners 6 months after the initiation of training.</a:t>
            </a:r>
          </a:p>
          <a:p>
            <a:r>
              <a:rPr lang="en-US" sz="3400" dirty="0"/>
              <a:t>At least 60% of programs have 75% of practitioners implementing at fidelity within 12 months of coaching.</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0462FEB-C181-8347-9EC4-DEDFCFCD9AD1}" type="slidenum">
              <a:rPr lang="en-US" smtClean="0"/>
              <a:pPr/>
              <a:t>42</a:t>
            </a:fld>
            <a:endParaRPr lang="en-US" dirty="0"/>
          </a:p>
        </p:txBody>
      </p:sp>
      <p:sp>
        <p:nvSpPr>
          <p:cNvPr id="6" name="TextBox 5"/>
          <p:cNvSpPr txBox="1"/>
          <p:nvPr/>
        </p:nvSpPr>
        <p:spPr>
          <a:xfrm>
            <a:off x="418641" y="5733234"/>
            <a:ext cx="7941564" cy="300082"/>
          </a:xfrm>
          <a:prstGeom prst="rect">
            <a:avLst/>
          </a:prstGeom>
          <a:noFill/>
        </p:spPr>
        <p:txBody>
          <a:bodyPr wrap="square" rtlCol="0">
            <a:spAutoFit/>
          </a:bodyPr>
          <a:lstStyle/>
          <a:p>
            <a:r>
              <a:rPr lang="en-US" sz="1350" dirty="0"/>
              <a:t>http://dasycenter.org/resources/critical-questions/section-2/</a:t>
            </a:r>
          </a:p>
        </p:txBody>
      </p:sp>
    </p:spTree>
    <p:extLst>
      <p:ext uri="{BB962C8B-B14F-4D97-AF65-F5344CB8AC3E}">
        <p14:creationId xmlns:p14="http://schemas.microsoft.com/office/powerpoint/2010/main" val="2251830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often do you need data?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600200"/>
            <a:ext cx="6041393" cy="4154265"/>
          </a:xfrm>
        </p:spPr>
      </p:pic>
      <p:sp>
        <p:nvSpPr>
          <p:cNvPr id="3" name="Slide Number Placeholder 2"/>
          <p:cNvSpPr>
            <a:spLocks noGrp="1"/>
          </p:cNvSpPr>
          <p:nvPr>
            <p:ph type="sldNum" sz="quarter" idx="10"/>
          </p:nvPr>
        </p:nvSpPr>
        <p:spPr/>
        <p:txBody>
          <a:bodyPr/>
          <a:lstStyle/>
          <a:p>
            <a:fld id="{B2897048-00E0-47FB-B07B-F36BBE8AF579}" type="slidenum">
              <a:rPr lang="en-US" smtClean="0"/>
              <a:pPr/>
              <a:t>43</a:t>
            </a:fld>
            <a:endParaRPr lang="en-US" dirty="0"/>
          </a:p>
        </p:txBody>
      </p:sp>
    </p:spTree>
    <p:extLst>
      <p:ext uri="{BB962C8B-B14F-4D97-AF65-F5344CB8AC3E}">
        <p14:creationId xmlns:p14="http://schemas.microsoft.com/office/powerpoint/2010/main" val="1761936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Not everything has to be in one of the big state data systems</a:t>
            </a:r>
          </a:p>
        </p:txBody>
      </p:sp>
      <p:sp>
        <p:nvSpPr>
          <p:cNvPr id="3" name="Content Placeholder 2"/>
          <p:cNvSpPr>
            <a:spLocks noGrp="1"/>
          </p:cNvSpPr>
          <p:nvPr>
            <p:ph idx="1"/>
          </p:nvPr>
        </p:nvSpPr>
        <p:spPr/>
        <p:txBody>
          <a:bodyPr/>
          <a:lstStyle/>
          <a:p>
            <a:r>
              <a:rPr lang="en-US" dirty="0"/>
              <a:t>Some things are time limited (e.g., an initiative).</a:t>
            </a:r>
          </a:p>
          <a:p>
            <a:r>
              <a:rPr lang="en-US" dirty="0"/>
              <a:t>Some things are spot checks.</a:t>
            </a:r>
          </a:p>
          <a:p>
            <a:pPr lvl="1"/>
            <a:r>
              <a:rPr lang="en-US" dirty="0"/>
              <a:t>Implementing practice based coaching</a:t>
            </a:r>
          </a:p>
          <a:p>
            <a:r>
              <a:rPr lang="en-US" dirty="0"/>
              <a:t>Continuous quality improvement vs. a one time evaluation.</a:t>
            </a:r>
          </a:p>
          <a:p>
            <a:r>
              <a:rPr lang="en-US" dirty="0"/>
              <a:t>For the data elements you don’t have:</a:t>
            </a:r>
          </a:p>
          <a:p>
            <a:pPr lvl="1"/>
            <a:r>
              <a:rPr lang="en-US" dirty="0"/>
              <a:t>How many of the data elements do you need regularly?  </a:t>
            </a:r>
          </a:p>
          <a:p>
            <a:pPr lvl="1"/>
            <a:r>
              <a:rPr lang="en-US" dirty="0"/>
              <a:t>How many do you need intermittently?</a:t>
            </a:r>
          </a:p>
        </p:txBody>
      </p:sp>
      <p:sp>
        <p:nvSpPr>
          <p:cNvPr id="4" name="Slide Number Placeholder 3"/>
          <p:cNvSpPr>
            <a:spLocks noGrp="1"/>
          </p:cNvSpPr>
          <p:nvPr>
            <p:ph type="sldNum" sz="quarter" idx="10"/>
          </p:nvPr>
        </p:nvSpPr>
        <p:spPr/>
        <p:txBody>
          <a:bodyPr/>
          <a:lstStyle/>
          <a:p>
            <a:fld id="{B2897048-00E0-47FB-B07B-F36BBE8AF579}" type="slidenum">
              <a:rPr lang="en-US" smtClean="0"/>
              <a:pPr/>
              <a:t>44</a:t>
            </a:fld>
            <a:endParaRPr lang="en-US" dirty="0"/>
          </a:p>
        </p:txBody>
      </p:sp>
    </p:spTree>
    <p:extLst>
      <p:ext uri="{BB962C8B-B14F-4D97-AF65-F5344CB8AC3E}">
        <p14:creationId xmlns:p14="http://schemas.microsoft.com/office/powerpoint/2010/main" val="2618697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Personnel Data System: </a:t>
            </a:r>
            <a:br>
              <a:rPr lang="en-US" dirty="0"/>
            </a:br>
            <a:r>
              <a:rPr lang="en-US" dirty="0"/>
              <a:t>Vision for Every State</a:t>
            </a:r>
          </a:p>
        </p:txBody>
      </p:sp>
      <p:sp>
        <p:nvSpPr>
          <p:cNvPr id="3" name="Content Placeholder 2"/>
          <p:cNvSpPr>
            <a:spLocks noGrp="1"/>
          </p:cNvSpPr>
          <p:nvPr>
            <p:ph idx="1"/>
          </p:nvPr>
        </p:nvSpPr>
        <p:spPr/>
        <p:txBody>
          <a:bodyPr/>
          <a:lstStyle/>
          <a:p>
            <a:pPr marL="514350" indent="-514350">
              <a:buFont typeface="+mj-lt"/>
              <a:buAutoNum type="arabicPeriod"/>
            </a:pPr>
            <a:r>
              <a:rPr lang="en-US" dirty="0"/>
              <a:t>Comprehensive set of data elements on personnel (demographics, education, employment start date, additional training, etc.). </a:t>
            </a:r>
          </a:p>
          <a:p>
            <a:pPr marL="514350" indent="-514350">
              <a:buFont typeface="+mj-lt"/>
              <a:buAutoNum type="arabicPeriod"/>
            </a:pPr>
            <a:r>
              <a:rPr lang="en-US" dirty="0"/>
              <a:t>All of the data are trustworthy. </a:t>
            </a:r>
          </a:p>
          <a:p>
            <a:pPr marL="514350" indent="-514350">
              <a:buFont typeface="+mj-lt"/>
              <a:buAutoNum type="arabicPeriod"/>
            </a:pPr>
            <a:r>
              <a:rPr lang="en-US" dirty="0"/>
              <a:t>All of the data are current.</a:t>
            </a:r>
          </a:p>
          <a:p>
            <a:pPr marL="514350" indent="-514350">
              <a:buFont typeface="+mj-lt"/>
              <a:buAutoNum type="arabicPeriod"/>
            </a:pPr>
            <a:r>
              <a:rPr lang="en-US" dirty="0"/>
              <a:t>Coordinator has reasonably easy access to the data and can get analysis completed when they are needed.</a:t>
            </a:r>
          </a:p>
          <a:p>
            <a:pPr marL="0" indent="0">
              <a:buNone/>
            </a:pP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45</a:t>
            </a:fld>
            <a:endParaRPr lang="en-US" dirty="0"/>
          </a:p>
        </p:txBody>
      </p:sp>
    </p:spTree>
    <p:extLst>
      <p:ext uri="{BB962C8B-B14F-4D97-AF65-F5344CB8AC3E}">
        <p14:creationId xmlns:p14="http://schemas.microsoft.com/office/powerpoint/2010/main" val="1289996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46</a:t>
            </a:fld>
            <a:endParaRPr lang="en-US" dirty="0"/>
          </a:p>
        </p:txBody>
      </p:sp>
      <p:sp>
        <p:nvSpPr>
          <p:cNvPr id="2" name="Title 1" descr="&quot; &quot;"/>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3" tooltip="DaSy Center website"/>
              </a:rPr>
              <a:t>http://dasycenter.org/</a:t>
            </a:r>
            <a:endParaRPr lang="en-US" dirty="0"/>
          </a:p>
          <a:p>
            <a:r>
              <a:rPr lang="en-US" dirty="0"/>
              <a:t>Like us on Facebook: </a:t>
            </a:r>
            <a:br>
              <a:rPr lang="en-US" dirty="0"/>
            </a:br>
            <a:r>
              <a:rPr lang="en-US" u="sng" dirty="0">
                <a:hlinkClick r:id="rId4" tooltip="DaSy Center Facebook page"/>
              </a:rPr>
              <a:t>https://www.facebook.com/dasycenter</a:t>
            </a:r>
            <a:endParaRPr lang="en-US" dirty="0"/>
          </a:p>
          <a:p>
            <a:r>
              <a:rPr lang="en-US" dirty="0"/>
              <a:t>Follow us on Twitter:</a:t>
            </a:r>
            <a:br>
              <a:rPr lang="en-US" dirty="0"/>
            </a:br>
            <a:r>
              <a:rPr lang="en-US" u="sng" dirty="0">
                <a:hlinkClick r:id="rId5" tooltip="DaSy Center Twitter feed"/>
              </a:rPr>
              <a:t>@</a:t>
            </a:r>
            <a:r>
              <a:rPr lang="en-US" u="sng" dirty="0" err="1">
                <a:hlinkClick r:id="rId5" tooltip="DaSy Center Twitter feed"/>
              </a:rPr>
              <a:t>DaSyCenter</a:t>
            </a:r>
            <a:r>
              <a:rPr lang="en-US" dirty="0"/>
              <a:t>  </a:t>
            </a:r>
          </a:p>
        </p:txBody>
      </p:sp>
    </p:spTree>
    <p:extLst>
      <p:ext uri="{BB962C8B-B14F-4D97-AF65-F5344CB8AC3E}">
        <p14:creationId xmlns:p14="http://schemas.microsoft.com/office/powerpoint/2010/main" val="1373862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47</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presentation were developed under a grant from the U.S. Department of Education, # H373Z120002. However, those contents do not necessarily represent the policy of the U.S. Department of Education, and you should not assume endorsement by the Federal Government. Project Officers, Meredith </a:t>
            </a:r>
            <a:r>
              <a:rPr lang="en-US" sz="1800" dirty="0" err="1"/>
              <a:t>Miceli</a:t>
            </a:r>
            <a:r>
              <a:rPr lang="en-US" sz="1800" dirty="0"/>
              <a:t> and </a:t>
            </a:r>
            <a:r>
              <a:rPr lang="en-US" sz="1800" dirty="0" err="1"/>
              <a:t>Richelle</a:t>
            </a:r>
            <a:r>
              <a:rPr lang="en-US" sz="1800" dirty="0"/>
              <a:t> Davis.</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
        <p:nvSpPr>
          <p:cNvPr id="7" name="Title 1" descr="&quot; &quot;"/>
          <p:cNvSpPr>
            <a:spLocks noGrp="1"/>
          </p:cNvSpPr>
          <p:nvPr>
            <p:ph type="title"/>
          </p:nvPr>
        </p:nvSpPr>
        <p:spPr>
          <a:xfrm>
            <a:off x="457200" y="274638"/>
            <a:ext cx="8229600" cy="1143000"/>
          </a:xfrm>
        </p:spPr>
        <p:txBody>
          <a:bodyPr/>
          <a:lstStyle/>
          <a:p>
            <a:r>
              <a:rPr lang="en-US" dirty="0"/>
              <a:t>Thank You</a:t>
            </a:r>
          </a:p>
        </p:txBody>
      </p:sp>
    </p:spTree>
    <p:extLst>
      <p:ext uri="{BB962C8B-B14F-4D97-AF65-F5344CB8AC3E}">
        <p14:creationId xmlns:p14="http://schemas.microsoft.com/office/powerpoint/2010/main" val="262124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23684" y="849206"/>
            <a:ext cx="2575532" cy="3494193"/>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3282674" y="175437"/>
            <a:ext cx="5785126" cy="5376395"/>
          </a:xfrm>
          <a:prstGeom prst="rect">
            <a:avLst/>
          </a:prstGeom>
          <a:ln>
            <a:solidFill>
              <a:schemeClr val="accent1"/>
            </a:solidFill>
          </a:ln>
        </p:spPr>
      </p:pic>
      <p:cxnSp>
        <p:nvCxnSpPr>
          <p:cNvPr id="7" name="Straight Connector 6"/>
          <p:cNvCxnSpPr/>
          <p:nvPr/>
        </p:nvCxnSpPr>
        <p:spPr>
          <a:xfrm flipV="1">
            <a:off x="2751840" y="457200"/>
            <a:ext cx="530834" cy="990658"/>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a:off x="2699216" y="3962400"/>
            <a:ext cx="583458" cy="914400"/>
          </a:xfrm>
          <a:prstGeom prst="line">
            <a:avLst/>
          </a:prstGeom>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1752600" y="5704682"/>
            <a:ext cx="5059680" cy="369332"/>
          </a:xfrm>
          <a:prstGeom prst="rect">
            <a:avLst/>
          </a:prstGeom>
          <a:noFill/>
        </p:spPr>
        <p:txBody>
          <a:bodyPr wrap="square" rtlCol="0">
            <a:spAutoFit/>
          </a:bodyPr>
          <a:lstStyle/>
          <a:p>
            <a:r>
              <a:rPr lang="en-US" dirty="0">
                <a:hlinkClick r:id="rId5"/>
              </a:rPr>
              <a:t>http://dasycenter.org/resources/critical-questions/</a:t>
            </a:r>
            <a:endParaRPr lang="en-US" dirty="0"/>
          </a:p>
        </p:txBody>
      </p:sp>
      <p:sp>
        <p:nvSpPr>
          <p:cNvPr id="2" name="Slide Number Placeholder 1"/>
          <p:cNvSpPr>
            <a:spLocks noGrp="1"/>
          </p:cNvSpPr>
          <p:nvPr>
            <p:ph type="sldNum" sz="quarter" idx="10"/>
          </p:nvPr>
        </p:nvSpPr>
        <p:spPr/>
        <p:txBody>
          <a:bodyPr/>
          <a:lstStyle/>
          <a:p>
            <a:fld id="{B2897048-00E0-47FB-B07B-F36BBE8AF579}" type="slidenum">
              <a:rPr lang="en-US" smtClean="0"/>
              <a:pPr/>
              <a:t>5</a:t>
            </a:fld>
            <a:endParaRPr lang="en-US" dirty="0"/>
          </a:p>
        </p:txBody>
      </p:sp>
    </p:spTree>
    <p:extLst>
      <p:ext uri="{BB962C8B-B14F-4D97-AF65-F5344CB8AC3E}">
        <p14:creationId xmlns:p14="http://schemas.microsoft.com/office/powerpoint/2010/main" val="16782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FB2B4C-8810-4550-80D8-903612ACF614}"/>
              </a:ext>
            </a:extLst>
          </p:cNvPr>
          <p:cNvSpPr>
            <a:spLocks noGrp="1"/>
          </p:cNvSpPr>
          <p:nvPr>
            <p:ph idx="1"/>
          </p:nvPr>
        </p:nvSpPr>
        <p:spPr/>
        <p:txBody>
          <a:bodyPr/>
          <a:lstStyle/>
          <a:p>
            <a:r>
              <a:rPr lang="en-US" dirty="0"/>
              <a:t>What are your biggest questions on this list?</a:t>
            </a:r>
          </a:p>
          <a:p>
            <a:r>
              <a:rPr lang="en-US" dirty="0"/>
              <a:t>What is missing?</a:t>
            </a:r>
          </a:p>
        </p:txBody>
      </p:sp>
      <p:sp>
        <p:nvSpPr>
          <p:cNvPr id="3" name="Title 2">
            <a:extLst>
              <a:ext uri="{FF2B5EF4-FFF2-40B4-BE49-F238E27FC236}">
                <a16:creationId xmlns:a16="http://schemas.microsoft.com/office/drawing/2014/main" id="{6461EEEF-6BB9-456E-9E42-04A1E2A2B028}"/>
              </a:ext>
            </a:extLst>
          </p:cNvPr>
          <p:cNvSpPr>
            <a:spLocks noGrp="1"/>
          </p:cNvSpPr>
          <p:nvPr>
            <p:ph type="title"/>
          </p:nvPr>
        </p:nvSpPr>
        <p:spPr/>
        <p:txBody>
          <a:bodyPr/>
          <a:lstStyle/>
          <a:p>
            <a:r>
              <a:rPr lang="en-US" dirty="0"/>
              <a:t>Handout – List of Possible Questions</a:t>
            </a:r>
          </a:p>
        </p:txBody>
      </p:sp>
      <p:sp>
        <p:nvSpPr>
          <p:cNvPr id="4" name="Slide Number Placeholder 3">
            <a:extLst>
              <a:ext uri="{FF2B5EF4-FFF2-40B4-BE49-F238E27FC236}">
                <a16:creationId xmlns:a16="http://schemas.microsoft.com/office/drawing/2014/main" id="{C98AE230-EE8B-4B51-A25D-79AC43C9FEDB}"/>
              </a:ext>
            </a:extLst>
          </p:cNvPr>
          <p:cNvSpPr>
            <a:spLocks noGrp="1"/>
          </p:cNvSpPr>
          <p:nvPr>
            <p:ph type="sldNum" sz="quarter" idx="10"/>
          </p:nvPr>
        </p:nvSpPr>
        <p:spPr/>
        <p:txBody>
          <a:bodyPr/>
          <a:lstStyle/>
          <a:p>
            <a:fld id="{B2897048-00E0-47FB-B07B-F36BBE8AF579}" type="slidenum">
              <a:rPr lang="en-US" smtClean="0"/>
              <a:pPr/>
              <a:t>6</a:t>
            </a:fld>
            <a:endParaRPr lang="en-US" dirty="0"/>
          </a:p>
        </p:txBody>
      </p:sp>
    </p:spTree>
    <p:extLst>
      <p:ext uri="{BB962C8B-B14F-4D97-AF65-F5344CB8AC3E}">
        <p14:creationId xmlns:p14="http://schemas.microsoft.com/office/powerpoint/2010/main" val="346434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rot="21154085">
            <a:off x="423669" y="4583024"/>
            <a:ext cx="1506384" cy="1935817"/>
          </a:xfrm>
          <a:prstGeom prst="rect">
            <a:avLst/>
          </a:prstGeom>
          <a:ln>
            <a:solidFill>
              <a:schemeClr val="tx2">
                <a:lumMod val="60000"/>
                <a:lumOff val="40000"/>
              </a:schemeClr>
            </a:solidFill>
          </a:ln>
        </p:spPr>
      </p:pic>
      <p:sp>
        <p:nvSpPr>
          <p:cNvPr id="4" name="Title 3"/>
          <p:cNvSpPr>
            <a:spLocks noGrp="1"/>
          </p:cNvSpPr>
          <p:nvPr>
            <p:ph type="title"/>
          </p:nvPr>
        </p:nvSpPr>
        <p:spPr/>
        <p:txBody>
          <a:bodyPr/>
          <a:lstStyle/>
          <a:p>
            <a:r>
              <a:rPr lang="en-US" dirty="0"/>
              <a:t>The need to build a “data system”</a:t>
            </a:r>
          </a:p>
        </p:txBody>
      </p:sp>
      <p:sp>
        <p:nvSpPr>
          <p:cNvPr id="7" name="Rectangle 6"/>
          <p:cNvSpPr/>
          <p:nvPr/>
        </p:nvSpPr>
        <p:spPr>
          <a:xfrm>
            <a:off x="457200" y="1986188"/>
            <a:ext cx="8229600" cy="1938992"/>
          </a:xfrm>
          <a:prstGeom prst="rect">
            <a:avLst/>
          </a:prstGeom>
        </p:spPr>
        <p:txBody>
          <a:bodyPr wrap="square">
            <a:spAutoFit/>
          </a:bodyPr>
          <a:lstStyle/>
          <a:p>
            <a:r>
              <a:rPr lang="en-US" sz="2400" dirty="0">
                <a:solidFill>
                  <a:srgbClr val="000000"/>
                </a:solidFill>
                <a:latin typeface="Calibri" panose="020F0502020204030204" pitchFamily="34" charset="0"/>
              </a:rPr>
              <a:t>The </a:t>
            </a:r>
            <a:r>
              <a:rPr lang="en-US" sz="2400" b="1" dirty="0">
                <a:solidFill>
                  <a:srgbClr val="000000"/>
                </a:solidFill>
                <a:latin typeface="Calibri" panose="020F0502020204030204" pitchFamily="34" charset="0"/>
              </a:rPr>
              <a:t>hardware</a:t>
            </a:r>
            <a:r>
              <a:rPr lang="en-US" sz="2400" dirty="0">
                <a:solidFill>
                  <a:srgbClr val="000000"/>
                </a:solidFill>
                <a:latin typeface="Calibri" panose="020F0502020204030204" pitchFamily="34" charset="0"/>
              </a:rPr>
              <a:t>, </a:t>
            </a:r>
            <a:r>
              <a:rPr lang="en-US" sz="2400" b="1" dirty="0">
                <a:solidFill>
                  <a:srgbClr val="000000"/>
                </a:solidFill>
                <a:latin typeface="Calibri" panose="020F0502020204030204" pitchFamily="34" charset="0"/>
              </a:rPr>
              <a:t>software</a:t>
            </a:r>
            <a:r>
              <a:rPr lang="en-US" sz="2400" dirty="0">
                <a:solidFill>
                  <a:srgbClr val="000000"/>
                </a:solidFill>
                <a:latin typeface="Calibri" panose="020F0502020204030204" pitchFamily="34" charset="0"/>
              </a:rPr>
              <a:t>, and other </a:t>
            </a:r>
            <a:r>
              <a:rPr lang="en-US" sz="2400" b="1" dirty="0">
                <a:solidFill>
                  <a:srgbClr val="000000"/>
                </a:solidFill>
                <a:latin typeface="Calibri" panose="020F0502020204030204" pitchFamily="34" charset="0"/>
              </a:rPr>
              <a:t>applications</a:t>
            </a:r>
            <a:r>
              <a:rPr lang="en-US" sz="2400" dirty="0">
                <a:solidFill>
                  <a:srgbClr val="000000"/>
                </a:solidFill>
                <a:latin typeface="Calibri" panose="020F0502020204030204" pitchFamily="34" charset="0"/>
              </a:rPr>
              <a:t> that enable Part C and Section 619 programs to </a:t>
            </a:r>
            <a:r>
              <a:rPr lang="en-US" sz="2400" b="1" dirty="0">
                <a:solidFill>
                  <a:srgbClr val="000000"/>
                </a:solidFill>
                <a:latin typeface="Calibri" panose="020F0502020204030204" pitchFamily="34" charset="0"/>
              </a:rPr>
              <a:t>collect </a:t>
            </a:r>
            <a:r>
              <a:rPr lang="en-US" sz="2400" dirty="0">
                <a:solidFill>
                  <a:srgbClr val="000000"/>
                </a:solidFill>
                <a:latin typeface="Calibri" panose="020F0502020204030204" pitchFamily="34" charset="0"/>
              </a:rPr>
              <a:t>data about children, families, workforce, and/or program characteristics (e.g., program quality), as well as the </a:t>
            </a:r>
            <a:r>
              <a:rPr lang="en-US" sz="2400" b="1" dirty="0">
                <a:solidFill>
                  <a:srgbClr val="000000"/>
                </a:solidFill>
                <a:latin typeface="Calibri" panose="020F0502020204030204" pitchFamily="34" charset="0"/>
              </a:rPr>
              <a:t>analysis</a:t>
            </a:r>
            <a:r>
              <a:rPr lang="en-US" sz="2400" dirty="0">
                <a:solidFill>
                  <a:srgbClr val="000000"/>
                </a:solidFill>
                <a:latin typeface="Calibri" panose="020F0502020204030204" pitchFamily="34" charset="0"/>
              </a:rPr>
              <a:t>, </a:t>
            </a:r>
            <a:r>
              <a:rPr lang="en-US" sz="2400" b="1" dirty="0">
                <a:solidFill>
                  <a:srgbClr val="000000"/>
                </a:solidFill>
                <a:latin typeface="Calibri" panose="020F0502020204030204" pitchFamily="34" charset="0"/>
              </a:rPr>
              <a:t>reporting</a:t>
            </a:r>
            <a:r>
              <a:rPr lang="en-US" sz="2400" dirty="0">
                <a:solidFill>
                  <a:srgbClr val="000000"/>
                </a:solidFill>
                <a:latin typeface="Calibri" panose="020F0502020204030204" pitchFamily="34" charset="0"/>
              </a:rPr>
              <a:t>, and </a:t>
            </a:r>
            <a:r>
              <a:rPr lang="en-US" sz="2400" b="1" dirty="0">
                <a:solidFill>
                  <a:srgbClr val="000000"/>
                </a:solidFill>
                <a:latin typeface="Calibri" panose="020F0502020204030204" pitchFamily="34" charset="0"/>
              </a:rPr>
              <a:t>data use </a:t>
            </a:r>
            <a:r>
              <a:rPr lang="en-US" sz="2400" dirty="0">
                <a:solidFill>
                  <a:srgbClr val="000000"/>
                </a:solidFill>
                <a:latin typeface="Calibri" panose="020F0502020204030204" pitchFamily="34" charset="0"/>
              </a:rPr>
              <a:t>practices associated with those data. </a:t>
            </a:r>
            <a:endParaRPr lang="en-US" sz="2400" dirty="0"/>
          </a:p>
        </p:txBody>
      </p:sp>
      <p:sp>
        <p:nvSpPr>
          <p:cNvPr id="8" name="TextBox 7">
            <a:hlinkClick r:id="rId4"/>
          </p:cNvPr>
          <p:cNvSpPr txBox="1"/>
          <p:nvPr/>
        </p:nvSpPr>
        <p:spPr>
          <a:xfrm>
            <a:off x="2514600" y="5715000"/>
            <a:ext cx="5257800" cy="369332"/>
          </a:xfrm>
          <a:prstGeom prst="rect">
            <a:avLst/>
          </a:prstGeom>
          <a:noFill/>
        </p:spPr>
        <p:txBody>
          <a:bodyPr wrap="square" rtlCol="0">
            <a:spAutoFit/>
          </a:bodyPr>
          <a:lstStyle/>
          <a:p>
            <a:r>
              <a:rPr lang="en-US" dirty="0">
                <a:hlinkClick r:id="rId4"/>
              </a:rPr>
              <a:t>http://dasycenter.org/resources/dasy-framework/</a:t>
            </a:r>
            <a:endParaRPr lang="en-US" dirty="0"/>
          </a:p>
        </p:txBody>
      </p:sp>
      <p:sp>
        <p:nvSpPr>
          <p:cNvPr id="2" name="TextBox 1"/>
          <p:cNvSpPr txBox="1"/>
          <p:nvPr/>
        </p:nvSpPr>
        <p:spPr>
          <a:xfrm>
            <a:off x="3200400" y="4518539"/>
            <a:ext cx="3352800" cy="646331"/>
          </a:xfrm>
          <a:prstGeom prst="rect">
            <a:avLst/>
          </a:prstGeom>
          <a:noFill/>
        </p:spPr>
        <p:txBody>
          <a:bodyPr wrap="square" rtlCol="0">
            <a:spAutoFit/>
          </a:bodyPr>
          <a:lstStyle/>
          <a:p>
            <a:r>
              <a:rPr lang="en-US" sz="3600" dirty="0">
                <a:solidFill>
                  <a:srgbClr val="FF0000"/>
                </a:solidFill>
              </a:rPr>
              <a:t>System for data</a:t>
            </a:r>
          </a:p>
        </p:txBody>
      </p:sp>
      <p:sp>
        <p:nvSpPr>
          <p:cNvPr id="3" name="Slide Number Placeholder 2"/>
          <p:cNvSpPr>
            <a:spLocks noGrp="1"/>
          </p:cNvSpPr>
          <p:nvPr>
            <p:ph type="sldNum" sz="quarter" idx="10"/>
          </p:nvPr>
        </p:nvSpPr>
        <p:spPr/>
        <p:txBody>
          <a:bodyPr/>
          <a:lstStyle/>
          <a:p>
            <a:fld id="{B2897048-00E0-47FB-B07B-F36BBE8AF579}" type="slidenum">
              <a:rPr lang="en-US" smtClean="0"/>
              <a:pPr/>
              <a:t>7</a:t>
            </a:fld>
            <a:endParaRPr lang="en-US" dirty="0"/>
          </a:p>
        </p:txBody>
      </p:sp>
    </p:spTree>
    <p:extLst>
      <p:ext uri="{BB962C8B-B14F-4D97-AF65-F5344CB8AC3E}">
        <p14:creationId xmlns:p14="http://schemas.microsoft.com/office/powerpoint/2010/main" val="223974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21228246"/>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dirty="0"/>
              <a:t>Functions of a Data System/Uses of Data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Tree>
    <p:extLst>
      <p:ext uri="{BB962C8B-B14F-4D97-AF65-F5344CB8AC3E}">
        <p14:creationId xmlns:p14="http://schemas.microsoft.com/office/powerpoint/2010/main" val="182244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77658056"/>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dirty="0"/>
              <a:t>Functions of a Data System/Uses of Data</a:t>
            </a:r>
          </a:p>
        </p:txBody>
      </p:sp>
      <p:sp>
        <p:nvSpPr>
          <p:cNvPr id="4" name="Slide Number Placeholder 3"/>
          <p:cNvSpPr>
            <a:spLocks noGrp="1"/>
          </p:cNvSpPr>
          <p:nvPr>
            <p:ph type="sldNum" sz="quarter" idx="10"/>
          </p:nvPr>
        </p:nvSpPr>
        <p:spPr/>
        <p:txBody>
          <a:bodyPr/>
          <a:lstStyle/>
          <a:p>
            <a:fld id="{B2897048-00E0-47FB-B07B-F36BBE8AF579}" type="slidenum">
              <a:rPr lang="en-US" smtClean="0"/>
              <a:pPr/>
              <a:t>9</a:t>
            </a:fld>
            <a:endParaRPr lang="en-US" dirty="0"/>
          </a:p>
        </p:txBody>
      </p:sp>
      <p:sp>
        <p:nvSpPr>
          <p:cNvPr id="6" name="TextBox 5"/>
          <p:cNvSpPr txBox="1"/>
          <p:nvPr/>
        </p:nvSpPr>
        <p:spPr>
          <a:xfrm>
            <a:off x="4343400" y="1524000"/>
            <a:ext cx="3276600" cy="1938992"/>
          </a:xfrm>
          <a:prstGeom prst="rect">
            <a:avLst/>
          </a:prstGeom>
          <a:solidFill>
            <a:schemeClr val="bg1"/>
          </a:solidFill>
          <a:ln>
            <a:solidFill>
              <a:schemeClr val="tx2">
                <a:lumMod val="75000"/>
              </a:schemeClr>
            </a:solidFill>
          </a:ln>
        </p:spPr>
        <p:txBody>
          <a:bodyPr wrap="square" rtlCol="0">
            <a:spAutoFit/>
          </a:bodyPr>
          <a:lstStyle/>
          <a:p>
            <a:r>
              <a:rPr lang="en-US" sz="2400" dirty="0">
                <a:solidFill>
                  <a:srgbClr val="154578"/>
                </a:solidFill>
              </a:rPr>
              <a:t>Report to funders and other stakeholders to support wisdom of investment, e.g., federal and state reporting</a:t>
            </a:r>
            <a:endParaRPr lang="en-US" dirty="0">
              <a:solidFill>
                <a:srgbClr val="154578"/>
              </a:solidFill>
            </a:endParaRPr>
          </a:p>
        </p:txBody>
      </p:sp>
    </p:spTree>
    <p:extLst>
      <p:ext uri="{BB962C8B-B14F-4D97-AF65-F5344CB8AC3E}">
        <p14:creationId xmlns:p14="http://schemas.microsoft.com/office/powerpoint/2010/main" val="3748731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29977</TotalTime>
  <Words>2176</Words>
  <Application>Microsoft Office PowerPoint</Application>
  <PresentationFormat>On-screen Show (4:3)</PresentationFormat>
  <Paragraphs>318</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Century Gothic</vt:lpstr>
      <vt:lpstr>Century Schoolbook</vt:lpstr>
      <vt:lpstr>Office Theme</vt:lpstr>
      <vt:lpstr>Using Data to Answer Critical Questions about EI/ECSE Personnel</vt:lpstr>
      <vt:lpstr>Who is in the room?</vt:lpstr>
      <vt:lpstr>Session Objectives</vt:lpstr>
      <vt:lpstr>What questions could a state or local program ask about personnel that help support inclusion? </vt:lpstr>
      <vt:lpstr>PowerPoint Presentation</vt:lpstr>
      <vt:lpstr>Handout – List of Possible Questions</vt:lpstr>
      <vt:lpstr>The need to build a “data system”</vt:lpstr>
      <vt:lpstr>Functions of a Data System/Uses of Data</vt:lpstr>
      <vt:lpstr>Functions of a Data System/Uses of Data</vt:lpstr>
      <vt:lpstr>Functions of a Data System/Uses of Data</vt:lpstr>
      <vt:lpstr>Functions of a Data System/Uses of Data</vt:lpstr>
      <vt:lpstr>Functions of a Data System/Uses of Data</vt:lpstr>
      <vt:lpstr>Questions are the drivers</vt:lpstr>
      <vt:lpstr>Questions are the drivers</vt:lpstr>
      <vt:lpstr>PowerPoint Presentation</vt:lpstr>
      <vt:lpstr>PowerPoint Presentation</vt:lpstr>
      <vt:lpstr>PowerPoint Presentation</vt:lpstr>
      <vt:lpstr>PowerPoint Presentation</vt:lpstr>
      <vt:lpstr>What do we know about EC/EI/ECSE Personnel?</vt:lpstr>
      <vt:lpstr>Why would you want to know the characteristics of the work force?  What action could you take? </vt:lpstr>
      <vt:lpstr>PowerPoint Presentation</vt:lpstr>
      <vt:lpstr>PowerPoint Presentation</vt:lpstr>
      <vt:lpstr>PowerPoint Presentation</vt:lpstr>
      <vt:lpstr>PowerPoint Presentation</vt:lpstr>
      <vt:lpstr>PowerPoint Presentation</vt:lpstr>
      <vt:lpstr>About the ITCA 2015 Data Survey</vt:lpstr>
      <vt:lpstr>Early Intervention </vt:lpstr>
      <vt:lpstr>PowerPoint Presentation</vt:lpstr>
      <vt:lpstr>About the DaSy Part B 619 survey</vt:lpstr>
      <vt:lpstr>PowerPoint Presentation</vt:lpstr>
      <vt:lpstr>PowerPoint Presentation</vt:lpstr>
      <vt:lpstr>PowerPoint Presentation</vt:lpstr>
      <vt:lpstr>PowerPoint Presentation</vt:lpstr>
      <vt:lpstr>PowerPoint Presentation</vt:lpstr>
      <vt:lpstr>Revisiting our questions about personnel</vt:lpstr>
      <vt:lpstr>PowerPoint Presentation</vt:lpstr>
      <vt:lpstr>How can we use data to answer these questions?</vt:lpstr>
      <vt:lpstr>Building a culture of data use</vt:lpstr>
      <vt:lpstr>Working with Data</vt:lpstr>
      <vt:lpstr>Other questions are more complicated</vt:lpstr>
      <vt:lpstr>Once you know where you are, you can set goals for where you want to be. </vt:lpstr>
      <vt:lpstr>Examples of Personnel indicators</vt:lpstr>
      <vt:lpstr>How often do you need data?</vt:lpstr>
      <vt:lpstr>Not everything has to be in one of the big state data systems</vt:lpstr>
      <vt:lpstr>Personnel Data System:  Vision for Every State</vt:lpstr>
      <vt:lpstr>For more information</vt:lpstr>
      <vt:lpstr>Thank You</vt:lpstr>
    </vt:vector>
  </TitlesOfParts>
  <Company>The DaSy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Margaret Gillis</cp:lastModifiedBy>
  <cp:revision>165</cp:revision>
  <cp:lastPrinted>2018-05-09T15:15:44Z</cp:lastPrinted>
  <dcterms:created xsi:type="dcterms:W3CDTF">2013-02-06T21:54:43Z</dcterms:created>
  <dcterms:modified xsi:type="dcterms:W3CDTF">2018-05-22T19:31:25Z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