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8" r:id="rId2"/>
    <p:sldId id="281" r:id="rId3"/>
    <p:sldId id="286" r:id="rId4"/>
    <p:sldId id="282" r:id="rId5"/>
    <p:sldId id="337" r:id="rId6"/>
    <p:sldId id="285" r:id="rId7"/>
    <p:sldId id="368" r:id="rId8"/>
    <p:sldId id="361" r:id="rId9"/>
    <p:sldId id="311" r:id="rId10"/>
    <p:sldId id="349" r:id="rId11"/>
    <p:sldId id="362" r:id="rId12"/>
    <p:sldId id="363" r:id="rId13"/>
    <p:sldId id="354" r:id="rId14"/>
    <p:sldId id="351" r:id="rId15"/>
    <p:sldId id="323" r:id="rId16"/>
    <p:sldId id="369" r:id="rId17"/>
    <p:sldId id="306" r:id="rId18"/>
    <p:sldId id="371" r:id="rId19"/>
    <p:sldId id="319" r:id="rId20"/>
    <p:sldId id="339" r:id="rId21"/>
    <p:sldId id="322" r:id="rId22"/>
    <p:sldId id="341" r:id="rId23"/>
    <p:sldId id="290" r:id="rId24"/>
    <p:sldId id="289" r:id="rId25"/>
    <p:sldId id="359" r:id="rId26"/>
    <p:sldId id="269" r:id="rId27"/>
  </p:sldIdLst>
  <p:sldSz cx="9144000" cy="6858000" type="screen4x3"/>
  <p:notesSz cx="6881813"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tsy Davies-Mercier" initials="BD [4]" lastIdx="1" clrIdx="6">
    <p:extLst/>
  </p:cmAuthor>
  <p:cmAuthor id="1" name="Lucas, Anne" initials="LA" lastIdx="20" clrIdx="0">
    <p:extLst/>
  </p:cmAuthor>
  <p:cmAuthor id="8" name="Debbie Shaver" initials="DS" lastIdx="4" clrIdx="7">
    <p:extLst/>
  </p:cmAuthor>
  <p:cmAuthor id="2" name="Jennifer Schaaf" initials="JMS" lastIdx="10" clrIdx="1">
    <p:extLst/>
  </p:cmAuthor>
  <p:cmAuthor id="3" name="Margaret Gillis" initials="MG" lastIdx="44" clrIdx="2">
    <p:extLst/>
  </p:cmAuthor>
  <p:cmAuthor id="4" name="Betsy Davies-Mercier" initials="BD" lastIdx="1" clrIdx="3">
    <p:extLst/>
  </p:cmAuthor>
  <p:cmAuthor id="5" name="Betsy Davies-Mercier" initials="BD [2]" lastIdx="1" clrIdx="4">
    <p:extLst/>
  </p:cmAuthor>
  <p:cmAuthor id="6" name="Betsy Davies-Mercier" initials="BD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6DB46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81552" autoAdjust="0"/>
  </p:normalViewPr>
  <p:slideViewPr>
    <p:cSldViewPr>
      <p:cViewPr varScale="1">
        <p:scale>
          <a:sx n="95" d="100"/>
          <a:sy n="95" d="100"/>
        </p:scale>
        <p:origin x="206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304"/>
    </p:cViewPr>
  </p:sorterViewPr>
  <p:notesViewPr>
    <p:cSldViewPr>
      <p:cViewPr varScale="1">
        <p:scale>
          <a:sx n="64" d="100"/>
          <a:sy n="64" d="100"/>
        </p:scale>
        <p:origin x="-3144" y="-8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C46C913-017E-41CB-BD92-AB72C59CEF84}" type="datetimeFigureOut">
              <a:rPr lang="en-US" smtClean="0"/>
              <a:t>2/20/18</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BEAF370-FD3B-447A-B724-07A83C459553}" type="datetimeFigureOut">
              <a:rPr lang="en-US" smtClean="0"/>
              <a:t>2/20/18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4458">
              <a:defRPr/>
            </a:pPr>
            <a:endParaRPr lang="en-US" b="1" dirty="0"/>
          </a:p>
          <a:p>
            <a:pPr defTabSz="924458">
              <a:defRPr/>
            </a:pPr>
            <a:r>
              <a:rPr lang="en-US" b="1" dirty="0"/>
              <a:t>Session 2: What are we measuring and why?</a:t>
            </a:r>
            <a:r>
              <a:rPr lang="en-US" dirty="0"/>
              <a:t> Delving into measurement strategies and tools for evaluating practice change and practice fidelity</a:t>
            </a:r>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We hope this discussion will help you look critically at the measures you already have or help you develop or select a new tool. </a:t>
            </a:r>
          </a:p>
          <a:p>
            <a:pPr lvl="0"/>
            <a:r>
              <a:rPr lang="en-US" b="0" baseline="0" dirty="0"/>
              <a:t>States that have adopted packaged intervention or model: use the tools associated with model. We do not recommend modifying tools that come with a packaged model—work with developer. </a:t>
            </a:r>
            <a:endParaRPr lang="en-US" b="1" baseline="0" dirty="0"/>
          </a:p>
          <a:p>
            <a:pPr lvl="0"/>
            <a:endParaRPr lang="en-US" baseline="0" dirty="0"/>
          </a:p>
          <a:p>
            <a:pPr lvl="0"/>
            <a:r>
              <a:rPr lang="en-US" baseline="0" dirty="0"/>
              <a:t>The 3 most important characteristics of high quality measurement: </a:t>
            </a:r>
          </a:p>
          <a:p>
            <a:pPr lvl="0"/>
            <a:r>
              <a:rPr lang="en-US" baseline="0" dirty="0"/>
              <a:t>The tool is</a:t>
            </a:r>
          </a:p>
          <a:p>
            <a:pPr lvl="0"/>
            <a:r>
              <a:rPr lang="en-US" b="1" baseline="0" dirty="0"/>
              <a:t>Aligned </a:t>
            </a:r>
            <a:r>
              <a:rPr lang="en-US" b="0" baseline="0" dirty="0"/>
              <a:t>to evidence-based practices that your state has selected that you believe will lead to the targeted child/family outcomes and </a:t>
            </a:r>
            <a:r>
              <a:rPr lang="en-US" b="1" baseline="0" dirty="0"/>
              <a:t>appropriate for population </a:t>
            </a:r>
            <a:r>
              <a:rPr lang="en-US" b="0" baseline="0" dirty="0"/>
              <a:t>whose outcomes you are trying to improve.</a:t>
            </a:r>
            <a:endParaRPr lang="en-US" b="1" dirty="0"/>
          </a:p>
          <a:p>
            <a:r>
              <a:rPr lang="en-US" b="1" dirty="0"/>
              <a:t>Valid. </a:t>
            </a:r>
            <a:r>
              <a:rPr lang="en-US" dirty="0"/>
              <a:t>Another way to think about validity is to think about </a:t>
            </a:r>
            <a:r>
              <a:rPr lang="en-US" b="1" dirty="0"/>
              <a:t>accuracy</a:t>
            </a:r>
            <a:r>
              <a:rPr lang="en-US" dirty="0"/>
              <a:t>. We talked earlier about the importance of </a:t>
            </a:r>
            <a:r>
              <a:rPr lang="en-US" baseline="0" dirty="0"/>
              <a:t>operationalizing practices. Part of operationalizing practices is articulating those functions of the practice that are essential for reaching targeted child/family outcomes. If you have clearly specified essential functions, then it should be straightforward for you to look at the measures to make sure they are capturing those functions. This is a way to determine face validity—which means that the measures look accurate, based on professional judgment. Another kind of validity comes from statistical tests. When selecting an existing tool, you will want to see if the developer has validity statistics to help you understand the quality of the tool.</a:t>
            </a:r>
            <a:endParaRPr lang="en-US" dirty="0"/>
          </a:p>
          <a:p>
            <a:r>
              <a:rPr lang="en-US" b="0" dirty="0"/>
              <a:t>Reliable—you</a:t>
            </a:r>
            <a:r>
              <a:rPr lang="en-US" b="0" baseline="0" dirty="0"/>
              <a:t> want to tool to provide </a:t>
            </a:r>
            <a:r>
              <a:rPr lang="en-US" b="0" dirty="0"/>
              <a:t>consistent</a:t>
            </a:r>
            <a:r>
              <a:rPr lang="en-US" b="0" baseline="0" dirty="0"/>
              <a:t> information across users, settings, time points. Reliability comes partly from the items from the tool—Clarity of items helps with reliability, but also other factors such as training on the tool can help improve reliability.</a:t>
            </a:r>
            <a:endParaRPr lang="en-US" dirty="0"/>
          </a:p>
          <a:p>
            <a:r>
              <a:rPr lang="en-US" b="1" dirty="0"/>
              <a:t>Practical.</a:t>
            </a:r>
            <a:r>
              <a:rPr lang="en-US" b="1" baseline="0" dirty="0"/>
              <a:t> </a:t>
            </a:r>
            <a:r>
              <a:rPr lang="en-US" dirty="0"/>
              <a:t>There is a delicate balance between having</a:t>
            </a:r>
            <a:r>
              <a:rPr lang="en-US" baseline="0" dirty="0"/>
              <a:t> a practical tool and one that has the first 3 characteristics of quality. A tool </a:t>
            </a:r>
            <a:r>
              <a:rPr lang="en-US" dirty="0"/>
              <a:t>may be practical, but if it is not aligned to your</a:t>
            </a:r>
            <a:r>
              <a:rPr lang="en-US" baseline="0" dirty="0"/>
              <a:t> practices</a:t>
            </a:r>
            <a:r>
              <a:rPr lang="en-US" dirty="0"/>
              <a:t>, it is</a:t>
            </a:r>
            <a:r>
              <a:rPr lang="en-US" baseline="0" dirty="0"/>
              <a:t> not going to produce meaningful information.</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177344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aseline="0" dirty="0"/>
              <a:t>The purpose of a fidelity threshold is to </a:t>
            </a:r>
            <a:r>
              <a:rPr lang="en-US" b="1" baseline="0" dirty="0"/>
              <a:t>distinguish</a:t>
            </a:r>
            <a:r>
              <a:rPr lang="en-US" baseline="0" dirty="0"/>
              <a:t> between practitioners who are implementing the practices </a:t>
            </a:r>
            <a:r>
              <a:rPr lang="en-US" b="1" baseline="0" dirty="0"/>
              <a:t>at a level sufficient </a:t>
            </a:r>
            <a:r>
              <a:rPr lang="en-US" baseline="0" dirty="0"/>
              <a:t>for reaching targeted outcomes from those practitioners who are not. </a:t>
            </a:r>
          </a:p>
          <a:p>
            <a:pPr lvl="2"/>
            <a:r>
              <a:rPr lang="en-US" baseline="0" dirty="0"/>
              <a:t>Without a threshold, you cannot answer the question, “Are practitioners implementing the practices with fidelity?”</a:t>
            </a:r>
          </a:p>
          <a:p>
            <a:pPr lvl="2"/>
            <a:r>
              <a:rPr lang="en-US" baseline="0" dirty="0"/>
              <a:t>Having a threshold also helps you determine who still needs coaching and support to improve practice, and who needs less support.</a:t>
            </a:r>
          </a:p>
          <a:p>
            <a:pPr lvl="2"/>
            <a:r>
              <a:rPr lang="en-US" dirty="0"/>
              <a:t>Sometimes</a:t>
            </a:r>
            <a:r>
              <a:rPr lang="en-US" baseline="0" dirty="0"/>
              <a:t> fidelity tools have a stated fidelity threshold score, established by developer. If so, use that threshold. But some do not. If you are using a tool from a packaged model and it doesn’t have an established threshold score, work with the model developer to get one. </a:t>
            </a:r>
          </a:p>
          <a:p>
            <a:pPr lvl="2"/>
            <a:r>
              <a:rPr lang="en-US" baseline="0" dirty="0"/>
              <a:t>Otherwise, you can establish a threshold.</a:t>
            </a:r>
          </a:p>
          <a:p>
            <a:pPr lvl="2"/>
            <a:r>
              <a:rPr lang="en-US" baseline="0" dirty="0"/>
              <a:t>A threshold score is often a summary score based on multiple items on a tool such as an observation form. The most important thing to consider is that the threshold be meaningful—that it distinguishes between levels of implementation that are or are not sufficient for reaching targeted outcomes.</a:t>
            </a:r>
          </a:p>
          <a:p>
            <a:pPr lvl="2"/>
            <a:r>
              <a:rPr lang="en-US" baseline="0" dirty="0"/>
              <a:t>A good way to establish a threshold is to have experts in your state (e.g., those who understand the practices and have experience supporting practitioners in their implementation) work with the tool to find a threshold that they believe will be meaningful. </a:t>
            </a:r>
            <a:endParaRPr lang="en-US" dirty="0"/>
          </a:p>
          <a:p>
            <a:pPr lvl="2"/>
            <a:r>
              <a:rPr lang="en-US" b="1" dirty="0"/>
              <a:t>Feedback to practitioners. </a:t>
            </a:r>
            <a:r>
              <a:rPr lang="en-US" b="0" dirty="0"/>
              <a:t>There</a:t>
            </a:r>
            <a:r>
              <a:rPr lang="en-US" b="0" baseline="0" dirty="0"/>
              <a:t> are s</a:t>
            </a:r>
            <a:r>
              <a:rPr lang="en-US" b="0" dirty="0"/>
              <a:t>everal</a:t>
            </a:r>
            <a:r>
              <a:rPr lang="en-US" b="0" baseline="0" dirty="0"/>
              <a:t> purposes for evaluating practice change and fidelity. 1) evaluate statewide/program 2) provide formative feedback to practitioners. There is no reason why you wouldn’t do this with the same tool.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61075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timing/frequenc</a:t>
            </a:r>
            <a:r>
              <a:rPr lang="en-US" dirty="0"/>
              <a:t>y may depend on the tool. Measurement</a:t>
            </a:r>
            <a:r>
              <a:rPr lang="en-US" baseline="0" dirty="0"/>
              <a:t> should be at </a:t>
            </a:r>
            <a:r>
              <a:rPr lang="en-US" dirty="0"/>
              <a:t>sufficient</a:t>
            </a:r>
            <a:r>
              <a:rPr lang="en-US" baseline="0" dirty="0"/>
              <a:t> frequency to measure incremental change. Regular measurement will help you identify practitioners who are struggling with the practices and need more support. This is especially important when practitioners are starting to implement the practices. Measurement frequency may change as practitioners begin to reach fidelity, but you also want to make sure practitioners are maintaining fidelity over time.</a:t>
            </a:r>
            <a:endParaRPr lang="en-US" dirty="0"/>
          </a:p>
          <a:p>
            <a:r>
              <a:rPr lang="en-US" b="1" dirty="0"/>
              <a:t>Training</a:t>
            </a:r>
            <a:r>
              <a:rPr lang="en-US" b="1" baseline="0" dirty="0"/>
              <a:t> </a:t>
            </a:r>
            <a:r>
              <a:rPr lang="en-US" b="0" baseline="0" dirty="0"/>
              <a:t>can help you improve reliability.</a:t>
            </a:r>
            <a:endParaRPr lang="en-US" dirty="0"/>
          </a:p>
          <a:p>
            <a:r>
              <a:rPr lang="en-US" b="1" dirty="0"/>
              <a:t>Clear message. </a:t>
            </a:r>
            <a:r>
              <a:rPr lang="en-US" dirty="0"/>
              <a:t>Practitioners need to be aware of the purpose of the data collection—increases</a:t>
            </a:r>
            <a:r>
              <a:rPr lang="en-US" baseline="0" dirty="0"/>
              <a:t> motivation and commitment to high quality data.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190028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a:p>
            <a:pPr defTabSz="924458">
              <a:defRPr/>
            </a:pPr>
            <a:r>
              <a:rPr lang="en-US" dirty="0"/>
              <a:t>Correct answer: 5. All of the above</a:t>
            </a:r>
            <a:r>
              <a:rPr lang="en-US" baseline="0" dirty="0"/>
              <a:t> methods could be used, although not all are equally valuable or appropriate for all aspects of fidelity/practice change</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177344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Advantages of observation: it provides more</a:t>
            </a:r>
            <a:r>
              <a:rPr lang="en-US" baseline="0" dirty="0"/>
              <a:t> objective data than self report</a:t>
            </a:r>
            <a:r>
              <a:rPr lang="en-US" dirty="0"/>
              <a:t>, it’s a measure of actual practice.</a:t>
            </a:r>
            <a:r>
              <a:rPr lang="en-US" baseline="0" dirty="0"/>
              <a:t> Disadvantages are that they can be time consuming and costly. Advantages of practitioner self-report: easy, low cost to collect data, helps practitioners reflect, helps practitioners understand what is expected. A major disadvantage of practitioner self report is that practitioners may be biased in their assessment of their own practice. Document reviews can be used if there are existing documents that provide evidence of practitioner behaviors related to the practices.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89942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Why use multiple methods to evaluate a particular practice? Each method has advantages and disadvantages. Use multiple methods to benefit from the advantages of different methods.</a:t>
            </a:r>
          </a:p>
          <a:p>
            <a:r>
              <a:rPr lang="en-US" baseline="0" dirty="0"/>
              <a:t>Consistent tools: If there are multiple models or evidence-based practices being used (e.g., due to local choice), all those using a particular model/practice should use the same measure of practice.</a:t>
            </a:r>
          </a:p>
          <a:p>
            <a:r>
              <a:rPr lang="en-US" baseline="0" dirty="0"/>
              <a:t>If you are looking to improve, develop, or select a tool, start with tools that already exist. See a separate handout on a list of existing tools. These may be a good starting place.</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2587436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a:t>
            </a:r>
            <a:r>
              <a:rPr lang="en-US" baseline="0" dirty="0"/>
              <a:t> when you are considering more intensive measures such as observations, consider these points for making data collection practical.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258743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829793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4918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249888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worksheet provided may be helpful to use as you think through your evaluation plan and any changes that are needed throughout the workshops. For this workshop, you can fill in the outcome, evaluation question, and performance indicator. In sessions 2 and 3 you can think through the other components. </a:t>
            </a:r>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383038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1106418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30264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127559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66772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encourage states to seek</a:t>
            </a:r>
            <a:r>
              <a:rPr lang="en-US" baseline="0" dirty="0"/>
              <a:t> additional support.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496899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140313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169992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According to our definitions, the correct answer</a:t>
            </a:r>
            <a:r>
              <a:rPr lang="en-US" u="none" baseline="0" dirty="0"/>
              <a:t> is #2. </a:t>
            </a:r>
            <a:r>
              <a:rPr lang="en-US" u="none" dirty="0"/>
              <a:t>Reminder from session 1: Practices are </a:t>
            </a:r>
            <a:r>
              <a:rPr lang="en-US" u="sng" dirty="0"/>
              <a:t>behaviors</a:t>
            </a:r>
            <a:r>
              <a:rPr lang="en-US" dirty="0"/>
              <a:t> and </a:t>
            </a:r>
            <a:r>
              <a:rPr lang="en-US" u="sng" dirty="0"/>
              <a:t>actions</a:t>
            </a:r>
            <a:r>
              <a:rPr lang="en-US" dirty="0"/>
              <a:t> of practitioners, not awareness, knowledge, confidence, or self-efficacy. Answer 1 is about teacher feelings, self efficacy about implementing the practices--These are important to measure, but they are not the practices being implemented. They are important precursors that set the stage for change in practitioner behavior.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214417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reviewed the notes from the Session 1 breakout sessions. Some themes emerged.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142851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themes from the pre-work that states completed for this session.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142851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your practices are not clearly defined, you might consider using a practice profile planning tool (NIRN). You can then develop a measurement tool from the practice profile that applies a metric, similar to the example in the pre-work. </a:t>
            </a:r>
            <a:endParaRPr lang="en-US" dirty="0"/>
          </a:p>
          <a:p>
            <a:r>
              <a:rPr lang="en-US" baseline="0" dirty="0"/>
              <a:t>Links to practice profile and other related materials are in the pre-work.</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335289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goal of this workshop series </a:t>
            </a:r>
            <a:r>
              <a:rPr lang="en-US" sz="1200" kern="1200" dirty="0">
                <a:solidFill>
                  <a:schemeClr val="tx1"/>
                </a:solidFill>
                <a:effectLst/>
                <a:latin typeface="+mn-lt"/>
                <a:ea typeface="+mn-ea"/>
                <a:cs typeface="+mn-cs"/>
              </a:rPr>
              <a:t>is to help everyone move toward higher quality measurement of practice change</a:t>
            </a:r>
            <a:r>
              <a:rPr lang="en-US" sz="1200" kern="1200" baseline="0" dirty="0">
                <a:solidFill>
                  <a:schemeClr val="tx1"/>
                </a:solidFill>
                <a:effectLst/>
                <a:latin typeface="+mn-lt"/>
                <a:ea typeface="+mn-ea"/>
                <a:cs typeface="+mn-cs"/>
              </a:rPr>
              <a:t> and fidelity</a:t>
            </a:r>
            <a:r>
              <a:rPr lang="en-US" sz="1200" kern="1200" dirty="0">
                <a:solidFill>
                  <a:schemeClr val="tx1"/>
                </a:solidFill>
                <a:effectLst/>
                <a:latin typeface="+mn-lt"/>
                <a:ea typeface="+mn-ea"/>
                <a:cs typeface="+mn-cs"/>
              </a:rPr>
              <a:t>, wherever you are, so that information obtained is valuable and worth the investment.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3176430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C44F-1353-3D45-89A4-C8DF625EAF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B2516-1B23-6948-A7E3-A546B10B990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78DAD0D-7759-AE48-90E3-C63311B65128}"/>
              </a:ext>
            </a:extLst>
          </p:cNvPr>
          <p:cNvSpPr>
            <a:spLocks noGrp="1"/>
          </p:cNvSpPr>
          <p:nvPr>
            <p:ph type="sldNum" sz="quarter" idx="10"/>
          </p:nvPr>
        </p:nvSpPr>
        <p:spPr/>
        <p:txBody>
          <a:body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9068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24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151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63" r:id="rId7"/>
    <p:sldLayoutId id="2147483653" r:id="rId8"/>
    <p:sldLayoutId id="2147483662"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dasycenter.org/state-systemic-improvement-plan-resources/evaluation-of-implementation-of-eb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lizabeth.mercier@sr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47800"/>
            <a:ext cx="6702552" cy="167640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dirty="0"/>
              <a:t>Evaluating Practices Workshop Series</a:t>
            </a:r>
          </a:p>
        </p:txBody>
      </p:sp>
      <p:sp>
        <p:nvSpPr>
          <p:cNvPr id="6" name="Subtitle 2"/>
          <p:cNvSpPr txBox="1">
            <a:spLocks/>
          </p:cNvSpPr>
          <p:nvPr/>
        </p:nvSpPr>
        <p:spPr>
          <a:xfrm>
            <a:off x="457200" y="5334000"/>
            <a:ext cx="4270248" cy="7589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February 15, 2018</a:t>
            </a:r>
          </a:p>
        </p:txBody>
      </p:sp>
      <p:sp>
        <p:nvSpPr>
          <p:cNvPr id="7" name="Text Placeholder 10"/>
          <p:cNvSpPr txBox="1">
            <a:spLocks/>
          </p:cNvSpPr>
          <p:nvPr/>
        </p:nvSpPr>
        <p:spPr>
          <a:xfrm>
            <a:off x="457200" y="3429000"/>
            <a:ext cx="4953000" cy="1219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Session 2: How are we measuring?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124201"/>
            <a:ext cx="3307165" cy="3142292"/>
          </a:xfrm>
          <a:prstGeom prst="rect">
            <a:avLst/>
          </a:prstGeom>
        </p:spPr>
      </p:pic>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The tool is:</a:t>
            </a:r>
          </a:p>
          <a:p>
            <a:r>
              <a:rPr lang="en-US" b="1" dirty="0"/>
              <a:t>Aligned</a:t>
            </a:r>
            <a:r>
              <a:rPr lang="en-US" dirty="0"/>
              <a:t> to the selected evidence-based practices</a:t>
            </a:r>
          </a:p>
          <a:p>
            <a:pPr lvl="0"/>
            <a:r>
              <a:rPr lang="en-US" b="1" dirty="0"/>
              <a:t>Valid </a:t>
            </a:r>
            <a:r>
              <a:rPr lang="en-US" dirty="0"/>
              <a:t>–</a:t>
            </a:r>
            <a:r>
              <a:rPr lang="en-US" b="1" dirty="0"/>
              <a:t> </a:t>
            </a:r>
            <a:r>
              <a:rPr lang="en-US" dirty="0"/>
              <a:t>accurately measures the essential functions of the practice</a:t>
            </a:r>
          </a:p>
          <a:p>
            <a:pPr lvl="0"/>
            <a:r>
              <a:rPr lang="en-US" b="1" dirty="0"/>
              <a:t>Reliable </a:t>
            </a:r>
            <a:r>
              <a:rPr lang="en-US" dirty="0"/>
              <a:t>–</a:t>
            </a:r>
            <a:r>
              <a:rPr lang="en-US" b="1" dirty="0"/>
              <a:t> </a:t>
            </a:r>
            <a:r>
              <a:rPr lang="en-US" dirty="0"/>
              <a:t>produces consistent information across users, settings, activities, and time points</a:t>
            </a:r>
          </a:p>
          <a:p>
            <a:r>
              <a:rPr lang="en-US" b="1" dirty="0"/>
              <a:t>Practical </a:t>
            </a:r>
            <a:r>
              <a:rPr lang="en-US" dirty="0"/>
              <a:t>–</a:t>
            </a:r>
            <a:r>
              <a:rPr lang="en-US" b="1" dirty="0"/>
              <a:t> </a:t>
            </a:r>
            <a:r>
              <a:rPr lang="en-US" dirty="0"/>
              <a:t>can be used with the staff and resources available</a:t>
            </a:r>
          </a:p>
          <a:p>
            <a:endParaRPr lang="en-US" dirty="0"/>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228600"/>
            <a:ext cx="8229600" cy="1189038"/>
          </a:xfrm>
        </p:spPr>
        <p:txBody>
          <a:bodyPr>
            <a:normAutofit/>
          </a:bodyPr>
          <a:lstStyle/>
          <a:p>
            <a:r>
              <a:rPr lang="en-US" sz="3200" dirty="0"/>
              <a:t>Characteristics of High-Quality Measurement</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323309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lvl="0" indent="0">
              <a:buNone/>
            </a:pPr>
            <a:r>
              <a:rPr lang="en-US" sz="2600" dirty="0"/>
              <a:t>The tool:</a:t>
            </a:r>
          </a:p>
          <a:p>
            <a:pPr lvl="0"/>
            <a:r>
              <a:rPr lang="en-US" sz="2600" b="1" dirty="0"/>
              <a:t>Can produce a meaningful fidelity threshold score </a:t>
            </a:r>
            <a:r>
              <a:rPr lang="en-US" sz="2600" dirty="0"/>
              <a:t>that indicates whether practitioners have reached a level of implementation that is sufficient for achieving targeted child or family outcomes.</a:t>
            </a:r>
          </a:p>
          <a:p>
            <a:pPr lvl="0"/>
            <a:r>
              <a:rPr lang="en-US" sz="2600" b="1" dirty="0"/>
              <a:t>Provides useful information to practitioners </a:t>
            </a:r>
            <a:r>
              <a:rPr lang="en-US" sz="2600" dirty="0"/>
              <a:t>to identify areas of strength and areas for improvement to move toward, reach, and maintain fidelity.</a:t>
            </a:r>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152400"/>
            <a:ext cx="8229600" cy="1265238"/>
          </a:xfrm>
        </p:spPr>
        <p:txBody>
          <a:bodyPr>
            <a:normAutofit/>
          </a:bodyPr>
          <a:lstStyle/>
          <a:p>
            <a:r>
              <a:rPr lang="en-US" sz="3200" dirty="0"/>
              <a:t>Characteristics of High-Quality Measurement</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249768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Other considerations to improve quality:</a:t>
            </a:r>
            <a:endParaRPr lang="en-US" b="1" dirty="0"/>
          </a:p>
          <a:p>
            <a:pPr lvl="0"/>
            <a:r>
              <a:rPr lang="en-US" sz="2400" b="1" dirty="0"/>
              <a:t>Timing/frequency.</a:t>
            </a:r>
            <a:r>
              <a:rPr lang="en-US" sz="2400" dirty="0"/>
              <a:t> The tool is used at sufficient frequency to measure incremental improvement (practice change) and the maintenance of fidelity over time. </a:t>
            </a:r>
          </a:p>
          <a:p>
            <a:pPr lvl="0"/>
            <a:r>
              <a:rPr lang="en-US" sz="2400" b="1" dirty="0"/>
              <a:t>Training. </a:t>
            </a:r>
            <a:r>
              <a:rPr lang="en-US" sz="2400" dirty="0"/>
              <a:t>Clear instructions and training are provided to improve data quality.</a:t>
            </a:r>
          </a:p>
          <a:p>
            <a:r>
              <a:rPr lang="en-US" sz="2400" b="1" dirty="0"/>
              <a:t>Purpose of data collection is clear--</a:t>
            </a:r>
            <a:r>
              <a:rPr lang="en-US" sz="2400" dirty="0"/>
              <a:t>Practitioners and data collectors understand how data will be used to improve implementation</a:t>
            </a:r>
            <a:r>
              <a:rPr lang="en-US" sz="2400" b="1" dirty="0"/>
              <a:t>.</a:t>
            </a:r>
            <a:r>
              <a:rPr lang="en-US" sz="2400" dirty="0"/>
              <a:t>  </a:t>
            </a:r>
          </a:p>
          <a:p>
            <a:endParaRPr lang="en-US" dirty="0"/>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p:txBody>
          <a:bodyPr>
            <a:normAutofit fontScale="90000"/>
          </a:bodyPr>
          <a:lstStyle/>
          <a:p>
            <a:r>
              <a:rPr lang="en-US" dirty="0"/>
              <a:t>Characteristics of High-Quality Measurement</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24966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p:txBody>
          <a:bodyPr/>
          <a:lstStyle/>
          <a:p>
            <a:pPr marL="0" indent="0">
              <a:buNone/>
            </a:pPr>
            <a:r>
              <a:rPr lang="en-US" sz="2400" dirty="0"/>
              <a:t>Which of the following could be a method for collecting data on the implementation of family engagement practices?</a:t>
            </a:r>
          </a:p>
          <a:p>
            <a:pPr marL="457200" lvl="0" indent="-457200">
              <a:buFont typeface="+mj-lt"/>
              <a:buAutoNum type="arabicPeriod"/>
            </a:pPr>
            <a:r>
              <a:rPr lang="en-US" sz="2400" dirty="0"/>
              <a:t>Through a survey, ask practitioners to indicate how often they implement the practices.</a:t>
            </a:r>
          </a:p>
          <a:p>
            <a:pPr marL="457200" lvl="0" indent="-457200">
              <a:buFont typeface="+mj-lt"/>
              <a:buAutoNum type="arabicPeriod"/>
            </a:pPr>
            <a:r>
              <a:rPr lang="en-US" sz="2400" dirty="0"/>
              <a:t>Have supervisors ask practitioners how often they implemented the practices in the prior week.</a:t>
            </a:r>
          </a:p>
          <a:p>
            <a:pPr marL="457200" lvl="0" indent="-457200">
              <a:buFont typeface="+mj-lt"/>
              <a:buAutoNum type="arabicPeriod"/>
            </a:pPr>
            <a:r>
              <a:rPr lang="en-US" sz="2400" dirty="0"/>
              <a:t>Have fellow practitioners (peers) use an observation form while observing practitioners interacting with families.</a:t>
            </a:r>
          </a:p>
          <a:p>
            <a:pPr marL="457200" lvl="0" indent="-457200">
              <a:buFont typeface="+mj-lt"/>
              <a:buAutoNum type="arabicPeriod"/>
            </a:pPr>
            <a:r>
              <a:rPr lang="en-US" sz="2400" dirty="0"/>
              <a:t>Ask practitioners to describe their interactions with families in a journal.</a:t>
            </a:r>
          </a:p>
          <a:p>
            <a:pPr marL="457200" lvl="0" indent="-457200">
              <a:buFont typeface="+mj-lt"/>
              <a:buAutoNum type="arabicPeriod"/>
            </a:pPr>
            <a:r>
              <a:rPr lang="en-US" sz="2400" dirty="0"/>
              <a:t>All of the above</a:t>
            </a:r>
          </a:p>
          <a:p>
            <a:pPr lvl="1"/>
            <a:endParaRPr lang="en-US" dirty="0"/>
          </a:p>
          <a:p>
            <a:pPr lvl="1"/>
            <a:endParaRPr lang="en-US" dirty="0">
              <a:solidFill>
                <a:schemeClr val="tx2"/>
              </a:solidFill>
            </a:endParaRPr>
          </a:p>
          <a:p>
            <a:endParaRPr lang="en-US" dirty="0">
              <a:solidFill>
                <a:schemeClr val="tx2"/>
              </a:solidFill>
            </a:endParaRPr>
          </a:p>
          <a:p>
            <a:pPr lvl="1"/>
            <a:endParaRPr lang="en-US" dirty="0"/>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p:txBody>
          <a:bodyPr>
            <a:normAutofit/>
          </a:bodyPr>
          <a:lstStyle/>
          <a:p>
            <a:r>
              <a:rPr lang="en-US" dirty="0"/>
              <a:t>Poll—Data Collection Methods</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344934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AF471-DF2F-429F-A7EE-28F9AC1306F5}"/>
              </a:ext>
            </a:extLst>
          </p:cNvPr>
          <p:cNvSpPr>
            <a:spLocks noGrp="1"/>
          </p:cNvSpPr>
          <p:nvPr>
            <p:ph idx="1"/>
          </p:nvPr>
        </p:nvSpPr>
        <p:spPr>
          <a:xfrm>
            <a:off x="457200" y="1600201"/>
            <a:ext cx="5105400" cy="4038600"/>
          </a:xfrm>
        </p:spPr>
        <p:txBody>
          <a:bodyPr/>
          <a:lstStyle/>
          <a:p>
            <a:r>
              <a:rPr lang="en-US" dirty="0"/>
              <a:t>Observation by someone else </a:t>
            </a:r>
            <a:r>
              <a:rPr lang="en-US" sz="2400" dirty="0"/>
              <a:t>(e.g., coach, supervisor, peer)</a:t>
            </a:r>
          </a:p>
          <a:p>
            <a:r>
              <a:rPr lang="en-US" dirty="0"/>
              <a:t>Practitioner self report</a:t>
            </a:r>
          </a:p>
          <a:p>
            <a:pPr lvl="1"/>
            <a:r>
              <a:rPr lang="en-US" dirty="0"/>
              <a:t>Self assessment/survey</a:t>
            </a:r>
          </a:p>
          <a:p>
            <a:pPr lvl="1"/>
            <a:r>
              <a:rPr lang="en-US" dirty="0"/>
              <a:t>Interview</a:t>
            </a:r>
          </a:p>
          <a:p>
            <a:pPr lvl="1"/>
            <a:r>
              <a:rPr lang="en-US" dirty="0"/>
              <a:t>Journal/log</a:t>
            </a:r>
          </a:p>
          <a:p>
            <a:r>
              <a:rPr lang="en-US" dirty="0"/>
              <a:t>Review of documents</a:t>
            </a:r>
          </a:p>
          <a:p>
            <a:pPr lvl="1"/>
            <a:r>
              <a:rPr lang="en-US" dirty="0"/>
              <a:t>Case notes</a:t>
            </a:r>
          </a:p>
          <a:p>
            <a:pPr lvl="1"/>
            <a:r>
              <a:rPr lang="en-US" dirty="0"/>
              <a:t>Contact reports</a:t>
            </a:r>
          </a:p>
          <a:p>
            <a:pPr marL="0" indent="0">
              <a:buNone/>
            </a:pPr>
            <a:endParaRPr lang="en-US" dirty="0"/>
          </a:p>
        </p:txBody>
      </p:sp>
      <p:sp>
        <p:nvSpPr>
          <p:cNvPr id="3" name="Title 2">
            <a:extLst>
              <a:ext uri="{FF2B5EF4-FFF2-40B4-BE49-F238E27FC236}">
                <a16:creationId xmlns:a16="http://schemas.microsoft.com/office/drawing/2014/main" id="{71D1BB7A-DE74-41C6-B149-C1F0876C7DB3}"/>
              </a:ext>
            </a:extLst>
          </p:cNvPr>
          <p:cNvSpPr>
            <a:spLocks noGrp="1"/>
          </p:cNvSpPr>
          <p:nvPr>
            <p:ph type="title"/>
          </p:nvPr>
        </p:nvSpPr>
        <p:spPr/>
        <p:txBody>
          <a:bodyPr>
            <a:normAutofit/>
          </a:bodyPr>
          <a:lstStyle/>
          <a:p>
            <a:r>
              <a:rPr lang="en-US" dirty="0"/>
              <a:t>Data Collection Methods</a:t>
            </a:r>
          </a:p>
        </p:txBody>
      </p:sp>
      <p:sp>
        <p:nvSpPr>
          <p:cNvPr id="4" name="Slide Number Placeholder 3">
            <a:extLst>
              <a:ext uri="{FF2B5EF4-FFF2-40B4-BE49-F238E27FC236}">
                <a16:creationId xmlns:a16="http://schemas.microsoft.com/office/drawing/2014/main" id="{DDD71815-B340-4E9C-83C9-70038FB5E7A7}"/>
              </a:ext>
            </a:extLst>
          </p:cNvPr>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6" name="Picture 5">
            <a:extLst>
              <a:ext uri="{FF2B5EF4-FFF2-40B4-BE49-F238E27FC236}">
                <a16:creationId xmlns:a16="http://schemas.microsoft.com/office/drawing/2014/main" id="{EB78BD2D-49C2-4AAB-979B-D063A939AB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67" r="19167" b="3750"/>
          <a:stretch/>
        </p:blipFill>
        <p:spPr>
          <a:xfrm>
            <a:off x="5181599" y="1633729"/>
            <a:ext cx="3566555" cy="4038600"/>
          </a:xfrm>
          <a:prstGeom prst="rect">
            <a:avLst/>
          </a:prstGeom>
        </p:spPr>
      </p:pic>
    </p:spTree>
    <p:extLst>
      <p:ext uri="{BB962C8B-B14F-4D97-AF65-F5344CB8AC3E}">
        <p14:creationId xmlns:p14="http://schemas.microsoft.com/office/powerpoint/2010/main" val="122026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14799"/>
          </a:xfrm>
        </p:spPr>
        <p:txBody>
          <a:bodyPr/>
          <a:lstStyle/>
          <a:p>
            <a:pPr lvl="0"/>
            <a:r>
              <a:rPr lang="en-US" dirty="0"/>
              <a:t>Multiple methods can be used (e.g., combination of observation, self assessment)</a:t>
            </a:r>
          </a:p>
          <a:p>
            <a:pPr lvl="0"/>
            <a:r>
              <a:rPr lang="en-US" dirty="0"/>
              <a:t>Use consistent tools/instruments statewide, if possible</a:t>
            </a:r>
          </a:p>
          <a:p>
            <a:pPr lvl="0"/>
            <a:r>
              <a:rPr lang="en-US" dirty="0"/>
              <a:t>Start with existing tools (e.g., fidelity tools associated with a model, or DEC Recommended Practices)</a:t>
            </a:r>
          </a:p>
          <a:p>
            <a:pPr marL="0" lvl="0" indent="0">
              <a:buNone/>
            </a:pPr>
            <a:endParaRPr lang="en-US" dirty="0"/>
          </a:p>
        </p:txBody>
      </p:sp>
      <p:sp>
        <p:nvSpPr>
          <p:cNvPr id="3" name="Title 2"/>
          <p:cNvSpPr>
            <a:spLocks noGrp="1"/>
          </p:cNvSpPr>
          <p:nvPr>
            <p:ph type="title"/>
          </p:nvPr>
        </p:nvSpPr>
        <p:spPr/>
        <p:txBody>
          <a:bodyPr>
            <a:normAutofit fontScale="90000"/>
          </a:bodyPr>
          <a:lstStyle/>
          <a:p>
            <a:r>
              <a:rPr lang="en-US" dirty="0"/>
              <a:t>Choosing a Data Collection Approach</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5035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14799"/>
          </a:xfrm>
        </p:spPr>
        <p:txBody>
          <a:bodyPr/>
          <a:lstStyle/>
          <a:p>
            <a:pPr fontAlgn="base"/>
            <a:r>
              <a:rPr lang="en-US" dirty="0"/>
              <a:t>Leverage existing processes and structures (e.g., supervisors, coaches)</a:t>
            </a:r>
          </a:p>
          <a:p>
            <a:pPr lvl="0"/>
            <a:r>
              <a:rPr lang="en-US" dirty="0"/>
              <a:t>Prioritize the practices to be evaluated—it may not be practical to evaluate all practices</a:t>
            </a:r>
          </a:p>
          <a:p>
            <a:pPr lvl="0"/>
            <a:r>
              <a:rPr lang="en-US" dirty="0"/>
              <a:t>Start small—select a subgroup of practitioners and/or programs for more intensive measures (e.g., observations)</a:t>
            </a:r>
          </a:p>
        </p:txBody>
      </p:sp>
      <p:sp>
        <p:nvSpPr>
          <p:cNvPr id="3" name="Title 2"/>
          <p:cNvSpPr>
            <a:spLocks noGrp="1"/>
          </p:cNvSpPr>
          <p:nvPr>
            <p:ph type="title"/>
          </p:nvPr>
        </p:nvSpPr>
        <p:spPr/>
        <p:txBody>
          <a:bodyPr>
            <a:normAutofit/>
          </a:bodyPr>
          <a:lstStyle/>
          <a:p>
            <a:r>
              <a:rPr lang="en-US" dirty="0"/>
              <a:t>How to Make it Practical?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759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Key Take-Away Points</a:t>
            </a:r>
            <a:endParaRPr lang="en-US" dirty="0">
              <a:solidFill>
                <a:srgbClr val="FF0000"/>
              </a:solidFill>
            </a:endParaRPr>
          </a:p>
        </p:txBody>
      </p:sp>
      <p:sp>
        <p:nvSpPr>
          <p:cNvPr id="2" name="Content Placeholder 1"/>
          <p:cNvSpPr>
            <a:spLocks noGrp="1"/>
          </p:cNvSpPr>
          <p:nvPr>
            <p:ph sz="half" idx="1"/>
          </p:nvPr>
        </p:nvSpPr>
        <p:spPr>
          <a:xfrm>
            <a:off x="457200" y="1371600"/>
            <a:ext cx="5181600" cy="4525963"/>
          </a:xfrm>
        </p:spPr>
        <p:txBody>
          <a:bodyPr/>
          <a:lstStyle/>
          <a:p>
            <a:r>
              <a:rPr lang="en-US" dirty="0"/>
              <a:t>Alignment, alignment, alignment</a:t>
            </a:r>
          </a:p>
          <a:p>
            <a:r>
              <a:rPr lang="en-US" dirty="0"/>
              <a:t>High-quality measurement = meaningful, useful data</a:t>
            </a:r>
          </a:p>
          <a:p>
            <a:r>
              <a:rPr lang="en-US" dirty="0"/>
              <a:t>Independent observation yields more objective information than practitioners’ self report</a:t>
            </a:r>
          </a:p>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7" name="Picture 6">
            <a:extLst>
              <a:ext uri="{FF2B5EF4-FFF2-40B4-BE49-F238E27FC236}">
                <a16:creationId xmlns:a16="http://schemas.microsoft.com/office/drawing/2014/main" id="{D45BF04B-A84C-4635-BBEE-E3042F4D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505456"/>
            <a:ext cx="3020568" cy="3232944"/>
          </a:xfrm>
          <a:prstGeom prst="rect">
            <a:avLst/>
          </a:prstGeom>
        </p:spPr>
      </p:pic>
    </p:spTree>
    <p:extLst>
      <p:ext uri="{BB962C8B-B14F-4D97-AF65-F5344CB8AC3E}">
        <p14:creationId xmlns:p14="http://schemas.microsoft.com/office/powerpoint/2010/main" val="579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38600"/>
          </a:xfrm>
        </p:spPr>
        <p:txBody>
          <a:bodyPr/>
          <a:lstStyle/>
          <a:p>
            <a:r>
              <a:rPr lang="en-US" b="1" dirty="0"/>
              <a:t>Introductions</a:t>
            </a:r>
          </a:p>
          <a:p>
            <a:r>
              <a:rPr lang="en-US" b="1" dirty="0"/>
              <a:t>State Sharing</a:t>
            </a:r>
            <a:r>
              <a:rPr lang="en-US" sz="2400" dirty="0"/>
              <a:t>:</a:t>
            </a:r>
          </a:p>
          <a:p>
            <a:pPr lvl="1"/>
            <a:r>
              <a:rPr lang="en-US" dirty="0"/>
              <a:t>Characteristic of high-quality measurement – which ones are challenging? Where might you improve (what is feasible, what is your highest priority for improvement?)</a:t>
            </a:r>
          </a:p>
          <a:p>
            <a:pPr lvl="1"/>
            <a:r>
              <a:rPr lang="en-US" dirty="0"/>
              <a:t>Identify whether changes to evaluation plan are needed </a:t>
            </a:r>
          </a:p>
          <a:p>
            <a:pPr lvl="1"/>
            <a:r>
              <a:rPr lang="en-US" dirty="0"/>
              <a:t>Share what supports are needed in making these changes</a:t>
            </a:r>
          </a:p>
          <a:p>
            <a:r>
              <a:rPr lang="en-US" b="1" dirty="0"/>
              <a:t>Takeaways</a:t>
            </a:r>
          </a:p>
          <a:p>
            <a:r>
              <a:rPr lang="en-US" b="1" dirty="0"/>
              <a:t>Wrap Up</a:t>
            </a:r>
          </a:p>
          <a:p>
            <a:endParaRPr lang="en-US" b="1" dirty="0"/>
          </a:p>
          <a:p>
            <a:endParaRPr lang="en-US" dirty="0"/>
          </a:p>
        </p:txBody>
      </p:sp>
      <p:sp>
        <p:nvSpPr>
          <p:cNvPr id="3" name="Title 2"/>
          <p:cNvSpPr>
            <a:spLocks noGrp="1"/>
          </p:cNvSpPr>
          <p:nvPr>
            <p:ph type="title"/>
          </p:nvPr>
        </p:nvSpPr>
        <p:spPr/>
        <p:txBody>
          <a:bodyPr/>
          <a:lstStyle/>
          <a:p>
            <a:r>
              <a:rPr lang="en-US" dirty="0"/>
              <a:t>Small Breakout Group Work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226748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38600"/>
          </a:xfrm>
        </p:spPr>
        <p:txBody>
          <a:bodyPr/>
          <a:lstStyle/>
          <a:p>
            <a:r>
              <a:rPr lang="en-US" sz="2400" b="1" dirty="0"/>
              <a:t>Aligned</a:t>
            </a:r>
            <a:r>
              <a:rPr lang="en-US" sz="2400" dirty="0"/>
              <a:t> to the selected evidence-based practices</a:t>
            </a:r>
          </a:p>
          <a:p>
            <a:pPr lvl="0"/>
            <a:r>
              <a:rPr lang="en-US" sz="2400" b="1" dirty="0"/>
              <a:t>Valid--</a:t>
            </a:r>
            <a:r>
              <a:rPr lang="en-US" sz="2400" dirty="0"/>
              <a:t>accurately measures the essential functions </a:t>
            </a:r>
          </a:p>
          <a:p>
            <a:pPr lvl="0"/>
            <a:r>
              <a:rPr lang="en-US" sz="2400" b="1" dirty="0"/>
              <a:t>Reliable--</a:t>
            </a:r>
            <a:r>
              <a:rPr lang="en-US" sz="2400" dirty="0"/>
              <a:t>produces consistent information</a:t>
            </a:r>
          </a:p>
          <a:p>
            <a:pPr lvl="0"/>
            <a:r>
              <a:rPr lang="en-US" sz="2400" b="1" dirty="0"/>
              <a:t>Practical--</a:t>
            </a:r>
            <a:r>
              <a:rPr lang="en-US" sz="2400" dirty="0"/>
              <a:t>can be used with the staff and resources available</a:t>
            </a:r>
          </a:p>
          <a:p>
            <a:pPr lvl="0"/>
            <a:r>
              <a:rPr lang="en-US" sz="2400" b="1" dirty="0"/>
              <a:t>Can produce a meaningful fidelity threshold score </a:t>
            </a:r>
          </a:p>
          <a:p>
            <a:pPr lvl="0"/>
            <a:r>
              <a:rPr lang="en-US" sz="2400" b="1" dirty="0"/>
              <a:t>Provides useful information to practitioners</a:t>
            </a:r>
          </a:p>
          <a:p>
            <a:pPr lvl="0"/>
            <a:r>
              <a:rPr lang="en-US" sz="2400" b="1" dirty="0"/>
              <a:t>Timing/frequency--</a:t>
            </a:r>
            <a:r>
              <a:rPr lang="en-US" sz="2400" dirty="0"/>
              <a:t>sufficient frequency</a:t>
            </a:r>
          </a:p>
          <a:p>
            <a:pPr lvl="0"/>
            <a:r>
              <a:rPr lang="en-US" sz="2400" b="1" dirty="0"/>
              <a:t>Training. </a:t>
            </a:r>
            <a:r>
              <a:rPr lang="en-US" sz="2400" dirty="0"/>
              <a:t>Clear instructions and training are provided</a:t>
            </a:r>
          </a:p>
          <a:p>
            <a:r>
              <a:rPr lang="en-US" sz="2400" b="1" dirty="0"/>
              <a:t>Purpose of data collection is clear</a:t>
            </a:r>
            <a:endParaRPr lang="en-US" sz="2400" dirty="0"/>
          </a:p>
          <a:p>
            <a:pPr lvl="0"/>
            <a:endParaRPr lang="en-US" sz="2400" dirty="0"/>
          </a:p>
        </p:txBody>
      </p:sp>
      <p:sp>
        <p:nvSpPr>
          <p:cNvPr id="3" name="Title 2"/>
          <p:cNvSpPr>
            <a:spLocks noGrp="1"/>
          </p:cNvSpPr>
          <p:nvPr>
            <p:ph type="title"/>
          </p:nvPr>
        </p:nvSpPr>
        <p:spPr/>
        <p:txBody>
          <a:bodyPr>
            <a:normAutofit fontScale="90000"/>
          </a:bodyPr>
          <a:lstStyle/>
          <a:p>
            <a:r>
              <a:rPr lang="en-US" dirty="0"/>
              <a:t>Characteristics of High-Quality Measurement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30458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sz="2400" dirty="0"/>
              <a:t>Participants will</a:t>
            </a:r>
          </a:p>
          <a:p>
            <a:pPr lvl="0"/>
            <a:r>
              <a:rPr lang="en-US" sz="2400" dirty="0"/>
              <a:t>Improve understanding of characteristics of high-quality measurement of practice change and fidelity.</a:t>
            </a:r>
          </a:p>
          <a:p>
            <a:pPr lvl="0"/>
            <a:r>
              <a:rPr lang="en-US" sz="2400" dirty="0"/>
              <a:t>Identify strengths and challenges of current approach to measuring practice change and fidelity</a:t>
            </a:r>
          </a:p>
          <a:p>
            <a:pPr lvl="0"/>
            <a:r>
              <a:rPr lang="en-US" sz="2400" dirty="0"/>
              <a:t>Identify clear strategies for improving their evaluation plan that will enable them to collect high-quality data for evaluating practice change and fidelity.</a:t>
            </a:r>
            <a:endParaRPr lang="en-US" dirty="0"/>
          </a:p>
          <a:p>
            <a:endParaRPr lang="en-US" dirty="0"/>
          </a:p>
        </p:txBody>
      </p:sp>
      <p:sp>
        <p:nvSpPr>
          <p:cNvPr id="3" name="Title 2"/>
          <p:cNvSpPr>
            <a:spLocks noGrp="1"/>
          </p:cNvSpPr>
          <p:nvPr>
            <p:ph type="title"/>
          </p:nvPr>
        </p:nvSpPr>
        <p:spPr/>
        <p:txBody>
          <a:bodyPr/>
          <a:lstStyle/>
          <a:p>
            <a:r>
              <a:rPr lang="en-US" dirty="0"/>
              <a:t>Intended Outcomes of this Session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118090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91341CD-E511-455D-A37D-E61112BBF9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2296"/>
            <a:ext cx="8229600" cy="3954407"/>
          </a:xfrm>
        </p:spPr>
      </p:pic>
      <p:sp>
        <p:nvSpPr>
          <p:cNvPr id="3" name="Title 2">
            <a:extLst>
              <a:ext uri="{FF2B5EF4-FFF2-40B4-BE49-F238E27FC236}">
                <a16:creationId xmlns:a16="http://schemas.microsoft.com/office/drawing/2014/main" id="{DE74229A-EF4D-4D3D-A8A3-B104CD522711}"/>
              </a:ext>
            </a:extLst>
          </p:cNvPr>
          <p:cNvSpPr>
            <a:spLocks noGrp="1"/>
          </p:cNvSpPr>
          <p:nvPr>
            <p:ph type="title"/>
          </p:nvPr>
        </p:nvSpPr>
        <p:spPr/>
        <p:txBody>
          <a:bodyPr/>
          <a:lstStyle/>
          <a:p>
            <a:r>
              <a:rPr lang="en-US" dirty="0"/>
              <a:t>Evaluation Plan Worksheet Handout</a:t>
            </a:r>
          </a:p>
        </p:txBody>
      </p:sp>
      <p:sp>
        <p:nvSpPr>
          <p:cNvPr id="4" name="Slide Number Placeholder 3">
            <a:extLst>
              <a:ext uri="{FF2B5EF4-FFF2-40B4-BE49-F238E27FC236}">
                <a16:creationId xmlns:a16="http://schemas.microsoft.com/office/drawing/2014/main" id="{80671C3A-A73E-484C-93D8-AFDF0845A492}"/>
              </a:ext>
            </a:extLst>
          </p:cNvPr>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375049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need to add or modify in your evaluation plan to effectively evaluate practice change and practice fidelity</a:t>
            </a:r>
          </a:p>
          <a:p>
            <a:r>
              <a:rPr lang="en-US" dirty="0"/>
              <a:t>What supports do you need in making these changes to your evaluation plan?</a:t>
            </a:r>
          </a:p>
        </p:txBody>
      </p:sp>
      <p:sp>
        <p:nvSpPr>
          <p:cNvPr id="3" name="Title 2"/>
          <p:cNvSpPr>
            <a:spLocks noGrp="1"/>
          </p:cNvSpPr>
          <p:nvPr>
            <p:ph type="title"/>
          </p:nvPr>
        </p:nvSpPr>
        <p:spPr/>
        <p:txBody>
          <a:bodyPr>
            <a:normAutofit fontScale="90000"/>
          </a:bodyPr>
          <a:lstStyle/>
          <a:p>
            <a:r>
              <a:rPr lang="en-US" dirty="0"/>
              <a:t>State Sharing Re: Evaluation Plan Improvements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pic>
        <p:nvPicPr>
          <p:cNvPr id="7" name="Picture 6">
            <a:extLst>
              <a:ext uri="{FF2B5EF4-FFF2-40B4-BE49-F238E27FC236}">
                <a16:creationId xmlns:a16="http://schemas.microsoft.com/office/drawing/2014/main" id="{6E076681-65A6-4B97-AB06-3FFA2B67BE42}"/>
              </a:ext>
            </a:extLst>
          </p:cNvPr>
          <p:cNvPicPr>
            <a:picLocks noChangeAspect="1"/>
          </p:cNvPicPr>
          <p:nvPr/>
        </p:nvPicPr>
        <p:blipFill rotWithShape="1">
          <a:blip r:embed="rId3">
            <a:extLst>
              <a:ext uri="{28A0092B-C50C-407E-A947-70E740481C1C}">
                <a14:useLocalDpi xmlns:a14="http://schemas.microsoft.com/office/drawing/2010/main" val="0"/>
              </a:ext>
            </a:extLst>
          </a:blip>
          <a:srcRect t="7668" b="10543"/>
          <a:stretch/>
        </p:blipFill>
        <p:spPr>
          <a:xfrm>
            <a:off x="5029200" y="3581400"/>
            <a:ext cx="2981325" cy="2438400"/>
          </a:xfrm>
          <a:prstGeom prst="rect">
            <a:avLst/>
          </a:prstGeom>
        </p:spPr>
      </p:pic>
    </p:spTree>
    <p:extLst>
      <p:ext uri="{BB962C8B-B14F-4D97-AF65-F5344CB8AC3E}">
        <p14:creationId xmlns:p14="http://schemas.microsoft.com/office/powerpoint/2010/main" val="272356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E060C5-9C75-C845-A4EA-2D131133CB2B}"/>
              </a:ext>
            </a:extLst>
          </p:cNvPr>
          <p:cNvSpPr>
            <a:spLocks noGrp="1"/>
          </p:cNvSpPr>
          <p:nvPr>
            <p:ph type="title"/>
          </p:nvPr>
        </p:nvSpPr>
        <p:spPr/>
        <p:txBody>
          <a:bodyPr/>
          <a:lstStyle/>
          <a:p>
            <a:r>
              <a:rPr lang="en-US" dirty="0"/>
              <a:t>Your Takeaways</a:t>
            </a:r>
          </a:p>
        </p:txBody>
      </p:sp>
      <p:sp>
        <p:nvSpPr>
          <p:cNvPr id="4" name="Slide Number Placeholder 3">
            <a:extLst>
              <a:ext uri="{FF2B5EF4-FFF2-40B4-BE49-F238E27FC236}">
                <a16:creationId xmlns:a16="http://schemas.microsoft.com/office/drawing/2014/main" id="{2F6E3575-6F76-9241-82E8-A179697673A8}"/>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
        <p:nvSpPr>
          <p:cNvPr id="7" name="Content Placeholder 1">
            <a:extLst>
              <a:ext uri="{FF2B5EF4-FFF2-40B4-BE49-F238E27FC236}">
                <a16:creationId xmlns:a16="http://schemas.microsoft.com/office/drawing/2014/main" id="{6FC9F587-E50E-BB41-BFE9-1C90E45712F8}"/>
              </a:ext>
            </a:extLst>
          </p:cNvPr>
          <p:cNvSpPr>
            <a:spLocks noGrp="1"/>
          </p:cNvSpPr>
          <p:nvPr>
            <p:ph sz="half" idx="2"/>
          </p:nvPr>
        </p:nvSpPr>
        <p:spPr>
          <a:xfrm>
            <a:off x="5867400" y="1600200"/>
            <a:ext cx="2819400" cy="4114799"/>
          </a:xfrm>
        </p:spPr>
        <p:txBody>
          <a:bodyPr/>
          <a:lstStyle/>
          <a:p>
            <a:r>
              <a:rPr lang="en-US" sz="3200" dirty="0"/>
              <a:t>What struck you today?</a:t>
            </a:r>
          </a:p>
          <a:p>
            <a:endParaRPr lang="en-US" sz="3200" dirty="0"/>
          </a:p>
          <a:p>
            <a:r>
              <a:rPr lang="en-US" sz="3200" dirty="0"/>
              <a:t>What did this get you thinking about?</a:t>
            </a:r>
          </a:p>
        </p:txBody>
      </p:sp>
      <p:pic>
        <p:nvPicPr>
          <p:cNvPr id="9" name="Content Placeholder 8">
            <a:extLst>
              <a:ext uri="{FF2B5EF4-FFF2-40B4-BE49-F238E27FC236}">
                <a16:creationId xmlns:a16="http://schemas.microsoft.com/office/drawing/2014/main" id="{6AC71C9F-9339-4C2C-929B-3F866B0530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0999" y="1662804"/>
            <a:ext cx="5382419" cy="2604396"/>
          </a:xfrm>
        </p:spPr>
      </p:pic>
    </p:spTree>
    <p:extLst>
      <p:ext uri="{BB962C8B-B14F-4D97-AF65-F5344CB8AC3E}">
        <p14:creationId xmlns:p14="http://schemas.microsoft.com/office/powerpoint/2010/main" val="312893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Evaluation	</a:t>
            </a:r>
          </a:p>
        </p:txBody>
      </p:sp>
      <p:sp>
        <p:nvSpPr>
          <p:cNvPr id="2" name="Content Placeholder 1"/>
          <p:cNvSpPr>
            <a:spLocks noGrp="1"/>
          </p:cNvSpPr>
          <p:nvPr>
            <p:ph sz="half" idx="1"/>
          </p:nvPr>
        </p:nvSpPr>
        <p:spPr/>
        <p:txBody>
          <a:bodyPr/>
          <a:lstStyle/>
          <a:p>
            <a:pPr>
              <a:spcAft>
                <a:spcPts val="1200"/>
              </a:spcAft>
            </a:pPr>
            <a:r>
              <a:rPr lang="en-US" sz="3600" dirty="0"/>
              <a:t>What worked well?</a:t>
            </a:r>
          </a:p>
          <a:p>
            <a:pPr>
              <a:spcAft>
                <a:spcPts val="1200"/>
              </a:spcAft>
            </a:pPr>
            <a:r>
              <a:rPr lang="en-US" sz="3600" dirty="0"/>
              <a:t>What could be improved for next time?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pic>
        <p:nvPicPr>
          <p:cNvPr id="9" name="Content Placeholder 8">
            <a:extLst>
              <a:ext uri="{FF2B5EF4-FFF2-40B4-BE49-F238E27FC236}">
                <a16:creationId xmlns:a16="http://schemas.microsoft.com/office/drawing/2014/main" id="{1CDEE41B-59BD-4437-AD05-2D366B1A55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147498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799"/>
          </a:xfrm>
        </p:spPr>
        <p:txBody>
          <a:bodyPr/>
          <a:lstStyle/>
          <a:p>
            <a:r>
              <a:rPr lang="en-US" dirty="0"/>
              <a:t>Session 3: March 1 from 3:30-5pm Eastern</a:t>
            </a:r>
          </a:p>
          <a:p>
            <a:pPr lvl="1"/>
            <a:r>
              <a:rPr lang="en-US" b="1" dirty="0"/>
              <a:t>What do we do with all this data?</a:t>
            </a:r>
            <a:r>
              <a:rPr lang="en-US" dirty="0"/>
              <a:t> Pulling everything together and preparing for data analysis and use</a:t>
            </a:r>
          </a:p>
          <a:p>
            <a:r>
              <a:rPr lang="en-US" dirty="0"/>
              <a:t>Pre-work –will be sent out next week</a:t>
            </a:r>
          </a:p>
          <a:p>
            <a:pPr lvl="1"/>
            <a:r>
              <a:rPr lang="en-US" dirty="0"/>
              <a:t>Analyzing data for practice change and fidelity</a:t>
            </a:r>
          </a:p>
          <a:p>
            <a:pPr lvl="1"/>
            <a:r>
              <a:rPr lang="en-US" dirty="0"/>
              <a:t>Aggregating and reporting data on practice change and fidelity</a:t>
            </a:r>
          </a:p>
          <a:p>
            <a:r>
              <a:rPr lang="en-US" dirty="0"/>
              <a:t>Materials from sessions are posted on DaSy website: </a:t>
            </a:r>
            <a:r>
              <a:rPr lang="en-US" sz="2400" dirty="0">
                <a:hlinkClick r:id="rId3"/>
              </a:rPr>
              <a:t>http://dasycenter.org/state-systemic-improvement-plan-resources/evaluation-of-implementation-of-ebp/</a:t>
            </a:r>
            <a:endParaRPr lang="en-US" sz="2400" dirty="0"/>
          </a:p>
          <a:p>
            <a:endParaRPr lang="en-US" dirty="0"/>
          </a:p>
        </p:txBody>
      </p:sp>
      <p:sp>
        <p:nvSpPr>
          <p:cNvPr id="3" name="Title 2"/>
          <p:cNvSpPr>
            <a:spLocks noGrp="1"/>
          </p:cNvSpPr>
          <p:nvPr>
            <p:ph type="title"/>
          </p:nvPr>
        </p:nvSpPr>
        <p:spPr/>
        <p:txBody>
          <a:bodyPr/>
          <a:lstStyle/>
          <a:p>
            <a:r>
              <a:rPr lang="en-US" dirty="0"/>
              <a:t>Wrap-Up</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34333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pPr marL="0" indent="0">
              <a:buNone/>
            </a:pPr>
            <a:r>
              <a:rPr lang="en-US" dirty="0"/>
              <a:t>To request follow-up support or individualized TA</a:t>
            </a:r>
          </a:p>
          <a:p>
            <a:r>
              <a:rPr lang="en-US" dirty="0"/>
              <a:t>Talk to your breakout group leader(s) for this workshop series</a:t>
            </a:r>
          </a:p>
          <a:p>
            <a:r>
              <a:rPr lang="en-US" dirty="0"/>
              <a:t>Contact Betsy Davies-Mercier:</a:t>
            </a:r>
          </a:p>
          <a:p>
            <a:pPr marL="457200" lvl="1" indent="0">
              <a:buNone/>
            </a:pPr>
            <a:r>
              <a:rPr lang="en-US" dirty="0">
                <a:hlinkClick r:id="rId3"/>
              </a:rPr>
              <a:t>Elizabeth.mercier@sri.com</a:t>
            </a:r>
            <a:r>
              <a:rPr lang="en-US" dirty="0"/>
              <a:t> </a:t>
            </a:r>
          </a:p>
          <a:p>
            <a:r>
              <a:rPr lang="en-US" dirty="0"/>
              <a:t>Contact your current TA provider</a:t>
            </a:r>
          </a:p>
        </p:txBody>
      </p:sp>
      <p:sp>
        <p:nvSpPr>
          <p:cNvPr id="3" name="Title 2"/>
          <p:cNvSpPr>
            <a:spLocks noGrp="1"/>
          </p:cNvSpPr>
          <p:nvPr>
            <p:ph type="title"/>
          </p:nvPr>
        </p:nvSpPr>
        <p:spPr/>
        <p:txBody>
          <a:bodyPr/>
          <a:lstStyle/>
          <a:p>
            <a:r>
              <a:rPr lang="en-US" dirty="0"/>
              <a:t>Additional TA Support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101998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962400"/>
          </a:xfrm>
        </p:spPr>
        <p:txBody>
          <a:bodyPr/>
          <a:lstStyle/>
          <a:p>
            <a:pPr marL="0" indent="0">
              <a:buNone/>
            </a:pPr>
            <a:endParaRPr lang="en-US" sz="1800" dirty="0"/>
          </a:p>
          <a:p>
            <a:pPr marL="0" indent="0" algn="ctr">
              <a:buNone/>
            </a:pPr>
            <a:r>
              <a:rPr lang="en-US" sz="4800" b="1" dirty="0">
                <a:solidFill>
                  <a:srgbClr val="39B54A"/>
                </a:solidFill>
              </a:rPr>
              <a:t>See you in 2 weeks!</a:t>
            </a:r>
          </a:p>
          <a:p>
            <a:pPr marL="0" indent="0">
              <a:buNone/>
            </a:pPr>
            <a:endParaRPr lang="en-US" sz="1800" dirty="0"/>
          </a:p>
          <a:p>
            <a:pPr marL="0" indent="0">
              <a:buNone/>
            </a:pPr>
            <a:r>
              <a:rPr lang="en-US" sz="1800" dirty="0"/>
              <a:t>The contents of this presentation were developed under grants from the U.S. Department of Education, # H373Z120002, #H326P120002, H326R140006, and H373Y130002. However, those contents do not necessarily represent the policy of the U.S. Department of Education, and you should not assume endorsement by the Federal Government. Project Officers: Meredith Miceli, Richelle Davis, Julia Martin Eile, Perry Williams, and Shedeh Hajghassemali.</a:t>
            </a:r>
          </a:p>
        </p:txBody>
      </p:sp>
      <p:sp>
        <p:nvSpPr>
          <p:cNvPr id="8" name="Slide Number Placeholder 7"/>
          <p:cNvSpPr>
            <a:spLocks noGrp="1"/>
          </p:cNvSpPr>
          <p:nvPr>
            <p:ph type="sldNum" sz="quarter" idx="10"/>
          </p:nvPr>
        </p:nvSpPr>
        <p:spPr/>
        <p:txBody>
          <a:bodyPr/>
          <a:lstStyle/>
          <a:p>
            <a:fld id="{B2897048-00E0-47FB-B07B-F36BBE8AF579}" type="slidenum">
              <a:rPr lang="en-US" smtClean="0"/>
              <a:pPr/>
              <a:t>26</a:t>
            </a:fld>
            <a:endParaRPr lang="en-US" dirty="0"/>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1" y="5097399"/>
            <a:ext cx="1062037" cy="885825"/>
          </a:xfrm>
          <a:prstGeom prst="rect">
            <a:avLst/>
          </a:prstGeom>
        </p:spPr>
      </p:pic>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419599"/>
          </a:xfrm>
        </p:spPr>
        <p:txBody>
          <a:bodyPr/>
          <a:lstStyle/>
          <a:p>
            <a:r>
              <a:rPr lang="en-US" sz="2600" b="1" dirty="0"/>
              <a:t>Ground Rules</a:t>
            </a:r>
          </a:p>
          <a:p>
            <a:r>
              <a:rPr lang="en-US" sz="2600" b="1" dirty="0"/>
              <a:t>Summary of Pre-work</a:t>
            </a:r>
          </a:p>
          <a:p>
            <a:r>
              <a:rPr lang="en-US" sz="2600" b="1" dirty="0"/>
              <a:t>Presentation</a:t>
            </a:r>
            <a:r>
              <a:rPr lang="en-US" sz="2600" dirty="0"/>
              <a:t> </a:t>
            </a:r>
            <a:r>
              <a:rPr lang="mr-IN" sz="2600" dirty="0"/>
              <a:t>–</a:t>
            </a:r>
            <a:r>
              <a:rPr lang="en-US" sz="2600" dirty="0"/>
              <a:t> High-quality measurement of practice change and fidelity</a:t>
            </a:r>
          </a:p>
          <a:p>
            <a:r>
              <a:rPr lang="en-US" sz="2600" b="1" dirty="0"/>
              <a:t>Small Group Work </a:t>
            </a:r>
            <a:r>
              <a:rPr lang="mr-IN" sz="2600" dirty="0"/>
              <a:t>–</a:t>
            </a:r>
            <a:r>
              <a:rPr lang="en-US" sz="2600" dirty="0"/>
              <a:t>  </a:t>
            </a:r>
          </a:p>
          <a:p>
            <a:pPr lvl="1"/>
            <a:r>
              <a:rPr lang="en-US" sz="2600" dirty="0"/>
              <a:t>Examples and discussion of measurement approaches and tools</a:t>
            </a:r>
          </a:p>
          <a:p>
            <a:pPr lvl="1"/>
            <a:r>
              <a:rPr lang="en-US" sz="2600" dirty="0"/>
              <a:t>State identification of improvements/changes needed</a:t>
            </a:r>
          </a:p>
          <a:p>
            <a:r>
              <a:rPr lang="en-US" sz="2600" b="1" dirty="0"/>
              <a:t>Wrap-Up &amp; Plan for Session 3</a:t>
            </a:r>
          </a:p>
          <a:p>
            <a:endParaRPr lang="en-US" sz="2700" dirty="0"/>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22651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r>
              <a:rPr lang="en-US" dirty="0"/>
              <a:t>Share openly (we are not recording)</a:t>
            </a:r>
          </a:p>
          <a:p>
            <a:r>
              <a:rPr lang="en-US" dirty="0"/>
              <a:t>What is shared in the room, stays in the room</a:t>
            </a:r>
          </a:p>
          <a:p>
            <a:r>
              <a:rPr lang="en-US" dirty="0"/>
              <a:t>Listen actively</a:t>
            </a:r>
          </a:p>
          <a:p>
            <a:r>
              <a:rPr lang="en-US" dirty="0"/>
              <a:t>Ask one another questions</a:t>
            </a:r>
          </a:p>
          <a:p>
            <a:r>
              <a:rPr lang="en-US" dirty="0"/>
              <a:t>Participate to the fullest of your ability</a:t>
            </a:r>
          </a:p>
          <a:p>
            <a:pPr lvl="1"/>
            <a:r>
              <a:rPr lang="en-US" dirty="0"/>
              <a:t>Participate in all 3 sessions</a:t>
            </a:r>
          </a:p>
          <a:p>
            <a:pPr lvl="1"/>
            <a:r>
              <a:rPr lang="en-US" dirty="0"/>
              <a:t>Come prepared – complete pre-work</a:t>
            </a:r>
          </a:p>
          <a:p>
            <a:r>
              <a:rPr lang="en-US" dirty="0"/>
              <a:t>Let us know your needs</a:t>
            </a:r>
          </a:p>
          <a:p>
            <a:endParaRPr lang="en-US" dirty="0"/>
          </a:p>
        </p:txBody>
      </p:sp>
      <p:sp>
        <p:nvSpPr>
          <p:cNvPr id="3" name="Title 2"/>
          <p:cNvSpPr>
            <a:spLocks noGrp="1"/>
          </p:cNvSpPr>
          <p:nvPr>
            <p:ph type="title"/>
          </p:nvPr>
        </p:nvSpPr>
        <p:spPr/>
        <p:txBody>
          <a:bodyPr/>
          <a:lstStyle/>
          <a:p>
            <a:r>
              <a:rPr lang="en-US" dirty="0"/>
              <a:t>Ground Rules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53199" y="2667000"/>
            <a:ext cx="2254359" cy="2057401"/>
          </a:xfrm>
          <a:prstGeom prst="rect">
            <a:avLst/>
          </a:prstGeom>
        </p:spPr>
      </p:pic>
    </p:spTree>
    <p:extLst>
      <p:ext uri="{BB962C8B-B14F-4D97-AF65-F5344CB8AC3E}">
        <p14:creationId xmlns:p14="http://schemas.microsoft.com/office/powerpoint/2010/main" val="14395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EF5415-B809-4784-BDA5-41D7717A9C01}"/>
              </a:ext>
            </a:extLst>
          </p:cNvPr>
          <p:cNvSpPr>
            <a:spLocks noGrp="1"/>
          </p:cNvSpPr>
          <p:nvPr>
            <p:ph idx="1"/>
          </p:nvPr>
        </p:nvSpPr>
        <p:spPr>
          <a:xfrm>
            <a:off x="457200" y="1600200"/>
            <a:ext cx="8229600" cy="4343399"/>
          </a:xfrm>
        </p:spPr>
        <p:txBody>
          <a:bodyPr/>
          <a:lstStyle/>
          <a:p>
            <a:pPr marL="0" indent="0">
              <a:buNone/>
            </a:pPr>
            <a:r>
              <a:rPr lang="en-US" dirty="0"/>
              <a:t>Which of the following is an outcome for evaluating practices for change or fidelity?</a:t>
            </a:r>
            <a:endParaRPr lang="en-US" u="sng" dirty="0"/>
          </a:p>
          <a:p>
            <a:pPr marL="514350" lvl="0" indent="-514350">
              <a:buFont typeface="+mj-lt"/>
              <a:buAutoNum type="arabicPeriod"/>
            </a:pPr>
            <a:r>
              <a:rPr lang="en-US" sz="2400" dirty="0"/>
              <a:t>Practitioners reported feeling more prepared to implement the practice in March than they did in September.</a:t>
            </a:r>
          </a:p>
          <a:p>
            <a:pPr marL="514350" lvl="0" indent="-514350">
              <a:buFont typeface="+mj-lt"/>
              <a:buAutoNum type="arabicPeriod"/>
            </a:pPr>
            <a:r>
              <a:rPr lang="en-US" sz="2400" dirty="0"/>
              <a:t>Practitioners implemented the practice with greater frequency 6 months after training compared to before training.</a:t>
            </a:r>
          </a:p>
          <a:p>
            <a:pPr marL="514350" lvl="0" indent="-514350">
              <a:buFont typeface="+mj-lt"/>
              <a:buAutoNum type="arabicPeriod"/>
            </a:pPr>
            <a:r>
              <a:rPr lang="en-US" sz="2400" dirty="0"/>
              <a:t>In 2017, 80% of early interventionists successfully completed training on the practice, compared to 65% in 2016.</a:t>
            </a:r>
          </a:p>
          <a:p>
            <a:pPr marL="514350" lvl="0" indent="-514350">
              <a:buFont typeface="+mj-lt"/>
              <a:buAutoNum type="arabicPeriod"/>
            </a:pPr>
            <a:r>
              <a:rPr lang="en-US" sz="2400" dirty="0"/>
              <a:t>All of the above.</a:t>
            </a:r>
          </a:p>
          <a:p>
            <a:pPr marL="514350" lvl="0" indent="-514350">
              <a:buFont typeface="+mj-lt"/>
              <a:buAutoNum type="arabicPeriod"/>
            </a:pPr>
            <a:r>
              <a:rPr lang="en-US" sz="2400" dirty="0"/>
              <a:t>None of the above.</a:t>
            </a:r>
          </a:p>
        </p:txBody>
      </p:sp>
      <p:sp>
        <p:nvSpPr>
          <p:cNvPr id="2" name="Title 1">
            <a:extLst>
              <a:ext uri="{FF2B5EF4-FFF2-40B4-BE49-F238E27FC236}">
                <a16:creationId xmlns:a16="http://schemas.microsoft.com/office/drawing/2014/main" id="{C1C9BBBF-BD9C-41EA-A2DC-5986D9EC182C}"/>
              </a:ext>
            </a:extLst>
          </p:cNvPr>
          <p:cNvSpPr>
            <a:spLocks noGrp="1"/>
          </p:cNvSpPr>
          <p:nvPr>
            <p:ph type="title"/>
          </p:nvPr>
        </p:nvSpPr>
        <p:spPr/>
        <p:txBody>
          <a:bodyPr>
            <a:normAutofit/>
          </a:bodyPr>
          <a:lstStyle/>
          <a:p>
            <a:r>
              <a:rPr lang="en-US" dirty="0"/>
              <a:t>Poll—Review from Session 1</a:t>
            </a:r>
          </a:p>
        </p:txBody>
      </p:sp>
      <p:sp>
        <p:nvSpPr>
          <p:cNvPr id="3" name="Slide Number Placeholder 2">
            <a:extLst>
              <a:ext uri="{FF2B5EF4-FFF2-40B4-BE49-F238E27FC236}">
                <a16:creationId xmlns:a16="http://schemas.microsoft.com/office/drawing/2014/main" id="{8BAD2672-F0FB-4416-911D-F039353A59A3}"/>
              </a:ext>
            </a:extLst>
          </p:cNvPr>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174799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Themes from Session 1 Breakout </a:t>
            </a:r>
            <a:br>
              <a:rPr lang="en-US" dirty="0"/>
            </a:br>
            <a:r>
              <a:rPr lang="en-US" dirty="0"/>
              <a:t>Sessions</a:t>
            </a:r>
          </a:p>
        </p:txBody>
      </p:sp>
      <p:sp>
        <p:nvSpPr>
          <p:cNvPr id="2" name="Content Placeholder 1"/>
          <p:cNvSpPr>
            <a:spLocks noGrp="1"/>
          </p:cNvSpPr>
          <p:nvPr>
            <p:ph sz="half" idx="1"/>
          </p:nvPr>
        </p:nvSpPr>
        <p:spPr>
          <a:xfrm>
            <a:off x="457200" y="1417638"/>
            <a:ext cx="8458200" cy="4708525"/>
          </a:xfrm>
        </p:spPr>
        <p:txBody>
          <a:bodyPr/>
          <a:lstStyle/>
          <a:p>
            <a:r>
              <a:rPr lang="en-US" sz="2600" dirty="0"/>
              <a:t>Distinction between practice change and practice fidelity</a:t>
            </a:r>
          </a:p>
          <a:p>
            <a:r>
              <a:rPr lang="en-US" sz="2600" dirty="0"/>
              <a:t>Practice change/fidelity as a measure of behavior (and not knowledge)</a:t>
            </a:r>
          </a:p>
          <a:p>
            <a:r>
              <a:rPr lang="en-US" sz="2600" dirty="0"/>
              <a:t>One measurement tool can capture both practice change and practice fidelity</a:t>
            </a:r>
          </a:p>
          <a:p>
            <a:r>
              <a:rPr lang="en-US" sz="2600" dirty="0"/>
              <a:t>Unit of analysis can be at various levels (elements within practices, practitioners, programs).  All are feasible, but must be consistent in evaluation plan with the unit selected.</a:t>
            </a:r>
          </a:p>
          <a:p>
            <a:r>
              <a:rPr lang="en-US" sz="2600" dirty="0"/>
              <a:t>Re-assessing for alignment throughout the evaluation plan</a:t>
            </a:r>
          </a:p>
          <a:p>
            <a:pPr lvl="1"/>
            <a:endParaRPr lang="en-US" sz="26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9461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9515"/>
            <a:ext cx="8229600" cy="963485"/>
          </a:xfrm>
        </p:spPr>
        <p:txBody>
          <a:bodyPr/>
          <a:lstStyle/>
          <a:p>
            <a:r>
              <a:rPr lang="en-US" dirty="0"/>
              <a:t>Summary of Pre-work</a:t>
            </a:r>
          </a:p>
        </p:txBody>
      </p:sp>
      <p:sp>
        <p:nvSpPr>
          <p:cNvPr id="2" name="Content Placeholder 1"/>
          <p:cNvSpPr>
            <a:spLocks noGrp="1"/>
          </p:cNvSpPr>
          <p:nvPr>
            <p:ph sz="half" idx="1"/>
          </p:nvPr>
        </p:nvSpPr>
        <p:spPr>
          <a:xfrm>
            <a:off x="304800" y="1219200"/>
            <a:ext cx="5334000" cy="4906963"/>
          </a:xfrm>
        </p:spPr>
        <p:txBody>
          <a:bodyPr/>
          <a:lstStyle/>
          <a:p>
            <a:r>
              <a:rPr lang="en-US" sz="2400" dirty="0"/>
              <a:t>Most are using multiple methods to collect data on implementation of practices</a:t>
            </a:r>
          </a:p>
          <a:p>
            <a:r>
              <a:rPr lang="en-US" sz="2400" dirty="0"/>
              <a:t>Some have not yet identified a tool, others are in the process of changing tools</a:t>
            </a:r>
          </a:p>
          <a:p>
            <a:r>
              <a:rPr lang="en-US" sz="2400" dirty="0"/>
              <a:t>Of those with an identified tool:</a:t>
            </a:r>
          </a:p>
          <a:p>
            <a:pPr lvl="1"/>
            <a:r>
              <a:rPr lang="en-US" sz="2000" dirty="0"/>
              <a:t>Most often report the tool is aligned with the EBP and practical</a:t>
            </a:r>
          </a:p>
          <a:p>
            <a:pPr lvl="1"/>
            <a:r>
              <a:rPr lang="en-US" sz="2000" dirty="0"/>
              <a:t>Less often report it is reliable, capable of providing useful data to practitioners, and used at sufficient frequency</a:t>
            </a:r>
          </a:p>
          <a:p>
            <a:endParaRPr lang="en-US" sz="20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7400" y="1524000"/>
            <a:ext cx="3162300" cy="3276600"/>
          </a:xfrm>
        </p:spPr>
      </p:pic>
    </p:spTree>
    <p:extLst>
      <p:ext uri="{BB962C8B-B14F-4D97-AF65-F5344CB8AC3E}">
        <p14:creationId xmlns:p14="http://schemas.microsoft.com/office/powerpoint/2010/main" val="417436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pPr lvl="0"/>
            <a:r>
              <a:rPr lang="en-US" dirty="0"/>
              <a:t>Practices that are not clearly defined and operationalized are not measureable</a:t>
            </a:r>
            <a:endParaRPr lang="en-US" sz="3200" dirty="0"/>
          </a:p>
          <a:p>
            <a:pPr lvl="0"/>
            <a:r>
              <a:rPr lang="en-US" dirty="0"/>
              <a:t>A Practice Profile as a way to define and articulate acceptable and non acceptable practices </a:t>
            </a:r>
            <a:r>
              <a:rPr lang="en-US" sz="2400" i="1" dirty="0"/>
              <a:t>(National Implementation Research Network)</a:t>
            </a:r>
          </a:p>
          <a:p>
            <a:r>
              <a:rPr lang="en-US" dirty="0"/>
              <a:t>A Practice Profile is not a measurement tool but can be used as a starting place to develop or identify a tool for assessing practice change and fidelity</a:t>
            </a:r>
          </a:p>
        </p:txBody>
      </p:sp>
      <p:sp>
        <p:nvSpPr>
          <p:cNvPr id="3" name="Title 2"/>
          <p:cNvSpPr>
            <a:spLocks noGrp="1"/>
          </p:cNvSpPr>
          <p:nvPr>
            <p:ph type="title"/>
          </p:nvPr>
        </p:nvSpPr>
        <p:spPr/>
        <p:txBody>
          <a:bodyPr>
            <a:normAutofit fontScale="90000"/>
          </a:bodyPr>
          <a:lstStyle/>
          <a:p>
            <a:r>
              <a:rPr lang="en-US" dirty="0"/>
              <a:t>Defining and Operationalizing Evidence-based Practices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9577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The Importance of High-Quality Measures</a:t>
            </a:r>
          </a:p>
        </p:txBody>
      </p:sp>
      <p:sp>
        <p:nvSpPr>
          <p:cNvPr id="4" name="Content Placeholder 3"/>
          <p:cNvSpPr>
            <a:spLocks noGrp="1"/>
          </p:cNvSpPr>
          <p:nvPr>
            <p:ph sz="half" idx="1"/>
          </p:nvPr>
        </p:nvSpPr>
        <p:spPr>
          <a:xfrm>
            <a:off x="457200" y="1600201"/>
            <a:ext cx="8229600" cy="2667000"/>
          </a:xfrm>
        </p:spPr>
        <p:txBody>
          <a:bodyPr/>
          <a:lstStyle/>
          <a:p>
            <a:r>
              <a:rPr lang="en-US" sz="2600" dirty="0"/>
              <a:t>The higher the quality of the measure, the more useful and actionable the data are.</a:t>
            </a:r>
          </a:p>
          <a:p>
            <a:pPr marL="0" indent="0">
              <a:buNone/>
            </a:pPr>
            <a:endParaRPr lang="en-US" sz="2600" dirty="0"/>
          </a:p>
          <a:p>
            <a:r>
              <a:rPr lang="en-US" sz="2600" dirty="0"/>
              <a:t>The key is to ensure you get the most meaningful, accurate, and reliable information possible. </a:t>
            </a:r>
          </a:p>
          <a:p>
            <a:endParaRPr lang="en-US" sz="2600" dirty="0"/>
          </a:p>
          <a:p>
            <a:endParaRPr lang="en-US" sz="2600" dirty="0"/>
          </a:p>
          <a:p>
            <a:endParaRPr lang="en-US" dirty="0"/>
          </a:p>
          <a:p>
            <a:endParaRPr lang="en-US" dirty="0"/>
          </a:p>
          <a:p>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11" name="Content Placeholder 10">
            <a:extLst>
              <a:ext uri="{FF2B5EF4-FFF2-40B4-BE49-F238E27FC236}">
                <a16:creationId xmlns:a16="http://schemas.microsoft.com/office/drawing/2014/main" id="{5FAF7DC4-DB2E-4E7E-B515-51837E3E7B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30404" y="4343400"/>
            <a:ext cx="4787992" cy="1782763"/>
          </a:xfrm>
        </p:spPr>
      </p:pic>
    </p:spTree>
    <p:extLst>
      <p:ext uri="{BB962C8B-B14F-4D97-AF65-F5344CB8AC3E}">
        <p14:creationId xmlns:p14="http://schemas.microsoft.com/office/powerpoint/2010/main" val="330258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15209</TotalTime>
  <Words>2626</Words>
  <Application>Microsoft Macintosh PowerPoint</Application>
  <PresentationFormat>On-screen Show (4:3)</PresentationFormat>
  <Paragraphs>239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Helvetica Neue Light</vt:lpstr>
      <vt:lpstr>Mangal</vt:lpstr>
      <vt:lpstr>Microsoft Sans Serif</vt:lpstr>
      <vt:lpstr>Office Theme</vt:lpstr>
      <vt:lpstr>PowerPoint Presentation</vt:lpstr>
      <vt:lpstr>Intended Outcomes of this Session</vt:lpstr>
      <vt:lpstr>Agenda</vt:lpstr>
      <vt:lpstr>Ground Rules</vt:lpstr>
      <vt:lpstr>Poll—Review from Session 1</vt:lpstr>
      <vt:lpstr>Themes from Session 1 Breakout  Sessions</vt:lpstr>
      <vt:lpstr>Summary of Pre-work</vt:lpstr>
      <vt:lpstr>Defining and Operationalizing Evidence-based Practices</vt:lpstr>
      <vt:lpstr>The Importance of High-Quality Measures</vt:lpstr>
      <vt:lpstr>Characteristics of High-Quality Measurement</vt:lpstr>
      <vt:lpstr>Characteristics of High-Quality Measurement</vt:lpstr>
      <vt:lpstr>Characteristics of High-Quality Measurement</vt:lpstr>
      <vt:lpstr>Poll—Data Collection Methods</vt:lpstr>
      <vt:lpstr>Data Collection Methods</vt:lpstr>
      <vt:lpstr>Choosing a Data Collection Approach</vt:lpstr>
      <vt:lpstr>How to Make it Practical?</vt:lpstr>
      <vt:lpstr>Key Take-Away Points</vt:lpstr>
      <vt:lpstr>Small Breakout Group Work </vt:lpstr>
      <vt:lpstr>Characteristics of High-Quality Measurement</vt:lpstr>
      <vt:lpstr>Evaluation Plan Worksheet Handout</vt:lpstr>
      <vt:lpstr>State Sharing Re: Evaluation Plan Improvements</vt:lpstr>
      <vt:lpstr>Your Takeaways</vt:lpstr>
      <vt:lpstr>Formative Evaluation </vt:lpstr>
      <vt:lpstr>Wrap-Up</vt:lpstr>
      <vt:lpstr>Additional TA Support</vt:lpstr>
      <vt:lpstr>Thank you</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Betsy Davies-Mercier</cp:lastModifiedBy>
  <cp:revision>426</cp:revision>
  <cp:lastPrinted>2018-02-01T13:57:56Z</cp:lastPrinted>
  <dcterms:created xsi:type="dcterms:W3CDTF">2013-02-06T21:54:43Z</dcterms:created>
  <dcterms:modified xsi:type="dcterms:W3CDTF">2018-02-20T18:51:04Z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