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353" r:id="rId2"/>
    <p:sldId id="357" r:id="rId3"/>
    <p:sldId id="354" r:id="rId4"/>
    <p:sldId id="280" r:id="rId5"/>
    <p:sldId id="258" r:id="rId6"/>
    <p:sldId id="281" r:id="rId7"/>
    <p:sldId id="286" r:id="rId8"/>
    <p:sldId id="365" r:id="rId9"/>
    <p:sldId id="371" r:id="rId10"/>
    <p:sldId id="367" r:id="rId11"/>
    <p:sldId id="375" r:id="rId12"/>
    <p:sldId id="359" r:id="rId13"/>
    <p:sldId id="377" r:id="rId14"/>
    <p:sldId id="360" r:id="rId15"/>
    <p:sldId id="361" r:id="rId16"/>
    <p:sldId id="368" r:id="rId17"/>
    <p:sldId id="362" r:id="rId18"/>
    <p:sldId id="378" r:id="rId19"/>
    <p:sldId id="348" r:id="rId20"/>
    <p:sldId id="355" r:id="rId21"/>
    <p:sldId id="306" r:id="rId22"/>
    <p:sldId id="345" r:id="rId23"/>
    <p:sldId id="344" r:id="rId24"/>
    <p:sldId id="372" r:id="rId25"/>
    <p:sldId id="373" r:id="rId26"/>
    <p:sldId id="289" r:id="rId27"/>
    <p:sldId id="352" r:id="rId28"/>
    <p:sldId id="284" r:id="rId29"/>
    <p:sldId id="295" r:id="rId30"/>
    <p:sldId id="341" r:id="rId31"/>
    <p:sldId id="356" r:id="rId32"/>
    <p:sldId id="330" r:id="rId33"/>
    <p:sldId id="351" r:id="rId34"/>
    <p:sldId id="309" r:id="rId35"/>
    <p:sldId id="290" r:id="rId36"/>
    <p:sldId id="269"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39B54A"/>
    <a:srgbClr val="154578"/>
    <a:srgbClr val="6DB46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74" autoAdjust="0"/>
    <p:restoredTop sz="83748" autoAdjust="0"/>
  </p:normalViewPr>
  <p:slideViewPr>
    <p:cSldViewPr>
      <p:cViewPr varScale="1">
        <p:scale>
          <a:sx n="98" d="100"/>
          <a:sy n="98" d="100"/>
        </p:scale>
        <p:origin x="120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8" d="100"/>
        <a:sy n="118" d="100"/>
      </p:scale>
      <p:origin x="0" y="0"/>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ysClr val="window" lastClr="FFFFFF"/>
            </a:solidFill>
          </c:spPr>
          <c:invertIfNegative val="0"/>
          <c:val>
            <c:numRef>
              <c:f>Sheet1!$B$3:$B$7</c:f>
              <c:numCache>
                <c:formatCode>General</c:formatCode>
                <c:ptCount val="5"/>
                <c:pt idx="0">
                  <c:v>5</c:v>
                </c:pt>
                <c:pt idx="1">
                  <c:v>4</c:v>
                </c:pt>
                <c:pt idx="2">
                  <c:v>3</c:v>
                </c:pt>
                <c:pt idx="3">
                  <c:v>2</c:v>
                </c:pt>
                <c:pt idx="4">
                  <c:v>1</c:v>
                </c:pt>
              </c:numCache>
            </c:numRef>
          </c:val>
          <c:extLst>
            <c:ext xmlns:c16="http://schemas.microsoft.com/office/drawing/2014/chart" uri="{C3380CC4-5D6E-409C-BE32-E72D297353CC}">
              <c16:uniqueId val="{00000000-AB86-BD4F-B9B2-3F8C91AC4515}"/>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Sheet1!$C$3:$C$7</c:f>
              <c:numCache>
                <c:formatCode>General</c:formatCode>
                <c:ptCount val="5"/>
                <c:pt idx="0">
                  <c:v>10</c:v>
                </c:pt>
                <c:pt idx="1">
                  <c:v>10</c:v>
                </c:pt>
                <c:pt idx="2">
                  <c:v>15</c:v>
                </c:pt>
                <c:pt idx="3">
                  <c:v>25</c:v>
                </c:pt>
                <c:pt idx="4">
                  <c:v>40</c:v>
                </c:pt>
              </c:numCache>
            </c:numRef>
          </c:val>
          <c:extLst>
            <c:ext xmlns:c16="http://schemas.microsoft.com/office/drawing/2014/chart" uri="{C3380CC4-5D6E-409C-BE32-E72D297353CC}">
              <c16:uniqueId val="{00000001-AB86-BD4F-B9B2-3F8C91AC4515}"/>
            </c:ext>
          </c:extLst>
        </c:ser>
        <c:dLbls>
          <c:showLegendKey val="0"/>
          <c:showVal val="0"/>
          <c:showCatName val="0"/>
          <c:showSerName val="0"/>
          <c:showPercent val="0"/>
          <c:showBubbleSize val="0"/>
        </c:dLbls>
        <c:gapWidth val="150"/>
        <c:axId val="157805952"/>
        <c:axId val="158794880"/>
      </c:barChart>
      <c:catAx>
        <c:axId val="157805952"/>
        <c:scaling>
          <c:orientation val="minMax"/>
        </c:scaling>
        <c:delete val="0"/>
        <c:axPos val="l"/>
        <c:majorTickMark val="out"/>
        <c:minorTickMark val="none"/>
        <c:tickLblPos val="nextTo"/>
        <c:crossAx val="158794880"/>
        <c:crosses val="autoZero"/>
        <c:auto val="1"/>
        <c:lblAlgn val="ctr"/>
        <c:lblOffset val="100"/>
        <c:noMultiLvlLbl val="0"/>
      </c:catAx>
      <c:valAx>
        <c:axId val="158794880"/>
        <c:scaling>
          <c:orientation val="minMax"/>
        </c:scaling>
        <c:delete val="0"/>
        <c:axPos val="b"/>
        <c:majorGridlines/>
        <c:numFmt formatCode="General" sourceLinked="1"/>
        <c:majorTickMark val="out"/>
        <c:minorTickMark val="none"/>
        <c:tickLblPos val="nextTo"/>
        <c:crossAx val="157805952"/>
        <c:crosses val="autoZero"/>
        <c:crossBetween val="between"/>
      </c:valAx>
    </c:plotArea>
    <c:plotVisOnly val="1"/>
    <c:dispBlanksAs val="gap"/>
    <c:showDLblsOverMax val="0"/>
  </c:chart>
  <c:txPr>
    <a:bodyPr/>
    <a:lstStyle/>
    <a:p>
      <a:pPr>
        <a:defRPr>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Sheet1!$E$3:$E$7</c:f>
              <c:numCache>
                <c:formatCode>General</c:formatCode>
                <c:ptCount val="5"/>
                <c:pt idx="0">
                  <c:v>30</c:v>
                </c:pt>
                <c:pt idx="1">
                  <c:v>5</c:v>
                </c:pt>
                <c:pt idx="2">
                  <c:v>5</c:v>
                </c:pt>
                <c:pt idx="3">
                  <c:v>5</c:v>
                </c:pt>
                <c:pt idx="4">
                  <c:v>60</c:v>
                </c:pt>
              </c:numCache>
            </c:numRef>
          </c:val>
          <c:extLst>
            <c:ext xmlns:c16="http://schemas.microsoft.com/office/drawing/2014/chart" uri="{C3380CC4-5D6E-409C-BE32-E72D297353CC}">
              <c16:uniqueId val="{00000000-F40E-2549-A01F-CBD62D2A552E}"/>
            </c:ext>
          </c:extLst>
        </c:ser>
        <c:dLbls>
          <c:dLblPos val="outEnd"/>
          <c:showLegendKey val="0"/>
          <c:showVal val="1"/>
          <c:showCatName val="0"/>
          <c:showSerName val="0"/>
          <c:showPercent val="0"/>
          <c:showBubbleSize val="0"/>
        </c:dLbls>
        <c:gapWidth val="150"/>
        <c:axId val="158823552"/>
        <c:axId val="158825088"/>
      </c:barChart>
      <c:catAx>
        <c:axId val="158823552"/>
        <c:scaling>
          <c:orientation val="minMax"/>
        </c:scaling>
        <c:delete val="0"/>
        <c:axPos val="l"/>
        <c:majorTickMark val="out"/>
        <c:minorTickMark val="none"/>
        <c:tickLblPos val="nextTo"/>
        <c:crossAx val="158825088"/>
        <c:crosses val="autoZero"/>
        <c:auto val="1"/>
        <c:lblAlgn val="ctr"/>
        <c:lblOffset val="100"/>
        <c:noMultiLvlLbl val="0"/>
      </c:catAx>
      <c:valAx>
        <c:axId val="158825088"/>
        <c:scaling>
          <c:orientation val="minMax"/>
        </c:scaling>
        <c:delete val="0"/>
        <c:axPos val="b"/>
        <c:majorGridlines/>
        <c:numFmt formatCode="General" sourceLinked="1"/>
        <c:majorTickMark val="out"/>
        <c:minorTickMark val="none"/>
        <c:tickLblPos val="nextTo"/>
        <c:crossAx val="15882355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2/21/18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2/21/18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one word, what do you think of when you think of evaluation of infrastructure?</a:t>
            </a:r>
          </a:p>
          <a:p>
            <a:r>
              <a:rPr lang="en-US" dirty="0"/>
              <a:t>https://www.polleverywhere.com/free_text_polls/geBzmvqLxSrOCcP</a:t>
            </a:r>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397743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helps you consider</a:t>
            </a:r>
            <a:r>
              <a:rPr lang="en-US" baseline="0" dirty="0"/>
              <a:t> how to summarize your data: what statistic to use, e.g., mean vs. median,</a:t>
            </a:r>
          </a:p>
          <a:p>
            <a:endParaRPr lang="en-US" baseline="0" dirty="0"/>
          </a:p>
          <a:p>
            <a:r>
              <a:rPr lang="en-US" baseline="0" dirty="0"/>
              <a:t>With just the six “suits”, mean/average = 77k; median = 77k</a:t>
            </a:r>
          </a:p>
          <a:p>
            <a:r>
              <a:rPr lang="en-US" baseline="0" dirty="0"/>
              <a:t>With the addition of the new person, mean = 149k; median = 78k</a:t>
            </a:r>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156157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look at the</a:t>
            </a:r>
            <a:r>
              <a:rPr lang="en-US" baseline="0" dirty="0"/>
              <a:t> distribution of ratings on Amazon, on Trip Advisor, or just the average ratings?</a:t>
            </a:r>
          </a:p>
          <a:p>
            <a:endParaRPr lang="en-US" baseline="0" dirty="0"/>
          </a:p>
          <a:p>
            <a:r>
              <a:rPr lang="en-US" baseline="0" dirty="0"/>
              <a:t>5 is the highest/best rating, 1 the lowest. What would these data suggest if they represented scores on a knowledge test, or perceptions that an EBP would result in better outcomes for children and families?</a:t>
            </a:r>
          </a:p>
          <a:p>
            <a:endParaRPr lang="en-US" baseline="0" dirty="0"/>
          </a:p>
          <a:p>
            <a:r>
              <a:rPr lang="en-US" baseline="0" dirty="0"/>
              <a:t>Pull into data reduction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427574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When you want to further explore and better understand findings from quantitative data </a:t>
            </a:r>
          </a:p>
          <a:p>
            <a:pPr lvl="0"/>
            <a:r>
              <a:rPr lang="en-US" sz="1200" kern="1200" dirty="0">
                <a:solidFill>
                  <a:schemeClr val="tx1"/>
                </a:solidFill>
                <a:effectLst/>
                <a:latin typeface="+mn-lt"/>
                <a:ea typeface="+mn-ea"/>
                <a:cs typeface="+mn-cs"/>
              </a:rPr>
              <a:t>Relatively</a:t>
            </a:r>
            <a:r>
              <a:rPr lang="en-US" sz="1200" kern="1200" baseline="0" dirty="0">
                <a:solidFill>
                  <a:schemeClr val="tx1"/>
                </a:solidFill>
                <a:effectLst/>
                <a:latin typeface="+mn-lt"/>
                <a:ea typeface="+mn-ea"/>
                <a:cs typeface="+mn-cs"/>
              </a:rPr>
              <a:t> easier to collect, more challenging to analyze; but when collecting, use a structured and systematic approach, e.g., if you’re using meting notes to look at engagement, collaboration within implementation teams, use a standard template for meeting notes.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Quantitative</a:t>
            </a:r>
            <a:r>
              <a:rPr lang="en-US" sz="1200" kern="1200" baseline="0" dirty="0">
                <a:solidFill>
                  <a:schemeClr val="tx1"/>
                </a:solidFill>
                <a:effectLst/>
                <a:latin typeface="+mn-lt"/>
                <a:ea typeface="+mn-ea"/>
                <a:cs typeface="+mn-cs"/>
              </a:rPr>
              <a:t> vs. qualitative is not an either/or decision; the use of mixed methods can get at both types of data, and each type of data can complement the other.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more than one rater code</a:t>
            </a:r>
            <a:r>
              <a:rPr lang="en-US" baseline="0" dirty="0"/>
              <a:t> </a:t>
            </a:r>
            <a:r>
              <a:rPr lang="en-US" dirty="0"/>
              <a:t>independently</a:t>
            </a:r>
            <a:r>
              <a:rPr lang="en-US" baseline="0" dirty="0"/>
              <a:t> and then reconcile differences increases data 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Count number/percentages of responses, identify trends; if one-on-one interview, unit is a person; if focus group or meeting, unit is the group.</a:t>
            </a:r>
          </a:p>
          <a:p>
            <a:pPr lvl="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199643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Focus of first</a:t>
            </a:r>
            <a:r>
              <a:rPr lang="en-US" sz="1200" kern="1200" baseline="0" dirty="0">
                <a:solidFill>
                  <a:schemeClr val="tx1"/>
                </a:solidFill>
                <a:effectLst/>
                <a:latin typeface="+mn-lt"/>
                <a:ea typeface="+mn-ea"/>
                <a:cs typeface="+mn-cs"/>
              </a:rPr>
              <a:t> question is on the individual and behavior change; intermediate outcomes.</a:t>
            </a:r>
          </a:p>
          <a:p>
            <a:pPr lvl="0"/>
            <a:r>
              <a:rPr lang="en-US" sz="1200" kern="1200" baseline="0" dirty="0">
                <a:solidFill>
                  <a:schemeClr val="tx1"/>
                </a:solidFill>
                <a:effectLst/>
                <a:latin typeface="+mn-lt"/>
                <a:ea typeface="+mn-ea"/>
                <a:cs typeface="+mn-cs"/>
              </a:rPr>
              <a:t>Focus of second question is on the impact on the organization (local or state level); long-term outcomes, impacts.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199643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Top 3 on our list of most overlooked, snubbed, unheeded topics</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Fram</a:t>
            </a:r>
            <a:r>
              <a:rPr lang="en-US" sz="1200" b="0" i="0" kern="1200" baseline="0" dirty="0">
                <a:solidFill>
                  <a:schemeClr val="tx1"/>
                </a:solidFill>
                <a:effectLst/>
                <a:latin typeface="+mn-lt"/>
                <a:ea typeface="+mn-ea"/>
                <a:cs typeface="+mn-cs"/>
              </a:rPr>
              <a:t> commercial: pay for oil filter now, or for an engine rebuild later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Take care of the little things before they become the big things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276264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a:t>
            </a:r>
            <a:r>
              <a:rPr lang="en-US" baseline="0" dirty="0"/>
              <a:t> columns to the standard evaluation plan template to help record and track various aspects of analysis and data management; nothing magical about these columns; adapt as needed to meet your needs;</a:t>
            </a:r>
          </a:p>
          <a:p>
            <a:r>
              <a:rPr lang="en-US" baseline="0" dirty="0"/>
              <a:t>Some columns could contain links to where data can be located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29232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Comparisons</a:t>
            </a:r>
            <a:r>
              <a:rPr lang="en-US" baseline="0" dirty="0"/>
              <a:t> to: </a:t>
            </a:r>
            <a:r>
              <a:rPr lang="en-US" dirty="0"/>
              <a:t>Statewide average (or quartiles),</a:t>
            </a:r>
            <a:r>
              <a:rPr lang="en-US" baseline="0" dirty="0"/>
              <a:t> </a:t>
            </a:r>
            <a:r>
              <a:rPr lang="en-US" dirty="0"/>
              <a:t>statewide target or standard,</a:t>
            </a:r>
            <a:r>
              <a:rPr lang="en-US" baseline="0" dirty="0"/>
              <a:t> </a:t>
            </a:r>
            <a:r>
              <a:rPr lang="en-US" dirty="0"/>
              <a:t>standard,</a:t>
            </a:r>
            <a:r>
              <a:rPr lang="en-US" baseline="0" dirty="0"/>
              <a:t> </a:t>
            </a:r>
            <a:r>
              <a:rPr lang="en-US" dirty="0"/>
              <a:t>over time,</a:t>
            </a:r>
            <a:r>
              <a:rPr lang="en-US" baseline="0" dirty="0"/>
              <a:t> </a:t>
            </a:r>
            <a:r>
              <a:rPr lang="en-US" dirty="0"/>
              <a:t>local programs,</a:t>
            </a:r>
            <a:r>
              <a:rPr lang="en-US" baseline="0" dirty="0"/>
              <a:t> </a:t>
            </a:r>
            <a:r>
              <a:rPr lang="en-US" dirty="0"/>
              <a:t>national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Age at enrollment –</a:t>
            </a:r>
            <a:r>
              <a:rPr lang="en-US" baseline="0" dirty="0"/>
              <a:t> by elig type, looks very different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Gregory Bateson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Mind and Nature</a:t>
            </a:r>
            <a:r>
              <a:rPr lang="en-US" sz="1200" b="0" i="0" kern="1200" dirty="0">
                <a:solidFill>
                  <a:schemeClr val="tx1"/>
                </a:solidFill>
                <a:effectLst/>
                <a:latin typeface="+mn-lt"/>
                <a:ea typeface="+mn-ea"/>
                <a:cs typeface="+mn-cs"/>
              </a:rPr>
              <a:t>, Bantam Books, 1988, p. 15:</a:t>
            </a:r>
            <a:br>
              <a:rPr lang="en-US" dirty="0"/>
            </a:br>
            <a:r>
              <a:rPr lang="en-US" dirty="0"/>
              <a:t>“</a:t>
            </a:r>
            <a:r>
              <a:rPr lang="en-US" sz="1200" b="0" i="0" kern="1200" dirty="0">
                <a:solidFill>
                  <a:schemeClr val="tx1"/>
                </a:solidFill>
                <a:effectLst/>
                <a:latin typeface="+mn-lt"/>
                <a:ea typeface="+mn-ea"/>
                <a:cs typeface="+mn-cs"/>
              </a:rPr>
              <a:t>Without context, words and actions have no meaning at all.”</a:t>
            </a:r>
          </a:p>
          <a:p>
            <a:r>
              <a:rPr lang="en-US" dirty="0"/>
              <a:t>Surround data with context, with related data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with </a:t>
            </a:r>
            <a:r>
              <a:rPr lang="en-US" dirty="0"/>
              <a:t>explanatory data,</a:t>
            </a:r>
            <a:r>
              <a:rPr lang="en-US" baseline="0" dirty="0"/>
              <a:t> qualitative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with the kinds of inferences you’re interesting in making</a:t>
            </a:r>
          </a:p>
          <a:p>
            <a:r>
              <a:rPr lang="en-US" dirty="0"/>
              <a:t>Data visualization can also help to provide context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129232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a:t>
            </a:r>
            <a:r>
              <a:rPr lang="en-US" baseline="0" dirty="0"/>
              <a:t> constructs are predetermined in your tools/measures, e.g., in benchmarks of quality you have items on establishing state leadership teams or staff readiness/buy-in.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developed something and weren’t thinking in terms of constructs, you may now want to combine items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within a survey/checklist to provide data for a performance indicator</a:t>
            </a:r>
            <a:r>
              <a:rPr lang="en-US" sz="8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want to simplify and summarize data, you can combine items across a single construct.  If you want to examine where you need to make improvements, it is sometimes important to look at individual item responses.</a:t>
            </a:r>
          </a:p>
          <a:p>
            <a:pPr lvl="0"/>
            <a:endParaRPr lang="en-US" dirty="0"/>
          </a:p>
          <a:p>
            <a:r>
              <a:rPr lang="en-US" dirty="0"/>
              <a:t>Problems of Practice</a:t>
            </a:r>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292327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a:t>
            </a:r>
            <a:r>
              <a:rPr lang="en-US" u="sng" dirty="0"/>
              <a:t>Perf. Ind.</a:t>
            </a:r>
            <a:r>
              <a:rPr lang="en-US" dirty="0"/>
              <a:t>:  Participants will rate the quality of the training at an average of 4.0 or higher (on 5 pt. scale) on the post training 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Percent above cut point or threshold: Perf. Ind. At least 80% of the participants will rate the quality of the training at 4.0 or higher (on a 5-point scale) on the post training survey.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Often your performance objectives will guide the method of combining data across individual items.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selected cutoff points for the combined data, are they based on a credible rationale?  For example, is it important that ALL of the providers gain ALL of the knowledge included in a training to be equipped to implement a selected practice? </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3116893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methods – survey evaluating perceptions of coaching, either open-ended responses or focus groups at provider training to gather feedback</a:t>
            </a:r>
          </a:p>
          <a:p>
            <a:endParaRPr lang="en-US" dirty="0"/>
          </a:p>
          <a:p>
            <a:r>
              <a:rPr lang="en-US" dirty="0"/>
              <a:t>Operationalize “high-quality”</a:t>
            </a:r>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411369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105665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operationalize “high-quality” and measure providers’ perceptions of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Need to adapt Coaching Self-Assessment to be completed by providers, not coaches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https://www.gvsu.edu/cms4/asset/64CB422A-ED08-43F0-F795CA9DE364B6BE/6._coaching_self_assessment_11-21-06.pdf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Average across items vs. looking at subgroups of items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to incorporate focus groups into indicator vs. for CQI/midcourse corrections?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Mixed methods</a:t>
            </a:r>
            <a:r>
              <a:rPr lang="en-US" baseline="0" dirty="0"/>
              <a:t> are useful in that qualitative methods are often associated with small sample sizes, especially if methods rely on interviews or focus groups. Having similar results from different methods helps lend credibility to the data.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1866631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synthesizing qualitative data, look for potential stories, quotes, case studies, vignettes to bring life to the numbers. Consider using quotes or brief vignettes in call out boxes in your report.</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1608447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words/concepts – have participants guess in chat – first letter and then word appear on click with 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303844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Building Stakeholder Knowledge</a:t>
            </a:r>
            <a:r>
              <a:rPr lang="en-US" sz="1200" b="0" i="0" kern="1200" baseline="0" dirty="0">
                <a:solidFill>
                  <a:schemeClr val="tx1"/>
                </a:solidFill>
                <a:effectLst/>
                <a:latin typeface="+mn-lt"/>
                <a:ea typeface="+mn-ea"/>
                <a:cs typeface="+mn-cs"/>
              </a:rPr>
              <a:t> about Data: </a:t>
            </a:r>
            <a:r>
              <a:rPr lang="en-US" sz="1200" b="0" i="0" kern="1200" dirty="0">
                <a:solidFill>
                  <a:schemeClr val="tx1"/>
                </a:solidFill>
                <a:effectLst/>
                <a:latin typeface="+mn-lt"/>
                <a:ea typeface="+mn-ea"/>
                <a:cs typeface="+mn-cs"/>
              </a:rPr>
              <a:t>This 2018 toolkit provides Part C and Part B 619 stakeholders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with an orientation to IDEA data and other data-related topics to help them meaningfully participate in conversations about important programmatic issues and decisions. Can</a:t>
            </a:r>
            <a:r>
              <a:rPr lang="en-US" sz="1200" b="0" i="0" kern="1200" baseline="0" dirty="0">
                <a:solidFill>
                  <a:schemeClr val="tx1"/>
                </a:solidFill>
                <a:effectLst/>
                <a:latin typeface="+mn-lt"/>
                <a:ea typeface="+mn-ea"/>
                <a:cs typeface="+mn-cs"/>
              </a:rPr>
              <a:t> be used as a self-guided manner or facilitated manner.</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Data Meeting Protocol: This tool provides a simple structure that state and local teams can use to guide conversations around data. It details steps to follow before, during, and after meetings to support data-informed decision making. </a:t>
            </a:r>
            <a:endParaRPr lang="en-US" dirty="0"/>
          </a:p>
          <a:p>
            <a:endParaRPr lang="en-US" dirty="0"/>
          </a:p>
          <a:p>
            <a:r>
              <a:rPr lang="en-US" dirty="0"/>
              <a:t>Telling your SSIP Story</a:t>
            </a:r>
            <a:r>
              <a:rPr lang="en-US" baseline="0" dirty="0"/>
              <a:t> in an Infographic: </a:t>
            </a:r>
            <a:r>
              <a:rPr lang="en-US" sz="1200" b="0" i="0" kern="1200" dirty="0">
                <a:solidFill>
                  <a:schemeClr val="tx1"/>
                </a:solidFill>
                <a:effectLst/>
                <a:latin typeface="+mn-lt"/>
                <a:ea typeface="+mn-ea"/>
                <a:cs typeface="+mn-cs"/>
              </a:rPr>
              <a:t>guidance on the varied uses for infographics, best practices for creating infographics, and examples of state SSIP infographics. It also offers an exemplar SSIP infographic and instructions for how to access the template through a TA provider.</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3012691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Feeling Overwhelmed?</a:t>
            </a:r>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137675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Organizational outline, Section F. Plans for Next Year:</a:t>
            </a:r>
          </a:p>
          <a:p>
            <a:pPr lvl="0"/>
            <a:r>
              <a:rPr lang="en-US" sz="1200" kern="1200" dirty="0">
                <a:solidFill>
                  <a:schemeClr val="tx1"/>
                </a:solidFill>
                <a:effectLst/>
                <a:latin typeface="+mn-lt"/>
                <a:ea typeface="+mn-ea"/>
                <a:cs typeface="+mn-cs"/>
              </a:rPr>
              <a:t>Additional activities to be implemented next year, with timeline</a:t>
            </a:r>
          </a:p>
          <a:p>
            <a:pPr lvl="0"/>
            <a:r>
              <a:rPr lang="en-US" sz="1200" kern="1200" dirty="0">
                <a:solidFill>
                  <a:schemeClr val="tx1"/>
                </a:solidFill>
                <a:effectLst/>
                <a:latin typeface="+mn-lt"/>
                <a:ea typeface="+mn-ea"/>
                <a:cs typeface="+mn-cs"/>
              </a:rPr>
              <a:t>Planned evaluation activities including data collection, measures, and expected outcomes</a:t>
            </a:r>
          </a:p>
          <a:p>
            <a:pPr lvl="0"/>
            <a:r>
              <a:rPr lang="en-US" sz="1200" kern="1200" dirty="0">
                <a:solidFill>
                  <a:schemeClr val="tx1"/>
                </a:solidFill>
                <a:effectLst/>
                <a:latin typeface="+mn-lt"/>
                <a:ea typeface="+mn-ea"/>
                <a:cs typeface="+mn-cs"/>
              </a:rPr>
              <a:t>OSEP FAQs,</a:t>
            </a:r>
            <a:r>
              <a:rPr lang="en-US" sz="1200" kern="1200" baseline="0" dirty="0">
                <a:solidFill>
                  <a:schemeClr val="tx1"/>
                </a:solidFill>
                <a:effectLst/>
                <a:latin typeface="+mn-lt"/>
                <a:ea typeface="+mn-ea"/>
                <a:cs typeface="+mn-cs"/>
              </a:rPr>
              <a:t> 2016:</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a State permitted to significantly modify its evaluation plan once it has been submitted in Phase II?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evaluation plan may be modified as States implement their coherent improvement strategies and evidence-based practices.  A State will need to articulate its reasons for making modifications to the evaluation plan.  OSEP views Phase II as an implementation plan, with the third element of Phase II serving as the State’s plan for evaluating the activities it will implement that align with the State’s identified improvement strategies, and lead to progress in achieving the SiMR.  States should think through reasonable evaluation questions for the first year of implementation to report in Phase III/2017.  As strategies are implemented and their results evaluated and considered by the stakeholders, it is reasonable to expect the evaluation plan could evolve.</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362416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366772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22894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t>
            </a:r>
            <a:r>
              <a:rPr lang="en-US" dirty="0"/>
              <a:t>acilitators may use an focus area-specific example you develop – building on one used from last session - to start the discussion</a:t>
            </a:r>
            <a:r>
              <a:rPr lang="en-US" baseline="0" dirty="0"/>
              <a:t> or example shared by a state based on the pre-work</a:t>
            </a:r>
          </a:p>
          <a:p>
            <a:r>
              <a:rPr lang="en-US" dirty="0"/>
              <a:t>Additional questions to probe with:</a:t>
            </a:r>
          </a:p>
          <a:p>
            <a:pPr lvl="1"/>
            <a:r>
              <a:rPr lang="en-US" dirty="0"/>
              <a:t>o	Is the expectation that the SLT/programs review all data?  </a:t>
            </a:r>
          </a:p>
          <a:p>
            <a:pPr lvl="1"/>
            <a:r>
              <a:rPr lang="en-US" dirty="0"/>
              <a:t>o	Are there particular comparisons you would like them to make in order to inform decision making to support further implementation?</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454093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into virtual</a:t>
            </a:r>
            <a:r>
              <a:rPr lang="en-US" baseline="0" dirty="0"/>
              <a:t> breakout groups in Adobe Connect</a:t>
            </a:r>
          </a:p>
          <a:p>
            <a:r>
              <a:rPr lang="en-US" baseline="0" dirty="0"/>
              <a:t>Stay in this Adobe Connect, will be automatically moved into rooms </a:t>
            </a:r>
          </a:p>
          <a:p>
            <a:r>
              <a:rPr lang="en-US" baseline="0" dirty="0"/>
              <a:t>Call into conference line for each specific breakout group for audio</a:t>
            </a:r>
          </a:p>
          <a:p>
            <a:endParaRPr lang="en-US" baseline="0" dirty="0"/>
          </a:p>
          <a:p>
            <a:r>
              <a:rPr lang="en-US" baseline="0" dirty="0"/>
              <a:t>Hoping to spend 1 hour in breakout groups, depending on transition time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dirty="0"/>
          </a:p>
        </p:txBody>
      </p:sp>
    </p:spTree>
    <p:extLst>
      <p:ext uri="{BB962C8B-B14F-4D97-AF65-F5344CB8AC3E}">
        <p14:creationId xmlns:p14="http://schemas.microsoft.com/office/powerpoint/2010/main" val="46155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cloud: In one word, what do you think of when you think of evaluation of infrastructure?</a:t>
            </a:r>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3995428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All groups, but Group 1 will hang up from the current line and dial back in using the listed participant code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preliminary groupings based on information from registration, communication with us or pre-work. If you would like to switch groups let us know. Also everyone is working on more than one area of focus so you are not limited to only discuss the tentative topic for your group – we want these breakouts to meet your needs. This was just a first attempt to create non-arbitrary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do not see your state team on the slide, let us know which group you would like to join!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will then turn on virtual break out rooms in Adobe Connect </a:t>
            </a:r>
            <a:r>
              <a:rPr lang="mr-IN" baseline="0" dirty="0"/>
              <a:t>–</a:t>
            </a:r>
            <a:r>
              <a:rPr lang="en-US" baseline="0" dirty="0"/>
              <a:t> you will be able to share screens, etc. that only your group will see</a:t>
            </a:r>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98433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t>
            </a:r>
            <a:r>
              <a:rPr lang="en-US" dirty="0"/>
              <a:t>acilitators may use an focus area-specific example you develop – building on one used from last session - to start the discussion</a:t>
            </a:r>
            <a:r>
              <a:rPr lang="en-US" baseline="0" dirty="0"/>
              <a:t> or example shared by a state based on the pre-work</a:t>
            </a:r>
          </a:p>
          <a:p>
            <a:r>
              <a:rPr lang="en-US" dirty="0"/>
              <a:t>Additional questions to probe with:</a:t>
            </a:r>
          </a:p>
          <a:p>
            <a:pPr lvl="1"/>
            <a:r>
              <a:rPr lang="en-US" dirty="0"/>
              <a:t>o	Is the expectation that the SLT/programs review all data?  </a:t>
            </a:r>
          </a:p>
          <a:p>
            <a:pPr lvl="1"/>
            <a:r>
              <a:rPr lang="en-US" dirty="0"/>
              <a:t>o	Are there particular comparisons you would like them to make in order to inform decision making to support further implementation?</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2841541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Facilitators</a:t>
            </a:r>
            <a:r>
              <a:rPr lang="en-US" baseline="0" dirty="0"/>
              <a:t> may use their own example(s) in the breakout group, or start with the following example on Quality Standards.</a:t>
            </a:r>
            <a:endParaRPr lang="en-US" dirty="0"/>
          </a:p>
          <a:p>
            <a:r>
              <a:rPr lang="en-US" dirty="0"/>
              <a:t>Also consider data source, data collection methods and frequency of data collection, as applicable.</a:t>
            </a:r>
          </a:p>
          <a:p>
            <a:endParaRPr lang="en-US" dirty="0"/>
          </a:p>
          <a:p>
            <a:r>
              <a:rPr lang="en-US" baseline="0" dirty="0"/>
              <a:t>Are there specific measures of change (beyond the self-assessment) that you would be interested in? For example, for formative evaluation?</a:t>
            </a:r>
          </a:p>
          <a:p>
            <a:r>
              <a:rPr lang="en-US" dirty="0"/>
              <a:t>What</a:t>
            </a:r>
            <a:r>
              <a:rPr lang="en-US" baseline="0" dirty="0"/>
              <a:t> are those and what are some options for how to measure them?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dirty="0"/>
          </a:p>
        </p:txBody>
      </p:sp>
    </p:spTree>
    <p:extLst>
      <p:ext uri="{BB962C8B-B14F-4D97-AF65-F5344CB8AC3E}">
        <p14:creationId xmlns:p14="http://schemas.microsoft.com/office/powerpoint/2010/main" val="2539983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a:t>
            </a:r>
          </a:p>
          <a:p>
            <a:r>
              <a:rPr lang="en-US" dirty="0"/>
              <a:t>We encourage states to seek</a:t>
            </a:r>
            <a:r>
              <a:rPr lang="en-US" baseline="0" dirty="0"/>
              <a:t> additional support.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2027526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dirty="0"/>
          </a:p>
        </p:txBody>
      </p:sp>
    </p:spTree>
    <p:extLst>
      <p:ext uri="{BB962C8B-B14F-4D97-AF65-F5344CB8AC3E}">
        <p14:creationId xmlns:p14="http://schemas.microsoft.com/office/powerpoint/2010/main" val="1845130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275598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105665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b="0" dirty="0"/>
              <a:t>Today is our 3</a:t>
            </a:r>
            <a:r>
              <a:rPr lang="en-US" b="0" baseline="30000" dirty="0"/>
              <a:t>rd</a:t>
            </a:r>
            <a:r>
              <a:rPr lang="en-US" b="0" dirty="0"/>
              <a:t> and final session in the Evaluating Infrastructure Series: </a:t>
            </a:r>
            <a:r>
              <a:rPr lang="en-US" b="1" dirty="0"/>
              <a:t>What do we do with all this data?</a:t>
            </a:r>
            <a:r>
              <a:rPr lang="en-US" dirty="0"/>
              <a:t> Pulling everything together and preparing for data analysis and use.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workshop series is sponsored by DaSy and ECTA, in collaboration with IDC and NCSI.</a:t>
            </a:r>
            <a:r>
              <a:rPr lang="en-US" dirty="0">
                <a:effectLst/>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session…(1st bullet)</a:t>
            </a:r>
          </a:p>
          <a:p>
            <a:r>
              <a:rPr lang="en-US" dirty="0"/>
              <a:t>For the series overall, we are aiming for … (2</a:t>
            </a:r>
            <a:r>
              <a:rPr lang="en-US" baseline="30000" dirty="0"/>
              <a:t>nd</a:t>
            </a:r>
            <a:r>
              <a:rPr lang="en-US" dirty="0"/>
              <a:t> bullet)</a:t>
            </a:r>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249888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follow a similar structure as we have for each session</a:t>
            </a:r>
          </a:p>
          <a:p>
            <a:r>
              <a:rPr lang="en-US" dirty="0"/>
              <a:t>To accomplish</a:t>
            </a:r>
            <a:r>
              <a:rPr lang="en-US" baseline="0" dirty="0"/>
              <a:t> those outcomes this session we will </a:t>
            </a:r>
            <a:r>
              <a:rPr lang="mr-IN" baseline="0"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140313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259105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sheet can be downloaded via</a:t>
            </a:r>
            <a:r>
              <a:rPr lang="en-US" baseline="0" dirty="0"/>
              <a:t> the file pod.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2466912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0693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4499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85610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253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12907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19493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69930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C44F-1353-3D45-89A4-C8DF625EAF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B2516-1B23-6948-A7E3-A546B10B990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78DAD0D-7759-AE48-90E3-C63311B65128}"/>
              </a:ext>
            </a:extLst>
          </p:cNvPr>
          <p:cNvSpPr>
            <a:spLocks noGrp="1"/>
          </p:cNvSpPr>
          <p:nvPr>
            <p:ph type="sldNum" sz="quarter" idx="10"/>
          </p:nvPr>
        </p:nvSpPr>
        <p:spPr/>
        <p:txBody>
          <a:body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9068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7" name="Picture 16"/>
          <p:cNvPicPr>
            <a:picLocks noChangeAspect="1"/>
          </p:cNvPicPr>
          <p:nvPr userDrawn="1"/>
        </p:nvPicPr>
        <p:blipFill>
          <a:blip r:embed="rId2"/>
          <a:stretch>
            <a:fillRect/>
          </a:stretch>
        </p:blipFill>
        <p:spPr>
          <a:xfrm>
            <a:off x="7772400"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24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151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9530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63" r:id="rId7"/>
    <p:sldLayoutId id="2147483653" r:id="rId8"/>
    <p:sldLayoutId id="2147483662" r:id="rId9"/>
    <p:sldLayoutId id="2147483654" r:id="rId10"/>
    <p:sldLayoutId id="2147483655"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asycenter.org/building-stakeholder-knowledge-toolkit/" TargetMode="External"/><Relationship Id="rId7" Type="http://schemas.openxmlformats.org/officeDocument/2006/relationships/hyperlink" Target="http://dasycenter.org/state-systemic-improvement-plan-resources/evaluation-of-infrastructure-workshop-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dasycenter.org/data-visualization-toolkit/" TargetMode="External"/><Relationship Id="rId5" Type="http://schemas.openxmlformats.org/officeDocument/2006/relationships/hyperlink" Target="http://dasycenter.org/telling-your-ssip-story-in-an-infographic/" TargetMode="External"/><Relationship Id="rId4" Type="http://schemas.openxmlformats.org/officeDocument/2006/relationships/hyperlink" Target="https://www.ideadata.org/sites/default/files/media/documents/2018-01/51457-IDC_MtngProtclTool-V4.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Elizabeth.mercier@sri.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mailto:Elizabeth.mercier@sri.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ZZb_65ERO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4497-7E0D-B449-A1C4-D6FEC1D962E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5E3A6FF-F9A2-1F40-8989-B8D1ADA968C1}"/>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56BC88D4-B5B7-E245-9DB9-BDC7712A23C8}"/>
              </a:ext>
            </a:extLst>
          </p:cNvPr>
          <p:cNvSpPr>
            <a:spLocks noGrp="1"/>
          </p:cNvSpPr>
          <p:nvPr>
            <p:ph type="sldNum" sz="quarter" idx="10"/>
          </p:nvPr>
        </p:nvSpPr>
        <p:spPr/>
        <p:txBody>
          <a:bodyPr/>
          <a:lstStyle/>
          <a:p>
            <a:fld id="{B2897048-00E0-47FB-B07B-F36BBE8AF579}" type="slidenum">
              <a:rPr lang="en-US" smtClean="0"/>
              <a:pPr/>
              <a:t>1</a:t>
            </a:fld>
            <a:endParaRPr lang="en-US" dirty="0"/>
          </a:p>
        </p:txBody>
      </p:sp>
      <p:pic>
        <p:nvPicPr>
          <p:cNvPr id="6" name="Picture 5">
            <a:extLst>
              <a:ext uri="{FF2B5EF4-FFF2-40B4-BE49-F238E27FC236}">
                <a16:creationId xmlns:a16="http://schemas.microsoft.com/office/drawing/2014/main" id="{F029AE18-E05F-774D-81A3-AA50612547F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74790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lstStyle/>
          <a:p>
            <a:r>
              <a:rPr lang="en-US" dirty="0"/>
              <a:t>Reasons to Review Distribution</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10</a:t>
            </a:fld>
            <a:endParaRPr lang="en-US" dirty="0"/>
          </a:p>
        </p:txBody>
      </p:sp>
      <p:pic>
        <p:nvPicPr>
          <p:cNvPr id="4100" name="Picture 4" descr="C:\Users\Robin\AppData\Local\Microsoft\Windows\INetCache\IE\0WLNIB7T\listening-feedback-communicatio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2924" y="1600200"/>
            <a:ext cx="6972300" cy="39383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8774" y="2057400"/>
            <a:ext cx="685800" cy="369332"/>
          </a:xfrm>
          <a:prstGeom prst="rect">
            <a:avLst/>
          </a:prstGeom>
          <a:noFill/>
        </p:spPr>
        <p:txBody>
          <a:bodyPr wrap="square" rtlCol="0">
            <a:spAutoFit/>
          </a:bodyPr>
          <a:lstStyle/>
          <a:p>
            <a:r>
              <a:rPr lang="en-US" dirty="0"/>
              <a:t>$70K</a:t>
            </a:r>
          </a:p>
        </p:txBody>
      </p:sp>
      <p:sp>
        <p:nvSpPr>
          <p:cNvPr id="9" name="TextBox 8"/>
          <p:cNvSpPr txBox="1"/>
          <p:nvPr/>
        </p:nvSpPr>
        <p:spPr>
          <a:xfrm>
            <a:off x="2590800" y="2075378"/>
            <a:ext cx="685800" cy="369332"/>
          </a:xfrm>
          <a:prstGeom prst="rect">
            <a:avLst/>
          </a:prstGeom>
          <a:noFill/>
        </p:spPr>
        <p:txBody>
          <a:bodyPr wrap="square" rtlCol="0">
            <a:spAutoFit/>
          </a:bodyPr>
          <a:lstStyle/>
          <a:p>
            <a:r>
              <a:rPr lang="en-US" dirty="0"/>
              <a:t>$75K</a:t>
            </a:r>
          </a:p>
        </p:txBody>
      </p:sp>
      <p:sp>
        <p:nvSpPr>
          <p:cNvPr id="10" name="TextBox 9"/>
          <p:cNvSpPr txBox="1"/>
          <p:nvPr/>
        </p:nvSpPr>
        <p:spPr>
          <a:xfrm>
            <a:off x="3429000" y="2075378"/>
            <a:ext cx="685800" cy="369332"/>
          </a:xfrm>
          <a:prstGeom prst="rect">
            <a:avLst/>
          </a:prstGeom>
          <a:noFill/>
        </p:spPr>
        <p:txBody>
          <a:bodyPr wrap="square" rtlCol="0">
            <a:spAutoFit/>
          </a:bodyPr>
          <a:lstStyle/>
          <a:p>
            <a:r>
              <a:rPr lang="en-US" dirty="0"/>
              <a:t>$82K</a:t>
            </a:r>
          </a:p>
        </p:txBody>
      </p:sp>
      <p:sp>
        <p:nvSpPr>
          <p:cNvPr id="11" name="TextBox 10"/>
          <p:cNvSpPr txBox="1"/>
          <p:nvPr/>
        </p:nvSpPr>
        <p:spPr>
          <a:xfrm>
            <a:off x="5181600" y="2075378"/>
            <a:ext cx="685800" cy="369332"/>
          </a:xfrm>
          <a:prstGeom prst="rect">
            <a:avLst/>
          </a:prstGeom>
          <a:noFill/>
        </p:spPr>
        <p:txBody>
          <a:bodyPr wrap="square" rtlCol="0">
            <a:spAutoFit/>
          </a:bodyPr>
          <a:lstStyle/>
          <a:p>
            <a:r>
              <a:rPr lang="en-US" dirty="0"/>
              <a:t>$76K</a:t>
            </a:r>
          </a:p>
        </p:txBody>
      </p:sp>
      <p:sp>
        <p:nvSpPr>
          <p:cNvPr id="12" name="TextBox 11"/>
          <p:cNvSpPr txBox="1"/>
          <p:nvPr/>
        </p:nvSpPr>
        <p:spPr>
          <a:xfrm>
            <a:off x="4343400" y="2057400"/>
            <a:ext cx="685800" cy="369332"/>
          </a:xfrm>
          <a:prstGeom prst="rect">
            <a:avLst/>
          </a:prstGeom>
          <a:noFill/>
        </p:spPr>
        <p:txBody>
          <a:bodyPr wrap="square" rtlCol="0">
            <a:spAutoFit/>
          </a:bodyPr>
          <a:lstStyle/>
          <a:p>
            <a:r>
              <a:rPr lang="en-US" dirty="0"/>
              <a:t>$80K</a:t>
            </a:r>
          </a:p>
        </p:txBody>
      </p:sp>
      <p:sp>
        <p:nvSpPr>
          <p:cNvPr id="13" name="TextBox 12"/>
          <p:cNvSpPr txBox="1"/>
          <p:nvPr/>
        </p:nvSpPr>
        <p:spPr>
          <a:xfrm>
            <a:off x="6072187" y="1980128"/>
            <a:ext cx="685800" cy="369332"/>
          </a:xfrm>
          <a:prstGeom prst="rect">
            <a:avLst/>
          </a:prstGeom>
          <a:noFill/>
        </p:spPr>
        <p:txBody>
          <a:bodyPr wrap="square" rtlCol="0">
            <a:spAutoFit/>
          </a:bodyPr>
          <a:lstStyle/>
          <a:p>
            <a:r>
              <a:rPr lang="en-US" dirty="0"/>
              <a:t>$78K</a:t>
            </a:r>
          </a:p>
        </p:txBody>
      </p:sp>
      <p:sp>
        <p:nvSpPr>
          <p:cNvPr id="14" name="TextBox 13"/>
          <p:cNvSpPr txBox="1"/>
          <p:nvPr/>
        </p:nvSpPr>
        <p:spPr>
          <a:xfrm>
            <a:off x="7462696" y="2655927"/>
            <a:ext cx="1104900" cy="369332"/>
          </a:xfrm>
          <a:prstGeom prst="rect">
            <a:avLst/>
          </a:prstGeom>
          <a:noFill/>
        </p:spPr>
        <p:txBody>
          <a:bodyPr wrap="square" rtlCol="0">
            <a:spAutoFit/>
          </a:bodyPr>
          <a:lstStyle/>
          <a:p>
            <a:r>
              <a:rPr lang="en-US" dirty="0"/>
              <a:t>$580 K</a:t>
            </a:r>
          </a:p>
        </p:txBody>
      </p:sp>
      <p:pic>
        <p:nvPicPr>
          <p:cNvPr id="4101" name="Picture 5" descr="C:\Users\Robin\AppData\Local\Microsoft\Windows\INetCache\IE\2J12A2NL\nicubunu-Stickman-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241873"/>
            <a:ext cx="1252396" cy="201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sets of data, both with mean =3.75</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96416891"/>
              </p:ext>
            </p:extLst>
          </p:nvPr>
        </p:nvGraphicFramePr>
        <p:xfrm>
          <a:off x="609600" y="1371600"/>
          <a:ext cx="39624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687059846"/>
              </p:ext>
            </p:extLst>
          </p:nvPr>
        </p:nvGraphicFramePr>
        <p:xfrm>
          <a:off x="4800600" y="1447800"/>
          <a:ext cx="3810000" cy="451854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828800" y="5791200"/>
            <a:ext cx="1295400" cy="369332"/>
          </a:xfrm>
          <a:prstGeom prst="rect">
            <a:avLst/>
          </a:prstGeom>
          <a:noFill/>
        </p:spPr>
        <p:txBody>
          <a:bodyPr wrap="square" rtlCol="0">
            <a:spAutoFit/>
          </a:bodyPr>
          <a:lstStyle/>
          <a:p>
            <a:r>
              <a:rPr lang="en-US" dirty="0"/>
              <a:t>Percent</a:t>
            </a:r>
          </a:p>
        </p:txBody>
      </p:sp>
      <p:sp>
        <p:nvSpPr>
          <p:cNvPr id="8" name="TextBox 7"/>
          <p:cNvSpPr txBox="1"/>
          <p:nvPr/>
        </p:nvSpPr>
        <p:spPr>
          <a:xfrm>
            <a:off x="6172200" y="5781675"/>
            <a:ext cx="1295400" cy="369332"/>
          </a:xfrm>
          <a:prstGeom prst="rect">
            <a:avLst/>
          </a:prstGeom>
          <a:noFill/>
        </p:spPr>
        <p:txBody>
          <a:bodyPr wrap="square" rtlCol="0">
            <a:spAutoFit/>
          </a:bodyPr>
          <a:lstStyle/>
          <a:p>
            <a:r>
              <a:rPr lang="en-US" dirty="0"/>
              <a:t>Percent</a:t>
            </a:r>
          </a:p>
        </p:txBody>
      </p:sp>
    </p:spTree>
    <p:extLst>
      <p:ext uri="{BB962C8B-B14F-4D97-AF65-F5344CB8AC3E}">
        <p14:creationId xmlns:p14="http://schemas.microsoft.com/office/powerpoint/2010/main" val="123733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9AF19-2FE9-B245-90B9-A5C75A2C024C}"/>
              </a:ext>
            </a:extLst>
          </p:cNvPr>
          <p:cNvSpPr>
            <a:spLocks noGrp="1"/>
          </p:cNvSpPr>
          <p:nvPr>
            <p:ph idx="1"/>
          </p:nvPr>
        </p:nvSpPr>
        <p:spPr>
          <a:xfrm>
            <a:off x="457200" y="1600200"/>
            <a:ext cx="8229600" cy="4419600"/>
          </a:xfrm>
        </p:spPr>
        <p:txBody>
          <a:bodyPr/>
          <a:lstStyle/>
          <a:p>
            <a:pPr lvl="0"/>
            <a:r>
              <a:rPr lang="en-US" dirty="0"/>
              <a:t>Use qualitative data when</a:t>
            </a:r>
          </a:p>
          <a:p>
            <a:pPr lvl="1"/>
            <a:r>
              <a:rPr lang="en-US" dirty="0"/>
              <a:t>Focus is exploratory, identify questions to ask</a:t>
            </a:r>
          </a:p>
          <a:p>
            <a:pPr lvl="1"/>
            <a:r>
              <a:rPr lang="en-US" dirty="0"/>
              <a:t>Information you want is not easily quantifiable</a:t>
            </a:r>
          </a:p>
          <a:p>
            <a:pPr lvl="1"/>
            <a:r>
              <a:rPr lang="en-US" dirty="0"/>
              <a:t>Need rich, detailed understanding of an issue</a:t>
            </a:r>
          </a:p>
          <a:p>
            <a:pPr lvl="0"/>
            <a:r>
              <a:rPr lang="en-US" dirty="0"/>
              <a:t>Analysis considerations</a:t>
            </a:r>
          </a:p>
          <a:p>
            <a:pPr lvl="1"/>
            <a:r>
              <a:rPr lang="en-US" dirty="0"/>
              <a:t>Review data, identify recurring themes</a:t>
            </a:r>
          </a:p>
          <a:p>
            <a:pPr lvl="1"/>
            <a:r>
              <a:rPr lang="en-US" dirty="0"/>
              <a:t>Develop codes for themes/categories, and criteria for each</a:t>
            </a:r>
          </a:p>
          <a:p>
            <a:pPr lvl="1"/>
            <a:r>
              <a:rPr lang="en-US" dirty="0"/>
              <a:t>Have more than one rater code independently, refine</a:t>
            </a:r>
          </a:p>
          <a:p>
            <a:pPr lvl="1"/>
            <a:r>
              <a:rPr lang="en-US" dirty="0"/>
              <a:t>Summarize data, taking into account unit of analysis</a:t>
            </a:r>
          </a:p>
          <a:p>
            <a:endParaRPr lang="en-US" dirty="0"/>
          </a:p>
        </p:txBody>
      </p:sp>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lstStyle/>
          <a:p>
            <a:r>
              <a:rPr lang="en-US" dirty="0"/>
              <a:t>Qualitative Data</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12</a:t>
            </a:fld>
            <a:endParaRPr lang="en-US" dirty="0"/>
          </a:p>
        </p:txBody>
      </p:sp>
      <p:pic>
        <p:nvPicPr>
          <p:cNvPr id="6" name="Picture 3" descr="C:\Users\Robin\AppData\Local\Microsoft\Windows\INetCache\IE\0WLNIB7T\wordcloud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65817"/>
            <a:ext cx="2358828" cy="178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8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9AF19-2FE9-B245-90B9-A5C75A2C024C}"/>
              </a:ext>
            </a:extLst>
          </p:cNvPr>
          <p:cNvSpPr>
            <a:spLocks noGrp="1"/>
          </p:cNvSpPr>
          <p:nvPr>
            <p:ph idx="1"/>
          </p:nvPr>
        </p:nvSpPr>
        <p:spPr>
          <a:xfrm>
            <a:off x="457200" y="1600200"/>
            <a:ext cx="8229600" cy="4495800"/>
          </a:xfrm>
        </p:spPr>
        <p:txBody>
          <a:bodyPr/>
          <a:lstStyle/>
          <a:p>
            <a:r>
              <a:rPr lang="en-US" dirty="0"/>
              <a:t>In what ways has behavior change occurred in your work as a result of coaching?</a:t>
            </a:r>
          </a:p>
          <a:p>
            <a:pPr lvl="1"/>
            <a:r>
              <a:rPr lang="en-US" dirty="0"/>
              <a:t>Interpersonal skills	</a:t>
            </a:r>
          </a:p>
          <a:p>
            <a:pPr lvl="1"/>
            <a:r>
              <a:rPr lang="en-US" dirty="0"/>
              <a:t>Quality of work; perceived fidelity of practice</a:t>
            </a:r>
          </a:p>
          <a:p>
            <a:pPr lvl="1"/>
            <a:r>
              <a:rPr lang="en-US" dirty="0"/>
              <a:t>Action planning</a:t>
            </a:r>
          </a:p>
          <a:p>
            <a:r>
              <a:rPr lang="en-US" dirty="0"/>
              <a:t>What difference has the coaching process made in the actual organization? (impact)</a:t>
            </a:r>
          </a:p>
          <a:p>
            <a:pPr lvl="1"/>
            <a:r>
              <a:rPr lang="en-US" dirty="0"/>
              <a:t>Morale, satisfaction</a:t>
            </a:r>
          </a:p>
          <a:p>
            <a:pPr lvl="1"/>
            <a:r>
              <a:rPr lang="en-US" dirty="0"/>
              <a:t>Turnover</a:t>
            </a:r>
          </a:p>
          <a:p>
            <a:pPr lvl="1"/>
            <a:r>
              <a:rPr lang="en-US" dirty="0"/>
              <a:t>Fidelity of practice</a:t>
            </a:r>
          </a:p>
          <a:p>
            <a:endParaRPr lang="en-US" dirty="0"/>
          </a:p>
        </p:txBody>
      </p:sp>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normAutofit fontScale="90000"/>
          </a:bodyPr>
          <a:lstStyle/>
          <a:p>
            <a:r>
              <a:rPr lang="en-US" dirty="0"/>
              <a:t>Qualitative Data:</a:t>
            </a:r>
            <a:br>
              <a:rPr lang="en-US" dirty="0"/>
            </a:br>
            <a:r>
              <a:rPr lang="en-US" dirty="0"/>
              <a:t>Themes from Interviews on Coaching</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424714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A90DD6-D99B-0441-8C64-1EA424C13473}"/>
              </a:ext>
            </a:extLst>
          </p:cNvPr>
          <p:cNvSpPr>
            <a:spLocks noGrp="1"/>
          </p:cNvSpPr>
          <p:nvPr>
            <p:ph idx="1"/>
          </p:nvPr>
        </p:nvSpPr>
        <p:spPr>
          <a:xfrm>
            <a:off x="457200" y="1600200"/>
            <a:ext cx="8229600" cy="4285357"/>
          </a:xfrm>
        </p:spPr>
        <p:txBody>
          <a:bodyPr/>
          <a:lstStyle/>
          <a:p>
            <a:r>
              <a:rPr lang="en-US" dirty="0"/>
              <a:t>Data management – how will you enter, transmit and store the data</a:t>
            </a:r>
          </a:p>
          <a:p>
            <a:r>
              <a:rPr lang="en-US" dirty="0"/>
              <a:t>Strategies for improving data quality</a:t>
            </a:r>
          </a:p>
          <a:p>
            <a:pPr lvl="1"/>
            <a:r>
              <a:rPr lang="en-US" dirty="0"/>
              <a:t>Pre-, during and post-data collection </a:t>
            </a:r>
          </a:p>
          <a:p>
            <a:r>
              <a:rPr lang="en-US" dirty="0"/>
              <a:t>Data analysis plan – data analysis may affect performance indicators</a:t>
            </a:r>
          </a:p>
          <a:p>
            <a:pPr lvl="1"/>
            <a:r>
              <a:rPr lang="en-US" dirty="0"/>
              <a:t>Document changes in data collection </a:t>
            </a:r>
          </a:p>
          <a:p>
            <a:pPr marL="457200" lvl="1" indent="0">
              <a:buNone/>
            </a:pPr>
            <a:r>
              <a:rPr lang="en-US" dirty="0"/>
              <a:t>measures and procedures</a:t>
            </a:r>
          </a:p>
        </p:txBody>
      </p:sp>
      <p:sp>
        <p:nvSpPr>
          <p:cNvPr id="3" name="Title 2">
            <a:extLst>
              <a:ext uri="{FF2B5EF4-FFF2-40B4-BE49-F238E27FC236}">
                <a16:creationId xmlns:a16="http://schemas.microsoft.com/office/drawing/2014/main" id="{751459EA-68EF-0448-A00F-5628774D9B11}"/>
              </a:ext>
            </a:extLst>
          </p:cNvPr>
          <p:cNvSpPr>
            <a:spLocks noGrp="1"/>
          </p:cNvSpPr>
          <p:nvPr>
            <p:ph type="title"/>
          </p:nvPr>
        </p:nvSpPr>
        <p:spPr/>
        <p:txBody>
          <a:bodyPr>
            <a:normAutofit fontScale="90000"/>
          </a:bodyPr>
          <a:lstStyle/>
          <a:p>
            <a:r>
              <a:rPr lang="en-US" dirty="0"/>
              <a:t>Pay Me Now or Pay Me Later:</a:t>
            </a:r>
            <a:br>
              <a:rPr lang="en-US" dirty="0"/>
            </a:br>
            <a:r>
              <a:rPr lang="en-US" dirty="0"/>
              <a:t>Overlooked Topics</a:t>
            </a:r>
          </a:p>
        </p:txBody>
      </p:sp>
      <p:sp>
        <p:nvSpPr>
          <p:cNvPr id="4" name="Slide Number Placeholder 3">
            <a:extLst>
              <a:ext uri="{FF2B5EF4-FFF2-40B4-BE49-F238E27FC236}">
                <a16:creationId xmlns:a16="http://schemas.microsoft.com/office/drawing/2014/main" id="{65E45FDC-096D-EA4F-A715-E0391F04F06E}"/>
              </a:ext>
            </a:extLst>
          </p:cNvPr>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1027" name="Picture 3" descr="C:\Users\Robin\AppData\Local\Microsoft\Windows\INetCache\IE\0WLNIB7T\Merlin2525-Payment-Required-Business-Stamp-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883" y="3581400"/>
            <a:ext cx="2444276" cy="24565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bin\AppData\Local\Microsoft\Windows\INetCache\IE\2JWRRNH4\money-clipart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0112" y="376239"/>
            <a:ext cx="1085352"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61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21715848"/>
              </p:ext>
            </p:extLst>
          </p:nvPr>
        </p:nvGraphicFramePr>
        <p:xfrm>
          <a:off x="533400" y="1905000"/>
          <a:ext cx="7543801" cy="1737360"/>
        </p:xfrm>
        <a:graphic>
          <a:graphicData uri="http://schemas.openxmlformats.org/drawingml/2006/table">
            <a:tbl>
              <a:tblPr firstRow="1" bandRow="1">
                <a:tableStyleId>{69CF1AB2-1976-4502-BF36-3FF5EA218861}</a:tableStyleId>
              </a:tblPr>
              <a:tblGrid>
                <a:gridCol w="1475961">
                  <a:extLst>
                    <a:ext uri="{9D8B030D-6E8A-4147-A177-3AD203B41FA5}">
                      <a16:colId xmlns:a16="http://schemas.microsoft.com/office/drawing/2014/main" val="20000"/>
                    </a:ext>
                  </a:extLst>
                </a:gridCol>
                <a:gridCol w="1475961">
                  <a:extLst>
                    <a:ext uri="{9D8B030D-6E8A-4147-A177-3AD203B41FA5}">
                      <a16:colId xmlns:a16="http://schemas.microsoft.com/office/drawing/2014/main" val="20001"/>
                    </a:ext>
                  </a:extLst>
                </a:gridCol>
                <a:gridCol w="1475961">
                  <a:extLst>
                    <a:ext uri="{9D8B030D-6E8A-4147-A177-3AD203B41FA5}">
                      <a16:colId xmlns:a16="http://schemas.microsoft.com/office/drawing/2014/main" val="20002"/>
                    </a:ext>
                  </a:extLst>
                </a:gridCol>
                <a:gridCol w="1557959">
                  <a:extLst>
                    <a:ext uri="{9D8B030D-6E8A-4147-A177-3AD203B41FA5}">
                      <a16:colId xmlns:a16="http://schemas.microsoft.com/office/drawing/2014/main" val="20003"/>
                    </a:ext>
                  </a:extLst>
                </a:gridCol>
                <a:gridCol w="1557959">
                  <a:extLst>
                    <a:ext uri="{9D8B030D-6E8A-4147-A177-3AD203B41FA5}">
                      <a16:colId xmlns:a16="http://schemas.microsoft.com/office/drawing/2014/main" val="20004"/>
                    </a:ext>
                  </a:extLst>
                </a:gridCol>
              </a:tblGrid>
              <a:tr h="370840">
                <a:tc>
                  <a:txBody>
                    <a:bodyPr/>
                    <a:lstStyle/>
                    <a:p>
                      <a:r>
                        <a:rPr lang="en-US" sz="1800" kern="1200" dirty="0">
                          <a:effectLst/>
                        </a:rPr>
                        <a:t>Type of Outcome</a:t>
                      </a:r>
                      <a:endParaRPr lang="en-US" dirty="0"/>
                    </a:p>
                  </a:txBody>
                  <a:tcPr/>
                </a:tc>
                <a:tc>
                  <a:txBody>
                    <a:bodyPr/>
                    <a:lstStyle/>
                    <a:p>
                      <a:r>
                        <a:rPr lang="en-US" sz="1800" b="1" kern="1200" dirty="0">
                          <a:solidFill>
                            <a:schemeClr val="dk1"/>
                          </a:solidFill>
                          <a:effectLst/>
                          <a:latin typeface="+mn-lt"/>
                          <a:ea typeface="+mn-ea"/>
                          <a:cs typeface="+mn-cs"/>
                        </a:rPr>
                        <a:t>Outcome Description</a:t>
                      </a:r>
                      <a:endParaRPr lang="en-US" dirty="0"/>
                    </a:p>
                  </a:txBody>
                  <a:tcPr/>
                </a:tc>
                <a:tc>
                  <a:txBody>
                    <a:bodyPr/>
                    <a:lstStyle/>
                    <a:p>
                      <a:r>
                        <a:rPr lang="en-US" sz="1800" b="1" kern="1200" dirty="0">
                          <a:solidFill>
                            <a:schemeClr val="dk1"/>
                          </a:solidFill>
                          <a:effectLst/>
                          <a:latin typeface="+mn-lt"/>
                          <a:ea typeface="+mn-ea"/>
                          <a:cs typeface="+mn-cs"/>
                        </a:rPr>
                        <a:t>Evaluation Questions</a:t>
                      </a:r>
                      <a:endParaRPr lang="en-US" dirty="0"/>
                    </a:p>
                  </a:txBody>
                  <a:tcPr/>
                </a:tc>
                <a:tc>
                  <a:txBody>
                    <a:bodyPr/>
                    <a:lstStyle/>
                    <a:p>
                      <a:r>
                        <a:rPr lang="en-US" dirty="0"/>
                        <a:t>Performance Indicator</a:t>
                      </a:r>
                    </a:p>
                  </a:txBody>
                  <a:tcPr/>
                </a:tc>
                <a:tc>
                  <a:txBody>
                    <a:bodyPr/>
                    <a:lstStyle/>
                    <a:p>
                      <a:r>
                        <a:rPr lang="en-US" sz="1800" b="1" kern="1200" dirty="0">
                          <a:solidFill>
                            <a:schemeClr val="dk1"/>
                          </a:solidFill>
                          <a:effectLst/>
                          <a:latin typeface="+mn-lt"/>
                          <a:ea typeface="+mn-ea"/>
                          <a:cs typeface="+mn-cs"/>
                        </a:rPr>
                        <a:t>Measurement/Data Collection Method/ Measurement</a:t>
                      </a:r>
                      <a:r>
                        <a:rPr lang="en-US" sz="1800" b="1" kern="1200" baseline="0" dirty="0">
                          <a:solidFill>
                            <a:schemeClr val="dk1"/>
                          </a:solidFill>
                          <a:effectLst/>
                          <a:latin typeface="+mn-lt"/>
                          <a:ea typeface="+mn-ea"/>
                          <a:cs typeface="+mn-cs"/>
                        </a:rPr>
                        <a:t> Int</a:t>
                      </a:r>
                      <a:r>
                        <a:rPr lang="en-US" sz="1800" b="1" kern="1200" dirty="0">
                          <a:solidFill>
                            <a:schemeClr val="dk1"/>
                          </a:solidFill>
                          <a:effectLst/>
                          <a:latin typeface="+mn-lt"/>
                          <a:ea typeface="+mn-ea"/>
                          <a:cs typeface="+mn-cs"/>
                        </a:rPr>
                        <a:t>ervals</a:t>
                      </a:r>
                      <a:endParaRPr lang="en-US" dirty="0"/>
                    </a:p>
                  </a:txBody>
                  <a:tcPr/>
                </a:tc>
                <a:extLst>
                  <a:ext uri="{0D108BD9-81ED-4DB2-BD59-A6C34878D82A}">
                    <a16:rowId xmlns:a16="http://schemas.microsoft.com/office/drawing/2014/main" val="10000"/>
                  </a:ext>
                </a:extLst>
              </a:tr>
            </a:tbl>
          </a:graphicData>
        </a:graphic>
      </p:graphicFrame>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noAutofit/>
          </a:bodyPr>
          <a:lstStyle/>
          <a:p>
            <a:r>
              <a:rPr lang="en-US" sz="3000" dirty="0"/>
              <a:t>Evaluation Plan Template with Additional Columns for Data Management/Analysis</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15</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911208698"/>
              </p:ext>
            </p:extLst>
          </p:nvPr>
        </p:nvGraphicFramePr>
        <p:xfrm>
          <a:off x="533400" y="4038600"/>
          <a:ext cx="7543801" cy="1188720"/>
        </p:xfrm>
        <a:graphic>
          <a:graphicData uri="http://schemas.openxmlformats.org/drawingml/2006/table">
            <a:tbl>
              <a:tblPr firstRow="1" bandRow="1">
                <a:tableStyleId>{69CF1AB2-1976-4502-BF36-3FF5EA218861}</a:tableStyleId>
              </a:tblPr>
              <a:tblGrid>
                <a:gridCol w="1475961">
                  <a:extLst>
                    <a:ext uri="{9D8B030D-6E8A-4147-A177-3AD203B41FA5}">
                      <a16:colId xmlns:a16="http://schemas.microsoft.com/office/drawing/2014/main" val="20000"/>
                    </a:ext>
                  </a:extLst>
                </a:gridCol>
                <a:gridCol w="1475961">
                  <a:extLst>
                    <a:ext uri="{9D8B030D-6E8A-4147-A177-3AD203B41FA5}">
                      <a16:colId xmlns:a16="http://schemas.microsoft.com/office/drawing/2014/main" val="20001"/>
                    </a:ext>
                  </a:extLst>
                </a:gridCol>
                <a:gridCol w="1475961">
                  <a:extLst>
                    <a:ext uri="{9D8B030D-6E8A-4147-A177-3AD203B41FA5}">
                      <a16:colId xmlns:a16="http://schemas.microsoft.com/office/drawing/2014/main" val="20002"/>
                    </a:ext>
                  </a:extLst>
                </a:gridCol>
                <a:gridCol w="1557959">
                  <a:extLst>
                    <a:ext uri="{9D8B030D-6E8A-4147-A177-3AD203B41FA5}">
                      <a16:colId xmlns:a16="http://schemas.microsoft.com/office/drawing/2014/main" val="20003"/>
                    </a:ext>
                  </a:extLst>
                </a:gridCol>
                <a:gridCol w="1557959">
                  <a:extLst>
                    <a:ext uri="{9D8B030D-6E8A-4147-A177-3AD203B41FA5}">
                      <a16:colId xmlns:a16="http://schemas.microsoft.com/office/drawing/2014/main" val="20004"/>
                    </a:ext>
                  </a:extLst>
                </a:gridCol>
              </a:tblGrid>
              <a:tr h="370840">
                <a:tc>
                  <a:txBody>
                    <a:bodyPr/>
                    <a:lstStyle/>
                    <a:p>
                      <a:r>
                        <a:rPr lang="en-US" dirty="0">
                          <a:solidFill>
                            <a:srgbClr val="FF0000"/>
                          </a:solidFill>
                        </a:rPr>
                        <a:t>Analysis Description</a:t>
                      </a:r>
                    </a:p>
                  </a:txBody>
                  <a:tcPr/>
                </a:tc>
                <a:tc>
                  <a:txBody>
                    <a:bodyPr/>
                    <a:lstStyle/>
                    <a:p>
                      <a:r>
                        <a:rPr lang="en-US" dirty="0"/>
                        <a:t>Timeline (projected</a:t>
                      </a:r>
                      <a:r>
                        <a:rPr lang="en-US" baseline="0" dirty="0"/>
                        <a:t> start/</a:t>
                      </a:r>
                    </a:p>
                    <a:p>
                      <a:r>
                        <a:rPr lang="en-US" baseline="0" dirty="0"/>
                        <a:t>completion)</a:t>
                      </a:r>
                      <a:endParaRPr lang="en-US" dirty="0"/>
                    </a:p>
                  </a:txBody>
                  <a:tcPr/>
                </a:tc>
                <a:tc>
                  <a:txBody>
                    <a:bodyPr/>
                    <a:lstStyle/>
                    <a:p>
                      <a:r>
                        <a:rPr lang="en-US" dirty="0"/>
                        <a:t>Status</a:t>
                      </a:r>
                    </a:p>
                  </a:txBody>
                  <a:tcPr/>
                </a:tc>
                <a:tc>
                  <a:txBody>
                    <a:bodyPr/>
                    <a:lstStyle/>
                    <a:p>
                      <a:r>
                        <a:rPr lang="en-US" dirty="0">
                          <a:solidFill>
                            <a:srgbClr val="FF0000"/>
                          </a:solidFill>
                        </a:rPr>
                        <a:t>Data Results</a:t>
                      </a:r>
                      <a:r>
                        <a:rPr lang="en-US" baseline="0" dirty="0">
                          <a:solidFill>
                            <a:srgbClr val="FF0000"/>
                          </a:solidFill>
                        </a:rPr>
                        <a:t> and Evaluation Notes</a:t>
                      </a:r>
                      <a:endParaRPr lang="en-US" dirty="0">
                        <a:solidFill>
                          <a:srgbClr val="FF0000"/>
                        </a:solidFill>
                      </a:endParaRPr>
                    </a:p>
                  </a:txBody>
                  <a:tcPr/>
                </a:tc>
                <a:tc>
                  <a:txBody>
                    <a:bodyPr/>
                    <a:lstStyle/>
                    <a:p>
                      <a:r>
                        <a:rPr lang="en-US" dirty="0">
                          <a:solidFill>
                            <a:srgbClr val="FF0000"/>
                          </a:solidFill>
                        </a:rPr>
                        <a:t>Data Management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440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9AF19-2FE9-B245-90B9-A5C75A2C024C}"/>
              </a:ext>
            </a:extLst>
          </p:cNvPr>
          <p:cNvSpPr>
            <a:spLocks noGrp="1"/>
          </p:cNvSpPr>
          <p:nvPr>
            <p:ph idx="1"/>
          </p:nvPr>
        </p:nvSpPr>
        <p:spPr/>
        <p:txBody>
          <a:bodyPr/>
          <a:lstStyle/>
          <a:p>
            <a:r>
              <a:rPr lang="en-US" dirty="0"/>
              <a:t>Comparisons: To compare or not, and to what</a:t>
            </a:r>
          </a:p>
          <a:p>
            <a:r>
              <a:rPr lang="en-US" dirty="0"/>
              <a:t>Disaggregate your data: “by” variables</a:t>
            </a:r>
          </a:p>
          <a:p>
            <a:r>
              <a:rPr lang="en-US" dirty="0"/>
              <a:t>Context matters – surround your data with context</a:t>
            </a:r>
          </a:p>
          <a:p>
            <a:r>
              <a:rPr lang="en-US" dirty="0"/>
              <a:t>Data visualization – can help to engage stakeholders in analysis and interpretation</a:t>
            </a:r>
          </a:p>
          <a:p>
            <a:endParaRPr lang="en-US" dirty="0"/>
          </a:p>
        </p:txBody>
      </p:sp>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lstStyle/>
          <a:p>
            <a:r>
              <a:rPr lang="en-US" dirty="0"/>
              <a:t>Points to Ponder</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164860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9AF19-2FE9-B245-90B9-A5C75A2C024C}"/>
              </a:ext>
            </a:extLst>
          </p:cNvPr>
          <p:cNvSpPr>
            <a:spLocks noGrp="1"/>
          </p:cNvSpPr>
          <p:nvPr>
            <p:ph idx="1"/>
          </p:nvPr>
        </p:nvSpPr>
        <p:spPr/>
        <p:txBody>
          <a:bodyPr/>
          <a:lstStyle/>
          <a:p>
            <a:r>
              <a:rPr lang="en-US" dirty="0"/>
              <a:t>When to combine?</a:t>
            </a:r>
          </a:p>
          <a:p>
            <a:pPr lvl="1"/>
            <a:r>
              <a:rPr lang="en-US" dirty="0"/>
              <a:t>Multiple items, single construct</a:t>
            </a:r>
          </a:p>
          <a:p>
            <a:pPr lvl="1"/>
            <a:r>
              <a:rPr lang="en-US" dirty="0"/>
              <a:t>Simplify the data, communicate more easily</a:t>
            </a:r>
          </a:p>
          <a:p>
            <a:pPr lvl="1"/>
            <a:r>
              <a:rPr lang="en-US" dirty="0"/>
              <a:t>Make a summary conclusion about a construct</a:t>
            </a:r>
          </a:p>
          <a:p>
            <a:r>
              <a:rPr lang="en-US" dirty="0"/>
              <a:t>When not to combine?</a:t>
            </a:r>
          </a:p>
          <a:p>
            <a:pPr lvl="1"/>
            <a:r>
              <a:rPr lang="en-US" dirty="0"/>
              <a:t>Each item describes something different</a:t>
            </a:r>
          </a:p>
          <a:p>
            <a:pPr lvl="1"/>
            <a:r>
              <a:rPr lang="en-US" dirty="0"/>
              <a:t>Individual items provide information about needed changes or improvements</a:t>
            </a:r>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lstStyle/>
          <a:p>
            <a:r>
              <a:rPr lang="en-US" dirty="0"/>
              <a:t>Data Reduction: Combining Items</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163988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Approaches to Data Reduction:</a:t>
            </a:r>
            <a:br>
              <a:rPr lang="en-US" dirty="0"/>
            </a:br>
            <a:r>
              <a:rPr lang="en-US" dirty="0"/>
              <a:t>Was the training of high quality?</a:t>
            </a:r>
          </a:p>
        </p:txBody>
      </p:sp>
      <p:sp>
        <p:nvSpPr>
          <p:cNvPr id="3" name="Text Placeholder 2"/>
          <p:cNvSpPr>
            <a:spLocks noGrp="1"/>
          </p:cNvSpPr>
          <p:nvPr>
            <p:ph type="body" idx="1"/>
          </p:nvPr>
        </p:nvSpPr>
        <p:spPr/>
        <p:txBody>
          <a:bodyPr/>
          <a:lstStyle/>
          <a:p>
            <a:r>
              <a:rPr lang="en-US" dirty="0"/>
              <a:t>Average across items</a:t>
            </a:r>
          </a:p>
        </p:txBody>
      </p:sp>
      <p:sp>
        <p:nvSpPr>
          <p:cNvPr id="4" name="Content Placeholder 3"/>
          <p:cNvSpPr>
            <a:spLocks noGrp="1"/>
          </p:cNvSpPr>
          <p:nvPr>
            <p:ph sz="half" idx="2"/>
          </p:nvPr>
        </p:nvSpPr>
        <p:spPr>
          <a:xfrm>
            <a:off x="457200" y="2057400"/>
            <a:ext cx="4040188" cy="3951288"/>
          </a:xfrm>
        </p:spPr>
        <p:txBody>
          <a:bodyPr/>
          <a:lstStyle/>
          <a:p>
            <a:pPr marL="0" indent="0">
              <a:buNone/>
            </a:pPr>
            <a:endParaRPr lang="en-US" sz="2000" dirty="0"/>
          </a:p>
          <a:p>
            <a:pPr marL="0" indent="0">
              <a:buNone/>
            </a:pPr>
            <a:r>
              <a:rPr lang="en-US" sz="2000" dirty="0"/>
              <a:t>Average rating for each item:	</a:t>
            </a:r>
          </a:p>
          <a:p>
            <a:pPr marL="0" indent="0">
              <a:buNone/>
            </a:pPr>
            <a:r>
              <a:rPr lang="en-US" sz="2000" dirty="0"/>
              <a:t>	</a:t>
            </a:r>
          </a:p>
          <a:p>
            <a:pPr marL="0" indent="0">
              <a:buNone/>
            </a:pPr>
            <a:r>
              <a:rPr lang="en-US" sz="1800" dirty="0"/>
              <a:t>1. Presenter knowledgeable  	3.0	</a:t>
            </a:r>
          </a:p>
          <a:p>
            <a:pPr marL="0" indent="0">
              <a:buNone/>
            </a:pPr>
            <a:r>
              <a:rPr lang="en-US" sz="1800" dirty="0"/>
              <a:t>2. Handouts clear/useful	5.0</a:t>
            </a:r>
          </a:p>
          <a:p>
            <a:pPr marL="0" indent="0">
              <a:buNone/>
            </a:pPr>
            <a:r>
              <a:rPr lang="en-US" sz="1800" dirty="0"/>
              <a:t>3. Ample time for discussion	4.5</a:t>
            </a:r>
          </a:p>
          <a:p>
            <a:pPr marL="0" indent="0">
              <a:buNone/>
            </a:pPr>
            <a:r>
              <a:rPr lang="en-US" sz="1800" dirty="0"/>
              <a:t>4. Content met my needs	3.5</a:t>
            </a:r>
          </a:p>
          <a:p>
            <a:pPr marL="0" indent="0">
              <a:buNone/>
            </a:pPr>
            <a:r>
              <a:rPr lang="en-US" sz="1800" dirty="0"/>
              <a:t>5. Amt. covered appropriate	4.7</a:t>
            </a:r>
          </a:p>
          <a:p>
            <a:pPr marL="0" indent="0">
              <a:buNone/>
            </a:pPr>
            <a:endParaRPr lang="en-US" sz="1800" dirty="0"/>
          </a:p>
          <a:p>
            <a:pPr marL="0" indent="0">
              <a:buNone/>
            </a:pPr>
            <a:r>
              <a:rPr lang="en-US" sz="2000" b="1" dirty="0"/>
              <a:t>Average across all items	4.15</a:t>
            </a:r>
          </a:p>
        </p:txBody>
      </p:sp>
      <p:sp>
        <p:nvSpPr>
          <p:cNvPr id="5" name="Text Placeholder 4"/>
          <p:cNvSpPr>
            <a:spLocks noGrp="1"/>
          </p:cNvSpPr>
          <p:nvPr>
            <p:ph type="body" sz="quarter" idx="3"/>
          </p:nvPr>
        </p:nvSpPr>
        <p:spPr/>
        <p:txBody>
          <a:bodyPr/>
          <a:lstStyle/>
          <a:p>
            <a:r>
              <a:rPr lang="en-US" dirty="0"/>
              <a:t>Percent above a cut point</a:t>
            </a:r>
          </a:p>
        </p:txBody>
      </p:sp>
      <p:sp>
        <p:nvSpPr>
          <p:cNvPr id="6" name="Content Placeholder 5"/>
          <p:cNvSpPr>
            <a:spLocks noGrp="1"/>
          </p:cNvSpPr>
          <p:nvPr>
            <p:ph sz="quarter" idx="4"/>
          </p:nvPr>
        </p:nvSpPr>
        <p:spPr/>
        <p:txBody>
          <a:bodyPr/>
          <a:lstStyle/>
          <a:p>
            <a:pPr marL="0" indent="0">
              <a:buNone/>
            </a:pPr>
            <a:r>
              <a:rPr lang="en-US" sz="2000" dirty="0"/>
              <a:t>Percentage of participants who rated item &gt;= 4.0:</a:t>
            </a:r>
            <a:endParaRPr lang="en-US" sz="1800" dirty="0"/>
          </a:p>
          <a:p>
            <a:pPr marL="0" indent="0">
              <a:buNone/>
            </a:pPr>
            <a:r>
              <a:rPr lang="en-US" sz="1800" dirty="0"/>
              <a:t>		Met threshold:</a:t>
            </a:r>
          </a:p>
          <a:p>
            <a:pPr marL="0" indent="0">
              <a:buNone/>
            </a:pPr>
            <a:r>
              <a:rPr lang="en-US" sz="1800" dirty="0"/>
              <a:t>1. 	50%		0	</a:t>
            </a:r>
          </a:p>
          <a:p>
            <a:pPr marL="0" indent="0">
              <a:buNone/>
            </a:pPr>
            <a:r>
              <a:rPr lang="en-US" sz="1800" dirty="0"/>
              <a:t>2. 	100%		1</a:t>
            </a:r>
          </a:p>
          <a:p>
            <a:pPr marL="0" indent="0">
              <a:buNone/>
            </a:pPr>
            <a:r>
              <a:rPr lang="en-US" sz="1800" dirty="0"/>
              <a:t>3. 	90%		1</a:t>
            </a:r>
          </a:p>
          <a:p>
            <a:pPr marL="0" indent="0">
              <a:buNone/>
            </a:pPr>
            <a:r>
              <a:rPr lang="en-US" sz="1800" dirty="0"/>
              <a:t>4. 	75%		0</a:t>
            </a:r>
          </a:p>
          <a:p>
            <a:pPr marL="0" indent="0">
              <a:buNone/>
            </a:pPr>
            <a:r>
              <a:rPr lang="en-US" sz="1800" dirty="0"/>
              <a:t>5. 	90%		1</a:t>
            </a:r>
          </a:p>
          <a:p>
            <a:pPr marL="0" indent="0">
              <a:buNone/>
            </a:pPr>
            <a:endParaRPr lang="en-US" sz="1800" dirty="0"/>
          </a:p>
          <a:p>
            <a:pPr marL="0" indent="0">
              <a:buNone/>
            </a:pPr>
            <a:r>
              <a:rPr lang="en-US" sz="2000" b="1" dirty="0"/>
              <a:t>Percent met threshold = 3/5 = 60%</a:t>
            </a:r>
          </a:p>
        </p:txBody>
      </p:sp>
      <p:sp>
        <p:nvSpPr>
          <p:cNvPr id="7" name="Slide Number Placeholder 6"/>
          <p:cNvSpPr>
            <a:spLocks noGrp="1"/>
          </p:cNvSpPr>
          <p:nvPr>
            <p:ph type="sldNum" sz="quarter" idx="10"/>
          </p:nvPr>
        </p:nvSpPr>
        <p:spPr/>
        <p:txBody>
          <a:bodyPr/>
          <a:lstStyle/>
          <a:p>
            <a:fld id="{B2897048-00E0-47FB-B07B-F36BBE8AF579}" type="slidenum">
              <a:rPr lang="en-US" smtClean="0"/>
              <a:pPr/>
              <a:t>18</a:t>
            </a:fld>
            <a:endParaRPr lang="en-US" dirty="0"/>
          </a:p>
        </p:txBody>
      </p:sp>
      <p:cxnSp>
        <p:nvCxnSpPr>
          <p:cNvPr id="13" name="Straight Arrow Connector 12"/>
          <p:cNvCxnSpPr/>
          <p:nvPr/>
        </p:nvCxnSpPr>
        <p:spPr>
          <a:xfrm>
            <a:off x="5638800" y="28956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92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1CEA3-F8C0-724E-868F-94AF44DBB68B}"/>
              </a:ext>
            </a:extLst>
          </p:cNvPr>
          <p:cNvSpPr>
            <a:spLocks noGrp="1"/>
          </p:cNvSpPr>
          <p:nvPr>
            <p:ph idx="1"/>
          </p:nvPr>
        </p:nvSpPr>
        <p:spPr>
          <a:xfrm>
            <a:off x="457200" y="1600200"/>
            <a:ext cx="8534400" cy="4565587"/>
          </a:xfrm>
        </p:spPr>
        <p:txBody>
          <a:bodyPr/>
          <a:lstStyle/>
          <a:p>
            <a:r>
              <a:rPr lang="en-US" dirty="0"/>
              <a:t>Activity: Implement PD system of coaching/mentoring to support providers’ use of EBPs</a:t>
            </a:r>
          </a:p>
          <a:p>
            <a:r>
              <a:rPr lang="en-US" dirty="0"/>
              <a:t>Outputs: Coaching system implemented by March 2018; Targeted numbers of coaches recruited and trained at each implementation site</a:t>
            </a:r>
          </a:p>
          <a:p>
            <a:r>
              <a:rPr lang="en-US" dirty="0"/>
              <a:t>Intermediate outcome: Providers perceive the coaching system to be high-quality. </a:t>
            </a:r>
          </a:p>
          <a:p>
            <a:r>
              <a:rPr lang="en-US" dirty="0"/>
              <a:t>What’s the dilemma?</a:t>
            </a:r>
          </a:p>
          <a:p>
            <a:pPr lvl="1"/>
            <a:r>
              <a:rPr lang="en-US" dirty="0"/>
              <a:t>How to operationalize “high-quality” and measure providers’ perceptions of it</a:t>
            </a:r>
          </a:p>
        </p:txBody>
      </p:sp>
      <p:sp>
        <p:nvSpPr>
          <p:cNvPr id="3" name="Title 2">
            <a:extLst>
              <a:ext uri="{FF2B5EF4-FFF2-40B4-BE49-F238E27FC236}">
                <a16:creationId xmlns:a16="http://schemas.microsoft.com/office/drawing/2014/main" id="{79C9C134-61BC-1E48-AFD5-25FF0051BF21}"/>
              </a:ext>
            </a:extLst>
          </p:cNvPr>
          <p:cNvSpPr>
            <a:spLocks noGrp="1"/>
          </p:cNvSpPr>
          <p:nvPr>
            <p:ph type="title"/>
          </p:nvPr>
        </p:nvSpPr>
        <p:spPr/>
        <p:txBody>
          <a:bodyPr/>
          <a:lstStyle/>
          <a:p>
            <a:r>
              <a:rPr lang="en-US" dirty="0"/>
              <a:t>Scenario – Personnel/PD</a:t>
            </a:r>
          </a:p>
        </p:txBody>
      </p:sp>
      <p:sp>
        <p:nvSpPr>
          <p:cNvPr id="4" name="Slide Number Placeholder 3">
            <a:extLst>
              <a:ext uri="{FF2B5EF4-FFF2-40B4-BE49-F238E27FC236}">
                <a16:creationId xmlns:a16="http://schemas.microsoft.com/office/drawing/2014/main" id="{6A77F7B7-C285-1E41-8B6F-C811739A7F8D}"/>
              </a:ext>
            </a:extLst>
          </p:cNvPr>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32337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Welcome!</a:t>
            </a:r>
          </a:p>
        </p:txBody>
      </p:sp>
      <p:sp>
        <p:nvSpPr>
          <p:cNvPr id="4" name="Content Placeholder 3"/>
          <p:cNvSpPr>
            <a:spLocks noGrp="1"/>
          </p:cNvSpPr>
          <p:nvPr>
            <p:ph sz="half" idx="1"/>
          </p:nvPr>
        </p:nvSpPr>
        <p:spPr>
          <a:xfrm>
            <a:off x="152400" y="762000"/>
            <a:ext cx="5232768" cy="5257800"/>
          </a:xfrm>
        </p:spPr>
        <p:txBody>
          <a:bodyPr/>
          <a:lstStyle/>
          <a:p>
            <a:r>
              <a:rPr lang="en-US" sz="3200" dirty="0"/>
              <a:t>Housekeeping</a:t>
            </a:r>
          </a:p>
          <a:p>
            <a:pPr lvl="1"/>
            <a:r>
              <a:rPr lang="en-US" dirty="0"/>
              <a:t>Did you login by listing your State Program, Name (e.g., ND C, Abby Schachner)?</a:t>
            </a:r>
          </a:p>
          <a:p>
            <a:pPr lvl="2"/>
            <a:r>
              <a:rPr lang="en-US" dirty="0"/>
              <a:t>If not, please update your information in Adobe</a:t>
            </a:r>
          </a:p>
          <a:p>
            <a:pPr lvl="1"/>
            <a:r>
              <a:rPr lang="en-US" dirty="0"/>
              <a:t>If you are with a group, list out who is with you in the chat</a:t>
            </a:r>
          </a:p>
          <a:p>
            <a:pPr lvl="1"/>
            <a:r>
              <a:rPr lang="en-US" dirty="0"/>
              <a:t>Please mute your lines if you are with a group or area with background noise</a:t>
            </a:r>
          </a:p>
          <a:p>
            <a:pPr lvl="2"/>
            <a:r>
              <a:rPr lang="en-US" dirty="0"/>
              <a:t>*6 to mute, #6 unmute</a:t>
            </a:r>
          </a:p>
          <a:p>
            <a:r>
              <a:rPr lang="en-US" dirty="0"/>
              <a:t>Mute your computer speakers</a:t>
            </a:r>
          </a:p>
          <a:p>
            <a:pPr marL="0" indent="0">
              <a:buNone/>
            </a:pPr>
            <a:endParaRPr lang="en-US" dirty="0"/>
          </a:p>
          <a:p>
            <a:endParaRPr lang="en-US" sz="3200" dirty="0"/>
          </a:p>
        </p:txBody>
      </p:sp>
      <p:sp>
        <p:nvSpPr>
          <p:cNvPr id="3" name="Slide Number Placeholder 2"/>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16" name="Content Placeholder 15">
            <a:extLst>
              <a:ext uri="{FF2B5EF4-FFF2-40B4-BE49-F238E27FC236}">
                <a16:creationId xmlns:a16="http://schemas.microsoft.com/office/drawing/2014/main" id="{80EA8BD8-3C13-7E46-B512-EBF40983DDBB}"/>
              </a:ext>
            </a:extLst>
          </p:cNvPr>
          <p:cNvPicPr>
            <a:picLocks noGrp="1" noChangeAspect="1"/>
          </p:cNvPicPr>
          <p:nvPr>
            <p:ph sz="half" idx="2"/>
          </p:nvPr>
        </p:nvPicPr>
        <p:blipFill rotWithShape="1">
          <a:blip r:embed="rId3"/>
          <a:srcRect l="2704"/>
          <a:stretch/>
        </p:blipFill>
        <p:spPr>
          <a:xfrm>
            <a:off x="5251462" y="261386"/>
            <a:ext cx="3758831" cy="3910416"/>
          </a:xfrm>
          <a:prstGeom prst="rect">
            <a:avLst/>
          </a:prstGeom>
        </p:spPr>
      </p:pic>
      <p:pic>
        <p:nvPicPr>
          <p:cNvPr id="6" name="Picture 5">
            <a:extLst>
              <a:ext uri="{FF2B5EF4-FFF2-40B4-BE49-F238E27FC236}">
                <a16:creationId xmlns:a16="http://schemas.microsoft.com/office/drawing/2014/main" id="{A882A3BE-27FA-2E4C-85DE-79A8DE120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081" y="4342816"/>
            <a:ext cx="3762212" cy="1448384"/>
          </a:xfrm>
          <a:prstGeom prst="rect">
            <a:avLst/>
          </a:prstGeom>
        </p:spPr>
      </p:pic>
    </p:spTree>
    <p:extLst>
      <p:ext uri="{BB962C8B-B14F-4D97-AF65-F5344CB8AC3E}">
        <p14:creationId xmlns:p14="http://schemas.microsoft.com/office/powerpoint/2010/main" val="166356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ormAutofit/>
          </a:bodyPr>
          <a:lstStyle/>
          <a:p>
            <a:r>
              <a:rPr lang="en-US" dirty="0"/>
              <a:t>Scenario – Personnel/Coaching</a:t>
            </a:r>
          </a:p>
        </p:txBody>
      </p:sp>
      <p:sp>
        <p:nvSpPr>
          <p:cNvPr id="2" name="Slide Number Placeholder 1"/>
          <p:cNvSpPr>
            <a:spLocks noGrp="1"/>
          </p:cNvSpPr>
          <p:nvPr>
            <p:ph type="sldNum" sz="quarter" idx="10"/>
          </p:nvPr>
        </p:nvSpPr>
        <p:spPr/>
        <p:txBody>
          <a:bodyPr/>
          <a:lstStyle/>
          <a:p>
            <a:fld id="{B2897048-00E0-47FB-B07B-F36BBE8AF579}" type="slidenum">
              <a:rPr lang="en-US" smtClean="0"/>
              <a:pPr/>
              <a:t>20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47439432"/>
              </p:ext>
            </p:extLst>
          </p:nvPr>
        </p:nvGraphicFramePr>
        <p:xfrm>
          <a:off x="152400" y="1371600"/>
          <a:ext cx="8839201" cy="4267201"/>
        </p:xfrm>
        <a:graphic>
          <a:graphicData uri="http://schemas.openxmlformats.org/drawingml/2006/table">
            <a:tbl>
              <a:tblPr/>
              <a:tblGrid>
                <a:gridCol w="996924">
                  <a:extLst>
                    <a:ext uri="{9D8B030D-6E8A-4147-A177-3AD203B41FA5}">
                      <a16:colId xmlns:a16="http://schemas.microsoft.com/office/drawing/2014/main" val="20000"/>
                    </a:ext>
                  </a:extLst>
                </a:gridCol>
                <a:gridCol w="908076">
                  <a:extLst>
                    <a:ext uri="{9D8B030D-6E8A-4147-A177-3AD203B41FA5}">
                      <a16:colId xmlns:a16="http://schemas.microsoft.com/office/drawing/2014/main" val="20001"/>
                    </a:ext>
                  </a:extLst>
                </a:gridCol>
                <a:gridCol w="1066800">
                  <a:extLst>
                    <a:ext uri="{9D8B030D-6E8A-4147-A177-3AD203B41FA5}">
                      <a16:colId xmlns:a16="http://schemas.microsoft.com/office/drawing/2014/main" val="1610732503"/>
                    </a:ext>
                  </a:extLst>
                </a:gridCol>
                <a:gridCol w="990600">
                  <a:extLst>
                    <a:ext uri="{9D8B030D-6E8A-4147-A177-3AD203B41FA5}">
                      <a16:colId xmlns:a16="http://schemas.microsoft.com/office/drawing/2014/main" val="3093983224"/>
                    </a:ext>
                  </a:extLst>
                </a:gridCol>
                <a:gridCol w="1143000">
                  <a:extLst>
                    <a:ext uri="{9D8B030D-6E8A-4147-A177-3AD203B41FA5}">
                      <a16:colId xmlns:a16="http://schemas.microsoft.com/office/drawing/2014/main" val="2904581702"/>
                    </a:ext>
                  </a:extLst>
                </a:gridCol>
                <a:gridCol w="1219200">
                  <a:extLst>
                    <a:ext uri="{9D8B030D-6E8A-4147-A177-3AD203B41FA5}">
                      <a16:colId xmlns:a16="http://schemas.microsoft.com/office/drawing/2014/main" val="3289600350"/>
                    </a:ext>
                  </a:extLst>
                </a:gridCol>
                <a:gridCol w="1295400">
                  <a:extLst>
                    <a:ext uri="{9D8B030D-6E8A-4147-A177-3AD203B41FA5}">
                      <a16:colId xmlns:a16="http://schemas.microsoft.com/office/drawing/2014/main" val="157067552"/>
                    </a:ext>
                  </a:extLst>
                </a:gridCol>
                <a:gridCol w="1219201">
                  <a:extLst>
                    <a:ext uri="{9D8B030D-6E8A-4147-A177-3AD203B41FA5}">
                      <a16:colId xmlns:a16="http://schemas.microsoft.com/office/drawing/2014/main" val="694972923"/>
                    </a:ext>
                  </a:extLst>
                </a:gridCol>
              </a:tblGrid>
              <a:tr h="898358">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p>
                    <a:p>
                      <a:pPr marL="0" marR="0">
                        <a:spcBef>
                          <a:spcPts val="0"/>
                        </a:spcBef>
                        <a:spcAft>
                          <a:spcPts val="0"/>
                        </a:spcAft>
                      </a:pPr>
                      <a:r>
                        <a:rPr lang="en-US" sz="1200" b="1" dirty="0">
                          <a:solidFill>
                            <a:srgbClr val="FFFFFF"/>
                          </a:solidFill>
                          <a:effectLst/>
                          <a:latin typeface="Calibri"/>
                          <a:ea typeface="Calibri"/>
                          <a:cs typeface="Times New Roman"/>
                        </a:rPr>
                        <a:t>Data Management</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chemeClr val="bg1"/>
                          </a:solidFill>
                          <a:effectLst/>
                          <a:latin typeface="Calibri"/>
                          <a:ea typeface="Calibri"/>
                          <a:cs typeface="Times New Roman"/>
                        </a:rPr>
                        <a:t>Data/Results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24590">
                <a:tc gridSpan="7">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extLst>
                  <a:ext uri="{0D108BD9-81ED-4DB2-BD59-A6C34878D82A}">
                    <a16:rowId xmlns:a16="http://schemas.microsoft.com/office/drawing/2014/main" val="10001"/>
                  </a:ext>
                </a:extLst>
              </a:tr>
              <a:tr h="3144253">
                <a:tc>
                  <a:txBody>
                    <a:bodyPr/>
                    <a:lstStyle/>
                    <a:p>
                      <a:pPr marL="0" marR="0">
                        <a:spcBef>
                          <a:spcPts val="0"/>
                        </a:spcBef>
                        <a:spcAft>
                          <a:spcPts val="0"/>
                        </a:spcAft>
                      </a:pPr>
                      <a:r>
                        <a:rPr lang="en-US" sz="1200" b="1" dirty="0">
                          <a:effectLst/>
                          <a:latin typeface="Calibri"/>
                          <a:ea typeface="Calibri"/>
                          <a:cs typeface="Times New Roman"/>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Providers perceive the  coaching system to be high-quality. </a:t>
                      </a:r>
                    </a:p>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Calibri"/>
                          <a:ea typeface="Calibri"/>
                          <a:cs typeface="Times New Roman"/>
                        </a:rPr>
                        <a:t>Do providers perceive the coaching supports they receive through the PD coaching system to be of high-quality?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Calibri"/>
                          <a:ea typeface="Calibri"/>
                          <a:cs typeface="Times New Roman"/>
                        </a:rPr>
                        <a:t>80% of providers that receive coaching report that it is of high-quality by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Calibri"/>
                          <a:ea typeface="Calibri"/>
                          <a:cs typeface="Times New Roman"/>
                        </a:rPr>
                        <a:t>Survey of providers</a:t>
                      </a:r>
                    </a:p>
                    <a:p>
                      <a:pPr marL="0" marR="0">
                        <a:spcBef>
                          <a:spcPts val="0"/>
                        </a:spcBef>
                        <a:spcAft>
                          <a:spcPts val="0"/>
                        </a:spcAft>
                      </a:pPr>
                      <a:endParaRPr lang="en-US" sz="1200" b="1" dirty="0">
                        <a:effectLst/>
                        <a:latin typeface="Calibri"/>
                        <a:ea typeface="Calibri"/>
                        <a:cs typeface="Times New Roman"/>
                      </a:endParaRPr>
                    </a:p>
                    <a:p>
                      <a:pPr marL="0" marR="0">
                        <a:spcBef>
                          <a:spcPts val="0"/>
                        </a:spcBef>
                        <a:spcAft>
                          <a:spcPts val="0"/>
                        </a:spcAft>
                      </a:pPr>
                      <a:r>
                        <a:rPr lang="en-US" sz="1200" b="1" dirty="0">
                          <a:effectLst/>
                          <a:latin typeface="Calibri"/>
                          <a:ea typeface="Calibri"/>
                          <a:cs typeface="Times New Roman"/>
                        </a:rPr>
                        <a:t>Focus groups with providers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spcBef>
                          <a:spcPts val="0"/>
                        </a:spcBef>
                        <a:spcAft>
                          <a:spcPts val="0"/>
                        </a:spcAft>
                        <a:buFontTx/>
                        <a:buChar char="-"/>
                      </a:pPr>
                      <a:r>
                        <a:rPr lang="en-US" sz="1200" b="1" dirty="0">
                          <a:effectLst/>
                          <a:latin typeface="Calibri"/>
                          <a:ea typeface="Calibri"/>
                          <a:cs typeface="Times New Roman"/>
                        </a:rPr>
                        <a:t>Baseline (Time 1) survey 2018 &amp; focus groups in 2018 adapted from Coaching Assessment.</a:t>
                      </a:r>
                    </a:p>
                    <a:p>
                      <a:pPr marL="171450" marR="0" indent="-171450">
                        <a:spcBef>
                          <a:spcPts val="0"/>
                        </a:spcBef>
                        <a:spcAft>
                          <a:spcPts val="0"/>
                        </a:spcAft>
                        <a:buFontTx/>
                        <a:buChar char="-"/>
                      </a:pPr>
                      <a:r>
                        <a:rPr lang="en-US" sz="1200" b="1" dirty="0">
                          <a:effectLst/>
                          <a:latin typeface="Calibri"/>
                          <a:ea typeface="Calibri"/>
                          <a:cs typeface="Times New Roman"/>
                        </a:rPr>
                        <a:t>Time 2 survey and focus groups in 2019. </a:t>
                      </a:r>
                    </a:p>
                    <a:p>
                      <a:pPr marL="171450" marR="0" indent="-171450">
                        <a:spcBef>
                          <a:spcPts val="0"/>
                        </a:spcBef>
                        <a:spcAft>
                          <a:spcPts val="0"/>
                        </a:spcAft>
                        <a:buFontTx/>
                        <a:buChar char="-"/>
                      </a:pPr>
                      <a:r>
                        <a:rPr lang="en-US" sz="1200" b="1" dirty="0">
                          <a:effectLst/>
                          <a:latin typeface="Calibri"/>
                          <a:ea typeface="Calibri"/>
                          <a:cs typeface="Times New Roman"/>
                        </a:rPr>
                        <a:t>Time 3 survey and focus groups in 2020.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spcBef>
                          <a:spcPts val="0"/>
                        </a:spcBef>
                        <a:spcAft>
                          <a:spcPts val="0"/>
                        </a:spcAft>
                        <a:buFontTx/>
                        <a:buChar char="-"/>
                      </a:pPr>
                      <a:r>
                        <a:rPr lang="en-US" sz="1200" b="1" dirty="0">
                          <a:effectLst/>
                          <a:latin typeface="Calibri"/>
                          <a:ea typeface="Calibri"/>
                          <a:cs typeface="Times New Roman"/>
                        </a:rPr>
                        <a:t>Providers will complete online survey.</a:t>
                      </a:r>
                    </a:p>
                    <a:p>
                      <a:pPr marL="171450" marR="0" indent="-171450">
                        <a:spcBef>
                          <a:spcPts val="0"/>
                        </a:spcBef>
                        <a:spcAft>
                          <a:spcPts val="0"/>
                        </a:spcAft>
                        <a:buFontTx/>
                        <a:buChar char="-"/>
                      </a:pPr>
                      <a:r>
                        <a:rPr lang="en-US" sz="1200" b="1" dirty="0">
                          <a:effectLst/>
                          <a:latin typeface="Calibri"/>
                          <a:ea typeface="Calibri"/>
                          <a:cs typeface="Times New Roman"/>
                        </a:rPr>
                        <a:t>Focus groups will be conducted in-person during annual provider meeting.</a:t>
                      </a:r>
                    </a:p>
                    <a:p>
                      <a:pPr marL="171450" marR="0" indent="-171450">
                        <a:spcBef>
                          <a:spcPts val="0"/>
                        </a:spcBef>
                        <a:spcAft>
                          <a:spcPts val="0"/>
                        </a:spcAft>
                        <a:buFontTx/>
                        <a:buChar char="-"/>
                      </a:pPr>
                      <a:r>
                        <a:rPr lang="en-US" sz="1200" b="1" dirty="0">
                          <a:effectLst/>
                          <a:latin typeface="Calibri"/>
                          <a:ea typeface="Calibri"/>
                          <a:cs typeface="Times New Roman"/>
                        </a:rPr>
                        <a:t>Quality will be computed as the average ratings on Coaching Assessment items.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Calibri"/>
                          <a:ea typeface="Calibri"/>
                          <a:cs typeface="Times New Roman"/>
                        </a:rPr>
                        <a:t>Data will be reviewed to inform implementation of coaching system. </a:t>
                      </a:r>
                    </a:p>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111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35154"/>
          </a:xfrm>
        </p:spPr>
        <p:txBody>
          <a:bodyPr>
            <a:normAutofit/>
          </a:bodyPr>
          <a:lstStyle/>
          <a:p>
            <a:r>
              <a:rPr lang="en-US" dirty="0"/>
              <a:t>Key Take-Away Points</a:t>
            </a:r>
            <a:endParaRPr lang="en-US" dirty="0">
              <a:solidFill>
                <a:srgbClr val="FF0000"/>
              </a:solidFill>
            </a:endParaRPr>
          </a:p>
        </p:txBody>
      </p:sp>
      <p:sp>
        <p:nvSpPr>
          <p:cNvPr id="2" name="Content Placeholder 1"/>
          <p:cNvSpPr>
            <a:spLocks noGrp="1"/>
          </p:cNvSpPr>
          <p:nvPr>
            <p:ph sz="half" idx="1"/>
          </p:nvPr>
        </p:nvSpPr>
        <p:spPr>
          <a:xfrm>
            <a:off x="304800" y="1447800"/>
            <a:ext cx="6477000" cy="4572000"/>
          </a:xfrm>
        </p:spPr>
        <p:txBody>
          <a:bodyPr/>
          <a:lstStyle/>
          <a:p>
            <a:r>
              <a:rPr lang="en-US" dirty="0"/>
              <a:t>Remember to address data management and data quality;     use </a:t>
            </a:r>
            <a:r>
              <a:rPr lang="en-US" dirty="0">
                <a:sym typeface="Wingdings" panose="05000000000000000000" pitchFamily="2" charset="2"/>
              </a:rPr>
              <a:t>   quality</a:t>
            </a:r>
          </a:p>
          <a:p>
            <a:r>
              <a:rPr lang="en-US" dirty="0">
                <a:sym typeface="Wingdings" panose="05000000000000000000" pitchFamily="2" charset="2"/>
              </a:rPr>
              <a:t>There are various ways to reduce or transform data</a:t>
            </a:r>
            <a:endParaRPr lang="en-US" dirty="0"/>
          </a:p>
          <a:p>
            <a:r>
              <a:rPr lang="en-US" dirty="0"/>
              <a:t>Qualitative information can bring life to numbers</a:t>
            </a:r>
          </a:p>
          <a:p>
            <a:r>
              <a:rPr lang="en-US" dirty="0"/>
              <a:t>Data visualization can help to engage stakeholders in data analysis and interpretation</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pic>
        <p:nvPicPr>
          <p:cNvPr id="11" name="Content Placeholder 10">
            <a:extLst>
              <a:ext uri="{FF2B5EF4-FFF2-40B4-BE49-F238E27FC236}">
                <a16:creationId xmlns:a16="http://schemas.microsoft.com/office/drawing/2014/main" id="{A61DB8E2-219F-1B48-8B17-6075AC75FF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0" y="1066800"/>
            <a:ext cx="1981200" cy="1981200"/>
          </a:xfrm>
          <a:prstGeom prst="rect">
            <a:avLst/>
          </a:prstGeom>
        </p:spPr>
      </p:pic>
      <p:cxnSp>
        <p:nvCxnSpPr>
          <p:cNvPr id="12" name="Straight Arrow Connector 11"/>
          <p:cNvCxnSpPr/>
          <p:nvPr/>
        </p:nvCxnSpPr>
        <p:spPr>
          <a:xfrm flipV="1">
            <a:off x="3390900" y="19812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00575" y="19812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92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94F2D-D43D-8A49-BC5A-B9AA3B349662}"/>
              </a:ext>
            </a:extLst>
          </p:cNvPr>
          <p:cNvSpPr>
            <a:spLocks noGrp="1"/>
          </p:cNvSpPr>
          <p:nvPr>
            <p:ph idx="1"/>
          </p:nvPr>
        </p:nvSpPr>
        <p:spPr/>
        <p:txBody>
          <a:bodyPr/>
          <a:lstStyle/>
          <a:p>
            <a:r>
              <a:rPr lang="en-US" dirty="0"/>
              <a:t>A</a:t>
            </a:r>
          </a:p>
          <a:p>
            <a:r>
              <a:rPr lang="en-US" dirty="0"/>
              <a:t>P</a:t>
            </a:r>
          </a:p>
          <a:p>
            <a:r>
              <a:rPr lang="en-US" dirty="0"/>
              <a:t>O</a:t>
            </a:r>
          </a:p>
          <a:p>
            <a:r>
              <a:rPr lang="en-US" dirty="0"/>
              <a:t>L</a:t>
            </a:r>
          </a:p>
          <a:p>
            <a:r>
              <a:rPr lang="en-US" dirty="0"/>
              <a:t>C</a:t>
            </a:r>
          </a:p>
          <a:p>
            <a:r>
              <a:rPr lang="en-US" dirty="0"/>
              <a:t>N</a:t>
            </a:r>
          </a:p>
        </p:txBody>
      </p:sp>
      <p:sp>
        <p:nvSpPr>
          <p:cNvPr id="3" name="Title 2">
            <a:extLst>
              <a:ext uri="{FF2B5EF4-FFF2-40B4-BE49-F238E27FC236}">
                <a16:creationId xmlns:a16="http://schemas.microsoft.com/office/drawing/2014/main" id="{D51397E8-A366-DC40-A315-883E42686EED}"/>
              </a:ext>
            </a:extLst>
          </p:cNvPr>
          <p:cNvSpPr>
            <a:spLocks noGrp="1"/>
          </p:cNvSpPr>
          <p:nvPr>
            <p:ph type="title"/>
          </p:nvPr>
        </p:nvSpPr>
        <p:spPr/>
        <p:txBody>
          <a:bodyPr>
            <a:normAutofit fontScale="90000"/>
          </a:bodyPr>
          <a:lstStyle/>
          <a:p>
            <a:r>
              <a:rPr lang="en-US" dirty="0"/>
              <a:t>Summary Of Takeaways Across Series</a:t>
            </a:r>
          </a:p>
        </p:txBody>
      </p:sp>
      <p:sp>
        <p:nvSpPr>
          <p:cNvPr id="4" name="Slide Number Placeholder 3">
            <a:extLst>
              <a:ext uri="{FF2B5EF4-FFF2-40B4-BE49-F238E27FC236}">
                <a16:creationId xmlns:a16="http://schemas.microsoft.com/office/drawing/2014/main" id="{32D4C90F-7ADE-CF42-BBB3-04CDE8EE8D5B}"/>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
        <p:nvSpPr>
          <p:cNvPr id="6" name="Content Placeholder 1">
            <a:extLst>
              <a:ext uri="{FF2B5EF4-FFF2-40B4-BE49-F238E27FC236}">
                <a16:creationId xmlns:a16="http://schemas.microsoft.com/office/drawing/2014/main" id="{8953CAD6-236B-F242-9318-37D318500653}"/>
              </a:ext>
            </a:extLst>
          </p:cNvPr>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anose="020B0604020202020204" pitchFamily="34" charset="0"/>
              <a:buChar char="•"/>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Alignment, alignment, alignment</a:t>
            </a:r>
          </a:p>
          <a:p>
            <a:r>
              <a:rPr lang="en-US" dirty="0"/>
              <a:t>Progress – evaluate incremental progress</a:t>
            </a:r>
          </a:p>
          <a:p>
            <a:r>
              <a:rPr lang="en-US" dirty="0"/>
              <a:t>Outcomes and impact of changes</a:t>
            </a:r>
          </a:p>
          <a:p>
            <a:r>
              <a:rPr lang="en-US" dirty="0"/>
              <a:t>Leverage existing tools</a:t>
            </a:r>
          </a:p>
          <a:p>
            <a:r>
              <a:rPr lang="en-US" dirty="0"/>
              <a:t>Change OR comparison to standard</a:t>
            </a:r>
          </a:p>
          <a:p>
            <a:r>
              <a:rPr lang="en-US" dirty="0"/>
              <a:t>No one way</a:t>
            </a:r>
          </a:p>
          <a:p>
            <a:endParaRPr lang="en-US" dirty="0"/>
          </a:p>
          <a:p>
            <a:pPr marL="0" indent="0">
              <a:buNone/>
            </a:pPr>
            <a:endParaRPr lang="en-US" dirty="0"/>
          </a:p>
          <a:p>
            <a:endParaRPr lang="en-US" dirty="0"/>
          </a:p>
        </p:txBody>
      </p:sp>
      <p:pic>
        <p:nvPicPr>
          <p:cNvPr id="3082" name="Picture 10" descr="C:\Users\Robin\AppData\Local\Microsoft\Windows\INetCache\IE\2J12A2NL\slippery_road_sign_by_omnikron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49" y="1638301"/>
            <a:ext cx="1650999" cy="14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checkerboard(across)">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83F7624-BEBD-F849-90C7-DE57EC222E8B}"/>
              </a:ext>
            </a:extLst>
          </p:cNvPr>
          <p:cNvSpPr>
            <a:spLocks noGrp="1"/>
          </p:cNvSpPr>
          <p:nvPr>
            <p:ph idx="1"/>
          </p:nvPr>
        </p:nvSpPr>
        <p:spPr>
          <a:xfrm>
            <a:off x="457200" y="1600200"/>
            <a:ext cx="8229600" cy="4267199"/>
          </a:xfrm>
        </p:spPr>
        <p:txBody>
          <a:bodyPr/>
          <a:lstStyle/>
          <a:p>
            <a:endParaRPr lang="en-US" sz="2400" dirty="0">
              <a:hlinkClick r:id="rId3"/>
            </a:endParaRPr>
          </a:p>
          <a:p>
            <a:r>
              <a:rPr lang="en-US" sz="2400" dirty="0">
                <a:hlinkClick r:id="rId3"/>
              </a:rPr>
              <a:t>Building Stakeholder Knowledge about Data</a:t>
            </a:r>
            <a:r>
              <a:rPr lang="en-US" sz="2400" dirty="0"/>
              <a:t> (DaSy)</a:t>
            </a:r>
          </a:p>
          <a:p>
            <a:r>
              <a:rPr lang="en-US" sz="2400" dirty="0">
                <a:hlinkClick r:id="rId4"/>
              </a:rPr>
              <a:t>Data Meeting Protocol</a:t>
            </a:r>
            <a:r>
              <a:rPr lang="en-US" sz="2400" dirty="0"/>
              <a:t> (IDC)</a:t>
            </a:r>
          </a:p>
          <a:p>
            <a:r>
              <a:rPr lang="en-US" sz="2400" dirty="0">
                <a:hlinkClick r:id="rId5"/>
              </a:rPr>
              <a:t>Telling Your SSIP Story in an Infographic</a:t>
            </a:r>
            <a:r>
              <a:rPr lang="en-US" sz="2400" dirty="0"/>
              <a:t> (DaSy, NCSI, ECTA)</a:t>
            </a:r>
          </a:p>
          <a:p>
            <a:pPr lvl="1"/>
            <a:r>
              <a:rPr lang="en-US" sz="2000" dirty="0"/>
              <a:t>Webinar coming April 26</a:t>
            </a:r>
          </a:p>
          <a:p>
            <a:r>
              <a:rPr lang="en-US" sz="2400" dirty="0">
                <a:hlinkClick r:id="rId6"/>
              </a:rPr>
              <a:t>Data Visualization Toolkit</a:t>
            </a:r>
            <a:r>
              <a:rPr lang="en-US" sz="2400" dirty="0"/>
              <a:t> (DaSy, NCSI) </a:t>
            </a:r>
          </a:p>
          <a:p>
            <a:r>
              <a:rPr lang="en-US" sz="2400" dirty="0"/>
              <a:t>Coming soon: Qualitative Methods (DaSy)</a:t>
            </a:r>
          </a:p>
          <a:p>
            <a:r>
              <a:rPr lang="en-US" sz="2400" dirty="0"/>
              <a:t>Materials from the Evaluating Infrastructure Series are posted on the DaSy website: </a:t>
            </a:r>
            <a:r>
              <a:rPr lang="en-US" sz="2400" dirty="0">
                <a:hlinkClick r:id="rId7"/>
              </a:rPr>
              <a:t>SSIP Infrastructure Evaluation Series</a:t>
            </a:r>
            <a:endParaRPr lang="en-US" sz="2400" dirty="0"/>
          </a:p>
          <a:p>
            <a:endParaRPr lang="en-US" sz="2400" dirty="0"/>
          </a:p>
          <a:p>
            <a:endParaRPr lang="en-US" sz="2400" dirty="0"/>
          </a:p>
        </p:txBody>
      </p:sp>
      <p:sp>
        <p:nvSpPr>
          <p:cNvPr id="6" name="Title 5">
            <a:extLst>
              <a:ext uri="{FF2B5EF4-FFF2-40B4-BE49-F238E27FC236}">
                <a16:creationId xmlns:a16="http://schemas.microsoft.com/office/drawing/2014/main" id="{B56361AD-D791-3141-9136-1BCDC0F11714}"/>
              </a:ext>
            </a:extLst>
          </p:cNvPr>
          <p:cNvSpPr>
            <a:spLocks noGrp="1"/>
          </p:cNvSpPr>
          <p:nvPr>
            <p:ph type="title"/>
          </p:nvPr>
        </p:nvSpPr>
        <p:spPr/>
        <p:txBody>
          <a:bodyPr/>
          <a:lstStyle/>
          <a:p>
            <a:r>
              <a:rPr lang="en-US" dirty="0"/>
              <a:t>Key Resources</a:t>
            </a:r>
          </a:p>
        </p:txBody>
      </p:sp>
      <p:sp>
        <p:nvSpPr>
          <p:cNvPr id="5" name="Slide Number Placeholder 4">
            <a:extLst>
              <a:ext uri="{FF2B5EF4-FFF2-40B4-BE49-F238E27FC236}">
                <a16:creationId xmlns:a16="http://schemas.microsoft.com/office/drawing/2014/main" id="{7C21A4A3-90BB-E440-B584-F5D35F312C69}"/>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160761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in\AppData\Local\Microsoft\Windows\INetCache\IE\2JWRRNH4\Pulling_hair_ou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5083"/>
            <a:ext cx="4419600" cy="32386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bin\AppData\Local\Microsoft\Windows\INetCache\IE\2JWRRNH4\392197_483062971721542_1187013569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24200"/>
            <a:ext cx="4572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bin\AppData\Local\Microsoft\Windows\INetCache\IE\NYAAMM24\f_29afa3ca5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4394200" cy="296169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obin\AppData\Local\Microsoft\Windows\INetCache\IE\NYAAMM24\overwhelmed-by-paperwork[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124200"/>
            <a:ext cx="3886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1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14799"/>
          </a:xfrm>
        </p:spPr>
        <p:txBody>
          <a:bodyPr/>
          <a:lstStyle/>
          <a:p>
            <a:r>
              <a:rPr lang="en-US" dirty="0"/>
              <a:t>You have identified changes you want to make to your evaluation plan! Yay!!!</a:t>
            </a:r>
          </a:p>
          <a:p>
            <a:pPr marL="342900" lvl="4" indent="-342900"/>
            <a:r>
              <a:rPr lang="en-US" sz="2800" dirty="0">
                <a:solidFill>
                  <a:srgbClr val="154578"/>
                </a:solidFill>
              </a:rPr>
              <a:t>Depending on the type and nature of the change, you don’t necessarily have to have all of this reflected in your April submission.</a:t>
            </a:r>
          </a:p>
          <a:p>
            <a:pPr marL="342900" lvl="4" indent="-342900"/>
            <a:r>
              <a:rPr lang="en-US" sz="2800" dirty="0">
                <a:solidFill>
                  <a:srgbClr val="154578"/>
                </a:solidFill>
              </a:rPr>
              <a:t>This is an iterative process.</a:t>
            </a:r>
          </a:p>
          <a:p>
            <a:pPr marL="342900" lvl="4" indent="-342900"/>
            <a:r>
              <a:rPr lang="en-US" sz="2800" dirty="0">
                <a:solidFill>
                  <a:srgbClr val="154578"/>
                </a:solidFill>
              </a:rPr>
              <a:t>If you have the capacity, go for it;</a:t>
            </a:r>
          </a:p>
          <a:p>
            <a:pPr marL="342900" lvl="4" indent="-342900"/>
            <a:r>
              <a:rPr lang="en-US" sz="2800" dirty="0">
                <a:solidFill>
                  <a:srgbClr val="154578"/>
                </a:solidFill>
              </a:rPr>
              <a:t>If not, be judicious in what you incorporate.</a:t>
            </a:r>
          </a:p>
          <a:p>
            <a:endParaRPr lang="en-US" dirty="0"/>
          </a:p>
        </p:txBody>
      </p:sp>
      <p:sp>
        <p:nvSpPr>
          <p:cNvPr id="3" name="Title 2"/>
          <p:cNvSpPr>
            <a:spLocks noGrp="1"/>
          </p:cNvSpPr>
          <p:nvPr>
            <p:ph type="title"/>
          </p:nvPr>
        </p:nvSpPr>
        <p:spPr/>
        <p:txBody>
          <a:bodyPr>
            <a:normAutofit fontScale="90000"/>
          </a:bodyPr>
          <a:lstStyle/>
          <a:p>
            <a:r>
              <a:rPr lang="en-US" dirty="0"/>
              <a:t>Thinking About Your April Submission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342858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343400"/>
          </a:xfrm>
        </p:spPr>
        <p:txBody>
          <a:bodyPr/>
          <a:lstStyle/>
          <a:p>
            <a:r>
              <a:rPr lang="en-US" dirty="0"/>
              <a:t>Follow-up TA Requests</a:t>
            </a:r>
          </a:p>
          <a:p>
            <a:pPr lvl="1"/>
            <a:r>
              <a:rPr lang="en-US" dirty="0"/>
              <a:t>Let us know if you would like to have individualized calls to apply and extend the work to your plan, or</a:t>
            </a:r>
          </a:p>
          <a:p>
            <a:pPr lvl="1"/>
            <a:r>
              <a:rPr lang="en-US" dirty="0"/>
              <a:t>Small group calls to continue discussion</a:t>
            </a:r>
          </a:p>
          <a:p>
            <a:r>
              <a:rPr lang="en-US" dirty="0"/>
              <a:t>Bring your ideas and thoughts from this series to your state teams and other TA providers</a:t>
            </a:r>
          </a:p>
          <a:p>
            <a:r>
              <a:rPr lang="en-US" dirty="0"/>
              <a:t>Expect email related to an evaluation of this workshop series.</a:t>
            </a:r>
          </a:p>
        </p:txBody>
      </p:sp>
      <p:sp>
        <p:nvSpPr>
          <p:cNvPr id="3" name="Title 2"/>
          <p:cNvSpPr>
            <a:spLocks noGrp="1"/>
          </p:cNvSpPr>
          <p:nvPr>
            <p:ph type="title"/>
          </p:nvPr>
        </p:nvSpPr>
        <p:spPr/>
        <p:txBody>
          <a:bodyPr/>
          <a:lstStyle/>
          <a:p>
            <a:r>
              <a:rPr lang="en-US" dirty="0"/>
              <a:t>Wrap-Up</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34333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pPr marL="0" indent="0">
              <a:buNone/>
            </a:pPr>
            <a:r>
              <a:rPr lang="en-US" dirty="0"/>
              <a:t>To request follow-up support or individualized TA</a:t>
            </a:r>
          </a:p>
          <a:p>
            <a:r>
              <a:rPr lang="en-US" dirty="0"/>
              <a:t>Talk to your breakout group leader(s) for this workshop series</a:t>
            </a:r>
          </a:p>
          <a:p>
            <a:r>
              <a:rPr lang="en-US" dirty="0"/>
              <a:t>Contact Betsy Davies-Mercier:</a:t>
            </a:r>
          </a:p>
          <a:p>
            <a:pPr marL="457200" lvl="1" indent="0">
              <a:buNone/>
            </a:pPr>
            <a:r>
              <a:rPr lang="en-US" dirty="0">
                <a:hlinkClick r:id="rId3"/>
              </a:rPr>
              <a:t>Elizabeth.mercier@sri.com</a:t>
            </a:r>
            <a:r>
              <a:rPr lang="en-US" dirty="0"/>
              <a:t> </a:t>
            </a:r>
          </a:p>
          <a:p>
            <a:r>
              <a:rPr lang="en-US" dirty="0"/>
              <a:t>Contact your current TA provider</a:t>
            </a:r>
          </a:p>
        </p:txBody>
      </p:sp>
      <p:sp>
        <p:nvSpPr>
          <p:cNvPr id="3" name="Title 2"/>
          <p:cNvSpPr>
            <a:spLocks noGrp="1"/>
          </p:cNvSpPr>
          <p:nvPr>
            <p:ph type="title"/>
          </p:nvPr>
        </p:nvSpPr>
        <p:spPr/>
        <p:txBody>
          <a:bodyPr/>
          <a:lstStyle/>
          <a:p>
            <a:r>
              <a:rPr lang="en-US" dirty="0"/>
              <a:t>Additional TA Support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310533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419601"/>
          </a:xfrm>
        </p:spPr>
        <p:txBody>
          <a:bodyPr/>
          <a:lstStyle/>
          <a:p>
            <a:pPr lvl="0"/>
            <a:r>
              <a:rPr lang="en-US" dirty="0"/>
              <a:t>Work on and discuss example(s)</a:t>
            </a:r>
          </a:p>
          <a:p>
            <a:pPr lvl="0"/>
            <a:r>
              <a:rPr lang="en-US" dirty="0"/>
              <a:t>State sharing and discussion</a:t>
            </a:r>
          </a:p>
          <a:p>
            <a:pPr lvl="1"/>
            <a:r>
              <a:rPr lang="en-US" dirty="0"/>
              <a:t>Have you considered or how are you handling the logistics of collection and management of the data? Who develops reports, how often?</a:t>
            </a:r>
          </a:p>
          <a:p>
            <a:pPr lvl="1"/>
            <a:r>
              <a:rPr lang="en-US" dirty="0"/>
              <a:t>How do you plan to analyze, use and share your infrastructure evaluation data with programs, state leadership team/stakeholders? </a:t>
            </a:r>
          </a:p>
          <a:p>
            <a:pPr lvl="1"/>
            <a:r>
              <a:rPr lang="en-US" dirty="0"/>
              <a:t>Where have you or might you encounter data quality issues? What are some ways to mitigate that?</a:t>
            </a:r>
          </a:p>
          <a:p>
            <a:endParaRPr lang="en-US" dirty="0"/>
          </a:p>
        </p:txBody>
      </p:sp>
      <p:sp>
        <p:nvSpPr>
          <p:cNvPr id="3" name="Title 2"/>
          <p:cNvSpPr>
            <a:spLocks noGrp="1"/>
          </p:cNvSpPr>
          <p:nvPr>
            <p:ph type="title"/>
          </p:nvPr>
        </p:nvSpPr>
        <p:spPr/>
        <p:txBody>
          <a:bodyPr/>
          <a:lstStyle/>
          <a:p>
            <a:r>
              <a:rPr lang="en-US" dirty="0"/>
              <a:t>Small Breakout Group Work</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22967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6248400" cy="4267199"/>
          </a:xfrm>
        </p:spPr>
        <p:txBody>
          <a:bodyPr/>
          <a:lstStyle/>
          <a:p>
            <a:r>
              <a:rPr lang="en-US" dirty="0"/>
              <a:t>We will go into virtual breakout groups in Adobe Connect</a:t>
            </a:r>
          </a:p>
          <a:p>
            <a:r>
              <a:rPr lang="en-US" dirty="0"/>
              <a:t>For </a:t>
            </a:r>
            <a:r>
              <a:rPr lang="en-US" b="1" dirty="0"/>
              <a:t>visual</a:t>
            </a:r>
            <a:r>
              <a:rPr lang="en-US" dirty="0"/>
              <a:t> </a:t>
            </a:r>
            <a:r>
              <a:rPr lang="mr-IN" dirty="0"/>
              <a:t>–</a:t>
            </a:r>
            <a:r>
              <a:rPr lang="en-US" dirty="0"/>
              <a:t> you will be automatically moved into breakouts through this Adobe Connect room</a:t>
            </a:r>
          </a:p>
          <a:p>
            <a:r>
              <a:rPr lang="en-US" dirty="0"/>
              <a:t>For </a:t>
            </a:r>
            <a:r>
              <a:rPr lang="en-US" b="1" dirty="0"/>
              <a:t>audio</a:t>
            </a:r>
            <a:r>
              <a:rPr lang="en-US" dirty="0"/>
              <a:t> </a:t>
            </a:r>
            <a:r>
              <a:rPr lang="mr-IN" dirty="0"/>
              <a:t>–</a:t>
            </a:r>
            <a:r>
              <a:rPr lang="en-US" dirty="0"/>
              <a:t> you will call into conference line for each specific breakout group (next slide)</a:t>
            </a:r>
          </a:p>
          <a:p>
            <a:endParaRPr lang="en-US" dirty="0"/>
          </a:p>
        </p:txBody>
      </p:sp>
      <p:sp>
        <p:nvSpPr>
          <p:cNvPr id="3" name="Title 2"/>
          <p:cNvSpPr>
            <a:spLocks noGrp="1"/>
          </p:cNvSpPr>
          <p:nvPr>
            <p:ph type="title"/>
          </p:nvPr>
        </p:nvSpPr>
        <p:spPr/>
        <p:txBody>
          <a:bodyPr/>
          <a:lstStyle/>
          <a:p>
            <a:r>
              <a:rPr lang="en-US" dirty="0"/>
              <a:t>Breakout Group Instructions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6" name="Picture 5">
            <a:extLst>
              <a:ext uri="{FF2B5EF4-FFF2-40B4-BE49-F238E27FC236}">
                <a16:creationId xmlns:a16="http://schemas.microsoft.com/office/drawing/2014/main" id="{FCEFB0D7-897A-B74E-BEA9-07D2FCBCC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048000"/>
            <a:ext cx="2239861" cy="2239861"/>
          </a:xfrm>
          <a:prstGeom prst="rect">
            <a:avLst/>
          </a:prstGeom>
        </p:spPr>
      </p:pic>
    </p:spTree>
    <p:extLst>
      <p:ext uri="{BB962C8B-B14F-4D97-AF65-F5344CB8AC3E}">
        <p14:creationId xmlns:p14="http://schemas.microsoft.com/office/powerpoint/2010/main" val="200244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AE2E-0CB3-F54B-9D70-94E7E4EEE4D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8DC3F8F-D437-6A48-8137-81A41DCBB3B2}"/>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F2CD37D5-6CED-CF4C-A0DE-213060B310BF}"/>
              </a:ext>
            </a:extLst>
          </p:cNvPr>
          <p:cNvSpPr>
            <a:spLocks noGrp="1"/>
          </p:cNvSpPr>
          <p:nvPr>
            <p:ph type="sldNum" sz="quarter" idx="10"/>
          </p:nvPr>
        </p:nvSpPr>
        <p:spPr/>
        <p:txBody>
          <a:bodyPr/>
          <a:lstStyle/>
          <a:p>
            <a:fld id="{B2897048-00E0-47FB-B07B-F36BBE8AF579}" type="slidenum">
              <a:rPr lang="en-US" smtClean="0"/>
              <a:pPr/>
              <a:t>3</a:t>
            </a:fld>
            <a:endParaRPr lang="en-US" dirty="0"/>
          </a:p>
        </p:txBody>
      </p:sp>
      <p:pic>
        <p:nvPicPr>
          <p:cNvPr id="6" name="Picture 5">
            <a:extLst>
              <a:ext uri="{FF2B5EF4-FFF2-40B4-BE49-F238E27FC236}">
                <a16:creationId xmlns:a16="http://schemas.microsoft.com/office/drawing/2014/main" id="{2D254856-05DD-E740-85AB-89D8683E27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pic>
        <p:nvPicPr>
          <p:cNvPr id="5" name="Picture 4">
            <a:extLst>
              <a:ext uri="{FF2B5EF4-FFF2-40B4-BE49-F238E27FC236}">
                <a16:creationId xmlns:a16="http://schemas.microsoft.com/office/drawing/2014/main" id="{BF2F41EA-2BA5-194B-A1E1-F275F6449F55}"/>
              </a:ext>
            </a:extLst>
          </p:cNvPr>
          <p:cNvPicPr>
            <a:picLocks noChangeAspect="1"/>
          </p:cNvPicPr>
          <p:nvPr/>
        </p:nvPicPr>
        <p:blipFill>
          <a:blip r:embed="rId4"/>
          <a:stretch>
            <a:fillRect/>
          </a:stretch>
        </p:blipFill>
        <p:spPr>
          <a:xfrm>
            <a:off x="0" y="94307"/>
            <a:ext cx="9144000" cy="6669386"/>
          </a:xfrm>
          <a:prstGeom prst="rect">
            <a:avLst/>
          </a:prstGeom>
        </p:spPr>
      </p:pic>
    </p:spTree>
    <p:extLst>
      <p:ext uri="{BB962C8B-B14F-4D97-AF65-F5344CB8AC3E}">
        <p14:creationId xmlns:p14="http://schemas.microsoft.com/office/powerpoint/2010/main" val="120260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53000" y="3412564"/>
            <a:ext cx="3983564" cy="15404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953000" y="1948964"/>
            <a:ext cx="3983564" cy="126930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40268" y="4876800"/>
            <a:ext cx="41910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 y="3352800"/>
            <a:ext cx="4191000" cy="13625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1905000"/>
            <a:ext cx="4191000" cy="118986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274638"/>
            <a:ext cx="8229600" cy="457199"/>
          </a:xfrm>
        </p:spPr>
        <p:txBody>
          <a:bodyPr>
            <a:normAutofit fontScale="90000"/>
          </a:bodyPr>
          <a:lstStyle/>
          <a:p>
            <a:r>
              <a:rPr lang="en-US" dirty="0"/>
              <a:t>Breakout Groups</a:t>
            </a:r>
          </a:p>
        </p:txBody>
      </p:sp>
      <p:sp>
        <p:nvSpPr>
          <p:cNvPr id="2" name="Content Placeholder 1"/>
          <p:cNvSpPr>
            <a:spLocks noGrp="1"/>
          </p:cNvSpPr>
          <p:nvPr>
            <p:ph sz="half" idx="1"/>
          </p:nvPr>
        </p:nvSpPr>
        <p:spPr>
          <a:xfrm>
            <a:off x="190501" y="1883602"/>
            <a:ext cx="4457699" cy="4444174"/>
          </a:xfrm>
        </p:spPr>
        <p:txBody>
          <a:bodyPr/>
          <a:lstStyle/>
          <a:p>
            <a:r>
              <a:rPr lang="en-US" sz="2200" b="1" dirty="0"/>
              <a:t>Group 1 </a:t>
            </a:r>
            <a:r>
              <a:rPr lang="en-US" sz="2200" dirty="0"/>
              <a:t>- Data Sys &amp; Acct: </a:t>
            </a:r>
            <a:r>
              <a:rPr lang="en-US" sz="2200" b="1" dirty="0"/>
              <a:t>AL-C, DC-C, IL-C, LA-C, PA-C/619, CO-C</a:t>
            </a:r>
          </a:p>
          <a:p>
            <a:pPr lvl="1"/>
            <a:r>
              <a:rPr lang="en-US" sz="1800" dirty="0"/>
              <a:t>Stay on main conference line</a:t>
            </a:r>
            <a:endParaRPr lang="en-US" sz="2200" b="1" dirty="0"/>
          </a:p>
          <a:p>
            <a:pPr marL="0" indent="0">
              <a:buNone/>
            </a:pPr>
            <a:endParaRPr lang="en-US" sz="2200" b="1" dirty="0"/>
          </a:p>
          <a:p>
            <a:r>
              <a:rPr lang="en-US" sz="2200" b="1" dirty="0"/>
              <a:t>Group 2 </a:t>
            </a:r>
            <a:r>
              <a:rPr lang="en-US" sz="2200" dirty="0"/>
              <a:t>- Finance: </a:t>
            </a:r>
            <a:r>
              <a:rPr lang="en-US" sz="2200" b="1" dirty="0"/>
              <a:t>AZ-C, CT-C, </a:t>
            </a:r>
            <a:r>
              <a:rPr lang="en-US" sz="2200" b="1" dirty="0">
                <a:solidFill>
                  <a:schemeClr val="tx2"/>
                </a:solidFill>
              </a:rPr>
              <a:t>IN-619</a:t>
            </a:r>
          </a:p>
          <a:p>
            <a:pPr lvl="1">
              <a:spcBef>
                <a:spcPts val="400"/>
              </a:spcBef>
            </a:pPr>
            <a:r>
              <a:rPr lang="en-US" sz="2000" dirty="0"/>
              <a:t>Participant code: </a:t>
            </a:r>
            <a:r>
              <a:rPr lang="en-US" sz="2000" b="1" dirty="0"/>
              <a:t>473-062-7118# </a:t>
            </a:r>
          </a:p>
          <a:p>
            <a:pPr marL="0" indent="0">
              <a:buNone/>
            </a:pPr>
            <a:endParaRPr lang="en-US" sz="2200" b="1" dirty="0"/>
          </a:p>
          <a:p>
            <a:r>
              <a:rPr lang="en-US" sz="2200" b="1" dirty="0"/>
              <a:t>Group 3 </a:t>
            </a:r>
            <a:r>
              <a:rPr lang="en-US" sz="2200" dirty="0"/>
              <a:t>– Personnel PD/TA: </a:t>
            </a:r>
            <a:r>
              <a:rPr lang="en-US" sz="2200" b="1" dirty="0"/>
              <a:t>CA-C, DE-C, ID-619, VT-C, HI-C, DC-C (Toby)</a:t>
            </a:r>
          </a:p>
          <a:p>
            <a:pPr lvl="1">
              <a:spcBef>
                <a:spcPts val="400"/>
              </a:spcBef>
            </a:pPr>
            <a:r>
              <a:rPr lang="en-US" sz="2000" dirty="0"/>
              <a:t>Participant Code: </a:t>
            </a:r>
            <a:r>
              <a:rPr lang="en-US" sz="2000" b="1" dirty="0"/>
              <a:t>436-859-5038# </a:t>
            </a:r>
          </a:p>
        </p:txBody>
      </p:sp>
      <p:sp>
        <p:nvSpPr>
          <p:cNvPr id="6" name="Content Placeholder 5"/>
          <p:cNvSpPr>
            <a:spLocks noGrp="1"/>
          </p:cNvSpPr>
          <p:nvPr>
            <p:ph sz="half" idx="2"/>
          </p:nvPr>
        </p:nvSpPr>
        <p:spPr>
          <a:xfrm>
            <a:off x="4648200" y="1943101"/>
            <a:ext cx="4343400" cy="3566596"/>
          </a:xfrm>
          <a:prstGeom prst="rect">
            <a:avLst/>
          </a:prstGeom>
          <a:noFill/>
        </p:spPr>
        <p:txBody>
          <a:bodyPr/>
          <a:lstStyle/>
          <a:p>
            <a:r>
              <a:rPr lang="en-US" sz="2200" b="1" dirty="0"/>
              <a:t>Group 4 </a:t>
            </a:r>
            <a:r>
              <a:rPr lang="en-US" sz="2200" dirty="0"/>
              <a:t>– Personnel PD/TA: </a:t>
            </a:r>
            <a:r>
              <a:rPr lang="en-US" sz="2200" b="1" dirty="0"/>
              <a:t>AR-C, FL-C, OK-C</a:t>
            </a:r>
          </a:p>
          <a:p>
            <a:pPr lvl="1"/>
            <a:r>
              <a:rPr lang="en-US" sz="2000" dirty="0"/>
              <a:t>Participant code: </a:t>
            </a:r>
            <a:r>
              <a:rPr lang="en-US" sz="2000" b="1" dirty="0"/>
              <a:t>431-458-4964#</a:t>
            </a:r>
          </a:p>
          <a:p>
            <a:endParaRPr lang="en-US" sz="2200" b="1" dirty="0"/>
          </a:p>
          <a:p>
            <a:r>
              <a:rPr lang="en-US" sz="2200" b="1" dirty="0"/>
              <a:t>Group 5  </a:t>
            </a:r>
            <a:r>
              <a:rPr lang="en-US" sz="2200" dirty="0"/>
              <a:t>– Quality Standards: </a:t>
            </a:r>
            <a:r>
              <a:rPr lang="en-US" sz="2200" b="1" dirty="0"/>
              <a:t>AK-C</a:t>
            </a:r>
            <a:r>
              <a:rPr lang="en-US" sz="2200" dirty="0"/>
              <a:t>, </a:t>
            </a:r>
            <a:r>
              <a:rPr lang="en-US" sz="2200" b="1" dirty="0"/>
              <a:t>NC-C,  NY-B, ID-C,</a:t>
            </a:r>
            <a:r>
              <a:rPr lang="en-US" sz="2200" b="1" dirty="0">
                <a:solidFill>
                  <a:schemeClr val="tx2"/>
                </a:solidFill>
              </a:rPr>
              <a:t> SC-619, UT-C, NE-C</a:t>
            </a:r>
          </a:p>
          <a:p>
            <a:pPr lvl="1"/>
            <a:r>
              <a:rPr lang="en-US" sz="1800" dirty="0"/>
              <a:t>Participant code: </a:t>
            </a:r>
            <a:r>
              <a:rPr lang="en-US" sz="1800" b="1" dirty="0"/>
              <a:t>724-789-0851#</a:t>
            </a:r>
          </a:p>
          <a:p>
            <a:pPr lvl="1"/>
            <a:endParaRPr lang="en-US" dirty="0"/>
          </a:p>
        </p:txBody>
      </p:sp>
      <p:sp>
        <p:nvSpPr>
          <p:cNvPr id="4" name="Slide Number Placeholder 3"/>
          <p:cNvSpPr>
            <a:spLocks noGrp="1"/>
          </p:cNvSpPr>
          <p:nvPr>
            <p:ph type="sldNum" sz="quarter" idx="4294967295"/>
          </p:nvPr>
        </p:nvSpPr>
        <p:spPr>
          <a:xfrm>
            <a:off x="0" y="6327775"/>
            <a:ext cx="533400" cy="365125"/>
          </a:xfrm>
        </p:spPr>
        <p:txBody>
          <a:bodyPr/>
          <a:lstStyle/>
          <a:p>
            <a:fld id="{B2897048-00E0-47FB-B07B-F36BBE8AF579}" type="slidenum">
              <a:rPr lang="en-US" smtClean="0"/>
              <a:pPr/>
              <a:t>30</a:t>
            </a:fld>
            <a:endParaRPr lang="en-US" dirty="0"/>
          </a:p>
        </p:txBody>
      </p:sp>
      <p:sp>
        <p:nvSpPr>
          <p:cNvPr id="7" name="TextBox 6">
            <a:extLst>
              <a:ext uri="{FF2B5EF4-FFF2-40B4-BE49-F238E27FC236}">
                <a16:creationId xmlns:a16="http://schemas.microsoft.com/office/drawing/2014/main" id="{0942D80C-DFC2-684E-8B21-C5BF1EA23D5E}"/>
              </a:ext>
            </a:extLst>
          </p:cNvPr>
          <p:cNvSpPr txBox="1"/>
          <p:nvPr/>
        </p:nvSpPr>
        <p:spPr>
          <a:xfrm>
            <a:off x="838200" y="762000"/>
            <a:ext cx="7620000" cy="1005403"/>
          </a:xfrm>
          <a:prstGeom prst="rect">
            <a:avLst/>
          </a:prstGeom>
          <a:solidFill>
            <a:srgbClr val="154578"/>
          </a:solidFill>
        </p:spPr>
        <p:txBody>
          <a:bodyPr wrap="square" rtlCol="0">
            <a:spAutoFit/>
          </a:bodyPr>
          <a:lstStyle/>
          <a:p>
            <a:pPr lvl="1" algn="ctr">
              <a:spcBef>
                <a:spcPts val="400"/>
              </a:spcBef>
              <a:buClr>
                <a:srgbClr val="ED3532"/>
              </a:buClr>
            </a:pPr>
            <a:r>
              <a:rPr lang="en-US" sz="3200" dirty="0">
                <a:solidFill>
                  <a:schemeClr val="bg1"/>
                </a:solidFill>
              </a:rPr>
              <a:t>Conference Line: (866) 426-5206</a:t>
            </a:r>
          </a:p>
          <a:p>
            <a:pPr lvl="1" algn="ctr">
              <a:spcBef>
                <a:spcPts val="400"/>
              </a:spcBef>
              <a:buClr>
                <a:srgbClr val="ED3532"/>
              </a:buClr>
            </a:pPr>
            <a:r>
              <a:rPr lang="en-US" sz="2400" dirty="0">
                <a:solidFill>
                  <a:schemeClr val="bg1"/>
                </a:solidFill>
              </a:rPr>
              <a:t>International Dial-in Number: (954) 320-7777 </a:t>
            </a:r>
          </a:p>
        </p:txBody>
      </p:sp>
    </p:spTree>
    <p:extLst>
      <p:ext uri="{BB962C8B-B14F-4D97-AF65-F5344CB8AC3E}">
        <p14:creationId xmlns:p14="http://schemas.microsoft.com/office/powerpoint/2010/main" val="431711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419601"/>
          </a:xfrm>
        </p:spPr>
        <p:txBody>
          <a:bodyPr/>
          <a:lstStyle/>
          <a:p>
            <a:pPr lvl="0"/>
            <a:r>
              <a:rPr lang="en-US" dirty="0"/>
              <a:t>Work on and discuss example(s)</a:t>
            </a:r>
          </a:p>
          <a:p>
            <a:pPr lvl="0"/>
            <a:r>
              <a:rPr lang="en-US" dirty="0"/>
              <a:t>State sharing and discussion</a:t>
            </a:r>
          </a:p>
          <a:p>
            <a:pPr lvl="1"/>
            <a:r>
              <a:rPr lang="en-US" dirty="0"/>
              <a:t>Have you considered or how are you handling the logistics of collection and management of the data? Who develops reports, how often?</a:t>
            </a:r>
          </a:p>
          <a:p>
            <a:pPr lvl="1"/>
            <a:r>
              <a:rPr lang="en-US" dirty="0"/>
              <a:t>How do you plan to analyze, use and share your infrastructure evaluation data with programs, state leadership team/stakeholders? </a:t>
            </a:r>
          </a:p>
          <a:p>
            <a:pPr lvl="1"/>
            <a:r>
              <a:rPr lang="en-US" dirty="0"/>
              <a:t>Where have you or might you encounter data quality issues? What are some ways to mitigate that?</a:t>
            </a:r>
          </a:p>
          <a:p>
            <a:endParaRPr lang="en-US" dirty="0"/>
          </a:p>
        </p:txBody>
      </p:sp>
      <p:sp>
        <p:nvSpPr>
          <p:cNvPr id="3" name="Title 2"/>
          <p:cNvSpPr>
            <a:spLocks noGrp="1"/>
          </p:cNvSpPr>
          <p:nvPr>
            <p:ph type="title"/>
          </p:nvPr>
        </p:nvSpPr>
        <p:spPr/>
        <p:txBody>
          <a:bodyPr/>
          <a:lstStyle/>
          <a:p>
            <a:r>
              <a:rPr lang="en-US" dirty="0"/>
              <a:t>Small Breakout Group Work</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97550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Breakout Group Example</a:t>
            </a:r>
          </a:p>
        </p:txBody>
      </p:sp>
      <p:sp>
        <p:nvSpPr>
          <p:cNvPr id="2" name="Slide Number Placeholder 1"/>
          <p:cNvSpPr>
            <a:spLocks noGrp="1"/>
          </p:cNvSpPr>
          <p:nvPr>
            <p:ph type="sldNum" sz="quarter" idx="10"/>
          </p:nvPr>
        </p:nvSpPr>
        <p:spPr/>
        <p:txBody>
          <a:bodyPr/>
          <a:lstStyle/>
          <a:p>
            <a:fld id="{B2897048-00E0-47FB-B07B-F36BBE8AF579}" type="slidenum">
              <a:rPr lang="en-US" smtClean="0"/>
              <a:pPr/>
              <a:t>32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39329617"/>
              </p:ext>
            </p:extLst>
          </p:nvPr>
        </p:nvGraphicFramePr>
        <p:xfrm>
          <a:off x="381000" y="1371600"/>
          <a:ext cx="8382000" cy="4283243"/>
        </p:xfrm>
        <a:graphic>
          <a:graphicData uri="http://schemas.openxmlformats.org/drawingml/2006/table">
            <a:tbl>
              <a:tblPr/>
              <a:tblGrid>
                <a:gridCol w="945359">
                  <a:extLst>
                    <a:ext uri="{9D8B030D-6E8A-4147-A177-3AD203B41FA5}">
                      <a16:colId xmlns:a16="http://schemas.microsoft.com/office/drawing/2014/main" val="20000"/>
                    </a:ext>
                  </a:extLst>
                </a:gridCol>
                <a:gridCol w="1122860">
                  <a:extLst>
                    <a:ext uri="{9D8B030D-6E8A-4147-A177-3AD203B41FA5}">
                      <a16:colId xmlns:a16="http://schemas.microsoft.com/office/drawing/2014/main" val="20001"/>
                    </a:ext>
                  </a:extLst>
                </a:gridCol>
                <a:gridCol w="1008469">
                  <a:extLst>
                    <a:ext uri="{9D8B030D-6E8A-4147-A177-3AD203B41FA5}">
                      <a16:colId xmlns:a16="http://schemas.microsoft.com/office/drawing/2014/main" val="20002"/>
                    </a:ext>
                  </a:extLst>
                </a:gridCol>
                <a:gridCol w="1180055">
                  <a:extLst>
                    <a:ext uri="{9D8B030D-6E8A-4147-A177-3AD203B41FA5}">
                      <a16:colId xmlns:a16="http://schemas.microsoft.com/office/drawing/2014/main" val="20003"/>
                    </a:ext>
                  </a:extLst>
                </a:gridCol>
                <a:gridCol w="1065008">
                  <a:extLst>
                    <a:ext uri="{9D8B030D-6E8A-4147-A177-3AD203B41FA5}">
                      <a16:colId xmlns:a16="http://schemas.microsoft.com/office/drawing/2014/main" val="20004"/>
                    </a:ext>
                  </a:extLst>
                </a:gridCol>
                <a:gridCol w="1005181">
                  <a:extLst>
                    <a:ext uri="{9D8B030D-6E8A-4147-A177-3AD203B41FA5}">
                      <a16:colId xmlns:a16="http://schemas.microsoft.com/office/drawing/2014/main" val="20005"/>
                    </a:ext>
                  </a:extLst>
                </a:gridCol>
                <a:gridCol w="1027534">
                  <a:extLst>
                    <a:ext uri="{9D8B030D-6E8A-4147-A177-3AD203B41FA5}">
                      <a16:colId xmlns:a16="http://schemas.microsoft.com/office/drawing/2014/main" val="20006"/>
                    </a:ext>
                  </a:extLst>
                </a:gridCol>
                <a:gridCol w="1027534">
                  <a:extLst>
                    <a:ext uri="{9D8B030D-6E8A-4147-A177-3AD203B41FA5}">
                      <a16:colId xmlns:a16="http://schemas.microsoft.com/office/drawing/2014/main" val="694972923"/>
                    </a:ext>
                  </a:extLst>
                </a:gridCol>
              </a:tblGrid>
              <a:tr h="898358">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p>
                    <a:p>
                      <a:pPr marL="0" marR="0">
                        <a:spcBef>
                          <a:spcPts val="0"/>
                        </a:spcBef>
                        <a:spcAft>
                          <a:spcPts val="0"/>
                        </a:spcAft>
                      </a:pPr>
                      <a:r>
                        <a:rPr lang="en-US" sz="1200" b="1" dirty="0">
                          <a:solidFill>
                            <a:srgbClr val="FFFFFF"/>
                          </a:solidFill>
                          <a:effectLst/>
                          <a:latin typeface="Calibri"/>
                          <a:ea typeface="Calibri"/>
                          <a:cs typeface="Times New Roman"/>
                        </a:rPr>
                        <a:t>Data Management</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chemeClr val="bg1"/>
                          </a:solidFill>
                          <a:effectLst/>
                          <a:latin typeface="Calibri"/>
                          <a:ea typeface="Calibri"/>
                          <a:cs typeface="Times New Roman"/>
                        </a:rPr>
                        <a:t>Data/Results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24590">
                <a:tc gridSpan="7">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extLst>
                  <a:ext uri="{0D108BD9-81ED-4DB2-BD59-A6C34878D82A}">
                    <a16:rowId xmlns:a16="http://schemas.microsoft.com/office/drawing/2014/main" val="10001"/>
                  </a:ext>
                </a:extLst>
              </a:tr>
              <a:tr h="3144253">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976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pPr marL="0" indent="0">
              <a:buNone/>
            </a:pPr>
            <a:r>
              <a:rPr lang="en-US" dirty="0"/>
              <a:t>To request follow-up support or individualized TA</a:t>
            </a:r>
          </a:p>
          <a:p>
            <a:r>
              <a:rPr lang="en-US" dirty="0"/>
              <a:t>Talk to your breakout group leader(s) for this workshop series</a:t>
            </a:r>
          </a:p>
          <a:p>
            <a:r>
              <a:rPr lang="en-US" dirty="0"/>
              <a:t>Contact Betsy Davies-Mercier:</a:t>
            </a:r>
          </a:p>
          <a:p>
            <a:pPr marL="457200" lvl="1" indent="0">
              <a:buNone/>
            </a:pPr>
            <a:r>
              <a:rPr lang="en-US" dirty="0">
                <a:hlinkClick r:id="rId3"/>
              </a:rPr>
              <a:t>Elizabeth.mercier@sri.com</a:t>
            </a:r>
            <a:r>
              <a:rPr lang="en-US" dirty="0"/>
              <a:t> </a:t>
            </a:r>
          </a:p>
          <a:p>
            <a:r>
              <a:rPr lang="en-US" dirty="0"/>
              <a:t>Contact your current TA provider</a:t>
            </a:r>
          </a:p>
        </p:txBody>
      </p:sp>
      <p:sp>
        <p:nvSpPr>
          <p:cNvPr id="3" name="Title 2"/>
          <p:cNvSpPr>
            <a:spLocks noGrp="1"/>
          </p:cNvSpPr>
          <p:nvPr>
            <p:ph type="title"/>
          </p:nvPr>
        </p:nvSpPr>
        <p:spPr/>
        <p:txBody>
          <a:bodyPr/>
          <a:lstStyle/>
          <a:p>
            <a:r>
              <a:rPr lang="en-US" dirty="0"/>
              <a:t>Additional TA Support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Tree>
    <p:extLst>
      <p:ext uri="{BB962C8B-B14F-4D97-AF65-F5344CB8AC3E}">
        <p14:creationId xmlns:p14="http://schemas.microsoft.com/office/powerpoint/2010/main" val="2971190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FC9F587-E50E-BB41-BFE9-1C90E45712F8}"/>
              </a:ext>
            </a:extLst>
          </p:cNvPr>
          <p:cNvSpPr>
            <a:spLocks noGrp="1"/>
          </p:cNvSpPr>
          <p:nvPr>
            <p:ph idx="1"/>
          </p:nvPr>
        </p:nvSpPr>
        <p:spPr/>
        <p:txBody>
          <a:bodyPr/>
          <a:lstStyle/>
          <a:p>
            <a:r>
              <a:rPr lang="en-US" sz="3200" dirty="0"/>
              <a:t>What struck you today?</a:t>
            </a:r>
          </a:p>
          <a:p>
            <a:r>
              <a:rPr lang="en-US" sz="3200" dirty="0"/>
              <a:t>What did this get you thinking about?</a:t>
            </a:r>
          </a:p>
        </p:txBody>
      </p:sp>
      <p:sp>
        <p:nvSpPr>
          <p:cNvPr id="3" name="Title 2">
            <a:extLst>
              <a:ext uri="{FF2B5EF4-FFF2-40B4-BE49-F238E27FC236}">
                <a16:creationId xmlns:a16="http://schemas.microsoft.com/office/drawing/2014/main" id="{C9E060C5-9C75-C845-A4EA-2D131133CB2B}"/>
              </a:ext>
            </a:extLst>
          </p:cNvPr>
          <p:cNvSpPr>
            <a:spLocks noGrp="1"/>
          </p:cNvSpPr>
          <p:nvPr>
            <p:ph type="title"/>
          </p:nvPr>
        </p:nvSpPr>
        <p:spPr/>
        <p:txBody>
          <a:bodyPr/>
          <a:lstStyle/>
          <a:p>
            <a:r>
              <a:rPr lang="en-US" dirty="0"/>
              <a:t>Your Take Aways</a:t>
            </a:r>
          </a:p>
        </p:txBody>
      </p:sp>
      <p:sp>
        <p:nvSpPr>
          <p:cNvPr id="4" name="Slide Number Placeholder 3">
            <a:extLst>
              <a:ext uri="{FF2B5EF4-FFF2-40B4-BE49-F238E27FC236}">
                <a16:creationId xmlns:a16="http://schemas.microsoft.com/office/drawing/2014/main" id="{2F6E3575-6F76-9241-82E8-A179697673A8}"/>
              </a:ext>
            </a:extLst>
          </p:cNvPr>
          <p:cNvSpPr>
            <a:spLocks noGrp="1"/>
          </p:cNvSpPr>
          <p:nvPr>
            <p:ph type="sldNum" sz="quarter" idx="10"/>
          </p:nvPr>
        </p:nvSpPr>
        <p:spPr/>
        <p:txBody>
          <a:bodyPr/>
          <a:lstStyle/>
          <a:p>
            <a:fld id="{B2897048-00E0-47FB-B07B-F36BBE8AF579}" type="slidenum">
              <a:rPr lang="en-US" smtClean="0"/>
              <a:pPr/>
              <a:t>34</a:t>
            </a:fld>
            <a:endParaRPr lang="en-US" dirty="0"/>
          </a:p>
        </p:txBody>
      </p:sp>
      <p:pic>
        <p:nvPicPr>
          <p:cNvPr id="12" name="Picture 11">
            <a:extLst>
              <a:ext uri="{FF2B5EF4-FFF2-40B4-BE49-F238E27FC236}">
                <a16:creationId xmlns:a16="http://schemas.microsoft.com/office/drawing/2014/main" id="{30A99B3D-081C-6E4A-A50A-9FDB8F6DE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323618"/>
            <a:ext cx="5181600" cy="2315183"/>
          </a:xfrm>
          <a:prstGeom prst="rect">
            <a:avLst/>
          </a:prstGeom>
        </p:spPr>
      </p:pic>
    </p:spTree>
    <p:extLst>
      <p:ext uri="{BB962C8B-B14F-4D97-AF65-F5344CB8AC3E}">
        <p14:creationId xmlns:p14="http://schemas.microsoft.com/office/powerpoint/2010/main" val="312893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Evaluation	</a:t>
            </a:r>
          </a:p>
        </p:txBody>
      </p:sp>
      <p:sp>
        <p:nvSpPr>
          <p:cNvPr id="2" name="Content Placeholder 1"/>
          <p:cNvSpPr>
            <a:spLocks noGrp="1"/>
          </p:cNvSpPr>
          <p:nvPr>
            <p:ph sz="half" idx="1"/>
          </p:nvPr>
        </p:nvSpPr>
        <p:spPr>
          <a:xfrm>
            <a:off x="457200" y="1417638"/>
            <a:ext cx="4419600" cy="4708525"/>
          </a:xfrm>
        </p:spPr>
        <p:txBody>
          <a:bodyPr/>
          <a:lstStyle/>
          <a:p>
            <a:pPr>
              <a:spcAft>
                <a:spcPts val="1200"/>
              </a:spcAft>
            </a:pPr>
            <a:r>
              <a:rPr lang="en-US" sz="3600" dirty="0"/>
              <a:t>What worked well?</a:t>
            </a:r>
          </a:p>
          <a:p>
            <a:pPr>
              <a:spcAft>
                <a:spcPts val="1200"/>
              </a:spcAft>
            </a:pPr>
            <a:r>
              <a:rPr lang="en-US" sz="3600" dirty="0"/>
              <a:t>What could be improved for future online workshops?</a:t>
            </a:r>
          </a:p>
          <a:p>
            <a:pPr>
              <a:spcAft>
                <a:spcPts val="1200"/>
              </a:spcAft>
            </a:pPr>
            <a:r>
              <a:rPr lang="en-US" sz="3200" dirty="0">
                <a:solidFill>
                  <a:srgbClr val="39B54A"/>
                </a:solidFill>
              </a:rPr>
              <a:t>Please also complete the evaluation survey coming via email!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35</a:t>
            </a:fld>
            <a:endParaRPr lang="en-US" dirty="0"/>
          </a:p>
        </p:txBody>
      </p:sp>
      <p:pic>
        <p:nvPicPr>
          <p:cNvPr id="21" name="Picture 20">
            <a:extLst>
              <a:ext uri="{FF2B5EF4-FFF2-40B4-BE49-F238E27FC236}">
                <a16:creationId xmlns:a16="http://schemas.microsoft.com/office/drawing/2014/main" id="{A9ED3A18-567C-A241-8E46-55517CEB4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38700" y="2019300"/>
            <a:ext cx="39624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498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3962400"/>
          </a:xfrm>
        </p:spPr>
        <p:txBody>
          <a:bodyPr/>
          <a:lstStyle/>
          <a:p>
            <a:pPr marL="0" indent="0">
              <a:buNone/>
            </a:pPr>
            <a:endParaRPr lang="en-US" sz="1800" dirty="0"/>
          </a:p>
          <a:p>
            <a:pPr marL="0" indent="0">
              <a:buNone/>
            </a:pPr>
            <a:endParaRPr lang="en-US" sz="1800" dirty="0"/>
          </a:p>
          <a:p>
            <a:pPr marL="0" indent="0">
              <a:buNone/>
            </a:pPr>
            <a:r>
              <a:rPr lang="en-US" sz="1800" dirty="0"/>
              <a:t>The contents of this presentation were developed under grants from the U.S. Department of Education, # H373Z120002, #H326P120002, H326R140006, and H373Y130002. However, those contents do not necessarily represent the policy of the U.S. Department of Education, and you should not assume endorsement by the Federal Government. Project Officers: Meredith Miceli, Richelle Davis, Julia Martin Eile, Perry Williams, and Shedeh Hajghassemali.</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36</a:t>
            </a:fld>
            <a:endParaRPr lang="en-US" dirty="0"/>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1" y="5097399"/>
            <a:ext cx="1062037" cy="885825"/>
          </a:xfrm>
          <a:prstGeom prst="rect">
            <a:avLst/>
          </a:prstGeom>
        </p:spPr>
      </p:pic>
      <p:sp>
        <p:nvSpPr>
          <p:cNvPr id="2" name="Title 1"/>
          <p:cNvSpPr>
            <a:spLocks noGrp="1"/>
          </p:cNvSpPr>
          <p:nvPr>
            <p:ph type="title"/>
          </p:nvPr>
        </p:nvSpPr>
        <p:spPr/>
        <p:txBody>
          <a:bodyPr>
            <a:normAutofit/>
          </a:bodyPr>
          <a:lstStyle/>
          <a:p>
            <a:r>
              <a:rPr lang="en-US" sz="6000" dirty="0"/>
              <a:t>Thank You!</a:t>
            </a:r>
          </a:p>
        </p:txBody>
      </p:sp>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Welcome!</a:t>
            </a:r>
          </a:p>
        </p:txBody>
      </p:sp>
      <p:sp>
        <p:nvSpPr>
          <p:cNvPr id="4" name="Content Placeholder 3"/>
          <p:cNvSpPr>
            <a:spLocks noGrp="1"/>
          </p:cNvSpPr>
          <p:nvPr>
            <p:ph sz="half" idx="1"/>
          </p:nvPr>
        </p:nvSpPr>
        <p:spPr>
          <a:xfrm>
            <a:off x="152400" y="762000"/>
            <a:ext cx="5232768" cy="5257800"/>
          </a:xfrm>
        </p:spPr>
        <p:txBody>
          <a:bodyPr/>
          <a:lstStyle/>
          <a:p>
            <a:r>
              <a:rPr lang="en-US" sz="3200" dirty="0"/>
              <a:t>Housekeeping</a:t>
            </a:r>
          </a:p>
          <a:p>
            <a:pPr lvl="1"/>
            <a:r>
              <a:rPr lang="en-US" dirty="0"/>
              <a:t>Did you login by listing your State Program, Name (e.g., ND C, Abby Schachner)?</a:t>
            </a:r>
          </a:p>
          <a:p>
            <a:pPr lvl="2"/>
            <a:r>
              <a:rPr lang="en-US" dirty="0"/>
              <a:t>If not, please update your information in Adobe</a:t>
            </a:r>
          </a:p>
          <a:p>
            <a:pPr lvl="1"/>
            <a:r>
              <a:rPr lang="en-US" dirty="0"/>
              <a:t>If you are with a group, list out who is with you in the chat</a:t>
            </a:r>
          </a:p>
          <a:p>
            <a:pPr lvl="1"/>
            <a:r>
              <a:rPr lang="en-US" dirty="0"/>
              <a:t>Please mute your lines if you are with a group or area with background noise</a:t>
            </a:r>
          </a:p>
          <a:p>
            <a:pPr lvl="2"/>
            <a:r>
              <a:rPr lang="en-US" dirty="0"/>
              <a:t>*6 to mute, #6 unmute</a:t>
            </a:r>
          </a:p>
          <a:p>
            <a:r>
              <a:rPr lang="en-US" dirty="0"/>
              <a:t>Mute your computer speakers</a:t>
            </a:r>
          </a:p>
          <a:p>
            <a:pPr marL="0" indent="0">
              <a:buNone/>
            </a:pPr>
            <a:endParaRPr lang="en-US" dirty="0"/>
          </a:p>
          <a:p>
            <a:endParaRPr lang="en-US" sz="3200" dirty="0"/>
          </a:p>
        </p:txBody>
      </p:sp>
      <p:sp>
        <p:nvSpPr>
          <p:cNvPr id="3" name="Slide Number Placeholder 2"/>
          <p:cNvSpPr>
            <a:spLocks noGrp="1"/>
          </p:cNvSpPr>
          <p:nvPr>
            <p:ph type="sldNum" sz="quarter" idx="10"/>
          </p:nvPr>
        </p:nvSpPr>
        <p:spPr/>
        <p:txBody>
          <a:bodyPr/>
          <a:lstStyle/>
          <a:p>
            <a:fld id="{B2897048-00E0-47FB-B07B-F36BBE8AF579}" type="slidenum">
              <a:rPr lang="en-US" smtClean="0"/>
              <a:pPr/>
              <a:t>4</a:t>
            </a:fld>
            <a:endParaRPr lang="en-US" dirty="0"/>
          </a:p>
        </p:txBody>
      </p:sp>
      <p:pic>
        <p:nvPicPr>
          <p:cNvPr id="16" name="Content Placeholder 15">
            <a:extLst>
              <a:ext uri="{FF2B5EF4-FFF2-40B4-BE49-F238E27FC236}">
                <a16:creationId xmlns:a16="http://schemas.microsoft.com/office/drawing/2014/main" id="{80EA8BD8-3C13-7E46-B512-EBF40983DDBB}"/>
              </a:ext>
            </a:extLst>
          </p:cNvPr>
          <p:cNvPicPr>
            <a:picLocks noGrp="1" noChangeAspect="1"/>
          </p:cNvPicPr>
          <p:nvPr>
            <p:ph sz="half" idx="2"/>
          </p:nvPr>
        </p:nvPicPr>
        <p:blipFill rotWithShape="1">
          <a:blip r:embed="rId3"/>
          <a:srcRect l="2704"/>
          <a:stretch/>
        </p:blipFill>
        <p:spPr>
          <a:xfrm>
            <a:off x="5251462" y="261386"/>
            <a:ext cx="3758831" cy="3910416"/>
          </a:xfrm>
          <a:prstGeom prst="rect">
            <a:avLst/>
          </a:prstGeom>
        </p:spPr>
      </p:pic>
      <p:pic>
        <p:nvPicPr>
          <p:cNvPr id="6" name="Picture 5">
            <a:extLst>
              <a:ext uri="{FF2B5EF4-FFF2-40B4-BE49-F238E27FC236}">
                <a16:creationId xmlns:a16="http://schemas.microsoft.com/office/drawing/2014/main" id="{A882A3BE-27FA-2E4C-85DE-79A8DE120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081" y="4342816"/>
            <a:ext cx="3762212" cy="1448384"/>
          </a:xfrm>
          <a:prstGeom prst="rect">
            <a:avLst/>
          </a:prstGeom>
        </p:spPr>
      </p:pic>
    </p:spTree>
    <p:extLst>
      <p:ext uri="{BB962C8B-B14F-4D97-AF65-F5344CB8AC3E}">
        <p14:creationId xmlns:p14="http://schemas.microsoft.com/office/powerpoint/2010/main" val="166356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66800"/>
            <a:ext cx="6702552" cy="1676400"/>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dirty="0"/>
              <a:t>Evaluating Infrastructure Workshop Series</a:t>
            </a:r>
          </a:p>
        </p:txBody>
      </p:sp>
      <p:sp>
        <p:nvSpPr>
          <p:cNvPr id="6" name="Subtitle 2"/>
          <p:cNvSpPr txBox="1">
            <a:spLocks/>
          </p:cNvSpPr>
          <p:nvPr/>
        </p:nvSpPr>
        <p:spPr>
          <a:xfrm>
            <a:off x="457200" y="5184648"/>
            <a:ext cx="4270248" cy="7589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t>February 21, 2018</a:t>
            </a:r>
          </a:p>
        </p:txBody>
      </p:sp>
      <p:sp>
        <p:nvSpPr>
          <p:cNvPr id="7" name="Text Placeholder 10"/>
          <p:cNvSpPr txBox="1">
            <a:spLocks/>
          </p:cNvSpPr>
          <p:nvPr/>
        </p:nvSpPr>
        <p:spPr>
          <a:xfrm>
            <a:off x="457200" y="2994086"/>
            <a:ext cx="7848600" cy="1219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Session 3: What do we do with all this data?</a:t>
            </a:r>
          </a:p>
        </p:txBody>
      </p:sp>
      <p:pic>
        <p:nvPicPr>
          <p:cNvPr id="11" name="Picture 2" descr="C:\Users\Robin\Documents\DaSy\SSIP\Yr6 TA\Webinar\Photos\iStock_000017463968XSmall.jpg"/>
          <p:cNvPicPr>
            <a:picLocks noChangeAspect="1" noChangeArrowheads="1"/>
          </p:cNvPicPr>
          <p:nvPr/>
        </p:nvPicPr>
        <p:blipFill>
          <a:blip r:embed="rId3">
            <a:extLst>
              <a:ext uri="{28A0092B-C50C-407E-A947-70E740481C1C}">
                <a14:useLocalDpi xmlns:a14="http://schemas.microsoft.com/office/drawing/2010/main" val="0"/>
              </a:ext>
            </a:extLst>
          </a:blip>
          <a:srcRect l="10908" r="10908"/>
          <a:stretch>
            <a:fillRect/>
          </a:stretch>
        </p:blipFill>
        <p:spPr bwMode="auto">
          <a:xfrm>
            <a:off x="4621298" y="4234576"/>
            <a:ext cx="3455902" cy="195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4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Participants will increase understanding of </a:t>
            </a:r>
            <a:r>
              <a:rPr lang="en-US" b="1" dirty="0"/>
              <a:t>strategies for data analysis and use </a:t>
            </a:r>
            <a:r>
              <a:rPr lang="en-US" dirty="0"/>
              <a:t>of infrastructure change data.</a:t>
            </a:r>
          </a:p>
          <a:p>
            <a:r>
              <a:rPr lang="en-US" dirty="0"/>
              <a:t>Participants will identify clear </a:t>
            </a:r>
            <a:r>
              <a:rPr lang="en-US" b="1" dirty="0"/>
              <a:t>strategies for improving their evaluation plan </a:t>
            </a:r>
            <a:r>
              <a:rPr lang="en-US" dirty="0"/>
              <a:t>that will enable them to effectively evaluate infrastructure improvements.</a:t>
            </a:r>
          </a:p>
        </p:txBody>
      </p:sp>
      <p:sp>
        <p:nvSpPr>
          <p:cNvPr id="3" name="Title 2"/>
          <p:cNvSpPr>
            <a:spLocks noGrp="1"/>
          </p:cNvSpPr>
          <p:nvPr>
            <p:ph type="title"/>
          </p:nvPr>
        </p:nvSpPr>
        <p:spPr/>
        <p:txBody>
          <a:bodyPr/>
          <a:lstStyle/>
          <a:p>
            <a:r>
              <a:rPr lang="en-US" dirty="0"/>
              <a:t>Intended Outcomes of this Session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118090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599"/>
          </a:xfrm>
        </p:spPr>
        <p:txBody>
          <a:bodyPr/>
          <a:lstStyle/>
          <a:p>
            <a:r>
              <a:rPr lang="en-US" sz="2700" dirty="0"/>
              <a:t>Presentation</a:t>
            </a:r>
          </a:p>
          <a:p>
            <a:pPr lvl="1"/>
            <a:r>
              <a:rPr lang="en-US" sz="2300" dirty="0"/>
              <a:t>Considerations for data analysis</a:t>
            </a:r>
          </a:p>
          <a:p>
            <a:pPr lvl="1"/>
            <a:r>
              <a:rPr lang="en-US" sz="2300" dirty="0"/>
              <a:t>Example </a:t>
            </a:r>
          </a:p>
          <a:p>
            <a:r>
              <a:rPr lang="en-US" dirty="0"/>
              <a:t>Key Takeaways</a:t>
            </a:r>
          </a:p>
          <a:p>
            <a:r>
              <a:rPr lang="en-US" sz="2700" dirty="0"/>
              <a:t>Small Group Work </a:t>
            </a:r>
          </a:p>
          <a:p>
            <a:r>
              <a:rPr lang="en-US" sz="2700" dirty="0"/>
              <a:t>Wrap-Up</a:t>
            </a:r>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22651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Data Analysis</a:t>
            </a:r>
          </a:p>
        </p:txBody>
      </p:sp>
      <p:sp>
        <p:nvSpPr>
          <p:cNvPr id="4" name="Slide Number Placeholder 3"/>
          <p:cNvSpPr>
            <a:spLocks noGrp="1"/>
          </p:cNvSpPr>
          <p:nvPr>
            <p:ph type="sldNum" sz="quarter" idx="11"/>
          </p:nvPr>
        </p:nvSpPr>
        <p:spPr/>
        <p:txBody>
          <a:bodyPr/>
          <a:lstStyle/>
          <a:p>
            <a:fld id="{B2897048-00E0-47FB-B07B-F36BBE8AF579}" type="slidenum">
              <a:rPr lang="en-US" smtClean="0"/>
              <a:pPr/>
              <a:t>8</a:t>
            </a:fld>
            <a:endParaRPr lang="en-US" dirty="0"/>
          </a:p>
        </p:txBody>
      </p:sp>
      <p:sp>
        <p:nvSpPr>
          <p:cNvPr id="5" name="Rectangle 4"/>
          <p:cNvSpPr/>
          <p:nvPr/>
        </p:nvSpPr>
        <p:spPr>
          <a:xfrm>
            <a:off x="1066800" y="2590800"/>
            <a:ext cx="4572000" cy="369332"/>
          </a:xfrm>
          <a:prstGeom prst="rect">
            <a:avLst/>
          </a:prstGeom>
        </p:spPr>
        <p:txBody>
          <a:bodyPr>
            <a:spAutoFit/>
          </a:bodyPr>
          <a:lstStyle/>
          <a:p>
            <a:r>
              <a:rPr lang="en-US" u="sng" dirty="0">
                <a:hlinkClick r:id="rId3"/>
              </a:rPr>
              <a:t>Warm-up Data Analysis Problem</a:t>
            </a:r>
            <a:endParaRPr lang="en-US" dirty="0"/>
          </a:p>
        </p:txBody>
      </p:sp>
      <p:pic>
        <p:nvPicPr>
          <p:cNvPr id="8" name="Picture Placeholder 7">
            <a:extLst>
              <a:ext uri="{FF2B5EF4-FFF2-40B4-BE49-F238E27FC236}">
                <a16:creationId xmlns:a16="http://schemas.microsoft.com/office/drawing/2014/main" id="{86EE396E-B434-D549-A191-BE7EF06AFD10}"/>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8125" b="8125"/>
          <a:stretch>
            <a:fillRect/>
          </a:stretch>
        </p:blipFill>
        <p:spPr>
          <a:xfrm>
            <a:off x="4343400" y="3352800"/>
            <a:ext cx="3886200" cy="24399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9966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Types of data</a:t>
            </a:r>
          </a:p>
          <a:p>
            <a:pPr lvl="1"/>
            <a:r>
              <a:rPr lang="en-US" dirty="0"/>
              <a:t>Quantitative</a:t>
            </a:r>
          </a:p>
          <a:p>
            <a:pPr lvl="2"/>
            <a:r>
              <a:rPr lang="en-US" dirty="0"/>
              <a:t>Discrete/categorical vs. continuous</a:t>
            </a:r>
          </a:p>
          <a:p>
            <a:pPr lvl="1"/>
            <a:r>
              <a:rPr lang="en-US" dirty="0"/>
              <a:t>Qualitative </a:t>
            </a:r>
          </a:p>
          <a:p>
            <a:r>
              <a:rPr lang="en-US" dirty="0"/>
              <a:t>Data transformations</a:t>
            </a:r>
          </a:p>
          <a:p>
            <a:pPr lvl="1"/>
            <a:r>
              <a:rPr lang="en-US" dirty="0"/>
              <a:t>Combining, reducing, creating new variables</a:t>
            </a:r>
          </a:p>
          <a:p>
            <a:pPr lvl="1"/>
            <a:r>
              <a:rPr lang="en-US" dirty="0"/>
              <a:t>Examine the distribution of your data to help make decisions</a:t>
            </a:r>
          </a:p>
          <a:p>
            <a:pPr lvl="1"/>
            <a:endParaRPr lang="en-US" dirty="0"/>
          </a:p>
          <a:p>
            <a:endParaRPr lang="en-US" dirty="0"/>
          </a:p>
        </p:txBody>
      </p:sp>
      <p:sp>
        <p:nvSpPr>
          <p:cNvPr id="3" name="Title 2"/>
          <p:cNvSpPr>
            <a:spLocks noGrp="1"/>
          </p:cNvSpPr>
          <p:nvPr>
            <p:ph type="title"/>
          </p:nvPr>
        </p:nvSpPr>
        <p:spPr/>
        <p:txBody>
          <a:bodyPr/>
          <a:lstStyle/>
          <a:p>
            <a:r>
              <a:rPr lang="en-US" dirty="0"/>
              <a:t>Working with Data: Tip Sheet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2293655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19328</TotalTime>
  <Words>3218</Words>
  <Application>Microsoft Macintosh PowerPoint</Application>
  <PresentationFormat>On-screen Show (4:3)</PresentationFormat>
  <Paragraphs>439</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Century Gothic</vt:lpstr>
      <vt:lpstr>Helvetica Neue Light</vt:lpstr>
      <vt:lpstr>Mangal</vt:lpstr>
      <vt:lpstr>Microsoft Sans Serif</vt:lpstr>
      <vt:lpstr>Times New Roman</vt:lpstr>
      <vt:lpstr>Wingdings</vt:lpstr>
      <vt:lpstr>Office Theme</vt:lpstr>
      <vt:lpstr>PowerPoint Presentation</vt:lpstr>
      <vt:lpstr>Welcome!</vt:lpstr>
      <vt:lpstr>PowerPoint Presentation</vt:lpstr>
      <vt:lpstr>Welcome!</vt:lpstr>
      <vt:lpstr>PowerPoint Presentation</vt:lpstr>
      <vt:lpstr>Intended Outcomes of this Session</vt:lpstr>
      <vt:lpstr>Agenda</vt:lpstr>
      <vt:lpstr>Considerations for Data Analysis</vt:lpstr>
      <vt:lpstr>Working with Data: Tip Sheet</vt:lpstr>
      <vt:lpstr>Reasons to Review Distribution</vt:lpstr>
      <vt:lpstr>Two sets of data, both with mean =3.75</vt:lpstr>
      <vt:lpstr>Qualitative Data</vt:lpstr>
      <vt:lpstr>Qualitative Data: Themes from Interviews on Coaching</vt:lpstr>
      <vt:lpstr>Pay Me Now or Pay Me Later: Overlooked Topics</vt:lpstr>
      <vt:lpstr>Evaluation Plan Template with Additional Columns for Data Management/Analysis</vt:lpstr>
      <vt:lpstr>Points to Ponder</vt:lpstr>
      <vt:lpstr>Data Reduction: Combining Items</vt:lpstr>
      <vt:lpstr>Approaches to Data Reduction: Was the training of high quality?</vt:lpstr>
      <vt:lpstr>Scenario – Personnel/PD</vt:lpstr>
      <vt:lpstr>Scenario – Personnel/Coaching</vt:lpstr>
      <vt:lpstr>Key Take-Away Points</vt:lpstr>
      <vt:lpstr>Summary Of Takeaways Across Series</vt:lpstr>
      <vt:lpstr>Key Resources</vt:lpstr>
      <vt:lpstr>PowerPoint Presentation</vt:lpstr>
      <vt:lpstr>Thinking About Your April Submission</vt:lpstr>
      <vt:lpstr>Wrap-Up</vt:lpstr>
      <vt:lpstr>Additional TA Support</vt:lpstr>
      <vt:lpstr>Small Breakout Group Work</vt:lpstr>
      <vt:lpstr>Breakout Group Instructions</vt:lpstr>
      <vt:lpstr>Breakout Groups</vt:lpstr>
      <vt:lpstr>Small Breakout Group Work</vt:lpstr>
      <vt:lpstr>Breakout Group Example</vt:lpstr>
      <vt:lpstr>Additional TA Support</vt:lpstr>
      <vt:lpstr>Your Take Aways</vt:lpstr>
      <vt:lpstr>Formative Evaluation </vt:lpstr>
      <vt:lpstr>Thank You!</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DaSy Center</dc:creator>
  <cp:lastModifiedBy>Betsy Davies-Mercier</cp:lastModifiedBy>
  <cp:revision>545</cp:revision>
  <cp:lastPrinted>2018-02-06T22:25:38Z</cp:lastPrinted>
  <dcterms:created xsi:type="dcterms:W3CDTF">2013-02-06T21:54:43Z</dcterms:created>
  <dcterms:modified xsi:type="dcterms:W3CDTF">2018-02-21T17:29:03Z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